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60" r:id="rId4"/>
    <p:sldId id="263" r:id="rId5"/>
    <p:sldId id="262" r:id="rId6"/>
    <p:sldId id="265" r:id="rId7"/>
    <p:sldId id="264" r:id="rId8"/>
  </p:sldIdLst>
  <p:sldSz cx="12192000" cy="6858000"/>
  <p:notesSz cx="6794500" cy="99314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EFBE49-6668-48C7-BCCB-0FF5A94A7043}" v="7" dt="2025-09-18T12:24:30.7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>
        <p:scale>
          <a:sx n="80" d="100"/>
          <a:sy n="80" d="100"/>
        </p:scale>
        <p:origin x="3648" y="9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8F3790-9870-BDAA-65D3-0F2AB854C5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7CA18F0-7E27-2D28-5476-C3762865DC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E65CC20-F01E-A2AA-7C91-CB651AE42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3022-D673-4D30-A231-D4DA21AA11BE}" type="datetimeFigureOut">
              <a:rPr lang="fi-FI" smtClean="0"/>
              <a:t>19.9.2025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E53D58-7A4C-0264-BA9D-164C13209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38B2BE4-C233-3C32-2456-1FF3D4E09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D5DD1-EB73-46F5-8030-EAF383F79B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046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A1B491-04C6-F790-AEEA-594E68E0F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C3EB857-677D-A092-009D-D5C50C51D0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7A1270E-A68D-E9B5-F106-19175A15C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3022-D673-4D30-A231-D4DA21AA11BE}" type="datetimeFigureOut">
              <a:rPr lang="fi-FI" smtClean="0"/>
              <a:t>19.9.2025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C320D23-E8D6-26A4-AA0C-1E7C2C28D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3A9214-8CD6-67A4-89F5-67537A6CE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D5DD1-EB73-46F5-8030-EAF383F79B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0615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6C92A8B-121E-E36A-3130-F11F10EA77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9BC4325-4B67-F816-271C-698835BF48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F76CC3E-A34B-C03F-59CF-3A53DF18D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3022-D673-4D30-A231-D4DA21AA11BE}" type="datetimeFigureOut">
              <a:rPr lang="fi-FI" smtClean="0"/>
              <a:t>19.9.2025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F89A7D-79FC-75A8-E9D4-66608CED4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1CFE0F5-A77F-9FA6-110C-13D4DFCCF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D5DD1-EB73-46F5-8030-EAF383F79B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4575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44B3C1-3639-19F0-F51A-EB1F08525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97B291-F30A-89E1-4FAA-DAC342E14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44CC7C1-3AA0-28E2-0B83-9CA00C904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3022-D673-4D30-A231-D4DA21AA11BE}" type="datetimeFigureOut">
              <a:rPr lang="fi-FI" smtClean="0"/>
              <a:t>19.9.2025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32AC648-3B5E-D5D9-5D76-A1CEEA344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5D767FF-C87D-859D-10A6-19DD15307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D5DD1-EB73-46F5-8030-EAF383F79B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752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025D46-CCBA-1686-C481-D51ACA928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E0E5115-1DE1-E83C-D0D1-BFC0A13617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E78330E-8B27-1A76-78C0-890419D97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3022-D673-4D30-A231-D4DA21AA11BE}" type="datetimeFigureOut">
              <a:rPr lang="fi-FI" smtClean="0"/>
              <a:t>19.9.2025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A292925-140A-3B5D-4CE3-80F5307E2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5681FA-7FF9-2E3D-7A07-0FF25181A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D5DD1-EB73-46F5-8030-EAF383F79B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2217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55A0F9-B61A-2B04-EA7B-BA5BF6A4C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6384B2-7122-2648-1321-6F96E82364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8CE2B40-F2F3-53D3-7B33-30598B588F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F82B01D-0237-E717-8CB3-171FFA4B7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3022-D673-4D30-A231-D4DA21AA11BE}" type="datetimeFigureOut">
              <a:rPr lang="fi-FI" smtClean="0"/>
              <a:t>19.9.2025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DF9E89E-111A-3847-282F-6612BACD3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6B61286-9F39-32FC-8BD5-42746BEBF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D5DD1-EB73-46F5-8030-EAF383F79B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061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C02DE0-52D5-88CF-4C44-E18F509B2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13557F5-7D07-A620-4E9A-6C516AE1D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C59594A-128E-FB3A-BABD-C9DFA0C98A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A733259-E5DA-DC1B-1B71-DFB96F15A6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E89C438-0583-37E5-5681-F226ECE347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81739A6-B6E8-3E4C-6878-C830CCBBB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3022-D673-4D30-A231-D4DA21AA11BE}" type="datetimeFigureOut">
              <a:rPr lang="fi-FI" smtClean="0"/>
              <a:t>19.9.2025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38B2D86-CA1E-41DE-2CB8-3C7162A29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FFB86FA-30E9-80C6-3046-81EC3FD77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D5DD1-EB73-46F5-8030-EAF383F79B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6527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FDF15F-F59F-FF83-D6F4-577965CB9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A0E749B-140F-0152-0DE6-1BBAE5264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3022-D673-4D30-A231-D4DA21AA11BE}" type="datetimeFigureOut">
              <a:rPr lang="fi-FI" smtClean="0"/>
              <a:t>19.9.2025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3E96FE4-0525-F469-6067-898B3F804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61C5A8A-ABFD-C5D3-7C73-CBCA82D48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D5DD1-EB73-46F5-8030-EAF383F79B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4793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02FFE52-994A-652C-3E0A-1D6A1215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3022-D673-4D30-A231-D4DA21AA11BE}" type="datetimeFigureOut">
              <a:rPr lang="fi-FI" smtClean="0"/>
              <a:t>19.9.2025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49CBA8C-B919-3842-E077-B45242D34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D0B23D8-A766-FC67-DD5E-2ED8B9A00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D5DD1-EB73-46F5-8030-EAF383F79B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9830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C6FFFC-FA5C-E1DA-FF52-592246E7B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571E5C-E6FE-F5D4-9627-832F56A05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AC49872-D7DF-8E4D-05AA-C29E477519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DDD4E1E-8CE0-8095-483A-6DE9D8BF6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3022-D673-4D30-A231-D4DA21AA11BE}" type="datetimeFigureOut">
              <a:rPr lang="fi-FI" smtClean="0"/>
              <a:t>19.9.2025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F966B28-48FF-C2C1-A351-11071F2C7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D078133-8E76-C043-77D1-3840167FC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D5DD1-EB73-46F5-8030-EAF383F79B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2027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6A2325-7FDF-2E0C-2385-4B7714F38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F0DE28E-5AB8-97E9-3BCB-CF5EB30891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5B6DCD8-BA5E-7FF7-D672-9617BD7DB9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6B17118-3E27-0A8F-4911-9829CBA7A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3022-D673-4D30-A231-D4DA21AA11BE}" type="datetimeFigureOut">
              <a:rPr lang="fi-FI" smtClean="0"/>
              <a:t>19.9.2025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758CABF-8030-E13B-9B01-A51C76D2D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A2784E6-5BDA-5473-DBBF-DB94E0715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D5DD1-EB73-46F5-8030-EAF383F79B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5465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689BBAD-89A1-29F1-4ED9-19F91008F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4EDD966-745D-2D5A-D833-032A9C057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C13A3C5-3DBC-5DB5-8855-14C303740C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A3022-D673-4D30-A231-D4DA21AA11BE}" type="datetimeFigureOut">
              <a:rPr lang="fi-FI" smtClean="0"/>
              <a:t>19.9.2025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C9A007C-CDB3-0155-144B-DB90921585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746D8C5-A8E1-F36F-84A4-3D3C37239D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D5DD1-EB73-46F5-8030-EAF383F79B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0303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F3E5DA-8217-8D18-0528-6DEF9A59E0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5431" y="2480069"/>
            <a:ext cx="10503876" cy="3777884"/>
          </a:xfrm>
        </p:spPr>
        <p:txBody>
          <a:bodyPr>
            <a:normAutofit/>
          </a:bodyPr>
          <a:lstStyle/>
          <a:p>
            <a:pPr algn="l"/>
            <a:r>
              <a:rPr lang="fi-FI" sz="4000" dirty="0">
                <a:latin typeface="Arial Black" panose="020B0A04020102020204" pitchFamily="34" charset="0"/>
              </a:rPr>
              <a:t>TALOUDEN </a:t>
            </a:r>
            <a:br>
              <a:rPr lang="fi-FI" sz="4000" dirty="0">
                <a:latin typeface="Arial Black" panose="020B0A04020102020204" pitchFamily="34" charset="0"/>
              </a:rPr>
            </a:br>
            <a:r>
              <a:rPr lang="fi-FI" sz="4000" dirty="0">
                <a:latin typeface="Arial Black" panose="020B0A04020102020204" pitchFamily="34" charset="0"/>
              </a:rPr>
              <a:t>TASAPAINOITUS</a:t>
            </a:r>
            <a:br>
              <a:rPr lang="fi-FI" sz="4000" dirty="0">
                <a:latin typeface="Arial Black" panose="020B0A04020102020204" pitchFamily="34" charset="0"/>
              </a:rPr>
            </a:br>
            <a:r>
              <a:rPr lang="fi-FI" sz="4000" dirty="0">
                <a:latin typeface="Arial Black" panose="020B0A04020102020204" pitchFamily="34" charset="0"/>
              </a:rPr>
              <a:t> </a:t>
            </a:r>
            <a:br>
              <a:rPr lang="fi-FI" sz="4000" dirty="0">
                <a:latin typeface="Arial Black" panose="020B0A04020102020204" pitchFamily="34" charset="0"/>
              </a:rPr>
            </a:br>
            <a:r>
              <a:rPr lang="fi-FI" sz="4000" dirty="0">
                <a:latin typeface="Arial Black" panose="020B0A04020102020204" pitchFamily="34" charset="0"/>
              </a:rPr>
              <a:t>2024-2026 </a:t>
            </a:r>
            <a:br>
              <a:rPr lang="fi-FI" sz="4000" dirty="0">
                <a:latin typeface="Arial Black" panose="020B0A04020102020204" pitchFamily="34" charset="0"/>
              </a:rPr>
            </a:br>
            <a:br>
              <a:rPr lang="fi-FI" sz="4000" dirty="0">
                <a:latin typeface="Arial Black" panose="020B0A04020102020204" pitchFamily="34" charset="0"/>
              </a:rPr>
            </a:br>
            <a:br>
              <a:rPr lang="fi-FI" sz="1400" b="1" dirty="0">
                <a:latin typeface="Zilla Slab" pitchFamily="2" charset="0"/>
                <a:ea typeface="Zilla Slab" pitchFamily="2" charset="0"/>
              </a:rPr>
            </a:br>
            <a:br>
              <a:rPr lang="fi-FI" sz="1200" b="1" dirty="0">
                <a:latin typeface="Zilla Slab" pitchFamily="2" charset="0"/>
                <a:ea typeface="Zilla Slab" pitchFamily="2" charset="0"/>
              </a:rPr>
            </a:br>
            <a:endParaRPr lang="fi-FI" sz="1100" b="1" dirty="0">
              <a:latin typeface="Zilla Slab" pitchFamily="2" charset="0"/>
              <a:ea typeface="Zilla Slab" pitchFamily="2" charset="0"/>
            </a:endParaRPr>
          </a:p>
        </p:txBody>
      </p:sp>
      <p:pic>
        <p:nvPicPr>
          <p:cNvPr id="6" name="Kuva 5" descr="Kuva, joka sisältää kohteen Fontti, symboli, Grafiikka, logo&#10;&#10;Kuvaus luotu automaattisesti">
            <a:extLst>
              <a:ext uri="{FF2B5EF4-FFF2-40B4-BE49-F238E27FC236}">
                <a16:creationId xmlns:a16="http://schemas.microsoft.com/office/drawing/2014/main" id="{F791CFF4-D218-2564-8501-1752612866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4250" y="951739"/>
            <a:ext cx="1695796" cy="1741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390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kstiruutu 15">
            <a:extLst>
              <a:ext uri="{FF2B5EF4-FFF2-40B4-BE49-F238E27FC236}">
                <a16:creationId xmlns:a16="http://schemas.microsoft.com/office/drawing/2014/main" id="{71EC7D75-57CD-D1FD-B9DA-624995F1A3F8}"/>
              </a:ext>
            </a:extLst>
          </p:cNvPr>
          <p:cNvSpPr txBox="1"/>
          <p:nvPr/>
        </p:nvSpPr>
        <p:spPr>
          <a:xfrm>
            <a:off x="691738" y="430648"/>
            <a:ext cx="11122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>
                <a:latin typeface="Arial Black" panose="020B0A04020102020204" pitchFamily="34" charset="0"/>
              </a:rPr>
              <a:t>MITÄ </a:t>
            </a:r>
            <a:r>
              <a:rPr lang="fi-FI" b="1" dirty="0">
                <a:solidFill>
                  <a:srgbClr val="C00000"/>
                </a:solidFill>
                <a:latin typeface="Arial Black" panose="020B0A04020102020204" pitchFamily="34" charset="0"/>
              </a:rPr>
              <a:t>TOIMENPITEITÄ</a:t>
            </a:r>
            <a:r>
              <a:rPr lang="fi-FI" b="1" dirty="0">
                <a:latin typeface="Arial Black" panose="020B0A04020102020204" pitchFamily="34" charset="0"/>
              </a:rPr>
              <a:t> TALOUDEN TASAPAINOTTAMISEKSI ON MM. </a:t>
            </a:r>
            <a:r>
              <a:rPr lang="fi-FI" b="1" dirty="0">
                <a:solidFill>
                  <a:srgbClr val="C00000"/>
                </a:solidFill>
                <a:latin typeface="Arial Black" panose="020B0A04020102020204" pitchFamily="34" charset="0"/>
              </a:rPr>
              <a:t>TEHTY </a:t>
            </a:r>
            <a:r>
              <a:rPr lang="fi-FI" b="1" dirty="0">
                <a:latin typeface="Arial Black" panose="020B0A04020102020204" pitchFamily="34" charset="0"/>
              </a:rPr>
              <a:t>2022-2023: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A8081DA5-91C1-9243-90DA-C50DA7E1A0C5}"/>
              </a:ext>
            </a:extLst>
          </p:cNvPr>
          <p:cNvSpPr/>
          <p:nvPr/>
        </p:nvSpPr>
        <p:spPr>
          <a:xfrm>
            <a:off x="691738" y="1330204"/>
            <a:ext cx="1360170" cy="108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/>
              <a:t>Vapaaehtoiset palkattomat lomat</a:t>
            </a:r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F40BEFAA-57AD-587F-80FA-CCA767AABC41}"/>
              </a:ext>
            </a:extLst>
          </p:cNvPr>
          <p:cNvSpPr/>
          <p:nvPr/>
        </p:nvSpPr>
        <p:spPr>
          <a:xfrm>
            <a:off x="7082755" y="2559935"/>
            <a:ext cx="1339229" cy="108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Kirjastonjohtajaa ei rekrytoitu (50 %)</a:t>
            </a: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FF8CD172-9621-ADED-384A-4707575123CC}"/>
              </a:ext>
            </a:extLst>
          </p:cNvPr>
          <p:cNvSpPr/>
          <p:nvPr/>
        </p:nvSpPr>
        <p:spPr>
          <a:xfrm>
            <a:off x="691738" y="2556578"/>
            <a:ext cx="1360170" cy="108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/>
              <a:t>Nuorisotyön tehtävien uudelleenjärjestelyt ilman sijaisia (poissaolojaksot)</a:t>
            </a: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EE3F7888-35BC-A1F4-383E-C7EECA1FA7D6}"/>
              </a:ext>
            </a:extLst>
          </p:cNvPr>
          <p:cNvSpPr/>
          <p:nvPr/>
        </p:nvSpPr>
        <p:spPr>
          <a:xfrm>
            <a:off x="2275720" y="1333561"/>
            <a:ext cx="1360170" cy="108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/>
              <a:t>Sivistystoimen-</a:t>
            </a:r>
          </a:p>
          <a:p>
            <a:pPr algn="ctr"/>
            <a:r>
              <a:rPr lang="fi-FI" sz="1100" dirty="0"/>
              <a:t>johtajan virka lakkautettu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0058AEA7-24FB-CA14-B5ED-17D802D71C41}"/>
              </a:ext>
            </a:extLst>
          </p:cNvPr>
          <p:cNvSpPr/>
          <p:nvPr/>
        </p:nvSpPr>
        <p:spPr>
          <a:xfrm>
            <a:off x="691738" y="3843320"/>
            <a:ext cx="1360170" cy="108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/>
              <a:t>Merkittävä panostus työllisyyden hoitoon </a:t>
            </a:r>
            <a:r>
              <a:rPr lang="fi-FI" sz="1100" dirty="0">
                <a:sym typeface="Wingdings" panose="05000000000000000000" pitchFamily="2" charset="2"/>
              </a:rPr>
              <a:t> sakkomaksujen pienennys</a:t>
            </a:r>
            <a:endParaRPr lang="fi-FI" sz="1100" dirty="0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B068283C-EA6E-168A-2CB7-7B7F09986C48}"/>
              </a:ext>
            </a:extLst>
          </p:cNvPr>
          <p:cNvSpPr/>
          <p:nvPr/>
        </p:nvSpPr>
        <p:spPr>
          <a:xfrm>
            <a:off x="5464567" y="1330204"/>
            <a:ext cx="1360170" cy="108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/>
              <a:t>Päiväkodinjohtaja 100% </a:t>
            </a:r>
            <a:r>
              <a:rPr lang="fi-FI" sz="1100" dirty="0">
                <a:sym typeface="Wingdings" panose="05000000000000000000" pitchFamily="2" charset="2"/>
              </a:rPr>
              <a:t> 50 %</a:t>
            </a:r>
            <a:endParaRPr lang="fi-FI" sz="1100" dirty="0"/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AD1C9860-623F-3143-470B-F63F5664490F}"/>
              </a:ext>
            </a:extLst>
          </p:cNvPr>
          <p:cNvSpPr/>
          <p:nvPr/>
        </p:nvSpPr>
        <p:spPr>
          <a:xfrm>
            <a:off x="3878814" y="1330985"/>
            <a:ext cx="1360170" cy="108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/>
              <a:t>Rehtorin 100 % virka päätetty (yhdistetty toimialavastuu)</a:t>
            </a:r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73657484-FF64-3CD9-1282-7083A8F96E5D}"/>
              </a:ext>
            </a:extLst>
          </p:cNvPr>
          <p:cNvSpPr/>
          <p:nvPr/>
        </p:nvSpPr>
        <p:spPr>
          <a:xfrm>
            <a:off x="2275720" y="3835247"/>
            <a:ext cx="1360170" cy="108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/>
              <a:t>Kilpailutettu </a:t>
            </a:r>
            <a:r>
              <a:rPr lang="fi-FI" sz="1100" dirty="0" err="1"/>
              <a:t>kustannustehok-kaampi</a:t>
            </a:r>
            <a:r>
              <a:rPr lang="fi-FI" sz="1100" dirty="0"/>
              <a:t> talous- ja palkkahallinto (ulkoistettu)</a:t>
            </a:r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56925C12-3866-6A82-5839-50D27A4C56B8}"/>
              </a:ext>
            </a:extLst>
          </p:cNvPr>
          <p:cNvSpPr/>
          <p:nvPr/>
        </p:nvSpPr>
        <p:spPr>
          <a:xfrm>
            <a:off x="3878814" y="3843320"/>
            <a:ext cx="1360170" cy="106453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/>
              <a:t>Palvelusetelit päätetty (oman toiminnan tehostus)</a:t>
            </a:r>
          </a:p>
        </p:txBody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4B888743-3C25-F98C-FFFB-78209F0B60BA}"/>
              </a:ext>
            </a:extLst>
          </p:cNvPr>
          <p:cNvSpPr/>
          <p:nvPr/>
        </p:nvSpPr>
        <p:spPr>
          <a:xfrm>
            <a:off x="5505002" y="2556577"/>
            <a:ext cx="1360170" cy="108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/>
              <a:t>Palvelusihteerin tehtävä päätetty (synergia /palvelupiste)</a:t>
            </a:r>
          </a:p>
        </p:txBody>
      </p:sp>
      <p:sp>
        <p:nvSpPr>
          <p:cNvPr id="14" name="Suorakulmio 13">
            <a:extLst>
              <a:ext uri="{FF2B5EF4-FFF2-40B4-BE49-F238E27FC236}">
                <a16:creationId xmlns:a16="http://schemas.microsoft.com/office/drawing/2014/main" id="{4E9964DB-455A-D5F2-3D75-C3B1C78A5C78}"/>
              </a:ext>
            </a:extLst>
          </p:cNvPr>
          <p:cNvSpPr/>
          <p:nvPr/>
        </p:nvSpPr>
        <p:spPr>
          <a:xfrm>
            <a:off x="3887247" y="2556578"/>
            <a:ext cx="1360170" cy="108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/>
              <a:t>Toimitilojen tiivistäminen (mm. kunnantalosta luopuminen)</a:t>
            </a:r>
          </a:p>
        </p:txBody>
      </p:sp>
      <p:sp>
        <p:nvSpPr>
          <p:cNvPr id="15" name="Suorakulmio 14">
            <a:extLst>
              <a:ext uri="{FF2B5EF4-FFF2-40B4-BE49-F238E27FC236}">
                <a16:creationId xmlns:a16="http://schemas.microsoft.com/office/drawing/2014/main" id="{13DB49A4-0468-6924-89B0-4E4738EC1FF2}"/>
              </a:ext>
            </a:extLst>
          </p:cNvPr>
          <p:cNvSpPr/>
          <p:nvPr/>
        </p:nvSpPr>
        <p:spPr>
          <a:xfrm>
            <a:off x="2251071" y="2545470"/>
            <a:ext cx="1360170" cy="108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/>
              <a:t>Avustavaa resursointia vähennetty (opetus- ja kasvatus)</a:t>
            </a:r>
          </a:p>
        </p:txBody>
      </p:sp>
      <p:sp>
        <p:nvSpPr>
          <p:cNvPr id="17" name="Suorakulmio 16">
            <a:extLst>
              <a:ext uri="{FF2B5EF4-FFF2-40B4-BE49-F238E27FC236}">
                <a16:creationId xmlns:a16="http://schemas.microsoft.com/office/drawing/2014/main" id="{8E4B03AD-F34B-31A1-2C6D-8D10F275F693}"/>
              </a:ext>
            </a:extLst>
          </p:cNvPr>
          <p:cNvSpPr/>
          <p:nvPr/>
        </p:nvSpPr>
        <p:spPr>
          <a:xfrm>
            <a:off x="5473000" y="5120264"/>
            <a:ext cx="1360170" cy="108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Veteraanitien ja </a:t>
            </a:r>
            <a:r>
              <a:rPr kumimoji="0" lang="fi-FI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Naarkoskentien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 korjausten lykkäys</a:t>
            </a:r>
          </a:p>
        </p:txBody>
      </p:sp>
      <p:sp>
        <p:nvSpPr>
          <p:cNvPr id="18" name="Suorakulmio 17">
            <a:extLst>
              <a:ext uri="{FF2B5EF4-FFF2-40B4-BE49-F238E27FC236}">
                <a16:creationId xmlns:a16="http://schemas.microsoft.com/office/drawing/2014/main" id="{0D106B09-1370-D55E-5031-381ACA69BF06}"/>
              </a:ext>
            </a:extLst>
          </p:cNvPr>
          <p:cNvSpPr/>
          <p:nvPr/>
        </p:nvSpPr>
        <p:spPr>
          <a:xfrm>
            <a:off x="3887247" y="5138539"/>
            <a:ext cx="1360170" cy="108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/>
              <a:t>Koivulinnantien peruskorjauksen lykkäys</a:t>
            </a:r>
          </a:p>
        </p:txBody>
      </p:sp>
      <p:sp>
        <p:nvSpPr>
          <p:cNvPr id="19" name="Suorakulmio 18">
            <a:extLst>
              <a:ext uri="{FF2B5EF4-FFF2-40B4-BE49-F238E27FC236}">
                <a16:creationId xmlns:a16="http://schemas.microsoft.com/office/drawing/2014/main" id="{85F14379-FA10-5382-4EB7-7767C94FC8F7}"/>
              </a:ext>
            </a:extLst>
          </p:cNvPr>
          <p:cNvSpPr/>
          <p:nvPr/>
        </p:nvSpPr>
        <p:spPr>
          <a:xfrm>
            <a:off x="7131191" y="3805842"/>
            <a:ext cx="1360170" cy="108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/>
              <a:t>Elinvoimalautakunta lakkautettu </a:t>
            </a:r>
          </a:p>
          <a:p>
            <a:pPr algn="ctr"/>
            <a:r>
              <a:rPr lang="fi-FI" sz="1100" dirty="0"/>
              <a:t>(</a:t>
            </a:r>
            <a:r>
              <a:rPr lang="fi-FI" sz="1100" dirty="0">
                <a:sym typeface="Wingdings" panose="05000000000000000000" pitchFamily="2" charset="2"/>
              </a:rPr>
              <a:t> asiat KH)</a:t>
            </a:r>
            <a:endParaRPr lang="fi-FI" sz="1100" dirty="0"/>
          </a:p>
        </p:txBody>
      </p:sp>
      <p:sp>
        <p:nvSpPr>
          <p:cNvPr id="20" name="Suorakulmio 19">
            <a:extLst>
              <a:ext uri="{FF2B5EF4-FFF2-40B4-BE49-F238E27FC236}">
                <a16:creationId xmlns:a16="http://schemas.microsoft.com/office/drawing/2014/main" id="{DAB07429-DA0B-AD8A-1188-23E11F5DA179}"/>
              </a:ext>
            </a:extLst>
          </p:cNvPr>
          <p:cNvSpPr/>
          <p:nvPr/>
        </p:nvSpPr>
        <p:spPr>
          <a:xfrm>
            <a:off x="7139624" y="5107435"/>
            <a:ext cx="1360170" cy="108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/>
              <a:t>Laaja kiinteistö-veroselvitys valmistunut</a:t>
            </a:r>
          </a:p>
        </p:txBody>
      </p:sp>
      <p:sp>
        <p:nvSpPr>
          <p:cNvPr id="21" name="Suorakulmio 20">
            <a:extLst>
              <a:ext uri="{FF2B5EF4-FFF2-40B4-BE49-F238E27FC236}">
                <a16:creationId xmlns:a16="http://schemas.microsoft.com/office/drawing/2014/main" id="{742BD803-2BF0-43ED-D847-09F9EE22A980}"/>
              </a:ext>
            </a:extLst>
          </p:cNvPr>
          <p:cNvSpPr/>
          <p:nvPr/>
        </p:nvSpPr>
        <p:spPr>
          <a:xfrm>
            <a:off x="7061814" y="1330204"/>
            <a:ext cx="1360170" cy="108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100" dirty="0">
                <a:solidFill>
                  <a:prstClr val="white"/>
                </a:solidFill>
                <a:latin typeface="Calibri" panose="020F0502020204030204"/>
              </a:rPr>
              <a:t>Erityisopettajan virat täyttämättä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100" dirty="0">
                <a:solidFill>
                  <a:prstClr val="white"/>
                </a:solidFill>
                <a:latin typeface="Calibri" panose="020F0502020204030204"/>
              </a:rPr>
              <a:t>(2 kpl)</a:t>
            </a:r>
            <a:endParaRPr kumimoji="0" lang="fi-FI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22" name="Suorakulmio 21">
            <a:extLst>
              <a:ext uri="{FF2B5EF4-FFF2-40B4-BE49-F238E27FC236}">
                <a16:creationId xmlns:a16="http://schemas.microsoft.com/office/drawing/2014/main" id="{2FE47098-08CB-3460-093D-67F160BFB17A}"/>
              </a:ext>
            </a:extLst>
          </p:cNvPr>
          <p:cNvSpPr/>
          <p:nvPr/>
        </p:nvSpPr>
        <p:spPr>
          <a:xfrm>
            <a:off x="2259504" y="5124788"/>
            <a:ext cx="1360170" cy="108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/>
              <a:t>Mäkeläntien päällystämisen lykkäys</a:t>
            </a:r>
          </a:p>
        </p:txBody>
      </p:sp>
      <p:sp>
        <p:nvSpPr>
          <p:cNvPr id="23" name="Suorakulmio 22">
            <a:extLst>
              <a:ext uri="{FF2B5EF4-FFF2-40B4-BE49-F238E27FC236}">
                <a16:creationId xmlns:a16="http://schemas.microsoft.com/office/drawing/2014/main" id="{3F1AC895-7FCE-4511-64A9-12E83684FAE2}"/>
              </a:ext>
            </a:extLst>
          </p:cNvPr>
          <p:cNvSpPr/>
          <p:nvPr/>
        </p:nvSpPr>
        <p:spPr>
          <a:xfrm>
            <a:off x="721942" y="5117698"/>
            <a:ext cx="1360170" cy="108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/>
              <a:t>Hyvinvointikeskus Onni, vaihe 3 korjauksen lykkäys (310 te)</a:t>
            </a:r>
          </a:p>
        </p:txBody>
      </p:sp>
      <p:sp>
        <p:nvSpPr>
          <p:cNvPr id="24" name="Suorakulmio 23">
            <a:extLst>
              <a:ext uri="{FF2B5EF4-FFF2-40B4-BE49-F238E27FC236}">
                <a16:creationId xmlns:a16="http://schemas.microsoft.com/office/drawing/2014/main" id="{63BD8BD3-B6B2-10A3-DB65-0ED226DDB025}"/>
              </a:ext>
            </a:extLst>
          </p:cNvPr>
          <p:cNvSpPr/>
          <p:nvPr/>
        </p:nvSpPr>
        <p:spPr>
          <a:xfrm>
            <a:off x="8659061" y="1330204"/>
            <a:ext cx="1360170" cy="108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Hallintojohtaja osa-aikaisena, osan vuodesta (22-23)</a:t>
            </a:r>
          </a:p>
        </p:txBody>
      </p:sp>
      <p:sp>
        <p:nvSpPr>
          <p:cNvPr id="26" name="Suorakulmio 25">
            <a:extLst>
              <a:ext uri="{FF2B5EF4-FFF2-40B4-BE49-F238E27FC236}">
                <a16:creationId xmlns:a16="http://schemas.microsoft.com/office/drawing/2014/main" id="{9B8F6A07-3D9B-FE17-4185-233DD2D5485B}"/>
              </a:ext>
            </a:extLst>
          </p:cNvPr>
          <p:cNvSpPr/>
          <p:nvPr/>
        </p:nvSpPr>
        <p:spPr>
          <a:xfrm>
            <a:off x="8693408" y="3829636"/>
            <a:ext cx="1360170" cy="108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100" dirty="0">
                <a:solidFill>
                  <a:prstClr val="white"/>
                </a:solidFill>
                <a:latin typeface="Calibri" panose="020F0502020204030204"/>
              </a:rPr>
              <a:t>Sijaisresursseista joustaminen, työnkuvien joustot yli toimialarajojen</a:t>
            </a:r>
            <a:endParaRPr kumimoji="0" lang="fi-FI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28" name="Suorakulmio 27">
            <a:extLst>
              <a:ext uri="{FF2B5EF4-FFF2-40B4-BE49-F238E27FC236}">
                <a16:creationId xmlns:a16="http://schemas.microsoft.com/office/drawing/2014/main" id="{0E12F809-5A9D-1F4C-6B1A-EC0F658CAEBB}"/>
              </a:ext>
            </a:extLst>
          </p:cNvPr>
          <p:cNvSpPr/>
          <p:nvPr/>
        </p:nvSpPr>
        <p:spPr>
          <a:xfrm>
            <a:off x="8642089" y="2545470"/>
            <a:ext cx="1360170" cy="108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100" dirty="0"/>
              <a:t>Kuntamarkkinointi ja kuntaimagon kehittäminen aktiivisena</a:t>
            </a:r>
          </a:p>
        </p:txBody>
      </p:sp>
      <p:sp>
        <p:nvSpPr>
          <p:cNvPr id="29" name="Suorakulmio 28">
            <a:extLst>
              <a:ext uri="{FF2B5EF4-FFF2-40B4-BE49-F238E27FC236}">
                <a16:creationId xmlns:a16="http://schemas.microsoft.com/office/drawing/2014/main" id="{14976A38-9A16-7F7E-DCA1-21FEDACE6EB0}"/>
              </a:ext>
            </a:extLst>
          </p:cNvPr>
          <p:cNvSpPr/>
          <p:nvPr/>
        </p:nvSpPr>
        <p:spPr>
          <a:xfrm>
            <a:off x="8701841" y="5092584"/>
            <a:ext cx="1360170" cy="108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Osaamisen kehittämiseen ja tiedolla johtamiseen panostettu</a:t>
            </a:r>
          </a:p>
        </p:txBody>
      </p:sp>
      <p:sp>
        <p:nvSpPr>
          <p:cNvPr id="30" name="Suorakulmio 29">
            <a:extLst>
              <a:ext uri="{FF2B5EF4-FFF2-40B4-BE49-F238E27FC236}">
                <a16:creationId xmlns:a16="http://schemas.microsoft.com/office/drawing/2014/main" id="{90C0A33C-1A68-B4B1-63E2-AA81B8403098}"/>
              </a:ext>
            </a:extLst>
          </p:cNvPr>
          <p:cNvSpPr/>
          <p:nvPr/>
        </p:nvSpPr>
        <p:spPr>
          <a:xfrm>
            <a:off x="5505002" y="3835247"/>
            <a:ext cx="1360170" cy="108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Valtuuston seminaarin poisjättäminen -23</a:t>
            </a:r>
          </a:p>
        </p:txBody>
      </p:sp>
      <p:sp>
        <p:nvSpPr>
          <p:cNvPr id="2" name="Suorakulmio 1">
            <a:extLst>
              <a:ext uri="{FF2B5EF4-FFF2-40B4-BE49-F238E27FC236}">
                <a16:creationId xmlns:a16="http://schemas.microsoft.com/office/drawing/2014/main" id="{D60E1661-335B-661F-31D5-9C371115D8B8}"/>
              </a:ext>
            </a:extLst>
          </p:cNvPr>
          <p:cNvSpPr/>
          <p:nvPr/>
        </p:nvSpPr>
        <p:spPr>
          <a:xfrm>
            <a:off x="10304929" y="5092584"/>
            <a:ext cx="1360170" cy="108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Runoilijanmökin myynti</a:t>
            </a:r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1112A442-E3EA-008E-9CD2-B8F4D97AEAF2}"/>
              </a:ext>
            </a:extLst>
          </p:cNvPr>
          <p:cNvSpPr/>
          <p:nvPr/>
        </p:nvSpPr>
        <p:spPr>
          <a:xfrm>
            <a:off x="10304929" y="3826863"/>
            <a:ext cx="1360170" cy="10800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Korpelan mökin myynti</a:t>
            </a:r>
          </a:p>
        </p:txBody>
      </p:sp>
    </p:spTree>
    <p:extLst>
      <p:ext uri="{BB962C8B-B14F-4D97-AF65-F5344CB8AC3E}">
        <p14:creationId xmlns:p14="http://schemas.microsoft.com/office/powerpoint/2010/main" val="3778167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A8081DA5-91C1-9243-90DA-C50DA7E1A0C5}"/>
              </a:ext>
            </a:extLst>
          </p:cNvPr>
          <p:cNvSpPr/>
          <p:nvPr/>
        </p:nvSpPr>
        <p:spPr>
          <a:xfrm>
            <a:off x="656365" y="1258761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sz="1050" dirty="0">
                <a:solidFill>
                  <a:schemeClr val="bg1"/>
                </a:solidFill>
              </a:rPr>
              <a:t>Käytöstä poistettujen kiinteistön asetus peruslämmölle</a:t>
            </a: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30 000 e / v</a:t>
            </a: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EE3F7888-35BC-A1F4-383E-C7EECA1FA7D6}"/>
              </a:ext>
            </a:extLst>
          </p:cNvPr>
          <p:cNvSpPr/>
          <p:nvPr/>
        </p:nvSpPr>
        <p:spPr>
          <a:xfrm>
            <a:off x="3348809" y="3831895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sz="1050" dirty="0">
                <a:solidFill>
                  <a:schemeClr val="bg1"/>
                </a:solidFill>
              </a:rPr>
              <a:t>Henkilöstö-määrän sopeutus palvelu-tarpeeseen. </a:t>
            </a: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80 000 e / v</a:t>
            </a:r>
          </a:p>
          <a:p>
            <a:pPr algn="ctr"/>
            <a:endParaRPr lang="fi-FI" sz="1050" dirty="0">
              <a:solidFill>
                <a:schemeClr val="bg1"/>
              </a:solidFill>
            </a:endParaRP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B068283C-EA6E-168A-2CB7-7B7F09986C48}"/>
              </a:ext>
            </a:extLst>
          </p:cNvPr>
          <p:cNvSpPr/>
          <p:nvPr/>
        </p:nvSpPr>
        <p:spPr>
          <a:xfrm>
            <a:off x="648519" y="3823330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sz="1050" dirty="0">
                <a:solidFill>
                  <a:schemeClr val="bg1"/>
                </a:solidFill>
              </a:rPr>
              <a:t>Perusopetuksen ohjaajaresurssin pienentäminen </a:t>
            </a: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25 000 e </a:t>
            </a:r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AD1C9860-623F-3143-470B-F63F5664490F}"/>
              </a:ext>
            </a:extLst>
          </p:cNvPr>
          <p:cNvSpPr/>
          <p:nvPr/>
        </p:nvSpPr>
        <p:spPr>
          <a:xfrm>
            <a:off x="3348809" y="1267326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sz="1050" dirty="0">
                <a:solidFill>
                  <a:schemeClr val="bg1"/>
                </a:solidFill>
              </a:rPr>
              <a:t>Kausityöntekijän (tekninen) puolittaminen</a:t>
            </a: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8 000 e / v</a:t>
            </a: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71EC7D75-57CD-D1FD-B9DA-624995F1A3F8}"/>
              </a:ext>
            </a:extLst>
          </p:cNvPr>
          <p:cNvSpPr txBox="1"/>
          <p:nvPr/>
        </p:nvSpPr>
        <p:spPr>
          <a:xfrm>
            <a:off x="652442" y="502290"/>
            <a:ext cx="111225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b="1" dirty="0">
                <a:solidFill>
                  <a:srgbClr val="C00000"/>
                </a:solidFill>
                <a:latin typeface="Arial Black" panose="020B0A04020102020204" pitchFamily="34" charset="0"/>
              </a:rPr>
              <a:t>SOPEUTUSTOIMENPITEITÄ</a:t>
            </a:r>
            <a:r>
              <a:rPr lang="fi-FI" sz="2000" b="1" dirty="0">
                <a:latin typeface="Arial Black" panose="020B0A04020102020204" pitchFamily="34" charset="0"/>
              </a:rPr>
              <a:t> TALOUDEN TASAPAINOTTAMISEKSI </a:t>
            </a:r>
            <a:r>
              <a:rPr lang="fi-FI" sz="2000" b="1" dirty="0">
                <a:solidFill>
                  <a:srgbClr val="C00000"/>
                </a:solidFill>
                <a:latin typeface="Arial Black" panose="020B0A04020102020204" pitchFamily="34" charset="0"/>
              </a:rPr>
              <a:t>2024-2026</a:t>
            </a:r>
            <a:r>
              <a:rPr lang="fi-FI" sz="2000" b="1" dirty="0">
                <a:latin typeface="Arial Black" panose="020B0A04020102020204" pitchFamily="34" charset="0"/>
              </a:rPr>
              <a:t>:</a:t>
            </a:r>
          </a:p>
        </p:txBody>
      </p:sp>
      <p:sp>
        <p:nvSpPr>
          <p:cNvPr id="21" name="Suorakulmio 20">
            <a:extLst>
              <a:ext uri="{FF2B5EF4-FFF2-40B4-BE49-F238E27FC236}">
                <a16:creationId xmlns:a16="http://schemas.microsoft.com/office/drawing/2014/main" id="{742BD803-2BF0-43ED-D847-09F9EE22A980}"/>
              </a:ext>
            </a:extLst>
          </p:cNvPr>
          <p:cNvSpPr/>
          <p:nvPr/>
        </p:nvSpPr>
        <p:spPr>
          <a:xfrm>
            <a:off x="1998664" y="3823330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5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Varhaiskasv</a:t>
            </a: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erityisopettajan palveluiden osto (HTV sijaan)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40 000 e / v</a:t>
            </a:r>
          </a:p>
        </p:txBody>
      </p:sp>
      <p:sp>
        <p:nvSpPr>
          <p:cNvPr id="2" name="Suorakulmio 1">
            <a:extLst>
              <a:ext uri="{FF2B5EF4-FFF2-40B4-BE49-F238E27FC236}">
                <a16:creationId xmlns:a16="http://schemas.microsoft.com/office/drawing/2014/main" id="{26560820-5C8C-B0E7-DF14-447A5BED8A29}"/>
              </a:ext>
            </a:extLst>
          </p:cNvPr>
          <p:cNvSpPr/>
          <p:nvPr/>
        </p:nvSpPr>
        <p:spPr>
          <a:xfrm>
            <a:off x="652442" y="2535557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sz="1050" dirty="0">
                <a:solidFill>
                  <a:schemeClr val="bg1"/>
                </a:solidFill>
              </a:rPr>
              <a:t>Lyhyiden sijaisuuksien vähentäminen </a:t>
            </a: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18 000 e / v</a:t>
            </a:r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B985D548-FA7B-08CE-83C8-7331FF6AA47B}"/>
              </a:ext>
            </a:extLst>
          </p:cNvPr>
          <p:cNvSpPr/>
          <p:nvPr/>
        </p:nvSpPr>
        <p:spPr>
          <a:xfrm>
            <a:off x="3334367" y="5161330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sz="1050" dirty="0">
                <a:solidFill>
                  <a:schemeClr val="bg1"/>
                </a:solidFill>
              </a:rPr>
              <a:t>Hankerahoitus ja saadut avustukset</a:t>
            </a: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8000 e / v</a:t>
            </a:r>
          </a:p>
        </p:txBody>
      </p:sp>
      <p:sp>
        <p:nvSpPr>
          <p:cNvPr id="25" name="Suorakulmio 24">
            <a:extLst>
              <a:ext uri="{FF2B5EF4-FFF2-40B4-BE49-F238E27FC236}">
                <a16:creationId xmlns:a16="http://schemas.microsoft.com/office/drawing/2014/main" id="{A1EFE3EE-DDDF-3265-9EFB-CBB820999AE7}"/>
              </a:ext>
            </a:extLst>
          </p:cNvPr>
          <p:cNvSpPr/>
          <p:nvPr/>
        </p:nvSpPr>
        <p:spPr>
          <a:xfrm>
            <a:off x="8741543" y="1249614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sz="1050" dirty="0">
                <a:solidFill>
                  <a:schemeClr val="bg1"/>
                </a:solidFill>
              </a:rPr>
              <a:t>Säästöt tavara- ja materiaali hankinnoissa</a:t>
            </a: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10 000 e / v</a:t>
            </a:r>
          </a:p>
        </p:txBody>
      </p:sp>
      <p:sp>
        <p:nvSpPr>
          <p:cNvPr id="30" name="Suorakulmio 29">
            <a:extLst>
              <a:ext uri="{FF2B5EF4-FFF2-40B4-BE49-F238E27FC236}">
                <a16:creationId xmlns:a16="http://schemas.microsoft.com/office/drawing/2014/main" id="{EDFAA54F-A4BA-4DAD-67EA-4BCFD70823F3}"/>
              </a:ext>
            </a:extLst>
          </p:cNvPr>
          <p:cNvSpPr/>
          <p:nvPr/>
        </p:nvSpPr>
        <p:spPr>
          <a:xfrm>
            <a:off x="3344886" y="2544122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sz="1050" dirty="0">
                <a:solidFill>
                  <a:schemeClr val="bg1"/>
                </a:solidFill>
              </a:rPr>
              <a:t>Palveluseteli-järjestelmän päättyminen 24-</a:t>
            </a: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15 000 e / v</a:t>
            </a:r>
          </a:p>
          <a:p>
            <a:pPr algn="ctr"/>
            <a:endParaRPr lang="fi-FI" sz="1050" dirty="0">
              <a:solidFill>
                <a:schemeClr val="bg1"/>
              </a:solidFill>
            </a:endParaRPr>
          </a:p>
        </p:txBody>
      </p:sp>
      <p:sp>
        <p:nvSpPr>
          <p:cNvPr id="39" name="Suorakulmio 38">
            <a:extLst>
              <a:ext uri="{FF2B5EF4-FFF2-40B4-BE49-F238E27FC236}">
                <a16:creationId xmlns:a16="http://schemas.microsoft.com/office/drawing/2014/main" id="{14FE0AE6-721F-3966-8D06-F4D551B0A7B2}"/>
              </a:ext>
            </a:extLst>
          </p:cNvPr>
          <p:cNvSpPr/>
          <p:nvPr/>
        </p:nvSpPr>
        <p:spPr>
          <a:xfrm>
            <a:off x="2002587" y="1267326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sz="1050" dirty="0">
                <a:solidFill>
                  <a:schemeClr val="bg1"/>
                </a:solidFill>
              </a:rPr>
              <a:t>Kiinteistöhoidon palvelutehtävien supistaminen -24</a:t>
            </a: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8 000 e/v </a:t>
            </a: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1" name="Suorakulmio 40">
            <a:extLst>
              <a:ext uri="{FF2B5EF4-FFF2-40B4-BE49-F238E27FC236}">
                <a16:creationId xmlns:a16="http://schemas.microsoft.com/office/drawing/2014/main" id="{8814652A-CFFE-6130-E885-30925D34E8F2}"/>
              </a:ext>
            </a:extLst>
          </p:cNvPr>
          <p:cNvSpPr/>
          <p:nvPr/>
        </p:nvSpPr>
        <p:spPr>
          <a:xfrm>
            <a:off x="4675416" y="3824280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sz="1050" dirty="0">
                <a:solidFill>
                  <a:schemeClr val="bg1"/>
                </a:solidFill>
              </a:rPr>
              <a:t>Henkilöstön osa-aikaistukset (</a:t>
            </a:r>
            <a:r>
              <a:rPr lang="fi-FI" sz="1050" dirty="0" err="1">
                <a:solidFill>
                  <a:schemeClr val="bg1"/>
                </a:solidFill>
              </a:rPr>
              <a:t>vapaaeht</a:t>
            </a:r>
            <a:r>
              <a:rPr lang="fi-FI" sz="1050" dirty="0">
                <a:solidFill>
                  <a:schemeClr val="bg1"/>
                </a:solidFill>
              </a:rPr>
              <a:t>.)</a:t>
            </a: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30 000 e / v</a:t>
            </a:r>
          </a:p>
        </p:txBody>
      </p:sp>
      <p:sp>
        <p:nvSpPr>
          <p:cNvPr id="42" name="Suorakulmio 41">
            <a:extLst>
              <a:ext uri="{FF2B5EF4-FFF2-40B4-BE49-F238E27FC236}">
                <a16:creationId xmlns:a16="http://schemas.microsoft.com/office/drawing/2014/main" id="{E31C3B0B-9652-0414-2B43-FB9F12AEE5D1}"/>
              </a:ext>
            </a:extLst>
          </p:cNvPr>
          <p:cNvSpPr/>
          <p:nvPr/>
        </p:nvSpPr>
        <p:spPr>
          <a:xfrm>
            <a:off x="8737620" y="2524774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sz="1050" dirty="0">
                <a:solidFill>
                  <a:schemeClr val="bg1"/>
                </a:solidFill>
              </a:rPr>
              <a:t>Asiantuntijapalveluiden käytön vähentäminen</a:t>
            </a: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5000 e / v</a:t>
            </a:r>
          </a:p>
        </p:txBody>
      </p:sp>
      <p:sp>
        <p:nvSpPr>
          <p:cNvPr id="43" name="Suorakulmio 42">
            <a:extLst>
              <a:ext uri="{FF2B5EF4-FFF2-40B4-BE49-F238E27FC236}">
                <a16:creationId xmlns:a16="http://schemas.microsoft.com/office/drawing/2014/main" id="{7B6CB0AE-A564-5E9A-E27B-3693E691D7F5}"/>
              </a:ext>
            </a:extLst>
          </p:cNvPr>
          <p:cNvSpPr/>
          <p:nvPr/>
        </p:nvSpPr>
        <p:spPr>
          <a:xfrm>
            <a:off x="6038408" y="3826334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050" dirty="0">
                <a:solidFill>
                  <a:schemeClr val="bg1"/>
                </a:solidFill>
                <a:latin typeface="Calibri" panose="020F0502020204030204"/>
              </a:rPr>
              <a:t>E-Passi henkilöstöedun puolittaminen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5000 e / v</a:t>
            </a:r>
          </a:p>
        </p:txBody>
      </p:sp>
      <p:sp>
        <p:nvSpPr>
          <p:cNvPr id="49" name="Suorakulmio 48">
            <a:extLst>
              <a:ext uri="{FF2B5EF4-FFF2-40B4-BE49-F238E27FC236}">
                <a16:creationId xmlns:a16="http://schemas.microsoft.com/office/drawing/2014/main" id="{FABFB515-45EC-74A3-0CC6-72663A6E91F8}"/>
              </a:ext>
            </a:extLst>
          </p:cNvPr>
          <p:cNvSpPr/>
          <p:nvPr/>
        </p:nvSpPr>
        <p:spPr>
          <a:xfrm>
            <a:off x="7403167" y="1261763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050" dirty="0">
                <a:solidFill>
                  <a:schemeClr val="bg1"/>
                </a:solidFill>
                <a:latin typeface="Calibri" panose="020F0502020204030204"/>
              </a:rPr>
              <a:t>Ilmoitus-, k</a:t>
            </a:r>
            <a:r>
              <a:rPr kumimoji="0" lang="fi-FI" sz="105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opio</a:t>
            </a: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-, markkinointi- ja painatuskulujen vähentäminen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4000 e / v</a:t>
            </a:r>
          </a:p>
        </p:txBody>
      </p:sp>
      <p:sp>
        <p:nvSpPr>
          <p:cNvPr id="50" name="Suorakulmio 49">
            <a:extLst>
              <a:ext uri="{FF2B5EF4-FFF2-40B4-BE49-F238E27FC236}">
                <a16:creationId xmlns:a16="http://schemas.microsoft.com/office/drawing/2014/main" id="{EF9B9FA4-9038-D77B-DDD4-04572618080C}"/>
              </a:ext>
            </a:extLst>
          </p:cNvPr>
          <p:cNvSpPr/>
          <p:nvPr/>
        </p:nvSpPr>
        <p:spPr>
          <a:xfrm>
            <a:off x="7375706" y="2529440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Säästövapaiden ja lomakertymien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purku -24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050" dirty="0">
                <a:solidFill>
                  <a:schemeClr val="bg1"/>
                </a:solidFill>
                <a:latin typeface="Calibri" panose="020F0502020204030204"/>
              </a:rPr>
              <a:t>8000 e</a:t>
            </a:r>
            <a:endParaRPr kumimoji="0" lang="fi-FI" sz="105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Suorakulmio 50">
            <a:extLst>
              <a:ext uri="{FF2B5EF4-FFF2-40B4-BE49-F238E27FC236}">
                <a16:creationId xmlns:a16="http://schemas.microsoft.com/office/drawing/2014/main" id="{A829623E-1AEA-2B44-43B7-451ECDF9B638}"/>
              </a:ext>
            </a:extLst>
          </p:cNvPr>
          <p:cNvSpPr/>
          <p:nvPr/>
        </p:nvSpPr>
        <p:spPr>
          <a:xfrm>
            <a:off x="7375706" y="3836641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Lomarahojen vaihto vapaaseen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050" dirty="0">
                <a:solidFill>
                  <a:schemeClr val="bg1"/>
                </a:solidFill>
                <a:latin typeface="Calibri" panose="020F0502020204030204"/>
              </a:rPr>
              <a:t>4000 e / v</a:t>
            </a:r>
            <a:endParaRPr kumimoji="0" lang="fi-FI" sz="105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Suorakulmio 51">
            <a:extLst>
              <a:ext uri="{FF2B5EF4-FFF2-40B4-BE49-F238E27FC236}">
                <a16:creationId xmlns:a16="http://schemas.microsoft.com/office/drawing/2014/main" id="{9F45DC11-8ADA-657C-10C9-A8FE18D41F00}"/>
              </a:ext>
            </a:extLst>
          </p:cNvPr>
          <p:cNvSpPr/>
          <p:nvPr/>
        </p:nvSpPr>
        <p:spPr>
          <a:xfrm>
            <a:off x="1993318" y="5167209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Tarjoiluista ja muistamisista supistaminen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050" dirty="0">
                <a:solidFill>
                  <a:schemeClr val="bg1"/>
                </a:solidFill>
                <a:latin typeface="Calibri" panose="020F0502020204030204"/>
              </a:rPr>
              <a:t>2000 e / v</a:t>
            </a:r>
            <a:endParaRPr kumimoji="0" lang="fi-FI" sz="105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05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Suorakulmio 52">
            <a:extLst>
              <a:ext uri="{FF2B5EF4-FFF2-40B4-BE49-F238E27FC236}">
                <a16:creationId xmlns:a16="http://schemas.microsoft.com/office/drawing/2014/main" id="{F843FF1F-FE97-C6A8-15D7-E2937105E822}"/>
              </a:ext>
            </a:extLst>
          </p:cNvPr>
          <p:cNvSpPr/>
          <p:nvPr/>
        </p:nvSpPr>
        <p:spPr>
          <a:xfrm>
            <a:off x="4698954" y="2570152"/>
            <a:ext cx="1136280" cy="102924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sz="1050" i="0" u="none" strike="noStrike" baseline="0" dirty="0">
                <a:solidFill>
                  <a:schemeClr val="bg1"/>
                </a:solidFill>
                <a:latin typeface="Calibri-Bold"/>
              </a:rPr>
              <a:t>Opisto-palveluiden supistuminen</a:t>
            </a:r>
          </a:p>
          <a:p>
            <a:pPr algn="ctr"/>
            <a:r>
              <a:rPr lang="fi-FI" sz="1050" i="0" u="none" strike="noStrike" baseline="0" dirty="0">
                <a:solidFill>
                  <a:schemeClr val="bg1"/>
                </a:solidFill>
                <a:latin typeface="Calibri-Bold"/>
              </a:rPr>
              <a:t> 5000 e / v</a:t>
            </a:r>
            <a:endParaRPr lang="fi-FI" sz="1050" dirty="0">
              <a:solidFill>
                <a:schemeClr val="bg1"/>
              </a:solidFill>
            </a:endParaRPr>
          </a:p>
        </p:txBody>
      </p:sp>
      <p:sp>
        <p:nvSpPr>
          <p:cNvPr id="54" name="Suorakulmio 53">
            <a:extLst>
              <a:ext uri="{FF2B5EF4-FFF2-40B4-BE49-F238E27FC236}">
                <a16:creationId xmlns:a16="http://schemas.microsoft.com/office/drawing/2014/main" id="{85695664-7578-B9BE-7484-B2982959A7DC}"/>
              </a:ext>
            </a:extLst>
          </p:cNvPr>
          <p:cNvSpPr/>
          <p:nvPr/>
        </p:nvSpPr>
        <p:spPr>
          <a:xfrm>
            <a:off x="1998664" y="2534125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Maahanmuutto-palveluiden supistaminen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050" dirty="0">
                <a:solidFill>
                  <a:schemeClr val="bg1"/>
                </a:solidFill>
                <a:latin typeface="Calibri" panose="020F0502020204030204"/>
              </a:rPr>
              <a:t>3000 e / v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05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Suorakulmio 55">
            <a:extLst>
              <a:ext uri="{FF2B5EF4-FFF2-40B4-BE49-F238E27FC236}">
                <a16:creationId xmlns:a16="http://schemas.microsoft.com/office/drawing/2014/main" id="{C0B8128D-EC9B-2E03-D304-E2DD2341620A}"/>
              </a:ext>
            </a:extLst>
          </p:cNvPr>
          <p:cNvSpPr/>
          <p:nvPr/>
        </p:nvSpPr>
        <p:spPr>
          <a:xfrm>
            <a:off x="10074918" y="2520808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sz="1050" dirty="0">
                <a:solidFill>
                  <a:schemeClr val="bg1"/>
                </a:solidFill>
              </a:rPr>
              <a:t>Osto-</a:t>
            </a: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palveluiden käytön vähentäminen</a:t>
            </a: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13 000 e / v</a:t>
            </a:r>
          </a:p>
        </p:txBody>
      </p:sp>
      <p:sp>
        <p:nvSpPr>
          <p:cNvPr id="57" name="Suorakulmio 56">
            <a:extLst>
              <a:ext uri="{FF2B5EF4-FFF2-40B4-BE49-F238E27FC236}">
                <a16:creationId xmlns:a16="http://schemas.microsoft.com/office/drawing/2014/main" id="{672CF14F-35BF-B9A1-4DFF-FF24D48D95E7}"/>
              </a:ext>
            </a:extLst>
          </p:cNvPr>
          <p:cNvSpPr/>
          <p:nvPr/>
        </p:nvSpPr>
        <p:spPr>
          <a:xfrm>
            <a:off x="10064227" y="1249614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Palvelupisteen ja postin aukioloaikojen supistaminen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050" dirty="0">
                <a:solidFill>
                  <a:schemeClr val="bg1"/>
                </a:solidFill>
                <a:latin typeface="Calibri" panose="020F0502020204030204"/>
              </a:rPr>
              <a:t>10 000 e / v</a:t>
            </a:r>
            <a:endParaRPr kumimoji="0" lang="fi-FI" sz="105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Suorakulmio 57">
            <a:extLst>
              <a:ext uri="{FF2B5EF4-FFF2-40B4-BE49-F238E27FC236}">
                <a16:creationId xmlns:a16="http://schemas.microsoft.com/office/drawing/2014/main" id="{AB6B22B0-1D17-5C65-900C-75A4C89119EB}"/>
              </a:ext>
            </a:extLst>
          </p:cNvPr>
          <p:cNvSpPr/>
          <p:nvPr/>
        </p:nvSpPr>
        <p:spPr>
          <a:xfrm>
            <a:off x="4679166" y="5172171"/>
            <a:ext cx="1136280" cy="1069959"/>
          </a:xfrm>
          <a:prstGeom prst="rect">
            <a:avLst/>
          </a:prstGeom>
          <a:solidFill>
            <a:srgbClr val="C00000"/>
          </a:solidFill>
          <a:ln w="28575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sz="1050" dirty="0">
                <a:solidFill>
                  <a:schemeClr val="bg1"/>
                </a:solidFill>
              </a:rPr>
              <a:t>Kiinteistövero-prosenttien nostot (2024-)</a:t>
            </a: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60 000 e / v</a:t>
            </a:r>
          </a:p>
          <a:p>
            <a:pPr algn="ctr"/>
            <a:endParaRPr lang="fi-FI" sz="1050" dirty="0">
              <a:solidFill>
                <a:schemeClr val="bg1"/>
              </a:solidFill>
            </a:endParaRPr>
          </a:p>
          <a:p>
            <a:pPr algn="ctr"/>
            <a:endParaRPr lang="fi-FI" sz="1050" dirty="0">
              <a:solidFill>
                <a:schemeClr val="bg1"/>
              </a:solidFill>
            </a:endParaRPr>
          </a:p>
        </p:txBody>
      </p:sp>
      <p:sp>
        <p:nvSpPr>
          <p:cNvPr id="59" name="Suorakulmio 58">
            <a:extLst>
              <a:ext uri="{FF2B5EF4-FFF2-40B4-BE49-F238E27FC236}">
                <a16:creationId xmlns:a16="http://schemas.microsoft.com/office/drawing/2014/main" id="{52D935B7-FFB8-A836-2852-05C8DEAD1E2B}"/>
              </a:ext>
            </a:extLst>
          </p:cNvPr>
          <p:cNvSpPr/>
          <p:nvPr/>
        </p:nvSpPr>
        <p:spPr>
          <a:xfrm>
            <a:off x="648519" y="5161330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sz="1050" dirty="0">
                <a:solidFill>
                  <a:schemeClr val="bg1"/>
                </a:solidFill>
              </a:rPr>
              <a:t>Kokous-käytänteiden tehostaminen</a:t>
            </a: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2000 e / v</a:t>
            </a:r>
          </a:p>
        </p:txBody>
      </p:sp>
      <p:sp>
        <p:nvSpPr>
          <p:cNvPr id="60" name="Suorakulmio 59">
            <a:extLst>
              <a:ext uri="{FF2B5EF4-FFF2-40B4-BE49-F238E27FC236}">
                <a16:creationId xmlns:a16="http://schemas.microsoft.com/office/drawing/2014/main" id="{C5527668-49B0-7A26-C4AD-C713DE94AD65}"/>
              </a:ext>
            </a:extLst>
          </p:cNvPr>
          <p:cNvSpPr/>
          <p:nvPr/>
        </p:nvSpPr>
        <p:spPr>
          <a:xfrm>
            <a:off x="8759082" y="3831895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Vapaaehtoiset palkattomat (5 palkatonta + 2 palkallista pvä)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050" dirty="0">
                <a:solidFill>
                  <a:schemeClr val="bg1"/>
                </a:solidFill>
                <a:latin typeface="Calibri" panose="020F0502020204030204"/>
              </a:rPr>
              <a:t>4000 e / v</a:t>
            </a: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61" name="Suorakulmio 60">
            <a:extLst>
              <a:ext uri="{FF2B5EF4-FFF2-40B4-BE49-F238E27FC236}">
                <a16:creationId xmlns:a16="http://schemas.microsoft.com/office/drawing/2014/main" id="{DFCC0EB4-349D-8ECD-D1FF-C2BC92247CA1}"/>
              </a:ext>
            </a:extLst>
          </p:cNvPr>
          <p:cNvSpPr/>
          <p:nvPr/>
        </p:nvSpPr>
        <p:spPr>
          <a:xfrm>
            <a:off x="6060868" y="2539280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sz="1050" dirty="0">
                <a:solidFill>
                  <a:schemeClr val="bg1"/>
                </a:solidFill>
              </a:rPr>
              <a:t>Työhyvinvoinnin johtaminen, sairaspoissaolojen lasku, korvaava työ 110 000 e</a:t>
            </a:r>
          </a:p>
        </p:txBody>
      </p:sp>
      <p:sp>
        <p:nvSpPr>
          <p:cNvPr id="62" name="Suorakulmio 61">
            <a:extLst>
              <a:ext uri="{FF2B5EF4-FFF2-40B4-BE49-F238E27FC236}">
                <a16:creationId xmlns:a16="http://schemas.microsoft.com/office/drawing/2014/main" id="{D4C6FEBD-C227-6C73-4E91-67B6EBBC8ED5}"/>
              </a:ext>
            </a:extLst>
          </p:cNvPr>
          <p:cNvSpPr/>
          <p:nvPr/>
        </p:nvSpPr>
        <p:spPr>
          <a:xfrm>
            <a:off x="6038408" y="1277516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Käytöstä poistettujen kiinteistöjen myynti tai luovutus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050" dirty="0">
                <a:solidFill>
                  <a:schemeClr val="bg1"/>
                </a:solidFill>
                <a:latin typeface="Calibri" panose="020F0502020204030204"/>
              </a:rPr>
              <a:t>25 000 e</a:t>
            </a:r>
            <a:endParaRPr kumimoji="0" lang="fi-FI" sz="105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05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Suorakulmio 62">
            <a:extLst>
              <a:ext uri="{FF2B5EF4-FFF2-40B4-BE49-F238E27FC236}">
                <a16:creationId xmlns:a16="http://schemas.microsoft.com/office/drawing/2014/main" id="{2FD8A4B0-0561-365E-0AFF-B4A3ACA8DC35}"/>
              </a:ext>
            </a:extLst>
          </p:cNvPr>
          <p:cNvSpPr/>
          <p:nvPr/>
        </p:nvSpPr>
        <p:spPr>
          <a:xfrm>
            <a:off x="10064227" y="3823329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sz="1050" b="0" i="0" u="none" strike="noStrike" baseline="0" dirty="0">
                <a:solidFill>
                  <a:schemeClr val="bg1"/>
                </a:solidFill>
              </a:rPr>
              <a:t>Liikenne-turvallisuus-koordinaat</a:t>
            </a:r>
            <a:r>
              <a:rPr lang="fi-FI" sz="1050" dirty="0">
                <a:solidFill>
                  <a:schemeClr val="bg1"/>
                </a:solidFill>
              </a:rPr>
              <a:t>torin</a:t>
            </a:r>
            <a:r>
              <a:rPr lang="fi-FI" sz="1050" b="0" i="0" u="none" strike="noStrike" baseline="0" dirty="0">
                <a:solidFill>
                  <a:schemeClr val="bg1"/>
                </a:solidFill>
              </a:rPr>
              <a:t> osuuden (ELY) lakkautus </a:t>
            </a: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1450 e/ v</a:t>
            </a:r>
            <a:endParaRPr lang="fi-FI" sz="1050" b="0" i="0" u="none" strike="noStrike" baseline="0" dirty="0">
              <a:solidFill>
                <a:schemeClr val="bg1"/>
              </a:solidFill>
            </a:endParaRPr>
          </a:p>
          <a:p>
            <a:r>
              <a:rPr lang="fi-FI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	</a:t>
            </a:r>
          </a:p>
        </p:txBody>
      </p:sp>
      <p:sp>
        <p:nvSpPr>
          <p:cNvPr id="64" name="Suorakulmio 63">
            <a:extLst>
              <a:ext uri="{FF2B5EF4-FFF2-40B4-BE49-F238E27FC236}">
                <a16:creationId xmlns:a16="http://schemas.microsoft.com/office/drawing/2014/main" id="{2F8E30A0-A0CE-5021-401C-499D0F01265A}"/>
              </a:ext>
            </a:extLst>
          </p:cNvPr>
          <p:cNvSpPr/>
          <p:nvPr/>
        </p:nvSpPr>
        <p:spPr>
          <a:xfrm>
            <a:off x="4671493" y="1277516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Sora- ja kivivarannon myynti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050" dirty="0">
                <a:solidFill>
                  <a:schemeClr val="bg1"/>
                </a:solidFill>
                <a:latin typeface="Calibri" panose="020F0502020204030204"/>
              </a:rPr>
              <a:t>40 000 e</a:t>
            </a:r>
            <a:endParaRPr kumimoji="0" lang="fi-FI" sz="105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5" name="Suorakulmio 64">
            <a:extLst>
              <a:ext uri="{FF2B5EF4-FFF2-40B4-BE49-F238E27FC236}">
                <a16:creationId xmlns:a16="http://schemas.microsoft.com/office/drawing/2014/main" id="{171A0EE1-191F-2297-B767-14C27836099C}"/>
              </a:ext>
            </a:extLst>
          </p:cNvPr>
          <p:cNvSpPr/>
          <p:nvPr/>
        </p:nvSpPr>
        <p:spPr>
          <a:xfrm>
            <a:off x="7425534" y="5176285"/>
            <a:ext cx="1136280" cy="1069959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200" noProof="0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n. 1 6</a:t>
            </a:r>
            <a:r>
              <a:rPr lang="fi-FI" sz="1200" b="1" dirty="0">
                <a:solidFill>
                  <a:srgbClr val="C00000"/>
                </a:solidFill>
                <a:latin typeface="Calibri" panose="020F0502020204030204"/>
              </a:rPr>
              <a:t>5</a:t>
            </a:r>
            <a:r>
              <a:rPr kumimoji="0" lang="fi-FI" sz="1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0 000 euroa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A6A82F34-293E-89C2-E3C3-E2ADE0C0E14D}"/>
              </a:ext>
            </a:extLst>
          </p:cNvPr>
          <p:cNvSpPr/>
          <p:nvPr/>
        </p:nvSpPr>
        <p:spPr>
          <a:xfrm>
            <a:off x="6062542" y="5172171"/>
            <a:ext cx="1136280" cy="1069959"/>
          </a:xfrm>
          <a:prstGeom prst="rect">
            <a:avLst/>
          </a:prstGeom>
          <a:solidFill>
            <a:srgbClr val="C00000"/>
          </a:solidFill>
          <a:ln w="28575"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i-FI" sz="1050" b="0" i="0" u="none" strike="noStrike" baseline="0" dirty="0">
                <a:solidFill>
                  <a:schemeClr val="bg1"/>
                </a:solidFill>
              </a:rPr>
              <a:t>Veroprosentin nosto 2025: </a:t>
            </a:r>
          </a:p>
          <a:p>
            <a:pPr algn="ctr"/>
            <a:r>
              <a:rPr lang="fi-FI" sz="1050" b="0" i="0" u="none" strike="noStrike" baseline="0" dirty="0">
                <a:solidFill>
                  <a:schemeClr val="bg1"/>
                </a:solidFill>
              </a:rPr>
              <a:t>9,9 %</a:t>
            </a: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350 000 e</a:t>
            </a:r>
            <a:endParaRPr lang="fi-FI" sz="1050" b="0" i="0" u="none" strike="noStrike" baseline="0" dirty="0">
              <a:solidFill>
                <a:schemeClr val="bg1"/>
              </a:solidFill>
            </a:endParaRPr>
          </a:p>
          <a:p>
            <a:r>
              <a:rPr lang="fi-FI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096862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7CD5F8-ECA2-730E-ABAB-93FEF835EF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AE41D204-BBE6-A3B4-CA53-C5520419FF35}"/>
              </a:ext>
            </a:extLst>
          </p:cNvPr>
          <p:cNvSpPr/>
          <p:nvPr/>
        </p:nvSpPr>
        <p:spPr>
          <a:xfrm>
            <a:off x="720373" y="1706817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bg1"/>
                </a:solidFill>
              </a:rPr>
              <a:t>AP/IP hoidon supistaminen</a:t>
            </a: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15 000 e / v</a:t>
            </a: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9498A820-8A1C-8CB4-2771-91FD8FF83FF5}"/>
              </a:ext>
            </a:extLst>
          </p:cNvPr>
          <p:cNvSpPr/>
          <p:nvPr/>
        </p:nvSpPr>
        <p:spPr>
          <a:xfrm>
            <a:off x="3412817" y="3117990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050" dirty="0">
              <a:solidFill>
                <a:schemeClr val="bg1"/>
              </a:solidFill>
            </a:endParaRP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Henkilöstö-määrän lisäsopeutus puhtaanapidossa n. 15 000 e / v</a:t>
            </a:r>
          </a:p>
          <a:p>
            <a:pPr algn="ctr"/>
            <a:endParaRPr lang="fi-FI" sz="1050" dirty="0">
              <a:solidFill>
                <a:schemeClr val="bg1"/>
              </a:solidFill>
            </a:endParaRPr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854EC445-84DA-F20B-5ACC-C3D01C6D0F30}"/>
              </a:ext>
            </a:extLst>
          </p:cNvPr>
          <p:cNvSpPr/>
          <p:nvPr/>
        </p:nvSpPr>
        <p:spPr>
          <a:xfrm>
            <a:off x="3412817" y="1715382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bg1"/>
                </a:solidFill>
              </a:rPr>
              <a:t>Koulukuljetus-tuen päättyminen Mäntsälään</a:t>
            </a: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15 000 e / v</a:t>
            </a: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D590C708-F444-B8BF-F25F-BAA8E0222728}"/>
              </a:ext>
            </a:extLst>
          </p:cNvPr>
          <p:cNvSpPr txBox="1"/>
          <p:nvPr/>
        </p:nvSpPr>
        <p:spPr>
          <a:xfrm>
            <a:off x="615866" y="529722"/>
            <a:ext cx="111225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b="1" dirty="0">
                <a:solidFill>
                  <a:srgbClr val="C00000"/>
                </a:solidFill>
                <a:latin typeface="Arial Black" panose="020B0A04020102020204" pitchFamily="34" charset="0"/>
              </a:rPr>
              <a:t>LISÄSOPEUTUSTOIMENPITEITÄ</a:t>
            </a:r>
            <a:r>
              <a:rPr lang="fi-FI" sz="2000" b="1" dirty="0">
                <a:latin typeface="Arial Black" panose="020B0A04020102020204" pitchFamily="34" charset="0"/>
              </a:rPr>
              <a:t> VUODELLE </a:t>
            </a:r>
            <a:r>
              <a:rPr lang="fi-FI" sz="2000" b="1" dirty="0">
                <a:solidFill>
                  <a:srgbClr val="C00000"/>
                </a:solidFill>
                <a:latin typeface="Arial Black" panose="020B0A04020102020204" pitchFamily="34" charset="0"/>
              </a:rPr>
              <a:t>2026 </a:t>
            </a:r>
            <a:r>
              <a:rPr lang="fi-FI" sz="2000" dirty="0">
                <a:latin typeface="Arial Black" panose="020B0A04020102020204" pitchFamily="34" charset="0"/>
              </a:rPr>
              <a:t>(aktivoituvat 2026):</a:t>
            </a:r>
          </a:p>
        </p:txBody>
      </p:sp>
      <p:sp>
        <p:nvSpPr>
          <p:cNvPr id="39" name="Suorakulmio 38">
            <a:extLst>
              <a:ext uri="{FF2B5EF4-FFF2-40B4-BE49-F238E27FC236}">
                <a16:creationId xmlns:a16="http://schemas.microsoft.com/office/drawing/2014/main" id="{649F2269-13EC-E374-1649-BF82F299E9D5}"/>
              </a:ext>
            </a:extLst>
          </p:cNvPr>
          <p:cNvSpPr/>
          <p:nvPr/>
        </p:nvSpPr>
        <p:spPr>
          <a:xfrm>
            <a:off x="2066595" y="1715382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050" dirty="0">
              <a:solidFill>
                <a:schemeClr val="bg1"/>
              </a:solidFill>
            </a:endParaRP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1-2lk yhdysluokka 8/2026 </a:t>
            </a:r>
            <a:r>
              <a:rPr lang="fi-FI" sz="1050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endParaRPr lang="fi-FI" sz="1050" dirty="0">
              <a:solidFill>
                <a:schemeClr val="bg1"/>
              </a:solidFill>
            </a:endParaRP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23 000 e/v </a:t>
            </a: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5" name="Suorakulmio 54">
            <a:extLst>
              <a:ext uri="{FF2B5EF4-FFF2-40B4-BE49-F238E27FC236}">
                <a16:creationId xmlns:a16="http://schemas.microsoft.com/office/drawing/2014/main" id="{8E13F070-5A62-8C10-42A8-DDE531098300}"/>
              </a:ext>
            </a:extLst>
          </p:cNvPr>
          <p:cNvSpPr/>
          <p:nvPr/>
        </p:nvSpPr>
        <p:spPr>
          <a:xfrm>
            <a:off x="2066595" y="3125997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bg1"/>
                </a:solidFill>
              </a:rPr>
              <a:t>Tapahtumien ja </a:t>
            </a:r>
            <a:r>
              <a:rPr lang="fi-FI" sz="1050" dirty="0" err="1">
                <a:solidFill>
                  <a:schemeClr val="bg1"/>
                </a:solidFill>
              </a:rPr>
              <a:t>aulapalveluidien</a:t>
            </a:r>
            <a:r>
              <a:rPr lang="fi-FI" sz="1050" dirty="0">
                <a:solidFill>
                  <a:schemeClr val="bg1"/>
                </a:solidFill>
              </a:rPr>
              <a:t> supistamisen jatkaminen</a:t>
            </a: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5000 e / v</a:t>
            </a:r>
          </a:p>
        </p:txBody>
      </p:sp>
      <p:sp>
        <p:nvSpPr>
          <p:cNvPr id="58" name="Suorakulmio 57">
            <a:extLst>
              <a:ext uri="{FF2B5EF4-FFF2-40B4-BE49-F238E27FC236}">
                <a16:creationId xmlns:a16="http://schemas.microsoft.com/office/drawing/2014/main" id="{39D82ED4-C6FA-40A4-13DC-94826C142AF1}"/>
              </a:ext>
            </a:extLst>
          </p:cNvPr>
          <p:cNvSpPr/>
          <p:nvPr/>
        </p:nvSpPr>
        <p:spPr>
          <a:xfrm>
            <a:off x="4759039" y="1715382"/>
            <a:ext cx="1136280" cy="1069959"/>
          </a:xfrm>
          <a:prstGeom prst="rect">
            <a:avLst/>
          </a:prstGeom>
          <a:solidFill>
            <a:srgbClr val="C00000"/>
          </a:solidFill>
          <a:ln w="28575"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050" dirty="0">
              <a:solidFill>
                <a:schemeClr val="bg1"/>
              </a:solidFill>
            </a:endParaRP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Veroprosentin lisänosto 10,4 % tasolle</a:t>
            </a: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140 000 e </a:t>
            </a:r>
          </a:p>
          <a:p>
            <a:pPr algn="ctr"/>
            <a:endParaRPr lang="fi-FI" sz="1050" dirty="0">
              <a:solidFill>
                <a:schemeClr val="bg1"/>
              </a:solidFill>
            </a:endParaRPr>
          </a:p>
          <a:p>
            <a:pPr algn="ctr"/>
            <a:endParaRPr lang="fi-FI" sz="1050" dirty="0">
              <a:solidFill>
                <a:schemeClr val="bg1"/>
              </a:solidFill>
            </a:endParaRPr>
          </a:p>
        </p:txBody>
      </p:sp>
      <p:sp>
        <p:nvSpPr>
          <p:cNvPr id="64" name="Suorakulmio 63">
            <a:extLst>
              <a:ext uri="{FF2B5EF4-FFF2-40B4-BE49-F238E27FC236}">
                <a16:creationId xmlns:a16="http://schemas.microsoft.com/office/drawing/2014/main" id="{72481EE8-2BB5-140A-F79C-96AFBC883108}"/>
              </a:ext>
            </a:extLst>
          </p:cNvPr>
          <p:cNvSpPr/>
          <p:nvPr/>
        </p:nvSpPr>
        <p:spPr>
          <a:xfrm>
            <a:off x="716450" y="3117991"/>
            <a:ext cx="1136280" cy="1069959"/>
          </a:xfrm>
          <a:prstGeom prst="rect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bg1"/>
                </a:solidFill>
              </a:rPr>
              <a:t>Teknisen toimialan siirtyminen kunnan vastuulle  150 000 e / v</a:t>
            </a:r>
          </a:p>
        </p:txBody>
      </p:sp>
      <p:sp>
        <p:nvSpPr>
          <p:cNvPr id="65" name="Suorakulmio 64">
            <a:extLst>
              <a:ext uri="{FF2B5EF4-FFF2-40B4-BE49-F238E27FC236}">
                <a16:creationId xmlns:a16="http://schemas.microsoft.com/office/drawing/2014/main" id="{D0F464EC-4D15-AF85-F5A1-87E64E0C8E34}"/>
              </a:ext>
            </a:extLst>
          </p:cNvPr>
          <p:cNvSpPr/>
          <p:nvPr/>
        </p:nvSpPr>
        <p:spPr>
          <a:xfrm>
            <a:off x="4759039" y="3117989"/>
            <a:ext cx="1136280" cy="1069959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200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n. 360 000 euroa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0516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kstiruutu 8">
            <a:extLst>
              <a:ext uri="{FF2B5EF4-FFF2-40B4-BE49-F238E27FC236}">
                <a16:creationId xmlns:a16="http://schemas.microsoft.com/office/drawing/2014/main" id="{687E23B5-FC25-B21F-1FF6-8F5394C61D0B}"/>
              </a:ext>
            </a:extLst>
          </p:cNvPr>
          <p:cNvSpPr txBox="1"/>
          <p:nvPr/>
        </p:nvSpPr>
        <p:spPr>
          <a:xfrm>
            <a:off x="726831" y="651477"/>
            <a:ext cx="96246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>
                <a:latin typeface="Arial Black" panose="020B0A04020102020204" pitchFamily="34" charset="0"/>
              </a:rPr>
              <a:t>TAVOITELTU </a:t>
            </a:r>
            <a:r>
              <a:rPr lang="fi-FI" sz="2400" b="1" dirty="0">
                <a:solidFill>
                  <a:srgbClr val="C00000"/>
                </a:solidFill>
                <a:latin typeface="Arial Black" panose="020B0A04020102020204" pitchFamily="34" charset="0"/>
              </a:rPr>
              <a:t>TALOUDELLINEN </a:t>
            </a:r>
            <a:r>
              <a:rPr lang="fi-FI" sz="2400" b="1" dirty="0">
                <a:latin typeface="Arial Black" panose="020B0A04020102020204" pitchFamily="34" charset="0"/>
              </a:rPr>
              <a:t>VAIKUTUS: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9412E9F3-9CB1-2BE3-0F63-8B00EA7DE1C0}"/>
              </a:ext>
            </a:extLst>
          </p:cNvPr>
          <p:cNvSpPr txBox="1"/>
          <p:nvPr/>
        </p:nvSpPr>
        <p:spPr>
          <a:xfrm>
            <a:off x="655190" y="2003625"/>
            <a:ext cx="1126587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800" b="1" dirty="0">
                <a:latin typeface="Arial Black" panose="020B0A04020102020204" pitchFamily="34" charset="0"/>
              </a:rPr>
              <a:t>TALOUSKAUDELLA 2024-2026: 		</a:t>
            </a:r>
            <a:r>
              <a:rPr lang="fi-FI" sz="2800" b="1" u="sng" dirty="0">
                <a:solidFill>
                  <a:srgbClr val="C00000"/>
                </a:solidFill>
                <a:latin typeface="Arial Black" panose="020B0A04020102020204" pitchFamily="34" charset="0"/>
              </a:rPr>
              <a:t>n. 2 000 000 € </a:t>
            </a:r>
          </a:p>
          <a:p>
            <a:endParaRPr lang="fi-FI" dirty="0"/>
          </a:p>
        </p:txBody>
      </p:sp>
      <p:sp>
        <p:nvSpPr>
          <p:cNvPr id="2" name="Suorakulmio 1">
            <a:extLst>
              <a:ext uri="{FF2B5EF4-FFF2-40B4-BE49-F238E27FC236}">
                <a16:creationId xmlns:a16="http://schemas.microsoft.com/office/drawing/2014/main" id="{5EA5D94A-A341-14E8-EE62-AFEF4C869387}"/>
              </a:ext>
            </a:extLst>
          </p:cNvPr>
          <p:cNvSpPr/>
          <p:nvPr/>
        </p:nvSpPr>
        <p:spPr>
          <a:xfrm>
            <a:off x="781639" y="4454266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050" dirty="0">
                <a:solidFill>
                  <a:schemeClr val="bg1"/>
                </a:solidFill>
              </a:rPr>
              <a:t>Perusopetuksen ohjaajaresurssin pienentäminen </a:t>
            </a:r>
          </a:p>
          <a:p>
            <a:pPr algn="ctr"/>
            <a:r>
              <a:rPr lang="fi-FI" sz="1050" dirty="0">
                <a:solidFill>
                  <a:schemeClr val="bg1"/>
                </a:solidFill>
              </a:rPr>
              <a:t>25 000 e </a:t>
            </a:r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A98FA996-D16A-4966-9F92-0B85F02394CA}"/>
              </a:ext>
            </a:extLst>
          </p:cNvPr>
          <p:cNvSpPr/>
          <p:nvPr/>
        </p:nvSpPr>
        <p:spPr>
          <a:xfrm>
            <a:off x="2131784" y="4454266"/>
            <a:ext cx="1136280" cy="106995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Alakoulun yhdysluokat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050" dirty="0">
                <a:solidFill>
                  <a:schemeClr val="bg1"/>
                </a:solidFill>
                <a:latin typeface="Calibri" panose="020F0502020204030204"/>
              </a:rPr>
              <a:t>150</a:t>
            </a:r>
            <a:r>
              <a:rPr kumimoji="0" lang="fi-FI" sz="105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000 e / v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7E72B2E0-97F5-1E10-F6EF-CC573133995E}"/>
              </a:ext>
            </a:extLst>
          </p:cNvPr>
          <p:cNvSpPr/>
          <p:nvPr/>
        </p:nvSpPr>
        <p:spPr>
          <a:xfrm>
            <a:off x="3481929" y="4454266"/>
            <a:ext cx="1136280" cy="1069959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200" dirty="0">
              <a:solidFill>
                <a:srgbClr val="C00000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n. </a:t>
            </a:r>
            <a:r>
              <a:rPr lang="fi-FI" sz="1200" b="1" dirty="0">
                <a:solidFill>
                  <a:srgbClr val="C00000"/>
                </a:solidFill>
                <a:latin typeface="Calibri" panose="020F0502020204030204"/>
              </a:rPr>
              <a:t>1</a:t>
            </a:r>
            <a:r>
              <a:rPr kumimoji="0" lang="fi-FI" sz="1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75 000 euroa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6223365D-21B7-1602-702D-E4250F9B8327}"/>
              </a:ext>
            </a:extLst>
          </p:cNvPr>
          <p:cNvSpPr txBox="1"/>
          <p:nvPr/>
        </p:nvSpPr>
        <p:spPr>
          <a:xfrm>
            <a:off x="726831" y="3429000"/>
            <a:ext cx="111225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b="1" dirty="0">
                <a:solidFill>
                  <a:srgbClr val="C00000"/>
                </a:solidFill>
                <a:latin typeface="Arial Black" panose="020B0A04020102020204" pitchFamily="34" charset="0"/>
              </a:rPr>
              <a:t>TYÖN ALLA </a:t>
            </a:r>
            <a:r>
              <a:rPr lang="fi-FI" sz="2000" b="1" dirty="0">
                <a:latin typeface="Arial Black" panose="020B0A04020102020204" pitchFamily="34" charset="0"/>
              </a:rPr>
              <a:t>- LISÄSOPEUTUSTOIMENPITEITÄ VUODELLE </a:t>
            </a:r>
            <a:r>
              <a:rPr lang="fi-FI" sz="2000" b="1" dirty="0">
                <a:solidFill>
                  <a:srgbClr val="C00000"/>
                </a:solidFill>
                <a:latin typeface="Arial Black" panose="020B0A04020102020204" pitchFamily="34" charset="0"/>
              </a:rPr>
              <a:t>2027</a:t>
            </a:r>
            <a:r>
              <a:rPr lang="fi-FI" sz="2000" b="1" dirty="0">
                <a:latin typeface="Arial Black" panose="020B0A040201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485945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25553A5B-AB7E-2037-C3DA-C742AADDEF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487" r="86"/>
          <a:stretch>
            <a:fillRect/>
          </a:stretch>
        </p:blipFill>
        <p:spPr>
          <a:xfrm>
            <a:off x="2213441" y="372249"/>
            <a:ext cx="7765118" cy="6113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751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77090BAF-ACC2-F76F-0568-FD11AF5858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484" y="904774"/>
            <a:ext cx="10749032" cy="4474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535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15217</TotalTime>
  <Words>569</Words>
  <Application>Microsoft Office PowerPoint</Application>
  <PresentationFormat>Laajakuva</PresentationFormat>
  <Paragraphs>134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Calibri-Bold</vt:lpstr>
      <vt:lpstr>Wingdings</vt:lpstr>
      <vt:lpstr>Zilla Slab</vt:lpstr>
      <vt:lpstr>Office-teema</vt:lpstr>
      <vt:lpstr>TALOUDEN  TASAPAINOITUS   2024-2026     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Erääntynyt palkkasaatava ei kohdistu liikk.luovutuksen jälkeen luovuttavaan kuntaan  = emme ole osapuolia</dc:title>
  <dc:creator>Katarina Helander</dc:creator>
  <cp:lastModifiedBy>Katarina Helander</cp:lastModifiedBy>
  <cp:revision>3</cp:revision>
  <cp:lastPrinted>2025-09-22T11:53:09Z</cp:lastPrinted>
  <dcterms:created xsi:type="dcterms:W3CDTF">2023-10-11T08:11:37Z</dcterms:created>
  <dcterms:modified xsi:type="dcterms:W3CDTF">2025-09-22T13:12:57Z</dcterms:modified>
</cp:coreProperties>
</file>