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076138565" r:id="rId2"/>
    <p:sldId id="2076138462" r:id="rId3"/>
    <p:sldId id="2076138463" r:id="rId4"/>
    <p:sldId id="2076138399" r:id="rId5"/>
    <p:sldId id="2076138401" r:id="rId6"/>
    <p:sldId id="2076138590" r:id="rId7"/>
    <p:sldId id="2076138384" r:id="rId8"/>
    <p:sldId id="2076138381" r:id="rId9"/>
    <p:sldId id="2076138385" r:id="rId10"/>
    <p:sldId id="2076138388" r:id="rId11"/>
    <p:sldId id="2076138589" r:id="rId12"/>
    <p:sldId id="256" r:id="rId13"/>
    <p:sldId id="2076138587" r:id="rId14"/>
    <p:sldId id="2076138577" r:id="rId15"/>
    <p:sldId id="2076138578" r:id="rId16"/>
    <p:sldId id="2076138579" r:id="rId17"/>
    <p:sldId id="2076138580" r:id="rId18"/>
    <p:sldId id="2076138581" r:id="rId19"/>
    <p:sldId id="2076138582" r:id="rId20"/>
    <p:sldId id="2076138583" r:id="rId21"/>
    <p:sldId id="2076138585" r:id="rId22"/>
    <p:sldId id="2076138584" r:id="rId23"/>
    <p:sldId id="2076138586" r:id="rId24"/>
    <p:sldId id="2076138588" r:id="rId25"/>
    <p:sldId id="2076138591" r:id="rId2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97C12C-15BE-4BEA-BE1A-57C8AE0EB8E6}" v="1" dt="2025-03-18T05:09:54.7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5FE617-4258-4B3B-9350-08610160C9F9}" type="datetimeFigureOut">
              <a:rPr lang="fi-FI" smtClean="0"/>
              <a:t>17.9.2025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2E54-FAEE-41EE-B527-1F412C9C76F1}" type="slidenum">
              <a:rPr lang="fi-FI" smtClean="0"/>
              <a:t>‹#›</a:t>
            </a:fld>
            <a:endParaRPr lang="fi-FI"/>
          </a:p>
        </p:txBody>
      </p:sp>
    </p:spTree>
    <p:extLst>
      <p:ext uri="{BB962C8B-B14F-4D97-AF65-F5344CB8AC3E}">
        <p14:creationId xmlns:p14="http://schemas.microsoft.com/office/powerpoint/2010/main" val="1853383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B27FB-A9C1-D35F-61C8-64E432160527}"/>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5FBE2DFF-47B0-DD6B-275A-2A04DB9C0035}"/>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DD87E8ED-4A3D-50EF-FC0A-808C6AC41984}"/>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DCE0F70F-932E-9C17-9133-11783F669FAA}"/>
              </a:ext>
            </a:extLst>
          </p:cNvPr>
          <p:cNvSpPr>
            <a:spLocks noGrp="1"/>
          </p:cNvSpPr>
          <p:nvPr>
            <p:ph type="sldNum" sz="quarter" idx="5"/>
          </p:nvPr>
        </p:nvSpPr>
        <p:spPr/>
        <p:txBody>
          <a:bodyPr/>
          <a:lstStyle/>
          <a:p>
            <a:fld id="{20278DED-8AC7-42A1-8956-FD1D5AD696AD}" type="slidenum">
              <a:rPr lang="fi-FI" smtClean="0"/>
              <a:t>2</a:t>
            </a:fld>
            <a:endParaRPr lang="fi-FI"/>
          </a:p>
        </p:txBody>
      </p:sp>
    </p:spTree>
    <p:extLst>
      <p:ext uri="{BB962C8B-B14F-4D97-AF65-F5344CB8AC3E}">
        <p14:creationId xmlns:p14="http://schemas.microsoft.com/office/powerpoint/2010/main" val="35509743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2F8EB-B840-D63A-BB2B-64C899159034}"/>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1D273D9C-4330-74A0-03A8-82F9E1997ED9}"/>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F2F2BD78-2885-FFBE-9519-F3D64A0E13DF}"/>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569C7471-FB3B-2884-3D0F-1D934388399C}"/>
              </a:ext>
            </a:extLst>
          </p:cNvPr>
          <p:cNvSpPr>
            <a:spLocks noGrp="1"/>
          </p:cNvSpPr>
          <p:nvPr>
            <p:ph type="sldNum" sz="quarter" idx="5"/>
          </p:nvPr>
        </p:nvSpPr>
        <p:spPr/>
        <p:txBody>
          <a:bodyPr/>
          <a:lstStyle/>
          <a:p>
            <a:fld id="{20278DED-8AC7-42A1-8956-FD1D5AD696AD}" type="slidenum">
              <a:rPr lang="fi-FI" smtClean="0"/>
              <a:t>11</a:t>
            </a:fld>
            <a:endParaRPr lang="fi-FI"/>
          </a:p>
        </p:txBody>
      </p:sp>
    </p:spTree>
    <p:extLst>
      <p:ext uri="{BB962C8B-B14F-4D97-AF65-F5344CB8AC3E}">
        <p14:creationId xmlns:p14="http://schemas.microsoft.com/office/powerpoint/2010/main" val="4214591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F459F-E2DE-CF17-C920-4F310E68A4E4}"/>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68F9DA9D-76A1-E933-0E28-E675783106D5}"/>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B67AD427-D410-47AB-B4E8-FB6E77196377}"/>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69A86331-D7B0-D134-797F-104EE2C66136}"/>
              </a:ext>
            </a:extLst>
          </p:cNvPr>
          <p:cNvSpPr>
            <a:spLocks noGrp="1"/>
          </p:cNvSpPr>
          <p:nvPr>
            <p:ph type="sldNum" sz="quarter" idx="5"/>
          </p:nvPr>
        </p:nvSpPr>
        <p:spPr/>
        <p:txBody>
          <a:bodyPr/>
          <a:lstStyle/>
          <a:p>
            <a:fld id="{20278DED-8AC7-42A1-8956-FD1D5AD696AD}" type="slidenum">
              <a:rPr lang="fi-FI" smtClean="0"/>
              <a:t>3</a:t>
            </a:fld>
            <a:endParaRPr lang="fi-FI"/>
          </a:p>
        </p:txBody>
      </p:sp>
    </p:spTree>
    <p:extLst>
      <p:ext uri="{BB962C8B-B14F-4D97-AF65-F5344CB8AC3E}">
        <p14:creationId xmlns:p14="http://schemas.microsoft.com/office/powerpoint/2010/main" val="1984179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0BB4A-0169-A886-1F71-6F8BFB5A81F0}"/>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EDAC3F6-C682-43C5-1B19-9D86B3FE2F04}"/>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4B298DAF-C9C5-5812-70D4-6CE843C3522D}"/>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A0E4C197-5309-F7FE-1F20-C2A667F219CD}"/>
              </a:ext>
            </a:extLst>
          </p:cNvPr>
          <p:cNvSpPr>
            <a:spLocks noGrp="1"/>
          </p:cNvSpPr>
          <p:nvPr>
            <p:ph type="sldNum" sz="quarter" idx="5"/>
          </p:nvPr>
        </p:nvSpPr>
        <p:spPr/>
        <p:txBody>
          <a:bodyPr/>
          <a:lstStyle/>
          <a:p>
            <a:fld id="{20278DED-8AC7-42A1-8956-FD1D5AD696AD}" type="slidenum">
              <a:rPr lang="fi-FI" smtClean="0"/>
              <a:t>4</a:t>
            </a:fld>
            <a:endParaRPr lang="fi-FI"/>
          </a:p>
        </p:txBody>
      </p:sp>
    </p:spTree>
    <p:extLst>
      <p:ext uri="{BB962C8B-B14F-4D97-AF65-F5344CB8AC3E}">
        <p14:creationId xmlns:p14="http://schemas.microsoft.com/office/powerpoint/2010/main" val="24895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5AEE5-E8E1-C5D4-2FB2-2CDEDA45C131}"/>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0B2406B0-2EA1-EB01-1AA9-863C31C1380A}"/>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21FAA0EC-BD3D-6449-9F7B-57A0F9A8E1C5}"/>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C593E819-4BA4-B929-C5AC-43A006BB3896}"/>
              </a:ext>
            </a:extLst>
          </p:cNvPr>
          <p:cNvSpPr>
            <a:spLocks noGrp="1"/>
          </p:cNvSpPr>
          <p:nvPr>
            <p:ph type="sldNum" sz="quarter" idx="5"/>
          </p:nvPr>
        </p:nvSpPr>
        <p:spPr/>
        <p:txBody>
          <a:bodyPr/>
          <a:lstStyle/>
          <a:p>
            <a:fld id="{20278DED-8AC7-42A1-8956-FD1D5AD696AD}" type="slidenum">
              <a:rPr lang="fi-FI" smtClean="0"/>
              <a:t>5</a:t>
            </a:fld>
            <a:endParaRPr lang="fi-FI"/>
          </a:p>
        </p:txBody>
      </p:sp>
    </p:spTree>
    <p:extLst>
      <p:ext uri="{BB962C8B-B14F-4D97-AF65-F5344CB8AC3E}">
        <p14:creationId xmlns:p14="http://schemas.microsoft.com/office/powerpoint/2010/main" val="180033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CC613-8387-9421-30F8-A0CB483CF603}"/>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CEB8F8B-641F-13B1-C55E-A42005766E13}"/>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4B4FBF91-0C09-8822-2600-31224F77B406}"/>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38492D65-D6A0-B222-5145-BA9A917EAF57}"/>
              </a:ext>
            </a:extLst>
          </p:cNvPr>
          <p:cNvSpPr>
            <a:spLocks noGrp="1"/>
          </p:cNvSpPr>
          <p:nvPr>
            <p:ph type="sldNum" sz="quarter" idx="5"/>
          </p:nvPr>
        </p:nvSpPr>
        <p:spPr/>
        <p:txBody>
          <a:bodyPr/>
          <a:lstStyle/>
          <a:p>
            <a:fld id="{20278DED-8AC7-42A1-8956-FD1D5AD696AD}" type="slidenum">
              <a:rPr lang="fi-FI" smtClean="0"/>
              <a:t>6</a:t>
            </a:fld>
            <a:endParaRPr lang="fi-FI"/>
          </a:p>
        </p:txBody>
      </p:sp>
    </p:spTree>
    <p:extLst>
      <p:ext uri="{BB962C8B-B14F-4D97-AF65-F5344CB8AC3E}">
        <p14:creationId xmlns:p14="http://schemas.microsoft.com/office/powerpoint/2010/main" val="977149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51F42-1744-9305-142F-2D7D2BF3A968}"/>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6D321F27-A2E6-0CFC-67C5-52709CDE1AFB}"/>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08C726CB-8080-18AA-C779-D04980ABDFA4}"/>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E8B262D0-75C4-CF19-BAF2-1262CE243E35}"/>
              </a:ext>
            </a:extLst>
          </p:cNvPr>
          <p:cNvSpPr>
            <a:spLocks noGrp="1"/>
          </p:cNvSpPr>
          <p:nvPr>
            <p:ph type="sldNum" sz="quarter" idx="5"/>
          </p:nvPr>
        </p:nvSpPr>
        <p:spPr/>
        <p:txBody>
          <a:bodyPr/>
          <a:lstStyle/>
          <a:p>
            <a:fld id="{20278DED-8AC7-42A1-8956-FD1D5AD696AD}" type="slidenum">
              <a:rPr lang="fi-FI" smtClean="0"/>
              <a:t>7</a:t>
            </a:fld>
            <a:endParaRPr lang="fi-FI"/>
          </a:p>
        </p:txBody>
      </p:sp>
    </p:spTree>
    <p:extLst>
      <p:ext uri="{BB962C8B-B14F-4D97-AF65-F5344CB8AC3E}">
        <p14:creationId xmlns:p14="http://schemas.microsoft.com/office/powerpoint/2010/main" val="1120078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0F264-0EE4-F8C2-EE51-6A7DF8CB2B92}"/>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3EC794DF-FBA7-4334-6203-FE902DFCBB5B}"/>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2882AE6C-F828-87FB-D86E-3F22F47D7D0C}"/>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050DE638-D2A2-DFB5-5474-7E627EDB2631}"/>
              </a:ext>
            </a:extLst>
          </p:cNvPr>
          <p:cNvSpPr>
            <a:spLocks noGrp="1"/>
          </p:cNvSpPr>
          <p:nvPr>
            <p:ph type="sldNum" sz="quarter" idx="5"/>
          </p:nvPr>
        </p:nvSpPr>
        <p:spPr/>
        <p:txBody>
          <a:bodyPr/>
          <a:lstStyle/>
          <a:p>
            <a:fld id="{20278DED-8AC7-42A1-8956-FD1D5AD696AD}" type="slidenum">
              <a:rPr lang="fi-FI" smtClean="0"/>
              <a:t>8</a:t>
            </a:fld>
            <a:endParaRPr lang="fi-FI"/>
          </a:p>
        </p:txBody>
      </p:sp>
    </p:spTree>
    <p:extLst>
      <p:ext uri="{BB962C8B-B14F-4D97-AF65-F5344CB8AC3E}">
        <p14:creationId xmlns:p14="http://schemas.microsoft.com/office/powerpoint/2010/main" val="327607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E5013-C576-B363-51A7-1A678600A3E9}"/>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0E1B56D3-9D2C-F852-EBAB-5CD4A8F190ED}"/>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1326E583-A3BB-11D5-24E5-D847AF478111}"/>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4E99614E-A6D2-4B2D-C634-09EEC917606B}"/>
              </a:ext>
            </a:extLst>
          </p:cNvPr>
          <p:cNvSpPr>
            <a:spLocks noGrp="1"/>
          </p:cNvSpPr>
          <p:nvPr>
            <p:ph type="sldNum" sz="quarter" idx="5"/>
          </p:nvPr>
        </p:nvSpPr>
        <p:spPr/>
        <p:txBody>
          <a:bodyPr/>
          <a:lstStyle/>
          <a:p>
            <a:fld id="{20278DED-8AC7-42A1-8956-FD1D5AD696AD}" type="slidenum">
              <a:rPr lang="fi-FI" smtClean="0"/>
              <a:t>9</a:t>
            </a:fld>
            <a:endParaRPr lang="fi-FI"/>
          </a:p>
        </p:txBody>
      </p:sp>
    </p:spTree>
    <p:extLst>
      <p:ext uri="{BB962C8B-B14F-4D97-AF65-F5344CB8AC3E}">
        <p14:creationId xmlns:p14="http://schemas.microsoft.com/office/powerpoint/2010/main" val="15649519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7BBFE-8612-4295-C7F4-7319C65A9162}"/>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8072965-A5BA-4259-45FD-890DD485CEC0}"/>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7D9A0443-3B19-6D25-032D-7D7F7972DE5D}"/>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2F8CDD64-DC37-4055-067E-129844F1690D}"/>
              </a:ext>
            </a:extLst>
          </p:cNvPr>
          <p:cNvSpPr>
            <a:spLocks noGrp="1"/>
          </p:cNvSpPr>
          <p:nvPr>
            <p:ph type="sldNum" sz="quarter" idx="5"/>
          </p:nvPr>
        </p:nvSpPr>
        <p:spPr/>
        <p:txBody>
          <a:bodyPr/>
          <a:lstStyle/>
          <a:p>
            <a:fld id="{20278DED-8AC7-42A1-8956-FD1D5AD696AD}" type="slidenum">
              <a:rPr lang="fi-FI" smtClean="0"/>
              <a:t>10</a:t>
            </a:fld>
            <a:endParaRPr lang="fi-FI"/>
          </a:p>
        </p:txBody>
      </p:sp>
    </p:spTree>
    <p:extLst>
      <p:ext uri="{BB962C8B-B14F-4D97-AF65-F5344CB8AC3E}">
        <p14:creationId xmlns:p14="http://schemas.microsoft.com/office/powerpoint/2010/main" val="3286678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F4C45C-A976-EC0C-B1AC-82369CB2F433}"/>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186963FC-40A5-0EF0-581D-E3394D1A8A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DAAF37F8-0575-0C35-851D-261AA091021E}"/>
              </a:ext>
            </a:extLst>
          </p:cNvPr>
          <p:cNvSpPr>
            <a:spLocks noGrp="1"/>
          </p:cNvSpPr>
          <p:nvPr>
            <p:ph type="dt" sz="half" idx="10"/>
          </p:nvPr>
        </p:nvSpPr>
        <p:spPr/>
        <p:txBody>
          <a:bodyPr/>
          <a:lstStyle/>
          <a:p>
            <a:fld id="{4A13BA71-E365-4E60-88F0-7815D39543C2}" type="datetimeFigureOut">
              <a:rPr lang="fi-FI" smtClean="0"/>
              <a:t>17.9.2025</a:t>
            </a:fld>
            <a:endParaRPr lang="fi-FI"/>
          </a:p>
        </p:txBody>
      </p:sp>
      <p:sp>
        <p:nvSpPr>
          <p:cNvPr id="5" name="Alatunnisteen paikkamerkki 4">
            <a:extLst>
              <a:ext uri="{FF2B5EF4-FFF2-40B4-BE49-F238E27FC236}">
                <a16:creationId xmlns:a16="http://schemas.microsoft.com/office/drawing/2014/main" id="{DA974B19-FF37-15FF-DF3B-6673FF45A24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07A7277-9D28-6F06-BB03-1CDDFBDD4F47}"/>
              </a:ext>
            </a:extLst>
          </p:cNvPr>
          <p:cNvSpPr>
            <a:spLocks noGrp="1"/>
          </p:cNvSpPr>
          <p:nvPr>
            <p:ph type="sldNum" sz="quarter" idx="12"/>
          </p:nvPr>
        </p:nvSpPr>
        <p:spPr/>
        <p:txBody>
          <a:bodyPr/>
          <a:lstStyle/>
          <a:p>
            <a:fld id="{4091B5BE-DE46-46DA-818D-7DAA0A143494}" type="slidenum">
              <a:rPr lang="fi-FI" smtClean="0"/>
              <a:t>‹#›</a:t>
            </a:fld>
            <a:endParaRPr lang="fi-FI"/>
          </a:p>
        </p:txBody>
      </p:sp>
    </p:spTree>
    <p:extLst>
      <p:ext uri="{BB962C8B-B14F-4D97-AF65-F5344CB8AC3E}">
        <p14:creationId xmlns:p14="http://schemas.microsoft.com/office/powerpoint/2010/main" val="3443855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E28803-9431-4A29-6E69-D2A9BD0A338A}"/>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92D28C0C-0085-1CAC-106D-496567125A40}"/>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5E0504C-085D-F86C-2966-CF28E956D082}"/>
              </a:ext>
            </a:extLst>
          </p:cNvPr>
          <p:cNvSpPr>
            <a:spLocks noGrp="1"/>
          </p:cNvSpPr>
          <p:nvPr>
            <p:ph type="dt" sz="half" idx="10"/>
          </p:nvPr>
        </p:nvSpPr>
        <p:spPr/>
        <p:txBody>
          <a:bodyPr/>
          <a:lstStyle/>
          <a:p>
            <a:fld id="{4A13BA71-E365-4E60-88F0-7815D39543C2}" type="datetimeFigureOut">
              <a:rPr lang="fi-FI" smtClean="0"/>
              <a:t>17.9.2025</a:t>
            </a:fld>
            <a:endParaRPr lang="fi-FI"/>
          </a:p>
        </p:txBody>
      </p:sp>
      <p:sp>
        <p:nvSpPr>
          <p:cNvPr id="5" name="Alatunnisteen paikkamerkki 4">
            <a:extLst>
              <a:ext uri="{FF2B5EF4-FFF2-40B4-BE49-F238E27FC236}">
                <a16:creationId xmlns:a16="http://schemas.microsoft.com/office/drawing/2014/main" id="{A5106185-34A4-AED5-D1D2-530F965D913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EEA637B-DDEF-5913-69D5-D900BDDD0CFA}"/>
              </a:ext>
            </a:extLst>
          </p:cNvPr>
          <p:cNvSpPr>
            <a:spLocks noGrp="1"/>
          </p:cNvSpPr>
          <p:nvPr>
            <p:ph type="sldNum" sz="quarter" idx="12"/>
          </p:nvPr>
        </p:nvSpPr>
        <p:spPr/>
        <p:txBody>
          <a:bodyPr/>
          <a:lstStyle/>
          <a:p>
            <a:fld id="{4091B5BE-DE46-46DA-818D-7DAA0A143494}" type="slidenum">
              <a:rPr lang="fi-FI" smtClean="0"/>
              <a:t>‹#›</a:t>
            </a:fld>
            <a:endParaRPr lang="fi-FI"/>
          </a:p>
        </p:txBody>
      </p:sp>
    </p:spTree>
    <p:extLst>
      <p:ext uri="{BB962C8B-B14F-4D97-AF65-F5344CB8AC3E}">
        <p14:creationId xmlns:p14="http://schemas.microsoft.com/office/powerpoint/2010/main" val="3266008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55CBAD2C-88F9-DF8B-ACE2-6FA592711353}"/>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3C7906DA-B6FD-D1F8-2FD7-39370461875A}"/>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9AC8505-4BBC-9589-AE93-73991AA095AB}"/>
              </a:ext>
            </a:extLst>
          </p:cNvPr>
          <p:cNvSpPr>
            <a:spLocks noGrp="1"/>
          </p:cNvSpPr>
          <p:nvPr>
            <p:ph type="dt" sz="half" idx="10"/>
          </p:nvPr>
        </p:nvSpPr>
        <p:spPr/>
        <p:txBody>
          <a:bodyPr/>
          <a:lstStyle/>
          <a:p>
            <a:fld id="{4A13BA71-E365-4E60-88F0-7815D39543C2}" type="datetimeFigureOut">
              <a:rPr lang="fi-FI" smtClean="0"/>
              <a:t>17.9.2025</a:t>
            </a:fld>
            <a:endParaRPr lang="fi-FI"/>
          </a:p>
        </p:txBody>
      </p:sp>
      <p:sp>
        <p:nvSpPr>
          <p:cNvPr id="5" name="Alatunnisteen paikkamerkki 4">
            <a:extLst>
              <a:ext uri="{FF2B5EF4-FFF2-40B4-BE49-F238E27FC236}">
                <a16:creationId xmlns:a16="http://schemas.microsoft.com/office/drawing/2014/main" id="{1AC532D6-E354-DF2F-9AE1-CB53FB8AC11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4D2C139-263B-1C14-5094-1F6C4CC02702}"/>
              </a:ext>
            </a:extLst>
          </p:cNvPr>
          <p:cNvSpPr>
            <a:spLocks noGrp="1"/>
          </p:cNvSpPr>
          <p:nvPr>
            <p:ph type="sldNum" sz="quarter" idx="12"/>
          </p:nvPr>
        </p:nvSpPr>
        <p:spPr/>
        <p:txBody>
          <a:bodyPr/>
          <a:lstStyle/>
          <a:p>
            <a:fld id="{4091B5BE-DE46-46DA-818D-7DAA0A143494}" type="slidenum">
              <a:rPr lang="fi-FI" smtClean="0"/>
              <a:t>‹#›</a:t>
            </a:fld>
            <a:endParaRPr lang="fi-FI"/>
          </a:p>
        </p:txBody>
      </p:sp>
    </p:spTree>
    <p:extLst>
      <p:ext uri="{BB962C8B-B14F-4D97-AF65-F5344CB8AC3E}">
        <p14:creationId xmlns:p14="http://schemas.microsoft.com/office/powerpoint/2010/main" val="852044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Väliotsikko">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BA3ACE3F-768C-5347-A1A4-1E5D74B116CC}"/>
              </a:ext>
            </a:extLst>
          </p:cNvPr>
          <p:cNvPicPr>
            <a:picLocks noChangeAspect="1"/>
          </p:cNvPicPr>
          <p:nvPr userDrawn="1"/>
        </p:nvPicPr>
        <p:blipFill>
          <a:blip r:embed="rId2"/>
          <a:stretch>
            <a:fillRect/>
          </a:stretch>
        </p:blipFill>
        <p:spPr>
          <a:xfrm>
            <a:off x="8336230" y="845344"/>
            <a:ext cx="3011220" cy="5167312"/>
          </a:xfrm>
          <a:prstGeom prst="rect">
            <a:avLst/>
          </a:prstGeom>
        </p:spPr>
      </p:pic>
      <p:cxnSp>
        <p:nvCxnSpPr>
          <p:cNvPr id="9" name="Straight Connector 8">
            <a:extLst>
              <a:ext uri="{FF2B5EF4-FFF2-40B4-BE49-F238E27FC236}">
                <a16:creationId xmlns:a16="http://schemas.microsoft.com/office/drawing/2014/main" id="{4BFE81EF-5163-8A44-994C-02F7A1047194}"/>
              </a:ext>
            </a:extLst>
          </p:cNvPr>
          <p:cNvCxnSpPr>
            <a:cxnSpLocks/>
          </p:cNvCxnSpPr>
          <p:nvPr userDrawn="1"/>
        </p:nvCxnSpPr>
        <p:spPr>
          <a:xfrm>
            <a:off x="838200" y="1690688"/>
            <a:ext cx="10515600" cy="0"/>
          </a:xfrm>
          <a:prstGeom prst="line">
            <a:avLst/>
          </a:prstGeom>
          <a:ln w="25400">
            <a:solidFill>
              <a:schemeClr val="tx2"/>
            </a:solidFill>
          </a:ln>
        </p:spPr>
        <p:style>
          <a:lnRef idx="1">
            <a:schemeClr val="dk1"/>
          </a:lnRef>
          <a:fillRef idx="0">
            <a:schemeClr val="dk1"/>
          </a:fillRef>
          <a:effectRef idx="0">
            <a:schemeClr val="dk1"/>
          </a:effectRef>
          <a:fontRef idx="minor">
            <a:schemeClr val="tx1"/>
          </a:fontRef>
        </p:style>
      </p:cxnSp>
      <p:sp>
        <p:nvSpPr>
          <p:cNvPr id="10" name="Title 1">
            <a:extLst>
              <a:ext uri="{FF2B5EF4-FFF2-40B4-BE49-F238E27FC236}">
                <a16:creationId xmlns:a16="http://schemas.microsoft.com/office/drawing/2014/main" id="{B7B4401A-327F-C24C-92EC-A12BA135B90B}"/>
              </a:ext>
            </a:extLst>
          </p:cNvPr>
          <p:cNvSpPr>
            <a:spLocks noGrp="1"/>
          </p:cNvSpPr>
          <p:nvPr>
            <p:ph type="title"/>
          </p:nvPr>
        </p:nvSpPr>
        <p:spPr>
          <a:xfrm>
            <a:off x="831850" y="1690688"/>
            <a:ext cx="7504380" cy="5167312"/>
          </a:xfrm>
          <a:prstGeom prst="rect">
            <a:avLst/>
          </a:prstGeom>
        </p:spPr>
        <p:txBody>
          <a:bodyPr anchor="ctr" anchorCtr="0"/>
          <a:lstStyle>
            <a:lvl1pPr>
              <a:defRPr sz="6000"/>
            </a:lvl1pPr>
          </a:lstStyle>
          <a:p>
            <a:r>
              <a:rPr lang="en-US" dirty="0"/>
              <a:t>Click to edit Master title style</a:t>
            </a:r>
            <a:endParaRPr lang="fi-FI" dirty="0"/>
          </a:p>
        </p:txBody>
      </p:sp>
      <p:sp>
        <p:nvSpPr>
          <p:cNvPr id="3" name="Text Placeholder 2">
            <a:extLst>
              <a:ext uri="{FF2B5EF4-FFF2-40B4-BE49-F238E27FC236}">
                <a16:creationId xmlns:a16="http://schemas.microsoft.com/office/drawing/2014/main" id="{EBF1507A-81FF-AB45-B456-6AD99F2D6281}"/>
              </a:ext>
            </a:extLst>
          </p:cNvPr>
          <p:cNvSpPr>
            <a:spLocks noGrp="1"/>
          </p:cNvSpPr>
          <p:nvPr>
            <p:ph type="body" idx="1"/>
          </p:nvPr>
        </p:nvSpPr>
        <p:spPr>
          <a:xfrm>
            <a:off x="831850" y="480647"/>
            <a:ext cx="10515600" cy="961291"/>
          </a:xfrm>
        </p:spPr>
        <p:txBody>
          <a:bodyPr anchor="b" anchorCtr="0"/>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 name="Slide Number Placeholder 1">
            <a:extLst>
              <a:ext uri="{FF2B5EF4-FFF2-40B4-BE49-F238E27FC236}">
                <a16:creationId xmlns:a16="http://schemas.microsoft.com/office/drawing/2014/main" id="{8C6B9A38-9E66-CA45-8A9B-F01E0111FFFA}"/>
              </a:ext>
            </a:extLst>
          </p:cNvPr>
          <p:cNvSpPr>
            <a:spLocks noGrp="1"/>
          </p:cNvSpPr>
          <p:nvPr>
            <p:ph type="sldNum" sz="quarter" idx="10"/>
          </p:nvPr>
        </p:nvSpPr>
        <p:spPr/>
        <p:txBody>
          <a:bodyPr/>
          <a:lstStyle/>
          <a:p>
            <a:fld id="{C5FB1059-60CE-CC4A-BAC5-DF1877C21BDD}" type="slidenum">
              <a:rPr lang="fi-FI" smtClean="0"/>
              <a:t>‹#›</a:t>
            </a:fld>
            <a:endParaRPr lang="fi-FI" dirty="0"/>
          </a:p>
        </p:txBody>
      </p:sp>
    </p:spTree>
    <p:extLst>
      <p:ext uri="{BB962C8B-B14F-4D97-AF65-F5344CB8AC3E}">
        <p14:creationId xmlns:p14="http://schemas.microsoft.com/office/powerpoint/2010/main" val="9361932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Pääotsikko">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DA3AEA0-68B0-A14E-BB94-F72DFE365A3B}"/>
              </a:ext>
            </a:extLst>
          </p:cNvPr>
          <p:cNvSpPr>
            <a:spLocks noGrp="1"/>
          </p:cNvSpPr>
          <p:nvPr>
            <p:ph type="title"/>
          </p:nvPr>
        </p:nvSpPr>
        <p:spPr>
          <a:xfrm>
            <a:off x="831850" y="1690688"/>
            <a:ext cx="7504380" cy="5167312"/>
          </a:xfrm>
          <a:prstGeom prst="rect">
            <a:avLst/>
          </a:prstGeom>
        </p:spPr>
        <p:txBody>
          <a:bodyPr anchor="ctr" anchorCtr="0"/>
          <a:lstStyle>
            <a:lvl1pPr>
              <a:defRPr sz="6000"/>
            </a:lvl1pPr>
          </a:lstStyle>
          <a:p>
            <a:r>
              <a:rPr lang="en-US" dirty="0"/>
              <a:t>Click to edit Master title style</a:t>
            </a:r>
            <a:endParaRPr lang="fi-FI" dirty="0"/>
          </a:p>
        </p:txBody>
      </p:sp>
      <p:pic>
        <p:nvPicPr>
          <p:cNvPr id="10" name="Picture 9">
            <a:extLst>
              <a:ext uri="{FF2B5EF4-FFF2-40B4-BE49-F238E27FC236}">
                <a16:creationId xmlns:a16="http://schemas.microsoft.com/office/drawing/2014/main" id="{BBCB4F02-DE1F-A84D-A498-61536BEB1B84}"/>
              </a:ext>
            </a:extLst>
          </p:cNvPr>
          <p:cNvPicPr>
            <a:picLocks noChangeAspect="1"/>
          </p:cNvPicPr>
          <p:nvPr userDrawn="1"/>
        </p:nvPicPr>
        <p:blipFill>
          <a:blip r:embed="rId2"/>
          <a:stretch>
            <a:fillRect/>
          </a:stretch>
        </p:blipFill>
        <p:spPr>
          <a:xfrm>
            <a:off x="8336230" y="845344"/>
            <a:ext cx="3011220" cy="5167312"/>
          </a:xfrm>
          <a:prstGeom prst="rect">
            <a:avLst/>
          </a:prstGeom>
        </p:spPr>
      </p:pic>
      <p:pic>
        <p:nvPicPr>
          <p:cNvPr id="11" name="Picture 10">
            <a:extLst>
              <a:ext uri="{FF2B5EF4-FFF2-40B4-BE49-F238E27FC236}">
                <a16:creationId xmlns:a16="http://schemas.microsoft.com/office/drawing/2014/main" id="{AD5A9437-3C63-B640-9BA7-5E5F9833761D}"/>
              </a:ext>
            </a:extLst>
          </p:cNvPr>
          <p:cNvPicPr>
            <a:picLocks noChangeAspect="1"/>
          </p:cNvPicPr>
          <p:nvPr userDrawn="1"/>
        </p:nvPicPr>
        <p:blipFill>
          <a:blip r:embed="rId3"/>
          <a:stretch>
            <a:fillRect/>
          </a:stretch>
        </p:blipFill>
        <p:spPr>
          <a:xfrm>
            <a:off x="949082" y="845344"/>
            <a:ext cx="2087196" cy="392641"/>
          </a:xfrm>
          <a:prstGeom prst="rect">
            <a:avLst/>
          </a:prstGeom>
        </p:spPr>
      </p:pic>
      <p:sp>
        <p:nvSpPr>
          <p:cNvPr id="3" name="Slide Number Placeholder 2">
            <a:extLst>
              <a:ext uri="{FF2B5EF4-FFF2-40B4-BE49-F238E27FC236}">
                <a16:creationId xmlns:a16="http://schemas.microsoft.com/office/drawing/2014/main" id="{A80B12DA-6610-3341-8035-6323BD6D08B9}"/>
              </a:ext>
            </a:extLst>
          </p:cNvPr>
          <p:cNvSpPr>
            <a:spLocks noGrp="1"/>
          </p:cNvSpPr>
          <p:nvPr>
            <p:ph type="sldNum" sz="quarter" idx="10"/>
          </p:nvPr>
        </p:nvSpPr>
        <p:spPr/>
        <p:txBody>
          <a:bodyPr/>
          <a:lstStyle>
            <a:lvl1pPr>
              <a:defRPr>
                <a:latin typeface="Tinos" panose="02020603050405020304" pitchFamily="18" charset="0"/>
                <a:ea typeface="Tinos" panose="02020603050405020304" pitchFamily="18" charset="0"/>
                <a:cs typeface="Tinos" panose="02020603050405020304" pitchFamily="18" charset="0"/>
              </a:defRPr>
            </a:lvl1pPr>
          </a:lstStyle>
          <a:p>
            <a:fld id="{C5FB1059-60CE-CC4A-BAC5-DF1877C21BDD}" type="slidenum">
              <a:rPr lang="fi-FI" smtClean="0"/>
              <a:pPr/>
              <a:t>‹#›</a:t>
            </a:fld>
            <a:endParaRPr lang="fi-FI" dirty="0"/>
          </a:p>
        </p:txBody>
      </p:sp>
      <p:sp>
        <p:nvSpPr>
          <p:cNvPr id="7" name="Date Placeholder 3">
            <a:extLst>
              <a:ext uri="{FF2B5EF4-FFF2-40B4-BE49-F238E27FC236}">
                <a16:creationId xmlns:a16="http://schemas.microsoft.com/office/drawing/2014/main" id="{3435EC36-5811-4F4A-A7A4-E7EA91B61C0E}"/>
              </a:ext>
            </a:extLst>
          </p:cNvPr>
          <p:cNvSpPr>
            <a:spLocks noGrp="1"/>
          </p:cNvSpPr>
          <p:nvPr>
            <p:ph type="dt" sz="half" idx="2"/>
          </p:nvPr>
        </p:nvSpPr>
        <p:spPr>
          <a:xfrm>
            <a:off x="831850" y="6176963"/>
            <a:ext cx="2743200" cy="365125"/>
          </a:xfrm>
          <a:prstGeom prst="rect">
            <a:avLst/>
          </a:prstGeom>
        </p:spPr>
        <p:txBody>
          <a:bodyPr vert="horz" lIns="91440" tIns="45720" rIns="91440" bIns="45720" rtlCol="0" anchor="ctr"/>
          <a:lstStyle>
            <a:lvl1pPr algn="l">
              <a:defRPr sz="1600" b="0" i="0">
                <a:solidFill>
                  <a:schemeClr val="tx2"/>
                </a:solidFill>
                <a:latin typeface="Tinos" panose="02020603050405020304" pitchFamily="18" charset="0"/>
                <a:ea typeface="Tinos" panose="02020603050405020304" pitchFamily="18" charset="0"/>
                <a:cs typeface="Tinos" panose="02020603050405020304" pitchFamily="18" charset="0"/>
              </a:defRPr>
            </a:lvl1pPr>
          </a:lstStyle>
          <a:p>
            <a:fld id="{2C33F0B0-66A3-7A46-948D-33100BC0C7EF}" type="datetime1">
              <a:rPr lang="fi-FI" smtClean="0"/>
              <a:t>17.9.2025</a:t>
            </a:fld>
            <a:endParaRPr lang="fi-FI" dirty="0"/>
          </a:p>
        </p:txBody>
      </p:sp>
    </p:spTree>
    <p:extLst>
      <p:ext uri="{BB962C8B-B14F-4D97-AF65-F5344CB8AC3E}">
        <p14:creationId xmlns:p14="http://schemas.microsoft.com/office/powerpoint/2010/main" val="2015582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D0235D-5613-3B2E-A021-AEEC7B263C10}"/>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D497357E-01F0-B6B8-F676-F56FE37EA42F}"/>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27BAD37-A641-292A-0F9A-98F80D1DCA42}"/>
              </a:ext>
            </a:extLst>
          </p:cNvPr>
          <p:cNvSpPr>
            <a:spLocks noGrp="1"/>
          </p:cNvSpPr>
          <p:nvPr>
            <p:ph type="dt" sz="half" idx="10"/>
          </p:nvPr>
        </p:nvSpPr>
        <p:spPr/>
        <p:txBody>
          <a:bodyPr/>
          <a:lstStyle/>
          <a:p>
            <a:fld id="{4A13BA71-E365-4E60-88F0-7815D39543C2}" type="datetimeFigureOut">
              <a:rPr lang="fi-FI" smtClean="0"/>
              <a:t>17.9.2025</a:t>
            </a:fld>
            <a:endParaRPr lang="fi-FI"/>
          </a:p>
        </p:txBody>
      </p:sp>
      <p:sp>
        <p:nvSpPr>
          <p:cNvPr id="5" name="Alatunnisteen paikkamerkki 4">
            <a:extLst>
              <a:ext uri="{FF2B5EF4-FFF2-40B4-BE49-F238E27FC236}">
                <a16:creationId xmlns:a16="http://schemas.microsoft.com/office/drawing/2014/main" id="{0D14BFB3-D4B2-EAF0-55AA-BC29C46F742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C81354C-B770-DE93-997C-50E071FD469F}"/>
              </a:ext>
            </a:extLst>
          </p:cNvPr>
          <p:cNvSpPr>
            <a:spLocks noGrp="1"/>
          </p:cNvSpPr>
          <p:nvPr>
            <p:ph type="sldNum" sz="quarter" idx="12"/>
          </p:nvPr>
        </p:nvSpPr>
        <p:spPr/>
        <p:txBody>
          <a:bodyPr/>
          <a:lstStyle/>
          <a:p>
            <a:fld id="{4091B5BE-DE46-46DA-818D-7DAA0A143494}" type="slidenum">
              <a:rPr lang="fi-FI" smtClean="0"/>
              <a:t>‹#›</a:t>
            </a:fld>
            <a:endParaRPr lang="fi-FI"/>
          </a:p>
        </p:txBody>
      </p:sp>
    </p:spTree>
    <p:extLst>
      <p:ext uri="{BB962C8B-B14F-4D97-AF65-F5344CB8AC3E}">
        <p14:creationId xmlns:p14="http://schemas.microsoft.com/office/powerpoint/2010/main" val="1339026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F94843-B26B-A9F6-52C2-4BE11DCB7874}"/>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0CD81838-7745-9FB3-DD44-D88E73005B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1C192E1E-B1E8-9C87-9AEF-B02BE73543A8}"/>
              </a:ext>
            </a:extLst>
          </p:cNvPr>
          <p:cNvSpPr>
            <a:spLocks noGrp="1"/>
          </p:cNvSpPr>
          <p:nvPr>
            <p:ph type="dt" sz="half" idx="10"/>
          </p:nvPr>
        </p:nvSpPr>
        <p:spPr/>
        <p:txBody>
          <a:bodyPr/>
          <a:lstStyle/>
          <a:p>
            <a:fld id="{4A13BA71-E365-4E60-88F0-7815D39543C2}" type="datetimeFigureOut">
              <a:rPr lang="fi-FI" smtClean="0"/>
              <a:t>17.9.2025</a:t>
            </a:fld>
            <a:endParaRPr lang="fi-FI"/>
          </a:p>
        </p:txBody>
      </p:sp>
      <p:sp>
        <p:nvSpPr>
          <p:cNvPr id="5" name="Alatunnisteen paikkamerkki 4">
            <a:extLst>
              <a:ext uri="{FF2B5EF4-FFF2-40B4-BE49-F238E27FC236}">
                <a16:creationId xmlns:a16="http://schemas.microsoft.com/office/drawing/2014/main" id="{448D3E7B-35A6-D837-C126-EF666BE49DA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9470EBF-54A9-C9D2-9EB5-965EDEB523F8}"/>
              </a:ext>
            </a:extLst>
          </p:cNvPr>
          <p:cNvSpPr>
            <a:spLocks noGrp="1"/>
          </p:cNvSpPr>
          <p:nvPr>
            <p:ph type="sldNum" sz="quarter" idx="12"/>
          </p:nvPr>
        </p:nvSpPr>
        <p:spPr/>
        <p:txBody>
          <a:bodyPr/>
          <a:lstStyle/>
          <a:p>
            <a:fld id="{4091B5BE-DE46-46DA-818D-7DAA0A143494}" type="slidenum">
              <a:rPr lang="fi-FI" smtClean="0"/>
              <a:t>‹#›</a:t>
            </a:fld>
            <a:endParaRPr lang="fi-FI"/>
          </a:p>
        </p:txBody>
      </p:sp>
    </p:spTree>
    <p:extLst>
      <p:ext uri="{BB962C8B-B14F-4D97-AF65-F5344CB8AC3E}">
        <p14:creationId xmlns:p14="http://schemas.microsoft.com/office/powerpoint/2010/main" val="1338766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0E51EF4-96F6-E57E-7021-2A6B2F05F05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0C6C4BED-CDBB-6385-B793-F3A6D6428822}"/>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31651BAD-F4D9-90B9-2101-68FB7C57AB3A}"/>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1B09D7EE-5837-2134-6EF6-538A3DA18DAF}"/>
              </a:ext>
            </a:extLst>
          </p:cNvPr>
          <p:cNvSpPr>
            <a:spLocks noGrp="1"/>
          </p:cNvSpPr>
          <p:nvPr>
            <p:ph type="dt" sz="half" idx="10"/>
          </p:nvPr>
        </p:nvSpPr>
        <p:spPr/>
        <p:txBody>
          <a:bodyPr/>
          <a:lstStyle/>
          <a:p>
            <a:fld id="{4A13BA71-E365-4E60-88F0-7815D39543C2}" type="datetimeFigureOut">
              <a:rPr lang="fi-FI" smtClean="0"/>
              <a:t>17.9.2025</a:t>
            </a:fld>
            <a:endParaRPr lang="fi-FI"/>
          </a:p>
        </p:txBody>
      </p:sp>
      <p:sp>
        <p:nvSpPr>
          <p:cNvPr id="6" name="Alatunnisteen paikkamerkki 5">
            <a:extLst>
              <a:ext uri="{FF2B5EF4-FFF2-40B4-BE49-F238E27FC236}">
                <a16:creationId xmlns:a16="http://schemas.microsoft.com/office/drawing/2014/main" id="{E87E2F52-4DCE-3E33-E356-5786843C9421}"/>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7ABD396-33AA-4363-5209-BB915225126C}"/>
              </a:ext>
            </a:extLst>
          </p:cNvPr>
          <p:cNvSpPr>
            <a:spLocks noGrp="1"/>
          </p:cNvSpPr>
          <p:nvPr>
            <p:ph type="sldNum" sz="quarter" idx="12"/>
          </p:nvPr>
        </p:nvSpPr>
        <p:spPr/>
        <p:txBody>
          <a:bodyPr/>
          <a:lstStyle/>
          <a:p>
            <a:fld id="{4091B5BE-DE46-46DA-818D-7DAA0A143494}" type="slidenum">
              <a:rPr lang="fi-FI" smtClean="0"/>
              <a:t>‹#›</a:t>
            </a:fld>
            <a:endParaRPr lang="fi-FI"/>
          </a:p>
        </p:txBody>
      </p:sp>
    </p:spTree>
    <p:extLst>
      <p:ext uri="{BB962C8B-B14F-4D97-AF65-F5344CB8AC3E}">
        <p14:creationId xmlns:p14="http://schemas.microsoft.com/office/powerpoint/2010/main" val="882628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E2244C5-EE43-D656-470F-BA87E0D8109E}"/>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68566723-220D-CC2D-26DF-C75AF81AF9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88712121-E95B-F252-52DD-2CF53D45EC11}"/>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FDB28177-4935-8605-FB73-CD1B90256D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99307D57-4925-11CE-37A0-CDCBB806B31F}"/>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455DC519-2DA6-7FE3-8CCD-63AB535E0423}"/>
              </a:ext>
            </a:extLst>
          </p:cNvPr>
          <p:cNvSpPr>
            <a:spLocks noGrp="1"/>
          </p:cNvSpPr>
          <p:nvPr>
            <p:ph type="dt" sz="half" idx="10"/>
          </p:nvPr>
        </p:nvSpPr>
        <p:spPr/>
        <p:txBody>
          <a:bodyPr/>
          <a:lstStyle/>
          <a:p>
            <a:fld id="{4A13BA71-E365-4E60-88F0-7815D39543C2}" type="datetimeFigureOut">
              <a:rPr lang="fi-FI" smtClean="0"/>
              <a:t>17.9.2025</a:t>
            </a:fld>
            <a:endParaRPr lang="fi-FI"/>
          </a:p>
        </p:txBody>
      </p:sp>
      <p:sp>
        <p:nvSpPr>
          <p:cNvPr id="8" name="Alatunnisteen paikkamerkki 7">
            <a:extLst>
              <a:ext uri="{FF2B5EF4-FFF2-40B4-BE49-F238E27FC236}">
                <a16:creationId xmlns:a16="http://schemas.microsoft.com/office/drawing/2014/main" id="{D118F50B-15F7-DAF2-97D5-DDD00ABDD380}"/>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778F96A2-E2F7-9BDC-9056-F328E11A65C5}"/>
              </a:ext>
            </a:extLst>
          </p:cNvPr>
          <p:cNvSpPr>
            <a:spLocks noGrp="1"/>
          </p:cNvSpPr>
          <p:nvPr>
            <p:ph type="sldNum" sz="quarter" idx="12"/>
          </p:nvPr>
        </p:nvSpPr>
        <p:spPr/>
        <p:txBody>
          <a:bodyPr/>
          <a:lstStyle/>
          <a:p>
            <a:fld id="{4091B5BE-DE46-46DA-818D-7DAA0A143494}" type="slidenum">
              <a:rPr lang="fi-FI" smtClean="0"/>
              <a:t>‹#›</a:t>
            </a:fld>
            <a:endParaRPr lang="fi-FI"/>
          </a:p>
        </p:txBody>
      </p:sp>
    </p:spTree>
    <p:extLst>
      <p:ext uri="{BB962C8B-B14F-4D97-AF65-F5344CB8AC3E}">
        <p14:creationId xmlns:p14="http://schemas.microsoft.com/office/powerpoint/2010/main" val="969435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49EB37-2532-66FE-6C26-653760CCA042}"/>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3E2D4661-58F5-CE77-EDB1-A113B67FE881}"/>
              </a:ext>
            </a:extLst>
          </p:cNvPr>
          <p:cNvSpPr>
            <a:spLocks noGrp="1"/>
          </p:cNvSpPr>
          <p:nvPr>
            <p:ph type="dt" sz="half" idx="10"/>
          </p:nvPr>
        </p:nvSpPr>
        <p:spPr/>
        <p:txBody>
          <a:bodyPr/>
          <a:lstStyle/>
          <a:p>
            <a:fld id="{4A13BA71-E365-4E60-88F0-7815D39543C2}" type="datetimeFigureOut">
              <a:rPr lang="fi-FI" smtClean="0"/>
              <a:t>17.9.2025</a:t>
            </a:fld>
            <a:endParaRPr lang="fi-FI"/>
          </a:p>
        </p:txBody>
      </p:sp>
      <p:sp>
        <p:nvSpPr>
          <p:cNvPr id="4" name="Alatunnisteen paikkamerkki 3">
            <a:extLst>
              <a:ext uri="{FF2B5EF4-FFF2-40B4-BE49-F238E27FC236}">
                <a16:creationId xmlns:a16="http://schemas.microsoft.com/office/drawing/2014/main" id="{E7D01726-63ED-FB61-E716-393CA4980C53}"/>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DFF9351-D54D-4918-7C1E-744524B2FA47}"/>
              </a:ext>
            </a:extLst>
          </p:cNvPr>
          <p:cNvSpPr>
            <a:spLocks noGrp="1"/>
          </p:cNvSpPr>
          <p:nvPr>
            <p:ph type="sldNum" sz="quarter" idx="12"/>
          </p:nvPr>
        </p:nvSpPr>
        <p:spPr/>
        <p:txBody>
          <a:bodyPr/>
          <a:lstStyle/>
          <a:p>
            <a:fld id="{4091B5BE-DE46-46DA-818D-7DAA0A143494}" type="slidenum">
              <a:rPr lang="fi-FI" smtClean="0"/>
              <a:t>‹#›</a:t>
            </a:fld>
            <a:endParaRPr lang="fi-FI"/>
          </a:p>
        </p:txBody>
      </p:sp>
    </p:spTree>
    <p:extLst>
      <p:ext uri="{BB962C8B-B14F-4D97-AF65-F5344CB8AC3E}">
        <p14:creationId xmlns:p14="http://schemas.microsoft.com/office/powerpoint/2010/main" val="619963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E85733AF-8C41-3820-3217-A135B1FFF27A}"/>
              </a:ext>
            </a:extLst>
          </p:cNvPr>
          <p:cNvSpPr>
            <a:spLocks noGrp="1"/>
          </p:cNvSpPr>
          <p:nvPr>
            <p:ph type="dt" sz="half" idx="10"/>
          </p:nvPr>
        </p:nvSpPr>
        <p:spPr/>
        <p:txBody>
          <a:bodyPr/>
          <a:lstStyle/>
          <a:p>
            <a:fld id="{4A13BA71-E365-4E60-88F0-7815D39543C2}" type="datetimeFigureOut">
              <a:rPr lang="fi-FI" smtClean="0"/>
              <a:t>17.9.2025</a:t>
            </a:fld>
            <a:endParaRPr lang="fi-FI"/>
          </a:p>
        </p:txBody>
      </p:sp>
      <p:sp>
        <p:nvSpPr>
          <p:cNvPr id="3" name="Alatunnisteen paikkamerkki 2">
            <a:extLst>
              <a:ext uri="{FF2B5EF4-FFF2-40B4-BE49-F238E27FC236}">
                <a16:creationId xmlns:a16="http://schemas.microsoft.com/office/drawing/2014/main" id="{82B7F623-D544-B950-A282-9566F9A7C450}"/>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03BB86BB-CE9C-6AF4-3BAC-0F104DDDA4A9}"/>
              </a:ext>
            </a:extLst>
          </p:cNvPr>
          <p:cNvSpPr>
            <a:spLocks noGrp="1"/>
          </p:cNvSpPr>
          <p:nvPr>
            <p:ph type="sldNum" sz="quarter" idx="12"/>
          </p:nvPr>
        </p:nvSpPr>
        <p:spPr/>
        <p:txBody>
          <a:bodyPr/>
          <a:lstStyle/>
          <a:p>
            <a:fld id="{4091B5BE-DE46-46DA-818D-7DAA0A143494}" type="slidenum">
              <a:rPr lang="fi-FI" smtClean="0"/>
              <a:t>‹#›</a:t>
            </a:fld>
            <a:endParaRPr lang="fi-FI"/>
          </a:p>
        </p:txBody>
      </p:sp>
    </p:spTree>
    <p:extLst>
      <p:ext uri="{BB962C8B-B14F-4D97-AF65-F5344CB8AC3E}">
        <p14:creationId xmlns:p14="http://schemas.microsoft.com/office/powerpoint/2010/main" val="239636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C98E5CC-609E-A4A3-F7CE-8F6A5F3DA16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0BB69E3B-C9FD-CB0B-045E-D411AB060D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3B3033A3-AE34-6E14-980F-BEB322A9B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31787C5A-95B5-2EC9-915E-CB595F6FB8EA}"/>
              </a:ext>
            </a:extLst>
          </p:cNvPr>
          <p:cNvSpPr>
            <a:spLocks noGrp="1"/>
          </p:cNvSpPr>
          <p:nvPr>
            <p:ph type="dt" sz="half" idx="10"/>
          </p:nvPr>
        </p:nvSpPr>
        <p:spPr/>
        <p:txBody>
          <a:bodyPr/>
          <a:lstStyle/>
          <a:p>
            <a:fld id="{4A13BA71-E365-4E60-88F0-7815D39543C2}" type="datetimeFigureOut">
              <a:rPr lang="fi-FI" smtClean="0"/>
              <a:t>17.9.2025</a:t>
            </a:fld>
            <a:endParaRPr lang="fi-FI"/>
          </a:p>
        </p:txBody>
      </p:sp>
      <p:sp>
        <p:nvSpPr>
          <p:cNvPr id="6" name="Alatunnisteen paikkamerkki 5">
            <a:extLst>
              <a:ext uri="{FF2B5EF4-FFF2-40B4-BE49-F238E27FC236}">
                <a16:creationId xmlns:a16="http://schemas.microsoft.com/office/drawing/2014/main" id="{E002DB54-7AA5-008B-2814-14B53610745C}"/>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E9336FC8-74FB-CA3C-5331-07CDE7756AC5}"/>
              </a:ext>
            </a:extLst>
          </p:cNvPr>
          <p:cNvSpPr>
            <a:spLocks noGrp="1"/>
          </p:cNvSpPr>
          <p:nvPr>
            <p:ph type="sldNum" sz="quarter" idx="12"/>
          </p:nvPr>
        </p:nvSpPr>
        <p:spPr/>
        <p:txBody>
          <a:bodyPr/>
          <a:lstStyle/>
          <a:p>
            <a:fld id="{4091B5BE-DE46-46DA-818D-7DAA0A143494}" type="slidenum">
              <a:rPr lang="fi-FI" smtClean="0"/>
              <a:t>‹#›</a:t>
            </a:fld>
            <a:endParaRPr lang="fi-FI"/>
          </a:p>
        </p:txBody>
      </p:sp>
    </p:spTree>
    <p:extLst>
      <p:ext uri="{BB962C8B-B14F-4D97-AF65-F5344CB8AC3E}">
        <p14:creationId xmlns:p14="http://schemas.microsoft.com/office/powerpoint/2010/main" val="12388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6FDBE0D-2A49-B69D-01C3-518863F5027D}"/>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F24DDDA0-E199-F763-3715-6CA1CD8A3A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3B12C545-CA4B-3AF1-8756-4DCD89AAF0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C27B3E00-1B5A-6276-701A-C3C1055F40B8}"/>
              </a:ext>
            </a:extLst>
          </p:cNvPr>
          <p:cNvSpPr>
            <a:spLocks noGrp="1"/>
          </p:cNvSpPr>
          <p:nvPr>
            <p:ph type="dt" sz="half" idx="10"/>
          </p:nvPr>
        </p:nvSpPr>
        <p:spPr/>
        <p:txBody>
          <a:bodyPr/>
          <a:lstStyle/>
          <a:p>
            <a:fld id="{4A13BA71-E365-4E60-88F0-7815D39543C2}" type="datetimeFigureOut">
              <a:rPr lang="fi-FI" smtClean="0"/>
              <a:t>17.9.2025</a:t>
            </a:fld>
            <a:endParaRPr lang="fi-FI"/>
          </a:p>
        </p:txBody>
      </p:sp>
      <p:sp>
        <p:nvSpPr>
          <p:cNvPr id="6" name="Alatunnisteen paikkamerkki 5">
            <a:extLst>
              <a:ext uri="{FF2B5EF4-FFF2-40B4-BE49-F238E27FC236}">
                <a16:creationId xmlns:a16="http://schemas.microsoft.com/office/drawing/2014/main" id="{F984978D-F414-BF17-C09B-A3A1B68B6A10}"/>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4528693-F441-DFBB-3343-E2184D137E04}"/>
              </a:ext>
            </a:extLst>
          </p:cNvPr>
          <p:cNvSpPr>
            <a:spLocks noGrp="1"/>
          </p:cNvSpPr>
          <p:nvPr>
            <p:ph type="sldNum" sz="quarter" idx="12"/>
          </p:nvPr>
        </p:nvSpPr>
        <p:spPr/>
        <p:txBody>
          <a:bodyPr/>
          <a:lstStyle/>
          <a:p>
            <a:fld id="{4091B5BE-DE46-46DA-818D-7DAA0A143494}" type="slidenum">
              <a:rPr lang="fi-FI" smtClean="0"/>
              <a:t>‹#›</a:t>
            </a:fld>
            <a:endParaRPr lang="fi-FI"/>
          </a:p>
        </p:txBody>
      </p:sp>
    </p:spTree>
    <p:extLst>
      <p:ext uri="{BB962C8B-B14F-4D97-AF65-F5344CB8AC3E}">
        <p14:creationId xmlns:p14="http://schemas.microsoft.com/office/powerpoint/2010/main" val="339211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57AE63CD-0CBE-3E5C-E3C5-8FE53AC690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93CE4BEA-A6D1-C6D2-A640-3EE3AE89C6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4B3EA1A-F943-A1BE-48CC-16B9EC5B0C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13BA71-E365-4E60-88F0-7815D39543C2}" type="datetimeFigureOut">
              <a:rPr lang="fi-FI" smtClean="0"/>
              <a:t>17.9.2025</a:t>
            </a:fld>
            <a:endParaRPr lang="fi-FI"/>
          </a:p>
        </p:txBody>
      </p:sp>
      <p:sp>
        <p:nvSpPr>
          <p:cNvPr id="5" name="Alatunnisteen paikkamerkki 4">
            <a:extLst>
              <a:ext uri="{FF2B5EF4-FFF2-40B4-BE49-F238E27FC236}">
                <a16:creationId xmlns:a16="http://schemas.microsoft.com/office/drawing/2014/main" id="{7170DED4-5883-7594-9718-64DD28FB4D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AA1BAE23-EB5B-028A-47B7-87DCA1D5B3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91B5BE-DE46-46DA-818D-7DAA0A143494}" type="slidenum">
              <a:rPr lang="fi-FI" smtClean="0"/>
              <a:t>‹#›</a:t>
            </a:fld>
            <a:endParaRPr lang="fi-FI"/>
          </a:p>
        </p:txBody>
      </p:sp>
    </p:spTree>
    <p:extLst>
      <p:ext uri="{BB962C8B-B14F-4D97-AF65-F5344CB8AC3E}">
        <p14:creationId xmlns:p14="http://schemas.microsoft.com/office/powerpoint/2010/main" val="2047201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AC891-A187-F751-0B0F-BA69A457172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FC7A01E-1B86-5356-4786-67E562B8EA24}"/>
              </a:ext>
            </a:extLst>
          </p:cNvPr>
          <p:cNvSpPr>
            <a:spLocks noGrp="1"/>
          </p:cNvSpPr>
          <p:nvPr>
            <p:ph type="title"/>
          </p:nvPr>
        </p:nvSpPr>
        <p:spPr>
          <a:xfrm>
            <a:off x="365320" y="1690688"/>
            <a:ext cx="10019652" cy="5167312"/>
          </a:xfrm>
        </p:spPr>
        <p:txBody>
          <a:bodyPr>
            <a:normAutofit/>
          </a:bodyPr>
          <a:lstStyle/>
          <a:p>
            <a:pPr marL="1656080" indent="-1656080" algn="ctr"/>
            <a:r>
              <a:rPr lang="fi-FI" dirty="0"/>
              <a:t>      Yhteistoimintaneuvottelujen toimenpideohjelma </a:t>
            </a:r>
            <a:br>
              <a:rPr lang="fi-FI" dirty="0"/>
            </a:br>
            <a:r>
              <a:rPr lang="fi-FI" dirty="0"/>
              <a:t>2025 – 2027</a:t>
            </a:r>
          </a:p>
        </p:txBody>
      </p:sp>
      <p:sp>
        <p:nvSpPr>
          <p:cNvPr id="4" name="Slide Number Placeholder 3">
            <a:extLst>
              <a:ext uri="{FF2B5EF4-FFF2-40B4-BE49-F238E27FC236}">
                <a16:creationId xmlns:a16="http://schemas.microsoft.com/office/drawing/2014/main" id="{369F91CE-DD3D-9A8C-6AC7-2866AB7C3AD6}"/>
              </a:ext>
            </a:extLst>
          </p:cNvPr>
          <p:cNvSpPr>
            <a:spLocks noGrp="1"/>
          </p:cNvSpPr>
          <p:nvPr>
            <p:ph type="sldNum" sz="quarter" idx="10"/>
          </p:nvPr>
        </p:nvSpPr>
        <p:spPr/>
        <p:txBody>
          <a:bodyPr/>
          <a:lstStyle/>
          <a:p>
            <a:fld id="{C5FB1059-60CE-CC4A-BAC5-DF1877C21BDD}" type="slidenum">
              <a:rPr lang="fi-FI" smtClean="0"/>
              <a:t>1</a:t>
            </a:fld>
            <a:endParaRPr lang="fi-FI" dirty="0"/>
          </a:p>
        </p:txBody>
      </p:sp>
    </p:spTree>
    <p:extLst>
      <p:ext uri="{BB962C8B-B14F-4D97-AF65-F5344CB8AC3E}">
        <p14:creationId xmlns:p14="http://schemas.microsoft.com/office/powerpoint/2010/main" val="2096246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3EA3D-9009-B97B-F7A7-9012396736A5}"/>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D228DF46-8F2B-8405-38A5-9F4066E5FC8C}"/>
              </a:ext>
            </a:extLst>
          </p:cNvPr>
          <p:cNvSpPr>
            <a:spLocks noGrp="1"/>
          </p:cNvSpPr>
          <p:nvPr>
            <p:ph type="body" idx="1"/>
          </p:nvPr>
        </p:nvSpPr>
        <p:spPr/>
        <p:txBody>
          <a:bodyPr>
            <a:normAutofit/>
          </a:bodyPr>
          <a:lstStyle/>
          <a:p>
            <a:r>
              <a:rPr lang="fi-FI" sz="2400" b="1" i="0" dirty="0">
                <a:solidFill>
                  <a:srgbClr val="333333"/>
                </a:solidFill>
                <a:effectLst/>
                <a:latin typeface="calibri" panose="020F0502020204030204" pitchFamily="34" charset="0"/>
              </a:rPr>
              <a:t>Yhteistoimintaneuvottelut 2025, neuvotteluprosessi</a:t>
            </a:r>
            <a:endParaRPr lang="fi-FI" sz="2400" b="1" i="0" dirty="0">
              <a:solidFill>
                <a:srgbClr val="000000"/>
              </a:solidFill>
              <a:effectLst/>
              <a:latin typeface="calibri" panose="020F0502020204030204" pitchFamily="34" charset="0"/>
            </a:endParaRPr>
          </a:p>
        </p:txBody>
      </p:sp>
      <p:sp>
        <p:nvSpPr>
          <p:cNvPr id="5" name="Tekstiruutu 4">
            <a:extLst>
              <a:ext uri="{FF2B5EF4-FFF2-40B4-BE49-F238E27FC236}">
                <a16:creationId xmlns:a16="http://schemas.microsoft.com/office/drawing/2014/main" id="{215EFB8A-7800-630A-CFEB-986B5C82DCC3}"/>
              </a:ext>
            </a:extLst>
          </p:cNvPr>
          <p:cNvSpPr txBox="1"/>
          <p:nvPr/>
        </p:nvSpPr>
        <p:spPr>
          <a:xfrm>
            <a:off x="831850" y="1794737"/>
            <a:ext cx="5708614" cy="3785652"/>
          </a:xfrm>
          <a:prstGeom prst="rect">
            <a:avLst/>
          </a:prstGeom>
          <a:noFill/>
        </p:spPr>
        <p:txBody>
          <a:bodyPr wrap="none" rtlCol="0">
            <a:spAutoFit/>
          </a:bodyPr>
          <a:lstStyle/>
          <a:p>
            <a:pPr algn="l"/>
            <a:endParaRPr lang="fi-FI" sz="2000" dirty="0">
              <a:solidFill>
                <a:srgbClr val="141827"/>
              </a:solidFill>
              <a:latin typeface="Helvetica Neue"/>
            </a:endParaRPr>
          </a:p>
          <a:p>
            <a:pPr algn="l"/>
            <a:r>
              <a:rPr lang="fi-FI" sz="2000" dirty="0">
                <a:solidFill>
                  <a:srgbClr val="141827"/>
                </a:solidFill>
                <a:latin typeface="Helvetica Neue"/>
              </a:rPr>
              <a:t>- tiistai 25.2.2025</a:t>
            </a:r>
          </a:p>
          <a:p>
            <a:pPr algn="l"/>
            <a:r>
              <a:rPr lang="fi-FI" sz="2000" dirty="0">
                <a:solidFill>
                  <a:srgbClr val="141827"/>
                </a:solidFill>
                <a:latin typeface="Helvetica Neue"/>
              </a:rPr>
              <a:t>	- hallinto</a:t>
            </a:r>
          </a:p>
          <a:p>
            <a:pPr algn="l"/>
            <a:r>
              <a:rPr lang="fi-FI" sz="2000" dirty="0">
                <a:solidFill>
                  <a:srgbClr val="141827"/>
                </a:solidFill>
                <a:latin typeface="Helvetica Neue"/>
              </a:rPr>
              <a:t>	- johtaminen</a:t>
            </a:r>
          </a:p>
          <a:p>
            <a:pPr algn="l"/>
            <a:r>
              <a:rPr lang="fi-FI" sz="2000" dirty="0">
                <a:solidFill>
                  <a:srgbClr val="141827"/>
                </a:solidFill>
                <a:latin typeface="Helvetica Neue"/>
              </a:rPr>
              <a:t>	- Merikarvian kunnan ostopalvelut </a:t>
            </a:r>
          </a:p>
          <a:p>
            <a:pPr algn="l"/>
            <a:endParaRPr lang="fi-FI" sz="2000" dirty="0">
              <a:solidFill>
                <a:srgbClr val="141827"/>
              </a:solidFill>
              <a:latin typeface="Helvetica Neue"/>
            </a:endParaRPr>
          </a:p>
          <a:p>
            <a:pPr algn="l"/>
            <a:r>
              <a:rPr lang="fi-FI" sz="2000" dirty="0">
                <a:solidFill>
                  <a:srgbClr val="141827"/>
                </a:solidFill>
                <a:latin typeface="Helvetica Neue"/>
              </a:rPr>
              <a:t> - torstai 27.2.2025</a:t>
            </a:r>
          </a:p>
          <a:p>
            <a:pPr algn="l"/>
            <a:r>
              <a:rPr lang="fi-FI" sz="2000" dirty="0">
                <a:solidFill>
                  <a:srgbClr val="141827"/>
                </a:solidFill>
                <a:latin typeface="Helvetica Neue"/>
              </a:rPr>
              <a:t>	- hallinto</a:t>
            </a:r>
          </a:p>
          <a:p>
            <a:pPr algn="l"/>
            <a:r>
              <a:rPr lang="fi-FI" sz="2000" dirty="0">
                <a:solidFill>
                  <a:srgbClr val="141827"/>
                </a:solidFill>
                <a:latin typeface="Helvetica Neue"/>
              </a:rPr>
              <a:t>	- johtaminen</a:t>
            </a:r>
          </a:p>
          <a:p>
            <a:pPr algn="l"/>
            <a:r>
              <a:rPr lang="fi-FI" sz="2000" dirty="0">
                <a:solidFill>
                  <a:srgbClr val="141827"/>
                </a:solidFill>
                <a:latin typeface="Helvetica Neue"/>
              </a:rPr>
              <a:t>	- Merikarvian kunnan aineet ja tarvikkeet</a:t>
            </a:r>
          </a:p>
          <a:p>
            <a:pPr algn="l"/>
            <a:endParaRPr lang="fi-FI" sz="2000" dirty="0">
              <a:solidFill>
                <a:srgbClr val="141827"/>
              </a:solidFill>
              <a:latin typeface="Helvetica Neue"/>
            </a:endParaRPr>
          </a:p>
          <a:p>
            <a:pPr algn="l"/>
            <a:endParaRPr lang="fi-FI" sz="2000" b="0" i="0" dirty="0">
              <a:solidFill>
                <a:srgbClr val="333333"/>
              </a:solidFill>
              <a:effectLst/>
              <a:latin typeface="calibri" panose="020F0502020204030204" pitchFamily="34" charset="0"/>
            </a:endParaRPr>
          </a:p>
        </p:txBody>
      </p:sp>
    </p:spTree>
    <p:extLst>
      <p:ext uri="{BB962C8B-B14F-4D97-AF65-F5344CB8AC3E}">
        <p14:creationId xmlns:p14="http://schemas.microsoft.com/office/powerpoint/2010/main" val="3720205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229BE-21FC-0D63-4578-9F9EE93AF49E}"/>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E5AC1826-8814-99D2-E21F-1DF152FF4229}"/>
              </a:ext>
            </a:extLst>
          </p:cNvPr>
          <p:cNvSpPr>
            <a:spLocks noGrp="1"/>
          </p:cNvSpPr>
          <p:nvPr>
            <p:ph type="body" idx="1"/>
          </p:nvPr>
        </p:nvSpPr>
        <p:spPr/>
        <p:txBody>
          <a:bodyPr>
            <a:normAutofit/>
          </a:bodyPr>
          <a:lstStyle/>
          <a:p>
            <a:r>
              <a:rPr lang="fi-FI" sz="2400" b="1" i="0" dirty="0">
                <a:solidFill>
                  <a:srgbClr val="333333"/>
                </a:solidFill>
                <a:effectLst/>
                <a:latin typeface="calibri" panose="020F0502020204030204" pitchFamily="34" charset="0"/>
              </a:rPr>
              <a:t>Yhteistoimintaneuvottelut 2025, neuvotteluprosessi</a:t>
            </a:r>
            <a:endParaRPr lang="fi-FI" sz="2400" b="1" i="0" dirty="0">
              <a:solidFill>
                <a:srgbClr val="000000"/>
              </a:solidFill>
              <a:effectLst/>
              <a:latin typeface="calibri" panose="020F0502020204030204" pitchFamily="34" charset="0"/>
            </a:endParaRPr>
          </a:p>
        </p:txBody>
      </p:sp>
      <p:sp>
        <p:nvSpPr>
          <p:cNvPr id="5" name="Tekstiruutu 4">
            <a:extLst>
              <a:ext uri="{FF2B5EF4-FFF2-40B4-BE49-F238E27FC236}">
                <a16:creationId xmlns:a16="http://schemas.microsoft.com/office/drawing/2014/main" id="{00BF2353-5EA8-B7F5-B9B1-70FDBC0B93AA}"/>
              </a:ext>
            </a:extLst>
          </p:cNvPr>
          <p:cNvSpPr txBox="1"/>
          <p:nvPr/>
        </p:nvSpPr>
        <p:spPr>
          <a:xfrm>
            <a:off x="831850" y="1794737"/>
            <a:ext cx="8901796" cy="4708981"/>
          </a:xfrm>
          <a:prstGeom prst="rect">
            <a:avLst/>
          </a:prstGeom>
          <a:noFill/>
        </p:spPr>
        <p:txBody>
          <a:bodyPr wrap="none" rtlCol="0">
            <a:spAutoFit/>
          </a:bodyPr>
          <a:lstStyle/>
          <a:p>
            <a:pPr algn="l"/>
            <a:endParaRPr lang="fi-FI" sz="2000" dirty="0">
              <a:solidFill>
                <a:srgbClr val="141827"/>
              </a:solidFill>
              <a:latin typeface="Helvetica Neue"/>
            </a:endParaRPr>
          </a:p>
          <a:p>
            <a:pPr algn="l"/>
            <a:r>
              <a:rPr lang="fi-FI" sz="2000" dirty="0">
                <a:solidFill>
                  <a:srgbClr val="141827"/>
                </a:solidFill>
                <a:latin typeface="Helvetica Neue"/>
              </a:rPr>
              <a:t>- maanantai 3.3.2025</a:t>
            </a:r>
          </a:p>
          <a:p>
            <a:pPr algn="l"/>
            <a:r>
              <a:rPr lang="fi-FI" sz="2000" dirty="0">
                <a:solidFill>
                  <a:srgbClr val="141827"/>
                </a:solidFill>
                <a:latin typeface="Helvetica Neue"/>
              </a:rPr>
              <a:t>	- vapaa-aikatoimen jatkokäsittely</a:t>
            </a:r>
          </a:p>
          <a:p>
            <a:pPr algn="l"/>
            <a:r>
              <a:rPr lang="fi-FI" sz="2000" dirty="0">
                <a:solidFill>
                  <a:srgbClr val="141827"/>
                </a:solidFill>
                <a:latin typeface="Helvetica Neue"/>
              </a:rPr>
              <a:t>	- ateria- ja puhdistuspalveluiden jatkokäsittely</a:t>
            </a:r>
          </a:p>
          <a:p>
            <a:pPr algn="l"/>
            <a:r>
              <a:rPr lang="fi-FI" sz="2000" dirty="0">
                <a:solidFill>
                  <a:srgbClr val="141827"/>
                </a:solidFill>
                <a:latin typeface="Helvetica Neue"/>
              </a:rPr>
              <a:t>	- selvityspyyntöjen läpikäynti</a:t>
            </a:r>
          </a:p>
          <a:p>
            <a:pPr algn="l"/>
            <a:r>
              <a:rPr lang="fi-FI" sz="2000" dirty="0">
                <a:solidFill>
                  <a:srgbClr val="141827"/>
                </a:solidFill>
                <a:latin typeface="Helvetica Neue"/>
              </a:rPr>
              <a:t>	- henkilöstöltä saatujen ehdotusten läpikäynti</a:t>
            </a:r>
          </a:p>
          <a:p>
            <a:pPr algn="l"/>
            <a:r>
              <a:rPr lang="fi-FI" sz="2000" dirty="0">
                <a:solidFill>
                  <a:srgbClr val="141827"/>
                </a:solidFill>
                <a:latin typeface="Helvetica Neue"/>
              </a:rPr>
              <a:t>	- neuvottelujen jatkoprosessin läpikäynti</a:t>
            </a:r>
          </a:p>
          <a:p>
            <a:pPr algn="l"/>
            <a:endParaRPr lang="fi-FI" sz="2000" dirty="0">
              <a:solidFill>
                <a:srgbClr val="141827"/>
              </a:solidFill>
              <a:latin typeface="Helvetica Neue"/>
            </a:endParaRPr>
          </a:p>
          <a:p>
            <a:pPr algn="l"/>
            <a:r>
              <a:rPr lang="fi-FI" sz="2000" dirty="0">
                <a:solidFill>
                  <a:srgbClr val="141827"/>
                </a:solidFill>
                <a:latin typeface="Helvetica Neue"/>
              </a:rPr>
              <a:t> - torstai 5.3.2025</a:t>
            </a:r>
          </a:p>
          <a:p>
            <a:pPr algn="l"/>
            <a:r>
              <a:rPr lang="fi-FI" sz="2000" dirty="0">
                <a:solidFill>
                  <a:srgbClr val="141827"/>
                </a:solidFill>
                <a:latin typeface="Helvetica Neue"/>
              </a:rPr>
              <a:t>	- ehdotus neuvottelujen päättymisestä 10.3.2025 kunnanhallitukseen</a:t>
            </a:r>
          </a:p>
          <a:p>
            <a:pPr algn="l"/>
            <a:r>
              <a:rPr lang="fi-FI" sz="2000" dirty="0">
                <a:solidFill>
                  <a:srgbClr val="141827"/>
                </a:solidFill>
                <a:latin typeface="Helvetica Neue"/>
              </a:rPr>
              <a:t>	- alustava suunnitelma toimenpiteistä</a:t>
            </a:r>
          </a:p>
          <a:p>
            <a:pPr algn="l"/>
            <a:r>
              <a:rPr lang="fi-FI" sz="2000" dirty="0">
                <a:solidFill>
                  <a:srgbClr val="141827"/>
                </a:solidFill>
                <a:latin typeface="Helvetica Neue"/>
              </a:rPr>
              <a:t>	- päätöksenteko kunnanhallituksessa 17.3.2025</a:t>
            </a:r>
          </a:p>
          <a:p>
            <a:pPr algn="l"/>
            <a:r>
              <a:rPr lang="fi-FI" sz="2000" dirty="0">
                <a:solidFill>
                  <a:srgbClr val="141827"/>
                </a:solidFill>
                <a:latin typeface="Helvetica Neue"/>
              </a:rPr>
              <a:t>	- tuloksista tiedottaminen</a:t>
            </a:r>
          </a:p>
          <a:p>
            <a:pPr algn="l"/>
            <a:endParaRPr lang="fi-FI" sz="2000" dirty="0">
              <a:solidFill>
                <a:srgbClr val="141827"/>
              </a:solidFill>
              <a:latin typeface="Helvetica Neue"/>
            </a:endParaRPr>
          </a:p>
          <a:p>
            <a:pPr algn="l"/>
            <a:endParaRPr lang="fi-FI" sz="2000" b="0" i="0" dirty="0">
              <a:solidFill>
                <a:srgbClr val="333333"/>
              </a:solidFill>
              <a:effectLst/>
              <a:latin typeface="calibri" panose="020F0502020204030204" pitchFamily="34" charset="0"/>
            </a:endParaRPr>
          </a:p>
        </p:txBody>
      </p:sp>
    </p:spTree>
    <p:extLst>
      <p:ext uri="{BB962C8B-B14F-4D97-AF65-F5344CB8AC3E}">
        <p14:creationId xmlns:p14="http://schemas.microsoft.com/office/powerpoint/2010/main" val="460849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3ADB0B1-D63F-EA41-DAE2-417054198247}"/>
              </a:ext>
            </a:extLst>
          </p:cNvPr>
          <p:cNvSpPr>
            <a:spLocks noGrp="1"/>
          </p:cNvSpPr>
          <p:nvPr>
            <p:ph type="ctrTitle"/>
          </p:nvPr>
        </p:nvSpPr>
        <p:spPr>
          <a:xfrm>
            <a:off x="1402702" y="4470400"/>
            <a:ext cx="9144000" cy="2387600"/>
          </a:xfrm>
        </p:spPr>
        <p:txBody>
          <a:bodyPr>
            <a:noAutofit/>
          </a:bodyPr>
          <a:lstStyle/>
          <a:p>
            <a:pPr algn="l"/>
            <a:br>
              <a:rPr lang="fi-FI" sz="2000" b="1" dirty="0"/>
            </a:br>
            <a:br>
              <a:rPr lang="fi-FI" sz="2000" b="1" dirty="0"/>
            </a:br>
            <a:r>
              <a:rPr lang="fi-FI" sz="2000" b="1" dirty="0"/>
              <a:t>PÄÄLUOTTAMUSMIESTEN HUOMIOT JA YHTEISESTI NEUVOTTELUOSAPUOLIEN TOIMESTA SOVITUT KIRJAUKSET</a:t>
            </a:r>
            <a:br>
              <a:rPr lang="fi-FI" sz="2000" b="1" dirty="0"/>
            </a:br>
            <a:br>
              <a:rPr lang="fi-FI" sz="2000" b="1" dirty="0"/>
            </a:br>
            <a:r>
              <a:rPr lang="fi-FI" sz="2000" b="1" dirty="0"/>
              <a:t>Henkilöstön hyvinvoinnin huomioiminen muutostilanteessa:</a:t>
            </a:r>
            <a:br>
              <a:rPr lang="fi-FI" sz="2000" b="1" dirty="0"/>
            </a:br>
            <a:r>
              <a:rPr lang="fi-FI" sz="2000" dirty="0"/>
              <a:t> - vastuullisuus henkilöstöasioiden hoitamisessa</a:t>
            </a:r>
            <a:br>
              <a:rPr lang="fi-FI" sz="2000" dirty="0"/>
            </a:br>
            <a:r>
              <a:rPr lang="fi-FI" sz="2000" dirty="0"/>
              <a:t> - esihenkilöiden kouluttaminen ja läsnäolo arjessa</a:t>
            </a:r>
            <a:br>
              <a:rPr lang="fi-FI" sz="2000" dirty="0"/>
            </a:br>
            <a:r>
              <a:rPr lang="fi-FI" sz="2000" dirty="0"/>
              <a:t> - säännökset ja TES tulkinnat esihenkilöille yhdenmukaisiksi</a:t>
            </a:r>
            <a:br>
              <a:rPr lang="fi-FI" sz="2000" dirty="0"/>
            </a:br>
            <a:r>
              <a:rPr lang="fi-FI" sz="2000" dirty="0"/>
              <a:t> - ohjeistus ylitöistä yhdenmukaiseksi</a:t>
            </a:r>
            <a:br>
              <a:rPr lang="fi-FI" sz="2000" dirty="0"/>
            </a:br>
            <a:r>
              <a:rPr lang="fi-FI" sz="2000" dirty="0"/>
              <a:t> - lomakäytännöissä huomioitava kesän osalta koko lomakausi</a:t>
            </a:r>
            <a:br>
              <a:rPr lang="fi-FI" sz="2000" dirty="0"/>
            </a:br>
            <a:r>
              <a:rPr lang="fi-FI" sz="2000" dirty="0"/>
              <a:t> - työvuorojen tasapuolisuus</a:t>
            </a:r>
            <a:br>
              <a:rPr lang="fi-FI" sz="2000" dirty="0"/>
            </a:br>
            <a:r>
              <a:rPr lang="fi-FI" sz="2000" dirty="0"/>
              <a:t> - ajantasausvapaiden myöntämisperusteet</a:t>
            </a:r>
            <a:br>
              <a:rPr lang="fi-FI" sz="2000" dirty="0"/>
            </a:br>
            <a:r>
              <a:rPr lang="fi-FI" sz="2000" dirty="0"/>
              <a:t> - työaikapankin käyttö ja käyttöönotto</a:t>
            </a:r>
            <a:br>
              <a:rPr lang="fi-FI" sz="2000" dirty="0"/>
            </a:br>
            <a:r>
              <a:rPr lang="fi-FI" sz="2000" dirty="0"/>
              <a:t> - omat muutokset työvuoroihin </a:t>
            </a:r>
            <a:r>
              <a:rPr lang="fi-FI" sz="2000" dirty="0">
                <a:sym typeface="Wingdings" panose="05000000000000000000" pitchFamily="2" charset="2"/>
              </a:rPr>
              <a:t> ei oikeuta työajan väärään käyttöön  toimintamalli </a:t>
            </a:r>
            <a:br>
              <a:rPr lang="fi-FI" sz="2000" dirty="0">
                <a:sym typeface="Wingdings" panose="05000000000000000000" pitchFamily="2" charset="2"/>
              </a:rPr>
            </a:br>
            <a:r>
              <a:rPr lang="fi-FI" sz="2000" dirty="0">
                <a:sym typeface="Wingdings" panose="05000000000000000000" pitchFamily="2" charset="2"/>
              </a:rPr>
              <a:t>   selkeämmiksi</a:t>
            </a:r>
            <a:br>
              <a:rPr lang="fi-FI" sz="2000" dirty="0">
                <a:sym typeface="Wingdings" panose="05000000000000000000" pitchFamily="2" charset="2"/>
              </a:rPr>
            </a:br>
            <a:r>
              <a:rPr lang="fi-FI" sz="2000" dirty="0">
                <a:sym typeface="Wingdings" panose="05000000000000000000" pitchFamily="2" charset="2"/>
              </a:rPr>
              <a:t> - työaikajoustot</a:t>
            </a:r>
            <a:br>
              <a:rPr lang="fi-FI" sz="2000" dirty="0">
                <a:sym typeface="Wingdings" panose="05000000000000000000" pitchFamily="2" charset="2"/>
              </a:rPr>
            </a:br>
            <a:br>
              <a:rPr lang="fi-FI" sz="2000" dirty="0">
                <a:sym typeface="Wingdings" panose="05000000000000000000" pitchFamily="2" charset="2"/>
              </a:rPr>
            </a:br>
            <a:r>
              <a:rPr lang="fi-FI" sz="2000" b="1" dirty="0">
                <a:sym typeface="Wingdings" panose="05000000000000000000" pitchFamily="2" charset="2"/>
              </a:rPr>
              <a:t>TYÖNANTAJAN LISÄYKSET:</a:t>
            </a:r>
            <a:br>
              <a:rPr lang="fi-FI" sz="2000" b="1" dirty="0">
                <a:sym typeface="Wingdings" panose="05000000000000000000" pitchFamily="2" charset="2"/>
              </a:rPr>
            </a:br>
            <a:r>
              <a:rPr lang="fi-FI" sz="2000" dirty="0"/>
              <a:t> - rekrytointikielto jatkuu edelleen eli tarvitaan erillisiä päätöksiä johtoryhmän </a:t>
            </a:r>
            <a:br>
              <a:rPr lang="fi-FI" sz="2000" dirty="0"/>
            </a:br>
            <a:r>
              <a:rPr lang="fi-FI" sz="2000" dirty="0"/>
              <a:t>    päätöksen mukaisesti</a:t>
            </a:r>
            <a:br>
              <a:rPr lang="fi-FI" sz="2000" dirty="0"/>
            </a:br>
            <a:r>
              <a:rPr lang="fi-FI" sz="2000" dirty="0">
                <a:sym typeface="Wingdings" panose="05000000000000000000" pitchFamily="2" charset="2"/>
              </a:rPr>
              <a:t> - työvuorosuunnittelija, 30 prosenttia työajasta, suunnittelemaan tehtyjä </a:t>
            </a:r>
            <a:br>
              <a:rPr lang="fi-FI" sz="2000" dirty="0">
                <a:sym typeface="Wingdings" panose="05000000000000000000" pitchFamily="2" charset="2"/>
              </a:rPr>
            </a:br>
            <a:r>
              <a:rPr lang="fi-FI" sz="2000" dirty="0">
                <a:sym typeface="Wingdings" panose="05000000000000000000" pitchFamily="2" charset="2"/>
              </a:rPr>
              <a:t>   sijaistamispäätöksiä työvuorolistoihin</a:t>
            </a:r>
            <a:br>
              <a:rPr lang="fi-FI" sz="2000" dirty="0">
                <a:sym typeface="Wingdings" panose="05000000000000000000" pitchFamily="2" charset="2"/>
              </a:rPr>
            </a:br>
            <a:br>
              <a:rPr lang="fi-FI" sz="900" dirty="0"/>
            </a:br>
            <a:endParaRPr lang="fi-FI" sz="2000" dirty="0"/>
          </a:p>
        </p:txBody>
      </p:sp>
    </p:spTree>
    <p:extLst>
      <p:ext uri="{BB962C8B-B14F-4D97-AF65-F5344CB8AC3E}">
        <p14:creationId xmlns:p14="http://schemas.microsoft.com/office/powerpoint/2010/main" val="2955358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C0269-E0CF-3C28-D306-46FBAD16606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F3DB5A1-B5D5-EF56-BD63-658ADDB0A99A}"/>
              </a:ext>
            </a:extLst>
          </p:cNvPr>
          <p:cNvSpPr>
            <a:spLocks noGrp="1"/>
          </p:cNvSpPr>
          <p:nvPr>
            <p:ph type="title"/>
          </p:nvPr>
        </p:nvSpPr>
        <p:spPr>
          <a:xfrm>
            <a:off x="822519" y="524361"/>
            <a:ext cx="11111334" cy="5167312"/>
          </a:xfrm>
        </p:spPr>
        <p:txBody>
          <a:bodyPr>
            <a:normAutofit/>
          </a:bodyPr>
          <a:lstStyle/>
          <a:p>
            <a:r>
              <a:rPr lang="fi-FI" sz="2000" b="1" dirty="0"/>
              <a:t>Tulojen lisääminen, kiinteistöjen vuokraaminen ja myynti</a:t>
            </a:r>
            <a:br>
              <a:rPr lang="fi-FI" sz="2000" b="1" dirty="0"/>
            </a:br>
            <a:r>
              <a:rPr lang="fi-FI" sz="2000" dirty="0"/>
              <a:t> - tilojen vuokraaminen, uudet kohteet: Messinkimäki 2, </a:t>
            </a:r>
            <a:r>
              <a:rPr lang="fi-FI" sz="2000" dirty="0" err="1"/>
              <a:t>Clean</a:t>
            </a:r>
            <a:r>
              <a:rPr lang="fi-FI" sz="2000" dirty="0"/>
              <a:t> </a:t>
            </a:r>
            <a:r>
              <a:rPr lang="fi-FI" sz="2000" dirty="0" err="1"/>
              <a:t>Plastic</a:t>
            </a:r>
            <a:r>
              <a:rPr lang="fi-FI" sz="2000" dirty="0"/>
              <a:t> Finland Oy:n tilat</a:t>
            </a:r>
            <a:br>
              <a:rPr lang="fi-FI" sz="2000" dirty="0"/>
            </a:br>
            <a:r>
              <a:rPr lang="fi-FI" sz="2000" dirty="0"/>
              <a:t> - tilojen vuokraaminen, neuvottelut käynnissä: </a:t>
            </a:r>
            <a:r>
              <a:rPr lang="fi-FI" sz="2000" dirty="0" err="1"/>
              <a:t>Kasala</a:t>
            </a:r>
            <a:r>
              <a:rPr lang="fi-FI" sz="2000" dirty="0"/>
              <a:t>, </a:t>
            </a:r>
            <a:r>
              <a:rPr lang="fi-FI" sz="2000" dirty="0" err="1"/>
              <a:t>Silkrunni</a:t>
            </a:r>
            <a:r>
              <a:rPr lang="fi-FI" sz="2000" dirty="0"/>
              <a:t>, kirjaston pääty, Galleria Vanha Savu ja </a:t>
            </a:r>
            <a:br>
              <a:rPr lang="fi-FI" sz="2000" dirty="0"/>
            </a:br>
            <a:r>
              <a:rPr lang="fi-FI" sz="2000" dirty="0"/>
              <a:t>    sahan alueen tilat, terveysaseman tiloja</a:t>
            </a:r>
            <a:br>
              <a:rPr lang="fi-FI" sz="2000" dirty="0"/>
            </a:br>
            <a:r>
              <a:rPr lang="fi-FI" sz="2000" dirty="0"/>
              <a:t> - tilojen myynti: </a:t>
            </a:r>
            <a:r>
              <a:rPr lang="fi-FI" sz="2000" dirty="0" err="1"/>
              <a:t>Koittankosken</a:t>
            </a:r>
            <a:r>
              <a:rPr lang="fi-FI" sz="2000" dirty="0"/>
              <a:t> koulu, Taitajien talo ja yksittäisiä maa-alueita/tontteja</a:t>
            </a:r>
            <a:br>
              <a:rPr lang="fi-FI" sz="2000" dirty="0"/>
            </a:br>
            <a:r>
              <a:rPr lang="fi-FI" sz="2000" dirty="0"/>
              <a:t> - ulkopuolelta vuokratusta tilasta luopuminen: Kauppatie 45 C</a:t>
            </a:r>
          </a:p>
        </p:txBody>
      </p:sp>
      <p:sp>
        <p:nvSpPr>
          <p:cNvPr id="4" name="Slide Number Placeholder 3">
            <a:extLst>
              <a:ext uri="{FF2B5EF4-FFF2-40B4-BE49-F238E27FC236}">
                <a16:creationId xmlns:a16="http://schemas.microsoft.com/office/drawing/2014/main" id="{90C9CCC2-26B9-31CF-5E90-2B30CF3EEA39}"/>
              </a:ext>
            </a:extLst>
          </p:cNvPr>
          <p:cNvSpPr>
            <a:spLocks noGrp="1"/>
          </p:cNvSpPr>
          <p:nvPr>
            <p:ph type="sldNum" sz="quarter" idx="10"/>
          </p:nvPr>
        </p:nvSpPr>
        <p:spPr/>
        <p:txBody>
          <a:bodyPr/>
          <a:lstStyle/>
          <a:p>
            <a:fld id="{C5FB1059-60CE-CC4A-BAC5-DF1877C21BDD}" type="slidenum">
              <a:rPr lang="fi-FI" smtClean="0"/>
              <a:t>13</a:t>
            </a:fld>
            <a:endParaRPr lang="fi-FI" dirty="0"/>
          </a:p>
        </p:txBody>
      </p:sp>
    </p:spTree>
    <p:extLst>
      <p:ext uri="{BB962C8B-B14F-4D97-AF65-F5344CB8AC3E}">
        <p14:creationId xmlns:p14="http://schemas.microsoft.com/office/powerpoint/2010/main" val="523827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5E788F-13C6-6BC0-DC4B-BA4D4A98D19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D2DC119-16C0-3812-F20F-AB27651A0786}"/>
              </a:ext>
            </a:extLst>
          </p:cNvPr>
          <p:cNvSpPr>
            <a:spLocks noGrp="1"/>
          </p:cNvSpPr>
          <p:nvPr>
            <p:ph type="title"/>
          </p:nvPr>
        </p:nvSpPr>
        <p:spPr>
          <a:xfrm>
            <a:off x="822519" y="524361"/>
            <a:ext cx="11111334" cy="5167312"/>
          </a:xfrm>
        </p:spPr>
        <p:txBody>
          <a:bodyPr>
            <a:normAutofit/>
          </a:bodyPr>
          <a:lstStyle/>
          <a:p>
            <a:r>
              <a:rPr lang="fi-FI" sz="2000" b="1" dirty="0"/>
              <a:t>Varhaiskasvatus ja esiopetus</a:t>
            </a:r>
            <a:br>
              <a:rPr lang="fi-FI" sz="2000" dirty="0"/>
            </a:br>
            <a:r>
              <a:rPr lang="fi-FI" sz="2000" b="1" dirty="0"/>
              <a:t>Tavoitteena alle kolme vuotiaiden hoitaminen enemmän kotona kuin varhaiskasvatuksessa:</a:t>
            </a:r>
            <a:br>
              <a:rPr lang="fi-FI" sz="2000" b="1" dirty="0"/>
            </a:br>
            <a:r>
              <a:rPr lang="fi-FI" sz="2000" dirty="0"/>
              <a:t> - talousarvion 2026 valmistelun yhteydessä päätettäväksi: maksuttomuus poistuisi alle kolme vuotiailta</a:t>
            </a:r>
            <a:br>
              <a:rPr lang="fi-FI" sz="2000" dirty="0"/>
            </a:br>
            <a:r>
              <a:rPr lang="fi-FI" sz="2000" dirty="0"/>
              <a:t> - talousarvion 2026 valmistelun yhteydessä päätettäväksi: lasten kotihoidon kuntalisän korottaminen</a:t>
            </a:r>
            <a:br>
              <a:rPr lang="fi-FI" sz="2000" dirty="0"/>
            </a:br>
            <a:r>
              <a:rPr lang="fi-FI" sz="2000" dirty="0"/>
              <a:t>	</a:t>
            </a:r>
            <a:r>
              <a:rPr lang="fi-FI" sz="2000" dirty="0">
                <a:sym typeface="Wingdings" panose="05000000000000000000" pitchFamily="2" charset="2"/>
              </a:rPr>
              <a:t> Asia otetaan talousarvion 2026 valmistelun yhteydessä mukaan neuvotteluihin</a:t>
            </a:r>
            <a:br>
              <a:rPr lang="fi-FI" sz="2000" dirty="0"/>
            </a:br>
            <a:br>
              <a:rPr lang="fi-FI" sz="2000" dirty="0"/>
            </a:br>
            <a:r>
              <a:rPr lang="fi-FI" sz="2000" b="1" dirty="0"/>
              <a:t>Sijaiskulujen vähentäminen</a:t>
            </a:r>
            <a:br>
              <a:rPr lang="fi-FI" sz="2000" b="1" dirty="0"/>
            </a:br>
            <a:r>
              <a:rPr lang="fi-FI" sz="2000" dirty="0"/>
              <a:t> - koulunkäynnin ohjaajien työpanos optimoidaan varhaiskasvatuksen lomien sijaistamisessa </a:t>
            </a:r>
            <a:br>
              <a:rPr lang="fi-FI" sz="2000" dirty="0"/>
            </a:br>
            <a:r>
              <a:rPr lang="fi-FI" sz="2000" dirty="0"/>
              <a:t> - lomakausien toiminta suunnitellaan vuosittain ennen lomakausien ja lomajaksojen alkua</a:t>
            </a:r>
            <a:br>
              <a:rPr lang="fi-FI" sz="2000" dirty="0"/>
            </a:br>
            <a:r>
              <a:rPr lang="fi-FI" sz="2000" dirty="0"/>
              <a:t> - toiminnan suunnittelusta vastaa sivistysjohtaja yhteistyössä varhaiskasvatuspäällikön, koulunjohtajan </a:t>
            </a:r>
            <a:br>
              <a:rPr lang="fi-FI" sz="2000" dirty="0"/>
            </a:br>
            <a:r>
              <a:rPr lang="fi-FI" sz="2000" dirty="0"/>
              <a:t>   ja rehtorin kanssa, mukaan valmisteluun kutsutaan myös pääluottamusmies</a:t>
            </a:r>
            <a:br>
              <a:rPr lang="fi-FI" sz="2000" dirty="0"/>
            </a:br>
            <a:r>
              <a:rPr lang="fi-FI" sz="2000" dirty="0"/>
              <a:t> - otetaan käyttöön kesästä 2025 alkaen</a:t>
            </a:r>
          </a:p>
        </p:txBody>
      </p:sp>
      <p:sp>
        <p:nvSpPr>
          <p:cNvPr id="4" name="Slide Number Placeholder 3">
            <a:extLst>
              <a:ext uri="{FF2B5EF4-FFF2-40B4-BE49-F238E27FC236}">
                <a16:creationId xmlns:a16="http://schemas.microsoft.com/office/drawing/2014/main" id="{F7926DDD-B5DE-D6A9-3D23-B0902DA4763F}"/>
              </a:ext>
            </a:extLst>
          </p:cNvPr>
          <p:cNvSpPr>
            <a:spLocks noGrp="1"/>
          </p:cNvSpPr>
          <p:nvPr>
            <p:ph type="sldNum" sz="quarter" idx="10"/>
          </p:nvPr>
        </p:nvSpPr>
        <p:spPr/>
        <p:txBody>
          <a:bodyPr/>
          <a:lstStyle/>
          <a:p>
            <a:fld id="{C5FB1059-60CE-CC4A-BAC5-DF1877C21BDD}" type="slidenum">
              <a:rPr lang="fi-FI" smtClean="0"/>
              <a:t>14</a:t>
            </a:fld>
            <a:endParaRPr lang="fi-FI" dirty="0"/>
          </a:p>
        </p:txBody>
      </p:sp>
    </p:spTree>
    <p:extLst>
      <p:ext uri="{BB962C8B-B14F-4D97-AF65-F5344CB8AC3E}">
        <p14:creationId xmlns:p14="http://schemas.microsoft.com/office/powerpoint/2010/main" val="151787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BE1AB-0C62-AFA5-387C-D4B4BD8B029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EA87D55-4333-46BC-FA9C-7A84BC724A52}"/>
              </a:ext>
            </a:extLst>
          </p:cNvPr>
          <p:cNvSpPr>
            <a:spLocks noGrp="1"/>
          </p:cNvSpPr>
          <p:nvPr>
            <p:ph type="title"/>
          </p:nvPr>
        </p:nvSpPr>
        <p:spPr>
          <a:xfrm>
            <a:off x="822519" y="766957"/>
            <a:ext cx="11111334" cy="5167312"/>
          </a:xfrm>
        </p:spPr>
        <p:txBody>
          <a:bodyPr>
            <a:normAutofit/>
          </a:bodyPr>
          <a:lstStyle/>
          <a:p>
            <a:r>
              <a:rPr lang="fi-FI" sz="2000" b="1" dirty="0"/>
              <a:t>Perusopetus sekä lukiokoulutus</a:t>
            </a:r>
            <a:br>
              <a:rPr lang="fi-FI" sz="2000" b="1" dirty="0"/>
            </a:br>
            <a:r>
              <a:rPr lang="fi-FI" sz="2000" dirty="0"/>
              <a:t> - yksi kolmesarjainen luokka kaksisarjaiseksi, elokuu 2025</a:t>
            </a:r>
            <a:br>
              <a:rPr lang="fi-FI" sz="2000" dirty="0"/>
            </a:br>
            <a:br>
              <a:rPr lang="fi-FI" sz="2000" dirty="0"/>
            </a:br>
            <a:r>
              <a:rPr lang="fi-FI" sz="2000" dirty="0"/>
              <a:t> - yhtenäiskouluun siirtyminen, aiemmin tehtyjen päätösten mukaan, elokuu 2026</a:t>
            </a:r>
            <a:br>
              <a:rPr lang="fi-FI" sz="2000" dirty="0"/>
            </a:br>
            <a:r>
              <a:rPr lang="fi-FI" sz="2000" dirty="0"/>
              <a:t> - yhtenäiskoulussa synkronoidaan ja optimoidaan aloitus- ja päättymisajat yhdenmukaisiksi</a:t>
            </a:r>
            <a:br>
              <a:rPr lang="fi-FI" sz="2000" dirty="0"/>
            </a:br>
            <a:br>
              <a:rPr lang="fi-FI" sz="2000" dirty="0"/>
            </a:br>
            <a:r>
              <a:rPr lang="fi-FI" sz="2000" dirty="0"/>
              <a:t> - hyppytunnilla ja muilla vapaa hetkillä olevat opettajat toimivat kollegoiden sijaisena tarpeen vaatiessa</a:t>
            </a:r>
            <a:br>
              <a:rPr lang="fi-FI" sz="2000" dirty="0"/>
            </a:br>
            <a:br>
              <a:rPr lang="fi-FI" sz="2000" dirty="0"/>
            </a:br>
            <a:r>
              <a:rPr lang="fi-FI" sz="2000" dirty="0"/>
              <a:t> - kilpailutetaan koulukuljetukset kevään 2026 aikana uudelleen uusilla reiteillä ja yhtenäisillä aikatauluilla</a:t>
            </a:r>
            <a:br>
              <a:rPr lang="fi-FI" sz="2000" dirty="0"/>
            </a:br>
            <a:r>
              <a:rPr lang="fi-FI" sz="2000" dirty="0"/>
              <a:t> - opetuksen ostopalveluja vähennetään ja opetus hoidetaan sisäisin järjestelyin, elokuu 2026</a:t>
            </a:r>
            <a:br>
              <a:rPr lang="fi-FI" sz="2000" dirty="0"/>
            </a:br>
            <a:r>
              <a:rPr lang="fi-FI" sz="2000" dirty="0"/>
              <a:t> - lukio-opiskelijoilla ajokorttietu, joka uudelleen kilpailutetaan, kevät 2025</a:t>
            </a:r>
            <a:br>
              <a:rPr lang="fi-FI" sz="2000" dirty="0"/>
            </a:br>
            <a:br>
              <a:rPr lang="fi-FI" sz="2000" dirty="0"/>
            </a:br>
            <a:r>
              <a:rPr lang="fi-FI" sz="2000" dirty="0"/>
              <a:t> - lukion asuntola-asiaa valmistellaan erikseen, mahdollisuus lisävaltionosuuteen, valmistelu käynnistetään </a:t>
            </a:r>
            <a:br>
              <a:rPr lang="fi-FI" sz="2000" dirty="0"/>
            </a:br>
            <a:r>
              <a:rPr lang="fi-FI" sz="2000" dirty="0"/>
              <a:t>   keväällä 2025 – valmisteluvastuu sivistysjohtaja</a:t>
            </a:r>
            <a:br>
              <a:rPr lang="fi-FI" sz="2000" dirty="0"/>
            </a:br>
            <a:endParaRPr lang="fi-FI" sz="2000" dirty="0"/>
          </a:p>
        </p:txBody>
      </p:sp>
      <p:sp>
        <p:nvSpPr>
          <p:cNvPr id="4" name="Slide Number Placeholder 3">
            <a:extLst>
              <a:ext uri="{FF2B5EF4-FFF2-40B4-BE49-F238E27FC236}">
                <a16:creationId xmlns:a16="http://schemas.microsoft.com/office/drawing/2014/main" id="{B4B720A2-15E4-8C5B-5807-EE0EE0F5DF32}"/>
              </a:ext>
            </a:extLst>
          </p:cNvPr>
          <p:cNvSpPr>
            <a:spLocks noGrp="1"/>
          </p:cNvSpPr>
          <p:nvPr>
            <p:ph type="sldNum" sz="quarter" idx="10"/>
          </p:nvPr>
        </p:nvSpPr>
        <p:spPr/>
        <p:txBody>
          <a:bodyPr/>
          <a:lstStyle/>
          <a:p>
            <a:fld id="{C5FB1059-60CE-CC4A-BAC5-DF1877C21BDD}" type="slidenum">
              <a:rPr lang="fi-FI" smtClean="0"/>
              <a:t>15</a:t>
            </a:fld>
            <a:endParaRPr lang="fi-FI" dirty="0"/>
          </a:p>
        </p:txBody>
      </p:sp>
    </p:spTree>
    <p:extLst>
      <p:ext uri="{BB962C8B-B14F-4D97-AF65-F5344CB8AC3E}">
        <p14:creationId xmlns:p14="http://schemas.microsoft.com/office/powerpoint/2010/main" val="604356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6DA21-2742-2CFA-1951-3AE4994FF73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509137-7164-A005-906E-45E84494B494}"/>
              </a:ext>
            </a:extLst>
          </p:cNvPr>
          <p:cNvSpPr>
            <a:spLocks noGrp="1"/>
          </p:cNvSpPr>
          <p:nvPr>
            <p:ph type="title"/>
          </p:nvPr>
        </p:nvSpPr>
        <p:spPr>
          <a:xfrm>
            <a:off x="822519" y="524361"/>
            <a:ext cx="11111334" cy="5167312"/>
          </a:xfrm>
        </p:spPr>
        <p:txBody>
          <a:bodyPr>
            <a:normAutofit/>
          </a:bodyPr>
          <a:lstStyle/>
          <a:p>
            <a:r>
              <a:rPr lang="fi-FI" sz="2000" b="1" dirty="0"/>
              <a:t>Kirjasto ja kansalaisopisto:</a:t>
            </a:r>
            <a:br>
              <a:rPr lang="fi-FI" sz="2000" b="1" dirty="0"/>
            </a:br>
            <a:r>
              <a:rPr lang="fi-FI" sz="2000" dirty="0"/>
              <a:t> - kansalaisopiston merkittävästä ulkopuolisesta tilasta luovuttu</a:t>
            </a:r>
            <a:br>
              <a:rPr lang="fi-FI" sz="2000" dirty="0"/>
            </a:br>
            <a:r>
              <a:rPr lang="fi-FI" sz="2000" dirty="0"/>
              <a:t> - Merikarvialla järjestettävät kansalaisopiston toteuttamat yksityiset Kankaanpään musiikkiopiston </a:t>
            </a:r>
            <a:br>
              <a:rPr lang="fi-FI" sz="2000" dirty="0"/>
            </a:br>
            <a:r>
              <a:rPr lang="fi-FI" sz="2000" dirty="0"/>
              <a:t>    järjestämät soitto-opetustunnit harkittavaksi, vastuuhenkilönä sivistysjohtaja</a:t>
            </a:r>
            <a:br>
              <a:rPr lang="fi-FI" sz="2000" dirty="0"/>
            </a:br>
            <a:br>
              <a:rPr lang="fi-FI" sz="2000" dirty="0"/>
            </a:br>
            <a:r>
              <a:rPr lang="fi-FI" sz="2000" dirty="0"/>
              <a:t> - kirjaston henkilöstön lomien sijaistaminen Merikarvian kunnan henkilöstön toimesta. </a:t>
            </a:r>
            <a:br>
              <a:rPr lang="fi-FI" sz="2000" dirty="0"/>
            </a:br>
            <a:r>
              <a:rPr lang="fi-FI" sz="2000" dirty="0"/>
              <a:t> - Merikarvian kunnan henkilöstö, joka sijaistaa kirjastolla, osoitetaan tehtävään pidemmälle ajanjaksolle</a:t>
            </a:r>
            <a:br>
              <a:rPr lang="fi-FI" sz="2000" dirty="0"/>
            </a:br>
            <a:r>
              <a:rPr lang="fi-FI" sz="2000" dirty="0"/>
              <a:t> - jatkovalmisteluvastuu kirjaston sijaistamisessa sivistysjohtajalla, mukana valmistelussa pääluottamusmies</a:t>
            </a:r>
            <a:br>
              <a:rPr lang="fi-FI" sz="2000" dirty="0"/>
            </a:br>
            <a:r>
              <a:rPr lang="fi-FI" sz="2000" dirty="0"/>
              <a:t> - sijaistamiskäytäntö otetaan käyttöön kesän 2025 sijaistamisissa</a:t>
            </a:r>
            <a:br>
              <a:rPr lang="fi-FI" sz="2000" dirty="0"/>
            </a:br>
            <a:r>
              <a:rPr lang="fi-FI" sz="2000" dirty="0"/>
              <a:t> - omatoimikirjaston aukioloaikojen kasvattaminen, ei kuitenkaan vähennetä varsinaisia aukioloaikoja</a:t>
            </a:r>
            <a:br>
              <a:rPr lang="fi-FI" sz="2000" dirty="0"/>
            </a:br>
            <a:r>
              <a:rPr lang="fi-FI" sz="2000" dirty="0"/>
              <a:t> - kirjaston päädyssä oleva erillinen autotallitila vuokrataan</a:t>
            </a:r>
            <a:br>
              <a:rPr lang="fi-FI" sz="2000" dirty="0"/>
            </a:br>
            <a:br>
              <a:rPr lang="fi-FI" sz="2000" dirty="0"/>
            </a:br>
            <a:r>
              <a:rPr lang="fi-FI" sz="2000" dirty="0"/>
              <a:t> </a:t>
            </a:r>
          </a:p>
        </p:txBody>
      </p:sp>
      <p:sp>
        <p:nvSpPr>
          <p:cNvPr id="4" name="Slide Number Placeholder 3">
            <a:extLst>
              <a:ext uri="{FF2B5EF4-FFF2-40B4-BE49-F238E27FC236}">
                <a16:creationId xmlns:a16="http://schemas.microsoft.com/office/drawing/2014/main" id="{1B1CFD90-AB5B-90A4-7FB0-4E56AD551B67}"/>
              </a:ext>
            </a:extLst>
          </p:cNvPr>
          <p:cNvSpPr>
            <a:spLocks noGrp="1"/>
          </p:cNvSpPr>
          <p:nvPr>
            <p:ph type="sldNum" sz="quarter" idx="10"/>
          </p:nvPr>
        </p:nvSpPr>
        <p:spPr/>
        <p:txBody>
          <a:bodyPr/>
          <a:lstStyle/>
          <a:p>
            <a:fld id="{C5FB1059-60CE-CC4A-BAC5-DF1877C21BDD}" type="slidenum">
              <a:rPr lang="fi-FI" smtClean="0"/>
              <a:t>16</a:t>
            </a:fld>
            <a:endParaRPr lang="fi-FI" dirty="0"/>
          </a:p>
        </p:txBody>
      </p:sp>
    </p:spTree>
    <p:extLst>
      <p:ext uri="{BB962C8B-B14F-4D97-AF65-F5344CB8AC3E}">
        <p14:creationId xmlns:p14="http://schemas.microsoft.com/office/powerpoint/2010/main" val="418807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E008D-FA31-7836-7694-CB485FCA1E6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C4B789E-EC17-F59C-826D-26CC03D6532D}"/>
              </a:ext>
            </a:extLst>
          </p:cNvPr>
          <p:cNvSpPr>
            <a:spLocks noGrp="1"/>
          </p:cNvSpPr>
          <p:nvPr>
            <p:ph type="title"/>
          </p:nvPr>
        </p:nvSpPr>
        <p:spPr>
          <a:xfrm>
            <a:off x="822519" y="524361"/>
            <a:ext cx="11111334" cy="5167312"/>
          </a:xfrm>
        </p:spPr>
        <p:txBody>
          <a:bodyPr>
            <a:normAutofit/>
          </a:bodyPr>
          <a:lstStyle/>
          <a:p>
            <a:r>
              <a:rPr lang="fi-FI" sz="2000" b="1" dirty="0"/>
              <a:t>Tekninen toimi, investoinnit, vesi- ja viemärilaitos sekä rakennusvalvonta</a:t>
            </a:r>
            <a:br>
              <a:rPr lang="fi-FI" sz="2000" dirty="0"/>
            </a:br>
            <a:r>
              <a:rPr lang="fi-FI" sz="2000" dirty="0"/>
              <a:t> - investointien maltti taloussuunnitelmavuosien (2026, 2027 ja 2028) mukaan</a:t>
            </a:r>
            <a:br>
              <a:rPr lang="fi-FI" sz="2000" dirty="0"/>
            </a:br>
            <a:r>
              <a:rPr lang="fi-FI" sz="2000" dirty="0"/>
              <a:t> - investointien maltti auttaa kassan hallinnassa</a:t>
            </a:r>
            <a:br>
              <a:rPr lang="fi-FI" sz="2000" dirty="0"/>
            </a:br>
            <a:br>
              <a:rPr lang="fi-FI" sz="2000" dirty="0"/>
            </a:br>
            <a:r>
              <a:rPr lang="fi-FI" sz="2000" dirty="0"/>
              <a:t> - vesi- ja viemärilaitoksen osaamista laajennetaan kaikille laitosmiehille</a:t>
            </a:r>
            <a:br>
              <a:rPr lang="fi-FI" sz="2000" dirty="0"/>
            </a:br>
            <a:br>
              <a:rPr lang="fi-FI" sz="2000" dirty="0"/>
            </a:br>
            <a:r>
              <a:rPr lang="fi-FI" sz="2000" dirty="0"/>
              <a:t> - rakennusvalvontaan väliaikaista lisäresurssia, kevät 2025</a:t>
            </a:r>
            <a:br>
              <a:rPr lang="fi-FI" sz="2000" dirty="0"/>
            </a:br>
            <a:r>
              <a:rPr lang="fi-FI" sz="2000" dirty="0"/>
              <a:t> - rakennusvalvonnan lupakäytännön muuttumisen vuoksi painotus asiakaspalveluun</a:t>
            </a:r>
            <a:br>
              <a:rPr lang="fi-FI" sz="2000" dirty="0"/>
            </a:br>
            <a:r>
              <a:rPr lang="fi-FI" sz="2000" dirty="0"/>
              <a:t> - rakennusvalvonnan kuukausittainen seuranta kunnanjohtajan toimesta, kutsuttuna rakennustarkastaja ja </a:t>
            </a:r>
            <a:br>
              <a:rPr lang="fi-FI" sz="2000" dirty="0"/>
            </a:br>
            <a:r>
              <a:rPr lang="fi-FI" sz="2000" dirty="0"/>
              <a:t>    kunnaninsinööri, käynnistetään heti</a:t>
            </a:r>
            <a:br>
              <a:rPr lang="fi-FI" sz="2000" dirty="0"/>
            </a:br>
            <a:endParaRPr lang="fi-FI" sz="2000" dirty="0"/>
          </a:p>
        </p:txBody>
      </p:sp>
      <p:sp>
        <p:nvSpPr>
          <p:cNvPr id="4" name="Slide Number Placeholder 3">
            <a:extLst>
              <a:ext uri="{FF2B5EF4-FFF2-40B4-BE49-F238E27FC236}">
                <a16:creationId xmlns:a16="http://schemas.microsoft.com/office/drawing/2014/main" id="{E8322585-0EDA-96F5-1049-C85CE36FB196}"/>
              </a:ext>
            </a:extLst>
          </p:cNvPr>
          <p:cNvSpPr>
            <a:spLocks noGrp="1"/>
          </p:cNvSpPr>
          <p:nvPr>
            <p:ph type="sldNum" sz="quarter" idx="10"/>
          </p:nvPr>
        </p:nvSpPr>
        <p:spPr/>
        <p:txBody>
          <a:bodyPr/>
          <a:lstStyle/>
          <a:p>
            <a:fld id="{C5FB1059-60CE-CC4A-BAC5-DF1877C21BDD}" type="slidenum">
              <a:rPr lang="fi-FI" smtClean="0"/>
              <a:t>17</a:t>
            </a:fld>
            <a:endParaRPr lang="fi-FI" dirty="0"/>
          </a:p>
        </p:txBody>
      </p:sp>
    </p:spTree>
    <p:extLst>
      <p:ext uri="{BB962C8B-B14F-4D97-AF65-F5344CB8AC3E}">
        <p14:creationId xmlns:p14="http://schemas.microsoft.com/office/powerpoint/2010/main" val="498370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E7B2C-3214-4CCA-E558-F5ED6E6DA2F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4FE535B-AD78-3213-C77E-6AAE0D7F0FA1}"/>
              </a:ext>
            </a:extLst>
          </p:cNvPr>
          <p:cNvSpPr>
            <a:spLocks noGrp="1"/>
          </p:cNvSpPr>
          <p:nvPr>
            <p:ph type="title"/>
          </p:nvPr>
        </p:nvSpPr>
        <p:spPr>
          <a:xfrm>
            <a:off x="822519" y="524361"/>
            <a:ext cx="11111334" cy="5167312"/>
          </a:xfrm>
        </p:spPr>
        <p:txBody>
          <a:bodyPr>
            <a:normAutofit/>
          </a:bodyPr>
          <a:lstStyle/>
          <a:p>
            <a:r>
              <a:rPr lang="fi-FI" sz="2000" b="1" dirty="0"/>
              <a:t>Tekninen toimi, käyttötalous, laitosmiespalvelut, ateria- ja puhtauspalvelut</a:t>
            </a:r>
            <a:br>
              <a:rPr lang="fi-FI" sz="2000" dirty="0"/>
            </a:br>
            <a:r>
              <a:rPr lang="fi-FI" sz="2000" dirty="0"/>
              <a:t> - siivousmitoituksen teettäminen ulkopuolisella, vuoden 2025 aikana</a:t>
            </a:r>
            <a:br>
              <a:rPr lang="fi-FI" sz="2000" dirty="0"/>
            </a:br>
            <a:r>
              <a:rPr lang="fi-FI" sz="2000" dirty="0"/>
              <a:t> - siivous- ja ateriapalveluiden mitoitus suoritteiden mukaiseksi</a:t>
            </a:r>
            <a:br>
              <a:rPr lang="fi-FI" sz="2000" dirty="0"/>
            </a:br>
            <a:br>
              <a:rPr lang="fi-FI" sz="2000" dirty="0"/>
            </a:br>
            <a:r>
              <a:rPr lang="fi-FI" sz="2000" dirty="0"/>
              <a:t> - yksi laitosmiesrinki varallaoloon, vuoden 2025 aikana, vastuuhenkilö palvelupäällikkö tarvittaessa</a:t>
            </a:r>
            <a:br>
              <a:rPr lang="fi-FI" sz="2000" dirty="0"/>
            </a:br>
            <a:r>
              <a:rPr lang="fi-FI" sz="2000" dirty="0"/>
              <a:t>    valmisteluun mukaan myös pääluottamusmies</a:t>
            </a:r>
            <a:br>
              <a:rPr lang="fi-FI" sz="2000" dirty="0"/>
            </a:br>
            <a:br>
              <a:rPr lang="fi-FI" sz="2000" dirty="0"/>
            </a:br>
            <a:r>
              <a:rPr lang="fi-FI" sz="2000" dirty="0"/>
              <a:t> - energiaratkaisun tekeminen ja kustannusten pieneneminen, kevät 2025</a:t>
            </a:r>
            <a:br>
              <a:rPr lang="fi-FI" sz="2000" dirty="0"/>
            </a:br>
            <a:r>
              <a:rPr lang="fi-FI" sz="2000" dirty="0"/>
              <a:t> - vakuutuskustannusten pieneneminen vakuutusmeklaripalvelun kautta, kevät 2025</a:t>
            </a:r>
            <a:br>
              <a:rPr lang="fi-FI" sz="2000" dirty="0"/>
            </a:br>
            <a:r>
              <a:rPr lang="fi-FI" sz="2000" dirty="0"/>
              <a:t> - tietoteknisten ohjelmistojen kriittinen läpi käynti ja ylimääräisistä luopuminen, kevät 2025</a:t>
            </a:r>
          </a:p>
        </p:txBody>
      </p:sp>
      <p:sp>
        <p:nvSpPr>
          <p:cNvPr id="4" name="Slide Number Placeholder 3">
            <a:extLst>
              <a:ext uri="{FF2B5EF4-FFF2-40B4-BE49-F238E27FC236}">
                <a16:creationId xmlns:a16="http://schemas.microsoft.com/office/drawing/2014/main" id="{615D2A2B-82B9-D52F-D9C3-E32D35C038B1}"/>
              </a:ext>
            </a:extLst>
          </p:cNvPr>
          <p:cNvSpPr>
            <a:spLocks noGrp="1"/>
          </p:cNvSpPr>
          <p:nvPr>
            <p:ph type="sldNum" sz="quarter" idx="10"/>
          </p:nvPr>
        </p:nvSpPr>
        <p:spPr/>
        <p:txBody>
          <a:bodyPr/>
          <a:lstStyle/>
          <a:p>
            <a:fld id="{C5FB1059-60CE-CC4A-BAC5-DF1877C21BDD}" type="slidenum">
              <a:rPr lang="fi-FI" smtClean="0"/>
              <a:t>18</a:t>
            </a:fld>
            <a:endParaRPr lang="fi-FI" dirty="0"/>
          </a:p>
        </p:txBody>
      </p:sp>
    </p:spTree>
    <p:extLst>
      <p:ext uri="{BB962C8B-B14F-4D97-AF65-F5344CB8AC3E}">
        <p14:creationId xmlns:p14="http://schemas.microsoft.com/office/powerpoint/2010/main" val="3956695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6B421-13AF-8333-DBE1-95DD0DD3C61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CDEDD6E-256B-51C3-D709-36828731D386}"/>
              </a:ext>
            </a:extLst>
          </p:cNvPr>
          <p:cNvSpPr>
            <a:spLocks noGrp="1"/>
          </p:cNvSpPr>
          <p:nvPr>
            <p:ph type="title"/>
          </p:nvPr>
        </p:nvSpPr>
        <p:spPr>
          <a:xfrm>
            <a:off x="822519" y="524361"/>
            <a:ext cx="11111334" cy="5167312"/>
          </a:xfrm>
        </p:spPr>
        <p:txBody>
          <a:bodyPr>
            <a:normAutofit/>
          </a:bodyPr>
          <a:lstStyle/>
          <a:p>
            <a:r>
              <a:rPr lang="fi-FI" sz="2000" b="1" dirty="0"/>
              <a:t>Vapaa-aikatoimi ja hyvinvointiyksikkö</a:t>
            </a:r>
            <a:br>
              <a:rPr lang="fi-FI" sz="2000" b="1" dirty="0"/>
            </a:br>
            <a:r>
              <a:rPr lang="fi-FI" sz="2000" dirty="0"/>
              <a:t> - ostopalveluiden vähentäminen uinninvalvonnasta, kevät 2025</a:t>
            </a:r>
            <a:br>
              <a:rPr lang="fi-FI" sz="2000" dirty="0"/>
            </a:br>
            <a:r>
              <a:rPr lang="fi-FI" sz="2000" dirty="0"/>
              <a:t> - uinninvalvonnan toteuttamisen varmistaminen</a:t>
            </a:r>
            <a:br>
              <a:rPr lang="fi-FI" sz="2000" dirty="0"/>
            </a:br>
            <a:br>
              <a:rPr lang="fi-FI" sz="2000" dirty="0"/>
            </a:br>
            <a:r>
              <a:rPr lang="fi-FI" sz="2000" dirty="0"/>
              <a:t> - luonnollisen poistumisen vuoksi tulevat muutokset, vuoden 2025 aikana</a:t>
            </a:r>
            <a:br>
              <a:rPr lang="fi-FI" sz="2000" dirty="0"/>
            </a:br>
            <a:r>
              <a:rPr lang="fi-FI" sz="2000" dirty="0"/>
              <a:t> - toimenkuvien päivittäminen vastaamaan tulevaa tarvetta, kevät 2025</a:t>
            </a:r>
            <a:br>
              <a:rPr lang="fi-FI" sz="2000" dirty="0"/>
            </a:br>
            <a:r>
              <a:rPr lang="fi-FI" sz="2000" dirty="0"/>
              <a:t> - vastuu valmistelusta hyvinvointipäällikkö ja talouspäällikkö, mukana valmistelussa pääluottamusmies</a:t>
            </a:r>
            <a:br>
              <a:rPr lang="fi-FI" sz="2000" dirty="0"/>
            </a:br>
            <a:br>
              <a:rPr lang="fi-FI" sz="2000" dirty="0"/>
            </a:br>
            <a:r>
              <a:rPr lang="fi-FI" sz="2000" dirty="0"/>
              <a:t> - nuorisotyö/etsivä nuorisotyö huomioidaan jatkossa työnkuvassa entistä paremmin</a:t>
            </a:r>
            <a:br>
              <a:rPr lang="fi-FI" sz="2000" dirty="0"/>
            </a:br>
            <a:r>
              <a:rPr lang="fi-FI" sz="2000" dirty="0"/>
              <a:t> - huomioidaan ikäihmisten ennaltaehkäisevä liikkuminen vapaa-aikatoimen tarjonnassa </a:t>
            </a:r>
            <a:br>
              <a:rPr lang="fi-FI" sz="2000" dirty="0"/>
            </a:br>
            <a:r>
              <a:rPr lang="fi-FI" sz="2000" dirty="0"/>
              <a:t> </a:t>
            </a:r>
          </a:p>
        </p:txBody>
      </p:sp>
      <p:sp>
        <p:nvSpPr>
          <p:cNvPr id="4" name="Slide Number Placeholder 3">
            <a:extLst>
              <a:ext uri="{FF2B5EF4-FFF2-40B4-BE49-F238E27FC236}">
                <a16:creationId xmlns:a16="http://schemas.microsoft.com/office/drawing/2014/main" id="{7435D680-93A5-231B-B730-1B2CCA9D8F53}"/>
              </a:ext>
            </a:extLst>
          </p:cNvPr>
          <p:cNvSpPr>
            <a:spLocks noGrp="1"/>
          </p:cNvSpPr>
          <p:nvPr>
            <p:ph type="sldNum" sz="quarter" idx="10"/>
          </p:nvPr>
        </p:nvSpPr>
        <p:spPr/>
        <p:txBody>
          <a:bodyPr/>
          <a:lstStyle/>
          <a:p>
            <a:fld id="{C5FB1059-60CE-CC4A-BAC5-DF1877C21BDD}" type="slidenum">
              <a:rPr lang="fi-FI" smtClean="0"/>
              <a:t>19</a:t>
            </a:fld>
            <a:endParaRPr lang="fi-FI" dirty="0"/>
          </a:p>
        </p:txBody>
      </p:sp>
    </p:spTree>
    <p:extLst>
      <p:ext uri="{BB962C8B-B14F-4D97-AF65-F5344CB8AC3E}">
        <p14:creationId xmlns:p14="http://schemas.microsoft.com/office/powerpoint/2010/main" val="3051341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11591-BC97-9206-4F4B-F239078F1DF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E7BD2107-A4F0-898C-97E4-D071B533836E}"/>
              </a:ext>
            </a:extLst>
          </p:cNvPr>
          <p:cNvSpPr>
            <a:spLocks noGrp="1"/>
          </p:cNvSpPr>
          <p:nvPr>
            <p:ph type="body" idx="1"/>
          </p:nvPr>
        </p:nvSpPr>
        <p:spPr/>
        <p:txBody>
          <a:bodyPr>
            <a:normAutofit/>
          </a:bodyPr>
          <a:lstStyle/>
          <a:p>
            <a:r>
              <a:rPr lang="fi-FI" sz="2400" b="0" i="0" dirty="0">
                <a:solidFill>
                  <a:srgbClr val="333333"/>
                </a:solidFill>
                <a:effectLst/>
                <a:latin typeface="calibri" panose="020F0502020204030204" pitchFamily="34" charset="0"/>
              </a:rPr>
              <a:t>Talouden tasapainotustarve, mennyt ja </a:t>
            </a:r>
            <a:r>
              <a:rPr lang="fi-FI" dirty="0">
                <a:solidFill>
                  <a:srgbClr val="333333"/>
                </a:solidFill>
                <a:latin typeface="calibri" panose="020F0502020204030204" pitchFamily="34" charset="0"/>
              </a:rPr>
              <a:t>vahvistamaton</a:t>
            </a:r>
            <a:r>
              <a:rPr lang="fi-FI" sz="2400" b="0" i="0" dirty="0">
                <a:solidFill>
                  <a:srgbClr val="333333"/>
                </a:solidFill>
                <a:effectLst/>
                <a:latin typeface="calibri" panose="020F0502020204030204" pitchFamily="34" charset="0"/>
              </a:rPr>
              <a:t> 2024</a:t>
            </a:r>
          </a:p>
          <a:p>
            <a:r>
              <a:rPr lang="fi-FI" dirty="0">
                <a:solidFill>
                  <a:srgbClr val="333333"/>
                </a:solidFill>
                <a:latin typeface="calibri" panose="020F0502020204030204" pitchFamily="34" charset="0"/>
              </a:rPr>
              <a:t>Tilinpäätökset 2021 – 2024 (myös 2024 vahvistamaton)</a:t>
            </a:r>
            <a:endParaRPr lang="fi-FI" sz="2400" b="1" i="0" dirty="0">
              <a:solidFill>
                <a:srgbClr val="000000"/>
              </a:solidFill>
              <a:effectLst/>
              <a:latin typeface="calibri" panose="020F0502020204030204" pitchFamily="34" charset="0"/>
            </a:endParaRPr>
          </a:p>
        </p:txBody>
      </p:sp>
      <p:sp>
        <p:nvSpPr>
          <p:cNvPr id="5" name="Tekstiruutu 4">
            <a:extLst>
              <a:ext uri="{FF2B5EF4-FFF2-40B4-BE49-F238E27FC236}">
                <a16:creationId xmlns:a16="http://schemas.microsoft.com/office/drawing/2014/main" id="{AE406625-5375-AED6-6FC8-CFE8F23D76F8}"/>
              </a:ext>
            </a:extLst>
          </p:cNvPr>
          <p:cNvSpPr txBox="1"/>
          <p:nvPr/>
        </p:nvSpPr>
        <p:spPr>
          <a:xfrm>
            <a:off x="346658" y="1930684"/>
            <a:ext cx="11955517" cy="12711172"/>
          </a:xfrm>
          <a:prstGeom prst="rect">
            <a:avLst/>
          </a:prstGeom>
          <a:noFill/>
        </p:spPr>
        <p:txBody>
          <a:bodyPr wrap="none" rtlCol="0">
            <a:spAutoFit/>
          </a:bodyPr>
          <a:lstStyle/>
          <a:p>
            <a:pPr algn="l"/>
            <a:endParaRPr lang="fi-FI" sz="2000" dirty="0"/>
          </a:p>
          <a:p>
            <a:pPr algn="l"/>
            <a:r>
              <a:rPr lang="fi-FI" sz="2000" b="1" i="0" dirty="0">
                <a:solidFill>
                  <a:srgbClr val="333333"/>
                </a:solidFill>
                <a:effectLst/>
                <a:latin typeface="calibri" panose="020F0502020204030204" pitchFamily="34" charset="0"/>
              </a:rPr>
              <a:t>Tilinpäätökset		2020		2021		2022		2023		2024 (ei </a:t>
            </a:r>
            <a:r>
              <a:rPr lang="fi-FI" sz="2000" b="1" i="0" dirty="0" err="1">
                <a:solidFill>
                  <a:srgbClr val="333333"/>
                </a:solidFill>
                <a:effectLst/>
                <a:latin typeface="calibri" panose="020F0502020204030204" pitchFamily="34" charset="0"/>
              </a:rPr>
              <a:t>vahvis</a:t>
            </a:r>
            <a:r>
              <a:rPr lang="fi-FI" sz="2000" b="1" i="0" dirty="0">
                <a:solidFill>
                  <a:srgbClr val="333333"/>
                </a:solidFill>
                <a:effectLst/>
                <a:latin typeface="calibri" panose="020F0502020204030204" pitchFamily="34" charset="0"/>
              </a:rPr>
              <a:t>.)</a:t>
            </a:r>
          </a:p>
          <a:p>
            <a:pPr algn="l"/>
            <a:r>
              <a:rPr lang="fi-FI" sz="2000" dirty="0">
                <a:solidFill>
                  <a:srgbClr val="333333"/>
                </a:solidFill>
                <a:latin typeface="calibri" panose="020F0502020204030204" pitchFamily="34" charset="0"/>
              </a:rPr>
              <a:t> - toimintatuotot		  3 798 726,05	  4 093 405,77	  4 435 251,03	  3 857 397,67	    3 658 089,28</a:t>
            </a:r>
          </a:p>
          <a:p>
            <a:pPr algn="l"/>
            <a:r>
              <a:rPr lang="fi-FI" sz="2000" dirty="0">
                <a:solidFill>
                  <a:srgbClr val="333333"/>
                </a:solidFill>
                <a:latin typeface="calibri" panose="020F0502020204030204" pitchFamily="34" charset="0"/>
              </a:rPr>
              <a:t> - toimintakulut		25 017 059,93	26 055 179,75    - 27 773 108,95    - 12 855 264,58	- 12 211 168,19</a:t>
            </a:r>
          </a:p>
          <a:p>
            <a:pPr algn="l"/>
            <a:r>
              <a:rPr lang="fi-FI" sz="2000" dirty="0">
                <a:solidFill>
                  <a:srgbClr val="333333"/>
                </a:solidFill>
                <a:latin typeface="calibri" panose="020F0502020204030204" pitchFamily="34" charset="0"/>
              </a:rPr>
              <a:t> - toimintakate	              - 21 218 333,88    - 21 961 773,98    - 23 337 857,92	- 8 997 866,91	  - 8 553 078,91</a:t>
            </a:r>
          </a:p>
          <a:p>
            <a:pPr algn="l"/>
            <a:r>
              <a:rPr lang="fi-FI" sz="2000" dirty="0">
                <a:solidFill>
                  <a:srgbClr val="333333"/>
                </a:solidFill>
                <a:latin typeface="calibri" panose="020F0502020204030204" pitchFamily="34" charset="0"/>
              </a:rPr>
              <a:t> - verotulot		11 296 636,72	13 033 773,80	12 645 051,45	  6 700 444,60	    8 215 221,31 </a:t>
            </a:r>
          </a:p>
          <a:p>
            <a:pPr algn="l"/>
            <a:r>
              <a:rPr lang="fi-FI" sz="2000" dirty="0">
                <a:solidFill>
                  <a:srgbClr val="333333"/>
                </a:solidFill>
                <a:latin typeface="calibri" panose="020F0502020204030204" pitchFamily="34" charset="0"/>
              </a:rPr>
              <a:t> - valtionosuudet		12 248 384,00	11 757 629,00	11 344 699,00	  1 452 381,00	    2 443 980,00</a:t>
            </a:r>
          </a:p>
          <a:p>
            <a:pPr algn="l"/>
            <a:r>
              <a:rPr lang="fi-FI" sz="2000" dirty="0">
                <a:solidFill>
                  <a:srgbClr val="333333"/>
                </a:solidFill>
                <a:latin typeface="calibri" panose="020F0502020204030204" pitchFamily="34" charset="0"/>
              </a:rPr>
              <a:t> - rahoitustuotot ja –menot       30 060,43	      114 556,63	      165 376,14	     130 273,83                31 728,16</a:t>
            </a:r>
          </a:p>
          <a:p>
            <a:pPr algn="l"/>
            <a:r>
              <a:rPr lang="fi-FI" sz="2000" dirty="0">
                <a:solidFill>
                  <a:srgbClr val="333333"/>
                </a:solidFill>
                <a:latin typeface="calibri" panose="020F0502020204030204" pitchFamily="34" charset="0"/>
              </a:rPr>
              <a:t> - vuosikate		   2 356 747,27	   2 944 185,45	      817 268,67	   - 714 767,48	    2 137 850,56</a:t>
            </a:r>
          </a:p>
          <a:p>
            <a:pPr algn="l"/>
            <a:r>
              <a:rPr lang="fi-FI" sz="2000" dirty="0">
                <a:solidFill>
                  <a:srgbClr val="333333"/>
                </a:solidFill>
                <a:latin typeface="calibri" panose="020F0502020204030204" pitchFamily="34" charset="0"/>
              </a:rPr>
              <a:t> - poistot		 - 1 337 126,48	 - 1 229 373,25      - 1 257 461,88	- 1 371 978,23	    1 436 487,30</a:t>
            </a:r>
          </a:p>
          <a:p>
            <a:pPr algn="l"/>
            <a:r>
              <a:rPr lang="fi-FI" sz="2000" b="1" dirty="0">
                <a:solidFill>
                  <a:srgbClr val="FF0000"/>
                </a:solidFill>
                <a:latin typeface="calibri" panose="020F0502020204030204" pitchFamily="34" charset="0"/>
              </a:rPr>
              <a:t> - tilikauden tulos	   1 019 620,79	   1 714 812,20	    - 440 193,21	- 2 086 745,71	       701 363,26 </a:t>
            </a: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b="0" i="0" dirty="0">
              <a:solidFill>
                <a:srgbClr val="333333"/>
              </a:solidFill>
              <a:effectLst/>
              <a:latin typeface="calibri" panose="020F0502020204030204" pitchFamily="34" charset="0"/>
            </a:endParaRPr>
          </a:p>
          <a:p>
            <a:pPr algn="l"/>
            <a:endParaRPr lang="fi-FI" sz="2000" b="0" i="0" dirty="0">
              <a:solidFill>
                <a:srgbClr val="333333"/>
              </a:solidFill>
              <a:effectLst/>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000000"/>
              </a:solidFill>
              <a:latin typeface="Times New Roman" panose="02020603050405020304" pitchFamily="18" charset="0"/>
            </a:endParaRPr>
          </a:p>
          <a:p>
            <a:pPr algn="l"/>
            <a:endParaRPr lang="fi-FI" sz="2000" dirty="0">
              <a:solidFill>
                <a:srgbClr val="000000"/>
              </a:solidFill>
              <a:latin typeface="Times New Roman" panose="02020603050405020304" pitchFamily="18" charset="0"/>
            </a:endParaRPr>
          </a:p>
          <a:p>
            <a:pPr algn="l"/>
            <a:endParaRPr lang="fi-FI" sz="2000" dirty="0">
              <a:solidFill>
                <a:srgbClr val="333333"/>
              </a:solidFill>
              <a:latin typeface="calibri" panose="020F0502020204030204" pitchFamily="34" charset="0"/>
            </a:endParaRPr>
          </a:p>
          <a:p>
            <a:pPr algn="l"/>
            <a:endParaRPr lang="fi-FI" sz="2000" b="0" i="0" dirty="0">
              <a:solidFill>
                <a:srgbClr val="333333"/>
              </a:solidFill>
              <a:effectLst/>
              <a:latin typeface="calibri" panose="020F0502020204030204" pitchFamily="34" charset="0"/>
            </a:endParaRPr>
          </a:p>
        </p:txBody>
      </p:sp>
    </p:spTree>
    <p:extLst>
      <p:ext uri="{BB962C8B-B14F-4D97-AF65-F5344CB8AC3E}">
        <p14:creationId xmlns:p14="http://schemas.microsoft.com/office/powerpoint/2010/main" val="31575142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2BA59-635C-36CA-6E0F-C4543B3276C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8CD0536-B61E-32FA-B51C-F64DC5C50D9E}"/>
              </a:ext>
            </a:extLst>
          </p:cNvPr>
          <p:cNvSpPr>
            <a:spLocks noGrp="1"/>
          </p:cNvSpPr>
          <p:nvPr>
            <p:ph type="title"/>
          </p:nvPr>
        </p:nvSpPr>
        <p:spPr>
          <a:xfrm>
            <a:off x="822519" y="524361"/>
            <a:ext cx="11111334" cy="5167312"/>
          </a:xfrm>
        </p:spPr>
        <p:txBody>
          <a:bodyPr>
            <a:normAutofit/>
          </a:bodyPr>
          <a:lstStyle/>
          <a:p>
            <a:r>
              <a:rPr lang="fi-FI" sz="2000" b="1" dirty="0"/>
              <a:t>Hallinto ja johtaminen</a:t>
            </a:r>
            <a:br>
              <a:rPr lang="fi-FI" sz="2000" b="1" dirty="0"/>
            </a:br>
            <a:r>
              <a:rPr lang="fi-FI" sz="2000" dirty="0"/>
              <a:t> - sijaistamiskäytännöt kunnanvirastolle, vastuuhenkilönä hyvinvointipäällikkö, mukana pääluottamusmies</a:t>
            </a:r>
            <a:br>
              <a:rPr lang="fi-FI" sz="2000" dirty="0"/>
            </a:br>
            <a:r>
              <a:rPr lang="fi-FI" sz="2000" dirty="0"/>
              <a:t> - sijaiskäytännöt kunnanvirastolle otetaan käyttöön kesälomien 2025 osalta</a:t>
            </a:r>
            <a:br>
              <a:rPr lang="fi-FI" sz="2000" dirty="0"/>
            </a:br>
            <a:br>
              <a:rPr lang="fi-FI" sz="2000" dirty="0"/>
            </a:br>
            <a:r>
              <a:rPr lang="fi-FI" sz="2000" dirty="0"/>
              <a:t> - hallinnon sovellusten käyttäminen entistä laajemmin</a:t>
            </a:r>
            <a:br>
              <a:rPr lang="fi-FI" sz="2000" dirty="0"/>
            </a:br>
            <a:r>
              <a:rPr lang="fi-FI" sz="2000" dirty="0"/>
              <a:t> - paperitonta hallintoa edistetään entisestään</a:t>
            </a:r>
            <a:br>
              <a:rPr lang="fi-FI" sz="2000" dirty="0"/>
            </a:br>
            <a:br>
              <a:rPr lang="fi-FI" sz="2000" dirty="0"/>
            </a:br>
            <a:r>
              <a:rPr lang="fi-FI" sz="2000" dirty="0"/>
              <a:t> - jokainen vastaa ja kirjoittaa omat viranhaltijapäätöksensä ja esittelynsä</a:t>
            </a:r>
            <a:br>
              <a:rPr lang="fi-FI" sz="2000" dirty="0"/>
            </a:br>
            <a:br>
              <a:rPr lang="fi-FI" sz="2000" dirty="0"/>
            </a:br>
            <a:r>
              <a:rPr lang="fi-FI" sz="2000" dirty="0"/>
              <a:t> - kunnanjohtaja- vai pormestarimalli </a:t>
            </a:r>
            <a:r>
              <a:rPr lang="fi-FI" sz="2000" dirty="0">
                <a:sym typeface="Wingdings" panose="05000000000000000000" pitchFamily="2" charset="2"/>
              </a:rPr>
              <a:t> kunnanhallituksen linjaus on, että jatketaan kunnanjohtaja -mallilla</a:t>
            </a:r>
            <a:br>
              <a:rPr lang="fi-FI" sz="2000" dirty="0"/>
            </a:br>
            <a:r>
              <a:rPr lang="fi-FI" sz="2000" dirty="0"/>
              <a:t> - johtoryhmän koko pienenee vaiheittain ja vastuiden tarkasteltua tehdään</a:t>
            </a:r>
            <a:br>
              <a:rPr lang="fi-FI" sz="2000" dirty="0"/>
            </a:br>
            <a:r>
              <a:rPr lang="fi-FI" sz="2000" dirty="0"/>
              <a:t> - esihenkilötapaamisen osallistujat, ajankohdat ja teemat päätetään erikseen kunnanjohtajan toimesta</a:t>
            </a:r>
            <a:br>
              <a:rPr lang="fi-FI" sz="2000" dirty="0"/>
            </a:br>
            <a:r>
              <a:rPr lang="fi-FI" sz="2000" dirty="0"/>
              <a:t> </a:t>
            </a:r>
          </a:p>
        </p:txBody>
      </p:sp>
      <p:sp>
        <p:nvSpPr>
          <p:cNvPr id="4" name="Slide Number Placeholder 3">
            <a:extLst>
              <a:ext uri="{FF2B5EF4-FFF2-40B4-BE49-F238E27FC236}">
                <a16:creationId xmlns:a16="http://schemas.microsoft.com/office/drawing/2014/main" id="{4A3AB0D6-DED5-B7D1-1B3E-8191068877D8}"/>
              </a:ext>
            </a:extLst>
          </p:cNvPr>
          <p:cNvSpPr>
            <a:spLocks noGrp="1"/>
          </p:cNvSpPr>
          <p:nvPr>
            <p:ph type="sldNum" sz="quarter" idx="10"/>
          </p:nvPr>
        </p:nvSpPr>
        <p:spPr/>
        <p:txBody>
          <a:bodyPr/>
          <a:lstStyle/>
          <a:p>
            <a:fld id="{C5FB1059-60CE-CC4A-BAC5-DF1877C21BDD}" type="slidenum">
              <a:rPr lang="fi-FI" smtClean="0"/>
              <a:t>20</a:t>
            </a:fld>
            <a:endParaRPr lang="fi-FI" dirty="0"/>
          </a:p>
        </p:txBody>
      </p:sp>
    </p:spTree>
    <p:extLst>
      <p:ext uri="{BB962C8B-B14F-4D97-AF65-F5344CB8AC3E}">
        <p14:creationId xmlns:p14="http://schemas.microsoft.com/office/powerpoint/2010/main" val="2642871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C9972-F98E-8C28-E320-8B00B9214E7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50DF891-5C51-1C2A-94FC-37C72F3FF38D}"/>
              </a:ext>
            </a:extLst>
          </p:cNvPr>
          <p:cNvSpPr>
            <a:spLocks noGrp="1"/>
          </p:cNvSpPr>
          <p:nvPr>
            <p:ph type="title"/>
          </p:nvPr>
        </p:nvSpPr>
        <p:spPr>
          <a:xfrm>
            <a:off x="822519" y="524361"/>
            <a:ext cx="11111334" cy="5167312"/>
          </a:xfrm>
        </p:spPr>
        <p:txBody>
          <a:bodyPr>
            <a:normAutofit/>
          </a:bodyPr>
          <a:lstStyle/>
          <a:p>
            <a:r>
              <a:rPr lang="fi-FI" sz="2000" b="1" dirty="0"/>
              <a:t>Aineet ja tarvikkeet:</a:t>
            </a:r>
            <a:br>
              <a:rPr lang="fi-FI" sz="2000" b="1" dirty="0"/>
            </a:br>
            <a:r>
              <a:rPr lang="fi-FI" sz="2000" dirty="0"/>
              <a:t> - uusi energiaratkaisu väliaikaisen öljylämmityksen sijaan</a:t>
            </a:r>
            <a:br>
              <a:rPr lang="fi-FI" sz="2000" dirty="0"/>
            </a:br>
            <a:r>
              <a:rPr lang="fi-FI" sz="2000" dirty="0"/>
              <a:t> - vakuutuskustannusten vähentäminen vakuutusmeklarin avulla kilpailuttaen</a:t>
            </a:r>
          </a:p>
        </p:txBody>
      </p:sp>
      <p:sp>
        <p:nvSpPr>
          <p:cNvPr id="4" name="Slide Number Placeholder 3">
            <a:extLst>
              <a:ext uri="{FF2B5EF4-FFF2-40B4-BE49-F238E27FC236}">
                <a16:creationId xmlns:a16="http://schemas.microsoft.com/office/drawing/2014/main" id="{87FA418D-2BAD-4C4C-3AA3-46CE0BA9D6C1}"/>
              </a:ext>
            </a:extLst>
          </p:cNvPr>
          <p:cNvSpPr>
            <a:spLocks noGrp="1"/>
          </p:cNvSpPr>
          <p:nvPr>
            <p:ph type="sldNum" sz="quarter" idx="10"/>
          </p:nvPr>
        </p:nvSpPr>
        <p:spPr/>
        <p:txBody>
          <a:bodyPr/>
          <a:lstStyle/>
          <a:p>
            <a:fld id="{C5FB1059-60CE-CC4A-BAC5-DF1877C21BDD}" type="slidenum">
              <a:rPr lang="fi-FI" smtClean="0"/>
              <a:t>21</a:t>
            </a:fld>
            <a:endParaRPr lang="fi-FI" dirty="0"/>
          </a:p>
        </p:txBody>
      </p:sp>
    </p:spTree>
    <p:extLst>
      <p:ext uri="{BB962C8B-B14F-4D97-AF65-F5344CB8AC3E}">
        <p14:creationId xmlns:p14="http://schemas.microsoft.com/office/powerpoint/2010/main" val="2944925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AE71A-5489-0322-3643-B2B6861C421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0292815-7798-BE4F-578A-E40C0C9E784A}"/>
              </a:ext>
            </a:extLst>
          </p:cNvPr>
          <p:cNvSpPr>
            <a:spLocks noGrp="1"/>
          </p:cNvSpPr>
          <p:nvPr>
            <p:ph type="title"/>
          </p:nvPr>
        </p:nvSpPr>
        <p:spPr>
          <a:xfrm>
            <a:off x="822519" y="524361"/>
            <a:ext cx="11111334" cy="5167312"/>
          </a:xfrm>
        </p:spPr>
        <p:txBody>
          <a:bodyPr>
            <a:normAutofit/>
          </a:bodyPr>
          <a:lstStyle/>
          <a:p>
            <a:r>
              <a:rPr lang="fi-FI" sz="2000" b="1" dirty="0"/>
              <a:t>Ostopalvelut:</a:t>
            </a:r>
            <a:br>
              <a:rPr lang="fi-FI" sz="2000" b="1" dirty="0"/>
            </a:br>
            <a:r>
              <a:rPr lang="fi-FI" sz="2000" dirty="0"/>
              <a:t> - koulukuljetukset kilpailutukseen</a:t>
            </a:r>
            <a:br>
              <a:rPr lang="fi-FI" sz="2000" dirty="0"/>
            </a:br>
            <a:r>
              <a:rPr lang="fi-FI" sz="2000" dirty="0"/>
              <a:t> - ajokorttien hankinta kilpailutukseen</a:t>
            </a:r>
            <a:br>
              <a:rPr lang="fi-FI" sz="2000" dirty="0"/>
            </a:br>
            <a:r>
              <a:rPr lang="fi-FI" sz="2000" dirty="0"/>
              <a:t> - tietoteknisten sovellusten vähentäminen </a:t>
            </a:r>
          </a:p>
        </p:txBody>
      </p:sp>
      <p:sp>
        <p:nvSpPr>
          <p:cNvPr id="4" name="Slide Number Placeholder 3">
            <a:extLst>
              <a:ext uri="{FF2B5EF4-FFF2-40B4-BE49-F238E27FC236}">
                <a16:creationId xmlns:a16="http://schemas.microsoft.com/office/drawing/2014/main" id="{211A180A-B854-2320-405D-F060F74ACBB9}"/>
              </a:ext>
            </a:extLst>
          </p:cNvPr>
          <p:cNvSpPr>
            <a:spLocks noGrp="1"/>
          </p:cNvSpPr>
          <p:nvPr>
            <p:ph type="sldNum" sz="quarter" idx="10"/>
          </p:nvPr>
        </p:nvSpPr>
        <p:spPr/>
        <p:txBody>
          <a:bodyPr/>
          <a:lstStyle/>
          <a:p>
            <a:fld id="{C5FB1059-60CE-CC4A-BAC5-DF1877C21BDD}" type="slidenum">
              <a:rPr lang="fi-FI" smtClean="0"/>
              <a:t>22</a:t>
            </a:fld>
            <a:endParaRPr lang="fi-FI" dirty="0"/>
          </a:p>
        </p:txBody>
      </p:sp>
    </p:spTree>
    <p:extLst>
      <p:ext uri="{BB962C8B-B14F-4D97-AF65-F5344CB8AC3E}">
        <p14:creationId xmlns:p14="http://schemas.microsoft.com/office/powerpoint/2010/main" val="3871230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99D08-663D-AC52-47F5-0230AAF7A3A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4C5BA94-1012-7A3B-8833-9938E4F09B62}"/>
              </a:ext>
            </a:extLst>
          </p:cNvPr>
          <p:cNvSpPr>
            <a:spLocks noGrp="1"/>
          </p:cNvSpPr>
          <p:nvPr>
            <p:ph type="title"/>
          </p:nvPr>
        </p:nvSpPr>
        <p:spPr>
          <a:xfrm>
            <a:off x="838200" y="972231"/>
            <a:ext cx="11111334" cy="6538912"/>
          </a:xfrm>
        </p:spPr>
        <p:txBody>
          <a:bodyPr>
            <a:normAutofit/>
          </a:bodyPr>
          <a:lstStyle/>
          <a:p>
            <a:r>
              <a:rPr lang="fi-FI" sz="2000" b="1" dirty="0"/>
              <a:t>Henkilöstövähennykset:</a:t>
            </a:r>
            <a:br>
              <a:rPr lang="fi-FI" sz="2000" b="1" dirty="0"/>
            </a:br>
            <a:br>
              <a:rPr lang="fi-FI" sz="2000" b="1" dirty="0"/>
            </a:br>
            <a:r>
              <a:rPr lang="fi-FI" sz="2000" b="1" dirty="0"/>
              <a:t> - </a:t>
            </a:r>
            <a:r>
              <a:rPr lang="fi-FI" sz="2000" dirty="0"/>
              <a:t>eläköitymiset</a:t>
            </a:r>
            <a:r>
              <a:rPr lang="fi-FI" sz="2000" b="1" dirty="0"/>
              <a:t>		neljä ja puoli henkilötyövuotta </a:t>
            </a:r>
            <a:br>
              <a:rPr lang="fi-FI" sz="2000" b="1" dirty="0"/>
            </a:br>
            <a:r>
              <a:rPr lang="fi-FI" sz="2000" dirty="0"/>
              <a:t>    </a:t>
            </a:r>
            <a:br>
              <a:rPr lang="fi-FI" sz="2000" dirty="0"/>
            </a:br>
            <a:r>
              <a:rPr lang="fi-FI" sz="2000" b="1" dirty="0"/>
              <a:t> - </a:t>
            </a:r>
            <a:r>
              <a:rPr lang="fi-FI" sz="2000" dirty="0"/>
              <a:t>määräaikaiset</a:t>
            </a:r>
            <a:r>
              <a:rPr lang="fi-FI" sz="2000" b="1" dirty="0"/>
              <a:t>		kolme ja puoli henkilötyövuotta </a:t>
            </a:r>
            <a:br>
              <a:rPr lang="fi-FI" sz="2000" b="1" dirty="0"/>
            </a:br>
            <a:r>
              <a:rPr lang="fi-FI" sz="2000" dirty="0"/>
              <a:t>    </a:t>
            </a:r>
            <a:br>
              <a:rPr lang="fi-FI" sz="2000" dirty="0"/>
            </a:br>
            <a:r>
              <a:rPr lang="fi-FI" sz="2000" b="1" dirty="0"/>
              <a:t> - </a:t>
            </a:r>
            <a:r>
              <a:rPr lang="fi-FI" sz="2000" dirty="0"/>
              <a:t>sijaiskustannukset</a:t>
            </a:r>
            <a:r>
              <a:rPr lang="fi-FI" sz="2000" b="1" dirty="0"/>
              <a:t>	yksi henkilötyövuosi</a:t>
            </a:r>
            <a:r>
              <a:rPr lang="fi-FI" sz="2000" dirty="0"/>
              <a:t> </a:t>
            </a:r>
            <a:br>
              <a:rPr lang="fi-FI" sz="2000" dirty="0"/>
            </a:br>
            <a:r>
              <a:rPr lang="fi-FI" sz="2000" dirty="0"/>
              <a:t>      </a:t>
            </a:r>
            <a:br>
              <a:rPr lang="fi-FI" sz="2000" dirty="0"/>
            </a:br>
            <a:r>
              <a:rPr lang="fi-FI" sz="2000" dirty="0"/>
              <a:t> - irtisanomiset		</a:t>
            </a:r>
            <a:r>
              <a:rPr lang="fi-FI" sz="2000" b="1"/>
              <a:t>yksi henkilötyövuosi </a:t>
            </a:r>
            <a:br>
              <a:rPr lang="fi-FI" sz="2000" dirty="0"/>
            </a:br>
            <a:r>
              <a:rPr lang="fi-FI" sz="2000" dirty="0"/>
              <a:t>    </a:t>
            </a:r>
            <a:br>
              <a:rPr lang="fi-FI" sz="2000" dirty="0"/>
            </a:br>
            <a:r>
              <a:rPr lang="fi-FI" sz="2000" dirty="0"/>
              <a:t> </a:t>
            </a:r>
            <a:r>
              <a:rPr lang="fi-FI" sz="2000" b="1" dirty="0"/>
              <a:t>- </a:t>
            </a:r>
            <a:r>
              <a:rPr lang="fi-FI" sz="2000" dirty="0"/>
              <a:t>osa-aikaistamiset</a:t>
            </a:r>
            <a:r>
              <a:rPr lang="fi-FI" sz="2000" b="1" dirty="0"/>
              <a:t>	ei toimenpiteenä </a:t>
            </a:r>
            <a:br>
              <a:rPr lang="fi-FI" sz="2000" b="1" dirty="0"/>
            </a:br>
            <a:r>
              <a:rPr lang="fi-FI" sz="2000" b="1" dirty="0"/>
              <a:t> </a:t>
            </a:r>
            <a:br>
              <a:rPr lang="fi-FI" sz="2000" b="1" dirty="0"/>
            </a:br>
            <a:r>
              <a:rPr lang="fi-FI" sz="2000" b="1" dirty="0"/>
              <a:t> - </a:t>
            </a:r>
            <a:r>
              <a:rPr lang="fi-FI" sz="2000" dirty="0"/>
              <a:t>lomautukset</a:t>
            </a:r>
            <a:r>
              <a:rPr lang="fi-FI" sz="2000" b="1" dirty="0"/>
              <a:t>		ei toimenpiteenä</a:t>
            </a:r>
            <a:br>
              <a:rPr lang="fi-FI" sz="2000" b="1" dirty="0"/>
            </a:br>
            <a:br>
              <a:rPr lang="fi-FI" sz="2000" dirty="0"/>
            </a:br>
            <a:br>
              <a:rPr lang="fi-FI" sz="2000" dirty="0"/>
            </a:br>
            <a:endParaRPr lang="fi-FI" sz="2000" dirty="0"/>
          </a:p>
        </p:txBody>
      </p:sp>
      <p:sp>
        <p:nvSpPr>
          <p:cNvPr id="4" name="Slide Number Placeholder 3">
            <a:extLst>
              <a:ext uri="{FF2B5EF4-FFF2-40B4-BE49-F238E27FC236}">
                <a16:creationId xmlns:a16="http://schemas.microsoft.com/office/drawing/2014/main" id="{9F7F77AF-BFB6-6E7B-4C24-8914E6A553E3}"/>
              </a:ext>
            </a:extLst>
          </p:cNvPr>
          <p:cNvSpPr>
            <a:spLocks noGrp="1"/>
          </p:cNvSpPr>
          <p:nvPr>
            <p:ph type="sldNum" sz="quarter" idx="10"/>
          </p:nvPr>
        </p:nvSpPr>
        <p:spPr/>
        <p:txBody>
          <a:bodyPr/>
          <a:lstStyle/>
          <a:p>
            <a:fld id="{C5FB1059-60CE-CC4A-BAC5-DF1877C21BDD}" type="slidenum">
              <a:rPr lang="fi-FI" smtClean="0"/>
              <a:t>23</a:t>
            </a:fld>
            <a:endParaRPr lang="fi-FI" dirty="0"/>
          </a:p>
        </p:txBody>
      </p:sp>
    </p:spTree>
    <p:extLst>
      <p:ext uri="{BB962C8B-B14F-4D97-AF65-F5344CB8AC3E}">
        <p14:creationId xmlns:p14="http://schemas.microsoft.com/office/powerpoint/2010/main" val="2595435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D80CED-C68E-245F-FF29-BDC3CB2B7C7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622707F-CA81-34B6-F185-C5CFB05A76ED}"/>
              </a:ext>
            </a:extLst>
          </p:cNvPr>
          <p:cNvSpPr>
            <a:spLocks noGrp="1"/>
          </p:cNvSpPr>
          <p:nvPr>
            <p:ph type="title"/>
          </p:nvPr>
        </p:nvSpPr>
        <p:spPr>
          <a:xfrm>
            <a:off x="887833" y="1046875"/>
            <a:ext cx="11111334" cy="5167312"/>
          </a:xfrm>
        </p:spPr>
        <p:txBody>
          <a:bodyPr>
            <a:normAutofit fontScale="90000"/>
          </a:bodyPr>
          <a:lstStyle/>
          <a:p>
            <a:br>
              <a:rPr lang="fi-FI" sz="2000" b="1" dirty="0"/>
            </a:br>
            <a:br>
              <a:rPr lang="fi-FI" sz="2000" b="1" dirty="0"/>
            </a:br>
            <a:br>
              <a:rPr lang="fi-FI" sz="2000" b="1" dirty="0"/>
            </a:br>
            <a:r>
              <a:rPr lang="fi-FI" sz="2200" b="1" dirty="0"/>
              <a:t>Yhteenveto						  2025		  2026		2027</a:t>
            </a:r>
            <a:br>
              <a:rPr lang="fi-FI" sz="2200" b="1" dirty="0"/>
            </a:br>
            <a:r>
              <a:rPr lang="fi-FI" sz="2000" b="1" dirty="0"/>
              <a:t>Tulojen lisäykset:	60 500					157 000	                  - 96 500</a:t>
            </a:r>
            <a:br>
              <a:rPr lang="fi-FI" sz="2000" b="1" dirty="0"/>
            </a:br>
            <a:r>
              <a:rPr lang="fi-FI" sz="2000" b="1" dirty="0"/>
              <a:t> </a:t>
            </a:r>
            <a:r>
              <a:rPr lang="fi-FI" sz="2000" dirty="0"/>
              <a:t>- kiinteistöt, uudet vuokratut					120 000	               - 120 000		</a:t>
            </a:r>
            <a:br>
              <a:rPr lang="fi-FI" sz="2000" dirty="0"/>
            </a:br>
            <a:r>
              <a:rPr lang="fi-FI" sz="2000" dirty="0"/>
              <a:t> - kiinteistöt, vuokraamatta					  20 000		  20 000</a:t>
            </a:r>
            <a:br>
              <a:rPr lang="fi-FI" sz="2000" dirty="0"/>
            </a:br>
            <a:r>
              <a:rPr lang="fi-FI" sz="2000" dirty="0"/>
              <a:t> - kiinteistöt, ulkopuolinen josta luovuttu			  17 000		    3 500						</a:t>
            </a:r>
            <a:br>
              <a:rPr lang="fi-FI" sz="2000" b="1" dirty="0"/>
            </a:br>
            <a:r>
              <a:rPr lang="fi-FI" sz="2000" b="1" dirty="0"/>
              <a:t>Aineet ja tarvikkeet:	95 000					  50 000		  45 000</a:t>
            </a:r>
            <a:br>
              <a:rPr lang="fi-FI" sz="2000" b="1" dirty="0"/>
            </a:br>
            <a:r>
              <a:rPr lang="fi-FI" sz="2000" dirty="0"/>
              <a:t> - uusi energiaratkaisu väliaikaisen öljylämmityksen sijaan		  40 000		  40 000</a:t>
            </a:r>
            <a:br>
              <a:rPr lang="fi-FI" sz="2000" dirty="0"/>
            </a:br>
            <a:r>
              <a:rPr lang="fi-FI" sz="2000" dirty="0"/>
              <a:t> - vakuutukset						  10 000                         5 000</a:t>
            </a:r>
            <a:br>
              <a:rPr lang="fi-FI" sz="2000" dirty="0"/>
            </a:br>
            <a:br>
              <a:rPr lang="fi-FI" sz="2000" b="1" dirty="0"/>
            </a:br>
            <a:r>
              <a:rPr lang="fi-FI" sz="2000" b="1" dirty="0"/>
              <a:t>Ostopalvelut:	72 500					  17 500		</a:t>
            </a:r>
            <a:r>
              <a:rPr lang="fi-FI" sz="2000" b="1"/>
              <a:t>  27 </a:t>
            </a:r>
            <a:r>
              <a:rPr lang="fi-FI" sz="2000" b="1" dirty="0"/>
              <a:t>5</a:t>
            </a:r>
            <a:r>
              <a:rPr lang="fi-FI" sz="2000" b="1"/>
              <a:t>00</a:t>
            </a:r>
            <a:r>
              <a:rPr lang="fi-FI" sz="2000" b="1" dirty="0"/>
              <a:t>		27 500</a:t>
            </a:r>
            <a:br>
              <a:rPr lang="fi-FI" sz="2000" b="1" dirty="0"/>
            </a:br>
            <a:r>
              <a:rPr lang="fi-FI" sz="2000" dirty="0"/>
              <a:t> - koulukuljetukset								  27 500		27 500</a:t>
            </a:r>
            <a:br>
              <a:rPr lang="fi-FI" sz="2000" dirty="0"/>
            </a:br>
            <a:r>
              <a:rPr lang="fi-FI" sz="2000" dirty="0"/>
              <a:t> - ajokorttien hankinta					    7 500</a:t>
            </a:r>
            <a:br>
              <a:rPr lang="fi-FI" sz="2000" dirty="0"/>
            </a:br>
            <a:r>
              <a:rPr lang="fi-FI" sz="2000" dirty="0"/>
              <a:t> - tietotekniset sovellukset					  10 000		  </a:t>
            </a:r>
            <a:br>
              <a:rPr lang="fi-FI" sz="2000" b="1" dirty="0"/>
            </a:br>
            <a:br>
              <a:rPr lang="fi-FI" sz="2000" b="1" dirty="0"/>
            </a:br>
            <a:r>
              <a:rPr lang="fi-FI" sz="2000" b="1" dirty="0"/>
              <a:t>Henkilöstömenot:	375 000					121 000		194 000		60 000</a:t>
            </a:r>
            <a:br>
              <a:rPr lang="fi-FI" sz="2000" b="1" dirty="0"/>
            </a:br>
            <a:r>
              <a:rPr lang="fi-FI" sz="2000" dirty="0"/>
              <a:t> - eläköitymiset						  16 000		  69 000		60 000</a:t>
            </a:r>
            <a:br>
              <a:rPr lang="fi-FI" sz="2000" dirty="0"/>
            </a:br>
            <a:r>
              <a:rPr lang="fi-FI" sz="2000" dirty="0"/>
              <a:t> - määräaikaiset						  45 000		  70 000</a:t>
            </a:r>
            <a:br>
              <a:rPr lang="fi-FI" sz="2000" dirty="0"/>
            </a:br>
            <a:r>
              <a:rPr lang="fi-FI" sz="2000" dirty="0"/>
              <a:t> - sijaiskustannukset						  20 000		  25 000</a:t>
            </a:r>
            <a:br>
              <a:rPr lang="fi-FI" sz="2000" dirty="0"/>
            </a:br>
            <a:r>
              <a:rPr lang="fi-FI" sz="2000" dirty="0"/>
              <a:t> - irtisanomiset						  40 000		  30 000		</a:t>
            </a:r>
            <a:br>
              <a:rPr lang="fi-FI" sz="2200" b="1" dirty="0"/>
            </a:br>
            <a:r>
              <a:rPr lang="fi-FI" sz="2200" b="1" dirty="0"/>
              <a:t> Yhteensä	603 000				               345 500	</a:t>
            </a:r>
            <a:r>
              <a:rPr lang="fi-FI" sz="2200" b="1"/>
              <a:t>              170 000</a:t>
            </a:r>
            <a:r>
              <a:rPr lang="fi-FI" sz="2200" b="1" dirty="0"/>
              <a:t>		87 500</a:t>
            </a:r>
          </a:p>
        </p:txBody>
      </p:sp>
      <p:sp>
        <p:nvSpPr>
          <p:cNvPr id="4" name="Slide Number Placeholder 3">
            <a:extLst>
              <a:ext uri="{FF2B5EF4-FFF2-40B4-BE49-F238E27FC236}">
                <a16:creationId xmlns:a16="http://schemas.microsoft.com/office/drawing/2014/main" id="{9D8DDDBF-F0BE-29E9-9BAD-D97C6AB52F91}"/>
              </a:ext>
            </a:extLst>
          </p:cNvPr>
          <p:cNvSpPr>
            <a:spLocks noGrp="1"/>
          </p:cNvSpPr>
          <p:nvPr>
            <p:ph type="sldNum" sz="quarter" idx="10"/>
          </p:nvPr>
        </p:nvSpPr>
        <p:spPr/>
        <p:txBody>
          <a:bodyPr/>
          <a:lstStyle/>
          <a:p>
            <a:endParaRPr lang="fi-FI" dirty="0"/>
          </a:p>
        </p:txBody>
      </p:sp>
    </p:spTree>
    <p:extLst>
      <p:ext uri="{BB962C8B-B14F-4D97-AF65-F5344CB8AC3E}">
        <p14:creationId xmlns:p14="http://schemas.microsoft.com/office/powerpoint/2010/main" val="2691146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9FD7B-79CE-D5A9-7123-9250F1B08BD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8F987E5-A212-0240-66BF-F1476FCF8B1B}"/>
              </a:ext>
            </a:extLst>
          </p:cNvPr>
          <p:cNvSpPr>
            <a:spLocks noGrp="1"/>
          </p:cNvSpPr>
          <p:nvPr>
            <p:ph type="title"/>
          </p:nvPr>
        </p:nvSpPr>
        <p:spPr>
          <a:xfrm>
            <a:off x="838200" y="972231"/>
            <a:ext cx="11111334" cy="6538912"/>
          </a:xfrm>
        </p:spPr>
        <p:txBody>
          <a:bodyPr>
            <a:normAutofit/>
          </a:bodyPr>
          <a:lstStyle/>
          <a:p>
            <a:r>
              <a:rPr lang="fi-FI" sz="2000" b="1" dirty="0"/>
              <a:t>Tällä ohjelmalla kolme vuotta eteenpäin ja seuranta toteuttamisen osalta on kunnanjohtajalla ja </a:t>
            </a:r>
            <a:br>
              <a:rPr lang="fi-FI" sz="2000" b="1" dirty="0"/>
            </a:br>
            <a:r>
              <a:rPr lang="fi-FI" sz="2000" b="1" dirty="0"/>
              <a:t>kunnanhallituksella.</a:t>
            </a:r>
            <a:br>
              <a:rPr lang="fi-FI" sz="2000" b="1" dirty="0"/>
            </a:br>
            <a:br>
              <a:rPr lang="fi-FI" sz="2000" b="1" dirty="0"/>
            </a:br>
            <a:r>
              <a:rPr lang="fi-FI" sz="2000" b="1" dirty="0"/>
              <a:t>Tarkempia lisätietoja omalta esihenkilöltä tai suoraan minulta.</a:t>
            </a:r>
            <a:br>
              <a:rPr lang="fi-FI" sz="2000" b="1" dirty="0"/>
            </a:br>
            <a:br>
              <a:rPr lang="fi-FI" sz="2000" b="1" dirty="0"/>
            </a:br>
            <a:r>
              <a:rPr lang="fi-FI" sz="2000" b="1" dirty="0"/>
              <a:t>Kiitos kaikille kärsivällisyydestä neuvottelujen tuloksia odotellessanne.</a:t>
            </a:r>
            <a:br>
              <a:rPr lang="fi-FI" sz="2000" b="1" dirty="0"/>
            </a:br>
            <a:r>
              <a:rPr lang="fi-FI" sz="2000" b="1" dirty="0"/>
              <a:t>Kiitos neuvottelukumppaneille, meillä oli aidot ja laajat neuvottelut.</a:t>
            </a:r>
            <a:br>
              <a:rPr lang="fi-FI" sz="2000" b="1" dirty="0"/>
            </a:br>
            <a:r>
              <a:rPr lang="fi-FI" sz="2000" b="1" dirty="0"/>
              <a:t>Kiitos päätöksentekijöille rohkeudesta kantaa vastuuta taloudenpidosta vielä ennen vaaleja.</a:t>
            </a:r>
            <a:br>
              <a:rPr lang="fi-FI" sz="2000" b="1" dirty="0"/>
            </a:br>
            <a:br>
              <a:rPr lang="fi-FI" sz="2000" b="1" dirty="0"/>
            </a:br>
            <a:br>
              <a:rPr lang="fi-FI" sz="2000" b="1" dirty="0"/>
            </a:br>
            <a:r>
              <a:rPr lang="fi-FI" sz="2000" b="1" dirty="0"/>
              <a:t>Tästä on hyvä jatkaa eteenpäin! Tsemppiä!</a:t>
            </a:r>
            <a:br>
              <a:rPr lang="fi-FI" sz="2000" b="1" dirty="0"/>
            </a:br>
            <a:br>
              <a:rPr lang="fi-FI" sz="2000" b="1" dirty="0"/>
            </a:br>
            <a:br>
              <a:rPr lang="fi-FI" sz="2000" dirty="0"/>
            </a:br>
            <a:br>
              <a:rPr lang="fi-FI" sz="2000" dirty="0"/>
            </a:br>
            <a:endParaRPr lang="fi-FI" sz="2000" dirty="0"/>
          </a:p>
        </p:txBody>
      </p:sp>
      <p:sp>
        <p:nvSpPr>
          <p:cNvPr id="4" name="Slide Number Placeholder 3">
            <a:extLst>
              <a:ext uri="{FF2B5EF4-FFF2-40B4-BE49-F238E27FC236}">
                <a16:creationId xmlns:a16="http://schemas.microsoft.com/office/drawing/2014/main" id="{83C20570-63AC-DE7A-634C-27711BEA86B8}"/>
              </a:ext>
            </a:extLst>
          </p:cNvPr>
          <p:cNvSpPr>
            <a:spLocks noGrp="1"/>
          </p:cNvSpPr>
          <p:nvPr>
            <p:ph type="sldNum" sz="quarter" idx="10"/>
          </p:nvPr>
        </p:nvSpPr>
        <p:spPr/>
        <p:txBody>
          <a:bodyPr/>
          <a:lstStyle/>
          <a:p>
            <a:fld id="{C5FB1059-60CE-CC4A-BAC5-DF1877C21BDD}" type="slidenum">
              <a:rPr lang="fi-FI" smtClean="0"/>
              <a:t>25</a:t>
            </a:fld>
            <a:endParaRPr lang="fi-FI" dirty="0"/>
          </a:p>
        </p:txBody>
      </p:sp>
    </p:spTree>
    <p:extLst>
      <p:ext uri="{BB962C8B-B14F-4D97-AF65-F5344CB8AC3E}">
        <p14:creationId xmlns:p14="http://schemas.microsoft.com/office/powerpoint/2010/main" val="196672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2485C-1B05-BFFE-F98D-F261A0FABB01}"/>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18AA6128-ED04-CC65-D6C0-4AA4C936B2C5}"/>
              </a:ext>
            </a:extLst>
          </p:cNvPr>
          <p:cNvSpPr>
            <a:spLocks noGrp="1"/>
          </p:cNvSpPr>
          <p:nvPr>
            <p:ph type="body" idx="1"/>
          </p:nvPr>
        </p:nvSpPr>
        <p:spPr/>
        <p:txBody>
          <a:bodyPr>
            <a:normAutofit/>
          </a:bodyPr>
          <a:lstStyle/>
          <a:p>
            <a:r>
              <a:rPr lang="fi-FI" sz="2400" b="0" i="0" dirty="0">
                <a:solidFill>
                  <a:srgbClr val="333333"/>
                </a:solidFill>
                <a:effectLst/>
                <a:latin typeface="calibri" panose="020F0502020204030204" pitchFamily="34" charset="0"/>
              </a:rPr>
              <a:t>Talouden tasapainotustarve, mennyt ja 2024 vahvistamaton</a:t>
            </a:r>
          </a:p>
          <a:p>
            <a:r>
              <a:rPr lang="fi-FI" dirty="0">
                <a:solidFill>
                  <a:srgbClr val="333333"/>
                </a:solidFill>
                <a:latin typeface="calibri" panose="020F0502020204030204" pitchFamily="34" charset="0"/>
              </a:rPr>
              <a:t>Tase, vastattavaa ja vastaavaa, osia kokonaisuudesta (vuosi 2024 vahvistamaton)</a:t>
            </a:r>
            <a:endParaRPr lang="fi-FI" sz="2400" b="1" i="0" dirty="0">
              <a:solidFill>
                <a:srgbClr val="000000"/>
              </a:solidFill>
              <a:effectLst/>
              <a:latin typeface="calibri" panose="020F0502020204030204" pitchFamily="34" charset="0"/>
            </a:endParaRPr>
          </a:p>
        </p:txBody>
      </p:sp>
      <p:sp>
        <p:nvSpPr>
          <p:cNvPr id="5" name="Tekstiruutu 4">
            <a:extLst>
              <a:ext uri="{FF2B5EF4-FFF2-40B4-BE49-F238E27FC236}">
                <a16:creationId xmlns:a16="http://schemas.microsoft.com/office/drawing/2014/main" id="{52761BDE-78CB-E161-3794-CC5E76AF7184}"/>
              </a:ext>
            </a:extLst>
          </p:cNvPr>
          <p:cNvSpPr txBox="1"/>
          <p:nvPr/>
        </p:nvSpPr>
        <p:spPr>
          <a:xfrm>
            <a:off x="355988" y="1706749"/>
            <a:ext cx="12006700" cy="7478970"/>
          </a:xfrm>
          <a:prstGeom prst="rect">
            <a:avLst/>
          </a:prstGeom>
          <a:noFill/>
        </p:spPr>
        <p:txBody>
          <a:bodyPr wrap="square" rtlCol="0">
            <a:spAutoFit/>
          </a:bodyPr>
          <a:lstStyle/>
          <a:p>
            <a:pPr algn="l"/>
            <a:r>
              <a:rPr lang="fi-FI" sz="2000" dirty="0"/>
              <a:t>			</a:t>
            </a:r>
            <a:r>
              <a:rPr lang="fi-FI" sz="2000" b="1" dirty="0"/>
              <a:t>2020		2021		2022		2023		2024 (ei </a:t>
            </a:r>
            <a:r>
              <a:rPr lang="fi-FI" sz="2000" b="1" dirty="0" err="1"/>
              <a:t>vahv</a:t>
            </a:r>
            <a:r>
              <a:rPr lang="fi-FI" sz="2000" b="1" dirty="0"/>
              <a:t>.)</a:t>
            </a:r>
          </a:p>
          <a:p>
            <a:pPr algn="l"/>
            <a:r>
              <a:rPr lang="fi-FI" sz="2000" b="1" dirty="0">
                <a:solidFill>
                  <a:srgbClr val="333333"/>
                </a:solidFill>
                <a:latin typeface="calibri" panose="020F0502020204030204" pitchFamily="34" charset="0"/>
              </a:rPr>
              <a:t>Tase, vastattavaa</a:t>
            </a:r>
          </a:p>
          <a:p>
            <a:pPr algn="l"/>
            <a:r>
              <a:rPr lang="fi-FI" sz="2000" dirty="0">
                <a:solidFill>
                  <a:srgbClr val="333333"/>
                </a:solidFill>
                <a:latin typeface="calibri" panose="020F0502020204030204" pitchFamily="34" charset="0"/>
              </a:rPr>
              <a:t> - oma pääoma		19 908 215,81	21 623 028,01	21 064 608,95	17 251 625,04	17 952 988,30 </a:t>
            </a:r>
          </a:p>
          <a:p>
            <a:pPr algn="l"/>
            <a:r>
              <a:rPr lang="fi-FI" sz="2000" dirty="0">
                <a:solidFill>
                  <a:srgbClr val="333333"/>
                </a:solidFill>
                <a:latin typeface="calibri" panose="020F0502020204030204" pitchFamily="34" charset="0"/>
              </a:rPr>
              <a:t> - </a:t>
            </a:r>
            <a:r>
              <a:rPr lang="fi-FI" sz="2000" b="1" dirty="0">
                <a:solidFill>
                  <a:srgbClr val="FF0000"/>
                </a:solidFill>
                <a:latin typeface="calibri" panose="020F0502020204030204" pitchFamily="34" charset="0"/>
              </a:rPr>
              <a:t>vieras pääoma		  6 417 608,63	  6 184 834,43	  6 387 439,02	  6 554 499,96	  7 027 255,54</a:t>
            </a:r>
          </a:p>
          <a:p>
            <a:pPr algn="l"/>
            <a:r>
              <a:rPr lang="fi-FI" sz="2000" b="1" dirty="0">
                <a:solidFill>
                  <a:srgbClr val="FF0000"/>
                </a:solidFill>
                <a:latin typeface="calibri" panose="020F0502020204030204" pitchFamily="34" charset="0"/>
              </a:rPr>
              <a:t>   (vieraan pääoman eli lainan määrä kasvanut kolmessa vuodessa lähes 900 000 euroa)</a:t>
            </a:r>
            <a:r>
              <a:rPr lang="fi-FI" sz="2000" dirty="0">
                <a:solidFill>
                  <a:srgbClr val="333333"/>
                </a:solidFill>
                <a:latin typeface="calibri" panose="020F0502020204030204" pitchFamily="34" charset="0"/>
              </a:rPr>
              <a:t>   </a:t>
            </a:r>
          </a:p>
          <a:p>
            <a:pPr algn="l"/>
            <a:endParaRPr lang="fi-FI" sz="2000" dirty="0">
              <a:solidFill>
                <a:srgbClr val="333333"/>
              </a:solidFill>
              <a:latin typeface="calibri" panose="020F0502020204030204" pitchFamily="34" charset="0"/>
            </a:endParaRPr>
          </a:p>
          <a:p>
            <a:pPr algn="l"/>
            <a:r>
              <a:rPr lang="fi-FI" sz="2000" b="1" dirty="0">
                <a:solidFill>
                  <a:srgbClr val="333333"/>
                </a:solidFill>
                <a:latin typeface="calibri" panose="020F0502020204030204" pitchFamily="34" charset="0"/>
              </a:rPr>
              <a:t>Tase, vastaavaa</a:t>
            </a:r>
          </a:p>
          <a:p>
            <a:pPr algn="l"/>
            <a:r>
              <a:rPr lang="fi-FI" sz="2000" dirty="0">
                <a:solidFill>
                  <a:srgbClr val="333333"/>
                </a:solidFill>
                <a:latin typeface="calibri" panose="020F0502020204030204" pitchFamily="34" charset="0"/>
              </a:rPr>
              <a:t> - aineettomat </a:t>
            </a:r>
            <a:r>
              <a:rPr lang="fi-FI" sz="2000" dirty="0" err="1">
                <a:solidFill>
                  <a:srgbClr val="333333"/>
                </a:solidFill>
                <a:latin typeface="calibri" panose="020F0502020204030204" pitchFamily="34" charset="0"/>
              </a:rPr>
              <a:t>hyöd</a:t>
            </a:r>
            <a:r>
              <a:rPr lang="fi-FI" sz="2000" dirty="0">
                <a:solidFill>
                  <a:srgbClr val="333333"/>
                </a:solidFill>
                <a:latin typeface="calibri" panose="020F0502020204030204" pitchFamily="34" charset="0"/>
              </a:rPr>
              <a:t>.	        88 173,93	        49 385,62	     130 055,09	        74 569,49	       34 630,31</a:t>
            </a:r>
          </a:p>
          <a:p>
            <a:pPr algn="l"/>
            <a:r>
              <a:rPr lang="fi-FI" sz="2000" dirty="0">
                <a:solidFill>
                  <a:srgbClr val="333333"/>
                </a:solidFill>
                <a:latin typeface="calibri" panose="020F0502020204030204" pitchFamily="34" charset="0"/>
              </a:rPr>
              <a:t> - aineelliset </a:t>
            </a:r>
            <a:r>
              <a:rPr lang="fi-FI" sz="2000" dirty="0" err="1">
                <a:solidFill>
                  <a:srgbClr val="333333"/>
                </a:solidFill>
                <a:latin typeface="calibri" panose="020F0502020204030204" pitchFamily="34" charset="0"/>
              </a:rPr>
              <a:t>hyöd</a:t>
            </a:r>
            <a:r>
              <a:rPr lang="fi-FI" sz="2000" dirty="0">
                <a:solidFill>
                  <a:srgbClr val="333333"/>
                </a:solidFill>
                <a:latin typeface="calibri" panose="020F0502020204030204" pitchFamily="34" charset="0"/>
              </a:rPr>
              <a:t>,.	16 711 065,27	16 405 526,75	16 854 154,20	18 057 194,17	18 598 122,11</a:t>
            </a:r>
          </a:p>
          <a:p>
            <a:pPr algn="l"/>
            <a:r>
              <a:rPr lang="fi-FI" sz="2000" dirty="0">
                <a:solidFill>
                  <a:srgbClr val="333333"/>
                </a:solidFill>
                <a:latin typeface="calibri" panose="020F0502020204030204" pitchFamily="34" charset="0"/>
              </a:rPr>
              <a:t> - sijoitukset		  3 407 099,34	  3 492 177,22	  3 152 302,20	  1 440 457,15	  1 334 148,64</a:t>
            </a:r>
          </a:p>
          <a:p>
            <a:pPr algn="l"/>
            <a:endParaRPr lang="fi-FI" sz="2000" dirty="0">
              <a:solidFill>
                <a:srgbClr val="333333"/>
              </a:solidFill>
              <a:latin typeface="calibri" panose="020F0502020204030204" pitchFamily="34" charset="0"/>
            </a:endParaRPr>
          </a:p>
          <a:p>
            <a:pPr algn="l"/>
            <a:r>
              <a:rPr lang="fi-FI" sz="2000" dirty="0">
                <a:solidFill>
                  <a:srgbClr val="333333"/>
                </a:solidFill>
                <a:latin typeface="calibri" panose="020F0502020204030204" pitchFamily="34" charset="0"/>
              </a:rPr>
              <a:t> - </a:t>
            </a:r>
            <a:r>
              <a:rPr lang="fi-FI" sz="2000" dirty="0" err="1">
                <a:solidFill>
                  <a:srgbClr val="333333"/>
                </a:solidFill>
                <a:latin typeface="calibri" panose="020F0502020204030204" pitchFamily="34" charset="0"/>
              </a:rPr>
              <a:t>pitkäaik</a:t>
            </a:r>
            <a:r>
              <a:rPr lang="fi-FI" sz="2000" dirty="0">
                <a:solidFill>
                  <a:srgbClr val="333333"/>
                </a:solidFill>
                <a:latin typeface="calibri" panose="020F0502020204030204" pitchFamily="34" charset="0"/>
              </a:rPr>
              <a:t>. </a:t>
            </a:r>
            <a:r>
              <a:rPr lang="fi-FI" sz="2000" dirty="0" err="1">
                <a:solidFill>
                  <a:srgbClr val="333333"/>
                </a:solidFill>
                <a:latin typeface="calibri" panose="020F0502020204030204" pitchFamily="34" charset="0"/>
              </a:rPr>
              <a:t>saam</a:t>
            </a:r>
            <a:r>
              <a:rPr lang="fi-FI" sz="2000" dirty="0">
                <a:solidFill>
                  <a:srgbClr val="333333"/>
                </a:solidFill>
                <a:latin typeface="calibri" panose="020F0502020204030204" pitchFamily="34" charset="0"/>
              </a:rPr>
              <a:t>.		2 502 446,23	2 233 814,14	2 140 605,71	1 848 887,57	1 596 897,57</a:t>
            </a:r>
          </a:p>
          <a:p>
            <a:pPr algn="l"/>
            <a:r>
              <a:rPr lang="fi-FI" sz="2000" dirty="0">
                <a:solidFill>
                  <a:srgbClr val="333333"/>
                </a:solidFill>
                <a:latin typeface="calibri" panose="020F0502020204030204" pitchFamily="34" charset="0"/>
              </a:rPr>
              <a:t> - </a:t>
            </a:r>
            <a:r>
              <a:rPr lang="fi-FI" sz="2000" dirty="0" err="1">
                <a:solidFill>
                  <a:srgbClr val="333333"/>
                </a:solidFill>
                <a:latin typeface="calibri" panose="020F0502020204030204" pitchFamily="34" charset="0"/>
              </a:rPr>
              <a:t>lyhytaik</a:t>
            </a:r>
            <a:r>
              <a:rPr lang="fi-FI" sz="2000" dirty="0">
                <a:solidFill>
                  <a:srgbClr val="333333"/>
                </a:solidFill>
                <a:latin typeface="calibri" panose="020F0502020204030204" pitchFamily="34" charset="0"/>
              </a:rPr>
              <a:t>. </a:t>
            </a:r>
            <a:r>
              <a:rPr lang="fi-FI" sz="2000" dirty="0" err="1">
                <a:solidFill>
                  <a:srgbClr val="333333"/>
                </a:solidFill>
                <a:latin typeface="calibri" panose="020F0502020204030204" pitchFamily="34" charset="0"/>
              </a:rPr>
              <a:t>saam</a:t>
            </a:r>
            <a:r>
              <a:rPr lang="fi-FI" sz="2000" dirty="0">
                <a:solidFill>
                  <a:srgbClr val="333333"/>
                </a:solidFill>
                <a:latin typeface="calibri" panose="020F0502020204030204" pitchFamily="34" charset="0"/>
              </a:rPr>
              <a:t>. 		1 195 425,65	1 487 187,60	2 193 194,35	1 304 370,90	1 912 653,81</a:t>
            </a:r>
          </a:p>
          <a:p>
            <a:pPr algn="l"/>
            <a:r>
              <a:rPr lang="fi-FI" sz="2000" dirty="0">
                <a:solidFill>
                  <a:srgbClr val="333333"/>
                </a:solidFill>
                <a:latin typeface="calibri" panose="020F0502020204030204" pitchFamily="34" charset="0"/>
              </a:rPr>
              <a:t> - </a:t>
            </a:r>
            <a:r>
              <a:rPr lang="fi-FI" sz="2000" b="1" dirty="0">
                <a:solidFill>
                  <a:srgbClr val="FF0000"/>
                </a:solidFill>
                <a:latin typeface="calibri" panose="020F0502020204030204" pitchFamily="34" charset="0"/>
              </a:rPr>
              <a:t>rahat ja </a:t>
            </a:r>
            <a:r>
              <a:rPr lang="fi-FI" sz="2000" b="1" dirty="0" err="1">
                <a:solidFill>
                  <a:srgbClr val="FF0000"/>
                </a:solidFill>
                <a:latin typeface="calibri" panose="020F0502020204030204" pitchFamily="34" charset="0"/>
              </a:rPr>
              <a:t>pankkis</a:t>
            </a:r>
            <a:r>
              <a:rPr lang="fi-FI" sz="2000" b="1" dirty="0">
                <a:solidFill>
                  <a:srgbClr val="FF0000"/>
                </a:solidFill>
                <a:latin typeface="calibri" panose="020F0502020204030204" pitchFamily="34" charset="0"/>
              </a:rPr>
              <a:t>.	2 350 635,09	4 121 002, 15	2 926 704,25	   997 993,82 	1 392 804,68</a:t>
            </a:r>
          </a:p>
          <a:p>
            <a:pPr algn="l"/>
            <a:r>
              <a:rPr lang="fi-FI" sz="2000" b="1" dirty="0">
                <a:solidFill>
                  <a:srgbClr val="FF0000"/>
                </a:solidFill>
                <a:latin typeface="calibri" panose="020F0502020204030204" pitchFamily="34" charset="0"/>
              </a:rPr>
              <a:t>   (vuoden 2024 rahat ja pankkisaamiset sisältää 1 300 000 euroa lainaa kassan riittävyydeksi)</a:t>
            </a: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000000"/>
              </a:solidFill>
              <a:latin typeface="Times New Roman" panose="02020603050405020304" pitchFamily="18" charset="0"/>
            </a:endParaRPr>
          </a:p>
          <a:p>
            <a:pPr algn="l"/>
            <a:endParaRPr lang="fi-FI" sz="2000" dirty="0">
              <a:solidFill>
                <a:srgbClr val="000000"/>
              </a:solidFill>
              <a:latin typeface="Times New Roman" panose="02020603050405020304" pitchFamily="18" charset="0"/>
            </a:endParaRPr>
          </a:p>
          <a:p>
            <a:pPr algn="l"/>
            <a:endParaRPr lang="fi-FI" sz="2000" dirty="0">
              <a:solidFill>
                <a:srgbClr val="333333"/>
              </a:solidFill>
              <a:latin typeface="calibri" panose="020F0502020204030204" pitchFamily="34" charset="0"/>
            </a:endParaRPr>
          </a:p>
          <a:p>
            <a:pPr algn="l"/>
            <a:endParaRPr lang="fi-FI" sz="2000" b="0" i="0" dirty="0">
              <a:solidFill>
                <a:srgbClr val="333333"/>
              </a:solidFill>
              <a:effectLst/>
              <a:latin typeface="calibri" panose="020F0502020204030204" pitchFamily="34" charset="0"/>
            </a:endParaRPr>
          </a:p>
        </p:txBody>
      </p:sp>
    </p:spTree>
    <p:extLst>
      <p:ext uri="{BB962C8B-B14F-4D97-AF65-F5344CB8AC3E}">
        <p14:creationId xmlns:p14="http://schemas.microsoft.com/office/powerpoint/2010/main" val="1769845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90D52-448A-C0FB-5C7D-BB749DA1E395}"/>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A60A85E0-D4D5-72E9-BCF0-B0020A79289F}"/>
              </a:ext>
            </a:extLst>
          </p:cNvPr>
          <p:cNvSpPr>
            <a:spLocks noGrp="1"/>
          </p:cNvSpPr>
          <p:nvPr>
            <p:ph type="body" idx="1"/>
          </p:nvPr>
        </p:nvSpPr>
        <p:spPr/>
        <p:txBody>
          <a:bodyPr>
            <a:normAutofit/>
          </a:bodyPr>
          <a:lstStyle/>
          <a:p>
            <a:r>
              <a:rPr lang="fi-FI" sz="2400" b="0" i="0" dirty="0">
                <a:solidFill>
                  <a:srgbClr val="333333"/>
                </a:solidFill>
                <a:effectLst/>
                <a:latin typeface="calibri" panose="020F0502020204030204" pitchFamily="34" charset="0"/>
              </a:rPr>
              <a:t>Talouden tasapainotustarve, tulevat muutokset</a:t>
            </a:r>
          </a:p>
          <a:p>
            <a:r>
              <a:rPr lang="fi-FI" sz="2400" b="0" i="0" dirty="0">
                <a:solidFill>
                  <a:srgbClr val="333333"/>
                </a:solidFill>
                <a:effectLst/>
                <a:latin typeface="calibri" panose="020F0502020204030204" pitchFamily="34" charset="0"/>
              </a:rPr>
              <a:t>Kiinteistöyhtiöt, verot ja valtionosuudet</a:t>
            </a:r>
          </a:p>
        </p:txBody>
      </p:sp>
      <p:sp>
        <p:nvSpPr>
          <p:cNvPr id="5" name="Tekstiruutu 4">
            <a:extLst>
              <a:ext uri="{FF2B5EF4-FFF2-40B4-BE49-F238E27FC236}">
                <a16:creationId xmlns:a16="http://schemas.microsoft.com/office/drawing/2014/main" id="{7536036D-951D-2F5E-145C-4ABB8C2D27D1}"/>
              </a:ext>
            </a:extLst>
          </p:cNvPr>
          <p:cNvSpPr txBox="1"/>
          <p:nvPr/>
        </p:nvSpPr>
        <p:spPr>
          <a:xfrm>
            <a:off x="831850" y="1669427"/>
            <a:ext cx="10787440" cy="8402300"/>
          </a:xfrm>
          <a:prstGeom prst="rect">
            <a:avLst/>
          </a:prstGeom>
          <a:noFill/>
        </p:spPr>
        <p:txBody>
          <a:bodyPr wrap="none" rtlCol="0">
            <a:spAutoFit/>
          </a:bodyPr>
          <a:lstStyle/>
          <a:p>
            <a:pPr algn="l"/>
            <a:r>
              <a:rPr lang="fi-FI" sz="2000" dirty="0">
                <a:solidFill>
                  <a:srgbClr val="333333"/>
                </a:solidFill>
                <a:latin typeface="calibri" panose="020F0502020204030204" pitchFamily="34" charset="0"/>
              </a:rPr>
              <a:t> - toimintatuotoissa on mukana vuokratuloja, kun kunta on vuokrannut tilojaan eri toimijoille</a:t>
            </a:r>
          </a:p>
          <a:p>
            <a:pPr algn="l"/>
            <a:endParaRPr lang="fi-FI" sz="2000" dirty="0">
              <a:solidFill>
                <a:srgbClr val="333333"/>
              </a:solidFill>
              <a:latin typeface="calibri" panose="020F0502020204030204" pitchFamily="34" charset="0"/>
            </a:endParaRPr>
          </a:p>
          <a:p>
            <a:pPr algn="l"/>
            <a:r>
              <a:rPr lang="fi-FI" sz="2000" dirty="0">
                <a:solidFill>
                  <a:srgbClr val="333333"/>
                </a:solidFill>
                <a:latin typeface="calibri" panose="020F0502020204030204" pitchFamily="34" charset="0"/>
              </a:rPr>
              <a:t> - hyvinvointialue on aiemmin vuokrannut tiloja siten, että terveysasemalta oli vuokrattu tiloja</a:t>
            </a:r>
          </a:p>
          <a:p>
            <a:pPr algn="l"/>
            <a:r>
              <a:rPr lang="fi-FI" sz="2000" dirty="0">
                <a:solidFill>
                  <a:srgbClr val="333333"/>
                </a:solidFill>
                <a:latin typeface="calibri" panose="020F0502020204030204" pitchFamily="34" charset="0"/>
              </a:rPr>
              <a:t>    noin 700-800 neliötä, uusien sopimusten perusteella vuokrattavaksi tulee noin 300 neliötä</a:t>
            </a:r>
          </a:p>
          <a:p>
            <a:pPr algn="l"/>
            <a:endParaRPr lang="fi-FI" sz="2000" dirty="0">
              <a:solidFill>
                <a:srgbClr val="333333"/>
              </a:solidFill>
              <a:latin typeface="calibri" panose="020F0502020204030204" pitchFamily="34" charset="0"/>
            </a:endParaRPr>
          </a:p>
          <a:p>
            <a:pPr algn="l"/>
            <a:r>
              <a:rPr lang="fi-FI" sz="2000" dirty="0">
                <a:solidFill>
                  <a:srgbClr val="333333"/>
                </a:solidFill>
                <a:latin typeface="calibri" panose="020F0502020204030204" pitchFamily="34" charset="0"/>
              </a:rPr>
              <a:t> - vuoden 2026 alusta </a:t>
            </a:r>
            <a:r>
              <a:rPr lang="fi-FI" sz="2000" b="1" dirty="0">
                <a:solidFill>
                  <a:srgbClr val="333333"/>
                </a:solidFill>
                <a:latin typeface="calibri" panose="020F0502020204030204" pitchFamily="34" charset="0"/>
              </a:rPr>
              <a:t>hyvinvointialueen tilat tulee siirtää kiinteistöyhtiöön</a:t>
            </a:r>
            <a:r>
              <a:rPr lang="fi-FI" sz="2000" dirty="0">
                <a:solidFill>
                  <a:srgbClr val="333333"/>
                </a:solidFill>
                <a:latin typeface="calibri" panose="020F0502020204030204" pitchFamily="34" charset="0"/>
              </a:rPr>
              <a:t>, jolloin toimintatuotot</a:t>
            </a:r>
          </a:p>
          <a:p>
            <a:pPr algn="l"/>
            <a:r>
              <a:rPr lang="fi-FI" sz="2000" dirty="0">
                <a:solidFill>
                  <a:srgbClr val="333333"/>
                </a:solidFill>
                <a:latin typeface="calibri" panose="020F0502020204030204" pitchFamily="34" charset="0"/>
              </a:rPr>
              <a:t>    tulevat siirtymään kiinteistöyhtiöön</a:t>
            </a:r>
          </a:p>
          <a:p>
            <a:pPr algn="l"/>
            <a:endParaRPr lang="fi-FI" sz="2000" dirty="0">
              <a:solidFill>
                <a:srgbClr val="333333"/>
              </a:solidFill>
              <a:latin typeface="calibri" panose="020F0502020204030204" pitchFamily="34" charset="0"/>
            </a:endParaRPr>
          </a:p>
          <a:p>
            <a:pPr algn="l"/>
            <a:r>
              <a:rPr lang="fi-FI" sz="2000" dirty="0">
                <a:solidFill>
                  <a:srgbClr val="333333"/>
                </a:solidFill>
                <a:latin typeface="calibri" panose="020F0502020204030204" pitchFamily="34" charset="0"/>
              </a:rPr>
              <a:t> - samoin edessä on ainakin </a:t>
            </a:r>
            <a:r>
              <a:rPr lang="fi-FI" sz="2000" b="1" dirty="0">
                <a:solidFill>
                  <a:srgbClr val="333333"/>
                </a:solidFill>
                <a:latin typeface="calibri" panose="020F0502020204030204" pitchFamily="34" charset="0"/>
              </a:rPr>
              <a:t>osan teollisuuskiinteistöjen siirtäminen kiinteistöyhtiöön</a:t>
            </a:r>
            <a:r>
              <a:rPr lang="fi-FI" sz="2000" dirty="0">
                <a:solidFill>
                  <a:srgbClr val="333333"/>
                </a:solidFill>
                <a:latin typeface="calibri" panose="020F0502020204030204" pitchFamily="34" charset="0"/>
              </a:rPr>
              <a:t>, jolloin myös</a:t>
            </a:r>
          </a:p>
          <a:p>
            <a:pPr algn="l"/>
            <a:r>
              <a:rPr lang="fi-FI" sz="2000" dirty="0">
                <a:solidFill>
                  <a:srgbClr val="333333"/>
                </a:solidFill>
                <a:latin typeface="calibri" panose="020F0502020204030204" pitchFamily="34" charset="0"/>
              </a:rPr>
              <a:t>    nämä toimintatuotot tulevat siirtymään kiinteistöyhtiöön vuoden 2026 alusta</a:t>
            </a:r>
          </a:p>
          <a:p>
            <a:pPr algn="l"/>
            <a:endParaRPr lang="fi-FI" sz="2000" dirty="0">
              <a:solidFill>
                <a:srgbClr val="333333"/>
              </a:solidFill>
              <a:latin typeface="calibri" panose="020F0502020204030204" pitchFamily="34" charset="0"/>
            </a:endParaRPr>
          </a:p>
          <a:p>
            <a:pPr algn="l"/>
            <a:r>
              <a:rPr lang="fi-FI" sz="2000" dirty="0">
                <a:solidFill>
                  <a:srgbClr val="333333"/>
                </a:solidFill>
                <a:latin typeface="calibri" panose="020F0502020204030204" pitchFamily="34" charset="0"/>
              </a:rPr>
              <a:t> - Metsä </a:t>
            </a:r>
            <a:r>
              <a:rPr lang="fi-FI" sz="2000" dirty="0" err="1">
                <a:solidFill>
                  <a:srgbClr val="333333"/>
                </a:solidFill>
                <a:latin typeface="calibri" panose="020F0502020204030204" pitchFamily="34" charset="0"/>
              </a:rPr>
              <a:t>Fibren</a:t>
            </a:r>
            <a:r>
              <a:rPr lang="fi-FI" sz="2000" dirty="0">
                <a:solidFill>
                  <a:srgbClr val="333333"/>
                </a:solidFill>
                <a:latin typeface="calibri" panose="020F0502020204030204" pitchFamily="34" charset="0"/>
              </a:rPr>
              <a:t> siirtyminen pois Merikarvialta tarkoittaa, että yhteisöverojen tuotot tulevat vaiheittain</a:t>
            </a:r>
          </a:p>
          <a:p>
            <a:pPr algn="l"/>
            <a:r>
              <a:rPr lang="fi-FI" sz="2000" dirty="0">
                <a:solidFill>
                  <a:srgbClr val="333333"/>
                </a:solidFill>
                <a:latin typeface="calibri" panose="020F0502020204030204" pitchFamily="34" charset="0"/>
              </a:rPr>
              <a:t>    poistumaan vuoteen 2027 mennessä (yhteisövero vuodelta 2024: 152 500 euroa)</a:t>
            </a:r>
          </a:p>
          <a:p>
            <a:pPr algn="l"/>
            <a:endParaRPr lang="fi-FI" sz="2000" dirty="0">
              <a:solidFill>
                <a:srgbClr val="333333"/>
              </a:solidFill>
              <a:latin typeface="calibri" panose="020F0502020204030204" pitchFamily="34" charset="0"/>
            </a:endParaRPr>
          </a:p>
          <a:p>
            <a:pPr algn="l"/>
            <a:r>
              <a:rPr lang="fi-FI" sz="2000" dirty="0">
                <a:solidFill>
                  <a:srgbClr val="333333"/>
                </a:solidFill>
                <a:latin typeface="calibri" panose="020F0502020204030204" pitchFamily="34" charset="0"/>
              </a:rPr>
              <a:t> - </a:t>
            </a:r>
            <a:r>
              <a:rPr lang="fi-FI" sz="2000" b="1" dirty="0">
                <a:solidFill>
                  <a:srgbClr val="333333"/>
                </a:solidFill>
                <a:latin typeface="calibri" panose="020F0502020204030204" pitchFamily="34" charset="0"/>
              </a:rPr>
              <a:t>vuoden 2025 verotuloennuste laskenut talousarviostamme 443 000 euroa </a:t>
            </a:r>
            <a:r>
              <a:rPr lang="fi-FI" sz="2000" dirty="0">
                <a:solidFill>
                  <a:srgbClr val="333333"/>
                </a:solidFill>
                <a:latin typeface="calibri" panose="020F0502020204030204" pitchFamily="34" charset="0"/>
              </a:rPr>
              <a:t>(tieto tuli 4.2.2025)</a:t>
            </a:r>
          </a:p>
          <a:p>
            <a:pPr algn="l"/>
            <a:endParaRPr lang="fi-FI" sz="2000" dirty="0">
              <a:solidFill>
                <a:srgbClr val="333333"/>
              </a:solidFill>
              <a:latin typeface="calibri" panose="020F0502020204030204" pitchFamily="34" charset="0"/>
            </a:endParaRPr>
          </a:p>
          <a:p>
            <a:pPr algn="l"/>
            <a:r>
              <a:rPr lang="fi-FI" sz="2000" dirty="0">
                <a:solidFill>
                  <a:srgbClr val="333333"/>
                </a:solidFill>
                <a:latin typeface="calibri" panose="020F0502020204030204" pitchFamily="34" charset="0"/>
              </a:rPr>
              <a:t> - valtionosuusuudistus tulossa</a:t>
            </a:r>
          </a:p>
          <a:p>
            <a:pPr algn="l"/>
            <a:r>
              <a:rPr lang="fi-FI" sz="2000" dirty="0">
                <a:solidFill>
                  <a:srgbClr val="333333"/>
                </a:solidFill>
                <a:latin typeface="calibri" panose="020F0502020204030204" pitchFamily="34" charset="0"/>
              </a:rPr>
              <a:t> </a:t>
            </a: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000000"/>
              </a:solidFill>
              <a:latin typeface="Times New Roman" panose="02020603050405020304" pitchFamily="18" charset="0"/>
            </a:endParaRPr>
          </a:p>
          <a:p>
            <a:pPr algn="l"/>
            <a:endParaRPr lang="fi-FI" sz="2000" dirty="0">
              <a:solidFill>
                <a:srgbClr val="000000"/>
              </a:solidFill>
              <a:latin typeface="Times New Roman" panose="02020603050405020304" pitchFamily="18" charset="0"/>
            </a:endParaRPr>
          </a:p>
          <a:p>
            <a:pPr algn="l"/>
            <a:endParaRPr lang="fi-FI" sz="2000" dirty="0">
              <a:solidFill>
                <a:srgbClr val="333333"/>
              </a:solidFill>
              <a:latin typeface="calibri" panose="020F0502020204030204" pitchFamily="34" charset="0"/>
            </a:endParaRPr>
          </a:p>
          <a:p>
            <a:pPr algn="l"/>
            <a:endParaRPr lang="fi-FI" sz="2000" b="0" i="0" dirty="0">
              <a:solidFill>
                <a:srgbClr val="333333"/>
              </a:solidFill>
              <a:effectLst/>
              <a:latin typeface="calibri" panose="020F0502020204030204" pitchFamily="34" charset="0"/>
            </a:endParaRPr>
          </a:p>
        </p:txBody>
      </p:sp>
    </p:spTree>
    <p:extLst>
      <p:ext uri="{BB962C8B-B14F-4D97-AF65-F5344CB8AC3E}">
        <p14:creationId xmlns:p14="http://schemas.microsoft.com/office/powerpoint/2010/main" val="2632089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15646-2449-B625-F198-ED87833DBED3}"/>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3A7F5B53-FD19-AE36-14EF-F219C2673F20}"/>
              </a:ext>
            </a:extLst>
          </p:cNvPr>
          <p:cNvSpPr>
            <a:spLocks noGrp="1"/>
          </p:cNvSpPr>
          <p:nvPr>
            <p:ph type="body" idx="1"/>
          </p:nvPr>
        </p:nvSpPr>
        <p:spPr/>
        <p:txBody>
          <a:bodyPr>
            <a:normAutofit/>
          </a:bodyPr>
          <a:lstStyle/>
          <a:p>
            <a:r>
              <a:rPr lang="fi-FI" sz="2400" b="0" i="0" dirty="0">
                <a:effectLst/>
                <a:latin typeface="Arial" panose="020B0604020202020204" pitchFamily="34" charset="0"/>
              </a:rPr>
              <a:t>Neuvottelujen perusteet ja tavoitteet</a:t>
            </a:r>
            <a:endParaRPr lang="fi-FI" sz="2400" b="1" i="0" dirty="0">
              <a:solidFill>
                <a:srgbClr val="000000"/>
              </a:solidFill>
              <a:effectLst/>
              <a:latin typeface="calibri" panose="020F0502020204030204" pitchFamily="34" charset="0"/>
            </a:endParaRPr>
          </a:p>
        </p:txBody>
      </p:sp>
      <p:sp>
        <p:nvSpPr>
          <p:cNvPr id="5" name="Tekstiruutu 4">
            <a:extLst>
              <a:ext uri="{FF2B5EF4-FFF2-40B4-BE49-F238E27FC236}">
                <a16:creationId xmlns:a16="http://schemas.microsoft.com/office/drawing/2014/main" id="{34A277EE-66F7-1D22-6BF9-5DDC3E4802A9}"/>
              </a:ext>
            </a:extLst>
          </p:cNvPr>
          <p:cNvSpPr txBox="1"/>
          <p:nvPr/>
        </p:nvSpPr>
        <p:spPr>
          <a:xfrm>
            <a:off x="831850" y="1716080"/>
            <a:ext cx="11105284" cy="5632311"/>
          </a:xfrm>
          <a:prstGeom prst="rect">
            <a:avLst/>
          </a:prstGeom>
          <a:noFill/>
        </p:spPr>
        <p:txBody>
          <a:bodyPr wrap="none" rtlCol="0">
            <a:spAutoFit/>
          </a:bodyPr>
          <a:lstStyle/>
          <a:p>
            <a:pPr algn="l"/>
            <a:endParaRPr lang="fi-FI" sz="2000" dirty="0"/>
          </a:p>
          <a:p>
            <a:pPr algn="l"/>
            <a:r>
              <a:rPr lang="fi-FI" sz="2000" dirty="0">
                <a:solidFill>
                  <a:srgbClr val="333333"/>
                </a:solidFill>
                <a:latin typeface="calibri" panose="020F0502020204030204" pitchFamily="34" charset="0"/>
              </a:rPr>
              <a:t>Perusteet käsiteltiin edellisissä dioissa yksityiskohtaisemmin.</a:t>
            </a:r>
          </a:p>
          <a:p>
            <a:pPr algn="l"/>
            <a:endParaRPr lang="fi-FI" sz="2000" dirty="0">
              <a:solidFill>
                <a:srgbClr val="333333"/>
              </a:solidFill>
              <a:latin typeface="calibri" panose="020F0502020204030204" pitchFamily="34" charset="0"/>
            </a:endParaRPr>
          </a:p>
          <a:p>
            <a:pPr algn="l"/>
            <a:r>
              <a:rPr lang="fi-FI" sz="2000" dirty="0">
                <a:solidFill>
                  <a:srgbClr val="333333"/>
                </a:solidFill>
                <a:latin typeface="calibri" panose="020F0502020204030204" pitchFamily="34" charset="0"/>
              </a:rPr>
              <a:t>Lisäksi p</a:t>
            </a:r>
            <a:r>
              <a:rPr lang="fi-FI" sz="2000" b="0" i="0" dirty="0">
                <a:solidFill>
                  <a:srgbClr val="333333"/>
                </a:solidFill>
                <a:effectLst/>
                <a:latin typeface="calibri" panose="020F0502020204030204" pitchFamily="34" charset="0"/>
              </a:rPr>
              <a:t>eriaatteena on ollut, että </a:t>
            </a:r>
            <a:r>
              <a:rPr lang="fi-FI" sz="2000" b="1" i="0" dirty="0">
                <a:solidFill>
                  <a:srgbClr val="333333"/>
                </a:solidFill>
                <a:effectLst/>
                <a:latin typeface="calibri" panose="020F0502020204030204" pitchFamily="34" charset="0"/>
              </a:rPr>
              <a:t>veronkorotuksen verran haetaan myös muita sopeutuksia</a:t>
            </a:r>
            <a:r>
              <a:rPr lang="fi-FI" sz="2000" b="0" i="0" dirty="0">
                <a:solidFill>
                  <a:srgbClr val="333333"/>
                </a:solidFill>
                <a:effectLst/>
                <a:latin typeface="calibri" panose="020F0502020204030204" pitchFamily="34" charset="0"/>
              </a:rPr>
              <a:t>, joiden </a:t>
            </a:r>
          </a:p>
          <a:p>
            <a:pPr algn="l"/>
            <a:r>
              <a:rPr lang="fi-FI" sz="2000" b="0" i="0" dirty="0">
                <a:solidFill>
                  <a:srgbClr val="333333"/>
                </a:solidFill>
                <a:effectLst/>
                <a:latin typeface="calibri" panose="020F0502020204030204" pitchFamily="34" charset="0"/>
              </a:rPr>
              <a:t>suuruus on </a:t>
            </a:r>
            <a:r>
              <a:rPr lang="fi-FI" sz="2000" b="1" i="0" dirty="0">
                <a:solidFill>
                  <a:srgbClr val="333333"/>
                </a:solidFill>
                <a:effectLst/>
                <a:latin typeface="calibri" panose="020F0502020204030204" pitchFamily="34" charset="0"/>
              </a:rPr>
              <a:t>siis 504 000 euroa</a:t>
            </a:r>
            <a:r>
              <a:rPr lang="fi-FI" sz="2000" b="0" i="0" dirty="0">
                <a:solidFill>
                  <a:srgbClr val="333333"/>
                </a:solidFill>
                <a:effectLst/>
                <a:latin typeface="calibri" panose="020F0502020204030204" pitchFamily="34" charset="0"/>
              </a:rPr>
              <a:t>. Tämän saavuttaminen edellyttää tarkkaa suunnitelmaa ja sitoutumista </a:t>
            </a:r>
          </a:p>
          <a:p>
            <a:pPr algn="l"/>
            <a:r>
              <a:rPr lang="fi-FI" sz="2000" b="0" i="0" dirty="0">
                <a:solidFill>
                  <a:srgbClr val="333333"/>
                </a:solidFill>
                <a:effectLst/>
                <a:latin typeface="calibri" panose="020F0502020204030204" pitchFamily="34" charset="0"/>
              </a:rPr>
              <a:t>suunnitelmien läpivientiin. Talouden tasapainotussuunnitelma tehtiin yhteistoimintaneuvottelujen </a:t>
            </a:r>
          </a:p>
          <a:p>
            <a:pPr algn="l"/>
            <a:r>
              <a:rPr lang="fi-FI" sz="2000" dirty="0">
                <a:solidFill>
                  <a:srgbClr val="333333"/>
                </a:solidFill>
                <a:latin typeface="calibri" panose="020F0502020204030204" pitchFamily="34" charset="0"/>
              </a:rPr>
              <a:t>p</a:t>
            </a:r>
            <a:r>
              <a:rPr lang="fi-FI" sz="2000" b="0" i="0" dirty="0">
                <a:solidFill>
                  <a:srgbClr val="333333"/>
                </a:solidFill>
                <a:effectLst/>
                <a:latin typeface="calibri" panose="020F0502020204030204" pitchFamily="34" charset="0"/>
              </a:rPr>
              <a:t>erusteella vuosiksi 2025-2027.</a:t>
            </a:r>
          </a:p>
          <a:p>
            <a:pPr algn="l"/>
            <a:endParaRPr lang="fi-FI" sz="2000" dirty="0">
              <a:solidFill>
                <a:srgbClr val="333333"/>
              </a:solidFill>
              <a:latin typeface="calibri" panose="020F0502020204030204" pitchFamily="34" charset="0"/>
            </a:endParaRPr>
          </a:p>
          <a:p>
            <a:pPr algn="l"/>
            <a:r>
              <a:rPr lang="fi-FI" sz="2000" dirty="0">
                <a:solidFill>
                  <a:srgbClr val="333333"/>
                </a:solidFill>
                <a:latin typeface="calibri" panose="020F0502020204030204" pitchFamily="34" charset="0"/>
              </a:rPr>
              <a:t>Suunnitelmana on 600 000 euroa, koska kokemus on osoittanut toteuman olevan enintään 85 prosenttia.</a:t>
            </a:r>
          </a:p>
          <a:p>
            <a:pPr algn="l"/>
            <a:endParaRPr lang="fi-FI" sz="2000" dirty="0">
              <a:solidFill>
                <a:srgbClr val="333333"/>
              </a:solidFill>
              <a:latin typeface="calibri" panose="020F0502020204030204" pitchFamily="34" charset="0"/>
            </a:endParaRPr>
          </a:p>
          <a:p>
            <a:pPr algn="l"/>
            <a:r>
              <a:rPr lang="fi-FI" sz="2000" dirty="0">
                <a:solidFill>
                  <a:srgbClr val="333333"/>
                </a:solidFill>
                <a:latin typeface="calibri" panose="020F0502020204030204" pitchFamily="34" charset="0"/>
              </a:rPr>
              <a:t>Yhteistoimintaneuvotteluissa hyväksyttiin yksimielisesti työnantaja- ja työntekijäedustajien toimesta </a:t>
            </a:r>
          </a:p>
          <a:p>
            <a:pPr algn="l"/>
            <a:r>
              <a:rPr lang="fi-FI" sz="2000" dirty="0">
                <a:solidFill>
                  <a:srgbClr val="333333"/>
                </a:solidFill>
                <a:latin typeface="calibri" panose="020F0502020204030204" pitchFamily="34" charset="0"/>
              </a:rPr>
              <a:t>neuvottelujen perusteet, tarve talouden tasapainottamiselle, lähtökohdat, periaatteet ja tavoite.</a:t>
            </a:r>
          </a:p>
          <a:p>
            <a:pPr algn="l"/>
            <a:endParaRPr lang="fi-FI" sz="2000" dirty="0">
              <a:solidFill>
                <a:srgbClr val="333333"/>
              </a:solidFill>
              <a:latin typeface="calibri" panose="020F0502020204030204" pitchFamily="34" charset="0"/>
            </a:endParaRPr>
          </a:p>
          <a:p>
            <a:pPr algn="l"/>
            <a:r>
              <a:rPr lang="fi-FI" sz="2000" dirty="0">
                <a:solidFill>
                  <a:srgbClr val="333333"/>
                </a:solidFill>
                <a:latin typeface="calibri" panose="020F0502020204030204" pitchFamily="34" charset="0"/>
              </a:rPr>
              <a:t>Lisäksi hyväksyttiin yksimielisesti neuvottelujen edustajat, toimenpiteistä vapaana olevat henkilöt, </a:t>
            </a:r>
          </a:p>
          <a:p>
            <a:pPr algn="l"/>
            <a:r>
              <a:rPr lang="fi-FI" sz="2000" dirty="0">
                <a:solidFill>
                  <a:srgbClr val="333333"/>
                </a:solidFill>
                <a:latin typeface="calibri" panose="020F0502020204030204" pitchFamily="34" charset="0"/>
              </a:rPr>
              <a:t>neuvotteluaikataulu ja –suunnitelma sisältöineen ja teemoineen.</a:t>
            </a:r>
            <a:endParaRPr lang="fi-FI" sz="2000" dirty="0">
              <a:solidFill>
                <a:srgbClr val="141827"/>
              </a:solidFill>
              <a:latin typeface="Helvetica Neue"/>
            </a:endParaRPr>
          </a:p>
          <a:p>
            <a:pPr algn="l"/>
            <a:endParaRPr lang="fi-FI" sz="2000" dirty="0">
              <a:solidFill>
                <a:srgbClr val="333333"/>
              </a:solidFill>
              <a:latin typeface="calibri" panose="020F0502020204030204" pitchFamily="34" charset="0"/>
            </a:endParaRPr>
          </a:p>
          <a:p>
            <a:pPr algn="l"/>
            <a:r>
              <a:rPr lang="fi-FI" sz="2000" i="0" dirty="0">
                <a:solidFill>
                  <a:srgbClr val="333333"/>
                </a:solidFill>
                <a:effectLst/>
                <a:latin typeface="calibri" panose="020F0502020204030204" pitchFamily="34" charset="0"/>
              </a:rPr>
              <a:t> </a:t>
            </a:r>
            <a:endParaRPr lang="fi-FI" sz="2000" dirty="0">
              <a:solidFill>
                <a:srgbClr val="333333"/>
              </a:solidFill>
              <a:latin typeface="calibri" panose="020F0502020204030204" pitchFamily="34" charset="0"/>
            </a:endParaRPr>
          </a:p>
          <a:p>
            <a:pPr algn="l"/>
            <a:endParaRPr lang="fi-FI" sz="2000" b="0" i="0" dirty="0">
              <a:solidFill>
                <a:srgbClr val="333333"/>
              </a:solidFill>
              <a:effectLst/>
              <a:latin typeface="calibri" panose="020F0502020204030204" pitchFamily="34" charset="0"/>
            </a:endParaRPr>
          </a:p>
        </p:txBody>
      </p:sp>
    </p:spTree>
    <p:extLst>
      <p:ext uri="{BB962C8B-B14F-4D97-AF65-F5344CB8AC3E}">
        <p14:creationId xmlns:p14="http://schemas.microsoft.com/office/powerpoint/2010/main" val="3746067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E2535-4EEC-3D80-9554-A27340FC54A2}"/>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0F811CB5-E7AA-3B22-FC8A-5E793CFA3655}"/>
              </a:ext>
            </a:extLst>
          </p:cNvPr>
          <p:cNvSpPr>
            <a:spLocks noGrp="1"/>
          </p:cNvSpPr>
          <p:nvPr>
            <p:ph type="body" idx="1"/>
          </p:nvPr>
        </p:nvSpPr>
        <p:spPr/>
        <p:txBody>
          <a:bodyPr>
            <a:normAutofit/>
          </a:bodyPr>
          <a:lstStyle/>
          <a:p>
            <a:r>
              <a:rPr lang="fi-FI" sz="2400" b="1" i="0" dirty="0">
                <a:solidFill>
                  <a:srgbClr val="333333"/>
                </a:solidFill>
                <a:effectLst/>
                <a:latin typeface="calibri" panose="020F0502020204030204" pitchFamily="34" charset="0"/>
              </a:rPr>
              <a:t>Yhteistoimintaneuvottelut 2025, päätöksentekoprosessi</a:t>
            </a:r>
            <a:endParaRPr lang="fi-FI" sz="2400" b="1" i="0" dirty="0">
              <a:solidFill>
                <a:srgbClr val="000000"/>
              </a:solidFill>
              <a:effectLst/>
              <a:latin typeface="calibri" panose="020F0502020204030204" pitchFamily="34" charset="0"/>
            </a:endParaRPr>
          </a:p>
        </p:txBody>
      </p:sp>
      <p:sp>
        <p:nvSpPr>
          <p:cNvPr id="5" name="Tekstiruutu 4">
            <a:extLst>
              <a:ext uri="{FF2B5EF4-FFF2-40B4-BE49-F238E27FC236}">
                <a16:creationId xmlns:a16="http://schemas.microsoft.com/office/drawing/2014/main" id="{C99226FF-CEC6-90CA-E6E4-AB5AA3449268}"/>
              </a:ext>
            </a:extLst>
          </p:cNvPr>
          <p:cNvSpPr txBox="1"/>
          <p:nvPr/>
        </p:nvSpPr>
        <p:spPr>
          <a:xfrm>
            <a:off x="188232" y="1630549"/>
            <a:ext cx="12151083" cy="8094524"/>
          </a:xfrm>
          <a:prstGeom prst="rect">
            <a:avLst/>
          </a:prstGeom>
          <a:noFill/>
        </p:spPr>
        <p:txBody>
          <a:bodyPr wrap="none" rtlCol="0">
            <a:spAutoFit/>
          </a:bodyPr>
          <a:lstStyle/>
          <a:p>
            <a:pPr marL="342900" indent="-342900" algn="l">
              <a:buFontTx/>
              <a:buChar char="-"/>
            </a:pPr>
            <a:r>
              <a:rPr lang="fi-FI" sz="2000" dirty="0">
                <a:solidFill>
                  <a:srgbClr val="141827"/>
                </a:solidFill>
                <a:latin typeface="Helvetica Neue"/>
              </a:rPr>
              <a:t>Kunnanhallitus, maanantai 27.1.2025</a:t>
            </a:r>
          </a:p>
          <a:p>
            <a:pPr marL="800100" lvl="1" indent="-342900">
              <a:buFontTx/>
              <a:buChar char="-"/>
            </a:pPr>
            <a:r>
              <a:rPr lang="fi-FI" sz="2000" dirty="0">
                <a:solidFill>
                  <a:srgbClr val="141827"/>
                </a:solidFill>
                <a:latin typeface="Helvetica Neue"/>
              </a:rPr>
              <a:t>Talouden tasapainottaminen 2025</a:t>
            </a:r>
          </a:p>
          <a:p>
            <a:pPr marL="800100" lvl="1" indent="-342900">
              <a:buFontTx/>
              <a:buChar char="-"/>
            </a:pPr>
            <a:r>
              <a:rPr lang="fi-FI" sz="2000" dirty="0">
                <a:solidFill>
                  <a:srgbClr val="141827"/>
                </a:solidFill>
                <a:latin typeface="Helvetica Neue"/>
              </a:rPr>
              <a:t>Yhteistoimintaneuvottelujen käynnistäminen, tuotannollistaloudellisilla ja </a:t>
            </a:r>
          </a:p>
          <a:p>
            <a:pPr lvl="1"/>
            <a:r>
              <a:rPr lang="fi-FI" sz="2000" dirty="0">
                <a:solidFill>
                  <a:srgbClr val="141827"/>
                </a:solidFill>
                <a:latin typeface="Helvetica Neue"/>
              </a:rPr>
              <a:t>     uudelleenjärjestelyihin liittyvillä perusteilla</a:t>
            </a:r>
          </a:p>
          <a:p>
            <a:pPr marL="800100" lvl="1" indent="-342900">
              <a:buFontTx/>
              <a:buChar char="-"/>
            </a:pPr>
            <a:r>
              <a:rPr lang="fi-FI" sz="2000" dirty="0">
                <a:solidFill>
                  <a:srgbClr val="141827"/>
                </a:solidFill>
                <a:latin typeface="Helvetica Neue"/>
              </a:rPr>
              <a:t>Pääluottamusmiehen viikkotuntien tarkistaminen yhteistoimintaneuvottelujen ajaksi, Maria Kriik</a:t>
            </a:r>
          </a:p>
          <a:p>
            <a:pPr marL="800100" lvl="1" indent="-342900">
              <a:buFontTx/>
              <a:buChar char="-"/>
            </a:pPr>
            <a:r>
              <a:rPr lang="fi-FI" sz="2000" dirty="0">
                <a:solidFill>
                  <a:srgbClr val="141827"/>
                </a:solidFill>
                <a:latin typeface="Helvetica Neue"/>
              </a:rPr>
              <a:t>Pääluottamusmiehen viikkotuntien tarkistaminen yhteistoimintaneuvottelujen ajaksi, Mari Luotonen</a:t>
            </a:r>
          </a:p>
          <a:p>
            <a:pPr lvl="1"/>
            <a:endParaRPr lang="fi-FI" sz="2000" dirty="0">
              <a:solidFill>
                <a:srgbClr val="141827"/>
              </a:solidFill>
              <a:latin typeface="Helvetica Neue"/>
            </a:endParaRPr>
          </a:p>
          <a:p>
            <a:pPr marL="342900" indent="-342900">
              <a:buFontTx/>
              <a:buChar char="-"/>
            </a:pPr>
            <a:r>
              <a:rPr lang="fi-FI" sz="2000" dirty="0">
                <a:solidFill>
                  <a:srgbClr val="141827"/>
                </a:solidFill>
                <a:latin typeface="Helvetica Neue"/>
              </a:rPr>
              <a:t>Kunnanhallituksen iltapäiväkoulu 10.3.2025</a:t>
            </a:r>
          </a:p>
          <a:p>
            <a:pPr marL="800100" lvl="1" indent="-342900">
              <a:buFontTx/>
              <a:buChar char="-"/>
            </a:pPr>
            <a:r>
              <a:rPr lang="fi-FI" sz="2000" dirty="0">
                <a:solidFill>
                  <a:srgbClr val="141827"/>
                </a:solidFill>
                <a:latin typeface="Helvetica Neue"/>
              </a:rPr>
              <a:t>Työnantajan alustavan toimenpideohjelman ehdotuksen läpikäynti</a:t>
            </a:r>
          </a:p>
          <a:p>
            <a:pPr lvl="1"/>
            <a:endParaRPr lang="fi-FI" sz="2000" dirty="0">
              <a:solidFill>
                <a:srgbClr val="141827"/>
              </a:solidFill>
              <a:latin typeface="Helvetica Neue"/>
            </a:endParaRPr>
          </a:p>
          <a:p>
            <a:pPr marL="342900" indent="-342900">
              <a:buFontTx/>
              <a:buChar char="-"/>
            </a:pPr>
            <a:r>
              <a:rPr lang="fi-FI" sz="2000" dirty="0">
                <a:solidFill>
                  <a:srgbClr val="141827"/>
                </a:solidFill>
                <a:latin typeface="Helvetica Neue"/>
              </a:rPr>
              <a:t>Kunnanhallitus, maanantai 10.3.2025</a:t>
            </a:r>
          </a:p>
          <a:p>
            <a:pPr marL="800100" lvl="1" indent="-342900">
              <a:buFontTx/>
              <a:buChar char="-"/>
            </a:pPr>
            <a:r>
              <a:rPr lang="fi-FI" sz="2000" dirty="0">
                <a:solidFill>
                  <a:srgbClr val="141827"/>
                </a:solidFill>
                <a:latin typeface="Helvetica Neue"/>
              </a:rPr>
              <a:t>Yhteistoimintaneuvottelujen päättäminen</a:t>
            </a:r>
          </a:p>
          <a:p>
            <a:pPr marL="800100" lvl="1" indent="-342900">
              <a:buFontTx/>
              <a:buChar char="-"/>
            </a:pPr>
            <a:r>
              <a:rPr lang="fi-FI" sz="2000" dirty="0">
                <a:solidFill>
                  <a:srgbClr val="141827"/>
                </a:solidFill>
                <a:latin typeface="Helvetica Neue"/>
              </a:rPr>
              <a:t>Ylimääräisen kunnanhallituksen kokouksen 17.3.2025 koolle kutsuminen</a:t>
            </a:r>
          </a:p>
          <a:p>
            <a:endParaRPr lang="fi-FI" sz="2000" dirty="0">
              <a:solidFill>
                <a:srgbClr val="141827"/>
              </a:solidFill>
              <a:latin typeface="Helvetica Neue"/>
            </a:endParaRPr>
          </a:p>
          <a:p>
            <a:pPr marL="342900" indent="-342900">
              <a:buFontTx/>
              <a:buChar char="-"/>
            </a:pPr>
            <a:r>
              <a:rPr lang="fi-FI" sz="2000" dirty="0">
                <a:solidFill>
                  <a:srgbClr val="141827"/>
                </a:solidFill>
                <a:latin typeface="Helvetica Neue"/>
              </a:rPr>
              <a:t>Kunnanhallitus, maanantai 17.3.2025</a:t>
            </a:r>
          </a:p>
          <a:p>
            <a:pPr marL="800100" lvl="1" indent="-342900">
              <a:buFontTx/>
              <a:buChar char="-"/>
            </a:pPr>
            <a:r>
              <a:rPr lang="fi-FI" sz="2000" dirty="0">
                <a:solidFill>
                  <a:srgbClr val="141827"/>
                </a:solidFill>
                <a:latin typeface="Helvetica Neue"/>
              </a:rPr>
              <a:t>Työnantajan yhteistoimintaneuvottelujen perusteella laatiman talouden tasapainotusohjelman </a:t>
            </a:r>
          </a:p>
          <a:p>
            <a:pPr lvl="1"/>
            <a:r>
              <a:rPr lang="fi-FI" sz="2000" dirty="0">
                <a:solidFill>
                  <a:srgbClr val="141827"/>
                </a:solidFill>
                <a:latin typeface="Helvetica Neue"/>
              </a:rPr>
              <a:t>     hyväksyminen</a:t>
            </a:r>
          </a:p>
          <a:p>
            <a:pPr marL="342900" indent="-342900">
              <a:buFontTx/>
              <a:buChar char="-"/>
            </a:pPr>
            <a:endParaRPr lang="fi-FI" sz="2000" dirty="0">
              <a:solidFill>
                <a:srgbClr val="141827"/>
              </a:solidFill>
              <a:latin typeface="Helvetica Neue"/>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000000"/>
              </a:solidFill>
              <a:latin typeface="Times New Roman" panose="02020603050405020304" pitchFamily="18" charset="0"/>
            </a:endParaRPr>
          </a:p>
          <a:p>
            <a:pPr algn="l"/>
            <a:endParaRPr lang="fi-FI" sz="2000" dirty="0">
              <a:solidFill>
                <a:srgbClr val="000000"/>
              </a:solidFill>
              <a:latin typeface="Times New Roman" panose="02020603050405020304" pitchFamily="18" charset="0"/>
            </a:endParaRPr>
          </a:p>
          <a:p>
            <a:pPr algn="l"/>
            <a:endParaRPr lang="fi-FI" sz="2000" dirty="0">
              <a:solidFill>
                <a:srgbClr val="333333"/>
              </a:solidFill>
              <a:latin typeface="calibri" panose="020F0502020204030204" pitchFamily="34" charset="0"/>
            </a:endParaRPr>
          </a:p>
          <a:p>
            <a:pPr algn="l"/>
            <a:endParaRPr lang="fi-FI" sz="2000" b="0" i="0" dirty="0">
              <a:solidFill>
                <a:srgbClr val="333333"/>
              </a:solidFill>
              <a:effectLst/>
              <a:latin typeface="calibri" panose="020F0502020204030204" pitchFamily="34" charset="0"/>
            </a:endParaRPr>
          </a:p>
        </p:txBody>
      </p:sp>
    </p:spTree>
    <p:extLst>
      <p:ext uri="{BB962C8B-B14F-4D97-AF65-F5344CB8AC3E}">
        <p14:creationId xmlns:p14="http://schemas.microsoft.com/office/powerpoint/2010/main" val="920212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1EF0A-630A-56F5-DC85-32580846ED6C}"/>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8788CCAF-B5AB-6DD3-4573-DA7C17F8AC3A}"/>
              </a:ext>
            </a:extLst>
          </p:cNvPr>
          <p:cNvSpPr>
            <a:spLocks noGrp="1"/>
          </p:cNvSpPr>
          <p:nvPr>
            <p:ph type="body" idx="1"/>
          </p:nvPr>
        </p:nvSpPr>
        <p:spPr/>
        <p:txBody>
          <a:bodyPr>
            <a:normAutofit/>
          </a:bodyPr>
          <a:lstStyle/>
          <a:p>
            <a:r>
              <a:rPr lang="fi-FI" sz="2400" b="1" i="0" dirty="0">
                <a:solidFill>
                  <a:srgbClr val="333333"/>
                </a:solidFill>
                <a:effectLst/>
                <a:latin typeface="calibri" panose="020F0502020204030204" pitchFamily="34" charset="0"/>
              </a:rPr>
              <a:t>Yhteistoimintaneuvottelut 2025, neuvotteluprosessi</a:t>
            </a:r>
            <a:endParaRPr lang="fi-FI" sz="2400" b="1" i="0" dirty="0">
              <a:solidFill>
                <a:srgbClr val="000000"/>
              </a:solidFill>
              <a:effectLst/>
              <a:latin typeface="calibri" panose="020F0502020204030204" pitchFamily="34" charset="0"/>
            </a:endParaRPr>
          </a:p>
        </p:txBody>
      </p:sp>
      <p:sp>
        <p:nvSpPr>
          <p:cNvPr id="5" name="Tekstiruutu 4">
            <a:extLst>
              <a:ext uri="{FF2B5EF4-FFF2-40B4-BE49-F238E27FC236}">
                <a16:creationId xmlns:a16="http://schemas.microsoft.com/office/drawing/2014/main" id="{1A43E02E-A3D2-6CC0-2151-D43A346C5315}"/>
              </a:ext>
            </a:extLst>
          </p:cNvPr>
          <p:cNvSpPr txBox="1"/>
          <p:nvPr/>
        </p:nvSpPr>
        <p:spPr>
          <a:xfrm>
            <a:off x="831850" y="1716080"/>
            <a:ext cx="8177239" cy="7171194"/>
          </a:xfrm>
          <a:prstGeom prst="rect">
            <a:avLst/>
          </a:prstGeom>
          <a:noFill/>
        </p:spPr>
        <p:txBody>
          <a:bodyPr wrap="none" rtlCol="0">
            <a:spAutoFit/>
          </a:bodyPr>
          <a:lstStyle/>
          <a:p>
            <a:pPr algn="l"/>
            <a:endParaRPr lang="fi-FI" sz="2000" dirty="0"/>
          </a:p>
          <a:p>
            <a:pPr algn="l"/>
            <a:r>
              <a:rPr lang="fi-FI" sz="2000" dirty="0">
                <a:solidFill>
                  <a:srgbClr val="141827"/>
                </a:solidFill>
                <a:latin typeface="Helvetica Neue"/>
              </a:rPr>
              <a:t>- tiistai 4.2.2025</a:t>
            </a:r>
          </a:p>
          <a:p>
            <a:pPr algn="l"/>
            <a:r>
              <a:rPr lang="fi-FI" sz="2000" dirty="0">
                <a:solidFill>
                  <a:srgbClr val="141827"/>
                </a:solidFill>
                <a:latin typeface="Helvetica Neue"/>
              </a:rPr>
              <a:t>	- edustusten toteaminen</a:t>
            </a:r>
          </a:p>
          <a:p>
            <a:pPr algn="l"/>
            <a:r>
              <a:rPr lang="fi-FI" sz="2000" dirty="0">
                <a:solidFill>
                  <a:srgbClr val="141827"/>
                </a:solidFill>
                <a:latin typeface="Helvetica Neue"/>
              </a:rPr>
              <a:t>	- toimenpiteistä vapaana olevat</a:t>
            </a:r>
          </a:p>
          <a:p>
            <a:pPr algn="l"/>
            <a:r>
              <a:rPr lang="fi-FI" sz="2000" dirty="0">
                <a:solidFill>
                  <a:srgbClr val="141827"/>
                </a:solidFill>
                <a:latin typeface="Helvetica Neue"/>
              </a:rPr>
              <a:t>	- neuvottelujen perusteet</a:t>
            </a:r>
          </a:p>
          <a:p>
            <a:pPr algn="l"/>
            <a:r>
              <a:rPr lang="fi-FI" sz="2000" dirty="0">
                <a:solidFill>
                  <a:srgbClr val="141827"/>
                </a:solidFill>
                <a:latin typeface="Helvetica Neue"/>
              </a:rPr>
              <a:t>	- neuvottelujen tavoitteet</a:t>
            </a:r>
          </a:p>
          <a:p>
            <a:pPr algn="l"/>
            <a:r>
              <a:rPr lang="fi-FI" sz="2000" dirty="0">
                <a:solidFill>
                  <a:srgbClr val="141827"/>
                </a:solidFill>
                <a:latin typeface="Helvetica Neue"/>
              </a:rPr>
              <a:t>	- neuvottelujen aikataulusta sopiminen</a:t>
            </a:r>
          </a:p>
          <a:p>
            <a:pPr algn="l"/>
            <a:endParaRPr lang="fi-FI" sz="2000" dirty="0">
              <a:solidFill>
                <a:srgbClr val="141827"/>
              </a:solidFill>
              <a:latin typeface="Helvetica Neue"/>
            </a:endParaRPr>
          </a:p>
          <a:p>
            <a:pPr algn="l"/>
            <a:r>
              <a:rPr lang="fi-FI" sz="2000" dirty="0">
                <a:solidFill>
                  <a:srgbClr val="141827"/>
                </a:solidFill>
                <a:latin typeface="Helvetica Neue"/>
              </a:rPr>
              <a:t> - torstai 6.2.2025</a:t>
            </a:r>
          </a:p>
          <a:p>
            <a:pPr algn="l"/>
            <a:r>
              <a:rPr lang="fi-FI" sz="2000" dirty="0">
                <a:solidFill>
                  <a:srgbClr val="141827"/>
                </a:solidFill>
                <a:latin typeface="Helvetica Neue"/>
              </a:rPr>
              <a:t>	- henkilöstön läpikäynti, erityisesti määräaikaiset ja ikärakenne</a:t>
            </a:r>
          </a:p>
          <a:p>
            <a:pPr algn="l"/>
            <a:endParaRPr lang="fi-FI" sz="2000" dirty="0">
              <a:solidFill>
                <a:srgbClr val="141827"/>
              </a:solidFill>
              <a:latin typeface="Helvetica Neue"/>
            </a:endParaRPr>
          </a:p>
          <a:p>
            <a:pPr algn="l"/>
            <a:r>
              <a:rPr lang="fi-FI" sz="2000" dirty="0">
                <a:solidFill>
                  <a:srgbClr val="141827"/>
                </a:solidFill>
                <a:latin typeface="Helvetica Neue"/>
              </a:rPr>
              <a:t> - perjantai 7.2.2025</a:t>
            </a:r>
          </a:p>
          <a:p>
            <a:pPr algn="l"/>
            <a:r>
              <a:rPr lang="fi-FI" sz="2000" dirty="0">
                <a:solidFill>
                  <a:srgbClr val="141827"/>
                </a:solidFill>
                <a:latin typeface="Helvetica Neue"/>
              </a:rPr>
              <a:t>	- varhaiskasvatuksen ja päivähoidon läpikäynti</a:t>
            </a:r>
          </a:p>
          <a:p>
            <a:pPr algn="l"/>
            <a:r>
              <a:rPr lang="fi-FI" sz="2000" dirty="0">
                <a:solidFill>
                  <a:srgbClr val="141827"/>
                </a:solidFill>
                <a:latin typeface="Helvetica Neue"/>
              </a:rPr>
              <a:t>	- Merikarvian kunnan kiinteistöjen vuokraustilanne</a:t>
            </a:r>
          </a:p>
          <a:p>
            <a:pPr algn="l"/>
            <a:r>
              <a:rPr lang="fi-FI" sz="2000" dirty="0">
                <a:solidFill>
                  <a:srgbClr val="141827"/>
                </a:solidFill>
                <a:latin typeface="Helvetica Neue"/>
              </a:rPr>
              <a:t>	- Merikarvian kunnan lisätulojen hankkiminen</a:t>
            </a:r>
          </a:p>
          <a:p>
            <a:pPr algn="l"/>
            <a:r>
              <a:rPr lang="fi-FI" sz="2000" dirty="0">
                <a:solidFill>
                  <a:srgbClr val="141827"/>
                </a:solidFill>
                <a:latin typeface="Helvetica Neue"/>
              </a:rPr>
              <a:t> </a:t>
            </a:r>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333333"/>
              </a:solidFill>
              <a:latin typeface="calibri" panose="020F0502020204030204" pitchFamily="34" charset="0"/>
            </a:endParaRPr>
          </a:p>
          <a:p>
            <a:pPr algn="l"/>
            <a:endParaRPr lang="fi-FI" sz="2000" dirty="0">
              <a:solidFill>
                <a:srgbClr val="000000"/>
              </a:solidFill>
              <a:latin typeface="Times New Roman" panose="02020603050405020304" pitchFamily="18" charset="0"/>
            </a:endParaRPr>
          </a:p>
          <a:p>
            <a:pPr algn="l"/>
            <a:endParaRPr lang="fi-FI" sz="2000" dirty="0">
              <a:solidFill>
                <a:srgbClr val="000000"/>
              </a:solidFill>
              <a:latin typeface="Times New Roman" panose="02020603050405020304" pitchFamily="18" charset="0"/>
            </a:endParaRPr>
          </a:p>
          <a:p>
            <a:pPr algn="l"/>
            <a:endParaRPr lang="fi-FI" sz="2000" dirty="0">
              <a:solidFill>
                <a:srgbClr val="333333"/>
              </a:solidFill>
              <a:latin typeface="calibri" panose="020F0502020204030204" pitchFamily="34" charset="0"/>
            </a:endParaRPr>
          </a:p>
          <a:p>
            <a:pPr algn="l"/>
            <a:endParaRPr lang="fi-FI" sz="2000" b="0" i="0" dirty="0">
              <a:solidFill>
                <a:srgbClr val="333333"/>
              </a:solidFill>
              <a:effectLst/>
              <a:latin typeface="calibri" panose="020F0502020204030204" pitchFamily="34" charset="0"/>
            </a:endParaRPr>
          </a:p>
        </p:txBody>
      </p:sp>
    </p:spTree>
    <p:extLst>
      <p:ext uri="{BB962C8B-B14F-4D97-AF65-F5344CB8AC3E}">
        <p14:creationId xmlns:p14="http://schemas.microsoft.com/office/powerpoint/2010/main" val="2323662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6BDB6-9890-4CB3-3998-31E41E960F79}"/>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3F0EC2C5-94FA-4352-675F-12F30CF2AD7D}"/>
              </a:ext>
            </a:extLst>
          </p:cNvPr>
          <p:cNvSpPr>
            <a:spLocks noGrp="1"/>
          </p:cNvSpPr>
          <p:nvPr>
            <p:ph type="body" idx="1"/>
          </p:nvPr>
        </p:nvSpPr>
        <p:spPr/>
        <p:txBody>
          <a:bodyPr>
            <a:normAutofit/>
          </a:bodyPr>
          <a:lstStyle/>
          <a:p>
            <a:r>
              <a:rPr lang="fi-FI" sz="2400" b="1" i="0" dirty="0">
                <a:solidFill>
                  <a:srgbClr val="333333"/>
                </a:solidFill>
                <a:effectLst/>
                <a:latin typeface="calibri" panose="020F0502020204030204" pitchFamily="34" charset="0"/>
              </a:rPr>
              <a:t>Yhteistoimintaneuvottelut 2025, neuvotteluprosessi</a:t>
            </a:r>
            <a:endParaRPr lang="fi-FI" sz="2400" b="1" i="0" dirty="0">
              <a:solidFill>
                <a:srgbClr val="000000"/>
              </a:solidFill>
              <a:effectLst/>
              <a:latin typeface="calibri" panose="020F0502020204030204" pitchFamily="34" charset="0"/>
            </a:endParaRPr>
          </a:p>
        </p:txBody>
      </p:sp>
      <p:sp>
        <p:nvSpPr>
          <p:cNvPr id="5" name="Tekstiruutu 4">
            <a:extLst>
              <a:ext uri="{FF2B5EF4-FFF2-40B4-BE49-F238E27FC236}">
                <a16:creationId xmlns:a16="http://schemas.microsoft.com/office/drawing/2014/main" id="{EE87824A-0548-2B25-268A-1C386751D915}"/>
              </a:ext>
            </a:extLst>
          </p:cNvPr>
          <p:cNvSpPr txBox="1"/>
          <p:nvPr/>
        </p:nvSpPr>
        <p:spPr>
          <a:xfrm>
            <a:off x="831850" y="1607925"/>
            <a:ext cx="6781023" cy="5324535"/>
          </a:xfrm>
          <a:prstGeom prst="rect">
            <a:avLst/>
          </a:prstGeom>
          <a:noFill/>
        </p:spPr>
        <p:txBody>
          <a:bodyPr wrap="none" rtlCol="0">
            <a:spAutoFit/>
          </a:bodyPr>
          <a:lstStyle/>
          <a:p>
            <a:pPr algn="l"/>
            <a:endParaRPr lang="fi-FI" sz="2000" dirty="0">
              <a:solidFill>
                <a:srgbClr val="141827"/>
              </a:solidFill>
              <a:latin typeface="Helvetica Neue"/>
            </a:endParaRPr>
          </a:p>
          <a:p>
            <a:pPr algn="l"/>
            <a:r>
              <a:rPr lang="fi-FI" sz="2000" dirty="0">
                <a:solidFill>
                  <a:srgbClr val="141827"/>
                </a:solidFill>
                <a:latin typeface="Helvetica Neue"/>
              </a:rPr>
              <a:t>- tiistai 11.2.2025</a:t>
            </a:r>
          </a:p>
          <a:p>
            <a:pPr algn="l"/>
            <a:r>
              <a:rPr lang="fi-FI" sz="2000" dirty="0">
                <a:solidFill>
                  <a:srgbClr val="141827"/>
                </a:solidFill>
                <a:latin typeface="Helvetica Neue"/>
              </a:rPr>
              <a:t>	- alakoulu</a:t>
            </a:r>
          </a:p>
          <a:p>
            <a:pPr algn="l"/>
            <a:r>
              <a:rPr lang="fi-FI" sz="2000" dirty="0">
                <a:solidFill>
                  <a:srgbClr val="141827"/>
                </a:solidFill>
                <a:latin typeface="Helvetica Neue"/>
              </a:rPr>
              <a:t>	- yläkoulu</a:t>
            </a:r>
          </a:p>
          <a:p>
            <a:pPr algn="l"/>
            <a:r>
              <a:rPr lang="fi-FI" sz="2000" dirty="0">
                <a:solidFill>
                  <a:srgbClr val="141827"/>
                </a:solidFill>
                <a:latin typeface="Helvetica Neue"/>
              </a:rPr>
              <a:t>	- Merikarvian kunnan ostopalvelut </a:t>
            </a:r>
          </a:p>
          <a:p>
            <a:pPr algn="l"/>
            <a:r>
              <a:rPr lang="fi-FI" sz="2000" dirty="0">
                <a:solidFill>
                  <a:srgbClr val="141827"/>
                </a:solidFill>
                <a:latin typeface="Helvetica Neue"/>
              </a:rPr>
              <a:t> - torstai 13.2.2025</a:t>
            </a:r>
          </a:p>
          <a:p>
            <a:pPr algn="l"/>
            <a:r>
              <a:rPr lang="fi-FI" sz="2000" dirty="0">
                <a:solidFill>
                  <a:srgbClr val="141827"/>
                </a:solidFill>
                <a:latin typeface="Helvetica Neue"/>
              </a:rPr>
              <a:t>	- lukio</a:t>
            </a:r>
          </a:p>
          <a:p>
            <a:pPr algn="l"/>
            <a:r>
              <a:rPr lang="fi-FI" sz="2000" dirty="0">
                <a:solidFill>
                  <a:srgbClr val="141827"/>
                </a:solidFill>
                <a:latin typeface="Helvetica Neue"/>
              </a:rPr>
              <a:t>	- kirjasto</a:t>
            </a:r>
          </a:p>
          <a:p>
            <a:pPr algn="l"/>
            <a:r>
              <a:rPr lang="fi-FI" sz="2000" dirty="0">
                <a:solidFill>
                  <a:srgbClr val="141827"/>
                </a:solidFill>
                <a:latin typeface="Helvetica Neue"/>
              </a:rPr>
              <a:t>	- kansalaisopisto</a:t>
            </a:r>
          </a:p>
          <a:p>
            <a:pPr algn="l"/>
            <a:r>
              <a:rPr lang="fi-FI" sz="2000" dirty="0">
                <a:solidFill>
                  <a:srgbClr val="141827"/>
                </a:solidFill>
                <a:latin typeface="Helvetica Neue"/>
              </a:rPr>
              <a:t>	- Merikarvian kunnan kiinteistöjen vuokraustilanne</a:t>
            </a:r>
          </a:p>
          <a:p>
            <a:pPr algn="l"/>
            <a:r>
              <a:rPr lang="fi-FI" sz="2000" dirty="0">
                <a:solidFill>
                  <a:srgbClr val="141827"/>
                </a:solidFill>
                <a:latin typeface="Helvetica Neue"/>
              </a:rPr>
              <a:t>	- Merikarvian kunnan lisätulojen hankkiminen</a:t>
            </a:r>
          </a:p>
          <a:p>
            <a:pPr algn="l"/>
            <a:r>
              <a:rPr lang="fi-FI" sz="2000" dirty="0">
                <a:solidFill>
                  <a:srgbClr val="141827"/>
                </a:solidFill>
                <a:latin typeface="Helvetica Neue"/>
              </a:rPr>
              <a:t>- perjantai 14.2.2025</a:t>
            </a:r>
          </a:p>
          <a:p>
            <a:pPr algn="l"/>
            <a:r>
              <a:rPr lang="fi-FI" sz="2000" dirty="0">
                <a:solidFill>
                  <a:srgbClr val="141827"/>
                </a:solidFill>
                <a:latin typeface="Helvetica Neue"/>
              </a:rPr>
              <a:t>	- tekninen toimi, investoinnit</a:t>
            </a:r>
          </a:p>
          <a:p>
            <a:pPr algn="l"/>
            <a:r>
              <a:rPr lang="fi-FI" sz="2000" dirty="0">
                <a:solidFill>
                  <a:srgbClr val="141827"/>
                </a:solidFill>
                <a:latin typeface="Helvetica Neue"/>
              </a:rPr>
              <a:t>	- vesi- ja viemärilaitos</a:t>
            </a:r>
          </a:p>
          <a:p>
            <a:pPr algn="l"/>
            <a:r>
              <a:rPr lang="fi-FI" sz="2000" dirty="0">
                <a:solidFill>
                  <a:srgbClr val="141827"/>
                </a:solidFill>
                <a:latin typeface="Helvetica Neue"/>
              </a:rPr>
              <a:t>	- rakennusvalvonta</a:t>
            </a:r>
          </a:p>
          <a:p>
            <a:pPr algn="l"/>
            <a:r>
              <a:rPr lang="fi-FI" sz="2000" dirty="0">
                <a:solidFill>
                  <a:srgbClr val="141827"/>
                </a:solidFill>
                <a:latin typeface="Helvetica Neue"/>
              </a:rPr>
              <a:t>	- Merikarvian kunnan ostopalvelut </a:t>
            </a:r>
          </a:p>
          <a:p>
            <a:pPr algn="l"/>
            <a:r>
              <a:rPr lang="fi-FI" sz="2000" dirty="0">
                <a:solidFill>
                  <a:srgbClr val="333333"/>
                </a:solidFill>
                <a:latin typeface="calibri" panose="020F0502020204030204" pitchFamily="34" charset="0"/>
              </a:rPr>
              <a:t>	- </a:t>
            </a:r>
            <a:r>
              <a:rPr lang="fi-FI" sz="2000" dirty="0">
                <a:solidFill>
                  <a:srgbClr val="333333"/>
                </a:solidFill>
                <a:latin typeface="Helvetica Neue"/>
              </a:rPr>
              <a:t>selvityspyyntöjen läpikäynti</a:t>
            </a:r>
            <a:endParaRPr lang="fi-FI" sz="2000" b="0" i="0" dirty="0">
              <a:solidFill>
                <a:srgbClr val="333333"/>
              </a:solidFill>
              <a:effectLst/>
              <a:latin typeface="calibri" panose="020F0502020204030204" pitchFamily="34" charset="0"/>
            </a:endParaRPr>
          </a:p>
        </p:txBody>
      </p:sp>
    </p:spTree>
    <p:extLst>
      <p:ext uri="{BB962C8B-B14F-4D97-AF65-F5344CB8AC3E}">
        <p14:creationId xmlns:p14="http://schemas.microsoft.com/office/powerpoint/2010/main" val="2959060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BA4AB-7D14-5C4A-7CD2-64F3801AE7F7}"/>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7D857AE7-4AD4-5FD8-E20A-10376B2C11B4}"/>
              </a:ext>
            </a:extLst>
          </p:cNvPr>
          <p:cNvSpPr>
            <a:spLocks noGrp="1"/>
          </p:cNvSpPr>
          <p:nvPr>
            <p:ph type="body" idx="1"/>
          </p:nvPr>
        </p:nvSpPr>
        <p:spPr/>
        <p:txBody>
          <a:bodyPr>
            <a:normAutofit/>
          </a:bodyPr>
          <a:lstStyle/>
          <a:p>
            <a:r>
              <a:rPr lang="fi-FI" sz="2400" b="1" i="0" dirty="0">
                <a:solidFill>
                  <a:srgbClr val="333333"/>
                </a:solidFill>
                <a:effectLst/>
                <a:latin typeface="calibri" panose="020F0502020204030204" pitchFamily="34" charset="0"/>
              </a:rPr>
              <a:t>Yhteistoimintaneuvottelut 2025, neuvotteluprosessi</a:t>
            </a:r>
            <a:endParaRPr lang="fi-FI" sz="2400" b="1" i="0" dirty="0">
              <a:solidFill>
                <a:srgbClr val="000000"/>
              </a:solidFill>
              <a:effectLst/>
              <a:latin typeface="calibri" panose="020F0502020204030204" pitchFamily="34" charset="0"/>
            </a:endParaRPr>
          </a:p>
        </p:txBody>
      </p:sp>
      <p:sp>
        <p:nvSpPr>
          <p:cNvPr id="5" name="Tekstiruutu 4">
            <a:extLst>
              <a:ext uri="{FF2B5EF4-FFF2-40B4-BE49-F238E27FC236}">
                <a16:creationId xmlns:a16="http://schemas.microsoft.com/office/drawing/2014/main" id="{7A198A9C-6790-EFD1-CC66-F0F18B7E58A8}"/>
              </a:ext>
            </a:extLst>
          </p:cNvPr>
          <p:cNvSpPr txBox="1"/>
          <p:nvPr/>
        </p:nvSpPr>
        <p:spPr>
          <a:xfrm>
            <a:off x="831850" y="1794737"/>
            <a:ext cx="6781023" cy="4708981"/>
          </a:xfrm>
          <a:prstGeom prst="rect">
            <a:avLst/>
          </a:prstGeom>
          <a:noFill/>
        </p:spPr>
        <p:txBody>
          <a:bodyPr wrap="none" rtlCol="0">
            <a:spAutoFit/>
          </a:bodyPr>
          <a:lstStyle/>
          <a:p>
            <a:pPr algn="l"/>
            <a:endParaRPr lang="fi-FI" sz="2000" dirty="0">
              <a:solidFill>
                <a:srgbClr val="141827"/>
              </a:solidFill>
              <a:latin typeface="Helvetica Neue"/>
            </a:endParaRPr>
          </a:p>
          <a:p>
            <a:pPr algn="l"/>
            <a:r>
              <a:rPr lang="fi-FI" sz="2000" dirty="0">
                <a:solidFill>
                  <a:srgbClr val="141827"/>
                </a:solidFill>
                <a:latin typeface="Helvetica Neue"/>
              </a:rPr>
              <a:t>- tiistai 18.2.2025</a:t>
            </a:r>
          </a:p>
          <a:p>
            <a:pPr algn="l"/>
            <a:r>
              <a:rPr lang="fi-FI" sz="2000" dirty="0">
                <a:solidFill>
                  <a:srgbClr val="141827"/>
                </a:solidFill>
                <a:latin typeface="Helvetica Neue"/>
              </a:rPr>
              <a:t>	- tekninen toimi, käyttötalous</a:t>
            </a:r>
          </a:p>
          <a:p>
            <a:pPr algn="l"/>
            <a:r>
              <a:rPr lang="fi-FI" sz="2000" dirty="0">
                <a:solidFill>
                  <a:srgbClr val="141827"/>
                </a:solidFill>
                <a:latin typeface="Helvetica Neue"/>
              </a:rPr>
              <a:t>	- laitosmiestyö</a:t>
            </a:r>
          </a:p>
          <a:p>
            <a:pPr algn="l"/>
            <a:r>
              <a:rPr lang="fi-FI" sz="2000" dirty="0">
                <a:solidFill>
                  <a:srgbClr val="141827"/>
                </a:solidFill>
                <a:latin typeface="Helvetica Neue"/>
              </a:rPr>
              <a:t>	- ateriapalvelut</a:t>
            </a:r>
          </a:p>
          <a:p>
            <a:pPr algn="l"/>
            <a:r>
              <a:rPr lang="fi-FI" sz="2000" dirty="0">
                <a:solidFill>
                  <a:srgbClr val="141827"/>
                </a:solidFill>
                <a:latin typeface="Helvetica Neue"/>
              </a:rPr>
              <a:t>	- puhtauspalvelut</a:t>
            </a:r>
          </a:p>
          <a:p>
            <a:pPr algn="l"/>
            <a:r>
              <a:rPr lang="fi-FI" sz="2000" dirty="0">
                <a:solidFill>
                  <a:srgbClr val="141827"/>
                </a:solidFill>
                <a:latin typeface="Helvetica Neue"/>
              </a:rPr>
              <a:t>	- Merikarvian kunnan aineet ja tarvikkeet </a:t>
            </a:r>
          </a:p>
          <a:p>
            <a:pPr algn="l"/>
            <a:endParaRPr lang="fi-FI" sz="2000" dirty="0">
              <a:solidFill>
                <a:srgbClr val="141827"/>
              </a:solidFill>
              <a:latin typeface="Helvetica Neue"/>
            </a:endParaRPr>
          </a:p>
          <a:p>
            <a:pPr algn="l"/>
            <a:r>
              <a:rPr lang="fi-FI" sz="2000" dirty="0">
                <a:solidFill>
                  <a:srgbClr val="141827"/>
                </a:solidFill>
                <a:latin typeface="Helvetica Neue"/>
              </a:rPr>
              <a:t> - torstai 20.2.2025</a:t>
            </a:r>
          </a:p>
          <a:p>
            <a:pPr algn="l"/>
            <a:r>
              <a:rPr lang="fi-FI" sz="2000" dirty="0">
                <a:solidFill>
                  <a:srgbClr val="141827"/>
                </a:solidFill>
                <a:latin typeface="Helvetica Neue"/>
              </a:rPr>
              <a:t>	- vapaa-aikatoimi</a:t>
            </a:r>
          </a:p>
          <a:p>
            <a:pPr algn="l"/>
            <a:r>
              <a:rPr lang="fi-FI" sz="2000" dirty="0">
                <a:solidFill>
                  <a:srgbClr val="141827"/>
                </a:solidFill>
                <a:latin typeface="Helvetica Neue"/>
              </a:rPr>
              <a:t>	- hyvinvointiyksikkö</a:t>
            </a:r>
          </a:p>
          <a:p>
            <a:pPr algn="l"/>
            <a:r>
              <a:rPr lang="fi-FI" sz="2000" dirty="0">
                <a:solidFill>
                  <a:srgbClr val="141827"/>
                </a:solidFill>
                <a:latin typeface="Helvetica Neue"/>
              </a:rPr>
              <a:t>	- Merikarvian kunnan kiinteistöjen vuokraustilanne</a:t>
            </a:r>
          </a:p>
          <a:p>
            <a:pPr algn="l"/>
            <a:r>
              <a:rPr lang="fi-FI" sz="2000" dirty="0">
                <a:solidFill>
                  <a:srgbClr val="141827"/>
                </a:solidFill>
                <a:latin typeface="Helvetica Neue"/>
              </a:rPr>
              <a:t>	- Merikarvian kunnan lisätulojen hankkiminen</a:t>
            </a:r>
          </a:p>
          <a:p>
            <a:pPr algn="l"/>
            <a:endParaRPr lang="fi-FI" sz="2000" dirty="0">
              <a:solidFill>
                <a:srgbClr val="141827"/>
              </a:solidFill>
              <a:latin typeface="Helvetica Neue"/>
            </a:endParaRPr>
          </a:p>
          <a:p>
            <a:pPr algn="l"/>
            <a:endParaRPr lang="fi-FI" sz="2000" b="0" i="0" dirty="0">
              <a:solidFill>
                <a:srgbClr val="333333"/>
              </a:solidFill>
              <a:effectLst/>
              <a:latin typeface="calibri" panose="020F0502020204030204" pitchFamily="34" charset="0"/>
            </a:endParaRPr>
          </a:p>
        </p:txBody>
      </p:sp>
    </p:spTree>
    <p:extLst>
      <p:ext uri="{BB962C8B-B14F-4D97-AF65-F5344CB8AC3E}">
        <p14:creationId xmlns:p14="http://schemas.microsoft.com/office/powerpoint/2010/main" val="164232980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66539</TotalTime>
  <Words>2593</Words>
  <Application>Microsoft Office PowerPoint</Application>
  <PresentationFormat>Laajakuva</PresentationFormat>
  <Paragraphs>252</Paragraphs>
  <Slides>25</Slides>
  <Notes>10</Notes>
  <HiddenSlides>0</HiddenSlides>
  <MMClips>0</MMClips>
  <ScaleCrop>false</ScaleCrop>
  <HeadingPairs>
    <vt:vector size="6" baseType="variant">
      <vt:variant>
        <vt:lpstr>Käytetyt fontit</vt:lpstr>
      </vt:variant>
      <vt:variant>
        <vt:i4>9</vt:i4>
      </vt:variant>
      <vt:variant>
        <vt:lpstr>Teema</vt:lpstr>
      </vt:variant>
      <vt:variant>
        <vt:i4>1</vt:i4>
      </vt:variant>
      <vt:variant>
        <vt:lpstr>Dian otsikot</vt:lpstr>
      </vt:variant>
      <vt:variant>
        <vt:i4>25</vt:i4>
      </vt:variant>
    </vt:vector>
  </HeadingPairs>
  <TitlesOfParts>
    <vt:vector size="35" baseType="lpstr">
      <vt:lpstr>Aptos</vt:lpstr>
      <vt:lpstr>Arial</vt:lpstr>
      <vt:lpstr>Calibri</vt:lpstr>
      <vt:lpstr>Calibri</vt:lpstr>
      <vt:lpstr>Calibri Light</vt:lpstr>
      <vt:lpstr>Helvetica Neue</vt:lpstr>
      <vt:lpstr>Times New Roman</vt:lpstr>
      <vt:lpstr>Tinos</vt:lpstr>
      <vt:lpstr>Wingdings</vt:lpstr>
      <vt:lpstr>Office-teema</vt:lpstr>
      <vt:lpstr>      Yhteistoimintaneuvottelujen toimenpideohjelma  2025 – 2027</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  PÄÄLUOTTAMUSMIESTEN HUOMIOT JA YHTEISESTI NEUVOTTELUOSAPUOLIEN TOIMESTA SOVITUT KIRJAUKSET  Henkilöstön hyvinvoinnin huomioiminen muutostilanteessa:  - vastuullisuus henkilöstöasioiden hoitamisessa  - esihenkilöiden kouluttaminen ja läsnäolo arjessa  - säännökset ja TES tulkinnat esihenkilöille yhdenmukaisiksi  - ohjeistus ylitöistä yhdenmukaiseksi  - lomakäytännöissä huomioitava kesän osalta koko lomakausi  - työvuorojen tasapuolisuus  - ajantasausvapaiden myöntämisperusteet  - työaikapankin käyttö ja käyttöönotto  - omat muutokset työvuoroihin  ei oikeuta työajan väärään käyttöön  toimintamalli     selkeämmiksi  - työaikajoustot  TYÖNANTAJAN LISÄYKSET:  - rekrytointikielto jatkuu edelleen eli tarvitaan erillisiä päätöksiä johtoryhmän      päätöksen mukaisesti  - työvuorosuunnittelija, 30 prosenttia työajasta, suunnittelemaan tehtyjä     sijaistamispäätöksiä työvuorolistoihin  </vt:lpstr>
      <vt:lpstr>Tulojen lisääminen, kiinteistöjen vuokraaminen ja myynti  - tilojen vuokraaminen, uudet kohteet: Messinkimäki 2, Clean Plastic Finland Oy:n tilat  - tilojen vuokraaminen, neuvottelut käynnissä: Kasala, Silkrunni, kirjaston pääty, Galleria Vanha Savu ja      sahan alueen tilat, terveysaseman tiloja  - tilojen myynti: Koittankosken koulu, Taitajien talo ja yksittäisiä maa-alueita/tontteja  - ulkopuolelta vuokratusta tilasta luopuminen: Kauppatie 45 C</vt:lpstr>
      <vt:lpstr>Varhaiskasvatus ja esiopetus Tavoitteena alle kolme vuotiaiden hoitaminen enemmän kotona kuin varhaiskasvatuksessa:  - talousarvion 2026 valmistelun yhteydessä päätettäväksi: maksuttomuus poistuisi alle kolme vuotiailta  - talousarvion 2026 valmistelun yhteydessä päätettäväksi: lasten kotihoidon kuntalisän korottaminen   Asia otetaan talousarvion 2026 valmistelun yhteydessä mukaan neuvotteluihin  Sijaiskulujen vähentäminen  - koulunkäynnin ohjaajien työpanos optimoidaan varhaiskasvatuksen lomien sijaistamisessa   - lomakausien toiminta suunnitellaan vuosittain ennen lomakausien ja lomajaksojen alkua  - toiminnan suunnittelusta vastaa sivistysjohtaja yhteistyössä varhaiskasvatuspäällikön, koulunjohtajan     ja rehtorin kanssa, mukaan valmisteluun kutsutaan myös pääluottamusmies  - otetaan käyttöön kesästä 2025 alkaen</vt:lpstr>
      <vt:lpstr>Perusopetus sekä lukiokoulutus  - yksi kolmesarjainen luokka kaksisarjaiseksi, elokuu 2025   - yhtenäiskouluun siirtyminen, aiemmin tehtyjen päätösten mukaan, elokuu 2026  - yhtenäiskoulussa synkronoidaan ja optimoidaan aloitus- ja päättymisajat yhdenmukaisiksi   - hyppytunnilla ja muilla vapaa hetkillä olevat opettajat toimivat kollegoiden sijaisena tarpeen vaatiessa   - kilpailutetaan koulukuljetukset kevään 2026 aikana uudelleen uusilla reiteillä ja yhtenäisillä aikatauluilla  - opetuksen ostopalveluja vähennetään ja opetus hoidetaan sisäisin järjestelyin, elokuu 2026  - lukio-opiskelijoilla ajokorttietu, joka uudelleen kilpailutetaan, kevät 2025   - lukion asuntola-asiaa valmistellaan erikseen, mahdollisuus lisävaltionosuuteen, valmistelu käynnistetään     keväällä 2025 – valmisteluvastuu sivistysjohtaja </vt:lpstr>
      <vt:lpstr>Kirjasto ja kansalaisopisto:  - kansalaisopiston merkittävästä ulkopuolisesta tilasta luovuttu  - Merikarvialla järjestettävät kansalaisopiston toteuttamat yksityiset Kankaanpään musiikkiopiston      järjestämät soitto-opetustunnit harkittavaksi, vastuuhenkilönä sivistysjohtaja   - kirjaston henkilöstön lomien sijaistaminen Merikarvian kunnan henkilöstön toimesta.   - Merikarvian kunnan henkilöstö, joka sijaistaa kirjastolla, osoitetaan tehtävään pidemmälle ajanjaksolle  - jatkovalmisteluvastuu kirjaston sijaistamisessa sivistysjohtajalla, mukana valmistelussa pääluottamusmies  - sijaistamiskäytäntö otetaan käyttöön kesän 2025 sijaistamisissa  - omatoimikirjaston aukioloaikojen kasvattaminen, ei kuitenkaan vähennetä varsinaisia aukioloaikoja  - kirjaston päädyssä oleva erillinen autotallitila vuokrataan   </vt:lpstr>
      <vt:lpstr>Tekninen toimi, investoinnit, vesi- ja viemärilaitos sekä rakennusvalvonta  - investointien maltti taloussuunnitelmavuosien (2026, 2027 ja 2028) mukaan  - investointien maltti auttaa kassan hallinnassa   - vesi- ja viemärilaitoksen osaamista laajennetaan kaikille laitosmiehille   - rakennusvalvontaan väliaikaista lisäresurssia, kevät 2025  - rakennusvalvonnan lupakäytännön muuttumisen vuoksi painotus asiakaspalveluun  - rakennusvalvonnan kuukausittainen seuranta kunnanjohtajan toimesta, kutsuttuna rakennustarkastaja ja      kunnaninsinööri, käynnistetään heti </vt:lpstr>
      <vt:lpstr>Tekninen toimi, käyttötalous, laitosmiespalvelut, ateria- ja puhtauspalvelut  - siivousmitoituksen teettäminen ulkopuolisella, vuoden 2025 aikana  - siivous- ja ateriapalveluiden mitoitus suoritteiden mukaiseksi   - yksi laitosmiesrinki varallaoloon, vuoden 2025 aikana, vastuuhenkilö palvelupäällikkö tarvittaessa     valmisteluun mukaan myös pääluottamusmies   - energiaratkaisun tekeminen ja kustannusten pieneneminen, kevät 2025  - vakuutuskustannusten pieneneminen vakuutusmeklaripalvelun kautta, kevät 2025  - tietoteknisten ohjelmistojen kriittinen läpi käynti ja ylimääräisistä luopuminen, kevät 2025</vt:lpstr>
      <vt:lpstr>Vapaa-aikatoimi ja hyvinvointiyksikkö  - ostopalveluiden vähentäminen uinninvalvonnasta, kevät 2025  - uinninvalvonnan toteuttamisen varmistaminen   - luonnollisen poistumisen vuoksi tulevat muutokset, vuoden 2025 aikana  - toimenkuvien päivittäminen vastaamaan tulevaa tarvetta, kevät 2025  - vastuu valmistelusta hyvinvointipäällikkö ja talouspäällikkö, mukana valmistelussa pääluottamusmies   - nuorisotyö/etsivä nuorisotyö huomioidaan jatkossa työnkuvassa entistä paremmin  - huomioidaan ikäihmisten ennaltaehkäisevä liikkuminen vapaa-aikatoimen tarjonnassa   </vt:lpstr>
      <vt:lpstr>Hallinto ja johtaminen  - sijaistamiskäytännöt kunnanvirastolle, vastuuhenkilönä hyvinvointipäällikkö, mukana pääluottamusmies  - sijaiskäytännöt kunnanvirastolle otetaan käyttöön kesälomien 2025 osalta   - hallinnon sovellusten käyttäminen entistä laajemmin  - paperitonta hallintoa edistetään entisestään   - jokainen vastaa ja kirjoittaa omat viranhaltijapäätöksensä ja esittelynsä   - kunnanjohtaja- vai pormestarimalli  kunnanhallituksen linjaus on, että jatketaan kunnanjohtaja -mallilla  - johtoryhmän koko pienenee vaiheittain ja vastuiden tarkasteltua tehdään  - esihenkilötapaamisen osallistujat, ajankohdat ja teemat päätetään erikseen kunnanjohtajan toimesta  </vt:lpstr>
      <vt:lpstr>Aineet ja tarvikkeet:  - uusi energiaratkaisu väliaikaisen öljylämmityksen sijaan  - vakuutuskustannusten vähentäminen vakuutusmeklarin avulla kilpailuttaen</vt:lpstr>
      <vt:lpstr>Ostopalvelut:  - koulukuljetukset kilpailutukseen  - ajokorttien hankinta kilpailutukseen  - tietoteknisten sovellusten vähentäminen </vt:lpstr>
      <vt:lpstr>Henkilöstövähennykset:   - eläköitymiset  neljä ja puoli henkilötyövuotta        - määräaikaiset  kolme ja puoli henkilötyövuotta        - sijaiskustannukset yksi henkilötyövuosi          - irtisanomiset  yksi henkilötyövuosi        - osa-aikaistamiset ei toimenpiteenä     - lomautukset  ei toimenpiteenä   </vt:lpstr>
      <vt:lpstr>   Yhteenveto        2025    2026  2027 Tulojen lisäykset: 60 500     157 000                   - 96 500  - kiinteistöt, uudet vuokratut     120 000                - 120 000    - kiinteistöt, vuokraamatta       20 000    20 000  - kiinteistöt, ulkopuolinen josta luovuttu     17 000      3 500       Aineet ja tarvikkeet: 95 000       50 000    45 000  - uusi energiaratkaisu väliaikaisen öljylämmityksen sijaan    40 000    40 000  - vakuutukset        10 000                         5 000  Ostopalvelut: 72 500       17 500    27 500  27 500  - koulukuljetukset          27 500  27 500  - ajokorttien hankinta         7 500  - tietotekniset sovellukset       10 000      Henkilöstömenot: 375 000     121 000  194 000  60 000  - eläköitymiset        16 000    69 000  60 000  - määräaikaiset        45 000    70 000  - sijaiskustannukset        20 000    25 000  - irtisanomiset        40 000    30 000    Yhteensä 603 000                   345 500               170 000  87 500</vt:lpstr>
      <vt:lpstr>Tällä ohjelmalla kolme vuotta eteenpäin ja seuranta toteuttamisen osalta on kunnanjohtajalla ja  kunnanhallituksella.  Tarkempia lisätietoja omalta esihenkilöltä tai suoraan minulta.  Kiitos kaikille kärsivällisyydestä neuvottelujen tuloksia odotellessanne. Kiitos neuvottelukumppaneille, meillä oli aidot ja laajat neuvottelut. Kiitos päätöksentekijöille rohkeudesta kantaa vastuuta taloudenpidosta vielä ennen vaaleja.   Tästä on hyvä jatkaa eteenpäin! Tsemppiä!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Merikarvia</dc:title>
  <dc:creator>Kimmo Puolitaival</dc:creator>
  <cp:lastModifiedBy>Terhi Mattila</cp:lastModifiedBy>
  <cp:revision>34</cp:revision>
  <dcterms:created xsi:type="dcterms:W3CDTF">2024-02-24T03:33:01Z</dcterms:created>
  <dcterms:modified xsi:type="dcterms:W3CDTF">2025-09-17T07:04:28Z</dcterms:modified>
</cp:coreProperties>
</file>