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323" r:id="rId3"/>
    <p:sldId id="346" r:id="rId4"/>
    <p:sldId id="335" r:id="rId5"/>
    <p:sldId id="353" r:id="rId6"/>
    <p:sldId id="350" r:id="rId7"/>
    <p:sldId id="351" r:id="rId8"/>
    <p:sldId id="352" r:id="rId9"/>
    <p:sldId id="333" r:id="rId10"/>
    <p:sldId id="33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B5FA"/>
    <a:srgbClr val="057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916" autoAdjust="0"/>
  </p:normalViewPr>
  <p:slideViewPr>
    <p:cSldViewPr snapToGrid="0">
      <p:cViewPr varScale="1">
        <p:scale>
          <a:sx n="58" d="100"/>
          <a:sy n="58" d="100"/>
        </p:scale>
        <p:origin x="804" y="2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aksonen Mikko" userId="cafc61cd-a64e-43c1-b5a3-b9d878603fb8" providerId="ADAL" clId="{289E497A-3A4B-4F61-96EE-4D475BA69152}"/>
    <pc:docChg chg="modSld">
      <pc:chgData name="Laaksonen Mikko" userId="cafc61cd-a64e-43c1-b5a3-b9d878603fb8" providerId="ADAL" clId="{289E497A-3A4B-4F61-96EE-4D475BA69152}" dt="2025-11-07T13:54:13.138" v="40" actId="20577"/>
      <pc:docMkLst>
        <pc:docMk/>
      </pc:docMkLst>
      <pc:sldChg chg="modSp mod">
        <pc:chgData name="Laaksonen Mikko" userId="cafc61cd-a64e-43c1-b5a3-b9d878603fb8" providerId="ADAL" clId="{289E497A-3A4B-4F61-96EE-4D475BA69152}" dt="2025-11-07T13:54:13.138" v="40" actId="20577"/>
        <pc:sldMkLst>
          <pc:docMk/>
          <pc:sldMk cId="1696433166" sldId="256"/>
        </pc:sldMkLst>
        <pc:spChg chg="mod">
          <ac:chgData name="Laaksonen Mikko" userId="cafc61cd-a64e-43c1-b5a3-b9d878603fb8" providerId="ADAL" clId="{289E497A-3A4B-4F61-96EE-4D475BA69152}" dt="2025-11-07T13:54:13.138" v="40" actId="20577"/>
          <ac:spMkLst>
            <pc:docMk/>
            <pc:sldMk cId="1696433166" sldId="256"/>
            <ac:spMk id="6" creationId="{0065E94B-A578-1DD4-557E-D92FBAEAD7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Yksityinen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Taul1!$A$2:$A$57</c:f>
              <c:strCache>
                <c:ptCount val="5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  <c:pt idx="55">
                  <c:v>2025</c:v>
                </c:pt>
              </c:strCache>
            </c:strRef>
          </c:cat>
          <c:val>
            <c:numRef>
              <c:f>Taul1!$B$2:$B$57</c:f>
              <c:numCache>
                <c:formatCode>General</c:formatCode>
                <c:ptCount val="56"/>
                <c:pt idx="0">
                  <c:v>7</c:v>
                </c:pt>
                <c:pt idx="1">
                  <c:v>7.6</c:v>
                </c:pt>
                <c:pt idx="2">
                  <c:v>7.3</c:v>
                </c:pt>
                <c:pt idx="3">
                  <c:v>9.6</c:v>
                </c:pt>
                <c:pt idx="4">
                  <c:v>10</c:v>
                </c:pt>
                <c:pt idx="5">
                  <c:v>13.3</c:v>
                </c:pt>
                <c:pt idx="6">
                  <c:v>16.100000000000001</c:v>
                </c:pt>
                <c:pt idx="7">
                  <c:v>18.3</c:v>
                </c:pt>
                <c:pt idx="8">
                  <c:v>18.2</c:v>
                </c:pt>
                <c:pt idx="9">
                  <c:v>17.8</c:v>
                </c:pt>
                <c:pt idx="10">
                  <c:v>16.100000000000001</c:v>
                </c:pt>
                <c:pt idx="11">
                  <c:v>14.7</c:v>
                </c:pt>
                <c:pt idx="12">
                  <c:v>14.1</c:v>
                </c:pt>
                <c:pt idx="13">
                  <c:v>12.4</c:v>
                </c:pt>
                <c:pt idx="14">
                  <c:v>12.2</c:v>
                </c:pt>
                <c:pt idx="15">
                  <c:v>11.5</c:v>
                </c:pt>
                <c:pt idx="16">
                  <c:v>11.4</c:v>
                </c:pt>
                <c:pt idx="17">
                  <c:v>12.3</c:v>
                </c:pt>
                <c:pt idx="18">
                  <c:v>12.4</c:v>
                </c:pt>
                <c:pt idx="19">
                  <c:v>12</c:v>
                </c:pt>
                <c:pt idx="20">
                  <c:v>13.6</c:v>
                </c:pt>
                <c:pt idx="21">
                  <c:v>15.1</c:v>
                </c:pt>
                <c:pt idx="22">
                  <c:v>16.5</c:v>
                </c:pt>
                <c:pt idx="23">
                  <c:v>17.8</c:v>
                </c:pt>
                <c:pt idx="24">
                  <c:v>18.3</c:v>
                </c:pt>
                <c:pt idx="25">
                  <c:v>20.2</c:v>
                </c:pt>
                <c:pt idx="26">
                  <c:v>20.100000000000001</c:v>
                </c:pt>
                <c:pt idx="27">
                  <c:v>21.2</c:v>
                </c:pt>
                <c:pt idx="28">
                  <c:v>20.7</c:v>
                </c:pt>
                <c:pt idx="29">
                  <c:v>19.2</c:v>
                </c:pt>
                <c:pt idx="30" formatCode="0.0">
                  <c:v>18.5</c:v>
                </c:pt>
                <c:pt idx="31" formatCode="0.0">
                  <c:v>19.2</c:v>
                </c:pt>
                <c:pt idx="32" formatCode="0.0">
                  <c:v>20</c:v>
                </c:pt>
                <c:pt idx="33" formatCode="0.0">
                  <c:v>22.4</c:v>
                </c:pt>
                <c:pt idx="34" formatCode="0.0">
                  <c:v>22.7</c:v>
                </c:pt>
                <c:pt idx="35" formatCode="0.0">
                  <c:v>23</c:v>
                </c:pt>
                <c:pt idx="36" formatCode="0.0">
                  <c:v>22.2</c:v>
                </c:pt>
                <c:pt idx="37" formatCode="0.0">
                  <c:v>21.3</c:v>
                </c:pt>
                <c:pt idx="38" formatCode="0.0">
                  <c:v>22.8</c:v>
                </c:pt>
                <c:pt idx="39" formatCode="0.0">
                  <c:v>23</c:v>
                </c:pt>
                <c:pt idx="40" formatCode="0.0">
                  <c:v>24.1</c:v>
                </c:pt>
                <c:pt idx="41" formatCode="0.0">
                  <c:v>27.3</c:v>
                </c:pt>
                <c:pt idx="42" formatCode="0.0">
                  <c:v>28.1</c:v>
                </c:pt>
                <c:pt idx="43" formatCode="0.0">
                  <c:v>28.9</c:v>
                </c:pt>
                <c:pt idx="44" formatCode="0.0">
                  <c:v>29.1</c:v>
                </c:pt>
                <c:pt idx="45" formatCode="0.0">
                  <c:v>30.8</c:v>
                </c:pt>
                <c:pt idx="46" formatCode="0.0">
                  <c:v>31</c:v>
                </c:pt>
                <c:pt idx="47" formatCode="0.0">
                  <c:v>33.299999999999997</c:v>
                </c:pt>
                <c:pt idx="48" formatCode="0.0">
                  <c:v>31.2</c:v>
                </c:pt>
                <c:pt idx="49" formatCode="0.0">
                  <c:v>33.5</c:v>
                </c:pt>
                <c:pt idx="50" formatCode="0.0">
                  <c:v>36.4</c:v>
                </c:pt>
                <c:pt idx="51" formatCode="0.0">
                  <c:v>37.700000000000003</c:v>
                </c:pt>
                <c:pt idx="52" formatCode="0.0">
                  <c:v>38.299999999999997</c:v>
                </c:pt>
                <c:pt idx="53" formatCode="0.0">
                  <c:v>40.4</c:v>
                </c:pt>
                <c:pt idx="54" formatCode="0.0">
                  <c:v>43.9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26-4BD4-9134-4F5754578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222624"/>
        <c:axId val="410218304"/>
      </c:lineChart>
      <c:catAx>
        <c:axId val="41022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10218304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41021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1022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D47A1-9A82-4C08-A332-ABD4AC5FD40F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B5763-46BE-44DC-B652-057637D79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16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youtube.com/user/Elaketurvakeskus" TargetMode="External"/><Relationship Id="rId3" Type="http://schemas.openxmlformats.org/officeDocument/2006/relationships/hyperlink" Target="https://www.tyoelake.fi/" TargetMode="External"/><Relationship Id="rId7" Type="http://schemas.openxmlformats.org/officeDocument/2006/relationships/hyperlink" Target="https://x.com/ETKinfo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www.etk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hyperlink" Target="https://www.instagram.com/elaketurvakeskus/" TargetMode="External"/><Relationship Id="rId5" Type="http://schemas.openxmlformats.org/officeDocument/2006/relationships/hyperlink" Target="https://www.linkedin.com/company/finnish-centre-for-pensions/" TargetMode="External"/><Relationship Id="rId1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hyperlink" Target="https://www.telp.fi/" TargetMode="External"/><Relationship Id="rId9" Type="http://schemas.openxmlformats.org/officeDocument/2006/relationships/hyperlink" Target="https://www.facebook.com/kysytyoelakkeesta" TargetMode="External"/><Relationship Id="rId1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709D777-3214-15D0-4E0D-265EAD557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">
          <a:xfrm>
            <a:off x="4470381" y="805"/>
            <a:ext cx="7722000" cy="5947200"/>
          </a:xfrm>
          <a:prstGeom prst="rect">
            <a:avLst/>
          </a:prstGeom>
          <a:solidFill>
            <a:srgbClr val="034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9151640-4BD8-D7B0-E308-47506393F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568" y="1122363"/>
            <a:ext cx="7086600" cy="238760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156C423-3681-6283-FFE7-70B748AE3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568" y="3602038"/>
            <a:ext cx="7086600" cy="1655762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F72CB42-D5BC-8251-4240-DBBD81760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04" y="6152881"/>
            <a:ext cx="2877032" cy="45724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B56BE9A-23B4-FB4D-E8B1-4BA50DCC6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" y="805"/>
            <a:ext cx="4471200" cy="59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3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alealla sivupal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805A4062-12CF-23B0-37A9-481D18831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92000" y="0"/>
            <a:ext cx="360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E881026-48AA-EF77-8B30-451B69FAA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3913"/>
            <a:ext cx="7437600" cy="1138279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3991C7-EFFC-7091-C465-29B7ED10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328"/>
            <a:ext cx="7437600" cy="465663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76791BA-1480-CCBF-5B63-5C8F7121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190" y="6413649"/>
            <a:ext cx="252000" cy="250526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D83CF10-DF82-9A3D-806C-A02277C7DF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0613" y="293688"/>
            <a:ext cx="2966650" cy="58832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32000" indent="0">
              <a:buNone/>
              <a:defRPr sz="1800"/>
            </a:lvl2pPr>
            <a:lvl3pPr marL="720000" indent="0">
              <a:buNone/>
              <a:defRPr sz="2200"/>
            </a:lvl3pPr>
            <a:lvl4pPr marL="1080000" indent="0">
              <a:buNone/>
              <a:defRPr sz="2200"/>
            </a:lvl4pPr>
            <a:lvl5pPr marL="1440000" indent="0">
              <a:buNone/>
              <a:defRPr sz="2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9F6BFB-EF71-DF4E-44EE-DEA404557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5941-12CE-4CF1-9A6D-84BEF94849A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8C6B0D-4A98-8052-20B4-824DEA2D6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0000"/>
          <a:lstStyle/>
          <a:p>
            <a:fld id="{5C63BA1D-ABC0-4C4F-848D-4D66DA7FF7AA}" type="datetime1">
              <a:rPr lang="fi-FI" smtClean="0"/>
              <a:t>7.11.2025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7D8190-58AF-F202-8FD4-42F7A96E8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0314" y="6356350"/>
            <a:ext cx="6292338" cy="365125"/>
          </a:xfrm>
        </p:spPr>
        <p:txBody>
          <a:bodyPr lIns="90000"/>
          <a:lstStyle/>
          <a:p>
            <a:r>
              <a:rPr lang="en-US"/>
              <a:t>Mikko Laaksonen  |  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229982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tummalla sivupal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805A4062-12CF-23B0-37A9-481D18831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92000" y="0"/>
            <a:ext cx="360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E881026-48AA-EF77-8B30-451B69FAA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3913"/>
            <a:ext cx="7437600" cy="1138279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3991C7-EFFC-7091-C465-29B7ED10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328"/>
            <a:ext cx="7437600" cy="465663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76791BA-1480-CCBF-5B63-5C8F7121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190" y="6413649"/>
            <a:ext cx="252000" cy="250526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D83CF10-DF82-9A3D-806C-A02277C7DF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0613" y="293688"/>
            <a:ext cx="2966650" cy="588327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32000" indent="0">
              <a:buNone/>
              <a:defRPr sz="1800"/>
            </a:lvl2pPr>
            <a:lvl3pPr marL="720000" indent="0">
              <a:buNone/>
              <a:defRPr sz="2200"/>
            </a:lvl3pPr>
            <a:lvl4pPr marL="1080000" indent="0">
              <a:buNone/>
              <a:defRPr sz="2200"/>
            </a:lvl4pPr>
            <a:lvl5pPr marL="1440000" indent="0">
              <a:buNone/>
              <a:defRPr sz="2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9F6BFB-EF71-DF4E-44EE-DEA404557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5941-12CE-4CF1-9A6D-84BEF94849A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8C6B0D-4A98-8052-20B4-824DEA2D6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0000"/>
          <a:lstStyle/>
          <a:p>
            <a:fld id="{F718D446-6709-471E-A490-ABA67DB7E4DE}" type="datetime1">
              <a:rPr lang="fi-FI" smtClean="0"/>
              <a:t>7.11.2025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7D8190-58AF-F202-8FD4-42F7A96E8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0314" y="6356350"/>
            <a:ext cx="6292338" cy="365125"/>
          </a:xfrm>
        </p:spPr>
        <p:txBody>
          <a:bodyPr lIns="90000"/>
          <a:lstStyle/>
          <a:p>
            <a:r>
              <a:rPr lang="en-US"/>
              <a:t>Mikko Laaksonen  |  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97158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3CC8194F-74A5-6903-04E9-ADA7A7B31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76" y="0"/>
            <a:ext cx="605942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E881026-48AA-EF77-8B30-451B69FAA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93913"/>
            <a:ext cx="5119253" cy="1138279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3991C7-EFFC-7091-C465-29B7ED10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20328"/>
            <a:ext cx="5119253" cy="465663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76791BA-1480-CCBF-5B63-5C8F7121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190" y="6413649"/>
            <a:ext cx="252000" cy="250526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9F6BFB-EF71-DF4E-44EE-DEA404557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5941-12CE-4CF1-9A6D-84BEF94849A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8C6B0D-4A98-8052-20B4-824DEA2D6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0000"/>
          <a:lstStyle/>
          <a:p>
            <a:fld id="{E7E154AC-7781-42A2-9B8F-797983581100}" type="datetime1">
              <a:rPr lang="fi-FI" smtClean="0"/>
              <a:t>7.11.2025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7D8190-58AF-F202-8FD4-42F7A96E8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0313" y="6356350"/>
            <a:ext cx="3973429" cy="365125"/>
          </a:xfrm>
        </p:spPr>
        <p:txBody>
          <a:bodyPr lIns="90000"/>
          <a:lstStyle/>
          <a:p>
            <a:r>
              <a:rPr lang="en-US"/>
              <a:t>Mikko Laaksonen  |  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2627146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881026-48AA-EF77-8B30-451B69FAA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2828" y="293913"/>
            <a:ext cx="5595360" cy="1138279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3991C7-EFFC-7091-C465-29B7ED10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830" y="1520328"/>
            <a:ext cx="5595360" cy="465663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76791BA-1480-CCBF-5B63-5C8F7121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190" y="6413649"/>
            <a:ext cx="252000" cy="25052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1E75394-1F67-F55F-0844-4F4B4FF27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98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oma 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881026-48AA-EF77-8B30-451B69FAA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3913"/>
            <a:ext cx="5058000" cy="1138279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3991C7-EFFC-7091-C465-29B7ED10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328"/>
            <a:ext cx="5058000" cy="465663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EF96EBD2-0356-2D2C-D3AB-8E9828F86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34100" y="0"/>
            <a:ext cx="6057900" cy="685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676791BA-1480-CCBF-5B63-5C8F7121B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190" y="6413649"/>
            <a:ext cx="252000" cy="250526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9F6BFB-EF71-DF4E-44EE-DEA404557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5941-12CE-4CF1-9A6D-84BEF94849A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8C6B0D-4A98-8052-20B4-824DEA2D6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0000"/>
          <a:lstStyle/>
          <a:p>
            <a:fld id="{63F3D5EE-3F92-4275-B37F-2C78C6A1BD67}" type="datetime1">
              <a:rPr lang="fi-FI" smtClean="0"/>
              <a:t>7.11.2025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7D8190-58AF-F202-8FD4-42F7A96E8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0314" y="6356350"/>
            <a:ext cx="3925886" cy="365125"/>
          </a:xfrm>
        </p:spPr>
        <p:txBody>
          <a:bodyPr lIns="90000"/>
          <a:lstStyle/>
          <a:p>
            <a:r>
              <a:rPr lang="en-US"/>
              <a:t>Mikko Laaksonen  |  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941757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oma 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881026-48AA-EF77-8B30-451B69FAA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6010" y="293913"/>
            <a:ext cx="5600712" cy="1138279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3991C7-EFFC-7091-C465-29B7ED10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6012" y="1520328"/>
            <a:ext cx="5600712" cy="465663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9F6BFB-EF71-DF4E-44EE-DEA404557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5941-12CE-4CF1-9A6D-84BEF94849A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8C6B0D-4A98-8052-20B4-824DEA2D6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0000"/>
          <a:lstStyle/>
          <a:p>
            <a:fld id="{7D028449-7402-4EAA-841A-E7D959803AD2}" type="datetime1">
              <a:rPr lang="fi-FI" smtClean="0"/>
              <a:t>7.11.2025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7D8190-58AF-F202-8FD4-42F7A96E8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0314" y="6356350"/>
            <a:ext cx="3925886" cy="365125"/>
          </a:xfrm>
        </p:spPr>
        <p:txBody>
          <a:bodyPr lIns="90000"/>
          <a:lstStyle/>
          <a:p>
            <a:r>
              <a:rPr lang="en-US"/>
              <a:t>Mikko Laaksonen  |  Eläketurvakeskus</a:t>
            </a:r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EF96EBD2-0356-2D2C-D3AB-8E9828F86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57900" cy="68580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30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numerolla vaale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18A4D9F7-8235-45DA-4F32-6D41EA486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D13FA7-AA06-25A4-3F05-6D639E03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252511"/>
            <a:ext cx="10515600" cy="1949985"/>
          </a:xfrm>
        </p:spPr>
        <p:txBody>
          <a:bodyPr anchor="t">
            <a:noAutofit/>
          </a:bodyPr>
          <a:lstStyle>
            <a:lvl1pPr>
              <a:defRPr sz="3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3FEF8C4-5095-E7F4-84F3-18AFCAE782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1" y="2203381"/>
            <a:ext cx="2736850" cy="1850826"/>
          </a:xfrm>
        </p:spPr>
        <p:txBody>
          <a:bodyPr lIns="90000" tIns="0" rIns="0" bIns="0" anchor="b">
            <a:noAutofit/>
          </a:bodyPr>
          <a:lstStyle>
            <a:lvl1pPr marL="0" indent="0">
              <a:buFontTx/>
              <a:buNone/>
              <a:defRPr sz="10000" b="0">
                <a:solidFill>
                  <a:schemeClr val="tx2"/>
                </a:solidFill>
              </a:defRPr>
            </a:lvl1pPr>
            <a:lvl2pPr marL="432000" indent="0">
              <a:buFontTx/>
              <a:buNone/>
              <a:defRPr sz="10000" b="1">
                <a:solidFill>
                  <a:schemeClr val="tx2"/>
                </a:solidFill>
              </a:defRPr>
            </a:lvl2pPr>
            <a:lvl3pPr marL="720000" indent="0">
              <a:buFontTx/>
              <a:buNone/>
              <a:defRPr sz="10000" b="1">
                <a:solidFill>
                  <a:schemeClr val="tx2"/>
                </a:solidFill>
              </a:defRPr>
            </a:lvl3pPr>
            <a:lvl4pPr marL="1080000" indent="0">
              <a:buFontTx/>
              <a:buNone/>
              <a:defRPr sz="10000" b="1">
                <a:solidFill>
                  <a:schemeClr val="tx2"/>
                </a:solidFill>
              </a:defRPr>
            </a:lvl4pPr>
            <a:lvl5pPr marL="1440000" indent="0">
              <a:buFontTx/>
              <a:buNone/>
              <a:defRPr sz="10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1</a:t>
            </a:r>
            <a:endParaRPr lang="en-US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6EBD524B-2145-4D53-5CEA-A1EE3A381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69484" y="4054207"/>
            <a:ext cx="25200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941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kkeella vaale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18A4D9F7-8235-45DA-4F32-6D41EA486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D13FA7-AA06-25A4-3F05-6D639E03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252511"/>
            <a:ext cx="10515600" cy="1949985"/>
          </a:xfrm>
        </p:spPr>
        <p:txBody>
          <a:bodyPr anchor="t">
            <a:noAutofit/>
          </a:bodyPr>
          <a:lstStyle>
            <a:lvl1pPr>
              <a:defRPr sz="3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6EBD524B-2145-4D53-5CEA-A1EE3A381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55416" y="4054207"/>
            <a:ext cx="25200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8E9FA2EF-D1B6-15D4-9502-9E239CA66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69484" y="1894207"/>
            <a:ext cx="2160000" cy="216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Napsauta &gt; ”Lisää” &gt; ”Kuvakkeet” ja muuta täyttöväri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02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numerolla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18A4D9F7-8235-45DA-4F32-6D41EA486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D13FA7-AA06-25A4-3F05-6D639E03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252511"/>
            <a:ext cx="10515600" cy="1949985"/>
          </a:xfrm>
        </p:spPr>
        <p:txBody>
          <a:bodyPr anchor="t"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6EBD524B-2145-4D53-5CEA-A1EE3A381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69484" y="4054207"/>
            <a:ext cx="252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3FEF8C4-5095-E7F4-84F3-18AFCAE782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1" y="2203381"/>
            <a:ext cx="2736850" cy="1850826"/>
          </a:xfrm>
        </p:spPr>
        <p:txBody>
          <a:bodyPr lIns="90000" tIns="0" rIns="0" bIns="0" anchor="b">
            <a:noAutofit/>
          </a:bodyPr>
          <a:lstStyle>
            <a:lvl1pPr marL="0" indent="0">
              <a:buFontTx/>
              <a:buNone/>
              <a:defRPr sz="10000" b="0">
                <a:solidFill>
                  <a:schemeClr val="bg1"/>
                </a:solidFill>
              </a:defRPr>
            </a:lvl1pPr>
            <a:lvl2pPr marL="432000" indent="0">
              <a:buFontTx/>
              <a:buNone/>
              <a:defRPr sz="10000" b="1">
                <a:solidFill>
                  <a:schemeClr val="tx2"/>
                </a:solidFill>
              </a:defRPr>
            </a:lvl2pPr>
            <a:lvl3pPr marL="720000" indent="0">
              <a:buFontTx/>
              <a:buNone/>
              <a:defRPr sz="10000" b="1">
                <a:solidFill>
                  <a:schemeClr val="tx2"/>
                </a:solidFill>
              </a:defRPr>
            </a:lvl3pPr>
            <a:lvl4pPr marL="1080000" indent="0">
              <a:buFontTx/>
              <a:buNone/>
              <a:defRPr sz="10000" b="1">
                <a:solidFill>
                  <a:schemeClr val="tx2"/>
                </a:solidFill>
              </a:defRPr>
            </a:lvl4pPr>
            <a:lvl5pPr marL="1440000" indent="0">
              <a:buFontTx/>
              <a:buNone/>
              <a:defRPr sz="10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74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kkeella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18A4D9F7-8235-45DA-4F32-6D41EA486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D13FA7-AA06-25A4-3F05-6D639E03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252511"/>
            <a:ext cx="10515600" cy="1949985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6EBD524B-2145-4D53-5CEA-A1EE3A381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55416" y="4054207"/>
            <a:ext cx="252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4F50478A-25BA-5389-917A-BC7234B55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484" y="1894207"/>
            <a:ext cx="2160000" cy="2160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Napsauta &gt; ”Lisää” &gt; ”Kuvakkeet” ja muuta täyttöväri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5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 kuvi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709D777-3214-15D0-4E0D-265EAD557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">
          <a:xfrm>
            <a:off x="0" y="805"/>
            <a:ext cx="12192381" cy="5947200"/>
          </a:xfrm>
          <a:prstGeom prst="rect">
            <a:avLst/>
          </a:prstGeom>
          <a:solidFill>
            <a:srgbClr val="034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9151640-4BD8-D7B0-E308-47506393F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568" y="1122363"/>
            <a:ext cx="7086600" cy="238760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156C423-3681-6283-FFE7-70B748AE3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568" y="3602038"/>
            <a:ext cx="7086600" cy="1655762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AEDE42F-CADA-685A-938E-0D545F9D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04" y="6152881"/>
            <a:ext cx="2877032" cy="45724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1E31CF5-4982-71B0-4B27-7CA83C519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7"/>
            <a:ext cx="3603048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3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lause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18A4D9F7-8235-45DA-4F32-6D41EA486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D13FA7-AA06-25A4-3F05-6D639E03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38121"/>
            <a:ext cx="10515600" cy="4164376"/>
          </a:xfrm>
        </p:spPr>
        <p:txBody>
          <a:bodyPr anchor="t">
            <a:noAutofit/>
          </a:bodyPr>
          <a:lstStyle>
            <a:lvl1pPr algn="ctr">
              <a:defRPr sz="3800" b="0" i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F2969475-F99C-1A9A-E9DA-71FE46A02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77853" y="854302"/>
            <a:ext cx="836295" cy="836295"/>
          </a:xfrm>
          <a:prstGeom prst="ellipse">
            <a:avLst/>
          </a:prstGeom>
          <a:solidFill>
            <a:srgbClr val="02B5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BAE0255-3767-D7E5-4519-1163CD083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4047" y="880495"/>
            <a:ext cx="783907" cy="78390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6A7D135-B95D-372A-50DF-1830DDAA3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190" y="6413649"/>
            <a:ext cx="252000" cy="2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49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74F8C8C2-3784-EA29-92D1-A75B68E61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818CCFD-A492-EAA2-CDDE-0B770BC20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/>
          <a:srcRect t="21258" b="3528"/>
          <a:stretch/>
        </p:blipFill>
        <p:spPr>
          <a:xfrm>
            <a:off x="1409328" y="1238328"/>
            <a:ext cx="4381344" cy="4381344"/>
          </a:xfrm>
          <a:prstGeom prst="ellipse">
            <a:avLst/>
          </a:prstGeom>
        </p:spPr>
      </p:pic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9E7FC27-7E2D-7218-0F1A-4880645B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13513" y="3150823"/>
            <a:ext cx="25200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tsikko 1">
            <a:extLst>
              <a:ext uri="{FF2B5EF4-FFF2-40B4-BE49-F238E27FC236}">
                <a16:creationId xmlns:a16="http://schemas.microsoft.com/office/drawing/2014/main" id="{E165F67E-59FF-0F69-9589-F1B1EF687C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3513" y="2500700"/>
            <a:ext cx="5791200" cy="1545905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TAUKO</a:t>
            </a:r>
            <a:br>
              <a:rPr lang="fi-FI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22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tk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74F8C8C2-3784-EA29-92D1-A75B68E61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9E7FC27-7E2D-7218-0F1A-4880645B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13513" y="3150823"/>
            <a:ext cx="25200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tsikko 1">
            <a:extLst>
              <a:ext uri="{FF2B5EF4-FFF2-40B4-BE49-F238E27FC236}">
                <a16:creationId xmlns:a16="http://schemas.microsoft.com/office/drawing/2014/main" id="{351B54DC-A7B2-CA34-6878-EDD501303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3513" y="2500700"/>
            <a:ext cx="5791200" cy="1545905"/>
          </a:xfrm>
        </p:spPr>
        <p:txBody>
          <a:bodyPr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 dirty="0"/>
              <a:t>HETKINEN</a:t>
            </a:r>
            <a:br>
              <a:rPr lang="fi-FI" dirty="0"/>
            </a:b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84E876B-3558-FBCE-3230-04E15CE35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00" y="1238328"/>
            <a:ext cx="4381200" cy="4381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51729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yhteystied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74F8C8C2-3784-EA29-92D1-A75B68E61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99E7FC27-7E2D-7218-0F1A-4880645B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13513" y="2194256"/>
            <a:ext cx="2520000" cy="0"/>
          </a:xfrm>
          <a:prstGeom prst="line">
            <a:avLst/>
          </a:prstGeom>
          <a:ln w="57150">
            <a:solidFill>
              <a:srgbClr val="02B5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tsikko 1">
            <a:extLst>
              <a:ext uri="{FF2B5EF4-FFF2-40B4-BE49-F238E27FC236}">
                <a16:creationId xmlns:a16="http://schemas.microsoft.com/office/drawing/2014/main" id="{17DA445D-F099-6BFA-4C84-E56B29E1FBA8}"/>
              </a:ext>
            </a:extLst>
          </p:cNvPr>
          <p:cNvSpPr txBox="1">
            <a:spLocks/>
          </p:cNvSpPr>
          <p:nvPr userDrawn="1"/>
        </p:nvSpPr>
        <p:spPr>
          <a:xfrm>
            <a:off x="6188764" y="1486051"/>
            <a:ext cx="5791200" cy="708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b="1" kern="120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i-FI" dirty="0">
                <a:solidFill>
                  <a:schemeClr val="bg1"/>
                </a:solidFill>
              </a:rPr>
              <a:t>KIITOS!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1B2C23-103C-B794-2F49-B2499CDA48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8764" y="2336942"/>
            <a:ext cx="5791200" cy="50731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  <a:lvl2pPr marL="432000" indent="0">
              <a:buFontTx/>
              <a:buNone/>
              <a:defRPr sz="2200">
                <a:solidFill>
                  <a:schemeClr val="bg1"/>
                </a:solidFill>
              </a:defRPr>
            </a:lvl2pPr>
            <a:lvl3pPr marL="720000" indent="0">
              <a:buFontTx/>
              <a:buNone/>
              <a:defRPr sz="2200">
                <a:solidFill>
                  <a:schemeClr val="bg1"/>
                </a:solidFill>
              </a:defRPr>
            </a:lvl3pPr>
            <a:lvl4pPr marL="1080000" indent="0">
              <a:buFontTx/>
              <a:buNone/>
              <a:defRPr sz="2200">
                <a:solidFill>
                  <a:schemeClr val="bg1"/>
                </a:solidFill>
              </a:defRPr>
            </a:lvl4pPr>
            <a:lvl5pPr marL="1440000" indent="0"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s-posti </a:t>
            </a:r>
            <a:r>
              <a:rPr lang="fi-FI" dirty="0" err="1"/>
              <a:t>napsautt</a:t>
            </a:r>
            <a:r>
              <a:rPr lang="fi-FI" dirty="0"/>
              <a:t>. </a:t>
            </a:r>
            <a:r>
              <a:rPr lang="fi-FI" dirty="0" err="1"/>
              <a:t>etunimi.sukunimi</a:t>
            </a:r>
            <a:r>
              <a:rPr lang="fi-FI" dirty="0"/>
              <a:t>(at)etk.fi</a:t>
            </a:r>
            <a:endParaRPr lang="en-US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B30AA995-9441-AB0E-2395-F9AB1E2FDA57}"/>
              </a:ext>
            </a:extLst>
          </p:cNvPr>
          <p:cNvSpPr txBox="1"/>
          <p:nvPr userDrawn="1"/>
        </p:nvSpPr>
        <p:spPr>
          <a:xfrm>
            <a:off x="6188764" y="2863196"/>
            <a:ext cx="4387429" cy="182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3407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hlinkClick r:id="rId2"/>
              </a:rPr>
              <a:t>www.etk.fi</a:t>
            </a:r>
            <a:endParaRPr kumimoji="0" lang="fi-FI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3407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hlinkClick r:id="rId3"/>
              </a:rPr>
              <a:t>www.tyoelake.fi</a:t>
            </a:r>
            <a:endParaRPr kumimoji="0" lang="fi-FI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3407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hlinkClick r:id="rId4"/>
              </a:rPr>
              <a:t>www.telp.fi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Kuva 12" descr="LinkedIn-ikoni.">
            <a:hlinkClick r:id="rId5"/>
            <a:extLst>
              <a:ext uri="{FF2B5EF4-FFF2-40B4-BE49-F238E27FC236}">
                <a16:creationId xmlns:a16="http://schemas.microsoft.com/office/drawing/2014/main" id="{C0B9A2CA-7A39-5770-F915-48248192E9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66521" y="4617125"/>
            <a:ext cx="425569" cy="441114"/>
          </a:xfrm>
          <a:prstGeom prst="rect">
            <a:avLst/>
          </a:prstGeom>
        </p:spPr>
      </p:pic>
      <p:pic>
        <p:nvPicPr>
          <p:cNvPr id="12" name="Kuva 11" descr="X-ikoni.">
            <a:hlinkClick r:id="rId7"/>
            <a:extLst>
              <a:ext uri="{FF2B5EF4-FFF2-40B4-BE49-F238E27FC236}">
                <a16:creationId xmlns:a16="http://schemas.microsoft.com/office/drawing/2014/main" id="{48F958F7-5FD2-1C25-0256-08E6EA1C24A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827917" y="4697744"/>
            <a:ext cx="353929" cy="366858"/>
          </a:xfrm>
          <a:prstGeom prst="rect">
            <a:avLst/>
          </a:prstGeom>
        </p:spPr>
      </p:pic>
      <p:pic>
        <p:nvPicPr>
          <p:cNvPr id="9" name="Kuva 8" descr="Facebook-ikoni.">
            <a:hlinkClick r:id="rId9"/>
            <a:extLst>
              <a:ext uri="{FF2B5EF4-FFF2-40B4-BE49-F238E27FC236}">
                <a16:creationId xmlns:a16="http://schemas.microsoft.com/office/drawing/2014/main" id="{84E1BB45-7787-9450-91EE-B28F645299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93" y="4696577"/>
            <a:ext cx="348916" cy="361662"/>
          </a:xfrm>
          <a:prstGeom prst="rect">
            <a:avLst/>
          </a:prstGeom>
        </p:spPr>
      </p:pic>
      <p:pic>
        <p:nvPicPr>
          <p:cNvPr id="10" name="Kuva 9" descr="Instagram-ikoni.">
            <a:hlinkClick r:id="rId11"/>
            <a:extLst>
              <a:ext uri="{FF2B5EF4-FFF2-40B4-BE49-F238E27FC236}">
                <a16:creationId xmlns:a16="http://schemas.microsoft.com/office/drawing/2014/main" id="{B172CE5F-760A-8D50-9781-35F56163C2E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424" y="4680984"/>
            <a:ext cx="370099" cy="383619"/>
          </a:xfrm>
          <a:prstGeom prst="rect">
            <a:avLst/>
          </a:prstGeom>
        </p:spPr>
      </p:pic>
      <p:pic>
        <p:nvPicPr>
          <p:cNvPr id="11" name="Kuva 10" descr="Youtube-ikoni.">
            <a:hlinkClick r:id="rId13"/>
            <a:extLst>
              <a:ext uri="{FF2B5EF4-FFF2-40B4-BE49-F238E27FC236}">
                <a16:creationId xmlns:a16="http://schemas.microsoft.com/office/drawing/2014/main" id="{3B4F98FF-087C-419C-FA94-826F72A2008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74" y="4701508"/>
            <a:ext cx="370099" cy="383619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55C3CB4B-BA95-B8E4-CC56-62F78BB9A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190" y="6413649"/>
            <a:ext cx="252000" cy="2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63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93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dia om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709D777-3214-15D0-4E0D-265EAD557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">
          <a:xfrm>
            <a:off x="0" y="805"/>
            <a:ext cx="12192381" cy="5947200"/>
          </a:xfrm>
          <a:prstGeom prst="rect">
            <a:avLst/>
          </a:prstGeom>
          <a:solidFill>
            <a:srgbClr val="034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200" dirty="0" err="1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9151640-4BD8-D7B0-E308-47506393F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568" y="1122363"/>
            <a:ext cx="708660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156C423-3681-6283-FFE7-70B748AE3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568" y="3602038"/>
            <a:ext cx="7086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09EA0E1F-9BF7-DF39-9DBA-D0EA19D60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19" y="0"/>
            <a:ext cx="4471200" cy="59480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3D45B40-9506-EFDA-669A-865117ACE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04" y="6152881"/>
            <a:ext cx="2877032" cy="4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8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881026-48AA-EF77-8B30-451B69FAA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3913"/>
            <a:ext cx="10515600" cy="1138279"/>
          </a:xfrm>
        </p:spPr>
        <p:txBody>
          <a:bodyPr lIns="90000"/>
          <a:lstStyle>
            <a:lvl1pPr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3991C7-EFFC-7091-C465-29B7ED10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328"/>
            <a:ext cx="10515600" cy="4656635"/>
          </a:xfrm>
        </p:spPr>
        <p:txBody>
          <a:bodyPr lIns="9000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9F6BFB-EF71-DF4E-44EE-DEA404557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5941-12CE-4CF1-9A6D-84BEF94849A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8C6B0D-4A98-8052-20B4-824DEA2D6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0000"/>
          <a:lstStyle/>
          <a:p>
            <a:fld id="{6E0D52DB-254C-4BF9-87B7-3ECADB1C8817}" type="datetime1">
              <a:rPr lang="fi-FI" smtClean="0"/>
              <a:t>7.11.2025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7D8190-58AF-F202-8FD4-42F7A96E8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/>
          <a:lstStyle/>
          <a:p>
            <a:r>
              <a:rPr lang="en-US"/>
              <a:t>Mikko Laaksonen  |  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378279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uvio/taulukko 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881026-48AA-EF77-8B30-451B69FAA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3914"/>
            <a:ext cx="10515600" cy="688219"/>
          </a:xfrm>
        </p:spPr>
        <p:txBody>
          <a:bodyPr>
            <a:noAutofit/>
          </a:bodyPr>
          <a:lstStyle>
            <a:lvl1pPr algn="ctr">
              <a:defRPr sz="2200"/>
            </a:lvl1pPr>
          </a:lstStyle>
          <a:p>
            <a:r>
              <a:rPr lang="fi-FI" dirty="0"/>
              <a:t>Kuvio/taulukkodia - 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3991C7-EFFC-7091-C465-29B7ED109E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083733"/>
            <a:ext cx="10515600" cy="5093231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fi-FI" dirty="0"/>
              <a:t>Lisää kuvio tai taulukko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9F6BFB-EF71-DF4E-44EE-DEA404557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5941-12CE-4CF1-9A6D-84BEF94849A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8C6B0D-4A98-8052-20B4-824DEA2D6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34143" cy="365125"/>
          </a:xfrm>
        </p:spPr>
        <p:txBody>
          <a:bodyPr lIns="90000"/>
          <a:lstStyle/>
          <a:p>
            <a:fld id="{965BD593-C979-4B4B-9D02-BD3558A0845D}" type="datetime1">
              <a:rPr lang="fi-FI" smtClean="0"/>
              <a:t>7.11.2025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7D8190-58AF-F202-8FD4-42F7A96E8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0313" y="6356350"/>
            <a:ext cx="9383487" cy="365125"/>
          </a:xfrm>
        </p:spPr>
        <p:txBody>
          <a:bodyPr lIns="90000"/>
          <a:lstStyle/>
          <a:p>
            <a:r>
              <a:rPr lang="en-US"/>
              <a:t>Mikko Laaksonen  |  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190248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59029B-A027-E569-9238-CDBA6D99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000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E1EE93-A876-1C86-DD7C-547C36B42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0327"/>
            <a:ext cx="5181600" cy="4656635"/>
          </a:xfrm>
        </p:spPr>
        <p:txBody>
          <a:bodyPr lIns="90000"/>
          <a:lstStyle>
            <a:lvl1pPr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258E14A-542B-073B-1FF8-14932F4F1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0327"/>
            <a:ext cx="5181600" cy="4656635"/>
          </a:xfrm>
        </p:spPr>
        <p:txBody>
          <a:bodyPr lIns="90000"/>
          <a:lstStyle>
            <a:lvl1pPr>
              <a:defRPr sz="26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13ABD5B-D47A-6934-D29C-E08C205E7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5941-12CE-4CF1-9A6D-84BEF94849A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2EFAE8-6C53-DFF1-B364-2AB0B6656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0000"/>
          <a:lstStyle/>
          <a:p>
            <a:fld id="{2C944344-97B9-40A5-A84F-DA6E68B052FE}" type="datetime1">
              <a:rPr lang="fi-FI" smtClean="0"/>
              <a:t>7.11.2025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97E4798-1956-3547-7CE9-23D3C1935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/>
          <a:lstStyle/>
          <a:p>
            <a:r>
              <a:rPr lang="en-US"/>
              <a:t>Mikko Laaksonen  |  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66628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270F03-EDC8-B8FB-D391-BCA743A1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93913"/>
            <a:ext cx="10515600" cy="113827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48DFF7-044C-20CC-9CD1-C4C8B2937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20328"/>
            <a:ext cx="5157787" cy="984747"/>
          </a:xfrm>
        </p:spPr>
        <p:txBody>
          <a:bodyPr lIns="90000" anchor="b">
            <a:noAutofit/>
          </a:bodyPr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E48CA5-5EE5-00D2-FBD7-7127DEFEE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lIns="90000"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C57C11E-38F1-2C08-E3E0-44DA4731B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20328"/>
            <a:ext cx="5183188" cy="984747"/>
          </a:xfrm>
        </p:spPr>
        <p:txBody>
          <a:bodyPr lIns="90000" anchor="b">
            <a:noAutofit/>
          </a:bodyPr>
          <a:lstStyle>
            <a:lvl1pPr marL="0" indent="0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F66E362-2FB0-C793-642E-5CC4DB09F6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lIns="90000"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29E9766-D8B9-CFC6-5F37-61D31D299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5941-12CE-4CF1-9A6D-84BEF94849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6017F06-B43F-E023-2DC9-BB86145F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0000"/>
          <a:lstStyle/>
          <a:p>
            <a:fld id="{1330D0B9-6915-40D5-9B7A-DB54F46B07CC}" type="datetime1">
              <a:rPr lang="fi-FI" smtClean="0"/>
              <a:t>7.11.2025</a:t>
            </a:fld>
            <a:endParaRPr lang="en-US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818C6DC-342E-8B99-00C9-8485B35AC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/>
          <a:lstStyle/>
          <a:p>
            <a:r>
              <a:rPr lang="en-US"/>
              <a:t>Mikko Laaksonen  |  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309390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kolmella pal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270F03-EDC8-B8FB-D391-BCA743A1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93913"/>
            <a:ext cx="10515600" cy="1138279"/>
          </a:xfrm>
        </p:spPr>
        <p:txBody>
          <a:bodyPr lIns="9000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48DFF7-044C-20CC-9CD1-C4C8B2937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520328"/>
            <a:ext cx="3391390" cy="984747"/>
          </a:xfrm>
        </p:spPr>
        <p:txBody>
          <a:bodyPr lIns="90000" anchor="b">
            <a:no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E48CA5-5EE5-00D2-FBD7-7127DEFEE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391390" cy="3684588"/>
          </a:xfrm>
          <a:solidFill>
            <a:schemeClr val="bg2"/>
          </a:solidFill>
        </p:spPr>
        <p:txBody>
          <a:bodyPr lIns="90000"/>
          <a:lstStyle>
            <a:lvl1pPr>
              <a:defRPr sz="22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66C1189D-15EA-C265-A785-E7BBA2B5F55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00305" y="1520328"/>
            <a:ext cx="3391390" cy="984747"/>
          </a:xfrm>
        </p:spPr>
        <p:txBody>
          <a:bodyPr lIns="90000" anchor="b">
            <a:no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7B9F8F6-E829-597A-53DA-D9259FCAFB2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0305" y="2505075"/>
            <a:ext cx="3391390" cy="3684588"/>
          </a:xfrm>
          <a:solidFill>
            <a:schemeClr val="bg2"/>
          </a:solidFill>
        </p:spPr>
        <p:txBody>
          <a:bodyPr lIns="90000"/>
          <a:lstStyle>
            <a:lvl1pPr>
              <a:defRPr sz="22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76B0AD4-1430-2DC0-A493-BD3744C444A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960821" y="1520328"/>
            <a:ext cx="3391390" cy="984747"/>
          </a:xfrm>
        </p:spPr>
        <p:txBody>
          <a:bodyPr lIns="90000" anchor="b">
            <a:no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C0BB510-1539-6BA2-446E-B9C57B705E25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7960821" y="2505075"/>
            <a:ext cx="3391390" cy="3684588"/>
          </a:xfrm>
          <a:solidFill>
            <a:schemeClr val="bg2"/>
          </a:solidFill>
        </p:spPr>
        <p:txBody>
          <a:bodyPr lIns="90000"/>
          <a:lstStyle>
            <a:lvl1pPr>
              <a:defRPr sz="22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29E9766-D8B9-CFC6-5F37-61D31D299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5941-12CE-4CF1-9A6D-84BEF94849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6017F06-B43F-E023-2DC9-BB86145F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0000"/>
          <a:lstStyle/>
          <a:p>
            <a:fld id="{9052FA25-2E09-4F00-B07E-AEBECDFAF747}" type="datetime1">
              <a:rPr lang="fi-FI" smtClean="0"/>
              <a:t>7.11.2025</a:t>
            </a:fld>
            <a:endParaRPr lang="en-US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818C6DC-342E-8B99-00C9-8485B35AC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/>
          <a:lstStyle/>
          <a:p>
            <a:r>
              <a:rPr lang="en-US"/>
              <a:t>Mikko Laaksonen  |  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17511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tu teksti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881026-48AA-EF77-8B30-451B69FAA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br>
              <a:rPr lang="fi-FI" dirty="0"/>
            </a:br>
            <a:endParaRPr lang="en-US" dirty="0"/>
          </a:p>
        </p:txBody>
      </p:sp>
      <p:sp>
        <p:nvSpPr>
          <p:cNvPr id="31" name="Tekstin paikkamerkki 3">
            <a:extLst>
              <a:ext uri="{FF2B5EF4-FFF2-40B4-BE49-F238E27FC236}">
                <a16:creationId xmlns:a16="http://schemas.microsoft.com/office/drawing/2014/main" id="{CD060F3F-2348-AC6B-B83C-10ED180152F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15317" y="1726252"/>
            <a:ext cx="720000" cy="719393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8237B168-6387-40E3-A99A-8E529F211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72344" y="1646748"/>
            <a:ext cx="9481456" cy="878400"/>
          </a:xfrm>
        </p:spPr>
        <p:txBody>
          <a:bodyPr anchor="ctr">
            <a:noAutofit/>
          </a:bodyPr>
          <a:lstStyle>
            <a:lvl1pPr marL="0" indent="0">
              <a:spcBef>
                <a:spcPts val="500"/>
              </a:spcBef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3" name="Tekstin paikkamerkki 3">
            <a:extLst>
              <a:ext uri="{FF2B5EF4-FFF2-40B4-BE49-F238E27FC236}">
                <a16:creationId xmlns:a16="http://schemas.microsoft.com/office/drawing/2014/main" id="{D43F2114-A8D7-BB2E-154C-A7E29B11728C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915318" y="2751087"/>
            <a:ext cx="720000" cy="719393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32" name="Tekstin paikkamerkki 3">
            <a:extLst>
              <a:ext uri="{FF2B5EF4-FFF2-40B4-BE49-F238E27FC236}">
                <a16:creationId xmlns:a16="http://schemas.microsoft.com/office/drawing/2014/main" id="{3ED61836-42F6-59D8-EBD8-2EB9411FA28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872344" y="2666296"/>
            <a:ext cx="9481456" cy="878400"/>
          </a:xfrm>
        </p:spPr>
        <p:txBody>
          <a:bodyPr anchor="ctr">
            <a:noAutofit/>
          </a:bodyPr>
          <a:lstStyle>
            <a:lvl1pPr marL="0" indent="0">
              <a:spcBef>
                <a:spcPts val="500"/>
              </a:spcBef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5" name="Tekstin paikkamerkki 3">
            <a:extLst>
              <a:ext uri="{FF2B5EF4-FFF2-40B4-BE49-F238E27FC236}">
                <a16:creationId xmlns:a16="http://schemas.microsoft.com/office/drawing/2014/main" id="{442ADEEE-05D5-DB17-5EAE-08E28C7EFFE0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915317" y="3760059"/>
            <a:ext cx="720000" cy="719393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34" name="Tekstin paikkamerkki 3">
            <a:extLst>
              <a:ext uri="{FF2B5EF4-FFF2-40B4-BE49-F238E27FC236}">
                <a16:creationId xmlns:a16="http://schemas.microsoft.com/office/drawing/2014/main" id="{E103DA8F-56E1-159B-5840-3739DEFDA064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1872343" y="3685844"/>
            <a:ext cx="9481456" cy="878400"/>
          </a:xfrm>
        </p:spPr>
        <p:txBody>
          <a:bodyPr anchor="ctr">
            <a:noAutofit/>
          </a:bodyPr>
          <a:lstStyle>
            <a:lvl1pPr marL="0" indent="0">
              <a:spcBef>
                <a:spcPts val="500"/>
              </a:spcBef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7" name="Tekstin paikkamerkki 3">
            <a:extLst>
              <a:ext uri="{FF2B5EF4-FFF2-40B4-BE49-F238E27FC236}">
                <a16:creationId xmlns:a16="http://schemas.microsoft.com/office/drawing/2014/main" id="{72E53871-8E68-6490-F65E-CF940099B469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915317" y="4779763"/>
            <a:ext cx="720000" cy="719393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36" name="Tekstin paikkamerkki 3">
            <a:extLst>
              <a:ext uri="{FF2B5EF4-FFF2-40B4-BE49-F238E27FC236}">
                <a16:creationId xmlns:a16="http://schemas.microsoft.com/office/drawing/2014/main" id="{4F5A26B8-C035-B6FE-ED51-7E640FB6F3F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872343" y="4705391"/>
            <a:ext cx="9481456" cy="878400"/>
          </a:xfrm>
        </p:spPr>
        <p:txBody>
          <a:bodyPr anchor="ctr">
            <a:noAutofit/>
          </a:bodyPr>
          <a:lstStyle>
            <a:lvl1pPr marL="0" indent="0">
              <a:spcBef>
                <a:spcPts val="500"/>
              </a:spcBef>
              <a:buNone/>
              <a:defRPr sz="2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9F6BFB-EF71-DF4E-44EE-DEA404557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5941-12CE-4CF1-9A6D-84BEF94849A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8C6B0D-4A98-8052-20B4-824DEA2D6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90000"/>
          <a:lstStyle/>
          <a:p>
            <a:fld id="{2629D561-81F0-4EE5-9FA1-0E20FEF1873C}" type="datetime1">
              <a:rPr lang="fi-FI" smtClean="0"/>
              <a:t>7.11.2025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47D8190-58AF-F202-8FD4-42F7A96E8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/>
          <a:lstStyle/>
          <a:p>
            <a:r>
              <a:rPr lang="en-US"/>
              <a:t>Mikko Laaksonen  |  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11514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C0EA777-D658-EDE3-AC12-FE2FD9F9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913"/>
            <a:ext cx="10515600" cy="1138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4DE4C81-6D29-E1D4-7874-794776962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0328"/>
            <a:ext cx="10515600" cy="4656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8C9552-F5D7-4739-9664-F4F3A101A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5057" y="6356350"/>
            <a:ext cx="4680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26AF5941-12CE-4CF1-9A6D-84BEF94849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8A42AA1-2C40-D48A-8B7E-514DD5DB2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34143" cy="365125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411B689-7051-4EA2-A037-A4785B6FA57B}" type="datetime1">
              <a:rPr lang="fi-FI" smtClean="0"/>
              <a:t>7.11.2025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31748A-E16D-4921-8D8F-0FBB3CAD1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0313" y="6356350"/>
            <a:ext cx="9383487" cy="365125"/>
          </a:xfrm>
          <a:prstGeom prst="rect">
            <a:avLst/>
          </a:prstGeom>
        </p:spPr>
        <p:txBody>
          <a:bodyPr vert="horz" lIns="90000" tIns="45720" rIns="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Mikko Laaksonen  |  Eläketurvakeskus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0CC6BF7-F439-8A89-E2DB-B61DB2E19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190" y="6413649"/>
            <a:ext cx="252000" cy="2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5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2" r:id="rId6"/>
    <p:sldLayoutId id="2147483653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51" r:id="rId16"/>
    <p:sldLayoutId id="2147483672" r:id="rId17"/>
    <p:sldLayoutId id="2147483671" r:id="rId18"/>
    <p:sldLayoutId id="2147483673" r:id="rId19"/>
    <p:sldLayoutId id="2147483674" r:id="rId20"/>
    <p:sldLayoutId id="2147483654" r:id="rId21"/>
    <p:sldLayoutId id="2147483675" r:id="rId22"/>
    <p:sldLayoutId id="2147483676" r:id="rId23"/>
    <p:sldLayoutId id="2147483655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12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Calibri" panose="020F0502020204030204" pitchFamily="34" charset="0"/>
        <a:buChar char="‐"/>
        <a:defRPr sz="22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Calibri" panose="020F0502020204030204" pitchFamily="34" charset="0"/>
        <a:buChar char="◦"/>
        <a:defRPr sz="22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Calibri" panose="020F0502020204030204" pitchFamily="34" charset="0"/>
        <a:buChar char="‐"/>
        <a:defRPr sz="22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Calibri" panose="020F0502020204030204" pitchFamily="34" charset="0"/>
        <a:buChar char="◦"/>
        <a:defRPr sz="22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CBEB2-B190-842B-A35D-12236642C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5101" y="1600200"/>
            <a:ext cx="9048750" cy="1662113"/>
          </a:xfrm>
        </p:spPr>
        <p:txBody>
          <a:bodyPr/>
          <a:lstStyle/>
          <a:p>
            <a:r>
              <a:rPr lang="fi-FI" sz="4400" dirty="0"/>
              <a:t>Työkyvyttömyyseläkkeiden hylkäysosuuden nousu  </a:t>
            </a:r>
            <a:endParaRPr lang="en-US" sz="4400" dirty="0"/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0065E94B-A578-1DD4-557E-D92FBAEAD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4650" y="4352925"/>
            <a:ext cx="6979317" cy="990600"/>
          </a:xfrm>
        </p:spPr>
        <p:txBody>
          <a:bodyPr/>
          <a:lstStyle/>
          <a:p>
            <a:r>
              <a:rPr lang="fi-FI" dirty="0">
                <a:cs typeface="Calibri"/>
              </a:rPr>
              <a:t>Vakuutuslääkäritoiminnan kehittämisen neuvottelukuntaan 12.11.2025</a:t>
            </a:r>
            <a:endParaRPr lang="fi-FI" dirty="0"/>
          </a:p>
          <a:p>
            <a:r>
              <a:rPr lang="fi-FI" dirty="0"/>
              <a:t>Mikko Laaksonen, Jyri Liukko, Juha Rantala</a:t>
            </a:r>
          </a:p>
        </p:txBody>
      </p:sp>
    </p:spTree>
    <p:extLst>
      <p:ext uri="{BB962C8B-B14F-4D97-AF65-F5344CB8AC3E}">
        <p14:creationId xmlns:p14="http://schemas.microsoft.com/office/powerpoint/2010/main" val="1696433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C81093-6D9A-EFA5-F172-10DDB252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73"/>
            <a:ext cx="10515600" cy="1138279"/>
          </a:xfrm>
        </p:spPr>
        <p:txBody>
          <a:bodyPr/>
          <a:lstStyle/>
          <a:p>
            <a:r>
              <a:rPr lang="fi-FI" dirty="0"/>
              <a:t>Johtopäätöksiä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C49E6A-F7D3-9E51-90C3-83249851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7452"/>
            <a:ext cx="10515600" cy="4656635"/>
          </a:xfrm>
        </p:spPr>
        <p:txBody>
          <a:bodyPr/>
          <a:lstStyle/>
          <a:p>
            <a:r>
              <a:rPr lang="fi-FI" dirty="0"/>
              <a:t>Työkyvyttömyyseläkkeiden hylkäysosuus on noussut kaikissa ryhmissä</a:t>
            </a:r>
          </a:p>
          <a:p>
            <a:r>
              <a:rPr lang="fi-FI" dirty="0"/>
              <a:t>Taustatekijöillä ei pystytä selittämään hylkäysosuuden nousua</a:t>
            </a:r>
          </a:p>
          <a:p>
            <a:r>
              <a:rPr lang="fi-FI" dirty="0"/>
              <a:t>Objektiivista mittaria työkyvystä ei ole</a:t>
            </a:r>
          </a:p>
          <a:p>
            <a:pPr lvl="1"/>
            <a:r>
              <a:rPr lang="fi-FI" dirty="0"/>
              <a:t>Vakioinnit kuitenkin huomioivat myös työkyvyn muutosta</a:t>
            </a:r>
          </a:p>
          <a:p>
            <a:r>
              <a:rPr lang="fi-FI" dirty="0"/>
              <a:t>Toinen vaihtoehto ratkaisulinjan kiristyminen</a:t>
            </a:r>
          </a:p>
          <a:p>
            <a:pPr lvl="1"/>
            <a:r>
              <a:rPr lang="fi-FI" dirty="0"/>
              <a:t>Myöskään siinä yhteydessä ei työkyvylle ole objektiivista ja ajassa staattista mittaria työelämän ja muiden ulkoisten olosuhteiden muuttuessa</a:t>
            </a:r>
          </a:p>
          <a:p>
            <a:pPr lvl="1"/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F062A25-3E57-DB75-2BF7-BA0147E61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5941-12CE-4CF1-9A6D-84BEF94849A9}" type="slidenum">
              <a:rPr lang="en-US" smtClean="0"/>
              <a:t>10</a:t>
            </a:fld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8EF0B0E-A79B-6E05-7993-97D8723E2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893D-41C5-4F11-AE89-13D8672F5173}" type="datetime1">
              <a:rPr lang="fi-FI" smtClean="0"/>
              <a:t>7.11.2025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610B4B-8AE4-5145-04FE-04103523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Mikko Laaksonen  |  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360773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3A1EF835-8591-A985-3F6A-AD797194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36525"/>
            <a:ext cx="10515600" cy="1138279"/>
          </a:xfrm>
        </p:spPr>
        <p:txBody>
          <a:bodyPr anchor="t">
            <a:normAutofit/>
          </a:bodyPr>
          <a:lstStyle/>
          <a:p>
            <a:r>
              <a:rPr lang="en-US" dirty="0" err="1"/>
              <a:t>Työeläkejärjestelmän</a:t>
            </a:r>
            <a:r>
              <a:rPr lang="en-US" dirty="0"/>
              <a:t> </a:t>
            </a:r>
            <a:r>
              <a:rPr lang="en-US" dirty="0" err="1"/>
              <a:t>työkyvyttömyyseläkkeiden</a:t>
            </a:r>
            <a:r>
              <a:rPr lang="en-US" dirty="0"/>
              <a:t> </a:t>
            </a:r>
            <a:r>
              <a:rPr lang="en-US" dirty="0" err="1"/>
              <a:t>hylkäysosuus</a:t>
            </a:r>
            <a:r>
              <a:rPr lang="en-US" dirty="0"/>
              <a:t> </a:t>
            </a:r>
            <a:r>
              <a:rPr lang="en-US" dirty="0" err="1"/>
              <a:t>hakemuslajin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en-US" dirty="0"/>
              <a:t> 2007-2024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242DDE0-4417-CEDD-A134-BDE19730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057" y="6356350"/>
            <a:ext cx="46808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6AF5941-12CE-4CF1-9A6D-84BEF94849A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3E4107-B677-B5BB-0AD2-FAFDB8B2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3414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D37FED-E035-40F4-9D98-CE3211D74872}" type="datetime1">
              <a:rPr lang="fi-FI" smtClean="0"/>
              <a:t>7.11.2025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5A1BA84-5F69-2EAE-906E-14D2EF9D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0313" y="6356350"/>
            <a:ext cx="93834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Mikko Laaksonen  |  </a:t>
            </a:r>
            <a:r>
              <a:rPr lang="en-US" dirty="0" err="1"/>
              <a:t>Eläketurvakeskus</a:t>
            </a:r>
            <a:endParaRPr lang="en-US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C53983B-E2B7-475C-D55B-B7B9F98ED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51" y="1673131"/>
            <a:ext cx="8593067" cy="47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32EE7-0DA7-81C7-352E-20E0D7EBC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F222FA18-A818-42F2-5B91-4AF2CEFDF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5" y="136525"/>
            <a:ext cx="10515600" cy="1138279"/>
          </a:xfrm>
        </p:spPr>
        <p:txBody>
          <a:bodyPr anchor="t">
            <a:normAutofit/>
          </a:bodyPr>
          <a:lstStyle/>
          <a:p>
            <a:r>
              <a:rPr lang="en-US" dirty="0" err="1"/>
              <a:t>Työkyvyttömyyseläkkeiden</a:t>
            </a:r>
            <a:r>
              <a:rPr lang="en-US" dirty="0"/>
              <a:t>* </a:t>
            </a:r>
            <a:r>
              <a:rPr lang="en-US" dirty="0" err="1"/>
              <a:t>hylkäysosuus</a:t>
            </a:r>
            <a:r>
              <a:rPr lang="en-US" dirty="0"/>
              <a:t> (%) </a:t>
            </a:r>
            <a:r>
              <a:rPr lang="en-US" dirty="0" err="1"/>
              <a:t>yksityisellä</a:t>
            </a:r>
            <a:r>
              <a:rPr lang="en-US" dirty="0"/>
              <a:t> </a:t>
            </a:r>
            <a:r>
              <a:rPr lang="en-US" dirty="0" err="1"/>
              <a:t>sektorilla</a:t>
            </a:r>
            <a:r>
              <a:rPr lang="en-US" dirty="0"/>
              <a:t> 1970-2024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DD1370-730C-08EF-0E15-1A225D3C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057" y="6356350"/>
            <a:ext cx="46808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6AF5941-12CE-4CF1-9A6D-84BEF94849A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DA6D623-00C8-28E8-7294-21F92549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3414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32295D-C5F7-4439-9080-43B676DD6C2C}" type="datetime1">
              <a:rPr lang="fi-FI" smtClean="0"/>
              <a:t>7.11.2025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81B4E1-02E7-4CE5-2119-A36C5521E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0313" y="6356350"/>
            <a:ext cx="93834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Mikko Laaksonen  |  Eläketurvakeskus</a:t>
            </a:r>
            <a:endParaRPr lang="en-US" dirty="0"/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AE0EBF8F-A63E-9952-328B-A75BA7BD276E}"/>
              </a:ext>
            </a:extLst>
          </p:cNvPr>
          <p:cNvGraphicFramePr>
            <a:graphicFrameLocks/>
          </p:cNvGraphicFramePr>
          <p:nvPr/>
        </p:nvGraphicFramePr>
        <p:xfrm>
          <a:off x="605518" y="1443078"/>
          <a:ext cx="10515600" cy="4656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3BC31C27-4876-C1AC-BC62-D6A42C074ADE}"/>
              </a:ext>
            </a:extLst>
          </p:cNvPr>
          <p:cNvSpPr txBox="1"/>
          <p:nvPr/>
        </p:nvSpPr>
        <p:spPr>
          <a:xfrm>
            <a:off x="7432220" y="6204479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* Varsinaiset työkyvyttömyyseläkkeet</a:t>
            </a:r>
          </a:p>
        </p:txBody>
      </p:sp>
    </p:spTree>
    <p:extLst>
      <p:ext uri="{BB962C8B-B14F-4D97-AF65-F5344CB8AC3E}">
        <p14:creationId xmlns:p14="http://schemas.microsoft.com/office/powerpoint/2010/main" val="341075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B2811-E7F5-66C6-3895-25427C897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20D364-CB2C-CF15-38C3-F94443F35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Hylkäysosuus ja hakijoiden osuus iän mukaan </a:t>
            </a:r>
            <a:br>
              <a:rPr lang="fi-FI" dirty="0"/>
            </a:br>
            <a:r>
              <a:rPr lang="fi-FI" dirty="0"/>
              <a:t>2007-2024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F897E0F-5235-9A54-CF93-9296FF56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5941-12CE-4CF1-9A6D-84BEF94849A9}" type="slidenum">
              <a:rPr lang="en-US" smtClean="0"/>
              <a:t>4</a:t>
            </a:fld>
            <a:endParaRPr lang="en-US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267EB77-527A-A0D6-8A8A-3AE059A1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0925-ED1C-4DC2-B89F-68D5551A5959}" type="datetime1">
              <a:rPr lang="fi-FI" smtClean="0"/>
              <a:t>7.11.2025</a:t>
            </a:fld>
            <a:endParaRPr lang="en-US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9BA0EEF5-2E17-303F-C4A8-872596414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Mikko Laaksonen  |  Eläketurvakeskus</a:t>
            </a:r>
          </a:p>
        </p:txBody>
      </p:sp>
      <p:pic>
        <p:nvPicPr>
          <p:cNvPr id="14" name="Sisällön paikkamerkki 13" descr="Kuva, joka sisältää kohteen teksti, kuvakaappaus, viiva, diagrammi&#10;&#10;Tekoälyn generoima sisältö voi olla virheellistä.">
            <a:extLst>
              <a:ext uri="{FF2B5EF4-FFF2-40B4-BE49-F238E27FC236}">
                <a16:creationId xmlns:a16="http://schemas.microsoft.com/office/drawing/2014/main" id="{75E80DD6-B740-9871-1758-8CB98B9321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50" y="1870672"/>
            <a:ext cx="6425756" cy="4111028"/>
          </a:xfrm>
        </p:spPr>
      </p:pic>
      <p:pic>
        <p:nvPicPr>
          <p:cNvPr id="13" name="Sisällön paikkamerkki 12" descr="Kuva, joka sisältää kohteen teksti, viiva, Tontti, diagrammi&#10;&#10;Tekoälyn generoima sisältö voi olla virheellistä.">
            <a:extLst>
              <a:ext uri="{FF2B5EF4-FFF2-40B4-BE49-F238E27FC236}">
                <a16:creationId xmlns:a16="http://schemas.microsoft.com/office/drawing/2014/main" id="{EC710A19-59F1-D87A-5F60-68F59DD8DF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870673"/>
            <a:ext cx="4965883" cy="4111028"/>
          </a:xfrm>
        </p:spPr>
      </p:pic>
    </p:spTree>
    <p:extLst>
      <p:ext uri="{BB962C8B-B14F-4D97-AF65-F5344CB8AC3E}">
        <p14:creationId xmlns:p14="http://schemas.microsoft.com/office/powerpoint/2010/main" val="397437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EE42E-2D35-5C77-546B-858EC1F63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93648E-3AEE-D52B-1304-306B8AFA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Hylkäysosuus ja hakijoiden osuus sairauspäiväraha-taustan mukaan 2007-2024 (täyttä </a:t>
            </a:r>
            <a:r>
              <a:rPr lang="fi-FI" dirty="0" err="1"/>
              <a:t>tk:ta</a:t>
            </a:r>
            <a:r>
              <a:rPr lang="fi-FI" dirty="0"/>
              <a:t> hakeneet)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D55E403-289E-D879-07E3-42485F8C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5941-12CE-4CF1-9A6D-84BEF94849A9}" type="slidenum">
              <a:rPr lang="en-US" smtClean="0"/>
              <a:t>5</a:t>
            </a:fld>
            <a:endParaRPr lang="en-US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3F740EA-3E61-6C34-DFBF-82B09614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F660A-EF0B-4DC7-BC76-0438646B073E}" type="datetime1">
              <a:rPr lang="fi-FI" smtClean="0"/>
              <a:t>7.11.2025</a:t>
            </a:fld>
            <a:endParaRPr lang="en-US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0957C3EA-64AD-683B-453D-8A09B735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0313" y="6300325"/>
            <a:ext cx="9383487" cy="365125"/>
          </a:xfrm>
        </p:spPr>
        <p:txBody>
          <a:bodyPr/>
          <a:lstStyle/>
          <a:p>
            <a:r>
              <a:rPr lang="en-US"/>
              <a:t>Mikko Laaksonen  |  Eläketurvakeskus</a:t>
            </a:r>
            <a:endParaRPr lang="en-US" dirty="0"/>
          </a:p>
        </p:txBody>
      </p:sp>
      <p:pic>
        <p:nvPicPr>
          <p:cNvPr id="13" name="Sisällön paikkamerkki 12">
            <a:extLst>
              <a:ext uri="{FF2B5EF4-FFF2-40B4-BE49-F238E27FC236}">
                <a16:creationId xmlns:a16="http://schemas.microsoft.com/office/drawing/2014/main" id="{ECFC9085-3E0A-8824-E585-966E0763DE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8186" y="1812647"/>
            <a:ext cx="6515439" cy="4298786"/>
          </a:xfrm>
          <a:prstGeom prst="rect">
            <a:avLst/>
          </a:prstGeom>
        </p:spPr>
      </p:pic>
      <p:pic>
        <p:nvPicPr>
          <p:cNvPr id="17" name="Sisällön paikkamerkki 16">
            <a:extLst>
              <a:ext uri="{FF2B5EF4-FFF2-40B4-BE49-F238E27FC236}">
                <a16:creationId xmlns:a16="http://schemas.microsoft.com/office/drawing/2014/main" id="{C0B74E02-6786-A0B1-9664-A29F0FA877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94188" y="1812646"/>
            <a:ext cx="5181600" cy="42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0591A-21F7-590E-1ABA-2882F93FC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73FBD635-5EDC-BF9D-C564-24A24515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913"/>
            <a:ext cx="10515600" cy="1138279"/>
          </a:xfrm>
        </p:spPr>
        <p:txBody>
          <a:bodyPr anchor="t">
            <a:normAutofit/>
          </a:bodyPr>
          <a:lstStyle/>
          <a:p>
            <a:r>
              <a:rPr lang="fi-FI" sz="3500"/>
              <a:t>Taustatekijöiden muutoksen vaikutus hylkäysosuuden muutokseen vuosien 2007 ja 2022 välillä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7B70BD5-47B4-A423-B590-1A6526EF6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730" y="1520328"/>
            <a:ext cx="7480540" cy="4656635"/>
          </a:xfrm>
          <a:prstGeom prst="rect">
            <a:avLst/>
          </a:prstGeo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69A60D-A64E-4F0F-B943-22348F25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057" y="6356350"/>
            <a:ext cx="46808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6AF5941-12CE-4CF1-9A6D-84BEF94849A9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999F3D-E1D5-7FC7-0B36-641D590263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3414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E92BDD-A22A-4E66-9D35-7129A5E89F40}" type="datetime1">
              <a:rPr lang="fi-FI" smtClean="0"/>
              <a:t>7.11.2025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477BF4D-28F1-3B95-4846-398ED107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0313" y="6356350"/>
            <a:ext cx="93834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Mikko Laaksonen  |  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393270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25A78-8CFC-8A36-F5CC-802D81CD4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9D5A3E07-4F9C-6A02-5DDA-64271847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913"/>
            <a:ext cx="10515600" cy="1138279"/>
          </a:xfrm>
        </p:spPr>
        <p:txBody>
          <a:bodyPr anchor="t">
            <a:normAutofit fontScale="90000"/>
          </a:bodyPr>
          <a:lstStyle/>
          <a:p>
            <a:r>
              <a:rPr lang="fi-FI" sz="3100" dirty="0"/>
              <a:t>Niiden vuosina 2007−2023 täyttä työkyvyttömyyseläkettä hakeneiden osuus, jotka osallistuivat työeläkekuntoukseen yhden vuoden sisällä päätöksen saamisesta (%), ratkaisun lajin </a:t>
            </a:r>
            <a:r>
              <a:rPr lang="fi-FI" sz="3600" dirty="0"/>
              <a:t>mukaan</a:t>
            </a:r>
            <a:endParaRPr lang="fi-FI" sz="35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5F5130F-D398-A54D-DF8E-069A5563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057" y="6356350"/>
            <a:ext cx="46808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6AF5941-12CE-4CF1-9A6D-84BEF94849A9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0D0D43F-0D14-7BB2-FBD9-F338D1EF29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3414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DE92BDD-A22A-4E66-9D35-7129A5E89F40}" type="datetime1">
              <a:rPr lang="fi-FI" smtClean="0"/>
              <a:t>7.11.2025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F129B48-537B-5C0A-540B-82725785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0313" y="6356350"/>
            <a:ext cx="93834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Mikko Laaksonen  |  Eläketurvakeskus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8D55460-BDDD-0F4F-B322-337CF9146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75" y="1737116"/>
            <a:ext cx="8726512" cy="46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18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676A2-8050-A8B9-59B0-AA1F25A27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7D68DE-77ED-0C87-F349-8DEDAB2E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913"/>
            <a:ext cx="10515600" cy="1138279"/>
          </a:xfrm>
        </p:spPr>
        <p:txBody>
          <a:bodyPr anchor="t">
            <a:normAutofit fontScale="90000"/>
          </a:bodyPr>
          <a:lstStyle/>
          <a:p>
            <a:r>
              <a:rPr lang="fi-FI" dirty="0" err="1"/>
              <a:t>TELKin</a:t>
            </a:r>
            <a:r>
              <a:rPr lang="fi-FI" dirty="0"/>
              <a:t> työkyvyttömyyseläkkeitä koskevien ratkaisujen lukumäärä ja muutettujen päätösten osuus (%) vuosina 2007−2024</a:t>
            </a:r>
          </a:p>
        </p:txBody>
      </p:sp>
      <p:pic>
        <p:nvPicPr>
          <p:cNvPr id="14" name="Sisällön paikkamerkki 13" descr="Kuva, joka sisältää kohteen teksti, kuvakaappaus, Fontti, Tontti&#10;&#10;Tekoälyllä luotu sisältö voi olla virheellistä.">
            <a:extLst>
              <a:ext uri="{FF2B5EF4-FFF2-40B4-BE49-F238E27FC236}">
                <a16:creationId xmlns:a16="http://schemas.microsoft.com/office/drawing/2014/main" id="{A29AAB54-ED0B-BD0E-FC03-5EE3B35CC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859" y="1795750"/>
            <a:ext cx="9042012" cy="4656635"/>
          </a:xfrm>
          <a:prstGeom prst="rect">
            <a:avLst/>
          </a:prstGeo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8A97F36-0445-B090-4203-141F2E2F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057" y="6356350"/>
            <a:ext cx="46808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6AF5941-12CE-4CF1-9A6D-84BEF94849A9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FBD667-AB8A-5770-739E-02ED1706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3414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F3F8D70-A6DA-4E41-98EE-BFF6B8C0C718}" type="datetime1">
              <a:rPr lang="fi-FI" smtClean="0"/>
              <a:pPr>
                <a:spcAft>
                  <a:spcPts val="600"/>
                </a:spcAft>
              </a:pPr>
              <a:t>7.11.2025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6DE36E5-0960-2D96-08C6-E1D1C53DD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0313" y="6356350"/>
            <a:ext cx="93834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56850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9A2E0A-03D4-613D-B8DC-C58785C8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913"/>
            <a:ext cx="10886768" cy="1138279"/>
          </a:xfrm>
        </p:spPr>
        <p:txBody>
          <a:bodyPr/>
          <a:lstStyle/>
          <a:p>
            <a:r>
              <a:rPr lang="fi-FI" dirty="0"/>
              <a:t>Työkyvyttömyyseläkkeiden hakemisalttius 2007-2024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CECB0ACE-17D5-E83A-8B96-0C7B7ECA0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343" y="1422984"/>
            <a:ext cx="8743848" cy="5141103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198EFF7-9B32-A426-7329-E4B6C480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F5941-12CE-4CF1-9A6D-84BEF94849A9}" type="slidenum">
              <a:rPr lang="en-US" smtClean="0"/>
              <a:t>9</a:t>
            </a:fld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9AEE54D-866A-6AA7-F0D9-4C074F73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F8D70-A6DA-4E41-98EE-BFF6B8C0C718}" type="datetime1">
              <a:rPr lang="fi-FI" smtClean="0"/>
              <a:t>7.11.2025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623DE25-7CD6-3E8E-E023-3FF23A26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Eläketurvakeskus</a:t>
            </a:r>
          </a:p>
        </p:txBody>
      </p:sp>
    </p:spTree>
    <p:extLst>
      <p:ext uri="{BB962C8B-B14F-4D97-AF65-F5344CB8AC3E}">
        <p14:creationId xmlns:p14="http://schemas.microsoft.com/office/powerpoint/2010/main" val="4073339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ETKvärit2024">
      <a:dk1>
        <a:srgbClr val="000000"/>
      </a:dk1>
      <a:lt1>
        <a:sysClr val="window" lastClr="FFFFFF"/>
      </a:lt1>
      <a:dk2>
        <a:srgbClr val="03407C"/>
      </a:dk2>
      <a:lt2>
        <a:srgbClr val="D9F4FE"/>
      </a:lt2>
      <a:accent1>
        <a:srgbClr val="03407C"/>
      </a:accent1>
      <a:accent2>
        <a:srgbClr val="058AFF"/>
      </a:accent2>
      <a:accent3>
        <a:srgbClr val="6C99C1"/>
      </a:accent3>
      <a:accent4>
        <a:srgbClr val="00A385"/>
      </a:accent4>
      <a:accent5>
        <a:srgbClr val="057893"/>
      </a:accent5>
      <a:accent6>
        <a:srgbClr val="F05400"/>
      </a:accent6>
      <a:hlink>
        <a:srgbClr val="058AFF"/>
      </a:hlink>
      <a:folHlink>
        <a:srgbClr val="6C99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>
            <a:solidFill>
              <a:schemeClr val="tx2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1" id="{6D13CB41-69FA-493C-A03B-BEA71B64D142}" vid="{12263ABC-004B-48F5-A3E2-931A80E41CF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2223</TotalTime>
  <Words>196</Words>
  <Application>Microsoft Office PowerPoint</Application>
  <PresentationFormat>Laajakuva</PresentationFormat>
  <Paragraphs>47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Office-teema</vt:lpstr>
      <vt:lpstr>Työkyvyttömyyseläkkeiden hylkäysosuuden nousu  </vt:lpstr>
      <vt:lpstr>Työeläkejärjestelmän työkyvyttömyyseläkkeiden hylkäysosuus hakemuslajin mukaan 2007-2024</vt:lpstr>
      <vt:lpstr>Työkyvyttömyyseläkkeiden* hylkäysosuus (%) yksityisellä sektorilla 1970-2024</vt:lpstr>
      <vt:lpstr>Hylkäysosuus ja hakijoiden osuus iän mukaan  2007-2024</vt:lpstr>
      <vt:lpstr>Hylkäysosuus ja hakijoiden osuus sairauspäiväraha-taustan mukaan 2007-2024 (täyttä tk:ta hakeneet)</vt:lpstr>
      <vt:lpstr>Taustatekijöiden muutoksen vaikutus hylkäysosuuden muutokseen vuosien 2007 ja 2022 välillä</vt:lpstr>
      <vt:lpstr>Niiden vuosina 2007−2023 täyttä työkyvyttömyyseläkettä hakeneiden osuus, jotka osallistuivat työeläkekuntoukseen yhden vuoden sisällä päätöksen saamisesta (%), ratkaisun lajin mukaan</vt:lpstr>
      <vt:lpstr>TELKin työkyvyttömyyseläkkeitä koskevien ratkaisujen lukumäärä ja muutettujen päätösten osuus (%) vuosina 2007−2024</vt:lpstr>
      <vt:lpstr>Työkyvyttömyyseläkkeiden hakemisalttius 2007-2024</vt:lpstr>
      <vt:lpstr>Johtopäätöksiä</vt:lpstr>
    </vt:vector>
  </TitlesOfParts>
  <Company>ETK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Laaksonen Mikko</dc:creator>
  <cp:lastModifiedBy>Laaksonen Mikko</cp:lastModifiedBy>
  <cp:revision>5</cp:revision>
  <dcterms:created xsi:type="dcterms:W3CDTF">2025-02-21T11:40:20Z</dcterms:created>
  <dcterms:modified xsi:type="dcterms:W3CDTF">2025-11-07T13:54:16Z</dcterms:modified>
</cp:coreProperties>
</file>