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9" r:id="rId2"/>
    <p:sldId id="268" r:id="rId3"/>
    <p:sldId id="260" r:id="rId4"/>
    <p:sldId id="269" r:id="rId5"/>
    <p:sldId id="261" r:id="rId6"/>
    <p:sldId id="266" r:id="rId7"/>
  </p:sldIdLst>
  <p:sldSz cx="12192000" cy="6858000"/>
  <p:notesSz cx="6858000" cy="9144000"/>
  <p:embeddedFontLst>
    <p:embeddedFont>
      <p:font typeface="PT Serif" panose="020B0604020202020204" charset="0"/>
      <p:regular r:id="rId9"/>
      <p:bold r:id="rId10"/>
      <p:italic r:id="rId11"/>
      <p:boldItalic r:id="rId12"/>
    </p:embeddedFont>
    <p:embeddedFont>
      <p:font typeface="Playfair Display Regular" panose="020B0604020202020204" charset="0"/>
      <p:bold r:id="rId13"/>
      <p:boldItalic r:id="rId14"/>
    </p:embeddedFont>
    <p:embeddedFont>
      <p:font typeface="Playfair Display" panose="020B0604020202020204" charset="0"/>
      <p:regular r:id="rId15"/>
      <p:bold r:id="rId16"/>
      <p:italic r:id="rId17"/>
      <p:boldItalic r:id="rId18"/>
    </p:embeddedFont>
    <p:embeddedFont>
      <p:font typeface="Source Sans Pro" panose="020B0604020202020204" charset="0"/>
      <p:regular r:id="rId19"/>
      <p:bold r:id="rId20"/>
      <p:italic r:id="rId21"/>
      <p:boldItalic r:id="rId22"/>
    </p:embeddedFont>
    <p:embeddedFont>
      <p:font typeface="Source Sans Pro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bf9de8b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bf9de8b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e33b986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e33b986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With Logo">
  <p:cSld name="Header With Logo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485" y="824321"/>
            <a:ext cx="4750304" cy="3357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090850" y="4182300"/>
            <a:ext cx="3684300" cy="20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8200" y="7331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8200" y="2352907"/>
            <a:ext cx="10515600" cy="38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400" y="6328227"/>
            <a:ext cx="711200" cy="42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65957" y="780585"/>
            <a:ext cx="3932237" cy="11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65957" y="2219092"/>
            <a:ext cx="4318000" cy="364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 l="17519" r="-17518"/>
          <a:stretch/>
        </p:blipFill>
        <p:spPr>
          <a:xfrm>
            <a:off x="5486288" y="-28576"/>
            <a:ext cx="10720387" cy="6896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8200" y="8111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38200" y="2458070"/>
            <a:ext cx="1933575" cy="329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 b="1" i="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 b="1" i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 b="1" i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b="1" i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b="1" i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2986087" y="2464420"/>
            <a:ext cx="2867025" cy="329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3"/>
          </p:nvPr>
        </p:nvSpPr>
        <p:spPr>
          <a:xfrm>
            <a:off x="6376988" y="2478708"/>
            <a:ext cx="1933575" cy="329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 b="1" i="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 b="1" i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 b="1" i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b="1" i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 b="1" i="0"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4"/>
          </p:nvPr>
        </p:nvSpPr>
        <p:spPr>
          <a:xfrm>
            <a:off x="8486775" y="2478708"/>
            <a:ext cx="2867025" cy="329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400" y="6328227"/>
            <a:ext cx="711200" cy="42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5524" y="1296551"/>
            <a:ext cx="3481503" cy="246106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6791750" y="4182036"/>
            <a:ext cx="38290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 i="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lue">
  <p:cSld name="Title and Content Red_1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73311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Playfair Display Regular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838200" y="2352907"/>
            <a:ext cx="10515600" cy="3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400" y="6328227"/>
            <a:ext cx="711203" cy="42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6765" y="6400976"/>
            <a:ext cx="578472" cy="275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1123950" y="2430965"/>
            <a:ext cx="4616450" cy="353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400" y="6328227"/>
            <a:ext cx="711200" cy="42136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5799" y="7182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2"/>
          </p:nvPr>
        </p:nvSpPr>
        <p:spPr>
          <a:xfrm>
            <a:off x="6457950" y="2430965"/>
            <a:ext cx="4633913" cy="353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Red" type="twoObj">
  <p:cSld name="TWO_OBJECTS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838200" y="71827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Playfair Display Regular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1123950" y="2430965"/>
            <a:ext cx="4633913" cy="353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6457950" y="2430965"/>
            <a:ext cx="4633913" cy="353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40400" y="6328227"/>
            <a:ext cx="711200" cy="421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6765" y="6400976"/>
            <a:ext cx="578470" cy="275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 Regular"/>
              <a:buNone/>
              <a:defRPr sz="4400" b="1" i="0" u="none" strike="noStrike" cap="none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5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5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5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F94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F94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F94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F94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F94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F94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F94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F94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F94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F949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1090850" y="4182300"/>
            <a:ext cx="3684300" cy="208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 err="1"/>
              <a:t>MiB</a:t>
            </a:r>
            <a:r>
              <a:rPr lang="fi-FI" dirty="0"/>
              <a:t> ry:n lausunto vanhempainpäiväraha-järjestelmän uudistamisen pohjamalliin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/>
              <a:t>25.2.2020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D1544F-FA30-496B-8B9A-0329E9C9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57" y="780585"/>
            <a:ext cx="4318000" cy="1112838"/>
          </a:xfrm>
        </p:spPr>
        <p:txBody>
          <a:bodyPr/>
          <a:lstStyle/>
          <a:p>
            <a:r>
              <a:rPr lang="fi-FI" sz="2400" dirty="0" err="1"/>
              <a:t>MiB</a:t>
            </a:r>
            <a:r>
              <a:rPr lang="fi-FI" sz="2400" dirty="0"/>
              <a:t> ry:lle on keskeistä, että perhevapaauudistuksessa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A6DC8-8439-47C1-8DC4-9A01BDB66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i-FI" dirty="0"/>
              <a:t>1. Edistetään aidosti ja rohkeasti tasa-arvoa ja tasataan hoivavastuuta</a:t>
            </a:r>
          </a:p>
          <a:p>
            <a:pPr lvl="0" fontAlgn="base"/>
            <a:r>
              <a:rPr lang="fi-FI" dirty="0"/>
              <a:t>2. Lisätään monipuolisia, työn ja perheen yhteensovittamista tukevia joustoja</a:t>
            </a:r>
          </a:p>
          <a:p>
            <a:pPr lvl="0" fontAlgn="base"/>
            <a:r>
              <a:rPr lang="fi-FI" dirty="0"/>
              <a:t>3. Huomioidaan työelämän perheystävällisyyden sekä varhaiskasvatuksen laadun ja saavutettavuuden merkitys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27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2058815"/>
            <a:ext cx="10515600" cy="382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08000"/>
              </a:lnSpc>
              <a:spcBef>
                <a:spcPts val="0"/>
              </a:spcBef>
              <a:buSzPts val="1100"/>
            </a:pPr>
            <a:r>
              <a:rPr lang="fi-FI" sz="2000" dirty="0">
                <a:latin typeface="PT Serif" panose="020B0604020202020204" charset="0"/>
                <a:ea typeface="Libre Baskerville"/>
                <a:cs typeface="Libre Baskerville"/>
                <a:sym typeface="Libre Baskerville"/>
              </a:rPr>
              <a:t>1+7+7 kannustava viesti tasa-arvosta, mutta luovutettavat kiintiöt luovat haasteita tasa-arvon käytännön toteutumisen kannalta</a:t>
            </a:r>
          </a:p>
          <a:p>
            <a:pPr marL="742950" lvl="1" indent="-285750">
              <a:lnSpc>
                <a:spcPct val="108000"/>
              </a:lnSpc>
              <a:spcBef>
                <a:spcPts val="0"/>
              </a:spcBef>
              <a:buSzPts val="1100"/>
            </a:pPr>
            <a:r>
              <a:rPr lang="fi-FI" sz="1800" dirty="0">
                <a:latin typeface="PT Serif" panose="020B0604020202020204" charset="0"/>
                <a:ea typeface="Libre Baskerville"/>
                <a:cs typeface="Libre Baskerville"/>
                <a:sym typeface="Libre Baskerville"/>
              </a:rPr>
              <a:t>Vapaasti jaettavia osuuksia käyttävät jo nyt lähes yksinomaan äidit</a:t>
            </a:r>
          </a:p>
          <a:p>
            <a:pPr marL="285750" indent="-285750">
              <a:lnSpc>
                <a:spcPct val="108000"/>
              </a:lnSpc>
              <a:spcBef>
                <a:spcPts val="0"/>
              </a:spcBef>
              <a:buSzPts val="1100"/>
            </a:pPr>
            <a:r>
              <a:rPr lang="fi-FI" sz="2000" dirty="0" err="1">
                <a:latin typeface="PT Serif" panose="020B0604020202020204" charset="0"/>
                <a:ea typeface="Libre Baskerville"/>
                <a:cs typeface="Libre Baskerville"/>
                <a:sym typeface="Libre Baskerville"/>
              </a:rPr>
              <a:t>MiB</a:t>
            </a:r>
            <a:r>
              <a:rPr lang="fi-FI" sz="2000" dirty="0">
                <a:latin typeface="PT Serif" panose="020B0604020202020204" charset="0"/>
                <a:ea typeface="Libre Baskerville"/>
                <a:cs typeface="Libre Baskerville"/>
                <a:sym typeface="Libre Baskerville"/>
              </a:rPr>
              <a:t> ry ehdottanut 9+9-mallia, jossa molemmille vanhemmille on oma, luovuttamaton 9 kuukauden kiintiö</a:t>
            </a:r>
            <a:endParaRPr lang="fi-FI" sz="2000" dirty="0"/>
          </a:p>
          <a:p>
            <a:pPr marL="285750" indent="-285750">
              <a:lnSpc>
                <a:spcPct val="108000"/>
              </a:lnSpc>
              <a:spcBef>
                <a:spcPts val="0"/>
              </a:spcBef>
              <a:buSzPts val="1100"/>
            </a:pPr>
            <a:r>
              <a:rPr lang="fi-FI" sz="2000" dirty="0"/>
              <a:t>Perhevapaiden jakaminen kiintiöimällä ne tasan on avain työmarkkinoiden epätasa-arvon purkamiseen</a:t>
            </a:r>
          </a:p>
          <a:p>
            <a:pPr marL="285750" indent="-285750">
              <a:lnSpc>
                <a:spcPct val="108000"/>
              </a:lnSpc>
              <a:spcBef>
                <a:spcPts val="0"/>
              </a:spcBef>
              <a:buSzPts val="1100"/>
            </a:pPr>
            <a:r>
              <a:rPr lang="fi-FI" sz="2000" dirty="0">
                <a:latin typeface="PT Serif" panose="020B0604020202020204" charset="0"/>
                <a:ea typeface="Libre Baskerville"/>
                <a:cs typeface="Libre Baskerville"/>
                <a:sym typeface="Libre Baskerville"/>
              </a:rPr>
              <a:t>Hoivavastuuta tasattava ja molemmat vanhemmat nähtävä täysivaltaisina ja yhtä merkittävinä lapsen hoivaajina</a:t>
            </a:r>
          </a:p>
          <a:p>
            <a:pPr marL="285750" indent="-285750">
              <a:lnSpc>
                <a:spcPct val="108000"/>
              </a:lnSpc>
              <a:spcBef>
                <a:spcPts val="0"/>
              </a:spcBef>
              <a:buSzPts val="1100"/>
            </a:pPr>
            <a:r>
              <a:rPr lang="fi-FI" sz="2000" dirty="0">
                <a:latin typeface="PT Serif" panose="020B0604020202020204" charset="0"/>
              </a:rPr>
              <a:t>Järjestelmään lisättävä kannusteita isien perhevapaiden pitämiselle</a:t>
            </a:r>
          </a:p>
          <a:p>
            <a:pPr marL="742950" lvl="1" indent="-285750">
              <a:lnSpc>
                <a:spcPct val="108000"/>
              </a:lnSpc>
              <a:spcBef>
                <a:spcPts val="0"/>
              </a:spcBef>
              <a:buSzPts val="1100"/>
            </a:pPr>
            <a:r>
              <a:rPr lang="fi-FI" sz="1800" dirty="0">
                <a:latin typeface="PT Serif" panose="020B0604020202020204" charset="0"/>
              </a:rPr>
              <a:t>Kannusteena esim. rahallinen lisäkorvaus tukeen, mikäli molemmat vanhemmat käyttävät omat kiintiönsä täysimääräisesti</a:t>
            </a:r>
          </a:p>
          <a:p>
            <a:pPr marL="742950" lvl="1" indent="-285750">
              <a:lnSpc>
                <a:spcPct val="108000"/>
              </a:lnSpc>
              <a:spcBef>
                <a:spcPts val="0"/>
              </a:spcBef>
              <a:buSzPts val="1100"/>
            </a:pPr>
            <a:endParaRPr lang="fi-FI" sz="2000" dirty="0">
              <a:latin typeface="PT Serif" panose="020B0604020202020204" charset="0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endParaRPr lang="fi-FI" sz="2000" dirty="0">
              <a:solidFill>
                <a:schemeClr val="dk1"/>
              </a:solidFill>
              <a:latin typeface="PT Serif" panose="020B0604020202020204" charset="0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endParaRPr lang="fi-FI" sz="2000" dirty="0">
              <a:latin typeface="PT Serif" panose="020B0604020202020204" charset="0"/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838200" y="73311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i-FI" dirty="0"/>
              <a:t>1. Perhevapaauudistuksen tulee olla rohkea ja edistää aidosti tasa-arvoa</a:t>
            </a:r>
            <a:br>
              <a:rPr lang="fi-FI" dirty="0"/>
            </a:b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52FB-20CB-4681-8C50-9685E585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Perhevapaauudistukseen tarvitaan monipuolisia joustoja perheiden ja modernin työelämän tarpeisiin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034BF-9A4A-4F0A-8A92-EFAB7A4FE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200" dirty="0"/>
              <a:t>Järjestelmään lisättävä monimuotoisten perheiden yksilölliset tarpeet huomioivia monipuolisia joustoja</a:t>
            </a:r>
          </a:p>
          <a:p>
            <a:r>
              <a:rPr lang="fi-FI" sz="2200" dirty="0"/>
              <a:t>Mahdollisuus käyttää vapaita lyhyissä jaksoissa ja jopa yksittäisinä päivinä </a:t>
            </a:r>
          </a:p>
          <a:p>
            <a:r>
              <a:rPr lang="fi-FI" sz="2200" dirty="0"/>
              <a:t>Mahdollisuus käyttää vapaita aina lapsen kouluikään saakka</a:t>
            </a:r>
          </a:p>
          <a:p>
            <a:r>
              <a:rPr lang="fi-FI" sz="2200" dirty="0"/>
              <a:t>Osittainen hoitovapaa jokaisen subjektiiviseksi oikeudeksi</a:t>
            </a:r>
          </a:p>
          <a:p>
            <a:r>
              <a:rPr lang="fi-FI" sz="2200" dirty="0"/>
              <a:t>Mahdollisuus päättää, milloin ja miten hoiva perheessä jaetaan</a:t>
            </a:r>
          </a:p>
          <a:p>
            <a:r>
              <a:rPr lang="fi-FI" sz="2200" dirty="0"/>
              <a:t>Mahdollisuus jakaa vapaapäiviä myös muille tärkeille aikuisille</a:t>
            </a:r>
          </a:p>
          <a:p>
            <a:r>
              <a:rPr lang="fi-FI" sz="2200" dirty="0"/>
              <a:t>Tukien hakemista suoraviivaistettava käyttäjälähtöisesti</a:t>
            </a:r>
          </a:p>
          <a:p>
            <a:r>
              <a:rPr lang="fi-FI" sz="2200" dirty="0"/>
              <a:t>Joustot vastaavat myös työelämän tarpeisiin: osaaminen pysyy paremmin yllä ja työnantajan käytössä</a:t>
            </a:r>
          </a:p>
        </p:txBody>
      </p:sp>
    </p:spTree>
    <p:extLst>
      <p:ext uri="{BB962C8B-B14F-4D97-AF65-F5344CB8AC3E}">
        <p14:creationId xmlns:p14="http://schemas.microsoft.com/office/powerpoint/2010/main" val="39610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838200" y="73311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fi-FI" sz="4000" dirty="0"/>
              <a:t>3. Työelämän perheystävällisyys sekä laadukas ja saatavilla oleva varhaiskasvatus mahdollistavat uudistuksen </a:t>
            </a:r>
            <a:endParaRPr sz="4000" dirty="0"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838200" y="2352907"/>
            <a:ext cx="10515600" cy="3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SzPts val="2800"/>
            </a:pPr>
            <a:r>
              <a:rPr lang="fi-FI" sz="2400" dirty="0"/>
              <a:t>Uudistusta tarkasteltava holistisesti osana yhteiskunnan rakenteita ja asenneilmapiiriä</a:t>
            </a:r>
          </a:p>
          <a:p>
            <a:pPr indent="-457200">
              <a:buSzPts val="2800"/>
            </a:pPr>
            <a:r>
              <a:rPr lang="fi-FI" sz="2400" dirty="0"/>
              <a:t>Vaikutettava asenneilmapiiriin työelämässä sekä puututtava entistä herkemmin perhetilanteeseen perustuvaan syrjintään</a:t>
            </a:r>
          </a:p>
          <a:p>
            <a:pPr indent="-457200">
              <a:buSzPts val="2800"/>
            </a:pPr>
            <a:r>
              <a:rPr lang="fi-FI" sz="2400" dirty="0"/>
              <a:t>Perheystävälliset käytänteet osaksi työpaikkojen lakisääteisiä tasa-arvosuunnitelmia</a:t>
            </a:r>
          </a:p>
          <a:p>
            <a:pPr indent="-457200">
              <a:buSzPts val="2800"/>
            </a:pPr>
            <a:r>
              <a:rPr lang="fi-FI" sz="2400" dirty="0"/>
              <a:t>Perheille taattava nykyistä joustavampi pääsy varhaiskasvatukseen (lähipäiväkotiperiaate) ja panostettava varhaiskasvatuksen laatuun 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6791750" y="4182036"/>
            <a:ext cx="38290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fi-FI" dirty="0"/>
              <a:t>Kiitos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hers in Business colors">
      <a:dk1>
        <a:srgbClr val="E94C47"/>
      </a:dk1>
      <a:lt1>
        <a:srgbClr val="FFFFFF"/>
      </a:lt1>
      <a:dk2>
        <a:srgbClr val="1756A3"/>
      </a:dk2>
      <a:lt2>
        <a:srgbClr val="EAD277"/>
      </a:lt2>
      <a:accent1>
        <a:srgbClr val="E94C47"/>
      </a:accent1>
      <a:accent2>
        <a:srgbClr val="EAD277"/>
      </a:accent2>
      <a:accent3>
        <a:srgbClr val="D9C5A5"/>
      </a:accent3>
      <a:accent4>
        <a:srgbClr val="1756A3"/>
      </a:accent4>
      <a:accent5>
        <a:srgbClr val="000000"/>
      </a:accent5>
      <a:accent6>
        <a:srgbClr val="E94C47"/>
      </a:accent6>
      <a:hlink>
        <a:srgbClr val="1756A3"/>
      </a:hlink>
      <a:folHlink>
        <a:srgbClr val="E94C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261</Words>
  <Application>Microsoft Office PowerPoint</Application>
  <PresentationFormat>Laajakuva</PresentationFormat>
  <Paragraphs>30</Paragraphs>
  <Slides>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PT Serif</vt:lpstr>
      <vt:lpstr>Playfair Display Regular</vt:lpstr>
      <vt:lpstr>Playfair Display</vt:lpstr>
      <vt:lpstr>Arial</vt:lpstr>
      <vt:lpstr>Source Sans Pro</vt:lpstr>
      <vt:lpstr>Libre Baskerville</vt:lpstr>
      <vt:lpstr>Source Sans Pro Light</vt:lpstr>
      <vt:lpstr>Office Theme</vt:lpstr>
      <vt:lpstr>PowerPoint-esitys</vt:lpstr>
      <vt:lpstr>MiB ry:lle on keskeistä, että perhevapaauudistuksessa</vt:lpstr>
      <vt:lpstr>1. Perhevapaauudistuksen tulee olla rohkea ja edistää aidosti tasa-arvoa </vt:lpstr>
      <vt:lpstr>2. Perhevapaauudistukseen tarvitaan monipuolisia joustoja perheiden ja modernin työelämän tarpeisiin</vt:lpstr>
      <vt:lpstr>3. Työelämän perheystävällisyys sekä laadukas ja saatavilla oleva varhaiskasvatus mahdollistavat uudistuksen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Tiedoksi</dc:title>
  <dc:creator>Susanna Mikkonen</dc:creator>
  <cp:lastModifiedBy>Hiljanen Kirsi (STM)</cp:lastModifiedBy>
  <cp:revision>9</cp:revision>
  <dcterms:modified xsi:type="dcterms:W3CDTF">2020-02-25T12:12:37Z</dcterms:modified>
</cp:coreProperties>
</file>