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7"/>
  </p:notesMasterIdLst>
  <p:sldIdLst>
    <p:sldId id="256" r:id="rId3"/>
    <p:sldId id="279" r:id="rId4"/>
    <p:sldId id="280" r:id="rId5"/>
    <p:sldId id="281" r:id="rId6"/>
  </p:sldIdLst>
  <p:sldSz cx="9144000" cy="6858000" type="screen4x3"/>
  <p:notesSz cx="6858000" cy="9926638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094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453" y="0"/>
            <a:ext cx="297094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80" y="4714876"/>
            <a:ext cx="5487041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noProof="0" smtClean="0"/>
              <a:t>Muokkaa tekstin perustyylejä napsauttamalla</a:t>
            </a:r>
          </a:p>
          <a:p>
            <a:pPr lvl="1"/>
            <a:r>
              <a:rPr lang="fi-FI" altLang="fi-FI" noProof="0" smtClean="0"/>
              <a:t>toinen taso</a:t>
            </a:r>
          </a:p>
          <a:p>
            <a:pPr lvl="2"/>
            <a:r>
              <a:rPr lang="fi-FI" altLang="fi-FI" noProof="0" smtClean="0"/>
              <a:t>kolmas taso</a:t>
            </a:r>
          </a:p>
          <a:p>
            <a:pPr lvl="3"/>
            <a:r>
              <a:rPr lang="fi-FI" altLang="fi-FI" noProof="0" smtClean="0"/>
              <a:t>neljäs taso</a:t>
            </a:r>
          </a:p>
          <a:p>
            <a:pPr lvl="4"/>
            <a:r>
              <a:rPr lang="fi-FI" altLang="fi-FI" noProof="0" smtClean="0"/>
              <a:t>viides taso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50"/>
            <a:ext cx="297094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453" y="9429750"/>
            <a:ext cx="297094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269A801-B555-4ED4-9600-A16859CC28B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97797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5E6A2-AC79-4E47-A97E-D37CF5C734BB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DAAAF-58D7-43F8-BAEA-F22F646BA63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534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87F06-4BDB-41E8-A4B8-370B7CE628C4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E5738-DF81-4C14-9B21-CDA0555A967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005577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38925" y="1600200"/>
            <a:ext cx="2058988" cy="4525963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29325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94AC2-0A54-49EC-94CF-C5B35B7E1639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C3AF2-A924-42D9-8D39-BDE980E17BB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331983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EF9A3-A162-493B-9AB9-AA6EAD6E3E64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07EB1-1031-4D94-B960-8CF32DBB337F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5854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F8202-4B7E-4ED5-9570-D84444A227C8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49B43-5582-412D-ABFE-1D77843A737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677974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CDC03-C3CB-4305-AA1E-717D1A65FB0E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82FD1-8E26-47AF-802F-77B384FC3549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678934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844675"/>
            <a:ext cx="403860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403860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485FC-D210-4C8A-8194-AFE6F112ED78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3FB13-6E23-4199-9CFC-C4D8773F5F3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75864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C42E5-4B3E-4643-9D96-7BE2F9931C73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18669-23D1-4F98-B423-F1C91946206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9" name="Rectangle 2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601490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01A47-9F53-49DC-B1E0-1E80AF5B7793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0FA5E-8F1A-4CDA-B2AB-BA863849D29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939181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4544D-62AF-4762-BD77-D876DB3CE2A0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BE5B8-7188-4826-A542-8F9D67A6D4E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967348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CF468-318D-4DD9-9DDF-57AB5CF28579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820D2-47D4-420A-9D24-24BE25D3841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18750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2A41E-6233-4F02-9343-4D3AD1DB3F0F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0A157-23B2-4C1D-998A-93DF11802C9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4809752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4D0E8-0E45-4C2A-BF88-97413FCE0444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F9710-E91B-4AF3-9627-8C91596FF1DE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455915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33FB7-4185-4963-913A-0C0F6367D4C0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937DA-5D24-4912-B25A-A4CA4020A5F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89953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1125538"/>
            <a:ext cx="2057400" cy="5040312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125538"/>
            <a:ext cx="6019800" cy="5040312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B0F5A-B73F-45AB-B4E2-94CEEF28674F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6A28C-0F96-4E3A-874B-05D1CFB3D34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138427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F4C05-9ACD-497A-8B5B-E46737E3A87A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F8240-96D8-4991-8C5B-3B99B79F546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0631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1197B-2A13-45B7-86A2-6414743E2186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9A325-551D-4922-9C88-6075BF8F68C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510077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4E6D1-A00F-4D48-8B3F-D85331CFADCB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1A3B2-6F44-4750-B341-D8FE5A766B8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7964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00A83-F6CB-4070-A0C9-7EACF1F031F5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4BD36-8915-4912-B8F2-4F58459F5CE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87130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BC71A-C227-453C-A8C4-3AE50D169DDB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A4BC8-8A37-4917-8719-EB39E96B6B8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96046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C1C55-E205-4740-8BD2-5CEFDD636F48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E1FF5-A5FC-404C-882A-5903B1717BD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54133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88A51-8887-4DB8-8D28-65ED396246F7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9F908-2FFC-403B-82E6-8B96BABA029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56445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0"/>
            <a:ext cx="9144000" cy="2781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i-FI" altLang="fi-FI" smtClean="0"/>
          </a:p>
        </p:txBody>
      </p: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3141663"/>
            <a:ext cx="8229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532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51BDD80B-2F68-46E9-BF67-9C7F6624E626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FB44AA8A-56B6-4D66-A6BA-237F378481A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1030" name="Line 14"/>
          <p:cNvSpPr>
            <a:spLocks noChangeShapeType="1"/>
          </p:cNvSpPr>
          <p:nvPr/>
        </p:nvSpPr>
        <p:spPr bwMode="auto">
          <a:xfrm>
            <a:off x="0" y="6453188"/>
            <a:ext cx="3779838" cy="0"/>
          </a:xfrm>
          <a:prstGeom prst="line">
            <a:avLst/>
          </a:prstGeom>
          <a:noFill/>
          <a:ln w="444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031" name="Line 15"/>
          <p:cNvSpPr>
            <a:spLocks noChangeShapeType="1"/>
          </p:cNvSpPr>
          <p:nvPr/>
        </p:nvSpPr>
        <p:spPr bwMode="auto">
          <a:xfrm>
            <a:off x="0" y="6416675"/>
            <a:ext cx="3779838" cy="0"/>
          </a:xfrm>
          <a:prstGeom prst="line">
            <a:avLst/>
          </a:prstGeom>
          <a:noFill/>
          <a:ln w="444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1032" name="Picture 19" descr="OKV_ala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688" y="6308725"/>
            <a:ext cx="1443037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20"/>
          <p:cNvSpPr>
            <a:spLocks noChangeShapeType="1"/>
          </p:cNvSpPr>
          <p:nvPr/>
        </p:nvSpPr>
        <p:spPr bwMode="auto">
          <a:xfrm>
            <a:off x="5364163" y="6453188"/>
            <a:ext cx="3779837" cy="0"/>
          </a:xfrm>
          <a:prstGeom prst="line">
            <a:avLst/>
          </a:prstGeom>
          <a:noFill/>
          <a:ln w="444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034" name="Line 21"/>
          <p:cNvSpPr>
            <a:spLocks noChangeShapeType="1"/>
          </p:cNvSpPr>
          <p:nvPr/>
        </p:nvSpPr>
        <p:spPr bwMode="auto">
          <a:xfrm>
            <a:off x="5364163" y="6416675"/>
            <a:ext cx="3779837" cy="0"/>
          </a:xfrm>
          <a:prstGeom prst="line">
            <a:avLst/>
          </a:prstGeom>
          <a:noFill/>
          <a:ln w="444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570663"/>
            <a:ext cx="28956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/>
            </a:lvl1pPr>
          </a:lstStyle>
          <a:p>
            <a:pPr>
              <a:defRPr/>
            </a:pPr>
            <a:endParaRPr lang="fi-FI" altLang="fi-FI"/>
          </a:p>
        </p:txBody>
      </p:sp>
      <p:pic>
        <p:nvPicPr>
          <p:cNvPr id="1036" name="Picture 23" descr="OKV_LOGO_pelkkälejon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063" y="908050"/>
            <a:ext cx="1544637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3" descr="OKV_kuvi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838" y="1052513"/>
            <a:ext cx="1808162" cy="580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532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3FB1C07F-009C-4E63-B63D-137819D3FA26}" type="datetime1">
              <a:rPr lang="fi-FI" altLang="fi-FI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1640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124EF8AB-8DDA-4513-AE3A-D461F928E840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205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25538"/>
            <a:ext cx="8229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2054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44675"/>
            <a:ext cx="822960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2055" name="Line 21"/>
          <p:cNvSpPr>
            <a:spLocks noChangeShapeType="1"/>
          </p:cNvSpPr>
          <p:nvPr/>
        </p:nvSpPr>
        <p:spPr bwMode="auto">
          <a:xfrm>
            <a:off x="0" y="6453188"/>
            <a:ext cx="3779838" cy="0"/>
          </a:xfrm>
          <a:prstGeom prst="line">
            <a:avLst/>
          </a:prstGeom>
          <a:noFill/>
          <a:ln w="444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056" name="Line 22"/>
          <p:cNvSpPr>
            <a:spLocks noChangeShapeType="1"/>
          </p:cNvSpPr>
          <p:nvPr/>
        </p:nvSpPr>
        <p:spPr bwMode="auto">
          <a:xfrm>
            <a:off x="0" y="6416675"/>
            <a:ext cx="3779838" cy="0"/>
          </a:xfrm>
          <a:prstGeom prst="line">
            <a:avLst/>
          </a:prstGeom>
          <a:noFill/>
          <a:ln w="444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2057" name="Picture 23" descr="OKV_ala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688" y="6308725"/>
            <a:ext cx="1443037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Line 24"/>
          <p:cNvSpPr>
            <a:spLocks noChangeShapeType="1"/>
          </p:cNvSpPr>
          <p:nvPr/>
        </p:nvSpPr>
        <p:spPr bwMode="auto">
          <a:xfrm>
            <a:off x="5364163" y="6453188"/>
            <a:ext cx="3779837" cy="0"/>
          </a:xfrm>
          <a:prstGeom prst="line">
            <a:avLst/>
          </a:prstGeom>
          <a:noFill/>
          <a:ln w="444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059" name="Line 25"/>
          <p:cNvSpPr>
            <a:spLocks noChangeShapeType="1"/>
          </p:cNvSpPr>
          <p:nvPr/>
        </p:nvSpPr>
        <p:spPr bwMode="auto">
          <a:xfrm>
            <a:off x="5364163" y="6416675"/>
            <a:ext cx="3779837" cy="0"/>
          </a:xfrm>
          <a:prstGeom prst="line">
            <a:avLst/>
          </a:prstGeom>
          <a:noFill/>
          <a:ln w="444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2060" name="Picture 26" descr="OKV_LOGO_ylaosa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7175"/>
            <a:ext cx="9144000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1" name="Rectangle 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570663"/>
            <a:ext cx="28956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/>
            </a:lvl1pPr>
          </a:lstStyle>
          <a:p>
            <a:pPr>
              <a:defRPr/>
            </a:pPr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CF492C-E423-4554-B657-8B85F3088BB8}" type="datetime1">
              <a:rPr lang="fi-FI" altLang="fi-FI" sz="1000" smtClean="0"/>
              <a:pPr eaLnBrk="1" hangingPunct="1"/>
              <a:t>10.12.2019</a:t>
            </a:fld>
            <a:endParaRPr lang="fi-FI" altLang="fi-FI" sz="1000" smtClean="0"/>
          </a:p>
        </p:txBody>
      </p:sp>
      <p:sp>
        <p:nvSpPr>
          <p:cNvPr id="3075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977A20F-2D95-4305-95FE-3F3B51D48816}" type="slidenum">
              <a:rPr lang="fi-FI" altLang="fi-FI" sz="1000" smtClean="0"/>
              <a:pPr eaLnBrk="1" hangingPunct="1"/>
              <a:t>1</a:t>
            </a:fld>
            <a:endParaRPr lang="fi-FI" altLang="fi-FI" sz="100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924175"/>
            <a:ext cx="7772400" cy="2449513"/>
          </a:xfrm>
        </p:spPr>
        <p:txBody>
          <a:bodyPr/>
          <a:lstStyle/>
          <a:p>
            <a:pPr eaLnBrk="1" hangingPunct="1"/>
            <a:r>
              <a:rPr lang="fi-FI" altLang="fi-FI" dirty="0" err="1" smtClean="0"/>
              <a:t>Digitalisaation</a:t>
            </a:r>
            <a:r>
              <a:rPr lang="fi-FI" altLang="fi-FI" dirty="0" smtClean="0"/>
              <a:t> vastuukysymykset työterveyshuollossa</a:t>
            </a:r>
            <a:br>
              <a:rPr lang="fi-FI" altLang="fi-FI" dirty="0" smtClean="0"/>
            </a:br>
            <a:r>
              <a:rPr lang="fi-FI" altLang="fi-FI" dirty="0"/>
              <a:t/>
            </a:r>
            <a:br>
              <a:rPr lang="fi-FI" altLang="fi-FI" dirty="0"/>
            </a:br>
            <a:r>
              <a:rPr lang="fi-FI" altLang="fi-FI" dirty="0" smtClean="0"/>
              <a:t>Valtioneuvoston oikeuskansleri </a:t>
            </a:r>
            <a:r>
              <a:rPr lang="fi-FI" altLang="fi-FI" smtClean="0"/>
              <a:t/>
            </a:r>
            <a:br>
              <a:rPr lang="fi-FI" altLang="fi-FI" smtClean="0"/>
            </a:br>
            <a:r>
              <a:rPr lang="fi-FI" altLang="fi-FI" smtClean="0"/>
              <a:t>Tuomas </a:t>
            </a:r>
            <a:r>
              <a:rPr lang="fi-FI" altLang="fi-FI" dirty="0" smtClean="0"/>
              <a:t>Pöysti</a:t>
            </a:r>
            <a:br>
              <a:rPr lang="fi-FI" altLang="fi-FI" dirty="0" smtClean="0"/>
            </a:br>
            <a:endParaRPr lang="fi-FI" alt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Digitalisaatio</a:t>
            </a:r>
            <a:r>
              <a:rPr lang="fi-FI" dirty="0" smtClean="0"/>
              <a:t> on suuri mahdollisuus mutta samalla syntyy uusia vastuukysymyksiä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60986"/>
          </a:xfrm>
        </p:spPr>
        <p:txBody>
          <a:bodyPr/>
          <a:lstStyle/>
          <a:p>
            <a:r>
              <a:rPr lang="fi-FI" dirty="0" smtClean="0"/>
              <a:t>Konvergenssi muuttaa eri ammattilaisten roolijakoa</a:t>
            </a:r>
          </a:p>
          <a:p>
            <a:r>
              <a:rPr lang="fi-FI" dirty="0" smtClean="0"/>
              <a:t>Perusoikeuksien toteuttamisvelvollisuus koskee jokaista</a:t>
            </a:r>
          </a:p>
          <a:p>
            <a:r>
              <a:rPr lang="fi-FI" dirty="0" smtClean="0"/>
              <a:t>Kovakin oikeudellinen sääntely on välttämätöntä – ihmisen turvaksi</a:t>
            </a:r>
          </a:p>
          <a:p>
            <a:r>
              <a:rPr lang="fi-FI" dirty="0" smtClean="0"/>
              <a:t>Valtio vastaa lainsäädännön ajantasaisuudesta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3F8202-4B7E-4ED5-9570-D84444A227C8}" type="datetime1">
              <a:rPr lang="fi-FI" altLang="fi-FI" smtClean="0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049B43-5582-412D-ABFE-1D77843A737D}" type="slidenum">
              <a:rPr lang="fi-FI" altLang="fi-FI" smtClean="0"/>
              <a:pPr>
                <a:defRPr/>
              </a:pPr>
              <a:t>2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609560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8229600" cy="576262"/>
          </a:xfrm>
        </p:spPr>
        <p:txBody>
          <a:bodyPr/>
          <a:lstStyle/>
          <a:p>
            <a:r>
              <a:rPr lang="fi-FI" dirty="0" smtClean="0"/>
              <a:t>Vastuita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79512" y="1138498"/>
            <a:ext cx="8784976" cy="5041106"/>
          </a:xfrm>
        </p:spPr>
        <p:txBody>
          <a:bodyPr/>
          <a:lstStyle/>
          <a:p>
            <a:r>
              <a:rPr lang="fi-FI" sz="2000" dirty="0" smtClean="0"/>
              <a:t>Työterveyshuollon järjestämisvelvollinen: vastuu järjestämisestä ja asianmukaisesta tilauksesta</a:t>
            </a:r>
          </a:p>
          <a:p>
            <a:r>
              <a:rPr lang="fi-FI" sz="2000" dirty="0" smtClean="0"/>
              <a:t>Työterveyshuollon palveluntuottaja: yleisvastuu digitaalisesta järjestelmästä ja sen vaikutuksista</a:t>
            </a:r>
          </a:p>
          <a:p>
            <a:pPr lvl="1"/>
            <a:r>
              <a:rPr lang="fi-FI" sz="1800" dirty="0" smtClean="0"/>
              <a:t>Tietosuojalainsäädännön mukainen rekisterinpitäjän vastuu ja osoittamisvelvollisuus</a:t>
            </a:r>
          </a:p>
          <a:p>
            <a:pPr lvl="1"/>
            <a:r>
              <a:rPr lang="fi-FI" sz="1800" dirty="0" smtClean="0"/>
              <a:t>Järjestelmävastuu tietojärjestelmistä</a:t>
            </a:r>
          </a:p>
          <a:p>
            <a:r>
              <a:rPr lang="fi-FI" sz="2000" dirty="0" smtClean="0"/>
              <a:t>Terveydenhuollon ammattihenkilö: vastuu omasta ammatillisesta toiminnastaan</a:t>
            </a:r>
          </a:p>
          <a:p>
            <a:r>
              <a:rPr lang="fi-FI" sz="2000" dirty="0" smtClean="0"/>
              <a:t>Lääkinnällisiksi laitteiksi luettavia ohjelmistoja koskevat erityissäännökset</a:t>
            </a:r>
          </a:p>
          <a:p>
            <a:r>
              <a:rPr lang="fi-FI" sz="2000" dirty="0" smtClean="0"/>
              <a:t>Data-analytiikan ja ohjelmistotuotteiden tarjoajien vastuu</a:t>
            </a:r>
          </a:p>
          <a:p>
            <a:pPr lvl="1"/>
            <a:r>
              <a:rPr lang="fi-FI" sz="1800" dirty="0" smtClean="0"/>
              <a:t>Sopimusvastuu – sopimusten merkitys</a:t>
            </a:r>
          </a:p>
          <a:p>
            <a:pPr lvl="1"/>
            <a:r>
              <a:rPr lang="fi-FI" sz="1800" dirty="0" smtClean="0"/>
              <a:t>Vahingonkorvausvastuu tahallisista ja tuottamuksesta aiheutuvista vahingoista</a:t>
            </a:r>
          </a:p>
          <a:p>
            <a:r>
              <a:rPr lang="fi-FI" sz="2200" dirty="0" smtClean="0"/>
              <a:t>Vastuut voidaan tarkemmin jakaa digitaalisen palvelun elinkaaren vaiheisiin</a:t>
            </a:r>
            <a:endParaRPr lang="fi-FI" sz="2200" dirty="0"/>
          </a:p>
          <a:p>
            <a:pPr marL="457200" lvl="1" indent="0">
              <a:buNone/>
            </a:pPr>
            <a:r>
              <a:rPr lang="fi-FI" dirty="0" smtClean="0"/>
              <a:t>	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3F8202-4B7E-4ED5-9570-D84444A227C8}" type="datetime1">
              <a:rPr lang="fi-FI" altLang="fi-FI" smtClean="0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049B43-5582-412D-ABFE-1D77843A737D}" type="slidenum">
              <a:rPr lang="fi-FI" altLang="fi-FI" smtClean="0"/>
              <a:pPr>
                <a:defRPr/>
              </a:pPr>
              <a:t>3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53406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Hyvä digitaalinen palvelu vaatii monialaista yhteistyötä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60986"/>
          </a:xfrm>
        </p:spPr>
        <p:txBody>
          <a:bodyPr/>
          <a:lstStyle/>
          <a:p>
            <a:r>
              <a:rPr lang="fi-FI" dirty="0" smtClean="0"/>
              <a:t>Tarpeen, että terveydenhuollon ammattilaiset osallistuvat laajasti kehittämiseen ja arviointiin</a:t>
            </a:r>
          </a:p>
          <a:p>
            <a:endParaRPr lang="fi-FI" dirty="0"/>
          </a:p>
          <a:p>
            <a:r>
              <a:rPr lang="fi-FI" dirty="0" smtClean="0"/>
              <a:t>Oikeusturva on yhä </a:t>
            </a:r>
            <a:r>
              <a:rPr lang="fi-FI" dirty="0" err="1" smtClean="0"/>
              <a:t>ennakoivempaa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3F8202-4B7E-4ED5-9570-D84444A227C8}" type="datetime1">
              <a:rPr lang="fi-FI" altLang="fi-FI" smtClean="0"/>
              <a:pPr>
                <a:defRPr/>
              </a:pPr>
              <a:t>10.12.2019</a:t>
            </a:fld>
            <a:endParaRPr lang="fi-FI" alt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049B43-5582-412D-ABFE-1D77843A737D}" type="slidenum">
              <a:rPr lang="fi-FI" altLang="fi-FI" smtClean="0"/>
              <a:pPr>
                <a:defRPr/>
              </a:pPr>
              <a:t>4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085186379"/>
      </p:ext>
    </p:extLst>
  </p:cSld>
  <p:clrMapOvr>
    <a:masterClrMapping/>
  </p:clrMapOvr>
</p:sld>
</file>

<file path=ppt/theme/theme1.xml><?xml version="1.0" encoding="utf-8"?>
<a:theme xmlns:a="http://schemas.openxmlformats.org/drawingml/2006/main" name="OKV_PP_pohja_fin">
  <a:themeElements>
    <a:clrScheme name="OKV">
      <a:dk1>
        <a:srgbClr val="000000"/>
      </a:dk1>
      <a:lt1>
        <a:srgbClr val="E9E9E9"/>
      </a:lt1>
      <a:dk2>
        <a:srgbClr val="000000"/>
      </a:dk2>
      <a:lt2>
        <a:srgbClr val="808080"/>
      </a:lt2>
      <a:accent1>
        <a:srgbClr val="FFFFFF"/>
      </a:accent1>
      <a:accent2>
        <a:srgbClr val="A42508"/>
      </a:accent2>
      <a:accent3>
        <a:srgbClr val="F2F2F2"/>
      </a:accent3>
      <a:accent4>
        <a:srgbClr val="000000"/>
      </a:accent4>
      <a:accent5>
        <a:srgbClr val="FFFFFF"/>
      </a:accent5>
      <a:accent6>
        <a:srgbClr val="942006"/>
      </a:accent6>
      <a:hlink>
        <a:srgbClr val="0070C0"/>
      </a:hlink>
      <a:folHlink>
        <a:srgbClr val="FFFFFF"/>
      </a:folHlink>
    </a:clrScheme>
    <a:fontScheme name="OKV_PP_pohja_f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KV_PP_pohja_fi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V_PP_pohja_fi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V_PP_pohja_fi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V_PP_pohja_fi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V_PP_pohja_fi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V_PP_pohja_fi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V_PP_pohja_fi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V_PP_pohja_fi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V_PP_pohja_fi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V_PP_pohja_fi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V_PP_pohja_fi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V_PP_pohja_fi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V_PP_pohja_fi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9E9E9"/>
        </a:accent1>
        <a:accent2>
          <a:srgbClr val="A42508"/>
        </a:accent2>
        <a:accent3>
          <a:srgbClr val="FFFFFF"/>
        </a:accent3>
        <a:accent4>
          <a:srgbClr val="000000"/>
        </a:accent4>
        <a:accent5>
          <a:srgbClr val="F2F2F2"/>
        </a:accent5>
        <a:accent6>
          <a:srgbClr val="942006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V_PP_pohja_fin 14">
        <a:dk1>
          <a:srgbClr val="000000"/>
        </a:dk1>
        <a:lt1>
          <a:srgbClr val="FFFFFF"/>
        </a:lt1>
        <a:dk2>
          <a:srgbClr val="A42508"/>
        </a:dk2>
        <a:lt2>
          <a:srgbClr val="808080"/>
        </a:lt2>
        <a:accent1>
          <a:srgbClr val="E9E9E9"/>
        </a:accent1>
        <a:accent2>
          <a:srgbClr val="A42508"/>
        </a:accent2>
        <a:accent3>
          <a:srgbClr val="FFFFFF"/>
        </a:accent3>
        <a:accent4>
          <a:srgbClr val="000000"/>
        </a:accent4>
        <a:accent5>
          <a:srgbClr val="F2F2F2"/>
        </a:accent5>
        <a:accent6>
          <a:srgbClr val="942006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V_PP_pohja_fi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7F7F7"/>
        </a:accent1>
        <a:accent2>
          <a:srgbClr val="A42508"/>
        </a:accent2>
        <a:accent3>
          <a:srgbClr val="FFFFFF"/>
        </a:accent3>
        <a:accent4>
          <a:srgbClr val="000000"/>
        </a:accent4>
        <a:accent5>
          <a:srgbClr val="FAFAFA"/>
        </a:accent5>
        <a:accent6>
          <a:srgbClr val="942006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V_PP_pohja_fi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A42508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942006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letusrakenne">
  <a:themeElements>
    <a:clrScheme name="OKV">
      <a:dk1>
        <a:srgbClr val="000000"/>
      </a:dk1>
      <a:lt1>
        <a:srgbClr val="E9E9E9"/>
      </a:lt1>
      <a:dk2>
        <a:srgbClr val="000000"/>
      </a:dk2>
      <a:lt2>
        <a:srgbClr val="808080"/>
      </a:lt2>
      <a:accent1>
        <a:srgbClr val="FFFFFF"/>
      </a:accent1>
      <a:accent2>
        <a:srgbClr val="A42508"/>
      </a:accent2>
      <a:accent3>
        <a:srgbClr val="F2F2F2"/>
      </a:accent3>
      <a:accent4>
        <a:srgbClr val="000000"/>
      </a:accent4>
      <a:accent5>
        <a:srgbClr val="FFFFFF"/>
      </a:accent5>
      <a:accent6>
        <a:srgbClr val="942006"/>
      </a:accent6>
      <a:hlink>
        <a:srgbClr val="0070C0"/>
      </a:hlink>
      <a:folHlink>
        <a:srgbClr val="FFFFFF"/>
      </a:folHlink>
    </a:clrScheme>
    <a:fontScheme name="1_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letusrakenn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9E9E9"/>
        </a:accent1>
        <a:accent2>
          <a:srgbClr val="A42508"/>
        </a:accent2>
        <a:accent3>
          <a:srgbClr val="FFFFFF"/>
        </a:accent3>
        <a:accent4>
          <a:srgbClr val="000000"/>
        </a:accent4>
        <a:accent5>
          <a:srgbClr val="F2F2F2"/>
        </a:accent5>
        <a:accent6>
          <a:srgbClr val="942006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letusrakenne 14">
        <a:dk1>
          <a:srgbClr val="000000"/>
        </a:dk1>
        <a:lt1>
          <a:srgbClr val="FFFFFF"/>
        </a:lt1>
        <a:dk2>
          <a:srgbClr val="A42508"/>
        </a:dk2>
        <a:lt2>
          <a:srgbClr val="808080"/>
        </a:lt2>
        <a:accent1>
          <a:srgbClr val="E9E9E9"/>
        </a:accent1>
        <a:accent2>
          <a:srgbClr val="A42508"/>
        </a:accent2>
        <a:accent3>
          <a:srgbClr val="FFFFFF"/>
        </a:accent3>
        <a:accent4>
          <a:srgbClr val="000000"/>
        </a:accent4>
        <a:accent5>
          <a:srgbClr val="F2F2F2"/>
        </a:accent5>
        <a:accent6>
          <a:srgbClr val="942006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letusrakenn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A42508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942006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letusrakenne 16">
        <a:dk1>
          <a:srgbClr val="000000"/>
        </a:dk1>
        <a:lt1>
          <a:srgbClr val="E9E9E9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A42508"/>
        </a:accent2>
        <a:accent3>
          <a:srgbClr val="F2F2F2"/>
        </a:accent3>
        <a:accent4>
          <a:srgbClr val="000000"/>
        </a:accent4>
        <a:accent5>
          <a:srgbClr val="FFFFFF"/>
        </a:accent5>
        <a:accent6>
          <a:srgbClr val="942006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OKV_PP_pohja_fin</Template>
  <TotalTime>736</TotalTime>
  <Words>123</Words>
  <Application>Microsoft Office PowerPoint</Application>
  <PresentationFormat>Näytössä katseltava diaesitys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OKV_PP_pohja_fin</vt:lpstr>
      <vt:lpstr>1_Oletusrakenne</vt:lpstr>
      <vt:lpstr>Digitalisaation vastuukysymykset työterveyshuollossa  Valtioneuvoston oikeuskansleri  Tuomas Pöysti </vt:lpstr>
      <vt:lpstr>Digitalisaatio on suuri mahdollisuus mutta samalla syntyy uusia vastuukysymyksiä</vt:lpstr>
      <vt:lpstr>Vastuita</vt:lpstr>
      <vt:lpstr>Hyvä digitaalinen palvelu vaatii monialaista yhteistyötä</vt:lpstr>
    </vt:vector>
  </TitlesOfParts>
  <Company>okv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Otsikko OKV Suunnittelumalli</dc:title>
  <dc:creator>Sari Savela</dc:creator>
  <cp:lastModifiedBy>Haapanen Merja (STM)</cp:lastModifiedBy>
  <cp:revision>86</cp:revision>
  <cp:lastPrinted>2019-12-10T06:09:51Z</cp:lastPrinted>
  <dcterms:created xsi:type="dcterms:W3CDTF">2008-11-18T10:29:32Z</dcterms:created>
  <dcterms:modified xsi:type="dcterms:W3CDTF">2019-12-10T06:10:09Z</dcterms:modified>
</cp:coreProperties>
</file>