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6"/>
  </p:sldMasterIdLst>
  <p:notesMasterIdLst>
    <p:notesMasterId r:id="rId17"/>
  </p:notesMasterIdLst>
  <p:handoutMasterIdLst>
    <p:handoutMasterId r:id="rId18"/>
  </p:handoutMasterIdLst>
  <p:sldIdLst>
    <p:sldId id="921" r:id="rId7"/>
    <p:sldId id="585" r:id="rId8"/>
    <p:sldId id="997" r:id="rId9"/>
    <p:sldId id="991" r:id="rId10"/>
    <p:sldId id="929" r:id="rId11"/>
    <p:sldId id="992" r:id="rId12"/>
    <p:sldId id="994" r:id="rId13"/>
    <p:sldId id="995" r:id="rId14"/>
    <p:sldId id="673" r:id="rId15"/>
    <p:sldId id="920" r:id="rId16"/>
  </p:sldIdLst>
  <p:sldSz cx="9144000" cy="5143500" type="screen16x9"/>
  <p:notesSz cx="9940925" cy="680878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395"/>
    <a:srgbClr val="DCECCE"/>
    <a:srgbClr val="E2EFD6"/>
    <a:srgbClr val="EEF5E7"/>
    <a:srgbClr val="EAF4E2"/>
    <a:srgbClr val="F3F8EE"/>
    <a:srgbClr val="E5F1DB"/>
    <a:srgbClr val="D4E7C2"/>
    <a:srgbClr val="CBE2B6"/>
    <a:srgbClr val="C2D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5782"/>
  </p:normalViewPr>
  <p:slideViewPr>
    <p:cSldViewPr snapToGrid="0" snapToObjects="1" showGuides="1">
      <p:cViewPr varScale="1">
        <p:scale>
          <a:sx n="78" d="100"/>
          <a:sy n="78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400525\OneDrive%20-%20UPM%20Kymmene%20Oyj\z%20-%20UPM%20Workspace%20Settings\Desktop\2020\VR\johtoryhm&#228;_102020\vr_jory_102020_mat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Kuusankoski-Kotka rautatie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D-4434-A499-BA78BEB993A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D-4434-A499-BA78BEB993A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D-4434-A499-BA78BEB993A1}"/>
              </c:ext>
            </c:extLst>
          </c:dPt>
          <c:dLbls>
            <c:delete val="1"/>
          </c:dLbls>
          <c:cat>
            <c:strRef>
              <c:f>'Kymin esitys'!$F$2:$J$2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T2020</c:v>
                </c:pt>
                <c:pt idx="3">
                  <c:v>E2020</c:v>
                </c:pt>
                <c:pt idx="4">
                  <c:v>E2021</c:v>
                </c:pt>
              </c:strCache>
            </c:strRef>
          </c:cat>
          <c:val>
            <c:numRef>
              <c:f>'Kymin esitys'!$F$4:$J$4</c:f>
              <c:numCache>
                <c:formatCode>General</c:formatCode>
                <c:ptCount val="5"/>
                <c:pt idx="0">
                  <c:v>171519</c:v>
                </c:pt>
                <c:pt idx="1">
                  <c:v>172958</c:v>
                </c:pt>
                <c:pt idx="2" formatCode="#,##0">
                  <c:v>179185</c:v>
                </c:pt>
                <c:pt idx="3" formatCode="#,##0">
                  <c:v>243030</c:v>
                </c:pt>
                <c:pt idx="4">
                  <c:v>342162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D-4434-A499-BA78BEB993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7491872"/>
        <c:axId val="427490560"/>
      </c:barChart>
      <c:catAx>
        <c:axId val="4274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7490560"/>
        <c:crosses val="autoZero"/>
        <c:auto val="1"/>
        <c:lblAlgn val="ctr"/>
        <c:lblOffset val="100"/>
        <c:noMultiLvlLbl val="0"/>
      </c:catAx>
      <c:valAx>
        <c:axId val="427490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Tn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crossAx val="4274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F243-7C5E-8142-AC59-61A17649E5DD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CC23-DC60-AB4E-8C7E-AAA5C08DE2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21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19:17:37.206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1 0,'6'0,"1"1,-1 0,1 0,-1 0,0 1,1 0,-1 0,0 1,0-1,-1 1,1 1,0-1,-1 1,4 3,9 9,-1 1,0 0,6 11,30 31,-43-49,-1 0,-1 1,0 0,-1 0,5 11,-4-9,0 1,1-1,0-1,6 5,188 212,-183-205,-2 0,-1 2,0 0,4 12,-14-22,0-1,-2 1,0 0,-1 0,0 0,-1 0,-1 1,0 16,-2 45,-1-37,2 0,2 0,5 20,-1-6,-3 1,-2 0,-5 54,0 1,3-94,0 1,1-1,1 1,4 14,-4-25,0 0,1 0,0-1,0 1,0-1,1 0,0 0,0 0,0-1,1 1,0-1,0 0,3 2,7 8,0 0,-1 1,-1 0,-1 1,0 0,-1 1,-1 1,7 17,-10-22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5T19:18:00.695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728 1829,'-1'12,"0"-1,1 1,1 0,0 0,0 0,1 0,1-1,0 1,0-1,1 1,1-1,0-1,1 1,2 3,2 4,-1 0,0 1,-1 0,-1 0,-1 1,-1 0,-1 0,0 0,-1 4,2 7,1 0,2 0,4 8,-7-23,-1 1,0-1,-1 1,-1 0,-1 1,0-6,0-1,0 1,1-1,0 0,1 1,0-1,1 0,0-1,1 1,0-1,6 9,2 2,-1 1,0 0,-2 0,-1 1,-1 0,-1 1,2 13,-2-9,1-1,2 0,0 0,2-1,7 12,-12-25,-1 0,0 1,-1-1,0 1,-1 0,-1 1,0-1,-1 1,0 2,5 29,-3-30,0 0,2 0,0-1,1 0,7 13,-5-12,-1 1,0 1,-2-1,3 10,-3-5,2-1,0 1,6 8,10 28,-9-14,-12-31,1-1,0 0,1 0,0 0,1 0,1-1,-1 0,3 1,53 65,50 47,-77-89,-1 2,-1 2,22 36,-49-64,-1 1,0-1,-1 1,0 0,-1 0,0 4,12 38,-6-22,-7-24,0 0,0 0,1 0,0-1,0 1,4 5,-14-49,0 23,-1 0,0 0,-1 0,0 1,-1 1,0 0,-1 0,-4-2,-2-3,1-1,1 0,-4-7,-24-31,26 34,0-2,1 0,-3-9,-13-46,26 59,-1 0,-1 0,-4-5,8 18,0 0,0-1,-1 1,0 1,0-1,0 1,0 0,-1 0,0 1,0-1,-1 1,-14-10,1 0,0-2,2 0,0-1,1-1,0 0,2-2,-12-17,20 24,0-1,0-1,2 1,0-1,-2-6,-5-19,11 39,-15-41,1-1,2-1,2 0,2-1,-1-23,9 51,-1 0,-1 0,-1 1,0-1,-2 1,1 0,-2 0,0 1,-1 0,-7-10,-11-15,20 33,1 0,0 0,1 0,0-1,0 0,0 1,1-2,0 1,1 0,0 0,0-1,0 0,1 1,1-2,1-56,0 22,-2-1,-2-4,1 34,0 1,-1-1,-1 0,0 1,-1-1,-1 1,0 1,-2-3,-2-7,0-1,2 0,0 0,2-1,1 1,1-1,0-8,-1-2,-1 0,-2 1,-5-12,-12-23,-13-20,28 62,1 0,0-1,2 0,-1-20,3 19,-1 1,-2 0,0 1,-8-15,-15-37,22 53,-1 1,-2 0,0 1,-11-15,15 27,-1 1,2-2,-1 1,2-1,0 0,0 0,1-1,1 0,0 0,1 0,1 0,0 0,1 0,0-1,1-2,0-135,-2 70,7-51,5 73,-7 51,-1 0,0 0,-1 0,0-1,0 1,-1 0,0-1,-1 1,0-1,0 1,-1 0,0 0,0 0,-1 0,-4-7,1 6,-1 1,0 0,0 1,0 0,-1 0,-1 1,-6-5,-38-39,30 20,13 16,-2 1,0 0,0 0,-14-10,-5-4,1-1,2-1,0-1,3-1,-4-8,2-11,22 40,-1 0,0 0,0 0,-7-7,5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21339-AF6D-9B46-AB59-5F373C52381B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A02DF-8A6A-7448-9375-991456AAF1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7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1244C-1EAD-4B00-A182-4B0B8835A4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1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1244C-1EAD-4B00-A182-4B0B8835A4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6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, big title 5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50496" y="1408239"/>
            <a:ext cx="6836154" cy="162388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66735"/>
            <a:ext cx="4059238" cy="398630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Name Surname, Event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776AC-DB38-4097-BFFC-DBD40CEB5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061" y="4814701"/>
            <a:ext cx="2134391" cy="29160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90DA8D7-96E0-4D6A-9DEC-89111EDE9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13" y="28956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8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673850" y="1406525"/>
            <a:ext cx="1987545" cy="1625600"/>
          </a:xfrm>
          <a:ln w="12700">
            <a:solidFill>
              <a:schemeClr val="bg1"/>
            </a:solidFill>
          </a:ln>
        </p:spPr>
        <p:txBody>
          <a:bodyPr lIns="36000" tIns="0" rIns="36000"/>
          <a:lstStyle>
            <a:lvl1pPr marL="0" indent="0" algn="r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5800" y="1406525"/>
            <a:ext cx="5988049" cy="3251200"/>
          </a:xfrm>
          <a:ln w="12700">
            <a:solidFill>
              <a:schemeClr val="bg1"/>
            </a:solidFill>
          </a:ln>
        </p:spPr>
        <p:txBody>
          <a:bodyPr lIns="36000" tIns="0" rIns="360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73849" y="1339850"/>
            <a:ext cx="1" cy="3317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3850" y="3032124"/>
            <a:ext cx="1987545" cy="1625599"/>
          </a:xfrm>
          <a:ln w="12700">
            <a:solidFill>
              <a:schemeClr val="bg1"/>
            </a:solidFill>
          </a:ln>
        </p:spPr>
        <p:txBody>
          <a:bodyPr lIns="36000" tIns="0" rIns="36000"/>
          <a:lstStyle>
            <a:lvl1pPr marL="0" indent="0" algn="r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8228481-C4C4-E649-B85A-2CE6C892D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9656"/>
            <a:ext cx="858576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3BC1785-0A9C-1D41-BF76-B4C12A530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9656"/>
            <a:ext cx="1335301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EB5205E-8A51-9E43-AD08-42D08BBF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4A6CA-2941-4348-AE19-9B8DCF5E2CF1}"/>
              </a:ext>
            </a:extLst>
          </p:cNvPr>
          <p:cNvCxnSpPr/>
          <p:nvPr/>
        </p:nvCxnSpPr>
        <p:spPr>
          <a:xfrm>
            <a:off x="6673849" y="1339850"/>
            <a:ext cx="1" cy="3317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0DDD0E-DCF9-2942-8106-36787AA1D365}"/>
              </a:ext>
            </a:extLst>
          </p:cNvPr>
          <p:cNvCxnSpPr/>
          <p:nvPr userDrawn="1"/>
        </p:nvCxnSpPr>
        <p:spPr>
          <a:xfrm>
            <a:off x="6673849" y="1339850"/>
            <a:ext cx="1" cy="3317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5800" y="1408241"/>
            <a:ext cx="7975600" cy="2625878"/>
          </a:xfrm>
        </p:spPr>
        <p:txBody>
          <a:bodyPr lIns="36000" tIns="0" rIns="360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9850"/>
            <a:ext cx="7975600" cy="6178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GB" noProof="0"/>
              <a:t>Click to edit Caption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078475B-6635-154F-A507-C53F6C7F8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9656"/>
            <a:ext cx="858576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9706176-091E-8B45-BB20-BB9F37AD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9656"/>
            <a:ext cx="1335301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C857BD-5A24-5E45-9E81-C49F07C7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70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6D75E-BC97-1E43-9692-E279FEAE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48" y="1126393"/>
            <a:ext cx="6624000" cy="27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5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4520"/>
            <a:ext cx="7975600" cy="3357256"/>
          </a:xfrm>
        </p:spPr>
        <p:txBody>
          <a:bodyPr/>
          <a:lstStyle>
            <a:lvl2pPr marL="486000" indent="-180000">
              <a:buClr>
                <a:schemeClr val="tx1"/>
              </a:buClr>
              <a:buFont typeface="System Font Regular"/>
              <a:buChar char="–"/>
              <a:defRPr/>
            </a:lvl2pPr>
            <a:lvl3pPr marL="828000" indent="-144000">
              <a:buFont typeface="Arial" charset="0"/>
              <a:buChar char="•"/>
              <a:defRPr/>
            </a:lvl3pPr>
            <a:lvl4pPr marL="1170000" indent="-144000">
              <a:buClr>
                <a:schemeClr val="tx1"/>
              </a:buClr>
              <a:buFont typeface="System Font Regular"/>
              <a:buChar char="–"/>
              <a:defRPr/>
            </a:lvl4pPr>
            <a:lvl5pPr marL="1512000" indent="-144000">
              <a:buFont typeface="Arial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45739AD-C536-DF42-8A54-D27C31D4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9656"/>
            <a:ext cx="858576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1E64E05-2511-5949-86CA-85A90B7F7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9656"/>
            <a:ext cx="1335301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C3BF7C-5B28-7847-A8EF-38A2E531F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363E40-5C39-D846-8EBA-C8236818AC29}"/>
              </a:ext>
            </a:extLst>
          </p:cNvPr>
          <p:cNvGrpSpPr/>
          <p:nvPr/>
        </p:nvGrpSpPr>
        <p:grpSpPr>
          <a:xfrm>
            <a:off x="-131723" y="-128136"/>
            <a:ext cx="9389986" cy="5399772"/>
            <a:chOff x="-131723" y="-128136"/>
            <a:chExt cx="9389986" cy="53997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019050-1E7A-0041-BDE2-B1FC9278746B}"/>
                </a:ext>
              </a:extLst>
            </p:cNvPr>
            <p:cNvSpPr txBox="1"/>
            <p:nvPr/>
          </p:nvSpPr>
          <p:spPr>
            <a:xfrm>
              <a:off x="43" y="0"/>
              <a:ext cx="2792098" cy="172064"/>
            </a:xfrm>
            <a:prstGeom prst="rect">
              <a:avLst/>
            </a:prstGeom>
            <a:noFill/>
          </p:spPr>
          <p:txBody>
            <a:bodyPr wrap="square" lIns="36000" tIns="18000" rIns="0" bIns="0" rtlCol="0">
              <a:spAutoFit/>
            </a:bodyPr>
            <a:lstStyle/>
            <a:p>
              <a:r>
                <a:rPr lang="en-GB" sz="1000" b="0" i="0" noProof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GRIDLINES 16:9 UPM-PPT  2019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C07F5B-DDF7-C643-8103-B7927EF794B3}"/>
                </a:ext>
              </a:extLst>
            </p:cNvPr>
            <p:cNvGrpSpPr/>
            <p:nvPr/>
          </p:nvGrpSpPr>
          <p:grpSpPr>
            <a:xfrm>
              <a:off x="342900" y="-128136"/>
              <a:ext cx="8318500" cy="5399772"/>
              <a:chOff x="342900" y="-128136"/>
              <a:chExt cx="8318500" cy="539977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6E2AE49-2C2E-6141-AA96-F31824EDCA2F}"/>
                  </a:ext>
                </a:extLst>
              </p:cNvPr>
              <p:cNvCxnSpPr/>
              <p:nvPr/>
            </p:nvCxnSpPr>
            <p:spPr>
              <a:xfrm>
                <a:off x="3429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52D1A08-4DFD-3945-B73A-66290D5CFECC}"/>
                  </a:ext>
                </a:extLst>
              </p:cNvPr>
              <p:cNvCxnSpPr/>
              <p:nvPr/>
            </p:nvCxnSpPr>
            <p:spPr>
              <a:xfrm>
                <a:off x="10287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F37FA8B-C622-CD4F-99B8-E3AE9A2952AA}"/>
                  </a:ext>
                </a:extLst>
              </p:cNvPr>
              <p:cNvCxnSpPr/>
              <p:nvPr/>
            </p:nvCxnSpPr>
            <p:spPr>
              <a:xfrm>
                <a:off x="6858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4DBE0B9-7349-7D4F-AA34-6D93D36B7EE0}"/>
                  </a:ext>
                </a:extLst>
              </p:cNvPr>
              <p:cNvCxnSpPr/>
              <p:nvPr/>
            </p:nvCxnSpPr>
            <p:spPr>
              <a:xfrm>
                <a:off x="13716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D01358C-CA76-5D42-A4A2-067646AE4127}"/>
                  </a:ext>
                </a:extLst>
              </p:cNvPr>
              <p:cNvCxnSpPr/>
              <p:nvPr/>
            </p:nvCxnSpPr>
            <p:spPr>
              <a:xfrm>
                <a:off x="4600575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5BA5CEF-2AD3-3F42-9237-DE1BDB3042A4}"/>
                  </a:ext>
                </a:extLst>
              </p:cNvPr>
              <p:cNvCxnSpPr/>
              <p:nvPr/>
            </p:nvCxnSpPr>
            <p:spPr>
              <a:xfrm>
                <a:off x="58610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0C0A2F2-6473-9E4B-9093-53F3C8A009D0}"/>
                  </a:ext>
                </a:extLst>
              </p:cNvPr>
              <p:cNvCxnSpPr/>
              <p:nvPr/>
            </p:nvCxnSpPr>
            <p:spPr>
              <a:xfrm>
                <a:off x="62674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5C78233-6690-E242-A9E7-72C513A6B883}"/>
                  </a:ext>
                </a:extLst>
              </p:cNvPr>
              <p:cNvCxnSpPr/>
              <p:nvPr/>
            </p:nvCxnSpPr>
            <p:spPr>
              <a:xfrm>
                <a:off x="66738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BFBFB22-6BDC-EB43-9D56-1F6BC2AD3A1C}"/>
                  </a:ext>
                </a:extLst>
              </p:cNvPr>
              <p:cNvCxnSpPr/>
              <p:nvPr/>
            </p:nvCxnSpPr>
            <p:spPr>
              <a:xfrm>
                <a:off x="70802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9EEE1CA-0757-4A48-AF1D-7F6D9A539613}"/>
                  </a:ext>
                </a:extLst>
              </p:cNvPr>
              <p:cNvCxnSpPr/>
              <p:nvPr/>
            </p:nvCxnSpPr>
            <p:spPr>
              <a:xfrm>
                <a:off x="86614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6C53E8D-82E0-914C-A132-424CCF173550}"/>
                  </a:ext>
                </a:extLst>
              </p:cNvPr>
              <p:cNvCxnSpPr/>
              <p:nvPr/>
            </p:nvCxnSpPr>
            <p:spPr>
              <a:xfrm>
                <a:off x="4743997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62C9D95-6C04-F44D-9B8B-BD8E4BC300B9}"/>
                  </a:ext>
                </a:extLst>
              </p:cNvPr>
              <p:cNvCxnSpPr/>
              <p:nvPr/>
            </p:nvCxnSpPr>
            <p:spPr>
              <a:xfrm>
                <a:off x="7489825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46D5FF9-7DAF-B34D-8A08-0FBB77235B87}"/>
                </a:ext>
              </a:extLst>
            </p:cNvPr>
            <p:cNvGrpSpPr/>
            <p:nvPr/>
          </p:nvGrpSpPr>
          <p:grpSpPr>
            <a:xfrm>
              <a:off x="-131723" y="657225"/>
              <a:ext cx="9389986" cy="4349750"/>
              <a:chOff x="-131723" y="657225"/>
              <a:chExt cx="9389986" cy="434975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86F0A82-9934-994F-AD92-03CF6EF8E4F9}"/>
                  </a:ext>
                </a:extLst>
              </p:cNvPr>
              <p:cNvCxnSpPr/>
              <p:nvPr/>
            </p:nvCxnSpPr>
            <p:spPr>
              <a:xfrm>
                <a:off x="-108000" y="657225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CC7D87D-3F3B-7840-955F-AB93F104FB47}"/>
                  </a:ext>
                </a:extLst>
              </p:cNvPr>
              <p:cNvCxnSpPr/>
              <p:nvPr/>
            </p:nvCxnSpPr>
            <p:spPr>
              <a:xfrm>
                <a:off x="-108000" y="9334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5E8F5AE-6F3B-114D-ADF7-B71950A47583}"/>
                  </a:ext>
                </a:extLst>
              </p:cNvPr>
              <p:cNvCxnSpPr/>
              <p:nvPr/>
            </p:nvCxnSpPr>
            <p:spPr>
              <a:xfrm>
                <a:off x="-114350" y="14033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D65EC2D-9A97-C640-9FC8-54543E04955E}"/>
                  </a:ext>
                </a:extLst>
              </p:cNvPr>
              <p:cNvCxnSpPr/>
              <p:nvPr/>
            </p:nvCxnSpPr>
            <p:spPr>
              <a:xfrm>
                <a:off x="-114350" y="18097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60FB388-D22F-174D-A0A9-B72A3E0466AC}"/>
                  </a:ext>
                </a:extLst>
              </p:cNvPr>
              <p:cNvCxnSpPr/>
              <p:nvPr/>
            </p:nvCxnSpPr>
            <p:spPr>
              <a:xfrm>
                <a:off x="-114350" y="22161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9896719-31BC-D448-AA64-8BFBFD7A7007}"/>
                  </a:ext>
                </a:extLst>
              </p:cNvPr>
              <p:cNvCxnSpPr/>
              <p:nvPr/>
            </p:nvCxnSpPr>
            <p:spPr>
              <a:xfrm>
                <a:off x="-114350" y="26225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95AACA4-84BF-EA4F-84E5-6E66D6F848DA}"/>
                  </a:ext>
                </a:extLst>
              </p:cNvPr>
              <p:cNvCxnSpPr/>
              <p:nvPr/>
            </p:nvCxnSpPr>
            <p:spPr>
              <a:xfrm>
                <a:off x="-114350" y="3032125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6808A6E-B426-1E4F-B4E5-2D5A0E61C28A}"/>
                  </a:ext>
                </a:extLst>
              </p:cNvPr>
              <p:cNvCxnSpPr/>
              <p:nvPr/>
            </p:nvCxnSpPr>
            <p:spPr>
              <a:xfrm>
                <a:off x="-131723" y="4660361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635B3AA-2522-9441-B82D-BFA5CB99FE55}"/>
                  </a:ext>
                </a:extLst>
              </p:cNvPr>
              <p:cNvCxnSpPr/>
              <p:nvPr/>
            </p:nvCxnSpPr>
            <p:spPr>
              <a:xfrm>
                <a:off x="-101737" y="4715136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52F3E45-46C6-684A-8AF6-3AE1B9C8373A}"/>
                  </a:ext>
                </a:extLst>
              </p:cNvPr>
              <p:cNvCxnSpPr/>
              <p:nvPr/>
            </p:nvCxnSpPr>
            <p:spPr>
              <a:xfrm>
                <a:off x="-108000" y="5006975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A2557F-6901-864D-B57D-19B488EA552B}"/>
              </a:ext>
            </a:extLst>
          </p:cNvPr>
          <p:cNvGrpSpPr/>
          <p:nvPr/>
        </p:nvGrpSpPr>
        <p:grpSpPr>
          <a:xfrm>
            <a:off x="-131723" y="-128136"/>
            <a:ext cx="9389986" cy="5399772"/>
            <a:chOff x="-131723" y="-128136"/>
            <a:chExt cx="9389986" cy="539977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F192CB4-7F0E-384E-A224-2D0FD844B523}"/>
                </a:ext>
              </a:extLst>
            </p:cNvPr>
            <p:cNvGrpSpPr/>
            <p:nvPr/>
          </p:nvGrpSpPr>
          <p:grpSpPr>
            <a:xfrm>
              <a:off x="342900" y="-128136"/>
              <a:ext cx="8318500" cy="5399772"/>
              <a:chOff x="342900" y="-128136"/>
              <a:chExt cx="8318500" cy="5399772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FB2DED1-3D4B-5D47-9B18-07F8FC8F6AEC}"/>
                  </a:ext>
                </a:extLst>
              </p:cNvPr>
              <p:cNvCxnSpPr/>
              <p:nvPr/>
            </p:nvCxnSpPr>
            <p:spPr>
              <a:xfrm>
                <a:off x="3429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C3AABBF-3A17-0D41-95DE-6F687D86E604}"/>
                  </a:ext>
                </a:extLst>
              </p:cNvPr>
              <p:cNvCxnSpPr/>
              <p:nvPr/>
            </p:nvCxnSpPr>
            <p:spPr>
              <a:xfrm>
                <a:off x="10287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7410022-0719-3845-A24E-F70DA5623C29}"/>
                  </a:ext>
                </a:extLst>
              </p:cNvPr>
              <p:cNvCxnSpPr/>
              <p:nvPr/>
            </p:nvCxnSpPr>
            <p:spPr>
              <a:xfrm>
                <a:off x="6858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7CAD2C6-8EE0-EB49-B42F-7F791B4D0E7B}"/>
                  </a:ext>
                </a:extLst>
              </p:cNvPr>
              <p:cNvCxnSpPr/>
              <p:nvPr/>
            </p:nvCxnSpPr>
            <p:spPr>
              <a:xfrm>
                <a:off x="13716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08199E2-6E56-D349-A91E-C444A48723A6}"/>
                  </a:ext>
                </a:extLst>
              </p:cNvPr>
              <p:cNvCxnSpPr/>
              <p:nvPr/>
            </p:nvCxnSpPr>
            <p:spPr>
              <a:xfrm>
                <a:off x="4600575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C9F489A-1AD2-AD4D-9244-9FCECEDAF2F2}"/>
                  </a:ext>
                </a:extLst>
              </p:cNvPr>
              <p:cNvCxnSpPr/>
              <p:nvPr/>
            </p:nvCxnSpPr>
            <p:spPr>
              <a:xfrm>
                <a:off x="58610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974FD96-9686-B546-9ED6-D4AFC74AFC5B}"/>
                  </a:ext>
                </a:extLst>
              </p:cNvPr>
              <p:cNvCxnSpPr/>
              <p:nvPr/>
            </p:nvCxnSpPr>
            <p:spPr>
              <a:xfrm>
                <a:off x="62674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1F85A1A-E2B4-5E49-8D20-54534D41BB95}"/>
                  </a:ext>
                </a:extLst>
              </p:cNvPr>
              <p:cNvCxnSpPr/>
              <p:nvPr/>
            </p:nvCxnSpPr>
            <p:spPr>
              <a:xfrm>
                <a:off x="66738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50E2490-23BF-8240-ACA1-78FA31254F8B}"/>
                  </a:ext>
                </a:extLst>
              </p:cNvPr>
              <p:cNvCxnSpPr/>
              <p:nvPr/>
            </p:nvCxnSpPr>
            <p:spPr>
              <a:xfrm>
                <a:off x="70802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22F7B88-53BD-1A49-86FA-C62EC0B5F363}"/>
                  </a:ext>
                </a:extLst>
              </p:cNvPr>
              <p:cNvCxnSpPr/>
              <p:nvPr/>
            </p:nvCxnSpPr>
            <p:spPr>
              <a:xfrm>
                <a:off x="86614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344CD8C-90CA-CD49-A450-CCA9EB99C6F4}"/>
                  </a:ext>
                </a:extLst>
              </p:cNvPr>
              <p:cNvCxnSpPr/>
              <p:nvPr/>
            </p:nvCxnSpPr>
            <p:spPr>
              <a:xfrm>
                <a:off x="4743997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AE0FAB5-7AD7-B644-AE44-C0D2FC65DFA1}"/>
                  </a:ext>
                </a:extLst>
              </p:cNvPr>
              <p:cNvCxnSpPr/>
              <p:nvPr/>
            </p:nvCxnSpPr>
            <p:spPr>
              <a:xfrm>
                <a:off x="7489825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8F9ADC9-1E3B-A64B-B160-1077A6C6D92E}"/>
                </a:ext>
              </a:extLst>
            </p:cNvPr>
            <p:cNvGrpSpPr/>
            <p:nvPr/>
          </p:nvGrpSpPr>
          <p:grpSpPr>
            <a:xfrm>
              <a:off x="-131723" y="657225"/>
              <a:ext cx="9389986" cy="4349750"/>
              <a:chOff x="-131723" y="657225"/>
              <a:chExt cx="9389986" cy="434975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73DFA5-6F13-E24E-A5FC-9CF09020F0B3}"/>
                  </a:ext>
                </a:extLst>
              </p:cNvPr>
              <p:cNvCxnSpPr/>
              <p:nvPr/>
            </p:nvCxnSpPr>
            <p:spPr>
              <a:xfrm>
                <a:off x="-108000" y="657225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EA1348C-835D-DD4F-8AEA-DDAAC30FE326}"/>
                  </a:ext>
                </a:extLst>
              </p:cNvPr>
              <p:cNvCxnSpPr/>
              <p:nvPr/>
            </p:nvCxnSpPr>
            <p:spPr>
              <a:xfrm>
                <a:off x="-108000" y="9334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2E2E2B3-9129-0348-B6AF-A0C228A1B475}"/>
                  </a:ext>
                </a:extLst>
              </p:cNvPr>
              <p:cNvCxnSpPr/>
              <p:nvPr/>
            </p:nvCxnSpPr>
            <p:spPr>
              <a:xfrm>
                <a:off x="-114350" y="14033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2A49957-243C-6245-85D1-3CA3E2AD26B7}"/>
                  </a:ext>
                </a:extLst>
              </p:cNvPr>
              <p:cNvCxnSpPr/>
              <p:nvPr/>
            </p:nvCxnSpPr>
            <p:spPr>
              <a:xfrm>
                <a:off x="-114350" y="18097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DB67A93-239D-C847-9E99-A688FD30701B}"/>
                  </a:ext>
                </a:extLst>
              </p:cNvPr>
              <p:cNvCxnSpPr/>
              <p:nvPr/>
            </p:nvCxnSpPr>
            <p:spPr>
              <a:xfrm>
                <a:off x="-114350" y="22161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256FEC-C11C-A548-AB31-C57A5E70BDA4}"/>
                  </a:ext>
                </a:extLst>
              </p:cNvPr>
              <p:cNvCxnSpPr/>
              <p:nvPr/>
            </p:nvCxnSpPr>
            <p:spPr>
              <a:xfrm>
                <a:off x="-114350" y="26225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6D49231-1DE4-8642-B1EC-63A12B904316}"/>
                  </a:ext>
                </a:extLst>
              </p:cNvPr>
              <p:cNvCxnSpPr/>
              <p:nvPr/>
            </p:nvCxnSpPr>
            <p:spPr>
              <a:xfrm>
                <a:off x="-114350" y="3032125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05CCB17-3A07-D547-90DD-359E5EE251EB}"/>
                  </a:ext>
                </a:extLst>
              </p:cNvPr>
              <p:cNvCxnSpPr/>
              <p:nvPr/>
            </p:nvCxnSpPr>
            <p:spPr>
              <a:xfrm>
                <a:off x="-131723" y="4660361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A1E4D11-F86C-A048-95FE-3492116F642F}"/>
                  </a:ext>
                </a:extLst>
              </p:cNvPr>
              <p:cNvCxnSpPr/>
              <p:nvPr/>
            </p:nvCxnSpPr>
            <p:spPr>
              <a:xfrm>
                <a:off x="-101737" y="4715136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0D2EABC-8376-2541-BD23-72C16054B945}"/>
                  </a:ext>
                </a:extLst>
              </p:cNvPr>
              <p:cNvCxnSpPr/>
              <p:nvPr/>
            </p:nvCxnSpPr>
            <p:spPr>
              <a:xfrm>
                <a:off x="-108000" y="5006975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BCCBD3E-A4BC-9142-A54B-A22807B5C7BF}"/>
              </a:ext>
            </a:extLst>
          </p:cNvPr>
          <p:cNvGrpSpPr/>
          <p:nvPr userDrawn="1"/>
        </p:nvGrpSpPr>
        <p:grpSpPr>
          <a:xfrm>
            <a:off x="-131723" y="-128136"/>
            <a:ext cx="9389986" cy="5399772"/>
            <a:chOff x="-131723" y="-128136"/>
            <a:chExt cx="9389986" cy="539977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15947CA-7872-9043-8B6C-B30DE712363E}"/>
                </a:ext>
              </a:extLst>
            </p:cNvPr>
            <p:cNvGrpSpPr/>
            <p:nvPr userDrawn="1"/>
          </p:nvGrpSpPr>
          <p:grpSpPr>
            <a:xfrm>
              <a:off x="342900" y="-128136"/>
              <a:ext cx="8318500" cy="5399772"/>
              <a:chOff x="342900" y="-128136"/>
              <a:chExt cx="8318500" cy="5399772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5275F28-EF7C-6242-A8DD-EB32AB90DC01}"/>
                  </a:ext>
                </a:extLst>
              </p:cNvPr>
              <p:cNvCxnSpPr/>
              <p:nvPr userDrawn="1"/>
            </p:nvCxnSpPr>
            <p:spPr>
              <a:xfrm>
                <a:off x="3429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0D251C7-AEB1-C74F-86B9-E26C10CBDC3E}"/>
                  </a:ext>
                </a:extLst>
              </p:cNvPr>
              <p:cNvCxnSpPr/>
              <p:nvPr userDrawn="1"/>
            </p:nvCxnSpPr>
            <p:spPr>
              <a:xfrm>
                <a:off x="10287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F6CA06B-9747-1A40-91A1-D17392460808}"/>
                  </a:ext>
                </a:extLst>
              </p:cNvPr>
              <p:cNvCxnSpPr/>
              <p:nvPr userDrawn="1"/>
            </p:nvCxnSpPr>
            <p:spPr>
              <a:xfrm>
                <a:off x="6858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7A9B180-9CCA-7949-9D29-6887840AE4A9}"/>
                  </a:ext>
                </a:extLst>
              </p:cNvPr>
              <p:cNvCxnSpPr/>
              <p:nvPr userDrawn="1"/>
            </p:nvCxnSpPr>
            <p:spPr>
              <a:xfrm>
                <a:off x="13716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068D33E-4315-CB40-A70D-654EECD6B3EB}"/>
                  </a:ext>
                </a:extLst>
              </p:cNvPr>
              <p:cNvCxnSpPr/>
              <p:nvPr userDrawn="1"/>
            </p:nvCxnSpPr>
            <p:spPr>
              <a:xfrm>
                <a:off x="4600575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77663DB-3C66-AD44-8F2D-CEC25987F500}"/>
                  </a:ext>
                </a:extLst>
              </p:cNvPr>
              <p:cNvCxnSpPr/>
              <p:nvPr userDrawn="1"/>
            </p:nvCxnSpPr>
            <p:spPr>
              <a:xfrm>
                <a:off x="58610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D6F83B5-7B82-304B-B930-5CB8C4B3EA1B}"/>
                  </a:ext>
                </a:extLst>
              </p:cNvPr>
              <p:cNvCxnSpPr/>
              <p:nvPr userDrawn="1"/>
            </p:nvCxnSpPr>
            <p:spPr>
              <a:xfrm>
                <a:off x="62674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3C5048A-4076-F443-BDC0-795D9C9127F5}"/>
                  </a:ext>
                </a:extLst>
              </p:cNvPr>
              <p:cNvCxnSpPr/>
              <p:nvPr userDrawn="1"/>
            </p:nvCxnSpPr>
            <p:spPr>
              <a:xfrm>
                <a:off x="66738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7FCA3E6-6E9B-624B-857A-8E1151378E9F}"/>
                  </a:ext>
                </a:extLst>
              </p:cNvPr>
              <p:cNvCxnSpPr/>
              <p:nvPr userDrawn="1"/>
            </p:nvCxnSpPr>
            <p:spPr>
              <a:xfrm>
                <a:off x="708025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3FEEF83-2F89-194E-95C0-584F42BD0E24}"/>
                  </a:ext>
                </a:extLst>
              </p:cNvPr>
              <p:cNvCxnSpPr/>
              <p:nvPr userDrawn="1"/>
            </p:nvCxnSpPr>
            <p:spPr>
              <a:xfrm>
                <a:off x="8661400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4AEA8BC-F2E4-1248-A6A4-FFCEE109540B}"/>
                  </a:ext>
                </a:extLst>
              </p:cNvPr>
              <p:cNvCxnSpPr/>
              <p:nvPr userDrawn="1"/>
            </p:nvCxnSpPr>
            <p:spPr>
              <a:xfrm>
                <a:off x="4743997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073FD4D-678A-D24C-9601-D1B858A3E512}"/>
                  </a:ext>
                </a:extLst>
              </p:cNvPr>
              <p:cNvCxnSpPr/>
              <p:nvPr userDrawn="1"/>
            </p:nvCxnSpPr>
            <p:spPr>
              <a:xfrm>
                <a:off x="7489825" y="-128136"/>
                <a:ext cx="0" cy="539977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3592CA4-F07D-FF47-AD02-11D85333C0CC}"/>
                </a:ext>
              </a:extLst>
            </p:cNvPr>
            <p:cNvGrpSpPr/>
            <p:nvPr userDrawn="1"/>
          </p:nvGrpSpPr>
          <p:grpSpPr>
            <a:xfrm>
              <a:off x="-131723" y="657225"/>
              <a:ext cx="9389986" cy="4349750"/>
              <a:chOff x="-131723" y="657225"/>
              <a:chExt cx="9389986" cy="434975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FC17926-2786-2F46-B911-82A4C89C3888}"/>
                  </a:ext>
                </a:extLst>
              </p:cNvPr>
              <p:cNvCxnSpPr/>
              <p:nvPr userDrawn="1"/>
            </p:nvCxnSpPr>
            <p:spPr>
              <a:xfrm>
                <a:off x="-108000" y="657225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B208820-50F3-3F4C-A4E8-993BC4C51A04}"/>
                  </a:ext>
                </a:extLst>
              </p:cNvPr>
              <p:cNvCxnSpPr/>
              <p:nvPr userDrawn="1"/>
            </p:nvCxnSpPr>
            <p:spPr>
              <a:xfrm>
                <a:off x="-108000" y="9334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5E45AB4-6CBD-734E-A514-C155A7290012}"/>
                  </a:ext>
                </a:extLst>
              </p:cNvPr>
              <p:cNvCxnSpPr/>
              <p:nvPr userDrawn="1"/>
            </p:nvCxnSpPr>
            <p:spPr>
              <a:xfrm>
                <a:off x="-114350" y="14033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B34A2DF-E973-2544-B19F-3DA653B98A16}"/>
                  </a:ext>
                </a:extLst>
              </p:cNvPr>
              <p:cNvCxnSpPr/>
              <p:nvPr userDrawn="1"/>
            </p:nvCxnSpPr>
            <p:spPr>
              <a:xfrm>
                <a:off x="-114350" y="18097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C6DD8C1-CC40-0D4C-9AE8-C849EB9C5785}"/>
                  </a:ext>
                </a:extLst>
              </p:cNvPr>
              <p:cNvCxnSpPr/>
              <p:nvPr userDrawn="1"/>
            </p:nvCxnSpPr>
            <p:spPr>
              <a:xfrm>
                <a:off x="-114350" y="22161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C0FE036-31EB-B749-B173-D1468AB7C248}"/>
                  </a:ext>
                </a:extLst>
              </p:cNvPr>
              <p:cNvCxnSpPr/>
              <p:nvPr userDrawn="1"/>
            </p:nvCxnSpPr>
            <p:spPr>
              <a:xfrm>
                <a:off x="-114350" y="2622550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9D86B99-99F5-104F-866E-4E6710571842}"/>
                  </a:ext>
                </a:extLst>
              </p:cNvPr>
              <p:cNvCxnSpPr/>
              <p:nvPr userDrawn="1"/>
            </p:nvCxnSpPr>
            <p:spPr>
              <a:xfrm>
                <a:off x="-114350" y="3032125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3E0CFD0-5D1E-824B-9A04-E3602BB31E62}"/>
                  </a:ext>
                </a:extLst>
              </p:cNvPr>
              <p:cNvCxnSpPr/>
              <p:nvPr userDrawn="1"/>
            </p:nvCxnSpPr>
            <p:spPr>
              <a:xfrm>
                <a:off x="-131723" y="4660361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36979F8-C417-0C43-94CF-074EFDC84F56}"/>
                  </a:ext>
                </a:extLst>
              </p:cNvPr>
              <p:cNvCxnSpPr/>
              <p:nvPr userDrawn="1"/>
            </p:nvCxnSpPr>
            <p:spPr>
              <a:xfrm>
                <a:off x="-101737" y="4715136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7AC5E10-2C4E-814D-BFBC-D6E6179EA482}"/>
                  </a:ext>
                </a:extLst>
              </p:cNvPr>
              <p:cNvCxnSpPr/>
              <p:nvPr userDrawn="1"/>
            </p:nvCxnSpPr>
            <p:spPr>
              <a:xfrm>
                <a:off x="-108000" y="5006975"/>
                <a:ext cx="936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0175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UPMTitle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925" y="2150269"/>
            <a:ext cx="6019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3400" y="1307306"/>
            <a:ext cx="5486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noProof="0" dirty="0"/>
              <a:t>CLICK TO ADD TITLE</a:t>
            </a:r>
            <a:endParaRPr lang="en-US" dirty="0"/>
          </a:p>
        </p:txBody>
      </p:sp>
      <p:pic>
        <p:nvPicPr>
          <p:cNvPr id="6" name="Picture 6" descr="rgb_vect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26" y="287907"/>
            <a:ext cx="2551113" cy="8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39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2913" y="1271588"/>
            <a:ext cx="5040312" cy="926306"/>
          </a:xfrm>
        </p:spPr>
        <p:txBody>
          <a:bodyPr tIns="45720"/>
          <a:lstStyle>
            <a:lvl1pPr>
              <a:lnSpc>
                <a:spcPct val="90000"/>
              </a:lnSpc>
              <a:defRPr sz="2400" b="0">
                <a:solidFill>
                  <a:srgbClr val="51A00B"/>
                </a:solidFill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54784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96950" y="2143125"/>
            <a:ext cx="4476750" cy="131445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>
                <a:solidFill>
                  <a:srgbClr val="4B4B4B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fi-FI" noProof="0" dirty="0"/>
          </a:p>
        </p:txBody>
      </p:sp>
      <p:pic>
        <p:nvPicPr>
          <p:cNvPr id="5" name="Picture 6" descr="rgb_vect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26" y="287907"/>
            <a:ext cx="2551113" cy="8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9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4520"/>
            <a:ext cx="7975600" cy="3354396"/>
          </a:xfrm>
        </p:spPr>
        <p:txBody>
          <a:bodyPr/>
          <a:lstStyle>
            <a:lvl2pPr marL="486000" indent="-180000">
              <a:buClr>
                <a:schemeClr val="tx1"/>
              </a:buClr>
              <a:buFont typeface="System Font Regular"/>
              <a:buChar char="–"/>
              <a:defRPr/>
            </a:lvl2pPr>
            <a:lvl3pPr marL="828000" indent="-144000">
              <a:buFont typeface="Arial" charset="0"/>
              <a:buChar char="•"/>
              <a:defRPr/>
            </a:lvl3pPr>
            <a:lvl4pPr marL="1170000" indent="-144000">
              <a:buClr>
                <a:schemeClr val="tx1"/>
              </a:buClr>
              <a:buFont typeface="System Font Regular"/>
              <a:buChar char="–"/>
              <a:defRPr/>
            </a:lvl4pPr>
            <a:lvl5pPr marL="1512000" indent="-144000">
              <a:buFont typeface="Arial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45739AD-C536-DF42-8A54-D27C31D4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9656"/>
            <a:ext cx="858576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1E64E05-2511-5949-86CA-85A90B7F7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9656"/>
            <a:ext cx="1335301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C3BF7C-5B28-7847-A8EF-38A2E531F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776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A4417FE-4717-704F-9236-1B0D40363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9656"/>
            <a:ext cx="858576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7D2D699-751F-6340-A797-E7410C3E0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9656"/>
            <a:ext cx="1335301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8431FD-3CA9-FB49-8E87-850D85C91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013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9536509-5242-4C4A-9C32-87C912B27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9656"/>
            <a:ext cx="858576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60AC9BF-ED61-6F42-B75C-406C493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9656"/>
            <a:ext cx="1335301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80CA8F-0A0D-8B4B-B565-13B6755E9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805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964" y="2303037"/>
            <a:ext cx="5906001" cy="1183983"/>
          </a:xfrm>
        </p:spPr>
        <p:txBody>
          <a:bodyPr anchor="t">
            <a:noAutofit/>
          </a:bodyPr>
          <a:lstStyle>
            <a:lvl1pPr algn="r">
              <a:lnSpc>
                <a:spcPct val="89000"/>
              </a:lnSpc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CDA6AB-0FF1-AC48-A456-2D6065649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195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86995"/>
            <a:ext cx="3914776" cy="3026810"/>
          </a:xfrm>
        </p:spPr>
        <p:txBody>
          <a:bodyPr/>
          <a:lstStyle>
            <a:lvl2pPr marL="486000" indent="-180000">
              <a:buClr>
                <a:schemeClr val="tx1"/>
              </a:buClr>
              <a:buFont typeface="System Font Regular"/>
              <a:buChar char="–"/>
              <a:defRPr/>
            </a:lvl2pPr>
            <a:lvl3pPr marL="828000" indent="-144000">
              <a:buFont typeface="Arial" charset="0"/>
              <a:buChar char="•"/>
              <a:defRPr/>
            </a:lvl3pPr>
            <a:lvl4pPr marL="1170000" indent="-144000">
              <a:buClr>
                <a:schemeClr val="tx1"/>
              </a:buClr>
              <a:buFont typeface="System Font Regular"/>
              <a:buChar char="–"/>
              <a:defRPr/>
            </a:lvl4pPr>
            <a:lvl5pPr marL="1512000" indent="-144000">
              <a:buFont typeface="Arial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45739AD-C536-DF42-8A54-D27C31D4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9656"/>
            <a:ext cx="858576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1E64E05-2511-5949-86CA-85A90B7F7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9656"/>
            <a:ext cx="1335301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C3BF7C-5B28-7847-A8EF-38A2E531F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B84DBBD-BBC1-664C-8C75-0F69D513B2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798" y="1143577"/>
            <a:ext cx="3914777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345F96-21CA-9445-AB09-1AA4AE182D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745038" y="1686995"/>
            <a:ext cx="3916362" cy="3026810"/>
          </a:xfrm>
        </p:spPr>
        <p:txBody>
          <a:bodyPr/>
          <a:lstStyle>
            <a:lvl2pPr marL="486000" indent="-180000">
              <a:buClr>
                <a:schemeClr val="tx1"/>
              </a:buClr>
              <a:buFont typeface="System Font Regular"/>
              <a:buChar char="–"/>
              <a:defRPr/>
            </a:lvl2pPr>
            <a:lvl3pPr marL="828000" indent="-144000">
              <a:buFont typeface="Arial" charset="0"/>
              <a:buChar char="•"/>
              <a:defRPr/>
            </a:lvl3pPr>
            <a:lvl4pPr marL="1170000" indent="-144000">
              <a:buClr>
                <a:schemeClr val="tx1"/>
              </a:buClr>
              <a:buFont typeface="System Font Regular"/>
              <a:buChar char="–"/>
              <a:defRPr/>
            </a:lvl4pPr>
            <a:lvl5pPr marL="1512000" indent="-144000">
              <a:buFont typeface="Arial" charset="0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C8AE0B1-0A43-B34B-A0BE-BA4157F506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5038" y="1143577"/>
            <a:ext cx="3916364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92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9410"/>
            <a:ext cx="5808187" cy="334950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673850" y="1408241"/>
            <a:ext cx="1987550" cy="3249484"/>
          </a:xfrm>
        </p:spPr>
        <p:txBody>
          <a:bodyPr lIns="36000" tIns="0" rIns="36000"/>
          <a:lstStyle>
            <a:lvl1pPr marL="0" indent="0" algn="r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6558035-EAAD-3846-B239-674FB6DD2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9656"/>
            <a:ext cx="858576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4EA1DAF-60FD-6E44-8757-A4C8C442E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9656"/>
            <a:ext cx="1335301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DB3A60-1DE8-834A-9698-7B85CDD50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286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5800" y="1408240"/>
            <a:ext cx="7975600" cy="3249485"/>
          </a:xfrm>
        </p:spPr>
        <p:txBody>
          <a:bodyPr lIns="36000" tIns="0" rIns="360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3FD6CE-813B-634B-AD35-95B83F10C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9656"/>
            <a:ext cx="858576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766F366-B69A-2F4E-990E-FA3AFD54C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9656"/>
            <a:ext cx="1335301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0BBB9A2-50BB-7F4A-85EB-E86F41080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679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673850" y="1408240"/>
            <a:ext cx="1987550" cy="3249485"/>
          </a:xfrm>
          <a:ln w="12700">
            <a:solidFill>
              <a:schemeClr val="bg1"/>
            </a:solidFill>
          </a:ln>
        </p:spPr>
        <p:txBody>
          <a:bodyPr lIns="36000" tIns="0" rIns="36000"/>
          <a:lstStyle>
            <a:lvl1pPr marL="0" indent="0" algn="r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5800" y="1408240"/>
            <a:ext cx="5988049" cy="3249484"/>
          </a:xfrm>
          <a:ln w="12700">
            <a:solidFill>
              <a:schemeClr val="bg1"/>
            </a:solidFill>
          </a:ln>
        </p:spPr>
        <p:txBody>
          <a:bodyPr lIns="36000" tIns="0" rIns="36000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73849" y="1339850"/>
            <a:ext cx="1" cy="3317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9DBEB9-538C-3A40-86AD-814EE28D4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9656"/>
            <a:ext cx="858576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FE362D-E2F8-E14F-A4F2-1C02C8792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9656"/>
            <a:ext cx="1335301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129A686-FDD7-824F-867D-A9B458BDB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9656"/>
            <a:ext cx="448999" cy="273844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C1225-D788-9D44-9B84-B4A8FCDDB2C9}"/>
              </a:ext>
            </a:extLst>
          </p:cNvPr>
          <p:cNvCxnSpPr/>
          <p:nvPr/>
        </p:nvCxnSpPr>
        <p:spPr>
          <a:xfrm>
            <a:off x="6673849" y="1339850"/>
            <a:ext cx="1" cy="3317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FD8B26-621B-1244-9240-905C8407E2FD}"/>
              </a:ext>
            </a:extLst>
          </p:cNvPr>
          <p:cNvCxnSpPr/>
          <p:nvPr userDrawn="1"/>
        </p:nvCxnSpPr>
        <p:spPr>
          <a:xfrm>
            <a:off x="6673849" y="1339850"/>
            <a:ext cx="1" cy="3317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19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7909"/>
            <a:ext cx="6805164" cy="6244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54520"/>
            <a:ext cx="7975600" cy="3357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FF1F61-27AB-D94E-AA2A-2D11090C2A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13" y="289568"/>
            <a:ext cx="900000" cy="9000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69C450F-3B1B-2A45-A2AD-2B7614F6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9019" y="4866481"/>
            <a:ext cx="858576" cy="277019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3CF1E68-5338-5640-93E4-4A00812B9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1029" y="4866481"/>
            <a:ext cx="1335301" cy="277019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Internal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A215DC-457A-7B44-988C-34212BF32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7794" y="4866481"/>
            <a:ext cx="448999" cy="277019"/>
          </a:xfrm>
          <a:prstGeom prst="rect">
            <a:avLst/>
          </a:prstGeom>
        </p:spPr>
        <p:txBody>
          <a:bodyPr vert="horz" lIns="0" tIns="0" rIns="0" bIns="115200" rtlCol="0" anchor="b"/>
          <a:lstStyle>
            <a:lvl1pPr algn="r">
              <a:defRPr sz="75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7F6846-F6BF-0245-85AB-CB2C6D22512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47CB2-E596-BC43-9156-A3356C776420}"/>
              </a:ext>
            </a:extLst>
          </p:cNvPr>
          <p:cNvSpPr txBox="1"/>
          <p:nvPr/>
        </p:nvSpPr>
        <p:spPr>
          <a:xfrm>
            <a:off x="8284258" y="4911335"/>
            <a:ext cx="859742" cy="232165"/>
          </a:xfrm>
          <a:prstGeom prst="rect">
            <a:avLst/>
          </a:prstGeom>
          <a:noFill/>
        </p:spPr>
        <p:txBody>
          <a:bodyPr wrap="square" lIns="0" tIns="0" rIns="0" bIns="115200" rtlCol="0" anchor="b">
            <a:spAutoFit/>
          </a:bodyPr>
          <a:lstStyle/>
          <a:p>
            <a:r>
              <a:rPr lang="en-GB" sz="750" noProof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|  © UPM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42ED9-B1EB-D84F-A412-BFF04E01B67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88061" y="4814701"/>
            <a:ext cx="213439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3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86000" indent="-180000" algn="l" defTabSz="685800" rtl="0" eaLnBrk="1" latinLnBrk="0" hangingPunct="1">
        <a:lnSpc>
          <a:spcPct val="100000"/>
        </a:lnSpc>
        <a:spcBef>
          <a:spcPts val="700"/>
        </a:spcBef>
        <a:buClr>
          <a:schemeClr val="tx1"/>
        </a:buClr>
        <a:buFont typeface=".AppleSystemUIFont"/>
        <a:buChar char="–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28000" indent="-144000" algn="l" defTabSz="6858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170000" indent="-144000" algn="l" defTabSz="6858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.AppleSystemUIFont" charset="-120"/>
        <a:buChar char="–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12000" indent="-144000" algn="l" defTabSz="6858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2" orient="horz" pos="588" userDrawn="1">
          <p15:clr>
            <a:srgbClr val="F26B43"/>
          </p15:clr>
        </p15:guide>
        <p15:guide id="53" orient="horz" pos="1140" userDrawn="1">
          <p15:clr>
            <a:srgbClr val="F26B43"/>
          </p15:clr>
        </p15:guide>
        <p15:guide id="54" orient="horz" pos="1396" userDrawn="1">
          <p15:clr>
            <a:srgbClr val="F26B43"/>
          </p15:clr>
        </p15:guide>
        <p15:guide id="55" orient="horz" pos="1910" userDrawn="1">
          <p15:clr>
            <a:srgbClr val="F26B43"/>
          </p15:clr>
        </p15:guide>
        <p15:guide id="56" orient="horz" pos="2934" userDrawn="1">
          <p15:clr>
            <a:srgbClr val="F26B43"/>
          </p15:clr>
        </p15:guide>
        <p15:guide id="57" orient="horz" pos="3154" userDrawn="1">
          <p15:clr>
            <a:srgbClr val="F26B43"/>
          </p15:clr>
        </p15:guide>
        <p15:guide id="58" pos="2989" userDrawn="1">
          <p15:clr>
            <a:srgbClr val="F26B43"/>
          </p15:clr>
        </p15:guide>
        <p15:guide id="59" pos="216" userDrawn="1">
          <p15:clr>
            <a:srgbClr val="F26B43"/>
          </p15:clr>
        </p15:guide>
        <p15:guide id="60" pos="432" userDrawn="1">
          <p15:clr>
            <a:srgbClr val="F26B43"/>
          </p15:clr>
        </p15:guide>
        <p15:guide id="61" pos="648" userDrawn="1">
          <p15:clr>
            <a:srgbClr val="F26B43"/>
          </p15:clr>
        </p15:guide>
        <p15:guide id="62" pos="864" userDrawn="1">
          <p15:clr>
            <a:srgbClr val="F26B43"/>
          </p15:clr>
        </p15:guide>
        <p15:guide id="63" pos="3692" userDrawn="1">
          <p15:clr>
            <a:srgbClr val="F26B43"/>
          </p15:clr>
        </p15:guide>
        <p15:guide id="64" pos="3948" userDrawn="1">
          <p15:clr>
            <a:srgbClr val="F26B43"/>
          </p15:clr>
        </p15:guide>
        <p15:guide id="65" pos="4204" userDrawn="1">
          <p15:clr>
            <a:srgbClr val="F26B43"/>
          </p15:clr>
        </p15:guide>
        <p15:guide id="66" pos="4460" userDrawn="1">
          <p15:clr>
            <a:srgbClr val="F26B43"/>
          </p15:clr>
        </p15:guide>
        <p15:guide id="67" pos="5456" userDrawn="1">
          <p15:clr>
            <a:srgbClr val="F26B43"/>
          </p15:clr>
        </p15:guide>
        <p15:guide id="68" orient="horz" pos="414" userDrawn="1">
          <p15:clr>
            <a:srgbClr val="F26B43"/>
          </p15:clr>
        </p15:guide>
        <p15:guide id="69" pos="2898" userDrawn="1">
          <p15:clr>
            <a:srgbClr val="F26B43"/>
          </p15:clr>
        </p15:guide>
        <p15:guide id="70" orient="horz" pos="884" userDrawn="1">
          <p15:clr>
            <a:srgbClr val="F26B43"/>
          </p15:clr>
        </p15:guide>
        <p15:guide id="71" orient="horz" pos="16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4FC142-538D-684B-B39A-8405B8DEC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661" y="1061357"/>
            <a:ext cx="6836154" cy="2878187"/>
          </a:xfrm>
        </p:spPr>
        <p:txBody>
          <a:bodyPr/>
          <a:lstStyle/>
          <a:p>
            <a:r>
              <a:rPr lang="en-GB" sz="3200" dirty="0" err="1"/>
              <a:t>Aineisto</a:t>
            </a:r>
            <a:r>
              <a:rPr lang="en-GB" sz="3200" dirty="0"/>
              <a:t> 21.2.2021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UPM Kymi, </a:t>
            </a:r>
            <a:r>
              <a:rPr lang="en-GB" sz="3200" dirty="0" err="1"/>
              <a:t>Lausunto</a:t>
            </a:r>
            <a:br>
              <a:rPr lang="en-GB" sz="3200" dirty="0"/>
            </a:br>
            <a:br>
              <a:rPr lang="en-GB" sz="3200" dirty="0"/>
            </a:br>
            <a:r>
              <a:rPr lang="fi-FI" sz="2000" dirty="0"/>
              <a:t>Valtakunnallinen liikennejärjestelmäsuunnitelma vuosille 2021–2032 – Suunnitelmaluonnos ja vaikutusten arviointi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Jyri  Kylmälä, </a:t>
            </a:r>
            <a:r>
              <a:rPr lang="fi-FI" sz="2000" dirty="0" err="1"/>
              <a:t>Integraattijohtaja</a:t>
            </a:r>
            <a:r>
              <a:rPr lang="fi-FI" sz="2000" dirty="0"/>
              <a:t>, UPM Kymi, Kouvola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738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9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200335" y="670797"/>
            <a:ext cx="552539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Liikenneinfra Kymin puunhankinnan keskiössä</a:t>
            </a:r>
          </a:p>
          <a:p>
            <a:endParaRPr lang="en-US" sz="1200" dirty="0"/>
          </a:p>
          <a:p>
            <a:r>
              <a:rPr lang="fi-FI" b="1" dirty="0"/>
              <a:t>Valtakunnallinen liikennejärjestelmäsuunnitelma vuosille</a:t>
            </a:r>
          </a:p>
          <a:p>
            <a:r>
              <a:rPr lang="fi-FI" b="1" dirty="0"/>
              <a:t> 2021–2032 – Suunnitelmaluonnos ja vaikutusten arviointi</a:t>
            </a:r>
          </a:p>
          <a:p>
            <a:endParaRPr lang="fi-FI" sz="1500" dirty="0"/>
          </a:p>
          <a:p>
            <a:r>
              <a:rPr lang="fi-FI" sz="1500" dirty="0"/>
              <a:t>- </a:t>
            </a:r>
            <a:r>
              <a:rPr lang="fi-FI" sz="1500" b="1" dirty="0"/>
              <a:t>Tilanne helmikuu 2021 </a:t>
            </a:r>
          </a:p>
          <a:p>
            <a:r>
              <a:rPr lang="fi-FI" sz="1500" b="1" dirty="0"/>
              <a:t>___________________________</a:t>
            </a:r>
          </a:p>
          <a:p>
            <a:r>
              <a:rPr lang="fi-FI" sz="1050" b="1" dirty="0"/>
              <a:t>Esa Korhonen, Jyri Kylmälä</a:t>
            </a:r>
          </a:p>
          <a:p>
            <a:endParaRPr lang="fi-FI" sz="1500" b="1" dirty="0">
              <a:solidFill>
                <a:srgbClr val="3C7608"/>
              </a:solidFill>
            </a:endParaRPr>
          </a:p>
        </p:txBody>
      </p:sp>
      <p:pic>
        <p:nvPicPr>
          <p:cNvPr id="5" name="Content Placeholder 5" descr="UPM Kymin tehdasalue 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97" y="1165080"/>
            <a:ext cx="3520146" cy="2058068"/>
          </a:xfrm>
          <a:prstGeom prst="rect">
            <a:avLst/>
          </a:prstGeom>
          <a:noFill/>
          <a:ln w="9525">
            <a:solidFill>
              <a:srgbClr val="3C76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041" y="3427255"/>
            <a:ext cx="2324643" cy="1611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762" y="3427255"/>
            <a:ext cx="2275405" cy="1611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10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87891" y="414217"/>
            <a:ext cx="4757637" cy="3231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 err="1"/>
              <a:t>Maantiekuljetukset</a:t>
            </a:r>
            <a:r>
              <a:rPr lang="en-US" sz="1500" b="1" dirty="0"/>
              <a:t> KUUSANKOSKI - KOTKA</a:t>
            </a:r>
            <a:endParaRPr lang="en-US" sz="1050" b="1" dirty="0"/>
          </a:p>
        </p:txBody>
      </p:sp>
      <p:sp>
        <p:nvSpPr>
          <p:cNvPr id="71" name="Tekstiruutu 70"/>
          <p:cNvSpPr txBox="1"/>
          <p:nvPr/>
        </p:nvSpPr>
        <p:spPr>
          <a:xfrm>
            <a:off x="298722" y="1092491"/>
            <a:ext cx="4609827" cy="12234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endParaRPr lang="fi-FI" sz="675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Maantiekuljetukset on lyhyillä kuljetusmatkoilla joustava ja tehokas kuljetusmuoto. Maantiekuljetukset täydentävät rautatiekuljetuksia. 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Maantiekuljetusten keskeisin tehostamis- ja ympäristöystävällisyyden lisäämiskeino on kehittää ja lisätä HCT-väylästöä </a:t>
            </a:r>
            <a:r>
              <a:rPr lang="fi-FI" sz="1000"/>
              <a:t>ja HCT-kaluston </a:t>
            </a:r>
            <a:r>
              <a:rPr lang="fi-FI" sz="1000" dirty="0"/>
              <a:t>käyttöä.</a:t>
            </a:r>
          </a:p>
          <a:p>
            <a:endParaRPr lang="fi-FI" sz="1000" dirty="0"/>
          </a:p>
        </p:txBody>
      </p:sp>
      <p:sp>
        <p:nvSpPr>
          <p:cNvPr id="76" name="Tekstiruutu 75"/>
          <p:cNvSpPr txBox="1"/>
          <p:nvPr/>
        </p:nvSpPr>
        <p:spPr>
          <a:xfrm>
            <a:off x="127464" y="975238"/>
            <a:ext cx="1659429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900" b="1" dirty="0"/>
              <a:t>Maantieliikenne yleensä     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98722" y="2631949"/>
            <a:ext cx="4609827" cy="235064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Huomio: Yhteysväli </a:t>
            </a:r>
            <a:r>
              <a:rPr lang="fi-FI" sz="1000" b="1" dirty="0">
                <a:solidFill>
                  <a:srgbClr val="FF0000"/>
                </a:solidFill>
              </a:rPr>
              <a:t>Kuusankoski</a:t>
            </a:r>
            <a:r>
              <a:rPr lang="fi-FI" sz="1000" b="1" dirty="0"/>
              <a:t> – Kotka </a:t>
            </a:r>
            <a:r>
              <a:rPr lang="fi-FI" sz="1000" dirty="0"/>
              <a:t>/ VT15</a:t>
            </a:r>
          </a:p>
          <a:p>
            <a:pPr marL="514350" lvl="1" indent="-171450">
              <a:buFont typeface="+mj-lt"/>
              <a:buAutoNum type="arabicPeriod"/>
            </a:pPr>
            <a:r>
              <a:rPr lang="fi-FI" sz="1000" dirty="0"/>
              <a:t>VT15:n jatkeena kantatietä 46 Multamäen liittymään, josta on yhteys </a:t>
            </a:r>
            <a:r>
              <a:rPr lang="fi-FI" sz="1000" dirty="0" err="1"/>
              <a:t>Pessankosken</a:t>
            </a:r>
            <a:r>
              <a:rPr lang="fi-FI" sz="1000" dirty="0"/>
              <a:t> sillan kautta Kymin tehdasalueelle.</a:t>
            </a:r>
          </a:p>
          <a:p>
            <a:pPr marL="514350" lvl="1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UPM Kymin keskeinen logistiikkaväylä 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dirty="0"/>
              <a:t>Tuotekuljetukset Kotkaan		0,5 milj. tonnia / v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dirty="0"/>
              <a:t>Puuraaka-ainekuljetukset </a:t>
            </a:r>
            <a:r>
              <a:rPr lang="fi-FI" sz="1000" dirty="0" err="1"/>
              <a:t>HaminaKotkan</a:t>
            </a:r>
            <a:r>
              <a:rPr lang="fi-FI" sz="1000" dirty="0"/>
              <a:t> satamasta Kuusankoskelle 		0,3 milj. tonnia / v</a:t>
            </a:r>
          </a:p>
          <a:p>
            <a:pPr marL="628650" lvl="1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Kuusankoski – Kotka tieyhteyden uudistaminen  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dirty="0"/>
              <a:t>Liikenneturvallisuuden parantaminen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dirty="0"/>
              <a:t>Ympäristönäkökohtien parantaminen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dirty="0"/>
              <a:t>HCT-kelpoinen tieliikenneinfra takaa tulevaisuuden vaatimukset toimivasta tieyhteydestä.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27464" y="2411915"/>
            <a:ext cx="3961341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900" b="1" dirty="0"/>
              <a:t>Maantieliikenne Kaakkois-Suomi / VT15 Kouvola-Kotka / UPM             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63ADC6A3-775F-46F6-A246-3CA258719DFF}"/>
              </a:ext>
            </a:extLst>
          </p:cNvPr>
          <p:cNvSpPr/>
          <p:nvPr/>
        </p:nvSpPr>
        <p:spPr>
          <a:xfrm>
            <a:off x="8555377" y="4974223"/>
            <a:ext cx="58862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00" i="1" dirty="0"/>
              <a:t>Esa Korhonen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64DEB92-1ACC-41CF-A7A4-AA22EA87A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73" y="1206070"/>
            <a:ext cx="3837263" cy="3179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FD69AF0A-72D0-46FF-9E6E-EB95BDC7B723}"/>
                  </a:ext>
                </a:extLst>
              </p14:cNvPr>
              <p14:cNvContentPartPr/>
              <p14:nvPr/>
            </p14:nvContentPartPr>
            <p14:xfrm>
              <a:off x="5597717" y="2031156"/>
              <a:ext cx="312840" cy="672120"/>
            </p14:xfrm>
          </p:contentPart>
        </mc:Choice>
        <mc:Fallback xmlns=""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FD69AF0A-72D0-46FF-9E6E-EB95BDC7B7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0077" y="2013156"/>
                <a:ext cx="34848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4AFDA852-DFA2-4108-B1B8-064AD172727B}"/>
                  </a:ext>
                </a:extLst>
              </p14:cNvPr>
              <p14:cNvContentPartPr/>
              <p14:nvPr/>
            </p14:nvContentPartPr>
            <p14:xfrm>
              <a:off x="5636237" y="2035836"/>
              <a:ext cx="623880" cy="153180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4AFDA852-DFA2-4108-B1B8-064AD17272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8597" y="2017836"/>
                <a:ext cx="659520" cy="15674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F8EA17E-3D0F-4DCF-982F-123CD63FAFDC}"/>
              </a:ext>
            </a:extLst>
          </p:cNvPr>
          <p:cNvSpPr txBox="1"/>
          <p:nvPr/>
        </p:nvSpPr>
        <p:spPr>
          <a:xfrm>
            <a:off x="5179273" y="4644002"/>
            <a:ext cx="3239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Investointitarve strateginen, </a:t>
            </a:r>
            <a:r>
              <a:rPr lang="fi-FI" b="1" dirty="0"/>
              <a:t>&gt;100 M€</a:t>
            </a:r>
          </a:p>
        </p:txBody>
      </p:sp>
    </p:spTree>
    <p:extLst>
      <p:ext uri="{BB962C8B-B14F-4D97-AF65-F5344CB8AC3E}">
        <p14:creationId xmlns:p14="http://schemas.microsoft.com/office/powerpoint/2010/main" val="252503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87892" y="414217"/>
            <a:ext cx="5439252" cy="3231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 err="1"/>
              <a:t>Rautatiekuljetukset</a:t>
            </a:r>
            <a:r>
              <a:rPr lang="en-US" sz="1500" b="1" dirty="0"/>
              <a:t> KUUSANKOSKI - KOTKA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298722" y="1092491"/>
            <a:ext cx="4609827" cy="173509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Turvallisuus- ja ympäristöseikkojen vuoksi raideliikenteen merkitys tulee kasvamaan. 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Kustannuskilpailukyvyn parantamiseksi aidon rautatiemarkkinan syntymistä on tuemme.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Edellyttää riittävää raideliikennekapasiteettia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dirty="0"/>
              <a:t>Junakoon nostamiset: painot ja pituudet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dirty="0"/>
              <a:t>Yhteysvälit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dirty="0"/>
              <a:t>Ratapihat: lähtöasemat, määräasemat, kohtauspaikat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127464" y="975238"/>
            <a:ext cx="1544012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900" b="1" dirty="0"/>
              <a:t>Raideliikenne yleensä     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98722" y="3056914"/>
            <a:ext cx="4609827" cy="1427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Yhteysvälit huomiomme kohteena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b="1" dirty="0">
                <a:solidFill>
                  <a:srgbClr val="FF0000"/>
                </a:solidFill>
              </a:rPr>
              <a:t>Kuusankoski</a:t>
            </a:r>
            <a:r>
              <a:rPr lang="fi-FI" sz="1000" b="1" dirty="0"/>
              <a:t> – Kouvola – Kotka	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b="1" dirty="0"/>
              <a:t>Vainikkala – Kouvola – </a:t>
            </a:r>
            <a:r>
              <a:rPr lang="fi-FI" sz="1000" b="1" dirty="0">
                <a:solidFill>
                  <a:srgbClr val="FF0000"/>
                </a:solidFill>
              </a:rPr>
              <a:t>Kuusankoski</a:t>
            </a:r>
            <a:r>
              <a:rPr lang="fi-FI" sz="1000" b="1" dirty="0"/>
              <a:t> </a:t>
            </a:r>
          </a:p>
          <a:p>
            <a:pPr marL="628650" lvl="1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Ratapihat</a:t>
            </a:r>
          </a:p>
          <a:p>
            <a:pPr marL="628650" lvl="1" indent="-171450">
              <a:buFont typeface="+mj-lt"/>
              <a:buAutoNum type="arabicPeriod"/>
            </a:pPr>
            <a:r>
              <a:rPr lang="fi-FI" sz="1000" b="1" dirty="0">
                <a:solidFill>
                  <a:srgbClr val="FF0000"/>
                </a:solidFill>
              </a:rPr>
              <a:t>Kuusankoski</a:t>
            </a:r>
          </a:p>
          <a:p>
            <a:pPr lvl="2"/>
            <a:r>
              <a:rPr lang="fi-FI" sz="1000" dirty="0"/>
              <a:t>Tällä hetkellä Kuusankoski on vielä juuri ja juuri toimiva kapasiteetin suhteen, mutta nyt on reagoitava tuleviin tarpeisiin.</a:t>
            </a:r>
            <a:endParaRPr lang="fi-FI" sz="1000" b="1" dirty="0"/>
          </a:p>
        </p:txBody>
      </p:sp>
      <p:sp>
        <p:nvSpPr>
          <p:cNvPr id="18" name="Tekstiruutu 17"/>
          <p:cNvSpPr txBox="1"/>
          <p:nvPr/>
        </p:nvSpPr>
        <p:spPr>
          <a:xfrm>
            <a:off x="127464" y="2933311"/>
            <a:ext cx="2672526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900" b="1" dirty="0"/>
              <a:t>Raideliikenne Kaakkois-Suomi / UPM            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543EDD-7F37-49AE-A822-F576F7805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34" y="1046040"/>
            <a:ext cx="4000486" cy="3023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384BBD4B-E4ED-4A12-8CBA-05DBD37B240D}"/>
              </a:ext>
            </a:extLst>
          </p:cNvPr>
          <p:cNvSpPr/>
          <p:nvPr/>
        </p:nvSpPr>
        <p:spPr>
          <a:xfrm>
            <a:off x="5314950" y="224903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390A3F3A-DE7D-4F0E-8740-F017122185F9}"/>
              </a:ext>
            </a:extLst>
          </p:cNvPr>
          <p:cNvSpPr/>
          <p:nvPr/>
        </p:nvSpPr>
        <p:spPr>
          <a:xfrm>
            <a:off x="7975044" y="172833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EF94E415-6BB1-4763-ACF0-7D8A847065C8}"/>
              </a:ext>
            </a:extLst>
          </p:cNvPr>
          <p:cNvSpPr/>
          <p:nvPr/>
        </p:nvSpPr>
        <p:spPr>
          <a:xfrm>
            <a:off x="8791277" y="153622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B1C12AA0-F97D-41A6-AFF0-5EB6503A2820}"/>
              </a:ext>
            </a:extLst>
          </p:cNvPr>
          <p:cNvSpPr/>
          <p:nvPr/>
        </p:nvSpPr>
        <p:spPr>
          <a:xfrm>
            <a:off x="8006794" y="240962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59448D3-2A04-4287-9AA9-1AC24FBFC74D}"/>
              </a:ext>
            </a:extLst>
          </p:cNvPr>
          <p:cNvSpPr/>
          <p:nvPr/>
        </p:nvSpPr>
        <p:spPr>
          <a:xfrm>
            <a:off x="5727144" y="3845805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63ADC6A3-775F-46F6-A246-3CA258719DFF}"/>
              </a:ext>
            </a:extLst>
          </p:cNvPr>
          <p:cNvSpPr/>
          <p:nvPr/>
        </p:nvSpPr>
        <p:spPr>
          <a:xfrm>
            <a:off x="8555377" y="4974223"/>
            <a:ext cx="58862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00" i="1" dirty="0"/>
              <a:t>Esa Korhonen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2956E-3FCF-43C1-94A4-7495C1A1CDF2}"/>
              </a:ext>
            </a:extLst>
          </p:cNvPr>
          <p:cNvSpPr txBox="1"/>
          <p:nvPr/>
        </p:nvSpPr>
        <p:spPr>
          <a:xfrm>
            <a:off x="5177637" y="4544938"/>
            <a:ext cx="3239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Investointitarve strateginen, </a:t>
            </a:r>
            <a:r>
              <a:rPr lang="fi-FI" b="1" dirty="0"/>
              <a:t>&gt; 10 M€</a:t>
            </a:r>
          </a:p>
        </p:txBody>
      </p:sp>
    </p:spTree>
    <p:extLst>
      <p:ext uri="{BB962C8B-B14F-4D97-AF65-F5344CB8AC3E}">
        <p14:creationId xmlns:p14="http://schemas.microsoft.com/office/powerpoint/2010/main" val="278857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482C-6539-4F33-8ED6-FC59F161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Suunnitelma rautatievolyymien kasvattamiseksi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6A8C6-4B49-42FE-93FA-DAF338170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7F6846-F6BF-0245-85AB-CB2C6D225122}" type="slidenum">
              <a:rPr lang="en-GB" noProof="0" smtClean="0"/>
              <a:pPr/>
              <a:t>5</a:t>
            </a:fld>
            <a:endParaRPr lang="en-GB" noProof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79B2CE-43A1-40DA-8B42-A6C4656BE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365991"/>
              </p:ext>
            </p:extLst>
          </p:nvPr>
        </p:nvGraphicFramePr>
        <p:xfrm>
          <a:off x="3154712" y="1144152"/>
          <a:ext cx="5438775" cy="348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16">
            <a:extLst>
              <a:ext uri="{FF2B5EF4-FFF2-40B4-BE49-F238E27FC236}">
                <a16:creationId xmlns:a16="http://schemas.microsoft.com/office/drawing/2014/main" id="{D1DB9164-F7C5-47F5-ABDE-FCC0FB78A678}"/>
              </a:ext>
            </a:extLst>
          </p:cNvPr>
          <p:cNvSpPr txBox="1"/>
          <p:nvPr/>
        </p:nvSpPr>
        <p:spPr>
          <a:xfrm>
            <a:off x="136194" y="2243409"/>
            <a:ext cx="2468694" cy="96564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Sellutoimitusten siirtyminen kumipyöriltä rautapyörille on kestävän kehityksen mukaista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Logistiikan </a:t>
            </a:r>
            <a:r>
              <a:rPr lang="fi-FI" sz="1000"/>
              <a:t>päästöt vähenevät </a:t>
            </a:r>
            <a:endParaRPr lang="fi-FI" sz="1000" dirty="0"/>
          </a:p>
        </p:txBody>
      </p:sp>
      <p:sp>
        <p:nvSpPr>
          <p:cNvPr id="7" name="Tekstiruutu 17">
            <a:extLst>
              <a:ext uri="{FF2B5EF4-FFF2-40B4-BE49-F238E27FC236}">
                <a16:creationId xmlns:a16="http://schemas.microsoft.com/office/drawing/2014/main" id="{E0105809-0DA4-44FD-89C8-460E08D14534}"/>
              </a:ext>
            </a:extLst>
          </p:cNvPr>
          <p:cNvSpPr txBox="1"/>
          <p:nvPr/>
        </p:nvSpPr>
        <p:spPr>
          <a:xfrm>
            <a:off x="127464" y="2011387"/>
            <a:ext cx="1537600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900" b="1" dirty="0"/>
              <a:t>Rautatieinfran toimivuus</a:t>
            </a:r>
          </a:p>
        </p:txBody>
      </p:sp>
    </p:spTree>
    <p:extLst>
      <p:ext uri="{BB962C8B-B14F-4D97-AF65-F5344CB8AC3E}">
        <p14:creationId xmlns:p14="http://schemas.microsoft.com/office/powerpoint/2010/main" val="96249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067F53D-F7E9-4D83-8D88-2EE12BC46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87" y="1090654"/>
            <a:ext cx="3610492" cy="2585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" name="TextBox 1"/>
          <p:cNvSpPr txBox="1"/>
          <p:nvPr/>
        </p:nvSpPr>
        <p:spPr>
          <a:xfrm>
            <a:off x="287891" y="414217"/>
            <a:ext cx="5712859" cy="3231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 err="1"/>
              <a:t>Rautatiekuljetukset</a:t>
            </a:r>
            <a:r>
              <a:rPr lang="en-US" sz="1500" b="1" dirty="0"/>
              <a:t> KUUSANKOSKI - KOUVOLA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298722" y="1092491"/>
            <a:ext cx="4609827" cy="204286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Kuusankosken ratapiha ja yhteysväli </a:t>
            </a:r>
            <a:r>
              <a:rPr lang="fi-FI" sz="1000" b="1" dirty="0">
                <a:solidFill>
                  <a:srgbClr val="FF0000"/>
                </a:solidFill>
              </a:rPr>
              <a:t>Kuusankoski</a:t>
            </a:r>
            <a:r>
              <a:rPr lang="fi-FI" sz="1000" dirty="0"/>
              <a:t>-Kouvola kiinteänä Kouvola-Kotka –yhteysväliä on muodostumassa kriittiseksi tekijäksi tulevaisuuden logistiikkaketjulle. 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Ratapihan kapasiteetin on mahdollistettava jatkuva toiminta ilman toiminnallisia rajoituksia.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Tulevaisuuden kustannustehokkaan raideliikenteen yksi kulmakivi on monioperaattoriympäristöt, mikä myös edellyttää riittävää kapasiteettia.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Toimenpiteet ympärivuorokautisen toiminnan turvaamiseksi. </a:t>
            </a:r>
          </a:p>
          <a:p>
            <a:endParaRPr lang="fi-FI" sz="1000" dirty="0"/>
          </a:p>
        </p:txBody>
      </p:sp>
      <p:sp>
        <p:nvSpPr>
          <p:cNvPr id="76" name="Tekstiruutu 75"/>
          <p:cNvSpPr txBox="1"/>
          <p:nvPr/>
        </p:nvSpPr>
        <p:spPr>
          <a:xfrm>
            <a:off x="127464" y="975238"/>
            <a:ext cx="2185214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900" b="1" dirty="0"/>
              <a:t>Kuusankosken ratapiha - Kouvola     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98722" y="3495064"/>
            <a:ext cx="4609827" cy="96564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Häiriö- ja ruuhkatilanteissa sekä kausiluonteisesti Kullasvaaran mahdolliseen käyttöön rautateitse saapuvan puutavaran purkamiseen ja välivarastointiin.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Edellytyksenä sujuva ja kilpailukyinen toimintamalli.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27464" y="3371461"/>
            <a:ext cx="1832553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900" b="1" dirty="0"/>
              <a:t>Kullasvaaran terminaali          </a:t>
            </a: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B1C12AA0-F97D-41A6-AFF0-5EB6503A2820}"/>
              </a:ext>
            </a:extLst>
          </p:cNvPr>
          <p:cNvSpPr/>
          <p:nvPr/>
        </p:nvSpPr>
        <p:spPr>
          <a:xfrm>
            <a:off x="6406594" y="178643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124BEE25-E331-44AD-A3E0-D8951DDEC157}"/>
              </a:ext>
            </a:extLst>
          </p:cNvPr>
          <p:cNvSpPr/>
          <p:nvPr/>
        </p:nvSpPr>
        <p:spPr>
          <a:xfrm>
            <a:off x="8381860" y="296691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166A1F3D-12A5-4C75-A63B-C5DBE97A7303}"/>
              </a:ext>
            </a:extLst>
          </p:cNvPr>
          <p:cNvSpPr/>
          <p:nvPr/>
        </p:nvSpPr>
        <p:spPr>
          <a:xfrm>
            <a:off x="8555377" y="4974223"/>
            <a:ext cx="58862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00" i="1" dirty="0"/>
              <a:t>Esa Korhonen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A70AF-A05E-4242-9EC6-15AC3FCB5508}"/>
              </a:ext>
            </a:extLst>
          </p:cNvPr>
          <p:cNvSpPr txBox="1"/>
          <p:nvPr/>
        </p:nvSpPr>
        <p:spPr>
          <a:xfrm>
            <a:off x="5234787" y="4145668"/>
            <a:ext cx="3239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Investointitarve suuri, </a:t>
            </a:r>
            <a:r>
              <a:rPr lang="fi-FI" b="1" dirty="0"/>
              <a:t>2-5 M€</a:t>
            </a:r>
          </a:p>
        </p:txBody>
      </p:sp>
    </p:spTree>
    <p:extLst>
      <p:ext uri="{BB962C8B-B14F-4D97-AF65-F5344CB8AC3E}">
        <p14:creationId xmlns:p14="http://schemas.microsoft.com/office/powerpoint/2010/main" val="163727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87891" y="414217"/>
            <a:ext cx="4708651" cy="3231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 err="1"/>
              <a:t>Rautatiekuljetukset</a:t>
            </a:r>
            <a:r>
              <a:rPr lang="en-US" sz="1500" b="1" dirty="0"/>
              <a:t> KUUSANKOSKI - KOUVOLA</a:t>
            </a:r>
            <a:endParaRPr lang="en-US" sz="1050" b="1" dirty="0"/>
          </a:p>
        </p:txBody>
      </p:sp>
      <p:sp>
        <p:nvSpPr>
          <p:cNvPr id="71" name="Tekstiruutu 70"/>
          <p:cNvSpPr txBox="1"/>
          <p:nvPr/>
        </p:nvSpPr>
        <p:spPr>
          <a:xfrm>
            <a:off x="298722" y="1092491"/>
            <a:ext cx="4609827" cy="158120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pPr marL="228600" lvl="0" indent="-228600">
              <a:buFont typeface="+mj-lt"/>
              <a:buAutoNum type="arabicPeriod"/>
            </a:pPr>
            <a:r>
              <a:rPr lang="fi-FI" sz="1000" dirty="0"/>
              <a:t>Akselipainojen nostaminen 22,5 tonnista 25 tonniin myös Kouvola-Kuusankoski -rataosuudelle on kannaltamme erittäin tärkeä asia. 25 tonnin akselipainot kun ovat tähtäimessä Vainikkala-Kouvola ja Kouvola-Kotka -väleille.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fi-FI" sz="1000" dirty="0"/>
              <a:t>Akselipainon nostoon 25 tonniin Kuusankoski-Kouvola heikoin lenkki on nyt Rapakosken silta. </a:t>
            </a:r>
            <a:r>
              <a:rPr lang="fi-FI" sz="1000" b="1" u="sng" dirty="0"/>
              <a:t>Ylipäätänsäkin Rapakosken silta onkin nostettava listoillemme ja vielä listan kärkisijoille</a:t>
            </a:r>
            <a:r>
              <a:rPr lang="fi-FI" sz="1000" dirty="0"/>
              <a:t>. Silta on jo aika vanha ja edellyttää toimenpiteitä. </a:t>
            </a:r>
          </a:p>
          <a:p>
            <a:endParaRPr lang="fi-FI" sz="1000" dirty="0"/>
          </a:p>
        </p:txBody>
      </p:sp>
      <p:sp>
        <p:nvSpPr>
          <p:cNvPr id="76" name="Tekstiruutu 75"/>
          <p:cNvSpPr txBox="1"/>
          <p:nvPr/>
        </p:nvSpPr>
        <p:spPr>
          <a:xfrm>
            <a:off x="127464" y="975238"/>
            <a:ext cx="2367956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900" b="1" dirty="0"/>
              <a:t>Akselipainojen nosto 22,5 tn –&gt; 25 tn     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98722" y="3495064"/>
            <a:ext cx="4609827" cy="65787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Silta on rakennettu 196x ja ei mahdollista akselipainojen nostamista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Sillan peruskorjaus 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27464" y="3371461"/>
            <a:ext cx="1159292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900" b="1" dirty="0"/>
              <a:t>Rapakosken silta </a:t>
            </a: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B1C12AA0-F97D-41A6-AFF0-5EB6503A2820}"/>
              </a:ext>
            </a:extLst>
          </p:cNvPr>
          <p:cNvSpPr/>
          <p:nvPr/>
        </p:nvSpPr>
        <p:spPr>
          <a:xfrm>
            <a:off x="6406594" y="178643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124BEE25-E331-44AD-A3E0-D8951DDEC157}"/>
              </a:ext>
            </a:extLst>
          </p:cNvPr>
          <p:cNvSpPr/>
          <p:nvPr/>
        </p:nvSpPr>
        <p:spPr>
          <a:xfrm>
            <a:off x="8381860" y="296691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166A1F3D-12A5-4C75-A63B-C5DBE97A7303}"/>
              </a:ext>
            </a:extLst>
          </p:cNvPr>
          <p:cNvSpPr/>
          <p:nvPr/>
        </p:nvSpPr>
        <p:spPr>
          <a:xfrm>
            <a:off x="8555377" y="4974223"/>
            <a:ext cx="58862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00" i="1" dirty="0"/>
              <a:t>Esa Korhonen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A70AF-A05E-4242-9EC6-15AC3FCB5508}"/>
              </a:ext>
            </a:extLst>
          </p:cNvPr>
          <p:cNvSpPr txBox="1"/>
          <p:nvPr/>
        </p:nvSpPr>
        <p:spPr>
          <a:xfrm>
            <a:off x="5234787" y="4145668"/>
            <a:ext cx="3239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Investointitarve suuri, </a:t>
            </a:r>
            <a:r>
              <a:rPr lang="fi-FI" b="1" dirty="0"/>
              <a:t>5-10 M€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D9DBD-6B97-4914-8F89-193C66AD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94" y="1153786"/>
            <a:ext cx="3931212" cy="20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95" y="363486"/>
            <a:ext cx="4941973" cy="4556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rgbClr val="51A00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b="1" dirty="0">
                <a:solidFill>
                  <a:schemeClr val="tx1"/>
                </a:solidFill>
              </a:rPr>
              <a:t>Autokuljetus Vaaka-asema - Puukenttä</a:t>
            </a:r>
          </a:p>
        </p:txBody>
      </p:sp>
      <p:sp>
        <p:nvSpPr>
          <p:cNvPr id="20" name="Pyöristetty suorakulmio 1">
            <a:extLst>
              <a:ext uri="{FF2B5EF4-FFF2-40B4-BE49-F238E27FC236}">
                <a16:creationId xmlns:a16="http://schemas.microsoft.com/office/drawing/2014/main" id="{7D6FBE54-25ED-49D0-8994-D2A409105919}"/>
              </a:ext>
            </a:extLst>
          </p:cNvPr>
          <p:cNvSpPr/>
          <p:nvPr/>
        </p:nvSpPr>
        <p:spPr>
          <a:xfrm>
            <a:off x="467596" y="932433"/>
            <a:ext cx="4984173" cy="979643"/>
          </a:xfrm>
          <a:prstGeom prst="roundRect">
            <a:avLst>
              <a:gd name="adj" fmla="val 581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  <p:sp>
        <p:nvSpPr>
          <p:cNvPr id="21" name="Viisikulmio 30">
            <a:extLst>
              <a:ext uri="{FF2B5EF4-FFF2-40B4-BE49-F238E27FC236}">
                <a16:creationId xmlns:a16="http://schemas.microsoft.com/office/drawing/2014/main" id="{151A3B90-24ED-4795-AD77-268F39B056C1}"/>
              </a:ext>
            </a:extLst>
          </p:cNvPr>
          <p:cNvSpPr/>
          <p:nvPr/>
        </p:nvSpPr>
        <p:spPr>
          <a:xfrm>
            <a:off x="640455" y="1076318"/>
            <a:ext cx="1772050" cy="636212"/>
          </a:xfrm>
          <a:prstGeom prst="homePlate">
            <a:avLst>
              <a:gd name="adj" fmla="val 13981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1050" dirty="0">
                <a:solidFill>
                  <a:schemeClr val="bg1"/>
                </a:solidFill>
              </a:rPr>
              <a:t>Kymin puunkäyttö </a:t>
            </a:r>
            <a:r>
              <a:rPr lang="fi-FI" sz="1050" dirty="0">
                <a:solidFill>
                  <a:schemeClr val="bg1"/>
                </a:solidFill>
                <a:sym typeface="Wingdings" panose="05000000000000000000" pitchFamily="2" charset="2"/>
              </a:rPr>
              <a:t>4,2 Mm3</a:t>
            </a:r>
          </a:p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i-FI" sz="825" dirty="0">
              <a:solidFill>
                <a:schemeClr val="tx1"/>
              </a:solidFill>
            </a:endParaRPr>
          </a:p>
        </p:txBody>
      </p:sp>
      <p:sp>
        <p:nvSpPr>
          <p:cNvPr id="22" name="Viisikulmio 70">
            <a:extLst>
              <a:ext uri="{FF2B5EF4-FFF2-40B4-BE49-F238E27FC236}">
                <a16:creationId xmlns:a16="http://schemas.microsoft.com/office/drawing/2014/main" id="{FBCB7D00-48A1-44A8-B905-088824F74621}"/>
              </a:ext>
            </a:extLst>
          </p:cNvPr>
          <p:cNvSpPr/>
          <p:nvPr/>
        </p:nvSpPr>
        <p:spPr>
          <a:xfrm>
            <a:off x="2599355" y="987348"/>
            <a:ext cx="1337458" cy="242852"/>
          </a:xfrm>
          <a:prstGeom prst="homePlate">
            <a:avLst>
              <a:gd name="adj" fmla="val 36647"/>
            </a:avLst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825" b="1" dirty="0">
                <a:solidFill>
                  <a:schemeClr val="tx1"/>
                </a:solidFill>
              </a:rPr>
              <a:t>Rautatiekuljetukset</a:t>
            </a:r>
          </a:p>
        </p:txBody>
      </p:sp>
      <p:sp>
        <p:nvSpPr>
          <p:cNvPr id="23" name="Viisikulmio 71">
            <a:extLst>
              <a:ext uri="{FF2B5EF4-FFF2-40B4-BE49-F238E27FC236}">
                <a16:creationId xmlns:a16="http://schemas.microsoft.com/office/drawing/2014/main" id="{1022848D-FFAB-448D-A8D9-BEBFEA3839AB}"/>
              </a:ext>
            </a:extLst>
          </p:cNvPr>
          <p:cNvSpPr/>
          <p:nvPr/>
        </p:nvSpPr>
        <p:spPr>
          <a:xfrm>
            <a:off x="4242564" y="976797"/>
            <a:ext cx="1072046" cy="242852"/>
          </a:xfrm>
          <a:prstGeom prst="homePlate">
            <a:avLst>
              <a:gd name="adj" fmla="val 0"/>
            </a:avLst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900" b="1" dirty="0">
                <a:solidFill>
                  <a:schemeClr val="tx1"/>
                </a:solidFill>
                <a:sym typeface="Wingdings" panose="05000000000000000000" pitchFamily="2" charset="2"/>
              </a:rPr>
              <a:t>100 vaunua/vrk</a:t>
            </a:r>
            <a:endParaRPr lang="fi-FI" sz="900" b="1" dirty="0">
              <a:solidFill>
                <a:schemeClr val="tx1"/>
              </a:solidFill>
            </a:endParaRPr>
          </a:p>
        </p:txBody>
      </p:sp>
      <p:sp>
        <p:nvSpPr>
          <p:cNvPr id="24" name="Viisikulmio 72">
            <a:extLst>
              <a:ext uri="{FF2B5EF4-FFF2-40B4-BE49-F238E27FC236}">
                <a16:creationId xmlns:a16="http://schemas.microsoft.com/office/drawing/2014/main" id="{0CA02928-0782-4E04-8960-D719070A9A19}"/>
              </a:ext>
            </a:extLst>
          </p:cNvPr>
          <p:cNvSpPr/>
          <p:nvPr/>
        </p:nvSpPr>
        <p:spPr>
          <a:xfrm>
            <a:off x="2599355" y="1288265"/>
            <a:ext cx="1337458" cy="242852"/>
          </a:xfrm>
          <a:prstGeom prst="homePlate">
            <a:avLst>
              <a:gd name="adj" fmla="val 30539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825" b="1" dirty="0">
                <a:solidFill>
                  <a:schemeClr val="tx1"/>
                </a:solidFill>
              </a:rPr>
              <a:t>Autokuljetukset</a:t>
            </a:r>
          </a:p>
        </p:txBody>
      </p:sp>
      <p:sp>
        <p:nvSpPr>
          <p:cNvPr id="25" name="Viisikulmio 73">
            <a:extLst>
              <a:ext uri="{FF2B5EF4-FFF2-40B4-BE49-F238E27FC236}">
                <a16:creationId xmlns:a16="http://schemas.microsoft.com/office/drawing/2014/main" id="{D401D259-BC80-43F2-B319-91F66AE2620E}"/>
              </a:ext>
            </a:extLst>
          </p:cNvPr>
          <p:cNvSpPr/>
          <p:nvPr/>
        </p:nvSpPr>
        <p:spPr>
          <a:xfrm>
            <a:off x="4242564" y="1288265"/>
            <a:ext cx="1072046" cy="242852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900" b="1" dirty="0">
                <a:solidFill>
                  <a:schemeClr val="tx1"/>
                </a:solidFill>
                <a:sym typeface="Wingdings" panose="05000000000000000000" pitchFamily="2" charset="2"/>
              </a:rPr>
              <a:t>130 autoa/vrk</a:t>
            </a:r>
            <a:endParaRPr lang="fi-FI" sz="900" b="1" dirty="0">
              <a:solidFill>
                <a:schemeClr val="tx1"/>
              </a:solidFill>
            </a:endParaRPr>
          </a:p>
        </p:txBody>
      </p:sp>
      <p:sp>
        <p:nvSpPr>
          <p:cNvPr id="26" name="Viisikulmio 74">
            <a:extLst>
              <a:ext uri="{FF2B5EF4-FFF2-40B4-BE49-F238E27FC236}">
                <a16:creationId xmlns:a16="http://schemas.microsoft.com/office/drawing/2014/main" id="{674C2FA7-9A69-4F83-B484-ED4606DB196D}"/>
              </a:ext>
            </a:extLst>
          </p:cNvPr>
          <p:cNvSpPr/>
          <p:nvPr/>
        </p:nvSpPr>
        <p:spPr>
          <a:xfrm>
            <a:off x="2915024" y="1564819"/>
            <a:ext cx="1337458" cy="270000"/>
          </a:xfrm>
          <a:prstGeom prst="homePlate">
            <a:avLst>
              <a:gd name="adj" fmla="val 28503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825" b="1" dirty="0">
                <a:solidFill>
                  <a:schemeClr val="tx1"/>
                </a:solidFill>
              </a:rPr>
              <a:t>Autokuljetukset VT6 ja VT12 -suunnasta</a:t>
            </a:r>
          </a:p>
        </p:txBody>
      </p:sp>
      <p:sp>
        <p:nvSpPr>
          <p:cNvPr id="27" name="Viisikulmio 75">
            <a:extLst>
              <a:ext uri="{FF2B5EF4-FFF2-40B4-BE49-F238E27FC236}">
                <a16:creationId xmlns:a16="http://schemas.microsoft.com/office/drawing/2014/main" id="{17340249-E68E-4BE1-96EC-0ADF19699243}"/>
              </a:ext>
            </a:extLst>
          </p:cNvPr>
          <p:cNvSpPr/>
          <p:nvPr/>
        </p:nvSpPr>
        <p:spPr>
          <a:xfrm>
            <a:off x="4337523" y="1564819"/>
            <a:ext cx="1072046" cy="2700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900" b="1" dirty="0">
                <a:solidFill>
                  <a:schemeClr val="tx1"/>
                </a:solidFill>
                <a:sym typeface="Wingdings" panose="05000000000000000000" pitchFamily="2" charset="2"/>
              </a:rPr>
              <a:t>60 autoa/vrk</a:t>
            </a:r>
            <a:endParaRPr lang="fi-FI" sz="900" b="1" dirty="0">
              <a:solidFill>
                <a:schemeClr val="tx1"/>
              </a:solidFill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E05C8A7-56E7-4A1F-9EE3-D37A4E478276}"/>
              </a:ext>
            </a:extLst>
          </p:cNvPr>
          <p:cNvSpPr txBox="1"/>
          <p:nvPr/>
        </p:nvSpPr>
        <p:spPr>
          <a:xfrm>
            <a:off x="266111" y="2506284"/>
            <a:ext cx="3239089" cy="173509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Raskaan liikenteen ohjaaminen uutta reittiä tehtaan puu- ja polttoainekentille sekä tuotevarastoille.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Autokuljetuksien turvallisuutta parantava vaikutus koskien tehtaan edustan risteysaluetta Selluntie - </a:t>
            </a:r>
            <a:r>
              <a:rPr lang="fi-FI" sz="1000" dirty="0" err="1"/>
              <a:t>Pessankoskentie</a:t>
            </a:r>
            <a:endParaRPr lang="fi-FI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000" dirty="0"/>
              <a:t>Tavoitteenamme on turvallistaa tehtaan editse kulkeva henkilöliikenne eriyttämällä raskas liikenne omaa reittiään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000" dirty="0"/>
              <a:t>Kymi on osana testi-HCT:n verkostoa.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9BA0B7FA-991E-4C4E-A457-166801EC481D}"/>
              </a:ext>
            </a:extLst>
          </p:cNvPr>
          <p:cNvSpPr txBox="1"/>
          <p:nvPr/>
        </p:nvSpPr>
        <p:spPr>
          <a:xfrm>
            <a:off x="94852" y="2389031"/>
            <a:ext cx="1930797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900" b="1" dirty="0"/>
              <a:t>Autoliikenne - tehdasalueelle     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FA6CA785-7DCA-41B5-AED9-C1125891FA88}"/>
              </a:ext>
            </a:extLst>
          </p:cNvPr>
          <p:cNvSpPr/>
          <p:nvPr/>
        </p:nvSpPr>
        <p:spPr>
          <a:xfrm>
            <a:off x="8555377" y="4974223"/>
            <a:ext cx="58862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00" i="1" dirty="0"/>
              <a:t>Esa Korhonen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65250-D075-4F2C-9F23-14A688970872}"/>
              </a:ext>
            </a:extLst>
          </p:cNvPr>
          <p:cNvSpPr txBox="1"/>
          <p:nvPr/>
        </p:nvSpPr>
        <p:spPr>
          <a:xfrm>
            <a:off x="266111" y="4249271"/>
            <a:ext cx="3239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Investointitarve suuri, </a:t>
            </a:r>
            <a:r>
              <a:rPr lang="fi-FI" b="1" dirty="0"/>
              <a:t>2-3 M€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A6908-41BC-4A25-9C9B-59B32861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701" y="2246695"/>
            <a:ext cx="4881993" cy="2614261"/>
          </a:xfrm>
          <a:prstGeom prst="rect">
            <a:avLst/>
          </a:prstGeom>
        </p:spPr>
      </p:pic>
      <p:sp>
        <p:nvSpPr>
          <p:cNvPr id="31" name="Ellipsi 27">
            <a:extLst>
              <a:ext uri="{FF2B5EF4-FFF2-40B4-BE49-F238E27FC236}">
                <a16:creationId xmlns:a16="http://schemas.microsoft.com/office/drawing/2014/main" id="{2C677486-ECBF-4BED-9C54-0D3F5A551A52}"/>
              </a:ext>
            </a:extLst>
          </p:cNvPr>
          <p:cNvSpPr/>
          <p:nvPr/>
        </p:nvSpPr>
        <p:spPr>
          <a:xfrm>
            <a:off x="6862241" y="4399312"/>
            <a:ext cx="276225" cy="2620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317355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96" y="363486"/>
            <a:ext cx="4316284" cy="3158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rgbClr val="51A00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b="1" dirty="0">
                <a:solidFill>
                  <a:schemeClr val="tx1"/>
                </a:solidFill>
              </a:rPr>
              <a:t>Autokuljetus Kuusankoski</a:t>
            </a:r>
          </a:p>
        </p:txBody>
      </p:sp>
      <p:sp>
        <p:nvSpPr>
          <p:cNvPr id="20" name="Pyöristetty suorakulmio 1">
            <a:extLst>
              <a:ext uri="{FF2B5EF4-FFF2-40B4-BE49-F238E27FC236}">
                <a16:creationId xmlns:a16="http://schemas.microsoft.com/office/drawing/2014/main" id="{7D6FBE54-25ED-49D0-8994-D2A409105919}"/>
              </a:ext>
            </a:extLst>
          </p:cNvPr>
          <p:cNvSpPr/>
          <p:nvPr/>
        </p:nvSpPr>
        <p:spPr>
          <a:xfrm>
            <a:off x="467596" y="932433"/>
            <a:ext cx="4984173" cy="979643"/>
          </a:xfrm>
          <a:prstGeom prst="roundRect">
            <a:avLst>
              <a:gd name="adj" fmla="val 581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  <p:sp>
        <p:nvSpPr>
          <p:cNvPr id="21" name="Viisikulmio 30">
            <a:extLst>
              <a:ext uri="{FF2B5EF4-FFF2-40B4-BE49-F238E27FC236}">
                <a16:creationId xmlns:a16="http://schemas.microsoft.com/office/drawing/2014/main" id="{151A3B90-24ED-4795-AD77-268F39B056C1}"/>
              </a:ext>
            </a:extLst>
          </p:cNvPr>
          <p:cNvSpPr/>
          <p:nvPr/>
        </p:nvSpPr>
        <p:spPr>
          <a:xfrm>
            <a:off x="640455" y="1076318"/>
            <a:ext cx="1772050" cy="636212"/>
          </a:xfrm>
          <a:prstGeom prst="homePlate">
            <a:avLst>
              <a:gd name="adj" fmla="val 13981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1050" dirty="0">
                <a:solidFill>
                  <a:schemeClr val="bg1"/>
                </a:solidFill>
              </a:rPr>
              <a:t>Kymin puunkäyttö </a:t>
            </a:r>
            <a:r>
              <a:rPr lang="fi-FI" sz="1050" dirty="0">
                <a:solidFill>
                  <a:schemeClr val="bg1"/>
                </a:solidFill>
                <a:sym typeface="Wingdings" panose="05000000000000000000" pitchFamily="2" charset="2"/>
              </a:rPr>
              <a:t>4,2 Mm3</a:t>
            </a:r>
          </a:p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i-FI" sz="825" dirty="0">
              <a:solidFill>
                <a:schemeClr val="tx1"/>
              </a:solidFill>
            </a:endParaRPr>
          </a:p>
        </p:txBody>
      </p:sp>
      <p:sp>
        <p:nvSpPr>
          <p:cNvPr id="22" name="Viisikulmio 70">
            <a:extLst>
              <a:ext uri="{FF2B5EF4-FFF2-40B4-BE49-F238E27FC236}">
                <a16:creationId xmlns:a16="http://schemas.microsoft.com/office/drawing/2014/main" id="{FBCB7D00-48A1-44A8-B905-088824F74621}"/>
              </a:ext>
            </a:extLst>
          </p:cNvPr>
          <p:cNvSpPr/>
          <p:nvPr/>
        </p:nvSpPr>
        <p:spPr>
          <a:xfrm>
            <a:off x="2599355" y="987348"/>
            <a:ext cx="1337458" cy="242852"/>
          </a:xfrm>
          <a:prstGeom prst="homePlate">
            <a:avLst>
              <a:gd name="adj" fmla="val 36647"/>
            </a:avLst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825" b="1" dirty="0">
                <a:solidFill>
                  <a:schemeClr val="tx1"/>
                </a:solidFill>
              </a:rPr>
              <a:t>Rautatiekuljetukset</a:t>
            </a:r>
          </a:p>
        </p:txBody>
      </p:sp>
      <p:sp>
        <p:nvSpPr>
          <p:cNvPr id="23" name="Viisikulmio 71">
            <a:extLst>
              <a:ext uri="{FF2B5EF4-FFF2-40B4-BE49-F238E27FC236}">
                <a16:creationId xmlns:a16="http://schemas.microsoft.com/office/drawing/2014/main" id="{1022848D-FFAB-448D-A8D9-BEBFEA3839AB}"/>
              </a:ext>
            </a:extLst>
          </p:cNvPr>
          <p:cNvSpPr/>
          <p:nvPr/>
        </p:nvSpPr>
        <p:spPr>
          <a:xfrm>
            <a:off x="4242564" y="976797"/>
            <a:ext cx="1072046" cy="242852"/>
          </a:xfrm>
          <a:prstGeom prst="homePlate">
            <a:avLst>
              <a:gd name="adj" fmla="val 0"/>
            </a:avLst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900" b="1" dirty="0">
                <a:solidFill>
                  <a:schemeClr val="tx1"/>
                </a:solidFill>
                <a:sym typeface="Wingdings" panose="05000000000000000000" pitchFamily="2" charset="2"/>
              </a:rPr>
              <a:t>100 vaunua/vrk</a:t>
            </a:r>
            <a:endParaRPr lang="fi-FI" sz="900" b="1" dirty="0">
              <a:solidFill>
                <a:schemeClr val="tx1"/>
              </a:solidFill>
            </a:endParaRPr>
          </a:p>
        </p:txBody>
      </p:sp>
      <p:sp>
        <p:nvSpPr>
          <p:cNvPr id="24" name="Viisikulmio 72">
            <a:extLst>
              <a:ext uri="{FF2B5EF4-FFF2-40B4-BE49-F238E27FC236}">
                <a16:creationId xmlns:a16="http://schemas.microsoft.com/office/drawing/2014/main" id="{0CA02928-0782-4E04-8960-D719070A9A19}"/>
              </a:ext>
            </a:extLst>
          </p:cNvPr>
          <p:cNvSpPr/>
          <p:nvPr/>
        </p:nvSpPr>
        <p:spPr>
          <a:xfrm>
            <a:off x="2599355" y="1288265"/>
            <a:ext cx="1337458" cy="242852"/>
          </a:xfrm>
          <a:prstGeom prst="homePlate">
            <a:avLst>
              <a:gd name="adj" fmla="val 30539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825" b="1" dirty="0">
                <a:solidFill>
                  <a:schemeClr val="tx1"/>
                </a:solidFill>
              </a:rPr>
              <a:t>Autokuljetukset</a:t>
            </a:r>
          </a:p>
        </p:txBody>
      </p:sp>
      <p:sp>
        <p:nvSpPr>
          <p:cNvPr id="25" name="Viisikulmio 73">
            <a:extLst>
              <a:ext uri="{FF2B5EF4-FFF2-40B4-BE49-F238E27FC236}">
                <a16:creationId xmlns:a16="http://schemas.microsoft.com/office/drawing/2014/main" id="{D401D259-BC80-43F2-B319-91F66AE2620E}"/>
              </a:ext>
            </a:extLst>
          </p:cNvPr>
          <p:cNvSpPr/>
          <p:nvPr/>
        </p:nvSpPr>
        <p:spPr>
          <a:xfrm>
            <a:off x="4242564" y="1288265"/>
            <a:ext cx="1072046" cy="242852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900" b="1" dirty="0">
                <a:solidFill>
                  <a:schemeClr val="tx1"/>
                </a:solidFill>
                <a:sym typeface="Wingdings" panose="05000000000000000000" pitchFamily="2" charset="2"/>
              </a:rPr>
              <a:t>130 autoa/vrk</a:t>
            </a:r>
            <a:endParaRPr lang="fi-FI" sz="900" b="1" dirty="0">
              <a:solidFill>
                <a:schemeClr val="tx1"/>
              </a:solidFill>
            </a:endParaRPr>
          </a:p>
        </p:txBody>
      </p:sp>
      <p:sp>
        <p:nvSpPr>
          <p:cNvPr id="26" name="Viisikulmio 74">
            <a:extLst>
              <a:ext uri="{FF2B5EF4-FFF2-40B4-BE49-F238E27FC236}">
                <a16:creationId xmlns:a16="http://schemas.microsoft.com/office/drawing/2014/main" id="{674C2FA7-9A69-4F83-B484-ED4606DB196D}"/>
              </a:ext>
            </a:extLst>
          </p:cNvPr>
          <p:cNvSpPr/>
          <p:nvPr/>
        </p:nvSpPr>
        <p:spPr>
          <a:xfrm>
            <a:off x="2915024" y="1564819"/>
            <a:ext cx="1337458" cy="270000"/>
          </a:xfrm>
          <a:prstGeom prst="homePlate">
            <a:avLst>
              <a:gd name="adj" fmla="val 28503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825" b="1" dirty="0">
                <a:solidFill>
                  <a:schemeClr val="tx1"/>
                </a:solidFill>
              </a:rPr>
              <a:t>Autokuljetukset VT6 ja VT12 -suunnasta</a:t>
            </a:r>
          </a:p>
        </p:txBody>
      </p:sp>
      <p:sp>
        <p:nvSpPr>
          <p:cNvPr id="27" name="Viisikulmio 75">
            <a:extLst>
              <a:ext uri="{FF2B5EF4-FFF2-40B4-BE49-F238E27FC236}">
                <a16:creationId xmlns:a16="http://schemas.microsoft.com/office/drawing/2014/main" id="{17340249-E68E-4BE1-96EC-0ADF19699243}"/>
              </a:ext>
            </a:extLst>
          </p:cNvPr>
          <p:cNvSpPr/>
          <p:nvPr/>
        </p:nvSpPr>
        <p:spPr>
          <a:xfrm>
            <a:off x="4337523" y="1564819"/>
            <a:ext cx="1072046" cy="2700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i-FI" sz="900" b="1" dirty="0">
                <a:solidFill>
                  <a:schemeClr val="tx1"/>
                </a:solidFill>
                <a:sym typeface="Wingdings" panose="05000000000000000000" pitchFamily="2" charset="2"/>
              </a:rPr>
              <a:t>60 autoa/vrk</a:t>
            </a:r>
            <a:endParaRPr lang="fi-FI" sz="900" b="1" dirty="0">
              <a:solidFill>
                <a:schemeClr val="tx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816B6B9-08C2-4460-8FBA-617D9922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65" y="1966991"/>
            <a:ext cx="5100269" cy="2969056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14938E6-C755-42F9-9F92-BBC3F94D491C}"/>
              </a:ext>
            </a:extLst>
          </p:cNvPr>
          <p:cNvSpPr txBox="1"/>
          <p:nvPr/>
        </p:nvSpPr>
        <p:spPr>
          <a:xfrm>
            <a:off x="3888764" y="2245934"/>
            <a:ext cx="181721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1000" b="1" dirty="0"/>
              <a:t>Voikkaan lähiterminaaliin on myönnetty paino-HCT-poikkeuslupa</a:t>
            </a:r>
          </a:p>
          <a:p>
            <a:pPr marL="214313" indent="-214313">
              <a:buFontTx/>
              <a:buChar char="-"/>
            </a:pPr>
            <a:endParaRPr lang="fi-FI" sz="1050" b="1" dirty="0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8D2262F1-4483-4827-ACA4-7AA33480FAF6}"/>
              </a:ext>
            </a:extLst>
          </p:cNvPr>
          <p:cNvSpPr/>
          <p:nvPr/>
        </p:nvSpPr>
        <p:spPr>
          <a:xfrm>
            <a:off x="6393516" y="2926823"/>
            <a:ext cx="90768" cy="91178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9B17B771-62DE-479C-AC3F-87397FAD5282}"/>
              </a:ext>
            </a:extLst>
          </p:cNvPr>
          <p:cNvCxnSpPr>
            <a:cxnSpLocks/>
            <a:stCxn id="4" idx="3"/>
            <a:endCxn id="8" idx="2"/>
          </p:cNvCxnSpPr>
          <p:nvPr/>
        </p:nvCxnSpPr>
        <p:spPr>
          <a:xfrm>
            <a:off x="5705983" y="2615266"/>
            <a:ext cx="777796" cy="185508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75DACD89-A40E-4D28-9C92-F9648DED785E}"/>
              </a:ext>
            </a:extLst>
          </p:cNvPr>
          <p:cNvSpPr/>
          <p:nvPr/>
        </p:nvSpPr>
        <p:spPr>
          <a:xfrm>
            <a:off x="6478013" y="2637607"/>
            <a:ext cx="908946" cy="241705"/>
          </a:xfrm>
          <a:custGeom>
            <a:avLst/>
            <a:gdLst>
              <a:gd name="connsiteX0" fmla="*/ 50644 w 908946"/>
              <a:gd name="connsiteY0" fmla="*/ 248889 h 248889"/>
              <a:gd name="connsiteX1" fmla="*/ 28205 w 908946"/>
              <a:gd name="connsiteY1" fmla="*/ 204010 h 248889"/>
              <a:gd name="connsiteX2" fmla="*/ 5766 w 908946"/>
              <a:gd name="connsiteY2" fmla="*/ 170351 h 248889"/>
              <a:gd name="connsiteX3" fmla="*/ 156 w 908946"/>
              <a:gd name="connsiteY3" fmla="*/ 103033 h 248889"/>
              <a:gd name="connsiteX4" fmla="*/ 5766 w 908946"/>
              <a:gd name="connsiteY4" fmla="*/ 74984 h 248889"/>
              <a:gd name="connsiteX5" fmla="*/ 39424 w 908946"/>
              <a:gd name="connsiteY5" fmla="*/ 69374 h 248889"/>
              <a:gd name="connsiteX6" fmla="*/ 168450 w 908946"/>
              <a:gd name="connsiteY6" fmla="*/ 58155 h 248889"/>
              <a:gd name="connsiteX7" fmla="*/ 224548 w 908946"/>
              <a:gd name="connsiteY7" fmla="*/ 30106 h 248889"/>
              <a:gd name="connsiteX8" fmla="*/ 258207 w 908946"/>
              <a:gd name="connsiteY8" fmla="*/ 18886 h 248889"/>
              <a:gd name="connsiteX9" fmla="*/ 269427 w 908946"/>
              <a:gd name="connsiteY9" fmla="*/ 2057 h 248889"/>
              <a:gd name="connsiteX10" fmla="*/ 331135 w 908946"/>
              <a:gd name="connsiteY10" fmla="*/ 41325 h 248889"/>
              <a:gd name="connsiteX11" fmla="*/ 370404 w 908946"/>
              <a:gd name="connsiteY11" fmla="*/ 46935 h 248889"/>
              <a:gd name="connsiteX12" fmla="*/ 387233 w 908946"/>
              <a:gd name="connsiteY12" fmla="*/ 52545 h 248889"/>
              <a:gd name="connsiteX13" fmla="*/ 426502 w 908946"/>
              <a:gd name="connsiteY13" fmla="*/ 69374 h 248889"/>
              <a:gd name="connsiteX14" fmla="*/ 516259 w 908946"/>
              <a:gd name="connsiteY14" fmla="*/ 74984 h 248889"/>
              <a:gd name="connsiteX15" fmla="*/ 555527 w 908946"/>
              <a:gd name="connsiteY15" fmla="*/ 86204 h 248889"/>
              <a:gd name="connsiteX16" fmla="*/ 740651 w 908946"/>
              <a:gd name="connsiteY16" fmla="*/ 97424 h 248889"/>
              <a:gd name="connsiteX17" fmla="*/ 802359 w 908946"/>
              <a:gd name="connsiteY17" fmla="*/ 108643 h 248889"/>
              <a:gd name="connsiteX18" fmla="*/ 886507 w 908946"/>
              <a:gd name="connsiteY18" fmla="*/ 103033 h 248889"/>
              <a:gd name="connsiteX19" fmla="*/ 908946 w 908946"/>
              <a:gd name="connsiteY19" fmla="*/ 97424 h 248889"/>
              <a:gd name="connsiteX0" fmla="*/ 50644 w 908946"/>
              <a:gd name="connsiteY0" fmla="*/ 230090 h 230090"/>
              <a:gd name="connsiteX1" fmla="*/ 28205 w 908946"/>
              <a:gd name="connsiteY1" fmla="*/ 185211 h 230090"/>
              <a:gd name="connsiteX2" fmla="*/ 5766 w 908946"/>
              <a:gd name="connsiteY2" fmla="*/ 151552 h 230090"/>
              <a:gd name="connsiteX3" fmla="*/ 156 w 908946"/>
              <a:gd name="connsiteY3" fmla="*/ 84234 h 230090"/>
              <a:gd name="connsiteX4" fmla="*/ 5766 w 908946"/>
              <a:gd name="connsiteY4" fmla="*/ 56185 h 230090"/>
              <a:gd name="connsiteX5" fmla="*/ 39424 w 908946"/>
              <a:gd name="connsiteY5" fmla="*/ 50575 h 230090"/>
              <a:gd name="connsiteX6" fmla="*/ 168450 w 908946"/>
              <a:gd name="connsiteY6" fmla="*/ 39356 h 230090"/>
              <a:gd name="connsiteX7" fmla="*/ 224548 w 908946"/>
              <a:gd name="connsiteY7" fmla="*/ 11307 h 230090"/>
              <a:gd name="connsiteX8" fmla="*/ 258207 w 908946"/>
              <a:gd name="connsiteY8" fmla="*/ 87 h 230090"/>
              <a:gd name="connsiteX9" fmla="*/ 291461 w 908946"/>
              <a:gd name="connsiteY9" fmla="*/ 5292 h 230090"/>
              <a:gd name="connsiteX10" fmla="*/ 331135 w 908946"/>
              <a:gd name="connsiteY10" fmla="*/ 22526 h 230090"/>
              <a:gd name="connsiteX11" fmla="*/ 370404 w 908946"/>
              <a:gd name="connsiteY11" fmla="*/ 28136 h 230090"/>
              <a:gd name="connsiteX12" fmla="*/ 387233 w 908946"/>
              <a:gd name="connsiteY12" fmla="*/ 33746 h 230090"/>
              <a:gd name="connsiteX13" fmla="*/ 426502 w 908946"/>
              <a:gd name="connsiteY13" fmla="*/ 50575 h 230090"/>
              <a:gd name="connsiteX14" fmla="*/ 516259 w 908946"/>
              <a:gd name="connsiteY14" fmla="*/ 56185 h 230090"/>
              <a:gd name="connsiteX15" fmla="*/ 555527 w 908946"/>
              <a:gd name="connsiteY15" fmla="*/ 67405 h 230090"/>
              <a:gd name="connsiteX16" fmla="*/ 740651 w 908946"/>
              <a:gd name="connsiteY16" fmla="*/ 78625 h 230090"/>
              <a:gd name="connsiteX17" fmla="*/ 802359 w 908946"/>
              <a:gd name="connsiteY17" fmla="*/ 89844 h 230090"/>
              <a:gd name="connsiteX18" fmla="*/ 886507 w 908946"/>
              <a:gd name="connsiteY18" fmla="*/ 84234 h 230090"/>
              <a:gd name="connsiteX19" fmla="*/ 908946 w 908946"/>
              <a:gd name="connsiteY19" fmla="*/ 78625 h 230090"/>
              <a:gd name="connsiteX0" fmla="*/ 50644 w 908946"/>
              <a:gd name="connsiteY0" fmla="*/ 230090 h 230090"/>
              <a:gd name="connsiteX1" fmla="*/ 28205 w 908946"/>
              <a:gd name="connsiteY1" fmla="*/ 185211 h 230090"/>
              <a:gd name="connsiteX2" fmla="*/ 5766 w 908946"/>
              <a:gd name="connsiteY2" fmla="*/ 151552 h 230090"/>
              <a:gd name="connsiteX3" fmla="*/ 156 w 908946"/>
              <a:gd name="connsiteY3" fmla="*/ 84234 h 230090"/>
              <a:gd name="connsiteX4" fmla="*/ 5766 w 908946"/>
              <a:gd name="connsiteY4" fmla="*/ 56185 h 230090"/>
              <a:gd name="connsiteX5" fmla="*/ 39424 w 908946"/>
              <a:gd name="connsiteY5" fmla="*/ 50575 h 230090"/>
              <a:gd name="connsiteX6" fmla="*/ 168450 w 908946"/>
              <a:gd name="connsiteY6" fmla="*/ 39356 h 230090"/>
              <a:gd name="connsiteX7" fmla="*/ 224548 w 908946"/>
              <a:gd name="connsiteY7" fmla="*/ 11307 h 230090"/>
              <a:gd name="connsiteX8" fmla="*/ 258207 w 908946"/>
              <a:gd name="connsiteY8" fmla="*/ 87 h 230090"/>
              <a:gd name="connsiteX9" fmla="*/ 291461 w 908946"/>
              <a:gd name="connsiteY9" fmla="*/ 5292 h 230090"/>
              <a:gd name="connsiteX10" fmla="*/ 331135 w 908946"/>
              <a:gd name="connsiteY10" fmla="*/ 22526 h 230090"/>
              <a:gd name="connsiteX11" fmla="*/ 370404 w 908946"/>
              <a:gd name="connsiteY11" fmla="*/ 28136 h 230090"/>
              <a:gd name="connsiteX12" fmla="*/ 387233 w 908946"/>
              <a:gd name="connsiteY12" fmla="*/ 33746 h 230090"/>
              <a:gd name="connsiteX13" fmla="*/ 426502 w 908946"/>
              <a:gd name="connsiteY13" fmla="*/ 50575 h 230090"/>
              <a:gd name="connsiteX14" fmla="*/ 516259 w 908946"/>
              <a:gd name="connsiteY14" fmla="*/ 56185 h 230090"/>
              <a:gd name="connsiteX15" fmla="*/ 555527 w 908946"/>
              <a:gd name="connsiteY15" fmla="*/ 67405 h 230090"/>
              <a:gd name="connsiteX16" fmla="*/ 692911 w 908946"/>
              <a:gd name="connsiteY16" fmla="*/ 82298 h 230090"/>
              <a:gd name="connsiteX17" fmla="*/ 802359 w 908946"/>
              <a:gd name="connsiteY17" fmla="*/ 89844 h 230090"/>
              <a:gd name="connsiteX18" fmla="*/ 886507 w 908946"/>
              <a:gd name="connsiteY18" fmla="*/ 84234 h 230090"/>
              <a:gd name="connsiteX19" fmla="*/ 908946 w 908946"/>
              <a:gd name="connsiteY19" fmla="*/ 78625 h 230090"/>
              <a:gd name="connsiteX0" fmla="*/ 50644 w 908946"/>
              <a:gd name="connsiteY0" fmla="*/ 230090 h 230090"/>
              <a:gd name="connsiteX1" fmla="*/ 28205 w 908946"/>
              <a:gd name="connsiteY1" fmla="*/ 185211 h 230090"/>
              <a:gd name="connsiteX2" fmla="*/ 5766 w 908946"/>
              <a:gd name="connsiteY2" fmla="*/ 151552 h 230090"/>
              <a:gd name="connsiteX3" fmla="*/ 156 w 908946"/>
              <a:gd name="connsiteY3" fmla="*/ 84234 h 230090"/>
              <a:gd name="connsiteX4" fmla="*/ 5766 w 908946"/>
              <a:gd name="connsiteY4" fmla="*/ 56185 h 230090"/>
              <a:gd name="connsiteX5" fmla="*/ 39424 w 908946"/>
              <a:gd name="connsiteY5" fmla="*/ 50575 h 230090"/>
              <a:gd name="connsiteX6" fmla="*/ 168450 w 908946"/>
              <a:gd name="connsiteY6" fmla="*/ 39356 h 230090"/>
              <a:gd name="connsiteX7" fmla="*/ 224548 w 908946"/>
              <a:gd name="connsiteY7" fmla="*/ 11307 h 230090"/>
              <a:gd name="connsiteX8" fmla="*/ 258207 w 908946"/>
              <a:gd name="connsiteY8" fmla="*/ 87 h 230090"/>
              <a:gd name="connsiteX9" fmla="*/ 291461 w 908946"/>
              <a:gd name="connsiteY9" fmla="*/ 5292 h 230090"/>
              <a:gd name="connsiteX10" fmla="*/ 331135 w 908946"/>
              <a:gd name="connsiteY10" fmla="*/ 22526 h 230090"/>
              <a:gd name="connsiteX11" fmla="*/ 370404 w 908946"/>
              <a:gd name="connsiteY11" fmla="*/ 28136 h 230090"/>
              <a:gd name="connsiteX12" fmla="*/ 387233 w 908946"/>
              <a:gd name="connsiteY12" fmla="*/ 33746 h 230090"/>
              <a:gd name="connsiteX13" fmla="*/ 426502 w 908946"/>
              <a:gd name="connsiteY13" fmla="*/ 50575 h 230090"/>
              <a:gd name="connsiteX14" fmla="*/ 516259 w 908946"/>
              <a:gd name="connsiteY14" fmla="*/ 56185 h 230090"/>
              <a:gd name="connsiteX15" fmla="*/ 555527 w 908946"/>
              <a:gd name="connsiteY15" fmla="*/ 67405 h 230090"/>
              <a:gd name="connsiteX16" fmla="*/ 692911 w 908946"/>
              <a:gd name="connsiteY16" fmla="*/ 82298 h 230090"/>
              <a:gd name="connsiteX17" fmla="*/ 802359 w 908946"/>
              <a:gd name="connsiteY17" fmla="*/ 89844 h 230090"/>
              <a:gd name="connsiteX18" fmla="*/ 860801 w 908946"/>
              <a:gd name="connsiteY18" fmla="*/ 84234 h 230090"/>
              <a:gd name="connsiteX19" fmla="*/ 908946 w 908946"/>
              <a:gd name="connsiteY19" fmla="*/ 78625 h 230090"/>
              <a:gd name="connsiteX0" fmla="*/ 50644 w 908946"/>
              <a:gd name="connsiteY0" fmla="*/ 230090 h 230090"/>
              <a:gd name="connsiteX1" fmla="*/ 28205 w 908946"/>
              <a:gd name="connsiteY1" fmla="*/ 185211 h 230090"/>
              <a:gd name="connsiteX2" fmla="*/ 5766 w 908946"/>
              <a:gd name="connsiteY2" fmla="*/ 151552 h 230090"/>
              <a:gd name="connsiteX3" fmla="*/ 156 w 908946"/>
              <a:gd name="connsiteY3" fmla="*/ 84234 h 230090"/>
              <a:gd name="connsiteX4" fmla="*/ 5766 w 908946"/>
              <a:gd name="connsiteY4" fmla="*/ 56185 h 230090"/>
              <a:gd name="connsiteX5" fmla="*/ 39424 w 908946"/>
              <a:gd name="connsiteY5" fmla="*/ 50575 h 230090"/>
              <a:gd name="connsiteX6" fmla="*/ 168450 w 908946"/>
              <a:gd name="connsiteY6" fmla="*/ 39356 h 230090"/>
              <a:gd name="connsiteX7" fmla="*/ 224548 w 908946"/>
              <a:gd name="connsiteY7" fmla="*/ 11307 h 230090"/>
              <a:gd name="connsiteX8" fmla="*/ 258207 w 908946"/>
              <a:gd name="connsiteY8" fmla="*/ 87 h 230090"/>
              <a:gd name="connsiteX9" fmla="*/ 291461 w 908946"/>
              <a:gd name="connsiteY9" fmla="*/ 5292 h 230090"/>
              <a:gd name="connsiteX10" fmla="*/ 331135 w 908946"/>
              <a:gd name="connsiteY10" fmla="*/ 22526 h 230090"/>
              <a:gd name="connsiteX11" fmla="*/ 370404 w 908946"/>
              <a:gd name="connsiteY11" fmla="*/ 28136 h 230090"/>
              <a:gd name="connsiteX12" fmla="*/ 387233 w 908946"/>
              <a:gd name="connsiteY12" fmla="*/ 33746 h 230090"/>
              <a:gd name="connsiteX13" fmla="*/ 426502 w 908946"/>
              <a:gd name="connsiteY13" fmla="*/ 50575 h 230090"/>
              <a:gd name="connsiteX14" fmla="*/ 516259 w 908946"/>
              <a:gd name="connsiteY14" fmla="*/ 56185 h 230090"/>
              <a:gd name="connsiteX15" fmla="*/ 617956 w 908946"/>
              <a:gd name="connsiteY15" fmla="*/ 67405 h 230090"/>
              <a:gd name="connsiteX16" fmla="*/ 692911 w 908946"/>
              <a:gd name="connsiteY16" fmla="*/ 82298 h 230090"/>
              <a:gd name="connsiteX17" fmla="*/ 802359 w 908946"/>
              <a:gd name="connsiteY17" fmla="*/ 89844 h 230090"/>
              <a:gd name="connsiteX18" fmla="*/ 860801 w 908946"/>
              <a:gd name="connsiteY18" fmla="*/ 84234 h 230090"/>
              <a:gd name="connsiteX19" fmla="*/ 908946 w 908946"/>
              <a:gd name="connsiteY19" fmla="*/ 78625 h 230090"/>
              <a:gd name="connsiteX0" fmla="*/ 50644 w 908946"/>
              <a:gd name="connsiteY0" fmla="*/ 230090 h 230090"/>
              <a:gd name="connsiteX1" fmla="*/ 28205 w 908946"/>
              <a:gd name="connsiteY1" fmla="*/ 185211 h 230090"/>
              <a:gd name="connsiteX2" fmla="*/ 5766 w 908946"/>
              <a:gd name="connsiteY2" fmla="*/ 151552 h 230090"/>
              <a:gd name="connsiteX3" fmla="*/ 156 w 908946"/>
              <a:gd name="connsiteY3" fmla="*/ 84234 h 230090"/>
              <a:gd name="connsiteX4" fmla="*/ 5766 w 908946"/>
              <a:gd name="connsiteY4" fmla="*/ 56185 h 230090"/>
              <a:gd name="connsiteX5" fmla="*/ 39424 w 908946"/>
              <a:gd name="connsiteY5" fmla="*/ 50575 h 230090"/>
              <a:gd name="connsiteX6" fmla="*/ 168450 w 908946"/>
              <a:gd name="connsiteY6" fmla="*/ 39356 h 230090"/>
              <a:gd name="connsiteX7" fmla="*/ 224548 w 908946"/>
              <a:gd name="connsiteY7" fmla="*/ 11307 h 230090"/>
              <a:gd name="connsiteX8" fmla="*/ 258207 w 908946"/>
              <a:gd name="connsiteY8" fmla="*/ 87 h 230090"/>
              <a:gd name="connsiteX9" fmla="*/ 291461 w 908946"/>
              <a:gd name="connsiteY9" fmla="*/ 5292 h 230090"/>
              <a:gd name="connsiteX10" fmla="*/ 331135 w 908946"/>
              <a:gd name="connsiteY10" fmla="*/ 22526 h 230090"/>
              <a:gd name="connsiteX11" fmla="*/ 370404 w 908946"/>
              <a:gd name="connsiteY11" fmla="*/ 28136 h 230090"/>
              <a:gd name="connsiteX12" fmla="*/ 401922 w 908946"/>
              <a:gd name="connsiteY12" fmla="*/ 33746 h 230090"/>
              <a:gd name="connsiteX13" fmla="*/ 426502 w 908946"/>
              <a:gd name="connsiteY13" fmla="*/ 50575 h 230090"/>
              <a:gd name="connsiteX14" fmla="*/ 516259 w 908946"/>
              <a:gd name="connsiteY14" fmla="*/ 56185 h 230090"/>
              <a:gd name="connsiteX15" fmla="*/ 617956 w 908946"/>
              <a:gd name="connsiteY15" fmla="*/ 67405 h 230090"/>
              <a:gd name="connsiteX16" fmla="*/ 692911 w 908946"/>
              <a:gd name="connsiteY16" fmla="*/ 82298 h 230090"/>
              <a:gd name="connsiteX17" fmla="*/ 802359 w 908946"/>
              <a:gd name="connsiteY17" fmla="*/ 89844 h 230090"/>
              <a:gd name="connsiteX18" fmla="*/ 860801 w 908946"/>
              <a:gd name="connsiteY18" fmla="*/ 84234 h 230090"/>
              <a:gd name="connsiteX19" fmla="*/ 908946 w 908946"/>
              <a:gd name="connsiteY19" fmla="*/ 78625 h 230090"/>
              <a:gd name="connsiteX0" fmla="*/ 50644 w 908946"/>
              <a:gd name="connsiteY0" fmla="*/ 230090 h 230090"/>
              <a:gd name="connsiteX1" fmla="*/ 28205 w 908946"/>
              <a:gd name="connsiteY1" fmla="*/ 185211 h 230090"/>
              <a:gd name="connsiteX2" fmla="*/ 5766 w 908946"/>
              <a:gd name="connsiteY2" fmla="*/ 151552 h 230090"/>
              <a:gd name="connsiteX3" fmla="*/ 156 w 908946"/>
              <a:gd name="connsiteY3" fmla="*/ 84234 h 230090"/>
              <a:gd name="connsiteX4" fmla="*/ 5766 w 908946"/>
              <a:gd name="connsiteY4" fmla="*/ 56185 h 230090"/>
              <a:gd name="connsiteX5" fmla="*/ 39424 w 908946"/>
              <a:gd name="connsiteY5" fmla="*/ 50575 h 230090"/>
              <a:gd name="connsiteX6" fmla="*/ 168450 w 908946"/>
              <a:gd name="connsiteY6" fmla="*/ 39356 h 230090"/>
              <a:gd name="connsiteX7" fmla="*/ 224548 w 908946"/>
              <a:gd name="connsiteY7" fmla="*/ 11307 h 230090"/>
              <a:gd name="connsiteX8" fmla="*/ 258207 w 908946"/>
              <a:gd name="connsiteY8" fmla="*/ 87 h 230090"/>
              <a:gd name="connsiteX9" fmla="*/ 291461 w 908946"/>
              <a:gd name="connsiteY9" fmla="*/ 5292 h 230090"/>
              <a:gd name="connsiteX10" fmla="*/ 331135 w 908946"/>
              <a:gd name="connsiteY10" fmla="*/ 22526 h 230090"/>
              <a:gd name="connsiteX11" fmla="*/ 370404 w 908946"/>
              <a:gd name="connsiteY11" fmla="*/ 28136 h 230090"/>
              <a:gd name="connsiteX12" fmla="*/ 426502 w 908946"/>
              <a:gd name="connsiteY12" fmla="*/ 50575 h 230090"/>
              <a:gd name="connsiteX13" fmla="*/ 516259 w 908946"/>
              <a:gd name="connsiteY13" fmla="*/ 56185 h 230090"/>
              <a:gd name="connsiteX14" fmla="*/ 617956 w 908946"/>
              <a:gd name="connsiteY14" fmla="*/ 67405 h 230090"/>
              <a:gd name="connsiteX15" fmla="*/ 692911 w 908946"/>
              <a:gd name="connsiteY15" fmla="*/ 82298 h 230090"/>
              <a:gd name="connsiteX16" fmla="*/ 802359 w 908946"/>
              <a:gd name="connsiteY16" fmla="*/ 89844 h 230090"/>
              <a:gd name="connsiteX17" fmla="*/ 860801 w 908946"/>
              <a:gd name="connsiteY17" fmla="*/ 84234 h 230090"/>
              <a:gd name="connsiteX18" fmla="*/ 908946 w 908946"/>
              <a:gd name="connsiteY18" fmla="*/ 78625 h 230090"/>
              <a:gd name="connsiteX0" fmla="*/ 50644 w 908946"/>
              <a:gd name="connsiteY0" fmla="*/ 230090 h 230090"/>
              <a:gd name="connsiteX1" fmla="*/ 28205 w 908946"/>
              <a:gd name="connsiteY1" fmla="*/ 185211 h 230090"/>
              <a:gd name="connsiteX2" fmla="*/ 5766 w 908946"/>
              <a:gd name="connsiteY2" fmla="*/ 151552 h 230090"/>
              <a:gd name="connsiteX3" fmla="*/ 156 w 908946"/>
              <a:gd name="connsiteY3" fmla="*/ 84234 h 230090"/>
              <a:gd name="connsiteX4" fmla="*/ 5766 w 908946"/>
              <a:gd name="connsiteY4" fmla="*/ 56185 h 230090"/>
              <a:gd name="connsiteX5" fmla="*/ 39424 w 908946"/>
              <a:gd name="connsiteY5" fmla="*/ 50575 h 230090"/>
              <a:gd name="connsiteX6" fmla="*/ 168450 w 908946"/>
              <a:gd name="connsiteY6" fmla="*/ 39356 h 230090"/>
              <a:gd name="connsiteX7" fmla="*/ 224548 w 908946"/>
              <a:gd name="connsiteY7" fmla="*/ 11307 h 230090"/>
              <a:gd name="connsiteX8" fmla="*/ 258207 w 908946"/>
              <a:gd name="connsiteY8" fmla="*/ 87 h 230090"/>
              <a:gd name="connsiteX9" fmla="*/ 291461 w 908946"/>
              <a:gd name="connsiteY9" fmla="*/ 5292 h 230090"/>
              <a:gd name="connsiteX10" fmla="*/ 331135 w 908946"/>
              <a:gd name="connsiteY10" fmla="*/ 22526 h 230090"/>
              <a:gd name="connsiteX11" fmla="*/ 426502 w 908946"/>
              <a:gd name="connsiteY11" fmla="*/ 50575 h 230090"/>
              <a:gd name="connsiteX12" fmla="*/ 516259 w 908946"/>
              <a:gd name="connsiteY12" fmla="*/ 56185 h 230090"/>
              <a:gd name="connsiteX13" fmla="*/ 617956 w 908946"/>
              <a:gd name="connsiteY13" fmla="*/ 67405 h 230090"/>
              <a:gd name="connsiteX14" fmla="*/ 692911 w 908946"/>
              <a:gd name="connsiteY14" fmla="*/ 82298 h 230090"/>
              <a:gd name="connsiteX15" fmla="*/ 802359 w 908946"/>
              <a:gd name="connsiteY15" fmla="*/ 89844 h 230090"/>
              <a:gd name="connsiteX16" fmla="*/ 860801 w 908946"/>
              <a:gd name="connsiteY16" fmla="*/ 84234 h 230090"/>
              <a:gd name="connsiteX17" fmla="*/ 908946 w 908946"/>
              <a:gd name="connsiteY17" fmla="*/ 78625 h 230090"/>
              <a:gd name="connsiteX0" fmla="*/ 50644 w 908946"/>
              <a:gd name="connsiteY0" fmla="*/ 231775 h 231775"/>
              <a:gd name="connsiteX1" fmla="*/ 28205 w 908946"/>
              <a:gd name="connsiteY1" fmla="*/ 186896 h 231775"/>
              <a:gd name="connsiteX2" fmla="*/ 5766 w 908946"/>
              <a:gd name="connsiteY2" fmla="*/ 153237 h 231775"/>
              <a:gd name="connsiteX3" fmla="*/ 156 w 908946"/>
              <a:gd name="connsiteY3" fmla="*/ 85919 h 231775"/>
              <a:gd name="connsiteX4" fmla="*/ 5766 w 908946"/>
              <a:gd name="connsiteY4" fmla="*/ 57870 h 231775"/>
              <a:gd name="connsiteX5" fmla="*/ 39424 w 908946"/>
              <a:gd name="connsiteY5" fmla="*/ 52260 h 231775"/>
              <a:gd name="connsiteX6" fmla="*/ 168450 w 908946"/>
              <a:gd name="connsiteY6" fmla="*/ 41041 h 231775"/>
              <a:gd name="connsiteX7" fmla="*/ 224548 w 908946"/>
              <a:gd name="connsiteY7" fmla="*/ 12992 h 231775"/>
              <a:gd name="connsiteX8" fmla="*/ 258207 w 908946"/>
              <a:gd name="connsiteY8" fmla="*/ 1772 h 231775"/>
              <a:gd name="connsiteX9" fmla="*/ 291461 w 908946"/>
              <a:gd name="connsiteY9" fmla="*/ 3305 h 231775"/>
              <a:gd name="connsiteX10" fmla="*/ 331135 w 908946"/>
              <a:gd name="connsiteY10" fmla="*/ 24211 h 231775"/>
              <a:gd name="connsiteX11" fmla="*/ 426502 w 908946"/>
              <a:gd name="connsiteY11" fmla="*/ 52260 h 231775"/>
              <a:gd name="connsiteX12" fmla="*/ 516259 w 908946"/>
              <a:gd name="connsiteY12" fmla="*/ 57870 h 231775"/>
              <a:gd name="connsiteX13" fmla="*/ 617956 w 908946"/>
              <a:gd name="connsiteY13" fmla="*/ 69090 h 231775"/>
              <a:gd name="connsiteX14" fmla="*/ 692911 w 908946"/>
              <a:gd name="connsiteY14" fmla="*/ 83983 h 231775"/>
              <a:gd name="connsiteX15" fmla="*/ 802359 w 908946"/>
              <a:gd name="connsiteY15" fmla="*/ 91529 h 231775"/>
              <a:gd name="connsiteX16" fmla="*/ 860801 w 908946"/>
              <a:gd name="connsiteY16" fmla="*/ 85919 h 231775"/>
              <a:gd name="connsiteX17" fmla="*/ 908946 w 908946"/>
              <a:gd name="connsiteY17" fmla="*/ 80310 h 231775"/>
              <a:gd name="connsiteX0" fmla="*/ 50644 w 908946"/>
              <a:gd name="connsiteY0" fmla="*/ 241218 h 241218"/>
              <a:gd name="connsiteX1" fmla="*/ 28205 w 908946"/>
              <a:gd name="connsiteY1" fmla="*/ 196339 h 241218"/>
              <a:gd name="connsiteX2" fmla="*/ 5766 w 908946"/>
              <a:gd name="connsiteY2" fmla="*/ 162680 h 241218"/>
              <a:gd name="connsiteX3" fmla="*/ 156 w 908946"/>
              <a:gd name="connsiteY3" fmla="*/ 95362 h 241218"/>
              <a:gd name="connsiteX4" fmla="*/ 5766 w 908946"/>
              <a:gd name="connsiteY4" fmla="*/ 67313 h 241218"/>
              <a:gd name="connsiteX5" fmla="*/ 39424 w 908946"/>
              <a:gd name="connsiteY5" fmla="*/ 61703 h 241218"/>
              <a:gd name="connsiteX6" fmla="*/ 168450 w 908946"/>
              <a:gd name="connsiteY6" fmla="*/ 50484 h 241218"/>
              <a:gd name="connsiteX7" fmla="*/ 224548 w 908946"/>
              <a:gd name="connsiteY7" fmla="*/ 22435 h 241218"/>
              <a:gd name="connsiteX8" fmla="*/ 258207 w 908946"/>
              <a:gd name="connsiteY8" fmla="*/ 198 h 241218"/>
              <a:gd name="connsiteX9" fmla="*/ 291461 w 908946"/>
              <a:gd name="connsiteY9" fmla="*/ 12748 h 241218"/>
              <a:gd name="connsiteX10" fmla="*/ 331135 w 908946"/>
              <a:gd name="connsiteY10" fmla="*/ 33654 h 241218"/>
              <a:gd name="connsiteX11" fmla="*/ 426502 w 908946"/>
              <a:gd name="connsiteY11" fmla="*/ 61703 h 241218"/>
              <a:gd name="connsiteX12" fmla="*/ 516259 w 908946"/>
              <a:gd name="connsiteY12" fmla="*/ 67313 h 241218"/>
              <a:gd name="connsiteX13" fmla="*/ 617956 w 908946"/>
              <a:gd name="connsiteY13" fmla="*/ 78533 h 241218"/>
              <a:gd name="connsiteX14" fmla="*/ 692911 w 908946"/>
              <a:gd name="connsiteY14" fmla="*/ 93426 h 241218"/>
              <a:gd name="connsiteX15" fmla="*/ 802359 w 908946"/>
              <a:gd name="connsiteY15" fmla="*/ 100972 h 241218"/>
              <a:gd name="connsiteX16" fmla="*/ 860801 w 908946"/>
              <a:gd name="connsiteY16" fmla="*/ 95362 h 241218"/>
              <a:gd name="connsiteX17" fmla="*/ 908946 w 908946"/>
              <a:gd name="connsiteY17" fmla="*/ 89753 h 241218"/>
              <a:gd name="connsiteX0" fmla="*/ 50644 w 908946"/>
              <a:gd name="connsiteY0" fmla="*/ 241705 h 241705"/>
              <a:gd name="connsiteX1" fmla="*/ 28205 w 908946"/>
              <a:gd name="connsiteY1" fmla="*/ 196826 h 241705"/>
              <a:gd name="connsiteX2" fmla="*/ 5766 w 908946"/>
              <a:gd name="connsiteY2" fmla="*/ 163167 h 241705"/>
              <a:gd name="connsiteX3" fmla="*/ 156 w 908946"/>
              <a:gd name="connsiteY3" fmla="*/ 95849 h 241705"/>
              <a:gd name="connsiteX4" fmla="*/ 5766 w 908946"/>
              <a:gd name="connsiteY4" fmla="*/ 67800 h 241705"/>
              <a:gd name="connsiteX5" fmla="*/ 39424 w 908946"/>
              <a:gd name="connsiteY5" fmla="*/ 62190 h 241705"/>
              <a:gd name="connsiteX6" fmla="*/ 168450 w 908946"/>
              <a:gd name="connsiteY6" fmla="*/ 50971 h 241705"/>
              <a:gd name="connsiteX7" fmla="*/ 231892 w 908946"/>
              <a:gd name="connsiteY7" fmla="*/ 33939 h 241705"/>
              <a:gd name="connsiteX8" fmla="*/ 258207 w 908946"/>
              <a:gd name="connsiteY8" fmla="*/ 685 h 241705"/>
              <a:gd name="connsiteX9" fmla="*/ 291461 w 908946"/>
              <a:gd name="connsiteY9" fmla="*/ 13235 h 241705"/>
              <a:gd name="connsiteX10" fmla="*/ 331135 w 908946"/>
              <a:gd name="connsiteY10" fmla="*/ 34141 h 241705"/>
              <a:gd name="connsiteX11" fmla="*/ 426502 w 908946"/>
              <a:gd name="connsiteY11" fmla="*/ 62190 h 241705"/>
              <a:gd name="connsiteX12" fmla="*/ 516259 w 908946"/>
              <a:gd name="connsiteY12" fmla="*/ 67800 h 241705"/>
              <a:gd name="connsiteX13" fmla="*/ 617956 w 908946"/>
              <a:gd name="connsiteY13" fmla="*/ 79020 h 241705"/>
              <a:gd name="connsiteX14" fmla="*/ 692911 w 908946"/>
              <a:gd name="connsiteY14" fmla="*/ 93913 h 241705"/>
              <a:gd name="connsiteX15" fmla="*/ 802359 w 908946"/>
              <a:gd name="connsiteY15" fmla="*/ 101459 h 241705"/>
              <a:gd name="connsiteX16" fmla="*/ 860801 w 908946"/>
              <a:gd name="connsiteY16" fmla="*/ 95849 h 241705"/>
              <a:gd name="connsiteX17" fmla="*/ 908946 w 908946"/>
              <a:gd name="connsiteY17" fmla="*/ 90240 h 24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8946" h="241705">
                <a:moveTo>
                  <a:pt x="50644" y="241705"/>
                </a:moveTo>
                <a:cubicBezTo>
                  <a:pt x="41299" y="194979"/>
                  <a:pt x="53590" y="229464"/>
                  <a:pt x="28205" y="196826"/>
                </a:cubicBezTo>
                <a:cubicBezTo>
                  <a:pt x="19926" y="186182"/>
                  <a:pt x="5766" y="163167"/>
                  <a:pt x="5766" y="163167"/>
                </a:cubicBezTo>
                <a:cubicBezTo>
                  <a:pt x="3896" y="140728"/>
                  <a:pt x="156" y="118366"/>
                  <a:pt x="156" y="95849"/>
                </a:cubicBezTo>
                <a:cubicBezTo>
                  <a:pt x="156" y="86314"/>
                  <a:pt x="-1473" y="74005"/>
                  <a:pt x="5766" y="67800"/>
                </a:cubicBezTo>
                <a:cubicBezTo>
                  <a:pt x="14402" y="60398"/>
                  <a:pt x="28182" y="63919"/>
                  <a:pt x="39424" y="62190"/>
                </a:cubicBezTo>
                <a:cubicBezTo>
                  <a:pt x="100063" y="52861"/>
                  <a:pt x="84327" y="56229"/>
                  <a:pt x="168450" y="50971"/>
                </a:cubicBezTo>
                <a:cubicBezTo>
                  <a:pt x="261546" y="37671"/>
                  <a:pt x="216933" y="42320"/>
                  <a:pt x="231892" y="33939"/>
                </a:cubicBezTo>
                <a:cubicBezTo>
                  <a:pt x="246851" y="25558"/>
                  <a:pt x="248279" y="4136"/>
                  <a:pt x="258207" y="685"/>
                </a:cubicBezTo>
                <a:cubicBezTo>
                  <a:pt x="268135" y="-2766"/>
                  <a:pt x="279306" y="7659"/>
                  <a:pt x="291461" y="13235"/>
                </a:cubicBezTo>
                <a:cubicBezTo>
                  <a:pt x="303616" y="18811"/>
                  <a:pt x="308628" y="25982"/>
                  <a:pt x="331135" y="34141"/>
                </a:cubicBezTo>
                <a:cubicBezTo>
                  <a:pt x="353642" y="42300"/>
                  <a:pt x="395648" y="56580"/>
                  <a:pt x="426502" y="62190"/>
                </a:cubicBezTo>
                <a:cubicBezTo>
                  <a:pt x="457356" y="67800"/>
                  <a:pt x="486340" y="65930"/>
                  <a:pt x="516259" y="67800"/>
                </a:cubicBezTo>
                <a:cubicBezTo>
                  <a:pt x="525932" y="71024"/>
                  <a:pt x="588514" y="74668"/>
                  <a:pt x="617956" y="79020"/>
                </a:cubicBezTo>
                <a:cubicBezTo>
                  <a:pt x="647398" y="83372"/>
                  <a:pt x="662177" y="90173"/>
                  <a:pt x="692911" y="93913"/>
                </a:cubicBezTo>
                <a:cubicBezTo>
                  <a:pt x="723645" y="97653"/>
                  <a:pt x="774377" y="101136"/>
                  <a:pt x="802359" y="101459"/>
                </a:cubicBezTo>
                <a:cubicBezTo>
                  <a:pt x="830341" y="101782"/>
                  <a:pt x="832752" y="97719"/>
                  <a:pt x="860801" y="95849"/>
                </a:cubicBezTo>
                <a:cubicBezTo>
                  <a:pt x="879404" y="89649"/>
                  <a:pt x="897423" y="90240"/>
                  <a:pt x="908946" y="9024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E05C8A7-56E7-4A1F-9EE3-D37A4E478276}"/>
              </a:ext>
            </a:extLst>
          </p:cNvPr>
          <p:cNvSpPr txBox="1"/>
          <p:nvPr/>
        </p:nvSpPr>
        <p:spPr>
          <a:xfrm>
            <a:off x="266111" y="2506284"/>
            <a:ext cx="3239089" cy="158120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fi-FI" sz="675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Lähialueen tieverkosto ja risteykset turvallisuutta ja sujuvuutta parantamaan ja päästöjä vähentämään.</a:t>
            </a:r>
          </a:p>
          <a:p>
            <a:pPr marL="171450" indent="-171450">
              <a:buFont typeface="+mj-lt"/>
              <a:buAutoNum type="arabicPeriod"/>
            </a:pPr>
            <a:endParaRPr lang="fi-FI" sz="1000" dirty="0"/>
          </a:p>
          <a:p>
            <a:pPr marL="171450" indent="-171450">
              <a:buFont typeface="+mj-lt"/>
              <a:buAutoNum type="arabicPeriod"/>
            </a:pPr>
            <a:r>
              <a:rPr lang="fi-FI" sz="1000" dirty="0"/>
              <a:t>Autokuljetuksien turvallisuutta ja ympäristöystävällisyyttä parantava yksi merkittävä tekijä on kuormakoon kasvattaminen.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000" dirty="0"/>
              <a:t>Tavoitteenamme on kehittää HCT-kalustoa osaksi kuljetusjärjestelmäämme.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000" dirty="0"/>
              <a:t>Kymi on osana testi-HCT:n verkostoa.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9BA0B7FA-991E-4C4E-A457-166801EC481D}"/>
              </a:ext>
            </a:extLst>
          </p:cNvPr>
          <p:cNvSpPr txBox="1"/>
          <p:nvPr/>
        </p:nvSpPr>
        <p:spPr>
          <a:xfrm>
            <a:off x="94852" y="2389031"/>
            <a:ext cx="1930797" cy="2308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900" b="1" dirty="0"/>
              <a:t>Autoliikenne     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FA6CA785-7DCA-41B5-AED9-C1125891FA88}"/>
              </a:ext>
            </a:extLst>
          </p:cNvPr>
          <p:cNvSpPr/>
          <p:nvPr/>
        </p:nvSpPr>
        <p:spPr>
          <a:xfrm>
            <a:off x="8555377" y="4974223"/>
            <a:ext cx="58862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00" i="1" dirty="0"/>
              <a:t>Esa Korhonen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65250-D075-4F2C-9F23-14A688970872}"/>
              </a:ext>
            </a:extLst>
          </p:cNvPr>
          <p:cNvSpPr txBox="1"/>
          <p:nvPr/>
        </p:nvSpPr>
        <p:spPr>
          <a:xfrm>
            <a:off x="266111" y="4249271"/>
            <a:ext cx="3239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Investointitarve pieni</a:t>
            </a:r>
            <a:r>
              <a:rPr lang="fi-FI"/>
              <a:t>, </a:t>
            </a:r>
            <a:r>
              <a:rPr lang="fi-FI" b="1"/>
              <a:t>0,3-0,5 </a:t>
            </a:r>
            <a:r>
              <a:rPr lang="fi-FI" b="1" dirty="0"/>
              <a:t>M€</a:t>
            </a:r>
          </a:p>
        </p:txBody>
      </p:sp>
    </p:spTree>
    <p:extLst>
      <p:ext uri="{BB962C8B-B14F-4D97-AF65-F5344CB8AC3E}">
        <p14:creationId xmlns:p14="http://schemas.microsoft.com/office/powerpoint/2010/main" val="224205965"/>
      </p:ext>
    </p:extLst>
  </p:cSld>
  <p:clrMapOvr>
    <a:masterClrMapping/>
  </p:clrMapOvr>
</p:sld>
</file>

<file path=ppt/theme/theme1.xml><?xml version="1.0" encoding="utf-8"?>
<a:theme xmlns:a="http://schemas.openxmlformats.org/drawingml/2006/main" name="UPM_ppt_2019_theme">
  <a:themeElements>
    <a:clrScheme name="UPM ppt-colours 2019">
      <a:dk1>
        <a:srgbClr val="464646"/>
      </a:dk1>
      <a:lt1>
        <a:srgbClr val="FFFFFF"/>
      </a:lt1>
      <a:dk2>
        <a:srgbClr val="909090"/>
      </a:dk2>
      <a:lt2>
        <a:srgbClr val="E7E7E7"/>
      </a:lt2>
      <a:accent1>
        <a:srgbClr val="79BA28"/>
      </a:accent1>
      <a:accent2>
        <a:srgbClr val="998573"/>
      </a:accent2>
      <a:accent3>
        <a:srgbClr val="455169"/>
      </a:accent3>
      <a:accent4>
        <a:srgbClr val="676361"/>
      </a:accent4>
      <a:accent5>
        <a:srgbClr val="D3D3D3"/>
      </a:accent5>
      <a:accent6>
        <a:srgbClr val="EF7726"/>
      </a:accent6>
      <a:hlink>
        <a:srgbClr val="0181B7"/>
      </a:hlink>
      <a:folHlink>
        <a:srgbClr val="0181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PM_BBF_PPT-TEMPLATE_2019_OK" id="{8456F68D-385E-9D48-8174-5E30AEF063D4}" vid="{5444BC16-E9D7-8E48-8346-DE8B6E949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PM Document" ma:contentTypeID="0x01010062513A61D0064E258158A25E8F1C931900FD8042D4C8DD4FD9B5FB8097F21711A1005EFEA0CAE41B97449F3347468D670635" ma:contentTypeVersion="16" ma:contentTypeDescription="Content type for UPM documents" ma:contentTypeScope="" ma:versionID="ed7d0137f595c9c9f3c24ee9efe887e9">
  <xsd:schema xmlns:xsd="http://www.w3.org/2001/XMLSchema" xmlns:xs="http://www.w3.org/2001/XMLSchema" xmlns:p="http://schemas.microsoft.com/office/2006/metadata/properties" xmlns:ns1="http://schemas.microsoft.com/sharepoint/v3" xmlns:ns2="175ca44b-b4d7-46cc-b2ac-77cfbecb6447" xmlns:ns3="http://schemas.microsoft.com/sharepoint/v3/fields" xmlns:ns4="0f1cd21f-8f6c-4f41-bf23-6ced4b24fd3e" targetNamespace="http://schemas.microsoft.com/office/2006/metadata/properties" ma:root="true" ma:fieldsID="abf71713c8306b9c72a11a8e182daa37" ns1:_="" ns2:_="" ns3:_="" ns4:_="">
    <xsd:import namespace="http://schemas.microsoft.com/sharepoint/v3"/>
    <xsd:import namespace="175ca44b-b4d7-46cc-b2ac-77cfbecb6447"/>
    <xsd:import namespace="http://schemas.microsoft.com/sharepoint/v3/fields"/>
    <xsd:import namespace="0f1cd21f-8f6c-4f41-bf23-6ced4b24fd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4:UPMDocLocationTaxHTField" minOccurs="0"/>
                <xsd:element ref="ns3:UPMDocSecurityClassification" minOccurs="0"/>
                <xsd:element ref="ns4:UPMDocUnitTaxHTField" minOccurs="0"/>
                <xsd:element ref="ns3:UPMAuthorsManager" minOccurs="0"/>
                <xsd:element ref="ns1:RoutingRuleDescription" minOccurs="0"/>
                <xsd:element ref="ns3:_Status" minOccurs="0"/>
                <xsd:element ref="ns1:_dlc_Exempt" minOccurs="0"/>
                <xsd:element ref="ns1:_dlc_ExpireDateSaved" minOccurs="0"/>
                <xsd:element ref="ns1:_dlc_ExpireDate" minOccurs="0"/>
                <xsd:element ref="ns2:TaxCatchAll" minOccurs="0"/>
                <xsd:element ref="ns4:l49349bf7ee841739703ace3d811155e" minOccurs="0"/>
                <xsd:element ref="ns2:SharedWithUsers" minOccurs="0"/>
                <xsd:element ref="ns2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7" nillable="true" ma:displayName="Description" ma:internalName="RoutingRuleDescription">
      <xsd:simpleType>
        <xsd:restriction base="dms:Text">
          <xsd:maxLength value="255"/>
        </xsd:restriction>
      </xsd:simpleType>
    </xsd:element>
    <xsd:element name="_dlc_Exempt" ma:index="19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1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ca44b-b4d7-46cc-b2ac-77cfbecb644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4c2df9e2-c1a8-4180-a150-abf2b83906f4}" ma:internalName="TaxCatchAll" ma:showField="CatchAllData" ma:web="175ca44b-b4d7-46cc-b2ac-77cfbecb6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UPMDocSecurityClassification" ma:index="13" nillable="true" ma:displayName="Security Classification" ma:default="Internal" ma:format="Dropdown" ma:internalName="UPMDocSecurityClassification" ma:readOnly="false">
      <xsd:simpleType>
        <xsd:restriction base="dms:Choice">
          <xsd:enumeration value="Public"/>
          <xsd:enumeration value="Internal"/>
          <xsd:enumeration value="Secret"/>
          <xsd:enumeration value="Confidential"/>
        </xsd:restriction>
      </xsd:simpleType>
    </xsd:element>
    <xsd:element name="UPMAuthorsManager" ma:index="16" nillable="true" ma:displayName="Manager" ma:SearchPeopleOnly="false" ma:SharePointGroup="0" ma:internalName="UPMAuthorsManag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Status" ma:index="1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cd21f-8f6c-4f41-bf23-6ced4b24fd3e" elementFormDefault="qualified">
    <xsd:import namespace="http://schemas.microsoft.com/office/2006/documentManagement/types"/>
    <xsd:import namespace="http://schemas.microsoft.com/office/infopath/2007/PartnerControls"/>
    <xsd:element name="UPMDocLocationTaxHTField" ma:index="12" nillable="true" ma:taxonomy="true" ma:internalName="UPMDocLocationTaxHTField" ma:taxonomyFieldName="UPMDocLocation" ma:displayName="Document Location" ma:readOnly="false" ma:default="" ma:fieldId="{549349bf-7ee8-4173-9703-ace3d811155e}" ma:sspId="405430b9-e0c3-436a-8213-3ed8eec06154" ma:termSetId="b3efc571-1768-4c1c-a0a4-3b2426e116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PMDocUnitTaxHTField" ma:index="15" nillable="true" ma:taxonomy="true" ma:internalName="UPMDocUnitTaxHTField" ma:taxonomyFieldName="UPMDocUnit" ma:displayName="Unit" ma:readOnly="false" ma:default="" ma:fieldId="{f2510473-2fd0-492f-87aa-022a70cb4461}" ma:sspId="405430b9-e0c3-436a-8213-3ed8eec06154" ma:termSetId="a0a075c5-4618-4626-b7e2-19bdff065b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49349bf7ee841739703ace3d811155e" ma:index="23" nillable="true" ma:displayName="Location_0" ma:hidden="true" ma:internalName="l49349bf7ee841739703ace3d811155e">
      <xsd:simpleType>
        <xsd:restriction base="dms:Note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MAuthorsManager xmlns="http://schemas.microsoft.com/sharepoint/v3/fields">
      <UserInfo>
        <DisplayName/>
        <AccountId xsi:nil="true"/>
        <AccountType/>
      </UserInfo>
    </UPMAuthorsManager>
    <_Status xmlns="http://schemas.microsoft.com/sharepoint/v3/fields">Not Started</_Status>
    <UPMDocSecurityClassification xmlns="http://schemas.microsoft.com/sharepoint/v3/fields">Internal</UPMDocSecurityClassification>
    <UPMDocLocationTaxHTField xmlns="0f1cd21f-8f6c-4f41-bf23-6ced4b24fd3e">
      <Terms xmlns="http://schemas.microsoft.com/office/infopath/2007/PartnerControls"/>
    </UPMDocLocationTaxHTField>
    <RoutingRuleDescription xmlns="http://schemas.microsoft.com/sharepoint/v3" xsi:nil="true"/>
    <TaxCatchAll xmlns="175ca44b-b4d7-46cc-b2ac-77cfbecb6447"/>
    <UPMDocUnitTaxHTField xmlns="0f1cd21f-8f6c-4f41-bf23-6ced4b24fd3e">
      <Terms xmlns="http://schemas.microsoft.com/office/infopath/2007/PartnerControls"/>
    </UPMDocUnitTaxHTField>
    <l49349bf7ee841739703ace3d811155e xmlns="0f1cd21f-8f6c-4f41-bf23-6ced4b24fd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5.xml><?xml version="1.0" encoding="utf-8"?>
<?mso-contentType ?>
<p:Policy xmlns:p="office.server.policy" id="3F90A210-A2F2-48AA-803A-99467E888D94" local="false">
  <p:Name>Default UPM document policy handling</p:Name>
  <p:Description>Cleans up databases for information that's not relevant and outdated.</p:Description>
  <p:Statement>Pending deletion of the document will be notified if it is not modified in 30 months.</p:Statement>
  <p:PolicyItems>
    <p:PolicyItem featureId="Microsoft.Office.RecordsManagement.PolicyFeatures.Expiration" staticId="0x01010062513A61D0064E258158A25E8F1C9319|-1989837672" UniqueId="d00278ef-25db-454e-8c10-3d4324b72f99">
      <p:Name>Retention</p:Name>
      <p:Description>Automatic scheduling of content for processing, and performing a retention action on content that has reached its due date.</p:Description>
      <p:CustomData>
        <Schedules nextStageId="5">
          <Schedule type="Default">
            <stages>
              <data stageId="1">
                <formula id="Microsoft.Office.RecordsManagement.PolicyFeatures.Expiration.Formula.BuiltIn">
                  <number>6</number>
                  <property>Modified</property>
                  <propertyId>28cf69c5-fa48-462a-b5cd-27b6f9d2bd5f</propertyId>
                  <period>months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6</number>
                  <property>Modified</property>
                  <propertyId>28cf69c5-fa48-462a-b5cd-27b6f9d2bd5f</propertyId>
                  <period>months</period>
                </formula>
                <action type="action" id="Microsoft.Office.RecordsManagement.PolicyFeatures.Expiration.Action.DeletePreviousVersions"/>
              </data>
              <data stageId="3" recur="true" offset="10" unit="days">
                <formula id="Microsoft.Office.RecordsManagement.PolicyFeatures.Expiration.Formula.BuiltIn">
                  <number>30</number>
                  <property>Modified</property>
                  <propertyId>28cf69c5-fa48-462a-b5cd-27b6f9d2bd5f</propertyId>
                  <period>months</period>
                </formula>
                <action type="action" id="UPM.Expiration.Action.SendEmailCreatorModifier"/>
              </data>
              <data stageId="4">
                <formula id="Microsoft.Office.RecordsManagement.PolicyFeatures.Expiration.Formula.BuiltIn">
                  <number>36</number>
                  <property>Modified</property>
                  <propertyId>28cf69c5-fa48-462a-b5cd-27b6f9d2bd5f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13A3CB79-79C3-4368-8CCB-E179060A3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5ca44b-b4d7-46cc-b2ac-77cfbecb6447"/>
    <ds:schemaRef ds:uri="http://schemas.microsoft.com/sharepoint/v3/fields"/>
    <ds:schemaRef ds:uri="0f1cd21f-8f6c-4f41-bf23-6ced4b24fd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B143F-34F0-4A04-82EF-1B4E7E8C1566}">
  <ds:schemaRefs>
    <ds:schemaRef ds:uri="175ca44b-b4d7-46cc-b2ac-77cfbecb6447"/>
    <ds:schemaRef ds:uri="http://schemas.microsoft.com/sharepoint/v3"/>
    <ds:schemaRef ds:uri="http://purl.org/dc/terms/"/>
    <ds:schemaRef ds:uri="0f1cd21f-8f6c-4f41-bf23-6ced4b24fd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1154B7-5656-4134-B4A4-3E0AA446BDB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5D1858-D7FF-489C-B34C-548F5CC114C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ACCACDF-5976-4CCA-86B5-4447D806261B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619</TotalTime>
  <Words>620</Words>
  <Application>Microsoft Office PowerPoint</Application>
  <PresentationFormat>On-screen Show (16:9)</PresentationFormat>
  <Paragraphs>128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.AppleSystemUIFont</vt:lpstr>
      <vt:lpstr>Arial</vt:lpstr>
      <vt:lpstr>Calibri</vt:lpstr>
      <vt:lpstr>System Font Regular</vt:lpstr>
      <vt:lpstr>UPM_ppt_2019_theme</vt:lpstr>
      <vt:lpstr>Aineisto 21.2.2021  UPM Kymi, Lausunto  Valtakunnallinen liikennejärjestelmäsuunnitelma vuosille 2021–2032 – Suunnitelmaluonnos ja vaikutusten arviointi  Jyri  Kylmälä, Integraattijohtaja, UPM Kymi, Kouvola</vt:lpstr>
      <vt:lpstr>PowerPoint Presentation</vt:lpstr>
      <vt:lpstr>PowerPoint Presentation</vt:lpstr>
      <vt:lpstr>PowerPoint Presentation</vt:lpstr>
      <vt:lpstr>Suunnitelma rautatievolyymien kasvattamiseksi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Tapaaminen 8.10.2020  Kouvolan kaupunki, Kinno ja UPM Kymi</dc:title>
  <dc:creator>Päivi A. Tuominen, UPM</dc:creator>
  <cp:lastModifiedBy>Jyri Kylmälä, UPM</cp:lastModifiedBy>
  <cp:revision>16</cp:revision>
  <cp:lastPrinted>2021-02-21T08:19:31Z</cp:lastPrinted>
  <dcterms:created xsi:type="dcterms:W3CDTF">2020-09-29T09:18:11Z</dcterms:created>
  <dcterms:modified xsi:type="dcterms:W3CDTF">2021-02-21T08:20:19Z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0x01010062513A61D0064E258158A25E8F1C931900FD8042D4C8DD4FD9B5FB8097F21711A1005EFEA0CAE41B97449F3347468D670635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UPMDocLocation">
    <vt:lpwstr/>
  </property>
  <property fmtid="{D5CDD505-2E9C-101B-9397-08002B2CF9AE}" pid="6" name="UPMDocUnit">
    <vt:lpwstr/>
  </property>
</Properties>
</file>