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6"/>
    <p:sldMasterId id="2147483758" r:id="rId7"/>
    <p:sldMasterId id="2147483703" r:id="rId8"/>
    <p:sldMasterId id="2147483744" r:id="rId9"/>
    <p:sldMasterId id="2147483753" r:id="rId10"/>
  </p:sldMasterIdLst>
  <p:notesMasterIdLst>
    <p:notesMasterId r:id="rId22"/>
  </p:notesMasterIdLst>
  <p:handoutMasterIdLst>
    <p:handoutMasterId r:id="rId23"/>
  </p:handoutMasterIdLst>
  <p:sldIdLst>
    <p:sldId id="268" r:id="rId11"/>
    <p:sldId id="349" r:id="rId12"/>
    <p:sldId id="353" r:id="rId13"/>
    <p:sldId id="352" r:id="rId14"/>
    <p:sldId id="355" r:id="rId15"/>
    <p:sldId id="357" r:id="rId16"/>
    <p:sldId id="360" r:id="rId17"/>
    <p:sldId id="359" r:id="rId18"/>
    <p:sldId id="361" r:id="rId19"/>
    <p:sldId id="358" r:id="rId20"/>
    <p:sldId id="356"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D7265840-DB16-426C-8E61-1D771CBB085F}">
          <p14:sldIdLst>
            <p14:sldId id="268"/>
            <p14:sldId id="349"/>
            <p14:sldId id="353"/>
            <p14:sldId id="352"/>
            <p14:sldId id="355"/>
            <p14:sldId id="357"/>
            <p14:sldId id="360"/>
            <p14:sldId id="359"/>
            <p14:sldId id="361"/>
            <p14:sldId id="358"/>
            <p14:sldId id="356"/>
          </p14:sldIdLst>
        </p14:section>
        <p14:section name="Q1-Q2" id="{C4473B13-D4B2-4BEF-95A4-39A3A0D1CC35}">
          <p14:sldIdLst/>
        </p14:section>
        <p14:section name="Q3" id="{BC64D108-3ACD-4ABB-B655-430A88A69AA8}">
          <p14:sldIdLst/>
        </p14:section>
        <p14:section name="Q4" id="{8F9C2445-7C7A-467F-B5A9-61BF57D2A396}">
          <p14:sldIdLst/>
        </p14:section>
        <p14:section name="Valvonnan luvut Q1-Q3" id="{E637B245-524C-483F-9DA6-FA6167181A08}">
          <p14:sldIdLst/>
        </p14:section>
        <p14:section name="HTV-kehys ja määrärahaseuranta" id="{5F2CE136-DFA1-428A-AF8D-B8D25A7B97A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ri Harju" initials="KH" lastIdx="2" clrIdx="0">
    <p:extLst>
      <p:ext uri="{19B8F6BF-5375-455C-9EA6-DF929625EA0E}">
        <p15:presenceInfo xmlns:p15="http://schemas.microsoft.com/office/powerpoint/2012/main" userId="S::karri.harju@ilme.fi::ba121a6e-2627-4905-9345-45b5743acfbe" providerId="AD"/>
      </p:ext>
    </p:extLst>
  </p:cmAuthor>
  <p:cmAuthor id="2" name="Sami Aalto" initials="SA" lastIdx="2" clrIdx="1">
    <p:extLst>
      <p:ext uri="{19B8F6BF-5375-455C-9EA6-DF929625EA0E}">
        <p15:presenceInfo xmlns:p15="http://schemas.microsoft.com/office/powerpoint/2012/main" userId="S::sami@ilme.fi::51c367fc-1947-44b7-94e2-29768fcfbb66" providerId="AD"/>
      </p:ext>
    </p:extLst>
  </p:cmAuthor>
  <p:cmAuthor id="3" name="Rissanen Tiina (Tukes)" initials="RT(" lastIdx="42" clrIdx="2">
    <p:extLst>
      <p:ext uri="{19B8F6BF-5375-455C-9EA6-DF929625EA0E}">
        <p15:presenceInfo xmlns:p15="http://schemas.microsoft.com/office/powerpoint/2012/main" userId="S::tiina.rissanen@tukes.fi::2f7203be-84e1-46d4-b271-b06b9b2d79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9C"/>
    <a:srgbClr val="E7F0EF"/>
    <a:srgbClr val="B2E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7" autoAdjust="0"/>
    <p:restoredTop sz="93792" autoAdjust="0"/>
  </p:normalViewPr>
  <p:slideViewPr>
    <p:cSldViewPr snapToGrid="0" snapToObjects="1">
      <p:cViewPr varScale="1">
        <p:scale>
          <a:sx n="67" d="100"/>
          <a:sy n="67" d="100"/>
        </p:scale>
        <p:origin x="740" y="44"/>
      </p:cViewPr>
      <p:guideLst/>
    </p:cSldViewPr>
  </p:slideViewPr>
  <p:outlineViewPr>
    <p:cViewPr>
      <p:scale>
        <a:sx n="33" d="100"/>
        <a:sy n="33" d="100"/>
      </p:scale>
      <p:origin x="0" y="-1880"/>
    </p:cViewPr>
  </p:outlineViewPr>
  <p:notesTextViewPr>
    <p:cViewPr>
      <p:scale>
        <a:sx n="1" d="1"/>
        <a:sy n="1" d="1"/>
      </p:scale>
      <p:origin x="0" y="0"/>
    </p:cViewPr>
  </p:notesTextViewPr>
  <p:sorterViewPr>
    <p:cViewPr>
      <p:scale>
        <a:sx n="66" d="100"/>
        <a:sy n="66" d="100"/>
      </p:scale>
      <p:origin x="0" y="-388"/>
    </p:cViewPr>
  </p:sorterViewPr>
  <p:notesViewPr>
    <p:cSldViewPr snapToGrid="0" snapToObjects="1">
      <p:cViewPr varScale="1">
        <p:scale>
          <a:sx n="115" d="100"/>
          <a:sy n="115" d="100"/>
        </p:scale>
        <p:origin x="315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commentAuthors" Target="commentAuthors.xml"/><Relationship Id="rId28" Type="http://schemas.openxmlformats.org/officeDocument/2006/relationships/tableStyles" Target="tableStyles.xml"/><Relationship Id="rId15" Type="http://schemas.openxmlformats.org/officeDocument/2006/relationships/slide" Target="slides/slide5.xml"/><Relationship Id="rId23" Type="http://schemas.openxmlformats.org/officeDocument/2006/relationships/handoutMaster" Target="handoutMasters/handoutMaster1.xml"/><Relationship Id="rId10" Type="http://schemas.openxmlformats.org/officeDocument/2006/relationships/slideMaster" Target="slideMasters/slideMaster5.xml"/><Relationship Id="rId19" Type="http://schemas.openxmlformats.org/officeDocument/2006/relationships/slide" Target="slides/slide9.xml"/><Relationship Id="rId27" Type="http://schemas.openxmlformats.org/officeDocument/2006/relationships/theme" Target="theme/theme1.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03060330\Work%20Folders\Toteumavertail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03060330\Work%20Folders\Toteumavertail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03060330\Downloads\V_ANALYSIS_PATTERN%20(2).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Toiminnan kulut ja tuotot 2018 - 2023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'TEO Laskutus'!$B$1</c:f>
              <c:strCache>
                <c:ptCount val="1"/>
                <c:pt idx="0">
                  <c:v>2018</c:v>
                </c:pt>
              </c:strCache>
            </c:strRef>
          </c:tx>
          <c:spPr>
            <a:solidFill>
              <a:schemeClr val="accent1"/>
            </a:solidFill>
            <a:ln>
              <a:noFill/>
            </a:ln>
            <a:effectLst/>
          </c:spPr>
          <c:invertIfNegative val="0"/>
          <c:cat>
            <c:strRef>
              <c:f>'TEO Laskutus'!$A$2:$A$3</c:f>
              <c:strCache>
                <c:ptCount val="2"/>
                <c:pt idx="0">
                  <c:v>Toiminnan kulut</c:v>
                </c:pt>
                <c:pt idx="1">
                  <c:v>Toiminnan tuotot</c:v>
                </c:pt>
              </c:strCache>
            </c:strRef>
          </c:cat>
          <c:val>
            <c:numRef>
              <c:f>'TEO Laskutus'!$B$2:$B$3</c:f>
              <c:numCache>
                <c:formatCode>#\ ##0.00\ "€"</c:formatCode>
                <c:ptCount val="2"/>
                <c:pt idx="0">
                  <c:v>4076644</c:v>
                </c:pt>
                <c:pt idx="1">
                  <c:v>2052570</c:v>
                </c:pt>
              </c:numCache>
            </c:numRef>
          </c:val>
          <c:extLst>
            <c:ext xmlns:c16="http://schemas.microsoft.com/office/drawing/2014/chart" uri="{C3380CC4-5D6E-409C-BE32-E72D297353CC}">
              <c16:uniqueId val="{00000000-2AAC-4B86-90B6-817CDA3B59D1}"/>
            </c:ext>
          </c:extLst>
        </c:ser>
        <c:ser>
          <c:idx val="1"/>
          <c:order val="1"/>
          <c:tx>
            <c:strRef>
              <c:f>'TEO Laskutus'!$C$1</c:f>
              <c:strCache>
                <c:ptCount val="1"/>
                <c:pt idx="0">
                  <c:v>2019</c:v>
                </c:pt>
              </c:strCache>
            </c:strRef>
          </c:tx>
          <c:spPr>
            <a:solidFill>
              <a:schemeClr val="accent2"/>
            </a:solidFill>
            <a:ln>
              <a:noFill/>
            </a:ln>
            <a:effectLst/>
          </c:spPr>
          <c:invertIfNegative val="0"/>
          <c:cat>
            <c:strRef>
              <c:f>'TEO Laskutus'!$A$2:$A$3</c:f>
              <c:strCache>
                <c:ptCount val="2"/>
                <c:pt idx="0">
                  <c:v>Toiminnan kulut</c:v>
                </c:pt>
                <c:pt idx="1">
                  <c:v>Toiminnan tuotot</c:v>
                </c:pt>
              </c:strCache>
            </c:strRef>
          </c:cat>
          <c:val>
            <c:numRef>
              <c:f>'TEO Laskutus'!$C$2:$C$3</c:f>
              <c:numCache>
                <c:formatCode>#\ ##0.00\ "€"</c:formatCode>
                <c:ptCount val="2"/>
                <c:pt idx="0">
                  <c:v>4208602</c:v>
                </c:pt>
                <c:pt idx="1">
                  <c:v>2174783</c:v>
                </c:pt>
              </c:numCache>
            </c:numRef>
          </c:val>
          <c:extLst>
            <c:ext xmlns:c16="http://schemas.microsoft.com/office/drawing/2014/chart" uri="{C3380CC4-5D6E-409C-BE32-E72D297353CC}">
              <c16:uniqueId val="{00000001-2AAC-4B86-90B6-817CDA3B59D1}"/>
            </c:ext>
          </c:extLst>
        </c:ser>
        <c:ser>
          <c:idx val="2"/>
          <c:order val="2"/>
          <c:tx>
            <c:strRef>
              <c:f>'TEO Laskutus'!$D$1</c:f>
              <c:strCache>
                <c:ptCount val="1"/>
                <c:pt idx="0">
                  <c:v>2020</c:v>
                </c:pt>
              </c:strCache>
            </c:strRef>
          </c:tx>
          <c:spPr>
            <a:solidFill>
              <a:schemeClr val="accent3"/>
            </a:solidFill>
            <a:ln>
              <a:noFill/>
            </a:ln>
            <a:effectLst/>
          </c:spPr>
          <c:invertIfNegative val="0"/>
          <c:cat>
            <c:strRef>
              <c:f>'TEO Laskutus'!$A$2:$A$3</c:f>
              <c:strCache>
                <c:ptCount val="2"/>
                <c:pt idx="0">
                  <c:v>Toiminnan kulut</c:v>
                </c:pt>
                <c:pt idx="1">
                  <c:v>Toiminnan tuotot</c:v>
                </c:pt>
              </c:strCache>
            </c:strRef>
          </c:cat>
          <c:val>
            <c:numRef>
              <c:f>'TEO Laskutus'!$D$2:$D$3</c:f>
              <c:numCache>
                <c:formatCode>#\ ##0.00\ "€"</c:formatCode>
                <c:ptCount val="2"/>
                <c:pt idx="0">
                  <c:v>4074220</c:v>
                </c:pt>
                <c:pt idx="1">
                  <c:v>2260345</c:v>
                </c:pt>
              </c:numCache>
            </c:numRef>
          </c:val>
          <c:extLst>
            <c:ext xmlns:c16="http://schemas.microsoft.com/office/drawing/2014/chart" uri="{C3380CC4-5D6E-409C-BE32-E72D297353CC}">
              <c16:uniqueId val="{00000002-2AAC-4B86-90B6-817CDA3B59D1}"/>
            </c:ext>
          </c:extLst>
        </c:ser>
        <c:ser>
          <c:idx val="3"/>
          <c:order val="3"/>
          <c:tx>
            <c:strRef>
              <c:f>'TEO Laskutus'!$E$1</c:f>
              <c:strCache>
                <c:ptCount val="1"/>
                <c:pt idx="0">
                  <c:v>2021</c:v>
                </c:pt>
              </c:strCache>
            </c:strRef>
          </c:tx>
          <c:spPr>
            <a:solidFill>
              <a:schemeClr val="accent4"/>
            </a:solidFill>
            <a:ln>
              <a:noFill/>
            </a:ln>
            <a:effectLst/>
          </c:spPr>
          <c:invertIfNegative val="0"/>
          <c:cat>
            <c:strRef>
              <c:f>'TEO Laskutus'!$A$2:$A$3</c:f>
              <c:strCache>
                <c:ptCount val="2"/>
                <c:pt idx="0">
                  <c:v>Toiminnan kulut</c:v>
                </c:pt>
                <c:pt idx="1">
                  <c:v>Toiminnan tuotot</c:v>
                </c:pt>
              </c:strCache>
            </c:strRef>
          </c:cat>
          <c:val>
            <c:numRef>
              <c:f>'TEO Laskutus'!$E$2:$E$3</c:f>
              <c:numCache>
                <c:formatCode>#\ ##0.00\ "€"</c:formatCode>
                <c:ptCount val="2"/>
                <c:pt idx="0">
                  <c:v>3519916</c:v>
                </c:pt>
                <c:pt idx="1">
                  <c:v>1784792</c:v>
                </c:pt>
              </c:numCache>
            </c:numRef>
          </c:val>
          <c:extLst>
            <c:ext xmlns:c16="http://schemas.microsoft.com/office/drawing/2014/chart" uri="{C3380CC4-5D6E-409C-BE32-E72D297353CC}">
              <c16:uniqueId val="{00000003-2AAC-4B86-90B6-817CDA3B59D1}"/>
            </c:ext>
          </c:extLst>
        </c:ser>
        <c:ser>
          <c:idx val="4"/>
          <c:order val="4"/>
          <c:tx>
            <c:strRef>
              <c:f>'TEO Laskutus'!$F$1</c:f>
              <c:strCache>
                <c:ptCount val="1"/>
                <c:pt idx="0">
                  <c:v>2022</c:v>
                </c:pt>
              </c:strCache>
            </c:strRef>
          </c:tx>
          <c:spPr>
            <a:solidFill>
              <a:schemeClr val="accent5"/>
            </a:solidFill>
            <a:ln>
              <a:noFill/>
            </a:ln>
            <a:effectLst/>
          </c:spPr>
          <c:invertIfNegative val="0"/>
          <c:cat>
            <c:strRef>
              <c:f>'TEO Laskutus'!$A$2:$A$3</c:f>
              <c:strCache>
                <c:ptCount val="2"/>
                <c:pt idx="0">
                  <c:v>Toiminnan kulut</c:v>
                </c:pt>
                <c:pt idx="1">
                  <c:v>Toiminnan tuotot</c:v>
                </c:pt>
              </c:strCache>
            </c:strRef>
          </c:cat>
          <c:val>
            <c:numRef>
              <c:f>'TEO Laskutus'!$F$2:$F$3</c:f>
              <c:numCache>
                <c:formatCode>#\ ##0.00\ "€"</c:formatCode>
                <c:ptCount val="2"/>
                <c:pt idx="0">
                  <c:v>4416373</c:v>
                </c:pt>
                <c:pt idx="1">
                  <c:v>2729289</c:v>
                </c:pt>
              </c:numCache>
            </c:numRef>
          </c:val>
          <c:extLst>
            <c:ext xmlns:c16="http://schemas.microsoft.com/office/drawing/2014/chart" uri="{C3380CC4-5D6E-409C-BE32-E72D297353CC}">
              <c16:uniqueId val="{00000004-2AAC-4B86-90B6-817CDA3B59D1}"/>
            </c:ext>
          </c:extLst>
        </c:ser>
        <c:ser>
          <c:idx val="5"/>
          <c:order val="5"/>
          <c:tx>
            <c:strRef>
              <c:f>'TEO Laskutus'!$G$1</c:f>
              <c:strCache>
                <c:ptCount val="1"/>
                <c:pt idx="0">
                  <c:v>2023Budj.</c:v>
                </c:pt>
              </c:strCache>
            </c:strRef>
          </c:tx>
          <c:spPr>
            <a:solidFill>
              <a:schemeClr val="accent6"/>
            </a:solidFill>
            <a:ln>
              <a:noFill/>
            </a:ln>
            <a:effectLst/>
          </c:spPr>
          <c:invertIfNegative val="0"/>
          <c:cat>
            <c:strRef>
              <c:f>'TEO Laskutus'!$A$2:$A$3</c:f>
              <c:strCache>
                <c:ptCount val="2"/>
                <c:pt idx="0">
                  <c:v>Toiminnan kulut</c:v>
                </c:pt>
                <c:pt idx="1">
                  <c:v>Toiminnan tuotot</c:v>
                </c:pt>
              </c:strCache>
            </c:strRef>
          </c:cat>
          <c:val>
            <c:numRef>
              <c:f>'TEO Laskutus'!$G$2:$G$3</c:f>
              <c:numCache>
                <c:formatCode>#\ ##0.00\ "€"</c:formatCode>
                <c:ptCount val="2"/>
                <c:pt idx="0">
                  <c:v>4921000</c:v>
                </c:pt>
                <c:pt idx="1">
                  <c:v>2400000</c:v>
                </c:pt>
              </c:numCache>
            </c:numRef>
          </c:val>
          <c:extLst>
            <c:ext xmlns:c16="http://schemas.microsoft.com/office/drawing/2014/chart" uri="{C3380CC4-5D6E-409C-BE32-E72D297353CC}">
              <c16:uniqueId val="{00000005-2AAC-4B86-90B6-817CDA3B59D1}"/>
            </c:ext>
          </c:extLst>
        </c:ser>
        <c:ser>
          <c:idx val="6"/>
          <c:order val="6"/>
          <c:tx>
            <c:strRef>
              <c:f>'TEO Laskutus'!$H$1</c:f>
              <c:strCache>
                <c:ptCount val="1"/>
                <c:pt idx="0">
                  <c:v>2023/Q1-4</c:v>
                </c:pt>
              </c:strCache>
            </c:strRef>
          </c:tx>
          <c:spPr>
            <a:solidFill>
              <a:schemeClr val="accent1">
                <a:lumMod val="60000"/>
              </a:schemeClr>
            </a:solidFill>
            <a:ln>
              <a:noFill/>
            </a:ln>
            <a:effectLst/>
          </c:spPr>
          <c:invertIfNegative val="0"/>
          <c:cat>
            <c:strRef>
              <c:f>'TEO Laskutus'!$A$2:$A$3</c:f>
              <c:strCache>
                <c:ptCount val="2"/>
                <c:pt idx="0">
                  <c:v>Toiminnan kulut</c:v>
                </c:pt>
                <c:pt idx="1">
                  <c:v>Toiminnan tuotot</c:v>
                </c:pt>
              </c:strCache>
            </c:strRef>
          </c:cat>
          <c:val>
            <c:numRef>
              <c:f>'TEO Laskutus'!$H$2:$H$3</c:f>
              <c:numCache>
                <c:formatCode>#\ ##0.00\ "€"</c:formatCode>
                <c:ptCount val="2"/>
                <c:pt idx="0">
                  <c:v>1541693</c:v>
                </c:pt>
                <c:pt idx="1">
                  <c:v>810236</c:v>
                </c:pt>
              </c:numCache>
            </c:numRef>
          </c:val>
          <c:extLst>
            <c:ext xmlns:c16="http://schemas.microsoft.com/office/drawing/2014/chart" uri="{C3380CC4-5D6E-409C-BE32-E72D297353CC}">
              <c16:uniqueId val="{00000006-2AAC-4B86-90B6-817CDA3B59D1}"/>
            </c:ext>
          </c:extLst>
        </c:ser>
        <c:dLbls>
          <c:showLegendKey val="0"/>
          <c:showVal val="0"/>
          <c:showCatName val="0"/>
          <c:showSerName val="0"/>
          <c:showPercent val="0"/>
          <c:showBubbleSize val="0"/>
        </c:dLbls>
        <c:gapWidth val="219"/>
        <c:overlap val="-27"/>
        <c:axId val="495233192"/>
        <c:axId val="495227288"/>
      </c:barChart>
      <c:catAx>
        <c:axId val="4952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5227288"/>
        <c:crosses val="autoZero"/>
        <c:auto val="1"/>
        <c:lblAlgn val="ctr"/>
        <c:lblOffset val="100"/>
        <c:noMultiLvlLbl val="0"/>
      </c:catAx>
      <c:valAx>
        <c:axId val="495227288"/>
        <c:scaling>
          <c:orientation val="minMax"/>
        </c:scaling>
        <c:delete val="0"/>
        <c:axPos val="l"/>
        <c:majorGridlines>
          <c:spPr>
            <a:ln w="9525" cap="flat" cmpd="sng" algn="ctr">
              <a:solidFill>
                <a:schemeClr val="tx1">
                  <a:lumMod val="15000"/>
                  <a:lumOff val="85000"/>
                </a:schemeClr>
              </a:solidFill>
              <a:round/>
            </a:ln>
            <a:effectLst/>
          </c:spPr>
        </c:majorGridlines>
        <c:numFmt formatCode="#\ ##0.0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5233192"/>
        <c:crosses val="autoZero"/>
        <c:crossBetween val="between"/>
      </c:valAx>
      <c:spPr>
        <a:noFill/>
        <a:ln>
          <a:noFill/>
        </a:ln>
        <a:effectLst/>
      </c:spPr>
    </c:plotArea>
    <c:legend>
      <c:legendPos val="b"/>
      <c:layout>
        <c:manualLayout>
          <c:xMode val="edge"/>
          <c:yMode val="edge"/>
          <c:x val="0.17548395450719728"/>
          <c:y val="0.91743158378201395"/>
          <c:w val="0.77610489948146666"/>
          <c:h val="6.091123854045401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Laskutuksen</a:t>
            </a:r>
            <a:r>
              <a:rPr lang="fi-FI" baseline="0"/>
              <a:t> osuus kuluista 2018 - 2023</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'TEO Laskutus'!$B$1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'TEO Laskutus'!$A$4</c:f>
              <c:strCache>
                <c:ptCount val="1"/>
                <c:pt idx="0">
                  <c:v>Tuottojen osuus kuluista</c:v>
                </c:pt>
              </c:strCache>
            </c:strRef>
          </c:cat>
          <c:val>
            <c:numRef>
              <c:f>'TEO Laskutus'!$B$4</c:f>
              <c:numCache>
                <c:formatCode>0%</c:formatCode>
                <c:ptCount val="1"/>
                <c:pt idx="0">
                  <c:v>0.50349503169764154</c:v>
                </c:pt>
              </c:numCache>
            </c:numRef>
          </c:val>
          <c:extLst>
            <c:ext xmlns:c16="http://schemas.microsoft.com/office/drawing/2014/chart" uri="{C3380CC4-5D6E-409C-BE32-E72D297353CC}">
              <c16:uniqueId val="{00000001-6F31-410F-8D32-1D39FCB5964E}"/>
            </c:ext>
          </c:extLst>
        </c:ser>
        <c:ser>
          <c:idx val="1"/>
          <c:order val="1"/>
          <c:tx>
            <c:strRef>
              <c:f>'TEO Laskutus'!$C$1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'TEO Laskutus'!$A$4</c:f>
              <c:strCache>
                <c:ptCount val="1"/>
                <c:pt idx="0">
                  <c:v>Tuottojen osuus kuluista</c:v>
                </c:pt>
              </c:strCache>
            </c:strRef>
          </c:cat>
          <c:val>
            <c:numRef>
              <c:f>'TEO Laskutus'!$C$4</c:f>
              <c:numCache>
                <c:formatCode>0%</c:formatCode>
                <c:ptCount val="1"/>
                <c:pt idx="0">
                  <c:v>0.51674712885656571</c:v>
                </c:pt>
              </c:numCache>
            </c:numRef>
          </c:val>
          <c:extLst>
            <c:ext xmlns:c16="http://schemas.microsoft.com/office/drawing/2014/chart" uri="{C3380CC4-5D6E-409C-BE32-E72D297353CC}">
              <c16:uniqueId val="{00000002-6F31-410F-8D32-1D39FCB5964E}"/>
            </c:ext>
          </c:extLst>
        </c:ser>
        <c:ser>
          <c:idx val="2"/>
          <c:order val="2"/>
          <c:tx>
            <c:strRef>
              <c:f>'TEO Laskutus'!$D$1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'TEO Laskutus'!$A$4</c:f>
              <c:strCache>
                <c:ptCount val="1"/>
                <c:pt idx="0">
                  <c:v>Tuottojen osuus kuluista</c:v>
                </c:pt>
              </c:strCache>
            </c:strRef>
          </c:cat>
          <c:val>
            <c:numRef>
              <c:f>'TEO Laskutus'!$D$4</c:f>
              <c:numCache>
                <c:formatCode>0%</c:formatCode>
                <c:ptCount val="1"/>
                <c:pt idx="0">
                  <c:v>0.55479208290175785</c:v>
                </c:pt>
              </c:numCache>
            </c:numRef>
          </c:val>
          <c:extLst>
            <c:ext xmlns:c16="http://schemas.microsoft.com/office/drawing/2014/chart" uri="{C3380CC4-5D6E-409C-BE32-E72D297353CC}">
              <c16:uniqueId val="{00000003-6F31-410F-8D32-1D39FCB5964E}"/>
            </c:ext>
          </c:extLst>
        </c:ser>
        <c:ser>
          <c:idx val="3"/>
          <c:order val="3"/>
          <c:tx>
            <c:strRef>
              <c:f>'TEO Laskutus'!$E$1</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'TEO Laskutus'!$A$4</c:f>
              <c:strCache>
                <c:ptCount val="1"/>
                <c:pt idx="0">
                  <c:v>Tuottojen osuus kuluista</c:v>
                </c:pt>
              </c:strCache>
            </c:strRef>
          </c:cat>
          <c:val>
            <c:numRef>
              <c:f>'TEO Laskutus'!$E$4</c:f>
              <c:numCache>
                <c:formatCode>0%</c:formatCode>
                <c:ptCount val="1"/>
                <c:pt idx="0">
                  <c:v>0.50705528200104777</c:v>
                </c:pt>
              </c:numCache>
            </c:numRef>
          </c:val>
          <c:extLst>
            <c:ext xmlns:c16="http://schemas.microsoft.com/office/drawing/2014/chart" uri="{C3380CC4-5D6E-409C-BE32-E72D297353CC}">
              <c16:uniqueId val="{00000004-6F31-410F-8D32-1D39FCB5964E}"/>
            </c:ext>
          </c:extLst>
        </c:ser>
        <c:ser>
          <c:idx val="4"/>
          <c:order val="4"/>
          <c:tx>
            <c:strRef>
              <c:f>'TEO Laskutus'!$F$1</c:f>
              <c:strCache>
                <c:ptCount val="1"/>
                <c:pt idx="0">
                  <c:v>2022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'TEO Laskutus'!$A$4</c:f>
              <c:strCache>
                <c:ptCount val="1"/>
                <c:pt idx="0">
                  <c:v>Tuottojen osuus kuluista</c:v>
                </c:pt>
              </c:strCache>
            </c:strRef>
          </c:cat>
          <c:val>
            <c:numRef>
              <c:f>'TEO Laskutus'!$F$4</c:f>
              <c:numCache>
                <c:formatCode>0%</c:formatCode>
                <c:ptCount val="1"/>
                <c:pt idx="0">
                  <c:v>0.61799331714055861</c:v>
                </c:pt>
              </c:numCache>
            </c:numRef>
          </c:val>
          <c:extLst>
            <c:ext xmlns:c16="http://schemas.microsoft.com/office/drawing/2014/chart" uri="{C3380CC4-5D6E-409C-BE32-E72D297353CC}">
              <c16:uniqueId val="{00000005-6F31-410F-8D32-1D39FCB5964E}"/>
            </c:ext>
          </c:extLst>
        </c:ser>
        <c:ser>
          <c:idx val="5"/>
          <c:order val="5"/>
          <c:tx>
            <c:strRef>
              <c:f>'TEO Laskutus'!$G$1</c:f>
              <c:strCache>
                <c:ptCount val="1"/>
                <c:pt idx="0">
                  <c:v>2023Budj.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'TEO Laskutus'!$A$4</c:f>
              <c:strCache>
                <c:ptCount val="1"/>
                <c:pt idx="0">
                  <c:v>Tuottojen osuus kuluista</c:v>
                </c:pt>
              </c:strCache>
            </c:strRef>
          </c:cat>
          <c:val>
            <c:numRef>
              <c:f>'TEO Laskutus'!$G$4</c:f>
              <c:numCache>
                <c:formatCode>0%</c:formatCode>
                <c:ptCount val="1"/>
                <c:pt idx="0">
                  <c:v>0.48770575086364559</c:v>
                </c:pt>
              </c:numCache>
            </c:numRef>
          </c:val>
          <c:extLst>
            <c:ext xmlns:c16="http://schemas.microsoft.com/office/drawing/2014/chart" uri="{C3380CC4-5D6E-409C-BE32-E72D297353CC}">
              <c16:uniqueId val="{00000006-6F31-410F-8D32-1D39FCB5964E}"/>
            </c:ext>
          </c:extLst>
        </c:ser>
        <c:ser>
          <c:idx val="6"/>
          <c:order val="6"/>
          <c:tx>
            <c:strRef>
              <c:f>'TEO Laskutus'!$H$1</c:f>
              <c:strCache>
                <c:ptCount val="1"/>
                <c:pt idx="0">
                  <c:v>2023/Q1-4</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'TEO Laskutus'!$A$4</c:f>
              <c:strCache>
                <c:ptCount val="1"/>
                <c:pt idx="0">
                  <c:v>Tuottojen osuus kuluista</c:v>
                </c:pt>
              </c:strCache>
            </c:strRef>
          </c:cat>
          <c:val>
            <c:numRef>
              <c:f>'TEO Laskutus'!$H$4</c:f>
              <c:numCache>
                <c:formatCode>0%</c:formatCode>
                <c:ptCount val="1"/>
                <c:pt idx="0">
                  <c:v>0.52554950953270207</c:v>
                </c:pt>
              </c:numCache>
            </c:numRef>
          </c:val>
          <c:extLst>
            <c:ext xmlns:c16="http://schemas.microsoft.com/office/drawing/2014/chart" uri="{C3380CC4-5D6E-409C-BE32-E72D297353CC}">
              <c16:uniqueId val="{00000007-6F31-410F-8D32-1D39FCB5964E}"/>
            </c:ext>
          </c:extLst>
        </c:ser>
        <c:dLbls>
          <c:dLblPos val="outEnd"/>
          <c:showLegendKey val="0"/>
          <c:showVal val="1"/>
          <c:showCatName val="0"/>
          <c:showSerName val="0"/>
          <c:showPercent val="0"/>
          <c:showBubbleSize val="0"/>
        </c:dLbls>
        <c:gapWidth val="219"/>
        <c:overlap val="-27"/>
        <c:axId val="829232048"/>
        <c:axId val="829226144"/>
        <c:extLst>
          <c:ext xmlns:c15="http://schemas.microsoft.com/office/drawing/2012/chart" uri="{02D57815-91ED-43cb-92C2-25804820EDAC}">
            <c15:filteredBarSeries>
              <c15:ser>
                <c:idx val="7"/>
                <c:order val="7"/>
                <c:tx>
                  <c:strRef>
                    <c:extLst>
                      <c:ext uri="{02D57815-91ED-43cb-92C2-25804820EDAC}">
                        <c15:formulaRef>
                          <c15:sqref>'TEO Laskutus'!$I$1</c15:sqref>
                        </c15:formulaRef>
                      </c:ext>
                    </c:extLst>
                    <c:strCache>
                      <c:ptCount val="1"/>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'TEO Laskutus'!$A$4</c15:sqref>
                        </c15:formulaRef>
                      </c:ext>
                    </c:extLst>
                    <c:strCache>
                      <c:ptCount val="1"/>
                      <c:pt idx="0">
                        <c:v>Tuottojen osuus kuluista</c:v>
                      </c:pt>
                    </c:strCache>
                  </c:strRef>
                </c:cat>
                <c:val>
                  <c:numRef>
                    <c:extLst>
                      <c:ext uri="{02D57815-91ED-43cb-92C2-25804820EDAC}">
                        <c15:formulaRef>
                          <c15:sqref>'TEO Laskutus'!$I$4</c15:sqref>
                        </c15:formulaRef>
                      </c:ext>
                    </c:extLst>
                    <c:numCache>
                      <c:formatCode>#\ ##0.00\ "€"</c:formatCode>
                      <c:ptCount val="1"/>
                    </c:numCache>
                  </c:numRef>
                </c:val>
                <c:extLst>
                  <c:ext xmlns:c16="http://schemas.microsoft.com/office/drawing/2014/chart" uri="{C3380CC4-5D6E-409C-BE32-E72D297353CC}">
                    <c16:uniqueId val="{00000008-6F31-410F-8D32-1D39FCB5964E}"/>
                  </c:ext>
                </c:extLst>
              </c15:ser>
            </c15:filteredBarSeries>
          </c:ext>
        </c:extLst>
      </c:barChart>
      <c:catAx>
        <c:axId val="82923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29226144"/>
        <c:crosses val="autoZero"/>
        <c:auto val="1"/>
        <c:lblAlgn val="ctr"/>
        <c:lblOffset val="100"/>
        <c:noMultiLvlLbl val="0"/>
      </c:catAx>
      <c:valAx>
        <c:axId val="829226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29232048"/>
        <c:crosses val="autoZero"/>
        <c:crossBetween val="between"/>
      </c:valAx>
      <c:spPr>
        <a:noFill/>
        <a:ln>
          <a:noFill/>
        </a:ln>
        <a:effectLst/>
      </c:spPr>
    </c:plotArea>
    <c:legend>
      <c:legendPos val="r"/>
      <c:layout>
        <c:manualLayout>
          <c:xMode val="edge"/>
          <c:yMode val="edge"/>
          <c:x val="0.79283333366031861"/>
          <c:y val="0.13379336375002376"/>
          <c:w val="0.19221690108238654"/>
          <c:h val="0.779662028561903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Henkilöstörakenne (n=60 + 2 harjoittelijaa</a:t>
            </a:r>
            <a:r>
              <a:rPr lang="fi-FI" baseline="0"/>
              <a:t>)</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'V_ANALYSIS_PATTERN (2)'!$A$4</c:f>
              <c:strCache>
                <c:ptCount val="1"/>
                <c:pt idx="0">
                  <c:v>20-24</c:v>
                </c:pt>
              </c:strCache>
            </c:strRef>
          </c:tx>
          <c:spPr>
            <a:solidFill>
              <a:schemeClr val="accent1"/>
            </a:solidFill>
            <a:ln>
              <a:noFill/>
            </a:ln>
            <a:effectLst/>
          </c:spPr>
          <c:invertIfNegative val="0"/>
          <c:cat>
            <c:strRef>
              <c:f>'V_ANALYSIS_PATTERN (2)'!$I$1:$I$3</c:f>
              <c:strCache>
                <c:ptCount val="3"/>
                <c:pt idx="2">
                  <c:v>Henkilö lkm</c:v>
                </c:pt>
              </c:strCache>
            </c:strRef>
          </c:cat>
          <c:val>
            <c:numRef>
              <c:f>'V_ANALYSIS_PATTERN (2)'!$I$4</c:f>
            </c:numRef>
          </c:val>
          <c:extLst>
            <c:ext xmlns:c16="http://schemas.microsoft.com/office/drawing/2014/chart" uri="{C3380CC4-5D6E-409C-BE32-E72D297353CC}">
              <c16:uniqueId val="{00000000-23CA-4D0C-ABD4-5A647219816D}"/>
            </c:ext>
          </c:extLst>
        </c:ser>
        <c:ser>
          <c:idx val="1"/>
          <c:order val="1"/>
          <c:tx>
            <c:strRef>
              <c:f>'V_ANALYSIS_PATTERN (2)'!$A$5</c:f>
              <c:strCache>
                <c:ptCount val="1"/>
                <c:pt idx="0">
                  <c:v>20-24</c:v>
                </c:pt>
              </c:strCache>
            </c:strRef>
          </c:tx>
          <c:spPr>
            <a:solidFill>
              <a:schemeClr val="accent2"/>
            </a:solidFill>
            <a:ln>
              <a:noFill/>
            </a:ln>
            <a:effectLst/>
          </c:spPr>
          <c:invertIfNegative val="0"/>
          <c:cat>
            <c:strRef>
              <c:f>'V_ANALYSIS_PATTERN (2)'!$I$1:$I$3</c:f>
              <c:strCache>
                <c:ptCount val="3"/>
                <c:pt idx="2">
                  <c:v>Henkilö lkm</c:v>
                </c:pt>
              </c:strCache>
            </c:strRef>
          </c:cat>
          <c:val>
            <c:numRef>
              <c:f>'V_ANALYSIS_PATTERN (2)'!$I$5</c:f>
            </c:numRef>
          </c:val>
          <c:extLst>
            <c:ext xmlns:c16="http://schemas.microsoft.com/office/drawing/2014/chart" uri="{C3380CC4-5D6E-409C-BE32-E72D297353CC}">
              <c16:uniqueId val="{00000001-23CA-4D0C-ABD4-5A647219816D}"/>
            </c:ext>
          </c:extLst>
        </c:ser>
        <c:ser>
          <c:idx val="2"/>
          <c:order val="2"/>
          <c:tx>
            <c:strRef>
              <c:f>'V_ANALYSIS_PATTERN (2)'!$A$6</c:f>
              <c:strCache>
                <c:ptCount val="1"/>
                <c:pt idx="0">
                  <c:v>20-24</c:v>
                </c:pt>
              </c:strCache>
            </c:strRef>
          </c:tx>
          <c:spPr>
            <a:solidFill>
              <a:schemeClr val="accent3"/>
            </a:solidFill>
            <a:ln>
              <a:noFill/>
            </a:ln>
            <a:effectLst/>
          </c:spPr>
          <c:invertIfNegative val="0"/>
          <c:cat>
            <c:strRef>
              <c:f>'V_ANALYSIS_PATTERN (2)'!$I$1:$I$3</c:f>
              <c:strCache>
                <c:ptCount val="3"/>
                <c:pt idx="2">
                  <c:v>Henkilö lkm</c:v>
                </c:pt>
              </c:strCache>
            </c:strRef>
          </c:cat>
          <c:val>
            <c:numRef>
              <c:f>'V_ANALYSIS_PATTERN (2)'!$I$6</c:f>
              <c:numCache>
                <c:formatCode>#\ ##0;\-#\ ##0;#\ ##0;@</c:formatCode>
                <c:ptCount val="1"/>
                <c:pt idx="0">
                  <c:v>2</c:v>
                </c:pt>
              </c:numCache>
            </c:numRef>
          </c:val>
          <c:extLst>
            <c:ext xmlns:c16="http://schemas.microsoft.com/office/drawing/2014/chart" uri="{C3380CC4-5D6E-409C-BE32-E72D297353CC}">
              <c16:uniqueId val="{00000002-23CA-4D0C-ABD4-5A647219816D}"/>
            </c:ext>
          </c:extLst>
        </c:ser>
        <c:ser>
          <c:idx val="3"/>
          <c:order val="3"/>
          <c:tx>
            <c:strRef>
              <c:f>'V_ANALYSIS_PATTERN (2)'!$A$7</c:f>
              <c:strCache>
                <c:ptCount val="1"/>
                <c:pt idx="0">
                  <c:v>25-29</c:v>
                </c:pt>
              </c:strCache>
            </c:strRef>
          </c:tx>
          <c:spPr>
            <a:solidFill>
              <a:schemeClr val="accent4"/>
            </a:solidFill>
            <a:ln>
              <a:noFill/>
            </a:ln>
            <a:effectLst/>
          </c:spPr>
          <c:invertIfNegative val="0"/>
          <c:cat>
            <c:strRef>
              <c:f>'V_ANALYSIS_PATTERN (2)'!$I$1:$I$3</c:f>
              <c:strCache>
                <c:ptCount val="3"/>
                <c:pt idx="2">
                  <c:v>Henkilö lkm</c:v>
                </c:pt>
              </c:strCache>
            </c:strRef>
          </c:cat>
          <c:val>
            <c:numRef>
              <c:f>'V_ANALYSIS_PATTERN (2)'!$I$7</c:f>
            </c:numRef>
          </c:val>
          <c:extLst>
            <c:ext xmlns:c16="http://schemas.microsoft.com/office/drawing/2014/chart" uri="{C3380CC4-5D6E-409C-BE32-E72D297353CC}">
              <c16:uniqueId val="{00000003-23CA-4D0C-ABD4-5A647219816D}"/>
            </c:ext>
          </c:extLst>
        </c:ser>
        <c:ser>
          <c:idx val="4"/>
          <c:order val="4"/>
          <c:tx>
            <c:strRef>
              <c:f>'V_ANALYSIS_PATTERN (2)'!$A$8</c:f>
              <c:strCache>
                <c:ptCount val="1"/>
                <c:pt idx="0">
                  <c:v>25-29</c:v>
                </c:pt>
              </c:strCache>
            </c:strRef>
          </c:tx>
          <c:spPr>
            <a:solidFill>
              <a:schemeClr val="accent5"/>
            </a:solidFill>
            <a:ln>
              <a:noFill/>
            </a:ln>
            <a:effectLst/>
          </c:spPr>
          <c:invertIfNegative val="0"/>
          <c:cat>
            <c:strRef>
              <c:f>'V_ANALYSIS_PATTERN (2)'!$I$1:$I$3</c:f>
              <c:strCache>
                <c:ptCount val="3"/>
                <c:pt idx="2">
                  <c:v>Henkilö lkm</c:v>
                </c:pt>
              </c:strCache>
            </c:strRef>
          </c:cat>
          <c:val>
            <c:numRef>
              <c:f>'V_ANALYSIS_PATTERN (2)'!$I$8</c:f>
            </c:numRef>
          </c:val>
          <c:extLst>
            <c:ext xmlns:c16="http://schemas.microsoft.com/office/drawing/2014/chart" uri="{C3380CC4-5D6E-409C-BE32-E72D297353CC}">
              <c16:uniqueId val="{00000004-23CA-4D0C-ABD4-5A647219816D}"/>
            </c:ext>
          </c:extLst>
        </c:ser>
        <c:ser>
          <c:idx val="5"/>
          <c:order val="5"/>
          <c:tx>
            <c:strRef>
              <c:f>'V_ANALYSIS_PATTERN (2)'!$A$9</c:f>
              <c:strCache>
                <c:ptCount val="1"/>
                <c:pt idx="0">
                  <c:v>25-29</c:v>
                </c:pt>
              </c:strCache>
            </c:strRef>
          </c:tx>
          <c:spPr>
            <a:solidFill>
              <a:schemeClr val="accent6"/>
            </a:solidFill>
            <a:ln>
              <a:noFill/>
            </a:ln>
            <a:effectLst/>
          </c:spPr>
          <c:invertIfNegative val="0"/>
          <c:cat>
            <c:strRef>
              <c:f>'V_ANALYSIS_PATTERN (2)'!$I$1:$I$3</c:f>
              <c:strCache>
                <c:ptCount val="3"/>
                <c:pt idx="2">
                  <c:v>Henkilö lkm</c:v>
                </c:pt>
              </c:strCache>
            </c:strRef>
          </c:cat>
          <c:val>
            <c:numRef>
              <c:f>'V_ANALYSIS_PATTERN (2)'!$I$9</c:f>
              <c:numCache>
                <c:formatCode>#\ ##0;\-#\ ##0;#\ ##0;@</c:formatCode>
                <c:ptCount val="1"/>
                <c:pt idx="0">
                  <c:v>2</c:v>
                </c:pt>
              </c:numCache>
            </c:numRef>
          </c:val>
          <c:extLst>
            <c:ext xmlns:c16="http://schemas.microsoft.com/office/drawing/2014/chart" uri="{C3380CC4-5D6E-409C-BE32-E72D297353CC}">
              <c16:uniqueId val="{00000005-23CA-4D0C-ABD4-5A647219816D}"/>
            </c:ext>
          </c:extLst>
        </c:ser>
        <c:ser>
          <c:idx val="6"/>
          <c:order val="6"/>
          <c:tx>
            <c:strRef>
              <c:f>'V_ANALYSIS_PATTERN (2)'!$A$10</c:f>
              <c:strCache>
                <c:ptCount val="1"/>
                <c:pt idx="0">
                  <c:v>30-34</c:v>
                </c:pt>
              </c:strCache>
            </c:strRef>
          </c:tx>
          <c:spPr>
            <a:solidFill>
              <a:schemeClr val="accent1">
                <a:lumMod val="60000"/>
              </a:schemeClr>
            </a:solidFill>
            <a:ln>
              <a:noFill/>
            </a:ln>
            <a:effectLst/>
          </c:spPr>
          <c:invertIfNegative val="0"/>
          <c:cat>
            <c:strRef>
              <c:f>'V_ANALYSIS_PATTERN (2)'!$I$1:$I$3</c:f>
              <c:strCache>
                <c:ptCount val="3"/>
                <c:pt idx="2">
                  <c:v>Henkilö lkm</c:v>
                </c:pt>
              </c:strCache>
            </c:strRef>
          </c:cat>
          <c:val>
            <c:numRef>
              <c:f>'V_ANALYSIS_PATTERN (2)'!$I$10</c:f>
            </c:numRef>
          </c:val>
          <c:extLst>
            <c:ext xmlns:c16="http://schemas.microsoft.com/office/drawing/2014/chart" uri="{C3380CC4-5D6E-409C-BE32-E72D297353CC}">
              <c16:uniqueId val="{00000006-23CA-4D0C-ABD4-5A647219816D}"/>
            </c:ext>
          </c:extLst>
        </c:ser>
        <c:ser>
          <c:idx val="7"/>
          <c:order val="7"/>
          <c:tx>
            <c:strRef>
              <c:f>'V_ANALYSIS_PATTERN (2)'!$A$11</c:f>
              <c:strCache>
                <c:ptCount val="1"/>
                <c:pt idx="0">
                  <c:v>30-34</c:v>
                </c:pt>
              </c:strCache>
            </c:strRef>
          </c:tx>
          <c:spPr>
            <a:solidFill>
              <a:schemeClr val="accent2">
                <a:lumMod val="60000"/>
              </a:schemeClr>
            </a:solidFill>
            <a:ln>
              <a:noFill/>
            </a:ln>
            <a:effectLst/>
          </c:spPr>
          <c:invertIfNegative val="0"/>
          <c:cat>
            <c:strRef>
              <c:f>'V_ANALYSIS_PATTERN (2)'!$I$1:$I$3</c:f>
              <c:strCache>
                <c:ptCount val="3"/>
                <c:pt idx="2">
                  <c:v>Henkilö lkm</c:v>
                </c:pt>
              </c:strCache>
            </c:strRef>
          </c:cat>
          <c:val>
            <c:numRef>
              <c:f>'V_ANALYSIS_PATTERN (2)'!$I$11</c:f>
            </c:numRef>
          </c:val>
          <c:extLst>
            <c:ext xmlns:c16="http://schemas.microsoft.com/office/drawing/2014/chart" uri="{C3380CC4-5D6E-409C-BE32-E72D297353CC}">
              <c16:uniqueId val="{00000007-23CA-4D0C-ABD4-5A647219816D}"/>
            </c:ext>
          </c:extLst>
        </c:ser>
        <c:ser>
          <c:idx val="8"/>
          <c:order val="8"/>
          <c:tx>
            <c:strRef>
              <c:f>'V_ANALYSIS_PATTERN (2)'!$A$12</c:f>
              <c:strCache>
                <c:ptCount val="1"/>
                <c:pt idx="0">
                  <c:v>30-34</c:v>
                </c:pt>
              </c:strCache>
            </c:strRef>
          </c:tx>
          <c:spPr>
            <a:solidFill>
              <a:schemeClr val="accent3">
                <a:lumMod val="60000"/>
              </a:schemeClr>
            </a:solidFill>
            <a:ln>
              <a:noFill/>
            </a:ln>
            <a:effectLst/>
          </c:spPr>
          <c:invertIfNegative val="0"/>
          <c:cat>
            <c:strRef>
              <c:f>'V_ANALYSIS_PATTERN (2)'!$I$1:$I$3</c:f>
              <c:strCache>
                <c:ptCount val="3"/>
                <c:pt idx="2">
                  <c:v>Henkilö lkm</c:v>
                </c:pt>
              </c:strCache>
            </c:strRef>
          </c:cat>
          <c:val>
            <c:numRef>
              <c:f>'V_ANALYSIS_PATTERN (2)'!$I$12</c:f>
            </c:numRef>
          </c:val>
          <c:extLst>
            <c:ext xmlns:c16="http://schemas.microsoft.com/office/drawing/2014/chart" uri="{C3380CC4-5D6E-409C-BE32-E72D297353CC}">
              <c16:uniqueId val="{00000008-23CA-4D0C-ABD4-5A647219816D}"/>
            </c:ext>
          </c:extLst>
        </c:ser>
        <c:ser>
          <c:idx val="9"/>
          <c:order val="9"/>
          <c:tx>
            <c:strRef>
              <c:f>'V_ANALYSIS_PATTERN (2)'!$A$13</c:f>
              <c:strCache>
                <c:ptCount val="1"/>
                <c:pt idx="0">
                  <c:v>30-34</c:v>
                </c:pt>
              </c:strCache>
            </c:strRef>
          </c:tx>
          <c:spPr>
            <a:solidFill>
              <a:schemeClr val="accent4">
                <a:lumMod val="60000"/>
              </a:schemeClr>
            </a:solidFill>
            <a:ln>
              <a:noFill/>
            </a:ln>
            <a:effectLst/>
          </c:spPr>
          <c:invertIfNegative val="0"/>
          <c:cat>
            <c:strRef>
              <c:f>'V_ANALYSIS_PATTERN (2)'!$I$1:$I$3</c:f>
              <c:strCache>
                <c:ptCount val="3"/>
                <c:pt idx="2">
                  <c:v>Henkilö lkm</c:v>
                </c:pt>
              </c:strCache>
            </c:strRef>
          </c:cat>
          <c:val>
            <c:numRef>
              <c:f>'V_ANALYSIS_PATTERN (2)'!$I$13</c:f>
            </c:numRef>
          </c:val>
          <c:extLst>
            <c:ext xmlns:c16="http://schemas.microsoft.com/office/drawing/2014/chart" uri="{C3380CC4-5D6E-409C-BE32-E72D297353CC}">
              <c16:uniqueId val="{00000009-23CA-4D0C-ABD4-5A647219816D}"/>
            </c:ext>
          </c:extLst>
        </c:ser>
        <c:ser>
          <c:idx val="10"/>
          <c:order val="10"/>
          <c:tx>
            <c:strRef>
              <c:f>'V_ANALYSIS_PATTERN (2)'!$A$14</c:f>
              <c:strCache>
                <c:ptCount val="1"/>
                <c:pt idx="0">
                  <c:v>30-34</c:v>
                </c:pt>
              </c:strCache>
            </c:strRef>
          </c:tx>
          <c:spPr>
            <a:solidFill>
              <a:schemeClr val="accent5">
                <a:lumMod val="60000"/>
              </a:schemeClr>
            </a:solidFill>
            <a:ln>
              <a:noFill/>
            </a:ln>
            <a:effectLst/>
          </c:spPr>
          <c:invertIfNegative val="0"/>
          <c:cat>
            <c:strRef>
              <c:f>'V_ANALYSIS_PATTERN (2)'!$I$1:$I$3</c:f>
              <c:strCache>
                <c:ptCount val="3"/>
                <c:pt idx="2">
                  <c:v>Henkilö lkm</c:v>
                </c:pt>
              </c:strCache>
            </c:strRef>
          </c:cat>
          <c:val>
            <c:numRef>
              <c:f>'V_ANALYSIS_PATTERN (2)'!$I$14</c:f>
            </c:numRef>
          </c:val>
          <c:extLst>
            <c:ext xmlns:c16="http://schemas.microsoft.com/office/drawing/2014/chart" uri="{C3380CC4-5D6E-409C-BE32-E72D297353CC}">
              <c16:uniqueId val="{0000000A-23CA-4D0C-ABD4-5A647219816D}"/>
            </c:ext>
          </c:extLst>
        </c:ser>
        <c:ser>
          <c:idx val="11"/>
          <c:order val="11"/>
          <c:tx>
            <c:strRef>
              <c:f>'V_ANALYSIS_PATTERN (2)'!$A$15</c:f>
              <c:strCache>
                <c:ptCount val="1"/>
                <c:pt idx="0">
                  <c:v>30-34</c:v>
                </c:pt>
              </c:strCache>
            </c:strRef>
          </c:tx>
          <c:spPr>
            <a:solidFill>
              <a:schemeClr val="accent6">
                <a:lumMod val="60000"/>
              </a:schemeClr>
            </a:solidFill>
            <a:ln>
              <a:noFill/>
            </a:ln>
            <a:effectLst/>
          </c:spPr>
          <c:invertIfNegative val="0"/>
          <c:cat>
            <c:strRef>
              <c:f>'V_ANALYSIS_PATTERN (2)'!$I$1:$I$3</c:f>
              <c:strCache>
                <c:ptCount val="3"/>
                <c:pt idx="2">
                  <c:v>Henkilö lkm</c:v>
                </c:pt>
              </c:strCache>
            </c:strRef>
          </c:cat>
          <c:val>
            <c:numRef>
              <c:f>'V_ANALYSIS_PATTERN (2)'!$I$15</c:f>
              <c:numCache>
                <c:formatCode>#\ ##0;\-#\ ##0;#\ ##0;@</c:formatCode>
                <c:ptCount val="1"/>
                <c:pt idx="0">
                  <c:v>5</c:v>
                </c:pt>
              </c:numCache>
            </c:numRef>
          </c:val>
          <c:extLst>
            <c:ext xmlns:c16="http://schemas.microsoft.com/office/drawing/2014/chart" uri="{C3380CC4-5D6E-409C-BE32-E72D297353CC}">
              <c16:uniqueId val="{0000000B-23CA-4D0C-ABD4-5A647219816D}"/>
            </c:ext>
          </c:extLst>
        </c:ser>
        <c:ser>
          <c:idx val="12"/>
          <c:order val="12"/>
          <c:tx>
            <c:strRef>
              <c:f>'V_ANALYSIS_PATTERN (2)'!$A$16</c:f>
              <c:strCache>
                <c:ptCount val="1"/>
                <c:pt idx="0">
                  <c:v>35-39</c:v>
                </c:pt>
              </c:strCache>
            </c:strRef>
          </c:tx>
          <c:spPr>
            <a:solidFill>
              <a:schemeClr val="accent1">
                <a:lumMod val="80000"/>
                <a:lumOff val="20000"/>
              </a:schemeClr>
            </a:solidFill>
            <a:ln>
              <a:noFill/>
            </a:ln>
            <a:effectLst/>
          </c:spPr>
          <c:invertIfNegative val="0"/>
          <c:cat>
            <c:strRef>
              <c:f>'V_ANALYSIS_PATTERN (2)'!$I$1:$I$3</c:f>
              <c:strCache>
                <c:ptCount val="3"/>
                <c:pt idx="2">
                  <c:v>Henkilö lkm</c:v>
                </c:pt>
              </c:strCache>
            </c:strRef>
          </c:cat>
          <c:val>
            <c:numRef>
              <c:f>'V_ANALYSIS_PATTERN (2)'!$I$16</c:f>
            </c:numRef>
          </c:val>
          <c:extLst>
            <c:ext xmlns:c16="http://schemas.microsoft.com/office/drawing/2014/chart" uri="{C3380CC4-5D6E-409C-BE32-E72D297353CC}">
              <c16:uniqueId val="{0000000C-23CA-4D0C-ABD4-5A647219816D}"/>
            </c:ext>
          </c:extLst>
        </c:ser>
        <c:ser>
          <c:idx val="13"/>
          <c:order val="13"/>
          <c:tx>
            <c:strRef>
              <c:f>'V_ANALYSIS_PATTERN (2)'!$A$17</c:f>
              <c:strCache>
                <c:ptCount val="1"/>
                <c:pt idx="0">
                  <c:v>35-39</c:v>
                </c:pt>
              </c:strCache>
            </c:strRef>
          </c:tx>
          <c:spPr>
            <a:solidFill>
              <a:schemeClr val="accent2">
                <a:lumMod val="80000"/>
                <a:lumOff val="20000"/>
              </a:schemeClr>
            </a:solidFill>
            <a:ln>
              <a:noFill/>
            </a:ln>
            <a:effectLst/>
          </c:spPr>
          <c:invertIfNegative val="0"/>
          <c:cat>
            <c:strRef>
              <c:f>'V_ANALYSIS_PATTERN (2)'!$I$1:$I$3</c:f>
              <c:strCache>
                <c:ptCount val="3"/>
                <c:pt idx="2">
                  <c:v>Henkilö lkm</c:v>
                </c:pt>
              </c:strCache>
            </c:strRef>
          </c:cat>
          <c:val>
            <c:numRef>
              <c:f>'V_ANALYSIS_PATTERN (2)'!$I$17</c:f>
            </c:numRef>
          </c:val>
          <c:extLst>
            <c:ext xmlns:c16="http://schemas.microsoft.com/office/drawing/2014/chart" uri="{C3380CC4-5D6E-409C-BE32-E72D297353CC}">
              <c16:uniqueId val="{0000000D-23CA-4D0C-ABD4-5A647219816D}"/>
            </c:ext>
          </c:extLst>
        </c:ser>
        <c:ser>
          <c:idx val="14"/>
          <c:order val="14"/>
          <c:tx>
            <c:strRef>
              <c:f>'V_ANALYSIS_PATTERN (2)'!$A$18</c:f>
              <c:strCache>
                <c:ptCount val="1"/>
                <c:pt idx="0">
                  <c:v>35-39</c:v>
                </c:pt>
              </c:strCache>
            </c:strRef>
          </c:tx>
          <c:spPr>
            <a:solidFill>
              <a:schemeClr val="accent3">
                <a:lumMod val="80000"/>
                <a:lumOff val="20000"/>
              </a:schemeClr>
            </a:solidFill>
            <a:ln>
              <a:noFill/>
            </a:ln>
            <a:effectLst/>
          </c:spPr>
          <c:invertIfNegative val="0"/>
          <c:cat>
            <c:strRef>
              <c:f>'V_ANALYSIS_PATTERN (2)'!$I$1:$I$3</c:f>
              <c:strCache>
                <c:ptCount val="3"/>
                <c:pt idx="2">
                  <c:v>Henkilö lkm</c:v>
                </c:pt>
              </c:strCache>
            </c:strRef>
          </c:cat>
          <c:val>
            <c:numRef>
              <c:f>'V_ANALYSIS_PATTERN (2)'!$I$18</c:f>
            </c:numRef>
          </c:val>
          <c:extLst>
            <c:ext xmlns:c16="http://schemas.microsoft.com/office/drawing/2014/chart" uri="{C3380CC4-5D6E-409C-BE32-E72D297353CC}">
              <c16:uniqueId val="{0000000E-23CA-4D0C-ABD4-5A647219816D}"/>
            </c:ext>
          </c:extLst>
        </c:ser>
        <c:ser>
          <c:idx val="15"/>
          <c:order val="15"/>
          <c:tx>
            <c:strRef>
              <c:f>'V_ANALYSIS_PATTERN (2)'!$A$19</c:f>
              <c:strCache>
                <c:ptCount val="1"/>
                <c:pt idx="0">
                  <c:v>35-39</c:v>
                </c:pt>
              </c:strCache>
            </c:strRef>
          </c:tx>
          <c:spPr>
            <a:solidFill>
              <a:schemeClr val="accent4">
                <a:lumMod val="80000"/>
                <a:lumOff val="20000"/>
              </a:schemeClr>
            </a:solidFill>
            <a:ln>
              <a:noFill/>
            </a:ln>
            <a:effectLst/>
          </c:spPr>
          <c:invertIfNegative val="0"/>
          <c:cat>
            <c:strRef>
              <c:f>'V_ANALYSIS_PATTERN (2)'!$I$1:$I$3</c:f>
              <c:strCache>
                <c:ptCount val="3"/>
                <c:pt idx="2">
                  <c:v>Henkilö lkm</c:v>
                </c:pt>
              </c:strCache>
            </c:strRef>
          </c:cat>
          <c:val>
            <c:numRef>
              <c:f>'V_ANALYSIS_PATTERN (2)'!$I$19</c:f>
            </c:numRef>
          </c:val>
          <c:extLst>
            <c:ext xmlns:c16="http://schemas.microsoft.com/office/drawing/2014/chart" uri="{C3380CC4-5D6E-409C-BE32-E72D297353CC}">
              <c16:uniqueId val="{0000000F-23CA-4D0C-ABD4-5A647219816D}"/>
            </c:ext>
          </c:extLst>
        </c:ser>
        <c:ser>
          <c:idx val="16"/>
          <c:order val="16"/>
          <c:tx>
            <c:strRef>
              <c:f>'V_ANALYSIS_PATTERN (2)'!$A$20</c:f>
              <c:strCache>
                <c:ptCount val="1"/>
                <c:pt idx="0">
                  <c:v>35-39</c:v>
                </c:pt>
              </c:strCache>
            </c:strRef>
          </c:tx>
          <c:spPr>
            <a:solidFill>
              <a:schemeClr val="accent5">
                <a:lumMod val="80000"/>
                <a:lumOff val="20000"/>
              </a:schemeClr>
            </a:solidFill>
            <a:ln>
              <a:noFill/>
            </a:ln>
            <a:effectLst/>
          </c:spPr>
          <c:invertIfNegative val="0"/>
          <c:cat>
            <c:strRef>
              <c:f>'V_ANALYSIS_PATTERN (2)'!$I$1:$I$3</c:f>
              <c:strCache>
                <c:ptCount val="3"/>
                <c:pt idx="2">
                  <c:v>Henkilö lkm</c:v>
                </c:pt>
              </c:strCache>
            </c:strRef>
          </c:cat>
          <c:val>
            <c:numRef>
              <c:f>'V_ANALYSIS_PATTERN (2)'!$I$20</c:f>
            </c:numRef>
          </c:val>
          <c:extLst>
            <c:ext xmlns:c16="http://schemas.microsoft.com/office/drawing/2014/chart" uri="{C3380CC4-5D6E-409C-BE32-E72D297353CC}">
              <c16:uniqueId val="{00000010-23CA-4D0C-ABD4-5A647219816D}"/>
            </c:ext>
          </c:extLst>
        </c:ser>
        <c:ser>
          <c:idx val="17"/>
          <c:order val="17"/>
          <c:tx>
            <c:strRef>
              <c:f>'V_ANALYSIS_PATTERN (2)'!$A$21</c:f>
              <c:strCache>
                <c:ptCount val="1"/>
                <c:pt idx="0">
                  <c:v>35-39</c:v>
                </c:pt>
              </c:strCache>
            </c:strRef>
          </c:tx>
          <c:spPr>
            <a:solidFill>
              <a:schemeClr val="accent6">
                <a:lumMod val="80000"/>
                <a:lumOff val="20000"/>
              </a:schemeClr>
            </a:solidFill>
            <a:ln>
              <a:noFill/>
            </a:ln>
            <a:effectLst/>
          </c:spPr>
          <c:invertIfNegative val="0"/>
          <c:cat>
            <c:strRef>
              <c:f>'V_ANALYSIS_PATTERN (2)'!$I$1:$I$3</c:f>
              <c:strCache>
                <c:ptCount val="3"/>
                <c:pt idx="2">
                  <c:v>Henkilö lkm</c:v>
                </c:pt>
              </c:strCache>
            </c:strRef>
          </c:cat>
          <c:val>
            <c:numRef>
              <c:f>'V_ANALYSIS_PATTERN (2)'!$I$21</c:f>
            </c:numRef>
          </c:val>
          <c:extLst>
            <c:ext xmlns:c16="http://schemas.microsoft.com/office/drawing/2014/chart" uri="{C3380CC4-5D6E-409C-BE32-E72D297353CC}">
              <c16:uniqueId val="{00000011-23CA-4D0C-ABD4-5A647219816D}"/>
            </c:ext>
          </c:extLst>
        </c:ser>
        <c:ser>
          <c:idx val="18"/>
          <c:order val="18"/>
          <c:tx>
            <c:strRef>
              <c:f>'V_ANALYSIS_PATTERN (2)'!$A$22</c:f>
              <c:strCache>
                <c:ptCount val="1"/>
                <c:pt idx="0">
                  <c:v>35-39</c:v>
                </c:pt>
              </c:strCache>
            </c:strRef>
          </c:tx>
          <c:spPr>
            <a:solidFill>
              <a:schemeClr val="accent1">
                <a:lumMod val="80000"/>
              </a:schemeClr>
            </a:solidFill>
            <a:ln>
              <a:noFill/>
            </a:ln>
            <a:effectLst/>
          </c:spPr>
          <c:invertIfNegative val="0"/>
          <c:cat>
            <c:strRef>
              <c:f>'V_ANALYSIS_PATTERN (2)'!$I$1:$I$3</c:f>
              <c:strCache>
                <c:ptCount val="3"/>
                <c:pt idx="2">
                  <c:v>Henkilö lkm</c:v>
                </c:pt>
              </c:strCache>
            </c:strRef>
          </c:cat>
          <c:val>
            <c:numRef>
              <c:f>'V_ANALYSIS_PATTERN (2)'!$I$22</c:f>
            </c:numRef>
          </c:val>
          <c:extLst>
            <c:ext xmlns:c16="http://schemas.microsoft.com/office/drawing/2014/chart" uri="{C3380CC4-5D6E-409C-BE32-E72D297353CC}">
              <c16:uniqueId val="{00000012-23CA-4D0C-ABD4-5A647219816D}"/>
            </c:ext>
          </c:extLst>
        </c:ser>
        <c:ser>
          <c:idx val="19"/>
          <c:order val="19"/>
          <c:tx>
            <c:strRef>
              <c:f>'V_ANALYSIS_PATTERN (2)'!$A$23</c:f>
              <c:strCache>
                <c:ptCount val="1"/>
                <c:pt idx="0">
                  <c:v>35-39</c:v>
                </c:pt>
              </c:strCache>
            </c:strRef>
          </c:tx>
          <c:spPr>
            <a:solidFill>
              <a:schemeClr val="accent2">
                <a:lumMod val="80000"/>
              </a:schemeClr>
            </a:solidFill>
            <a:ln>
              <a:noFill/>
            </a:ln>
            <a:effectLst/>
          </c:spPr>
          <c:invertIfNegative val="0"/>
          <c:cat>
            <c:strRef>
              <c:f>'V_ANALYSIS_PATTERN (2)'!$I$1:$I$3</c:f>
              <c:strCache>
                <c:ptCount val="3"/>
                <c:pt idx="2">
                  <c:v>Henkilö lkm</c:v>
                </c:pt>
              </c:strCache>
            </c:strRef>
          </c:cat>
          <c:val>
            <c:numRef>
              <c:f>'V_ANALYSIS_PATTERN (2)'!$I$23</c:f>
            </c:numRef>
          </c:val>
          <c:extLst>
            <c:ext xmlns:c16="http://schemas.microsoft.com/office/drawing/2014/chart" uri="{C3380CC4-5D6E-409C-BE32-E72D297353CC}">
              <c16:uniqueId val="{00000013-23CA-4D0C-ABD4-5A647219816D}"/>
            </c:ext>
          </c:extLst>
        </c:ser>
        <c:ser>
          <c:idx val="20"/>
          <c:order val="20"/>
          <c:tx>
            <c:strRef>
              <c:f>'V_ANALYSIS_PATTERN (2)'!$A$24</c:f>
              <c:strCache>
                <c:ptCount val="1"/>
                <c:pt idx="0">
                  <c:v>35-39</c:v>
                </c:pt>
              </c:strCache>
            </c:strRef>
          </c:tx>
          <c:spPr>
            <a:solidFill>
              <a:schemeClr val="accent3">
                <a:lumMod val="80000"/>
              </a:schemeClr>
            </a:solidFill>
            <a:ln>
              <a:noFill/>
            </a:ln>
            <a:effectLst/>
          </c:spPr>
          <c:invertIfNegative val="0"/>
          <c:cat>
            <c:strRef>
              <c:f>'V_ANALYSIS_PATTERN (2)'!$I$1:$I$3</c:f>
              <c:strCache>
                <c:ptCount val="3"/>
                <c:pt idx="2">
                  <c:v>Henkilö lkm</c:v>
                </c:pt>
              </c:strCache>
            </c:strRef>
          </c:cat>
          <c:val>
            <c:numRef>
              <c:f>'V_ANALYSIS_PATTERN (2)'!$I$24</c:f>
            </c:numRef>
          </c:val>
          <c:extLst>
            <c:ext xmlns:c16="http://schemas.microsoft.com/office/drawing/2014/chart" uri="{C3380CC4-5D6E-409C-BE32-E72D297353CC}">
              <c16:uniqueId val="{00000014-23CA-4D0C-ABD4-5A647219816D}"/>
            </c:ext>
          </c:extLst>
        </c:ser>
        <c:ser>
          <c:idx val="21"/>
          <c:order val="21"/>
          <c:tx>
            <c:strRef>
              <c:f>'V_ANALYSIS_PATTERN (2)'!$A$25</c:f>
              <c:strCache>
                <c:ptCount val="1"/>
                <c:pt idx="0">
                  <c:v>35-39</c:v>
                </c:pt>
              </c:strCache>
            </c:strRef>
          </c:tx>
          <c:spPr>
            <a:solidFill>
              <a:schemeClr val="accent4">
                <a:lumMod val="80000"/>
              </a:schemeClr>
            </a:solidFill>
            <a:ln>
              <a:noFill/>
            </a:ln>
            <a:effectLst/>
          </c:spPr>
          <c:invertIfNegative val="0"/>
          <c:cat>
            <c:strRef>
              <c:f>'V_ANALYSIS_PATTERN (2)'!$I$1:$I$3</c:f>
              <c:strCache>
                <c:ptCount val="3"/>
                <c:pt idx="2">
                  <c:v>Henkilö lkm</c:v>
                </c:pt>
              </c:strCache>
            </c:strRef>
          </c:cat>
          <c:val>
            <c:numRef>
              <c:f>'V_ANALYSIS_PATTERN (2)'!$I$25</c:f>
              <c:numCache>
                <c:formatCode>#\ ##0;\-#\ ##0;#\ ##0;@</c:formatCode>
                <c:ptCount val="1"/>
                <c:pt idx="0">
                  <c:v>9</c:v>
                </c:pt>
              </c:numCache>
            </c:numRef>
          </c:val>
          <c:extLst>
            <c:ext xmlns:c16="http://schemas.microsoft.com/office/drawing/2014/chart" uri="{C3380CC4-5D6E-409C-BE32-E72D297353CC}">
              <c16:uniqueId val="{00000015-23CA-4D0C-ABD4-5A647219816D}"/>
            </c:ext>
          </c:extLst>
        </c:ser>
        <c:ser>
          <c:idx val="22"/>
          <c:order val="22"/>
          <c:tx>
            <c:strRef>
              <c:f>'V_ANALYSIS_PATTERN (2)'!$A$26</c:f>
              <c:strCache>
                <c:ptCount val="1"/>
                <c:pt idx="0">
                  <c:v>40-44</c:v>
                </c:pt>
              </c:strCache>
            </c:strRef>
          </c:tx>
          <c:spPr>
            <a:solidFill>
              <a:schemeClr val="accent5">
                <a:lumMod val="80000"/>
              </a:schemeClr>
            </a:solidFill>
            <a:ln>
              <a:noFill/>
            </a:ln>
            <a:effectLst/>
          </c:spPr>
          <c:invertIfNegative val="0"/>
          <c:cat>
            <c:strRef>
              <c:f>'V_ANALYSIS_PATTERN (2)'!$I$1:$I$3</c:f>
              <c:strCache>
                <c:ptCount val="3"/>
                <c:pt idx="2">
                  <c:v>Henkilö lkm</c:v>
                </c:pt>
              </c:strCache>
            </c:strRef>
          </c:cat>
          <c:val>
            <c:numRef>
              <c:f>'V_ANALYSIS_PATTERN (2)'!$I$26</c:f>
            </c:numRef>
          </c:val>
          <c:extLst>
            <c:ext xmlns:c16="http://schemas.microsoft.com/office/drawing/2014/chart" uri="{C3380CC4-5D6E-409C-BE32-E72D297353CC}">
              <c16:uniqueId val="{00000016-23CA-4D0C-ABD4-5A647219816D}"/>
            </c:ext>
          </c:extLst>
        </c:ser>
        <c:ser>
          <c:idx val="23"/>
          <c:order val="23"/>
          <c:tx>
            <c:strRef>
              <c:f>'V_ANALYSIS_PATTERN (2)'!$A$27</c:f>
              <c:strCache>
                <c:ptCount val="1"/>
                <c:pt idx="0">
                  <c:v>40-44</c:v>
                </c:pt>
              </c:strCache>
            </c:strRef>
          </c:tx>
          <c:spPr>
            <a:solidFill>
              <a:schemeClr val="accent6">
                <a:lumMod val="80000"/>
              </a:schemeClr>
            </a:solidFill>
            <a:ln>
              <a:noFill/>
            </a:ln>
            <a:effectLst/>
          </c:spPr>
          <c:invertIfNegative val="0"/>
          <c:cat>
            <c:strRef>
              <c:f>'V_ANALYSIS_PATTERN (2)'!$I$1:$I$3</c:f>
              <c:strCache>
                <c:ptCount val="3"/>
                <c:pt idx="2">
                  <c:v>Henkilö lkm</c:v>
                </c:pt>
              </c:strCache>
            </c:strRef>
          </c:cat>
          <c:val>
            <c:numRef>
              <c:f>'V_ANALYSIS_PATTERN (2)'!$I$27</c:f>
            </c:numRef>
          </c:val>
          <c:extLst>
            <c:ext xmlns:c16="http://schemas.microsoft.com/office/drawing/2014/chart" uri="{C3380CC4-5D6E-409C-BE32-E72D297353CC}">
              <c16:uniqueId val="{00000017-23CA-4D0C-ABD4-5A647219816D}"/>
            </c:ext>
          </c:extLst>
        </c:ser>
        <c:ser>
          <c:idx val="24"/>
          <c:order val="24"/>
          <c:tx>
            <c:strRef>
              <c:f>'V_ANALYSIS_PATTERN (2)'!$A$28</c:f>
              <c:strCache>
                <c:ptCount val="1"/>
                <c:pt idx="0">
                  <c:v>40-44</c:v>
                </c:pt>
              </c:strCache>
            </c:strRef>
          </c:tx>
          <c:spPr>
            <a:solidFill>
              <a:schemeClr val="accent1">
                <a:lumMod val="60000"/>
                <a:lumOff val="40000"/>
              </a:schemeClr>
            </a:solidFill>
            <a:ln>
              <a:noFill/>
            </a:ln>
            <a:effectLst/>
          </c:spPr>
          <c:invertIfNegative val="0"/>
          <c:cat>
            <c:strRef>
              <c:f>'V_ANALYSIS_PATTERN (2)'!$I$1:$I$3</c:f>
              <c:strCache>
                <c:ptCount val="3"/>
                <c:pt idx="2">
                  <c:v>Henkilö lkm</c:v>
                </c:pt>
              </c:strCache>
            </c:strRef>
          </c:cat>
          <c:val>
            <c:numRef>
              <c:f>'V_ANALYSIS_PATTERN (2)'!$I$28</c:f>
            </c:numRef>
          </c:val>
          <c:extLst>
            <c:ext xmlns:c16="http://schemas.microsoft.com/office/drawing/2014/chart" uri="{C3380CC4-5D6E-409C-BE32-E72D297353CC}">
              <c16:uniqueId val="{00000018-23CA-4D0C-ABD4-5A647219816D}"/>
            </c:ext>
          </c:extLst>
        </c:ser>
        <c:ser>
          <c:idx val="25"/>
          <c:order val="25"/>
          <c:tx>
            <c:strRef>
              <c:f>'V_ANALYSIS_PATTERN (2)'!$A$29</c:f>
              <c:strCache>
                <c:ptCount val="1"/>
                <c:pt idx="0">
                  <c:v>40-44</c:v>
                </c:pt>
              </c:strCache>
            </c:strRef>
          </c:tx>
          <c:spPr>
            <a:solidFill>
              <a:schemeClr val="accent2">
                <a:lumMod val="60000"/>
                <a:lumOff val="40000"/>
              </a:schemeClr>
            </a:solidFill>
            <a:ln>
              <a:noFill/>
            </a:ln>
            <a:effectLst/>
          </c:spPr>
          <c:invertIfNegative val="0"/>
          <c:cat>
            <c:strRef>
              <c:f>'V_ANALYSIS_PATTERN (2)'!$I$1:$I$3</c:f>
              <c:strCache>
                <c:ptCount val="3"/>
                <c:pt idx="2">
                  <c:v>Henkilö lkm</c:v>
                </c:pt>
              </c:strCache>
            </c:strRef>
          </c:cat>
          <c:val>
            <c:numRef>
              <c:f>'V_ANALYSIS_PATTERN (2)'!$I$29</c:f>
            </c:numRef>
          </c:val>
          <c:extLst>
            <c:ext xmlns:c16="http://schemas.microsoft.com/office/drawing/2014/chart" uri="{C3380CC4-5D6E-409C-BE32-E72D297353CC}">
              <c16:uniqueId val="{00000019-23CA-4D0C-ABD4-5A647219816D}"/>
            </c:ext>
          </c:extLst>
        </c:ser>
        <c:ser>
          <c:idx val="26"/>
          <c:order val="26"/>
          <c:tx>
            <c:strRef>
              <c:f>'V_ANALYSIS_PATTERN (2)'!$A$30</c:f>
              <c:strCache>
                <c:ptCount val="1"/>
                <c:pt idx="0">
                  <c:v>40-44</c:v>
                </c:pt>
              </c:strCache>
            </c:strRef>
          </c:tx>
          <c:spPr>
            <a:solidFill>
              <a:schemeClr val="accent3">
                <a:lumMod val="60000"/>
                <a:lumOff val="40000"/>
              </a:schemeClr>
            </a:solidFill>
            <a:ln>
              <a:noFill/>
            </a:ln>
            <a:effectLst/>
          </c:spPr>
          <c:invertIfNegative val="0"/>
          <c:cat>
            <c:strRef>
              <c:f>'V_ANALYSIS_PATTERN (2)'!$I$1:$I$3</c:f>
              <c:strCache>
                <c:ptCount val="3"/>
                <c:pt idx="2">
                  <c:v>Henkilö lkm</c:v>
                </c:pt>
              </c:strCache>
            </c:strRef>
          </c:cat>
          <c:val>
            <c:numRef>
              <c:f>'V_ANALYSIS_PATTERN (2)'!$I$30</c:f>
            </c:numRef>
          </c:val>
          <c:extLst>
            <c:ext xmlns:c16="http://schemas.microsoft.com/office/drawing/2014/chart" uri="{C3380CC4-5D6E-409C-BE32-E72D297353CC}">
              <c16:uniqueId val="{0000001A-23CA-4D0C-ABD4-5A647219816D}"/>
            </c:ext>
          </c:extLst>
        </c:ser>
        <c:ser>
          <c:idx val="27"/>
          <c:order val="27"/>
          <c:tx>
            <c:strRef>
              <c:f>'V_ANALYSIS_PATTERN (2)'!$A$31</c:f>
              <c:strCache>
                <c:ptCount val="1"/>
                <c:pt idx="0">
                  <c:v>40-44</c:v>
                </c:pt>
              </c:strCache>
            </c:strRef>
          </c:tx>
          <c:spPr>
            <a:solidFill>
              <a:schemeClr val="accent4">
                <a:lumMod val="60000"/>
                <a:lumOff val="40000"/>
              </a:schemeClr>
            </a:solidFill>
            <a:ln>
              <a:noFill/>
            </a:ln>
            <a:effectLst/>
          </c:spPr>
          <c:invertIfNegative val="0"/>
          <c:cat>
            <c:strRef>
              <c:f>'V_ANALYSIS_PATTERN (2)'!$I$1:$I$3</c:f>
              <c:strCache>
                <c:ptCount val="3"/>
                <c:pt idx="2">
                  <c:v>Henkilö lkm</c:v>
                </c:pt>
              </c:strCache>
            </c:strRef>
          </c:cat>
          <c:val>
            <c:numRef>
              <c:f>'V_ANALYSIS_PATTERN (2)'!$I$31</c:f>
            </c:numRef>
          </c:val>
          <c:extLst>
            <c:ext xmlns:c16="http://schemas.microsoft.com/office/drawing/2014/chart" uri="{C3380CC4-5D6E-409C-BE32-E72D297353CC}">
              <c16:uniqueId val="{0000001B-23CA-4D0C-ABD4-5A647219816D}"/>
            </c:ext>
          </c:extLst>
        </c:ser>
        <c:ser>
          <c:idx val="28"/>
          <c:order val="28"/>
          <c:tx>
            <c:strRef>
              <c:f>'V_ANALYSIS_PATTERN (2)'!$A$32</c:f>
              <c:strCache>
                <c:ptCount val="1"/>
                <c:pt idx="0">
                  <c:v>40-44</c:v>
                </c:pt>
              </c:strCache>
            </c:strRef>
          </c:tx>
          <c:spPr>
            <a:solidFill>
              <a:schemeClr val="accent5">
                <a:lumMod val="60000"/>
                <a:lumOff val="40000"/>
              </a:schemeClr>
            </a:solidFill>
            <a:ln>
              <a:noFill/>
            </a:ln>
            <a:effectLst/>
          </c:spPr>
          <c:invertIfNegative val="0"/>
          <c:cat>
            <c:strRef>
              <c:f>'V_ANALYSIS_PATTERN (2)'!$I$1:$I$3</c:f>
              <c:strCache>
                <c:ptCount val="3"/>
                <c:pt idx="2">
                  <c:v>Henkilö lkm</c:v>
                </c:pt>
              </c:strCache>
            </c:strRef>
          </c:cat>
          <c:val>
            <c:numRef>
              <c:f>'V_ANALYSIS_PATTERN (2)'!$I$32</c:f>
            </c:numRef>
          </c:val>
          <c:extLst>
            <c:ext xmlns:c16="http://schemas.microsoft.com/office/drawing/2014/chart" uri="{C3380CC4-5D6E-409C-BE32-E72D297353CC}">
              <c16:uniqueId val="{0000001C-23CA-4D0C-ABD4-5A647219816D}"/>
            </c:ext>
          </c:extLst>
        </c:ser>
        <c:ser>
          <c:idx val="29"/>
          <c:order val="29"/>
          <c:tx>
            <c:strRef>
              <c:f>'V_ANALYSIS_PATTERN (2)'!$A$33</c:f>
              <c:strCache>
                <c:ptCount val="1"/>
                <c:pt idx="0">
                  <c:v>40-44</c:v>
                </c:pt>
              </c:strCache>
            </c:strRef>
          </c:tx>
          <c:spPr>
            <a:solidFill>
              <a:schemeClr val="accent6">
                <a:lumMod val="60000"/>
                <a:lumOff val="40000"/>
              </a:schemeClr>
            </a:solidFill>
            <a:ln>
              <a:noFill/>
            </a:ln>
            <a:effectLst/>
          </c:spPr>
          <c:invertIfNegative val="0"/>
          <c:cat>
            <c:strRef>
              <c:f>'V_ANALYSIS_PATTERN (2)'!$I$1:$I$3</c:f>
              <c:strCache>
                <c:ptCount val="3"/>
                <c:pt idx="2">
                  <c:v>Henkilö lkm</c:v>
                </c:pt>
              </c:strCache>
            </c:strRef>
          </c:cat>
          <c:val>
            <c:numRef>
              <c:f>'V_ANALYSIS_PATTERN (2)'!$I$33</c:f>
            </c:numRef>
          </c:val>
          <c:extLst>
            <c:ext xmlns:c16="http://schemas.microsoft.com/office/drawing/2014/chart" uri="{C3380CC4-5D6E-409C-BE32-E72D297353CC}">
              <c16:uniqueId val="{0000001D-23CA-4D0C-ABD4-5A647219816D}"/>
            </c:ext>
          </c:extLst>
        </c:ser>
        <c:ser>
          <c:idx val="30"/>
          <c:order val="30"/>
          <c:tx>
            <c:strRef>
              <c:f>'V_ANALYSIS_PATTERN (2)'!$A$34</c:f>
              <c:strCache>
                <c:ptCount val="1"/>
                <c:pt idx="0">
                  <c:v>40-44</c:v>
                </c:pt>
              </c:strCache>
            </c:strRef>
          </c:tx>
          <c:spPr>
            <a:solidFill>
              <a:schemeClr val="accent1">
                <a:lumMod val="50000"/>
              </a:schemeClr>
            </a:solidFill>
            <a:ln>
              <a:noFill/>
            </a:ln>
            <a:effectLst/>
          </c:spPr>
          <c:invertIfNegative val="0"/>
          <c:cat>
            <c:strRef>
              <c:f>'V_ANALYSIS_PATTERN (2)'!$I$1:$I$3</c:f>
              <c:strCache>
                <c:ptCount val="3"/>
                <c:pt idx="2">
                  <c:v>Henkilö lkm</c:v>
                </c:pt>
              </c:strCache>
            </c:strRef>
          </c:cat>
          <c:val>
            <c:numRef>
              <c:f>'V_ANALYSIS_PATTERN (2)'!$I$34</c:f>
            </c:numRef>
          </c:val>
          <c:extLst>
            <c:ext xmlns:c16="http://schemas.microsoft.com/office/drawing/2014/chart" uri="{C3380CC4-5D6E-409C-BE32-E72D297353CC}">
              <c16:uniqueId val="{0000001E-23CA-4D0C-ABD4-5A647219816D}"/>
            </c:ext>
          </c:extLst>
        </c:ser>
        <c:ser>
          <c:idx val="31"/>
          <c:order val="31"/>
          <c:tx>
            <c:strRef>
              <c:f>'V_ANALYSIS_PATTERN (2)'!$A$35</c:f>
              <c:strCache>
                <c:ptCount val="1"/>
                <c:pt idx="0">
                  <c:v>40-44</c:v>
                </c:pt>
              </c:strCache>
            </c:strRef>
          </c:tx>
          <c:spPr>
            <a:solidFill>
              <a:schemeClr val="accent2">
                <a:lumMod val="50000"/>
              </a:schemeClr>
            </a:solidFill>
            <a:ln>
              <a:noFill/>
            </a:ln>
            <a:effectLst/>
          </c:spPr>
          <c:invertIfNegative val="0"/>
          <c:cat>
            <c:strRef>
              <c:f>'V_ANALYSIS_PATTERN (2)'!$I$1:$I$3</c:f>
              <c:strCache>
                <c:ptCount val="3"/>
                <c:pt idx="2">
                  <c:v>Henkilö lkm</c:v>
                </c:pt>
              </c:strCache>
            </c:strRef>
          </c:cat>
          <c:val>
            <c:numRef>
              <c:f>'V_ANALYSIS_PATTERN (2)'!$I$35</c:f>
            </c:numRef>
          </c:val>
          <c:extLst>
            <c:ext xmlns:c16="http://schemas.microsoft.com/office/drawing/2014/chart" uri="{C3380CC4-5D6E-409C-BE32-E72D297353CC}">
              <c16:uniqueId val="{0000001F-23CA-4D0C-ABD4-5A647219816D}"/>
            </c:ext>
          </c:extLst>
        </c:ser>
        <c:ser>
          <c:idx val="32"/>
          <c:order val="32"/>
          <c:tx>
            <c:strRef>
              <c:f>'V_ANALYSIS_PATTERN (2)'!$A$36</c:f>
              <c:strCache>
                <c:ptCount val="1"/>
                <c:pt idx="0">
                  <c:v>40-44</c:v>
                </c:pt>
              </c:strCache>
            </c:strRef>
          </c:tx>
          <c:spPr>
            <a:solidFill>
              <a:schemeClr val="accent3">
                <a:lumMod val="50000"/>
              </a:schemeClr>
            </a:solidFill>
            <a:ln>
              <a:noFill/>
            </a:ln>
            <a:effectLst/>
          </c:spPr>
          <c:invertIfNegative val="0"/>
          <c:cat>
            <c:strRef>
              <c:f>'V_ANALYSIS_PATTERN (2)'!$I$1:$I$3</c:f>
              <c:strCache>
                <c:ptCount val="3"/>
                <c:pt idx="2">
                  <c:v>Henkilö lkm</c:v>
                </c:pt>
              </c:strCache>
            </c:strRef>
          </c:cat>
          <c:val>
            <c:numRef>
              <c:f>'V_ANALYSIS_PATTERN (2)'!$I$36</c:f>
            </c:numRef>
          </c:val>
          <c:extLst>
            <c:ext xmlns:c16="http://schemas.microsoft.com/office/drawing/2014/chart" uri="{C3380CC4-5D6E-409C-BE32-E72D297353CC}">
              <c16:uniqueId val="{00000020-23CA-4D0C-ABD4-5A647219816D}"/>
            </c:ext>
          </c:extLst>
        </c:ser>
        <c:ser>
          <c:idx val="33"/>
          <c:order val="33"/>
          <c:tx>
            <c:strRef>
              <c:f>'V_ANALYSIS_PATTERN (2)'!$A$37</c:f>
              <c:strCache>
                <c:ptCount val="1"/>
                <c:pt idx="0">
                  <c:v>40-44</c:v>
                </c:pt>
              </c:strCache>
            </c:strRef>
          </c:tx>
          <c:spPr>
            <a:solidFill>
              <a:schemeClr val="accent4">
                <a:lumMod val="50000"/>
              </a:schemeClr>
            </a:solidFill>
            <a:ln>
              <a:noFill/>
            </a:ln>
            <a:effectLst/>
          </c:spPr>
          <c:invertIfNegative val="0"/>
          <c:cat>
            <c:strRef>
              <c:f>'V_ANALYSIS_PATTERN (2)'!$I$1:$I$3</c:f>
              <c:strCache>
                <c:ptCount val="3"/>
                <c:pt idx="2">
                  <c:v>Henkilö lkm</c:v>
                </c:pt>
              </c:strCache>
            </c:strRef>
          </c:cat>
          <c:val>
            <c:numRef>
              <c:f>'V_ANALYSIS_PATTERN (2)'!$I$37</c:f>
            </c:numRef>
          </c:val>
          <c:extLst>
            <c:ext xmlns:c16="http://schemas.microsoft.com/office/drawing/2014/chart" uri="{C3380CC4-5D6E-409C-BE32-E72D297353CC}">
              <c16:uniqueId val="{00000021-23CA-4D0C-ABD4-5A647219816D}"/>
            </c:ext>
          </c:extLst>
        </c:ser>
        <c:ser>
          <c:idx val="34"/>
          <c:order val="34"/>
          <c:tx>
            <c:strRef>
              <c:f>'V_ANALYSIS_PATTERN (2)'!$A$38</c:f>
              <c:strCache>
                <c:ptCount val="1"/>
                <c:pt idx="0">
                  <c:v>40-44</c:v>
                </c:pt>
              </c:strCache>
            </c:strRef>
          </c:tx>
          <c:spPr>
            <a:solidFill>
              <a:schemeClr val="accent5">
                <a:lumMod val="50000"/>
              </a:schemeClr>
            </a:solidFill>
            <a:ln>
              <a:noFill/>
            </a:ln>
            <a:effectLst/>
          </c:spPr>
          <c:invertIfNegative val="0"/>
          <c:cat>
            <c:strRef>
              <c:f>'V_ANALYSIS_PATTERN (2)'!$I$1:$I$3</c:f>
              <c:strCache>
                <c:ptCount val="3"/>
                <c:pt idx="2">
                  <c:v>Henkilö lkm</c:v>
                </c:pt>
              </c:strCache>
            </c:strRef>
          </c:cat>
          <c:val>
            <c:numRef>
              <c:f>'V_ANALYSIS_PATTERN (2)'!$I$38</c:f>
            </c:numRef>
          </c:val>
          <c:extLst>
            <c:ext xmlns:c16="http://schemas.microsoft.com/office/drawing/2014/chart" uri="{C3380CC4-5D6E-409C-BE32-E72D297353CC}">
              <c16:uniqueId val="{00000022-23CA-4D0C-ABD4-5A647219816D}"/>
            </c:ext>
          </c:extLst>
        </c:ser>
        <c:ser>
          <c:idx val="35"/>
          <c:order val="35"/>
          <c:tx>
            <c:strRef>
              <c:f>'V_ANALYSIS_PATTERN (2)'!$A$39</c:f>
              <c:strCache>
                <c:ptCount val="1"/>
                <c:pt idx="0">
                  <c:v>40-45</c:v>
                </c:pt>
              </c:strCache>
            </c:strRef>
          </c:tx>
          <c:spPr>
            <a:solidFill>
              <a:schemeClr val="accent6">
                <a:lumMod val="50000"/>
              </a:schemeClr>
            </a:solidFill>
            <a:ln>
              <a:noFill/>
            </a:ln>
            <a:effectLst/>
          </c:spPr>
          <c:invertIfNegative val="0"/>
          <c:cat>
            <c:strRef>
              <c:f>'V_ANALYSIS_PATTERN (2)'!$I$1:$I$3</c:f>
              <c:strCache>
                <c:ptCount val="3"/>
                <c:pt idx="2">
                  <c:v>Henkilö lkm</c:v>
                </c:pt>
              </c:strCache>
            </c:strRef>
          </c:cat>
          <c:val>
            <c:numRef>
              <c:f>'V_ANALYSIS_PATTERN (2)'!$I$39</c:f>
              <c:numCache>
                <c:formatCode>#\ ##0;\-#\ ##0;#\ ##0;@</c:formatCode>
                <c:ptCount val="1"/>
                <c:pt idx="0">
                  <c:v>13</c:v>
                </c:pt>
              </c:numCache>
            </c:numRef>
          </c:val>
          <c:extLst>
            <c:ext xmlns:c16="http://schemas.microsoft.com/office/drawing/2014/chart" uri="{C3380CC4-5D6E-409C-BE32-E72D297353CC}">
              <c16:uniqueId val="{00000023-23CA-4D0C-ABD4-5A647219816D}"/>
            </c:ext>
          </c:extLst>
        </c:ser>
        <c:ser>
          <c:idx val="36"/>
          <c:order val="36"/>
          <c:tx>
            <c:strRef>
              <c:f>'V_ANALYSIS_PATTERN (2)'!$A$40</c:f>
              <c:strCache>
                <c:ptCount val="1"/>
                <c:pt idx="0">
                  <c:v>45-49</c:v>
                </c:pt>
              </c:strCache>
            </c:strRef>
          </c:tx>
          <c:spPr>
            <a:solidFill>
              <a:schemeClr val="accent1">
                <a:lumMod val="70000"/>
                <a:lumOff val="30000"/>
              </a:schemeClr>
            </a:solidFill>
            <a:ln>
              <a:noFill/>
            </a:ln>
            <a:effectLst/>
          </c:spPr>
          <c:invertIfNegative val="0"/>
          <c:cat>
            <c:strRef>
              <c:f>'V_ANALYSIS_PATTERN (2)'!$I$1:$I$3</c:f>
              <c:strCache>
                <c:ptCount val="3"/>
                <c:pt idx="2">
                  <c:v>Henkilö lkm</c:v>
                </c:pt>
              </c:strCache>
            </c:strRef>
          </c:cat>
          <c:val>
            <c:numRef>
              <c:f>'V_ANALYSIS_PATTERN (2)'!$I$40</c:f>
            </c:numRef>
          </c:val>
          <c:extLst>
            <c:ext xmlns:c16="http://schemas.microsoft.com/office/drawing/2014/chart" uri="{C3380CC4-5D6E-409C-BE32-E72D297353CC}">
              <c16:uniqueId val="{00000024-23CA-4D0C-ABD4-5A647219816D}"/>
            </c:ext>
          </c:extLst>
        </c:ser>
        <c:ser>
          <c:idx val="37"/>
          <c:order val="37"/>
          <c:tx>
            <c:strRef>
              <c:f>'V_ANALYSIS_PATTERN (2)'!$A$41</c:f>
              <c:strCache>
                <c:ptCount val="1"/>
                <c:pt idx="0">
                  <c:v>45-49</c:v>
                </c:pt>
              </c:strCache>
            </c:strRef>
          </c:tx>
          <c:spPr>
            <a:solidFill>
              <a:schemeClr val="accent2">
                <a:lumMod val="70000"/>
                <a:lumOff val="30000"/>
              </a:schemeClr>
            </a:solidFill>
            <a:ln>
              <a:noFill/>
            </a:ln>
            <a:effectLst/>
          </c:spPr>
          <c:invertIfNegative val="0"/>
          <c:cat>
            <c:strRef>
              <c:f>'V_ANALYSIS_PATTERN (2)'!$I$1:$I$3</c:f>
              <c:strCache>
                <c:ptCount val="3"/>
                <c:pt idx="2">
                  <c:v>Henkilö lkm</c:v>
                </c:pt>
              </c:strCache>
            </c:strRef>
          </c:cat>
          <c:val>
            <c:numRef>
              <c:f>'V_ANALYSIS_PATTERN (2)'!$I$41</c:f>
            </c:numRef>
          </c:val>
          <c:extLst>
            <c:ext xmlns:c16="http://schemas.microsoft.com/office/drawing/2014/chart" uri="{C3380CC4-5D6E-409C-BE32-E72D297353CC}">
              <c16:uniqueId val="{00000025-23CA-4D0C-ABD4-5A647219816D}"/>
            </c:ext>
          </c:extLst>
        </c:ser>
        <c:ser>
          <c:idx val="38"/>
          <c:order val="38"/>
          <c:tx>
            <c:strRef>
              <c:f>'V_ANALYSIS_PATTERN (2)'!$A$42</c:f>
              <c:strCache>
                <c:ptCount val="1"/>
                <c:pt idx="0">
                  <c:v>45-49</c:v>
                </c:pt>
              </c:strCache>
            </c:strRef>
          </c:tx>
          <c:spPr>
            <a:solidFill>
              <a:schemeClr val="accent3">
                <a:lumMod val="70000"/>
                <a:lumOff val="30000"/>
              </a:schemeClr>
            </a:solidFill>
            <a:ln>
              <a:noFill/>
            </a:ln>
            <a:effectLst/>
          </c:spPr>
          <c:invertIfNegative val="0"/>
          <c:cat>
            <c:strRef>
              <c:f>'V_ANALYSIS_PATTERN (2)'!$I$1:$I$3</c:f>
              <c:strCache>
                <c:ptCount val="3"/>
                <c:pt idx="2">
                  <c:v>Henkilö lkm</c:v>
                </c:pt>
              </c:strCache>
            </c:strRef>
          </c:cat>
          <c:val>
            <c:numRef>
              <c:f>'V_ANALYSIS_PATTERN (2)'!$I$42</c:f>
            </c:numRef>
          </c:val>
          <c:extLst>
            <c:ext xmlns:c16="http://schemas.microsoft.com/office/drawing/2014/chart" uri="{C3380CC4-5D6E-409C-BE32-E72D297353CC}">
              <c16:uniqueId val="{00000026-23CA-4D0C-ABD4-5A647219816D}"/>
            </c:ext>
          </c:extLst>
        </c:ser>
        <c:ser>
          <c:idx val="39"/>
          <c:order val="39"/>
          <c:tx>
            <c:strRef>
              <c:f>'V_ANALYSIS_PATTERN (2)'!$A$43</c:f>
              <c:strCache>
                <c:ptCount val="1"/>
                <c:pt idx="0">
                  <c:v>45-49</c:v>
                </c:pt>
              </c:strCache>
            </c:strRef>
          </c:tx>
          <c:spPr>
            <a:solidFill>
              <a:schemeClr val="accent4">
                <a:lumMod val="70000"/>
                <a:lumOff val="30000"/>
              </a:schemeClr>
            </a:solidFill>
            <a:ln>
              <a:noFill/>
            </a:ln>
            <a:effectLst/>
          </c:spPr>
          <c:invertIfNegative val="0"/>
          <c:cat>
            <c:strRef>
              <c:f>'V_ANALYSIS_PATTERN (2)'!$I$1:$I$3</c:f>
              <c:strCache>
                <c:ptCount val="3"/>
                <c:pt idx="2">
                  <c:v>Henkilö lkm</c:v>
                </c:pt>
              </c:strCache>
            </c:strRef>
          </c:cat>
          <c:val>
            <c:numRef>
              <c:f>'V_ANALYSIS_PATTERN (2)'!$I$43</c:f>
            </c:numRef>
          </c:val>
          <c:extLst>
            <c:ext xmlns:c16="http://schemas.microsoft.com/office/drawing/2014/chart" uri="{C3380CC4-5D6E-409C-BE32-E72D297353CC}">
              <c16:uniqueId val="{00000027-23CA-4D0C-ABD4-5A647219816D}"/>
            </c:ext>
          </c:extLst>
        </c:ser>
        <c:ser>
          <c:idx val="40"/>
          <c:order val="40"/>
          <c:tx>
            <c:strRef>
              <c:f>'V_ANALYSIS_PATTERN (2)'!$A$44</c:f>
              <c:strCache>
                <c:ptCount val="1"/>
                <c:pt idx="0">
                  <c:v>45-49</c:v>
                </c:pt>
              </c:strCache>
            </c:strRef>
          </c:tx>
          <c:spPr>
            <a:solidFill>
              <a:schemeClr val="accent5">
                <a:lumMod val="70000"/>
                <a:lumOff val="30000"/>
              </a:schemeClr>
            </a:solidFill>
            <a:ln>
              <a:noFill/>
            </a:ln>
            <a:effectLst/>
          </c:spPr>
          <c:invertIfNegative val="0"/>
          <c:cat>
            <c:strRef>
              <c:f>'V_ANALYSIS_PATTERN (2)'!$I$1:$I$3</c:f>
              <c:strCache>
                <c:ptCount val="3"/>
                <c:pt idx="2">
                  <c:v>Henkilö lkm</c:v>
                </c:pt>
              </c:strCache>
            </c:strRef>
          </c:cat>
          <c:val>
            <c:numRef>
              <c:f>'V_ANALYSIS_PATTERN (2)'!$I$44</c:f>
            </c:numRef>
          </c:val>
          <c:extLst>
            <c:ext xmlns:c16="http://schemas.microsoft.com/office/drawing/2014/chart" uri="{C3380CC4-5D6E-409C-BE32-E72D297353CC}">
              <c16:uniqueId val="{00000028-23CA-4D0C-ABD4-5A647219816D}"/>
            </c:ext>
          </c:extLst>
        </c:ser>
        <c:ser>
          <c:idx val="41"/>
          <c:order val="41"/>
          <c:tx>
            <c:strRef>
              <c:f>'V_ANALYSIS_PATTERN (2)'!$A$45</c:f>
              <c:strCache>
                <c:ptCount val="1"/>
                <c:pt idx="0">
                  <c:v>45-49</c:v>
                </c:pt>
              </c:strCache>
            </c:strRef>
          </c:tx>
          <c:spPr>
            <a:solidFill>
              <a:schemeClr val="accent6">
                <a:lumMod val="70000"/>
                <a:lumOff val="30000"/>
              </a:schemeClr>
            </a:solidFill>
            <a:ln>
              <a:noFill/>
            </a:ln>
            <a:effectLst/>
          </c:spPr>
          <c:invertIfNegative val="0"/>
          <c:cat>
            <c:strRef>
              <c:f>'V_ANALYSIS_PATTERN (2)'!$I$1:$I$3</c:f>
              <c:strCache>
                <c:ptCount val="3"/>
                <c:pt idx="2">
                  <c:v>Henkilö lkm</c:v>
                </c:pt>
              </c:strCache>
            </c:strRef>
          </c:cat>
          <c:val>
            <c:numRef>
              <c:f>'V_ANALYSIS_PATTERN (2)'!$I$45</c:f>
            </c:numRef>
          </c:val>
          <c:extLst>
            <c:ext xmlns:c16="http://schemas.microsoft.com/office/drawing/2014/chart" uri="{C3380CC4-5D6E-409C-BE32-E72D297353CC}">
              <c16:uniqueId val="{00000029-23CA-4D0C-ABD4-5A647219816D}"/>
            </c:ext>
          </c:extLst>
        </c:ser>
        <c:ser>
          <c:idx val="42"/>
          <c:order val="42"/>
          <c:tx>
            <c:strRef>
              <c:f>'V_ANALYSIS_PATTERN (2)'!$A$46</c:f>
              <c:strCache>
                <c:ptCount val="1"/>
                <c:pt idx="0">
                  <c:v>45-49</c:v>
                </c:pt>
              </c:strCache>
            </c:strRef>
          </c:tx>
          <c:spPr>
            <a:solidFill>
              <a:schemeClr val="accent1">
                <a:lumMod val="70000"/>
              </a:schemeClr>
            </a:solidFill>
            <a:ln>
              <a:noFill/>
            </a:ln>
            <a:effectLst/>
          </c:spPr>
          <c:invertIfNegative val="0"/>
          <c:cat>
            <c:strRef>
              <c:f>'V_ANALYSIS_PATTERN (2)'!$I$1:$I$3</c:f>
              <c:strCache>
                <c:ptCount val="3"/>
                <c:pt idx="2">
                  <c:v>Henkilö lkm</c:v>
                </c:pt>
              </c:strCache>
            </c:strRef>
          </c:cat>
          <c:val>
            <c:numRef>
              <c:f>'V_ANALYSIS_PATTERN (2)'!$I$46</c:f>
              <c:numCache>
                <c:formatCode>#\ ##0;\-#\ ##0;#\ ##0;@</c:formatCode>
                <c:ptCount val="1"/>
                <c:pt idx="0">
                  <c:v>6</c:v>
                </c:pt>
              </c:numCache>
            </c:numRef>
          </c:val>
          <c:extLst>
            <c:ext xmlns:c16="http://schemas.microsoft.com/office/drawing/2014/chart" uri="{C3380CC4-5D6E-409C-BE32-E72D297353CC}">
              <c16:uniqueId val="{0000002A-23CA-4D0C-ABD4-5A647219816D}"/>
            </c:ext>
          </c:extLst>
        </c:ser>
        <c:ser>
          <c:idx val="43"/>
          <c:order val="43"/>
          <c:tx>
            <c:strRef>
              <c:f>'V_ANALYSIS_PATTERN (2)'!$A$47</c:f>
              <c:strCache>
                <c:ptCount val="1"/>
                <c:pt idx="0">
                  <c:v>50-54</c:v>
                </c:pt>
              </c:strCache>
            </c:strRef>
          </c:tx>
          <c:spPr>
            <a:solidFill>
              <a:schemeClr val="accent2">
                <a:lumMod val="70000"/>
              </a:schemeClr>
            </a:solidFill>
            <a:ln>
              <a:noFill/>
            </a:ln>
            <a:effectLst/>
          </c:spPr>
          <c:invertIfNegative val="0"/>
          <c:cat>
            <c:strRef>
              <c:f>'V_ANALYSIS_PATTERN (2)'!$I$1:$I$3</c:f>
              <c:strCache>
                <c:ptCount val="3"/>
                <c:pt idx="2">
                  <c:v>Henkilö lkm</c:v>
                </c:pt>
              </c:strCache>
            </c:strRef>
          </c:cat>
          <c:val>
            <c:numRef>
              <c:f>'V_ANALYSIS_PATTERN (2)'!$I$47</c:f>
            </c:numRef>
          </c:val>
          <c:extLst>
            <c:ext xmlns:c16="http://schemas.microsoft.com/office/drawing/2014/chart" uri="{C3380CC4-5D6E-409C-BE32-E72D297353CC}">
              <c16:uniqueId val="{0000002B-23CA-4D0C-ABD4-5A647219816D}"/>
            </c:ext>
          </c:extLst>
        </c:ser>
        <c:ser>
          <c:idx val="44"/>
          <c:order val="44"/>
          <c:tx>
            <c:strRef>
              <c:f>'V_ANALYSIS_PATTERN (2)'!$A$48</c:f>
              <c:strCache>
                <c:ptCount val="1"/>
                <c:pt idx="0">
                  <c:v>50-54</c:v>
                </c:pt>
              </c:strCache>
            </c:strRef>
          </c:tx>
          <c:spPr>
            <a:solidFill>
              <a:schemeClr val="accent3">
                <a:lumMod val="70000"/>
              </a:schemeClr>
            </a:solidFill>
            <a:ln>
              <a:noFill/>
            </a:ln>
            <a:effectLst/>
          </c:spPr>
          <c:invertIfNegative val="0"/>
          <c:cat>
            <c:strRef>
              <c:f>'V_ANALYSIS_PATTERN (2)'!$I$1:$I$3</c:f>
              <c:strCache>
                <c:ptCount val="3"/>
                <c:pt idx="2">
                  <c:v>Henkilö lkm</c:v>
                </c:pt>
              </c:strCache>
            </c:strRef>
          </c:cat>
          <c:val>
            <c:numRef>
              <c:f>'V_ANALYSIS_PATTERN (2)'!$I$48</c:f>
            </c:numRef>
          </c:val>
          <c:extLst>
            <c:ext xmlns:c16="http://schemas.microsoft.com/office/drawing/2014/chart" uri="{C3380CC4-5D6E-409C-BE32-E72D297353CC}">
              <c16:uniqueId val="{0000002C-23CA-4D0C-ABD4-5A647219816D}"/>
            </c:ext>
          </c:extLst>
        </c:ser>
        <c:ser>
          <c:idx val="45"/>
          <c:order val="45"/>
          <c:tx>
            <c:strRef>
              <c:f>'V_ANALYSIS_PATTERN (2)'!$A$49</c:f>
              <c:strCache>
                <c:ptCount val="1"/>
                <c:pt idx="0">
                  <c:v>50-54</c:v>
                </c:pt>
              </c:strCache>
            </c:strRef>
          </c:tx>
          <c:spPr>
            <a:solidFill>
              <a:schemeClr val="accent4">
                <a:lumMod val="70000"/>
              </a:schemeClr>
            </a:solidFill>
            <a:ln>
              <a:noFill/>
            </a:ln>
            <a:effectLst/>
          </c:spPr>
          <c:invertIfNegative val="0"/>
          <c:cat>
            <c:strRef>
              <c:f>'V_ANALYSIS_PATTERN (2)'!$I$1:$I$3</c:f>
              <c:strCache>
                <c:ptCount val="3"/>
                <c:pt idx="2">
                  <c:v>Henkilö lkm</c:v>
                </c:pt>
              </c:strCache>
            </c:strRef>
          </c:cat>
          <c:val>
            <c:numRef>
              <c:f>'V_ANALYSIS_PATTERN (2)'!$I$49</c:f>
            </c:numRef>
          </c:val>
          <c:extLst>
            <c:ext xmlns:c16="http://schemas.microsoft.com/office/drawing/2014/chart" uri="{C3380CC4-5D6E-409C-BE32-E72D297353CC}">
              <c16:uniqueId val="{0000002D-23CA-4D0C-ABD4-5A647219816D}"/>
            </c:ext>
          </c:extLst>
        </c:ser>
        <c:ser>
          <c:idx val="46"/>
          <c:order val="46"/>
          <c:tx>
            <c:strRef>
              <c:f>'V_ANALYSIS_PATTERN (2)'!$A$50</c:f>
              <c:strCache>
                <c:ptCount val="1"/>
                <c:pt idx="0">
                  <c:v>50-54</c:v>
                </c:pt>
              </c:strCache>
            </c:strRef>
          </c:tx>
          <c:spPr>
            <a:solidFill>
              <a:schemeClr val="accent5">
                <a:lumMod val="70000"/>
              </a:schemeClr>
            </a:solidFill>
            <a:ln>
              <a:noFill/>
            </a:ln>
            <a:effectLst/>
          </c:spPr>
          <c:invertIfNegative val="0"/>
          <c:cat>
            <c:strRef>
              <c:f>'V_ANALYSIS_PATTERN (2)'!$I$1:$I$3</c:f>
              <c:strCache>
                <c:ptCount val="3"/>
                <c:pt idx="2">
                  <c:v>Henkilö lkm</c:v>
                </c:pt>
              </c:strCache>
            </c:strRef>
          </c:cat>
          <c:val>
            <c:numRef>
              <c:f>'V_ANALYSIS_PATTERN (2)'!$I$50</c:f>
            </c:numRef>
          </c:val>
          <c:extLst>
            <c:ext xmlns:c16="http://schemas.microsoft.com/office/drawing/2014/chart" uri="{C3380CC4-5D6E-409C-BE32-E72D297353CC}">
              <c16:uniqueId val="{0000002E-23CA-4D0C-ABD4-5A647219816D}"/>
            </c:ext>
          </c:extLst>
        </c:ser>
        <c:ser>
          <c:idx val="47"/>
          <c:order val="47"/>
          <c:tx>
            <c:strRef>
              <c:f>'V_ANALYSIS_PATTERN (2)'!$A$51</c:f>
              <c:strCache>
                <c:ptCount val="1"/>
                <c:pt idx="0">
                  <c:v>50-54</c:v>
                </c:pt>
              </c:strCache>
            </c:strRef>
          </c:tx>
          <c:spPr>
            <a:solidFill>
              <a:schemeClr val="accent6">
                <a:lumMod val="70000"/>
              </a:schemeClr>
            </a:solidFill>
            <a:ln>
              <a:noFill/>
            </a:ln>
            <a:effectLst/>
          </c:spPr>
          <c:invertIfNegative val="0"/>
          <c:cat>
            <c:strRef>
              <c:f>'V_ANALYSIS_PATTERN (2)'!$I$1:$I$3</c:f>
              <c:strCache>
                <c:ptCount val="3"/>
                <c:pt idx="2">
                  <c:v>Henkilö lkm</c:v>
                </c:pt>
              </c:strCache>
            </c:strRef>
          </c:cat>
          <c:val>
            <c:numRef>
              <c:f>'V_ANALYSIS_PATTERN (2)'!$I$51</c:f>
            </c:numRef>
          </c:val>
          <c:extLst>
            <c:ext xmlns:c16="http://schemas.microsoft.com/office/drawing/2014/chart" uri="{C3380CC4-5D6E-409C-BE32-E72D297353CC}">
              <c16:uniqueId val="{0000002F-23CA-4D0C-ABD4-5A647219816D}"/>
            </c:ext>
          </c:extLst>
        </c:ser>
        <c:ser>
          <c:idx val="48"/>
          <c:order val="48"/>
          <c:tx>
            <c:strRef>
              <c:f>'V_ANALYSIS_PATTERN (2)'!$A$52</c:f>
              <c:strCache>
                <c:ptCount val="1"/>
                <c:pt idx="0">
                  <c:v>50-54</c:v>
                </c:pt>
              </c:strCache>
            </c:strRef>
          </c:tx>
          <c:spPr>
            <a:solidFill>
              <a:schemeClr val="accent1">
                <a:lumMod val="50000"/>
                <a:lumOff val="50000"/>
              </a:schemeClr>
            </a:solidFill>
            <a:ln>
              <a:noFill/>
            </a:ln>
            <a:effectLst/>
          </c:spPr>
          <c:invertIfNegative val="0"/>
          <c:cat>
            <c:strRef>
              <c:f>'V_ANALYSIS_PATTERN (2)'!$I$1:$I$3</c:f>
              <c:strCache>
                <c:ptCount val="3"/>
                <c:pt idx="2">
                  <c:v>Henkilö lkm</c:v>
                </c:pt>
              </c:strCache>
            </c:strRef>
          </c:cat>
          <c:val>
            <c:numRef>
              <c:f>'V_ANALYSIS_PATTERN (2)'!$I$52</c:f>
            </c:numRef>
          </c:val>
          <c:extLst>
            <c:ext xmlns:c16="http://schemas.microsoft.com/office/drawing/2014/chart" uri="{C3380CC4-5D6E-409C-BE32-E72D297353CC}">
              <c16:uniqueId val="{00000030-23CA-4D0C-ABD4-5A647219816D}"/>
            </c:ext>
          </c:extLst>
        </c:ser>
        <c:ser>
          <c:idx val="49"/>
          <c:order val="49"/>
          <c:tx>
            <c:strRef>
              <c:f>'V_ANALYSIS_PATTERN (2)'!$A$53</c:f>
              <c:strCache>
                <c:ptCount val="1"/>
                <c:pt idx="0">
                  <c:v>50-54</c:v>
                </c:pt>
              </c:strCache>
            </c:strRef>
          </c:tx>
          <c:spPr>
            <a:solidFill>
              <a:schemeClr val="accent2">
                <a:lumMod val="50000"/>
                <a:lumOff val="50000"/>
              </a:schemeClr>
            </a:solidFill>
            <a:ln>
              <a:noFill/>
            </a:ln>
            <a:effectLst/>
          </c:spPr>
          <c:invertIfNegative val="0"/>
          <c:cat>
            <c:strRef>
              <c:f>'V_ANALYSIS_PATTERN (2)'!$I$1:$I$3</c:f>
              <c:strCache>
                <c:ptCount val="3"/>
                <c:pt idx="2">
                  <c:v>Henkilö lkm</c:v>
                </c:pt>
              </c:strCache>
            </c:strRef>
          </c:cat>
          <c:val>
            <c:numRef>
              <c:f>'V_ANALYSIS_PATTERN (2)'!$I$53</c:f>
            </c:numRef>
          </c:val>
          <c:extLst>
            <c:ext xmlns:c16="http://schemas.microsoft.com/office/drawing/2014/chart" uri="{C3380CC4-5D6E-409C-BE32-E72D297353CC}">
              <c16:uniqueId val="{00000031-23CA-4D0C-ABD4-5A647219816D}"/>
            </c:ext>
          </c:extLst>
        </c:ser>
        <c:ser>
          <c:idx val="50"/>
          <c:order val="50"/>
          <c:tx>
            <c:strRef>
              <c:f>'V_ANALYSIS_PATTERN (2)'!$A$54</c:f>
              <c:strCache>
                <c:ptCount val="1"/>
                <c:pt idx="0">
                  <c:v>50-54</c:v>
                </c:pt>
              </c:strCache>
            </c:strRef>
          </c:tx>
          <c:spPr>
            <a:solidFill>
              <a:schemeClr val="accent3">
                <a:lumMod val="50000"/>
                <a:lumOff val="50000"/>
              </a:schemeClr>
            </a:solidFill>
            <a:ln>
              <a:noFill/>
            </a:ln>
            <a:effectLst/>
          </c:spPr>
          <c:invertIfNegative val="0"/>
          <c:cat>
            <c:strRef>
              <c:f>'V_ANALYSIS_PATTERN (2)'!$I$1:$I$3</c:f>
              <c:strCache>
                <c:ptCount val="3"/>
                <c:pt idx="2">
                  <c:v>Henkilö lkm</c:v>
                </c:pt>
              </c:strCache>
            </c:strRef>
          </c:cat>
          <c:val>
            <c:numRef>
              <c:f>'V_ANALYSIS_PATTERN (2)'!$I$54</c:f>
            </c:numRef>
          </c:val>
          <c:extLst>
            <c:ext xmlns:c16="http://schemas.microsoft.com/office/drawing/2014/chart" uri="{C3380CC4-5D6E-409C-BE32-E72D297353CC}">
              <c16:uniqueId val="{00000032-23CA-4D0C-ABD4-5A647219816D}"/>
            </c:ext>
          </c:extLst>
        </c:ser>
        <c:ser>
          <c:idx val="51"/>
          <c:order val="51"/>
          <c:tx>
            <c:strRef>
              <c:f>'V_ANALYSIS_PATTERN (2)'!$A$55</c:f>
              <c:strCache>
                <c:ptCount val="1"/>
                <c:pt idx="0">
                  <c:v>50-54</c:v>
                </c:pt>
              </c:strCache>
            </c:strRef>
          </c:tx>
          <c:spPr>
            <a:solidFill>
              <a:schemeClr val="accent4">
                <a:lumMod val="50000"/>
                <a:lumOff val="50000"/>
              </a:schemeClr>
            </a:solidFill>
            <a:ln>
              <a:noFill/>
            </a:ln>
            <a:effectLst/>
          </c:spPr>
          <c:invertIfNegative val="0"/>
          <c:cat>
            <c:strRef>
              <c:f>'V_ANALYSIS_PATTERN (2)'!$I$1:$I$3</c:f>
              <c:strCache>
                <c:ptCount val="3"/>
                <c:pt idx="2">
                  <c:v>Henkilö lkm</c:v>
                </c:pt>
              </c:strCache>
            </c:strRef>
          </c:cat>
          <c:val>
            <c:numRef>
              <c:f>'V_ANALYSIS_PATTERN (2)'!$I$55</c:f>
              <c:numCache>
                <c:formatCode>#\ ##0;\-#\ ##0;#\ ##0;@</c:formatCode>
                <c:ptCount val="1"/>
                <c:pt idx="0">
                  <c:v>8</c:v>
                </c:pt>
              </c:numCache>
            </c:numRef>
          </c:val>
          <c:extLst>
            <c:ext xmlns:c16="http://schemas.microsoft.com/office/drawing/2014/chart" uri="{C3380CC4-5D6E-409C-BE32-E72D297353CC}">
              <c16:uniqueId val="{00000033-23CA-4D0C-ABD4-5A647219816D}"/>
            </c:ext>
          </c:extLst>
        </c:ser>
        <c:ser>
          <c:idx val="52"/>
          <c:order val="52"/>
          <c:tx>
            <c:strRef>
              <c:f>'V_ANALYSIS_PATTERN (2)'!$A$56</c:f>
              <c:strCache>
                <c:ptCount val="1"/>
                <c:pt idx="0">
                  <c:v>55-59</c:v>
                </c:pt>
              </c:strCache>
            </c:strRef>
          </c:tx>
          <c:spPr>
            <a:solidFill>
              <a:schemeClr val="accent5">
                <a:lumMod val="50000"/>
                <a:lumOff val="50000"/>
              </a:schemeClr>
            </a:solidFill>
            <a:ln>
              <a:noFill/>
            </a:ln>
            <a:effectLst/>
          </c:spPr>
          <c:invertIfNegative val="0"/>
          <c:cat>
            <c:strRef>
              <c:f>'V_ANALYSIS_PATTERN (2)'!$I$1:$I$3</c:f>
              <c:strCache>
                <c:ptCount val="3"/>
                <c:pt idx="2">
                  <c:v>Henkilö lkm</c:v>
                </c:pt>
              </c:strCache>
            </c:strRef>
          </c:cat>
          <c:val>
            <c:numRef>
              <c:f>'V_ANALYSIS_PATTERN (2)'!$I$56</c:f>
            </c:numRef>
          </c:val>
          <c:extLst>
            <c:ext xmlns:c16="http://schemas.microsoft.com/office/drawing/2014/chart" uri="{C3380CC4-5D6E-409C-BE32-E72D297353CC}">
              <c16:uniqueId val="{00000034-23CA-4D0C-ABD4-5A647219816D}"/>
            </c:ext>
          </c:extLst>
        </c:ser>
        <c:ser>
          <c:idx val="53"/>
          <c:order val="53"/>
          <c:tx>
            <c:strRef>
              <c:f>'V_ANALYSIS_PATTERN (2)'!$A$57</c:f>
              <c:strCache>
                <c:ptCount val="1"/>
                <c:pt idx="0">
                  <c:v>55-59</c:v>
                </c:pt>
              </c:strCache>
            </c:strRef>
          </c:tx>
          <c:spPr>
            <a:solidFill>
              <a:schemeClr val="accent6">
                <a:lumMod val="50000"/>
                <a:lumOff val="50000"/>
              </a:schemeClr>
            </a:solidFill>
            <a:ln>
              <a:noFill/>
            </a:ln>
            <a:effectLst/>
          </c:spPr>
          <c:invertIfNegative val="0"/>
          <c:cat>
            <c:strRef>
              <c:f>'V_ANALYSIS_PATTERN (2)'!$I$1:$I$3</c:f>
              <c:strCache>
                <c:ptCount val="3"/>
                <c:pt idx="2">
                  <c:v>Henkilö lkm</c:v>
                </c:pt>
              </c:strCache>
            </c:strRef>
          </c:cat>
          <c:val>
            <c:numRef>
              <c:f>'V_ANALYSIS_PATTERN (2)'!$I$57</c:f>
            </c:numRef>
          </c:val>
          <c:extLst>
            <c:ext xmlns:c16="http://schemas.microsoft.com/office/drawing/2014/chart" uri="{C3380CC4-5D6E-409C-BE32-E72D297353CC}">
              <c16:uniqueId val="{00000035-23CA-4D0C-ABD4-5A647219816D}"/>
            </c:ext>
          </c:extLst>
        </c:ser>
        <c:ser>
          <c:idx val="54"/>
          <c:order val="54"/>
          <c:tx>
            <c:strRef>
              <c:f>'V_ANALYSIS_PATTERN (2)'!$A$58</c:f>
              <c:strCache>
                <c:ptCount val="1"/>
                <c:pt idx="0">
                  <c:v>55-59</c:v>
                </c:pt>
              </c:strCache>
            </c:strRef>
          </c:tx>
          <c:spPr>
            <a:solidFill>
              <a:schemeClr val="accent1"/>
            </a:solidFill>
            <a:ln>
              <a:noFill/>
            </a:ln>
            <a:effectLst/>
          </c:spPr>
          <c:invertIfNegative val="0"/>
          <c:cat>
            <c:strRef>
              <c:f>'V_ANALYSIS_PATTERN (2)'!$I$1:$I$3</c:f>
              <c:strCache>
                <c:ptCount val="3"/>
                <c:pt idx="2">
                  <c:v>Henkilö lkm</c:v>
                </c:pt>
              </c:strCache>
            </c:strRef>
          </c:cat>
          <c:val>
            <c:numRef>
              <c:f>'V_ANALYSIS_PATTERN (2)'!$I$58</c:f>
            </c:numRef>
          </c:val>
          <c:extLst>
            <c:ext xmlns:c16="http://schemas.microsoft.com/office/drawing/2014/chart" uri="{C3380CC4-5D6E-409C-BE32-E72D297353CC}">
              <c16:uniqueId val="{00000036-23CA-4D0C-ABD4-5A647219816D}"/>
            </c:ext>
          </c:extLst>
        </c:ser>
        <c:ser>
          <c:idx val="55"/>
          <c:order val="55"/>
          <c:tx>
            <c:strRef>
              <c:f>'V_ANALYSIS_PATTERN (2)'!$A$59</c:f>
              <c:strCache>
                <c:ptCount val="1"/>
                <c:pt idx="0">
                  <c:v>55-59</c:v>
                </c:pt>
              </c:strCache>
            </c:strRef>
          </c:tx>
          <c:spPr>
            <a:solidFill>
              <a:schemeClr val="accent2"/>
            </a:solidFill>
            <a:ln>
              <a:noFill/>
            </a:ln>
            <a:effectLst/>
          </c:spPr>
          <c:invertIfNegative val="0"/>
          <c:cat>
            <c:strRef>
              <c:f>'V_ANALYSIS_PATTERN (2)'!$I$1:$I$3</c:f>
              <c:strCache>
                <c:ptCount val="3"/>
                <c:pt idx="2">
                  <c:v>Henkilö lkm</c:v>
                </c:pt>
              </c:strCache>
            </c:strRef>
          </c:cat>
          <c:val>
            <c:numRef>
              <c:f>'V_ANALYSIS_PATTERN (2)'!$I$59</c:f>
            </c:numRef>
          </c:val>
          <c:extLst>
            <c:ext xmlns:c16="http://schemas.microsoft.com/office/drawing/2014/chart" uri="{C3380CC4-5D6E-409C-BE32-E72D297353CC}">
              <c16:uniqueId val="{00000037-23CA-4D0C-ABD4-5A647219816D}"/>
            </c:ext>
          </c:extLst>
        </c:ser>
        <c:ser>
          <c:idx val="56"/>
          <c:order val="56"/>
          <c:tx>
            <c:strRef>
              <c:f>'V_ANALYSIS_PATTERN (2)'!$A$60</c:f>
              <c:strCache>
                <c:ptCount val="1"/>
                <c:pt idx="0">
                  <c:v>55-59</c:v>
                </c:pt>
              </c:strCache>
            </c:strRef>
          </c:tx>
          <c:spPr>
            <a:solidFill>
              <a:schemeClr val="accent3"/>
            </a:solidFill>
            <a:ln>
              <a:noFill/>
            </a:ln>
            <a:effectLst/>
          </c:spPr>
          <c:invertIfNegative val="0"/>
          <c:cat>
            <c:strRef>
              <c:f>'V_ANALYSIS_PATTERN (2)'!$I$1:$I$3</c:f>
              <c:strCache>
                <c:ptCount val="3"/>
                <c:pt idx="2">
                  <c:v>Henkilö lkm</c:v>
                </c:pt>
              </c:strCache>
            </c:strRef>
          </c:cat>
          <c:val>
            <c:numRef>
              <c:f>'V_ANALYSIS_PATTERN (2)'!$I$60</c:f>
            </c:numRef>
          </c:val>
          <c:extLst>
            <c:ext xmlns:c16="http://schemas.microsoft.com/office/drawing/2014/chart" uri="{C3380CC4-5D6E-409C-BE32-E72D297353CC}">
              <c16:uniqueId val="{00000038-23CA-4D0C-ABD4-5A647219816D}"/>
            </c:ext>
          </c:extLst>
        </c:ser>
        <c:ser>
          <c:idx val="57"/>
          <c:order val="57"/>
          <c:tx>
            <c:strRef>
              <c:f>'V_ANALYSIS_PATTERN (2)'!$A$62</c:f>
              <c:strCache>
                <c:ptCount val="1"/>
                <c:pt idx="0">
                  <c:v>60-64</c:v>
                </c:pt>
              </c:strCache>
            </c:strRef>
          </c:tx>
          <c:spPr>
            <a:solidFill>
              <a:schemeClr val="accent4"/>
            </a:solidFill>
            <a:ln>
              <a:noFill/>
            </a:ln>
            <a:effectLst/>
          </c:spPr>
          <c:invertIfNegative val="0"/>
          <c:cat>
            <c:strRef>
              <c:f>'V_ANALYSIS_PATTERN (2)'!$I$1:$I$3</c:f>
              <c:strCache>
                <c:ptCount val="3"/>
                <c:pt idx="2">
                  <c:v>Henkilö lkm</c:v>
                </c:pt>
              </c:strCache>
            </c:strRef>
          </c:cat>
          <c:val>
            <c:numRef>
              <c:f>'V_ANALYSIS_PATTERN (2)'!$I$62</c:f>
            </c:numRef>
          </c:val>
          <c:extLst>
            <c:ext xmlns:c16="http://schemas.microsoft.com/office/drawing/2014/chart" uri="{C3380CC4-5D6E-409C-BE32-E72D297353CC}">
              <c16:uniqueId val="{00000039-23CA-4D0C-ABD4-5A647219816D}"/>
            </c:ext>
          </c:extLst>
        </c:ser>
        <c:ser>
          <c:idx val="58"/>
          <c:order val="58"/>
          <c:tx>
            <c:strRef>
              <c:f>'V_ANALYSIS_PATTERN (2)'!$A$63</c:f>
              <c:strCache>
                <c:ptCount val="1"/>
                <c:pt idx="0">
                  <c:v>60-64</c:v>
                </c:pt>
              </c:strCache>
            </c:strRef>
          </c:tx>
          <c:spPr>
            <a:solidFill>
              <a:schemeClr val="accent5"/>
            </a:solidFill>
            <a:ln>
              <a:noFill/>
            </a:ln>
            <a:effectLst/>
          </c:spPr>
          <c:invertIfNegative val="0"/>
          <c:cat>
            <c:strRef>
              <c:f>'V_ANALYSIS_PATTERN (2)'!$I$1:$I$3</c:f>
              <c:strCache>
                <c:ptCount val="3"/>
                <c:pt idx="2">
                  <c:v>Henkilö lkm</c:v>
                </c:pt>
              </c:strCache>
            </c:strRef>
          </c:cat>
          <c:val>
            <c:numRef>
              <c:f>'V_ANALYSIS_PATTERN (2)'!$I$63</c:f>
            </c:numRef>
          </c:val>
          <c:extLst>
            <c:ext xmlns:c16="http://schemas.microsoft.com/office/drawing/2014/chart" uri="{C3380CC4-5D6E-409C-BE32-E72D297353CC}">
              <c16:uniqueId val="{0000003A-23CA-4D0C-ABD4-5A647219816D}"/>
            </c:ext>
          </c:extLst>
        </c:ser>
        <c:ser>
          <c:idx val="59"/>
          <c:order val="59"/>
          <c:tx>
            <c:strRef>
              <c:f>'V_ANALYSIS_PATTERN (2)'!$A$64</c:f>
              <c:strCache>
                <c:ptCount val="1"/>
                <c:pt idx="0">
                  <c:v>60-64</c:v>
                </c:pt>
              </c:strCache>
            </c:strRef>
          </c:tx>
          <c:spPr>
            <a:solidFill>
              <a:schemeClr val="accent6"/>
            </a:solidFill>
            <a:ln>
              <a:noFill/>
            </a:ln>
            <a:effectLst/>
          </c:spPr>
          <c:invertIfNegative val="0"/>
          <c:cat>
            <c:strRef>
              <c:f>'V_ANALYSIS_PATTERN (2)'!$I$1:$I$3</c:f>
              <c:strCache>
                <c:ptCount val="3"/>
                <c:pt idx="2">
                  <c:v>Henkilö lkm</c:v>
                </c:pt>
              </c:strCache>
            </c:strRef>
          </c:cat>
          <c:val>
            <c:numRef>
              <c:f>'V_ANALYSIS_PATTERN (2)'!$I$64</c:f>
            </c:numRef>
          </c:val>
          <c:extLst>
            <c:ext xmlns:c16="http://schemas.microsoft.com/office/drawing/2014/chart" uri="{C3380CC4-5D6E-409C-BE32-E72D297353CC}">
              <c16:uniqueId val="{0000003B-23CA-4D0C-ABD4-5A647219816D}"/>
            </c:ext>
          </c:extLst>
        </c:ser>
        <c:ser>
          <c:idx val="60"/>
          <c:order val="60"/>
          <c:tx>
            <c:strRef>
              <c:f>'V_ANALYSIS_PATTERN (2)'!$A$65</c:f>
              <c:strCache>
                <c:ptCount val="1"/>
                <c:pt idx="0">
                  <c:v>60-64</c:v>
                </c:pt>
              </c:strCache>
            </c:strRef>
          </c:tx>
          <c:spPr>
            <a:solidFill>
              <a:schemeClr val="accent1">
                <a:lumMod val="60000"/>
              </a:schemeClr>
            </a:solidFill>
            <a:ln>
              <a:noFill/>
            </a:ln>
            <a:effectLst/>
          </c:spPr>
          <c:invertIfNegative val="0"/>
          <c:cat>
            <c:strRef>
              <c:f>'V_ANALYSIS_PATTERN (2)'!$I$1:$I$3</c:f>
              <c:strCache>
                <c:ptCount val="3"/>
                <c:pt idx="2">
                  <c:v>Henkilö lkm</c:v>
                </c:pt>
              </c:strCache>
            </c:strRef>
          </c:cat>
          <c:val>
            <c:numRef>
              <c:f>'V_ANALYSIS_PATTERN (2)'!$I$65</c:f>
            </c:numRef>
          </c:val>
          <c:extLst>
            <c:ext xmlns:c16="http://schemas.microsoft.com/office/drawing/2014/chart" uri="{C3380CC4-5D6E-409C-BE32-E72D297353CC}">
              <c16:uniqueId val="{0000003C-23CA-4D0C-ABD4-5A647219816D}"/>
            </c:ext>
          </c:extLst>
        </c:ser>
        <c:ser>
          <c:idx val="61"/>
          <c:order val="61"/>
          <c:tx>
            <c:strRef>
              <c:f>'V_ANALYSIS_PATTERN (2)'!$A$66</c:f>
              <c:strCache>
                <c:ptCount val="1"/>
                <c:pt idx="0">
                  <c:v>60-64</c:v>
                </c:pt>
              </c:strCache>
            </c:strRef>
          </c:tx>
          <c:spPr>
            <a:solidFill>
              <a:schemeClr val="accent2">
                <a:lumMod val="60000"/>
              </a:schemeClr>
            </a:solidFill>
            <a:ln>
              <a:noFill/>
            </a:ln>
            <a:effectLst/>
          </c:spPr>
          <c:invertIfNegative val="0"/>
          <c:cat>
            <c:strRef>
              <c:f>'V_ANALYSIS_PATTERN (2)'!$I$1:$I$3</c:f>
              <c:strCache>
                <c:ptCount val="3"/>
                <c:pt idx="2">
                  <c:v>Henkilö lkm</c:v>
                </c:pt>
              </c:strCache>
            </c:strRef>
          </c:cat>
          <c:val>
            <c:numRef>
              <c:f>'V_ANALYSIS_PATTERN (2)'!$I$66</c:f>
            </c:numRef>
          </c:val>
          <c:extLst>
            <c:ext xmlns:c16="http://schemas.microsoft.com/office/drawing/2014/chart" uri="{C3380CC4-5D6E-409C-BE32-E72D297353CC}">
              <c16:uniqueId val="{0000003D-23CA-4D0C-ABD4-5A647219816D}"/>
            </c:ext>
          </c:extLst>
        </c:ser>
        <c:ser>
          <c:idx val="62"/>
          <c:order val="62"/>
          <c:tx>
            <c:strRef>
              <c:f>'V_ANALYSIS_PATTERN (2)'!$A$67</c:f>
              <c:strCache>
                <c:ptCount val="1"/>
                <c:pt idx="0">
                  <c:v>60-64</c:v>
                </c:pt>
              </c:strCache>
            </c:strRef>
          </c:tx>
          <c:spPr>
            <a:solidFill>
              <a:schemeClr val="accent3">
                <a:lumMod val="60000"/>
              </a:schemeClr>
            </a:solidFill>
            <a:ln>
              <a:noFill/>
            </a:ln>
            <a:effectLst/>
          </c:spPr>
          <c:invertIfNegative val="0"/>
          <c:cat>
            <c:strRef>
              <c:f>'V_ANALYSIS_PATTERN (2)'!$I$1:$I$3</c:f>
              <c:strCache>
                <c:ptCount val="3"/>
                <c:pt idx="2">
                  <c:v>Henkilö lkm</c:v>
                </c:pt>
              </c:strCache>
            </c:strRef>
          </c:cat>
          <c:val>
            <c:numRef>
              <c:f>'V_ANALYSIS_PATTERN (2)'!$I$67</c:f>
            </c:numRef>
          </c:val>
          <c:extLst>
            <c:ext xmlns:c16="http://schemas.microsoft.com/office/drawing/2014/chart" uri="{C3380CC4-5D6E-409C-BE32-E72D297353CC}">
              <c16:uniqueId val="{0000003E-23CA-4D0C-ABD4-5A647219816D}"/>
            </c:ext>
          </c:extLst>
        </c:ser>
        <c:ser>
          <c:idx val="63"/>
          <c:order val="63"/>
          <c:tx>
            <c:strRef>
              <c:f>'V_ANALYSIS_PATTERN (2)'!$A$68</c:f>
              <c:strCache>
                <c:ptCount val="1"/>
                <c:pt idx="0">
                  <c:v>60-64</c:v>
                </c:pt>
              </c:strCache>
            </c:strRef>
          </c:tx>
          <c:spPr>
            <a:solidFill>
              <a:schemeClr val="accent4">
                <a:lumMod val="60000"/>
              </a:schemeClr>
            </a:solidFill>
            <a:ln>
              <a:noFill/>
            </a:ln>
            <a:effectLst/>
          </c:spPr>
          <c:invertIfNegative val="0"/>
          <c:cat>
            <c:strRef>
              <c:f>'V_ANALYSIS_PATTERN (2)'!$I$1:$I$3</c:f>
              <c:strCache>
                <c:ptCount val="3"/>
                <c:pt idx="2">
                  <c:v>Henkilö lkm</c:v>
                </c:pt>
              </c:strCache>
            </c:strRef>
          </c:cat>
          <c:val>
            <c:numRef>
              <c:f>'V_ANALYSIS_PATTERN (2)'!$I$68</c:f>
            </c:numRef>
          </c:val>
          <c:extLst>
            <c:ext xmlns:c16="http://schemas.microsoft.com/office/drawing/2014/chart" uri="{C3380CC4-5D6E-409C-BE32-E72D297353CC}">
              <c16:uniqueId val="{0000003F-23CA-4D0C-ABD4-5A647219816D}"/>
            </c:ext>
          </c:extLst>
        </c:ser>
        <c:ser>
          <c:idx val="64"/>
          <c:order val="64"/>
          <c:tx>
            <c:strRef>
              <c:f>'V_ANALYSIS_PATTERN (2)'!$A$69</c:f>
              <c:strCache>
                <c:ptCount val="1"/>
                <c:pt idx="0">
                  <c:v>60-64</c:v>
                </c:pt>
              </c:strCache>
            </c:strRef>
          </c:tx>
          <c:spPr>
            <a:solidFill>
              <a:schemeClr val="accent5">
                <a:lumMod val="60000"/>
              </a:schemeClr>
            </a:solidFill>
            <a:ln>
              <a:noFill/>
            </a:ln>
            <a:effectLst/>
          </c:spPr>
          <c:invertIfNegative val="0"/>
          <c:cat>
            <c:strRef>
              <c:f>'V_ANALYSIS_PATTERN (2)'!$I$1:$I$3</c:f>
              <c:strCache>
                <c:ptCount val="3"/>
                <c:pt idx="2">
                  <c:v>Henkilö lkm</c:v>
                </c:pt>
              </c:strCache>
            </c:strRef>
          </c:cat>
          <c:val>
            <c:numRef>
              <c:f>'V_ANALYSIS_PATTERN (2)'!$I$69</c:f>
            </c:numRef>
          </c:val>
          <c:extLst>
            <c:ext xmlns:c16="http://schemas.microsoft.com/office/drawing/2014/chart" uri="{C3380CC4-5D6E-409C-BE32-E72D297353CC}">
              <c16:uniqueId val="{00000040-23CA-4D0C-ABD4-5A647219816D}"/>
            </c:ext>
          </c:extLst>
        </c:ser>
        <c:ser>
          <c:idx val="65"/>
          <c:order val="65"/>
          <c:tx>
            <c:strRef>
              <c:f>'V_ANALYSIS_PATTERN (2)'!$A$70</c:f>
              <c:strCache>
                <c:ptCount val="1"/>
                <c:pt idx="0">
                  <c:v>60-64</c:v>
                </c:pt>
              </c:strCache>
            </c:strRef>
          </c:tx>
          <c:spPr>
            <a:solidFill>
              <a:schemeClr val="accent6">
                <a:lumMod val="60000"/>
              </a:schemeClr>
            </a:solidFill>
            <a:ln>
              <a:noFill/>
            </a:ln>
            <a:effectLst/>
          </c:spPr>
          <c:invertIfNegative val="0"/>
          <c:cat>
            <c:strRef>
              <c:f>'V_ANALYSIS_PATTERN (2)'!$I$1:$I$3</c:f>
              <c:strCache>
                <c:ptCount val="3"/>
                <c:pt idx="2">
                  <c:v>Henkilö lkm</c:v>
                </c:pt>
              </c:strCache>
            </c:strRef>
          </c:cat>
          <c:val>
            <c:numRef>
              <c:f>'V_ANALYSIS_PATTERN (2)'!$I$70</c:f>
            </c:numRef>
          </c:val>
          <c:extLst>
            <c:ext xmlns:c16="http://schemas.microsoft.com/office/drawing/2014/chart" uri="{C3380CC4-5D6E-409C-BE32-E72D297353CC}">
              <c16:uniqueId val="{00000041-23CA-4D0C-ABD4-5A647219816D}"/>
            </c:ext>
          </c:extLst>
        </c:ser>
        <c:ser>
          <c:idx val="66"/>
          <c:order val="66"/>
          <c:tx>
            <c:strRef>
              <c:f>'V_ANALYSIS_PATTERN (2)'!$A$71</c:f>
              <c:strCache>
                <c:ptCount val="1"/>
                <c:pt idx="0">
                  <c:v>60-64</c:v>
                </c:pt>
              </c:strCache>
            </c:strRef>
          </c:tx>
          <c:spPr>
            <a:solidFill>
              <a:schemeClr val="accent1">
                <a:lumMod val="80000"/>
                <a:lumOff val="20000"/>
              </a:schemeClr>
            </a:solidFill>
            <a:ln>
              <a:noFill/>
            </a:ln>
            <a:effectLst/>
          </c:spPr>
          <c:invertIfNegative val="0"/>
          <c:cat>
            <c:strRef>
              <c:f>'V_ANALYSIS_PATTERN (2)'!$I$1:$I$3</c:f>
              <c:strCache>
                <c:ptCount val="3"/>
                <c:pt idx="2">
                  <c:v>Henkilö lkm</c:v>
                </c:pt>
              </c:strCache>
            </c:strRef>
          </c:cat>
          <c:val>
            <c:numRef>
              <c:f>'V_ANALYSIS_PATTERN (2)'!$I$71</c:f>
            </c:numRef>
          </c:val>
          <c:extLst>
            <c:ext xmlns:c16="http://schemas.microsoft.com/office/drawing/2014/chart" uri="{C3380CC4-5D6E-409C-BE32-E72D297353CC}">
              <c16:uniqueId val="{00000042-23CA-4D0C-ABD4-5A647219816D}"/>
            </c:ext>
          </c:extLst>
        </c:ser>
        <c:ser>
          <c:idx val="67"/>
          <c:order val="67"/>
          <c:tx>
            <c:strRef>
              <c:f>'V_ANALYSIS_PATTERN (2)'!$A$72</c:f>
              <c:strCache>
                <c:ptCount val="1"/>
                <c:pt idx="0">
                  <c:v>60-64</c:v>
                </c:pt>
              </c:strCache>
            </c:strRef>
          </c:tx>
          <c:spPr>
            <a:solidFill>
              <a:schemeClr val="accent2">
                <a:lumMod val="80000"/>
                <a:lumOff val="20000"/>
              </a:schemeClr>
            </a:solidFill>
            <a:ln>
              <a:noFill/>
            </a:ln>
            <a:effectLst/>
          </c:spPr>
          <c:invertIfNegative val="0"/>
          <c:cat>
            <c:strRef>
              <c:f>'V_ANALYSIS_PATTERN (2)'!$I$1:$I$3</c:f>
              <c:strCache>
                <c:ptCount val="3"/>
                <c:pt idx="2">
                  <c:v>Henkilö lkm</c:v>
                </c:pt>
              </c:strCache>
            </c:strRef>
          </c:cat>
          <c:val>
            <c:numRef>
              <c:f>'V_ANALYSIS_PATTERN (2)'!$I$72</c:f>
              <c:numCache>
                <c:formatCode>#\ ##0;\-#\ ##0;#\ ##0;@</c:formatCode>
                <c:ptCount val="1"/>
                <c:pt idx="0">
                  <c:v>10</c:v>
                </c:pt>
              </c:numCache>
            </c:numRef>
          </c:val>
          <c:extLst>
            <c:ext xmlns:c16="http://schemas.microsoft.com/office/drawing/2014/chart" uri="{C3380CC4-5D6E-409C-BE32-E72D297353CC}">
              <c16:uniqueId val="{00000043-23CA-4D0C-ABD4-5A647219816D}"/>
            </c:ext>
          </c:extLst>
        </c:ser>
        <c:ser>
          <c:idx val="68"/>
          <c:order val="68"/>
          <c:tx>
            <c:strRef>
              <c:f>'V_ANALYSIS_PATTERN (2)'!$A$73</c:f>
              <c:strCache>
                <c:ptCount val="1"/>
                <c:pt idx="0">
                  <c:v>65-69</c:v>
                </c:pt>
              </c:strCache>
            </c:strRef>
          </c:tx>
          <c:spPr>
            <a:solidFill>
              <a:schemeClr val="accent3">
                <a:lumMod val="80000"/>
                <a:lumOff val="20000"/>
              </a:schemeClr>
            </a:solidFill>
            <a:ln>
              <a:noFill/>
            </a:ln>
            <a:effectLst/>
          </c:spPr>
          <c:invertIfNegative val="0"/>
          <c:cat>
            <c:strRef>
              <c:f>'V_ANALYSIS_PATTERN (2)'!$I$1:$I$3</c:f>
              <c:strCache>
                <c:ptCount val="3"/>
                <c:pt idx="2">
                  <c:v>Henkilö lkm</c:v>
                </c:pt>
              </c:strCache>
            </c:strRef>
          </c:cat>
          <c:val>
            <c:numRef>
              <c:f>'V_ANALYSIS_PATTERN (2)'!$I$73</c:f>
            </c:numRef>
          </c:val>
          <c:extLst>
            <c:ext xmlns:c16="http://schemas.microsoft.com/office/drawing/2014/chart" uri="{C3380CC4-5D6E-409C-BE32-E72D297353CC}">
              <c16:uniqueId val="{00000044-23CA-4D0C-ABD4-5A647219816D}"/>
            </c:ext>
          </c:extLst>
        </c:ser>
        <c:ser>
          <c:idx val="69"/>
          <c:order val="69"/>
          <c:tx>
            <c:strRef>
              <c:f>'V_ANALYSIS_PATTERN (2)'!$A$74</c:f>
              <c:strCache>
                <c:ptCount val="1"/>
                <c:pt idx="0">
                  <c:v>65-69</c:v>
                </c:pt>
              </c:strCache>
            </c:strRef>
          </c:tx>
          <c:spPr>
            <a:solidFill>
              <a:schemeClr val="accent4">
                <a:lumMod val="80000"/>
                <a:lumOff val="20000"/>
              </a:schemeClr>
            </a:solidFill>
            <a:ln>
              <a:noFill/>
            </a:ln>
            <a:effectLst/>
          </c:spPr>
          <c:invertIfNegative val="0"/>
          <c:cat>
            <c:strRef>
              <c:f>'V_ANALYSIS_PATTERN (2)'!$I$1:$I$3</c:f>
              <c:strCache>
                <c:ptCount val="3"/>
                <c:pt idx="2">
                  <c:v>Henkilö lkm</c:v>
                </c:pt>
              </c:strCache>
            </c:strRef>
          </c:cat>
          <c:val>
            <c:numRef>
              <c:f>'V_ANALYSIS_PATTERN (2)'!$I$74</c:f>
            </c:numRef>
          </c:val>
          <c:extLst>
            <c:ext xmlns:c16="http://schemas.microsoft.com/office/drawing/2014/chart" uri="{C3380CC4-5D6E-409C-BE32-E72D297353CC}">
              <c16:uniqueId val="{00000045-23CA-4D0C-ABD4-5A647219816D}"/>
            </c:ext>
          </c:extLst>
        </c:ser>
        <c:ser>
          <c:idx val="70"/>
          <c:order val="70"/>
          <c:tx>
            <c:strRef>
              <c:f>'V_ANALYSIS_PATTERN (2)'!$A$75</c:f>
              <c:strCache>
                <c:ptCount val="1"/>
                <c:pt idx="0">
                  <c:v>65-69</c:v>
                </c:pt>
              </c:strCache>
            </c:strRef>
          </c:tx>
          <c:spPr>
            <a:solidFill>
              <a:schemeClr val="accent5">
                <a:lumMod val="80000"/>
                <a:lumOff val="20000"/>
              </a:schemeClr>
            </a:solidFill>
            <a:ln>
              <a:noFill/>
            </a:ln>
            <a:effectLst/>
          </c:spPr>
          <c:invertIfNegative val="0"/>
          <c:cat>
            <c:strRef>
              <c:f>'V_ANALYSIS_PATTERN (2)'!$I$1:$I$3</c:f>
              <c:strCache>
                <c:ptCount val="3"/>
                <c:pt idx="2">
                  <c:v>Henkilö lkm</c:v>
                </c:pt>
              </c:strCache>
            </c:strRef>
          </c:cat>
          <c:val>
            <c:numRef>
              <c:f>'V_ANALYSIS_PATTERN (2)'!$I$75</c:f>
              <c:numCache>
                <c:formatCode>#\ ##0;\-#\ ##0;#\ ##0;@</c:formatCode>
                <c:ptCount val="1"/>
                <c:pt idx="0">
                  <c:v>2</c:v>
                </c:pt>
              </c:numCache>
            </c:numRef>
          </c:val>
          <c:extLst>
            <c:ext xmlns:c16="http://schemas.microsoft.com/office/drawing/2014/chart" uri="{C3380CC4-5D6E-409C-BE32-E72D297353CC}">
              <c16:uniqueId val="{00000046-23CA-4D0C-ABD4-5A647219816D}"/>
            </c:ext>
          </c:extLst>
        </c:ser>
        <c:ser>
          <c:idx val="71"/>
          <c:order val="71"/>
          <c:tx>
            <c:strRef>
              <c:f>'V_ANALYSIS_PATTERN (2)'!$A$76</c:f>
              <c:strCache>
                <c:ptCount val="1"/>
                <c:pt idx="0">
                  <c:v>Kokonaistulos</c:v>
                </c:pt>
              </c:strCache>
            </c:strRef>
          </c:tx>
          <c:spPr>
            <a:solidFill>
              <a:schemeClr val="accent6">
                <a:lumMod val="80000"/>
                <a:lumOff val="20000"/>
              </a:schemeClr>
            </a:solidFill>
            <a:ln>
              <a:noFill/>
            </a:ln>
            <a:effectLst/>
          </c:spPr>
          <c:invertIfNegative val="0"/>
          <c:cat>
            <c:strRef>
              <c:f>'V_ANALYSIS_PATTERN (2)'!$I$1:$I$3</c:f>
              <c:strCache>
                <c:ptCount val="3"/>
                <c:pt idx="2">
                  <c:v>Henkilö lkm</c:v>
                </c:pt>
              </c:strCache>
            </c:strRef>
          </c:cat>
          <c:val>
            <c:numRef>
              <c:f>'V_ANALYSIS_PATTERN (2)'!$I$76</c:f>
            </c:numRef>
          </c:val>
          <c:extLst>
            <c:ext xmlns:c16="http://schemas.microsoft.com/office/drawing/2014/chart" uri="{C3380CC4-5D6E-409C-BE32-E72D297353CC}">
              <c16:uniqueId val="{00000047-23CA-4D0C-ABD4-5A647219816D}"/>
            </c:ext>
          </c:extLst>
        </c:ser>
        <c:dLbls>
          <c:showLegendKey val="0"/>
          <c:showVal val="0"/>
          <c:showCatName val="0"/>
          <c:showSerName val="0"/>
          <c:showPercent val="0"/>
          <c:showBubbleSize val="0"/>
        </c:dLbls>
        <c:gapWidth val="219"/>
        <c:overlap val="-27"/>
        <c:axId val="766589280"/>
        <c:axId val="766580424"/>
      </c:barChart>
      <c:catAx>
        <c:axId val="76658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66580424"/>
        <c:crosses val="autoZero"/>
        <c:auto val="1"/>
        <c:lblAlgn val="ctr"/>
        <c:lblOffset val="100"/>
        <c:noMultiLvlLbl val="0"/>
      </c:catAx>
      <c:valAx>
        <c:axId val="766580424"/>
        <c:scaling>
          <c:orientation val="minMax"/>
        </c:scaling>
        <c:delete val="0"/>
        <c:axPos val="l"/>
        <c:majorGridlines>
          <c:spPr>
            <a:ln w="9525" cap="flat" cmpd="sng" algn="ctr">
              <a:solidFill>
                <a:schemeClr val="tx1">
                  <a:lumMod val="15000"/>
                  <a:lumOff val="85000"/>
                </a:schemeClr>
              </a:solidFill>
              <a:round/>
            </a:ln>
            <a:effectLst/>
          </c:spPr>
        </c:majorGridlines>
        <c:numFmt formatCode="#\ ##0;\-#\ ##0;#\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66589280"/>
        <c:crosses val="autoZero"/>
        <c:crossBetween val="between"/>
      </c:valAx>
      <c:spPr>
        <a:noFill/>
        <a:ln>
          <a:noFill/>
        </a:ln>
        <a:effectLst/>
      </c:spPr>
    </c:plotArea>
    <c:legend>
      <c:legendPos val="b"/>
      <c:layout>
        <c:manualLayout>
          <c:xMode val="edge"/>
          <c:yMode val="edge"/>
          <c:x val="0.11922902949673278"/>
          <c:y val="0.93340576969363542"/>
          <c:w val="0.79534461503746479"/>
          <c:h val="4.912698139806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27555C-3E35-3847-B16A-1E834C98CAC3}"/>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B52B9478-54F6-CB4E-8937-3A5EC7C4E78D}"/>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B40069A5-E54A-824B-A5D8-D79635F268BB}" type="datetimeFigureOut">
              <a:rPr lang="fi-FI" smtClean="0"/>
              <a:t>30.5.2023</a:t>
            </a:fld>
            <a:endParaRPr lang="fi-FI"/>
          </a:p>
        </p:txBody>
      </p:sp>
      <p:sp>
        <p:nvSpPr>
          <p:cNvPr id="4" name="Footer Placeholder 3">
            <a:extLst>
              <a:ext uri="{FF2B5EF4-FFF2-40B4-BE49-F238E27FC236}">
                <a16:creationId xmlns:a16="http://schemas.microsoft.com/office/drawing/2014/main" id="{7D6A5524-AEC1-694D-9B2D-5FA6A9FB74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8AE2AACE-CD64-D94C-A8A4-8C3C758243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5A4CFD-488E-F143-940C-198B3D4E093A}" type="slidenum">
              <a:rPr lang="fi-FI" smtClean="0"/>
              <a:t>‹#›</a:t>
            </a:fld>
            <a:endParaRPr lang="fi-FI"/>
          </a:p>
        </p:txBody>
      </p:sp>
    </p:spTree>
    <p:extLst>
      <p:ext uri="{BB962C8B-B14F-4D97-AF65-F5344CB8AC3E}">
        <p14:creationId xmlns:p14="http://schemas.microsoft.com/office/powerpoint/2010/main" val="1059977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B6498576-032E-804A-8EBC-90FBDF0CE6ED}" type="datetimeFigureOut">
              <a:rPr lang="fi-FI" smtClean="0"/>
              <a:t>30.5.2023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9405B-6D8F-114C-BFC8-821DE55CBFF2}" type="slidenum">
              <a:rPr lang="fi-FI" smtClean="0"/>
              <a:t>‹#›</a:t>
            </a:fld>
            <a:endParaRPr lang="fi-FI"/>
          </a:p>
        </p:txBody>
      </p:sp>
    </p:spTree>
    <p:extLst>
      <p:ext uri="{BB962C8B-B14F-4D97-AF65-F5344CB8AC3E}">
        <p14:creationId xmlns:p14="http://schemas.microsoft.com/office/powerpoint/2010/main" val="219103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dirty="0"/>
              <a:t>Venäjän hyökkäyssodan vuoksi hakemusmäärät kasvoivat energiamuutoshankkeiden (öljysäiliöt, nestekaasu) vuoksi merkittävästi. Nestekaasuhakemusten käsittelyä on uudelleen ohjeistettu, jotta hakemuksia kyetään käsittelemään laadukkaasti ja ripeästi. Korjaavat toimet ovat olleet onnistuneita, ja alkuvuonna on käsitelty yhtä paljon lupia kuin koko vuonna oli arvioitu käsiteltävän.</a:t>
            </a:r>
          </a:p>
          <a:p>
            <a:pPr marL="171450" indent="-171450">
              <a:buFontTx/>
              <a:buChar char="-"/>
            </a:pPr>
            <a:r>
              <a:rPr lang="fi-FI" dirty="0"/>
              <a:t>Onnistuneet rekrytoinnit (3 henkilöä)</a:t>
            </a:r>
          </a:p>
          <a:p>
            <a:pPr marL="171450" indent="-171450">
              <a:buFontTx/>
              <a:buChar char="-"/>
            </a:pPr>
            <a:r>
              <a:rPr lang="fi-FI" dirty="0"/>
              <a:t>Onnettomuustutkinta Kierto Järvenpäässä on meneillään</a:t>
            </a:r>
          </a:p>
          <a:p>
            <a:pPr marL="171450" indent="-171450">
              <a:buFontTx/>
              <a:buChar char="-"/>
            </a:pPr>
            <a:r>
              <a:rPr lang="fi-FI" dirty="0"/>
              <a:t>Kohteiden uudelleen jakaminen meneillään</a:t>
            </a:r>
          </a:p>
          <a:p>
            <a:pPr marL="171450" indent="-171450">
              <a:buFontTx/>
              <a:buChar char="-"/>
            </a:pPr>
            <a:endParaRPr lang="fi-FI" dirty="0"/>
          </a:p>
          <a:p>
            <a:pPr marL="171450" indent="-171450">
              <a:buFontTx/>
              <a:buChar char="-"/>
            </a:pPr>
            <a:endParaRPr lang="fi-FI" dirty="0"/>
          </a:p>
          <a:p>
            <a:pPr marL="171450" indent="-171450">
              <a:buFontTx/>
              <a:buChar char="-"/>
            </a:pPr>
            <a:r>
              <a:rPr lang="fi-FI" dirty="0"/>
              <a:t>Huom. Virtaraportoinnissa on ollut virhe</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9405B-6D8F-114C-BFC8-821DE55CBFF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60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000" dirty="0"/>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9405B-6D8F-114C-BFC8-821DE55CBFF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73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9405B-6D8F-114C-BFC8-821DE55CBFF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65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noProof="0" dirty="0">
                <a:solidFill>
                  <a:schemeClr val="tx1"/>
                </a:solidFill>
                <a:effectLst/>
                <a:latin typeface="+mn-lt"/>
                <a:ea typeface="+mn-ea"/>
                <a:cs typeface="+mn-cs"/>
              </a:rPr>
              <a:t>V. 2022/</a:t>
            </a:r>
            <a:r>
              <a:rPr lang="fi-FI" sz="1200" b="1" kern="1200" noProof="0" dirty="0">
                <a:solidFill>
                  <a:schemeClr val="tx1"/>
                </a:solidFill>
                <a:effectLst/>
                <a:latin typeface="+mn-lt"/>
                <a:ea typeface="+mn-ea"/>
                <a:cs typeface="+mn-cs"/>
              </a:rPr>
              <a:t>Malminetsintälupahakemukset</a:t>
            </a:r>
            <a:r>
              <a:rPr lang="fi-FI" sz="1200" kern="1200" noProof="0" dirty="0">
                <a:solidFill>
                  <a:schemeClr val="tx1"/>
                </a:solidFill>
                <a:effectLst/>
                <a:latin typeface="+mn-lt"/>
                <a:ea typeface="+mn-ea"/>
                <a:cs typeface="+mn-cs"/>
              </a:rPr>
              <a:t>: vireillä olevien määrän kasvu lähes pysähtyi, päätöksiä tehtiin lähes tavoitemäärä. </a:t>
            </a:r>
          </a:p>
          <a:p>
            <a:endParaRPr lang="fi-FI" sz="1200" kern="1200" noProof="0" dirty="0">
              <a:solidFill>
                <a:schemeClr val="tx1"/>
              </a:solidFill>
              <a:effectLst/>
              <a:latin typeface="+mn-lt"/>
              <a:ea typeface="+mn-ea"/>
              <a:cs typeface="+mn-cs"/>
            </a:endParaRPr>
          </a:p>
          <a:p>
            <a:r>
              <a:rPr lang="fi-FI" sz="1200" b="1" kern="1200" noProof="0" dirty="0">
                <a:solidFill>
                  <a:schemeClr val="tx1"/>
                </a:solidFill>
                <a:effectLst/>
                <a:latin typeface="+mn-lt"/>
                <a:ea typeface="+mn-ea"/>
                <a:cs typeface="+mn-cs"/>
              </a:rPr>
              <a:t>Kullanhuuhdonnassa</a:t>
            </a:r>
            <a:r>
              <a:rPr lang="fi-FI" sz="1200" kern="1200" noProof="0" dirty="0">
                <a:solidFill>
                  <a:schemeClr val="tx1"/>
                </a:solidFill>
                <a:effectLst/>
                <a:latin typeface="+mn-lt"/>
                <a:ea typeface="+mn-ea"/>
                <a:cs typeface="+mn-cs"/>
              </a:rPr>
              <a:t> saamelaiskäräjät ovat 9 vuoden tauon jälkeen aktivoituneet valittamaan. Päätöksenteko hidastavat mm. Lapin </a:t>
            </a:r>
            <a:r>
              <a:rPr lang="fi-FI" sz="1200" kern="1200" noProof="0" dirty="0" err="1">
                <a:solidFill>
                  <a:schemeClr val="tx1"/>
                </a:solidFill>
                <a:effectLst/>
                <a:latin typeface="+mn-lt"/>
                <a:ea typeface="+mn-ea"/>
                <a:cs typeface="+mn-cs"/>
              </a:rPr>
              <a:t>ELYn</a:t>
            </a:r>
            <a:r>
              <a:rPr lang="fi-FI" sz="1200" kern="1200" noProof="0" dirty="0">
                <a:solidFill>
                  <a:schemeClr val="tx1"/>
                </a:solidFill>
                <a:effectLst/>
                <a:latin typeface="+mn-lt"/>
                <a:ea typeface="+mn-ea"/>
                <a:cs typeface="+mn-cs"/>
              </a:rPr>
              <a:t> pitkäksi venähtänyt YVA-tarveharkinta </a:t>
            </a:r>
            <a:r>
              <a:rPr lang="fi-FI" sz="1200" kern="1200" noProof="0" dirty="0" err="1">
                <a:solidFill>
                  <a:schemeClr val="tx1"/>
                </a:solidFill>
                <a:effectLst/>
                <a:latin typeface="+mn-lt"/>
                <a:ea typeface="+mn-ea"/>
                <a:cs typeface="+mn-cs"/>
              </a:rPr>
              <a:t>caset</a:t>
            </a:r>
            <a:r>
              <a:rPr lang="fi-FI" sz="1200" kern="1200" noProof="0" dirty="0">
                <a:solidFill>
                  <a:schemeClr val="tx1"/>
                </a:solidFill>
                <a:effectLst/>
                <a:latin typeface="+mn-lt"/>
                <a:ea typeface="+mn-ea"/>
                <a:cs typeface="+mn-cs"/>
              </a:rPr>
              <a:t>, ja </a:t>
            </a:r>
            <a:r>
              <a:rPr lang="fi-FI" sz="1200" kern="1200" noProof="0" dirty="0" err="1">
                <a:solidFill>
                  <a:schemeClr val="tx1"/>
                </a:solidFill>
                <a:effectLst/>
                <a:latin typeface="+mn-lt"/>
                <a:ea typeface="+mn-ea"/>
                <a:cs typeface="+mn-cs"/>
              </a:rPr>
              <a:t>Naturatarkastelun</a:t>
            </a:r>
            <a:r>
              <a:rPr lang="fi-FI" sz="1200" kern="1200" noProof="0" dirty="0">
                <a:solidFill>
                  <a:schemeClr val="tx1"/>
                </a:solidFill>
                <a:effectLst/>
                <a:latin typeface="+mn-lt"/>
                <a:ea typeface="+mn-ea"/>
                <a:cs typeface="+mn-cs"/>
              </a:rPr>
              <a:t> aktivoituminen </a:t>
            </a:r>
            <a:r>
              <a:rPr lang="fi-FI" sz="1200" kern="1200" noProof="0" dirty="0" err="1">
                <a:solidFill>
                  <a:schemeClr val="tx1"/>
                </a:solidFill>
                <a:effectLst/>
                <a:latin typeface="+mn-lt"/>
                <a:ea typeface="+mn-ea"/>
                <a:cs typeface="+mn-cs"/>
              </a:rPr>
              <a:t>PSHAOn</a:t>
            </a:r>
            <a:r>
              <a:rPr lang="fi-FI" sz="1200" kern="1200" noProof="0" dirty="0">
                <a:solidFill>
                  <a:schemeClr val="tx1"/>
                </a:solidFill>
                <a:effectLst/>
                <a:latin typeface="+mn-lt"/>
                <a:ea typeface="+mn-ea"/>
                <a:cs typeface="+mn-cs"/>
              </a:rPr>
              <a:t> päätöksestä johtuen (KHO hylkäsi Tukesin valituksen). </a:t>
            </a:r>
          </a:p>
          <a:p>
            <a:endParaRPr lang="fi-FI" sz="1200" kern="1200" noProof="0" dirty="0">
              <a:solidFill>
                <a:schemeClr val="tx1"/>
              </a:solidFill>
              <a:effectLst/>
              <a:latin typeface="+mn-lt"/>
              <a:ea typeface="+mn-ea"/>
              <a:cs typeface="+mn-cs"/>
            </a:endParaRPr>
          </a:p>
          <a:p>
            <a:r>
              <a:rPr lang="fi-FI" sz="1200" b="1" kern="1200" noProof="0" dirty="0">
                <a:solidFill>
                  <a:schemeClr val="tx1"/>
                </a:solidFill>
                <a:effectLst/>
                <a:latin typeface="+mn-lt"/>
                <a:ea typeface="+mn-ea"/>
                <a:cs typeface="+mn-cs"/>
              </a:rPr>
              <a:t>Lupakäsittelytilanne on kokonaisuutena </a:t>
            </a:r>
            <a:r>
              <a:rPr lang="fi-FI" sz="1200" kern="1200" noProof="0" dirty="0">
                <a:solidFill>
                  <a:schemeClr val="tx1"/>
                </a:solidFill>
                <a:effectLst/>
                <a:latin typeface="+mn-lt"/>
                <a:ea typeface="+mn-ea"/>
                <a:cs typeface="+mn-cs"/>
              </a:rPr>
              <a:t>tasapainossa; vireillä olevien lupien kokonaismäärä vuoden 2021 lopussa oli 715 ja vuoden 2022 lopussa 688. Vireillä olevien malminetsintälupahakemusten korkeaa määrää on kompensoinut vireille tulevien kullanhuuhdontalupahakemusten määrän lähes romahtaminen (10 vuoden jatkoaika on alkanut puremaan). Vireillä olevien malminetintälupahakemusten määrä kääntyy v. 2023 laskuun, kun malminetintävalvontatiimin vahvuus v-2023 on 7,5 </a:t>
            </a:r>
            <a:r>
              <a:rPr lang="fi-FI" sz="1200" kern="1200" noProof="0" dirty="0" err="1">
                <a:solidFill>
                  <a:schemeClr val="tx1"/>
                </a:solidFill>
                <a:effectLst/>
                <a:latin typeface="+mn-lt"/>
                <a:ea typeface="+mn-ea"/>
                <a:cs typeface="+mn-cs"/>
              </a:rPr>
              <a:t>htv</a:t>
            </a:r>
            <a:r>
              <a:rPr lang="fi-FI" sz="1200" kern="1200" noProof="0" dirty="0">
                <a:solidFill>
                  <a:schemeClr val="tx1"/>
                </a:solidFill>
                <a:effectLst/>
                <a:latin typeface="+mn-lt"/>
                <a:ea typeface="+mn-ea"/>
                <a:cs typeface="+mn-cs"/>
              </a:rPr>
              <a:t> (0,5 </a:t>
            </a:r>
            <a:r>
              <a:rPr lang="fi-FI" sz="1200" kern="1200" noProof="0" dirty="0" err="1">
                <a:solidFill>
                  <a:schemeClr val="tx1"/>
                </a:solidFill>
                <a:effectLst/>
                <a:latin typeface="+mn-lt"/>
                <a:ea typeface="+mn-ea"/>
                <a:cs typeface="+mn-cs"/>
              </a:rPr>
              <a:t>htv</a:t>
            </a:r>
            <a:r>
              <a:rPr lang="fi-FI" sz="1200" kern="1200" noProof="0" dirty="0">
                <a:solidFill>
                  <a:schemeClr val="tx1"/>
                </a:solidFill>
                <a:effectLst/>
                <a:latin typeface="+mn-lt"/>
                <a:ea typeface="+mn-ea"/>
                <a:cs typeface="+mn-cs"/>
              </a:rPr>
              <a:t> 3TG); yksi henkilö siirtyy 1/2023 alkaen kullanhuuhdontatiimistä Me-tiimiin ja uusi ylitarkastaja aloittaa 1.1.2023.  </a:t>
            </a:r>
          </a:p>
          <a:p>
            <a:endParaRPr lang="fi-FI" sz="1200" kern="1200" noProof="0" dirty="0">
              <a:solidFill>
                <a:schemeClr val="tx1"/>
              </a:solidFill>
              <a:effectLst/>
              <a:latin typeface="+mn-lt"/>
              <a:ea typeface="+mn-ea"/>
              <a:cs typeface="+mn-cs"/>
            </a:endParaRPr>
          </a:p>
          <a:p>
            <a:r>
              <a:rPr lang="fi-FI" sz="1200" b="1" kern="1200" noProof="0" dirty="0">
                <a:solidFill>
                  <a:schemeClr val="tx1"/>
                </a:solidFill>
                <a:effectLst/>
                <a:latin typeface="+mn-lt"/>
                <a:ea typeface="+mn-ea"/>
                <a:cs typeface="+mn-cs"/>
              </a:rPr>
              <a:t>Maastovalvonnassa </a:t>
            </a:r>
            <a:r>
              <a:rPr lang="fi-FI" sz="1200" kern="1200" noProof="0" dirty="0">
                <a:solidFill>
                  <a:schemeClr val="tx1"/>
                </a:solidFill>
                <a:effectLst/>
                <a:latin typeface="+mn-lt"/>
                <a:ea typeface="+mn-ea"/>
                <a:cs typeface="+mn-cs"/>
              </a:rPr>
              <a:t>oli v. 2022 erityistä kullanhuuhdontakaivospiirien (28 kpl) lakkautukseen liittyvä ympäristöllisten ja yleisen turvallisuuden jälkitöiden valvonta erityisesti Lemmenjoen kansallispuistossa.</a:t>
            </a:r>
          </a:p>
          <a:p>
            <a:r>
              <a:rPr lang="fi-FI" sz="1200" kern="1200" noProof="0" dirty="0">
                <a:solidFill>
                  <a:schemeClr val="tx1"/>
                </a:solidFill>
                <a:effectLst/>
                <a:latin typeface="+mn-lt"/>
                <a:ea typeface="+mn-ea"/>
                <a:cs typeface="+mn-cs"/>
              </a:rPr>
              <a:t>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9405B-6D8F-114C-BFC8-821DE55CBFF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598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tukes-mediaportal.qbank.se/search" TargetMode="External"/><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suaalinen kansidi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4F9851-D340-2645-98F1-D2626287EA8E}"/>
              </a:ext>
            </a:extLst>
          </p:cNvPr>
          <p:cNvSpPr/>
          <p:nvPr userDrawn="1"/>
        </p:nvSpPr>
        <p:spPr>
          <a:xfrm>
            <a:off x="359065" y="2045874"/>
            <a:ext cx="4581769" cy="27662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Logo" descr="Tukes-logo">
            <a:extLst>
              <a:ext uri="{FF2B5EF4-FFF2-40B4-BE49-F238E27FC236}">
                <a16:creationId xmlns:a16="http://schemas.microsoft.com/office/drawing/2014/main" id="{97CCD70F-E009-3841-957D-7F199427AC5D}"/>
              </a:ext>
            </a:extLst>
          </p:cNvPr>
          <p:cNvPicPr>
            <a:picLocks noChangeAspect="1"/>
          </p:cNvPicPr>
          <p:nvPr userDrawn="1"/>
        </p:nvPicPr>
        <p:blipFill>
          <a:blip r:embed="rId2"/>
          <a:stretch>
            <a:fillRect/>
          </a:stretch>
        </p:blipFill>
        <p:spPr>
          <a:xfrm>
            <a:off x="1160419" y="2905984"/>
            <a:ext cx="2946241" cy="1046030"/>
          </a:xfrm>
          <a:prstGeom prst="rect">
            <a:avLst/>
          </a:prstGeom>
        </p:spPr>
      </p:pic>
      <p:sp>
        <p:nvSpPr>
          <p:cNvPr id="11" name="Rectangle 10">
            <a:extLst>
              <a:ext uri="{FF2B5EF4-FFF2-40B4-BE49-F238E27FC236}">
                <a16:creationId xmlns:a16="http://schemas.microsoft.com/office/drawing/2014/main" id="{D5BCABA4-AAF8-0E43-A36D-53224ED6D90C}"/>
              </a:ext>
            </a:extLst>
          </p:cNvPr>
          <p:cNvSpPr/>
          <p:nvPr userDrawn="1"/>
        </p:nvSpPr>
        <p:spPr>
          <a:xfrm>
            <a:off x="4940834" y="2045874"/>
            <a:ext cx="7251166" cy="2766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Tekstin paikkamerkki 4">
            <a:extLst>
              <a:ext uri="{FF2B5EF4-FFF2-40B4-BE49-F238E27FC236}">
                <a16:creationId xmlns:a16="http://schemas.microsoft.com/office/drawing/2014/main" id="{E2557169-156F-BA49-A25A-4343E6D0F274}"/>
              </a:ext>
            </a:extLst>
          </p:cNvPr>
          <p:cNvSpPr>
            <a:spLocks noGrp="1"/>
          </p:cNvSpPr>
          <p:nvPr>
            <p:ph type="body" sz="quarter" idx="13"/>
          </p:nvPr>
        </p:nvSpPr>
        <p:spPr>
          <a:xfrm>
            <a:off x="5173663" y="2222622"/>
            <a:ext cx="4984750" cy="457993"/>
          </a:xfrm>
          <a:prstGeom prst="rect">
            <a:avLst/>
          </a:prstGeom>
        </p:spPr>
        <p:txBody>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a:t>Muokkaa tekstin perustyylejä napsauttamalla</a:t>
            </a:r>
          </a:p>
        </p:txBody>
      </p:sp>
      <p:sp>
        <p:nvSpPr>
          <p:cNvPr id="15" name="Sisällön paikkamerkki 14">
            <a:extLst>
              <a:ext uri="{FF2B5EF4-FFF2-40B4-BE49-F238E27FC236}">
                <a16:creationId xmlns:a16="http://schemas.microsoft.com/office/drawing/2014/main" id="{79768081-216B-3147-8CFD-EBCBB653FFBD}"/>
              </a:ext>
            </a:extLst>
          </p:cNvPr>
          <p:cNvSpPr>
            <a:spLocks noGrp="1"/>
          </p:cNvSpPr>
          <p:nvPr>
            <p:ph sz="quarter" idx="16" hasCustomPrompt="1"/>
          </p:nvPr>
        </p:nvSpPr>
        <p:spPr>
          <a:xfrm>
            <a:off x="10959766" y="2218805"/>
            <a:ext cx="1001285" cy="317500"/>
          </a:xfrm>
          <a:prstGeom prst="rect">
            <a:avLst/>
          </a:prstGeom>
        </p:spPr>
        <p:txBody>
          <a:bodyPr/>
          <a:lstStyle>
            <a:lvl1pPr marL="0" indent="0">
              <a:buNone/>
              <a:defRPr sz="1400">
                <a:solidFill>
                  <a:srgbClr val="00A09C"/>
                </a:solidFill>
              </a:defRPr>
            </a:lvl1pPr>
          </a:lstStyle>
          <a:p>
            <a:pPr lvl="0"/>
            <a:fld id="{E51E42E6-D6B8-9A45-8AE5-27033C2682A9}" type="datetime1">
              <a:rPr lang="fi-FI" smtClean="0"/>
              <a:t>23.8.2019</a:t>
            </a:fld>
            <a:endParaRPr lang="fi-FI" dirty="0"/>
          </a:p>
        </p:txBody>
      </p:sp>
      <p:sp>
        <p:nvSpPr>
          <p:cNvPr id="17" name="TextBox 16">
            <a:extLst>
              <a:ext uri="{FF2B5EF4-FFF2-40B4-BE49-F238E27FC236}">
                <a16:creationId xmlns:a16="http://schemas.microsoft.com/office/drawing/2014/main" id="{EE52BE01-FA23-3A46-A564-0CD4D9DF2613}"/>
              </a:ext>
            </a:extLst>
          </p:cNvPr>
          <p:cNvSpPr txBox="1"/>
          <p:nvPr userDrawn="1"/>
        </p:nvSpPr>
        <p:spPr>
          <a:xfrm>
            <a:off x="5173663" y="4382994"/>
            <a:ext cx="6787388" cy="338554"/>
          </a:xfrm>
          <a:prstGeom prst="rect">
            <a:avLst/>
          </a:prstGeom>
          <a:noFill/>
        </p:spPr>
        <p:txBody>
          <a:bodyPr wrap="square" rtlCol="0">
            <a:spAutoFit/>
          </a:bodyPr>
          <a:lstStyle/>
          <a:p>
            <a:r>
              <a:rPr lang="fi-FI" sz="1600" dirty="0"/>
              <a:t>Turvallisuus- ja kemikaalivirasto (Tukes)</a:t>
            </a:r>
          </a:p>
        </p:txBody>
      </p:sp>
      <p:sp>
        <p:nvSpPr>
          <p:cNvPr id="4" name="Otsikko 3">
            <a:extLst>
              <a:ext uri="{FF2B5EF4-FFF2-40B4-BE49-F238E27FC236}">
                <a16:creationId xmlns:a16="http://schemas.microsoft.com/office/drawing/2014/main" id="{60E4563B-5819-A947-AAE0-A7813C52E740}"/>
              </a:ext>
            </a:extLst>
          </p:cNvPr>
          <p:cNvSpPr>
            <a:spLocks noGrp="1"/>
          </p:cNvSpPr>
          <p:nvPr>
            <p:ph type="title" hasCustomPrompt="1"/>
          </p:nvPr>
        </p:nvSpPr>
        <p:spPr>
          <a:xfrm>
            <a:off x="5173662" y="2686678"/>
            <a:ext cx="6180137" cy="1692662"/>
          </a:xfrm>
          <a:prstGeom prst="rect">
            <a:avLst/>
          </a:prstGeom>
        </p:spPr>
        <p:txBody>
          <a:bodyPr anchor="ctr"/>
          <a:lstStyle>
            <a:lvl1pPr>
              <a:defRPr>
                <a:solidFill>
                  <a:schemeClr val="tx2"/>
                </a:solidFill>
              </a:defRPr>
            </a:lvl1pPr>
          </a:lstStyle>
          <a:p>
            <a:r>
              <a:rPr lang="fi-FI" dirty="0"/>
              <a:t>Muokkaa otsikkoa naps.</a:t>
            </a:r>
            <a:endParaRPr lang="en-GB" dirty="0"/>
          </a:p>
        </p:txBody>
      </p:sp>
    </p:spTree>
    <p:extLst>
      <p:ext uri="{BB962C8B-B14F-4D97-AF65-F5344CB8AC3E}">
        <p14:creationId xmlns:p14="http://schemas.microsoft.com/office/powerpoint/2010/main" val="698413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sisältö 2">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3"/>
            <a:ext cx="10515600" cy="1325563"/>
          </a:xfrm>
        </p:spPr>
        <p:txBody>
          <a:bodyPr anchor="ctr" anchorCtr="0"/>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Text Placeholder 14">
            <a:extLst>
              <a:ext uri="{FF2B5EF4-FFF2-40B4-BE49-F238E27FC236}">
                <a16:creationId xmlns:a16="http://schemas.microsoft.com/office/drawing/2014/main" id="{CBE8F1FD-F758-B24D-B237-42829C001C28}"/>
              </a:ext>
            </a:extLst>
          </p:cNvPr>
          <p:cNvSpPr>
            <a:spLocks noGrp="1"/>
          </p:cNvSpPr>
          <p:nvPr>
            <p:ph type="body" sz="quarter" idx="11" hasCustomPrompt="1"/>
          </p:nvPr>
        </p:nvSpPr>
        <p:spPr>
          <a:xfrm>
            <a:off x="838200" y="1745673"/>
            <a:ext cx="10515600" cy="4053671"/>
          </a:xfrm>
        </p:spPr>
        <p:txBody>
          <a:bodyPr/>
          <a:lstStyle>
            <a:lvl1pPr marL="228600" indent="-228600">
              <a:lnSpc>
                <a:spcPct val="100000"/>
              </a:lnSpc>
              <a:buClr>
                <a:schemeClr val="tx1"/>
              </a:buClr>
              <a:buFont typeface="Arial" panose="020B0604020202020204" pitchFamily="34" charset="0"/>
              <a:buChar char="•"/>
              <a:defRPr/>
            </a:lvl1pPr>
            <a:lvl2pPr marL="685800" indent="-228600">
              <a:lnSpc>
                <a:spcPct val="100000"/>
              </a:lnSpc>
              <a:buClr>
                <a:schemeClr val="tx1"/>
              </a:buClr>
              <a:buFont typeface="Arial" panose="020B0604020202020204" pitchFamily="34" charset="0"/>
              <a:buChar char="•"/>
              <a:defRPr/>
            </a:lvl2pPr>
            <a:lvl3pPr marL="1143000" indent="-228600">
              <a:lnSpc>
                <a:spcPct val="100000"/>
              </a:lnSpc>
              <a:buClr>
                <a:schemeClr val="tx1"/>
              </a:buClr>
              <a:buFont typeface="Arial" panose="020B0604020202020204" pitchFamily="34" charset="0"/>
              <a:buChar char="•"/>
              <a:defRPr/>
            </a:lvl3pPr>
            <a:lvl4pPr marL="1600200" indent="-228600">
              <a:lnSpc>
                <a:spcPct val="100000"/>
              </a:lnSpc>
              <a:buClr>
                <a:schemeClr val="tx1"/>
              </a:buClr>
              <a:buFont typeface="Arial" panose="020B0604020202020204" pitchFamily="34" charset="0"/>
              <a:buChar char="•"/>
              <a:defRPr/>
            </a:lvl4pPr>
            <a:lvl5pPr>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4">
            <a:extLst>
              <a:ext uri="{FF2B5EF4-FFF2-40B4-BE49-F238E27FC236}">
                <a16:creationId xmlns:a16="http://schemas.microsoft.com/office/drawing/2014/main" id="{FDDE77BA-CC1C-E64F-A886-49E381CC6C30}"/>
              </a:ext>
            </a:extLst>
          </p:cNvPr>
          <p:cNvSpPr>
            <a:spLocks noGrp="1"/>
          </p:cNvSpPr>
          <p:nvPr>
            <p:ph type="body" sz="quarter" idx="1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331C35B3-AB69-884D-88B7-FEBEC6B4301D}"/>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242713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2"/>
            <a:ext cx="5171747" cy="1416518"/>
          </a:xfrm>
        </p:spPr>
        <p:txBody>
          <a:bodyPr anchor="ctr" anchorCtr="0"/>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Text Placeholder 14">
            <a:extLst>
              <a:ext uri="{FF2B5EF4-FFF2-40B4-BE49-F238E27FC236}">
                <a16:creationId xmlns:a16="http://schemas.microsoft.com/office/drawing/2014/main" id="{CBE8F1FD-F758-B24D-B237-42829C001C28}"/>
              </a:ext>
            </a:extLst>
          </p:cNvPr>
          <p:cNvSpPr>
            <a:spLocks noGrp="1"/>
          </p:cNvSpPr>
          <p:nvPr>
            <p:ph type="body" sz="quarter" idx="11"/>
          </p:nvPr>
        </p:nvSpPr>
        <p:spPr>
          <a:xfrm>
            <a:off x="838200" y="1742672"/>
            <a:ext cx="5171747" cy="405367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
                <a:schemeClr val="tx1"/>
              </a:buClr>
              <a:buSzPct val="80000"/>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dirty="0"/>
              <a:t>Muokkaa tekstin perustyylejä napsauttamalla</a:t>
            </a:r>
          </a:p>
          <a:p>
            <a:pPr lvl="1"/>
            <a:r>
              <a:rPr lang="fi-FI" dirty="0"/>
              <a:t>Toinen taso</a:t>
            </a:r>
          </a:p>
          <a:p>
            <a:pPr lvl="2"/>
            <a:r>
              <a:rPr lang="fi-FI" dirty="0"/>
              <a:t>Kolmas taso</a:t>
            </a:r>
          </a:p>
          <a:p>
            <a:pPr lvl="3"/>
            <a:r>
              <a:rPr lang="fi-FI"/>
              <a:t>Neljäs taso</a:t>
            </a:r>
            <a:endParaRPr kumimoji="0" lang="fi-FI" sz="1800" b="0" i="0" u="none" strike="noStrike" kern="1200" cap="none" spc="0" normalizeH="0" baseline="0" noProof="0" dirty="0">
              <a:ln>
                <a:noFill/>
              </a:ln>
              <a:solidFill>
                <a:srgbClr val="000000"/>
              </a:solidFill>
              <a:effectLst/>
              <a:uLnTx/>
              <a:uFillTx/>
              <a:latin typeface="+mn-lt"/>
              <a:ea typeface="+mn-ea"/>
              <a:cs typeface="+mn-cs"/>
            </a:endParaRPr>
          </a:p>
        </p:txBody>
      </p:sp>
      <p:sp>
        <p:nvSpPr>
          <p:cNvPr id="4" name="Picture Placeholder 3">
            <a:extLst>
              <a:ext uri="{FF2B5EF4-FFF2-40B4-BE49-F238E27FC236}">
                <a16:creationId xmlns:a16="http://schemas.microsoft.com/office/drawing/2014/main" id="{B453A8AA-C5D5-B143-98C8-B314FFF5D7D7}"/>
              </a:ext>
            </a:extLst>
          </p:cNvPr>
          <p:cNvSpPr>
            <a:spLocks noGrp="1" noChangeAspect="1"/>
          </p:cNvSpPr>
          <p:nvPr>
            <p:ph type="pic" sz="quarter" idx="14"/>
          </p:nvPr>
        </p:nvSpPr>
        <p:spPr>
          <a:xfrm>
            <a:off x="6200775" y="294827"/>
            <a:ext cx="5172075" cy="5501514"/>
          </a:xfrm>
        </p:spPr>
        <p:txBody>
          <a:bodyPr/>
          <a:lstStyle/>
          <a:p>
            <a:endParaRPr lang="fi-FI"/>
          </a:p>
        </p:txBody>
      </p:sp>
      <p:sp>
        <p:nvSpPr>
          <p:cNvPr id="10" name="Tekstin paikkamerkki 4">
            <a:extLst>
              <a:ext uri="{FF2B5EF4-FFF2-40B4-BE49-F238E27FC236}">
                <a16:creationId xmlns:a16="http://schemas.microsoft.com/office/drawing/2014/main" id="{4AB837A6-24CB-984F-BC9E-5939691C467C}"/>
              </a:ext>
            </a:extLst>
          </p:cNvPr>
          <p:cNvSpPr>
            <a:spLocks noGrp="1"/>
          </p:cNvSpPr>
          <p:nvPr>
            <p:ph type="body" sz="quarter" idx="1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9" name="Dian numeron paikkamerkki 5">
            <a:extLst>
              <a:ext uri="{FF2B5EF4-FFF2-40B4-BE49-F238E27FC236}">
                <a16:creationId xmlns:a16="http://schemas.microsoft.com/office/drawing/2014/main" id="{F9D98C9D-87EB-F242-88B2-E026D3C9AEDC}"/>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221732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kuvaa">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2"/>
            <a:ext cx="10515600" cy="1325563"/>
          </a:xfrm>
        </p:spPr>
        <p:txBody>
          <a:bodyPr anchor="ctr" anchorCtr="0"/>
          <a:lstStyle>
            <a:lvl1pPr algn="l">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 name="Rectangle 1">
            <a:extLst>
              <a:ext uri="{FF2B5EF4-FFF2-40B4-BE49-F238E27FC236}">
                <a16:creationId xmlns:a16="http://schemas.microsoft.com/office/drawing/2014/main" id="{D787D73D-0760-024C-B2E1-2252F4835120}"/>
              </a:ext>
            </a:extLst>
          </p:cNvPr>
          <p:cNvSpPr/>
          <p:nvPr userDrawn="1"/>
        </p:nvSpPr>
        <p:spPr>
          <a:xfrm>
            <a:off x="2140226" y="1744061"/>
            <a:ext cx="2283188" cy="2280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7200" b="1" dirty="0"/>
              <a:t>1</a:t>
            </a:r>
          </a:p>
        </p:txBody>
      </p:sp>
      <p:sp>
        <p:nvSpPr>
          <p:cNvPr id="3" name="Picture Placeholder 2">
            <a:extLst>
              <a:ext uri="{FF2B5EF4-FFF2-40B4-BE49-F238E27FC236}">
                <a16:creationId xmlns:a16="http://schemas.microsoft.com/office/drawing/2014/main" id="{1357BDE3-5831-B845-A484-8ECE1D82C6B6}"/>
              </a:ext>
            </a:extLst>
          </p:cNvPr>
          <p:cNvSpPr>
            <a:spLocks noGrp="1"/>
          </p:cNvSpPr>
          <p:nvPr>
            <p:ph type="pic" sz="quarter" idx="13" hasCustomPrompt="1"/>
          </p:nvPr>
        </p:nvSpPr>
        <p:spPr>
          <a:xfrm>
            <a:off x="2139725" y="1745673"/>
            <a:ext cx="2283688" cy="2280037"/>
          </a:xfrm>
        </p:spPr>
        <p:txBody>
          <a:bodyPr/>
          <a:lstStyle/>
          <a:p>
            <a:r>
              <a:rPr lang="fi-FI" dirty="0"/>
              <a:t>Kuva</a:t>
            </a:r>
          </a:p>
        </p:txBody>
      </p:sp>
      <p:sp>
        <p:nvSpPr>
          <p:cNvPr id="15" name="Text Placeholder 14">
            <a:extLst>
              <a:ext uri="{FF2B5EF4-FFF2-40B4-BE49-F238E27FC236}">
                <a16:creationId xmlns:a16="http://schemas.microsoft.com/office/drawing/2014/main" id="{CBE8F1FD-F758-B24D-B237-42829C001C28}"/>
              </a:ext>
            </a:extLst>
          </p:cNvPr>
          <p:cNvSpPr>
            <a:spLocks noGrp="1"/>
          </p:cNvSpPr>
          <p:nvPr>
            <p:ph type="body" sz="quarter" idx="11" hasCustomPrompt="1"/>
          </p:nvPr>
        </p:nvSpPr>
        <p:spPr>
          <a:xfrm>
            <a:off x="2010685" y="4147795"/>
            <a:ext cx="2533153" cy="1651550"/>
          </a:xfrm>
        </p:spPr>
        <p:txBody>
          <a:bodyPr>
            <a:normAutofit/>
          </a:bodyPr>
          <a:lstStyle>
            <a:lvl1pPr marL="0" indent="0" algn="ctr">
              <a:buNone/>
              <a:defRPr sz="2400"/>
            </a:lvl1pPr>
            <a:lvl2pPr>
              <a:defRPr/>
            </a:lvl2pPr>
            <a:lvl3pPr>
              <a:defRPr/>
            </a:lvl3pPr>
            <a:lvl4pPr>
              <a:defRPr/>
            </a:lvl4pPr>
            <a:lvl5pPr>
              <a:defRPr/>
            </a:lvl5pPr>
          </a:lstStyle>
          <a:p>
            <a:pPr lvl="0"/>
            <a:r>
              <a:rPr lang="fi-FI" dirty="0"/>
              <a:t>Muokkaa </a:t>
            </a:r>
            <a:r>
              <a:rPr lang="fi-FI" dirty="0" err="1"/>
              <a:t>kuvateks</a:t>
            </a:r>
            <a:r>
              <a:rPr lang="fi-FI" dirty="0"/>
              <a:t>. </a:t>
            </a:r>
            <a:r>
              <a:rPr lang="fi-FI" dirty="0" err="1"/>
              <a:t>Napsautt</a:t>
            </a:r>
            <a:r>
              <a:rPr lang="fi-FI" dirty="0"/>
              <a:t>.</a:t>
            </a:r>
          </a:p>
        </p:txBody>
      </p:sp>
      <p:sp>
        <p:nvSpPr>
          <p:cNvPr id="18" name="Rectangle 17">
            <a:extLst>
              <a:ext uri="{FF2B5EF4-FFF2-40B4-BE49-F238E27FC236}">
                <a16:creationId xmlns:a16="http://schemas.microsoft.com/office/drawing/2014/main" id="{EED3AAC2-F494-5541-AC67-FD68C0953984}"/>
              </a:ext>
            </a:extLst>
          </p:cNvPr>
          <p:cNvSpPr/>
          <p:nvPr userDrawn="1"/>
        </p:nvSpPr>
        <p:spPr>
          <a:xfrm>
            <a:off x="4962939" y="1744061"/>
            <a:ext cx="2283188" cy="2280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7200" b="1" dirty="0"/>
              <a:t>2</a:t>
            </a:r>
          </a:p>
        </p:txBody>
      </p:sp>
      <p:sp>
        <p:nvSpPr>
          <p:cNvPr id="13" name="Picture Placeholder 2">
            <a:extLst>
              <a:ext uri="{FF2B5EF4-FFF2-40B4-BE49-F238E27FC236}">
                <a16:creationId xmlns:a16="http://schemas.microsoft.com/office/drawing/2014/main" id="{2F5011B0-441C-B54E-B66B-ABBD45E19FB8}"/>
              </a:ext>
            </a:extLst>
          </p:cNvPr>
          <p:cNvSpPr>
            <a:spLocks noGrp="1"/>
          </p:cNvSpPr>
          <p:nvPr>
            <p:ph type="pic" sz="quarter" idx="17" hasCustomPrompt="1"/>
          </p:nvPr>
        </p:nvSpPr>
        <p:spPr>
          <a:xfrm>
            <a:off x="4956643" y="1745673"/>
            <a:ext cx="2283688" cy="2280037"/>
          </a:xfrm>
        </p:spPr>
        <p:txBody>
          <a:bodyPr/>
          <a:lstStyle/>
          <a:p>
            <a:r>
              <a:rPr lang="fi-FI" dirty="0"/>
              <a:t>Kuva</a:t>
            </a:r>
          </a:p>
        </p:txBody>
      </p:sp>
      <p:sp>
        <p:nvSpPr>
          <p:cNvPr id="8" name="Text Placeholder 14">
            <a:extLst>
              <a:ext uri="{FF2B5EF4-FFF2-40B4-BE49-F238E27FC236}">
                <a16:creationId xmlns:a16="http://schemas.microsoft.com/office/drawing/2014/main" id="{6148EB0C-82F6-B34E-B3DE-B1C2AAAEA7D6}"/>
              </a:ext>
            </a:extLst>
          </p:cNvPr>
          <p:cNvSpPr>
            <a:spLocks noGrp="1"/>
          </p:cNvSpPr>
          <p:nvPr>
            <p:ph type="body" sz="quarter" idx="14" hasCustomPrompt="1"/>
          </p:nvPr>
        </p:nvSpPr>
        <p:spPr>
          <a:xfrm>
            <a:off x="4829423" y="4147795"/>
            <a:ext cx="2533153" cy="1651550"/>
          </a:xfrm>
        </p:spPr>
        <p:txBody>
          <a:bodyPr>
            <a:normAutofit/>
          </a:bodyPr>
          <a:lstStyle>
            <a:lvl1pPr marL="0" indent="0" algn="ctr">
              <a:buNone/>
              <a:defRPr sz="2400"/>
            </a:lvl1pPr>
            <a:lvl2pPr>
              <a:defRPr/>
            </a:lvl2pPr>
            <a:lvl3pPr>
              <a:defRPr/>
            </a:lvl3pPr>
            <a:lvl4pPr>
              <a:defRPr/>
            </a:lvl4pPr>
            <a:lvl5pPr>
              <a:defRPr/>
            </a:lvl5pPr>
          </a:lstStyle>
          <a:p>
            <a:pPr lvl="0"/>
            <a:r>
              <a:rPr lang="fi-FI" dirty="0"/>
              <a:t>Muokkaa </a:t>
            </a:r>
            <a:r>
              <a:rPr lang="fi-FI" dirty="0" err="1"/>
              <a:t>kuvateks</a:t>
            </a:r>
            <a:r>
              <a:rPr lang="fi-FI" dirty="0"/>
              <a:t>. </a:t>
            </a:r>
            <a:r>
              <a:rPr lang="fi-FI" dirty="0" err="1"/>
              <a:t>Napsautt</a:t>
            </a:r>
            <a:r>
              <a:rPr lang="fi-FI" dirty="0"/>
              <a:t>.</a:t>
            </a:r>
          </a:p>
        </p:txBody>
      </p:sp>
      <p:sp>
        <p:nvSpPr>
          <p:cNvPr id="19" name="Rectangle 18">
            <a:extLst>
              <a:ext uri="{FF2B5EF4-FFF2-40B4-BE49-F238E27FC236}">
                <a16:creationId xmlns:a16="http://schemas.microsoft.com/office/drawing/2014/main" id="{66B4C00B-F2A9-2E46-9553-DE54006B035B}"/>
              </a:ext>
            </a:extLst>
          </p:cNvPr>
          <p:cNvSpPr/>
          <p:nvPr userDrawn="1"/>
        </p:nvSpPr>
        <p:spPr>
          <a:xfrm>
            <a:off x="7775713" y="1744061"/>
            <a:ext cx="2283188" cy="2280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7200" b="1" dirty="0"/>
              <a:t>3</a:t>
            </a:r>
          </a:p>
        </p:txBody>
      </p:sp>
      <p:sp>
        <p:nvSpPr>
          <p:cNvPr id="14" name="Picture Placeholder 2">
            <a:extLst>
              <a:ext uri="{FF2B5EF4-FFF2-40B4-BE49-F238E27FC236}">
                <a16:creationId xmlns:a16="http://schemas.microsoft.com/office/drawing/2014/main" id="{288DA69E-E332-A243-8DEB-714EE3B1E9FB}"/>
              </a:ext>
            </a:extLst>
          </p:cNvPr>
          <p:cNvSpPr>
            <a:spLocks noGrp="1"/>
          </p:cNvSpPr>
          <p:nvPr>
            <p:ph type="pic" sz="quarter" idx="18" hasCustomPrompt="1"/>
          </p:nvPr>
        </p:nvSpPr>
        <p:spPr>
          <a:xfrm>
            <a:off x="7768587" y="1745673"/>
            <a:ext cx="2283688" cy="2280037"/>
          </a:xfrm>
        </p:spPr>
        <p:txBody>
          <a:bodyPr/>
          <a:lstStyle/>
          <a:p>
            <a:r>
              <a:rPr lang="fi-FI" dirty="0"/>
              <a:t>Kuva</a:t>
            </a:r>
          </a:p>
        </p:txBody>
      </p:sp>
      <p:sp>
        <p:nvSpPr>
          <p:cNvPr id="10" name="Text Placeholder 14">
            <a:extLst>
              <a:ext uri="{FF2B5EF4-FFF2-40B4-BE49-F238E27FC236}">
                <a16:creationId xmlns:a16="http://schemas.microsoft.com/office/drawing/2014/main" id="{E47C2D07-F022-7346-9C0E-B1D5F847A7DC}"/>
              </a:ext>
            </a:extLst>
          </p:cNvPr>
          <p:cNvSpPr>
            <a:spLocks noGrp="1"/>
          </p:cNvSpPr>
          <p:nvPr>
            <p:ph type="body" sz="quarter" idx="16" hasCustomPrompt="1"/>
          </p:nvPr>
        </p:nvSpPr>
        <p:spPr>
          <a:xfrm>
            <a:off x="7648160" y="4147795"/>
            <a:ext cx="2533153" cy="1651550"/>
          </a:xfrm>
        </p:spPr>
        <p:txBody>
          <a:bodyPr>
            <a:normAutofit/>
          </a:bodyPr>
          <a:lstStyle>
            <a:lvl1pPr marL="0" indent="0" algn="ctr">
              <a:buNone/>
              <a:defRPr sz="2400"/>
            </a:lvl1pPr>
            <a:lvl2pPr>
              <a:defRPr/>
            </a:lvl2pPr>
            <a:lvl3pPr>
              <a:defRPr/>
            </a:lvl3pPr>
            <a:lvl4pPr>
              <a:defRPr/>
            </a:lvl4pPr>
            <a:lvl5pPr>
              <a:defRPr/>
            </a:lvl5pPr>
          </a:lstStyle>
          <a:p>
            <a:pPr lvl="0"/>
            <a:r>
              <a:rPr lang="fi-FI" dirty="0"/>
              <a:t>Muokkaa </a:t>
            </a:r>
            <a:r>
              <a:rPr lang="fi-FI" dirty="0" err="1"/>
              <a:t>kuvateks</a:t>
            </a:r>
            <a:r>
              <a:rPr lang="fi-FI" dirty="0"/>
              <a:t>. </a:t>
            </a:r>
            <a:r>
              <a:rPr lang="fi-FI" dirty="0" err="1"/>
              <a:t>Napsautt</a:t>
            </a:r>
            <a:r>
              <a:rPr lang="fi-FI" dirty="0"/>
              <a:t>.</a:t>
            </a:r>
          </a:p>
        </p:txBody>
      </p:sp>
      <p:sp>
        <p:nvSpPr>
          <p:cNvPr id="16" name="Tekstin paikkamerkki 4">
            <a:extLst>
              <a:ext uri="{FF2B5EF4-FFF2-40B4-BE49-F238E27FC236}">
                <a16:creationId xmlns:a16="http://schemas.microsoft.com/office/drawing/2014/main" id="{EAF8E2A4-35C4-CB46-BE7B-13F288C39975}"/>
              </a:ext>
            </a:extLst>
          </p:cNvPr>
          <p:cNvSpPr>
            <a:spLocks noGrp="1"/>
          </p:cNvSpPr>
          <p:nvPr>
            <p:ph type="body" sz="quarter" idx="19"/>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12" name="Dian numeron paikkamerkki 5">
            <a:extLst>
              <a:ext uri="{FF2B5EF4-FFF2-40B4-BE49-F238E27FC236}">
                <a16:creationId xmlns:a16="http://schemas.microsoft.com/office/drawing/2014/main" id="{40878B84-AF8E-0B4D-8C94-438FCBA3830D}"/>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646302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kuvaa">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2"/>
            <a:ext cx="10515600" cy="1325563"/>
          </a:xfrm>
        </p:spPr>
        <p:txBody>
          <a:bodyPr anchor="ctr" anchorCtr="0"/>
          <a:lstStyle>
            <a:lvl1pPr algn="l">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icture Placeholder 2">
            <a:extLst>
              <a:ext uri="{FF2B5EF4-FFF2-40B4-BE49-F238E27FC236}">
                <a16:creationId xmlns:a16="http://schemas.microsoft.com/office/drawing/2014/main" id="{1357BDE3-5831-B845-A484-8ECE1D82C6B6}"/>
              </a:ext>
            </a:extLst>
          </p:cNvPr>
          <p:cNvSpPr>
            <a:spLocks noGrp="1"/>
          </p:cNvSpPr>
          <p:nvPr>
            <p:ph type="pic" sz="quarter" idx="13" hasCustomPrompt="1"/>
          </p:nvPr>
        </p:nvSpPr>
        <p:spPr>
          <a:xfrm>
            <a:off x="967240" y="1745673"/>
            <a:ext cx="2283688" cy="2280037"/>
          </a:xfrm>
        </p:spPr>
        <p:txBody>
          <a:bodyPr/>
          <a:lstStyle/>
          <a:p>
            <a:r>
              <a:rPr lang="fi-FI" dirty="0"/>
              <a:t>Kuva</a:t>
            </a:r>
          </a:p>
        </p:txBody>
      </p:sp>
      <p:sp>
        <p:nvSpPr>
          <p:cNvPr id="15" name="Text Placeholder 14">
            <a:extLst>
              <a:ext uri="{FF2B5EF4-FFF2-40B4-BE49-F238E27FC236}">
                <a16:creationId xmlns:a16="http://schemas.microsoft.com/office/drawing/2014/main" id="{CBE8F1FD-F758-B24D-B237-42829C001C28}"/>
              </a:ext>
            </a:extLst>
          </p:cNvPr>
          <p:cNvSpPr>
            <a:spLocks noGrp="1"/>
          </p:cNvSpPr>
          <p:nvPr>
            <p:ph type="body" sz="quarter" idx="11" hasCustomPrompt="1"/>
          </p:nvPr>
        </p:nvSpPr>
        <p:spPr>
          <a:xfrm>
            <a:off x="838200" y="4151147"/>
            <a:ext cx="2533153" cy="1648197"/>
          </a:xfrm>
        </p:spPr>
        <p:txBody>
          <a:bodyPr>
            <a:normAutofit/>
          </a:bodyPr>
          <a:lstStyle>
            <a:lvl1pPr marL="0" indent="0" algn="ctr">
              <a:buNone/>
              <a:defRPr sz="2400"/>
            </a:lvl1pPr>
            <a:lvl2pPr>
              <a:defRPr/>
            </a:lvl2pPr>
            <a:lvl3pPr>
              <a:defRPr/>
            </a:lvl3pPr>
            <a:lvl4pPr>
              <a:defRPr/>
            </a:lvl4pPr>
            <a:lvl5pPr>
              <a:defRPr/>
            </a:lvl5pPr>
          </a:lstStyle>
          <a:p>
            <a:pPr lvl="0"/>
            <a:r>
              <a:rPr lang="fi-FI" dirty="0"/>
              <a:t>Muokkaa </a:t>
            </a:r>
            <a:r>
              <a:rPr lang="fi-FI" dirty="0" err="1"/>
              <a:t>kuvateks</a:t>
            </a:r>
            <a:r>
              <a:rPr lang="fi-FI" dirty="0"/>
              <a:t>. </a:t>
            </a:r>
            <a:r>
              <a:rPr lang="fi-FI" dirty="0" err="1"/>
              <a:t>Napsautt</a:t>
            </a:r>
            <a:r>
              <a:rPr lang="fi-FI" dirty="0"/>
              <a:t>.</a:t>
            </a:r>
          </a:p>
        </p:txBody>
      </p:sp>
      <p:sp>
        <p:nvSpPr>
          <p:cNvPr id="13" name="Picture Placeholder 2">
            <a:extLst>
              <a:ext uri="{FF2B5EF4-FFF2-40B4-BE49-F238E27FC236}">
                <a16:creationId xmlns:a16="http://schemas.microsoft.com/office/drawing/2014/main" id="{2F5011B0-441C-B54E-B66B-ABBD45E19FB8}"/>
              </a:ext>
            </a:extLst>
          </p:cNvPr>
          <p:cNvSpPr>
            <a:spLocks noGrp="1"/>
          </p:cNvSpPr>
          <p:nvPr>
            <p:ph type="pic" sz="quarter" idx="17" hasCustomPrompt="1"/>
          </p:nvPr>
        </p:nvSpPr>
        <p:spPr>
          <a:xfrm>
            <a:off x="3625184" y="1745673"/>
            <a:ext cx="2283688" cy="2280037"/>
          </a:xfrm>
        </p:spPr>
        <p:txBody>
          <a:bodyPr/>
          <a:lstStyle/>
          <a:p>
            <a:r>
              <a:rPr lang="fi-FI" dirty="0"/>
              <a:t>Kuva</a:t>
            </a:r>
          </a:p>
        </p:txBody>
      </p:sp>
      <p:sp>
        <p:nvSpPr>
          <p:cNvPr id="8" name="Text Placeholder 14">
            <a:extLst>
              <a:ext uri="{FF2B5EF4-FFF2-40B4-BE49-F238E27FC236}">
                <a16:creationId xmlns:a16="http://schemas.microsoft.com/office/drawing/2014/main" id="{6148EB0C-82F6-B34E-B3DE-B1C2AAAEA7D6}"/>
              </a:ext>
            </a:extLst>
          </p:cNvPr>
          <p:cNvSpPr>
            <a:spLocks noGrp="1"/>
          </p:cNvSpPr>
          <p:nvPr>
            <p:ph type="body" sz="quarter" idx="14" hasCustomPrompt="1"/>
          </p:nvPr>
        </p:nvSpPr>
        <p:spPr>
          <a:xfrm>
            <a:off x="3499015" y="4151147"/>
            <a:ext cx="2533153" cy="1648197"/>
          </a:xfrm>
        </p:spPr>
        <p:txBody>
          <a:bodyPr>
            <a:normAutofit/>
          </a:bodyPr>
          <a:lstStyle>
            <a:lvl1pPr marL="0" indent="0" algn="ctr">
              <a:buNone/>
              <a:defRPr sz="2400"/>
            </a:lvl1pPr>
            <a:lvl2pPr>
              <a:defRPr/>
            </a:lvl2pPr>
            <a:lvl3pPr>
              <a:defRPr/>
            </a:lvl3pPr>
            <a:lvl4pPr>
              <a:defRPr/>
            </a:lvl4pPr>
            <a:lvl5pPr>
              <a:defRPr/>
            </a:lvl5pPr>
          </a:lstStyle>
          <a:p>
            <a:pPr lvl="0"/>
            <a:r>
              <a:rPr lang="fi-FI" dirty="0"/>
              <a:t>Muokkaa </a:t>
            </a:r>
            <a:r>
              <a:rPr lang="fi-FI" dirty="0" err="1"/>
              <a:t>kuvateks</a:t>
            </a:r>
            <a:r>
              <a:rPr lang="fi-FI" dirty="0"/>
              <a:t>. </a:t>
            </a:r>
            <a:r>
              <a:rPr lang="fi-FI" dirty="0" err="1"/>
              <a:t>Napsautt</a:t>
            </a:r>
            <a:r>
              <a:rPr lang="fi-FI" dirty="0"/>
              <a:t>.</a:t>
            </a:r>
          </a:p>
        </p:txBody>
      </p:sp>
      <p:sp>
        <p:nvSpPr>
          <p:cNvPr id="18" name="Picture Placeholder 2">
            <a:extLst>
              <a:ext uri="{FF2B5EF4-FFF2-40B4-BE49-F238E27FC236}">
                <a16:creationId xmlns:a16="http://schemas.microsoft.com/office/drawing/2014/main" id="{4485F6B1-99D1-374E-BF24-ABF978327E83}"/>
              </a:ext>
            </a:extLst>
          </p:cNvPr>
          <p:cNvSpPr>
            <a:spLocks noGrp="1"/>
          </p:cNvSpPr>
          <p:nvPr>
            <p:ph type="pic" sz="quarter" idx="21" hasCustomPrompt="1"/>
          </p:nvPr>
        </p:nvSpPr>
        <p:spPr>
          <a:xfrm>
            <a:off x="6283128" y="1745673"/>
            <a:ext cx="2283688" cy="2280037"/>
          </a:xfrm>
        </p:spPr>
        <p:txBody>
          <a:bodyPr/>
          <a:lstStyle/>
          <a:p>
            <a:r>
              <a:rPr lang="fi-FI" dirty="0"/>
              <a:t>Kuva</a:t>
            </a:r>
          </a:p>
        </p:txBody>
      </p:sp>
      <p:sp>
        <p:nvSpPr>
          <p:cNvPr id="17" name="Text Placeholder 14">
            <a:extLst>
              <a:ext uri="{FF2B5EF4-FFF2-40B4-BE49-F238E27FC236}">
                <a16:creationId xmlns:a16="http://schemas.microsoft.com/office/drawing/2014/main" id="{6C148894-8A95-3344-9DDF-2BB19BB631ED}"/>
              </a:ext>
            </a:extLst>
          </p:cNvPr>
          <p:cNvSpPr>
            <a:spLocks noGrp="1"/>
          </p:cNvSpPr>
          <p:nvPr>
            <p:ph type="body" sz="quarter" idx="20" hasCustomPrompt="1"/>
          </p:nvPr>
        </p:nvSpPr>
        <p:spPr>
          <a:xfrm>
            <a:off x="6159830" y="4151147"/>
            <a:ext cx="2533153" cy="1648197"/>
          </a:xfrm>
        </p:spPr>
        <p:txBody>
          <a:bodyPr>
            <a:normAutofit/>
          </a:bodyPr>
          <a:lstStyle>
            <a:lvl1pPr marL="0" indent="0" algn="ctr">
              <a:buNone/>
              <a:defRPr sz="2400"/>
            </a:lvl1pPr>
            <a:lvl2pPr>
              <a:defRPr/>
            </a:lvl2pPr>
            <a:lvl3pPr>
              <a:defRPr/>
            </a:lvl3pPr>
            <a:lvl4pPr>
              <a:defRPr/>
            </a:lvl4pPr>
            <a:lvl5pPr>
              <a:defRPr/>
            </a:lvl5pPr>
          </a:lstStyle>
          <a:p>
            <a:pPr lvl="0"/>
            <a:r>
              <a:rPr lang="fi-FI" dirty="0"/>
              <a:t>Muokkaa </a:t>
            </a:r>
            <a:r>
              <a:rPr lang="fi-FI" dirty="0" err="1"/>
              <a:t>kuvateks</a:t>
            </a:r>
            <a:r>
              <a:rPr lang="fi-FI" dirty="0"/>
              <a:t>. </a:t>
            </a:r>
            <a:r>
              <a:rPr lang="fi-FI" dirty="0" err="1"/>
              <a:t>Napsautt</a:t>
            </a:r>
            <a:r>
              <a:rPr lang="fi-FI" dirty="0"/>
              <a:t>.</a:t>
            </a:r>
          </a:p>
        </p:txBody>
      </p:sp>
      <p:sp>
        <p:nvSpPr>
          <p:cNvPr id="14" name="Picture Placeholder 2">
            <a:extLst>
              <a:ext uri="{FF2B5EF4-FFF2-40B4-BE49-F238E27FC236}">
                <a16:creationId xmlns:a16="http://schemas.microsoft.com/office/drawing/2014/main" id="{288DA69E-E332-A243-8DEB-714EE3B1E9FB}"/>
              </a:ext>
            </a:extLst>
          </p:cNvPr>
          <p:cNvSpPr>
            <a:spLocks noGrp="1"/>
          </p:cNvSpPr>
          <p:nvPr>
            <p:ph type="pic" sz="quarter" idx="18" hasCustomPrompt="1"/>
          </p:nvPr>
        </p:nvSpPr>
        <p:spPr>
          <a:xfrm>
            <a:off x="8941073" y="1745673"/>
            <a:ext cx="2283688" cy="2280037"/>
          </a:xfrm>
        </p:spPr>
        <p:txBody>
          <a:bodyPr/>
          <a:lstStyle/>
          <a:p>
            <a:r>
              <a:rPr lang="fi-FI" dirty="0"/>
              <a:t>Kuva</a:t>
            </a:r>
          </a:p>
        </p:txBody>
      </p:sp>
      <p:sp>
        <p:nvSpPr>
          <p:cNvPr id="10" name="Text Placeholder 14">
            <a:extLst>
              <a:ext uri="{FF2B5EF4-FFF2-40B4-BE49-F238E27FC236}">
                <a16:creationId xmlns:a16="http://schemas.microsoft.com/office/drawing/2014/main" id="{E47C2D07-F022-7346-9C0E-B1D5F847A7DC}"/>
              </a:ext>
            </a:extLst>
          </p:cNvPr>
          <p:cNvSpPr>
            <a:spLocks noGrp="1"/>
          </p:cNvSpPr>
          <p:nvPr>
            <p:ph type="body" sz="quarter" idx="16" hasCustomPrompt="1"/>
          </p:nvPr>
        </p:nvSpPr>
        <p:spPr>
          <a:xfrm>
            <a:off x="8820646" y="4151147"/>
            <a:ext cx="2533153" cy="1648197"/>
          </a:xfrm>
        </p:spPr>
        <p:txBody>
          <a:bodyPr>
            <a:normAutofit/>
          </a:bodyPr>
          <a:lstStyle>
            <a:lvl1pPr marL="0" indent="0" algn="ctr">
              <a:buNone/>
              <a:defRPr sz="2400"/>
            </a:lvl1pPr>
            <a:lvl2pPr>
              <a:defRPr/>
            </a:lvl2pPr>
            <a:lvl3pPr>
              <a:defRPr/>
            </a:lvl3pPr>
            <a:lvl4pPr>
              <a:defRPr/>
            </a:lvl4pPr>
            <a:lvl5pPr>
              <a:defRPr/>
            </a:lvl5pPr>
          </a:lstStyle>
          <a:p>
            <a:pPr lvl="0"/>
            <a:r>
              <a:rPr lang="fi-FI" dirty="0"/>
              <a:t>Muokkaa </a:t>
            </a:r>
            <a:r>
              <a:rPr lang="fi-FI" dirty="0" err="1"/>
              <a:t>kuvateks</a:t>
            </a:r>
            <a:r>
              <a:rPr lang="fi-FI" dirty="0"/>
              <a:t>. </a:t>
            </a:r>
            <a:r>
              <a:rPr lang="fi-FI" dirty="0" err="1"/>
              <a:t>Napsautt</a:t>
            </a:r>
            <a:r>
              <a:rPr lang="fi-FI" dirty="0"/>
              <a:t>.</a:t>
            </a:r>
          </a:p>
        </p:txBody>
      </p:sp>
      <p:sp>
        <p:nvSpPr>
          <p:cNvPr id="16" name="Tekstin paikkamerkki 4">
            <a:extLst>
              <a:ext uri="{FF2B5EF4-FFF2-40B4-BE49-F238E27FC236}">
                <a16:creationId xmlns:a16="http://schemas.microsoft.com/office/drawing/2014/main" id="{EAF8E2A4-35C4-CB46-BE7B-13F288C39975}"/>
              </a:ext>
            </a:extLst>
          </p:cNvPr>
          <p:cNvSpPr>
            <a:spLocks noGrp="1"/>
          </p:cNvSpPr>
          <p:nvPr>
            <p:ph type="body" sz="quarter" idx="19"/>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12" name="Dian numeron paikkamerkki 5">
            <a:extLst>
              <a:ext uri="{FF2B5EF4-FFF2-40B4-BE49-F238E27FC236}">
                <a16:creationId xmlns:a16="http://schemas.microsoft.com/office/drawing/2014/main" id="{40878B84-AF8E-0B4D-8C94-438FCBA3830D}"/>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347592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taulukko">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2"/>
            <a:ext cx="10515600" cy="1325563"/>
          </a:xfrm>
        </p:spPr>
        <p:txBody>
          <a:bodyPr anchor="ctr" anchorCtr="0"/>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able Placeholder 3">
            <a:extLst>
              <a:ext uri="{FF2B5EF4-FFF2-40B4-BE49-F238E27FC236}">
                <a16:creationId xmlns:a16="http://schemas.microsoft.com/office/drawing/2014/main" id="{D9AD5388-4E92-B64E-A685-5BD507A63E41}"/>
              </a:ext>
            </a:extLst>
          </p:cNvPr>
          <p:cNvSpPr>
            <a:spLocks noGrp="1"/>
          </p:cNvSpPr>
          <p:nvPr>
            <p:ph type="tbl" sz="quarter" idx="12" hasCustomPrompt="1"/>
          </p:nvPr>
        </p:nvSpPr>
        <p:spPr>
          <a:xfrm>
            <a:off x="838201" y="1739958"/>
            <a:ext cx="10515600" cy="4053670"/>
          </a:xfrm>
        </p:spPr>
        <p:txBody>
          <a:bodyPr/>
          <a:lstStyle/>
          <a:p>
            <a:r>
              <a:rPr lang="fi-FI" dirty="0"/>
              <a:t>Taulukko</a:t>
            </a:r>
          </a:p>
        </p:txBody>
      </p:sp>
      <p:sp>
        <p:nvSpPr>
          <p:cNvPr id="9" name="Tekstin paikkamerkki 4">
            <a:extLst>
              <a:ext uri="{FF2B5EF4-FFF2-40B4-BE49-F238E27FC236}">
                <a16:creationId xmlns:a16="http://schemas.microsoft.com/office/drawing/2014/main" id="{8130B969-3C90-C949-A5A0-ACFEE29DDBF4}"/>
              </a:ext>
            </a:extLst>
          </p:cNvPr>
          <p:cNvSpPr>
            <a:spLocks noGrp="1"/>
          </p:cNvSpPr>
          <p:nvPr>
            <p:ph type="body" sz="quarter" idx="1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8" name="Dian numeron paikkamerkki 5">
            <a:extLst>
              <a:ext uri="{FF2B5EF4-FFF2-40B4-BE49-F238E27FC236}">
                <a16:creationId xmlns:a16="http://schemas.microsoft.com/office/drawing/2014/main" id="{3F61EE0C-E129-C94D-AA1A-185457C69F02}"/>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4198262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teksti ja taulukko">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2"/>
            <a:ext cx="10515600" cy="1325563"/>
          </a:xfrm>
        </p:spPr>
        <p:txBody>
          <a:bodyPr anchor="ctr" anchorCtr="0"/>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8" name="Text Placeholder 14">
            <a:extLst>
              <a:ext uri="{FF2B5EF4-FFF2-40B4-BE49-F238E27FC236}">
                <a16:creationId xmlns:a16="http://schemas.microsoft.com/office/drawing/2014/main" id="{5EB77B35-8186-D349-ABC6-20934FF400CB}"/>
              </a:ext>
            </a:extLst>
          </p:cNvPr>
          <p:cNvSpPr>
            <a:spLocks noGrp="1"/>
          </p:cNvSpPr>
          <p:nvPr>
            <p:ph type="body" sz="quarter" idx="11" hasCustomPrompt="1"/>
          </p:nvPr>
        </p:nvSpPr>
        <p:spPr>
          <a:xfrm>
            <a:off x="838201" y="1739958"/>
            <a:ext cx="3042683" cy="4053670"/>
          </a:xfrm>
        </p:spPr>
        <p:txBody>
          <a:bodyPr>
            <a:normAutofit/>
          </a:bodyPr>
          <a:lstStyle>
            <a:lvl1pPr marL="0" indent="0" algn="l">
              <a:buNone/>
              <a:defRPr sz="2400"/>
            </a:lvl1pPr>
            <a:lvl2pPr>
              <a:defRPr/>
            </a:lvl2pPr>
            <a:lvl3pPr>
              <a:defRPr/>
            </a:lvl3pPr>
            <a:lvl4pPr>
              <a:defRPr/>
            </a:lvl4pPr>
            <a:lvl5pPr>
              <a:defRPr/>
            </a:lvl5pPr>
          </a:lstStyle>
          <a:p>
            <a:pPr lvl="0"/>
            <a:r>
              <a:rPr lang="fi-FI" dirty="0"/>
              <a:t>Teksti</a:t>
            </a:r>
          </a:p>
        </p:txBody>
      </p:sp>
      <p:sp>
        <p:nvSpPr>
          <p:cNvPr id="4" name="Table Placeholder 3">
            <a:extLst>
              <a:ext uri="{FF2B5EF4-FFF2-40B4-BE49-F238E27FC236}">
                <a16:creationId xmlns:a16="http://schemas.microsoft.com/office/drawing/2014/main" id="{D9AD5388-4E92-B64E-A685-5BD507A63E41}"/>
              </a:ext>
            </a:extLst>
          </p:cNvPr>
          <p:cNvSpPr>
            <a:spLocks noGrp="1"/>
          </p:cNvSpPr>
          <p:nvPr>
            <p:ph type="tbl" sz="quarter" idx="12" hasCustomPrompt="1"/>
          </p:nvPr>
        </p:nvSpPr>
        <p:spPr>
          <a:xfrm>
            <a:off x="4029739" y="1739958"/>
            <a:ext cx="7324061" cy="4053670"/>
          </a:xfrm>
        </p:spPr>
        <p:txBody>
          <a:bodyPr/>
          <a:lstStyle/>
          <a:p>
            <a:r>
              <a:rPr lang="fi-FI" dirty="0"/>
              <a:t>Taulukko</a:t>
            </a:r>
          </a:p>
        </p:txBody>
      </p:sp>
      <p:sp>
        <p:nvSpPr>
          <p:cNvPr id="10" name="Tekstin paikkamerkki 4">
            <a:extLst>
              <a:ext uri="{FF2B5EF4-FFF2-40B4-BE49-F238E27FC236}">
                <a16:creationId xmlns:a16="http://schemas.microsoft.com/office/drawing/2014/main" id="{881F5B6E-A9CF-254A-9F87-0B75F019C12A}"/>
              </a:ext>
            </a:extLst>
          </p:cNvPr>
          <p:cNvSpPr>
            <a:spLocks noGrp="1"/>
          </p:cNvSpPr>
          <p:nvPr>
            <p:ph type="body" sz="quarter" idx="1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9" name="Dian numeron paikkamerkki 5">
            <a:extLst>
              <a:ext uri="{FF2B5EF4-FFF2-40B4-BE49-F238E27FC236}">
                <a16:creationId xmlns:a16="http://schemas.microsoft.com/office/drawing/2014/main" id="{E7C15AD5-973D-5B45-9FF4-7088F9ACC6EB}"/>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1913629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kaavio">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2"/>
            <a:ext cx="10515600" cy="1325563"/>
          </a:xfrm>
        </p:spPr>
        <p:txBody>
          <a:bodyPr anchor="ctr" anchorCtr="0"/>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Chart Placeholder 2">
            <a:extLst>
              <a:ext uri="{FF2B5EF4-FFF2-40B4-BE49-F238E27FC236}">
                <a16:creationId xmlns:a16="http://schemas.microsoft.com/office/drawing/2014/main" id="{9B2CDE67-4C79-0A44-99D1-C9221996F72C}"/>
              </a:ext>
            </a:extLst>
          </p:cNvPr>
          <p:cNvSpPr>
            <a:spLocks noGrp="1"/>
          </p:cNvSpPr>
          <p:nvPr>
            <p:ph type="chart" sz="quarter" idx="14" hasCustomPrompt="1"/>
          </p:nvPr>
        </p:nvSpPr>
        <p:spPr>
          <a:xfrm>
            <a:off x="838200" y="1740706"/>
            <a:ext cx="10515600" cy="4053670"/>
          </a:xfrm>
        </p:spPr>
        <p:txBody>
          <a:bodyPr/>
          <a:lstStyle/>
          <a:p>
            <a:r>
              <a:rPr lang="fi-FI" dirty="0"/>
              <a:t>Kaavio</a:t>
            </a:r>
          </a:p>
          <a:p>
            <a:endParaRPr lang="fi-FI" dirty="0"/>
          </a:p>
        </p:txBody>
      </p:sp>
      <p:sp>
        <p:nvSpPr>
          <p:cNvPr id="9" name="Tekstin paikkamerkki 4">
            <a:extLst>
              <a:ext uri="{FF2B5EF4-FFF2-40B4-BE49-F238E27FC236}">
                <a16:creationId xmlns:a16="http://schemas.microsoft.com/office/drawing/2014/main" id="{2073698C-C2BC-B640-88E5-F7C99443EF73}"/>
              </a:ext>
            </a:extLst>
          </p:cNvPr>
          <p:cNvSpPr>
            <a:spLocks noGrp="1"/>
          </p:cNvSpPr>
          <p:nvPr>
            <p:ph type="body" sz="quarter" idx="1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8" name="Dian numeron paikkamerkki 5">
            <a:extLst>
              <a:ext uri="{FF2B5EF4-FFF2-40B4-BE49-F238E27FC236}">
                <a16:creationId xmlns:a16="http://schemas.microsoft.com/office/drawing/2014/main" id="{FB833AEE-7C4B-BE48-AD2A-9E413D18112D}"/>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67358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siantuntijaryhmä">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EBC7443A-A462-4346-A58F-D816CC70DD99}"/>
              </a:ext>
            </a:extLst>
          </p:cNvPr>
          <p:cNvSpPr>
            <a:spLocks noGrp="1"/>
          </p:cNvSpPr>
          <p:nvPr>
            <p:ph type="title" hasCustomPrompt="1"/>
          </p:nvPr>
        </p:nvSpPr>
        <p:spPr>
          <a:xfrm>
            <a:off x="838200" y="294802"/>
            <a:ext cx="10515600" cy="1325563"/>
          </a:xfrm>
        </p:spPr>
        <p:txBody>
          <a:bodyPr anchor="ctr" anchorCtr="0"/>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0" name="Kuvan paikkamerkki 2">
            <a:extLst>
              <a:ext uri="{FF2B5EF4-FFF2-40B4-BE49-F238E27FC236}">
                <a16:creationId xmlns:a16="http://schemas.microsoft.com/office/drawing/2014/main" id="{3FEC1568-84C3-5C4E-8CAE-EF5FEB3F12A3}"/>
              </a:ext>
            </a:extLst>
          </p:cNvPr>
          <p:cNvSpPr>
            <a:spLocks noGrp="1"/>
          </p:cNvSpPr>
          <p:nvPr>
            <p:ph type="pic" idx="14" hasCustomPrompt="1"/>
          </p:nvPr>
        </p:nvSpPr>
        <p:spPr>
          <a:xfrm>
            <a:off x="838199" y="1745673"/>
            <a:ext cx="1300565" cy="1254069"/>
          </a:xfrm>
          <a:prstGeom prst="rect">
            <a:avLst/>
          </a:prstGeom>
          <a:effectLst>
            <a:softEdge rad="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Kuva</a:t>
            </a:r>
          </a:p>
        </p:txBody>
      </p:sp>
      <p:sp>
        <p:nvSpPr>
          <p:cNvPr id="12" name="Sisällön paikkamerkki 2">
            <a:extLst>
              <a:ext uri="{FF2B5EF4-FFF2-40B4-BE49-F238E27FC236}">
                <a16:creationId xmlns:a16="http://schemas.microsoft.com/office/drawing/2014/main" id="{6B02C837-E4E4-1F4A-872B-DE49787B1599}"/>
              </a:ext>
            </a:extLst>
          </p:cNvPr>
          <p:cNvSpPr>
            <a:spLocks noGrp="1"/>
          </p:cNvSpPr>
          <p:nvPr>
            <p:ph idx="16"/>
          </p:nvPr>
        </p:nvSpPr>
        <p:spPr>
          <a:xfrm>
            <a:off x="838199" y="2999742"/>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27" name="Kuvan paikkamerkki 2">
            <a:extLst>
              <a:ext uri="{FF2B5EF4-FFF2-40B4-BE49-F238E27FC236}">
                <a16:creationId xmlns:a16="http://schemas.microsoft.com/office/drawing/2014/main" id="{C99BAC30-6051-2E4B-9BAE-FBC83FD7FEFC}"/>
              </a:ext>
            </a:extLst>
          </p:cNvPr>
          <p:cNvSpPr>
            <a:spLocks noGrp="1"/>
          </p:cNvSpPr>
          <p:nvPr>
            <p:ph type="pic" idx="27" hasCustomPrompt="1"/>
          </p:nvPr>
        </p:nvSpPr>
        <p:spPr>
          <a:xfrm>
            <a:off x="2571426" y="1745673"/>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28" name="Sisällön paikkamerkki 2">
            <a:extLst>
              <a:ext uri="{FF2B5EF4-FFF2-40B4-BE49-F238E27FC236}">
                <a16:creationId xmlns:a16="http://schemas.microsoft.com/office/drawing/2014/main" id="{783327C3-8EFD-D94D-83E3-5A7994C268F5}"/>
              </a:ext>
            </a:extLst>
          </p:cNvPr>
          <p:cNvSpPr>
            <a:spLocks noGrp="1"/>
          </p:cNvSpPr>
          <p:nvPr>
            <p:ph idx="28"/>
          </p:nvPr>
        </p:nvSpPr>
        <p:spPr>
          <a:xfrm>
            <a:off x="2571426" y="2999742"/>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29" name="Kuvan paikkamerkki 2">
            <a:extLst>
              <a:ext uri="{FF2B5EF4-FFF2-40B4-BE49-F238E27FC236}">
                <a16:creationId xmlns:a16="http://schemas.microsoft.com/office/drawing/2014/main" id="{FD71666E-475A-6A41-8981-B0FE28485786}"/>
              </a:ext>
            </a:extLst>
          </p:cNvPr>
          <p:cNvSpPr>
            <a:spLocks noGrp="1"/>
          </p:cNvSpPr>
          <p:nvPr>
            <p:ph type="pic" idx="29" hasCustomPrompt="1"/>
          </p:nvPr>
        </p:nvSpPr>
        <p:spPr>
          <a:xfrm>
            <a:off x="4304653" y="1745673"/>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30" name="Sisällön paikkamerkki 2">
            <a:extLst>
              <a:ext uri="{FF2B5EF4-FFF2-40B4-BE49-F238E27FC236}">
                <a16:creationId xmlns:a16="http://schemas.microsoft.com/office/drawing/2014/main" id="{FB84B56E-6740-8F4D-8077-CC56EAAC90A4}"/>
              </a:ext>
            </a:extLst>
          </p:cNvPr>
          <p:cNvSpPr>
            <a:spLocks noGrp="1"/>
          </p:cNvSpPr>
          <p:nvPr>
            <p:ph idx="30"/>
          </p:nvPr>
        </p:nvSpPr>
        <p:spPr>
          <a:xfrm>
            <a:off x="4304653" y="2999742"/>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31" name="Kuvan paikkamerkki 2">
            <a:extLst>
              <a:ext uri="{FF2B5EF4-FFF2-40B4-BE49-F238E27FC236}">
                <a16:creationId xmlns:a16="http://schemas.microsoft.com/office/drawing/2014/main" id="{BED482AF-82E7-0344-ACCF-6BB440ABF059}"/>
              </a:ext>
            </a:extLst>
          </p:cNvPr>
          <p:cNvSpPr>
            <a:spLocks noGrp="1"/>
          </p:cNvSpPr>
          <p:nvPr>
            <p:ph type="pic" idx="31" hasCustomPrompt="1"/>
          </p:nvPr>
        </p:nvSpPr>
        <p:spPr>
          <a:xfrm>
            <a:off x="6037880" y="1745673"/>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32" name="Sisällön paikkamerkki 2">
            <a:extLst>
              <a:ext uri="{FF2B5EF4-FFF2-40B4-BE49-F238E27FC236}">
                <a16:creationId xmlns:a16="http://schemas.microsoft.com/office/drawing/2014/main" id="{EC84EB11-4022-D04F-A882-02601A73B8B2}"/>
              </a:ext>
            </a:extLst>
          </p:cNvPr>
          <p:cNvSpPr>
            <a:spLocks noGrp="1"/>
          </p:cNvSpPr>
          <p:nvPr>
            <p:ph idx="32"/>
          </p:nvPr>
        </p:nvSpPr>
        <p:spPr>
          <a:xfrm>
            <a:off x="6037880" y="2999742"/>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33" name="Kuvan paikkamerkki 2">
            <a:extLst>
              <a:ext uri="{FF2B5EF4-FFF2-40B4-BE49-F238E27FC236}">
                <a16:creationId xmlns:a16="http://schemas.microsoft.com/office/drawing/2014/main" id="{37FCEC49-4E82-C54B-8C76-41BD9EFE69C6}"/>
              </a:ext>
            </a:extLst>
          </p:cNvPr>
          <p:cNvSpPr>
            <a:spLocks noGrp="1"/>
          </p:cNvSpPr>
          <p:nvPr>
            <p:ph type="pic" idx="33" hasCustomPrompt="1"/>
          </p:nvPr>
        </p:nvSpPr>
        <p:spPr>
          <a:xfrm>
            <a:off x="7771107" y="1745673"/>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34" name="Sisällön paikkamerkki 2">
            <a:extLst>
              <a:ext uri="{FF2B5EF4-FFF2-40B4-BE49-F238E27FC236}">
                <a16:creationId xmlns:a16="http://schemas.microsoft.com/office/drawing/2014/main" id="{F34AFB90-24EE-B34B-9757-CAD83D5166A5}"/>
              </a:ext>
            </a:extLst>
          </p:cNvPr>
          <p:cNvSpPr>
            <a:spLocks noGrp="1"/>
          </p:cNvSpPr>
          <p:nvPr>
            <p:ph idx="34"/>
          </p:nvPr>
        </p:nvSpPr>
        <p:spPr>
          <a:xfrm>
            <a:off x="7771107" y="2999742"/>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35" name="Kuvan paikkamerkki 2">
            <a:extLst>
              <a:ext uri="{FF2B5EF4-FFF2-40B4-BE49-F238E27FC236}">
                <a16:creationId xmlns:a16="http://schemas.microsoft.com/office/drawing/2014/main" id="{5E3D2AA9-1486-5048-9648-3DC5A305A3F6}"/>
              </a:ext>
            </a:extLst>
          </p:cNvPr>
          <p:cNvSpPr>
            <a:spLocks noGrp="1"/>
          </p:cNvSpPr>
          <p:nvPr>
            <p:ph type="pic" idx="35" hasCustomPrompt="1"/>
          </p:nvPr>
        </p:nvSpPr>
        <p:spPr>
          <a:xfrm>
            <a:off x="9504334" y="1745673"/>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36" name="Sisällön paikkamerkki 2">
            <a:extLst>
              <a:ext uri="{FF2B5EF4-FFF2-40B4-BE49-F238E27FC236}">
                <a16:creationId xmlns:a16="http://schemas.microsoft.com/office/drawing/2014/main" id="{E8211548-232D-B64C-B71D-A7F805159FD9}"/>
              </a:ext>
            </a:extLst>
          </p:cNvPr>
          <p:cNvSpPr>
            <a:spLocks noGrp="1"/>
          </p:cNvSpPr>
          <p:nvPr>
            <p:ph idx="36"/>
          </p:nvPr>
        </p:nvSpPr>
        <p:spPr>
          <a:xfrm>
            <a:off x="9504334" y="2999742"/>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37" name="Kuvan paikkamerkki 2">
            <a:extLst>
              <a:ext uri="{FF2B5EF4-FFF2-40B4-BE49-F238E27FC236}">
                <a16:creationId xmlns:a16="http://schemas.microsoft.com/office/drawing/2014/main" id="{B625F642-04E3-EB45-BCB0-3214B6F61A18}"/>
              </a:ext>
            </a:extLst>
          </p:cNvPr>
          <p:cNvSpPr>
            <a:spLocks noGrp="1"/>
          </p:cNvSpPr>
          <p:nvPr>
            <p:ph type="pic" idx="37" hasCustomPrompt="1"/>
          </p:nvPr>
        </p:nvSpPr>
        <p:spPr>
          <a:xfrm>
            <a:off x="838199" y="3806443"/>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38" name="Sisällön paikkamerkki 2">
            <a:extLst>
              <a:ext uri="{FF2B5EF4-FFF2-40B4-BE49-F238E27FC236}">
                <a16:creationId xmlns:a16="http://schemas.microsoft.com/office/drawing/2014/main" id="{56771051-83EB-4E45-90C5-AFD605D5C304}"/>
              </a:ext>
            </a:extLst>
          </p:cNvPr>
          <p:cNvSpPr>
            <a:spLocks noGrp="1"/>
          </p:cNvSpPr>
          <p:nvPr>
            <p:ph idx="38"/>
          </p:nvPr>
        </p:nvSpPr>
        <p:spPr>
          <a:xfrm>
            <a:off x="838199" y="5060512"/>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39" name="Kuvan paikkamerkki 2">
            <a:extLst>
              <a:ext uri="{FF2B5EF4-FFF2-40B4-BE49-F238E27FC236}">
                <a16:creationId xmlns:a16="http://schemas.microsoft.com/office/drawing/2014/main" id="{E5A61EB4-6978-BA44-B1F3-E2BB8CA202A6}"/>
              </a:ext>
            </a:extLst>
          </p:cNvPr>
          <p:cNvSpPr>
            <a:spLocks noGrp="1"/>
          </p:cNvSpPr>
          <p:nvPr>
            <p:ph type="pic" idx="39" hasCustomPrompt="1"/>
          </p:nvPr>
        </p:nvSpPr>
        <p:spPr>
          <a:xfrm>
            <a:off x="2571426" y="3766990"/>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40" name="Sisällön paikkamerkki 2">
            <a:extLst>
              <a:ext uri="{FF2B5EF4-FFF2-40B4-BE49-F238E27FC236}">
                <a16:creationId xmlns:a16="http://schemas.microsoft.com/office/drawing/2014/main" id="{6B9E9C42-F0C6-8843-B19B-BA27EDC24EA3}"/>
              </a:ext>
            </a:extLst>
          </p:cNvPr>
          <p:cNvSpPr>
            <a:spLocks noGrp="1"/>
          </p:cNvSpPr>
          <p:nvPr>
            <p:ph idx="40"/>
          </p:nvPr>
        </p:nvSpPr>
        <p:spPr>
          <a:xfrm>
            <a:off x="2571426" y="5021059"/>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41" name="Kuvan paikkamerkki 2">
            <a:extLst>
              <a:ext uri="{FF2B5EF4-FFF2-40B4-BE49-F238E27FC236}">
                <a16:creationId xmlns:a16="http://schemas.microsoft.com/office/drawing/2014/main" id="{81EDAA6F-F4ED-1F47-936C-B762F11E6840}"/>
              </a:ext>
            </a:extLst>
          </p:cNvPr>
          <p:cNvSpPr>
            <a:spLocks noGrp="1"/>
          </p:cNvSpPr>
          <p:nvPr>
            <p:ph type="pic" idx="41" hasCustomPrompt="1"/>
          </p:nvPr>
        </p:nvSpPr>
        <p:spPr>
          <a:xfrm>
            <a:off x="4304653" y="3763765"/>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42" name="Sisällön paikkamerkki 2">
            <a:extLst>
              <a:ext uri="{FF2B5EF4-FFF2-40B4-BE49-F238E27FC236}">
                <a16:creationId xmlns:a16="http://schemas.microsoft.com/office/drawing/2014/main" id="{08C4CE91-DA2A-3F44-82C2-F58FBCFCE0F3}"/>
              </a:ext>
            </a:extLst>
          </p:cNvPr>
          <p:cNvSpPr>
            <a:spLocks noGrp="1"/>
          </p:cNvSpPr>
          <p:nvPr>
            <p:ph idx="42"/>
          </p:nvPr>
        </p:nvSpPr>
        <p:spPr>
          <a:xfrm>
            <a:off x="4304653" y="5017834"/>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43" name="Kuvan paikkamerkki 2">
            <a:extLst>
              <a:ext uri="{FF2B5EF4-FFF2-40B4-BE49-F238E27FC236}">
                <a16:creationId xmlns:a16="http://schemas.microsoft.com/office/drawing/2014/main" id="{4543165E-2C08-764C-8CF4-ADFF6F51D973}"/>
              </a:ext>
            </a:extLst>
          </p:cNvPr>
          <p:cNvSpPr>
            <a:spLocks noGrp="1"/>
          </p:cNvSpPr>
          <p:nvPr>
            <p:ph type="pic" idx="43" hasCustomPrompt="1"/>
          </p:nvPr>
        </p:nvSpPr>
        <p:spPr>
          <a:xfrm>
            <a:off x="6037880" y="3763765"/>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44" name="Sisällön paikkamerkki 2">
            <a:extLst>
              <a:ext uri="{FF2B5EF4-FFF2-40B4-BE49-F238E27FC236}">
                <a16:creationId xmlns:a16="http://schemas.microsoft.com/office/drawing/2014/main" id="{FE83C93E-C0B6-A141-AE4B-D138E9D0C120}"/>
              </a:ext>
            </a:extLst>
          </p:cNvPr>
          <p:cNvSpPr>
            <a:spLocks noGrp="1"/>
          </p:cNvSpPr>
          <p:nvPr>
            <p:ph idx="44"/>
          </p:nvPr>
        </p:nvSpPr>
        <p:spPr>
          <a:xfrm>
            <a:off x="6037880" y="5017834"/>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45" name="Kuvan paikkamerkki 2">
            <a:extLst>
              <a:ext uri="{FF2B5EF4-FFF2-40B4-BE49-F238E27FC236}">
                <a16:creationId xmlns:a16="http://schemas.microsoft.com/office/drawing/2014/main" id="{540F4E7E-FB04-7541-B80F-8CA2C42C44B3}"/>
              </a:ext>
            </a:extLst>
          </p:cNvPr>
          <p:cNvSpPr>
            <a:spLocks noGrp="1"/>
          </p:cNvSpPr>
          <p:nvPr>
            <p:ph type="pic" idx="45" hasCustomPrompt="1"/>
          </p:nvPr>
        </p:nvSpPr>
        <p:spPr>
          <a:xfrm>
            <a:off x="7771107" y="3763521"/>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46" name="Sisällön paikkamerkki 2">
            <a:extLst>
              <a:ext uri="{FF2B5EF4-FFF2-40B4-BE49-F238E27FC236}">
                <a16:creationId xmlns:a16="http://schemas.microsoft.com/office/drawing/2014/main" id="{DBBA4D2C-B29A-144B-8819-050E5E5A1839}"/>
              </a:ext>
            </a:extLst>
          </p:cNvPr>
          <p:cNvSpPr>
            <a:spLocks noGrp="1"/>
          </p:cNvSpPr>
          <p:nvPr>
            <p:ph idx="46"/>
          </p:nvPr>
        </p:nvSpPr>
        <p:spPr>
          <a:xfrm>
            <a:off x="7771107" y="5017590"/>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47" name="Kuvan paikkamerkki 2">
            <a:extLst>
              <a:ext uri="{FF2B5EF4-FFF2-40B4-BE49-F238E27FC236}">
                <a16:creationId xmlns:a16="http://schemas.microsoft.com/office/drawing/2014/main" id="{E8EB4F2E-7A65-8A4B-9C02-2A4383C86777}"/>
              </a:ext>
            </a:extLst>
          </p:cNvPr>
          <p:cNvSpPr>
            <a:spLocks noGrp="1"/>
          </p:cNvSpPr>
          <p:nvPr>
            <p:ph type="pic" idx="47" hasCustomPrompt="1"/>
          </p:nvPr>
        </p:nvSpPr>
        <p:spPr>
          <a:xfrm>
            <a:off x="9504334" y="3787012"/>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48" name="Sisällön paikkamerkki 2">
            <a:extLst>
              <a:ext uri="{FF2B5EF4-FFF2-40B4-BE49-F238E27FC236}">
                <a16:creationId xmlns:a16="http://schemas.microsoft.com/office/drawing/2014/main" id="{1FEBEB2E-AF92-5A47-BF05-C8E4D70812D6}"/>
              </a:ext>
            </a:extLst>
          </p:cNvPr>
          <p:cNvSpPr>
            <a:spLocks noGrp="1"/>
          </p:cNvSpPr>
          <p:nvPr>
            <p:ph idx="48"/>
          </p:nvPr>
        </p:nvSpPr>
        <p:spPr>
          <a:xfrm>
            <a:off x="9504334" y="5041081"/>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18" name="Tekstin paikkamerkki 4">
            <a:extLst>
              <a:ext uri="{FF2B5EF4-FFF2-40B4-BE49-F238E27FC236}">
                <a16:creationId xmlns:a16="http://schemas.microsoft.com/office/drawing/2014/main" id="{9655B5C2-59F8-5B49-87E0-54A35001495C}"/>
              </a:ext>
            </a:extLst>
          </p:cNvPr>
          <p:cNvSpPr>
            <a:spLocks noGrp="1"/>
          </p:cNvSpPr>
          <p:nvPr>
            <p:ph type="body" sz="quarter" idx="2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15" name="Dian numeron paikkamerkki 5">
            <a:extLst>
              <a:ext uri="{FF2B5EF4-FFF2-40B4-BE49-F238E27FC236}">
                <a16:creationId xmlns:a16="http://schemas.microsoft.com/office/drawing/2014/main" id="{CB7CA9B4-7D01-944B-A30C-27F8946A67FE}"/>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3566468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6" name="Title 10">
            <a:extLst>
              <a:ext uri="{FF2B5EF4-FFF2-40B4-BE49-F238E27FC236}">
                <a16:creationId xmlns:a16="http://schemas.microsoft.com/office/drawing/2014/main" id="{7DBEE524-7CD8-E743-94A6-3B8DF12DE1D7}"/>
              </a:ext>
            </a:extLst>
          </p:cNvPr>
          <p:cNvSpPr>
            <a:spLocks noGrp="1"/>
          </p:cNvSpPr>
          <p:nvPr>
            <p:ph type="title" hasCustomPrompt="1"/>
          </p:nvPr>
        </p:nvSpPr>
        <p:spPr>
          <a:xfrm>
            <a:off x="838200" y="294802"/>
            <a:ext cx="10515600" cy="1325563"/>
          </a:xfrm>
        </p:spPr>
        <p:txBody>
          <a:bodyPr anchor="ctr" anchorCtr="0"/>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5" name="Suorakulmio 4">
            <a:extLst>
              <a:ext uri="{FF2B5EF4-FFF2-40B4-BE49-F238E27FC236}">
                <a16:creationId xmlns:a16="http://schemas.microsoft.com/office/drawing/2014/main" id="{03CE51EE-CFEB-EB48-B692-E80AD3470D9D}"/>
              </a:ext>
            </a:extLst>
          </p:cNvPr>
          <p:cNvSpPr/>
          <p:nvPr userDrawn="1"/>
        </p:nvSpPr>
        <p:spPr>
          <a:xfrm>
            <a:off x="855711" y="1745675"/>
            <a:ext cx="4545511" cy="405367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n paikkamerkki 13">
            <a:extLst>
              <a:ext uri="{FF2B5EF4-FFF2-40B4-BE49-F238E27FC236}">
                <a16:creationId xmlns:a16="http://schemas.microsoft.com/office/drawing/2014/main" id="{C7E0565E-7B56-EF45-AF6E-9B19E70ADFDC}"/>
              </a:ext>
            </a:extLst>
          </p:cNvPr>
          <p:cNvSpPr>
            <a:spLocks noGrp="1"/>
          </p:cNvSpPr>
          <p:nvPr>
            <p:ph type="body" sz="quarter" idx="10"/>
          </p:nvPr>
        </p:nvSpPr>
        <p:spPr>
          <a:xfrm>
            <a:off x="1021036" y="1955462"/>
            <a:ext cx="4197350" cy="3687058"/>
          </a:xfrm>
        </p:spPr>
        <p:txBody>
          <a:bodyPr/>
          <a:lstStyle>
            <a:lvl1pPr>
              <a:defRPr sz="2000"/>
            </a:lvl1pPr>
            <a:lvl2pPr>
              <a:defRPr sz="1800"/>
            </a:lvl2pPr>
          </a:lstStyle>
          <a:p>
            <a:pPr lvl="0"/>
            <a:r>
              <a:rPr lang="fi-FI" dirty="0"/>
              <a:t>Muokkaa tekstin perustyylejä napsauttamalla</a:t>
            </a:r>
          </a:p>
          <a:p>
            <a:pPr lvl="1"/>
            <a:r>
              <a:rPr lang="fi-FI" dirty="0"/>
              <a:t>toinen taso</a:t>
            </a:r>
          </a:p>
        </p:txBody>
      </p:sp>
      <p:sp>
        <p:nvSpPr>
          <p:cNvPr id="6" name="Nuoli oikealle 5" descr="Nuoli oikealle">
            <a:extLst>
              <a:ext uri="{FF2B5EF4-FFF2-40B4-BE49-F238E27FC236}">
                <a16:creationId xmlns:a16="http://schemas.microsoft.com/office/drawing/2014/main" id="{5F5DB4A1-091E-8444-9829-A6C065317529}"/>
              </a:ext>
            </a:extLst>
          </p:cNvPr>
          <p:cNvSpPr/>
          <p:nvPr userDrawn="1"/>
        </p:nvSpPr>
        <p:spPr>
          <a:xfrm>
            <a:off x="5676207" y="2971683"/>
            <a:ext cx="964276" cy="79386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Nuoli oikealle 11" descr="Nuoli vasemmalle">
            <a:extLst>
              <a:ext uri="{FF2B5EF4-FFF2-40B4-BE49-F238E27FC236}">
                <a16:creationId xmlns:a16="http://schemas.microsoft.com/office/drawing/2014/main" id="{CC162A0C-B472-0547-9F5C-0E579FF84BA0}"/>
              </a:ext>
            </a:extLst>
          </p:cNvPr>
          <p:cNvSpPr/>
          <p:nvPr userDrawn="1"/>
        </p:nvSpPr>
        <p:spPr>
          <a:xfrm rot="10800000">
            <a:off x="5551515" y="3690734"/>
            <a:ext cx="964276" cy="793863"/>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E4E94AC2-4C5C-5E42-BDE2-5660237D13FA}"/>
              </a:ext>
            </a:extLst>
          </p:cNvPr>
          <p:cNvSpPr/>
          <p:nvPr userDrawn="1"/>
        </p:nvSpPr>
        <p:spPr>
          <a:xfrm>
            <a:off x="6790778" y="1755613"/>
            <a:ext cx="4563022" cy="405367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kstin paikkamerkki 13">
            <a:extLst>
              <a:ext uri="{FF2B5EF4-FFF2-40B4-BE49-F238E27FC236}">
                <a16:creationId xmlns:a16="http://schemas.microsoft.com/office/drawing/2014/main" id="{730556FD-1B95-EE46-AF68-299C2242065F}"/>
              </a:ext>
            </a:extLst>
          </p:cNvPr>
          <p:cNvSpPr>
            <a:spLocks noGrp="1"/>
          </p:cNvSpPr>
          <p:nvPr>
            <p:ph type="body" sz="quarter" idx="11"/>
          </p:nvPr>
        </p:nvSpPr>
        <p:spPr>
          <a:xfrm>
            <a:off x="6973614" y="1955461"/>
            <a:ext cx="4197350" cy="3687058"/>
          </a:xfrm>
        </p:spPr>
        <p:txBody>
          <a:bodyPr/>
          <a:lstStyle>
            <a:lvl1pPr>
              <a:defRPr sz="2000"/>
            </a:lvl1pPr>
            <a:lvl2pPr>
              <a:defRPr sz="1800"/>
            </a:lvl2pPr>
          </a:lstStyle>
          <a:p>
            <a:pPr lvl="0"/>
            <a:r>
              <a:rPr lang="fi-FI" dirty="0"/>
              <a:t>Muokkaa tekstin perustyylejä napsauttamalla</a:t>
            </a:r>
          </a:p>
          <a:p>
            <a:pPr lvl="1"/>
            <a:r>
              <a:rPr lang="fi-FI" dirty="0"/>
              <a:t>toinen taso</a:t>
            </a:r>
          </a:p>
        </p:txBody>
      </p:sp>
      <p:sp>
        <p:nvSpPr>
          <p:cNvPr id="18" name="Tekstin paikkamerkki 4">
            <a:extLst>
              <a:ext uri="{FF2B5EF4-FFF2-40B4-BE49-F238E27FC236}">
                <a16:creationId xmlns:a16="http://schemas.microsoft.com/office/drawing/2014/main" id="{C3B39FD1-5A71-E04B-9F8C-70AD49C49E31}"/>
              </a:ext>
            </a:extLst>
          </p:cNvPr>
          <p:cNvSpPr>
            <a:spLocks noGrp="1"/>
          </p:cNvSpPr>
          <p:nvPr>
            <p:ph type="body" sz="quarter" idx="16"/>
          </p:nvPr>
        </p:nvSpPr>
        <p:spPr>
          <a:xfrm>
            <a:off x="566765"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9" name="Dian numeron paikkamerkki 5">
            <a:extLst>
              <a:ext uri="{FF2B5EF4-FFF2-40B4-BE49-F238E27FC236}">
                <a16:creationId xmlns:a16="http://schemas.microsoft.com/office/drawing/2014/main" id="{CFC71C4E-91AE-0A41-BBE4-576EB0A204F1}"/>
              </a:ext>
            </a:extLst>
          </p:cNvPr>
          <p:cNvSpPr txBox="1">
            <a:spLocks/>
          </p:cNvSpPr>
          <p:nvPr userDrawn="1"/>
        </p:nvSpPr>
        <p:spPr>
          <a:xfrm>
            <a:off x="5617112" y="6217881"/>
            <a:ext cx="957776" cy="308688"/>
          </a:xfrm>
          <a:prstGeom prst="rect">
            <a:avLst/>
          </a:prstGeom>
        </p:spPr>
        <p:txBody>
          <a:bodyPr anchor="b" anchorCtr="0"/>
          <a:lstStyle>
            <a:defPPr>
              <a:defRPr lang="fi-FI"/>
            </a:defPPr>
            <a:lvl1pPr marL="0" algn="ctr" defTabSz="914400" rtl="0" eaLnBrk="1" latinLnBrk="0" hangingPunct="1">
              <a:defRPr sz="10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2F2214-0E9B-BB4C-BD0A-12D8C079A88B}" type="slidenum">
              <a:rPr lang="fi-FI" smtClean="0">
                <a:solidFill>
                  <a:srgbClr val="00A09C"/>
                </a:solidFill>
              </a:rPr>
              <a:pPr/>
              <a:t>‹#›</a:t>
            </a:fld>
            <a:endParaRPr lang="fi-FI" dirty="0">
              <a:solidFill>
                <a:srgbClr val="00A09C"/>
              </a:solidFill>
            </a:endParaRPr>
          </a:p>
        </p:txBody>
      </p:sp>
    </p:spTree>
    <p:extLst>
      <p:ext uri="{BB962C8B-B14F-4D97-AF65-F5344CB8AC3E}">
        <p14:creationId xmlns:p14="http://schemas.microsoft.com/office/powerpoint/2010/main" val="51138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alatunnisteella ja reunoill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CDC8E5-D199-BB40-8F0C-8E6CBA93C2F9}"/>
              </a:ext>
            </a:extLst>
          </p:cNvPr>
          <p:cNvSpPr>
            <a:spLocks noGrp="1"/>
          </p:cNvSpPr>
          <p:nvPr>
            <p:ph type="pic" sz="quarter" idx="17" hasCustomPrompt="1"/>
          </p:nvPr>
        </p:nvSpPr>
        <p:spPr>
          <a:xfrm>
            <a:off x="838200" y="294803"/>
            <a:ext cx="10515600" cy="5499572"/>
          </a:xfrm>
        </p:spPr>
        <p:txBody>
          <a:bodyPr/>
          <a:lstStyle/>
          <a:p>
            <a:r>
              <a:rPr lang="fi-FI" dirty="0"/>
              <a:t>Lisää kuva</a:t>
            </a:r>
          </a:p>
        </p:txBody>
      </p:sp>
      <p:sp>
        <p:nvSpPr>
          <p:cNvPr id="8" name="Tekstin paikkamerkki 4">
            <a:extLst>
              <a:ext uri="{FF2B5EF4-FFF2-40B4-BE49-F238E27FC236}">
                <a16:creationId xmlns:a16="http://schemas.microsoft.com/office/drawing/2014/main" id="{FDDE77BA-CC1C-E64F-A886-49E381CC6C30}"/>
              </a:ext>
            </a:extLst>
          </p:cNvPr>
          <p:cNvSpPr>
            <a:spLocks noGrp="1"/>
          </p:cNvSpPr>
          <p:nvPr>
            <p:ph type="body" sz="quarter" idx="1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331C35B3-AB69-884D-88B7-FEBEC6B4301D}"/>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333392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Visuaalinen kansidia (SV)">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4F9851-D340-2645-98F1-D2626287EA8E}"/>
              </a:ext>
            </a:extLst>
          </p:cNvPr>
          <p:cNvSpPr/>
          <p:nvPr userDrawn="1"/>
        </p:nvSpPr>
        <p:spPr>
          <a:xfrm>
            <a:off x="359065" y="2045874"/>
            <a:ext cx="4581769" cy="27662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Logo" descr="Tukes-logo">
            <a:extLst>
              <a:ext uri="{FF2B5EF4-FFF2-40B4-BE49-F238E27FC236}">
                <a16:creationId xmlns:a16="http://schemas.microsoft.com/office/drawing/2014/main" id="{97CCD70F-E009-3841-957D-7F199427AC5D}"/>
              </a:ext>
            </a:extLst>
          </p:cNvPr>
          <p:cNvPicPr>
            <a:picLocks noChangeAspect="1"/>
          </p:cNvPicPr>
          <p:nvPr userDrawn="1"/>
        </p:nvPicPr>
        <p:blipFill>
          <a:blip r:embed="rId2"/>
          <a:stretch>
            <a:fillRect/>
          </a:stretch>
        </p:blipFill>
        <p:spPr>
          <a:xfrm>
            <a:off x="1160419" y="2905984"/>
            <a:ext cx="2946241" cy="1046030"/>
          </a:xfrm>
          <a:prstGeom prst="rect">
            <a:avLst/>
          </a:prstGeom>
        </p:spPr>
      </p:pic>
      <p:sp>
        <p:nvSpPr>
          <p:cNvPr id="11" name="Rectangle 10">
            <a:extLst>
              <a:ext uri="{FF2B5EF4-FFF2-40B4-BE49-F238E27FC236}">
                <a16:creationId xmlns:a16="http://schemas.microsoft.com/office/drawing/2014/main" id="{D5BCABA4-AAF8-0E43-A36D-53224ED6D90C}"/>
              </a:ext>
            </a:extLst>
          </p:cNvPr>
          <p:cNvSpPr/>
          <p:nvPr userDrawn="1"/>
        </p:nvSpPr>
        <p:spPr>
          <a:xfrm>
            <a:off x="4940834" y="2045874"/>
            <a:ext cx="7251166" cy="2766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FE6F9C32-0474-7E44-BE59-48CCE4485456}"/>
              </a:ext>
            </a:extLst>
          </p:cNvPr>
          <p:cNvSpPr>
            <a:spLocks noGrp="1"/>
          </p:cNvSpPr>
          <p:nvPr>
            <p:ph type="title" hasCustomPrompt="1"/>
          </p:nvPr>
        </p:nvSpPr>
        <p:spPr>
          <a:xfrm>
            <a:off x="5173663" y="2680615"/>
            <a:ext cx="6787388" cy="1698725"/>
          </a:xfrm>
          <a:prstGeom prst="rect">
            <a:avLst/>
          </a:prstGeom>
        </p:spPr>
        <p:txBody>
          <a:bodyPr anchor="ctr"/>
          <a:lstStyle>
            <a:lvl1pPr>
              <a:defRPr>
                <a:solidFill>
                  <a:srgbClr val="00A09C"/>
                </a:solidFill>
              </a:defRPr>
            </a:lvl1pPr>
          </a:lstStyle>
          <a:p>
            <a:r>
              <a:rPr lang="en-GB" dirty="0" err="1"/>
              <a:t>Muokkaa</a:t>
            </a:r>
            <a:r>
              <a:rPr lang="en-GB" dirty="0"/>
              <a:t> </a:t>
            </a:r>
            <a:r>
              <a:rPr lang="en-GB" dirty="0" err="1"/>
              <a:t>otsikkoa</a:t>
            </a:r>
            <a:r>
              <a:rPr lang="en-GB" dirty="0"/>
              <a:t> naps.</a:t>
            </a:r>
            <a:endParaRPr lang="fi-FI" dirty="0"/>
          </a:p>
        </p:txBody>
      </p:sp>
      <p:sp>
        <p:nvSpPr>
          <p:cNvPr id="5" name="Tekstin paikkamerkki 4">
            <a:extLst>
              <a:ext uri="{FF2B5EF4-FFF2-40B4-BE49-F238E27FC236}">
                <a16:creationId xmlns:a16="http://schemas.microsoft.com/office/drawing/2014/main" id="{E2557169-156F-BA49-A25A-4343E6D0F274}"/>
              </a:ext>
            </a:extLst>
          </p:cNvPr>
          <p:cNvSpPr>
            <a:spLocks noGrp="1"/>
          </p:cNvSpPr>
          <p:nvPr>
            <p:ph type="body" sz="quarter" idx="13"/>
          </p:nvPr>
        </p:nvSpPr>
        <p:spPr>
          <a:xfrm>
            <a:off x="5173663" y="2222622"/>
            <a:ext cx="4984750" cy="457993"/>
          </a:xfrm>
          <a:prstGeom prst="rect">
            <a:avLst/>
          </a:prstGeom>
        </p:spPr>
        <p:txBody>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a:t>Muokkaa tekstin perustyylejä napsauttamalla</a:t>
            </a:r>
          </a:p>
        </p:txBody>
      </p:sp>
      <p:sp>
        <p:nvSpPr>
          <p:cNvPr id="15" name="Sisällön paikkamerkki 14">
            <a:extLst>
              <a:ext uri="{FF2B5EF4-FFF2-40B4-BE49-F238E27FC236}">
                <a16:creationId xmlns:a16="http://schemas.microsoft.com/office/drawing/2014/main" id="{79768081-216B-3147-8CFD-EBCBB653FFBD}"/>
              </a:ext>
            </a:extLst>
          </p:cNvPr>
          <p:cNvSpPr>
            <a:spLocks noGrp="1"/>
          </p:cNvSpPr>
          <p:nvPr>
            <p:ph sz="quarter" idx="16" hasCustomPrompt="1"/>
          </p:nvPr>
        </p:nvSpPr>
        <p:spPr>
          <a:xfrm>
            <a:off x="10959766" y="2218805"/>
            <a:ext cx="1001285" cy="317500"/>
          </a:xfrm>
          <a:prstGeom prst="rect">
            <a:avLst/>
          </a:prstGeom>
        </p:spPr>
        <p:txBody>
          <a:bodyPr/>
          <a:lstStyle>
            <a:lvl1pPr marL="0" indent="0">
              <a:buNone/>
              <a:defRPr sz="1400">
                <a:solidFill>
                  <a:srgbClr val="00A09C"/>
                </a:solidFill>
              </a:defRPr>
            </a:lvl1pPr>
          </a:lstStyle>
          <a:p>
            <a:pPr lvl="0"/>
            <a:fld id="{E51E42E6-D6B8-9A45-8AE5-27033C2682A9}" type="datetime1">
              <a:rPr lang="fi-FI" smtClean="0"/>
              <a:t>23.8.2019</a:t>
            </a:fld>
            <a:endParaRPr lang="fi-FI" dirty="0"/>
          </a:p>
        </p:txBody>
      </p:sp>
      <p:sp>
        <p:nvSpPr>
          <p:cNvPr id="17" name="TextBox 16">
            <a:extLst>
              <a:ext uri="{FF2B5EF4-FFF2-40B4-BE49-F238E27FC236}">
                <a16:creationId xmlns:a16="http://schemas.microsoft.com/office/drawing/2014/main" id="{EE52BE01-FA23-3A46-A564-0CD4D9DF2613}"/>
              </a:ext>
            </a:extLst>
          </p:cNvPr>
          <p:cNvSpPr txBox="1"/>
          <p:nvPr userDrawn="1"/>
        </p:nvSpPr>
        <p:spPr>
          <a:xfrm>
            <a:off x="5173663" y="4382994"/>
            <a:ext cx="6787388" cy="338554"/>
          </a:xfrm>
          <a:prstGeom prst="rect">
            <a:avLst/>
          </a:prstGeom>
          <a:noFill/>
        </p:spPr>
        <p:txBody>
          <a:bodyPr wrap="square" rtlCol="0">
            <a:spAutoFit/>
          </a:bodyPr>
          <a:lstStyle/>
          <a:p>
            <a:r>
              <a:rPr lang="fi-FI" sz="1600" dirty="0" err="1"/>
              <a:t>Säkerhets</a:t>
            </a:r>
            <a:r>
              <a:rPr lang="fi-FI" sz="1600" dirty="0"/>
              <a:t>- </a:t>
            </a:r>
            <a:r>
              <a:rPr lang="fi-FI" sz="1600" dirty="0" err="1"/>
              <a:t>och</a:t>
            </a:r>
            <a:r>
              <a:rPr lang="fi-FI" sz="1600" dirty="0"/>
              <a:t> </a:t>
            </a:r>
            <a:r>
              <a:rPr lang="fi-FI" sz="1600" dirty="0" err="1"/>
              <a:t>kemikalieverket</a:t>
            </a:r>
            <a:r>
              <a:rPr lang="fi-FI" sz="1600" dirty="0"/>
              <a:t> (Tukes)</a:t>
            </a:r>
          </a:p>
        </p:txBody>
      </p:sp>
    </p:spTree>
    <p:extLst>
      <p:ext uri="{BB962C8B-B14F-4D97-AF65-F5344CB8AC3E}">
        <p14:creationId xmlns:p14="http://schemas.microsoft.com/office/powerpoint/2010/main" val="924646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tai sitaatti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62C3E0-161B-534D-840B-5E3517B6A1D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497C6A24-FBFD-8E48-87D9-A039989A1F10}"/>
              </a:ext>
            </a:extLst>
          </p:cNvPr>
          <p:cNvSpPr/>
          <p:nvPr userDrawn="1"/>
        </p:nvSpPr>
        <p:spPr>
          <a:xfrm>
            <a:off x="3242785" y="1798269"/>
            <a:ext cx="5898413" cy="3481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EA1266B9-FF02-6242-91AF-44826FE424FA}"/>
              </a:ext>
            </a:extLst>
          </p:cNvPr>
          <p:cNvSpPr/>
          <p:nvPr userDrawn="1"/>
        </p:nvSpPr>
        <p:spPr>
          <a:xfrm>
            <a:off x="3146793" y="1671414"/>
            <a:ext cx="5898413" cy="3515171"/>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B2E2E1"/>
              </a:solidFill>
            </a:endParaRPr>
          </a:p>
        </p:txBody>
      </p:sp>
      <p:sp>
        <p:nvSpPr>
          <p:cNvPr id="10" name="Otsikko 1">
            <a:extLst>
              <a:ext uri="{FF2B5EF4-FFF2-40B4-BE49-F238E27FC236}">
                <a16:creationId xmlns:a16="http://schemas.microsoft.com/office/drawing/2014/main" id="{8D6A6080-9DAC-5F4C-8295-EFED8C415322}"/>
              </a:ext>
            </a:extLst>
          </p:cNvPr>
          <p:cNvSpPr>
            <a:spLocks noGrp="1"/>
          </p:cNvSpPr>
          <p:nvPr>
            <p:ph type="ctrTitle"/>
          </p:nvPr>
        </p:nvSpPr>
        <p:spPr>
          <a:xfrm>
            <a:off x="3316820" y="1878043"/>
            <a:ext cx="5558357" cy="3139233"/>
          </a:xfrm>
          <a:prstGeom prst="rect">
            <a:avLst/>
          </a:prstGeom>
        </p:spPr>
        <p:txBody>
          <a:bodyPr anchor="ctr" anchorCtr="0"/>
          <a:lstStyle>
            <a:lvl1pPr algn="ctr">
              <a:defRPr sz="4400">
                <a:solidFill>
                  <a:srgbClr val="00A09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Dian numeron paikkamerkki 5">
            <a:extLst>
              <a:ext uri="{FF2B5EF4-FFF2-40B4-BE49-F238E27FC236}">
                <a16:creationId xmlns:a16="http://schemas.microsoft.com/office/drawing/2014/main" id="{A7ADC210-FDA9-0445-90E8-D4662CFC2C76}"/>
              </a:ext>
            </a:extLst>
          </p:cNvPr>
          <p:cNvSpPr txBox="1">
            <a:spLocks/>
          </p:cNvSpPr>
          <p:nvPr userDrawn="1"/>
        </p:nvSpPr>
        <p:spPr>
          <a:xfrm>
            <a:off x="5617112" y="6217881"/>
            <a:ext cx="957776" cy="308688"/>
          </a:xfrm>
          <a:prstGeom prst="rect">
            <a:avLst/>
          </a:prstGeom>
        </p:spPr>
        <p:txBody>
          <a:bodyPr anchor="b" anchorCtr="0"/>
          <a:lstStyle>
            <a:defPPr>
              <a:defRPr lang="fi-FI"/>
            </a:defPPr>
            <a:lvl1pPr marL="0" algn="ctr" defTabSz="914400" rtl="0" eaLnBrk="1" latinLnBrk="0" hangingPunct="1">
              <a:defRPr sz="10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2F2214-0E9B-BB4C-BD0A-12D8C079A88B}" type="slidenum">
              <a:rPr lang="fi-FI" b="1" smtClean="0">
                <a:solidFill>
                  <a:schemeClr val="bg1"/>
                </a:solidFill>
              </a:rPr>
              <a:pPr/>
              <a:t>‹#›</a:t>
            </a:fld>
            <a:endParaRPr lang="fi-FI" b="1" dirty="0">
              <a:solidFill>
                <a:schemeClr val="bg1"/>
              </a:solidFill>
            </a:endParaRPr>
          </a:p>
        </p:txBody>
      </p:sp>
      <p:pic>
        <p:nvPicPr>
          <p:cNvPr id="8" name="Kuva 21" descr="Tukes-logo">
            <a:extLst>
              <a:ext uri="{FF2B5EF4-FFF2-40B4-BE49-F238E27FC236}">
                <a16:creationId xmlns:a16="http://schemas.microsoft.com/office/drawing/2014/main" id="{79DA7421-3EAB-A64A-A4D9-159DED4E878F}"/>
              </a:ext>
            </a:extLst>
          </p:cNvPr>
          <p:cNvPicPr>
            <a:picLocks noChangeAspect="1"/>
          </p:cNvPicPr>
          <p:nvPr userDrawn="1"/>
        </p:nvPicPr>
        <p:blipFill>
          <a:blip r:embed="rId3"/>
          <a:stretch>
            <a:fillRect/>
          </a:stretch>
        </p:blipFill>
        <p:spPr>
          <a:xfrm>
            <a:off x="10857979" y="6225516"/>
            <a:ext cx="761614" cy="270403"/>
          </a:xfrm>
          <a:prstGeom prst="rect">
            <a:avLst/>
          </a:prstGeom>
        </p:spPr>
      </p:pic>
    </p:spTree>
    <p:extLst>
      <p:ext uri="{BB962C8B-B14F-4D97-AF65-F5344CB8AC3E}">
        <p14:creationId xmlns:p14="http://schemas.microsoft.com/office/powerpoint/2010/main" val="2275155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tai sitaatti 2 ">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3179EB35-D14D-9648-B835-646AAED874D3}"/>
              </a:ext>
              <a:ext uri="{C183D7F6-B498-43B3-948B-1728B52AA6E4}">
                <adec:decorative xmlns:adec="http://schemas.microsoft.com/office/drawing/2017/decorative" val="1"/>
              </a:ext>
            </a:extLst>
          </p:cNvPr>
          <p:cNvPicPr>
            <a:picLocks noChangeAspect="1"/>
          </p:cNvPicPr>
          <p:nvPr userDrawn="1"/>
        </p:nvPicPr>
        <p:blipFill rotWithShape="1">
          <a:blip r:embed="rId2"/>
          <a:srcRect t="2812" r="1190" b="12918"/>
          <a:stretch/>
        </p:blipFill>
        <p:spPr>
          <a:xfrm>
            <a:off x="0" y="-82548"/>
            <a:ext cx="12192000" cy="6940548"/>
          </a:xfrm>
          <a:prstGeom prst="rect">
            <a:avLst/>
          </a:prstGeom>
        </p:spPr>
      </p:pic>
      <p:sp>
        <p:nvSpPr>
          <p:cNvPr id="9" name="Rectangle 8">
            <a:extLst>
              <a:ext uri="{FF2B5EF4-FFF2-40B4-BE49-F238E27FC236}">
                <a16:creationId xmlns:a16="http://schemas.microsoft.com/office/drawing/2014/main" id="{1B470552-118D-1447-8DB6-539069D8F3A9}"/>
              </a:ext>
            </a:extLst>
          </p:cNvPr>
          <p:cNvSpPr/>
          <p:nvPr userDrawn="1"/>
        </p:nvSpPr>
        <p:spPr>
          <a:xfrm>
            <a:off x="1" y="1870729"/>
            <a:ext cx="7111392" cy="3501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D5BCABA4-AAF8-0E43-A36D-53224ED6D90C}"/>
              </a:ext>
            </a:extLst>
          </p:cNvPr>
          <p:cNvSpPr/>
          <p:nvPr userDrawn="1"/>
        </p:nvSpPr>
        <p:spPr>
          <a:xfrm>
            <a:off x="0" y="1750959"/>
            <a:ext cx="7018085" cy="3515171"/>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B2E2E1"/>
              </a:solidFill>
            </a:endParaRPr>
          </a:p>
        </p:txBody>
      </p:sp>
      <p:sp>
        <p:nvSpPr>
          <p:cNvPr id="3" name="Otsikko 1">
            <a:extLst>
              <a:ext uri="{FF2B5EF4-FFF2-40B4-BE49-F238E27FC236}">
                <a16:creationId xmlns:a16="http://schemas.microsoft.com/office/drawing/2014/main" id="{A6FD2929-F3F8-7845-8272-AF31AE6AA4F9}"/>
              </a:ext>
            </a:extLst>
          </p:cNvPr>
          <p:cNvSpPr>
            <a:spLocks noGrp="1"/>
          </p:cNvSpPr>
          <p:nvPr>
            <p:ph type="ctrTitle"/>
          </p:nvPr>
        </p:nvSpPr>
        <p:spPr>
          <a:xfrm>
            <a:off x="1268962" y="1938927"/>
            <a:ext cx="5558357" cy="3139233"/>
          </a:xfrm>
          <a:prstGeom prst="rect">
            <a:avLst/>
          </a:prstGeom>
        </p:spPr>
        <p:txBody>
          <a:bodyPr anchor="ctr" anchorCtr="0"/>
          <a:lstStyle>
            <a:lvl1pPr algn="ctr">
              <a:defRPr sz="4400">
                <a:solidFill>
                  <a:srgbClr val="00A09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Dian numeron paikkamerkki 5">
            <a:extLst>
              <a:ext uri="{FF2B5EF4-FFF2-40B4-BE49-F238E27FC236}">
                <a16:creationId xmlns:a16="http://schemas.microsoft.com/office/drawing/2014/main" id="{A7ADC210-FDA9-0445-90E8-D4662CFC2C76}"/>
              </a:ext>
            </a:extLst>
          </p:cNvPr>
          <p:cNvSpPr txBox="1">
            <a:spLocks/>
          </p:cNvSpPr>
          <p:nvPr userDrawn="1"/>
        </p:nvSpPr>
        <p:spPr>
          <a:xfrm>
            <a:off x="5617112" y="6217881"/>
            <a:ext cx="957776" cy="308688"/>
          </a:xfrm>
          <a:prstGeom prst="rect">
            <a:avLst/>
          </a:prstGeom>
        </p:spPr>
        <p:txBody>
          <a:bodyPr anchor="b" anchorCtr="0"/>
          <a:lstStyle>
            <a:defPPr>
              <a:defRPr lang="fi-FI"/>
            </a:defPPr>
            <a:lvl1pPr marL="0" algn="ctr" defTabSz="914400" rtl="0" eaLnBrk="1" latinLnBrk="0" hangingPunct="1">
              <a:defRPr sz="10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2F2214-0E9B-BB4C-BD0A-12D8C079A88B}" type="slidenum">
              <a:rPr lang="fi-FI" b="1" smtClean="0">
                <a:solidFill>
                  <a:schemeClr val="bg1"/>
                </a:solidFill>
              </a:rPr>
              <a:pPr/>
              <a:t>‹#›</a:t>
            </a:fld>
            <a:endParaRPr lang="fi-FI" b="1" dirty="0">
              <a:solidFill>
                <a:schemeClr val="bg1"/>
              </a:solidFill>
            </a:endParaRPr>
          </a:p>
        </p:txBody>
      </p:sp>
      <p:pic>
        <p:nvPicPr>
          <p:cNvPr id="8" name="Kuva 21" descr="Tukes-logo">
            <a:extLst>
              <a:ext uri="{FF2B5EF4-FFF2-40B4-BE49-F238E27FC236}">
                <a16:creationId xmlns:a16="http://schemas.microsoft.com/office/drawing/2014/main" id="{7D0991E8-F425-B64C-87E8-22102482E584}"/>
              </a:ext>
            </a:extLst>
          </p:cNvPr>
          <p:cNvPicPr>
            <a:picLocks noChangeAspect="1"/>
          </p:cNvPicPr>
          <p:nvPr userDrawn="1"/>
        </p:nvPicPr>
        <p:blipFill>
          <a:blip r:embed="rId3"/>
          <a:stretch>
            <a:fillRect/>
          </a:stretch>
        </p:blipFill>
        <p:spPr>
          <a:xfrm>
            <a:off x="10857979" y="6225516"/>
            <a:ext cx="761614" cy="270403"/>
          </a:xfrm>
          <a:prstGeom prst="rect">
            <a:avLst/>
          </a:prstGeom>
        </p:spPr>
      </p:pic>
    </p:spTree>
    <p:extLst>
      <p:ext uri="{BB962C8B-B14F-4D97-AF65-F5344CB8AC3E}">
        <p14:creationId xmlns:p14="http://schemas.microsoft.com/office/powerpoint/2010/main" val="3941992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tai sitaatti 3">
    <p:spTree>
      <p:nvGrpSpPr>
        <p:cNvPr id="1" name=""/>
        <p:cNvGrpSpPr/>
        <p:nvPr/>
      </p:nvGrpSpPr>
      <p:grpSpPr>
        <a:xfrm>
          <a:off x="0" y="0"/>
          <a:ext cx="0" cy="0"/>
          <a:chOff x="0" y="0"/>
          <a:chExt cx="0" cy="0"/>
        </a:xfrm>
      </p:grpSpPr>
      <p:pic>
        <p:nvPicPr>
          <p:cNvPr id="8" name="Kuva 2">
            <a:extLst>
              <a:ext uri="{FF2B5EF4-FFF2-40B4-BE49-F238E27FC236}">
                <a16:creationId xmlns:a16="http://schemas.microsoft.com/office/drawing/2014/main" id="{1953D4F5-BC1C-6440-985C-EDDAE4FDCE5D}"/>
              </a:ext>
              <a:ext uri="{C183D7F6-B498-43B3-948B-1728B52AA6E4}">
                <adec:decorative xmlns:adec="http://schemas.microsoft.com/office/drawing/2017/decorative" val="1"/>
              </a:ext>
            </a:extLst>
          </p:cNvPr>
          <p:cNvPicPr>
            <a:picLocks noChangeAspect="1"/>
          </p:cNvPicPr>
          <p:nvPr userDrawn="1"/>
        </p:nvPicPr>
        <p:blipFill rotWithShape="1">
          <a:blip r:embed="rId2"/>
          <a:srcRect t="14007"/>
          <a:stretch/>
        </p:blipFill>
        <p:spPr>
          <a:xfrm>
            <a:off x="0" y="-130629"/>
            <a:ext cx="12190445" cy="6988629"/>
          </a:xfrm>
          <a:prstGeom prst="rect">
            <a:avLst/>
          </a:prstGeom>
        </p:spPr>
      </p:pic>
      <p:sp>
        <p:nvSpPr>
          <p:cNvPr id="9" name="Rectangle 8">
            <a:extLst>
              <a:ext uri="{FF2B5EF4-FFF2-40B4-BE49-F238E27FC236}">
                <a16:creationId xmlns:a16="http://schemas.microsoft.com/office/drawing/2014/main" id="{C8BB08E6-4F3A-CA49-895D-12E420F84886}"/>
              </a:ext>
            </a:extLst>
          </p:cNvPr>
          <p:cNvSpPr/>
          <p:nvPr userDrawn="1"/>
        </p:nvSpPr>
        <p:spPr>
          <a:xfrm>
            <a:off x="2796610" y="2579497"/>
            <a:ext cx="6783832" cy="4278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D5BCABA4-AAF8-0E43-A36D-53224ED6D90C}"/>
              </a:ext>
            </a:extLst>
          </p:cNvPr>
          <p:cNvSpPr/>
          <p:nvPr userDrawn="1"/>
        </p:nvSpPr>
        <p:spPr>
          <a:xfrm>
            <a:off x="2703305" y="2486190"/>
            <a:ext cx="6783832" cy="437181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B2E2E1"/>
              </a:solidFill>
            </a:endParaRPr>
          </a:p>
        </p:txBody>
      </p:sp>
      <p:sp>
        <p:nvSpPr>
          <p:cNvPr id="3" name="Otsikko 1">
            <a:extLst>
              <a:ext uri="{FF2B5EF4-FFF2-40B4-BE49-F238E27FC236}">
                <a16:creationId xmlns:a16="http://schemas.microsoft.com/office/drawing/2014/main" id="{A6FD2929-F3F8-7845-8272-AF31AE6AA4F9}"/>
              </a:ext>
            </a:extLst>
          </p:cNvPr>
          <p:cNvSpPr>
            <a:spLocks noGrp="1"/>
          </p:cNvSpPr>
          <p:nvPr>
            <p:ph type="ctrTitle"/>
          </p:nvPr>
        </p:nvSpPr>
        <p:spPr>
          <a:xfrm>
            <a:off x="3316042" y="2782419"/>
            <a:ext cx="5558357" cy="3139233"/>
          </a:xfrm>
          <a:prstGeom prst="rect">
            <a:avLst/>
          </a:prstGeom>
        </p:spPr>
        <p:txBody>
          <a:bodyPr anchor="ctr" anchorCtr="0"/>
          <a:lstStyle>
            <a:lvl1pPr algn="ctr">
              <a:defRPr sz="4400">
                <a:solidFill>
                  <a:srgbClr val="00A09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Dian numeron paikkamerkki 5">
            <a:extLst>
              <a:ext uri="{FF2B5EF4-FFF2-40B4-BE49-F238E27FC236}">
                <a16:creationId xmlns:a16="http://schemas.microsoft.com/office/drawing/2014/main" id="{A7ADC210-FDA9-0445-90E8-D4662CFC2C76}"/>
              </a:ext>
            </a:extLst>
          </p:cNvPr>
          <p:cNvSpPr txBox="1">
            <a:spLocks/>
          </p:cNvSpPr>
          <p:nvPr userDrawn="1"/>
        </p:nvSpPr>
        <p:spPr>
          <a:xfrm>
            <a:off x="5617112" y="6217881"/>
            <a:ext cx="957776" cy="308688"/>
          </a:xfrm>
          <a:prstGeom prst="rect">
            <a:avLst/>
          </a:prstGeom>
        </p:spPr>
        <p:txBody>
          <a:bodyPr anchor="b" anchorCtr="0"/>
          <a:lstStyle>
            <a:defPPr>
              <a:defRPr lang="fi-FI"/>
            </a:defPPr>
            <a:lvl1pPr marL="0" algn="ctr" defTabSz="914400" rtl="0" eaLnBrk="1" latinLnBrk="0" hangingPunct="1">
              <a:defRPr sz="10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2F2214-0E9B-BB4C-BD0A-12D8C079A88B}" type="slidenum">
              <a:rPr lang="fi-FI" smtClean="0">
                <a:solidFill>
                  <a:srgbClr val="00A09C"/>
                </a:solidFill>
              </a:rPr>
              <a:pPr/>
              <a:t>‹#›</a:t>
            </a:fld>
            <a:endParaRPr lang="fi-FI" dirty="0">
              <a:solidFill>
                <a:srgbClr val="00A09C"/>
              </a:solidFill>
            </a:endParaRPr>
          </a:p>
        </p:txBody>
      </p:sp>
      <p:pic>
        <p:nvPicPr>
          <p:cNvPr id="12" name="Kuva 21" descr="Tukes-logo">
            <a:extLst>
              <a:ext uri="{FF2B5EF4-FFF2-40B4-BE49-F238E27FC236}">
                <a16:creationId xmlns:a16="http://schemas.microsoft.com/office/drawing/2014/main" id="{FCDC995F-A04F-5B44-85D1-FF853EA35ED8}"/>
              </a:ext>
            </a:extLst>
          </p:cNvPr>
          <p:cNvPicPr>
            <a:picLocks noChangeAspect="1"/>
          </p:cNvPicPr>
          <p:nvPr userDrawn="1"/>
        </p:nvPicPr>
        <p:blipFill>
          <a:blip r:embed="rId3"/>
          <a:stretch>
            <a:fillRect/>
          </a:stretch>
        </p:blipFill>
        <p:spPr>
          <a:xfrm>
            <a:off x="10857979" y="6225516"/>
            <a:ext cx="761614" cy="270403"/>
          </a:xfrm>
          <a:prstGeom prst="rect">
            <a:avLst/>
          </a:prstGeom>
        </p:spPr>
      </p:pic>
    </p:spTree>
    <p:extLst>
      <p:ext uri="{BB962C8B-B14F-4D97-AF65-F5344CB8AC3E}">
        <p14:creationId xmlns:p14="http://schemas.microsoft.com/office/powerpoint/2010/main" val="1534686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yhjä dia kuvaa varte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644C677-F4B3-3748-8823-825CFCD39036}"/>
              </a:ext>
            </a:extLst>
          </p:cNvPr>
          <p:cNvSpPr>
            <a:spLocks noGrp="1"/>
          </p:cNvSpPr>
          <p:nvPr>
            <p:ph type="pic" sz="quarter" idx="10" hasCustomPrompt="1"/>
          </p:nvPr>
        </p:nvSpPr>
        <p:spPr>
          <a:xfrm>
            <a:off x="0" y="0"/>
            <a:ext cx="12192000" cy="6858000"/>
          </a:xfrm>
          <a:prstGeom prst="rect">
            <a:avLst/>
          </a:prstGeom>
        </p:spPr>
        <p:txBody>
          <a:bodyPr/>
          <a:lstStyle/>
          <a:p>
            <a:r>
              <a:rPr lang="fi-FI" dirty="0"/>
              <a:t>Lisää koko dian kokoinen kuva</a:t>
            </a:r>
          </a:p>
        </p:txBody>
      </p:sp>
    </p:spTree>
    <p:extLst>
      <p:ext uri="{BB962C8B-B14F-4D97-AF65-F5344CB8AC3E}">
        <p14:creationId xmlns:p14="http://schemas.microsoft.com/office/powerpoint/2010/main" val="3963819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sisältö">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756745"/>
            <a:ext cx="10515600" cy="1325563"/>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Text Placeholder 14">
            <a:extLst>
              <a:ext uri="{FF2B5EF4-FFF2-40B4-BE49-F238E27FC236}">
                <a16:creationId xmlns:a16="http://schemas.microsoft.com/office/drawing/2014/main" id="{CBE8F1FD-F758-B24D-B237-42829C001C28}"/>
              </a:ext>
            </a:extLst>
          </p:cNvPr>
          <p:cNvSpPr>
            <a:spLocks noGrp="1"/>
          </p:cNvSpPr>
          <p:nvPr>
            <p:ph type="body" sz="quarter" idx="11" hasCustomPrompt="1"/>
          </p:nvPr>
        </p:nvSpPr>
        <p:spPr>
          <a:xfrm>
            <a:off x="838200" y="2217245"/>
            <a:ext cx="10515600" cy="3668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758224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sitysohje: tekstit ja sisällö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CC4859-F434-C141-9F88-3BC771781049}"/>
              </a:ext>
            </a:extLst>
          </p:cNvPr>
          <p:cNvSpPr txBox="1"/>
          <p:nvPr userDrawn="1"/>
        </p:nvSpPr>
        <p:spPr>
          <a:xfrm>
            <a:off x="838200" y="995615"/>
            <a:ext cx="10507435" cy="769441"/>
          </a:xfrm>
          <a:prstGeom prst="rect">
            <a:avLst/>
          </a:prstGeom>
          <a:noFill/>
        </p:spPr>
        <p:txBody>
          <a:bodyPr wrap="square" numCol="1" spcCol="18000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rgbClr val="00A09C"/>
                </a:solidFill>
                <a:effectLst/>
                <a:uLnTx/>
                <a:uFillTx/>
                <a:latin typeface="+mn-lt"/>
                <a:ea typeface="+mj-ea"/>
                <a:cs typeface="+mj-cs"/>
              </a:rPr>
              <a:t>Näin rakennat onnistuneet tekstit ja sisällöt</a:t>
            </a:r>
            <a:endParaRPr lang="fi-FI" dirty="0"/>
          </a:p>
        </p:txBody>
      </p:sp>
      <p:sp>
        <p:nvSpPr>
          <p:cNvPr id="5" name="Tekstin paikkamerkki 2">
            <a:extLst>
              <a:ext uri="{FF2B5EF4-FFF2-40B4-BE49-F238E27FC236}">
                <a16:creationId xmlns:a16="http://schemas.microsoft.com/office/drawing/2014/main" id="{93D2F2D1-1451-CE4E-AA23-A8FB91990940}"/>
              </a:ext>
            </a:extLst>
          </p:cNvPr>
          <p:cNvSpPr txBox="1">
            <a:spLocks/>
          </p:cNvSpPr>
          <p:nvPr userDrawn="1"/>
        </p:nvSpPr>
        <p:spPr>
          <a:xfrm>
            <a:off x="838200" y="1971040"/>
            <a:ext cx="10507435" cy="3914965"/>
          </a:xfrm>
          <a:prstGeom prst="rect">
            <a:avLst/>
          </a:prstGeom>
        </p:spPr>
        <p:txBody>
          <a:bodyPr vert="horz" lIns="91440" tIns="45720" rIns="91440" bIns="45720" numCol="1" spcCol="180000" rtlCol="0">
            <a:norm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i-FI" sz="2000" b="1" dirty="0"/>
              <a:t>Tukesin kuvapankki: </a:t>
            </a:r>
            <a:r>
              <a:rPr lang="fi-FI" sz="2000" dirty="0">
                <a:hlinkClick r:id="rId2"/>
              </a:rPr>
              <a:t>http://</a:t>
            </a:r>
            <a:r>
              <a:rPr lang="fi-FI" sz="2000" dirty="0" err="1">
                <a:hlinkClick r:id="rId2"/>
              </a:rPr>
              <a:t>tukes-mediaportal.qbank.se</a:t>
            </a:r>
            <a:r>
              <a:rPr lang="fi-FI" sz="2000" dirty="0">
                <a:hlinkClick r:id="rId2"/>
              </a:rPr>
              <a:t>/</a:t>
            </a:r>
            <a:r>
              <a:rPr lang="fi-FI" sz="2000" dirty="0" err="1">
                <a:hlinkClick r:id="rId2"/>
              </a:rPr>
              <a:t>search</a:t>
            </a:r>
            <a:endParaRPr lang="fi-FI" sz="2000" dirty="0"/>
          </a:p>
          <a:p>
            <a:pPr lvl="0"/>
            <a:r>
              <a:rPr lang="fi-FI" sz="2000" dirty="0"/>
              <a:t>Suunnittele </a:t>
            </a:r>
            <a:r>
              <a:rPr lang="fi-FI" sz="2000" b="1" dirty="0"/>
              <a:t>ensin sisältö ja tee diat vasta sitten</a:t>
            </a:r>
            <a:r>
              <a:rPr lang="fi-FI" sz="2000" dirty="0"/>
              <a:t>. Usein hyvä esitys on puheen tuki, ei itse puhe. Esitys visualisoi sen, mitä esiintyjä puhuu.</a:t>
            </a:r>
          </a:p>
          <a:p>
            <a:pPr lvl="0"/>
            <a:r>
              <a:rPr lang="fi-FI" sz="2000" dirty="0"/>
              <a:t>Muista esityksesi tavoite. Pidä </a:t>
            </a:r>
            <a:r>
              <a:rPr lang="fi-FI" sz="2000" b="1" dirty="0"/>
              <a:t>tavoitteesi ja pääviestisi </a:t>
            </a:r>
            <a:r>
              <a:rPr lang="fi-FI" sz="2000" dirty="0"/>
              <a:t>kirkkaana mielessäsi ja rakenna esityksesi tukemaan niitä.</a:t>
            </a:r>
          </a:p>
          <a:p>
            <a:pPr lvl="0"/>
            <a:r>
              <a:rPr lang="fi-FI" sz="2000" dirty="0"/>
              <a:t>Mieti, millainen materiaali tuo kunkin </a:t>
            </a:r>
            <a:r>
              <a:rPr lang="fi-FI" sz="2000" b="1" dirty="0"/>
              <a:t>dian pääviestin </a:t>
            </a:r>
            <a:r>
              <a:rPr lang="fi-FI" sz="2000" dirty="0"/>
              <a:t>esiin: kuva, teksti vai taulukko? Havainnollista ja vetoa sekä järkeen että tunteisiin.</a:t>
            </a:r>
          </a:p>
          <a:p>
            <a:pPr lvl="0"/>
            <a:r>
              <a:rPr lang="fi-FI" sz="2000" b="1" dirty="0"/>
              <a:t>Max 7 </a:t>
            </a:r>
            <a:r>
              <a:rPr lang="fi-FI" sz="2000" b="1" dirty="0" err="1"/>
              <a:t>bulletpointtia</a:t>
            </a:r>
            <a:r>
              <a:rPr lang="fi-FI" sz="2000" b="1" dirty="0"/>
              <a:t>/dia. </a:t>
            </a:r>
            <a:r>
              <a:rPr lang="fi-FI" sz="2000" dirty="0"/>
              <a:t>Esitä mielellään yksi ajatus kerrallaan, käytä animaatioita.</a:t>
            </a:r>
          </a:p>
          <a:p>
            <a:pPr lvl="0"/>
            <a:r>
              <a:rPr lang="fi-FI" sz="2000" dirty="0"/>
              <a:t>Pienin suositeltu </a:t>
            </a:r>
            <a:r>
              <a:rPr lang="fi-FI" sz="2000" b="1" dirty="0"/>
              <a:t>fonttikoko 18</a:t>
            </a:r>
            <a:r>
              <a:rPr lang="fi-FI" sz="2000" dirty="0"/>
              <a:t>, isossa salissa 24 näkyy perälle asti.</a:t>
            </a:r>
          </a:p>
          <a:p>
            <a:pPr lvl="0"/>
            <a:r>
              <a:rPr lang="fi-FI" sz="2000" dirty="0"/>
              <a:t>Lisää mieluummin diojen määrää kuin sisältöä per dia. Tee tarvittaessa diasetistä kaksi eri versiota: suppeampi esitys puheesi tueksi ja laajempi kuulijoille ennakkoon tai jälkikäteen.</a:t>
            </a:r>
          </a:p>
        </p:txBody>
      </p:sp>
    </p:spTree>
    <p:extLst>
      <p:ext uri="{BB962C8B-B14F-4D97-AF65-F5344CB8AC3E}">
        <p14:creationId xmlns:p14="http://schemas.microsoft.com/office/powerpoint/2010/main" val="2162267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sitysohje: esityksen pitämine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33E2A5-5BC4-4645-B6A6-F12A08E6A8C6}"/>
              </a:ext>
            </a:extLst>
          </p:cNvPr>
          <p:cNvSpPr txBox="1"/>
          <p:nvPr userDrawn="1"/>
        </p:nvSpPr>
        <p:spPr>
          <a:xfrm>
            <a:off x="838200" y="995615"/>
            <a:ext cx="10507435" cy="769441"/>
          </a:xfrm>
          <a:prstGeom prst="rect">
            <a:avLst/>
          </a:prstGeom>
          <a:noFill/>
        </p:spPr>
        <p:txBody>
          <a:bodyPr wrap="square" numCol="1" spcCol="18000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rgbClr val="00A09C"/>
                </a:solidFill>
                <a:effectLst/>
                <a:uLnTx/>
                <a:uFillTx/>
                <a:latin typeface="+mn-lt"/>
                <a:ea typeface="+mj-ea"/>
                <a:cs typeface="+mj-cs"/>
              </a:rPr>
              <a:t>Näin pidät hyvän esityksen</a:t>
            </a:r>
            <a:endParaRPr lang="fi-FI" dirty="0"/>
          </a:p>
        </p:txBody>
      </p:sp>
      <p:sp>
        <p:nvSpPr>
          <p:cNvPr id="3" name="Tekstin paikkamerkki 2">
            <a:extLst>
              <a:ext uri="{FF2B5EF4-FFF2-40B4-BE49-F238E27FC236}">
                <a16:creationId xmlns:a16="http://schemas.microsoft.com/office/drawing/2014/main" id="{50178A4A-10EE-E141-BDFA-C9CAE7DC7285}"/>
              </a:ext>
            </a:extLst>
          </p:cNvPr>
          <p:cNvSpPr txBox="1">
            <a:spLocks/>
          </p:cNvSpPr>
          <p:nvPr userDrawn="1"/>
        </p:nvSpPr>
        <p:spPr>
          <a:xfrm>
            <a:off x="838200" y="2217244"/>
            <a:ext cx="10507435" cy="3668761"/>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b="1" dirty="0"/>
              <a:t>Näytä innostuksesi ja ole läsnä</a:t>
            </a:r>
            <a:r>
              <a:rPr lang="fi-FI" sz="2000" dirty="0"/>
              <a:t>. Saat omalla inspiroivalla, rohkeallakin olemuksellasi kuulijat mukaan esitykseesi.</a:t>
            </a:r>
          </a:p>
          <a:p>
            <a:r>
              <a:rPr lang="fi-FI" sz="2000" b="1" dirty="0"/>
              <a:t>Valmistaudu</a:t>
            </a:r>
            <a:r>
              <a:rPr lang="fi-FI" sz="2000" dirty="0"/>
              <a:t>. Harjoittele esitystäsi ja mieti ennakkoon, mitä haluat sanoa esityksesi eri vaiheissa. Käytä tukenasi Powerpointin muistiinpanoja.</a:t>
            </a:r>
          </a:p>
          <a:p>
            <a:r>
              <a:rPr lang="fi-FI" sz="2000" b="1" dirty="0"/>
              <a:t>Muista rakenne.</a:t>
            </a:r>
            <a:r>
              <a:rPr lang="fi-FI" sz="2000" dirty="0"/>
              <a:t> Aloita ja lopeta selkeästi ja muista esitellä aluksi esityksesi sisältö. Anna myös itsellesi ja kuulijoillesi taukoja. Lopussa kiteytä esityksen keskeisimmät ajatukset.</a:t>
            </a:r>
          </a:p>
          <a:p>
            <a:r>
              <a:rPr lang="fi-FI" sz="2000" b="1" dirty="0"/>
              <a:t>Vuorovaikutus</a:t>
            </a:r>
            <a:r>
              <a:rPr lang="fi-FI" sz="2000" dirty="0"/>
              <a:t>: rakenna yhteistä ymmärrystä, ei pelkkää monologia.</a:t>
            </a:r>
          </a:p>
          <a:p>
            <a:r>
              <a:rPr lang="fi-FI" sz="2000" b="1" dirty="0"/>
              <a:t>Oma tyyli</a:t>
            </a:r>
            <a:r>
              <a:rPr lang="fi-FI" sz="2000" dirty="0"/>
              <a:t>: ole oma itsesi ja unohda itsesi – älä takerru mielestäsi omiin virheisiisi, kuulijat eivät todennäköisesti niitä edes huomaa.</a:t>
            </a:r>
          </a:p>
        </p:txBody>
      </p:sp>
    </p:spTree>
    <p:extLst>
      <p:ext uri="{BB962C8B-B14F-4D97-AF65-F5344CB8AC3E}">
        <p14:creationId xmlns:p14="http://schemas.microsoft.com/office/powerpoint/2010/main" val="225816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isuaalinen kansidia (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4F9851-D340-2645-98F1-D2626287EA8E}"/>
              </a:ext>
            </a:extLst>
          </p:cNvPr>
          <p:cNvSpPr/>
          <p:nvPr userDrawn="1"/>
        </p:nvSpPr>
        <p:spPr>
          <a:xfrm>
            <a:off x="359065" y="2045874"/>
            <a:ext cx="4581769" cy="27662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Logo" descr="Tukes-logo">
            <a:extLst>
              <a:ext uri="{FF2B5EF4-FFF2-40B4-BE49-F238E27FC236}">
                <a16:creationId xmlns:a16="http://schemas.microsoft.com/office/drawing/2014/main" id="{97CCD70F-E009-3841-957D-7F199427AC5D}"/>
              </a:ext>
            </a:extLst>
          </p:cNvPr>
          <p:cNvPicPr>
            <a:picLocks noChangeAspect="1"/>
          </p:cNvPicPr>
          <p:nvPr userDrawn="1"/>
        </p:nvPicPr>
        <p:blipFill>
          <a:blip r:embed="rId2"/>
          <a:stretch>
            <a:fillRect/>
          </a:stretch>
        </p:blipFill>
        <p:spPr>
          <a:xfrm>
            <a:off x="1160419" y="2905984"/>
            <a:ext cx="2946241" cy="1046030"/>
          </a:xfrm>
          <a:prstGeom prst="rect">
            <a:avLst/>
          </a:prstGeom>
        </p:spPr>
      </p:pic>
      <p:sp>
        <p:nvSpPr>
          <p:cNvPr id="11" name="Rectangle 10">
            <a:extLst>
              <a:ext uri="{FF2B5EF4-FFF2-40B4-BE49-F238E27FC236}">
                <a16:creationId xmlns:a16="http://schemas.microsoft.com/office/drawing/2014/main" id="{D5BCABA4-AAF8-0E43-A36D-53224ED6D90C}"/>
              </a:ext>
            </a:extLst>
          </p:cNvPr>
          <p:cNvSpPr/>
          <p:nvPr userDrawn="1"/>
        </p:nvSpPr>
        <p:spPr>
          <a:xfrm>
            <a:off x="4940834" y="2048603"/>
            <a:ext cx="7251167" cy="2766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FE6F9C32-0474-7E44-BE59-48CCE4485456}"/>
              </a:ext>
            </a:extLst>
          </p:cNvPr>
          <p:cNvSpPr>
            <a:spLocks noGrp="1"/>
          </p:cNvSpPr>
          <p:nvPr>
            <p:ph type="title" hasCustomPrompt="1"/>
          </p:nvPr>
        </p:nvSpPr>
        <p:spPr>
          <a:xfrm>
            <a:off x="5173663" y="2680615"/>
            <a:ext cx="6787388" cy="1698725"/>
          </a:xfrm>
          <a:prstGeom prst="rect">
            <a:avLst/>
          </a:prstGeom>
        </p:spPr>
        <p:txBody>
          <a:bodyPr anchor="ctr"/>
          <a:lstStyle>
            <a:lvl1pPr>
              <a:defRPr>
                <a:solidFill>
                  <a:srgbClr val="00A09C"/>
                </a:solidFill>
              </a:defRPr>
            </a:lvl1pPr>
          </a:lstStyle>
          <a:p>
            <a:r>
              <a:rPr lang="en-GB" dirty="0" err="1"/>
              <a:t>Muokkaa</a:t>
            </a:r>
            <a:r>
              <a:rPr lang="en-GB" dirty="0"/>
              <a:t> </a:t>
            </a:r>
            <a:r>
              <a:rPr lang="en-GB" dirty="0" err="1"/>
              <a:t>otsikkoa</a:t>
            </a:r>
            <a:r>
              <a:rPr lang="en-GB" dirty="0"/>
              <a:t> naps.</a:t>
            </a:r>
            <a:endParaRPr lang="fi-FI" dirty="0"/>
          </a:p>
        </p:txBody>
      </p:sp>
      <p:sp>
        <p:nvSpPr>
          <p:cNvPr id="5" name="Tekstin paikkamerkki 4">
            <a:extLst>
              <a:ext uri="{FF2B5EF4-FFF2-40B4-BE49-F238E27FC236}">
                <a16:creationId xmlns:a16="http://schemas.microsoft.com/office/drawing/2014/main" id="{E2557169-156F-BA49-A25A-4343E6D0F274}"/>
              </a:ext>
            </a:extLst>
          </p:cNvPr>
          <p:cNvSpPr>
            <a:spLocks noGrp="1"/>
          </p:cNvSpPr>
          <p:nvPr>
            <p:ph type="body" sz="quarter" idx="13"/>
          </p:nvPr>
        </p:nvSpPr>
        <p:spPr>
          <a:xfrm>
            <a:off x="5173663" y="2222622"/>
            <a:ext cx="4984750" cy="457993"/>
          </a:xfrm>
          <a:prstGeom prst="rect">
            <a:avLst/>
          </a:prstGeom>
        </p:spPr>
        <p:txBody>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a:t>Muokkaa tekstin perustyylejä napsauttamalla</a:t>
            </a:r>
          </a:p>
        </p:txBody>
      </p:sp>
      <p:sp>
        <p:nvSpPr>
          <p:cNvPr id="15" name="Sisällön paikkamerkki 14">
            <a:extLst>
              <a:ext uri="{FF2B5EF4-FFF2-40B4-BE49-F238E27FC236}">
                <a16:creationId xmlns:a16="http://schemas.microsoft.com/office/drawing/2014/main" id="{79768081-216B-3147-8CFD-EBCBB653FFBD}"/>
              </a:ext>
            </a:extLst>
          </p:cNvPr>
          <p:cNvSpPr>
            <a:spLocks noGrp="1"/>
          </p:cNvSpPr>
          <p:nvPr>
            <p:ph sz="quarter" idx="16" hasCustomPrompt="1"/>
          </p:nvPr>
        </p:nvSpPr>
        <p:spPr>
          <a:xfrm>
            <a:off x="10959766" y="2218805"/>
            <a:ext cx="1001285" cy="317500"/>
          </a:xfrm>
          <a:prstGeom prst="rect">
            <a:avLst/>
          </a:prstGeom>
        </p:spPr>
        <p:txBody>
          <a:bodyPr/>
          <a:lstStyle>
            <a:lvl1pPr marL="0" indent="0">
              <a:buNone/>
              <a:defRPr sz="1400">
                <a:solidFill>
                  <a:srgbClr val="00A09C"/>
                </a:solidFill>
              </a:defRPr>
            </a:lvl1pPr>
          </a:lstStyle>
          <a:p>
            <a:pPr lvl="0"/>
            <a:fld id="{E51E42E6-D6B8-9A45-8AE5-27033C2682A9}" type="datetime1">
              <a:rPr lang="fi-FI" smtClean="0"/>
              <a:t>23.8.2019</a:t>
            </a:fld>
            <a:endParaRPr lang="fi-FI" dirty="0"/>
          </a:p>
        </p:txBody>
      </p:sp>
      <p:sp>
        <p:nvSpPr>
          <p:cNvPr id="17" name="TextBox 16">
            <a:extLst>
              <a:ext uri="{FF2B5EF4-FFF2-40B4-BE49-F238E27FC236}">
                <a16:creationId xmlns:a16="http://schemas.microsoft.com/office/drawing/2014/main" id="{EE52BE01-FA23-3A46-A564-0CD4D9DF2613}"/>
              </a:ext>
            </a:extLst>
          </p:cNvPr>
          <p:cNvSpPr txBox="1"/>
          <p:nvPr userDrawn="1"/>
        </p:nvSpPr>
        <p:spPr>
          <a:xfrm>
            <a:off x="5173663" y="4382994"/>
            <a:ext cx="6787388" cy="338554"/>
          </a:xfrm>
          <a:prstGeom prst="rect">
            <a:avLst/>
          </a:prstGeom>
          <a:noFill/>
        </p:spPr>
        <p:txBody>
          <a:bodyPr wrap="square" rtlCol="0">
            <a:spAutoFit/>
          </a:bodyPr>
          <a:lstStyle/>
          <a:p>
            <a:r>
              <a:rPr lang="fi-FI" sz="1600" dirty="0" err="1"/>
              <a:t>Finnish</a:t>
            </a:r>
            <a:r>
              <a:rPr lang="fi-FI" sz="1600" dirty="0"/>
              <a:t> </a:t>
            </a:r>
            <a:r>
              <a:rPr lang="fi-FI" sz="1600" dirty="0" err="1"/>
              <a:t>Safety</a:t>
            </a:r>
            <a:r>
              <a:rPr lang="fi-FI" sz="1600" dirty="0"/>
              <a:t> and </a:t>
            </a:r>
            <a:r>
              <a:rPr lang="fi-FI" sz="1600" dirty="0" err="1"/>
              <a:t>Chemicals</a:t>
            </a:r>
            <a:r>
              <a:rPr lang="fi-FI" sz="1600" dirty="0"/>
              <a:t> </a:t>
            </a:r>
            <a:r>
              <a:rPr lang="fi-FI" sz="1600" dirty="0" err="1"/>
              <a:t>Agency</a:t>
            </a:r>
            <a:r>
              <a:rPr lang="fi-FI" sz="1600" dirty="0"/>
              <a:t> (Tukes)</a:t>
            </a:r>
          </a:p>
        </p:txBody>
      </p:sp>
    </p:spTree>
    <p:extLst>
      <p:ext uri="{BB962C8B-B14F-4D97-AF65-F5344CB8AC3E}">
        <p14:creationId xmlns:p14="http://schemas.microsoft.com/office/powerpoint/2010/main" val="55060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aalinen sisällysluettelo / F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4F9851-D340-2645-98F1-D2626287EA8E}"/>
              </a:ext>
            </a:extLst>
          </p:cNvPr>
          <p:cNvSpPr/>
          <p:nvPr userDrawn="1"/>
        </p:nvSpPr>
        <p:spPr>
          <a:xfrm>
            <a:off x="359066" y="368149"/>
            <a:ext cx="3083850" cy="1861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21" descr="Tukes-logo">
            <a:extLst>
              <a:ext uri="{FF2B5EF4-FFF2-40B4-BE49-F238E27FC236}">
                <a16:creationId xmlns:a16="http://schemas.microsoft.com/office/drawing/2014/main" id="{97CCD70F-E009-3841-957D-7F199427AC5D}"/>
              </a:ext>
            </a:extLst>
          </p:cNvPr>
          <p:cNvPicPr>
            <a:picLocks noChangeAspect="1"/>
          </p:cNvPicPr>
          <p:nvPr userDrawn="1"/>
        </p:nvPicPr>
        <p:blipFill>
          <a:blip r:embed="rId2"/>
          <a:stretch>
            <a:fillRect/>
          </a:stretch>
        </p:blipFill>
        <p:spPr>
          <a:xfrm>
            <a:off x="905978" y="942012"/>
            <a:ext cx="1983026" cy="704051"/>
          </a:xfrm>
          <a:prstGeom prst="rect">
            <a:avLst/>
          </a:prstGeom>
        </p:spPr>
      </p:pic>
      <p:sp>
        <p:nvSpPr>
          <p:cNvPr id="11" name="Rectangle 10">
            <a:extLst>
              <a:ext uri="{FF2B5EF4-FFF2-40B4-BE49-F238E27FC236}">
                <a16:creationId xmlns:a16="http://schemas.microsoft.com/office/drawing/2014/main" id="{D5BCABA4-AAF8-0E43-A36D-53224ED6D90C}"/>
              </a:ext>
            </a:extLst>
          </p:cNvPr>
          <p:cNvSpPr/>
          <p:nvPr userDrawn="1"/>
        </p:nvSpPr>
        <p:spPr>
          <a:xfrm>
            <a:off x="3442917" y="368148"/>
            <a:ext cx="8749084" cy="6489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Title 3">
            <a:extLst>
              <a:ext uri="{FF2B5EF4-FFF2-40B4-BE49-F238E27FC236}">
                <a16:creationId xmlns:a16="http://schemas.microsoft.com/office/drawing/2014/main" id="{D7473842-FC5C-E84F-BB52-67D26ED08D24}"/>
              </a:ext>
            </a:extLst>
          </p:cNvPr>
          <p:cNvSpPr>
            <a:spLocks noGrp="1"/>
          </p:cNvSpPr>
          <p:nvPr>
            <p:ph type="title" hasCustomPrompt="1"/>
          </p:nvPr>
        </p:nvSpPr>
        <p:spPr>
          <a:xfrm>
            <a:off x="4078908" y="1314484"/>
            <a:ext cx="7483974" cy="769442"/>
          </a:xfrm>
          <a:prstGeom prst="rect">
            <a:avLst/>
          </a:prstGeom>
        </p:spPr>
        <p:txBody>
          <a:bodyPr anchor="ctr"/>
          <a:lstStyle>
            <a:lvl1pPr>
              <a:defRPr>
                <a:solidFill>
                  <a:srgbClr val="00A09C"/>
                </a:solidFill>
              </a:defRPr>
            </a:lvl1pPr>
          </a:lstStyle>
          <a:p>
            <a:r>
              <a:rPr lang="en-GB" dirty="0"/>
              <a:t>LISÄÄ: </a:t>
            </a:r>
            <a:r>
              <a:rPr lang="en-GB" dirty="0" err="1"/>
              <a:t>Esityksessäni</a:t>
            </a:r>
            <a:r>
              <a:rPr lang="en-GB" dirty="0"/>
              <a:t> </a:t>
            </a:r>
            <a:r>
              <a:rPr lang="en-GB" dirty="0" err="1"/>
              <a:t>tänään</a:t>
            </a:r>
            <a:endParaRPr lang="fi-FI" dirty="0"/>
          </a:p>
        </p:txBody>
      </p:sp>
      <p:sp>
        <p:nvSpPr>
          <p:cNvPr id="12" name="Tekstin paikkamerkki 4">
            <a:extLst>
              <a:ext uri="{FF2B5EF4-FFF2-40B4-BE49-F238E27FC236}">
                <a16:creationId xmlns:a16="http://schemas.microsoft.com/office/drawing/2014/main" id="{317B1A65-5ED3-BF44-840A-4A1EAB5CE582}"/>
              </a:ext>
            </a:extLst>
          </p:cNvPr>
          <p:cNvSpPr>
            <a:spLocks noGrp="1"/>
          </p:cNvSpPr>
          <p:nvPr>
            <p:ph type="body" sz="quarter" idx="13" hasCustomPrompt="1"/>
          </p:nvPr>
        </p:nvSpPr>
        <p:spPr>
          <a:xfrm>
            <a:off x="4070350" y="692869"/>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tähän tilaisuuden nimi</a:t>
            </a:r>
          </a:p>
        </p:txBody>
      </p:sp>
      <p:sp>
        <p:nvSpPr>
          <p:cNvPr id="15" name="Text Placeholder 12">
            <a:extLst>
              <a:ext uri="{FF2B5EF4-FFF2-40B4-BE49-F238E27FC236}">
                <a16:creationId xmlns:a16="http://schemas.microsoft.com/office/drawing/2014/main" id="{7551BFA6-89D5-E74C-8C66-8EC3E5056EF0}"/>
              </a:ext>
            </a:extLst>
          </p:cNvPr>
          <p:cNvSpPr>
            <a:spLocks noGrp="1"/>
          </p:cNvSpPr>
          <p:nvPr>
            <p:ph type="body" sz="quarter" idx="11" hasCustomPrompt="1"/>
          </p:nvPr>
        </p:nvSpPr>
        <p:spPr>
          <a:xfrm>
            <a:off x="10089507" y="671714"/>
            <a:ext cx="1473843" cy="318049"/>
          </a:xfrm>
          <a:prstGeom prst="rect">
            <a:avLst/>
          </a:prstGeom>
        </p:spPr>
        <p:txBody>
          <a:bodyPr/>
          <a:lstStyle>
            <a:lvl1pPr marL="0" indent="0" algn="r">
              <a:buNone/>
              <a:defRPr sz="1400"/>
            </a:lvl1pPr>
            <a:lvl2pPr marL="457200" indent="0">
              <a:buNone/>
              <a:defRPr/>
            </a:lvl2pPr>
          </a:lstStyle>
          <a:p>
            <a:pPr lvl="0"/>
            <a:fld id="{2C1759D4-B833-2443-A956-7567A2BC160B}" type="datetime1">
              <a:rPr lang="fi-FI" smtClean="0"/>
              <a:t>8.7.2019</a:t>
            </a:fld>
            <a:endParaRPr lang="en-US" dirty="0"/>
          </a:p>
        </p:txBody>
      </p:sp>
      <p:cxnSp>
        <p:nvCxnSpPr>
          <p:cNvPr id="5" name="Straight Connector 4">
            <a:extLst>
              <a:ext uri="{FF2B5EF4-FFF2-40B4-BE49-F238E27FC236}">
                <a16:creationId xmlns:a16="http://schemas.microsoft.com/office/drawing/2014/main" id="{6CAC07E9-9CFF-C344-97B9-390683E295CA}"/>
              </a:ext>
            </a:extLst>
          </p:cNvPr>
          <p:cNvCxnSpPr>
            <a:cxnSpLocks/>
          </p:cNvCxnSpPr>
          <p:nvPr userDrawn="1"/>
        </p:nvCxnSpPr>
        <p:spPr>
          <a:xfrm>
            <a:off x="4071068" y="2230029"/>
            <a:ext cx="74925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isällön paikkamerkki 11">
            <a:extLst>
              <a:ext uri="{FF2B5EF4-FFF2-40B4-BE49-F238E27FC236}">
                <a16:creationId xmlns:a16="http://schemas.microsoft.com/office/drawing/2014/main" id="{297ADC27-3CB2-A545-877A-2C8E6587CB68}"/>
              </a:ext>
            </a:extLst>
          </p:cNvPr>
          <p:cNvSpPr>
            <a:spLocks noGrp="1"/>
          </p:cNvSpPr>
          <p:nvPr>
            <p:ph sz="quarter" idx="15"/>
          </p:nvPr>
        </p:nvSpPr>
        <p:spPr>
          <a:xfrm>
            <a:off x="4070350" y="2598063"/>
            <a:ext cx="7492532" cy="3545042"/>
          </a:xfrm>
          <a:prstGeom prst="rect">
            <a:avLst/>
          </a:prstGeom>
        </p:spPr>
        <p:txBody>
          <a:bodyPr/>
          <a:lstStyle>
            <a:lvl1pPr marL="457200" indent="-457200">
              <a:buClr>
                <a:schemeClr val="tx1"/>
              </a:buClr>
              <a:buFont typeface="Arial" panose="020B0604020202020204" pitchFamily="34" charset="0"/>
              <a:buChar char="•"/>
              <a:defRPr>
                <a:solidFill>
                  <a:schemeClr val="tx1"/>
                </a:solidFill>
              </a:defRPr>
            </a:lvl1pPr>
            <a:lvl2pPr marL="685800" indent="-228600">
              <a:buClr>
                <a:schemeClr val="tx1"/>
              </a:buClr>
              <a:buSzPct val="80000"/>
              <a:buFont typeface="Arial" panose="020B0604020202020204" pitchFamily="34" charset="0"/>
              <a:buChar char="•"/>
              <a:defRPr>
                <a:solidFill>
                  <a:schemeClr val="tx1"/>
                </a:solidFill>
              </a:defRPr>
            </a:lvl2pPr>
          </a:lstStyle>
          <a:p>
            <a:pPr lvl="0"/>
            <a:r>
              <a:rPr lang="fi-FI"/>
              <a:t>Muokkaa tekstin perustyylejä napsauttamalla</a:t>
            </a:r>
          </a:p>
          <a:p>
            <a:pPr lvl="1"/>
            <a:r>
              <a:rPr lang="fi-FI"/>
              <a:t>toinen taso</a:t>
            </a:r>
          </a:p>
        </p:txBody>
      </p:sp>
      <p:sp>
        <p:nvSpPr>
          <p:cNvPr id="21" name="Tekstin paikkamerkki 4">
            <a:extLst>
              <a:ext uri="{FF2B5EF4-FFF2-40B4-BE49-F238E27FC236}">
                <a16:creationId xmlns:a16="http://schemas.microsoft.com/office/drawing/2014/main" id="{3D31258D-3EE5-0A45-864F-E7427E17D8A3}"/>
              </a:ext>
            </a:extLst>
          </p:cNvPr>
          <p:cNvSpPr>
            <a:spLocks noGrp="1"/>
          </p:cNvSpPr>
          <p:nvPr>
            <p:ph type="body" sz="quarter" idx="16" hasCustomPrompt="1"/>
          </p:nvPr>
        </p:nvSpPr>
        <p:spPr>
          <a:xfrm>
            <a:off x="4070350" y="6217881"/>
            <a:ext cx="478747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tähän joko nimesi tai esityksesi nimi</a:t>
            </a:r>
          </a:p>
        </p:txBody>
      </p:sp>
      <p:sp>
        <p:nvSpPr>
          <p:cNvPr id="19" name="Dian numeron paikkamerkki 5">
            <a:extLst>
              <a:ext uri="{FF2B5EF4-FFF2-40B4-BE49-F238E27FC236}">
                <a16:creationId xmlns:a16="http://schemas.microsoft.com/office/drawing/2014/main" id="{831364E3-D628-F54C-A5C3-C0070C47BE2F}"/>
              </a:ext>
            </a:extLst>
          </p:cNvPr>
          <p:cNvSpPr>
            <a:spLocks noGrp="1"/>
          </p:cNvSpPr>
          <p:nvPr>
            <p:ph type="sldNum" sz="quarter" idx="4"/>
          </p:nvPr>
        </p:nvSpPr>
        <p:spPr>
          <a:xfrm>
            <a:off x="8857820" y="6217880"/>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148463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suaalinen lopetusdi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4F9851-D340-2645-98F1-D2626287EA8E}"/>
              </a:ext>
            </a:extLst>
          </p:cNvPr>
          <p:cNvSpPr/>
          <p:nvPr userDrawn="1"/>
        </p:nvSpPr>
        <p:spPr>
          <a:xfrm>
            <a:off x="359065" y="2045874"/>
            <a:ext cx="4581769" cy="27662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21" descr="Tukes-logo">
            <a:extLst>
              <a:ext uri="{FF2B5EF4-FFF2-40B4-BE49-F238E27FC236}">
                <a16:creationId xmlns:a16="http://schemas.microsoft.com/office/drawing/2014/main" id="{97CCD70F-E009-3841-957D-7F199427AC5D}"/>
              </a:ext>
            </a:extLst>
          </p:cNvPr>
          <p:cNvPicPr>
            <a:picLocks noChangeAspect="1"/>
          </p:cNvPicPr>
          <p:nvPr userDrawn="1"/>
        </p:nvPicPr>
        <p:blipFill>
          <a:blip r:embed="rId2"/>
          <a:stretch>
            <a:fillRect/>
          </a:stretch>
        </p:blipFill>
        <p:spPr>
          <a:xfrm>
            <a:off x="1176828" y="2905985"/>
            <a:ext cx="2946241" cy="1046030"/>
          </a:xfrm>
          <a:prstGeom prst="rect">
            <a:avLst/>
          </a:prstGeom>
        </p:spPr>
      </p:pic>
      <p:sp>
        <p:nvSpPr>
          <p:cNvPr id="11" name="Rectangle 10">
            <a:extLst>
              <a:ext uri="{FF2B5EF4-FFF2-40B4-BE49-F238E27FC236}">
                <a16:creationId xmlns:a16="http://schemas.microsoft.com/office/drawing/2014/main" id="{D5BCABA4-AAF8-0E43-A36D-53224ED6D90C}"/>
              </a:ext>
            </a:extLst>
          </p:cNvPr>
          <p:cNvSpPr/>
          <p:nvPr userDrawn="1"/>
        </p:nvSpPr>
        <p:spPr>
          <a:xfrm>
            <a:off x="5173915" y="2045874"/>
            <a:ext cx="7018085" cy="2766252"/>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B2E2E1"/>
              </a:solidFill>
            </a:endParaRPr>
          </a:p>
        </p:txBody>
      </p:sp>
      <p:sp>
        <p:nvSpPr>
          <p:cNvPr id="2" name="Title 1">
            <a:extLst>
              <a:ext uri="{FF2B5EF4-FFF2-40B4-BE49-F238E27FC236}">
                <a16:creationId xmlns:a16="http://schemas.microsoft.com/office/drawing/2014/main" id="{93D065E0-5D5F-8D4F-8DA5-76C32FF41ABD}"/>
              </a:ext>
            </a:extLst>
          </p:cNvPr>
          <p:cNvSpPr>
            <a:spLocks noGrp="1"/>
          </p:cNvSpPr>
          <p:nvPr>
            <p:ph type="title" hasCustomPrompt="1"/>
          </p:nvPr>
        </p:nvSpPr>
        <p:spPr>
          <a:xfrm>
            <a:off x="5497314" y="2510365"/>
            <a:ext cx="6371285" cy="1837267"/>
          </a:xfrm>
          <a:prstGeom prst="rect">
            <a:avLst/>
          </a:prstGeom>
        </p:spPr>
        <p:txBody>
          <a:bodyPr anchor="ctr"/>
          <a:lstStyle>
            <a:lvl1pPr>
              <a:defRPr>
                <a:solidFill>
                  <a:srgbClr val="00A09C"/>
                </a:solidFill>
              </a:defRPr>
            </a:lvl1pPr>
          </a:lstStyle>
          <a:p>
            <a:r>
              <a:rPr lang="en-GB" dirty="0" err="1"/>
              <a:t>Muokka</a:t>
            </a:r>
            <a:r>
              <a:rPr lang="en-GB" dirty="0"/>
              <a:t> </a:t>
            </a:r>
            <a:r>
              <a:rPr lang="en-GB" dirty="0" err="1"/>
              <a:t>tekstin</a:t>
            </a:r>
            <a:r>
              <a:rPr lang="en-GB" dirty="0"/>
              <a:t> </a:t>
            </a:r>
            <a:r>
              <a:rPr lang="en-GB" dirty="0" err="1"/>
              <a:t>perustyylejä</a:t>
            </a:r>
            <a:r>
              <a:rPr lang="en-GB" dirty="0"/>
              <a:t> </a:t>
            </a:r>
            <a:r>
              <a:rPr lang="en-GB" dirty="0" err="1"/>
              <a:t>napsauttamalla</a:t>
            </a:r>
            <a:endParaRPr lang="fi-FI" dirty="0"/>
          </a:p>
        </p:txBody>
      </p:sp>
    </p:spTree>
    <p:extLst>
      <p:ext uri="{BB962C8B-B14F-4D97-AF65-F5344CB8AC3E}">
        <p14:creationId xmlns:p14="http://schemas.microsoft.com/office/powerpoint/2010/main" val="387784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suaalinen lopetusdia ja yhteystiedo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BCABA4-AAF8-0E43-A36D-53224ED6D90C}"/>
              </a:ext>
            </a:extLst>
          </p:cNvPr>
          <p:cNvSpPr/>
          <p:nvPr userDrawn="1"/>
        </p:nvSpPr>
        <p:spPr>
          <a:xfrm>
            <a:off x="5173914" y="1161790"/>
            <a:ext cx="7018085" cy="2300189"/>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B2E2E1"/>
              </a:solidFill>
            </a:endParaRPr>
          </a:p>
        </p:txBody>
      </p:sp>
      <p:sp>
        <p:nvSpPr>
          <p:cNvPr id="2" name="Title 1">
            <a:extLst>
              <a:ext uri="{FF2B5EF4-FFF2-40B4-BE49-F238E27FC236}">
                <a16:creationId xmlns:a16="http://schemas.microsoft.com/office/drawing/2014/main" id="{256ADD0D-9E90-1642-BB51-0E7346C80149}"/>
              </a:ext>
            </a:extLst>
          </p:cNvPr>
          <p:cNvSpPr>
            <a:spLocks noGrp="1"/>
          </p:cNvSpPr>
          <p:nvPr>
            <p:ph type="title" hasCustomPrompt="1"/>
          </p:nvPr>
        </p:nvSpPr>
        <p:spPr>
          <a:xfrm>
            <a:off x="5330491" y="1496038"/>
            <a:ext cx="6371285" cy="1642011"/>
          </a:xfrm>
          <a:prstGeom prst="rect">
            <a:avLst/>
          </a:prstGeom>
        </p:spPr>
        <p:txBody>
          <a:bodyPr anchor="ctr"/>
          <a:lstStyle>
            <a:lvl1pPr>
              <a:defRPr>
                <a:solidFill>
                  <a:srgbClr val="00A09C"/>
                </a:solidFill>
              </a:defRPr>
            </a:lvl1pPr>
          </a:lstStyle>
          <a:p>
            <a:r>
              <a:rPr lang="en-GB" dirty="0" err="1"/>
              <a:t>Muokkaa</a:t>
            </a:r>
            <a:r>
              <a:rPr lang="en-GB" dirty="0"/>
              <a:t> </a:t>
            </a:r>
            <a:r>
              <a:rPr lang="en-GB" dirty="0" err="1"/>
              <a:t>tekstin</a:t>
            </a:r>
            <a:r>
              <a:rPr lang="en-GB" dirty="0"/>
              <a:t> </a:t>
            </a:r>
            <a:r>
              <a:rPr lang="en-GB" dirty="0" err="1"/>
              <a:t>perus-tyylejä</a:t>
            </a:r>
            <a:r>
              <a:rPr lang="en-GB" dirty="0"/>
              <a:t> </a:t>
            </a:r>
            <a:r>
              <a:rPr lang="en-GB" dirty="0" err="1"/>
              <a:t>napsauttamalla</a:t>
            </a:r>
            <a:endParaRPr lang="fi-FI" dirty="0"/>
          </a:p>
        </p:txBody>
      </p:sp>
      <p:sp>
        <p:nvSpPr>
          <p:cNvPr id="13" name="Rectangle 12">
            <a:extLst>
              <a:ext uri="{FF2B5EF4-FFF2-40B4-BE49-F238E27FC236}">
                <a16:creationId xmlns:a16="http://schemas.microsoft.com/office/drawing/2014/main" id="{5D649748-3908-5549-8405-E39D95279E40}"/>
              </a:ext>
            </a:extLst>
          </p:cNvPr>
          <p:cNvSpPr/>
          <p:nvPr userDrawn="1"/>
        </p:nvSpPr>
        <p:spPr>
          <a:xfrm>
            <a:off x="5173915" y="3646967"/>
            <a:ext cx="7018085" cy="2176102"/>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B2E2E1"/>
              </a:solidFill>
            </a:endParaRPr>
          </a:p>
        </p:txBody>
      </p:sp>
      <p:sp>
        <p:nvSpPr>
          <p:cNvPr id="7" name="Kuvan paikkamerkki 2">
            <a:extLst>
              <a:ext uri="{FF2B5EF4-FFF2-40B4-BE49-F238E27FC236}">
                <a16:creationId xmlns:a16="http://schemas.microsoft.com/office/drawing/2014/main" id="{CFFC8F18-4C8C-FA48-8A47-261F464654EB}"/>
              </a:ext>
              <a:ext uri="{C183D7F6-B498-43B3-948B-1728B52AA6E4}">
                <adec:decorative xmlns:adec="http://schemas.microsoft.com/office/drawing/2017/decorative" val="1"/>
              </a:ext>
            </a:extLst>
          </p:cNvPr>
          <p:cNvSpPr>
            <a:spLocks noGrp="1"/>
          </p:cNvSpPr>
          <p:nvPr>
            <p:ph type="pic" idx="19"/>
          </p:nvPr>
        </p:nvSpPr>
        <p:spPr>
          <a:xfrm>
            <a:off x="5330491" y="3757489"/>
            <a:ext cx="1919598" cy="1955058"/>
          </a:xfrm>
          <a:prstGeom prst="rect">
            <a:avLst/>
          </a:prstGeom>
          <a:noFill/>
          <a:effectLst>
            <a:softEdge rad="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4" name="Tekstin paikkamerkki 4">
            <a:extLst>
              <a:ext uri="{FF2B5EF4-FFF2-40B4-BE49-F238E27FC236}">
                <a16:creationId xmlns:a16="http://schemas.microsoft.com/office/drawing/2014/main" id="{FBDBF09B-2CBB-D340-B82D-307F1B89B661}"/>
              </a:ext>
            </a:extLst>
          </p:cNvPr>
          <p:cNvSpPr>
            <a:spLocks noGrp="1"/>
          </p:cNvSpPr>
          <p:nvPr>
            <p:ph type="body" sz="quarter" idx="13"/>
          </p:nvPr>
        </p:nvSpPr>
        <p:spPr>
          <a:xfrm>
            <a:off x="7406665" y="3757488"/>
            <a:ext cx="4295111" cy="1148121"/>
          </a:xfrm>
          <a:prstGeom prst="rect">
            <a:avLst/>
          </a:prstGeom>
        </p:spPr>
        <p:txBody>
          <a:bodyPr/>
          <a:lstStyle>
            <a:lvl1pPr marL="0" indent="0">
              <a:buFontTx/>
              <a:buNone/>
              <a:defRPr sz="1800" b="1"/>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a:t>Muokkaa tekstin perustyylejä napsauttamalla</a:t>
            </a:r>
          </a:p>
        </p:txBody>
      </p:sp>
      <p:sp>
        <p:nvSpPr>
          <p:cNvPr id="15" name="Tekstin paikkamerkki 4">
            <a:extLst>
              <a:ext uri="{FF2B5EF4-FFF2-40B4-BE49-F238E27FC236}">
                <a16:creationId xmlns:a16="http://schemas.microsoft.com/office/drawing/2014/main" id="{DB7F5FB7-B9FE-BC4A-A497-1304F0FF78AB}"/>
              </a:ext>
            </a:extLst>
          </p:cNvPr>
          <p:cNvSpPr>
            <a:spLocks noGrp="1"/>
          </p:cNvSpPr>
          <p:nvPr>
            <p:ph type="body" sz="quarter" idx="20" hasCustomPrompt="1"/>
          </p:nvPr>
        </p:nvSpPr>
        <p:spPr>
          <a:xfrm>
            <a:off x="7406665" y="5016131"/>
            <a:ext cx="4295111" cy="696416"/>
          </a:xfrm>
          <a:prstGeom prst="rect">
            <a:avLst/>
          </a:prstGeom>
        </p:spPr>
        <p:txBody>
          <a:bodyPr anchor="t"/>
          <a:lstStyle>
            <a:lvl1pPr marL="285750" indent="-285750">
              <a:buFont typeface="Arial" panose="020B0604020202020204" pitchFamily="34" charset="0"/>
              <a:buChar char="•"/>
              <a:defRPr sz="1400" b="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18" name="Rectangle 17">
            <a:extLst>
              <a:ext uri="{FF2B5EF4-FFF2-40B4-BE49-F238E27FC236}">
                <a16:creationId xmlns:a16="http://schemas.microsoft.com/office/drawing/2014/main" id="{FB3B26E6-2803-5242-B387-A9F276578F71}"/>
              </a:ext>
            </a:extLst>
          </p:cNvPr>
          <p:cNvSpPr/>
          <p:nvPr userDrawn="1"/>
        </p:nvSpPr>
        <p:spPr>
          <a:xfrm>
            <a:off x="359065" y="1161789"/>
            <a:ext cx="4581769" cy="46612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9" name="Kuva 21" descr="Tukes-logo">
            <a:extLst>
              <a:ext uri="{FF2B5EF4-FFF2-40B4-BE49-F238E27FC236}">
                <a16:creationId xmlns:a16="http://schemas.microsoft.com/office/drawing/2014/main" id="{12704816-16E8-C843-9BF0-7FBCD898FC27}"/>
              </a:ext>
            </a:extLst>
          </p:cNvPr>
          <p:cNvPicPr>
            <a:picLocks noChangeAspect="1"/>
          </p:cNvPicPr>
          <p:nvPr userDrawn="1"/>
        </p:nvPicPr>
        <p:blipFill>
          <a:blip r:embed="rId2"/>
          <a:stretch>
            <a:fillRect/>
          </a:stretch>
        </p:blipFill>
        <p:spPr>
          <a:xfrm>
            <a:off x="1176828" y="2905985"/>
            <a:ext cx="2946241" cy="1046030"/>
          </a:xfrm>
          <a:prstGeom prst="rect">
            <a:avLst/>
          </a:prstGeom>
        </p:spPr>
      </p:pic>
    </p:spTree>
    <p:extLst>
      <p:ext uri="{BB962C8B-B14F-4D97-AF65-F5344CB8AC3E}">
        <p14:creationId xmlns:p14="http://schemas.microsoft.com/office/powerpoint/2010/main" val="26596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ill lopetusdia">
    <p:spTree>
      <p:nvGrpSpPr>
        <p:cNvPr id="1" name=""/>
        <p:cNvGrpSpPr/>
        <p:nvPr/>
      </p:nvGrpSpPr>
      <p:grpSpPr>
        <a:xfrm>
          <a:off x="0" y="0"/>
          <a:ext cx="0" cy="0"/>
          <a:chOff x="0" y="0"/>
          <a:chExt cx="0" cy="0"/>
        </a:xfrm>
      </p:grpSpPr>
      <p:pic>
        <p:nvPicPr>
          <p:cNvPr id="2" name="Kuva 1" descr="Tukes-logo">
            <a:extLst>
              <a:ext uri="{FF2B5EF4-FFF2-40B4-BE49-F238E27FC236}">
                <a16:creationId xmlns:a16="http://schemas.microsoft.com/office/drawing/2014/main" id="{D5596DB3-1CAF-184A-87E7-E851C6F52F9C}"/>
              </a:ext>
            </a:extLst>
          </p:cNvPr>
          <p:cNvPicPr>
            <a:picLocks noChangeAspect="1"/>
          </p:cNvPicPr>
          <p:nvPr userDrawn="1"/>
        </p:nvPicPr>
        <p:blipFill>
          <a:blip r:embed="rId2"/>
          <a:stretch>
            <a:fillRect/>
          </a:stretch>
        </p:blipFill>
        <p:spPr>
          <a:xfrm>
            <a:off x="3945282" y="2220589"/>
            <a:ext cx="4301436" cy="1525332"/>
          </a:xfrm>
          <a:prstGeom prst="rect">
            <a:avLst/>
          </a:prstGeom>
        </p:spPr>
      </p:pic>
      <p:sp>
        <p:nvSpPr>
          <p:cNvPr id="3" name="Otsikko 1">
            <a:extLst>
              <a:ext uri="{FF2B5EF4-FFF2-40B4-BE49-F238E27FC236}">
                <a16:creationId xmlns:a16="http://schemas.microsoft.com/office/drawing/2014/main" id="{4BD451FF-717E-E340-9F34-B990F582AE73}"/>
              </a:ext>
            </a:extLst>
          </p:cNvPr>
          <p:cNvSpPr txBox="1">
            <a:spLocks/>
          </p:cNvSpPr>
          <p:nvPr userDrawn="1"/>
        </p:nvSpPr>
        <p:spPr>
          <a:xfrm>
            <a:off x="2702306" y="3987221"/>
            <a:ext cx="6787388" cy="1143579"/>
          </a:xfr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fi-FI" sz="6200" dirty="0">
                <a:solidFill>
                  <a:schemeClr val="accent1"/>
                </a:solidFill>
              </a:rPr>
              <a:t>Suojan tuoja</a:t>
            </a:r>
          </a:p>
        </p:txBody>
      </p:sp>
    </p:spTree>
    <p:extLst>
      <p:ext uri="{BB962C8B-B14F-4D97-AF65-F5344CB8AC3E}">
        <p14:creationId xmlns:p14="http://schemas.microsoft.com/office/powerpoint/2010/main" val="256345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ill lopetusdia tekstilaatikolla">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E143D9B0-5279-374C-9CC1-CB5934320051}"/>
              </a:ext>
            </a:extLst>
          </p:cNvPr>
          <p:cNvSpPr/>
          <p:nvPr userDrawn="1"/>
        </p:nvSpPr>
        <p:spPr>
          <a:xfrm>
            <a:off x="2586957" y="2045874"/>
            <a:ext cx="7018085" cy="2766252"/>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B2E2E1"/>
              </a:solidFill>
            </a:endParaRPr>
          </a:p>
        </p:txBody>
      </p:sp>
      <p:sp>
        <p:nvSpPr>
          <p:cNvPr id="5" name="Otsikko 1">
            <a:extLst>
              <a:ext uri="{FF2B5EF4-FFF2-40B4-BE49-F238E27FC236}">
                <a16:creationId xmlns:a16="http://schemas.microsoft.com/office/drawing/2014/main" id="{3D6B50F0-3A7B-D74E-A599-D9237EA21714}"/>
              </a:ext>
            </a:extLst>
          </p:cNvPr>
          <p:cNvSpPr>
            <a:spLocks noGrp="1"/>
          </p:cNvSpPr>
          <p:nvPr>
            <p:ph type="ctrTitle"/>
          </p:nvPr>
        </p:nvSpPr>
        <p:spPr>
          <a:xfrm>
            <a:off x="2777722" y="2235200"/>
            <a:ext cx="6636556" cy="2387600"/>
          </a:xfrm>
          <a:prstGeom prst="rect">
            <a:avLst/>
          </a:prstGeom>
        </p:spPr>
        <p:txBody>
          <a:bodyPr anchor="ctr" anchorCtr="0"/>
          <a:lstStyle>
            <a:lvl1pPr algn="ctr">
              <a:defRPr sz="4400">
                <a:solidFill>
                  <a:srgbClr val="00A09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21" descr="Tukes-logo">
            <a:extLst>
              <a:ext uri="{FF2B5EF4-FFF2-40B4-BE49-F238E27FC236}">
                <a16:creationId xmlns:a16="http://schemas.microsoft.com/office/drawing/2014/main" id="{CC2A640E-F2B2-0045-BA9D-AF29E3CD5BE2}"/>
              </a:ext>
            </a:extLst>
          </p:cNvPr>
          <p:cNvPicPr>
            <a:picLocks noChangeAspect="1"/>
          </p:cNvPicPr>
          <p:nvPr userDrawn="1"/>
        </p:nvPicPr>
        <p:blipFill>
          <a:blip r:embed="rId2"/>
          <a:stretch>
            <a:fillRect/>
          </a:stretch>
        </p:blipFill>
        <p:spPr>
          <a:xfrm>
            <a:off x="10857979" y="6225516"/>
            <a:ext cx="761614" cy="270403"/>
          </a:xfrm>
          <a:prstGeom prst="rect">
            <a:avLst/>
          </a:prstGeom>
        </p:spPr>
      </p:pic>
    </p:spTree>
    <p:extLst>
      <p:ext uri="{BB962C8B-B14F-4D97-AF65-F5344CB8AC3E}">
        <p14:creationId xmlns:p14="http://schemas.microsoft.com/office/powerpoint/2010/main" val="121189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sisältö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3"/>
            <a:ext cx="10515600" cy="3560820"/>
          </a:xfrm>
        </p:spPr>
        <p:txBody>
          <a:bodyPr anchor="b" anchorCtr="0">
            <a:normAutofit/>
          </a:bodyPr>
          <a:lstStyle>
            <a:lvl1pPr algn="ctr">
              <a:defRPr sz="6000">
                <a:solidFill>
                  <a:schemeClr val="tx2"/>
                </a:solidFill>
              </a:defRPr>
            </a:lvl1pPr>
          </a:lstStyle>
          <a:p>
            <a:r>
              <a:rPr lang="fi-FI" dirty="0"/>
              <a:t>Muokkaa </a:t>
            </a:r>
            <a:r>
              <a:rPr lang="fi-FI" dirty="0" err="1"/>
              <a:t>ots</a:t>
            </a:r>
            <a:r>
              <a:rPr lang="fi-FI" dirty="0"/>
              <a:t>. </a:t>
            </a:r>
            <a:br>
              <a:rPr lang="fi-FI" dirty="0"/>
            </a:br>
            <a:r>
              <a:rPr lang="fi-FI" dirty="0" err="1"/>
              <a:t>perustyyl</a:t>
            </a:r>
            <a:r>
              <a:rPr lang="fi-FI" dirty="0"/>
              <a:t>. </a:t>
            </a:r>
            <a:r>
              <a:rPr lang="fi-FI" dirty="0" err="1"/>
              <a:t>napsautt</a:t>
            </a:r>
            <a:r>
              <a:rPr lang="fi-FI" dirty="0"/>
              <a:t>.</a:t>
            </a:r>
          </a:p>
        </p:txBody>
      </p:sp>
      <p:sp>
        <p:nvSpPr>
          <p:cNvPr id="15" name="Text Placeholder 14">
            <a:extLst>
              <a:ext uri="{FF2B5EF4-FFF2-40B4-BE49-F238E27FC236}">
                <a16:creationId xmlns:a16="http://schemas.microsoft.com/office/drawing/2014/main" id="{CBE8F1FD-F758-B24D-B237-42829C001C28}"/>
              </a:ext>
            </a:extLst>
          </p:cNvPr>
          <p:cNvSpPr>
            <a:spLocks noGrp="1"/>
          </p:cNvSpPr>
          <p:nvPr>
            <p:ph type="body" sz="quarter" idx="11"/>
          </p:nvPr>
        </p:nvSpPr>
        <p:spPr>
          <a:xfrm>
            <a:off x="838200" y="4141009"/>
            <a:ext cx="10515600" cy="1658335"/>
          </a:xfrm>
        </p:spPr>
        <p:txBody>
          <a:bodyPr/>
          <a:lstStyle>
            <a:lvl1pPr marL="0" indent="0" algn="ctr">
              <a:lnSpc>
                <a:spcPct val="100000"/>
              </a:lnSpc>
              <a:buClr>
                <a:schemeClr val="tx1"/>
              </a:buClr>
              <a:buFontTx/>
              <a:buNone/>
              <a:defRPr/>
            </a:lvl1pPr>
            <a:lvl2pPr marL="685800" indent="-228600">
              <a:lnSpc>
                <a:spcPct val="100000"/>
              </a:lnSpc>
              <a:buClr>
                <a:schemeClr val="tx1"/>
              </a:buClr>
              <a:buFont typeface="Arial" panose="020B0604020202020204" pitchFamily="34" charset="0"/>
              <a:buChar char="•"/>
              <a:defRPr/>
            </a:lvl2pPr>
            <a:lvl3pPr marL="1143000" indent="-228600">
              <a:lnSpc>
                <a:spcPct val="100000"/>
              </a:lnSpc>
              <a:buClr>
                <a:schemeClr val="tx1"/>
              </a:buClr>
              <a:buFont typeface="Arial" panose="020B0604020202020204" pitchFamily="34" charset="0"/>
              <a:buChar char="•"/>
              <a:defRPr/>
            </a:lvl3pPr>
            <a:lvl4pPr marL="1600200" indent="-228600">
              <a:lnSpc>
                <a:spcPct val="100000"/>
              </a:lnSpc>
              <a:buClr>
                <a:schemeClr val="tx1"/>
              </a:buClr>
              <a:buFont typeface="Arial" panose="020B0604020202020204" pitchFamily="34" charset="0"/>
              <a:buChar char="•"/>
              <a:defRPr/>
            </a:lvl4pPr>
            <a:lvl5pPr>
              <a:defRPr/>
            </a:lvl5pPr>
          </a:lstStyle>
          <a:p>
            <a:pPr lvl="0"/>
            <a:r>
              <a:rPr lang="fi-FI" dirty="0"/>
              <a:t>Muokkaa tekstin perustyylejä napsauttamalla</a:t>
            </a:r>
          </a:p>
        </p:txBody>
      </p:sp>
      <p:sp>
        <p:nvSpPr>
          <p:cNvPr id="8" name="Tekstin paikkamerkki 4">
            <a:extLst>
              <a:ext uri="{FF2B5EF4-FFF2-40B4-BE49-F238E27FC236}">
                <a16:creationId xmlns:a16="http://schemas.microsoft.com/office/drawing/2014/main" id="{FDDE77BA-CC1C-E64F-A886-49E381CC6C30}"/>
              </a:ext>
            </a:extLst>
          </p:cNvPr>
          <p:cNvSpPr>
            <a:spLocks noGrp="1"/>
          </p:cNvSpPr>
          <p:nvPr>
            <p:ph type="body" sz="quarter" idx="1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331C35B3-AB69-884D-88B7-FEBEC6B4301D}"/>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1783929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4.emf"/><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881981-6518-1349-BD45-B9080525B06A}"/>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0" y="0"/>
            <a:ext cx="12192000" cy="6858000"/>
          </a:xfrm>
          <a:prstGeom prst="rect">
            <a:avLst/>
          </a:prstGeom>
        </p:spPr>
      </p:pic>
    </p:spTree>
    <p:extLst>
      <p:ext uri="{BB962C8B-B14F-4D97-AF65-F5344CB8AC3E}">
        <p14:creationId xmlns:p14="http://schemas.microsoft.com/office/powerpoint/2010/main" val="898013852"/>
      </p:ext>
    </p:extLst>
  </p:cSld>
  <p:clrMap bg1="lt1" tx1="dk1" bg2="lt2" tx2="dk2" accent1="accent1" accent2="accent2" accent3="accent3" accent4="accent4" accent5="accent5" accent6="accent6" hlink="hlink" folHlink="folHlink"/>
  <p:sldLayoutIdLst>
    <p:sldLayoutId id="2147483676" r:id="rId1"/>
    <p:sldLayoutId id="2147483750" r:id="rId2"/>
    <p:sldLayoutId id="2147483752" r:id="rId3"/>
    <p:sldLayoutId id="2147483699" r:id="rId4"/>
    <p:sldLayoutId id="2147483684" r:id="rId5"/>
    <p:sldLayoutId id="2147483721" r:id="rId6"/>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390A670-FFF7-FE48-A3D2-AA28EDD2C8F0}"/>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585795685"/>
      </p:ext>
    </p:extLst>
  </p:cSld>
  <p:clrMap bg1="lt1" tx1="dk1" bg2="lt2" tx2="dk2" accent1="accent1" accent2="accent2" accent3="accent3" accent4="accent4" accent5="accent5" accent6="accent6" hlink="hlink" folHlink="folHlink"/>
  <p:sldLayoutIdLst>
    <p:sldLayoutId id="2147483759" r:id="rId1"/>
    <p:sldLayoutId id="2147483762" r:id="rId2"/>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0AF6077-85B9-8746-8DE1-91C3314D781A}"/>
              </a:ext>
            </a:extLst>
          </p:cNvPr>
          <p:cNvSpPr>
            <a:spLocks noGrp="1"/>
          </p:cNvSpPr>
          <p:nvPr>
            <p:ph type="title"/>
          </p:nvPr>
        </p:nvSpPr>
        <p:spPr>
          <a:xfrm>
            <a:off x="838200" y="75674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2E06C96-0393-164E-8B99-77B2A484EE4D}"/>
              </a:ext>
            </a:extLst>
          </p:cNvPr>
          <p:cNvSpPr>
            <a:spLocks noGrp="1"/>
          </p:cNvSpPr>
          <p:nvPr>
            <p:ph type="body" idx="1"/>
          </p:nvPr>
        </p:nvSpPr>
        <p:spPr>
          <a:xfrm>
            <a:off x="838200" y="2217245"/>
            <a:ext cx="10515600" cy="3668761"/>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5" name="Kuva 4" descr="Tukes-logo">
            <a:extLst>
              <a:ext uri="{FF2B5EF4-FFF2-40B4-BE49-F238E27FC236}">
                <a16:creationId xmlns:a16="http://schemas.microsoft.com/office/drawing/2014/main" id="{6E09A06B-08F5-1642-AA43-33DEB7F09ECF}"/>
              </a:ext>
            </a:extLst>
          </p:cNvPr>
          <p:cNvPicPr>
            <a:picLocks noChangeAspect="1"/>
          </p:cNvPicPr>
          <p:nvPr userDrawn="1"/>
        </p:nvPicPr>
        <p:blipFill>
          <a:blip r:embed="rId13"/>
          <a:stretch>
            <a:fillRect/>
          </a:stretch>
        </p:blipFill>
        <p:spPr>
          <a:xfrm>
            <a:off x="10848787" y="6217881"/>
            <a:ext cx="779998" cy="276595"/>
          </a:xfrm>
          <a:prstGeom prst="rect">
            <a:avLst/>
          </a:prstGeom>
        </p:spPr>
      </p:pic>
    </p:spTree>
    <p:extLst>
      <p:ext uri="{BB962C8B-B14F-4D97-AF65-F5344CB8AC3E}">
        <p14:creationId xmlns:p14="http://schemas.microsoft.com/office/powerpoint/2010/main" val="37002037"/>
      </p:ext>
    </p:extLst>
  </p:cSld>
  <p:clrMap bg1="lt1" tx1="dk1" bg2="lt2" tx2="dk2" accent1="accent1" accent2="accent2" accent3="accent3" accent4="accent4" accent5="accent5" accent6="accent6" hlink="hlink" folHlink="folHlink"/>
  <p:sldLayoutIdLst>
    <p:sldLayoutId id="2147483763" r:id="rId1"/>
    <p:sldLayoutId id="2147483730" r:id="rId2"/>
    <p:sldLayoutId id="2147483733" r:id="rId3"/>
    <p:sldLayoutId id="2147483734" r:id="rId4"/>
    <p:sldLayoutId id="2147483743" r:id="rId5"/>
    <p:sldLayoutId id="2147483736" r:id="rId6"/>
    <p:sldLayoutId id="2147483737" r:id="rId7"/>
    <p:sldLayoutId id="2147483739" r:id="rId8"/>
    <p:sldLayoutId id="2147483742" r:id="rId9"/>
    <p:sldLayoutId id="2147483706" r:id="rId10"/>
    <p:sldLayoutId id="2147483748" r:id="rId11"/>
  </p:sldLayoutIdLst>
  <p:hf hd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1282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9" r:id="rId4"/>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Kuva 4" descr="Tukes-logo">
            <a:extLst>
              <a:ext uri="{FF2B5EF4-FFF2-40B4-BE49-F238E27FC236}">
                <a16:creationId xmlns:a16="http://schemas.microsoft.com/office/drawing/2014/main" id="{6E09A06B-08F5-1642-AA43-33DEB7F09ECF}"/>
              </a:ext>
            </a:extLst>
          </p:cNvPr>
          <p:cNvPicPr>
            <a:picLocks noChangeAspect="1"/>
          </p:cNvPicPr>
          <p:nvPr userDrawn="1"/>
        </p:nvPicPr>
        <p:blipFill>
          <a:blip r:embed="rId5"/>
          <a:stretch>
            <a:fillRect/>
          </a:stretch>
        </p:blipFill>
        <p:spPr>
          <a:xfrm>
            <a:off x="10848787" y="6217881"/>
            <a:ext cx="779998" cy="276595"/>
          </a:xfrm>
          <a:prstGeom prst="rect">
            <a:avLst/>
          </a:prstGeom>
        </p:spPr>
      </p:pic>
      <p:sp>
        <p:nvSpPr>
          <p:cNvPr id="10" name="Tekstin paikkamerkki 4">
            <a:extLst>
              <a:ext uri="{FF2B5EF4-FFF2-40B4-BE49-F238E27FC236}">
                <a16:creationId xmlns:a16="http://schemas.microsoft.com/office/drawing/2014/main" id="{ABA49C96-094F-FB44-9AE4-4470D3EC207F}"/>
              </a:ext>
            </a:extLst>
          </p:cNvPr>
          <p:cNvSpPr txBox="1">
            <a:spLocks/>
          </p:cNvSpPr>
          <p:nvPr userDrawn="1"/>
        </p:nvSpPr>
        <p:spPr>
          <a:xfrm>
            <a:off x="838200" y="6217881"/>
            <a:ext cx="4984750" cy="317500"/>
          </a:xfrm>
          <a:prstGeom prst="rect">
            <a:avLst/>
          </a:prstGeom>
        </p:spPr>
        <p:txBody>
          <a:bodyPr/>
          <a:lstStyle>
            <a:lvl1pPr marL="0" indent="0" algn="l" defTabSz="914400" rtl="0" eaLnBrk="1" latinLnBrk="0" hangingPunct="1">
              <a:lnSpc>
                <a:spcPct val="90000"/>
              </a:lnSpc>
              <a:spcBef>
                <a:spcPts val="1000"/>
              </a:spcBef>
              <a:buClr>
                <a:schemeClr val="tx1"/>
              </a:buClr>
              <a:buFontTx/>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1"/>
              </a:buClr>
              <a:buSzPct val="80000"/>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1"/>
              </a:buClr>
              <a:buFontTx/>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1"/>
              </a:buClr>
              <a:buFontTx/>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1"/>
              </a:buClr>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b="1" dirty="0"/>
              <a:t>OHJE TUKESLAISILLE</a:t>
            </a:r>
          </a:p>
        </p:txBody>
      </p:sp>
      <p:sp>
        <p:nvSpPr>
          <p:cNvPr id="4" name="Otsikon paikkamerkki 1">
            <a:extLst>
              <a:ext uri="{FF2B5EF4-FFF2-40B4-BE49-F238E27FC236}">
                <a16:creationId xmlns:a16="http://schemas.microsoft.com/office/drawing/2014/main" id="{4D58A5D1-101B-8D4F-AC33-728D8ED7325A}"/>
              </a:ext>
            </a:extLst>
          </p:cNvPr>
          <p:cNvSpPr>
            <a:spLocks noGrp="1"/>
          </p:cNvSpPr>
          <p:nvPr>
            <p:ph type="title"/>
          </p:nvPr>
        </p:nvSpPr>
        <p:spPr>
          <a:xfrm>
            <a:off x="838200" y="75674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6" name="Tekstin paikkamerkki 2">
            <a:extLst>
              <a:ext uri="{FF2B5EF4-FFF2-40B4-BE49-F238E27FC236}">
                <a16:creationId xmlns:a16="http://schemas.microsoft.com/office/drawing/2014/main" id="{B8F6559C-B6E9-4E45-B071-866072566E9C}"/>
              </a:ext>
            </a:extLst>
          </p:cNvPr>
          <p:cNvSpPr>
            <a:spLocks noGrp="1"/>
          </p:cNvSpPr>
          <p:nvPr>
            <p:ph type="body" idx="1"/>
          </p:nvPr>
        </p:nvSpPr>
        <p:spPr>
          <a:xfrm>
            <a:off x="838200" y="2217245"/>
            <a:ext cx="10515600" cy="3668761"/>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03454860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Lst>
  <p:hf hd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tila.tiimeri.fi/sites/vn-lupamenettelyiden_yhteens/_layouts/15/start.aspx#/SitePages/Kotisivu.aspx?RootFolder=%2Fsites%2Fvn%2Dlupamenettelyiden%5Fyhteens%2FTiedostot%2FSeurantaryhm%C3%A4n%20kokoukset%2FKokous%5F17%5F11%2E5%2E2023&amp;FolderCTID=0x012000A007CFDFBC70284A9A81B7B4ACF6FCED&amp;View=%7B8F910F2D%2D9981%2D4C05%2DA867%2DAF1FD2A1EB3F%7D"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tukes.fi/tietoa-tukesista/tule-toihin-tukesiin/avoimet-tyopaikat"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B020E53-BD4A-BD45-A8D6-5EC10CCDA434}"/>
              </a:ext>
            </a:extLst>
          </p:cNvPr>
          <p:cNvSpPr>
            <a:spLocks noGrp="1"/>
          </p:cNvSpPr>
          <p:nvPr>
            <p:ph type="body" sz="quarter" idx="13"/>
          </p:nvPr>
        </p:nvSpPr>
        <p:spPr/>
        <p:txBody>
          <a:bodyPr/>
          <a:lstStyle/>
          <a:p>
            <a:r>
              <a:rPr lang="en-GB" dirty="0"/>
              <a:t>Kirsi Levä</a:t>
            </a:r>
          </a:p>
        </p:txBody>
      </p:sp>
      <p:sp>
        <p:nvSpPr>
          <p:cNvPr id="4" name="Otsikko 3">
            <a:extLst>
              <a:ext uri="{FF2B5EF4-FFF2-40B4-BE49-F238E27FC236}">
                <a16:creationId xmlns:a16="http://schemas.microsoft.com/office/drawing/2014/main" id="{4D5484A5-5D94-FD44-B70B-FA5EC8EC18BB}"/>
              </a:ext>
            </a:extLst>
          </p:cNvPr>
          <p:cNvSpPr>
            <a:spLocks noGrp="1"/>
          </p:cNvSpPr>
          <p:nvPr>
            <p:ph type="title"/>
          </p:nvPr>
        </p:nvSpPr>
        <p:spPr/>
        <p:txBody>
          <a:bodyPr/>
          <a:lstStyle/>
          <a:p>
            <a:r>
              <a:rPr lang="en-GB" dirty="0"/>
              <a:t>TENK 30.5.2023</a:t>
            </a:r>
            <a:br>
              <a:rPr lang="en-GB" dirty="0"/>
            </a:br>
            <a:r>
              <a:rPr lang="en-GB" dirty="0"/>
              <a:t>Tukes-</a:t>
            </a:r>
            <a:r>
              <a:rPr lang="en-GB" dirty="0" err="1"/>
              <a:t>ajankohtaiset</a:t>
            </a:r>
            <a:r>
              <a:rPr lang="en-GB" dirty="0"/>
              <a:t> </a:t>
            </a:r>
            <a:endParaRPr lang="en-GB" sz="3200" dirty="0"/>
          </a:p>
        </p:txBody>
      </p:sp>
    </p:spTree>
    <p:extLst>
      <p:ext uri="{BB962C8B-B14F-4D97-AF65-F5344CB8AC3E}">
        <p14:creationId xmlns:p14="http://schemas.microsoft.com/office/powerpoint/2010/main" val="2220878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D3EE10-9F75-4271-BD04-1B114C196134}"/>
              </a:ext>
            </a:extLst>
          </p:cNvPr>
          <p:cNvSpPr>
            <a:spLocks noGrp="1"/>
          </p:cNvSpPr>
          <p:nvPr>
            <p:ph type="title"/>
          </p:nvPr>
        </p:nvSpPr>
        <p:spPr>
          <a:xfrm>
            <a:off x="766638" y="139495"/>
            <a:ext cx="11247783" cy="576122"/>
          </a:xfrm>
        </p:spPr>
        <p:txBody>
          <a:bodyPr>
            <a:normAutofit fontScale="90000"/>
          </a:bodyPr>
          <a:lstStyle/>
          <a:p>
            <a:r>
              <a:rPr lang="fi-FI" dirty="0"/>
              <a:t>Tuotokset ja palvelukyky: </a:t>
            </a:r>
            <a:r>
              <a:rPr lang="fi-FI"/>
              <a:t>Kaivokset</a:t>
            </a:r>
            <a:r>
              <a:rPr lang="fi-FI" sz="3100"/>
              <a:t> Q1-Q2 2023, 26.5.2023</a:t>
            </a:r>
            <a:endParaRPr lang="fi-FI" sz="3100" dirty="0"/>
          </a:p>
        </p:txBody>
      </p:sp>
      <p:graphicFrame>
        <p:nvGraphicFramePr>
          <p:cNvPr id="6" name="Taulukko 6">
            <a:extLst>
              <a:ext uri="{FF2B5EF4-FFF2-40B4-BE49-F238E27FC236}">
                <a16:creationId xmlns:a16="http://schemas.microsoft.com/office/drawing/2014/main" id="{2E0B2027-238F-4C6A-8BAD-6BCA9CC16121}"/>
              </a:ext>
            </a:extLst>
          </p:cNvPr>
          <p:cNvGraphicFramePr>
            <a:graphicFrameLocks noGrp="1"/>
          </p:cNvGraphicFramePr>
          <p:nvPr>
            <p:ph type="tbl" sz="quarter" idx="12"/>
            <p:extLst>
              <p:ext uri="{D42A27DB-BD31-4B8C-83A1-F6EECF244321}">
                <p14:modId xmlns:p14="http://schemas.microsoft.com/office/powerpoint/2010/main" val="2853631155"/>
              </p:ext>
            </p:extLst>
          </p:nvPr>
        </p:nvGraphicFramePr>
        <p:xfrm>
          <a:off x="745351" y="785693"/>
          <a:ext cx="11014830" cy="4231356"/>
        </p:xfrm>
        <a:graphic>
          <a:graphicData uri="http://schemas.openxmlformats.org/drawingml/2006/table">
            <a:tbl>
              <a:tblPr firstRow="1" bandRow="1">
                <a:tableStyleId>{5C22544A-7EE6-4342-B048-85BDC9FD1C3A}</a:tableStyleId>
              </a:tblPr>
              <a:tblGrid>
                <a:gridCol w="4473447">
                  <a:extLst>
                    <a:ext uri="{9D8B030D-6E8A-4147-A177-3AD203B41FA5}">
                      <a16:colId xmlns:a16="http://schemas.microsoft.com/office/drawing/2014/main" val="2962817898"/>
                    </a:ext>
                  </a:extLst>
                </a:gridCol>
                <a:gridCol w="1739878">
                  <a:extLst>
                    <a:ext uri="{9D8B030D-6E8A-4147-A177-3AD203B41FA5}">
                      <a16:colId xmlns:a16="http://schemas.microsoft.com/office/drawing/2014/main" val="3632416582"/>
                    </a:ext>
                  </a:extLst>
                </a:gridCol>
                <a:gridCol w="1880474">
                  <a:extLst>
                    <a:ext uri="{9D8B030D-6E8A-4147-A177-3AD203B41FA5}">
                      <a16:colId xmlns:a16="http://schemas.microsoft.com/office/drawing/2014/main" val="3630303143"/>
                    </a:ext>
                  </a:extLst>
                </a:gridCol>
                <a:gridCol w="1351388">
                  <a:extLst>
                    <a:ext uri="{9D8B030D-6E8A-4147-A177-3AD203B41FA5}">
                      <a16:colId xmlns:a16="http://schemas.microsoft.com/office/drawing/2014/main" val="1241789832"/>
                    </a:ext>
                  </a:extLst>
                </a:gridCol>
                <a:gridCol w="1569643">
                  <a:extLst>
                    <a:ext uri="{9D8B030D-6E8A-4147-A177-3AD203B41FA5}">
                      <a16:colId xmlns:a16="http://schemas.microsoft.com/office/drawing/2014/main" val="1342259362"/>
                    </a:ext>
                  </a:extLst>
                </a:gridCol>
              </a:tblGrid>
              <a:tr h="520304">
                <a:tc>
                  <a:txBody>
                    <a:bodyPr/>
                    <a:lstStyle/>
                    <a:p>
                      <a:r>
                        <a:rPr lang="fi-FI" sz="1400" dirty="0"/>
                        <a:t>Asia</a:t>
                      </a:r>
                    </a:p>
                  </a:txBody>
                  <a:tcPr/>
                </a:tc>
                <a:tc>
                  <a:txBody>
                    <a:bodyPr/>
                    <a:lstStyle/>
                    <a:p>
                      <a:r>
                        <a:rPr lang="fi-FI" sz="1400" dirty="0"/>
                        <a:t>Vireillä</a:t>
                      </a:r>
                    </a:p>
                  </a:txBody>
                  <a:tcPr/>
                </a:tc>
                <a:tc>
                  <a:txBody>
                    <a:bodyPr/>
                    <a:lstStyle/>
                    <a:p>
                      <a:r>
                        <a:rPr lang="fi-FI" sz="1400" dirty="0"/>
                        <a:t>Tav. 2023 (arvio)</a:t>
                      </a:r>
                    </a:p>
                  </a:txBody>
                  <a:tcPr/>
                </a:tc>
                <a:tc>
                  <a:txBody>
                    <a:bodyPr/>
                    <a:lstStyle/>
                    <a:p>
                      <a:r>
                        <a:rPr lang="fi-FI" sz="1400" dirty="0" err="1"/>
                        <a:t>Tot</a:t>
                      </a:r>
                      <a:r>
                        <a:rPr lang="fi-FI" sz="1400" dirty="0"/>
                        <a:t>.  2023</a:t>
                      </a:r>
                    </a:p>
                  </a:txBody>
                  <a:tcPr/>
                </a:tc>
                <a:tc>
                  <a:txBody>
                    <a:bodyPr/>
                    <a:lstStyle/>
                    <a:p>
                      <a:r>
                        <a:rPr lang="fi-FI" sz="1400" dirty="0"/>
                        <a:t>Ka käsittely-</a:t>
                      </a:r>
                      <a:br>
                        <a:rPr lang="fi-FI" sz="1400" dirty="0"/>
                      </a:br>
                      <a:r>
                        <a:rPr lang="fi-FI" sz="1400" dirty="0"/>
                        <a:t>aika</a:t>
                      </a:r>
                    </a:p>
                  </a:txBody>
                  <a:tcPr/>
                </a:tc>
                <a:extLst>
                  <a:ext uri="{0D108BD9-81ED-4DB2-BD59-A6C34878D82A}">
                    <a16:rowId xmlns:a16="http://schemas.microsoft.com/office/drawing/2014/main" val="2350608329"/>
                  </a:ext>
                </a:extLst>
              </a:tr>
              <a:tr h="321467">
                <a:tc>
                  <a:txBody>
                    <a:bodyPr/>
                    <a:lstStyle/>
                    <a:p>
                      <a:r>
                        <a:rPr lang="fi-FI" sz="1400" dirty="0"/>
                        <a:t>Varaukset</a:t>
                      </a:r>
                    </a:p>
                  </a:txBody>
                  <a:tcPr/>
                </a:tc>
                <a:tc>
                  <a:txBody>
                    <a:bodyPr/>
                    <a:lstStyle/>
                    <a:p>
                      <a:r>
                        <a:rPr lang="fi-FI" sz="1400" dirty="0"/>
                        <a:t>19</a:t>
                      </a:r>
                    </a:p>
                  </a:txBody>
                  <a:tcPr/>
                </a:tc>
                <a:tc>
                  <a:txBody>
                    <a:bodyPr/>
                    <a:lstStyle/>
                    <a:p>
                      <a:r>
                        <a:rPr lang="fi-FI" sz="1400" dirty="0"/>
                        <a:t>60</a:t>
                      </a:r>
                    </a:p>
                  </a:txBody>
                  <a:tcPr/>
                </a:tc>
                <a:tc>
                  <a:txBody>
                    <a:bodyPr/>
                    <a:lstStyle/>
                    <a:p>
                      <a:r>
                        <a:rPr lang="fi-FI" sz="1400" dirty="0"/>
                        <a:t>21</a:t>
                      </a:r>
                    </a:p>
                  </a:txBody>
                  <a:tcPr/>
                </a:tc>
                <a:tc>
                  <a:txBody>
                    <a:bodyPr/>
                    <a:lstStyle/>
                    <a:p>
                      <a:r>
                        <a:rPr lang="fi-FI" sz="1400" dirty="0">
                          <a:solidFill>
                            <a:schemeClr val="tx1"/>
                          </a:solidFill>
                        </a:rPr>
                        <a:t>n. 3 kk</a:t>
                      </a:r>
                    </a:p>
                  </a:txBody>
                  <a:tcPr/>
                </a:tc>
                <a:extLst>
                  <a:ext uri="{0D108BD9-81ED-4DB2-BD59-A6C34878D82A}">
                    <a16:rowId xmlns:a16="http://schemas.microsoft.com/office/drawing/2014/main" val="3607627189"/>
                  </a:ext>
                </a:extLst>
              </a:tr>
              <a:tr h="306061">
                <a:tc>
                  <a:txBody>
                    <a:bodyPr/>
                    <a:lstStyle/>
                    <a:p>
                      <a:r>
                        <a:rPr lang="fi-FI" sz="1400" dirty="0"/>
                        <a:t>Malminetsintäluvat</a:t>
                      </a:r>
                    </a:p>
                  </a:txBody>
                  <a:tcPr/>
                </a:tc>
                <a:tc>
                  <a:txBody>
                    <a:bodyPr/>
                    <a:lstStyle/>
                    <a:p>
                      <a:r>
                        <a:rPr lang="fi-FI" sz="1400" dirty="0"/>
                        <a:t>554</a:t>
                      </a:r>
                    </a:p>
                  </a:txBody>
                  <a:tcPr/>
                </a:tc>
                <a:tc>
                  <a:txBody>
                    <a:bodyPr/>
                    <a:lstStyle/>
                    <a:p>
                      <a:r>
                        <a:rPr lang="fi-FI" sz="1400" dirty="0"/>
                        <a:t>165</a:t>
                      </a:r>
                    </a:p>
                  </a:txBody>
                  <a:tcPr/>
                </a:tc>
                <a:tc>
                  <a:txBody>
                    <a:bodyPr/>
                    <a:lstStyle/>
                    <a:p>
                      <a:r>
                        <a:rPr lang="fi-FI" sz="1400" dirty="0"/>
                        <a:t>62</a:t>
                      </a:r>
                    </a:p>
                  </a:txBody>
                  <a:tcPr/>
                </a:tc>
                <a:tc>
                  <a:txBody>
                    <a:bodyPr/>
                    <a:lstStyle/>
                    <a:p>
                      <a:r>
                        <a:rPr lang="fi-FI" sz="1400" dirty="0">
                          <a:solidFill>
                            <a:schemeClr val="tx1"/>
                          </a:solidFill>
                        </a:rPr>
                        <a:t>n. 20 kk</a:t>
                      </a:r>
                    </a:p>
                  </a:txBody>
                  <a:tcPr/>
                </a:tc>
                <a:extLst>
                  <a:ext uri="{0D108BD9-81ED-4DB2-BD59-A6C34878D82A}">
                    <a16:rowId xmlns:a16="http://schemas.microsoft.com/office/drawing/2014/main" val="1169730094"/>
                  </a:ext>
                </a:extLst>
              </a:tr>
              <a:tr h="306061">
                <a:tc>
                  <a:txBody>
                    <a:bodyPr/>
                    <a:lstStyle/>
                    <a:p>
                      <a:r>
                        <a:rPr lang="fi-FI" sz="1400" dirty="0"/>
                        <a:t>Kaivosluvat</a:t>
                      </a:r>
                    </a:p>
                  </a:txBody>
                  <a:tcPr/>
                </a:tc>
                <a:tc>
                  <a:txBody>
                    <a:bodyPr/>
                    <a:lstStyle/>
                    <a:p>
                      <a:r>
                        <a:rPr lang="fi-FI" sz="1400" dirty="0"/>
                        <a:t>14</a:t>
                      </a:r>
                    </a:p>
                  </a:txBody>
                  <a:tcPr/>
                </a:tc>
                <a:tc>
                  <a:txBody>
                    <a:bodyPr/>
                    <a:lstStyle/>
                    <a:p>
                      <a:r>
                        <a:rPr lang="fi-FI" sz="1400" dirty="0"/>
                        <a:t>8</a:t>
                      </a:r>
                    </a:p>
                  </a:txBody>
                  <a:tcPr/>
                </a:tc>
                <a:tc>
                  <a:txBody>
                    <a:bodyPr/>
                    <a:lstStyle/>
                    <a:p>
                      <a:r>
                        <a:rPr lang="fi-FI" sz="1400" dirty="0"/>
                        <a:t>0</a:t>
                      </a:r>
                    </a:p>
                  </a:txBody>
                  <a:tcPr/>
                </a:tc>
                <a:tc>
                  <a:txBody>
                    <a:bodyPr/>
                    <a:lstStyle/>
                    <a:p>
                      <a:r>
                        <a:rPr lang="fi-FI" sz="1400" dirty="0">
                          <a:solidFill>
                            <a:schemeClr val="tx1"/>
                          </a:solidFill>
                        </a:rPr>
                        <a:t>n. 18 kk</a:t>
                      </a:r>
                    </a:p>
                  </a:txBody>
                  <a:tcPr/>
                </a:tc>
                <a:extLst>
                  <a:ext uri="{0D108BD9-81ED-4DB2-BD59-A6C34878D82A}">
                    <a16:rowId xmlns:a16="http://schemas.microsoft.com/office/drawing/2014/main" val="1764263334"/>
                  </a:ext>
                </a:extLst>
              </a:tr>
              <a:tr h="306061">
                <a:tc>
                  <a:txBody>
                    <a:bodyPr/>
                    <a:lstStyle/>
                    <a:p>
                      <a:r>
                        <a:rPr lang="fi-FI" sz="1400" dirty="0"/>
                        <a:t>Kaivosluvan määräysten tarkistaminen (sis. vakuus)</a:t>
                      </a:r>
                    </a:p>
                  </a:txBody>
                  <a:tcPr/>
                </a:tc>
                <a:tc>
                  <a:txBody>
                    <a:bodyPr/>
                    <a:lstStyle/>
                    <a:p>
                      <a:r>
                        <a:rPr lang="fi-FI" sz="1400" dirty="0"/>
                        <a:t>6</a:t>
                      </a:r>
                    </a:p>
                  </a:txBody>
                  <a:tcPr/>
                </a:tc>
                <a:tc>
                  <a:txBody>
                    <a:bodyPr/>
                    <a:lstStyle/>
                    <a:p>
                      <a:r>
                        <a:rPr lang="fi-FI" sz="1400" dirty="0"/>
                        <a:t>12</a:t>
                      </a:r>
                    </a:p>
                  </a:txBody>
                  <a:tcPr/>
                </a:tc>
                <a:tc>
                  <a:txBody>
                    <a:bodyPr/>
                    <a:lstStyle/>
                    <a:p>
                      <a:r>
                        <a:rPr lang="fi-FI" sz="1400" dirty="0"/>
                        <a:t>3</a:t>
                      </a:r>
                    </a:p>
                  </a:txBody>
                  <a:tcPr/>
                </a:tc>
                <a:tc>
                  <a:txBody>
                    <a:bodyPr/>
                    <a:lstStyle/>
                    <a:p>
                      <a:r>
                        <a:rPr lang="fi-FI" sz="1400" dirty="0">
                          <a:solidFill>
                            <a:schemeClr val="tx1"/>
                          </a:solidFill>
                        </a:rPr>
                        <a:t>n. 8 kk</a:t>
                      </a:r>
                    </a:p>
                  </a:txBody>
                  <a:tcPr/>
                </a:tc>
                <a:extLst>
                  <a:ext uri="{0D108BD9-81ED-4DB2-BD59-A6C34878D82A}">
                    <a16:rowId xmlns:a16="http://schemas.microsoft.com/office/drawing/2014/main" val="856387036"/>
                  </a:ext>
                </a:extLst>
              </a:tr>
              <a:tr h="306061">
                <a:tc>
                  <a:txBody>
                    <a:bodyPr/>
                    <a:lstStyle/>
                    <a:p>
                      <a:r>
                        <a:rPr lang="fi-FI" sz="1400" dirty="0"/>
                        <a:t>Kullanhuuhdontaluvat</a:t>
                      </a:r>
                    </a:p>
                  </a:txBody>
                  <a:tcPr/>
                </a:tc>
                <a:tc>
                  <a:txBody>
                    <a:bodyPr/>
                    <a:lstStyle/>
                    <a:p>
                      <a:r>
                        <a:rPr lang="fi-FI" sz="1400" dirty="0"/>
                        <a:t>115</a:t>
                      </a:r>
                    </a:p>
                  </a:txBody>
                  <a:tcPr/>
                </a:tc>
                <a:tc>
                  <a:txBody>
                    <a:bodyPr/>
                    <a:lstStyle/>
                    <a:p>
                      <a:r>
                        <a:rPr lang="fi-FI" sz="1400" dirty="0"/>
                        <a:t>75</a:t>
                      </a:r>
                    </a:p>
                  </a:txBody>
                  <a:tcPr/>
                </a:tc>
                <a:tc>
                  <a:txBody>
                    <a:bodyPr/>
                    <a:lstStyle/>
                    <a:p>
                      <a:r>
                        <a:rPr lang="fi-FI" sz="1400" dirty="0"/>
                        <a:t>11</a:t>
                      </a:r>
                    </a:p>
                  </a:txBody>
                  <a:tcPr/>
                </a:tc>
                <a:tc>
                  <a:txBody>
                    <a:bodyPr/>
                    <a:lstStyle/>
                    <a:p>
                      <a:r>
                        <a:rPr lang="fi-FI" sz="1400" dirty="0">
                          <a:solidFill>
                            <a:schemeClr val="tx1"/>
                          </a:solidFill>
                        </a:rPr>
                        <a:t>n. 8 kk</a:t>
                      </a:r>
                    </a:p>
                  </a:txBody>
                  <a:tcPr/>
                </a:tc>
                <a:extLst>
                  <a:ext uri="{0D108BD9-81ED-4DB2-BD59-A6C34878D82A}">
                    <a16:rowId xmlns:a16="http://schemas.microsoft.com/office/drawing/2014/main" val="3843277857"/>
                  </a:ext>
                </a:extLst>
              </a:tr>
              <a:tr h="401573">
                <a:tc>
                  <a:txBody>
                    <a:bodyPr/>
                    <a:lstStyle/>
                    <a:p>
                      <a:endParaRPr lang="fi-FI" sz="1400" b="1" dirty="0"/>
                    </a:p>
                    <a:p>
                      <a:r>
                        <a:rPr lang="fi-FI" sz="1400" b="1" dirty="0"/>
                        <a:t>Kenttävalvonta</a:t>
                      </a:r>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extLst>
                  <a:ext uri="{0D108BD9-81ED-4DB2-BD59-A6C34878D82A}">
                    <a16:rowId xmlns:a16="http://schemas.microsoft.com/office/drawing/2014/main" val="4163043108"/>
                  </a:ext>
                </a:extLst>
              </a:tr>
              <a:tr h="468030">
                <a:tc>
                  <a:txBody>
                    <a:bodyPr/>
                    <a:lstStyle/>
                    <a:p>
                      <a:r>
                        <a:rPr lang="fi-FI" sz="1400" dirty="0"/>
                        <a:t>Kaivoslupavalvonta</a:t>
                      </a:r>
                    </a:p>
                    <a:p>
                      <a:r>
                        <a:rPr lang="fi-FI" sz="1400" dirty="0"/>
                        <a:t>Vanhojen kaivosalueiden yleisen turvallisuuden valvonta</a:t>
                      </a:r>
                    </a:p>
                  </a:txBody>
                  <a:tcPr/>
                </a:tc>
                <a:tc>
                  <a:txBody>
                    <a:bodyPr/>
                    <a:lstStyle/>
                    <a:p>
                      <a:r>
                        <a:rPr lang="fi-FI" sz="1400" dirty="0">
                          <a:solidFill>
                            <a:schemeClr val="tx1"/>
                          </a:solidFill>
                        </a:rPr>
                        <a:t>14</a:t>
                      </a:r>
                    </a:p>
                    <a:p>
                      <a:r>
                        <a:rPr lang="fi-FI" sz="1400" dirty="0">
                          <a:solidFill>
                            <a:schemeClr val="tx1"/>
                          </a:solidFill>
                        </a:rPr>
                        <a:t>2</a:t>
                      </a:r>
                    </a:p>
                  </a:txBody>
                  <a:tcPr/>
                </a:tc>
                <a:tc>
                  <a:txBody>
                    <a:bodyPr/>
                    <a:lstStyle/>
                    <a:p>
                      <a:r>
                        <a:rPr lang="fi-FI" sz="1400" dirty="0"/>
                        <a:t>20</a:t>
                      </a:r>
                    </a:p>
                    <a:p>
                      <a:r>
                        <a:rPr lang="fi-FI" sz="1400" dirty="0"/>
                        <a:t>8</a:t>
                      </a:r>
                    </a:p>
                  </a:txBody>
                  <a:tcPr/>
                </a:tc>
                <a:tc>
                  <a:txBody>
                    <a:bodyPr/>
                    <a:lstStyle/>
                    <a:p>
                      <a:r>
                        <a:rPr lang="fi-FI" sz="1400" dirty="0"/>
                        <a:t>1</a:t>
                      </a:r>
                    </a:p>
                  </a:txBody>
                  <a:tcPr/>
                </a:tc>
                <a:tc>
                  <a:txBody>
                    <a:bodyPr/>
                    <a:lstStyle/>
                    <a:p>
                      <a:endParaRPr lang="fi-FI" sz="1400" dirty="0">
                        <a:solidFill>
                          <a:schemeClr val="tx1"/>
                        </a:solidFill>
                      </a:endParaRPr>
                    </a:p>
                  </a:txBody>
                  <a:tcPr/>
                </a:tc>
                <a:extLst>
                  <a:ext uri="{0D108BD9-81ED-4DB2-BD59-A6C34878D82A}">
                    <a16:rowId xmlns:a16="http://schemas.microsoft.com/office/drawing/2014/main" val="4131149959"/>
                  </a:ext>
                </a:extLst>
              </a:tr>
              <a:tr h="306061">
                <a:tc>
                  <a:txBody>
                    <a:bodyPr/>
                    <a:lstStyle/>
                    <a:p>
                      <a:r>
                        <a:rPr lang="fi-FI" sz="1400" dirty="0"/>
                        <a:t>Kaivosturvallisuusvalvonta</a:t>
                      </a:r>
                    </a:p>
                  </a:txBody>
                  <a:tcPr/>
                </a:tc>
                <a:tc>
                  <a:txBody>
                    <a:bodyPr/>
                    <a:lstStyle/>
                    <a:p>
                      <a:r>
                        <a:rPr lang="fi-FI" sz="1400" dirty="0">
                          <a:solidFill>
                            <a:schemeClr val="tx1"/>
                          </a:solidFill>
                        </a:rPr>
                        <a:t>1</a:t>
                      </a:r>
                    </a:p>
                  </a:txBody>
                  <a:tcPr/>
                </a:tc>
                <a:tc>
                  <a:txBody>
                    <a:bodyPr/>
                    <a:lstStyle/>
                    <a:p>
                      <a:r>
                        <a:rPr lang="fi-FI" sz="1400" dirty="0"/>
                        <a:t>15</a:t>
                      </a:r>
                    </a:p>
                  </a:txBody>
                  <a:tcPr/>
                </a:tc>
                <a:tc>
                  <a:txBody>
                    <a:bodyPr/>
                    <a:lstStyle/>
                    <a:p>
                      <a:endParaRPr lang="fi-FI" sz="1400" dirty="0"/>
                    </a:p>
                  </a:txBody>
                  <a:tcPr/>
                </a:tc>
                <a:tc>
                  <a:txBody>
                    <a:bodyPr/>
                    <a:lstStyle/>
                    <a:p>
                      <a:endParaRPr lang="fi-FI" sz="1400" dirty="0">
                        <a:solidFill>
                          <a:schemeClr val="tx1"/>
                        </a:solidFill>
                      </a:endParaRPr>
                    </a:p>
                  </a:txBody>
                  <a:tcPr/>
                </a:tc>
                <a:extLst>
                  <a:ext uri="{0D108BD9-81ED-4DB2-BD59-A6C34878D82A}">
                    <a16:rowId xmlns:a16="http://schemas.microsoft.com/office/drawing/2014/main" val="3891127021"/>
                  </a:ext>
                </a:extLst>
              </a:tr>
              <a:tr h="303376">
                <a:tc>
                  <a:txBody>
                    <a:bodyPr/>
                    <a:lstStyle/>
                    <a:p>
                      <a:r>
                        <a:rPr lang="fi-FI" sz="1400" dirty="0"/>
                        <a:t>Malminetsintälupavalvonta</a:t>
                      </a:r>
                    </a:p>
                  </a:txBody>
                  <a:tcPr/>
                </a:tc>
                <a:tc>
                  <a:txBody>
                    <a:bodyPr/>
                    <a:lstStyle/>
                    <a:p>
                      <a:r>
                        <a:rPr lang="fi-FI" sz="1400" dirty="0">
                          <a:solidFill>
                            <a:schemeClr val="tx1"/>
                          </a:solidFill>
                        </a:rPr>
                        <a:t>1</a:t>
                      </a:r>
                    </a:p>
                  </a:txBody>
                  <a:tcPr/>
                </a:tc>
                <a:tc>
                  <a:txBody>
                    <a:bodyPr/>
                    <a:lstStyle/>
                    <a:p>
                      <a:r>
                        <a:rPr lang="fi-FI" sz="1400" dirty="0"/>
                        <a:t>20</a:t>
                      </a:r>
                    </a:p>
                  </a:txBody>
                  <a:tcPr/>
                </a:tc>
                <a:tc>
                  <a:txBody>
                    <a:bodyPr/>
                    <a:lstStyle/>
                    <a:p>
                      <a:r>
                        <a:rPr lang="fi-FI" sz="1400" dirty="0"/>
                        <a:t>1</a:t>
                      </a:r>
                    </a:p>
                  </a:txBody>
                  <a:tcPr/>
                </a:tc>
                <a:tc>
                  <a:txBody>
                    <a:bodyPr/>
                    <a:lstStyle/>
                    <a:p>
                      <a:endParaRPr lang="fi-FI" sz="1400" dirty="0">
                        <a:solidFill>
                          <a:schemeClr val="tx1"/>
                        </a:solidFill>
                      </a:endParaRPr>
                    </a:p>
                  </a:txBody>
                  <a:tcPr/>
                </a:tc>
                <a:extLst>
                  <a:ext uri="{0D108BD9-81ED-4DB2-BD59-A6C34878D82A}">
                    <a16:rowId xmlns:a16="http://schemas.microsoft.com/office/drawing/2014/main" val="4064203600"/>
                  </a:ext>
                </a:extLst>
              </a:tr>
              <a:tr h="328853">
                <a:tc>
                  <a:txBody>
                    <a:bodyPr/>
                    <a:lstStyle/>
                    <a:p>
                      <a:r>
                        <a:rPr lang="fi-FI" sz="1400" dirty="0"/>
                        <a:t>Kullanhuuhdontalupavalvonta </a:t>
                      </a:r>
                    </a:p>
                    <a:p>
                      <a:r>
                        <a:rPr lang="fi-FI" sz="1400" dirty="0"/>
                        <a:t>+ kaivospiirien lakkautukset</a:t>
                      </a:r>
                    </a:p>
                  </a:txBody>
                  <a:tcPr/>
                </a:tc>
                <a:tc>
                  <a:txBody>
                    <a:bodyPr/>
                    <a:lstStyle/>
                    <a:p>
                      <a:r>
                        <a:rPr lang="fi-FI" sz="1400" dirty="0">
                          <a:solidFill>
                            <a:schemeClr val="tx1"/>
                          </a:solidFill>
                        </a:rPr>
                        <a:t> </a:t>
                      </a:r>
                    </a:p>
                  </a:txBody>
                  <a:tcPr/>
                </a:tc>
                <a:tc>
                  <a:txBody>
                    <a:bodyPr/>
                    <a:lstStyle/>
                    <a:p>
                      <a:r>
                        <a:rPr lang="fi-FI" sz="1400" dirty="0"/>
                        <a:t>21</a:t>
                      </a:r>
                    </a:p>
                    <a:p>
                      <a:r>
                        <a:rPr lang="fi-FI" sz="1400" dirty="0"/>
                        <a:t>10</a:t>
                      </a:r>
                    </a:p>
                  </a:txBody>
                  <a:tcPr/>
                </a:tc>
                <a:tc>
                  <a:txBody>
                    <a:bodyPr/>
                    <a:lstStyle/>
                    <a:p>
                      <a:endParaRPr lang="fi-FI" sz="1400" dirty="0"/>
                    </a:p>
                  </a:txBody>
                  <a:tcPr/>
                </a:tc>
                <a:tc>
                  <a:txBody>
                    <a:bodyPr/>
                    <a:lstStyle/>
                    <a:p>
                      <a:endParaRPr lang="fi-FI" sz="1400" dirty="0">
                        <a:solidFill>
                          <a:schemeClr val="tx1"/>
                        </a:solidFill>
                      </a:endParaRPr>
                    </a:p>
                  </a:txBody>
                  <a:tcPr/>
                </a:tc>
                <a:extLst>
                  <a:ext uri="{0D108BD9-81ED-4DB2-BD59-A6C34878D82A}">
                    <a16:rowId xmlns:a16="http://schemas.microsoft.com/office/drawing/2014/main" val="2317861865"/>
                  </a:ext>
                </a:extLst>
              </a:tr>
            </a:tbl>
          </a:graphicData>
        </a:graphic>
      </p:graphicFrame>
      <p:sp>
        <p:nvSpPr>
          <p:cNvPr id="5" name="Dian numeron paikkamerkki 4">
            <a:extLst>
              <a:ext uri="{FF2B5EF4-FFF2-40B4-BE49-F238E27FC236}">
                <a16:creationId xmlns:a16="http://schemas.microsoft.com/office/drawing/2014/main" id="{215A55DF-A71E-4F81-AB17-70618E635EF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2F2214-0E9B-BB4C-BD0A-12D8C079A88B}" type="slidenum">
              <a:rPr kumimoji="0" lang="fi-FI" sz="1000" b="0" i="0" u="none" strike="noStrike" kern="1200" cap="none" spc="0" normalizeH="0" baseline="0" noProof="0" smtClean="0">
                <a:ln>
                  <a:noFill/>
                </a:ln>
                <a:solidFill>
                  <a:srgbClr val="00A09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i-FI" sz="1000" b="0" i="0" u="none" strike="noStrike" kern="1200" cap="none" spc="0" normalizeH="0" baseline="0" noProof="0" dirty="0">
              <a:ln>
                <a:noFill/>
              </a:ln>
              <a:solidFill>
                <a:srgbClr val="00A09C"/>
              </a:solidFill>
              <a:effectLst/>
              <a:uLnTx/>
              <a:uFillTx/>
              <a:latin typeface="Calibri" panose="020F0502020204030204"/>
              <a:ea typeface="+mn-ea"/>
              <a:cs typeface="+mn-cs"/>
            </a:endParaRPr>
          </a:p>
        </p:txBody>
      </p:sp>
      <p:graphicFrame>
        <p:nvGraphicFramePr>
          <p:cNvPr id="12" name="Taulukko 11">
            <a:extLst>
              <a:ext uri="{FF2B5EF4-FFF2-40B4-BE49-F238E27FC236}">
                <a16:creationId xmlns:a16="http://schemas.microsoft.com/office/drawing/2014/main" id="{0512E5FF-C6F5-78B5-2B2D-F5B3472DF11F}"/>
              </a:ext>
            </a:extLst>
          </p:cNvPr>
          <p:cNvGraphicFramePr>
            <a:graphicFrameLocks noGrp="1"/>
          </p:cNvGraphicFramePr>
          <p:nvPr/>
        </p:nvGraphicFramePr>
        <p:xfrm>
          <a:off x="766638" y="5484177"/>
          <a:ext cx="10829080" cy="740904"/>
        </p:xfrm>
        <a:graphic>
          <a:graphicData uri="http://schemas.openxmlformats.org/drawingml/2006/table">
            <a:tbl>
              <a:tblPr firstRow="1" bandRow="1">
                <a:tableStyleId>{5C22544A-7EE6-4342-B048-85BDC9FD1C3A}</a:tableStyleId>
              </a:tblPr>
              <a:tblGrid>
                <a:gridCol w="2165816">
                  <a:extLst>
                    <a:ext uri="{9D8B030D-6E8A-4147-A177-3AD203B41FA5}">
                      <a16:colId xmlns:a16="http://schemas.microsoft.com/office/drawing/2014/main" val="3938330264"/>
                    </a:ext>
                  </a:extLst>
                </a:gridCol>
                <a:gridCol w="2165816">
                  <a:extLst>
                    <a:ext uri="{9D8B030D-6E8A-4147-A177-3AD203B41FA5}">
                      <a16:colId xmlns:a16="http://schemas.microsoft.com/office/drawing/2014/main" val="8212939"/>
                    </a:ext>
                  </a:extLst>
                </a:gridCol>
                <a:gridCol w="2165816">
                  <a:extLst>
                    <a:ext uri="{9D8B030D-6E8A-4147-A177-3AD203B41FA5}">
                      <a16:colId xmlns:a16="http://schemas.microsoft.com/office/drawing/2014/main" val="1684677702"/>
                    </a:ext>
                  </a:extLst>
                </a:gridCol>
                <a:gridCol w="2165816">
                  <a:extLst>
                    <a:ext uri="{9D8B030D-6E8A-4147-A177-3AD203B41FA5}">
                      <a16:colId xmlns:a16="http://schemas.microsoft.com/office/drawing/2014/main" val="1971412205"/>
                    </a:ext>
                  </a:extLst>
                </a:gridCol>
                <a:gridCol w="2165816">
                  <a:extLst>
                    <a:ext uri="{9D8B030D-6E8A-4147-A177-3AD203B41FA5}">
                      <a16:colId xmlns:a16="http://schemas.microsoft.com/office/drawing/2014/main" val="2297882845"/>
                    </a:ext>
                  </a:extLst>
                </a:gridCol>
              </a:tblGrid>
              <a:tr h="267213">
                <a:tc>
                  <a:txBody>
                    <a:bodyPr/>
                    <a:lstStyle/>
                    <a:p>
                      <a:r>
                        <a:rPr lang="fi-FI" sz="1400" dirty="0"/>
                        <a:t>Laskutus</a:t>
                      </a:r>
                    </a:p>
                  </a:txBody>
                  <a:tcPr/>
                </a:tc>
                <a:tc>
                  <a:txBody>
                    <a:bodyPr/>
                    <a:lstStyle/>
                    <a:p>
                      <a:r>
                        <a:rPr lang="fi-FI" sz="1400" dirty="0" err="1"/>
                        <a:t>Tot</a:t>
                      </a:r>
                      <a:r>
                        <a:rPr lang="fi-FI" sz="1400" dirty="0"/>
                        <a:t>. 2022</a:t>
                      </a:r>
                    </a:p>
                  </a:txBody>
                  <a:tcPr/>
                </a:tc>
                <a:tc>
                  <a:txBody>
                    <a:bodyPr/>
                    <a:lstStyle/>
                    <a:p>
                      <a:r>
                        <a:rPr lang="fi-FI" sz="1400" dirty="0"/>
                        <a:t>Tav. 2023</a:t>
                      </a:r>
                    </a:p>
                  </a:txBody>
                  <a:tcPr/>
                </a:tc>
                <a:tc>
                  <a:txBody>
                    <a:bodyPr/>
                    <a:lstStyle/>
                    <a:p>
                      <a:r>
                        <a:rPr lang="fi-FI" sz="1400" dirty="0" err="1"/>
                        <a:t>Tot</a:t>
                      </a:r>
                      <a:r>
                        <a:rPr lang="fi-FI" sz="1400" dirty="0"/>
                        <a:t>.  2023</a:t>
                      </a:r>
                    </a:p>
                  </a:txBody>
                  <a:tcPr/>
                </a:tc>
                <a:tc>
                  <a:txBody>
                    <a:bodyPr/>
                    <a:lstStyle/>
                    <a:p>
                      <a:r>
                        <a:rPr lang="fi-FI" sz="1400" dirty="0"/>
                        <a:t>Huom.</a:t>
                      </a:r>
                    </a:p>
                  </a:txBody>
                  <a:tcPr/>
                </a:tc>
                <a:extLst>
                  <a:ext uri="{0D108BD9-81ED-4DB2-BD59-A6C34878D82A}">
                    <a16:rowId xmlns:a16="http://schemas.microsoft.com/office/drawing/2014/main" val="1557422453"/>
                  </a:ext>
                </a:extLst>
              </a:tr>
              <a:tr h="436104">
                <a:tc>
                  <a:txBody>
                    <a:bodyPr/>
                    <a:lstStyle/>
                    <a:p>
                      <a:endParaRPr lang="fi-FI" sz="1400"/>
                    </a:p>
                  </a:txBody>
                  <a:tcPr/>
                </a:tc>
                <a:tc>
                  <a:txBody>
                    <a:bodyPr/>
                    <a:lstStyle/>
                    <a:p>
                      <a:r>
                        <a:rPr lang="fi-FI" sz="1400" dirty="0"/>
                        <a:t>1 061 t€</a:t>
                      </a:r>
                    </a:p>
                  </a:txBody>
                  <a:tcPr/>
                </a:tc>
                <a:tc>
                  <a:txBody>
                    <a:bodyPr/>
                    <a:lstStyle/>
                    <a:p>
                      <a:endParaRPr lang="fi-FI" sz="1400" dirty="0"/>
                    </a:p>
                  </a:txBody>
                  <a:tcPr/>
                </a:tc>
                <a:tc>
                  <a:txBody>
                    <a:bodyPr/>
                    <a:lstStyle/>
                    <a:p>
                      <a:r>
                        <a:rPr lang="fi-FI" sz="1400" dirty="0"/>
                        <a:t>375 000 €</a:t>
                      </a:r>
                    </a:p>
                  </a:txBody>
                  <a:tcPr/>
                </a:tc>
                <a:tc>
                  <a:txBody>
                    <a:bodyPr/>
                    <a:lstStyle/>
                    <a:p>
                      <a:endParaRPr lang="fi-FI" sz="1400" dirty="0"/>
                    </a:p>
                  </a:txBody>
                  <a:tcPr/>
                </a:tc>
                <a:extLst>
                  <a:ext uri="{0D108BD9-81ED-4DB2-BD59-A6C34878D82A}">
                    <a16:rowId xmlns:a16="http://schemas.microsoft.com/office/drawing/2014/main" val="2735477006"/>
                  </a:ext>
                </a:extLst>
              </a:tr>
            </a:tbl>
          </a:graphicData>
        </a:graphic>
      </p:graphicFrame>
    </p:spTree>
    <p:extLst>
      <p:ext uri="{BB962C8B-B14F-4D97-AF65-F5344CB8AC3E}">
        <p14:creationId xmlns:p14="http://schemas.microsoft.com/office/powerpoint/2010/main" val="170770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74DCE2-6DBB-F97F-EDBB-F293E59BD7BC}"/>
              </a:ext>
            </a:extLst>
          </p:cNvPr>
          <p:cNvSpPr>
            <a:spLocks noGrp="1"/>
          </p:cNvSpPr>
          <p:nvPr>
            <p:ph type="title"/>
          </p:nvPr>
        </p:nvSpPr>
        <p:spPr/>
        <p:txBody>
          <a:bodyPr/>
          <a:lstStyle/>
          <a:p>
            <a:r>
              <a:rPr lang="fi-FI" dirty="0"/>
              <a:t>Ympäristöllisten lupamenettelyjen yhteensovittaminen: </a:t>
            </a:r>
            <a:r>
              <a:rPr lang="fi-FI" dirty="0">
                <a:hlinkClick r:id="rId2"/>
              </a:rPr>
              <a:t>Case 1</a:t>
            </a:r>
            <a:endParaRPr lang="fi-FI" dirty="0"/>
          </a:p>
        </p:txBody>
      </p:sp>
      <p:sp>
        <p:nvSpPr>
          <p:cNvPr id="3" name="Tekstin paikkamerkki 2">
            <a:extLst>
              <a:ext uri="{FF2B5EF4-FFF2-40B4-BE49-F238E27FC236}">
                <a16:creationId xmlns:a16="http://schemas.microsoft.com/office/drawing/2014/main" id="{410400CB-3B27-3F45-42CF-6EA4A92D95ED}"/>
              </a:ext>
            </a:extLst>
          </p:cNvPr>
          <p:cNvSpPr>
            <a:spLocks noGrp="1"/>
          </p:cNvSpPr>
          <p:nvPr>
            <p:ph type="body" sz="quarter" idx="13"/>
          </p:nvPr>
        </p:nvSpPr>
        <p:spPr/>
        <p:txBody>
          <a:bodyPr/>
          <a:lstStyle/>
          <a:p>
            <a:endParaRPr lang="fi-FI"/>
          </a:p>
        </p:txBody>
      </p:sp>
      <p:sp>
        <p:nvSpPr>
          <p:cNvPr id="4" name="Sisällön paikkamerkki 3">
            <a:extLst>
              <a:ext uri="{FF2B5EF4-FFF2-40B4-BE49-F238E27FC236}">
                <a16:creationId xmlns:a16="http://schemas.microsoft.com/office/drawing/2014/main" id="{5280C0BA-26B3-1130-7608-19BFDBC18B54}"/>
              </a:ext>
            </a:extLst>
          </p:cNvPr>
          <p:cNvSpPr>
            <a:spLocks noGrp="1"/>
          </p:cNvSpPr>
          <p:nvPr>
            <p:ph sz="quarter" idx="16"/>
          </p:nvPr>
        </p:nvSpPr>
        <p:spPr/>
        <p:txBody>
          <a:bodyPr/>
          <a:lstStyle/>
          <a:p>
            <a:endParaRPr lang="fi-FI"/>
          </a:p>
        </p:txBody>
      </p:sp>
    </p:spTree>
    <p:extLst>
      <p:ext uri="{BB962C8B-B14F-4D97-AF65-F5344CB8AC3E}">
        <p14:creationId xmlns:p14="http://schemas.microsoft.com/office/powerpoint/2010/main" val="307639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24A465-33A4-C599-113D-C287738A3181}"/>
              </a:ext>
            </a:extLst>
          </p:cNvPr>
          <p:cNvSpPr>
            <a:spLocks noGrp="1"/>
          </p:cNvSpPr>
          <p:nvPr>
            <p:ph type="ctrTitle"/>
          </p:nvPr>
        </p:nvSpPr>
        <p:spPr/>
        <p:txBody>
          <a:bodyPr/>
          <a:lstStyle/>
          <a:p>
            <a:r>
              <a:rPr lang="fi-FI" dirty="0"/>
              <a:t>Talous ja henkilöstö</a:t>
            </a:r>
          </a:p>
        </p:txBody>
      </p:sp>
    </p:spTree>
    <p:extLst>
      <p:ext uri="{BB962C8B-B14F-4D97-AF65-F5344CB8AC3E}">
        <p14:creationId xmlns:p14="http://schemas.microsoft.com/office/powerpoint/2010/main" val="3470950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7FC893-7907-A53D-859F-5E371EEE76EA}"/>
              </a:ext>
            </a:extLst>
          </p:cNvPr>
          <p:cNvSpPr>
            <a:spLocks noGrp="1"/>
          </p:cNvSpPr>
          <p:nvPr>
            <p:ph type="title"/>
          </p:nvPr>
        </p:nvSpPr>
        <p:spPr>
          <a:xfrm>
            <a:off x="0" y="322619"/>
            <a:ext cx="12582524" cy="1325563"/>
          </a:xfrm>
        </p:spPr>
        <p:txBody>
          <a:bodyPr/>
          <a:lstStyle/>
          <a:p>
            <a:pPr algn="ctr"/>
            <a:r>
              <a:rPr lang="fi-FI" dirty="0"/>
              <a:t>Tukes: Teollisuus kustannukset ja laskutus</a:t>
            </a:r>
            <a:br>
              <a:rPr lang="fi-FI" dirty="0"/>
            </a:br>
            <a:r>
              <a:rPr lang="fi-FI" dirty="0"/>
              <a:t>2018 – 2023 1.1.-30.4.2023</a:t>
            </a:r>
          </a:p>
        </p:txBody>
      </p:sp>
      <p:sp>
        <p:nvSpPr>
          <p:cNvPr id="4" name="Tekstin paikkamerkki 3">
            <a:extLst>
              <a:ext uri="{FF2B5EF4-FFF2-40B4-BE49-F238E27FC236}">
                <a16:creationId xmlns:a16="http://schemas.microsoft.com/office/drawing/2014/main" id="{EC762A7E-BFCF-5823-4979-DEE808B9E737}"/>
              </a:ext>
            </a:extLst>
          </p:cNvPr>
          <p:cNvSpPr>
            <a:spLocks noGrp="1"/>
          </p:cNvSpPr>
          <p:nvPr>
            <p:ph type="body" sz="quarter" idx="16"/>
          </p:nvPr>
        </p:nvSpPr>
        <p:spPr/>
        <p:txBody>
          <a:bodyPr/>
          <a:lstStyle/>
          <a:p>
            <a:endParaRPr lang="fi-FI"/>
          </a:p>
        </p:txBody>
      </p:sp>
      <p:sp>
        <p:nvSpPr>
          <p:cNvPr id="5" name="Dian numeron paikkamerkki 4">
            <a:extLst>
              <a:ext uri="{FF2B5EF4-FFF2-40B4-BE49-F238E27FC236}">
                <a16:creationId xmlns:a16="http://schemas.microsoft.com/office/drawing/2014/main" id="{456144F0-F677-3FD4-65BA-A1E18D43F296}"/>
              </a:ext>
            </a:extLst>
          </p:cNvPr>
          <p:cNvSpPr>
            <a:spLocks noGrp="1"/>
          </p:cNvSpPr>
          <p:nvPr>
            <p:ph type="sldNum" sz="quarter" idx="4"/>
          </p:nvPr>
        </p:nvSpPr>
        <p:spPr/>
        <p:txBody>
          <a:bodyPr/>
          <a:lstStyle/>
          <a:p>
            <a:fld id="{D52F2214-0E9B-BB4C-BD0A-12D8C079A88B}" type="slidenum">
              <a:rPr lang="fi-FI" smtClean="0"/>
              <a:pPr/>
              <a:t>3</a:t>
            </a:fld>
            <a:endParaRPr lang="fi-FI" dirty="0"/>
          </a:p>
        </p:txBody>
      </p:sp>
      <p:graphicFrame>
        <p:nvGraphicFramePr>
          <p:cNvPr id="6" name="Kaavio 5">
            <a:extLst>
              <a:ext uri="{FF2B5EF4-FFF2-40B4-BE49-F238E27FC236}">
                <a16:creationId xmlns:a16="http://schemas.microsoft.com/office/drawing/2014/main" id="{474E5A38-41A3-BF27-FAC8-CA7C4779FB3D}"/>
              </a:ext>
            </a:extLst>
          </p:cNvPr>
          <p:cNvGraphicFramePr>
            <a:graphicFrameLocks/>
          </p:cNvGraphicFramePr>
          <p:nvPr>
            <p:extLst>
              <p:ext uri="{D42A27DB-BD31-4B8C-83A1-F6EECF244321}">
                <p14:modId xmlns:p14="http://schemas.microsoft.com/office/powerpoint/2010/main" val="1220640226"/>
              </p:ext>
            </p:extLst>
          </p:nvPr>
        </p:nvGraphicFramePr>
        <p:xfrm>
          <a:off x="540774" y="2223575"/>
          <a:ext cx="5097070" cy="3518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Kaavio 6">
            <a:extLst>
              <a:ext uri="{FF2B5EF4-FFF2-40B4-BE49-F238E27FC236}">
                <a16:creationId xmlns:a16="http://schemas.microsoft.com/office/drawing/2014/main" id="{AADF1DFD-5E4F-02BA-E831-FC7D3BC27583}"/>
              </a:ext>
            </a:extLst>
          </p:cNvPr>
          <p:cNvGraphicFramePr>
            <a:graphicFrameLocks/>
          </p:cNvGraphicFramePr>
          <p:nvPr>
            <p:extLst>
              <p:ext uri="{D42A27DB-BD31-4B8C-83A1-F6EECF244321}">
                <p14:modId xmlns:p14="http://schemas.microsoft.com/office/powerpoint/2010/main" val="1442975380"/>
              </p:ext>
            </p:extLst>
          </p:nvPr>
        </p:nvGraphicFramePr>
        <p:xfrm>
          <a:off x="6550981" y="2223574"/>
          <a:ext cx="5097070" cy="3518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803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3A77D6-A777-C7FF-A313-43CF104697FB}"/>
              </a:ext>
            </a:extLst>
          </p:cNvPr>
          <p:cNvSpPr>
            <a:spLocks noGrp="1"/>
          </p:cNvSpPr>
          <p:nvPr>
            <p:ph type="title"/>
          </p:nvPr>
        </p:nvSpPr>
        <p:spPr>
          <a:xfrm>
            <a:off x="495301" y="346869"/>
            <a:ext cx="11378442" cy="1325563"/>
          </a:xfrm>
        </p:spPr>
        <p:txBody>
          <a:bodyPr/>
          <a:lstStyle/>
          <a:p>
            <a:r>
              <a:rPr lang="fi-FI" dirty="0"/>
              <a:t>Henkilöstökustannukset merkittävin kuluerä</a:t>
            </a:r>
          </a:p>
        </p:txBody>
      </p:sp>
      <p:sp>
        <p:nvSpPr>
          <p:cNvPr id="4" name="Tekstin paikkamerkki 3">
            <a:extLst>
              <a:ext uri="{FF2B5EF4-FFF2-40B4-BE49-F238E27FC236}">
                <a16:creationId xmlns:a16="http://schemas.microsoft.com/office/drawing/2014/main" id="{8C967DB6-06A6-9755-4D03-DB920D4A74F3}"/>
              </a:ext>
            </a:extLst>
          </p:cNvPr>
          <p:cNvSpPr>
            <a:spLocks noGrp="1"/>
          </p:cNvSpPr>
          <p:nvPr>
            <p:ph type="body" sz="quarter" idx="16"/>
          </p:nvPr>
        </p:nvSpPr>
        <p:spPr/>
        <p:txBody>
          <a:bodyPr/>
          <a:lstStyle/>
          <a:p>
            <a:endParaRPr lang="fi-FI"/>
          </a:p>
        </p:txBody>
      </p:sp>
      <p:sp>
        <p:nvSpPr>
          <p:cNvPr id="5" name="Dian numeron paikkamerkki 4">
            <a:extLst>
              <a:ext uri="{FF2B5EF4-FFF2-40B4-BE49-F238E27FC236}">
                <a16:creationId xmlns:a16="http://schemas.microsoft.com/office/drawing/2014/main" id="{84C2F7FF-ED99-837A-ED37-187900C9C611}"/>
              </a:ext>
            </a:extLst>
          </p:cNvPr>
          <p:cNvSpPr>
            <a:spLocks noGrp="1"/>
          </p:cNvSpPr>
          <p:nvPr>
            <p:ph type="sldNum" sz="quarter" idx="4"/>
          </p:nvPr>
        </p:nvSpPr>
        <p:spPr/>
        <p:txBody>
          <a:bodyPr/>
          <a:lstStyle/>
          <a:p>
            <a:fld id="{D52F2214-0E9B-BB4C-BD0A-12D8C079A88B}" type="slidenum">
              <a:rPr lang="fi-FI" smtClean="0"/>
              <a:pPr/>
              <a:t>4</a:t>
            </a:fld>
            <a:endParaRPr lang="fi-FI" dirty="0"/>
          </a:p>
        </p:txBody>
      </p:sp>
      <p:pic>
        <p:nvPicPr>
          <p:cNvPr id="7" name="Kuva 6">
            <a:extLst>
              <a:ext uri="{FF2B5EF4-FFF2-40B4-BE49-F238E27FC236}">
                <a16:creationId xmlns:a16="http://schemas.microsoft.com/office/drawing/2014/main" id="{4543AC64-E82E-FA1D-A6A9-7CC0FFDE383E}"/>
              </a:ext>
            </a:extLst>
          </p:cNvPr>
          <p:cNvPicPr>
            <a:picLocks noChangeAspect="1"/>
          </p:cNvPicPr>
          <p:nvPr/>
        </p:nvPicPr>
        <p:blipFill>
          <a:blip r:embed="rId2"/>
          <a:stretch>
            <a:fillRect/>
          </a:stretch>
        </p:blipFill>
        <p:spPr>
          <a:xfrm>
            <a:off x="318257" y="2235130"/>
            <a:ext cx="6854068" cy="3613219"/>
          </a:xfrm>
          <a:prstGeom prst="rect">
            <a:avLst/>
          </a:prstGeom>
        </p:spPr>
      </p:pic>
      <p:sp>
        <p:nvSpPr>
          <p:cNvPr id="8" name="Tekstiruutu 7">
            <a:extLst>
              <a:ext uri="{FF2B5EF4-FFF2-40B4-BE49-F238E27FC236}">
                <a16:creationId xmlns:a16="http://schemas.microsoft.com/office/drawing/2014/main" id="{BE1F9BDE-404B-593D-2492-083A4B2FA996}"/>
              </a:ext>
            </a:extLst>
          </p:cNvPr>
          <p:cNvSpPr txBox="1"/>
          <p:nvPr/>
        </p:nvSpPr>
        <p:spPr>
          <a:xfrm>
            <a:off x="7315200" y="2413337"/>
            <a:ext cx="4295775" cy="2031325"/>
          </a:xfrm>
          <a:prstGeom prst="rect">
            <a:avLst/>
          </a:prstGeom>
          <a:noFill/>
        </p:spPr>
        <p:txBody>
          <a:bodyPr wrap="square" rtlCol="0">
            <a:spAutoFit/>
          </a:bodyPr>
          <a:lstStyle/>
          <a:p>
            <a:r>
              <a:rPr lang="fi-FI" dirty="0"/>
              <a:t>Henkilöstön palkkakulujen lisäksi merkittäviä kuluja ovat:</a:t>
            </a:r>
          </a:p>
          <a:p>
            <a:endParaRPr lang="fi-FI" dirty="0"/>
          </a:p>
          <a:p>
            <a:pPr marL="285750" indent="-285750">
              <a:buFont typeface="Arial" panose="020B0604020202020204" pitchFamily="34" charset="0"/>
              <a:buChar char="•"/>
            </a:pPr>
            <a:r>
              <a:rPr lang="fi-FI" dirty="0"/>
              <a:t>Digikehitys (</a:t>
            </a:r>
            <a:r>
              <a:rPr lang="fi-FI" dirty="0" err="1"/>
              <a:t>Vallu</a:t>
            </a:r>
            <a:r>
              <a:rPr lang="fi-FI" dirty="0"/>
              <a:t>, Tola, </a:t>
            </a:r>
            <a:r>
              <a:rPr lang="fi-FI" dirty="0" err="1"/>
              <a:t>eTentti</a:t>
            </a:r>
            <a:r>
              <a:rPr lang="fi-FI" dirty="0"/>
              <a:t>, ylläpito)</a:t>
            </a:r>
          </a:p>
          <a:p>
            <a:pPr marL="285750" indent="-285750">
              <a:buFont typeface="Arial" panose="020B0604020202020204" pitchFamily="34" charset="0"/>
              <a:buChar char="•"/>
            </a:pPr>
            <a:r>
              <a:rPr lang="fi-FI" dirty="0"/>
              <a:t>Ilmoituskulut (hakemukset, päätökset)</a:t>
            </a:r>
          </a:p>
          <a:p>
            <a:pPr marL="285750" indent="-285750">
              <a:buFont typeface="Arial" panose="020B0604020202020204" pitchFamily="34" charset="0"/>
              <a:buChar char="•"/>
            </a:pPr>
            <a:r>
              <a:rPr lang="fi-FI" dirty="0"/>
              <a:t>Matkakulut (valvontakäynnit)</a:t>
            </a:r>
          </a:p>
          <a:p>
            <a:pPr marL="285750" indent="-285750">
              <a:buFont typeface="Arial" panose="020B0604020202020204" pitchFamily="34" charset="0"/>
              <a:buChar char="•"/>
            </a:pPr>
            <a:r>
              <a:rPr lang="fi-FI" dirty="0"/>
              <a:t>Henkilöstökulut (työterveys, koulutus)</a:t>
            </a:r>
          </a:p>
        </p:txBody>
      </p:sp>
    </p:spTree>
    <p:extLst>
      <p:ext uri="{BB962C8B-B14F-4D97-AF65-F5344CB8AC3E}">
        <p14:creationId xmlns:p14="http://schemas.microsoft.com/office/powerpoint/2010/main" val="283780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3AFD61-1533-BECA-BA67-A8ABF7A047BC}"/>
              </a:ext>
            </a:extLst>
          </p:cNvPr>
          <p:cNvSpPr>
            <a:spLocks noGrp="1"/>
          </p:cNvSpPr>
          <p:nvPr>
            <p:ph type="title"/>
          </p:nvPr>
        </p:nvSpPr>
        <p:spPr>
          <a:xfrm>
            <a:off x="838200" y="294802"/>
            <a:ext cx="10410825" cy="1416518"/>
          </a:xfrm>
        </p:spPr>
        <p:txBody>
          <a:bodyPr/>
          <a:lstStyle/>
          <a:p>
            <a:r>
              <a:rPr lang="fi-FI" dirty="0"/>
              <a:t>Henkilöstömäärä ja Rekrytoinnit</a:t>
            </a:r>
          </a:p>
        </p:txBody>
      </p:sp>
      <p:sp>
        <p:nvSpPr>
          <p:cNvPr id="3" name="Tekstin paikkamerkki 2">
            <a:extLst>
              <a:ext uri="{FF2B5EF4-FFF2-40B4-BE49-F238E27FC236}">
                <a16:creationId xmlns:a16="http://schemas.microsoft.com/office/drawing/2014/main" id="{16D8186A-8675-ED36-DA65-80FA03BD1C44}"/>
              </a:ext>
            </a:extLst>
          </p:cNvPr>
          <p:cNvSpPr>
            <a:spLocks noGrp="1"/>
          </p:cNvSpPr>
          <p:nvPr>
            <p:ph type="body" sz="quarter" idx="11"/>
          </p:nvPr>
        </p:nvSpPr>
        <p:spPr>
          <a:xfrm>
            <a:off x="838200" y="1742672"/>
            <a:ext cx="5257800" cy="4053670"/>
          </a:xfrm>
        </p:spPr>
        <p:txBody>
          <a:bodyPr>
            <a:normAutofit fontScale="85000" lnSpcReduction="10000"/>
          </a:bodyPr>
          <a:lstStyle/>
          <a:p>
            <a:pPr marL="0" indent="0">
              <a:buNone/>
            </a:pPr>
            <a:r>
              <a:rPr lang="fi-FI" sz="2400" dirty="0"/>
              <a:t>Toteutettu</a:t>
            </a:r>
          </a:p>
          <a:p>
            <a:r>
              <a:rPr lang="fi-FI" sz="2400" dirty="0"/>
              <a:t>1 vakinainen TP-ryhmä (vakinainen)</a:t>
            </a:r>
          </a:p>
          <a:p>
            <a:r>
              <a:rPr lang="fi-FI" sz="2400" dirty="0"/>
              <a:t>1 ma Kaivosryhmä (lisäresurssi)</a:t>
            </a:r>
          </a:p>
          <a:p>
            <a:r>
              <a:rPr lang="fi-FI" sz="2400" dirty="0"/>
              <a:t>1 ma Ryhmäpäällikkö (SL </a:t>
            </a:r>
            <a:r>
              <a:rPr lang="fi-FI" sz="2400" dirty="0" err="1"/>
              <a:t>va</a:t>
            </a:r>
            <a:r>
              <a:rPr lang="fi-FI" sz="2400" dirty="0"/>
              <a:t>)</a:t>
            </a:r>
          </a:p>
          <a:p>
            <a:r>
              <a:rPr lang="fi-FI" sz="2400" dirty="0"/>
              <a:t>2 ma TEO Esikunta (viransijainen + </a:t>
            </a:r>
            <a:r>
              <a:rPr lang="fi-FI" sz="2400" dirty="0" err="1"/>
              <a:t>va</a:t>
            </a:r>
            <a:r>
              <a:rPr lang="fi-FI" sz="2400" dirty="0"/>
              <a:t>)</a:t>
            </a:r>
          </a:p>
          <a:p>
            <a:r>
              <a:rPr lang="fi-FI" sz="2400" dirty="0"/>
              <a:t>Kesäharjoittelijat 4 hlöä</a:t>
            </a:r>
          </a:p>
          <a:p>
            <a:pPr marL="0" indent="0">
              <a:buNone/>
            </a:pPr>
            <a:r>
              <a:rPr lang="fi-FI" sz="2400" dirty="0"/>
              <a:t>Avoinna:</a:t>
            </a:r>
          </a:p>
          <a:p>
            <a:r>
              <a:rPr lang="fi-FI" sz="2400" dirty="0"/>
              <a:t>1 painelaitteiden asiantuntija</a:t>
            </a:r>
          </a:p>
          <a:p>
            <a:r>
              <a:rPr lang="fi-FI" sz="2400" dirty="0"/>
              <a:t>Ks. </a:t>
            </a:r>
            <a:r>
              <a:rPr lang="fi-FI" sz="1600" dirty="0">
                <a:hlinkClick r:id="rId2"/>
              </a:rPr>
              <a:t>Avoimet työpaikat | Turvallisuus- ja kemikaalivirasto (Tukes)</a:t>
            </a:r>
            <a:endParaRPr lang="fi-FI" sz="2400" dirty="0"/>
          </a:p>
          <a:p>
            <a:pPr marL="0" indent="0">
              <a:buNone/>
            </a:pPr>
            <a:r>
              <a:rPr lang="fi-FI" sz="2400" dirty="0"/>
              <a:t>Suunnitelma</a:t>
            </a:r>
          </a:p>
          <a:p>
            <a:r>
              <a:rPr lang="fi-FI" sz="2400" dirty="0" err="1"/>
              <a:t>Jory</a:t>
            </a:r>
            <a:r>
              <a:rPr lang="fi-FI" sz="2400" dirty="0"/>
              <a:t> 29.5.2023: Kaivoslaintoimeenpano</a:t>
            </a:r>
          </a:p>
        </p:txBody>
      </p:sp>
      <p:sp>
        <p:nvSpPr>
          <p:cNvPr id="5" name="Tekstin paikkamerkki 4">
            <a:extLst>
              <a:ext uri="{FF2B5EF4-FFF2-40B4-BE49-F238E27FC236}">
                <a16:creationId xmlns:a16="http://schemas.microsoft.com/office/drawing/2014/main" id="{F86076CF-D6A6-1BCC-3B2D-D6A3FCE86CF8}"/>
              </a:ext>
            </a:extLst>
          </p:cNvPr>
          <p:cNvSpPr>
            <a:spLocks noGrp="1"/>
          </p:cNvSpPr>
          <p:nvPr>
            <p:ph type="body" sz="quarter" idx="16"/>
          </p:nvPr>
        </p:nvSpPr>
        <p:spPr/>
        <p:txBody>
          <a:bodyPr/>
          <a:lstStyle/>
          <a:p>
            <a:endParaRPr lang="fi-FI"/>
          </a:p>
        </p:txBody>
      </p:sp>
      <p:sp>
        <p:nvSpPr>
          <p:cNvPr id="6" name="Dian numeron paikkamerkki 5">
            <a:extLst>
              <a:ext uri="{FF2B5EF4-FFF2-40B4-BE49-F238E27FC236}">
                <a16:creationId xmlns:a16="http://schemas.microsoft.com/office/drawing/2014/main" id="{E8F66BE6-E00B-9D6F-5F5F-81751ACFE938}"/>
              </a:ext>
            </a:extLst>
          </p:cNvPr>
          <p:cNvSpPr>
            <a:spLocks noGrp="1"/>
          </p:cNvSpPr>
          <p:nvPr>
            <p:ph type="sldNum" sz="quarter" idx="4"/>
          </p:nvPr>
        </p:nvSpPr>
        <p:spPr/>
        <p:txBody>
          <a:bodyPr/>
          <a:lstStyle/>
          <a:p>
            <a:fld id="{D52F2214-0E9B-BB4C-BD0A-12D8C079A88B}" type="slidenum">
              <a:rPr lang="fi-FI" smtClean="0"/>
              <a:pPr/>
              <a:t>5</a:t>
            </a:fld>
            <a:endParaRPr lang="fi-FI" dirty="0"/>
          </a:p>
        </p:txBody>
      </p:sp>
      <p:graphicFrame>
        <p:nvGraphicFramePr>
          <p:cNvPr id="7" name="Kaavio 6">
            <a:extLst>
              <a:ext uri="{FF2B5EF4-FFF2-40B4-BE49-F238E27FC236}">
                <a16:creationId xmlns:a16="http://schemas.microsoft.com/office/drawing/2014/main" id="{3EB321A8-4AD5-24A1-DEEF-F8616B58700A}"/>
              </a:ext>
            </a:extLst>
          </p:cNvPr>
          <p:cNvGraphicFramePr>
            <a:graphicFrameLocks/>
          </p:cNvGraphicFramePr>
          <p:nvPr>
            <p:extLst>
              <p:ext uri="{D42A27DB-BD31-4B8C-83A1-F6EECF244321}">
                <p14:modId xmlns:p14="http://schemas.microsoft.com/office/powerpoint/2010/main" val="1616116652"/>
              </p:ext>
            </p:extLst>
          </p:nvPr>
        </p:nvGraphicFramePr>
        <p:xfrm>
          <a:off x="6480175" y="1654169"/>
          <a:ext cx="5597525" cy="4197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18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E9FF1F-B06C-4968-9FA0-E1AF31E8C428}"/>
              </a:ext>
            </a:extLst>
          </p:cNvPr>
          <p:cNvSpPr>
            <a:spLocks noGrp="1"/>
          </p:cNvSpPr>
          <p:nvPr>
            <p:ph type="title"/>
          </p:nvPr>
        </p:nvSpPr>
        <p:spPr>
          <a:xfrm>
            <a:off x="5497314" y="2510365"/>
            <a:ext cx="6371285" cy="1837267"/>
          </a:xfrm>
        </p:spPr>
        <p:txBody>
          <a:bodyPr anchor="ctr">
            <a:normAutofit fontScale="90000"/>
          </a:bodyPr>
          <a:lstStyle/>
          <a:p>
            <a:r>
              <a:rPr lang="fi-FI" dirty="0"/>
              <a:t>Ilmoitusten ja hakemusten käsittely + valvontakäynnit</a:t>
            </a:r>
            <a:br>
              <a:rPr lang="fi-FI" dirty="0"/>
            </a:br>
            <a:r>
              <a:rPr lang="fi-FI" dirty="0"/>
              <a:t>1-5/2023</a:t>
            </a:r>
          </a:p>
        </p:txBody>
      </p:sp>
    </p:spTree>
    <p:extLst>
      <p:ext uri="{BB962C8B-B14F-4D97-AF65-F5344CB8AC3E}">
        <p14:creationId xmlns:p14="http://schemas.microsoft.com/office/powerpoint/2010/main" val="402944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D3EE10-9F75-4271-BD04-1B114C196134}"/>
              </a:ext>
            </a:extLst>
          </p:cNvPr>
          <p:cNvSpPr>
            <a:spLocks noGrp="1"/>
          </p:cNvSpPr>
          <p:nvPr>
            <p:ph type="title"/>
          </p:nvPr>
        </p:nvSpPr>
        <p:spPr>
          <a:xfrm>
            <a:off x="811658" y="89735"/>
            <a:ext cx="10829080" cy="1080702"/>
          </a:xfrm>
        </p:spPr>
        <p:txBody>
          <a:bodyPr>
            <a:normAutofit fontScale="90000"/>
          </a:bodyPr>
          <a:lstStyle/>
          <a:p>
            <a:r>
              <a:rPr lang="fi-FI" dirty="0"/>
              <a:t>Tuotokset ja palvelukyky: Teolliset prosessit </a:t>
            </a:r>
            <a:r>
              <a:rPr lang="fi-FI" sz="3100" dirty="0"/>
              <a:t>Q2/2023</a:t>
            </a:r>
            <a:r>
              <a:rPr lang="fi-FI" dirty="0"/>
              <a:t> </a:t>
            </a:r>
            <a:r>
              <a:rPr lang="fi-FI" sz="2000" dirty="0"/>
              <a:t>(29.5.2023 asti)</a:t>
            </a:r>
          </a:p>
        </p:txBody>
      </p:sp>
      <p:graphicFrame>
        <p:nvGraphicFramePr>
          <p:cNvPr id="6" name="Taulukko 6">
            <a:extLst>
              <a:ext uri="{FF2B5EF4-FFF2-40B4-BE49-F238E27FC236}">
                <a16:creationId xmlns:a16="http://schemas.microsoft.com/office/drawing/2014/main" id="{2E0B2027-238F-4C6A-8BAD-6BCA9CC16121}"/>
              </a:ext>
            </a:extLst>
          </p:cNvPr>
          <p:cNvGraphicFramePr>
            <a:graphicFrameLocks noGrp="1"/>
          </p:cNvGraphicFramePr>
          <p:nvPr>
            <p:ph type="tbl" sz="quarter" idx="12"/>
          </p:nvPr>
        </p:nvGraphicFramePr>
        <p:xfrm>
          <a:off x="811657" y="1108331"/>
          <a:ext cx="10818711" cy="3929788"/>
        </p:xfrm>
        <a:graphic>
          <a:graphicData uri="http://schemas.openxmlformats.org/drawingml/2006/table">
            <a:tbl>
              <a:tblPr firstRow="1" bandRow="1">
                <a:tableStyleId>{5C22544A-7EE6-4342-B048-85BDC9FD1C3A}</a:tableStyleId>
              </a:tblPr>
              <a:tblGrid>
                <a:gridCol w="3176800">
                  <a:extLst>
                    <a:ext uri="{9D8B030D-6E8A-4147-A177-3AD203B41FA5}">
                      <a16:colId xmlns:a16="http://schemas.microsoft.com/office/drawing/2014/main" val="2962817898"/>
                    </a:ext>
                  </a:extLst>
                </a:gridCol>
                <a:gridCol w="1945806">
                  <a:extLst>
                    <a:ext uri="{9D8B030D-6E8A-4147-A177-3AD203B41FA5}">
                      <a16:colId xmlns:a16="http://schemas.microsoft.com/office/drawing/2014/main" val="3632416582"/>
                    </a:ext>
                  </a:extLst>
                </a:gridCol>
                <a:gridCol w="1440515">
                  <a:extLst>
                    <a:ext uri="{9D8B030D-6E8A-4147-A177-3AD203B41FA5}">
                      <a16:colId xmlns:a16="http://schemas.microsoft.com/office/drawing/2014/main" val="3630303143"/>
                    </a:ext>
                  </a:extLst>
                </a:gridCol>
                <a:gridCol w="2127795">
                  <a:extLst>
                    <a:ext uri="{9D8B030D-6E8A-4147-A177-3AD203B41FA5}">
                      <a16:colId xmlns:a16="http://schemas.microsoft.com/office/drawing/2014/main" val="1241789832"/>
                    </a:ext>
                  </a:extLst>
                </a:gridCol>
                <a:gridCol w="2127795">
                  <a:extLst>
                    <a:ext uri="{9D8B030D-6E8A-4147-A177-3AD203B41FA5}">
                      <a16:colId xmlns:a16="http://schemas.microsoft.com/office/drawing/2014/main" val="1342259362"/>
                    </a:ext>
                  </a:extLst>
                </a:gridCol>
              </a:tblGrid>
              <a:tr h="790348">
                <a:tc>
                  <a:txBody>
                    <a:bodyPr/>
                    <a:lstStyle/>
                    <a:p>
                      <a:r>
                        <a:rPr lang="fi-FI" sz="1400" dirty="0"/>
                        <a:t>Asia</a:t>
                      </a:r>
                    </a:p>
                  </a:txBody>
                  <a:tcPr/>
                </a:tc>
                <a:tc>
                  <a:txBody>
                    <a:bodyPr/>
                    <a:lstStyle/>
                    <a:p>
                      <a:r>
                        <a:rPr lang="fi-FI" sz="1400" dirty="0"/>
                        <a:t>Vireillä</a:t>
                      </a:r>
                      <a:br>
                        <a:rPr lang="fi-FI" sz="1400" dirty="0"/>
                      </a:br>
                      <a:r>
                        <a:rPr lang="fi-FI" sz="1400" dirty="0"/>
                        <a:t>Q2</a:t>
                      </a:r>
                    </a:p>
                  </a:txBody>
                  <a:tcPr/>
                </a:tc>
                <a:tc>
                  <a:txBody>
                    <a:bodyPr/>
                    <a:lstStyle/>
                    <a:p>
                      <a:r>
                        <a:rPr lang="fi-FI" sz="1400" dirty="0"/>
                        <a:t>Tav. 2023 (arvio)</a:t>
                      </a:r>
                    </a:p>
                  </a:txBody>
                  <a:tcPr/>
                </a:tc>
                <a:tc>
                  <a:txBody>
                    <a:bodyPr/>
                    <a:lstStyle/>
                    <a:p>
                      <a:r>
                        <a:rPr lang="fi-FI" sz="1400" dirty="0" err="1"/>
                        <a:t>Tot</a:t>
                      </a:r>
                      <a:r>
                        <a:rPr lang="fi-FI" sz="1400" dirty="0"/>
                        <a:t>.  2023</a:t>
                      </a:r>
                    </a:p>
                  </a:txBody>
                  <a:tcPr/>
                </a:tc>
                <a:tc>
                  <a:txBody>
                    <a:bodyPr/>
                    <a:lstStyle/>
                    <a:p>
                      <a:r>
                        <a:rPr lang="fi-FI" sz="1400" dirty="0"/>
                        <a:t>Ka käsittely-</a:t>
                      </a:r>
                      <a:br>
                        <a:rPr lang="fi-FI" sz="1400" dirty="0"/>
                      </a:br>
                      <a:r>
                        <a:rPr lang="fi-FI" sz="1400" dirty="0"/>
                        <a:t>aika (pv)</a:t>
                      </a:r>
                    </a:p>
                  </a:txBody>
                  <a:tcPr/>
                </a:tc>
                <a:extLst>
                  <a:ext uri="{0D108BD9-81ED-4DB2-BD59-A6C34878D82A}">
                    <a16:rowId xmlns:a16="http://schemas.microsoft.com/office/drawing/2014/main" val="2350608329"/>
                  </a:ext>
                </a:extLst>
              </a:tr>
              <a:tr h="400662">
                <a:tc>
                  <a:txBody>
                    <a:bodyPr/>
                    <a:lstStyle/>
                    <a:p>
                      <a:r>
                        <a:rPr lang="fi-FI" sz="1400" dirty="0"/>
                        <a:t>Luvat ja ilmoitukset (03.01)</a:t>
                      </a:r>
                    </a:p>
                    <a:p>
                      <a:r>
                        <a:rPr lang="fi-FI" sz="1400" dirty="0"/>
                        <a:t>Toiminnanharjoittajan muutosilmoitukset (03.00.03)</a:t>
                      </a:r>
                    </a:p>
                  </a:txBody>
                  <a:tcPr/>
                </a:tc>
                <a:tc>
                  <a:txBody>
                    <a:bodyPr/>
                    <a:lstStyle/>
                    <a:p>
                      <a:r>
                        <a:rPr lang="fi-FI" sz="1400" dirty="0">
                          <a:solidFill>
                            <a:schemeClr val="tx1"/>
                          </a:solidFill>
                        </a:rPr>
                        <a:t>92</a:t>
                      </a:r>
                    </a:p>
                    <a:p>
                      <a:endParaRPr lang="fi-FI" sz="1400" dirty="0">
                        <a:solidFill>
                          <a:schemeClr val="tx1"/>
                        </a:solidFill>
                      </a:endParaRPr>
                    </a:p>
                    <a:p>
                      <a:r>
                        <a:rPr lang="fi-FI" sz="1400" dirty="0">
                          <a:solidFill>
                            <a:schemeClr val="tx1"/>
                          </a:solidFill>
                        </a:rPr>
                        <a:t>4</a:t>
                      </a:r>
                    </a:p>
                  </a:txBody>
                  <a:tcPr/>
                </a:tc>
                <a:tc>
                  <a:txBody>
                    <a:bodyPr/>
                    <a:lstStyle/>
                    <a:p>
                      <a:r>
                        <a:rPr lang="fi-FI" sz="1400" dirty="0">
                          <a:solidFill>
                            <a:schemeClr val="tx1"/>
                          </a:solidFill>
                        </a:rPr>
                        <a:t>150</a:t>
                      </a:r>
                    </a:p>
                    <a:p>
                      <a:endParaRPr lang="fi-FI" sz="1400" dirty="0">
                        <a:solidFill>
                          <a:schemeClr val="tx1"/>
                        </a:solidFill>
                        <a:highlight>
                          <a:srgbClr val="FFFF00"/>
                        </a:highlight>
                      </a:endParaRPr>
                    </a:p>
                    <a:p>
                      <a:r>
                        <a:rPr lang="fi-FI" sz="1400" dirty="0">
                          <a:solidFill>
                            <a:schemeClr val="tx1"/>
                          </a:solidFill>
                        </a:rPr>
                        <a:t>20</a:t>
                      </a:r>
                    </a:p>
                  </a:txBody>
                  <a:tcPr/>
                </a:tc>
                <a:tc>
                  <a:txBody>
                    <a:bodyPr/>
                    <a:lstStyle/>
                    <a:p>
                      <a:r>
                        <a:rPr lang="fi-FI" sz="1400" dirty="0"/>
                        <a:t>51 (34 % tavoitteesta)</a:t>
                      </a:r>
                    </a:p>
                    <a:p>
                      <a:endParaRPr lang="fi-FI" sz="1400" dirty="0">
                        <a:highlight>
                          <a:srgbClr val="FFFF00"/>
                        </a:highlight>
                      </a:endParaRPr>
                    </a:p>
                    <a:p>
                      <a:r>
                        <a:rPr lang="fi-FI" sz="1400" dirty="0"/>
                        <a:t>10</a:t>
                      </a:r>
                    </a:p>
                  </a:txBody>
                  <a:tcPr/>
                </a:tc>
                <a:tc>
                  <a:txBody>
                    <a:bodyPr/>
                    <a:lstStyle/>
                    <a:p>
                      <a:r>
                        <a:rPr lang="fi-FI" sz="1400" dirty="0">
                          <a:solidFill>
                            <a:schemeClr val="tx1"/>
                          </a:solidFill>
                        </a:rPr>
                        <a:t>128</a:t>
                      </a:r>
                    </a:p>
                    <a:p>
                      <a:endParaRPr lang="fi-FI" sz="1400" dirty="0">
                        <a:solidFill>
                          <a:schemeClr val="tx1"/>
                        </a:solidFill>
                        <a:highlight>
                          <a:srgbClr val="FFFF00"/>
                        </a:highlight>
                      </a:endParaRPr>
                    </a:p>
                    <a:p>
                      <a:r>
                        <a:rPr lang="fi-FI" sz="1400" dirty="0">
                          <a:solidFill>
                            <a:schemeClr val="tx1"/>
                          </a:solidFill>
                        </a:rPr>
                        <a:t>16</a:t>
                      </a:r>
                    </a:p>
                  </a:txBody>
                  <a:tcPr/>
                </a:tc>
                <a:extLst>
                  <a:ext uri="{0D108BD9-81ED-4DB2-BD59-A6C34878D82A}">
                    <a16:rowId xmlns:a16="http://schemas.microsoft.com/office/drawing/2014/main" val="3607627189"/>
                  </a:ext>
                </a:extLst>
              </a:tr>
              <a:tr h="465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t>Turvallisuusselvitykset (03.04)</a:t>
                      </a:r>
                    </a:p>
                  </a:txBody>
                  <a:tcPr/>
                </a:tc>
                <a:tc>
                  <a:txBody>
                    <a:bodyPr/>
                    <a:lstStyle/>
                    <a:p>
                      <a:r>
                        <a:rPr lang="fi-FI" sz="1400" dirty="0">
                          <a:solidFill>
                            <a:schemeClr val="tx1"/>
                          </a:solidFill>
                        </a:rPr>
                        <a:t>34</a:t>
                      </a:r>
                    </a:p>
                  </a:txBody>
                  <a:tcPr/>
                </a:tc>
                <a:tc>
                  <a:txBody>
                    <a:bodyPr/>
                    <a:lstStyle/>
                    <a:p>
                      <a:r>
                        <a:rPr lang="fi-FI" sz="1400" dirty="0">
                          <a:solidFill>
                            <a:schemeClr val="tx1"/>
                          </a:solidFill>
                        </a:rPr>
                        <a:t>45 (v. 2023 toimitettavia 15 kpl)</a:t>
                      </a:r>
                    </a:p>
                  </a:txBody>
                  <a:tcPr/>
                </a:tc>
                <a:tc>
                  <a:txBody>
                    <a:bodyPr/>
                    <a:lstStyle/>
                    <a:p>
                      <a:r>
                        <a:rPr lang="fi-FI" sz="1400" dirty="0"/>
                        <a:t>8 (</a:t>
                      </a:r>
                      <a:r>
                        <a:rPr lang="fi-FI" sz="1400" dirty="0">
                          <a:solidFill>
                            <a:schemeClr val="tx1"/>
                          </a:solidFill>
                        </a:rPr>
                        <a:t>18</a:t>
                      </a:r>
                      <a:r>
                        <a:rPr lang="fi-FI" sz="1400" dirty="0"/>
                        <a:t> %)</a:t>
                      </a:r>
                    </a:p>
                  </a:txBody>
                  <a:tcPr/>
                </a:tc>
                <a:tc>
                  <a:txBody>
                    <a:bodyPr/>
                    <a:lstStyle/>
                    <a:p>
                      <a:r>
                        <a:rPr lang="fi-FI" sz="1400" dirty="0">
                          <a:solidFill>
                            <a:schemeClr val="tx1"/>
                          </a:solidFill>
                        </a:rPr>
                        <a:t>508</a:t>
                      </a:r>
                    </a:p>
                  </a:txBody>
                  <a:tcPr/>
                </a:tc>
                <a:extLst>
                  <a:ext uri="{0D108BD9-81ED-4DB2-BD59-A6C34878D82A}">
                    <a16:rowId xmlns:a16="http://schemas.microsoft.com/office/drawing/2014/main" val="1169730094"/>
                  </a:ext>
                </a:extLst>
              </a:tr>
              <a:tr h="479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t>Lausunnot (maankäyttö, YVA ja ympäristölupa) (03.00.02)</a:t>
                      </a:r>
                    </a:p>
                  </a:txBody>
                  <a:tcPr/>
                </a:tc>
                <a:tc>
                  <a:txBody>
                    <a:bodyPr/>
                    <a:lstStyle/>
                    <a:p>
                      <a:r>
                        <a:rPr lang="fi-FI" sz="1400" dirty="0"/>
                        <a:t>55</a:t>
                      </a:r>
                    </a:p>
                  </a:txBody>
                  <a:tcPr/>
                </a:tc>
                <a:tc>
                  <a:txBody>
                    <a:bodyPr/>
                    <a:lstStyle/>
                    <a:p>
                      <a:r>
                        <a:rPr lang="fi-FI" sz="1400" dirty="0"/>
                        <a:t>300</a:t>
                      </a:r>
                    </a:p>
                  </a:txBody>
                  <a:tcPr/>
                </a:tc>
                <a:tc>
                  <a:txBody>
                    <a:bodyPr/>
                    <a:lstStyle/>
                    <a:p>
                      <a:r>
                        <a:rPr lang="fi-FI" sz="1400" dirty="0"/>
                        <a:t>150 (50 %)</a:t>
                      </a:r>
                    </a:p>
                  </a:txBody>
                  <a:tcPr/>
                </a:tc>
                <a:tc>
                  <a:txBody>
                    <a:bodyPr/>
                    <a:lstStyle/>
                    <a:p>
                      <a:r>
                        <a:rPr lang="fi-FI" sz="1400" dirty="0"/>
                        <a:t>26</a:t>
                      </a:r>
                    </a:p>
                  </a:txBody>
                  <a:tcPr/>
                </a:tc>
                <a:extLst>
                  <a:ext uri="{0D108BD9-81ED-4DB2-BD59-A6C34878D82A}">
                    <a16:rowId xmlns:a16="http://schemas.microsoft.com/office/drawing/2014/main" val="1764263334"/>
                  </a:ext>
                </a:extLst>
              </a:tr>
              <a:tr h="559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t>Tarkastukset (kemikaalit, räjähdevarastot, nestekaasu) (03.03)</a:t>
                      </a:r>
                    </a:p>
                  </a:txBody>
                  <a:tcPr/>
                </a:tc>
                <a:tc>
                  <a:txBody>
                    <a:bodyPr/>
                    <a:lstStyle/>
                    <a:p>
                      <a:r>
                        <a:rPr lang="fi-FI" sz="1400" dirty="0"/>
                        <a:t>174 (tarkastus sovittu tai tehty, mutta pöytäkirja laatimatta tai toimenpiteitä avoinna)</a:t>
                      </a:r>
                    </a:p>
                  </a:txBody>
                  <a:tcPr/>
                </a:tc>
                <a:tc>
                  <a:txBody>
                    <a:bodyPr/>
                    <a:lstStyle/>
                    <a:p>
                      <a:r>
                        <a:rPr lang="fi-FI" sz="1400" dirty="0"/>
                        <a:t>250 (</a:t>
                      </a:r>
                      <a:r>
                        <a:rPr lang="fi-FI" sz="1400" dirty="0" err="1"/>
                        <a:t>kem</a:t>
                      </a:r>
                      <a:r>
                        <a:rPr lang="fi-FI" sz="1400" dirty="0"/>
                        <a:t>)</a:t>
                      </a:r>
                    </a:p>
                    <a:p>
                      <a:r>
                        <a:rPr lang="fi-FI" sz="1400" dirty="0"/>
                        <a:t>80 (</a:t>
                      </a:r>
                      <a:r>
                        <a:rPr lang="fi-FI" sz="1400" dirty="0" err="1"/>
                        <a:t>räj</a:t>
                      </a:r>
                      <a:r>
                        <a:rPr lang="fi-FI" sz="1400" dirty="0"/>
                        <a:t>)</a:t>
                      </a:r>
                    </a:p>
                    <a:p>
                      <a:r>
                        <a:rPr lang="fi-FI" sz="1400" dirty="0"/>
                        <a:t>34 mt. + 16 </a:t>
                      </a:r>
                      <a:r>
                        <a:rPr lang="fi-FI" sz="1400" dirty="0" err="1"/>
                        <a:t>kt</a:t>
                      </a:r>
                      <a:r>
                        <a:rPr lang="fi-FI" sz="1400" dirty="0"/>
                        <a:t>. (</a:t>
                      </a:r>
                      <a:r>
                        <a:rPr lang="fi-FI" sz="1400" dirty="0" err="1"/>
                        <a:t>nk</a:t>
                      </a:r>
                      <a:r>
                        <a:rPr lang="fi-FI" sz="1400" dirty="0"/>
                        <a:t>)</a:t>
                      </a:r>
                    </a:p>
                    <a:p>
                      <a:r>
                        <a:rPr lang="fi-FI" sz="1400" dirty="0"/>
                        <a:t>Yhteensä: 380</a:t>
                      </a:r>
                    </a:p>
                  </a:txBody>
                  <a:tcPr/>
                </a:tc>
                <a:tc>
                  <a:txBody>
                    <a:bodyPr/>
                    <a:lstStyle/>
                    <a:p>
                      <a:r>
                        <a:rPr lang="fi-FI" sz="1400" dirty="0"/>
                        <a:t>114 (30 %)</a:t>
                      </a:r>
                    </a:p>
                  </a:txBody>
                  <a:tcPr/>
                </a:tc>
                <a:tc>
                  <a:txBody>
                    <a:bodyPr/>
                    <a:lstStyle/>
                    <a:p>
                      <a:r>
                        <a:rPr lang="fi-FI" sz="1400" dirty="0"/>
                        <a:t>128</a:t>
                      </a:r>
                    </a:p>
                  </a:txBody>
                  <a:tcPr/>
                </a:tc>
                <a:extLst>
                  <a:ext uri="{0D108BD9-81ED-4DB2-BD59-A6C34878D82A}">
                    <a16:rowId xmlns:a16="http://schemas.microsoft.com/office/drawing/2014/main" val="3891127021"/>
                  </a:ext>
                </a:extLst>
              </a:tr>
            </a:tbl>
          </a:graphicData>
        </a:graphic>
      </p:graphicFrame>
      <p:sp>
        <p:nvSpPr>
          <p:cNvPr id="5" name="Dian numeron paikkamerkki 4">
            <a:extLst>
              <a:ext uri="{FF2B5EF4-FFF2-40B4-BE49-F238E27FC236}">
                <a16:creationId xmlns:a16="http://schemas.microsoft.com/office/drawing/2014/main" id="{215A55DF-A71E-4F81-AB17-70618E635EF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2F2214-0E9B-BB4C-BD0A-12D8C079A88B}" type="slidenum">
              <a:rPr kumimoji="0" lang="fi-FI" sz="1000" b="0" i="0" u="none" strike="noStrike" kern="1200" cap="none" spc="0" normalizeH="0" baseline="0" noProof="0" smtClean="0">
                <a:ln>
                  <a:noFill/>
                </a:ln>
                <a:solidFill>
                  <a:srgbClr val="00A09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i-FI" sz="1000" b="0" i="0" u="none" strike="noStrike" kern="1200" cap="none" spc="0" normalizeH="0" baseline="0" noProof="0" dirty="0">
              <a:ln>
                <a:noFill/>
              </a:ln>
              <a:solidFill>
                <a:srgbClr val="00A09C"/>
              </a:solidFill>
              <a:effectLst/>
              <a:uLnTx/>
              <a:uFillTx/>
              <a:latin typeface="Calibri" panose="020F0502020204030204"/>
              <a:ea typeface="+mn-ea"/>
              <a:cs typeface="+mn-cs"/>
            </a:endParaRPr>
          </a:p>
        </p:txBody>
      </p:sp>
      <p:graphicFrame>
        <p:nvGraphicFramePr>
          <p:cNvPr id="7" name="Taulukko 6">
            <a:extLst>
              <a:ext uri="{FF2B5EF4-FFF2-40B4-BE49-F238E27FC236}">
                <a16:creationId xmlns:a16="http://schemas.microsoft.com/office/drawing/2014/main" id="{CEDE2103-3184-45EB-9DB1-5ACC93CB0D57}"/>
              </a:ext>
            </a:extLst>
          </p:cNvPr>
          <p:cNvGraphicFramePr>
            <a:graphicFrameLocks noGrp="1"/>
          </p:cNvGraphicFramePr>
          <p:nvPr/>
        </p:nvGraphicFramePr>
        <p:xfrm>
          <a:off x="811658" y="5854629"/>
          <a:ext cx="10829080" cy="740904"/>
        </p:xfrm>
        <a:graphic>
          <a:graphicData uri="http://schemas.openxmlformats.org/drawingml/2006/table">
            <a:tbl>
              <a:tblPr firstRow="1" bandRow="1">
                <a:tableStyleId>{5C22544A-7EE6-4342-B048-85BDC9FD1C3A}</a:tableStyleId>
              </a:tblPr>
              <a:tblGrid>
                <a:gridCol w="2165816">
                  <a:extLst>
                    <a:ext uri="{9D8B030D-6E8A-4147-A177-3AD203B41FA5}">
                      <a16:colId xmlns:a16="http://schemas.microsoft.com/office/drawing/2014/main" val="3938330264"/>
                    </a:ext>
                  </a:extLst>
                </a:gridCol>
                <a:gridCol w="2165816">
                  <a:extLst>
                    <a:ext uri="{9D8B030D-6E8A-4147-A177-3AD203B41FA5}">
                      <a16:colId xmlns:a16="http://schemas.microsoft.com/office/drawing/2014/main" val="8212939"/>
                    </a:ext>
                  </a:extLst>
                </a:gridCol>
                <a:gridCol w="2165816">
                  <a:extLst>
                    <a:ext uri="{9D8B030D-6E8A-4147-A177-3AD203B41FA5}">
                      <a16:colId xmlns:a16="http://schemas.microsoft.com/office/drawing/2014/main" val="1684677702"/>
                    </a:ext>
                  </a:extLst>
                </a:gridCol>
                <a:gridCol w="2165816">
                  <a:extLst>
                    <a:ext uri="{9D8B030D-6E8A-4147-A177-3AD203B41FA5}">
                      <a16:colId xmlns:a16="http://schemas.microsoft.com/office/drawing/2014/main" val="1971412205"/>
                    </a:ext>
                  </a:extLst>
                </a:gridCol>
                <a:gridCol w="2165816">
                  <a:extLst>
                    <a:ext uri="{9D8B030D-6E8A-4147-A177-3AD203B41FA5}">
                      <a16:colId xmlns:a16="http://schemas.microsoft.com/office/drawing/2014/main" val="2297882845"/>
                    </a:ext>
                  </a:extLst>
                </a:gridCol>
              </a:tblGrid>
              <a:tr h="267213">
                <a:tc>
                  <a:txBody>
                    <a:bodyPr/>
                    <a:lstStyle/>
                    <a:p>
                      <a:r>
                        <a:rPr lang="fi-FI" sz="1400" dirty="0"/>
                        <a:t>Laskutus</a:t>
                      </a:r>
                    </a:p>
                  </a:txBody>
                  <a:tcPr/>
                </a:tc>
                <a:tc>
                  <a:txBody>
                    <a:bodyPr/>
                    <a:lstStyle/>
                    <a:p>
                      <a:r>
                        <a:rPr lang="fi-FI" sz="1400" dirty="0" err="1"/>
                        <a:t>Tot</a:t>
                      </a:r>
                      <a:r>
                        <a:rPr lang="fi-FI" sz="1400" dirty="0"/>
                        <a:t>. 2022</a:t>
                      </a:r>
                    </a:p>
                  </a:txBody>
                  <a:tcPr/>
                </a:tc>
                <a:tc>
                  <a:txBody>
                    <a:bodyPr/>
                    <a:lstStyle/>
                    <a:p>
                      <a:r>
                        <a:rPr lang="fi-FI" sz="1400" dirty="0"/>
                        <a:t>Tav. 2023</a:t>
                      </a:r>
                    </a:p>
                  </a:txBody>
                  <a:tcPr/>
                </a:tc>
                <a:tc>
                  <a:txBody>
                    <a:bodyPr/>
                    <a:lstStyle/>
                    <a:p>
                      <a:r>
                        <a:rPr lang="fi-FI" sz="1400" dirty="0" err="1"/>
                        <a:t>Tot</a:t>
                      </a:r>
                      <a:r>
                        <a:rPr lang="fi-FI" sz="1400" dirty="0"/>
                        <a:t>.  2023</a:t>
                      </a:r>
                    </a:p>
                  </a:txBody>
                  <a:tcPr/>
                </a:tc>
                <a:tc>
                  <a:txBody>
                    <a:bodyPr/>
                    <a:lstStyle/>
                    <a:p>
                      <a:r>
                        <a:rPr lang="fi-FI" sz="1400" dirty="0"/>
                        <a:t>Huom.</a:t>
                      </a:r>
                    </a:p>
                  </a:txBody>
                  <a:tcPr/>
                </a:tc>
                <a:extLst>
                  <a:ext uri="{0D108BD9-81ED-4DB2-BD59-A6C34878D82A}">
                    <a16:rowId xmlns:a16="http://schemas.microsoft.com/office/drawing/2014/main" val="1557422453"/>
                  </a:ext>
                </a:extLst>
              </a:tr>
              <a:tr h="436104">
                <a:tc>
                  <a:txBody>
                    <a:bodyPr/>
                    <a:lstStyle/>
                    <a:p>
                      <a:endParaRPr lang="fi-FI" sz="1400"/>
                    </a:p>
                  </a:txBody>
                  <a:tcPr/>
                </a:tc>
                <a:tc>
                  <a:txBody>
                    <a:bodyPr/>
                    <a:lstStyle/>
                    <a:p>
                      <a:r>
                        <a:rPr lang="fi-FI" sz="1400" dirty="0">
                          <a:highlight>
                            <a:srgbClr val="FFFF00"/>
                          </a:highlight>
                        </a:rPr>
                        <a:t>852 t€</a:t>
                      </a:r>
                    </a:p>
                  </a:txBody>
                  <a:tcPr/>
                </a:tc>
                <a:tc>
                  <a:txBody>
                    <a:bodyPr/>
                    <a:lstStyle/>
                    <a:p>
                      <a:endParaRPr lang="fi-FI" sz="1400" dirty="0"/>
                    </a:p>
                  </a:txBody>
                  <a:tcPr/>
                </a:tc>
                <a:tc>
                  <a:txBody>
                    <a:bodyPr/>
                    <a:lstStyle/>
                    <a:p>
                      <a:r>
                        <a:rPr lang="fi-FI" sz="1400" dirty="0">
                          <a:highlight>
                            <a:srgbClr val="FFFF00"/>
                          </a:highlight>
                        </a:rPr>
                        <a:t>237 607 €</a:t>
                      </a:r>
                    </a:p>
                  </a:txBody>
                  <a:tcPr/>
                </a:tc>
                <a:tc>
                  <a:txBody>
                    <a:bodyPr/>
                    <a:lstStyle/>
                    <a:p>
                      <a:endParaRPr lang="fi-FI" sz="1400" dirty="0"/>
                    </a:p>
                  </a:txBody>
                  <a:tcPr/>
                </a:tc>
                <a:extLst>
                  <a:ext uri="{0D108BD9-81ED-4DB2-BD59-A6C34878D82A}">
                    <a16:rowId xmlns:a16="http://schemas.microsoft.com/office/drawing/2014/main" val="2735477006"/>
                  </a:ext>
                </a:extLst>
              </a:tr>
            </a:tbl>
          </a:graphicData>
        </a:graphic>
      </p:graphicFrame>
      <p:sp>
        <p:nvSpPr>
          <p:cNvPr id="4" name="Tekstiruutu 3">
            <a:extLst>
              <a:ext uri="{FF2B5EF4-FFF2-40B4-BE49-F238E27FC236}">
                <a16:creationId xmlns:a16="http://schemas.microsoft.com/office/drawing/2014/main" id="{1A01F98A-D8BB-47A0-B39D-F214C1F410B9}"/>
              </a:ext>
            </a:extLst>
          </p:cNvPr>
          <p:cNvSpPr txBox="1"/>
          <p:nvPr/>
        </p:nvSpPr>
        <p:spPr>
          <a:xfrm>
            <a:off x="811658" y="5146183"/>
            <a:ext cx="108187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000000"/>
                </a:solidFill>
                <a:effectLst/>
                <a:uLnTx/>
                <a:uFillTx/>
                <a:latin typeface="Calibri" panose="020F0502020204030204"/>
                <a:ea typeface="+mn-ea"/>
                <a:cs typeface="+mn-cs"/>
              </a:rPr>
              <a:t>Huomioita: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400" b="0" i="0" u="none" strike="noStrike" kern="1200" cap="none" spc="0" normalizeH="0" baseline="0" noProof="0" dirty="0">
                <a:ln>
                  <a:noFill/>
                </a:ln>
                <a:solidFill>
                  <a:srgbClr val="000000"/>
                </a:solidFill>
                <a:effectLst/>
                <a:uLnTx/>
                <a:uFillTx/>
                <a:latin typeface="Calibri" panose="020F0502020204030204"/>
                <a:ea typeface="+mn-ea"/>
                <a:cs typeface="+mn-cs"/>
              </a:rPr>
              <a:t>Raportointi tehty Virran perusteella.</a:t>
            </a:r>
          </a:p>
        </p:txBody>
      </p:sp>
    </p:spTree>
    <p:extLst>
      <p:ext uri="{BB962C8B-B14F-4D97-AF65-F5344CB8AC3E}">
        <p14:creationId xmlns:p14="http://schemas.microsoft.com/office/powerpoint/2010/main" val="33980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D3EE10-9F75-4271-BD04-1B114C196134}"/>
              </a:ext>
            </a:extLst>
          </p:cNvPr>
          <p:cNvSpPr>
            <a:spLocks noGrp="1"/>
          </p:cNvSpPr>
          <p:nvPr>
            <p:ph type="title"/>
          </p:nvPr>
        </p:nvSpPr>
        <p:spPr>
          <a:xfrm>
            <a:off x="858932" y="179402"/>
            <a:ext cx="10515600" cy="601833"/>
          </a:xfrm>
        </p:spPr>
        <p:txBody>
          <a:bodyPr>
            <a:normAutofit fontScale="90000"/>
          </a:bodyPr>
          <a:lstStyle/>
          <a:p>
            <a:r>
              <a:rPr lang="fi-FI" dirty="0"/>
              <a:t>Tuotokset ja palvelukyky: Painelaitteet</a:t>
            </a:r>
            <a:r>
              <a:rPr lang="fi-FI" sz="2800" dirty="0"/>
              <a:t> Q2/2023</a:t>
            </a:r>
            <a:endParaRPr lang="fi-FI" sz="2700" dirty="0"/>
          </a:p>
        </p:txBody>
      </p:sp>
      <p:graphicFrame>
        <p:nvGraphicFramePr>
          <p:cNvPr id="6" name="Taulukko 6">
            <a:extLst>
              <a:ext uri="{FF2B5EF4-FFF2-40B4-BE49-F238E27FC236}">
                <a16:creationId xmlns:a16="http://schemas.microsoft.com/office/drawing/2014/main" id="{2E0B2027-238F-4C6A-8BAD-6BCA9CC16121}"/>
              </a:ext>
            </a:extLst>
          </p:cNvPr>
          <p:cNvGraphicFramePr>
            <a:graphicFrameLocks noGrp="1"/>
          </p:cNvGraphicFramePr>
          <p:nvPr>
            <p:ph type="tbl" sz="quarter" idx="12"/>
          </p:nvPr>
        </p:nvGraphicFramePr>
        <p:xfrm>
          <a:off x="858932" y="935635"/>
          <a:ext cx="10796774" cy="4408921"/>
        </p:xfrm>
        <a:graphic>
          <a:graphicData uri="http://schemas.openxmlformats.org/drawingml/2006/table">
            <a:tbl>
              <a:tblPr firstRow="1" bandRow="1">
                <a:tableStyleId>{5C22544A-7EE6-4342-B048-85BDC9FD1C3A}</a:tableStyleId>
              </a:tblPr>
              <a:tblGrid>
                <a:gridCol w="3027268">
                  <a:extLst>
                    <a:ext uri="{9D8B030D-6E8A-4147-A177-3AD203B41FA5}">
                      <a16:colId xmlns:a16="http://schemas.microsoft.com/office/drawing/2014/main" val="2962817898"/>
                    </a:ext>
                  </a:extLst>
                </a:gridCol>
                <a:gridCol w="1306286">
                  <a:extLst>
                    <a:ext uri="{9D8B030D-6E8A-4147-A177-3AD203B41FA5}">
                      <a16:colId xmlns:a16="http://schemas.microsoft.com/office/drawing/2014/main" val="72228651"/>
                    </a:ext>
                  </a:extLst>
                </a:gridCol>
                <a:gridCol w="1513114">
                  <a:extLst>
                    <a:ext uri="{9D8B030D-6E8A-4147-A177-3AD203B41FA5}">
                      <a16:colId xmlns:a16="http://schemas.microsoft.com/office/drawing/2014/main" val="804350495"/>
                    </a:ext>
                  </a:extLst>
                </a:gridCol>
                <a:gridCol w="2736112">
                  <a:extLst>
                    <a:ext uri="{9D8B030D-6E8A-4147-A177-3AD203B41FA5}">
                      <a16:colId xmlns:a16="http://schemas.microsoft.com/office/drawing/2014/main" val="3455408375"/>
                    </a:ext>
                  </a:extLst>
                </a:gridCol>
                <a:gridCol w="2213994">
                  <a:extLst>
                    <a:ext uri="{9D8B030D-6E8A-4147-A177-3AD203B41FA5}">
                      <a16:colId xmlns:a16="http://schemas.microsoft.com/office/drawing/2014/main" val="2015265571"/>
                    </a:ext>
                  </a:extLst>
                </a:gridCol>
              </a:tblGrid>
              <a:tr h="407848">
                <a:tc>
                  <a:txBody>
                    <a:bodyPr/>
                    <a:lstStyle/>
                    <a:p>
                      <a:r>
                        <a:rPr lang="fi-FI" sz="1300" dirty="0"/>
                        <a:t>Asia</a:t>
                      </a:r>
                    </a:p>
                  </a:txBody>
                  <a:tcPr/>
                </a:tc>
                <a:tc>
                  <a:txBody>
                    <a:bodyPr/>
                    <a:lstStyle/>
                    <a:p>
                      <a:r>
                        <a:rPr lang="fi-FI" sz="1400" dirty="0"/>
                        <a:t>Vireillä</a:t>
                      </a:r>
                      <a:br>
                        <a:rPr lang="fi-FI" sz="1400" dirty="0"/>
                      </a:br>
                      <a:endParaRPr lang="fi-FI" sz="1400" dirty="0"/>
                    </a:p>
                  </a:txBody>
                  <a:tcPr/>
                </a:tc>
                <a:tc>
                  <a:txBody>
                    <a:bodyPr/>
                    <a:lstStyle/>
                    <a:p>
                      <a:r>
                        <a:rPr lang="fi-FI" sz="1400" dirty="0"/>
                        <a:t>Tav. 2023 (arvio)</a:t>
                      </a:r>
                    </a:p>
                  </a:txBody>
                  <a:tcPr/>
                </a:tc>
                <a:tc>
                  <a:txBody>
                    <a:bodyPr/>
                    <a:lstStyle/>
                    <a:p>
                      <a:r>
                        <a:rPr lang="fi-FI" sz="1400" dirty="0" err="1"/>
                        <a:t>Tot</a:t>
                      </a:r>
                      <a:r>
                        <a:rPr lang="fi-FI" sz="1400" dirty="0"/>
                        <a:t>.  2023</a:t>
                      </a:r>
                    </a:p>
                  </a:txBody>
                  <a:tcPr/>
                </a:tc>
                <a:tc>
                  <a:txBody>
                    <a:bodyPr/>
                    <a:lstStyle/>
                    <a:p>
                      <a:r>
                        <a:rPr lang="fi-FI" sz="1400"/>
                        <a:t>Ka käsittely-</a:t>
                      </a:r>
                      <a:br>
                        <a:rPr lang="fi-FI" sz="1400"/>
                      </a:br>
                      <a:r>
                        <a:rPr lang="fi-FI" sz="1400"/>
                        <a:t>aika</a:t>
                      </a:r>
                      <a:endParaRPr lang="fi-FI" sz="1400" dirty="0"/>
                    </a:p>
                  </a:txBody>
                  <a:tcPr/>
                </a:tc>
                <a:extLst>
                  <a:ext uri="{0D108BD9-81ED-4DB2-BD59-A6C34878D82A}">
                    <a16:rowId xmlns:a16="http://schemas.microsoft.com/office/drawing/2014/main" val="2350608329"/>
                  </a:ext>
                </a:extLst>
              </a:tr>
              <a:tr h="327380">
                <a:tc>
                  <a:txBody>
                    <a:bodyPr/>
                    <a:lstStyle/>
                    <a:p>
                      <a:r>
                        <a:rPr lang="fi-FI" sz="1300" dirty="0"/>
                        <a:t>Kylmälaiteliikkeet</a:t>
                      </a:r>
                    </a:p>
                  </a:txBody>
                  <a:tcPr/>
                </a:tc>
                <a:tc>
                  <a:txBody>
                    <a:bodyPr/>
                    <a:lstStyle/>
                    <a:p>
                      <a:r>
                        <a:rPr lang="fi-FI" sz="1300" dirty="0"/>
                        <a:t>70</a:t>
                      </a:r>
                    </a:p>
                  </a:txBody>
                  <a:tcPr/>
                </a:tc>
                <a:tc>
                  <a:txBody>
                    <a:bodyPr/>
                    <a:lstStyle/>
                    <a:p>
                      <a:r>
                        <a:rPr lang="fi-FI" sz="1300" dirty="0"/>
                        <a:t>3 000</a:t>
                      </a:r>
                    </a:p>
                  </a:txBody>
                  <a:tcPr/>
                </a:tc>
                <a:tc>
                  <a:txBody>
                    <a:bodyPr/>
                    <a:lstStyle/>
                    <a:p>
                      <a:r>
                        <a:rPr lang="fi-FI" sz="1300" dirty="0"/>
                        <a:t>1 700</a:t>
                      </a:r>
                    </a:p>
                  </a:txBody>
                  <a:tcPr/>
                </a:tc>
                <a:tc>
                  <a:txBody>
                    <a:bodyPr/>
                    <a:lstStyle/>
                    <a:p>
                      <a:r>
                        <a:rPr lang="fi-FI" sz="1300" dirty="0"/>
                        <a:t>5 pv</a:t>
                      </a:r>
                    </a:p>
                  </a:txBody>
                  <a:tcPr/>
                </a:tc>
                <a:extLst>
                  <a:ext uri="{0D108BD9-81ED-4DB2-BD59-A6C34878D82A}">
                    <a16:rowId xmlns:a16="http://schemas.microsoft.com/office/drawing/2014/main" val="3607627189"/>
                  </a:ext>
                </a:extLst>
              </a:tr>
              <a:tr h="243382">
                <a:tc>
                  <a:txBody>
                    <a:bodyPr/>
                    <a:lstStyle/>
                    <a:p>
                      <a:r>
                        <a:rPr lang="fi-FI" sz="1300" dirty="0"/>
                        <a:t>Hyväksytyt liikkeet</a:t>
                      </a:r>
                    </a:p>
                  </a:txBody>
                  <a:tcPr/>
                </a:tc>
                <a:tc>
                  <a:txBody>
                    <a:bodyPr/>
                    <a:lstStyle/>
                    <a:p>
                      <a:r>
                        <a:rPr lang="fi-FI" sz="1300" dirty="0"/>
                        <a:t>10</a:t>
                      </a:r>
                    </a:p>
                  </a:txBody>
                  <a:tcPr/>
                </a:tc>
                <a:tc>
                  <a:txBody>
                    <a:bodyPr/>
                    <a:lstStyle/>
                    <a:p>
                      <a:r>
                        <a:rPr lang="fi-FI" sz="1300" dirty="0"/>
                        <a:t>150</a:t>
                      </a:r>
                    </a:p>
                  </a:txBody>
                  <a:tcPr/>
                </a:tc>
                <a:tc>
                  <a:txBody>
                    <a:bodyPr/>
                    <a:lstStyle/>
                    <a:p>
                      <a:r>
                        <a:rPr lang="fi-FI" sz="1300" dirty="0"/>
                        <a:t>58</a:t>
                      </a:r>
                    </a:p>
                  </a:txBody>
                  <a:tcPr/>
                </a:tc>
                <a:tc>
                  <a:txBody>
                    <a:bodyPr/>
                    <a:lstStyle/>
                    <a:p>
                      <a:r>
                        <a:rPr lang="fi-FI" sz="1300" dirty="0"/>
                        <a:t>25 pv</a:t>
                      </a:r>
                    </a:p>
                  </a:txBody>
                  <a:tcPr/>
                </a:tc>
                <a:extLst>
                  <a:ext uri="{0D108BD9-81ED-4DB2-BD59-A6C34878D82A}">
                    <a16:rowId xmlns:a16="http://schemas.microsoft.com/office/drawing/2014/main" val="1169730094"/>
                  </a:ext>
                </a:extLst>
              </a:tr>
              <a:tr h="318457">
                <a:tc>
                  <a:txBody>
                    <a:bodyPr/>
                    <a:lstStyle/>
                    <a:p>
                      <a:r>
                        <a:rPr lang="fi-FI" sz="1300" dirty="0"/>
                        <a:t>Maa- ja biokaasu</a:t>
                      </a:r>
                    </a:p>
                  </a:txBody>
                  <a:tcPr/>
                </a:tc>
                <a:tc>
                  <a:txBody>
                    <a:bodyPr/>
                    <a:lstStyle/>
                    <a:p>
                      <a:r>
                        <a:rPr lang="fi-FI" sz="1300"/>
                        <a:t>30</a:t>
                      </a:r>
                      <a:endParaRPr lang="fi-FI" sz="1300" dirty="0"/>
                    </a:p>
                  </a:txBody>
                  <a:tcPr/>
                </a:tc>
                <a:tc>
                  <a:txBody>
                    <a:bodyPr/>
                    <a:lstStyle/>
                    <a:p>
                      <a:r>
                        <a:rPr lang="fi-FI" sz="1300" dirty="0"/>
                        <a:t>50 lupaa ja 100 ilmoitusta</a:t>
                      </a:r>
                    </a:p>
                  </a:txBody>
                  <a:tcPr/>
                </a:tc>
                <a:tc>
                  <a:txBody>
                    <a:bodyPr/>
                    <a:lstStyle/>
                    <a:p>
                      <a:r>
                        <a:rPr lang="fi-FI" sz="1300" dirty="0"/>
                        <a:t>26 lupaa ja 35 </a:t>
                      </a:r>
                      <a:r>
                        <a:rPr lang="fi-FI" sz="1300" dirty="0" err="1"/>
                        <a:t>käyt.valv.ilm</a:t>
                      </a:r>
                      <a:r>
                        <a:rPr lang="fi-FI" sz="1300" dirty="0"/>
                        <a:t>.</a:t>
                      </a:r>
                    </a:p>
                  </a:txBody>
                  <a:tcPr/>
                </a:tc>
                <a:tc>
                  <a:txBody>
                    <a:bodyPr/>
                    <a:lstStyle/>
                    <a:p>
                      <a:r>
                        <a:rPr lang="fi-FI" sz="1300" dirty="0"/>
                        <a:t>48 pv (luvat) </a:t>
                      </a:r>
                    </a:p>
                  </a:txBody>
                  <a:tcPr/>
                </a:tc>
                <a:extLst>
                  <a:ext uri="{0D108BD9-81ED-4DB2-BD59-A6C34878D82A}">
                    <a16:rowId xmlns:a16="http://schemas.microsoft.com/office/drawing/2014/main" val="1764263334"/>
                  </a:ext>
                </a:extLst>
              </a:tr>
              <a:tr h="355851">
                <a:tc>
                  <a:txBody>
                    <a:bodyPr/>
                    <a:lstStyle/>
                    <a:p>
                      <a:r>
                        <a:rPr lang="fi-FI" sz="1300" dirty="0"/>
                        <a:t>Painelaiterekisteri</a:t>
                      </a:r>
                    </a:p>
                  </a:txBody>
                  <a:tcPr/>
                </a:tc>
                <a:tc>
                  <a:txBody>
                    <a:bodyPr/>
                    <a:lstStyle/>
                    <a:p>
                      <a:endParaRPr lang="fi-FI" sz="1300" dirty="0"/>
                    </a:p>
                  </a:txBody>
                  <a:tcPr/>
                </a:tc>
                <a:tc>
                  <a:txBody>
                    <a:bodyPr/>
                    <a:lstStyle/>
                    <a:p>
                      <a:r>
                        <a:rPr lang="fi-FI" sz="1300" dirty="0"/>
                        <a:t>13 000 </a:t>
                      </a:r>
                      <a:r>
                        <a:rPr lang="fi-FI" sz="1300" dirty="0" err="1"/>
                        <a:t>tark.tiet</a:t>
                      </a:r>
                      <a:r>
                        <a:rPr lang="fi-FI" sz="1300" dirty="0"/>
                        <a:t>.</a:t>
                      </a:r>
                    </a:p>
                    <a:p>
                      <a:r>
                        <a:rPr lang="fi-FI" sz="1300" dirty="0"/>
                        <a:t>1 000 </a:t>
                      </a:r>
                      <a:r>
                        <a:rPr lang="fi-FI" sz="1300" dirty="0" err="1"/>
                        <a:t>muut.ilm</a:t>
                      </a:r>
                      <a:r>
                        <a:rPr lang="fi-FI" sz="1300" dirty="0"/>
                        <a:t>.</a:t>
                      </a:r>
                    </a:p>
                  </a:txBody>
                  <a:tcPr/>
                </a:tc>
                <a:tc gridSpan="2">
                  <a:txBody>
                    <a:bodyPr/>
                    <a:lstStyle/>
                    <a:p>
                      <a:r>
                        <a:rPr lang="fi-FI" sz="1300" dirty="0"/>
                        <a:t>4 650 tarkastustietoa ja 1 200 muutosilmoitusta</a:t>
                      </a:r>
                    </a:p>
                  </a:txBody>
                  <a:tcPr/>
                </a:tc>
                <a:tc hMerge="1">
                  <a:txBody>
                    <a:bodyPr/>
                    <a:lstStyle/>
                    <a:p>
                      <a:endParaRPr lang="fi-FI" sz="1300" dirty="0"/>
                    </a:p>
                  </a:txBody>
                  <a:tcPr/>
                </a:tc>
                <a:extLst>
                  <a:ext uri="{0D108BD9-81ED-4DB2-BD59-A6C34878D82A}">
                    <a16:rowId xmlns:a16="http://schemas.microsoft.com/office/drawing/2014/main" val="3843277857"/>
                  </a:ext>
                </a:extLst>
              </a:tr>
              <a:tr h="261397">
                <a:tc>
                  <a:txBody>
                    <a:bodyPr/>
                    <a:lstStyle/>
                    <a:p>
                      <a:r>
                        <a:rPr lang="fi-FI" sz="1300" dirty="0"/>
                        <a:t>Painelaiteseurannat ja poikkeusluvat</a:t>
                      </a:r>
                    </a:p>
                  </a:txBody>
                  <a:tcPr/>
                </a:tc>
                <a:tc>
                  <a:txBody>
                    <a:bodyPr/>
                    <a:lstStyle/>
                    <a:p>
                      <a:endParaRPr lang="fi-FI" sz="1300" dirty="0"/>
                    </a:p>
                  </a:txBody>
                  <a:tcPr/>
                </a:tc>
                <a:tc>
                  <a:txBody>
                    <a:bodyPr/>
                    <a:lstStyle/>
                    <a:p>
                      <a:r>
                        <a:rPr lang="fi-FI" sz="1300" dirty="0"/>
                        <a:t>120</a:t>
                      </a:r>
                    </a:p>
                  </a:txBody>
                  <a:tcPr/>
                </a:tc>
                <a:tc>
                  <a:txBody>
                    <a:bodyPr/>
                    <a:lstStyle/>
                    <a:p>
                      <a:r>
                        <a:rPr lang="fi-FI" sz="1300" dirty="0"/>
                        <a:t>55</a:t>
                      </a:r>
                    </a:p>
                  </a:txBody>
                  <a:tcPr/>
                </a:tc>
                <a:tc>
                  <a:txBody>
                    <a:bodyPr/>
                    <a:lstStyle/>
                    <a:p>
                      <a:r>
                        <a:rPr lang="fi-FI" sz="1300" dirty="0"/>
                        <a:t>15 pv</a:t>
                      </a:r>
                    </a:p>
                  </a:txBody>
                  <a:tcPr/>
                </a:tc>
                <a:extLst>
                  <a:ext uri="{0D108BD9-81ED-4DB2-BD59-A6C34878D82A}">
                    <a16:rowId xmlns:a16="http://schemas.microsoft.com/office/drawing/2014/main" val="4131149959"/>
                  </a:ext>
                </a:extLst>
              </a:tr>
              <a:tr h="295275">
                <a:tc gridSpan="5">
                  <a:txBody>
                    <a:bodyPr/>
                    <a:lstStyle/>
                    <a:p>
                      <a:r>
                        <a:rPr lang="fi-FI" sz="1300" b="1" dirty="0"/>
                        <a:t>Valvontakäynnit ja tarkastukset:</a:t>
                      </a:r>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sz="1300" b="1" dirty="0"/>
                    </a:p>
                  </a:txBody>
                  <a:tcPr/>
                </a:tc>
                <a:extLst>
                  <a:ext uri="{0D108BD9-81ED-4DB2-BD59-A6C34878D82A}">
                    <a16:rowId xmlns:a16="http://schemas.microsoft.com/office/drawing/2014/main" val="742511689"/>
                  </a:ext>
                </a:extLst>
              </a:tr>
              <a:tr h="347614">
                <a:tc gridSpan="2">
                  <a:txBody>
                    <a:bodyPr/>
                    <a:lstStyle/>
                    <a:p>
                      <a:r>
                        <a:rPr lang="fi-FI" sz="1300" dirty="0"/>
                        <a:t>Painelaitteet</a:t>
                      </a:r>
                    </a:p>
                  </a:txBody>
                  <a:tcPr/>
                </a:tc>
                <a:tc hMerge="1">
                  <a:txBody>
                    <a:bodyPr/>
                    <a:lstStyle/>
                    <a:p>
                      <a:endParaRPr lang="fi-FI" sz="1300" dirty="0"/>
                    </a:p>
                  </a:txBody>
                  <a:tcPr/>
                </a:tc>
                <a:tc>
                  <a:txBody>
                    <a:bodyPr/>
                    <a:lstStyle/>
                    <a:p>
                      <a:r>
                        <a:rPr lang="fi-FI" sz="1300" dirty="0"/>
                        <a:t>30</a:t>
                      </a:r>
                    </a:p>
                  </a:txBody>
                  <a:tcPr/>
                </a:tc>
                <a:tc gridSpan="2">
                  <a:txBody>
                    <a:bodyPr/>
                    <a:lstStyle/>
                    <a:p>
                      <a:r>
                        <a:rPr lang="fi-FI" sz="1300"/>
                        <a:t>25</a:t>
                      </a:r>
                      <a:endParaRPr lang="fi-FI" sz="1300" dirty="0"/>
                    </a:p>
                  </a:txBody>
                  <a:tcPr/>
                </a:tc>
                <a:tc hMerge="1">
                  <a:txBody>
                    <a:bodyPr/>
                    <a:lstStyle/>
                    <a:p>
                      <a:endParaRPr lang="fi-FI" sz="1300" dirty="0"/>
                    </a:p>
                  </a:txBody>
                  <a:tcPr/>
                </a:tc>
                <a:extLst>
                  <a:ext uri="{0D108BD9-81ED-4DB2-BD59-A6C34878D82A}">
                    <a16:rowId xmlns:a16="http://schemas.microsoft.com/office/drawing/2014/main" val="3891127021"/>
                  </a:ext>
                </a:extLst>
              </a:tr>
              <a:tr h="318457">
                <a:tc gridSpan="2">
                  <a:txBody>
                    <a:bodyPr/>
                    <a:lstStyle/>
                    <a:p>
                      <a:r>
                        <a:rPr lang="fi-FI" sz="1300" dirty="0"/>
                        <a:t>Maa- ja biokaasu</a:t>
                      </a:r>
                    </a:p>
                  </a:txBody>
                  <a:tcPr/>
                </a:tc>
                <a:tc hMerge="1">
                  <a:txBody>
                    <a:bodyPr/>
                    <a:lstStyle/>
                    <a:p>
                      <a:endParaRPr lang="fi-FI" sz="1300" dirty="0"/>
                    </a:p>
                  </a:txBody>
                  <a:tcPr/>
                </a:tc>
                <a:tc>
                  <a:txBody>
                    <a:bodyPr/>
                    <a:lstStyle/>
                    <a:p>
                      <a:r>
                        <a:rPr lang="fi-FI" sz="1300" dirty="0"/>
                        <a:t>25</a:t>
                      </a:r>
                    </a:p>
                  </a:txBody>
                  <a:tcPr/>
                </a:tc>
                <a:tc gridSpan="2">
                  <a:txBody>
                    <a:bodyPr/>
                    <a:lstStyle/>
                    <a:p>
                      <a:r>
                        <a:rPr lang="fi-FI" sz="1300" dirty="0"/>
                        <a:t>17 (käyttöönotto- ja määräaikaistarkastuksia)</a:t>
                      </a:r>
                    </a:p>
                  </a:txBody>
                  <a:tcPr/>
                </a:tc>
                <a:tc hMerge="1">
                  <a:txBody>
                    <a:bodyPr/>
                    <a:lstStyle/>
                    <a:p>
                      <a:endParaRPr lang="fi-FI" sz="1300" dirty="0"/>
                    </a:p>
                  </a:txBody>
                  <a:tcPr/>
                </a:tc>
                <a:extLst>
                  <a:ext uri="{0D108BD9-81ED-4DB2-BD59-A6C34878D82A}">
                    <a16:rowId xmlns:a16="http://schemas.microsoft.com/office/drawing/2014/main" val="4064203600"/>
                  </a:ext>
                </a:extLst>
              </a:tr>
              <a:tr h="318457">
                <a:tc gridSpan="2">
                  <a:txBody>
                    <a:bodyPr/>
                    <a:lstStyle/>
                    <a:p>
                      <a:r>
                        <a:rPr lang="fi-FI" sz="1300" dirty="0"/>
                        <a:t>Mittauslaitteiden käyttö</a:t>
                      </a:r>
                    </a:p>
                  </a:txBody>
                  <a:tcPr/>
                </a:tc>
                <a:tc hMerge="1">
                  <a:txBody>
                    <a:bodyPr/>
                    <a:lstStyle/>
                    <a:p>
                      <a:endParaRPr lang="fi-FI" sz="1300" dirty="0"/>
                    </a:p>
                  </a:txBody>
                  <a:tcPr/>
                </a:tc>
                <a:tc>
                  <a:txBody>
                    <a:bodyPr/>
                    <a:lstStyle/>
                    <a:p>
                      <a:r>
                        <a:rPr lang="fi-FI" sz="1300" dirty="0"/>
                        <a:t>300 (Tukes)</a:t>
                      </a:r>
                    </a:p>
                  </a:txBody>
                  <a:tcPr/>
                </a:tc>
                <a:tc gridSpan="2">
                  <a:txBody>
                    <a:bodyPr/>
                    <a:lstStyle/>
                    <a:p>
                      <a:r>
                        <a:rPr lang="fi-FI" sz="1200" dirty="0"/>
                        <a:t>Tukes 143 valvontakäyntiä ja aluehallintovirastot 54 valvontakäyntiä</a:t>
                      </a:r>
                    </a:p>
                  </a:txBody>
                  <a:tcPr/>
                </a:tc>
                <a:tc hMerge="1">
                  <a:txBody>
                    <a:bodyPr/>
                    <a:lstStyle/>
                    <a:p>
                      <a:endParaRPr lang="fi-FI" sz="1200" dirty="0"/>
                    </a:p>
                  </a:txBody>
                  <a:tcPr/>
                </a:tc>
                <a:extLst>
                  <a:ext uri="{0D108BD9-81ED-4DB2-BD59-A6C34878D82A}">
                    <a16:rowId xmlns:a16="http://schemas.microsoft.com/office/drawing/2014/main" val="1125767838"/>
                  </a:ext>
                </a:extLst>
              </a:tr>
              <a:tr h="364549">
                <a:tc gridSpan="2">
                  <a:txBody>
                    <a:bodyPr/>
                    <a:lstStyle/>
                    <a:p>
                      <a:r>
                        <a:rPr lang="fi-FI" sz="1300" dirty="0" err="1"/>
                        <a:t>MittaVa</a:t>
                      </a:r>
                      <a:r>
                        <a:rPr lang="fi-FI" sz="1300" dirty="0"/>
                        <a:t> / </a:t>
                      </a:r>
                      <a:r>
                        <a:rPr lang="fi-FI" sz="1300"/>
                        <a:t>mittauslaitteiden valvonta </a:t>
                      </a:r>
                      <a:r>
                        <a:rPr lang="fi-FI" sz="1300" dirty="0"/>
                        <a:t>/ aluehallintovirastot</a:t>
                      </a:r>
                    </a:p>
                  </a:txBody>
                  <a:tcPr/>
                </a:tc>
                <a:tc hMerge="1">
                  <a:txBody>
                    <a:bodyPr/>
                    <a:lstStyle/>
                    <a:p>
                      <a:endParaRPr lang="fi-FI" sz="1400" dirty="0"/>
                    </a:p>
                  </a:txBody>
                  <a:tcPr/>
                </a:tc>
                <a:tc>
                  <a:txBody>
                    <a:bodyPr/>
                    <a:lstStyle/>
                    <a:p>
                      <a:r>
                        <a:rPr lang="fi-FI" sz="1300" dirty="0"/>
                        <a:t>100</a:t>
                      </a:r>
                    </a:p>
                  </a:txBody>
                  <a:tcPr/>
                </a:tc>
                <a:tc gridSpan="2">
                  <a:txBody>
                    <a:bodyPr/>
                    <a:lstStyle/>
                    <a:p>
                      <a:r>
                        <a:rPr lang="fi-FI" sz="1300" dirty="0"/>
                        <a:t>10 käsitelty, 22 vireillä</a:t>
                      </a:r>
                    </a:p>
                  </a:txBody>
                  <a:tcPr/>
                </a:tc>
                <a:tc hMerge="1">
                  <a:txBody>
                    <a:bodyPr/>
                    <a:lstStyle/>
                    <a:p>
                      <a:endParaRPr lang="fi-FI" sz="1300" dirty="0"/>
                    </a:p>
                  </a:txBody>
                  <a:tcPr/>
                </a:tc>
                <a:extLst>
                  <a:ext uri="{0D108BD9-81ED-4DB2-BD59-A6C34878D82A}">
                    <a16:rowId xmlns:a16="http://schemas.microsoft.com/office/drawing/2014/main" val="2189620042"/>
                  </a:ext>
                </a:extLst>
              </a:tr>
              <a:tr h="364549">
                <a:tc gridSpan="2">
                  <a:txBody>
                    <a:bodyPr/>
                    <a:lstStyle/>
                    <a:p>
                      <a:r>
                        <a:rPr lang="fi-FI" sz="1300" i="0" dirty="0"/>
                        <a:t>Painelaitetarkastusten kattavuus / painelaiterekisteri</a:t>
                      </a:r>
                    </a:p>
                  </a:txBody>
                  <a:tcPr/>
                </a:tc>
                <a:tc hMerge="1">
                  <a:txBody>
                    <a:bodyPr/>
                    <a:lstStyle/>
                    <a:p>
                      <a:endParaRPr lang="fi-FI" sz="1400" i="1" dirty="0"/>
                    </a:p>
                  </a:txBody>
                  <a:tcPr/>
                </a:tc>
                <a:tc>
                  <a:txBody>
                    <a:bodyPr/>
                    <a:lstStyle/>
                    <a:p>
                      <a:r>
                        <a:rPr lang="fi-FI" sz="1300" i="0" dirty="0"/>
                        <a:t>85 %</a:t>
                      </a:r>
                    </a:p>
                  </a:txBody>
                  <a:tcPr/>
                </a:tc>
                <a:tc gridSpan="2">
                  <a:txBody>
                    <a:bodyPr/>
                    <a:lstStyle/>
                    <a:p>
                      <a:r>
                        <a:rPr lang="fi-FI" sz="1400" i="0" dirty="0"/>
                        <a:t>Kattavuus hyvä, 13 460 tarkastustietoa käsitelty v. 2022</a:t>
                      </a:r>
                    </a:p>
                  </a:txBody>
                  <a:tcPr/>
                </a:tc>
                <a:tc hMerge="1">
                  <a:txBody>
                    <a:bodyPr/>
                    <a:lstStyle/>
                    <a:p>
                      <a:endParaRPr lang="fi-FI" sz="1400" i="0" dirty="0"/>
                    </a:p>
                  </a:txBody>
                  <a:tcPr/>
                </a:tc>
                <a:extLst>
                  <a:ext uri="{0D108BD9-81ED-4DB2-BD59-A6C34878D82A}">
                    <a16:rowId xmlns:a16="http://schemas.microsoft.com/office/drawing/2014/main" val="2431244487"/>
                  </a:ext>
                </a:extLst>
              </a:tr>
            </a:tbl>
          </a:graphicData>
        </a:graphic>
      </p:graphicFrame>
      <p:graphicFrame>
        <p:nvGraphicFramePr>
          <p:cNvPr id="7" name="Taulukko 6">
            <a:extLst>
              <a:ext uri="{FF2B5EF4-FFF2-40B4-BE49-F238E27FC236}">
                <a16:creationId xmlns:a16="http://schemas.microsoft.com/office/drawing/2014/main" id="{CEDE2103-3184-45EB-9DB1-5ACC93CB0D57}"/>
              </a:ext>
            </a:extLst>
          </p:cNvPr>
          <p:cNvGraphicFramePr>
            <a:graphicFrameLocks noGrp="1"/>
          </p:cNvGraphicFramePr>
          <p:nvPr/>
        </p:nvGraphicFramePr>
        <p:xfrm>
          <a:off x="858931" y="5553350"/>
          <a:ext cx="10796775" cy="675640"/>
        </p:xfrm>
        <a:graphic>
          <a:graphicData uri="http://schemas.openxmlformats.org/drawingml/2006/table">
            <a:tbl>
              <a:tblPr firstRow="1" bandRow="1">
                <a:tableStyleId>{5C22544A-7EE6-4342-B048-85BDC9FD1C3A}</a:tableStyleId>
              </a:tblPr>
              <a:tblGrid>
                <a:gridCol w="2159355">
                  <a:extLst>
                    <a:ext uri="{9D8B030D-6E8A-4147-A177-3AD203B41FA5}">
                      <a16:colId xmlns:a16="http://schemas.microsoft.com/office/drawing/2014/main" val="3938330264"/>
                    </a:ext>
                  </a:extLst>
                </a:gridCol>
                <a:gridCol w="2159355">
                  <a:extLst>
                    <a:ext uri="{9D8B030D-6E8A-4147-A177-3AD203B41FA5}">
                      <a16:colId xmlns:a16="http://schemas.microsoft.com/office/drawing/2014/main" val="8212939"/>
                    </a:ext>
                  </a:extLst>
                </a:gridCol>
                <a:gridCol w="2159355">
                  <a:extLst>
                    <a:ext uri="{9D8B030D-6E8A-4147-A177-3AD203B41FA5}">
                      <a16:colId xmlns:a16="http://schemas.microsoft.com/office/drawing/2014/main" val="1684677702"/>
                    </a:ext>
                  </a:extLst>
                </a:gridCol>
                <a:gridCol w="2159355">
                  <a:extLst>
                    <a:ext uri="{9D8B030D-6E8A-4147-A177-3AD203B41FA5}">
                      <a16:colId xmlns:a16="http://schemas.microsoft.com/office/drawing/2014/main" val="1971412205"/>
                    </a:ext>
                  </a:extLst>
                </a:gridCol>
                <a:gridCol w="2159355">
                  <a:extLst>
                    <a:ext uri="{9D8B030D-6E8A-4147-A177-3AD203B41FA5}">
                      <a16:colId xmlns:a16="http://schemas.microsoft.com/office/drawing/2014/main" val="2297882845"/>
                    </a:ext>
                  </a:extLst>
                </a:gridCol>
              </a:tblGrid>
              <a:tr h="370840">
                <a:tc>
                  <a:txBody>
                    <a:bodyPr/>
                    <a:lstStyle/>
                    <a:p>
                      <a:r>
                        <a:rPr lang="fi-FI" sz="1400" dirty="0"/>
                        <a:t>Laskutus</a:t>
                      </a:r>
                    </a:p>
                  </a:txBody>
                  <a:tcPr/>
                </a:tc>
                <a:tc>
                  <a:txBody>
                    <a:bodyPr/>
                    <a:lstStyle/>
                    <a:p>
                      <a:r>
                        <a:rPr lang="fi-FI" sz="1400" dirty="0" err="1"/>
                        <a:t>Tot</a:t>
                      </a:r>
                      <a:r>
                        <a:rPr lang="fi-FI" sz="1400" dirty="0"/>
                        <a:t>. 2022</a:t>
                      </a:r>
                    </a:p>
                  </a:txBody>
                  <a:tcPr/>
                </a:tc>
                <a:tc>
                  <a:txBody>
                    <a:bodyPr/>
                    <a:lstStyle/>
                    <a:p>
                      <a:r>
                        <a:rPr lang="fi-FI" sz="1400" dirty="0"/>
                        <a:t>Tav. 2023</a:t>
                      </a:r>
                    </a:p>
                  </a:txBody>
                  <a:tcPr/>
                </a:tc>
                <a:tc>
                  <a:txBody>
                    <a:bodyPr/>
                    <a:lstStyle/>
                    <a:p>
                      <a:r>
                        <a:rPr lang="fi-FI" sz="1400" dirty="0" err="1"/>
                        <a:t>Tot</a:t>
                      </a:r>
                      <a:r>
                        <a:rPr lang="fi-FI" sz="1400" dirty="0"/>
                        <a:t>.  2023</a:t>
                      </a:r>
                    </a:p>
                  </a:txBody>
                  <a:tcPr/>
                </a:tc>
                <a:tc>
                  <a:txBody>
                    <a:bodyPr/>
                    <a:lstStyle/>
                    <a:p>
                      <a:r>
                        <a:rPr lang="fi-FI" sz="1400" dirty="0"/>
                        <a:t>Huom.</a:t>
                      </a:r>
                    </a:p>
                  </a:txBody>
                  <a:tcPr/>
                </a:tc>
                <a:extLst>
                  <a:ext uri="{0D108BD9-81ED-4DB2-BD59-A6C34878D82A}">
                    <a16:rowId xmlns:a16="http://schemas.microsoft.com/office/drawing/2014/main" val="1557422453"/>
                  </a:ext>
                </a:extLst>
              </a:tr>
              <a:tr h="230030">
                <a:tc>
                  <a:txBody>
                    <a:bodyPr/>
                    <a:lstStyle/>
                    <a:p>
                      <a:endParaRPr lang="fi-FI" sz="1400"/>
                    </a:p>
                  </a:txBody>
                  <a:tcPr/>
                </a:tc>
                <a:tc>
                  <a:txBody>
                    <a:bodyPr/>
                    <a:lstStyle/>
                    <a:p>
                      <a:r>
                        <a:rPr lang="fi-FI" sz="1400" dirty="0"/>
                        <a:t>386 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t>256 t€/   t€</a:t>
                      </a:r>
                    </a:p>
                  </a:txBody>
                  <a:tcPr/>
                </a:tc>
                <a:tc>
                  <a:txBody>
                    <a:bodyPr/>
                    <a:lstStyle/>
                    <a:p>
                      <a:r>
                        <a:rPr lang="fi-FI" sz="1400" dirty="0"/>
                        <a:t>132 313 t€</a:t>
                      </a:r>
                    </a:p>
                  </a:txBody>
                  <a:tcPr/>
                </a:tc>
                <a:tc>
                  <a:txBody>
                    <a:bodyPr/>
                    <a:lstStyle/>
                    <a:p>
                      <a:endParaRPr lang="fi-FI" sz="1400" dirty="0"/>
                    </a:p>
                  </a:txBody>
                  <a:tcPr/>
                </a:tc>
                <a:extLst>
                  <a:ext uri="{0D108BD9-81ED-4DB2-BD59-A6C34878D82A}">
                    <a16:rowId xmlns:a16="http://schemas.microsoft.com/office/drawing/2014/main" val="2735477006"/>
                  </a:ext>
                </a:extLst>
              </a:tr>
            </a:tbl>
          </a:graphicData>
        </a:graphic>
      </p:graphicFrame>
    </p:spTree>
    <p:extLst>
      <p:ext uri="{BB962C8B-B14F-4D97-AF65-F5344CB8AC3E}">
        <p14:creationId xmlns:p14="http://schemas.microsoft.com/office/powerpoint/2010/main" val="135120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D3EE10-9F75-4271-BD04-1B114C196134}"/>
              </a:ext>
            </a:extLst>
          </p:cNvPr>
          <p:cNvSpPr>
            <a:spLocks noGrp="1"/>
          </p:cNvSpPr>
          <p:nvPr>
            <p:ph type="title"/>
          </p:nvPr>
        </p:nvSpPr>
        <p:spPr>
          <a:xfrm>
            <a:off x="838199" y="294802"/>
            <a:ext cx="10854647" cy="1032553"/>
          </a:xfrm>
        </p:spPr>
        <p:txBody>
          <a:bodyPr>
            <a:noAutofit/>
          </a:bodyPr>
          <a:lstStyle/>
          <a:p>
            <a:r>
              <a:rPr lang="fi-FI" sz="4000" dirty="0"/>
              <a:t>Tuotokset ja palvelukyky: Sähkölaitteistot</a:t>
            </a:r>
            <a:br>
              <a:rPr lang="fi-FI" sz="4000" dirty="0"/>
            </a:br>
            <a:r>
              <a:rPr lang="fi-FI" sz="4000" dirty="0"/>
              <a:t>(Tilanne 26.5.2023)</a:t>
            </a:r>
          </a:p>
        </p:txBody>
      </p:sp>
      <p:graphicFrame>
        <p:nvGraphicFramePr>
          <p:cNvPr id="6" name="Taulukko 6">
            <a:extLst>
              <a:ext uri="{FF2B5EF4-FFF2-40B4-BE49-F238E27FC236}">
                <a16:creationId xmlns:a16="http://schemas.microsoft.com/office/drawing/2014/main" id="{2E0B2027-238F-4C6A-8BAD-6BCA9CC16121}"/>
              </a:ext>
            </a:extLst>
          </p:cNvPr>
          <p:cNvGraphicFramePr>
            <a:graphicFrameLocks noGrp="1"/>
          </p:cNvGraphicFramePr>
          <p:nvPr>
            <p:ph type="tbl" sz="quarter" idx="12"/>
          </p:nvPr>
        </p:nvGraphicFramePr>
        <p:xfrm>
          <a:off x="858932" y="1387533"/>
          <a:ext cx="10854647" cy="3265488"/>
        </p:xfrm>
        <a:graphic>
          <a:graphicData uri="http://schemas.openxmlformats.org/drawingml/2006/table">
            <a:tbl>
              <a:tblPr firstRow="1" bandRow="1">
                <a:tableStyleId>{5C22544A-7EE6-4342-B048-85BDC9FD1C3A}</a:tableStyleId>
              </a:tblPr>
              <a:tblGrid>
                <a:gridCol w="3380682">
                  <a:extLst>
                    <a:ext uri="{9D8B030D-6E8A-4147-A177-3AD203B41FA5}">
                      <a16:colId xmlns:a16="http://schemas.microsoft.com/office/drawing/2014/main" val="2962817898"/>
                    </a:ext>
                  </a:extLst>
                </a:gridCol>
                <a:gridCol w="1393455">
                  <a:extLst>
                    <a:ext uri="{9D8B030D-6E8A-4147-A177-3AD203B41FA5}">
                      <a16:colId xmlns:a16="http://schemas.microsoft.com/office/drawing/2014/main" val="3632416582"/>
                    </a:ext>
                  </a:extLst>
                </a:gridCol>
                <a:gridCol w="1962485">
                  <a:extLst>
                    <a:ext uri="{9D8B030D-6E8A-4147-A177-3AD203B41FA5}">
                      <a16:colId xmlns:a16="http://schemas.microsoft.com/office/drawing/2014/main" val="1442432378"/>
                    </a:ext>
                  </a:extLst>
                </a:gridCol>
                <a:gridCol w="1931334">
                  <a:extLst>
                    <a:ext uri="{9D8B030D-6E8A-4147-A177-3AD203B41FA5}">
                      <a16:colId xmlns:a16="http://schemas.microsoft.com/office/drawing/2014/main" val="3297845864"/>
                    </a:ext>
                  </a:extLst>
                </a:gridCol>
                <a:gridCol w="2186691">
                  <a:extLst>
                    <a:ext uri="{9D8B030D-6E8A-4147-A177-3AD203B41FA5}">
                      <a16:colId xmlns:a16="http://schemas.microsoft.com/office/drawing/2014/main" val="1342259362"/>
                    </a:ext>
                  </a:extLst>
                </a:gridCol>
              </a:tblGrid>
              <a:tr h="539664">
                <a:tc>
                  <a:txBody>
                    <a:bodyPr/>
                    <a:lstStyle/>
                    <a:p>
                      <a:r>
                        <a:rPr lang="fi-FI" sz="1400" dirty="0"/>
                        <a:t>Asia</a:t>
                      </a:r>
                    </a:p>
                  </a:txBody>
                  <a:tcPr/>
                </a:tc>
                <a:tc>
                  <a:txBody>
                    <a:bodyPr/>
                    <a:lstStyle/>
                    <a:p>
                      <a:r>
                        <a:rPr lang="fi-FI" sz="1400" dirty="0"/>
                        <a:t>Vireillä </a:t>
                      </a:r>
                    </a:p>
                  </a:txBody>
                  <a:tcPr/>
                </a:tc>
                <a:tc>
                  <a:txBody>
                    <a:bodyPr/>
                    <a:lstStyle/>
                    <a:p>
                      <a:r>
                        <a:rPr lang="fi-FI" sz="1400" dirty="0"/>
                        <a:t>Tav. 2023 (arvio)</a:t>
                      </a:r>
                      <a:endParaRPr lang="fi-FI" dirty="0"/>
                    </a:p>
                  </a:txBody>
                  <a:tcPr/>
                </a:tc>
                <a:tc>
                  <a:txBody>
                    <a:bodyPr/>
                    <a:lstStyle/>
                    <a:p>
                      <a:r>
                        <a:rPr lang="fi-FI" sz="1400" dirty="0" err="1"/>
                        <a:t>Tot</a:t>
                      </a:r>
                      <a:r>
                        <a:rPr lang="fi-FI" sz="1400" dirty="0"/>
                        <a:t>. 2023</a:t>
                      </a:r>
                      <a:endParaRPr lang="fi-FI" dirty="0"/>
                    </a:p>
                  </a:txBody>
                  <a:tcPr/>
                </a:tc>
                <a:tc>
                  <a:txBody>
                    <a:bodyPr/>
                    <a:lstStyle/>
                    <a:p>
                      <a:r>
                        <a:rPr lang="fi-FI" sz="1400" dirty="0"/>
                        <a:t>Ka käsittelyaika</a:t>
                      </a:r>
                    </a:p>
                  </a:txBody>
                  <a:tcPr/>
                </a:tc>
                <a:extLst>
                  <a:ext uri="{0D108BD9-81ED-4DB2-BD59-A6C34878D82A}">
                    <a16:rowId xmlns:a16="http://schemas.microsoft.com/office/drawing/2014/main" val="2350608329"/>
                  </a:ext>
                </a:extLst>
              </a:tr>
              <a:tr h="484356">
                <a:tc>
                  <a:txBody>
                    <a:bodyPr/>
                    <a:lstStyle/>
                    <a:p>
                      <a:r>
                        <a:rPr lang="fi-FI" sz="1400" b="1" dirty="0"/>
                        <a:t>Ilmoitukset</a:t>
                      </a:r>
                    </a:p>
                  </a:txBody>
                  <a:tcPr/>
                </a:tc>
                <a:tc>
                  <a:txBody>
                    <a:bodyPr/>
                    <a:lstStyle/>
                    <a:p>
                      <a:r>
                        <a:rPr lang="fi-FI" sz="1400" dirty="0"/>
                        <a:t>587 kpl</a:t>
                      </a:r>
                    </a:p>
                  </a:txBody>
                  <a:tcPr/>
                </a:tc>
                <a:tc>
                  <a:txBody>
                    <a:bodyPr/>
                    <a:lstStyle/>
                    <a:p>
                      <a:r>
                        <a:rPr lang="fi-FI" sz="1400" dirty="0"/>
                        <a:t>4 000 kpl</a:t>
                      </a:r>
                    </a:p>
                  </a:txBody>
                  <a:tcPr/>
                </a:tc>
                <a:tc>
                  <a:txBody>
                    <a:bodyPr/>
                    <a:lstStyle/>
                    <a:p>
                      <a:pPr marL="0" algn="l" defTabSz="914400" rtl="0" eaLnBrk="1" latinLnBrk="0" hangingPunct="1"/>
                      <a:r>
                        <a:rPr lang="fi-FI" sz="1400" kern="1200" dirty="0">
                          <a:solidFill>
                            <a:schemeClr val="dk1"/>
                          </a:solidFill>
                          <a:latin typeface="+mn-lt"/>
                          <a:ea typeface="+mn-ea"/>
                          <a:cs typeface="+mn-cs"/>
                        </a:rPr>
                        <a:t>1117</a:t>
                      </a:r>
                    </a:p>
                  </a:txBody>
                  <a:tcPr/>
                </a:tc>
                <a:tc>
                  <a:txBody>
                    <a:bodyPr/>
                    <a:lstStyle/>
                    <a:p>
                      <a:endParaRPr lang="fi-FI" sz="1400" dirty="0"/>
                    </a:p>
                  </a:txBody>
                  <a:tcPr/>
                </a:tc>
                <a:extLst>
                  <a:ext uri="{0D108BD9-81ED-4DB2-BD59-A6C34878D82A}">
                    <a16:rowId xmlns:a16="http://schemas.microsoft.com/office/drawing/2014/main" val="3607627189"/>
                  </a:ext>
                </a:extLst>
              </a:tr>
              <a:tr h="400652">
                <a:tc>
                  <a:txBody>
                    <a:bodyPr/>
                    <a:lstStyle/>
                    <a:p>
                      <a:r>
                        <a:rPr lang="fi-FI" sz="1400" dirty="0"/>
                        <a:t>   Sähkölaitteistot</a:t>
                      </a:r>
                    </a:p>
                  </a:txBody>
                  <a:tcPr/>
                </a:tc>
                <a:tc>
                  <a:txBody>
                    <a:bodyPr/>
                    <a:lstStyle/>
                    <a:p>
                      <a:r>
                        <a:rPr lang="fi-FI" sz="1400" dirty="0"/>
                        <a:t>256 kpl</a:t>
                      </a:r>
                    </a:p>
                  </a:txBody>
                  <a:tcPr/>
                </a:tc>
                <a:tc>
                  <a:txBody>
                    <a:bodyPr/>
                    <a:lstStyle/>
                    <a:p>
                      <a:r>
                        <a:rPr lang="fi-FI" sz="1400" kern="1200" dirty="0">
                          <a:solidFill>
                            <a:schemeClr val="dk1"/>
                          </a:solidFill>
                          <a:latin typeface="+mn-lt"/>
                          <a:ea typeface="+mn-ea"/>
                          <a:cs typeface="+mn-cs"/>
                        </a:rPr>
                        <a:t>1000</a:t>
                      </a:r>
                    </a:p>
                  </a:txBody>
                  <a:tcPr/>
                </a:tc>
                <a:tc>
                  <a:txBody>
                    <a:bodyPr/>
                    <a:lstStyle/>
                    <a:p>
                      <a:pPr marL="0" algn="l" defTabSz="914400" rtl="0" eaLnBrk="1" latinLnBrk="0" hangingPunct="1"/>
                      <a:r>
                        <a:rPr lang="fi-FI" sz="1400" kern="1200" dirty="0">
                          <a:solidFill>
                            <a:schemeClr val="dk1"/>
                          </a:solidFill>
                          <a:latin typeface="+mn-lt"/>
                          <a:ea typeface="+mn-ea"/>
                          <a:cs typeface="+mn-cs"/>
                        </a:rPr>
                        <a:t>256 kpl</a:t>
                      </a:r>
                    </a:p>
                  </a:txBody>
                  <a:tcPr/>
                </a:tc>
                <a:tc>
                  <a:txBody>
                    <a:bodyPr/>
                    <a:lstStyle/>
                    <a:p>
                      <a:r>
                        <a:rPr lang="fi-FI" sz="1400" dirty="0"/>
                        <a:t> 44 pv (</a:t>
                      </a:r>
                      <a:r>
                        <a:rPr lang="fi-FI" sz="1400" dirty="0" err="1"/>
                        <a:t>med</a:t>
                      </a:r>
                      <a:r>
                        <a:rPr lang="fi-FI" sz="1400" dirty="0"/>
                        <a:t>. 6 pv)</a:t>
                      </a:r>
                    </a:p>
                  </a:txBody>
                  <a:tcPr/>
                </a:tc>
                <a:extLst>
                  <a:ext uri="{0D108BD9-81ED-4DB2-BD59-A6C34878D82A}">
                    <a16:rowId xmlns:a16="http://schemas.microsoft.com/office/drawing/2014/main" val="1169730094"/>
                  </a:ext>
                </a:extLst>
              </a:tr>
              <a:tr h="408150">
                <a:tc>
                  <a:txBody>
                    <a:bodyPr/>
                    <a:lstStyle/>
                    <a:p>
                      <a:r>
                        <a:rPr lang="fi-FI" sz="1400" dirty="0"/>
                        <a:t>   Sähköurakointi</a:t>
                      </a:r>
                    </a:p>
                  </a:txBody>
                  <a:tcPr/>
                </a:tc>
                <a:tc>
                  <a:txBody>
                    <a:bodyPr/>
                    <a:lstStyle/>
                    <a:p>
                      <a:r>
                        <a:rPr lang="fi-FI" sz="1400" dirty="0"/>
                        <a:t>358 kpl</a:t>
                      </a:r>
                    </a:p>
                  </a:txBody>
                  <a:tcPr/>
                </a:tc>
                <a:tc>
                  <a:txBody>
                    <a:bodyPr/>
                    <a:lstStyle/>
                    <a:p>
                      <a:pPr marL="0" algn="l" defTabSz="914400" rtl="0" eaLnBrk="1" latinLnBrk="0" hangingPunct="1"/>
                      <a:r>
                        <a:rPr lang="fi-FI" sz="1400" kern="1200" dirty="0">
                          <a:solidFill>
                            <a:schemeClr val="dk1"/>
                          </a:solidFill>
                          <a:latin typeface="+mn-lt"/>
                          <a:ea typeface="+mn-ea"/>
                          <a:cs typeface="+mn-cs"/>
                        </a:rPr>
                        <a:t>3000</a:t>
                      </a:r>
                    </a:p>
                  </a:txBody>
                  <a:tcPr/>
                </a:tc>
                <a:tc>
                  <a:txBody>
                    <a:bodyPr/>
                    <a:lstStyle/>
                    <a:p>
                      <a:pPr marL="0" algn="l" defTabSz="914400" rtl="0" eaLnBrk="1" latinLnBrk="0" hangingPunct="1"/>
                      <a:r>
                        <a:rPr lang="fi-FI" sz="1400" kern="1200" dirty="0">
                          <a:solidFill>
                            <a:schemeClr val="dk1"/>
                          </a:solidFill>
                          <a:latin typeface="+mn-lt"/>
                          <a:ea typeface="+mn-ea"/>
                          <a:cs typeface="+mn-cs"/>
                        </a:rPr>
                        <a:t>861 kpl</a:t>
                      </a:r>
                    </a:p>
                  </a:txBody>
                  <a:tcPr/>
                </a:tc>
                <a:tc>
                  <a:txBody>
                    <a:bodyPr/>
                    <a:lstStyle/>
                    <a:p>
                      <a:r>
                        <a:rPr lang="fi-FI" sz="1400" dirty="0"/>
                        <a:t> 23 pv (</a:t>
                      </a:r>
                      <a:r>
                        <a:rPr lang="fi-FI" sz="1400" dirty="0" err="1"/>
                        <a:t>med</a:t>
                      </a:r>
                      <a:r>
                        <a:rPr lang="fi-FI" sz="1400" dirty="0"/>
                        <a:t>. 6 pv)</a:t>
                      </a:r>
                    </a:p>
                  </a:txBody>
                  <a:tcPr/>
                </a:tc>
                <a:extLst>
                  <a:ext uri="{0D108BD9-81ED-4DB2-BD59-A6C34878D82A}">
                    <a16:rowId xmlns:a16="http://schemas.microsoft.com/office/drawing/2014/main" val="1764263334"/>
                  </a:ext>
                </a:extLst>
              </a:tr>
              <a:tr h="48435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t>Kenttävalvonta-käynnit</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1" dirty="0"/>
                    </a:p>
                  </a:txBody>
                  <a:tcPr/>
                </a:tc>
                <a:tc hMerge="1">
                  <a:txBody>
                    <a:bodyPr/>
                    <a:lstStyle/>
                    <a:p>
                      <a:endParaRPr lang="fi-FI"/>
                    </a:p>
                  </a:txBody>
                  <a:tcPr/>
                </a:tc>
                <a:tc hMerge="1">
                  <a:txBody>
                    <a:bodyPr/>
                    <a:lstStyle/>
                    <a:p>
                      <a:endParaRPr lang="fi-FI"/>
                    </a:p>
                  </a:txBody>
                  <a:tcPr/>
                </a:tc>
                <a:tc hMerge="1">
                  <a:txBody>
                    <a:bodyPr/>
                    <a:lstStyle/>
                    <a:p>
                      <a:endParaRPr lang="fi-FI" dirty="0"/>
                    </a:p>
                  </a:txBody>
                  <a:tcPr/>
                </a:tc>
                <a:extLst>
                  <a:ext uri="{0D108BD9-81ED-4DB2-BD59-A6C34878D82A}">
                    <a16:rowId xmlns:a16="http://schemas.microsoft.com/office/drawing/2014/main" val="4131149959"/>
                  </a:ext>
                </a:extLst>
              </a:tr>
              <a:tr h="484356">
                <a:tc gridSpan="2">
                  <a:txBody>
                    <a:bodyPr/>
                    <a:lstStyle/>
                    <a:p>
                      <a:r>
                        <a:rPr lang="fi-FI" sz="1400" dirty="0"/>
                        <a:t>   Sähkö</a:t>
                      </a:r>
                    </a:p>
                  </a:txBody>
                  <a:tcPr/>
                </a:tc>
                <a:tc hMerge="1">
                  <a:txBody>
                    <a:bodyPr/>
                    <a:lstStyle/>
                    <a:p>
                      <a:endParaRPr lang="fi-FI" sz="1400" dirty="0"/>
                    </a:p>
                  </a:txBody>
                  <a:tcPr/>
                </a:tc>
                <a:tc>
                  <a:txBody>
                    <a:bodyPr/>
                    <a:lstStyle/>
                    <a:p>
                      <a:r>
                        <a:rPr lang="fi-FI" sz="1400" dirty="0"/>
                        <a:t>252 kpl</a:t>
                      </a:r>
                    </a:p>
                  </a:txBody>
                  <a:tcPr/>
                </a:tc>
                <a:tc>
                  <a:txBody>
                    <a:bodyPr/>
                    <a:lstStyle/>
                    <a:p>
                      <a:r>
                        <a:rPr lang="fi-FI" sz="1400" dirty="0"/>
                        <a:t>87 kpl</a:t>
                      </a:r>
                    </a:p>
                  </a:txBody>
                  <a:tcPr/>
                </a:tc>
                <a:tc>
                  <a:txBody>
                    <a:bodyPr/>
                    <a:lstStyle/>
                    <a:p>
                      <a:endParaRPr lang="fi-FI" sz="1400" dirty="0"/>
                    </a:p>
                  </a:txBody>
                  <a:tcPr/>
                </a:tc>
                <a:extLst>
                  <a:ext uri="{0D108BD9-81ED-4DB2-BD59-A6C34878D82A}">
                    <a16:rowId xmlns:a16="http://schemas.microsoft.com/office/drawing/2014/main" val="3891127021"/>
                  </a:ext>
                </a:extLst>
              </a:tr>
              <a:tr h="463954">
                <a:tc gridSpan="2">
                  <a:txBody>
                    <a:bodyPr/>
                    <a:lstStyle/>
                    <a:p>
                      <a:r>
                        <a:rPr lang="fi-FI" sz="1400" dirty="0"/>
                        <a:t>   Hissi</a:t>
                      </a:r>
                    </a:p>
                  </a:txBody>
                  <a:tcPr/>
                </a:tc>
                <a:tc hMerge="1">
                  <a:txBody>
                    <a:bodyPr/>
                    <a:lstStyle/>
                    <a:p>
                      <a:endParaRPr lang="fi-FI" sz="1400" dirty="0"/>
                    </a:p>
                  </a:txBody>
                  <a:tcPr/>
                </a:tc>
                <a:tc>
                  <a:txBody>
                    <a:bodyPr/>
                    <a:lstStyle/>
                    <a:p>
                      <a:r>
                        <a:rPr lang="fi-FI" sz="1400"/>
                        <a:t>5 kpl</a:t>
                      </a:r>
                      <a:endParaRPr lang="fi-FI" sz="1400" dirty="0"/>
                    </a:p>
                  </a:txBody>
                  <a:tcPr/>
                </a:tc>
                <a:tc>
                  <a:txBody>
                    <a:bodyPr/>
                    <a:lstStyle/>
                    <a:p>
                      <a:r>
                        <a:rPr lang="fi-FI" sz="1400" dirty="0"/>
                        <a:t>-</a:t>
                      </a:r>
                    </a:p>
                  </a:txBody>
                  <a:tcPr/>
                </a:tc>
                <a:tc>
                  <a:txBody>
                    <a:bodyPr/>
                    <a:lstStyle/>
                    <a:p>
                      <a:endParaRPr lang="fi-FI" sz="1400" dirty="0"/>
                    </a:p>
                  </a:txBody>
                  <a:tcPr/>
                </a:tc>
                <a:extLst>
                  <a:ext uri="{0D108BD9-81ED-4DB2-BD59-A6C34878D82A}">
                    <a16:rowId xmlns:a16="http://schemas.microsoft.com/office/drawing/2014/main" val="4064203600"/>
                  </a:ext>
                </a:extLst>
              </a:tr>
            </a:tbl>
          </a:graphicData>
        </a:graphic>
      </p:graphicFrame>
      <p:sp>
        <p:nvSpPr>
          <p:cNvPr id="5" name="Dian numeron paikkamerkki 4">
            <a:extLst>
              <a:ext uri="{FF2B5EF4-FFF2-40B4-BE49-F238E27FC236}">
                <a16:creationId xmlns:a16="http://schemas.microsoft.com/office/drawing/2014/main" id="{215A55DF-A71E-4F81-AB17-70618E635EF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2F2214-0E9B-BB4C-BD0A-12D8C079A88B}" type="slidenum">
              <a:rPr kumimoji="0" lang="fi-FI" sz="1000" b="0" i="0" u="none" strike="noStrike" kern="1200" cap="none" spc="0" normalizeH="0" baseline="0" noProof="0" smtClean="0">
                <a:ln>
                  <a:noFill/>
                </a:ln>
                <a:solidFill>
                  <a:srgbClr val="00A09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i-FI" sz="1000" b="0" i="0" u="none" strike="noStrike" kern="1200" cap="none" spc="0" normalizeH="0" baseline="0" noProof="0" dirty="0">
              <a:ln>
                <a:noFill/>
              </a:ln>
              <a:solidFill>
                <a:srgbClr val="00A09C"/>
              </a:solidFill>
              <a:effectLst/>
              <a:uLnTx/>
              <a:uFillTx/>
              <a:latin typeface="Calibri" panose="020F0502020204030204"/>
              <a:ea typeface="+mn-ea"/>
              <a:cs typeface="+mn-cs"/>
            </a:endParaRPr>
          </a:p>
        </p:txBody>
      </p:sp>
      <p:graphicFrame>
        <p:nvGraphicFramePr>
          <p:cNvPr id="7" name="Taulukko 6">
            <a:extLst>
              <a:ext uri="{FF2B5EF4-FFF2-40B4-BE49-F238E27FC236}">
                <a16:creationId xmlns:a16="http://schemas.microsoft.com/office/drawing/2014/main" id="{CEDE2103-3184-45EB-9DB1-5ACC93CB0D57}"/>
              </a:ext>
            </a:extLst>
          </p:cNvPr>
          <p:cNvGraphicFramePr>
            <a:graphicFrameLocks noGrp="1"/>
          </p:cNvGraphicFramePr>
          <p:nvPr/>
        </p:nvGraphicFramePr>
        <p:xfrm>
          <a:off x="838199" y="5146989"/>
          <a:ext cx="10875378" cy="845260"/>
        </p:xfrm>
        <a:graphic>
          <a:graphicData uri="http://schemas.openxmlformats.org/drawingml/2006/table">
            <a:tbl>
              <a:tblPr firstRow="1" bandRow="1">
                <a:tableStyleId>{5C22544A-7EE6-4342-B048-85BDC9FD1C3A}</a:tableStyleId>
              </a:tblPr>
              <a:tblGrid>
                <a:gridCol w="1812563">
                  <a:extLst>
                    <a:ext uri="{9D8B030D-6E8A-4147-A177-3AD203B41FA5}">
                      <a16:colId xmlns:a16="http://schemas.microsoft.com/office/drawing/2014/main" val="3938330264"/>
                    </a:ext>
                  </a:extLst>
                </a:gridCol>
                <a:gridCol w="1812563">
                  <a:extLst>
                    <a:ext uri="{9D8B030D-6E8A-4147-A177-3AD203B41FA5}">
                      <a16:colId xmlns:a16="http://schemas.microsoft.com/office/drawing/2014/main" val="8212939"/>
                    </a:ext>
                  </a:extLst>
                </a:gridCol>
                <a:gridCol w="1812563">
                  <a:extLst>
                    <a:ext uri="{9D8B030D-6E8A-4147-A177-3AD203B41FA5}">
                      <a16:colId xmlns:a16="http://schemas.microsoft.com/office/drawing/2014/main" val="1684677702"/>
                    </a:ext>
                  </a:extLst>
                </a:gridCol>
                <a:gridCol w="1812563">
                  <a:extLst>
                    <a:ext uri="{9D8B030D-6E8A-4147-A177-3AD203B41FA5}">
                      <a16:colId xmlns:a16="http://schemas.microsoft.com/office/drawing/2014/main" val="1971412205"/>
                    </a:ext>
                  </a:extLst>
                </a:gridCol>
                <a:gridCol w="1812563">
                  <a:extLst>
                    <a:ext uri="{9D8B030D-6E8A-4147-A177-3AD203B41FA5}">
                      <a16:colId xmlns:a16="http://schemas.microsoft.com/office/drawing/2014/main" val="650154028"/>
                    </a:ext>
                  </a:extLst>
                </a:gridCol>
                <a:gridCol w="1812563">
                  <a:extLst>
                    <a:ext uri="{9D8B030D-6E8A-4147-A177-3AD203B41FA5}">
                      <a16:colId xmlns:a16="http://schemas.microsoft.com/office/drawing/2014/main" val="2297882845"/>
                    </a:ext>
                  </a:extLst>
                </a:gridCol>
              </a:tblGrid>
              <a:tr h="422630">
                <a:tc>
                  <a:txBody>
                    <a:bodyPr/>
                    <a:lstStyle/>
                    <a:p>
                      <a:r>
                        <a:rPr lang="fi-FI" sz="1400" dirty="0"/>
                        <a:t>Laskutus</a:t>
                      </a:r>
                    </a:p>
                  </a:txBody>
                  <a:tcPr/>
                </a:tc>
                <a:tc>
                  <a:txBody>
                    <a:bodyPr/>
                    <a:lstStyle/>
                    <a:p>
                      <a:r>
                        <a:rPr lang="fi-FI" sz="1400" dirty="0" err="1"/>
                        <a:t>Tot</a:t>
                      </a:r>
                      <a:r>
                        <a:rPr lang="fi-FI" sz="1400" dirty="0"/>
                        <a:t> 2022</a:t>
                      </a:r>
                    </a:p>
                  </a:txBody>
                  <a:tcPr/>
                </a:tc>
                <a:tc>
                  <a:txBody>
                    <a:bodyPr/>
                    <a:lstStyle/>
                    <a:p>
                      <a:r>
                        <a:rPr lang="fi-FI" sz="1400" dirty="0"/>
                        <a:t>Tav. 2023</a:t>
                      </a:r>
                    </a:p>
                  </a:txBody>
                  <a:tcPr/>
                </a:tc>
                <a:tc>
                  <a:txBody>
                    <a:bodyPr/>
                    <a:lstStyle/>
                    <a:p>
                      <a:endParaRPr lang="fi-FI" sz="1400" dirty="0"/>
                    </a:p>
                  </a:txBody>
                  <a:tcPr/>
                </a:tc>
                <a:tc>
                  <a:txBody>
                    <a:bodyPr/>
                    <a:lstStyle/>
                    <a:p>
                      <a:r>
                        <a:rPr lang="fi-FI" sz="1400" dirty="0" err="1"/>
                        <a:t>Tot</a:t>
                      </a:r>
                      <a:r>
                        <a:rPr lang="fi-FI" sz="1400" dirty="0"/>
                        <a:t>. 2023</a:t>
                      </a:r>
                    </a:p>
                  </a:txBody>
                  <a:tcPr/>
                </a:tc>
                <a:tc>
                  <a:txBody>
                    <a:bodyPr/>
                    <a:lstStyle/>
                    <a:p>
                      <a:r>
                        <a:rPr lang="fi-FI" sz="1400" dirty="0" err="1"/>
                        <a:t>Huom</a:t>
                      </a:r>
                      <a:endParaRPr lang="fi-FI" sz="1400" dirty="0"/>
                    </a:p>
                  </a:txBody>
                  <a:tcPr/>
                </a:tc>
                <a:extLst>
                  <a:ext uri="{0D108BD9-81ED-4DB2-BD59-A6C34878D82A}">
                    <a16:rowId xmlns:a16="http://schemas.microsoft.com/office/drawing/2014/main" val="1557422453"/>
                  </a:ext>
                </a:extLst>
              </a:tr>
              <a:tr h="422630">
                <a:tc>
                  <a:txBody>
                    <a:bodyPr/>
                    <a:lstStyle/>
                    <a:p>
                      <a:r>
                        <a:rPr lang="fi-FI" sz="1400" dirty="0"/>
                        <a:t>Ilmoitukset</a:t>
                      </a:r>
                    </a:p>
                  </a:txBody>
                  <a:tcPr/>
                </a:tc>
                <a:tc>
                  <a:txBody>
                    <a:bodyPr/>
                    <a:lstStyle/>
                    <a:p>
                      <a:r>
                        <a:rPr lang="fi-FI" sz="1400" dirty="0"/>
                        <a:t>308 t€</a:t>
                      </a:r>
                    </a:p>
                  </a:txBody>
                  <a:tcPr/>
                </a:tc>
                <a:tc>
                  <a:txBody>
                    <a:bodyPr/>
                    <a:lstStyle/>
                    <a:p>
                      <a:r>
                        <a:rPr lang="fi-FI" sz="1400" dirty="0">
                          <a:solidFill>
                            <a:schemeClr val="tx1"/>
                          </a:solidFill>
                        </a:rPr>
                        <a:t> 240 t€</a:t>
                      </a:r>
                    </a:p>
                  </a:txBody>
                  <a:tcPr/>
                </a:tc>
                <a:tc>
                  <a:txBody>
                    <a:bodyPr/>
                    <a:lstStyle/>
                    <a:p>
                      <a:endParaRPr lang="fi-FI" sz="1400" dirty="0"/>
                    </a:p>
                  </a:txBody>
                  <a:tcPr/>
                </a:tc>
                <a:tc>
                  <a:txBody>
                    <a:bodyPr/>
                    <a:lstStyle/>
                    <a:p>
                      <a:r>
                        <a:rPr lang="fi-FI" sz="1400" dirty="0"/>
                        <a:t> 65 313 €</a:t>
                      </a:r>
                    </a:p>
                  </a:txBody>
                  <a:tcPr/>
                </a:tc>
                <a:tc>
                  <a:txBody>
                    <a:bodyPr/>
                    <a:lstStyle/>
                    <a:p>
                      <a:endParaRPr lang="fi-FI" sz="1400" dirty="0"/>
                    </a:p>
                  </a:txBody>
                  <a:tcPr/>
                </a:tc>
                <a:extLst>
                  <a:ext uri="{0D108BD9-81ED-4DB2-BD59-A6C34878D82A}">
                    <a16:rowId xmlns:a16="http://schemas.microsoft.com/office/drawing/2014/main" val="3520907320"/>
                  </a:ext>
                </a:extLst>
              </a:tr>
            </a:tbl>
          </a:graphicData>
        </a:graphic>
      </p:graphicFrame>
      <p:sp>
        <p:nvSpPr>
          <p:cNvPr id="3" name="Tekstiruutu 2">
            <a:extLst>
              <a:ext uri="{FF2B5EF4-FFF2-40B4-BE49-F238E27FC236}">
                <a16:creationId xmlns:a16="http://schemas.microsoft.com/office/drawing/2014/main" id="{D4680CE8-7FD5-F998-3763-8FA07E8F21B3}"/>
              </a:ext>
            </a:extLst>
          </p:cNvPr>
          <p:cNvSpPr txBox="1"/>
          <p:nvPr/>
        </p:nvSpPr>
        <p:spPr>
          <a:xfrm>
            <a:off x="838199" y="4701187"/>
            <a:ext cx="8866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FF0000"/>
                </a:solidFill>
                <a:effectLst/>
                <a:uLnTx/>
                <a:uFillTx/>
                <a:latin typeface="Calibri" panose="020F0502020204030204"/>
                <a:ea typeface="+mn-ea"/>
                <a:cs typeface="+mn-cs"/>
              </a:rPr>
              <a:t>Sähköurakoinnin ilmoitusmäärä kasvanut n. 20 % ajalla 2020-2022 (Aurinkosähkö!)</a:t>
            </a:r>
          </a:p>
        </p:txBody>
      </p:sp>
    </p:spTree>
    <p:extLst>
      <p:ext uri="{BB962C8B-B14F-4D97-AF65-F5344CB8AC3E}">
        <p14:creationId xmlns:p14="http://schemas.microsoft.com/office/powerpoint/2010/main" val="3752536399"/>
      </p:ext>
    </p:extLst>
  </p:cSld>
  <p:clrMapOvr>
    <a:masterClrMapping/>
  </p:clrMapOvr>
</p:sld>
</file>

<file path=ppt/theme/theme1.xml><?xml version="1.0" encoding="utf-8"?>
<a:theme xmlns:a="http://schemas.openxmlformats.org/drawingml/2006/main" name="Kuplat">
  <a:themeElements>
    <a:clrScheme name="Tukes">
      <a:dk1>
        <a:srgbClr val="000000"/>
      </a:dk1>
      <a:lt1>
        <a:srgbClr val="FFFFFF"/>
      </a:lt1>
      <a:dk2>
        <a:srgbClr val="00A09C"/>
      </a:dk2>
      <a:lt2>
        <a:srgbClr val="E016B8"/>
      </a:lt2>
      <a:accent1>
        <a:srgbClr val="00A09B"/>
      </a:accent1>
      <a:accent2>
        <a:srgbClr val="E016B7"/>
      </a:accent2>
      <a:accent3>
        <a:srgbClr val="F5EA61"/>
      </a:accent3>
      <a:accent4>
        <a:srgbClr val="0059A7"/>
      </a:accent4>
      <a:accent5>
        <a:srgbClr val="ED8F79"/>
      </a:accent5>
      <a:accent6>
        <a:srgbClr val="0091C6"/>
      </a:accent6>
      <a:hlink>
        <a:srgbClr val="E016B8"/>
      </a:hlink>
      <a:folHlink>
        <a:srgbClr val="E95BC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kes_PowerPoint_pohja_07052020.pptx" id="{2F62C9A8-4D4A-4879-8D4A-EDF162AD56C9}" vid="{5C4A966D-EE5B-46C2-89EA-4A9591BF79E6}"/>
    </a:ext>
  </a:extLst>
</a:theme>
</file>

<file path=ppt/theme/theme2.xml><?xml version="1.0" encoding="utf-8"?>
<a:theme xmlns:a="http://schemas.openxmlformats.org/drawingml/2006/main" name="Lopetus still ">
  <a:themeElements>
    <a:clrScheme name="Tukes">
      <a:dk1>
        <a:srgbClr val="000000"/>
      </a:dk1>
      <a:lt1>
        <a:srgbClr val="FFFFFF"/>
      </a:lt1>
      <a:dk2>
        <a:srgbClr val="00A09C"/>
      </a:dk2>
      <a:lt2>
        <a:srgbClr val="E016B8"/>
      </a:lt2>
      <a:accent1>
        <a:srgbClr val="00A09B"/>
      </a:accent1>
      <a:accent2>
        <a:srgbClr val="E016B7"/>
      </a:accent2>
      <a:accent3>
        <a:srgbClr val="F5EA61"/>
      </a:accent3>
      <a:accent4>
        <a:srgbClr val="0059A7"/>
      </a:accent4>
      <a:accent5>
        <a:srgbClr val="ED8F79"/>
      </a:accent5>
      <a:accent6>
        <a:srgbClr val="0091C6"/>
      </a:accent6>
      <a:hlink>
        <a:srgbClr val="E016B8"/>
      </a:hlink>
      <a:folHlink>
        <a:srgbClr val="E95BC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kes_PowerPoint_pohja_07052020.pptx" id="{2F62C9A8-4D4A-4879-8D4A-EDF162AD56C9}" vid="{91087BAA-4A1D-4062-AC6D-A75335A7CDAD}"/>
    </a:ext>
  </a:extLst>
</a:theme>
</file>

<file path=ppt/theme/theme3.xml><?xml version="1.0" encoding="utf-8"?>
<a:theme xmlns:a="http://schemas.openxmlformats.org/drawingml/2006/main" name="3_Office-teema">
  <a:themeElements>
    <a:clrScheme name="Tukes">
      <a:dk1>
        <a:srgbClr val="000000"/>
      </a:dk1>
      <a:lt1>
        <a:srgbClr val="FFFFFF"/>
      </a:lt1>
      <a:dk2>
        <a:srgbClr val="00A09C"/>
      </a:dk2>
      <a:lt2>
        <a:srgbClr val="E016B8"/>
      </a:lt2>
      <a:accent1>
        <a:srgbClr val="00A09B"/>
      </a:accent1>
      <a:accent2>
        <a:srgbClr val="E016B7"/>
      </a:accent2>
      <a:accent3>
        <a:srgbClr val="F5EA61"/>
      </a:accent3>
      <a:accent4>
        <a:srgbClr val="0059A7"/>
      </a:accent4>
      <a:accent5>
        <a:srgbClr val="ED8F79"/>
      </a:accent5>
      <a:accent6>
        <a:srgbClr val="0091C6"/>
      </a:accent6>
      <a:hlink>
        <a:srgbClr val="E016B8"/>
      </a:hlink>
      <a:folHlink>
        <a:srgbClr val="E95BC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kes_PowerPoint_pohja_07052020.pptx" id="{2F62C9A8-4D4A-4879-8D4A-EDF162AD56C9}" vid="{EA7E82BE-B2CA-4A60-813F-50ED57D49EF8}"/>
    </a:ext>
  </a:extLst>
</a:theme>
</file>

<file path=ppt/theme/theme4.xml><?xml version="1.0" encoding="utf-8"?>
<a:theme xmlns:a="http://schemas.openxmlformats.org/drawingml/2006/main" name="Sitaatti ja väliotsikkodiat">
  <a:themeElements>
    <a:clrScheme name="Tukes">
      <a:dk1>
        <a:srgbClr val="000000"/>
      </a:dk1>
      <a:lt1>
        <a:srgbClr val="FFFFFF"/>
      </a:lt1>
      <a:dk2>
        <a:srgbClr val="00A09C"/>
      </a:dk2>
      <a:lt2>
        <a:srgbClr val="E016B8"/>
      </a:lt2>
      <a:accent1>
        <a:srgbClr val="00A09B"/>
      </a:accent1>
      <a:accent2>
        <a:srgbClr val="E016B7"/>
      </a:accent2>
      <a:accent3>
        <a:srgbClr val="F5EA61"/>
      </a:accent3>
      <a:accent4>
        <a:srgbClr val="0059A7"/>
      </a:accent4>
      <a:accent5>
        <a:srgbClr val="ED8F79"/>
      </a:accent5>
      <a:accent6>
        <a:srgbClr val="0091C6"/>
      </a:accent6>
      <a:hlink>
        <a:srgbClr val="E016B8"/>
      </a:hlink>
      <a:folHlink>
        <a:srgbClr val="E95BC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kes_PowerPoint_pohja_07052020.pptx" id="{2F62C9A8-4D4A-4879-8D4A-EDF162AD56C9}" vid="{FE800800-E53B-4164-9B52-9ECFBC7156BA}"/>
    </a:ext>
  </a:extLst>
</a:theme>
</file>

<file path=ppt/theme/theme5.xml><?xml version="1.0" encoding="utf-8"?>
<a:theme xmlns:a="http://schemas.openxmlformats.org/drawingml/2006/main" name="Ohjeet">
  <a:themeElements>
    <a:clrScheme name="Tukes">
      <a:dk1>
        <a:srgbClr val="000000"/>
      </a:dk1>
      <a:lt1>
        <a:srgbClr val="FFFFFF"/>
      </a:lt1>
      <a:dk2>
        <a:srgbClr val="00A09C"/>
      </a:dk2>
      <a:lt2>
        <a:srgbClr val="E016B8"/>
      </a:lt2>
      <a:accent1>
        <a:srgbClr val="00A09B"/>
      </a:accent1>
      <a:accent2>
        <a:srgbClr val="E016B7"/>
      </a:accent2>
      <a:accent3>
        <a:srgbClr val="F5EA61"/>
      </a:accent3>
      <a:accent4>
        <a:srgbClr val="0059A7"/>
      </a:accent4>
      <a:accent5>
        <a:srgbClr val="ED8F79"/>
      </a:accent5>
      <a:accent6>
        <a:srgbClr val="0091C6"/>
      </a:accent6>
      <a:hlink>
        <a:srgbClr val="E016B8"/>
      </a:hlink>
      <a:folHlink>
        <a:srgbClr val="E95BC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kes_PowerPoint_pohja_07052020.pptx" id="{2F62C9A8-4D4A-4879-8D4A-EDF162AD56C9}" vid="{D32D1451-5BD1-4FBD-89E7-1178649CC013}"/>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b25b787659ae01c678066d46fcd949b">
  <xsd:schema xmlns:xsd="http://www.w3.org/2001/XMLSchema" xmlns:xs="http://www.w3.org/2001/XMLSchema" xmlns:p="http://schemas.microsoft.com/office/2006/metadata/properties" xmlns:ns2="ebb82943-49da-4504-a2f3-a33fb2eb95f1" targetNamespace="http://schemas.microsoft.com/office/2006/metadata/properties" ma:root="true" ma:fieldsID="643c11cf4c13186185f95add12dbb6b8"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file>

<file path=customXml/itemProps1.xml><?xml version="1.0" encoding="utf-8"?>
<ds:datastoreItem xmlns:ds="http://schemas.openxmlformats.org/officeDocument/2006/customXml" ds:itemID="{5AEEC5B3-F4BC-49ED-892B-0A1A0945F951}"/>
</file>

<file path=customXml/itemProps2.xml><?xml version="1.0" encoding="utf-8"?>
<ds:datastoreItem xmlns:ds="http://schemas.openxmlformats.org/officeDocument/2006/customXml" ds:itemID="{CD66FBEA-C50E-42BF-A483-62795451E9F3}"/>
</file>

<file path=customXml/itemProps3.xml><?xml version="1.0" encoding="utf-8"?>
<ds:datastoreItem xmlns:ds="http://schemas.openxmlformats.org/officeDocument/2006/customXml" ds:itemID="{A2044280-C92B-45D7-AF77-67B3B0DCAE6B}">
  <ds:schemaRefs>
    <ds:schemaRef ds:uri="http://purl.org/dc/elements/1.1/"/>
    <ds:schemaRef ds:uri="http://schemas.microsoft.com/office/2006/metadata/properties"/>
    <ds:schemaRef ds:uri="b32e4f99-8ee6-4e63-b1df-3af9dd20d25f"/>
    <ds:schemaRef ds:uri="http://purl.org/dc/terms/"/>
    <ds:schemaRef ds:uri="471f87f1-7348-44b7-b3cd-3f1e4c1ed40d"/>
    <ds:schemaRef ds:uri="c04e1c0e-ab26-4602-9e9b-a197da6bb18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62D38D4B-EB51-49E7-AD04-CF4238ED557A}">
  <ds:schemaRefs>
    <ds:schemaRef ds:uri="http://schemas.microsoft.com/sharepoint/events"/>
  </ds:schemaRefs>
</ds:datastoreItem>
</file>

<file path=customXml/itemProps5.xml><?xml version="1.0" encoding="utf-8"?>
<ds:datastoreItem xmlns:ds="http://schemas.openxmlformats.org/officeDocument/2006/customXml" ds:itemID="{A203348B-AC72-4351-A941-B8F4B40493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Tukes-kalvopohja2020-uusi</Template>
  <TotalTime>8046</TotalTime>
  <Words>944</Words>
  <Application>Microsoft Office PowerPoint</Application>
  <PresentationFormat>Laajakuva</PresentationFormat>
  <Paragraphs>250</Paragraphs>
  <Slides>11</Slides>
  <Notes>4</Notes>
  <HiddenSlides>0</HiddenSlides>
  <MMClips>0</MMClips>
  <ScaleCrop>false</ScaleCrop>
  <HeadingPairs>
    <vt:vector size="6" baseType="variant">
      <vt:variant>
        <vt:lpstr>Käytetyt fontit</vt:lpstr>
      </vt:variant>
      <vt:variant>
        <vt:i4>2</vt:i4>
      </vt:variant>
      <vt:variant>
        <vt:lpstr>Teema</vt:lpstr>
      </vt:variant>
      <vt:variant>
        <vt:i4>5</vt:i4>
      </vt:variant>
      <vt:variant>
        <vt:lpstr>Dian otsikot</vt:lpstr>
      </vt:variant>
      <vt:variant>
        <vt:i4>11</vt:i4>
      </vt:variant>
    </vt:vector>
  </HeadingPairs>
  <TitlesOfParts>
    <vt:vector size="18" baseType="lpstr">
      <vt:lpstr>Arial</vt:lpstr>
      <vt:lpstr>Calibri</vt:lpstr>
      <vt:lpstr>Kuplat</vt:lpstr>
      <vt:lpstr>Lopetus still </vt:lpstr>
      <vt:lpstr>3_Office-teema</vt:lpstr>
      <vt:lpstr>Sitaatti ja väliotsikkodiat</vt:lpstr>
      <vt:lpstr>Ohjeet</vt:lpstr>
      <vt:lpstr>TENK 30.5.2023 Tukes-ajankohtaiset </vt:lpstr>
      <vt:lpstr>Talous ja henkilöstö</vt:lpstr>
      <vt:lpstr>Tukes: Teollisuus kustannukset ja laskutus 2018 – 2023 1.1.-30.4.2023</vt:lpstr>
      <vt:lpstr>Henkilöstökustannukset merkittävin kuluerä</vt:lpstr>
      <vt:lpstr>Henkilöstömäärä ja Rekrytoinnit</vt:lpstr>
      <vt:lpstr>Ilmoitusten ja hakemusten käsittely + valvontakäynnit 1-5/2023</vt:lpstr>
      <vt:lpstr>Tuotokset ja palvelukyky: Teolliset prosessit Q2/2023 (29.5.2023 asti)</vt:lpstr>
      <vt:lpstr>Tuotokset ja palvelukyky: Painelaitteet Q2/2023</vt:lpstr>
      <vt:lpstr>Tuotokset ja palvelukyky: Sähkölaitteistot (Tilanne 26.5.2023)</vt:lpstr>
      <vt:lpstr>Tuotokset ja palvelukyky: Kaivokset Q1-Q2 2023, 26.5.2023</vt:lpstr>
      <vt:lpstr>Ympäristöllisten lupamenettelyjen yhteensovittaminen: Case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Levä Kirsi (Tukes)</dc:creator>
  <cp:lastModifiedBy>Levä Kirsi (Tukes)</cp:lastModifiedBy>
  <cp:revision>229</cp:revision>
  <dcterms:created xsi:type="dcterms:W3CDTF">2021-03-29T06:20:10Z</dcterms:created>
  <dcterms:modified xsi:type="dcterms:W3CDTF">2023-05-30T05:48:28Z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y fmtid="{D5CDD505-2E9C-101B-9397-08002B2CF9AE}" pid="3" name="_dlc_DocIdItemGuid">
    <vt:lpwstr>3a0480a3-fa7e-4ab9-8b43-0abc1b5fb210</vt:lpwstr>
  </property>
  <property fmtid="{D5CDD505-2E9C-101B-9397-08002B2CF9AE}" pid="4" name="Julkisuusluokka metatiedot">
    <vt:lpwstr>53;#Ei viranomaisen asiakirja|a2473f9d-5339-4fa4-80e9-1eaa4d470667</vt:lpwstr>
  </property>
  <property fmtid="{D5CDD505-2E9C-101B-9397-08002B2CF9AE}" pid="5" name="TukesAliprosessi">
    <vt:lpwstr/>
  </property>
  <property fmtid="{D5CDD505-2E9C-101B-9397-08002B2CF9AE}" pid="6" name="TukesYksikko">
    <vt:lpwstr>1;#Teollisuus|071aa77b-5ca4-4b50-8e9b-746e9a7df3a6</vt:lpwstr>
  </property>
  <property fmtid="{D5CDD505-2E9C-101B-9397-08002B2CF9AE}" pid="7" name="TukesProsessi">
    <vt:lpwstr/>
  </property>
  <property fmtid="{D5CDD505-2E9C-101B-9397-08002B2CF9AE}" pid="8" name="TukesRyhma">
    <vt:lpwstr/>
  </property>
  <property fmtid="{D5CDD505-2E9C-101B-9397-08002B2CF9AE}" pid="9" name="Suojaustaso metatiedot">
    <vt:lpwstr/>
  </property>
  <property fmtid="{D5CDD505-2E9C-101B-9397-08002B2CF9AE}" pid="10" name="Julkisuusluokka">
    <vt:lpwstr/>
  </property>
  <property fmtid="{D5CDD505-2E9C-101B-9397-08002B2CF9AE}" pid="11" name="Suojaustaso">
    <vt:lpwstr/>
  </property>
</Properties>
</file>