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5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724" r:id="rId5"/>
    <p:sldMasterId id="2147483798" r:id="rId6"/>
    <p:sldMasterId id="2147483691" r:id="rId7"/>
    <p:sldMasterId id="2147483757" r:id="rId8"/>
    <p:sldMasterId id="2147483790" r:id="rId9"/>
  </p:sldMasterIdLst>
  <p:notesMasterIdLst>
    <p:notesMasterId r:id="rId13"/>
  </p:notesMasterIdLst>
  <p:sldIdLst>
    <p:sldId id="256" r:id="rId10"/>
    <p:sldId id="257" r:id="rId11"/>
    <p:sldId id="258" r:id="rId12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E6DD5D4-8D64-867F-A440-53CD59EBC769}" name="Gröhn Jari" initials="GJ" userId="S::jari.grohn@vakehyva.fi::4be576d1-eaef-4449-9850-e8edbc3f8c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inikainen Hanna" userId="7ff92631-357b-457a-840f-09a5de5b6fdb" providerId="ADAL" clId="{971D63BD-6EEE-4709-8BD5-FD2D8FE3A652}"/>
    <pc:docChg chg="custSel delSld modSld">
      <pc:chgData name="Heinikainen Hanna" userId="7ff92631-357b-457a-840f-09a5de5b6fdb" providerId="ADAL" clId="{971D63BD-6EEE-4709-8BD5-FD2D8FE3A652}" dt="2025-03-13T13:55:34.099" v="852" actId="14100"/>
      <pc:docMkLst>
        <pc:docMk/>
      </pc:docMkLst>
      <pc:sldChg chg="modSp mod">
        <pc:chgData name="Heinikainen Hanna" userId="7ff92631-357b-457a-840f-09a5de5b6fdb" providerId="ADAL" clId="{971D63BD-6EEE-4709-8BD5-FD2D8FE3A652}" dt="2025-03-13T13:55:34.099" v="852" actId="14100"/>
        <pc:sldMkLst>
          <pc:docMk/>
          <pc:sldMk cId="1380559225" sldId="257"/>
        </pc:sldMkLst>
        <pc:spChg chg="mod">
          <ac:chgData name="Heinikainen Hanna" userId="7ff92631-357b-457a-840f-09a5de5b6fdb" providerId="ADAL" clId="{971D63BD-6EEE-4709-8BD5-FD2D8FE3A652}" dt="2025-03-13T13:55:34.099" v="852" actId="14100"/>
          <ac:spMkLst>
            <pc:docMk/>
            <pc:sldMk cId="1380559225" sldId="257"/>
            <ac:spMk id="6" creationId="{8B20B9BC-F8DF-8C55-F921-8464917F1D4C}"/>
          </ac:spMkLst>
        </pc:spChg>
      </pc:sldChg>
      <pc:sldChg chg="modSp mod">
        <pc:chgData name="Heinikainen Hanna" userId="7ff92631-357b-457a-840f-09a5de5b6fdb" providerId="ADAL" clId="{971D63BD-6EEE-4709-8BD5-FD2D8FE3A652}" dt="2025-03-13T13:52:48.688" v="526" actId="6549"/>
        <pc:sldMkLst>
          <pc:docMk/>
          <pc:sldMk cId="743018973" sldId="258"/>
        </pc:sldMkLst>
        <pc:spChg chg="mod">
          <ac:chgData name="Heinikainen Hanna" userId="7ff92631-357b-457a-840f-09a5de5b6fdb" providerId="ADAL" clId="{971D63BD-6EEE-4709-8BD5-FD2D8FE3A652}" dt="2025-03-13T13:44:14.827" v="180" actId="20577"/>
          <ac:spMkLst>
            <pc:docMk/>
            <pc:sldMk cId="743018973" sldId="258"/>
            <ac:spMk id="2" creationId="{CF324ACE-C8A7-26EA-8EA3-D422E171F7F5}"/>
          </ac:spMkLst>
        </pc:spChg>
        <pc:spChg chg="mod">
          <ac:chgData name="Heinikainen Hanna" userId="7ff92631-357b-457a-840f-09a5de5b6fdb" providerId="ADAL" clId="{971D63BD-6EEE-4709-8BD5-FD2D8FE3A652}" dt="2025-03-13T13:52:48.688" v="526" actId="6549"/>
          <ac:spMkLst>
            <pc:docMk/>
            <pc:sldMk cId="743018973" sldId="258"/>
            <ac:spMk id="7" creationId="{5B72F22F-9431-47F0-93D0-A04378BFCB7A}"/>
          </ac:spMkLst>
        </pc:spChg>
      </pc:sldChg>
      <pc:sldChg chg="del">
        <pc:chgData name="Heinikainen Hanna" userId="7ff92631-357b-457a-840f-09a5de5b6fdb" providerId="ADAL" clId="{971D63BD-6EEE-4709-8BD5-FD2D8FE3A652}" dt="2025-03-13T13:54:12.149" v="597" actId="47"/>
        <pc:sldMkLst>
          <pc:docMk/>
          <pc:sldMk cId="2712370872" sldId="259"/>
        </pc:sldMkLst>
      </pc:sldChg>
      <pc:sldChg chg="del">
        <pc:chgData name="Heinikainen Hanna" userId="7ff92631-357b-457a-840f-09a5de5b6fdb" providerId="ADAL" clId="{971D63BD-6EEE-4709-8BD5-FD2D8FE3A652}" dt="2025-03-13T13:54:10.143" v="596" actId="47"/>
        <pc:sldMkLst>
          <pc:docMk/>
          <pc:sldMk cId="820975050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3335CF-8065-4C69-9984-0BC743B0254E}" type="datetimeFigureOut">
              <a:rPr lang="fi-FI" smtClean="0"/>
              <a:t>13.3.2025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D6954-BDA2-4ED7-ACF3-3E879C1A1B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3228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3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C9D-1824-4E5D-BFD2-BACC0B925AC6}" type="datetime1">
              <a:rPr lang="fi-FI" smtClean="0"/>
              <a:t>13.3.2025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3AF51BF-8436-ED13-927D-993DD2CDB6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18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742950" indent="-285750">
              <a:buFont typeface="Arial" panose="020B0604020202020204" pitchFamily="34" charset="0"/>
              <a:buChar char="•"/>
              <a:defRPr sz="2000"/>
            </a:lvl2pPr>
            <a:lvl3pPr marL="1085850" indent="-171450">
              <a:buFont typeface="Arial" panose="020B0604020202020204" pitchFamily="34" charset="0"/>
              <a:buChar char="•"/>
              <a:defRPr sz="1800"/>
            </a:lvl3pPr>
            <a:lvl4pPr marL="1543050" indent="-171450">
              <a:buFont typeface="Arial" panose="020B0604020202020204" pitchFamily="34" charset="0"/>
              <a:buChar char="•"/>
              <a:defRPr sz="1600"/>
            </a:lvl4pPr>
            <a:lvl5pPr marL="2000250" indent="-171450">
              <a:buFont typeface="Arial" panose="020B0604020202020204" pitchFamily="34" charset="0"/>
              <a:buChar char="•"/>
              <a:defRPr sz="16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49318-4171-4DE6-9936-BBD4344FB360}" type="datetime1">
              <a:rPr lang="fi-FI" smtClean="0"/>
              <a:t>13.3.2025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057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742950" indent="-285750">
              <a:buFont typeface="Arial" panose="020B0604020202020204" pitchFamily="34" charset="0"/>
              <a:buChar char="•"/>
              <a:defRPr sz="2000"/>
            </a:lvl2pPr>
            <a:lvl3pPr marL="1085850" indent="-171450">
              <a:buFont typeface="Arial" panose="020B0604020202020204" pitchFamily="34" charset="0"/>
              <a:buChar char="•"/>
              <a:defRPr sz="1800"/>
            </a:lvl3pPr>
            <a:lvl4pPr marL="1543050" indent="-171450">
              <a:buFont typeface="Arial" panose="020B0604020202020204" pitchFamily="34" charset="0"/>
              <a:buChar char="•"/>
              <a:defRPr sz="1600"/>
            </a:lvl4pPr>
            <a:lvl5pPr marL="2000250" indent="-171450">
              <a:buFont typeface="Arial" panose="020B0604020202020204" pitchFamily="34" charset="0"/>
              <a:buChar char="•"/>
              <a:defRPr sz="16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  <a:p>
            <a:pPr lvl="0"/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3B2FD-0562-4C8E-8E95-BF8F3606D034}" type="datetime1">
              <a:rPr lang="fi-FI" smtClean="0"/>
              <a:t>13.3.2025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99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742950" indent="-285750">
              <a:buFont typeface="Arial" panose="020B0604020202020204" pitchFamily="34" charset="0"/>
              <a:buChar char="•"/>
              <a:defRPr sz="2000"/>
            </a:lvl2pPr>
            <a:lvl3pPr marL="1085850" indent="-171450">
              <a:buFont typeface="Arial" panose="020B0604020202020204" pitchFamily="34" charset="0"/>
              <a:buChar char="•"/>
              <a:defRPr sz="1800"/>
            </a:lvl3pPr>
            <a:lvl4pPr marL="1543050" indent="-171450">
              <a:buFont typeface="Arial" panose="020B0604020202020204" pitchFamily="34" charset="0"/>
              <a:buChar char="•"/>
              <a:defRPr sz="1600"/>
            </a:lvl4pPr>
            <a:lvl5pPr marL="2000250" indent="-171450">
              <a:buFont typeface="Arial" panose="020B0604020202020204" pitchFamily="34" charset="0"/>
              <a:buChar char="•"/>
              <a:defRPr sz="16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FCC8D104-7F84-C888-147D-E9BA71D739F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134407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tummansinin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Click to edit Master text styles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Fifth level</a:t>
            </a: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52C7BEF-F06E-4959-BC5A-880D2579D10D}" type="datetime1">
              <a:rPr lang="fi-FI" smtClean="0"/>
              <a:t>13.3.2025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F639812E-B5D7-79B2-772B-55C15A42A2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227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tummansinine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Click to edit Master text styles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Fifth level</a:t>
            </a: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Click to edit Master text styles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Fifth level</a:t>
            </a: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09EE2A8-4B8C-4B59-B0E9-863C5F933A61}" type="datetime1">
              <a:rPr lang="fi-FI" smtClean="0"/>
              <a:t>13.3.2025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EFF6797-BDE6-863A-A62C-4E38AF772C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882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tummansinine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219AFE8-E73B-4649-BB07-09874BCD4AA0}" type="datetime1">
              <a:rPr lang="fi-FI" smtClean="0"/>
              <a:t>13.3.2025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6" name="Picture 5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659325B-759F-4951-3A3C-7BA7DC8A47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8205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tummansinine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2pPr>
            <a:lvl3pPr marL="1085850" indent="-171450"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3pPr>
            <a:lvl4pPr marL="1543050" indent="-171450">
              <a:buFont typeface="Arial" panose="020B0604020202020204" pitchFamily="34" charset="0"/>
              <a:buChar char="•"/>
              <a:defRPr sz="1000">
                <a:solidFill>
                  <a:schemeClr val="bg1"/>
                </a:solidFill>
              </a:defRPr>
            </a:lvl4pPr>
            <a:lvl5pPr marL="2000250" indent="-171450">
              <a:buFont typeface="Arial" panose="020B0604020202020204" pitchFamily="34" charset="0"/>
              <a:buChar char="•"/>
              <a:defRPr sz="1000">
                <a:solidFill>
                  <a:schemeClr val="bg1"/>
                </a:solidFill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Click to edit Master text styles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Second level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Third level</a:t>
            </a:r>
          </a:p>
          <a:p>
            <a:pPr marL="1600200" marR="0" lvl="3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Fourth level</a:t>
            </a:r>
          </a:p>
          <a:p>
            <a:pPr marL="2057400" marR="0" lvl="4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Fifth level</a:t>
            </a: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0C77C2D-AB76-4E93-9932-82DE0CFBEB11}" type="datetime1">
              <a:rPr lang="fi-FI" smtClean="0"/>
              <a:t>13.3.2025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950044B-8DDC-20DA-A3D0-209641B552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8783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tummansinine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800">
                <a:solidFill>
                  <a:schemeClr val="tx1"/>
                </a:solidFill>
              </a:defRPr>
            </a:lvl2pPr>
            <a:lvl3pPr marL="914400" indent="0" algn="ctr">
              <a:buNone/>
              <a:defRPr sz="2400">
                <a:solidFill>
                  <a:schemeClr val="tx1"/>
                </a:solidFill>
              </a:defRPr>
            </a:lvl3pPr>
            <a:lvl4pPr marL="1371600" indent="0" algn="ctr">
              <a:buNone/>
              <a:defRPr sz="2000">
                <a:solidFill>
                  <a:schemeClr val="tx1"/>
                </a:solidFill>
              </a:defRPr>
            </a:lvl4pPr>
            <a:lvl5pPr marL="1828800" indent="0" algn="ctr">
              <a:buNone/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bg2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085850" indent="-171450">
              <a:buFont typeface="Arial" panose="020B0604020202020204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 marL="1543050" indent="-171450"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</a:defRPr>
            </a:lvl4pPr>
            <a:lvl5pPr marL="2000250" indent="-171450"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  <a:p>
            <a:pPr lvl="1"/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6669504-7284-487A-BBF6-5814FE6001D3}" type="datetime1">
              <a:rPr lang="fi-FI" smtClean="0"/>
              <a:t>13.3.2025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81CDCAA-FFF1-4D78-535A-F3200262F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359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tummansininen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bg2"/>
                </a:solidFill>
              </a:defRPr>
            </a:lvl1pPr>
            <a:lvl2pPr marL="742950" indent="-285750">
              <a:buFont typeface="Arial" panose="020B0604020202020204" pitchFamily="34" charset="0"/>
              <a:buChar char="•"/>
              <a:defRPr sz="2000">
                <a:solidFill>
                  <a:schemeClr val="bg2"/>
                </a:solidFill>
              </a:defRPr>
            </a:lvl2pPr>
            <a:lvl3pPr marL="1085850" indent="-171450">
              <a:buFont typeface="Arial" panose="020B0604020202020204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 marL="1543050" indent="-171450"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</a:defRPr>
            </a:lvl4pPr>
            <a:lvl5pPr marL="2000250" indent="-171450">
              <a:buFont typeface="Arial" panose="020B0604020202020204" pitchFamily="34" charset="0"/>
              <a:buChar char="•"/>
              <a:defRPr sz="1600">
                <a:solidFill>
                  <a:schemeClr val="bg2"/>
                </a:solidFill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918BCF9-AC30-9B84-E4CA-CDF3510AD3D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2489238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838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4816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5502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sinin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699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fuks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630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vihre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6799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sinine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3CF214-76DA-68B4-2B4A-8177027A95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D36BE2-B80E-CE08-EBD9-EEB35490D95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2284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Väliotsikko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08CAA1-FDF5-EF53-A9B7-1D43206E86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9CFA2B3-42F1-3C9E-A475-251BF4B38D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8188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94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sinin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8724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fuks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368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sinin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984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vihre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8938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sinine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CDB52F-531F-239F-BE54-B44DE5EA80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58080" y="531007"/>
            <a:ext cx="734202" cy="622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983DEC-CDA1-A7EB-63B2-BE23E16CDD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0058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Sitaatti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CDB52F-531F-239F-BE54-B44DE5EA80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58080" y="531007"/>
            <a:ext cx="734202" cy="622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983DEC-CDA1-A7EB-63B2-BE23E16CDD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3991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itos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2394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2622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sinin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0262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fuks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42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vihre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374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sinine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021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Tähän</a:t>
            </a:r>
            <a:r>
              <a:rPr lang="en-GB"/>
              <a:t> </a:t>
            </a:r>
            <a:r>
              <a:rPr lang="en-GB" err="1"/>
              <a:t>kiitos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Nimi</a:t>
            </a:r>
            <a:r>
              <a:rPr lang="en-GB"/>
              <a:t>, </a:t>
            </a:r>
            <a:r>
              <a:rPr lang="en-GB" err="1"/>
              <a:t>yhteystiedot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922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fuks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60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vihre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211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sinine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6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Pääotsikko</a:t>
            </a:r>
            <a:r>
              <a:rPr lang="en-GB"/>
              <a:t> 60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err="1"/>
              <a:t>Alaotsikko</a:t>
            </a:r>
            <a:r>
              <a:rPr lang="en-GB"/>
              <a:t> 24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43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203D8-16EE-4B98-A4DE-3EE0B8356128}" type="datetime1">
              <a:rPr lang="fi-FI" smtClean="0"/>
              <a:t>13.3.2025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8AB7446-32D7-9321-62EB-F686687D3D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valko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D9A77DA-B6CE-D707-A699-1DE695B7936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767148" y="2044747"/>
            <a:ext cx="5040000" cy="395229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0DA59F2-5F83-26F3-EFDF-864E9FB9DA2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49965" y="2044748"/>
            <a:ext cx="5040000" cy="395229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EFF6797-BDE6-863A-A62C-4E38AF772C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BDF8E2AA-CEAE-213B-20F0-E8D552C6CC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9995" y="6213846"/>
            <a:ext cx="963149" cy="365125"/>
          </a:xfrm>
        </p:spPr>
        <p:txBody>
          <a:bodyPr/>
          <a:lstStyle/>
          <a:p>
            <a:fld id="{0A6203D8-16EE-4B98-A4DE-3EE0B8356128}" type="datetime1">
              <a:rPr lang="fi-FI" smtClean="0"/>
              <a:t>13.3.2025</a:t>
            </a:fld>
            <a:endParaRPr lang="fi-FI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26290E2D-00E2-2440-B137-8555BA043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93553" y="6213846"/>
            <a:ext cx="4114800" cy="365125"/>
          </a:xfrm>
        </p:spPr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6472CA-672A-D5D3-7C4A-E55BF4D51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97750" y="6213846"/>
            <a:ext cx="409398" cy="365125"/>
          </a:xfrm>
        </p:spPr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2120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0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6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5" Type="http://schemas.openxmlformats.org/officeDocument/2006/relationships/slideLayout" Target="../slideLayouts/slideLayout31.xml"/><Relationship Id="rId4" Type="http://schemas.openxmlformats.org/officeDocument/2006/relationships/slideLayout" Target="../slideLayouts/slideLayout3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DC123C7A-AF5F-475F-83AC-B19C87C022C6}" type="datetime1">
              <a:rPr lang="fi-FI" smtClean="0"/>
              <a:t>13.3.2025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065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34E82237-4BA9-41D5-A8A4-B92576845676}" type="datetime1">
              <a:rPr lang="fi-FI" smtClean="0"/>
              <a:t>13.3.2025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180B16C-8D30-90BB-8E5A-67F228BB8889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73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811" r:id="rId2"/>
    <p:sldLayoutId id="2147483736" r:id="rId3"/>
    <p:sldLayoutId id="2147483738" r:id="rId4"/>
    <p:sldLayoutId id="2147483740" r:id="rId5"/>
    <p:sldLayoutId id="2147483742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E95CF1EC-5658-4C7D-9651-CE63464E8232}" type="datetime1">
              <a:rPr lang="fi-FI" smtClean="0"/>
              <a:t>13.3.2025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9BE3A1-0055-0391-697A-6B125513AB0A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642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2" r:id="rId2"/>
    <p:sldLayoutId id="2147483804" r:id="rId3"/>
    <p:sldLayoutId id="2147483806" r:id="rId4"/>
    <p:sldLayoutId id="2147483808" r:id="rId5"/>
    <p:sldLayoutId id="2147483810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2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A31C38AC-9738-4047-AC3C-523F4AF7F828}" type="datetime1">
              <a:rPr lang="fi-FI" smtClean="0"/>
              <a:t>13.3.2025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793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366DAE60-2345-4C01-BF5C-DF665B8B35B5}" type="datetime1">
              <a:rPr lang="fi-FI" smtClean="0"/>
              <a:t>13.3.2025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767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7507F721-8CBA-4899-B8EA-93B4E9046C0B}" type="datetime1">
              <a:rPr lang="fi-FI" smtClean="0"/>
              <a:t>13.3.2025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35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8B4A50-6C44-CFF5-83FF-5A696B2BC4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3200"/>
              <a:t>Ensihoidon kuljetusten ja sairaankuljetuksen korvattavien kiireettömien kuljetusten rahoitus/tehtävävastuun siirto hyvinvointialueilla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9DD2492-A151-DDD7-AA95-36E52B45BF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/>
              <a:t>Huomioita lausuntokierroksen valmistelua varten / Vantaan ja Keravan hyvinvointialue</a:t>
            </a:r>
          </a:p>
          <a:p>
            <a:r>
              <a:rPr lang="fi-FI"/>
              <a:t>Jari Gröhn Ensihoitomestari</a:t>
            </a:r>
          </a:p>
          <a:p>
            <a:r>
              <a:rPr lang="fi-FI"/>
              <a:t>Hanna Heinikainen Talousjohtaja</a:t>
            </a:r>
          </a:p>
        </p:txBody>
      </p:sp>
    </p:spTree>
    <p:extLst>
      <p:ext uri="{BB962C8B-B14F-4D97-AF65-F5344CB8AC3E}">
        <p14:creationId xmlns:p14="http://schemas.microsoft.com/office/powerpoint/2010/main" val="3017404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DC2A5F-456B-D337-FAB7-586EC7B87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48" y="-60021"/>
            <a:ext cx="10260000" cy="678100"/>
          </a:xfrm>
        </p:spPr>
        <p:txBody>
          <a:bodyPr>
            <a:normAutofit fontScale="90000"/>
          </a:bodyPr>
          <a:lstStyle/>
          <a:p>
            <a:r>
              <a:rPr lang="fi-FI"/>
              <a:t>Huomioita rahoituksen valmisteluun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66D705C-3076-6604-AEA8-41DDDEE29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C9D-1824-4E5D-BFD2-BACC0B925AC6}" type="datetime1">
              <a:rPr lang="fi-FI" smtClean="0"/>
              <a:t>13.3.2025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B59C690-60B9-ACD7-B0D3-61366E68D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FC0CC7A-D7D3-1027-9FC4-96E1E93BD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2</a:t>
            </a:fld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8B20B9BC-F8DF-8C55-F921-8464917F1D4C}"/>
              </a:ext>
            </a:extLst>
          </p:cNvPr>
          <p:cNvSpPr txBox="1"/>
          <p:nvPr/>
        </p:nvSpPr>
        <p:spPr>
          <a:xfrm>
            <a:off x="675117" y="669661"/>
            <a:ext cx="1066915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u="sng" dirty="0"/>
              <a:t>Tärkeintä hyvinvointialueen rahoituksen kannalta on se, että hyvinvointialueen käytettävissä olevalla rahoituksella pystytään kattamaan kuljetuksen tuotantokustannukset kokonaisuudessaan </a:t>
            </a:r>
            <a:r>
              <a:rPr lang="fi-FI" u="sng" dirty="0">
                <a:solidFill>
                  <a:srgbClr val="FF0000"/>
                </a:solidFill>
              </a:rPr>
              <a:t>= muutoksen kustannusneutraaliuden toteutuminen?</a:t>
            </a:r>
          </a:p>
          <a:p>
            <a:pPr marL="285750" indent="-285750">
              <a:buFontTx/>
              <a:buChar char="-"/>
            </a:pPr>
            <a:r>
              <a:rPr lang="fi-FI" dirty="0"/>
              <a:t>Asiakasmaksu ei voine poiketa kansallisesti, jolloin yleiskatteellisen rahoituksen tulee olla riittävä, jotta koko tuotantokustannus tulee rahoitettua</a:t>
            </a:r>
          </a:p>
          <a:p>
            <a:pPr marL="742950" lvl="1" indent="-285750">
              <a:buFontTx/>
              <a:buChar char="-"/>
            </a:pPr>
            <a:r>
              <a:rPr lang="fi-FI" dirty="0"/>
              <a:t>Kuljetusmaksun sisällyttäminen sosiaali- ja terveydenhuollon maksukattoon myös aiheuttaa lisävaateita valtion rahoituksen osuudelle</a:t>
            </a:r>
          </a:p>
          <a:p>
            <a:pPr marL="742950" lvl="1" indent="-285750">
              <a:buFontTx/>
              <a:buChar char="-"/>
            </a:pPr>
            <a:r>
              <a:rPr lang="fi-FI" u="sng" dirty="0">
                <a:solidFill>
                  <a:srgbClr val="FF0000"/>
                </a:solidFill>
              </a:rPr>
              <a:t>On oletettavissa, että asiakasmaksun korotus 38 euroon ei tule olevan riittävä nykyisen Kela-korvauksen lisäksi kattamaan kuljetuskustannuksia / myös ensihoitopalvelua kuljetuksen lisäksi</a:t>
            </a:r>
          </a:p>
          <a:p>
            <a:pPr marL="742950" lvl="1" indent="-285750">
              <a:buFontTx/>
              <a:buChar char="-"/>
            </a:pPr>
            <a:endParaRPr lang="fi-FI" u="sng" dirty="0"/>
          </a:p>
          <a:p>
            <a:pPr marL="285750" indent="-285750">
              <a:buFontTx/>
              <a:buChar char="-"/>
            </a:pPr>
            <a:r>
              <a:rPr lang="fi-FI" dirty="0"/>
              <a:t>Vantaan ja Keravan hyvinvointialueella Kelalta saadut korvaukset ovat olleet keskimäärin 137 euroa / kuljetus – Kelan korvauksia ei lisäksi saada kuin 50-60% kuljetuksista – valtionkorvausosuutta pitäisi tutkia tuotettujen matkojen </a:t>
            </a:r>
            <a:r>
              <a:rPr lang="fi-FI" dirty="0" err="1"/>
              <a:t>matkojen</a:t>
            </a:r>
            <a:r>
              <a:rPr lang="fi-FI" dirty="0"/>
              <a:t> hintojen perusteella – ei perustuen Kelan maksamiin korvauksiin</a:t>
            </a:r>
          </a:p>
          <a:p>
            <a:pPr marL="285750" indent="-285750">
              <a:buFontTx/>
              <a:buChar char="-"/>
            </a:pPr>
            <a:r>
              <a:rPr lang="fi-FI" dirty="0"/>
              <a:t>Yksittäisen kuljetuksen hinta riippuu etäisyydestä, vuorokauden ajasta ym. – jolloin hyvinvointialueiden erilaisten toimintaympäristöjen vaikuttavat tarvittavaan rahoitukseen</a:t>
            </a:r>
          </a:p>
          <a:p>
            <a:r>
              <a:rPr lang="fi-FI" dirty="0"/>
              <a:t>Muutoksen yhteydessä on lisäksi otettava huomioon tilanne, jossa uuden lainsäädännön yhteydessä nykyisestä jaottelusta ensihoidollisiin tehtäviin ja muihin tehtäviin saattaa tapahtua siirtymää –&gt; tehtävien todellinen kustannus ja volyymin kasvu vrt. nykyinen KELA-korvausten perusteella tapahtuvasta kustannustasosta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0559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C5E6E-C3EC-6535-A2BB-000561549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324ACE-C8A7-26EA-8EA3-D422E171F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48" y="150949"/>
            <a:ext cx="10260000" cy="1325563"/>
          </a:xfrm>
        </p:spPr>
        <p:txBody>
          <a:bodyPr/>
          <a:lstStyle/>
          <a:p>
            <a:r>
              <a:rPr lang="fi-FI" dirty="0"/>
              <a:t>Aikataulutus, Uudenmaan erillisratkaisu </a:t>
            </a:r>
            <a:r>
              <a:rPr lang="fi-FI" dirty="0" err="1"/>
              <a:t>ym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4047BF8-DFB5-E6B7-D40B-18B895C53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CC9D-1824-4E5D-BFD2-BACC0B925AC6}" type="datetime1">
              <a:rPr lang="fi-FI" smtClean="0"/>
              <a:t>13.3.2025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5C9E27B-260E-7F93-C1FA-C43306124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8DABFCF-9D0F-B607-741C-D614E68C3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3</a:t>
            </a:fld>
            <a:endParaRPr lang="fi-FI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5B72F22F-9431-47F0-93D0-A04378BFCB7A}"/>
              </a:ext>
            </a:extLst>
          </p:cNvPr>
          <p:cNvSpPr txBox="1"/>
          <p:nvPr/>
        </p:nvSpPr>
        <p:spPr>
          <a:xfrm>
            <a:off x="640934" y="1726251"/>
            <a:ext cx="951146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Rahoitustilanteen, talousarviovalmistelun ja asiakasmaksulaskutuksen toteuttamiseksi ohjeistuksen, säädösten ja käytettävissä olevan rahoituksen ( valtion yleiskatteellinen rahoitus hyvinvointialueille ) tulisi olla voimassa viimeistään 9/2025</a:t>
            </a:r>
          </a:p>
          <a:p>
            <a:pPr marL="285750" indent="-285750">
              <a:buFontTx/>
              <a:buChar char="-"/>
            </a:pPr>
            <a:endParaRPr lang="fi-FI" dirty="0"/>
          </a:p>
          <a:p>
            <a:pPr marL="285750" indent="-285750">
              <a:buFontTx/>
              <a:buChar char="-"/>
            </a:pPr>
            <a:r>
              <a:rPr lang="fi-FI" dirty="0"/>
              <a:t>Asiakasmaksulaskutuksen toteuttaminen – mikäli laskutus toteutetaan hyvinvointialueen toimesta ( Uudenmaan erillisratkaisu, jossa järjestäjä ja tuottaja ovat erilliset ), laskutustoimintojen perustaminen vaatii aikaa</a:t>
            </a:r>
          </a:p>
          <a:p>
            <a:pPr marL="285750" indent="-285750">
              <a:buFontTx/>
              <a:buChar char="-"/>
            </a:pPr>
            <a:r>
              <a:rPr lang="fi-FI" dirty="0"/>
              <a:t>Valtion korvaus tuotettavasta palvelusta – kehysvalmistelu, hinta- ja palvelutasoneuvottelut yksityisten palvelun tuottajien ja </a:t>
            </a:r>
            <a:r>
              <a:rPr lang="fi-FI" dirty="0" err="1"/>
              <a:t>HUSin</a:t>
            </a:r>
            <a:r>
              <a:rPr lang="fi-FI" dirty="0"/>
              <a:t> kanssa jne. </a:t>
            </a:r>
          </a:p>
          <a:p>
            <a:pPr marL="285750" indent="-285750">
              <a:buFontTx/>
              <a:buChar char="-"/>
            </a:pPr>
            <a:r>
              <a:rPr lang="fi-FI" dirty="0"/>
              <a:t>Uudellamaalla roolit on selkeytettävä asiakasmaksut perivän tahon osalta</a:t>
            </a:r>
          </a:p>
          <a:p>
            <a:endParaRPr lang="fi-FI" dirty="0"/>
          </a:p>
          <a:p>
            <a:r>
              <a:rPr lang="fi-FI" dirty="0"/>
              <a:t>-&gt; Toteutuksen siirto vuoden 2027 alkuun ?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3018973"/>
      </p:ext>
    </p:extLst>
  </p:cSld>
  <p:clrMapOvr>
    <a:masterClrMapping/>
  </p:clrMapOvr>
</p:sld>
</file>

<file path=ppt/theme/theme1.xml><?xml version="1.0" encoding="utf-8"?>
<a:theme xmlns:a="http://schemas.openxmlformats.org/drawingml/2006/main" name="Pääotsikot">
  <a:themeElements>
    <a:clrScheme name="Vakehyva">
      <a:dk1>
        <a:srgbClr val="000000"/>
      </a:dk1>
      <a:lt1>
        <a:srgbClr val="FFFFFF"/>
      </a:lt1>
      <a:dk2>
        <a:srgbClr val="302783"/>
      </a:dk2>
      <a:lt2>
        <a:srgbClr val="FFFFFF"/>
      </a:lt2>
      <a:accent1>
        <a:srgbClr val="EA5197"/>
      </a:accent1>
      <a:accent2>
        <a:srgbClr val="E6007E"/>
      </a:accent2>
      <a:accent3>
        <a:srgbClr val="74B72B"/>
      </a:accent3>
      <a:accent4>
        <a:srgbClr val="00983A"/>
      </a:accent4>
      <a:accent5>
        <a:srgbClr val="302783"/>
      </a:accent5>
      <a:accent6>
        <a:srgbClr val="76CBF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764D438-07E4-4177-9058-874EAEF29675}" vid="{B4DFC47E-80EB-41ED-9957-93535901EC93}"/>
    </a:ext>
  </a:extLst>
</a:theme>
</file>

<file path=ppt/theme/theme2.xml><?xml version="1.0" encoding="utf-8"?>
<a:theme xmlns:a="http://schemas.openxmlformats.org/drawingml/2006/main" name="Sisällöt">
  <a:themeElements>
    <a:clrScheme name="Vakehyva">
      <a:dk1>
        <a:srgbClr val="000000"/>
      </a:dk1>
      <a:lt1>
        <a:srgbClr val="FFFFFF"/>
      </a:lt1>
      <a:dk2>
        <a:srgbClr val="302783"/>
      </a:dk2>
      <a:lt2>
        <a:srgbClr val="FFFFFF"/>
      </a:lt2>
      <a:accent1>
        <a:srgbClr val="EA5197"/>
      </a:accent1>
      <a:accent2>
        <a:srgbClr val="E6007E"/>
      </a:accent2>
      <a:accent3>
        <a:srgbClr val="74B72B"/>
      </a:accent3>
      <a:accent4>
        <a:srgbClr val="00983A"/>
      </a:accent4>
      <a:accent5>
        <a:srgbClr val="302783"/>
      </a:accent5>
      <a:accent6>
        <a:srgbClr val="76CBF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764D438-07E4-4177-9058-874EAEF29675}" vid="{901534AC-7260-4A32-BE9B-971073E41A6A}"/>
    </a:ext>
  </a:extLst>
</a:theme>
</file>

<file path=ppt/theme/theme3.xml><?xml version="1.0" encoding="utf-8"?>
<a:theme xmlns:a="http://schemas.openxmlformats.org/drawingml/2006/main" name="1_Sisällöt_tummansininen">
  <a:themeElements>
    <a:clrScheme name="Vakehyva">
      <a:dk1>
        <a:srgbClr val="000000"/>
      </a:dk1>
      <a:lt1>
        <a:srgbClr val="FFFFFF"/>
      </a:lt1>
      <a:dk2>
        <a:srgbClr val="302783"/>
      </a:dk2>
      <a:lt2>
        <a:srgbClr val="FFFFFF"/>
      </a:lt2>
      <a:accent1>
        <a:srgbClr val="EA5197"/>
      </a:accent1>
      <a:accent2>
        <a:srgbClr val="E6007E"/>
      </a:accent2>
      <a:accent3>
        <a:srgbClr val="74B72B"/>
      </a:accent3>
      <a:accent4>
        <a:srgbClr val="00983A"/>
      </a:accent4>
      <a:accent5>
        <a:srgbClr val="302783"/>
      </a:accent5>
      <a:accent6>
        <a:srgbClr val="76CBF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764D438-07E4-4177-9058-874EAEF29675}" vid="{0CA59F0E-F642-46B5-B437-88A753B8568D}"/>
    </a:ext>
  </a:extLst>
</a:theme>
</file>

<file path=ppt/theme/theme4.xml><?xml version="1.0" encoding="utf-8"?>
<a:theme xmlns:a="http://schemas.openxmlformats.org/drawingml/2006/main" name="Väliotsikot">
  <a:themeElements>
    <a:clrScheme name="Vakehyva">
      <a:dk1>
        <a:srgbClr val="000000"/>
      </a:dk1>
      <a:lt1>
        <a:srgbClr val="FFFFFF"/>
      </a:lt1>
      <a:dk2>
        <a:srgbClr val="302783"/>
      </a:dk2>
      <a:lt2>
        <a:srgbClr val="FFFFFF"/>
      </a:lt2>
      <a:accent1>
        <a:srgbClr val="EA5197"/>
      </a:accent1>
      <a:accent2>
        <a:srgbClr val="E6007E"/>
      </a:accent2>
      <a:accent3>
        <a:srgbClr val="74B72B"/>
      </a:accent3>
      <a:accent4>
        <a:srgbClr val="00983A"/>
      </a:accent4>
      <a:accent5>
        <a:srgbClr val="302783"/>
      </a:accent5>
      <a:accent6>
        <a:srgbClr val="76CBF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764D438-07E4-4177-9058-874EAEF29675}" vid="{B9844B1A-FC1A-498C-837D-00F19114319C}"/>
    </a:ext>
  </a:extLst>
</a:theme>
</file>

<file path=ppt/theme/theme5.xml><?xml version="1.0" encoding="utf-8"?>
<a:theme xmlns:a="http://schemas.openxmlformats.org/drawingml/2006/main" name="Sitaatit">
  <a:themeElements>
    <a:clrScheme name="Vakehyva">
      <a:dk1>
        <a:srgbClr val="000000"/>
      </a:dk1>
      <a:lt1>
        <a:srgbClr val="FFFFFF"/>
      </a:lt1>
      <a:dk2>
        <a:srgbClr val="302783"/>
      </a:dk2>
      <a:lt2>
        <a:srgbClr val="FFFFFF"/>
      </a:lt2>
      <a:accent1>
        <a:srgbClr val="EA5197"/>
      </a:accent1>
      <a:accent2>
        <a:srgbClr val="E6007E"/>
      </a:accent2>
      <a:accent3>
        <a:srgbClr val="74B72B"/>
      </a:accent3>
      <a:accent4>
        <a:srgbClr val="00983A"/>
      </a:accent4>
      <a:accent5>
        <a:srgbClr val="302783"/>
      </a:accent5>
      <a:accent6>
        <a:srgbClr val="76CBF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764D438-07E4-4177-9058-874EAEF29675}" vid="{097898AA-FF0A-4134-B8D3-95F7E7B7EA7C}"/>
    </a:ext>
  </a:extLst>
</a:theme>
</file>

<file path=ppt/theme/theme6.xml><?xml version="1.0" encoding="utf-8"?>
<a:theme xmlns:a="http://schemas.openxmlformats.org/drawingml/2006/main" name="Kiitos">
  <a:themeElements>
    <a:clrScheme name="Vakehyva">
      <a:dk1>
        <a:srgbClr val="000000"/>
      </a:dk1>
      <a:lt1>
        <a:srgbClr val="FFFFFF"/>
      </a:lt1>
      <a:dk2>
        <a:srgbClr val="302783"/>
      </a:dk2>
      <a:lt2>
        <a:srgbClr val="FFFFFF"/>
      </a:lt2>
      <a:accent1>
        <a:srgbClr val="EA5197"/>
      </a:accent1>
      <a:accent2>
        <a:srgbClr val="E6007E"/>
      </a:accent2>
      <a:accent3>
        <a:srgbClr val="74B72B"/>
      </a:accent3>
      <a:accent4>
        <a:srgbClr val="00983A"/>
      </a:accent4>
      <a:accent5>
        <a:srgbClr val="302783"/>
      </a:accent5>
      <a:accent6>
        <a:srgbClr val="76CBF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764D438-07E4-4177-9058-874EAEF29675}" vid="{6F90A94B-890B-4D3A-9249-7C48E49E795C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EE04D31187E4C4FBF896DE16405AF1A" ma:contentTypeVersion="0" ma:contentTypeDescription="Luo uusi asiakirja." ma:contentTypeScope="" ma:versionID="c8a6edfc1f8e61a9c4fdb120d969a2a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d74e46f4f7cee68318c9f2f2a5ef2c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AF7584-8A86-4D53-A7D4-A697EAE3477C}">
  <ds:schemaRefs>
    <ds:schemaRef ds:uri="http://purl.org/dc/elements/1.1/"/>
    <ds:schemaRef ds:uri="http://purl.org/dc/terms/"/>
    <ds:schemaRef ds:uri="http://schemas.microsoft.com/internal/obd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647E153-9E63-4800-B50F-8D6327B2836E}">
  <ds:schemaRefs>
    <ds:schemaRef ds:uri="58b1ac91-223b-4e97-8030-3ed5e299ab1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98146F2-30C0-4888-AD5D-51D7F20FED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VAKE_PPT_pohja</Template>
  <TotalTime>183</TotalTime>
  <Words>288</Words>
  <Application>Microsoft Office PowerPoint</Application>
  <PresentationFormat>Laajakuva</PresentationFormat>
  <Paragraphs>29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6</vt:i4>
      </vt:variant>
      <vt:variant>
        <vt:lpstr>Dian otsikot</vt:lpstr>
      </vt:variant>
      <vt:variant>
        <vt:i4>3</vt:i4>
      </vt:variant>
    </vt:vector>
  </HeadingPairs>
  <TitlesOfParts>
    <vt:vector size="12" baseType="lpstr">
      <vt:lpstr>Arial</vt:lpstr>
      <vt:lpstr>Calibri</vt:lpstr>
      <vt:lpstr>Calibri Light</vt:lpstr>
      <vt:lpstr>Pääotsikot</vt:lpstr>
      <vt:lpstr>Sisällöt</vt:lpstr>
      <vt:lpstr>1_Sisällöt_tummansininen</vt:lpstr>
      <vt:lpstr>Väliotsikot</vt:lpstr>
      <vt:lpstr>Sitaatit</vt:lpstr>
      <vt:lpstr>Kiitos</vt:lpstr>
      <vt:lpstr>Ensihoidon kuljetusten ja sairaankuljetuksen korvattavien kiireettömien kuljetusten rahoitus/tehtävävastuun siirto hyvinvointialueilla</vt:lpstr>
      <vt:lpstr>Huomioita rahoituksen valmisteluun</vt:lpstr>
      <vt:lpstr>Aikataulutus, Uudenmaan erillisratkaisu ym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Heinikainen Hanna</dc:creator>
  <cp:lastModifiedBy>Heinikainen Hanna</cp:lastModifiedBy>
  <cp:revision>2</cp:revision>
  <dcterms:created xsi:type="dcterms:W3CDTF">2025-03-10T11:32:54Z</dcterms:created>
  <dcterms:modified xsi:type="dcterms:W3CDTF">2025-03-13T13:55:37Z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Method">
    <vt:lpwstr>Standard</vt:lpwstr>
  </property>
  <property fmtid="{D5CDD505-2E9C-101B-9397-08002B2CF9AE}" pid="3" name="MSIP_Label_defa4170-0d19-0005-0004-bc88714345d2_Name">
    <vt:lpwstr>defa4170-0d19-0005-0004-bc88714345d2</vt:lpwstr>
  </property>
  <property fmtid="{D5CDD505-2E9C-101B-9397-08002B2CF9AE}" pid="4" name="MediaServiceImageTags">
    <vt:lpwstr/>
  </property>
  <property fmtid="{D5CDD505-2E9C-101B-9397-08002B2CF9AE}" pid="5" name="ContentTypeId">
    <vt:lpwstr>0x0101000EE04D31187E4C4FBF896DE16405AF1A</vt:lpwstr>
  </property>
  <property fmtid="{D5CDD505-2E9C-101B-9397-08002B2CF9AE}" pid="6" name="MSIP_Label_defa4170-0d19-0005-0004-bc88714345d2_Enabled">
    <vt:lpwstr>true</vt:lpwstr>
  </property>
  <property fmtid="{D5CDD505-2E9C-101B-9397-08002B2CF9AE}" pid="7" name="MSIP_Label_defa4170-0d19-0005-0004-bc88714345d2_ContentBits">
    <vt:lpwstr>0</vt:lpwstr>
  </property>
  <property fmtid="{D5CDD505-2E9C-101B-9397-08002B2CF9AE}" pid="8" name="MSIP_Label_defa4170-0d19-0005-0004-bc88714345d2_SetDate">
    <vt:lpwstr>2023-02-10T12:03:37Z</vt:lpwstr>
  </property>
  <property fmtid="{D5CDD505-2E9C-101B-9397-08002B2CF9AE}" pid="9" name="MSIP_Label_defa4170-0d19-0005-0004-bc88714345d2_ActionId">
    <vt:lpwstr>418f29a5-c218-44f3-a00c-d3d40f050407</vt:lpwstr>
  </property>
  <property fmtid="{D5CDD505-2E9C-101B-9397-08002B2CF9AE}" pid="10" name="MSIP_Label_defa4170-0d19-0005-0004-bc88714345d2_SiteId">
    <vt:lpwstr>7cbe7314-9eec-453e-aa25-b39667b2f68f</vt:lpwstr>
  </property>
  <property fmtid="{D5CDD505-2E9C-101B-9397-08002B2CF9AE}" pid="11" name="Order">
    <vt:r8>1200</vt:r8>
  </property>
  <property fmtid="{D5CDD505-2E9C-101B-9397-08002B2CF9AE}" pid="12" name="xd_Signature">
    <vt:bool>false</vt:bool>
  </property>
  <property fmtid="{D5CDD505-2E9C-101B-9397-08002B2CF9AE}" pid="13" name="xd_ProgID">
    <vt:lpwstr/>
  </property>
  <property fmtid="{D5CDD505-2E9C-101B-9397-08002B2CF9AE}" pid="14" name="ComplianceAssetId">
    <vt:lpwstr/>
  </property>
  <property fmtid="{D5CDD505-2E9C-101B-9397-08002B2CF9AE}" pid="15" name="TemplateUrl">
    <vt:lpwstr/>
  </property>
  <property fmtid="{D5CDD505-2E9C-101B-9397-08002B2CF9AE}" pid="16" name="_ExtendedDescription">
    <vt:lpwstr/>
  </property>
  <property fmtid="{D5CDD505-2E9C-101B-9397-08002B2CF9AE}" pid="17" name="TriggerFlowInfo">
    <vt:lpwstr/>
  </property>
</Properties>
</file>