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DFF4F8"/>
    <a:srgbClr val="FEF4E1"/>
    <a:srgbClr val="FBF1DE"/>
    <a:srgbClr val="F9B233"/>
    <a:srgbClr val="7F7874"/>
    <a:srgbClr val="5C5754"/>
    <a:srgbClr val="B13217"/>
    <a:srgbClr val="009ED4"/>
    <a:srgbClr val="FACC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083E6E3-FA7D-4D7B-A595-EF9225AFEA8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Vaalea tyyli 1 - Korostus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21" autoAdjust="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egoe UI" panose="020B0502040204020203" pitchFamily="34" charset="0"/>
              </a:defRPr>
            </a:lvl1pPr>
          </a:lstStyle>
          <a:p>
            <a:endParaRPr lang="en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egoe UI" panose="020B0502040204020203" pitchFamily="34" charset="0"/>
              </a:defRPr>
            </a:lvl1pPr>
          </a:lstStyle>
          <a:p>
            <a:fld id="{5DC220F7-51A6-B941-8793-B1500989EB86}" type="datetimeFigureOut">
              <a:rPr lang="en-FI" smtClean="0"/>
              <a:pPr/>
              <a:t>03/13/2025</a:t>
            </a:fld>
            <a:endParaRPr lang="en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egoe UI" panose="020B0502040204020203" pitchFamily="34" charset="0"/>
              </a:defRPr>
            </a:lvl1pPr>
          </a:lstStyle>
          <a:p>
            <a:endParaRPr lang="en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egoe UI" panose="020B0502040204020203" pitchFamily="34" charset="0"/>
              </a:defRPr>
            </a:lvl1pPr>
          </a:lstStyle>
          <a:p>
            <a:fld id="{77BBB9BE-9512-954A-A125-72E7995863A5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920315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rgbClr val="144C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DDCDE267-9C4E-C136-72F7-2F773BE2CB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2614" y="6110519"/>
            <a:ext cx="2753738" cy="71508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D98D6E7-F4D0-06DC-05E0-7621AB81DA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419600" y="1359097"/>
            <a:ext cx="7772400" cy="54989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403F24-F303-C794-B10C-D9C3C86AF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6329" y="1122363"/>
            <a:ext cx="9144000" cy="2387600"/>
          </a:xfrm>
        </p:spPr>
        <p:txBody>
          <a:bodyPr anchor="b">
            <a:normAutofit/>
          </a:bodyPr>
          <a:lstStyle>
            <a:lvl1pPr algn="l">
              <a:lnSpc>
                <a:spcPts val="5800"/>
              </a:lnSpc>
              <a:defRPr sz="540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C1BD1A-979F-FF43-0FD4-13CA253C1A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6329" y="3602038"/>
            <a:ext cx="7836474" cy="1655762"/>
          </a:xfrm>
        </p:spPr>
        <p:txBody>
          <a:bodyPr/>
          <a:lstStyle>
            <a:lvl1pPr marL="0" indent="0" algn="l">
              <a:lnSpc>
                <a:spcPts val="2800"/>
              </a:lnSpc>
              <a:buNone/>
              <a:defRPr sz="2400">
                <a:solidFill>
                  <a:srgbClr val="F9B23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 smtClean="0"/>
              <a:t>Muokkaa alaotsikon perustyyliä napsautt.</a:t>
            </a:r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96445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ksti+kuva vaale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037D1-4409-0CF0-5F16-3A7AE5CC6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57777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0DEA8F-BE4B-B64F-70E6-96B5D7327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806519" y="0"/>
            <a:ext cx="4385481" cy="685799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F2ADD3-ED1E-57EB-6AD1-6571C3021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73406"/>
            <a:ext cx="6577770" cy="3811588"/>
          </a:xfrm>
        </p:spPr>
        <p:txBody>
          <a:bodyPr>
            <a:normAutofit/>
          </a:bodyPr>
          <a:lstStyle>
            <a:lvl1pPr marL="0" indent="0">
              <a:lnSpc>
                <a:spcPts val="2700"/>
              </a:lnSpc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850C3-409F-5FE7-778A-3679D9E3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E2B672-1FFC-10BC-3C54-7488CF90D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A2EA-5BD2-453F-9AEB-463D982325F5}" type="datetime1">
              <a:rPr lang="fi-FI" noProof="0" smtClean="0"/>
              <a:t>13.3.2025</a:t>
            </a:fld>
            <a:endParaRPr lang="fi-FI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AA05D-4AAB-EF39-370B-E7FD467F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15DB-8468-DA4F-98B9-DC37122F7E4C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1279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ksti+kuva tumm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037D1-4409-0CF0-5F16-3A7AE5CC6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57777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0DEA8F-BE4B-B64F-70E6-96B5D7327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806519" y="0"/>
            <a:ext cx="4385481" cy="685799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F2ADD3-ED1E-57EB-6AD1-6571C3021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73406"/>
            <a:ext cx="6577770" cy="3811588"/>
          </a:xfrm>
        </p:spPr>
        <p:txBody>
          <a:bodyPr>
            <a:normAutofit/>
          </a:bodyPr>
          <a:lstStyle>
            <a:lvl1pPr marL="0" indent="0">
              <a:lnSpc>
                <a:spcPts val="2700"/>
              </a:lnSpc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850C3-409F-5FE7-778A-3679D9E3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E2B672-1FFC-10BC-3C54-7488CF90D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A77C988-E05B-4585-AE84-7F9A43B38384}" type="datetime1">
              <a:rPr lang="fi-FI" smtClean="0"/>
              <a:pPr/>
              <a:t>13.3.2025</a:t>
            </a:fld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AA05D-4AAB-EF39-370B-E7FD467F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AF15DB-8468-DA4F-98B9-DC37122F7E4C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5306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C1A4B-9576-9A01-2C81-C3C03DF36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5DB62C-555D-D6DE-51A7-66129B24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73F76D-84CE-F603-D5EF-175A9F79B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9188-26AA-4731-B8AE-F0FAC26077EB}" type="datetime1">
              <a:rPr lang="fi-FI" smtClean="0"/>
              <a:t>13.3.2025</a:t>
            </a:fld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98CD02-7A38-53F1-B132-B66F1AE29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15DB-8468-DA4F-98B9-DC37122F7E4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922734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D3A53C0-116C-88A6-1324-EEC76BE0A4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37924" y="1708833"/>
            <a:ext cx="9154076" cy="5149168"/>
          </a:xfrm>
          <a:prstGeom prst="rect">
            <a:avLst/>
          </a:prstGeom>
        </p:spPr>
      </p:pic>
      <p:sp>
        <p:nvSpPr>
          <p:cNvPr id="8" name="Otsikko 7">
            <a:extLst>
              <a:ext uri="{FF2B5EF4-FFF2-40B4-BE49-F238E27FC236}">
                <a16:creationId xmlns:a16="http://schemas.microsoft.com/office/drawing/2014/main" id="{6E453CD6-C647-0D04-4BA8-74D3C4E93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2B381F-95BC-297C-3E28-20053DE26A3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9E2BD0-F516-B11C-048C-EE4D3BBE272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E70DC2A-178E-47D3-923A-D191F5F436EE}" type="datetime1">
              <a:rPr lang="fi-FI" noProof="0" smtClean="0"/>
              <a:t>13.3.2025</a:t>
            </a:fld>
            <a:endParaRPr lang="fi-FI" noProof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4EB327-6BCE-E1B7-9C4D-B36A8D79B4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F15DB-8468-DA4F-98B9-DC37122F7E4C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540242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9A05C4-7AD7-71AE-0E72-38EA5C767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C67CA2-C70C-A458-346B-706D48041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F0CDD-EBB9-4F2B-8C14-C77B96A3BAFC}" type="datetime1">
              <a:rPr lang="fi-FI" smtClean="0"/>
              <a:t>13.3.2025</a:t>
            </a:fld>
            <a:endParaRPr lang="en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4A672-2AA7-FBE4-BA0F-AE2184E2B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15DB-8468-DA4F-98B9-DC37122F7E4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72150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F56F964-A346-4C9E-0FE9-C8D73BA1E6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37924" y="1708833"/>
            <a:ext cx="9154076" cy="5149168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C67CA2-C70C-A458-346B-706D48041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0744C-83BB-4D9F-ACBC-4CD15E3C989C}" type="datetime1">
              <a:rPr lang="fi-FI" smtClean="0"/>
              <a:t>13.3.2025</a:t>
            </a:fld>
            <a:endParaRPr lang="en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9A05C4-7AD7-71AE-0E72-38EA5C767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4A672-2AA7-FBE4-BA0F-AE2184E2B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15DB-8468-DA4F-98B9-DC37122F7E4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65785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70DB3-F74A-1EA5-CA5D-99C0844D9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B41AAC21-EDA2-D650-5A4B-8DABB9510A9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9163" y="1597024"/>
            <a:ext cx="10755094" cy="4419147"/>
          </a:xfrm>
        </p:spPr>
        <p:txBody>
          <a:bodyPr/>
          <a:lstStyle/>
          <a:p>
            <a:pPr lvl="0"/>
            <a:r>
              <a:rPr lang="fi-FI" noProof="0" smtClean="0"/>
              <a:t>Muokkaa tekstin perustyylejä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9EBE6020-86D5-987D-F627-77275399447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E277A0A-2A7D-6524-2A5F-8D5B8B90303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90ADB89-1914-4C10-B6F0-39C928D792F8}" type="datetime1">
              <a:rPr lang="fi-FI" noProof="0" smtClean="0"/>
              <a:t>13.3.2025</a:t>
            </a:fld>
            <a:endParaRPr lang="fi-FI" noProof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6C936AA-3DFD-CB3B-E4E9-50702E8C369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F15DB-8468-DA4F-98B9-DC37122F7E4C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659139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D3A53C0-116C-88A6-1324-EEC76BE0A4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37924" y="1708833"/>
            <a:ext cx="9154076" cy="5149168"/>
          </a:xfrm>
          <a:prstGeom prst="rect">
            <a:avLst/>
          </a:prstGeom>
        </p:spPr>
      </p:pic>
      <p:sp>
        <p:nvSpPr>
          <p:cNvPr id="8" name="Otsikko 7">
            <a:extLst>
              <a:ext uri="{FF2B5EF4-FFF2-40B4-BE49-F238E27FC236}">
                <a16:creationId xmlns:a16="http://schemas.microsoft.com/office/drawing/2014/main" id="{6E453CD6-C647-0D04-4BA8-74D3C4E93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08A052EB-21FD-CEFF-9DCC-442B7779ABD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9163" y="1597025"/>
            <a:ext cx="10754636" cy="4419600"/>
          </a:xfrm>
        </p:spPr>
        <p:txBody>
          <a:bodyPr/>
          <a:lstStyle/>
          <a:p>
            <a:pPr lvl="0"/>
            <a:r>
              <a:rPr lang="fi-FI" noProof="0" smtClean="0"/>
              <a:t>Muokkaa tekstin perustyylejä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2B381F-95BC-297C-3E28-20053DE26A3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9E2BD0-F516-B11C-048C-EE4D3BBE272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34E11B-36B4-42F0-A6A6-95F533C9BA90}" type="datetime1">
              <a:rPr lang="fi-FI" noProof="0" smtClean="0"/>
              <a:t>13.3.2025</a:t>
            </a:fld>
            <a:endParaRPr lang="fi-FI" noProof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4EB327-6BCE-E1B7-9C4D-B36A8D79B4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F15DB-8468-DA4F-98B9-DC37122F7E4C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85423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Väliotsikko 1">
    <p:bg>
      <p:bgPr>
        <a:solidFill>
          <a:srgbClr val="DF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356A2F8-DAB1-81A8-2E37-07107F6E94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19600" y="1359097"/>
            <a:ext cx="7772400" cy="54989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190ABBF-71ED-C623-40BF-C8E7B29CC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626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478986-9F30-B45A-BE8D-5508DE4BC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5598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342379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Väliotsikko 2">
    <p:bg>
      <p:bgPr>
        <a:solidFill>
          <a:srgbClr val="FEF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356A2F8-DAB1-81A8-2E37-07107F6E94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19600" y="1359097"/>
            <a:ext cx="7772400" cy="54989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190ABBF-71ED-C623-40BF-C8E7B29CC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626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478986-9F30-B45A-BE8D-5508DE4BC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5598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2321650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70DB3-F74A-1EA5-CA5D-99C0844D9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B41AAC21-EDA2-D650-5A4B-8DABB9510A9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9163" y="1597024"/>
            <a:ext cx="5171466" cy="441914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fi-FI" noProof="0" smtClean="0"/>
              <a:t>Muokkaa tekstin perustyylejä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4" name="Sisällön paikkamerkki 7">
            <a:extLst>
              <a:ext uri="{FF2B5EF4-FFF2-40B4-BE49-F238E27FC236}">
                <a16:creationId xmlns:a16="http://schemas.microsoft.com/office/drawing/2014/main" id="{24BC3655-C1E0-B95F-9D57-487BBC79CB3E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292880" y="1597024"/>
            <a:ext cx="5171466" cy="441914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fi-FI" noProof="0" smtClean="0"/>
              <a:t>Muokkaa tekstin perustyylejä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9EBE6020-86D5-987D-F627-77275399447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E277A0A-2A7D-6524-2A5F-8D5B8B90303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F5143CC-C2AA-4385-B108-D81D5D098FC9}" type="datetime1">
              <a:rPr lang="fi-FI" noProof="0" smtClean="0"/>
              <a:t>13.3.2025</a:t>
            </a:fld>
            <a:endParaRPr lang="fi-FI" noProof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6C936AA-3DFD-CB3B-E4E9-50702E8C369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F15DB-8468-DA4F-98B9-DC37122F7E4C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21032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70DB3-F74A-1EA5-CA5D-99C0844D9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A1D6B8-0B87-B80B-7E16-A1FC707D7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9162" y="1597025"/>
            <a:ext cx="5176837" cy="413044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B41AAC21-EDA2-D650-5A4B-8DABB9510A9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9163" y="2197915"/>
            <a:ext cx="5171466" cy="38182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fi-FI" noProof="0" smtClean="0"/>
              <a:t>Muokkaa tekstin perustyylejä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BE74966-D776-B4C8-5434-EC2D5BF0E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7509" y="1597025"/>
            <a:ext cx="5171465" cy="413044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  <p:sp>
        <p:nvSpPr>
          <p:cNvPr id="4" name="Sisällön paikkamerkki 7">
            <a:extLst>
              <a:ext uri="{FF2B5EF4-FFF2-40B4-BE49-F238E27FC236}">
                <a16:creationId xmlns:a16="http://schemas.microsoft.com/office/drawing/2014/main" id="{24BC3655-C1E0-B95F-9D57-487BBC79CB3E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292880" y="2197915"/>
            <a:ext cx="5171466" cy="38182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fi-FI" noProof="0" smtClean="0"/>
              <a:t>Muokkaa tekstin perustyylejä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9EBE6020-86D5-987D-F627-77275399447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E277A0A-2A7D-6524-2A5F-8D5B8B90303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22FEBE9-8778-4CB1-A4C4-AE9C5A2B4433}" type="datetime1">
              <a:rPr lang="fi-FI" noProof="0" smtClean="0"/>
              <a:t>13.3.2025</a:t>
            </a:fld>
            <a:endParaRPr lang="fi-FI" noProof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6C936AA-3DFD-CB3B-E4E9-50702E8C369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F15DB-8468-DA4F-98B9-DC37122F7E4C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14739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ksti+kuva vaale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037D1-4409-0CF0-5F16-3A7AE5CC6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0DEA8F-BE4B-B64F-70E6-96B5D7327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0"/>
            <a:ext cx="7008812" cy="685799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F2ADD3-ED1E-57EB-6AD1-6571C3021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73406"/>
            <a:ext cx="3932237" cy="3811588"/>
          </a:xfrm>
        </p:spPr>
        <p:txBody>
          <a:bodyPr>
            <a:normAutofit/>
          </a:bodyPr>
          <a:lstStyle>
            <a:lvl1pPr marL="0" indent="0">
              <a:lnSpc>
                <a:spcPts val="2700"/>
              </a:lnSpc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850C3-409F-5FE7-778A-3679D9E3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E2B672-1FFC-10BC-3C54-7488CF90D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B577-FD7E-48DF-BEBC-CF7B5FD45DED}" type="datetime1">
              <a:rPr lang="fi-FI" noProof="0" smtClean="0"/>
              <a:t>13.3.2025</a:t>
            </a:fld>
            <a:endParaRPr lang="fi-FI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AA05D-4AAB-EF39-370B-E7FD467F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15DB-8468-DA4F-98B9-DC37122F7E4C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284899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ksti+kuva tumm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037D1-4409-0CF0-5F16-3A7AE5CC6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0DEA8F-BE4B-B64F-70E6-96B5D7327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0"/>
            <a:ext cx="7008812" cy="685799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F2ADD3-ED1E-57EB-6AD1-6571C3021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73406"/>
            <a:ext cx="3932237" cy="3811588"/>
          </a:xfrm>
        </p:spPr>
        <p:txBody>
          <a:bodyPr>
            <a:normAutofit/>
          </a:bodyPr>
          <a:lstStyle>
            <a:lvl1pPr marL="0" indent="0">
              <a:lnSpc>
                <a:spcPts val="2700"/>
              </a:lnSpc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850C3-409F-5FE7-778A-3679D9E3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E2B672-1FFC-10BC-3C54-7488CF90D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29D1343-D053-47C5-82E7-F431B5C54C63}" type="datetime1">
              <a:rPr lang="fi-FI" noProof="0" smtClean="0"/>
              <a:t>13.3.2025</a:t>
            </a:fld>
            <a:endParaRPr lang="fi-FI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AA05D-4AAB-EF39-370B-E7FD467F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AF15DB-8468-DA4F-98B9-DC37122F7E4C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78799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764EEA-D436-3C4A-3897-F98B42CCD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620" y="271181"/>
            <a:ext cx="10516641" cy="1137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E93CC-C39C-C4AD-736B-757745438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9620" y="1596706"/>
            <a:ext cx="10754637" cy="4419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EC1D4-A337-4F7B-E3E9-615367E2DA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01202" y="6426027"/>
            <a:ext cx="241691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>
                <a:solidFill>
                  <a:srgbClr val="398BA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17DCA-4998-0667-7822-DE9CC04238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02710" y="6426027"/>
            <a:ext cx="82723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rgbClr val="398BA2"/>
                </a:solidFill>
              </a:defRPr>
            </a:lvl1pPr>
          </a:lstStyle>
          <a:p>
            <a:fld id="{6BEF1D82-9FC0-4CED-A686-8FC0C0E97F90}" type="datetime1">
              <a:rPr lang="fi-FI" smtClean="0"/>
              <a:t>13.3.2025</a:t>
            </a:fld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3DAB1-061D-A119-85B4-C527D70077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92941" y="6426027"/>
            <a:ext cx="68131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>
                <a:solidFill>
                  <a:srgbClr val="398BA2"/>
                </a:solidFill>
              </a:defRPr>
            </a:lvl1pPr>
          </a:lstStyle>
          <a:p>
            <a:fld id="{43AF15DB-8468-DA4F-98B9-DC37122F7E4C}" type="slidenum">
              <a:rPr lang="fi-FI" noProof="0" smtClean="0"/>
              <a:pPr/>
              <a:t>‹#›</a:t>
            </a:fld>
            <a:endParaRPr lang="fi-FI" noProof="0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F033760-7FA4-1B3A-1D2A-7FEB2EEBA33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737346" y="6110519"/>
            <a:ext cx="2751904" cy="71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24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6" r:id="rId2"/>
    <p:sldLayoutId id="2147483650" r:id="rId3"/>
    <p:sldLayoutId id="2147483668" r:id="rId4"/>
    <p:sldLayoutId id="2147483669" r:id="rId5"/>
    <p:sldLayoutId id="2147483677" r:id="rId6"/>
    <p:sldLayoutId id="2147483678" r:id="rId7"/>
    <p:sldLayoutId id="2147483657" r:id="rId8"/>
    <p:sldLayoutId id="2147483674" r:id="rId9"/>
    <p:sldLayoutId id="2147483675" r:id="rId10"/>
    <p:sldLayoutId id="2147483676" r:id="rId11"/>
    <p:sldLayoutId id="2147483654" r:id="rId12"/>
    <p:sldLayoutId id="2147483679" r:id="rId13"/>
    <p:sldLayoutId id="2147483680" r:id="rId14"/>
    <p:sldLayoutId id="2147483655" r:id="rId15"/>
  </p:sldLayoutIdLst>
  <p:hf hdr="0"/>
  <p:txStyles>
    <p:titleStyle>
      <a:lvl1pPr algn="l" defTabSz="914400" rtl="0" eaLnBrk="1" latinLnBrk="0" hangingPunct="1">
        <a:lnSpc>
          <a:spcPts val="3800"/>
        </a:lnSpc>
        <a:spcBef>
          <a:spcPct val="0"/>
        </a:spcBef>
        <a:buNone/>
        <a:defRPr sz="3200" b="0" i="0" kern="1200">
          <a:solidFill>
            <a:schemeClr val="tx2"/>
          </a:solidFill>
          <a:latin typeface="+mj-lt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Clr>
          <a:srgbClr val="F9B233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rgbClr val="F9B23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rgbClr val="F9B23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rgbClr val="F9B23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rgbClr val="F9B23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06329" y="739833"/>
            <a:ext cx="9144000" cy="27701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i-FI" sz="2400" b="1" dirty="0" smtClean="0"/>
              <a:t>Näkemyksiä lainsäädäntöhankkeesta koskien </a:t>
            </a:r>
            <a:r>
              <a:rPr lang="fi-FI" sz="2400" b="1" dirty="0"/>
              <a:t>ensihoidon kuljetusten rahoitusvastuun ja sairaankuljetuksena korvattavien kiireettömien kuljetusten </a:t>
            </a:r>
            <a:r>
              <a:rPr lang="fi-FI" sz="2400" b="1" dirty="0" smtClean="0"/>
              <a:t>rahoitus- / tehtävävastuun </a:t>
            </a:r>
            <a:r>
              <a:rPr lang="fi-FI" sz="2400" b="1" dirty="0"/>
              <a:t>siirtoa</a:t>
            </a:r>
            <a:r>
              <a:rPr lang="fi-FI" sz="2400" dirty="0"/>
              <a:t/>
            </a:r>
            <a:br>
              <a:rPr lang="fi-FI" sz="2400" dirty="0"/>
            </a:br>
            <a:endParaRPr lang="fi-FI" sz="24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06329" y="3602037"/>
            <a:ext cx="7836474" cy="269069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fi-FI" b="1" dirty="0" smtClean="0"/>
              <a:t>Kymenlaakson hyvinvointialue</a:t>
            </a:r>
          </a:p>
          <a:p>
            <a:pPr>
              <a:lnSpc>
                <a:spcPct val="120000"/>
              </a:lnSpc>
            </a:pPr>
            <a:r>
              <a:rPr lang="fi-FI" dirty="0" smtClean="0"/>
              <a:t>Petri Loikas, ylilääkäri ensihoito </a:t>
            </a:r>
          </a:p>
          <a:p>
            <a:pPr>
              <a:lnSpc>
                <a:spcPct val="120000"/>
              </a:lnSpc>
            </a:pPr>
            <a:r>
              <a:rPr lang="fi-FI" dirty="0" smtClean="0"/>
              <a:t>Kimmo Salmio, vastuuylilääkäri </a:t>
            </a:r>
            <a:r>
              <a:rPr lang="fi-FI" dirty="0" smtClean="0"/>
              <a:t>akuuttipalvelu</a:t>
            </a:r>
            <a:endParaRPr lang="fi-FI" dirty="0" smtClean="0"/>
          </a:p>
          <a:p>
            <a:pPr>
              <a:lnSpc>
                <a:spcPct val="120000"/>
              </a:lnSpc>
            </a:pPr>
            <a:r>
              <a:rPr lang="fi-FI" dirty="0" smtClean="0"/>
              <a:t>Janne Wall, </a:t>
            </a:r>
            <a:r>
              <a:rPr lang="fi-FI" dirty="0" smtClean="0"/>
              <a:t>toimintayksikönpäällikkö </a:t>
            </a:r>
            <a:r>
              <a:rPr lang="fi-FI" dirty="0" smtClean="0"/>
              <a:t>ensihoito</a:t>
            </a:r>
          </a:p>
          <a:p>
            <a:pPr>
              <a:lnSpc>
                <a:spcPct val="120000"/>
              </a:lnSpc>
            </a:pPr>
            <a:r>
              <a:rPr lang="fi-FI" dirty="0" smtClean="0"/>
              <a:t>Kati Kälviäinen, talousjohtaja</a:t>
            </a:r>
          </a:p>
          <a:p>
            <a:pPr>
              <a:lnSpc>
                <a:spcPct val="120000"/>
              </a:lnSpc>
            </a:pPr>
            <a:r>
              <a:rPr lang="fi-FI" dirty="0" smtClean="0"/>
              <a:t>Tuula Rajaniemi terveyden ja </a:t>
            </a:r>
            <a:r>
              <a:rPr lang="fi-FI" dirty="0" smtClean="0"/>
              <a:t>sairaanhoidon toimialajohtaja</a:t>
            </a:r>
            <a:r>
              <a:rPr lang="fi-FI" dirty="0" smtClean="0"/>
              <a:t>, JYL</a:t>
            </a:r>
          </a:p>
          <a:p>
            <a:pPr>
              <a:lnSpc>
                <a:spcPct val="12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0828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</a:t>
            </a:r>
            <a:r>
              <a:rPr lang="fi-FI" dirty="0" smtClean="0"/>
              <a:t>eskeisiä </a:t>
            </a:r>
            <a:r>
              <a:rPr lang="fi-FI" dirty="0"/>
              <a:t>huomioita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On ensiarvoisen tärkeää, että KELA-rahoituksen korvaava rahoitus vastaa hyvinvointialuekohtaisesti tarkastellen toteutuneita rahoitustasoja. </a:t>
            </a:r>
            <a:endParaRPr lang="fi-FI" dirty="0" smtClean="0"/>
          </a:p>
          <a:p>
            <a:pPr lvl="1"/>
            <a:r>
              <a:rPr lang="fi-FI" dirty="0"/>
              <a:t>P</a:t>
            </a:r>
            <a:r>
              <a:rPr lang="fi-FI" dirty="0" smtClean="0"/>
              <a:t>aras lienee </a:t>
            </a:r>
            <a:r>
              <a:rPr lang="fi-FI" dirty="0"/>
              <a:t>muutaman edellisen vuoden keskiarvo alueelle kohdistuneista korvauksista, jolloin myös arviointiyksikköpalvelujen alueellisesti erilaisten kehitysvaiheiden vaikutus vähenee</a:t>
            </a:r>
            <a:endParaRPr lang="fi-FI" dirty="0" smtClean="0"/>
          </a:p>
          <a:p>
            <a:r>
              <a:rPr lang="fi-FI" dirty="0"/>
              <a:t>Pidämme mahdollisena ehdotetun kaltaista menettelyä, jossa kaikki sairaankuljetustehtävät </a:t>
            </a:r>
            <a:r>
              <a:rPr lang="fi-FI" dirty="0" smtClean="0"/>
              <a:t>(ml. kiireettömät siirtokuljetukset) kuuluvat </a:t>
            </a:r>
            <a:r>
              <a:rPr lang="fi-FI" dirty="0"/>
              <a:t>keskitetyn rahoituksen ja hyvinvointialueen </a:t>
            </a:r>
            <a:r>
              <a:rPr lang="fi-FI" dirty="0" err="1"/>
              <a:t>järjestämis</a:t>
            </a:r>
            <a:r>
              <a:rPr lang="fi-FI" dirty="0"/>
              <a:t>- ja rahoittamisvelvoitteen piiriin</a:t>
            </a:r>
            <a:r>
              <a:rPr lang="fi-FI" dirty="0" smtClean="0"/>
              <a:t>.</a:t>
            </a:r>
          </a:p>
          <a:p>
            <a:pPr lvl="1"/>
            <a:r>
              <a:rPr lang="fi-FI" dirty="0" smtClean="0"/>
              <a:t>Poikkeuksena yksityiset </a:t>
            </a:r>
            <a:r>
              <a:rPr lang="fi-FI" dirty="0"/>
              <a:t>hoitolaitokset, jotka eivät ole hyvinvointialueen </a:t>
            </a:r>
            <a:r>
              <a:rPr lang="fi-FI" dirty="0" smtClean="0"/>
              <a:t>sopimustoimijoita</a:t>
            </a:r>
          </a:p>
          <a:p>
            <a:pPr lvl="1"/>
            <a:r>
              <a:rPr lang="fi-FI" dirty="0" smtClean="0"/>
              <a:t>Kymenlaaksossa yksityisen </a:t>
            </a:r>
            <a:r>
              <a:rPr lang="fi-FI" dirty="0"/>
              <a:t>sairaankuljetuspalvelun sopimukset on rakennettu </a:t>
            </a:r>
            <a:r>
              <a:rPr lang="fi-FI" dirty="0" smtClean="0"/>
              <a:t>siten</a:t>
            </a:r>
            <a:r>
              <a:rPr lang="fi-FI" dirty="0"/>
              <a:t>, että KELA-korvaukset vähennetään </a:t>
            </a:r>
            <a:r>
              <a:rPr lang="fi-FI" dirty="0" smtClean="0"/>
              <a:t>valmiuskorvauksista, </a:t>
            </a:r>
            <a:r>
              <a:rPr lang="fi-FI" dirty="0"/>
              <a:t>eikä </a:t>
            </a:r>
            <a:r>
              <a:rPr lang="fi-FI" dirty="0" smtClean="0"/>
              <a:t>keskitetty </a:t>
            </a:r>
            <a:r>
              <a:rPr lang="fi-FI" dirty="0"/>
              <a:t>rahoitusmalli aiheuta </a:t>
            </a:r>
            <a:r>
              <a:rPr lang="fi-FI" dirty="0" smtClean="0"/>
              <a:t>sopimusmuutostarpeita</a:t>
            </a:r>
          </a:p>
          <a:p>
            <a:pPr lvl="1"/>
            <a:r>
              <a:rPr lang="fi-FI" dirty="0"/>
              <a:t>Mikäli </a:t>
            </a:r>
            <a:r>
              <a:rPr lang="fi-FI" dirty="0" smtClean="0"/>
              <a:t>kiireettömien </a:t>
            </a:r>
            <a:r>
              <a:rPr lang="fi-FI" dirty="0"/>
              <a:t>siirtokuljetusten rahoitus jätetään KELA-rahoituksen piiriin, on </a:t>
            </a:r>
            <a:r>
              <a:rPr lang="fi-FI" dirty="0" smtClean="0"/>
              <a:t>tärkeää</a:t>
            </a:r>
            <a:r>
              <a:rPr lang="fi-FI" dirty="0"/>
              <a:t>, että laskutus on mahdollista myös hyvinvointialueen omien yksiköiden suorittaessa </a:t>
            </a:r>
            <a:r>
              <a:rPr lang="fi-FI" dirty="0" smtClean="0"/>
              <a:t>niitä</a:t>
            </a:r>
          </a:p>
          <a:p>
            <a:pPr lvl="1"/>
            <a:r>
              <a:rPr lang="fi-FI" dirty="0" smtClean="0"/>
              <a:t>Määrävälein rahoitusta tulee tarkistella, sillä </a:t>
            </a:r>
            <a:r>
              <a:rPr lang="fi-FI" dirty="0"/>
              <a:t>olosuhteet ja kuljetusmäärät voivat </a:t>
            </a:r>
            <a:r>
              <a:rPr lang="fi-FI" dirty="0" smtClean="0"/>
              <a:t>muuttua merkittävästi esim</a:t>
            </a:r>
            <a:r>
              <a:rPr lang="fi-FI" dirty="0"/>
              <a:t>. </a:t>
            </a:r>
            <a:r>
              <a:rPr lang="fi-FI" dirty="0" smtClean="0"/>
              <a:t>palveluverkko/sairaalaverkkoratkaisujen </a:t>
            </a:r>
            <a:r>
              <a:rPr lang="fi-FI" dirty="0"/>
              <a:t>vuoksi. </a:t>
            </a:r>
            <a:endParaRPr lang="fi-FI" dirty="0" smtClean="0"/>
          </a:p>
          <a:p>
            <a:r>
              <a:rPr lang="fi-FI" dirty="0" smtClean="0"/>
              <a:t>Laskutus </a:t>
            </a:r>
            <a:r>
              <a:rPr lang="fi-FI" dirty="0"/>
              <a:t>on haasteinen ja erityistä huomiota vaativa kokonaisuus</a:t>
            </a:r>
            <a:r>
              <a:rPr lang="fi-FI" dirty="0" smtClean="0"/>
              <a:t>.</a:t>
            </a:r>
          </a:p>
          <a:p>
            <a:pPr lvl="1"/>
            <a:r>
              <a:rPr lang="fi-FI" dirty="0" smtClean="0"/>
              <a:t>Ei ole tarjolla </a:t>
            </a:r>
            <a:r>
              <a:rPr lang="fi-FI" dirty="0"/>
              <a:t>sovelluksia, jolla </a:t>
            </a:r>
            <a:r>
              <a:rPr lang="fi-FI" dirty="0" err="1"/>
              <a:t>THL:n</a:t>
            </a:r>
            <a:r>
              <a:rPr lang="fi-FI" dirty="0"/>
              <a:t> tietovarannosta palautetusta datasta pystyttäisiin laskuttamaan asiakasmaksua tai tuotteistettua maksua niin, että järjestelmä olisi integroitu muuhun maksukaton tunnistavaan </a:t>
            </a:r>
            <a:r>
              <a:rPr lang="fi-FI" dirty="0" smtClean="0"/>
              <a:t>laskutukseen</a:t>
            </a:r>
          </a:p>
          <a:p>
            <a:pPr lvl="1"/>
            <a:r>
              <a:rPr lang="fi-FI" dirty="0" smtClean="0"/>
              <a:t>Tietojen </a:t>
            </a:r>
            <a:r>
              <a:rPr lang="fi-FI" dirty="0"/>
              <a:t>syöttäminen manuaalisesti </a:t>
            </a:r>
            <a:r>
              <a:rPr lang="fi-FI" dirty="0" smtClean="0"/>
              <a:t>esim. </a:t>
            </a:r>
            <a:r>
              <a:rPr lang="fi-FI" dirty="0"/>
              <a:t>potilastietojärjestelmiin asiakasmaksua varten aiheuttaisi </a:t>
            </a:r>
            <a:r>
              <a:rPr lang="fi-FI" dirty="0" smtClean="0"/>
              <a:t>mittavan lisätyön</a:t>
            </a:r>
          </a:p>
          <a:p>
            <a:pPr lvl="1"/>
            <a:r>
              <a:rPr lang="fi-FI" dirty="0" smtClean="0"/>
              <a:t>Tarvitaan kansallinen IT-ratkaisu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90ADB89-1914-4C10-B6F0-39C928D792F8}" type="datetime1">
              <a:rPr lang="fi-FI" noProof="0" smtClean="0"/>
              <a:t>13.3.2025</a:t>
            </a:fld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F15DB-8468-DA4F-98B9-DC37122F7E4C}" type="slidenum">
              <a:rPr lang="fi-FI" noProof="0" smtClean="0"/>
              <a:pPr/>
              <a:t>2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98810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Ensihoidon tuotteistettu laskutus on välttämätön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Tarvitaan kansallisesti ohjeistettu rakenne</a:t>
            </a:r>
          </a:p>
          <a:p>
            <a:r>
              <a:rPr lang="fi-FI" dirty="0" smtClean="0"/>
              <a:t>Muille hyvinvointialueille kohdistuva palvelu</a:t>
            </a:r>
          </a:p>
          <a:p>
            <a:pPr lvl="1"/>
            <a:r>
              <a:rPr lang="fi-FI" dirty="0" smtClean="0"/>
              <a:t>Lääkärihelikopteritoiminnasta suuri </a:t>
            </a:r>
            <a:r>
              <a:rPr lang="fi-FI" dirty="0"/>
              <a:t>osa </a:t>
            </a:r>
            <a:r>
              <a:rPr lang="fi-FI" dirty="0" smtClean="0"/>
              <a:t>kohdistuu </a:t>
            </a:r>
            <a:r>
              <a:rPr lang="fi-FI" dirty="0"/>
              <a:t>asemapaikan hyvinvointialueen ulkopuolelle. </a:t>
            </a:r>
            <a:endParaRPr lang="fi-FI" dirty="0" smtClean="0"/>
          </a:p>
          <a:p>
            <a:pPr lvl="2"/>
            <a:r>
              <a:rPr lang="fi-FI" dirty="0"/>
              <a:t>Vuodesta 2026 alkaen KymenHVA tuottaa lääkäripalvelut FH70 lääkärihelikopteriin ja toiminnan YTA-laajuinen suunnittelu on tukeutunut siihen lähtökohtaan, että lääkintäoperaattorin kulut jakautuvat koko palvellulle alueelle</a:t>
            </a:r>
            <a:endParaRPr lang="fi-FI" dirty="0" smtClean="0"/>
          </a:p>
          <a:p>
            <a:pPr lvl="1"/>
            <a:r>
              <a:rPr lang="fi-FI" dirty="0" smtClean="0"/>
              <a:t>Oman </a:t>
            </a:r>
            <a:r>
              <a:rPr lang="fi-FI" dirty="0"/>
              <a:t>alueen ulkopuolelle tai </a:t>
            </a:r>
            <a:r>
              <a:rPr lang="fi-FI" dirty="0" smtClean="0"/>
              <a:t>muiden hyvinvointialueiden asukkaisiin kohdistuvat tavanomaisten ensihoitoyksiköiden </a:t>
            </a:r>
            <a:r>
              <a:rPr lang="fi-FI" dirty="0"/>
              <a:t>palvelut </a:t>
            </a:r>
            <a:r>
              <a:rPr lang="fi-FI" dirty="0" smtClean="0"/>
              <a:t>(esim</a:t>
            </a:r>
            <a:r>
              <a:rPr lang="fi-FI" dirty="0"/>
              <a:t>. KymenHVA palvelee Päijät-Hämeen aluetta lähimmän yksikön roolista </a:t>
            </a:r>
            <a:r>
              <a:rPr lang="fi-FI" dirty="0" smtClean="0"/>
              <a:t>aiheutuen)</a:t>
            </a:r>
          </a:p>
          <a:p>
            <a:pPr lvl="2"/>
            <a:r>
              <a:rPr lang="fi-FI" dirty="0"/>
              <a:t>KELA-rahoitus on ollut tähän asti ainut näistä tehtävistä saatu korvaus. </a:t>
            </a:r>
            <a:r>
              <a:rPr lang="fi-FI" dirty="0" smtClean="0"/>
              <a:t>Muuttuuko palvelu ilmaiseksi KELA-rahoituksen poistuessa?</a:t>
            </a:r>
          </a:p>
          <a:p>
            <a:r>
              <a:rPr lang="fi-FI" dirty="0" smtClean="0"/>
              <a:t>Tällä hetkellä muiden tahojen kustannusvastuulle kuuluvat tehtävät / palvelut mm.</a:t>
            </a:r>
          </a:p>
          <a:p>
            <a:pPr lvl="1"/>
            <a:r>
              <a:rPr lang="fi-FI" dirty="0" smtClean="0"/>
              <a:t>Vakuutusyhtiöt (liikenneonnettomuudet </a:t>
            </a:r>
            <a:r>
              <a:rPr lang="fi-FI" dirty="0"/>
              <a:t>ja </a:t>
            </a:r>
            <a:r>
              <a:rPr lang="fi-FI" dirty="0" smtClean="0"/>
              <a:t>työtapaturmat)</a:t>
            </a:r>
          </a:p>
          <a:p>
            <a:pPr lvl="1"/>
            <a:r>
              <a:rPr lang="fi-FI" dirty="0" smtClean="0"/>
              <a:t>Suomen valtio (vangit, varushenkilöt)</a:t>
            </a:r>
            <a:endParaRPr lang="fi-FI" dirty="0"/>
          </a:p>
          <a:p>
            <a:pPr lvl="1"/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90ADB89-1914-4C10-B6F0-39C928D792F8}" type="datetime1">
              <a:rPr lang="fi-FI" noProof="0" smtClean="0"/>
              <a:t>13.3.2025</a:t>
            </a:fld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AF15DB-8468-DA4F-98B9-DC37122F7E4C}" type="slidenum">
              <a:rPr lang="fi-FI" noProof="0" smtClean="0"/>
              <a:pPr/>
              <a:t>3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653530426"/>
      </p:ext>
    </p:extLst>
  </p:cSld>
  <p:clrMapOvr>
    <a:masterClrMapping/>
  </p:clrMapOvr>
</p:sld>
</file>

<file path=ppt/theme/theme1.xml><?xml version="1.0" encoding="utf-8"?>
<a:theme xmlns:a="http://schemas.openxmlformats.org/drawingml/2006/main" name="Kymenhva-2022">
  <a:themeElements>
    <a:clrScheme name="KymenHVA">
      <a:dk1>
        <a:srgbClr val="1E1E1E"/>
      </a:dk1>
      <a:lt1>
        <a:sysClr val="window" lastClr="FFFFFF"/>
      </a:lt1>
      <a:dk2>
        <a:srgbClr val="144C5B"/>
      </a:dk2>
      <a:lt2>
        <a:srgbClr val="E9E9E9"/>
      </a:lt2>
      <a:accent1>
        <a:srgbClr val="398BA2"/>
      </a:accent1>
      <a:accent2>
        <a:srgbClr val="FAB233"/>
      </a:accent2>
      <a:accent3>
        <a:srgbClr val="28B9CE"/>
      </a:accent3>
      <a:accent4>
        <a:srgbClr val="144C5B"/>
      </a:accent4>
      <a:accent5>
        <a:srgbClr val="FACC7D"/>
      </a:accent5>
      <a:accent6>
        <a:srgbClr val="4BCB72"/>
      </a:accent6>
      <a:hlink>
        <a:srgbClr val="009ED4"/>
      </a:hlink>
      <a:folHlink>
        <a:srgbClr val="7F7874"/>
      </a:folHlink>
    </a:clrScheme>
    <a:fontScheme name="Segoe UI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itys1" id="{D8114509-B409-41AD-9ACC-807A05CF1500}" vid="{C9F4672F-F79B-4DC7-8C01-B31BF6CA6D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92</TotalTime>
  <Words>331</Words>
  <Application>Microsoft Office PowerPoint</Application>
  <PresentationFormat>Laajakuva</PresentationFormat>
  <Paragraphs>33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Segoe UI</vt:lpstr>
      <vt:lpstr>Segoe UI Semibold</vt:lpstr>
      <vt:lpstr>Kymenhva-2022</vt:lpstr>
      <vt:lpstr>Näkemyksiä lainsäädäntöhankkeesta koskien ensihoidon kuljetusten rahoitusvastuun ja sairaankuljetuksena korvattavien kiireettömien kuljetusten rahoitus- / tehtävävastuun siirtoa </vt:lpstr>
      <vt:lpstr>Keskeisiä huomioita</vt:lpstr>
      <vt:lpstr>Ensihoidon tuotteistettu laskutus on välttämätön</vt:lpstr>
    </vt:vector>
  </TitlesOfParts>
  <Company>Kymsote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Keskeiset huomiot lainsäädäntöhankkeesta kosken ensihoidon kuljetusten rahoitusvastuun ja sairaankuljetuksena korvattavien kiireettömien kuljetusten rahoitus- / tehtävävastuun siirtoa</dc:title>
  <dc:creator>Salmio Kimmo</dc:creator>
  <cp:lastModifiedBy>Metsälä Sari</cp:lastModifiedBy>
  <cp:revision>8</cp:revision>
  <cp:lastPrinted>2022-11-21T10:33:25Z</cp:lastPrinted>
  <dcterms:created xsi:type="dcterms:W3CDTF">2025-03-12T13:19:36Z</dcterms:created>
  <dcterms:modified xsi:type="dcterms:W3CDTF">2025-03-13T09:12:21Z</dcterms:modified>
</cp:coreProperties>
</file>