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2" r:id="rId5"/>
  </p:sldMasterIdLst>
  <p:notesMasterIdLst>
    <p:notesMasterId r:id="rId9"/>
  </p:notesMasterIdLst>
  <p:handoutMasterIdLst>
    <p:handoutMasterId r:id="rId10"/>
  </p:handoutMasterIdLst>
  <p:sldIdLst>
    <p:sldId id="256" r:id="rId6"/>
    <p:sldId id="257" r:id="rId7"/>
    <p:sldId id="258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6924">
          <p15:clr>
            <a:srgbClr val="A4A3A4"/>
          </p15:clr>
        </p15:guide>
        <p15:guide id="6" pos="756">
          <p15:clr>
            <a:srgbClr val="A4A3A4"/>
          </p15:clr>
        </p15:guide>
        <p15:guide id="7" orient="horz" pos="1253" userDrawn="1">
          <p15:clr>
            <a:srgbClr val="A4A3A4"/>
          </p15:clr>
        </p15:guide>
        <p15:guide id="8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719" autoAdjust="0"/>
  </p:normalViewPr>
  <p:slideViewPr>
    <p:cSldViewPr showGuides="1">
      <p:cViewPr varScale="1">
        <p:scale>
          <a:sx n="63" d="100"/>
          <a:sy n="63" d="100"/>
        </p:scale>
        <p:origin x="764" y="56"/>
      </p:cViewPr>
      <p:guideLst>
        <p:guide pos="3840"/>
        <p:guide orient="horz" pos="2160"/>
        <p:guide orient="horz" pos="3702"/>
        <p:guide pos="6924"/>
        <p:guide pos="756"/>
        <p:guide orient="horz" pos="1253"/>
        <p:guide orient="horz" pos="572"/>
      </p:guideLst>
    </p:cSldViewPr>
  </p:slideViewPr>
  <p:outlineViewPr>
    <p:cViewPr>
      <p:scale>
        <a:sx n="33" d="100"/>
        <a:sy n="33" d="100"/>
      </p:scale>
      <p:origin x="0" y="-28566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D720-5450-4F8D-9B40-EA5617A2F5D5}" type="datetimeFigureOut">
              <a:rPr lang="fi-FI" sz="800" smtClean="0"/>
              <a:t>1.3.2025</a:t>
            </a:fld>
            <a:endParaRPr lang="fi-FI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A622-5474-46D2-9E25-B7390D39C680}" type="slidenum">
              <a:rPr lang="fi-FI" sz="800" smtClean="0"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79404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73615C5-03D7-4033-AA7E-61675A121AC6}" type="datetimeFigureOut">
              <a:rPr lang="fi-FI" smtClean="0"/>
              <a:pPr/>
              <a:t>1.3.2025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D6EC600-B393-4301-A281-C4D1D819C08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22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824419-13F3-4B57-AEFF-F6C594AC9236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dirty="0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dirty="0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12328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1988840"/>
            <a:ext cx="9791700" cy="3888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04DE-9C01-43AE-B363-756615796129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50F855-FD7F-49FD-8C44-CD83C4170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350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 baseline="0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800"/>
              </a:spcBef>
              <a:buClr>
                <a:schemeClr val="accent1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listaus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47186C-CF24-4878-945B-66CA22AB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88A1-0327-44FF-BF20-EBF4EA181923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6FA890A-7496-4DBE-BD8E-F64CBC7E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C1E89D-CDE5-4A51-9577-5B40ED30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48431F-06A1-4541-B8E1-9A08B3FD8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189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 baseline="0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800"/>
              </a:spcBef>
              <a:buClr>
                <a:schemeClr val="accent1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listaus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endParaRPr lang="fi-FI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C7008D5-8CF7-4118-BEB1-B8397AB85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A39C-F49F-4EF4-8DDB-6F2C5BDC0463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7502C8B-6567-42E7-903F-C6820993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70B175D-129D-48AE-8693-4A4E2D00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1F76F8-214F-42CC-9A8E-E610E9BCC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634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E5AA1A-3CAC-4172-A548-E96FF555BCD9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</a:t>
            </a:r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accent2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accent2"/>
              </a:buClr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 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2286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43B245-B61D-486D-8344-21C1B3696ACE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 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20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9067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5D7E1B-487B-4300-A15C-9F23EFD1B148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 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32696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C29524-BD5E-42DD-9C96-FEE3FF25305F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 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5052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3ADAFEB-A108-4CC0-AB0B-C12EED8F69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2123" y="1"/>
            <a:ext cx="4079877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4864"/>
            <a:ext cx="6336050" cy="36720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29A-471C-493A-8CE4-8AB55BF43634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04FD7-DA29-47B5-87BA-B53DFE072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359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igg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779E7D2-30A0-4919-84CB-8E2685B202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71864" y="1"/>
            <a:ext cx="732013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345569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345569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1152351" cy="143215"/>
          </a:xfrm>
        </p:spPr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144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4864"/>
            <a:ext cx="6336050" cy="36720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4B0D-009C-4C53-B9AC-0AD9E8019784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F7068-C316-4EB2-90D0-1307B0F6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134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6788CEA-BEB8-414B-AEA5-355658E8E5AF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6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dirty="0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dirty="0"/>
              </a:p>
            </p:txBody>
          </p:sp>
        </p:grp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otsikko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37875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DD1-C1A2-49D1-B88F-A3269D5E1A81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B6240-1CDB-48CA-B477-183CD0757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556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85-7356-4E08-9D14-403E6DC18F27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D355F-F222-4487-9A10-526DF5BA6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823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3E6D-5478-4315-8A5A-7B6FA6C0D92D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637394"/>
            <a:ext cx="6335713" cy="1367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49" y="2204815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9" y="407706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4509120"/>
            <a:ext cx="6335713" cy="13677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r>
              <a:rPr lang="fi-FI" noProof="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FD094-FBF4-4DB9-8DCF-E2889F3DF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102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269-6C7E-4F4B-B84A-D4F746173F64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637394"/>
            <a:ext cx="6335713" cy="1367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49" y="2204815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9" y="407706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4509120"/>
            <a:ext cx="6335713" cy="13677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r>
              <a:rPr lang="fi-FI" noProof="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C0AF9-D27E-4396-B05E-EF804C4B6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753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9082-8022-435C-86DB-15F1E4870690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637394"/>
            <a:ext cx="6335713" cy="1367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49" y="2204815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9" y="407706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4509120"/>
            <a:ext cx="6335713" cy="13677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r>
              <a:rPr lang="fi-FI" noProof="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9A38C-95F0-4554-951B-18071ADC6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510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1121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  <p:sp>
        <p:nvSpPr>
          <p:cNvPr id="10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CE84AF-5ECA-4EC1-90AC-E20605777608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996952"/>
            <a:ext cx="2303490" cy="28799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1A3DE-F857-49F7-868A-70746FA004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8288" y="2204864"/>
            <a:ext cx="2303562" cy="648072"/>
          </a:xfrm>
        </p:spPr>
        <p:txBody>
          <a:bodyPr/>
          <a:lstStyle>
            <a:lvl1pPr>
              <a:lnSpc>
                <a:spcPct val="100000"/>
              </a:lnSpc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25307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1121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  <p:sp>
        <p:nvSpPr>
          <p:cNvPr id="10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83CD1-151B-4DD3-9A4C-9004D38DCE3A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996952"/>
            <a:ext cx="2303490" cy="28799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6C80044-DA82-4C3E-93F3-CA6B25C10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8288" y="2204864"/>
            <a:ext cx="2303562" cy="648072"/>
          </a:xfrm>
        </p:spPr>
        <p:txBody>
          <a:bodyPr/>
          <a:lstStyle>
            <a:lvl1pPr>
              <a:lnSpc>
                <a:spcPct val="100000"/>
              </a:lnSpc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12776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1121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  <p:sp>
        <p:nvSpPr>
          <p:cNvPr id="10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B0CCEC-A923-4704-A4D0-AA0C7F16E963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996952"/>
            <a:ext cx="2303490" cy="28799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F01E1A-7769-4449-951F-E0864A244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8288" y="2204864"/>
            <a:ext cx="2303562" cy="648072"/>
          </a:xfrm>
        </p:spPr>
        <p:txBody>
          <a:bodyPr/>
          <a:lstStyle>
            <a:lvl1pPr>
              <a:lnSpc>
                <a:spcPct val="100000"/>
              </a:lnSpc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857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2C3-C327-4772-A61A-51A9D1A8905C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1200150" y="1124744"/>
            <a:ext cx="9791700" cy="47521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BFF692-64D0-4175-B549-5E0DDFF0E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907300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909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BB40-0AFE-40F8-B734-53040204E1B4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348847"/>
            <a:ext cx="9791700" cy="93613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800"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1737" y="2060807"/>
            <a:ext cx="9791701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8" y="335698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3645027"/>
            <a:ext cx="9793288" cy="93613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800"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93598" y="465316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00150" y="4941208"/>
            <a:ext cx="9793288" cy="936064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800"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66489F-BDB9-4202-A571-D776AA74D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552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A182922-13D2-49E5-A624-D1FDF4016B41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6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dirty="0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dirty="0"/>
              </a:p>
            </p:txBody>
          </p:sp>
        </p:grp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otsikko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37610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5633-9253-44A3-880D-B9664296529D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27699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44"/>
            <a:ext cx="6335713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95D1F2D-26B2-47EC-83F6-4D6B69CD8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6336704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978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BA8-5534-44D2-96F5-0B63743330E8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27699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44"/>
            <a:ext cx="6335713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4F313F-07ED-426D-9AF9-E0EE27E1A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6336704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1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0917-88A9-42CB-B140-D94B4C511508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27699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44"/>
            <a:ext cx="6335713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D4F251-1EE3-4C8F-A67B-6E93A1025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6336704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685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ge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EE4A7E90-5471-473C-A644-EDBBACB2A86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980729"/>
            <a:ext cx="9791700" cy="4896196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476672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2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C1C-FB94-4153-B6E3-27DAEDDDDE8C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0253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CEDE-D2D2-42C1-BF4B-3BC770435CFA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44"/>
            <a:ext cx="9791700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20C6A0-0EEB-4463-8682-811AF101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907300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55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1E2A-601B-42E9-B27F-359EB485E2BB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72"/>
            <a:ext cx="4823840" cy="4752153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168010" y="1124744"/>
            <a:ext cx="4825428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61973D1-A65F-40CC-B4D5-FE912ABFC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907300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016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BF39-C45E-49DF-803C-0F88E56C09E0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44"/>
            <a:ext cx="3167610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7824240" y="1124744"/>
            <a:ext cx="3169198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6" hasCustomPrompt="1"/>
          </p:nvPr>
        </p:nvSpPr>
        <p:spPr>
          <a:xfrm>
            <a:off x="4511780" y="1124772"/>
            <a:ext cx="3168440" cy="4752153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C930A4-99D6-49AC-8B31-13B61F581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907300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039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C2555-B7DE-4280-9006-0ECA75A27BC9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0205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DAC0C-FAD7-475E-BD8B-60498D06321F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6150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6400" b="0" cap="all" spc="-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otsikko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37F1F-1B7F-4B40-A9AE-1E98ED69F3F1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4561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7902386" y="0"/>
                </a:lnTo>
                <a:lnTo>
                  <a:pt x="7974023" y="38108"/>
                </a:lnTo>
                <a:lnTo>
                  <a:pt x="8049174" y="78863"/>
                </a:lnTo>
                <a:lnTo>
                  <a:pt x="8125383" y="122264"/>
                </a:lnTo>
                <a:lnTo>
                  <a:pt x="8201593" y="167782"/>
                </a:lnTo>
                <a:lnTo>
                  <a:pt x="8278331" y="214889"/>
                </a:lnTo>
                <a:lnTo>
                  <a:pt x="8355070" y="264112"/>
                </a:lnTo>
                <a:lnTo>
                  <a:pt x="8433396" y="315982"/>
                </a:lnTo>
                <a:lnTo>
                  <a:pt x="8511193" y="369968"/>
                </a:lnTo>
                <a:lnTo>
                  <a:pt x="8588990" y="425543"/>
                </a:lnTo>
                <a:lnTo>
                  <a:pt x="8667316" y="483764"/>
                </a:lnTo>
                <a:lnTo>
                  <a:pt x="8746172" y="544102"/>
                </a:lnTo>
                <a:lnTo>
                  <a:pt x="8825027" y="607087"/>
                </a:lnTo>
                <a:lnTo>
                  <a:pt x="8903883" y="672189"/>
                </a:lnTo>
                <a:lnTo>
                  <a:pt x="8982738" y="739937"/>
                </a:lnTo>
                <a:lnTo>
                  <a:pt x="9022960" y="774340"/>
                </a:lnTo>
                <a:lnTo>
                  <a:pt x="9062652" y="809802"/>
                </a:lnTo>
                <a:lnTo>
                  <a:pt x="9141508" y="882314"/>
                </a:lnTo>
                <a:lnTo>
                  <a:pt x="9220364" y="956943"/>
                </a:lnTo>
                <a:lnTo>
                  <a:pt x="9300278" y="1035276"/>
                </a:lnTo>
                <a:lnTo>
                  <a:pt x="9379133" y="1115727"/>
                </a:lnTo>
                <a:lnTo>
                  <a:pt x="9457989" y="1198295"/>
                </a:lnTo>
                <a:lnTo>
                  <a:pt x="9536315" y="1284568"/>
                </a:lnTo>
                <a:lnTo>
                  <a:pt x="9615700" y="1372959"/>
                </a:lnTo>
                <a:lnTo>
                  <a:pt x="9693497" y="1464525"/>
                </a:lnTo>
                <a:lnTo>
                  <a:pt x="9771823" y="1558208"/>
                </a:lnTo>
                <a:lnTo>
                  <a:pt x="9810986" y="1606901"/>
                </a:lnTo>
                <a:lnTo>
                  <a:pt x="9849091" y="1655596"/>
                </a:lnTo>
                <a:lnTo>
                  <a:pt x="9926888" y="1755630"/>
                </a:lnTo>
                <a:lnTo>
                  <a:pt x="10004156" y="1858840"/>
                </a:lnTo>
                <a:lnTo>
                  <a:pt x="10080365" y="1965226"/>
                </a:lnTo>
                <a:lnTo>
                  <a:pt x="10156575" y="2074258"/>
                </a:lnTo>
                <a:lnTo>
                  <a:pt x="10194679" y="2129833"/>
                </a:lnTo>
                <a:lnTo>
                  <a:pt x="10232255" y="2186466"/>
                </a:lnTo>
                <a:lnTo>
                  <a:pt x="10307406" y="2302379"/>
                </a:lnTo>
                <a:lnTo>
                  <a:pt x="10381498" y="2420938"/>
                </a:lnTo>
                <a:lnTo>
                  <a:pt x="10608010" y="2222457"/>
                </a:lnTo>
                <a:lnTo>
                  <a:pt x="10833992" y="2024505"/>
                </a:lnTo>
                <a:lnTo>
                  <a:pt x="11060502" y="1825495"/>
                </a:lnTo>
                <a:lnTo>
                  <a:pt x="11286484" y="1627544"/>
                </a:lnTo>
                <a:lnTo>
                  <a:pt x="11512996" y="1429063"/>
                </a:lnTo>
                <a:lnTo>
                  <a:pt x="11739507" y="1231111"/>
                </a:lnTo>
                <a:lnTo>
                  <a:pt x="11965489" y="1032630"/>
                </a:lnTo>
                <a:lnTo>
                  <a:pt x="12192000" y="83414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 dirty="0"/>
              <a:t>Valitse objekti ja lisää kuva valikosta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5B722B-2A24-45CE-8D5B-F50A5B68729E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</a:t>
            </a:r>
          </a:p>
        </p:txBody>
      </p:sp>
      <p:grpSp>
        <p:nvGrpSpPr>
          <p:cNvPr id="20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otsikko napsauttamalla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23611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Valitse objekti ja lisää kuva valikosta 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6400" b="0" cap="all" spc="-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otsikko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C732C5-7486-4B84-9A8B-36A008B3F31F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565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650A0F-7911-43AB-B41C-EF9D496D4E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E39F8-C080-41E1-8370-2DB28FA3551B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2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0E39F8-C080-41E1-8370-2DB28FA3551B}" type="datetime1">
              <a:rPr lang="fi-FI" smtClean="0"/>
              <a:pPr/>
              <a:t>1.3.2025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8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A56F4-5EC7-4EC6-B744-40FEE395D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87F58-4D35-41A3-A79A-C421D1EA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69FD-AFBA-4E32-A6EF-4D53061A8BA3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6AD52A-ECC3-4CE2-A30E-F5D55CC4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1530124-0A4F-49F5-9E2B-2D4FEBE0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512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027C95-2684-49AC-BF24-B8033DEB9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B8FD50-3D3E-47AA-92F6-C252FDF7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5469FD-AFBA-4E32-A6EF-4D53061A8BA3}" type="datetime1">
              <a:rPr lang="fi-FI" smtClean="0"/>
              <a:pPr/>
              <a:t>1.3.2025</a:t>
            </a:fld>
            <a:endParaRPr lang="fi-FI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938BD57-040C-441F-B0CE-45FC2622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58B2E62-A5BE-4306-9D89-D1EF8983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29A4EE2B-BE82-4F33-BCD3-12BABAD38E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4036A-03DF-4E01-B5C6-92569D22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5469FD-AFBA-4E32-A6EF-4D53061A8BA3}" type="datetime1">
              <a:rPr lang="fi-FI" smtClean="0"/>
              <a:pPr/>
              <a:t>1.3.2025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228E2-1C3F-4EBF-B500-69C92638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49679CD-056A-4E59-BD09-BD67968B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15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E28D5B-8B98-4F55-BFD8-BDCDD4B8B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BA6C74-A004-4332-831A-BD96E14B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5469FD-AFBA-4E32-A6EF-4D53061A8BA3}" type="datetime1">
              <a:rPr lang="fi-FI" smtClean="0"/>
              <a:pPr/>
              <a:t>1.3.2025</a:t>
            </a:fld>
            <a:endParaRPr lang="fi-FI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E43E80D-820B-4B56-8AEE-7604EF38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9B32305-DC68-4751-A0D2-28F16D1D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67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1988840"/>
            <a:ext cx="4823840" cy="38880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68010" y="1988840"/>
            <a:ext cx="4823840" cy="38880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EA97-0D38-419E-91AF-232C803C7B35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CC888B6-88B9-4516-B252-F5F830001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614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50" y="1988840"/>
            <a:ext cx="4823840" cy="57606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00150" y="2564904"/>
            <a:ext cx="4823840" cy="33120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1988840"/>
            <a:ext cx="4825428" cy="57606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68010" y="2564904"/>
            <a:ext cx="4823840" cy="33120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CC62-74B5-4D04-8D41-9C5EEC677B80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2F99F-8321-4D78-B1AC-9483A9BA2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369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1988840"/>
            <a:ext cx="6480026" cy="38880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69A-1E09-4947-A489-E9DDAB744CDE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68209" y="1988840"/>
            <a:ext cx="3023642" cy="388808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noProof="0" dirty="0"/>
              <a:t>Lisää kuva napsauttamalla kuvaketta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88C47-BFCA-4F9F-A327-F3E8DAD06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562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17227C-2AD2-439E-BA27-AD4107EC8D47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B8CE3B-C112-4853-B7B0-125D38912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F63933C-D0D9-477B-861E-865EE8A369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CC7C54F6-150E-438E-9512-01D4FFE9F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6860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5BE7-2870-48DF-A9BE-D9D0C2896BA8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046302-C571-4B88-82C9-C41A8D1FC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960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68E9-6706-4CDA-AE5E-3238B4CCD911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455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B866C-C7B1-4E1B-802C-0E1A6F00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839B4E-1A83-4D98-96D2-0EE05807B741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2B80AD-7BB9-4644-B9C9-1EBCB47D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D37D2-9A27-466D-AE6D-F458E61D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4419353-FA65-47EC-AC89-69E9CA01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99456" y="1988840"/>
            <a:ext cx="9792395" cy="3888086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noProof="0" dirty="0"/>
              <a:t>Lisää kuva napsauttamalla kuvaketta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A8164B1-609B-4991-8331-8018748CE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15A336-28D3-40D7-A52E-631BCA64AE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</p:spTree>
    <p:extLst>
      <p:ext uri="{BB962C8B-B14F-4D97-AF65-F5344CB8AC3E}">
        <p14:creationId xmlns:p14="http://schemas.microsoft.com/office/powerpoint/2010/main" val="35032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B866C-C7B1-4E1B-802C-0E1A6F00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229BF-1462-46AB-A4B7-4429F0F0682B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2B80AD-7BB9-4644-B9C9-1EBCB47D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D37D2-9A27-466D-AE6D-F458E61D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4419353-FA65-47EC-AC89-69E9CA01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99457" y="1988840"/>
            <a:ext cx="4824536" cy="3888086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noProof="0" dirty="0"/>
              <a:t>Lisää kuva napsauttamalla kuvaketta 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AB0E28C-C400-48EC-B2F4-1D2A66849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8008" y="1988840"/>
            <a:ext cx="4824536" cy="3888086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noProof="0" dirty="0"/>
              <a:t>Lisää kuva napsauttamalla kuvaketta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5F754E-A0B3-491A-A9E4-C4335F206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04BFE3-07BC-4028-BBB9-90C817CF7B3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</p:spTree>
    <p:extLst>
      <p:ext uri="{BB962C8B-B14F-4D97-AF65-F5344CB8AC3E}">
        <p14:creationId xmlns:p14="http://schemas.microsoft.com/office/powerpoint/2010/main" val="20014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D71B98-485F-4024-8B66-A99B9DB3BD6A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6979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808F4B9-EF6A-44A1-A41B-367AD1902F4E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7109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1CF80BF-2872-4A71-AF75-3070CA08D64A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5759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58CDD8-FB51-4219-B12D-72AFBA91AAC4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6912074" cy="1008062"/>
          </a:xfrm>
        </p:spPr>
        <p:txBody>
          <a:bodyPr anchor="t" anchorCtr="0"/>
          <a:lstStyle>
            <a:lvl1pPr algn="l">
              <a:defRPr sz="6400" b="0" cap="all" spc="-100" baseline="0">
                <a:solidFill>
                  <a:schemeClr val="accent2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6912074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6912074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6912074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6912074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76E21-7C22-40EE-9DF2-48CEA7DDB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1008000"/>
            <a:ext cx="3448739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4BE8F7-E224-4EE8-AA2A-0C2B16A22F87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6912074" cy="1008062"/>
          </a:xfrm>
        </p:spPr>
        <p:txBody>
          <a:bodyPr anchor="t" anchorCtr="0"/>
          <a:lstStyle>
            <a:lvl1pPr algn="l">
              <a:defRPr sz="6400" b="0" cap="all" spc="-100" baseline="0">
                <a:solidFill>
                  <a:schemeClr val="accent2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6912074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6912074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6912074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6912074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76E21-7C22-40EE-9DF2-48CEA7DDB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3319" y="1008000"/>
            <a:ext cx="3125289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41E52EE-8211-495F-8FBE-5413E21ABEC0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6912074" cy="1008062"/>
          </a:xfrm>
        </p:spPr>
        <p:txBody>
          <a:bodyPr anchor="t" anchorCtr="0"/>
          <a:lstStyle>
            <a:lvl1pPr algn="l">
              <a:defRPr sz="6400" b="0" cap="all" spc="-100" baseline="0">
                <a:solidFill>
                  <a:schemeClr val="accent2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6912074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6912074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6912074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6912074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76E21-7C22-40EE-9DF2-48CEA7DDB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4796" y="1008000"/>
            <a:ext cx="3267828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7007CC0-FA38-4C1C-8A76-1C48A667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4358-A9E2-4EF8-813A-B8A7F6D1DE85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818868-A5C3-49CD-B2AA-3712A7DE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E169AA-CBBA-4C5D-B3B5-55590424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F9479-1D56-4FF7-B3D4-BD4CC9904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44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sp>
        <p:nvSpPr>
          <p:cNvPr id="19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00456" y="5157192"/>
            <a:ext cx="1075397" cy="1008112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A2838-F369-4AD1-B0AE-B9177A46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18830C-E8EB-4C33-B3FB-7BF5E0CB5FC3}" type="datetime1">
              <a:rPr lang="fi-FI" noProof="0" smtClean="0"/>
              <a:t>1.3.2025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4DAE2-FF84-453C-B778-01A8D6A4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2BDD7-BADE-4D71-A234-B4B63762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226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art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056813" y="5156224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1FBA8-BCA2-4278-9D1C-77C3A819F8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63652A-8A34-44F4-8B1D-87DC6BA67D72}" type="datetime1">
              <a:rPr lang="fi-FI" noProof="0" smtClean="0"/>
              <a:t>1.3.2025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57BCA6-F266-4474-8B3C-66E948ABD1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7D5847-C034-4022-A44B-758E77B92B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725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Partn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67889" y="2708920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  <p:sp>
        <p:nvSpPr>
          <p:cNvPr id="15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7889" y="3933056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6AE06-20A4-4F28-B7D4-E5AB85827E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E90E44-793C-408D-854E-77BBD5472016}" type="datetime1">
              <a:rPr lang="fi-FI" noProof="0" smtClean="0"/>
              <a:t>1.3.2025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B2743E-68F2-4F19-90F2-F00416C3A9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7C38E5-6DC0-4587-B65B-AAECE90DEE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711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HY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DE5CD-29B2-4207-9542-7CE3B66872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D86481-1DBB-42D6-B555-7F62CCA15740}" type="datetime1">
              <a:rPr lang="fi-FI" noProof="0" smtClean="0"/>
              <a:t>1.3.2025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DB8F8-0D9D-4E01-8AA2-FEA6ACC41D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E64C8-2803-44DA-835E-CA279EA34A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971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5135B-B71D-43E2-A1FA-47C77990C3F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9C99F2C-4F4F-4870-B8F7-8CFC626E6A24}" type="datetime1">
              <a:rPr lang="fi-FI" noProof="0" smtClean="0"/>
              <a:t>1.3.2025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37B46-2867-4E41-95AA-E3FE678D9A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94DB4-BF0A-4116-B677-3EE77B3E07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631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Partn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F5DEF-6F42-441C-8F96-DFDA8203A1D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7E174C-A3F5-45EA-A011-3E951C81FED9}" type="datetime1">
              <a:rPr lang="fi-FI" noProof="0" smtClean="0"/>
              <a:t>1.3.2025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BF7AC-D805-4373-AB07-738673A550A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CD367-B88E-432B-9029-CC06B686555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700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 Part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97E4B-1428-4903-97E4-E49EBC677E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64DCFB-2065-4056-9210-48D551A4B975}" type="datetime1">
              <a:rPr lang="fi-FI" noProof="0" smtClean="0"/>
              <a:t>1.3.2025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D0A522-0D57-4C4A-9DC5-64910E7E0DA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55068-66B4-4C95-893E-85A1E86B4F4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158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66B2-2319-4A95-86F0-97DF57937B74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72964D-31E0-4EFB-9E0E-F88220D0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137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466CAE-ED29-4928-A009-DC1B66DD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607E-663F-4705-983D-6666B83FF10D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BC3F5F-6788-4A90-8F6E-621922D5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0EC430-1CA2-4728-9F95-57304648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B6B470-3281-4790-8200-2B3387B06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62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103BBCB-3E32-4CD6-B14B-41B20926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5FC0-BB4D-4CFE-A224-4E78FA9EBACE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6CBBA1D-A821-41F7-8239-CAEE83E5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Esittäjä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0932B4-8FC3-4A7F-9A80-593CFCAA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A2EC67-8B88-4809-BB02-B775BE35D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5749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9456" y="908720"/>
            <a:ext cx="9073008" cy="936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lvl="0" indent="0">
              <a:spcBef>
                <a:spcPts val="0"/>
              </a:spcBef>
              <a:buFontTx/>
            </a:pPr>
            <a:r>
              <a:rPr lang="fi-FI" noProof="0" dirty="0"/>
              <a:t>Lisää otsikko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456" y="1988840"/>
            <a:ext cx="9792394" cy="3888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7528" y="6237312"/>
            <a:ext cx="1871984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F45469FD-AFBA-4E32-A6EF-4D53061A8BA3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1743" y="6237312"/>
            <a:ext cx="5399881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237312"/>
            <a:ext cx="575370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</a:t>
            </a:r>
            <a:r>
              <a:rPr lang="fi-FI" sz="200">
                <a:solidFill>
                  <a:schemeClr val="bg1"/>
                </a:solidFill>
                <a:latin typeface="+mn-lt"/>
              </a:rPr>
              <a:t>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fi-FI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736" r:id="rId3"/>
    <p:sldLayoutId id="2147483661" r:id="rId4"/>
    <p:sldLayoutId id="2147483756" r:id="rId5"/>
    <p:sldLayoutId id="2147483650" r:id="rId6"/>
    <p:sldLayoutId id="2147483662" r:id="rId7"/>
    <p:sldLayoutId id="2147483747" r:id="rId8"/>
    <p:sldLayoutId id="2147483748" r:id="rId9"/>
    <p:sldLayoutId id="2147483678" r:id="rId10"/>
    <p:sldLayoutId id="2147483679" r:id="rId11"/>
    <p:sldLayoutId id="2147483746" r:id="rId12"/>
    <p:sldLayoutId id="2147483689" r:id="rId13"/>
    <p:sldLayoutId id="2147483687" r:id="rId14"/>
    <p:sldLayoutId id="2147483688" r:id="rId15"/>
    <p:sldLayoutId id="2147483737" r:id="rId16"/>
    <p:sldLayoutId id="2147483671" r:id="rId17"/>
    <p:sldLayoutId id="2147483757" r:id="rId18"/>
    <p:sldLayoutId id="2147483673" r:id="rId19"/>
    <p:sldLayoutId id="2147483740" r:id="rId20"/>
    <p:sldLayoutId id="2147483741" r:id="rId21"/>
    <p:sldLayoutId id="2147483672" r:id="rId22"/>
    <p:sldLayoutId id="2147483742" r:id="rId23"/>
    <p:sldLayoutId id="2147483743" r:id="rId24"/>
    <p:sldLayoutId id="2147483680" r:id="rId25"/>
    <p:sldLayoutId id="2147483744" r:id="rId26"/>
    <p:sldLayoutId id="2147483745" r:id="rId27"/>
    <p:sldLayoutId id="2147483691" r:id="rId28"/>
    <p:sldLayoutId id="2147483684" r:id="rId29"/>
    <p:sldLayoutId id="2147483674" r:id="rId30"/>
    <p:sldLayoutId id="2147483752" r:id="rId31"/>
    <p:sldLayoutId id="2147483753" r:id="rId32"/>
    <p:sldLayoutId id="2147483758" r:id="rId33"/>
    <p:sldLayoutId id="2147483675" r:id="rId34"/>
    <p:sldLayoutId id="2147483676" r:id="rId35"/>
    <p:sldLayoutId id="2147483677" r:id="rId36"/>
    <p:sldLayoutId id="2147483651" r:id="rId37"/>
    <p:sldLayoutId id="2147483663" r:id="rId38"/>
    <p:sldLayoutId id="2147483664" r:id="rId39"/>
    <p:sldLayoutId id="2147483670" r:id="rId40"/>
    <p:sldLayoutId id="2147483759" r:id="rId41"/>
    <p:sldLayoutId id="2147483760" r:id="rId42"/>
    <p:sldLayoutId id="2147483681" r:id="rId43"/>
    <p:sldLayoutId id="2147483682" r:id="rId44"/>
    <p:sldLayoutId id="2147483683" r:id="rId45"/>
    <p:sldLayoutId id="2147483738" r:id="rId46"/>
    <p:sldLayoutId id="2147483652" r:id="rId47"/>
    <p:sldLayoutId id="2147483653" r:id="rId48"/>
    <p:sldLayoutId id="2147483690" r:id="rId49"/>
    <p:sldLayoutId id="2147483654" r:id="rId50"/>
    <p:sldLayoutId id="2147483655" r:id="rId51"/>
    <p:sldLayoutId id="2147483754" r:id="rId52"/>
    <p:sldLayoutId id="2147483755" r:id="rId53"/>
    <p:sldLayoutId id="2147483685" r:id="rId54"/>
    <p:sldLayoutId id="2147483686" r:id="rId55"/>
    <p:sldLayoutId id="2147483739" r:id="rId56"/>
    <p:sldLayoutId id="2147483749" r:id="rId57"/>
    <p:sldLayoutId id="2147483750" r:id="rId58"/>
    <p:sldLayoutId id="2147483751" r:id="rId59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kern="1200" cap="all" spc="-100" baseline="0" noProof="0">
          <a:solidFill>
            <a:schemeClr val="accent2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7"/>
            <a:ext cx="9791700" cy="935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/>
              <a:t>Lisää otsikko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204864"/>
            <a:ext cx="9791700" cy="3672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7528" y="6237312"/>
            <a:ext cx="1871984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43CBA17C-0AF6-44D3-91FC-659BFE720130}" type="datetime1">
              <a:rPr lang="fi-FI" noProof="0" smtClean="0"/>
              <a:t>1.3.2025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1743" y="6237312"/>
            <a:ext cx="5399881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237312"/>
            <a:ext cx="575370" cy="2873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HUS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93" r:id="rId2"/>
    <p:sldLayoutId id="2147483733" r:id="rId3"/>
    <p:sldLayoutId id="2147483734" r:id="rId4"/>
    <p:sldLayoutId id="2147483735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CC7B-CE30-439D-83F6-075DA687A3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br>
              <a:rPr lang="fi-FI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i-FI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Ensihoidon kuljetusten ja sairaankuljetuksen korvattavien kiireettömien kuljetusten rahoitus/tehtävävastuun siirto hyvinvointialueille </a:t>
            </a:r>
            <a:endParaRPr lang="fi-FI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BD00F-A72D-425C-917E-CABF130A7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Kuulemistilaisuus 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5E402-9A1C-4EEE-9A0B-89C838543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10.3.2025 Markku Kuisma, linjajohtaja, Akuutti, HUS yhtymä</a:t>
            </a:r>
          </a:p>
        </p:txBody>
      </p:sp>
    </p:spTree>
    <p:extLst>
      <p:ext uri="{BB962C8B-B14F-4D97-AF65-F5344CB8AC3E}">
        <p14:creationId xmlns:p14="http://schemas.microsoft.com/office/powerpoint/2010/main" val="32055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08B9B8A-BE8B-3722-E9EC-22B738DA4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268760"/>
            <a:ext cx="10224442" cy="5040560"/>
          </a:xfrm>
        </p:spPr>
        <p:txBody>
          <a:bodyPr/>
          <a:lstStyle/>
          <a:p>
            <a:r>
              <a:rPr lang="fi-FI" dirty="0"/>
              <a:t>Koska muutos jo linjattu hallitusohjelmassa ja </a:t>
            </a:r>
            <a:r>
              <a:rPr lang="fi-FI" dirty="0" err="1"/>
              <a:t>VM:ssa</a:t>
            </a:r>
            <a:r>
              <a:rPr lang="fi-FI" dirty="0"/>
              <a:t> 4/2024, tulee keskittyä siihen, miten ja millä ehdoin uudistus toteutetaan.</a:t>
            </a:r>
          </a:p>
          <a:p>
            <a:r>
              <a:rPr lang="fi-FI" dirty="0"/>
              <a:t>Laskutusjärjestelmiin ja sopimuksiin tehtävät muutokset vaativat kuukausia aikaa, minkä vuoksi muutosten tarkka sisältö tulee olla tiedossa viimeistään 8/25.</a:t>
            </a:r>
          </a:p>
          <a:p>
            <a:r>
              <a:rPr lang="fi-FI" dirty="0"/>
              <a:t>Asiakasmaksu tulee ulottaa kaikkiin ensihoidon potilaisiin eikä vain kuljettuihin, koska juuri kuljetusperusteisesta korvauksesta halutaan luopua.</a:t>
            </a:r>
          </a:p>
          <a:p>
            <a:pPr algn="l"/>
            <a:r>
              <a:rPr lang="fi-FI" sz="1600" dirty="0"/>
              <a:t>	Kuulemistilaisuuden saatteessa mainitaan tulevaisuuden osalta edelleenkin vain kuljetukset: ”	</a:t>
            </a:r>
            <a:r>
              <a:rPr lang="fi-FI" sz="16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Muutoksen seurauksena myös sosiaali- ja terveydenhuollon asiakasmaksuista annettuun lakiin </a:t>
            </a:r>
            <a:r>
              <a:rPr lang="fi-FI" sz="16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tehtäi</a:t>
            </a:r>
            <a:r>
              <a:rPr lang="fi-FI" sz="16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	</a:t>
            </a:r>
            <a:r>
              <a:rPr lang="fi-FI" sz="16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siin</a:t>
            </a:r>
            <a:r>
              <a:rPr lang="fi-FI" sz="16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muutoksia, jotka mahdollistaisivat jatkossa asiakasmaksujen perimisen kyseisistä </a:t>
            </a:r>
            <a:r>
              <a:rPr lang="fi-FI" sz="1600" b="0" i="1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kuljetuksista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”</a:t>
            </a:r>
            <a:endParaRPr lang="fi-FI" sz="1600" dirty="0"/>
          </a:p>
          <a:p>
            <a:r>
              <a:rPr lang="fi-FI" dirty="0"/>
              <a:t>Voiko asiakasmaksun periä vain järjestäjä vai myös palveluntuottaja?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/>
              <a:t>Entä peritäänkö kuljetetuilta potilailta sekä ensihoidon että </a:t>
            </a:r>
            <a:r>
              <a:rPr lang="fi-FI" dirty="0" err="1"/>
              <a:t>ppkl:n</a:t>
            </a:r>
            <a:r>
              <a:rPr lang="fi-FI" dirty="0"/>
              <a:t> asiakasmaksu?</a:t>
            </a:r>
          </a:p>
          <a:p>
            <a:r>
              <a:rPr lang="fi-FI" dirty="0"/>
              <a:t>Määrittääkö kukin HVA tai palveluntuottaja itse hinnan ulkopuolelta (kuten vakuutusyhtiöt) laskutettaviin tehtäviin?</a:t>
            </a:r>
          </a:p>
          <a:p>
            <a:r>
              <a:rPr lang="fi-FI" dirty="0"/>
              <a:t>Lakimuutokseen tarvitaan selkeä kanta, laskuttavatko </a:t>
            </a:r>
            <a:r>
              <a:rPr lang="fi-FI" dirty="0" err="1"/>
              <a:t>HVA:t</a:t>
            </a:r>
            <a:r>
              <a:rPr lang="fi-FI" dirty="0"/>
              <a:t> ensihoitotehtävät toinen toisiltaan potilaan kotikunnan mukaan vai jääkö nykymalli voimaan.</a:t>
            </a:r>
          </a:p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815F4B3-AE0F-3339-B249-881B85F5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4358-A9E2-4EF8-813A-B8A7F6D1DE85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F81C06-5753-C54A-41FB-E3F6119D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B011D85-143D-E7E5-EE30-17F96A6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2</a:t>
            </a:fld>
            <a:endParaRPr lang="fi-FI" noProof="0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E3177AE-5AAA-DC4F-00EA-5CD2AAA8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548680"/>
            <a:ext cx="9073008" cy="936104"/>
          </a:xfrm>
        </p:spPr>
        <p:txBody>
          <a:bodyPr/>
          <a:lstStyle/>
          <a:p>
            <a:r>
              <a:rPr lang="fi-FI" dirty="0"/>
              <a:t>Ensihoidon osuus uudistuksesta</a:t>
            </a:r>
          </a:p>
        </p:txBody>
      </p:sp>
    </p:spTree>
    <p:extLst>
      <p:ext uri="{BB962C8B-B14F-4D97-AF65-F5344CB8AC3E}">
        <p14:creationId xmlns:p14="http://schemas.microsoft.com/office/powerpoint/2010/main" val="25679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A90BA83-B535-87C9-BBCF-6DCD902D8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772816"/>
            <a:ext cx="9937104" cy="4320480"/>
          </a:xfrm>
        </p:spPr>
        <p:txBody>
          <a:bodyPr/>
          <a:lstStyle/>
          <a:p>
            <a:r>
              <a:rPr lang="fi-FI" dirty="0"/>
              <a:t>Hoitolaitokseen ei-sisäänkirjoitettujen päivystyspotilaiden siirtojen (esim. siirto aluesairaalan päivystyksestä keskussairaalan päivystykseen) rahoituksen osalta muutosesitys on neutraali.</a:t>
            </a:r>
          </a:p>
          <a:p>
            <a:r>
              <a:rPr lang="fi-FI" u="sng" dirty="0"/>
              <a:t>Muiden Kelan rahoittamien ambulanssilla tapahtuvien kiireettömien kuljetusten osalta Kelan korvauskäytäntö tulee ehdottomasti säilyttää</a:t>
            </a:r>
            <a:r>
              <a:rPr lang="fi-FI" dirty="0"/>
              <a:t>.</a:t>
            </a:r>
          </a:p>
          <a:p>
            <a:r>
              <a:rPr lang="fi-FI" dirty="0"/>
              <a:t>	- näiden kuljetusten määrä on HUS-alueella suuri (yli 40 000/v)</a:t>
            </a:r>
          </a:p>
          <a:p>
            <a:r>
              <a:rPr lang="fi-FI" dirty="0"/>
              <a:t>	- kuljetuksia hoitavien yksityisten yritysten kustannustehokkuus on hyvä</a:t>
            </a:r>
          </a:p>
          <a:p>
            <a:r>
              <a:rPr lang="fi-FI" dirty="0"/>
              <a:t>	- muutos korvauskäytännössä johtaisi kustannusten merkittävään 	nousuun ja näiden kuljetusten ylimedikalisaatioon sekä välillisesti 	ensihoidon ja vaativien potilassiirtojen entistä vaikeampaan 	talousahdinkoon</a:t>
            </a:r>
          </a:p>
          <a:p>
            <a:r>
              <a:rPr lang="fi-FI" dirty="0"/>
              <a:t>	- riski pienten kuljetusyritysten häviämiseen Suomesta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5CF5EF-D039-4077-A45A-8AEC24D2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4358-A9E2-4EF8-813A-B8A7F6D1DE85}" type="datetime1">
              <a:rPr lang="fi-FI" noProof="0" smtClean="0"/>
              <a:t>1.3.2025</a:t>
            </a:fld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1495100-39FE-0984-C743-67768653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0DEFDA8-286E-7D87-EB40-5897DA6F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3</a:t>
            </a:fld>
            <a:endParaRPr lang="fi-FI" noProof="0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F9A6ADB-F230-A76E-4658-E75A0C38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Kiireettömät sairaankuljetukset</a:t>
            </a:r>
          </a:p>
        </p:txBody>
      </p:sp>
    </p:spTree>
    <p:extLst>
      <p:ext uri="{BB962C8B-B14F-4D97-AF65-F5344CB8AC3E}">
        <p14:creationId xmlns:p14="http://schemas.microsoft.com/office/powerpoint/2010/main" val="21345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US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81465B9-E310-4605-82C8-B9A71E1BE445}" vid="{4EF9F70E-9562-4BCE-BAB0-0D41BB1F5A3A}"/>
    </a:ext>
  </a:extLst>
</a:theme>
</file>

<file path=ppt/theme/theme2.xml><?xml version="1.0" encoding="utf-8"?>
<a:theme xmlns:a="http://schemas.openxmlformats.org/drawingml/2006/main" name="HUS partner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81465B9-E310-4605-82C8-B9A71E1BE445}" vid="{A99E913C-CBA0-48F0-AB5D-9368A50FC0E4}"/>
    </a:ext>
  </a:extLst>
</a:theme>
</file>

<file path=ppt/theme/theme3.xml><?xml version="1.0" encoding="utf-8"?>
<a:theme xmlns:a="http://schemas.openxmlformats.org/drawingml/2006/main" name="Office Theme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BD4C59807BA439DB11F1C87A118BD" ma:contentTypeVersion="7" ma:contentTypeDescription="Create a new document." ma:contentTypeScope="" ma:versionID="783f38831ea24643ac5f31f2b0e8d5e9">
  <xsd:schema xmlns:xsd="http://www.w3.org/2001/XMLSchema" xmlns:xs="http://www.w3.org/2001/XMLSchema" xmlns:p="http://schemas.microsoft.com/office/2006/metadata/properties" xmlns:ns2="7bd4bb00-5079-452f-b3f6-01748738e6e9" xmlns:ns3="1090e835-046f-43e3-83f7-a2cff461d318" targetNamespace="http://schemas.microsoft.com/office/2006/metadata/properties" ma:root="true" ma:fieldsID="b283412862a0b4c3c81503c22c626632" ns2:_="" ns3:_="">
    <xsd:import namespace="7bd4bb00-5079-452f-b3f6-01748738e6e9"/>
    <xsd:import namespace="1090e835-046f-43e3-83f7-a2cff461d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4bb00-5079-452f-b3f6-01748738e6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0e835-046f-43e3-83f7-a2cff461d31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C1CD18-C16D-4F86-A50F-52D011DC8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4bb00-5079-452f-b3f6-01748738e6e9"/>
    <ds:schemaRef ds:uri="1090e835-046f-43e3-83f7-a2cff461d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2B9EBC-BEE2-4C49-A62F-6A96079FB9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8C830F-04F1-4377-A570-9C87022025E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4c3e0a5-de9f-42d8-8b8c-e3346f136bf8}" enabled="1" method="Standard" siteId="{e307563d-5fcd-4e12-a554-9927f388b1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HUS_FI</Template>
  <TotalTime>159</TotalTime>
  <Words>273</Words>
  <Application>Microsoft Office PowerPoint</Application>
  <PresentationFormat>Laajakuva</PresentationFormat>
  <Paragraphs>24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HUS</vt:lpstr>
      <vt:lpstr>HUS partner</vt:lpstr>
      <vt:lpstr>  Ensihoidon kuljetusten ja sairaankuljetuksen korvattavien kiireettömien kuljetusten rahoitus/tehtävävastuun siirto hyvinvointialueille </vt:lpstr>
      <vt:lpstr>Ensihoidon osuus uudistuksesta</vt:lpstr>
      <vt:lpstr>Kiireettömät sairaankuljetukset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Kaartinen Johanna</dc:creator>
  <dc:description>updated 1 / 2021</dc:description>
  <cp:lastModifiedBy>Kuisma Markku</cp:lastModifiedBy>
  <cp:revision>8</cp:revision>
  <dcterms:created xsi:type="dcterms:W3CDTF">2025-02-25T08:54:10Z</dcterms:created>
  <dcterms:modified xsi:type="dcterms:W3CDTF">2025-03-01T18:13:10Z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0x0101002D8BD4C59807BA439DB11F1C87A118BD</vt:lpwstr>
  </property>
</Properties>
</file>