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76" r:id="rId2"/>
    <p:sldId id="272" r:id="rId3"/>
    <p:sldId id="275" r:id="rId4"/>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98" d="100"/>
          <a:sy n="98" d="100"/>
        </p:scale>
        <p:origin x="96" y="2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350223-2EFB-4296-944B-F7DC1263A92B}" type="datetimeFigureOut">
              <a:rPr lang="fi-FI" smtClean="0"/>
              <a:t>13.3.2025</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8DBF1E-7DE5-49E5-AD73-369EB7DFBD90}" type="slidenum">
              <a:rPr lang="fi-FI" smtClean="0"/>
              <a:t>‹#›</a:t>
            </a:fld>
            <a:endParaRPr lang="fi-FI"/>
          </a:p>
        </p:txBody>
      </p:sp>
    </p:spTree>
    <p:extLst>
      <p:ext uri="{BB962C8B-B14F-4D97-AF65-F5344CB8AC3E}">
        <p14:creationId xmlns:p14="http://schemas.microsoft.com/office/powerpoint/2010/main" val="31059204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1A04E64-7CF4-9DEC-CBCE-E77EEFBFF327}"/>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AD887FAF-6024-06B3-4079-C00B49C976A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F3AAF5B9-8EF4-63E3-8007-A81EE9B79128}"/>
              </a:ext>
            </a:extLst>
          </p:cNvPr>
          <p:cNvSpPr>
            <a:spLocks noGrp="1"/>
          </p:cNvSpPr>
          <p:nvPr>
            <p:ph type="dt" sz="half" idx="10"/>
          </p:nvPr>
        </p:nvSpPr>
        <p:spPr/>
        <p:txBody>
          <a:bodyPr/>
          <a:lstStyle/>
          <a:p>
            <a:r>
              <a:rPr lang="fi-FI"/>
              <a:t>22.6.2022</a:t>
            </a:r>
          </a:p>
        </p:txBody>
      </p:sp>
      <p:sp>
        <p:nvSpPr>
          <p:cNvPr id="5" name="Alatunnisteen paikkamerkki 4">
            <a:extLst>
              <a:ext uri="{FF2B5EF4-FFF2-40B4-BE49-F238E27FC236}">
                <a16:creationId xmlns:a16="http://schemas.microsoft.com/office/drawing/2014/main" id="{A1AF2194-9F40-80F8-A8C5-8BFF9BE6E2B1}"/>
              </a:ext>
            </a:extLst>
          </p:cNvPr>
          <p:cNvSpPr>
            <a:spLocks noGrp="1"/>
          </p:cNvSpPr>
          <p:nvPr>
            <p:ph type="ftr" sz="quarter" idx="11"/>
          </p:nvPr>
        </p:nvSpPr>
        <p:spPr/>
        <p:txBody>
          <a:bodyPr/>
          <a:lstStyle/>
          <a:p>
            <a:r>
              <a:rPr lang="fi-FI"/>
              <a:t>Hallitus kesäkuu</a:t>
            </a:r>
          </a:p>
        </p:txBody>
      </p:sp>
      <p:sp>
        <p:nvSpPr>
          <p:cNvPr id="6" name="Dian numeron paikkamerkki 5">
            <a:extLst>
              <a:ext uri="{FF2B5EF4-FFF2-40B4-BE49-F238E27FC236}">
                <a16:creationId xmlns:a16="http://schemas.microsoft.com/office/drawing/2014/main" id="{D2852CBD-3784-7BA2-038F-3BB39C5C6A16}"/>
              </a:ext>
            </a:extLst>
          </p:cNvPr>
          <p:cNvSpPr>
            <a:spLocks noGrp="1"/>
          </p:cNvSpPr>
          <p:nvPr>
            <p:ph type="sldNum" sz="quarter" idx="12"/>
          </p:nvPr>
        </p:nvSpPr>
        <p:spPr/>
        <p:txBody>
          <a:bodyPr/>
          <a:lstStyle/>
          <a:p>
            <a:fld id="{F512348E-F9DC-416A-BE70-2FF78D93FBF0}" type="slidenum">
              <a:rPr lang="fi-FI" smtClean="0"/>
              <a:t>‹#›</a:t>
            </a:fld>
            <a:endParaRPr lang="fi-FI"/>
          </a:p>
        </p:txBody>
      </p:sp>
    </p:spTree>
    <p:extLst>
      <p:ext uri="{BB962C8B-B14F-4D97-AF65-F5344CB8AC3E}">
        <p14:creationId xmlns:p14="http://schemas.microsoft.com/office/powerpoint/2010/main" val="3648854583"/>
      </p:ext>
    </p:extLst>
  </p:cSld>
  <p:clrMapOvr>
    <a:masterClrMapping/>
  </p:clrMapOvr>
  <p:hf hdr="0" ftr="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9F8EDD0-E6CD-EEDE-75B0-FD2972C76368}"/>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D93D1C5B-03D8-4C92-E76B-CC241AFDF534}"/>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6665FE9D-EDB4-2B9D-9D4E-37F26DD46AAB}"/>
              </a:ext>
            </a:extLst>
          </p:cNvPr>
          <p:cNvSpPr>
            <a:spLocks noGrp="1"/>
          </p:cNvSpPr>
          <p:nvPr>
            <p:ph type="dt" sz="half" idx="10"/>
          </p:nvPr>
        </p:nvSpPr>
        <p:spPr/>
        <p:txBody>
          <a:bodyPr/>
          <a:lstStyle/>
          <a:p>
            <a:r>
              <a:rPr lang="fi-FI"/>
              <a:t>22.6.2022</a:t>
            </a:r>
          </a:p>
        </p:txBody>
      </p:sp>
      <p:sp>
        <p:nvSpPr>
          <p:cNvPr id="5" name="Alatunnisteen paikkamerkki 4">
            <a:extLst>
              <a:ext uri="{FF2B5EF4-FFF2-40B4-BE49-F238E27FC236}">
                <a16:creationId xmlns:a16="http://schemas.microsoft.com/office/drawing/2014/main" id="{CA65406D-91ED-286E-E43A-F5B851805910}"/>
              </a:ext>
            </a:extLst>
          </p:cNvPr>
          <p:cNvSpPr>
            <a:spLocks noGrp="1"/>
          </p:cNvSpPr>
          <p:nvPr>
            <p:ph type="ftr" sz="quarter" idx="11"/>
          </p:nvPr>
        </p:nvSpPr>
        <p:spPr/>
        <p:txBody>
          <a:bodyPr/>
          <a:lstStyle/>
          <a:p>
            <a:r>
              <a:rPr lang="fi-FI"/>
              <a:t>Hallitus kesäkuu</a:t>
            </a:r>
          </a:p>
        </p:txBody>
      </p:sp>
      <p:sp>
        <p:nvSpPr>
          <p:cNvPr id="6" name="Dian numeron paikkamerkki 5">
            <a:extLst>
              <a:ext uri="{FF2B5EF4-FFF2-40B4-BE49-F238E27FC236}">
                <a16:creationId xmlns:a16="http://schemas.microsoft.com/office/drawing/2014/main" id="{35D1EEA1-AF81-A7CD-E534-25882AFC7037}"/>
              </a:ext>
            </a:extLst>
          </p:cNvPr>
          <p:cNvSpPr>
            <a:spLocks noGrp="1"/>
          </p:cNvSpPr>
          <p:nvPr>
            <p:ph type="sldNum" sz="quarter" idx="12"/>
          </p:nvPr>
        </p:nvSpPr>
        <p:spPr/>
        <p:txBody>
          <a:bodyPr/>
          <a:lstStyle/>
          <a:p>
            <a:fld id="{F512348E-F9DC-416A-BE70-2FF78D93FBF0}" type="slidenum">
              <a:rPr lang="fi-FI" smtClean="0"/>
              <a:t>‹#›</a:t>
            </a:fld>
            <a:endParaRPr lang="fi-FI"/>
          </a:p>
        </p:txBody>
      </p:sp>
    </p:spTree>
    <p:extLst>
      <p:ext uri="{BB962C8B-B14F-4D97-AF65-F5344CB8AC3E}">
        <p14:creationId xmlns:p14="http://schemas.microsoft.com/office/powerpoint/2010/main" val="13572072"/>
      </p:ext>
    </p:extLst>
  </p:cSld>
  <p:clrMapOvr>
    <a:masterClrMapping/>
  </p:clrMapOvr>
  <p:hf hdr="0" ftr="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E6D74F50-45B6-95AC-01F9-93A11F5BEE1E}"/>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FBC26EB9-71EA-06D1-C9FE-73905F01AECB}"/>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25FEAE6D-D161-5AC3-A172-83B0D3A010CD}"/>
              </a:ext>
            </a:extLst>
          </p:cNvPr>
          <p:cNvSpPr>
            <a:spLocks noGrp="1"/>
          </p:cNvSpPr>
          <p:nvPr>
            <p:ph type="dt" sz="half" idx="10"/>
          </p:nvPr>
        </p:nvSpPr>
        <p:spPr/>
        <p:txBody>
          <a:bodyPr/>
          <a:lstStyle/>
          <a:p>
            <a:r>
              <a:rPr lang="fi-FI"/>
              <a:t>22.6.2022</a:t>
            </a:r>
          </a:p>
        </p:txBody>
      </p:sp>
      <p:sp>
        <p:nvSpPr>
          <p:cNvPr id="5" name="Alatunnisteen paikkamerkki 4">
            <a:extLst>
              <a:ext uri="{FF2B5EF4-FFF2-40B4-BE49-F238E27FC236}">
                <a16:creationId xmlns:a16="http://schemas.microsoft.com/office/drawing/2014/main" id="{129B7462-82DE-3B18-2067-B3856D30BBEC}"/>
              </a:ext>
            </a:extLst>
          </p:cNvPr>
          <p:cNvSpPr>
            <a:spLocks noGrp="1"/>
          </p:cNvSpPr>
          <p:nvPr>
            <p:ph type="ftr" sz="quarter" idx="11"/>
          </p:nvPr>
        </p:nvSpPr>
        <p:spPr/>
        <p:txBody>
          <a:bodyPr/>
          <a:lstStyle/>
          <a:p>
            <a:r>
              <a:rPr lang="fi-FI"/>
              <a:t>Hallitus kesäkuu</a:t>
            </a:r>
          </a:p>
        </p:txBody>
      </p:sp>
      <p:sp>
        <p:nvSpPr>
          <p:cNvPr id="6" name="Dian numeron paikkamerkki 5">
            <a:extLst>
              <a:ext uri="{FF2B5EF4-FFF2-40B4-BE49-F238E27FC236}">
                <a16:creationId xmlns:a16="http://schemas.microsoft.com/office/drawing/2014/main" id="{8017D41F-CFD0-8511-DEC6-995DF7C193A4}"/>
              </a:ext>
            </a:extLst>
          </p:cNvPr>
          <p:cNvSpPr>
            <a:spLocks noGrp="1"/>
          </p:cNvSpPr>
          <p:nvPr>
            <p:ph type="sldNum" sz="quarter" idx="12"/>
          </p:nvPr>
        </p:nvSpPr>
        <p:spPr/>
        <p:txBody>
          <a:bodyPr/>
          <a:lstStyle/>
          <a:p>
            <a:fld id="{F512348E-F9DC-416A-BE70-2FF78D93FBF0}" type="slidenum">
              <a:rPr lang="fi-FI" smtClean="0"/>
              <a:t>‹#›</a:t>
            </a:fld>
            <a:endParaRPr lang="fi-FI"/>
          </a:p>
        </p:txBody>
      </p:sp>
    </p:spTree>
    <p:extLst>
      <p:ext uri="{BB962C8B-B14F-4D97-AF65-F5344CB8AC3E}">
        <p14:creationId xmlns:p14="http://schemas.microsoft.com/office/powerpoint/2010/main" val="256596858"/>
      </p:ext>
    </p:extLst>
  </p:cSld>
  <p:clrMapOvr>
    <a:masterClrMapping/>
  </p:clrMapOvr>
  <p:hf hdr="0" ft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C62BEFC-AD4E-3687-1C27-183CF0F95121}"/>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D2C7F53E-ECD7-CA4F-C24B-00B35DF4BD1F}"/>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D04351B2-5320-09DF-2EC5-114DB88DF3C2}"/>
              </a:ext>
            </a:extLst>
          </p:cNvPr>
          <p:cNvSpPr>
            <a:spLocks noGrp="1"/>
          </p:cNvSpPr>
          <p:nvPr>
            <p:ph type="dt" sz="half" idx="10"/>
          </p:nvPr>
        </p:nvSpPr>
        <p:spPr/>
        <p:txBody>
          <a:bodyPr/>
          <a:lstStyle/>
          <a:p>
            <a:r>
              <a:rPr lang="fi-FI"/>
              <a:t>22.6.2022</a:t>
            </a:r>
          </a:p>
        </p:txBody>
      </p:sp>
      <p:sp>
        <p:nvSpPr>
          <p:cNvPr id="5" name="Alatunnisteen paikkamerkki 4">
            <a:extLst>
              <a:ext uri="{FF2B5EF4-FFF2-40B4-BE49-F238E27FC236}">
                <a16:creationId xmlns:a16="http://schemas.microsoft.com/office/drawing/2014/main" id="{C4303669-D96F-EF47-F114-7EABBE155BD2}"/>
              </a:ext>
            </a:extLst>
          </p:cNvPr>
          <p:cNvSpPr>
            <a:spLocks noGrp="1"/>
          </p:cNvSpPr>
          <p:nvPr>
            <p:ph type="ftr" sz="quarter" idx="11"/>
          </p:nvPr>
        </p:nvSpPr>
        <p:spPr/>
        <p:txBody>
          <a:bodyPr/>
          <a:lstStyle/>
          <a:p>
            <a:r>
              <a:rPr lang="fi-FI"/>
              <a:t>Hallitus kesäkuu</a:t>
            </a:r>
          </a:p>
        </p:txBody>
      </p:sp>
      <p:sp>
        <p:nvSpPr>
          <p:cNvPr id="6" name="Dian numeron paikkamerkki 5">
            <a:extLst>
              <a:ext uri="{FF2B5EF4-FFF2-40B4-BE49-F238E27FC236}">
                <a16:creationId xmlns:a16="http://schemas.microsoft.com/office/drawing/2014/main" id="{D5374ECB-C2BE-C542-4262-0DA624EE910E}"/>
              </a:ext>
            </a:extLst>
          </p:cNvPr>
          <p:cNvSpPr>
            <a:spLocks noGrp="1"/>
          </p:cNvSpPr>
          <p:nvPr>
            <p:ph type="sldNum" sz="quarter" idx="12"/>
          </p:nvPr>
        </p:nvSpPr>
        <p:spPr/>
        <p:txBody>
          <a:bodyPr/>
          <a:lstStyle/>
          <a:p>
            <a:fld id="{F512348E-F9DC-416A-BE70-2FF78D93FBF0}" type="slidenum">
              <a:rPr lang="fi-FI" smtClean="0"/>
              <a:t>‹#›</a:t>
            </a:fld>
            <a:endParaRPr lang="fi-FI"/>
          </a:p>
        </p:txBody>
      </p:sp>
    </p:spTree>
    <p:extLst>
      <p:ext uri="{BB962C8B-B14F-4D97-AF65-F5344CB8AC3E}">
        <p14:creationId xmlns:p14="http://schemas.microsoft.com/office/powerpoint/2010/main" val="481927849"/>
      </p:ext>
    </p:extLst>
  </p:cSld>
  <p:clrMapOvr>
    <a:masterClrMapping/>
  </p:clrMapOvr>
  <p:hf hdr="0" ftr="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25F4639-0283-83B5-355D-6304C51203AD}"/>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8A06E7D5-3863-F21D-6EBB-1F6E7E61335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3F15BB4B-EEF0-9C44-034D-4B2FEAB5C798}"/>
              </a:ext>
            </a:extLst>
          </p:cNvPr>
          <p:cNvSpPr>
            <a:spLocks noGrp="1"/>
          </p:cNvSpPr>
          <p:nvPr>
            <p:ph type="dt" sz="half" idx="10"/>
          </p:nvPr>
        </p:nvSpPr>
        <p:spPr/>
        <p:txBody>
          <a:bodyPr/>
          <a:lstStyle/>
          <a:p>
            <a:r>
              <a:rPr lang="fi-FI"/>
              <a:t>22.6.2022</a:t>
            </a:r>
          </a:p>
        </p:txBody>
      </p:sp>
      <p:sp>
        <p:nvSpPr>
          <p:cNvPr id="5" name="Alatunnisteen paikkamerkki 4">
            <a:extLst>
              <a:ext uri="{FF2B5EF4-FFF2-40B4-BE49-F238E27FC236}">
                <a16:creationId xmlns:a16="http://schemas.microsoft.com/office/drawing/2014/main" id="{C611A785-B9D1-3670-CD05-4D28499674E0}"/>
              </a:ext>
            </a:extLst>
          </p:cNvPr>
          <p:cNvSpPr>
            <a:spLocks noGrp="1"/>
          </p:cNvSpPr>
          <p:nvPr>
            <p:ph type="ftr" sz="quarter" idx="11"/>
          </p:nvPr>
        </p:nvSpPr>
        <p:spPr/>
        <p:txBody>
          <a:bodyPr/>
          <a:lstStyle/>
          <a:p>
            <a:r>
              <a:rPr lang="fi-FI"/>
              <a:t>Hallitus kesäkuu</a:t>
            </a:r>
          </a:p>
        </p:txBody>
      </p:sp>
      <p:sp>
        <p:nvSpPr>
          <p:cNvPr id="6" name="Dian numeron paikkamerkki 5">
            <a:extLst>
              <a:ext uri="{FF2B5EF4-FFF2-40B4-BE49-F238E27FC236}">
                <a16:creationId xmlns:a16="http://schemas.microsoft.com/office/drawing/2014/main" id="{E144A232-11D2-FEB8-3949-4EA4B20DB153}"/>
              </a:ext>
            </a:extLst>
          </p:cNvPr>
          <p:cNvSpPr>
            <a:spLocks noGrp="1"/>
          </p:cNvSpPr>
          <p:nvPr>
            <p:ph type="sldNum" sz="quarter" idx="12"/>
          </p:nvPr>
        </p:nvSpPr>
        <p:spPr/>
        <p:txBody>
          <a:bodyPr/>
          <a:lstStyle/>
          <a:p>
            <a:fld id="{F512348E-F9DC-416A-BE70-2FF78D93FBF0}" type="slidenum">
              <a:rPr lang="fi-FI" smtClean="0"/>
              <a:t>‹#›</a:t>
            </a:fld>
            <a:endParaRPr lang="fi-FI"/>
          </a:p>
        </p:txBody>
      </p:sp>
    </p:spTree>
    <p:extLst>
      <p:ext uri="{BB962C8B-B14F-4D97-AF65-F5344CB8AC3E}">
        <p14:creationId xmlns:p14="http://schemas.microsoft.com/office/powerpoint/2010/main" val="652171660"/>
      </p:ext>
    </p:extLst>
  </p:cSld>
  <p:clrMapOvr>
    <a:masterClrMapping/>
  </p:clrMapOvr>
  <p:hf hdr="0" ft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F49D138-215A-E93A-B68F-CE449C2428F5}"/>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8D4B1F48-FAF0-5ADE-AE8C-8E14FF47353D}"/>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557A5AAC-A0A3-32EF-B2AF-64C7FF4255D9}"/>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15C15F44-1611-B5BD-20EC-6A4C58E594E0}"/>
              </a:ext>
            </a:extLst>
          </p:cNvPr>
          <p:cNvSpPr>
            <a:spLocks noGrp="1"/>
          </p:cNvSpPr>
          <p:nvPr>
            <p:ph type="dt" sz="half" idx="10"/>
          </p:nvPr>
        </p:nvSpPr>
        <p:spPr/>
        <p:txBody>
          <a:bodyPr/>
          <a:lstStyle/>
          <a:p>
            <a:r>
              <a:rPr lang="fi-FI"/>
              <a:t>22.6.2022</a:t>
            </a:r>
          </a:p>
        </p:txBody>
      </p:sp>
      <p:sp>
        <p:nvSpPr>
          <p:cNvPr id="6" name="Alatunnisteen paikkamerkki 5">
            <a:extLst>
              <a:ext uri="{FF2B5EF4-FFF2-40B4-BE49-F238E27FC236}">
                <a16:creationId xmlns:a16="http://schemas.microsoft.com/office/drawing/2014/main" id="{CC627B70-C8E5-70DB-C665-861E99392417}"/>
              </a:ext>
            </a:extLst>
          </p:cNvPr>
          <p:cNvSpPr>
            <a:spLocks noGrp="1"/>
          </p:cNvSpPr>
          <p:nvPr>
            <p:ph type="ftr" sz="quarter" idx="11"/>
          </p:nvPr>
        </p:nvSpPr>
        <p:spPr/>
        <p:txBody>
          <a:bodyPr/>
          <a:lstStyle/>
          <a:p>
            <a:r>
              <a:rPr lang="fi-FI"/>
              <a:t>Hallitus kesäkuu</a:t>
            </a:r>
          </a:p>
        </p:txBody>
      </p:sp>
      <p:sp>
        <p:nvSpPr>
          <p:cNvPr id="7" name="Dian numeron paikkamerkki 6">
            <a:extLst>
              <a:ext uri="{FF2B5EF4-FFF2-40B4-BE49-F238E27FC236}">
                <a16:creationId xmlns:a16="http://schemas.microsoft.com/office/drawing/2014/main" id="{DA4733BE-4011-5C35-3B02-2DD5BFDDE194}"/>
              </a:ext>
            </a:extLst>
          </p:cNvPr>
          <p:cNvSpPr>
            <a:spLocks noGrp="1"/>
          </p:cNvSpPr>
          <p:nvPr>
            <p:ph type="sldNum" sz="quarter" idx="12"/>
          </p:nvPr>
        </p:nvSpPr>
        <p:spPr/>
        <p:txBody>
          <a:bodyPr/>
          <a:lstStyle/>
          <a:p>
            <a:fld id="{F512348E-F9DC-416A-BE70-2FF78D93FBF0}" type="slidenum">
              <a:rPr lang="fi-FI" smtClean="0"/>
              <a:t>‹#›</a:t>
            </a:fld>
            <a:endParaRPr lang="fi-FI"/>
          </a:p>
        </p:txBody>
      </p:sp>
    </p:spTree>
    <p:extLst>
      <p:ext uri="{BB962C8B-B14F-4D97-AF65-F5344CB8AC3E}">
        <p14:creationId xmlns:p14="http://schemas.microsoft.com/office/powerpoint/2010/main" val="1112468586"/>
      </p:ext>
    </p:extLst>
  </p:cSld>
  <p:clrMapOvr>
    <a:masterClrMapping/>
  </p:clrMapOvr>
  <p:hf hdr="0" ft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3533868-5AFE-58AD-233C-EDB2151FF1F0}"/>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EF5794FF-A33B-80B0-B31C-8DA16E9275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1860F6FE-8BB4-E37F-7100-DE345F0BDCEB}"/>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7A528398-B45A-24A0-80A0-DB0A2F30AB9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CD1C18D2-A8D1-8CFE-9150-8BAD7D6F80B1}"/>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6FACC757-E416-6F8B-783E-6A7C313D19D6}"/>
              </a:ext>
            </a:extLst>
          </p:cNvPr>
          <p:cNvSpPr>
            <a:spLocks noGrp="1"/>
          </p:cNvSpPr>
          <p:nvPr>
            <p:ph type="dt" sz="half" idx="10"/>
          </p:nvPr>
        </p:nvSpPr>
        <p:spPr/>
        <p:txBody>
          <a:bodyPr/>
          <a:lstStyle/>
          <a:p>
            <a:r>
              <a:rPr lang="fi-FI"/>
              <a:t>22.6.2022</a:t>
            </a:r>
          </a:p>
        </p:txBody>
      </p:sp>
      <p:sp>
        <p:nvSpPr>
          <p:cNvPr id="8" name="Alatunnisteen paikkamerkki 7">
            <a:extLst>
              <a:ext uri="{FF2B5EF4-FFF2-40B4-BE49-F238E27FC236}">
                <a16:creationId xmlns:a16="http://schemas.microsoft.com/office/drawing/2014/main" id="{A6472BD4-2BF4-A9CB-B1D5-3C1EB7B9F645}"/>
              </a:ext>
            </a:extLst>
          </p:cNvPr>
          <p:cNvSpPr>
            <a:spLocks noGrp="1"/>
          </p:cNvSpPr>
          <p:nvPr>
            <p:ph type="ftr" sz="quarter" idx="11"/>
          </p:nvPr>
        </p:nvSpPr>
        <p:spPr/>
        <p:txBody>
          <a:bodyPr/>
          <a:lstStyle/>
          <a:p>
            <a:r>
              <a:rPr lang="fi-FI"/>
              <a:t>Hallitus kesäkuu</a:t>
            </a:r>
          </a:p>
        </p:txBody>
      </p:sp>
      <p:sp>
        <p:nvSpPr>
          <p:cNvPr id="9" name="Dian numeron paikkamerkki 8">
            <a:extLst>
              <a:ext uri="{FF2B5EF4-FFF2-40B4-BE49-F238E27FC236}">
                <a16:creationId xmlns:a16="http://schemas.microsoft.com/office/drawing/2014/main" id="{6D1A5CF0-3212-352A-B352-4DD3B492A312}"/>
              </a:ext>
            </a:extLst>
          </p:cNvPr>
          <p:cNvSpPr>
            <a:spLocks noGrp="1"/>
          </p:cNvSpPr>
          <p:nvPr>
            <p:ph type="sldNum" sz="quarter" idx="12"/>
          </p:nvPr>
        </p:nvSpPr>
        <p:spPr/>
        <p:txBody>
          <a:bodyPr/>
          <a:lstStyle/>
          <a:p>
            <a:fld id="{F512348E-F9DC-416A-BE70-2FF78D93FBF0}" type="slidenum">
              <a:rPr lang="fi-FI" smtClean="0"/>
              <a:t>‹#›</a:t>
            </a:fld>
            <a:endParaRPr lang="fi-FI"/>
          </a:p>
        </p:txBody>
      </p:sp>
    </p:spTree>
    <p:extLst>
      <p:ext uri="{BB962C8B-B14F-4D97-AF65-F5344CB8AC3E}">
        <p14:creationId xmlns:p14="http://schemas.microsoft.com/office/powerpoint/2010/main" val="2922202162"/>
      </p:ext>
    </p:extLst>
  </p:cSld>
  <p:clrMapOvr>
    <a:masterClrMapping/>
  </p:clrMapOvr>
  <p:hf hdr="0" ftr="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DD0AAE0-99F2-F954-099A-17AD7DA89235}"/>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D9F0DE13-501B-1CF7-B12B-8FF9D2E6254F}"/>
              </a:ext>
            </a:extLst>
          </p:cNvPr>
          <p:cNvSpPr>
            <a:spLocks noGrp="1"/>
          </p:cNvSpPr>
          <p:nvPr>
            <p:ph type="dt" sz="half" idx="10"/>
          </p:nvPr>
        </p:nvSpPr>
        <p:spPr/>
        <p:txBody>
          <a:bodyPr/>
          <a:lstStyle/>
          <a:p>
            <a:r>
              <a:rPr lang="fi-FI"/>
              <a:t>22.6.2022</a:t>
            </a:r>
          </a:p>
        </p:txBody>
      </p:sp>
      <p:sp>
        <p:nvSpPr>
          <p:cNvPr id="4" name="Alatunnisteen paikkamerkki 3">
            <a:extLst>
              <a:ext uri="{FF2B5EF4-FFF2-40B4-BE49-F238E27FC236}">
                <a16:creationId xmlns:a16="http://schemas.microsoft.com/office/drawing/2014/main" id="{9BC0069A-7D2E-88EB-D180-2355E0C02539}"/>
              </a:ext>
            </a:extLst>
          </p:cNvPr>
          <p:cNvSpPr>
            <a:spLocks noGrp="1"/>
          </p:cNvSpPr>
          <p:nvPr>
            <p:ph type="ftr" sz="quarter" idx="11"/>
          </p:nvPr>
        </p:nvSpPr>
        <p:spPr/>
        <p:txBody>
          <a:bodyPr/>
          <a:lstStyle/>
          <a:p>
            <a:r>
              <a:rPr lang="fi-FI"/>
              <a:t>Hallitus kesäkuu</a:t>
            </a:r>
          </a:p>
        </p:txBody>
      </p:sp>
      <p:sp>
        <p:nvSpPr>
          <p:cNvPr id="5" name="Dian numeron paikkamerkki 4">
            <a:extLst>
              <a:ext uri="{FF2B5EF4-FFF2-40B4-BE49-F238E27FC236}">
                <a16:creationId xmlns:a16="http://schemas.microsoft.com/office/drawing/2014/main" id="{13E1B9C4-95D2-3AA2-68A4-10E7640BAD47}"/>
              </a:ext>
            </a:extLst>
          </p:cNvPr>
          <p:cNvSpPr>
            <a:spLocks noGrp="1"/>
          </p:cNvSpPr>
          <p:nvPr>
            <p:ph type="sldNum" sz="quarter" idx="12"/>
          </p:nvPr>
        </p:nvSpPr>
        <p:spPr/>
        <p:txBody>
          <a:bodyPr/>
          <a:lstStyle/>
          <a:p>
            <a:fld id="{F512348E-F9DC-416A-BE70-2FF78D93FBF0}" type="slidenum">
              <a:rPr lang="fi-FI" smtClean="0"/>
              <a:t>‹#›</a:t>
            </a:fld>
            <a:endParaRPr lang="fi-FI"/>
          </a:p>
        </p:txBody>
      </p:sp>
    </p:spTree>
    <p:extLst>
      <p:ext uri="{BB962C8B-B14F-4D97-AF65-F5344CB8AC3E}">
        <p14:creationId xmlns:p14="http://schemas.microsoft.com/office/powerpoint/2010/main" val="486677922"/>
      </p:ext>
    </p:extLst>
  </p:cSld>
  <p:clrMapOvr>
    <a:masterClrMapping/>
  </p:clrMapOvr>
  <p:hf hdr="0" ftr="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5462EAC7-797D-BCF1-E21D-9108D88EB3ED}"/>
              </a:ext>
            </a:extLst>
          </p:cNvPr>
          <p:cNvSpPr>
            <a:spLocks noGrp="1"/>
          </p:cNvSpPr>
          <p:nvPr>
            <p:ph type="dt" sz="half" idx="10"/>
          </p:nvPr>
        </p:nvSpPr>
        <p:spPr/>
        <p:txBody>
          <a:bodyPr/>
          <a:lstStyle/>
          <a:p>
            <a:r>
              <a:rPr lang="fi-FI"/>
              <a:t>22.6.2022</a:t>
            </a:r>
          </a:p>
        </p:txBody>
      </p:sp>
      <p:sp>
        <p:nvSpPr>
          <p:cNvPr id="3" name="Alatunnisteen paikkamerkki 2">
            <a:extLst>
              <a:ext uri="{FF2B5EF4-FFF2-40B4-BE49-F238E27FC236}">
                <a16:creationId xmlns:a16="http://schemas.microsoft.com/office/drawing/2014/main" id="{08EC34B6-0C71-71E4-CE84-F6CEEA8B67A0}"/>
              </a:ext>
            </a:extLst>
          </p:cNvPr>
          <p:cNvSpPr>
            <a:spLocks noGrp="1"/>
          </p:cNvSpPr>
          <p:nvPr>
            <p:ph type="ftr" sz="quarter" idx="11"/>
          </p:nvPr>
        </p:nvSpPr>
        <p:spPr/>
        <p:txBody>
          <a:bodyPr/>
          <a:lstStyle/>
          <a:p>
            <a:r>
              <a:rPr lang="fi-FI"/>
              <a:t>Hallitus kesäkuu</a:t>
            </a:r>
          </a:p>
        </p:txBody>
      </p:sp>
      <p:sp>
        <p:nvSpPr>
          <p:cNvPr id="4" name="Dian numeron paikkamerkki 3">
            <a:extLst>
              <a:ext uri="{FF2B5EF4-FFF2-40B4-BE49-F238E27FC236}">
                <a16:creationId xmlns:a16="http://schemas.microsoft.com/office/drawing/2014/main" id="{3F7811C8-9381-7EC8-18F7-63EDC21C7C2A}"/>
              </a:ext>
            </a:extLst>
          </p:cNvPr>
          <p:cNvSpPr>
            <a:spLocks noGrp="1"/>
          </p:cNvSpPr>
          <p:nvPr>
            <p:ph type="sldNum" sz="quarter" idx="12"/>
          </p:nvPr>
        </p:nvSpPr>
        <p:spPr/>
        <p:txBody>
          <a:bodyPr/>
          <a:lstStyle/>
          <a:p>
            <a:fld id="{F512348E-F9DC-416A-BE70-2FF78D93FBF0}" type="slidenum">
              <a:rPr lang="fi-FI" smtClean="0"/>
              <a:t>‹#›</a:t>
            </a:fld>
            <a:endParaRPr lang="fi-FI"/>
          </a:p>
        </p:txBody>
      </p:sp>
    </p:spTree>
    <p:extLst>
      <p:ext uri="{BB962C8B-B14F-4D97-AF65-F5344CB8AC3E}">
        <p14:creationId xmlns:p14="http://schemas.microsoft.com/office/powerpoint/2010/main" val="3767610720"/>
      </p:ext>
    </p:extLst>
  </p:cSld>
  <p:clrMapOvr>
    <a:masterClrMapping/>
  </p:clrMapOvr>
  <p:hf hdr="0" ftr="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779BA43-14E5-235E-C945-84ACFBD9DC9D}"/>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47B92F38-8C4A-58A2-B1F6-9FF4CC123CB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BBCF36DA-0247-3688-C2C1-53163DC9F2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D0A1A247-021D-376A-9311-9DC95BE3ADCD}"/>
              </a:ext>
            </a:extLst>
          </p:cNvPr>
          <p:cNvSpPr>
            <a:spLocks noGrp="1"/>
          </p:cNvSpPr>
          <p:nvPr>
            <p:ph type="dt" sz="half" idx="10"/>
          </p:nvPr>
        </p:nvSpPr>
        <p:spPr/>
        <p:txBody>
          <a:bodyPr/>
          <a:lstStyle/>
          <a:p>
            <a:r>
              <a:rPr lang="fi-FI"/>
              <a:t>22.6.2022</a:t>
            </a:r>
          </a:p>
        </p:txBody>
      </p:sp>
      <p:sp>
        <p:nvSpPr>
          <p:cNvPr id="6" name="Alatunnisteen paikkamerkki 5">
            <a:extLst>
              <a:ext uri="{FF2B5EF4-FFF2-40B4-BE49-F238E27FC236}">
                <a16:creationId xmlns:a16="http://schemas.microsoft.com/office/drawing/2014/main" id="{E6F48294-80FB-466D-058F-8B27F6FDF80E}"/>
              </a:ext>
            </a:extLst>
          </p:cNvPr>
          <p:cNvSpPr>
            <a:spLocks noGrp="1"/>
          </p:cNvSpPr>
          <p:nvPr>
            <p:ph type="ftr" sz="quarter" idx="11"/>
          </p:nvPr>
        </p:nvSpPr>
        <p:spPr/>
        <p:txBody>
          <a:bodyPr/>
          <a:lstStyle/>
          <a:p>
            <a:r>
              <a:rPr lang="fi-FI"/>
              <a:t>Hallitus kesäkuu</a:t>
            </a:r>
          </a:p>
        </p:txBody>
      </p:sp>
      <p:sp>
        <p:nvSpPr>
          <p:cNvPr id="7" name="Dian numeron paikkamerkki 6">
            <a:extLst>
              <a:ext uri="{FF2B5EF4-FFF2-40B4-BE49-F238E27FC236}">
                <a16:creationId xmlns:a16="http://schemas.microsoft.com/office/drawing/2014/main" id="{0D5EAE07-7C7D-8992-1D30-945ECFE7BBEB}"/>
              </a:ext>
            </a:extLst>
          </p:cNvPr>
          <p:cNvSpPr>
            <a:spLocks noGrp="1"/>
          </p:cNvSpPr>
          <p:nvPr>
            <p:ph type="sldNum" sz="quarter" idx="12"/>
          </p:nvPr>
        </p:nvSpPr>
        <p:spPr/>
        <p:txBody>
          <a:bodyPr/>
          <a:lstStyle/>
          <a:p>
            <a:fld id="{F512348E-F9DC-416A-BE70-2FF78D93FBF0}" type="slidenum">
              <a:rPr lang="fi-FI" smtClean="0"/>
              <a:t>‹#›</a:t>
            </a:fld>
            <a:endParaRPr lang="fi-FI"/>
          </a:p>
        </p:txBody>
      </p:sp>
    </p:spTree>
    <p:extLst>
      <p:ext uri="{BB962C8B-B14F-4D97-AF65-F5344CB8AC3E}">
        <p14:creationId xmlns:p14="http://schemas.microsoft.com/office/powerpoint/2010/main" val="715129859"/>
      </p:ext>
    </p:extLst>
  </p:cSld>
  <p:clrMapOvr>
    <a:masterClrMapping/>
  </p:clrMapOvr>
  <p:hf hdr="0" ftr="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F726F1A-F453-5D0A-7675-6B6172F9566C}"/>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A5DFE8A6-94DD-06DE-DC3B-2D2EFE15AD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72548B59-6FA4-8386-15D9-F5CF313F99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60FDBAD5-AAAC-77A0-6C5F-F67A6F8A6987}"/>
              </a:ext>
            </a:extLst>
          </p:cNvPr>
          <p:cNvSpPr>
            <a:spLocks noGrp="1"/>
          </p:cNvSpPr>
          <p:nvPr>
            <p:ph type="dt" sz="half" idx="10"/>
          </p:nvPr>
        </p:nvSpPr>
        <p:spPr/>
        <p:txBody>
          <a:bodyPr/>
          <a:lstStyle/>
          <a:p>
            <a:r>
              <a:rPr lang="fi-FI"/>
              <a:t>22.6.2022</a:t>
            </a:r>
          </a:p>
        </p:txBody>
      </p:sp>
      <p:sp>
        <p:nvSpPr>
          <p:cNvPr id="6" name="Alatunnisteen paikkamerkki 5">
            <a:extLst>
              <a:ext uri="{FF2B5EF4-FFF2-40B4-BE49-F238E27FC236}">
                <a16:creationId xmlns:a16="http://schemas.microsoft.com/office/drawing/2014/main" id="{A4454E99-13B7-22FA-BE7B-3922D843B7DC}"/>
              </a:ext>
            </a:extLst>
          </p:cNvPr>
          <p:cNvSpPr>
            <a:spLocks noGrp="1"/>
          </p:cNvSpPr>
          <p:nvPr>
            <p:ph type="ftr" sz="quarter" idx="11"/>
          </p:nvPr>
        </p:nvSpPr>
        <p:spPr/>
        <p:txBody>
          <a:bodyPr/>
          <a:lstStyle/>
          <a:p>
            <a:r>
              <a:rPr lang="fi-FI"/>
              <a:t>Hallitus kesäkuu</a:t>
            </a:r>
          </a:p>
        </p:txBody>
      </p:sp>
      <p:sp>
        <p:nvSpPr>
          <p:cNvPr id="7" name="Dian numeron paikkamerkki 6">
            <a:extLst>
              <a:ext uri="{FF2B5EF4-FFF2-40B4-BE49-F238E27FC236}">
                <a16:creationId xmlns:a16="http://schemas.microsoft.com/office/drawing/2014/main" id="{B2A1A113-C3DB-2498-5393-0D0A856B5227}"/>
              </a:ext>
            </a:extLst>
          </p:cNvPr>
          <p:cNvSpPr>
            <a:spLocks noGrp="1"/>
          </p:cNvSpPr>
          <p:nvPr>
            <p:ph type="sldNum" sz="quarter" idx="12"/>
          </p:nvPr>
        </p:nvSpPr>
        <p:spPr/>
        <p:txBody>
          <a:bodyPr/>
          <a:lstStyle/>
          <a:p>
            <a:fld id="{F512348E-F9DC-416A-BE70-2FF78D93FBF0}" type="slidenum">
              <a:rPr lang="fi-FI" smtClean="0"/>
              <a:t>‹#›</a:t>
            </a:fld>
            <a:endParaRPr lang="fi-FI"/>
          </a:p>
        </p:txBody>
      </p:sp>
    </p:spTree>
    <p:extLst>
      <p:ext uri="{BB962C8B-B14F-4D97-AF65-F5344CB8AC3E}">
        <p14:creationId xmlns:p14="http://schemas.microsoft.com/office/powerpoint/2010/main" val="3732805033"/>
      </p:ext>
    </p:extLst>
  </p:cSld>
  <p:clrMapOvr>
    <a:masterClrMapping/>
  </p:clrMapOvr>
  <p:hf hdr="0" ft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62000" t="2000" r="1000" b="84000"/>
          </a:stretch>
        </a:blipFill>
        <a:effectLst/>
      </p:bgPr>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57B82B65-005F-4D94-7016-7FE98948FC8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6337C2F4-6722-9B52-9692-68C2AE2C9BB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0E019A0B-2FFF-0CD2-D3B4-2A3A252A1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fi-FI"/>
              <a:t>22.6.2022</a:t>
            </a:r>
          </a:p>
        </p:txBody>
      </p:sp>
      <p:sp>
        <p:nvSpPr>
          <p:cNvPr id="5" name="Alatunnisteen paikkamerkki 4">
            <a:extLst>
              <a:ext uri="{FF2B5EF4-FFF2-40B4-BE49-F238E27FC236}">
                <a16:creationId xmlns:a16="http://schemas.microsoft.com/office/drawing/2014/main" id="{F5557E8F-419D-8674-44A4-B8D5595323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i-FI"/>
              <a:t>Hallitus kesäkuu</a:t>
            </a:r>
          </a:p>
        </p:txBody>
      </p:sp>
      <p:sp>
        <p:nvSpPr>
          <p:cNvPr id="6" name="Dian numeron paikkamerkki 5">
            <a:extLst>
              <a:ext uri="{FF2B5EF4-FFF2-40B4-BE49-F238E27FC236}">
                <a16:creationId xmlns:a16="http://schemas.microsoft.com/office/drawing/2014/main" id="{E6C5B308-2D0E-FCBB-90B9-A505B2F16B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12348E-F9DC-416A-BE70-2FF78D93FBF0}" type="slidenum">
              <a:rPr lang="fi-FI" smtClean="0"/>
              <a:t>‹#›</a:t>
            </a:fld>
            <a:endParaRPr lang="fi-FI"/>
          </a:p>
        </p:txBody>
      </p:sp>
    </p:spTree>
    <p:extLst>
      <p:ext uri="{BB962C8B-B14F-4D97-AF65-F5344CB8AC3E}">
        <p14:creationId xmlns:p14="http://schemas.microsoft.com/office/powerpoint/2010/main" val="1771504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4F1A6E4-834A-4A13-85A1-48603A98F7ED}"/>
              </a:ext>
            </a:extLst>
          </p:cNvPr>
          <p:cNvSpPr>
            <a:spLocks noGrp="1"/>
          </p:cNvSpPr>
          <p:nvPr>
            <p:ph type="ctrTitle"/>
          </p:nvPr>
        </p:nvSpPr>
        <p:spPr/>
        <p:txBody>
          <a:bodyPr>
            <a:normAutofit/>
          </a:bodyPr>
          <a:lstStyle/>
          <a:p>
            <a:br>
              <a:rPr lang="fi-FI" sz="2800" b="0" i="0" u="none" strike="noStrike" baseline="0" dirty="0">
                <a:solidFill>
                  <a:srgbClr val="000000"/>
                </a:solidFill>
                <a:latin typeface="Arial" panose="020B0604020202020204" pitchFamily="34" charset="0"/>
              </a:rPr>
            </a:br>
            <a:r>
              <a:rPr lang="fi-FI" sz="2800" b="0" i="0" u="none" strike="noStrike" baseline="0" dirty="0">
                <a:solidFill>
                  <a:srgbClr val="000000"/>
                </a:solidFill>
                <a:latin typeface="Arial" panose="020B0604020202020204" pitchFamily="34" charset="0"/>
              </a:rPr>
              <a:t> </a:t>
            </a:r>
            <a:r>
              <a:rPr lang="fi-FI" sz="2800" b="0" i="0" u="none" strike="noStrike" baseline="0" dirty="0">
                <a:solidFill>
                  <a:srgbClr val="464646"/>
                </a:solidFill>
                <a:latin typeface="Arial" panose="020B0604020202020204" pitchFamily="34" charset="0"/>
              </a:rPr>
              <a:t>Ensihoidon kuljetusten rahoitusvastuun ja sairaankuljetuksena korvattavien kiireettömien kuljetusten rahoitus/tehtävävastuun siirto</a:t>
            </a:r>
            <a:endParaRPr lang="fi-FI" sz="8000" dirty="0"/>
          </a:p>
        </p:txBody>
      </p:sp>
      <p:sp>
        <p:nvSpPr>
          <p:cNvPr id="3" name="Alaotsikko 2">
            <a:extLst>
              <a:ext uri="{FF2B5EF4-FFF2-40B4-BE49-F238E27FC236}">
                <a16:creationId xmlns:a16="http://schemas.microsoft.com/office/drawing/2014/main" id="{4F3B58E5-B5E0-445D-AD49-678CE31D0D55}"/>
              </a:ext>
            </a:extLst>
          </p:cNvPr>
          <p:cNvSpPr>
            <a:spLocks noGrp="1"/>
          </p:cNvSpPr>
          <p:nvPr>
            <p:ph type="subTitle" idx="1"/>
          </p:nvPr>
        </p:nvSpPr>
        <p:spPr/>
        <p:txBody>
          <a:bodyPr>
            <a:normAutofit lnSpcReduction="10000"/>
          </a:bodyPr>
          <a:lstStyle/>
          <a:p>
            <a:endParaRPr lang="fi-FI" dirty="0"/>
          </a:p>
          <a:p>
            <a:r>
              <a:rPr lang="fi-FI" dirty="0"/>
              <a:t>Annina Heini, järjestöpäällikkö, Kynnys ry</a:t>
            </a:r>
          </a:p>
          <a:p>
            <a:r>
              <a:rPr lang="fi-FI" dirty="0"/>
              <a:t>Vammaisfoorumin lausunto</a:t>
            </a:r>
          </a:p>
          <a:p>
            <a:r>
              <a:rPr lang="fi-FI" dirty="0"/>
              <a:t>STM 13.3.2025</a:t>
            </a:r>
          </a:p>
        </p:txBody>
      </p:sp>
      <p:sp>
        <p:nvSpPr>
          <p:cNvPr id="5" name="Dian numeron paikkamerkki 4">
            <a:extLst>
              <a:ext uri="{FF2B5EF4-FFF2-40B4-BE49-F238E27FC236}">
                <a16:creationId xmlns:a16="http://schemas.microsoft.com/office/drawing/2014/main" id="{C9BFAC0D-BDE3-4540-877C-438CB546D8A2}"/>
              </a:ext>
            </a:extLst>
          </p:cNvPr>
          <p:cNvSpPr>
            <a:spLocks noGrp="1"/>
          </p:cNvSpPr>
          <p:nvPr>
            <p:ph type="sldNum" sz="quarter" idx="12"/>
          </p:nvPr>
        </p:nvSpPr>
        <p:spPr/>
        <p:txBody>
          <a:bodyPr/>
          <a:lstStyle/>
          <a:p>
            <a:fld id="{F512348E-F9DC-416A-BE70-2FF78D93FBF0}" type="slidenum">
              <a:rPr lang="fi-FI" smtClean="0"/>
              <a:t>1</a:t>
            </a:fld>
            <a:endParaRPr lang="fi-FI"/>
          </a:p>
        </p:txBody>
      </p:sp>
    </p:spTree>
    <p:extLst>
      <p:ext uri="{BB962C8B-B14F-4D97-AF65-F5344CB8AC3E}">
        <p14:creationId xmlns:p14="http://schemas.microsoft.com/office/powerpoint/2010/main" val="16961222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D0303E8D-5552-4F1D-8836-DF5B107539DB}"/>
              </a:ext>
            </a:extLst>
          </p:cNvPr>
          <p:cNvSpPr>
            <a:spLocks noGrp="1"/>
          </p:cNvSpPr>
          <p:nvPr>
            <p:ph idx="1"/>
          </p:nvPr>
        </p:nvSpPr>
        <p:spPr>
          <a:xfrm>
            <a:off x="838200" y="992222"/>
            <a:ext cx="10515600" cy="5364128"/>
          </a:xfrm>
        </p:spPr>
        <p:txBody>
          <a:bodyPr>
            <a:normAutofit lnSpcReduction="10000"/>
          </a:bodyPr>
          <a:lstStyle/>
          <a:p>
            <a:pPr marL="0" indent="0">
              <a:buNone/>
            </a:pPr>
            <a:r>
              <a:rPr lang="fi-FI" sz="2400" dirty="0">
                <a:solidFill>
                  <a:srgbClr val="333333"/>
                </a:solidFill>
                <a:effectLst/>
                <a:latin typeface="Calibri" panose="020F0502020204030204" pitchFamily="34" charset="0"/>
                <a:ea typeface="Times New Roman" panose="02020603050405020304" pitchFamily="18" charset="0"/>
                <a:cs typeface="Times New Roman" panose="02020603050405020304" pitchFamily="18" charset="0"/>
              </a:rPr>
              <a:t>Vammaisfoorumi katsoo, että järjestelmän selkiyttäminen on tarpeen ja että vastuu olisi yhdellä taholla. On kannatettavaa, että ensihoidon kuljetuksesta aiheutuvat asiakasmaksut kerryttävät maksukattoa. Kun asiakasmaksu sisältyisi jatkossa soten maksukattoon, tämä mahdollistaisi asiakasmaksujen perimättä jättämisen ja alentamisen tarvittaessa. Vammaisfoorumi tosin muistuttaa, että huojennuksen ja perimättä jättämisen käytännön toteutus ei toimi nykyisellään hyvin. </a:t>
            </a:r>
          </a:p>
          <a:p>
            <a:pPr marL="0" indent="0">
              <a:buNone/>
            </a:pPr>
            <a:r>
              <a:rPr lang="fi-FI" sz="2400" dirty="0">
                <a:solidFill>
                  <a:srgbClr val="333333"/>
                </a:solidFill>
                <a:effectLst/>
                <a:latin typeface="Calibri" panose="020F0502020204030204" pitchFamily="34" charset="0"/>
                <a:ea typeface="Times New Roman" panose="02020603050405020304" pitchFamily="18" charset="0"/>
                <a:cs typeface="Times New Roman" panose="02020603050405020304" pitchFamily="18" charset="0"/>
              </a:rPr>
              <a:t>Suuri osa huojennukseen oikeutetuista ihmisistä eivät hae huojennusta asiakasmaksuihin ja tiedetään, että asiakasmaksuja on sadoilla tuhansilla henkilöillä ulosotossa.</a:t>
            </a:r>
          </a:p>
          <a:p>
            <a:pPr marL="0" indent="0">
              <a:buNone/>
            </a:pPr>
            <a:r>
              <a:rPr lang="fi-FI" sz="2400" dirty="0">
                <a:solidFill>
                  <a:srgbClr val="333333"/>
                </a:solidFill>
                <a:effectLst/>
                <a:latin typeface="Calibri" panose="020F0502020204030204" pitchFamily="34" charset="0"/>
                <a:ea typeface="Times New Roman" panose="02020603050405020304" pitchFamily="18" charset="0"/>
                <a:cs typeface="Times New Roman" panose="02020603050405020304" pitchFamily="18" charset="0"/>
              </a:rPr>
              <a:t>Vammaisfoorumi onkin huolissaan asiakasmaksujen kasvusta. On vaikea arvioida esityksen asiakasmaksuvaikutuksia eri asiakasryhmien kohdalla. Tämä olisi kuitenkin tarpeen. Vammaisfoorumi toivoo, että vaikutusten arviointi tehdään huolella. Vammaisten henkilöiden joukossa on henkilöitä, jotka joutuvat käyttämään useammin ensihoidon kuljetuksia sekä muita terveydenhuollon palveluita. Tämän takia herää huoli, onko esitys kustannusneutraali myös asiakkaiden näkökulmasta. Esitys lisää asiakasmaksujen kasvua. </a:t>
            </a:r>
          </a:p>
        </p:txBody>
      </p:sp>
      <p:sp>
        <p:nvSpPr>
          <p:cNvPr id="4" name="Päivämäärän paikkamerkki 3">
            <a:extLst>
              <a:ext uri="{FF2B5EF4-FFF2-40B4-BE49-F238E27FC236}">
                <a16:creationId xmlns:a16="http://schemas.microsoft.com/office/drawing/2014/main" id="{F3A894E1-4445-4A13-B659-01E7AA62E4EC}"/>
              </a:ext>
            </a:extLst>
          </p:cNvPr>
          <p:cNvSpPr>
            <a:spLocks noGrp="1"/>
          </p:cNvSpPr>
          <p:nvPr>
            <p:ph type="dt" sz="half" idx="10"/>
          </p:nvPr>
        </p:nvSpPr>
        <p:spPr/>
        <p:txBody>
          <a:bodyPr/>
          <a:lstStyle/>
          <a:p>
            <a:r>
              <a:rPr lang="fi-FI"/>
              <a:t>22.6.2022</a:t>
            </a:r>
          </a:p>
        </p:txBody>
      </p:sp>
      <p:sp>
        <p:nvSpPr>
          <p:cNvPr id="5" name="Dian numeron paikkamerkki 4">
            <a:extLst>
              <a:ext uri="{FF2B5EF4-FFF2-40B4-BE49-F238E27FC236}">
                <a16:creationId xmlns:a16="http://schemas.microsoft.com/office/drawing/2014/main" id="{6825F233-1000-4B1F-9B7B-101F0BEF8CE5}"/>
              </a:ext>
            </a:extLst>
          </p:cNvPr>
          <p:cNvSpPr>
            <a:spLocks noGrp="1"/>
          </p:cNvSpPr>
          <p:nvPr>
            <p:ph type="sldNum" sz="quarter" idx="12"/>
          </p:nvPr>
        </p:nvSpPr>
        <p:spPr/>
        <p:txBody>
          <a:bodyPr/>
          <a:lstStyle/>
          <a:p>
            <a:fld id="{F512348E-F9DC-416A-BE70-2FF78D93FBF0}" type="slidenum">
              <a:rPr lang="fi-FI" smtClean="0"/>
              <a:t>2</a:t>
            </a:fld>
            <a:endParaRPr lang="fi-FI"/>
          </a:p>
        </p:txBody>
      </p:sp>
    </p:spTree>
    <p:extLst>
      <p:ext uri="{BB962C8B-B14F-4D97-AF65-F5344CB8AC3E}">
        <p14:creationId xmlns:p14="http://schemas.microsoft.com/office/powerpoint/2010/main" val="28706535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F10799B7-DAB5-4CC3-B891-C85F59C8CB55}"/>
              </a:ext>
            </a:extLst>
          </p:cNvPr>
          <p:cNvSpPr>
            <a:spLocks noGrp="1"/>
          </p:cNvSpPr>
          <p:nvPr>
            <p:ph idx="1"/>
          </p:nvPr>
        </p:nvSpPr>
        <p:spPr>
          <a:xfrm>
            <a:off x="838200" y="914401"/>
            <a:ext cx="10515600" cy="5262562"/>
          </a:xfrm>
        </p:spPr>
        <p:txBody>
          <a:bodyPr>
            <a:normAutofit/>
          </a:bodyPr>
          <a:lstStyle/>
          <a:p>
            <a:pPr marL="0" indent="0">
              <a:buNone/>
            </a:pPr>
            <a:r>
              <a:rPr lang="fi-FI" dirty="0"/>
              <a:t>Maksua korotettaisiin nykyisestä sairausvakuutuksen omavastuusta (25 e) ja uusi maksu olisi jatkossa päivystysmaksua vastaava maksu (38,70 e), jolloin omavastuun nousu pienituloiselle on iso (13,70 e). Herää myös huoli asiakasmaksujen mahdollisesta tuplaantumisesta tilanteessa, jossa ensihoito ei ota henkilöä kuljetettavaksi hoidontarpeen arvioinnin jälkeen eli maksaisiko asiakas ensin ensihoidosta (38,70 e) ja tämän jälkeen Kela-taksista (25 e)?</a:t>
            </a:r>
          </a:p>
          <a:p>
            <a:pPr marL="0" indent="0">
              <a:buNone/>
            </a:pPr>
            <a:r>
              <a:rPr lang="fi-FI" dirty="0"/>
              <a:t>Lisäksi herää huoli hyvinvointialueiden kustannussäästöpaineiden näkökulmasta. Onko mahdollista, että siirrytään aiempaa enemmän käyttämään Kela-takseja, jotta kustannukset eivät tulisi hyvinvointialueelle? Ja käykö näin myös tilanteessa, jossa ambulanssi olisi asiakkaan edun mukainen?</a:t>
            </a:r>
          </a:p>
        </p:txBody>
      </p:sp>
      <p:sp>
        <p:nvSpPr>
          <p:cNvPr id="5" name="Dian numeron paikkamerkki 4">
            <a:extLst>
              <a:ext uri="{FF2B5EF4-FFF2-40B4-BE49-F238E27FC236}">
                <a16:creationId xmlns:a16="http://schemas.microsoft.com/office/drawing/2014/main" id="{564C5B5C-613D-4DC1-BAAA-1D525564D450}"/>
              </a:ext>
            </a:extLst>
          </p:cNvPr>
          <p:cNvSpPr>
            <a:spLocks noGrp="1"/>
          </p:cNvSpPr>
          <p:nvPr>
            <p:ph type="sldNum" sz="quarter" idx="12"/>
          </p:nvPr>
        </p:nvSpPr>
        <p:spPr/>
        <p:txBody>
          <a:bodyPr/>
          <a:lstStyle/>
          <a:p>
            <a:fld id="{F512348E-F9DC-416A-BE70-2FF78D93FBF0}" type="slidenum">
              <a:rPr lang="fi-FI" smtClean="0"/>
              <a:t>3</a:t>
            </a:fld>
            <a:endParaRPr lang="fi-FI"/>
          </a:p>
        </p:txBody>
      </p:sp>
    </p:spTree>
    <p:extLst>
      <p:ext uri="{BB962C8B-B14F-4D97-AF65-F5344CB8AC3E}">
        <p14:creationId xmlns:p14="http://schemas.microsoft.com/office/powerpoint/2010/main" val="3817270348"/>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1084</TotalTime>
  <Words>271</Words>
  <Application>Microsoft Office PowerPoint</Application>
  <PresentationFormat>Laajakuva</PresentationFormat>
  <Paragraphs>14</Paragraphs>
  <Slides>3</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3</vt:i4>
      </vt:variant>
    </vt:vector>
  </HeadingPairs>
  <TitlesOfParts>
    <vt:vector size="7" baseType="lpstr">
      <vt:lpstr>Arial</vt:lpstr>
      <vt:lpstr>Calibri</vt:lpstr>
      <vt:lpstr>Calibri Light</vt:lpstr>
      <vt:lpstr>Office-teema</vt:lpstr>
      <vt:lpstr>  Ensihoidon kuljetusten rahoitusvastuun ja sairaankuljetuksena korvattavien kiireettömien kuljetusten rahoitus/tehtävävastuun siirto</vt:lpstr>
      <vt:lpstr>PowerPoint-esitys</vt:lpstr>
      <vt:lpstr>PowerPoint-esitys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Vammaisfoorumin jäsenkysely 2022</dc:title>
  <dc:creator>Veera Manka</dc:creator>
  <cp:lastModifiedBy>Anni Kyröläinen</cp:lastModifiedBy>
  <cp:revision>665</cp:revision>
  <dcterms:created xsi:type="dcterms:W3CDTF">2022-06-21T09:22:41Z</dcterms:created>
  <dcterms:modified xsi:type="dcterms:W3CDTF">2025-03-13T11:26:00Z</dcterms:modified>
</cp:coreProperties>
</file>