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391" r:id="rId3"/>
    <p:sldId id="317" r:id="rId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metön osa" id="{32C3DDF5-303E-4014-8ADC-BD82E5400799}">
          <p14:sldIdLst/>
        </p14:section>
        <p14:section name="Nimetön osa" id="{825A45DE-3533-45A6-A671-316BE36DD4D3}">
          <p14:sldIdLst>
            <p14:sldId id="391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keham-Hartonen Maria" initials="W" lastIdx="4" clrIdx="0">
    <p:extLst>
      <p:ext uri="{19B8F6BF-5375-455C-9EA6-DF929625EA0E}">
        <p15:presenceInfo xmlns:p15="http://schemas.microsoft.com/office/powerpoint/2012/main" userId="S-1-5-21-3521595049-301303566-333748410-31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88" y="48"/>
      </p:cViewPr>
      <p:guideLst>
        <p:guide orient="horz" pos="2160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84" y="4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18627-13AC-4B89-AD17-2F075467C495}" type="datetimeFigureOut">
              <a:rPr lang="fi-FI" smtClean="0"/>
              <a:t>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40CDB-EA44-48A3-BEC7-3B5DD3A5A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329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307F-AA24-42FF-91B4-59AA1A770A2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BB4E-A220-495F-85E1-17803DDD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2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aseline="0" dirty="0" smtClean="0"/>
              <a:t>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BB4E-A220-495F-85E1-17803DDD03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5BB4E-A220-495F-85E1-17803DDD0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315-98DC-43A1-B3C3-25C617C6AD91}" type="datetime1">
              <a:rPr lang="fi-FI" noProof="0" smtClean="0"/>
              <a:t>3.9.2019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43508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FD29-CD8A-499C-9D55-67D0AD506638}" type="datetime1">
              <a:rPr lang="fi-FI" noProof="0" smtClean="0"/>
              <a:t>3.9.2019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14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3E2847FE-FBD4-407B-8C89-11AC1ED14E9C}" type="datetime1">
              <a:rPr lang="fi-FI" smtClean="0"/>
              <a:t>3.9.2019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1" y="-7434"/>
            <a:ext cx="4788418" cy="8778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937200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3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</a:t>
            </a:r>
            <a:r>
              <a:rPr lang="en-GB" noProof="0" dirty="0" err="1" smtClean="0"/>
              <a:t>levelf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1CD12CBB-9BC2-4A04-8637-B90E455CF898}" type="datetime1">
              <a:rPr lang="fi-FI" noProof="0" smtClean="0"/>
              <a:t>3.9.2019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t="8586"/>
          <a:stretch/>
        </p:blipFill>
        <p:spPr>
          <a:xfrm>
            <a:off x="6182714" y="55293"/>
            <a:ext cx="2741131" cy="92784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685543" y="648000"/>
            <a:ext cx="246459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1" y="648000"/>
            <a:ext cx="612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9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4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000" y="1061663"/>
            <a:ext cx="8280000" cy="642732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Oikeusministeriön organisaatio 1.5.2019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6315-98DC-43A1-B3C3-25C617C6AD91}" type="datetime1">
              <a:rPr lang="fi-FI" noProof="0" smtClean="0"/>
              <a:t>3.9.2019</a:t>
            </a:fld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</a:t>
            </a:fld>
            <a:endParaRPr lang="fi-FI" noProof="0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95" y="1548101"/>
            <a:ext cx="4204877" cy="4860638"/>
          </a:xfrm>
        </p:spPr>
      </p:pic>
    </p:spTree>
    <p:extLst>
      <p:ext uri="{BB962C8B-B14F-4D97-AF65-F5344CB8AC3E}">
        <p14:creationId xmlns:p14="http://schemas.microsoft.com/office/powerpoint/2010/main" val="6586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960" y="946181"/>
            <a:ext cx="7768800" cy="118742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Demokratia- ja </a:t>
            </a:r>
            <a:r>
              <a:rPr lang="fi-FI" dirty="0" smtClean="0"/>
              <a:t>vaalit yksikkö </a:t>
            </a:r>
            <a:r>
              <a:rPr lang="fi-FI" dirty="0"/>
              <a:t>(DVY)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960" y="1728788"/>
            <a:ext cx="7768800" cy="4515708"/>
          </a:xfrm>
        </p:spPr>
        <p:txBody>
          <a:bodyPr numCol="2">
            <a:normAutofit fontScale="85000" lnSpcReduction="20000"/>
          </a:bodyPr>
          <a:lstStyle/>
          <a:p>
            <a:pPr marL="0" lvl="1" indent="0">
              <a:spcBef>
                <a:spcPts val="0"/>
              </a:spcBef>
              <a:buSzPct val="120000"/>
              <a:buNone/>
              <a:defRPr/>
            </a:pPr>
            <a:r>
              <a:rPr lang="fi-FI" b="1" dirty="0" smtClean="0"/>
              <a:t>Kansalaisvaikuttamisen edellytysten edistäminen </a:t>
            </a:r>
            <a:endParaRPr lang="fi-FI" b="1" dirty="0"/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/>
              <a:t>Demokratia- ja kansalaisyhteiskuntapolitiikka</a:t>
            </a:r>
            <a:endParaRPr lang="fi-FI" b="1" dirty="0"/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 smtClean="0"/>
              <a:t>Vaali- </a:t>
            </a:r>
            <a:r>
              <a:rPr lang="fi-FI" dirty="0"/>
              <a:t>ja puoluelainsäädännön </a:t>
            </a:r>
            <a:r>
              <a:rPr lang="fi-FI" dirty="0" smtClean="0"/>
              <a:t>kehittäminen</a:t>
            </a:r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/>
              <a:t>Vaalijärjestelmän ja –menettelyiden kehittäminen</a:t>
            </a:r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 smtClean="0"/>
              <a:t>Kansalaisaloite </a:t>
            </a:r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 smtClean="0"/>
              <a:t>Demokratiaverkkopalvelut </a:t>
            </a:r>
          </a:p>
          <a:p>
            <a:pPr lvl="2">
              <a:spcBef>
                <a:spcPts val="0"/>
              </a:spcBef>
              <a:buSzPct val="120000"/>
              <a:defRPr/>
            </a:pPr>
            <a:r>
              <a:rPr lang="fi-FI" dirty="0" smtClean="0"/>
              <a:t>Kuulemismenettely ja valmistelun avoimuus</a:t>
            </a:r>
          </a:p>
          <a:p>
            <a:r>
              <a:rPr lang="fi-FI" b="1" dirty="0" smtClean="0"/>
              <a:t>Neuvottelukunnat</a:t>
            </a:r>
            <a:endParaRPr lang="fi-FI" b="1" dirty="0"/>
          </a:p>
          <a:p>
            <a:pPr lvl="1">
              <a:buFont typeface="Helvetica" pitchFamily="34" charset="0"/>
              <a:buNone/>
            </a:pPr>
            <a:r>
              <a:rPr lang="fi-FI" dirty="0"/>
              <a:t>	</a:t>
            </a:r>
            <a:r>
              <a:rPr lang="fi-FI" sz="1900" dirty="0"/>
              <a:t>Kansalaisyhteiskuntapolitiikan neuvottelukunta (KANE)</a:t>
            </a:r>
            <a:br>
              <a:rPr lang="fi-FI" sz="1900" dirty="0"/>
            </a:br>
            <a:r>
              <a:rPr lang="fi-FI" sz="1900" dirty="0"/>
              <a:t>Etnisten suhteiden neuvottelukunta (</a:t>
            </a:r>
            <a:r>
              <a:rPr lang="fi-FI" sz="1900" dirty="0" smtClean="0"/>
              <a:t>ETNO)</a:t>
            </a:r>
            <a:br>
              <a:rPr lang="fi-FI" sz="1900" dirty="0" smtClean="0"/>
            </a:br>
            <a:endParaRPr lang="fi-FI" sz="1900" dirty="0" smtClean="0"/>
          </a:p>
          <a:p>
            <a:pPr lvl="1">
              <a:buFont typeface="Helvetica" pitchFamily="34" charset="0"/>
              <a:buNone/>
            </a:pPr>
            <a:r>
              <a:rPr lang="fi-FI" b="1" dirty="0" smtClean="0"/>
              <a:t>Ylin </a:t>
            </a:r>
            <a:r>
              <a:rPr lang="fi-FI" b="1" dirty="0"/>
              <a:t>vaaliviranomainen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 smtClean="0"/>
              <a:t>Valtiolliset </a:t>
            </a:r>
            <a:r>
              <a:rPr lang="fi-FI" sz="1900" dirty="0"/>
              <a:t>ja kunnalliset kansanäänestykset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 smtClean="0"/>
              <a:t>Muiden </a:t>
            </a:r>
            <a:r>
              <a:rPr lang="fi-FI" sz="1900" dirty="0"/>
              <a:t>vaaliviranomaisten ohjaus, ohjeistus ja </a:t>
            </a:r>
            <a:r>
              <a:rPr lang="fi-FI" sz="1900" dirty="0" smtClean="0"/>
              <a:t>neuvonta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 smtClean="0"/>
              <a:t>Vaalien </a:t>
            </a:r>
            <a:r>
              <a:rPr lang="fi-FI" sz="1900" dirty="0"/>
              <a:t>yleinen tiedotus, mm. www.vaalit.fi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/>
              <a:t>Vaalitietojärjestelmä (VAT)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/>
              <a:t>Vaalimateriaalit, mm. äänestysliput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/>
              <a:t>Vaalien budjetointi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fi-FI" sz="1900" dirty="0" smtClean="0"/>
              <a:t>Tulospalvelu</a:t>
            </a:r>
          </a:p>
          <a:p>
            <a:pPr lvl="1" indent="0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fi-FI" sz="1900" dirty="0" smtClean="0"/>
          </a:p>
          <a:p>
            <a:pPr marL="0" lvl="1" indent="0">
              <a:spcBef>
                <a:spcPts val="0"/>
              </a:spcBef>
              <a:buSzPct val="120000"/>
              <a:buNone/>
              <a:defRPr/>
            </a:pPr>
            <a:r>
              <a:rPr lang="fi-FI" b="1" dirty="0" smtClean="0"/>
              <a:t>Puoluerekisteri</a:t>
            </a:r>
            <a:endParaRPr lang="fi-FI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6A-07A8-48E9-8500-26EB36276DD7}" type="datetime1">
              <a:rPr lang="fi-FI" noProof="0" smtClean="0"/>
              <a:t>3.9.2019</a:t>
            </a:fld>
            <a:endParaRPr lang="fi-FI" noProof="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dirty="0" smtClean="0"/>
              <a:t>Oikeusministeriö, osastopäällikkö Johanna Suurpää</a:t>
            </a:r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2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389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_2014_fi_sv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vr_2014" id="{14A2C84C-1729-44C3-9A2E-15EA5B5C80CA}" vid="{C3882C1C-F050-44BD-9F29-6D765962B28E}"/>
    </a:ext>
  </a:extLst>
</a:theme>
</file>

<file path=ppt/theme/theme2.xml><?xml version="1.0" encoding="utf-8"?>
<a:theme xmlns:a="http://schemas.openxmlformats.org/drawingml/2006/main" name="OM_2014_en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vr_2014" id="{14A2C84C-1729-44C3-9A2E-15EA5B5C80CA}" vid="{C3882C1C-F050-44BD-9F29-6D765962B2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tvr_2014</Template>
  <TotalTime>3207</TotalTime>
  <Words>44</Words>
  <Application>Microsoft Office PowerPoint</Application>
  <PresentationFormat>Näytössä katseltava diaesitys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OM_2014_fi_sv</vt:lpstr>
      <vt:lpstr>OM_2014_en</vt:lpstr>
      <vt:lpstr>Oikeusministeriön organisaatio 1.5.2019</vt:lpstr>
      <vt:lpstr>Demokratia- ja vaalit yksikkö (DVY)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innocorp/Jukka</dc:creator>
  <cp:lastModifiedBy>Wakeham-Hartonen Maria</cp:lastModifiedBy>
  <cp:revision>260</cp:revision>
  <cp:lastPrinted>2016-06-14T11:59:37Z</cp:lastPrinted>
  <dcterms:created xsi:type="dcterms:W3CDTF">2014-03-20T11:00:53Z</dcterms:created>
  <dcterms:modified xsi:type="dcterms:W3CDTF">2019-09-03T07:35:12Z</dcterms:modified>
</cp:coreProperties>
</file>