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79" r:id="rId2"/>
    <p:sldId id="296" r:id="rId3"/>
    <p:sldId id="284" r:id="rId4"/>
    <p:sldId id="289" r:id="rId5"/>
    <p:sldId id="291" r:id="rId6"/>
    <p:sldId id="294" r:id="rId7"/>
    <p:sldId id="297" r:id="rId8"/>
    <p:sldId id="299" r:id="rId9"/>
    <p:sldId id="301" r:id="rId10"/>
    <p:sldId id="302" r:id="rId11"/>
    <p:sldId id="287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ACF"/>
    <a:srgbClr val="FFFFFF"/>
    <a:srgbClr val="BE3246"/>
    <a:srgbClr val="D25532"/>
    <a:srgbClr val="142D55"/>
    <a:srgbClr val="355550"/>
    <a:srgbClr val="F5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BBFBC-E4BB-4EE2-8109-107A0AA571C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C8CE189-C7D0-4156-A7FE-CFD0897B56CD}">
      <dgm:prSet phldrT="[Teksti]"/>
      <dgm:spPr/>
      <dgm:t>
        <a:bodyPr/>
        <a:lstStyle/>
        <a:p>
          <a:r>
            <a:rPr lang="fi-FI" b="1" dirty="0" smtClean="0"/>
            <a:t>Uusi rahankeräyslaki</a:t>
          </a:r>
          <a:endParaRPr lang="fi-FI" b="1" dirty="0"/>
        </a:p>
      </dgm:t>
    </dgm:pt>
    <dgm:pt modelId="{0BEF47AF-42B7-4A9C-BBA3-DC0C6C121933}" type="parTrans" cxnId="{96103C4D-8740-4018-8761-9CCAE0D19CCC}">
      <dgm:prSet/>
      <dgm:spPr/>
      <dgm:t>
        <a:bodyPr/>
        <a:lstStyle/>
        <a:p>
          <a:endParaRPr lang="fi-FI"/>
        </a:p>
      </dgm:t>
    </dgm:pt>
    <dgm:pt modelId="{3FDCE754-61F7-4228-BFA2-85FC86589DD2}" type="sibTrans" cxnId="{96103C4D-8740-4018-8761-9CCAE0D19CCC}">
      <dgm:prSet/>
      <dgm:spPr/>
      <dgm:t>
        <a:bodyPr/>
        <a:lstStyle/>
        <a:p>
          <a:endParaRPr lang="fi-FI"/>
        </a:p>
      </dgm:t>
    </dgm:pt>
    <dgm:pt modelId="{630C18C9-4270-47D8-9AC2-3EEF372A7993}">
      <dgm:prSet phldrT="[Teksti]"/>
      <dgm:spPr/>
      <dgm:t>
        <a:bodyPr/>
        <a:lstStyle/>
        <a:p>
          <a:r>
            <a:rPr lang="fi-FI" smtClean="0"/>
            <a:t>Lupamenettely</a:t>
          </a:r>
          <a:endParaRPr lang="fi-FI" dirty="0"/>
        </a:p>
      </dgm:t>
    </dgm:pt>
    <dgm:pt modelId="{8A6B68A0-2699-48D0-8D6F-10618548573A}" type="parTrans" cxnId="{9B89149B-C2CC-48BA-ABAB-B98B7CDEA5F6}">
      <dgm:prSet/>
      <dgm:spPr/>
      <dgm:t>
        <a:bodyPr/>
        <a:lstStyle/>
        <a:p>
          <a:endParaRPr lang="fi-FI"/>
        </a:p>
      </dgm:t>
    </dgm:pt>
    <dgm:pt modelId="{73E20FC7-E702-4C2D-838A-939B777AE499}" type="sibTrans" cxnId="{9B89149B-C2CC-48BA-ABAB-B98B7CDEA5F6}">
      <dgm:prSet/>
      <dgm:spPr/>
      <dgm:t>
        <a:bodyPr/>
        <a:lstStyle/>
        <a:p>
          <a:endParaRPr lang="fi-FI"/>
        </a:p>
      </dgm:t>
    </dgm:pt>
    <dgm:pt modelId="{707F9551-16D5-496C-A770-6BC874B047CC}">
      <dgm:prSet phldrT="[Teksti]"/>
      <dgm:spPr/>
      <dgm:t>
        <a:bodyPr/>
        <a:lstStyle/>
        <a:p>
          <a:r>
            <a:rPr lang="fi-FI" dirty="0" smtClean="0"/>
            <a:t> Pienkeräysmenettely</a:t>
          </a:r>
          <a:endParaRPr lang="fi-FI" dirty="0"/>
        </a:p>
      </dgm:t>
    </dgm:pt>
    <dgm:pt modelId="{9350F1A0-B076-455A-B1BE-3C93D0654DEE}" type="parTrans" cxnId="{90701E9E-55FB-4FCA-A8A7-5DAE8356A68D}">
      <dgm:prSet/>
      <dgm:spPr/>
      <dgm:t>
        <a:bodyPr/>
        <a:lstStyle/>
        <a:p>
          <a:endParaRPr lang="fi-FI"/>
        </a:p>
      </dgm:t>
    </dgm:pt>
    <dgm:pt modelId="{7CC57DF0-1F59-4D9B-9BF6-9BF9A8A06576}" type="sibTrans" cxnId="{90701E9E-55FB-4FCA-A8A7-5DAE8356A68D}">
      <dgm:prSet/>
      <dgm:spPr/>
      <dgm:t>
        <a:bodyPr/>
        <a:lstStyle/>
        <a:p>
          <a:endParaRPr lang="fi-FI"/>
        </a:p>
      </dgm:t>
    </dgm:pt>
    <dgm:pt modelId="{58B46F34-1BC0-436D-8FCA-A0C20A252265}">
      <dgm:prSet/>
      <dgm:spPr/>
      <dgm:t>
        <a:bodyPr/>
        <a:lstStyle/>
        <a:p>
          <a:r>
            <a:rPr lang="fi-FI" dirty="0" smtClean="0"/>
            <a:t>Soveltamisalan rajaukset</a:t>
          </a:r>
          <a:endParaRPr lang="fi-FI" dirty="0"/>
        </a:p>
      </dgm:t>
    </dgm:pt>
    <dgm:pt modelId="{1915167B-0495-49C4-8101-781468DC30F9}" type="parTrans" cxnId="{65B41FF9-FBED-4C59-A398-1A14A488D548}">
      <dgm:prSet/>
      <dgm:spPr/>
      <dgm:t>
        <a:bodyPr/>
        <a:lstStyle/>
        <a:p>
          <a:endParaRPr lang="fi-FI"/>
        </a:p>
      </dgm:t>
    </dgm:pt>
    <dgm:pt modelId="{CDF9E1D4-DAFD-4258-8402-8EA1914B9355}" type="sibTrans" cxnId="{65B41FF9-FBED-4C59-A398-1A14A488D548}">
      <dgm:prSet/>
      <dgm:spPr/>
      <dgm:t>
        <a:bodyPr/>
        <a:lstStyle/>
        <a:p>
          <a:endParaRPr lang="fi-FI"/>
        </a:p>
      </dgm:t>
    </dgm:pt>
    <dgm:pt modelId="{3685C68F-172B-4BB7-AD64-FF2A7B46DC54}">
      <dgm:prSet/>
      <dgm:spPr/>
      <dgm:t>
        <a:bodyPr/>
        <a:lstStyle/>
        <a:p>
          <a:r>
            <a:rPr lang="fi-FI" dirty="0" smtClean="0"/>
            <a:t>Vaalikeräykset </a:t>
          </a:r>
          <a:endParaRPr lang="fi-FI" dirty="0"/>
        </a:p>
      </dgm:t>
    </dgm:pt>
    <dgm:pt modelId="{6C89B9E9-1D63-4E5A-86BA-1F602CAFE614}" type="parTrans" cxnId="{764239B5-893D-406D-8C94-14D61206F5AB}">
      <dgm:prSet/>
      <dgm:spPr/>
      <dgm:t>
        <a:bodyPr/>
        <a:lstStyle/>
        <a:p>
          <a:endParaRPr lang="fi-FI"/>
        </a:p>
      </dgm:t>
    </dgm:pt>
    <dgm:pt modelId="{42FAD7A3-7345-4DAE-8E54-5EB1A99D9033}" type="sibTrans" cxnId="{764239B5-893D-406D-8C94-14D61206F5AB}">
      <dgm:prSet/>
      <dgm:spPr/>
      <dgm:t>
        <a:bodyPr/>
        <a:lstStyle/>
        <a:p>
          <a:endParaRPr lang="fi-FI"/>
        </a:p>
      </dgm:t>
    </dgm:pt>
    <dgm:pt modelId="{2C81E5A8-80C0-4F01-B015-C241206765FD}" type="pres">
      <dgm:prSet presAssocID="{A2ABBFBC-E4BB-4EE2-8109-107A0AA571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BD603C3-654C-4D41-9392-26295068B95A}" type="pres">
      <dgm:prSet presAssocID="{6C8CE189-C7D0-4156-A7FE-CFD0897B56CD}" presName="hierRoot1" presStyleCnt="0"/>
      <dgm:spPr/>
    </dgm:pt>
    <dgm:pt modelId="{3F04389A-60A6-48A7-B373-84CB1DD3EFB1}" type="pres">
      <dgm:prSet presAssocID="{6C8CE189-C7D0-4156-A7FE-CFD0897B56CD}" presName="composite" presStyleCnt="0"/>
      <dgm:spPr/>
    </dgm:pt>
    <dgm:pt modelId="{24871D3F-741F-4D21-9139-84D7A8B5A3CC}" type="pres">
      <dgm:prSet presAssocID="{6C8CE189-C7D0-4156-A7FE-CFD0897B56CD}" presName="background" presStyleLbl="node0" presStyleIdx="0" presStyleCnt="2"/>
      <dgm:spPr/>
    </dgm:pt>
    <dgm:pt modelId="{7730464A-1FA9-4ABC-BE9D-AD37C644CEF1}" type="pres">
      <dgm:prSet presAssocID="{6C8CE189-C7D0-4156-A7FE-CFD0897B56CD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781666D-702F-4E51-AF05-4D7CB709C0D4}" type="pres">
      <dgm:prSet presAssocID="{6C8CE189-C7D0-4156-A7FE-CFD0897B56CD}" presName="hierChild2" presStyleCnt="0"/>
      <dgm:spPr/>
    </dgm:pt>
    <dgm:pt modelId="{6563D176-677B-486D-BF73-FD2A9C4A5FD8}" type="pres">
      <dgm:prSet presAssocID="{8A6B68A0-2699-48D0-8D6F-10618548573A}" presName="Name10" presStyleLbl="parChTrans1D2" presStyleIdx="0" presStyleCnt="3"/>
      <dgm:spPr/>
      <dgm:t>
        <a:bodyPr/>
        <a:lstStyle/>
        <a:p>
          <a:endParaRPr lang="fi-FI"/>
        </a:p>
      </dgm:t>
    </dgm:pt>
    <dgm:pt modelId="{322DC52B-A621-40E3-8EE2-5D9190D42BE4}" type="pres">
      <dgm:prSet presAssocID="{630C18C9-4270-47D8-9AC2-3EEF372A7993}" presName="hierRoot2" presStyleCnt="0"/>
      <dgm:spPr/>
    </dgm:pt>
    <dgm:pt modelId="{EC87361D-925A-472F-8525-1E911F5B66C7}" type="pres">
      <dgm:prSet presAssocID="{630C18C9-4270-47D8-9AC2-3EEF372A7993}" presName="composite2" presStyleCnt="0"/>
      <dgm:spPr/>
    </dgm:pt>
    <dgm:pt modelId="{5286963E-7616-4269-A564-7CEA015DE03F}" type="pres">
      <dgm:prSet presAssocID="{630C18C9-4270-47D8-9AC2-3EEF372A7993}" presName="background2" presStyleLbl="node2" presStyleIdx="0" presStyleCnt="3"/>
      <dgm:spPr/>
    </dgm:pt>
    <dgm:pt modelId="{2711A2D3-558C-4209-AAEE-18B4D0098627}" type="pres">
      <dgm:prSet presAssocID="{630C18C9-4270-47D8-9AC2-3EEF372A7993}" presName="text2" presStyleLbl="fgAcc2" presStyleIdx="0" presStyleCnt="3" custLinFactNeighborX="1519" custLinFactNeighborY="-478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CB634B08-1F2D-4674-BA99-DA04D7F13BB7}" type="pres">
      <dgm:prSet presAssocID="{630C18C9-4270-47D8-9AC2-3EEF372A7993}" presName="hierChild3" presStyleCnt="0"/>
      <dgm:spPr/>
    </dgm:pt>
    <dgm:pt modelId="{80EFCA9B-9212-4C08-B332-69E75C92512A}" type="pres">
      <dgm:prSet presAssocID="{9350F1A0-B076-455A-B1BE-3C93D0654DEE}" presName="Name10" presStyleLbl="parChTrans1D2" presStyleIdx="1" presStyleCnt="3"/>
      <dgm:spPr/>
      <dgm:t>
        <a:bodyPr/>
        <a:lstStyle/>
        <a:p>
          <a:endParaRPr lang="fi-FI"/>
        </a:p>
      </dgm:t>
    </dgm:pt>
    <dgm:pt modelId="{CC9E0459-C161-4774-9709-BC903B645CCE}" type="pres">
      <dgm:prSet presAssocID="{707F9551-16D5-496C-A770-6BC874B047CC}" presName="hierRoot2" presStyleCnt="0"/>
      <dgm:spPr/>
    </dgm:pt>
    <dgm:pt modelId="{224D346A-099C-46B6-8B83-CA44BAFB0A3A}" type="pres">
      <dgm:prSet presAssocID="{707F9551-16D5-496C-A770-6BC874B047CC}" presName="composite2" presStyleCnt="0"/>
      <dgm:spPr/>
    </dgm:pt>
    <dgm:pt modelId="{21F0D751-FF00-42E4-A59B-CE893A11B43E}" type="pres">
      <dgm:prSet presAssocID="{707F9551-16D5-496C-A770-6BC874B047CC}" presName="background2" presStyleLbl="node2" presStyleIdx="1" presStyleCnt="3"/>
      <dgm:spPr/>
    </dgm:pt>
    <dgm:pt modelId="{55D2F4AC-9EE5-455A-BEE9-461D08FACAFB}" type="pres">
      <dgm:prSet presAssocID="{707F9551-16D5-496C-A770-6BC874B047C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93FF4F1-B5B4-4E6A-ACF2-612704A48222}" type="pres">
      <dgm:prSet presAssocID="{707F9551-16D5-496C-A770-6BC874B047CC}" presName="hierChild3" presStyleCnt="0"/>
      <dgm:spPr/>
    </dgm:pt>
    <dgm:pt modelId="{8CCC7085-DFBB-435C-9600-B48776D31475}" type="pres">
      <dgm:prSet presAssocID="{6C89B9E9-1D63-4E5A-86BA-1F602CAFE614}" presName="Name10" presStyleLbl="parChTrans1D2" presStyleIdx="2" presStyleCnt="3"/>
      <dgm:spPr/>
      <dgm:t>
        <a:bodyPr/>
        <a:lstStyle/>
        <a:p>
          <a:endParaRPr lang="fi-FI"/>
        </a:p>
      </dgm:t>
    </dgm:pt>
    <dgm:pt modelId="{721DE613-F8A5-410A-9D11-728E58AA6221}" type="pres">
      <dgm:prSet presAssocID="{3685C68F-172B-4BB7-AD64-FF2A7B46DC54}" presName="hierRoot2" presStyleCnt="0"/>
      <dgm:spPr/>
    </dgm:pt>
    <dgm:pt modelId="{C89EFCEC-7FE9-4D1D-BCB5-6684F862D3CE}" type="pres">
      <dgm:prSet presAssocID="{3685C68F-172B-4BB7-AD64-FF2A7B46DC54}" presName="composite2" presStyleCnt="0"/>
      <dgm:spPr/>
    </dgm:pt>
    <dgm:pt modelId="{BFE9B7F8-3431-4D62-A2BE-49B7CC183005}" type="pres">
      <dgm:prSet presAssocID="{3685C68F-172B-4BB7-AD64-FF2A7B46DC54}" presName="background2" presStyleLbl="node2" presStyleIdx="2" presStyleCnt="3"/>
      <dgm:spPr/>
    </dgm:pt>
    <dgm:pt modelId="{7790ECFA-6805-4583-B163-3270EB4D9F5C}" type="pres">
      <dgm:prSet presAssocID="{3685C68F-172B-4BB7-AD64-FF2A7B46DC5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784DABFA-326A-4E4E-8DC7-8EB6BE9EEB6E}" type="pres">
      <dgm:prSet presAssocID="{3685C68F-172B-4BB7-AD64-FF2A7B46DC54}" presName="hierChild3" presStyleCnt="0"/>
      <dgm:spPr/>
    </dgm:pt>
    <dgm:pt modelId="{892EB4AE-69D7-490A-BFC2-8ECBD4813F2B}" type="pres">
      <dgm:prSet presAssocID="{58B46F34-1BC0-436D-8FCA-A0C20A252265}" presName="hierRoot1" presStyleCnt="0"/>
      <dgm:spPr/>
    </dgm:pt>
    <dgm:pt modelId="{A3FF94C0-F5D0-4514-85C1-FAAD919DB445}" type="pres">
      <dgm:prSet presAssocID="{58B46F34-1BC0-436D-8FCA-A0C20A252265}" presName="composite" presStyleCnt="0"/>
      <dgm:spPr/>
    </dgm:pt>
    <dgm:pt modelId="{5C44B675-CF76-4805-A210-D679350274C2}" type="pres">
      <dgm:prSet presAssocID="{58B46F34-1BC0-436D-8FCA-A0C20A252265}" presName="background" presStyleLbl="node0" presStyleIdx="1" presStyleCnt="2"/>
      <dgm:spPr/>
    </dgm:pt>
    <dgm:pt modelId="{C9A8DA32-836B-447E-9808-9588EA8B50F8}" type="pres">
      <dgm:prSet presAssocID="{58B46F34-1BC0-436D-8FCA-A0C20A252265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C6ABC2C-703B-47AF-B0F2-12062A155679}" type="pres">
      <dgm:prSet presAssocID="{58B46F34-1BC0-436D-8FCA-A0C20A252265}" presName="hierChild2" presStyleCnt="0"/>
      <dgm:spPr/>
    </dgm:pt>
  </dgm:ptLst>
  <dgm:cxnLst>
    <dgm:cxn modelId="{1874B92D-12B1-4D98-8B3C-1AEFE56F46A8}" type="presOf" srcId="{9350F1A0-B076-455A-B1BE-3C93D0654DEE}" destId="{80EFCA9B-9212-4C08-B332-69E75C92512A}" srcOrd="0" destOrd="0" presId="urn:microsoft.com/office/officeart/2005/8/layout/hierarchy1"/>
    <dgm:cxn modelId="{764239B5-893D-406D-8C94-14D61206F5AB}" srcId="{6C8CE189-C7D0-4156-A7FE-CFD0897B56CD}" destId="{3685C68F-172B-4BB7-AD64-FF2A7B46DC54}" srcOrd="2" destOrd="0" parTransId="{6C89B9E9-1D63-4E5A-86BA-1F602CAFE614}" sibTransId="{42FAD7A3-7345-4DAE-8E54-5EB1A99D9033}"/>
    <dgm:cxn modelId="{41402F4C-8AEF-424D-9F65-DB9E9E65668A}" type="presOf" srcId="{630C18C9-4270-47D8-9AC2-3EEF372A7993}" destId="{2711A2D3-558C-4209-AAEE-18B4D0098627}" srcOrd="0" destOrd="0" presId="urn:microsoft.com/office/officeart/2005/8/layout/hierarchy1"/>
    <dgm:cxn modelId="{5E75C55D-6C80-48AE-BCE1-21F52166496E}" type="presOf" srcId="{58B46F34-1BC0-436D-8FCA-A0C20A252265}" destId="{C9A8DA32-836B-447E-9808-9588EA8B50F8}" srcOrd="0" destOrd="0" presId="urn:microsoft.com/office/officeart/2005/8/layout/hierarchy1"/>
    <dgm:cxn modelId="{F506B5EF-2583-4457-94A9-043ED5ECFB22}" type="presOf" srcId="{8A6B68A0-2699-48D0-8D6F-10618548573A}" destId="{6563D176-677B-486D-BF73-FD2A9C4A5FD8}" srcOrd="0" destOrd="0" presId="urn:microsoft.com/office/officeart/2005/8/layout/hierarchy1"/>
    <dgm:cxn modelId="{65B41FF9-FBED-4C59-A398-1A14A488D548}" srcId="{A2ABBFBC-E4BB-4EE2-8109-107A0AA571C9}" destId="{58B46F34-1BC0-436D-8FCA-A0C20A252265}" srcOrd="1" destOrd="0" parTransId="{1915167B-0495-49C4-8101-781468DC30F9}" sibTransId="{CDF9E1D4-DAFD-4258-8402-8EA1914B9355}"/>
    <dgm:cxn modelId="{DD147D1C-FB7D-42C5-9932-E11CFDC1E217}" type="presOf" srcId="{707F9551-16D5-496C-A770-6BC874B047CC}" destId="{55D2F4AC-9EE5-455A-BEE9-461D08FACAFB}" srcOrd="0" destOrd="0" presId="urn:microsoft.com/office/officeart/2005/8/layout/hierarchy1"/>
    <dgm:cxn modelId="{10A17581-CA9C-47A1-8F81-182105815481}" type="presOf" srcId="{3685C68F-172B-4BB7-AD64-FF2A7B46DC54}" destId="{7790ECFA-6805-4583-B163-3270EB4D9F5C}" srcOrd="0" destOrd="0" presId="urn:microsoft.com/office/officeart/2005/8/layout/hierarchy1"/>
    <dgm:cxn modelId="{96103C4D-8740-4018-8761-9CCAE0D19CCC}" srcId="{A2ABBFBC-E4BB-4EE2-8109-107A0AA571C9}" destId="{6C8CE189-C7D0-4156-A7FE-CFD0897B56CD}" srcOrd="0" destOrd="0" parTransId="{0BEF47AF-42B7-4A9C-BBA3-DC0C6C121933}" sibTransId="{3FDCE754-61F7-4228-BFA2-85FC86589DD2}"/>
    <dgm:cxn modelId="{9B89149B-C2CC-48BA-ABAB-B98B7CDEA5F6}" srcId="{6C8CE189-C7D0-4156-A7FE-CFD0897B56CD}" destId="{630C18C9-4270-47D8-9AC2-3EEF372A7993}" srcOrd="0" destOrd="0" parTransId="{8A6B68A0-2699-48D0-8D6F-10618548573A}" sibTransId="{73E20FC7-E702-4C2D-838A-939B777AE499}"/>
    <dgm:cxn modelId="{AF3C7CE1-F378-40AC-A1A9-6680CEF495F9}" type="presOf" srcId="{6C89B9E9-1D63-4E5A-86BA-1F602CAFE614}" destId="{8CCC7085-DFBB-435C-9600-B48776D31475}" srcOrd="0" destOrd="0" presId="urn:microsoft.com/office/officeart/2005/8/layout/hierarchy1"/>
    <dgm:cxn modelId="{90701E9E-55FB-4FCA-A8A7-5DAE8356A68D}" srcId="{6C8CE189-C7D0-4156-A7FE-CFD0897B56CD}" destId="{707F9551-16D5-496C-A770-6BC874B047CC}" srcOrd="1" destOrd="0" parTransId="{9350F1A0-B076-455A-B1BE-3C93D0654DEE}" sibTransId="{7CC57DF0-1F59-4D9B-9BF6-9BF9A8A06576}"/>
    <dgm:cxn modelId="{32E646D0-0787-4F51-BF2B-D5E8836C7FAE}" type="presOf" srcId="{A2ABBFBC-E4BB-4EE2-8109-107A0AA571C9}" destId="{2C81E5A8-80C0-4F01-B015-C241206765FD}" srcOrd="0" destOrd="0" presId="urn:microsoft.com/office/officeart/2005/8/layout/hierarchy1"/>
    <dgm:cxn modelId="{0753D4EE-3413-454C-B1DD-DB5D650FB5F4}" type="presOf" srcId="{6C8CE189-C7D0-4156-A7FE-CFD0897B56CD}" destId="{7730464A-1FA9-4ABC-BE9D-AD37C644CEF1}" srcOrd="0" destOrd="0" presId="urn:microsoft.com/office/officeart/2005/8/layout/hierarchy1"/>
    <dgm:cxn modelId="{DFC69C2D-EAD4-42DD-AD25-E0F944ED46EC}" type="presParOf" srcId="{2C81E5A8-80C0-4F01-B015-C241206765FD}" destId="{7BD603C3-654C-4D41-9392-26295068B95A}" srcOrd="0" destOrd="0" presId="urn:microsoft.com/office/officeart/2005/8/layout/hierarchy1"/>
    <dgm:cxn modelId="{105D06A1-E87D-413B-9CB3-5444AAB32DFE}" type="presParOf" srcId="{7BD603C3-654C-4D41-9392-26295068B95A}" destId="{3F04389A-60A6-48A7-B373-84CB1DD3EFB1}" srcOrd="0" destOrd="0" presId="urn:microsoft.com/office/officeart/2005/8/layout/hierarchy1"/>
    <dgm:cxn modelId="{08F6FF1F-9381-4749-A9FE-AFD38783BE6C}" type="presParOf" srcId="{3F04389A-60A6-48A7-B373-84CB1DD3EFB1}" destId="{24871D3F-741F-4D21-9139-84D7A8B5A3CC}" srcOrd="0" destOrd="0" presId="urn:microsoft.com/office/officeart/2005/8/layout/hierarchy1"/>
    <dgm:cxn modelId="{3BA7626D-680B-4621-827D-888D1E62F939}" type="presParOf" srcId="{3F04389A-60A6-48A7-B373-84CB1DD3EFB1}" destId="{7730464A-1FA9-4ABC-BE9D-AD37C644CEF1}" srcOrd="1" destOrd="0" presId="urn:microsoft.com/office/officeart/2005/8/layout/hierarchy1"/>
    <dgm:cxn modelId="{2C874817-25DD-40BC-9560-F5FD881E99CC}" type="presParOf" srcId="{7BD603C3-654C-4D41-9392-26295068B95A}" destId="{B781666D-702F-4E51-AF05-4D7CB709C0D4}" srcOrd="1" destOrd="0" presId="urn:microsoft.com/office/officeart/2005/8/layout/hierarchy1"/>
    <dgm:cxn modelId="{3DBA0432-F1E5-4A94-AB80-FEA1F969094B}" type="presParOf" srcId="{B781666D-702F-4E51-AF05-4D7CB709C0D4}" destId="{6563D176-677B-486D-BF73-FD2A9C4A5FD8}" srcOrd="0" destOrd="0" presId="urn:microsoft.com/office/officeart/2005/8/layout/hierarchy1"/>
    <dgm:cxn modelId="{BB946704-EE32-44D4-909B-2531B0BCBE8C}" type="presParOf" srcId="{B781666D-702F-4E51-AF05-4D7CB709C0D4}" destId="{322DC52B-A621-40E3-8EE2-5D9190D42BE4}" srcOrd="1" destOrd="0" presId="urn:microsoft.com/office/officeart/2005/8/layout/hierarchy1"/>
    <dgm:cxn modelId="{D97FA911-DEC8-45E4-AAC8-55D2FC38DBF4}" type="presParOf" srcId="{322DC52B-A621-40E3-8EE2-5D9190D42BE4}" destId="{EC87361D-925A-472F-8525-1E911F5B66C7}" srcOrd="0" destOrd="0" presId="urn:microsoft.com/office/officeart/2005/8/layout/hierarchy1"/>
    <dgm:cxn modelId="{0CBF6E00-764E-428D-960A-99D41E109902}" type="presParOf" srcId="{EC87361D-925A-472F-8525-1E911F5B66C7}" destId="{5286963E-7616-4269-A564-7CEA015DE03F}" srcOrd="0" destOrd="0" presId="urn:microsoft.com/office/officeart/2005/8/layout/hierarchy1"/>
    <dgm:cxn modelId="{EBAAE32F-BF12-4AC5-953D-9617217E5537}" type="presParOf" srcId="{EC87361D-925A-472F-8525-1E911F5B66C7}" destId="{2711A2D3-558C-4209-AAEE-18B4D0098627}" srcOrd="1" destOrd="0" presId="urn:microsoft.com/office/officeart/2005/8/layout/hierarchy1"/>
    <dgm:cxn modelId="{7007F7F0-9D8E-4CD6-B812-F8B4A1CC4DF2}" type="presParOf" srcId="{322DC52B-A621-40E3-8EE2-5D9190D42BE4}" destId="{CB634B08-1F2D-4674-BA99-DA04D7F13BB7}" srcOrd="1" destOrd="0" presId="urn:microsoft.com/office/officeart/2005/8/layout/hierarchy1"/>
    <dgm:cxn modelId="{C9831F21-6278-4945-ABD6-E3224F9F27A0}" type="presParOf" srcId="{B781666D-702F-4E51-AF05-4D7CB709C0D4}" destId="{80EFCA9B-9212-4C08-B332-69E75C92512A}" srcOrd="2" destOrd="0" presId="urn:microsoft.com/office/officeart/2005/8/layout/hierarchy1"/>
    <dgm:cxn modelId="{E10C559D-B6A6-4DBD-B304-315DE234A63E}" type="presParOf" srcId="{B781666D-702F-4E51-AF05-4D7CB709C0D4}" destId="{CC9E0459-C161-4774-9709-BC903B645CCE}" srcOrd="3" destOrd="0" presId="urn:microsoft.com/office/officeart/2005/8/layout/hierarchy1"/>
    <dgm:cxn modelId="{BCB593B7-AB6E-4DE8-9D06-97A55A22E9C1}" type="presParOf" srcId="{CC9E0459-C161-4774-9709-BC903B645CCE}" destId="{224D346A-099C-46B6-8B83-CA44BAFB0A3A}" srcOrd="0" destOrd="0" presId="urn:microsoft.com/office/officeart/2005/8/layout/hierarchy1"/>
    <dgm:cxn modelId="{D79A0463-6380-47FB-803B-8F394C821972}" type="presParOf" srcId="{224D346A-099C-46B6-8B83-CA44BAFB0A3A}" destId="{21F0D751-FF00-42E4-A59B-CE893A11B43E}" srcOrd="0" destOrd="0" presId="urn:microsoft.com/office/officeart/2005/8/layout/hierarchy1"/>
    <dgm:cxn modelId="{CA7C34B2-7CAD-405E-803F-A57A000276A4}" type="presParOf" srcId="{224D346A-099C-46B6-8B83-CA44BAFB0A3A}" destId="{55D2F4AC-9EE5-455A-BEE9-461D08FACAFB}" srcOrd="1" destOrd="0" presId="urn:microsoft.com/office/officeart/2005/8/layout/hierarchy1"/>
    <dgm:cxn modelId="{28014905-AB28-4CB9-BFC1-C57C4358A5E8}" type="presParOf" srcId="{CC9E0459-C161-4774-9709-BC903B645CCE}" destId="{B93FF4F1-B5B4-4E6A-ACF2-612704A48222}" srcOrd="1" destOrd="0" presId="urn:microsoft.com/office/officeart/2005/8/layout/hierarchy1"/>
    <dgm:cxn modelId="{6EC23AF6-8078-4BFE-8591-12F996F23951}" type="presParOf" srcId="{B781666D-702F-4E51-AF05-4D7CB709C0D4}" destId="{8CCC7085-DFBB-435C-9600-B48776D31475}" srcOrd="4" destOrd="0" presId="urn:microsoft.com/office/officeart/2005/8/layout/hierarchy1"/>
    <dgm:cxn modelId="{FCCC17CF-555F-4CC1-A019-4C643AEB96BD}" type="presParOf" srcId="{B781666D-702F-4E51-AF05-4D7CB709C0D4}" destId="{721DE613-F8A5-410A-9D11-728E58AA6221}" srcOrd="5" destOrd="0" presId="urn:microsoft.com/office/officeart/2005/8/layout/hierarchy1"/>
    <dgm:cxn modelId="{AB84AA31-5C6A-4BDE-B554-617C89BF6211}" type="presParOf" srcId="{721DE613-F8A5-410A-9D11-728E58AA6221}" destId="{C89EFCEC-7FE9-4D1D-BCB5-6684F862D3CE}" srcOrd="0" destOrd="0" presId="urn:microsoft.com/office/officeart/2005/8/layout/hierarchy1"/>
    <dgm:cxn modelId="{28F0D30E-CF12-4C1D-9148-9EA536B6A139}" type="presParOf" srcId="{C89EFCEC-7FE9-4D1D-BCB5-6684F862D3CE}" destId="{BFE9B7F8-3431-4D62-A2BE-49B7CC183005}" srcOrd="0" destOrd="0" presId="urn:microsoft.com/office/officeart/2005/8/layout/hierarchy1"/>
    <dgm:cxn modelId="{C9E76DAF-7F13-45DD-BBCE-489A57DB28DB}" type="presParOf" srcId="{C89EFCEC-7FE9-4D1D-BCB5-6684F862D3CE}" destId="{7790ECFA-6805-4583-B163-3270EB4D9F5C}" srcOrd="1" destOrd="0" presId="urn:microsoft.com/office/officeart/2005/8/layout/hierarchy1"/>
    <dgm:cxn modelId="{20B60FA4-F033-41DA-B527-4BCF12A670D8}" type="presParOf" srcId="{721DE613-F8A5-410A-9D11-728E58AA6221}" destId="{784DABFA-326A-4E4E-8DC7-8EB6BE9EEB6E}" srcOrd="1" destOrd="0" presId="urn:microsoft.com/office/officeart/2005/8/layout/hierarchy1"/>
    <dgm:cxn modelId="{02023C16-C576-450A-95E0-FA95CA8E722A}" type="presParOf" srcId="{2C81E5A8-80C0-4F01-B015-C241206765FD}" destId="{892EB4AE-69D7-490A-BFC2-8ECBD4813F2B}" srcOrd="1" destOrd="0" presId="urn:microsoft.com/office/officeart/2005/8/layout/hierarchy1"/>
    <dgm:cxn modelId="{341C7B53-9BCC-4F48-9439-1FC839D4EBB5}" type="presParOf" srcId="{892EB4AE-69D7-490A-BFC2-8ECBD4813F2B}" destId="{A3FF94C0-F5D0-4514-85C1-FAAD919DB445}" srcOrd="0" destOrd="0" presId="urn:microsoft.com/office/officeart/2005/8/layout/hierarchy1"/>
    <dgm:cxn modelId="{76E9F5FA-834D-441E-8974-8DC988BFAA6D}" type="presParOf" srcId="{A3FF94C0-F5D0-4514-85C1-FAAD919DB445}" destId="{5C44B675-CF76-4805-A210-D679350274C2}" srcOrd="0" destOrd="0" presId="urn:microsoft.com/office/officeart/2005/8/layout/hierarchy1"/>
    <dgm:cxn modelId="{0A9BD8BF-EAFF-4CF6-B06E-A5C1E08B46E6}" type="presParOf" srcId="{A3FF94C0-F5D0-4514-85C1-FAAD919DB445}" destId="{C9A8DA32-836B-447E-9808-9588EA8B50F8}" srcOrd="1" destOrd="0" presId="urn:microsoft.com/office/officeart/2005/8/layout/hierarchy1"/>
    <dgm:cxn modelId="{06EB8EEB-A070-499E-96BF-A8ED9F67DB18}" type="presParOf" srcId="{892EB4AE-69D7-490A-BFC2-8ECBD4813F2B}" destId="{EC6ABC2C-703B-47AF-B0F2-12062A1556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C7085-DFBB-435C-9600-B48776D31475}">
      <dsp:nvSpPr>
        <dsp:cNvPr id="0" name=""/>
        <dsp:cNvSpPr/>
      </dsp:nvSpPr>
      <dsp:spPr>
        <a:xfrm>
          <a:off x="2518945" y="1764298"/>
          <a:ext cx="1787638" cy="425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881"/>
              </a:lnTo>
              <a:lnTo>
                <a:pt x="1787638" y="289881"/>
              </a:lnTo>
              <a:lnTo>
                <a:pt x="1787638" y="4253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FCA9B-9212-4C08-B332-69E75C92512A}">
      <dsp:nvSpPr>
        <dsp:cNvPr id="0" name=""/>
        <dsp:cNvSpPr/>
      </dsp:nvSpPr>
      <dsp:spPr>
        <a:xfrm>
          <a:off x="2473225" y="1764298"/>
          <a:ext cx="91440" cy="4253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3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D176-677B-486D-BF73-FD2A9C4A5FD8}">
      <dsp:nvSpPr>
        <dsp:cNvPr id="0" name=""/>
        <dsp:cNvSpPr/>
      </dsp:nvSpPr>
      <dsp:spPr>
        <a:xfrm>
          <a:off x="753523" y="1764298"/>
          <a:ext cx="1765421" cy="380954"/>
        </a:xfrm>
        <a:custGeom>
          <a:avLst/>
          <a:gdLst/>
          <a:ahLst/>
          <a:cxnLst/>
          <a:rect l="0" t="0" r="0" b="0"/>
          <a:pathLst>
            <a:path>
              <a:moveTo>
                <a:pt x="1765421" y="0"/>
              </a:moveTo>
              <a:lnTo>
                <a:pt x="1765421" y="245459"/>
              </a:lnTo>
              <a:lnTo>
                <a:pt x="0" y="245459"/>
              </a:lnTo>
              <a:lnTo>
                <a:pt x="0" y="3809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71D3F-741F-4D21-9139-84D7A8B5A3CC}">
      <dsp:nvSpPr>
        <dsp:cNvPr id="0" name=""/>
        <dsp:cNvSpPr/>
      </dsp:nvSpPr>
      <dsp:spPr>
        <a:xfrm>
          <a:off x="1787638" y="835538"/>
          <a:ext cx="1462613" cy="92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0464A-1FA9-4ABC-BE9D-AD37C644CEF1}">
      <dsp:nvSpPr>
        <dsp:cNvPr id="0" name=""/>
        <dsp:cNvSpPr/>
      </dsp:nvSpPr>
      <dsp:spPr>
        <a:xfrm>
          <a:off x="1950151" y="989925"/>
          <a:ext cx="1462613" cy="92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Uusi rahankeräyslaki</a:t>
          </a:r>
          <a:endParaRPr lang="fi-FI" sz="1200" b="1" kern="1200" dirty="0"/>
        </a:p>
      </dsp:txBody>
      <dsp:txXfrm>
        <a:off x="1977353" y="1017127"/>
        <a:ext cx="1408209" cy="874355"/>
      </dsp:txXfrm>
    </dsp:sp>
    <dsp:sp modelId="{5286963E-7616-4269-A564-7CEA015DE03F}">
      <dsp:nvSpPr>
        <dsp:cNvPr id="0" name=""/>
        <dsp:cNvSpPr/>
      </dsp:nvSpPr>
      <dsp:spPr>
        <a:xfrm>
          <a:off x="22217" y="2145252"/>
          <a:ext cx="1462613" cy="92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1A2D3-558C-4209-AAEE-18B4D0098627}">
      <dsp:nvSpPr>
        <dsp:cNvPr id="0" name=""/>
        <dsp:cNvSpPr/>
      </dsp:nvSpPr>
      <dsp:spPr>
        <a:xfrm>
          <a:off x="184729" y="2299639"/>
          <a:ext cx="1462613" cy="92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smtClean="0"/>
            <a:t>Lupamenettely</a:t>
          </a:r>
          <a:endParaRPr lang="fi-FI" sz="1200" kern="1200" dirty="0"/>
        </a:p>
      </dsp:txBody>
      <dsp:txXfrm>
        <a:off x="211931" y="2326841"/>
        <a:ext cx="1408209" cy="874355"/>
      </dsp:txXfrm>
    </dsp:sp>
    <dsp:sp modelId="{21F0D751-FF00-42E4-A59B-CE893A11B43E}">
      <dsp:nvSpPr>
        <dsp:cNvPr id="0" name=""/>
        <dsp:cNvSpPr/>
      </dsp:nvSpPr>
      <dsp:spPr>
        <a:xfrm>
          <a:off x="1787638" y="2189675"/>
          <a:ext cx="1462613" cy="92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2F4AC-9EE5-455A-BEE9-461D08FACAFB}">
      <dsp:nvSpPr>
        <dsp:cNvPr id="0" name=""/>
        <dsp:cNvSpPr/>
      </dsp:nvSpPr>
      <dsp:spPr>
        <a:xfrm>
          <a:off x="1950151" y="2344062"/>
          <a:ext cx="1462613" cy="92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 Pienkeräysmenettely</a:t>
          </a:r>
          <a:endParaRPr lang="fi-FI" sz="1200" kern="1200" dirty="0"/>
        </a:p>
      </dsp:txBody>
      <dsp:txXfrm>
        <a:off x="1977353" y="2371264"/>
        <a:ext cx="1408209" cy="874355"/>
      </dsp:txXfrm>
    </dsp:sp>
    <dsp:sp modelId="{BFE9B7F8-3431-4D62-A2BE-49B7CC183005}">
      <dsp:nvSpPr>
        <dsp:cNvPr id="0" name=""/>
        <dsp:cNvSpPr/>
      </dsp:nvSpPr>
      <dsp:spPr>
        <a:xfrm>
          <a:off x="3575277" y="2189675"/>
          <a:ext cx="1462613" cy="92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0ECFA-6805-4583-B163-3270EB4D9F5C}">
      <dsp:nvSpPr>
        <dsp:cNvPr id="0" name=""/>
        <dsp:cNvSpPr/>
      </dsp:nvSpPr>
      <dsp:spPr>
        <a:xfrm>
          <a:off x="3737790" y="2344062"/>
          <a:ext cx="1462613" cy="92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Vaalikeräykset </a:t>
          </a:r>
          <a:endParaRPr lang="fi-FI" sz="1200" kern="1200" dirty="0"/>
        </a:p>
      </dsp:txBody>
      <dsp:txXfrm>
        <a:off x="3764992" y="2371264"/>
        <a:ext cx="1408209" cy="874355"/>
      </dsp:txXfrm>
    </dsp:sp>
    <dsp:sp modelId="{5C44B675-CF76-4805-A210-D679350274C2}">
      <dsp:nvSpPr>
        <dsp:cNvPr id="0" name=""/>
        <dsp:cNvSpPr/>
      </dsp:nvSpPr>
      <dsp:spPr>
        <a:xfrm>
          <a:off x="3575277" y="835538"/>
          <a:ext cx="1462613" cy="928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8DA32-836B-447E-9808-9588EA8B50F8}">
      <dsp:nvSpPr>
        <dsp:cNvPr id="0" name=""/>
        <dsp:cNvSpPr/>
      </dsp:nvSpPr>
      <dsp:spPr>
        <a:xfrm>
          <a:off x="3737790" y="989925"/>
          <a:ext cx="1462613" cy="928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Soveltamisalan rajaukset</a:t>
          </a:r>
          <a:endParaRPr lang="fi-FI" sz="1200" kern="1200" dirty="0"/>
        </a:p>
      </dsp:txBody>
      <dsp:txXfrm>
        <a:off x="3764992" y="1017127"/>
        <a:ext cx="1408209" cy="874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FEAF-244B-4E85-9983-4B7EF31AA37A}" type="datetimeFigureOut">
              <a:rPr lang="fi-FI" smtClean="0"/>
              <a:t>21.11.2018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131B-2866-4FFE-B209-00BAE19CC3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97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41E9EA-E4AC-42C5-BACF-81F33CE7A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8200" y="1370013"/>
            <a:ext cx="6553200" cy="238760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B695E79-8FA4-428E-BA79-89D4221158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8200" y="4133850"/>
            <a:ext cx="6553200" cy="10668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Esittäjän nimi pvm.kk.vuosi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302C587E-B56B-44B5-83E3-97DBF3408B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5" y="1413507"/>
            <a:ext cx="3162298" cy="3872705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47AE242E-DED8-496C-BB0C-B84BC49681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4" y="6054470"/>
            <a:ext cx="1289590" cy="456244"/>
          </a:xfrm>
          <a:prstGeom prst="rect">
            <a:avLst/>
          </a:prstGeom>
        </p:spPr>
      </p:pic>
      <p:sp>
        <p:nvSpPr>
          <p:cNvPr id="8" name="Kuvan paikkamerkki 6">
            <a:extLst>
              <a:ext uri="{FF2B5EF4-FFF2-40B4-BE49-F238E27FC236}">
                <a16:creationId xmlns:a16="http://schemas.microsoft.com/office/drawing/2014/main" id="{676B1168-3B4E-475B-A7E8-D7FABA160F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649181" y="6054725"/>
            <a:ext cx="2160000" cy="540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/>
              <a:t>Yhteistyökumppanin logo</a:t>
            </a:r>
          </a:p>
        </p:txBody>
      </p:sp>
    </p:spTree>
    <p:extLst>
      <p:ext uri="{BB962C8B-B14F-4D97-AF65-F5344CB8AC3E}">
        <p14:creationId xmlns:p14="http://schemas.microsoft.com/office/powerpoint/2010/main" val="211794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CDDFCBF-5514-4214-A57B-87A78A0C0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6921-942D-4C7C-ABE9-BEDDF3773F9D}" type="datetime1">
              <a:rPr lang="fi-FI" smtClean="0"/>
              <a:t>21.11.2018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FA15596-A0FB-46AE-A88D-D0A565E4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EF405A6-11FE-4E49-9BCA-CE5F4075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3724BD4-551A-40A8-88FB-124A9A1A6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äritausta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29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petus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>
            <a:extLst>
              <a:ext uri="{FF2B5EF4-FFF2-40B4-BE49-F238E27FC236}">
                <a16:creationId xmlns:a16="http://schemas.microsoft.com/office/drawing/2014/main" id="{AB0AF0C8-FDA6-4EFD-AF90-7EA451CFB7A1}"/>
              </a:ext>
            </a:extLst>
          </p:cNvPr>
          <p:cNvSpPr txBox="1"/>
          <p:nvPr userDrawn="1"/>
        </p:nvSpPr>
        <p:spPr>
          <a:xfrm>
            <a:off x="4133850" y="4810125"/>
            <a:ext cx="3924300" cy="11334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fi-FI" sz="1400">
                <a:solidFill>
                  <a:srgbClr val="FFFFFF"/>
                </a:solidFill>
              </a:rPr>
              <a:t>Kirkkokatu 12, Helsinki</a:t>
            </a:r>
          </a:p>
          <a:p>
            <a:pPr algn="ctr"/>
            <a:r>
              <a:rPr lang="fi-FI" sz="1400">
                <a:solidFill>
                  <a:srgbClr val="FFFFFF"/>
                </a:solidFill>
              </a:rPr>
              <a:t>PL 26, 00023 Valtioneuvosto</a:t>
            </a:r>
          </a:p>
          <a:p>
            <a:pPr algn="ctr"/>
            <a:r>
              <a:rPr lang="fi-FI" sz="1400">
                <a:solidFill>
                  <a:srgbClr val="FFFFFF"/>
                </a:solidFill>
              </a:rPr>
              <a:t>Vaihde 0295 480 171</a:t>
            </a:r>
          </a:p>
          <a:p>
            <a:pPr algn="ctr"/>
            <a:r>
              <a:rPr lang="fi-FI" sz="1400">
                <a:solidFill>
                  <a:srgbClr val="FFFFFF"/>
                </a:solidFill>
              </a:rPr>
              <a:t>kirjaamo@intermin.fi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AB958C6-11BA-4E0E-A57C-7F547D63C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368" y="3852671"/>
            <a:ext cx="2464313" cy="562357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A6BB996D-1EEA-4ABE-BACB-510A95B63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58" y="2213608"/>
            <a:ext cx="1202440" cy="147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490346-B044-4CFF-8851-73D61555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B837FE-AD8B-4299-A341-F991FA718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D93EE4-ADA5-43DA-BB9C-6AA7EC3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B2F8-2402-4DA6-9253-0104C3E1A899}" type="datetime1">
              <a:rPr lang="fi-FI" smtClean="0"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950696-0591-4507-BF1A-FB2F1467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A6D048-6AA7-4863-AD5F-C8DFF16A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D2EFAF46-726D-434C-B6B6-44455998F2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0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1C11A-4C25-4530-AF1E-9A17F558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85200"/>
            <a:ext cx="10515600" cy="1008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A5AAE6-FA9D-455C-8E69-DDDF6F84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4860000" cy="38385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E107890-B700-4D02-8E87-CC30E7B6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34150" y="1828800"/>
            <a:ext cx="4860000" cy="38385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B29A90-0B48-49AB-BF4F-2A0F9622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B8F6-954E-41EF-AA3E-07905730B522}" type="datetime1">
              <a:rPr lang="fi-FI" smtClean="0"/>
              <a:t>21.11.2018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166102-E33F-4F6A-A52C-1E4F4F5E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E3D9C6E-23AF-4AD1-8D58-819C2B85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4B4EF317-BA98-4773-8DBD-BBCF1CF6CA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5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1C11A-4C25-4530-AF1E-9A17F558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85200"/>
            <a:ext cx="10515600" cy="1008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AF38E2-3E0F-436B-BDCF-D04481B98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860000" cy="461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A5AAE6-FA9D-455C-8E69-DDDF6F848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62175"/>
            <a:ext cx="4860000" cy="3505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2D4CBC7-7368-4960-A58D-54AFEE05F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34150" y="1681163"/>
            <a:ext cx="4860000" cy="461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E107890-B700-4D02-8E87-CC30E7B6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34150" y="2162175"/>
            <a:ext cx="4860000" cy="35052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B29A90-0B48-49AB-BF4F-2A0F9622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E45D-D939-4329-BDE0-F1D11EFE0D21}" type="datetime1">
              <a:rPr lang="fi-FI" smtClean="0"/>
              <a:t>21.11.2018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166102-E33F-4F6A-A52C-1E4F4F5E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E3D9C6E-23AF-4AD1-8D58-819C2B85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482CB38-5C81-4CCB-B151-E2E988DB08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3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3F547D2F-F2B7-43B6-820A-A480C16677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19951" y="0"/>
            <a:ext cx="49720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490346-B044-4CFF-8851-73D61555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64197"/>
            <a:ext cx="5257800" cy="1244600"/>
          </a:xfrm>
        </p:spPr>
        <p:txBody>
          <a:bodyPr anchor="t" anchorCtr="0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B837FE-AD8B-4299-A341-F991FA71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362200"/>
            <a:ext cx="5257800" cy="3429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D93EE4-ADA5-43DA-BB9C-6AA7EC3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B2E5-8438-4EE8-AECF-4BD00DF694FE}" type="datetime1">
              <a:rPr lang="fi-FI" smtClean="0"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950696-0591-4507-BF1A-FB2F1467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A6D048-6AA7-4863-AD5F-C8DFF16A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4851CA4-F673-4B03-AB9E-DA5A569912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4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3F547D2F-F2B7-43B6-820A-A480C16677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19951" y="0"/>
            <a:ext cx="49720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4490346-B044-4CFF-8851-73D61555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2670176"/>
            <a:ext cx="5486399" cy="1558924"/>
          </a:xfrm>
        </p:spPr>
        <p:txBody>
          <a:bodyPr anchor="ctr" anchorCtr="0"/>
          <a:lstStyle>
            <a:lvl1pPr algn="ctr">
              <a:lnSpc>
                <a:spcPct val="9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D93EE4-ADA5-43DA-BB9C-6AA7EC3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1D2-FF21-4024-B943-ACFD43DBC35A}" type="datetime1">
              <a:rPr lang="fi-FI" smtClean="0"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950696-0591-4507-BF1A-FB2F1467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A6D048-6AA7-4863-AD5F-C8DFF16A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1E21574C-ABD6-435C-ABC2-719C28A6D2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4" y="6054470"/>
            <a:ext cx="1289590" cy="45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8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vaakakuva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3F547D2F-F2B7-43B6-820A-A480C16677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1" cy="40957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D93EE4-ADA5-43DA-BB9C-6AA7EC3E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0FE25E-EAEA-472F-9D28-3B4F62E7FFAD}" type="datetime1">
              <a:rPr lang="fi-FI" smtClean="0"/>
              <a:pPr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950696-0591-4507-BF1A-FB2F1467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A6D048-6AA7-4863-AD5F-C8DFF16A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73A356-C14D-42BE-9278-197E8B37771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004E3EB-47EC-4F60-B9BA-A7DABC2D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87" y="4867274"/>
            <a:ext cx="9572625" cy="1009651"/>
          </a:xfrm>
        </p:spPr>
        <p:txBody>
          <a:bodyPr anchor="ctr" anchorCtr="0"/>
          <a:lstStyle>
            <a:lvl1pPr algn="ctr">
              <a:defRPr sz="4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CECB6210-D422-4AEC-87CB-7737289B6B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4" y="6054470"/>
            <a:ext cx="1289590" cy="45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8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rgbClr val="142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453D22-AF69-43F1-AA10-7BD32BB8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24063"/>
            <a:ext cx="10515600" cy="2852737"/>
          </a:xfrm>
        </p:spPr>
        <p:txBody>
          <a:bodyPr anchor="ctr" anchorCtr="0"/>
          <a:lstStyle>
            <a:lvl1pPr algn="ctr">
              <a:lnSpc>
                <a:spcPct val="95000"/>
              </a:lnSpc>
              <a:defRPr sz="5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B55730-CAF9-4A25-851A-D68FCDB34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6DD1E3-C7F7-4AFD-ADCE-E8524217488F}" type="datetime1">
              <a:rPr lang="fi-FI" smtClean="0"/>
              <a:pPr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0BA40E-74C4-4EFD-B626-9D0DE253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AF360C-674F-4F20-B01F-0F0FF59A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73A356-C14D-42BE-9278-197E8B37771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DAED6025-CCE9-4E1A-9F7E-540D0094DE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4" y="6054470"/>
            <a:ext cx="1289590" cy="45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7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FEEA2-9EA4-4BEB-BA0D-A9EC9E6B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397DF6D-36C2-452D-80CE-90DA620F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382F6-2D84-4435-8538-DE834B8D895F}" type="datetime1">
              <a:rPr lang="fi-FI" smtClean="0"/>
              <a:t>21.11.2018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DCE02CF-03D1-44AF-9B44-4CD86158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557E30-0CD3-4F77-A25B-25F6F1DB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A356-C14D-42BE-9278-197E8B37771B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E7BE71-7199-4B7C-B019-768CC9F30E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5" y="6054470"/>
            <a:ext cx="1289587" cy="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2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AA7B23A-DCD9-456D-A0B8-97C1418ED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6"/>
            <a:ext cx="9572625" cy="1244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91A68A-1C41-4D6F-BF28-7C5975EBF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14549"/>
            <a:ext cx="9572625" cy="36766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AE61E0-75EA-4569-A473-FDC69ACB1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2200" y="6543675"/>
            <a:ext cx="1080000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43AB1166-E4C5-4A99-B5EC-32595794ED35}" type="datetime1">
              <a:rPr lang="fi-FI" smtClean="0"/>
              <a:t>21.11.2018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DD54FC4-B225-4B5A-83FF-2DA61EE37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543675"/>
            <a:ext cx="2664000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6E1A9-B47E-47F7-94EF-EF3D6086C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7100" y="6543675"/>
            <a:ext cx="720000" cy="177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A73A356-C14D-42BE-9278-197E8B3777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2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98" r:id="rId11"/>
    <p:sldLayoutId id="214748368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rgbClr val="142D55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8BD34AD3-1E13-4EBC-B635-0B047610C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Arpajaislain uudistaminen ja rahankeräyslain kokonaisuudistus</a:t>
            </a:r>
            <a:endParaRPr lang="fi-FI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E11928B1-D7B8-484C-9951-F02115CD1E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ansalaisyhteiskuntapolitiikan neuvottelukunnan kokous 4/2018</a:t>
            </a:r>
          </a:p>
          <a:p>
            <a:r>
              <a:rPr lang="fi-FI" dirty="0" smtClean="0"/>
              <a:t>Neuvotteleva virkamies Elina Rydman 21.11.2018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078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Pienkeräysmenettely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Toimivaltaisena viranomaisena poliisilaitokset</a:t>
            </a:r>
          </a:p>
          <a:p>
            <a:r>
              <a:rPr lang="fi-FI" dirty="0"/>
              <a:t>Pienkeräyksen järjestäjältä ja keräystarkoitukselta ei edellytettäisi </a:t>
            </a:r>
            <a:r>
              <a:rPr lang="fi-FI" dirty="0" smtClean="0"/>
              <a:t>yleishyödyllisyyttä</a:t>
            </a:r>
          </a:p>
          <a:p>
            <a:r>
              <a:rPr lang="fi-FI" dirty="0"/>
              <a:t>Pienkeräystä ei </a:t>
            </a:r>
            <a:r>
              <a:rPr lang="fi-FI" dirty="0" smtClean="0"/>
              <a:t>kuitenkaan saisi </a:t>
            </a:r>
            <a:r>
              <a:rPr lang="fi-FI" dirty="0"/>
              <a:t>järjestää elinkeinotoiminnan tukemiseksi tai oikeushenkilön varallisuuden </a:t>
            </a:r>
            <a:r>
              <a:rPr lang="fi-FI" dirty="0" smtClean="0"/>
              <a:t>kartuttamiseksi</a:t>
            </a:r>
            <a:endParaRPr lang="fi-FI" dirty="0"/>
          </a:p>
          <a:p>
            <a:r>
              <a:rPr lang="fi-FI" dirty="0" smtClean="0"/>
              <a:t>Kerääjätahoja </a:t>
            </a:r>
            <a:r>
              <a:rPr lang="fi-FI" dirty="0"/>
              <a:t>tarkentavilla rajoituksilla pyrittäisiin kuitenkin tukemaan yleishyödyllisen toiminnan rahoittamisen tukemisen </a:t>
            </a:r>
            <a:r>
              <a:rPr lang="fi-FI" dirty="0" smtClean="0"/>
              <a:t>tavoitetta (yritys ei </a:t>
            </a:r>
            <a:r>
              <a:rPr lang="fi-FI" dirty="0"/>
              <a:t>voisi järjestää </a:t>
            </a:r>
            <a:r>
              <a:rPr lang="fi-FI" dirty="0" smtClean="0"/>
              <a:t>pienkeräystä</a:t>
            </a:r>
            <a:r>
              <a:rPr lang="fi-FI" dirty="0"/>
              <a:t>)</a:t>
            </a:r>
          </a:p>
          <a:p>
            <a:r>
              <a:rPr lang="fi-FI" dirty="0" smtClean="0"/>
              <a:t>Yhdellä pienkeräyksellä </a:t>
            </a:r>
            <a:r>
              <a:rPr lang="fi-FI" dirty="0"/>
              <a:t>olisi mahdollista kerätä enintään 10 000 </a:t>
            </a:r>
            <a:r>
              <a:rPr lang="fi-FI" dirty="0" smtClean="0"/>
              <a:t>euroa ja se saisi kestää </a:t>
            </a:r>
            <a:r>
              <a:rPr lang="fi-FI" dirty="0"/>
              <a:t>enintään kolme </a:t>
            </a:r>
            <a:r>
              <a:rPr lang="fi-FI" dirty="0" smtClean="0"/>
              <a:t>kuukautta</a:t>
            </a:r>
          </a:p>
          <a:p>
            <a:r>
              <a:rPr lang="fi-FI" dirty="0" smtClean="0"/>
              <a:t>Pienkeräyksiä </a:t>
            </a:r>
            <a:r>
              <a:rPr lang="fi-FI" dirty="0"/>
              <a:t>saisi järjestää enintään kaksi kertaa kalenterivuoden </a:t>
            </a:r>
            <a:r>
              <a:rPr lang="fi-FI" dirty="0" smtClean="0"/>
              <a:t>aikana</a:t>
            </a:r>
          </a:p>
          <a:p>
            <a:r>
              <a:rPr lang="fi-FI" dirty="0" smtClean="0"/>
              <a:t>Pienkeräyksestä </a:t>
            </a:r>
            <a:r>
              <a:rPr lang="fi-FI" dirty="0"/>
              <a:t>tulisi tehdä tilitys poliisilaitokselle kaksi kuukautta keräyksen </a:t>
            </a:r>
            <a:r>
              <a:rPr lang="fi-FI" dirty="0" smtClean="0"/>
              <a:t>loppumisesta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314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n paikkamerkki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2" r="25822"/>
          <a:stretch>
            <a:fillRect/>
          </a:stretch>
        </p:blipFill>
        <p:spPr/>
      </p:pic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Arpajaislain uudistamista koskeva lainsäädäntö- ja esiselvityshanke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194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CC5285-F9D1-486E-8655-71122BB1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fi-FI" dirty="0" smtClean="0"/>
              <a:t>Hankkeen tausta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2031F7-B76C-4C6E-9983-5468846A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Rahapeliyhteisöjä yhdistettäessä nousi </a:t>
            </a:r>
            <a:r>
              <a:rPr lang="fi-FI" dirty="0"/>
              <a:t>esiin tarve säätää myös muista rahapeleihin liittyvistä kysymyksistä, erityisesti pelihaittojen ehkäisyyn liittyvistä </a:t>
            </a:r>
            <a:r>
              <a:rPr lang="fi-FI" dirty="0" smtClean="0"/>
              <a:t>toimista</a:t>
            </a:r>
          </a:p>
          <a:p>
            <a:r>
              <a:rPr lang="fi-FI" dirty="0" smtClean="0"/>
              <a:t>Hallitus päätti </a:t>
            </a:r>
            <a:r>
              <a:rPr lang="fi-FI" dirty="0"/>
              <a:t>huhtikuussa 2018 </a:t>
            </a:r>
            <a:r>
              <a:rPr lang="fi-FI" dirty="0" smtClean="0"/>
              <a:t>kehysriihessä, että muiden arpajaisten kuin rahapelien lupa- ja ilmoitusmenettelyjä </a:t>
            </a:r>
            <a:r>
              <a:rPr lang="fi-FI" dirty="0"/>
              <a:t>kevennetään esimerkiksi lupakausia pidentämällä</a:t>
            </a:r>
          </a:p>
          <a:p>
            <a:r>
              <a:rPr lang="fi-FI" dirty="0" smtClean="0"/>
              <a:t>Talouspoliittinen ministerivaliokunta puolsi 8.5.2018 arpajaislain uudistamista siten, että</a:t>
            </a:r>
          </a:p>
          <a:p>
            <a:pPr lvl="1"/>
            <a:r>
              <a:rPr lang="fi-FI" dirty="0" smtClean="0"/>
              <a:t>pakollinen tunnistautuminen laajennetaan raha-automaattipelaamiseen </a:t>
            </a:r>
            <a:r>
              <a:rPr lang="fi-FI" dirty="0"/>
              <a:t>(ensisijaisesti </a:t>
            </a:r>
            <a:r>
              <a:rPr lang="fi-FI" dirty="0" smtClean="0"/>
              <a:t>hajasijoitetut) mahdollisimman pian 1.1.2021 jälkeen ja viimeistään 1.1.2023</a:t>
            </a:r>
          </a:p>
          <a:p>
            <a:pPr lvl="1"/>
            <a:r>
              <a:rPr lang="fi-FI" dirty="0"/>
              <a:t>muiden arpajaisten </a:t>
            </a:r>
            <a:r>
              <a:rPr lang="fi-FI" dirty="0" smtClean="0"/>
              <a:t>osalta sääntelyä kevennetään </a:t>
            </a:r>
            <a:r>
              <a:rPr lang="fi-FI" dirty="0"/>
              <a:t>kehysriihessä tarkoitetulla tavalla</a:t>
            </a:r>
          </a:p>
          <a:p>
            <a:pPr lvl="1"/>
            <a:r>
              <a:rPr lang="fi-FI" dirty="0" smtClean="0"/>
              <a:t>lainsäädäntömuutosehdotukset pyritään tekemään syksyn 2018 kuluessa</a:t>
            </a:r>
          </a:p>
          <a:p>
            <a:r>
              <a:rPr lang="fi-FI" dirty="0"/>
              <a:t>Lisäksi ministerivaliokunta puolsi yksinoikeusjärjestelmän kanavointikykyyn liittyvän lainsäädännön tarkastelun sekä yksinoikeusjärjestelmän ulkopuolisten toimijoiden tarjonnan rajoittamista koskevan selvityksen aloittamista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532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tehtävä ja 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Sisäministeriö asetti lainsäädäntö- ja esiselvityshankkeen hankkeen ajalle 29.5.-31.3.2019</a:t>
            </a:r>
            <a:endParaRPr lang="fi-FI" dirty="0"/>
          </a:p>
          <a:p>
            <a:r>
              <a:rPr lang="fi-FI" dirty="0" smtClean="0"/>
              <a:t>Hankkeen tehtävänä on valmistella </a:t>
            </a:r>
            <a:r>
              <a:rPr lang="fi-FI" dirty="0"/>
              <a:t>säännösmuutosehdotukset, jotka liittyvät</a:t>
            </a:r>
          </a:p>
          <a:p>
            <a:pPr lvl="1"/>
            <a:r>
              <a:rPr lang="fi-FI" dirty="0"/>
              <a:t>pelaajan pakollisen tunnistautumisen käyttöön ottamiseen raha-automaattipelaamisessa sekä </a:t>
            </a:r>
          </a:p>
          <a:p>
            <a:pPr lvl="1"/>
            <a:r>
              <a:rPr lang="fi-FI" dirty="0"/>
              <a:t>tavara-arpajaisia, arvauskilpailuja, bingoa ja tavaravoittoautomaatteja koskeviin </a:t>
            </a:r>
            <a:r>
              <a:rPr lang="fi-FI" dirty="0" smtClean="0"/>
              <a:t>lupiin</a:t>
            </a:r>
            <a:endParaRPr lang="fi-FI" dirty="0"/>
          </a:p>
          <a:p>
            <a:r>
              <a:rPr lang="fi-FI" dirty="0"/>
              <a:t>Hallituksen esitys (HE 213/2018 </a:t>
            </a:r>
            <a:r>
              <a:rPr lang="fi-FI" dirty="0" err="1"/>
              <a:t>vp</a:t>
            </a:r>
            <a:r>
              <a:rPr lang="fi-FI" dirty="0"/>
              <a:t>) on annettu </a:t>
            </a:r>
            <a:r>
              <a:rPr lang="fi-FI" dirty="0" smtClean="0"/>
              <a:t>eduskunnalle </a:t>
            </a:r>
            <a:r>
              <a:rPr lang="fi-FI" dirty="0"/>
              <a:t>25.10.2018</a:t>
            </a:r>
          </a:p>
          <a:p>
            <a:r>
              <a:rPr lang="fi-FI" dirty="0" smtClean="0"/>
              <a:t>Lisäksi </a:t>
            </a:r>
            <a:r>
              <a:rPr lang="fi-FI" dirty="0"/>
              <a:t>tehtävänä </a:t>
            </a:r>
            <a:r>
              <a:rPr lang="fi-FI" dirty="0" smtClean="0"/>
              <a:t>on selvittää </a:t>
            </a:r>
            <a:r>
              <a:rPr lang="fi-FI" dirty="0"/>
              <a:t>lainsäädännön kehittämistarpeita itse asetettujen pelikieltojen  laajentamiseksi, erilaisten maksutapojen mahdollistamiseksi, voittojen lunastusaikojen lyhentämiseksi sekä Veikkaus Oy:n kanavointikyvyn </a:t>
            </a:r>
            <a:r>
              <a:rPr lang="fi-FI" dirty="0" smtClean="0"/>
              <a:t>vahvistamiseksi</a:t>
            </a:r>
          </a:p>
          <a:p>
            <a:r>
              <a:rPr lang="fi-FI" dirty="0" smtClean="0"/>
              <a:t>Hankkeen tehtävänä on myös tehdä </a:t>
            </a:r>
            <a:r>
              <a:rPr lang="fi-FI" dirty="0"/>
              <a:t>esiselvitys teknisistä keinoista ja vaadittavista säädösmuutoksista, joilla estetään muun kuin Veikkaus Oy:n sähköisesti välitettävien rahapelien pelaaminen Manner-Suomen </a:t>
            </a:r>
            <a:r>
              <a:rPr lang="fi-FI" dirty="0" smtClean="0"/>
              <a:t>alueella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35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</a:t>
            </a:r>
            <a:r>
              <a:rPr lang="fi-FI" dirty="0" smtClean="0"/>
              <a:t>sityksen pääasiallinen 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Rahapelihaittojen ehkäisemisen </a:t>
            </a:r>
            <a:r>
              <a:rPr lang="fi-FI" dirty="0"/>
              <a:t>ja </a:t>
            </a:r>
            <a:r>
              <a:rPr lang="fi-FI" dirty="0" smtClean="0"/>
              <a:t>vähentämisen tehostamiseksi arpajaislakiin lisättäisiin </a:t>
            </a:r>
            <a:r>
              <a:rPr lang="fi-FI" dirty="0"/>
              <a:t>säännökset </a:t>
            </a:r>
            <a:r>
              <a:rPr lang="fi-FI" dirty="0" smtClean="0"/>
              <a:t>pakollisesta </a:t>
            </a:r>
            <a:r>
              <a:rPr lang="fi-FI" dirty="0"/>
              <a:t>tunnistautumisesta </a:t>
            </a:r>
            <a:r>
              <a:rPr lang="fi-FI" dirty="0" smtClean="0"/>
              <a:t>hajasijoitettuja raha-automaatteja pelattaessa</a:t>
            </a:r>
          </a:p>
          <a:p>
            <a:r>
              <a:rPr lang="fi-FI" dirty="0" smtClean="0"/>
              <a:t>Lupamenettelyn </a:t>
            </a:r>
            <a:r>
              <a:rPr lang="fi-FI" dirty="0"/>
              <a:t>keventämiseksi ja hallinnollisen </a:t>
            </a:r>
            <a:r>
              <a:rPr lang="fi-FI" dirty="0" smtClean="0"/>
              <a:t>taakan vähentämiseksi </a:t>
            </a:r>
            <a:r>
              <a:rPr lang="fi-FI" dirty="0"/>
              <a:t>tavara-arpajaisluvan, bingoluvan </a:t>
            </a:r>
            <a:r>
              <a:rPr lang="fi-FI" dirty="0" smtClean="0"/>
              <a:t>ja tavaravoittoautomaattiluvan </a:t>
            </a:r>
            <a:r>
              <a:rPr lang="fi-FI" dirty="0"/>
              <a:t>sekä eräitä muita peliautomaatteja ja </a:t>
            </a:r>
            <a:r>
              <a:rPr lang="fi-FI" dirty="0" smtClean="0"/>
              <a:t>–laitteita koskevan </a:t>
            </a:r>
            <a:r>
              <a:rPr lang="fi-FI" dirty="0"/>
              <a:t>luvan </a:t>
            </a:r>
            <a:r>
              <a:rPr lang="fi-FI" dirty="0" smtClean="0"/>
              <a:t>enimmäispituus pidennettäisiin</a:t>
            </a:r>
          </a:p>
          <a:p>
            <a:r>
              <a:rPr lang="fi-FI" dirty="0" smtClean="0"/>
              <a:t>Bingopelistä annettavan </a:t>
            </a:r>
            <a:r>
              <a:rPr lang="fi-FI" dirty="0"/>
              <a:t>tilityksen </a:t>
            </a:r>
            <a:r>
              <a:rPr lang="fi-FI" dirty="0" smtClean="0"/>
              <a:t>tilityskauden enimmäispituus pidennettäisiin</a:t>
            </a:r>
          </a:p>
          <a:p>
            <a:r>
              <a:rPr lang="fi-FI" dirty="0" smtClean="0"/>
              <a:t>Ilman </a:t>
            </a:r>
            <a:r>
              <a:rPr lang="fi-FI" dirty="0"/>
              <a:t>tavara-arpajaislupaa </a:t>
            </a:r>
            <a:r>
              <a:rPr lang="fi-FI" dirty="0" smtClean="0"/>
              <a:t>järjestettävien pienarpajaisten </a:t>
            </a:r>
            <a:r>
              <a:rPr lang="fi-FI" dirty="0"/>
              <a:t>sallittu arpojen yhteenlaskettu </a:t>
            </a:r>
            <a:r>
              <a:rPr lang="fi-FI" dirty="0" smtClean="0"/>
              <a:t>enimmäismyyntihintaraja nostettaisiin </a:t>
            </a:r>
            <a:r>
              <a:rPr lang="fi-FI" dirty="0"/>
              <a:t>2 000 eurosta 3 000 </a:t>
            </a:r>
            <a:r>
              <a:rPr lang="fi-FI" dirty="0" smtClean="0"/>
              <a:t>euroon</a:t>
            </a:r>
          </a:p>
          <a:p>
            <a:r>
              <a:rPr lang="fi-FI" dirty="0" smtClean="0"/>
              <a:t>Muita </a:t>
            </a:r>
            <a:r>
              <a:rPr lang="fi-FI" dirty="0"/>
              <a:t>arpajaisia kuin rahapelejä koskevat muutokset </a:t>
            </a:r>
            <a:r>
              <a:rPr lang="fi-FI" dirty="0" smtClean="0"/>
              <a:t>tulisivat voimaan syksyllä 2019 ja pakolliseen </a:t>
            </a:r>
            <a:r>
              <a:rPr lang="fi-FI" dirty="0" err="1" smtClean="0"/>
              <a:t>tunnistautumiseen</a:t>
            </a:r>
            <a:r>
              <a:rPr lang="fi-FI" dirty="0" smtClean="0"/>
              <a:t> liittyvät </a:t>
            </a:r>
            <a:r>
              <a:rPr lang="fi-FI" dirty="0"/>
              <a:t>muutokset 1.1.2022 </a:t>
            </a:r>
            <a:endParaRPr lang="fi-FI" dirty="0" smtClean="0"/>
          </a:p>
          <a:p>
            <a:r>
              <a:rPr lang="fi-FI" dirty="0" smtClean="0"/>
              <a:t>Tunnistautumismenettelyn </a:t>
            </a:r>
            <a:r>
              <a:rPr lang="fi-FI" dirty="0"/>
              <a:t>teknisistä yksityiskohdista ja </a:t>
            </a:r>
            <a:r>
              <a:rPr lang="fi-FI" dirty="0" smtClean="0"/>
              <a:t>pelaamiseen </a:t>
            </a:r>
            <a:r>
              <a:rPr lang="fi-FI" dirty="0"/>
              <a:t>liittyvistä pelillisistä rajoituksista on tarkoitus </a:t>
            </a:r>
            <a:r>
              <a:rPr lang="fi-FI" dirty="0" smtClean="0"/>
              <a:t>säätää asetuksella lain </a:t>
            </a:r>
            <a:r>
              <a:rPr lang="fi-FI" dirty="0"/>
              <a:t>voimaantulon yhteydessä</a:t>
            </a:r>
          </a:p>
        </p:txBody>
      </p:sp>
    </p:spTree>
    <p:extLst>
      <p:ext uri="{BB962C8B-B14F-4D97-AF65-F5344CB8AC3E}">
        <p14:creationId xmlns:p14="http://schemas.microsoft.com/office/powerpoint/2010/main" val="248109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n paikkamerkki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7" b="24817"/>
          <a:stretch>
            <a:fillRect/>
          </a:stretch>
        </p:blipFill>
        <p:spPr/>
      </p:pic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Rahankeräyslain kokonaisuudistus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65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Kokonaisuudistuksen lähtökohdat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Toteuttaa </a:t>
            </a:r>
            <a:r>
              <a:rPr lang="fi-FI" dirty="0"/>
              <a:t>hallitusohjelmaan sisältyvää tavoitetta vapaaehtoistoiminnan merkittävästä helpottamisesta sekä rahankeräyksen järjestäjään että viranomaiseen kohdistuvaa hallinnollista taakkaa keventämällä sekä lupaprosesseja sujuvoittamalla</a:t>
            </a:r>
          </a:p>
          <a:p>
            <a:r>
              <a:rPr lang="fi-FI" dirty="0"/>
              <a:t>Lisätä kolmannen sektorin toimintamahdollisuuksia rahankeräysten järjestämisessä luomalla erilliset mukautetut viranomaismenettelyt rahankeräyksiä jatkuvasti järjestäville tahoille ja kertaluonteisia keräyksiä järjestäville tahoille </a:t>
            </a:r>
          </a:p>
          <a:p>
            <a:r>
              <a:rPr lang="fi-FI" dirty="0"/>
              <a:t>Edistää kansalaisyhteiskunnan toimintaa mahdollistamalla rekisteröimättömässä muodossa toimivien kansalaisryhmien rahankeräykset laajemmin </a:t>
            </a:r>
          </a:p>
          <a:p>
            <a:r>
              <a:rPr lang="fi-FI" dirty="0"/>
              <a:t>Vastata </a:t>
            </a:r>
            <a:r>
              <a:rPr lang="fi-FI" dirty="0" err="1"/>
              <a:t>digitalisaation</a:t>
            </a:r>
            <a:r>
              <a:rPr lang="fi-FI" dirty="0"/>
              <a:t> tuomiin mahdollisuuksiin kehittämällä lainsäädäntömuutoksin sähköistä asiointia, luopumalla rahankeräyksiin liittyvästä viranomaisten alueellisesta toimivallanjaosta sekä keräystapojen </a:t>
            </a:r>
            <a:r>
              <a:rPr lang="fi-FI" dirty="0" smtClean="0"/>
              <a:t>sääntelystä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277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pääasiallinen sisältö</a:t>
            </a:r>
            <a:endParaRPr lang="fi-FI" dirty="0"/>
          </a:p>
        </p:txBody>
      </p:sp>
      <p:graphicFrame>
        <p:nvGraphicFramePr>
          <p:cNvPr id="4" name="Sisällön paikkamerkk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120545"/>
              </p:ext>
            </p:extLst>
          </p:nvPr>
        </p:nvGraphicFramePr>
        <p:xfrm>
          <a:off x="839788" y="1828800"/>
          <a:ext cx="5200404" cy="4108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isällön paikkamerkki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smtClean="0"/>
              <a:t>Hallituksen esitys </a:t>
            </a:r>
            <a:r>
              <a:rPr lang="fi-FI" dirty="0"/>
              <a:t>(HE 214/2018 </a:t>
            </a:r>
            <a:r>
              <a:rPr lang="fi-FI" dirty="0" err="1" smtClean="0"/>
              <a:t>vp</a:t>
            </a:r>
            <a:r>
              <a:rPr lang="fi-FI" dirty="0" smtClean="0"/>
              <a:t>) on annettu eduskunnalle 25.10.2018</a:t>
            </a:r>
          </a:p>
          <a:p>
            <a:r>
              <a:rPr lang="fi-FI" dirty="0" smtClean="0"/>
              <a:t>Säädettäisiin </a:t>
            </a:r>
            <a:r>
              <a:rPr lang="fi-FI" dirty="0"/>
              <a:t>rahankeräysten järjestämisestä ja niiden asianmukaisuuden </a:t>
            </a:r>
            <a:r>
              <a:rPr lang="fi-FI" dirty="0" smtClean="0"/>
              <a:t>valvonnasta</a:t>
            </a:r>
          </a:p>
          <a:p>
            <a:r>
              <a:rPr lang="fi-FI" dirty="0" smtClean="0"/>
              <a:t>Yleishyödyllisyysedellytys pääsääntönä</a:t>
            </a:r>
            <a:endParaRPr lang="fi-FI" dirty="0"/>
          </a:p>
          <a:p>
            <a:r>
              <a:rPr lang="fi-FI" dirty="0" smtClean="0"/>
              <a:t>Rahankeräys mahdollista laissa säädetyin edellytyksin kahta </a:t>
            </a:r>
            <a:r>
              <a:rPr lang="fi-FI" dirty="0"/>
              <a:t>vaihtoehtoista menettelyä </a:t>
            </a:r>
            <a:r>
              <a:rPr lang="fi-FI" dirty="0" smtClean="0"/>
              <a:t>hyödyntäen</a:t>
            </a:r>
          </a:p>
          <a:p>
            <a:r>
              <a:rPr lang="fi-FI" dirty="0" smtClean="0"/>
              <a:t>Luovuttaisiin viranomaisten </a:t>
            </a:r>
            <a:r>
              <a:rPr lang="fi-FI" dirty="0"/>
              <a:t>alueellisesta </a:t>
            </a:r>
            <a:r>
              <a:rPr lang="fi-FI" dirty="0" smtClean="0"/>
              <a:t>toimivallanjaosta</a:t>
            </a:r>
          </a:p>
          <a:p>
            <a:r>
              <a:rPr lang="fi-FI" dirty="0" smtClean="0"/>
              <a:t>Tarkoitus tulla voimaan </a:t>
            </a:r>
            <a:r>
              <a:rPr lang="fi-FI" dirty="0"/>
              <a:t>syksyllä </a:t>
            </a:r>
            <a:r>
              <a:rPr lang="fi-FI" dirty="0" smtClean="0"/>
              <a:t>2019 (riippuvuus tietojärjestelmämuutoksista)</a:t>
            </a:r>
          </a:p>
          <a:p>
            <a:r>
              <a:rPr lang="fi-FI" dirty="0" smtClean="0"/>
              <a:t>Kevennetään myös asetustasoista sääntelyä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43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Lupamenettely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Toimivaltaisena viranomaisena Poliisihallitus</a:t>
            </a:r>
          </a:p>
          <a:p>
            <a:r>
              <a:rPr lang="fi-FI" dirty="0" smtClean="0"/>
              <a:t>Luvan </a:t>
            </a:r>
            <a:r>
              <a:rPr lang="fi-FI" dirty="0"/>
              <a:t>myöntämisen edellytyksenä olisi edelleen pääsääntöisesti rahankeräyksen järjestäjän toiminnan tarkoituksen sekä keräystarkoituksen </a:t>
            </a:r>
            <a:r>
              <a:rPr lang="fi-FI" dirty="0" smtClean="0"/>
              <a:t>yleishyödyllisyys </a:t>
            </a:r>
          </a:p>
          <a:p>
            <a:r>
              <a:rPr lang="fi-FI" dirty="0" smtClean="0"/>
              <a:t>Laissa </a:t>
            </a:r>
            <a:r>
              <a:rPr lang="fi-FI" dirty="0"/>
              <a:t>säädettäisiin aikaisempaa yksityiskohtaisemmin niistä tahoista, joille rahankeräyslupa voitaisiin </a:t>
            </a:r>
            <a:r>
              <a:rPr lang="fi-FI" dirty="0" smtClean="0"/>
              <a:t>myöntää</a:t>
            </a:r>
          </a:p>
          <a:p>
            <a:r>
              <a:rPr lang="fi-FI" dirty="0" smtClean="0"/>
              <a:t>Rahankeräyslupa </a:t>
            </a:r>
            <a:r>
              <a:rPr lang="fi-FI" dirty="0"/>
              <a:t>myönnettäisiin aina toistaiseksi voimassa </a:t>
            </a:r>
            <a:r>
              <a:rPr lang="fi-FI" dirty="0" smtClean="0"/>
              <a:t>olevana </a:t>
            </a:r>
          </a:p>
          <a:p>
            <a:r>
              <a:rPr lang="fi-FI" dirty="0" smtClean="0"/>
              <a:t>Lupamenettelyä kevennettäisiin huomattavasti (esim. ei </a:t>
            </a:r>
            <a:r>
              <a:rPr lang="fi-FI" dirty="0"/>
              <a:t>enää </a:t>
            </a:r>
            <a:r>
              <a:rPr lang="fi-FI" dirty="0" smtClean="0"/>
              <a:t>ilmoitettaisi keräystapoja eikä arvioitaisi toiminnan vakiintuneisuutta ja </a:t>
            </a:r>
            <a:r>
              <a:rPr lang="fi-FI" dirty="0"/>
              <a:t>keräyksen yleisen edun </a:t>
            </a:r>
            <a:r>
              <a:rPr lang="fi-FI" dirty="0" smtClean="0"/>
              <a:t>mukaisuutta)</a:t>
            </a:r>
          </a:p>
          <a:p>
            <a:r>
              <a:rPr lang="fi-FI" dirty="0"/>
              <a:t>Rahankeräyksen järjestäjä tekisi vuosittain Poliisihallitukselle vuosi-ilmoituksen rahankeräysten järjestämisestä, keräystuotosta ja tuoton </a:t>
            </a:r>
            <a:r>
              <a:rPr lang="fi-FI" dirty="0" smtClean="0"/>
              <a:t>käyttämisestä</a:t>
            </a:r>
          </a:p>
          <a:p>
            <a:r>
              <a:rPr lang="fi-FI" dirty="0" smtClean="0"/>
              <a:t>Tulevan </a:t>
            </a:r>
            <a:r>
              <a:rPr lang="fi-FI" dirty="0"/>
              <a:t>tilikauden keräyksistä ilmoitettaisiin </a:t>
            </a:r>
            <a:r>
              <a:rPr lang="fi-FI" dirty="0" smtClean="0"/>
              <a:t>suuntaa-antavalla vuosisuunnitelmalla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624931"/>
      </p:ext>
    </p:extLst>
  </p:cSld>
  <p:clrMapOvr>
    <a:masterClrMapping/>
  </p:clrMapOvr>
</p:sld>
</file>

<file path=ppt/theme/theme1.xml><?xml version="1.0" encoding="utf-8"?>
<a:theme xmlns:a="http://schemas.openxmlformats.org/drawingml/2006/main" name="SM_powerpoint-kaamos_v2018-06-28">
  <a:themeElements>
    <a:clrScheme name="Sisäministeriö">
      <a:dk1>
        <a:sysClr val="windowText" lastClr="000000"/>
      </a:dk1>
      <a:lt1>
        <a:sysClr val="window" lastClr="FFFFFF"/>
      </a:lt1>
      <a:dk2>
        <a:srgbClr val="142D55"/>
      </a:dk2>
      <a:lt2>
        <a:srgbClr val="E7E6E6"/>
      </a:lt2>
      <a:accent1>
        <a:srgbClr val="142D55"/>
      </a:accent1>
      <a:accent2>
        <a:srgbClr val="829BD7"/>
      </a:accent2>
      <a:accent3>
        <a:srgbClr val="D25532"/>
      </a:accent3>
      <a:accent4>
        <a:srgbClr val="F59B69"/>
      </a:accent4>
      <a:accent5>
        <a:srgbClr val="355550"/>
      </a:accent5>
      <a:accent6>
        <a:srgbClr val="C3DCDC"/>
      </a:accent6>
      <a:hlink>
        <a:srgbClr val="0563C1"/>
      </a:hlink>
      <a:folHlink>
        <a:srgbClr val="954F72"/>
      </a:folHlink>
    </a:clrScheme>
    <a:fontScheme name="Bob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_powerpoint-kaamos_v2018-06-28.potx" id="{E722C825-BD3F-4A7B-AFC9-14346869CF81}" vid="{0F7FAE06-9346-4538-BFAA-A9EA599CFFF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SM_powerpoint-kaamos_v2018-06-28</Template>
  <TotalTime>782</TotalTime>
  <Words>571</Words>
  <Application>Microsoft Office PowerPoint</Application>
  <PresentationFormat>Laajakuva</PresentationFormat>
  <Paragraphs>62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SM_powerpoint-kaamos_v2018-06-28</vt:lpstr>
      <vt:lpstr>Arpajaislain uudistaminen ja rahankeräyslain kokonaisuudistus</vt:lpstr>
      <vt:lpstr>Arpajaislain uudistamista koskeva lainsäädäntö- ja esiselvityshanke</vt:lpstr>
      <vt:lpstr>Hankkeen tausta</vt:lpstr>
      <vt:lpstr>Hankkeen tehtävä ja aikataulu</vt:lpstr>
      <vt:lpstr>Esityksen pääasiallinen sisältö</vt:lpstr>
      <vt:lpstr>Rahankeräyslain kokonaisuudistus</vt:lpstr>
      <vt:lpstr>Kokonaisuudistuksen lähtökohdat</vt:lpstr>
      <vt:lpstr>Esityksen pääasiallinen sisältö</vt:lpstr>
      <vt:lpstr>Lupamenettely</vt:lpstr>
      <vt:lpstr>Pienkeräysmenettely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Arpajaislain uudistamista koskeva lainsäädäntö- ja esiselvityshanke</dc:title>
  <dc:creator>Rydman Elina SM</dc:creator>
  <cp:lastModifiedBy>Wakeham-Hartonen Maria</cp:lastModifiedBy>
  <cp:revision>64</cp:revision>
  <dcterms:created xsi:type="dcterms:W3CDTF">2018-09-25T09:52:43Z</dcterms:created>
  <dcterms:modified xsi:type="dcterms:W3CDTF">2018-11-21T08:04:19Z</dcterms:modified>
</cp:coreProperties>
</file>