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</p:sldMasterIdLst>
  <p:notesMasterIdLst>
    <p:notesMasterId r:id="rId35"/>
  </p:notesMasterIdLst>
  <p:sldIdLst>
    <p:sldId id="277" r:id="rId6"/>
    <p:sldId id="675" r:id="rId7"/>
    <p:sldId id="667" r:id="rId8"/>
    <p:sldId id="282" r:id="rId9"/>
    <p:sldId id="283" r:id="rId10"/>
    <p:sldId id="676" r:id="rId11"/>
    <p:sldId id="285" r:id="rId12"/>
    <p:sldId id="711" r:id="rId13"/>
    <p:sldId id="712" r:id="rId14"/>
    <p:sldId id="713" r:id="rId15"/>
    <p:sldId id="714" r:id="rId16"/>
    <p:sldId id="698" r:id="rId17"/>
    <p:sldId id="687" r:id="rId18"/>
    <p:sldId id="686" r:id="rId19"/>
    <p:sldId id="704" r:id="rId20"/>
    <p:sldId id="706" r:id="rId21"/>
    <p:sldId id="708" r:id="rId22"/>
    <p:sldId id="707" r:id="rId23"/>
    <p:sldId id="709" r:id="rId24"/>
    <p:sldId id="305" r:id="rId25"/>
    <p:sldId id="691" r:id="rId26"/>
    <p:sldId id="257" r:id="rId27"/>
    <p:sldId id="258" r:id="rId28"/>
    <p:sldId id="259" r:id="rId29"/>
    <p:sldId id="260" r:id="rId30"/>
    <p:sldId id="261" r:id="rId31"/>
    <p:sldId id="262" r:id="rId32"/>
    <p:sldId id="710" r:id="rId33"/>
    <p:sldId id="294" r:id="rId34"/>
  </p:sldIdLst>
  <p:sldSz cx="9144000" cy="5143500" type="screen16x9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beck Tuula" initials="LT" lastIdx="1" clrIdx="0">
    <p:extLst>
      <p:ext uri="{19B8F6BF-5375-455C-9EA6-DF929625EA0E}">
        <p15:presenceInfo xmlns:p15="http://schemas.microsoft.com/office/powerpoint/2012/main" userId="S-1-5-21-3521595049-301303566-333748410-374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6" autoAdjust="0"/>
    <p:restoredTop sz="94649" autoAdjust="0"/>
  </p:normalViewPr>
  <p:slideViewPr>
    <p:cSldViewPr showGuides="1">
      <p:cViewPr varScale="1">
        <p:scale>
          <a:sx n="86" d="100"/>
          <a:sy n="86" d="100"/>
        </p:scale>
        <p:origin x="59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19.11.2019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2281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DD12E-B47D-4DC2-A09A-B762B8C96EB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650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Tämä ihan loppuun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443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i="1" kern="0" dirty="0">
                <a:solidFill>
                  <a:srgbClr val="013366"/>
                </a:solidFill>
                <a:latin typeface="Source Sans Pro"/>
                <a:sym typeface="Source Sans Pro"/>
              </a:rPr>
              <a:t>Kuvassa kiinnostavaa: Avustustoimintaa voi valmistella yhdessä. Myös hakijoiden ja myöntäjien väliseen kommunikaatioon panostetaan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627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i="1" kern="0" dirty="0">
                <a:solidFill>
                  <a:srgbClr val="013366"/>
                </a:solidFill>
                <a:latin typeface="Source Sans Pro"/>
                <a:sym typeface="Source Sans Pro"/>
              </a:rPr>
              <a:t>Kuvassa kiinnostavaa: Hakijat voivat löytää kaikkien myöntäjien valtionavustukset keskitetysti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1714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09563" hangingPunct="0">
              <a:defRPr sz="3000"/>
            </a:pPr>
            <a:r>
              <a:rPr lang="fi-FI" sz="1200" i="1" kern="0" dirty="0">
                <a:solidFill>
                  <a:srgbClr val="013366"/>
                </a:solidFill>
                <a:latin typeface="Source Sans Pro"/>
                <a:sym typeface="Source Sans Pro"/>
              </a:rPr>
              <a:t>Kuvassa kiinnostavaa: Hakemus ei ole perinteinen lomake, vaan älykäs sivu, jota on helppo luonnostella ja täyttää yhdessä. </a:t>
            </a:r>
          </a:p>
          <a:p>
            <a:pPr defTabSz="309563" hangingPunct="0">
              <a:defRPr sz="3000"/>
            </a:pPr>
            <a:r>
              <a:rPr lang="fi-FI" sz="1200" i="1" kern="0" dirty="0">
                <a:solidFill>
                  <a:srgbClr val="013366"/>
                </a:solidFill>
                <a:latin typeface="Source Sans Pro"/>
                <a:sym typeface="Source Sans Pro"/>
              </a:rPr>
              <a:t>Järjestelmä osaa hyödyntää aiemmin täytettyjä tietoja ja hakea tietoa muista tietokannoista. Hakija joutuu täyttämään vain olennaiset lisäykset.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130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Kuvassa kiinnostavaa: Lähikuva äskeisestä. Hakemus ei ole perinteinen lomake, vaan älykäs sivu, jota on helppo luonnostella ja täyttää yhdessä. </a:t>
            </a:r>
          </a:p>
          <a:p>
            <a:r>
              <a:rPr lang="fi-FI" dirty="0"/>
              <a:t>Järjestelmä osaa hyödyntää aiemmin täytettyjä tietoja ja hakea tietoa muista tietokannoista. Hakija joutuu täyttää vain olennaiset lisäykset.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7626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i="1" kern="0" dirty="0">
                <a:solidFill>
                  <a:srgbClr val="013366"/>
                </a:solidFill>
                <a:latin typeface="Source Sans Pro"/>
                <a:sym typeface="Source Sans Pro"/>
              </a:rPr>
              <a:t>Kuvassa kiinnostavaa: Päätösesityksiä voi yhdessä pyörittää ja luonnostella järjestelmässä, ja kaikesta kerätystä tiedosta voidaan tuottaa myös visualisoitua tietoa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7012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i="1" kern="0" dirty="0">
                <a:solidFill>
                  <a:srgbClr val="013366"/>
                </a:solidFill>
                <a:latin typeface="Source Sans Pro"/>
                <a:sym typeface="Source Sans Pro"/>
              </a:rPr>
              <a:t>Kuvassa kiinnostavaa: Päätösesityksiä voi yhdessä pyörittää ja luonnostella järjestelmässä, ja kaikesta kerätystä tiedosta voidaan tuottaa myös visualisoitua tietoa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23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- Vaikuttavuuden arviointi ja strateginen suunnittelu työn alle</a:t>
            </a:r>
          </a:p>
          <a:p>
            <a:pPr marL="171450" indent="-171450">
              <a:buFontTx/>
              <a:buChar char="-"/>
            </a:pPr>
            <a:r>
              <a:rPr lang="fi-FI" dirty="0"/>
              <a:t>Hakijat mukaan validoimaan ensimmäisen vaiheen muutostyötä</a:t>
            </a:r>
          </a:p>
          <a:p>
            <a:pPr marL="171450" indent="-171450">
              <a:buFontTx/>
              <a:buChar char="-"/>
            </a:pPr>
            <a:r>
              <a:rPr lang="fi-FI" dirty="0"/>
              <a:t>Muutosjohtaminen, työpajat, ym.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895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DD12E-B47D-4DC2-A09A-B762B8C96EB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526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800" baseline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DD12E-B47D-4DC2-A09A-B762B8C96EB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611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DD12E-B47D-4DC2-A09A-B762B8C96EB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02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Käsitelty ohjausryhmän kokouksessa 4/2019 (elo-syyskuu)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3182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DD12E-B47D-4DC2-A09A-B762B8C96EB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978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DD12E-B47D-4DC2-A09A-B762B8C96EB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170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1DD12E-B47D-4DC2-A09A-B762B8C96EBD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982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47615"/>
            <a:ext cx="7200800" cy="122413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48978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643758"/>
            <a:ext cx="7200800" cy="351437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Esittäjän/tapahtuman tiedot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D8E-3BBF-4559-A944-858650886418}" type="datetime1">
              <a:rPr lang="fi-FI" smtClean="0"/>
              <a:t>19.11.2019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668-9E7C-4320-927C-A1F49686FDD4}" type="datetime1">
              <a:rPr lang="fi-FI" smtClean="0"/>
              <a:t>19.11.2019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D444-EEF8-41CE-900E-E47E39595C60}" type="datetime1">
              <a:rPr lang="fi-FI" smtClean="0"/>
              <a:t>19.11.2019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6478"/>
            <a:ext cx="8715829" cy="4725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1491630"/>
            <a:ext cx="320934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1491630"/>
            <a:ext cx="422000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6750" y="2652712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1500" b="1">
                <a:solidFill>
                  <a:srgbClr val="013366"/>
                </a:solidFill>
                <a:latin typeface="+mj-lt"/>
                <a:ea typeface="+mj-ea"/>
                <a:cs typeface="+mj-cs"/>
                <a:sym typeface="Source Sans Pro"/>
              </a:defRPr>
            </a:lvl1pPr>
            <a:lvl2pPr marL="0" indent="0">
              <a:spcBef>
                <a:spcPts val="0"/>
              </a:spcBef>
              <a:buSzTx/>
              <a:buNone/>
              <a:defRPr sz="1500" b="1">
                <a:solidFill>
                  <a:srgbClr val="013366"/>
                </a:solidFill>
                <a:latin typeface="+mj-lt"/>
                <a:ea typeface="+mj-ea"/>
                <a:cs typeface="+mj-cs"/>
                <a:sym typeface="Source Sans Pro"/>
              </a:defRPr>
            </a:lvl2pPr>
            <a:lvl3pPr marL="0" indent="0">
              <a:spcBef>
                <a:spcPts val="0"/>
              </a:spcBef>
              <a:buSzTx/>
              <a:buNone/>
              <a:defRPr sz="1500" b="1">
                <a:solidFill>
                  <a:srgbClr val="013366"/>
                </a:solidFill>
                <a:latin typeface="+mj-lt"/>
                <a:ea typeface="+mj-ea"/>
                <a:cs typeface="+mj-cs"/>
                <a:sym typeface="Source Sans Pro"/>
              </a:defRPr>
            </a:lvl3pPr>
            <a:lvl4pPr marL="0" indent="0">
              <a:spcBef>
                <a:spcPts val="0"/>
              </a:spcBef>
              <a:buSzTx/>
              <a:buNone/>
              <a:defRPr sz="1500" b="1">
                <a:solidFill>
                  <a:srgbClr val="013366"/>
                </a:solidFill>
                <a:latin typeface="+mj-lt"/>
                <a:ea typeface="+mj-ea"/>
                <a:cs typeface="+mj-cs"/>
                <a:sym typeface="Source Sans Pro"/>
              </a:defRPr>
            </a:lvl4pPr>
            <a:lvl5pPr marL="0" indent="0">
              <a:spcBef>
                <a:spcPts val="0"/>
              </a:spcBef>
              <a:buSzTx/>
              <a:buNone/>
              <a:defRPr sz="1500" b="1">
                <a:solidFill>
                  <a:srgbClr val="013366"/>
                </a:solidFill>
                <a:latin typeface="+mj-lt"/>
                <a:ea typeface="+mj-ea"/>
                <a:cs typeface="+mj-cs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996014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71575" y="-14288"/>
            <a:ext cx="6800850" cy="453626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38125" y="3567113"/>
            <a:ext cx="8667750" cy="75247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8125" y="4291012"/>
            <a:ext cx="8667750" cy="595313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1500" b="1">
                <a:solidFill>
                  <a:srgbClr val="013366"/>
                </a:solidFill>
                <a:latin typeface="+mj-lt"/>
                <a:ea typeface="+mj-ea"/>
                <a:cs typeface="+mj-cs"/>
                <a:sym typeface="Source Sans Pro"/>
              </a:defRPr>
            </a:lvl1pPr>
            <a:lvl2pPr marL="0" indent="0">
              <a:spcBef>
                <a:spcPts val="0"/>
              </a:spcBef>
              <a:buSzTx/>
              <a:buNone/>
              <a:defRPr sz="1500" b="1">
                <a:solidFill>
                  <a:srgbClr val="013366"/>
                </a:solidFill>
                <a:latin typeface="+mj-lt"/>
                <a:ea typeface="+mj-ea"/>
                <a:cs typeface="+mj-cs"/>
                <a:sym typeface="Source Sans Pro"/>
              </a:defRPr>
            </a:lvl2pPr>
            <a:lvl3pPr marL="0" indent="0">
              <a:spcBef>
                <a:spcPts val="0"/>
              </a:spcBef>
              <a:buSzTx/>
              <a:buNone/>
              <a:defRPr sz="1500" b="1">
                <a:solidFill>
                  <a:srgbClr val="013366"/>
                </a:solidFill>
                <a:latin typeface="+mj-lt"/>
                <a:ea typeface="+mj-ea"/>
                <a:cs typeface="+mj-cs"/>
                <a:sym typeface="Source Sans Pro"/>
              </a:defRPr>
            </a:lvl3pPr>
            <a:lvl4pPr marL="0" indent="0">
              <a:spcBef>
                <a:spcPts val="0"/>
              </a:spcBef>
              <a:buSzTx/>
              <a:buNone/>
              <a:defRPr sz="1500" b="1">
                <a:solidFill>
                  <a:srgbClr val="013366"/>
                </a:solidFill>
                <a:latin typeface="+mj-lt"/>
                <a:ea typeface="+mj-ea"/>
                <a:cs typeface="+mj-cs"/>
                <a:sym typeface="Source Sans Pro"/>
              </a:defRPr>
            </a:lvl4pPr>
            <a:lvl5pPr marL="0" indent="0">
              <a:spcBef>
                <a:spcPts val="0"/>
              </a:spcBef>
              <a:buSzTx/>
              <a:buNone/>
              <a:defRPr sz="1500" b="1">
                <a:solidFill>
                  <a:srgbClr val="013366"/>
                </a:solidFill>
                <a:latin typeface="+mj-lt"/>
                <a:ea typeface="+mj-ea"/>
                <a:cs typeface="+mj-cs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948994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666750" y="1700213"/>
            <a:ext cx="7810500" cy="174307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38751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29612"/>
            <a:ext cx="7200800" cy="1098122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427734"/>
            <a:ext cx="7200800" cy="3600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50400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787775"/>
            <a:ext cx="7200800" cy="2880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668448" y="303610"/>
            <a:ext cx="936000" cy="936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Hanketunnus   </a:t>
            </a:r>
            <a:r>
              <a:rPr lang="fr-FR" dirty="0"/>
              <a:t>2,6 x 2,6 cm    155 x 155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981325" y="414338"/>
            <a:ext cx="6472238" cy="431482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19125" y="357187"/>
            <a:ext cx="3833813" cy="2081213"/>
          </a:xfrm>
          <a:prstGeom prst="rect">
            <a:avLst/>
          </a:prstGeom>
        </p:spPr>
        <p:txBody>
          <a:bodyPr anchor="b"/>
          <a:lstStyle>
            <a:lvl1pPr>
              <a:defRPr sz="315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19125" y="2447925"/>
            <a:ext cx="3833813" cy="214788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1500" b="1">
                <a:solidFill>
                  <a:srgbClr val="013366"/>
                </a:solidFill>
                <a:latin typeface="+mj-lt"/>
                <a:ea typeface="+mj-ea"/>
                <a:cs typeface="+mj-cs"/>
                <a:sym typeface="Source Sans Pro"/>
              </a:defRPr>
            </a:lvl1pPr>
            <a:lvl2pPr marL="0" indent="0">
              <a:spcBef>
                <a:spcPts val="0"/>
              </a:spcBef>
              <a:buSzTx/>
              <a:buNone/>
              <a:defRPr sz="1500" b="1">
                <a:solidFill>
                  <a:srgbClr val="013366"/>
                </a:solidFill>
                <a:latin typeface="+mj-lt"/>
                <a:ea typeface="+mj-ea"/>
                <a:cs typeface="+mj-cs"/>
                <a:sym typeface="Source Sans Pro"/>
              </a:defRPr>
            </a:lvl2pPr>
            <a:lvl3pPr marL="0" indent="0">
              <a:spcBef>
                <a:spcPts val="0"/>
              </a:spcBef>
              <a:buSzTx/>
              <a:buNone/>
              <a:defRPr sz="1500" b="1">
                <a:solidFill>
                  <a:srgbClr val="013366"/>
                </a:solidFill>
                <a:latin typeface="+mj-lt"/>
                <a:ea typeface="+mj-ea"/>
                <a:cs typeface="+mj-cs"/>
                <a:sym typeface="Source Sans Pro"/>
              </a:defRPr>
            </a:lvl3pPr>
            <a:lvl4pPr marL="0" indent="0">
              <a:spcBef>
                <a:spcPts val="0"/>
              </a:spcBef>
              <a:buSzTx/>
              <a:buNone/>
              <a:defRPr sz="1500" b="1">
                <a:solidFill>
                  <a:srgbClr val="013366"/>
                </a:solidFill>
                <a:latin typeface="+mj-lt"/>
                <a:ea typeface="+mj-ea"/>
                <a:cs typeface="+mj-cs"/>
                <a:sym typeface="Source Sans Pro"/>
              </a:defRPr>
            </a:lvl4pPr>
            <a:lvl5pPr marL="0" indent="0">
              <a:spcBef>
                <a:spcPts val="0"/>
              </a:spcBef>
              <a:buSzTx/>
              <a:buNone/>
              <a:defRPr sz="1500" b="1">
                <a:solidFill>
                  <a:srgbClr val="013366"/>
                </a:solidFill>
                <a:latin typeface="+mj-lt"/>
                <a:ea typeface="+mj-ea"/>
                <a:cs typeface="+mj-cs"/>
                <a:sym typeface="Source Sans Pr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208949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496952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301511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110038" y="1181100"/>
            <a:ext cx="5229225" cy="34861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3412" y="1181100"/>
            <a:ext cx="3833813" cy="3486150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88"/>
              </a:spcBef>
              <a:defRPr sz="1425"/>
            </a:lvl1pPr>
            <a:lvl2pPr marL="419100" indent="-209550">
              <a:spcBef>
                <a:spcPts val="1688"/>
              </a:spcBef>
              <a:defRPr sz="1425"/>
            </a:lvl2pPr>
            <a:lvl3pPr marL="628650" indent="-209550">
              <a:spcBef>
                <a:spcPts val="1688"/>
              </a:spcBef>
              <a:defRPr sz="1425"/>
            </a:lvl3pPr>
            <a:lvl4pPr marL="838200" indent="-209550">
              <a:spcBef>
                <a:spcPts val="1688"/>
              </a:spcBef>
              <a:defRPr sz="1425"/>
            </a:lvl4pPr>
            <a:lvl5pPr marL="1047750" indent="-209550">
              <a:spcBef>
                <a:spcPts val="1688"/>
              </a:spcBef>
              <a:defRPr sz="14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967045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3" y="666750"/>
            <a:ext cx="7877175" cy="381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546854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5880503" y="2638425"/>
            <a:ext cx="3148754" cy="210026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5734050" y="423863"/>
            <a:ext cx="3124200" cy="2082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114300" y="423862"/>
            <a:ext cx="6450806" cy="4300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873585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5350" y="3357563"/>
            <a:ext cx="7358063" cy="28725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5350" y="2243842"/>
            <a:ext cx="7358063" cy="3795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67259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934475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439437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216-412F-44BC-A83A-B2A80E9EC161}" type="datetime1">
              <a:rPr lang="fi-FI" smtClean="0"/>
              <a:t>19.11.2019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4000" y="1377043"/>
            <a:ext cx="7380000" cy="321758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AE37-2DE2-41BD-97FD-C689329C0CB9}" type="datetime1">
              <a:rPr lang="fi-FI" smtClean="0"/>
              <a:t>19.11.2019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043868"/>
            <a:ext cx="7380000" cy="377428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/>
              <a:t>Lisää väliotsikko napsauttamalla</a:t>
            </a:r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039500"/>
            <a:ext cx="3780000" cy="358447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400"/>
            </a:lvl1pPr>
            <a:lvl2pPr>
              <a:spcBef>
                <a:spcPts val="0"/>
              </a:spcBef>
              <a:spcAft>
                <a:spcPts val="1200"/>
              </a:spcAft>
              <a:defRPr sz="14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039500"/>
            <a:ext cx="3816000" cy="3584478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385D-328E-49CF-8A2F-B87A2E90108C}" type="datetime1">
              <a:rPr lang="fi-FI" smtClean="0"/>
              <a:t>19.11.2019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166E-3385-4E75-90B8-42D60FB3A95F}" type="datetime1">
              <a:rPr lang="fi-FI" smtClean="0"/>
              <a:t>19.11.2019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3455988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9,6 x 9,6 cm | </a:t>
            </a:r>
            <a:r>
              <a:rPr lang="fr-FR" dirty="0"/>
              <a:t>565 px x 565 px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5906-2EEB-49D6-AE2A-991E992C9A6F}" type="datetime1">
              <a:rPr lang="fi-FI" smtClean="0"/>
              <a:t>19.11.2019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1560" y="110699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611560" y="2355726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611560" y="357128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0200-C0E9-4DBE-8522-BFB4FA0D1DB7}" type="datetime1">
              <a:rPr lang="fi-FI" smtClean="0"/>
              <a:t>19.11.2019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7920000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/>
              <a:t>Lisää kuva                                                                                      koko </a:t>
            </a:r>
            <a:r>
              <a:rPr lang="fr-FR" dirty="0"/>
              <a:t>9,6 x 22 cm | 565 x 1300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743E-6521-4D9D-A669-2F0B70702EAC}" type="datetime1">
              <a:rPr lang="fi-FI" smtClean="0"/>
              <a:t>19.11.2019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12000" y="1113235"/>
            <a:ext cx="3816000" cy="1674019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726800" y="1113235"/>
            <a:ext cx="3816000" cy="1674019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12000" y="3057804"/>
            <a:ext cx="3816000" cy="1674019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726800" y="3057804"/>
            <a:ext cx="3816000" cy="1674019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32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72680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120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7268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50" y="-1"/>
            <a:ext cx="1373365" cy="264586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7380376" cy="88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3992" y="1039586"/>
            <a:ext cx="7380376" cy="358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3992" y="4822372"/>
            <a:ext cx="975264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9F10F7DF-2664-4BBB-942E-73259016D497}" type="datetime1">
              <a:rPr lang="fi-FI" smtClean="0"/>
              <a:t>19.11.2019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822372"/>
            <a:ext cx="2895600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88800" y="4822372"/>
            <a:ext cx="477416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33413" y="133350"/>
            <a:ext cx="7877175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33413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7791" y="4905375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900" i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558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Source Sans Pro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Source Sans Pro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Source Sans Pro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Source Sans Pro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Source Sans Pro"/>
        </a:defRPr>
      </a:lvl5pPr>
      <a:lvl6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Source Sans Pro"/>
        </a:defRPr>
      </a:lvl6pPr>
      <a:lvl7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Source Sans Pro"/>
        </a:defRPr>
      </a:lvl7pPr>
      <a:lvl8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Source Sans Pro"/>
        </a:defRPr>
      </a:lvl8pPr>
      <a:lvl9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Source Sans Pro"/>
        </a:defRPr>
      </a:lvl9pPr>
    </p:titleStyle>
    <p:bodyStyle>
      <a:lvl1pPr marL="238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762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143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525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06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287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9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419622"/>
            <a:ext cx="7560840" cy="1656184"/>
          </a:xfrm>
        </p:spPr>
        <p:txBody>
          <a:bodyPr/>
          <a:lstStyle/>
          <a:p>
            <a:r>
              <a:rPr lang="fi-FI" dirty="0"/>
              <a:t>Valtionavustustoiminnan kehittäminen ja digitalisointi </a:t>
            </a:r>
            <a:br>
              <a:rPr lang="fi-FI" dirty="0"/>
            </a:br>
            <a:r>
              <a:rPr lang="fi-FI" sz="2000" dirty="0" smtClean="0"/>
              <a:t>- mitä nyt hankkeessa ja</a:t>
            </a:r>
            <a:br>
              <a:rPr lang="fi-FI" sz="2000" dirty="0" smtClean="0"/>
            </a:br>
            <a:r>
              <a:rPr lang="fi-FI" sz="2000" dirty="0" smtClean="0"/>
              <a:t>- järjestöjen valtioavustuskäytänteiden kehittämisjaosto</a:t>
            </a:r>
            <a:endParaRPr lang="fi-FI" sz="20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1130458" y="3147814"/>
            <a:ext cx="7200800" cy="351437"/>
          </a:xfrm>
        </p:spPr>
        <p:txBody>
          <a:bodyPr/>
          <a:lstStyle/>
          <a:p>
            <a:r>
              <a:rPr lang="fi-FI" dirty="0" err="1" smtClean="0">
                <a:solidFill>
                  <a:schemeClr val="tx2"/>
                </a:solidFill>
              </a:rPr>
              <a:t>KANEn</a:t>
            </a:r>
            <a:r>
              <a:rPr lang="fi-FI" dirty="0" smtClean="0">
                <a:solidFill>
                  <a:schemeClr val="tx2"/>
                </a:solidFill>
              </a:rPr>
              <a:t> kokous 4/2019, Asiakohta 6 VADIGI-hankeen eteneminen ja avustusjärjestelmien kehittäminen –jaoston asettaminen</a:t>
            </a:r>
            <a:endParaRPr lang="fi-FI" dirty="0">
              <a:solidFill>
                <a:schemeClr val="tx2"/>
              </a:solidFill>
            </a:endParaRPr>
          </a:p>
          <a:p>
            <a:r>
              <a:rPr lang="fi-FI" dirty="0" smtClean="0">
                <a:solidFill>
                  <a:schemeClr val="tx2"/>
                </a:solidFill>
              </a:rPr>
              <a:t>19.11.2019</a:t>
            </a:r>
            <a:endParaRPr lang="fi-FI" dirty="0">
              <a:solidFill>
                <a:schemeClr val="tx2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108859"/>
            <a:ext cx="7380376" cy="374660"/>
          </a:xfrm>
        </p:spPr>
        <p:txBody>
          <a:bodyPr>
            <a:normAutofit fontScale="90000"/>
          </a:bodyPr>
          <a:lstStyle/>
          <a:p>
            <a:r>
              <a:rPr lang="fi-FI" dirty="0"/>
              <a:t>Käsitetyön eteneminen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992" y="627534"/>
            <a:ext cx="7380376" cy="4194837"/>
          </a:xfrm>
        </p:spPr>
        <p:txBody>
          <a:bodyPr/>
          <a:lstStyle/>
          <a:p>
            <a:r>
              <a:rPr lang="fi-FI" sz="1600" dirty="0"/>
              <a:t>Ensimmäinen työpaja pidettiin toukokuussa 2018</a:t>
            </a:r>
          </a:p>
          <a:p>
            <a:r>
              <a:rPr lang="fi-FI" sz="1600" dirty="0"/>
              <a:t>Eteneminen vaiheistettu teemoittain</a:t>
            </a:r>
          </a:p>
          <a:p>
            <a:pPr lvl="1"/>
            <a:r>
              <a:rPr lang="fi-FI" sz="1200" dirty="0"/>
              <a:t>toiminta, toimijat, avustettavan toiminnan kohteet ja seuraukset</a:t>
            </a:r>
          </a:p>
          <a:p>
            <a:r>
              <a:rPr lang="fi-FI" sz="1600" dirty="0"/>
              <a:t>Sanastoa esitelty sidosryhmille ja -hankkeille</a:t>
            </a:r>
            <a:endParaRPr lang="fi-FI" sz="1600" dirty="0">
              <a:solidFill>
                <a:srgbClr val="FF0000"/>
              </a:solidFill>
            </a:endParaRPr>
          </a:p>
          <a:p>
            <a:r>
              <a:rPr lang="fi-FI" sz="1600" dirty="0"/>
              <a:t>Tuettua käyttöönottoa</a:t>
            </a:r>
          </a:p>
          <a:p>
            <a:pPr lvl="1"/>
            <a:r>
              <a:rPr lang="fi-FI" sz="1200" dirty="0"/>
              <a:t>Hankkeen monia toimijoita on tuettu sanaston käyttämisessä</a:t>
            </a:r>
          </a:p>
          <a:p>
            <a:pPr lvl="1"/>
            <a:r>
              <a:rPr lang="fi-FI" sz="1200" dirty="0"/>
              <a:t>Euroopan unionin sisäasiain rahaston toimijoille seuraavan rahoituskauden käyttöön</a:t>
            </a:r>
          </a:p>
          <a:p>
            <a:r>
              <a:rPr lang="fi-FI" sz="1600" dirty="0"/>
              <a:t>Menossa olevan vaiheen työpajat päättyvät joulukuussa</a:t>
            </a:r>
          </a:p>
          <a:p>
            <a:r>
              <a:rPr lang="fi-FI" sz="1600" dirty="0"/>
              <a:t>Käännöstyö (ruotsi ja englanti)</a:t>
            </a:r>
          </a:p>
          <a:p>
            <a:r>
              <a:rPr lang="fi-FI" sz="1600" dirty="0"/>
              <a:t>Lausuntokierros ja siitä seuraavat tarkennukset</a:t>
            </a:r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72BAF-8CDA-4878-B74D-CAA2BE485765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304E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357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Työryhmä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72BAF-8CDA-4878-B74D-CAA2BE485765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304E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503992" y="1059582"/>
            <a:ext cx="7380376" cy="3564396"/>
          </a:xfrm>
        </p:spPr>
        <p:txBody>
          <a:bodyPr numCol="2"/>
          <a:lstStyle/>
          <a:p>
            <a:pPr marL="0" indent="0">
              <a:buNone/>
            </a:pPr>
            <a:r>
              <a:rPr lang="en-US" sz="1200" dirty="0" err="1"/>
              <a:t>Allianssi</a:t>
            </a:r>
            <a:r>
              <a:rPr lang="en-US" sz="1200" dirty="0"/>
              <a:t> ry</a:t>
            </a:r>
            <a:endParaRPr lang="fi-FI" sz="1200" dirty="0"/>
          </a:p>
          <a:p>
            <a:pPr marL="0" indent="0">
              <a:buNone/>
            </a:pPr>
            <a:r>
              <a:rPr lang="en-US" sz="1200" dirty="0"/>
              <a:t>Business Finland</a:t>
            </a:r>
            <a:endParaRPr lang="fi-FI" sz="1200" dirty="0"/>
          </a:p>
          <a:p>
            <a:pPr marL="0" indent="0">
              <a:buNone/>
            </a:pPr>
            <a:r>
              <a:rPr lang="en-US" sz="1200" dirty="0" err="1"/>
              <a:t>Fingo</a:t>
            </a:r>
            <a:r>
              <a:rPr lang="en-US" sz="1200" dirty="0"/>
              <a:t> ry</a:t>
            </a:r>
            <a:endParaRPr lang="fi-FI" sz="1200" dirty="0"/>
          </a:p>
          <a:p>
            <a:pPr marL="0" indent="0">
              <a:buNone/>
            </a:pPr>
            <a:r>
              <a:rPr lang="fi-FI" sz="1200" dirty="0"/>
              <a:t>Kuntaliitto ry</a:t>
            </a:r>
          </a:p>
          <a:p>
            <a:pPr marL="0" indent="0">
              <a:buNone/>
            </a:pPr>
            <a:r>
              <a:rPr lang="fi-FI" sz="1200" dirty="0"/>
              <a:t>Liikenne- ja viestintäministeriö</a:t>
            </a:r>
          </a:p>
          <a:p>
            <a:pPr marL="0" indent="0">
              <a:buNone/>
            </a:pPr>
            <a:r>
              <a:rPr lang="fi-FI" sz="1200" dirty="0"/>
              <a:t>Maa- ja metsätalousministeriö</a:t>
            </a:r>
          </a:p>
          <a:p>
            <a:pPr marL="0" indent="0">
              <a:buNone/>
            </a:pPr>
            <a:r>
              <a:rPr lang="fi-FI" sz="1200" dirty="0"/>
              <a:t>Metropolia ammattikorkeakoulu</a:t>
            </a:r>
          </a:p>
          <a:p>
            <a:pPr marL="0" indent="0">
              <a:buNone/>
            </a:pPr>
            <a:r>
              <a:rPr lang="fi-FI" sz="1200" dirty="0"/>
              <a:t>Museovirasto</a:t>
            </a:r>
          </a:p>
          <a:p>
            <a:pPr marL="0" indent="0">
              <a:buNone/>
            </a:pPr>
            <a:r>
              <a:rPr lang="fi-FI" sz="1200" dirty="0"/>
              <a:t>Opetus- ja kulttuuriministeriö</a:t>
            </a:r>
          </a:p>
          <a:p>
            <a:pPr marL="0" indent="0">
              <a:buNone/>
            </a:pPr>
            <a:r>
              <a:rPr lang="fi-FI" sz="1200" dirty="0"/>
              <a:t>Opetushallitus</a:t>
            </a:r>
          </a:p>
          <a:p>
            <a:pPr marL="0" indent="0">
              <a:buNone/>
            </a:pPr>
            <a:r>
              <a:rPr lang="fi-FI" sz="1200" dirty="0"/>
              <a:t>Sisäministeriö</a:t>
            </a:r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r>
              <a:rPr lang="fi-FI" sz="1200" dirty="0" err="1"/>
              <a:t>Sosiaali</a:t>
            </a:r>
            <a:r>
              <a:rPr lang="fi-FI" sz="1200" dirty="0"/>
              <a:t>- ja terveysjärjestöjen avustuskeskus STEA</a:t>
            </a:r>
          </a:p>
          <a:p>
            <a:pPr marL="0" indent="0">
              <a:buNone/>
            </a:pPr>
            <a:r>
              <a:rPr lang="fi-FI" sz="1200" dirty="0" err="1"/>
              <a:t>Sosiaali</a:t>
            </a:r>
            <a:r>
              <a:rPr lang="fi-FI" sz="1200" dirty="0"/>
              <a:t>- ja terveysministeriö</a:t>
            </a:r>
          </a:p>
          <a:p>
            <a:pPr marL="0" indent="0">
              <a:buNone/>
            </a:pPr>
            <a:r>
              <a:rPr lang="fi-FI" sz="1200" dirty="0" err="1"/>
              <a:t>Soste</a:t>
            </a:r>
            <a:r>
              <a:rPr lang="fi-FI" sz="1200" dirty="0"/>
              <a:t> ry</a:t>
            </a:r>
          </a:p>
          <a:p>
            <a:pPr marL="0" indent="0">
              <a:buNone/>
            </a:pPr>
            <a:r>
              <a:rPr lang="fi-FI" sz="1200" dirty="0"/>
              <a:t>Taiteen edistämiskeskus</a:t>
            </a:r>
          </a:p>
          <a:p>
            <a:pPr marL="0" indent="0">
              <a:buNone/>
            </a:pPr>
            <a:r>
              <a:rPr lang="fi-FI" sz="1200" dirty="0"/>
              <a:t>Työ- ja elinkeinoministeriö</a:t>
            </a:r>
          </a:p>
          <a:p>
            <a:pPr marL="0" indent="0">
              <a:buNone/>
            </a:pPr>
            <a:r>
              <a:rPr lang="fi-FI" sz="1200" dirty="0"/>
              <a:t>Ulkoministeriö</a:t>
            </a:r>
          </a:p>
          <a:p>
            <a:pPr marL="0" indent="0">
              <a:buNone/>
            </a:pPr>
            <a:r>
              <a:rPr lang="fi-FI" sz="1200" dirty="0"/>
              <a:t>Valtioneuvoston kanslia</a:t>
            </a:r>
          </a:p>
          <a:p>
            <a:pPr marL="0" indent="0">
              <a:buNone/>
            </a:pPr>
            <a:r>
              <a:rPr lang="fi-FI" sz="1200" dirty="0"/>
              <a:t>Valtiovarainministeriö</a:t>
            </a:r>
          </a:p>
          <a:p>
            <a:pPr marL="0" indent="0">
              <a:buNone/>
            </a:pPr>
            <a:r>
              <a:rPr lang="fi-FI" sz="1200" dirty="0"/>
              <a:t>Ympäristöministeriö</a:t>
            </a:r>
          </a:p>
          <a:p>
            <a:pPr marL="0" indent="0">
              <a:buNone/>
            </a:pPr>
            <a:r>
              <a:rPr lang="fi-FI" sz="1200" dirty="0"/>
              <a:t>Euroopan unionin sisäasioiden rahasto</a:t>
            </a:r>
          </a:p>
          <a:p>
            <a:pPr marL="0" indent="0">
              <a:buNone/>
            </a:pPr>
            <a:r>
              <a:rPr lang="fi-FI" sz="1200" dirty="0"/>
              <a:t>Palosuojelurahasto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6847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Määrittelytyöstä</a:t>
            </a:r>
          </a:p>
        </p:txBody>
      </p:sp>
    </p:spTree>
    <p:extLst>
      <p:ext uri="{BB962C8B-B14F-4D97-AF65-F5344CB8AC3E}">
        <p14:creationId xmlns:p14="http://schemas.microsoft.com/office/powerpoint/2010/main" val="235276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Määrittelytyötä koskevat päätökset ja siihen </a:t>
            </a:r>
            <a:r>
              <a:rPr lang="fi-FI"/>
              <a:t>osallistuvat toimijat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 smtClean="0"/>
              <a:t>on </a:t>
            </a:r>
            <a:r>
              <a:rPr lang="fi-FI" sz="1800" dirty="0"/>
              <a:t>aloitettu toimintamallia tukevan järjestelmätoteutuksen ensimmäisen vaiheen laajuuden ja sisällön rajaaminen sekä tarkentava toiminnallinen määrittely ja tekninen suunnittelu. </a:t>
            </a:r>
          </a:p>
          <a:p>
            <a:r>
              <a:rPr lang="fi-FI" sz="1800" dirty="0"/>
              <a:t>t</a:t>
            </a:r>
            <a:r>
              <a:rPr lang="fi-FI" sz="1800" dirty="0" smtClean="0"/>
              <a:t>ällä </a:t>
            </a:r>
            <a:r>
              <a:rPr lang="fi-FI" sz="1800" dirty="0"/>
              <a:t>hetkellä määrittelytyöhön osallistuvat </a:t>
            </a:r>
            <a:r>
              <a:rPr lang="fi-FI" sz="1800" dirty="0" err="1"/>
              <a:t>OKM:n</a:t>
            </a:r>
            <a:r>
              <a:rPr lang="fi-FI" sz="1800" dirty="0"/>
              <a:t>, SM:n ja UM:n, edustajat.</a:t>
            </a:r>
          </a:p>
          <a:p>
            <a:r>
              <a:rPr lang="fi-FI" sz="1800" dirty="0"/>
              <a:t>MMM:n, </a:t>
            </a:r>
            <a:r>
              <a:rPr lang="fi-FI" sz="1800" dirty="0" err="1"/>
              <a:t>YM:n</a:t>
            </a:r>
            <a:r>
              <a:rPr lang="fi-FI" sz="1800" dirty="0"/>
              <a:t> ja </a:t>
            </a:r>
            <a:r>
              <a:rPr lang="fi-FI" sz="1800" dirty="0" err="1"/>
              <a:t>STM:n</a:t>
            </a:r>
            <a:r>
              <a:rPr lang="fi-FI" sz="1800" dirty="0"/>
              <a:t> ja </a:t>
            </a:r>
            <a:r>
              <a:rPr lang="fi-FI" sz="1800" dirty="0" err="1"/>
              <a:t>TEM:n</a:t>
            </a:r>
            <a:r>
              <a:rPr lang="fi-FI" sz="1800" dirty="0"/>
              <a:t> asiantuntijat arvioivat ja täydentävät määrittelyn tuloksena syntyneet prosessit ja toiminnallisuudet, jotta varmistetaan määrittelyn sovellettavuus yli hallinnonalojen.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72BAF-8CDA-4878-B74D-CAA2BE485765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304E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193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84B9B96-1CAD-E946-852F-C3C790C9C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Määrittelytyön tavoitteet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D1E28CF-7FDF-1349-A2E7-EC38C8AF2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92" y="915566"/>
            <a:ext cx="7164352" cy="3980436"/>
          </a:xfrm>
        </p:spPr>
        <p:txBody>
          <a:bodyPr/>
          <a:lstStyle/>
          <a:p>
            <a:endParaRPr lang="fi-FI" dirty="0" smtClean="0"/>
          </a:p>
          <a:p>
            <a:r>
              <a:rPr lang="fi-FI" dirty="0" smtClean="0"/>
              <a:t>tavoitteena </a:t>
            </a:r>
            <a:r>
              <a:rPr lang="fi-FI" dirty="0"/>
              <a:t>on määritellä valtionavustus 2.0 -toimintamallia tukeva järjestelmä (yhteinen toimintamalli) toteutuksen käynnistämistä edellyttävälle tasolle.</a:t>
            </a:r>
          </a:p>
          <a:p>
            <a:pPr lvl="1"/>
            <a:r>
              <a:rPr lang="fi-FI" dirty="0"/>
              <a:t>Työn lähtökohtana on v. 2018-2019 valmistelutyössä tuotettu </a:t>
            </a:r>
            <a:r>
              <a:rPr lang="fi-FI" dirty="0" smtClean="0"/>
              <a:t>aineisto</a:t>
            </a:r>
          </a:p>
          <a:p>
            <a:pPr marL="355600" lvl="1" indent="0">
              <a:buNone/>
            </a:pPr>
            <a:endParaRPr lang="fi-FI" dirty="0"/>
          </a:p>
          <a:p>
            <a:r>
              <a:rPr lang="fi-FI" dirty="0"/>
              <a:t>l</a:t>
            </a:r>
            <a:r>
              <a:rPr lang="fi-FI" dirty="0" smtClean="0"/>
              <a:t>isäksi </a:t>
            </a:r>
            <a:r>
              <a:rPr lang="fi-FI" dirty="0"/>
              <a:t>työn aikana tehdään rajaus ensimmäisessä vaiheessa toteutettavasta sisällöstä ja laajuudesta (MVP, minimitoteutus).</a:t>
            </a:r>
          </a:p>
          <a:p>
            <a:pPr marL="0" indent="0">
              <a:buNone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4284903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Käsittelyjärjestelmä</a:t>
            </a:r>
            <a:br>
              <a:rPr lang="fi-FI"/>
            </a:br>
            <a:r>
              <a:rPr lang="fi-FI"/>
              <a:t>- kohti yhteistä toimintamallia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586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Toiminnallinen vaatimusmäärittely, työpajat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72BAF-8CDA-4878-B74D-CAA2BE485765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304E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90" y="1563638"/>
            <a:ext cx="7843331" cy="317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84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Toiminnallinen vaatimusmäärittely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72BAF-8CDA-4878-B74D-CAA2BE485765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304E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68" y="1275606"/>
            <a:ext cx="2976345" cy="3327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1275606"/>
            <a:ext cx="4599128" cy="227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40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Työpajatyöskentely, tuotokset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72BAF-8CDA-4878-B74D-CAA2BE485765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304E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92" y="1039586"/>
            <a:ext cx="3059896" cy="2900316"/>
          </a:xfrm>
        </p:spPr>
        <p:txBody>
          <a:bodyPr/>
          <a:lstStyle/>
          <a:p>
            <a:r>
              <a:rPr lang="fi-FI"/>
              <a:t>Toiminnallisen kuvauksen tietorakenne</a:t>
            </a:r>
          </a:p>
          <a:p>
            <a:r>
              <a:rPr lang="fi-FI"/>
              <a:t>toimijakohtaiset variaatiot</a:t>
            </a:r>
          </a:p>
          <a:p>
            <a:r>
              <a:rPr lang="fi-FI"/>
              <a:t>vertaisoppiminen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864911"/>
            <a:ext cx="4083174" cy="39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30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Työpajatyöskentely, tuotokset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72BAF-8CDA-4878-B74D-CAA2BE485765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304E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39813"/>
            <a:ext cx="7381875" cy="1027112"/>
          </a:xfrm>
        </p:spPr>
        <p:txBody>
          <a:bodyPr/>
          <a:lstStyle/>
          <a:p>
            <a:r>
              <a:rPr lang="fi-FI"/>
              <a:t>Toiminnallinen vaatimusmäärittely, kuvaukset, 56 s.</a:t>
            </a:r>
          </a:p>
          <a:p>
            <a:r>
              <a:rPr lang="fi-FI"/>
              <a:t>Toiminnallinen puu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51670"/>
            <a:ext cx="2520280" cy="2756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550" y="1794801"/>
            <a:ext cx="2590997" cy="3018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2715766"/>
            <a:ext cx="1672208" cy="117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D5D3-999B-4D1F-8F7F-D96A57FC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Valtionavustus 2.0 –toimintamallin tausta ja tavoitteet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BB4AB7-2E09-4670-B8FB-DF9B8B8D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BC79753F-7A3F-42DF-A3CF-B427E6BF22AD}"/>
              </a:ext>
            </a:extLst>
          </p:cNvPr>
          <p:cNvSpPr txBox="1">
            <a:spLocks/>
          </p:cNvSpPr>
          <p:nvPr/>
        </p:nvSpPr>
        <p:spPr>
          <a:xfrm>
            <a:off x="503992" y="1165228"/>
            <a:ext cx="4860096" cy="3782786"/>
          </a:xfrm>
          <a:prstGeom prst="rect">
            <a:avLst/>
          </a:prstGeom>
        </p:spPr>
        <p:txBody>
          <a:bodyPr/>
          <a:lstStyle>
            <a:lvl1pPr marL="355600" indent="-35560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68400" indent="-363538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688" indent="-18097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/>
              <a:t>Toimintamallin kehitystä ohjaavat esiselvityksessä ja kehitystyön aikana esille nousseet tavoitteet</a:t>
            </a:r>
          </a:p>
          <a:p>
            <a:pPr lvl="1"/>
            <a:r>
              <a:rPr lang="fi-FI" sz="1400" dirty="0"/>
              <a:t>Avoimen dialogin lisääminen</a:t>
            </a:r>
          </a:p>
          <a:p>
            <a:pPr lvl="1"/>
            <a:r>
              <a:rPr lang="fi-FI" sz="1400" dirty="0"/>
              <a:t>Avustustoiminnan vaikuttavuus</a:t>
            </a:r>
          </a:p>
          <a:p>
            <a:pPr lvl="1"/>
            <a:r>
              <a:rPr lang="fi-FI" sz="1400" dirty="0"/>
              <a:t>Toimintatapojen ja tiedon yhtenäisyys</a:t>
            </a:r>
          </a:p>
          <a:p>
            <a:pPr lvl="1"/>
            <a:r>
              <a:rPr lang="fi-FI" sz="1400" dirty="0"/>
              <a:t>Tiedon keskittäminen ja helppo saavutettavuus</a:t>
            </a:r>
          </a:p>
          <a:p>
            <a:pPr lvl="1"/>
            <a:r>
              <a:rPr lang="fi-FI" sz="1400" dirty="0"/>
              <a:t>Tiedon ja prosessien läpinäkyvyys</a:t>
            </a:r>
          </a:p>
          <a:p>
            <a:r>
              <a:rPr lang="fi-FI" sz="1600" dirty="0"/>
              <a:t>Nämä tavoitteet ohjaavat kohti läpinäkyvämpää, tehokkaampaa ja vaikuttavampaa valtionavustustoimintaa</a:t>
            </a:r>
            <a:r>
              <a:rPr lang="fi-FI" sz="1800" dirty="0"/>
              <a:t>.</a:t>
            </a:r>
          </a:p>
          <a:p>
            <a:pPr marL="0" indent="0">
              <a:buFont typeface="Verdana" panose="020B0604030504040204" pitchFamily="34" charset="0"/>
              <a:buNone/>
            </a:pPr>
            <a:endParaRPr lang="fi-FI" sz="1800" dirty="0"/>
          </a:p>
          <a:p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E3952-3E08-4FD2-8FB2-498EBB51D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095990"/>
            <a:ext cx="3556533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38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7380376" cy="889873"/>
          </a:xfrm>
        </p:spPr>
        <p:txBody>
          <a:bodyPr>
            <a:normAutofit/>
          </a:bodyPr>
          <a:lstStyle/>
          <a:p>
            <a:r>
              <a:rPr lang="fi-FI" dirty="0"/>
              <a:t>Selkein tavoittein kohti asiakaslähtöistä yhteistyötä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16016" y="2499742"/>
            <a:ext cx="3528392" cy="972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Yhteiskehittämisen periaatteilla luodaan yhteiskunnallista vaikuttavuutta ja toimivaa palvelukulttuuria</a:t>
            </a:r>
          </a:p>
          <a:p>
            <a:pPr marL="0" indent="0">
              <a:buNone/>
            </a:pPr>
            <a:endParaRPr lang="fi-FI" sz="1600" b="1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20</a:t>
            </a:fld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B44D8-DDF4-F34F-A2CC-B9291E90D9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93" y="998731"/>
            <a:ext cx="4391444" cy="33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37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Hahmotelmia tulevasta järjestelmästä</a:t>
            </a:r>
          </a:p>
        </p:txBody>
      </p:sp>
    </p:spTree>
    <p:extLst>
      <p:ext uri="{BB962C8B-B14F-4D97-AF65-F5344CB8AC3E}">
        <p14:creationId xmlns:p14="http://schemas.microsoft.com/office/powerpoint/2010/main" val="2343392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"/>
          <p:cNvGrpSpPr/>
          <p:nvPr/>
        </p:nvGrpSpPr>
        <p:grpSpPr>
          <a:xfrm>
            <a:off x="788873" y="164306"/>
            <a:ext cx="7566255" cy="4277774"/>
            <a:chOff x="0" y="0"/>
            <a:chExt cx="20176678" cy="11407396"/>
          </a:xfrm>
        </p:grpSpPr>
        <p:pic>
          <p:nvPicPr>
            <p:cNvPr id="124" name="Ohjelmab.png" descr="Ohjelmab.png"/>
            <p:cNvPicPr>
              <a:picLocks noChangeAspect="1"/>
            </p:cNvPicPr>
            <p:nvPr/>
          </p:nvPicPr>
          <p:blipFill>
            <a:blip r:embed="rId3"/>
            <a:srcRect l="20644" b="30275"/>
            <a:stretch>
              <a:fillRect/>
            </a:stretch>
          </p:blipFill>
          <p:spPr>
            <a:xfrm>
              <a:off x="2989039" y="644864"/>
              <a:ext cx="14198601" cy="88713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0176679" cy="114073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"/>
          <p:cNvGrpSpPr/>
          <p:nvPr/>
        </p:nvGrpSpPr>
        <p:grpSpPr>
          <a:xfrm>
            <a:off x="788873" y="164306"/>
            <a:ext cx="7566255" cy="4277774"/>
            <a:chOff x="0" y="0"/>
            <a:chExt cx="20176678" cy="11407396"/>
          </a:xfrm>
        </p:grpSpPr>
        <p:pic>
          <p:nvPicPr>
            <p:cNvPr id="129" name="Hakija etsii ja löytää sopivan haun.png" descr="Hakija etsii ja löytää sopivan haun.png"/>
            <p:cNvPicPr>
              <a:picLocks noChangeAspect="1"/>
            </p:cNvPicPr>
            <p:nvPr/>
          </p:nvPicPr>
          <p:blipFill>
            <a:blip r:embed="rId3"/>
            <a:srcRect l="20650" b="50410"/>
            <a:stretch>
              <a:fillRect/>
            </a:stretch>
          </p:blipFill>
          <p:spPr>
            <a:xfrm>
              <a:off x="2990084" y="644988"/>
              <a:ext cx="14196511" cy="90262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0176679" cy="114073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"/>
          <p:cNvGrpSpPr/>
          <p:nvPr/>
        </p:nvGrpSpPr>
        <p:grpSpPr>
          <a:xfrm>
            <a:off x="788873" y="164306"/>
            <a:ext cx="7566255" cy="4277774"/>
            <a:chOff x="0" y="0"/>
            <a:chExt cx="20176678" cy="11407396"/>
          </a:xfrm>
        </p:grpSpPr>
        <p:pic>
          <p:nvPicPr>
            <p:cNvPr id="134" name="Hakija_ hakemusasdasd2.png" descr="Hakija_ hakemusasdasd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1348" y="639960"/>
              <a:ext cx="14206044" cy="101020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0176679" cy="114073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7" name="Kuvassa kiinnostavaa: Hakemus ei ole perinteinen lomake, vaan älykäs sivu, jota on helppo luonnostella ja täyttää yhdessä.…"/>
          <p:cNvSpPr txBox="1"/>
          <p:nvPr/>
        </p:nvSpPr>
        <p:spPr>
          <a:xfrm>
            <a:off x="1710698" y="4755127"/>
            <a:ext cx="6513278" cy="211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309563" hangingPunct="0">
              <a:defRPr sz="3000"/>
            </a:pPr>
            <a:endParaRPr sz="1125" i="1" kern="0" dirty="0">
              <a:solidFill>
                <a:srgbClr val="013366"/>
              </a:solidFill>
              <a:latin typeface="Source Sans Pro"/>
              <a:sym typeface="Source Sans Pro"/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"/>
          <p:cNvGrpSpPr/>
          <p:nvPr/>
        </p:nvGrpSpPr>
        <p:grpSpPr>
          <a:xfrm>
            <a:off x="788873" y="164306"/>
            <a:ext cx="7566255" cy="4277774"/>
            <a:chOff x="0" y="0"/>
            <a:chExt cx="20176678" cy="11407396"/>
          </a:xfrm>
        </p:grpSpPr>
        <p:pic>
          <p:nvPicPr>
            <p:cNvPr id="139" name="Hakija_ hakemus2.png" descr="Hakija_ hakemus2.png"/>
            <p:cNvPicPr>
              <a:picLocks noChangeAspect="1"/>
            </p:cNvPicPr>
            <p:nvPr/>
          </p:nvPicPr>
          <p:blipFill>
            <a:blip r:embed="rId3"/>
            <a:srcRect l="21240" t="27634" r="18505" b="44341"/>
            <a:stretch>
              <a:fillRect/>
            </a:stretch>
          </p:blipFill>
          <p:spPr>
            <a:xfrm>
              <a:off x="3048663" y="550139"/>
              <a:ext cx="14184167" cy="9249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0176679" cy="114073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2" name="Kuvassa kiinnostavaa: Lähikuva äskeisestä. Hakemus ei ole perinteinen lomake, vaan älykäs sivu, jota on helppo luonnostella ja täyttää yhdessä.…"/>
          <p:cNvSpPr txBox="1"/>
          <p:nvPr/>
        </p:nvSpPr>
        <p:spPr>
          <a:xfrm>
            <a:off x="1710698" y="4755127"/>
            <a:ext cx="6513278" cy="211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defTabSz="309563" hangingPunct="0">
              <a:defRPr sz="3000"/>
            </a:pPr>
            <a:endParaRPr sz="1125" i="1" kern="0" dirty="0">
              <a:solidFill>
                <a:srgbClr val="013366"/>
              </a:solidFill>
              <a:latin typeface="Source Sans Pro"/>
              <a:sym typeface="Source Sans Pro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"/>
          <p:cNvGrpSpPr/>
          <p:nvPr/>
        </p:nvGrpSpPr>
        <p:grpSpPr>
          <a:xfrm>
            <a:off x="788873" y="164306"/>
            <a:ext cx="7566255" cy="4277774"/>
            <a:chOff x="0" y="0"/>
            <a:chExt cx="20176678" cy="11407396"/>
          </a:xfrm>
        </p:grpSpPr>
        <p:pic>
          <p:nvPicPr>
            <p:cNvPr id="144" name="Päätösesitys versio 1.png" descr="Päätösesitys versio 1.png"/>
            <p:cNvPicPr>
              <a:picLocks noChangeAspect="1"/>
            </p:cNvPicPr>
            <p:nvPr/>
          </p:nvPicPr>
          <p:blipFill>
            <a:blip r:embed="rId3"/>
            <a:srcRect b="47158"/>
            <a:stretch>
              <a:fillRect/>
            </a:stretch>
          </p:blipFill>
          <p:spPr>
            <a:xfrm>
              <a:off x="3045610" y="636219"/>
              <a:ext cx="14160468" cy="93948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0176679" cy="114073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"/>
          <p:cNvGrpSpPr/>
          <p:nvPr/>
        </p:nvGrpSpPr>
        <p:grpSpPr>
          <a:xfrm>
            <a:off x="788873" y="164306"/>
            <a:ext cx="7566255" cy="4277774"/>
            <a:chOff x="0" y="0"/>
            <a:chExt cx="20176678" cy="11407396"/>
          </a:xfrm>
        </p:grpSpPr>
        <p:pic>
          <p:nvPicPr>
            <p:cNvPr id="149" name="Päätösesitys versio 2.png" descr="Päätösesitys versio 2.png"/>
            <p:cNvPicPr>
              <a:picLocks noChangeAspect="1"/>
            </p:cNvPicPr>
            <p:nvPr/>
          </p:nvPicPr>
          <p:blipFill>
            <a:blip r:embed="rId3"/>
            <a:srcRect l="4080" t="53214"/>
            <a:stretch>
              <a:fillRect/>
            </a:stretch>
          </p:blipFill>
          <p:spPr>
            <a:xfrm>
              <a:off x="2915360" y="650497"/>
              <a:ext cx="14575633" cy="89263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0176679" cy="114073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2" name="Kuvassa kiinnostavaa: Päätösesityksiä voi yhdessä pyörittää ja luonnostella järjestelmässä, ja kaikesta kerätystä tiedosta voidaan tuottaa myös visualisoitua tietoa"/>
          <p:cNvSpPr txBox="1"/>
          <p:nvPr/>
        </p:nvSpPr>
        <p:spPr>
          <a:xfrm>
            <a:off x="1710698" y="4755127"/>
            <a:ext cx="6513278" cy="211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 sz="3000"/>
            </a:lvl1pPr>
          </a:lstStyle>
          <a:p>
            <a:pPr defTabSz="309563" hangingPunct="0"/>
            <a:endParaRPr sz="1125" i="1" kern="0" dirty="0">
              <a:solidFill>
                <a:srgbClr val="013366"/>
              </a:solidFill>
              <a:latin typeface="Source Sans Pro"/>
              <a:sym typeface="Source Sans Pro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Järjestöjen valtionavustuskäytänteiden kehittämisjaosto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5152" y="949247"/>
            <a:ext cx="7380376" cy="3584392"/>
          </a:xfrm>
        </p:spPr>
        <p:txBody>
          <a:bodyPr/>
          <a:lstStyle/>
          <a:p>
            <a:r>
              <a:rPr lang="fi-FI" sz="1800" dirty="0"/>
              <a:t>Jaoston uudistustyön lähtökohtana on kansalaisjärjestöjen autonomian kunnioittaminen ja byrokratian keventäminen, pitkäjänteisyyden ja ennakoitavuuden turvaaminen, järjestöjen yhdenvertainen kohtelu sekä avoimuus ja </a:t>
            </a:r>
            <a:r>
              <a:rPr lang="fi-FI" sz="1800" dirty="0" smtClean="0"/>
              <a:t>läpinäkyvyys</a:t>
            </a:r>
            <a:endParaRPr lang="fi-FI" sz="1800" dirty="0" smtClean="0"/>
          </a:p>
          <a:p>
            <a:r>
              <a:rPr lang="fi-FI" sz="1800" dirty="0" err="1" smtClean="0"/>
              <a:t>PJ:t</a:t>
            </a:r>
            <a:r>
              <a:rPr lang="fi-FI" sz="1800" dirty="0" smtClean="0"/>
              <a:t> </a:t>
            </a:r>
            <a:r>
              <a:rPr lang="fi-FI" sz="1800" dirty="0" err="1" smtClean="0"/>
              <a:t>OM:stä</a:t>
            </a:r>
            <a:r>
              <a:rPr lang="fi-FI" sz="1800" dirty="0" smtClean="0"/>
              <a:t>, jäsenet </a:t>
            </a:r>
            <a:r>
              <a:rPr lang="fi-FI" sz="1800" dirty="0" err="1" smtClean="0"/>
              <a:t>OKM:stä</a:t>
            </a:r>
            <a:r>
              <a:rPr lang="fi-FI" sz="1800" dirty="0" smtClean="0"/>
              <a:t>, </a:t>
            </a:r>
            <a:r>
              <a:rPr lang="fi-FI" sz="1800" dirty="0" err="1" smtClean="0"/>
              <a:t>STM:stä</a:t>
            </a:r>
            <a:r>
              <a:rPr lang="fi-FI" sz="1800" dirty="0" smtClean="0"/>
              <a:t>, </a:t>
            </a:r>
            <a:r>
              <a:rPr lang="fi-FI" sz="1800" dirty="0" err="1" smtClean="0"/>
              <a:t>MMM:stä</a:t>
            </a:r>
            <a:r>
              <a:rPr lang="fi-FI" sz="1800" dirty="0" smtClean="0"/>
              <a:t> ja VM:stä ja siht. VA-hankkeesta,</a:t>
            </a:r>
          </a:p>
          <a:p>
            <a:r>
              <a:rPr lang="fi-FI" sz="1800" dirty="0"/>
              <a:t>t</a:t>
            </a:r>
            <a:r>
              <a:rPr lang="fi-FI" sz="1800" dirty="0" smtClean="0"/>
              <a:t>oimikausi: 1.11.2019-31.5.2021,</a:t>
            </a:r>
          </a:p>
          <a:p>
            <a:r>
              <a:rPr lang="fi-FI" sz="1800" dirty="0"/>
              <a:t>j</a:t>
            </a:r>
            <a:r>
              <a:rPr lang="fi-FI" sz="1800" dirty="0" smtClean="0"/>
              <a:t>aoston tehtävät: </a:t>
            </a:r>
          </a:p>
          <a:p>
            <a:pPr lvl="1"/>
            <a:r>
              <a:rPr lang="fi-FI" sz="1800" dirty="0"/>
              <a:t>j</a:t>
            </a:r>
            <a:r>
              <a:rPr lang="fi-FI" sz="1800" dirty="0" smtClean="0"/>
              <a:t>aettavien avustusten selvittäminen,</a:t>
            </a:r>
          </a:p>
          <a:p>
            <a:pPr lvl="1"/>
            <a:r>
              <a:rPr lang="fi-FI" sz="1800" dirty="0"/>
              <a:t>j</a:t>
            </a:r>
            <a:r>
              <a:rPr lang="fi-FI" sz="1800" dirty="0" smtClean="0"/>
              <a:t>aettavien valtionapujen käytäntöjen selvittäminen eri hallinnon,</a:t>
            </a:r>
          </a:p>
          <a:p>
            <a:pPr lvl="1"/>
            <a:r>
              <a:rPr lang="fi-FI" sz="1800" dirty="0"/>
              <a:t>j</a:t>
            </a:r>
            <a:r>
              <a:rPr lang="fi-FI" sz="1800" dirty="0" smtClean="0"/>
              <a:t>aettavien valtioapujen käytäntöjen tarpeenmukainen </a:t>
            </a:r>
            <a:r>
              <a:rPr lang="fi-FI" dirty="0" smtClean="0"/>
              <a:t>yhdenmukaistaminen</a:t>
            </a: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72BAF-8CDA-4878-B74D-CAA2BE485765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304E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068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BF64B60-DA8A-5C40-AB73-3A698DB1A8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3200" dirty="0"/>
              <a:t>Kiitos!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3D93AA-C02B-774F-BB69-5DB0F040EC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Hankejohtaja Tuula Lybeck; tuula.lybeck</a:t>
            </a:r>
            <a:r>
              <a:rPr lang="fi-FI" dirty="0"/>
              <a:t>@</a:t>
            </a:r>
            <a:r>
              <a:rPr lang="fi-FI" dirty="0" smtClean="0"/>
              <a:t>vm.fi</a:t>
            </a:r>
          </a:p>
          <a:p>
            <a:r>
              <a:rPr lang="fi-FI" dirty="0" smtClean="0"/>
              <a:t>Projektipäällikkö Jaana Walldén; jaana.wallden@vm.fi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678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F1E6AA-192D-0F4C-8FE8-7C171F9CFCA0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5353121" y="1669267"/>
            <a:ext cx="0" cy="163045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402A309-BFAD-5744-AF30-E854AA897AFC}"/>
              </a:ext>
            </a:extLst>
          </p:cNvPr>
          <p:cNvSpPr/>
          <p:nvPr/>
        </p:nvSpPr>
        <p:spPr>
          <a:xfrm>
            <a:off x="1135539" y="1284138"/>
            <a:ext cx="3735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Sidosryhmien haastattelut: </a:t>
            </a:r>
            <a:b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Hakijat ja myöntäjät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DD0516-7125-7241-B55D-EC37E548939A}"/>
              </a:ext>
            </a:extLst>
          </p:cNvPr>
          <p:cNvSpPr/>
          <p:nvPr/>
        </p:nvSpPr>
        <p:spPr>
          <a:xfrm>
            <a:off x="1135539" y="2344677"/>
            <a:ext cx="2924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Design </a:t>
            </a:r>
            <a:r>
              <a:rPr lang="fi-FI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sprint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 1: myöntäjien ja hakijoiden välinen dialogi ennen hakuprosessia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80CD85-C4ED-F54F-B9D9-C0D2E7D2D6B9}"/>
              </a:ext>
            </a:extLst>
          </p:cNvPr>
          <p:cNvSpPr/>
          <p:nvPr/>
        </p:nvSpPr>
        <p:spPr>
          <a:xfrm>
            <a:off x="1135538" y="1916764"/>
            <a:ext cx="1426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Sidosryhmätyöpajat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72D3AC-8605-F84B-A28C-B044A4CBA5C8}"/>
              </a:ext>
            </a:extLst>
          </p:cNvPr>
          <p:cNvSpPr/>
          <p:nvPr/>
        </p:nvSpPr>
        <p:spPr>
          <a:xfrm>
            <a:off x="1135539" y="3043810"/>
            <a:ext cx="36235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Design </a:t>
            </a:r>
            <a:r>
              <a:rPr lang="fi-FI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sprint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 2: Vaikuttavuuden arviointi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0BF22E-9229-3E40-AB7A-6FB31BA2C361}"/>
              </a:ext>
            </a:extLst>
          </p:cNvPr>
          <p:cNvSpPr/>
          <p:nvPr/>
        </p:nvSpPr>
        <p:spPr>
          <a:xfrm>
            <a:off x="1138937" y="3606982"/>
            <a:ext cx="29434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Valtionavustus 2.0 -toimintamallin luominen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211E43-9B69-E54D-A245-805E49D9C517}"/>
              </a:ext>
            </a:extLst>
          </p:cNvPr>
          <p:cNvSpPr/>
          <p:nvPr/>
        </p:nvSpPr>
        <p:spPr>
          <a:xfrm>
            <a:off x="5676901" y="1373452"/>
            <a:ext cx="28493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Toimintamallin </a:t>
            </a:r>
            <a:r>
              <a:rPr lang="fi-FI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validaatiotutkimus</a:t>
            </a:r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 (hakijat)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DC0750-DF76-D84A-ACF2-D4272E9CA720}"/>
              </a:ext>
            </a:extLst>
          </p:cNvPr>
          <p:cNvSpPr/>
          <p:nvPr/>
        </p:nvSpPr>
        <p:spPr>
          <a:xfrm>
            <a:off x="638541" y="1327191"/>
            <a:ext cx="346436" cy="346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A5BFD0E-5913-6B44-BF62-381A7C3F27F5}"/>
              </a:ext>
            </a:extLst>
          </p:cNvPr>
          <p:cNvSpPr/>
          <p:nvPr/>
        </p:nvSpPr>
        <p:spPr>
          <a:xfrm>
            <a:off x="638541" y="1888430"/>
            <a:ext cx="346436" cy="346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E6912A-790E-A242-AF28-BD6E1A419177}"/>
              </a:ext>
            </a:extLst>
          </p:cNvPr>
          <p:cNvSpPr/>
          <p:nvPr/>
        </p:nvSpPr>
        <p:spPr>
          <a:xfrm>
            <a:off x="638541" y="2416943"/>
            <a:ext cx="346436" cy="346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BCA3DFF-CEF9-5A42-9483-69DC58552C80}"/>
              </a:ext>
            </a:extLst>
          </p:cNvPr>
          <p:cNvSpPr/>
          <p:nvPr/>
        </p:nvSpPr>
        <p:spPr>
          <a:xfrm>
            <a:off x="638541" y="3019858"/>
            <a:ext cx="346436" cy="346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324CB4-938C-C849-AC63-A2CCBADED236}"/>
              </a:ext>
            </a:extLst>
          </p:cNvPr>
          <p:cNvSpPr/>
          <p:nvPr/>
        </p:nvSpPr>
        <p:spPr>
          <a:xfrm>
            <a:off x="638541" y="3572552"/>
            <a:ext cx="346436" cy="346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D54417-BA00-6740-81CF-9925C71E9BDC}"/>
              </a:ext>
            </a:extLst>
          </p:cNvPr>
          <p:cNvSpPr/>
          <p:nvPr/>
        </p:nvSpPr>
        <p:spPr>
          <a:xfrm>
            <a:off x="5179903" y="1322831"/>
            <a:ext cx="346436" cy="346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35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B27EA3-0B22-7C46-89BB-F65D77205993}"/>
              </a:ext>
            </a:extLst>
          </p:cNvPr>
          <p:cNvCxnSpPr>
            <a:cxnSpLocks/>
            <a:endCxn id="13" idx="4"/>
          </p:cNvCxnSpPr>
          <p:nvPr/>
        </p:nvCxnSpPr>
        <p:spPr>
          <a:xfrm>
            <a:off x="811759" y="1572198"/>
            <a:ext cx="0" cy="234679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3EC17D6-F525-9443-9C0D-7B56E9842E17}"/>
              </a:ext>
            </a:extLst>
          </p:cNvPr>
          <p:cNvSpPr/>
          <p:nvPr/>
        </p:nvSpPr>
        <p:spPr>
          <a:xfrm>
            <a:off x="5676901" y="1914079"/>
            <a:ext cx="27835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latin typeface="Calibri" panose="020F0502020204030204" pitchFamily="34" charset="0"/>
                <a:cs typeface="Calibri" panose="020F0502020204030204" pitchFamily="34" charset="0"/>
              </a:rPr>
              <a:t>Määrittelytyöpajat: hakijat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58CDFF-E3E8-E146-84FE-D58D7FEAB207}"/>
              </a:ext>
            </a:extLst>
          </p:cNvPr>
          <p:cNvSpPr/>
          <p:nvPr/>
        </p:nvSpPr>
        <p:spPr>
          <a:xfrm>
            <a:off x="5676900" y="2444685"/>
            <a:ext cx="2149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Määrittelytyöpajat: myöntäjät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455743-6DB8-C042-96CC-AC0E0B11D5E2}"/>
              </a:ext>
            </a:extLst>
          </p:cNvPr>
          <p:cNvSpPr/>
          <p:nvPr/>
        </p:nvSpPr>
        <p:spPr>
          <a:xfrm>
            <a:off x="5680299" y="3699049"/>
            <a:ext cx="23763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Validaatio</a:t>
            </a:r>
            <a:r>
              <a:rPr lang="fi-FI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testaus…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F17F8F-E990-6C42-8A24-8587A06ECD17}"/>
              </a:ext>
            </a:extLst>
          </p:cNvPr>
          <p:cNvSpPr/>
          <p:nvPr/>
        </p:nvSpPr>
        <p:spPr>
          <a:xfrm>
            <a:off x="5179903" y="1879360"/>
            <a:ext cx="346436" cy="346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3314733-E27B-2E43-8AAA-1C53F01BA7E6}"/>
              </a:ext>
            </a:extLst>
          </p:cNvPr>
          <p:cNvSpPr/>
          <p:nvPr/>
        </p:nvSpPr>
        <p:spPr>
          <a:xfrm>
            <a:off x="5179903" y="2416351"/>
            <a:ext cx="346436" cy="346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3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099520-0EEE-B444-98B1-313B1B60E7F2}"/>
              </a:ext>
            </a:extLst>
          </p:cNvPr>
          <p:cNvSpPr/>
          <p:nvPr/>
        </p:nvSpPr>
        <p:spPr>
          <a:xfrm>
            <a:off x="5179903" y="3013149"/>
            <a:ext cx="346436" cy="3464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35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DEAA202-CDE0-8340-AECE-5D37250B917C}"/>
              </a:ext>
            </a:extLst>
          </p:cNvPr>
          <p:cNvSpPr/>
          <p:nvPr/>
        </p:nvSpPr>
        <p:spPr>
          <a:xfrm>
            <a:off x="5179903" y="3664947"/>
            <a:ext cx="346436" cy="34643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FD3C8D-DA19-D04E-A55D-F28083471235}"/>
              </a:ext>
            </a:extLst>
          </p:cNvPr>
          <p:cNvSpPr/>
          <p:nvPr/>
        </p:nvSpPr>
        <p:spPr>
          <a:xfrm>
            <a:off x="5676901" y="2901862"/>
            <a:ext cx="2501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Päivitetty toimintamallin kuvaus ja järjestelmätarpeiden dokumentoinnin tukeminen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8EA7AA0-A770-1A49-B896-B796908EB5CD}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5353121" y="3359585"/>
            <a:ext cx="0" cy="619568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149826F-3F3A-C342-9E74-80FF91C23E8B}"/>
              </a:ext>
            </a:extLst>
          </p:cNvPr>
          <p:cNvCxnSpPr>
            <a:cxnSpLocks/>
          </p:cNvCxnSpPr>
          <p:nvPr/>
        </p:nvCxnSpPr>
        <p:spPr>
          <a:xfrm>
            <a:off x="5353121" y="3486884"/>
            <a:ext cx="0" cy="678245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C37E9E8-DFB2-5C43-97FE-C32AA2D42347}"/>
              </a:ext>
            </a:extLst>
          </p:cNvPr>
          <p:cNvCxnSpPr>
            <a:cxnSpLocks/>
          </p:cNvCxnSpPr>
          <p:nvPr/>
        </p:nvCxnSpPr>
        <p:spPr>
          <a:xfrm>
            <a:off x="5353121" y="3826250"/>
            <a:ext cx="1179" cy="885531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F3435D51-67E1-E045-9145-0FFB25C440D6}"/>
              </a:ext>
            </a:extLst>
          </p:cNvPr>
          <p:cNvSpPr txBox="1">
            <a:spLocks/>
          </p:cNvSpPr>
          <p:nvPr/>
        </p:nvSpPr>
        <p:spPr>
          <a:xfrm>
            <a:off x="638541" y="239861"/>
            <a:ext cx="7742635" cy="8572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700" b="0" dirty="0">
                <a:solidFill>
                  <a:srgbClr val="304E88"/>
                </a:solidFill>
              </a:rPr>
              <a:t>Valtionavustus 2.0 –toimintamallin kehitystyön status</a:t>
            </a:r>
            <a:endParaRPr lang="fi-FI" sz="225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VA 2.0 tukee dialogisuutta ja esteetöntä tiedonkulkua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3992" y="1039586"/>
            <a:ext cx="7380376" cy="4412484"/>
          </a:xfrm>
        </p:spPr>
        <p:txBody>
          <a:bodyPr/>
          <a:lstStyle/>
          <a:p>
            <a:pPr lvl="0"/>
            <a:r>
              <a:rPr lang="fi-FI" sz="1800" dirty="0"/>
              <a:t>VA 2.0 -toimintamallin ytimen muodostavat koko prosessin läpileikkaava dialogisuus ja mahdollisimman esteetön tiedonkulku.</a:t>
            </a:r>
          </a:p>
          <a:p>
            <a:pPr lvl="1"/>
            <a:r>
              <a:rPr lang="fi-FI" dirty="0"/>
              <a:t>Malli korostaa tiedolla johtamisen ja avustustoimintaa tukevan datan hyödyntämisen merkitystä. </a:t>
            </a:r>
          </a:p>
          <a:p>
            <a:pPr lvl="0"/>
            <a:r>
              <a:rPr lang="fi-FI" sz="1800" dirty="0"/>
              <a:t>Toimintamalli tukee avustustoiminnan läpinäkyvyyttä ja poikkihallinnollista johtamista</a:t>
            </a:r>
          </a:p>
          <a:p>
            <a:pPr lvl="1"/>
            <a:r>
              <a:rPr lang="fi-FI" dirty="0"/>
              <a:t>Yhtenevät toimintatavat </a:t>
            </a:r>
            <a:r>
              <a:rPr lang="fi-FI" dirty="0" smtClean="0"/>
              <a:t>(ml. terminologia </a:t>
            </a:r>
            <a:r>
              <a:rPr lang="fi-FI" dirty="0"/>
              <a:t>ja kieli) helpottavat avustustoiminnan vaikuttavuuden arvioimista nykyistä enemmän</a:t>
            </a:r>
          </a:p>
          <a:p>
            <a:pPr lvl="1"/>
            <a:r>
              <a:rPr lang="fi-FI" dirty="0"/>
              <a:t>Tiedon ja prosessien läpinäkyvyys poistavat valtionavustustoiminnan eri vaiheissa ilmeneviä päällekkäisyyksiä ja mahdollistavat sen paremman ohjaamisen. Tämä tehostaa toimintaa ja vähentää myös manuaalisesti tehtävän työn määrää. </a:t>
            </a:r>
          </a:p>
          <a:p>
            <a:pPr marL="355600" lvl="1" indent="0">
              <a:buNone/>
            </a:pPr>
            <a:endParaRPr lang="fi-FI" dirty="0"/>
          </a:p>
          <a:p>
            <a:pPr lvl="0"/>
            <a:endParaRPr lang="fi-FI" sz="16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108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Verkostomainen toimintamalli tukee vuoropuhelua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/>
              <a:t>Verkostomainen toimintamalli tukee erityisesti myöntäjien ja hakijoiden välistä vuoropuhelua ja myöntäjien poikkihallinnollista yhteistyötä</a:t>
            </a:r>
          </a:p>
          <a:p>
            <a:pPr lvl="1"/>
            <a:r>
              <a:rPr lang="fi-FI" dirty="0"/>
              <a:t>Avustushakujen valmistelu, toimeenpaneminen, seuranta ja päättäminen hoituvat tehokkaasti ja eri osapuolten tarpeet huomioiden </a:t>
            </a:r>
            <a:endParaRPr lang="fi-FI" dirty="0">
              <a:solidFill>
                <a:srgbClr val="FF0000"/>
              </a:solidFill>
            </a:endParaRPr>
          </a:p>
          <a:p>
            <a:r>
              <a:rPr lang="fi-FI" sz="1800" dirty="0"/>
              <a:t>Toimintamallissa on keskeisessä roolissa digitaalisen alustan mahdollistama, valtionavustustoiminnan operatiivista prosessia tukeva organisoitumismalli </a:t>
            </a:r>
          </a:p>
          <a:p>
            <a:pPr lvl="1"/>
            <a:r>
              <a:rPr lang="fi-FI" b="1" dirty="0"/>
              <a:t>Mahdollistaa tilannekohtaisesti kulloisenkin avustuskohteen kannalta tarkoituksenmukaisen toimijajoukon osallistumisen vuorovaikutteiseen keskusteluun. </a:t>
            </a:r>
          </a:p>
          <a:p>
            <a:r>
              <a:rPr lang="fi-FI" sz="1800" dirty="0">
                <a:solidFill>
                  <a:prstClr val="black"/>
                </a:solidFill>
              </a:rPr>
              <a:t>VA 2.0 ohjaa myös valtionavustustoiminnan järjestelmäkehityksen vaiheittaista toteuttamista. </a:t>
            </a:r>
          </a:p>
          <a:p>
            <a:pPr lvl="1"/>
            <a:endParaRPr lang="fi-FI" dirty="0"/>
          </a:p>
          <a:p>
            <a:pPr marL="355600" lvl="1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145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8E9616-E43A-4084-9910-CCE22756C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7534"/>
            <a:ext cx="8573469" cy="47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B980C-60C5-458F-AE82-8568F836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Ylätason prosessi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10338-16D2-4823-A96C-3FB84E188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1962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Yleiskuva uuden toimintamallin mahdollistamista asioista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843558"/>
            <a:ext cx="9686038" cy="5328000"/>
          </a:xfrm>
        </p:spPr>
      </p:pic>
    </p:spTree>
    <p:extLst>
      <p:ext uri="{BB962C8B-B14F-4D97-AF65-F5344CB8AC3E}">
        <p14:creationId xmlns:p14="http://schemas.microsoft.com/office/powerpoint/2010/main" val="253155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Käsitetyö</a:t>
            </a:r>
          </a:p>
        </p:txBody>
      </p:sp>
    </p:spTree>
    <p:extLst>
      <p:ext uri="{BB962C8B-B14F-4D97-AF65-F5344CB8AC3E}">
        <p14:creationId xmlns:p14="http://schemas.microsoft.com/office/powerpoint/2010/main" val="293832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Valtionavustustoiminnan sanasto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72BAF-8CDA-4878-B74D-CAA2BE485765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304E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90" y="2411579"/>
            <a:ext cx="7934325" cy="97155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10" y="3505322"/>
            <a:ext cx="8353425" cy="952500"/>
          </a:xfrm>
          <a:prstGeom prst="rect">
            <a:avLst/>
          </a:prstGeom>
        </p:spPr>
      </p:pic>
      <p:sp>
        <p:nvSpPr>
          <p:cNvPr id="11" name="Sisällön paikkamerkki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992" y="1070186"/>
            <a:ext cx="78771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56387"/>
      </p:ext>
    </p:extLst>
  </p:cSld>
  <p:clrMapOvr>
    <a:masterClrMapping/>
  </p:clrMapOvr>
</p:sld>
</file>

<file path=ppt/theme/theme1.xml><?xml version="1.0" encoding="utf-8"?>
<a:theme xmlns:a="http://schemas.openxmlformats.org/drawingml/2006/main" name="VM fin">
  <a:themeElements>
    <a:clrScheme name="Mukautettu 6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M_malliesitys_laajakuva_fin_v2017-04-25.pptx" id="{E8741464-4BEE-4CB4-83DA-10A54A4900BD}" vid="{BE1821DD-878F-433E-90E1-1881C0E95245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13366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Source Sans Pro"/>
        <a:ea typeface="Source Sans Pro"/>
        <a:cs typeface="Source Sans Pro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1" u="none" strike="noStrike" cap="none" spc="0" normalizeH="0" baseline="0">
            <a:ln>
              <a:noFill/>
            </a:ln>
            <a:solidFill>
              <a:srgbClr val="013366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ihe xmlns="0a6016f4-425e-4c65-a5a7-7f075be5f71f">Arviointi ja kommentointi</Aih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A335B5ED94FE940A14866572EC5BF63" ma:contentTypeVersion="4" ma:contentTypeDescription="Luo uusi asiakirja." ma:contentTypeScope="" ma:versionID="2d0d8550f06f22e9a0279de34d29875e">
  <xsd:schema xmlns:xsd="http://www.w3.org/2001/XMLSchema" xmlns:xs="http://www.w3.org/2001/XMLSchema" xmlns:p="http://schemas.microsoft.com/office/2006/metadata/properties" xmlns:ns2="fa97442f-cedc-4a02-8e48-321c56cdef8d" xmlns:ns3="0a6016f4-425e-4c65-a5a7-7f075be5f71f" targetNamespace="http://schemas.microsoft.com/office/2006/metadata/properties" ma:root="true" ma:fieldsID="49ad9e35a23bcc59d7116c1d33a02986" ns2:_="" ns3:_="">
    <xsd:import namespace="fa97442f-cedc-4a02-8e48-321c56cdef8d"/>
    <xsd:import namespace="0a6016f4-425e-4c65-a5a7-7f075be5f71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Aih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7442f-cedc-4a02-8e48-321c56cdef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016f4-425e-4c65-a5a7-7f075be5f71f" elementFormDefault="qualified">
    <xsd:import namespace="http://schemas.microsoft.com/office/2006/documentManagement/types"/>
    <xsd:import namespace="http://schemas.microsoft.com/office/infopath/2007/PartnerControls"/>
    <xsd:element name="Aihe" ma:index="9" nillable="true" ma:displayName="Aihe" ma:default="Tausta-aineistot" ma:format="Dropdown" ma:internalName="Aihe">
      <xsd:simpleType>
        <xsd:union memberTypes="dms:Text">
          <xsd:simpleType>
            <xsd:restriction base="dms:Choice">
              <xsd:enumeration value="Tausta-aineistot"/>
              <xsd:enumeration value="Määrittelytyöpajat"/>
              <xsd:enumeration value="Arviointi ja kommentointi"/>
              <xsd:enumeration value="Lopputuotokset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A04402-4272-4DB6-BBC8-5BB723A3913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0a6016f4-425e-4c65-a5a7-7f075be5f71f"/>
    <ds:schemaRef ds:uri="http://purl.org/dc/terms/"/>
    <ds:schemaRef ds:uri="http://schemas.openxmlformats.org/package/2006/metadata/core-properties"/>
    <ds:schemaRef ds:uri="fa97442f-cedc-4a02-8e48-321c56cdef8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87CF896-DB57-46BF-BFBC-FA64639BB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97442f-cedc-4a02-8e48-321c56cdef8d"/>
    <ds:schemaRef ds:uri="0a6016f4-425e-4c65-a5a7-7f075be5f7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83C433-799C-4EF2-BC80-415C1F1B51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VM_malliesitys_laajakuva_fin</Template>
  <TotalTime>6116</TotalTime>
  <Words>824</Words>
  <Application>Microsoft Office PowerPoint</Application>
  <PresentationFormat>Näytössä katseltava esitys (16:9)</PresentationFormat>
  <Paragraphs>158</Paragraphs>
  <Slides>29</Slides>
  <Notes>17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29</vt:i4>
      </vt:variant>
    </vt:vector>
  </HeadingPairs>
  <TitlesOfParts>
    <vt:vector size="39" baseType="lpstr">
      <vt:lpstr>Arial</vt:lpstr>
      <vt:lpstr>Arial Narrow</vt:lpstr>
      <vt:lpstr>Calibri</vt:lpstr>
      <vt:lpstr>Helvetica Neue</vt:lpstr>
      <vt:lpstr>Helvetica Neue Light</vt:lpstr>
      <vt:lpstr>Helvetica Neue Medium</vt:lpstr>
      <vt:lpstr>Source Sans Pro</vt:lpstr>
      <vt:lpstr>Verdana</vt:lpstr>
      <vt:lpstr>VM fin</vt:lpstr>
      <vt:lpstr>White</vt:lpstr>
      <vt:lpstr>Valtionavustustoiminnan kehittäminen ja digitalisointi  - mitä nyt hankkeessa ja - järjestöjen valtioavustuskäytänteiden kehittämisjaosto</vt:lpstr>
      <vt:lpstr>Valtionavustus 2.0 –toimintamallin tausta ja tavoitteet</vt:lpstr>
      <vt:lpstr>PowerPoint-esitys</vt:lpstr>
      <vt:lpstr>VA 2.0 tukee dialogisuutta ja esteetöntä tiedonkulkua</vt:lpstr>
      <vt:lpstr>Verkostomainen toimintamalli tukee vuoropuhelua</vt:lpstr>
      <vt:lpstr>Ylätason prosessi</vt:lpstr>
      <vt:lpstr>Yleiskuva uuden toimintamallin mahdollistamista asioista</vt:lpstr>
      <vt:lpstr>Käsitetyö</vt:lpstr>
      <vt:lpstr>Valtionavustustoiminnan sanasto</vt:lpstr>
      <vt:lpstr>Käsitetyön eteneminen</vt:lpstr>
      <vt:lpstr>Työryhmä</vt:lpstr>
      <vt:lpstr>Määrittelytyöstä</vt:lpstr>
      <vt:lpstr>Määrittelytyötä koskevat päätökset ja siihen osallistuvat toimijat</vt:lpstr>
      <vt:lpstr>Määrittelytyön tavoitteet</vt:lpstr>
      <vt:lpstr>Käsittelyjärjestelmä - kohti yhteistä toimintamallia</vt:lpstr>
      <vt:lpstr>Toiminnallinen vaatimusmäärittely, työpajat</vt:lpstr>
      <vt:lpstr>Toiminnallinen vaatimusmäärittely</vt:lpstr>
      <vt:lpstr>Työpajatyöskentely, tuotokset</vt:lpstr>
      <vt:lpstr>Työpajatyöskentely, tuotokset</vt:lpstr>
      <vt:lpstr>Selkein tavoittein kohti asiakaslähtöistä yhteistyötä</vt:lpstr>
      <vt:lpstr>Hahmotelmia tulevasta järjestelmästä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Järjestöjen valtionavustuskäytänteiden kehittämisjaosto</vt:lpstr>
      <vt:lpstr>PowerPoint-esitys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Esitysaineisto, arviointi MMM, YM, STM, TEM, 13.11.2019</dc:title>
  <dc:creator>Meltti Tero</dc:creator>
  <cp:lastModifiedBy>Wilhelmsson Niklas</cp:lastModifiedBy>
  <cp:revision>435</cp:revision>
  <cp:lastPrinted>2019-03-25T10:06:40Z</cp:lastPrinted>
  <dcterms:created xsi:type="dcterms:W3CDTF">2018-08-16T12:36:04Z</dcterms:created>
  <dcterms:modified xsi:type="dcterms:W3CDTF">2019-11-19T08:51:24Z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0x010100CA335B5ED94FE940A14866572EC5BF63</vt:lpwstr>
  </property>
  <property fmtid="{D5CDD505-2E9C-101B-9397-08002B2CF9AE}" pid="3" name="Aihe">
    <vt:lpwstr>Yleiset</vt:lpwstr>
  </property>
</Properties>
</file>