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0" r:id="rId2"/>
    <p:sldId id="288" r:id="rId3"/>
    <p:sldId id="291" r:id="rId4"/>
    <p:sldId id="287" r:id="rId5"/>
  </p:sldIdLst>
  <p:sldSz cx="12192000" cy="6858000"/>
  <p:notesSz cx="6858000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7DA8C2"/>
    <a:srgbClr val="6691AC"/>
    <a:srgbClr val="336D91"/>
    <a:srgbClr val="002A43"/>
    <a:srgbClr val="671E75"/>
    <a:srgbClr val="7C878E"/>
    <a:srgbClr val="FFFFFF"/>
    <a:srgbClr val="005587"/>
    <a:srgbClr val="A8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4" autoAdjust="0"/>
    <p:restoredTop sz="94716" autoAdjust="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34F072F4-39E2-464A-85FB-BD66DC2380EC}" type="datetimeFigureOut">
              <a:rPr lang="fi-FI" smtClean="0"/>
              <a:t>19.11.2019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3852" y="9428630"/>
            <a:ext cx="2972547" cy="498008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8BB594E5-1A72-4763-A848-16C84F12F13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403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2062" tIns="46031" rIns="92062" bIns="46031" rtlCol="0"/>
          <a:lstStyle>
            <a:lvl1pPr algn="r">
              <a:defRPr sz="1200"/>
            </a:lvl1pPr>
          </a:lstStyle>
          <a:p>
            <a:fld id="{BD7BF4AF-97EE-40BF-A323-F3B850FC0223}" type="datetimeFigureOut">
              <a:rPr lang="fi-FI" smtClean="0"/>
              <a:t>19.11.2019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62" tIns="46031" rIns="92062" bIns="4603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777196"/>
            <a:ext cx="5486400" cy="3908614"/>
          </a:xfrm>
          <a:prstGeom prst="rect">
            <a:avLst/>
          </a:prstGeom>
        </p:spPr>
        <p:txBody>
          <a:bodyPr vert="horz" lIns="92062" tIns="46031" rIns="92062" bIns="46031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2062" tIns="46031" rIns="92062" bIns="46031" rtlCol="0" anchor="b"/>
          <a:lstStyle>
            <a:lvl1pPr algn="r">
              <a:defRPr sz="1200"/>
            </a:lvl1pPr>
          </a:lstStyle>
          <a:p>
            <a:fld id="{F62C3C9E-D7E4-475F-B827-B7BA109B614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29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nimi"/>
          <p:cNvSpPr>
            <a:spLocks noGrp="1"/>
          </p:cNvSpPr>
          <p:nvPr>
            <p:ph type="body" sz="quarter" idx="13" hasCustomPrompt="1"/>
          </p:nvPr>
        </p:nvSpPr>
        <p:spPr>
          <a:xfrm>
            <a:off x="8541892" y="155928"/>
            <a:ext cx="2811908" cy="418047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400" baseline="0">
                <a:solidFill>
                  <a:schemeClr val="tx1"/>
                </a:solidFill>
              </a:defRPr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4" name="tilaisuuden nimi"/>
          <p:cNvSpPr>
            <a:spLocks noGrp="1"/>
          </p:cNvSpPr>
          <p:nvPr>
            <p:ph type="body" sz="quarter" idx="15" hasCustomPrompt="1"/>
          </p:nvPr>
        </p:nvSpPr>
        <p:spPr>
          <a:xfrm>
            <a:off x="4690046" y="151707"/>
            <a:ext cx="2811908" cy="418046"/>
          </a:xfrm>
        </p:spPr>
        <p:txBody>
          <a:bodyPr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smtClean="0"/>
              <a:t>Tilaisuuden nimi</a:t>
            </a:r>
            <a:endParaRPr lang="fi-FI" dirty="0"/>
          </a:p>
        </p:txBody>
      </p:sp>
      <p:sp>
        <p:nvSpPr>
          <p:cNvPr id="11" name="päivämäärä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55041"/>
            <a:ext cx="2811908" cy="4180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 smtClean="0"/>
              <a:t>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80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nos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r="26853"/>
          <a:stretch/>
        </p:blipFill>
        <p:spPr>
          <a:xfrm>
            <a:off x="-43579" y="0"/>
            <a:ext cx="5669128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6429375" y="638174"/>
            <a:ext cx="4926011" cy="5222875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Lisää nosto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2086"/>
            <a:ext cx="3932237" cy="37069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A4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A43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0821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r="26853"/>
          <a:stretch/>
        </p:blipFill>
        <p:spPr>
          <a:xfrm>
            <a:off x="-43579" y="0"/>
            <a:ext cx="5669128" cy="6858000"/>
          </a:xfrm>
          <a:prstGeom prst="rect">
            <a:avLst/>
          </a:prstGeom>
        </p:spPr>
      </p:pic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657850" y="0"/>
            <a:ext cx="65341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62086"/>
            <a:ext cx="3932237" cy="370690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620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1">
    <p:bg>
      <p:bgPr>
        <a:solidFill>
          <a:srgbClr val="671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6" name="Tekstiruutu 5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17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7" name="Suora yhdysviiva 6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916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_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8" name="Suora yhdysviiva 7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5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_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609600"/>
            <a:ext cx="10515600" cy="4810126"/>
          </a:xfrm>
        </p:spPr>
        <p:txBody>
          <a:bodyPr anchor="t" anchorCtr="0">
            <a:noAutofit/>
          </a:bodyPr>
          <a:lstStyle>
            <a:lvl1pPr>
              <a:defRPr sz="80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Lisää väliotsikko tai nosto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Tekstiruutu 3"/>
          <p:cNvSpPr txBox="1"/>
          <p:nvPr userDrawn="1"/>
        </p:nvSpPr>
        <p:spPr>
          <a:xfrm>
            <a:off x="4414561" y="6390225"/>
            <a:ext cx="336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OIKEUSMINISTERIÖ </a:t>
            </a:r>
            <a:r>
              <a:rPr lang="fi-FI" sz="980" b="0" baseline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     JUSTITIEMINISTERIET</a:t>
            </a:r>
            <a:r>
              <a:rPr lang="fi-FI" sz="980" b="0" dirty="0" smtClean="0">
                <a:solidFill>
                  <a:schemeClr val="bg1"/>
                </a:solidFill>
                <a:latin typeface="Optima LT Std" panose="020B0502050508020304" pitchFamily="34" charset="0"/>
              </a:rPr>
              <a:t>    </a:t>
            </a:r>
          </a:p>
        </p:txBody>
      </p:sp>
      <p:cxnSp>
        <p:nvCxnSpPr>
          <p:cNvPr id="5" name="Suora yhdysviiva 4"/>
          <p:cNvCxnSpPr/>
          <p:nvPr userDrawn="1"/>
        </p:nvCxnSpPr>
        <p:spPr>
          <a:xfrm>
            <a:off x="5976851" y="6513335"/>
            <a:ext cx="19534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nostot ympyröiss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9" name="Ellipsi 8"/>
          <p:cNvSpPr/>
          <p:nvPr userDrawn="1"/>
        </p:nvSpPr>
        <p:spPr>
          <a:xfrm>
            <a:off x="8962208" y="2508066"/>
            <a:ext cx="2516777" cy="2516777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&lt;&lt;&lt;&lt;&lt;&lt;</a:t>
            </a:r>
            <a:endParaRPr lang="fi-FI" dirty="0"/>
          </a:p>
        </p:txBody>
      </p:sp>
      <p:sp>
        <p:nvSpPr>
          <p:cNvPr id="8" name="Ellipsi 7"/>
          <p:cNvSpPr/>
          <p:nvPr userDrawn="1"/>
        </p:nvSpPr>
        <p:spPr>
          <a:xfrm>
            <a:off x="6207034" y="2508068"/>
            <a:ext cx="2516777" cy="2516777"/>
          </a:xfrm>
          <a:prstGeom prst="ellips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&lt;&lt;&lt;&lt;&lt;&lt;&lt;&lt;&lt;&lt;&lt;&lt;&lt;&lt;&lt;&lt;&lt;&lt;</a:t>
            </a:r>
            <a:endParaRPr lang="fi-FI" dirty="0"/>
          </a:p>
        </p:txBody>
      </p:sp>
      <p:sp>
        <p:nvSpPr>
          <p:cNvPr id="7" name="Ellipsi 6"/>
          <p:cNvSpPr/>
          <p:nvPr userDrawn="1"/>
        </p:nvSpPr>
        <p:spPr>
          <a:xfrm>
            <a:off x="3451860" y="2508067"/>
            <a:ext cx="2516777" cy="2516777"/>
          </a:xfrm>
          <a:prstGeom prst="ellipse">
            <a:avLst/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&lt;&lt;&lt;&lt;&lt;&lt;&lt;&lt;&lt;&lt;&lt;&lt;&lt;&lt;&lt;</a:t>
            </a:r>
            <a:endParaRPr lang="fi-FI" dirty="0"/>
          </a:p>
        </p:txBody>
      </p:sp>
      <p:sp>
        <p:nvSpPr>
          <p:cNvPr id="6" name="Ellipsi 5"/>
          <p:cNvSpPr/>
          <p:nvPr userDrawn="1"/>
        </p:nvSpPr>
        <p:spPr>
          <a:xfrm>
            <a:off x="696686" y="2508069"/>
            <a:ext cx="2516777" cy="2516777"/>
          </a:xfrm>
          <a:prstGeom prst="ellipse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Tekstin paikkamerkki 12"/>
          <p:cNvSpPr>
            <a:spLocks noGrp="1"/>
          </p:cNvSpPr>
          <p:nvPr>
            <p:ph type="body" sz="quarter" idx="13" hasCustomPrompt="1"/>
          </p:nvPr>
        </p:nvSpPr>
        <p:spPr>
          <a:xfrm>
            <a:off x="8962435" y="2828260"/>
            <a:ext cx="2516550" cy="1881964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15" name="Tekstin paikkamerkki 12"/>
          <p:cNvSpPr>
            <a:spLocks noGrp="1"/>
          </p:cNvSpPr>
          <p:nvPr>
            <p:ph type="body" sz="quarter" idx="12" hasCustomPrompt="1"/>
          </p:nvPr>
        </p:nvSpPr>
        <p:spPr>
          <a:xfrm>
            <a:off x="6206353" y="2828260"/>
            <a:ext cx="2516550" cy="1881964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14" name="Tekstin paikkamerkki 12"/>
          <p:cNvSpPr>
            <a:spLocks noGrp="1"/>
          </p:cNvSpPr>
          <p:nvPr>
            <p:ph type="body" sz="quarter" idx="11" hasCustomPrompt="1"/>
          </p:nvPr>
        </p:nvSpPr>
        <p:spPr>
          <a:xfrm>
            <a:off x="3451633" y="2828260"/>
            <a:ext cx="2516550" cy="1881964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10" hasCustomPrompt="1"/>
          </p:nvPr>
        </p:nvSpPr>
        <p:spPr>
          <a:xfrm>
            <a:off x="696799" y="2828260"/>
            <a:ext cx="2516550" cy="1881963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5pPr>
              <a:defRPr/>
            </a:lvl5pPr>
          </a:lstStyle>
          <a:p>
            <a:pPr lvl="0"/>
            <a:r>
              <a:rPr lang="fi-FI" dirty="0" smtClean="0"/>
              <a:t>Muokkaa tekstisisältöä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21064"/>
            <a:ext cx="10515600" cy="1325563"/>
          </a:xfrm>
        </p:spPr>
        <p:txBody>
          <a:bodyPr>
            <a:noAutofit/>
          </a:bodyPr>
          <a:lstStyle>
            <a:lvl1pPr>
              <a:defRPr sz="4400">
                <a:solidFill>
                  <a:srgbClr val="002A43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739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pals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14" name="Tekstin paikkamerkki 5"/>
          <p:cNvSpPr>
            <a:spLocks noGrp="1"/>
          </p:cNvSpPr>
          <p:nvPr>
            <p:ph type="body" sz="quarter" idx="16" hasCustomPrompt="1"/>
          </p:nvPr>
        </p:nvSpPr>
        <p:spPr>
          <a:xfrm>
            <a:off x="8811671" y="2114550"/>
            <a:ext cx="2543176" cy="3863463"/>
          </a:xfrm>
          <a:noFill/>
          <a:ln w="15875">
            <a:noFill/>
          </a:ln>
        </p:spPr>
        <p:txBody>
          <a:bodyPr lIns="180000" tIns="180000">
            <a:normAutofit/>
          </a:bodyPr>
          <a:lstStyle>
            <a:lvl1pPr marL="0" indent="0">
              <a:spcAft>
                <a:spcPts val="500"/>
              </a:spcAft>
              <a:buNone/>
              <a:defRPr sz="2000"/>
            </a:lvl1pPr>
            <a:lvl2pPr marL="0"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otsikkoa </a:t>
            </a:r>
          </a:p>
          <a:p>
            <a:pPr lvl="1"/>
            <a:r>
              <a:rPr lang="fi-FI" dirty="0" smtClean="0"/>
              <a:t>Muokkaa tekstisisältöä</a:t>
            </a:r>
          </a:p>
        </p:txBody>
      </p:sp>
      <p:sp>
        <p:nvSpPr>
          <p:cNvPr id="13" name="Tekstin paikkamerkki 5"/>
          <p:cNvSpPr>
            <a:spLocks noGrp="1"/>
          </p:cNvSpPr>
          <p:nvPr>
            <p:ph type="body" sz="quarter" idx="15" hasCustomPrompt="1"/>
          </p:nvPr>
        </p:nvSpPr>
        <p:spPr>
          <a:xfrm>
            <a:off x="6174292" y="2114550"/>
            <a:ext cx="2473334" cy="3863463"/>
          </a:xfrm>
          <a:noFill/>
          <a:ln w="15875">
            <a:noFill/>
          </a:ln>
        </p:spPr>
        <p:txBody>
          <a:bodyPr lIns="216000" tIns="180000">
            <a:normAutofit/>
          </a:bodyPr>
          <a:lstStyle>
            <a:lvl1pPr marL="0" indent="0">
              <a:spcAft>
                <a:spcPts val="500"/>
              </a:spcAft>
              <a:buNone/>
              <a:defRPr sz="2000"/>
            </a:lvl1pPr>
            <a:lvl2pPr marL="0"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otsikkoa </a:t>
            </a:r>
          </a:p>
          <a:p>
            <a:pPr lvl="1"/>
            <a:r>
              <a:rPr lang="fi-FI" dirty="0" smtClean="0"/>
              <a:t>Muokkaa tekstisisältöä</a:t>
            </a:r>
          </a:p>
        </p:txBody>
      </p:sp>
      <p:sp>
        <p:nvSpPr>
          <p:cNvPr id="12" name="Tekstin paikkamerkki 5"/>
          <p:cNvSpPr>
            <a:spLocks noGrp="1"/>
          </p:cNvSpPr>
          <p:nvPr>
            <p:ph type="body" sz="quarter" idx="14" hasCustomPrompt="1"/>
          </p:nvPr>
        </p:nvSpPr>
        <p:spPr>
          <a:xfrm>
            <a:off x="3517679" y="2114550"/>
            <a:ext cx="2486834" cy="3863463"/>
          </a:xfrm>
          <a:noFill/>
          <a:ln w="15875">
            <a:noFill/>
          </a:ln>
        </p:spPr>
        <p:txBody>
          <a:bodyPr lIns="180000" tIns="180000">
            <a:normAutofit/>
          </a:bodyPr>
          <a:lstStyle>
            <a:lvl1pPr marL="0" indent="0">
              <a:spcAft>
                <a:spcPts val="500"/>
              </a:spcAft>
              <a:buNone/>
              <a:defRPr sz="2000"/>
            </a:lvl1pPr>
            <a:lvl2pPr marL="0"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otsikkoa </a:t>
            </a:r>
          </a:p>
          <a:p>
            <a:pPr lvl="1"/>
            <a:r>
              <a:rPr lang="fi-FI" dirty="0" smtClean="0"/>
              <a:t>Muokkaa tekstisisältöä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868344" y="2114550"/>
            <a:ext cx="2479556" cy="3863463"/>
          </a:xfrm>
          <a:noFill/>
          <a:ln w="15875">
            <a:noFill/>
          </a:ln>
        </p:spPr>
        <p:txBody>
          <a:bodyPr lIns="180000" tIns="180000">
            <a:normAutofit/>
          </a:bodyPr>
          <a:lstStyle>
            <a:lvl1pPr marL="0" indent="0">
              <a:spcAft>
                <a:spcPts val="500"/>
              </a:spcAft>
              <a:buNone/>
              <a:defRPr sz="2000"/>
            </a:lvl1pPr>
            <a:lvl2pPr marL="0">
              <a:defRPr sz="1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otsikkoa </a:t>
            </a:r>
          </a:p>
          <a:p>
            <a:pPr lvl="1"/>
            <a:r>
              <a:rPr lang="fi-FI" dirty="0" smtClean="0"/>
              <a:t>Muokkaa tekstisisältöä</a:t>
            </a:r>
          </a:p>
          <a:p>
            <a:pPr lvl="1"/>
            <a:endParaRPr lang="fi-FI" dirty="0" smtClean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729648" y="2114550"/>
            <a:ext cx="0" cy="3863463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 flipH="1">
            <a:off x="6086535" y="2114550"/>
            <a:ext cx="5988" cy="3863463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/>
          <p:cNvCxnSpPr/>
          <p:nvPr userDrawn="1"/>
        </p:nvCxnSpPr>
        <p:spPr>
          <a:xfrm flipH="1">
            <a:off x="3429922" y="2114550"/>
            <a:ext cx="5988" cy="3863463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 userDrawn="1"/>
        </p:nvCxnSpPr>
        <p:spPr>
          <a:xfrm flipH="1">
            <a:off x="788216" y="2114550"/>
            <a:ext cx="5988" cy="3863463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21064"/>
            <a:ext cx="10515600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3843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Kuva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3433" cy="6858000"/>
          </a:xfrm>
          <a:prstGeom prst="rect">
            <a:avLst/>
          </a:prstGeom>
        </p:spPr>
      </p:pic>
      <p:cxnSp>
        <p:nvCxnSpPr>
          <p:cNvPr id="6" name="Suora yhdysviiva 5"/>
          <p:cNvCxnSpPr/>
          <p:nvPr userDrawn="1"/>
        </p:nvCxnSpPr>
        <p:spPr>
          <a:xfrm>
            <a:off x="647700" y="4162425"/>
            <a:ext cx="107061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uora yhdysviiva 6"/>
          <p:cNvCxnSpPr>
            <a:endCxn id="38" idx="0"/>
          </p:cNvCxnSpPr>
          <p:nvPr userDrawn="1"/>
        </p:nvCxnSpPr>
        <p:spPr>
          <a:xfrm>
            <a:off x="9734551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i 6"/>
          <p:cNvSpPr/>
          <p:nvPr userDrawn="1"/>
        </p:nvSpPr>
        <p:spPr>
          <a:xfrm>
            <a:off x="9434513" y="46005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8" name="muokkaa6"/>
          <p:cNvSpPr>
            <a:spLocks noGrp="1"/>
          </p:cNvSpPr>
          <p:nvPr>
            <p:ph type="body" sz="quarter" idx="21" hasCustomPrompt="1"/>
          </p:nvPr>
        </p:nvSpPr>
        <p:spPr>
          <a:xfrm>
            <a:off x="8478441" y="5367234"/>
            <a:ext cx="2397918" cy="68183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6. </a:t>
            </a:r>
          </a:p>
        </p:txBody>
      </p:sp>
      <p:sp>
        <p:nvSpPr>
          <p:cNvPr id="43" name="6"/>
          <p:cNvSpPr>
            <a:spLocks noGrp="1"/>
          </p:cNvSpPr>
          <p:nvPr>
            <p:ph type="body" sz="quarter" idx="15" hasCustomPrompt="1"/>
          </p:nvPr>
        </p:nvSpPr>
        <p:spPr>
          <a:xfrm>
            <a:off x="9449199" y="4597093"/>
            <a:ext cx="575342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6.</a:t>
            </a:r>
            <a:endParaRPr lang="fi-FI" dirty="0"/>
          </a:p>
        </p:txBody>
      </p:sp>
      <p:sp>
        <p:nvSpPr>
          <p:cNvPr id="35" name="Ellipsi 5"/>
          <p:cNvSpPr/>
          <p:nvPr userDrawn="1"/>
        </p:nvSpPr>
        <p:spPr>
          <a:xfrm>
            <a:off x="7758113" y="31146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5"/>
          <p:cNvCxnSpPr>
            <a:stCxn id="35" idx="4"/>
          </p:cNvCxnSpPr>
          <p:nvPr userDrawn="1"/>
        </p:nvCxnSpPr>
        <p:spPr>
          <a:xfrm>
            <a:off x="8058151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uokkaa5"/>
          <p:cNvSpPr>
            <a:spLocks noGrp="1"/>
          </p:cNvSpPr>
          <p:nvPr>
            <p:ph type="body" sz="quarter" idx="18" hasCustomPrompt="1"/>
          </p:nvPr>
        </p:nvSpPr>
        <p:spPr>
          <a:xfrm>
            <a:off x="6859192" y="2330291"/>
            <a:ext cx="2397918" cy="68183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5.</a:t>
            </a:r>
          </a:p>
        </p:txBody>
      </p:sp>
      <p:sp>
        <p:nvSpPr>
          <p:cNvPr id="42" name="5"/>
          <p:cNvSpPr>
            <a:spLocks noGrp="1"/>
          </p:cNvSpPr>
          <p:nvPr>
            <p:ph type="body" sz="quarter" idx="14" hasCustomPrompt="1"/>
          </p:nvPr>
        </p:nvSpPr>
        <p:spPr>
          <a:xfrm>
            <a:off x="7767513" y="3114674"/>
            <a:ext cx="570579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5.</a:t>
            </a:r>
            <a:endParaRPr lang="fi-FI" dirty="0"/>
          </a:p>
        </p:txBody>
      </p:sp>
      <p:cxnSp>
        <p:nvCxnSpPr>
          <p:cNvPr id="33" name="Suora yhdysviiva 4"/>
          <p:cNvCxnSpPr>
            <a:endCxn id="32" idx="0"/>
          </p:cNvCxnSpPr>
          <p:nvPr userDrawn="1"/>
        </p:nvCxnSpPr>
        <p:spPr>
          <a:xfrm>
            <a:off x="64055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i 4"/>
          <p:cNvSpPr/>
          <p:nvPr userDrawn="1"/>
        </p:nvSpPr>
        <p:spPr>
          <a:xfrm>
            <a:off x="6105525" y="46005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muokkaa4"/>
          <p:cNvSpPr>
            <a:spLocks noGrp="1"/>
          </p:cNvSpPr>
          <p:nvPr>
            <p:ph type="body" sz="quarter" idx="20" hasCustomPrompt="1"/>
          </p:nvPr>
        </p:nvSpPr>
        <p:spPr>
          <a:xfrm>
            <a:off x="5163742" y="5360885"/>
            <a:ext cx="2397918" cy="681831"/>
          </a:xfrm>
        </p:spPr>
        <p:txBody>
          <a:bodyPr>
            <a:no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4.</a:t>
            </a:r>
          </a:p>
        </p:txBody>
      </p:sp>
      <p:sp>
        <p:nvSpPr>
          <p:cNvPr id="41" name="4"/>
          <p:cNvSpPr>
            <a:spLocks noGrp="1"/>
          </p:cNvSpPr>
          <p:nvPr>
            <p:ph type="body" sz="quarter" idx="13" hasCustomPrompt="1"/>
          </p:nvPr>
        </p:nvSpPr>
        <p:spPr>
          <a:xfrm>
            <a:off x="6114835" y="4606925"/>
            <a:ext cx="580718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4.</a:t>
            </a:r>
            <a:endParaRPr lang="fi-FI" dirty="0"/>
          </a:p>
        </p:txBody>
      </p:sp>
      <p:cxnSp>
        <p:nvCxnSpPr>
          <p:cNvPr id="30" name="Suora yhdysviiva 3"/>
          <p:cNvCxnSpPr>
            <a:stCxn id="29" idx="4"/>
          </p:cNvCxnSpPr>
          <p:nvPr userDrawn="1"/>
        </p:nvCxnSpPr>
        <p:spPr>
          <a:xfrm>
            <a:off x="47482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i 3"/>
          <p:cNvSpPr/>
          <p:nvPr userDrawn="1"/>
        </p:nvSpPr>
        <p:spPr>
          <a:xfrm>
            <a:off x="4448175" y="31146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muokkaa3"/>
          <p:cNvSpPr>
            <a:spLocks noGrp="1"/>
          </p:cNvSpPr>
          <p:nvPr>
            <p:ph type="body" sz="quarter" idx="17" hasCustomPrompt="1"/>
          </p:nvPr>
        </p:nvSpPr>
        <p:spPr>
          <a:xfrm>
            <a:off x="3544493" y="2323942"/>
            <a:ext cx="2397918" cy="68183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3.</a:t>
            </a:r>
          </a:p>
        </p:txBody>
      </p:sp>
      <p:sp>
        <p:nvSpPr>
          <p:cNvPr id="28" name="3"/>
          <p:cNvSpPr>
            <a:spLocks noGrp="1"/>
          </p:cNvSpPr>
          <p:nvPr>
            <p:ph type="body" sz="quarter" idx="12" hasCustomPrompt="1"/>
          </p:nvPr>
        </p:nvSpPr>
        <p:spPr>
          <a:xfrm>
            <a:off x="4462862" y="3111500"/>
            <a:ext cx="570578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3.</a:t>
            </a:r>
            <a:endParaRPr lang="fi-FI" dirty="0"/>
          </a:p>
        </p:txBody>
      </p:sp>
      <p:sp>
        <p:nvSpPr>
          <p:cNvPr id="20" name="Ellipsi 2"/>
          <p:cNvSpPr/>
          <p:nvPr userDrawn="1"/>
        </p:nvSpPr>
        <p:spPr>
          <a:xfrm>
            <a:off x="2752725" y="46005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yhdysviiva 2"/>
          <p:cNvCxnSpPr>
            <a:endCxn id="20" idx="0"/>
          </p:cNvCxnSpPr>
          <p:nvPr userDrawn="1"/>
        </p:nvCxnSpPr>
        <p:spPr>
          <a:xfrm>
            <a:off x="3052763" y="4156075"/>
            <a:ext cx="0" cy="4445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muokkaa2"/>
          <p:cNvSpPr>
            <a:spLocks noGrp="1"/>
          </p:cNvSpPr>
          <p:nvPr>
            <p:ph type="body" sz="quarter" idx="19" hasCustomPrompt="1"/>
          </p:nvPr>
        </p:nvSpPr>
        <p:spPr>
          <a:xfrm>
            <a:off x="1853804" y="5364060"/>
            <a:ext cx="2397918" cy="681831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2.</a:t>
            </a:r>
          </a:p>
        </p:txBody>
      </p:sp>
      <p:sp>
        <p:nvSpPr>
          <p:cNvPr id="27" name="2"/>
          <p:cNvSpPr>
            <a:spLocks noGrp="1"/>
          </p:cNvSpPr>
          <p:nvPr>
            <p:ph type="body" sz="quarter" idx="11" hasCustomPrompt="1"/>
          </p:nvPr>
        </p:nvSpPr>
        <p:spPr>
          <a:xfrm>
            <a:off x="2772172" y="4597093"/>
            <a:ext cx="569661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2.</a:t>
            </a:r>
            <a:endParaRPr lang="fi-FI" dirty="0"/>
          </a:p>
        </p:txBody>
      </p:sp>
      <p:cxnSp>
        <p:nvCxnSpPr>
          <p:cNvPr id="13" name="Suora yhdysviiva 1"/>
          <p:cNvCxnSpPr>
            <a:stCxn id="7" idx="4"/>
          </p:cNvCxnSpPr>
          <p:nvPr userDrawn="1"/>
        </p:nvCxnSpPr>
        <p:spPr>
          <a:xfrm>
            <a:off x="1433513" y="3714750"/>
            <a:ext cx="0" cy="447675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i 1"/>
          <p:cNvSpPr/>
          <p:nvPr userDrawn="1"/>
        </p:nvSpPr>
        <p:spPr>
          <a:xfrm>
            <a:off x="1133475" y="3114675"/>
            <a:ext cx="600075" cy="6000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muokkaa1"/>
          <p:cNvSpPr>
            <a:spLocks noGrp="1"/>
          </p:cNvSpPr>
          <p:nvPr>
            <p:ph type="body" sz="quarter" idx="16" hasCustomPrompt="1"/>
          </p:nvPr>
        </p:nvSpPr>
        <p:spPr>
          <a:xfrm>
            <a:off x="234555" y="2327117"/>
            <a:ext cx="2397918" cy="681831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algn="ctr">
              <a:defRPr sz="1600"/>
            </a:lvl2pPr>
            <a:lvl3pPr algn="ctr">
              <a:defRPr sz="1400"/>
            </a:lvl3pPr>
            <a:lvl4pPr algn="ctr">
              <a:defRPr sz="1200"/>
            </a:lvl4pPr>
            <a:lvl5pPr algn="ctr">
              <a:defRPr sz="1200"/>
            </a:lvl5pPr>
          </a:lstStyle>
          <a:p>
            <a:pPr lvl="0"/>
            <a:r>
              <a:rPr lang="fi-FI" dirty="0" smtClean="0"/>
              <a:t>Muokkaa vaihe 1. </a:t>
            </a:r>
          </a:p>
        </p:txBody>
      </p:sp>
      <p:sp>
        <p:nvSpPr>
          <p:cNvPr id="4" name="1"/>
          <p:cNvSpPr>
            <a:spLocks noGrp="1"/>
          </p:cNvSpPr>
          <p:nvPr>
            <p:ph type="body" sz="quarter" idx="10" hasCustomPrompt="1"/>
          </p:nvPr>
        </p:nvSpPr>
        <p:spPr>
          <a:xfrm>
            <a:off x="1157686" y="3114675"/>
            <a:ext cx="561055" cy="600075"/>
          </a:xfr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smtClean="0"/>
              <a:t>1.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21064"/>
            <a:ext cx="10515600" cy="1325563"/>
          </a:xfrm>
        </p:spPr>
        <p:txBody>
          <a:bodyPr>
            <a:noAutofit/>
          </a:bodyPr>
          <a:lstStyle>
            <a:lvl1pPr>
              <a:defRPr sz="4400" baseline="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03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vaiheet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17" name="Viisikulmio 8"/>
          <p:cNvSpPr/>
          <p:nvPr userDrawn="1"/>
        </p:nvSpPr>
        <p:spPr>
          <a:xfrm>
            <a:off x="6032548" y="4452366"/>
            <a:ext cx="3157259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1890 w 3168276"/>
              <a:gd name="connsiteY5" fmla="*/ 801028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4233 w 3168276"/>
              <a:gd name="connsiteY6" fmla="*/ 0 h 1545029"/>
              <a:gd name="connsiteX0" fmla="*/ 12496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2496 w 3168276"/>
              <a:gd name="connsiteY6" fmla="*/ 0 h 1545029"/>
              <a:gd name="connsiteX0" fmla="*/ 15250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9136 w 3168276"/>
              <a:gd name="connsiteY5" fmla="*/ 798274 h 1545029"/>
              <a:gd name="connsiteX6" fmla="*/ 15250 w 3168276"/>
              <a:gd name="connsiteY6" fmla="*/ 0 h 1545029"/>
              <a:gd name="connsiteX0" fmla="*/ 0 w 3153026"/>
              <a:gd name="connsiteY0" fmla="*/ 0 h 1545029"/>
              <a:gd name="connsiteX1" fmla="*/ 2726585 w 3153026"/>
              <a:gd name="connsiteY1" fmla="*/ 0 h 1545029"/>
              <a:gd name="connsiteX2" fmla="*/ 3153026 w 3153026"/>
              <a:gd name="connsiteY2" fmla="*/ 798973 h 1545029"/>
              <a:gd name="connsiteX3" fmla="*/ 2718119 w 3153026"/>
              <a:gd name="connsiteY3" fmla="*/ 1545029 h 1545029"/>
              <a:gd name="connsiteX4" fmla="*/ 1276 w 3153026"/>
              <a:gd name="connsiteY4" fmla="*/ 1542274 h 1545029"/>
              <a:gd name="connsiteX5" fmla="*/ 433886 w 3153026"/>
              <a:gd name="connsiteY5" fmla="*/ 798274 h 1545029"/>
              <a:gd name="connsiteX6" fmla="*/ 0 w 3153026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30818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  <a:gd name="connsiteX0" fmla="*/ 4233 w 3157259"/>
              <a:gd name="connsiteY0" fmla="*/ 0 h 1545029"/>
              <a:gd name="connsiteX1" fmla="*/ 2723322 w 3157259"/>
              <a:gd name="connsiteY1" fmla="*/ 0 h 1545029"/>
              <a:gd name="connsiteX2" fmla="*/ 3157259 w 3157259"/>
              <a:gd name="connsiteY2" fmla="*/ 798973 h 1545029"/>
              <a:gd name="connsiteX3" fmla="*/ 2722352 w 3157259"/>
              <a:gd name="connsiteY3" fmla="*/ 1545029 h 1545029"/>
              <a:gd name="connsiteX4" fmla="*/ 0 w 3157259"/>
              <a:gd name="connsiteY4" fmla="*/ 1542274 h 1545029"/>
              <a:gd name="connsiteX5" fmla="*/ 438119 w 3157259"/>
              <a:gd name="connsiteY5" fmla="*/ 798274 h 1545029"/>
              <a:gd name="connsiteX6" fmla="*/ 4233 w 3157259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7259" h="1545029">
                <a:moveTo>
                  <a:pt x="4233" y="0"/>
                </a:moveTo>
                <a:lnTo>
                  <a:pt x="2723322" y="0"/>
                </a:lnTo>
                <a:lnTo>
                  <a:pt x="3157259" y="798973"/>
                </a:lnTo>
                <a:lnTo>
                  <a:pt x="2722352" y="1545029"/>
                </a:lnTo>
                <a:lnTo>
                  <a:pt x="0" y="1542274"/>
                </a:lnTo>
                <a:lnTo>
                  <a:pt x="438119" y="798274"/>
                </a:lnTo>
                <a:cubicBezTo>
                  <a:pt x="261806" y="478624"/>
                  <a:pt x="156022" y="268673"/>
                  <a:pt x="4233" y="0"/>
                </a:cubicBezTo>
                <a:close/>
              </a:path>
            </a:pathLst>
          </a:custGeom>
          <a:solidFill>
            <a:srgbClr val="007FA3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Viisikulmio 8"/>
          <p:cNvSpPr/>
          <p:nvPr userDrawn="1"/>
        </p:nvSpPr>
        <p:spPr>
          <a:xfrm>
            <a:off x="8759239" y="4452366"/>
            <a:ext cx="3164043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7872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42875 w 3168276"/>
              <a:gd name="connsiteY5" fmla="*/ 797551 h 1545029"/>
              <a:gd name="connsiteX6" fmla="*/ 4233 w 3168276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764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8259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2531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  <a:gd name="connsiteX0" fmla="*/ 0 w 3164043"/>
              <a:gd name="connsiteY0" fmla="*/ 0 h 1545029"/>
              <a:gd name="connsiteX1" fmla="*/ 2737602 w 3164043"/>
              <a:gd name="connsiteY1" fmla="*/ 0 h 1545029"/>
              <a:gd name="connsiteX2" fmla="*/ 3164043 w 3164043"/>
              <a:gd name="connsiteY2" fmla="*/ 798973 h 1545029"/>
              <a:gd name="connsiteX3" fmla="*/ 2729136 w 3164043"/>
              <a:gd name="connsiteY3" fmla="*/ 1545029 h 1545029"/>
              <a:gd name="connsiteX4" fmla="*/ 5760 w 3164043"/>
              <a:gd name="connsiteY4" fmla="*/ 1545029 h 1545029"/>
              <a:gd name="connsiteX5" fmla="*/ 438642 w 3164043"/>
              <a:gd name="connsiteY5" fmla="*/ 797551 h 1545029"/>
              <a:gd name="connsiteX6" fmla="*/ 0 w 3164043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4043" h="1545029">
                <a:moveTo>
                  <a:pt x="0" y="0"/>
                </a:moveTo>
                <a:lnTo>
                  <a:pt x="2737602" y="0"/>
                </a:lnTo>
                <a:lnTo>
                  <a:pt x="3164043" y="798973"/>
                </a:lnTo>
                <a:lnTo>
                  <a:pt x="2729136" y="1545029"/>
                </a:lnTo>
                <a:lnTo>
                  <a:pt x="5760" y="1545029"/>
                </a:lnTo>
                <a:cubicBezTo>
                  <a:pt x="165131" y="1275689"/>
                  <a:pt x="234509" y="1150554"/>
                  <a:pt x="438642" y="797551"/>
                </a:cubicBezTo>
                <a:cubicBezTo>
                  <a:pt x="222355" y="406983"/>
                  <a:pt x="151789" y="268673"/>
                  <a:pt x="0" y="0"/>
                </a:cubicBezTo>
                <a:close/>
              </a:path>
            </a:pathLst>
          </a:custGeom>
          <a:solidFill>
            <a:srgbClr val="007FA3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Viisikulmio 8"/>
          <p:cNvSpPr/>
          <p:nvPr userDrawn="1"/>
        </p:nvSpPr>
        <p:spPr>
          <a:xfrm>
            <a:off x="3292884" y="4452366"/>
            <a:ext cx="3173014" cy="1545029"/>
          </a:xfrm>
          <a:custGeom>
            <a:avLst/>
            <a:gdLst>
              <a:gd name="connsiteX0" fmla="*/ 0 w 3510117"/>
              <a:gd name="connsiteY0" fmla="*/ 0 h 1553496"/>
              <a:gd name="connsiteX1" fmla="*/ 2733369 w 3510117"/>
              <a:gd name="connsiteY1" fmla="*/ 0 h 1553496"/>
              <a:gd name="connsiteX2" fmla="*/ 3510117 w 3510117"/>
              <a:gd name="connsiteY2" fmla="*/ 776748 h 1553496"/>
              <a:gd name="connsiteX3" fmla="*/ 2733369 w 3510117"/>
              <a:gd name="connsiteY3" fmla="*/ 1553496 h 1553496"/>
              <a:gd name="connsiteX4" fmla="*/ 0 w 3510117"/>
              <a:gd name="connsiteY4" fmla="*/ 1553496 h 1553496"/>
              <a:gd name="connsiteX5" fmla="*/ 0 w 3510117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0 w 3176742"/>
              <a:gd name="connsiteY5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1 w 3176743"/>
              <a:gd name="connsiteY0" fmla="*/ 0 h 1553496"/>
              <a:gd name="connsiteX1" fmla="*/ 2733370 w 3176743"/>
              <a:gd name="connsiteY1" fmla="*/ 0 h 1553496"/>
              <a:gd name="connsiteX2" fmla="*/ 3176743 w 3176743"/>
              <a:gd name="connsiteY2" fmla="*/ 786273 h 1553496"/>
              <a:gd name="connsiteX3" fmla="*/ 2733370 w 3176743"/>
              <a:gd name="connsiteY3" fmla="*/ 1553496 h 1553496"/>
              <a:gd name="connsiteX4" fmla="*/ 1 w 3176743"/>
              <a:gd name="connsiteY4" fmla="*/ 1553496 h 1553496"/>
              <a:gd name="connsiteX5" fmla="*/ 451426 w 3176743"/>
              <a:gd name="connsiteY5" fmla="*/ 778428 h 1553496"/>
              <a:gd name="connsiteX6" fmla="*/ 1 w 3176743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1425 w 3176742"/>
              <a:gd name="connsiteY5" fmla="*/ 77842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0 w 3176742"/>
              <a:gd name="connsiteY0" fmla="*/ 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0 w 3176742"/>
              <a:gd name="connsiteY6" fmla="*/ 0 h 1553496"/>
              <a:gd name="connsiteX0" fmla="*/ 8466 w 3176742"/>
              <a:gd name="connsiteY0" fmla="*/ 12700 h 1553496"/>
              <a:gd name="connsiteX1" fmla="*/ 2733369 w 3176742"/>
              <a:gd name="connsiteY1" fmla="*/ 0 h 1553496"/>
              <a:gd name="connsiteX2" fmla="*/ 3176742 w 3176742"/>
              <a:gd name="connsiteY2" fmla="*/ 786273 h 1553496"/>
              <a:gd name="connsiteX3" fmla="*/ 2733369 w 3176742"/>
              <a:gd name="connsiteY3" fmla="*/ 1553496 h 1553496"/>
              <a:gd name="connsiteX4" fmla="*/ 0 w 3176742"/>
              <a:gd name="connsiteY4" fmla="*/ 1553496 h 1553496"/>
              <a:gd name="connsiteX5" fmla="*/ 455367 w 3176742"/>
              <a:gd name="connsiteY5" fmla="*/ 806018 h 1553496"/>
              <a:gd name="connsiteX6" fmla="*/ 8466 w 3176742"/>
              <a:gd name="connsiteY6" fmla="*/ 12700 h 1553496"/>
              <a:gd name="connsiteX0" fmla="*/ 8466 w 3176742"/>
              <a:gd name="connsiteY0" fmla="*/ 0 h 1540796"/>
              <a:gd name="connsiteX1" fmla="*/ 2733369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0 h 1540796"/>
              <a:gd name="connsiteX1" fmla="*/ 2737602 w 3176742"/>
              <a:gd name="connsiteY1" fmla="*/ 4233 h 1540796"/>
              <a:gd name="connsiteX2" fmla="*/ 3176742 w 3176742"/>
              <a:gd name="connsiteY2" fmla="*/ 773573 h 1540796"/>
              <a:gd name="connsiteX3" fmla="*/ 2733369 w 3176742"/>
              <a:gd name="connsiteY3" fmla="*/ 1540796 h 1540796"/>
              <a:gd name="connsiteX4" fmla="*/ 0 w 3176742"/>
              <a:gd name="connsiteY4" fmla="*/ 1540796 h 1540796"/>
              <a:gd name="connsiteX5" fmla="*/ 455367 w 3176742"/>
              <a:gd name="connsiteY5" fmla="*/ 793318 h 1540796"/>
              <a:gd name="connsiteX6" fmla="*/ 8466 w 3176742"/>
              <a:gd name="connsiteY6" fmla="*/ 0 h 1540796"/>
              <a:gd name="connsiteX0" fmla="*/ 8466 w 3176742"/>
              <a:gd name="connsiteY0" fmla="*/ 4233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4233 h 1545029"/>
              <a:gd name="connsiteX0" fmla="*/ 16933 w 3176742"/>
              <a:gd name="connsiteY0" fmla="*/ 8467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16933 w 3176742"/>
              <a:gd name="connsiteY6" fmla="*/ 8467 h 1545029"/>
              <a:gd name="connsiteX0" fmla="*/ 8466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8466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6742"/>
              <a:gd name="connsiteY0" fmla="*/ 0 h 1545029"/>
              <a:gd name="connsiteX1" fmla="*/ 2741835 w 3176742"/>
              <a:gd name="connsiteY1" fmla="*/ 0 h 1545029"/>
              <a:gd name="connsiteX2" fmla="*/ 3176742 w 3176742"/>
              <a:gd name="connsiteY2" fmla="*/ 777806 h 1545029"/>
              <a:gd name="connsiteX3" fmla="*/ 2733369 w 3176742"/>
              <a:gd name="connsiteY3" fmla="*/ 1545029 h 1545029"/>
              <a:gd name="connsiteX4" fmla="*/ 0 w 3176742"/>
              <a:gd name="connsiteY4" fmla="*/ 1545029 h 1545029"/>
              <a:gd name="connsiteX5" fmla="*/ 455367 w 3176742"/>
              <a:gd name="connsiteY5" fmla="*/ 797551 h 1545029"/>
              <a:gd name="connsiteX6" fmla="*/ 4233 w 3176742"/>
              <a:gd name="connsiteY6" fmla="*/ 0 h 1545029"/>
              <a:gd name="connsiteX0" fmla="*/ 4233 w 3172509"/>
              <a:gd name="connsiteY0" fmla="*/ 0 h 1545029"/>
              <a:gd name="connsiteX1" fmla="*/ 2741835 w 3172509"/>
              <a:gd name="connsiteY1" fmla="*/ 0 h 1545029"/>
              <a:gd name="connsiteX2" fmla="*/ 3172509 w 3172509"/>
              <a:gd name="connsiteY2" fmla="*/ 790506 h 1545029"/>
              <a:gd name="connsiteX3" fmla="*/ 2733369 w 3172509"/>
              <a:gd name="connsiteY3" fmla="*/ 1545029 h 1545029"/>
              <a:gd name="connsiteX4" fmla="*/ 0 w 3172509"/>
              <a:gd name="connsiteY4" fmla="*/ 1545029 h 1545029"/>
              <a:gd name="connsiteX5" fmla="*/ 455367 w 3172509"/>
              <a:gd name="connsiteY5" fmla="*/ 797551 h 1545029"/>
              <a:gd name="connsiteX6" fmla="*/ 4233 w 3172509"/>
              <a:gd name="connsiteY6" fmla="*/ 0 h 1545029"/>
              <a:gd name="connsiteX0" fmla="*/ 4233 w 3168276"/>
              <a:gd name="connsiteY0" fmla="*/ 0 h 1545029"/>
              <a:gd name="connsiteX1" fmla="*/ 2741835 w 3168276"/>
              <a:gd name="connsiteY1" fmla="*/ 0 h 1545029"/>
              <a:gd name="connsiteX2" fmla="*/ 3168276 w 3168276"/>
              <a:gd name="connsiteY2" fmla="*/ 798973 h 1545029"/>
              <a:gd name="connsiteX3" fmla="*/ 2733369 w 3168276"/>
              <a:gd name="connsiteY3" fmla="*/ 1545029 h 1545029"/>
              <a:gd name="connsiteX4" fmla="*/ 0 w 3168276"/>
              <a:gd name="connsiteY4" fmla="*/ 1545029 h 1545029"/>
              <a:gd name="connsiteX5" fmla="*/ 455367 w 3168276"/>
              <a:gd name="connsiteY5" fmla="*/ 797551 h 1545029"/>
              <a:gd name="connsiteX6" fmla="*/ 4233 w 3168276"/>
              <a:gd name="connsiteY6" fmla="*/ 0 h 1545029"/>
              <a:gd name="connsiteX0" fmla="*/ 4233 w 3173014"/>
              <a:gd name="connsiteY0" fmla="*/ 0 h 1545029"/>
              <a:gd name="connsiteX1" fmla="*/ 2741835 w 3173014"/>
              <a:gd name="connsiteY1" fmla="*/ 0 h 1545029"/>
              <a:gd name="connsiteX2" fmla="*/ 3173014 w 3173014"/>
              <a:gd name="connsiteY2" fmla="*/ 798973 h 1545029"/>
              <a:gd name="connsiteX3" fmla="*/ 2733369 w 3173014"/>
              <a:gd name="connsiteY3" fmla="*/ 1545029 h 1545029"/>
              <a:gd name="connsiteX4" fmla="*/ 0 w 3173014"/>
              <a:gd name="connsiteY4" fmla="*/ 1545029 h 1545029"/>
              <a:gd name="connsiteX5" fmla="*/ 455367 w 3173014"/>
              <a:gd name="connsiteY5" fmla="*/ 797551 h 1545029"/>
              <a:gd name="connsiteX6" fmla="*/ 4233 w 3173014"/>
              <a:gd name="connsiteY6" fmla="*/ 0 h 15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3014" h="1545029">
                <a:moveTo>
                  <a:pt x="4233" y="0"/>
                </a:moveTo>
                <a:lnTo>
                  <a:pt x="2741835" y="0"/>
                </a:lnTo>
                <a:lnTo>
                  <a:pt x="3173014" y="798973"/>
                </a:lnTo>
                <a:lnTo>
                  <a:pt x="2733369" y="1545029"/>
                </a:lnTo>
                <a:lnTo>
                  <a:pt x="0" y="1545029"/>
                </a:lnTo>
                <a:cubicBezTo>
                  <a:pt x="204341" y="1215728"/>
                  <a:pt x="263726" y="1120574"/>
                  <a:pt x="455367" y="797551"/>
                </a:cubicBezTo>
                <a:cubicBezTo>
                  <a:pt x="279054" y="494426"/>
                  <a:pt x="156022" y="268673"/>
                  <a:pt x="4233" y="0"/>
                </a:cubicBezTo>
                <a:close/>
              </a:path>
            </a:pathLst>
          </a:custGeom>
          <a:solidFill>
            <a:srgbClr val="007FA3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Viisikulmio 2"/>
          <p:cNvSpPr/>
          <p:nvPr userDrawn="1"/>
        </p:nvSpPr>
        <p:spPr>
          <a:xfrm>
            <a:off x="838200" y="4443900"/>
            <a:ext cx="2907583" cy="1572603"/>
          </a:xfrm>
          <a:custGeom>
            <a:avLst/>
            <a:gdLst>
              <a:gd name="connsiteX0" fmla="*/ 0 w 2898057"/>
              <a:gd name="connsiteY0" fmla="*/ 0 h 1553496"/>
              <a:gd name="connsiteX1" fmla="*/ 2121309 w 2898057"/>
              <a:gd name="connsiteY1" fmla="*/ 0 h 1553496"/>
              <a:gd name="connsiteX2" fmla="*/ 2898057 w 2898057"/>
              <a:gd name="connsiteY2" fmla="*/ 776748 h 1553496"/>
              <a:gd name="connsiteX3" fmla="*/ 2121309 w 2898057"/>
              <a:gd name="connsiteY3" fmla="*/ 1553496 h 1553496"/>
              <a:gd name="connsiteX4" fmla="*/ 0 w 2898057"/>
              <a:gd name="connsiteY4" fmla="*/ 1553496 h 1553496"/>
              <a:gd name="connsiteX5" fmla="*/ 0 w 2898057"/>
              <a:gd name="connsiteY5" fmla="*/ 0 h 1553496"/>
              <a:gd name="connsiteX0" fmla="*/ 0 w 2574207"/>
              <a:gd name="connsiteY0" fmla="*/ 0 h 1553496"/>
              <a:gd name="connsiteX1" fmla="*/ 2121309 w 2574207"/>
              <a:gd name="connsiteY1" fmla="*/ 0 h 1553496"/>
              <a:gd name="connsiteX2" fmla="*/ 2574207 w 2574207"/>
              <a:gd name="connsiteY2" fmla="*/ 805323 h 1553496"/>
              <a:gd name="connsiteX3" fmla="*/ 2121309 w 2574207"/>
              <a:gd name="connsiteY3" fmla="*/ 1553496 h 1553496"/>
              <a:gd name="connsiteX4" fmla="*/ 0 w 2574207"/>
              <a:gd name="connsiteY4" fmla="*/ 1553496 h 1553496"/>
              <a:gd name="connsiteX5" fmla="*/ 0 w 2574207"/>
              <a:gd name="connsiteY5" fmla="*/ 0 h 1553496"/>
              <a:gd name="connsiteX0" fmla="*/ 0 w 2583732"/>
              <a:gd name="connsiteY0" fmla="*/ 0 h 1553496"/>
              <a:gd name="connsiteX1" fmla="*/ 2130834 w 2583732"/>
              <a:gd name="connsiteY1" fmla="*/ 0 h 1553496"/>
              <a:gd name="connsiteX2" fmla="*/ 2583732 w 2583732"/>
              <a:gd name="connsiteY2" fmla="*/ 805323 h 1553496"/>
              <a:gd name="connsiteX3" fmla="*/ 2130834 w 2583732"/>
              <a:gd name="connsiteY3" fmla="*/ 1553496 h 1553496"/>
              <a:gd name="connsiteX4" fmla="*/ 9525 w 2583732"/>
              <a:gd name="connsiteY4" fmla="*/ 1553496 h 1553496"/>
              <a:gd name="connsiteX5" fmla="*/ 0 w 2583732"/>
              <a:gd name="connsiteY5" fmla="*/ 0 h 1553496"/>
              <a:gd name="connsiteX0" fmla="*/ 95250 w 2678982"/>
              <a:gd name="connsiteY0" fmla="*/ 0 h 1553496"/>
              <a:gd name="connsiteX1" fmla="*/ 2226084 w 2678982"/>
              <a:gd name="connsiteY1" fmla="*/ 0 h 1553496"/>
              <a:gd name="connsiteX2" fmla="*/ 2678982 w 2678982"/>
              <a:gd name="connsiteY2" fmla="*/ 805323 h 1553496"/>
              <a:gd name="connsiteX3" fmla="*/ 2226084 w 2678982"/>
              <a:gd name="connsiteY3" fmla="*/ 1553496 h 1553496"/>
              <a:gd name="connsiteX4" fmla="*/ 0 w 2678982"/>
              <a:gd name="connsiteY4" fmla="*/ 1543971 h 1553496"/>
              <a:gd name="connsiteX5" fmla="*/ 95250 w 2678982"/>
              <a:gd name="connsiteY5" fmla="*/ 0 h 1553496"/>
              <a:gd name="connsiteX0" fmla="*/ 0 w 2678982"/>
              <a:gd name="connsiteY0" fmla="*/ 0 h 1563021"/>
              <a:gd name="connsiteX1" fmla="*/ 2226084 w 2678982"/>
              <a:gd name="connsiteY1" fmla="*/ 9525 h 1563021"/>
              <a:gd name="connsiteX2" fmla="*/ 2678982 w 2678982"/>
              <a:gd name="connsiteY2" fmla="*/ 814848 h 1563021"/>
              <a:gd name="connsiteX3" fmla="*/ 2226084 w 2678982"/>
              <a:gd name="connsiteY3" fmla="*/ 1563021 h 1563021"/>
              <a:gd name="connsiteX4" fmla="*/ 0 w 2678982"/>
              <a:gd name="connsiteY4" fmla="*/ 1553496 h 1563021"/>
              <a:gd name="connsiteX5" fmla="*/ 0 w 2678982"/>
              <a:gd name="connsiteY5" fmla="*/ 0 h 1563021"/>
              <a:gd name="connsiteX0" fmla="*/ 0 w 2917957"/>
              <a:gd name="connsiteY0" fmla="*/ 0 h 1563021"/>
              <a:gd name="connsiteX1" fmla="*/ 2465059 w 2917957"/>
              <a:gd name="connsiteY1" fmla="*/ 9525 h 1563021"/>
              <a:gd name="connsiteX2" fmla="*/ 2917957 w 2917957"/>
              <a:gd name="connsiteY2" fmla="*/ 814848 h 1563021"/>
              <a:gd name="connsiteX3" fmla="*/ 2465059 w 2917957"/>
              <a:gd name="connsiteY3" fmla="*/ 1563021 h 1563021"/>
              <a:gd name="connsiteX4" fmla="*/ 238975 w 2917957"/>
              <a:gd name="connsiteY4" fmla="*/ 1553496 h 1563021"/>
              <a:gd name="connsiteX5" fmla="*/ 0 w 2917957"/>
              <a:gd name="connsiteY5" fmla="*/ 0 h 1563021"/>
              <a:gd name="connsiteX0" fmla="*/ 0 w 2917957"/>
              <a:gd name="connsiteY0" fmla="*/ 0 h 1582246"/>
              <a:gd name="connsiteX1" fmla="*/ 2465059 w 2917957"/>
              <a:gd name="connsiteY1" fmla="*/ 9525 h 1582246"/>
              <a:gd name="connsiteX2" fmla="*/ 2917957 w 2917957"/>
              <a:gd name="connsiteY2" fmla="*/ 814848 h 1582246"/>
              <a:gd name="connsiteX3" fmla="*/ 2465059 w 2917957"/>
              <a:gd name="connsiteY3" fmla="*/ 1563021 h 1582246"/>
              <a:gd name="connsiteX4" fmla="*/ 0 w 2917957"/>
              <a:gd name="connsiteY4" fmla="*/ 1582246 h 1582246"/>
              <a:gd name="connsiteX5" fmla="*/ 0 w 2917957"/>
              <a:gd name="connsiteY5" fmla="*/ 0 h 158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7957" h="1582246">
                <a:moveTo>
                  <a:pt x="0" y="0"/>
                </a:moveTo>
                <a:lnTo>
                  <a:pt x="2465059" y="9525"/>
                </a:lnTo>
                <a:lnTo>
                  <a:pt x="2917957" y="814848"/>
                </a:lnTo>
                <a:lnTo>
                  <a:pt x="2465059" y="1563021"/>
                </a:lnTo>
                <a:lnTo>
                  <a:pt x="0" y="1582246"/>
                </a:lnTo>
                <a:lnTo>
                  <a:pt x="0" y="0"/>
                </a:lnTo>
                <a:close/>
              </a:path>
            </a:pathLst>
          </a:custGeom>
          <a:solidFill>
            <a:srgbClr val="007FA3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7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9433694" y="4866687"/>
            <a:ext cx="2281852" cy="708589"/>
          </a:xfrm>
        </p:spPr>
        <p:txBody>
          <a:bodyPr lIns="36000" anchor="ctr" anchorCtr="0">
            <a:normAutofit/>
          </a:bodyPr>
          <a:lstStyle>
            <a:lvl1pPr marL="342900" indent="-342900">
              <a:buFont typeface="+mj-lt"/>
              <a:buAutoNum type="arabicPeriod" startAt="4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Tekstin paikkamerkki 4"/>
          <p:cNvSpPr>
            <a:spLocks noGrp="1"/>
          </p:cNvSpPr>
          <p:nvPr>
            <p:ph type="body" sz="quarter" idx="12"/>
          </p:nvPr>
        </p:nvSpPr>
        <p:spPr>
          <a:xfrm>
            <a:off x="6675746" y="4866687"/>
            <a:ext cx="2281852" cy="708589"/>
          </a:xfrm>
        </p:spPr>
        <p:txBody>
          <a:bodyPr lIns="36000" anchor="ctr" anchorCtr="0">
            <a:normAutofit/>
          </a:bodyPr>
          <a:lstStyle>
            <a:lvl1pPr marL="342900" indent="-342900">
              <a:buFont typeface="+mj-lt"/>
              <a:buAutoNum type="arabicPeriod" startAt="3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11"/>
          </p:nvPr>
        </p:nvSpPr>
        <p:spPr>
          <a:xfrm>
            <a:off x="3951902" y="4862742"/>
            <a:ext cx="2281852" cy="708589"/>
          </a:xfrm>
        </p:spPr>
        <p:txBody>
          <a:bodyPr lIns="36000" anchor="ctr" anchorCtr="0">
            <a:normAutofit/>
          </a:bodyPr>
          <a:lstStyle>
            <a:lvl1pPr marL="342900" indent="-342900">
              <a:buFont typeface="+mj-lt"/>
              <a:buAutoNum type="arabicPeriod" startAt="2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202380" y="4866687"/>
            <a:ext cx="2281852" cy="708589"/>
          </a:xfrm>
        </p:spPr>
        <p:txBody>
          <a:bodyPr lIns="3600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14" hasCustomPrompt="1"/>
          </p:nvPr>
        </p:nvSpPr>
        <p:spPr>
          <a:xfrm>
            <a:off x="838200" y="2133600"/>
            <a:ext cx="10515600" cy="2151063"/>
          </a:xfrm>
        </p:spPr>
        <p:txBody>
          <a:bodyPr/>
          <a:lstStyle>
            <a:lvl1pPr>
              <a:defRPr lang="fi-FI" smtClean="0"/>
            </a:lvl1pPr>
            <a:lvl2pPr>
              <a:defRPr lang="fi-FI" smtClean="0"/>
            </a:lvl2pPr>
            <a:lvl3pPr>
              <a:defRPr lang="fi-FI" smtClean="0"/>
            </a:lvl3pPr>
            <a:lvl4pPr>
              <a:defRPr lang="fi-FI" smtClean="0"/>
            </a:lvl4pPr>
            <a:lvl5pPr>
              <a:defRPr lang="fi-FI"/>
            </a:lvl5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21064"/>
            <a:ext cx="10515600" cy="132556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22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1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2" name="Tekstiruutu 1"/>
          <p:cNvSpPr txBox="1"/>
          <p:nvPr userDrawn="1"/>
        </p:nvSpPr>
        <p:spPr>
          <a:xfrm>
            <a:off x="6890919" y="1417711"/>
            <a:ext cx="45073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dirty="0" smtClean="0">
                <a:solidFill>
                  <a:schemeClr val="tx1"/>
                </a:solidFill>
                <a:latin typeface="+mn-lt"/>
              </a:rPr>
              <a:t>www.oikeusministerio.fi</a:t>
            </a:r>
          </a:p>
          <a:p>
            <a:pPr algn="r"/>
            <a:endParaRPr lang="fi-FI" sz="1600" dirty="0" smtClean="0">
              <a:solidFill>
                <a:schemeClr val="tx1"/>
              </a:solidFill>
            </a:endParaRPr>
          </a:p>
          <a:p>
            <a:pPr algn="r"/>
            <a:r>
              <a:rPr lang="fi-FI" sz="1600" dirty="0" smtClean="0">
                <a:solidFill>
                  <a:schemeClr val="tx1"/>
                </a:solidFill>
                <a:latin typeface="+mn-lt"/>
              </a:rPr>
              <a:t>Facebook: </a:t>
            </a:r>
            <a:r>
              <a:rPr lang="fi-FI" sz="1600" dirty="0" smtClean="0">
                <a:solidFill>
                  <a:schemeClr val="tx1"/>
                </a:solidFill>
              </a:rPr>
              <a:t>facebook.com/</a:t>
            </a:r>
            <a:r>
              <a:rPr lang="fi-FI" sz="1600" dirty="0" err="1" smtClean="0">
                <a:solidFill>
                  <a:schemeClr val="tx1"/>
                </a:solidFill>
              </a:rPr>
              <a:t>oikeusministerio</a:t>
            </a:r>
            <a:r>
              <a:rPr lang="fi-FI" sz="1600" dirty="0" smtClean="0">
                <a:solidFill>
                  <a:schemeClr val="tx1"/>
                </a:solidFill>
              </a:rPr>
              <a:t/>
            </a:r>
            <a:br>
              <a:rPr lang="fi-FI" sz="1600" dirty="0" smtClean="0">
                <a:solidFill>
                  <a:schemeClr val="tx1"/>
                </a:solidFill>
              </a:rPr>
            </a:br>
            <a:r>
              <a:rPr lang="fi-FI" sz="1600" dirty="0" smtClean="0">
                <a:solidFill>
                  <a:schemeClr val="tx1"/>
                </a:solidFill>
                <a:latin typeface="+mn-lt"/>
              </a:rPr>
              <a:t>Twitter: </a:t>
            </a:r>
            <a:r>
              <a:rPr lang="fi-FI" sz="1600" dirty="0" smtClean="0">
                <a:solidFill>
                  <a:schemeClr val="tx1"/>
                </a:solidFill>
              </a:rPr>
              <a:t>twitter.com/</a:t>
            </a:r>
            <a:r>
              <a:rPr lang="fi-FI" sz="1600" dirty="0" err="1" smtClean="0">
                <a:solidFill>
                  <a:schemeClr val="tx1"/>
                </a:solidFill>
              </a:rPr>
              <a:t>oikeusmin</a:t>
            </a:r>
            <a:r>
              <a:rPr lang="fi-FI" sz="1600" dirty="0" smtClean="0">
                <a:solidFill>
                  <a:schemeClr val="tx1"/>
                </a:solidFill>
              </a:rPr>
              <a:t>   @</a:t>
            </a:r>
            <a:r>
              <a:rPr lang="fi-FI" sz="1600" dirty="0" err="1" smtClean="0">
                <a:solidFill>
                  <a:schemeClr val="tx1"/>
                </a:solidFill>
              </a:rPr>
              <a:t>oikeusmin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</a:p>
          <a:p>
            <a:pPr algn="r"/>
            <a:endParaRPr lang="fi-FI" sz="1600" dirty="0" smtClean="0">
              <a:solidFill>
                <a:schemeClr val="tx1"/>
              </a:solidFill>
            </a:endParaRPr>
          </a:p>
          <a:p>
            <a:pPr algn="r"/>
            <a:r>
              <a:rPr lang="fi-FI" sz="1600" dirty="0" smtClean="0">
                <a:solidFill>
                  <a:schemeClr val="tx1"/>
                </a:solidFill>
                <a:latin typeface="+mn-lt"/>
              </a:rPr>
              <a:t>Käyntiosoite: </a:t>
            </a:r>
            <a:r>
              <a:rPr lang="fi-FI" sz="1600" dirty="0" smtClean="0">
                <a:solidFill>
                  <a:schemeClr val="tx1"/>
                </a:solidFill>
              </a:rPr>
              <a:t>Eteläesplanadi 10, Helsinki</a:t>
            </a:r>
            <a:br>
              <a:rPr lang="fi-FI" sz="1600" dirty="0" smtClean="0">
                <a:solidFill>
                  <a:schemeClr val="tx1"/>
                </a:solidFill>
              </a:rPr>
            </a:br>
            <a:r>
              <a:rPr lang="fi-FI" sz="1600" dirty="0" smtClean="0">
                <a:solidFill>
                  <a:schemeClr val="tx1"/>
                </a:solidFill>
                <a:latin typeface="+mn-lt"/>
              </a:rPr>
              <a:t>Postiosoite: </a:t>
            </a:r>
            <a:r>
              <a:rPr lang="fi-FI" sz="1600" dirty="0" smtClean="0">
                <a:solidFill>
                  <a:schemeClr val="tx1"/>
                </a:solidFill>
              </a:rPr>
              <a:t>PL 25, 00023 Valtioneuvosto</a:t>
            </a:r>
          </a:p>
          <a:p>
            <a:pPr algn="r"/>
            <a:endParaRPr lang="fi-FI" sz="1600" dirty="0" smtClean="0">
              <a:solidFill>
                <a:schemeClr val="tx1"/>
              </a:solidFill>
            </a:endParaRPr>
          </a:p>
          <a:p>
            <a:pPr algn="r"/>
            <a:r>
              <a:rPr lang="fi-FI" sz="1600" dirty="0" smtClean="0">
                <a:solidFill>
                  <a:schemeClr val="tx1"/>
                </a:solidFill>
                <a:latin typeface="+mn-lt"/>
              </a:rPr>
              <a:t>Vaihde: </a:t>
            </a:r>
            <a:r>
              <a:rPr lang="fi-FI" sz="1600" dirty="0" smtClean="0">
                <a:solidFill>
                  <a:schemeClr val="tx1"/>
                </a:solidFill>
              </a:rPr>
              <a:t>029 516 001</a:t>
            </a:r>
          </a:p>
          <a:p>
            <a:pPr algn="r"/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6" name="Tekstiruutu 5"/>
          <p:cNvSpPr txBox="1"/>
          <p:nvPr userDrawn="1"/>
        </p:nvSpPr>
        <p:spPr>
          <a:xfrm>
            <a:off x="8663039" y="730181"/>
            <a:ext cx="273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8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OIKEUSMINISTERIÖ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913632" y="1417711"/>
            <a:ext cx="3511550" cy="280076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Lisää yhteystiedot ja kiitos halutessasi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3632" y="762272"/>
            <a:ext cx="3511550" cy="3881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pPr lvl="0"/>
            <a:r>
              <a:rPr lang="fi-FI" dirty="0" smtClean="0"/>
              <a:t>OTA YHTEYTTÄ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2958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ehtävä ja arv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an tavoitte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39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steriön organisaat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73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linnonalan toimi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0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/>
            </a:lvl1pPr>
            <a:lvl2pPr>
              <a:defRPr sz="2200"/>
            </a:lvl2pPr>
          </a:lstStyle>
          <a:p>
            <a:pPr marL="266700" lvl="0" indent="-266700">
              <a:spcBef>
                <a:spcPts val="0"/>
              </a:spcBef>
              <a:spcAft>
                <a:spcPts val="600"/>
              </a:spcAft>
            </a:pPr>
            <a:r>
              <a:rPr lang="fi-FI" dirty="0" smtClean="0">
                <a:latin typeface="Cambria" panose="02040503050406030204" pitchFamily="18" charset="0"/>
              </a:rPr>
              <a:t>Muokkaa tekstisisältöä </a:t>
            </a:r>
            <a:r>
              <a:rPr lang="fi-FI" dirty="0" err="1" smtClean="0">
                <a:latin typeface="Cambria" panose="02040503050406030204" pitchFamily="18" charset="0"/>
              </a:rPr>
              <a:t>napsautt</a:t>
            </a:r>
            <a:r>
              <a:rPr lang="fi-FI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4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tsikko ja 2 sisältö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12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tsikko ja 2 sisältö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3" cy="6858000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2306"/>
            <a:ext cx="5183188" cy="668338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 dirty="0" smtClean="0"/>
              <a:t>Muokkaa tekstisisältöä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762306"/>
            <a:ext cx="5157787" cy="668337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otsikkoa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fi-FI" dirty="0" smtClean="0"/>
              <a:t>Muokkaa otsikkoa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98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1AC34-D1F4-42AC-9456-0EFAE4CB4F6B}" type="datetimeFigureOut">
              <a:rPr lang="fi-FI" smtClean="0"/>
              <a:t>19.11.2019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59CA2-2987-464C-B8D4-0361148BB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63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699" r:id="rId3"/>
    <p:sldLayoutId id="2147483703" r:id="rId4"/>
    <p:sldLayoutId id="2147483701" r:id="rId5"/>
    <p:sldLayoutId id="2147483700" r:id="rId6"/>
    <p:sldLayoutId id="2147483685" r:id="rId7"/>
    <p:sldLayoutId id="2147483652" r:id="rId8"/>
    <p:sldLayoutId id="2147483653" r:id="rId9"/>
    <p:sldLayoutId id="2147483696" r:id="rId10"/>
    <p:sldLayoutId id="2147483697" r:id="rId11"/>
    <p:sldLayoutId id="2147483654" r:id="rId12"/>
    <p:sldLayoutId id="2147483660" r:id="rId13"/>
    <p:sldLayoutId id="2147483661" r:id="rId14"/>
    <p:sldLayoutId id="2147483674" r:id="rId15"/>
    <p:sldLayoutId id="2147483676" r:id="rId16"/>
    <p:sldLayoutId id="2147483678" r:id="rId17"/>
    <p:sldLayoutId id="2147483677" r:id="rId18"/>
    <p:sldLayoutId id="2147483690" r:id="rId19"/>
    <p:sldLayoutId id="214748367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Demokratiaohjelman tavoitteet ja </a:t>
            </a:r>
            <a:r>
              <a:rPr lang="fi-FI" dirty="0" smtClean="0"/>
              <a:t>toimenpiteet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194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/>
          <p:cNvSpPr>
            <a:spLocks noGrp="1"/>
          </p:cNvSpPr>
          <p:nvPr>
            <p:ph idx="1"/>
          </p:nvPr>
        </p:nvSpPr>
        <p:spPr>
          <a:xfrm>
            <a:off x="1828800" y="1825625"/>
            <a:ext cx="8881353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 smtClean="0"/>
              <a:t>Ohjelman </a:t>
            </a:r>
            <a:r>
              <a:rPr lang="fi-FI" sz="2200" dirty="0"/>
              <a:t>tavoitteena on että osallistumisoikeudet ja </a:t>
            </a:r>
            <a:r>
              <a:rPr lang="fi-FI" sz="2200" dirty="0" smtClean="0"/>
              <a:t>vaikutus-mahdollisuudet </a:t>
            </a:r>
            <a:r>
              <a:rPr lang="fi-FI" sz="2200" dirty="0"/>
              <a:t>toteutuvat yhdenvertaisesti. Toteutetaan hallitusohjelmaan liittyvät demokratiakirjaukset ja seurataan ja raportoidaan demokratiaan liittyvien hankkeiden </a:t>
            </a:r>
            <a:r>
              <a:rPr lang="fi-FI" sz="2200" dirty="0" smtClean="0"/>
              <a:t>etenemistä </a:t>
            </a:r>
            <a:r>
              <a:rPr lang="fi-FI" sz="2200" dirty="0"/>
              <a:t>(alla olevat yksityiskohtaiset tavoitteet). </a:t>
            </a:r>
            <a:endParaRPr lang="fi-FI" sz="2200" b="1" dirty="0"/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/>
              <a:t>Tuoda demokratia ja osallisuus toimintatapana julkishallinnon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toiminnan </a:t>
            </a:r>
            <a:r>
              <a:rPr lang="fi-FI" sz="2200" dirty="0"/>
              <a:t>keskiöön. Toteutetaan osallistumalla julkisen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hallinnon strategian </a:t>
            </a:r>
            <a:r>
              <a:rPr lang="fi-FI" sz="2200" dirty="0"/>
              <a:t>valmisteluun demokratian ja </a:t>
            </a:r>
            <a:r>
              <a:rPr lang="fi-FI" sz="2200" dirty="0" smtClean="0"/>
              <a:t/>
            </a:r>
            <a:br>
              <a:rPr lang="fi-FI" sz="2200" dirty="0" smtClean="0"/>
            </a:br>
            <a:r>
              <a:rPr lang="fi-FI" sz="2200" dirty="0" smtClean="0"/>
              <a:t>osallistumisoikeuksien osalta</a:t>
            </a:r>
            <a:r>
              <a:rPr lang="fi-FI" sz="2200" dirty="0"/>
              <a:t>.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fi-FI" sz="2200" dirty="0"/>
              <a:t>Luoda puitteet pitkäaikaiselle ja johdonmukaiselle demokratian kehittämiselle arvioimalla hankkeiden toteutumista ja tekemällä esityksiä jatkotoimenpiteistä </a:t>
            </a:r>
            <a:br>
              <a:rPr lang="fi-FI" sz="2200" dirty="0"/>
            </a:br>
            <a:r>
              <a:rPr lang="fi-FI" sz="2200" dirty="0" smtClean="0"/>
              <a:t>(</a:t>
            </a:r>
            <a:r>
              <a:rPr lang="fi-FI" sz="2200" dirty="0"/>
              <a:t>VN periaatepäätös).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Ylätavoitteet ja toimenpiteet</a:t>
            </a:r>
            <a:endParaRPr lang="fi-FI" sz="3600" dirty="0"/>
          </a:p>
        </p:txBody>
      </p:sp>
      <p:sp>
        <p:nvSpPr>
          <p:cNvPr id="5" name="Sisällön paikkamerkki 10"/>
          <p:cNvSpPr txBox="1">
            <a:spLocks/>
          </p:cNvSpPr>
          <p:nvPr/>
        </p:nvSpPr>
        <p:spPr>
          <a:xfrm>
            <a:off x="813882" y="1690688"/>
            <a:ext cx="1744494" cy="149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fi-FI"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isällön paikkamerkki 10"/>
          <p:cNvSpPr txBox="1">
            <a:spLocks/>
          </p:cNvSpPr>
          <p:nvPr/>
        </p:nvSpPr>
        <p:spPr>
          <a:xfrm>
            <a:off x="813882" y="3190672"/>
            <a:ext cx="1744494" cy="149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fi-FI"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isällön paikkamerkki 10"/>
          <p:cNvSpPr txBox="1">
            <a:spLocks/>
          </p:cNvSpPr>
          <p:nvPr/>
        </p:nvSpPr>
        <p:spPr>
          <a:xfrm>
            <a:off x="838200" y="4594631"/>
            <a:ext cx="1744494" cy="149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i-FI" sz="7200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fi-FI" sz="7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uorakulmio 38"/>
          <p:cNvSpPr/>
          <p:nvPr/>
        </p:nvSpPr>
        <p:spPr>
          <a:xfrm>
            <a:off x="782418" y="2897564"/>
            <a:ext cx="2668877" cy="3131621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4" name="Suorakulmio 23"/>
          <p:cNvSpPr/>
          <p:nvPr/>
        </p:nvSpPr>
        <p:spPr>
          <a:xfrm>
            <a:off x="9013426" y="2899061"/>
            <a:ext cx="2668878" cy="3123253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Suorakulmio 24"/>
          <p:cNvSpPr/>
          <p:nvPr/>
        </p:nvSpPr>
        <p:spPr>
          <a:xfrm>
            <a:off x="9013427" y="1570109"/>
            <a:ext cx="2668878" cy="1332567"/>
          </a:xfrm>
          <a:prstGeom prst="rect">
            <a:avLst/>
          </a:prstGeom>
          <a:solidFill>
            <a:schemeClr val="accent6"/>
          </a:solidFill>
          <a:ln w="158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6" name="Suorakulmio 25"/>
          <p:cNvSpPr/>
          <p:nvPr/>
        </p:nvSpPr>
        <p:spPr>
          <a:xfrm>
            <a:off x="6268451" y="2899062"/>
            <a:ext cx="2668878" cy="3123252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7" name="Suorakulmio 26"/>
          <p:cNvSpPr/>
          <p:nvPr/>
        </p:nvSpPr>
        <p:spPr>
          <a:xfrm>
            <a:off x="6268452" y="1570109"/>
            <a:ext cx="2668878" cy="1332567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Suorakulmio 21"/>
          <p:cNvSpPr/>
          <p:nvPr/>
        </p:nvSpPr>
        <p:spPr>
          <a:xfrm>
            <a:off x="3525434" y="2899061"/>
            <a:ext cx="2666920" cy="3126601"/>
          </a:xfrm>
          <a:prstGeom prst="rect">
            <a:avLst/>
          </a:prstGeom>
          <a:solidFill>
            <a:schemeClr val="bg2">
              <a:lumMod val="95000"/>
            </a:schemeClr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3" name="Suorakulmio 22"/>
          <p:cNvSpPr/>
          <p:nvPr/>
        </p:nvSpPr>
        <p:spPr>
          <a:xfrm>
            <a:off x="3525435" y="1570109"/>
            <a:ext cx="2668878" cy="1332567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Suorakulmio 18"/>
          <p:cNvSpPr/>
          <p:nvPr/>
        </p:nvSpPr>
        <p:spPr>
          <a:xfrm>
            <a:off x="780460" y="1570109"/>
            <a:ext cx="2668877" cy="1332567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838200" y="252710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 smtClean="0"/>
              <a:t>Yksityiskohtaiset tavoitteet ja toimenpiteet</a:t>
            </a:r>
            <a:endParaRPr lang="fi-FI" sz="3600" dirty="0"/>
          </a:p>
        </p:txBody>
      </p:sp>
      <p:sp>
        <p:nvSpPr>
          <p:cNvPr id="2" name="Tekstiruutu 1"/>
          <p:cNvSpPr txBox="1"/>
          <p:nvPr/>
        </p:nvSpPr>
        <p:spPr>
          <a:xfrm>
            <a:off x="838200" y="1662286"/>
            <a:ext cx="259697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fi-FI" sz="1400" b="1" dirty="0" smtClean="0">
                <a:solidFill>
                  <a:schemeClr val="bg2"/>
                </a:solidFill>
              </a:rPr>
              <a:t>Edustuksellinen demokratia</a:t>
            </a:r>
            <a:endParaRPr lang="fi-FI" sz="1400" b="1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fi-FI" sz="1100" b="1" dirty="0">
                <a:solidFill>
                  <a:schemeClr val="bg2"/>
                </a:solidFill>
              </a:rPr>
              <a:t>Tavoite: </a:t>
            </a:r>
            <a:r>
              <a:rPr lang="fi-FI" sz="1100" dirty="0">
                <a:solidFill>
                  <a:schemeClr val="bg2"/>
                </a:solidFill>
              </a:rPr>
              <a:t>Varmistetaan turvalliset, oikeudenmukaiset ja luotettavat vaalit, jossa </a:t>
            </a:r>
            <a:r>
              <a:rPr lang="fi-FI" sz="1100" dirty="0" smtClean="0">
                <a:solidFill>
                  <a:schemeClr val="bg2"/>
                </a:solidFill>
              </a:rPr>
              <a:t>mahdollisimman </a:t>
            </a:r>
            <a:r>
              <a:rPr lang="fi-FI" sz="1100" dirty="0">
                <a:solidFill>
                  <a:schemeClr val="bg2"/>
                </a:solidFill>
              </a:rPr>
              <a:t>moni käyttää äänioikeuttaan </a:t>
            </a:r>
            <a:endParaRPr lang="fi-FI" sz="1100" dirty="0" smtClean="0">
              <a:solidFill>
                <a:schemeClr val="bg2"/>
              </a:solidFill>
            </a:endParaRPr>
          </a:p>
          <a:p>
            <a:pPr lvl="0"/>
            <a:endParaRPr lang="fi-FI" sz="1100" b="1" dirty="0" smtClean="0"/>
          </a:p>
          <a:p>
            <a:pPr lvl="0">
              <a:spcAft>
                <a:spcPts val="600"/>
              </a:spcAft>
            </a:pPr>
            <a:r>
              <a:rPr lang="fi-FI" sz="1100" b="1" dirty="0" smtClean="0"/>
              <a:t>Toimenpiteet</a:t>
            </a:r>
            <a:r>
              <a:rPr lang="fi-FI" sz="1100" b="1" dirty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dirty="0" smtClean="0"/>
              <a:t>Selvitetään </a:t>
            </a:r>
            <a:r>
              <a:rPr lang="fi-FI" sz="1100" dirty="0"/>
              <a:t>vaalilain ja vaalijärjestelmän </a:t>
            </a:r>
            <a:r>
              <a:rPr lang="fi-FI" sz="1100" dirty="0" smtClean="0"/>
              <a:t>uudistamistarpeita </a:t>
            </a:r>
            <a:endParaRPr lang="fi-FI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dirty="0"/>
              <a:t>Valmistellaan </a:t>
            </a:r>
            <a:r>
              <a:rPr lang="fi-FI" sz="1100" dirty="0" smtClean="0"/>
              <a:t>vaalilain </a:t>
            </a:r>
            <a:r>
              <a:rPr lang="fi-FI" sz="1100" dirty="0"/>
              <a:t>muutokset maakuntavaalien </a:t>
            </a:r>
            <a:r>
              <a:rPr lang="fi-FI" sz="1100" dirty="0" smtClean="0"/>
              <a:t>osalta </a:t>
            </a:r>
            <a:endParaRPr lang="fi-FI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dirty="0"/>
              <a:t>Valmistellaan puoluelain muutos ja  perustetaan sähköinen puoluerekisteri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dirty="0" smtClean="0"/>
              <a:t>Arvioidaan </a:t>
            </a:r>
            <a:r>
              <a:rPr lang="fi-FI" sz="1100" dirty="0"/>
              <a:t>vaalirahoituslain muutostarpeet (ilmoitusten avoimuus ja </a:t>
            </a:r>
            <a:r>
              <a:rPr lang="fi-FI" sz="1100" dirty="0" smtClean="0"/>
              <a:t>kampanjakatot</a:t>
            </a:r>
            <a:r>
              <a:rPr lang="fi-FI" sz="1100" dirty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dirty="0" smtClean="0"/>
              <a:t>Selvitetään </a:t>
            </a:r>
            <a:r>
              <a:rPr lang="fi-FI" sz="1100" dirty="0"/>
              <a:t>ja kokeillaan uusia tapoja äänestysaktiivisuuden lisäämiseksi (esim. tekstiviestikampanja ja järjestöyhteistyö)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i-FI" sz="1100" dirty="0" smtClean="0"/>
              <a:t>Toteutetaan </a:t>
            </a:r>
            <a:r>
              <a:rPr lang="fi-FI" sz="1100" dirty="0"/>
              <a:t>toimenpiteitä vaalien turvallisuuden ja haitallisen vaalivaikuttamisen </a:t>
            </a:r>
            <a:r>
              <a:rPr lang="fi-FI" sz="1100" dirty="0" smtClean="0"/>
              <a:t>ehkäisemiseksi.</a:t>
            </a:r>
            <a:endParaRPr lang="fi-FI" sz="1100" dirty="0"/>
          </a:p>
        </p:txBody>
      </p:sp>
      <p:sp>
        <p:nvSpPr>
          <p:cNvPr id="5" name="Tekstiruutu 4"/>
          <p:cNvSpPr txBox="1"/>
          <p:nvPr/>
        </p:nvSpPr>
        <p:spPr>
          <a:xfrm>
            <a:off x="3590796" y="1669906"/>
            <a:ext cx="261229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fi-FI" sz="1400" b="1" dirty="0">
                <a:solidFill>
                  <a:schemeClr val="bg2"/>
                </a:solidFill>
              </a:rPr>
              <a:t>Suora ja osallistuva </a:t>
            </a:r>
            <a:r>
              <a:rPr lang="fi-FI" sz="1400" b="1" dirty="0" smtClean="0">
                <a:solidFill>
                  <a:schemeClr val="bg2"/>
                </a:solidFill>
              </a:rPr>
              <a:t>demokratia</a:t>
            </a:r>
            <a:endParaRPr lang="fi-FI" sz="1400" b="1" dirty="0">
              <a:solidFill>
                <a:schemeClr val="bg2"/>
              </a:solidFill>
            </a:endParaRPr>
          </a:p>
          <a:p>
            <a:pPr lvl="0">
              <a:spcAft>
                <a:spcPts val="600"/>
              </a:spcAft>
            </a:pPr>
            <a:r>
              <a:rPr lang="fi-FI" sz="1100" b="1" dirty="0">
                <a:solidFill>
                  <a:schemeClr val="bg2"/>
                </a:solidFill>
              </a:rPr>
              <a:t>Tavoite: </a:t>
            </a:r>
            <a:r>
              <a:rPr lang="fi-FI" sz="1100" dirty="0">
                <a:solidFill>
                  <a:schemeClr val="bg2"/>
                </a:solidFill>
              </a:rPr>
              <a:t>Edistetään yhdenvertaista osallistumista vaalien </a:t>
            </a:r>
            <a:r>
              <a:rPr lang="fi-FI" sz="1100" dirty="0" smtClean="0">
                <a:solidFill>
                  <a:schemeClr val="bg2"/>
                </a:solidFill>
              </a:rPr>
              <a:t>välillä</a:t>
            </a:r>
          </a:p>
          <a:p>
            <a:pPr lvl="0"/>
            <a:endParaRPr lang="fi-FI" sz="1100" dirty="0"/>
          </a:p>
          <a:p>
            <a:pPr lvl="0"/>
            <a:endParaRPr lang="fi-FI" sz="1100" b="1" dirty="0" smtClean="0"/>
          </a:p>
          <a:p>
            <a:pPr lvl="0"/>
            <a:endParaRPr lang="fi-FI" sz="1100" b="1" dirty="0"/>
          </a:p>
          <a:p>
            <a:pPr lvl="0">
              <a:spcAft>
                <a:spcPts val="600"/>
              </a:spcAft>
            </a:pPr>
            <a:r>
              <a:rPr lang="fi-FI" sz="1100" b="1" dirty="0" smtClean="0"/>
              <a:t>Toimenpiteet:</a:t>
            </a:r>
            <a:endParaRPr lang="fi-FI" sz="1100" b="1" dirty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000" dirty="0"/>
              <a:t>Selvitetään ja valmistelaan kansalaisaloitelain ja EU- </a:t>
            </a:r>
            <a:r>
              <a:rPr lang="fi-FI" sz="1000" dirty="0" smtClean="0"/>
              <a:t>kansalaisaloitelakiin </a:t>
            </a:r>
            <a:r>
              <a:rPr lang="fi-FI" sz="1000" dirty="0"/>
              <a:t>liittyvät muutokset (ikäraja ja aloitteiden raukeaminen)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000" dirty="0"/>
              <a:t>Valmistellaan maakuntalain osallistumisoikeudet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000" dirty="0"/>
              <a:t>Helpotetaan </a:t>
            </a:r>
            <a:r>
              <a:rPr lang="fi-FI" sz="1000" dirty="0" smtClean="0"/>
              <a:t>kunnallisten </a:t>
            </a:r>
            <a:r>
              <a:rPr lang="fi-FI" sz="1000" dirty="0"/>
              <a:t>ja maakunnallisten kansanäänestysten </a:t>
            </a:r>
            <a:r>
              <a:rPr lang="fi-FI" sz="1000" dirty="0" smtClean="0"/>
              <a:t>järjestämistä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000" dirty="0"/>
              <a:t>Kehitetään </a:t>
            </a:r>
            <a:r>
              <a:rPr lang="fi-FI" sz="1000" dirty="0" smtClean="0"/>
              <a:t>verkkodemokratiapalveluja</a:t>
            </a:r>
            <a:endParaRPr lang="fi-FI" sz="1000" dirty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000" dirty="0"/>
              <a:t>Kokeillaan ja tuetaan uusien osallistumismuotojen käyttöönottoa (kansalaisraadit, käyttäjädemokratia, osallistuva budjetointi, pop-</a:t>
            </a:r>
            <a:r>
              <a:rPr lang="fi-FI" sz="1000" dirty="0" err="1"/>
              <a:t>up</a:t>
            </a:r>
            <a:r>
              <a:rPr lang="fi-FI" sz="1000" dirty="0"/>
              <a:t> tilaisuudet, verkkovaltuustot</a:t>
            </a:r>
            <a:r>
              <a:rPr lang="fi-FI" sz="1000" dirty="0" smtClean="0"/>
              <a:t>).</a:t>
            </a:r>
            <a:endParaRPr lang="fi-FI" sz="1000" dirty="0"/>
          </a:p>
          <a:p>
            <a:pPr lvl="0"/>
            <a:endParaRPr lang="fi-FI" sz="11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343392" y="1669906"/>
            <a:ext cx="261113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1400" b="1" dirty="0">
                <a:solidFill>
                  <a:schemeClr val="bg1"/>
                </a:solidFill>
              </a:rPr>
              <a:t>Hallinnon avoimuus, kuuleminen ja kansalaisyhteiskunta</a:t>
            </a:r>
          </a:p>
          <a:p>
            <a:pPr lvl="0"/>
            <a:r>
              <a:rPr lang="fi-FI" sz="1000" dirty="0">
                <a:solidFill>
                  <a:schemeClr val="bg1"/>
                </a:solidFill>
              </a:rPr>
              <a:t>Tavoite: Kehitetään valmistelun avoimuutta ja vuorovaikutteisuutta ja </a:t>
            </a:r>
            <a:r>
              <a:rPr lang="fi-FI" sz="1000" smtClean="0">
                <a:solidFill>
                  <a:schemeClr val="bg1"/>
                </a:solidFill>
              </a:rPr>
              <a:t>kansalaisyhteiskunnan </a:t>
            </a:r>
            <a:r>
              <a:rPr lang="fi-FI" sz="1000" smtClean="0">
                <a:solidFill>
                  <a:schemeClr val="bg1"/>
                </a:solidFill>
              </a:rPr>
              <a:t>toimintaedellytyksiä</a:t>
            </a:r>
            <a:endParaRPr lang="fi-FI" sz="1000" dirty="0" smtClean="0">
              <a:solidFill>
                <a:schemeClr val="bg1"/>
              </a:solidFill>
            </a:endParaRPr>
          </a:p>
          <a:p>
            <a:pPr lvl="0"/>
            <a:endParaRPr lang="fi-FI" sz="1000" b="1" dirty="0">
              <a:solidFill>
                <a:schemeClr val="bg1"/>
              </a:solidFill>
            </a:endParaRPr>
          </a:p>
          <a:p>
            <a:pPr lvl="0"/>
            <a:r>
              <a:rPr lang="fi-FI" sz="1100" b="1" dirty="0" smtClean="0"/>
              <a:t>Toimenpiteet</a:t>
            </a:r>
            <a:r>
              <a:rPr lang="fi-FI" sz="1100" b="1" dirty="0" smtClean="0"/>
              <a:t>:</a:t>
            </a:r>
            <a:endParaRPr lang="fi-FI" sz="1100" b="1" dirty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Valmistellaan lakisääteinen sähköinen avoimuusrekisteri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kehitetään ja otetaan käyttöön uusia kuulemismenetelmiä. Nuorten kuulemista edistetään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100" dirty="0" smtClean="0"/>
              <a:t>Selvittämään </a:t>
            </a:r>
            <a:r>
              <a:rPr lang="fi-FI" sz="1100" dirty="0"/>
              <a:t>mahdollisuuksia tukea kansalaisjärjestöjen varainhankintaa ja puretaan kansalaistoimintaa häiritsevää </a:t>
            </a:r>
            <a:r>
              <a:rPr lang="fi-FI" sz="1100" dirty="0" smtClean="0"/>
              <a:t>byrokratiaa.</a:t>
            </a:r>
            <a:endParaRPr lang="fi-FI" sz="1100" dirty="0"/>
          </a:p>
          <a:p>
            <a:pPr lvl="0"/>
            <a:endParaRPr lang="fi-FI" sz="1100" dirty="0"/>
          </a:p>
        </p:txBody>
      </p:sp>
      <p:sp>
        <p:nvSpPr>
          <p:cNvPr id="7" name="Tekstiruutu 6"/>
          <p:cNvSpPr txBox="1"/>
          <p:nvPr/>
        </p:nvSpPr>
        <p:spPr>
          <a:xfrm>
            <a:off x="9095988" y="1669906"/>
            <a:ext cx="2601741" cy="4560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fi-FI" sz="1400" b="1" dirty="0" smtClean="0">
                <a:solidFill>
                  <a:schemeClr val="bg2"/>
                </a:solidFill>
              </a:rPr>
              <a:t>Demokratia- </a:t>
            </a:r>
            <a:r>
              <a:rPr lang="fi-FI" sz="1400" b="1" dirty="0">
                <a:solidFill>
                  <a:schemeClr val="bg2"/>
                </a:solidFill>
              </a:rPr>
              <a:t>ja </a:t>
            </a:r>
            <a:r>
              <a:rPr lang="fi-FI" sz="1400" b="1" dirty="0" smtClean="0">
                <a:solidFill>
                  <a:schemeClr val="bg2"/>
                </a:solidFill>
              </a:rPr>
              <a:t>ihmisoikeus-kasvatus </a:t>
            </a:r>
            <a:r>
              <a:rPr lang="fi-FI" sz="1400" b="1" dirty="0">
                <a:solidFill>
                  <a:schemeClr val="bg2"/>
                </a:solidFill>
              </a:rPr>
              <a:t>ja nuorten osallisuus</a:t>
            </a:r>
          </a:p>
          <a:p>
            <a:pPr lvl="0">
              <a:spcAft>
                <a:spcPts val="1600"/>
              </a:spcAft>
            </a:pPr>
            <a:r>
              <a:rPr lang="fi-FI" sz="1100" b="1" dirty="0">
                <a:solidFill>
                  <a:schemeClr val="bg2"/>
                </a:solidFill>
              </a:rPr>
              <a:t>Tavoite: </a:t>
            </a:r>
            <a:r>
              <a:rPr lang="fi-FI" sz="1100" dirty="0">
                <a:solidFill>
                  <a:schemeClr val="bg2"/>
                </a:solidFill>
              </a:rPr>
              <a:t>turvataan riittävä osaaminen ja valmiudet yhdenvertaiselle </a:t>
            </a:r>
            <a:r>
              <a:rPr lang="fi-FI" sz="1100" dirty="0" smtClean="0">
                <a:solidFill>
                  <a:schemeClr val="bg2"/>
                </a:solidFill>
              </a:rPr>
              <a:t>osallistumiselle</a:t>
            </a:r>
            <a:endParaRPr lang="fi-FI" sz="1100" b="1" dirty="0" smtClean="0"/>
          </a:p>
          <a:p>
            <a:pPr lvl="0">
              <a:spcAft>
                <a:spcPts val="600"/>
              </a:spcAft>
            </a:pPr>
            <a:r>
              <a:rPr lang="fi-FI" sz="1100" b="1" dirty="0" smtClean="0"/>
              <a:t>Toimenpiteet:</a:t>
            </a:r>
            <a:endParaRPr lang="fi-FI" sz="1100" b="1" dirty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Tarkastellaan ja </a:t>
            </a:r>
            <a:r>
              <a:rPr lang="fi-FI" sz="1100" dirty="0" smtClean="0"/>
              <a:t>uudistetaan </a:t>
            </a:r>
            <a:r>
              <a:rPr lang="fi-FI" sz="1100" dirty="0"/>
              <a:t>opetussuunnitelmia demokratia- ja </a:t>
            </a:r>
            <a:r>
              <a:rPr lang="fi-FI" sz="1100" dirty="0" smtClean="0"/>
              <a:t>ihmisoikeuskasvatuksen </a:t>
            </a:r>
            <a:r>
              <a:rPr lang="fi-FI" sz="1100" dirty="0"/>
              <a:t>osalta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Kehitetään demokratia- ja </a:t>
            </a:r>
            <a:r>
              <a:rPr lang="fi-FI" sz="1100" dirty="0" smtClean="0"/>
              <a:t>ihmisoikeus-kasvatusta </a:t>
            </a:r>
            <a:r>
              <a:rPr lang="fi-FI" sz="1100" dirty="0"/>
              <a:t>opettajankoulutuksessa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Kehitetään opettajien täydennyskoulutusta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Lisätään viranomaisten tietoisuutta nuorten osallistumisesta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1100" dirty="0"/>
              <a:t>Käynnistetään pilotti, jolla vahvistetaan nuorten yhdenvertaista osallisuutta ja hyviä väestösuhteita </a:t>
            </a:r>
            <a:r>
              <a:rPr lang="fi-FI" sz="1100" dirty="0" smtClean="0"/>
              <a:t>kohdepaikkakunnilla.</a:t>
            </a:r>
            <a:endParaRPr lang="fi-FI" sz="1100" dirty="0"/>
          </a:p>
          <a:p>
            <a:pPr lvl="0"/>
            <a:endParaRPr lang="fi-FI" sz="1100" dirty="0"/>
          </a:p>
        </p:txBody>
      </p:sp>
      <p:sp>
        <p:nvSpPr>
          <p:cNvPr id="14" name="Ellipsi 13"/>
          <p:cNvSpPr/>
          <p:nvPr/>
        </p:nvSpPr>
        <p:spPr>
          <a:xfrm>
            <a:off x="2208773" y="5289374"/>
            <a:ext cx="94324" cy="9432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Ellipsi 15"/>
          <p:cNvSpPr/>
          <p:nvPr/>
        </p:nvSpPr>
        <p:spPr>
          <a:xfrm>
            <a:off x="2223394" y="4618814"/>
            <a:ext cx="94324" cy="9432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8" name="Ellipsi 27"/>
          <p:cNvSpPr/>
          <p:nvPr/>
        </p:nvSpPr>
        <p:spPr>
          <a:xfrm>
            <a:off x="2543765" y="3780945"/>
            <a:ext cx="94324" cy="9432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0" name="Tasakylkinen kolmio 29"/>
          <p:cNvSpPr/>
          <p:nvPr/>
        </p:nvSpPr>
        <p:spPr>
          <a:xfrm>
            <a:off x="5024364" y="4082564"/>
            <a:ext cx="114300" cy="98534"/>
          </a:xfrm>
          <a:prstGeom prst="triangl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Suorakulmio 30"/>
          <p:cNvSpPr/>
          <p:nvPr/>
        </p:nvSpPr>
        <p:spPr>
          <a:xfrm>
            <a:off x="7681241" y="3340391"/>
            <a:ext cx="83820" cy="83820"/>
          </a:xfrm>
          <a:prstGeom prst="rect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2" name="Ellipsi 31"/>
          <p:cNvSpPr/>
          <p:nvPr/>
        </p:nvSpPr>
        <p:spPr>
          <a:xfrm>
            <a:off x="5747010" y="3733783"/>
            <a:ext cx="94324" cy="9432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Ellipsi 32"/>
          <p:cNvSpPr/>
          <p:nvPr/>
        </p:nvSpPr>
        <p:spPr>
          <a:xfrm>
            <a:off x="778388" y="6153750"/>
            <a:ext cx="94324" cy="9432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Tekstiruutu 35"/>
          <p:cNvSpPr txBox="1"/>
          <p:nvPr/>
        </p:nvSpPr>
        <p:spPr>
          <a:xfrm>
            <a:off x="962966" y="6081590"/>
            <a:ext cx="3339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900" dirty="0" smtClean="0"/>
              <a:t>Valmistellaan erillisessä parlamentaarisessa työryhmässä</a:t>
            </a:r>
          </a:p>
        </p:txBody>
      </p:sp>
      <p:grpSp>
        <p:nvGrpSpPr>
          <p:cNvPr id="3" name="Ryhmä 2"/>
          <p:cNvGrpSpPr/>
          <p:nvPr/>
        </p:nvGrpSpPr>
        <p:grpSpPr>
          <a:xfrm>
            <a:off x="4067944" y="6080763"/>
            <a:ext cx="3518867" cy="230832"/>
            <a:chOff x="793368" y="6266649"/>
            <a:chExt cx="3518867" cy="230832"/>
          </a:xfrm>
        </p:grpSpPr>
        <p:sp>
          <p:nvSpPr>
            <p:cNvPr id="34" name="Suorakulmio 33"/>
            <p:cNvSpPr/>
            <p:nvPr/>
          </p:nvSpPr>
          <p:spPr>
            <a:xfrm>
              <a:off x="793368" y="6345727"/>
              <a:ext cx="83820" cy="83820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7" name="Tekstiruutu 36"/>
            <p:cNvSpPr txBox="1"/>
            <p:nvPr/>
          </p:nvSpPr>
          <p:spPr>
            <a:xfrm>
              <a:off x="972694" y="6266649"/>
              <a:ext cx="33395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i-FI" sz="900" dirty="0" smtClean="0"/>
                <a:t>Valmistellaan erillisessä parlamentaarisessa työryhmässä</a:t>
              </a:r>
            </a:p>
          </p:txBody>
        </p:sp>
      </p:grpSp>
      <p:grpSp>
        <p:nvGrpSpPr>
          <p:cNvPr id="4" name="Ryhmä 3"/>
          <p:cNvGrpSpPr/>
          <p:nvPr/>
        </p:nvGrpSpPr>
        <p:grpSpPr>
          <a:xfrm>
            <a:off x="7329154" y="6077497"/>
            <a:ext cx="3533668" cy="230832"/>
            <a:chOff x="780459" y="6423195"/>
            <a:chExt cx="3533668" cy="230832"/>
          </a:xfrm>
        </p:grpSpPr>
        <p:sp>
          <p:nvSpPr>
            <p:cNvPr id="35" name="Tasakylkinen kolmio 34"/>
            <p:cNvSpPr/>
            <p:nvPr/>
          </p:nvSpPr>
          <p:spPr>
            <a:xfrm>
              <a:off x="780459" y="6482952"/>
              <a:ext cx="114300" cy="98534"/>
            </a:xfrm>
            <a:prstGeom prst="triangle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38" name="Tekstiruutu 37"/>
            <p:cNvSpPr txBox="1"/>
            <p:nvPr/>
          </p:nvSpPr>
          <p:spPr>
            <a:xfrm>
              <a:off x="974586" y="6423195"/>
              <a:ext cx="333954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fi-FI" sz="900" dirty="0" smtClean="0"/>
                <a:t>Valmistellaan </a:t>
              </a:r>
              <a:r>
                <a:rPr lang="fi-FI" sz="900" dirty="0" err="1" smtClean="0"/>
                <a:t>sote</a:t>
              </a:r>
              <a:r>
                <a:rPr lang="fi-FI" sz="900" dirty="0" smtClean="0"/>
                <a:t>-uudistuksen yhteydessä</a:t>
              </a:r>
            </a:p>
          </p:txBody>
        </p:sp>
      </p:grpSp>
      <p:sp>
        <p:nvSpPr>
          <p:cNvPr id="41" name="Ellipsi 40"/>
          <p:cNvSpPr/>
          <p:nvPr/>
        </p:nvSpPr>
        <p:spPr>
          <a:xfrm>
            <a:off x="3177309" y="3437385"/>
            <a:ext cx="110836" cy="98534"/>
          </a:xfrm>
          <a:prstGeom prst="ellipse">
            <a:avLst/>
          </a:prstGeom>
          <a:solidFill>
            <a:schemeClr val="tx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5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5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Mukautettu 2">
      <a:dk1>
        <a:srgbClr val="1C1C1C"/>
      </a:dk1>
      <a:lt1>
        <a:sysClr val="window" lastClr="FFFFFF"/>
      </a:lt1>
      <a:dk2>
        <a:srgbClr val="005587"/>
      </a:dk2>
      <a:lt2>
        <a:srgbClr val="FFFFFF"/>
      </a:lt2>
      <a:accent1>
        <a:srgbClr val="005587"/>
      </a:accent1>
      <a:accent2>
        <a:srgbClr val="006450"/>
      </a:accent2>
      <a:accent3>
        <a:srgbClr val="671E75"/>
      </a:accent3>
      <a:accent4>
        <a:srgbClr val="007FA3"/>
      </a:accent4>
      <a:accent5>
        <a:srgbClr val="FF645A"/>
      </a:accent5>
      <a:accent6>
        <a:srgbClr val="7C878E"/>
      </a:accent6>
      <a:hlink>
        <a:srgbClr val="3251EA"/>
      </a:hlink>
      <a:folHlink>
        <a:srgbClr val="7C87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5875">
          <a:solidFill>
            <a:schemeClr val="accent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2" id="{54505ACE-0FF9-45DF-8D00-AF26B6F73257}" vid="{FCF9C42C-DE49-4C71-98C5-6BAFA6A4A8E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01_OM-esityspohja_FI</Template>
  <TotalTime>125</TotalTime>
  <Words>279</Words>
  <Application>Microsoft Office PowerPoint</Application>
  <PresentationFormat>Laajakuva</PresentationFormat>
  <Paragraphs>48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</vt:lpstr>
      <vt:lpstr>Cambria Math</vt:lpstr>
      <vt:lpstr>Optima LT Std</vt:lpstr>
      <vt:lpstr>Office-teema</vt:lpstr>
      <vt:lpstr>Demokratiaohjelman tavoitteet ja toimenpiteet</vt:lpstr>
      <vt:lpstr>Ylätavoitteet ja toimenpiteet</vt:lpstr>
      <vt:lpstr>Yksityiskohtaiset tavoitteet ja toimenpiteet</vt:lpstr>
      <vt:lpstr>PowerPoint-esitys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Kuusisto Minsu (OM)</dc:creator>
  <cp:lastModifiedBy>Wilhelmsson Niklas</cp:lastModifiedBy>
  <cp:revision>15</cp:revision>
  <cp:lastPrinted>2019-05-29T13:00:17Z</cp:lastPrinted>
  <dcterms:created xsi:type="dcterms:W3CDTF">2019-09-03T09:41:55Z</dcterms:created>
  <dcterms:modified xsi:type="dcterms:W3CDTF">2019-11-19T08:53:43Z</dcterms:modified>
</cp:coreProperties>
</file>