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5"/>
  </p:sldMasterIdLst>
  <p:notesMasterIdLst>
    <p:notesMasterId r:id="rId15"/>
  </p:notesMasterIdLst>
  <p:handoutMasterIdLst>
    <p:handoutMasterId r:id="rId16"/>
  </p:handoutMasterIdLst>
  <p:sldIdLst>
    <p:sldId id="256" r:id="rId6"/>
    <p:sldId id="259" r:id="rId7"/>
    <p:sldId id="258" r:id="rId8"/>
    <p:sldId id="261" r:id="rId9"/>
    <p:sldId id="262" r:id="rId10"/>
    <p:sldId id="267" r:id="rId11"/>
    <p:sldId id="264" r:id="rId12"/>
    <p:sldId id="265" r:id="rId13"/>
    <p:sldId id="266" r:id="rId14"/>
  </p:sldIdLst>
  <p:sldSz cx="9906000" cy="6858000" type="A4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D7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98" autoAdjust="0"/>
  </p:normalViewPr>
  <p:slideViewPr>
    <p:cSldViewPr showGuides="1">
      <p:cViewPr varScale="1">
        <p:scale>
          <a:sx n="69" d="100"/>
          <a:sy n="69" d="100"/>
        </p:scale>
        <p:origin x="1056" y="4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 altLang="fi-FI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i-FI" altLang="fi-FI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 altLang="fi-FI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1881C1-3EDA-4EEB-B922-A9EDD50B8CB0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56084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 altLang="fi-FI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i-FI" altLang="fi-FI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Click to edit Master text styles</a:t>
            </a:r>
          </a:p>
          <a:p>
            <a:pPr lvl="1"/>
            <a:r>
              <a:rPr lang="fi-FI" altLang="fi-FI" smtClean="0"/>
              <a:t>Second level</a:t>
            </a:r>
          </a:p>
          <a:p>
            <a:pPr lvl="2"/>
            <a:r>
              <a:rPr lang="fi-FI" altLang="fi-FI" smtClean="0"/>
              <a:t>Third level</a:t>
            </a:r>
          </a:p>
          <a:p>
            <a:pPr lvl="3"/>
            <a:r>
              <a:rPr lang="fi-FI" altLang="fi-FI" smtClean="0"/>
              <a:t>Fourth level</a:t>
            </a:r>
          </a:p>
          <a:p>
            <a:pPr lvl="4"/>
            <a:r>
              <a:rPr lang="fi-FI" altLang="fi-FI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 altLang="fi-FI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1795A41-0E7C-43B6-8236-E81EED74C70A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051610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4" name="Picture 10" descr="OKM_1a_val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13938" cy="686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31825" y="1268413"/>
            <a:ext cx="8929688" cy="4321175"/>
          </a:xfrm>
        </p:spPr>
        <p:txBody>
          <a:bodyPr/>
          <a:lstStyle>
            <a:lvl1pPr>
              <a:defRPr sz="3000"/>
            </a:lvl1pPr>
          </a:lstStyle>
          <a:p>
            <a:pPr lvl="0"/>
            <a:r>
              <a:rPr lang="fi-FI" altLang="fi-FI" noProof="0" smtClean="0"/>
              <a:t>Muokkaa perustyyl. napsautt.</a:t>
            </a:r>
            <a:endParaRPr lang="fi-FI" altLang="fi-FI" noProof="0" dirty="0" smtClean="0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392863" y="188913"/>
            <a:ext cx="23114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i-FI" altLang="fi-FI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20975" y="188913"/>
            <a:ext cx="31369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i-FI" alt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BE8378-5292-4B6E-AD55-8389A6CDDD3F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932958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>
            <a:lvl1pPr>
              <a:defRPr sz="30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>
            <a:lvl1pPr>
              <a:defRPr sz="1800"/>
            </a:lvl1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F9733A-BA66-43FB-BEBE-767E39D5EF69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592097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+mj-lt"/>
              </a:defRPr>
            </a:lvl1pPr>
          </a:lstStyle>
          <a:p>
            <a:fld id="{DFF07A49-115B-43C1-AE25-5A4E22FBC404}" type="slidenum">
              <a:rPr lang="fi-FI" altLang="fi-FI" smtClean="0"/>
              <a:pPr/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1217623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3000" b="0" cap="all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0442AE-1B80-4E57-BB98-595AC821BFB6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8201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BC6DDF-5292-4465-ABD5-7800B6B11442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92960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 sz="30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1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1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D3905-1254-4F4A-A856-09BCD3A3D4D3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66915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6E594-3422-4F08-ACAA-63DE5BB6951C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3908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C16524-618B-4AD1-8311-8DE9EF704437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499762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62D16-B3D4-450C-85AB-99FC8B67C925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109513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DA081B-3342-43C2-A9B8-E1B8B514F416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386724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OKM_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25050" cy="687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dirty="0" smtClean="0"/>
              <a:t>Muokkaa </a:t>
            </a:r>
            <a:r>
              <a:rPr lang="fi-FI" altLang="fi-FI" dirty="0" err="1" smtClean="0"/>
              <a:t>perustyyl</a:t>
            </a:r>
            <a:r>
              <a:rPr lang="fi-FI" altLang="fi-FI" dirty="0" smtClean="0"/>
              <a:t>. </a:t>
            </a:r>
            <a:r>
              <a:rPr lang="fi-FI" altLang="fi-FI" dirty="0" err="1" smtClean="0"/>
              <a:t>napsautt</a:t>
            </a:r>
            <a:r>
              <a:rPr lang="fi-FI" altLang="fi-FI" dirty="0" smtClean="0"/>
              <a:t>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dirty="0" smtClean="0"/>
              <a:t>Muokkaa tekstin perustyylejä napsauttamalla</a:t>
            </a:r>
          </a:p>
          <a:p>
            <a:pPr lvl="1"/>
            <a:r>
              <a:rPr lang="fi-FI" altLang="fi-FI" dirty="0" smtClean="0"/>
              <a:t>toinen taso</a:t>
            </a:r>
          </a:p>
          <a:p>
            <a:pPr lvl="2"/>
            <a:r>
              <a:rPr lang="fi-FI" altLang="fi-FI" dirty="0" smtClean="0"/>
              <a:t>kolmas taso</a:t>
            </a:r>
          </a:p>
          <a:p>
            <a:pPr lvl="3"/>
            <a:r>
              <a:rPr lang="fi-FI" altLang="fi-FI" dirty="0" smtClean="0"/>
              <a:t>neljäs taso</a:t>
            </a:r>
          </a:p>
          <a:p>
            <a:pPr lvl="4"/>
            <a:r>
              <a:rPr lang="fi-FI" altLang="fi-FI" dirty="0" smtClean="0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13663" y="549275"/>
            <a:ext cx="206375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+mj-lt"/>
              </a:defRPr>
            </a:lvl1pPr>
          </a:lstStyle>
          <a:p>
            <a:endParaRPr lang="fi-FI" alt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37325" y="115888"/>
            <a:ext cx="3224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00"/>
                </a:solidFill>
                <a:latin typeface="+mj-lt"/>
              </a:defRPr>
            </a:lvl1pPr>
          </a:lstStyle>
          <a:p>
            <a:endParaRPr lang="fi-FI" alt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kzidenz Grotesk BE" pitchFamily="34" charset="0"/>
              </a:defRPr>
            </a:lvl1pPr>
          </a:lstStyle>
          <a:p>
            <a:fld id="{3A3A8BCA-ED9D-4C0A-ACE8-BD417F5EF6C3}" type="slidenum">
              <a:rPr lang="fi-FI" altLang="fi-FI" smtClean="0"/>
              <a:pPr/>
              <a:t>‹#›</a:t>
            </a:fld>
            <a:endParaRPr lang="fi-FI" alt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kzidenz Grotesk BE" pitchFamily="84" charset="0"/>
          <a:ea typeface="ＭＳ Ｐゴシック" pitchFamily="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kzidenz Grotesk BE" pitchFamily="84" charset="0"/>
          <a:ea typeface="ＭＳ Ｐゴシック" pitchFamily="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kzidenz Grotesk BE" pitchFamily="84" charset="0"/>
          <a:ea typeface="ＭＳ Ｐゴシック" pitchFamily="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kzidenz Grotesk BE" pitchFamily="84" charset="0"/>
          <a:ea typeface="ＭＳ Ｐゴシック" pitchFamily="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kzidenz Grotesk BE" pitchFamily="84" charset="0"/>
          <a:ea typeface="ＭＳ Ｐゴシック" pitchFamily="1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kzidenz Grotesk BE" pitchFamily="84" charset="0"/>
          <a:ea typeface="ＭＳ Ｐゴシック" pitchFamily="1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kzidenz Grotesk BE" pitchFamily="84" charset="0"/>
          <a:ea typeface="ＭＳ Ｐゴシック" pitchFamily="1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kzidenz Grotesk BE" pitchFamily="84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rgbClr val="000000"/>
          </a:solidFill>
          <a:latin typeface="+mj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rgbClr val="000000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rgbClr val="000000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rgbClr val="000000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00"/>
          </a:solidFill>
          <a:latin typeface="+mj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00"/>
          </a:solidFill>
          <a:latin typeface="+mj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00"/>
          </a:solidFill>
          <a:latin typeface="+mj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00"/>
          </a:solidFill>
          <a:latin typeface="+mj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9263" y="1412875"/>
            <a:ext cx="9040812" cy="3744913"/>
          </a:xfrm>
        </p:spPr>
        <p:txBody>
          <a:bodyPr/>
          <a:lstStyle/>
          <a:p>
            <a:pPr algn="l"/>
            <a:r>
              <a:rPr lang="fi-FI" altLang="fi-FI" dirty="0" smtClean="0"/>
              <a:t>Keskustelutilaisuus 15.11.2019</a:t>
            </a:r>
            <a:br>
              <a:rPr lang="fi-FI" altLang="fi-FI" dirty="0" smtClean="0"/>
            </a:br>
            <a:r>
              <a:rPr lang="fi-FI" altLang="fi-FI" dirty="0" smtClean="0"/>
              <a:t>Lehtikustannusten lähioikeus (artikla 15)</a:t>
            </a:r>
            <a:endParaRPr lang="fi-FI" altLang="fi-F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Tilaisuuden kulku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Työpajassa 29.5. esille tulleet </a:t>
            </a:r>
            <a:r>
              <a:rPr lang="fi-FI" dirty="0" smtClean="0"/>
              <a:t>kysymykset (Viveca Still, OKM)</a:t>
            </a:r>
          </a:p>
          <a:p>
            <a:r>
              <a:rPr lang="fi-FI" dirty="0" smtClean="0"/>
              <a:t>Miten 15-artiklasta tulisi säätää kansallisesti (Satu Kangas, Medialiitto)</a:t>
            </a:r>
          </a:p>
          <a:p>
            <a:r>
              <a:rPr lang="fi-FI" dirty="0" smtClean="0"/>
              <a:t>Keskustelua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7A49-115B-43C1-AE25-5A4E22FBC404}" type="slidenum">
              <a:rPr lang="fi-FI" altLang="fi-FI" smtClean="0"/>
              <a:pPr/>
              <a:t>2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1669631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18455" y="616019"/>
            <a:ext cx="8420100" cy="1143000"/>
          </a:xfrm>
        </p:spPr>
        <p:txBody>
          <a:bodyPr/>
          <a:lstStyle/>
          <a:p>
            <a:r>
              <a:rPr lang="fi-FI" b="1" dirty="0"/>
              <a:t>Edunsaaja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18455" y="1196368"/>
            <a:ext cx="8420100" cy="4114800"/>
          </a:xfrm>
        </p:spPr>
        <p:txBody>
          <a:bodyPr/>
          <a:lstStyle/>
          <a:p>
            <a:r>
              <a:rPr lang="fi-FI" dirty="0"/>
              <a:t>Mikä on lehtikustantajan </a:t>
            </a:r>
            <a:r>
              <a:rPr lang="fi-FI" dirty="0" smtClean="0"/>
              <a:t>määritelmä? </a:t>
            </a:r>
            <a:endParaRPr lang="fi-FI" dirty="0" smtClean="0"/>
          </a:p>
          <a:p>
            <a:pPr lvl="1"/>
            <a:r>
              <a:rPr lang="fi-FI" dirty="0" smtClean="0"/>
              <a:t>Sanomalehtikustantaja</a:t>
            </a:r>
            <a:r>
              <a:rPr lang="fi-FI" dirty="0"/>
              <a:t>, aikakauslehtikustantaja, uutissivuston kustantaja, </a:t>
            </a:r>
            <a:r>
              <a:rPr lang="fi-FI" dirty="0" smtClean="0"/>
              <a:t>uutistoimisto, blogin kirjoittaja?</a:t>
            </a:r>
            <a:endParaRPr lang="fi-FI" dirty="0"/>
          </a:p>
          <a:p>
            <a:pPr lvl="2"/>
            <a:r>
              <a:rPr lang="fi-FI" dirty="0" smtClean="0"/>
              <a:t>Tarvittaessa </a:t>
            </a:r>
            <a:r>
              <a:rPr lang="fi-FI" dirty="0"/>
              <a:t>johtoa sananvapauslain käsitteistä (kuten alv-laissa tehtiin verokannan laskussa)</a:t>
            </a:r>
          </a:p>
          <a:p>
            <a:pPr lvl="2"/>
            <a:r>
              <a:rPr lang="fi-FI" dirty="0" smtClean="0"/>
              <a:t>Kustantajan </a:t>
            </a:r>
            <a:r>
              <a:rPr lang="fi-FI" dirty="0"/>
              <a:t>määritelmään apua esim. sisältö rikosten </a:t>
            </a:r>
            <a:r>
              <a:rPr lang="fi-FI" dirty="0" smtClean="0"/>
              <a:t>vastuu-korvaus-järjestelmistä</a:t>
            </a:r>
          </a:p>
          <a:p>
            <a:pPr lvl="2"/>
            <a:r>
              <a:rPr lang="fi-FI" dirty="0" smtClean="0"/>
              <a:t>Suomessa </a:t>
            </a:r>
            <a:r>
              <a:rPr lang="fi-FI" dirty="0"/>
              <a:t>kuka tahansa saa olla </a:t>
            </a:r>
            <a:r>
              <a:rPr lang="fi-FI" dirty="0" smtClean="0"/>
              <a:t>uutismedia</a:t>
            </a:r>
            <a:endParaRPr lang="fi-FI" dirty="0" smtClean="0"/>
          </a:p>
          <a:p>
            <a:pPr lvl="1"/>
            <a:r>
              <a:rPr lang="fi-FI" dirty="0"/>
              <a:t>Ei-tieteellinen tai akateeminen kustantaja rajattava pois edunsaajan joukosta </a:t>
            </a:r>
            <a:r>
              <a:rPr lang="fi-FI" dirty="0">
                <a:sym typeface="Wingdings" panose="05000000000000000000" pitchFamily="2" charset="2"/>
              </a:rPr>
              <a:t></a:t>
            </a:r>
            <a:r>
              <a:rPr lang="fi-FI" dirty="0"/>
              <a:t> </a:t>
            </a:r>
            <a:r>
              <a:rPr lang="fi-FI" dirty="0" smtClean="0"/>
              <a:t>miten rajatapaukset</a:t>
            </a:r>
            <a:r>
              <a:rPr lang="fi-FI" dirty="0"/>
              <a:t>, esim. </a:t>
            </a:r>
            <a:r>
              <a:rPr lang="fi-FI" dirty="0" err="1" smtClean="0"/>
              <a:t>Edilex</a:t>
            </a:r>
            <a:r>
              <a:rPr lang="fi-FI" dirty="0" smtClean="0"/>
              <a:t>?</a:t>
            </a:r>
          </a:p>
          <a:p>
            <a:pPr lvl="1"/>
            <a:r>
              <a:rPr lang="fi-FI" dirty="0"/>
              <a:t>Tieteelliset, akateemiset julkaisut ja yritysten blogit </a:t>
            </a:r>
            <a:r>
              <a:rPr lang="fi-FI" dirty="0">
                <a:sym typeface="Wingdings" panose="05000000000000000000" pitchFamily="2" charset="2"/>
              </a:rPr>
              <a:t></a:t>
            </a:r>
            <a:r>
              <a:rPr lang="fi-FI" dirty="0"/>
              <a:t> tulkittava poikkeuksena </a:t>
            </a:r>
            <a:r>
              <a:rPr lang="fi-FI" dirty="0" smtClean="0"/>
              <a:t>supistavasti</a:t>
            </a:r>
            <a:endParaRPr lang="fi-FI" dirty="0"/>
          </a:p>
          <a:p>
            <a:r>
              <a:rPr lang="fi-FI" dirty="0"/>
              <a:t>Otettava huomioon valta – vastuu</a:t>
            </a:r>
          </a:p>
          <a:p>
            <a:pPr lvl="0"/>
            <a:r>
              <a:rPr lang="fi-FI" dirty="0" smtClean="0"/>
              <a:t>Miten </a:t>
            </a:r>
            <a:r>
              <a:rPr lang="fi-FI" dirty="0"/>
              <a:t>lähioikeus ”kerrostuu”? Kerrostuuko?</a:t>
            </a:r>
          </a:p>
          <a:p>
            <a:pPr lvl="1"/>
            <a:r>
              <a:rPr lang="fi-FI" dirty="0"/>
              <a:t>Sanomalehti </a:t>
            </a:r>
            <a:r>
              <a:rPr lang="fi-FI" dirty="0">
                <a:sym typeface="Wingdings" panose="05000000000000000000" pitchFamily="2" charset="2"/>
              </a:rPr>
              <a:t></a:t>
            </a:r>
            <a:r>
              <a:rPr lang="fi-FI" dirty="0"/>
              <a:t> uutiskoostepalvelu </a:t>
            </a:r>
            <a:r>
              <a:rPr lang="fi-FI" dirty="0">
                <a:sym typeface="Wingdings" panose="05000000000000000000" pitchFamily="2" charset="2"/>
              </a:rPr>
              <a:t></a:t>
            </a:r>
            <a:r>
              <a:rPr lang="fi-FI" dirty="0"/>
              <a:t> yritysasiakkaan sisäverkko </a:t>
            </a:r>
            <a:r>
              <a:rPr lang="fi-FI" dirty="0">
                <a:sym typeface="Wingdings" panose="05000000000000000000" pitchFamily="2" charset="2"/>
              </a:rPr>
              <a:t></a:t>
            </a:r>
            <a:r>
              <a:rPr lang="fi-FI" dirty="0"/>
              <a:t> verkkopalvelu yli organisaation </a:t>
            </a:r>
            <a:r>
              <a:rPr lang="fi-FI" dirty="0" smtClean="0"/>
              <a:t>FIN/EU/Global</a:t>
            </a:r>
            <a:endParaRPr lang="fi-FI" dirty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7A49-115B-43C1-AE25-5A4E22FBC404}" type="slidenum">
              <a:rPr lang="fi-FI" altLang="fi-FI" smtClean="0"/>
              <a:pPr/>
              <a:t>3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4203258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Suojan kohde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42950" y="1628800"/>
            <a:ext cx="8420100" cy="4104456"/>
          </a:xfrm>
        </p:spPr>
        <p:txBody>
          <a:bodyPr/>
          <a:lstStyle/>
          <a:p>
            <a:pPr lvl="0"/>
            <a:r>
              <a:rPr lang="fi-FI" dirty="0"/>
              <a:t>”Verkkojulkaisun” määritelmän hyödyntäminen? (laki sananvapauden käyttämisestä joukkoviestinnässä)</a:t>
            </a:r>
          </a:p>
          <a:p>
            <a:r>
              <a:rPr lang="fi-FI" dirty="0"/>
              <a:t>Sisällöt monimuotoistuvat, ei vain teksti vaan myös videot, </a:t>
            </a:r>
            <a:r>
              <a:rPr lang="fi-FI" dirty="0" err="1"/>
              <a:t>multimedia</a:t>
            </a:r>
            <a:r>
              <a:rPr lang="fi-FI" dirty="0"/>
              <a:t>, mitä tuleekaan</a:t>
            </a:r>
          </a:p>
          <a:p>
            <a:r>
              <a:rPr lang="fi-FI" dirty="0"/>
              <a:t>Voiko julkaisusta osa olla lehtijulkaisua ja osa muuta (esim. tiedejulkaisu)? </a:t>
            </a:r>
            <a:r>
              <a:rPr lang="fi-FI" dirty="0">
                <a:sym typeface="Wingdings" panose="05000000000000000000" pitchFamily="2" charset="2"/>
              </a:rPr>
              <a:t></a:t>
            </a:r>
            <a:r>
              <a:rPr lang="fi-FI" dirty="0"/>
              <a:t> (=onko edunsaaja?)</a:t>
            </a:r>
          </a:p>
          <a:p>
            <a:pPr lvl="0"/>
            <a:r>
              <a:rPr lang="fi-FI" dirty="0" smtClean="0"/>
              <a:t>Ei voi saada uutta suoja-aikaa </a:t>
            </a:r>
            <a:r>
              <a:rPr lang="fi-FI" dirty="0"/>
              <a:t>julkaisemalla uudestaan, mutta entä jos juttua päivitetään/hyödynnetään uudessa jutussa/tehdään vapaa muunnelma? </a:t>
            </a:r>
            <a:r>
              <a:rPr lang="fi-FI" dirty="0" smtClean="0"/>
              <a:t>Rajanveto?</a:t>
            </a:r>
          </a:p>
          <a:p>
            <a:pPr lvl="0"/>
            <a:r>
              <a:rPr lang="fi-FI" dirty="0" smtClean="0"/>
              <a:t>Speksit </a:t>
            </a:r>
            <a:r>
              <a:rPr lang="fi-FI" dirty="0"/>
              <a:t>mitä kattaa, </a:t>
            </a:r>
            <a:r>
              <a:rPr lang="fi-FI" dirty="0" smtClean="0"/>
              <a:t>selkeys</a:t>
            </a:r>
          </a:p>
          <a:p>
            <a:pPr marL="0" lvl="0" indent="0">
              <a:buNone/>
            </a:pPr>
            <a:endParaRPr lang="fi-FI" dirty="0"/>
          </a:p>
          <a:p>
            <a:pPr lvl="0"/>
            <a:r>
              <a:rPr lang="fi-FI" dirty="0"/>
              <a:t>Ulkomaiset lehdet ulkona! Seuraukset?</a:t>
            </a:r>
          </a:p>
          <a:p>
            <a:pPr lvl="0"/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7A49-115B-43C1-AE25-5A4E22FBC404}" type="slidenum">
              <a:rPr lang="fi-FI" altLang="fi-FI" smtClean="0"/>
              <a:pPr/>
              <a:t>4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1760652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58261" y="1196752"/>
            <a:ext cx="8420100" cy="4114800"/>
          </a:xfrm>
        </p:spPr>
        <p:txBody>
          <a:bodyPr/>
          <a:lstStyle/>
          <a:p>
            <a:pPr lvl="0"/>
            <a:r>
              <a:rPr lang="fi-FI" dirty="0" smtClean="0"/>
              <a:t>Suojan </a:t>
            </a:r>
            <a:r>
              <a:rPr lang="fi-FI" dirty="0"/>
              <a:t>tarkoitus ja tavoite</a:t>
            </a:r>
            <a:r>
              <a:rPr lang="fi-FI" dirty="0" smtClean="0"/>
              <a:t>?</a:t>
            </a:r>
          </a:p>
          <a:p>
            <a:pPr lvl="0"/>
            <a:r>
              <a:rPr lang="fi-FI" dirty="0"/>
              <a:t>Kustantajan oikeus päättää sisältönsä käytöstä ja liiketoimintamallista. </a:t>
            </a:r>
            <a:r>
              <a:rPr lang="fi-FI" dirty="0" err="1"/>
              <a:t>Ref</a:t>
            </a:r>
            <a:r>
              <a:rPr lang="fi-FI" dirty="0"/>
              <a:t>. Espanjan lähioikeus</a:t>
            </a:r>
          </a:p>
          <a:p>
            <a:pPr lvl="0"/>
            <a:r>
              <a:rPr lang="fi-FI" dirty="0"/>
              <a:t>Direktiivin </a:t>
            </a:r>
            <a:r>
              <a:rPr lang="fi-FI" dirty="0" err="1"/>
              <a:t>resitaalien</a:t>
            </a:r>
            <a:r>
              <a:rPr lang="fi-FI" dirty="0"/>
              <a:t> huomioonottaminen, artikloiden sisällön </a:t>
            </a:r>
            <a:r>
              <a:rPr lang="fi-FI" dirty="0" smtClean="0"/>
              <a:t>määrittelyssä</a:t>
            </a:r>
            <a:endParaRPr lang="fi-FI" dirty="0"/>
          </a:p>
          <a:p>
            <a:endParaRPr lang="en-US" dirty="0" smtClean="0"/>
          </a:p>
          <a:p>
            <a:r>
              <a:rPr lang="en-US" dirty="0" smtClean="0"/>
              <a:t>Mikä </a:t>
            </a:r>
            <a:r>
              <a:rPr lang="en-US" dirty="0"/>
              <a:t>on ”</a:t>
            </a:r>
            <a:r>
              <a:rPr lang="en-US" dirty="0" err="1"/>
              <a:t>uutinen</a:t>
            </a:r>
            <a:r>
              <a:rPr lang="en-US" dirty="0"/>
              <a:t>”? ”Current affairs</a:t>
            </a:r>
            <a:r>
              <a:rPr lang="en-US" dirty="0" smtClean="0"/>
              <a:t>”?</a:t>
            </a:r>
          </a:p>
          <a:p>
            <a:pPr lvl="0"/>
            <a:r>
              <a:rPr lang="en-US" dirty="0"/>
              <a:t>Käännössuojan </a:t>
            </a:r>
            <a:r>
              <a:rPr lang="en-US" dirty="0" err="1"/>
              <a:t>piirissä</a:t>
            </a:r>
            <a:r>
              <a:rPr lang="en-US" dirty="0"/>
              <a:t>?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 err="1" smtClean="0"/>
              <a:t>Ei</a:t>
            </a:r>
            <a:endParaRPr lang="en-US" dirty="0" smtClean="0"/>
          </a:p>
          <a:p>
            <a:r>
              <a:rPr lang="fi-FI" dirty="0"/>
              <a:t>Hyperlinkit ulkona, mutta tulevatko kehyslinkit selkeästi suojan piiriin</a:t>
            </a:r>
            <a:r>
              <a:rPr lang="fi-FI" dirty="0" smtClean="0"/>
              <a:t>?</a:t>
            </a:r>
            <a:endParaRPr lang="fi-FI" dirty="0"/>
          </a:p>
          <a:p>
            <a:pPr lvl="0"/>
            <a:r>
              <a:rPr lang="fi-FI" dirty="0" smtClean="0"/>
              <a:t>Teoskynnyksestä </a:t>
            </a:r>
            <a:r>
              <a:rPr lang="fi-FI" dirty="0"/>
              <a:t>riippumaton</a:t>
            </a:r>
          </a:p>
          <a:p>
            <a:pPr lvl="1"/>
            <a:r>
              <a:rPr lang="fi-FI" dirty="0"/>
              <a:t>”Yksittäiset sanat ja hyvin lyhyet otteet” ovat suojan kannalta ytimessä</a:t>
            </a:r>
          </a:p>
          <a:p>
            <a:pPr lvl="2"/>
            <a:r>
              <a:rPr lang="fi-FI" dirty="0"/>
              <a:t>Koska teokset jo suojattu</a:t>
            </a:r>
          </a:p>
          <a:p>
            <a:pPr lvl="1"/>
            <a:r>
              <a:rPr lang="fi-FI" dirty="0"/>
              <a:t>Johdantolauseessa tärkeä viittaus tulkintaan </a:t>
            </a:r>
            <a:r>
              <a:rPr lang="fi-FI" dirty="0">
                <a:sym typeface="Wingdings" panose="05000000000000000000" pitchFamily="2" charset="2"/>
              </a:rPr>
              <a:t></a:t>
            </a:r>
            <a:r>
              <a:rPr lang="fi-FI" dirty="0"/>
              <a:t> ei niin tiukka, että suoja </a:t>
            </a:r>
            <a:r>
              <a:rPr lang="fi-FI" dirty="0" smtClean="0"/>
              <a:t>vesittyy</a:t>
            </a:r>
            <a:endParaRPr lang="fi-FI" dirty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7A49-115B-43C1-AE25-5A4E22FBC404}" type="slidenum">
              <a:rPr lang="fi-FI" altLang="fi-FI" smtClean="0"/>
              <a:pPr/>
              <a:t>5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71014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42950" y="764704"/>
            <a:ext cx="8420100" cy="5331296"/>
          </a:xfrm>
        </p:spPr>
        <p:txBody>
          <a:bodyPr/>
          <a:lstStyle/>
          <a:p>
            <a:pPr lvl="0"/>
            <a:r>
              <a:rPr lang="en-US" dirty="0"/>
              <a:t>De </a:t>
            </a:r>
            <a:r>
              <a:rPr lang="en-US" dirty="0" err="1"/>
              <a:t>minimis</a:t>
            </a:r>
            <a:endParaRPr lang="fi-FI" dirty="0"/>
          </a:p>
          <a:p>
            <a:pPr lvl="1"/>
            <a:r>
              <a:rPr lang="fi-FI" dirty="0"/>
              <a:t>Miten taata, että vähäpätöinen käyttö on suojan ulkopuolella? (Poikkeusten laajuus epäselvä)</a:t>
            </a:r>
            <a:endParaRPr lang="en-US" dirty="0"/>
          </a:p>
          <a:p>
            <a:endParaRPr lang="fi-FI" dirty="0" smtClean="0"/>
          </a:p>
          <a:p>
            <a:r>
              <a:rPr lang="fi-FI" dirty="0" smtClean="0"/>
              <a:t>Mikä </a:t>
            </a:r>
            <a:r>
              <a:rPr lang="fi-FI" dirty="0"/>
              <a:t>on ”hyvin lyhyt ote”? (lyhyempi kuin </a:t>
            </a:r>
            <a:r>
              <a:rPr lang="fi-FI" dirty="0" err="1"/>
              <a:t>Infopaq</a:t>
            </a:r>
            <a:r>
              <a:rPr lang="fi-FI" dirty="0"/>
              <a:t>? 11 sanaa)</a:t>
            </a:r>
          </a:p>
          <a:p>
            <a:r>
              <a:rPr lang="fi-FI" dirty="0"/>
              <a:t>Yksittäiset sanat </a:t>
            </a:r>
            <a:r>
              <a:rPr lang="fi-FI" dirty="0">
                <a:sym typeface="Wingdings" panose="05000000000000000000" pitchFamily="2" charset="2"/>
              </a:rPr>
              <a:t></a:t>
            </a:r>
            <a:r>
              <a:rPr lang="fi-FI" dirty="0"/>
              <a:t> missä ”raja”, ettei kyse ”vain” yksittäisistä sanoista </a:t>
            </a:r>
            <a:r>
              <a:rPr lang="fi-FI" dirty="0">
                <a:sym typeface="Wingdings" panose="05000000000000000000" pitchFamily="2" charset="2"/>
              </a:rPr>
              <a:t></a:t>
            </a:r>
            <a:r>
              <a:rPr lang="fi-FI" dirty="0"/>
              <a:t> määritelmät</a:t>
            </a:r>
          </a:p>
          <a:p>
            <a:pPr lvl="0"/>
            <a:r>
              <a:rPr lang="fi-FI" dirty="0"/>
              <a:t>Yksittäiset sanat ja hyvin lyhyet otteet eivät välttämättä horjuta kustantajan investointeja </a:t>
            </a:r>
            <a:r>
              <a:rPr lang="fi-FI" dirty="0">
                <a:sym typeface="Wingdings" panose="05000000000000000000" pitchFamily="2" charset="2"/>
              </a:rPr>
              <a:t></a:t>
            </a:r>
            <a:r>
              <a:rPr lang="fi-FI" dirty="0"/>
              <a:t> jos horjuttaa selvästi, ei ole enää lyhyt ote?</a:t>
            </a:r>
          </a:p>
          <a:p>
            <a:pPr lvl="0"/>
            <a:r>
              <a:rPr lang="fi-FI" dirty="0"/>
              <a:t>Mikä on ”hyvin lyhyt ote”? Huoli: tekeekö suojan ”tyhjäksi”? Alan intressissä on suojata myös lyhyitä otteita</a:t>
            </a:r>
          </a:p>
          <a:p>
            <a:pPr lvl="0"/>
            <a:r>
              <a:rPr lang="fi-FI" dirty="0"/>
              <a:t>”Yksittäisten sanojen tai hyvin lyhyiden otteiden käyttö” määritelmä ja sen suhde vallitsevaan teoskynnykseen</a:t>
            </a:r>
            <a:r>
              <a:rPr lang="fi-FI" dirty="0" smtClean="0"/>
              <a:t>?</a:t>
            </a:r>
          </a:p>
          <a:p>
            <a:pPr lvl="0"/>
            <a:endParaRPr lang="fi-FI" dirty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7A49-115B-43C1-AE25-5A4E22FBC404}" type="slidenum">
              <a:rPr lang="fi-FI" altLang="fi-FI" smtClean="0"/>
              <a:pPr/>
              <a:t>6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3373517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13281" y="30753"/>
            <a:ext cx="8420100" cy="1143000"/>
          </a:xfrm>
        </p:spPr>
        <p:txBody>
          <a:bodyPr/>
          <a:lstStyle/>
          <a:p>
            <a:r>
              <a:rPr lang="fi-FI" dirty="0" smtClean="0"/>
              <a:t>Käyttö, lähioikeuden piiriin kuuluva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42950" y="1173753"/>
            <a:ext cx="8420100" cy="4114800"/>
          </a:xfrm>
        </p:spPr>
        <p:txBody>
          <a:bodyPr/>
          <a:lstStyle/>
          <a:p>
            <a:pPr lvl="0"/>
            <a:r>
              <a:rPr lang="fi-FI" dirty="0"/>
              <a:t>Iso kuva muistettava</a:t>
            </a:r>
          </a:p>
          <a:p>
            <a:pPr lvl="1"/>
            <a:r>
              <a:rPr lang="fi-FI" dirty="0"/>
              <a:t>Laajamittainen kaupallinen käyttö</a:t>
            </a:r>
          </a:p>
          <a:p>
            <a:pPr lvl="0"/>
            <a:r>
              <a:rPr lang="fi-FI" dirty="0" smtClean="0"/>
              <a:t>Suhde </a:t>
            </a:r>
            <a:r>
              <a:rPr lang="fi-FI" dirty="0"/>
              <a:t>tiedonlouhintaan</a:t>
            </a:r>
          </a:p>
          <a:p>
            <a:pPr lvl="1"/>
            <a:r>
              <a:rPr lang="fi-FI" dirty="0"/>
              <a:t>Onko kustantajalla oikeus kieltää?</a:t>
            </a:r>
          </a:p>
          <a:p>
            <a:pPr lvl="1"/>
            <a:r>
              <a:rPr lang="fi-FI" dirty="0"/>
              <a:t>Tutkimuskäyttö?</a:t>
            </a:r>
          </a:p>
          <a:p>
            <a:pPr lvl="0"/>
            <a:endParaRPr lang="fi-FI" dirty="0"/>
          </a:p>
          <a:p>
            <a:pPr lvl="0"/>
            <a:r>
              <a:rPr lang="fi-FI" dirty="0"/>
              <a:t>Keiden sisältöjä alustat tulevat valitsemaan? Vaara siitä, että maksuttomat valeuutiset saavat suhteessa enemmän näkyvyyttä?</a:t>
            </a:r>
          </a:p>
          <a:p>
            <a:pPr lvl="0"/>
            <a:r>
              <a:rPr lang="fi-FI" dirty="0"/>
              <a:t>Vaikutukset sananvapauteen laajemmin huomioitava </a:t>
            </a:r>
            <a:r>
              <a:rPr lang="fi-FI" dirty="0">
                <a:sym typeface="Wingdings" panose="05000000000000000000" pitchFamily="2" charset="2"/>
              </a:rPr>
              <a:t></a:t>
            </a:r>
            <a:r>
              <a:rPr lang="fi-FI" dirty="0"/>
              <a:t> suhde valeuutiskeskusteluun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7A49-115B-43C1-AE25-5A4E22FBC404}" type="slidenum">
              <a:rPr lang="fi-FI" altLang="fi-FI" smtClean="0"/>
              <a:pPr/>
              <a:t>7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12022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Käyttö, ulkopuolelle jäävä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36201" y="1213892"/>
            <a:ext cx="8420100" cy="4114800"/>
          </a:xfrm>
        </p:spPr>
        <p:txBody>
          <a:bodyPr/>
          <a:lstStyle/>
          <a:p>
            <a:pPr lvl="0"/>
            <a:r>
              <a:rPr lang="fi-FI" dirty="0" smtClean="0"/>
              <a:t>”</a:t>
            </a:r>
            <a:r>
              <a:rPr lang="fi-FI" dirty="0"/>
              <a:t>Tieteellisiin tai akateemisiin tarkoituksiin julkaistavat kausijulkaisut” </a:t>
            </a:r>
            <a:r>
              <a:rPr lang="fi-FI" dirty="0">
                <a:sym typeface="Wingdings" panose="05000000000000000000" pitchFamily="2" charset="2"/>
              </a:rPr>
              <a:t></a:t>
            </a:r>
            <a:r>
              <a:rPr lang="fi-FI" dirty="0"/>
              <a:t> määritelmä riittävän tarkka?</a:t>
            </a:r>
          </a:p>
          <a:p>
            <a:pPr lvl="0"/>
            <a:r>
              <a:rPr lang="fi-FI" dirty="0"/>
              <a:t>Muu kuin verkkokäyttö</a:t>
            </a:r>
          </a:p>
          <a:p>
            <a:pPr lvl="1"/>
            <a:r>
              <a:rPr lang="fi-FI" dirty="0"/>
              <a:t>Yritysten sisäinen käyttö ulkopuolella?</a:t>
            </a:r>
          </a:p>
          <a:p>
            <a:pPr lvl="0"/>
            <a:r>
              <a:rPr lang="fi-FI" dirty="0" smtClean="0"/>
              <a:t>Saatesanojen</a:t>
            </a:r>
            <a:r>
              <a:rPr lang="fi-FI" dirty="0"/>
              <a:t>, esikatselun, upotusten ym. vaikutus hyperlinkittämisen vapauteen?</a:t>
            </a:r>
          </a:p>
          <a:p>
            <a:pPr lvl="0"/>
            <a:r>
              <a:rPr lang="fi-FI" dirty="0" smtClean="0"/>
              <a:t>Linkittäminen ulkopuolella</a:t>
            </a:r>
          </a:p>
          <a:p>
            <a:r>
              <a:rPr lang="fi-FI" dirty="0"/>
              <a:t>Ei sovelleta yksittäisten käyttäjien yksityiseen tai ei-kaupalliseen käyttöön vs. art. 17, jossa joka tapauksessa alusta vastuussa käytöstä </a:t>
            </a:r>
            <a:r>
              <a:rPr lang="fi-FI" dirty="0">
                <a:sym typeface="Wingdings" panose="05000000000000000000" pitchFamily="2" charset="2"/>
              </a:rPr>
              <a:t></a:t>
            </a:r>
            <a:r>
              <a:rPr lang="fi-FI" dirty="0"/>
              <a:t> mitä on ei-kaupallinen</a:t>
            </a:r>
            <a:r>
              <a:rPr lang="fi-FI" dirty="0" smtClean="0"/>
              <a:t>?</a:t>
            </a:r>
            <a:endParaRPr lang="fi-FI" dirty="0" smtClean="0"/>
          </a:p>
          <a:p>
            <a:pPr lvl="0"/>
            <a:r>
              <a:rPr lang="fi-FI" dirty="0" smtClean="0"/>
              <a:t>”</a:t>
            </a:r>
            <a:r>
              <a:rPr lang="fi-FI" dirty="0"/>
              <a:t>Ei-kaupallinen käyttö” ulkopuolella </a:t>
            </a:r>
            <a:r>
              <a:rPr lang="fi-FI" dirty="0">
                <a:sym typeface="Wingdings" panose="05000000000000000000" pitchFamily="2" charset="2"/>
              </a:rPr>
              <a:t></a:t>
            </a:r>
            <a:r>
              <a:rPr lang="fi-FI" dirty="0"/>
              <a:t> massamuotoisella ”ei-kaupallisella” käytöllä voi olla suuri taloudellinen arvo </a:t>
            </a:r>
            <a:endParaRPr lang="fi-FI" dirty="0" smtClean="0"/>
          </a:p>
          <a:p>
            <a:pPr lvl="0"/>
            <a:r>
              <a:rPr lang="fi-FI" dirty="0" err="1" smtClean="0"/>
              <a:t>Resitaalin</a:t>
            </a:r>
            <a:r>
              <a:rPr lang="fi-FI" dirty="0" smtClean="0"/>
              <a:t> </a:t>
            </a:r>
            <a:r>
              <a:rPr lang="fi-FI" dirty="0"/>
              <a:t>58 vaikutus – ”yksittäisten sanojen” tai ”lyhyiden otteiden” määrittely?</a:t>
            </a:r>
          </a:p>
          <a:p>
            <a:pPr lvl="0"/>
            <a:r>
              <a:rPr lang="fi-FI" dirty="0" err="1"/>
              <a:t>TekL</a:t>
            </a:r>
            <a:r>
              <a:rPr lang="fi-FI" dirty="0"/>
              <a:t> rajoitukset + päivitystarve?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7A49-115B-43C1-AE25-5A4E22FBC404}" type="slidenum">
              <a:rPr lang="fi-FI" altLang="fi-FI" smtClean="0"/>
              <a:pPr/>
              <a:t>8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1825783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Suhde tekijöiden ja muiden oikeudenhaltijoiden oikeuksiin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Riippumaton </a:t>
            </a:r>
            <a:r>
              <a:rPr lang="fi-FI" dirty="0"/>
              <a:t>muista oikeuksista (itsenäinen oikeus)</a:t>
            </a:r>
          </a:p>
          <a:p>
            <a:pPr lvl="0"/>
            <a:r>
              <a:rPr lang="fi-FI" dirty="0"/>
              <a:t>EI riippumaton muista oikeuksista (</a:t>
            </a:r>
            <a:r>
              <a:rPr lang="fi-FI" dirty="0" err="1"/>
              <a:t>Art</a:t>
            </a:r>
            <a:r>
              <a:rPr lang="fi-FI" dirty="0"/>
              <a:t> 15(2)) – ”ei voida vedota … teosten kieltämiseksi, joiden suoja aika on päättynyt.”</a:t>
            </a:r>
          </a:p>
          <a:p>
            <a:pPr lvl="0"/>
            <a:endParaRPr lang="fi-FI" dirty="0" smtClean="0"/>
          </a:p>
          <a:p>
            <a:pPr lvl="0"/>
            <a:r>
              <a:rPr lang="fi-FI" dirty="0" smtClean="0"/>
              <a:t>Edellyttääkö tekijöiden ”asianmukainen osuus </a:t>
            </a:r>
            <a:r>
              <a:rPr lang="fi-FI" dirty="0"/>
              <a:t>tuloista” </a:t>
            </a:r>
            <a:r>
              <a:rPr lang="fi-FI" dirty="0" smtClean="0"/>
              <a:t>aina lisäkorvausta perustuen lähioikeuteen?</a:t>
            </a:r>
            <a:endParaRPr lang="fi-FI" dirty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7A49-115B-43C1-AE25-5A4E22FBC404}" type="slidenum">
              <a:rPr lang="fi-FI" altLang="fi-FI" smtClean="0"/>
              <a:pPr/>
              <a:t>9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2263017895"/>
      </p:ext>
    </p:extLst>
  </p:cSld>
  <p:clrMapOvr>
    <a:masterClrMapping/>
  </p:clrMapOvr>
</p:sld>
</file>

<file path=ppt/theme/theme1.xml><?xml version="1.0" encoding="utf-8"?>
<a:theme xmlns:a="http://schemas.openxmlformats.org/drawingml/2006/main" name="OKM_suomi_ruotsi6">
  <a:themeElements>
    <a:clrScheme name="Mukautettu 261120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0A489"/>
      </a:accent1>
      <a:accent2>
        <a:srgbClr val="FC4C02"/>
      </a:accent2>
      <a:accent3>
        <a:srgbClr val="009CDE"/>
      </a:accent3>
      <a:accent4>
        <a:srgbClr val="9B26B6"/>
      </a:accent4>
      <a:accent5>
        <a:srgbClr val="FFCD00"/>
      </a:accent5>
      <a:accent6>
        <a:srgbClr val="78BE20"/>
      </a:accent6>
      <a:hlink>
        <a:srgbClr val="70A489"/>
      </a:hlink>
      <a:folHlink>
        <a:srgbClr val="004D3B"/>
      </a:folHlink>
    </a:clrScheme>
    <a:fontScheme name="OKM_vihreä suomi ruotsi">
      <a:majorFont>
        <a:latin typeface="Akzidenz Grotesk BE"/>
        <a:ea typeface="ＭＳ Ｐゴシック"/>
        <a:cs typeface=""/>
      </a:majorFont>
      <a:minorFont>
        <a:latin typeface="Akzidenz Grotesk BE M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alt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alt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OKM_vihreä suomi ruots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M_vihreä suomi ruots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M_vihreä suomi ruots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M_vihreä suomi ruots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M_vihreä suomi ruots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M_vihreä suomi ruots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M_vihreä suomi ruots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M_vihreä suomi ruots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M_vihreä suomi ruots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M_vihreä suomi ruots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M_vihreä suomi ruots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M_vihreä suomi ruots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KM-suomi-ruotsi.potx [Vain luku]" id="{7FD1C0D5-3674-4BB1-AE8D-3E3CA99C12C6}" vid="{43582E16-731F-4267-9B01-FDD98D316DF6}"/>
    </a:ext>
  </a:ext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haredContentType xmlns="Microsoft.SharePoint.Taxonomy.ContentTypeSync" SourceId="acce3c4a-091f-4b07-a6c7-e4a083e8073a" ContentTypeId="0x010100B5FAB64B6C204DD994D3FAC0C34E2BFF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Kampus asiakirja" ma:contentTypeID="0x010100B5FAB64B6C204DD994D3FAC0C34E2BFF00CE4AFF6FF5F84446A8C6A05A2A9D8EEE" ma:contentTypeVersion="28" ma:contentTypeDescription="Kampus asiakirja" ma:contentTypeScope="" ma:versionID="58bb0b8fa030f016620b85e427a1c6fe">
  <xsd:schema xmlns:xsd="http://www.w3.org/2001/XMLSchema" xmlns:xs="http://www.w3.org/2001/XMLSchema" xmlns:p="http://schemas.microsoft.com/office/2006/metadata/properties" xmlns:ns2="c138b538-c2fd-4cca-8c26-6e4e32e5a042" targetNamespace="http://schemas.microsoft.com/office/2006/metadata/properties" ma:root="true" ma:fieldsID="f4c5dd8637d8113ac38736fd6c3107a0" ns2:_="">
    <xsd:import namespace="c138b538-c2fd-4cca-8c26-6e4e32e5a042"/>
    <xsd:element name="properties">
      <xsd:complexType>
        <xsd:sequence>
          <xsd:element name="documentManagement">
            <xsd:complexType>
              <xsd:all>
                <xsd:element ref="ns2:KampusOrganizationTaxHTField0" minOccurs="0"/>
                <xsd:element ref="ns2:KampusKeywordsTaxHTField0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38b538-c2fd-4cca-8c26-6e4e32e5a042" elementFormDefault="qualified">
    <xsd:import namespace="http://schemas.microsoft.com/office/2006/documentManagement/types"/>
    <xsd:import namespace="http://schemas.microsoft.com/office/infopath/2007/PartnerControls"/>
    <xsd:element name="KampusOrganizationTaxHTField0" ma:index="2" nillable="true" ma:taxonomy="true" ma:internalName="KampusOrganizationTaxHTField0" ma:taxonomyFieldName="KampusOrganization" ma:displayName="Organisaatio" ma:readOnly="false" ma:default="" ma:fieldId="{2db0ae7a-6cf0-4985-ba6a-e776373147cc}" ma:taxonomyMulti="true" ma:sspId="acce3c4a-091f-4b07-a6c7-e4a083e8073a" ma:termSetId="96581ae4-b9dd-471b-b644-43b1ab68b7d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ampusKeywordsTaxHTField0" ma:index="4" nillable="true" ma:taxonomy="true" ma:internalName="KampusKeywordsTaxHTField0" ma:taxonomyFieldName="KampusKeywords" ma:displayName="Asiasanat" ma:default="" ma:fieldId="{1b40a1dd-212b-4729-a26e-8a2bffa86a15}" ma:taxonomyMulti="true" ma:sspId="acce3c4a-091f-4b07-a6c7-e4a083e8073a" ma:termSetId="c57e3b40-808e-4864-abb2-3453a6c26e7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70130656-8a48-49c4-9851-06cd6d2cc5a7}" ma:internalName="TaxCatchAll" ma:showField="CatchAllData" ma:web="38379a60-7531-4de4-83b3-4f5e4640b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70130656-8a48-49c4-9851-06cd6d2cc5a7}" ma:internalName="TaxCatchAllLabel" ma:readOnly="true" ma:showField="CatchAllDataLabel" ma:web="38379a60-7531-4de4-83b3-4f5e4640b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2" ma:displayName="Sisältölaji"/>
        <xsd:element ref="dc:title" minOccurs="0" maxOccurs="1" ma:index="0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mpusOrganizationTaxHTField0 xmlns="c138b538-c2fd-4cca-8c26-6e4e32e5a042">
      <Terms xmlns="http://schemas.microsoft.com/office/infopath/2007/PartnerControls">
        <TermInfo xmlns="http://schemas.microsoft.com/office/infopath/2007/PartnerControls">
          <TermName xmlns="http://schemas.microsoft.com/office/infopath/2007/PartnerControls">Opetus- ja kulttuuriministeriö</TermName>
          <TermId xmlns="http://schemas.microsoft.com/office/infopath/2007/PartnerControls">2ef1e35e-3f47-47f4-a7be-57610f1fc7b4</TermId>
        </TermInfo>
      </Terms>
    </KampusOrganizationTaxHTField0>
    <KampusKeywordsTaxHTField0 xmlns="c138b538-c2fd-4cca-8c26-6e4e32e5a042">
      <Terms xmlns="http://schemas.microsoft.com/office/infopath/2007/PartnerControls"/>
    </KampusKeywordsTaxHTField0>
    <TaxCatchAll xmlns="c138b538-c2fd-4cca-8c26-6e4e32e5a042">
      <Value>493</Value>
    </TaxCatchAll>
  </documentManagement>
</p:properties>
</file>

<file path=customXml/itemProps1.xml><?xml version="1.0" encoding="utf-8"?>
<ds:datastoreItem xmlns:ds="http://schemas.openxmlformats.org/officeDocument/2006/customXml" ds:itemID="{D3BD803E-175E-47F1-86C8-F877D27CA58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C0F6ED2-C8BE-4348-9531-BEFA2906C9FF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47ECFA64-FEE4-4E73-BAA4-3B15F7F7FA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38b538-c2fd-4cca-8c26-6e4e32e5a0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8B554AB1-126D-441A-B1E9-54890C8625E8}">
  <ds:schemaRefs>
    <ds:schemaRef ds:uri="http://purl.org/dc/elements/1.1/"/>
    <ds:schemaRef ds:uri="http://schemas.microsoft.com/office/2006/metadata/properties"/>
    <ds:schemaRef ds:uri="c138b538-c2fd-4cca-8c26-6e4e32e5a042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Lehtikustantajien oikeus 15112019</Template>
  <TotalTime>102</TotalTime>
  <Words>582</Words>
  <Application>Microsoft Office PowerPoint</Application>
  <PresentationFormat>A4-paperi (210 x 297 mm)</PresentationFormat>
  <Paragraphs>75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5" baseType="lpstr">
      <vt:lpstr>ＭＳ Ｐゴシック</vt:lpstr>
      <vt:lpstr>Akzidenz Grotesk BE</vt:lpstr>
      <vt:lpstr>Akzidenz Grotesk BE Md</vt:lpstr>
      <vt:lpstr>Arial</vt:lpstr>
      <vt:lpstr>Wingdings</vt:lpstr>
      <vt:lpstr>OKM_suomi_ruotsi6</vt:lpstr>
      <vt:lpstr>Keskustelutilaisuus 15.11.2019 Lehtikustannusten lähioikeus (artikla 15)</vt:lpstr>
      <vt:lpstr>Tilaisuuden kulku</vt:lpstr>
      <vt:lpstr>Edunsaaja </vt:lpstr>
      <vt:lpstr>Suojan kohde</vt:lpstr>
      <vt:lpstr>PowerPoint-esitys</vt:lpstr>
      <vt:lpstr>PowerPoint-esitys</vt:lpstr>
      <vt:lpstr>Käyttö, lähioikeuden piiriin kuuluva</vt:lpstr>
      <vt:lpstr>Käyttö, ulkopuolelle jäävä </vt:lpstr>
      <vt:lpstr>Suhde tekijöiden ja muiden oikeudenhaltijoiden oikeuksiin 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Keskustelutilaisuus 15.11.2019 Lehtikustannusten lähioikeus (artikla 15)</dc:title>
  <dc:creator>Still Viveca (OKM)</dc:creator>
  <cp:lastModifiedBy>Still Viveca (OKM)</cp:lastModifiedBy>
  <cp:revision>6</cp:revision>
  <dcterms:created xsi:type="dcterms:W3CDTF">2019-11-15T08:46:49Z</dcterms:created>
  <dcterms:modified xsi:type="dcterms:W3CDTF">2019-11-15T10:29:07Z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0x010100B5FAB64B6C204DD994D3FAC0C34E2BFF00CE4AFF6FF5F84446A8C6A05A2A9D8EEE</vt:lpwstr>
  </property>
  <property fmtid="{D5CDD505-2E9C-101B-9397-08002B2CF9AE}" pid="3" name="KampusOrganization">
    <vt:lpwstr>493;#Opetus- ja kulttuuriministeriö|2ef1e35e-3f47-47f4-a7be-57610f1fc7b4</vt:lpwstr>
  </property>
  <property fmtid="{D5CDD505-2E9C-101B-9397-08002B2CF9AE}" pid="4" name="KampusKeywords">
    <vt:lpwstr/>
  </property>
</Properties>
</file>