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0" r:id="rId5"/>
    <p:sldMasterId id="2147483721" r:id="rId6"/>
    <p:sldMasterId id="2147483736" r:id="rId7"/>
    <p:sldMasterId id="2147483743" r:id="rId8"/>
    <p:sldMasterId id="2147483750" r:id="rId9"/>
    <p:sldMasterId id="2147483766" r:id="rId10"/>
    <p:sldMasterId id="2147483790" r:id="rId11"/>
    <p:sldMasterId id="2147483827" r:id="rId12"/>
    <p:sldMasterId id="2147483771" r:id="rId13"/>
  </p:sldMasterIdLst>
  <p:notesMasterIdLst>
    <p:notesMasterId r:id="rId202"/>
  </p:notesMasterIdLst>
  <p:handoutMasterIdLst>
    <p:handoutMasterId r:id="rId203"/>
  </p:handoutMasterIdLst>
  <p:sldIdLst>
    <p:sldId id="295" r:id="rId14"/>
    <p:sldId id="424" r:id="rId15"/>
    <p:sldId id="385" r:id="rId16"/>
    <p:sldId id="397" r:id="rId17"/>
    <p:sldId id="450" r:id="rId18"/>
    <p:sldId id="398" r:id="rId19"/>
    <p:sldId id="399" r:id="rId20"/>
    <p:sldId id="439" r:id="rId21"/>
    <p:sldId id="446" r:id="rId22"/>
    <p:sldId id="400" r:id="rId23"/>
    <p:sldId id="401" r:id="rId24"/>
    <p:sldId id="297" r:id="rId25"/>
    <p:sldId id="298" r:id="rId26"/>
    <p:sldId id="305" r:id="rId27"/>
    <p:sldId id="402" r:id="rId28"/>
    <p:sldId id="441" r:id="rId29"/>
    <p:sldId id="442" r:id="rId30"/>
    <p:sldId id="410" r:id="rId31"/>
    <p:sldId id="2581" r:id="rId32"/>
    <p:sldId id="409" r:id="rId33"/>
    <p:sldId id="415" r:id="rId34"/>
    <p:sldId id="417" r:id="rId35"/>
    <p:sldId id="418" r:id="rId36"/>
    <p:sldId id="474" r:id="rId37"/>
    <p:sldId id="475" r:id="rId38"/>
    <p:sldId id="476" r:id="rId39"/>
    <p:sldId id="477" r:id="rId40"/>
    <p:sldId id="478" r:id="rId41"/>
    <p:sldId id="479" r:id="rId42"/>
    <p:sldId id="480" r:id="rId43"/>
    <p:sldId id="481" r:id="rId44"/>
    <p:sldId id="482" r:id="rId45"/>
    <p:sldId id="420" r:id="rId46"/>
    <p:sldId id="421" r:id="rId47"/>
    <p:sldId id="422" r:id="rId48"/>
    <p:sldId id="2546" r:id="rId49"/>
    <p:sldId id="2550" r:id="rId50"/>
    <p:sldId id="463" r:id="rId51"/>
    <p:sldId id="464" r:id="rId52"/>
    <p:sldId id="465" r:id="rId53"/>
    <p:sldId id="466" r:id="rId54"/>
    <p:sldId id="467" r:id="rId55"/>
    <p:sldId id="468" r:id="rId56"/>
    <p:sldId id="469" r:id="rId57"/>
    <p:sldId id="470" r:id="rId58"/>
    <p:sldId id="471" r:id="rId59"/>
    <p:sldId id="472" r:id="rId60"/>
    <p:sldId id="473" r:id="rId61"/>
    <p:sldId id="411" r:id="rId62"/>
    <p:sldId id="404" r:id="rId63"/>
    <p:sldId id="308" r:id="rId64"/>
    <p:sldId id="405" r:id="rId65"/>
    <p:sldId id="496" r:id="rId66"/>
    <p:sldId id="451" r:id="rId67"/>
    <p:sldId id="368" r:id="rId68"/>
    <p:sldId id="392" r:id="rId69"/>
    <p:sldId id="500" r:id="rId70"/>
    <p:sldId id="412" r:id="rId71"/>
    <p:sldId id="413" r:id="rId72"/>
    <p:sldId id="454" r:id="rId73"/>
    <p:sldId id="455" r:id="rId74"/>
    <p:sldId id="452" r:id="rId75"/>
    <p:sldId id="453" r:id="rId76"/>
    <p:sldId id="456" r:id="rId77"/>
    <p:sldId id="457" r:id="rId78"/>
    <p:sldId id="458" r:id="rId79"/>
    <p:sldId id="459" r:id="rId80"/>
    <p:sldId id="460" r:id="rId81"/>
    <p:sldId id="461" r:id="rId82"/>
    <p:sldId id="256" r:id="rId83"/>
    <p:sldId id="497" r:id="rId84"/>
    <p:sldId id="498" r:id="rId85"/>
    <p:sldId id="499" r:id="rId86"/>
    <p:sldId id="2585" r:id="rId87"/>
    <p:sldId id="265" r:id="rId88"/>
    <p:sldId id="2586" r:id="rId89"/>
    <p:sldId id="2587" r:id="rId90"/>
    <p:sldId id="262" r:id="rId91"/>
    <p:sldId id="2588" r:id="rId92"/>
    <p:sldId id="2589" r:id="rId93"/>
    <p:sldId id="330" r:id="rId94"/>
    <p:sldId id="2590" r:id="rId95"/>
    <p:sldId id="2591" r:id="rId96"/>
    <p:sldId id="2592" r:id="rId97"/>
    <p:sldId id="435" r:id="rId98"/>
    <p:sldId id="430" r:id="rId99"/>
    <p:sldId id="2603" r:id="rId100"/>
    <p:sldId id="501" r:id="rId101"/>
    <p:sldId id="263" r:id="rId102"/>
    <p:sldId id="261" r:id="rId103"/>
    <p:sldId id="273" r:id="rId104"/>
    <p:sldId id="282" r:id="rId105"/>
    <p:sldId id="283" r:id="rId106"/>
    <p:sldId id="2530" r:id="rId107"/>
    <p:sldId id="277" r:id="rId108"/>
    <p:sldId id="275" r:id="rId109"/>
    <p:sldId id="276" r:id="rId110"/>
    <p:sldId id="2544" r:id="rId111"/>
    <p:sldId id="2537" r:id="rId112"/>
    <p:sldId id="280" r:id="rId113"/>
    <p:sldId id="274" r:id="rId114"/>
    <p:sldId id="2545" r:id="rId115"/>
    <p:sldId id="284" r:id="rId116"/>
    <p:sldId id="259" r:id="rId117"/>
    <p:sldId id="2570" r:id="rId118"/>
    <p:sldId id="2552" r:id="rId119"/>
    <p:sldId id="2553" r:id="rId120"/>
    <p:sldId id="2554" r:id="rId121"/>
    <p:sldId id="2555" r:id="rId122"/>
    <p:sldId id="2566" r:id="rId123"/>
    <p:sldId id="2557" r:id="rId124"/>
    <p:sldId id="2558" r:id="rId125"/>
    <p:sldId id="2560" r:id="rId126"/>
    <p:sldId id="2559" r:id="rId127"/>
    <p:sldId id="2561" r:id="rId128"/>
    <p:sldId id="2562" r:id="rId129"/>
    <p:sldId id="2563" r:id="rId130"/>
    <p:sldId id="2564" r:id="rId131"/>
    <p:sldId id="2599" r:id="rId132"/>
    <p:sldId id="2593" r:id="rId133"/>
    <p:sldId id="2594" r:id="rId134"/>
    <p:sldId id="428" r:id="rId135"/>
    <p:sldId id="445" r:id="rId136"/>
    <p:sldId id="444" r:id="rId137"/>
    <p:sldId id="2572" r:id="rId138"/>
    <p:sldId id="437" r:id="rId139"/>
    <p:sldId id="2574" r:id="rId140"/>
    <p:sldId id="2575" r:id="rId141"/>
    <p:sldId id="429" r:id="rId142"/>
    <p:sldId id="447" r:id="rId143"/>
    <p:sldId id="449" r:id="rId144"/>
    <p:sldId id="2569" r:id="rId145"/>
    <p:sldId id="489" r:id="rId146"/>
    <p:sldId id="490" r:id="rId147"/>
    <p:sldId id="491" r:id="rId148"/>
    <p:sldId id="494" r:id="rId149"/>
    <p:sldId id="448" r:id="rId150"/>
    <p:sldId id="493" r:id="rId151"/>
    <p:sldId id="433" r:id="rId152"/>
    <p:sldId id="2576" r:id="rId153"/>
    <p:sldId id="2577" r:id="rId154"/>
    <p:sldId id="2582" r:id="rId155"/>
    <p:sldId id="2578" r:id="rId156"/>
    <p:sldId id="2579" r:id="rId157"/>
    <p:sldId id="2580" r:id="rId158"/>
    <p:sldId id="2602" r:id="rId159"/>
    <p:sldId id="2601" r:id="rId160"/>
    <p:sldId id="425" r:id="rId161"/>
    <p:sldId id="519" r:id="rId162"/>
    <p:sldId id="657" r:id="rId163"/>
    <p:sldId id="658" r:id="rId164"/>
    <p:sldId id="668" r:id="rId165"/>
    <p:sldId id="660" r:id="rId166"/>
    <p:sldId id="661" r:id="rId167"/>
    <p:sldId id="662" r:id="rId168"/>
    <p:sldId id="663" r:id="rId169"/>
    <p:sldId id="669" r:id="rId170"/>
    <p:sldId id="665" r:id="rId171"/>
    <p:sldId id="664" r:id="rId172"/>
    <p:sldId id="666" r:id="rId173"/>
    <p:sldId id="516" r:id="rId174"/>
    <p:sldId id="309" r:id="rId175"/>
    <p:sldId id="317" r:id="rId176"/>
    <p:sldId id="2600" r:id="rId177"/>
    <p:sldId id="318" r:id="rId178"/>
    <p:sldId id="328" r:id="rId179"/>
    <p:sldId id="667" r:id="rId180"/>
    <p:sldId id="659" r:id="rId181"/>
    <p:sldId id="2565" r:id="rId182"/>
    <p:sldId id="431" r:id="rId183"/>
    <p:sldId id="483" r:id="rId184"/>
    <p:sldId id="485" r:id="rId185"/>
    <p:sldId id="486" r:id="rId186"/>
    <p:sldId id="487" r:id="rId187"/>
    <p:sldId id="488" r:id="rId188"/>
    <p:sldId id="2567" r:id="rId189"/>
    <p:sldId id="2551" r:id="rId190"/>
    <p:sldId id="436" r:id="rId191"/>
    <p:sldId id="2568" r:id="rId192"/>
    <p:sldId id="414" r:id="rId193"/>
    <p:sldId id="406" r:id="rId194"/>
    <p:sldId id="2596" r:id="rId195"/>
    <p:sldId id="2598" r:id="rId196"/>
    <p:sldId id="2597" r:id="rId197"/>
    <p:sldId id="407" r:id="rId198"/>
    <p:sldId id="408" r:id="rId199"/>
    <p:sldId id="2595" r:id="rId200"/>
    <p:sldId id="395" r:id="rId201"/>
  </p:sldIdLst>
  <p:sldSz cx="12192000" cy="6858000"/>
  <p:notesSz cx="6858000"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hjeet" id="{78A290E5-5AAA-4D44-8457-78B06D811255}">
          <p14:sldIdLst/>
        </p14:section>
        <p14:section name="Esitys" id="{8800AE33-4428-4831-AC74-A1857DD8EFFE}">
          <p14:sldIdLst>
            <p14:sldId id="295"/>
            <p14:sldId id="424"/>
            <p14:sldId id="385"/>
            <p14:sldId id="397"/>
            <p14:sldId id="450"/>
            <p14:sldId id="398"/>
            <p14:sldId id="399"/>
            <p14:sldId id="439"/>
            <p14:sldId id="446"/>
            <p14:sldId id="400"/>
            <p14:sldId id="401"/>
            <p14:sldId id="297"/>
            <p14:sldId id="298"/>
            <p14:sldId id="305"/>
            <p14:sldId id="402"/>
            <p14:sldId id="441"/>
            <p14:sldId id="442"/>
            <p14:sldId id="410"/>
            <p14:sldId id="2581"/>
            <p14:sldId id="409"/>
            <p14:sldId id="415"/>
            <p14:sldId id="417"/>
            <p14:sldId id="418"/>
            <p14:sldId id="474"/>
            <p14:sldId id="475"/>
            <p14:sldId id="476"/>
            <p14:sldId id="477"/>
            <p14:sldId id="478"/>
            <p14:sldId id="479"/>
            <p14:sldId id="480"/>
            <p14:sldId id="481"/>
            <p14:sldId id="482"/>
            <p14:sldId id="420"/>
            <p14:sldId id="421"/>
            <p14:sldId id="422"/>
            <p14:sldId id="2546"/>
            <p14:sldId id="2550"/>
            <p14:sldId id="463"/>
            <p14:sldId id="464"/>
            <p14:sldId id="465"/>
            <p14:sldId id="466"/>
            <p14:sldId id="467"/>
            <p14:sldId id="468"/>
            <p14:sldId id="469"/>
            <p14:sldId id="470"/>
            <p14:sldId id="471"/>
            <p14:sldId id="472"/>
            <p14:sldId id="473"/>
            <p14:sldId id="411"/>
            <p14:sldId id="404"/>
            <p14:sldId id="308"/>
            <p14:sldId id="405"/>
            <p14:sldId id="496"/>
            <p14:sldId id="451"/>
            <p14:sldId id="368"/>
            <p14:sldId id="392"/>
            <p14:sldId id="500"/>
            <p14:sldId id="412"/>
            <p14:sldId id="413"/>
            <p14:sldId id="454"/>
            <p14:sldId id="455"/>
            <p14:sldId id="452"/>
            <p14:sldId id="453"/>
            <p14:sldId id="456"/>
            <p14:sldId id="457"/>
            <p14:sldId id="458"/>
            <p14:sldId id="459"/>
            <p14:sldId id="460"/>
            <p14:sldId id="461"/>
            <p14:sldId id="256"/>
            <p14:sldId id="497"/>
            <p14:sldId id="498"/>
            <p14:sldId id="499"/>
            <p14:sldId id="2585"/>
            <p14:sldId id="265"/>
            <p14:sldId id="2586"/>
            <p14:sldId id="2587"/>
            <p14:sldId id="262"/>
            <p14:sldId id="2588"/>
            <p14:sldId id="2589"/>
            <p14:sldId id="330"/>
            <p14:sldId id="2590"/>
            <p14:sldId id="2591"/>
            <p14:sldId id="2592"/>
            <p14:sldId id="435"/>
            <p14:sldId id="430"/>
            <p14:sldId id="2603"/>
            <p14:sldId id="501"/>
            <p14:sldId id="263"/>
            <p14:sldId id="261"/>
            <p14:sldId id="273"/>
            <p14:sldId id="282"/>
            <p14:sldId id="283"/>
            <p14:sldId id="2530"/>
            <p14:sldId id="277"/>
            <p14:sldId id="275"/>
            <p14:sldId id="276"/>
            <p14:sldId id="2544"/>
            <p14:sldId id="2537"/>
            <p14:sldId id="280"/>
            <p14:sldId id="274"/>
            <p14:sldId id="2545"/>
            <p14:sldId id="284"/>
            <p14:sldId id="259"/>
            <p14:sldId id="2570"/>
            <p14:sldId id="2552"/>
            <p14:sldId id="2553"/>
            <p14:sldId id="2554"/>
            <p14:sldId id="2555"/>
            <p14:sldId id="2566"/>
            <p14:sldId id="2557"/>
            <p14:sldId id="2558"/>
            <p14:sldId id="2560"/>
            <p14:sldId id="2559"/>
            <p14:sldId id="2561"/>
            <p14:sldId id="2562"/>
            <p14:sldId id="2563"/>
            <p14:sldId id="2564"/>
            <p14:sldId id="2599"/>
            <p14:sldId id="2593"/>
            <p14:sldId id="2594"/>
            <p14:sldId id="428"/>
            <p14:sldId id="445"/>
            <p14:sldId id="444"/>
            <p14:sldId id="2572"/>
            <p14:sldId id="437"/>
            <p14:sldId id="2574"/>
            <p14:sldId id="2575"/>
            <p14:sldId id="429"/>
            <p14:sldId id="447"/>
            <p14:sldId id="449"/>
            <p14:sldId id="2569"/>
            <p14:sldId id="489"/>
            <p14:sldId id="490"/>
            <p14:sldId id="491"/>
            <p14:sldId id="494"/>
            <p14:sldId id="448"/>
            <p14:sldId id="493"/>
            <p14:sldId id="433"/>
            <p14:sldId id="2576"/>
            <p14:sldId id="2577"/>
            <p14:sldId id="2582"/>
            <p14:sldId id="2578"/>
            <p14:sldId id="2579"/>
            <p14:sldId id="2580"/>
            <p14:sldId id="2602"/>
            <p14:sldId id="2601"/>
            <p14:sldId id="425"/>
            <p14:sldId id="519"/>
            <p14:sldId id="657"/>
            <p14:sldId id="658"/>
            <p14:sldId id="668"/>
            <p14:sldId id="660"/>
            <p14:sldId id="661"/>
            <p14:sldId id="662"/>
            <p14:sldId id="663"/>
            <p14:sldId id="669"/>
            <p14:sldId id="665"/>
            <p14:sldId id="664"/>
            <p14:sldId id="666"/>
            <p14:sldId id="516"/>
            <p14:sldId id="309"/>
            <p14:sldId id="317"/>
            <p14:sldId id="2600"/>
            <p14:sldId id="318"/>
            <p14:sldId id="328"/>
            <p14:sldId id="667"/>
            <p14:sldId id="659"/>
            <p14:sldId id="2565"/>
            <p14:sldId id="431"/>
            <p14:sldId id="483"/>
            <p14:sldId id="485"/>
            <p14:sldId id="486"/>
            <p14:sldId id="487"/>
            <p14:sldId id="488"/>
            <p14:sldId id="2567"/>
            <p14:sldId id="2551"/>
            <p14:sldId id="436"/>
            <p14:sldId id="2568"/>
            <p14:sldId id="414"/>
            <p14:sldId id="406"/>
            <p14:sldId id="2596"/>
            <p14:sldId id="2598"/>
            <p14:sldId id="2597"/>
            <p14:sldId id="407"/>
            <p14:sldId id="408"/>
            <p14:sldId id="2595"/>
            <p14:sldId id="3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ertävä Katja (LVM)" initials="VK(" lastIdx="1" clrIdx="0">
    <p:extLst>
      <p:ext uri="{19B8F6BF-5375-455C-9EA6-DF929625EA0E}">
        <p15:presenceInfo xmlns:p15="http://schemas.microsoft.com/office/powerpoint/2012/main" userId="S-1-5-21-3521595049-301303566-333748410-350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042"/>
    <a:srgbClr val="FFFFFF"/>
    <a:srgbClr val="CCECFF"/>
    <a:srgbClr val="7C87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44" autoAdjust="0"/>
    <p:restoredTop sz="93792" autoAdjust="0"/>
  </p:normalViewPr>
  <p:slideViewPr>
    <p:cSldViewPr snapToGrid="0">
      <p:cViewPr varScale="1">
        <p:scale>
          <a:sx n="67" d="100"/>
          <a:sy n="67" d="100"/>
        </p:scale>
        <p:origin x="732" y="44"/>
      </p:cViewPr>
      <p:guideLst/>
    </p:cSldViewPr>
  </p:slideViewPr>
  <p:outlineViewPr>
    <p:cViewPr>
      <p:scale>
        <a:sx n="33" d="100"/>
        <a:sy n="33" d="100"/>
      </p:scale>
      <p:origin x="0" y="-12704"/>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presProps" Target="presProps.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viewProps" Target="viewProps.xml"/><Relationship Id="rId12" Type="http://schemas.openxmlformats.org/officeDocument/2006/relationships/slideMaster" Target="slideMasters/slideMaster9.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6" Type="http://schemas.openxmlformats.org/officeDocument/2006/relationships/slideMaster" Target="slideMasters/slideMaster3.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theme" Target="theme/theme1.xml"/><Relationship Id="rId13" Type="http://schemas.openxmlformats.org/officeDocument/2006/relationships/slideMaster" Target="slideMasters/slideMaster10.xml"/><Relationship Id="rId109" Type="http://schemas.openxmlformats.org/officeDocument/2006/relationships/slide" Target="slides/slide96.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4.xml"/><Relationship Id="rId162" Type="http://schemas.openxmlformats.org/officeDocument/2006/relationships/slide" Target="slides/slide149.xml"/><Relationship Id="rId183" Type="http://schemas.openxmlformats.org/officeDocument/2006/relationships/slide" Target="slides/slide170.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handoutMaster" Target="handoutMasters/handoutMaster1.xml"/><Relationship Id="rId208" Type="http://schemas.openxmlformats.org/officeDocument/2006/relationships/tableStyles" Target="tableStyles.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3" Type="http://schemas.openxmlformats.org/officeDocument/2006/relationships/customXml" Target="../customXml/item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190" Type="http://schemas.openxmlformats.org/officeDocument/2006/relationships/slide" Target="slides/slide177.xml"/><Relationship Id="rId204" Type="http://schemas.openxmlformats.org/officeDocument/2006/relationships/commentAuthors" Target="commentAuthor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7.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customXml" Target="../customXml/item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notesMaster" Target="notesMasters/notesMaster1.xml"/><Relationship Id="rId18" Type="http://schemas.openxmlformats.org/officeDocument/2006/relationships/slide" Target="slides/slide5.xml"/><Relationship Id="rId39" Type="http://schemas.openxmlformats.org/officeDocument/2006/relationships/slide" Target="slides/slide26.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customXml" Target="../customXml/item2.xml"/><Relationship Id="rId2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5093F8-2444-4396-80C4-3493C39380B8}"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i-FI"/>
        </a:p>
      </dgm:t>
    </dgm:pt>
    <dgm:pt modelId="{5915216B-8328-481F-8A46-1216CAD215F2}">
      <dgm:prSet phldrT="[Teksti]"/>
      <dgm:spPr/>
      <dgm:t>
        <a:bodyPr/>
        <a:lstStyle/>
        <a:p>
          <a:r>
            <a:rPr lang="fi-FI"/>
            <a:t>Toimijoiden sisäiset katselmukset/ ulkoiset auditoinnit</a:t>
          </a:r>
        </a:p>
      </dgm:t>
    </dgm:pt>
    <dgm:pt modelId="{7C14D3D3-CD0A-43EC-BC0A-E129406F40F3}" type="parTrans" cxnId="{DDF0D666-A3B6-4267-B2B1-7DF4C2AA762F}">
      <dgm:prSet/>
      <dgm:spPr/>
      <dgm:t>
        <a:bodyPr/>
        <a:lstStyle/>
        <a:p>
          <a:endParaRPr lang="fi-FI"/>
        </a:p>
      </dgm:t>
    </dgm:pt>
    <dgm:pt modelId="{3C8B6918-2182-41D4-B6B4-E7E805A7C97F}" type="sibTrans" cxnId="{DDF0D666-A3B6-4267-B2B1-7DF4C2AA762F}">
      <dgm:prSet/>
      <dgm:spPr/>
      <dgm:t>
        <a:bodyPr/>
        <a:lstStyle/>
        <a:p>
          <a:endParaRPr lang="fi-FI"/>
        </a:p>
      </dgm:t>
    </dgm:pt>
    <dgm:pt modelId="{98414C84-7A31-445F-B801-0C6951296938}">
      <dgm:prSet phldrT="[Teksti]"/>
      <dgm:spPr/>
      <dgm:t>
        <a:bodyPr/>
        <a:lstStyle/>
        <a:p>
          <a:r>
            <a:rPr lang="fi-FI"/>
            <a:t>Merenkulun halllinnon katselmus</a:t>
          </a:r>
        </a:p>
      </dgm:t>
    </dgm:pt>
    <dgm:pt modelId="{B0D76B42-36C1-45A3-BFCE-BC52980958B0}" type="parTrans" cxnId="{88FCD576-B52A-4FE3-9DA4-53D3ED7B7DBB}">
      <dgm:prSet/>
      <dgm:spPr/>
      <dgm:t>
        <a:bodyPr/>
        <a:lstStyle/>
        <a:p>
          <a:endParaRPr lang="fi-FI"/>
        </a:p>
      </dgm:t>
    </dgm:pt>
    <dgm:pt modelId="{B91610B3-78B8-4264-8777-46E7796EB456}" type="sibTrans" cxnId="{88FCD576-B52A-4FE3-9DA4-53D3ED7B7DBB}">
      <dgm:prSet/>
      <dgm:spPr/>
      <dgm:t>
        <a:bodyPr/>
        <a:lstStyle/>
        <a:p>
          <a:endParaRPr lang="fi-FI"/>
        </a:p>
      </dgm:t>
    </dgm:pt>
    <dgm:pt modelId="{5A63BECF-207B-4F57-B072-40991105408B}">
      <dgm:prSet phldrT="[Teksti]"/>
      <dgm:spPr/>
      <dgm:t>
        <a:bodyPr/>
        <a:lstStyle/>
        <a:p>
          <a:r>
            <a:rPr lang="fi-FI"/>
            <a:t>Parannustoimet</a:t>
          </a:r>
        </a:p>
      </dgm:t>
    </dgm:pt>
    <dgm:pt modelId="{DB07EFDB-7111-4348-8384-2E6F0830CF54}" type="parTrans" cxnId="{8D9851AA-7B56-46CF-9E95-A96FCAD22060}">
      <dgm:prSet/>
      <dgm:spPr/>
      <dgm:t>
        <a:bodyPr/>
        <a:lstStyle/>
        <a:p>
          <a:endParaRPr lang="fi-FI"/>
        </a:p>
      </dgm:t>
    </dgm:pt>
    <dgm:pt modelId="{C4AE4ABB-5A96-4C69-BB82-580D13EA7604}" type="sibTrans" cxnId="{8D9851AA-7B56-46CF-9E95-A96FCAD22060}">
      <dgm:prSet/>
      <dgm:spPr/>
      <dgm:t>
        <a:bodyPr/>
        <a:lstStyle/>
        <a:p>
          <a:endParaRPr lang="fi-FI"/>
        </a:p>
      </dgm:t>
    </dgm:pt>
    <dgm:pt modelId="{3C5C68BF-0EAD-46EC-B419-634D4FE4C95B}">
      <dgm:prSet phldrT="[Teksti]"/>
      <dgm:spPr/>
      <dgm:t>
        <a:bodyPr/>
        <a:lstStyle/>
        <a:p>
          <a:r>
            <a:rPr lang="fi-FI"/>
            <a:t>Toimijakohtainen mittaaminen</a:t>
          </a:r>
        </a:p>
      </dgm:t>
    </dgm:pt>
    <dgm:pt modelId="{2EEA3E00-6B42-4787-97E7-83409F1AC1B8}" type="parTrans" cxnId="{4244472E-8DBF-4C6F-8318-34E78D97FF8A}">
      <dgm:prSet/>
      <dgm:spPr/>
      <dgm:t>
        <a:bodyPr/>
        <a:lstStyle/>
        <a:p>
          <a:endParaRPr lang="fi-FI"/>
        </a:p>
      </dgm:t>
    </dgm:pt>
    <dgm:pt modelId="{561425E8-15E8-4752-93CB-2327E28E54F8}" type="sibTrans" cxnId="{4244472E-8DBF-4C6F-8318-34E78D97FF8A}">
      <dgm:prSet/>
      <dgm:spPr/>
      <dgm:t>
        <a:bodyPr/>
        <a:lstStyle/>
        <a:p>
          <a:endParaRPr lang="fi-FI"/>
        </a:p>
      </dgm:t>
    </dgm:pt>
    <dgm:pt modelId="{8DAD6AA9-702B-430C-9185-0567F4B58598}">
      <dgm:prSet phldrT="[Teksti]"/>
      <dgm:spPr/>
      <dgm:t>
        <a:bodyPr/>
        <a:lstStyle/>
        <a:p>
          <a:r>
            <a:rPr lang="fi-FI"/>
            <a:t>Strategiat ja ohjaus, Toimintaympäristön ja lainsäädännön kehitys ja sen seuranta</a:t>
          </a:r>
        </a:p>
      </dgm:t>
    </dgm:pt>
    <dgm:pt modelId="{8D373887-6776-4180-9839-5A81244DF284}" type="parTrans" cxnId="{33C267B8-6732-4574-93F7-AFCA5615E373}">
      <dgm:prSet/>
      <dgm:spPr/>
      <dgm:t>
        <a:bodyPr/>
        <a:lstStyle/>
        <a:p>
          <a:endParaRPr lang="fi-FI"/>
        </a:p>
      </dgm:t>
    </dgm:pt>
    <dgm:pt modelId="{8B2438E6-8759-487F-94A7-0EDA7C0B51FB}" type="sibTrans" cxnId="{33C267B8-6732-4574-93F7-AFCA5615E373}">
      <dgm:prSet/>
      <dgm:spPr/>
      <dgm:t>
        <a:bodyPr/>
        <a:lstStyle/>
        <a:p>
          <a:endParaRPr lang="fi-FI"/>
        </a:p>
      </dgm:t>
    </dgm:pt>
    <dgm:pt modelId="{A1333EE2-D90A-4998-A0EA-585FA0B38F98}" type="pres">
      <dgm:prSet presAssocID="{F65093F8-2444-4396-80C4-3493C39380B8}" presName="cycle" presStyleCnt="0">
        <dgm:presLayoutVars>
          <dgm:dir/>
          <dgm:resizeHandles val="exact"/>
        </dgm:presLayoutVars>
      </dgm:prSet>
      <dgm:spPr/>
    </dgm:pt>
    <dgm:pt modelId="{F603D23E-072C-47F7-9923-9B669AA2605C}" type="pres">
      <dgm:prSet presAssocID="{5915216B-8328-481F-8A46-1216CAD215F2}" presName="dummy" presStyleCnt="0"/>
      <dgm:spPr/>
    </dgm:pt>
    <dgm:pt modelId="{BB5D1C3C-4CA8-4F71-9910-6BD524151705}" type="pres">
      <dgm:prSet presAssocID="{5915216B-8328-481F-8A46-1216CAD215F2}" presName="node" presStyleLbl="revTx" presStyleIdx="0" presStyleCnt="5">
        <dgm:presLayoutVars>
          <dgm:bulletEnabled val="1"/>
        </dgm:presLayoutVars>
      </dgm:prSet>
      <dgm:spPr/>
    </dgm:pt>
    <dgm:pt modelId="{49DA020D-5B63-452A-B4AE-4AEB45400EDA}" type="pres">
      <dgm:prSet presAssocID="{3C8B6918-2182-41D4-B6B4-E7E805A7C97F}" presName="sibTrans" presStyleLbl="node1" presStyleIdx="0" presStyleCnt="5"/>
      <dgm:spPr/>
    </dgm:pt>
    <dgm:pt modelId="{9B85B1EB-4B97-432D-8D36-94D48214502A}" type="pres">
      <dgm:prSet presAssocID="{98414C84-7A31-445F-B801-0C6951296938}" presName="dummy" presStyleCnt="0"/>
      <dgm:spPr/>
    </dgm:pt>
    <dgm:pt modelId="{DBA318C2-546C-4200-B961-A5B38D0C8C65}" type="pres">
      <dgm:prSet presAssocID="{98414C84-7A31-445F-B801-0C6951296938}" presName="node" presStyleLbl="revTx" presStyleIdx="1" presStyleCnt="5">
        <dgm:presLayoutVars>
          <dgm:bulletEnabled val="1"/>
        </dgm:presLayoutVars>
      </dgm:prSet>
      <dgm:spPr/>
    </dgm:pt>
    <dgm:pt modelId="{DC0732ED-7AA3-48BA-B2C4-DC9A738B88A3}" type="pres">
      <dgm:prSet presAssocID="{B91610B3-78B8-4264-8777-46E7796EB456}" presName="sibTrans" presStyleLbl="node1" presStyleIdx="1" presStyleCnt="5"/>
      <dgm:spPr/>
    </dgm:pt>
    <dgm:pt modelId="{470220AD-8705-4EC7-B486-A2443F476403}" type="pres">
      <dgm:prSet presAssocID="{5A63BECF-207B-4F57-B072-40991105408B}" presName="dummy" presStyleCnt="0"/>
      <dgm:spPr/>
    </dgm:pt>
    <dgm:pt modelId="{1EADD42F-7BFB-4F7F-B740-2F1C937BF31C}" type="pres">
      <dgm:prSet presAssocID="{5A63BECF-207B-4F57-B072-40991105408B}" presName="node" presStyleLbl="revTx" presStyleIdx="2" presStyleCnt="5">
        <dgm:presLayoutVars>
          <dgm:bulletEnabled val="1"/>
        </dgm:presLayoutVars>
      </dgm:prSet>
      <dgm:spPr/>
    </dgm:pt>
    <dgm:pt modelId="{6AF8DE68-EF0A-4778-B146-8070668D2322}" type="pres">
      <dgm:prSet presAssocID="{C4AE4ABB-5A96-4C69-BB82-580D13EA7604}" presName="sibTrans" presStyleLbl="node1" presStyleIdx="2" presStyleCnt="5"/>
      <dgm:spPr/>
    </dgm:pt>
    <dgm:pt modelId="{0CAA7C93-4693-42A9-84E9-B4049D762653}" type="pres">
      <dgm:prSet presAssocID="{3C5C68BF-0EAD-46EC-B419-634D4FE4C95B}" presName="dummy" presStyleCnt="0"/>
      <dgm:spPr/>
    </dgm:pt>
    <dgm:pt modelId="{25736125-3722-4B9D-84B9-E21B99725B9D}" type="pres">
      <dgm:prSet presAssocID="{3C5C68BF-0EAD-46EC-B419-634D4FE4C95B}" presName="node" presStyleLbl="revTx" presStyleIdx="3" presStyleCnt="5">
        <dgm:presLayoutVars>
          <dgm:bulletEnabled val="1"/>
        </dgm:presLayoutVars>
      </dgm:prSet>
      <dgm:spPr/>
    </dgm:pt>
    <dgm:pt modelId="{66471711-8036-4604-8D81-D5787E0DA716}" type="pres">
      <dgm:prSet presAssocID="{561425E8-15E8-4752-93CB-2327E28E54F8}" presName="sibTrans" presStyleLbl="node1" presStyleIdx="3" presStyleCnt="5"/>
      <dgm:spPr/>
    </dgm:pt>
    <dgm:pt modelId="{56C47D37-6B26-4A3F-9B1B-8CD40DA84D41}" type="pres">
      <dgm:prSet presAssocID="{8DAD6AA9-702B-430C-9185-0567F4B58598}" presName="dummy" presStyleCnt="0"/>
      <dgm:spPr/>
    </dgm:pt>
    <dgm:pt modelId="{64D4D851-9D7F-4743-96CC-46099FBB9348}" type="pres">
      <dgm:prSet presAssocID="{8DAD6AA9-702B-430C-9185-0567F4B58598}" presName="node" presStyleLbl="revTx" presStyleIdx="4" presStyleCnt="5">
        <dgm:presLayoutVars>
          <dgm:bulletEnabled val="1"/>
        </dgm:presLayoutVars>
      </dgm:prSet>
      <dgm:spPr/>
    </dgm:pt>
    <dgm:pt modelId="{EB7B17AF-4FFB-4295-8E44-BB4B3C974080}" type="pres">
      <dgm:prSet presAssocID="{8B2438E6-8759-487F-94A7-0EDA7C0B51FB}" presName="sibTrans" presStyleLbl="node1" presStyleIdx="4" presStyleCnt="5"/>
      <dgm:spPr/>
    </dgm:pt>
  </dgm:ptLst>
  <dgm:cxnLst>
    <dgm:cxn modelId="{4244472E-8DBF-4C6F-8318-34E78D97FF8A}" srcId="{F65093F8-2444-4396-80C4-3493C39380B8}" destId="{3C5C68BF-0EAD-46EC-B419-634D4FE4C95B}" srcOrd="3" destOrd="0" parTransId="{2EEA3E00-6B42-4787-97E7-83409F1AC1B8}" sibTransId="{561425E8-15E8-4752-93CB-2327E28E54F8}"/>
    <dgm:cxn modelId="{C1522F3F-9F75-4085-9656-EC226A7368BD}" type="presOf" srcId="{C4AE4ABB-5A96-4C69-BB82-580D13EA7604}" destId="{6AF8DE68-EF0A-4778-B146-8070668D2322}" srcOrd="0" destOrd="0" presId="urn:microsoft.com/office/officeart/2005/8/layout/cycle1"/>
    <dgm:cxn modelId="{3764C35E-08A2-422D-ABFD-F14D705B975B}" type="presOf" srcId="{98414C84-7A31-445F-B801-0C6951296938}" destId="{DBA318C2-546C-4200-B961-A5B38D0C8C65}" srcOrd="0" destOrd="0" presId="urn:microsoft.com/office/officeart/2005/8/layout/cycle1"/>
    <dgm:cxn modelId="{DDF0D666-A3B6-4267-B2B1-7DF4C2AA762F}" srcId="{F65093F8-2444-4396-80C4-3493C39380B8}" destId="{5915216B-8328-481F-8A46-1216CAD215F2}" srcOrd="0" destOrd="0" parTransId="{7C14D3D3-CD0A-43EC-BC0A-E129406F40F3}" sibTransId="{3C8B6918-2182-41D4-B6B4-E7E805A7C97F}"/>
    <dgm:cxn modelId="{B00FC54B-973A-4C80-81BA-9622EBA6E7EF}" type="presOf" srcId="{F65093F8-2444-4396-80C4-3493C39380B8}" destId="{A1333EE2-D90A-4998-A0EA-585FA0B38F98}" srcOrd="0" destOrd="0" presId="urn:microsoft.com/office/officeart/2005/8/layout/cycle1"/>
    <dgm:cxn modelId="{88FCD576-B52A-4FE3-9DA4-53D3ED7B7DBB}" srcId="{F65093F8-2444-4396-80C4-3493C39380B8}" destId="{98414C84-7A31-445F-B801-0C6951296938}" srcOrd="1" destOrd="0" parTransId="{B0D76B42-36C1-45A3-BFCE-BC52980958B0}" sibTransId="{B91610B3-78B8-4264-8777-46E7796EB456}"/>
    <dgm:cxn modelId="{9FC49686-9C6A-4AA8-AFB4-9D7D16624EE7}" type="presOf" srcId="{3C5C68BF-0EAD-46EC-B419-634D4FE4C95B}" destId="{25736125-3722-4B9D-84B9-E21B99725B9D}" srcOrd="0" destOrd="0" presId="urn:microsoft.com/office/officeart/2005/8/layout/cycle1"/>
    <dgm:cxn modelId="{EE6B9688-D254-4005-9EF3-4191CC460D23}" type="presOf" srcId="{5915216B-8328-481F-8A46-1216CAD215F2}" destId="{BB5D1C3C-4CA8-4F71-9910-6BD524151705}" srcOrd="0" destOrd="0" presId="urn:microsoft.com/office/officeart/2005/8/layout/cycle1"/>
    <dgm:cxn modelId="{9982559D-B31D-445D-BB07-90492F2257BC}" type="presOf" srcId="{8B2438E6-8759-487F-94A7-0EDA7C0B51FB}" destId="{EB7B17AF-4FFB-4295-8E44-BB4B3C974080}" srcOrd="0" destOrd="0" presId="urn:microsoft.com/office/officeart/2005/8/layout/cycle1"/>
    <dgm:cxn modelId="{8D9851AA-7B56-46CF-9E95-A96FCAD22060}" srcId="{F65093F8-2444-4396-80C4-3493C39380B8}" destId="{5A63BECF-207B-4F57-B072-40991105408B}" srcOrd="2" destOrd="0" parTransId="{DB07EFDB-7111-4348-8384-2E6F0830CF54}" sibTransId="{C4AE4ABB-5A96-4C69-BB82-580D13EA7604}"/>
    <dgm:cxn modelId="{0BA732B5-C0D4-4C3A-9F99-2703DD3E77E7}" type="presOf" srcId="{8DAD6AA9-702B-430C-9185-0567F4B58598}" destId="{64D4D851-9D7F-4743-96CC-46099FBB9348}" srcOrd="0" destOrd="0" presId="urn:microsoft.com/office/officeart/2005/8/layout/cycle1"/>
    <dgm:cxn modelId="{33C267B8-6732-4574-93F7-AFCA5615E373}" srcId="{F65093F8-2444-4396-80C4-3493C39380B8}" destId="{8DAD6AA9-702B-430C-9185-0567F4B58598}" srcOrd="4" destOrd="0" parTransId="{8D373887-6776-4180-9839-5A81244DF284}" sibTransId="{8B2438E6-8759-487F-94A7-0EDA7C0B51FB}"/>
    <dgm:cxn modelId="{0FB6A5BF-9778-4FDD-A423-3A8D968B1D6A}" type="presOf" srcId="{B91610B3-78B8-4264-8777-46E7796EB456}" destId="{DC0732ED-7AA3-48BA-B2C4-DC9A738B88A3}" srcOrd="0" destOrd="0" presId="urn:microsoft.com/office/officeart/2005/8/layout/cycle1"/>
    <dgm:cxn modelId="{29A7DCDA-4A2A-4F21-9769-E6FCC858402C}" type="presOf" srcId="{3C8B6918-2182-41D4-B6B4-E7E805A7C97F}" destId="{49DA020D-5B63-452A-B4AE-4AEB45400EDA}" srcOrd="0" destOrd="0" presId="urn:microsoft.com/office/officeart/2005/8/layout/cycle1"/>
    <dgm:cxn modelId="{A5EF87DF-9933-4077-B59B-BCCB68DDA640}" type="presOf" srcId="{561425E8-15E8-4752-93CB-2327E28E54F8}" destId="{66471711-8036-4604-8D81-D5787E0DA716}" srcOrd="0" destOrd="0" presId="urn:microsoft.com/office/officeart/2005/8/layout/cycle1"/>
    <dgm:cxn modelId="{534B2CE4-56A4-4B34-9557-E498D8C0368D}" type="presOf" srcId="{5A63BECF-207B-4F57-B072-40991105408B}" destId="{1EADD42F-7BFB-4F7F-B740-2F1C937BF31C}" srcOrd="0" destOrd="0" presId="urn:microsoft.com/office/officeart/2005/8/layout/cycle1"/>
    <dgm:cxn modelId="{748BEC42-0EF9-4D41-8793-A40C9ED4CBAB}" type="presParOf" srcId="{A1333EE2-D90A-4998-A0EA-585FA0B38F98}" destId="{F603D23E-072C-47F7-9923-9B669AA2605C}" srcOrd="0" destOrd="0" presId="urn:microsoft.com/office/officeart/2005/8/layout/cycle1"/>
    <dgm:cxn modelId="{519FB0AC-CB1C-4262-AF92-0CB0515AA60F}" type="presParOf" srcId="{A1333EE2-D90A-4998-A0EA-585FA0B38F98}" destId="{BB5D1C3C-4CA8-4F71-9910-6BD524151705}" srcOrd="1" destOrd="0" presId="urn:microsoft.com/office/officeart/2005/8/layout/cycle1"/>
    <dgm:cxn modelId="{9133B0AA-3245-4774-90B6-AD59816A44EC}" type="presParOf" srcId="{A1333EE2-D90A-4998-A0EA-585FA0B38F98}" destId="{49DA020D-5B63-452A-B4AE-4AEB45400EDA}" srcOrd="2" destOrd="0" presId="urn:microsoft.com/office/officeart/2005/8/layout/cycle1"/>
    <dgm:cxn modelId="{F179300A-699A-489C-BBC4-C82A76A1051C}" type="presParOf" srcId="{A1333EE2-D90A-4998-A0EA-585FA0B38F98}" destId="{9B85B1EB-4B97-432D-8D36-94D48214502A}" srcOrd="3" destOrd="0" presId="urn:microsoft.com/office/officeart/2005/8/layout/cycle1"/>
    <dgm:cxn modelId="{8948AF12-44ED-4245-90B7-4BA6EC1D9396}" type="presParOf" srcId="{A1333EE2-D90A-4998-A0EA-585FA0B38F98}" destId="{DBA318C2-546C-4200-B961-A5B38D0C8C65}" srcOrd="4" destOrd="0" presId="urn:microsoft.com/office/officeart/2005/8/layout/cycle1"/>
    <dgm:cxn modelId="{1DDB3949-01D3-4FE7-AC24-A7019347C1F0}" type="presParOf" srcId="{A1333EE2-D90A-4998-A0EA-585FA0B38F98}" destId="{DC0732ED-7AA3-48BA-B2C4-DC9A738B88A3}" srcOrd="5" destOrd="0" presId="urn:microsoft.com/office/officeart/2005/8/layout/cycle1"/>
    <dgm:cxn modelId="{8101D89A-0B97-4D94-A089-3BAF9BBEF5F7}" type="presParOf" srcId="{A1333EE2-D90A-4998-A0EA-585FA0B38F98}" destId="{470220AD-8705-4EC7-B486-A2443F476403}" srcOrd="6" destOrd="0" presId="urn:microsoft.com/office/officeart/2005/8/layout/cycle1"/>
    <dgm:cxn modelId="{8397CEFE-7EEF-4E45-B986-B97A97F6079D}" type="presParOf" srcId="{A1333EE2-D90A-4998-A0EA-585FA0B38F98}" destId="{1EADD42F-7BFB-4F7F-B740-2F1C937BF31C}" srcOrd="7" destOrd="0" presId="urn:microsoft.com/office/officeart/2005/8/layout/cycle1"/>
    <dgm:cxn modelId="{A4340470-B0AB-49A8-9987-02FA89E7F67D}" type="presParOf" srcId="{A1333EE2-D90A-4998-A0EA-585FA0B38F98}" destId="{6AF8DE68-EF0A-4778-B146-8070668D2322}" srcOrd="8" destOrd="0" presId="urn:microsoft.com/office/officeart/2005/8/layout/cycle1"/>
    <dgm:cxn modelId="{CD04972A-2C0B-42A1-AC66-2F5DB176E71B}" type="presParOf" srcId="{A1333EE2-D90A-4998-A0EA-585FA0B38F98}" destId="{0CAA7C93-4693-42A9-84E9-B4049D762653}" srcOrd="9" destOrd="0" presId="urn:microsoft.com/office/officeart/2005/8/layout/cycle1"/>
    <dgm:cxn modelId="{27EB71A3-93E9-40E6-829F-7EC7A0E06B35}" type="presParOf" srcId="{A1333EE2-D90A-4998-A0EA-585FA0B38F98}" destId="{25736125-3722-4B9D-84B9-E21B99725B9D}" srcOrd="10" destOrd="0" presId="urn:microsoft.com/office/officeart/2005/8/layout/cycle1"/>
    <dgm:cxn modelId="{C43CCF88-A04D-4138-9C8D-EEEA04C2C055}" type="presParOf" srcId="{A1333EE2-D90A-4998-A0EA-585FA0B38F98}" destId="{66471711-8036-4604-8D81-D5787E0DA716}" srcOrd="11" destOrd="0" presId="urn:microsoft.com/office/officeart/2005/8/layout/cycle1"/>
    <dgm:cxn modelId="{BA0D1909-5A2B-47C5-9E9F-779CB77E96BD}" type="presParOf" srcId="{A1333EE2-D90A-4998-A0EA-585FA0B38F98}" destId="{56C47D37-6B26-4A3F-9B1B-8CD40DA84D41}" srcOrd="12" destOrd="0" presId="urn:microsoft.com/office/officeart/2005/8/layout/cycle1"/>
    <dgm:cxn modelId="{E6A78EC5-1593-4355-92C2-DA5C5C14322D}" type="presParOf" srcId="{A1333EE2-D90A-4998-A0EA-585FA0B38F98}" destId="{64D4D851-9D7F-4743-96CC-46099FBB9348}" srcOrd="13" destOrd="0" presId="urn:microsoft.com/office/officeart/2005/8/layout/cycle1"/>
    <dgm:cxn modelId="{CA32EC48-5017-4434-838E-1C73367AF281}" type="presParOf" srcId="{A1333EE2-D90A-4998-A0EA-585FA0B38F98}" destId="{EB7B17AF-4FFB-4295-8E44-BB4B3C97408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7A7539-6B4D-4734-AF91-453DE33130F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24D1AB96-CA02-4529-8706-F82B3E57BEEF}">
      <dgm:prSet phldrT="[Teksti]"/>
      <dgm:spPr/>
      <dgm:t>
        <a:bodyPr/>
        <a:lstStyle/>
        <a:p>
          <a:r>
            <a:rPr lang="fi-FI" b="0" i="0" u="none" dirty="0"/>
            <a:t>Suomalaisten alusten miehityksen määrääminen</a:t>
          </a:r>
          <a:endParaRPr lang="fi-FI" dirty="0"/>
        </a:p>
      </dgm:t>
    </dgm:pt>
    <dgm:pt modelId="{B462849C-D532-4710-A874-83E5BCDBAFD7}" type="parTrans" cxnId="{C977FD2F-AC3D-4FEF-B9D3-55733FF7AB0D}">
      <dgm:prSet/>
      <dgm:spPr/>
      <dgm:t>
        <a:bodyPr/>
        <a:lstStyle/>
        <a:p>
          <a:endParaRPr lang="fi-FI"/>
        </a:p>
      </dgm:t>
    </dgm:pt>
    <dgm:pt modelId="{65DEA250-6F79-491B-A32E-7718384B0F3C}" type="sibTrans" cxnId="{C977FD2F-AC3D-4FEF-B9D3-55733FF7AB0D}">
      <dgm:prSet/>
      <dgm:spPr/>
      <dgm:t>
        <a:bodyPr/>
        <a:lstStyle/>
        <a:p>
          <a:endParaRPr lang="fi-FI"/>
        </a:p>
      </dgm:t>
    </dgm:pt>
    <dgm:pt modelId="{846F9E3F-F547-42BC-B1DF-E60675264CFC}">
      <dgm:prSet/>
      <dgm:spPr/>
      <dgm:t>
        <a:bodyPr/>
        <a:lstStyle/>
        <a:p>
          <a:r>
            <a:rPr lang="fi-FI" b="0" i="0" u="none"/>
            <a:t>Henkilöille myönnettävät pätevyyskirjat tai kelpoisuustodistukset</a:t>
          </a:r>
          <a:endParaRPr lang="fi-FI"/>
        </a:p>
      </dgm:t>
    </dgm:pt>
    <dgm:pt modelId="{8C181FEA-FBA9-41E2-81B4-ECCB97E1757A}" type="parTrans" cxnId="{4DC437C7-982F-400F-A4B6-CC62750F15C2}">
      <dgm:prSet/>
      <dgm:spPr/>
      <dgm:t>
        <a:bodyPr/>
        <a:lstStyle/>
        <a:p>
          <a:endParaRPr lang="fi-FI"/>
        </a:p>
      </dgm:t>
    </dgm:pt>
    <dgm:pt modelId="{F08045E7-2EAE-46FD-BDDF-60AA94DDA815}" type="sibTrans" cxnId="{4DC437C7-982F-400F-A4B6-CC62750F15C2}">
      <dgm:prSet/>
      <dgm:spPr/>
      <dgm:t>
        <a:bodyPr/>
        <a:lstStyle/>
        <a:p>
          <a:endParaRPr lang="fi-FI"/>
        </a:p>
      </dgm:t>
    </dgm:pt>
    <dgm:pt modelId="{0E440C7B-8E1E-4B38-9420-116A8258B0DB}">
      <dgm:prSet/>
      <dgm:spPr>
        <a:solidFill>
          <a:schemeClr val="accent4">
            <a:lumMod val="75000"/>
          </a:schemeClr>
        </a:solidFill>
      </dgm:spPr>
      <dgm:t>
        <a:bodyPr/>
        <a:lstStyle/>
        <a:p>
          <a:r>
            <a:rPr lang="fi-FI" b="0" i="0" u="none" dirty="0"/>
            <a:t>Tulkinnat niistä tapauksista, joissa kv. vaatimus voidaan ratkaista hallintoa tyydyttävällä tavalla (to </a:t>
          </a:r>
          <a:r>
            <a:rPr lang="fi-FI" b="0" i="0" u="none" dirty="0" err="1"/>
            <a:t>the</a:t>
          </a:r>
          <a:r>
            <a:rPr lang="fi-FI" b="0" i="0" u="none" dirty="0"/>
            <a:t> </a:t>
          </a:r>
          <a:r>
            <a:rPr lang="fi-FI" b="0" i="0" u="none" dirty="0" err="1"/>
            <a:t>satisfaction</a:t>
          </a:r>
          <a:r>
            <a:rPr lang="fi-FI" b="0" i="0" u="none" dirty="0"/>
            <a:t> of </a:t>
          </a:r>
          <a:r>
            <a:rPr lang="fi-FI" b="0" i="0" u="none" dirty="0" err="1"/>
            <a:t>the</a:t>
          </a:r>
          <a:r>
            <a:rPr lang="fi-FI" b="0" i="0" u="none" dirty="0"/>
            <a:t> </a:t>
          </a:r>
          <a:r>
            <a:rPr lang="fi-FI" b="0" i="0" u="none" dirty="0" err="1"/>
            <a:t>Administration</a:t>
          </a:r>
          <a:r>
            <a:rPr lang="fi-FI" b="0" i="0" u="none" dirty="0"/>
            <a:t>)</a:t>
          </a:r>
          <a:endParaRPr lang="fi-FI" dirty="0"/>
        </a:p>
      </dgm:t>
    </dgm:pt>
    <dgm:pt modelId="{58AFE660-98C8-41CA-9C4C-089DD1D04534}" type="parTrans" cxnId="{31D043B0-F1B9-4712-B8DF-657066D456D7}">
      <dgm:prSet/>
      <dgm:spPr/>
      <dgm:t>
        <a:bodyPr/>
        <a:lstStyle/>
        <a:p>
          <a:endParaRPr lang="fi-FI"/>
        </a:p>
      </dgm:t>
    </dgm:pt>
    <dgm:pt modelId="{8D715F37-74D9-45DE-BE3F-C0E2E69145B8}" type="sibTrans" cxnId="{31D043B0-F1B9-4712-B8DF-657066D456D7}">
      <dgm:prSet/>
      <dgm:spPr/>
      <dgm:t>
        <a:bodyPr/>
        <a:lstStyle/>
        <a:p>
          <a:endParaRPr lang="fi-FI"/>
        </a:p>
      </dgm:t>
    </dgm:pt>
    <dgm:pt modelId="{132B0ABD-840C-452B-82AD-B06D04AD9611}">
      <dgm:prSet/>
      <dgm:spPr>
        <a:solidFill>
          <a:schemeClr val="accent4">
            <a:lumMod val="75000"/>
          </a:schemeClr>
        </a:solidFill>
      </dgm:spPr>
      <dgm:t>
        <a:bodyPr/>
        <a:lstStyle/>
        <a:p>
          <a:r>
            <a:rPr lang="fi-FI" b="0" i="0" u="none" dirty="0"/>
            <a:t>Luokituslaitosten valtuutus</a:t>
          </a:r>
          <a:endParaRPr lang="fi-FI" dirty="0"/>
        </a:p>
      </dgm:t>
    </dgm:pt>
    <dgm:pt modelId="{AFEA3CA5-D408-4964-A53D-13F5B044C21D}" type="parTrans" cxnId="{C2DCCF06-0A72-4BB2-BC9C-B51503AACABF}">
      <dgm:prSet/>
      <dgm:spPr/>
      <dgm:t>
        <a:bodyPr/>
        <a:lstStyle/>
        <a:p>
          <a:endParaRPr lang="fi-FI"/>
        </a:p>
      </dgm:t>
    </dgm:pt>
    <dgm:pt modelId="{F87D9E3F-26F4-43BD-9564-4DD5C00D7760}" type="sibTrans" cxnId="{C2DCCF06-0A72-4BB2-BC9C-B51503AACABF}">
      <dgm:prSet/>
      <dgm:spPr/>
      <dgm:t>
        <a:bodyPr/>
        <a:lstStyle/>
        <a:p>
          <a:endParaRPr lang="fi-FI"/>
        </a:p>
      </dgm:t>
    </dgm:pt>
    <dgm:pt modelId="{B8B7314F-0701-400C-B7F0-387541B40721}">
      <dgm:prSet/>
      <dgm:spPr/>
      <dgm:t>
        <a:bodyPr/>
        <a:lstStyle/>
        <a:p>
          <a:r>
            <a:rPr lang="fi-FI" b="0" i="0" u="none"/>
            <a:t>Nimettyjen katsastajien, aluksenmittaajien ja tarkastajien valvonta </a:t>
          </a:r>
          <a:endParaRPr lang="fi-FI"/>
        </a:p>
      </dgm:t>
    </dgm:pt>
    <dgm:pt modelId="{1C6319EA-0BC8-4E7E-8682-93B93354BBC8}" type="parTrans" cxnId="{2F2F66A5-4F18-4D18-A86A-A4327BFE978D}">
      <dgm:prSet/>
      <dgm:spPr/>
      <dgm:t>
        <a:bodyPr/>
        <a:lstStyle/>
        <a:p>
          <a:endParaRPr lang="fi-FI"/>
        </a:p>
      </dgm:t>
    </dgm:pt>
    <dgm:pt modelId="{C5CCEF67-CB5A-41CA-8D40-0445F469C793}" type="sibTrans" cxnId="{2F2F66A5-4F18-4D18-A86A-A4327BFE978D}">
      <dgm:prSet/>
      <dgm:spPr/>
      <dgm:t>
        <a:bodyPr/>
        <a:lstStyle/>
        <a:p>
          <a:endParaRPr lang="fi-FI"/>
        </a:p>
      </dgm:t>
    </dgm:pt>
    <dgm:pt modelId="{E293DCAE-C169-4EAF-B9E7-25DDBF88CD85}">
      <dgm:prSet/>
      <dgm:spPr/>
      <dgm:t>
        <a:bodyPr/>
        <a:lstStyle/>
        <a:p>
          <a:r>
            <a:rPr lang="fi-FI" b="0" i="0" u="none" dirty="0"/>
            <a:t>Merikelpoisuus</a:t>
          </a:r>
          <a:endParaRPr lang="fi-FI" dirty="0"/>
        </a:p>
      </dgm:t>
    </dgm:pt>
    <dgm:pt modelId="{301C89E4-EC35-4A67-93F2-E8BC3E5AE01C}" type="parTrans" cxnId="{163A1872-E61E-4A6D-88AF-D5B126110B6F}">
      <dgm:prSet/>
      <dgm:spPr/>
      <dgm:t>
        <a:bodyPr/>
        <a:lstStyle/>
        <a:p>
          <a:endParaRPr lang="fi-FI"/>
        </a:p>
      </dgm:t>
    </dgm:pt>
    <dgm:pt modelId="{95C7128D-5312-44A7-B91C-C312F64EA2DD}" type="sibTrans" cxnId="{163A1872-E61E-4A6D-88AF-D5B126110B6F}">
      <dgm:prSet/>
      <dgm:spPr/>
      <dgm:t>
        <a:bodyPr/>
        <a:lstStyle/>
        <a:p>
          <a:endParaRPr lang="fi-FI"/>
        </a:p>
      </dgm:t>
    </dgm:pt>
    <dgm:pt modelId="{30C02293-77D2-4EA1-87F1-FCC9E5032BD7}">
      <dgm:prSet/>
      <dgm:spPr/>
      <dgm:t>
        <a:bodyPr/>
        <a:lstStyle/>
        <a:p>
          <a:r>
            <a:rPr lang="fi-FI" b="0" i="0" u="none" dirty="0"/>
            <a:t>Todistuskirjojen myöntäminen aluksille</a:t>
          </a:r>
          <a:endParaRPr lang="fi-FI" dirty="0"/>
        </a:p>
      </dgm:t>
    </dgm:pt>
    <dgm:pt modelId="{BB21F2FC-BDA9-4369-AD97-5CAB9C0B63ED}" type="parTrans" cxnId="{2251F9BC-EDA3-4FB5-8777-4D257FF6D627}">
      <dgm:prSet/>
      <dgm:spPr/>
      <dgm:t>
        <a:bodyPr/>
        <a:lstStyle/>
        <a:p>
          <a:endParaRPr lang="fi-FI"/>
        </a:p>
      </dgm:t>
    </dgm:pt>
    <dgm:pt modelId="{F39BC966-60B9-4385-BA33-450343DFE5AC}" type="sibTrans" cxnId="{2251F9BC-EDA3-4FB5-8777-4D257FF6D627}">
      <dgm:prSet/>
      <dgm:spPr/>
      <dgm:t>
        <a:bodyPr/>
        <a:lstStyle/>
        <a:p>
          <a:endParaRPr lang="fi-FI"/>
        </a:p>
      </dgm:t>
    </dgm:pt>
    <dgm:pt modelId="{0199B6BE-11C1-4A30-973D-D64FC5164F96}">
      <dgm:prSet/>
      <dgm:spPr/>
      <dgm:t>
        <a:bodyPr/>
        <a:lstStyle/>
        <a:p>
          <a:r>
            <a:rPr lang="fi-FI" b="0" i="0" u="none" dirty="0"/>
            <a:t>Aluksen katsastusvaatimus</a:t>
          </a:r>
          <a:endParaRPr lang="fi-FI" dirty="0"/>
        </a:p>
      </dgm:t>
    </dgm:pt>
    <dgm:pt modelId="{6499D16D-A46F-4624-BEBB-9EB3E6EF17CD}" type="parTrans" cxnId="{2DE326C6-9EA9-4F47-A1FF-A33D20823600}">
      <dgm:prSet/>
      <dgm:spPr/>
      <dgm:t>
        <a:bodyPr/>
        <a:lstStyle/>
        <a:p>
          <a:endParaRPr lang="fi-FI"/>
        </a:p>
      </dgm:t>
    </dgm:pt>
    <dgm:pt modelId="{0F518710-9C01-463A-BCAC-5137BD59AE37}" type="sibTrans" cxnId="{2DE326C6-9EA9-4F47-A1FF-A33D20823600}">
      <dgm:prSet/>
      <dgm:spPr/>
      <dgm:t>
        <a:bodyPr/>
        <a:lstStyle/>
        <a:p>
          <a:endParaRPr lang="fi-FI"/>
        </a:p>
      </dgm:t>
    </dgm:pt>
    <dgm:pt modelId="{F9D41DED-7477-42A9-A1ED-61C35A8DBDF2}">
      <dgm:prSet/>
      <dgm:spPr/>
      <dgm:t>
        <a:bodyPr/>
        <a:lstStyle/>
        <a:p>
          <a:r>
            <a:rPr lang="fi-FI" b="0" i="0" u="none" dirty="0"/>
            <a:t>Satamavaltiotarkastukset (PSC)</a:t>
          </a:r>
          <a:endParaRPr lang="fi-FI" dirty="0"/>
        </a:p>
      </dgm:t>
    </dgm:pt>
    <dgm:pt modelId="{9DC0DED1-4133-4461-8269-8022C3919319}" type="parTrans" cxnId="{D1016F07-60BA-4A9A-9078-B48452D06464}">
      <dgm:prSet/>
      <dgm:spPr/>
      <dgm:t>
        <a:bodyPr/>
        <a:lstStyle/>
        <a:p>
          <a:endParaRPr lang="fi-FI"/>
        </a:p>
      </dgm:t>
    </dgm:pt>
    <dgm:pt modelId="{A4E656DC-D96D-4B11-AB61-E009083A10E5}" type="sibTrans" cxnId="{D1016F07-60BA-4A9A-9078-B48452D06464}">
      <dgm:prSet/>
      <dgm:spPr/>
      <dgm:t>
        <a:bodyPr/>
        <a:lstStyle/>
        <a:p>
          <a:endParaRPr lang="fi-FI"/>
        </a:p>
      </dgm:t>
    </dgm:pt>
    <dgm:pt modelId="{89035D44-01A1-4F7F-9BA5-8480A7857095}">
      <dgm:prSet/>
      <dgm:spPr>
        <a:solidFill>
          <a:schemeClr val="bg1">
            <a:lumMod val="65000"/>
          </a:schemeClr>
        </a:solidFill>
      </dgm:spPr>
      <dgm:t>
        <a:bodyPr/>
        <a:lstStyle/>
        <a:p>
          <a:r>
            <a:rPr lang="fi-FI" b="0" i="0" u="none"/>
            <a:t>Radioviestintäpalvelut</a:t>
          </a:r>
          <a:endParaRPr lang="fi-FI"/>
        </a:p>
      </dgm:t>
    </dgm:pt>
    <dgm:pt modelId="{A1AEC185-D54F-48CF-8E30-165185D88CB2}" type="parTrans" cxnId="{2375DE66-67A2-483E-AADB-ABD8A0E01DF4}">
      <dgm:prSet/>
      <dgm:spPr/>
      <dgm:t>
        <a:bodyPr/>
        <a:lstStyle/>
        <a:p>
          <a:endParaRPr lang="fi-FI"/>
        </a:p>
      </dgm:t>
    </dgm:pt>
    <dgm:pt modelId="{A0D2F0D4-24CC-43F2-A732-39B0C560E428}" type="sibTrans" cxnId="{2375DE66-67A2-483E-AADB-ABD8A0E01DF4}">
      <dgm:prSet/>
      <dgm:spPr/>
      <dgm:t>
        <a:bodyPr/>
        <a:lstStyle/>
        <a:p>
          <a:endParaRPr lang="fi-FI"/>
        </a:p>
      </dgm:t>
    </dgm:pt>
    <dgm:pt modelId="{47A1B8B0-A4DC-47A1-8B84-DDF1B1D9165E}">
      <dgm:prSet/>
      <dgm:spPr>
        <a:solidFill>
          <a:schemeClr val="bg1">
            <a:lumMod val="65000"/>
          </a:schemeClr>
        </a:solidFill>
      </dgm:spPr>
      <dgm:t>
        <a:bodyPr/>
        <a:lstStyle/>
        <a:p>
          <a:r>
            <a:rPr lang="fi-FI" b="0" i="0" u="none"/>
            <a:t>Reittijakojärjestelmien perustaminen tai lakkauttaminen</a:t>
          </a:r>
          <a:endParaRPr lang="fi-FI"/>
        </a:p>
      </dgm:t>
    </dgm:pt>
    <dgm:pt modelId="{F4ACB6E4-EBDE-4313-B514-5CAD6D698F18}" type="parTrans" cxnId="{22111A27-0C3D-4603-9DD7-0A7552DC1CCB}">
      <dgm:prSet/>
      <dgm:spPr/>
      <dgm:t>
        <a:bodyPr/>
        <a:lstStyle/>
        <a:p>
          <a:endParaRPr lang="fi-FI"/>
        </a:p>
      </dgm:t>
    </dgm:pt>
    <dgm:pt modelId="{E553B2BB-464D-470A-806E-27CFF59986A0}" type="sibTrans" cxnId="{22111A27-0C3D-4603-9DD7-0A7552DC1CCB}">
      <dgm:prSet/>
      <dgm:spPr/>
      <dgm:t>
        <a:bodyPr/>
        <a:lstStyle/>
        <a:p>
          <a:endParaRPr lang="fi-FI"/>
        </a:p>
      </dgm:t>
    </dgm:pt>
    <dgm:pt modelId="{ADE3BA40-68CC-45DC-B8F7-99E08A4546CB}">
      <dgm:prSet/>
      <dgm:spPr>
        <a:solidFill>
          <a:schemeClr val="bg1">
            <a:lumMod val="65000"/>
          </a:schemeClr>
        </a:solidFill>
      </dgm:spPr>
      <dgm:t>
        <a:bodyPr/>
        <a:lstStyle/>
        <a:p>
          <a:r>
            <a:rPr lang="fi-FI" b="0" i="0" u="none"/>
            <a:t>Reittijakojärjestelmien noudattamisen valvonta</a:t>
          </a:r>
          <a:endParaRPr lang="fi-FI"/>
        </a:p>
      </dgm:t>
    </dgm:pt>
    <dgm:pt modelId="{97698A3D-F0B0-4936-9984-DD1FCB6531F2}" type="parTrans" cxnId="{AAE7C4F7-F2C9-4FA6-AA8F-B0191DAAB934}">
      <dgm:prSet/>
      <dgm:spPr/>
      <dgm:t>
        <a:bodyPr/>
        <a:lstStyle/>
        <a:p>
          <a:endParaRPr lang="fi-FI"/>
        </a:p>
      </dgm:t>
    </dgm:pt>
    <dgm:pt modelId="{09679500-1EA7-45AE-BA3A-81B72D4C976A}" type="sibTrans" cxnId="{AAE7C4F7-F2C9-4FA6-AA8F-B0191DAAB934}">
      <dgm:prSet/>
      <dgm:spPr/>
      <dgm:t>
        <a:bodyPr/>
        <a:lstStyle/>
        <a:p>
          <a:endParaRPr lang="fi-FI"/>
        </a:p>
      </dgm:t>
    </dgm:pt>
    <dgm:pt modelId="{10AA6214-63B5-4F9A-9AED-B3981C16AA97}">
      <dgm:prSet/>
      <dgm:spPr>
        <a:solidFill>
          <a:schemeClr val="bg1">
            <a:lumMod val="65000"/>
          </a:schemeClr>
        </a:solidFill>
      </dgm:spPr>
      <dgm:t>
        <a:bodyPr/>
        <a:lstStyle/>
        <a:p>
          <a:r>
            <a:rPr lang="fi-FI" b="0" i="0" u="none" dirty="0"/>
            <a:t>Alusten pakolliset ilmoittautumiset (GOFREP)</a:t>
          </a:r>
          <a:endParaRPr lang="fi-FI" dirty="0"/>
        </a:p>
      </dgm:t>
    </dgm:pt>
    <dgm:pt modelId="{34A52B02-6E35-47E6-BD5E-AC0C1964CCAC}" type="parTrans" cxnId="{FC86E5BA-B0C0-42DD-89DF-743A5B86F9EC}">
      <dgm:prSet/>
      <dgm:spPr/>
      <dgm:t>
        <a:bodyPr/>
        <a:lstStyle/>
        <a:p>
          <a:endParaRPr lang="fi-FI"/>
        </a:p>
      </dgm:t>
    </dgm:pt>
    <dgm:pt modelId="{F4070822-7DFB-4A22-A7A6-082DF06CA4D1}" type="sibTrans" cxnId="{FC86E5BA-B0C0-42DD-89DF-743A5B86F9EC}">
      <dgm:prSet/>
      <dgm:spPr/>
      <dgm:t>
        <a:bodyPr/>
        <a:lstStyle/>
        <a:p>
          <a:endParaRPr lang="fi-FI"/>
        </a:p>
      </dgm:t>
    </dgm:pt>
    <dgm:pt modelId="{AD70C12B-787E-4D7B-9C1E-5D717C1BC231}">
      <dgm:prSet/>
      <dgm:spPr>
        <a:solidFill>
          <a:schemeClr val="bg1">
            <a:lumMod val="65000"/>
          </a:schemeClr>
        </a:solidFill>
      </dgm:spPr>
      <dgm:t>
        <a:bodyPr/>
        <a:lstStyle/>
        <a:p>
          <a:r>
            <a:rPr lang="fi-FI" b="0" i="0" u="none"/>
            <a:t>VTS-palvelut</a:t>
          </a:r>
          <a:endParaRPr lang="fi-FI"/>
        </a:p>
      </dgm:t>
    </dgm:pt>
    <dgm:pt modelId="{AE07AF50-9BF3-4C83-B6FB-96876788BD44}" type="parTrans" cxnId="{EB3620D1-FE05-4ED9-AAA7-265B8CE1E975}">
      <dgm:prSet/>
      <dgm:spPr/>
      <dgm:t>
        <a:bodyPr/>
        <a:lstStyle/>
        <a:p>
          <a:endParaRPr lang="fi-FI"/>
        </a:p>
      </dgm:t>
    </dgm:pt>
    <dgm:pt modelId="{7B941C13-3CEF-42E1-9344-FCFAF0A7A809}" type="sibTrans" cxnId="{EB3620D1-FE05-4ED9-AAA7-265B8CE1E975}">
      <dgm:prSet/>
      <dgm:spPr/>
      <dgm:t>
        <a:bodyPr/>
        <a:lstStyle/>
        <a:p>
          <a:endParaRPr lang="fi-FI"/>
        </a:p>
      </dgm:t>
    </dgm:pt>
    <dgm:pt modelId="{32050F33-3D46-45DF-AC36-7FD1CDE85EB6}">
      <dgm:prSet/>
      <dgm:spPr>
        <a:solidFill>
          <a:schemeClr val="bg1">
            <a:lumMod val="65000"/>
          </a:schemeClr>
        </a:solidFill>
      </dgm:spPr>
      <dgm:t>
        <a:bodyPr/>
        <a:lstStyle/>
        <a:p>
          <a:r>
            <a:rPr lang="fi-FI" b="0" i="0" u="none" dirty="0"/>
            <a:t>Merenkulun turvalaitteet (ATON)</a:t>
          </a:r>
          <a:endParaRPr lang="fi-FI" dirty="0"/>
        </a:p>
      </dgm:t>
    </dgm:pt>
    <dgm:pt modelId="{4F7C72B4-1096-4BC2-B44C-5ABB264210F9}" type="parTrans" cxnId="{30981743-F40B-4DB0-95FC-B925D742BCD4}">
      <dgm:prSet/>
      <dgm:spPr/>
      <dgm:t>
        <a:bodyPr/>
        <a:lstStyle/>
        <a:p>
          <a:endParaRPr lang="fi-FI"/>
        </a:p>
      </dgm:t>
    </dgm:pt>
    <dgm:pt modelId="{086E2AFC-4583-452B-A019-11DCBC787DE0}" type="sibTrans" cxnId="{30981743-F40B-4DB0-95FC-B925D742BCD4}">
      <dgm:prSet/>
      <dgm:spPr/>
      <dgm:t>
        <a:bodyPr/>
        <a:lstStyle/>
        <a:p>
          <a:endParaRPr lang="fi-FI"/>
        </a:p>
      </dgm:t>
    </dgm:pt>
    <dgm:pt modelId="{D2B769CA-26F9-479A-B88D-DAA376B65F65}">
      <dgm:prSet/>
      <dgm:spPr>
        <a:solidFill>
          <a:schemeClr val="accent4">
            <a:lumMod val="75000"/>
          </a:schemeClr>
        </a:solidFill>
      </dgm:spPr>
      <dgm:t>
        <a:bodyPr/>
        <a:lstStyle/>
        <a:p>
          <a:r>
            <a:rPr lang="fi-FI" dirty="0"/>
            <a:t>Polttoainetoimittaja rekisteri</a:t>
          </a:r>
        </a:p>
      </dgm:t>
    </dgm:pt>
    <dgm:pt modelId="{53F5D531-A345-44CA-A588-165581BFA5FC}" type="parTrans" cxnId="{F5939DBD-1814-476F-9C97-9321CE5A26AA}">
      <dgm:prSet/>
      <dgm:spPr/>
      <dgm:t>
        <a:bodyPr/>
        <a:lstStyle/>
        <a:p>
          <a:endParaRPr lang="fi-FI"/>
        </a:p>
      </dgm:t>
    </dgm:pt>
    <dgm:pt modelId="{98A8BBCB-F036-47C2-A758-A7D30715E789}" type="sibTrans" cxnId="{F5939DBD-1814-476F-9C97-9321CE5A26AA}">
      <dgm:prSet/>
      <dgm:spPr/>
      <dgm:t>
        <a:bodyPr/>
        <a:lstStyle/>
        <a:p>
          <a:endParaRPr lang="fi-FI"/>
        </a:p>
      </dgm:t>
    </dgm:pt>
    <dgm:pt modelId="{312B3F62-D2D2-4C8F-B3C4-DACE992AA472}">
      <dgm:prSet/>
      <dgm:spPr/>
      <dgm:t>
        <a:bodyPr/>
        <a:lstStyle/>
        <a:p>
          <a:r>
            <a:rPr lang="fi-FI" dirty="0"/>
            <a:t>Merikartoitus</a:t>
          </a:r>
        </a:p>
      </dgm:t>
    </dgm:pt>
    <dgm:pt modelId="{497ED0E8-B83E-4E5E-A220-D925DFF37AE4}" type="parTrans" cxnId="{E4B450D7-C076-418D-8625-36D0C24FD42B}">
      <dgm:prSet/>
      <dgm:spPr/>
      <dgm:t>
        <a:bodyPr/>
        <a:lstStyle/>
        <a:p>
          <a:endParaRPr lang="fi-FI"/>
        </a:p>
      </dgm:t>
    </dgm:pt>
    <dgm:pt modelId="{F1593D59-04DA-478B-9F8C-2B4DAEA41B22}" type="sibTrans" cxnId="{E4B450D7-C076-418D-8625-36D0C24FD42B}">
      <dgm:prSet/>
      <dgm:spPr/>
      <dgm:t>
        <a:bodyPr/>
        <a:lstStyle/>
        <a:p>
          <a:endParaRPr lang="fi-FI"/>
        </a:p>
      </dgm:t>
    </dgm:pt>
    <dgm:pt modelId="{8C878F35-C47B-4CE0-8C54-24F920087FF7}">
      <dgm:prSet/>
      <dgm:spPr/>
      <dgm:t>
        <a:bodyPr/>
        <a:lstStyle/>
        <a:p>
          <a:r>
            <a:rPr lang="fi-FI" dirty="0"/>
            <a:t>Alusten pakolliset ilmoitusjärjestelmät</a:t>
          </a:r>
        </a:p>
      </dgm:t>
    </dgm:pt>
    <dgm:pt modelId="{CDD63011-9835-4B82-A210-2D5E91DF9D58}" type="parTrans" cxnId="{9530579E-3C1E-4D45-8690-0A321AC75D4E}">
      <dgm:prSet/>
      <dgm:spPr/>
      <dgm:t>
        <a:bodyPr/>
        <a:lstStyle/>
        <a:p>
          <a:endParaRPr lang="fi-FI"/>
        </a:p>
      </dgm:t>
    </dgm:pt>
    <dgm:pt modelId="{87F71618-7783-491C-9918-E1B3309B4825}" type="sibTrans" cxnId="{9530579E-3C1E-4D45-8690-0A321AC75D4E}">
      <dgm:prSet/>
      <dgm:spPr/>
      <dgm:t>
        <a:bodyPr/>
        <a:lstStyle/>
        <a:p>
          <a:endParaRPr lang="fi-FI"/>
        </a:p>
      </dgm:t>
    </dgm:pt>
    <dgm:pt modelId="{647760F2-DB26-454C-8607-DD9D618FF4B6}">
      <dgm:prSet/>
      <dgm:spPr/>
      <dgm:t>
        <a:bodyPr/>
        <a:lstStyle/>
        <a:p>
          <a:r>
            <a:rPr lang="fi-FI" dirty="0"/>
            <a:t>Merenkulkijoiden koulutustarjoajien ja -opetusohjelmien hyväksyntä ja valvonta</a:t>
          </a:r>
        </a:p>
      </dgm:t>
    </dgm:pt>
    <dgm:pt modelId="{099A3718-5566-4143-87C2-BF1D91210BE8}" type="parTrans" cxnId="{9BBE8172-0E26-465E-9CDC-93B623B85508}">
      <dgm:prSet/>
      <dgm:spPr/>
      <dgm:t>
        <a:bodyPr/>
        <a:lstStyle/>
        <a:p>
          <a:endParaRPr lang="fi-FI"/>
        </a:p>
      </dgm:t>
    </dgm:pt>
    <dgm:pt modelId="{85D011E9-4C3C-4D37-9354-6D99E8C3D0BC}" type="sibTrans" cxnId="{9BBE8172-0E26-465E-9CDC-93B623B85508}">
      <dgm:prSet/>
      <dgm:spPr/>
      <dgm:t>
        <a:bodyPr/>
        <a:lstStyle/>
        <a:p>
          <a:endParaRPr lang="fi-FI"/>
        </a:p>
      </dgm:t>
    </dgm:pt>
    <dgm:pt modelId="{C3F1B3A9-9F33-4A38-96B0-DAE784208F73}" type="pres">
      <dgm:prSet presAssocID="{3B7A7539-6B4D-4734-AF91-453DE33130F7}" presName="diagram" presStyleCnt="0">
        <dgm:presLayoutVars>
          <dgm:dir/>
          <dgm:resizeHandles val="exact"/>
        </dgm:presLayoutVars>
      </dgm:prSet>
      <dgm:spPr/>
    </dgm:pt>
    <dgm:pt modelId="{EDA07FA0-7C8B-43EF-A798-19E71DEBE404}" type="pres">
      <dgm:prSet presAssocID="{24D1AB96-CA02-4529-8706-F82B3E57BEEF}" presName="node" presStyleLbl="node1" presStyleIdx="0" presStyleCnt="19">
        <dgm:presLayoutVars>
          <dgm:bulletEnabled val="1"/>
        </dgm:presLayoutVars>
      </dgm:prSet>
      <dgm:spPr/>
    </dgm:pt>
    <dgm:pt modelId="{1C08AF5E-7DE4-40FC-9E9D-ADCEDC63F654}" type="pres">
      <dgm:prSet presAssocID="{65DEA250-6F79-491B-A32E-7718384B0F3C}" presName="sibTrans" presStyleCnt="0"/>
      <dgm:spPr/>
    </dgm:pt>
    <dgm:pt modelId="{8BBD0B7C-149A-4F52-B814-C1D26085D25A}" type="pres">
      <dgm:prSet presAssocID="{846F9E3F-F547-42BC-B1DF-E60675264CFC}" presName="node" presStyleLbl="node1" presStyleIdx="1" presStyleCnt="19" custLinFactNeighborY="-1464">
        <dgm:presLayoutVars>
          <dgm:bulletEnabled val="1"/>
        </dgm:presLayoutVars>
      </dgm:prSet>
      <dgm:spPr/>
    </dgm:pt>
    <dgm:pt modelId="{F6C537DA-130F-4588-B848-74088C3527FD}" type="pres">
      <dgm:prSet presAssocID="{F08045E7-2EAE-46FD-BDDF-60AA94DDA815}" presName="sibTrans" presStyleCnt="0"/>
      <dgm:spPr/>
    </dgm:pt>
    <dgm:pt modelId="{2276D6A4-6573-4E32-8046-939D7738554B}" type="pres">
      <dgm:prSet presAssocID="{0E440C7B-8E1E-4B38-9420-116A8258B0DB}" presName="node" presStyleLbl="node1" presStyleIdx="2" presStyleCnt="19">
        <dgm:presLayoutVars>
          <dgm:bulletEnabled val="1"/>
        </dgm:presLayoutVars>
      </dgm:prSet>
      <dgm:spPr/>
    </dgm:pt>
    <dgm:pt modelId="{1CF80CA1-776D-4657-8D95-3F0A780781BE}" type="pres">
      <dgm:prSet presAssocID="{8D715F37-74D9-45DE-BE3F-C0E2E69145B8}" presName="sibTrans" presStyleCnt="0"/>
      <dgm:spPr/>
    </dgm:pt>
    <dgm:pt modelId="{BA860704-5A0C-499C-9DBD-6D5EC80A7FA4}" type="pres">
      <dgm:prSet presAssocID="{132B0ABD-840C-452B-82AD-B06D04AD9611}" presName="node" presStyleLbl="node1" presStyleIdx="3" presStyleCnt="19">
        <dgm:presLayoutVars>
          <dgm:bulletEnabled val="1"/>
        </dgm:presLayoutVars>
      </dgm:prSet>
      <dgm:spPr/>
    </dgm:pt>
    <dgm:pt modelId="{1DF7D130-07A3-43FB-B1B8-DD777EECEBF2}" type="pres">
      <dgm:prSet presAssocID="{F87D9E3F-26F4-43BD-9564-4DD5C00D7760}" presName="sibTrans" presStyleCnt="0"/>
      <dgm:spPr/>
    </dgm:pt>
    <dgm:pt modelId="{E983558A-1E7A-4064-9754-84C2869CF919}" type="pres">
      <dgm:prSet presAssocID="{B8B7314F-0701-400C-B7F0-387541B40721}" presName="node" presStyleLbl="node1" presStyleIdx="4" presStyleCnt="19">
        <dgm:presLayoutVars>
          <dgm:bulletEnabled val="1"/>
        </dgm:presLayoutVars>
      </dgm:prSet>
      <dgm:spPr/>
    </dgm:pt>
    <dgm:pt modelId="{62081A7B-D99B-4635-9D7B-500F7D49C716}" type="pres">
      <dgm:prSet presAssocID="{C5CCEF67-CB5A-41CA-8D40-0445F469C793}" presName="sibTrans" presStyleCnt="0"/>
      <dgm:spPr/>
    </dgm:pt>
    <dgm:pt modelId="{0801CDD2-54E7-46AB-8E32-DEB5B25D2905}" type="pres">
      <dgm:prSet presAssocID="{E293DCAE-C169-4EAF-B9E7-25DDBF88CD85}" presName="node" presStyleLbl="node1" presStyleIdx="5" presStyleCnt="19">
        <dgm:presLayoutVars>
          <dgm:bulletEnabled val="1"/>
        </dgm:presLayoutVars>
      </dgm:prSet>
      <dgm:spPr/>
    </dgm:pt>
    <dgm:pt modelId="{B01DFF5F-2698-4D9B-98D9-9D136E1630BA}" type="pres">
      <dgm:prSet presAssocID="{95C7128D-5312-44A7-B91C-C312F64EA2DD}" presName="sibTrans" presStyleCnt="0"/>
      <dgm:spPr/>
    </dgm:pt>
    <dgm:pt modelId="{C8CC38EB-A62A-4D06-89B4-15AFD11EFC28}" type="pres">
      <dgm:prSet presAssocID="{312B3F62-D2D2-4C8F-B3C4-DACE992AA472}" presName="node" presStyleLbl="node1" presStyleIdx="6" presStyleCnt="19">
        <dgm:presLayoutVars>
          <dgm:bulletEnabled val="1"/>
        </dgm:presLayoutVars>
      </dgm:prSet>
      <dgm:spPr/>
    </dgm:pt>
    <dgm:pt modelId="{389785C1-1E16-44A9-A673-C4AB2403B49F}" type="pres">
      <dgm:prSet presAssocID="{F1593D59-04DA-478B-9F8C-2B4DAEA41B22}" presName="sibTrans" presStyleCnt="0"/>
      <dgm:spPr/>
    </dgm:pt>
    <dgm:pt modelId="{25AEF4C8-DC68-4F8F-9AFF-BBB0C8D6A84F}" type="pres">
      <dgm:prSet presAssocID="{8C878F35-C47B-4CE0-8C54-24F920087FF7}" presName="node" presStyleLbl="node1" presStyleIdx="7" presStyleCnt="19">
        <dgm:presLayoutVars>
          <dgm:bulletEnabled val="1"/>
        </dgm:presLayoutVars>
      </dgm:prSet>
      <dgm:spPr/>
    </dgm:pt>
    <dgm:pt modelId="{12088BA3-F992-4E25-95BB-A4E77B984B83}" type="pres">
      <dgm:prSet presAssocID="{87F71618-7783-491C-9918-E1B3309B4825}" presName="sibTrans" presStyleCnt="0"/>
      <dgm:spPr/>
    </dgm:pt>
    <dgm:pt modelId="{E058550F-B988-468F-B0E7-9C7A1C4F08B6}" type="pres">
      <dgm:prSet presAssocID="{30C02293-77D2-4EA1-87F1-FCC9E5032BD7}" presName="node" presStyleLbl="node1" presStyleIdx="8" presStyleCnt="19">
        <dgm:presLayoutVars>
          <dgm:bulletEnabled val="1"/>
        </dgm:presLayoutVars>
      </dgm:prSet>
      <dgm:spPr/>
    </dgm:pt>
    <dgm:pt modelId="{01698FBB-7C72-4F00-938E-3B489920474A}" type="pres">
      <dgm:prSet presAssocID="{F39BC966-60B9-4385-BA33-450343DFE5AC}" presName="sibTrans" presStyleCnt="0"/>
      <dgm:spPr/>
    </dgm:pt>
    <dgm:pt modelId="{900EACCA-73E8-429F-8C2E-EBB20730D6CC}" type="pres">
      <dgm:prSet presAssocID="{0199B6BE-11C1-4A30-973D-D64FC5164F96}" presName="node" presStyleLbl="node1" presStyleIdx="9" presStyleCnt="19">
        <dgm:presLayoutVars>
          <dgm:bulletEnabled val="1"/>
        </dgm:presLayoutVars>
      </dgm:prSet>
      <dgm:spPr/>
    </dgm:pt>
    <dgm:pt modelId="{A29DF64E-C091-4127-B019-16D0B53E2941}" type="pres">
      <dgm:prSet presAssocID="{0F518710-9C01-463A-BCAC-5137BD59AE37}" presName="sibTrans" presStyleCnt="0"/>
      <dgm:spPr/>
    </dgm:pt>
    <dgm:pt modelId="{17C25086-25E0-4892-AF7D-66AEBD1EC742}" type="pres">
      <dgm:prSet presAssocID="{F9D41DED-7477-42A9-A1ED-61C35A8DBDF2}" presName="node" presStyleLbl="node1" presStyleIdx="10" presStyleCnt="19">
        <dgm:presLayoutVars>
          <dgm:bulletEnabled val="1"/>
        </dgm:presLayoutVars>
      </dgm:prSet>
      <dgm:spPr/>
    </dgm:pt>
    <dgm:pt modelId="{31C96D63-D29A-4C0C-B250-F325756F97AE}" type="pres">
      <dgm:prSet presAssocID="{A4E656DC-D96D-4B11-AB61-E009083A10E5}" presName="sibTrans" presStyleCnt="0"/>
      <dgm:spPr/>
    </dgm:pt>
    <dgm:pt modelId="{FBC85DD5-CF70-413D-95B8-C51A8363AE4E}" type="pres">
      <dgm:prSet presAssocID="{D2B769CA-26F9-479A-B88D-DAA376B65F65}" presName="node" presStyleLbl="node1" presStyleIdx="11" presStyleCnt="19">
        <dgm:presLayoutVars>
          <dgm:bulletEnabled val="1"/>
        </dgm:presLayoutVars>
      </dgm:prSet>
      <dgm:spPr/>
    </dgm:pt>
    <dgm:pt modelId="{B532670F-C875-429D-BC47-533E192D63C5}" type="pres">
      <dgm:prSet presAssocID="{98A8BBCB-F036-47C2-A758-A7D30715E789}" presName="sibTrans" presStyleCnt="0"/>
      <dgm:spPr/>
    </dgm:pt>
    <dgm:pt modelId="{5EFD8E83-71D5-4D71-B9A9-58D80D750BB1}" type="pres">
      <dgm:prSet presAssocID="{647760F2-DB26-454C-8607-DD9D618FF4B6}" presName="node" presStyleLbl="node1" presStyleIdx="12" presStyleCnt="19">
        <dgm:presLayoutVars>
          <dgm:bulletEnabled val="1"/>
        </dgm:presLayoutVars>
      </dgm:prSet>
      <dgm:spPr/>
    </dgm:pt>
    <dgm:pt modelId="{5FEE1338-F11D-4E68-B47F-02AAF065A359}" type="pres">
      <dgm:prSet presAssocID="{85D011E9-4C3C-4D37-9354-6D99E8C3D0BC}" presName="sibTrans" presStyleCnt="0"/>
      <dgm:spPr/>
    </dgm:pt>
    <dgm:pt modelId="{F56C9E62-89AA-486D-9388-A5C634EECEA9}" type="pres">
      <dgm:prSet presAssocID="{89035D44-01A1-4F7F-9BA5-8480A7857095}" presName="node" presStyleLbl="node1" presStyleIdx="13" presStyleCnt="19">
        <dgm:presLayoutVars>
          <dgm:bulletEnabled val="1"/>
        </dgm:presLayoutVars>
      </dgm:prSet>
      <dgm:spPr/>
    </dgm:pt>
    <dgm:pt modelId="{B413526E-9172-496C-8DF1-0D5563CE68FC}" type="pres">
      <dgm:prSet presAssocID="{A0D2F0D4-24CC-43F2-A732-39B0C560E428}" presName="sibTrans" presStyleCnt="0"/>
      <dgm:spPr/>
    </dgm:pt>
    <dgm:pt modelId="{69DB1605-8B43-42E0-AAAE-F5D852E7BFFF}" type="pres">
      <dgm:prSet presAssocID="{47A1B8B0-A4DC-47A1-8B84-DDF1B1D9165E}" presName="node" presStyleLbl="node1" presStyleIdx="14" presStyleCnt="19">
        <dgm:presLayoutVars>
          <dgm:bulletEnabled val="1"/>
        </dgm:presLayoutVars>
      </dgm:prSet>
      <dgm:spPr/>
    </dgm:pt>
    <dgm:pt modelId="{B54F055A-6F91-468D-A837-09DFAF4E41FF}" type="pres">
      <dgm:prSet presAssocID="{E553B2BB-464D-470A-806E-27CFF59986A0}" presName="sibTrans" presStyleCnt="0"/>
      <dgm:spPr/>
    </dgm:pt>
    <dgm:pt modelId="{12F53EBA-E19A-43F0-ADF2-5791FA34A5B1}" type="pres">
      <dgm:prSet presAssocID="{ADE3BA40-68CC-45DC-B8F7-99E08A4546CB}" presName="node" presStyleLbl="node1" presStyleIdx="15" presStyleCnt="19" custLinFactNeighborX="-2197" custLinFactNeighborY="732">
        <dgm:presLayoutVars>
          <dgm:bulletEnabled val="1"/>
        </dgm:presLayoutVars>
      </dgm:prSet>
      <dgm:spPr/>
    </dgm:pt>
    <dgm:pt modelId="{1BBDA1C6-4DBF-416F-8841-8377A56EA080}" type="pres">
      <dgm:prSet presAssocID="{09679500-1EA7-45AE-BA3A-81B72D4C976A}" presName="sibTrans" presStyleCnt="0"/>
      <dgm:spPr/>
    </dgm:pt>
    <dgm:pt modelId="{2E5C4F83-3843-4D12-93A3-FABC067498B0}" type="pres">
      <dgm:prSet presAssocID="{10AA6214-63B5-4F9A-9AED-B3981C16AA97}" presName="node" presStyleLbl="node1" presStyleIdx="16" presStyleCnt="19">
        <dgm:presLayoutVars>
          <dgm:bulletEnabled val="1"/>
        </dgm:presLayoutVars>
      </dgm:prSet>
      <dgm:spPr/>
    </dgm:pt>
    <dgm:pt modelId="{F64A166A-28B1-4099-B7B6-95B93E7247D7}" type="pres">
      <dgm:prSet presAssocID="{F4070822-7DFB-4A22-A7A6-082DF06CA4D1}" presName="sibTrans" presStyleCnt="0"/>
      <dgm:spPr/>
    </dgm:pt>
    <dgm:pt modelId="{1640AF26-5D8E-42E9-9FD6-F3A40CAD7A13}" type="pres">
      <dgm:prSet presAssocID="{AD70C12B-787E-4D7B-9C1E-5D717C1BC231}" presName="node" presStyleLbl="node1" presStyleIdx="17" presStyleCnt="19">
        <dgm:presLayoutVars>
          <dgm:bulletEnabled val="1"/>
        </dgm:presLayoutVars>
      </dgm:prSet>
      <dgm:spPr/>
    </dgm:pt>
    <dgm:pt modelId="{3D1B2AF6-E734-4FC6-95B8-C4354973F48B}" type="pres">
      <dgm:prSet presAssocID="{7B941C13-3CEF-42E1-9344-FCFAF0A7A809}" presName="sibTrans" presStyleCnt="0"/>
      <dgm:spPr/>
    </dgm:pt>
    <dgm:pt modelId="{8E22D7DE-73CC-4021-8736-D9E76A4D2BFF}" type="pres">
      <dgm:prSet presAssocID="{32050F33-3D46-45DF-AC36-7FD1CDE85EB6}" presName="node" presStyleLbl="node1" presStyleIdx="18" presStyleCnt="19">
        <dgm:presLayoutVars>
          <dgm:bulletEnabled val="1"/>
        </dgm:presLayoutVars>
      </dgm:prSet>
      <dgm:spPr/>
    </dgm:pt>
  </dgm:ptLst>
  <dgm:cxnLst>
    <dgm:cxn modelId="{C2DCCF06-0A72-4BB2-BC9C-B51503AACABF}" srcId="{3B7A7539-6B4D-4734-AF91-453DE33130F7}" destId="{132B0ABD-840C-452B-82AD-B06D04AD9611}" srcOrd="3" destOrd="0" parTransId="{AFEA3CA5-D408-4964-A53D-13F5B044C21D}" sibTransId="{F87D9E3F-26F4-43BD-9564-4DD5C00D7760}"/>
    <dgm:cxn modelId="{D1016F07-60BA-4A9A-9078-B48452D06464}" srcId="{3B7A7539-6B4D-4734-AF91-453DE33130F7}" destId="{F9D41DED-7477-42A9-A1ED-61C35A8DBDF2}" srcOrd="10" destOrd="0" parTransId="{9DC0DED1-4133-4461-8269-8022C3919319}" sibTransId="{A4E656DC-D96D-4B11-AB61-E009083A10E5}"/>
    <dgm:cxn modelId="{A8E83916-FD83-49C6-9DF4-9BE239485EE8}" type="presOf" srcId="{30C02293-77D2-4EA1-87F1-FCC9E5032BD7}" destId="{E058550F-B988-468F-B0E7-9C7A1C4F08B6}" srcOrd="0" destOrd="0" presId="urn:microsoft.com/office/officeart/2005/8/layout/default"/>
    <dgm:cxn modelId="{F9817F1A-313A-40C4-80F8-D242288A7175}" type="presOf" srcId="{B8B7314F-0701-400C-B7F0-387541B40721}" destId="{E983558A-1E7A-4064-9754-84C2869CF919}" srcOrd="0" destOrd="0" presId="urn:microsoft.com/office/officeart/2005/8/layout/default"/>
    <dgm:cxn modelId="{4F5C151B-DFF2-4C84-993B-B04F35584477}" type="presOf" srcId="{3B7A7539-6B4D-4734-AF91-453DE33130F7}" destId="{C3F1B3A9-9F33-4A38-96B0-DAE784208F73}" srcOrd="0" destOrd="0" presId="urn:microsoft.com/office/officeart/2005/8/layout/default"/>
    <dgm:cxn modelId="{5436EA1D-F456-4990-A169-BE51BDBD38D5}" type="presOf" srcId="{32050F33-3D46-45DF-AC36-7FD1CDE85EB6}" destId="{8E22D7DE-73CC-4021-8736-D9E76A4D2BFF}" srcOrd="0" destOrd="0" presId="urn:microsoft.com/office/officeart/2005/8/layout/default"/>
    <dgm:cxn modelId="{22111A27-0C3D-4603-9DD7-0A7552DC1CCB}" srcId="{3B7A7539-6B4D-4734-AF91-453DE33130F7}" destId="{47A1B8B0-A4DC-47A1-8B84-DDF1B1D9165E}" srcOrd="14" destOrd="0" parTransId="{F4ACB6E4-EBDE-4313-B514-5CAD6D698F18}" sibTransId="{E553B2BB-464D-470A-806E-27CFF59986A0}"/>
    <dgm:cxn modelId="{C977FD2F-AC3D-4FEF-B9D3-55733FF7AB0D}" srcId="{3B7A7539-6B4D-4734-AF91-453DE33130F7}" destId="{24D1AB96-CA02-4529-8706-F82B3E57BEEF}" srcOrd="0" destOrd="0" parTransId="{B462849C-D532-4710-A874-83E5BCDBAFD7}" sibTransId="{65DEA250-6F79-491B-A32E-7718384B0F3C}"/>
    <dgm:cxn modelId="{385A4032-FA9C-4B46-A764-863B41B4A735}" type="presOf" srcId="{10AA6214-63B5-4F9A-9AED-B3981C16AA97}" destId="{2E5C4F83-3843-4D12-93A3-FABC067498B0}" srcOrd="0" destOrd="0" presId="urn:microsoft.com/office/officeart/2005/8/layout/default"/>
    <dgm:cxn modelId="{5E8D6A5B-0B48-4A97-B82A-04D24092245F}" type="presOf" srcId="{D2B769CA-26F9-479A-B88D-DAA376B65F65}" destId="{FBC85DD5-CF70-413D-95B8-C51A8363AE4E}" srcOrd="0" destOrd="0" presId="urn:microsoft.com/office/officeart/2005/8/layout/default"/>
    <dgm:cxn modelId="{30981743-F40B-4DB0-95FC-B925D742BCD4}" srcId="{3B7A7539-6B4D-4734-AF91-453DE33130F7}" destId="{32050F33-3D46-45DF-AC36-7FD1CDE85EB6}" srcOrd="18" destOrd="0" parTransId="{4F7C72B4-1096-4BC2-B44C-5ABB264210F9}" sibTransId="{086E2AFC-4583-452B-A019-11DCBC787DE0}"/>
    <dgm:cxn modelId="{2375DE66-67A2-483E-AADB-ABD8A0E01DF4}" srcId="{3B7A7539-6B4D-4734-AF91-453DE33130F7}" destId="{89035D44-01A1-4F7F-9BA5-8480A7857095}" srcOrd="13" destOrd="0" parTransId="{A1AEC185-D54F-48CF-8E30-165185D88CB2}" sibTransId="{A0D2F0D4-24CC-43F2-A732-39B0C560E428}"/>
    <dgm:cxn modelId="{4FE9D36F-4708-45C2-B103-18B368F75D94}" type="presOf" srcId="{ADE3BA40-68CC-45DC-B8F7-99E08A4546CB}" destId="{12F53EBA-E19A-43F0-ADF2-5791FA34A5B1}" srcOrd="0" destOrd="0" presId="urn:microsoft.com/office/officeart/2005/8/layout/default"/>
    <dgm:cxn modelId="{163A1872-E61E-4A6D-88AF-D5B126110B6F}" srcId="{3B7A7539-6B4D-4734-AF91-453DE33130F7}" destId="{E293DCAE-C169-4EAF-B9E7-25DDBF88CD85}" srcOrd="5" destOrd="0" parTransId="{301C89E4-EC35-4A67-93F2-E8BC3E5AE01C}" sibTransId="{95C7128D-5312-44A7-B91C-C312F64EA2DD}"/>
    <dgm:cxn modelId="{CA1F6852-FC89-42BE-BAC1-878ABB13B80E}" type="presOf" srcId="{47A1B8B0-A4DC-47A1-8B84-DDF1B1D9165E}" destId="{69DB1605-8B43-42E0-AAAE-F5D852E7BFFF}" srcOrd="0" destOrd="0" presId="urn:microsoft.com/office/officeart/2005/8/layout/default"/>
    <dgm:cxn modelId="{9BBE8172-0E26-465E-9CDC-93B623B85508}" srcId="{3B7A7539-6B4D-4734-AF91-453DE33130F7}" destId="{647760F2-DB26-454C-8607-DD9D618FF4B6}" srcOrd="12" destOrd="0" parTransId="{099A3718-5566-4143-87C2-BF1D91210BE8}" sibTransId="{85D011E9-4C3C-4D37-9354-6D99E8C3D0BC}"/>
    <dgm:cxn modelId="{7ED1FD7A-81D2-4E99-BF7C-F4FBF888B20E}" type="presOf" srcId="{647760F2-DB26-454C-8607-DD9D618FF4B6}" destId="{5EFD8E83-71D5-4D71-B9A9-58D80D750BB1}" srcOrd="0" destOrd="0" presId="urn:microsoft.com/office/officeart/2005/8/layout/default"/>
    <dgm:cxn modelId="{9530579E-3C1E-4D45-8690-0A321AC75D4E}" srcId="{3B7A7539-6B4D-4734-AF91-453DE33130F7}" destId="{8C878F35-C47B-4CE0-8C54-24F920087FF7}" srcOrd="7" destOrd="0" parTransId="{CDD63011-9835-4B82-A210-2D5E91DF9D58}" sibTransId="{87F71618-7783-491C-9918-E1B3309B4825}"/>
    <dgm:cxn modelId="{8144B6A0-D71C-4948-8448-FA36EC27B606}" type="presOf" srcId="{846F9E3F-F547-42BC-B1DF-E60675264CFC}" destId="{8BBD0B7C-149A-4F52-B814-C1D26085D25A}" srcOrd="0" destOrd="0" presId="urn:microsoft.com/office/officeart/2005/8/layout/default"/>
    <dgm:cxn modelId="{2F2F66A5-4F18-4D18-A86A-A4327BFE978D}" srcId="{3B7A7539-6B4D-4734-AF91-453DE33130F7}" destId="{B8B7314F-0701-400C-B7F0-387541B40721}" srcOrd="4" destOrd="0" parTransId="{1C6319EA-0BC8-4E7E-8682-93B93354BBC8}" sibTransId="{C5CCEF67-CB5A-41CA-8D40-0445F469C793}"/>
    <dgm:cxn modelId="{4FD256AD-E1AB-4660-AAE8-FC9119D0BEC7}" type="presOf" srcId="{24D1AB96-CA02-4529-8706-F82B3E57BEEF}" destId="{EDA07FA0-7C8B-43EF-A798-19E71DEBE404}" srcOrd="0" destOrd="0" presId="urn:microsoft.com/office/officeart/2005/8/layout/default"/>
    <dgm:cxn modelId="{31D043B0-F1B9-4712-B8DF-657066D456D7}" srcId="{3B7A7539-6B4D-4734-AF91-453DE33130F7}" destId="{0E440C7B-8E1E-4B38-9420-116A8258B0DB}" srcOrd="2" destOrd="0" parTransId="{58AFE660-98C8-41CA-9C4C-089DD1D04534}" sibTransId="{8D715F37-74D9-45DE-BE3F-C0E2E69145B8}"/>
    <dgm:cxn modelId="{92334BB8-D640-46A3-AB4D-4D077127F72C}" type="presOf" srcId="{8C878F35-C47B-4CE0-8C54-24F920087FF7}" destId="{25AEF4C8-DC68-4F8F-9AFF-BBB0C8D6A84F}" srcOrd="0" destOrd="0" presId="urn:microsoft.com/office/officeart/2005/8/layout/default"/>
    <dgm:cxn modelId="{FC86E5BA-B0C0-42DD-89DF-743A5B86F9EC}" srcId="{3B7A7539-6B4D-4734-AF91-453DE33130F7}" destId="{10AA6214-63B5-4F9A-9AED-B3981C16AA97}" srcOrd="16" destOrd="0" parTransId="{34A52B02-6E35-47E6-BD5E-AC0C1964CCAC}" sibTransId="{F4070822-7DFB-4A22-A7A6-082DF06CA4D1}"/>
    <dgm:cxn modelId="{92493BBB-B57A-48D6-8E89-0FE8871B0EF2}" type="presOf" srcId="{0E440C7B-8E1E-4B38-9420-116A8258B0DB}" destId="{2276D6A4-6573-4E32-8046-939D7738554B}" srcOrd="0" destOrd="0" presId="urn:microsoft.com/office/officeart/2005/8/layout/default"/>
    <dgm:cxn modelId="{2251F9BC-EDA3-4FB5-8777-4D257FF6D627}" srcId="{3B7A7539-6B4D-4734-AF91-453DE33130F7}" destId="{30C02293-77D2-4EA1-87F1-FCC9E5032BD7}" srcOrd="8" destOrd="0" parTransId="{BB21F2FC-BDA9-4369-AD97-5CAB9C0B63ED}" sibTransId="{F39BC966-60B9-4385-BA33-450343DFE5AC}"/>
    <dgm:cxn modelId="{F5939DBD-1814-476F-9C97-9321CE5A26AA}" srcId="{3B7A7539-6B4D-4734-AF91-453DE33130F7}" destId="{D2B769CA-26F9-479A-B88D-DAA376B65F65}" srcOrd="11" destOrd="0" parTransId="{53F5D531-A345-44CA-A588-165581BFA5FC}" sibTransId="{98A8BBCB-F036-47C2-A758-A7D30715E789}"/>
    <dgm:cxn modelId="{2DE326C6-9EA9-4F47-A1FF-A33D20823600}" srcId="{3B7A7539-6B4D-4734-AF91-453DE33130F7}" destId="{0199B6BE-11C1-4A30-973D-D64FC5164F96}" srcOrd="9" destOrd="0" parTransId="{6499D16D-A46F-4624-BEBB-9EB3E6EF17CD}" sibTransId="{0F518710-9C01-463A-BCAC-5137BD59AE37}"/>
    <dgm:cxn modelId="{4DC437C7-982F-400F-A4B6-CC62750F15C2}" srcId="{3B7A7539-6B4D-4734-AF91-453DE33130F7}" destId="{846F9E3F-F547-42BC-B1DF-E60675264CFC}" srcOrd="1" destOrd="0" parTransId="{8C181FEA-FBA9-41E2-81B4-ECCB97E1757A}" sibTransId="{F08045E7-2EAE-46FD-BDDF-60AA94DDA815}"/>
    <dgm:cxn modelId="{718830D0-FE4E-4FE7-9092-6CC10B19C97F}" type="presOf" srcId="{312B3F62-D2D2-4C8F-B3C4-DACE992AA472}" destId="{C8CC38EB-A62A-4D06-89B4-15AFD11EFC28}" srcOrd="0" destOrd="0" presId="urn:microsoft.com/office/officeart/2005/8/layout/default"/>
    <dgm:cxn modelId="{EB3620D1-FE05-4ED9-AAA7-265B8CE1E975}" srcId="{3B7A7539-6B4D-4734-AF91-453DE33130F7}" destId="{AD70C12B-787E-4D7B-9C1E-5D717C1BC231}" srcOrd="17" destOrd="0" parTransId="{AE07AF50-9BF3-4C83-B6FB-96876788BD44}" sibTransId="{7B941C13-3CEF-42E1-9344-FCFAF0A7A809}"/>
    <dgm:cxn modelId="{C1CE6AD2-6239-484E-9972-C7BE6FBFB078}" type="presOf" srcId="{F9D41DED-7477-42A9-A1ED-61C35A8DBDF2}" destId="{17C25086-25E0-4892-AF7D-66AEBD1EC742}" srcOrd="0" destOrd="0" presId="urn:microsoft.com/office/officeart/2005/8/layout/default"/>
    <dgm:cxn modelId="{E4B450D7-C076-418D-8625-36D0C24FD42B}" srcId="{3B7A7539-6B4D-4734-AF91-453DE33130F7}" destId="{312B3F62-D2D2-4C8F-B3C4-DACE992AA472}" srcOrd="6" destOrd="0" parTransId="{497ED0E8-B83E-4E5E-A220-D925DFF37AE4}" sibTransId="{F1593D59-04DA-478B-9F8C-2B4DAEA41B22}"/>
    <dgm:cxn modelId="{CD3615DC-D44B-45FC-BC98-99C4CCBDB09E}" type="presOf" srcId="{AD70C12B-787E-4D7B-9C1E-5D717C1BC231}" destId="{1640AF26-5D8E-42E9-9FD6-F3A40CAD7A13}" srcOrd="0" destOrd="0" presId="urn:microsoft.com/office/officeart/2005/8/layout/default"/>
    <dgm:cxn modelId="{37D47DDF-19DE-4606-B17E-92D6D687EF4C}" type="presOf" srcId="{E293DCAE-C169-4EAF-B9E7-25DDBF88CD85}" destId="{0801CDD2-54E7-46AB-8E32-DEB5B25D2905}" srcOrd="0" destOrd="0" presId="urn:microsoft.com/office/officeart/2005/8/layout/default"/>
    <dgm:cxn modelId="{EB83C0E7-EA68-47A0-964F-6CD24B8A4245}" type="presOf" srcId="{0199B6BE-11C1-4A30-973D-D64FC5164F96}" destId="{900EACCA-73E8-429F-8C2E-EBB20730D6CC}" srcOrd="0" destOrd="0" presId="urn:microsoft.com/office/officeart/2005/8/layout/default"/>
    <dgm:cxn modelId="{AAE7C4F7-F2C9-4FA6-AA8F-B0191DAAB934}" srcId="{3B7A7539-6B4D-4734-AF91-453DE33130F7}" destId="{ADE3BA40-68CC-45DC-B8F7-99E08A4546CB}" srcOrd="15" destOrd="0" parTransId="{97698A3D-F0B0-4936-9984-DD1FCB6531F2}" sibTransId="{09679500-1EA7-45AE-BA3A-81B72D4C976A}"/>
    <dgm:cxn modelId="{CA48EBFA-525A-4840-9FCF-5A2731519059}" type="presOf" srcId="{132B0ABD-840C-452B-82AD-B06D04AD9611}" destId="{BA860704-5A0C-499C-9DBD-6D5EC80A7FA4}" srcOrd="0" destOrd="0" presId="urn:microsoft.com/office/officeart/2005/8/layout/default"/>
    <dgm:cxn modelId="{6DA5EDFA-1860-49A2-A4A1-F6A75FF82A53}" type="presOf" srcId="{89035D44-01A1-4F7F-9BA5-8480A7857095}" destId="{F56C9E62-89AA-486D-9388-A5C634EECEA9}" srcOrd="0" destOrd="0" presId="urn:microsoft.com/office/officeart/2005/8/layout/default"/>
    <dgm:cxn modelId="{F61CDD89-A95C-4046-98E0-801F605DA81C}" type="presParOf" srcId="{C3F1B3A9-9F33-4A38-96B0-DAE784208F73}" destId="{EDA07FA0-7C8B-43EF-A798-19E71DEBE404}" srcOrd="0" destOrd="0" presId="urn:microsoft.com/office/officeart/2005/8/layout/default"/>
    <dgm:cxn modelId="{9A508C0B-2AB5-4AF1-AF6B-D6C459D9E13E}" type="presParOf" srcId="{C3F1B3A9-9F33-4A38-96B0-DAE784208F73}" destId="{1C08AF5E-7DE4-40FC-9E9D-ADCEDC63F654}" srcOrd="1" destOrd="0" presId="urn:microsoft.com/office/officeart/2005/8/layout/default"/>
    <dgm:cxn modelId="{50E43FF7-4589-417F-8CB1-7627F1CB680F}" type="presParOf" srcId="{C3F1B3A9-9F33-4A38-96B0-DAE784208F73}" destId="{8BBD0B7C-149A-4F52-B814-C1D26085D25A}" srcOrd="2" destOrd="0" presId="urn:microsoft.com/office/officeart/2005/8/layout/default"/>
    <dgm:cxn modelId="{F40FD315-6BF0-4563-BA52-744E8682CEF4}" type="presParOf" srcId="{C3F1B3A9-9F33-4A38-96B0-DAE784208F73}" destId="{F6C537DA-130F-4588-B848-74088C3527FD}" srcOrd="3" destOrd="0" presId="urn:microsoft.com/office/officeart/2005/8/layout/default"/>
    <dgm:cxn modelId="{0238C40D-FB2A-471B-8B96-4C41D5EE10AE}" type="presParOf" srcId="{C3F1B3A9-9F33-4A38-96B0-DAE784208F73}" destId="{2276D6A4-6573-4E32-8046-939D7738554B}" srcOrd="4" destOrd="0" presId="urn:microsoft.com/office/officeart/2005/8/layout/default"/>
    <dgm:cxn modelId="{D677BB9A-983B-4851-8B27-464690E54273}" type="presParOf" srcId="{C3F1B3A9-9F33-4A38-96B0-DAE784208F73}" destId="{1CF80CA1-776D-4657-8D95-3F0A780781BE}" srcOrd="5" destOrd="0" presId="urn:microsoft.com/office/officeart/2005/8/layout/default"/>
    <dgm:cxn modelId="{191C7607-E195-4E5D-BD2E-3F634579BB1F}" type="presParOf" srcId="{C3F1B3A9-9F33-4A38-96B0-DAE784208F73}" destId="{BA860704-5A0C-499C-9DBD-6D5EC80A7FA4}" srcOrd="6" destOrd="0" presId="urn:microsoft.com/office/officeart/2005/8/layout/default"/>
    <dgm:cxn modelId="{D29F9A35-0E80-4568-AACE-6AF34D0BC34E}" type="presParOf" srcId="{C3F1B3A9-9F33-4A38-96B0-DAE784208F73}" destId="{1DF7D130-07A3-43FB-B1B8-DD777EECEBF2}" srcOrd="7" destOrd="0" presId="urn:microsoft.com/office/officeart/2005/8/layout/default"/>
    <dgm:cxn modelId="{413A7184-9C35-448B-BE99-C2C75F13DEEC}" type="presParOf" srcId="{C3F1B3A9-9F33-4A38-96B0-DAE784208F73}" destId="{E983558A-1E7A-4064-9754-84C2869CF919}" srcOrd="8" destOrd="0" presId="urn:microsoft.com/office/officeart/2005/8/layout/default"/>
    <dgm:cxn modelId="{F2001163-78A6-4D43-96EF-709A6845F0AB}" type="presParOf" srcId="{C3F1B3A9-9F33-4A38-96B0-DAE784208F73}" destId="{62081A7B-D99B-4635-9D7B-500F7D49C716}" srcOrd="9" destOrd="0" presId="urn:microsoft.com/office/officeart/2005/8/layout/default"/>
    <dgm:cxn modelId="{A26806A7-919F-480D-8E7D-DE17BEDE88ED}" type="presParOf" srcId="{C3F1B3A9-9F33-4A38-96B0-DAE784208F73}" destId="{0801CDD2-54E7-46AB-8E32-DEB5B25D2905}" srcOrd="10" destOrd="0" presId="urn:microsoft.com/office/officeart/2005/8/layout/default"/>
    <dgm:cxn modelId="{72AA86E6-2439-4038-B70E-5CFB2B7DB445}" type="presParOf" srcId="{C3F1B3A9-9F33-4A38-96B0-DAE784208F73}" destId="{B01DFF5F-2698-4D9B-98D9-9D136E1630BA}" srcOrd="11" destOrd="0" presId="urn:microsoft.com/office/officeart/2005/8/layout/default"/>
    <dgm:cxn modelId="{DC290AB6-B8E2-461B-89E1-7ACC8C2EA803}" type="presParOf" srcId="{C3F1B3A9-9F33-4A38-96B0-DAE784208F73}" destId="{C8CC38EB-A62A-4D06-89B4-15AFD11EFC28}" srcOrd="12" destOrd="0" presId="urn:microsoft.com/office/officeart/2005/8/layout/default"/>
    <dgm:cxn modelId="{F40200B1-1B06-4351-9CD4-5B8AAF94C1F2}" type="presParOf" srcId="{C3F1B3A9-9F33-4A38-96B0-DAE784208F73}" destId="{389785C1-1E16-44A9-A673-C4AB2403B49F}" srcOrd="13" destOrd="0" presId="urn:microsoft.com/office/officeart/2005/8/layout/default"/>
    <dgm:cxn modelId="{8C1C1743-CC24-4326-A5F4-E73D107D75C8}" type="presParOf" srcId="{C3F1B3A9-9F33-4A38-96B0-DAE784208F73}" destId="{25AEF4C8-DC68-4F8F-9AFF-BBB0C8D6A84F}" srcOrd="14" destOrd="0" presId="urn:microsoft.com/office/officeart/2005/8/layout/default"/>
    <dgm:cxn modelId="{7A49126A-2C63-48EC-98C8-9F0EC9A9364E}" type="presParOf" srcId="{C3F1B3A9-9F33-4A38-96B0-DAE784208F73}" destId="{12088BA3-F992-4E25-95BB-A4E77B984B83}" srcOrd="15" destOrd="0" presId="urn:microsoft.com/office/officeart/2005/8/layout/default"/>
    <dgm:cxn modelId="{5CFA5AC8-2D8D-4889-8309-71B25D5D5529}" type="presParOf" srcId="{C3F1B3A9-9F33-4A38-96B0-DAE784208F73}" destId="{E058550F-B988-468F-B0E7-9C7A1C4F08B6}" srcOrd="16" destOrd="0" presId="urn:microsoft.com/office/officeart/2005/8/layout/default"/>
    <dgm:cxn modelId="{FE4E0475-051F-48B5-B1F7-4AE6D31DD843}" type="presParOf" srcId="{C3F1B3A9-9F33-4A38-96B0-DAE784208F73}" destId="{01698FBB-7C72-4F00-938E-3B489920474A}" srcOrd="17" destOrd="0" presId="urn:microsoft.com/office/officeart/2005/8/layout/default"/>
    <dgm:cxn modelId="{0AAE0D0C-EB67-4D72-81FE-4A0EABFCADDE}" type="presParOf" srcId="{C3F1B3A9-9F33-4A38-96B0-DAE784208F73}" destId="{900EACCA-73E8-429F-8C2E-EBB20730D6CC}" srcOrd="18" destOrd="0" presId="urn:microsoft.com/office/officeart/2005/8/layout/default"/>
    <dgm:cxn modelId="{3DCBB1CA-CD18-480A-A635-5FAA4EDC5524}" type="presParOf" srcId="{C3F1B3A9-9F33-4A38-96B0-DAE784208F73}" destId="{A29DF64E-C091-4127-B019-16D0B53E2941}" srcOrd="19" destOrd="0" presId="urn:microsoft.com/office/officeart/2005/8/layout/default"/>
    <dgm:cxn modelId="{EB21F839-974C-49D2-A729-9FC721BA14FF}" type="presParOf" srcId="{C3F1B3A9-9F33-4A38-96B0-DAE784208F73}" destId="{17C25086-25E0-4892-AF7D-66AEBD1EC742}" srcOrd="20" destOrd="0" presId="urn:microsoft.com/office/officeart/2005/8/layout/default"/>
    <dgm:cxn modelId="{BD3AAA6B-32C8-4592-B2E0-258767C0C374}" type="presParOf" srcId="{C3F1B3A9-9F33-4A38-96B0-DAE784208F73}" destId="{31C96D63-D29A-4C0C-B250-F325756F97AE}" srcOrd="21" destOrd="0" presId="urn:microsoft.com/office/officeart/2005/8/layout/default"/>
    <dgm:cxn modelId="{BA2A0CC9-749D-47A6-9A60-8CCFF4108DCA}" type="presParOf" srcId="{C3F1B3A9-9F33-4A38-96B0-DAE784208F73}" destId="{FBC85DD5-CF70-413D-95B8-C51A8363AE4E}" srcOrd="22" destOrd="0" presId="urn:microsoft.com/office/officeart/2005/8/layout/default"/>
    <dgm:cxn modelId="{B2765B2E-ACDC-44F6-BDBE-7A9A6EDCA367}" type="presParOf" srcId="{C3F1B3A9-9F33-4A38-96B0-DAE784208F73}" destId="{B532670F-C875-429D-BC47-533E192D63C5}" srcOrd="23" destOrd="0" presId="urn:microsoft.com/office/officeart/2005/8/layout/default"/>
    <dgm:cxn modelId="{59BD076D-BAAB-4717-9BDB-4228311B6400}" type="presParOf" srcId="{C3F1B3A9-9F33-4A38-96B0-DAE784208F73}" destId="{5EFD8E83-71D5-4D71-B9A9-58D80D750BB1}" srcOrd="24" destOrd="0" presId="urn:microsoft.com/office/officeart/2005/8/layout/default"/>
    <dgm:cxn modelId="{2F3AAAEF-FFFA-406B-901E-770975B68E24}" type="presParOf" srcId="{C3F1B3A9-9F33-4A38-96B0-DAE784208F73}" destId="{5FEE1338-F11D-4E68-B47F-02AAF065A359}" srcOrd="25" destOrd="0" presId="urn:microsoft.com/office/officeart/2005/8/layout/default"/>
    <dgm:cxn modelId="{0053BB41-29D2-4C60-B301-F046A1C58B6F}" type="presParOf" srcId="{C3F1B3A9-9F33-4A38-96B0-DAE784208F73}" destId="{F56C9E62-89AA-486D-9388-A5C634EECEA9}" srcOrd="26" destOrd="0" presId="urn:microsoft.com/office/officeart/2005/8/layout/default"/>
    <dgm:cxn modelId="{00355D49-81F8-4C36-B48B-AF0A32856A88}" type="presParOf" srcId="{C3F1B3A9-9F33-4A38-96B0-DAE784208F73}" destId="{B413526E-9172-496C-8DF1-0D5563CE68FC}" srcOrd="27" destOrd="0" presId="urn:microsoft.com/office/officeart/2005/8/layout/default"/>
    <dgm:cxn modelId="{70CA8C26-A192-4585-A440-1B2258E57B4B}" type="presParOf" srcId="{C3F1B3A9-9F33-4A38-96B0-DAE784208F73}" destId="{69DB1605-8B43-42E0-AAAE-F5D852E7BFFF}" srcOrd="28" destOrd="0" presId="urn:microsoft.com/office/officeart/2005/8/layout/default"/>
    <dgm:cxn modelId="{4967E3D7-2581-484F-B8FF-70A9FF07AA13}" type="presParOf" srcId="{C3F1B3A9-9F33-4A38-96B0-DAE784208F73}" destId="{B54F055A-6F91-468D-A837-09DFAF4E41FF}" srcOrd="29" destOrd="0" presId="urn:microsoft.com/office/officeart/2005/8/layout/default"/>
    <dgm:cxn modelId="{53BCB18C-B477-4C10-BEC1-27A1A01AAB11}" type="presParOf" srcId="{C3F1B3A9-9F33-4A38-96B0-DAE784208F73}" destId="{12F53EBA-E19A-43F0-ADF2-5791FA34A5B1}" srcOrd="30" destOrd="0" presId="urn:microsoft.com/office/officeart/2005/8/layout/default"/>
    <dgm:cxn modelId="{1E1046C8-F3BF-43AE-BAFA-285665406016}" type="presParOf" srcId="{C3F1B3A9-9F33-4A38-96B0-DAE784208F73}" destId="{1BBDA1C6-4DBF-416F-8841-8377A56EA080}" srcOrd="31" destOrd="0" presId="urn:microsoft.com/office/officeart/2005/8/layout/default"/>
    <dgm:cxn modelId="{D41C4831-0D99-4ACE-8C89-9CC63669C5CC}" type="presParOf" srcId="{C3F1B3A9-9F33-4A38-96B0-DAE784208F73}" destId="{2E5C4F83-3843-4D12-93A3-FABC067498B0}" srcOrd="32" destOrd="0" presId="urn:microsoft.com/office/officeart/2005/8/layout/default"/>
    <dgm:cxn modelId="{642622EB-8DE0-4B93-AAD9-B1A5A34F165A}" type="presParOf" srcId="{C3F1B3A9-9F33-4A38-96B0-DAE784208F73}" destId="{F64A166A-28B1-4099-B7B6-95B93E7247D7}" srcOrd="33" destOrd="0" presId="urn:microsoft.com/office/officeart/2005/8/layout/default"/>
    <dgm:cxn modelId="{D6BB27CF-5F89-4DE3-9066-8CD21D91CF78}" type="presParOf" srcId="{C3F1B3A9-9F33-4A38-96B0-DAE784208F73}" destId="{1640AF26-5D8E-42E9-9FD6-F3A40CAD7A13}" srcOrd="34" destOrd="0" presId="urn:microsoft.com/office/officeart/2005/8/layout/default"/>
    <dgm:cxn modelId="{84F76279-D63F-4EA2-A8A2-6BAED016C22A}" type="presParOf" srcId="{C3F1B3A9-9F33-4A38-96B0-DAE784208F73}" destId="{3D1B2AF6-E734-4FC6-95B8-C4354973F48B}" srcOrd="35" destOrd="0" presId="urn:microsoft.com/office/officeart/2005/8/layout/default"/>
    <dgm:cxn modelId="{683ED76A-024B-4357-9262-67064787C333}" type="presParOf" srcId="{C3F1B3A9-9F33-4A38-96B0-DAE784208F73}" destId="{8E22D7DE-73CC-4021-8736-D9E76A4D2BFF}" srcOrd="3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EE2EFB-2D7C-4E8F-BCC6-0DA72C66F2F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fi-FI"/>
        </a:p>
      </dgm:t>
    </dgm:pt>
    <dgm:pt modelId="{3E9A470F-4BC8-4A8F-8D39-471501721D72}">
      <dgm:prSet phldrT="[Text]"/>
      <dgm:spPr/>
      <dgm:t>
        <a:bodyPr/>
        <a:lstStyle/>
        <a:p>
          <a:r>
            <a:rPr lang="fi-FI">
              <a:solidFill>
                <a:schemeClr val="bg1"/>
              </a:solidFill>
            </a:rPr>
            <a:t>IMO komitea käsittely</a:t>
          </a:r>
          <a:endParaRPr lang="fi-FI" dirty="0">
            <a:solidFill>
              <a:schemeClr val="bg1"/>
            </a:solidFill>
          </a:endParaRPr>
        </a:p>
      </dgm:t>
    </dgm:pt>
    <dgm:pt modelId="{04B3974F-F4A1-4CF8-A0D4-69DF4846A2CB}" type="parTrans" cxnId="{2FC46CC7-5C90-48D1-B65F-86B70839B7F5}">
      <dgm:prSet/>
      <dgm:spPr/>
      <dgm:t>
        <a:bodyPr/>
        <a:lstStyle/>
        <a:p>
          <a:endParaRPr lang="fi-FI">
            <a:solidFill>
              <a:schemeClr val="bg1"/>
            </a:solidFill>
          </a:endParaRPr>
        </a:p>
      </dgm:t>
    </dgm:pt>
    <dgm:pt modelId="{49F019C2-9D02-4ED7-ADBE-17A45D1FFE96}" type="sibTrans" cxnId="{2FC46CC7-5C90-48D1-B65F-86B70839B7F5}">
      <dgm:prSet/>
      <dgm:spPr/>
      <dgm:t>
        <a:bodyPr/>
        <a:lstStyle/>
        <a:p>
          <a:endParaRPr lang="fi-FI">
            <a:solidFill>
              <a:schemeClr val="bg1"/>
            </a:solidFill>
          </a:endParaRPr>
        </a:p>
      </dgm:t>
    </dgm:pt>
    <dgm:pt modelId="{A7390239-EA81-47B8-8094-74342AC095D5}">
      <dgm:prSet/>
      <dgm:spPr/>
      <dgm:t>
        <a:bodyPr/>
        <a:lstStyle/>
        <a:p>
          <a:r>
            <a:rPr lang="fi-FI" dirty="0">
              <a:solidFill>
                <a:schemeClr val="bg1"/>
              </a:solidFill>
            </a:rPr>
            <a:t>Hyväksyntä</a:t>
          </a:r>
          <a:endParaRPr lang="fi-FI" dirty="0">
            <a:solidFill>
              <a:schemeClr val="bg1"/>
            </a:solidFill>
            <a:effectLst/>
          </a:endParaRPr>
        </a:p>
      </dgm:t>
    </dgm:pt>
    <dgm:pt modelId="{D5102FD6-D45D-4AC6-B0DA-C0E66D49E7E7}" type="parTrans" cxnId="{D39E40A6-1AD9-4622-BC59-E233CD0F33A9}">
      <dgm:prSet/>
      <dgm:spPr/>
      <dgm:t>
        <a:bodyPr/>
        <a:lstStyle/>
        <a:p>
          <a:endParaRPr lang="fi-FI">
            <a:solidFill>
              <a:schemeClr val="bg1"/>
            </a:solidFill>
          </a:endParaRPr>
        </a:p>
      </dgm:t>
    </dgm:pt>
    <dgm:pt modelId="{623F0FE1-568E-4235-89F9-137408AB9388}" type="sibTrans" cxnId="{D39E40A6-1AD9-4622-BC59-E233CD0F33A9}">
      <dgm:prSet/>
      <dgm:spPr/>
      <dgm:t>
        <a:bodyPr/>
        <a:lstStyle/>
        <a:p>
          <a:endParaRPr lang="fi-FI">
            <a:solidFill>
              <a:schemeClr val="bg1"/>
            </a:solidFill>
          </a:endParaRPr>
        </a:p>
      </dgm:t>
    </dgm:pt>
    <dgm:pt modelId="{C80522B2-32D1-45CD-BEF5-62271D5DB259}">
      <dgm:prSet/>
      <dgm:spPr/>
      <dgm:t>
        <a:bodyPr/>
        <a:lstStyle/>
        <a:p>
          <a:r>
            <a:rPr lang="fi-FI" dirty="0">
              <a:solidFill>
                <a:schemeClr val="bg1"/>
              </a:solidFill>
            </a:rPr>
            <a:t>Traficom (</a:t>
          </a:r>
          <a:r>
            <a:rPr lang="fi-FI" dirty="0">
              <a:solidFill>
                <a:schemeClr val="bg1"/>
              </a:solidFill>
              <a:effectLst/>
            </a:rPr>
            <a:t>Kokoi Tuomas)</a:t>
          </a:r>
        </a:p>
      </dgm:t>
    </dgm:pt>
    <dgm:pt modelId="{E5964FBE-899F-44F6-8936-41429EB863C6}" type="parTrans" cxnId="{1D32FFD7-3636-4190-B809-215467D407BA}">
      <dgm:prSet/>
      <dgm:spPr/>
      <dgm:t>
        <a:bodyPr/>
        <a:lstStyle/>
        <a:p>
          <a:endParaRPr lang="fi-FI">
            <a:solidFill>
              <a:schemeClr val="bg1"/>
            </a:solidFill>
          </a:endParaRPr>
        </a:p>
      </dgm:t>
    </dgm:pt>
    <dgm:pt modelId="{6E32FBC7-8114-44B3-9A75-661AE195F416}" type="sibTrans" cxnId="{1D32FFD7-3636-4190-B809-215467D407BA}">
      <dgm:prSet/>
      <dgm:spPr/>
      <dgm:t>
        <a:bodyPr/>
        <a:lstStyle/>
        <a:p>
          <a:endParaRPr lang="fi-FI">
            <a:solidFill>
              <a:schemeClr val="bg1"/>
            </a:solidFill>
          </a:endParaRPr>
        </a:p>
      </dgm:t>
    </dgm:pt>
    <dgm:pt modelId="{EDD002E2-2727-4BE1-A314-3DE816B9B5AB}">
      <dgm:prSet/>
      <dgm:spPr/>
      <dgm:t>
        <a:bodyPr/>
        <a:lstStyle/>
        <a:p>
          <a:r>
            <a:rPr lang="fi-FI" dirty="0" err="1">
              <a:solidFill>
                <a:schemeClr val="bg1"/>
              </a:solidFill>
              <a:effectLst/>
            </a:rPr>
            <a:t>Spostijakelu</a:t>
          </a:r>
          <a:endParaRPr lang="fi-FI" dirty="0">
            <a:solidFill>
              <a:schemeClr val="bg1"/>
            </a:solidFill>
            <a:effectLst/>
          </a:endParaRPr>
        </a:p>
      </dgm:t>
    </dgm:pt>
    <dgm:pt modelId="{36E46B11-FF69-46AC-8DA9-DC051EA50551}" type="parTrans" cxnId="{1AC927F9-4003-4B35-8606-5845EFB516E3}">
      <dgm:prSet/>
      <dgm:spPr/>
      <dgm:t>
        <a:bodyPr/>
        <a:lstStyle/>
        <a:p>
          <a:endParaRPr lang="fi-FI">
            <a:solidFill>
              <a:schemeClr val="bg1"/>
            </a:solidFill>
          </a:endParaRPr>
        </a:p>
      </dgm:t>
    </dgm:pt>
    <dgm:pt modelId="{04DA60BD-A722-4D5C-A015-36FF93D734C6}" type="sibTrans" cxnId="{1AC927F9-4003-4B35-8606-5845EFB516E3}">
      <dgm:prSet/>
      <dgm:spPr/>
      <dgm:t>
        <a:bodyPr/>
        <a:lstStyle/>
        <a:p>
          <a:endParaRPr lang="fi-FI">
            <a:solidFill>
              <a:schemeClr val="bg1"/>
            </a:solidFill>
          </a:endParaRPr>
        </a:p>
      </dgm:t>
    </dgm:pt>
    <dgm:pt modelId="{5467C320-7B7D-435D-BBAD-644D2E84C867}">
      <dgm:prSet/>
      <dgm:spPr/>
      <dgm:t>
        <a:bodyPr/>
        <a:lstStyle/>
        <a:p>
          <a:r>
            <a:rPr lang="fi-FI" dirty="0">
              <a:solidFill>
                <a:schemeClr val="bg1"/>
              </a:solidFill>
              <a:effectLst/>
            </a:rPr>
            <a:t>Käsittely ja muutokset IL:ssä</a:t>
          </a:r>
        </a:p>
      </dgm:t>
    </dgm:pt>
    <dgm:pt modelId="{E81023DE-C401-4A22-9457-DCE727C4B046}" type="parTrans" cxnId="{58280BB7-EE3D-4FFB-B43A-AF8EB303AA44}">
      <dgm:prSet/>
      <dgm:spPr/>
      <dgm:t>
        <a:bodyPr/>
        <a:lstStyle/>
        <a:p>
          <a:endParaRPr lang="fi-FI">
            <a:solidFill>
              <a:schemeClr val="bg1"/>
            </a:solidFill>
          </a:endParaRPr>
        </a:p>
      </dgm:t>
    </dgm:pt>
    <dgm:pt modelId="{EC685ECA-E9E9-4F89-B70D-2721C66A61DB}" type="sibTrans" cxnId="{58280BB7-EE3D-4FFB-B43A-AF8EB303AA44}">
      <dgm:prSet/>
      <dgm:spPr/>
      <dgm:t>
        <a:bodyPr/>
        <a:lstStyle/>
        <a:p>
          <a:endParaRPr lang="fi-FI">
            <a:solidFill>
              <a:schemeClr val="bg1"/>
            </a:solidFill>
          </a:endParaRPr>
        </a:p>
      </dgm:t>
    </dgm:pt>
    <dgm:pt modelId="{18B928B2-7057-4EA7-B845-35B218EABD28}" type="pres">
      <dgm:prSet presAssocID="{28EE2EFB-2D7C-4E8F-BCC6-0DA72C66F2F8}" presName="Name0" presStyleCnt="0">
        <dgm:presLayoutVars>
          <dgm:dir/>
          <dgm:animLvl val="lvl"/>
          <dgm:resizeHandles val="exact"/>
        </dgm:presLayoutVars>
      </dgm:prSet>
      <dgm:spPr/>
    </dgm:pt>
    <dgm:pt modelId="{57143369-783C-46C4-835A-A734CD06EE54}" type="pres">
      <dgm:prSet presAssocID="{3E9A470F-4BC8-4A8F-8D39-471501721D72}" presName="parTxOnly" presStyleLbl="node1" presStyleIdx="0" presStyleCnt="5">
        <dgm:presLayoutVars>
          <dgm:chMax val="0"/>
          <dgm:chPref val="0"/>
          <dgm:bulletEnabled val="1"/>
        </dgm:presLayoutVars>
      </dgm:prSet>
      <dgm:spPr/>
    </dgm:pt>
    <dgm:pt modelId="{224A7BE0-5585-4B82-B247-8548990EEFE8}" type="pres">
      <dgm:prSet presAssocID="{49F019C2-9D02-4ED7-ADBE-17A45D1FFE96}" presName="parTxOnlySpace" presStyleCnt="0"/>
      <dgm:spPr/>
    </dgm:pt>
    <dgm:pt modelId="{11A1ECC7-6E34-485F-A864-C810BA67D064}" type="pres">
      <dgm:prSet presAssocID="{A7390239-EA81-47B8-8094-74342AC095D5}" presName="parTxOnly" presStyleLbl="node1" presStyleIdx="1" presStyleCnt="5">
        <dgm:presLayoutVars>
          <dgm:chMax val="0"/>
          <dgm:chPref val="0"/>
          <dgm:bulletEnabled val="1"/>
        </dgm:presLayoutVars>
      </dgm:prSet>
      <dgm:spPr/>
    </dgm:pt>
    <dgm:pt modelId="{D27A751D-4DBA-48E2-9C28-2F6D6B36AE7A}" type="pres">
      <dgm:prSet presAssocID="{623F0FE1-568E-4235-89F9-137408AB9388}" presName="parTxOnlySpace" presStyleCnt="0"/>
      <dgm:spPr/>
    </dgm:pt>
    <dgm:pt modelId="{31CB5319-1463-4B39-A179-C8C8A25583EA}" type="pres">
      <dgm:prSet presAssocID="{C80522B2-32D1-45CD-BEF5-62271D5DB259}" presName="parTxOnly" presStyleLbl="node1" presStyleIdx="2" presStyleCnt="5">
        <dgm:presLayoutVars>
          <dgm:chMax val="0"/>
          <dgm:chPref val="0"/>
          <dgm:bulletEnabled val="1"/>
        </dgm:presLayoutVars>
      </dgm:prSet>
      <dgm:spPr/>
    </dgm:pt>
    <dgm:pt modelId="{8528E616-9732-4D12-90AF-76534B24E955}" type="pres">
      <dgm:prSet presAssocID="{6E32FBC7-8114-44B3-9A75-661AE195F416}" presName="parTxOnlySpace" presStyleCnt="0"/>
      <dgm:spPr/>
    </dgm:pt>
    <dgm:pt modelId="{FB859A06-9026-4596-A67F-034EE68502B9}" type="pres">
      <dgm:prSet presAssocID="{EDD002E2-2727-4BE1-A314-3DE816B9B5AB}" presName="parTxOnly" presStyleLbl="node1" presStyleIdx="3" presStyleCnt="5">
        <dgm:presLayoutVars>
          <dgm:chMax val="0"/>
          <dgm:chPref val="0"/>
          <dgm:bulletEnabled val="1"/>
        </dgm:presLayoutVars>
      </dgm:prSet>
      <dgm:spPr/>
    </dgm:pt>
    <dgm:pt modelId="{26317B45-C07C-4979-BFB0-8244DEC40A52}" type="pres">
      <dgm:prSet presAssocID="{04DA60BD-A722-4D5C-A015-36FF93D734C6}" presName="parTxOnlySpace" presStyleCnt="0"/>
      <dgm:spPr/>
    </dgm:pt>
    <dgm:pt modelId="{83BD82A2-17C8-415E-9BCB-0A25BDB8A559}" type="pres">
      <dgm:prSet presAssocID="{5467C320-7B7D-435D-BBAD-644D2E84C867}" presName="parTxOnly" presStyleLbl="node1" presStyleIdx="4" presStyleCnt="5">
        <dgm:presLayoutVars>
          <dgm:chMax val="0"/>
          <dgm:chPref val="0"/>
          <dgm:bulletEnabled val="1"/>
        </dgm:presLayoutVars>
      </dgm:prSet>
      <dgm:spPr/>
    </dgm:pt>
  </dgm:ptLst>
  <dgm:cxnLst>
    <dgm:cxn modelId="{4C53CE14-DF60-4553-AD2E-132C552D40DA}" type="presOf" srcId="{3E9A470F-4BC8-4A8F-8D39-471501721D72}" destId="{57143369-783C-46C4-835A-A734CD06EE54}" srcOrd="0" destOrd="0" presId="urn:microsoft.com/office/officeart/2005/8/layout/chevron1"/>
    <dgm:cxn modelId="{B4EDB03A-DA67-4C73-8AEA-DE5891AEDE1C}" type="presOf" srcId="{C80522B2-32D1-45CD-BEF5-62271D5DB259}" destId="{31CB5319-1463-4B39-A179-C8C8A25583EA}" srcOrd="0" destOrd="0" presId="urn:microsoft.com/office/officeart/2005/8/layout/chevron1"/>
    <dgm:cxn modelId="{5751E75D-73B6-45C8-AF7C-D9A3410859D0}" type="presOf" srcId="{28EE2EFB-2D7C-4E8F-BCC6-0DA72C66F2F8}" destId="{18B928B2-7057-4EA7-B845-35B218EABD28}" srcOrd="0" destOrd="0" presId="urn:microsoft.com/office/officeart/2005/8/layout/chevron1"/>
    <dgm:cxn modelId="{A8FCBC76-F2A4-490D-9608-1972AEF12DFF}" type="presOf" srcId="{EDD002E2-2727-4BE1-A314-3DE816B9B5AB}" destId="{FB859A06-9026-4596-A67F-034EE68502B9}" srcOrd="0" destOrd="0" presId="urn:microsoft.com/office/officeart/2005/8/layout/chevron1"/>
    <dgm:cxn modelId="{D39E40A6-1AD9-4622-BC59-E233CD0F33A9}" srcId="{28EE2EFB-2D7C-4E8F-BCC6-0DA72C66F2F8}" destId="{A7390239-EA81-47B8-8094-74342AC095D5}" srcOrd="1" destOrd="0" parTransId="{D5102FD6-D45D-4AC6-B0DA-C0E66D49E7E7}" sibTransId="{623F0FE1-568E-4235-89F9-137408AB9388}"/>
    <dgm:cxn modelId="{58280BB7-EE3D-4FFB-B43A-AF8EB303AA44}" srcId="{28EE2EFB-2D7C-4E8F-BCC6-0DA72C66F2F8}" destId="{5467C320-7B7D-435D-BBAD-644D2E84C867}" srcOrd="4" destOrd="0" parTransId="{E81023DE-C401-4A22-9457-DCE727C4B046}" sibTransId="{EC685ECA-E9E9-4F89-B70D-2721C66A61DB}"/>
    <dgm:cxn modelId="{ADAAB8BC-8DC4-4C96-8A62-5BFB341B8E5D}" type="presOf" srcId="{A7390239-EA81-47B8-8094-74342AC095D5}" destId="{11A1ECC7-6E34-485F-A864-C810BA67D064}" srcOrd="0" destOrd="0" presId="urn:microsoft.com/office/officeart/2005/8/layout/chevron1"/>
    <dgm:cxn modelId="{2FC46CC7-5C90-48D1-B65F-86B70839B7F5}" srcId="{28EE2EFB-2D7C-4E8F-BCC6-0DA72C66F2F8}" destId="{3E9A470F-4BC8-4A8F-8D39-471501721D72}" srcOrd="0" destOrd="0" parTransId="{04B3974F-F4A1-4CF8-A0D4-69DF4846A2CB}" sibTransId="{49F019C2-9D02-4ED7-ADBE-17A45D1FFE96}"/>
    <dgm:cxn modelId="{1D32FFD7-3636-4190-B809-215467D407BA}" srcId="{28EE2EFB-2D7C-4E8F-BCC6-0DA72C66F2F8}" destId="{C80522B2-32D1-45CD-BEF5-62271D5DB259}" srcOrd="2" destOrd="0" parTransId="{E5964FBE-899F-44F6-8936-41429EB863C6}" sibTransId="{6E32FBC7-8114-44B3-9A75-661AE195F416}"/>
    <dgm:cxn modelId="{A0E8ABF1-0D67-46EC-B638-DF9D7C8DDB8B}" type="presOf" srcId="{5467C320-7B7D-435D-BBAD-644D2E84C867}" destId="{83BD82A2-17C8-415E-9BCB-0A25BDB8A559}" srcOrd="0" destOrd="0" presId="urn:microsoft.com/office/officeart/2005/8/layout/chevron1"/>
    <dgm:cxn modelId="{1AC927F9-4003-4B35-8606-5845EFB516E3}" srcId="{28EE2EFB-2D7C-4E8F-BCC6-0DA72C66F2F8}" destId="{EDD002E2-2727-4BE1-A314-3DE816B9B5AB}" srcOrd="3" destOrd="0" parTransId="{36E46B11-FF69-46AC-8DA9-DC051EA50551}" sibTransId="{04DA60BD-A722-4D5C-A015-36FF93D734C6}"/>
    <dgm:cxn modelId="{FA559940-A000-41AB-94F6-2C194F86D1C0}" type="presParOf" srcId="{18B928B2-7057-4EA7-B845-35B218EABD28}" destId="{57143369-783C-46C4-835A-A734CD06EE54}" srcOrd="0" destOrd="0" presId="urn:microsoft.com/office/officeart/2005/8/layout/chevron1"/>
    <dgm:cxn modelId="{BBC71BA1-1B4B-4B93-B149-812C95F82C4E}" type="presParOf" srcId="{18B928B2-7057-4EA7-B845-35B218EABD28}" destId="{224A7BE0-5585-4B82-B247-8548990EEFE8}" srcOrd="1" destOrd="0" presId="urn:microsoft.com/office/officeart/2005/8/layout/chevron1"/>
    <dgm:cxn modelId="{79130A57-FA2A-4680-B228-BB74D0F15F5A}" type="presParOf" srcId="{18B928B2-7057-4EA7-B845-35B218EABD28}" destId="{11A1ECC7-6E34-485F-A864-C810BA67D064}" srcOrd="2" destOrd="0" presId="urn:microsoft.com/office/officeart/2005/8/layout/chevron1"/>
    <dgm:cxn modelId="{0F25BB35-1067-409E-9846-A6A3F4D3D28B}" type="presParOf" srcId="{18B928B2-7057-4EA7-B845-35B218EABD28}" destId="{D27A751D-4DBA-48E2-9C28-2F6D6B36AE7A}" srcOrd="3" destOrd="0" presId="urn:microsoft.com/office/officeart/2005/8/layout/chevron1"/>
    <dgm:cxn modelId="{FEEC25AE-DA25-4A66-995F-E32B3C154D34}" type="presParOf" srcId="{18B928B2-7057-4EA7-B845-35B218EABD28}" destId="{31CB5319-1463-4B39-A179-C8C8A25583EA}" srcOrd="4" destOrd="0" presId="urn:microsoft.com/office/officeart/2005/8/layout/chevron1"/>
    <dgm:cxn modelId="{3C271719-6044-4643-A867-D58A33281789}" type="presParOf" srcId="{18B928B2-7057-4EA7-B845-35B218EABD28}" destId="{8528E616-9732-4D12-90AF-76534B24E955}" srcOrd="5" destOrd="0" presId="urn:microsoft.com/office/officeart/2005/8/layout/chevron1"/>
    <dgm:cxn modelId="{327E9542-DF60-4B15-B312-7D0FF96DAB37}" type="presParOf" srcId="{18B928B2-7057-4EA7-B845-35B218EABD28}" destId="{FB859A06-9026-4596-A67F-034EE68502B9}" srcOrd="6" destOrd="0" presId="urn:microsoft.com/office/officeart/2005/8/layout/chevron1"/>
    <dgm:cxn modelId="{F8508586-8632-4361-ABBB-2ABD0126039A}" type="presParOf" srcId="{18B928B2-7057-4EA7-B845-35B218EABD28}" destId="{26317B45-C07C-4979-BFB0-8244DEC40A52}" srcOrd="7" destOrd="0" presId="urn:microsoft.com/office/officeart/2005/8/layout/chevron1"/>
    <dgm:cxn modelId="{32CF1371-9327-41EB-A559-CD14B3CA333B}" type="presParOf" srcId="{18B928B2-7057-4EA7-B845-35B218EABD28}" destId="{83BD82A2-17C8-415E-9BCB-0A25BDB8A559}"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8EE2EFB-2D7C-4E8F-BCC6-0DA72C66F2F8}"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fi-FI"/>
        </a:p>
      </dgm:t>
    </dgm:pt>
    <dgm:pt modelId="{3E9A470F-4BC8-4A8F-8D39-471501721D72}">
      <dgm:prSet phldrT="[Text]" custT="1"/>
      <dgm:spPr/>
      <dgm:t>
        <a:bodyPr/>
        <a:lstStyle/>
        <a:p>
          <a:r>
            <a:rPr lang="fi-FI" sz="1400" dirty="0">
              <a:solidFill>
                <a:schemeClr val="bg1"/>
              </a:solidFill>
            </a:rPr>
            <a:t>SOLAS V/ </a:t>
          </a:r>
          <a:r>
            <a:rPr lang="fi-FI" sz="1400" dirty="0" err="1">
              <a:solidFill>
                <a:schemeClr val="bg1"/>
              </a:solidFill>
            </a:rPr>
            <a:t>reg</a:t>
          </a:r>
          <a:r>
            <a:rPr lang="fi-FI" sz="1400" dirty="0">
              <a:solidFill>
                <a:schemeClr val="bg1"/>
              </a:solidFill>
            </a:rPr>
            <a:t> </a:t>
          </a:r>
          <a:r>
            <a:rPr lang="fi-FI" sz="1400" dirty="0" err="1">
              <a:solidFill>
                <a:schemeClr val="bg1"/>
              </a:solidFill>
            </a:rPr>
            <a:t>Meteorological</a:t>
          </a:r>
          <a:r>
            <a:rPr lang="fi-FI" sz="1400" dirty="0">
              <a:solidFill>
                <a:schemeClr val="bg1"/>
              </a:solidFill>
            </a:rPr>
            <a:t> </a:t>
          </a:r>
          <a:br>
            <a:rPr lang="fi-FI" sz="1400" dirty="0">
              <a:solidFill>
                <a:schemeClr val="bg1"/>
              </a:solidFill>
            </a:rPr>
          </a:br>
          <a:r>
            <a:rPr lang="fi-FI" sz="1400" dirty="0" err="1">
              <a:solidFill>
                <a:schemeClr val="bg1"/>
              </a:solidFill>
            </a:rPr>
            <a:t>services</a:t>
          </a:r>
          <a:r>
            <a:rPr lang="fi-FI" sz="1400" dirty="0">
              <a:solidFill>
                <a:schemeClr val="bg1"/>
              </a:solidFill>
            </a:rPr>
            <a:t> and </a:t>
          </a:r>
          <a:r>
            <a:rPr lang="fi-FI" sz="1400" dirty="0" err="1">
              <a:solidFill>
                <a:schemeClr val="bg1"/>
              </a:solidFill>
            </a:rPr>
            <a:t>warnings</a:t>
          </a:r>
          <a:endParaRPr lang="fi-FI" sz="1400" dirty="0">
            <a:solidFill>
              <a:schemeClr val="bg1"/>
            </a:solidFill>
          </a:endParaRPr>
        </a:p>
      </dgm:t>
    </dgm:pt>
    <dgm:pt modelId="{04B3974F-F4A1-4CF8-A0D4-69DF4846A2CB}" type="parTrans" cxnId="{2FC46CC7-5C90-48D1-B65F-86B70839B7F5}">
      <dgm:prSet/>
      <dgm:spPr/>
      <dgm:t>
        <a:bodyPr/>
        <a:lstStyle/>
        <a:p>
          <a:endParaRPr lang="fi-FI" sz="1600">
            <a:solidFill>
              <a:schemeClr val="bg1"/>
            </a:solidFill>
          </a:endParaRPr>
        </a:p>
      </dgm:t>
    </dgm:pt>
    <dgm:pt modelId="{49F019C2-9D02-4ED7-ADBE-17A45D1FFE96}" type="sibTrans" cxnId="{2FC46CC7-5C90-48D1-B65F-86B70839B7F5}">
      <dgm:prSet/>
      <dgm:spPr/>
      <dgm:t>
        <a:bodyPr/>
        <a:lstStyle/>
        <a:p>
          <a:endParaRPr lang="fi-FI" sz="1600">
            <a:solidFill>
              <a:schemeClr val="bg1"/>
            </a:solidFill>
          </a:endParaRPr>
        </a:p>
      </dgm:t>
    </dgm:pt>
    <dgm:pt modelId="{A7390239-EA81-47B8-8094-74342AC095D5}">
      <dgm:prSet custT="1"/>
      <dgm:spPr/>
      <dgm:t>
        <a:bodyPr/>
        <a:lstStyle/>
        <a:p>
          <a:r>
            <a:rPr lang="fi-FI" sz="1400" dirty="0">
              <a:solidFill>
                <a:schemeClr val="bg1"/>
              </a:solidFill>
              <a:effectLst/>
            </a:rPr>
            <a:t>Laki Ilmatieteen laitoksesta</a:t>
          </a:r>
        </a:p>
      </dgm:t>
    </dgm:pt>
    <dgm:pt modelId="{D5102FD6-D45D-4AC6-B0DA-C0E66D49E7E7}" type="parTrans" cxnId="{D39E40A6-1AD9-4622-BC59-E233CD0F33A9}">
      <dgm:prSet/>
      <dgm:spPr/>
      <dgm:t>
        <a:bodyPr/>
        <a:lstStyle/>
        <a:p>
          <a:endParaRPr lang="fi-FI" sz="1600">
            <a:solidFill>
              <a:schemeClr val="bg1"/>
            </a:solidFill>
          </a:endParaRPr>
        </a:p>
      </dgm:t>
    </dgm:pt>
    <dgm:pt modelId="{623F0FE1-568E-4235-89F9-137408AB9388}" type="sibTrans" cxnId="{D39E40A6-1AD9-4622-BC59-E233CD0F33A9}">
      <dgm:prSet/>
      <dgm:spPr/>
      <dgm:t>
        <a:bodyPr/>
        <a:lstStyle/>
        <a:p>
          <a:endParaRPr lang="fi-FI" sz="1600">
            <a:solidFill>
              <a:schemeClr val="bg1"/>
            </a:solidFill>
          </a:endParaRPr>
        </a:p>
      </dgm:t>
    </dgm:pt>
    <dgm:pt modelId="{C80522B2-32D1-45CD-BEF5-62271D5DB259}">
      <dgm:prSet custT="1"/>
      <dgm:spPr/>
      <dgm:t>
        <a:bodyPr/>
        <a:lstStyle/>
        <a:p>
          <a:r>
            <a:rPr lang="fi-FI" sz="1400" dirty="0">
              <a:solidFill>
                <a:schemeClr val="bg1"/>
              </a:solidFill>
              <a:effectLst/>
            </a:rPr>
            <a:t>Palvelut</a:t>
          </a:r>
        </a:p>
      </dgm:t>
    </dgm:pt>
    <dgm:pt modelId="{E5964FBE-899F-44F6-8936-41429EB863C6}" type="parTrans" cxnId="{1D32FFD7-3636-4190-B809-215467D407BA}">
      <dgm:prSet/>
      <dgm:spPr/>
      <dgm:t>
        <a:bodyPr/>
        <a:lstStyle/>
        <a:p>
          <a:endParaRPr lang="fi-FI" sz="1600">
            <a:solidFill>
              <a:schemeClr val="bg1"/>
            </a:solidFill>
          </a:endParaRPr>
        </a:p>
      </dgm:t>
    </dgm:pt>
    <dgm:pt modelId="{6E32FBC7-8114-44B3-9A75-661AE195F416}" type="sibTrans" cxnId="{1D32FFD7-3636-4190-B809-215467D407BA}">
      <dgm:prSet/>
      <dgm:spPr/>
      <dgm:t>
        <a:bodyPr/>
        <a:lstStyle/>
        <a:p>
          <a:endParaRPr lang="fi-FI" sz="1600">
            <a:solidFill>
              <a:schemeClr val="bg1"/>
            </a:solidFill>
          </a:endParaRPr>
        </a:p>
      </dgm:t>
    </dgm:pt>
    <dgm:pt modelId="{18B928B2-7057-4EA7-B845-35B218EABD28}" type="pres">
      <dgm:prSet presAssocID="{28EE2EFB-2D7C-4E8F-BCC6-0DA72C66F2F8}" presName="Name0" presStyleCnt="0">
        <dgm:presLayoutVars>
          <dgm:dir/>
          <dgm:animLvl val="lvl"/>
          <dgm:resizeHandles val="exact"/>
        </dgm:presLayoutVars>
      </dgm:prSet>
      <dgm:spPr/>
    </dgm:pt>
    <dgm:pt modelId="{57143369-783C-46C4-835A-A734CD06EE54}" type="pres">
      <dgm:prSet presAssocID="{3E9A470F-4BC8-4A8F-8D39-471501721D72}" presName="parTxOnly" presStyleLbl="node1" presStyleIdx="0" presStyleCnt="3">
        <dgm:presLayoutVars>
          <dgm:chMax val="0"/>
          <dgm:chPref val="0"/>
          <dgm:bulletEnabled val="1"/>
        </dgm:presLayoutVars>
      </dgm:prSet>
      <dgm:spPr/>
    </dgm:pt>
    <dgm:pt modelId="{224A7BE0-5585-4B82-B247-8548990EEFE8}" type="pres">
      <dgm:prSet presAssocID="{49F019C2-9D02-4ED7-ADBE-17A45D1FFE96}" presName="parTxOnlySpace" presStyleCnt="0"/>
      <dgm:spPr/>
    </dgm:pt>
    <dgm:pt modelId="{11A1ECC7-6E34-485F-A864-C810BA67D064}" type="pres">
      <dgm:prSet presAssocID="{A7390239-EA81-47B8-8094-74342AC095D5}" presName="parTxOnly" presStyleLbl="node1" presStyleIdx="1" presStyleCnt="3" custScaleX="88219">
        <dgm:presLayoutVars>
          <dgm:chMax val="0"/>
          <dgm:chPref val="0"/>
          <dgm:bulletEnabled val="1"/>
        </dgm:presLayoutVars>
      </dgm:prSet>
      <dgm:spPr/>
    </dgm:pt>
    <dgm:pt modelId="{D27A751D-4DBA-48E2-9C28-2F6D6B36AE7A}" type="pres">
      <dgm:prSet presAssocID="{623F0FE1-568E-4235-89F9-137408AB9388}" presName="parTxOnlySpace" presStyleCnt="0"/>
      <dgm:spPr/>
    </dgm:pt>
    <dgm:pt modelId="{31CB5319-1463-4B39-A179-C8C8A25583EA}" type="pres">
      <dgm:prSet presAssocID="{C80522B2-32D1-45CD-BEF5-62271D5DB259}" presName="parTxOnly" presStyleLbl="node1" presStyleIdx="2" presStyleCnt="3" custScaleX="71458" custLinFactNeighborX="46515" custLinFactNeighborY="12008">
        <dgm:presLayoutVars>
          <dgm:chMax val="0"/>
          <dgm:chPref val="0"/>
          <dgm:bulletEnabled val="1"/>
        </dgm:presLayoutVars>
      </dgm:prSet>
      <dgm:spPr/>
    </dgm:pt>
  </dgm:ptLst>
  <dgm:cxnLst>
    <dgm:cxn modelId="{4C53CE14-DF60-4553-AD2E-132C552D40DA}" type="presOf" srcId="{3E9A470F-4BC8-4A8F-8D39-471501721D72}" destId="{57143369-783C-46C4-835A-A734CD06EE54}" srcOrd="0" destOrd="0" presId="urn:microsoft.com/office/officeart/2005/8/layout/chevron1"/>
    <dgm:cxn modelId="{B4EDB03A-DA67-4C73-8AEA-DE5891AEDE1C}" type="presOf" srcId="{C80522B2-32D1-45CD-BEF5-62271D5DB259}" destId="{31CB5319-1463-4B39-A179-C8C8A25583EA}" srcOrd="0" destOrd="0" presId="urn:microsoft.com/office/officeart/2005/8/layout/chevron1"/>
    <dgm:cxn modelId="{5751E75D-73B6-45C8-AF7C-D9A3410859D0}" type="presOf" srcId="{28EE2EFB-2D7C-4E8F-BCC6-0DA72C66F2F8}" destId="{18B928B2-7057-4EA7-B845-35B218EABD28}" srcOrd="0" destOrd="0" presId="urn:microsoft.com/office/officeart/2005/8/layout/chevron1"/>
    <dgm:cxn modelId="{D39E40A6-1AD9-4622-BC59-E233CD0F33A9}" srcId="{28EE2EFB-2D7C-4E8F-BCC6-0DA72C66F2F8}" destId="{A7390239-EA81-47B8-8094-74342AC095D5}" srcOrd="1" destOrd="0" parTransId="{D5102FD6-D45D-4AC6-B0DA-C0E66D49E7E7}" sibTransId="{623F0FE1-568E-4235-89F9-137408AB9388}"/>
    <dgm:cxn modelId="{ADAAB8BC-8DC4-4C96-8A62-5BFB341B8E5D}" type="presOf" srcId="{A7390239-EA81-47B8-8094-74342AC095D5}" destId="{11A1ECC7-6E34-485F-A864-C810BA67D064}" srcOrd="0" destOrd="0" presId="urn:microsoft.com/office/officeart/2005/8/layout/chevron1"/>
    <dgm:cxn modelId="{2FC46CC7-5C90-48D1-B65F-86B70839B7F5}" srcId="{28EE2EFB-2D7C-4E8F-BCC6-0DA72C66F2F8}" destId="{3E9A470F-4BC8-4A8F-8D39-471501721D72}" srcOrd="0" destOrd="0" parTransId="{04B3974F-F4A1-4CF8-A0D4-69DF4846A2CB}" sibTransId="{49F019C2-9D02-4ED7-ADBE-17A45D1FFE96}"/>
    <dgm:cxn modelId="{1D32FFD7-3636-4190-B809-215467D407BA}" srcId="{28EE2EFB-2D7C-4E8F-BCC6-0DA72C66F2F8}" destId="{C80522B2-32D1-45CD-BEF5-62271D5DB259}" srcOrd="2" destOrd="0" parTransId="{E5964FBE-899F-44F6-8936-41429EB863C6}" sibTransId="{6E32FBC7-8114-44B3-9A75-661AE195F416}"/>
    <dgm:cxn modelId="{FA559940-A000-41AB-94F6-2C194F86D1C0}" type="presParOf" srcId="{18B928B2-7057-4EA7-B845-35B218EABD28}" destId="{57143369-783C-46C4-835A-A734CD06EE54}" srcOrd="0" destOrd="0" presId="urn:microsoft.com/office/officeart/2005/8/layout/chevron1"/>
    <dgm:cxn modelId="{BBC71BA1-1B4B-4B93-B149-812C95F82C4E}" type="presParOf" srcId="{18B928B2-7057-4EA7-B845-35B218EABD28}" destId="{224A7BE0-5585-4B82-B247-8548990EEFE8}" srcOrd="1" destOrd="0" presId="urn:microsoft.com/office/officeart/2005/8/layout/chevron1"/>
    <dgm:cxn modelId="{79130A57-FA2A-4680-B228-BB74D0F15F5A}" type="presParOf" srcId="{18B928B2-7057-4EA7-B845-35B218EABD28}" destId="{11A1ECC7-6E34-485F-A864-C810BA67D064}" srcOrd="2" destOrd="0" presId="urn:microsoft.com/office/officeart/2005/8/layout/chevron1"/>
    <dgm:cxn modelId="{0F25BB35-1067-409E-9846-A6A3F4D3D28B}" type="presParOf" srcId="{18B928B2-7057-4EA7-B845-35B218EABD28}" destId="{D27A751D-4DBA-48E2-9C28-2F6D6B36AE7A}" srcOrd="3" destOrd="0" presId="urn:microsoft.com/office/officeart/2005/8/layout/chevron1"/>
    <dgm:cxn modelId="{FEEC25AE-DA25-4A66-995F-E32B3C154D34}" type="presParOf" srcId="{18B928B2-7057-4EA7-B845-35B218EABD28}" destId="{31CB5319-1463-4B39-A179-C8C8A25583EA}"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1AE4D5-1AA5-4BE5-A6CB-C691576FAEE0}" type="doc">
      <dgm:prSet loTypeId="urn:microsoft.com/office/officeart/2008/layout/NameandTitleOrganizationalChart" loCatId="hierarchy" qsTypeId="urn:microsoft.com/office/officeart/2005/8/quickstyle/simple1" qsCatId="simple" csTypeId="urn:microsoft.com/office/officeart/2005/8/colors/accent1_2" csCatId="accent1" phldr="1"/>
      <dgm:spPr/>
      <dgm:t>
        <a:bodyPr/>
        <a:lstStyle/>
        <a:p>
          <a:endParaRPr lang="fi-FI"/>
        </a:p>
      </dgm:t>
    </dgm:pt>
    <dgm:pt modelId="{4A2C3FAC-79A6-4D30-AA75-B8D251B21B9A}">
      <dgm:prSet phldrT="[Teksti]" custT="1"/>
      <dgm:spPr/>
      <dgm:t>
        <a:bodyPr/>
        <a:lstStyle/>
        <a:p>
          <a:r>
            <a:rPr lang="fi-FI" sz="1600" baseline="0" dirty="0"/>
            <a:t>Sosiaali- ja terveysministeriön </a:t>
          </a:r>
        </a:p>
        <a:p>
          <a:r>
            <a:rPr lang="fi-FI" sz="1600" baseline="0" dirty="0"/>
            <a:t>työ- ja tasa-arvo-osasto</a:t>
          </a:r>
        </a:p>
      </dgm:t>
    </dgm:pt>
    <dgm:pt modelId="{F3BA7059-5FC7-40BA-85A8-5E5C0BA42DC3}" type="parTrans" cxnId="{FAC5DF5F-5DCA-4768-8C58-DE9F07961977}">
      <dgm:prSet/>
      <dgm:spPr/>
      <dgm:t>
        <a:bodyPr/>
        <a:lstStyle/>
        <a:p>
          <a:endParaRPr lang="fi-FI"/>
        </a:p>
      </dgm:t>
    </dgm:pt>
    <dgm:pt modelId="{97A03738-E06B-4FC5-BAF2-1349492938F5}" type="sibTrans" cxnId="{FAC5DF5F-5DCA-4768-8C58-DE9F07961977}">
      <dgm:prSet/>
      <dgm:spPr/>
      <dgm:t>
        <a:bodyPr/>
        <a:lstStyle/>
        <a:p>
          <a:r>
            <a:rPr lang="fi-FI" dirty="0"/>
            <a:t>Osastopäällikkö Raimo Antila</a:t>
          </a:r>
        </a:p>
        <a:p>
          <a:r>
            <a:rPr lang="fi-FI" dirty="0"/>
            <a:t>Valvontajohtaja Arto Teronen (Valvonta- ja ohjausyksikkö)</a:t>
          </a:r>
        </a:p>
      </dgm:t>
    </dgm:pt>
    <dgm:pt modelId="{E2080FBD-6B19-4277-9F8E-331C8266BC7F}">
      <dgm:prSet phldrT="[Teksti]" custT="1"/>
      <dgm:spPr/>
      <dgm:t>
        <a:bodyPr/>
        <a:lstStyle/>
        <a:p>
          <a:r>
            <a:rPr lang="fi-FI" sz="1600" dirty="0"/>
            <a:t>Etelä-Suomen AVIn</a:t>
          </a:r>
          <a:br>
            <a:rPr lang="fi-FI" sz="1600" dirty="0"/>
          </a:br>
          <a:r>
            <a:rPr lang="fi-FI" sz="1600" dirty="0"/>
            <a:t>työsuojelun vastuualue</a:t>
          </a:r>
        </a:p>
      </dgm:t>
    </dgm:pt>
    <dgm:pt modelId="{7E2D2951-D98C-4719-AA2E-8E1935286EF2}" type="parTrans" cxnId="{B33F2864-1C4A-44DE-937F-4DCA1C67F22B}">
      <dgm:prSet/>
      <dgm:spPr/>
      <dgm:t>
        <a:bodyPr/>
        <a:lstStyle/>
        <a:p>
          <a:endParaRPr lang="fi-FI"/>
        </a:p>
      </dgm:t>
    </dgm:pt>
    <dgm:pt modelId="{3D6F1300-A228-4926-8CFB-EA6E1EC13312}" type="sibTrans" cxnId="{B33F2864-1C4A-44DE-937F-4DCA1C67F22B}">
      <dgm:prSet/>
      <dgm:spPr/>
      <dgm:t>
        <a:bodyPr/>
        <a:lstStyle/>
        <a:p>
          <a:r>
            <a:rPr lang="fi-FI" dirty="0"/>
            <a:t>Johtaja Eerik Tarnaala</a:t>
          </a:r>
        </a:p>
      </dgm:t>
    </dgm:pt>
    <dgm:pt modelId="{793102CD-39AC-450A-99BD-AB6062DCCA89}">
      <dgm:prSet phldrT="[Teksti]" custT="1"/>
      <dgm:spPr/>
      <dgm:t>
        <a:bodyPr/>
        <a:lstStyle/>
        <a:p>
          <a:r>
            <a:rPr lang="fi-FI" sz="1600" dirty="0"/>
            <a:t>Itä-Suomen AVIn työsuojelun vastuualue</a:t>
          </a:r>
        </a:p>
      </dgm:t>
    </dgm:pt>
    <dgm:pt modelId="{83EB0FF3-745B-4973-ABB5-F91281C6B80C}" type="parTrans" cxnId="{17F7E63A-3E78-49E0-9492-C0216E435E91}">
      <dgm:prSet/>
      <dgm:spPr/>
      <dgm:t>
        <a:bodyPr/>
        <a:lstStyle/>
        <a:p>
          <a:endParaRPr lang="fi-FI"/>
        </a:p>
      </dgm:t>
    </dgm:pt>
    <dgm:pt modelId="{8DF12FD6-55E0-4FB6-AEA4-F26B03C432AA}" type="sibTrans" cxnId="{17F7E63A-3E78-49E0-9492-C0216E435E91}">
      <dgm:prSet/>
      <dgm:spPr/>
      <dgm:t>
        <a:bodyPr/>
        <a:lstStyle/>
        <a:p>
          <a:r>
            <a:rPr lang="fi-FI" dirty="0"/>
            <a:t>Johtaja Markku Rautio</a:t>
          </a:r>
        </a:p>
      </dgm:t>
    </dgm:pt>
    <dgm:pt modelId="{D4CCD7C7-8187-4851-9A18-CF34E8137DE4}">
      <dgm:prSet phldrT="[Teksti]"/>
      <dgm:spPr/>
      <dgm:t>
        <a:bodyPr/>
        <a:lstStyle/>
        <a:p>
          <a:r>
            <a:rPr lang="fi-FI" dirty="0"/>
            <a:t>Lounais-Suomen AVIn työsuojelun vastuualue</a:t>
          </a:r>
        </a:p>
      </dgm:t>
    </dgm:pt>
    <dgm:pt modelId="{25F9763C-3366-445B-BD79-8259A5EE74F3}" type="parTrans" cxnId="{516E877B-B8CD-4DD3-89C9-D6B69ECEB9B0}">
      <dgm:prSet/>
      <dgm:spPr/>
      <dgm:t>
        <a:bodyPr/>
        <a:lstStyle/>
        <a:p>
          <a:endParaRPr lang="fi-FI"/>
        </a:p>
      </dgm:t>
    </dgm:pt>
    <dgm:pt modelId="{AA1B99D3-D5AB-4B3B-AF45-4D84DED3ADE7}" type="sibTrans" cxnId="{516E877B-B8CD-4DD3-89C9-D6B69ECEB9B0}">
      <dgm:prSet/>
      <dgm:spPr/>
      <dgm:t>
        <a:bodyPr/>
        <a:lstStyle/>
        <a:p>
          <a:r>
            <a:rPr lang="fi-FI" dirty="0"/>
            <a:t>Johtaja Riitta Sulameri </a:t>
          </a:r>
        </a:p>
      </dgm:t>
    </dgm:pt>
    <dgm:pt modelId="{BF12319E-0251-4EE7-AD2F-5DBC585B6267}">
      <dgm:prSet custT="1"/>
      <dgm:spPr/>
      <dgm:t>
        <a:bodyPr/>
        <a:lstStyle/>
        <a:p>
          <a:r>
            <a:rPr lang="fi-FI" sz="1600" dirty="0"/>
            <a:t>Länsi- ja Sisä-Suomen AVIn työsuojelun vastuualue</a:t>
          </a:r>
        </a:p>
      </dgm:t>
    </dgm:pt>
    <dgm:pt modelId="{AF5064C7-79F6-4744-9CFC-427E50B04E21}" type="parTrans" cxnId="{809F23D7-94CE-43A5-8268-3A54326EF7DC}">
      <dgm:prSet/>
      <dgm:spPr/>
      <dgm:t>
        <a:bodyPr/>
        <a:lstStyle/>
        <a:p>
          <a:endParaRPr lang="fi-FI"/>
        </a:p>
      </dgm:t>
    </dgm:pt>
    <dgm:pt modelId="{723C59BF-D8E1-4FA1-887D-5F641D065C36}" type="sibTrans" cxnId="{809F23D7-94CE-43A5-8268-3A54326EF7DC}">
      <dgm:prSet/>
      <dgm:spPr/>
      <dgm:t>
        <a:bodyPr/>
        <a:lstStyle/>
        <a:p>
          <a:r>
            <a:rPr lang="fi-FI" dirty="0"/>
            <a:t>Johtaja Hanna Makkula</a:t>
          </a:r>
        </a:p>
      </dgm:t>
    </dgm:pt>
    <dgm:pt modelId="{09084CF1-0641-46CA-AF06-37953FC18D34}">
      <dgm:prSet/>
      <dgm:spPr/>
      <dgm:t>
        <a:bodyPr/>
        <a:lstStyle/>
        <a:p>
          <a:r>
            <a:rPr lang="fi-FI" dirty="0"/>
            <a:t>Pohjois-Suomen AVIn työsuojelun vastuualue</a:t>
          </a:r>
        </a:p>
        <a:p>
          <a:r>
            <a:rPr lang="fi-FI" dirty="0"/>
            <a:t> (ml. Lapin AVI)</a:t>
          </a:r>
        </a:p>
      </dgm:t>
    </dgm:pt>
    <dgm:pt modelId="{224FBECA-BECD-4283-AFDA-183ADD314046}" type="parTrans" cxnId="{D0631B44-DB9D-483B-AD44-0E41F00E1E7C}">
      <dgm:prSet/>
      <dgm:spPr/>
      <dgm:t>
        <a:bodyPr/>
        <a:lstStyle/>
        <a:p>
          <a:endParaRPr lang="fi-FI"/>
        </a:p>
      </dgm:t>
    </dgm:pt>
    <dgm:pt modelId="{05BD27C3-A5A0-4A0E-AF0B-D9B73682C3B4}" type="sibTrans" cxnId="{D0631B44-DB9D-483B-AD44-0E41F00E1E7C}">
      <dgm:prSet/>
      <dgm:spPr/>
      <dgm:t>
        <a:bodyPr/>
        <a:lstStyle/>
        <a:p>
          <a:r>
            <a:rPr lang="fi-FI" dirty="0"/>
            <a:t>Johtaja Hanna-Kaisa Rajala</a:t>
          </a:r>
        </a:p>
      </dgm:t>
    </dgm:pt>
    <dgm:pt modelId="{AC30DB34-6237-4A98-B023-3E3B14EBDA53}" type="pres">
      <dgm:prSet presAssocID="{9F1AE4D5-1AA5-4BE5-A6CB-C691576FAEE0}" presName="hierChild1" presStyleCnt="0">
        <dgm:presLayoutVars>
          <dgm:orgChart val="1"/>
          <dgm:chPref val="1"/>
          <dgm:dir/>
          <dgm:animOne val="branch"/>
          <dgm:animLvl val="lvl"/>
          <dgm:resizeHandles/>
        </dgm:presLayoutVars>
      </dgm:prSet>
      <dgm:spPr/>
    </dgm:pt>
    <dgm:pt modelId="{163391AB-1B22-45B2-BAA0-52748FACF8AE}" type="pres">
      <dgm:prSet presAssocID="{4A2C3FAC-79A6-4D30-AA75-B8D251B21B9A}" presName="hierRoot1" presStyleCnt="0">
        <dgm:presLayoutVars>
          <dgm:hierBranch val="init"/>
        </dgm:presLayoutVars>
      </dgm:prSet>
      <dgm:spPr/>
    </dgm:pt>
    <dgm:pt modelId="{969B737E-C350-487F-B6E2-DD5377974EE8}" type="pres">
      <dgm:prSet presAssocID="{4A2C3FAC-79A6-4D30-AA75-B8D251B21B9A}" presName="rootComposite1" presStyleCnt="0"/>
      <dgm:spPr/>
    </dgm:pt>
    <dgm:pt modelId="{9B5B366F-CB0C-4550-AAF2-B78A1F60F372}" type="pres">
      <dgm:prSet presAssocID="{4A2C3FAC-79A6-4D30-AA75-B8D251B21B9A}" presName="rootText1" presStyleLbl="node0" presStyleIdx="0" presStyleCnt="1" custScaleX="184170" custScaleY="157137" custLinFactNeighborX="-1774" custLinFactNeighborY="-57537">
        <dgm:presLayoutVars>
          <dgm:chMax/>
          <dgm:chPref val="3"/>
        </dgm:presLayoutVars>
      </dgm:prSet>
      <dgm:spPr/>
    </dgm:pt>
    <dgm:pt modelId="{46F1E369-150B-403E-9D7E-017FE3564191}" type="pres">
      <dgm:prSet presAssocID="{4A2C3FAC-79A6-4D30-AA75-B8D251B21B9A}" presName="titleText1" presStyleLbl="fgAcc0" presStyleIdx="0" presStyleCnt="1" custScaleX="146408" custScaleY="296844" custLinFactNeighborX="32965" custLinFactNeighborY="-28341">
        <dgm:presLayoutVars>
          <dgm:chMax val="0"/>
          <dgm:chPref val="0"/>
        </dgm:presLayoutVars>
      </dgm:prSet>
      <dgm:spPr/>
    </dgm:pt>
    <dgm:pt modelId="{623A30B3-6430-4FE0-993C-8357F04D1119}" type="pres">
      <dgm:prSet presAssocID="{4A2C3FAC-79A6-4D30-AA75-B8D251B21B9A}" presName="rootConnector1" presStyleLbl="node1" presStyleIdx="0" presStyleCnt="5"/>
      <dgm:spPr/>
    </dgm:pt>
    <dgm:pt modelId="{29E83E86-F9ED-4BFF-B640-9CC4AD5FFD7B}" type="pres">
      <dgm:prSet presAssocID="{4A2C3FAC-79A6-4D30-AA75-B8D251B21B9A}" presName="hierChild2" presStyleCnt="0"/>
      <dgm:spPr/>
    </dgm:pt>
    <dgm:pt modelId="{ACF43EC8-4BF1-41F0-8819-17E97CD76E78}" type="pres">
      <dgm:prSet presAssocID="{7E2D2951-D98C-4719-AA2E-8E1935286EF2}" presName="Name37" presStyleLbl="parChTrans1D2" presStyleIdx="0" presStyleCnt="5"/>
      <dgm:spPr/>
    </dgm:pt>
    <dgm:pt modelId="{26703DEA-7FB2-4BDC-AAD3-E1B260D446E5}" type="pres">
      <dgm:prSet presAssocID="{E2080FBD-6B19-4277-9F8E-331C8266BC7F}" presName="hierRoot2" presStyleCnt="0">
        <dgm:presLayoutVars>
          <dgm:hierBranch val="init"/>
        </dgm:presLayoutVars>
      </dgm:prSet>
      <dgm:spPr/>
    </dgm:pt>
    <dgm:pt modelId="{51C2DD44-DD8D-4964-9E3A-A38C80FD9D5A}" type="pres">
      <dgm:prSet presAssocID="{E2080FBD-6B19-4277-9F8E-331C8266BC7F}" presName="rootComposite" presStyleCnt="0"/>
      <dgm:spPr/>
    </dgm:pt>
    <dgm:pt modelId="{93213EEF-4D4E-4B4E-A2AD-71F243F67D0B}" type="pres">
      <dgm:prSet presAssocID="{E2080FBD-6B19-4277-9F8E-331C8266BC7F}" presName="rootText" presStyleLbl="node1" presStyleIdx="0" presStyleCnt="5" custScaleY="260482" custLinFactNeighborX="1898" custLinFactNeighborY="19714">
        <dgm:presLayoutVars>
          <dgm:chMax/>
          <dgm:chPref val="3"/>
        </dgm:presLayoutVars>
      </dgm:prSet>
      <dgm:spPr/>
    </dgm:pt>
    <dgm:pt modelId="{0E61EE4E-BBC0-436E-88A1-AC9B7CBB04DF}" type="pres">
      <dgm:prSet presAssocID="{E2080FBD-6B19-4277-9F8E-331C8266BC7F}" presName="titleText2" presStyleLbl="fgAcc1" presStyleIdx="0" presStyleCnt="5" custScaleX="96221" custScaleY="219994" custLinFactY="100000" custLinFactNeighborX="8779" custLinFactNeighborY="168101">
        <dgm:presLayoutVars>
          <dgm:chMax val="0"/>
          <dgm:chPref val="0"/>
        </dgm:presLayoutVars>
      </dgm:prSet>
      <dgm:spPr/>
    </dgm:pt>
    <dgm:pt modelId="{CCE4A61B-F6BB-42AD-8AAE-E87BFF99DE68}" type="pres">
      <dgm:prSet presAssocID="{E2080FBD-6B19-4277-9F8E-331C8266BC7F}" presName="rootConnector" presStyleLbl="node2" presStyleIdx="0" presStyleCnt="0"/>
      <dgm:spPr/>
    </dgm:pt>
    <dgm:pt modelId="{7D6D74E0-1B11-4395-8748-05E4C47A3F68}" type="pres">
      <dgm:prSet presAssocID="{E2080FBD-6B19-4277-9F8E-331C8266BC7F}" presName="hierChild4" presStyleCnt="0"/>
      <dgm:spPr/>
    </dgm:pt>
    <dgm:pt modelId="{17044EDD-1346-4B1C-8A84-DF7299CF9355}" type="pres">
      <dgm:prSet presAssocID="{E2080FBD-6B19-4277-9F8E-331C8266BC7F}" presName="hierChild5" presStyleCnt="0"/>
      <dgm:spPr/>
    </dgm:pt>
    <dgm:pt modelId="{ADF30EBC-E988-4C00-9B15-F3C34624A222}" type="pres">
      <dgm:prSet presAssocID="{83EB0FF3-745B-4973-ABB5-F91281C6B80C}" presName="Name37" presStyleLbl="parChTrans1D2" presStyleIdx="1" presStyleCnt="5"/>
      <dgm:spPr/>
    </dgm:pt>
    <dgm:pt modelId="{89F0F7C1-2DC1-4E53-A481-D1CB122B2159}" type="pres">
      <dgm:prSet presAssocID="{793102CD-39AC-450A-99BD-AB6062DCCA89}" presName="hierRoot2" presStyleCnt="0">
        <dgm:presLayoutVars>
          <dgm:hierBranch val="init"/>
        </dgm:presLayoutVars>
      </dgm:prSet>
      <dgm:spPr/>
    </dgm:pt>
    <dgm:pt modelId="{916BCE19-C05C-42FD-9E62-84FFD3FC9F2A}" type="pres">
      <dgm:prSet presAssocID="{793102CD-39AC-450A-99BD-AB6062DCCA89}" presName="rootComposite" presStyleCnt="0"/>
      <dgm:spPr/>
    </dgm:pt>
    <dgm:pt modelId="{8DFBC9BF-ADC2-4AFF-A08B-E0EDF8B50F75}" type="pres">
      <dgm:prSet presAssocID="{793102CD-39AC-450A-99BD-AB6062DCCA89}" presName="rootText" presStyleLbl="node1" presStyleIdx="1" presStyleCnt="5" custScaleY="256044" custLinFactNeighborX="-1225" custLinFactNeighborY="19673">
        <dgm:presLayoutVars>
          <dgm:chMax/>
          <dgm:chPref val="3"/>
        </dgm:presLayoutVars>
      </dgm:prSet>
      <dgm:spPr/>
    </dgm:pt>
    <dgm:pt modelId="{4B72A52F-0FFE-4E8F-AE71-BA2D8D1DF151}" type="pres">
      <dgm:prSet presAssocID="{793102CD-39AC-450A-99BD-AB6062DCCA89}" presName="titleText2" presStyleLbl="fgAcc1" presStyleIdx="1" presStyleCnt="5" custScaleY="231593" custLinFactY="100000" custLinFactNeighborX="17552" custLinFactNeighborY="176236">
        <dgm:presLayoutVars>
          <dgm:chMax val="0"/>
          <dgm:chPref val="0"/>
        </dgm:presLayoutVars>
      </dgm:prSet>
      <dgm:spPr/>
    </dgm:pt>
    <dgm:pt modelId="{6044D152-6167-4E8E-B746-8F4A3CA2EB0A}" type="pres">
      <dgm:prSet presAssocID="{793102CD-39AC-450A-99BD-AB6062DCCA89}" presName="rootConnector" presStyleLbl="node2" presStyleIdx="0" presStyleCnt="0"/>
      <dgm:spPr/>
    </dgm:pt>
    <dgm:pt modelId="{40F05BC7-86D9-4410-ADB7-142C097D594F}" type="pres">
      <dgm:prSet presAssocID="{793102CD-39AC-450A-99BD-AB6062DCCA89}" presName="hierChild4" presStyleCnt="0"/>
      <dgm:spPr/>
    </dgm:pt>
    <dgm:pt modelId="{1E805745-8100-4577-9FD3-4E175C4CE664}" type="pres">
      <dgm:prSet presAssocID="{793102CD-39AC-450A-99BD-AB6062DCCA89}" presName="hierChild5" presStyleCnt="0"/>
      <dgm:spPr/>
    </dgm:pt>
    <dgm:pt modelId="{B8BF3E1F-C5E4-493A-A52E-576734B771B3}" type="pres">
      <dgm:prSet presAssocID="{25F9763C-3366-445B-BD79-8259A5EE74F3}" presName="Name37" presStyleLbl="parChTrans1D2" presStyleIdx="2" presStyleCnt="5"/>
      <dgm:spPr/>
    </dgm:pt>
    <dgm:pt modelId="{00C7E3DE-D9CF-435E-87DD-4DEE022ACA5B}" type="pres">
      <dgm:prSet presAssocID="{D4CCD7C7-8187-4851-9A18-CF34E8137DE4}" presName="hierRoot2" presStyleCnt="0">
        <dgm:presLayoutVars>
          <dgm:hierBranch val="init"/>
        </dgm:presLayoutVars>
      </dgm:prSet>
      <dgm:spPr/>
    </dgm:pt>
    <dgm:pt modelId="{B4037D5F-FB52-428D-B717-0087AF199625}" type="pres">
      <dgm:prSet presAssocID="{D4CCD7C7-8187-4851-9A18-CF34E8137DE4}" presName="rootComposite" presStyleCnt="0"/>
      <dgm:spPr/>
    </dgm:pt>
    <dgm:pt modelId="{52A5522D-94B3-41FE-95FC-F4A35A2C2BE0}" type="pres">
      <dgm:prSet presAssocID="{D4CCD7C7-8187-4851-9A18-CF34E8137DE4}" presName="rootText" presStyleLbl="node1" presStyleIdx="2" presStyleCnt="5" custScaleY="248897" custLinFactNeighborX="3065" custLinFactNeighborY="20742">
        <dgm:presLayoutVars>
          <dgm:chMax/>
          <dgm:chPref val="3"/>
        </dgm:presLayoutVars>
      </dgm:prSet>
      <dgm:spPr/>
    </dgm:pt>
    <dgm:pt modelId="{CDD9EA8E-981E-45F5-96D6-A02378BAB38C}" type="pres">
      <dgm:prSet presAssocID="{D4CCD7C7-8187-4851-9A18-CF34E8137DE4}" presName="titleText2" presStyleLbl="fgAcc1" presStyleIdx="2" presStyleCnt="5" custScaleY="217169" custLinFactY="100000" custLinFactNeighborX="11723" custLinFactNeighborY="194169">
        <dgm:presLayoutVars>
          <dgm:chMax val="0"/>
          <dgm:chPref val="0"/>
        </dgm:presLayoutVars>
      </dgm:prSet>
      <dgm:spPr/>
    </dgm:pt>
    <dgm:pt modelId="{6B87A87A-64AE-4EA5-9767-642C13BF9487}" type="pres">
      <dgm:prSet presAssocID="{D4CCD7C7-8187-4851-9A18-CF34E8137DE4}" presName="rootConnector" presStyleLbl="node2" presStyleIdx="0" presStyleCnt="0"/>
      <dgm:spPr/>
    </dgm:pt>
    <dgm:pt modelId="{DBD5971B-B2A9-4E68-B0C1-97071D3D7F65}" type="pres">
      <dgm:prSet presAssocID="{D4CCD7C7-8187-4851-9A18-CF34E8137DE4}" presName="hierChild4" presStyleCnt="0"/>
      <dgm:spPr/>
    </dgm:pt>
    <dgm:pt modelId="{3328235B-F193-4FED-A156-1DD482CB3CBD}" type="pres">
      <dgm:prSet presAssocID="{D4CCD7C7-8187-4851-9A18-CF34E8137DE4}" presName="hierChild5" presStyleCnt="0"/>
      <dgm:spPr/>
    </dgm:pt>
    <dgm:pt modelId="{6F288924-B560-4702-82D4-9321092A0A03}" type="pres">
      <dgm:prSet presAssocID="{AF5064C7-79F6-4744-9CFC-427E50B04E21}" presName="Name37" presStyleLbl="parChTrans1D2" presStyleIdx="3" presStyleCnt="5"/>
      <dgm:spPr/>
    </dgm:pt>
    <dgm:pt modelId="{CC564D69-4063-4EEF-9ECF-819925C460D0}" type="pres">
      <dgm:prSet presAssocID="{BF12319E-0251-4EE7-AD2F-5DBC585B6267}" presName="hierRoot2" presStyleCnt="0">
        <dgm:presLayoutVars>
          <dgm:hierBranch val="init"/>
        </dgm:presLayoutVars>
      </dgm:prSet>
      <dgm:spPr/>
    </dgm:pt>
    <dgm:pt modelId="{EF9732B0-66A6-48C4-8F9F-A0539CA26C22}" type="pres">
      <dgm:prSet presAssocID="{BF12319E-0251-4EE7-AD2F-5DBC585B6267}" presName="rootComposite" presStyleCnt="0"/>
      <dgm:spPr/>
    </dgm:pt>
    <dgm:pt modelId="{4832881D-6F45-4F85-9155-51B7D25207EB}" type="pres">
      <dgm:prSet presAssocID="{BF12319E-0251-4EE7-AD2F-5DBC585B6267}" presName="rootText" presStyleLbl="node1" presStyleIdx="3" presStyleCnt="5" custScaleY="255755" custLinFactNeighborX="1838" custLinFactNeighborY="22184">
        <dgm:presLayoutVars>
          <dgm:chMax/>
          <dgm:chPref val="3"/>
        </dgm:presLayoutVars>
      </dgm:prSet>
      <dgm:spPr/>
    </dgm:pt>
    <dgm:pt modelId="{9E1CA3D8-8870-427B-BE60-1E5D1AB6CF96}" type="pres">
      <dgm:prSet presAssocID="{BF12319E-0251-4EE7-AD2F-5DBC585B6267}" presName="titleText2" presStyleLbl="fgAcc1" presStyleIdx="3" presStyleCnt="5" custScaleY="210291" custLinFactY="100000" custLinFactNeighborX="18531" custLinFactNeighborY="187321">
        <dgm:presLayoutVars>
          <dgm:chMax val="0"/>
          <dgm:chPref val="0"/>
        </dgm:presLayoutVars>
      </dgm:prSet>
      <dgm:spPr/>
    </dgm:pt>
    <dgm:pt modelId="{1A32C424-7C9E-4FFE-A9DC-A60C0A55220A}" type="pres">
      <dgm:prSet presAssocID="{BF12319E-0251-4EE7-AD2F-5DBC585B6267}" presName="rootConnector" presStyleLbl="node2" presStyleIdx="0" presStyleCnt="0"/>
      <dgm:spPr/>
    </dgm:pt>
    <dgm:pt modelId="{6D6C0796-5F54-460C-93AF-A0C7A8EA8D9E}" type="pres">
      <dgm:prSet presAssocID="{BF12319E-0251-4EE7-AD2F-5DBC585B6267}" presName="hierChild4" presStyleCnt="0"/>
      <dgm:spPr/>
    </dgm:pt>
    <dgm:pt modelId="{9126189A-7E56-4FF8-914B-94ED4BB5CE9B}" type="pres">
      <dgm:prSet presAssocID="{BF12319E-0251-4EE7-AD2F-5DBC585B6267}" presName="hierChild5" presStyleCnt="0"/>
      <dgm:spPr/>
    </dgm:pt>
    <dgm:pt modelId="{65A45CA9-7749-41AB-AA9E-0662B4191318}" type="pres">
      <dgm:prSet presAssocID="{224FBECA-BECD-4283-AFDA-183ADD314046}" presName="Name37" presStyleLbl="parChTrans1D2" presStyleIdx="4" presStyleCnt="5"/>
      <dgm:spPr/>
    </dgm:pt>
    <dgm:pt modelId="{14C6FC3C-0D7B-4CA7-AE73-7B4625E9F36A}" type="pres">
      <dgm:prSet presAssocID="{09084CF1-0641-46CA-AF06-37953FC18D34}" presName="hierRoot2" presStyleCnt="0">
        <dgm:presLayoutVars>
          <dgm:hierBranch val="init"/>
        </dgm:presLayoutVars>
      </dgm:prSet>
      <dgm:spPr/>
    </dgm:pt>
    <dgm:pt modelId="{3C32E08E-1F11-4C8A-AA4B-C5D49B42E4AE}" type="pres">
      <dgm:prSet presAssocID="{09084CF1-0641-46CA-AF06-37953FC18D34}" presName="rootComposite" presStyleCnt="0"/>
      <dgm:spPr/>
    </dgm:pt>
    <dgm:pt modelId="{CF141D42-7C2E-41A0-863C-2BC577A710B6}" type="pres">
      <dgm:prSet presAssocID="{09084CF1-0641-46CA-AF06-37953FC18D34}" presName="rootText" presStyleLbl="node1" presStyleIdx="4" presStyleCnt="5" custScaleY="253613" custLinFactNeighborX="-3154" custLinFactNeighborY="20921">
        <dgm:presLayoutVars>
          <dgm:chMax/>
          <dgm:chPref val="3"/>
        </dgm:presLayoutVars>
      </dgm:prSet>
      <dgm:spPr/>
    </dgm:pt>
    <dgm:pt modelId="{403408CE-1D9E-47CE-8DC6-B12532929EF9}" type="pres">
      <dgm:prSet presAssocID="{09084CF1-0641-46CA-AF06-37953FC18D34}" presName="titleText2" presStyleLbl="fgAcc1" presStyleIdx="4" presStyleCnt="5" custScaleY="210879" custLinFactY="100000" custLinFactNeighborX="5693" custLinFactNeighborY="190240">
        <dgm:presLayoutVars>
          <dgm:chMax val="0"/>
          <dgm:chPref val="0"/>
        </dgm:presLayoutVars>
      </dgm:prSet>
      <dgm:spPr/>
    </dgm:pt>
    <dgm:pt modelId="{C37E7D32-86AB-4D25-998D-5AD2F34CC4E3}" type="pres">
      <dgm:prSet presAssocID="{09084CF1-0641-46CA-AF06-37953FC18D34}" presName="rootConnector" presStyleLbl="node2" presStyleIdx="0" presStyleCnt="0"/>
      <dgm:spPr/>
    </dgm:pt>
    <dgm:pt modelId="{49D19A1D-8DF2-4BE9-9DD8-F5B35BE852D5}" type="pres">
      <dgm:prSet presAssocID="{09084CF1-0641-46CA-AF06-37953FC18D34}" presName="hierChild4" presStyleCnt="0"/>
      <dgm:spPr/>
    </dgm:pt>
    <dgm:pt modelId="{4F2137DD-4649-4DFF-8484-FA0C2228D6AC}" type="pres">
      <dgm:prSet presAssocID="{09084CF1-0641-46CA-AF06-37953FC18D34}" presName="hierChild5" presStyleCnt="0"/>
      <dgm:spPr/>
    </dgm:pt>
    <dgm:pt modelId="{1C85EF02-4177-415A-A26D-ABFA315DCC90}" type="pres">
      <dgm:prSet presAssocID="{4A2C3FAC-79A6-4D30-AA75-B8D251B21B9A}" presName="hierChild3" presStyleCnt="0"/>
      <dgm:spPr/>
    </dgm:pt>
  </dgm:ptLst>
  <dgm:cxnLst>
    <dgm:cxn modelId="{CB6BFF04-B69B-4106-8B91-40A123661E7B}" type="presOf" srcId="{723C59BF-D8E1-4FA1-887D-5F641D065C36}" destId="{9E1CA3D8-8870-427B-BE60-1E5D1AB6CF96}" srcOrd="0" destOrd="0" presId="urn:microsoft.com/office/officeart/2008/layout/NameandTitleOrganizationalChart"/>
    <dgm:cxn modelId="{E14AEA2B-AF08-4134-A1D6-FAAA8EA95A2A}" type="presOf" srcId="{E2080FBD-6B19-4277-9F8E-331C8266BC7F}" destId="{CCE4A61B-F6BB-42AD-8AAE-E87BFF99DE68}" srcOrd="1" destOrd="0" presId="urn:microsoft.com/office/officeart/2008/layout/NameandTitleOrganizationalChart"/>
    <dgm:cxn modelId="{321BB12D-92DB-4DFE-8CAE-0CDA19CA381C}" type="presOf" srcId="{224FBECA-BECD-4283-AFDA-183ADD314046}" destId="{65A45CA9-7749-41AB-AA9E-0662B4191318}" srcOrd="0" destOrd="0" presId="urn:microsoft.com/office/officeart/2008/layout/NameandTitleOrganizationalChart"/>
    <dgm:cxn modelId="{6482732E-578C-4C77-B29F-5BA23A9CA4EE}" type="presOf" srcId="{09084CF1-0641-46CA-AF06-37953FC18D34}" destId="{CF141D42-7C2E-41A0-863C-2BC577A710B6}" srcOrd="0" destOrd="0" presId="urn:microsoft.com/office/officeart/2008/layout/NameandTitleOrganizationalChart"/>
    <dgm:cxn modelId="{96938130-B10B-4595-BE56-56CEE817FF28}" type="presOf" srcId="{25F9763C-3366-445B-BD79-8259A5EE74F3}" destId="{B8BF3E1F-C5E4-493A-A52E-576734B771B3}" srcOrd="0" destOrd="0" presId="urn:microsoft.com/office/officeart/2008/layout/NameandTitleOrganizationalChart"/>
    <dgm:cxn modelId="{8F120233-912C-4A83-A60F-8BB9DAB90668}" type="presOf" srcId="{09084CF1-0641-46CA-AF06-37953FC18D34}" destId="{C37E7D32-86AB-4D25-998D-5AD2F34CC4E3}" srcOrd="1" destOrd="0" presId="urn:microsoft.com/office/officeart/2008/layout/NameandTitleOrganizationalChart"/>
    <dgm:cxn modelId="{FF538337-4DB3-4EAF-893A-E08318F80F18}" type="presOf" srcId="{97A03738-E06B-4FC5-BAF2-1349492938F5}" destId="{46F1E369-150B-403E-9D7E-017FE3564191}" srcOrd="0" destOrd="0" presId="urn:microsoft.com/office/officeart/2008/layout/NameandTitleOrganizationalChart"/>
    <dgm:cxn modelId="{17F7E63A-3E78-49E0-9492-C0216E435E91}" srcId="{4A2C3FAC-79A6-4D30-AA75-B8D251B21B9A}" destId="{793102CD-39AC-450A-99BD-AB6062DCCA89}" srcOrd="1" destOrd="0" parTransId="{83EB0FF3-745B-4973-ABB5-F91281C6B80C}" sibTransId="{8DF12FD6-55E0-4FB6-AEA4-F26B03C432AA}"/>
    <dgm:cxn modelId="{FAC5DF5F-5DCA-4768-8C58-DE9F07961977}" srcId="{9F1AE4D5-1AA5-4BE5-A6CB-C691576FAEE0}" destId="{4A2C3FAC-79A6-4D30-AA75-B8D251B21B9A}" srcOrd="0" destOrd="0" parTransId="{F3BA7059-5FC7-40BA-85A8-5E5C0BA42DC3}" sibTransId="{97A03738-E06B-4FC5-BAF2-1349492938F5}"/>
    <dgm:cxn modelId="{D0631B44-DB9D-483B-AD44-0E41F00E1E7C}" srcId="{4A2C3FAC-79A6-4D30-AA75-B8D251B21B9A}" destId="{09084CF1-0641-46CA-AF06-37953FC18D34}" srcOrd="4" destOrd="0" parTransId="{224FBECA-BECD-4283-AFDA-183ADD314046}" sibTransId="{05BD27C3-A5A0-4A0E-AF0B-D9B73682C3B4}"/>
    <dgm:cxn modelId="{B33F2864-1C4A-44DE-937F-4DCA1C67F22B}" srcId="{4A2C3FAC-79A6-4D30-AA75-B8D251B21B9A}" destId="{E2080FBD-6B19-4277-9F8E-331C8266BC7F}" srcOrd="0" destOrd="0" parTransId="{7E2D2951-D98C-4719-AA2E-8E1935286EF2}" sibTransId="{3D6F1300-A228-4926-8CFB-EA6E1EC13312}"/>
    <dgm:cxn modelId="{9B84B568-E83F-4187-922F-0FF0EB09CDAE}" type="presOf" srcId="{793102CD-39AC-450A-99BD-AB6062DCCA89}" destId="{8DFBC9BF-ADC2-4AFF-A08B-E0EDF8B50F75}" srcOrd="0" destOrd="0" presId="urn:microsoft.com/office/officeart/2008/layout/NameandTitleOrganizationalChart"/>
    <dgm:cxn modelId="{81A22151-9E8F-46F5-A5AE-076B4E0B7915}" type="presOf" srcId="{AF5064C7-79F6-4744-9CFC-427E50B04E21}" destId="{6F288924-B560-4702-82D4-9321092A0A03}" srcOrd="0" destOrd="0" presId="urn:microsoft.com/office/officeart/2008/layout/NameandTitleOrganizationalChart"/>
    <dgm:cxn modelId="{371BBC53-B726-49C5-A8C4-4C0E5DBD7599}" type="presOf" srcId="{D4CCD7C7-8187-4851-9A18-CF34E8137DE4}" destId="{52A5522D-94B3-41FE-95FC-F4A35A2C2BE0}" srcOrd="0" destOrd="0" presId="urn:microsoft.com/office/officeart/2008/layout/NameandTitleOrganizationalChart"/>
    <dgm:cxn modelId="{0B072C77-F785-49EB-A8F0-33B1DC6DCD53}" type="presOf" srcId="{05BD27C3-A5A0-4A0E-AF0B-D9B73682C3B4}" destId="{403408CE-1D9E-47CE-8DC6-B12532929EF9}" srcOrd="0" destOrd="0" presId="urn:microsoft.com/office/officeart/2008/layout/NameandTitleOrganizationalChart"/>
    <dgm:cxn modelId="{6936EE79-9E79-4D8F-85FC-2E7E040676F9}" type="presOf" srcId="{BF12319E-0251-4EE7-AD2F-5DBC585B6267}" destId="{1A32C424-7C9E-4FFE-A9DC-A60C0A55220A}" srcOrd="1" destOrd="0" presId="urn:microsoft.com/office/officeart/2008/layout/NameandTitleOrganizationalChart"/>
    <dgm:cxn modelId="{8E41BF5A-1348-4E4F-80F9-A2400754E35C}" type="presOf" srcId="{BF12319E-0251-4EE7-AD2F-5DBC585B6267}" destId="{4832881D-6F45-4F85-9155-51B7D25207EB}" srcOrd="0" destOrd="0" presId="urn:microsoft.com/office/officeart/2008/layout/NameandTitleOrganizationalChart"/>
    <dgm:cxn modelId="{516E877B-B8CD-4DD3-89C9-D6B69ECEB9B0}" srcId="{4A2C3FAC-79A6-4D30-AA75-B8D251B21B9A}" destId="{D4CCD7C7-8187-4851-9A18-CF34E8137DE4}" srcOrd="2" destOrd="0" parTransId="{25F9763C-3366-445B-BD79-8259A5EE74F3}" sibTransId="{AA1B99D3-D5AB-4B3B-AF45-4D84DED3ADE7}"/>
    <dgm:cxn modelId="{2BF0A27D-79B8-4797-A140-51C270A7D04B}" type="presOf" srcId="{3D6F1300-A228-4926-8CFB-EA6E1EC13312}" destId="{0E61EE4E-BBC0-436E-88A1-AC9B7CBB04DF}" srcOrd="0" destOrd="0" presId="urn:microsoft.com/office/officeart/2008/layout/NameandTitleOrganizationalChart"/>
    <dgm:cxn modelId="{AA768A8D-FCBA-4F3F-9465-4789856A3126}" type="presOf" srcId="{793102CD-39AC-450A-99BD-AB6062DCCA89}" destId="{6044D152-6167-4E8E-B746-8F4A3CA2EB0A}" srcOrd="1" destOrd="0" presId="urn:microsoft.com/office/officeart/2008/layout/NameandTitleOrganizationalChart"/>
    <dgm:cxn modelId="{197DC6A2-31E5-4D04-98CA-F020F9DB596F}" type="presOf" srcId="{9F1AE4D5-1AA5-4BE5-A6CB-C691576FAEE0}" destId="{AC30DB34-6237-4A98-B023-3E3B14EBDA53}" srcOrd="0" destOrd="0" presId="urn:microsoft.com/office/officeart/2008/layout/NameandTitleOrganizationalChart"/>
    <dgm:cxn modelId="{3F49CCA3-BBAE-4325-A9B7-B76C3194B5C6}" type="presOf" srcId="{8DF12FD6-55E0-4FB6-AEA4-F26B03C432AA}" destId="{4B72A52F-0FFE-4E8F-AE71-BA2D8D1DF151}" srcOrd="0" destOrd="0" presId="urn:microsoft.com/office/officeart/2008/layout/NameandTitleOrganizationalChart"/>
    <dgm:cxn modelId="{B7933AAF-9EF0-499A-B232-0715B77B6203}" type="presOf" srcId="{D4CCD7C7-8187-4851-9A18-CF34E8137DE4}" destId="{6B87A87A-64AE-4EA5-9767-642C13BF9487}" srcOrd="1" destOrd="0" presId="urn:microsoft.com/office/officeart/2008/layout/NameandTitleOrganizationalChart"/>
    <dgm:cxn modelId="{6C30C5B0-1EB9-41B2-8CD5-01182F4E8546}" type="presOf" srcId="{E2080FBD-6B19-4277-9F8E-331C8266BC7F}" destId="{93213EEF-4D4E-4B4E-A2AD-71F243F67D0B}" srcOrd="0" destOrd="0" presId="urn:microsoft.com/office/officeart/2008/layout/NameandTitleOrganizationalChart"/>
    <dgm:cxn modelId="{B8D575B8-7E2A-4BD6-B70F-C32D215C9273}" type="presOf" srcId="{83EB0FF3-745B-4973-ABB5-F91281C6B80C}" destId="{ADF30EBC-E988-4C00-9B15-F3C34624A222}" srcOrd="0" destOrd="0" presId="urn:microsoft.com/office/officeart/2008/layout/NameandTitleOrganizationalChart"/>
    <dgm:cxn modelId="{9970EDC1-BB39-4196-8316-DDE6D92F29AC}" type="presOf" srcId="{7E2D2951-D98C-4719-AA2E-8E1935286EF2}" destId="{ACF43EC8-4BF1-41F0-8819-17E97CD76E78}" srcOrd="0" destOrd="0" presId="urn:microsoft.com/office/officeart/2008/layout/NameandTitleOrganizationalChart"/>
    <dgm:cxn modelId="{B734D6D1-D151-4913-BCCE-BBBEA32C605D}" type="presOf" srcId="{4A2C3FAC-79A6-4D30-AA75-B8D251B21B9A}" destId="{9B5B366F-CB0C-4550-AAF2-B78A1F60F372}" srcOrd="0" destOrd="0" presId="urn:microsoft.com/office/officeart/2008/layout/NameandTitleOrganizationalChart"/>
    <dgm:cxn modelId="{809F23D7-94CE-43A5-8268-3A54326EF7DC}" srcId="{4A2C3FAC-79A6-4D30-AA75-B8D251B21B9A}" destId="{BF12319E-0251-4EE7-AD2F-5DBC585B6267}" srcOrd="3" destOrd="0" parTransId="{AF5064C7-79F6-4744-9CFC-427E50B04E21}" sibTransId="{723C59BF-D8E1-4FA1-887D-5F641D065C36}"/>
    <dgm:cxn modelId="{8C518AD8-0714-4232-B217-699040B34C53}" type="presOf" srcId="{AA1B99D3-D5AB-4B3B-AF45-4D84DED3ADE7}" destId="{CDD9EA8E-981E-45F5-96D6-A02378BAB38C}" srcOrd="0" destOrd="0" presId="urn:microsoft.com/office/officeart/2008/layout/NameandTitleOrganizationalChart"/>
    <dgm:cxn modelId="{DFBCDFF6-F696-4985-BF41-988D000BE189}" type="presOf" srcId="{4A2C3FAC-79A6-4D30-AA75-B8D251B21B9A}" destId="{623A30B3-6430-4FE0-993C-8357F04D1119}" srcOrd="1" destOrd="0" presId="urn:microsoft.com/office/officeart/2008/layout/NameandTitleOrganizationalChart"/>
    <dgm:cxn modelId="{C2CC26BD-62C2-45AC-A8E0-C0C3A7F78E94}" type="presParOf" srcId="{AC30DB34-6237-4A98-B023-3E3B14EBDA53}" destId="{163391AB-1B22-45B2-BAA0-52748FACF8AE}" srcOrd="0" destOrd="0" presId="urn:microsoft.com/office/officeart/2008/layout/NameandTitleOrganizationalChart"/>
    <dgm:cxn modelId="{5E4BBCC2-E644-484F-83AB-F753F749E8A0}" type="presParOf" srcId="{163391AB-1B22-45B2-BAA0-52748FACF8AE}" destId="{969B737E-C350-487F-B6E2-DD5377974EE8}" srcOrd="0" destOrd="0" presId="urn:microsoft.com/office/officeart/2008/layout/NameandTitleOrganizationalChart"/>
    <dgm:cxn modelId="{9E1523D8-5E99-45D4-83B9-EFEC2E056BC2}" type="presParOf" srcId="{969B737E-C350-487F-B6E2-DD5377974EE8}" destId="{9B5B366F-CB0C-4550-AAF2-B78A1F60F372}" srcOrd="0" destOrd="0" presId="urn:microsoft.com/office/officeart/2008/layout/NameandTitleOrganizationalChart"/>
    <dgm:cxn modelId="{854312F0-DC8A-4157-9959-08A1517F4881}" type="presParOf" srcId="{969B737E-C350-487F-B6E2-DD5377974EE8}" destId="{46F1E369-150B-403E-9D7E-017FE3564191}" srcOrd="1" destOrd="0" presId="urn:microsoft.com/office/officeart/2008/layout/NameandTitleOrganizationalChart"/>
    <dgm:cxn modelId="{76DD95CB-510A-4648-B9D4-79CC5C41943C}" type="presParOf" srcId="{969B737E-C350-487F-B6E2-DD5377974EE8}" destId="{623A30B3-6430-4FE0-993C-8357F04D1119}" srcOrd="2" destOrd="0" presId="urn:microsoft.com/office/officeart/2008/layout/NameandTitleOrganizationalChart"/>
    <dgm:cxn modelId="{3224979D-1028-4D31-B68C-F9D7B9A416C3}" type="presParOf" srcId="{163391AB-1B22-45B2-BAA0-52748FACF8AE}" destId="{29E83E86-F9ED-4BFF-B640-9CC4AD5FFD7B}" srcOrd="1" destOrd="0" presId="urn:microsoft.com/office/officeart/2008/layout/NameandTitleOrganizationalChart"/>
    <dgm:cxn modelId="{9C34BAD9-BB13-468A-A7D4-A2DA91C27CAB}" type="presParOf" srcId="{29E83E86-F9ED-4BFF-B640-9CC4AD5FFD7B}" destId="{ACF43EC8-4BF1-41F0-8819-17E97CD76E78}" srcOrd="0" destOrd="0" presId="urn:microsoft.com/office/officeart/2008/layout/NameandTitleOrganizationalChart"/>
    <dgm:cxn modelId="{C93C1FA7-C109-43C7-8266-17A9D168A1A3}" type="presParOf" srcId="{29E83E86-F9ED-4BFF-B640-9CC4AD5FFD7B}" destId="{26703DEA-7FB2-4BDC-AAD3-E1B260D446E5}" srcOrd="1" destOrd="0" presId="urn:microsoft.com/office/officeart/2008/layout/NameandTitleOrganizationalChart"/>
    <dgm:cxn modelId="{1E6684BF-B637-48A4-8FD6-AEB759F01BB1}" type="presParOf" srcId="{26703DEA-7FB2-4BDC-AAD3-E1B260D446E5}" destId="{51C2DD44-DD8D-4964-9E3A-A38C80FD9D5A}" srcOrd="0" destOrd="0" presId="urn:microsoft.com/office/officeart/2008/layout/NameandTitleOrganizationalChart"/>
    <dgm:cxn modelId="{623A0767-E759-462D-9B41-94F5CA7E5CF2}" type="presParOf" srcId="{51C2DD44-DD8D-4964-9E3A-A38C80FD9D5A}" destId="{93213EEF-4D4E-4B4E-A2AD-71F243F67D0B}" srcOrd="0" destOrd="0" presId="urn:microsoft.com/office/officeart/2008/layout/NameandTitleOrganizationalChart"/>
    <dgm:cxn modelId="{D6EC7236-6234-4C42-9F86-502D87B0337A}" type="presParOf" srcId="{51C2DD44-DD8D-4964-9E3A-A38C80FD9D5A}" destId="{0E61EE4E-BBC0-436E-88A1-AC9B7CBB04DF}" srcOrd="1" destOrd="0" presId="urn:microsoft.com/office/officeart/2008/layout/NameandTitleOrganizationalChart"/>
    <dgm:cxn modelId="{A0FE35BA-1DB5-446E-BABA-DF18E5212B0D}" type="presParOf" srcId="{51C2DD44-DD8D-4964-9E3A-A38C80FD9D5A}" destId="{CCE4A61B-F6BB-42AD-8AAE-E87BFF99DE68}" srcOrd="2" destOrd="0" presId="urn:microsoft.com/office/officeart/2008/layout/NameandTitleOrganizationalChart"/>
    <dgm:cxn modelId="{42CD8C86-561B-4546-A04F-51B59F4C3B3C}" type="presParOf" srcId="{26703DEA-7FB2-4BDC-AAD3-E1B260D446E5}" destId="{7D6D74E0-1B11-4395-8748-05E4C47A3F68}" srcOrd="1" destOrd="0" presId="urn:microsoft.com/office/officeart/2008/layout/NameandTitleOrganizationalChart"/>
    <dgm:cxn modelId="{C1224787-1DA3-4585-8390-FC1A8704D1D8}" type="presParOf" srcId="{26703DEA-7FB2-4BDC-AAD3-E1B260D446E5}" destId="{17044EDD-1346-4B1C-8A84-DF7299CF9355}" srcOrd="2" destOrd="0" presId="urn:microsoft.com/office/officeart/2008/layout/NameandTitleOrganizationalChart"/>
    <dgm:cxn modelId="{60CB64D5-E8CC-43BC-B3E1-C82DC2890D9B}" type="presParOf" srcId="{29E83E86-F9ED-4BFF-B640-9CC4AD5FFD7B}" destId="{ADF30EBC-E988-4C00-9B15-F3C34624A222}" srcOrd="2" destOrd="0" presId="urn:microsoft.com/office/officeart/2008/layout/NameandTitleOrganizationalChart"/>
    <dgm:cxn modelId="{9B0087F8-6722-4602-8E98-016FC80AB8B7}" type="presParOf" srcId="{29E83E86-F9ED-4BFF-B640-9CC4AD5FFD7B}" destId="{89F0F7C1-2DC1-4E53-A481-D1CB122B2159}" srcOrd="3" destOrd="0" presId="urn:microsoft.com/office/officeart/2008/layout/NameandTitleOrganizationalChart"/>
    <dgm:cxn modelId="{5EC0704E-87E3-4FFD-AE84-13526BA226E0}" type="presParOf" srcId="{89F0F7C1-2DC1-4E53-A481-D1CB122B2159}" destId="{916BCE19-C05C-42FD-9E62-84FFD3FC9F2A}" srcOrd="0" destOrd="0" presId="urn:microsoft.com/office/officeart/2008/layout/NameandTitleOrganizationalChart"/>
    <dgm:cxn modelId="{91232B48-F3BE-48CE-BAA8-53EEE35D686C}" type="presParOf" srcId="{916BCE19-C05C-42FD-9E62-84FFD3FC9F2A}" destId="{8DFBC9BF-ADC2-4AFF-A08B-E0EDF8B50F75}" srcOrd="0" destOrd="0" presId="urn:microsoft.com/office/officeart/2008/layout/NameandTitleOrganizationalChart"/>
    <dgm:cxn modelId="{93642CD4-7BD0-4546-827D-C708C6C478FE}" type="presParOf" srcId="{916BCE19-C05C-42FD-9E62-84FFD3FC9F2A}" destId="{4B72A52F-0FFE-4E8F-AE71-BA2D8D1DF151}" srcOrd="1" destOrd="0" presId="urn:microsoft.com/office/officeart/2008/layout/NameandTitleOrganizationalChart"/>
    <dgm:cxn modelId="{1F90C29C-910E-419E-97B4-945343325655}" type="presParOf" srcId="{916BCE19-C05C-42FD-9E62-84FFD3FC9F2A}" destId="{6044D152-6167-4E8E-B746-8F4A3CA2EB0A}" srcOrd="2" destOrd="0" presId="urn:microsoft.com/office/officeart/2008/layout/NameandTitleOrganizationalChart"/>
    <dgm:cxn modelId="{C53B7BE2-915C-471C-8DDC-2E34A7F568AE}" type="presParOf" srcId="{89F0F7C1-2DC1-4E53-A481-D1CB122B2159}" destId="{40F05BC7-86D9-4410-ADB7-142C097D594F}" srcOrd="1" destOrd="0" presId="urn:microsoft.com/office/officeart/2008/layout/NameandTitleOrganizationalChart"/>
    <dgm:cxn modelId="{7BB1E977-621F-41EF-BFA4-360B07585B07}" type="presParOf" srcId="{89F0F7C1-2DC1-4E53-A481-D1CB122B2159}" destId="{1E805745-8100-4577-9FD3-4E175C4CE664}" srcOrd="2" destOrd="0" presId="urn:microsoft.com/office/officeart/2008/layout/NameandTitleOrganizationalChart"/>
    <dgm:cxn modelId="{CEB25B6A-55BD-4223-8519-2FFEF9529383}" type="presParOf" srcId="{29E83E86-F9ED-4BFF-B640-9CC4AD5FFD7B}" destId="{B8BF3E1F-C5E4-493A-A52E-576734B771B3}" srcOrd="4" destOrd="0" presId="urn:microsoft.com/office/officeart/2008/layout/NameandTitleOrganizationalChart"/>
    <dgm:cxn modelId="{61B9D98C-D270-4B8E-BBAE-16ACB11F40DE}" type="presParOf" srcId="{29E83E86-F9ED-4BFF-B640-9CC4AD5FFD7B}" destId="{00C7E3DE-D9CF-435E-87DD-4DEE022ACA5B}" srcOrd="5" destOrd="0" presId="urn:microsoft.com/office/officeart/2008/layout/NameandTitleOrganizationalChart"/>
    <dgm:cxn modelId="{5F37B031-67FE-416D-BE9C-DD98DE4A3F83}" type="presParOf" srcId="{00C7E3DE-D9CF-435E-87DD-4DEE022ACA5B}" destId="{B4037D5F-FB52-428D-B717-0087AF199625}" srcOrd="0" destOrd="0" presId="urn:microsoft.com/office/officeart/2008/layout/NameandTitleOrganizationalChart"/>
    <dgm:cxn modelId="{BF2363DB-FAF5-4896-96A9-7ACC0175CC63}" type="presParOf" srcId="{B4037D5F-FB52-428D-B717-0087AF199625}" destId="{52A5522D-94B3-41FE-95FC-F4A35A2C2BE0}" srcOrd="0" destOrd="0" presId="urn:microsoft.com/office/officeart/2008/layout/NameandTitleOrganizationalChart"/>
    <dgm:cxn modelId="{B1C438DB-3058-4DB8-8906-92652044763C}" type="presParOf" srcId="{B4037D5F-FB52-428D-B717-0087AF199625}" destId="{CDD9EA8E-981E-45F5-96D6-A02378BAB38C}" srcOrd="1" destOrd="0" presId="urn:microsoft.com/office/officeart/2008/layout/NameandTitleOrganizationalChart"/>
    <dgm:cxn modelId="{7F1B28D3-DDBF-4B61-8AB6-67B82C1DDC80}" type="presParOf" srcId="{B4037D5F-FB52-428D-B717-0087AF199625}" destId="{6B87A87A-64AE-4EA5-9767-642C13BF9487}" srcOrd="2" destOrd="0" presId="urn:microsoft.com/office/officeart/2008/layout/NameandTitleOrganizationalChart"/>
    <dgm:cxn modelId="{3DC7156D-9C4D-4CCB-8D25-380A9C89A5CD}" type="presParOf" srcId="{00C7E3DE-D9CF-435E-87DD-4DEE022ACA5B}" destId="{DBD5971B-B2A9-4E68-B0C1-97071D3D7F65}" srcOrd="1" destOrd="0" presId="urn:microsoft.com/office/officeart/2008/layout/NameandTitleOrganizationalChart"/>
    <dgm:cxn modelId="{F8C5B44F-8D71-45DD-9670-4A3D16E45D98}" type="presParOf" srcId="{00C7E3DE-D9CF-435E-87DD-4DEE022ACA5B}" destId="{3328235B-F193-4FED-A156-1DD482CB3CBD}" srcOrd="2" destOrd="0" presId="urn:microsoft.com/office/officeart/2008/layout/NameandTitleOrganizationalChart"/>
    <dgm:cxn modelId="{329497DB-5861-4A80-B467-C45B54C15599}" type="presParOf" srcId="{29E83E86-F9ED-4BFF-B640-9CC4AD5FFD7B}" destId="{6F288924-B560-4702-82D4-9321092A0A03}" srcOrd="6" destOrd="0" presId="urn:microsoft.com/office/officeart/2008/layout/NameandTitleOrganizationalChart"/>
    <dgm:cxn modelId="{02C153C2-2316-4CC9-A062-ACE5ED83E487}" type="presParOf" srcId="{29E83E86-F9ED-4BFF-B640-9CC4AD5FFD7B}" destId="{CC564D69-4063-4EEF-9ECF-819925C460D0}" srcOrd="7" destOrd="0" presId="urn:microsoft.com/office/officeart/2008/layout/NameandTitleOrganizationalChart"/>
    <dgm:cxn modelId="{ED2D992A-2241-4450-A66E-02D21E4A21AE}" type="presParOf" srcId="{CC564D69-4063-4EEF-9ECF-819925C460D0}" destId="{EF9732B0-66A6-48C4-8F9F-A0539CA26C22}" srcOrd="0" destOrd="0" presId="urn:microsoft.com/office/officeart/2008/layout/NameandTitleOrganizationalChart"/>
    <dgm:cxn modelId="{876092FE-E113-47DA-810A-A6F0C9C7DE03}" type="presParOf" srcId="{EF9732B0-66A6-48C4-8F9F-A0539CA26C22}" destId="{4832881D-6F45-4F85-9155-51B7D25207EB}" srcOrd="0" destOrd="0" presId="urn:microsoft.com/office/officeart/2008/layout/NameandTitleOrganizationalChart"/>
    <dgm:cxn modelId="{7443574C-B04C-46BF-A7F7-82EDD92A02FF}" type="presParOf" srcId="{EF9732B0-66A6-48C4-8F9F-A0539CA26C22}" destId="{9E1CA3D8-8870-427B-BE60-1E5D1AB6CF96}" srcOrd="1" destOrd="0" presId="urn:microsoft.com/office/officeart/2008/layout/NameandTitleOrganizationalChart"/>
    <dgm:cxn modelId="{39CDA6CA-CCC3-46E5-87D0-822F04194A36}" type="presParOf" srcId="{EF9732B0-66A6-48C4-8F9F-A0539CA26C22}" destId="{1A32C424-7C9E-4FFE-A9DC-A60C0A55220A}" srcOrd="2" destOrd="0" presId="urn:microsoft.com/office/officeart/2008/layout/NameandTitleOrganizationalChart"/>
    <dgm:cxn modelId="{055F61ED-E2FF-4C9A-A4B7-C3865B2AD6D1}" type="presParOf" srcId="{CC564D69-4063-4EEF-9ECF-819925C460D0}" destId="{6D6C0796-5F54-460C-93AF-A0C7A8EA8D9E}" srcOrd="1" destOrd="0" presId="urn:microsoft.com/office/officeart/2008/layout/NameandTitleOrganizationalChart"/>
    <dgm:cxn modelId="{073DA8F6-2D94-4C9D-9569-30A615DFF739}" type="presParOf" srcId="{CC564D69-4063-4EEF-9ECF-819925C460D0}" destId="{9126189A-7E56-4FF8-914B-94ED4BB5CE9B}" srcOrd="2" destOrd="0" presId="urn:microsoft.com/office/officeart/2008/layout/NameandTitleOrganizationalChart"/>
    <dgm:cxn modelId="{DE1F4720-8946-4750-97D1-42AF97DBF7FF}" type="presParOf" srcId="{29E83E86-F9ED-4BFF-B640-9CC4AD5FFD7B}" destId="{65A45CA9-7749-41AB-AA9E-0662B4191318}" srcOrd="8" destOrd="0" presId="urn:microsoft.com/office/officeart/2008/layout/NameandTitleOrganizationalChart"/>
    <dgm:cxn modelId="{7DEF0D53-9965-4A55-B641-7B5AB5A80183}" type="presParOf" srcId="{29E83E86-F9ED-4BFF-B640-9CC4AD5FFD7B}" destId="{14C6FC3C-0D7B-4CA7-AE73-7B4625E9F36A}" srcOrd="9" destOrd="0" presId="urn:microsoft.com/office/officeart/2008/layout/NameandTitleOrganizationalChart"/>
    <dgm:cxn modelId="{877F0218-A250-43BF-B376-C567832A0B17}" type="presParOf" srcId="{14C6FC3C-0D7B-4CA7-AE73-7B4625E9F36A}" destId="{3C32E08E-1F11-4C8A-AA4B-C5D49B42E4AE}" srcOrd="0" destOrd="0" presId="urn:microsoft.com/office/officeart/2008/layout/NameandTitleOrganizationalChart"/>
    <dgm:cxn modelId="{D7FE91A3-1889-4C85-A199-D627D100A6BE}" type="presParOf" srcId="{3C32E08E-1F11-4C8A-AA4B-C5D49B42E4AE}" destId="{CF141D42-7C2E-41A0-863C-2BC577A710B6}" srcOrd="0" destOrd="0" presId="urn:microsoft.com/office/officeart/2008/layout/NameandTitleOrganizationalChart"/>
    <dgm:cxn modelId="{10361A73-8F29-4F52-8361-057B7C6ED9B5}" type="presParOf" srcId="{3C32E08E-1F11-4C8A-AA4B-C5D49B42E4AE}" destId="{403408CE-1D9E-47CE-8DC6-B12532929EF9}" srcOrd="1" destOrd="0" presId="urn:microsoft.com/office/officeart/2008/layout/NameandTitleOrganizationalChart"/>
    <dgm:cxn modelId="{58CAA090-BCDB-4E19-8832-27DA68E0D914}" type="presParOf" srcId="{3C32E08E-1F11-4C8A-AA4B-C5D49B42E4AE}" destId="{C37E7D32-86AB-4D25-998D-5AD2F34CC4E3}" srcOrd="2" destOrd="0" presId="urn:microsoft.com/office/officeart/2008/layout/NameandTitleOrganizationalChart"/>
    <dgm:cxn modelId="{1D9E8840-5AAA-4125-A988-C8CA8CE2EBFE}" type="presParOf" srcId="{14C6FC3C-0D7B-4CA7-AE73-7B4625E9F36A}" destId="{49D19A1D-8DF2-4BE9-9DD8-F5B35BE852D5}" srcOrd="1" destOrd="0" presId="urn:microsoft.com/office/officeart/2008/layout/NameandTitleOrganizationalChart"/>
    <dgm:cxn modelId="{8E5F9857-58F9-4FFC-92E2-4E78A684C69F}" type="presParOf" srcId="{14C6FC3C-0D7B-4CA7-AE73-7B4625E9F36A}" destId="{4F2137DD-4649-4DFF-8484-FA0C2228D6AC}" srcOrd="2" destOrd="0" presId="urn:microsoft.com/office/officeart/2008/layout/NameandTitleOrganizationalChart"/>
    <dgm:cxn modelId="{5EEDAA6D-BC86-4D8F-B9B4-5D1490D46E2A}" type="presParOf" srcId="{163391AB-1B22-45B2-BAA0-52748FACF8AE}" destId="{1C85EF02-4177-415A-A26D-ABFA315DCC90}"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F2B716-D067-4027-832B-65C2B439A2D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fi-FI"/>
        </a:p>
      </dgm:t>
    </dgm:pt>
    <dgm:pt modelId="{48AF000D-5F60-4DAD-AE8C-871F705BB25A}">
      <dgm:prSet phldrT="[Teksti]"/>
      <dgm:spPr/>
      <dgm:t>
        <a:bodyPr/>
        <a:lstStyle/>
        <a:p>
          <a:r>
            <a:rPr lang="fi-FI" dirty="0"/>
            <a:t>ESAVI</a:t>
          </a:r>
        </a:p>
      </dgm:t>
    </dgm:pt>
    <dgm:pt modelId="{82177A5D-0DCD-42E5-AAEB-41D0B5B413C1}" type="parTrans" cxnId="{CCA616B9-DD91-43D7-A84F-CE21BA62A362}">
      <dgm:prSet/>
      <dgm:spPr/>
      <dgm:t>
        <a:bodyPr/>
        <a:lstStyle/>
        <a:p>
          <a:endParaRPr lang="fi-FI"/>
        </a:p>
      </dgm:t>
    </dgm:pt>
    <dgm:pt modelId="{F158A4E3-642B-414A-AB53-2BE3196E81C5}" type="sibTrans" cxnId="{CCA616B9-DD91-43D7-A84F-CE21BA62A362}">
      <dgm:prSet/>
      <dgm:spPr/>
      <dgm:t>
        <a:bodyPr/>
        <a:lstStyle/>
        <a:p>
          <a:endParaRPr lang="fi-FI"/>
        </a:p>
      </dgm:t>
    </dgm:pt>
    <dgm:pt modelId="{05B2D05D-55D7-44FE-A1CA-564142090E10}">
      <dgm:prSet phldrT="[Teksti]" custT="1"/>
      <dgm:spPr/>
      <dgm:t>
        <a:bodyPr/>
        <a:lstStyle/>
        <a:p>
          <a:r>
            <a:rPr lang="fi-FI" sz="1600" dirty="0"/>
            <a:t>Merenkulku ja Ahtaus</a:t>
          </a:r>
        </a:p>
        <a:p>
          <a:endParaRPr lang="fi-FI" sz="1600" dirty="0"/>
        </a:p>
        <a:p>
          <a:r>
            <a:rPr lang="fi-FI" sz="1600" dirty="0"/>
            <a:t>Yksikön päällikkö </a:t>
          </a:r>
          <a:r>
            <a:rPr lang="fi-FI" sz="1600" b="1" dirty="0"/>
            <a:t>Satu Auno</a:t>
          </a:r>
        </a:p>
        <a:p>
          <a:endParaRPr lang="fi-FI" sz="1500" dirty="0"/>
        </a:p>
        <a:p>
          <a:endParaRPr lang="fi-FI" sz="1500" dirty="0"/>
        </a:p>
      </dgm:t>
    </dgm:pt>
    <dgm:pt modelId="{97A8A08C-CAE8-4C32-AB92-3537CEB3A5AD}" type="parTrans" cxnId="{FF5C2A80-55F3-4405-B343-65774BF26D72}">
      <dgm:prSet/>
      <dgm:spPr/>
      <dgm:t>
        <a:bodyPr/>
        <a:lstStyle/>
        <a:p>
          <a:endParaRPr lang="fi-FI"/>
        </a:p>
      </dgm:t>
    </dgm:pt>
    <dgm:pt modelId="{B7124DD2-499C-4BD2-961C-D581DBF97EB3}" type="sibTrans" cxnId="{FF5C2A80-55F3-4405-B343-65774BF26D72}">
      <dgm:prSet/>
      <dgm:spPr/>
      <dgm:t>
        <a:bodyPr/>
        <a:lstStyle/>
        <a:p>
          <a:endParaRPr lang="fi-FI"/>
        </a:p>
      </dgm:t>
    </dgm:pt>
    <dgm:pt modelId="{E210602F-7481-41A2-AFBE-70FF5624CD54}">
      <dgm:prSet phldrT="[Teksti]" custT="1"/>
      <dgm:spPr/>
      <dgm:t>
        <a:bodyPr/>
        <a:lstStyle/>
        <a:p>
          <a:r>
            <a:rPr lang="fi-FI" sz="1600" kern="1200" dirty="0" err="1">
              <a:solidFill>
                <a:prstClr val="black">
                  <a:hueOff val="0"/>
                  <a:satOff val="0"/>
                  <a:lumOff val="0"/>
                  <a:alphaOff val="0"/>
                </a:prstClr>
              </a:solidFill>
              <a:latin typeface="Verdana"/>
              <a:ea typeface="+mn-ea"/>
              <a:cs typeface="+mn-cs"/>
            </a:rPr>
            <a:t>ESAVIn</a:t>
          </a:r>
          <a:r>
            <a:rPr lang="fi-FI" sz="1600" kern="1200" dirty="0">
              <a:solidFill>
                <a:prstClr val="black">
                  <a:hueOff val="0"/>
                  <a:satOff val="0"/>
                  <a:lumOff val="0"/>
                  <a:alphaOff val="0"/>
                </a:prstClr>
              </a:solidFill>
              <a:latin typeface="Verdana"/>
              <a:ea typeface="+mn-ea"/>
              <a:cs typeface="+mn-cs"/>
            </a:rPr>
            <a:t> Merenkulku ja Ahtaus tiimi valvoo ISAVIn alueen sisävesi-liikennettä ja ahtaustoimintaa</a:t>
          </a:r>
        </a:p>
      </dgm:t>
    </dgm:pt>
    <dgm:pt modelId="{DA7DAC4A-057D-4F15-90EF-9D90E1825410}" type="parTrans" cxnId="{138E44DA-3307-4CCB-B465-DF15638D0FB3}">
      <dgm:prSet/>
      <dgm:spPr/>
      <dgm:t>
        <a:bodyPr/>
        <a:lstStyle/>
        <a:p>
          <a:endParaRPr lang="fi-FI"/>
        </a:p>
      </dgm:t>
    </dgm:pt>
    <dgm:pt modelId="{03BBAA35-4576-48F2-9325-062730494285}" type="sibTrans" cxnId="{138E44DA-3307-4CCB-B465-DF15638D0FB3}">
      <dgm:prSet/>
      <dgm:spPr/>
      <dgm:t>
        <a:bodyPr/>
        <a:lstStyle/>
        <a:p>
          <a:endParaRPr lang="fi-FI"/>
        </a:p>
      </dgm:t>
    </dgm:pt>
    <dgm:pt modelId="{633CD301-45A0-4514-B01D-D946594D2E1F}">
      <dgm:prSet/>
      <dgm:spPr/>
      <dgm:t>
        <a:bodyPr/>
        <a:lstStyle/>
        <a:p>
          <a:r>
            <a:rPr lang="fi-FI" dirty="0"/>
            <a:t>LSAVI</a:t>
          </a:r>
        </a:p>
      </dgm:t>
    </dgm:pt>
    <dgm:pt modelId="{585C7ACA-384E-43FA-8BA9-5977347A10B9}" type="parTrans" cxnId="{92CD5DF1-3062-43AC-ACC6-FEC3DB36D5B0}">
      <dgm:prSet/>
      <dgm:spPr/>
      <dgm:t>
        <a:bodyPr/>
        <a:lstStyle/>
        <a:p>
          <a:endParaRPr lang="fi-FI"/>
        </a:p>
      </dgm:t>
    </dgm:pt>
    <dgm:pt modelId="{0CC69238-FF1B-482A-8CDF-E9A780204792}" type="sibTrans" cxnId="{92CD5DF1-3062-43AC-ACC6-FEC3DB36D5B0}">
      <dgm:prSet/>
      <dgm:spPr/>
      <dgm:t>
        <a:bodyPr/>
        <a:lstStyle/>
        <a:p>
          <a:endParaRPr lang="fi-FI"/>
        </a:p>
      </dgm:t>
    </dgm:pt>
    <dgm:pt modelId="{70619829-A228-451C-8117-EE3216C54299}">
      <dgm:prSet/>
      <dgm:spPr/>
      <dgm:t>
        <a:bodyPr/>
        <a:lstStyle/>
        <a:p>
          <a:r>
            <a:rPr lang="fi-FI" dirty="0"/>
            <a:t>LSSAVI</a:t>
          </a:r>
        </a:p>
      </dgm:t>
    </dgm:pt>
    <dgm:pt modelId="{84743CAF-7B1C-41A2-B0EE-6A58522C5658}" type="parTrans" cxnId="{BB81D185-B843-4506-853A-33938034C094}">
      <dgm:prSet/>
      <dgm:spPr/>
      <dgm:t>
        <a:bodyPr/>
        <a:lstStyle/>
        <a:p>
          <a:endParaRPr lang="fi-FI"/>
        </a:p>
      </dgm:t>
    </dgm:pt>
    <dgm:pt modelId="{C3280A4F-8374-4795-9ED6-B8CE7CA57F03}" type="sibTrans" cxnId="{BB81D185-B843-4506-853A-33938034C094}">
      <dgm:prSet/>
      <dgm:spPr/>
      <dgm:t>
        <a:bodyPr/>
        <a:lstStyle/>
        <a:p>
          <a:endParaRPr lang="fi-FI"/>
        </a:p>
      </dgm:t>
    </dgm:pt>
    <dgm:pt modelId="{F4B61D5E-A721-46CD-9DF1-BE8C5AE3D3E4}">
      <dgm:prSet/>
      <dgm:spPr/>
      <dgm:t>
        <a:bodyPr/>
        <a:lstStyle/>
        <a:p>
          <a:r>
            <a:rPr lang="fi-FI" dirty="0"/>
            <a:t>PSAVI</a:t>
          </a:r>
        </a:p>
      </dgm:t>
    </dgm:pt>
    <dgm:pt modelId="{F564AA97-3FA2-4E2E-A6CD-48B329B629BA}" type="parTrans" cxnId="{AF6D693E-78C8-4ACF-84B8-257457718B93}">
      <dgm:prSet/>
      <dgm:spPr/>
      <dgm:t>
        <a:bodyPr/>
        <a:lstStyle/>
        <a:p>
          <a:endParaRPr lang="fi-FI"/>
        </a:p>
      </dgm:t>
    </dgm:pt>
    <dgm:pt modelId="{F4617BE4-6E45-493E-AE70-6B34CBB28750}" type="sibTrans" cxnId="{AF6D693E-78C8-4ACF-84B8-257457718B93}">
      <dgm:prSet/>
      <dgm:spPr/>
      <dgm:t>
        <a:bodyPr/>
        <a:lstStyle/>
        <a:p>
          <a:endParaRPr lang="fi-FI"/>
        </a:p>
      </dgm:t>
    </dgm:pt>
    <dgm:pt modelId="{3086F355-6B6E-4494-8C4C-2AFF184C98D8}">
      <dgm:prSet custT="1"/>
      <dgm:spPr/>
      <dgm:t>
        <a:bodyPr/>
        <a:lstStyle/>
        <a:p>
          <a:r>
            <a:rPr lang="fi-FI" sz="1500" dirty="0"/>
            <a:t>PAL-yksikkö</a:t>
          </a:r>
        </a:p>
        <a:p>
          <a:endParaRPr lang="fi-FI" sz="1500" dirty="0"/>
        </a:p>
        <a:p>
          <a:r>
            <a:rPr lang="fi-FI" sz="1500" dirty="0"/>
            <a:t>Yksikön-päällikkö </a:t>
          </a:r>
        </a:p>
        <a:p>
          <a:r>
            <a:rPr lang="fi-FI" sz="1500" b="1" dirty="0"/>
            <a:t>Anssi </a:t>
          </a:r>
          <a:r>
            <a:rPr lang="fi-FI" sz="1500" b="1" dirty="0" err="1"/>
            <a:t>Volama</a:t>
          </a:r>
          <a:endParaRPr lang="fi-FI" sz="1500" b="1" dirty="0"/>
        </a:p>
        <a:p>
          <a:endParaRPr lang="fi-FI" sz="1500" b="1" dirty="0"/>
        </a:p>
      </dgm:t>
    </dgm:pt>
    <dgm:pt modelId="{8B6F80E1-B79C-43D4-BE95-6D852C28AD3E}" type="parTrans" cxnId="{6ED63554-5F6A-4EB2-982E-41DC5D1AA1B3}">
      <dgm:prSet/>
      <dgm:spPr/>
      <dgm:t>
        <a:bodyPr/>
        <a:lstStyle/>
        <a:p>
          <a:endParaRPr lang="fi-FI"/>
        </a:p>
      </dgm:t>
    </dgm:pt>
    <dgm:pt modelId="{DBE22872-D4ED-4B89-B07A-4CA142D3B227}" type="sibTrans" cxnId="{6ED63554-5F6A-4EB2-982E-41DC5D1AA1B3}">
      <dgm:prSet/>
      <dgm:spPr/>
      <dgm:t>
        <a:bodyPr/>
        <a:lstStyle/>
        <a:p>
          <a:endParaRPr lang="fi-FI"/>
        </a:p>
      </dgm:t>
    </dgm:pt>
    <dgm:pt modelId="{48110832-99A3-4EA3-AF20-CB309D4A7233}">
      <dgm:prSet custT="1"/>
      <dgm:spPr/>
      <dgm:t>
        <a:bodyPr/>
        <a:lstStyle/>
        <a:p>
          <a:r>
            <a:rPr lang="fi-FI" sz="1500" dirty="0"/>
            <a:t>Toiminta-yksikkö 1 </a:t>
          </a:r>
        </a:p>
        <a:p>
          <a:endParaRPr lang="fi-FI" sz="1500" dirty="0"/>
        </a:p>
        <a:p>
          <a:endParaRPr lang="fi-FI" sz="1500" dirty="0"/>
        </a:p>
        <a:p>
          <a:r>
            <a:rPr lang="fi-FI" sz="1500" dirty="0"/>
            <a:t>Yksikön päällikkö</a:t>
          </a:r>
        </a:p>
        <a:p>
          <a:r>
            <a:rPr lang="fi-FI" sz="1500" b="1" dirty="0"/>
            <a:t>Lasse Ketola</a:t>
          </a:r>
        </a:p>
      </dgm:t>
    </dgm:pt>
    <dgm:pt modelId="{F32F2FBE-75AE-4C73-9627-6B46C739D6CA}" type="parTrans" cxnId="{B07AD527-E66E-4863-B3EF-8E13DB0140FC}">
      <dgm:prSet/>
      <dgm:spPr/>
      <dgm:t>
        <a:bodyPr/>
        <a:lstStyle/>
        <a:p>
          <a:endParaRPr lang="fi-FI"/>
        </a:p>
      </dgm:t>
    </dgm:pt>
    <dgm:pt modelId="{AD9E192F-609D-4C34-B1C1-B0CC86C987B8}" type="sibTrans" cxnId="{B07AD527-E66E-4863-B3EF-8E13DB0140FC}">
      <dgm:prSet/>
      <dgm:spPr/>
      <dgm:t>
        <a:bodyPr/>
        <a:lstStyle/>
        <a:p>
          <a:endParaRPr lang="fi-FI"/>
        </a:p>
      </dgm:t>
    </dgm:pt>
    <dgm:pt modelId="{35A29850-FA2A-4124-AE3D-C8B80DC26C5A}">
      <dgm:prSet custT="1"/>
      <dgm:spPr/>
      <dgm:t>
        <a:bodyPr/>
        <a:lstStyle/>
        <a:p>
          <a:r>
            <a:rPr lang="fi-FI" sz="1500" dirty="0"/>
            <a:t>Rakentami-sen, kuljetuksen ja merenkulun valvonta-yksikkö</a:t>
          </a:r>
        </a:p>
        <a:p>
          <a:endParaRPr lang="fi-FI" sz="1500" dirty="0"/>
        </a:p>
        <a:p>
          <a:r>
            <a:rPr lang="fi-FI" sz="1500" dirty="0"/>
            <a:t>Yksikön päällikkö Yksikön päällikkö </a:t>
          </a:r>
          <a:br>
            <a:rPr lang="fi-FI" sz="1500" dirty="0"/>
          </a:br>
          <a:r>
            <a:rPr lang="fi-FI" sz="1500" b="1" dirty="0"/>
            <a:t>Anette Lehtonen</a:t>
          </a:r>
        </a:p>
      </dgm:t>
    </dgm:pt>
    <dgm:pt modelId="{FBD0A9C1-ED61-4570-8924-9583BCDF519C}" type="parTrans" cxnId="{816DE042-9152-460E-9CE0-1D5E2303A015}">
      <dgm:prSet/>
      <dgm:spPr/>
      <dgm:t>
        <a:bodyPr/>
        <a:lstStyle/>
        <a:p>
          <a:endParaRPr lang="fi-FI"/>
        </a:p>
      </dgm:t>
    </dgm:pt>
    <dgm:pt modelId="{71E5E209-C706-425F-81B8-363707941AD2}" type="sibTrans" cxnId="{816DE042-9152-460E-9CE0-1D5E2303A015}">
      <dgm:prSet/>
      <dgm:spPr/>
      <dgm:t>
        <a:bodyPr/>
        <a:lstStyle/>
        <a:p>
          <a:endParaRPr lang="fi-FI"/>
        </a:p>
      </dgm:t>
    </dgm:pt>
    <dgm:pt modelId="{4ED81121-1111-4401-99CA-1610BAF03E5A}">
      <dgm:prSet phldrT="[Teksti]"/>
      <dgm:spPr/>
      <dgm:t>
        <a:bodyPr/>
        <a:lstStyle/>
        <a:p>
          <a:r>
            <a:rPr lang="fi-FI" dirty="0"/>
            <a:t>ISAVI</a:t>
          </a:r>
        </a:p>
      </dgm:t>
    </dgm:pt>
    <dgm:pt modelId="{B95DD6C4-B27D-4A39-8679-DF8331E5B2A1}" type="sibTrans" cxnId="{43C38E3B-1908-46F1-B8E0-EC347D8DF8AC}">
      <dgm:prSet/>
      <dgm:spPr/>
      <dgm:t>
        <a:bodyPr/>
        <a:lstStyle/>
        <a:p>
          <a:endParaRPr lang="fi-FI"/>
        </a:p>
      </dgm:t>
    </dgm:pt>
    <dgm:pt modelId="{C15C082F-65A2-4BD9-84D7-401DB4BD24A3}" type="parTrans" cxnId="{43C38E3B-1908-46F1-B8E0-EC347D8DF8AC}">
      <dgm:prSet/>
      <dgm:spPr/>
      <dgm:t>
        <a:bodyPr/>
        <a:lstStyle/>
        <a:p>
          <a:endParaRPr lang="fi-FI"/>
        </a:p>
      </dgm:t>
    </dgm:pt>
    <dgm:pt modelId="{4FCF657E-C2D8-4D8C-93D2-88980DDFD528}" type="pres">
      <dgm:prSet presAssocID="{8EF2B716-D067-4027-832B-65C2B439A2DA}" presName="diagram" presStyleCnt="0">
        <dgm:presLayoutVars>
          <dgm:chPref val="1"/>
          <dgm:dir/>
          <dgm:animOne val="branch"/>
          <dgm:animLvl val="lvl"/>
          <dgm:resizeHandles/>
        </dgm:presLayoutVars>
      </dgm:prSet>
      <dgm:spPr/>
    </dgm:pt>
    <dgm:pt modelId="{82BCDEED-2611-4CA8-BE3A-FD166B2D069F}" type="pres">
      <dgm:prSet presAssocID="{48AF000D-5F60-4DAD-AE8C-871F705BB25A}" presName="root" presStyleCnt="0"/>
      <dgm:spPr/>
    </dgm:pt>
    <dgm:pt modelId="{CFA99808-81F3-4BBE-B777-7ECB6206D0B0}" type="pres">
      <dgm:prSet presAssocID="{48AF000D-5F60-4DAD-AE8C-871F705BB25A}" presName="rootComposite" presStyleCnt="0"/>
      <dgm:spPr/>
    </dgm:pt>
    <dgm:pt modelId="{F7F15E75-737C-4E8E-825B-E6BAE4BCCADF}" type="pres">
      <dgm:prSet presAssocID="{48AF000D-5F60-4DAD-AE8C-871F705BB25A}" presName="rootText" presStyleLbl="node1" presStyleIdx="0" presStyleCnt="5"/>
      <dgm:spPr/>
    </dgm:pt>
    <dgm:pt modelId="{D29A86AB-2531-4CEC-A17D-081C0BC78C41}" type="pres">
      <dgm:prSet presAssocID="{48AF000D-5F60-4DAD-AE8C-871F705BB25A}" presName="rootConnector" presStyleLbl="node1" presStyleIdx="0" presStyleCnt="5"/>
      <dgm:spPr/>
    </dgm:pt>
    <dgm:pt modelId="{634AA72C-3139-4F64-9DB9-9D084707A26D}" type="pres">
      <dgm:prSet presAssocID="{48AF000D-5F60-4DAD-AE8C-871F705BB25A}" presName="childShape" presStyleCnt="0"/>
      <dgm:spPr/>
    </dgm:pt>
    <dgm:pt modelId="{120F1D46-4C49-4E4F-A5A7-97FF456D6F0C}" type="pres">
      <dgm:prSet presAssocID="{97A8A08C-CAE8-4C32-AB92-3537CEB3A5AD}" presName="Name13" presStyleLbl="parChTrans1D2" presStyleIdx="0" presStyleCnt="5"/>
      <dgm:spPr/>
    </dgm:pt>
    <dgm:pt modelId="{541E18F9-7B20-4ED8-9FE4-EA0884F011EA}" type="pres">
      <dgm:prSet presAssocID="{05B2D05D-55D7-44FE-A1CA-564142090E10}" presName="childText" presStyleLbl="bgAcc1" presStyleIdx="0" presStyleCnt="5" custScaleY="293676" custLinFactNeighborX="734" custLinFactNeighborY="16001">
        <dgm:presLayoutVars>
          <dgm:bulletEnabled val="1"/>
        </dgm:presLayoutVars>
      </dgm:prSet>
      <dgm:spPr/>
    </dgm:pt>
    <dgm:pt modelId="{3E65EC37-8E05-4BDE-88B6-13E45AFC0C45}" type="pres">
      <dgm:prSet presAssocID="{4ED81121-1111-4401-99CA-1610BAF03E5A}" presName="root" presStyleCnt="0"/>
      <dgm:spPr/>
    </dgm:pt>
    <dgm:pt modelId="{D2B748D4-9274-4586-BA1D-6BE43E001578}" type="pres">
      <dgm:prSet presAssocID="{4ED81121-1111-4401-99CA-1610BAF03E5A}" presName="rootComposite" presStyleCnt="0"/>
      <dgm:spPr/>
    </dgm:pt>
    <dgm:pt modelId="{31EC0AF1-2928-46B2-B99E-426FF87A9578}" type="pres">
      <dgm:prSet presAssocID="{4ED81121-1111-4401-99CA-1610BAF03E5A}" presName="rootText" presStyleLbl="node1" presStyleIdx="1" presStyleCnt="5"/>
      <dgm:spPr/>
    </dgm:pt>
    <dgm:pt modelId="{C9664CF7-72CF-4391-9652-BC70FD2607B4}" type="pres">
      <dgm:prSet presAssocID="{4ED81121-1111-4401-99CA-1610BAF03E5A}" presName="rootConnector" presStyleLbl="node1" presStyleIdx="1" presStyleCnt="5"/>
      <dgm:spPr/>
    </dgm:pt>
    <dgm:pt modelId="{932C83D1-9BD4-45B0-9577-3C596DFEAD54}" type="pres">
      <dgm:prSet presAssocID="{4ED81121-1111-4401-99CA-1610BAF03E5A}" presName="childShape" presStyleCnt="0"/>
      <dgm:spPr/>
    </dgm:pt>
    <dgm:pt modelId="{960915C3-2097-4ABB-8236-0B3EA0DF20C8}" type="pres">
      <dgm:prSet presAssocID="{DA7DAC4A-057D-4F15-90EF-9D90E1825410}" presName="Name13" presStyleLbl="parChTrans1D2" presStyleIdx="1" presStyleCnt="5"/>
      <dgm:spPr/>
    </dgm:pt>
    <dgm:pt modelId="{19A223D4-6047-45B7-B4BD-9DC7538C01EF}" type="pres">
      <dgm:prSet presAssocID="{E210602F-7481-41A2-AFBE-70FF5624CD54}" presName="childText" presStyleLbl="bgAcc1" presStyleIdx="1" presStyleCnt="5" custScaleY="309903">
        <dgm:presLayoutVars>
          <dgm:bulletEnabled val="1"/>
        </dgm:presLayoutVars>
      </dgm:prSet>
      <dgm:spPr/>
    </dgm:pt>
    <dgm:pt modelId="{C402F845-444C-4F38-8192-7D03209A5310}" type="pres">
      <dgm:prSet presAssocID="{633CD301-45A0-4514-B01D-D946594D2E1F}" presName="root" presStyleCnt="0"/>
      <dgm:spPr/>
    </dgm:pt>
    <dgm:pt modelId="{6EE08923-3BDD-4F55-9E2A-98F1B0A397FB}" type="pres">
      <dgm:prSet presAssocID="{633CD301-45A0-4514-B01D-D946594D2E1F}" presName="rootComposite" presStyleCnt="0"/>
      <dgm:spPr/>
    </dgm:pt>
    <dgm:pt modelId="{0EEB78EF-3712-45C2-834C-4819B7752024}" type="pres">
      <dgm:prSet presAssocID="{633CD301-45A0-4514-B01D-D946594D2E1F}" presName="rootText" presStyleLbl="node1" presStyleIdx="2" presStyleCnt="5"/>
      <dgm:spPr/>
    </dgm:pt>
    <dgm:pt modelId="{8045DC13-8582-40A5-99F6-1E907F2DA5EA}" type="pres">
      <dgm:prSet presAssocID="{633CD301-45A0-4514-B01D-D946594D2E1F}" presName="rootConnector" presStyleLbl="node1" presStyleIdx="2" presStyleCnt="5"/>
      <dgm:spPr/>
    </dgm:pt>
    <dgm:pt modelId="{2243FB06-8AE1-4E99-A6E2-FA99E91E52C7}" type="pres">
      <dgm:prSet presAssocID="{633CD301-45A0-4514-B01D-D946594D2E1F}" presName="childShape" presStyleCnt="0"/>
      <dgm:spPr/>
    </dgm:pt>
    <dgm:pt modelId="{36A587F0-1EF3-4849-8D89-A12EDA07C476}" type="pres">
      <dgm:prSet presAssocID="{8B6F80E1-B79C-43D4-BE95-6D852C28AD3E}" presName="Name13" presStyleLbl="parChTrans1D2" presStyleIdx="2" presStyleCnt="5"/>
      <dgm:spPr/>
    </dgm:pt>
    <dgm:pt modelId="{C746ADC4-3CFD-4C6F-9365-A7340B235C9E}" type="pres">
      <dgm:prSet presAssocID="{3086F355-6B6E-4494-8C4C-2AFF184C98D8}" presName="childText" presStyleLbl="bgAcc1" presStyleIdx="2" presStyleCnt="5" custScaleY="229804" custLinFactNeighborY="5823">
        <dgm:presLayoutVars>
          <dgm:bulletEnabled val="1"/>
        </dgm:presLayoutVars>
      </dgm:prSet>
      <dgm:spPr/>
    </dgm:pt>
    <dgm:pt modelId="{89AA52A6-B86A-46C7-99C8-5637A5701E70}" type="pres">
      <dgm:prSet presAssocID="{70619829-A228-451C-8117-EE3216C54299}" presName="root" presStyleCnt="0"/>
      <dgm:spPr/>
    </dgm:pt>
    <dgm:pt modelId="{9DDAD4C8-1500-4E43-B979-FAF4D4851841}" type="pres">
      <dgm:prSet presAssocID="{70619829-A228-451C-8117-EE3216C54299}" presName="rootComposite" presStyleCnt="0"/>
      <dgm:spPr/>
    </dgm:pt>
    <dgm:pt modelId="{92762CD5-FDA5-45E4-B073-90977CB1FA75}" type="pres">
      <dgm:prSet presAssocID="{70619829-A228-451C-8117-EE3216C54299}" presName="rootText" presStyleLbl="node1" presStyleIdx="3" presStyleCnt="5"/>
      <dgm:spPr/>
    </dgm:pt>
    <dgm:pt modelId="{5B71DD4F-8385-4EFF-A5D7-7C6B79F74A8B}" type="pres">
      <dgm:prSet presAssocID="{70619829-A228-451C-8117-EE3216C54299}" presName="rootConnector" presStyleLbl="node1" presStyleIdx="3" presStyleCnt="5"/>
      <dgm:spPr/>
    </dgm:pt>
    <dgm:pt modelId="{D96351FA-F680-4459-AE24-150F16748086}" type="pres">
      <dgm:prSet presAssocID="{70619829-A228-451C-8117-EE3216C54299}" presName="childShape" presStyleCnt="0"/>
      <dgm:spPr/>
    </dgm:pt>
    <dgm:pt modelId="{85E924C8-4326-4A98-AD28-01098D703BE2}" type="pres">
      <dgm:prSet presAssocID="{FBD0A9C1-ED61-4570-8924-9583BCDF519C}" presName="Name13" presStyleLbl="parChTrans1D2" presStyleIdx="3" presStyleCnt="5"/>
      <dgm:spPr/>
    </dgm:pt>
    <dgm:pt modelId="{C9DF4FA8-575A-40EE-9482-EED6357D5E26}" type="pres">
      <dgm:prSet presAssocID="{35A29850-FA2A-4124-AE3D-C8B80DC26C5A}" presName="childText" presStyleLbl="bgAcc1" presStyleIdx="3" presStyleCnt="5" custScaleY="391255">
        <dgm:presLayoutVars>
          <dgm:bulletEnabled val="1"/>
        </dgm:presLayoutVars>
      </dgm:prSet>
      <dgm:spPr/>
    </dgm:pt>
    <dgm:pt modelId="{A930DE80-3D15-43D2-B88D-4446023E9265}" type="pres">
      <dgm:prSet presAssocID="{F4B61D5E-A721-46CD-9DF1-BE8C5AE3D3E4}" presName="root" presStyleCnt="0"/>
      <dgm:spPr/>
    </dgm:pt>
    <dgm:pt modelId="{4583DCF2-9038-4305-9A82-DE848996B448}" type="pres">
      <dgm:prSet presAssocID="{F4B61D5E-A721-46CD-9DF1-BE8C5AE3D3E4}" presName="rootComposite" presStyleCnt="0"/>
      <dgm:spPr/>
    </dgm:pt>
    <dgm:pt modelId="{C95B05C7-C9BD-4B59-8566-79D0721216F2}" type="pres">
      <dgm:prSet presAssocID="{F4B61D5E-A721-46CD-9DF1-BE8C5AE3D3E4}" presName="rootText" presStyleLbl="node1" presStyleIdx="4" presStyleCnt="5"/>
      <dgm:spPr/>
    </dgm:pt>
    <dgm:pt modelId="{7918EDD6-51FF-4DFD-90F6-1784440C7B0D}" type="pres">
      <dgm:prSet presAssocID="{F4B61D5E-A721-46CD-9DF1-BE8C5AE3D3E4}" presName="rootConnector" presStyleLbl="node1" presStyleIdx="4" presStyleCnt="5"/>
      <dgm:spPr/>
    </dgm:pt>
    <dgm:pt modelId="{82690E23-E212-4B7A-96F2-0E65EA5649F8}" type="pres">
      <dgm:prSet presAssocID="{F4B61D5E-A721-46CD-9DF1-BE8C5AE3D3E4}" presName="childShape" presStyleCnt="0"/>
      <dgm:spPr/>
    </dgm:pt>
    <dgm:pt modelId="{C3D0C509-711E-428B-836A-F782A6D8002A}" type="pres">
      <dgm:prSet presAssocID="{F32F2FBE-75AE-4C73-9627-6B46C739D6CA}" presName="Name13" presStyleLbl="parChTrans1D2" presStyleIdx="4" presStyleCnt="5"/>
      <dgm:spPr/>
    </dgm:pt>
    <dgm:pt modelId="{5D283D52-6C94-4812-AD14-80BE7A3161A5}" type="pres">
      <dgm:prSet presAssocID="{48110832-99A3-4EA3-AF20-CB309D4A7233}" presName="childText" presStyleLbl="bgAcc1" presStyleIdx="4" presStyleCnt="5" custScaleY="299108">
        <dgm:presLayoutVars>
          <dgm:bulletEnabled val="1"/>
        </dgm:presLayoutVars>
      </dgm:prSet>
      <dgm:spPr/>
    </dgm:pt>
  </dgm:ptLst>
  <dgm:cxnLst>
    <dgm:cxn modelId="{AF351907-A861-44F5-88DC-FBD00F3EC96F}" type="presOf" srcId="{4ED81121-1111-4401-99CA-1610BAF03E5A}" destId="{C9664CF7-72CF-4391-9652-BC70FD2607B4}" srcOrd="1" destOrd="0" presId="urn:microsoft.com/office/officeart/2005/8/layout/hierarchy3"/>
    <dgm:cxn modelId="{72565A18-AE12-40C0-B8C2-43A3FE15CBB7}" type="presOf" srcId="{4ED81121-1111-4401-99CA-1610BAF03E5A}" destId="{31EC0AF1-2928-46B2-B99E-426FF87A9578}" srcOrd="0" destOrd="0" presId="urn:microsoft.com/office/officeart/2005/8/layout/hierarchy3"/>
    <dgm:cxn modelId="{6F90AD1E-D408-4FCA-A8EA-AA1910DD649B}" type="presOf" srcId="{8B6F80E1-B79C-43D4-BE95-6D852C28AD3E}" destId="{36A587F0-1EF3-4849-8D89-A12EDA07C476}" srcOrd="0" destOrd="0" presId="urn:microsoft.com/office/officeart/2005/8/layout/hierarchy3"/>
    <dgm:cxn modelId="{4E668821-5A64-40F2-92D3-6DD90A5ED328}" type="presOf" srcId="{633CD301-45A0-4514-B01D-D946594D2E1F}" destId="{0EEB78EF-3712-45C2-834C-4819B7752024}" srcOrd="0" destOrd="0" presId="urn:microsoft.com/office/officeart/2005/8/layout/hierarchy3"/>
    <dgm:cxn modelId="{10740325-B496-4E07-AB85-8BB2A4DBC982}" type="presOf" srcId="{35A29850-FA2A-4124-AE3D-C8B80DC26C5A}" destId="{C9DF4FA8-575A-40EE-9482-EED6357D5E26}" srcOrd="0" destOrd="0" presId="urn:microsoft.com/office/officeart/2005/8/layout/hierarchy3"/>
    <dgm:cxn modelId="{B07AD527-E66E-4863-B3EF-8E13DB0140FC}" srcId="{F4B61D5E-A721-46CD-9DF1-BE8C5AE3D3E4}" destId="{48110832-99A3-4EA3-AF20-CB309D4A7233}" srcOrd="0" destOrd="0" parTransId="{F32F2FBE-75AE-4C73-9627-6B46C739D6CA}" sibTransId="{AD9E192F-609D-4C34-B1C1-B0CC86C987B8}"/>
    <dgm:cxn modelId="{67E79B2D-85A5-468A-A705-B1E667710490}" type="presOf" srcId="{F32F2FBE-75AE-4C73-9627-6B46C739D6CA}" destId="{C3D0C509-711E-428B-836A-F782A6D8002A}" srcOrd="0" destOrd="0" presId="urn:microsoft.com/office/officeart/2005/8/layout/hierarchy3"/>
    <dgm:cxn modelId="{4D358C3B-E204-4B95-BB3E-BF6F2DB6356A}" type="presOf" srcId="{F4B61D5E-A721-46CD-9DF1-BE8C5AE3D3E4}" destId="{7918EDD6-51FF-4DFD-90F6-1784440C7B0D}" srcOrd="1" destOrd="0" presId="urn:microsoft.com/office/officeart/2005/8/layout/hierarchy3"/>
    <dgm:cxn modelId="{43C38E3B-1908-46F1-B8E0-EC347D8DF8AC}" srcId="{8EF2B716-D067-4027-832B-65C2B439A2DA}" destId="{4ED81121-1111-4401-99CA-1610BAF03E5A}" srcOrd="1" destOrd="0" parTransId="{C15C082F-65A2-4BD9-84D7-401DB4BD24A3}" sibTransId="{B95DD6C4-B27D-4A39-8679-DF8331E5B2A1}"/>
    <dgm:cxn modelId="{AF6D693E-78C8-4ACF-84B8-257457718B93}" srcId="{8EF2B716-D067-4027-832B-65C2B439A2DA}" destId="{F4B61D5E-A721-46CD-9DF1-BE8C5AE3D3E4}" srcOrd="4" destOrd="0" parTransId="{F564AA97-3FA2-4E2E-A6CD-48B329B629BA}" sibTransId="{F4617BE4-6E45-493E-AE70-6B34CBB28750}"/>
    <dgm:cxn modelId="{19999D5B-B496-4E9C-B4C1-D656C43E33C5}" type="presOf" srcId="{F4B61D5E-A721-46CD-9DF1-BE8C5AE3D3E4}" destId="{C95B05C7-C9BD-4B59-8566-79D0721216F2}" srcOrd="0" destOrd="0" presId="urn:microsoft.com/office/officeart/2005/8/layout/hierarchy3"/>
    <dgm:cxn modelId="{D8B67141-F8C7-4EB8-BF3A-591B8CA1EC7D}" type="presOf" srcId="{3086F355-6B6E-4494-8C4C-2AFF184C98D8}" destId="{C746ADC4-3CFD-4C6F-9365-A7340B235C9E}" srcOrd="0" destOrd="0" presId="urn:microsoft.com/office/officeart/2005/8/layout/hierarchy3"/>
    <dgm:cxn modelId="{816DE042-9152-460E-9CE0-1D5E2303A015}" srcId="{70619829-A228-451C-8117-EE3216C54299}" destId="{35A29850-FA2A-4124-AE3D-C8B80DC26C5A}" srcOrd="0" destOrd="0" parTransId="{FBD0A9C1-ED61-4570-8924-9583BCDF519C}" sibTransId="{71E5E209-C706-425F-81B8-363707941AD2}"/>
    <dgm:cxn modelId="{6ED63554-5F6A-4EB2-982E-41DC5D1AA1B3}" srcId="{633CD301-45A0-4514-B01D-D946594D2E1F}" destId="{3086F355-6B6E-4494-8C4C-2AFF184C98D8}" srcOrd="0" destOrd="0" parTransId="{8B6F80E1-B79C-43D4-BE95-6D852C28AD3E}" sibTransId="{DBE22872-D4ED-4B89-B07A-4CA142D3B227}"/>
    <dgm:cxn modelId="{D0AF7374-5B3D-4228-AB2E-E125992492F4}" type="presOf" srcId="{DA7DAC4A-057D-4F15-90EF-9D90E1825410}" destId="{960915C3-2097-4ABB-8236-0B3EA0DF20C8}" srcOrd="0" destOrd="0" presId="urn:microsoft.com/office/officeart/2005/8/layout/hierarchy3"/>
    <dgm:cxn modelId="{15FCEA58-3049-45D8-A429-0274B164BC0E}" type="presOf" srcId="{70619829-A228-451C-8117-EE3216C54299}" destId="{92762CD5-FDA5-45E4-B073-90977CB1FA75}" srcOrd="0" destOrd="0" presId="urn:microsoft.com/office/officeart/2005/8/layout/hierarchy3"/>
    <dgm:cxn modelId="{3031F07A-A181-4DFA-A48D-35880D56AF4B}" type="presOf" srcId="{E210602F-7481-41A2-AFBE-70FF5624CD54}" destId="{19A223D4-6047-45B7-B4BD-9DC7538C01EF}" srcOrd="0" destOrd="0" presId="urn:microsoft.com/office/officeart/2005/8/layout/hierarchy3"/>
    <dgm:cxn modelId="{FF5C2A80-55F3-4405-B343-65774BF26D72}" srcId="{48AF000D-5F60-4DAD-AE8C-871F705BB25A}" destId="{05B2D05D-55D7-44FE-A1CA-564142090E10}" srcOrd="0" destOrd="0" parTransId="{97A8A08C-CAE8-4C32-AB92-3537CEB3A5AD}" sibTransId="{B7124DD2-499C-4BD2-961C-D581DBF97EB3}"/>
    <dgm:cxn modelId="{BB81D185-B843-4506-853A-33938034C094}" srcId="{8EF2B716-D067-4027-832B-65C2B439A2DA}" destId="{70619829-A228-451C-8117-EE3216C54299}" srcOrd="3" destOrd="0" parTransId="{84743CAF-7B1C-41A2-B0EE-6A58522C5658}" sibTransId="{C3280A4F-8374-4795-9ED6-B8CE7CA57F03}"/>
    <dgm:cxn modelId="{241E0B92-5C3E-4522-B888-CA2D69894921}" type="presOf" srcId="{48AF000D-5F60-4DAD-AE8C-871F705BB25A}" destId="{D29A86AB-2531-4CEC-A17D-081C0BC78C41}" srcOrd="1" destOrd="0" presId="urn:microsoft.com/office/officeart/2005/8/layout/hierarchy3"/>
    <dgm:cxn modelId="{55195599-4E47-4478-A4A9-53BADB8A054B}" type="presOf" srcId="{48110832-99A3-4EA3-AF20-CB309D4A7233}" destId="{5D283D52-6C94-4812-AD14-80BE7A3161A5}" srcOrd="0" destOrd="0" presId="urn:microsoft.com/office/officeart/2005/8/layout/hierarchy3"/>
    <dgm:cxn modelId="{179956A6-1414-4DA0-89B7-0CE7C95676D6}" type="presOf" srcId="{97A8A08C-CAE8-4C32-AB92-3537CEB3A5AD}" destId="{120F1D46-4C49-4E4F-A5A7-97FF456D6F0C}" srcOrd="0" destOrd="0" presId="urn:microsoft.com/office/officeart/2005/8/layout/hierarchy3"/>
    <dgm:cxn modelId="{43808FAF-B685-496E-810F-CA5978AB4813}" type="presOf" srcId="{48AF000D-5F60-4DAD-AE8C-871F705BB25A}" destId="{F7F15E75-737C-4E8E-825B-E6BAE4BCCADF}" srcOrd="0" destOrd="0" presId="urn:microsoft.com/office/officeart/2005/8/layout/hierarchy3"/>
    <dgm:cxn modelId="{FB5B79B2-23AB-49FD-B3A4-24B7736F1880}" type="presOf" srcId="{05B2D05D-55D7-44FE-A1CA-564142090E10}" destId="{541E18F9-7B20-4ED8-9FE4-EA0884F011EA}" srcOrd="0" destOrd="0" presId="urn:microsoft.com/office/officeart/2005/8/layout/hierarchy3"/>
    <dgm:cxn modelId="{91B1A3B2-4728-46EC-B823-1269BEECD9E3}" type="presOf" srcId="{FBD0A9C1-ED61-4570-8924-9583BCDF519C}" destId="{85E924C8-4326-4A98-AD28-01098D703BE2}" srcOrd="0" destOrd="0" presId="urn:microsoft.com/office/officeart/2005/8/layout/hierarchy3"/>
    <dgm:cxn modelId="{EC12EDB2-20AD-49E5-B355-BA8ADD1E0642}" type="presOf" srcId="{8EF2B716-D067-4027-832B-65C2B439A2DA}" destId="{4FCF657E-C2D8-4D8C-93D2-88980DDFD528}" srcOrd="0" destOrd="0" presId="urn:microsoft.com/office/officeart/2005/8/layout/hierarchy3"/>
    <dgm:cxn modelId="{CCA616B9-DD91-43D7-A84F-CE21BA62A362}" srcId="{8EF2B716-D067-4027-832B-65C2B439A2DA}" destId="{48AF000D-5F60-4DAD-AE8C-871F705BB25A}" srcOrd="0" destOrd="0" parTransId="{82177A5D-0DCD-42E5-AAEB-41D0B5B413C1}" sibTransId="{F158A4E3-642B-414A-AB53-2BE3196E81C5}"/>
    <dgm:cxn modelId="{AA5D97CA-98D3-421C-96C9-CF7D1C682B78}" type="presOf" srcId="{633CD301-45A0-4514-B01D-D946594D2E1F}" destId="{8045DC13-8582-40A5-99F6-1E907F2DA5EA}" srcOrd="1" destOrd="0" presId="urn:microsoft.com/office/officeart/2005/8/layout/hierarchy3"/>
    <dgm:cxn modelId="{138E44DA-3307-4CCB-B465-DF15638D0FB3}" srcId="{4ED81121-1111-4401-99CA-1610BAF03E5A}" destId="{E210602F-7481-41A2-AFBE-70FF5624CD54}" srcOrd="0" destOrd="0" parTransId="{DA7DAC4A-057D-4F15-90EF-9D90E1825410}" sibTransId="{03BBAA35-4576-48F2-9325-062730494285}"/>
    <dgm:cxn modelId="{92CD5DF1-3062-43AC-ACC6-FEC3DB36D5B0}" srcId="{8EF2B716-D067-4027-832B-65C2B439A2DA}" destId="{633CD301-45A0-4514-B01D-D946594D2E1F}" srcOrd="2" destOrd="0" parTransId="{585C7ACA-384E-43FA-8BA9-5977347A10B9}" sibTransId="{0CC69238-FF1B-482A-8CDF-E9A780204792}"/>
    <dgm:cxn modelId="{653F56F9-070D-4BE0-B3FF-4A09A9AC7E2E}" type="presOf" srcId="{70619829-A228-451C-8117-EE3216C54299}" destId="{5B71DD4F-8385-4EFF-A5D7-7C6B79F74A8B}" srcOrd="1" destOrd="0" presId="urn:microsoft.com/office/officeart/2005/8/layout/hierarchy3"/>
    <dgm:cxn modelId="{BEB5BB68-5287-409E-94DF-8E1FD6C5FB0E}" type="presParOf" srcId="{4FCF657E-C2D8-4D8C-93D2-88980DDFD528}" destId="{82BCDEED-2611-4CA8-BE3A-FD166B2D069F}" srcOrd="0" destOrd="0" presId="urn:microsoft.com/office/officeart/2005/8/layout/hierarchy3"/>
    <dgm:cxn modelId="{0EE93B10-EB10-43B3-B564-09A56A526811}" type="presParOf" srcId="{82BCDEED-2611-4CA8-BE3A-FD166B2D069F}" destId="{CFA99808-81F3-4BBE-B777-7ECB6206D0B0}" srcOrd="0" destOrd="0" presId="urn:microsoft.com/office/officeart/2005/8/layout/hierarchy3"/>
    <dgm:cxn modelId="{730464BB-FD52-4E34-832A-AE25027F48F5}" type="presParOf" srcId="{CFA99808-81F3-4BBE-B777-7ECB6206D0B0}" destId="{F7F15E75-737C-4E8E-825B-E6BAE4BCCADF}" srcOrd="0" destOrd="0" presId="urn:microsoft.com/office/officeart/2005/8/layout/hierarchy3"/>
    <dgm:cxn modelId="{A139C873-2B56-48A5-8073-48A72A1604AC}" type="presParOf" srcId="{CFA99808-81F3-4BBE-B777-7ECB6206D0B0}" destId="{D29A86AB-2531-4CEC-A17D-081C0BC78C41}" srcOrd="1" destOrd="0" presId="urn:microsoft.com/office/officeart/2005/8/layout/hierarchy3"/>
    <dgm:cxn modelId="{0FF69137-4F92-4133-847A-2BD4718D079E}" type="presParOf" srcId="{82BCDEED-2611-4CA8-BE3A-FD166B2D069F}" destId="{634AA72C-3139-4F64-9DB9-9D084707A26D}" srcOrd="1" destOrd="0" presId="urn:microsoft.com/office/officeart/2005/8/layout/hierarchy3"/>
    <dgm:cxn modelId="{86FEBF30-F849-46B2-955A-3E60A7697710}" type="presParOf" srcId="{634AA72C-3139-4F64-9DB9-9D084707A26D}" destId="{120F1D46-4C49-4E4F-A5A7-97FF456D6F0C}" srcOrd="0" destOrd="0" presId="urn:microsoft.com/office/officeart/2005/8/layout/hierarchy3"/>
    <dgm:cxn modelId="{3DA1FB82-3094-4766-9751-68A86B5A1DD7}" type="presParOf" srcId="{634AA72C-3139-4F64-9DB9-9D084707A26D}" destId="{541E18F9-7B20-4ED8-9FE4-EA0884F011EA}" srcOrd="1" destOrd="0" presId="urn:microsoft.com/office/officeart/2005/8/layout/hierarchy3"/>
    <dgm:cxn modelId="{69AEAB5A-79A3-48B7-950D-B26C379510F3}" type="presParOf" srcId="{4FCF657E-C2D8-4D8C-93D2-88980DDFD528}" destId="{3E65EC37-8E05-4BDE-88B6-13E45AFC0C45}" srcOrd="1" destOrd="0" presId="urn:microsoft.com/office/officeart/2005/8/layout/hierarchy3"/>
    <dgm:cxn modelId="{A8A493CD-B395-40C8-BBD6-376249939C1A}" type="presParOf" srcId="{3E65EC37-8E05-4BDE-88B6-13E45AFC0C45}" destId="{D2B748D4-9274-4586-BA1D-6BE43E001578}" srcOrd="0" destOrd="0" presId="urn:microsoft.com/office/officeart/2005/8/layout/hierarchy3"/>
    <dgm:cxn modelId="{8A9CC776-4C4B-47A5-A4E2-8F012C0BDB37}" type="presParOf" srcId="{D2B748D4-9274-4586-BA1D-6BE43E001578}" destId="{31EC0AF1-2928-46B2-B99E-426FF87A9578}" srcOrd="0" destOrd="0" presId="urn:microsoft.com/office/officeart/2005/8/layout/hierarchy3"/>
    <dgm:cxn modelId="{25FC3B84-68BD-4983-B4FA-C522C5CE8CE3}" type="presParOf" srcId="{D2B748D4-9274-4586-BA1D-6BE43E001578}" destId="{C9664CF7-72CF-4391-9652-BC70FD2607B4}" srcOrd="1" destOrd="0" presId="urn:microsoft.com/office/officeart/2005/8/layout/hierarchy3"/>
    <dgm:cxn modelId="{73195F48-F2AE-4DF5-A6AC-36A30E48B392}" type="presParOf" srcId="{3E65EC37-8E05-4BDE-88B6-13E45AFC0C45}" destId="{932C83D1-9BD4-45B0-9577-3C596DFEAD54}" srcOrd="1" destOrd="0" presId="urn:microsoft.com/office/officeart/2005/8/layout/hierarchy3"/>
    <dgm:cxn modelId="{A632E0AC-4FC6-4641-9F86-285652A35401}" type="presParOf" srcId="{932C83D1-9BD4-45B0-9577-3C596DFEAD54}" destId="{960915C3-2097-4ABB-8236-0B3EA0DF20C8}" srcOrd="0" destOrd="0" presId="urn:microsoft.com/office/officeart/2005/8/layout/hierarchy3"/>
    <dgm:cxn modelId="{171D748E-69DF-48AF-9C98-AA299C714961}" type="presParOf" srcId="{932C83D1-9BD4-45B0-9577-3C596DFEAD54}" destId="{19A223D4-6047-45B7-B4BD-9DC7538C01EF}" srcOrd="1" destOrd="0" presId="urn:microsoft.com/office/officeart/2005/8/layout/hierarchy3"/>
    <dgm:cxn modelId="{DC40D90C-8079-4FD6-83DE-7FAFD689462E}" type="presParOf" srcId="{4FCF657E-C2D8-4D8C-93D2-88980DDFD528}" destId="{C402F845-444C-4F38-8192-7D03209A5310}" srcOrd="2" destOrd="0" presId="urn:microsoft.com/office/officeart/2005/8/layout/hierarchy3"/>
    <dgm:cxn modelId="{CD39B7F0-162A-48FE-938D-C3C768DD2CAC}" type="presParOf" srcId="{C402F845-444C-4F38-8192-7D03209A5310}" destId="{6EE08923-3BDD-4F55-9E2A-98F1B0A397FB}" srcOrd="0" destOrd="0" presId="urn:microsoft.com/office/officeart/2005/8/layout/hierarchy3"/>
    <dgm:cxn modelId="{889F17E4-E776-4AEC-88EC-AA68B976EBD0}" type="presParOf" srcId="{6EE08923-3BDD-4F55-9E2A-98F1B0A397FB}" destId="{0EEB78EF-3712-45C2-834C-4819B7752024}" srcOrd="0" destOrd="0" presId="urn:microsoft.com/office/officeart/2005/8/layout/hierarchy3"/>
    <dgm:cxn modelId="{6A1333C0-F4CA-4695-907B-9F19598D0770}" type="presParOf" srcId="{6EE08923-3BDD-4F55-9E2A-98F1B0A397FB}" destId="{8045DC13-8582-40A5-99F6-1E907F2DA5EA}" srcOrd="1" destOrd="0" presId="urn:microsoft.com/office/officeart/2005/8/layout/hierarchy3"/>
    <dgm:cxn modelId="{A40C3BCC-4D2C-4989-8351-0C8849666BF7}" type="presParOf" srcId="{C402F845-444C-4F38-8192-7D03209A5310}" destId="{2243FB06-8AE1-4E99-A6E2-FA99E91E52C7}" srcOrd="1" destOrd="0" presId="urn:microsoft.com/office/officeart/2005/8/layout/hierarchy3"/>
    <dgm:cxn modelId="{D9D570A1-5EE4-45F7-9FFE-28672F010B1B}" type="presParOf" srcId="{2243FB06-8AE1-4E99-A6E2-FA99E91E52C7}" destId="{36A587F0-1EF3-4849-8D89-A12EDA07C476}" srcOrd="0" destOrd="0" presId="urn:microsoft.com/office/officeart/2005/8/layout/hierarchy3"/>
    <dgm:cxn modelId="{BE4FEDE5-D1B7-4233-8041-49CE3FE2812E}" type="presParOf" srcId="{2243FB06-8AE1-4E99-A6E2-FA99E91E52C7}" destId="{C746ADC4-3CFD-4C6F-9365-A7340B235C9E}" srcOrd="1" destOrd="0" presId="urn:microsoft.com/office/officeart/2005/8/layout/hierarchy3"/>
    <dgm:cxn modelId="{07657A3E-04A5-429C-BEE1-23AE3C8DCEB8}" type="presParOf" srcId="{4FCF657E-C2D8-4D8C-93D2-88980DDFD528}" destId="{89AA52A6-B86A-46C7-99C8-5637A5701E70}" srcOrd="3" destOrd="0" presId="urn:microsoft.com/office/officeart/2005/8/layout/hierarchy3"/>
    <dgm:cxn modelId="{3CCBEED1-4747-4AE6-927F-21E87B786143}" type="presParOf" srcId="{89AA52A6-B86A-46C7-99C8-5637A5701E70}" destId="{9DDAD4C8-1500-4E43-B979-FAF4D4851841}" srcOrd="0" destOrd="0" presId="urn:microsoft.com/office/officeart/2005/8/layout/hierarchy3"/>
    <dgm:cxn modelId="{0BCC9523-6E96-4FD7-A418-C53B13670DB7}" type="presParOf" srcId="{9DDAD4C8-1500-4E43-B979-FAF4D4851841}" destId="{92762CD5-FDA5-45E4-B073-90977CB1FA75}" srcOrd="0" destOrd="0" presId="urn:microsoft.com/office/officeart/2005/8/layout/hierarchy3"/>
    <dgm:cxn modelId="{A9FDC300-9CE0-443A-9DDC-BE691906A85D}" type="presParOf" srcId="{9DDAD4C8-1500-4E43-B979-FAF4D4851841}" destId="{5B71DD4F-8385-4EFF-A5D7-7C6B79F74A8B}" srcOrd="1" destOrd="0" presId="urn:microsoft.com/office/officeart/2005/8/layout/hierarchy3"/>
    <dgm:cxn modelId="{2EBF1199-230E-4263-BF28-8390B052F5E6}" type="presParOf" srcId="{89AA52A6-B86A-46C7-99C8-5637A5701E70}" destId="{D96351FA-F680-4459-AE24-150F16748086}" srcOrd="1" destOrd="0" presId="urn:microsoft.com/office/officeart/2005/8/layout/hierarchy3"/>
    <dgm:cxn modelId="{CF3E9BDD-2ECA-4848-87DC-F20A52EA29C7}" type="presParOf" srcId="{D96351FA-F680-4459-AE24-150F16748086}" destId="{85E924C8-4326-4A98-AD28-01098D703BE2}" srcOrd="0" destOrd="0" presId="urn:microsoft.com/office/officeart/2005/8/layout/hierarchy3"/>
    <dgm:cxn modelId="{1FC3F0E3-6436-4D7E-A709-7E64325B072F}" type="presParOf" srcId="{D96351FA-F680-4459-AE24-150F16748086}" destId="{C9DF4FA8-575A-40EE-9482-EED6357D5E26}" srcOrd="1" destOrd="0" presId="urn:microsoft.com/office/officeart/2005/8/layout/hierarchy3"/>
    <dgm:cxn modelId="{FE4FD810-489C-4F3B-B194-444397118987}" type="presParOf" srcId="{4FCF657E-C2D8-4D8C-93D2-88980DDFD528}" destId="{A930DE80-3D15-43D2-B88D-4446023E9265}" srcOrd="4" destOrd="0" presId="urn:microsoft.com/office/officeart/2005/8/layout/hierarchy3"/>
    <dgm:cxn modelId="{3A386D74-41D7-4E64-8063-7B7FB5516E3D}" type="presParOf" srcId="{A930DE80-3D15-43D2-B88D-4446023E9265}" destId="{4583DCF2-9038-4305-9A82-DE848996B448}" srcOrd="0" destOrd="0" presId="urn:microsoft.com/office/officeart/2005/8/layout/hierarchy3"/>
    <dgm:cxn modelId="{C64EFD8E-87E3-486D-AA9E-5A7BABBE7A9C}" type="presParOf" srcId="{4583DCF2-9038-4305-9A82-DE848996B448}" destId="{C95B05C7-C9BD-4B59-8566-79D0721216F2}" srcOrd="0" destOrd="0" presId="urn:microsoft.com/office/officeart/2005/8/layout/hierarchy3"/>
    <dgm:cxn modelId="{A0DDBFA7-FD59-4E56-A3E7-7D80EE7F3154}" type="presParOf" srcId="{4583DCF2-9038-4305-9A82-DE848996B448}" destId="{7918EDD6-51FF-4DFD-90F6-1784440C7B0D}" srcOrd="1" destOrd="0" presId="urn:microsoft.com/office/officeart/2005/8/layout/hierarchy3"/>
    <dgm:cxn modelId="{824D9B85-8BC3-4582-A3E4-536811BC2C64}" type="presParOf" srcId="{A930DE80-3D15-43D2-B88D-4446023E9265}" destId="{82690E23-E212-4B7A-96F2-0E65EA5649F8}" srcOrd="1" destOrd="0" presId="urn:microsoft.com/office/officeart/2005/8/layout/hierarchy3"/>
    <dgm:cxn modelId="{C8A6A6F3-29CE-478D-93E2-247690556F82}" type="presParOf" srcId="{82690E23-E212-4B7A-96F2-0E65EA5649F8}" destId="{C3D0C509-711E-428B-836A-F782A6D8002A}" srcOrd="0" destOrd="0" presId="urn:microsoft.com/office/officeart/2005/8/layout/hierarchy3"/>
    <dgm:cxn modelId="{78F017AC-004C-45D7-AD9A-0FAE5F378366}" type="presParOf" srcId="{82690E23-E212-4B7A-96F2-0E65EA5649F8}" destId="{5D283D52-6C94-4812-AD14-80BE7A3161A5}"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D1C3C-4CA8-4F71-9910-6BD524151705}">
      <dsp:nvSpPr>
        <dsp:cNvPr id="0" name=""/>
        <dsp:cNvSpPr/>
      </dsp:nvSpPr>
      <dsp:spPr>
        <a:xfrm>
          <a:off x="3630062" y="34323"/>
          <a:ext cx="1204535" cy="120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Toimijoiden sisäiset katselmukset/ ulkoiset auditoinnit</a:t>
          </a:r>
        </a:p>
      </dsp:txBody>
      <dsp:txXfrm>
        <a:off x="3630062" y="34323"/>
        <a:ext cx="1204535" cy="1204535"/>
      </dsp:txXfrm>
    </dsp:sp>
    <dsp:sp modelId="{49DA020D-5B63-452A-B4AE-4AEB45400EDA}">
      <dsp:nvSpPr>
        <dsp:cNvPr id="0" name=""/>
        <dsp:cNvSpPr/>
      </dsp:nvSpPr>
      <dsp:spPr>
        <a:xfrm>
          <a:off x="792360" y="-1028"/>
          <a:ext cx="4521438" cy="4521438"/>
        </a:xfrm>
        <a:prstGeom prst="circularArrow">
          <a:avLst>
            <a:gd name="adj1" fmla="val 5195"/>
            <a:gd name="adj2" fmla="val 335530"/>
            <a:gd name="adj3" fmla="val 21294801"/>
            <a:gd name="adj4" fmla="val 19764873"/>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A318C2-546C-4200-B961-A5B38D0C8C65}">
      <dsp:nvSpPr>
        <dsp:cNvPr id="0" name=""/>
        <dsp:cNvSpPr/>
      </dsp:nvSpPr>
      <dsp:spPr>
        <a:xfrm>
          <a:off x="4358879" y="2277391"/>
          <a:ext cx="1204535" cy="120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Merenkulun halllinnon katselmus</a:t>
          </a:r>
        </a:p>
      </dsp:txBody>
      <dsp:txXfrm>
        <a:off x="4358879" y="2277391"/>
        <a:ext cx="1204535" cy="1204535"/>
      </dsp:txXfrm>
    </dsp:sp>
    <dsp:sp modelId="{DC0732ED-7AA3-48BA-B2C4-DC9A738B88A3}">
      <dsp:nvSpPr>
        <dsp:cNvPr id="0" name=""/>
        <dsp:cNvSpPr/>
      </dsp:nvSpPr>
      <dsp:spPr>
        <a:xfrm>
          <a:off x="792360" y="-1028"/>
          <a:ext cx="4521438" cy="4521438"/>
        </a:xfrm>
        <a:prstGeom prst="circularArrow">
          <a:avLst>
            <a:gd name="adj1" fmla="val 5195"/>
            <a:gd name="adj2" fmla="val 335530"/>
            <a:gd name="adj3" fmla="val 4016314"/>
            <a:gd name="adj4" fmla="val 2251949"/>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ADD42F-7BFB-4F7F-B740-2F1C937BF31C}">
      <dsp:nvSpPr>
        <dsp:cNvPr id="0" name=""/>
        <dsp:cNvSpPr/>
      </dsp:nvSpPr>
      <dsp:spPr>
        <a:xfrm>
          <a:off x="2450812" y="3663683"/>
          <a:ext cx="1204535" cy="120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Parannustoimet</a:t>
          </a:r>
        </a:p>
      </dsp:txBody>
      <dsp:txXfrm>
        <a:off x="2450812" y="3663683"/>
        <a:ext cx="1204535" cy="1204535"/>
      </dsp:txXfrm>
    </dsp:sp>
    <dsp:sp modelId="{6AF8DE68-EF0A-4778-B146-8070668D2322}">
      <dsp:nvSpPr>
        <dsp:cNvPr id="0" name=""/>
        <dsp:cNvSpPr/>
      </dsp:nvSpPr>
      <dsp:spPr>
        <a:xfrm>
          <a:off x="792360" y="-1028"/>
          <a:ext cx="4521438" cy="4521438"/>
        </a:xfrm>
        <a:prstGeom prst="circularArrow">
          <a:avLst>
            <a:gd name="adj1" fmla="val 5195"/>
            <a:gd name="adj2" fmla="val 335530"/>
            <a:gd name="adj3" fmla="val 8212521"/>
            <a:gd name="adj4" fmla="val 6448156"/>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736125-3722-4B9D-84B9-E21B99725B9D}">
      <dsp:nvSpPr>
        <dsp:cNvPr id="0" name=""/>
        <dsp:cNvSpPr/>
      </dsp:nvSpPr>
      <dsp:spPr>
        <a:xfrm>
          <a:off x="542744" y="2277391"/>
          <a:ext cx="1204535" cy="120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Toimijakohtainen mittaaminen</a:t>
          </a:r>
        </a:p>
      </dsp:txBody>
      <dsp:txXfrm>
        <a:off x="542744" y="2277391"/>
        <a:ext cx="1204535" cy="1204535"/>
      </dsp:txXfrm>
    </dsp:sp>
    <dsp:sp modelId="{66471711-8036-4604-8D81-D5787E0DA716}">
      <dsp:nvSpPr>
        <dsp:cNvPr id="0" name=""/>
        <dsp:cNvSpPr/>
      </dsp:nvSpPr>
      <dsp:spPr>
        <a:xfrm>
          <a:off x="792360" y="-1028"/>
          <a:ext cx="4521438" cy="4521438"/>
        </a:xfrm>
        <a:prstGeom prst="circularArrow">
          <a:avLst>
            <a:gd name="adj1" fmla="val 5195"/>
            <a:gd name="adj2" fmla="val 335530"/>
            <a:gd name="adj3" fmla="val 12299597"/>
            <a:gd name="adj4" fmla="val 10769669"/>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D4D851-9D7F-4743-96CC-46099FBB9348}">
      <dsp:nvSpPr>
        <dsp:cNvPr id="0" name=""/>
        <dsp:cNvSpPr/>
      </dsp:nvSpPr>
      <dsp:spPr>
        <a:xfrm>
          <a:off x="1271561" y="34323"/>
          <a:ext cx="1204535" cy="12045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fi-FI" sz="900" kern="1200"/>
            <a:t>Strategiat ja ohjaus, Toimintaympäristön ja lainsäädännön kehitys ja sen seuranta</a:t>
          </a:r>
        </a:p>
      </dsp:txBody>
      <dsp:txXfrm>
        <a:off x="1271561" y="34323"/>
        <a:ext cx="1204535" cy="1204535"/>
      </dsp:txXfrm>
    </dsp:sp>
    <dsp:sp modelId="{EB7B17AF-4FFB-4295-8E44-BB4B3C974080}">
      <dsp:nvSpPr>
        <dsp:cNvPr id="0" name=""/>
        <dsp:cNvSpPr/>
      </dsp:nvSpPr>
      <dsp:spPr>
        <a:xfrm>
          <a:off x="792360" y="-1028"/>
          <a:ext cx="4521438" cy="4521438"/>
        </a:xfrm>
        <a:prstGeom prst="circularArrow">
          <a:avLst>
            <a:gd name="adj1" fmla="val 5195"/>
            <a:gd name="adj2" fmla="val 335530"/>
            <a:gd name="adj3" fmla="val 16867297"/>
            <a:gd name="adj4" fmla="val 15197172"/>
            <a:gd name="adj5" fmla="val 6061"/>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07FA0-7C8B-43EF-A798-19E71DEBE404}">
      <dsp:nvSpPr>
        <dsp:cNvPr id="0" name=""/>
        <dsp:cNvSpPr/>
      </dsp:nvSpPr>
      <dsp:spPr>
        <a:xfrm>
          <a:off x="4004" y="32851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Suomalaisten alusten miehityksen määrääminen</a:t>
          </a:r>
          <a:endParaRPr lang="fi-FI" sz="1200" kern="1200" dirty="0"/>
        </a:p>
      </dsp:txBody>
      <dsp:txXfrm>
        <a:off x="4004" y="328516"/>
        <a:ext cx="2168100" cy="1300860"/>
      </dsp:txXfrm>
    </dsp:sp>
    <dsp:sp modelId="{8BBD0B7C-149A-4F52-B814-C1D26085D25A}">
      <dsp:nvSpPr>
        <dsp:cNvPr id="0" name=""/>
        <dsp:cNvSpPr/>
      </dsp:nvSpPr>
      <dsp:spPr>
        <a:xfrm>
          <a:off x="2388914" y="309472"/>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a:t>Henkilöille myönnettävät pätevyyskirjat tai kelpoisuustodistukset</a:t>
          </a:r>
          <a:endParaRPr lang="fi-FI" sz="1200" kern="1200"/>
        </a:p>
      </dsp:txBody>
      <dsp:txXfrm>
        <a:off x="2388914" y="309472"/>
        <a:ext cx="2168100" cy="1300860"/>
      </dsp:txXfrm>
    </dsp:sp>
    <dsp:sp modelId="{2276D6A4-6573-4E32-8046-939D7738554B}">
      <dsp:nvSpPr>
        <dsp:cNvPr id="0" name=""/>
        <dsp:cNvSpPr/>
      </dsp:nvSpPr>
      <dsp:spPr>
        <a:xfrm>
          <a:off x="4773824" y="328516"/>
          <a:ext cx="2168100" cy="130086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Tulkinnat niistä tapauksista, joissa kv. vaatimus voidaan ratkaista hallintoa tyydyttävällä tavalla (to </a:t>
          </a:r>
          <a:r>
            <a:rPr lang="fi-FI" sz="1200" b="0" i="0" u="none" kern="1200" dirty="0" err="1"/>
            <a:t>the</a:t>
          </a:r>
          <a:r>
            <a:rPr lang="fi-FI" sz="1200" b="0" i="0" u="none" kern="1200" dirty="0"/>
            <a:t> </a:t>
          </a:r>
          <a:r>
            <a:rPr lang="fi-FI" sz="1200" b="0" i="0" u="none" kern="1200" dirty="0" err="1"/>
            <a:t>satisfaction</a:t>
          </a:r>
          <a:r>
            <a:rPr lang="fi-FI" sz="1200" b="0" i="0" u="none" kern="1200" dirty="0"/>
            <a:t> of </a:t>
          </a:r>
          <a:r>
            <a:rPr lang="fi-FI" sz="1200" b="0" i="0" u="none" kern="1200" dirty="0" err="1"/>
            <a:t>the</a:t>
          </a:r>
          <a:r>
            <a:rPr lang="fi-FI" sz="1200" b="0" i="0" u="none" kern="1200" dirty="0"/>
            <a:t> </a:t>
          </a:r>
          <a:r>
            <a:rPr lang="fi-FI" sz="1200" b="0" i="0" u="none" kern="1200" dirty="0" err="1"/>
            <a:t>Administration</a:t>
          </a:r>
          <a:r>
            <a:rPr lang="fi-FI" sz="1200" b="0" i="0" u="none" kern="1200" dirty="0"/>
            <a:t>)</a:t>
          </a:r>
          <a:endParaRPr lang="fi-FI" sz="1200" kern="1200" dirty="0"/>
        </a:p>
      </dsp:txBody>
      <dsp:txXfrm>
        <a:off x="4773824" y="328516"/>
        <a:ext cx="2168100" cy="1300860"/>
      </dsp:txXfrm>
    </dsp:sp>
    <dsp:sp modelId="{BA860704-5A0C-499C-9DBD-6D5EC80A7FA4}">
      <dsp:nvSpPr>
        <dsp:cNvPr id="0" name=""/>
        <dsp:cNvSpPr/>
      </dsp:nvSpPr>
      <dsp:spPr>
        <a:xfrm>
          <a:off x="7158735" y="328516"/>
          <a:ext cx="2168100" cy="130086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Luokituslaitosten valtuutus</a:t>
          </a:r>
          <a:endParaRPr lang="fi-FI" sz="1200" kern="1200" dirty="0"/>
        </a:p>
      </dsp:txBody>
      <dsp:txXfrm>
        <a:off x="7158735" y="328516"/>
        <a:ext cx="2168100" cy="1300860"/>
      </dsp:txXfrm>
    </dsp:sp>
    <dsp:sp modelId="{E983558A-1E7A-4064-9754-84C2869CF919}">
      <dsp:nvSpPr>
        <dsp:cNvPr id="0" name=""/>
        <dsp:cNvSpPr/>
      </dsp:nvSpPr>
      <dsp:spPr>
        <a:xfrm>
          <a:off x="9543645" y="32851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a:t>Nimettyjen katsastajien, aluksenmittaajien ja tarkastajien valvonta </a:t>
          </a:r>
          <a:endParaRPr lang="fi-FI" sz="1200" kern="1200"/>
        </a:p>
      </dsp:txBody>
      <dsp:txXfrm>
        <a:off x="9543645" y="328516"/>
        <a:ext cx="2168100" cy="1300860"/>
      </dsp:txXfrm>
    </dsp:sp>
    <dsp:sp modelId="{0801CDD2-54E7-46AB-8E32-DEB5B25D2905}">
      <dsp:nvSpPr>
        <dsp:cNvPr id="0" name=""/>
        <dsp:cNvSpPr/>
      </dsp:nvSpPr>
      <dsp:spPr>
        <a:xfrm>
          <a:off x="4004" y="184618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Merikelpoisuus</a:t>
          </a:r>
          <a:endParaRPr lang="fi-FI" sz="1200" kern="1200" dirty="0"/>
        </a:p>
      </dsp:txBody>
      <dsp:txXfrm>
        <a:off x="4004" y="1846186"/>
        <a:ext cx="2168100" cy="1300860"/>
      </dsp:txXfrm>
    </dsp:sp>
    <dsp:sp modelId="{C8CC38EB-A62A-4D06-89B4-15AFD11EFC28}">
      <dsp:nvSpPr>
        <dsp:cNvPr id="0" name=""/>
        <dsp:cNvSpPr/>
      </dsp:nvSpPr>
      <dsp:spPr>
        <a:xfrm>
          <a:off x="2388914" y="184618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Merikartoitus</a:t>
          </a:r>
        </a:p>
      </dsp:txBody>
      <dsp:txXfrm>
        <a:off x="2388914" y="1846186"/>
        <a:ext cx="2168100" cy="1300860"/>
      </dsp:txXfrm>
    </dsp:sp>
    <dsp:sp modelId="{25AEF4C8-DC68-4F8F-9AFF-BBB0C8D6A84F}">
      <dsp:nvSpPr>
        <dsp:cNvPr id="0" name=""/>
        <dsp:cNvSpPr/>
      </dsp:nvSpPr>
      <dsp:spPr>
        <a:xfrm>
          <a:off x="4773824" y="184618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Alusten pakolliset ilmoitusjärjestelmät</a:t>
          </a:r>
        </a:p>
      </dsp:txBody>
      <dsp:txXfrm>
        <a:off x="4773824" y="1846186"/>
        <a:ext cx="2168100" cy="1300860"/>
      </dsp:txXfrm>
    </dsp:sp>
    <dsp:sp modelId="{E058550F-B988-468F-B0E7-9C7A1C4F08B6}">
      <dsp:nvSpPr>
        <dsp:cNvPr id="0" name=""/>
        <dsp:cNvSpPr/>
      </dsp:nvSpPr>
      <dsp:spPr>
        <a:xfrm>
          <a:off x="7158735" y="184618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Todistuskirjojen myöntäminen aluksille</a:t>
          </a:r>
          <a:endParaRPr lang="fi-FI" sz="1200" kern="1200" dirty="0"/>
        </a:p>
      </dsp:txBody>
      <dsp:txXfrm>
        <a:off x="7158735" y="1846186"/>
        <a:ext cx="2168100" cy="1300860"/>
      </dsp:txXfrm>
    </dsp:sp>
    <dsp:sp modelId="{900EACCA-73E8-429F-8C2E-EBB20730D6CC}">
      <dsp:nvSpPr>
        <dsp:cNvPr id="0" name=""/>
        <dsp:cNvSpPr/>
      </dsp:nvSpPr>
      <dsp:spPr>
        <a:xfrm>
          <a:off x="9543645" y="1846186"/>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Aluksen katsastusvaatimus</a:t>
          </a:r>
          <a:endParaRPr lang="fi-FI" sz="1200" kern="1200" dirty="0"/>
        </a:p>
      </dsp:txBody>
      <dsp:txXfrm>
        <a:off x="9543645" y="1846186"/>
        <a:ext cx="2168100" cy="1300860"/>
      </dsp:txXfrm>
    </dsp:sp>
    <dsp:sp modelId="{17C25086-25E0-4892-AF7D-66AEBD1EC742}">
      <dsp:nvSpPr>
        <dsp:cNvPr id="0" name=""/>
        <dsp:cNvSpPr/>
      </dsp:nvSpPr>
      <dsp:spPr>
        <a:xfrm>
          <a:off x="4004" y="3363857"/>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Satamavaltiotarkastukset (PSC)</a:t>
          </a:r>
          <a:endParaRPr lang="fi-FI" sz="1200" kern="1200" dirty="0"/>
        </a:p>
      </dsp:txBody>
      <dsp:txXfrm>
        <a:off x="4004" y="3363857"/>
        <a:ext cx="2168100" cy="1300860"/>
      </dsp:txXfrm>
    </dsp:sp>
    <dsp:sp modelId="{FBC85DD5-CF70-413D-95B8-C51A8363AE4E}">
      <dsp:nvSpPr>
        <dsp:cNvPr id="0" name=""/>
        <dsp:cNvSpPr/>
      </dsp:nvSpPr>
      <dsp:spPr>
        <a:xfrm>
          <a:off x="2388914" y="3363857"/>
          <a:ext cx="2168100" cy="130086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Polttoainetoimittaja rekisteri</a:t>
          </a:r>
        </a:p>
      </dsp:txBody>
      <dsp:txXfrm>
        <a:off x="2388914" y="3363857"/>
        <a:ext cx="2168100" cy="1300860"/>
      </dsp:txXfrm>
    </dsp:sp>
    <dsp:sp modelId="{5EFD8E83-71D5-4D71-B9A9-58D80D750BB1}">
      <dsp:nvSpPr>
        <dsp:cNvPr id="0" name=""/>
        <dsp:cNvSpPr/>
      </dsp:nvSpPr>
      <dsp:spPr>
        <a:xfrm>
          <a:off x="4773824" y="3363857"/>
          <a:ext cx="2168100" cy="13008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kern="1200" dirty="0"/>
            <a:t>Merenkulkijoiden koulutustarjoajien ja -opetusohjelmien hyväksyntä ja valvonta</a:t>
          </a:r>
        </a:p>
      </dsp:txBody>
      <dsp:txXfrm>
        <a:off x="4773824" y="3363857"/>
        <a:ext cx="2168100" cy="1300860"/>
      </dsp:txXfrm>
    </dsp:sp>
    <dsp:sp modelId="{F56C9E62-89AA-486D-9388-A5C634EECEA9}">
      <dsp:nvSpPr>
        <dsp:cNvPr id="0" name=""/>
        <dsp:cNvSpPr/>
      </dsp:nvSpPr>
      <dsp:spPr>
        <a:xfrm>
          <a:off x="7158735" y="3363857"/>
          <a:ext cx="2168100" cy="13008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a:t>Radioviestintäpalvelut</a:t>
          </a:r>
          <a:endParaRPr lang="fi-FI" sz="1200" kern="1200"/>
        </a:p>
      </dsp:txBody>
      <dsp:txXfrm>
        <a:off x="7158735" y="3363857"/>
        <a:ext cx="2168100" cy="1300860"/>
      </dsp:txXfrm>
    </dsp:sp>
    <dsp:sp modelId="{69DB1605-8B43-42E0-AAAE-F5D852E7BFFF}">
      <dsp:nvSpPr>
        <dsp:cNvPr id="0" name=""/>
        <dsp:cNvSpPr/>
      </dsp:nvSpPr>
      <dsp:spPr>
        <a:xfrm>
          <a:off x="9543645" y="3363857"/>
          <a:ext cx="2168100" cy="13008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a:t>Reittijakojärjestelmien perustaminen tai lakkauttaminen</a:t>
          </a:r>
          <a:endParaRPr lang="fi-FI" sz="1200" kern="1200"/>
        </a:p>
      </dsp:txBody>
      <dsp:txXfrm>
        <a:off x="9543645" y="3363857"/>
        <a:ext cx="2168100" cy="1300860"/>
      </dsp:txXfrm>
    </dsp:sp>
    <dsp:sp modelId="{12F53EBA-E19A-43F0-ADF2-5791FA34A5B1}">
      <dsp:nvSpPr>
        <dsp:cNvPr id="0" name=""/>
        <dsp:cNvSpPr/>
      </dsp:nvSpPr>
      <dsp:spPr>
        <a:xfrm>
          <a:off x="1148826" y="4891049"/>
          <a:ext cx="2168100" cy="13008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a:t>Reittijakojärjestelmien noudattamisen valvonta</a:t>
          </a:r>
          <a:endParaRPr lang="fi-FI" sz="1200" kern="1200"/>
        </a:p>
      </dsp:txBody>
      <dsp:txXfrm>
        <a:off x="1148826" y="4891049"/>
        <a:ext cx="2168100" cy="1300860"/>
      </dsp:txXfrm>
    </dsp:sp>
    <dsp:sp modelId="{2E5C4F83-3843-4D12-93A3-FABC067498B0}">
      <dsp:nvSpPr>
        <dsp:cNvPr id="0" name=""/>
        <dsp:cNvSpPr/>
      </dsp:nvSpPr>
      <dsp:spPr>
        <a:xfrm>
          <a:off x="3581369" y="4881527"/>
          <a:ext cx="2168100" cy="13008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Alusten pakolliset ilmoittautumiset (GOFREP)</a:t>
          </a:r>
          <a:endParaRPr lang="fi-FI" sz="1200" kern="1200" dirty="0"/>
        </a:p>
      </dsp:txBody>
      <dsp:txXfrm>
        <a:off x="3581369" y="4881527"/>
        <a:ext cx="2168100" cy="1300860"/>
      </dsp:txXfrm>
    </dsp:sp>
    <dsp:sp modelId="{1640AF26-5D8E-42E9-9FD6-F3A40CAD7A13}">
      <dsp:nvSpPr>
        <dsp:cNvPr id="0" name=""/>
        <dsp:cNvSpPr/>
      </dsp:nvSpPr>
      <dsp:spPr>
        <a:xfrm>
          <a:off x="5966280" y="4881527"/>
          <a:ext cx="2168100" cy="13008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a:t>VTS-palvelut</a:t>
          </a:r>
          <a:endParaRPr lang="fi-FI" sz="1200" kern="1200"/>
        </a:p>
      </dsp:txBody>
      <dsp:txXfrm>
        <a:off x="5966280" y="4881527"/>
        <a:ext cx="2168100" cy="1300860"/>
      </dsp:txXfrm>
    </dsp:sp>
    <dsp:sp modelId="{8E22D7DE-73CC-4021-8736-D9E76A4D2BFF}">
      <dsp:nvSpPr>
        <dsp:cNvPr id="0" name=""/>
        <dsp:cNvSpPr/>
      </dsp:nvSpPr>
      <dsp:spPr>
        <a:xfrm>
          <a:off x="8351190" y="4881527"/>
          <a:ext cx="2168100" cy="1300860"/>
        </a:xfrm>
        <a:prstGeom prst="rect">
          <a:avLst/>
        </a:prstGeom>
        <a:solidFill>
          <a:schemeClr val="bg1">
            <a:lumMod val="6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i-FI" sz="1200" b="0" i="0" u="none" kern="1200" dirty="0"/>
            <a:t>Merenkulun turvalaitteet (ATON)</a:t>
          </a:r>
          <a:endParaRPr lang="fi-FI" sz="1200" kern="1200" dirty="0"/>
        </a:p>
      </dsp:txBody>
      <dsp:txXfrm>
        <a:off x="8351190" y="4881527"/>
        <a:ext cx="2168100" cy="13008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43369-783C-46C4-835A-A734CD06EE54}">
      <dsp:nvSpPr>
        <dsp:cNvPr id="0" name=""/>
        <dsp:cNvSpPr/>
      </dsp:nvSpPr>
      <dsp:spPr>
        <a:xfrm>
          <a:off x="2152" y="95155"/>
          <a:ext cx="1916056" cy="766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a:solidFill>
                <a:schemeClr val="bg1"/>
              </a:solidFill>
            </a:rPr>
            <a:t>IMO komitea käsittely</a:t>
          </a:r>
          <a:endParaRPr lang="fi-FI" sz="1500" kern="1200" dirty="0">
            <a:solidFill>
              <a:schemeClr val="bg1"/>
            </a:solidFill>
          </a:endParaRPr>
        </a:p>
      </dsp:txBody>
      <dsp:txXfrm>
        <a:off x="385363" y="95155"/>
        <a:ext cx="1149634" cy="766422"/>
      </dsp:txXfrm>
    </dsp:sp>
    <dsp:sp modelId="{11A1ECC7-6E34-485F-A864-C810BA67D064}">
      <dsp:nvSpPr>
        <dsp:cNvPr id="0" name=""/>
        <dsp:cNvSpPr/>
      </dsp:nvSpPr>
      <dsp:spPr>
        <a:xfrm>
          <a:off x="1726603" y="95155"/>
          <a:ext cx="1916056" cy="766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a:solidFill>
                <a:schemeClr val="bg1"/>
              </a:solidFill>
            </a:rPr>
            <a:t>Hyväksyntä</a:t>
          </a:r>
          <a:endParaRPr lang="fi-FI" sz="1500" kern="1200" dirty="0">
            <a:solidFill>
              <a:schemeClr val="bg1"/>
            </a:solidFill>
            <a:effectLst/>
          </a:endParaRPr>
        </a:p>
      </dsp:txBody>
      <dsp:txXfrm>
        <a:off x="2109814" y="95155"/>
        <a:ext cx="1149634" cy="766422"/>
      </dsp:txXfrm>
    </dsp:sp>
    <dsp:sp modelId="{31CB5319-1463-4B39-A179-C8C8A25583EA}">
      <dsp:nvSpPr>
        <dsp:cNvPr id="0" name=""/>
        <dsp:cNvSpPr/>
      </dsp:nvSpPr>
      <dsp:spPr>
        <a:xfrm>
          <a:off x="3451053" y="95155"/>
          <a:ext cx="1916056" cy="766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a:solidFill>
                <a:schemeClr val="bg1"/>
              </a:solidFill>
            </a:rPr>
            <a:t>Traficom (</a:t>
          </a:r>
          <a:r>
            <a:rPr lang="fi-FI" sz="1500" kern="1200" dirty="0">
              <a:solidFill>
                <a:schemeClr val="bg1"/>
              </a:solidFill>
              <a:effectLst/>
            </a:rPr>
            <a:t>Kokoi Tuomas)</a:t>
          </a:r>
        </a:p>
      </dsp:txBody>
      <dsp:txXfrm>
        <a:off x="3834264" y="95155"/>
        <a:ext cx="1149634" cy="766422"/>
      </dsp:txXfrm>
    </dsp:sp>
    <dsp:sp modelId="{FB859A06-9026-4596-A67F-034EE68502B9}">
      <dsp:nvSpPr>
        <dsp:cNvPr id="0" name=""/>
        <dsp:cNvSpPr/>
      </dsp:nvSpPr>
      <dsp:spPr>
        <a:xfrm>
          <a:off x="5175504" y="95155"/>
          <a:ext cx="1916056" cy="766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err="1">
              <a:solidFill>
                <a:schemeClr val="bg1"/>
              </a:solidFill>
              <a:effectLst/>
            </a:rPr>
            <a:t>Spostijakelu</a:t>
          </a:r>
          <a:endParaRPr lang="fi-FI" sz="1500" kern="1200" dirty="0">
            <a:solidFill>
              <a:schemeClr val="bg1"/>
            </a:solidFill>
            <a:effectLst/>
          </a:endParaRPr>
        </a:p>
      </dsp:txBody>
      <dsp:txXfrm>
        <a:off x="5558715" y="95155"/>
        <a:ext cx="1149634" cy="766422"/>
      </dsp:txXfrm>
    </dsp:sp>
    <dsp:sp modelId="{83BD82A2-17C8-415E-9BCB-0A25BDB8A559}">
      <dsp:nvSpPr>
        <dsp:cNvPr id="0" name=""/>
        <dsp:cNvSpPr/>
      </dsp:nvSpPr>
      <dsp:spPr>
        <a:xfrm>
          <a:off x="6899954" y="95155"/>
          <a:ext cx="1916056" cy="76642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i-FI" sz="1500" kern="1200" dirty="0">
              <a:solidFill>
                <a:schemeClr val="bg1"/>
              </a:solidFill>
              <a:effectLst/>
            </a:rPr>
            <a:t>Käsittely ja muutokset IL:ssä</a:t>
          </a:r>
        </a:p>
      </dsp:txBody>
      <dsp:txXfrm>
        <a:off x="7283165" y="95155"/>
        <a:ext cx="1149634" cy="76642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43369-783C-46C4-835A-A734CD06EE54}">
      <dsp:nvSpPr>
        <dsp:cNvPr id="0" name=""/>
        <dsp:cNvSpPr/>
      </dsp:nvSpPr>
      <dsp:spPr>
        <a:xfrm>
          <a:off x="2493" y="0"/>
          <a:ext cx="3677105" cy="4930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bg1"/>
              </a:solidFill>
            </a:rPr>
            <a:t>SOLAS V/ </a:t>
          </a:r>
          <a:r>
            <a:rPr lang="fi-FI" sz="1400" kern="1200" dirty="0" err="1">
              <a:solidFill>
                <a:schemeClr val="bg1"/>
              </a:solidFill>
            </a:rPr>
            <a:t>reg</a:t>
          </a:r>
          <a:r>
            <a:rPr lang="fi-FI" sz="1400" kern="1200" dirty="0">
              <a:solidFill>
                <a:schemeClr val="bg1"/>
              </a:solidFill>
            </a:rPr>
            <a:t> </a:t>
          </a:r>
          <a:r>
            <a:rPr lang="fi-FI" sz="1400" kern="1200" dirty="0" err="1">
              <a:solidFill>
                <a:schemeClr val="bg1"/>
              </a:solidFill>
            </a:rPr>
            <a:t>Meteorological</a:t>
          </a:r>
          <a:r>
            <a:rPr lang="fi-FI" sz="1400" kern="1200" dirty="0">
              <a:solidFill>
                <a:schemeClr val="bg1"/>
              </a:solidFill>
            </a:rPr>
            <a:t> </a:t>
          </a:r>
          <a:br>
            <a:rPr lang="fi-FI" sz="1400" kern="1200" dirty="0">
              <a:solidFill>
                <a:schemeClr val="bg1"/>
              </a:solidFill>
            </a:rPr>
          </a:br>
          <a:r>
            <a:rPr lang="fi-FI" sz="1400" kern="1200" dirty="0" err="1">
              <a:solidFill>
                <a:schemeClr val="bg1"/>
              </a:solidFill>
            </a:rPr>
            <a:t>services</a:t>
          </a:r>
          <a:r>
            <a:rPr lang="fi-FI" sz="1400" kern="1200" dirty="0">
              <a:solidFill>
                <a:schemeClr val="bg1"/>
              </a:solidFill>
            </a:rPr>
            <a:t> and </a:t>
          </a:r>
          <a:r>
            <a:rPr lang="fi-FI" sz="1400" kern="1200" dirty="0" err="1">
              <a:solidFill>
                <a:schemeClr val="bg1"/>
              </a:solidFill>
            </a:rPr>
            <a:t>warnings</a:t>
          </a:r>
          <a:endParaRPr lang="fi-FI" sz="1400" kern="1200" dirty="0">
            <a:solidFill>
              <a:schemeClr val="bg1"/>
            </a:solidFill>
          </a:endParaRPr>
        </a:p>
      </dsp:txBody>
      <dsp:txXfrm>
        <a:off x="249018" y="0"/>
        <a:ext cx="3184056" cy="493049"/>
      </dsp:txXfrm>
    </dsp:sp>
    <dsp:sp modelId="{11A1ECC7-6E34-485F-A864-C810BA67D064}">
      <dsp:nvSpPr>
        <dsp:cNvPr id="0" name=""/>
        <dsp:cNvSpPr/>
      </dsp:nvSpPr>
      <dsp:spPr>
        <a:xfrm>
          <a:off x="3311888" y="0"/>
          <a:ext cx="3243905" cy="4930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bg1"/>
              </a:solidFill>
              <a:effectLst/>
            </a:rPr>
            <a:t>Laki Ilmatieteen laitoksesta</a:t>
          </a:r>
        </a:p>
      </dsp:txBody>
      <dsp:txXfrm>
        <a:off x="3558413" y="0"/>
        <a:ext cx="2750856" cy="493049"/>
      </dsp:txXfrm>
    </dsp:sp>
    <dsp:sp modelId="{31CB5319-1463-4B39-A179-C8C8A25583EA}">
      <dsp:nvSpPr>
        <dsp:cNvPr id="0" name=""/>
        <dsp:cNvSpPr/>
      </dsp:nvSpPr>
      <dsp:spPr>
        <a:xfrm>
          <a:off x="6190577" y="0"/>
          <a:ext cx="2627586" cy="49304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fi-FI" sz="1400" kern="1200" dirty="0">
              <a:solidFill>
                <a:schemeClr val="bg1"/>
              </a:solidFill>
              <a:effectLst/>
            </a:rPr>
            <a:t>Palvelut</a:t>
          </a:r>
        </a:p>
      </dsp:txBody>
      <dsp:txXfrm>
        <a:off x="6437102" y="0"/>
        <a:ext cx="2134537" cy="4930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45CA9-7749-41AB-AA9E-0662B4191318}">
      <dsp:nvSpPr>
        <dsp:cNvPr id="0" name=""/>
        <dsp:cNvSpPr/>
      </dsp:nvSpPr>
      <dsp:spPr>
        <a:xfrm>
          <a:off x="5733837" y="2270693"/>
          <a:ext cx="4575221" cy="1274496"/>
        </a:xfrm>
        <a:custGeom>
          <a:avLst/>
          <a:gdLst/>
          <a:ahLst/>
          <a:cxnLst/>
          <a:rect l="0" t="0" r="0" b="0"/>
          <a:pathLst>
            <a:path>
              <a:moveTo>
                <a:pt x="0" y="0"/>
              </a:moveTo>
              <a:lnTo>
                <a:pt x="0" y="1062797"/>
              </a:lnTo>
              <a:lnTo>
                <a:pt x="4575221" y="1062797"/>
              </a:lnTo>
              <a:lnTo>
                <a:pt x="4575221" y="127449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F288924-B560-4702-82D4-9321092A0A03}">
      <dsp:nvSpPr>
        <dsp:cNvPr id="0" name=""/>
        <dsp:cNvSpPr/>
      </dsp:nvSpPr>
      <dsp:spPr>
        <a:xfrm>
          <a:off x="5733837" y="2270693"/>
          <a:ext cx="2311737" cy="1285955"/>
        </a:xfrm>
        <a:custGeom>
          <a:avLst/>
          <a:gdLst/>
          <a:ahLst/>
          <a:cxnLst/>
          <a:rect l="0" t="0" r="0" b="0"/>
          <a:pathLst>
            <a:path>
              <a:moveTo>
                <a:pt x="0" y="0"/>
              </a:moveTo>
              <a:lnTo>
                <a:pt x="0" y="1074256"/>
              </a:lnTo>
              <a:lnTo>
                <a:pt x="2311737" y="1074256"/>
              </a:lnTo>
              <a:lnTo>
                <a:pt x="2311737" y="12859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BF3E1F-C5E4-493A-A52E-576734B771B3}">
      <dsp:nvSpPr>
        <dsp:cNvPr id="0" name=""/>
        <dsp:cNvSpPr/>
      </dsp:nvSpPr>
      <dsp:spPr>
        <a:xfrm>
          <a:off x="5670396" y="2270693"/>
          <a:ext cx="91440" cy="1272872"/>
        </a:xfrm>
        <a:custGeom>
          <a:avLst/>
          <a:gdLst/>
          <a:ahLst/>
          <a:cxnLst/>
          <a:rect l="0" t="0" r="0" b="0"/>
          <a:pathLst>
            <a:path>
              <a:moveTo>
                <a:pt x="63440" y="0"/>
              </a:moveTo>
              <a:lnTo>
                <a:pt x="63440" y="1061173"/>
              </a:lnTo>
              <a:lnTo>
                <a:pt x="45720" y="1061173"/>
              </a:lnTo>
              <a:lnTo>
                <a:pt x="45720" y="12728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DF30EBC-E988-4C00-9B15-F3C34624A222}">
      <dsp:nvSpPr>
        <dsp:cNvPr id="0" name=""/>
        <dsp:cNvSpPr/>
      </dsp:nvSpPr>
      <dsp:spPr>
        <a:xfrm>
          <a:off x="3289981" y="2270693"/>
          <a:ext cx="2443855" cy="1263173"/>
        </a:xfrm>
        <a:custGeom>
          <a:avLst/>
          <a:gdLst/>
          <a:ahLst/>
          <a:cxnLst/>
          <a:rect l="0" t="0" r="0" b="0"/>
          <a:pathLst>
            <a:path>
              <a:moveTo>
                <a:pt x="2443855" y="0"/>
              </a:moveTo>
              <a:lnTo>
                <a:pt x="2443855" y="1051475"/>
              </a:lnTo>
              <a:lnTo>
                <a:pt x="0" y="1051475"/>
              </a:lnTo>
              <a:lnTo>
                <a:pt x="0" y="126317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43EC8-4BF1-41F0-8819-17E97CD76E78}">
      <dsp:nvSpPr>
        <dsp:cNvPr id="0" name=""/>
        <dsp:cNvSpPr/>
      </dsp:nvSpPr>
      <dsp:spPr>
        <a:xfrm>
          <a:off x="1023546" y="2270693"/>
          <a:ext cx="4710290" cy="1263545"/>
        </a:xfrm>
        <a:custGeom>
          <a:avLst/>
          <a:gdLst/>
          <a:ahLst/>
          <a:cxnLst/>
          <a:rect l="0" t="0" r="0" b="0"/>
          <a:pathLst>
            <a:path>
              <a:moveTo>
                <a:pt x="4710290" y="0"/>
              </a:moveTo>
              <a:lnTo>
                <a:pt x="4710290" y="1051847"/>
              </a:lnTo>
              <a:lnTo>
                <a:pt x="0" y="1051847"/>
              </a:lnTo>
              <a:lnTo>
                <a:pt x="0" y="12635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5B366F-CB0C-4550-AAF2-B78A1F60F372}">
      <dsp:nvSpPr>
        <dsp:cNvPr id="0" name=""/>
        <dsp:cNvSpPr/>
      </dsp:nvSpPr>
      <dsp:spPr>
        <a:xfrm>
          <a:off x="4120204" y="845022"/>
          <a:ext cx="3227265" cy="14256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28027" numCol="1" spcCol="1270" anchor="ctr" anchorCtr="0">
          <a:noAutofit/>
        </a:bodyPr>
        <a:lstStyle/>
        <a:p>
          <a:pPr marL="0" lvl="0" indent="0" algn="ctr" defTabSz="711200">
            <a:lnSpc>
              <a:spcPct val="90000"/>
            </a:lnSpc>
            <a:spcBef>
              <a:spcPct val="0"/>
            </a:spcBef>
            <a:spcAft>
              <a:spcPct val="35000"/>
            </a:spcAft>
            <a:buNone/>
          </a:pPr>
          <a:r>
            <a:rPr lang="fi-FI" sz="1600" kern="1200" baseline="0" dirty="0"/>
            <a:t>Sosiaali- ja terveysministeriön </a:t>
          </a:r>
        </a:p>
        <a:p>
          <a:pPr marL="0" lvl="0" indent="0" algn="ctr" defTabSz="711200">
            <a:lnSpc>
              <a:spcPct val="90000"/>
            </a:lnSpc>
            <a:spcBef>
              <a:spcPct val="0"/>
            </a:spcBef>
            <a:spcAft>
              <a:spcPct val="35000"/>
            </a:spcAft>
            <a:buNone/>
          </a:pPr>
          <a:r>
            <a:rPr lang="fi-FI" sz="1600" kern="1200" baseline="0" dirty="0"/>
            <a:t>työ- ja tasa-arvo-osasto</a:t>
          </a:r>
        </a:p>
      </dsp:txBody>
      <dsp:txXfrm>
        <a:off x="4120204" y="845022"/>
        <a:ext cx="3227265" cy="1425670"/>
      </dsp:txXfrm>
    </dsp:sp>
    <dsp:sp modelId="{46F1E369-150B-403E-9D7E-017FE3564191}">
      <dsp:nvSpPr>
        <dsp:cNvPr id="0" name=""/>
        <dsp:cNvSpPr/>
      </dsp:nvSpPr>
      <dsp:spPr>
        <a:xfrm>
          <a:off x="5393164" y="1948536"/>
          <a:ext cx="2308996" cy="89773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fi-FI" sz="1200" kern="1200" dirty="0"/>
            <a:t>Osastopäällikkö Raimo Antila</a:t>
          </a:r>
        </a:p>
        <a:p>
          <a:pPr marL="0" lvl="0" indent="0" algn="r" defTabSz="533400">
            <a:lnSpc>
              <a:spcPct val="90000"/>
            </a:lnSpc>
            <a:spcBef>
              <a:spcPct val="0"/>
            </a:spcBef>
            <a:spcAft>
              <a:spcPct val="35000"/>
            </a:spcAft>
            <a:buNone/>
          </a:pPr>
          <a:r>
            <a:rPr lang="fi-FI" sz="1200" kern="1200" dirty="0"/>
            <a:t>Valvontajohtaja Arto Teronen (Valvonta- ja ohjausyksikkö)</a:t>
          </a:r>
        </a:p>
      </dsp:txBody>
      <dsp:txXfrm>
        <a:off x="5393164" y="1948536"/>
        <a:ext cx="2308996" cy="897734"/>
      </dsp:txXfrm>
    </dsp:sp>
    <dsp:sp modelId="{93213EEF-4D4E-4B4E-A2AD-71F243F67D0B}">
      <dsp:nvSpPr>
        <dsp:cNvPr id="0" name=""/>
        <dsp:cNvSpPr/>
      </dsp:nvSpPr>
      <dsp:spPr>
        <a:xfrm>
          <a:off x="147381" y="3534238"/>
          <a:ext cx="1752329" cy="23632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28027" numCol="1" spcCol="1270" anchor="ctr" anchorCtr="0">
          <a:noAutofit/>
        </a:bodyPr>
        <a:lstStyle/>
        <a:p>
          <a:pPr marL="0" lvl="0" indent="0" algn="ctr" defTabSz="711200">
            <a:lnSpc>
              <a:spcPct val="90000"/>
            </a:lnSpc>
            <a:spcBef>
              <a:spcPct val="0"/>
            </a:spcBef>
            <a:spcAft>
              <a:spcPct val="35000"/>
            </a:spcAft>
            <a:buNone/>
          </a:pPr>
          <a:r>
            <a:rPr lang="fi-FI" sz="1600" kern="1200" dirty="0"/>
            <a:t>Etelä-Suomen AVIn</a:t>
          </a:r>
          <a:br>
            <a:rPr lang="fi-FI" sz="1600" kern="1200" dirty="0"/>
          </a:br>
          <a:r>
            <a:rPr lang="fi-FI" sz="1600" kern="1200" dirty="0"/>
            <a:t>työsuojelun vastuualue</a:t>
          </a:r>
        </a:p>
      </dsp:txBody>
      <dsp:txXfrm>
        <a:off x="147381" y="3534238"/>
        <a:ext cx="1752329" cy="2363297"/>
      </dsp:txXfrm>
    </dsp:sp>
    <dsp:sp modelId="{0E61EE4E-BBC0-436E-88A1-AC9B7CBB04DF}">
      <dsp:nvSpPr>
        <dsp:cNvPr id="0" name=""/>
        <dsp:cNvSpPr/>
      </dsp:nvSpPr>
      <dsp:spPr>
        <a:xfrm>
          <a:off x="632840" y="5418409"/>
          <a:ext cx="1517498" cy="665319"/>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3180" tIns="10795" rIns="43180" bIns="10795" numCol="1" spcCol="1270" anchor="ctr" anchorCtr="0">
          <a:noAutofit/>
        </a:bodyPr>
        <a:lstStyle/>
        <a:p>
          <a:pPr marL="0" lvl="0" indent="0" algn="r" defTabSz="755650">
            <a:lnSpc>
              <a:spcPct val="90000"/>
            </a:lnSpc>
            <a:spcBef>
              <a:spcPct val="0"/>
            </a:spcBef>
            <a:spcAft>
              <a:spcPct val="35000"/>
            </a:spcAft>
            <a:buNone/>
          </a:pPr>
          <a:r>
            <a:rPr lang="fi-FI" sz="1700" kern="1200" dirty="0"/>
            <a:t>Johtaja Eerik Tarnaala</a:t>
          </a:r>
        </a:p>
      </dsp:txBody>
      <dsp:txXfrm>
        <a:off x="632840" y="5418409"/>
        <a:ext cx="1517498" cy="665319"/>
      </dsp:txXfrm>
    </dsp:sp>
    <dsp:sp modelId="{8DFBC9BF-ADC2-4AFF-A08B-E0EDF8B50F75}">
      <dsp:nvSpPr>
        <dsp:cNvPr id="0" name=""/>
        <dsp:cNvSpPr/>
      </dsp:nvSpPr>
      <dsp:spPr>
        <a:xfrm>
          <a:off x="2413816" y="3533866"/>
          <a:ext cx="1752329" cy="232303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28027" numCol="1" spcCol="1270" anchor="ctr" anchorCtr="0">
          <a:noAutofit/>
        </a:bodyPr>
        <a:lstStyle/>
        <a:p>
          <a:pPr marL="0" lvl="0" indent="0" algn="ctr" defTabSz="711200">
            <a:lnSpc>
              <a:spcPct val="90000"/>
            </a:lnSpc>
            <a:spcBef>
              <a:spcPct val="0"/>
            </a:spcBef>
            <a:spcAft>
              <a:spcPct val="35000"/>
            </a:spcAft>
            <a:buNone/>
          </a:pPr>
          <a:r>
            <a:rPr lang="fi-FI" sz="1600" kern="1200" dirty="0"/>
            <a:t>Itä-Suomen AVIn työsuojelun vastuualue</a:t>
          </a:r>
        </a:p>
      </dsp:txBody>
      <dsp:txXfrm>
        <a:off x="2413816" y="3533866"/>
        <a:ext cx="1752329" cy="2323032"/>
      </dsp:txXfrm>
    </dsp:sp>
    <dsp:sp modelId="{4B72A52F-0FFE-4E8F-AE71-BA2D8D1DF151}">
      <dsp:nvSpPr>
        <dsp:cNvPr id="0" name=""/>
        <dsp:cNvSpPr/>
      </dsp:nvSpPr>
      <dsp:spPr>
        <a:xfrm>
          <a:off x="3062560" y="5405340"/>
          <a:ext cx="1577096" cy="700398"/>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r" defTabSz="711200">
            <a:lnSpc>
              <a:spcPct val="90000"/>
            </a:lnSpc>
            <a:spcBef>
              <a:spcPct val="0"/>
            </a:spcBef>
            <a:spcAft>
              <a:spcPct val="35000"/>
            </a:spcAft>
            <a:buNone/>
          </a:pPr>
          <a:r>
            <a:rPr lang="fi-FI" sz="1600" kern="1200" dirty="0"/>
            <a:t>Johtaja Markku Rautio</a:t>
          </a:r>
        </a:p>
      </dsp:txBody>
      <dsp:txXfrm>
        <a:off x="3062560" y="5405340"/>
        <a:ext cx="1577096" cy="700398"/>
      </dsp:txXfrm>
    </dsp:sp>
    <dsp:sp modelId="{52A5522D-94B3-41FE-95FC-F4A35A2C2BE0}">
      <dsp:nvSpPr>
        <dsp:cNvPr id="0" name=""/>
        <dsp:cNvSpPr/>
      </dsp:nvSpPr>
      <dsp:spPr>
        <a:xfrm>
          <a:off x="4839951" y="3543565"/>
          <a:ext cx="1752329" cy="225818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28027" numCol="1" spcCol="1270" anchor="ctr" anchorCtr="0">
          <a:noAutofit/>
        </a:bodyPr>
        <a:lstStyle/>
        <a:p>
          <a:pPr marL="0" lvl="0" indent="0" algn="ctr" defTabSz="800100">
            <a:lnSpc>
              <a:spcPct val="90000"/>
            </a:lnSpc>
            <a:spcBef>
              <a:spcPct val="0"/>
            </a:spcBef>
            <a:spcAft>
              <a:spcPct val="35000"/>
            </a:spcAft>
            <a:buNone/>
          </a:pPr>
          <a:r>
            <a:rPr lang="fi-FI" sz="1800" kern="1200" dirty="0"/>
            <a:t>Lounais-Suomen AVIn työsuojelun vastuualue</a:t>
          </a:r>
        </a:p>
      </dsp:txBody>
      <dsp:txXfrm>
        <a:off x="4839951" y="3543565"/>
        <a:ext cx="1752329" cy="2258189"/>
      </dsp:txXfrm>
    </dsp:sp>
    <dsp:sp modelId="{CDD9EA8E-981E-45F5-96D6-A02378BAB38C}">
      <dsp:nvSpPr>
        <dsp:cNvPr id="0" name=""/>
        <dsp:cNvSpPr/>
      </dsp:nvSpPr>
      <dsp:spPr>
        <a:xfrm>
          <a:off x="5321591" y="5448963"/>
          <a:ext cx="1577096" cy="656776"/>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marL="0" lvl="0" indent="0" algn="r" defTabSz="666750">
            <a:lnSpc>
              <a:spcPct val="90000"/>
            </a:lnSpc>
            <a:spcBef>
              <a:spcPct val="0"/>
            </a:spcBef>
            <a:spcAft>
              <a:spcPct val="35000"/>
            </a:spcAft>
            <a:buNone/>
          </a:pPr>
          <a:r>
            <a:rPr lang="fi-FI" sz="1500" kern="1200" dirty="0"/>
            <a:t>Johtaja Riitta Sulameri </a:t>
          </a:r>
        </a:p>
      </dsp:txBody>
      <dsp:txXfrm>
        <a:off x="5321591" y="5448963"/>
        <a:ext cx="1577096" cy="656776"/>
      </dsp:txXfrm>
    </dsp:sp>
    <dsp:sp modelId="{4832881D-6F45-4F85-9155-51B7D25207EB}">
      <dsp:nvSpPr>
        <dsp:cNvPr id="0" name=""/>
        <dsp:cNvSpPr/>
      </dsp:nvSpPr>
      <dsp:spPr>
        <a:xfrm>
          <a:off x="7169409" y="3556648"/>
          <a:ext cx="1752329" cy="232041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28027" numCol="1" spcCol="1270" anchor="ctr" anchorCtr="0">
          <a:noAutofit/>
        </a:bodyPr>
        <a:lstStyle/>
        <a:p>
          <a:pPr marL="0" lvl="0" indent="0" algn="ctr" defTabSz="711200">
            <a:lnSpc>
              <a:spcPct val="90000"/>
            </a:lnSpc>
            <a:spcBef>
              <a:spcPct val="0"/>
            </a:spcBef>
            <a:spcAft>
              <a:spcPct val="35000"/>
            </a:spcAft>
            <a:buNone/>
          </a:pPr>
          <a:r>
            <a:rPr lang="fi-FI" sz="1600" kern="1200" dirty="0"/>
            <a:t>Länsi- ja Sisä-Suomen AVIn työsuojelun vastuualue</a:t>
          </a:r>
        </a:p>
      </dsp:txBody>
      <dsp:txXfrm>
        <a:off x="7169409" y="3556648"/>
        <a:ext cx="1752329" cy="2320410"/>
      </dsp:txXfrm>
    </dsp:sp>
    <dsp:sp modelId="{9E1CA3D8-8870-427B-BE60-1E5D1AB6CF96}">
      <dsp:nvSpPr>
        <dsp:cNvPr id="0" name=""/>
        <dsp:cNvSpPr/>
      </dsp:nvSpPr>
      <dsp:spPr>
        <a:xfrm>
          <a:off x="7779919" y="5469764"/>
          <a:ext cx="1577096" cy="63597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r" defTabSz="711200">
            <a:lnSpc>
              <a:spcPct val="90000"/>
            </a:lnSpc>
            <a:spcBef>
              <a:spcPct val="0"/>
            </a:spcBef>
            <a:spcAft>
              <a:spcPct val="35000"/>
            </a:spcAft>
            <a:buNone/>
          </a:pPr>
          <a:r>
            <a:rPr lang="fi-FI" sz="1600" kern="1200" dirty="0"/>
            <a:t>Johtaja Hanna Makkula</a:t>
          </a:r>
        </a:p>
      </dsp:txBody>
      <dsp:txXfrm>
        <a:off x="7779919" y="5469764"/>
        <a:ext cx="1577096" cy="635975"/>
      </dsp:txXfrm>
    </dsp:sp>
    <dsp:sp modelId="{CF141D42-7C2E-41A0-863C-2BC577A710B6}">
      <dsp:nvSpPr>
        <dsp:cNvPr id="0" name=""/>
        <dsp:cNvSpPr/>
      </dsp:nvSpPr>
      <dsp:spPr>
        <a:xfrm>
          <a:off x="9432893" y="3545189"/>
          <a:ext cx="1752329" cy="230097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28027" numCol="1" spcCol="1270" anchor="ctr" anchorCtr="0">
          <a:noAutofit/>
        </a:bodyPr>
        <a:lstStyle/>
        <a:p>
          <a:pPr marL="0" lvl="0" indent="0" algn="ctr" defTabSz="711200">
            <a:lnSpc>
              <a:spcPct val="90000"/>
            </a:lnSpc>
            <a:spcBef>
              <a:spcPct val="0"/>
            </a:spcBef>
            <a:spcAft>
              <a:spcPct val="35000"/>
            </a:spcAft>
            <a:buNone/>
          </a:pPr>
          <a:r>
            <a:rPr lang="fi-FI" sz="1600" kern="1200" dirty="0"/>
            <a:t>Pohjois-Suomen AVIn työsuojelun vastuualue</a:t>
          </a:r>
        </a:p>
        <a:p>
          <a:pPr marL="0" lvl="0" indent="0" algn="ctr" defTabSz="711200">
            <a:lnSpc>
              <a:spcPct val="90000"/>
            </a:lnSpc>
            <a:spcBef>
              <a:spcPct val="0"/>
            </a:spcBef>
            <a:spcAft>
              <a:spcPct val="35000"/>
            </a:spcAft>
            <a:buNone/>
          </a:pPr>
          <a:r>
            <a:rPr lang="fi-FI" sz="1600" kern="1200" dirty="0"/>
            <a:t> (ml. Lapin AVI)</a:t>
          </a:r>
        </a:p>
      </dsp:txBody>
      <dsp:txXfrm>
        <a:off x="9432893" y="3545189"/>
        <a:ext cx="1752329" cy="2300976"/>
      </dsp:txXfrm>
    </dsp:sp>
    <dsp:sp modelId="{403408CE-1D9E-47CE-8DC6-B12532929EF9}">
      <dsp:nvSpPr>
        <dsp:cNvPr id="0" name=""/>
        <dsp:cNvSpPr/>
      </dsp:nvSpPr>
      <dsp:spPr>
        <a:xfrm>
          <a:off x="9928411" y="5467986"/>
          <a:ext cx="1577096" cy="637753"/>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8255" rIns="33020" bIns="8255" numCol="1" spcCol="1270" anchor="ctr" anchorCtr="0">
          <a:noAutofit/>
        </a:bodyPr>
        <a:lstStyle/>
        <a:p>
          <a:pPr marL="0" lvl="0" indent="0" algn="r" defTabSz="577850">
            <a:lnSpc>
              <a:spcPct val="90000"/>
            </a:lnSpc>
            <a:spcBef>
              <a:spcPct val="0"/>
            </a:spcBef>
            <a:spcAft>
              <a:spcPct val="35000"/>
            </a:spcAft>
            <a:buNone/>
          </a:pPr>
          <a:r>
            <a:rPr lang="fi-FI" sz="1300" kern="1200" dirty="0"/>
            <a:t>Johtaja Hanna-Kaisa Rajala</a:t>
          </a:r>
        </a:p>
      </dsp:txBody>
      <dsp:txXfrm>
        <a:off x="9928411" y="5467986"/>
        <a:ext cx="1577096" cy="63775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F15E75-737C-4E8E-825B-E6BAE4BCCADF}">
      <dsp:nvSpPr>
        <dsp:cNvPr id="0" name=""/>
        <dsp:cNvSpPr/>
      </dsp:nvSpPr>
      <dsp:spPr>
        <a:xfrm>
          <a:off x="5736" y="91256"/>
          <a:ext cx="1956269" cy="978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fi-FI" sz="3700" kern="1200" dirty="0"/>
            <a:t>ESAVI</a:t>
          </a:r>
        </a:p>
      </dsp:txBody>
      <dsp:txXfrm>
        <a:off x="34385" y="119905"/>
        <a:ext cx="1898971" cy="920836"/>
      </dsp:txXfrm>
    </dsp:sp>
    <dsp:sp modelId="{120F1D46-4C49-4E4F-A5A7-97FF456D6F0C}">
      <dsp:nvSpPr>
        <dsp:cNvPr id="0" name=""/>
        <dsp:cNvSpPr/>
      </dsp:nvSpPr>
      <dsp:spPr>
        <a:xfrm>
          <a:off x="201363" y="1069390"/>
          <a:ext cx="207114" cy="1837318"/>
        </a:xfrm>
        <a:custGeom>
          <a:avLst/>
          <a:gdLst/>
          <a:ahLst/>
          <a:cxnLst/>
          <a:rect l="0" t="0" r="0" b="0"/>
          <a:pathLst>
            <a:path>
              <a:moveTo>
                <a:pt x="0" y="0"/>
              </a:moveTo>
              <a:lnTo>
                <a:pt x="0" y="1837318"/>
              </a:lnTo>
              <a:lnTo>
                <a:pt x="207114" y="183731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1E18F9-7B20-4ED8-9FE4-EA0884F011EA}">
      <dsp:nvSpPr>
        <dsp:cNvPr id="0" name=""/>
        <dsp:cNvSpPr/>
      </dsp:nvSpPr>
      <dsp:spPr>
        <a:xfrm>
          <a:off x="408477" y="1470435"/>
          <a:ext cx="1565015" cy="28725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i-FI" sz="1600" kern="1200" dirty="0"/>
            <a:t>Merenkulku ja Ahtaus</a:t>
          </a:r>
        </a:p>
        <a:p>
          <a:pPr marL="0" lvl="0" indent="0" algn="ctr" defTabSz="711200">
            <a:lnSpc>
              <a:spcPct val="90000"/>
            </a:lnSpc>
            <a:spcBef>
              <a:spcPct val="0"/>
            </a:spcBef>
            <a:spcAft>
              <a:spcPct val="35000"/>
            </a:spcAft>
            <a:buNone/>
          </a:pPr>
          <a:endParaRPr lang="fi-FI" sz="1600" kern="1200" dirty="0"/>
        </a:p>
        <a:p>
          <a:pPr marL="0" lvl="0" indent="0" algn="ctr" defTabSz="711200">
            <a:lnSpc>
              <a:spcPct val="90000"/>
            </a:lnSpc>
            <a:spcBef>
              <a:spcPct val="0"/>
            </a:spcBef>
            <a:spcAft>
              <a:spcPct val="35000"/>
            </a:spcAft>
            <a:buNone/>
          </a:pPr>
          <a:r>
            <a:rPr lang="fi-FI" sz="1600" kern="1200" dirty="0"/>
            <a:t>Yksikön päällikkö </a:t>
          </a:r>
          <a:r>
            <a:rPr lang="fi-FI" sz="1600" b="1" kern="1200" dirty="0"/>
            <a:t>Satu Auno</a:t>
          </a:r>
        </a:p>
        <a:p>
          <a:pPr marL="0" lvl="0" indent="0" algn="ctr" defTabSz="711200">
            <a:lnSpc>
              <a:spcPct val="90000"/>
            </a:lnSpc>
            <a:spcBef>
              <a:spcPct val="0"/>
            </a:spcBef>
            <a:spcAft>
              <a:spcPct val="35000"/>
            </a:spcAft>
            <a:buNone/>
          </a:pPr>
          <a:endParaRPr lang="fi-FI" sz="1500" kern="1200" dirty="0"/>
        </a:p>
        <a:p>
          <a:pPr marL="0" lvl="0" indent="0" algn="ctr" defTabSz="711200">
            <a:lnSpc>
              <a:spcPct val="90000"/>
            </a:lnSpc>
            <a:spcBef>
              <a:spcPct val="0"/>
            </a:spcBef>
            <a:spcAft>
              <a:spcPct val="35000"/>
            </a:spcAft>
            <a:buNone/>
          </a:pPr>
          <a:endParaRPr lang="fi-FI" sz="1500" kern="1200" dirty="0"/>
        </a:p>
      </dsp:txBody>
      <dsp:txXfrm>
        <a:off x="454315" y="1516273"/>
        <a:ext cx="1473339" cy="2780870"/>
      </dsp:txXfrm>
    </dsp:sp>
    <dsp:sp modelId="{31EC0AF1-2928-46B2-B99E-426FF87A9578}">
      <dsp:nvSpPr>
        <dsp:cNvPr id="0" name=""/>
        <dsp:cNvSpPr/>
      </dsp:nvSpPr>
      <dsp:spPr>
        <a:xfrm>
          <a:off x="2451073" y="91256"/>
          <a:ext cx="1956269" cy="978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fi-FI" sz="3700" kern="1200" dirty="0"/>
            <a:t>ISAVI</a:t>
          </a:r>
        </a:p>
      </dsp:txBody>
      <dsp:txXfrm>
        <a:off x="2479722" y="119905"/>
        <a:ext cx="1898971" cy="920836"/>
      </dsp:txXfrm>
    </dsp:sp>
    <dsp:sp modelId="{960915C3-2097-4ABB-8236-0B3EA0DF20C8}">
      <dsp:nvSpPr>
        <dsp:cNvPr id="0" name=""/>
        <dsp:cNvSpPr/>
      </dsp:nvSpPr>
      <dsp:spPr>
        <a:xfrm>
          <a:off x="2646700" y="1069390"/>
          <a:ext cx="195626" cy="1760167"/>
        </a:xfrm>
        <a:custGeom>
          <a:avLst/>
          <a:gdLst/>
          <a:ahLst/>
          <a:cxnLst/>
          <a:rect l="0" t="0" r="0" b="0"/>
          <a:pathLst>
            <a:path>
              <a:moveTo>
                <a:pt x="0" y="0"/>
              </a:moveTo>
              <a:lnTo>
                <a:pt x="0" y="1760167"/>
              </a:lnTo>
              <a:lnTo>
                <a:pt x="195626" y="17601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A223D4-6047-45B7-B4BD-9DC7538C01EF}">
      <dsp:nvSpPr>
        <dsp:cNvPr id="0" name=""/>
        <dsp:cNvSpPr/>
      </dsp:nvSpPr>
      <dsp:spPr>
        <a:xfrm>
          <a:off x="2842326" y="1313924"/>
          <a:ext cx="1565015" cy="30312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fi-FI" sz="1600" kern="1200" dirty="0" err="1">
              <a:solidFill>
                <a:prstClr val="black">
                  <a:hueOff val="0"/>
                  <a:satOff val="0"/>
                  <a:lumOff val="0"/>
                  <a:alphaOff val="0"/>
                </a:prstClr>
              </a:solidFill>
              <a:latin typeface="Verdana"/>
              <a:ea typeface="+mn-ea"/>
              <a:cs typeface="+mn-cs"/>
            </a:rPr>
            <a:t>ESAVIn</a:t>
          </a:r>
          <a:r>
            <a:rPr lang="fi-FI" sz="1600" kern="1200" dirty="0">
              <a:solidFill>
                <a:prstClr val="black">
                  <a:hueOff val="0"/>
                  <a:satOff val="0"/>
                  <a:lumOff val="0"/>
                  <a:alphaOff val="0"/>
                </a:prstClr>
              </a:solidFill>
              <a:latin typeface="Verdana"/>
              <a:ea typeface="+mn-ea"/>
              <a:cs typeface="+mn-cs"/>
            </a:rPr>
            <a:t> Merenkulku ja Ahtaus tiimi valvoo ISAVIn alueen sisävesi-liikennettä ja ahtaustoimintaa</a:t>
          </a:r>
        </a:p>
      </dsp:txBody>
      <dsp:txXfrm>
        <a:off x="2888164" y="1359762"/>
        <a:ext cx="1473339" cy="2939592"/>
      </dsp:txXfrm>
    </dsp:sp>
    <dsp:sp modelId="{0EEB78EF-3712-45C2-834C-4819B7752024}">
      <dsp:nvSpPr>
        <dsp:cNvPr id="0" name=""/>
        <dsp:cNvSpPr/>
      </dsp:nvSpPr>
      <dsp:spPr>
        <a:xfrm>
          <a:off x="4896409" y="91256"/>
          <a:ext cx="1956269" cy="978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fi-FI" sz="3700" kern="1200" dirty="0"/>
            <a:t>LSAVI</a:t>
          </a:r>
        </a:p>
      </dsp:txBody>
      <dsp:txXfrm>
        <a:off x="4925058" y="119905"/>
        <a:ext cx="1898971" cy="920836"/>
      </dsp:txXfrm>
    </dsp:sp>
    <dsp:sp modelId="{36A587F0-1EF3-4849-8D89-A12EDA07C476}">
      <dsp:nvSpPr>
        <dsp:cNvPr id="0" name=""/>
        <dsp:cNvSpPr/>
      </dsp:nvSpPr>
      <dsp:spPr>
        <a:xfrm>
          <a:off x="5092036" y="1069390"/>
          <a:ext cx="195626" cy="1425386"/>
        </a:xfrm>
        <a:custGeom>
          <a:avLst/>
          <a:gdLst/>
          <a:ahLst/>
          <a:cxnLst/>
          <a:rect l="0" t="0" r="0" b="0"/>
          <a:pathLst>
            <a:path>
              <a:moveTo>
                <a:pt x="0" y="0"/>
              </a:moveTo>
              <a:lnTo>
                <a:pt x="0" y="1425386"/>
              </a:lnTo>
              <a:lnTo>
                <a:pt x="195626" y="142538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46ADC4-3CFD-4C6F-9365-A7340B235C9E}">
      <dsp:nvSpPr>
        <dsp:cNvPr id="0" name=""/>
        <dsp:cNvSpPr/>
      </dsp:nvSpPr>
      <dsp:spPr>
        <a:xfrm>
          <a:off x="5287663" y="1370881"/>
          <a:ext cx="1565015" cy="224779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dirty="0"/>
            <a:t>PAL-yksikkö</a:t>
          </a:r>
        </a:p>
        <a:p>
          <a:pPr marL="0" lvl="0" indent="0" algn="ctr" defTabSz="666750">
            <a:lnSpc>
              <a:spcPct val="90000"/>
            </a:lnSpc>
            <a:spcBef>
              <a:spcPct val="0"/>
            </a:spcBef>
            <a:spcAft>
              <a:spcPct val="35000"/>
            </a:spcAft>
            <a:buNone/>
          </a:pPr>
          <a:endParaRPr lang="fi-FI" sz="1500" kern="1200" dirty="0"/>
        </a:p>
        <a:p>
          <a:pPr marL="0" lvl="0" indent="0" algn="ctr" defTabSz="666750">
            <a:lnSpc>
              <a:spcPct val="90000"/>
            </a:lnSpc>
            <a:spcBef>
              <a:spcPct val="0"/>
            </a:spcBef>
            <a:spcAft>
              <a:spcPct val="35000"/>
            </a:spcAft>
            <a:buNone/>
          </a:pPr>
          <a:r>
            <a:rPr lang="fi-FI" sz="1500" kern="1200" dirty="0"/>
            <a:t>Yksikön-päällikkö </a:t>
          </a:r>
        </a:p>
        <a:p>
          <a:pPr marL="0" lvl="0" indent="0" algn="ctr" defTabSz="666750">
            <a:lnSpc>
              <a:spcPct val="90000"/>
            </a:lnSpc>
            <a:spcBef>
              <a:spcPct val="0"/>
            </a:spcBef>
            <a:spcAft>
              <a:spcPct val="35000"/>
            </a:spcAft>
            <a:buNone/>
          </a:pPr>
          <a:r>
            <a:rPr lang="fi-FI" sz="1500" b="1" kern="1200" dirty="0"/>
            <a:t>Anssi </a:t>
          </a:r>
          <a:r>
            <a:rPr lang="fi-FI" sz="1500" b="1" kern="1200" dirty="0" err="1"/>
            <a:t>Volama</a:t>
          </a:r>
          <a:endParaRPr lang="fi-FI" sz="1500" b="1" kern="1200" dirty="0"/>
        </a:p>
        <a:p>
          <a:pPr marL="0" lvl="0" indent="0" algn="ctr" defTabSz="666750">
            <a:lnSpc>
              <a:spcPct val="90000"/>
            </a:lnSpc>
            <a:spcBef>
              <a:spcPct val="0"/>
            </a:spcBef>
            <a:spcAft>
              <a:spcPct val="35000"/>
            </a:spcAft>
            <a:buNone/>
          </a:pPr>
          <a:endParaRPr lang="fi-FI" sz="1500" b="1" kern="1200" dirty="0"/>
        </a:p>
      </dsp:txBody>
      <dsp:txXfrm>
        <a:off x="5333501" y="1416719"/>
        <a:ext cx="1473339" cy="2156116"/>
      </dsp:txXfrm>
    </dsp:sp>
    <dsp:sp modelId="{92762CD5-FDA5-45E4-B073-90977CB1FA75}">
      <dsp:nvSpPr>
        <dsp:cNvPr id="0" name=""/>
        <dsp:cNvSpPr/>
      </dsp:nvSpPr>
      <dsp:spPr>
        <a:xfrm>
          <a:off x="7341745" y="91256"/>
          <a:ext cx="1956269" cy="978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fi-FI" sz="3700" kern="1200" dirty="0"/>
            <a:t>LSSAVI</a:t>
          </a:r>
        </a:p>
      </dsp:txBody>
      <dsp:txXfrm>
        <a:off x="7370394" y="119905"/>
        <a:ext cx="1898971" cy="920836"/>
      </dsp:txXfrm>
    </dsp:sp>
    <dsp:sp modelId="{85E924C8-4326-4A98-AD28-01098D703BE2}">
      <dsp:nvSpPr>
        <dsp:cNvPr id="0" name=""/>
        <dsp:cNvSpPr/>
      </dsp:nvSpPr>
      <dsp:spPr>
        <a:xfrm>
          <a:off x="7537372" y="1069390"/>
          <a:ext cx="195626" cy="2158033"/>
        </a:xfrm>
        <a:custGeom>
          <a:avLst/>
          <a:gdLst/>
          <a:ahLst/>
          <a:cxnLst/>
          <a:rect l="0" t="0" r="0" b="0"/>
          <a:pathLst>
            <a:path>
              <a:moveTo>
                <a:pt x="0" y="0"/>
              </a:moveTo>
              <a:lnTo>
                <a:pt x="0" y="2158033"/>
              </a:lnTo>
              <a:lnTo>
                <a:pt x="195626" y="21580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DF4FA8-575A-40EE-9482-EED6357D5E26}">
      <dsp:nvSpPr>
        <dsp:cNvPr id="0" name=""/>
        <dsp:cNvSpPr/>
      </dsp:nvSpPr>
      <dsp:spPr>
        <a:xfrm>
          <a:off x="7732999" y="1313924"/>
          <a:ext cx="1565015" cy="3827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dirty="0"/>
            <a:t>Rakentami-sen, kuljetuksen ja merenkulun valvonta-yksikkö</a:t>
          </a:r>
        </a:p>
        <a:p>
          <a:pPr marL="0" lvl="0" indent="0" algn="ctr" defTabSz="666750">
            <a:lnSpc>
              <a:spcPct val="90000"/>
            </a:lnSpc>
            <a:spcBef>
              <a:spcPct val="0"/>
            </a:spcBef>
            <a:spcAft>
              <a:spcPct val="35000"/>
            </a:spcAft>
            <a:buNone/>
          </a:pPr>
          <a:endParaRPr lang="fi-FI" sz="1500" kern="1200" dirty="0"/>
        </a:p>
        <a:p>
          <a:pPr marL="0" lvl="0" indent="0" algn="ctr" defTabSz="666750">
            <a:lnSpc>
              <a:spcPct val="90000"/>
            </a:lnSpc>
            <a:spcBef>
              <a:spcPct val="0"/>
            </a:spcBef>
            <a:spcAft>
              <a:spcPct val="35000"/>
            </a:spcAft>
            <a:buNone/>
          </a:pPr>
          <a:r>
            <a:rPr lang="fi-FI" sz="1500" kern="1200" dirty="0"/>
            <a:t>Yksikön päällikkö Yksikön päällikkö </a:t>
          </a:r>
          <a:br>
            <a:rPr lang="fi-FI" sz="1500" kern="1200" dirty="0"/>
          </a:br>
          <a:r>
            <a:rPr lang="fi-FI" sz="1500" b="1" kern="1200" dirty="0"/>
            <a:t>Anette Lehtonen</a:t>
          </a:r>
        </a:p>
      </dsp:txBody>
      <dsp:txXfrm>
        <a:off x="7778837" y="1359762"/>
        <a:ext cx="1473339" cy="3735324"/>
      </dsp:txXfrm>
    </dsp:sp>
    <dsp:sp modelId="{C95B05C7-C9BD-4B59-8566-79D0721216F2}">
      <dsp:nvSpPr>
        <dsp:cNvPr id="0" name=""/>
        <dsp:cNvSpPr/>
      </dsp:nvSpPr>
      <dsp:spPr>
        <a:xfrm>
          <a:off x="9787082" y="91256"/>
          <a:ext cx="1956269" cy="9781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0485" tIns="46990" rIns="70485" bIns="46990" numCol="1" spcCol="1270" anchor="ctr" anchorCtr="0">
          <a:noAutofit/>
        </a:bodyPr>
        <a:lstStyle/>
        <a:p>
          <a:pPr marL="0" lvl="0" indent="0" algn="ctr" defTabSz="1644650">
            <a:lnSpc>
              <a:spcPct val="90000"/>
            </a:lnSpc>
            <a:spcBef>
              <a:spcPct val="0"/>
            </a:spcBef>
            <a:spcAft>
              <a:spcPct val="35000"/>
            </a:spcAft>
            <a:buNone/>
          </a:pPr>
          <a:r>
            <a:rPr lang="fi-FI" sz="3700" kern="1200" dirty="0"/>
            <a:t>PSAVI</a:t>
          </a:r>
        </a:p>
      </dsp:txBody>
      <dsp:txXfrm>
        <a:off x="9815731" y="119905"/>
        <a:ext cx="1898971" cy="920836"/>
      </dsp:txXfrm>
    </dsp:sp>
    <dsp:sp modelId="{C3D0C509-711E-428B-836A-F782A6D8002A}">
      <dsp:nvSpPr>
        <dsp:cNvPr id="0" name=""/>
        <dsp:cNvSpPr/>
      </dsp:nvSpPr>
      <dsp:spPr>
        <a:xfrm>
          <a:off x="9982708" y="1069390"/>
          <a:ext cx="195626" cy="1707372"/>
        </a:xfrm>
        <a:custGeom>
          <a:avLst/>
          <a:gdLst/>
          <a:ahLst/>
          <a:cxnLst/>
          <a:rect l="0" t="0" r="0" b="0"/>
          <a:pathLst>
            <a:path>
              <a:moveTo>
                <a:pt x="0" y="0"/>
              </a:moveTo>
              <a:lnTo>
                <a:pt x="0" y="1707372"/>
              </a:lnTo>
              <a:lnTo>
                <a:pt x="195626" y="17073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283D52-6C94-4812-AD14-80BE7A3161A5}">
      <dsp:nvSpPr>
        <dsp:cNvPr id="0" name=""/>
        <dsp:cNvSpPr/>
      </dsp:nvSpPr>
      <dsp:spPr>
        <a:xfrm>
          <a:off x="10178335" y="1313924"/>
          <a:ext cx="1565015" cy="292567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fi-FI" sz="1500" kern="1200" dirty="0"/>
            <a:t>Toiminta-yksikkö 1 </a:t>
          </a:r>
        </a:p>
        <a:p>
          <a:pPr marL="0" lvl="0" indent="0" algn="ctr" defTabSz="666750">
            <a:lnSpc>
              <a:spcPct val="90000"/>
            </a:lnSpc>
            <a:spcBef>
              <a:spcPct val="0"/>
            </a:spcBef>
            <a:spcAft>
              <a:spcPct val="35000"/>
            </a:spcAft>
            <a:buNone/>
          </a:pPr>
          <a:endParaRPr lang="fi-FI" sz="1500" kern="1200" dirty="0"/>
        </a:p>
        <a:p>
          <a:pPr marL="0" lvl="0" indent="0" algn="ctr" defTabSz="666750">
            <a:lnSpc>
              <a:spcPct val="90000"/>
            </a:lnSpc>
            <a:spcBef>
              <a:spcPct val="0"/>
            </a:spcBef>
            <a:spcAft>
              <a:spcPct val="35000"/>
            </a:spcAft>
            <a:buNone/>
          </a:pPr>
          <a:endParaRPr lang="fi-FI" sz="1500" kern="1200" dirty="0"/>
        </a:p>
        <a:p>
          <a:pPr marL="0" lvl="0" indent="0" algn="ctr" defTabSz="666750">
            <a:lnSpc>
              <a:spcPct val="90000"/>
            </a:lnSpc>
            <a:spcBef>
              <a:spcPct val="0"/>
            </a:spcBef>
            <a:spcAft>
              <a:spcPct val="35000"/>
            </a:spcAft>
            <a:buNone/>
          </a:pPr>
          <a:r>
            <a:rPr lang="fi-FI" sz="1500" kern="1200" dirty="0"/>
            <a:t>Yksikön päällikkö</a:t>
          </a:r>
        </a:p>
        <a:p>
          <a:pPr marL="0" lvl="0" indent="0" algn="ctr" defTabSz="666750">
            <a:lnSpc>
              <a:spcPct val="90000"/>
            </a:lnSpc>
            <a:spcBef>
              <a:spcPct val="0"/>
            </a:spcBef>
            <a:spcAft>
              <a:spcPct val="35000"/>
            </a:spcAft>
            <a:buNone/>
          </a:pPr>
          <a:r>
            <a:rPr lang="fi-FI" sz="1500" b="1" kern="1200" dirty="0"/>
            <a:t>Lasse Ketola</a:t>
          </a:r>
        </a:p>
      </dsp:txBody>
      <dsp:txXfrm>
        <a:off x="10224173" y="1359762"/>
        <a:ext cx="1473339" cy="2834002"/>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64602575-9EAF-19A0-9847-12CD2B7914E3}"/>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FE704949-FF20-BDA6-80A8-5BB77E4430E3}"/>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9A4A647E-FC34-48BE-8E96-6D156D49D38A}" type="datetimeFigureOut">
              <a:rPr lang="fi-FI" smtClean="0"/>
              <a:t>30.11.2023</a:t>
            </a:fld>
            <a:endParaRPr lang="fi-FI"/>
          </a:p>
        </p:txBody>
      </p:sp>
      <p:sp>
        <p:nvSpPr>
          <p:cNvPr id="4" name="Alatunnisteen paikkamerkki 3">
            <a:extLst>
              <a:ext uri="{FF2B5EF4-FFF2-40B4-BE49-F238E27FC236}">
                <a16:creationId xmlns:a16="http://schemas.microsoft.com/office/drawing/2014/main" id="{25E27156-F8DF-D6F6-89BD-731383CB97D5}"/>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1F7BC741-35EB-5276-DE13-B01C7C01D067}"/>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BEABDB7B-4381-47BB-BC73-39DA21E3556D}" type="slidenum">
              <a:rPr lang="fi-FI" smtClean="0"/>
              <a:t>‹#›</a:t>
            </a:fld>
            <a:endParaRPr lang="fi-FI"/>
          </a:p>
        </p:txBody>
      </p:sp>
    </p:spTree>
    <p:extLst>
      <p:ext uri="{BB962C8B-B14F-4D97-AF65-F5344CB8AC3E}">
        <p14:creationId xmlns:p14="http://schemas.microsoft.com/office/powerpoint/2010/main" val="23669252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FI"/>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489ADEF0-302C-0740-AA59-1A0E43384264}" type="datetimeFigureOut">
              <a:rPr lang="en-FI" smtClean="0"/>
              <a:t>11/30/2023</a:t>
            </a:fld>
            <a:endParaRPr lang="en-FI"/>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FI"/>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FI"/>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FI"/>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06A87C45-9367-6644-83AC-E35F0EDF28AC}" type="slidenum">
              <a:rPr lang="en-FI" smtClean="0"/>
              <a:t>‹#›</a:t>
            </a:fld>
            <a:endParaRPr lang="en-FI"/>
          </a:p>
        </p:txBody>
      </p:sp>
    </p:spTree>
    <p:extLst>
      <p:ext uri="{BB962C8B-B14F-4D97-AF65-F5344CB8AC3E}">
        <p14:creationId xmlns:p14="http://schemas.microsoft.com/office/powerpoint/2010/main" val="4261585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6A87C45-9367-6644-83AC-E35F0EDF28AC}" type="slidenum">
              <a:rPr lang="en-FI" smtClean="0"/>
              <a:t>6</a:t>
            </a:fld>
            <a:endParaRPr lang="en-FI"/>
          </a:p>
        </p:txBody>
      </p:sp>
    </p:spTree>
    <p:extLst>
      <p:ext uri="{BB962C8B-B14F-4D97-AF65-F5344CB8AC3E}">
        <p14:creationId xmlns:p14="http://schemas.microsoft.com/office/powerpoint/2010/main" val="37961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b="0" i="0" u="none" strike="noStrike" kern="1200" baseline="0" dirty="0">
                <a:solidFill>
                  <a:schemeClr val="tx1"/>
                </a:solidFill>
                <a:latin typeface="+mn-lt"/>
                <a:ea typeface="+mn-ea"/>
                <a:cs typeface="+mn-cs"/>
              </a:rPr>
              <a:t>Kansainvälisten sopimusten voimaansaattaminen Suomessa perustuu Suomen pe-</a:t>
            </a:r>
            <a:r>
              <a:rPr lang="fi-FI" sz="1200" b="0" i="0" u="none" strike="noStrike" kern="1200" baseline="0" dirty="0" err="1">
                <a:solidFill>
                  <a:schemeClr val="tx1"/>
                </a:solidFill>
                <a:latin typeface="+mn-lt"/>
                <a:ea typeface="+mn-ea"/>
                <a:cs typeface="+mn-cs"/>
              </a:rPr>
              <a:t>rustuslain</a:t>
            </a:r>
            <a:r>
              <a:rPr lang="fi-FI" sz="1200" b="0" i="0" u="none" strike="noStrike" kern="1200" baseline="0" dirty="0">
                <a:solidFill>
                  <a:schemeClr val="tx1"/>
                </a:solidFill>
                <a:latin typeface="+mn-lt"/>
                <a:ea typeface="+mn-ea"/>
                <a:cs typeface="+mn-cs"/>
              </a:rPr>
              <a:t> mukaisesti dualistiseen järjestelmään. Tämä tarkoittaa, että (1) </a:t>
            </a:r>
            <a:r>
              <a:rPr lang="fi-FI" sz="1200" b="0" i="0" u="none" strike="noStrike" kern="1200" baseline="0" dirty="0" err="1">
                <a:solidFill>
                  <a:schemeClr val="tx1"/>
                </a:solidFill>
                <a:latin typeface="+mn-lt"/>
                <a:ea typeface="+mn-ea"/>
                <a:cs typeface="+mn-cs"/>
              </a:rPr>
              <a:t>valtiosopi-muksesta</a:t>
            </a:r>
            <a:r>
              <a:rPr lang="fi-FI" sz="1200" b="0" i="0" u="none" strike="noStrike" kern="1200" baseline="0" dirty="0">
                <a:solidFill>
                  <a:schemeClr val="tx1"/>
                </a:solidFill>
                <a:latin typeface="+mn-lt"/>
                <a:ea typeface="+mn-ea"/>
                <a:cs typeface="+mn-cs"/>
              </a:rPr>
              <a:t> on tehtävä kansainvälisoikeudellisesti Suomea velvoittava sitoutumispää-</a:t>
            </a:r>
            <a:r>
              <a:rPr lang="fi-FI" sz="1200" b="0" i="0" u="none" strike="noStrike" kern="1200" baseline="0" dirty="0" err="1">
                <a:solidFill>
                  <a:schemeClr val="tx1"/>
                </a:solidFill>
                <a:latin typeface="+mn-lt"/>
                <a:ea typeface="+mn-ea"/>
                <a:cs typeface="+mn-cs"/>
              </a:rPr>
              <a:t>tös</a:t>
            </a:r>
            <a:r>
              <a:rPr lang="fi-FI" sz="1200" b="0" i="0" u="none" strike="noStrike" kern="1200" baseline="0" dirty="0">
                <a:solidFill>
                  <a:schemeClr val="tx1"/>
                </a:solidFill>
                <a:latin typeface="+mn-lt"/>
                <a:ea typeface="+mn-ea"/>
                <a:cs typeface="+mn-cs"/>
              </a:rPr>
              <a:t>, minkä lisäksi (2) se on myös erikseen voimaansaatettava, jotta se tulee valtion-sisäisesti voimaan. IMO:n yleissopimuksiin ja niiden muutoksiin (1) sitoutuminen </a:t>
            </a:r>
            <a:r>
              <a:rPr lang="fi-FI" sz="1200" b="0" i="0" u="none" strike="noStrike" kern="1200" baseline="0" dirty="0" err="1">
                <a:solidFill>
                  <a:schemeClr val="tx1"/>
                </a:solidFill>
                <a:latin typeface="+mn-lt"/>
                <a:ea typeface="+mn-ea"/>
                <a:cs typeface="+mn-cs"/>
              </a:rPr>
              <a:t>kansainvälisoikeudelli-sesti</a:t>
            </a:r>
            <a:r>
              <a:rPr lang="fi-FI" sz="1200" b="0" i="0" u="none" strike="noStrike" kern="1200" baseline="0" dirty="0">
                <a:solidFill>
                  <a:schemeClr val="tx1"/>
                </a:solidFill>
                <a:latin typeface="+mn-lt"/>
                <a:ea typeface="+mn-ea"/>
                <a:cs typeface="+mn-cs"/>
              </a:rPr>
              <a:t> tapahtuu hyväksymällä. Hyväksymisen jälkeen velvoitteet myös (2) saatetaan voimaan joko puite- eli blankettilailla tai -asetuksella. Tämän lisäksi velvoitteiden </a:t>
            </a:r>
            <a:r>
              <a:rPr lang="fi-FI" sz="1200" b="0" i="0" u="none" strike="noStrike" kern="1200" baseline="0" dirty="0" err="1">
                <a:solidFill>
                  <a:schemeClr val="tx1"/>
                </a:solidFill>
                <a:latin typeface="+mn-lt"/>
                <a:ea typeface="+mn-ea"/>
                <a:cs typeface="+mn-cs"/>
              </a:rPr>
              <a:t>sisäl-löstä</a:t>
            </a:r>
            <a:r>
              <a:rPr lang="fi-FI" sz="1200" b="0" i="0" u="none" strike="noStrike" kern="1200" baseline="0" dirty="0">
                <a:solidFill>
                  <a:schemeClr val="tx1"/>
                </a:solidFill>
                <a:latin typeface="+mn-lt"/>
                <a:ea typeface="+mn-ea"/>
                <a:cs typeface="+mn-cs"/>
              </a:rPr>
              <a:t> säädetään usein aineellisessa lainsäädännössä. Suomessa </a:t>
            </a:r>
            <a:r>
              <a:rPr lang="fi-FI" sz="1200" b="0" i="0" u="none" strike="noStrike" kern="1200" baseline="0" dirty="0" err="1">
                <a:solidFill>
                  <a:schemeClr val="tx1"/>
                </a:solidFill>
                <a:latin typeface="+mn-lt"/>
                <a:ea typeface="+mn-ea"/>
                <a:cs typeface="+mn-cs"/>
              </a:rPr>
              <a:t>hyväksymis</a:t>
            </a:r>
            <a:r>
              <a:rPr lang="fi-FI" sz="1200" b="0" i="0" u="none" strike="noStrike" kern="1200" baseline="0" dirty="0">
                <a:solidFill>
                  <a:schemeClr val="tx1"/>
                </a:solidFill>
                <a:latin typeface="+mn-lt"/>
                <a:ea typeface="+mn-ea"/>
                <a:cs typeface="+mn-cs"/>
              </a:rPr>
              <a:t>- ja voimaansaattamisprosessit eroavat sen mukaan, onko </a:t>
            </a:r>
            <a:r>
              <a:rPr lang="fi-FI" sz="1200" b="0" i="0" u="none" strike="noStrike" kern="1200" baseline="0" dirty="0" err="1">
                <a:solidFill>
                  <a:schemeClr val="tx1"/>
                </a:solidFill>
                <a:latin typeface="+mn-lt"/>
                <a:ea typeface="+mn-ea"/>
                <a:cs typeface="+mn-cs"/>
              </a:rPr>
              <a:t>ky-sessä</a:t>
            </a:r>
            <a:r>
              <a:rPr lang="fi-FI" sz="1200" b="0" i="0" u="none" strike="noStrike" kern="1200" baseline="0" dirty="0">
                <a:solidFill>
                  <a:schemeClr val="tx1"/>
                </a:solidFill>
                <a:latin typeface="+mn-lt"/>
                <a:ea typeface="+mn-ea"/>
                <a:cs typeface="+mn-cs"/>
              </a:rPr>
              <a:t> laintasoinen vai lakia alemman tasoinen velvoite. Lisäksi prosesseissa on eroja sen mukaan, onko kyse Euroopan Unionin (jäljempänä EU) ja sen jäsenvaltioiden jaetussa toimivallassa olevasta asiasta vai EU:n yksinomaiseen toimivaltaan kuulu-vasta asiasta. </a:t>
            </a:r>
          </a:p>
          <a:p>
            <a:r>
              <a:rPr lang="fi-FI" sz="1200" b="1" i="0" u="none" strike="noStrike" kern="1200" baseline="0" dirty="0">
                <a:solidFill>
                  <a:schemeClr val="tx1"/>
                </a:solidFill>
                <a:latin typeface="+mn-lt"/>
                <a:ea typeface="+mn-ea"/>
                <a:cs typeface="+mn-cs"/>
              </a:rPr>
              <a:t>Hyväksymisprosessi: </a:t>
            </a:r>
            <a:r>
              <a:rPr lang="fi-FI" sz="1200" b="0" i="0" u="none" strike="noStrike" kern="1200" baseline="0" dirty="0">
                <a:solidFill>
                  <a:schemeClr val="tx1"/>
                </a:solidFill>
                <a:latin typeface="+mn-lt"/>
                <a:ea typeface="+mn-ea"/>
                <a:cs typeface="+mn-cs"/>
              </a:rPr>
              <a:t>Jaettuun toimivaltaan kuuluvat velvoitteet hyväksyy edus-kunta, kun kyse on lain tasoisesta sääntelystä, ja tasavallan presidentti, kun kyse on lakia alemman tasoisesta sääntelystä. EU:n yksinomaiseen toimivaltaan kuuluvat asiat hyväksyy Suomen osalta valtioneuvosto riippumatta siitä, minkä tasoisesta sääntelystä on kyse. Laintasoisista EU:n yksinomaiseen toimivaltaan kuuluvista </a:t>
            </a:r>
            <a:r>
              <a:rPr lang="fi-FI" sz="1200" b="0" i="0" u="none" strike="noStrike" kern="1200" baseline="0" dirty="0" err="1">
                <a:solidFill>
                  <a:schemeClr val="tx1"/>
                </a:solidFill>
                <a:latin typeface="+mn-lt"/>
                <a:ea typeface="+mn-ea"/>
                <a:cs typeface="+mn-cs"/>
              </a:rPr>
              <a:t>vel-voitteista</a:t>
            </a:r>
            <a:r>
              <a:rPr lang="fi-FI" sz="1200" b="0" i="0" u="none" strike="noStrike" kern="1200" baseline="0" dirty="0">
                <a:solidFill>
                  <a:schemeClr val="tx1"/>
                </a:solidFill>
                <a:latin typeface="+mn-lt"/>
                <a:ea typeface="+mn-ea"/>
                <a:cs typeface="+mn-cs"/>
              </a:rPr>
              <a:t> tulee kuitenkin kuulla eduskuntaa jo niistä käytävien neuvottelujen aikana. </a:t>
            </a:r>
          </a:p>
          <a:p>
            <a:r>
              <a:rPr lang="fi-FI" sz="1200" b="1" i="0" u="none" strike="noStrike" kern="1200" baseline="0" dirty="0">
                <a:solidFill>
                  <a:schemeClr val="tx1"/>
                </a:solidFill>
                <a:latin typeface="+mn-lt"/>
                <a:ea typeface="+mn-ea"/>
                <a:cs typeface="+mn-cs"/>
              </a:rPr>
              <a:t>Voimaansaattamisprosessi: </a:t>
            </a:r>
            <a:r>
              <a:rPr lang="fi-FI" sz="1200" b="0" i="0" u="none" strike="noStrike" kern="1200" baseline="0" dirty="0">
                <a:solidFill>
                  <a:schemeClr val="tx1"/>
                </a:solidFill>
                <a:latin typeface="+mn-lt"/>
                <a:ea typeface="+mn-ea"/>
                <a:cs typeface="+mn-cs"/>
              </a:rPr>
              <a:t>Jos kyse on lain tasoisista velvoitteista, ne saatetaan voimaan lailla. Yleisten menettelyiden mukaisesti voimaansaattamislain hyväksyy eduskunta ja vahvistaa tasavallan presidentti. Muut velvoitteet saatetaan voimaan </a:t>
            </a:r>
            <a:r>
              <a:rPr lang="fi-FI" sz="1200" b="0" i="0" u="none" strike="noStrike" kern="1200" baseline="0" dirty="0" err="1">
                <a:solidFill>
                  <a:schemeClr val="tx1"/>
                </a:solidFill>
                <a:latin typeface="+mn-lt"/>
                <a:ea typeface="+mn-ea"/>
                <a:cs typeface="+mn-cs"/>
              </a:rPr>
              <a:t>val-tioneuvoston</a:t>
            </a:r>
            <a:r>
              <a:rPr lang="fi-FI" sz="1200" b="0" i="0" u="none" strike="noStrike" kern="1200" baseline="0" dirty="0">
                <a:solidFill>
                  <a:schemeClr val="tx1"/>
                </a:solidFill>
                <a:latin typeface="+mn-lt"/>
                <a:ea typeface="+mn-ea"/>
                <a:cs typeface="+mn-cs"/>
              </a:rPr>
              <a:t> asetuksella. EU:n yksinomaisessa toimivallassa olevia kansainvälisiä IMO-velvoitteita ei saateta kansallisesti voimaan, mutta niiden voimaantulosta anne-</a:t>
            </a:r>
            <a:r>
              <a:rPr lang="fi-FI" sz="1200" b="0" i="0" u="none" strike="noStrike" kern="1200" baseline="0" dirty="0" err="1">
                <a:solidFill>
                  <a:schemeClr val="tx1"/>
                </a:solidFill>
                <a:latin typeface="+mn-lt"/>
                <a:ea typeface="+mn-ea"/>
                <a:cs typeface="+mn-cs"/>
              </a:rPr>
              <a:t>taan</a:t>
            </a:r>
            <a:r>
              <a:rPr lang="fi-FI" sz="1200" b="0" i="0" u="none" strike="noStrike" kern="1200" baseline="0" dirty="0">
                <a:solidFill>
                  <a:schemeClr val="tx1"/>
                </a:solidFill>
                <a:latin typeface="+mn-lt"/>
                <a:ea typeface="+mn-ea"/>
                <a:cs typeface="+mn-cs"/>
              </a:rPr>
              <a:t> ministeriön ilmoitus.</a:t>
            </a:r>
            <a:endParaRPr lang="fi-FI" dirty="0"/>
          </a:p>
        </p:txBody>
      </p:sp>
      <p:sp>
        <p:nvSpPr>
          <p:cNvPr id="4" name="Dian numeron paikkamerkki 3"/>
          <p:cNvSpPr>
            <a:spLocks noGrp="1"/>
          </p:cNvSpPr>
          <p:nvPr>
            <p:ph type="sldNum" sz="quarter" idx="10"/>
          </p:nvPr>
        </p:nvSpPr>
        <p:spPr/>
        <p:txBody>
          <a:bodyPr/>
          <a:lstStyle/>
          <a:p>
            <a:fld id="{06A87C45-9367-6644-83AC-E35F0EDF28AC}" type="slidenum">
              <a:rPr lang="en-FI" smtClean="0"/>
              <a:t>9</a:t>
            </a:fld>
            <a:endParaRPr lang="en-FI"/>
          </a:p>
        </p:txBody>
      </p:sp>
    </p:spTree>
    <p:extLst>
      <p:ext uri="{BB962C8B-B14F-4D97-AF65-F5344CB8AC3E}">
        <p14:creationId xmlns:p14="http://schemas.microsoft.com/office/powerpoint/2010/main" val="5166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06A87C45-9367-6644-83AC-E35F0EDF28AC}" type="slidenum">
              <a:rPr lang="en-FI" smtClean="0"/>
              <a:t>15</a:t>
            </a:fld>
            <a:endParaRPr lang="en-FI"/>
          </a:p>
        </p:txBody>
      </p:sp>
    </p:spTree>
    <p:extLst>
      <p:ext uri="{BB962C8B-B14F-4D97-AF65-F5344CB8AC3E}">
        <p14:creationId xmlns:p14="http://schemas.microsoft.com/office/powerpoint/2010/main" val="2286910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fld id="{69C4A3D8-BBC7-401E-A6FA-176965828335}" type="slidenum">
              <a:rPr lang="en-GB" smtClean="0"/>
              <a:t>70</a:t>
            </a:fld>
            <a:endParaRPr lang="en-GB"/>
          </a:p>
        </p:txBody>
      </p:sp>
    </p:spTree>
    <p:extLst>
      <p:ext uri="{BB962C8B-B14F-4D97-AF65-F5344CB8AC3E}">
        <p14:creationId xmlns:p14="http://schemas.microsoft.com/office/powerpoint/2010/main" val="4292667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dirty="0"/>
          </a:p>
        </p:txBody>
      </p:sp>
      <p:sp>
        <p:nvSpPr>
          <p:cNvPr id="4" name="Slide Number Placeholder 3"/>
          <p:cNvSpPr>
            <a:spLocks noGrp="1"/>
          </p:cNvSpPr>
          <p:nvPr>
            <p:ph type="sldNum" sz="quarter" idx="5"/>
          </p:nvPr>
        </p:nvSpPr>
        <p:spPr/>
        <p:txBody>
          <a:bodyPr/>
          <a:lstStyle/>
          <a:p>
            <a:pPr marL="0" marR="0" lvl="0" indent="0" algn="r"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fld id="{F6A74E34-0749-9144-B79B-31DF5A3F88AA}" type="slidenum">
              <a:rPr kumimoji="0" lang="fi-FI" sz="1200" b="0" i="0" u="none" strike="noStrike" kern="1200" cap="none" spc="0" normalizeH="0" baseline="0" noProof="0" smtClean="0">
                <a:ln>
                  <a:noFill/>
                </a:ln>
                <a:solidFill>
                  <a:prstClr val="white"/>
                </a:solidFill>
                <a:effectLst/>
                <a:uLnTx/>
                <a:uFillTx/>
                <a:latin typeface="Arial" charset="0"/>
                <a:ea typeface="ＭＳ Ｐゴシック" charset="0"/>
              </a:rPr>
              <a:pPr marL="0" marR="0" lvl="0" indent="0" algn="r"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t>75</a:t>
            </a:fld>
            <a:endParaRPr kumimoji="0" lang="fi-FI" sz="1200" b="0"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27237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fld id="{F6A74E34-0749-9144-B79B-31DF5A3F88AA}" type="slidenum">
              <a:rPr kumimoji="0" lang="fi-FI" sz="1200" b="0" i="0" u="none" strike="noStrike" kern="1200" cap="none" spc="0" normalizeH="0" baseline="0" noProof="0" smtClean="0">
                <a:ln>
                  <a:noFill/>
                </a:ln>
                <a:solidFill>
                  <a:prstClr val="white"/>
                </a:solidFill>
                <a:effectLst/>
                <a:uLnTx/>
                <a:uFillTx/>
                <a:latin typeface="Arial" charset="0"/>
                <a:ea typeface="ＭＳ Ｐゴシック" charset="0"/>
              </a:rPr>
              <a:pPr marL="0" marR="0" lvl="0" indent="0" algn="r"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t>79</a:t>
            </a:fld>
            <a:endParaRPr kumimoji="0" lang="fi-FI" sz="1200" b="0" i="0" u="none" strike="noStrike" kern="1200" cap="none" spc="0" normalizeH="0" baseline="0" noProof="0">
              <a:ln>
                <a:noFill/>
              </a:ln>
              <a:solidFill>
                <a:prstClr val="white"/>
              </a:solidFill>
              <a:effectLst/>
              <a:uLnTx/>
              <a:uFillTx/>
              <a:latin typeface="Arial" charset="0"/>
              <a:ea typeface="ＭＳ Ｐゴシック" charset="0"/>
            </a:endParaRPr>
          </a:p>
        </p:txBody>
      </p:sp>
    </p:spTree>
    <p:extLst>
      <p:ext uri="{BB962C8B-B14F-4D97-AF65-F5344CB8AC3E}">
        <p14:creationId xmlns:p14="http://schemas.microsoft.com/office/powerpoint/2010/main" val="346657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B7394C-F4B9-41C5-9DF3-DA34F8439C3E}"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3428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9.xml"/><Relationship Id="rId5" Type="http://schemas.openxmlformats.org/officeDocument/2006/relationships/image" Target="../media/image76.jpeg"/><Relationship Id="rId4" Type="http://schemas.openxmlformats.org/officeDocument/2006/relationships/image" Target="../media/image7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Master" Target="../slideMasters/slideMaster9.xml"/><Relationship Id="rId5" Type="http://schemas.openxmlformats.org/officeDocument/2006/relationships/image" Target="../media/image77.jpeg"/><Relationship Id="rId4" Type="http://schemas.openxmlformats.org/officeDocument/2006/relationships/image" Target="../media/image7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8.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0.jpe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1.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2.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jpeg"/><Relationship Id="rId1" Type="http://schemas.openxmlformats.org/officeDocument/2006/relationships/slideMaster" Target="../slideMasters/slideMaster9.xml"/><Relationship Id="rId4" Type="http://schemas.openxmlformats.org/officeDocument/2006/relationships/image" Target="../media/image75.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0.xml"/><Relationship Id="rId4" Type="http://schemas.openxmlformats.org/officeDocument/2006/relationships/image" Target="../media/image4.sv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Master" Target="../slideMasters/slideMaster4.xml"/><Relationship Id="rId5" Type="http://schemas.openxmlformats.org/officeDocument/2006/relationships/image" Target="../media/image31.png"/><Relationship Id="rId4" Type="http://schemas.openxmlformats.org/officeDocument/2006/relationships/image" Target="../media/image25.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3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9.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0.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3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4.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jpeg"/><Relationship Id="rId1" Type="http://schemas.openxmlformats.org/officeDocument/2006/relationships/slideMaster" Target="../slideMasters/slideMaster6.xml"/><Relationship Id="rId5" Type="http://schemas.openxmlformats.org/officeDocument/2006/relationships/image" Target="../media/image41.png"/><Relationship Id="rId4" Type="http://schemas.openxmlformats.org/officeDocument/2006/relationships/image" Target="../media/image47.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4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51.jp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8.jpe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52.jp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5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jpg"/><Relationship Id="rId1" Type="http://schemas.openxmlformats.org/officeDocument/2006/relationships/slideMaster" Target="../slideMasters/slideMaster6.xml"/><Relationship Id="rId5" Type="http://schemas.openxmlformats.org/officeDocument/2006/relationships/image" Target="../media/image38.png"/><Relationship Id="rId4" Type="http://schemas.openxmlformats.org/officeDocument/2006/relationships/image" Target="../media/image5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3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jp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3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9.jpg"/><Relationship Id="rId1" Type="http://schemas.openxmlformats.org/officeDocument/2006/relationships/slideMaster" Target="../slideMasters/slideMaster6.xml"/><Relationship Id="rId5" Type="http://schemas.openxmlformats.org/officeDocument/2006/relationships/image" Target="../media/image50.png"/><Relationship Id="rId4" Type="http://schemas.openxmlformats.org/officeDocument/2006/relationships/image" Target="../media/image3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0.jpg"/><Relationship Id="rId1" Type="http://schemas.openxmlformats.org/officeDocument/2006/relationships/slideMaster" Target="../slideMasters/slideMaster6.xml"/><Relationship Id="rId5" Type="http://schemas.openxmlformats.org/officeDocument/2006/relationships/image" Target="../media/image61.png"/><Relationship Id="rId4" Type="http://schemas.openxmlformats.org/officeDocument/2006/relationships/image" Target="../media/image4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62.jpg"/><Relationship Id="rId1" Type="http://schemas.openxmlformats.org/officeDocument/2006/relationships/slideMaster" Target="../slideMasters/slideMaster6.xml"/><Relationship Id="rId5" Type="http://schemas.openxmlformats.org/officeDocument/2006/relationships/image" Target="../media/image61.png"/><Relationship Id="rId4" Type="http://schemas.openxmlformats.org/officeDocument/2006/relationships/image" Target="../media/image46.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Otsikkodia_väri_ta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2857550"/>
            <a:ext cx="4976918" cy="2169000"/>
          </a:xfrm>
        </p:spPr>
        <p:txBody>
          <a:bodyPr anchor="b"/>
          <a:lstStyle>
            <a:lvl1pPr algn="l">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5206550"/>
            <a:ext cx="4976918" cy="9720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7" name="Picture Placeholder 12">
            <a:extLst>
              <a:ext uri="{FF2B5EF4-FFF2-40B4-BE49-F238E27FC236}">
                <a16:creationId xmlns:a16="http://schemas.microsoft.com/office/drawing/2014/main" id="{0A42AC09-A746-8C88-74AB-010E3AFBF36C}"/>
              </a:ext>
            </a:extLst>
          </p:cNvPr>
          <p:cNvSpPr>
            <a:spLocks noGrp="1"/>
          </p:cNvSpPr>
          <p:nvPr>
            <p:ph type="pic" sz="quarter" idx="13"/>
          </p:nvPr>
        </p:nvSpPr>
        <p:spPr>
          <a:xfrm>
            <a:off x="6254750" y="0"/>
            <a:ext cx="5937250" cy="68580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fi-FI"/>
              <a:t>Lisää kuva napsauttamalla kuvaketta</a:t>
            </a:r>
            <a:endParaRPr lang="en-FI" dirty="0"/>
          </a:p>
        </p:txBody>
      </p:sp>
      <p:pic>
        <p:nvPicPr>
          <p:cNvPr id="8" name="Kuva 7" descr="Liikenne- ja viestintävirasto Traficom">
            <a:extLst>
              <a:ext uri="{FF2B5EF4-FFF2-40B4-BE49-F238E27FC236}">
                <a16:creationId xmlns:a16="http://schemas.microsoft.com/office/drawing/2014/main" id="{8B71D737-7712-4BF3-7521-121673ACF1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169" y="1194997"/>
            <a:ext cx="3001432" cy="647737"/>
          </a:xfrm>
          <a:prstGeom prst="rect">
            <a:avLst/>
          </a:prstGeom>
        </p:spPr>
      </p:pic>
    </p:spTree>
    <p:extLst>
      <p:ext uri="{BB962C8B-B14F-4D97-AF65-F5344CB8AC3E}">
        <p14:creationId xmlns:p14="http://schemas.microsoft.com/office/powerpoint/2010/main" val="84195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8471364" cy="68580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fi-FI"/>
              <a:t>Lisää kuva napsauttamalla kuvaketta</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7191282" y="601662"/>
            <a:ext cx="4172043" cy="1127126"/>
          </a:xfrm>
        </p:spPr>
        <p:txBody>
          <a:bodyPr anchor="t"/>
          <a:lstStyle>
            <a:lvl1pPr algn="r">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8120543" y="1376363"/>
            <a:ext cx="3242782" cy="2926296"/>
          </a:xfrm>
        </p:spPr>
        <p:txBody>
          <a:bodyPr>
            <a:noAutofit/>
          </a:bodyPr>
          <a:lstStyle>
            <a:lvl1pPr marL="0" indent="0" algn="r">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4932367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31_Custom Layout">
    <p:bg>
      <p:bgPr>
        <a:solidFill>
          <a:srgbClr val="049BE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08530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pic>
        <p:nvPicPr>
          <p:cNvPr id="9" name="Picture 8">
            <a:extLst>
              <a:ext uri="{FF2B5EF4-FFF2-40B4-BE49-F238E27FC236}">
                <a16:creationId xmlns:a16="http://schemas.microsoft.com/office/drawing/2014/main" id="{478389DA-C0A3-4ED5-90C8-14BF992562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071659" y="0"/>
            <a:ext cx="6120343" cy="6858000"/>
          </a:xfrm>
          <a:prstGeom prst="rect">
            <a:avLst/>
          </a:prstGeom>
        </p:spPr>
      </p:pic>
      <p:pic>
        <p:nvPicPr>
          <p:cNvPr id="11" name="Patterni">
            <a:extLst>
              <a:ext uri="{FF2B5EF4-FFF2-40B4-BE49-F238E27FC236}">
                <a16:creationId xmlns:a16="http://schemas.microsoft.com/office/drawing/2014/main" id="{C4CF2050-D6FB-4D10-8011-0D8C24BE8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1658" y="0"/>
            <a:ext cx="1619760" cy="6858000"/>
          </a:xfrm>
          <a:prstGeom prst="rect">
            <a:avLst/>
          </a:prstGeom>
        </p:spPr>
      </p:pic>
    </p:spTree>
    <p:extLst>
      <p:ext uri="{BB962C8B-B14F-4D97-AF65-F5344CB8AC3E}">
        <p14:creationId xmlns:p14="http://schemas.microsoft.com/office/powerpoint/2010/main" val="325284312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3_Otsikkodia">
    <p:bg>
      <p:bgPr>
        <a:solidFill>
          <a:schemeClr val="accent1"/>
        </a:solidFill>
        <a:effectLst/>
      </p:bgPr>
    </p:bg>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22665E0D-75C2-E94B-8135-F621B99D0778}"/>
              </a:ext>
            </a:extLst>
          </p:cNvPr>
          <p:cNvSpPr>
            <a:spLocks noChangeAspect="1"/>
          </p:cNvSpPr>
          <p:nvPr/>
        </p:nvSpPr>
        <p:spPr>
          <a:xfrm>
            <a:off x="6061100" y="0"/>
            <a:ext cx="61309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pic>
        <p:nvPicPr>
          <p:cNvPr id="11" name="Picture 10">
            <a:extLst>
              <a:ext uri="{FF2B5EF4-FFF2-40B4-BE49-F238E27FC236}">
                <a16:creationId xmlns:a16="http://schemas.microsoft.com/office/drawing/2014/main" id="{B21C9753-F53F-41AC-8EDC-CCFC1754602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71659" y="0"/>
            <a:ext cx="6120339" cy="6858000"/>
          </a:xfrm>
          <a:prstGeom prst="rect">
            <a:avLst/>
          </a:prstGeom>
        </p:spPr>
      </p:pic>
      <p:pic>
        <p:nvPicPr>
          <p:cNvPr id="12" name="Patterni">
            <a:extLst>
              <a:ext uri="{FF2B5EF4-FFF2-40B4-BE49-F238E27FC236}">
                <a16:creationId xmlns:a16="http://schemas.microsoft.com/office/drawing/2014/main" id="{60F29DC1-57C8-440E-8809-14FF7963B4A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1657" y="0"/>
            <a:ext cx="1619760" cy="6858000"/>
          </a:xfrm>
          <a:prstGeom prst="rect">
            <a:avLst/>
          </a:prstGeom>
        </p:spPr>
      </p:pic>
    </p:spTree>
    <p:extLst>
      <p:ext uri="{BB962C8B-B14F-4D97-AF65-F5344CB8AC3E}">
        <p14:creationId xmlns:p14="http://schemas.microsoft.com/office/powerpoint/2010/main" val="2860952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Otsikkodia_vari_03">
    <p:bg>
      <p:bgPr>
        <a:solidFill>
          <a:schemeClr val="accent3"/>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0CA76E93-B1FC-EC47-9F63-8E678F6D8698}"/>
              </a:ext>
            </a:extLst>
          </p:cNvPr>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15526465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7_Otsikkodia">
    <p:bg>
      <p:bgPr>
        <a:solidFill>
          <a:schemeClr val="accent2"/>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3132147014"/>
      </p:ext>
    </p:extLst>
  </p:cSld>
  <p:clrMapOvr>
    <a:overrideClrMapping bg1="dk1" tx1="lt1" bg2="dk2" tx2="lt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Otsikkodia_vaihdettava_kuva">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Kuvan paikkamerkki 11">
            <a:extLst>
              <a:ext uri="{FF2B5EF4-FFF2-40B4-BE49-F238E27FC236}">
                <a16:creationId xmlns:a16="http://schemas.microsoft.com/office/drawing/2014/main" id="{EB32F1B1-92CC-6E47-8A18-FBD60440FA9B}"/>
              </a:ext>
            </a:extLst>
          </p:cNvPr>
          <p:cNvSpPr>
            <a:spLocks noGrp="1"/>
          </p:cNvSpPr>
          <p:nvPr>
            <p:ph type="pic" sz="quarter" idx="12"/>
          </p:nvPr>
        </p:nvSpPr>
        <p:spPr>
          <a:xfrm>
            <a:off x="6061102" y="0"/>
            <a:ext cx="6130900" cy="6858000"/>
          </a:xfrm>
          <a:pattFill prst="pct90">
            <a:fgClr>
              <a:schemeClr val="accent1"/>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32596160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Otsikkodia_vari_02">
    <p:bg>
      <p:bgPr>
        <a:solidFill>
          <a:schemeClr val="accent2"/>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4FDA7807-8F90-6043-B36B-C98BEB406A1A}"/>
              </a:ext>
            </a:extLst>
          </p:cNvPr>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tile tx="6350" ty="0" sx="45000" sy="45000" flip="none" algn="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311304223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Otsikkodia_vari_02_vaihdettava_kuva">
    <p:bg>
      <p:bgPr>
        <a:solidFill>
          <a:schemeClr val="accent2"/>
        </a:solidFill>
        <a:effectLst/>
      </p:bgPr>
    </p:bg>
    <p:spTree>
      <p:nvGrpSpPr>
        <p:cNvPr id="1" name=""/>
        <p:cNvGrpSpPr/>
        <p:nvPr/>
      </p:nvGrpSpPr>
      <p:grpSpPr>
        <a:xfrm>
          <a:off x="0" y="0"/>
          <a:ext cx="0" cy="0"/>
          <a:chOff x="0" y="0"/>
          <a:chExt cx="0" cy="0"/>
        </a:xfrm>
      </p:grpSpPr>
      <p:sp>
        <p:nvSpPr>
          <p:cNvPr id="9" name="Kuvan paikkamerkki 11">
            <a:extLst>
              <a:ext uri="{FF2B5EF4-FFF2-40B4-BE49-F238E27FC236}">
                <a16:creationId xmlns:a16="http://schemas.microsoft.com/office/drawing/2014/main" id="{B95B4754-AD77-014E-894F-8E16B5B0D8E9}"/>
              </a:ext>
            </a:extLst>
          </p:cNvPr>
          <p:cNvSpPr>
            <a:spLocks noGrp="1"/>
          </p:cNvSpPr>
          <p:nvPr>
            <p:ph type="pic" sz="quarter" idx="12"/>
          </p:nvPr>
        </p:nvSpPr>
        <p:spPr>
          <a:xfrm>
            <a:off x="6061102" y="0"/>
            <a:ext cx="6130900" cy="6858000"/>
          </a:xfrm>
          <a:pattFill prst="pct90">
            <a:fgClr>
              <a:schemeClr val="accent2"/>
            </a:fgClr>
            <a:bgClr>
              <a:schemeClr val="bg1"/>
            </a:bgClr>
          </a:pattFill>
        </p:spPr>
        <p:txBody>
          <a:bodyPr>
            <a:normAutofit/>
          </a:bodyPr>
          <a:lstStyle>
            <a:lvl1pPr marL="0" indent="0" algn="ctr">
              <a:buNone/>
              <a:defRPr>
                <a:solidFill>
                  <a:schemeClr val="bg1"/>
                </a:solidFill>
              </a:defRPr>
            </a:lvl1pPr>
          </a:lstStyle>
          <a:p>
            <a:r>
              <a:rPr lang="en-US"/>
              <a:t>Click icon to add picture</a:t>
            </a:r>
            <a:endParaRPr lang="fi-FI"/>
          </a:p>
        </p:txBody>
      </p:sp>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20998355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Otsikkodia_vari_04">
    <p:bg>
      <p:bgPr>
        <a:solidFill>
          <a:schemeClr val="accent4"/>
        </a:solidFill>
        <a:effectLst/>
      </p:bgPr>
    </p:bg>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8C08878E-F531-6E49-8D14-C6A0A78E8FA1}"/>
              </a:ext>
            </a:extLst>
          </p:cNvPr>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tile tx="6350" ty="-19050" sx="45000" sy="45000" flip="none" algn="b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1805998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tsikkodia_vari_05">
    <p:bg>
      <p:bgPr>
        <a:solidFill>
          <a:schemeClr val="tx1"/>
        </a:solidFill>
        <a:effectLst/>
      </p:bgPr>
    </p:bg>
    <p:spTree>
      <p:nvGrpSpPr>
        <p:cNvPr id="1" name=""/>
        <p:cNvGrpSpPr/>
        <p:nvPr/>
      </p:nvGrpSpPr>
      <p:grpSpPr>
        <a:xfrm>
          <a:off x="0" y="0"/>
          <a:ext cx="0" cy="0"/>
          <a:chOff x="0" y="0"/>
          <a:chExt cx="0" cy="0"/>
        </a:xfrm>
      </p:grpSpPr>
      <p:sp>
        <p:nvSpPr>
          <p:cNvPr id="11" name="Suorakulmio 10">
            <a:extLst>
              <a:ext uri="{FF2B5EF4-FFF2-40B4-BE49-F238E27FC236}">
                <a16:creationId xmlns:a16="http://schemas.microsoft.com/office/drawing/2014/main" id="{40F591B0-4E4C-194E-8404-6E35A9F466AA}"/>
              </a:ext>
            </a:extLst>
          </p:cNvPr>
          <p:cNvSpPr/>
          <p:nvPr/>
        </p:nvSpPr>
        <p:spPr>
          <a:xfrm>
            <a:off x="6061102" y="0"/>
            <a:ext cx="6130900" cy="6858000"/>
          </a:xfrm>
          <a:prstGeom prst="rect">
            <a:avLst/>
          </a:prstGeom>
          <a:blipFill dpi="0" rotWithShape="1">
            <a:blip r:embed="rId2" cstate="email">
              <a:extLst>
                <a:ext uri="{28A0092B-C50C-407E-A947-70E740481C1C}">
                  <a14:useLocalDpi xmlns:a14="http://schemas.microsoft.com/office/drawing/2010/main"/>
                </a:ext>
              </a:extLst>
            </a:blip>
            <a:srcRect/>
            <a:tile tx="6350" ty="-19050" sx="55000" sy="55000" flip="none" algn="b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61100" y="0"/>
            <a:ext cx="1619760" cy="6858000"/>
          </a:xfrm>
          <a:prstGeom prst="rect">
            <a:avLst/>
          </a:prstGeom>
        </p:spPr>
      </p:pic>
      <p:sp>
        <p:nvSpPr>
          <p:cNvPr id="7" name="Tekstin taustaväri">
            <a:extLst>
              <a:ext uri="{FF2B5EF4-FFF2-40B4-BE49-F238E27FC236}">
                <a16:creationId xmlns:a16="http://schemas.microsoft.com/office/drawing/2014/main" id="{A061B61F-278B-0143-85FA-9C716E069CE0}"/>
              </a:ext>
            </a:extLst>
          </p:cNvPr>
          <p:cNvSpPr/>
          <p:nvPr/>
        </p:nvSpPr>
        <p:spPr>
          <a:xfrm>
            <a:off x="1" y="0"/>
            <a:ext cx="607165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5220000"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2" y="4320000"/>
            <a:ext cx="5220000"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4" name="Päivämäärän paikkamerkki 3">
            <a:extLst>
              <a:ext uri="{FF2B5EF4-FFF2-40B4-BE49-F238E27FC236}">
                <a16:creationId xmlns:a16="http://schemas.microsoft.com/office/drawing/2014/main" id="{84A969AF-A963-0745-8694-3639602EC609}"/>
              </a:ext>
            </a:extLst>
          </p:cNvPr>
          <p:cNvSpPr>
            <a:spLocks noGrp="1"/>
          </p:cNvSpPr>
          <p:nvPr>
            <p:ph type="dt" sz="half" idx="10"/>
          </p:nvPr>
        </p:nvSpPr>
        <p:spPr>
          <a:xfrm>
            <a:off x="504001" y="6026744"/>
            <a:ext cx="1080001" cy="365125"/>
          </a:xfrm>
          <a:prstGeom prst="rect">
            <a:avLst/>
          </a:prstGeom>
        </p:spPr>
        <p:txBody>
          <a:bodyPr anchor="ctr" anchorCtr="0"/>
          <a:lstStyle>
            <a:lvl1pPr algn="l">
              <a:defRPr sz="1050">
                <a:solidFill>
                  <a:schemeClr val="bg1"/>
                </a:solidFill>
              </a:defRPr>
            </a:lvl1pPr>
          </a:lstStyle>
          <a:p>
            <a:fld id="{28FD9764-A6BF-4A71-B5B8-CC9077A9D02B}" type="datetimeFigureOut">
              <a:rPr lang="fi-FI" smtClean="0"/>
              <a:t>30.11.2023</a:t>
            </a:fld>
            <a:endParaRPr lang="fi-FI"/>
          </a:p>
        </p:txBody>
      </p:sp>
      <p:sp>
        <p:nvSpPr>
          <p:cNvPr id="5" name="Alatunnisteen paikkamerkki 4">
            <a:extLst>
              <a:ext uri="{FF2B5EF4-FFF2-40B4-BE49-F238E27FC236}">
                <a16:creationId xmlns:a16="http://schemas.microsoft.com/office/drawing/2014/main" id="{907CDDB3-DF34-C045-A97C-9C204C8FD5D3}"/>
              </a:ext>
            </a:extLst>
          </p:cNvPr>
          <p:cNvSpPr>
            <a:spLocks noGrp="1"/>
          </p:cNvSpPr>
          <p:nvPr>
            <p:ph type="ftr" sz="quarter" idx="11"/>
          </p:nvPr>
        </p:nvSpPr>
        <p:spPr>
          <a:xfrm>
            <a:off x="1609200" y="6026743"/>
            <a:ext cx="4114800" cy="365125"/>
          </a:xfrm>
          <a:prstGeom prst="rect">
            <a:avLst/>
          </a:prstGeom>
        </p:spPr>
        <p:txBody>
          <a:bodyPr anchor="ctr" anchorCtr="0"/>
          <a:lstStyle>
            <a:lvl1pPr>
              <a:defRPr sz="1050" b="1">
                <a:solidFill>
                  <a:schemeClr val="bg1"/>
                </a:solidFill>
              </a:defRPr>
            </a:lvl1pPr>
          </a:lstStyle>
          <a:p>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2843057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433325" y="601663"/>
            <a:ext cx="6930000" cy="972000"/>
          </a:xfrm>
          <a:effectLst>
            <a:outerShdw blurRad="260246" dist="9998" dir="5400000" algn="ctr" rotWithShape="0">
              <a:srgbClr val="000000">
                <a:alpha val="60000"/>
              </a:srgbClr>
            </a:outerShdw>
          </a:effectLst>
        </p:spPr>
        <p:txBody>
          <a:bodyPr anchor="b"/>
          <a:lstStyle>
            <a:lvl1pPr algn="r">
              <a:defRPr sz="3800" b="1">
                <a:solidFill>
                  <a:schemeClr val="bg1"/>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433325" y="1753664"/>
            <a:ext cx="6930000" cy="968400"/>
          </a:xfrm>
          <a:effectLst>
            <a:outerShdw blurRad="254000" dir="5040000" algn="ctr" rotWithShape="0">
              <a:srgbClr val="000000">
                <a:alpha val="70000"/>
              </a:srgbClr>
            </a:outerShdw>
          </a:effectLst>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1247FDA-E997-4F9B-B4A3-31593E23040F}"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30.11.2023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752604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2_Otsikkodia">
    <p:bg>
      <p:bgRef idx="1001">
        <a:schemeClr val="bg2"/>
      </p:bgRef>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1871414940"/>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8_Otsikkodia">
    <p:bg>
      <p:bgPr>
        <a:solidFill>
          <a:schemeClr val="accent3"/>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426235694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9_Otsikkodia">
    <p:bg>
      <p:bgPr>
        <a:solidFill>
          <a:schemeClr val="accent4"/>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225125080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10_Otsikkodia">
    <p:bg>
      <p:bgPr>
        <a:solidFill>
          <a:schemeClr val="accent5"/>
        </a:solidFill>
        <a:effectLst/>
      </p:bgPr>
    </p:bg>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FE003F51-9AB6-AF46-B948-FB978D2EA9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pic>
        <p:nvPicPr>
          <p:cNvPr id="11" name="Kuva 10">
            <a:extLst>
              <a:ext uri="{FF2B5EF4-FFF2-40B4-BE49-F238E27FC236}">
                <a16:creationId xmlns:a16="http://schemas.microsoft.com/office/drawing/2014/main" id="{D801770B-2EFC-E545-B7D5-9073FE6F78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1597004451"/>
      </p:ext>
    </p:extLst>
  </p:cSld>
  <p:clrMapOvr>
    <a:overrideClrMapping bg1="dk1" tx1="lt1" bg2="dk2" tx2="lt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1_Otsikkodia">
    <p:spTree>
      <p:nvGrpSpPr>
        <p:cNvPr id="1" name=""/>
        <p:cNvGrpSpPr/>
        <p:nvPr/>
      </p:nvGrpSpPr>
      <p:grpSpPr>
        <a:xfrm>
          <a:off x="0" y="0"/>
          <a:ext cx="0" cy="0"/>
          <a:chOff x="0" y="0"/>
          <a:chExt cx="0" cy="0"/>
        </a:xfrm>
      </p:grpSpPr>
      <p:pic>
        <p:nvPicPr>
          <p:cNvPr id="10" name="Kuva 9">
            <a:extLst>
              <a:ext uri="{FF2B5EF4-FFF2-40B4-BE49-F238E27FC236}">
                <a16:creationId xmlns:a16="http://schemas.microsoft.com/office/drawing/2014/main" id="{2153FE5C-2915-9542-B7E7-637DD7D0CE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122363"/>
            <a:ext cx="9144001" cy="2387600"/>
          </a:xfrm>
        </p:spPr>
        <p:txBody>
          <a:bodyPr anchor="b"/>
          <a:lstStyle>
            <a:lvl1pPr algn="l">
              <a:defRPr sz="4500">
                <a:solidFill>
                  <a:schemeClr val="tx2"/>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01" y="3602038"/>
            <a:ext cx="9144001" cy="1655762"/>
          </a:xfrm>
        </p:spPr>
        <p:txBody>
          <a:bodyPr/>
          <a:lstStyle>
            <a:lvl1pPr marL="0" indent="0" algn="l">
              <a:buNone/>
              <a:defRPr sz="1800">
                <a:solidFill>
                  <a:schemeClr val="tx2"/>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sp>
        <p:nvSpPr>
          <p:cNvPr id="6" name="Dian numeron paikkamerkki 5">
            <a:extLst>
              <a:ext uri="{FF2B5EF4-FFF2-40B4-BE49-F238E27FC236}">
                <a16:creationId xmlns:a16="http://schemas.microsoft.com/office/drawing/2014/main" id="{A34479A5-813A-B147-97FE-04FC1480EC93}"/>
              </a:ext>
            </a:extLst>
          </p:cNvPr>
          <p:cNvSpPr>
            <a:spLocks noGrp="1"/>
          </p:cNvSpPr>
          <p:nvPr>
            <p:ph type="sldNum" sz="quarter" idx="12"/>
          </p:nvPr>
        </p:nvSpPr>
        <p:spPr>
          <a:xfrm>
            <a:off x="8928001" y="6120004"/>
            <a:ext cx="720000" cy="365125"/>
          </a:xfrm>
          <a:prstGeom prst="rect">
            <a:avLst/>
          </a:prstGeom>
        </p:spPr>
        <p:txBody>
          <a:bodyPr/>
          <a:lstStyle/>
          <a:p>
            <a:fld id="{E7239FE2-7BF5-4B63-A03D-ACD1EF518867}" type="slidenum">
              <a:rPr lang="fi-FI" smtClean="0"/>
              <a:t>‹#›</a:t>
            </a:fld>
            <a:endParaRPr lang="fi-FI"/>
          </a:p>
        </p:txBody>
      </p:sp>
    </p:spTree>
    <p:extLst>
      <p:ext uri="{BB962C8B-B14F-4D97-AF65-F5344CB8AC3E}">
        <p14:creationId xmlns:p14="http://schemas.microsoft.com/office/powerpoint/2010/main" val="25742165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4D06DFD-532A-724A-8E44-B62EC9AE2C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0"/>
            <a:ext cx="1619760" cy="6858000"/>
          </a:xfrm>
          <a:prstGeom prst="rect">
            <a:avLst/>
          </a:prstGeom>
        </p:spPr>
      </p:pic>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1" y="365130"/>
            <a:ext cx="9720001" cy="713394"/>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1" y="1131277"/>
            <a:ext cx="9720001" cy="4988723"/>
          </a:xfrm>
        </p:spPr>
        <p:txBody>
          <a:bodyPr/>
          <a:lstStyle/>
          <a:p>
            <a:pPr lvl="0"/>
            <a:r>
              <a:rPr lang="en-US"/>
              <a:t>Click to edit Master text styles</a:t>
            </a:r>
          </a:p>
        </p:txBody>
      </p:sp>
    </p:spTree>
    <p:extLst>
      <p:ext uri="{BB962C8B-B14F-4D97-AF65-F5344CB8AC3E}">
        <p14:creationId xmlns:p14="http://schemas.microsoft.com/office/powerpoint/2010/main" val="20031981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36BEAF-5685-5947-B6FB-B5AD74F82091}"/>
              </a:ext>
            </a:extLst>
          </p:cNvPr>
          <p:cNvSpPr>
            <a:spLocks noGrp="1"/>
          </p:cNvSpPr>
          <p:nvPr>
            <p:ph type="title"/>
          </p:nvPr>
        </p:nvSpPr>
        <p:spPr>
          <a:xfrm>
            <a:off x="504001" y="365129"/>
            <a:ext cx="11160001" cy="777875"/>
          </a:xfrm>
        </p:spPr>
        <p:txBody>
          <a:bodyPr/>
          <a:lstStyle>
            <a:lvl1pPr>
              <a:defRPr>
                <a:solidFill>
                  <a:schemeClr val="tx2"/>
                </a:solidFill>
              </a:defRPr>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26A49E86-C16A-E245-936A-BF86C036422C}"/>
              </a:ext>
            </a:extLst>
          </p:cNvPr>
          <p:cNvSpPr>
            <a:spLocks noGrp="1"/>
          </p:cNvSpPr>
          <p:nvPr>
            <p:ph idx="1"/>
          </p:nvPr>
        </p:nvSpPr>
        <p:spPr>
          <a:xfrm>
            <a:off x="504001" y="1143000"/>
            <a:ext cx="11160001" cy="4895850"/>
          </a:xfrm>
        </p:spPr>
        <p:txBody>
          <a:bodyPr/>
          <a:lstStyle>
            <a:lvl2pPr>
              <a:defRPr/>
            </a:lvl2pPr>
            <a:lvl3pPr>
              <a:defRPr/>
            </a:lvl3pPr>
            <a:lvl4pPr>
              <a:defRPr/>
            </a:lvl4pPr>
            <a:lvl5pPr>
              <a:defRPr/>
            </a:lvl5pPr>
          </a:lstStyle>
          <a:p>
            <a:pPr lvl="0"/>
            <a:r>
              <a:rPr lang="en-US"/>
              <a:t>Click to edit Master text styles</a:t>
            </a:r>
          </a:p>
        </p:txBody>
      </p:sp>
    </p:spTree>
    <p:extLst>
      <p:ext uri="{BB962C8B-B14F-4D97-AF65-F5344CB8AC3E}">
        <p14:creationId xmlns:p14="http://schemas.microsoft.com/office/powerpoint/2010/main" val="4077722505"/>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4311BB-BEF8-794C-BA05-DBD016013615}"/>
              </a:ext>
            </a:extLst>
          </p:cNvPr>
          <p:cNvSpPr>
            <a:spLocks noGrp="1"/>
          </p:cNvSpPr>
          <p:nvPr>
            <p:ph type="title"/>
          </p:nvPr>
        </p:nvSpPr>
        <p:spPr/>
        <p:txBody>
          <a:body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A51608F8-F562-D84A-9D25-FFC439164400}"/>
              </a:ext>
            </a:extLst>
          </p:cNvPr>
          <p:cNvSpPr>
            <a:spLocks noGrp="1"/>
          </p:cNvSpPr>
          <p:nvPr>
            <p:ph sz="half" idx="1"/>
          </p:nvPr>
        </p:nvSpPr>
        <p:spPr>
          <a:xfrm>
            <a:off x="504001" y="1196752"/>
            <a:ext cx="5400001" cy="4732873"/>
          </a:xfrm>
        </p:spPr>
        <p:txBody>
          <a:bodyPr/>
          <a:lstStyle/>
          <a:p>
            <a:pPr lvl="0"/>
            <a:r>
              <a:rPr lang="en-US"/>
              <a:t>Click to edit Master text styles</a:t>
            </a:r>
          </a:p>
        </p:txBody>
      </p:sp>
      <p:sp>
        <p:nvSpPr>
          <p:cNvPr id="4" name="Sisällön paikkamerkki 3">
            <a:extLst>
              <a:ext uri="{FF2B5EF4-FFF2-40B4-BE49-F238E27FC236}">
                <a16:creationId xmlns:a16="http://schemas.microsoft.com/office/drawing/2014/main" id="{5997162A-713B-5043-BC9D-6CA883411251}"/>
              </a:ext>
            </a:extLst>
          </p:cNvPr>
          <p:cNvSpPr>
            <a:spLocks noGrp="1"/>
          </p:cNvSpPr>
          <p:nvPr>
            <p:ph sz="half" idx="2"/>
          </p:nvPr>
        </p:nvSpPr>
        <p:spPr>
          <a:xfrm>
            <a:off x="6264001" y="1196752"/>
            <a:ext cx="5400001" cy="4732873"/>
          </a:xfrm>
        </p:spPr>
        <p:txBody>
          <a:bodyPr/>
          <a:lstStyle/>
          <a:p>
            <a:pPr lvl="0"/>
            <a:r>
              <a:rPr lang="en-US"/>
              <a:t>Click to edit Master text styles</a:t>
            </a:r>
          </a:p>
        </p:txBody>
      </p:sp>
    </p:spTree>
    <p:extLst>
      <p:ext uri="{BB962C8B-B14F-4D97-AF65-F5344CB8AC3E}">
        <p14:creationId xmlns:p14="http://schemas.microsoft.com/office/powerpoint/2010/main" val="174997846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23BF53-1DC5-094C-A3D3-8B787ABE4DD4}"/>
              </a:ext>
            </a:extLst>
          </p:cNvPr>
          <p:cNvSpPr>
            <a:spLocks noGrp="1"/>
          </p:cNvSpPr>
          <p:nvPr>
            <p:ph type="title"/>
          </p:nvPr>
        </p:nvSpPr>
        <p:spPr>
          <a:xfrm>
            <a:off x="504001" y="365129"/>
            <a:ext cx="11160001" cy="854075"/>
          </a:xfrm>
        </p:spPr>
        <p:txBody>
          <a:bodyPr/>
          <a:lstStyle/>
          <a:p>
            <a:r>
              <a:rPr lang="en-US"/>
              <a:t>Click to edit Master title style</a:t>
            </a:r>
            <a:endParaRPr lang="fi-FI"/>
          </a:p>
        </p:txBody>
      </p:sp>
    </p:spTree>
    <p:extLst>
      <p:ext uri="{BB962C8B-B14F-4D97-AF65-F5344CB8AC3E}">
        <p14:creationId xmlns:p14="http://schemas.microsoft.com/office/powerpoint/2010/main" val="187519207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061A0D-CC9F-6240-AA6D-3AC8E9EE8341}"/>
              </a:ext>
            </a:extLst>
          </p:cNvPr>
          <p:cNvSpPr>
            <a:spLocks noGrp="1"/>
          </p:cNvSpPr>
          <p:nvPr>
            <p:ph type="title"/>
          </p:nvPr>
        </p:nvSpPr>
        <p:spPr>
          <a:xfrm>
            <a:off x="503999" y="504000"/>
            <a:ext cx="4320000" cy="1600200"/>
          </a:xfrm>
        </p:spPr>
        <p:txBody>
          <a:bodyPr anchor="b"/>
          <a:lstStyle>
            <a:lvl1pPr>
              <a:defRPr sz="2400"/>
            </a:lvl1pPr>
          </a:lstStyle>
          <a:p>
            <a:r>
              <a:rPr lang="en-US"/>
              <a:t>Click to edit Master title style</a:t>
            </a:r>
            <a:endParaRPr lang="fi-FI"/>
          </a:p>
        </p:txBody>
      </p:sp>
      <p:sp>
        <p:nvSpPr>
          <p:cNvPr id="3" name="Sisällön paikkamerkki 2">
            <a:extLst>
              <a:ext uri="{FF2B5EF4-FFF2-40B4-BE49-F238E27FC236}">
                <a16:creationId xmlns:a16="http://schemas.microsoft.com/office/drawing/2014/main" id="{5172E7B9-5049-1A4C-B842-9BC585C29341}"/>
              </a:ext>
            </a:extLst>
          </p:cNvPr>
          <p:cNvSpPr>
            <a:spLocks noGrp="1"/>
          </p:cNvSpPr>
          <p:nvPr>
            <p:ph idx="1"/>
          </p:nvPr>
        </p:nvSpPr>
        <p:spPr>
          <a:xfrm>
            <a:off x="5220000" y="503999"/>
            <a:ext cx="6480000" cy="5364000"/>
          </a:xfrm>
        </p:spPr>
        <p:txBody>
          <a:bodyPr/>
          <a:lstStyle>
            <a:lvl1pPr>
              <a:defRPr sz="2400"/>
            </a:lvl1pPr>
            <a:lvl2pPr>
              <a:defRPr sz="2101"/>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p:txBody>
      </p:sp>
      <p:sp>
        <p:nvSpPr>
          <p:cNvPr id="4" name="Tekstin paikkamerkki 3">
            <a:extLst>
              <a:ext uri="{FF2B5EF4-FFF2-40B4-BE49-F238E27FC236}">
                <a16:creationId xmlns:a16="http://schemas.microsoft.com/office/drawing/2014/main" id="{2077EB74-AFAB-AB41-B32F-E1F631B1FE1D}"/>
              </a:ext>
            </a:extLst>
          </p:cNvPr>
          <p:cNvSpPr>
            <a:spLocks noGrp="1"/>
          </p:cNvSpPr>
          <p:nvPr>
            <p:ph type="body" sz="half" idx="2"/>
          </p:nvPr>
        </p:nvSpPr>
        <p:spPr>
          <a:xfrm>
            <a:off x="503999" y="2160000"/>
            <a:ext cx="4320000" cy="3744000"/>
          </a:xfrm>
        </p:spPr>
        <p:txBody>
          <a:bodyPr/>
          <a:lstStyle>
            <a:lvl1pPr marL="0" indent="0">
              <a:buNone/>
              <a:defRPr sz="1200"/>
            </a:lvl1pPr>
            <a:lvl2pPr marL="342920" indent="0">
              <a:buNone/>
              <a:defRPr sz="1050"/>
            </a:lvl2pPr>
            <a:lvl3pPr marL="685841" indent="0">
              <a:buNone/>
              <a:defRPr sz="900"/>
            </a:lvl3pPr>
            <a:lvl4pPr marL="1028761" indent="0">
              <a:buNone/>
              <a:defRPr sz="750"/>
            </a:lvl4pPr>
            <a:lvl5pPr marL="1371682" indent="0">
              <a:buNone/>
              <a:defRPr sz="750"/>
            </a:lvl5pPr>
            <a:lvl6pPr marL="1714601" indent="0">
              <a:buNone/>
              <a:defRPr sz="750"/>
            </a:lvl6pPr>
            <a:lvl7pPr marL="2057522" indent="0">
              <a:buNone/>
              <a:defRPr sz="750"/>
            </a:lvl7pPr>
            <a:lvl8pPr marL="2400443" indent="0">
              <a:buNone/>
              <a:defRPr sz="750"/>
            </a:lvl8pPr>
            <a:lvl9pPr marL="2743362" indent="0">
              <a:buNone/>
              <a:defRPr sz="750"/>
            </a:lvl9pPr>
          </a:lstStyle>
          <a:p>
            <a:pPr lvl="0"/>
            <a:r>
              <a:rPr lang="en-US"/>
              <a:t>Click to edit Master text styles</a:t>
            </a:r>
          </a:p>
        </p:txBody>
      </p:sp>
    </p:spTree>
    <p:extLst>
      <p:ext uri="{BB962C8B-B14F-4D97-AF65-F5344CB8AC3E}">
        <p14:creationId xmlns:p14="http://schemas.microsoft.com/office/powerpoint/2010/main" val="114290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601200" y="914400"/>
            <a:ext cx="6930000" cy="1019572"/>
          </a:xfrm>
          <a:effectLst/>
        </p:spPr>
        <p:txBody>
          <a:bodyPr anchor="b"/>
          <a:lstStyle>
            <a:lvl1pPr algn="l">
              <a:defRPr sz="3800" b="1">
                <a:solidFill>
                  <a:schemeClr val="tx2"/>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601200" y="2066400"/>
            <a:ext cx="6930000" cy="968400"/>
          </a:xfrm>
          <a:effectLst/>
        </p:spPr>
        <p:txBody>
          <a:bodyPr>
            <a:noAutofit/>
          </a:bodyPr>
          <a:lstStyle>
            <a:lvl1pPr marL="0" indent="0" algn="l">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D8B37B-0029-4056-BE40-B591D8674A96}"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30.11.2023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6670928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FA6FC8-3666-5946-9C18-E5D459CE676D}"/>
              </a:ext>
            </a:extLst>
          </p:cNvPr>
          <p:cNvSpPr>
            <a:spLocks noGrp="1"/>
          </p:cNvSpPr>
          <p:nvPr>
            <p:ph type="title"/>
          </p:nvPr>
        </p:nvSpPr>
        <p:spPr>
          <a:xfrm>
            <a:off x="504000" y="504000"/>
            <a:ext cx="5040000" cy="1600200"/>
          </a:xfrm>
        </p:spPr>
        <p:txBody>
          <a:bodyPr anchor="b"/>
          <a:lstStyle>
            <a:lvl1pPr>
              <a:defRPr sz="2400"/>
            </a:lvl1pPr>
          </a:lstStyle>
          <a:p>
            <a:r>
              <a:rPr lang="en-US"/>
              <a:t>Click to edit Master title style</a:t>
            </a:r>
            <a:endParaRPr lang="fi-FI"/>
          </a:p>
        </p:txBody>
      </p:sp>
      <p:sp>
        <p:nvSpPr>
          <p:cNvPr id="4" name="Tekstin paikkamerkki 3">
            <a:extLst>
              <a:ext uri="{FF2B5EF4-FFF2-40B4-BE49-F238E27FC236}">
                <a16:creationId xmlns:a16="http://schemas.microsoft.com/office/drawing/2014/main" id="{C0B233B5-4633-2D41-89B1-24D075B6A820}"/>
              </a:ext>
            </a:extLst>
          </p:cNvPr>
          <p:cNvSpPr>
            <a:spLocks noGrp="1"/>
          </p:cNvSpPr>
          <p:nvPr>
            <p:ph type="body" sz="half" idx="2"/>
          </p:nvPr>
        </p:nvSpPr>
        <p:spPr>
          <a:xfrm>
            <a:off x="504000" y="2160000"/>
            <a:ext cx="5040000" cy="3744000"/>
          </a:xfrm>
        </p:spPr>
        <p:txBody>
          <a:bodyPr/>
          <a:lstStyle>
            <a:lvl1pPr marL="0" indent="0">
              <a:buNone/>
              <a:defRPr sz="1200"/>
            </a:lvl1pPr>
            <a:lvl2pPr marL="342920" indent="0">
              <a:buNone/>
              <a:defRPr sz="1050"/>
            </a:lvl2pPr>
            <a:lvl3pPr marL="685841" indent="0">
              <a:buNone/>
              <a:defRPr sz="900"/>
            </a:lvl3pPr>
            <a:lvl4pPr marL="1028761" indent="0">
              <a:buNone/>
              <a:defRPr sz="750"/>
            </a:lvl4pPr>
            <a:lvl5pPr marL="1371682" indent="0">
              <a:buNone/>
              <a:defRPr sz="750"/>
            </a:lvl5pPr>
            <a:lvl6pPr marL="1714601" indent="0">
              <a:buNone/>
              <a:defRPr sz="750"/>
            </a:lvl6pPr>
            <a:lvl7pPr marL="2057522" indent="0">
              <a:buNone/>
              <a:defRPr sz="750"/>
            </a:lvl7pPr>
            <a:lvl8pPr marL="2400443" indent="0">
              <a:buNone/>
              <a:defRPr sz="750"/>
            </a:lvl8pPr>
            <a:lvl9pPr marL="2743362" indent="0">
              <a:buNone/>
              <a:defRPr sz="750"/>
            </a:lvl9pPr>
          </a:lstStyle>
          <a:p>
            <a:pPr lvl="0"/>
            <a:r>
              <a:rPr lang="en-US"/>
              <a:t>Click to edit Master text styles</a:t>
            </a:r>
          </a:p>
        </p:txBody>
      </p:sp>
      <p:sp>
        <p:nvSpPr>
          <p:cNvPr id="7" name="Dian numeron paikkamerkki 6">
            <a:extLst>
              <a:ext uri="{FF2B5EF4-FFF2-40B4-BE49-F238E27FC236}">
                <a16:creationId xmlns:a16="http://schemas.microsoft.com/office/drawing/2014/main" id="{329A05BC-2CAA-1342-BE66-F55EF95EB50D}"/>
              </a:ext>
            </a:extLst>
          </p:cNvPr>
          <p:cNvSpPr>
            <a:spLocks noGrp="1"/>
          </p:cNvSpPr>
          <p:nvPr>
            <p:ph type="sldNum" sz="quarter" idx="12"/>
          </p:nvPr>
        </p:nvSpPr>
        <p:spPr>
          <a:xfrm>
            <a:off x="10872001" y="6173479"/>
            <a:ext cx="814137" cy="365125"/>
          </a:xfrm>
          <a:prstGeom prst="rect">
            <a:avLst/>
          </a:prstGeom>
        </p:spPr>
        <p:txBody>
          <a:bodyPr/>
          <a:lstStyle/>
          <a:p>
            <a:fld id="{E7239FE2-7BF5-4B63-A03D-ACD1EF518867}" type="slidenum">
              <a:rPr lang="fi-FI" smtClean="0"/>
              <a:t>‹#›</a:t>
            </a:fld>
            <a:endParaRPr lang="fi-FI"/>
          </a:p>
        </p:txBody>
      </p:sp>
      <p:sp>
        <p:nvSpPr>
          <p:cNvPr id="8" name="Kuvan paikkamerkki 5">
            <a:extLst>
              <a:ext uri="{FF2B5EF4-FFF2-40B4-BE49-F238E27FC236}">
                <a16:creationId xmlns:a16="http://schemas.microsoft.com/office/drawing/2014/main" id="{92604AAA-D3E4-1A42-8F46-C8D92773FF7F}"/>
              </a:ext>
            </a:extLst>
          </p:cNvPr>
          <p:cNvSpPr>
            <a:spLocks noGrp="1" noChangeAspect="1"/>
          </p:cNvSpPr>
          <p:nvPr>
            <p:ph type="pic" sz="quarter" idx="14"/>
          </p:nvPr>
        </p:nvSpPr>
        <p:spPr>
          <a:xfrm>
            <a:off x="6066532" y="-15764"/>
            <a:ext cx="6125469" cy="6873764"/>
          </a:xfrm>
          <a:prstGeom prst="rect">
            <a:avLst/>
          </a:prstGeom>
          <a:pattFill prst="pct5">
            <a:fgClr>
              <a:schemeClr val="accent1"/>
            </a:fgClr>
            <a:bgClr>
              <a:schemeClr val="bg1"/>
            </a:bgClr>
          </a:pattFill>
        </p:spPr>
        <p:txBody>
          <a:bodyPr wrap="square">
            <a:normAutofit/>
          </a:bodyPr>
          <a:lstStyle>
            <a:lvl1pPr>
              <a:defRPr>
                <a:solidFill>
                  <a:schemeClr val="accent1"/>
                </a:solidFill>
              </a:defRPr>
            </a:lvl1pPr>
          </a:lstStyle>
          <a:p>
            <a:r>
              <a:rPr lang="en-US"/>
              <a:t>Click icon to add picture</a:t>
            </a:r>
            <a:endParaRPr lang="fi-FI"/>
          </a:p>
        </p:txBody>
      </p:sp>
    </p:spTree>
    <p:extLst>
      <p:ext uri="{BB962C8B-B14F-4D97-AF65-F5344CB8AC3E}">
        <p14:creationId xmlns:p14="http://schemas.microsoft.com/office/powerpoint/2010/main" val="42661767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518897"/>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blank" preserve="1">
  <p:cSld name="Tyhjä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33645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1106F8-7F59-B944-BE59-3A9789618D48}"/>
              </a:ext>
            </a:extLst>
          </p:cNvPr>
          <p:cNvSpPr>
            <a:spLocks noGrp="1"/>
          </p:cNvSpPr>
          <p:nvPr>
            <p:ph type="title"/>
          </p:nvPr>
        </p:nvSpPr>
        <p:spPr/>
        <p:txBody>
          <a:bodyPr/>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B363DEF3-0DD5-BA47-B13F-1D549CD38C2C}"/>
              </a:ext>
            </a:extLst>
          </p:cNvPr>
          <p:cNvSpPr>
            <a:spLocks noGrp="1"/>
          </p:cNvSpPr>
          <p:nvPr>
            <p:ph type="body" orient="vert" idx="1"/>
          </p:nvPr>
        </p:nvSpPr>
        <p:spPr/>
        <p:txBody>
          <a:bodyPr vert="eaVert"/>
          <a:lstStyle/>
          <a:p>
            <a:pPr lvl="0"/>
            <a:r>
              <a:rPr lang="en-US"/>
              <a:t>Click to edit Master text styles</a:t>
            </a:r>
          </a:p>
        </p:txBody>
      </p:sp>
    </p:spTree>
    <p:extLst>
      <p:ext uri="{BB962C8B-B14F-4D97-AF65-F5344CB8AC3E}">
        <p14:creationId xmlns:p14="http://schemas.microsoft.com/office/powerpoint/2010/main" val="33738733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vertTitleAndTx" preserve="1">
  <p:cSld name="Pystysuora otsikko ja teksti">
    <p:bg>
      <p:bgPr>
        <a:solidFill>
          <a:schemeClr val="bg1"/>
        </a:solidFill>
        <a:effectLst/>
      </p:bgPr>
    </p:bg>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D2A9FCC-51C5-364F-A93C-FCC1FEA7B270}"/>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fi-FI"/>
          </a:p>
        </p:txBody>
      </p:sp>
      <p:sp>
        <p:nvSpPr>
          <p:cNvPr id="3" name="Pystysuoran tekstin paikkamerkki 2">
            <a:extLst>
              <a:ext uri="{FF2B5EF4-FFF2-40B4-BE49-F238E27FC236}">
                <a16:creationId xmlns:a16="http://schemas.microsoft.com/office/drawing/2014/main" id="{2129DAA0-C274-F34D-8C89-9F49B0065717}"/>
              </a:ext>
            </a:extLst>
          </p:cNvPr>
          <p:cNvSpPr>
            <a:spLocks noGrp="1"/>
          </p:cNvSpPr>
          <p:nvPr>
            <p:ph type="body" orient="vert" idx="1"/>
          </p:nvPr>
        </p:nvSpPr>
        <p:spPr>
          <a:xfrm>
            <a:off x="1008001" y="365125"/>
            <a:ext cx="7560001" cy="5811838"/>
          </a:xfrm>
        </p:spPr>
        <p:txBody>
          <a:bodyPr vert="eaVert"/>
          <a:lstStyle/>
          <a:p>
            <a:pPr lvl="0"/>
            <a:r>
              <a:rPr lang="en-US"/>
              <a:t>Click to edit Master text styles</a:t>
            </a:r>
          </a:p>
        </p:txBody>
      </p:sp>
      <p:pic>
        <p:nvPicPr>
          <p:cNvPr id="9" name="Kuva 8">
            <a:extLst>
              <a:ext uri="{FF2B5EF4-FFF2-40B4-BE49-F238E27FC236}">
                <a16:creationId xmlns:a16="http://schemas.microsoft.com/office/drawing/2014/main" id="{FF4C94E2-FCB5-FB43-A6E1-0F87AD1D6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512306" y="1296001"/>
            <a:ext cx="2329043" cy="432000"/>
          </a:xfrm>
          <a:prstGeom prst="rect">
            <a:avLst/>
          </a:prstGeom>
        </p:spPr>
      </p:pic>
    </p:spTree>
    <p:extLst>
      <p:ext uri="{BB962C8B-B14F-4D97-AF65-F5344CB8AC3E}">
        <p14:creationId xmlns:p14="http://schemas.microsoft.com/office/powerpoint/2010/main" val="237199293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akakansi">
    <p:spTree>
      <p:nvGrpSpPr>
        <p:cNvPr id="1" name=""/>
        <p:cNvGrpSpPr/>
        <p:nvPr/>
      </p:nvGrpSpPr>
      <p:grpSpPr>
        <a:xfrm>
          <a:off x="0" y="0"/>
          <a:ext cx="0" cy="0"/>
          <a:chOff x="0" y="0"/>
          <a:chExt cx="0" cy="0"/>
        </a:xfrm>
      </p:grpSpPr>
      <p:sp>
        <p:nvSpPr>
          <p:cNvPr id="7" name="Tekstin taustaväri">
            <a:extLst>
              <a:ext uri="{FF2B5EF4-FFF2-40B4-BE49-F238E27FC236}">
                <a16:creationId xmlns:a16="http://schemas.microsoft.com/office/drawing/2014/main" id="{A061B61F-278B-0143-85FA-9C716E069CE0}"/>
              </a:ext>
            </a:extLst>
          </p:cNvPr>
          <p:cNvSpPr/>
          <p:nvPr/>
        </p:nvSpPr>
        <p:spPr>
          <a:xfrm>
            <a:off x="-1" y="0"/>
            <a:ext cx="12192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351"/>
          </a:p>
        </p:txBody>
      </p:sp>
      <p:pic>
        <p:nvPicPr>
          <p:cNvPr id="19" name="Patterni">
            <a:extLst>
              <a:ext uri="{FF2B5EF4-FFF2-40B4-BE49-F238E27FC236}">
                <a16:creationId xmlns:a16="http://schemas.microsoft.com/office/drawing/2014/main" id="{4285F6AA-0C7B-D54B-90F5-402BAEDC16B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72243" y="-15764"/>
            <a:ext cx="1619760" cy="6858000"/>
          </a:xfrm>
          <a:prstGeom prst="rect">
            <a:avLst/>
          </a:prstGeom>
        </p:spPr>
      </p:pic>
      <p:sp>
        <p:nvSpPr>
          <p:cNvPr id="2" name="Otsikko 1">
            <a:extLst>
              <a:ext uri="{FF2B5EF4-FFF2-40B4-BE49-F238E27FC236}">
                <a16:creationId xmlns:a16="http://schemas.microsoft.com/office/drawing/2014/main" id="{2849390A-863A-E249-A58B-C7861C9EBAE7}"/>
              </a:ext>
            </a:extLst>
          </p:cNvPr>
          <p:cNvSpPr>
            <a:spLocks noGrp="1"/>
          </p:cNvSpPr>
          <p:nvPr>
            <p:ph type="ctrTitle"/>
          </p:nvPr>
        </p:nvSpPr>
        <p:spPr>
          <a:xfrm>
            <a:off x="504001" y="1800000"/>
            <a:ext cx="9144001" cy="2387600"/>
          </a:xfrm>
        </p:spPr>
        <p:txBody>
          <a:bodyPr anchor="b" anchorCtr="0">
            <a:normAutofit/>
          </a:bodyPr>
          <a:lstStyle>
            <a:lvl1pPr algn="l">
              <a:defRPr sz="3000">
                <a:solidFill>
                  <a:schemeClr val="bg1"/>
                </a:solidFill>
              </a:defRPr>
            </a:lvl1pPr>
          </a:lstStyle>
          <a:p>
            <a:r>
              <a:rPr lang="en-US"/>
              <a:t>Click to edit Master title style</a:t>
            </a:r>
            <a:endParaRPr lang="fi-FI"/>
          </a:p>
        </p:txBody>
      </p:sp>
      <p:sp>
        <p:nvSpPr>
          <p:cNvPr id="3" name="Alaotsikko 2">
            <a:extLst>
              <a:ext uri="{FF2B5EF4-FFF2-40B4-BE49-F238E27FC236}">
                <a16:creationId xmlns:a16="http://schemas.microsoft.com/office/drawing/2014/main" id="{AAAB6DDE-3EA6-5A42-9F95-98A91E224DC2}"/>
              </a:ext>
            </a:extLst>
          </p:cNvPr>
          <p:cNvSpPr>
            <a:spLocks noGrp="1"/>
          </p:cNvSpPr>
          <p:nvPr>
            <p:ph type="subTitle" idx="1"/>
          </p:nvPr>
        </p:nvSpPr>
        <p:spPr>
          <a:xfrm>
            <a:off x="504013" y="4320000"/>
            <a:ext cx="9144001" cy="1655762"/>
          </a:xfrm>
        </p:spPr>
        <p:txBody>
          <a:bodyPr/>
          <a:lstStyle>
            <a:lvl1pPr marL="0" indent="0" algn="l">
              <a:buNone/>
              <a:defRPr sz="1800">
                <a:solidFill>
                  <a:schemeClr val="bg1"/>
                </a:solidFill>
              </a:defRPr>
            </a:lvl1pPr>
            <a:lvl2pPr marL="342920" indent="0" algn="ctr">
              <a:buNone/>
              <a:defRPr sz="1500"/>
            </a:lvl2pPr>
            <a:lvl3pPr marL="685841" indent="0" algn="ctr">
              <a:buNone/>
              <a:defRPr sz="1351"/>
            </a:lvl3pPr>
            <a:lvl4pPr marL="1028761" indent="0" algn="ctr">
              <a:buNone/>
              <a:defRPr sz="1200"/>
            </a:lvl4pPr>
            <a:lvl5pPr marL="1371682" indent="0" algn="ctr">
              <a:buNone/>
              <a:defRPr sz="1200"/>
            </a:lvl5pPr>
            <a:lvl6pPr marL="1714601" indent="0" algn="ctr">
              <a:buNone/>
              <a:defRPr sz="1200"/>
            </a:lvl6pPr>
            <a:lvl7pPr marL="2057522" indent="0" algn="ctr">
              <a:buNone/>
              <a:defRPr sz="1200"/>
            </a:lvl7pPr>
            <a:lvl8pPr marL="2400443" indent="0" algn="ctr">
              <a:buNone/>
              <a:defRPr sz="1200"/>
            </a:lvl8pPr>
            <a:lvl9pPr marL="2743362" indent="0" algn="ctr">
              <a:buNone/>
              <a:defRPr sz="1200"/>
            </a:lvl9pPr>
          </a:lstStyle>
          <a:p>
            <a:r>
              <a:rPr lang="en-US"/>
              <a:t>Click to edit Master subtitle style</a:t>
            </a:r>
            <a:endParaRPr lang="fi-FI"/>
          </a:p>
        </p:txBody>
      </p:sp>
      <p:pic>
        <p:nvPicPr>
          <p:cNvPr id="10" name="Logo">
            <a:extLst>
              <a:ext uri="{FF2B5EF4-FFF2-40B4-BE49-F238E27FC236}">
                <a16:creationId xmlns:a16="http://schemas.microsoft.com/office/drawing/2014/main" id="{21C61264-AAE4-0744-9166-B9DA677B755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002" y="504000"/>
            <a:ext cx="2717217" cy="504000"/>
          </a:xfrm>
          <a:prstGeom prst="rect">
            <a:avLst/>
          </a:prstGeom>
        </p:spPr>
      </p:pic>
    </p:spTree>
    <p:extLst>
      <p:ext uri="{BB962C8B-B14F-4D97-AF65-F5344CB8AC3E}">
        <p14:creationId xmlns:p14="http://schemas.microsoft.com/office/powerpoint/2010/main" val="7377833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cSld name="Takakansi yhteystiedoilla">
    <p:bg>
      <p:bgPr>
        <a:blipFill rotWithShape="1">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2" name="TextBox 11"/>
          <p:cNvSpPr txBox="1"/>
          <p:nvPr/>
        </p:nvSpPr>
        <p:spPr>
          <a:xfrm>
            <a:off x="1076905" y="4404523"/>
            <a:ext cx="2498995" cy="685444"/>
          </a:xfrm>
          <a:prstGeom prst="rect">
            <a:avLst/>
          </a:prstGeom>
          <a:noFill/>
        </p:spPr>
        <p:txBody>
          <a:bodyPr wrap="square" lIns="0" tIns="0" rIns="0" bIns="0" rtlCol="0">
            <a:spAutoFit/>
          </a:bodyPr>
          <a:lstStyle/>
          <a:p>
            <a:pPr algn="l"/>
            <a:r>
              <a:rPr lang="fi-FI" sz="1100" b="1" kern="1200">
                <a:solidFill>
                  <a:schemeClr val="bg1"/>
                </a:solidFill>
                <a:latin typeface="+mn-lt"/>
                <a:ea typeface="+mn-ea"/>
                <a:cs typeface="+mn-cs"/>
              </a:rPr>
              <a:t>Ilmatieteen laitos</a:t>
            </a:r>
          </a:p>
          <a:p>
            <a:pPr algn="l"/>
            <a:r>
              <a:rPr lang="fi-FI" sz="1100" kern="1200">
                <a:solidFill>
                  <a:schemeClr val="bg1"/>
                </a:solidFill>
                <a:latin typeface="+mn-lt"/>
                <a:ea typeface="+mn-ea"/>
                <a:cs typeface="+mn-cs"/>
              </a:rPr>
              <a:t>Erik </a:t>
            </a:r>
            <a:r>
              <a:rPr lang="fi-FI" sz="1100" kern="1200" err="1">
                <a:solidFill>
                  <a:schemeClr val="bg1"/>
                </a:solidFill>
                <a:latin typeface="+mn-lt"/>
                <a:ea typeface="+mn-ea"/>
                <a:cs typeface="+mn-cs"/>
              </a:rPr>
              <a:t>Palménin</a:t>
            </a:r>
            <a:r>
              <a:rPr lang="fi-FI" sz="1100" kern="1200">
                <a:solidFill>
                  <a:schemeClr val="bg1"/>
                </a:solidFill>
                <a:latin typeface="+mn-lt"/>
                <a:ea typeface="+mn-ea"/>
                <a:cs typeface="+mn-cs"/>
              </a:rPr>
              <a:t> aukio 1, </a:t>
            </a:r>
          </a:p>
          <a:p>
            <a:pPr algn="l"/>
            <a:r>
              <a:rPr lang="fi-FI" sz="1100" kern="1200">
                <a:solidFill>
                  <a:schemeClr val="bg1"/>
                </a:solidFill>
                <a:latin typeface="+mn-lt"/>
                <a:ea typeface="+mn-ea"/>
                <a:cs typeface="+mn-cs"/>
              </a:rPr>
              <a:t>00560 Helsinki</a:t>
            </a:r>
          </a:p>
          <a:p>
            <a:pPr algn="l"/>
            <a:r>
              <a:rPr lang="fi-FI" sz="1100" kern="1200">
                <a:solidFill>
                  <a:schemeClr val="bg1"/>
                </a:solidFill>
                <a:latin typeface="+mn-lt"/>
                <a:ea typeface="+mn-ea"/>
                <a:cs typeface="+mn-cs"/>
              </a:rPr>
              <a:t>PL 503, 00101 Helsinki, </a:t>
            </a:r>
          </a:p>
          <a:p>
            <a:pPr algn="l"/>
            <a:r>
              <a:rPr lang="fi-FI" sz="1100" kern="1200">
                <a:solidFill>
                  <a:schemeClr val="bg1"/>
                </a:solidFill>
                <a:latin typeface="+mn-lt"/>
                <a:ea typeface="+mn-ea"/>
                <a:cs typeface="+mn-cs"/>
              </a:rPr>
              <a:t>puh. 029 539 1000</a:t>
            </a:r>
          </a:p>
        </p:txBody>
      </p:sp>
      <p:sp>
        <p:nvSpPr>
          <p:cNvPr id="6" name="TextBox 5"/>
          <p:cNvSpPr txBox="1"/>
          <p:nvPr/>
        </p:nvSpPr>
        <p:spPr>
          <a:xfrm>
            <a:off x="6367211" y="4404523"/>
            <a:ext cx="2765395" cy="685444"/>
          </a:xfrm>
          <a:prstGeom prst="rect">
            <a:avLst/>
          </a:prstGeom>
          <a:noFill/>
        </p:spPr>
        <p:txBody>
          <a:bodyPr wrap="square" lIns="0" tIns="0" rIns="0" bIns="0" rtlCol="0">
            <a:spAutoFit/>
          </a:bodyPr>
          <a:lstStyle/>
          <a:p>
            <a:pPr algn="l"/>
            <a:r>
              <a:rPr lang="fi-FI" sz="1100" b="1" kern="1200" err="1">
                <a:solidFill>
                  <a:schemeClr val="bg1"/>
                </a:solidFill>
                <a:latin typeface="+mn-lt"/>
                <a:ea typeface="+mn-ea"/>
                <a:cs typeface="+mn-cs"/>
              </a:rPr>
              <a:t>Finnish</a:t>
            </a:r>
            <a:r>
              <a:rPr lang="fi-FI" sz="1100" b="1" kern="1200">
                <a:solidFill>
                  <a:schemeClr val="bg1"/>
                </a:solidFill>
                <a:latin typeface="+mn-lt"/>
                <a:ea typeface="+mn-ea"/>
                <a:cs typeface="+mn-cs"/>
              </a:rPr>
              <a:t> </a:t>
            </a:r>
            <a:r>
              <a:rPr lang="fi-FI" sz="1100" b="1" kern="1200" err="1">
                <a:solidFill>
                  <a:schemeClr val="bg1"/>
                </a:solidFill>
                <a:latin typeface="+mn-lt"/>
                <a:ea typeface="+mn-ea"/>
                <a:cs typeface="+mn-cs"/>
              </a:rPr>
              <a:t>Meteorological</a:t>
            </a:r>
            <a:r>
              <a:rPr lang="fi-FI" sz="1100" b="1" kern="1200">
                <a:solidFill>
                  <a:schemeClr val="bg1"/>
                </a:solidFill>
                <a:latin typeface="+mn-lt"/>
                <a:ea typeface="+mn-ea"/>
                <a:cs typeface="+mn-cs"/>
              </a:rPr>
              <a:t> Institute</a:t>
            </a:r>
          </a:p>
          <a:p>
            <a:pPr algn="l"/>
            <a:r>
              <a:rPr lang="fi-FI" sz="1100" kern="1200">
                <a:solidFill>
                  <a:schemeClr val="bg1"/>
                </a:solidFill>
                <a:latin typeface="+mn-lt"/>
                <a:ea typeface="+mn-ea"/>
                <a:cs typeface="+mn-cs"/>
              </a:rPr>
              <a:t>Erik </a:t>
            </a:r>
            <a:r>
              <a:rPr lang="fi-FI" sz="1100" kern="1200" err="1">
                <a:solidFill>
                  <a:schemeClr val="bg1"/>
                </a:solidFill>
                <a:latin typeface="+mn-lt"/>
                <a:ea typeface="+mn-ea"/>
                <a:cs typeface="+mn-cs"/>
              </a:rPr>
              <a:t>Palménin</a:t>
            </a:r>
            <a:r>
              <a:rPr lang="fi-FI" sz="1100" kern="1200">
                <a:solidFill>
                  <a:schemeClr val="bg1"/>
                </a:solidFill>
                <a:latin typeface="+mn-lt"/>
                <a:ea typeface="+mn-ea"/>
                <a:cs typeface="+mn-cs"/>
              </a:rPr>
              <a:t> aukio 1, </a:t>
            </a:r>
          </a:p>
          <a:p>
            <a:pPr algn="l"/>
            <a:r>
              <a:rPr lang="fi-FI" sz="1100" kern="1200">
                <a:solidFill>
                  <a:schemeClr val="bg1"/>
                </a:solidFill>
                <a:latin typeface="+mn-lt"/>
                <a:ea typeface="+mn-ea"/>
                <a:cs typeface="+mn-cs"/>
              </a:rPr>
              <a:t>FI-00560 Helsinki</a:t>
            </a:r>
          </a:p>
          <a:p>
            <a:pPr algn="l"/>
            <a:r>
              <a:rPr lang="fi-FI" sz="1100" kern="1200" err="1">
                <a:solidFill>
                  <a:schemeClr val="bg1"/>
                </a:solidFill>
                <a:latin typeface="+mn-lt"/>
                <a:ea typeface="+mn-ea"/>
                <a:cs typeface="+mn-cs"/>
              </a:rPr>
              <a:t>P.O.Box</a:t>
            </a:r>
            <a:r>
              <a:rPr lang="fi-FI" sz="1100" kern="1200">
                <a:solidFill>
                  <a:schemeClr val="bg1"/>
                </a:solidFill>
                <a:latin typeface="+mn-lt"/>
                <a:ea typeface="+mn-ea"/>
                <a:cs typeface="+mn-cs"/>
              </a:rPr>
              <a:t> 503, FI-00101 Helsinki</a:t>
            </a:r>
          </a:p>
          <a:p>
            <a:pPr algn="l"/>
            <a:r>
              <a:rPr lang="fi-FI" sz="1100" kern="1200">
                <a:solidFill>
                  <a:schemeClr val="bg1"/>
                </a:solidFill>
                <a:latin typeface="+mn-lt"/>
                <a:ea typeface="+mn-ea"/>
                <a:cs typeface="+mn-cs"/>
              </a:rPr>
              <a:t>tel. +358 29 539 1000</a:t>
            </a:r>
          </a:p>
        </p:txBody>
      </p:sp>
      <p:sp>
        <p:nvSpPr>
          <p:cNvPr id="9" name="TextBox 8"/>
          <p:cNvSpPr txBox="1"/>
          <p:nvPr/>
        </p:nvSpPr>
        <p:spPr>
          <a:xfrm>
            <a:off x="3653946" y="4410173"/>
            <a:ext cx="2498995" cy="685444"/>
          </a:xfrm>
          <a:prstGeom prst="rect">
            <a:avLst/>
          </a:prstGeom>
          <a:noFill/>
        </p:spPr>
        <p:txBody>
          <a:bodyPr wrap="square" lIns="0" tIns="0" rIns="0" bIns="0" rtlCol="0">
            <a:spAutoFit/>
          </a:bodyPr>
          <a:lstStyle/>
          <a:p>
            <a:pPr algn="l"/>
            <a:r>
              <a:rPr lang="sv-SE" sz="1100" b="1" kern="1200">
                <a:solidFill>
                  <a:schemeClr val="bg1"/>
                </a:solidFill>
                <a:latin typeface="+mn-lt"/>
                <a:ea typeface="+mn-ea"/>
                <a:cs typeface="+mn-cs"/>
              </a:rPr>
              <a:t>Meteorologiska institutet</a:t>
            </a:r>
          </a:p>
          <a:p>
            <a:pPr algn="l"/>
            <a:r>
              <a:rPr lang="sv-SE" sz="1100" kern="1200">
                <a:solidFill>
                  <a:schemeClr val="bg1"/>
                </a:solidFill>
                <a:latin typeface="+mn-lt"/>
                <a:ea typeface="+mn-ea"/>
                <a:cs typeface="+mn-cs"/>
              </a:rPr>
              <a:t>Erik Palméns plats 1, </a:t>
            </a:r>
          </a:p>
          <a:p>
            <a:pPr algn="l"/>
            <a:r>
              <a:rPr lang="sv-SE" sz="1100" kern="1200">
                <a:solidFill>
                  <a:schemeClr val="bg1"/>
                </a:solidFill>
                <a:latin typeface="+mn-lt"/>
                <a:ea typeface="+mn-ea"/>
                <a:cs typeface="+mn-cs"/>
              </a:rPr>
              <a:t>00560 Helsingfors</a:t>
            </a:r>
          </a:p>
          <a:p>
            <a:pPr algn="l"/>
            <a:r>
              <a:rPr lang="sv-SE" sz="1100" kern="1200">
                <a:solidFill>
                  <a:schemeClr val="bg1"/>
                </a:solidFill>
                <a:latin typeface="+mn-lt"/>
                <a:ea typeface="+mn-ea"/>
                <a:cs typeface="+mn-cs"/>
              </a:rPr>
              <a:t>PB 503, 00101 Helsingfors</a:t>
            </a:r>
          </a:p>
          <a:p>
            <a:pPr algn="l"/>
            <a:r>
              <a:rPr lang="sv-SE" sz="1100" kern="1200">
                <a:solidFill>
                  <a:schemeClr val="bg1"/>
                </a:solidFill>
                <a:latin typeface="+mn-lt"/>
                <a:ea typeface="+mn-ea"/>
                <a:cs typeface="+mn-cs"/>
              </a:rPr>
              <a:t>tel. 029 539 1000</a:t>
            </a:r>
            <a:endParaRPr lang="fi-FI" sz="1100" kern="1200">
              <a:solidFill>
                <a:schemeClr val="bg1"/>
              </a:solidFill>
              <a:latin typeface="+mn-lt"/>
              <a:ea typeface="+mn-ea"/>
              <a:cs typeface="+mn-cs"/>
            </a:endParaRPr>
          </a:p>
        </p:txBody>
      </p:sp>
      <p:sp>
        <p:nvSpPr>
          <p:cNvPr id="10" name="TextBox 11"/>
          <p:cNvSpPr txBox="1"/>
          <p:nvPr/>
        </p:nvSpPr>
        <p:spPr>
          <a:xfrm>
            <a:off x="1076904" y="6169135"/>
            <a:ext cx="8851730" cy="162032"/>
          </a:xfrm>
          <a:prstGeom prst="rect">
            <a:avLst/>
          </a:prstGeom>
          <a:noFill/>
        </p:spPr>
        <p:txBody>
          <a:bodyPr wrap="square" lIns="0" tIns="0" rIns="0" bIns="0" rtlCol="0">
            <a:spAutoFit/>
          </a:bodyPr>
          <a:lstStyle/>
          <a:p>
            <a:pPr algn="l"/>
            <a:r>
              <a:rPr lang="fi-FI" sz="1300" b="1" kern="1200" err="1">
                <a:solidFill>
                  <a:schemeClr val="bg1"/>
                </a:solidFill>
                <a:latin typeface="+mn-lt"/>
                <a:ea typeface="+mn-ea"/>
                <a:cs typeface="+mn-cs"/>
              </a:rPr>
              <a:t>Twitter</a:t>
            </a:r>
            <a:r>
              <a:rPr lang="fi-FI" sz="1300" b="1" kern="1200">
                <a:solidFill>
                  <a:schemeClr val="bg1"/>
                </a:solidFill>
                <a:latin typeface="+mn-lt"/>
                <a:ea typeface="+mn-ea"/>
                <a:cs typeface="+mn-cs"/>
              </a:rPr>
              <a:t>:</a:t>
            </a:r>
            <a:r>
              <a:rPr lang="fi-FI" sz="1300" b="1" kern="1200" baseline="0">
                <a:solidFill>
                  <a:schemeClr val="bg1"/>
                </a:solidFill>
                <a:latin typeface="+mn-lt"/>
                <a:ea typeface="+mn-ea"/>
                <a:cs typeface="+mn-cs"/>
              </a:rPr>
              <a:t> @meteorologit ja @</a:t>
            </a:r>
            <a:r>
              <a:rPr lang="fi-FI" sz="1300" b="1" kern="1200" baseline="0" err="1">
                <a:solidFill>
                  <a:schemeClr val="bg1"/>
                </a:solidFill>
                <a:latin typeface="+mn-lt"/>
                <a:ea typeface="+mn-ea"/>
                <a:cs typeface="+mn-cs"/>
              </a:rPr>
              <a:t>IlmaTiede</a:t>
            </a:r>
            <a:r>
              <a:rPr lang="fi-FI" sz="1300" b="1" kern="1200" baseline="0">
                <a:solidFill>
                  <a:schemeClr val="bg1"/>
                </a:solidFill>
                <a:latin typeface="+mn-lt"/>
                <a:ea typeface="+mn-ea"/>
                <a:cs typeface="+mn-cs"/>
              </a:rPr>
              <a:t>     </a:t>
            </a:r>
            <a:r>
              <a:rPr lang="fi-FI" sz="1300" b="1" kern="1200" baseline="0" err="1">
                <a:solidFill>
                  <a:schemeClr val="bg1"/>
                </a:solidFill>
                <a:latin typeface="+mn-lt"/>
                <a:ea typeface="+mn-ea"/>
                <a:cs typeface="+mn-cs"/>
              </a:rPr>
              <a:t>Facebook</a:t>
            </a:r>
            <a:r>
              <a:rPr lang="fi-FI" sz="1300" b="1" kern="1200" baseline="0">
                <a:solidFill>
                  <a:schemeClr val="bg1"/>
                </a:solidFill>
                <a:latin typeface="+mn-lt"/>
                <a:ea typeface="+mn-ea"/>
                <a:cs typeface="+mn-cs"/>
              </a:rPr>
              <a:t>: </a:t>
            </a:r>
            <a:r>
              <a:rPr lang="fi-FI" sz="1300" b="1" kern="1200" baseline="0" err="1">
                <a:solidFill>
                  <a:schemeClr val="bg1"/>
                </a:solidFill>
                <a:latin typeface="+mn-lt"/>
                <a:ea typeface="+mn-ea"/>
                <a:cs typeface="+mn-cs"/>
              </a:rPr>
              <a:t>FMIBeta</a:t>
            </a:r>
            <a:endParaRPr lang="fi-FI" sz="1300" b="1" kern="1200">
              <a:solidFill>
                <a:schemeClr val="bg1"/>
              </a:solidFill>
              <a:latin typeface="+mn-lt"/>
              <a:ea typeface="+mn-ea"/>
              <a:cs typeface="+mn-cs"/>
            </a:endParaRPr>
          </a:p>
        </p:txBody>
      </p:sp>
    </p:spTree>
    <p:extLst>
      <p:ext uri="{BB962C8B-B14F-4D97-AF65-F5344CB8AC3E}">
        <p14:creationId xmlns:p14="http://schemas.microsoft.com/office/powerpoint/2010/main" val="2398713894"/>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1157288"/>
            <a:ext cx="10972800" cy="569912"/>
          </a:xfrm>
        </p:spPr>
        <p:txBody>
          <a:bodyPr/>
          <a:lstStyle/>
          <a:p>
            <a:r>
              <a:rPr lang="en-US"/>
              <a:t>Click to edit Master title style</a:t>
            </a:r>
            <a:endParaRPr lang="fi-FI"/>
          </a:p>
        </p:txBody>
      </p:sp>
      <p:sp>
        <p:nvSpPr>
          <p:cNvPr id="3" name="Text Placeholder 2"/>
          <p:cNvSpPr>
            <a:spLocks noGrp="1"/>
          </p:cNvSpPr>
          <p:nvPr>
            <p:ph type="body" sz="half" idx="1"/>
          </p:nvPr>
        </p:nvSpPr>
        <p:spPr>
          <a:xfrm>
            <a:off x="609601" y="1873250"/>
            <a:ext cx="5384799"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97601" y="1873250"/>
            <a:ext cx="5384799" cy="4679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7088780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2840137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ots.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530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65211"/>
            <a:ext cx="5494336" cy="1456048"/>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100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46" y="3106509"/>
            <a:ext cx="12178308" cy="2763712"/>
          </a:xfrm>
          <a:prstGeom prst="rect">
            <a:avLst/>
          </a:prstGeom>
        </p:spPr>
      </p:pic>
    </p:spTree>
    <p:extLst>
      <p:ext uri="{BB962C8B-B14F-4D97-AF65-F5344CB8AC3E}">
        <p14:creationId xmlns:p14="http://schemas.microsoft.com/office/powerpoint/2010/main" val="23090438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Kuvapohja otsikolla">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34A7459-EE84-C84F-9EF9-30D0313B8B5D}"/>
              </a:ext>
            </a:extLst>
          </p:cNvPr>
          <p:cNvSpPr>
            <a:spLocks noGrp="1"/>
          </p:cNvSpPr>
          <p:nvPr>
            <p:ph type="sldNum" sz="quarter" idx="12"/>
          </p:nvPr>
        </p:nvSpPr>
        <p:spPr/>
        <p:txBody>
          <a:bodyPr/>
          <a:lstStyle/>
          <a:p>
            <a:fld id="{13BE8AB2-9B50-D544-A2BB-62673476E5E9}" type="slidenum">
              <a:rPr lang="fi-FI" smtClean="0"/>
              <a:t>‹#›</a:t>
            </a:fld>
            <a:endParaRPr lang="fi-FI"/>
          </a:p>
        </p:txBody>
      </p:sp>
      <p:sp>
        <p:nvSpPr>
          <p:cNvPr id="3" name="Kuvan paikkamerkki 5">
            <a:extLst>
              <a:ext uri="{FF2B5EF4-FFF2-40B4-BE49-F238E27FC236}">
                <a16:creationId xmlns:a16="http://schemas.microsoft.com/office/drawing/2014/main" id="{D7D24582-9A35-314C-863F-03685A0D55BF}"/>
              </a:ext>
            </a:extLst>
          </p:cNvPr>
          <p:cNvSpPr>
            <a:spLocks noGrp="1" noChangeAspect="1"/>
          </p:cNvSpPr>
          <p:nvPr>
            <p:ph type="pic" sz="quarter" idx="14"/>
          </p:nvPr>
        </p:nvSpPr>
        <p:spPr>
          <a:xfrm>
            <a:off x="2" y="990000"/>
            <a:ext cx="12191998" cy="5868000"/>
          </a:xfrm>
          <a:prstGeom prst="rect">
            <a:avLst/>
          </a:prstGeom>
          <a:pattFill prst="pct5">
            <a:fgClr>
              <a:schemeClr val="accent1"/>
            </a:fgClr>
            <a:bgClr>
              <a:schemeClr val="bg1"/>
            </a:bgClr>
          </a:pattFill>
        </p:spPr>
        <p:txBody>
          <a:bodyPr wrap="square" anchor="ctr" anchorCtr="1">
            <a:normAutofit/>
          </a:bodyPr>
          <a:lstStyle>
            <a:lvl1pPr>
              <a:defRPr>
                <a:solidFill>
                  <a:schemeClr val="accent1"/>
                </a:solidFill>
              </a:defRPr>
            </a:lvl1pPr>
          </a:lstStyle>
          <a:p>
            <a:r>
              <a:rPr lang="fi-FI"/>
              <a:t>Lisää kuva napsauttamalla kuvaketta</a:t>
            </a:r>
            <a:endParaRPr lang="fi-FI" dirty="0"/>
          </a:p>
        </p:txBody>
      </p:sp>
      <p:sp>
        <p:nvSpPr>
          <p:cNvPr id="5" name="Otsikko 1">
            <a:extLst>
              <a:ext uri="{FF2B5EF4-FFF2-40B4-BE49-F238E27FC236}">
                <a16:creationId xmlns:a16="http://schemas.microsoft.com/office/drawing/2014/main" id="{C9A7BB20-A3F6-F34B-B1AA-2852C6B4C041}"/>
              </a:ext>
            </a:extLst>
          </p:cNvPr>
          <p:cNvSpPr>
            <a:spLocks noGrp="1"/>
          </p:cNvSpPr>
          <p:nvPr>
            <p:ph type="title"/>
          </p:nvPr>
        </p:nvSpPr>
        <p:spPr>
          <a:xfrm>
            <a:off x="516000" y="204282"/>
            <a:ext cx="11160000" cy="651752"/>
          </a:xfrm>
        </p:spPr>
        <p:txBody>
          <a:bodyPr anchor="ctr" anchorCtr="0">
            <a:normAutofit/>
          </a:bodyPr>
          <a:lstStyle>
            <a:lvl1pPr>
              <a:defRPr sz="1600"/>
            </a:lvl1pPr>
          </a:lstStyle>
          <a:p>
            <a:r>
              <a:rPr lang="fi-FI"/>
              <a:t>Muokkaa ots. perustyyl. napsautt.</a:t>
            </a:r>
            <a:endParaRPr lang="fi-FI" dirty="0"/>
          </a:p>
        </p:txBody>
      </p:sp>
    </p:spTree>
    <p:extLst>
      <p:ext uri="{BB962C8B-B14F-4D97-AF65-F5344CB8AC3E}">
        <p14:creationId xmlns:p14="http://schemas.microsoft.com/office/powerpoint/2010/main" val="2402449239"/>
      </p:ext>
    </p:extLst>
  </p:cSld>
  <p:clrMapOvr>
    <a:masterClrMapping/>
  </p:clrMapOvr>
  <p:hf hdr="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1_Otsikkodia_väri_tai_kuva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2857550"/>
            <a:ext cx="4976918" cy="2169000"/>
          </a:xfrm>
        </p:spPr>
        <p:txBody>
          <a:bodyPr anchor="b"/>
          <a:lstStyle>
            <a:lvl1pPr algn="l">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5206550"/>
            <a:ext cx="4976918" cy="972000"/>
          </a:xfrm>
        </p:spPr>
        <p:txBody>
          <a:bodyPr>
            <a:noAutofit/>
          </a:bodyPr>
          <a:lstStyle>
            <a:lvl1pPr marL="0" indent="0" algn="l">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7" name="Picture Placeholder 12">
            <a:extLst>
              <a:ext uri="{FF2B5EF4-FFF2-40B4-BE49-F238E27FC236}">
                <a16:creationId xmlns:a16="http://schemas.microsoft.com/office/drawing/2014/main" id="{0A42AC09-A746-8C88-74AB-010E3AFBF36C}"/>
              </a:ext>
            </a:extLst>
          </p:cNvPr>
          <p:cNvSpPr>
            <a:spLocks noGrp="1"/>
          </p:cNvSpPr>
          <p:nvPr>
            <p:ph type="pic" sz="quarter" idx="13"/>
          </p:nvPr>
        </p:nvSpPr>
        <p:spPr>
          <a:xfrm>
            <a:off x="6254750" y="0"/>
            <a:ext cx="5937250" cy="6858000"/>
          </a:xfrm>
          <a:custGeom>
            <a:avLst/>
            <a:gdLst>
              <a:gd name="connsiteX0" fmla="*/ 1286063 w 5937250"/>
              <a:gd name="connsiteY0" fmla="*/ 0 h 6858000"/>
              <a:gd name="connsiteX1" fmla="*/ 5937250 w 5937250"/>
              <a:gd name="connsiteY1" fmla="*/ 0 h 6858000"/>
              <a:gd name="connsiteX2" fmla="*/ 5937250 w 5937250"/>
              <a:gd name="connsiteY2" fmla="*/ 6858000 h 6858000"/>
              <a:gd name="connsiteX3" fmla="*/ 1286063 w 5937250"/>
              <a:gd name="connsiteY3" fmla="*/ 6858000 h 6858000"/>
              <a:gd name="connsiteX4" fmla="*/ 1191995 w 5937250"/>
              <a:gd name="connsiteY4" fmla="*/ 6749405 h 6858000"/>
              <a:gd name="connsiteX5" fmla="*/ 0 w 5937250"/>
              <a:gd name="connsiteY5" fmla="*/ 3429000 h 6858000"/>
              <a:gd name="connsiteX6" fmla="*/ 1191995 w 5937250"/>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7250" h="6858000">
                <a:moveTo>
                  <a:pt x="1286063" y="0"/>
                </a:moveTo>
                <a:lnTo>
                  <a:pt x="5937250" y="0"/>
                </a:lnTo>
                <a:lnTo>
                  <a:pt x="5937250" y="6858000"/>
                </a:lnTo>
                <a:lnTo>
                  <a:pt x="1286063" y="6858000"/>
                </a:lnTo>
                <a:lnTo>
                  <a:pt x="1191995" y="6749405"/>
                </a:lnTo>
                <a:cubicBezTo>
                  <a:pt x="447331" y="5847081"/>
                  <a:pt x="0" y="4690280"/>
                  <a:pt x="0" y="3429000"/>
                </a:cubicBezTo>
                <a:cubicBezTo>
                  <a:pt x="0" y="2167720"/>
                  <a:pt x="447331" y="1010919"/>
                  <a:pt x="1191995" y="108596"/>
                </a:cubicBezTo>
                <a:close/>
              </a:path>
            </a:pathLst>
          </a:custGeom>
          <a:solidFill>
            <a:schemeClr val="tx2"/>
          </a:solidFill>
        </p:spPr>
        <p:txBody>
          <a:bodyPr wrap="square" anchor="ctr" anchorCtr="0">
            <a:noAutofit/>
          </a:bodyPr>
          <a:lstStyle>
            <a:lvl1pPr marL="0" indent="0" algn="r">
              <a:buNone/>
              <a:defRPr>
                <a:solidFill>
                  <a:schemeClr val="bg1"/>
                </a:solidFill>
              </a:defRPr>
            </a:lvl1pPr>
          </a:lstStyle>
          <a:p>
            <a:r>
              <a:rPr lang="fi-FI"/>
              <a:t>Lisää kuva napsauttamalla kuvaketta</a:t>
            </a:r>
            <a:endParaRPr lang="en-FI" dirty="0"/>
          </a:p>
        </p:txBody>
      </p:sp>
      <p:pic>
        <p:nvPicPr>
          <p:cNvPr id="8" name="Kuva 7" descr="Liikenne- ja viestintävirasto Traficom">
            <a:extLst>
              <a:ext uri="{FF2B5EF4-FFF2-40B4-BE49-F238E27FC236}">
                <a16:creationId xmlns:a16="http://schemas.microsoft.com/office/drawing/2014/main" id="{8B71D737-7712-4BF3-7521-121673ACF12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6169" y="1194997"/>
            <a:ext cx="3001432" cy="647737"/>
          </a:xfrm>
          <a:prstGeom prst="rect">
            <a:avLst/>
          </a:prstGeom>
        </p:spPr>
      </p:pic>
    </p:spTree>
    <p:extLst>
      <p:ext uri="{BB962C8B-B14F-4D97-AF65-F5344CB8AC3E}">
        <p14:creationId xmlns:p14="http://schemas.microsoft.com/office/powerpoint/2010/main" val="21608260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272463" y="2857550"/>
            <a:ext cx="5067536" cy="2169000"/>
          </a:xfrm>
        </p:spPr>
        <p:txBody>
          <a:bodyPr anchor="b"/>
          <a:lstStyle>
            <a:lvl1pPr algn="r">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272463" y="5206550"/>
            <a:ext cx="5067536"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56" y="2329543"/>
            <a:ext cx="5889726" cy="2303033"/>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32700360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2160004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160046" y="1673225"/>
            <a:ext cx="7203279"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2595922" y="6466504"/>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30.11.2023</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0"/>
            <a:ext cx="36729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4160046" y="612000"/>
            <a:ext cx="7226254"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1855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096000" y="1673225"/>
            <a:ext cx="5267325"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4551722" y="6492108"/>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30.11.2023</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38100"/>
            <a:ext cx="5552501" cy="68961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6096000" y="612000"/>
            <a:ext cx="5290300"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04428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930725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ots.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3603468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fi-FI" noProof="0"/>
              <a:t>Muokkaa ots. perustyyl. napsautt.</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7413033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10051" y="610051"/>
            <a:ext cx="4172043" cy="1127126"/>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76362"/>
            <a:ext cx="3466997" cy="2052637"/>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3765480" y="0"/>
            <a:ext cx="8426520" cy="68580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fi-FI"/>
              <a:t>Lisää kuva napsauttamalla kuvaketta</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3744061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1376093"/>
            <a:ext cx="5494337" cy="972000"/>
          </a:xfr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bg1"/>
                </a:solidFill>
              </a:defRPr>
            </a:lvl1pPr>
          </a:lstStyle>
          <a:p>
            <a:r>
              <a:rPr lang="fi-FI" noProof="0"/>
              <a:t>Muokkaa ots. perustyyl.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07240"/>
            <a:ext cx="12192000" cy="2762250"/>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461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2_Väliotsikkodia_kuva_tai_väri_vas">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58FA216-5927-0EDB-1582-5966BC43D586}"/>
              </a:ext>
            </a:extLst>
          </p:cNvPr>
          <p:cNvSpPr>
            <a:spLocks noGrp="1"/>
          </p:cNvSpPr>
          <p:nvPr>
            <p:ph type="pic" sz="quarter" idx="17"/>
          </p:nvPr>
        </p:nvSpPr>
        <p:spPr>
          <a:xfrm>
            <a:off x="0" y="0"/>
            <a:ext cx="8471364" cy="6858000"/>
          </a:xfrm>
          <a:custGeom>
            <a:avLst/>
            <a:gdLst>
              <a:gd name="connsiteX0" fmla="*/ 0 w 8471364"/>
              <a:gd name="connsiteY0" fmla="*/ 0 h 6858000"/>
              <a:gd name="connsiteX1" fmla="*/ 5538194 w 8471364"/>
              <a:gd name="connsiteY1" fmla="*/ 0 h 6858000"/>
              <a:gd name="connsiteX2" fmla="*/ 5700518 w 8471364"/>
              <a:gd name="connsiteY2" fmla="*/ 93302 h 6858000"/>
              <a:gd name="connsiteX3" fmla="*/ 8471364 w 8471364"/>
              <a:gd name="connsiteY3" fmla="*/ 5013475 h 6858000"/>
              <a:gd name="connsiteX4" fmla="*/ 8212629 w 8471364"/>
              <a:gd name="connsiteY4" fmla="*/ 6724260 h 6858000"/>
              <a:gd name="connsiteX5" fmla="*/ 8167360 w 8471364"/>
              <a:gd name="connsiteY5" fmla="*/ 6858000 h 6858000"/>
              <a:gd name="connsiteX6" fmla="*/ 0 w 847136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1364" h="6858000">
                <a:moveTo>
                  <a:pt x="0" y="0"/>
                </a:moveTo>
                <a:lnTo>
                  <a:pt x="5538194" y="0"/>
                </a:lnTo>
                <a:lnTo>
                  <a:pt x="5700518" y="93302"/>
                </a:lnTo>
                <a:cubicBezTo>
                  <a:pt x="7361705" y="1102316"/>
                  <a:pt x="8471364" y="2928353"/>
                  <a:pt x="8471364" y="5013475"/>
                </a:cubicBezTo>
                <a:cubicBezTo>
                  <a:pt x="8471364" y="5609224"/>
                  <a:pt x="8380780" y="6183824"/>
                  <a:pt x="8212629" y="6724260"/>
                </a:cubicBezTo>
                <a:lnTo>
                  <a:pt x="8167360" y="6858000"/>
                </a:lnTo>
                <a:lnTo>
                  <a:pt x="0" y="6858000"/>
                </a:lnTo>
                <a:close/>
              </a:path>
            </a:pathLst>
          </a:custGeom>
          <a:solidFill>
            <a:schemeClr val="tx2"/>
          </a:solidFill>
        </p:spPr>
        <p:txBody>
          <a:bodyPr wrap="square" anchor="ctr" anchorCtr="0">
            <a:noAutofit/>
          </a:bodyPr>
          <a:lstStyle>
            <a:lvl1pPr marL="0" indent="0">
              <a:buNone/>
              <a:defRPr>
                <a:solidFill>
                  <a:schemeClr val="bg1"/>
                </a:solidFill>
              </a:defRPr>
            </a:lvl1pPr>
          </a:lstStyle>
          <a:p>
            <a:r>
              <a:rPr lang="fi-FI"/>
              <a:t>Lisää kuva napsauttamalla kuvaketta</a:t>
            </a:r>
            <a:endParaRPr lang="en-FI"/>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7191282" y="601662"/>
            <a:ext cx="4172043" cy="1127126"/>
          </a:xfrm>
        </p:spPr>
        <p:txBody>
          <a:bodyPr anchor="t"/>
          <a:lstStyle>
            <a:lvl1pPr algn="r">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8120543" y="1376363"/>
            <a:ext cx="3242782" cy="2926296"/>
          </a:xfrm>
        </p:spPr>
        <p:txBody>
          <a:bodyPr>
            <a:noAutofit/>
          </a:bodyPr>
          <a:lstStyle>
            <a:lvl1pPr marL="0" indent="0" algn="r">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chemeClr val="bg1"/>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790EF23-BE95-4E73-9E7D-72E4DAEC26B3}"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sp>
        <p:nvSpPr>
          <p:cNvPr id="5" name="Tekstin paikkamerkki 4">
            <a:extLst>
              <a:ext uri="{FF2B5EF4-FFF2-40B4-BE49-F238E27FC236}">
                <a16:creationId xmlns:a16="http://schemas.microsoft.com/office/drawing/2014/main" id="{C437ABA1-B728-5D24-BC22-137946B9FC0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19808538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13_Tumm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4433325" y="601663"/>
            <a:ext cx="6930000" cy="972000"/>
          </a:xfrm>
          <a:effectLst>
            <a:outerShdw blurRad="260246" dist="9998" dir="5400000" algn="ctr" rotWithShape="0">
              <a:srgbClr val="000000">
                <a:alpha val="60000"/>
              </a:srgbClr>
            </a:outerShdw>
          </a:effectLst>
        </p:spPr>
        <p:txBody>
          <a:bodyPr anchor="b"/>
          <a:lstStyle>
            <a:lvl1pPr algn="r">
              <a:defRPr sz="3800" b="1">
                <a:solidFill>
                  <a:schemeClr val="bg1"/>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4433325" y="1753664"/>
            <a:ext cx="6930000" cy="968400"/>
          </a:xfrm>
          <a:effectLst>
            <a:outerShdw blurRad="254000" dir="5040000" algn="ctr" rotWithShape="0">
              <a:srgbClr val="000000">
                <a:alpha val="70000"/>
              </a:srgbClr>
            </a:outerShdw>
          </a:effectLst>
        </p:spPr>
        <p:txBody>
          <a:bodyPr>
            <a:noAutofit/>
          </a:bodyPr>
          <a:lstStyle>
            <a:lvl1pPr marL="0" indent="0" algn="r">
              <a:spcBef>
                <a:spcPts val="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1247FDA-E997-4F9B-B4A3-31593E23040F}"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30.11.2023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12" name="Tekstin paikkamerkki 4">
            <a:extLst>
              <a:ext uri="{FF2B5EF4-FFF2-40B4-BE49-F238E27FC236}">
                <a16:creationId xmlns:a16="http://schemas.microsoft.com/office/drawing/2014/main" id="{564B6CAD-213F-1B0F-BCA5-A7DA80715474}"/>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402167251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14_Vaalea_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FFEBF18-A891-8B79-C2B6-820C2FB83051}"/>
              </a:ext>
            </a:extLst>
          </p:cNvPr>
          <p:cNvSpPr>
            <a:spLocks noGrp="1"/>
          </p:cNvSpPr>
          <p:nvPr>
            <p:ph type="pic" sz="quarter" idx="17"/>
          </p:nvPr>
        </p:nvSpPr>
        <p:spPr>
          <a:xfrm>
            <a:off x="0" y="0"/>
            <a:ext cx="12192000" cy="6858000"/>
          </a:xfrm>
        </p:spPr>
        <p:txBody>
          <a:bodyPr anchor="ctr" anchorCtr="0"/>
          <a:lstStyle>
            <a:lvl1pPr marL="0" indent="0" algn="ctr">
              <a:buNone/>
              <a:defRPr/>
            </a:lvl1pPr>
          </a:lstStyle>
          <a:p>
            <a:r>
              <a:rPr lang="fi-FI"/>
              <a:t>Lisää kuva napsauttamalla kuvaketta</a:t>
            </a:r>
            <a:endParaRPr lang="en-FI" dirty="0"/>
          </a:p>
        </p:txBody>
      </p:sp>
      <p:sp>
        <p:nvSpPr>
          <p:cNvPr id="7" name="Otsikko 1">
            <a:extLst>
              <a:ext uri="{FF2B5EF4-FFF2-40B4-BE49-F238E27FC236}">
                <a16:creationId xmlns:a16="http://schemas.microsoft.com/office/drawing/2014/main" id="{5D8BDDB5-7090-4055-A01C-411BF3D97B86}"/>
              </a:ext>
            </a:extLst>
          </p:cNvPr>
          <p:cNvSpPr>
            <a:spLocks noGrp="1"/>
          </p:cNvSpPr>
          <p:nvPr>
            <p:ph type="ctrTitle"/>
          </p:nvPr>
        </p:nvSpPr>
        <p:spPr>
          <a:xfrm>
            <a:off x="601200" y="914400"/>
            <a:ext cx="6930000" cy="1019572"/>
          </a:xfrm>
          <a:effectLst/>
        </p:spPr>
        <p:txBody>
          <a:bodyPr anchor="b"/>
          <a:lstStyle>
            <a:lvl1pPr algn="l">
              <a:defRPr sz="3800" b="1">
                <a:solidFill>
                  <a:schemeClr val="tx2"/>
                </a:solidFill>
              </a:defRPr>
            </a:lvl1pPr>
          </a:lstStyle>
          <a:p>
            <a:r>
              <a:rPr lang="fi-FI" noProof="0"/>
              <a:t>Muokkaa ots. perustyyl. napsautt.</a:t>
            </a:r>
            <a:endParaRPr lang="en-GB" noProof="0" dirty="0"/>
          </a:p>
        </p:txBody>
      </p:sp>
      <p:sp>
        <p:nvSpPr>
          <p:cNvPr id="8" name="Alaotsikko 2">
            <a:extLst>
              <a:ext uri="{FF2B5EF4-FFF2-40B4-BE49-F238E27FC236}">
                <a16:creationId xmlns:a16="http://schemas.microsoft.com/office/drawing/2014/main" id="{ABD85E11-A5AA-4DC3-BA51-1D8F3812F0D7}"/>
              </a:ext>
            </a:extLst>
          </p:cNvPr>
          <p:cNvSpPr>
            <a:spLocks noGrp="1"/>
          </p:cNvSpPr>
          <p:nvPr>
            <p:ph type="subTitle" idx="1"/>
          </p:nvPr>
        </p:nvSpPr>
        <p:spPr>
          <a:xfrm>
            <a:off x="601200" y="2066400"/>
            <a:ext cx="6930000" cy="968400"/>
          </a:xfrm>
          <a:effectLst/>
        </p:spPr>
        <p:txBody>
          <a:bodyPr>
            <a:noAutofit/>
          </a:bodyPr>
          <a:lstStyle>
            <a:lvl1pPr marL="0" indent="0" algn="l">
              <a:spcBef>
                <a:spcPts val="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en-GB" noProof="0" dirty="0"/>
          </a:p>
        </p:txBody>
      </p:sp>
      <p:sp>
        <p:nvSpPr>
          <p:cNvPr id="5" name="Alatunnisteen paikkamerkki 4">
            <a:extLst>
              <a:ext uri="{FF2B5EF4-FFF2-40B4-BE49-F238E27FC236}">
                <a16:creationId xmlns:a16="http://schemas.microsoft.com/office/drawing/2014/main" id="{C9EF8BC7-9DBC-4A07-A280-4DE1E67CCF2D}"/>
              </a:ext>
            </a:extLst>
          </p:cNvPr>
          <p:cNvSpPr>
            <a:spLocks noGrp="1"/>
          </p:cNvSpPr>
          <p:nvPr>
            <p:ph type="ftr" sz="quarter" idx="15"/>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prstClr val="whit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86EAB614-91BC-4CF0-9FD0-0E75925CB18C}"/>
              </a:ext>
            </a:extLst>
          </p:cNvPr>
          <p:cNvSpPr>
            <a:spLocks noGrp="1"/>
          </p:cNvSpPr>
          <p:nvPr>
            <p:ph type="dt" sz="half" idx="14"/>
          </p:nvPr>
        </p:nvSpPr>
        <p:spPr/>
        <p:txBody>
          <a:bodyPr/>
          <a:lstStyle>
            <a:lvl1pPr>
              <a:defRPr>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00D8B37B-0029-4056-BE40-B591D8674A96}" type="datetime1">
              <a:rPr kumimoji="0" lang="fi-FI" sz="1000" b="0" i="0" u="none" strike="noStrike" kern="1200" cap="none" spc="0" normalizeH="0" baseline="0" noProof="0" smtClean="0">
                <a:ln>
                  <a:noFill/>
                </a:ln>
                <a:solidFill>
                  <a:prstClr val="white"/>
                </a:solidFill>
                <a:effectLst/>
                <a:uLnTx/>
                <a:uFillTx/>
                <a:latin typeface="Verdana"/>
                <a:ea typeface="+mn-ea"/>
                <a:cs typeface="+mn-cs"/>
              </a:rPr>
              <a:t>30.11.2023</a:t>
            </a:fld>
            <a:endParaRPr kumimoji="0" lang="fi-FI" sz="1000" b="0" i="0" u="none" strike="noStrike" kern="1200" cap="none" spc="0" normalizeH="0" baseline="0" noProof="0" dirty="0">
              <a:ln>
                <a:noFill/>
              </a:ln>
              <a:solidFill>
                <a:prstClr val="whit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8A5BE560-416D-46AA-A90A-7A8460935088}"/>
              </a:ext>
            </a:extLst>
          </p:cNvPr>
          <p:cNvSpPr>
            <a:spLocks noGrp="1"/>
          </p:cNvSpPr>
          <p:nvPr>
            <p:ph type="sldNum" sz="quarter" idx="16"/>
          </p:nvPr>
        </p:nvSpPr>
        <p:spPr/>
        <p:txBody>
          <a:bodyPr/>
          <a:lstStyle>
            <a:lvl1pPr>
              <a:defRPr>
                <a:solidFill>
                  <a:schemeClr val="bg1"/>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prstClr val="whit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prstClr val="white"/>
              </a:solidFill>
              <a:effectLst/>
              <a:uLnTx/>
              <a:uFillTx/>
              <a:latin typeface="Verdana"/>
              <a:ea typeface="+mn-ea"/>
              <a:cs typeface="+mn-cs"/>
            </a:endParaRPr>
          </a:p>
        </p:txBody>
      </p:sp>
      <p:sp>
        <p:nvSpPr>
          <p:cNvPr id="9" name="Tekstin paikkamerkki 4">
            <a:extLst>
              <a:ext uri="{FF2B5EF4-FFF2-40B4-BE49-F238E27FC236}">
                <a16:creationId xmlns:a16="http://schemas.microsoft.com/office/drawing/2014/main" id="{16BE4CA8-672C-BEEE-EA67-92251AFB42F8}"/>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Tree>
    <p:extLst>
      <p:ext uri="{BB962C8B-B14F-4D97-AF65-F5344CB8AC3E}">
        <p14:creationId xmlns:p14="http://schemas.microsoft.com/office/powerpoint/2010/main" val="33692156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5_Ikonit_vaale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65211"/>
            <a:ext cx="5494336" cy="1456048"/>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rgbClr val="7C878E"/>
                </a:solidFill>
              </a:defRPr>
            </a:lvl1pPr>
          </a:lstStyle>
          <a:p>
            <a:pPr>
              <a:defRPr/>
            </a:pPr>
            <a:r>
              <a:rPr kumimoji="0" lang="fi-FI" sz="1000" b="0" i="0" u="none" strike="noStrike" kern="1200" cap="none" spc="0" normalizeH="0" baseline="0" noProof="0" dirty="0">
                <a:ln>
                  <a:noFill/>
                </a:ln>
                <a:solidFill>
                  <a:srgbClr val="7C878E"/>
                </a:solidFill>
                <a:effectLst/>
                <a:uLnTx/>
                <a:uFillTx/>
                <a:latin typeface="+mn-lt"/>
                <a:ea typeface="+mn-ea"/>
                <a:cs typeface="+mn-cs"/>
              </a:rPr>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rgbClr val="7C878E"/>
                </a:solidFill>
              </a:defRPr>
            </a:lvl1pPr>
          </a:lstStyle>
          <a:p>
            <a:pPr>
              <a:defRPr/>
            </a:pPr>
            <a:fld id="{5C7005AC-9276-49F9-A829-8A247E5503D5}"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rgbClr val="7C878E"/>
                </a:solidFill>
              </a:defRPr>
            </a:lvl1pPr>
          </a:lstStyle>
          <a:p>
            <a:pPr>
              <a:defRPr/>
            </a:pPr>
            <a:fld id="{E97DE6E4-DC77-456C-872A-552B509F49AF}" type="slidenum">
              <a:rPr lang="fi-FI" smtClean="0"/>
              <a:pPr>
                <a:defRPr/>
              </a:pPr>
              <a:t>‹#›</a:t>
            </a:fld>
            <a:endParaRPr lang="fi-FI" dirty="0"/>
          </a:p>
        </p:txBody>
      </p:sp>
      <p:pic>
        <p:nvPicPr>
          <p:cNvPr id="7" name="Picture 6">
            <a:extLst>
              <a:ext uri="{FF2B5EF4-FFF2-40B4-BE49-F238E27FC236}">
                <a16:creationId xmlns:a16="http://schemas.microsoft.com/office/drawing/2014/main" id="{D4314ADB-317C-87AF-0E03-F7978D16C8D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846" y="3106509"/>
            <a:ext cx="12178308" cy="2763712"/>
          </a:xfrm>
          <a:prstGeom prst="rect">
            <a:avLst/>
          </a:prstGeom>
        </p:spPr>
      </p:pic>
    </p:spTree>
    <p:extLst>
      <p:ext uri="{BB962C8B-B14F-4D97-AF65-F5344CB8AC3E}">
        <p14:creationId xmlns:p14="http://schemas.microsoft.com/office/powerpoint/2010/main" val="311024152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6_Ikonit_tumma">
    <p:bg>
      <p:bgPr>
        <a:solidFill>
          <a:schemeClr val="tx2"/>
        </a:solidFill>
        <a:effectLst/>
      </p:bgPr>
    </p:bg>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3" y="1376093"/>
            <a:ext cx="5494337" cy="972000"/>
          </a:xfrm>
        </p:spPr>
        <p:txBody>
          <a:bodyPr>
            <a:noAutofit/>
          </a:bodyPr>
          <a:lstStyle>
            <a:lvl1pPr marL="0" indent="0" algn="l">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01663" y="601663"/>
            <a:ext cx="5494337" cy="1127125"/>
          </a:xfrm>
        </p:spPr>
        <p:txBody>
          <a:bodyPr anchor="t"/>
          <a:lstStyle>
            <a:lvl1pPr algn="l">
              <a:defRPr sz="2800" b="1">
                <a:solidFill>
                  <a:schemeClr val="bg1"/>
                </a:solidFill>
              </a:defRPr>
            </a:lvl1pPr>
          </a:lstStyle>
          <a:p>
            <a:r>
              <a:rPr lang="fi-FI" noProof="0"/>
              <a:t>Muokkaa ots. perustyyl. napsautt.</a:t>
            </a:r>
            <a:endParaRPr lang="fi-FI" noProof="0" dirty="0"/>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0CE7EAF8-A420-4164-B281-0AC5A108056B}"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pic>
        <p:nvPicPr>
          <p:cNvPr id="9" name="Picture 8">
            <a:extLst>
              <a:ext uri="{FF2B5EF4-FFF2-40B4-BE49-F238E27FC236}">
                <a16:creationId xmlns:a16="http://schemas.microsoft.com/office/drawing/2014/main" id="{4394FCE0-4079-4FBC-7DBD-6F30E0793E0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107240"/>
            <a:ext cx="12192000" cy="2762250"/>
          </a:xfrm>
          <a:prstGeom prst="rect">
            <a:avLst/>
          </a:prstGeom>
        </p:spPr>
      </p:pic>
      <p:pic>
        <p:nvPicPr>
          <p:cNvPr id="14"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6603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65304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5363212" y="0"/>
            <a:ext cx="6828789" cy="68580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fi-FI"/>
              <a:t>Lisää kuva napsauttamalla kuvaketta</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34F5B146-DA5F-4270-BB37-F0CEC4445449}" type="datetime1">
              <a:rPr lang="fi-FI" smtClean="0"/>
              <a:t>30.11.2023</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10394440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7001548" cy="68580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5824542" y="0"/>
            <a:ext cx="6367458" cy="68580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fi-FI"/>
              <a:t>Lisää kuva napsauttamalla kuvaketta</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AE8A1AF4-62C6-44D9-92F5-342A8891623D}" type="datetime1">
              <a:rPr lang="fi-FI" smtClean="0"/>
              <a:t>30.11.2023</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378963335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sp>
        <p:nvSpPr>
          <p:cNvPr id="2" name="Otsikko 1"/>
          <p:cNvSpPr>
            <a:spLocks noGrp="1"/>
          </p:cNvSpPr>
          <p:nvPr>
            <p:ph type="title"/>
          </p:nvPr>
        </p:nvSpPr>
        <p:spPr>
          <a:xfrm>
            <a:off x="612000" y="2595138"/>
            <a:ext cx="4764000" cy="2431412"/>
          </a:xfrm>
        </p:spPr>
        <p:txBody>
          <a:bodyPr anchor="b">
            <a:noAutofit/>
          </a:bodyPr>
          <a:lstStyle>
            <a:lvl1pPr algn="l">
              <a:defRPr sz="3800" b="1" cap="none" baseline="0">
                <a:solidFill>
                  <a:schemeClr val="bg1"/>
                </a:solidFill>
              </a:defRPr>
            </a:lvl1pPr>
          </a:lstStyle>
          <a:p>
            <a:r>
              <a:rPr lang="fi-FI" noProof="0"/>
              <a:t>Muokkaa ots. perustyyl. napsautt.</a:t>
            </a:r>
            <a:endParaRPr lang="fi-FI" noProof="0" dirty="0"/>
          </a:p>
        </p:txBody>
      </p:sp>
      <p:sp>
        <p:nvSpPr>
          <p:cNvPr id="3" name="Tekstin paikkamerkki 2"/>
          <p:cNvSpPr>
            <a:spLocks noGrp="1"/>
          </p:cNvSpPr>
          <p:nvPr>
            <p:ph type="body" idx="1"/>
          </p:nvPr>
        </p:nvSpPr>
        <p:spPr>
          <a:xfrm>
            <a:off x="612000" y="5206550"/>
            <a:ext cx="4764000" cy="9720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a:t>Muokkaa tekstin perustyylejä napsauttamalla</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400104339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26D35A-BCDD-4920-B85D-989E3CD3E912}"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4304913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cSld name="Otsikkodia">
    <p:spTree>
      <p:nvGrpSpPr>
        <p:cNvPr id="1" name=""/>
        <p:cNvGrpSpPr/>
        <p:nvPr/>
      </p:nvGrpSpPr>
      <p:grpSpPr>
        <a:xfrm>
          <a:off x="0" y="0"/>
          <a:ext cx="0" cy="0"/>
          <a:chOff x="0" y="0"/>
          <a:chExt cx="0" cy="0"/>
        </a:xfrm>
      </p:grpSpPr>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43217" y="0"/>
            <a:ext cx="4460950" cy="6858000"/>
          </a:xfrm>
          <a:prstGeom prst="rect">
            <a:avLst/>
          </a:prstGeom>
        </p:spPr>
      </p:pic>
      <p:sp>
        <p:nvSpPr>
          <p:cNvPr id="2" name="Otsikko 1"/>
          <p:cNvSpPr>
            <a:spLocks noGrp="1"/>
          </p:cNvSpPr>
          <p:nvPr>
            <p:ph type="ctrTitle"/>
          </p:nvPr>
        </p:nvSpPr>
        <p:spPr>
          <a:xfrm>
            <a:off x="787940" y="2221590"/>
            <a:ext cx="7149830" cy="2387600"/>
          </a:xfrm>
        </p:spPr>
        <p:txBody>
          <a:bodyPr anchor="ctr" anchorCtr="0">
            <a:noAutofit/>
          </a:bodyPr>
          <a:lstStyle>
            <a:lvl1pPr algn="l">
              <a:lnSpc>
                <a:spcPct val="110000"/>
              </a:lnSpc>
              <a:defRPr sz="3600"/>
            </a:lvl1pPr>
          </a:lstStyle>
          <a:p>
            <a:r>
              <a:rPr lang="fi-FI"/>
              <a:t>Muokkaa ots. perustyyl. napsautt.</a:t>
            </a:r>
            <a:endParaRPr lang="en-GB" dirty="0"/>
          </a:p>
        </p:txBody>
      </p:sp>
      <p:sp>
        <p:nvSpPr>
          <p:cNvPr id="3" name="Alaotsikko 2"/>
          <p:cNvSpPr>
            <a:spLocks noGrp="1"/>
          </p:cNvSpPr>
          <p:nvPr>
            <p:ph type="subTitle" idx="1"/>
          </p:nvPr>
        </p:nvSpPr>
        <p:spPr>
          <a:xfrm>
            <a:off x="787940" y="4697565"/>
            <a:ext cx="7149830" cy="1629383"/>
          </a:xfrm>
        </p:spPr>
        <p:txBody>
          <a:bodyPr>
            <a:normAutofit/>
          </a:bodyPr>
          <a:lstStyle>
            <a:lvl1pPr marL="0" indent="0" algn="l">
              <a:lnSpc>
                <a:spcPct val="110000"/>
              </a:lnSpc>
              <a:spcBef>
                <a:spcPts val="0"/>
              </a:spcBef>
              <a:spcAft>
                <a:spcPts val="0"/>
              </a:spcAft>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404" y="555999"/>
            <a:ext cx="2716907" cy="820371"/>
          </a:xfrm>
          <a:prstGeom prst="rect">
            <a:avLst/>
          </a:prstGeom>
        </p:spPr>
      </p:pic>
    </p:spTree>
    <p:extLst>
      <p:ext uri="{BB962C8B-B14F-4D97-AF65-F5344CB8AC3E}">
        <p14:creationId xmlns:p14="http://schemas.microsoft.com/office/powerpoint/2010/main" val="984465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Kaksi_kuvaa_A">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3633CA5-363D-42E1-9C8C-C7BFBF4A650A}"/>
              </a:ext>
            </a:extLst>
          </p:cNvPr>
          <p:cNvSpPr>
            <a:spLocks noGrp="1"/>
          </p:cNvSpPr>
          <p:nvPr>
            <p:ph type="pic" sz="quarter" idx="10"/>
          </p:nvPr>
        </p:nvSpPr>
        <p:spPr>
          <a:xfrm>
            <a:off x="-1" y="0"/>
            <a:ext cx="65304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30401" h="6858001">
                <a:moveTo>
                  <a:pt x="0" y="0"/>
                </a:moveTo>
                <a:lnTo>
                  <a:pt x="5244339" y="0"/>
                </a:lnTo>
                <a:lnTo>
                  <a:pt x="5338407" y="108596"/>
                </a:lnTo>
                <a:cubicBezTo>
                  <a:pt x="6083071" y="1010919"/>
                  <a:pt x="6530401" y="2167720"/>
                  <a:pt x="6530401" y="3429000"/>
                </a:cubicBezTo>
                <a:cubicBezTo>
                  <a:pt x="6530401" y="4690280"/>
                  <a:pt x="6083071" y="5847081"/>
                  <a:pt x="5338407" y="6749405"/>
                </a:cubicBezTo>
                <a:lnTo>
                  <a:pt x="5244338" y="6858001"/>
                </a:lnTo>
                <a:lnTo>
                  <a:pt x="0" y="6858001"/>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2B5D60B4-8F31-9E28-4F4B-5F203DB9CCEE}"/>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0" name="Picture Placeholder 19">
            <a:extLst>
              <a:ext uri="{FF2B5EF4-FFF2-40B4-BE49-F238E27FC236}">
                <a16:creationId xmlns:a16="http://schemas.microsoft.com/office/drawing/2014/main" id="{14BDE79F-109B-6CAC-ACD2-CDF7FBA42569}"/>
              </a:ext>
            </a:extLst>
          </p:cNvPr>
          <p:cNvSpPr>
            <a:spLocks noGrp="1"/>
          </p:cNvSpPr>
          <p:nvPr>
            <p:ph type="pic" sz="quarter" idx="11"/>
          </p:nvPr>
        </p:nvSpPr>
        <p:spPr>
          <a:xfrm>
            <a:off x="5363212" y="0"/>
            <a:ext cx="6828789" cy="6858000"/>
          </a:xfrm>
          <a:custGeom>
            <a:avLst/>
            <a:gdLst>
              <a:gd name="connsiteX0" fmla="*/ 0 w 6828789"/>
              <a:gd name="connsiteY0" fmla="*/ 0 h 6858000"/>
              <a:gd name="connsiteX1" fmla="*/ 6828789 w 6828789"/>
              <a:gd name="connsiteY1" fmla="*/ 0 h 6858000"/>
              <a:gd name="connsiteX2" fmla="*/ 6828789 w 6828789"/>
              <a:gd name="connsiteY2" fmla="*/ 6858000 h 6858000"/>
              <a:gd name="connsiteX3" fmla="*/ 0 w 6828789"/>
              <a:gd name="connsiteY3" fmla="*/ 6858000 h 6858000"/>
              <a:gd name="connsiteX4" fmla="*/ 94068 w 6828789"/>
              <a:gd name="connsiteY4" fmla="*/ 6749405 h 6858000"/>
              <a:gd name="connsiteX5" fmla="*/ 1286062 w 6828789"/>
              <a:gd name="connsiteY5" fmla="*/ 3429000 h 6858000"/>
              <a:gd name="connsiteX6" fmla="*/ 94068 w 6828789"/>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28789" h="6858000">
                <a:moveTo>
                  <a:pt x="0" y="0"/>
                </a:moveTo>
                <a:lnTo>
                  <a:pt x="6828789" y="0"/>
                </a:lnTo>
                <a:lnTo>
                  <a:pt x="6828789" y="6858000"/>
                </a:lnTo>
                <a:lnTo>
                  <a:pt x="0" y="6858000"/>
                </a:lnTo>
                <a:lnTo>
                  <a:pt x="94068" y="6749405"/>
                </a:lnTo>
                <a:cubicBezTo>
                  <a:pt x="838732" y="5847081"/>
                  <a:pt x="1286062" y="4690280"/>
                  <a:pt x="1286062" y="3429000"/>
                </a:cubicBezTo>
                <a:cubicBezTo>
                  <a:pt x="1286062" y="2167720"/>
                  <a:pt x="838732" y="1010919"/>
                  <a:pt x="94068" y="108596"/>
                </a:cubicBezTo>
                <a:close/>
              </a:path>
            </a:pathLst>
          </a:custGeom>
          <a:noFill/>
        </p:spPr>
        <p:txBody>
          <a:bodyPr wrap="square" anchor="ctr" anchorCtr="0">
            <a:noAutofit/>
          </a:bodyPr>
          <a:lstStyle>
            <a:lvl1pPr marL="0" indent="0" algn="ctr">
              <a:buNone/>
              <a:defRPr/>
            </a:lvl1pPr>
          </a:lstStyle>
          <a:p>
            <a:r>
              <a:rPr lang="fi-FI"/>
              <a:t>Lisää kuva napsauttamalla kuvaketta</a:t>
            </a:r>
            <a:endParaRPr lang="en-FI" dirty="0"/>
          </a:p>
        </p:txBody>
      </p:sp>
      <p:sp>
        <p:nvSpPr>
          <p:cNvPr id="12" name="Alatunnisteen paikkamerkki 10">
            <a:extLst>
              <a:ext uri="{FF2B5EF4-FFF2-40B4-BE49-F238E27FC236}">
                <a16:creationId xmlns:a16="http://schemas.microsoft.com/office/drawing/2014/main" id="{890D0764-9D39-051D-E31B-D2F12B59A4E7}"/>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C475DB7C-9802-7A93-3FFF-1D1C60CCDDAD}"/>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34F5B146-DA5F-4270-BB37-F0CEC4445449}" type="datetime1">
              <a:rPr lang="fi-FI" smtClean="0"/>
              <a:t>30.11.2023</a:t>
            </a:fld>
            <a:endParaRPr lang="fi-FI" dirty="0"/>
          </a:p>
        </p:txBody>
      </p:sp>
      <p:sp>
        <p:nvSpPr>
          <p:cNvPr id="14" name="Dian numeron paikkamerkki 11">
            <a:extLst>
              <a:ext uri="{FF2B5EF4-FFF2-40B4-BE49-F238E27FC236}">
                <a16:creationId xmlns:a16="http://schemas.microsoft.com/office/drawing/2014/main" id="{5B7D8C49-CCB9-D752-0407-B22AA03A770A}"/>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657326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8_Kaksi_kuvaa_B">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4664CDCB-40F3-B61C-3DF1-392DB71E0421}"/>
              </a:ext>
            </a:extLst>
          </p:cNvPr>
          <p:cNvSpPr>
            <a:spLocks noGrp="1"/>
          </p:cNvSpPr>
          <p:nvPr>
            <p:ph type="pic" sz="quarter" idx="10"/>
          </p:nvPr>
        </p:nvSpPr>
        <p:spPr>
          <a:xfrm>
            <a:off x="0" y="0"/>
            <a:ext cx="7001548" cy="6858000"/>
          </a:xfrm>
          <a:custGeom>
            <a:avLst/>
            <a:gdLst>
              <a:gd name="connsiteX0" fmla="*/ 0 w 7001548"/>
              <a:gd name="connsiteY0" fmla="*/ 0 h 6858000"/>
              <a:gd name="connsiteX1" fmla="*/ 7001548 w 7001548"/>
              <a:gd name="connsiteY1" fmla="*/ 0 h 6858000"/>
              <a:gd name="connsiteX2" fmla="*/ 6907480 w 7001548"/>
              <a:gd name="connsiteY2" fmla="*/ 108596 h 6858000"/>
              <a:gd name="connsiteX3" fmla="*/ 5715485 w 7001548"/>
              <a:gd name="connsiteY3" fmla="*/ 3429000 h 6858000"/>
              <a:gd name="connsiteX4" fmla="*/ 6907480 w 7001548"/>
              <a:gd name="connsiteY4" fmla="*/ 6749405 h 6858000"/>
              <a:gd name="connsiteX5" fmla="*/ 7001548 w 7001548"/>
              <a:gd name="connsiteY5" fmla="*/ 6858000 h 6858000"/>
              <a:gd name="connsiteX6" fmla="*/ 0 w 700154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1548" h="6858000">
                <a:moveTo>
                  <a:pt x="0" y="0"/>
                </a:moveTo>
                <a:lnTo>
                  <a:pt x="7001548" y="0"/>
                </a:lnTo>
                <a:lnTo>
                  <a:pt x="6907480" y="108596"/>
                </a:lnTo>
                <a:cubicBezTo>
                  <a:pt x="6162816" y="1010919"/>
                  <a:pt x="5715485" y="2167720"/>
                  <a:pt x="5715485" y="3429000"/>
                </a:cubicBezTo>
                <a:cubicBezTo>
                  <a:pt x="5715485" y="4690280"/>
                  <a:pt x="6162816" y="5847081"/>
                  <a:pt x="6907480" y="6749405"/>
                </a:cubicBezTo>
                <a:lnTo>
                  <a:pt x="7001548" y="6858000"/>
                </a:lnTo>
                <a:lnTo>
                  <a:pt x="0" y="6858000"/>
                </a:lnTo>
                <a:close/>
              </a:path>
            </a:pathLst>
          </a:custGeom>
          <a:noFill/>
        </p:spPr>
        <p:txBody>
          <a:bodyPr wrap="square" anchor="ctr" anchorCtr="0">
            <a:noAutofit/>
          </a:bodyPr>
          <a:lstStyle>
            <a:lvl1pPr marL="0" indent="0" algn="ctr">
              <a:buNone/>
              <a:defRPr/>
            </a:lvl1pPr>
          </a:lstStyle>
          <a:p>
            <a:r>
              <a:rPr lang="fi-FI"/>
              <a:t>Lisää kuva napsauttamalla kuvaketta</a:t>
            </a:r>
            <a:endParaRPr lang="en-FI"/>
          </a:p>
        </p:txBody>
      </p:sp>
      <p:sp>
        <p:nvSpPr>
          <p:cNvPr id="9" name="Tekstin paikkamerkki 4">
            <a:extLst>
              <a:ext uri="{FF2B5EF4-FFF2-40B4-BE49-F238E27FC236}">
                <a16:creationId xmlns:a16="http://schemas.microsoft.com/office/drawing/2014/main" id="{5A861390-BC65-D90B-A67A-81EC2CA5A7D1}"/>
              </a:ext>
              <a:ext uri="{C183D7F6-B498-43B3-948B-1728B52AA6E4}">
                <adec:decorative xmlns:adec="http://schemas.microsoft.com/office/drawing/2017/decorative" val="1"/>
              </a:ext>
            </a:extLst>
          </p:cNvPr>
          <p:cNvSpPr>
            <a:spLocks noGrp="1"/>
          </p:cNvSpPr>
          <p:nvPr>
            <p:ph type="body" sz="quarter" idx="18" hasCustomPrompt="1"/>
          </p:nvPr>
        </p:nvSpPr>
        <p:spPr>
          <a:xfrm>
            <a:off x="212400" y="6490800"/>
            <a:ext cx="1170000" cy="158400"/>
          </a:xfrm>
          <a:blipFill>
            <a:blip r:embed="rId2" cstate="screen">
              <a:extLst>
                <a:ext uri="{28A0092B-C50C-407E-A947-70E740481C1C}">
                  <a14:useLocalDpi xmlns:a14="http://schemas.microsoft.com/office/drawing/2010/main"/>
                </a:ext>
              </a:extLst>
            </a:blip>
            <a:stretch>
              <a:fillRect/>
            </a:stretch>
          </a:blipFill>
        </p:spPr>
        <p:txBody>
          <a:bodyPr lIns="0" tIns="0" rIns="0" bIns="0" anchor="ctr" anchorCtr="0"/>
          <a:lstStyle>
            <a:lvl1pPr marL="0" indent="0" algn="ctr">
              <a:lnSpc>
                <a:spcPct val="100000"/>
              </a:lnSpc>
              <a:spcBef>
                <a:spcPts val="0"/>
              </a:spcBef>
              <a:buFontTx/>
              <a:buNone/>
              <a:defRPr sz="100"/>
            </a:lvl1pPr>
          </a:lstStyle>
          <a:p>
            <a:pPr lvl="0"/>
            <a:r>
              <a:rPr lang="fi-FI" dirty="0"/>
              <a:t> </a:t>
            </a:r>
          </a:p>
        </p:txBody>
      </p:sp>
      <p:sp>
        <p:nvSpPr>
          <p:cNvPr id="25" name="Picture Placeholder 24">
            <a:extLst>
              <a:ext uri="{FF2B5EF4-FFF2-40B4-BE49-F238E27FC236}">
                <a16:creationId xmlns:a16="http://schemas.microsoft.com/office/drawing/2014/main" id="{39480CDD-F2DF-ABB6-4D21-D3394137689F}"/>
              </a:ext>
            </a:extLst>
          </p:cNvPr>
          <p:cNvSpPr>
            <a:spLocks noGrp="1"/>
          </p:cNvSpPr>
          <p:nvPr>
            <p:ph type="pic" sz="quarter" idx="11"/>
          </p:nvPr>
        </p:nvSpPr>
        <p:spPr>
          <a:xfrm>
            <a:off x="5824542" y="0"/>
            <a:ext cx="6367458" cy="6858000"/>
          </a:xfrm>
          <a:custGeom>
            <a:avLst/>
            <a:gdLst>
              <a:gd name="connsiteX0" fmla="*/ 1286063 w 6367458"/>
              <a:gd name="connsiteY0" fmla="*/ 0 h 6858000"/>
              <a:gd name="connsiteX1" fmla="*/ 6367458 w 6367458"/>
              <a:gd name="connsiteY1" fmla="*/ 0 h 6858000"/>
              <a:gd name="connsiteX2" fmla="*/ 6367458 w 6367458"/>
              <a:gd name="connsiteY2" fmla="*/ 6858000 h 6858000"/>
              <a:gd name="connsiteX3" fmla="*/ 1286063 w 6367458"/>
              <a:gd name="connsiteY3" fmla="*/ 6858000 h 6858000"/>
              <a:gd name="connsiteX4" fmla="*/ 1191995 w 6367458"/>
              <a:gd name="connsiteY4" fmla="*/ 6749405 h 6858000"/>
              <a:gd name="connsiteX5" fmla="*/ 0 w 6367458"/>
              <a:gd name="connsiteY5" fmla="*/ 3429000 h 6858000"/>
              <a:gd name="connsiteX6" fmla="*/ 1191995 w 6367458"/>
              <a:gd name="connsiteY6" fmla="*/ 10859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67458" h="6858000">
                <a:moveTo>
                  <a:pt x="1286063" y="0"/>
                </a:moveTo>
                <a:lnTo>
                  <a:pt x="6367458" y="0"/>
                </a:lnTo>
                <a:lnTo>
                  <a:pt x="6367458" y="6858000"/>
                </a:lnTo>
                <a:lnTo>
                  <a:pt x="1286063" y="6858000"/>
                </a:lnTo>
                <a:lnTo>
                  <a:pt x="1191995" y="6749405"/>
                </a:lnTo>
                <a:cubicBezTo>
                  <a:pt x="447331" y="5847081"/>
                  <a:pt x="0" y="4690280"/>
                  <a:pt x="0" y="3429000"/>
                </a:cubicBezTo>
                <a:cubicBezTo>
                  <a:pt x="0" y="2167720"/>
                  <a:pt x="447331" y="1010919"/>
                  <a:pt x="1191995" y="108596"/>
                </a:cubicBezTo>
                <a:close/>
              </a:path>
            </a:pathLst>
          </a:custGeom>
          <a:noFill/>
          <a:ln>
            <a:noFill/>
          </a:ln>
        </p:spPr>
        <p:txBody>
          <a:bodyPr wrap="square" anchor="ctr" anchorCtr="0">
            <a:noAutofit/>
          </a:bodyPr>
          <a:lstStyle>
            <a:lvl1pPr marL="0" indent="0" algn="ctr">
              <a:buNone/>
              <a:defRPr/>
            </a:lvl1pPr>
          </a:lstStyle>
          <a:p>
            <a:r>
              <a:rPr lang="fi-FI"/>
              <a:t>Lisää kuva napsauttamalla kuvaketta</a:t>
            </a:r>
            <a:endParaRPr lang="en-FI"/>
          </a:p>
        </p:txBody>
      </p:sp>
      <p:sp>
        <p:nvSpPr>
          <p:cNvPr id="12" name="Alatunnisteen paikkamerkki 10">
            <a:extLst>
              <a:ext uri="{FF2B5EF4-FFF2-40B4-BE49-F238E27FC236}">
                <a16:creationId xmlns:a16="http://schemas.microsoft.com/office/drawing/2014/main" id="{E3380DD7-B927-F80E-1485-3D677EE601D0}"/>
              </a:ext>
            </a:extLst>
          </p:cNvPr>
          <p:cNvSpPr>
            <a:spLocks noGrp="1"/>
          </p:cNvSpPr>
          <p:nvPr>
            <p:ph type="ftr" sz="quarter" idx="15"/>
          </p:nvPr>
        </p:nvSpPr>
        <p:spPr>
          <a:xfrm>
            <a:off x="2507022" y="6466504"/>
            <a:ext cx="3588978" cy="252000"/>
          </a:xfrm>
        </p:spPr>
        <p:txBody>
          <a:bodyPr/>
          <a:lstStyle>
            <a:lvl1pPr marL="0" marR="0" indent="0" algn="l" defTabSz="914400" rtl="0" eaLnBrk="1" fontAlgn="auto" latinLnBrk="0" hangingPunct="1">
              <a:lnSpc>
                <a:spcPct val="100000"/>
              </a:lnSpc>
              <a:spcBef>
                <a:spcPts val="0"/>
              </a:spcBef>
              <a:spcAft>
                <a:spcPts val="0"/>
              </a:spcAft>
              <a:buClrTx/>
              <a:buSzTx/>
              <a:buFontTx/>
              <a:buNone/>
              <a:tabLst/>
              <a:defRPr>
                <a:solidFill>
                  <a:schemeClr val="bg1"/>
                </a:solidFill>
              </a:defRPr>
            </a:lvl1pPr>
          </a:lstStyle>
          <a:p>
            <a:pPr>
              <a:defRPr/>
            </a:pPr>
            <a:r>
              <a:rPr lang="fi-FI"/>
              <a:t>[Esityksen nimi]</a:t>
            </a:r>
            <a:endParaRPr lang="fi-FI" dirty="0"/>
          </a:p>
        </p:txBody>
      </p:sp>
      <p:sp>
        <p:nvSpPr>
          <p:cNvPr id="13" name="Päivämäärän paikkamerkki 7">
            <a:extLst>
              <a:ext uri="{FF2B5EF4-FFF2-40B4-BE49-F238E27FC236}">
                <a16:creationId xmlns:a16="http://schemas.microsoft.com/office/drawing/2014/main" id="{7AC75DE7-1369-7459-CD9C-777319A2C5A7}"/>
              </a:ext>
            </a:extLst>
          </p:cNvPr>
          <p:cNvSpPr>
            <a:spLocks noGrp="1"/>
          </p:cNvSpPr>
          <p:nvPr>
            <p:ph type="dt" sz="half" idx="14"/>
          </p:nvPr>
        </p:nvSpPr>
        <p:spPr>
          <a:xfrm>
            <a:off x="9164150" y="6466504"/>
            <a:ext cx="1872000" cy="252000"/>
          </a:xfrm>
        </p:spPr>
        <p:txBody>
          <a:bodyPr/>
          <a:lstStyle>
            <a:lvl1pPr>
              <a:defRPr>
                <a:solidFill>
                  <a:schemeClr val="bg1"/>
                </a:solidFill>
              </a:defRPr>
            </a:lvl1pPr>
          </a:lstStyle>
          <a:p>
            <a:pPr>
              <a:defRPr/>
            </a:pPr>
            <a:fld id="{AE8A1AF4-62C6-44D9-92F5-342A8891623D}" type="datetime1">
              <a:rPr lang="fi-FI" smtClean="0"/>
              <a:t>30.11.2023</a:t>
            </a:fld>
            <a:endParaRPr lang="fi-FI" dirty="0"/>
          </a:p>
        </p:txBody>
      </p:sp>
      <p:sp>
        <p:nvSpPr>
          <p:cNvPr id="14" name="Dian numeron paikkamerkki 11">
            <a:extLst>
              <a:ext uri="{FF2B5EF4-FFF2-40B4-BE49-F238E27FC236}">
                <a16:creationId xmlns:a16="http://schemas.microsoft.com/office/drawing/2014/main" id="{45468E87-8776-F96B-3440-0E3E5E66C466}"/>
              </a:ext>
            </a:extLst>
          </p:cNvPr>
          <p:cNvSpPr>
            <a:spLocks noGrp="1"/>
          </p:cNvSpPr>
          <p:nvPr>
            <p:ph type="sldNum" sz="quarter" idx="16"/>
          </p:nvPr>
        </p:nvSpPr>
        <p:spPr>
          <a:xfrm>
            <a:off x="11304000" y="6466504"/>
            <a:ext cx="610671" cy="252000"/>
          </a:xfrm>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5879646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19_Lopetusdia">
    <p:bg>
      <p:bgPr>
        <a:solidFill>
          <a:schemeClr val="bg1"/>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1EDD55-C41C-9E4D-C5EF-6A7A1982E321}"/>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sp>
        <p:nvSpPr>
          <p:cNvPr id="2" name="Otsikko 1"/>
          <p:cNvSpPr>
            <a:spLocks noGrp="1"/>
          </p:cNvSpPr>
          <p:nvPr>
            <p:ph type="title"/>
          </p:nvPr>
        </p:nvSpPr>
        <p:spPr>
          <a:xfrm>
            <a:off x="612000" y="2595138"/>
            <a:ext cx="4764000" cy="2431412"/>
          </a:xfrm>
        </p:spPr>
        <p:txBody>
          <a:bodyPr anchor="b">
            <a:noAutofit/>
          </a:bodyPr>
          <a:lstStyle>
            <a:lvl1pPr algn="l">
              <a:defRPr sz="3800" b="1" cap="none" baseline="0">
                <a:solidFill>
                  <a:schemeClr val="bg1"/>
                </a:solidFill>
              </a:defRPr>
            </a:lvl1pPr>
          </a:lstStyle>
          <a:p>
            <a:r>
              <a:rPr lang="fi-FI" noProof="0"/>
              <a:t>Muokkaa ots. perustyyl. napsautt.</a:t>
            </a:r>
            <a:endParaRPr lang="fi-FI" noProof="0" dirty="0"/>
          </a:p>
        </p:txBody>
      </p:sp>
      <p:sp>
        <p:nvSpPr>
          <p:cNvPr id="3" name="Tekstin paikkamerkki 2"/>
          <p:cNvSpPr>
            <a:spLocks noGrp="1"/>
          </p:cNvSpPr>
          <p:nvPr>
            <p:ph type="body" idx="1"/>
          </p:nvPr>
        </p:nvSpPr>
        <p:spPr>
          <a:xfrm>
            <a:off x="612000" y="5206550"/>
            <a:ext cx="4764000" cy="972000"/>
          </a:xfrm>
        </p:spPr>
        <p:txBody>
          <a:bodyPr anchor="t">
            <a:normAutofit/>
          </a:bodyPr>
          <a:lstStyle>
            <a:lvl1pPr marL="0" indent="0" algn="l">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a:t>Muokkaa tekstin perustyylejä napsauttamalla</a:t>
            </a:r>
          </a:p>
        </p:txBody>
      </p:sp>
      <p:sp>
        <p:nvSpPr>
          <p:cNvPr id="4" name="Päivämäärän paikkamerkki 3">
            <a:extLst>
              <a:ext uri="{FF2B5EF4-FFF2-40B4-BE49-F238E27FC236}">
                <a16:creationId xmlns:a16="http://schemas.microsoft.com/office/drawing/2014/main" id="{196E1121-9A04-DF32-96C1-1C77E700759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C40F370-7881-2D45-CCBB-9D1F9E3A28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pic>
        <p:nvPicPr>
          <p:cNvPr id="9" name="Kuva 8" descr="Liikenne- ja viestintävirasto Traficom">
            <a:extLst>
              <a:ext uri="{FF2B5EF4-FFF2-40B4-BE49-F238E27FC236}">
                <a16:creationId xmlns:a16="http://schemas.microsoft.com/office/drawing/2014/main" id="{046234B7-137B-6806-7011-3560101411B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1179163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cSld name="Otsikkodia">
    <p:spTree>
      <p:nvGrpSpPr>
        <p:cNvPr id="1" name=""/>
        <p:cNvGrpSpPr/>
        <p:nvPr/>
      </p:nvGrpSpPr>
      <p:grpSpPr>
        <a:xfrm>
          <a:off x="0" y="0"/>
          <a:ext cx="0" cy="0"/>
          <a:chOff x="0" y="0"/>
          <a:chExt cx="0" cy="0"/>
        </a:xfrm>
      </p:grpSpPr>
      <p:pic>
        <p:nvPicPr>
          <p:cNvPr id="9" name="Kuva 8">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43217" y="0"/>
            <a:ext cx="4460950" cy="6858000"/>
          </a:xfrm>
          <a:prstGeom prst="rect">
            <a:avLst/>
          </a:prstGeom>
        </p:spPr>
      </p:pic>
      <p:sp>
        <p:nvSpPr>
          <p:cNvPr id="2" name="Otsikko 1"/>
          <p:cNvSpPr>
            <a:spLocks noGrp="1"/>
          </p:cNvSpPr>
          <p:nvPr>
            <p:ph type="ctrTitle"/>
          </p:nvPr>
        </p:nvSpPr>
        <p:spPr>
          <a:xfrm>
            <a:off x="787940" y="2221590"/>
            <a:ext cx="7149830" cy="2387600"/>
          </a:xfrm>
        </p:spPr>
        <p:txBody>
          <a:bodyPr anchor="ctr" anchorCtr="0">
            <a:noAutofit/>
          </a:bodyPr>
          <a:lstStyle>
            <a:lvl1pPr algn="l">
              <a:lnSpc>
                <a:spcPct val="110000"/>
              </a:lnSpc>
              <a:defRPr sz="3600"/>
            </a:lvl1pPr>
          </a:lstStyle>
          <a:p>
            <a:r>
              <a:rPr lang="fi-FI"/>
              <a:t>Muokkaa ots. perustyyl. napsautt.</a:t>
            </a:r>
            <a:endParaRPr lang="en-GB" dirty="0"/>
          </a:p>
        </p:txBody>
      </p:sp>
      <p:sp>
        <p:nvSpPr>
          <p:cNvPr id="3" name="Alaotsikko 2"/>
          <p:cNvSpPr>
            <a:spLocks noGrp="1"/>
          </p:cNvSpPr>
          <p:nvPr>
            <p:ph type="subTitle" idx="1"/>
          </p:nvPr>
        </p:nvSpPr>
        <p:spPr>
          <a:xfrm>
            <a:off x="787940" y="4697565"/>
            <a:ext cx="7149830" cy="1629383"/>
          </a:xfrm>
        </p:spPr>
        <p:txBody>
          <a:bodyPr>
            <a:normAutofit/>
          </a:bodyPr>
          <a:lstStyle>
            <a:lvl1pPr marL="0" indent="0" algn="l">
              <a:lnSpc>
                <a:spcPct val="110000"/>
              </a:lnSpc>
              <a:spcBef>
                <a:spcPts val="0"/>
              </a:spcBef>
              <a:spcAft>
                <a:spcPts val="0"/>
              </a:spcAft>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0" name="Kuva 9">
            <a:extLs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2404" y="555999"/>
            <a:ext cx="2716907" cy="820371"/>
          </a:xfrm>
          <a:prstGeom prst="rect">
            <a:avLst/>
          </a:prstGeom>
        </p:spPr>
      </p:pic>
    </p:spTree>
    <p:extLst>
      <p:ext uri="{BB962C8B-B14F-4D97-AF65-F5344CB8AC3E}">
        <p14:creationId xmlns:p14="http://schemas.microsoft.com/office/powerpoint/2010/main" val="2855121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en-US" noProof="0"/>
              <a:t>Click to edit Master title style</a:t>
            </a:r>
            <a:endParaRPr lang="fi-FI" noProof="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26D35A-BCDD-4920-B85D-989E3CD3E912}"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547304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Otsikkodia_ikonein">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272463" y="2857550"/>
            <a:ext cx="5067536" cy="2169000"/>
          </a:xfrm>
        </p:spPr>
        <p:txBody>
          <a:bodyPr anchor="b"/>
          <a:lstStyle>
            <a:lvl1pPr algn="r">
              <a:defRPr sz="3800" b="1"/>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272463" y="5206550"/>
            <a:ext cx="5067536" cy="972000"/>
          </a:xfrm>
        </p:spPr>
        <p:txBody>
          <a:bodyPr>
            <a:noAutofit/>
          </a:bodyPr>
          <a:lstStyle>
            <a:lvl1pPr marL="0" indent="0" algn="r">
              <a:spcBef>
                <a:spcPts val="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3" name="Freeform 12">
            <a:extLst>
              <a:ext uri="{FF2B5EF4-FFF2-40B4-BE49-F238E27FC236}">
                <a16:creationId xmlns:a16="http://schemas.microsoft.com/office/drawing/2014/main" id="{E9A7DEC2-5842-0951-0ACC-7F31031690CE}"/>
              </a:ext>
              <a:ext uri="{C183D7F6-B498-43B3-948B-1728B52AA6E4}">
                <adec:decorative xmlns:adec="http://schemas.microsoft.com/office/drawing/2017/decorative" val="1"/>
              </a:ext>
            </a:extLst>
          </p:cNvPr>
          <p:cNvSpPr/>
          <p:nvPr userDrawn="1"/>
        </p:nvSpPr>
        <p:spPr>
          <a:xfrm>
            <a:off x="0" y="0"/>
            <a:ext cx="6096000" cy="6858000"/>
          </a:xfrm>
          <a:custGeom>
            <a:avLst/>
            <a:gdLst>
              <a:gd name="connsiteX0" fmla="*/ 0 w 6096000"/>
              <a:gd name="connsiteY0" fmla="*/ 0 h 6858000"/>
              <a:gd name="connsiteX1" fmla="*/ 4809938 w 6096000"/>
              <a:gd name="connsiteY1" fmla="*/ 0 h 6858000"/>
              <a:gd name="connsiteX2" fmla="*/ 4904006 w 6096000"/>
              <a:gd name="connsiteY2" fmla="*/ 108596 h 6858000"/>
              <a:gd name="connsiteX3" fmla="*/ 6096000 w 6096000"/>
              <a:gd name="connsiteY3" fmla="*/ 3429000 h 6858000"/>
              <a:gd name="connsiteX4" fmla="*/ 4904006 w 6096000"/>
              <a:gd name="connsiteY4" fmla="*/ 6749405 h 6858000"/>
              <a:gd name="connsiteX5" fmla="*/ 4809938 w 6096000"/>
              <a:gd name="connsiteY5" fmla="*/ 6858000 h 6858000"/>
              <a:gd name="connsiteX6" fmla="*/ 0 w 6096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8000">
                <a:moveTo>
                  <a:pt x="0" y="0"/>
                </a:moveTo>
                <a:lnTo>
                  <a:pt x="4809938" y="0"/>
                </a:lnTo>
                <a:lnTo>
                  <a:pt x="4904006" y="108596"/>
                </a:lnTo>
                <a:cubicBezTo>
                  <a:pt x="5648670" y="1010919"/>
                  <a:pt x="6096000" y="2167720"/>
                  <a:pt x="6096000" y="3429000"/>
                </a:cubicBezTo>
                <a:cubicBezTo>
                  <a:pt x="6096000" y="4690280"/>
                  <a:pt x="5648670" y="5847081"/>
                  <a:pt x="4904006" y="6749405"/>
                </a:cubicBezTo>
                <a:lnTo>
                  <a:pt x="4809938" y="6858000"/>
                </a:lnTo>
                <a:lnTo>
                  <a:pt x="0" y="6858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en-FI" dirty="0" err="1">
              <a:solidFill>
                <a:schemeClr val="bg1"/>
              </a:solidFill>
              <a:latin typeface="+mj-lt"/>
            </a:endParaRPr>
          </a:p>
        </p:txBody>
      </p:sp>
      <p:pic>
        <p:nvPicPr>
          <p:cNvPr id="11" name="Kuva 10">
            <a:extLst>
              <a:ext uri="{FF2B5EF4-FFF2-40B4-BE49-F238E27FC236}">
                <a16:creationId xmlns:a16="http://schemas.microsoft.com/office/drawing/2014/main" id="{754A59EF-6601-481C-8F1E-85253E26AA2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356" y="2329543"/>
            <a:ext cx="5889726" cy="2303033"/>
          </a:xfrm>
          <a:prstGeom prst="rect">
            <a:avLst/>
          </a:prstGeom>
        </p:spPr>
      </p:pic>
      <p:pic>
        <p:nvPicPr>
          <p:cNvPr id="8" name="Kuva 7" descr="Liikenne- ja viestintävirasto Traficom">
            <a:extLst>
              <a:ext uri="{FF2B5EF4-FFF2-40B4-BE49-F238E27FC236}">
                <a16:creationId xmlns:a16="http://schemas.microsoft.com/office/drawing/2014/main" id="{0C0CC08A-7141-701C-38CF-39B1B2B3EC0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26123" y="1194997"/>
            <a:ext cx="3001432" cy="647737"/>
          </a:xfrm>
          <a:prstGeom prst="rect">
            <a:avLst/>
          </a:prstGeom>
        </p:spPr>
      </p:pic>
    </p:spTree>
    <p:extLst>
      <p:ext uri="{BB962C8B-B14F-4D97-AF65-F5344CB8AC3E}">
        <p14:creationId xmlns:p14="http://schemas.microsoft.com/office/powerpoint/2010/main" val="14683737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1">
    <p:bg>
      <p:bgPr>
        <a:solidFill>
          <a:schemeClr val="accent6"/>
        </a:solidFill>
        <a:effectLst/>
      </p:bgPr>
    </p:bg>
    <p:spTree>
      <p:nvGrpSpPr>
        <p:cNvPr id="1" name=""/>
        <p:cNvGrpSpPr/>
        <p:nvPr/>
      </p:nvGrpSpPr>
      <p:grpSpPr>
        <a:xfrm>
          <a:off x="0" y="0"/>
          <a:ext cx="0" cy="0"/>
          <a:chOff x="0" y="0"/>
          <a:chExt cx="0" cy="0"/>
        </a:xfrm>
      </p:grpSpPr>
      <p:sp>
        <p:nvSpPr>
          <p:cNvPr id="26" name="Graphic 24">
            <a:extLst>
              <a:ext uri="{FF2B5EF4-FFF2-40B4-BE49-F238E27FC236}">
                <a16:creationId xmlns:a16="http://schemas.microsoft.com/office/drawing/2014/main" id="{412E2FC6-3DC7-A5C6-CB76-702A1185B2EA}"/>
              </a:ext>
            </a:extLst>
          </p:cNvPr>
          <p:cNvSpPr/>
          <p:nvPr/>
        </p:nvSpPr>
        <p:spPr>
          <a:xfrm>
            <a:off x="0" y="-3"/>
            <a:ext cx="12191877" cy="6858000"/>
          </a:xfrm>
          <a:custGeom>
            <a:avLst/>
            <a:gdLst>
              <a:gd name="connsiteX0" fmla="*/ 0 w 12191877"/>
              <a:gd name="connsiteY0" fmla="*/ 6858000 h 6858000"/>
              <a:gd name="connsiteX1" fmla="*/ 8102520 w 12191877"/>
              <a:gd name="connsiteY1" fmla="*/ 6858000 h 6858000"/>
              <a:gd name="connsiteX2" fmla="*/ 8102520 w 12191877"/>
              <a:gd name="connsiteY2" fmla="*/ 6051708 h 6858000"/>
              <a:gd name="connsiteX3" fmla="*/ 12191878 w 12191877"/>
              <a:gd name="connsiteY3" fmla="*/ 1962310 h 6858000"/>
              <a:gd name="connsiteX4" fmla="*/ 12191878 w 12191877"/>
              <a:gd name="connsiteY4" fmla="*/ 1850371 h 6858000"/>
              <a:gd name="connsiteX5" fmla="*/ 8102520 w 12191877"/>
              <a:gd name="connsiteY5" fmla="*/ 5939766 h 6858000"/>
              <a:gd name="connsiteX6" fmla="*/ 8102520 w 12191877"/>
              <a:gd name="connsiteY6" fmla="*/ 4931057 h 6858000"/>
              <a:gd name="connsiteX7" fmla="*/ 12191878 w 12191877"/>
              <a:gd name="connsiteY7" fmla="*/ 841658 h 6858000"/>
              <a:gd name="connsiteX8" fmla="*/ 12191878 w 12191877"/>
              <a:gd name="connsiteY8" fmla="*/ 729724 h 6858000"/>
              <a:gd name="connsiteX9" fmla="*/ 8102520 w 12191877"/>
              <a:gd name="connsiteY9" fmla="*/ 4819122 h 6858000"/>
              <a:gd name="connsiteX10" fmla="*/ 8102520 w 12191877"/>
              <a:gd name="connsiteY10" fmla="*/ 3810409 h 6858000"/>
              <a:gd name="connsiteX11" fmla="*/ 11912894 w 12191877"/>
              <a:gd name="connsiteY11" fmla="*/ 0 h 6858000"/>
              <a:gd name="connsiteX12" fmla="*/ 11800954 w 12191877"/>
              <a:gd name="connsiteY12" fmla="*/ 0 h 6858000"/>
              <a:gd name="connsiteX13" fmla="*/ 8102520 w 12191877"/>
              <a:gd name="connsiteY13" fmla="*/ 3698475 h 6858000"/>
              <a:gd name="connsiteX14" fmla="*/ 8102520 w 12191877"/>
              <a:gd name="connsiteY14" fmla="*/ 2689762 h 6858000"/>
              <a:gd name="connsiteX15" fmla="*/ 10792254 w 12191877"/>
              <a:gd name="connsiteY15" fmla="*/ 0 h 6858000"/>
              <a:gd name="connsiteX16" fmla="*/ 10680314 w 12191877"/>
              <a:gd name="connsiteY16" fmla="*/ 0 h 6858000"/>
              <a:gd name="connsiteX17" fmla="*/ 8102520 w 12191877"/>
              <a:gd name="connsiteY17" fmla="*/ 2577820 h 6858000"/>
              <a:gd name="connsiteX18" fmla="*/ 8102520 w 12191877"/>
              <a:gd name="connsiteY18" fmla="*/ 1569100 h 6858000"/>
              <a:gd name="connsiteX19" fmla="*/ 9671614 w 12191877"/>
              <a:gd name="connsiteY19" fmla="*/ 0 h 6858000"/>
              <a:gd name="connsiteX20" fmla="*/ 9559677 w 12191877"/>
              <a:gd name="connsiteY20" fmla="*/ 0 h 6858000"/>
              <a:gd name="connsiteX21" fmla="*/ 8102520 w 12191877"/>
              <a:gd name="connsiteY21" fmla="*/ 1457172 h 6858000"/>
              <a:gd name="connsiteX22" fmla="*/ 8102520 w 12191877"/>
              <a:gd name="connsiteY22" fmla="*/ 560902 h 6858000"/>
              <a:gd name="connsiteX23" fmla="*/ 8644717 w 12191877"/>
              <a:gd name="connsiteY23" fmla="*/ 0 h 6858000"/>
              <a:gd name="connsiteX24" fmla="*/ 8536632 w 12191877"/>
              <a:gd name="connsiteY24" fmla="*/ 0 h 6858000"/>
              <a:gd name="connsiteX25" fmla="*/ 8102520 w 12191877"/>
              <a:gd name="connsiteY25" fmla="*/ 448970 h 6858000"/>
              <a:gd name="connsiteX26" fmla="*/ 8102520 w 12191877"/>
              <a:gd name="connsiteY26" fmla="*/ 0 h 6858000"/>
              <a:gd name="connsiteX27" fmla="*/ 0 w 12191877"/>
              <a:gd name="connsiteY27" fmla="*/ 0 h 6858000"/>
              <a:gd name="connsiteX28" fmla="*/ 0 w 12191877"/>
              <a:gd name="connsiteY28" fmla="*/ 6857997 h 6858000"/>
              <a:gd name="connsiteX29" fmla="*/ 8304935 w 12191877"/>
              <a:gd name="connsiteY29" fmla="*/ 6858000 h 6858000"/>
              <a:gd name="connsiteX30" fmla="*/ 8416875 w 12191877"/>
              <a:gd name="connsiteY30" fmla="*/ 6858000 h 6858000"/>
              <a:gd name="connsiteX31" fmla="*/ 12191878 w 12191877"/>
              <a:gd name="connsiteY31" fmla="*/ 3082961 h 6858000"/>
              <a:gd name="connsiteX32" fmla="*/ 12191878 w 12191877"/>
              <a:gd name="connsiteY32" fmla="*/ 2971019 h 6858000"/>
              <a:gd name="connsiteX33" fmla="*/ 8304935 w 12191877"/>
              <a:gd name="connsiteY33" fmla="*/ 6858000 h 6858000"/>
              <a:gd name="connsiteX34" fmla="*/ 9425589 w 12191877"/>
              <a:gd name="connsiteY34" fmla="*/ 6858000 h 6858000"/>
              <a:gd name="connsiteX35" fmla="*/ 9537516 w 12191877"/>
              <a:gd name="connsiteY35" fmla="*/ 6858000 h 6858000"/>
              <a:gd name="connsiteX36" fmla="*/ 12191878 w 12191877"/>
              <a:gd name="connsiteY36" fmla="*/ 4203612 h 6858000"/>
              <a:gd name="connsiteX37" fmla="*/ 12191878 w 12191877"/>
              <a:gd name="connsiteY37" fmla="*/ 4091670 h 6858000"/>
              <a:gd name="connsiteX38" fmla="*/ 9425589 w 12191877"/>
              <a:gd name="connsiteY38" fmla="*/ 6858000 h 6858000"/>
              <a:gd name="connsiteX39" fmla="*/ 10544933 w 12191877"/>
              <a:gd name="connsiteY39" fmla="*/ 6858000 h 6858000"/>
              <a:gd name="connsiteX40" fmla="*/ 10658156 w 12191877"/>
              <a:gd name="connsiteY40" fmla="*/ 6858000 h 6858000"/>
              <a:gd name="connsiteX41" fmla="*/ 12191878 w 12191877"/>
              <a:gd name="connsiteY41" fmla="*/ 5324264 h 6858000"/>
              <a:gd name="connsiteX42" fmla="*/ 12191878 w 12191877"/>
              <a:gd name="connsiteY42" fmla="*/ 5211040 h 6858000"/>
              <a:gd name="connsiteX43" fmla="*/ 10544933 w 12191877"/>
              <a:gd name="connsiteY43" fmla="*/ 6858000 h 6858000"/>
              <a:gd name="connsiteX44" fmla="*/ 11665573 w 12191877"/>
              <a:gd name="connsiteY44" fmla="*/ 6858000 h 6858000"/>
              <a:gd name="connsiteX45" fmla="*/ 11777507 w 12191877"/>
              <a:gd name="connsiteY45" fmla="*/ 6858000 h 6858000"/>
              <a:gd name="connsiteX46" fmla="*/ 12191878 w 12191877"/>
              <a:gd name="connsiteY46" fmla="*/ 6443630 h 6858000"/>
              <a:gd name="connsiteX47" fmla="*/ 12191878 w 12191877"/>
              <a:gd name="connsiteY47" fmla="*/ 6331691 h 6858000"/>
              <a:gd name="connsiteX48" fmla="*/ 11665573 w 12191877"/>
              <a:gd name="connsiteY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1877" h="6858000">
                <a:moveTo>
                  <a:pt x="0" y="6858000"/>
                </a:moveTo>
                <a:lnTo>
                  <a:pt x="8102520" y="6858000"/>
                </a:lnTo>
                <a:lnTo>
                  <a:pt x="8102520" y="6051708"/>
                </a:lnTo>
                <a:lnTo>
                  <a:pt x="12191878" y="1962310"/>
                </a:lnTo>
                <a:lnTo>
                  <a:pt x="12191878" y="1850371"/>
                </a:lnTo>
                <a:lnTo>
                  <a:pt x="8102520" y="5939766"/>
                </a:lnTo>
                <a:lnTo>
                  <a:pt x="8102520" y="4931057"/>
                </a:lnTo>
                <a:lnTo>
                  <a:pt x="12191878" y="841658"/>
                </a:lnTo>
                <a:lnTo>
                  <a:pt x="12191878" y="729724"/>
                </a:lnTo>
                <a:lnTo>
                  <a:pt x="8102520" y="4819122"/>
                </a:lnTo>
                <a:lnTo>
                  <a:pt x="8102520" y="3810409"/>
                </a:lnTo>
                <a:lnTo>
                  <a:pt x="11912894" y="0"/>
                </a:lnTo>
                <a:lnTo>
                  <a:pt x="11800954" y="0"/>
                </a:lnTo>
                <a:lnTo>
                  <a:pt x="8102520" y="3698475"/>
                </a:lnTo>
                <a:lnTo>
                  <a:pt x="8102520" y="2689762"/>
                </a:lnTo>
                <a:lnTo>
                  <a:pt x="10792254" y="0"/>
                </a:lnTo>
                <a:lnTo>
                  <a:pt x="10680314" y="0"/>
                </a:lnTo>
                <a:lnTo>
                  <a:pt x="8102520" y="2577820"/>
                </a:lnTo>
                <a:lnTo>
                  <a:pt x="8102520" y="1569100"/>
                </a:lnTo>
                <a:lnTo>
                  <a:pt x="9671614" y="0"/>
                </a:lnTo>
                <a:lnTo>
                  <a:pt x="9559677" y="0"/>
                </a:lnTo>
                <a:lnTo>
                  <a:pt x="8102520" y="1457172"/>
                </a:lnTo>
                <a:lnTo>
                  <a:pt x="8102520" y="560902"/>
                </a:lnTo>
                <a:lnTo>
                  <a:pt x="8644717" y="0"/>
                </a:lnTo>
                <a:lnTo>
                  <a:pt x="8536632" y="0"/>
                </a:lnTo>
                <a:lnTo>
                  <a:pt x="8102520" y="448970"/>
                </a:lnTo>
                <a:lnTo>
                  <a:pt x="8102520" y="0"/>
                </a:lnTo>
                <a:lnTo>
                  <a:pt x="0" y="0"/>
                </a:lnTo>
                <a:lnTo>
                  <a:pt x="0" y="6857997"/>
                </a:lnTo>
                <a:close/>
                <a:moveTo>
                  <a:pt x="8304935" y="6858000"/>
                </a:moveTo>
                <a:lnTo>
                  <a:pt x="8416875" y="6858000"/>
                </a:lnTo>
                <a:lnTo>
                  <a:pt x="12191878" y="3082961"/>
                </a:lnTo>
                <a:lnTo>
                  <a:pt x="12191878" y="2971019"/>
                </a:lnTo>
                <a:lnTo>
                  <a:pt x="8304935" y="6858000"/>
                </a:lnTo>
                <a:close/>
                <a:moveTo>
                  <a:pt x="9425589" y="6858000"/>
                </a:moveTo>
                <a:lnTo>
                  <a:pt x="9537516" y="6858000"/>
                </a:lnTo>
                <a:lnTo>
                  <a:pt x="12191878" y="4203612"/>
                </a:lnTo>
                <a:lnTo>
                  <a:pt x="12191878" y="4091670"/>
                </a:lnTo>
                <a:lnTo>
                  <a:pt x="9425589" y="6858000"/>
                </a:lnTo>
                <a:close/>
                <a:moveTo>
                  <a:pt x="10544933" y="6858000"/>
                </a:moveTo>
                <a:lnTo>
                  <a:pt x="10658156" y="6858000"/>
                </a:lnTo>
                <a:lnTo>
                  <a:pt x="12191878" y="5324264"/>
                </a:lnTo>
                <a:lnTo>
                  <a:pt x="12191878" y="5211040"/>
                </a:lnTo>
                <a:lnTo>
                  <a:pt x="10544933" y="6858000"/>
                </a:lnTo>
                <a:close/>
                <a:moveTo>
                  <a:pt x="11665573" y="6858000"/>
                </a:moveTo>
                <a:lnTo>
                  <a:pt x="11777507" y="6858000"/>
                </a:lnTo>
                <a:lnTo>
                  <a:pt x="12191878" y="6443630"/>
                </a:lnTo>
                <a:lnTo>
                  <a:pt x="12191878" y="6331691"/>
                </a:lnTo>
                <a:lnTo>
                  <a:pt x="11665573" y="6858000"/>
                </a:lnTo>
                <a:close/>
              </a:path>
            </a:pathLst>
          </a:custGeom>
          <a:solidFill>
            <a:srgbClr val="F0EBE1"/>
          </a:solidFill>
          <a:ln w="36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1" name="Picture 10">
            <a:extLst>
              <a:ext uri="{FF2B5EF4-FFF2-40B4-BE49-F238E27FC236}">
                <a16:creationId xmlns:a16="http://schemas.microsoft.com/office/drawing/2014/main" id="{3D7FCCBE-EE77-5D47-8CE2-1B409B5E09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3630808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1">
    <p:bg>
      <p:bgPr>
        <a:solidFill>
          <a:schemeClr val="accent1"/>
        </a:solidFill>
        <a:effectLst/>
      </p:bgPr>
    </p:bg>
    <p:spTree>
      <p:nvGrpSpPr>
        <p:cNvPr id="1" name=""/>
        <p:cNvGrpSpPr/>
        <p:nvPr/>
      </p:nvGrpSpPr>
      <p:grpSpPr>
        <a:xfrm>
          <a:off x="0" y="0"/>
          <a:ext cx="0" cy="0"/>
          <a:chOff x="0" y="0"/>
          <a:chExt cx="0" cy="0"/>
        </a:xfrm>
      </p:grpSpPr>
      <p:sp>
        <p:nvSpPr>
          <p:cNvPr id="26" name="Graphic 24">
            <a:extLst>
              <a:ext uri="{FF2B5EF4-FFF2-40B4-BE49-F238E27FC236}">
                <a16:creationId xmlns:a16="http://schemas.microsoft.com/office/drawing/2014/main" id="{412E2FC6-3DC7-A5C6-CB76-702A1185B2EA}"/>
              </a:ext>
            </a:extLst>
          </p:cNvPr>
          <p:cNvSpPr/>
          <p:nvPr/>
        </p:nvSpPr>
        <p:spPr>
          <a:xfrm>
            <a:off x="0" y="-3"/>
            <a:ext cx="12191877" cy="6858000"/>
          </a:xfrm>
          <a:custGeom>
            <a:avLst/>
            <a:gdLst>
              <a:gd name="connsiteX0" fmla="*/ 0 w 12191877"/>
              <a:gd name="connsiteY0" fmla="*/ 6858000 h 6858000"/>
              <a:gd name="connsiteX1" fmla="*/ 8102520 w 12191877"/>
              <a:gd name="connsiteY1" fmla="*/ 6858000 h 6858000"/>
              <a:gd name="connsiteX2" fmla="*/ 8102520 w 12191877"/>
              <a:gd name="connsiteY2" fmla="*/ 6051708 h 6858000"/>
              <a:gd name="connsiteX3" fmla="*/ 12191878 w 12191877"/>
              <a:gd name="connsiteY3" fmla="*/ 1962310 h 6858000"/>
              <a:gd name="connsiteX4" fmla="*/ 12191878 w 12191877"/>
              <a:gd name="connsiteY4" fmla="*/ 1850371 h 6858000"/>
              <a:gd name="connsiteX5" fmla="*/ 8102520 w 12191877"/>
              <a:gd name="connsiteY5" fmla="*/ 5939766 h 6858000"/>
              <a:gd name="connsiteX6" fmla="*/ 8102520 w 12191877"/>
              <a:gd name="connsiteY6" fmla="*/ 4931057 h 6858000"/>
              <a:gd name="connsiteX7" fmla="*/ 12191878 w 12191877"/>
              <a:gd name="connsiteY7" fmla="*/ 841658 h 6858000"/>
              <a:gd name="connsiteX8" fmla="*/ 12191878 w 12191877"/>
              <a:gd name="connsiteY8" fmla="*/ 729724 h 6858000"/>
              <a:gd name="connsiteX9" fmla="*/ 8102520 w 12191877"/>
              <a:gd name="connsiteY9" fmla="*/ 4819122 h 6858000"/>
              <a:gd name="connsiteX10" fmla="*/ 8102520 w 12191877"/>
              <a:gd name="connsiteY10" fmla="*/ 3810409 h 6858000"/>
              <a:gd name="connsiteX11" fmla="*/ 11912894 w 12191877"/>
              <a:gd name="connsiteY11" fmla="*/ 0 h 6858000"/>
              <a:gd name="connsiteX12" fmla="*/ 11800954 w 12191877"/>
              <a:gd name="connsiteY12" fmla="*/ 0 h 6858000"/>
              <a:gd name="connsiteX13" fmla="*/ 8102520 w 12191877"/>
              <a:gd name="connsiteY13" fmla="*/ 3698475 h 6858000"/>
              <a:gd name="connsiteX14" fmla="*/ 8102520 w 12191877"/>
              <a:gd name="connsiteY14" fmla="*/ 2689762 h 6858000"/>
              <a:gd name="connsiteX15" fmla="*/ 10792254 w 12191877"/>
              <a:gd name="connsiteY15" fmla="*/ 0 h 6858000"/>
              <a:gd name="connsiteX16" fmla="*/ 10680314 w 12191877"/>
              <a:gd name="connsiteY16" fmla="*/ 0 h 6858000"/>
              <a:gd name="connsiteX17" fmla="*/ 8102520 w 12191877"/>
              <a:gd name="connsiteY17" fmla="*/ 2577820 h 6858000"/>
              <a:gd name="connsiteX18" fmla="*/ 8102520 w 12191877"/>
              <a:gd name="connsiteY18" fmla="*/ 1569100 h 6858000"/>
              <a:gd name="connsiteX19" fmla="*/ 9671614 w 12191877"/>
              <a:gd name="connsiteY19" fmla="*/ 0 h 6858000"/>
              <a:gd name="connsiteX20" fmla="*/ 9559677 w 12191877"/>
              <a:gd name="connsiteY20" fmla="*/ 0 h 6858000"/>
              <a:gd name="connsiteX21" fmla="*/ 8102520 w 12191877"/>
              <a:gd name="connsiteY21" fmla="*/ 1457172 h 6858000"/>
              <a:gd name="connsiteX22" fmla="*/ 8102520 w 12191877"/>
              <a:gd name="connsiteY22" fmla="*/ 560902 h 6858000"/>
              <a:gd name="connsiteX23" fmla="*/ 8644717 w 12191877"/>
              <a:gd name="connsiteY23" fmla="*/ 0 h 6858000"/>
              <a:gd name="connsiteX24" fmla="*/ 8536632 w 12191877"/>
              <a:gd name="connsiteY24" fmla="*/ 0 h 6858000"/>
              <a:gd name="connsiteX25" fmla="*/ 8102520 w 12191877"/>
              <a:gd name="connsiteY25" fmla="*/ 448970 h 6858000"/>
              <a:gd name="connsiteX26" fmla="*/ 8102520 w 12191877"/>
              <a:gd name="connsiteY26" fmla="*/ 0 h 6858000"/>
              <a:gd name="connsiteX27" fmla="*/ 0 w 12191877"/>
              <a:gd name="connsiteY27" fmla="*/ 0 h 6858000"/>
              <a:gd name="connsiteX28" fmla="*/ 0 w 12191877"/>
              <a:gd name="connsiteY28" fmla="*/ 6857997 h 6858000"/>
              <a:gd name="connsiteX29" fmla="*/ 8304935 w 12191877"/>
              <a:gd name="connsiteY29" fmla="*/ 6858000 h 6858000"/>
              <a:gd name="connsiteX30" fmla="*/ 8416875 w 12191877"/>
              <a:gd name="connsiteY30" fmla="*/ 6858000 h 6858000"/>
              <a:gd name="connsiteX31" fmla="*/ 12191878 w 12191877"/>
              <a:gd name="connsiteY31" fmla="*/ 3082961 h 6858000"/>
              <a:gd name="connsiteX32" fmla="*/ 12191878 w 12191877"/>
              <a:gd name="connsiteY32" fmla="*/ 2971019 h 6858000"/>
              <a:gd name="connsiteX33" fmla="*/ 8304935 w 12191877"/>
              <a:gd name="connsiteY33" fmla="*/ 6858000 h 6858000"/>
              <a:gd name="connsiteX34" fmla="*/ 9425589 w 12191877"/>
              <a:gd name="connsiteY34" fmla="*/ 6858000 h 6858000"/>
              <a:gd name="connsiteX35" fmla="*/ 9537516 w 12191877"/>
              <a:gd name="connsiteY35" fmla="*/ 6858000 h 6858000"/>
              <a:gd name="connsiteX36" fmla="*/ 12191878 w 12191877"/>
              <a:gd name="connsiteY36" fmla="*/ 4203612 h 6858000"/>
              <a:gd name="connsiteX37" fmla="*/ 12191878 w 12191877"/>
              <a:gd name="connsiteY37" fmla="*/ 4091670 h 6858000"/>
              <a:gd name="connsiteX38" fmla="*/ 9425589 w 12191877"/>
              <a:gd name="connsiteY38" fmla="*/ 6858000 h 6858000"/>
              <a:gd name="connsiteX39" fmla="*/ 10544933 w 12191877"/>
              <a:gd name="connsiteY39" fmla="*/ 6858000 h 6858000"/>
              <a:gd name="connsiteX40" fmla="*/ 10658156 w 12191877"/>
              <a:gd name="connsiteY40" fmla="*/ 6858000 h 6858000"/>
              <a:gd name="connsiteX41" fmla="*/ 12191878 w 12191877"/>
              <a:gd name="connsiteY41" fmla="*/ 5324264 h 6858000"/>
              <a:gd name="connsiteX42" fmla="*/ 12191878 w 12191877"/>
              <a:gd name="connsiteY42" fmla="*/ 5211040 h 6858000"/>
              <a:gd name="connsiteX43" fmla="*/ 10544933 w 12191877"/>
              <a:gd name="connsiteY43" fmla="*/ 6858000 h 6858000"/>
              <a:gd name="connsiteX44" fmla="*/ 11665573 w 12191877"/>
              <a:gd name="connsiteY44" fmla="*/ 6858000 h 6858000"/>
              <a:gd name="connsiteX45" fmla="*/ 11777507 w 12191877"/>
              <a:gd name="connsiteY45" fmla="*/ 6858000 h 6858000"/>
              <a:gd name="connsiteX46" fmla="*/ 12191878 w 12191877"/>
              <a:gd name="connsiteY46" fmla="*/ 6443630 h 6858000"/>
              <a:gd name="connsiteX47" fmla="*/ 12191878 w 12191877"/>
              <a:gd name="connsiteY47" fmla="*/ 6331691 h 6858000"/>
              <a:gd name="connsiteX48" fmla="*/ 11665573 w 12191877"/>
              <a:gd name="connsiteY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2191877" h="6858000">
                <a:moveTo>
                  <a:pt x="0" y="6858000"/>
                </a:moveTo>
                <a:lnTo>
                  <a:pt x="8102520" y="6858000"/>
                </a:lnTo>
                <a:lnTo>
                  <a:pt x="8102520" y="6051708"/>
                </a:lnTo>
                <a:lnTo>
                  <a:pt x="12191878" y="1962310"/>
                </a:lnTo>
                <a:lnTo>
                  <a:pt x="12191878" y="1850371"/>
                </a:lnTo>
                <a:lnTo>
                  <a:pt x="8102520" y="5939766"/>
                </a:lnTo>
                <a:lnTo>
                  <a:pt x="8102520" y="4931057"/>
                </a:lnTo>
                <a:lnTo>
                  <a:pt x="12191878" y="841658"/>
                </a:lnTo>
                <a:lnTo>
                  <a:pt x="12191878" y="729724"/>
                </a:lnTo>
                <a:lnTo>
                  <a:pt x="8102520" y="4819122"/>
                </a:lnTo>
                <a:lnTo>
                  <a:pt x="8102520" y="3810409"/>
                </a:lnTo>
                <a:lnTo>
                  <a:pt x="11912894" y="0"/>
                </a:lnTo>
                <a:lnTo>
                  <a:pt x="11800954" y="0"/>
                </a:lnTo>
                <a:lnTo>
                  <a:pt x="8102520" y="3698475"/>
                </a:lnTo>
                <a:lnTo>
                  <a:pt x="8102520" y="2689762"/>
                </a:lnTo>
                <a:lnTo>
                  <a:pt x="10792254" y="0"/>
                </a:lnTo>
                <a:lnTo>
                  <a:pt x="10680314" y="0"/>
                </a:lnTo>
                <a:lnTo>
                  <a:pt x="8102520" y="2577820"/>
                </a:lnTo>
                <a:lnTo>
                  <a:pt x="8102520" y="1569100"/>
                </a:lnTo>
                <a:lnTo>
                  <a:pt x="9671614" y="0"/>
                </a:lnTo>
                <a:lnTo>
                  <a:pt x="9559677" y="0"/>
                </a:lnTo>
                <a:lnTo>
                  <a:pt x="8102520" y="1457172"/>
                </a:lnTo>
                <a:lnTo>
                  <a:pt x="8102520" y="560902"/>
                </a:lnTo>
                <a:lnTo>
                  <a:pt x="8644717" y="0"/>
                </a:lnTo>
                <a:lnTo>
                  <a:pt x="8536632" y="0"/>
                </a:lnTo>
                <a:lnTo>
                  <a:pt x="8102520" y="448970"/>
                </a:lnTo>
                <a:lnTo>
                  <a:pt x="8102520" y="0"/>
                </a:lnTo>
                <a:lnTo>
                  <a:pt x="0" y="0"/>
                </a:lnTo>
                <a:lnTo>
                  <a:pt x="0" y="6857997"/>
                </a:lnTo>
                <a:close/>
                <a:moveTo>
                  <a:pt x="8304935" y="6858000"/>
                </a:moveTo>
                <a:lnTo>
                  <a:pt x="8416875" y="6858000"/>
                </a:lnTo>
                <a:lnTo>
                  <a:pt x="12191878" y="3082961"/>
                </a:lnTo>
                <a:lnTo>
                  <a:pt x="12191878" y="2971019"/>
                </a:lnTo>
                <a:lnTo>
                  <a:pt x="8304935" y="6858000"/>
                </a:lnTo>
                <a:close/>
                <a:moveTo>
                  <a:pt x="9425589" y="6858000"/>
                </a:moveTo>
                <a:lnTo>
                  <a:pt x="9537516" y="6858000"/>
                </a:lnTo>
                <a:lnTo>
                  <a:pt x="12191878" y="4203612"/>
                </a:lnTo>
                <a:lnTo>
                  <a:pt x="12191878" y="4091670"/>
                </a:lnTo>
                <a:lnTo>
                  <a:pt x="9425589" y="6858000"/>
                </a:lnTo>
                <a:close/>
                <a:moveTo>
                  <a:pt x="10544933" y="6858000"/>
                </a:moveTo>
                <a:lnTo>
                  <a:pt x="10658156" y="6858000"/>
                </a:lnTo>
                <a:lnTo>
                  <a:pt x="12191878" y="5324264"/>
                </a:lnTo>
                <a:lnTo>
                  <a:pt x="12191878" y="5211040"/>
                </a:lnTo>
                <a:lnTo>
                  <a:pt x="10544933" y="6858000"/>
                </a:lnTo>
                <a:close/>
                <a:moveTo>
                  <a:pt x="11665573" y="6858000"/>
                </a:moveTo>
                <a:lnTo>
                  <a:pt x="11777507" y="6858000"/>
                </a:lnTo>
                <a:lnTo>
                  <a:pt x="12191878" y="6443630"/>
                </a:lnTo>
                <a:lnTo>
                  <a:pt x="12191878" y="6331691"/>
                </a:lnTo>
                <a:lnTo>
                  <a:pt x="11665573" y="6858000"/>
                </a:lnTo>
                <a:close/>
              </a:path>
            </a:pathLst>
          </a:custGeom>
          <a:solidFill>
            <a:srgbClr val="F0EBE1"/>
          </a:solidFill>
          <a:ln w="36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11" name="Picture 10">
            <a:extLst>
              <a:ext uri="{FF2B5EF4-FFF2-40B4-BE49-F238E27FC236}">
                <a16:creationId xmlns:a16="http://schemas.microsoft.com/office/drawing/2014/main" id="{3D7FCCBE-EE77-5D47-8CE2-1B409B5E09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17756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2">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5F463-6573-FC45-BA45-C38E511134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9" name="Picture 8">
            <a:extLst>
              <a:ext uri="{FF2B5EF4-FFF2-40B4-BE49-F238E27FC236}">
                <a16:creationId xmlns:a16="http://schemas.microsoft.com/office/drawing/2014/main" id="{43EE9307-AB79-3247-82BD-37685692FA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1225901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2">
    <p:bg>
      <p:bgPr>
        <a:solidFill>
          <a:schemeClr val="accent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55F463-6573-FC45-BA45-C38E511134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6260-E36C-484A-9F25-1346EC50A8D2}"/>
              </a:ext>
            </a:extLst>
          </p:cNvPr>
          <p:cNvSpPr>
            <a:spLocks noGrp="1"/>
          </p:cNvSpPr>
          <p:nvPr>
            <p:ph type="ctrTitle"/>
          </p:nvPr>
        </p:nvSpPr>
        <p:spPr>
          <a:xfrm>
            <a:off x="635508" y="2196783"/>
            <a:ext cx="6839712" cy="1876869"/>
          </a:xfrm>
        </p:spPr>
        <p:txBody>
          <a:bodyPr anchor="t" anchorCtr="0"/>
          <a:lstStyle>
            <a:lvl1pPr algn="l">
              <a:lnSpc>
                <a:spcPct val="95000"/>
              </a:lnSpc>
              <a:defRPr sz="4000"/>
            </a:lvl1pPr>
          </a:lstStyle>
          <a:p>
            <a:r>
              <a:rPr lang="fi-FI"/>
              <a:t>Muokkaa perustyyl. napsautt.</a:t>
            </a:r>
            <a:endParaRPr lang="en-GB" dirty="0"/>
          </a:p>
        </p:txBody>
      </p:sp>
      <p:sp>
        <p:nvSpPr>
          <p:cNvPr id="3" name="Subtitle 2">
            <a:extLst>
              <a:ext uri="{FF2B5EF4-FFF2-40B4-BE49-F238E27FC236}">
                <a16:creationId xmlns:a16="http://schemas.microsoft.com/office/drawing/2014/main" id="{91FDDA9F-DC3B-4803-9730-F564F287AC8E}"/>
              </a:ext>
            </a:extLst>
          </p:cNvPr>
          <p:cNvSpPr>
            <a:spLocks noGrp="1"/>
          </p:cNvSpPr>
          <p:nvPr>
            <p:ph type="subTitle" idx="1"/>
          </p:nvPr>
        </p:nvSpPr>
        <p:spPr>
          <a:xfrm>
            <a:off x="635508" y="5070348"/>
            <a:ext cx="6839712" cy="1220724"/>
          </a:xfrm>
        </p:spPr>
        <p:txBody>
          <a:bodyPr anchor="b" anchorCtr="0"/>
          <a:lstStyle>
            <a:lvl1pPr marL="0" indent="0" algn="l">
              <a:spcBef>
                <a:spcPts val="0"/>
              </a:spcBef>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en-GB" dirty="0"/>
          </a:p>
        </p:txBody>
      </p:sp>
      <p:pic>
        <p:nvPicPr>
          <p:cNvPr id="9" name="Picture 8">
            <a:extLst>
              <a:ext uri="{FF2B5EF4-FFF2-40B4-BE49-F238E27FC236}">
                <a16:creationId xmlns:a16="http://schemas.microsoft.com/office/drawing/2014/main" id="{43EE9307-AB79-3247-82BD-37685692FA2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40915" y="565286"/>
            <a:ext cx="2090175" cy="703499"/>
          </a:xfrm>
          <a:prstGeom prst="rect">
            <a:avLst/>
          </a:prstGeom>
        </p:spPr>
      </p:pic>
    </p:spTree>
    <p:extLst>
      <p:ext uri="{BB962C8B-B14F-4D97-AF65-F5344CB8AC3E}">
        <p14:creationId xmlns:p14="http://schemas.microsoft.com/office/powerpoint/2010/main" val="3595730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DB878-8E84-426A-BEF0-AF1AAFA1F994}"/>
              </a:ext>
            </a:extLst>
          </p:cNvPr>
          <p:cNvSpPr>
            <a:spLocks noGrp="1"/>
          </p:cNvSpPr>
          <p:nvPr>
            <p:ph type="title"/>
          </p:nvPr>
        </p:nvSpPr>
        <p:spPr>
          <a:xfrm>
            <a:off x="649940" y="484094"/>
            <a:ext cx="9894939" cy="1075323"/>
          </a:xfrm>
        </p:spPr>
        <p:txBody>
          <a:bodyPr anchor="b"/>
          <a:lstStyle/>
          <a:p>
            <a:r>
              <a:rPr lang="fi-FI"/>
              <a:t>Muokkaa perustyyl. napsautt.</a:t>
            </a:r>
            <a:endParaRPr lang="en-GB" dirty="0"/>
          </a:p>
        </p:txBody>
      </p:sp>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30.11.2023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11" name="Picture 10">
            <a:extLst>
              <a:ext uri="{FF2B5EF4-FFF2-40B4-BE49-F238E27FC236}">
                <a16:creationId xmlns:a16="http://schemas.microsoft.com/office/drawing/2014/main" id="{CFAA53A2-04A4-784B-8533-1BE5B6ED6E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6380" y="596151"/>
            <a:ext cx="516294" cy="631026"/>
          </a:xfrm>
          <a:prstGeom prst="rect">
            <a:avLst/>
          </a:prstGeom>
        </p:spPr>
      </p:pic>
    </p:spTree>
    <p:extLst>
      <p:ext uri="{BB962C8B-B14F-4D97-AF65-F5344CB8AC3E}">
        <p14:creationId xmlns:p14="http://schemas.microsoft.com/office/powerpoint/2010/main" val="4130916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649940" y="2021541"/>
            <a:ext cx="5311126" cy="4155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dirty="0"/>
          </a:p>
        </p:txBody>
      </p:sp>
      <p:sp>
        <p:nvSpPr>
          <p:cNvPr id="7" name="Date Placeholder 6">
            <a:extLst>
              <a:ext uri="{FF2B5EF4-FFF2-40B4-BE49-F238E27FC236}">
                <a16:creationId xmlns:a16="http://schemas.microsoft.com/office/drawing/2014/main" id="{3E996DCA-8E68-4F4A-A4A6-ACE6BC7F2463}"/>
              </a:ext>
            </a:extLst>
          </p:cNvPr>
          <p:cNvSpPr>
            <a:spLocks noGrp="1"/>
          </p:cNvSpPr>
          <p:nvPr>
            <p:ph type="dt" sz="half" idx="10"/>
          </p:nvPr>
        </p:nvSpPr>
        <p:spPr/>
        <p:txBody>
          <a:bodyPr/>
          <a:lstStyle/>
          <a:p>
            <a:fld id="{BF408733-3F8E-45BE-8526-0E0F500B8042}" type="datetimeFigureOut">
              <a:rPr lang="fi-FI" smtClean="0"/>
              <a:t>30.11.2023</a:t>
            </a:fld>
            <a:endParaRPr lang="fi-FI"/>
          </a:p>
        </p:txBody>
      </p:sp>
      <p:sp>
        <p:nvSpPr>
          <p:cNvPr id="8" name="Footer Placeholder 7">
            <a:extLst>
              <a:ext uri="{FF2B5EF4-FFF2-40B4-BE49-F238E27FC236}">
                <a16:creationId xmlns:a16="http://schemas.microsoft.com/office/drawing/2014/main" id="{C9DC7B94-042D-44C2-B7B2-1128AAFA5739}"/>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5BFF758F-2E86-4270-85EA-931D55C92679}"/>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Content Placeholder 2">
            <a:extLst>
              <a:ext uri="{FF2B5EF4-FFF2-40B4-BE49-F238E27FC236}">
                <a16:creationId xmlns:a16="http://schemas.microsoft.com/office/drawing/2014/main" id="{8F604C65-0022-A10B-E75C-3BC0B3B9636F}"/>
              </a:ext>
            </a:extLst>
          </p:cNvPr>
          <p:cNvSpPr>
            <a:spLocks noGrp="1"/>
          </p:cNvSpPr>
          <p:nvPr>
            <p:ph idx="13"/>
          </p:nvPr>
        </p:nvSpPr>
        <p:spPr>
          <a:xfrm>
            <a:off x="6230933" y="2021541"/>
            <a:ext cx="5311126" cy="415542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GB" dirty="0"/>
          </a:p>
        </p:txBody>
      </p:sp>
      <p:pic>
        <p:nvPicPr>
          <p:cNvPr id="10" name="Picture 9">
            <a:extLst>
              <a:ext uri="{FF2B5EF4-FFF2-40B4-BE49-F238E27FC236}">
                <a16:creationId xmlns:a16="http://schemas.microsoft.com/office/drawing/2014/main" id="{B6363DDC-C97A-194B-98DF-CA51F0A3D3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6380" y="596151"/>
            <a:ext cx="516294" cy="631026"/>
          </a:xfrm>
          <a:prstGeom prst="rect">
            <a:avLst/>
          </a:prstGeom>
        </p:spPr>
      </p:pic>
      <p:sp>
        <p:nvSpPr>
          <p:cNvPr id="11" name="Title 1">
            <a:extLst>
              <a:ext uri="{FF2B5EF4-FFF2-40B4-BE49-F238E27FC236}">
                <a16:creationId xmlns:a16="http://schemas.microsoft.com/office/drawing/2014/main" id="{85789431-5CDA-8F47-85A4-31FC69C1740D}"/>
              </a:ext>
            </a:extLst>
          </p:cNvPr>
          <p:cNvSpPr>
            <a:spLocks noGrp="1"/>
          </p:cNvSpPr>
          <p:nvPr>
            <p:ph type="title"/>
          </p:nvPr>
        </p:nvSpPr>
        <p:spPr>
          <a:xfrm>
            <a:off x="649940" y="484094"/>
            <a:ext cx="9894939" cy="1075323"/>
          </a:xfrm>
        </p:spPr>
        <p:txBody>
          <a:bodyPr anchor="b"/>
          <a:lstStyle/>
          <a:p>
            <a:r>
              <a:rPr lang="fi-FI"/>
              <a:t>Muokkaa perustyyl. napsautt.</a:t>
            </a:r>
            <a:endParaRPr lang="en-GB" dirty="0"/>
          </a:p>
        </p:txBody>
      </p:sp>
    </p:spTree>
    <p:extLst>
      <p:ext uri="{BB962C8B-B14F-4D97-AF65-F5344CB8AC3E}">
        <p14:creationId xmlns:p14="http://schemas.microsoft.com/office/powerpoint/2010/main" val="4204215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san ylätunniste">
    <p:bg>
      <p:bgPr>
        <a:solidFill>
          <a:schemeClr val="accent1"/>
        </a:solidFill>
        <a:effectLst/>
      </p:bgPr>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DCD8BB72-B7B2-E8EB-24B6-FE4ECB31BE5A}"/>
              </a:ext>
            </a:extLst>
          </p:cNvPr>
          <p:cNvSpPr/>
          <p:nvPr userDrawn="1"/>
        </p:nvSpPr>
        <p:spPr>
          <a:xfrm>
            <a:off x="-1" y="4570190"/>
            <a:ext cx="12192001" cy="2287810"/>
          </a:xfrm>
          <a:prstGeom prst="rect">
            <a:avLst/>
          </a:prstGeom>
          <a:solidFill>
            <a:srgbClr val="F0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649941" y="5170932"/>
            <a:ext cx="6756699" cy="1143000"/>
          </a:xfrm>
        </p:spPr>
        <p:txBody>
          <a:bodyPr anchor="t"/>
          <a:lstStyle>
            <a:lvl1pPr>
              <a:defRPr sz="3200"/>
            </a:lvl1pPr>
          </a:lstStyle>
          <a:p>
            <a:r>
              <a:rPr lang="fi-FI"/>
              <a:t>Muokkaa perustyyl. napsautt.</a:t>
            </a:r>
            <a:endParaRPr lang="en-GB" dirty="0"/>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BF408733-3F8E-45BE-8526-0E0F500B8042}" type="datetimeFigureOut">
              <a:rPr lang="fi-FI" smtClean="0"/>
              <a:t>30.11.2023</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4" name="Free-form: Shape 28">
            <a:extLst>
              <a:ext uri="{FF2B5EF4-FFF2-40B4-BE49-F238E27FC236}">
                <a16:creationId xmlns:a16="http://schemas.microsoft.com/office/drawing/2014/main" id="{09403F87-9585-6CA0-7F3B-A0CDE2652619}"/>
              </a:ext>
            </a:extLst>
          </p:cNvPr>
          <p:cNvSpPr/>
          <p:nvPr userDrawn="1"/>
        </p:nvSpPr>
        <p:spPr>
          <a:xfrm>
            <a:off x="-122" y="0"/>
            <a:ext cx="12192122" cy="387240"/>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5" name="Free-form: Shape 29">
            <a:extLst>
              <a:ext uri="{FF2B5EF4-FFF2-40B4-BE49-F238E27FC236}">
                <a16:creationId xmlns:a16="http://schemas.microsoft.com/office/drawing/2014/main" id="{B4E4D196-B8D5-48B6-626D-89C042D57B9C}"/>
              </a:ext>
            </a:extLst>
          </p:cNvPr>
          <p:cNvSpPr/>
          <p:nvPr userDrawn="1"/>
        </p:nvSpPr>
        <p:spPr>
          <a:xfrm>
            <a:off x="-122" y="768193"/>
            <a:ext cx="12192122" cy="380702"/>
          </a:xfrm>
          <a:custGeom>
            <a:avLst/>
            <a:gdLst>
              <a:gd name="connsiteX0" fmla="*/ 0 w 12185437"/>
              <a:gd name="connsiteY0" fmla="*/ 0 h 380702"/>
              <a:gd name="connsiteX1" fmla="*/ 12185437 w 12185437"/>
              <a:gd name="connsiteY1" fmla="*/ 0 h 380702"/>
              <a:gd name="connsiteX2" fmla="*/ 12185437 w 12185437"/>
              <a:gd name="connsiteY2" fmla="*/ 380703 h 380702"/>
              <a:gd name="connsiteX3" fmla="*/ 0 w 12185437"/>
              <a:gd name="connsiteY3" fmla="*/ 380703 h 380702"/>
              <a:gd name="connsiteX4" fmla="*/ 0 w 12185437"/>
              <a:gd name="connsiteY4" fmla="*/ 0 h 38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702">
                <a:moveTo>
                  <a:pt x="0" y="0"/>
                </a:moveTo>
                <a:lnTo>
                  <a:pt x="12185437" y="0"/>
                </a:lnTo>
                <a:lnTo>
                  <a:pt x="12185437" y="380703"/>
                </a:lnTo>
                <a:lnTo>
                  <a:pt x="0" y="380703"/>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6" name="Free-form: Shape 30">
            <a:extLst>
              <a:ext uri="{FF2B5EF4-FFF2-40B4-BE49-F238E27FC236}">
                <a16:creationId xmlns:a16="http://schemas.microsoft.com/office/drawing/2014/main" id="{89FD2A67-C5A0-8597-A631-E79F1FDC2375}"/>
              </a:ext>
            </a:extLst>
          </p:cNvPr>
          <p:cNvSpPr/>
          <p:nvPr userDrawn="1"/>
        </p:nvSpPr>
        <p:spPr>
          <a:xfrm>
            <a:off x="-122" y="1529863"/>
            <a:ext cx="12192122" cy="380838"/>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10" name="Free-form: Shape 31">
            <a:extLst>
              <a:ext uri="{FF2B5EF4-FFF2-40B4-BE49-F238E27FC236}">
                <a16:creationId xmlns:a16="http://schemas.microsoft.com/office/drawing/2014/main" id="{E7831AEF-0633-77AB-EA0E-DB68A5A08C6C}"/>
              </a:ext>
            </a:extLst>
          </p:cNvPr>
          <p:cNvSpPr/>
          <p:nvPr userDrawn="1"/>
        </p:nvSpPr>
        <p:spPr>
          <a:xfrm>
            <a:off x="-122" y="2291655"/>
            <a:ext cx="12192122" cy="380842"/>
          </a:xfrm>
          <a:custGeom>
            <a:avLst/>
            <a:gdLst>
              <a:gd name="connsiteX0" fmla="*/ 0 w 12185437"/>
              <a:gd name="connsiteY0" fmla="*/ 0 h 380842"/>
              <a:gd name="connsiteX1" fmla="*/ 12185437 w 12185437"/>
              <a:gd name="connsiteY1" fmla="*/ 0 h 380842"/>
              <a:gd name="connsiteX2" fmla="*/ 12185437 w 12185437"/>
              <a:gd name="connsiteY2" fmla="*/ 380842 h 380842"/>
              <a:gd name="connsiteX3" fmla="*/ 0 w 12185437"/>
              <a:gd name="connsiteY3" fmla="*/ 380842 h 380842"/>
              <a:gd name="connsiteX4" fmla="*/ 0 w 12185437"/>
              <a:gd name="connsiteY4" fmla="*/ 0 h 380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42">
                <a:moveTo>
                  <a:pt x="0" y="0"/>
                </a:moveTo>
                <a:lnTo>
                  <a:pt x="12185437" y="0"/>
                </a:lnTo>
                <a:lnTo>
                  <a:pt x="12185437" y="380842"/>
                </a:lnTo>
                <a:lnTo>
                  <a:pt x="0" y="380842"/>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11" name="Free-form: Shape 32">
            <a:extLst>
              <a:ext uri="{FF2B5EF4-FFF2-40B4-BE49-F238E27FC236}">
                <a16:creationId xmlns:a16="http://schemas.microsoft.com/office/drawing/2014/main" id="{20B1B5C3-36C4-6C96-F052-EC7C50FC54AC}"/>
              </a:ext>
            </a:extLst>
          </p:cNvPr>
          <p:cNvSpPr/>
          <p:nvPr userDrawn="1"/>
        </p:nvSpPr>
        <p:spPr>
          <a:xfrm>
            <a:off x="-122" y="3053449"/>
            <a:ext cx="12192122" cy="380702"/>
          </a:xfrm>
          <a:custGeom>
            <a:avLst/>
            <a:gdLst>
              <a:gd name="connsiteX0" fmla="*/ 0 w 12185437"/>
              <a:gd name="connsiteY0" fmla="*/ 0 h 380702"/>
              <a:gd name="connsiteX1" fmla="*/ 12185437 w 12185437"/>
              <a:gd name="connsiteY1" fmla="*/ 0 h 380702"/>
              <a:gd name="connsiteX2" fmla="*/ 12185437 w 12185437"/>
              <a:gd name="connsiteY2" fmla="*/ 380703 h 380702"/>
              <a:gd name="connsiteX3" fmla="*/ 0 w 12185437"/>
              <a:gd name="connsiteY3" fmla="*/ 380703 h 380702"/>
              <a:gd name="connsiteX4" fmla="*/ 0 w 12185437"/>
              <a:gd name="connsiteY4" fmla="*/ 0 h 3807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702">
                <a:moveTo>
                  <a:pt x="0" y="0"/>
                </a:moveTo>
                <a:lnTo>
                  <a:pt x="12185437" y="0"/>
                </a:lnTo>
                <a:lnTo>
                  <a:pt x="12185437" y="380703"/>
                </a:lnTo>
                <a:lnTo>
                  <a:pt x="0" y="380703"/>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sp>
        <p:nvSpPr>
          <p:cNvPr id="12" name="Free-form: Shape 33">
            <a:extLst>
              <a:ext uri="{FF2B5EF4-FFF2-40B4-BE49-F238E27FC236}">
                <a16:creationId xmlns:a16="http://schemas.microsoft.com/office/drawing/2014/main" id="{1D2A1DAB-145A-5F7B-9954-6987015EB4B4}"/>
              </a:ext>
            </a:extLst>
          </p:cNvPr>
          <p:cNvSpPr/>
          <p:nvPr userDrawn="1"/>
        </p:nvSpPr>
        <p:spPr>
          <a:xfrm>
            <a:off x="-122" y="3815119"/>
            <a:ext cx="12192122" cy="380838"/>
          </a:xfrm>
          <a:custGeom>
            <a:avLst/>
            <a:gdLst>
              <a:gd name="connsiteX0" fmla="*/ 0 w 12185437"/>
              <a:gd name="connsiteY0" fmla="*/ 0 h 380838"/>
              <a:gd name="connsiteX1" fmla="*/ 12185437 w 12185437"/>
              <a:gd name="connsiteY1" fmla="*/ 0 h 380838"/>
              <a:gd name="connsiteX2" fmla="*/ 12185437 w 12185437"/>
              <a:gd name="connsiteY2" fmla="*/ 380839 h 380838"/>
              <a:gd name="connsiteX3" fmla="*/ 0 w 12185437"/>
              <a:gd name="connsiteY3" fmla="*/ 380839 h 380838"/>
              <a:gd name="connsiteX4" fmla="*/ 0 w 12185437"/>
              <a:gd name="connsiteY4" fmla="*/ 0 h 380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5437" h="380838">
                <a:moveTo>
                  <a:pt x="0" y="0"/>
                </a:moveTo>
                <a:lnTo>
                  <a:pt x="12185437" y="0"/>
                </a:lnTo>
                <a:lnTo>
                  <a:pt x="12185437" y="380839"/>
                </a:lnTo>
                <a:lnTo>
                  <a:pt x="0" y="380839"/>
                </a:lnTo>
                <a:lnTo>
                  <a:pt x="0" y="0"/>
                </a:lnTo>
                <a:close/>
              </a:path>
            </a:pathLst>
          </a:custGeom>
          <a:solidFill>
            <a:schemeClr val="accent1">
              <a:lumMod val="20000"/>
              <a:lumOff val="80000"/>
            </a:schemeClr>
          </a:solidFill>
          <a:ln w="360" cap="flat">
            <a:noFill/>
            <a:prstDash val="solid"/>
            <a:miter/>
          </a:ln>
        </p:spPr>
        <p:txBody>
          <a:bodyPr rtlCol="0" anchor="ctr"/>
          <a:lstStyle/>
          <a:p>
            <a:endParaRPr lang="en-GB"/>
          </a:p>
        </p:txBody>
      </p:sp>
      <p:pic>
        <p:nvPicPr>
          <p:cNvPr id="15" name="Picture 14">
            <a:extLst>
              <a:ext uri="{FF2B5EF4-FFF2-40B4-BE49-F238E27FC236}">
                <a16:creationId xmlns:a16="http://schemas.microsoft.com/office/drawing/2014/main" id="{FFA2F872-5FC5-D94D-9E89-698A2F01408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9507" y="5596332"/>
            <a:ext cx="2090175" cy="703499"/>
          </a:xfrm>
          <a:prstGeom prst="rect">
            <a:avLst/>
          </a:prstGeom>
        </p:spPr>
      </p:pic>
    </p:spTree>
    <p:extLst>
      <p:ext uri="{BB962C8B-B14F-4D97-AF65-F5344CB8AC3E}">
        <p14:creationId xmlns:p14="http://schemas.microsoft.com/office/powerpoint/2010/main" val="30739907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icture">
    <p:bg>
      <p:bgPr>
        <a:solidFill>
          <a:schemeClr val="bg2"/>
        </a:solidFill>
        <a:effectLst/>
      </p:bgPr>
    </p:bg>
    <p:spTree>
      <p:nvGrpSpPr>
        <p:cNvPr id="1" name=""/>
        <p:cNvGrpSpPr/>
        <p:nvPr/>
      </p:nvGrpSpPr>
      <p:grpSpPr>
        <a:xfrm>
          <a:off x="0" y="0"/>
          <a:ext cx="0" cy="0"/>
          <a:chOff x="0" y="0"/>
          <a:chExt cx="0" cy="0"/>
        </a:xfrm>
      </p:grpSpPr>
      <p:sp>
        <p:nvSpPr>
          <p:cNvPr id="3" name="Suorakulmio 2">
            <a:extLst>
              <a:ext uri="{FF2B5EF4-FFF2-40B4-BE49-F238E27FC236}">
                <a16:creationId xmlns:a16="http://schemas.microsoft.com/office/drawing/2014/main" id="{483FB58F-61FC-B125-47DF-7A1E6819B7A4}"/>
              </a:ext>
            </a:extLst>
          </p:cNvPr>
          <p:cNvSpPr/>
          <p:nvPr userDrawn="1"/>
        </p:nvSpPr>
        <p:spPr>
          <a:xfrm>
            <a:off x="-1" y="4570190"/>
            <a:ext cx="12192001" cy="2287810"/>
          </a:xfrm>
          <a:prstGeom prst="rect">
            <a:avLst/>
          </a:prstGeom>
          <a:solidFill>
            <a:srgbClr val="F0EB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4" name="Picture Placeholder 7">
            <a:extLst>
              <a:ext uri="{FF2B5EF4-FFF2-40B4-BE49-F238E27FC236}">
                <a16:creationId xmlns:a16="http://schemas.microsoft.com/office/drawing/2014/main" id="{5E70779E-03A6-C3DE-E92E-DA3EBF19B862}"/>
              </a:ext>
            </a:extLst>
          </p:cNvPr>
          <p:cNvSpPr>
            <a:spLocks noGrp="1"/>
          </p:cNvSpPr>
          <p:nvPr>
            <p:ph type="pic" sz="quarter" idx="13"/>
          </p:nvPr>
        </p:nvSpPr>
        <p:spPr>
          <a:xfrm>
            <a:off x="1" y="-1"/>
            <a:ext cx="8105774" cy="4570191"/>
          </a:xfrm>
          <a:solidFill>
            <a:schemeClr val="bg1">
              <a:lumMod val="95000"/>
            </a:schemeClr>
          </a:solidFill>
        </p:spPr>
        <p:txBody>
          <a:bodyPr anchor="ctr" anchorCtr="0"/>
          <a:lstStyle>
            <a:lvl1pPr marL="0" indent="0" algn="ctr">
              <a:buNone/>
              <a:defRPr sz="1800"/>
            </a:lvl1pPr>
          </a:lstStyle>
          <a:p>
            <a:r>
              <a:rPr lang="fi-FI"/>
              <a:t>Lisää kuva napsauttamalla kuvaketta</a:t>
            </a:r>
            <a:endParaRPr lang="en-GB" dirty="0"/>
          </a:p>
        </p:txBody>
      </p:sp>
      <p:sp>
        <p:nvSpPr>
          <p:cNvPr id="2" name="Title 1">
            <a:extLst>
              <a:ext uri="{FF2B5EF4-FFF2-40B4-BE49-F238E27FC236}">
                <a16:creationId xmlns:a16="http://schemas.microsoft.com/office/drawing/2014/main" id="{AC1DC208-0BC6-4780-8569-0CCC5C8BCBB3}"/>
              </a:ext>
            </a:extLst>
          </p:cNvPr>
          <p:cNvSpPr>
            <a:spLocks noGrp="1"/>
          </p:cNvSpPr>
          <p:nvPr>
            <p:ph type="title"/>
          </p:nvPr>
        </p:nvSpPr>
        <p:spPr>
          <a:xfrm>
            <a:off x="649941" y="5170932"/>
            <a:ext cx="6756699" cy="1143000"/>
          </a:xfrm>
        </p:spPr>
        <p:txBody>
          <a:bodyPr anchor="t"/>
          <a:lstStyle>
            <a:lvl1pPr>
              <a:defRPr sz="3200"/>
            </a:lvl1pPr>
          </a:lstStyle>
          <a:p>
            <a:r>
              <a:rPr lang="fi-FI"/>
              <a:t>Muokkaa perustyyl. napsautt.</a:t>
            </a:r>
            <a:endParaRPr lang="en-GB" dirty="0"/>
          </a:p>
        </p:txBody>
      </p:sp>
      <p:sp>
        <p:nvSpPr>
          <p:cNvPr id="7" name="Date Placeholder 6">
            <a:extLst>
              <a:ext uri="{FF2B5EF4-FFF2-40B4-BE49-F238E27FC236}">
                <a16:creationId xmlns:a16="http://schemas.microsoft.com/office/drawing/2014/main" id="{CD1212A6-DA8E-4A60-A5F2-8DAE3B39E0C9}"/>
              </a:ext>
            </a:extLst>
          </p:cNvPr>
          <p:cNvSpPr>
            <a:spLocks noGrp="1"/>
          </p:cNvSpPr>
          <p:nvPr>
            <p:ph type="dt" sz="half" idx="10"/>
          </p:nvPr>
        </p:nvSpPr>
        <p:spPr/>
        <p:txBody>
          <a:bodyPr/>
          <a:lstStyle/>
          <a:p>
            <a:fld id="{BF408733-3F8E-45BE-8526-0E0F500B8042}" type="datetimeFigureOut">
              <a:rPr lang="fi-FI" smtClean="0"/>
              <a:t>30.11.2023</a:t>
            </a:fld>
            <a:endParaRPr lang="fi-FI"/>
          </a:p>
        </p:txBody>
      </p:sp>
      <p:sp>
        <p:nvSpPr>
          <p:cNvPr id="8" name="Footer Placeholder 7">
            <a:extLst>
              <a:ext uri="{FF2B5EF4-FFF2-40B4-BE49-F238E27FC236}">
                <a16:creationId xmlns:a16="http://schemas.microsoft.com/office/drawing/2014/main" id="{32766CB0-43A1-4E89-83D2-9E67BAD6325E}"/>
              </a:ext>
            </a:extLst>
          </p:cNvPr>
          <p:cNvSpPr>
            <a:spLocks noGrp="1"/>
          </p:cNvSpPr>
          <p:nvPr>
            <p:ph type="ftr" sz="quarter" idx="11"/>
          </p:nvPr>
        </p:nvSpPr>
        <p:spPr/>
        <p:txBody>
          <a:bodyPr/>
          <a:lstStyle/>
          <a:p>
            <a:endParaRPr lang="fi-FI"/>
          </a:p>
        </p:txBody>
      </p:sp>
      <p:sp>
        <p:nvSpPr>
          <p:cNvPr id="9" name="Slide Number Placeholder 8">
            <a:extLst>
              <a:ext uri="{FF2B5EF4-FFF2-40B4-BE49-F238E27FC236}">
                <a16:creationId xmlns:a16="http://schemas.microsoft.com/office/drawing/2014/main" id="{6E2AEE1E-B285-4162-ABF0-E898A0AD6816}"/>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12" name="Free-form: Shape 11">
            <a:extLst>
              <a:ext uri="{FF2B5EF4-FFF2-40B4-BE49-F238E27FC236}">
                <a16:creationId xmlns:a16="http://schemas.microsoft.com/office/drawing/2014/main" id="{16E5BBD8-3D18-CC13-B42D-BA6270086E42}"/>
              </a:ext>
            </a:extLst>
          </p:cNvPr>
          <p:cNvSpPr/>
          <p:nvPr/>
        </p:nvSpPr>
        <p:spPr>
          <a:xfrm>
            <a:off x="8105775" y="0"/>
            <a:ext cx="378679" cy="4568336"/>
          </a:xfrm>
          <a:custGeom>
            <a:avLst/>
            <a:gdLst>
              <a:gd name="connsiteX0" fmla="*/ 378679 w 378679"/>
              <a:gd name="connsiteY0" fmla="*/ 0 h 4570191"/>
              <a:gd name="connsiteX1" fmla="*/ 378679 w 378679"/>
              <a:gd name="connsiteY1" fmla="*/ 4570191 h 4570191"/>
              <a:gd name="connsiteX2" fmla="*/ 0 w 378679"/>
              <a:gd name="connsiteY2" fmla="*/ 4570191 h 4570191"/>
              <a:gd name="connsiteX3" fmla="*/ 0 w 378679"/>
              <a:gd name="connsiteY3" fmla="*/ 0 h 4570191"/>
              <a:gd name="connsiteX4" fmla="*/ 378679 w 378679"/>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679" h="4570191">
                <a:moveTo>
                  <a:pt x="378679" y="0"/>
                </a:moveTo>
                <a:lnTo>
                  <a:pt x="378679" y="4570191"/>
                </a:lnTo>
                <a:lnTo>
                  <a:pt x="0" y="4570191"/>
                </a:lnTo>
                <a:lnTo>
                  <a:pt x="0" y="0"/>
                </a:lnTo>
                <a:lnTo>
                  <a:pt x="378679" y="0"/>
                </a:lnTo>
                <a:close/>
              </a:path>
            </a:pathLst>
          </a:custGeom>
          <a:solidFill>
            <a:schemeClr val="accent3"/>
          </a:solidFill>
          <a:ln w="353"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F88FF5DF-8F63-E6E6-5985-36E7158CDBC7}"/>
              </a:ext>
            </a:extLst>
          </p:cNvPr>
          <p:cNvSpPr/>
          <p:nvPr/>
        </p:nvSpPr>
        <p:spPr>
          <a:xfrm>
            <a:off x="8869551" y="0"/>
            <a:ext cx="385100" cy="4568336"/>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B2086361-D08C-2A10-C9AC-F7580BD19271}"/>
              </a:ext>
            </a:extLst>
          </p:cNvPr>
          <p:cNvSpPr/>
          <p:nvPr/>
        </p:nvSpPr>
        <p:spPr>
          <a:xfrm>
            <a:off x="9639735" y="0"/>
            <a:ext cx="385100" cy="4568336"/>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C86574D7-D6D6-EF56-FB66-14F53A064D5B}"/>
              </a:ext>
            </a:extLst>
          </p:cNvPr>
          <p:cNvSpPr/>
          <p:nvPr/>
        </p:nvSpPr>
        <p:spPr>
          <a:xfrm>
            <a:off x="10409932" y="0"/>
            <a:ext cx="385100" cy="4568336"/>
          </a:xfrm>
          <a:custGeom>
            <a:avLst/>
            <a:gdLst>
              <a:gd name="connsiteX0" fmla="*/ 385101 w 385100"/>
              <a:gd name="connsiteY0" fmla="*/ 0 h 4570191"/>
              <a:gd name="connsiteX1" fmla="*/ 385101 w 385100"/>
              <a:gd name="connsiteY1" fmla="*/ 4570191 h 4570191"/>
              <a:gd name="connsiteX2" fmla="*/ 0 w 385100"/>
              <a:gd name="connsiteY2" fmla="*/ 4570191 h 4570191"/>
              <a:gd name="connsiteX3" fmla="*/ 0 w 385100"/>
              <a:gd name="connsiteY3" fmla="*/ 0 h 4570191"/>
              <a:gd name="connsiteX4" fmla="*/ 385101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1" y="0"/>
                </a:moveTo>
                <a:lnTo>
                  <a:pt x="385101" y="4570191"/>
                </a:lnTo>
                <a:lnTo>
                  <a:pt x="0" y="4570191"/>
                </a:lnTo>
                <a:lnTo>
                  <a:pt x="0" y="0"/>
                </a:lnTo>
                <a:lnTo>
                  <a:pt x="385101" y="0"/>
                </a:lnTo>
                <a:close/>
              </a:path>
            </a:pathLst>
          </a:custGeom>
          <a:solidFill>
            <a:schemeClr val="accent3"/>
          </a:solidFill>
          <a:ln w="353"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294352AE-8336-96CB-B1E6-4E7E7F5C772A}"/>
              </a:ext>
            </a:extLst>
          </p:cNvPr>
          <p:cNvSpPr/>
          <p:nvPr/>
        </p:nvSpPr>
        <p:spPr>
          <a:xfrm>
            <a:off x="11180116" y="0"/>
            <a:ext cx="385100" cy="4568336"/>
          </a:xfrm>
          <a:custGeom>
            <a:avLst/>
            <a:gdLst>
              <a:gd name="connsiteX0" fmla="*/ 385100 w 385100"/>
              <a:gd name="connsiteY0" fmla="*/ 0 h 4570191"/>
              <a:gd name="connsiteX1" fmla="*/ 385100 w 385100"/>
              <a:gd name="connsiteY1" fmla="*/ 4570191 h 4570191"/>
              <a:gd name="connsiteX2" fmla="*/ 0 w 385100"/>
              <a:gd name="connsiteY2" fmla="*/ 4570191 h 4570191"/>
              <a:gd name="connsiteX3" fmla="*/ 0 w 385100"/>
              <a:gd name="connsiteY3" fmla="*/ 0 h 4570191"/>
              <a:gd name="connsiteX4" fmla="*/ 385100 w 385100"/>
              <a:gd name="connsiteY4" fmla="*/ 0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100" h="4570191">
                <a:moveTo>
                  <a:pt x="385100" y="0"/>
                </a:moveTo>
                <a:lnTo>
                  <a:pt x="385100" y="4570191"/>
                </a:lnTo>
                <a:lnTo>
                  <a:pt x="0" y="4570191"/>
                </a:lnTo>
                <a:lnTo>
                  <a:pt x="0" y="0"/>
                </a:lnTo>
                <a:lnTo>
                  <a:pt x="385100" y="0"/>
                </a:lnTo>
                <a:close/>
              </a:path>
            </a:pathLst>
          </a:custGeom>
          <a:solidFill>
            <a:schemeClr val="accent3"/>
          </a:solidFill>
          <a:ln w="353"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005D8EB3-53B4-CC5F-7972-88D5D8352E6C}"/>
              </a:ext>
            </a:extLst>
          </p:cNvPr>
          <p:cNvSpPr/>
          <p:nvPr userDrawn="1"/>
        </p:nvSpPr>
        <p:spPr>
          <a:xfrm>
            <a:off x="11950317" y="0"/>
            <a:ext cx="241724" cy="4568336"/>
          </a:xfrm>
          <a:custGeom>
            <a:avLst/>
            <a:gdLst>
              <a:gd name="connsiteX0" fmla="*/ 0 w 241724"/>
              <a:gd name="connsiteY0" fmla="*/ 4570191 h 4570191"/>
              <a:gd name="connsiteX1" fmla="*/ 0 w 241724"/>
              <a:gd name="connsiteY1" fmla="*/ 0 h 4570191"/>
              <a:gd name="connsiteX2" fmla="*/ 241725 w 241724"/>
              <a:gd name="connsiteY2" fmla="*/ 0 h 4570191"/>
              <a:gd name="connsiteX3" fmla="*/ 241725 w 241724"/>
              <a:gd name="connsiteY3" fmla="*/ 4570191 h 4570191"/>
              <a:gd name="connsiteX4" fmla="*/ 0 w 241724"/>
              <a:gd name="connsiteY4" fmla="*/ 4570191 h 4570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24" h="4570191">
                <a:moveTo>
                  <a:pt x="0" y="4570191"/>
                </a:moveTo>
                <a:lnTo>
                  <a:pt x="0" y="0"/>
                </a:lnTo>
                <a:lnTo>
                  <a:pt x="241725" y="0"/>
                </a:lnTo>
                <a:lnTo>
                  <a:pt x="241725" y="4570191"/>
                </a:lnTo>
                <a:lnTo>
                  <a:pt x="0" y="4570191"/>
                </a:lnTo>
                <a:close/>
              </a:path>
            </a:pathLst>
          </a:custGeom>
          <a:solidFill>
            <a:schemeClr val="accent3"/>
          </a:solidFill>
          <a:ln w="353" cap="flat">
            <a:noFill/>
            <a:prstDash val="solid"/>
            <a:miter/>
          </a:ln>
        </p:spPr>
        <p:txBody>
          <a:bodyPr rtlCol="0" anchor="ctr"/>
          <a:lstStyle/>
          <a:p>
            <a:endParaRPr lang="en-GB"/>
          </a:p>
        </p:txBody>
      </p:sp>
      <p:pic>
        <p:nvPicPr>
          <p:cNvPr id="18" name="Picture 17">
            <a:extLst>
              <a:ext uri="{FF2B5EF4-FFF2-40B4-BE49-F238E27FC236}">
                <a16:creationId xmlns:a16="http://schemas.microsoft.com/office/drawing/2014/main" id="{A24A5D3F-B208-9740-8F43-58C8D911A4A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639507" y="5596332"/>
            <a:ext cx="2090175" cy="703499"/>
          </a:xfrm>
          <a:prstGeom prst="rect">
            <a:avLst/>
          </a:prstGeom>
        </p:spPr>
      </p:pic>
    </p:spTree>
    <p:extLst>
      <p:ext uri="{BB962C8B-B14F-4D97-AF65-F5344CB8AC3E}">
        <p14:creationId xmlns:p14="http://schemas.microsoft.com/office/powerpoint/2010/main" val="2433476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BF408733-3F8E-45BE-8526-0E0F500B8042}" type="datetimeFigureOut">
              <a:rPr lang="fi-FI" smtClean="0"/>
              <a:t>30.11.2023</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pic>
        <p:nvPicPr>
          <p:cNvPr id="9" name="Picture 8">
            <a:extLst>
              <a:ext uri="{FF2B5EF4-FFF2-40B4-BE49-F238E27FC236}">
                <a16:creationId xmlns:a16="http://schemas.microsoft.com/office/drawing/2014/main" id="{B414EFF0-E9E2-364E-9793-DF62BACE2D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6380" y="596151"/>
            <a:ext cx="516294" cy="631026"/>
          </a:xfrm>
          <a:prstGeom prst="rect">
            <a:avLst/>
          </a:prstGeom>
        </p:spPr>
      </p:pic>
      <p:sp>
        <p:nvSpPr>
          <p:cNvPr id="10" name="Title 1">
            <a:extLst>
              <a:ext uri="{FF2B5EF4-FFF2-40B4-BE49-F238E27FC236}">
                <a16:creationId xmlns:a16="http://schemas.microsoft.com/office/drawing/2014/main" id="{0E5EEC2F-8885-4741-92AA-E21ECE47D5AE}"/>
              </a:ext>
            </a:extLst>
          </p:cNvPr>
          <p:cNvSpPr>
            <a:spLocks noGrp="1"/>
          </p:cNvSpPr>
          <p:nvPr>
            <p:ph type="title"/>
          </p:nvPr>
        </p:nvSpPr>
        <p:spPr>
          <a:xfrm>
            <a:off x="649940" y="484094"/>
            <a:ext cx="9894939" cy="1075323"/>
          </a:xfrm>
        </p:spPr>
        <p:txBody>
          <a:bodyPr anchor="b"/>
          <a:lstStyle/>
          <a:p>
            <a:r>
              <a:rPr lang="fi-FI"/>
              <a:t>Muokkaa perustyyl. napsautt.</a:t>
            </a:r>
            <a:endParaRPr lang="en-GB" dirty="0"/>
          </a:p>
        </p:txBody>
      </p:sp>
    </p:spTree>
    <p:extLst>
      <p:ext uri="{BB962C8B-B14F-4D97-AF65-F5344CB8AC3E}">
        <p14:creationId xmlns:p14="http://schemas.microsoft.com/office/powerpoint/2010/main" val="619806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7C8C091-C242-4851-9826-ECBA43530F7B}"/>
              </a:ext>
            </a:extLst>
          </p:cNvPr>
          <p:cNvSpPr>
            <a:spLocks noGrp="1"/>
          </p:cNvSpPr>
          <p:nvPr>
            <p:ph type="dt" sz="half" idx="10"/>
          </p:nvPr>
        </p:nvSpPr>
        <p:spPr/>
        <p:txBody>
          <a:bodyPr/>
          <a:lstStyle/>
          <a:p>
            <a:fld id="{BF408733-3F8E-45BE-8526-0E0F500B8042}" type="datetimeFigureOut">
              <a:rPr lang="fi-FI" smtClean="0"/>
              <a:t>30.11.2023</a:t>
            </a:fld>
            <a:endParaRPr lang="fi-FI"/>
          </a:p>
        </p:txBody>
      </p:sp>
      <p:sp>
        <p:nvSpPr>
          <p:cNvPr id="6" name="Footer Placeholder 5">
            <a:extLst>
              <a:ext uri="{FF2B5EF4-FFF2-40B4-BE49-F238E27FC236}">
                <a16:creationId xmlns:a16="http://schemas.microsoft.com/office/drawing/2014/main" id="{A5B64547-60FB-4F82-B034-DC7F10F48FB2}"/>
              </a:ext>
            </a:extLst>
          </p:cNvPr>
          <p:cNvSpPr>
            <a:spLocks noGrp="1"/>
          </p:cNvSpPr>
          <p:nvPr>
            <p:ph type="ftr" sz="quarter" idx="11"/>
          </p:nvPr>
        </p:nvSpPr>
        <p:spPr/>
        <p:txBody>
          <a:bodyPr/>
          <a:lstStyle/>
          <a:p>
            <a:endParaRPr lang="fi-FI"/>
          </a:p>
        </p:txBody>
      </p:sp>
      <p:sp>
        <p:nvSpPr>
          <p:cNvPr id="7" name="Slide Number Placeholder 6">
            <a:extLst>
              <a:ext uri="{FF2B5EF4-FFF2-40B4-BE49-F238E27FC236}">
                <a16:creationId xmlns:a16="http://schemas.microsoft.com/office/drawing/2014/main" id="{37519037-54EE-46F6-8610-A2A8D9E613FA}"/>
              </a:ext>
            </a:extLst>
          </p:cNvPr>
          <p:cNvSpPr>
            <a:spLocks noGrp="1"/>
          </p:cNvSpPr>
          <p:nvPr>
            <p:ph type="sldNum" sz="quarter" idx="12"/>
          </p:nvPr>
        </p:nvSpPr>
        <p:spPr/>
        <p:txBody>
          <a:bodyPr/>
          <a:lstStyle/>
          <a:p>
            <a:fld id="{31160B98-140E-4345-B1A3-2A7247C42973}" type="slidenum">
              <a:rPr lang="fi-FI" smtClean="0"/>
              <a:t>‹#›</a:t>
            </a:fld>
            <a:endParaRPr lang="fi-FI"/>
          </a:p>
        </p:txBody>
      </p:sp>
    </p:spTree>
    <p:extLst>
      <p:ext uri="{BB962C8B-B14F-4D97-AF65-F5344CB8AC3E}">
        <p14:creationId xmlns:p14="http://schemas.microsoft.com/office/powerpoint/2010/main" val="2822894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Otsikko_ja_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1C1A5E9-D42C-4D43-8CA5-39B0F1DB52EC}"/>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12000" y="1747358"/>
            <a:ext cx="10746000"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3076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Pääotsikko">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B6EEA18D-8E5C-DF42-9F29-35C93C90FBD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Otsikko 1"/>
          <p:cNvSpPr>
            <a:spLocks noGrp="1"/>
          </p:cNvSpPr>
          <p:nvPr userDrawn="1">
            <p:ph type="ctrTitle"/>
          </p:nvPr>
        </p:nvSpPr>
        <p:spPr>
          <a:xfrm>
            <a:off x="911424" y="2468894"/>
            <a:ext cx="7776864" cy="2794037"/>
          </a:xfrm>
        </p:spPr>
        <p:txBody>
          <a:bodyPr anchor="b" anchorCtr="0">
            <a:noAutofit/>
          </a:bodyPr>
          <a:lstStyle>
            <a:lvl1pPr algn="l">
              <a:defRPr sz="5333">
                <a:solidFill>
                  <a:srgbClr val="FFFFFF"/>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911424" y="5419437"/>
            <a:ext cx="7776864" cy="889884"/>
          </a:xfrm>
        </p:spPr>
        <p:txBody>
          <a:bodyPr>
            <a:normAutofit/>
          </a:bodyPr>
          <a:lstStyle>
            <a:lvl1pPr marL="0" indent="0" algn="l">
              <a:spcBef>
                <a:spcPts val="0"/>
              </a:spcBef>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6" name="Kuva 5" descr="OKM tunnu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1424" y="644691"/>
            <a:ext cx="5634613" cy="878400"/>
          </a:xfrm>
          <a:prstGeom prst="rect">
            <a:avLst/>
          </a:prstGeom>
        </p:spPr>
      </p:pic>
    </p:spTree>
    <p:extLst>
      <p:ext uri="{BB962C8B-B14F-4D97-AF65-F5344CB8AC3E}">
        <p14:creationId xmlns:p14="http://schemas.microsoft.com/office/powerpoint/2010/main" val="11879967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Pääotsikko valkoinen">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78FCBA2-DE0D-2247-9A77-30649856456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094133" y="0"/>
            <a:ext cx="4097867" cy="6858000"/>
          </a:xfrm>
          <a:prstGeom prst="rect">
            <a:avLst/>
          </a:prstGeom>
        </p:spPr>
      </p:pic>
      <p:sp>
        <p:nvSpPr>
          <p:cNvPr id="10" name="Otsikko 1"/>
          <p:cNvSpPr>
            <a:spLocks noGrp="1"/>
          </p:cNvSpPr>
          <p:nvPr userDrawn="1">
            <p:ph type="ctrTitle"/>
          </p:nvPr>
        </p:nvSpPr>
        <p:spPr>
          <a:xfrm>
            <a:off x="911424" y="2468894"/>
            <a:ext cx="7776864" cy="2794037"/>
          </a:xfrm>
        </p:spPr>
        <p:txBody>
          <a:bodyPr anchor="b" anchorCtr="0">
            <a:noAutofit/>
          </a:bodyPr>
          <a:lstStyle>
            <a:lvl1pPr algn="l">
              <a:defRPr sz="5333">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911424" y="5419437"/>
            <a:ext cx="7776864" cy="889884"/>
          </a:xfrm>
        </p:spPr>
        <p:txBody>
          <a:bodyPr>
            <a:normAutofit/>
          </a:bodyPr>
          <a:lstStyle>
            <a:lvl1pPr marL="0" indent="0" algn="l">
              <a:spcBef>
                <a:spcPts val="0"/>
              </a:spcBef>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7" name="Kuva 6" descr="OKM tunnu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5935" y="548680"/>
            <a:ext cx="5637673" cy="878400"/>
          </a:xfrm>
          <a:prstGeom prst="rect">
            <a:avLst/>
          </a:prstGeom>
        </p:spPr>
      </p:pic>
    </p:spTree>
    <p:extLst>
      <p:ext uri="{BB962C8B-B14F-4D97-AF65-F5344CB8AC3E}">
        <p14:creationId xmlns:p14="http://schemas.microsoft.com/office/powerpoint/2010/main" val="2987349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_Otsikko ja sisältö">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7C533C68-251E-E644-B3E6-CDE0C3002EBE}"/>
              </a:ext>
            </a:extLst>
          </p:cNvPr>
          <p:cNvPicPr>
            <a:picLocks noChangeAspect="1"/>
          </p:cNvPicPr>
          <p:nvPr userDrawn="1"/>
        </p:nvPicPr>
        <p:blipFill>
          <a:blip r:embed="rId2"/>
          <a:stretch>
            <a:fillRect/>
          </a:stretch>
        </p:blipFill>
        <p:spPr>
          <a:xfrm>
            <a:off x="8212667" y="0"/>
            <a:ext cx="3979333" cy="6858000"/>
          </a:xfrm>
          <a:prstGeom prst="rect">
            <a:avLst/>
          </a:prstGeom>
        </p:spPr>
      </p:pic>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a:extLst>
              <a:ext uri="{C183D7F6-B498-43B3-948B-1728B52AA6E4}">
                <adec:decorative xmlns:adec="http://schemas.microsoft.com/office/drawing/2017/decorative" val="1"/>
              </a:ext>
            </a:extLst>
          </p:cNvPr>
          <p:cNvSpPr>
            <a:spLocks noGrp="1"/>
          </p:cNvSpPr>
          <p:nvPr userDrawn="1">
            <p:ph idx="1"/>
          </p:nvPr>
        </p:nvSpPr>
        <p:spPr>
          <a:xfrm>
            <a:off x="577047" y="1881330"/>
            <a:ext cx="10319487" cy="45240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30.11.2023</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pic>
        <p:nvPicPr>
          <p:cNvPr id="14" name="Kuva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915384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Otsikko ja sisältö tyhjä">
    <p:spTree>
      <p:nvGrpSpPr>
        <p:cNvPr id="1" name=""/>
        <p:cNvGrpSpPr/>
        <p:nvPr/>
      </p:nvGrpSpPr>
      <p:grpSpPr>
        <a:xfrm>
          <a:off x="0" y="0"/>
          <a:ext cx="0" cy="0"/>
          <a:chOff x="0" y="0"/>
          <a:chExt cx="0" cy="0"/>
        </a:xfrm>
      </p:grpSpPr>
      <p:sp>
        <p:nvSpPr>
          <p:cNvPr id="8" name="Otsikko 7"/>
          <p:cNvSpPr>
            <a:spLocks noGrp="1"/>
          </p:cNvSpPr>
          <p:nvPr>
            <p:ph type="title"/>
          </p:nvPr>
        </p:nvSpPr>
        <p:spPr>
          <a:xfrm>
            <a:off x="577047" y="313787"/>
            <a:ext cx="10965805"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p:cNvSpPr>
            <a:spLocks noGrp="1"/>
          </p:cNvSpPr>
          <p:nvPr>
            <p:ph idx="1"/>
          </p:nvPr>
        </p:nvSpPr>
        <p:spPr>
          <a:xfrm>
            <a:off x="577047" y="1881330"/>
            <a:ext cx="10965805" cy="45240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9" name="Päivämäärän paikkamerkki 3"/>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DE55D46C-FFDD-D244-BC09-59C228F6F1B8}" type="datetime1">
              <a:rPr lang="fi-FI" smtClean="0"/>
              <a:t>30.11.2023</a:t>
            </a:fld>
            <a:endParaRPr lang="fi-FI" dirty="0"/>
          </a:p>
        </p:txBody>
      </p:sp>
      <p:sp>
        <p:nvSpPr>
          <p:cNvPr id="13" name="Alatunnisteen paikkamerkki 4"/>
          <p:cNvSpPr>
            <a:spLocks noGrp="1"/>
          </p:cNvSpPr>
          <p:nvPr>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pic>
        <p:nvPicPr>
          <p:cNvPr id="12" name="Kuva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001951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5_Otsikko ja sisältö 2 palstaa">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E0330A5-0DA1-C444-9FE6-FC75D0C6758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8212667" y="0"/>
            <a:ext cx="3979333" cy="6858000"/>
          </a:xfrm>
          <a:prstGeom prst="rect">
            <a:avLst/>
          </a:prstGeom>
        </p:spPr>
      </p:pic>
      <p:sp>
        <p:nvSpPr>
          <p:cNvPr id="8" name="Otsikko 7"/>
          <p:cNvSpPr>
            <a:spLocks noGrp="1"/>
          </p:cNvSpPr>
          <p:nvPr userDrawn="1">
            <p:ph type="title"/>
          </p:nvPr>
        </p:nvSpPr>
        <p:spPr>
          <a:xfrm>
            <a:off x="577047" y="313787"/>
            <a:ext cx="10319487"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p:cNvSpPr>
            <a:spLocks noGrp="1"/>
          </p:cNvSpPr>
          <p:nvPr userDrawn="1">
            <p:ph idx="1"/>
          </p:nvPr>
        </p:nvSpPr>
        <p:spPr>
          <a:xfrm>
            <a:off x="577047" y="1881330"/>
            <a:ext cx="10319487" cy="4524001"/>
          </a:xfrm>
        </p:spPr>
        <p:txBody>
          <a:bodyPr numCol="2" spcCol="21600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A6B51CB7-8F1B-444E-B8D3-CD39903DB0C1}" type="datetime1">
              <a:rPr lang="fi-FI" smtClean="0"/>
              <a:t>30.11.2023</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cxnSp>
        <p:nvCxnSpPr>
          <p:cNvPr id="11" name="Suora yhdysviiva 10">
            <a:extLst>
              <a:ext uri="{FF2B5EF4-FFF2-40B4-BE49-F238E27FC236}">
                <a16:creationId xmlns:a16="http://schemas.microsoft.com/office/drawing/2014/main" id="{68B4D6E2-689A-1F4F-9976-BA0517E5E5F3}"/>
              </a:ext>
              <a:ext uri="{C183D7F6-B498-43B3-948B-1728B52AA6E4}">
                <adec:decorative xmlns:adec="http://schemas.microsoft.com/office/drawing/2017/decorative" val="1"/>
              </a:ext>
            </a:extLst>
          </p:cNvPr>
          <p:cNvCxnSpPr>
            <a:cxnSpLocks/>
          </p:cNvCxnSpPr>
          <p:nvPr userDrawn="1"/>
        </p:nvCxnSpPr>
        <p:spPr>
          <a:xfrm>
            <a:off x="5736789" y="1983329"/>
            <a:ext cx="0" cy="4320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Kuva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3999799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Otsikko ja sisältö 2 palstaa tyhjä">
    <p:spTree>
      <p:nvGrpSpPr>
        <p:cNvPr id="1" name=""/>
        <p:cNvGrpSpPr/>
        <p:nvPr/>
      </p:nvGrpSpPr>
      <p:grpSpPr>
        <a:xfrm>
          <a:off x="0" y="0"/>
          <a:ext cx="0" cy="0"/>
          <a:chOff x="0" y="0"/>
          <a:chExt cx="0" cy="0"/>
        </a:xfrm>
      </p:grpSpPr>
      <p:sp>
        <p:nvSpPr>
          <p:cNvPr id="8" name="Otsikko 7"/>
          <p:cNvSpPr>
            <a:spLocks noGrp="1"/>
          </p:cNvSpPr>
          <p:nvPr>
            <p:ph type="title"/>
          </p:nvPr>
        </p:nvSpPr>
        <p:spPr>
          <a:xfrm>
            <a:off x="577047" y="313787"/>
            <a:ext cx="10965805" cy="1299027"/>
          </a:xfrm>
        </p:spPr>
        <p:txBody>
          <a:bodyPr/>
          <a:lstStyle>
            <a:lvl1pPr>
              <a:defRPr>
                <a:solidFill>
                  <a:schemeClr val="tx2"/>
                </a:solidFill>
              </a:defRPr>
            </a:lvl1pPr>
          </a:lstStyle>
          <a:p>
            <a:r>
              <a:rPr lang="fi-FI"/>
              <a:t>Muokkaa ots. perustyyl. napsautt.</a:t>
            </a:r>
            <a:endParaRPr lang="fi-FI" dirty="0"/>
          </a:p>
        </p:txBody>
      </p:sp>
      <p:sp>
        <p:nvSpPr>
          <p:cNvPr id="3" name="Sisällön paikkamerkki 2"/>
          <p:cNvSpPr>
            <a:spLocks noGrp="1"/>
          </p:cNvSpPr>
          <p:nvPr>
            <p:ph idx="1"/>
          </p:nvPr>
        </p:nvSpPr>
        <p:spPr>
          <a:xfrm>
            <a:off x="577047" y="1881330"/>
            <a:ext cx="10965805" cy="4524001"/>
          </a:xfrm>
        </p:spPr>
        <p:txBody>
          <a:bodyPr numCol="2" spcCol="28800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9" name="Päivämäärän paikkamerkki 3"/>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B0946121-9641-4246-86F5-98C73DC6AF7E}" type="datetime1">
              <a:rPr lang="fi-FI" smtClean="0"/>
              <a:t>30.11.2023</a:t>
            </a:fld>
            <a:endParaRPr lang="fi-FI" dirty="0"/>
          </a:p>
        </p:txBody>
      </p:sp>
      <p:sp>
        <p:nvSpPr>
          <p:cNvPr id="13" name="Alatunnisteen paikkamerkki 4"/>
          <p:cNvSpPr>
            <a:spLocks noGrp="1"/>
          </p:cNvSpPr>
          <p:nvPr>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cxnSp>
        <p:nvCxnSpPr>
          <p:cNvPr id="11" name="Suora yhdysviiva 10">
            <a:extLst>
              <a:ext uri="{FF2B5EF4-FFF2-40B4-BE49-F238E27FC236}">
                <a16:creationId xmlns:a16="http://schemas.microsoft.com/office/drawing/2014/main" id="{3C899878-C8EA-C64E-8729-F9BF18C785E0}"/>
              </a:ext>
              <a:ext uri="{C183D7F6-B498-43B3-948B-1728B52AA6E4}">
                <adec:decorative xmlns:adec="http://schemas.microsoft.com/office/drawing/2017/decorative" val="1"/>
              </a:ext>
            </a:extLst>
          </p:cNvPr>
          <p:cNvCxnSpPr>
            <a:cxnSpLocks/>
          </p:cNvCxnSpPr>
          <p:nvPr userDrawn="1"/>
        </p:nvCxnSpPr>
        <p:spPr>
          <a:xfrm>
            <a:off x="6059949" y="1983329"/>
            <a:ext cx="0" cy="432000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Kuva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041732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Otsikko ja sisältö kuva 1/3">
    <p:spTree>
      <p:nvGrpSpPr>
        <p:cNvPr id="1" name=""/>
        <p:cNvGrpSpPr/>
        <p:nvPr/>
      </p:nvGrpSpPr>
      <p:grpSpPr>
        <a:xfrm>
          <a:off x="0" y="0"/>
          <a:ext cx="0" cy="0"/>
          <a:chOff x="0" y="0"/>
          <a:chExt cx="0" cy="0"/>
        </a:xfrm>
      </p:grpSpPr>
      <p:sp>
        <p:nvSpPr>
          <p:cNvPr id="11" name="Kuvan paikkamerkki 10">
            <a:extLst>
              <a:ext uri="{FF2B5EF4-FFF2-40B4-BE49-F238E27FC236}">
                <a16:creationId xmlns:a16="http://schemas.microsoft.com/office/drawing/2014/main" id="{A36FD62D-621F-DC42-A6F4-A2F7114204F7}"/>
              </a:ext>
            </a:extLst>
          </p:cNvPr>
          <p:cNvSpPr>
            <a:spLocks noGrp="1"/>
          </p:cNvSpPr>
          <p:nvPr>
            <p:ph type="pic" sz="quarter" idx="13"/>
          </p:nvPr>
        </p:nvSpPr>
        <p:spPr>
          <a:xfrm>
            <a:off x="7734680" y="1"/>
            <a:ext cx="4456371" cy="6859185"/>
          </a:xfrm>
          <a:custGeom>
            <a:avLst/>
            <a:gdLst>
              <a:gd name="connsiteX0" fmla="*/ 770354 w 3342278"/>
              <a:gd name="connsiteY0" fmla="*/ 0 h 5144389"/>
              <a:gd name="connsiteX1" fmla="*/ 3342278 w 3342278"/>
              <a:gd name="connsiteY1" fmla="*/ 0 h 5144389"/>
              <a:gd name="connsiteX2" fmla="*/ 3342278 w 3342278"/>
              <a:gd name="connsiteY2" fmla="*/ 5144389 h 5144389"/>
              <a:gd name="connsiteX3" fmla="*/ 770608 w 3342278"/>
              <a:gd name="connsiteY3" fmla="*/ 5144389 h 5144389"/>
              <a:gd name="connsiteX4" fmla="*/ 228682 w 3342278"/>
              <a:gd name="connsiteY4" fmla="*/ 4017011 h 5144389"/>
              <a:gd name="connsiteX5" fmla="*/ 228682 w 3342278"/>
              <a:gd name="connsiteY5" fmla="*/ 4017010 h 5144389"/>
              <a:gd name="connsiteX6" fmla="*/ 770354 w 334227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278" h="5144389">
                <a:moveTo>
                  <a:pt x="770354" y="0"/>
                </a:moveTo>
                <a:lnTo>
                  <a:pt x="3342278" y="0"/>
                </a:lnTo>
                <a:lnTo>
                  <a:pt x="3342278" y="5144389"/>
                </a:lnTo>
                <a:lnTo>
                  <a:pt x="770608" y="5144389"/>
                </a:lnTo>
                <a:cubicBezTo>
                  <a:pt x="540216" y="4794542"/>
                  <a:pt x="357942" y="4415355"/>
                  <a:pt x="228682" y="4017011"/>
                </a:cubicBezTo>
                <a:lnTo>
                  <a:pt x="228682" y="4017010"/>
                </a:lnTo>
                <a:cubicBezTo>
                  <a:pt x="-210148" y="2665259"/>
                  <a:pt x="-10897" y="1187625"/>
                  <a:pt x="770354" y="0"/>
                </a:cubicBezTo>
                <a:close/>
              </a:path>
            </a:pathLst>
          </a:custGeom>
        </p:spPr>
        <p:txBody>
          <a:bodyPr wrap="square">
            <a:noAutofit/>
          </a:bodyPr>
          <a:lstStyle/>
          <a:p>
            <a:endParaRPr lang="fi-FI" dirty="0"/>
          </a:p>
        </p:txBody>
      </p:sp>
      <p:sp>
        <p:nvSpPr>
          <p:cNvPr id="8" name="Otsikko 7"/>
          <p:cNvSpPr>
            <a:spLocks noGrp="1"/>
          </p:cNvSpPr>
          <p:nvPr userDrawn="1">
            <p:ph type="title"/>
          </p:nvPr>
        </p:nvSpPr>
        <p:spPr>
          <a:xfrm>
            <a:off x="577047" y="313787"/>
            <a:ext cx="7200000" cy="1299027"/>
          </a:xfrm>
        </p:spPr>
        <p:txBody>
          <a:bodyPr/>
          <a:lstStyle>
            <a:lvl1pPr>
              <a:defRPr>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userDrawn="1">
            <p:ph idx="1"/>
          </p:nvPr>
        </p:nvSpPr>
        <p:spPr>
          <a:xfrm>
            <a:off x="577047" y="1881330"/>
            <a:ext cx="6960000" cy="4524001"/>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30.11.2023</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spTree>
    <p:extLst>
      <p:ext uri="{BB962C8B-B14F-4D97-AF65-F5344CB8AC3E}">
        <p14:creationId xmlns:p14="http://schemas.microsoft.com/office/powerpoint/2010/main" val="12708392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Otsikko ja sisältö kuva 2/3">
    <p:spTree>
      <p:nvGrpSpPr>
        <p:cNvPr id="1" name=""/>
        <p:cNvGrpSpPr/>
        <p:nvPr/>
      </p:nvGrpSpPr>
      <p:grpSpPr>
        <a:xfrm>
          <a:off x="0" y="0"/>
          <a:ext cx="0" cy="0"/>
          <a:chOff x="0" y="0"/>
          <a:chExt cx="0" cy="0"/>
        </a:xfrm>
      </p:grpSpPr>
      <p:sp>
        <p:nvSpPr>
          <p:cNvPr id="10" name="Kuvan paikkamerkki 9">
            <a:extLst>
              <a:ext uri="{FF2B5EF4-FFF2-40B4-BE49-F238E27FC236}">
                <a16:creationId xmlns:a16="http://schemas.microsoft.com/office/drawing/2014/main" id="{1F852BFB-9DA0-0442-959E-69FBAB5E3F98}"/>
              </a:ext>
            </a:extLst>
          </p:cNvPr>
          <p:cNvSpPr>
            <a:spLocks noGrp="1"/>
          </p:cNvSpPr>
          <p:nvPr>
            <p:ph type="pic" sz="quarter" idx="13"/>
          </p:nvPr>
        </p:nvSpPr>
        <p:spPr>
          <a:xfrm>
            <a:off x="3973189" y="1"/>
            <a:ext cx="8218811" cy="6859185"/>
          </a:xfrm>
          <a:custGeom>
            <a:avLst/>
            <a:gdLst>
              <a:gd name="connsiteX0" fmla="*/ 769741 w 6164108"/>
              <a:gd name="connsiteY0" fmla="*/ 0 h 5144389"/>
              <a:gd name="connsiteX1" fmla="*/ 6164108 w 6164108"/>
              <a:gd name="connsiteY1" fmla="*/ 0 h 5144389"/>
              <a:gd name="connsiteX2" fmla="*/ 6164108 w 6164108"/>
              <a:gd name="connsiteY2" fmla="*/ 5144389 h 5144389"/>
              <a:gd name="connsiteX3" fmla="*/ 769995 w 6164108"/>
              <a:gd name="connsiteY3" fmla="*/ 5144389 h 5144389"/>
              <a:gd name="connsiteX4" fmla="*/ 228500 w 6164108"/>
              <a:gd name="connsiteY4" fmla="*/ 4017011 h 5144389"/>
              <a:gd name="connsiteX5" fmla="*/ 228500 w 6164108"/>
              <a:gd name="connsiteY5" fmla="*/ 4017010 h 5144389"/>
              <a:gd name="connsiteX6" fmla="*/ 769741 w 616410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4108" h="5144389">
                <a:moveTo>
                  <a:pt x="769741" y="0"/>
                </a:moveTo>
                <a:lnTo>
                  <a:pt x="6164108" y="0"/>
                </a:lnTo>
                <a:lnTo>
                  <a:pt x="6164108" y="5144389"/>
                </a:lnTo>
                <a:lnTo>
                  <a:pt x="769995" y="5144389"/>
                </a:lnTo>
                <a:cubicBezTo>
                  <a:pt x="539785" y="4794542"/>
                  <a:pt x="357657" y="4415355"/>
                  <a:pt x="228500" y="4017011"/>
                </a:cubicBezTo>
                <a:lnTo>
                  <a:pt x="228500" y="4017010"/>
                </a:lnTo>
                <a:cubicBezTo>
                  <a:pt x="-209981" y="2665259"/>
                  <a:pt x="-10889" y="1187625"/>
                  <a:pt x="769741" y="0"/>
                </a:cubicBezTo>
                <a:close/>
              </a:path>
            </a:pathLst>
          </a:custGeom>
        </p:spPr>
        <p:txBody>
          <a:bodyPr wrap="square">
            <a:noAutofit/>
          </a:bodyPr>
          <a:lstStyle/>
          <a:p>
            <a:endParaRPr lang="fi-FI" dirty="0"/>
          </a:p>
        </p:txBody>
      </p:sp>
      <p:sp>
        <p:nvSpPr>
          <p:cNvPr id="8" name="Otsikko 7"/>
          <p:cNvSpPr>
            <a:spLocks noGrp="1"/>
          </p:cNvSpPr>
          <p:nvPr userDrawn="1">
            <p:ph type="title"/>
          </p:nvPr>
        </p:nvSpPr>
        <p:spPr>
          <a:xfrm>
            <a:off x="577045" y="313787"/>
            <a:ext cx="3600000" cy="1963085"/>
          </a:xfrm>
        </p:spPr>
        <p:txBody>
          <a:bodyPr/>
          <a:lstStyle>
            <a:lvl1pPr>
              <a:defRPr>
                <a:solidFill>
                  <a:schemeClr val="tx2"/>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p:cNvSpPr>
            <a:spLocks noGrp="1"/>
          </p:cNvSpPr>
          <p:nvPr userDrawn="1">
            <p:ph idx="1"/>
          </p:nvPr>
        </p:nvSpPr>
        <p:spPr>
          <a:xfrm>
            <a:off x="577047" y="2564904"/>
            <a:ext cx="3360000" cy="3840427"/>
          </a:xfrm>
        </p:spPr>
        <p:txBody>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Dian numeron paikkamerkki 8">
            <a:extLst>
              <a:ext uri="{FF2B5EF4-FFF2-40B4-BE49-F238E27FC236}">
                <a16:creationId xmlns:a16="http://schemas.microsoft.com/office/drawing/2014/main" id="{310A027F-9FF5-CB4C-940B-4F58B54F6A32}"/>
              </a:ext>
            </a:extLst>
          </p:cNvPr>
          <p:cNvSpPr>
            <a:spLocks noGrp="1"/>
          </p:cNvSpPr>
          <p:nvPr>
            <p:ph type="sldNum" sz="quarter" idx="12"/>
          </p:nvPr>
        </p:nvSpPr>
        <p:spPr/>
        <p:txBody>
          <a:body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6" name="Päivämäärän paikkamerkki 5">
            <a:extLst>
              <a:ext uri="{FF2B5EF4-FFF2-40B4-BE49-F238E27FC236}">
                <a16:creationId xmlns:a16="http://schemas.microsoft.com/office/drawing/2014/main" id="{57BCCC73-BADC-C646-99CD-5C980D5385E3}"/>
              </a:ext>
            </a:extLst>
          </p:cNvPr>
          <p:cNvSpPr>
            <a:spLocks noGrp="1"/>
          </p:cNvSpPr>
          <p:nvPr>
            <p:ph type="dt" sz="half" idx="10"/>
          </p:nvPr>
        </p:nvSpPr>
        <p:spPr/>
        <p:txBody>
          <a:bodyPr/>
          <a:lstStyle/>
          <a:p>
            <a:fld id="{23F2CBD4-DFD8-5A41-8E32-433BE3A53EED}" type="datetime1">
              <a:rPr lang="fi-FI" smtClean="0"/>
              <a:t>30.11.2023</a:t>
            </a:fld>
            <a:endParaRPr lang="fi-FI" dirty="0"/>
          </a:p>
        </p:txBody>
      </p:sp>
      <p:sp>
        <p:nvSpPr>
          <p:cNvPr id="7" name="Alatunnisteen paikkamerkki 6">
            <a:extLst>
              <a:ext uri="{FF2B5EF4-FFF2-40B4-BE49-F238E27FC236}">
                <a16:creationId xmlns:a16="http://schemas.microsoft.com/office/drawing/2014/main" id="{49C94B79-370D-774F-AC35-1F262D9B51FB}"/>
              </a:ext>
            </a:extLst>
          </p:cNvPr>
          <p:cNvSpPr>
            <a:spLocks noGrp="1"/>
          </p:cNvSpPr>
          <p:nvPr>
            <p:ph type="ftr" sz="quarter" idx="11"/>
          </p:nvPr>
        </p:nvSpPr>
        <p:spPr/>
        <p:txBody>
          <a:bodyPr/>
          <a:lstStyle/>
          <a:p>
            <a:r>
              <a:rPr lang="fi-FI" dirty="0"/>
              <a:t>Lorem ipsum</a:t>
            </a:r>
          </a:p>
        </p:txBody>
      </p:sp>
    </p:spTree>
    <p:extLst>
      <p:ext uri="{BB962C8B-B14F-4D97-AF65-F5344CB8AC3E}">
        <p14:creationId xmlns:p14="http://schemas.microsoft.com/office/powerpoint/2010/main" val="26563545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9_Väliotsikko">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CF540042-77BC-B146-A22F-6FF3D87A8CB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Otsikko 1"/>
          <p:cNvSpPr>
            <a:spLocks noGrp="1"/>
          </p:cNvSpPr>
          <p:nvPr userDrawn="1">
            <p:ph type="ctrTitle"/>
          </p:nvPr>
        </p:nvSpPr>
        <p:spPr>
          <a:xfrm>
            <a:off x="575999" y="548680"/>
            <a:ext cx="6960000" cy="3956083"/>
          </a:xfrm>
        </p:spPr>
        <p:txBody>
          <a:bodyPr anchor="b" anchorCtr="0">
            <a:noAutofit/>
          </a:bodyPr>
          <a:lstStyle>
            <a:lvl1pPr algn="l">
              <a:defRPr sz="5333">
                <a:solidFill>
                  <a:schemeClr val="bg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576000" y="4677139"/>
            <a:ext cx="6960000" cy="2016224"/>
          </a:xfrm>
        </p:spPr>
        <p:txBody>
          <a:bodyPr>
            <a:normAutofit/>
          </a:bodyPr>
          <a:lstStyle>
            <a:lvl1pPr marL="0" indent="0" algn="l">
              <a:spcBef>
                <a:spcPts val="0"/>
              </a:spcBef>
              <a:buNone/>
              <a:defRPr sz="240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pic>
        <p:nvPicPr>
          <p:cNvPr id="9" name="Kuva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328" y="6488848"/>
            <a:ext cx="5469931" cy="319101"/>
          </a:xfrm>
          <a:prstGeom prst="rect">
            <a:avLst/>
          </a:prstGeom>
        </p:spPr>
      </p:pic>
    </p:spTree>
    <p:extLst>
      <p:ext uri="{BB962C8B-B14F-4D97-AF65-F5344CB8AC3E}">
        <p14:creationId xmlns:p14="http://schemas.microsoft.com/office/powerpoint/2010/main" val="2459529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0_Väliotsikko ja kuva 1/3">
    <p:bg>
      <p:bgRef idx="1001">
        <a:schemeClr val="bg2"/>
      </p:bgRef>
    </p:bg>
    <p:spTree>
      <p:nvGrpSpPr>
        <p:cNvPr id="1" name=""/>
        <p:cNvGrpSpPr/>
        <p:nvPr/>
      </p:nvGrpSpPr>
      <p:grpSpPr>
        <a:xfrm>
          <a:off x="0" y="0"/>
          <a:ext cx="0" cy="0"/>
          <a:chOff x="0" y="0"/>
          <a:chExt cx="0" cy="0"/>
        </a:xfrm>
      </p:grpSpPr>
      <p:sp>
        <p:nvSpPr>
          <p:cNvPr id="8" name="Kuvan paikkamerkki 10">
            <a:extLst>
              <a:ext uri="{FF2B5EF4-FFF2-40B4-BE49-F238E27FC236}">
                <a16:creationId xmlns:a16="http://schemas.microsoft.com/office/drawing/2014/main" id="{3A823399-DEEE-AB4F-B377-FBA61A09AAC7}"/>
              </a:ext>
            </a:extLst>
          </p:cNvPr>
          <p:cNvSpPr>
            <a:spLocks noGrp="1"/>
          </p:cNvSpPr>
          <p:nvPr>
            <p:ph type="pic" sz="quarter" idx="13"/>
          </p:nvPr>
        </p:nvSpPr>
        <p:spPr>
          <a:xfrm>
            <a:off x="7734680" y="1"/>
            <a:ext cx="4456371" cy="6859185"/>
          </a:xfrm>
          <a:custGeom>
            <a:avLst/>
            <a:gdLst>
              <a:gd name="connsiteX0" fmla="*/ 770354 w 3342278"/>
              <a:gd name="connsiteY0" fmla="*/ 0 h 5144389"/>
              <a:gd name="connsiteX1" fmla="*/ 3342278 w 3342278"/>
              <a:gd name="connsiteY1" fmla="*/ 0 h 5144389"/>
              <a:gd name="connsiteX2" fmla="*/ 3342278 w 3342278"/>
              <a:gd name="connsiteY2" fmla="*/ 5144389 h 5144389"/>
              <a:gd name="connsiteX3" fmla="*/ 770608 w 3342278"/>
              <a:gd name="connsiteY3" fmla="*/ 5144389 h 5144389"/>
              <a:gd name="connsiteX4" fmla="*/ 228682 w 3342278"/>
              <a:gd name="connsiteY4" fmla="*/ 4017011 h 5144389"/>
              <a:gd name="connsiteX5" fmla="*/ 228682 w 3342278"/>
              <a:gd name="connsiteY5" fmla="*/ 4017010 h 5144389"/>
              <a:gd name="connsiteX6" fmla="*/ 770354 w 334227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2278" h="5144389">
                <a:moveTo>
                  <a:pt x="770354" y="0"/>
                </a:moveTo>
                <a:lnTo>
                  <a:pt x="3342278" y="0"/>
                </a:lnTo>
                <a:lnTo>
                  <a:pt x="3342278" y="5144389"/>
                </a:lnTo>
                <a:lnTo>
                  <a:pt x="770608" y="5144389"/>
                </a:lnTo>
                <a:cubicBezTo>
                  <a:pt x="540216" y="4794542"/>
                  <a:pt x="357942" y="4415355"/>
                  <a:pt x="228682" y="4017011"/>
                </a:cubicBezTo>
                <a:lnTo>
                  <a:pt x="228682" y="4017010"/>
                </a:lnTo>
                <a:cubicBezTo>
                  <a:pt x="-210148" y="2665259"/>
                  <a:pt x="-10897" y="1187625"/>
                  <a:pt x="770354" y="0"/>
                </a:cubicBezTo>
                <a:close/>
              </a:path>
            </a:pathLst>
          </a:custGeom>
        </p:spPr>
        <p:txBody>
          <a:bodyPr wrap="square">
            <a:noAutofit/>
          </a:bodyPr>
          <a:lstStyle/>
          <a:p>
            <a:endParaRPr lang="fi-FI" dirty="0"/>
          </a:p>
        </p:txBody>
      </p:sp>
      <p:sp>
        <p:nvSpPr>
          <p:cNvPr id="10" name="Otsikko 1"/>
          <p:cNvSpPr>
            <a:spLocks noGrp="1"/>
          </p:cNvSpPr>
          <p:nvPr>
            <p:ph type="ctrTitle"/>
          </p:nvPr>
        </p:nvSpPr>
        <p:spPr>
          <a:xfrm>
            <a:off x="575999" y="548680"/>
            <a:ext cx="6960000" cy="3956083"/>
          </a:xfrm>
        </p:spPr>
        <p:txBody>
          <a:bodyPr anchor="b" anchorCtr="0">
            <a:noAutofit/>
          </a:bodyPr>
          <a:lstStyle>
            <a:lvl1pPr algn="l">
              <a:defRPr sz="5333">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576000" y="4677139"/>
            <a:ext cx="6960000" cy="2016224"/>
          </a:xfrm>
        </p:spPr>
        <p:txBody>
          <a:bodyPr>
            <a:normAutofit/>
          </a:bodyPr>
          <a:lstStyle>
            <a:lvl1pPr marL="0" indent="0" algn="l">
              <a:spcBef>
                <a:spcPts val="0"/>
              </a:spcBef>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125127488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4160046" y="1673225"/>
            <a:ext cx="7203279"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2595922" y="6466504"/>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9F6C9897-0CC7-4BC0-9FF9-33CC5B548DE5}" type="datetime1">
              <a:rPr lang="fi-FI" smtClean="0"/>
              <a:t>30.11.2023</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0"/>
            <a:ext cx="3672901" cy="68580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72901" h="6858001">
                <a:moveTo>
                  <a:pt x="0" y="0"/>
                </a:moveTo>
                <a:lnTo>
                  <a:pt x="2386839" y="0"/>
                </a:lnTo>
                <a:lnTo>
                  <a:pt x="2480907" y="108596"/>
                </a:lnTo>
                <a:cubicBezTo>
                  <a:pt x="3225571" y="1010919"/>
                  <a:pt x="3672901" y="2167720"/>
                  <a:pt x="3672901" y="3429000"/>
                </a:cubicBezTo>
                <a:cubicBezTo>
                  <a:pt x="3672901" y="4690280"/>
                  <a:pt x="3225571" y="5847081"/>
                  <a:pt x="2480907" y="6749405"/>
                </a:cubicBezTo>
                <a:lnTo>
                  <a:pt x="2386838" y="6858001"/>
                </a:lnTo>
                <a:lnTo>
                  <a:pt x="12700" y="6858001"/>
                </a:lnTo>
                <a:cubicBezTo>
                  <a:pt x="12700" y="4572001"/>
                  <a:pt x="0" y="2286000"/>
                  <a:pt x="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13" name="Otsikko 1">
            <a:extLst>
              <a:ext uri="{FF2B5EF4-FFF2-40B4-BE49-F238E27FC236}">
                <a16:creationId xmlns:a16="http://schemas.microsoft.com/office/drawing/2014/main" id="{B1C1A5E9-D42C-4D43-8CA5-39B0F1DB52EC}"/>
              </a:ext>
            </a:extLst>
          </p:cNvPr>
          <p:cNvSpPr>
            <a:spLocks noGrp="1"/>
          </p:cNvSpPr>
          <p:nvPr>
            <p:ph type="title"/>
          </p:nvPr>
        </p:nvSpPr>
        <p:spPr>
          <a:xfrm>
            <a:off x="4160046" y="612000"/>
            <a:ext cx="7226254"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2976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1_Väliotsikko ja kuva 2/3">
    <p:bg>
      <p:bgRef idx="1001">
        <a:schemeClr val="bg2"/>
      </p:bgRef>
    </p:bg>
    <p:spTree>
      <p:nvGrpSpPr>
        <p:cNvPr id="1" name=""/>
        <p:cNvGrpSpPr/>
        <p:nvPr/>
      </p:nvGrpSpPr>
      <p:grpSpPr>
        <a:xfrm>
          <a:off x="0" y="0"/>
          <a:ext cx="0" cy="0"/>
          <a:chOff x="0" y="0"/>
          <a:chExt cx="0" cy="0"/>
        </a:xfrm>
      </p:grpSpPr>
      <p:sp>
        <p:nvSpPr>
          <p:cNvPr id="7" name="Kuvan paikkamerkki 9">
            <a:extLst>
              <a:ext uri="{FF2B5EF4-FFF2-40B4-BE49-F238E27FC236}">
                <a16:creationId xmlns:a16="http://schemas.microsoft.com/office/drawing/2014/main" id="{B4104795-B654-374D-AA44-D3D604ED23CD}"/>
              </a:ext>
            </a:extLst>
          </p:cNvPr>
          <p:cNvSpPr>
            <a:spLocks noGrp="1"/>
          </p:cNvSpPr>
          <p:nvPr>
            <p:ph type="pic" sz="quarter" idx="13"/>
          </p:nvPr>
        </p:nvSpPr>
        <p:spPr>
          <a:xfrm>
            <a:off x="3973189" y="1"/>
            <a:ext cx="8218811" cy="6859185"/>
          </a:xfrm>
          <a:custGeom>
            <a:avLst/>
            <a:gdLst>
              <a:gd name="connsiteX0" fmla="*/ 769741 w 6164108"/>
              <a:gd name="connsiteY0" fmla="*/ 0 h 5144389"/>
              <a:gd name="connsiteX1" fmla="*/ 6164108 w 6164108"/>
              <a:gd name="connsiteY1" fmla="*/ 0 h 5144389"/>
              <a:gd name="connsiteX2" fmla="*/ 6164108 w 6164108"/>
              <a:gd name="connsiteY2" fmla="*/ 5144389 h 5144389"/>
              <a:gd name="connsiteX3" fmla="*/ 769995 w 6164108"/>
              <a:gd name="connsiteY3" fmla="*/ 5144389 h 5144389"/>
              <a:gd name="connsiteX4" fmla="*/ 228500 w 6164108"/>
              <a:gd name="connsiteY4" fmla="*/ 4017011 h 5144389"/>
              <a:gd name="connsiteX5" fmla="*/ 228500 w 6164108"/>
              <a:gd name="connsiteY5" fmla="*/ 4017010 h 5144389"/>
              <a:gd name="connsiteX6" fmla="*/ 769741 w 6164108"/>
              <a:gd name="connsiteY6" fmla="*/ 0 h 5144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4108" h="5144389">
                <a:moveTo>
                  <a:pt x="769741" y="0"/>
                </a:moveTo>
                <a:lnTo>
                  <a:pt x="6164108" y="0"/>
                </a:lnTo>
                <a:lnTo>
                  <a:pt x="6164108" y="5144389"/>
                </a:lnTo>
                <a:lnTo>
                  <a:pt x="769995" y="5144389"/>
                </a:lnTo>
                <a:cubicBezTo>
                  <a:pt x="539785" y="4794542"/>
                  <a:pt x="357657" y="4415355"/>
                  <a:pt x="228500" y="4017011"/>
                </a:cubicBezTo>
                <a:lnTo>
                  <a:pt x="228500" y="4017010"/>
                </a:lnTo>
                <a:cubicBezTo>
                  <a:pt x="-209981" y="2665259"/>
                  <a:pt x="-10889" y="1187625"/>
                  <a:pt x="769741" y="0"/>
                </a:cubicBezTo>
                <a:close/>
              </a:path>
            </a:pathLst>
          </a:custGeom>
        </p:spPr>
        <p:txBody>
          <a:bodyPr wrap="square">
            <a:noAutofit/>
          </a:bodyPr>
          <a:lstStyle/>
          <a:p>
            <a:endParaRPr lang="fi-FI" dirty="0"/>
          </a:p>
        </p:txBody>
      </p:sp>
      <p:sp>
        <p:nvSpPr>
          <p:cNvPr id="10" name="Otsikko 1"/>
          <p:cNvSpPr>
            <a:spLocks noGrp="1"/>
          </p:cNvSpPr>
          <p:nvPr userDrawn="1">
            <p:ph type="ctrTitle"/>
          </p:nvPr>
        </p:nvSpPr>
        <p:spPr>
          <a:xfrm>
            <a:off x="575999" y="548680"/>
            <a:ext cx="3360000" cy="3956083"/>
          </a:xfrm>
        </p:spPr>
        <p:txBody>
          <a:bodyPr anchor="b" anchorCtr="0">
            <a:noAutofit/>
          </a:bodyPr>
          <a:lstStyle>
            <a:lvl1pPr algn="l">
              <a:defRPr sz="5333">
                <a:solidFill>
                  <a:schemeClr val="tx1"/>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11" name="Alaotsikko 2"/>
          <p:cNvSpPr>
            <a:spLocks noGrp="1"/>
          </p:cNvSpPr>
          <p:nvPr userDrawn="1">
            <p:ph type="subTitle" idx="1"/>
          </p:nvPr>
        </p:nvSpPr>
        <p:spPr>
          <a:xfrm>
            <a:off x="576000" y="4677139"/>
            <a:ext cx="3360000" cy="2016224"/>
          </a:xfrm>
        </p:spPr>
        <p:txBody>
          <a:bodyPr>
            <a:normAutofit/>
          </a:bodyPr>
          <a:lstStyle>
            <a:lvl1pPr marL="0" indent="0" algn="l">
              <a:spcBef>
                <a:spcPts val="0"/>
              </a:spcBef>
              <a:buNone/>
              <a:defRPr sz="240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dirty="0"/>
              <a:t>Muokkaa alaotsikon perustyyliä </a:t>
            </a:r>
            <a:r>
              <a:rPr lang="fi-FI" dirty="0" err="1"/>
              <a:t>napsautt</a:t>
            </a:r>
            <a:r>
              <a:rPr lang="fi-FI" dirty="0"/>
              <a:t>.</a:t>
            </a:r>
          </a:p>
        </p:txBody>
      </p:sp>
    </p:spTree>
    <p:extLst>
      <p:ext uri="{BB962C8B-B14F-4D97-AF65-F5344CB8AC3E}">
        <p14:creationId xmlns:p14="http://schemas.microsoft.com/office/powerpoint/2010/main" val="366254997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Tyhjä">
    <p:spTree>
      <p:nvGrpSpPr>
        <p:cNvPr id="1" name=""/>
        <p:cNvGrpSpPr/>
        <p:nvPr/>
      </p:nvGrpSpPr>
      <p:grpSpPr>
        <a:xfrm>
          <a:off x="0" y="0"/>
          <a:ext cx="0" cy="0"/>
          <a:chOff x="0" y="0"/>
          <a:chExt cx="0" cy="0"/>
        </a:xfrm>
      </p:grpSpPr>
      <p:sp>
        <p:nvSpPr>
          <p:cNvPr id="4" name="Dian numeron paikkamerkki 5"/>
          <p:cNvSpPr>
            <a:spLocks noGrp="1"/>
          </p:cNvSpPr>
          <p:nvPr>
            <p:ph type="sldNum" sz="quarter" idx="12"/>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3" name="Päivämäärän paikkamerkki 3"/>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E931ADD7-83EA-0241-B06B-D43CB2F96A7E}" type="datetime1">
              <a:rPr lang="fi-FI" smtClean="0"/>
              <a:t>30.11.2023</a:t>
            </a:fld>
            <a:endParaRPr lang="fi-FI" dirty="0"/>
          </a:p>
        </p:txBody>
      </p:sp>
      <p:sp>
        <p:nvSpPr>
          <p:cNvPr id="2" name="Alatunnisteen paikkamerkki 4"/>
          <p:cNvSpPr>
            <a:spLocks noGrp="1"/>
          </p:cNvSpPr>
          <p:nvPr>
            <p:ph type="ftr" sz="quarter" idx="11"/>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pic>
        <p:nvPicPr>
          <p:cNvPr id="11" name="Kuva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00000" y="6488848"/>
            <a:ext cx="5472587" cy="319101"/>
          </a:xfrm>
          <a:prstGeom prst="rect">
            <a:avLst/>
          </a:prstGeom>
        </p:spPr>
      </p:pic>
    </p:spTree>
    <p:extLst>
      <p:ext uri="{BB962C8B-B14F-4D97-AF65-F5344CB8AC3E}">
        <p14:creationId xmlns:p14="http://schemas.microsoft.com/office/powerpoint/2010/main" val="20881901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3_Lopetus">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47C6964E-0786-FF40-B4BA-E755C8993CD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5" name="Otsikko 1"/>
          <p:cNvSpPr>
            <a:spLocks noGrp="1"/>
          </p:cNvSpPr>
          <p:nvPr userDrawn="1">
            <p:ph type="ctrTitle" hasCustomPrompt="1"/>
          </p:nvPr>
        </p:nvSpPr>
        <p:spPr>
          <a:xfrm>
            <a:off x="5668106" y="2341010"/>
            <a:ext cx="6178703" cy="1866900"/>
          </a:xfrm>
        </p:spPr>
        <p:txBody>
          <a:bodyPr anchor="b" anchorCtr="0">
            <a:noAutofit/>
          </a:bodyPr>
          <a:lstStyle>
            <a:lvl1pPr algn="l">
              <a:defRPr sz="5333">
                <a:solidFill>
                  <a:srgbClr val="FFFFFF"/>
                </a:solidFill>
              </a:defRPr>
            </a:lvl1pPr>
          </a:lstStyle>
          <a:p>
            <a:r>
              <a:rPr lang="fi-FI" dirty="0"/>
              <a:t>Esityksen päättävä teksti</a:t>
            </a:r>
          </a:p>
        </p:txBody>
      </p:sp>
      <p:sp>
        <p:nvSpPr>
          <p:cNvPr id="96" name="Alaotsikko 2"/>
          <p:cNvSpPr>
            <a:spLocks noGrp="1"/>
          </p:cNvSpPr>
          <p:nvPr userDrawn="1">
            <p:ph type="subTitle" idx="1"/>
          </p:nvPr>
        </p:nvSpPr>
        <p:spPr>
          <a:xfrm>
            <a:off x="5668106" y="4550811"/>
            <a:ext cx="6127460" cy="1758509"/>
          </a:xfrm>
        </p:spPr>
        <p:txBody>
          <a:bodyPr>
            <a:normAutofit/>
          </a:bodyPr>
          <a:lstStyle>
            <a:lvl1pPr marL="0" indent="0" algn="l">
              <a:spcBef>
                <a:spcPts val="0"/>
              </a:spcBef>
              <a:buNone/>
              <a:defRPr sz="2400">
                <a:solidFill>
                  <a:srgbClr val="FFFFFF"/>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fi-FI"/>
              <a:t>Muokkaa alaotsikon perustyyliä napsautt.</a:t>
            </a:r>
            <a:endParaRPr lang="fi-FI" dirty="0"/>
          </a:p>
        </p:txBody>
      </p:sp>
      <p:pic>
        <p:nvPicPr>
          <p:cNvPr id="11" name="Kuva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01328" y="6488848"/>
            <a:ext cx="5469931" cy="319101"/>
          </a:xfrm>
          <a:prstGeom prst="rect">
            <a:avLst/>
          </a:prstGeom>
        </p:spPr>
      </p:pic>
    </p:spTree>
    <p:extLst>
      <p:ext uri="{BB962C8B-B14F-4D97-AF65-F5344CB8AC3E}">
        <p14:creationId xmlns:p14="http://schemas.microsoft.com/office/powerpoint/2010/main" val="1495387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CB4F3CD4-1EBB-4610-AC42-0A7336CF4805}"/>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E24F2756-8B02-493C-B87E-53653FB59FC1}"/>
              </a:ext>
            </a:extLst>
          </p:cNvPr>
          <p:cNvSpPr>
            <a:spLocks noGrp="1"/>
          </p:cNvSpPr>
          <p:nvPr>
            <p:ph type="title" hasCustomPrompt="1"/>
          </p:nvPr>
        </p:nvSpPr>
        <p:spPr>
          <a:xfrm>
            <a:off x="1117092" y="2660998"/>
            <a:ext cx="5843016" cy="1822133"/>
          </a:xfrm>
        </p:spPr>
        <p:txBody>
          <a:bodyPr anchor="t">
            <a:normAutofit/>
          </a:bodyPr>
          <a:lstStyle>
            <a:lvl1pPr>
              <a:defRPr sz="4000" baseline="0">
                <a:solidFill>
                  <a:schemeClr val="tx1"/>
                </a:solidFill>
              </a:defRPr>
            </a:lvl1pPr>
          </a:lstStyle>
          <a:p>
            <a:r>
              <a:rPr lang="fi-FI" dirty="0"/>
              <a:t>Lisää kuvaava otsikko</a:t>
            </a:r>
          </a:p>
        </p:txBody>
      </p:sp>
      <p:pic>
        <p:nvPicPr>
          <p:cNvPr id="18" name="Kuva 17">
            <a:extLst>
              <a:ext uri="{FF2B5EF4-FFF2-40B4-BE49-F238E27FC236}">
                <a16:creationId xmlns:a16="http://schemas.microsoft.com/office/drawing/2014/main" id="{43129E0C-99A1-46E5-A426-B39A4F51A4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rcRect/>
          <a:stretch/>
        </p:blipFill>
        <p:spPr>
          <a:xfrm>
            <a:off x="4598718" y="5969850"/>
            <a:ext cx="1844509" cy="363167"/>
          </a:xfrm>
          <a:prstGeom prst="rect">
            <a:avLst/>
          </a:prstGeom>
        </p:spPr>
      </p:pic>
      <p:pic>
        <p:nvPicPr>
          <p:cNvPr id="13" name="Picture 12">
            <a:extLst>
              <a:ext uri="{FF2B5EF4-FFF2-40B4-BE49-F238E27FC236}">
                <a16:creationId xmlns:a16="http://schemas.microsoft.com/office/drawing/2014/main" id="{DFF4B6CF-B18C-4693-9EC4-3A8F2C287E8A}"/>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096010" y="4652847"/>
            <a:ext cx="3554397" cy="954937"/>
          </a:xfrm>
          <a:prstGeom prst="rect">
            <a:avLst/>
          </a:prstGeom>
        </p:spPr>
      </p:pic>
      <p:sp>
        <p:nvSpPr>
          <p:cNvPr id="9" name="Tekstin paikkamerkki 4">
            <a:extLst>
              <a:ext uri="{FF2B5EF4-FFF2-40B4-BE49-F238E27FC236}">
                <a16:creationId xmlns:a16="http://schemas.microsoft.com/office/drawing/2014/main" id="{48075D2B-B940-4139-B189-A8D683A4A764}"/>
              </a:ext>
            </a:extLst>
          </p:cNvPr>
          <p:cNvSpPr>
            <a:spLocks noGrp="1"/>
          </p:cNvSpPr>
          <p:nvPr>
            <p:ph type="body" sz="quarter" idx="13" hasCustomPrompt="1"/>
          </p:nvPr>
        </p:nvSpPr>
        <p:spPr>
          <a:xfrm>
            <a:off x="1452577" y="6492875"/>
            <a:ext cx="4200525" cy="365126"/>
          </a:xfrm>
        </p:spPr>
        <p:txBody>
          <a:bodyPr anchor="ctr">
            <a:normAutofit/>
          </a:bodyPr>
          <a:lstStyle>
            <a:lvl1pPr marL="0" indent="0">
              <a:buNone/>
              <a:defRPr sz="800"/>
            </a:lvl1pPr>
          </a:lstStyle>
          <a:p>
            <a:pPr lvl="0"/>
            <a:r>
              <a:rPr lang="fi-FI" dirty="0"/>
              <a:t>Vastuualue, tekijä, </a:t>
            </a:r>
            <a:r>
              <a:rPr lang="fi-FI" dirty="0" err="1"/>
              <a:t>twitter</a:t>
            </a:r>
            <a:r>
              <a:rPr lang="fi-FI" dirty="0"/>
              <a:t>-tunnus</a:t>
            </a:r>
          </a:p>
        </p:txBody>
      </p:sp>
      <p:sp>
        <p:nvSpPr>
          <p:cNvPr id="10" name="Date Placeholder 5">
            <a:extLst>
              <a:ext uri="{FF2B5EF4-FFF2-40B4-BE49-F238E27FC236}">
                <a16:creationId xmlns:a16="http://schemas.microsoft.com/office/drawing/2014/main" id="{2D22E4B4-521F-41C1-A76B-873F213A858C}"/>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1" name="Slide Number Placeholder 8">
            <a:extLst>
              <a:ext uri="{FF2B5EF4-FFF2-40B4-BE49-F238E27FC236}">
                <a16:creationId xmlns:a16="http://schemas.microsoft.com/office/drawing/2014/main" id="{E47FCAA8-52DD-497A-AA5C-A48BFD8845C0}"/>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4235813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sältö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33E438E-088B-414A-889B-1884BF1AA867}"/>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291327" cy="6858000"/>
          </a:xfrm>
          <a:prstGeom prst="rect">
            <a:avLst/>
          </a:prstGeom>
        </p:spPr>
      </p:pic>
      <p:pic>
        <p:nvPicPr>
          <p:cNvPr id="12" name="Kuva 11">
            <a:extLst>
              <a:ext uri="{FF2B5EF4-FFF2-40B4-BE49-F238E27FC236}">
                <a16:creationId xmlns:a16="http://schemas.microsoft.com/office/drawing/2014/main" id="{185AE012-21D7-4152-992C-E33490AEE457}"/>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4304776"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5291327" y="2195133"/>
            <a:ext cx="6394704" cy="3192842"/>
          </a:xfrm>
        </p:spPr>
        <p:txBody>
          <a:bodyPr>
            <a:normAutofit/>
          </a:bodyPr>
          <a:lstStyle>
            <a:lvl1pPr marL="285750" indent="-285750">
              <a:buFontTx/>
              <a:buBlip>
                <a:blip r:embed="rId4"/>
              </a:buBlip>
              <a:defRPr sz="2000" baseline="0">
                <a:solidFill>
                  <a:schemeClr val="tx1"/>
                </a:solidFill>
              </a:defRPr>
            </a:lvl1pPr>
          </a:lstStyle>
          <a:p>
            <a:pPr lvl="0"/>
            <a:endParaRPr lang="fi-FI" dirty="0"/>
          </a:p>
        </p:txBody>
      </p:sp>
      <p:pic>
        <p:nvPicPr>
          <p:cNvPr id="13" name="Picture 12">
            <a:extLst>
              <a:ext uri="{FF2B5EF4-FFF2-40B4-BE49-F238E27FC236}">
                <a16:creationId xmlns:a16="http://schemas.microsoft.com/office/drawing/2014/main" id="{2AA19D08-E390-411F-BF0A-2B9068FB07F9}"/>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369140" y="5662081"/>
            <a:ext cx="2615565" cy="702707"/>
          </a:xfrm>
          <a:prstGeom prst="rect">
            <a:avLst/>
          </a:prstGeom>
        </p:spPr>
      </p:pic>
      <p:sp>
        <p:nvSpPr>
          <p:cNvPr id="9" name="Date Placeholder 3">
            <a:extLst>
              <a:ext uri="{FF2B5EF4-FFF2-40B4-BE49-F238E27FC236}">
                <a16:creationId xmlns:a16="http://schemas.microsoft.com/office/drawing/2014/main" id="{7E928959-EC00-4A7D-A872-69D343896719}"/>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4" name="Slide Number Placeholder 6">
            <a:extLst>
              <a:ext uri="{FF2B5EF4-FFF2-40B4-BE49-F238E27FC236}">
                <a16:creationId xmlns:a16="http://schemas.microsoft.com/office/drawing/2014/main" id="{ECABB10E-5007-4EEB-8C5E-84B4E3D05E14}"/>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5933646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isältö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5785104"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5785104"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sp>
        <p:nvSpPr>
          <p:cNvPr id="14" name="Sisällön paikkamerkki 13">
            <a:extLst>
              <a:ext uri="{FF2B5EF4-FFF2-40B4-BE49-F238E27FC236}">
                <a16:creationId xmlns:a16="http://schemas.microsoft.com/office/drawing/2014/main" id="{B947DC9A-D4F4-4C13-8E4B-48C43E7B692D}"/>
              </a:ext>
            </a:extLst>
          </p:cNvPr>
          <p:cNvSpPr>
            <a:spLocks noGrp="1"/>
          </p:cNvSpPr>
          <p:nvPr>
            <p:ph sz="quarter" idx="14" hasCustomPrompt="1"/>
          </p:nvPr>
        </p:nvSpPr>
        <p:spPr>
          <a:xfrm>
            <a:off x="6943725" y="755269"/>
            <a:ext cx="5016627" cy="5224717"/>
          </a:xfrm>
        </p:spPr>
        <p:txBody>
          <a:bodyPr>
            <a:normAutofit/>
          </a:bodyPr>
          <a:lstStyle>
            <a:lvl1pPr marL="0" indent="0" algn="ctr">
              <a:buNone/>
              <a:defRPr sz="1400"/>
            </a:lvl1pPr>
          </a:lstStyle>
          <a:p>
            <a:pPr lvl="0"/>
            <a:r>
              <a:rPr lang="fi-FI" dirty="0"/>
              <a:t>Paikka infografiikalle/kuvalle</a:t>
            </a:r>
          </a:p>
        </p:txBody>
      </p:sp>
      <p:pic>
        <p:nvPicPr>
          <p:cNvPr id="12" name="Picture 11">
            <a:extLst>
              <a:ext uri="{FF2B5EF4-FFF2-40B4-BE49-F238E27FC236}">
                <a16:creationId xmlns:a16="http://schemas.microsoft.com/office/drawing/2014/main" id="{9E0B18B6-B674-4B3B-BF7E-2A973D59116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9" name="Date Placeholder 3">
            <a:extLst>
              <a:ext uri="{FF2B5EF4-FFF2-40B4-BE49-F238E27FC236}">
                <a16:creationId xmlns:a16="http://schemas.microsoft.com/office/drawing/2014/main" id="{9686D74D-1902-49E7-836E-04A9C8A11821}"/>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0" name="Slide Number Placeholder 6">
            <a:extLst>
              <a:ext uri="{FF2B5EF4-FFF2-40B4-BE49-F238E27FC236}">
                <a16:creationId xmlns:a16="http://schemas.microsoft.com/office/drawing/2014/main" id="{0E3214C1-9FAA-4A5F-853F-320536CE5FEE}"/>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9788760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sältödia 3">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5257802"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sp>
        <p:nvSpPr>
          <p:cNvPr id="9" name="Tekstin paikkamerkki 10">
            <a:extLst>
              <a:ext uri="{FF2B5EF4-FFF2-40B4-BE49-F238E27FC236}">
                <a16:creationId xmlns:a16="http://schemas.microsoft.com/office/drawing/2014/main" id="{551C7171-8391-4FC1-9DBB-15D1052D57EF}"/>
              </a:ext>
            </a:extLst>
          </p:cNvPr>
          <p:cNvSpPr>
            <a:spLocks noGrp="1"/>
          </p:cNvSpPr>
          <p:nvPr>
            <p:ph type="body" sz="quarter" idx="14"/>
          </p:nvPr>
        </p:nvSpPr>
        <p:spPr>
          <a:xfrm>
            <a:off x="6214873" y="2206689"/>
            <a:ext cx="5257802" cy="3261423"/>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pic>
        <p:nvPicPr>
          <p:cNvPr id="13" name="Picture 12">
            <a:extLst>
              <a:ext uri="{FF2B5EF4-FFF2-40B4-BE49-F238E27FC236}">
                <a16:creationId xmlns:a16="http://schemas.microsoft.com/office/drawing/2014/main" id="{00B8BBA0-D41D-43FF-BDD0-587FBF797FE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10" name="Date Placeholder 3">
            <a:extLst>
              <a:ext uri="{FF2B5EF4-FFF2-40B4-BE49-F238E27FC236}">
                <a16:creationId xmlns:a16="http://schemas.microsoft.com/office/drawing/2014/main" id="{49BE50EC-48F2-4338-94A8-5538094F33E3}"/>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2" name="Slide Number Placeholder 6">
            <a:extLst>
              <a:ext uri="{FF2B5EF4-FFF2-40B4-BE49-F238E27FC236}">
                <a16:creationId xmlns:a16="http://schemas.microsoft.com/office/drawing/2014/main" id="{11FD8D56-9BCD-4761-82C1-DBBF0C91CD95}"/>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41665823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sältödi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10753348"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pic>
        <p:nvPicPr>
          <p:cNvPr id="12" name="Picture 11">
            <a:extLst>
              <a:ext uri="{FF2B5EF4-FFF2-40B4-BE49-F238E27FC236}">
                <a16:creationId xmlns:a16="http://schemas.microsoft.com/office/drawing/2014/main" id="{2440A950-D632-41DC-94DF-7D8900C2681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7" name="Date Placeholder 3">
            <a:extLst>
              <a:ext uri="{FF2B5EF4-FFF2-40B4-BE49-F238E27FC236}">
                <a16:creationId xmlns:a16="http://schemas.microsoft.com/office/drawing/2014/main" id="{7D110D31-216C-430A-B14A-C90202B89464}"/>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9" name="Slide Number Placeholder 6">
            <a:extLst>
              <a:ext uri="{FF2B5EF4-FFF2-40B4-BE49-F238E27FC236}">
                <a16:creationId xmlns:a16="http://schemas.microsoft.com/office/drawing/2014/main" id="{ADB8E99E-23BF-4626-B332-5B8330A2E380}"/>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808305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7089648" cy="1325563"/>
          </a:xfrm>
        </p:spPr>
        <p:txBody>
          <a:bodyPr anchor="b">
            <a:normAutofit/>
          </a:bodyPr>
          <a:lstStyle>
            <a:lvl1pPr>
              <a:defRPr sz="4000" baseline="0">
                <a:solidFill>
                  <a:schemeClr val="accent1"/>
                </a:solidFill>
              </a:defRPr>
            </a:lvl1pPr>
          </a:lstStyle>
          <a:p>
            <a:r>
              <a:rPr lang="fi-FI" dirty="0"/>
              <a:t>Lisää kuvaava otsikko</a:t>
            </a:r>
          </a:p>
        </p:txBody>
      </p:sp>
      <p:pic>
        <p:nvPicPr>
          <p:cNvPr id="10" name="Picture 9">
            <a:extLst>
              <a:ext uri="{FF2B5EF4-FFF2-40B4-BE49-F238E27FC236}">
                <a16:creationId xmlns:a16="http://schemas.microsoft.com/office/drawing/2014/main" id="{86AF2824-6574-477F-A27E-CFA0E1D99F2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7" name="Date Placeholder 3">
            <a:extLst>
              <a:ext uri="{FF2B5EF4-FFF2-40B4-BE49-F238E27FC236}">
                <a16:creationId xmlns:a16="http://schemas.microsoft.com/office/drawing/2014/main" id="{5CE7CFE1-CA8C-4F32-8341-85A71DC09FF6}"/>
              </a:ext>
            </a:extLst>
          </p:cNvPr>
          <p:cNvSpPr>
            <a:spLocks noGrp="1"/>
          </p:cNvSpPr>
          <p:nvPr>
            <p:ph type="dt" sz="half" idx="10"/>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8" name="Slide Number Placeholder 6">
            <a:extLst>
              <a:ext uri="{FF2B5EF4-FFF2-40B4-BE49-F238E27FC236}">
                <a16:creationId xmlns:a16="http://schemas.microsoft.com/office/drawing/2014/main" id="{F3E94350-6859-4E8B-B8D4-98B40B2CD21A}"/>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3420736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6968AA73-5BAB-4A7E-95A4-491693124B76}"/>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7540" y="0"/>
            <a:ext cx="10290075" cy="6858000"/>
          </a:xfrm>
          <a:prstGeom prst="rect">
            <a:avLst/>
          </a:prstGeom>
        </p:spPr>
      </p:pic>
      <p:sp>
        <p:nvSpPr>
          <p:cNvPr id="2" name="Otsikko 1">
            <a:extLst>
              <a:ext uri="{FF2B5EF4-FFF2-40B4-BE49-F238E27FC236}">
                <a16:creationId xmlns:a16="http://schemas.microsoft.com/office/drawing/2014/main" id="{E24F2756-8B02-493C-B87E-53653FB59FC1}"/>
              </a:ext>
            </a:extLst>
          </p:cNvPr>
          <p:cNvSpPr>
            <a:spLocks noGrp="1"/>
          </p:cNvSpPr>
          <p:nvPr>
            <p:ph type="title" hasCustomPrompt="1"/>
          </p:nvPr>
        </p:nvSpPr>
        <p:spPr>
          <a:xfrm>
            <a:off x="1117092" y="2135079"/>
            <a:ext cx="5843016" cy="1822133"/>
          </a:xfrm>
        </p:spPr>
        <p:txBody>
          <a:bodyPr anchor="ctr">
            <a:normAutofit/>
          </a:bodyPr>
          <a:lstStyle>
            <a:lvl1pPr>
              <a:defRPr sz="4000" baseline="0">
                <a:solidFill>
                  <a:schemeClr val="tx1"/>
                </a:solidFill>
              </a:defRPr>
            </a:lvl1pPr>
          </a:lstStyle>
          <a:p>
            <a:r>
              <a:rPr lang="fi-FI" dirty="0"/>
              <a:t>Lisää kuvaava otsikko</a:t>
            </a:r>
          </a:p>
        </p:txBody>
      </p:sp>
      <p:pic>
        <p:nvPicPr>
          <p:cNvPr id="12" name="Kuva 11">
            <a:extLst>
              <a:ext uri="{FF2B5EF4-FFF2-40B4-BE49-F238E27FC236}">
                <a16:creationId xmlns:a16="http://schemas.microsoft.com/office/drawing/2014/main" id="{C912FE13-42EA-407F-8044-992A2256E2E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118428" y="4685681"/>
            <a:ext cx="3480290" cy="935027"/>
          </a:xfrm>
          <a:prstGeom prst="rect">
            <a:avLst/>
          </a:prstGeom>
        </p:spPr>
      </p:pic>
      <p:pic>
        <p:nvPicPr>
          <p:cNvPr id="17" name="Kuva 16">
            <a:extLst>
              <a:ext uri="{FF2B5EF4-FFF2-40B4-BE49-F238E27FC236}">
                <a16:creationId xmlns:a16="http://schemas.microsoft.com/office/drawing/2014/main" id="{0F27AD37-2655-4C00-83C5-3EFFD6DC909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598721" y="5982431"/>
            <a:ext cx="1967008" cy="387287"/>
          </a:xfrm>
          <a:prstGeom prst="rect">
            <a:avLst/>
          </a:prstGeom>
        </p:spPr>
      </p:pic>
      <p:sp>
        <p:nvSpPr>
          <p:cNvPr id="13" name="Tekstin paikkamerkki 4">
            <a:extLst>
              <a:ext uri="{FF2B5EF4-FFF2-40B4-BE49-F238E27FC236}">
                <a16:creationId xmlns:a16="http://schemas.microsoft.com/office/drawing/2014/main" id="{B8D8B76A-4EC9-4DE7-8CDF-31388AF9F224}"/>
              </a:ext>
            </a:extLst>
          </p:cNvPr>
          <p:cNvSpPr>
            <a:spLocks noGrp="1"/>
          </p:cNvSpPr>
          <p:nvPr>
            <p:ph type="body" sz="quarter" idx="13" hasCustomPrompt="1"/>
          </p:nvPr>
        </p:nvSpPr>
        <p:spPr>
          <a:xfrm>
            <a:off x="1452577" y="6492875"/>
            <a:ext cx="4200525" cy="365126"/>
          </a:xfrm>
        </p:spPr>
        <p:txBody>
          <a:bodyPr anchor="ctr">
            <a:normAutofit/>
          </a:bodyPr>
          <a:lstStyle>
            <a:lvl1pPr marL="0" indent="0">
              <a:buNone/>
              <a:defRPr sz="800"/>
            </a:lvl1pPr>
          </a:lstStyle>
          <a:p>
            <a:pPr lvl="0"/>
            <a:r>
              <a:rPr lang="fi-FI" dirty="0"/>
              <a:t>Vastuualue, tekijä, </a:t>
            </a:r>
            <a:r>
              <a:rPr lang="fi-FI" dirty="0" err="1"/>
              <a:t>twitter</a:t>
            </a:r>
            <a:r>
              <a:rPr lang="fi-FI" dirty="0"/>
              <a:t>-tunnus</a:t>
            </a:r>
          </a:p>
        </p:txBody>
      </p:sp>
      <p:sp>
        <p:nvSpPr>
          <p:cNvPr id="14" name="Date Placeholder 5">
            <a:extLst>
              <a:ext uri="{FF2B5EF4-FFF2-40B4-BE49-F238E27FC236}">
                <a16:creationId xmlns:a16="http://schemas.microsoft.com/office/drawing/2014/main" id="{0F3D545C-FC33-4F83-9F22-71530BEB9AC0}"/>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5" name="Slide Number Placeholder 8">
            <a:extLst>
              <a:ext uri="{FF2B5EF4-FFF2-40B4-BE49-F238E27FC236}">
                <a16:creationId xmlns:a16="http://schemas.microsoft.com/office/drawing/2014/main" id="{56B5E2D3-DF3F-41F4-A41D-9970E1F501B4}"/>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811079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Sisältö_ja_kuva_tai_väri">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966746D6-3E70-49E1-8B41-0A34555554AF}"/>
              </a:ext>
            </a:extLst>
          </p:cNvPr>
          <p:cNvSpPr>
            <a:spLocks noGrp="1"/>
          </p:cNvSpPr>
          <p:nvPr>
            <p:ph idx="1"/>
          </p:nvPr>
        </p:nvSpPr>
        <p:spPr>
          <a:xfrm>
            <a:off x="6096000" y="1673225"/>
            <a:ext cx="5267325" cy="4437275"/>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Alatunnisteen paikkamerkki 4">
            <a:extLst>
              <a:ext uri="{FF2B5EF4-FFF2-40B4-BE49-F238E27FC236}">
                <a16:creationId xmlns:a16="http://schemas.microsoft.com/office/drawing/2014/main" id="{D00231BA-9E4C-454A-AA20-81787EFB2426}"/>
              </a:ext>
            </a:extLst>
          </p:cNvPr>
          <p:cNvSpPr>
            <a:spLocks noGrp="1"/>
          </p:cNvSpPr>
          <p:nvPr>
            <p:ph type="ftr" sz="quarter" idx="11"/>
          </p:nvPr>
        </p:nvSpPr>
        <p:spPr>
          <a:xfrm>
            <a:off x="4551722" y="6492108"/>
            <a:ext cx="3588978" cy="252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565B8CB-64D5-4936-8F86-950A5F8483F5}"/>
              </a:ext>
            </a:extLst>
          </p:cNvPr>
          <p:cNvSpPr>
            <a:spLocks noGrp="1"/>
          </p:cNvSpPr>
          <p:nvPr>
            <p:ph type="dt" sz="half" idx="10"/>
          </p:nvPr>
        </p:nvSpPr>
        <p:spPr/>
        <p:txBody>
          <a:bodyPr/>
          <a:lstStyle>
            <a:lvl1pPr>
              <a:defRPr>
                <a:solidFill>
                  <a:schemeClr val="tx1"/>
                </a:solidFill>
              </a:defRPr>
            </a:lvl1pPr>
          </a:lstStyle>
          <a:p>
            <a:pPr>
              <a:defRPr/>
            </a:pPr>
            <a:fld id="{E848DC06-8BFE-425D-AE2A-FBB6D5741693}" type="datetime1">
              <a:rPr lang="fi-FI" smtClean="0"/>
              <a:t>30.11.2023</a:t>
            </a:fld>
            <a:endParaRPr lang="fi-FI"/>
          </a:p>
        </p:txBody>
      </p:sp>
      <p:sp>
        <p:nvSpPr>
          <p:cNvPr id="6" name="Dian numeron paikkamerkki 5">
            <a:extLst>
              <a:ext uri="{FF2B5EF4-FFF2-40B4-BE49-F238E27FC236}">
                <a16:creationId xmlns:a16="http://schemas.microsoft.com/office/drawing/2014/main" id="{BE6DA02A-6C94-4B34-9C65-5F8A0BEE7B0C}"/>
              </a:ext>
            </a:extLst>
          </p:cNvPr>
          <p:cNvSpPr>
            <a:spLocks noGrp="1"/>
          </p:cNvSpPr>
          <p:nvPr>
            <p:ph type="sldNum" sz="quarter" idx="12"/>
          </p:nvPr>
        </p:nvSpPr>
        <p:spPr/>
        <p:txBody>
          <a:bodyPr/>
          <a:lstStyle>
            <a:lvl1pPr>
              <a:defRPr>
                <a:solidFill>
                  <a:schemeClr val="tx1"/>
                </a:solidFill>
              </a:defRPr>
            </a:lvl1pPr>
          </a:lstStyle>
          <a:p>
            <a:pPr>
              <a:defRPr/>
            </a:pPr>
            <a:fld id="{E97DE6E4-DC77-456C-872A-552B509F49AF}" type="slidenum">
              <a:rPr lang="fi-FI" smtClean="0"/>
              <a:pPr>
                <a:defRPr/>
              </a:pPr>
              <a:t>‹#›</a:t>
            </a:fld>
            <a:endParaRPr lang="fi-FI"/>
          </a:p>
        </p:txBody>
      </p:sp>
      <p:sp>
        <p:nvSpPr>
          <p:cNvPr id="10" name="Picture Placeholder 4">
            <a:extLst>
              <a:ext uri="{FF2B5EF4-FFF2-40B4-BE49-F238E27FC236}">
                <a16:creationId xmlns:a16="http://schemas.microsoft.com/office/drawing/2014/main" id="{F3633CA5-363D-42E1-9C8C-C7BFBF4A650A}"/>
              </a:ext>
            </a:extLst>
          </p:cNvPr>
          <p:cNvSpPr>
            <a:spLocks noGrp="1"/>
          </p:cNvSpPr>
          <p:nvPr>
            <p:ph type="pic" sz="quarter" idx="13"/>
          </p:nvPr>
        </p:nvSpPr>
        <p:spPr>
          <a:xfrm>
            <a:off x="-1" y="-38100"/>
            <a:ext cx="5552501" cy="6896101"/>
          </a:xfrm>
          <a:custGeom>
            <a:avLst/>
            <a:gdLst>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0 w 6530401"/>
              <a:gd name="connsiteY6" fmla="*/ 6858001 h 6858001"/>
              <a:gd name="connsiteX0" fmla="*/ 0 w 6530401"/>
              <a:gd name="connsiteY0" fmla="*/ 0 h 6858001"/>
              <a:gd name="connsiteX1" fmla="*/ 5244339 w 6530401"/>
              <a:gd name="connsiteY1" fmla="*/ 0 h 6858001"/>
              <a:gd name="connsiteX2" fmla="*/ 5338407 w 6530401"/>
              <a:gd name="connsiteY2" fmla="*/ 108596 h 6858001"/>
              <a:gd name="connsiteX3" fmla="*/ 6530401 w 6530401"/>
              <a:gd name="connsiteY3" fmla="*/ 3429000 h 6858001"/>
              <a:gd name="connsiteX4" fmla="*/ 5338407 w 6530401"/>
              <a:gd name="connsiteY4" fmla="*/ 6749405 h 6858001"/>
              <a:gd name="connsiteX5" fmla="*/ 5244338 w 6530401"/>
              <a:gd name="connsiteY5" fmla="*/ 6858001 h 6858001"/>
              <a:gd name="connsiteX6" fmla="*/ 2870200 w 6530401"/>
              <a:gd name="connsiteY6" fmla="*/ 6858001 h 6858001"/>
              <a:gd name="connsiteX7" fmla="*/ 0 w 6530401"/>
              <a:gd name="connsiteY7" fmla="*/ 0 h 6858001"/>
              <a:gd name="connsiteX0" fmla="*/ 0 w 3685601"/>
              <a:gd name="connsiteY0" fmla="*/ 0 h 6858001"/>
              <a:gd name="connsiteX1" fmla="*/ 2399539 w 3685601"/>
              <a:gd name="connsiteY1" fmla="*/ 0 h 6858001"/>
              <a:gd name="connsiteX2" fmla="*/ 2493607 w 3685601"/>
              <a:gd name="connsiteY2" fmla="*/ 108596 h 6858001"/>
              <a:gd name="connsiteX3" fmla="*/ 3685601 w 3685601"/>
              <a:gd name="connsiteY3" fmla="*/ 3429000 h 6858001"/>
              <a:gd name="connsiteX4" fmla="*/ 2493607 w 3685601"/>
              <a:gd name="connsiteY4" fmla="*/ 6749405 h 6858001"/>
              <a:gd name="connsiteX5" fmla="*/ 2399538 w 3685601"/>
              <a:gd name="connsiteY5" fmla="*/ 6858001 h 6858001"/>
              <a:gd name="connsiteX6" fmla="*/ 25400 w 3685601"/>
              <a:gd name="connsiteY6" fmla="*/ 6858001 h 6858001"/>
              <a:gd name="connsiteX7" fmla="*/ 0 w 3685601"/>
              <a:gd name="connsiteY7" fmla="*/ 0 h 68580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83401"/>
              <a:gd name="connsiteX1" fmla="*/ 2386839 w 3672901"/>
              <a:gd name="connsiteY1" fmla="*/ 25400 h 6883401"/>
              <a:gd name="connsiteX2" fmla="*/ 2480907 w 3672901"/>
              <a:gd name="connsiteY2" fmla="*/ 133996 h 6883401"/>
              <a:gd name="connsiteX3" fmla="*/ 3672901 w 3672901"/>
              <a:gd name="connsiteY3" fmla="*/ 3454400 h 6883401"/>
              <a:gd name="connsiteX4" fmla="*/ 2480907 w 3672901"/>
              <a:gd name="connsiteY4" fmla="*/ 6774805 h 6883401"/>
              <a:gd name="connsiteX5" fmla="*/ 2386838 w 3672901"/>
              <a:gd name="connsiteY5" fmla="*/ 6883401 h 6883401"/>
              <a:gd name="connsiteX6" fmla="*/ 12700 w 3672901"/>
              <a:gd name="connsiteY6" fmla="*/ 6883401 h 6883401"/>
              <a:gd name="connsiteX7" fmla="*/ 0 w 3672901"/>
              <a:gd name="connsiteY7" fmla="*/ 0 h 6883401"/>
              <a:gd name="connsiteX0" fmla="*/ 0 w 3672901"/>
              <a:gd name="connsiteY0" fmla="*/ 0 h 6870701"/>
              <a:gd name="connsiteX1" fmla="*/ 2386839 w 3672901"/>
              <a:gd name="connsiteY1" fmla="*/ 12700 h 6870701"/>
              <a:gd name="connsiteX2" fmla="*/ 2480907 w 3672901"/>
              <a:gd name="connsiteY2" fmla="*/ 121296 h 6870701"/>
              <a:gd name="connsiteX3" fmla="*/ 3672901 w 3672901"/>
              <a:gd name="connsiteY3" fmla="*/ 3441700 h 6870701"/>
              <a:gd name="connsiteX4" fmla="*/ 2480907 w 3672901"/>
              <a:gd name="connsiteY4" fmla="*/ 6762105 h 6870701"/>
              <a:gd name="connsiteX5" fmla="*/ 2386838 w 3672901"/>
              <a:gd name="connsiteY5" fmla="*/ 6870701 h 6870701"/>
              <a:gd name="connsiteX6" fmla="*/ 12700 w 3672901"/>
              <a:gd name="connsiteY6" fmla="*/ 6870701 h 6870701"/>
              <a:gd name="connsiteX7" fmla="*/ 0 w 3672901"/>
              <a:gd name="connsiteY7" fmla="*/ 0 h 6870701"/>
              <a:gd name="connsiteX0" fmla="*/ 0 w 3672901"/>
              <a:gd name="connsiteY0" fmla="*/ 0 h 6858001"/>
              <a:gd name="connsiteX1" fmla="*/ 2386839 w 3672901"/>
              <a:gd name="connsiteY1" fmla="*/ 0 h 6858001"/>
              <a:gd name="connsiteX2" fmla="*/ 2480907 w 3672901"/>
              <a:gd name="connsiteY2" fmla="*/ 108596 h 6858001"/>
              <a:gd name="connsiteX3" fmla="*/ 3672901 w 3672901"/>
              <a:gd name="connsiteY3" fmla="*/ 3429000 h 6858001"/>
              <a:gd name="connsiteX4" fmla="*/ 2480907 w 3672901"/>
              <a:gd name="connsiteY4" fmla="*/ 6749405 h 6858001"/>
              <a:gd name="connsiteX5" fmla="*/ 2386838 w 3672901"/>
              <a:gd name="connsiteY5" fmla="*/ 6858001 h 6858001"/>
              <a:gd name="connsiteX6" fmla="*/ 12700 w 3672901"/>
              <a:gd name="connsiteY6" fmla="*/ 6858001 h 6858001"/>
              <a:gd name="connsiteX7" fmla="*/ 0 w 3672901"/>
              <a:gd name="connsiteY7" fmla="*/ 0 h 6858001"/>
              <a:gd name="connsiteX0" fmla="*/ 0 w 5527101"/>
              <a:gd name="connsiteY0" fmla="*/ 0 h 6896101"/>
              <a:gd name="connsiteX1" fmla="*/ 4241039 w 5527101"/>
              <a:gd name="connsiteY1" fmla="*/ 38100 h 6896101"/>
              <a:gd name="connsiteX2" fmla="*/ 4335107 w 5527101"/>
              <a:gd name="connsiteY2" fmla="*/ 146696 h 6896101"/>
              <a:gd name="connsiteX3" fmla="*/ 5527101 w 5527101"/>
              <a:gd name="connsiteY3" fmla="*/ 3467100 h 6896101"/>
              <a:gd name="connsiteX4" fmla="*/ 4335107 w 5527101"/>
              <a:gd name="connsiteY4" fmla="*/ 6787505 h 6896101"/>
              <a:gd name="connsiteX5" fmla="*/ 4241038 w 5527101"/>
              <a:gd name="connsiteY5" fmla="*/ 6896101 h 6896101"/>
              <a:gd name="connsiteX6" fmla="*/ 1866900 w 5527101"/>
              <a:gd name="connsiteY6" fmla="*/ 6896101 h 6896101"/>
              <a:gd name="connsiteX7" fmla="*/ 0 w 5527101"/>
              <a:gd name="connsiteY7" fmla="*/ 0 h 6896101"/>
              <a:gd name="connsiteX0" fmla="*/ 25400 w 5552501"/>
              <a:gd name="connsiteY0" fmla="*/ 0 h 6896101"/>
              <a:gd name="connsiteX1" fmla="*/ 4266439 w 5552501"/>
              <a:gd name="connsiteY1" fmla="*/ 38100 h 6896101"/>
              <a:gd name="connsiteX2" fmla="*/ 4360507 w 5552501"/>
              <a:gd name="connsiteY2" fmla="*/ 146696 h 6896101"/>
              <a:gd name="connsiteX3" fmla="*/ 5552501 w 5552501"/>
              <a:gd name="connsiteY3" fmla="*/ 3467100 h 6896101"/>
              <a:gd name="connsiteX4" fmla="*/ 4360507 w 5552501"/>
              <a:gd name="connsiteY4" fmla="*/ 6787505 h 6896101"/>
              <a:gd name="connsiteX5" fmla="*/ 4266438 w 5552501"/>
              <a:gd name="connsiteY5" fmla="*/ 6896101 h 6896101"/>
              <a:gd name="connsiteX6" fmla="*/ 0 w 5552501"/>
              <a:gd name="connsiteY6" fmla="*/ 6883401 h 6896101"/>
              <a:gd name="connsiteX7" fmla="*/ 25400 w 5552501"/>
              <a:gd name="connsiteY7" fmla="*/ 0 h 689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2501" h="6896101">
                <a:moveTo>
                  <a:pt x="25400" y="0"/>
                </a:moveTo>
                <a:lnTo>
                  <a:pt x="4266439" y="38100"/>
                </a:lnTo>
                <a:lnTo>
                  <a:pt x="4360507" y="146696"/>
                </a:lnTo>
                <a:cubicBezTo>
                  <a:pt x="5105171" y="1049019"/>
                  <a:pt x="5552501" y="2205820"/>
                  <a:pt x="5552501" y="3467100"/>
                </a:cubicBezTo>
                <a:cubicBezTo>
                  <a:pt x="5552501" y="4728380"/>
                  <a:pt x="5105171" y="5885181"/>
                  <a:pt x="4360507" y="6787505"/>
                </a:cubicBezTo>
                <a:lnTo>
                  <a:pt x="4266438" y="6896101"/>
                </a:lnTo>
                <a:lnTo>
                  <a:pt x="0" y="6883401"/>
                </a:lnTo>
                <a:cubicBezTo>
                  <a:pt x="0" y="4597401"/>
                  <a:pt x="25400" y="2286000"/>
                  <a:pt x="25400" y="0"/>
                </a:cubicBezTo>
                <a:close/>
              </a:path>
            </a:pathLst>
          </a:custGeom>
          <a:solidFill>
            <a:schemeClr val="tx2"/>
          </a:solidFill>
          <a:ln>
            <a:noFill/>
          </a:ln>
        </p:spPr>
        <p:txBody>
          <a:bodyPr wrap="square" anchor="ctr" anchorCtr="0">
            <a:noAutofit/>
          </a:bodyPr>
          <a:lstStyle>
            <a:lvl1pPr marL="0" indent="0" algn="ctr">
              <a:buNone/>
              <a:defRPr>
                <a:solidFill>
                  <a:schemeClr val="bg1"/>
                </a:solidFill>
              </a:defRPr>
            </a:lvl1pPr>
          </a:lstStyle>
          <a:p>
            <a:r>
              <a:rPr lang="fi-FI"/>
              <a:t>Lisää kuva napsauttamalla kuvaketta</a:t>
            </a:r>
            <a:endParaRPr lang="en-FI" dirty="0"/>
          </a:p>
        </p:txBody>
      </p:sp>
      <p:sp>
        <p:nvSpPr>
          <p:cNvPr id="9" name="Otsikko 1">
            <a:extLst>
              <a:ext uri="{FF2B5EF4-FFF2-40B4-BE49-F238E27FC236}">
                <a16:creationId xmlns:a16="http://schemas.microsoft.com/office/drawing/2014/main" id="{B1C1A5E9-D42C-4D43-8CA5-39B0F1DB52EC}"/>
              </a:ext>
            </a:extLst>
          </p:cNvPr>
          <p:cNvSpPr>
            <a:spLocks noGrp="1"/>
          </p:cNvSpPr>
          <p:nvPr>
            <p:ph type="title"/>
          </p:nvPr>
        </p:nvSpPr>
        <p:spPr>
          <a:xfrm>
            <a:off x="6096000" y="612000"/>
            <a:ext cx="5290300" cy="1108800"/>
          </a:xfrm>
        </p:spPr>
        <p:txBody>
          <a:bodyPr/>
          <a:lstStyle/>
          <a:p>
            <a:r>
              <a:rPr lang="fi-FI" noProof="0"/>
              <a:t>Muokkaa ots. perustyyl. napsautt.</a:t>
            </a:r>
          </a:p>
        </p:txBody>
      </p:sp>
      <p:pic>
        <p:nvPicPr>
          <p:cNvPr id="8" name="Kuva 11">
            <a:extLst>
              <a:ext uri="{FF2B5EF4-FFF2-40B4-BE49-F238E27FC236}">
                <a16:creationId xmlns:a16="http://schemas.microsoft.com/office/drawing/2014/main" id="{7600CAA5-FF58-09FC-7806-109B4F65880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218293" y="6490548"/>
            <a:ext cx="1158851"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5815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sältödi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11415302"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9" name="Date Placeholder 5">
            <a:extLst>
              <a:ext uri="{FF2B5EF4-FFF2-40B4-BE49-F238E27FC236}">
                <a16:creationId xmlns:a16="http://schemas.microsoft.com/office/drawing/2014/main" id="{C0353D9F-C558-4B04-AEAE-BFD03D7B133F}"/>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30.11.2023</a:t>
            </a:fld>
            <a:endParaRPr lang="fi-FI" dirty="0"/>
          </a:p>
        </p:txBody>
      </p:sp>
      <p:sp>
        <p:nvSpPr>
          <p:cNvPr id="16" name="Slide Number Placeholder 7">
            <a:extLst>
              <a:ext uri="{FF2B5EF4-FFF2-40B4-BE49-F238E27FC236}">
                <a16:creationId xmlns:a16="http://schemas.microsoft.com/office/drawing/2014/main" id="{5867C905-5D3D-47A5-9EBC-AA3A57B62118}"/>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4" name="Text Placeholder 3">
            <a:extLst>
              <a:ext uri="{FF2B5EF4-FFF2-40B4-BE49-F238E27FC236}">
                <a16:creationId xmlns:a16="http://schemas.microsoft.com/office/drawing/2014/main" id="{4054DA0E-B72E-4326-8EA9-8DBB9DCEF1B8}"/>
              </a:ext>
            </a:extLst>
          </p:cNvPr>
          <p:cNvSpPr>
            <a:spLocks noGrp="1"/>
          </p:cNvSpPr>
          <p:nvPr>
            <p:ph type="body" sz="quarter" idx="18"/>
          </p:nvPr>
        </p:nvSpPr>
        <p:spPr>
          <a:xfrm>
            <a:off x="388348" y="1220167"/>
            <a:ext cx="5707651" cy="4874437"/>
          </a:xfrm>
        </p:spPr>
        <p:txBody>
          <a:bodyPr/>
          <a:lstStyle>
            <a:lvl1pPr>
              <a:defRPr sz="2000" baseline="0"/>
            </a:lvl1pPr>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
        <p:nvSpPr>
          <p:cNvPr id="13" name="Text Placeholder 3">
            <a:extLst>
              <a:ext uri="{FF2B5EF4-FFF2-40B4-BE49-F238E27FC236}">
                <a16:creationId xmlns:a16="http://schemas.microsoft.com/office/drawing/2014/main" id="{555E70A0-7309-43E7-ABB9-2CBEA9A4886A}"/>
              </a:ext>
            </a:extLst>
          </p:cNvPr>
          <p:cNvSpPr>
            <a:spLocks noGrp="1"/>
          </p:cNvSpPr>
          <p:nvPr>
            <p:ph type="body" sz="quarter" idx="19"/>
          </p:nvPr>
        </p:nvSpPr>
        <p:spPr>
          <a:xfrm>
            <a:off x="6096000" y="1219049"/>
            <a:ext cx="5707653" cy="4874437"/>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464767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sältö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11415302"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10" name="Date Placeholder 5">
            <a:extLst>
              <a:ext uri="{FF2B5EF4-FFF2-40B4-BE49-F238E27FC236}">
                <a16:creationId xmlns:a16="http://schemas.microsoft.com/office/drawing/2014/main" id="{1588811B-1FC1-404A-964A-D61ED56BC2C1}"/>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30.11.2023</a:t>
            </a:fld>
            <a:endParaRPr lang="fi-FI" dirty="0"/>
          </a:p>
        </p:txBody>
      </p:sp>
      <p:sp>
        <p:nvSpPr>
          <p:cNvPr id="13" name="Slide Number Placeholder 7">
            <a:extLst>
              <a:ext uri="{FF2B5EF4-FFF2-40B4-BE49-F238E27FC236}">
                <a16:creationId xmlns:a16="http://schemas.microsoft.com/office/drawing/2014/main" id="{3EF5CC2C-E2B2-4139-80EC-B95F443F6E80}"/>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4" name="Text Placeholder 3">
            <a:extLst>
              <a:ext uri="{FF2B5EF4-FFF2-40B4-BE49-F238E27FC236}">
                <a16:creationId xmlns:a16="http://schemas.microsoft.com/office/drawing/2014/main" id="{637AE885-7966-4276-9F78-ECE3B3221857}"/>
              </a:ext>
            </a:extLst>
          </p:cNvPr>
          <p:cNvSpPr>
            <a:spLocks noGrp="1"/>
          </p:cNvSpPr>
          <p:nvPr>
            <p:ph type="body" sz="quarter" idx="18"/>
          </p:nvPr>
        </p:nvSpPr>
        <p:spPr>
          <a:xfrm>
            <a:off x="388937" y="1219560"/>
            <a:ext cx="11414125"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2667039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ältödia 3">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77F21A0C-D9A2-4726-A98A-D7BFE71438DA}"/>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69151" y="0"/>
            <a:ext cx="4822849"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7459784" cy="671195"/>
          </a:xfrm>
        </p:spPr>
        <p:txBody>
          <a:bodyPr anchor="b">
            <a:normAutofit/>
          </a:bodyPr>
          <a:lstStyle>
            <a:lvl1pPr>
              <a:defRPr sz="4000" baseline="0">
                <a:solidFill>
                  <a:schemeClr val="accent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480932" y="6120421"/>
            <a:ext cx="2099583" cy="564081"/>
          </a:xfrm>
          <a:prstGeom prst="rect">
            <a:avLst/>
          </a:prstGeom>
        </p:spPr>
      </p:pic>
      <p:sp>
        <p:nvSpPr>
          <p:cNvPr id="13" name="Date Placeholder 5">
            <a:extLst>
              <a:ext uri="{FF2B5EF4-FFF2-40B4-BE49-F238E27FC236}">
                <a16:creationId xmlns:a16="http://schemas.microsoft.com/office/drawing/2014/main" id="{A9624234-69F3-4555-84CC-D50E148BE3C5}"/>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30.11.2023</a:t>
            </a:fld>
            <a:endParaRPr lang="fi-FI" dirty="0"/>
          </a:p>
        </p:txBody>
      </p:sp>
      <p:sp>
        <p:nvSpPr>
          <p:cNvPr id="14" name="Slide Number Placeholder 7">
            <a:extLst>
              <a:ext uri="{FF2B5EF4-FFF2-40B4-BE49-F238E27FC236}">
                <a16:creationId xmlns:a16="http://schemas.microsoft.com/office/drawing/2014/main" id="{B62CDC34-6C0E-4592-A411-4BCF36A40AB5}"/>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8" name="Text Placeholder 3">
            <a:extLst>
              <a:ext uri="{FF2B5EF4-FFF2-40B4-BE49-F238E27FC236}">
                <a16:creationId xmlns:a16="http://schemas.microsoft.com/office/drawing/2014/main" id="{739C386D-08EF-4A60-89E3-E0FD567DE2E6}"/>
              </a:ext>
            </a:extLst>
          </p:cNvPr>
          <p:cNvSpPr>
            <a:spLocks noGrp="1"/>
          </p:cNvSpPr>
          <p:nvPr>
            <p:ph type="body" sz="quarter" idx="18"/>
          </p:nvPr>
        </p:nvSpPr>
        <p:spPr>
          <a:xfrm>
            <a:off x="388937" y="1219560"/>
            <a:ext cx="7459196"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30044555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ältödia 4">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388349" y="303080"/>
            <a:ext cx="7459784" cy="671195"/>
          </a:xfrm>
        </p:spPr>
        <p:txBody>
          <a:bodyPr anchor="b">
            <a:normAutofit/>
          </a:bodyPr>
          <a:lstStyle>
            <a:lvl1pPr>
              <a:defRPr sz="4000" baseline="0">
                <a:solidFill>
                  <a:schemeClr val="tx1"/>
                </a:solidFill>
              </a:defRPr>
            </a:lvl1pPr>
          </a:lstStyle>
          <a:p>
            <a:r>
              <a:rPr lang="fi-FI" dirty="0"/>
              <a:t>Lisää kuvaava otsikko</a:t>
            </a:r>
          </a:p>
        </p:txBody>
      </p:sp>
      <p:pic>
        <p:nvPicPr>
          <p:cNvPr id="12" name="Kuva 11">
            <a:extLst>
              <a:ext uri="{FF2B5EF4-FFF2-40B4-BE49-F238E27FC236}">
                <a16:creationId xmlns:a16="http://schemas.microsoft.com/office/drawing/2014/main" id="{81D3BD73-326E-46A7-AF13-93CB918A667C}"/>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80932" y="6120000"/>
            <a:ext cx="2099583" cy="564081"/>
          </a:xfrm>
          <a:prstGeom prst="rect">
            <a:avLst/>
          </a:prstGeom>
        </p:spPr>
      </p:pic>
      <p:sp>
        <p:nvSpPr>
          <p:cNvPr id="9" name="Tekstin paikkamerkki 12">
            <a:extLst>
              <a:ext uri="{FF2B5EF4-FFF2-40B4-BE49-F238E27FC236}">
                <a16:creationId xmlns:a16="http://schemas.microsoft.com/office/drawing/2014/main" id="{A7C359C2-D338-4B29-9478-B55F1D086B7E}"/>
              </a:ext>
            </a:extLst>
          </p:cNvPr>
          <p:cNvSpPr>
            <a:spLocks noGrp="1"/>
          </p:cNvSpPr>
          <p:nvPr>
            <p:ph type="body" sz="quarter" idx="14" hasCustomPrompt="1"/>
          </p:nvPr>
        </p:nvSpPr>
        <p:spPr>
          <a:xfrm>
            <a:off x="8269586" y="1952216"/>
            <a:ext cx="2931306" cy="2945154"/>
          </a:xfrm>
          <a:prstGeom prst="roundRect">
            <a:avLst/>
          </a:prstGeom>
          <a:solidFill>
            <a:schemeClr val="accent3"/>
          </a:solidFill>
        </p:spPr>
        <p:txBody>
          <a:bodyPr anchor="ctr">
            <a:normAutofit/>
          </a:bodyPr>
          <a:lstStyle>
            <a:lvl1pPr marL="0" indent="0" algn="ctr">
              <a:buNone/>
              <a:defRPr sz="2000" b="1">
                <a:solidFill>
                  <a:schemeClr val="bg1"/>
                </a:solidFill>
                <a:latin typeface="+mj-lt"/>
              </a:defRPr>
            </a:lvl1pPr>
          </a:lstStyle>
          <a:p>
            <a:pPr lvl="0"/>
            <a:r>
              <a:rPr lang="fi-FI" dirty="0"/>
              <a:t>Lisää teksti napauttamalla</a:t>
            </a:r>
          </a:p>
        </p:txBody>
      </p:sp>
      <p:sp>
        <p:nvSpPr>
          <p:cNvPr id="14" name="Date Placeholder 5">
            <a:extLst>
              <a:ext uri="{FF2B5EF4-FFF2-40B4-BE49-F238E27FC236}">
                <a16:creationId xmlns:a16="http://schemas.microsoft.com/office/drawing/2014/main" id="{330ACFE1-813B-4748-8C26-57EBE80FB43D}"/>
              </a:ext>
            </a:extLst>
          </p:cNvPr>
          <p:cNvSpPr>
            <a:spLocks noGrp="1"/>
          </p:cNvSpPr>
          <p:nvPr>
            <p:ph type="dt" sz="half" idx="15"/>
          </p:nvPr>
        </p:nvSpPr>
        <p:spPr>
          <a:xfrm>
            <a:off x="11209860" y="6383655"/>
            <a:ext cx="878000" cy="365125"/>
          </a:xfrm>
        </p:spPr>
        <p:txBody>
          <a:bodyPr/>
          <a:lstStyle>
            <a:lvl1pPr algn="r">
              <a:defRPr/>
            </a:lvl1pPr>
          </a:lstStyle>
          <a:p>
            <a:pPr algn="r"/>
            <a:fld id="{A3122C40-75AC-41EE-B4EB-95249D2FB2EE}" type="datetime1">
              <a:rPr lang="fi-FI" smtClean="0"/>
              <a:pPr algn="r"/>
              <a:t>30.11.2023</a:t>
            </a:fld>
            <a:endParaRPr lang="fi-FI" dirty="0"/>
          </a:p>
        </p:txBody>
      </p:sp>
      <p:sp>
        <p:nvSpPr>
          <p:cNvPr id="15" name="Slide Number Placeholder 7">
            <a:extLst>
              <a:ext uri="{FF2B5EF4-FFF2-40B4-BE49-F238E27FC236}">
                <a16:creationId xmlns:a16="http://schemas.microsoft.com/office/drawing/2014/main" id="{F2D35892-FA94-4DCA-A3BE-1E543F481659}"/>
              </a:ext>
            </a:extLst>
          </p:cNvPr>
          <p:cNvSpPr>
            <a:spLocks noGrp="1"/>
          </p:cNvSpPr>
          <p:nvPr>
            <p:ph type="sldNum" sz="quarter" idx="17"/>
          </p:nvPr>
        </p:nvSpPr>
        <p:spPr>
          <a:xfrm>
            <a:off x="11602085" y="6014984"/>
            <a:ext cx="485775" cy="365125"/>
          </a:xfrm>
        </p:spPr>
        <p:txBody>
          <a:bodyPr anchor="b"/>
          <a:lstStyle>
            <a:lvl1pPr algn="r">
              <a:defRPr/>
            </a:lvl1pPr>
          </a:lstStyle>
          <a:p>
            <a:fld id="{DF0DF934-E0DA-478D-945B-62B2117763CC}" type="slidenum">
              <a:rPr lang="fi-FI" smtClean="0"/>
              <a:pPr/>
              <a:t>‹#›</a:t>
            </a:fld>
            <a:r>
              <a:rPr lang="fi-FI"/>
              <a:t> </a:t>
            </a:r>
            <a:endParaRPr lang="fi-FI" dirty="0"/>
          </a:p>
        </p:txBody>
      </p:sp>
      <p:sp>
        <p:nvSpPr>
          <p:cNvPr id="8" name="Text Placeholder 3">
            <a:extLst>
              <a:ext uri="{FF2B5EF4-FFF2-40B4-BE49-F238E27FC236}">
                <a16:creationId xmlns:a16="http://schemas.microsoft.com/office/drawing/2014/main" id="{2C0E8A90-4606-4375-B90D-E52ECBDA3EDC}"/>
              </a:ext>
            </a:extLst>
          </p:cNvPr>
          <p:cNvSpPr>
            <a:spLocks noGrp="1"/>
          </p:cNvSpPr>
          <p:nvPr>
            <p:ph type="body" sz="quarter" idx="18"/>
          </p:nvPr>
        </p:nvSpPr>
        <p:spPr>
          <a:xfrm>
            <a:off x="388937" y="1219560"/>
            <a:ext cx="7459196" cy="4673240"/>
          </a:xfrm>
        </p:spPr>
        <p:txBody>
          <a:bodyPr/>
          <a:lstStyle>
            <a:lvl2pPr>
              <a:defRPr sz="1800" baseline="0"/>
            </a:lvl2pPr>
            <a:lvl3pPr>
              <a:defRPr sz="1600" baseline="0"/>
            </a:lvl3pPr>
            <a:lvl4pPr>
              <a:defRPr sz="1400" baseline="0"/>
            </a:lvl4pPr>
            <a:lvl5pPr>
              <a:defRPr sz="12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i-FI" dirty="0"/>
          </a:p>
        </p:txBody>
      </p:sp>
    </p:spTree>
    <p:extLst>
      <p:ext uri="{BB962C8B-B14F-4D97-AF65-F5344CB8AC3E}">
        <p14:creationId xmlns:p14="http://schemas.microsoft.com/office/powerpoint/2010/main" val="19285040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Sisältödia 2">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719328" y="712597"/>
            <a:ext cx="5785104" cy="1325563"/>
          </a:xfrm>
        </p:spPr>
        <p:txBody>
          <a:bodyPr anchor="b">
            <a:normAutofit/>
          </a:bodyPr>
          <a:lstStyle>
            <a:lvl1pPr>
              <a:defRPr sz="4000" baseline="0">
                <a:solidFill>
                  <a:schemeClr val="accent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719327" y="2206690"/>
            <a:ext cx="5785104" cy="3030332"/>
          </a:xfrm>
        </p:spPr>
        <p:txBody>
          <a:bodyPr>
            <a:normAutofit/>
          </a:bodyPr>
          <a:lstStyle>
            <a:lvl1pPr marL="285750" indent="-285750">
              <a:buFontTx/>
              <a:buBlip>
                <a:blip r:embed="rId2"/>
              </a:buBlip>
              <a:defRPr sz="2000" baseline="0">
                <a:solidFill>
                  <a:schemeClr val="tx1"/>
                </a:solidFill>
              </a:defRPr>
            </a:lvl1pPr>
          </a:lstStyle>
          <a:p>
            <a:pPr lvl="0"/>
            <a:endParaRPr lang="fi-FI" dirty="0"/>
          </a:p>
        </p:txBody>
      </p:sp>
      <p:sp>
        <p:nvSpPr>
          <p:cNvPr id="14" name="Sisällön paikkamerkki 13">
            <a:extLst>
              <a:ext uri="{FF2B5EF4-FFF2-40B4-BE49-F238E27FC236}">
                <a16:creationId xmlns:a16="http://schemas.microsoft.com/office/drawing/2014/main" id="{B947DC9A-D4F4-4C13-8E4B-48C43E7B692D}"/>
              </a:ext>
            </a:extLst>
          </p:cNvPr>
          <p:cNvSpPr>
            <a:spLocks noGrp="1"/>
          </p:cNvSpPr>
          <p:nvPr>
            <p:ph sz="quarter" idx="14" hasCustomPrompt="1"/>
          </p:nvPr>
        </p:nvSpPr>
        <p:spPr>
          <a:xfrm>
            <a:off x="6943725" y="755269"/>
            <a:ext cx="5016627" cy="5224717"/>
          </a:xfrm>
        </p:spPr>
        <p:txBody>
          <a:bodyPr>
            <a:normAutofit/>
          </a:bodyPr>
          <a:lstStyle>
            <a:lvl1pPr marL="0" indent="0" algn="ctr">
              <a:buNone/>
              <a:defRPr sz="1400"/>
            </a:lvl1pPr>
          </a:lstStyle>
          <a:p>
            <a:pPr lvl="0"/>
            <a:r>
              <a:rPr lang="fi-FI" dirty="0"/>
              <a:t>Paikka infografiikalle/kuvalle</a:t>
            </a:r>
          </a:p>
        </p:txBody>
      </p:sp>
      <p:pic>
        <p:nvPicPr>
          <p:cNvPr id="12" name="Picture 11">
            <a:extLst>
              <a:ext uri="{FF2B5EF4-FFF2-40B4-BE49-F238E27FC236}">
                <a16:creationId xmlns:a16="http://schemas.microsoft.com/office/drawing/2014/main" id="{9E0B18B6-B674-4B3B-BF7E-2A973D59116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805616" y="5476716"/>
            <a:ext cx="2615565" cy="702707"/>
          </a:xfrm>
          <a:prstGeom prst="rect">
            <a:avLst/>
          </a:prstGeom>
        </p:spPr>
      </p:pic>
      <p:sp>
        <p:nvSpPr>
          <p:cNvPr id="9" name="Date Placeholder 3">
            <a:extLst>
              <a:ext uri="{FF2B5EF4-FFF2-40B4-BE49-F238E27FC236}">
                <a16:creationId xmlns:a16="http://schemas.microsoft.com/office/drawing/2014/main" id="{9686D74D-1902-49E7-836E-04A9C8A11821}"/>
              </a:ext>
            </a:extLst>
          </p:cNvPr>
          <p:cNvSpPr>
            <a:spLocks noGrp="1"/>
          </p:cNvSpPr>
          <p:nvPr>
            <p:ph type="dt" sz="half" idx="10"/>
          </p:nvPr>
        </p:nvSpPr>
        <p:spPr>
          <a:xfrm>
            <a:off x="530176" y="6492875"/>
            <a:ext cx="878000" cy="365125"/>
          </a:xfrm>
        </p:spPr>
        <p:txBody>
          <a:bodyPr/>
          <a:lstStyle/>
          <a:p>
            <a:pPr algn="l"/>
            <a:fld id="{DE82D2A4-9804-4781-8824-9316AAFC8C4F}" type="datetime1">
              <a:rPr lang="fi-FI" smtClean="0"/>
              <a:t>30.11.2023</a:t>
            </a:fld>
            <a:endParaRPr lang="fi-FI" dirty="0"/>
          </a:p>
        </p:txBody>
      </p:sp>
      <p:sp>
        <p:nvSpPr>
          <p:cNvPr id="10" name="Slide Number Placeholder 6">
            <a:extLst>
              <a:ext uri="{FF2B5EF4-FFF2-40B4-BE49-F238E27FC236}">
                <a16:creationId xmlns:a16="http://schemas.microsoft.com/office/drawing/2014/main" id="{0E3214C1-9FAA-4A5F-853F-320536CE5FEE}"/>
              </a:ext>
            </a:extLst>
          </p:cNvPr>
          <p:cNvSpPr>
            <a:spLocks noGrp="1"/>
          </p:cNvSpPr>
          <p:nvPr>
            <p:ph type="sldNum" sz="quarter" idx="12"/>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9894054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ältödia 1">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41520" y="0"/>
            <a:ext cx="7650480"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50F97028-EEEA-4C6B-9BA9-DF072ABA11A5}"/>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3"/>
              </a:buBlip>
              <a:defRPr sz="2000" baseline="0">
                <a:solidFill>
                  <a:schemeClr val="bg1"/>
                </a:solidFill>
              </a:defRPr>
            </a:lvl1pPr>
            <a:lvl2pPr>
              <a:defRPr sz="1800"/>
            </a:lvl2pPr>
            <a:lvl3pPr indent="-216000">
              <a:defRPr sz="1600"/>
            </a:lvl3pPr>
            <a:lvl4pPr indent="-216000">
              <a:defRPr sz="1400"/>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21" name="Kuva 20">
            <a:extLst>
              <a:ext uri="{FF2B5EF4-FFF2-40B4-BE49-F238E27FC236}">
                <a16:creationId xmlns:a16="http://schemas.microsoft.com/office/drawing/2014/main" id="{9DD399C8-6316-4864-9BAA-94F5D2F92C83}"/>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8109" y="701040"/>
            <a:ext cx="1285679" cy="1917745"/>
          </a:xfrm>
          <a:prstGeom prst="rect">
            <a:avLst/>
          </a:prstGeom>
        </p:spPr>
      </p:pic>
      <p:sp>
        <p:nvSpPr>
          <p:cNvPr id="10" name="Tekstin paikkamerkki 12">
            <a:extLst>
              <a:ext uri="{FF2B5EF4-FFF2-40B4-BE49-F238E27FC236}">
                <a16:creationId xmlns:a16="http://schemas.microsoft.com/office/drawing/2014/main" id="{26216C48-C8F7-4114-AA22-4480D7E96BD4}"/>
              </a:ext>
              <a:ext uri="{C183D7F6-B498-43B3-948B-1728B52AA6E4}">
                <adec:decorative xmlns:adec="http://schemas.microsoft.com/office/drawing/2017/decorative" val="0"/>
              </a:ext>
            </a:extLst>
          </p:cNvPr>
          <p:cNvSpPr>
            <a:spLocks noGrp="1"/>
          </p:cNvSpPr>
          <p:nvPr>
            <p:ph type="body" sz="quarter" idx="14"/>
          </p:nvPr>
        </p:nvSpPr>
        <p:spPr>
          <a:xfrm>
            <a:off x="1115909" y="1650220"/>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4" name="Picture 13">
            <a:extLst>
              <a:ext uri="{FF2B5EF4-FFF2-40B4-BE49-F238E27FC236}">
                <a16:creationId xmlns:a16="http://schemas.microsoft.com/office/drawing/2014/main" id="{34EFD235-3DC8-40F6-A0E7-2438E5421543}"/>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1950"/>
            <a:ext cx="2653232" cy="712827"/>
          </a:xfrm>
          <a:prstGeom prst="rect">
            <a:avLst/>
          </a:prstGeom>
        </p:spPr>
      </p:pic>
      <p:sp>
        <p:nvSpPr>
          <p:cNvPr id="12" name="Date Placeholder 5">
            <a:extLst>
              <a:ext uri="{FF2B5EF4-FFF2-40B4-BE49-F238E27FC236}">
                <a16:creationId xmlns:a16="http://schemas.microsoft.com/office/drawing/2014/main" id="{85A97DC6-B8AE-48D6-848E-F5160C95302F}"/>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3" name="Slide Number Placeholder 8">
            <a:extLst>
              <a:ext uri="{FF2B5EF4-FFF2-40B4-BE49-F238E27FC236}">
                <a16:creationId xmlns:a16="http://schemas.microsoft.com/office/drawing/2014/main" id="{8C3CC57A-A20C-466C-819F-6FD3FBC9BEB5}"/>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35452469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sältödia 2">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91038" y="0"/>
            <a:ext cx="7800962"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bg1"/>
                </a:solidFill>
              </a:defRPr>
            </a:lvl1pPr>
          </a:lstStyle>
          <a:p>
            <a:r>
              <a:rPr lang="fi-FI" dirty="0"/>
              <a:t>Lisää kuvaava otsikko</a:t>
            </a:r>
          </a:p>
        </p:txBody>
      </p:sp>
      <p:pic>
        <p:nvPicPr>
          <p:cNvPr id="10" name="Kuva 9">
            <a:extLst>
              <a:ext uri="{FF2B5EF4-FFF2-40B4-BE49-F238E27FC236}">
                <a16:creationId xmlns:a16="http://schemas.microsoft.com/office/drawing/2014/main" id="{1C865A46-0811-476F-95B1-66F290B12335}"/>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8109" y="701040"/>
            <a:ext cx="1285679" cy="1917745"/>
          </a:xfrm>
          <a:prstGeom prst="rect">
            <a:avLst/>
          </a:prstGeom>
        </p:spPr>
      </p:pic>
      <p:sp>
        <p:nvSpPr>
          <p:cNvPr id="12" name="Tekstin paikkamerkki 10">
            <a:extLst>
              <a:ext uri="{FF2B5EF4-FFF2-40B4-BE49-F238E27FC236}">
                <a16:creationId xmlns:a16="http://schemas.microsoft.com/office/drawing/2014/main" id="{332C7A61-BF09-4716-AF9C-8FCE8803278F}"/>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1" name="Tekstin paikkamerkki 12">
            <a:extLst>
              <a:ext uri="{FF2B5EF4-FFF2-40B4-BE49-F238E27FC236}">
                <a16:creationId xmlns:a16="http://schemas.microsoft.com/office/drawing/2014/main" id="{2332E9A1-2DBE-4997-86CB-CB952315796A}"/>
              </a:ext>
              <a:ext uri="{C183D7F6-B498-43B3-948B-1728B52AA6E4}">
                <adec:decorative xmlns:adec="http://schemas.microsoft.com/office/drawing/2017/decorative" val="0"/>
              </a:ext>
            </a:extLst>
          </p:cNvPr>
          <p:cNvSpPr>
            <a:spLocks noGrp="1"/>
          </p:cNvSpPr>
          <p:nvPr>
            <p:ph type="body" sz="quarter" idx="14"/>
          </p:nvPr>
        </p:nvSpPr>
        <p:spPr>
          <a:xfrm>
            <a:off x="1115909" y="1650220"/>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6" name="Picture 15">
            <a:extLst>
              <a:ext uri="{FF2B5EF4-FFF2-40B4-BE49-F238E27FC236}">
                <a16:creationId xmlns:a16="http://schemas.microsoft.com/office/drawing/2014/main" id="{D8C21228-E7F4-479E-AE71-AE931C3E7858}"/>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2800"/>
            <a:ext cx="2653232" cy="712827"/>
          </a:xfrm>
          <a:prstGeom prst="rect">
            <a:avLst/>
          </a:prstGeom>
        </p:spPr>
      </p:pic>
      <p:sp>
        <p:nvSpPr>
          <p:cNvPr id="13" name="Date Placeholder 5">
            <a:extLst>
              <a:ext uri="{FF2B5EF4-FFF2-40B4-BE49-F238E27FC236}">
                <a16:creationId xmlns:a16="http://schemas.microsoft.com/office/drawing/2014/main" id="{C602EC79-46F8-4085-887A-0B6584F69353}"/>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4" name="Slide Number Placeholder 8">
            <a:extLst>
              <a:ext uri="{FF2B5EF4-FFF2-40B4-BE49-F238E27FC236}">
                <a16:creationId xmlns:a16="http://schemas.microsoft.com/office/drawing/2014/main" id="{27AFECC6-49EF-4831-9337-3BFDEB10081B}"/>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7259582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sältödia 3">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91038" y="0"/>
            <a:ext cx="7800962"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ACEB8503-5096-435E-97A0-AD39D76C9CE6}"/>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 uri="{C183D7F6-B498-43B3-948B-1728B52AA6E4}">
                <adec:decorative xmlns:adec="http://schemas.microsoft.com/office/drawing/2017/decorative" val="0"/>
              </a:ext>
            </a:extLst>
          </p:cNvPr>
          <p:cNvSpPr>
            <a:spLocks noGrp="1"/>
          </p:cNvSpPr>
          <p:nvPr>
            <p:ph type="body" sz="quarter" idx="14"/>
          </p:nvPr>
        </p:nvSpPr>
        <p:spPr>
          <a:xfrm>
            <a:off x="1115909" y="1649163"/>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0" name="Kuva 9">
            <a:extLst>
              <a:ext uri="{FF2B5EF4-FFF2-40B4-BE49-F238E27FC236}">
                <a16:creationId xmlns:a16="http://schemas.microsoft.com/office/drawing/2014/main" id="{9D4306B0-0621-4281-8D93-C1B874BF3CF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8109" y="701040"/>
            <a:ext cx="1285679" cy="1917745"/>
          </a:xfrm>
          <a:prstGeom prst="rect">
            <a:avLst/>
          </a:prstGeom>
        </p:spPr>
      </p:pic>
      <p:pic>
        <p:nvPicPr>
          <p:cNvPr id="14" name="Picture 13">
            <a:extLst>
              <a:ext uri="{FF2B5EF4-FFF2-40B4-BE49-F238E27FC236}">
                <a16:creationId xmlns:a16="http://schemas.microsoft.com/office/drawing/2014/main" id="{0130461A-B467-4B15-A9DC-1BA9CEC49EA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1950"/>
            <a:ext cx="2653232" cy="712827"/>
          </a:xfrm>
          <a:prstGeom prst="rect">
            <a:avLst/>
          </a:prstGeom>
        </p:spPr>
      </p:pic>
      <p:sp>
        <p:nvSpPr>
          <p:cNvPr id="12" name="Date Placeholder 5">
            <a:extLst>
              <a:ext uri="{FF2B5EF4-FFF2-40B4-BE49-F238E27FC236}">
                <a16:creationId xmlns:a16="http://schemas.microsoft.com/office/drawing/2014/main" id="{3AD7436C-F209-41D2-8A42-FD71A0F8119D}"/>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5" name="Slide Number Placeholder 8">
            <a:extLst>
              <a:ext uri="{FF2B5EF4-FFF2-40B4-BE49-F238E27FC236}">
                <a16:creationId xmlns:a16="http://schemas.microsoft.com/office/drawing/2014/main" id="{71B37624-3571-4A31-8DA4-91E1CA1C2305}"/>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38010005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sältödia 4">
    <p:spTree>
      <p:nvGrpSpPr>
        <p:cNvPr id="1" name=""/>
        <p:cNvGrpSpPr/>
        <p:nvPr/>
      </p:nvGrpSpPr>
      <p:grpSpPr>
        <a:xfrm>
          <a:off x="0" y="0"/>
          <a:ext cx="0" cy="0"/>
          <a:chOff x="0" y="0"/>
          <a:chExt cx="0" cy="0"/>
        </a:xfrm>
      </p:grpSpPr>
      <p:pic>
        <p:nvPicPr>
          <p:cNvPr id="9" name="Kuva 8">
            <a:extLst>
              <a:ext uri="{FF2B5EF4-FFF2-40B4-BE49-F238E27FC236}">
                <a16:creationId xmlns:a16="http://schemas.microsoft.com/office/drawing/2014/main" id="{C99E8A1C-E018-4248-9BFC-9C7B6042D895}"/>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391038" y="0"/>
            <a:ext cx="7800962" cy="6858000"/>
          </a:xfrm>
          <a:prstGeom prst="rect">
            <a:avLst/>
          </a:prstGeom>
        </p:spPr>
      </p:pic>
      <p:sp>
        <p:nvSpPr>
          <p:cNvPr id="3" name="Rectangle 2">
            <a:extLst>
              <a:ext uri="{FF2B5EF4-FFF2-40B4-BE49-F238E27FC236}">
                <a16:creationId xmlns:a16="http://schemas.microsoft.com/office/drawing/2014/main" id="{671107B2-F3B6-46BD-B8F0-E325B937479B}"/>
              </a:ext>
              <a:ext uri="{C183D7F6-B498-43B3-948B-1728B52AA6E4}">
                <adec:decorative xmlns:adec="http://schemas.microsoft.com/office/drawing/2017/decorative" val="1"/>
              </a:ext>
            </a:extLst>
          </p:cNvPr>
          <p:cNvSpPr/>
          <p:nvPr userDrawn="1"/>
        </p:nvSpPr>
        <p:spPr>
          <a:xfrm>
            <a:off x="4686000" y="0"/>
            <a:ext cx="750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5291328" y="701040"/>
            <a:ext cx="6394704" cy="1325563"/>
          </a:xfrm>
        </p:spPr>
        <p:txBody>
          <a:bodyPr anchor="b">
            <a:normAutofit/>
          </a:bodyPr>
          <a:lstStyle>
            <a:lvl1pPr>
              <a:defRPr sz="4000" baseline="0">
                <a:solidFill>
                  <a:schemeClr val="tx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ACEB8503-5096-435E-97A0-AD39D76C9CE6}"/>
              </a:ext>
            </a:extLst>
          </p:cNvPr>
          <p:cNvSpPr>
            <a:spLocks noGrp="1"/>
          </p:cNvSpPr>
          <p:nvPr>
            <p:ph type="body" sz="quarter" idx="13"/>
          </p:nvPr>
        </p:nvSpPr>
        <p:spPr>
          <a:xfrm>
            <a:off x="5291327" y="2195132"/>
            <a:ext cx="6394704" cy="3730625"/>
          </a:xfrm>
        </p:spPr>
        <p:txBody>
          <a:bodyPr>
            <a:normAutofit/>
          </a:bodyPr>
          <a:lstStyle>
            <a:lvl1pPr marL="285750" indent="-285750">
              <a:buFontTx/>
              <a:buBlip>
                <a:blip r:embed="rId3"/>
              </a:buBlip>
              <a:defRPr sz="2000" baseline="0">
                <a:solidFill>
                  <a:schemeClr val="tx1"/>
                </a:solidFill>
              </a:defRPr>
            </a:lvl1pPr>
            <a:lvl2pPr marL="742950" indent="-285750">
              <a:buFontTx/>
              <a:buBlip>
                <a:blip r:embed="rId3"/>
              </a:buBlip>
              <a:defRPr>
                <a:solidFill>
                  <a:schemeClr val="tx1"/>
                </a:solidFill>
              </a:defRPr>
            </a:lvl2pPr>
            <a:lvl3pPr marL="1085850" indent="-171450">
              <a:buFontTx/>
              <a:buBlip>
                <a:blip r:embed="rId3"/>
              </a:buBlip>
              <a:defRPr>
                <a:solidFill>
                  <a:schemeClr val="tx1"/>
                </a:solidFill>
              </a:defRPr>
            </a:lvl3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 uri="{C183D7F6-B498-43B3-948B-1728B52AA6E4}">
                <adec:decorative xmlns:adec="http://schemas.microsoft.com/office/drawing/2017/decorative" val="0"/>
              </a:ext>
            </a:extLst>
          </p:cNvPr>
          <p:cNvSpPr>
            <a:spLocks noGrp="1"/>
          </p:cNvSpPr>
          <p:nvPr>
            <p:ph type="body" sz="quarter" idx="14"/>
          </p:nvPr>
        </p:nvSpPr>
        <p:spPr>
          <a:xfrm>
            <a:off x="1115909" y="1641980"/>
            <a:ext cx="2641728" cy="2133600"/>
          </a:xfrm>
        </p:spPr>
        <p:txBody>
          <a:bodyPr>
            <a:normAutofit/>
          </a:bodyPr>
          <a:lstStyle>
            <a:lvl1pPr marL="0" indent="0" algn="ctr">
              <a:buNone/>
              <a:defRPr sz="2400" b="1">
                <a:solidFill>
                  <a:schemeClr val="tx2"/>
                </a:solidFill>
                <a:latin typeface="+mj-lt"/>
              </a:defRPr>
            </a:lvl1pPr>
          </a:lstStyle>
          <a:p>
            <a:pPr lvl="0"/>
            <a:r>
              <a:rPr lang="fi-FI"/>
              <a:t>Muokkaa tekstin perustyylejä napsauttamalla</a:t>
            </a:r>
          </a:p>
        </p:txBody>
      </p:sp>
      <p:pic>
        <p:nvPicPr>
          <p:cNvPr id="10" name="Kuva 9">
            <a:extLst>
              <a:ext uri="{FF2B5EF4-FFF2-40B4-BE49-F238E27FC236}">
                <a16:creationId xmlns:a16="http://schemas.microsoft.com/office/drawing/2014/main" id="{9D4306B0-0621-4281-8D93-C1B874BF3CFA}"/>
              </a:ext>
              <a:ext uri="{C183D7F6-B498-43B3-948B-1728B52AA6E4}">
                <adec:decorative xmlns:adec="http://schemas.microsoft.com/office/drawing/2017/decorative" val="1"/>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898109" y="701040"/>
            <a:ext cx="1285679" cy="1903379"/>
          </a:xfrm>
          <a:prstGeom prst="rect">
            <a:avLst/>
          </a:prstGeom>
        </p:spPr>
      </p:pic>
      <p:pic>
        <p:nvPicPr>
          <p:cNvPr id="14" name="Picture 13">
            <a:extLst>
              <a:ext uri="{FF2B5EF4-FFF2-40B4-BE49-F238E27FC236}">
                <a16:creationId xmlns:a16="http://schemas.microsoft.com/office/drawing/2014/main" id="{A8B82051-9DE8-4E14-A7D3-82A086FB919E}"/>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2449" y="5212800"/>
            <a:ext cx="2653232" cy="712827"/>
          </a:xfrm>
          <a:prstGeom prst="rect">
            <a:avLst/>
          </a:prstGeom>
        </p:spPr>
      </p:pic>
      <p:sp>
        <p:nvSpPr>
          <p:cNvPr id="12" name="Date Placeholder 5">
            <a:extLst>
              <a:ext uri="{FF2B5EF4-FFF2-40B4-BE49-F238E27FC236}">
                <a16:creationId xmlns:a16="http://schemas.microsoft.com/office/drawing/2014/main" id="{2AA508E9-B9BC-4A79-A698-6CAF52FA0699}"/>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5" name="Slide Number Placeholder 8">
            <a:extLst>
              <a:ext uri="{FF2B5EF4-FFF2-40B4-BE49-F238E27FC236}">
                <a16:creationId xmlns:a16="http://schemas.microsoft.com/office/drawing/2014/main" id="{FB11CF71-55E7-4156-99BC-013EC44EE886}"/>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9379395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sältödia 5">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8316FA5-349E-412C-B294-BAA9A5BCFAC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9246" y="0"/>
            <a:ext cx="6452753" cy="6858000"/>
          </a:xfrm>
          <a:prstGeom prst="rect">
            <a:avLst/>
          </a:prstGeom>
        </p:spPr>
      </p:pic>
      <p:sp>
        <p:nvSpPr>
          <p:cNvPr id="5" name="Suorakulmio 4">
            <a:extLst>
              <a:ext uri="{FF2B5EF4-FFF2-40B4-BE49-F238E27FC236}">
                <a16:creationId xmlns:a16="http://schemas.microsoft.com/office/drawing/2014/main" id="{59430044-AE5C-408C-8C1E-FE154F69873B}"/>
              </a:ext>
              <a:ext uri="{C183D7F6-B498-43B3-948B-1728B52AA6E4}">
                <adec:decorative xmlns:adec="http://schemas.microsoft.com/office/drawing/2017/decorative" val="1"/>
              </a:ext>
            </a:extLst>
          </p:cNvPr>
          <p:cNvSpPr/>
          <p:nvPr userDrawn="1"/>
        </p:nvSpPr>
        <p:spPr>
          <a:xfrm>
            <a:off x="6210300" y="5570537"/>
            <a:ext cx="3409950" cy="1104900"/>
          </a:xfrm>
          <a:prstGeom prst="rect">
            <a:avLst/>
          </a:prstGeom>
          <a:solidFill>
            <a:srgbClr val="2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0" name="Tekstin paikkamerkki 10">
            <a:extLst>
              <a:ext uri="{FF2B5EF4-FFF2-40B4-BE49-F238E27FC236}">
                <a16:creationId xmlns:a16="http://schemas.microsoft.com/office/drawing/2014/main" id="{5FE2D09A-0EF6-4246-8C88-37F94FCB226E}"/>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pic>
        <p:nvPicPr>
          <p:cNvPr id="4" name="Kuva 3">
            <a:extLst>
              <a:ext uri="{FF2B5EF4-FFF2-40B4-BE49-F238E27FC236}">
                <a16:creationId xmlns:a16="http://schemas.microsoft.com/office/drawing/2014/main" id="{AB5BD304-0755-454B-89FE-5F81473F34B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5748528" cy="6858000"/>
          </a:xfrm>
          <a:prstGeom prst="rect">
            <a:avLst/>
          </a:prstGeom>
        </p:spPr>
      </p:pic>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23557" y="4391013"/>
            <a:ext cx="1884363" cy="1893265"/>
          </a:xfrm>
          <a:prstGeom prst="roundRect">
            <a:avLst/>
          </a:prstGeom>
          <a:solidFill>
            <a:schemeClr val="accent3"/>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pic>
        <p:nvPicPr>
          <p:cNvPr id="16" name="Picture 15">
            <a:extLst>
              <a:ext uri="{FF2B5EF4-FFF2-40B4-BE49-F238E27FC236}">
                <a16:creationId xmlns:a16="http://schemas.microsoft.com/office/drawing/2014/main" id="{9F406037-6978-45A1-8E13-DBF18C7EA5A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1595B94A-2378-4C0F-942D-E8B009DB4C61}"/>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5" name="Slide Number Placeholder 8">
            <a:extLst>
              <a:ext uri="{FF2B5EF4-FFF2-40B4-BE49-F238E27FC236}">
                <a16:creationId xmlns:a16="http://schemas.microsoft.com/office/drawing/2014/main" id="{B8ED68BC-0AA7-4525-91DD-D1DB411FFAF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6" name="Suorakulmio 5">
            <a:extLst>
              <a:ext uri="{FF2B5EF4-FFF2-40B4-BE49-F238E27FC236}">
                <a16:creationId xmlns:a16="http://schemas.microsoft.com/office/drawing/2014/main" id="{C786C4A0-6924-40E4-86FC-247D35FE8192}"/>
              </a:ext>
            </a:extLst>
          </p:cNvPr>
          <p:cNvSpPr/>
          <p:nvPr userDrawn="1"/>
        </p:nvSpPr>
        <p:spPr>
          <a:xfrm>
            <a:off x="4449781" y="6563181"/>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185857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8_Kaksi_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C69458-A717-4EAB-8ECB-6673B0D05E3F}"/>
              </a:ext>
            </a:extLst>
          </p:cNvPr>
          <p:cNvSpPr>
            <a:spLocks noGrp="1"/>
          </p:cNvSpPr>
          <p:nvPr>
            <p:ph type="title"/>
          </p:nvPr>
        </p:nvSpPr>
        <p:spPr/>
        <p:txBody>
          <a:bodyPr/>
          <a:lstStyle/>
          <a:p>
            <a:r>
              <a:rPr lang="fi-FI" noProof="0"/>
              <a:t>Muokkaa ots. perustyyl. napsautt.</a:t>
            </a:r>
            <a:endParaRPr lang="fi-FI" noProof="0" dirty="0"/>
          </a:p>
        </p:txBody>
      </p:sp>
      <p:sp>
        <p:nvSpPr>
          <p:cNvPr id="3" name="Sisällön paikkamerkki 2">
            <a:extLst>
              <a:ext uri="{FF2B5EF4-FFF2-40B4-BE49-F238E27FC236}">
                <a16:creationId xmlns:a16="http://schemas.microsoft.com/office/drawing/2014/main" id="{125FED6C-9254-4D0D-8417-0CC6FBB12FFC}"/>
              </a:ext>
            </a:extLst>
          </p:cNvPr>
          <p:cNvSpPr>
            <a:spLocks noGrp="1"/>
          </p:cNvSpPr>
          <p:nvPr>
            <p:ph sz="half" idx="1"/>
          </p:nvPr>
        </p:nvSpPr>
        <p:spPr>
          <a:xfrm>
            <a:off x="615180"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Sisällön paikkamerkki 3">
            <a:extLst>
              <a:ext uri="{FF2B5EF4-FFF2-40B4-BE49-F238E27FC236}">
                <a16:creationId xmlns:a16="http://schemas.microsoft.com/office/drawing/2014/main" id="{CF52451D-462F-4324-819D-5AEBFCE90E47}"/>
              </a:ext>
            </a:extLst>
          </p:cNvPr>
          <p:cNvSpPr>
            <a:spLocks noGrp="1"/>
          </p:cNvSpPr>
          <p:nvPr>
            <p:ph sz="half" idx="2"/>
          </p:nvPr>
        </p:nvSpPr>
        <p:spPr>
          <a:xfrm>
            <a:off x="6183351" y="1736725"/>
            <a:ext cx="5184000" cy="444410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6" name="Alatunnisteen paikkamerkki 5">
            <a:extLst>
              <a:ext uri="{FF2B5EF4-FFF2-40B4-BE49-F238E27FC236}">
                <a16:creationId xmlns:a16="http://schemas.microsoft.com/office/drawing/2014/main" id="{65FF3B8A-CF93-4362-88E6-1E11BC2578B8}"/>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srgbClr val="7C878E"/>
                </a:solidFill>
                <a:effectLst/>
                <a:uLnTx/>
                <a:uFillTx/>
                <a:latin typeface="Verdana"/>
                <a:ea typeface="+mn-ea"/>
                <a:cs typeface="+mn-cs"/>
              </a:rPr>
              <a:t>[Esityksen nimi]</a:t>
            </a:r>
          </a:p>
        </p:txBody>
      </p:sp>
      <p:sp>
        <p:nvSpPr>
          <p:cNvPr id="5" name="Päivämäärän paikkamerkki 4">
            <a:extLst>
              <a:ext uri="{FF2B5EF4-FFF2-40B4-BE49-F238E27FC236}">
                <a16:creationId xmlns:a16="http://schemas.microsoft.com/office/drawing/2014/main" id="{0B521478-3113-468F-B523-9E429EB096E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E3BC778-A641-49F3-A0EA-A5106AE5A3DA}"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Dian numeron paikkamerkki 6">
            <a:extLst>
              <a:ext uri="{FF2B5EF4-FFF2-40B4-BE49-F238E27FC236}">
                <a16:creationId xmlns:a16="http://schemas.microsoft.com/office/drawing/2014/main" id="{68D948DA-032C-488C-8CB9-2AC2027C683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842092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Sisältödia 5">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8316FA5-349E-412C-B294-BAA9A5BCFAC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9246" y="0"/>
            <a:ext cx="6452753" cy="6858000"/>
          </a:xfrm>
          <a:prstGeom prst="rect">
            <a:avLst/>
          </a:prstGeom>
        </p:spPr>
      </p:pic>
      <p:sp>
        <p:nvSpPr>
          <p:cNvPr id="5" name="Suorakulmio 4">
            <a:extLst>
              <a:ext uri="{FF2B5EF4-FFF2-40B4-BE49-F238E27FC236}">
                <a16:creationId xmlns:a16="http://schemas.microsoft.com/office/drawing/2014/main" id="{59430044-AE5C-408C-8C1E-FE154F69873B}"/>
              </a:ext>
              <a:ext uri="{C183D7F6-B498-43B3-948B-1728B52AA6E4}">
                <adec:decorative xmlns:adec="http://schemas.microsoft.com/office/drawing/2017/decorative" val="1"/>
              </a:ext>
            </a:extLst>
          </p:cNvPr>
          <p:cNvSpPr/>
          <p:nvPr userDrawn="1"/>
        </p:nvSpPr>
        <p:spPr>
          <a:xfrm>
            <a:off x="6210300" y="5570537"/>
            <a:ext cx="3409950" cy="1104900"/>
          </a:xfrm>
          <a:prstGeom prst="rect">
            <a:avLst/>
          </a:prstGeom>
          <a:solidFill>
            <a:srgbClr val="2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0" name="Tekstin paikkamerkki 10">
            <a:extLst>
              <a:ext uri="{FF2B5EF4-FFF2-40B4-BE49-F238E27FC236}">
                <a16:creationId xmlns:a16="http://schemas.microsoft.com/office/drawing/2014/main" id="{5FE2D09A-0EF6-4246-8C88-37F94FCB226E}"/>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pic>
        <p:nvPicPr>
          <p:cNvPr id="4" name="Kuva 3">
            <a:extLst>
              <a:ext uri="{FF2B5EF4-FFF2-40B4-BE49-F238E27FC236}">
                <a16:creationId xmlns:a16="http://schemas.microsoft.com/office/drawing/2014/main" id="{AB5BD304-0755-454B-89FE-5F81473F34B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5748528" cy="6858000"/>
          </a:xfrm>
          <a:prstGeom prst="rect">
            <a:avLst/>
          </a:prstGeom>
        </p:spPr>
      </p:pic>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641566" y="417188"/>
            <a:ext cx="1884363" cy="1893265"/>
          </a:xfrm>
          <a:prstGeom prst="roundRect">
            <a:avLst/>
          </a:prstGeom>
          <a:solidFill>
            <a:schemeClr val="accent3"/>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pic>
        <p:nvPicPr>
          <p:cNvPr id="16" name="Picture 15">
            <a:extLst>
              <a:ext uri="{FF2B5EF4-FFF2-40B4-BE49-F238E27FC236}">
                <a16:creationId xmlns:a16="http://schemas.microsoft.com/office/drawing/2014/main" id="{9F406037-6978-45A1-8E13-DBF18C7EA5A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1595B94A-2378-4C0F-942D-E8B009DB4C61}"/>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5" name="Slide Number Placeholder 8">
            <a:extLst>
              <a:ext uri="{FF2B5EF4-FFF2-40B4-BE49-F238E27FC236}">
                <a16:creationId xmlns:a16="http://schemas.microsoft.com/office/drawing/2014/main" id="{B8ED68BC-0AA7-4525-91DD-D1DB411FFAF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3" name="Suorakulmio 2">
            <a:extLst>
              <a:ext uri="{FF2B5EF4-FFF2-40B4-BE49-F238E27FC236}">
                <a16:creationId xmlns:a16="http://schemas.microsoft.com/office/drawing/2014/main" id="{367B6605-CA03-4A9F-AB0E-EE15989BBBE8}"/>
              </a:ext>
            </a:extLst>
          </p:cNvPr>
          <p:cNvSpPr/>
          <p:nvPr userDrawn="1"/>
        </p:nvSpPr>
        <p:spPr>
          <a:xfrm>
            <a:off x="4453708" y="6562429"/>
            <a:ext cx="1274708" cy="215444"/>
          </a:xfrm>
          <a:prstGeom prst="rect">
            <a:avLst/>
          </a:prstGeom>
        </p:spPr>
        <p:txBody>
          <a:bodyPr wrap="none">
            <a:spAutoFit/>
          </a:bodyPr>
          <a:lstStyle/>
          <a:p>
            <a:r>
              <a:rPr lang="fi-FI" sz="800" dirty="0">
                <a:solidFill>
                  <a:schemeClr val="bg1"/>
                </a:solidFill>
              </a:rPr>
              <a:t>Kuva: Anu Pynnönen</a:t>
            </a:r>
          </a:p>
        </p:txBody>
      </p:sp>
    </p:spTree>
    <p:extLst>
      <p:ext uri="{BB962C8B-B14F-4D97-AF65-F5344CB8AC3E}">
        <p14:creationId xmlns:p14="http://schemas.microsoft.com/office/powerpoint/2010/main" val="1922461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Sisältödia 5">
    <p:spTree>
      <p:nvGrpSpPr>
        <p:cNvPr id="1" name=""/>
        <p:cNvGrpSpPr/>
        <p:nvPr/>
      </p:nvGrpSpPr>
      <p:grpSpPr>
        <a:xfrm>
          <a:off x="0" y="0"/>
          <a:ext cx="0" cy="0"/>
          <a:chOff x="0" y="0"/>
          <a:chExt cx="0" cy="0"/>
        </a:xfrm>
      </p:grpSpPr>
      <p:pic>
        <p:nvPicPr>
          <p:cNvPr id="14" name="Kuva 13">
            <a:extLst>
              <a:ext uri="{FF2B5EF4-FFF2-40B4-BE49-F238E27FC236}">
                <a16:creationId xmlns:a16="http://schemas.microsoft.com/office/drawing/2014/main" id="{98316FA5-349E-412C-B294-BAA9A5BCFAC4}"/>
              </a:ext>
              <a:ext uri="{C183D7F6-B498-43B3-948B-1728B52AA6E4}">
                <adec:decorative xmlns:adec="http://schemas.microsoft.com/office/drawing/2017/decorative"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739246" y="0"/>
            <a:ext cx="6452753" cy="6858000"/>
          </a:xfrm>
          <a:prstGeom prst="rect">
            <a:avLst/>
          </a:prstGeom>
        </p:spPr>
      </p:pic>
      <p:sp>
        <p:nvSpPr>
          <p:cNvPr id="5" name="Suorakulmio 4">
            <a:extLst>
              <a:ext uri="{FF2B5EF4-FFF2-40B4-BE49-F238E27FC236}">
                <a16:creationId xmlns:a16="http://schemas.microsoft.com/office/drawing/2014/main" id="{59430044-AE5C-408C-8C1E-FE154F69873B}"/>
              </a:ext>
              <a:ext uri="{C183D7F6-B498-43B3-948B-1728B52AA6E4}">
                <adec:decorative xmlns:adec="http://schemas.microsoft.com/office/drawing/2017/decorative" val="1"/>
              </a:ext>
            </a:extLst>
          </p:cNvPr>
          <p:cNvSpPr/>
          <p:nvPr userDrawn="1"/>
        </p:nvSpPr>
        <p:spPr>
          <a:xfrm>
            <a:off x="6210300" y="5570537"/>
            <a:ext cx="3409950" cy="1104900"/>
          </a:xfrm>
          <a:prstGeom prst="rect">
            <a:avLst/>
          </a:prstGeom>
          <a:solidFill>
            <a:srgbClr val="293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0" name="Tekstin paikkamerkki 10">
            <a:extLst>
              <a:ext uri="{FF2B5EF4-FFF2-40B4-BE49-F238E27FC236}">
                <a16:creationId xmlns:a16="http://schemas.microsoft.com/office/drawing/2014/main" id="{5FE2D09A-0EF6-4246-8C88-37F94FCB226E}"/>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3"/>
              </a:buBlip>
              <a:defRPr sz="2000" baseline="0">
                <a:solidFill>
                  <a:schemeClr val="bg1"/>
                </a:solidFill>
              </a:defRPr>
            </a:lvl1pPr>
          </a:lstStyle>
          <a:p>
            <a:pPr lvl="0"/>
            <a:r>
              <a:rPr lang="fi-FI"/>
              <a:t>Muokkaa tekstin perustyylejä napsauttamalla</a:t>
            </a:r>
          </a:p>
        </p:txBody>
      </p:sp>
      <p:pic>
        <p:nvPicPr>
          <p:cNvPr id="4" name="Kuva 3">
            <a:extLst>
              <a:ext uri="{FF2B5EF4-FFF2-40B4-BE49-F238E27FC236}">
                <a16:creationId xmlns:a16="http://schemas.microsoft.com/office/drawing/2014/main" id="{AB5BD304-0755-454B-89FE-5F81473F34B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0" y="0"/>
            <a:ext cx="5748528" cy="6858000"/>
          </a:xfrm>
          <a:prstGeom prst="rect">
            <a:avLst/>
          </a:prstGeom>
        </p:spPr>
      </p:pic>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465994" y="4294652"/>
            <a:ext cx="1884363" cy="1893265"/>
          </a:xfrm>
          <a:prstGeom prst="roundRect">
            <a:avLst/>
          </a:prstGeom>
          <a:solidFill>
            <a:schemeClr val="accent3"/>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pic>
        <p:nvPicPr>
          <p:cNvPr id="16" name="Picture 15">
            <a:extLst>
              <a:ext uri="{FF2B5EF4-FFF2-40B4-BE49-F238E27FC236}">
                <a16:creationId xmlns:a16="http://schemas.microsoft.com/office/drawing/2014/main" id="{9F406037-6978-45A1-8E13-DBF18C7EA5A2}"/>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1595B94A-2378-4C0F-942D-E8B009DB4C61}"/>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5" name="Slide Number Placeholder 8">
            <a:extLst>
              <a:ext uri="{FF2B5EF4-FFF2-40B4-BE49-F238E27FC236}">
                <a16:creationId xmlns:a16="http://schemas.microsoft.com/office/drawing/2014/main" id="{B8ED68BC-0AA7-4525-91DD-D1DB411FFAF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41DF1EA5-4063-4F3B-89C5-749CA86E7EBF}"/>
              </a:ext>
            </a:extLst>
          </p:cNvPr>
          <p:cNvSpPr/>
          <p:nvPr userDrawn="1"/>
        </p:nvSpPr>
        <p:spPr>
          <a:xfrm>
            <a:off x="4453708" y="6562429"/>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42038386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Sisältödia 6">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3177134-5751-4D98-9C04-B3535FE9A9F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2954"/>
            <a:ext cx="5743575" cy="6852091"/>
          </a:xfrm>
          <a:prstGeom prst="rect">
            <a:avLst/>
          </a:prstGeom>
        </p:spPr>
      </p:pic>
      <p:pic>
        <p:nvPicPr>
          <p:cNvPr id="7" name="Kuva 6">
            <a:extLst>
              <a:ext uri="{FF2B5EF4-FFF2-40B4-BE49-F238E27FC236}">
                <a16:creationId xmlns:a16="http://schemas.microsoft.com/office/drawing/2014/main" id="{1539BBDE-59DD-44FC-A145-029E5C0360F3}"/>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3575" y="0"/>
            <a:ext cx="644842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72325" y="459093"/>
            <a:ext cx="1884363" cy="1893265"/>
          </a:xfrm>
          <a:prstGeom prst="roundRect">
            <a:avLst/>
          </a:prstGeom>
          <a:solidFill>
            <a:schemeClr val="accent1"/>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840D51B1-8560-4A2E-9FBA-4AA69CA720AA}"/>
              </a:ext>
              <a:ext uri="{C183D7F6-B498-43B3-948B-1728B52AA6E4}">
                <adec:decorative xmlns:adec="http://schemas.microsoft.com/office/drawing/2017/decorative" val="1"/>
              </a:ext>
            </a:extLst>
          </p:cNvPr>
          <p:cNvSpPr/>
          <p:nvPr userDrawn="1"/>
        </p:nvSpPr>
        <p:spPr>
          <a:xfrm>
            <a:off x="6144768" y="5554789"/>
            <a:ext cx="3480816" cy="791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14">
            <a:extLst>
              <a:ext uri="{FF2B5EF4-FFF2-40B4-BE49-F238E27FC236}">
                <a16:creationId xmlns:a16="http://schemas.microsoft.com/office/drawing/2014/main" id="{DAA9D12D-ABE1-4160-890E-FE4AFFEF0E05}"/>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98585AA6-F88F-4B2D-876B-A8309725B965}"/>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4" name="Slide Number Placeholder 8">
            <a:extLst>
              <a:ext uri="{FF2B5EF4-FFF2-40B4-BE49-F238E27FC236}">
                <a16:creationId xmlns:a16="http://schemas.microsoft.com/office/drawing/2014/main" id="{9DD9DBC0-6B77-4BE5-8E85-D03A14EFD450}"/>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Tekstin paikkamerkki 10">
            <a:extLst>
              <a:ext uri="{FF2B5EF4-FFF2-40B4-BE49-F238E27FC236}">
                <a16:creationId xmlns:a16="http://schemas.microsoft.com/office/drawing/2014/main" id="{C7679B91-F6F6-408E-AFBA-BC49679CF9B9}"/>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5"/>
              </a:buBlip>
              <a:defRPr sz="2000" baseline="0">
                <a:solidFill>
                  <a:schemeClr val="bg1"/>
                </a:solidFill>
              </a:defRPr>
            </a:lvl1pPr>
          </a:lstStyle>
          <a:p>
            <a:pPr lvl="0"/>
            <a:r>
              <a:rPr lang="fi-FI"/>
              <a:t>Muokkaa tekstin perustyylejä napsauttamalla</a:t>
            </a:r>
          </a:p>
        </p:txBody>
      </p:sp>
    </p:spTree>
    <p:extLst>
      <p:ext uri="{BB962C8B-B14F-4D97-AF65-F5344CB8AC3E}">
        <p14:creationId xmlns:p14="http://schemas.microsoft.com/office/powerpoint/2010/main" val="29565782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sältödia 6">
    <p:bg>
      <p:bgPr>
        <a:solidFill>
          <a:schemeClr val="bg1"/>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3A6A13E2-E402-4732-A404-638A31468A4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1539BBDE-59DD-44FC-A145-029E5C0360F3}"/>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3575" y="0"/>
            <a:ext cx="644842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3" name="Suorakulmio 2">
            <a:extLst>
              <a:ext uri="{FF2B5EF4-FFF2-40B4-BE49-F238E27FC236}">
                <a16:creationId xmlns:a16="http://schemas.microsoft.com/office/drawing/2014/main" id="{840D51B1-8560-4A2E-9FBA-4AA69CA720AA}"/>
              </a:ext>
              <a:ext uri="{C183D7F6-B498-43B3-948B-1728B52AA6E4}">
                <adec:decorative xmlns:adec="http://schemas.microsoft.com/office/drawing/2017/decorative" val="1"/>
              </a:ext>
            </a:extLst>
          </p:cNvPr>
          <p:cNvSpPr/>
          <p:nvPr userDrawn="1"/>
        </p:nvSpPr>
        <p:spPr>
          <a:xfrm>
            <a:off x="6144768" y="5554789"/>
            <a:ext cx="3480816" cy="79114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Picture 14">
            <a:extLst>
              <a:ext uri="{FF2B5EF4-FFF2-40B4-BE49-F238E27FC236}">
                <a16:creationId xmlns:a16="http://schemas.microsoft.com/office/drawing/2014/main" id="{DAA9D12D-ABE1-4160-890E-FE4AFFEF0E05}"/>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1" name="Date Placeholder 5">
            <a:extLst>
              <a:ext uri="{FF2B5EF4-FFF2-40B4-BE49-F238E27FC236}">
                <a16:creationId xmlns:a16="http://schemas.microsoft.com/office/drawing/2014/main" id="{98585AA6-F88F-4B2D-876B-A8309725B965}"/>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4" name="Slide Number Placeholder 8">
            <a:extLst>
              <a:ext uri="{FF2B5EF4-FFF2-40B4-BE49-F238E27FC236}">
                <a16:creationId xmlns:a16="http://schemas.microsoft.com/office/drawing/2014/main" id="{9DD9DBC0-6B77-4BE5-8E85-D03A14EFD450}"/>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Tekstin paikkamerkki 10">
            <a:extLst>
              <a:ext uri="{FF2B5EF4-FFF2-40B4-BE49-F238E27FC236}">
                <a16:creationId xmlns:a16="http://schemas.microsoft.com/office/drawing/2014/main" id="{C7679B91-F6F6-408E-AFBA-BC49679CF9B9}"/>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5"/>
              </a:buBlip>
              <a:defRPr sz="2000" baseline="0">
                <a:solidFill>
                  <a:schemeClr val="bg1"/>
                </a:solidFill>
              </a:defRPr>
            </a:lvl1pPr>
          </a:lstStyle>
          <a:p>
            <a:pPr lvl="0"/>
            <a:r>
              <a:rPr lang="fi-FI"/>
              <a:t>Muokkaa tekstin perustyylejä napsauttamalla</a:t>
            </a:r>
          </a:p>
        </p:txBody>
      </p:sp>
      <p:sp>
        <p:nvSpPr>
          <p:cNvPr id="10" name="Suorakulmio 9">
            <a:extLst>
              <a:ext uri="{FF2B5EF4-FFF2-40B4-BE49-F238E27FC236}">
                <a16:creationId xmlns:a16="http://schemas.microsoft.com/office/drawing/2014/main" id="{1D46CA96-314D-4EE5-941D-13672A4883E6}"/>
              </a:ext>
            </a:extLst>
          </p:cNvPr>
          <p:cNvSpPr/>
          <p:nvPr userDrawn="1"/>
        </p:nvSpPr>
        <p:spPr>
          <a:xfrm>
            <a:off x="4508026" y="6562429"/>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8609257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sältödia 7">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580B03-6456-4A5F-826C-EF90EB54CB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98"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30176" y="4441342"/>
            <a:ext cx="1884363" cy="1893265"/>
          </a:xfrm>
          <a:prstGeom prst="roundRect">
            <a:avLst/>
          </a:prstGeom>
          <a:solidFill>
            <a:srgbClr val="293542"/>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6" name="Picture 15">
            <a:extLst>
              <a:ext uri="{FF2B5EF4-FFF2-40B4-BE49-F238E27FC236}">
                <a16:creationId xmlns:a16="http://schemas.microsoft.com/office/drawing/2014/main" id="{1E93C72E-7E7F-4374-B5B7-49963FDD62C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5" name="Date Placeholder 5">
            <a:extLst>
              <a:ext uri="{FF2B5EF4-FFF2-40B4-BE49-F238E27FC236}">
                <a16:creationId xmlns:a16="http://schemas.microsoft.com/office/drawing/2014/main" id="{51C9BF39-CE39-4163-8462-C7F57C30B340}"/>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7" name="Slide Number Placeholder 8">
            <a:extLst>
              <a:ext uri="{FF2B5EF4-FFF2-40B4-BE49-F238E27FC236}">
                <a16:creationId xmlns:a16="http://schemas.microsoft.com/office/drawing/2014/main" id="{A99F52BE-6696-445C-95FC-FF6FC0E46FA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77B58820-1753-45C4-81AE-7F8089B04F42}"/>
              </a:ext>
            </a:extLst>
          </p:cNvPr>
          <p:cNvSpPr/>
          <p:nvPr userDrawn="1"/>
        </p:nvSpPr>
        <p:spPr>
          <a:xfrm>
            <a:off x="4453708" y="6562429"/>
            <a:ext cx="1274708" cy="215444"/>
          </a:xfrm>
          <a:prstGeom prst="rect">
            <a:avLst/>
          </a:prstGeom>
        </p:spPr>
        <p:txBody>
          <a:bodyPr wrap="none">
            <a:spAutoFit/>
          </a:bodyPr>
          <a:lstStyle/>
          <a:p>
            <a:r>
              <a:rPr lang="fi-FI" sz="800" dirty="0">
                <a:solidFill>
                  <a:schemeClr val="bg1"/>
                </a:solidFill>
              </a:rPr>
              <a:t>Kuva: Anu Pynnönen</a:t>
            </a:r>
          </a:p>
        </p:txBody>
      </p:sp>
    </p:spTree>
    <p:extLst>
      <p:ext uri="{BB962C8B-B14F-4D97-AF65-F5344CB8AC3E}">
        <p14:creationId xmlns:p14="http://schemas.microsoft.com/office/powerpoint/2010/main" val="11693763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isältödia 7">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580B03-6456-4A5F-826C-EF90EB54CB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93185" y="638900"/>
            <a:ext cx="1884363" cy="1893265"/>
          </a:xfrm>
          <a:prstGeom prst="roundRect">
            <a:avLst/>
          </a:prstGeom>
          <a:solidFill>
            <a:srgbClr val="293542"/>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6" name="Picture 15">
            <a:extLst>
              <a:ext uri="{FF2B5EF4-FFF2-40B4-BE49-F238E27FC236}">
                <a16:creationId xmlns:a16="http://schemas.microsoft.com/office/drawing/2014/main" id="{1E93C72E-7E7F-4374-B5B7-49963FDD62C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5" name="Date Placeholder 5">
            <a:extLst>
              <a:ext uri="{FF2B5EF4-FFF2-40B4-BE49-F238E27FC236}">
                <a16:creationId xmlns:a16="http://schemas.microsoft.com/office/drawing/2014/main" id="{51C9BF39-CE39-4163-8462-C7F57C30B340}"/>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7" name="Slide Number Placeholder 8">
            <a:extLst>
              <a:ext uri="{FF2B5EF4-FFF2-40B4-BE49-F238E27FC236}">
                <a16:creationId xmlns:a16="http://schemas.microsoft.com/office/drawing/2014/main" id="{A99F52BE-6696-445C-95FC-FF6FC0E46FA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74411D11-2331-4B12-9871-B0D8A42997D1}"/>
              </a:ext>
            </a:extLst>
          </p:cNvPr>
          <p:cNvSpPr/>
          <p:nvPr userDrawn="1"/>
        </p:nvSpPr>
        <p:spPr>
          <a:xfrm>
            <a:off x="4453708" y="6562429"/>
            <a:ext cx="1274708" cy="215444"/>
          </a:xfrm>
          <a:prstGeom prst="rect">
            <a:avLst/>
          </a:prstGeom>
        </p:spPr>
        <p:txBody>
          <a:bodyPr wrap="none">
            <a:spAutoFit/>
          </a:bodyPr>
          <a:lstStyle/>
          <a:p>
            <a:r>
              <a:rPr lang="fi-FI" sz="800" dirty="0">
                <a:solidFill>
                  <a:schemeClr val="bg1"/>
                </a:solidFill>
              </a:rPr>
              <a:t>Kuva: </a:t>
            </a:r>
            <a:r>
              <a:rPr lang="fi-FI" sz="800" dirty="0">
                <a:solidFill>
                  <a:schemeClr val="tx1"/>
                </a:solidFill>
              </a:rPr>
              <a:t>Anu Pynnönen</a:t>
            </a:r>
          </a:p>
        </p:txBody>
      </p:sp>
    </p:spTree>
    <p:extLst>
      <p:ext uri="{BB962C8B-B14F-4D97-AF65-F5344CB8AC3E}">
        <p14:creationId xmlns:p14="http://schemas.microsoft.com/office/powerpoint/2010/main" val="19360997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Sisältödia 7">
    <p:bg>
      <p:bgPr>
        <a:solidFill>
          <a:schemeClr val="bg2"/>
        </a:solidFill>
        <a:effectLst/>
      </p:bgPr>
    </p:bg>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A5580B03-6456-4A5F-826C-EF90EB54CB1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bg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bg1"/>
                </a:solidFill>
              </a:defRPr>
            </a:lvl1pPr>
          </a:lstStyle>
          <a:p>
            <a:pPr lvl="0"/>
            <a:r>
              <a:rPr lang="fi-FI"/>
              <a:t>Muokkaa tekstin perustyylejä napsauttamalla</a:t>
            </a:r>
          </a:p>
        </p:txBody>
      </p:sp>
      <p:sp>
        <p:nvSpPr>
          <p:cNvPr id="13" name="Tekstin paikkamerkki 12">
            <a:extLst>
              <a:ext uri="{FF2B5EF4-FFF2-40B4-BE49-F238E27FC236}">
                <a16:creationId xmlns:a16="http://schemas.microsoft.com/office/drawing/2014/main" id="{FD621FC8-F7BC-4B7B-A0F2-7BC413E7DBCF}"/>
              </a:ext>
            </a:extLst>
          </p:cNvPr>
          <p:cNvSpPr>
            <a:spLocks noGrp="1"/>
          </p:cNvSpPr>
          <p:nvPr>
            <p:ph type="body" sz="quarter" idx="14" hasCustomPrompt="1"/>
          </p:nvPr>
        </p:nvSpPr>
        <p:spPr>
          <a:xfrm>
            <a:off x="593185" y="638900"/>
            <a:ext cx="1884363" cy="1893265"/>
          </a:xfrm>
          <a:prstGeom prst="roundRect">
            <a:avLst/>
          </a:prstGeom>
          <a:solidFill>
            <a:srgbClr val="293542"/>
          </a:solidFill>
        </p:spPr>
        <p:txBody>
          <a:bodyPr anchor="ctr">
            <a:normAutofit/>
          </a:bodyPr>
          <a:lstStyle>
            <a:lvl1pPr marL="0" indent="0" algn="ctr">
              <a:buNone/>
              <a:defRPr sz="2800" b="1">
                <a:solidFill>
                  <a:schemeClr val="bg1"/>
                </a:solidFill>
                <a:latin typeface="+mj-lt"/>
              </a:defRPr>
            </a:lvl1pPr>
          </a:lstStyle>
          <a:p>
            <a:pPr lvl="0"/>
            <a:r>
              <a:rPr lang="fi-FI" dirty="0"/>
              <a:t>Teksti-nosto</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6" name="Picture 15">
            <a:extLst>
              <a:ext uri="{FF2B5EF4-FFF2-40B4-BE49-F238E27FC236}">
                <a16:creationId xmlns:a16="http://schemas.microsoft.com/office/drawing/2014/main" id="{1E93C72E-7E7F-4374-B5B7-49963FDD62C5}"/>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62345" y="5581472"/>
            <a:ext cx="2303377" cy="628098"/>
          </a:xfrm>
          <a:prstGeom prst="rect">
            <a:avLst/>
          </a:prstGeom>
        </p:spPr>
      </p:pic>
      <p:sp>
        <p:nvSpPr>
          <p:cNvPr id="15" name="Date Placeholder 5">
            <a:extLst>
              <a:ext uri="{FF2B5EF4-FFF2-40B4-BE49-F238E27FC236}">
                <a16:creationId xmlns:a16="http://schemas.microsoft.com/office/drawing/2014/main" id="{51C9BF39-CE39-4163-8462-C7F57C30B340}"/>
              </a:ext>
            </a:extLst>
          </p:cNvPr>
          <p:cNvSpPr>
            <a:spLocks noGrp="1"/>
          </p:cNvSpPr>
          <p:nvPr>
            <p:ph type="dt" sz="half" idx="15"/>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7" name="Slide Number Placeholder 8">
            <a:extLst>
              <a:ext uri="{FF2B5EF4-FFF2-40B4-BE49-F238E27FC236}">
                <a16:creationId xmlns:a16="http://schemas.microsoft.com/office/drawing/2014/main" id="{A99F52BE-6696-445C-95FC-FF6FC0E46FAD}"/>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2" name="Suorakulmio 11">
            <a:extLst>
              <a:ext uri="{FF2B5EF4-FFF2-40B4-BE49-F238E27FC236}">
                <a16:creationId xmlns:a16="http://schemas.microsoft.com/office/drawing/2014/main" id="{3F16B437-447D-4BA1-A350-A2CB84298FE0}"/>
              </a:ext>
            </a:extLst>
          </p:cNvPr>
          <p:cNvSpPr/>
          <p:nvPr userDrawn="1"/>
        </p:nvSpPr>
        <p:spPr>
          <a:xfrm>
            <a:off x="4462761" y="6562429"/>
            <a:ext cx="1274708" cy="215444"/>
          </a:xfrm>
          <a:prstGeom prst="rect">
            <a:avLst/>
          </a:prstGeom>
        </p:spPr>
        <p:txBody>
          <a:bodyPr wrap="none">
            <a:spAutoFit/>
          </a:bodyPr>
          <a:lstStyle/>
          <a:p>
            <a:r>
              <a:rPr lang="fi-FI" sz="800" dirty="0">
                <a:solidFill>
                  <a:schemeClr val="bg1"/>
                </a:solidFill>
              </a:rPr>
              <a:t>Kuva: </a:t>
            </a:r>
            <a:r>
              <a:rPr lang="fi-FI" sz="800" dirty="0">
                <a:solidFill>
                  <a:schemeClr val="tx1"/>
                </a:solidFill>
              </a:rPr>
              <a:t>Anu Pynnönen</a:t>
            </a:r>
          </a:p>
        </p:txBody>
      </p:sp>
    </p:spTree>
    <p:extLst>
      <p:ext uri="{BB962C8B-B14F-4D97-AF65-F5344CB8AC3E}">
        <p14:creationId xmlns:p14="http://schemas.microsoft.com/office/powerpoint/2010/main" val="6923777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sältödia 8">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654550-4DDE-4EAF-B14A-9E11BE7EDAB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12" name="Rectangle 11">
            <a:extLst>
              <a:ext uri="{FF2B5EF4-FFF2-40B4-BE49-F238E27FC236}">
                <a16:creationId xmlns:a16="http://schemas.microsoft.com/office/drawing/2014/main" id="{9273F1FA-BA12-4B48-9DC3-FC599EBCEA65}"/>
              </a:ext>
              <a:ext uri="{C183D7F6-B498-43B3-948B-1728B52AA6E4}">
                <adec:decorative xmlns:adec="http://schemas.microsoft.com/office/drawing/2017/decorative" val="1"/>
              </a:ext>
            </a:extLst>
          </p:cNvPr>
          <p:cNvSpPr/>
          <p:nvPr userDrawn="1"/>
        </p:nvSpPr>
        <p:spPr>
          <a:xfrm>
            <a:off x="5809157" y="0"/>
            <a:ext cx="6382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tx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tx1"/>
                </a:solidFill>
              </a:defRPr>
            </a:lvl1pPr>
            <a:lvl2pPr marL="742950" indent="-285750">
              <a:buFontTx/>
              <a:buBlip>
                <a:blip r:embed="rId4"/>
              </a:buBlip>
              <a:defRPr>
                <a:solidFill>
                  <a:schemeClr val="tx1"/>
                </a:solidFill>
              </a:defRPr>
            </a:lvl2pPr>
            <a:lvl3pPr marL="1085850" indent="-171450">
              <a:buFontTx/>
              <a:buBlip>
                <a:blip r:embed="rId4"/>
              </a:buBlip>
              <a:defRPr>
                <a:solidFill>
                  <a:schemeClr val="tx1"/>
                </a:solidFill>
              </a:defRPr>
            </a:lvl3pPr>
          </a:lstStyle>
          <a:p>
            <a:pPr lvl="0"/>
            <a:r>
              <a:rPr lang="fi-FI"/>
              <a:t>Muokkaa tekstin perustyylejä napsauttamalla</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a:extLst>
              <a:ext uri="{FF2B5EF4-FFF2-40B4-BE49-F238E27FC236}">
                <a16:creationId xmlns:a16="http://schemas.microsoft.com/office/drawing/2014/main" id="{5A07E1FD-C55B-4D77-AFDB-59E7ED2543C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10545" y="5570355"/>
            <a:ext cx="2371494" cy="647759"/>
          </a:xfrm>
          <a:prstGeom prst="rect">
            <a:avLst/>
          </a:prstGeom>
        </p:spPr>
      </p:pic>
      <p:sp>
        <p:nvSpPr>
          <p:cNvPr id="13" name="Date Placeholder 5">
            <a:extLst>
              <a:ext uri="{FF2B5EF4-FFF2-40B4-BE49-F238E27FC236}">
                <a16:creationId xmlns:a16="http://schemas.microsoft.com/office/drawing/2014/main" id="{2127F6E5-5A89-48AA-BC73-D11C6FB6A4EF}"/>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4" name="Slide Number Placeholder 8">
            <a:extLst>
              <a:ext uri="{FF2B5EF4-FFF2-40B4-BE49-F238E27FC236}">
                <a16:creationId xmlns:a16="http://schemas.microsoft.com/office/drawing/2014/main" id="{6FC1E57C-5C91-4ABA-B076-7CF68867BDBA}"/>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919169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Sisältödia 8">
    <p:bg>
      <p:bgPr>
        <a:solidFill>
          <a:schemeClr val="accent4"/>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8654550-4DDE-4EAF-B14A-9E11BE7EDAB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5748528" cy="6858000"/>
          </a:xfrm>
          <a:prstGeom prst="rect">
            <a:avLst/>
          </a:prstGeom>
        </p:spPr>
      </p:pic>
      <p:pic>
        <p:nvPicPr>
          <p:cNvPr id="7" name="Kuva 6">
            <a:extLst>
              <a:ext uri="{FF2B5EF4-FFF2-40B4-BE49-F238E27FC236}">
                <a16:creationId xmlns:a16="http://schemas.microsoft.com/office/drawing/2014/main" id="{C8A96ADB-11E7-411D-A32A-6AA67AC54BE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49925" y="0"/>
            <a:ext cx="6442074" cy="6858000"/>
          </a:xfrm>
          <a:prstGeom prst="rect">
            <a:avLst/>
          </a:prstGeom>
        </p:spPr>
      </p:pic>
      <p:sp>
        <p:nvSpPr>
          <p:cNvPr id="12" name="Rectangle 11">
            <a:extLst>
              <a:ext uri="{FF2B5EF4-FFF2-40B4-BE49-F238E27FC236}">
                <a16:creationId xmlns:a16="http://schemas.microsoft.com/office/drawing/2014/main" id="{9273F1FA-BA12-4B48-9DC3-FC599EBCEA65}"/>
              </a:ext>
              <a:ext uri="{C183D7F6-B498-43B3-948B-1728B52AA6E4}">
                <adec:decorative xmlns:adec="http://schemas.microsoft.com/office/drawing/2017/decorative" val="1"/>
              </a:ext>
            </a:extLst>
          </p:cNvPr>
          <p:cNvSpPr/>
          <p:nvPr userDrawn="1"/>
        </p:nvSpPr>
        <p:spPr>
          <a:xfrm>
            <a:off x="5809157" y="0"/>
            <a:ext cx="6382843"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FI"/>
          </a:p>
        </p:txBody>
      </p:sp>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6096000" y="701040"/>
            <a:ext cx="5590032" cy="1325563"/>
          </a:xfrm>
        </p:spPr>
        <p:txBody>
          <a:bodyPr anchor="b">
            <a:normAutofit/>
          </a:bodyPr>
          <a:lstStyle>
            <a:lvl1pPr>
              <a:defRPr sz="4000" baseline="0">
                <a:solidFill>
                  <a:schemeClr val="tx1"/>
                </a:solidFill>
              </a:defRPr>
            </a:lvl1pPr>
          </a:lstStyle>
          <a:p>
            <a:r>
              <a:rPr lang="fi-FI" dirty="0"/>
              <a:t>Lisää kuvaava otsikko</a:t>
            </a:r>
          </a:p>
        </p:txBody>
      </p:sp>
      <p:sp>
        <p:nvSpPr>
          <p:cNvPr id="11" name="Tekstin paikkamerkki 10">
            <a:extLst>
              <a:ext uri="{FF2B5EF4-FFF2-40B4-BE49-F238E27FC236}">
                <a16:creationId xmlns:a16="http://schemas.microsoft.com/office/drawing/2014/main" id="{CB726711-4E9B-40F2-B98E-23211AA57AFA}"/>
              </a:ext>
            </a:extLst>
          </p:cNvPr>
          <p:cNvSpPr>
            <a:spLocks noGrp="1"/>
          </p:cNvSpPr>
          <p:nvPr>
            <p:ph type="body" sz="quarter" idx="13"/>
          </p:nvPr>
        </p:nvSpPr>
        <p:spPr>
          <a:xfrm>
            <a:off x="6095997" y="2195133"/>
            <a:ext cx="5590033" cy="3192842"/>
          </a:xfrm>
        </p:spPr>
        <p:txBody>
          <a:bodyPr>
            <a:normAutofit/>
          </a:bodyPr>
          <a:lstStyle>
            <a:lvl1pPr marL="285750" indent="-285750">
              <a:buFontTx/>
              <a:buBlip>
                <a:blip r:embed="rId4"/>
              </a:buBlip>
              <a:defRPr sz="2000" baseline="0">
                <a:solidFill>
                  <a:schemeClr val="tx1"/>
                </a:solidFill>
              </a:defRPr>
            </a:lvl1pPr>
            <a:lvl2pPr marL="742950" indent="-285750">
              <a:buFontTx/>
              <a:buBlip>
                <a:blip r:embed="rId4"/>
              </a:buBlip>
              <a:defRPr>
                <a:solidFill>
                  <a:schemeClr val="tx1"/>
                </a:solidFill>
              </a:defRPr>
            </a:lvl2pPr>
            <a:lvl3pPr marL="1085850" indent="-171450">
              <a:buFontTx/>
              <a:buBlip>
                <a:blip r:embed="rId4"/>
              </a:buBlip>
              <a:defRPr>
                <a:solidFill>
                  <a:schemeClr val="tx1"/>
                </a:solidFill>
              </a:defRPr>
            </a:lvl3pPr>
          </a:lstStyle>
          <a:p>
            <a:pPr lvl="0"/>
            <a:r>
              <a:rPr lang="fi-FI"/>
              <a:t>Muokkaa tekstin perustyylejä napsauttamalla</a:t>
            </a:r>
          </a:p>
        </p:txBody>
      </p:sp>
      <p:sp>
        <p:nvSpPr>
          <p:cNvPr id="3" name="Suorakulmio 2">
            <a:extLst>
              <a:ext uri="{FF2B5EF4-FFF2-40B4-BE49-F238E27FC236}">
                <a16:creationId xmlns:a16="http://schemas.microsoft.com/office/drawing/2014/main" id="{C158DC30-AC3B-4C9D-858D-854D73363289}"/>
              </a:ext>
              <a:ext uri="{C183D7F6-B498-43B3-948B-1728B52AA6E4}">
                <adec:decorative xmlns:adec="http://schemas.microsoft.com/office/drawing/2017/decorative" val="1"/>
              </a:ext>
            </a:extLst>
          </p:cNvPr>
          <p:cNvSpPr/>
          <p:nvPr userDrawn="1"/>
        </p:nvSpPr>
        <p:spPr>
          <a:xfrm>
            <a:off x="6095998" y="5565648"/>
            <a:ext cx="3340610" cy="816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8" name="Picture 7">
            <a:extLst>
              <a:ext uri="{FF2B5EF4-FFF2-40B4-BE49-F238E27FC236}">
                <a16:creationId xmlns:a16="http://schemas.microsoft.com/office/drawing/2014/main" id="{5A07E1FD-C55B-4D77-AFDB-59E7ED2543C1}"/>
              </a:ext>
              <a:ext uri="{C183D7F6-B498-43B3-948B-1728B52AA6E4}">
                <adec:decorative xmlns:adec="http://schemas.microsoft.com/office/drawing/2017/decorative" val="1"/>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310545" y="5570355"/>
            <a:ext cx="2371494" cy="647759"/>
          </a:xfrm>
          <a:prstGeom prst="rect">
            <a:avLst/>
          </a:prstGeom>
        </p:spPr>
      </p:pic>
      <p:sp>
        <p:nvSpPr>
          <p:cNvPr id="13" name="Date Placeholder 5">
            <a:extLst>
              <a:ext uri="{FF2B5EF4-FFF2-40B4-BE49-F238E27FC236}">
                <a16:creationId xmlns:a16="http://schemas.microsoft.com/office/drawing/2014/main" id="{2127F6E5-5A89-48AA-BC73-D11C6FB6A4EF}"/>
              </a:ext>
            </a:extLst>
          </p:cNvPr>
          <p:cNvSpPr>
            <a:spLocks noGrp="1"/>
          </p:cNvSpPr>
          <p:nvPr>
            <p:ph type="dt" sz="half" idx="14"/>
          </p:nvPr>
        </p:nvSpPr>
        <p:spPr>
          <a:xfrm>
            <a:off x="530176" y="6492875"/>
            <a:ext cx="878000" cy="365125"/>
          </a:xfrm>
        </p:spPr>
        <p:txBody>
          <a:bodyPr/>
          <a:lstStyle/>
          <a:p>
            <a:pPr algn="l"/>
            <a:fld id="{A3122C40-75AC-41EE-B4EB-95249D2FB2EE}" type="datetime1">
              <a:rPr lang="fi-FI" smtClean="0"/>
              <a:pPr algn="l"/>
              <a:t>30.11.2023</a:t>
            </a:fld>
            <a:endParaRPr lang="fi-FI" dirty="0"/>
          </a:p>
        </p:txBody>
      </p:sp>
      <p:sp>
        <p:nvSpPr>
          <p:cNvPr id="14" name="Slide Number Placeholder 8">
            <a:extLst>
              <a:ext uri="{FF2B5EF4-FFF2-40B4-BE49-F238E27FC236}">
                <a16:creationId xmlns:a16="http://schemas.microsoft.com/office/drawing/2014/main" id="{6FC1E57C-5C91-4ABA-B076-7CF68867BDBA}"/>
              </a:ext>
            </a:extLst>
          </p:cNvPr>
          <p:cNvSpPr>
            <a:spLocks noGrp="1"/>
          </p:cNvSpPr>
          <p:nvPr>
            <p:ph type="sldNum" sz="quarter" idx="16"/>
          </p:nvPr>
        </p:nvSpPr>
        <p:spPr>
          <a:xfrm>
            <a:off x="0" y="6492875"/>
            <a:ext cx="485775" cy="365125"/>
          </a:xfrm>
        </p:spPr>
        <p:txBody>
          <a:bodyPr/>
          <a:lstStyle/>
          <a:p>
            <a:fld id="{DF0DF934-E0DA-478D-945B-62B2117763CC}" type="slidenum">
              <a:rPr lang="fi-FI" smtClean="0"/>
              <a:pPr/>
              <a:t>‹#›</a:t>
            </a:fld>
            <a:r>
              <a:rPr lang="fi-FI"/>
              <a:t> </a:t>
            </a:r>
            <a:endParaRPr lang="fi-FI" dirty="0"/>
          </a:p>
        </p:txBody>
      </p:sp>
      <p:sp>
        <p:nvSpPr>
          <p:cNvPr id="15" name="Suorakulmio 14">
            <a:extLst>
              <a:ext uri="{FF2B5EF4-FFF2-40B4-BE49-F238E27FC236}">
                <a16:creationId xmlns:a16="http://schemas.microsoft.com/office/drawing/2014/main" id="{22AC6A16-8D84-4297-BB09-9B05AE8782B3}"/>
              </a:ext>
            </a:extLst>
          </p:cNvPr>
          <p:cNvSpPr/>
          <p:nvPr userDrawn="1"/>
        </p:nvSpPr>
        <p:spPr>
          <a:xfrm>
            <a:off x="4453708" y="6562429"/>
            <a:ext cx="1274708" cy="215444"/>
          </a:xfrm>
          <a:prstGeom prst="rect">
            <a:avLst/>
          </a:prstGeom>
        </p:spPr>
        <p:txBody>
          <a:bodyPr wrap="none">
            <a:spAutoFit/>
          </a:bodyPr>
          <a:lstStyle/>
          <a:p>
            <a:r>
              <a:rPr lang="fi-FI" sz="800" dirty="0">
                <a:solidFill>
                  <a:schemeClr val="tx1"/>
                </a:solidFill>
              </a:rPr>
              <a:t>Kuva: Anu Pynnönen</a:t>
            </a:r>
          </a:p>
        </p:txBody>
      </p:sp>
    </p:spTree>
    <p:extLst>
      <p:ext uri="{BB962C8B-B14F-4D97-AF65-F5344CB8AC3E}">
        <p14:creationId xmlns:p14="http://schemas.microsoft.com/office/powerpoint/2010/main" val="38646815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ots. perustyyl. napsautt.</a:t>
            </a:r>
            <a:endParaRPr lang="en-US" dirty="0"/>
          </a:p>
        </p:txBody>
      </p:sp>
      <p:sp>
        <p:nvSpPr>
          <p:cNvPr id="3" name="Content Placeholder 2"/>
          <p:cNvSpPr>
            <a:spLocks noGrp="1"/>
          </p:cNvSpPr>
          <p:nvPr>
            <p:ph idx="1"/>
          </p:nvPr>
        </p:nvSpPr>
        <p:spPr>
          <a:xfrm>
            <a:off x="409473" y="1332000"/>
            <a:ext cx="11352000" cy="4608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Date Placeholder 3"/>
          <p:cNvSpPr>
            <a:spLocks noGrp="1"/>
          </p:cNvSpPr>
          <p:nvPr>
            <p:ph type="dt" sz="half" idx="10"/>
          </p:nvPr>
        </p:nvSpPr>
        <p:spPr/>
        <p:txBody>
          <a:bodyPr/>
          <a:lstStyle/>
          <a:p>
            <a:fld id="{D7C346EB-F6F6-40D3-B2E8-35EBD35B970D}" type="datetime1">
              <a:rPr lang="fi-FI" smtClean="0"/>
              <a:t>30.11.2023</a:t>
            </a:fld>
            <a:endParaRPr lang="fi-FI"/>
          </a:p>
        </p:txBody>
      </p:sp>
      <p:sp>
        <p:nvSpPr>
          <p:cNvPr id="5" name="Footer Placeholder 4"/>
          <p:cNvSpPr>
            <a:spLocks noGrp="1"/>
          </p:cNvSpPr>
          <p:nvPr>
            <p:ph type="ftr" sz="quarter" idx="11"/>
          </p:nvPr>
        </p:nvSpPr>
        <p:spPr/>
        <p:txBody>
          <a:bodyPr/>
          <a:lstStyle/>
          <a:p>
            <a:r>
              <a:rPr lang="fi-FI"/>
              <a:t>Tarkastaja, merikapteeni Anssi Partio, ESAVI Työsuojelu</a:t>
            </a:r>
          </a:p>
        </p:txBody>
      </p:sp>
      <p:sp>
        <p:nvSpPr>
          <p:cNvPr id="6" name="Slide Number Placeholder 5"/>
          <p:cNvSpPr>
            <a:spLocks noGrp="1"/>
          </p:cNvSpPr>
          <p:nvPr>
            <p:ph type="sldNum" sz="quarter" idx="12"/>
          </p:nvPr>
        </p:nvSpPr>
        <p:spPr/>
        <p:txBody>
          <a:bodyPr/>
          <a:lstStyle/>
          <a:p>
            <a:fld id="{7553BCE1-90E1-49D0-AD04-DCD41DE0341D}" type="slidenum">
              <a:rPr lang="fi-FI" smtClean="0"/>
              <a:t>‹#›</a:t>
            </a:fld>
            <a:endParaRPr lang="fi-FI"/>
          </a:p>
        </p:txBody>
      </p:sp>
    </p:spTree>
    <p:extLst>
      <p:ext uri="{BB962C8B-B14F-4D97-AF65-F5344CB8AC3E}">
        <p14:creationId xmlns:p14="http://schemas.microsoft.com/office/powerpoint/2010/main" val="2220097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9_vertailu">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EF542232-B672-4C32-A8F2-74DBFBABB00B}"/>
              </a:ext>
            </a:extLst>
          </p:cNvPr>
          <p:cNvSpPr>
            <a:spLocks noGrp="1"/>
          </p:cNvSpPr>
          <p:nvPr>
            <p:ph type="title"/>
          </p:nvPr>
        </p:nvSpPr>
        <p:spPr/>
        <p:txBody>
          <a:bodyPr/>
          <a:lstStyle/>
          <a:p>
            <a:r>
              <a:rPr lang="fi-FI" noProof="0"/>
              <a:t>Muokkaa ots. perustyyl. napsautt.</a:t>
            </a:r>
            <a:endParaRPr lang="fi-FI" noProof="0" dirty="0"/>
          </a:p>
        </p:txBody>
      </p:sp>
      <p:sp>
        <p:nvSpPr>
          <p:cNvPr id="3" name="Tekstin paikkamerkki 2">
            <a:extLst>
              <a:ext uri="{FF2B5EF4-FFF2-40B4-BE49-F238E27FC236}">
                <a16:creationId xmlns:a16="http://schemas.microsoft.com/office/drawing/2014/main" id="{E181FD25-2BF1-4554-900A-0BB0B0481F36}"/>
              </a:ext>
            </a:extLst>
          </p:cNvPr>
          <p:cNvSpPr>
            <a:spLocks noGrp="1"/>
          </p:cNvSpPr>
          <p:nvPr>
            <p:ph type="body" idx="1"/>
          </p:nvPr>
        </p:nvSpPr>
        <p:spPr>
          <a:xfrm>
            <a:off x="616767"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Sisällön paikkamerkki 3">
            <a:extLst>
              <a:ext uri="{FF2B5EF4-FFF2-40B4-BE49-F238E27FC236}">
                <a16:creationId xmlns:a16="http://schemas.microsoft.com/office/drawing/2014/main" id="{444F9D91-A551-4850-8459-2412B2CD7B84}"/>
              </a:ext>
            </a:extLst>
          </p:cNvPr>
          <p:cNvSpPr>
            <a:spLocks noGrp="1"/>
          </p:cNvSpPr>
          <p:nvPr>
            <p:ph sz="half" idx="2"/>
          </p:nvPr>
        </p:nvSpPr>
        <p:spPr>
          <a:xfrm>
            <a:off x="616767"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Tekstin paikkamerkki 4">
            <a:extLst>
              <a:ext uri="{FF2B5EF4-FFF2-40B4-BE49-F238E27FC236}">
                <a16:creationId xmlns:a16="http://schemas.microsoft.com/office/drawing/2014/main" id="{2F0E0C8E-87A3-4998-A6FB-C3FBD1686784}"/>
              </a:ext>
            </a:extLst>
          </p:cNvPr>
          <p:cNvSpPr>
            <a:spLocks noGrp="1"/>
          </p:cNvSpPr>
          <p:nvPr>
            <p:ph type="body" sz="quarter" idx="3"/>
          </p:nvPr>
        </p:nvSpPr>
        <p:spPr>
          <a:xfrm>
            <a:off x="6172200" y="1736725"/>
            <a:ext cx="5184000" cy="432000"/>
          </a:xfrm>
        </p:spPr>
        <p:txBody>
          <a:bodyPr anchor="t">
            <a:noAutofit/>
          </a:bodyPr>
          <a:lstStyle>
            <a:lvl1pPr marL="0" indent="0">
              <a:spcBef>
                <a:spcPts val="0"/>
              </a:spcBef>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Sisällön paikkamerkki 5">
            <a:extLst>
              <a:ext uri="{FF2B5EF4-FFF2-40B4-BE49-F238E27FC236}">
                <a16:creationId xmlns:a16="http://schemas.microsoft.com/office/drawing/2014/main" id="{783105CA-AD84-4C63-A3F9-E238BA49B8C0}"/>
              </a:ext>
            </a:extLst>
          </p:cNvPr>
          <p:cNvSpPr>
            <a:spLocks noGrp="1"/>
          </p:cNvSpPr>
          <p:nvPr>
            <p:ph sz="quarter" idx="4"/>
          </p:nvPr>
        </p:nvSpPr>
        <p:spPr>
          <a:xfrm>
            <a:off x="6172200" y="2168724"/>
            <a:ext cx="5184000" cy="4009826"/>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8" name="Alatunnisteen paikkamerkki 7">
            <a:extLst>
              <a:ext uri="{FF2B5EF4-FFF2-40B4-BE49-F238E27FC236}">
                <a16:creationId xmlns:a16="http://schemas.microsoft.com/office/drawing/2014/main" id="{6165415A-CD5D-4B23-8B7D-5794B6970175}"/>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7" name="Päivämäärän paikkamerkki 6">
            <a:extLst>
              <a:ext uri="{FF2B5EF4-FFF2-40B4-BE49-F238E27FC236}">
                <a16:creationId xmlns:a16="http://schemas.microsoft.com/office/drawing/2014/main" id="{07BA898F-CCE9-4DB1-A3B5-4988E385386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Dian numeron paikkamerkki 8">
            <a:extLst>
              <a:ext uri="{FF2B5EF4-FFF2-40B4-BE49-F238E27FC236}">
                <a16:creationId xmlns:a16="http://schemas.microsoft.com/office/drawing/2014/main" id="{F968FC8D-1ECB-4BA6-BDB9-52373ECFF1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934372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äliotsikkodia 1">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7EE8F5A4-F853-4085-B8A4-1E4D727DD9F0}"/>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1822704" y="3224149"/>
            <a:ext cx="8546592" cy="1325563"/>
          </a:xfrm>
        </p:spPr>
        <p:txBody>
          <a:bodyPr anchor="t">
            <a:normAutofit/>
          </a:bodyPr>
          <a:lstStyle>
            <a:lvl1pPr algn="ctr">
              <a:defRPr sz="3200">
                <a:solidFill>
                  <a:schemeClr val="bg1"/>
                </a:solidFill>
              </a:defRPr>
            </a:lvl1pPr>
          </a:lstStyle>
          <a:p>
            <a:r>
              <a:rPr lang="fi-FI" dirty="0"/>
              <a:t>Lisää kuvaava otsikko</a:t>
            </a:r>
          </a:p>
        </p:txBody>
      </p:sp>
      <p:sp>
        <p:nvSpPr>
          <p:cNvPr id="9" name="Date Placeholder 4">
            <a:extLst>
              <a:ext uri="{FF2B5EF4-FFF2-40B4-BE49-F238E27FC236}">
                <a16:creationId xmlns:a16="http://schemas.microsoft.com/office/drawing/2014/main" id="{8AE0964B-1869-408C-94AE-8A75EF9748C0}"/>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30.11.2023</a:t>
            </a:fld>
            <a:endParaRPr lang="fi-FI" dirty="0"/>
          </a:p>
        </p:txBody>
      </p:sp>
      <p:sp>
        <p:nvSpPr>
          <p:cNvPr id="10" name="Slide Number Placeholder 9">
            <a:extLst>
              <a:ext uri="{FF2B5EF4-FFF2-40B4-BE49-F238E27FC236}">
                <a16:creationId xmlns:a16="http://schemas.microsoft.com/office/drawing/2014/main" id="{2AA9E4DC-F096-420A-B9D6-9B966715D819}"/>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5128751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Väliotsikkodia 2">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AF90977-3BCE-4DDA-A97A-C0079AE5D302}"/>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1822704" y="3224149"/>
            <a:ext cx="8546592" cy="1325563"/>
          </a:xfrm>
        </p:spPr>
        <p:txBody>
          <a:bodyPr anchor="t">
            <a:normAutofit/>
          </a:bodyPr>
          <a:lstStyle>
            <a:lvl1pPr algn="ctr">
              <a:defRPr sz="3200">
                <a:solidFill>
                  <a:schemeClr val="bg1"/>
                </a:solidFill>
              </a:defRPr>
            </a:lvl1pPr>
          </a:lstStyle>
          <a:p>
            <a:r>
              <a:rPr lang="fi-FI" dirty="0"/>
              <a:t>Lisää kuvaava otsikko</a:t>
            </a:r>
          </a:p>
        </p:txBody>
      </p:sp>
      <p:sp>
        <p:nvSpPr>
          <p:cNvPr id="6" name="Date Placeholder 4">
            <a:extLst>
              <a:ext uri="{FF2B5EF4-FFF2-40B4-BE49-F238E27FC236}">
                <a16:creationId xmlns:a16="http://schemas.microsoft.com/office/drawing/2014/main" id="{4B9CDF71-4511-4E06-AEF7-F94215EB1403}"/>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30.11.2023</a:t>
            </a:fld>
            <a:endParaRPr lang="fi-FI" dirty="0"/>
          </a:p>
        </p:txBody>
      </p:sp>
      <p:sp>
        <p:nvSpPr>
          <p:cNvPr id="9" name="Slide Number Placeholder 9">
            <a:extLst>
              <a:ext uri="{FF2B5EF4-FFF2-40B4-BE49-F238E27FC236}">
                <a16:creationId xmlns:a16="http://schemas.microsoft.com/office/drawing/2014/main" id="{B37C6794-3996-4659-911B-BC86F98420F4}"/>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111420464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Väliotsikkodia 2">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5AF90977-3BCE-4DDA-A97A-C0079AE5D302}"/>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2" name="Otsikko 1">
            <a:extLst>
              <a:ext uri="{FF2B5EF4-FFF2-40B4-BE49-F238E27FC236}">
                <a16:creationId xmlns:a16="http://schemas.microsoft.com/office/drawing/2014/main" id="{BFB25548-6FF3-41FE-8326-19F2EA2E5B03}"/>
              </a:ext>
            </a:extLst>
          </p:cNvPr>
          <p:cNvSpPr>
            <a:spLocks noGrp="1"/>
          </p:cNvSpPr>
          <p:nvPr>
            <p:ph type="title" hasCustomPrompt="1"/>
          </p:nvPr>
        </p:nvSpPr>
        <p:spPr>
          <a:xfrm>
            <a:off x="1822704" y="3224149"/>
            <a:ext cx="8546592" cy="1325563"/>
          </a:xfrm>
        </p:spPr>
        <p:txBody>
          <a:bodyPr anchor="t">
            <a:normAutofit/>
          </a:bodyPr>
          <a:lstStyle>
            <a:lvl1pPr algn="ctr">
              <a:defRPr sz="3200">
                <a:solidFill>
                  <a:schemeClr val="bg1"/>
                </a:solidFill>
              </a:defRPr>
            </a:lvl1pPr>
          </a:lstStyle>
          <a:p>
            <a:r>
              <a:rPr lang="fi-FI" dirty="0"/>
              <a:t>Lisää kuvaava otsikko</a:t>
            </a:r>
          </a:p>
        </p:txBody>
      </p:sp>
      <p:sp>
        <p:nvSpPr>
          <p:cNvPr id="6" name="Date Placeholder 4">
            <a:extLst>
              <a:ext uri="{FF2B5EF4-FFF2-40B4-BE49-F238E27FC236}">
                <a16:creationId xmlns:a16="http://schemas.microsoft.com/office/drawing/2014/main" id="{4B9CDF71-4511-4E06-AEF7-F94215EB1403}"/>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30.11.2023</a:t>
            </a:fld>
            <a:endParaRPr lang="fi-FI" dirty="0"/>
          </a:p>
        </p:txBody>
      </p:sp>
      <p:sp>
        <p:nvSpPr>
          <p:cNvPr id="9" name="Slide Number Placeholder 9">
            <a:extLst>
              <a:ext uri="{FF2B5EF4-FFF2-40B4-BE49-F238E27FC236}">
                <a16:creationId xmlns:a16="http://schemas.microsoft.com/office/drawing/2014/main" id="{B37C6794-3996-4659-911B-BC86F98420F4}"/>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39153867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petusdia">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E47B01-D796-457B-9081-9C665452C15F}"/>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925186" y="3146357"/>
            <a:ext cx="4341629" cy="1183900"/>
          </a:xfrm>
          <a:prstGeom prst="rect">
            <a:avLst/>
          </a:prstGeom>
        </p:spPr>
      </p:pic>
      <p:sp>
        <p:nvSpPr>
          <p:cNvPr id="7" name="Date Placeholder 4">
            <a:extLst>
              <a:ext uri="{FF2B5EF4-FFF2-40B4-BE49-F238E27FC236}">
                <a16:creationId xmlns:a16="http://schemas.microsoft.com/office/drawing/2014/main" id="{C3F560CB-ACEF-4492-879E-48FC09CEBE3E}"/>
              </a:ext>
            </a:extLst>
          </p:cNvPr>
          <p:cNvSpPr>
            <a:spLocks noGrp="1"/>
          </p:cNvSpPr>
          <p:nvPr>
            <p:ph type="dt" sz="half" idx="10"/>
          </p:nvPr>
        </p:nvSpPr>
        <p:spPr>
          <a:xfrm>
            <a:off x="530176" y="6492875"/>
            <a:ext cx="878000" cy="365125"/>
          </a:xfrm>
        </p:spPr>
        <p:txBody>
          <a:bodyPr/>
          <a:lstStyle>
            <a:lvl1pPr>
              <a:defRPr>
                <a:solidFill>
                  <a:schemeClr val="bg2"/>
                </a:solidFill>
              </a:defRPr>
            </a:lvl1pPr>
          </a:lstStyle>
          <a:p>
            <a:fld id="{A3122C40-75AC-41EE-B4EB-95249D2FB2EE}" type="datetime1">
              <a:rPr lang="fi-FI" smtClean="0"/>
              <a:pPr/>
              <a:t>30.11.2023</a:t>
            </a:fld>
            <a:endParaRPr lang="fi-FI" dirty="0"/>
          </a:p>
        </p:txBody>
      </p:sp>
      <p:sp>
        <p:nvSpPr>
          <p:cNvPr id="9" name="Slide Number Placeholder 9">
            <a:extLst>
              <a:ext uri="{FF2B5EF4-FFF2-40B4-BE49-F238E27FC236}">
                <a16:creationId xmlns:a16="http://schemas.microsoft.com/office/drawing/2014/main" id="{94451223-026E-4D2E-89A2-8A0C1B177651}"/>
              </a:ext>
            </a:extLst>
          </p:cNvPr>
          <p:cNvSpPr>
            <a:spLocks noGrp="1"/>
          </p:cNvSpPr>
          <p:nvPr>
            <p:ph type="sldNum" sz="quarter" idx="12"/>
          </p:nvPr>
        </p:nvSpPr>
        <p:spPr>
          <a:xfrm>
            <a:off x="0" y="6492875"/>
            <a:ext cx="485775" cy="365125"/>
          </a:xfrm>
        </p:spPr>
        <p:txBody>
          <a:bodyPr/>
          <a:lstStyle>
            <a:lvl1pPr>
              <a:defRPr>
                <a:solidFill>
                  <a:schemeClr val="bg2"/>
                </a:solidFill>
              </a:defRPr>
            </a:lvl1pPr>
          </a:lstStyle>
          <a:p>
            <a:fld id="{DF0DF934-E0DA-478D-945B-62B2117763CC}" type="slidenum">
              <a:rPr lang="fi-FI" smtClean="0"/>
              <a:pPr/>
              <a:t>‹#›</a:t>
            </a:fld>
            <a:r>
              <a:rPr lang="fi-FI"/>
              <a:t> </a:t>
            </a:r>
            <a:endParaRPr lang="fi-FI" dirty="0"/>
          </a:p>
        </p:txBody>
      </p:sp>
    </p:spTree>
    <p:extLst>
      <p:ext uri="{BB962C8B-B14F-4D97-AF65-F5344CB8AC3E}">
        <p14:creationId xmlns:p14="http://schemas.microsoft.com/office/powerpoint/2010/main" val="21200645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tsikkodia" preserve="1" userDrawn="1">
  <p:cSld name="otsikkodia">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D0EB043-CA1E-AC09-354B-2AB400561FC6}"/>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en-US"/>
              <a:t>Click to edit Master title style</a:t>
            </a:r>
            <a:endParaRPr lang="fi-FI" dirty="0"/>
          </a:p>
        </p:txBody>
      </p:sp>
      <p:sp>
        <p:nvSpPr>
          <p:cNvPr id="7" name="Alaotsikko 2">
            <a:extLst>
              <a:ext uri="{FF2B5EF4-FFF2-40B4-BE49-F238E27FC236}">
                <a16:creationId xmlns:a16="http://schemas.microsoft.com/office/drawing/2014/main" id="{C0A0CC28-71E9-C488-EDD5-3D5A405D3FBF}"/>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8" name="Footer Placeholder 8">
            <a:extLst>
              <a:ext uri="{FF2B5EF4-FFF2-40B4-BE49-F238E27FC236}">
                <a16:creationId xmlns:a16="http://schemas.microsoft.com/office/drawing/2014/main" id="{B3795109-526B-31FD-2547-2E8C6C62E7DF}"/>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a:t>Joonas Tielinen</a:t>
            </a:r>
            <a:endParaRPr lang="fi-FI" dirty="0"/>
          </a:p>
        </p:txBody>
      </p:sp>
      <p:sp>
        <p:nvSpPr>
          <p:cNvPr id="15" name="duser_1">
            <a:extLst>
              <a:ext uri="{FF2B5EF4-FFF2-40B4-BE49-F238E27FC236}">
                <a16:creationId xmlns:a16="http://schemas.microsoft.com/office/drawing/2014/main" id="{384B469D-48C8-2202-9444-3E26CCDDE2E9}"/>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6" name="duser_2">
            <a:extLst>
              <a:ext uri="{FF2B5EF4-FFF2-40B4-BE49-F238E27FC236}">
                <a16:creationId xmlns:a16="http://schemas.microsoft.com/office/drawing/2014/main" id="{21C13BDF-CE13-A8A8-374A-828D070C76AB}"/>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7" name="duser_3">
            <a:extLst>
              <a:ext uri="{FF2B5EF4-FFF2-40B4-BE49-F238E27FC236}">
                <a16:creationId xmlns:a16="http://schemas.microsoft.com/office/drawing/2014/main" id="{81945E5C-D926-6141-D2D2-B11128E22045}"/>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9" name="Date Placeholder 3">
            <a:extLst>
              <a:ext uri="{FF2B5EF4-FFF2-40B4-BE49-F238E27FC236}">
                <a16:creationId xmlns:a16="http://schemas.microsoft.com/office/drawing/2014/main" id="{1C8758F4-D5A6-6EF5-F877-51D1432C64FC}"/>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a:t>6.2.2023</a:t>
            </a:r>
            <a:endParaRPr lang="en-US"/>
          </a:p>
        </p:txBody>
      </p:sp>
      <p:sp>
        <p:nvSpPr>
          <p:cNvPr id="11" name="DConfidentiality">
            <a:extLst>
              <a:ext uri="{FF2B5EF4-FFF2-40B4-BE49-F238E27FC236}">
                <a16:creationId xmlns:a16="http://schemas.microsoft.com/office/drawing/2014/main" id="{7CA352CF-2876-B635-B133-F5D57F3531C2}"/>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13" name="DDecree">
            <a:extLst>
              <a:ext uri="{FF2B5EF4-FFF2-40B4-BE49-F238E27FC236}">
                <a16:creationId xmlns:a16="http://schemas.microsoft.com/office/drawing/2014/main" id="{704FB1C0-8CE8-9326-EA85-86F137F51779}"/>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4" name="DSecrecy">
            <a:extLst>
              <a:ext uri="{FF2B5EF4-FFF2-40B4-BE49-F238E27FC236}">
                <a16:creationId xmlns:a16="http://schemas.microsoft.com/office/drawing/2014/main" id="{36D4D699-55A8-C147-9313-552C607E8A0D}"/>
              </a:ext>
            </a:extLst>
          </p:cNvPr>
          <p:cNvSpPr txBox="1">
            <a:spLocks/>
          </p:cNvSpPr>
          <p:nvPr userDrawn="1"/>
        </p:nvSpPr>
        <p:spPr>
          <a:xfrm>
            <a:off x="838800" y="4572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1. kuva kuvagalleriasta, Väylän kuvapankista tai omista tiedostoista</a:t>
            </a:r>
            <a:endParaRPr lang="en-US" dirty="0"/>
          </a:p>
          <a:p>
            <a:endParaRPr lang="fi-FI" dirty="0"/>
          </a:p>
        </p:txBody>
      </p:sp>
      <p:sp>
        <p:nvSpPr>
          <p:cNvPr id="3" name="Kuvan paikkamerkki 11">
            <a:extLst>
              <a:ext uri="{FF2B5EF4-FFF2-40B4-BE49-F238E27FC236}">
                <a16:creationId xmlns:a16="http://schemas.microsoft.com/office/drawing/2014/main" id="{213398F5-290C-A9DF-6523-5B429DFCCF24}"/>
              </a:ext>
              <a:ext uri="{C183D7F6-B498-43B3-948B-1728B52AA6E4}">
                <adec:decorative xmlns:adec="http://schemas.microsoft.com/office/drawing/2017/decorative" val="0"/>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2. kuva kuvagalleriasta, Väylän kuvapankista tai omista tiedostoista</a:t>
            </a:r>
            <a:endParaRPr lang="en-US" dirty="0"/>
          </a:p>
          <a:p>
            <a:endParaRPr lang="fi-FI" dirty="0"/>
          </a:p>
        </p:txBody>
      </p:sp>
      <p:sp>
        <p:nvSpPr>
          <p:cNvPr id="35" name="eukarelialogoplaceholder">
            <a:extLst>
              <a:ext uri="{FF2B5EF4-FFF2-40B4-BE49-F238E27FC236}">
                <a16:creationId xmlns:a16="http://schemas.microsoft.com/office/drawing/2014/main" id="{831C392D-7A55-F2F2-6708-FC7C0AD60249}"/>
              </a:ext>
              <a:ext uri="{C183D7F6-B498-43B3-948B-1728B52AA6E4}">
                <adec:decorative xmlns:adec="http://schemas.microsoft.com/office/drawing/2017/decorative" val="1"/>
              </a:ext>
            </a:extLst>
          </p:cNvPr>
          <p:cNvSpPr txBox="1"/>
          <p:nvPr userDrawn="1"/>
        </p:nvSpPr>
        <p:spPr>
          <a:xfrm>
            <a:off x="2160000" y="5364273"/>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6" name="eulogotenplaceholder">
            <a:extLst>
              <a:ext uri="{FF2B5EF4-FFF2-40B4-BE49-F238E27FC236}">
                <a16:creationId xmlns:a16="http://schemas.microsoft.com/office/drawing/2014/main" id="{3E1949BE-72A6-B501-1B87-1ADB8B2798B3}"/>
              </a:ext>
              <a:ext uri="{C183D7F6-B498-43B3-948B-1728B52AA6E4}">
                <adec:decorative xmlns:adec="http://schemas.microsoft.com/office/drawing/2017/decorative" val="1"/>
              </a:ext>
            </a:extLst>
          </p:cNvPr>
          <p:cNvSpPr txBox="1"/>
          <p:nvPr userDrawn="1"/>
        </p:nvSpPr>
        <p:spPr>
          <a:xfrm>
            <a:off x="2160000" y="5589741"/>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7" name="eulogoplaceholder">
            <a:extLst>
              <a:ext uri="{FF2B5EF4-FFF2-40B4-BE49-F238E27FC236}">
                <a16:creationId xmlns:a16="http://schemas.microsoft.com/office/drawing/2014/main" id="{1B9C94C1-FC64-6CE5-CB5C-F93889A10AF7}"/>
              </a:ext>
              <a:ext uri="{C183D7F6-B498-43B3-948B-1728B52AA6E4}">
                <adec:decorative xmlns:adec="http://schemas.microsoft.com/office/drawing/2017/decorative" val="1"/>
              </a:ext>
            </a:extLst>
          </p:cNvPr>
          <p:cNvSpPr txBox="1"/>
          <p:nvPr userDrawn="1"/>
        </p:nvSpPr>
        <p:spPr>
          <a:xfrm>
            <a:off x="2160000" y="5344806"/>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38" name="eufinancelogoplaceholder">
            <a:extLst>
              <a:ext uri="{FF2B5EF4-FFF2-40B4-BE49-F238E27FC236}">
                <a16:creationId xmlns:a16="http://schemas.microsoft.com/office/drawing/2014/main" id="{8EB54258-FC49-62FB-FC67-94DFDD350198}"/>
              </a:ext>
              <a:ext uri="{C183D7F6-B498-43B3-948B-1728B52AA6E4}">
                <adec:decorative xmlns:adec="http://schemas.microsoft.com/office/drawing/2017/decorative" val="1"/>
              </a:ext>
            </a:extLst>
          </p:cNvPr>
          <p:cNvSpPr txBox="1"/>
          <p:nvPr userDrawn="1"/>
        </p:nvSpPr>
        <p:spPr>
          <a:xfrm>
            <a:off x="2160000" y="5589741"/>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4" name="Freeform: Shape 13">
            <a:extLst>
              <a:ext uri="{FF2B5EF4-FFF2-40B4-BE49-F238E27FC236}">
                <a16:creationId xmlns:a16="http://schemas.microsoft.com/office/drawing/2014/main" id="{1DF13E9C-88E0-9FAE-ED4D-11B2B2C4C746}"/>
              </a:ext>
              <a:ext uri="{C183D7F6-B498-43B3-948B-1728B52AA6E4}">
                <adec:decorative xmlns:adec="http://schemas.microsoft.com/office/drawing/2017/decorative" val="1"/>
              </a:ext>
            </a:extLst>
          </p:cNvPr>
          <p:cNvSpPr/>
          <p:nvPr userDrawn="1"/>
        </p:nvSpPr>
        <p:spPr>
          <a:xfrm>
            <a:off x="4942529" y="3889679"/>
            <a:ext cx="7249471" cy="2966677"/>
          </a:xfrm>
          <a:custGeom>
            <a:avLst/>
            <a:gdLst>
              <a:gd name="connsiteX0" fmla="*/ 7249471 w 7249471"/>
              <a:gd name="connsiteY0" fmla="*/ 1375031 h 2966677"/>
              <a:gd name="connsiteX1" fmla="*/ 7249471 w 7249471"/>
              <a:gd name="connsiteY1" fmla="*/ 2966677 h 2966677"/>
              <a:gd name="connsiteX2" fmla="*/ 0 w 7249471"/>
              <a:gd name="connsiteY2" fmla="*/ 2966677 h 2966677"/>
              <a:gd name="connsiteX3" fmla="*/ 765931 w 7249471"/>
              <a:gd name="connsiteY3" fmla="*/ 0 h 2966677"/>
              <a:gd name="connsiteX4" fmla="*/ 7249471 w 7249471"/>
              <a:gd name="connsiteY4" fmla="*/ 1375031 h 2966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9471" h="2966677">
                <a:moveTo>
                  <a:pt x="7249471" y="1375031"/>
                </a:moveTo>
                <a:lnTo>
                  <a:pt x="7249471" y="2966677"/>
                </a:lnTo>
                <a:lnTo>
                  <a:pt x="0" y="2966677"/>
                </a:lnTo>
                <a:lnTo>
                  <a:pt x="765931" y="0"/>
                </a:lnTo>
                <a:lnTo>
                  <a:pt x="7249471" y="1375031"/>
                </a:lnTo>
                <a:close/>
              </a:path>
            </a:pathLst>
          </a:custGeom>
          <a:gradFill>
            <a:gsLst>
              <a:gs pos="54000">
                <a:schemeClr val="tx2"/>
              </a:gs>
              <a:gs pos="100000">
                <a:schemeClr val="accent1"/>
              </a:gs>
            </a:gsLst>
            <a:lin ang="0" scaled="0"/>
          </a:gradFill>
          <a:ln w="4832" cap="flat">
            <a:noFill/>
            <a:prstDash val="solid"/>
            <a:miter/>
          </a:ln>
        </p:spPr>
        <p:txBody>
          <a:bodyPr rtlCol="0" anchor="ctr"/>
          <a:lstStyle/>
          <a:p>
            <a:pPr algn="ctr"/>
            <a:endParaRPr lang="fi-FI" dirty="0"/>
          </a:p>
        </p:txBody>
      </p:sp>
      <p:pic>
        <p:nvPicPr>
          <p:cNvPr id="8" name="Picture 7" descr="Logo, company name&#10;&#10;Description automatically generated">
            <a:extLst>
              <a:ext uri="{FF2B5EF4-FFF2-40B4-BE49-F238E27FC236}">
                <a16:creationId xmlns:a16="http://schemas.microsoft.com/office/drawing/2014/main" id="{6A84C581-B9DC-4F7F-86FE-5E4C486AD36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741" y="4882758"/>
            <a:ext cx="2222702" cy="1709771"/>
          </a:xfrm>
          <a:prstGeom prst="rect">
            <a:avLst/>
          </a:prstGeom>
        </p:spPr>
      </p:pic>
    </p:spTree>
    <p:extLst>
      <p:ext uri="{BB962C8B-B14F-4D97-AF65-F5344CB8AC3E}">
        <p14:creationId xmlns:p14="http://schemas.microsoft.com/office/powerpoint/2010/main" val="484358347"/>
      </p:ext>
    </p:extLst>
  </p:cSld>
  <p:clrMapOvr>
    <a:masterClrMapping/>
  </p:clrMapOvr>
  <p:hf hdr="0"/>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tsikkodia2" preserve="1" userDrawn="1">
  <p:cSld name="otsikkodia2">
    <p:spTree>
      <p:nvGrpSpPr>
        <p:cNvPr id="1" name=""/>
        <p:cNvGrpSpPr/>
        <p:nvPr/>
      </p:nvGrpSpPr>
      <p:grpSpPr>
        <a:xfrm>
          <a:off x="0" y="0"/>
          <a:ext cx="0" cy="0"/>
          <a:chOff x="0" y="0"/>
          <a:chExt cx="0" cy="0"/>
        </a:xfrm>
      </p:grpSpPr>
      <p:sp>
        <p:nvSpPr>
          <p:cNvPr id="16" name="Otsikko 1">
            <a:extLst>
              <a:ext uri="{FF2B5EF4-FFF2-40B4-BE49-F238E27FC236}">
                <a16:creationId xmlns:a16="http://schemas.microsoft.com/office/drawing/2014/main" id="{DFC2DB4D-F6F1-70BF-17DD-1AA29EFBCE57}"/>
              </a:ext>
            </a:extLst>
          </p:cNvPr>
          <p:cNvSpPr>
            <a:spLocks noGrp="1"/>
          </p:cNvSpPr>
          <p:nvPr>
            <p:ph type="ctrTitle"/>
          </p:nvPr>
        </p:nvSpPr>
        <p:spPr>
          <a:xfrm>
            <a:off x="838800" y="457200"/>
            <a:ext cx="5198400" cy="1602000"/>
          </a:xfrm>
        </p:spPr>
        <p:txBody>
          <a:bodyPr anchor="ctr">
            <a:normAutofit/>
          </a:bodyPr>
          <a:lstStyle>
            <a:lvl1pPr algn="l">
              <a:defRPr sz="3200" b="1">
                <a:latin typeface="+mj-lt"/>
              </a:defRPr>
            </a:lvl1pPr>
          </a:lstStyle>
          <a:p>
            <a:r>
              <a:rPr lang="en-US"/>
              <a:t>Click to edit Master title style</a:t>
            </a:r>
            <a:endParaRPr lang="fi-FI" dirty="0"/>
          </a:p>
        </p:txBody>
      </p:sp>
      <p:sp>
        <p:nvSpPr>
          <p:cNvPr id="17" name="Alaotsikko 2">
            <a:extLst>
              <a:ext uri="{FF2B5EF4-FFF2-40B4-BE49-F238E27FC236}">
                <a16:creationId xmlns:a16="http://schemas.microsoft.com/office/drawing/2014/main" id="{6F168DCC-AB8D-D777-5744-5D09315B00DB}"/>
              </a:ext>
            </a:extLst>
          </p:cNvPr>
          <p:cNvSpPr>
            <a:spLocks noGrp="1"/>
          </p:cNvSpPr>
          <p:nvPr>
            <p:ph type="subTitle" idx="1"/>
          </p:nvPr>
        </p:nvSpPr>
        <p:spPr>
          <a:xfrm>
            <a:off x="838800" y="2059200"/>
            <a:ext cx="3931200" cy="986400"/>
          </a:xfrm>
        </p:spPr>
        <p:txBody>
          <a:bodyPr>
            <a:normAutofit/>
          </a:bodyPr>
          <a:lstStyle>
            <a:lvl1pPr marL="0" indent="0" algn="l">
              <a:buNone/>
              <a:defRPr sz="20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34" name="Footer Placeholder 8">
            <a:extLst>
              <a:ext uri="{FF2B5EF4-FFF2-40B4-BE49-F238E27FC236}">
                <a16:creationId xmlns:a16="http://schemas.microsoft.com/office/drawing/2014/main" id="{3CAC7758-6477-FDA0-A312-E39FBF533C9C}"/>
              </a:ext>
            </a:extLst>
          </p:cNvPr>
          <p:cNvSpPr>
            <a:spLocks noGrp="1"/>
          </p:cNvSpPr>
          <p:nvPr>
            <p:ph type="ftr" sz="quarter" idx="15"/>
          </p:nvPr>
        </p:nvSpPr>
        <p:spPr>
          <a:xfrm>
            <a:off x="928800" y="3096000"/>
            <a:ext cx="2160000" cy="216000"/>
          </a:xfrm>
        </p:spPr>
        <p:txBody>
          <a:bodyPr vert="horz" lIns="0" tIns="0" rIns="0" bIns="0" rtlCol="0" anchor="t" anchorCtr="0"/>
          <a:lstStyle>
            <a:lvl1pPr>
              <a:defRPr lang="en-US" sz="1400" smtClean="0"/>
            </a:lvl1pPr>
          </a:lstStyle>
          <a:p>
            <a:r>
              <a:rPr lang="fi-FI"/>
              <a:t>Joonas Tielinen</a:t>
            </a:r>
            <a:endParaRPr lang="fi-FI" dirty="0"/>
          </a:p>
        </p:txBody>
      </p:sp>
      <p:sp>
        <p:nvSpPr>
          <p:cNvPr id="22" name="duser_1">
            <a:extLst>
              <a:ext uri="{FF2B5EF4-FFF2-40B4-BE49-F238E27FC236}">
                <a16:creationId xmlns:a16="http://schemas.microsoft.com/office/drawing/2014/main" id="{96E05E4F-2793-6EFA-B9DE-D89A4CA0AA36}"/>
              </a:ext>
            </a:extLst>
          </p:cNvPr>
          <p:cNvSpPr txBox="1">
            <a:spLocks/>
          </p:cNvSpPr>
          <p:nvPr userDrawn="1"/>
        </p:nvSpPr>
        <p:spPr>
          <a:xfrm>
            <a:off x="928799" y="3420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23" name="duser_2">
            <a:extLst>
              <a:ext uri="{FF2B5EF4-FFF2-40B4-BE49-F238E27FC236}">
                <a16:creationId xmlns:a16="http://schemas.microsoft.com/office/drawing/2014/main" id="{98E864E4-8ADA-E257-0001-5B72FE7C0F82}"/>
              </a:ext>
            </a:extLst>
          </p:cNvPr>
          <p:cNvSpPr txBox="1">
            <a:spLocks/>
          </p:cNvSpPr>
          <p:nvPr userDrawn="1"/>
        </p:nvSpPr>
        <p:spPr>
          <a:xfrm>
            <a:off x="3239999" y="3096000"/>
            <a:ext cx="2160000" cy="232919"/>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33" name="duser_3">
            <a:extLst>
              <a:ext uri="{FF2B5EF4-FFF2-40B4-BE49-F238E27FC236}">
                <a16:creationId xmlns:a16="http://schemas.microsoft.com/office/drawing/2014/main" id="{909C2D96-06D0-78D4-C04E-8397680CD559}"/>
              </a:ext>
            </a:extLst>
          </p:cNvPr>
          <p:cNvSpPr txBox="1">
            <a:spLocks/>
          </p:cNvSpPr>
          <p:nvPr userDrawn="1"/>
        </p:nvSpPr>
        <p:spPr>
          <a:xfrm>
            <a:off x="3239999" y="3420000"/>
            <a:ext cx="2160000" cy="216000"/>
          </a:xfrm>
          <a:prstGeom prst="rect">
            <a:avLst/>
          </a:prstGeom>
        </p:spPr>
        <p:txBody>
          <a:bodyPr vert="horz" lIns="0" tIns="0" rIns="0" bIns="0" rtlCol="0" anchor="t" anchorCtr="0"/>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400" dirty="0"/>
          </a:p>
        </p:txBody>
      </p:sp>
      <p:sp>
        <p:nvSpPr>
          <p:cNvPr id="18" name="Date Placeholder 3">
            <a:extLst>
              <a:ext uri="{FF2B5EF4-FFF2-40B4-BE49-F238E27FC236}">
                <a16:creationId xmlns:a16="http://schemas.microsoft.com/office/drawing/2014/main" id="{A6038138-08D9-D7C9-A694-E9CF3C1484CE}"/>
              </a:ext>
            </a:extLst>
          </p:cNvPr>
          <p:cNvSpPr>
            <a:spLocks noGrp="1"/>
          </p:cNvSpPr>
          <p:nvPr>
            <p:ph type="dt" sz="half" idx="2"/>
          </p:nvPr>
        </p:nvSpPr>
        <p:spPr>
          <a:xfrm>
            <a:off x="838800" y="3600000"/>
            <a:ext cx="1650783" cy="365125"/>
          </a:xfrm>
          <a:prstGeom prst="rect">
            <a:avLst/>
          </a:prstGeom>
        </p:spPr>
        <p:txBody>
          <a:bodyPr vert="horz" lIns="91440" tIns="45720" rIns="91440" bIns="45720" rtlCol="0" anchor="b"/>
          <a:lstStyle>
            <a:lvl1pPr algn="l">
              <a:defRPr sz="1200">
                <a:solidFill>
                  <a:schemeClr val="tx1">
                    <a:tint val="75000"/>
                  </a:schemeClr>
                </a:solidFill>
              </a:defRPr>
            </a:lvl1pPr>
          </a:lstStyle>
          <a:p>
            <a:r>
              <a:rPr lang="fi-FI"/>
              <a:t>6.2.2023</a:t>
            </a:r>
            <a:endParaRPr lang="en-US"/>
          </a:p>
        </p:txBody>
      </p:sp>
      <p:sp>
        <p:nvSpPr>
          <p:cNvPr id="19" name="DConfidentiality">
            <a:extLst>
              <a:ext uri="{FF2B5EF4-FFF2-40B4-BE49-F238E27FC236}">
                <a16:creationId xmlns:a16="http://schemas.microsoft.com/office/drawing/2014/main" id="{FC7A8C6D-1D34-6242-745E-73CE1B9BA5CC}"/>
              </a:ext>
            </a:extLst>
          </p:cNvPr>
          <p:cNvSpPr txBox="1">
            <a:spLocks/>
          </p:cNvSpPr>
          <p:nvPr userDrawn="1"/>
        </p:nvSpPr>
        <p:spPr>
          <a:xfrm>
            <a:off x="838800" y="4320000"/>
            <a:ext cx="1811094" cy="216000"/>
          </a:xfrm>
          <a:prstGeom prst="rect">
            <a:avLst/>
          </a:prstGeom>
        </p:spPr>
        <p:txBody>
          <a:bodyPr vert="horz" lIns="91440" tIns="45720" rIns="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000000"/>
              </a:solidFill>
            </a:endParaRPr>
          </a:p>
        </p:txBody>
      </p:sp>
      <p:sp>
        <p:nvSpPr>
          <p:cNvPr id="20" name="DDecree">
            <a:extLst>
              <a:ext uri="{FF2B5EF4-FFF2-40B4-BE49-F238E27FC236}">
                <a16:creationId xmlns:a16="http://schemas.microsoft.com/office/drawing/2014/main" id="{B412038A-9C06-5541-DDE0-39817F62FBAB}"/>
              </a:ext>
            </a:extLst>
          </p:cNvPr>
          <p:cNvSpPr txBox="1">
            <a:spLocks/>
          </p:cNvSpPr>
          <p:nvPr userDrawn="1"/>
        </p:nvSpPr>
        <p:spPr>
          <a:xfrm>
            <a:off x="2616249" y="4320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21" name="DSecrecy">
            <a:extLst>
              <a:ext uri="{FF2B5EF4-FFF2-40B4-BE49-F238E27FC236}">
                <a16:creationId xmlns:a16="http://schemas.microsoft.com/office/drawing/2014/main" id="{31AB12EB-ADA8-E3EB-1FF2-07370C7A067C}"/>
              </a:ext>
            </a:extLst>
          </p:cNvPr>
          <p:cNvSpPr txBox="1">
            <a:spLocks/>
          </p:cNvSpPr>
          <p:nvPr userDrawn="1"/>
        </p:nvSpPr>
        <p:spPr>
          <a:xfrm>
            <a:off x="838800" y="4572000"/>
            <a:ext cx="2326280" cy="216000"/>
          </a:xfrm>
          <a:prstGeom prst="rect">
            <a:avLst/>
          </a:prstGeom>
        </p:spPr>
        <p:txBody>
          <a:bodyPr vert="horz" lIns="91440" tIns="45720" rIns="91440" bIns="45720" rtlCol="0" anchor="b"/>
          <a:lstStyle>
            <a:defPPr>
              <a:defRPr lang="fi-FI"/>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0000"/>
              </a:solidFill>
            </a:endParaRPr>
          </a:p>
        </p:txBody>
      </p:sp>
      <p:sp>
        <p:nvSpPr>
          <p:cNvPr id="12" name="Kuvan paikkamerkki 11">
            <a:extLst>
              <a:ext uri="{FF2B5EF4-FFF2-40B4-BE49-F238E27FC236}">
                <a16:creationId xmlns:a16="http://schemas.microsoft.com/office/drawing/2014/main" id="{ECF45415-D8F0-70FA-28BC-973F90567516}"/>
              </a:ext>
            </a:extLst>
          </p:cNvPr>
          <p:cNvSpPr>
            <a:spLocks noGrp="1"/>
          </p:cNvSpPr>
          <p:nvPr>
            <p:ph type="pic" sz="quarter" idx="11" hasCustomPrompt="1"/>
          </p:nvPr>
        </p:nvSpPr>
        <p:spPr>
          <a:xfrm>
            <a:off x="6037200" y="0"/>
            <a:ext cx="6156000" cy="2621118"/>
          </a:xfrm>
          <a:custGeom>
            <a:avLst/>
            <a:gdLst>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0 h 2620800"/>
              <a:gd name="connsiteX1" fmla="*/ 6156000 w 6156000"/>
              <a:gd name="connsiteY1" fmla="*/ 0 h 2620800"/>
              <a:gd name="connsiteX2" fmla="*/ 6156000 w 6156000"/>
              <a:gd name="connsiteY2" fmla="*/ 2620800 h 2620800"/>
              <a:gd name="connsiteX3" fmla="*/ 0 w 6156000"/>
              <a:gd name="connsiteY3" fmla="*/ 2620800 h 2620800"/>
              <a:gd name="connsiteX4" fmla="*/ 0 w 6156000"/>
              <a:gd name="connsiteY4" fmla="*/ 0 h 2620800"/>
              <a:gd name="connsiteX0" fmla="*/ 0 w 6156000"/>
              <a:gd name="connsiteY0" fmla="*/ 3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5" fmla="*/ 0 w 6156000"/>
              <a:gd name="connsiteY5" fmla="*/ 318 h 2621118"/>
              <a:gd name="connsiteX0" fmla="*/ 0 w 6156000"/>
              <a:gd name="connsiteY0" fmla="*/ 2621118 h 2621118"/>
              <a:gd name="connsiteX1" fmla="*/ 721043 w 6156000"/>
              <a:gd name="connsiteY1" fmla="*/ 0 h 2621118"/>
              <a:gd name="connsiteX2" fmla="*/ 6156000 w 6156000"/>
              <a:gd name="connsiteY2" fmla="*/ 318 h 2621118"/>
              <a:gd name="connsiteX3" fmla="*/ 6156000 w 6156000"/>
              <a:gd name="connsiteY3" fmla="*/ 2621118 h 2621118"/>
              <a:gd name="connsiteX4" fmla="*/ 0 w 6156000"/>
              <a:gd name="connsiteY4" fmla="*/ 2621118 h 2621118"/>
              <a:gd name="connsiteX0" fmla="*/ 0 w 6156000"/>
              <a:gd name="connsiteY0" fmla="*/ 2621118 h 2621118"/>
              <a:gd name="connsiteX1" fmla="*/ 721043 w 6156000"/>
              <a:gd name="connsiteY1" fmla="*/ 0 h 2621118"/>
              <a:gd name="connsiteX2" fmla="*/ 6156000 w 6156000"/>
              <a:gd name="connsiteY2" fmla="*/ 318 h 2621118"/>
              <a:gd name="connsiteX3" fmla="*/ 6147687 w 6156000"/>
              <a:gd name="connsiteY3" fmla="*/ 1739969 h 2621118"/>
              <a:gd name="connsiteX4" fmla="*/ 0 w 6156000"/>
              <a:gd name="connsiteY4" fmla="*/ 2621118 h 2621118"/>
              <a:gd name="connsiteX0" fmla="*/ 0 w 6164312"/>
              <a:gd name="connsiteY0" fmla="*/ 2621118 h 2621118"/>
              <a:gd name="connsiteX1" fmla="*/ 721043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 name="connsiteX0" fmla="*/ 0 w 6164312"/>
              <a:gd name="connsiteY0" fmla="*/ 2621118 h 2621118"/>
              <a:gd name="connsiteX1" fmla="*/ 679479 w 6164312"/>
              <a:gd name="connsiteY1" fmla="*/ 0 h 2621118"/>
              <a:gd name="connsiteX2" fmla="*/ 6156000 w 6164312"/>
              <a:gd name="connsiteY2" fmla="*/ 318 h 2621118"/>
              <a:gd name="connsiteX3" fmla="*/ 6164312 w 6164312"/>
              <a:gd name="connsiteY3" fmla="*/ 1931162 h 2621118"/>
              <a:gd name="connsiteX4" fmla="*/ 0 w 6164312"/>
              <a:gd name="connsiteY4" fmla="*/ 2621118 h 26211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312" h="2621118">
                <a:moveTo>
                  <a:pt x="0" y="2621118"/>
                </a:moveTo>
                <a:lnTo>
                  <a:pt x="679479" y="0"/>
                </a:lnTo>
                <a:lnTo>
                  <a:pt x="6156000" y="318"/>
                </a:lnTo>
                <a:cubicBezTo>
                  <a:pt x="6158771" y="643933"/>
                  <a:pt x="6161541" y="1287547"/>
                  <a:pt x="6164312" y="1931162"/>
                </a:cubicBezTo>
                <a:lnTo>
                  <a:pt x="0" y="2621118"/>
                </a:lnTo>
                <a:close/>
              </a:path>
            </a:pathLst>
          </a:custGeom>
        </p:spPr>
        <p:txBody>
          <a:bodyP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1. kuva tai väri kuvagalleriasta. Muita kuvia voit lisätä Väylän kuvapankista tai omista tiedostoista</a:t>
            </a:r>
            <a:endParaRPr lang="en-US" dirty="0"/>
          </a:p>
          <a:p>
            <a:endParaRPr lang="fi-FI" dirty="0"/>
          </a:p>
        </p:txBody>
      </p:sp>
      <p:sp>
        <p:nvSpPr>
          <p:cNvPr id="3" name="Kuvan paikkamerkki 11">
            <a:extLst>
              <a:ext uri="{FF2B5EF4-FFF2-40B4-BE49-F238E27FC236}">
                <a16:creationId xmlns:a16="http://schemas.microsoft.com/office/drawing/2014/main" id="{213398F5-290C-A9DF-6523-5B429DFCCF24}"/>
              </a:ext>
            </a:extLst>
          </p:cNvPr>
          <p:cNvSpPr>
            <a:spLocks noGrp="1"/>
          </p:cNvSpPr>
          <p:nvPr>
            <p:ph type="pic" sz="quarter" idx="12" hasCustomPrompt="1"/>
          </p:nvPr>
        </p:nvSpPr>
        <p:spPr>
          <a:xfrm>
            <a:off x="5730289" y="1998000"/>
            <a:ext cx="6459311" cy="3207600"/>
          </a:xfrm>
          <a:custGeom>
            <a:avLst/>
            <a:gdLst>
              <a:gd name="connsiteX0" fmla="*/ 0 w 6469200"/>
              <a:gd name="connsiteY0" fmla="*/ 0 h 3207600"/>
              <a:gd name="connsiteX1" fmla="*/ 6469200 w 6469200"/>
              <a:gd name="connsiteY1" fmla="*/ 0 h 3207600"/>
              <a:gd name="connsiteX2" fmla="*/ 6469200 w 6469200"/>
              <a:gd name="connsiteY2" fmla="*/ 3207600 h 3207600"/>
              <a:gd name="connsiteX3" fmla="*/ 0 w 6469200"/>
              <a:gd name="connsiteY3" fmla="*/ 3207600 h 3207600"/>
              <a:gd name="connsiteX4" fmla="*/ 0 w 6469200"/>
              <a:gd name="connsiteY4" fmla="*/ 0 h 3207600"/>
              <a:gd name="connsiteX0" fmla="*/ 261257 w 6469200"/>
              <a:gd name="connsiteY0" fmla="*/ 718457 h 3207600"/>
              <a:gd name="connsiteX1" fmla="*/ 6469200 w 6469200"/>
              <a:gd name="connsiteY1" fmla="*/ 0 h 3207600"/>
              <a:gd name="connsiteX2" fmla="*/ 6469200 w 6469200"/>
              <a:gd name="connsiteY2" fmla="*/ 3207600 h 3207600"/>
              <a:gd name="connsiteX3" fmla="*/ 0 w 6469200"/>
              <a:gd name="connsiteY3" fmla="*/ 3207600 h 3207600"/>
              <a:gd name="connsiteX4" fmla="*/ 261257 w 6469200"/>
              <a:gd name="connsiteY4" fmla="*/ 718457 h 3207600"/>
              <a:gd name="connsiteX0" fmla="*/ 111968 w 6319911"/>
              <a:gd name="connsiteY0" fmla="*/ 718457 h 3207600"/>
              <a:gd name="connsiteX1" fmla="*/ 6319911 w 6319911"/>
              <a:gd name="connsiteY1" fmla="*/ 0 h 3207600"/>
              <a:gd name="connsiteX2" fmla="*/ 6319911 w 6319911"/>
              <a:gd name="connsiteY2" fmla="*/ 3207600 h 3207600"/>
              <a:gd name="connsiteX3" fmla="*/ 0 w 6319911"/>
              <a:gd name="connsiteY3" fmla="*/ 1770685 h 3207600"/>
              <a:gd name="connsiteX4" fmla="*/ 111968 w 6319911"/>
              <a:gd name="connsiteY4" fmla="*/ 718457 h 3207600"/>
              <a:gd name="connsiteX0" fmla="*/ 158621 w 6319911"/>
              <a:gd name="connsiteY0" fmla="*/ 699796 h 3207600"/>
              <a:gd name="connsiteX1" fmla="*/ 6319911 w 6319911"/>
              <a:gd name="connsiteY1" fmla="*/ 0 h 3207600"/>
              <a:gd name="connsiteX2" fmla="*/ 6319911 w 6319911"/>
              <a:gd name="connsiteY2" fmla="*/ 3207600 h 3207600"/>
              <a:gd name="connsiteX3" fmla="*/ 0 w 6319911"/>
              <a:gd name="connsiteY3" fmla="*/ 1770685 h 3207600"/>
              <a:gd name="connsiteX4" fmla="*/ 158621 w 6319911"/>
              <a:gd name="connsiteY4" fmla="*/ 699796 h 3207600"/>
              <a:gd name="connsiteX0" fmla="*/ 270589 w 6431879"/>
              <a:gd name="connsiteY0" fmla="*/ 699796 h 3207600"/>
              <a:gd name="connsiteX1" fmla="*/ 6431879 w 6431879"/>
              <a:gd name="connsiteY1" fmla="*/ 0 h 3207600"/>
              <a:gd name="connsiteX2" fmla="*/ 6431879 w 6431879"/>
              <a:gd name="connsiteY2" fmla="*/ 3207600 h 3207600"/>
              <a:gd name="connsiteX3" fmla="*/ 0 w 6431879"/>
              <a:gd name="connsiteY3" fmla="*/ 1696040 h 3207600"/>
              <a:gd name="connsiteX4" fmla="*/ 270589 w 6431879"/>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 name="connsiteX0" fmla="*/ 298021 w 6459311"/>
              <a:gd name="connsiteY0" fmla="*/ 699796 h 3207600"/>
              <a:gd name="connsiteX1" fmla="*/ 6459311 w 6459311"/>
              <a:gd name="connsiteY1" fmla="*/ 0 h 3207600"/>
              <a:gd name="connsiteX2" fmla="*/ 6459311 w 6459311"/>
              <a:gd name="connsiteY2" fmla="*/ 3207600 h 3207600"/>
              <a:gd name="connsiteX3" fmla="*/ 0 w 6459311"/>
              <a:gd name="connsiteY3" fmla="*/ 1824056 h 3207600"/>
              <a:gd name="connsiteX4" fmla="*/ 298021 w 6459311"/>
              <a:gd name="connsiteY4" fmla="*/ 699796 h 320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9311" h="3207600">
                <a:moveTo>
                  <a:pt x="298021" y="699796"/>
                </a:moveTo>
                <a:lnTo>
                  <a:pt x="6459311" y="0"/>
                </a:lnTo>
                <a:lnTo>
                  <a:pt x="6459311" y="3207600"/>
                </a:lnTo>
                <a:lnTo>
                  <a:pt x="0" y="1824056"/>
                </a:lnTo>
                <a:lnTo>
                  <a:pt x="298021" y="699796"/>
                </a:lnTo>
                <a:close/>
              </a:path>
            </a:pathLst>
          </a:custGeom>
        </p:spPr>
        <p:txBody>
          <a:bodyPr anchor="ctr"/>
          <a:lstStyle>
            <a:lvl1pPr marL="0" indent="0" algn="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2. kuva tai väri kuvagalleriasta. Muita kuvia voit lisätä Väylän kuvapankista tai omista tiedostoista</a:t>
            </a:r>
            <a:endParaRPr lang="en-US" dirty="0"/>
          </a:p>
          <a:p>
            <a:endParaRPr lang="fi-FI" dirty="0"/>
          </a:p>
        </p:txBody>
      </p:sp>
      <p:sp>
        <p:nvSpPr>
          <p:cNvPr id="2" name="Kuvan paikkamerkki 11">
            <a:extLst>
              <a:ext uri="{FF2B5EF4-FFF2-40B4-BE49-F238E27FC236}">
                <a16:creationId xmlns:a16="http://schemas.microsoft.com/office/drawing/2014/main" id="{A1029FCA-64BC-6BB6-607F-AC980FC6642D}"/>
              </a:ext>
            </a:extLst>
          </p:cNvPr>
          <p:cNvSpPr>
            <a:spLocks noGrp="1"/>
          </p:cNvSpPr>
          <p:nvPr>
            <p:ph type="pic" sz="quarter" idx="13" hasCustomPrompt="1"/>
          </p:nvPr>
        </p:nvSpPr>
        <p:spPr>
          <a:xfrm>
            <a:off x="4929540" y="3882368"/>
            <a:ext cx="7254877" cy="2972083"/>
          </a:xfrm>
          <a:custGeom>
            <a:avLst/>
            <a:gdLst>
              <a:gd name="connsiteX0" fmla="*/ 0 w 7250400"/>
              <a:gd name="connsiteY0" fmla="*/ 0 h 2966400"/>
              <a:gd name="connsiteX1" fmla="*/ 7250400 w 7250400"/>
              <a:gd name="connsiteY1" fmla="*/ 0 h 2966400"/>
              <a:gd name="connsiteX2" fmla="*/ 7250400 w 7250400"/>
              <a:gd name="connsiteY2" fmla="*/ 2966400 h 2966400"/>
              <a:gd name="connsiteX3" fmla="*/ 0 w 7250400"/>
              <a:gd name="connsiteY3" fmla="*/ 2966400 h 2966400"/>
              <a:gd name="connsiteX4" fmla="*/ 0 w 7250400"/>
              <a:gd name="connsiteY4" fmla="*/ 0 h 2966400"/>
              <a:gd name="connsiteX0" fmla="*/ 811764 w 7250400"/>
              <a:gd name="connsiteY0" fmla="*/ 0 h 3097028"/>
              <a:gd name="connsiteX1" fmla="*/ 7250400 w 7250400"/>
              <a:gd name="connsiteY1" fmla="*/ 130628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52089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97028"/>
              <a:gd name="connsiteX1" fmla="*/ 7241069 w 7250400"/>
              <a:gd name="connsiteY1" fmla="*/ 1425640 h 3097028"/>
              <a:gd name="connsiteX2" fmla="*/ 7250400 w 7250400"/>
              <a:gd name="connsiteY2" fmla="*/ 3097028 h 3097028"/>
              <a:gd name="connsiteX3" fmla="*/ 0 w 7250400"/>
              <a:gd name="connsiteY3" fmla="*/ 3097028 h 3097028"/>
              <a:gd name="connsiteX4" fmla="*/ 811764 w 7250400"/>
              <a:gd name="connsiteY4" fmla="*/ 0 h 3097028"/>
              <a:gd name="connsiteX0" fmla="*/ 811764 w 7250400"/>
              <a:gd name="connsiteY0" fmla="*/ 0 h 3058928"/>
              <a:gd name="connsiteX1" fmla="*/ 7241069 w 7250400"/>
              <a:gd name="connsiteY1" fmla="*/ 1387540 h 3058928"/>
              <a:gd name="connsiteX2" fmla="*/ 7250400 w 7250400"/>
              <a:gd name="connsiteY2" fmla="*/ 3058928 h 3058928"/>
              <a:gd name="connsiteX3" fmla="*/ 0 w 7250400"/>
              <a:gd name="connsiteY3" fmla="*/ 3058928 h 3058928"/>
              <a:gd name="connsiteX4" fmla="*/ 811764 w 7250400"/>
              <a:gd name="connsiteY4" fmla="*/ 0 h 3058928"/>
              <a:gd name="connsiteX0" fmla="*/ 783189 w 7221825"/>
              <a:gd name="connsiteY0" fmla="*/ 0 h 3058928"/>
              <a:gd name="connsiteX1" fmla="*/ 7212494 w 7221825"/>
              <a:gd name="connsiteY1" fmla="*/ 1387540 h 3058928"/>
              <a:gd name="connsiteX2" fmla="*/ 7221825 w 7221825"/>
              <a:gd name="connsiteY2" fmla="*/ 3058928 h 3058928"/>
              <a:gd name="connsiteX3" fmla="*/ 0 w 7221825"/>
              <a:gd name="connsiteY3" fmla="*/ 2954153 h 3058928"/>
              <a:gd name="connsiteX4" fmla="*/ 783189 w 7221825"/>
              <a:gd name="connsiteY4" fmla="*/ 0 h 3058928"/>
              <a:gd name="connsiteX0" fmla="*/ 783189 w 7231350"/>
              <a:gd name="connsiteY0" fmla="*/ 0 h 2963678"/>
              <a:gd name="connsiteX1" fmla="*/ 7212494 w 7231350"/>
              <a:gd name="connsiteY1" fmla="*/ 1387540 h 2963678"/>
              <a:gd name="connsiteX2" fmla="*/ 7231350 w 7231350"/>
              <a:gd name="connsiteY2" fmla="*/ 2963678 h 2963678"/>
              <a:gd name="connsiteX3" fmla="*/ 0 w 7231350"/>
              <a:gd name="connsiteY3" fmla="*/ 2954153 h 2963678"/>
              <a:gd name="connsiteX4" fmla="*/ 783189 w 7231350"/>
              <a:gd name="connsiteY4" fmla="*/ 0 h 2963678"/>
              <a:gd name="connsiteX0" fmla="*/ 741353 w 7231350"/>
              <a:gd name="connsiteY0" fmla="*/ 0 h 2975631"/>
              <a:gd name="connsiteX1" fmla="*/ 7212494 w 7231350"/>
              <a:gd name="connsiteY1" fmla="*/ 1399493 h 2975631"/>
              <a:gd name="connsiteX2" fmla="*/ 7231350 w 7231350"/>
              <a:gd name="connsiteY2" fmla="*/ 2975631 h 2975631"/>
              <a:gd name="connsiteX3" fmla="*/ 0 w 7231350"/>
              <a:gd name="connsiteY3" fmla="*/ 2966106 h 2975631"/>
              <a:gd name="connsiteX4" fmla="*/ 741353 w 7231350"/>
              <a:gd name="connsiteY4" fmla="*/ 0 h 2975631"/>
              <a:gd name="connsiteX0" fmla="*/ 783188 w 7273185"/>
              <a:gd name="connsiteY0" fmla="*/ 0 h 2975631"/>
              <a:gd name="connsiteX1" fmla="*/ 7254329 w 7273185"/>
              <a:gd name="connsiteY1" fmla="*/ 1399493 h 2975631"/>
              <a:gd name="connsiteX2" fmla="*/ 7273185 w 7273185"/>
              <a:gd name="connsiteY2" fmla="*/ 2975631 h 2975631"/>
              <a:gd name="connsiteX3" fmla="*/ 0 w 7273185"/>
              <a:gd name="connsiteY3" fmla="*/ 2972083 h 2975631"/>
              <a:gd name="connsiteX4" fmla="*/ 783188 w 7273185"/>
              <a:gd name="connsiteY4" fmla="*/ 0 h 2975631"/>
              <a:gd name="connsiteX0" fmla="*/ 783188 w 7254877"/>
              <a:gd name="connsiteY0" fmla="*/ 0 h 2972083"/>
              <a:gd name="connsiteX1" fmla="*/ 7254329 w 7254877"/>
              <a:gd name="connsiteY1" fmla="*/ 1399493 h 2972083"/>
              <a:gd name="connsiteX2" fmla="*/ 7249279 w 7254877"/>
              <a:gd name="connsiteY2" fmla="*/ 2969655 h 2972083"/>
              <a:gd name="connsiteX3" fmla="*/ 0 w 7254877"/>
              <a:gd name="connsiteY3" fmla="*/ 2972083 h 2972083"/>
              <a:gd name="connsiteX4" fmla="*/ 783188 w 7254877"/>
              <a:gd name="connsiteY4" fmla="*/ 0 h 2972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4877" h="2972083">
                <a:moveTo>
                  <a:pt x="783188" y="0"/>
                </a:moveTo>
                <a:lnTo>
                  <a:pt x="7254329" y="1399493"/>
                </a:lnTo>
                <a:cubicBezTo>
                  <a:pt x="7257439" y="1924872"/>
                  <a:pt x="7246169" y="2444276"/>
                  <a:pt x="7249279" y="2969655"/>
                </a:cubicBezTo>
                <a:lnTo>
                  <a:pt x="0" y="2972083"/>
                </a:lnTo>
                <a:lnTo>
                  <a:pt x="783188" y="0"/>
                </a:lnTo>
                <a:close/>
              </a:path>
            </a:pathLst>
          </a:custGeom>
        </p:spPr>
        <p:txBody>
          <a:bodyPr anchor="b"/>
          <a:lstStyle>
            <a:lvl1pPr marL="0" indent="0" algn="ctr">
              <a:buFontTx/>
              <a:buNone/>
              <a:defRPr sz="1600"/>
            </a:lvl1p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fi-FI" dirty="0"/>
              <a:t>Lisää 3. kuva tai väri kuvagalleriasta. Muita kuvia voit lisätä Väylän kuvapankista tai omista tiedostoista</a:t>
            </a:r>
            <a:endParaRPr lang="en-US" dirty="0"/>
          </a:p>
          <a:p>
            <a:endParaRPr lang="fi-FI" dirty="0"/>
          </a:p>
        </p:txBody>
      </p:sp>
      <p:sp>
        <p:nvSpPr>
          <p:cNvPr id="4" name="eukarelialogoplaceholder">
            <a:extLst>
              <a:ext uri="{FF2B5EF4-FFF2-40B4-BE49-F238E27FC236}">
                <a16:creationId xmlns:a16="http://schemas.microsoft.com/office/drawing/2014/main" id="{C53F6C4E-C88D-EF31-98B0-560A45F900F3}"/>
              </a:ext>
              <a:ext uri="{C183D7F6-B498-43B3-948B-1728B52AA6E4}">
                <adec:decorative xmlns:adec="http://schemas.microsoft.com/office/drawing/2017/decorative" val="1"/>
              </a:ext>
            </a:extLst>
          </p:cNvPr>
          <p:cNvSpPr txBox="1"/>
          <p:nvPr userDrawn="1"/>
        </p:nvSpPr>
        <p:spPr>
          <a:xfrm>
            <a:off x="2160000" y="5364273"/>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5" name="eulogotenplaceholder">
            <a:extLst>
              <a:ext uri="{FF2B5EF4-FFF2-40B4-BE49-F238E27FC236}">
                <a16:creationId xmlns:a16="http://schemas.microsoft.com/office/drawing/2014/main" id="{27EF32F5-1D17-FDC3-0035-304F4721B762}"/>
              </a:ext>
              <a:ext uri="{C183D7F6-B498-43B3-948B-1728B52AA6E4}">
                <adec:decorative xmlns:adec="http://schemas.microsoft.com/office/drawing/2017/decorative" val="1"/>
              </a:ext>
            </a:extLst>
          </p:cNvPr>
          <p:cNvSpPr txBox="1"/>
          <p:nvPr userDrawn="1"/>
        </p:nvSpPr>
        <p:spPr>
          <a:xfrm>
            <a:off x="2160000" y="5589741"/>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6" name="eulogoplaceholder">
            <a:extLst>
              <a:ext uri="{FF2B5EF4-FFF2-40B4-BE49-F238E27FC236}">
                <a16:creationId xmlns:a16="http://schemas.microsoft.com/office/drawing/2014/main" id="{1B1B336A-30A5-31FB-0744-39B5981B4A90}"/>
              </a:ext>
              <a:ext uri="{C183D7F6-B498-43B3-948B-1728B52AA6E4}">
                <adec:decorative xmlns:adec="http://schemas.microsoft.com/office/drawing/2017/decorative" val="1"/>
              </a:ext>
            </a:extLst>
          </p:cNvPr>
          <p:cNvSpPr txBox="1"/>
          <p:nvPr userDrawn="1"/>
        </p:nvSpPr>
        <p:spPr>
          <a:xfrm>
            <a:off x="2160000" y="5344806"/>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7" name="eufinancelogoplaceholder">
            <a:extLst>
              <a:ext uri="{FF2B5EF4-FFF2-40B4-BE49-F238E27FC236}">
                <a16:creationId xmlns:a16="http://schemas.microsoft.com/office/drawing/2014/main" id="{2EA21E00-D18D-3F08-9E5D-04C19AA74A7D}"/>
              </a:ext>
              <a:ext uri="{C183D7F6-B498-43B3-948B-1728B52AA6E4}">
                <adec:decorative xmlns:adec="http://schemas.microsoft.com/office/drawing/2017/decorative" val="1"/>
              </a:ext>
            </a:extLst>
          </p:cNvPr>
          <p:cNvSpPr txBox="1"/>
          <p:nvPr userDrawn="1"/>
        </p:nvSpPr>
        <p:spPr>
          <a:xfrm>
            <a:off x="2160000" y="5589741"/>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pic>
        <p:nvPicPr>
          <p:cNvPr id="24" name="Picture 23" descr="Logo, company name&#10;&#10;Description automatically generated">
            <a:extLst>
              <a:ext uri="{FF2B5EF4-FFF2-40B4-BE49-F238E27FC236}">
                <a16:creationId xmlns:a16="http://schemas.microsoft.com/office/drawing/2014/main" id="{59EA63EA-1729-48D8-AF6C-C870B05BB4B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7741" y="4882758"/>
            <a:ext cx="2222702" cy="1709771"/>
          </a:xfrm>
          <a:prstGeom prst="rect">
            <a:avLst/>
          </a:prstGeom>
        </p:spPr>
      </p:pic>
    </p:spTree>
    <p:extLst>
      <p:ext uri="{BB962C8B-B14F-4D97-AF65-F5344CB8AC3E}">
        <p14:creationId xmlns:p14="http://schemas.microsoft.com/office/powerpoint/2010/main" val="2111321536"/>
      </p:ext>
    </p:extLst>
  </p:cSld>
  <p:clrMapOvr>
    <a:masterClrMapping/>
  </p:clrMapOvr>
  <p:hf hdr="0"/>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vaaka_kuva_sininen" preserve="1" userDrawn="1">
  <p:cSld name="vaaka_kuva_sininen">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AB4047D7-75ED-C176-9F2B-759FC5065591}"/>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1">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5" name="Text Placeholder 2">
            <a:extLst>
              <a:ext uri="{FF2B5EF4-FFF2-40B4-BE49-F238E27FC236}">
                <a16:creationId xmlns:a16="http://schemas.microsoft.com/office/drawing/2014/main" id="{168E480F-6969-9C85-3F13-C2581A92F7D1}"/>
              </a:ext>
            </a:extLst>
          </p:cNvPr>
          <p:cNvSpPr>
            <a:spLocks noGrp="1"/>
          </p:cNvSpPr>
          <p:nvPr>
            <p:ph type="body" idx="1" hasCustomPrompt="1"/>
          </p:nvPr>
        </p:nvSpPr>
        <p:spPr>
          <a:xfrm>
            <a:off x="0" y="4589338"/>
            <a:ext cx="12192000" cy="792000"/>
          </a:xfrm>
          <a:gradFill>
            <a:gsLst>
              <a:gs pos="100000">
                <a:schemeClr val="accent1">
                  <a:alpha val="11000"/>
                </a:schemeClr>
              </a:gs>
              <a:gs pos="0">
                <a:schemeClr val="tx2">
                  <a:alpha val="70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7" name="Text Placeholder 3">
            <a:extLst>
              <a:ext uri="{FF2B5EF4-FFF2-40B4-BE49-F238E27FC236}">
                <a16:creationId xmlns:a16="http://schemas.microsoft.com/office/drawing/2014/main" id="{D6A058AD-20D3-103F-BE1A-6A66EEE2A881}"/>
              </a:ext>
            </a:extLst>
          </p:cNvPr>
          <p:cNvSpPr>
            <a:spLocks noGrp="1"/>
          </p:cNvSpPr>
          <p:nvPr>
            <p:ph type="body" idx="10" hasCustomPrompt="1"/>
          </p:nvPr>
        </p:nvSpPr>
        <p:spPr>
          <a:xfrm>
            <a:off x="0" y="3510000"/>
            <a:ext cx="12192000" cy="1080000"/>
          </a:xfrm>
          <a:gradFill>
            <a:gsLst>
              <a:gs pos="100000">
                <a:schemeClr val="accent1">
                  <a:alpha val="11000"/>
                </a:schemeClr>
              </a:gs>
              <a:gs pos="0">
                <a:schemeClr val="tx2">
                  <a:alpha val="70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33676522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aaka_kuva_vihrea" preserve="1" userDrawn="1">
  <p:cSld name="vaaka_kuva_vihrea">
    <p:spTree>
      <p:nvGrpSpPr>
        <p:cNvPr id="1" name=""/>
        <p:cNvGrpSpPr/>
        <p:nvPr/>
      </p:nvGrpSpPr>
      <p:grpSpPr>
        <a:xfrm>
          <a:off x="0" y="0"/>
          <a:ext cx="0" cy="0"/>
          <a:chOff x="0" y="0"/>
          <a:chExt cx="0" cy="0"/>
        </a:xfrm>
      </p:grpSpPr>
      <p:sp>
        <p:nvSpPr>
          <p:cNvPr id="5" name="Kuvan paikkamerkki 3">
            <a:extLst>
              <a:ext uri="{FF2B5EF4-FFF2-40B4-BE49-F238E27FC236}">
                <a16:creationId xmlns:a16="http://schemas.microsoft.com/office/drawing/2014/main" id="{37D1F390-B184-4B82-1464-B4F5FE461F80}"/>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bg2">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6" name="Text Placeholder 2">
            <a:extLst>
              <a:ext uri="{FF2B5EF4-FFF2-40B4-BE49-F238E27FC236}">
                <a16:creationId xmlns:a16="http://schemas.microsoft.com/office/drawing/2014/main" id="{C01834BC-D657-9433-05AE-301C6EFE0B67}"/>
              </a:ext>
            </a:extLst>
          </p:cNvPr>
          <p:cNvSpPr>
            <a:spLocks noGrp="1"/>
          </p:cNvSpPr>
          <p:nvPr>
            <p:ph type="body" idx="1" hasCustomPrompt="1"/>
          </p:nvPr>
        </p:nvSpPr>
        <p:spPr>
          <a:xfrm>
            <a:off x="0" y="4589338"/>
            <a:ext cx="12192000" cy="792000"/>
          </a:xfrm>
          <a:gradFill>
            <a:gsLst>
              <a:gs pos="100000">
                <a:schemeClr val="bg2">
                  <a:alpha val="11000"/>
                </a:schemeClr>
              </a:gs>
              <a:gs pos="0">
                <a:schemeClr val="accent4">
                  <a:alpha val="71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8" name="Text Placeholder 3">
            <a:extLst>
              <a:ext uri="{FF2B5EF4-FFF2-40B4-BE49-F238E27FC236}">
                <a16:creationId xmlns:a16="http://schemas.microsoft.com/office/drawing/2014/main" id="{3391C4EA-1BDA-2FE2-EC62-4C09E203DD3D}"/>
              </a:ext>
            </a:extLst>
          </p:cNvPr>
          <p:cNvSpPr>
            <a:spLocks noGrp="1"/>
          </p:cNvSpPr>
          <p:nvPr>
            <p:ph type="body" idx="10" hasCustomPrompt="1"/>
          </p:nvPr>
        </p:nvSpPr>
        <p:spPr>
          <a:xfrm>
            <a:off x="0" y="3510000"/>
            <a:ext cx="12192000" cy="1080000"/>
          </a:xfrm>
          <a:gradFill>
            <a:gsLst>
              <a:gs pos="100000">
                <a:schemeClr val="bg2">
                  <a:alpha val="11000"/>
                </a:schemeClr>
              </a:gs>
              <a:gs pos="0">
                <a:schemeClr val="accent4">
                  <a:alpha val="71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9539246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aaka_kuva_pinkki" preserve="1" userDrawn="1">
  <p:cSld name="vaaka_kuva_pinkki">
    <p:bg>
      <p:bgPr>
        <a:solidFill>
          <a:schemeClr val="bg1"/>
        </a:solidFill>
        <a:effectLst/>
      </p:bgPr>
    </p:bg>
    <p:spTree>
      <p:nvGrpSpPr>
        <p:cNvPr id="1" name=""/>
        <p:cNvGrpSpPr/>
        <p:nvPr/>
      </p:nvGrpSpPr>
      <p:grpSpPr>
        <a:xfrm>
          <a:off x="0" y="0"/>
          <a:ext cx="0" cy="0"/>
          <a:chOff x="0" y="0"/>
          <a:chExt cx="0" cy="0"/>
        </a:xfrm>
      </p:grpSpPr>
      <p:sp>
        <p:nvSpPr>
          <p:cNvPr id="6" name="Kuvan paikkamerkki 3">
            <a:extLst>
              <a:ext uri="{FF2B5EF4-FFF2-40B4-BE49-F238E27FC236}">
                <a16:creationId xmlns:a16="http://schemas.microsoft.com/office/drawing/2014/main" id="{552D661D-62EC-E4F9-7F2D-E30CA1F0A89B}"/>
              </a:ext>
              <a:ext uri="{C183D7F6-B498-43B3-948B-1728B52AA6E4}">
                <adec:decorative xmlns:adec="http://schemas.microsoft.com/office/drawing/2017/decorative" val="1"/>
              </a:ext>
            </a:extLst>
          </p:cNvPr>
          <p:cNvSpPr>
            <a:spLocks noGrp="1"/>
          </p:cNvSpPr>
          <p:nvPr>
            <p:ph type="pic" sz="quarter" idx="11" hasCustomPrompt="1"/>
          </p:nvPr>
        </p:nvSpPr>
        <p:spPr>
          <a:xfrm>
            <a:off x="0" y="0"/>
            <a:ext cx="12192000" cy="6858000"/>
          </a:xfrm>
          <a:solidFill>
            <a:schemeClr val="accent5">
              <a:lumMod val="20000"/>
              <a:lumOff val="80000"/>
            </a:schemeClr>
          </a:solidFill>
        </p:spPr>
        <p:txBody>
          <a:bodyPr/>
          <a:lstStyle>
            <a:lvl1pPr marL="0" indent="0">
              <a:buNone/>
              <a:defRPr/>
            </a:lvl1pPr>
          </a:lstStyle>
          <a:p>
            <a:r>
              <a:rPr lang="fi-FI" dirty="0"/>
              <a:t>Lisää kuva kuvagalleriasta, Väylän kuvapankista tai omista tiedostoista</a:t>
            </a:r>
          </a:p>
        </p:txBody>
      </p:sp>
      <p:sp>
        <p:nvSpPr>
          <p:cNvPr id="3" name="Text Placeholder 2">
            <a:extLst>
              <a:ext uri="{FF2B5EF4-FFF2-40B4-BE49-F238E27FC236}">
                <a16:creationId xmlns:a16="http://schemas.microsoft.com/office/drawing/2014/main" id="{F0F83D4C-14C0-1A7B-8488-471A0D5995CB}"/>
              </a:ext>
            </a:extLst>
          </p:cNvPr>
          <p:cNvSpPr>
            <a:spLocks noGrp="1"/>
          </p:cNvSpPr>
          <p:nvPr>
            <p:ph type="body" idx="1" hasCustomPrompt="1"/>
          </p:nvPr>
        </p:nvSpPr>
        <p:spPr>
          <a:xfrm>
            <a:off x="0" y="4589338"/>
            <a:ext cx="12192000" cy="792000"/>
          </a:xfrm>
          <a:gradFill>
            <a:gsLst>
              <a:gs pos="100000">
                <a:schemeClr val="accent5">
                  <a:alpha val="14000"/>
                </a:schemeClr>
              </a:gs>
              <a:gs pos="0">
                <a:schemeClr val="accent5">
                  <a:alpha val="77000"/>
                </a:schemeClr>
              </a:gs>
            </a:gsLst>
            <a:lin ang="0" scaled="0"/>
          </a:gradFill>
        </p:spPr>
        <p:txBody>
          <a:bodyPr lIns="1080000"/>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alaotsikko</a:t>
            </a:r>
            <a:endParaRPr lang="en-US" dirty="0"/>
          </a:p>
        </p:txBody>
      </p:sp>
      <p:sp>
        <p:nvSpPr>
          <p:cNvPr id="4" name="Text Placeholder 3">
            <a:extLst>
              <a:ext uri="{FF2B5EF4-FFF2-40B4-BE49-F238E27FC236}">
                <a16:creationId xmlns:a16="http://schemas.microsoft.com/office/drawing/2014/main" id="{5BCB0C59-FB4D-3FDE-13BC-9E175336B7A8}"/>
              </a:ext>
            </a:extLst>
          </p:cNvPr>
          <p:cNvSpPr>
            <a:spLocks noGrp="1"/>
          </p:cNvSpPr>
          <p:nvPr>
            <p:ph type="body" idx="10" hasCustomPrompt="1"/>
          </p:nvPr>
        </p:nvSpPr>
        <p:spPr>
          <a:xfrm>
            <a:off x="0" y="3510000"/>
            <a:ext cx="12192000" cy="1080000"/>
          </a:xfrm>
          <a:gradFill>
            <a:gsLst>
              <a:gs pos="100000">
                <a:schemeClr val="accent5">
                  <a:alpha val="14000"/>
                </a:schemeClr>
              </a:gs>
              <a:gs pos="0">
                <a:schemeClr val="accent5">
                  <a:alpha val="77000"/>
                </a:schemeClr>
              </a:gs>
            </a:gsLst>
            <a:lin ang="0" scaled="0"/>
          </a:gradFill>
        </p:spPr>
        <p:txBody>
          <a:bodyPr lIns="1080000" anchor="b">
            <a:normAutofit/>
          </a:bodyPr>
          <a:lstStyle>
            <a:lvl1pPr marL="0" indent="0">
              <a:buNone/>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Kirjoita</a:t>
            </a:r>
            <a:r>
              <a:rPr lang="en-US" dirty="0"/>
              <a:t> </a:t>
            </a:r>
            <a:r>
              <a:rPr lang="en-US" dirty="0" err="1"/>
              <a:t>otsikko</a:t>
            </a:r>
            <a:endParaRPr lang="en-US" dirty="0"/>
          </a:p>
        </p:txBody>
      </p:sp>
    </p:spTree>
    <p:extLst>
      <p:ext uri="{BB962C8B-B14F-4D97-AF65-F5344CB8AC3E}">
        <p14:creationId xmlns:p14="http://schemas.microsoft.com/office/powerpoint/2010/main" val="32911161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kuva_teksti" preserve="1" userDrawn="1">
  <p:cSld name="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55970"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6955971"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7920000" y="0"/>
            <a:ext cx="42840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251294297"/>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0_Vain_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CD627D-4466-4DE2-8091-94568D497CF1}"/>
              </a:ext>
            </a:extLst>
          </p:cNvPr>
          <p:cNvSpPr>
            <a:spLocks noGrp="1"/>
          </p:cNvSpPr>
          <p:nvPr>
            <p:ph type="title"/>
          </p:nvPr>
        </p:nvSpPr>
        <p:spPr/>
        <p:txBody>
          <a:bodyPr/>
          <a:lstStyle/>
          <a:p>
            <a:r>
              <a:rPr lang="fi-FI" noProof="0"/>
              <a:t>Muokkaa ots. perustyyl. napsautt.</a:t>
            </a:r>
            <a:endParaRPr lang="fi-FI" noProof="0" dirty="0"/>
          </a:p>
        </p:txBody>
      </p:sp>
      <p:sp>
        <p:nvSpPr>
          <p:cNvPr id="4" name="Alatunnisteen paikkamerkki 3">
            <a:extLst>
              <a:ext uri="{FF2B5EF4-FFF2-40B4-BE49-F238E27FC236}">
                <a16:creationId xmlns:a16="http://schemas.microsoft.com/office/drawing/2014/main" id="{45EFEB35-83D0-4510-BFBF-F0D2F5DB322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3" name="Päivämäärän paikkamerkki 2">
            <a:extLst>
              <a:ext uri="{FF2B5EF4-FFF2-40B4-BE49-F238E27FC236}">
                <a16:creationId xmlns:a16="http://schemas.microsoft.com/office/drawing/2014/main" id="{ABE35A1F-6521-4E44-998D-229ECD63340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CB975A5-1EAF-412D-848B-6B048E9917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7239496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levea_kuva_teksti" preserve="1" userDrawn="1">
  <p:cSld name="levea_kuva_teksti">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16200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200" y="1813968"/>
            <a:ext cx="4177938"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4732800" y="0"/>
            <a:ext cx="74592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kuva kuvagalleriasta, Väylän kuvapankista tai omista tiedostoista</a:t>
            </a:r>
            <a:endParaRPr lang="en-US" dirty="0"/>
          </a:p>
          <a:p>
            <a:endParaRPr lang="fi-FI"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534293441"/>
      </p:ext>
    </p:extLst>
  </p:cSld>
  <p:clrMapOvr>
    <a:masterClrMapping/>
  </p:clrMapOvr>
  <p:hf hdr="0"/>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oma_kuva_teksti" preserve="1" userDrawn="1">
  <p:cSld name="oma_kuva_teksti">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55276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fi-FI" dirty="0"/>
              <a:t>Kirjoita tähän nimi</a:t>
            </a:r>
            <a:endParaRPr lang="en-US" dirty="0"/>
          </a:p>
        </p:txBody>
      </p:sp>
      <p:sp>
        <p:nvSpPr>
          <p:cNvPr id="7" name="Kuvan paikkamerkki 6">
            <a:extLst>
              <a:ext uri="{FF2B5EF4-FFF2-40B4-BE49-F238E27FC236}">
                <a16:creationId xmlns:a16="http://schemas.microsoft.com/office/drawing/2014/main" id="{A458CFA8-08E7-DAA8-E9CA-979753669B34}"/>
              </a:ext>
            </a:extLst>
          </p:cNvPr>
          <p:cNvSpPr>
            <a:spLocks noGrp="1"/>
          </p:cNvSpPr>
          <p:nvPr>
            <p:ph type="pic" sz="quarter" idx="19" hasCustomPrompt="1"/>
          </p:nvPr>
        </p:nvSpPr>
        <p:spPr>
          <a:xfrm>
            <a:off x="6744339" y="8709"/>
            <a:ext cx="5439600" cy="6858000"/>
          </a:xfrm>
          <a:custGeom>
            <a:avLst/>
            <a:gdLst>
              <a:gd name="connsiteX0" fmla="*/ 0 w 4294800"/>
              <a:gd name="connsiteY0" fmla="*/ 0 h 6858000"/>
              <a:gd name="connsiteX1" fmla="*/ 4294800 w 4294800"/>
              <a:gd name="connsiteY1" fmla="*/ 0 h 6858000"/>
              <a:gd name="connsiteX2" fmla="*/ 4294800 w 4294800"/>
              <a:gd name="connsiteY2" fmla="*/ 6858000 h 6858000"/>
              <a:gd name="connsiteX3" fmla="*/ 0 w 4294800"/>
              <a:gd name="connsiteY3" fmla="*/ 6858000 h 6858000"/>
              <a:gd name="connsiteX4" fmla="*/ 0 w 4294800"/>
              <a:gd name="connsiteY4" fmla="*/ 0 h 6858000"/>
              <a:gd name="connsiteX0" fmla="*/ 1384662 w 4294800"/>
              <a:gd name="connsiteY0" fmla="*/ 0 h 6866708"/>
              <a:gd name="connsiteX1" fmla="*/ 4294800 w 4294800"/>
              <a:gd name="connsiteY1" fmla="*/ 8708 h 6866708"/>
              <a:gd name="connsiteX2" fmla="*/ 4294800 w 4294800"/>
              <a:gd name="connsiteY2" fmla="*/ 6866708 h 6866708"/>
              <a:gd name="connsiteX3" fmla="*/ 0 w 4294800"/>
              <a:gd name="connsiteY3" fmla="*/ 6866708 h 6866708"/>
              <a:gd name="connsiteX4" fmla="*/ 1384662 w 4294800"/>
              <a:gd name="connsiteY4" fmla="*/ 0 h 6866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4800" h="6866708">
                <a:moveTo>
                  <a:pt x="1384662" y="0"/>
                </a:moveTo>
                <a:lnTo>
                  <a:pt x="4294800" y="8708"/>
                </a:lnTo>
                <a:lnTo>
                  <a:pt x="4294800" y="6866708"/>
                </a:lnTo>
                <a:lnTo>
                  <a:pt x="0" y="6866708"/>
                </a:lnTo>
                <a:lnTo>
                  <a:pt x="1384662" y="0"/>
                </a:lnTo>
                <a:close/>
              </a:path>
            </a:pathLst>
          </a:custGeom>
        </p:spPr>
        <p:txBody>
          <a:bodyPr anchor="ctr"/>
          <a:lstStyle>
            <a:lvl1pPr marL="0" indent="0" algn="r">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 typeface="Arial"/>
              <a:buNone/>
              <a:tabLst/>
              <a:defRPr/>
            </a:pPr>
            <a:r>
              <a:rPr lang="fi-FI" dirty="0"/>
              <a:t>Lisää oma kuva</a:t>
            </a:r>
            <a:endParaRPr lang="en-US" dirty="0"/>
          </a:p>
          <a:p>
            <a:endParaRPr lang="fi-FI" dirty="0"/>
          </a:p>
        </p:txBody>
      </p:sp>
      <p:sp>
        <p:nvSpPr>
          <p:cNvPr id="4" name="Tekstin paikkamerkki 3">
            <a:extLst>
              <a:ext uri="{FF2B5EF4-FFF2-40B4-BE49-F238E27FC236}">
                <a16:creationId xmlns:a16="http://schemas.microsoft.com/office/drawing/2014/main" id="{2FE7494B-1547-CA50-9CF3-C058329BD5D0}"/>
              </a:ext>
            </a:extLst>
          </p:cNvPr>
          <p:cNvSpPr>
            <a:spLocks noGrp="1"/>
          </p:cNvSpPr>
          <p:nvPr>
            <p:ph type="body" sz="quarter" idx="20" hasCustomPrompt="1"/>
          </p:nvPr>
        </p:nvSpPr>
        <p:spPr>
          <a:xfrm>
            <a:off x="838200" y="1793876"/>
            <a:ext cx="5527675" cy="4320000"/>
          </a:xfrm>
        </p:spPr>
        <p:txBody>
          <a:bodyPr/>
          <a:lstStyle>
            <a:lvl1pPr marL="0" indent="0">
              <a:spcAft>
                <a:spcPts val="1000"/>
              </a:spcAft>
              <a:buNone/>
              <a:defRPr sz="2000">
                <a:solidFill>
                  <a:schemeClr val="tx1">
                    <a:lumMod val="65000"/>
                    <a:lumOff val="35000"/>
                  </a:schemeClr>
                </a:solidFill>
              </a:defRPr>
            </a:lvl1pPr>
          </a:lstStyle>
          <a:p>
            <a:pPr lvl="0"/>
            <a:r>
              <a:rPr lang="fi-FI" dirty="0"/>
              <a:t>Kirjoita tähän nimike</a:t>
            </a:r>
            <a:br>
              <a:rPr lang="fi-FI" dirty="0"/>
            </a:br>
            <a:r>
              <a:rPr lang="fi-FI" dirty="0"/>
              <a:t>Osasto/Yksikkö</a:t>
            </a:r>
            <a:br>
              <a:rPr lang="fi-FI" dirty="0"/>
            </a:br>
            <a:r>
              <a:rPr lang="fi-FI" dirty="0"/>
              <a:t>Sähköpostiosoite</a:t>
            </a:r>
            <a:br>
              <a:rPr lang="fi-FI" dirty="0"/>
            </a:br>
            <a:r>
              <a:rPr lang="fi-FI" dirty="0"/>
              <a:t>some</a:t>
            </a:r>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88610501"/>
      </p:ext>
    </p:extLst>
  </p:cSld>
  <p:clrMapOvr>
    <a:masterClrMapping/>
  </p:clrMapOvr>
  <p:hf hdr="0"/>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varipalkki_teksti_sininen" preserve="1" userDrawn="1">
  <p:cSld name="varipalkki_teksti_sininen">
    <p:spTree>
      <p:nvGrpSpPr>
        <p:cNvPr id="1" name=""/>
        <p:cNvGrpSpPr/>
        <p:nvPr/>
      </p:nvGrpSpPr>
      <p:grpSpPr>
        <a:xfrm>
          <a:off x="0" y="0"/>
          <a:ext cx="0" cy="0"/>
          <a:chOff x="0" y="0"/>
          <a:chExt cx="0" cy="0"/>
        </a:xfrm>
      </p:grpSpPr>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3619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Picture 6" descr="A picture containing text, silhouette, vector graphics&#10;&#10;Description automatically generated">
            <a:extLst>
              <a:ext uri="{FF2B5EF4-FFF2-40B4-BE49-F238E27FC236}">
                <a16:creationId xmlns:a16="http://schemas.microsoft.com/office/drawing/2014/main" id="{AE7E3A98-3E79-4AFB-BBC1-0181A36ADD6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userDrawn="1">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4146295124"/>
      </p:ext>
    </p:extLst>
  </p:cSld>
  <p:clrMapOvr>
    <a:masterClrMapping/>
  </p:clrMapOvr>
  <p:hf hdr="0"/>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varipalkki_teksti_vihrea" preserve="1" userDrawn="1">
  <p:cSld name="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45719"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A picture containing text, silhouette, vector graphics&#10;&#10;Description automatically generated">
            <a:extLst>
              <a:ext uri="{FF2B5EF4-FFF2-40B4-BE49-F238E27FC236}">
                <a16:creationId xmlns:a16="http://schemas.microsoft.com/office/drawing/2014/main" id="{8AC22C9E-3524-4999-8BE9-BAF2D23A89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2681032558"/>
      </p:ext>
    </p:extLst>
  </p:cSld>
  <p:clrMapOvr>
    <a:masterClrMapping/>
  </p:clrMapOvr>
  <p:hf hdr="0"/>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varipalkki_teksti_pinkki" preserve="1" userDrawn="1">
  <p:cSld name="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8029575"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8029576"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grpSp>
        <p:nvGrpSpPr>
          <p:cNvPr id="6" name="Ryhmä 5">
            <a:extLst>
              <a:ext uri="{FF2B5EF4-FFF2-40B4-BE49-F238E27FC236}">
                <a16:creationId xmlns:a16="http://schemas.microsoft.com/office/drawing/2014/main" id="{E58E1E22-330C-39F9-E7F4-1D54989B96EA}"/>
              </a:ext>
              <a:ext uri="{C183D7F6-B498-43B3-948B-1728B52AA6E4}">
                <adec:decorative xmlns:adec="http://schemas.microsoft.com/office/drawing/2017/decorative" val="1"/>
              </a:ext>
            </a:extLst>
          </p:cNvPr>
          <p:cNvGrpSpPr/>
          <p:nvPr userDrawn="1"/>
        </p:nvGrpSpPr>
        <p:grpSpPr>
          <a:xfrm>
            <a:off x="9655244" y="0"/>
            <a:ext cx="2548020" cy="6858000"/>
            <a:chOff x="9655244" y="0"/>
            <a:chExt cx="2548020" cy="6858000"/>
          </a:xfrm>
        </p:grpSpPr>
        <p:pic>
          <p:nvPicPr>
            <p:cNvPr id="4" name="Picture 3" descr="Logo&#10;&#10;Description automatically generated">
              <a:extLst>
                <a:ext uri="{FF2B5EF4-FFF2-40B4-BE49-F238E27FC236}">
                  <a16:creationId xmlns:a16="http://schemas.microsoft.com/office/drawing/2014/main" id="{F3ED7395-83A3-3DD8-B91B-C6FD2DD51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77226" y="292735"/>
              <a:ext cx="1833562" cy="1571625"/>
            </a:xfrm>
            <a:prstGeom prst="rect">
              <a:avLst/>
            </a:prstGeom>
          </p:spPr>
        </p:pic>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9655244" y="0"/>
              <a:ext cx="2548020" cy="6858000"/>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6811" h="6858000">
                  <a:moveTo>
                    <a:pt x="0" y="0"/>
                  </a:moveTo>
                  <a:lnTo>
                    <a:pt x="2246811" y="0"/>
                  </a:lnTo>
                  <a:lnTo>
                    <a:pt x="2246811" y="6858000"/>
                  </a:lnTo>
                  <a:lnTo>
                    <a:pt x="627017" y="6858000"/>
                  </a:lnTo>
                  <a:lnTo>
                    <a:pt x="0" y="0"/>
                  </a:lnTo>
                  <a:close/>
                </a:path>
              </a:pathLst>
            </a:custGeom>
            <a:gradFill>
              <a:gsLst>
                <a:gs pos="99500">
                  <a:srgbClr val="E50083"/>
                </a:gs>
                <a:gs pos="99000">
                  <a:schemeClr val="accent5">
                    <a:alpha val="72000"/>
                  </a:schemeClr>
                </a:gs>
                <a:gs pos="0">
                  <a:schemeClr val="accent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pic>
        <p:nvPicPr>
          <p:cNvPr id="10" name="Picture 9" descr="A picture containing text, silhouette, vector graphics&#10;&#10;Description automatically generated">
            <a:extLst>
              <a:ext uri="{FF2B5EF4-FFF2-40B4-BE49-F238E27FC236}">
                <a16:creationId xmlns:a16="http://schemas.microsoft.com/office/drawing/2014/main" id="{A5FAE4B8-7D83-4148-B42D-60AB5D1543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4094837112"/>
      </p:ext>
    </p:extLst>
  </p:cSld>
  <p:clrMapOvr>
    <a:masterClrMapping/>
  </p:clrMapOvr>
  <p:hf hdr="0"/>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eksti_kaksi_kuvaa" preserve="1" userDrawn="1">
  <p:cSld name="teksti_kaksi_kuvaa">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57776"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9" y="1813968"/>
            <a:ext cx="4371975" cy="416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Kuvan paikkamerkki 6">
            <a:extLst>
              <a:ext uri="{FF2B5EF4-FFF2-40B4-BE49-F238E27FC236}">
                <a16:creationId xmlns:a16="http://schemas.microsoft.com/office/drawing/2014/main" id="{525CEE5C-0ABB-5FAD-CD62-63A0C7F3CDC8}"/>
              </a:ext>
            </a:extLst>
          </p:cNvPr>
          <p:cNvSpPr>
            <a:spLocks noGrp="1"/>
          </p:cNvSpPr>
          <p:nvPr>
            <p:ph type="pic" sz="quarter" idx="19" hasCustomPrompt="1"/>
          </p:nvPr>
        </p:nvSpPr>
        <p:spPr>
          <a:xfrm>
            <a:off x="5792400" y="0"/>
            <a:ext cx="6399600" cy="34236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9600" h="3440325">
                <a:moveTo>
                  <a:pt x="581025" y="0"/>
                </a:moveTo>
                <a:lnTo>
                  <a:pt x="6399600" y="9525"/>
                </a:lnTo>
                <a:lnTo>
                  <a:pt x="6399600" y="3440325"/>
                </a:lnTo>
                <a:lnTo>
                  <a:pt x="0" y="3440325"/>
                </a:lnTo>
                <a:lnTo>
                  <a:pt x="581025"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dirty="0"/>
              <a:t>Lisää kuva kuvagalleriasta, Väylän kuvapankista tai omista tiedostoista</a:t>
            </a:r>
            <a:endParaRPr lang="en-US" dirty="0"/>
          </a:p>
        </p:txBody>
      </p:sp>
      <p:sp>
        <p:nvSpPr>
          <p:cNvPr id="11" name="Kuvan paikkamerkki 6">
            <a:extLst>
              <a:ext uri="{FF2B5EF4-FFF2-40B4-BE49-F238E27FC236}">
                <a16:creationId xmlns:a16="http://schemas.microsoft.com/office/drawing/2014/main" id="{16011C4F-724D-8760-175C-BBD6FF19F176}"/>
              </a:ext>
            </a:extLst>
          </p:cNvPr>
          <p:cNvSpPr>
            <a:spLocks noGrp="1"/>
          </p:cNvSpPr>
          <p:nvPr>
            <p:ph type="pic" sz="quarter" idx="20" hasCustomPrompt="1"/>
          </p:nvPr>
        </p:nvSpPr>
        <p:spPr>
          <a:xfrm>
            <a:off x="5211374" y="3456000"/>
            <a:ext cx="6980625" cy="3420000"/>
          </a:xfrm>
          <a:custGeom>
            <a:avLst/>
            <a:gdLst>
              <a:gd name="connsiteX0" fmla="*/ 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0 w 6399600"/>
              <a:gd name="connsiteY4" fmla="*/ 0 h 3430800"/>
              <a:gd name="connsiteX0" fmla="*/ 504825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504825 w 6399600"/>
              <a:gd name="connsiteY4" fmla="*/ 0 h 3430800"/>
              <a:gd name="connsiteX0" fmla="*/ 581025 w 6399600"/>
              <a:gd name="connsiteY0" fmla="*/ 0 h 3440325"/>
              <a:gd name="connsiteX1" fmla="*/ 6399600 w 6399600"/>
              <a:gd name="connsiteY1" fmla="*/ 9525 h 3440325"/>
              <a:gd name="connsiteX2" fmla="*/ 6399600 w 6399600"/>
              <a:gd name="connsiteY2" fmla="*/ 3440325 h 3440325"/>
              <a:gd name="connsiteX3" fmla="*/ 0 w 6399600"/>
              <a:gd name="connsiteY3" fmla="*/ 3440325 h 3440325"/>
              <a:gd name="connsiteX4" fmla="*/ 581025 w 6399600"/>
              <a:gd name="connsiteY4" fmla="*/ 0 h 3440325"/>
              <a:gd name="connsiteX0" fmla="*/ 19050 w 6399600"/>
              <a:gd name="connsiteY0" fmla="*/ 0 h 3430800"/>
              <a:gd name="connsiteX1" fmla="*/ 6399600 w 6399600"/>
              <a:gd name="connsiteY1" fmla="*/ 0 h 3430800"/>
              <a:gd name="connsiteX2" fmla="*/ 6399600 w 6399600"/>
              <a:gd name="connsiteY2" fmla="*/ 3430800 h 3430800"/>
              <a:gd name="connsiteX3" fmla="*/ 0 w 6399600"/>
              <a:gd name="connsiteY3" fmla="*/ 3430800 h 3430800"/>
              <a:gd name="connsiteX4" fmla="*/ 19050 w 6399600"/>
              <a:gd name="connsiteY4" fmla="*/ 0 h 3430800"/>
              <a:gd name="connsiteX0" fmla="*/ 600075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600075 w 6980625"/>
              <a:gd name="connsiteY4" fmla="*/ 0 h 3430800"/>
              <a:gd name="connsiteX0" fmla="*/ 579979 w 6980625"/>
              <a:gd name="connsiteY0" fmla="*/ 0 h 3430800"/>
              <a:gd name="connsiteX1" fmla="*/ 6980625 w 6980625"/>
              <a:gd name="connsiteY1" fmla="*/ 0 h 3430800"/>
              <a:gd name="connsiteX2" fmla="*/ 6980625 w 6980625"/>
              <a:gd name="connsiteY2" fmla="*/ 3430800 h 3430800"/>
              <a:gd name="connsiteX3" fmla="*/ 0 w 6980625"/>
              <a:gd name="connsiteY3" fmla="*/ 3421275 h 3430800"/>
              <a:gd name="connsiteX4" fmla="*/ 579979 w 6980625"/>
              <a:gd name="connsiteY4" fmla="*/ 0 h 3430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0625" h="3430800">
                <a:moveTo>
                  <a:pt x="579979" y="0"/>
                </a:moveTo>
                <a:lnTo>
                  <a:pt x="6980625" y="0"/>
                </a:lnTo>
                <a:lnTo>
                  <a:pt x="6980625" y="3430800"/>
                </a:lnTo>
                <a:lnTo>
                  <a:pt x="0" y="3421275"/>
                </a:lnTo>
                <a:lnTo>
                  <a:pt x="579979" y="0"/>
                </a:lnTo>
                <a:close/>
              </a:path>
            </a:pathLst>
          </a:custGeom>
        </p:spPr>
        <p:txBody>
          <a:bodyPr/>
          <a:lstStyle>
            <a:lvl1pPr marL="0" indent="0" algn="ctr">
              <a:buFontTx/>
              <a:buNone/>
              <a:defRPr/>
            </a:lvl1pPr>
          </a:lstStyle>
          <a:p>
            <a:pPr marL="0" marR="0" lvl="0" indent="0" algn="l" defTabSz="914400" rtl="0" eaLnBrk="1" fontAlgn="auto" latinLnBrk="0" hangingPunct="1">
              <a:lnSpc>
                <a:spcPct val="90000"/>
              </a:lnSpc>
              <a:spcBef>
                <a:spcPts val="1000"/>
              </a:spcBef>
              <a:spcAft>
                <a:spcPts val="0"/>
              </a:spcAft>
              <a:buClr>
                <a:srgbClr val="0065AF"/>
              </a:buClr>
              <a:buSzTx/>
              <a:buFontTx/>
              <a:buNone/>
              <a:tabLst/>
              <a:defRPr/>
            </a:pPr>
            <a:r>
              <a:rPr lang="fi-FI" dirty="0"/>
              <a:t>Lisää kuva kuvagalleriasta, Väylän kuvapankista tai omista tiedostoista</a:t>
            </a:r>
            <a:endParaRPr lang="en-US" dirty="0"/>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610716931"/>
      </p:ext>
    </p:extLst>
  </p:cSld>
  <p:clrMapOvr>
    <a:masterClrMapping/>
  </p:clrMapOvr>
  <p:hf hdr="0"/>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ekstidia" preserve="1" userDrawn="1">
  <p:cSld name="teksti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en-US"/>
              <a:t>Click to edit Master title style</a:t>
            </a:r>
            <a:endParaRPr lang="fi-FI"/>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200" y="1690688"/>
            <a:ext cx="5067300"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Tekstin paikkamerkki 6">
            <a:extLst>
              <a:ext uri="{FF2B5EF4-FFF2-40B4-BE49-F238E27FC236}">
                <a16:creationId xmlns:a16="http://schemas.microsoft.com/office/drawing/2014/main" id="{9952975F-EC22-4458-763E-93FFB91847F8}"/>
              </a:ext>
            </a:extLst>
          </p:cNvPr>
          <p:cNvSpPr>
            <a:spLocks noGrp="1"/>
          </p:cNvSpPr>
          <p:nvPr>
            <p:ph type="body" sz="quarter" idx="14"/>
          </p:nvPr>
        </p:nvSpPr>
        <p:spPr>
          <a:xfrm>
            <a:off x="6076950" y="1690688"/>
            <a:ext cx="5067300"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pic>
        <p:nvPicPr>
          <p:cNvPr id="10" name="Picture 9" descr="Logo, company name&#10;&#10;Description automatically generated">
            <a:extLst>
              <a:ext uri="{FF2B5EF4-FFF2-40B4-BE49-F238E27FC236}">
                <a16:creationId xmlns:a16="http://schemas.microsoft.com/office/drawing/2014/main" id="{CCC3B5D6-FCCE-4800-8CD6-D42D57CF51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2592876590"/>
      </p:ext>
    </p:extLst>
  </p:cSld>
  <p:clrMapOvr>
    <a:masterClrMapping/>
  </p:clrMapOvr>
  <p:hf hdr="0"/>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eksti_graafi" preserve="1" userDrawn="1">
  <p:cSld name="teksti_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en-US"/>
              <a:t>Click to edit Master title style</a:t>
            </a:r>
            <a:endParaRPr lang="fi-FI"/>
          </a:p>
        </p:txBody>
      </p:sp>
      <p:sp>
        <p:nvSpPr>
          <p:cNvPr id="7" name="Tekstin paikkamerkki 6">
            <a:extLst>
              <a:ext uri="{FF2B5EF4-FFF2-40B4-BE49-F238E27FC236}">
                <a16:creationId xmlns:a16="http://schemas.microsoft.com/office/drawing/2014/main" id="{35AEEA0D-4DDB-7C80-D5A9-2BC0F6746B3C}"/>
              </a:ext>
            </a:extLst>
          </p:cNvPr>
          <p:cNvSpPr>
            <a:spLocks noGrp="1"/>
          </p:cNvSpPr>
          <p:nvPr>
            <p:ph type="body" sz="quarter" idx="13"/>
          </p:nvPr>
        </p:nvSpPr>
        <p:spPr>
          <a:xfrm>
            <a:off x="838199" y="1775860"/>
            <a:ext cx="24860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dirty="0"/>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3495674" y="1776413"/>
            <a:ext cx="8373600" cy="4161048"/>
          </a:xfrm>
        </p:spPr>
        <p:txBody>
          <a:bodyPr/>
          <a:lstStyle/>
          <a:p>
            <a:r>
              <a:rPr lang="en-US"/>
              <a:t>Click icon to add chart</a:t>
            </a:r>
            <a:endParaRPr lang="fi-FI"/>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pic>
        <p:nvPicPr>
          <p:cNvPr id="8" name="Picture 7" descr="Logo, company name&#10;&#10;Description automatically generated">
            <a:extLst>
              <a:ext uri="{FF2B5EF4-FFF2-40B4-BE49-F238E27FC236}">
                <a16:creationId xmlns:a16="http://schemas.microsoft.com/office/drawing/2014/main" id="{C268AF28-1402-43DB-961B-29B1F04FA1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153541891"/>
      </p:ext>
    </p:extLst>
  </p:cSld>
  <p:clrMapOvr>
    <a:masterClrMapping/>
  </p:clrMapOvr>
  <p:hf hdr="0"/>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graafi" preserve="1" userDrawn="1">
  <p:cSld name="graaf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1A08C71-DAD5-0172-0B72-20CFAEED0732}"/>
              </a:ext>
            </a:extLst>
          </p:cNvPr>
          <p:cNvSpPr>
            <a:spLocks noGrp="1"/>
          </p:cNvSpPr>
          <p:nvPr>
            <p:ph type="title"/>
          </p:nvPr>
        </p:nvSpPr>
        <p:spPr>
          <a:xfrm>
            <a:off x="838200" y="365125"/>
            <a:ext cx="8640000" cy="1325563"/>
          </a:xfrm>
        </p:spPr>
        <p:txBody>
          <a:bodyPr>
            <a:normAutofit/>
          </a:bodyPr>
          <a:lstStyle>
            <a:lvl1pPr>
              <a:defRPr sz="3200" b="1"/>
            </a:lvl1pPr>
          </a:lstStyle>
          <a:p>
            <a:r>
              <a:rPr lang="en-US"/>
              <a:t>Click to edit Master title style</a:t>
            </a:r>
            <a:endParaRPr lang="fi-FI"/>
          </a:p>
        </p:txBody>
      </p:sp>
      <p:sp>
        <p:nvSpPr>
          <p:cNvPr id="10" name="Kaavion paikkamerkki 9">
            <a:extLst>
              <a:ext uri="{FF2B5EF4-FFF2-40B4-BE49-F238E27FC236}">
                <a16:creationId xmlns:a16="http://schemas.microsoft.com/office/drawing/2014/main" id="{CFB0F0F9-2B0C-1D59-6D78-D7BEBF88F50B}"/>
              </a:ext>
            </a:extLst>
          </p:cNvPr>
          <p:cNvSpPr>
            <a:spLocks noGrp="1"/>
          </p:cNvSpPr>
          <p:nvPr>
            <p:ph type="chart" sz="quarter" idx="14"/>
          </p:nvPr>
        </p:nvSpPr>
        <p:spPr>
          <a:xfrm>
            <a:off x="838200" y="1776413"/>
            <a:ext cx="11031074" cy="4172400"/>
          </a:xfrm>
        </p:spPr>
        <p:txBody>
          <a:bodyPr/>
          <a:lstStyle/>
          <a:p>
            <a:r>
              <a:rPr lang="en-US"/>
              <a:t>Click icon to add chart</a:t>
            </a:r>
            <a:endParaRPr lang="fi-FI"/>
          </a:p>
        </p:txBody>
      </p:sp>
      <p:sp>
        <p:nvSpPr>
          <p:cNvPr id="5" name="Dian numeron paikkamerkki 4">
            <a:extLst>
              <a:ext uri="{FF2B5EF4-FFF2-40B4-BE49-F238E27FC236}">
                <a16:creationId xmlns:a16="http://schemas.microsoft.com/office/drawing/2014/main" id="{1EA835E9-4402-B8D6-CFD0-FE95BCF035A5}"/>
              </a:ext>
            </a:extLst>
          </p:cNvPr>
          <p:cNvSpPr>
            <a:spLocks noGrp="1"/>
          </p:cNvSpPr>
          <p:nvPr>
            <p:ph type="sldNum" sz="quarter" idx="12"/>
          </p:nvPr>
        </p:nvSpPr>
        <p:spPr/>
        <p:txBody>
          <a:bodyPr/>
          <a:lstStyle/>
          <a:p>
            <a:fld id="{6BD4A0EF-951A-4343-A672-F31B58E6828E}" type="slidenum">
              <a:rPr lang="en-US" smtClean="0"/>
              <a:pPr/>
              <a:t>‹#›</a:t>
            </a:fld>
            <a:endParaRPr lang="en-US"/>
          </a:p>
        </p:txBody>
      </p:sp>
      <p:pic>
        <p:nvPicPr>
          <p:cNvPr id="6" name="Picture 5" descr="Logo, company name&#10;&#10;Description automatically generated">
            <a:extLst>
              <a:ext uri="{FF2B5EF4-FFF2-40B4-BE49-F238E27FC236}">
                <a16:creationId xmlns:a16="http://schemas.microsoft.com/office/drawing/2014/main" id="{B16816DC-098E-4B80-9604-38CFFD4454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1803557647"/>
      </p:ext>
    </p:extLst>
  </p:cSld>
  <p:clrMapOvr>
    <a:masterClrMapping/>
  </p:clrMapOvr>
  <p:hf hdr="0"/>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levea_varipalkki_teksti_sininen" preserve="1" userDrawn="1">
  <p:cSld name="levea_varipalkki_teksti_sininen">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7"/>
            <a:ext cx="49988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
        <p:nvSpPr>
          <p:cNvPr id="9" name="Suorakulmio 8" descr="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14701"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27000">
                <a:schemeClr val="tx2"/>
              </a:gs>
              <a:gs pos="100000">
                <a:schemeClr val="accent1"/>
              </a:gs>
            </a:gsLst>
            <a:lin ang="0" scaled="0"/>
          </a:gradFill>
          <a:ln>
            <a:gradFill flip="none" rotWithShape="1">
              <a:gsLst>
                <a:gs pos="27000">
                  <a:schemeClr val="tx2"/>
                </a:gs>
                <a:gs pos="100000">
                  <a:schemeClr val="accent1"/>
                </a:gs>
              </a:gsLst>
              <a:lin ang="0" scaled="0"/>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pic>
        <p:nvPicPr>
          <p:cNvPr id="10" name="Picture 9" descr="A picture containing text, silhouette, vector graphics&#10;&#10;Description automatically generated">
            <a:extLst>
              <a:ext uri="{FF2B5EF4-FFF2-40B4-BE49-F238E27FC236}">
                <a16:creationId xmlns:a16="http://schemas.microsoft.com/office/drawing/2014/main" id="{D742687B-51A2-477E-9B17-90081C401DA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3844326079"/>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Väliotsikkodia_kuva_tai_väri_oik">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1331965-5214-461C-BEB3-6F5370F8F963}"/>
              </a:ext>
            </a:extLst>
          </p:cNvPr>
          <p:cNvSpPr>
            <a:spLocks noGrp="1"/>
          </p:cNvSpPr>
          <p:nvPr>
            <p:ph type="ctrTitle"/>
          </p:nvPr>
        </p:nvSpPr>
        <p:spPr>
          <a:xfrm>
            <a:off x="610051" y="610051"/>
            <a:ext cx="4172043" cy="1127126"/>
          </a:xfrm>
        </p:spPr>
        <p:txBody>
          <a:bodyPr anchor="t"/>
          <a:lstStyle>
            <a:lvl1pPr algn="l">
              <a:defRPr sz="2800" b="1">
                <a:solidFill>
                  <a:schemeClr val="tx2"/>
                </a:solidFill>
              </a:defRPr>
            </a:lvl1pPr>
          </a:lstStyle>
          <a:p>
            <a:r>
              <a:rPr lang="fi-FI" noProof="0"/>
              <a:t>Muokkaa ots. perustyyl. napsautt.</a:t>
            </a:r>
            <a:endParaRPr lang="fi-FI" noProof="0" dirty="0"/>
          </a:p>
        </p:txBody>
      </p:sp>
      <p:sp>
        <p:nvSpPr>
          <p:cNvPr id="3" name="Alaotsikko 2">
            <a:extLst>
              <a:ext uri="{FF2B5EF4-FFF2-40B4-BE49-F238E27FC236}">
                <a16:creationId xmlns:a16="http://schemas.microsoft.com/office/drawing/2014/main" id="{1B4C0696-1858-4EE1-8103-E344FB5960C6}"/>
              </a:ext>
            </a:extLst>
          </p:cNvPr>
          <p:cNvSpPr>
            <a:spLocks noGrp="1"/>
          </p:cNvSpPr>
          <p:nvPr>
            <p:ph type="subTitle" idx="1"/>
          </p:nvPr>
        </p:nvSpPr>
        <p:spPr>
          <a:xfrm>
            <a:off x="601664" y="1376362"/>
            <a:ext cx="3466997" cy="2052637"/>
          </a:xfrm>
        </p:spPr>
        <p:txBody>
          <a:bodyPr>
            <a:noAutofit/>
          </a:bodyPr>
          <a:lstStyle>
            <a:lvl1pPr marL="0" indent="0" algn="l">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16" name="Picture Placeholder 15">
            <a:extLst>
              <a:ext uri="{FF2B5EF4-FFF2-40B4-BE49-F238E27FC236}">
                <a16:creationId xmlns:a16="http://schemas.microsoft.com/office/drawing/2014/main" id="{33B3CC76-B329-54EF-A9B2-307DC11F0EC5}"/>
              </a:ext>
            </a:extLst>
          </p:cNvPr>
          <p:cNvSpPr>
            <a:spLocks noGrp="1"/>
          </p:cNvSpPr>
          <p:nvPr>
            <p:ph type="pic" sz="quarter" idx="17"/>
          </p:nvPr>
        </p:nvSpPr>
        <p:spPr>
          <a:xfrm>
            <a:off x="3765480" y="0"/>
            <a:ext cx="8426520" cy="6858000"/>
          </a:xfrm>
          <a:custGeom>
            <a:avLst/>
            <a:gdLst>
              <a:gd name="connsiteX0" fmla="*/ 2933171 w 8426520"/>
              <a:gd name="connsiteY0" fmla="*/ 0 h 6858000"/>
              <a:gd name="connsiteX1" fmla="*/ 8426520 w 8426520"/>
              <a:gd name="connsiteY1" fmla="*/ 0 h 6858000"/>
              <a:gd name="connsiteX2" fmla="*/ 8426520 w 8426520"/>
              <a:gd name="connsiteY2" fmla="*/ 6858000 h 6858000"/>
              <a:gd name="connsiteX3" fmla="*/ 304004 w 8426520"/>
              <a:gd name="connsiteY3" fmla="*/ 6858000 h 6858000"/>
              <a:gd name="connsiteX4" fmla="*/ 258736 w 8426520"/>
              <a:gd name="connsiteY4" fmla="*/ 6724260 h 6858000"/>
              <a:gd name="connsiteX5" fmla="*/ 0 w 8426520"/>
              <a:gd name="connsiteY5" fmla="*/ 5013475 h 6858000"/>
              <a:gd name="connsiteX6" fmla="*/ 2770847 w 8426520"/>
              <a:gd name="connsiteY6" fmla="*/ 9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26520" h="6858000">
                <a:moveTo>
                  <a:pt x="2933171" y="0"/>
                </a:moveTo>
                <a:lnTo>
                  <a:pt x="8426520" y="0"/>
                </a:lnTo>
                <a:lnTo>
                  <a:pt x="8426520" y="6858000"/>
                </a:lnTo>
                <a:lnTo>
                  <a:pt x="304004" y="6858000"/>
                </a:lnTo>
                <a:lnTo>
                  <a:pt x="258736" y="6724260"/>
                </a:lnTo>
                <a:cubicBezTo>
                  <a:pt x="90585" y="6183824"/>
                  <a:pt x="0" y="5609224"/>
                  <a:pt x="0" y="5013475"/>
                </a:cubicBezTo>
                <a:cubicBezTo>
                  <a:pt x="0" y="2928353"/>
                  <a:pt x="1109659" y="1102316"/>
                  <a:pt x="2770847" y="93302"/>
                </a:cubicBezTo>
                <a:close/>
              </a:path>
            </a:pathLst>
          </a:custGeom>
          <a:solidFill>
            <a:schemeClr val="tx2"/>
          </a:solidFill>
        </p:spPr>
        <p:txBody>
          <a:bodyPr wrap="square" anchor="ctr" anchorCtr="0">
            <a:noAutofit/>
          </a:bodyPr>
          <a:lstStyle>
            <a:lvl1pPr algn="r">
              <a:defRPr>
                <a:solidFill>
                  <a:schemeClr val="bg1"/>
                </a:solidFill>
              </a:defRPr>
            </a:lvl1pPr>
          </a:lstStyle>
          <a:p>
            <a:r>
              <a:rPr lang="fi-FI"/>
              <a:t>Lisää kuva napsauttamalla kuvaketta</a:t>
            </a:r>
            <a:endParaRPr lang="en-FI"/>
          </a:p>
        </p:txBody>
      </p:sp>
      <p:sp>
        <p:nvSpPr>
          <p:cNvPr id="11" name="Alatunnisteen paikkamerkki 10">
            <a:extLst>
              <a:ext uri="{FF2B5EF4-FFF2-40B4-BE49-F238E27FC236}">
                <a16:creationId xmlns:a16="http://schemas.microsoft.com/office/drawing/2014/main" id="{4363EDDE-ADD3-4504-8A94-8E34C40C8414}"/>
              </a:ext>
            </a:extLst>
          </p:cNvPr>
          <p:cNvSpPr>
            <a:spLocks noGrp="1"/>
          </p:cNvSpPr>
          <p:nvPr>
            <p:ph type="ftr" sz="quarter" idx="15"/>
          </p:nvPr>
        </p:nvSpPr>
        <p:spPr/>
        <p:txBody>
          <a:bodyPr/>
          <a:lstStyle>
            <a:lvl1pPr>
              <a:defRPr>
                <a:solidFill>
                  <a:srgbClr val="7C878E"/>
                </a:solidFill>
              </a:defRPr>
            </a:lvl1pPr>
          </a:lstStyle>
          <a:p>
            <a:pPr>
              <a:defRPr/>
            </a:pPr>
            <a:r>
              <a:rPr lang="fi-FI" dirty="0"/>
              <a:t>[Esityksen nimi]</a:t>
            </a:r>
          </a:p>
        </p:txBody>
      </p:sp>
      <p:sp>
        <p:nvSpPr>
          <p:cNvPr id="8" name="Päivämäärän paikkamerkki 7">
            <a:extLst>
              <a:ext uri="{FF2B5EF4-FFF2-40B4-BE49-F238E27FC236}">
                <a16:creationId xmlns:a16="http://schemas.microsoft.com/office/drawing/2014/main" id="{9169D6F5-1440-4AD1-BFD2-06029438D076}"/>
              </a:ext>
            </a:extLst>
          </p:cNvPr>
          <p:cNvSpPr>
            <a:spLocks noGrp="1"/>
          </p:cNvSpPr>
          <p:nvPr>
            <p:ph type="dt" sz="half" idx="14"/>
          </p:nvPr>
        </p:nvSpPr>
        <p:spPr/>
        <p:txBody>
          <a:bodyPr/>
          <a:lstStyle>
            <a:lvl1pPr>
              <a:defRPr>
                <a:solidFill>
                  <a:schemeClr val="bg1"/>
                </a:solidFill>
              </a:defRPr>
            </a:lvl1pPr>
          </a:lstStyle>
          <a:p>
            <a:pPr>
              <a:defRPr/>
            </a:pPr>
            <a:fld id="{FA8375D6-57FF-406A-BFE6-3C8DDB4FAE3D}" type="datetime1">
              <a:rPr lang="fi-FI" smtClean="0"/>
              <a:t>30.11.2023</a:t>
            </a:fld>
            <a:endParaRPr lang="fi-FI" dirty="0"/>
          </a:p>
        </p:txBody>
      </p:sp>
      <p:sp>
        <p:nvSpPr>
          <p:cNvPr id="12" name="Dian numeron paikkamerkki 11">
            <a:extLst>
              <a:ext uri="{FF2B5EF4-FFF2-40B4-BE49-F238E27FC236}">
                <a16:creationId xmlns:a16="http://schemas.microsoft.com/office/drawing/2014/main" id="{62C44236-A5A3-44F0-A1ED-F788F96664E5}"/>
              </a:ext>
            </a:extLst>
          </p:cNvPr>
          <p:cNvSpPr>
            <a:spLocks noGrp="1"/>
          </p:cNvSpPr>
          <p:nvPr>
            <p:ph type="sldNum" sz="quarter" idx="16"/>
          </p:nvPr>
        </p:nvSpPr>
        <p:spPr/>
        <p:txBody>
          <a:bodyPr/>
          <a:lstStyle>
            <a:lvl1pPr>
              <a:defRPr>
                <a:solidFill>
                  <a:schemeClr val="bg1"/>
                </a:solidFill>
              </a:defRPr>
            </a:lvl1pPr>
          </a:lstStyle>
          <a:p>
            <a:pPr>
              <a:defRPr/>
            </a:pPr>
            <a:fld id="{E97DE6E4-DC77-456C-872A-552B509F49AF}" type="slidenum">
              <a:rPr lang="fi-FI" smtClean="0"/>
              <a:pPr>
                <a:defRPr/>
              </a:pPr>
              <a:t>‹#›</a:t>
            </a:fld>
            <a:endParaRPr lang="fi-FI" dirty="0"/>
          </a:p>
        </p:txBody>
      </p:sp>
    </p:spTree>
    <p:extLst>
      <p:ext uri="{BB962C8B-B14F-4D97-AF65-F5344CB8AC3E}">
        <p14:creationId xmlns:p14="http://schemas.microsoft.com/office/powerpoint/2010/main" val="28070149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levea_varipalkki_teksti_vihrea" preserve="1" userDrawn="1">
  <p:cSld name="levea_varipalkki_teksti_vihrea">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
        <p:nvSpPr>
          <p:cNvPr id="9" name="Suorakulmio 8" descr="Logo&#10;&#10;Description automatically generated">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4"/>
              </a:gs>
              <a:gs pos="100000">
                <a:schemeClr val="bg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Picture 10" descr="A picture containing text, silhouette, vector graphics&#10;&#10;Description automatically generated">
            <a:extLst>
              <a:ext uri="{FF2B5EF4-FFF2-40B4-BE49-F238E27FC236}">
                <a16:creationId xmlns:a16="http://schemas.microsoft.com/office/drawing/2014/main" id="{A6D51F26-86C7-4B78-A749-807E833DC62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1579899377"/>
      </p:ext>
    </p:extLst>
  </p:cSld>
  <p:clrMapOvr>
    <a:masterClrMapping/>
  </p:clrMapOvr>
  <p:hf hdr="0"/>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levea_varipalkki_teksti_pinkki" preserve="1" userDrawn="1">
  <p:cSld name="levea_varipalkki_teksti_pinkki">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4998823" cy="1325563"/>
          </a:xfrm>
        </p:spPr>
        <p:txBody>
          <a:bodyPr>
            <a:normAutofit/>
          </a:bodyPr>
          <a:lstStyle>
            <a:lvl1pPr>
              <a:defRPr sz="32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5" name="Tekstin paikkamerkki 4">
            <a:extLst>
              <a:ext uri="{FF2B5EF4-FFF2-40B4-BE49-F238E27FC236}">
                <a16:creationId xmlns:a16="http://schemas.microsoft.com/office/drawing/2014/main" id="{F289C589-D0B7-CF7C-D481-B7C91F6295E3}"/>
              </a:ext>
            </a:extLst>
          </p:cNvPr>
          <p:cNvSpPr>
            <a:spLocks noGrp="1"/>
          </p:cNvSpPr>
          <p:nvPr>
            <p:ph type="body" sz="quarter" idx="18"/>
          </p:nvPr>
        </p:nvSpPr>
        <p:spPr>
          <a:xfrm>
            <a:off x="838198" y="1813968"/>
            <a:ext cx="4998825" cy="416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8" name="Dian numeron paikkamerkki 7"/>
          <p:cNvSpPr>
            <a:spLocks noGrp="1"/>
          </p:cNvSpPr>
          <p:nvPr>
            <p:ph type="sldNum" sz="quarter" idx="17"/>
          </p:nvPr>
        </p:nvSpPr>
        <p:spPr/>
        <p:txBody>
          <a:bodyPr/>
          <a:lstStyle>
            <a:lvl1pPr>
              <a:defRPr>
                <a:solidFill>
                  <a:srgbClr val="898989"/>
                </a:solidFill>
              </a:defRPr>
            </a:lvl1pPr>
          </a:lstStyle>
          <a:p>
            <a:fld id="{6BD4A0EF-951A-4343-A672-F31B58E6828E}" type="slidenum">
              <a:rPr lang="en-US" smtClean="0"/>
              <a:pPr/>
              <a:t>‹#›</a:t>
            </a:fld>
            <a:endParaRPr lang="en-US"/>
          </a:p>
        </p:txBody>
      </p:sp>
      <p:sp>
        <p:nvSpPr>
          <p:cNvPr id="9" name="Suorakulmio 8">
            <a:extLst>
              <a:ext uri="{FF2B5EF4-FFF2-40B4-BE49-F238E27FC236}">
                <a16:creationId xmlns:a16="http://schemas.microsoft.com/office/drawing/2014/main" id="{9B5879DD-5458-8E90-5B78-B61A4B3E2A3B}"/>
              </a:ext>
              <a:ext uri="{C183D7F6-B498-43B3-948B-1728B52AA6E4}">
                <adec:decorative xmlns:adec="http://schemas.microsoft.com/office/drawing/2017/decorative" val="1"/>
              </a:ext>
            </a:extLst>
          </p:cNvPr>
          <p:cNvSpPr/>
          <p:nvPr userDrawn="1"/>
        </p:nvSpPr>
        <p:spPr>
          <a:xfrm>
            <a:off x="6024226" y="0"/>
            <a:ext cx="6174000" cy="6872927"/>
          </a:xfrm>
          <a:custGeom>
            <a:avLst/>
            <a:gdLst>
              <a:gd name="connsiteX0" fmla="*/ 0 w 2246811"/>
              <a:gd name="connsiteY0" fmla="*/ 0 h 6858000"/>
              <a:gd name="connsiteX1" fmla="*/ 2246811 w 2246811"/>
              <a:gd name="connsiteY1" fmla="*/ 0 h 6858000"/>
              <a:gd name="connsiteX2" fmla="*/ 2246811 w 2246811"/>
              <a:gd name="connsiteY2" fmla="*/ 6858000 h 6858000"/>
              <a:gd name="connsiteX3" fmla="*/ 0 w 2246811"/>
              <a:gd name="connsiteY3" fmla="*/ 6858000 h 6858000"/>
              <a:gd name="connsiteX4" fmla="*/ 0 w 2246811"/>
              <a:gd name="connsiteY4" fmla="*/ 0 h 6858000"/>
              <a:gd name="connsiteX0" fmla="*/ 0 w 2246811"/>
              <a:gd name="connsiteY0" fmla="*/ 0 h 6858000"/>
              <a:gd name="connsiteX1" fmla="*/ 2246811 w 2246811"/>
              <a:gd name="connsiteY1" fmla="*/ 0 h 6858000"/>
              <a:gd name="connsiteX2" fmla="*/ 2246811 w 2246811"/>
              <a:gd name="connsiteY2" fmla="*/ 6858000 h 6858000"/>
              <a:gd name="connsiteX3" fmla="*/ 627017 w 2246811"/>
              <a:gd name="connsiteY3" fmla="*/ 6858000 h 6858000"/>
              <a:gd name="connsiteX4" fmla="*/ 0 w 2246811"/>
              <a:gd name="connsiteY4" fmla="*/ 0 h 6858000"/>
              <a:gd name="connsiteX0" fmla="*/ 0 w 1657542"/>
              <a:gd name="connsiteY0" fmla="*/ 28575 h 6858000"/>
              <a:gd name="connsiteX1" fmla="*/ 1657542 w 1657542"/>
              <a:gd name="connsiteY1" fmla="*/ 0 h 6858000"/>
              <a:gd name="connsiteX2" fmla="*/ 1657542 w 1657542"/>
              <a:gd name="connsiteY2" fmla="*/ 6858000 h 6858000"/>
              <a:gd name="connsiteX3" fmla="*/ 37748 w 1657542"/>
              <a:gd name="connsiteY3" fmla="*/ 6858000 h 6858000"/>
              <a:gd name="connsiteX4" fmla="*/ 0 w 1657542"/>
              <a:gd name="connsiteY4" fmla="*/ 28575 h 6858000"/>
              <a:gd name="connsiteX0" fmla="*/ 717903 w 2375445"/>
              <a:gd name="connsiteY0" fmla="*/ 28575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28575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717903 w 2375445"/>
              <a:gd name="connsiteY0" fmla="*/ 0 h 6867525"/>
              <a:gd name="connsiteX1" fmla="*/ 2375445 w 2375445"/>
              <a:gd name="connsiteY1" fmla="*/ 0 h 6867525"/>
              <a:gd name="connsiteX2" fmla="*/ 2375445 w 2375445"/>
              <a:gd name="connsiteY2" fmla="*/ 6858000 h 6867525"/>
              <a:gd name="connsiteX3" fmla="*/ 0 w 2375445"/>
              <a:gd name="connsiteY3" fmla="*/ 6867525 h 6867525"/>
              <a:gd name="connsiteX4" fmla="*/ 717903 w 2375445"/>
              <a:gd name="connsiteY4" fmla="*/ 0 h 6867525"/>
              <a:gd name="connsiteX0" fmla="*/ 472365 w 2375445"/>
              <a:gd name="connsiteY0" fmla="*/ 0 h 6886575"/>
              <a:gd name="connsiteX1" fmla="*/ 2375445 w 2375445"/>
              <a:gd name="connsiteY1" fmla="*/ 19050 h 6886575"/>
              <a:gd name="connsiteX2" fmla="*/ 2375445 w 2375445"/>
              <a:gd name="connsiteY2" fmla="*/ 6877050 h 6886575"/>
              <a:gd name="connsiteX3" fmla="*/ 0 w 2375445"/>
              <a:gd name="connsiteY3" fmla="*/ 6886575 h 6886575"/>
              <a:gd name="connsiteX4" fmla="*/ 472365 w 2375445"/>
              <a:gd name="connsiteY4" fmla="*/ 0 h 6886575"/>
              <a:gd name="connsiteX0" fmla="*/ 474991 w 2375445"/>
              <a:gd name="connsiteY0" fmla="*/ 0 h 6872927"/>
              <a:gd name="connsiteX1" fmla="*/ 2375445 w 2375445"/>
              <a:gd name="connsiteY1" fmla="*/ 5402 h 6872927"/>
              <a:gd name="connsiteX2" fmla="*/ 2375445 w 2375445"/>
              <a:gd name="connsiteY2" fmla="*/ 6863402 h 6872927"/>
              <a:gd name="connsiteX3" fmla="*/ 0 w 2375445"/>
              <a:gd name="connsiteY3" fmla="*/ 6872927 h 6872927"/>
              <a:gd name="connsiteX4" fmla="*/ 474991 w 2375445"/>
              <a:gd name="connsiteY4" fmla="*/ 0 h 687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5445" h="6872927">
                <a:moveTo>
                  <a:pt x="474991" y="0"/>
                </a:moveTo>
                <a:lnTo>
                  <a:pt x="2375445" y="5402"/>
                </a:lnTo>
                <a:lnTo>
                  <a:pt x="2375445" y="6863402"/>
                </a:lnTo>
                <a:lnTo>
                  <a:pt x="0" y="6872927"/>
                </a:lnTo>
                <a:lnTo>
                  <a:pt x="474991" y="0"/>
                </a:lnTo>
                <a:close/>
              </a:path>
            </a:pathLst>
          </a:custGeom>
          <a:gradFill>
            <a:gsLst>
              <a:gs pos="0">
                <a:schemeClr val="accent5"/>
              </a:gs>
              <a:gs pos="100000">
                <a:schemeClr val="accent5">
                  <a:alpha val="6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Picture 9" descr="A picture containing text, silhouette, vector graphics&#10;&#10;Description automatically generated">
            <a:extLst>
              <a:ext uri="{FF2B5EF4-FFF2-40B4-BE49-F238E27FC236}">
                <a16:creationId xmlns:a16="http://schemas.microsoft.com/office/drawing/2014/main" id="{48AFDCBD-FC05-4A6F-A01D-05D93BBF97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77462" y="286000"/>
            <a:ext cx="1833562" cy="1527968"/>
          </a:xfrm>
          <a:prstGeom prst="rect">
            <a:avLst/>
          </a:prstGeom>
        </p:spPr>
      </p:pic>
    </p:spTree>
    <p:extLst>
      <p:ext uri="{BB962C8B-B14F-4D97-AF65-F5344CB8AC3E}">
        <p14:creationId xmlns:p14="http://schemas.microsoft.com/office/powerpoint/2010/main" val="3150866419"/>
      </p:ext>
    </p:extLst>
  </p:cSld>
  <p:clrMapOvr>
    <a:masterClrMapping/>
  </p:clrMapOvr>
  <p:hf hdr="0"/>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Otsikko ja sisältö"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mn-lt"/>
                <a:ea typeface="Tahoma" panose="020B0604030504040204" pitchFamily="34" charset="0"/>
                <a:cs typeface="Tahoma" panose="020B0604030504040204" pitchFamily="34" charset="0"/>
              </a:defRPr>
            </a:lvl1pPr>
            <a:lvl2pPr>
              <a:defRPr b="0" i="0">
                <a:latin typeface="+mn-lt"/>
                <a:ea typeface="Tahoma" panose="020B0604030504040204" pitchFamily="34" charset="0"/>
                <a:cs typeface="Tahoma" panose="020B0604030504040204" pitchFamily="34" charset="0"/>
              </a:defRPr>
            </a:lvl2pPr>
            <a:lvl3pPr>
              <a:defRPr b="0" i="0">
                <a:latin typeface="+mn-lt"/>
                <a:ea typeface="Tahoma" panose="020B0604030504040204" pitchFamily="34" charset="0"/>
                <a:cs typeface="Tahoma" panose="020B0604030504040204" pitchFamily="34" charset="0"/>
              </a:defRPr>
            </a:lvl3pPr>
            <a:lvl4pPr>
              <a:defRPr b="0" i="0">
                <a:latin typeface="+mn-lt"/>
                <a:ea typeface="Tahoma" panose="020B0604030504040204" pitchFamily="34" charset="0"/>
                <a:cs typeface="Tahoma" panose="020B0604030504040204" pitchFamily="34" charset="0"/>
              </a:defRPr>
            </a:lvl4pPr>
            <a:lvl5pPr>
              <a:defRPr b="0" i="0">
                <a:latin typeface="+mn-lt"/>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14" name="eukarelialogoplaceholder"/>
          <p:cNvSpPr txBox="1"/>
          <p:nvPr userDrawn="1"/>
        </p:nvSpPr>
        <p:spPr>
          <a:xfrm>
            <a:off x="864000" y="6002532"/>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5" name="eulogoplaceholder"/>
          <p:cNvSpPr txBox="1"/>
          <p:nvPr userDrawn="1"/>
        </p:nvSpPr>
        <p:spPr>
          <a:xfrm>
            <a:off x="864000" y="5983065"/>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7" name="eulogotenplaceholder"/>
          <p:cNvSpPr txBox="1"/>
          <p:nvPr userDrawn="1"/>
        </p:nvSpPr>
        <p:spPr>
          <a:xfrm>
            <a:off x="864000" y="6228000"/>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21" name="eufinancelogoplaceholder"/>
          <p:cNvSpPr txBox="1"/>
          <p:nvPr userDrawn="1"/>
        </p:nvSpPr>
        <p:spPr>
          <a:xfrm>
            <a:off x="864000" y="6228000"/>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Tree>
    <p:extLst>
      <p:ext uri="{BB962C8B-B14F-4D97-AF65-F5344CB8AC3E}">
        <p14:creationId xmlns:p14="http://schemas.microsoft.com/office/powerpoint/2010/main" val="173500921"/>
      </p:ext>
    </p:extLst>
  </p:cSld>
  <p:clrMapOvr>
    <a:masterClrMapping/>
  </p:clrMapOvr>
  <p:hf hdr="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opetus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9190A0-FF99-40C3-81C5-81188E63417C}"/>
              </a:ext>
            </a:extLst>
          </p:cNvPr>
          <p:cNvSpPr/>
          <p:nvPr userDrawn="1"/>
        </p:nvSpPr>
        <p:spPr>
          <a:xfrm>
            <a:off x="0" y="0"/>
            <a:ext cx="12192000" cy="6858000"/>
          </a:xfrm>
          <a:prstGeom prst="rect">
            <a:avLst/>
          </a:prstGeom>
          <a:gradFill>
            <a:gsLst>
              <a:gs pos="15000">
                <a:schemeClr val="tx2"/>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Picture 4" descr="A picture containing text, silhouette, vector graphics&#10;&#10;Description automatically generated">
            <a:extLst>
              <a:ext uri="{FF2B5EF4-FFF2-40B4-BE49-F238E27FC236}">
                <a16:creationId xmlns:a16="http://schemas.microsoft.com/office/drawing/2014/main" id="{DAC47AF2-DB51-4DCF-A0E4-0E0D498E65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90588" y="1841157"/>
            <a:ext cx="3810824" cy="3175686"/>
          </a:xfrm>
          <a:prstGeom prst="rect">
            <a:avLst/>
          </a:prstGeom>
        </p:spPr>
      </p:pic>
    </p:spTree>
    <p:extLst>
      <p:ext uri="{BB962C8B-B14F-4D97-AF65-F5344CB8AC3E}">
        <p14:creationId xmlns:p14="http://schemas.microsoft.com/office/powerpoint/2010/main" val="16775839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itle_and_content_logo">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99612" cy="1325563"/>
          </a:xfrm>
        </p:spPr>
        <p:txBody>
          <a:bodyPr>
            <a:normAutofit/>
          </a:bodyPr>
          <a:lstStyle>
            <a:lvl1pPr>
              <a:defRPr sz="3600" b="1" i="0" baseline="0">
                <a:latin typeface="+mj-lt"/>
                <a:ea typeface="Tahoma" panose="020B0604030504040204" pitchFamily="34" charset="0"/>
                <a:cs typeface="Tahoma" panose="020B0604030504040204" pitchFamily="34" charset="0"/>
              </a:defRPr>
            </a:lvl1pPr>
          </a:lstStyle>
          <a:p>
            <a:r>
              <a:rPr lang="en-US"/>
              <a:t>Click to edit Master title style</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mn-lt"/>
                <a:ea typeface="Tahoma" panose="020B0604030504040204" pitchFamily="34" charset="0"/>
                <a:cs typeface="Tahoma" panose="020B0604030504040204" pitchFamily="34" charset="0"/>
              </a:defRPr>
            </a:lvl1pPr>
            <a:lvl2pPr>
              <a:defRPr b="0" i="0">
                <a:latin typeface="+mn-lt"/>
                <a:ea typeface="Tahoma" panose="020B0604030504040204" pitchFamily="34" charset="0"/>
                <a:cs typeface="Tahoma" panose="020B0604030504040204" pitchFamily="34" charset="0"/>
              </a:defRPr>
            </a:lvl2pPr>
            <a:lvl3pPr>
              <a:defRPr b="0" i="0">
                <a:latin typeface="+mn-lt"/>
                <a:ea typeface="Tahoma" panose="020B0604030504040204" pitchFamily="34" charset="0"/>
                <a:cs typeface="Tahoma" panose="020B0604030504040204" pitchFamily="34" charset="0"/>
              </a:defRPr>
            </a:lvl3pPr>
            <a:lvl4pPr>
              <a:defRPr b="0" i="0">
                <a:latin typeface="+mn-lt"/>
                <a:ea typeface="Tahoma" panose="020B0604030504040204" pitchFamily="34" charset="0"/>
                <a:cs typeface="Tahoma" panose="020B0604030504040204" pitchFamily="34" charset="0"/>
              </a:defRPr>
            </a:lvl4pPr>
            <a:lvl5pPr>
              <a:defRPr b="0" i="0">
                <a:latin typeface="+mn-lt"/>
                <a:ea typeface="Tahoma" panose="020B0604030504040204" pitchFamily="34" charset="0"/>
                <a:cs typeface="Tahom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8" name="eukarelialogoplaceholder"/>
          <p:cNvSpPr txBox="1"/>
          <p:nvPr userDrawn="1"/>
        </p:nvSpPr>
        <p:spPr>
          <a:xfrm>
            <a:off x="864000" y="6002532"/>
            <a:ext cx="1115988" cy="235962"/>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4" name="eulogotenplaceholder"/>
          <p:cNvSpPr txBox="1"/>
          <p:nvPr userDrawn="1"/>
        </p:nvSpPr>
        <p:spPr>
          <a:xfrm>
            <a:off x="864000" y="6228000"/>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8" name="eulogoplaceholder"/>
          <p:cNvSpPr txBox="1"/>
          <p:nvPr userDrawn="1"/>
        </p:nvSpPr>
        <p:spPr>
          <a:xfrm>
            <a:off x="864000" y="5983065"/>
            <a:ext cx="3960000" cy="45000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sp>
        <p:nvSpPr>
          <p:cNvPr id="19" name="eufinancelogoplaceholder"/>
          <p:cNvSpPr txBox="1"/>
          <p:nvPr userDrawn="1"/>
        </p:nvSpPr>
        <p:spPr>
          <a:xfrm>
            <a:off x="864000" y="6228000"/>
            <a:ext cx="3379905" cy="375480"/>
          </a:xfrm>
          <a:prstGeom prst="rect">
            <a:avLst/>
          </a:prstGeom>
          <a:noFill/>
        </p:spPr>
        <p:txBody>
          <a:bodyPr wrap="square" rtlCol="0">
            <a:spAutoFit/>
          </a:bodyPr>
          <a:lstStyle/>
          <a:p>
            <a:pPr algn="ctr"/>
            <a:endParaRPr lang="fi-FI" sz="1400" b="1" baseline="30000" dirty="0">
              <a:solidFill>
                <a:srgbClr val="000000"/>
              </a:solidFill>
              <a:latin typeface="Felbridge Pro"/>
              <a:cs typeface="Felbridge Pro"/>
            </a:endParaRPr>
          </a:p>
        </p:txBody>
      </p:sp>
      <p:pic>
        <p:nvPicPr>
          <p:cNvPr id="13" name="Picture 12" descr="Logo, company name&#10;&#10;Description automatically generated">
            <a:extLst>
              <a:ext uri="{FF2B5EF4-FFF2-40B4-BE49-F238E27FC236}">
                <a16:creationId xmlns:a16="http://schemas.microsoft.com/office/drawing/2014/main" id="{94AB4D42-28B4-450C-A8AD-76857559F37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69298" y="66089"/>
            <a:ext cx="2222702" cy="1709771"/>
          </a:xfrm>
          <a:prstGeom prst="rect">
            <a:avLst/>
          </a:prstGeom>
        </p:spPr>
      </p:pic>
    </p:spTree>
    <p:extLst>
      <p:ext uri="{BB962C8B-B14F-4D97-AF65-F5344CB8AC3E}">
        <p14:creationId xmlns:p14="http://schemas.microsoft.com/office/powerpoint/2010/main" val="2145243526"/>
      </p:ext>
    </p:extLst>
  </p:cSld>
  <p:clrMapOvr>
    <a:masterClrMapping/>
  </p:clrMapOvr>
  <p:hf hdr="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Basic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i="0">
                <a:latin typeface="Tahoma" panose="020B0604030504040204" pitchFamily="34" charset="0"/>
                <a:ea typeface="Tahoma" panose="020B0604030504040204" pitchFamily="34" charset="0"/>
                <a:cs typeface="Tahoma" panose="020B0604030504040204" pitchFamily="34" charset="0"/>
              </a:defRPr>
            </a:lvl1pPr>
          </a:lstStyle>
          <a:p>
            <a:r>
              <a:rPr lang="fi-FI" dirty="0"/>
              <a:t>Muokkaa perustyyl. napsautt.</a:t>
            </a:r>
            <a:endParaRPr lang="en-US" dirty="0"/>
          </a:p>
        </p:txBody>
      </p:sp>
      <p:sp>
        <p:nvSpPr>
          <p:cNvPr id="9" name="Text Placeholder 8"/>
          <p:cNvSpPr>
            <a:spLocks noGrp="1"/>
          </p:cNvSpPr>
          <p:nvPr>
            <p:ph type="body" sz="quarter" idx="13"/>
          </p:nvPr>
        </p:nvSpPr>
        <p:spPr>
          <a:xfrm>
            <a:off x="838200" y="1905000"/>
            <a:ext cx="10487025" cy="4010025"/>
          </a:xfrm>
        </p:spPr>
        <p:txBody>
          <a:bodyPr/>
          <a:lstStyle>
            <a:lvl1pPr>
              <a:defRPr sz="2400" b="0" i="0">
                <a:latin typeface="Tahoma" panose="020B0604030504040204" pitchFamily="34" charset="0"/>
                <a:ea typeface="Tahoma" panose="020B0604030504040204" pitchFamily="34" charset="0"/>
                <a:cs typeface="Tahoma" panose="020B0604030504040204" pitchFamily="34" charset="0"/>
              </a:defRPr>
            </a:lvl1pPr>
            <a:lvl2pPr>
              <a:defRPr b="0" i="0">
                <a:latin typeface="Tahoma" panose="020B0604030504040204" pitchFamily="34" charset="0"/>
                <a:ea typeface="Tahoma" panose="020B0604030504040204" pitchFamily="34" charset="0"/>
                <a:cs typeface="Tahoma" panose="020B0604030504040204" pitchFamily="34" charset="0"/>
              </a:defRPr>
            </a:lvl2pPr>
            <a:lvl3pPr>
              <a:defRPr b="0" i="0">
                <a:latin typeface="Tahoma" panose="020B0604030504040204" pitchFamily="34" charset="0"/>
                <a:ea typeface="Tahoma" panose="020B0604030504040204" pitchFamily="34" charset="0"/>
                <a:cs typeface="Tahoma" panose="020B0604030504040204" pitchFamily="34" charset="0"/>
              </a:defRPr>
            </a:lvl3pPr>
            <a:lvl4pPr>
              <a:defRPr b="0" i="0">
                <a:latin typeface="Tahoma" panose="020B0604030504040204" pitchFamily="34" charset="0"/>
                <a:ea typeface="Tahoma" panose="020B0604030504040204" pitchFamily="34" charset="0"/>
                <a:cs typeface="Tahoma" panose="020B0604030504040204" pitchFamily="34" charset="0"/>
              </a:defRPr>
            </a:lvl4pPr>
            <a:lvl5pPr>
              <a:defRPr b="0" i="0">
                <a:latin typeface="Tahoma" panose="020B0604030504040204" pitchFamily="34" charset="0"/>
                <a:ea typeface="Tahoma" panose="020B0604030504040204" pitchFamily="34" charset="0"/>
                <a:cs typeface="Tahoma" panose="020B0604030504040204" pitchFamily="34" charset="0"/>
              </a:defRPr>
            </a:lvl5p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10" name="Rectangle 9"/>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2"/>
          <p:cNvSpPr>
            <a:spLocks noGrp="1"/>
          </p:cNvSpPr>
          <p:nvPr>
            <p:ph type="dt" sz="half" idx="2"/>
          </p:nvPr>
        </p:nvSpPr>
        <p:spPr>
          <a:xfrm>
            <a:off x="838200" y="6356351"/>
            <a:ext cx="3990975" cy="365125"/>
          </a:xfrm>
          <a:prstGeom prst="rect">
            <a:avLst/>
          </a:prstGeom>
        </p:spPr>
        <p:txBody>
          <a:bodyPr/>
          <a:lstStyle>
            <a:lvl1pPr>
              <a:defRPr sz="1400">
                <a:solidFill>
                  <a:schemeClr val="bg1">
                    <a:lumMod val="50000"/>
                  </a:schemeClr>
                </a:solidFill>
              </a:defRPr>
            </a:lvl1pPr>
          </a:lstStyle>
          <a:p>
            <a:r>
              <a:rPr lang="fi-FI"/>
              <a:t>1.2.2019</a:t>
            </a:r>
            <a:endParaRPr lang="en-US" dirty="0"/>
          </a:p>
        </p:txBody>
      </p:sp>
      <p:sp>
        <p:nvSpPr>
          <p:cNvPr id="11" name="Slide Number Placeholder 5"/>
          <p:cNvSpPr>
            <a:spLocks noGrp="1"/>
          </p:cNvSpPr>
          <p:nvPr>
            <p:ph type="sldNum" sz="quarter" idx="4"/>
          </p:nvPr>
        </p:nvSpPr>
        <p:spPr>
          <a:xfrm>
            <a:off x="10835234" y="6356350"/>
            <a:ext cx="518565" cy="365125"/>
          </a:xfrm>
          <a:prstGeom prst="rect">
            <a:avLst/>
          </a:prstGeom>
        </p:spPr>
        <p:txBody>
          <a:bodyPr vert="horz" lIns="91440" tIns="45720" rIns="91440" bIns="45720" rtlCol="0" anchor="ctr"/>
          <a:lstStyle>
            <a:lvl1pPr algn="r">
              <a:defRPr sz="1200" b="1">
                <a:solidFill>
                  <a:schemeClr val="tx1">
                    <a:tint val="75000"/>
                  </a:schemeClr>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3087533976"/>
      </p:ext>
    </p:extLst>
  </p:cSld>
  <p:clrMapOvr>
    <a:masterClrMapping/>
  </p:clrMapOvr>
  <p:hf hdr="0"/>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vaaka_palkki_kuva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0" indent="0">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12" name="Rectangle 11"/>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0" y="2076397"/>
            <a:ext cx="12192000" cy="2526600"/>
          </a:xfrm>
          <a:solidFill>
            <a:srgbClr val="00B0CC">
              <a:alpha val="75000"/>
            </a:srgbClr>
          </a:solidFill>
          <a:ln>
            <a:noFill/>
          </a:ln>
        </p:spPr>
        <p:txBody>
          <a:bodyPr lIns="864000" rIns="90000">
            <a:normAutofit/>
          </a:bodyPr>
          <a:lstStyle>
            <a:lvl1pPr>
              <a:defRPr sz="36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1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Tree>
    <p:extLst>
      <p:ext uri="{BB962C8B-B14F-4D97-AF65-F5344CB8AC3E}">
        <p14:creationId xmlns:p14="http://schemas.microsoft.com/office/powerpoint/2010/main" val="1307081969"/>
      </p:ext>
    </p:extLst>
  </p:cSld>
  <p:clrMapOvr>
    <a:overrideClrMapping bg1="lt1" tx1="dk1" bg2="lt2" tx2="dk2" accent1="accent1" accent2="accent2" accent3="accent3" accent4="accent4" accent5="accent5" accent6="accent6" hlink="hlink" folHlink="folHlink"/>
  </p:clrMapOvr>
  <p:hf hdr="0"/>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kapea_palkki_kuva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3960000" indent="0" algn="r">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9" name="Title 1"/>
          <p:cNvSpPr>
            <a:spLocks noGrp="1"/>
          </p:cNvSpPr>
          <p:nvPr>
            <p:ph type="title"/>
          </p:nvPr>
        </p:nvSpPr>
        <p:spPr>
          <a:xfrm>
            <a:off x="841374" y="-15876"/>
            <a:ext cx="3987800" cy="6737351"/>
          </a:xfrm>
          <a:solidFill>
            <a:srgbClr val="00B0CC">
              <a:alpha val="75000"/>
            </a:srgbClr>
          </a:solidFill>
          <a:ln>
            <a:noFill/>
          </a:ln>
        </p:spPr>
        <p:txBody>
          <a:bodyPr lIns="396000" tIns="1188000" rIns="396000" anchor="t" anchorCtr="0">
            <a:normAutofit/>
          </a:bodyPr>
          <a:lstStyle>
            <a:lvl1pPr>
              <a:defRPr sz="3600" b="1" i="0">
                <a:solidFill>
                  <a:schemeClr val="bg1"/>
                </a:solidFill>
                <a:latin typeface="+mn-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13" name="Rectangle 12"/>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12" name="Text Placeholder 3"/>
          <p:cNvSpPr>
            <a:spLocks noGrp="1"/>
          </p:cNvSpPr>
          <p:nvPr>
            <p:ph type="body" sz="quarter" idx="15"/>
          </p:nvPr>
        </p:nvSpPr>
        <p:spPr>
          <a:xfrm>
            <a:off x="838200" y="2702740"/>
            <a:ext cx="3990975" cy="3937773"/>
          </a:xfrm>
        </p:spPr>
        <p:txBody>
          <a:bodyPr lIns="396000" tIns="46800" rIns="396000" bIns="46800">
            <a:normAutofit/>
          </a:bodyPr>
          <a:lstStyle>
            <a:lvl1pPr>
              <a:defRPr sz="1600" b="0" i="0">
                <a:solidFill>
                  <a:schemeClr val="bg1"/>
                </a:solidFill>
                <a:latin typeface="+mn-lt"/>
                <a:ea typeface="Tahoma" panose="020B0604030504040204" pitchFamily="34" charset="0"/>
                <a:cs typeface="Tahoma" panose="020B0604030504040204" pitchFamily="34" charset="0"/>
              </a:defRPr>
            </a:lvl1pPr>
            <a:lvl2pPr>
              <a:defRPr sz="1600" b="0" i="0">
                <a:solidFill>
                  <a:schemeClr val="bg1"/>
                </a:solidFill>
                <a:latin typeface="+mn-lt"/>
                <a:ea typeface="Tahoma" panose="020B0604030504040204" pitchFamily="34" charset="0"/>
                <a:cs typeface="Tahoma" panose="020B0604030504040204" pitchFamily="34" charset="0"/>
              </a:defRPr>
            </a:lvl2pPr>
            <a:lvl3pPr>
              <a:defRPr sz="1600" b="0" i="0">
                <a:solidFill>
                  <a:schemeClr val="bg1"/>
                </a:solidFill>
                <a:latin typeface="+mn-lt"/>
                <a:ea typeface="Tahoma" panose="020B0604030504040204" pitchFamily="34" charset="0"/>
                <a:cs typeface="Tahoma" panose="020B0604030504040204" pitchFamily="34" charset="0"/>
              </a:defRPr>
            </a:lvl3pPr>
            <a:lvl4pPr>
              <a:defRPr sz="1600" b="0" i="0">
                <a:solidFill>
                  <a:schemeClr val="bg1"/>
                </a:solidFill>
                <a:latin typeface="+mn-lt"/>
                <a:ea typeface="Tahoma" panose="020B0604030504040204" pitchFamily="34" charset="0"/>
                <a:cs typeface="Tahoma" panose="020B0604030504040204" pitchFamily="34" charset="0"/>
              </a:defRPr>
            </a:lvl4pPr>
            <a:lvl5pPr>
              <a:defRPr sz="1600" b="0" i="0">
                <a:solidFill>
                  <a:schemeClr val="bg1"/>
                </a:solidFill>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Tree>
    <p:extLst>
      <p:ext uri="{BB962C8B-B14F-4D97-AF65-F5344CB8AC3E}">
        <p14:creationId xmlns:p14="http://schemas.microsoft.com/office/powerpoint/2010/main" val="3967705682"/>
      </p:ext>
    </p:extLst>
  </p:cSld>
  <p:clrMapOvr>
    <a:overrideClrMapping bg1="lt1" tx1="dk1" bg2="lt2" tx2="dk2" accent1="accent1" accent2="accent2" accent3="accent3" accent4="accent4" accent5="accent5" accent6="accent6" hlink="hlink" folHlink="folHlink"/>
  </p:clrMapOvr>
  <p:hf hdr="0"/>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kapea_palkki_kuva_oranssi">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3960000" indent="0" algn="r">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9" name="Title 1"/>
          <p:cNvSpPr>
            <a:spLocks noGrp="1"/>
          </p:cNvSpPr>
          <p:nvPr>
            <p:ph type="title"/>
          </p:nvPr>
        </p:nvSpPr>
        <p:spPr>
          <a:xfrm>
            <a:off x="833486" y="0"/>
            <a:ext cx="3987800" cy="6737351"/>
          </a:xfrm>
          <a:solidFill>
            <a:srgbClr val="FF5100">
              <a:alpha val="75000"/>
            </a:srgbClr>
          </a:solidFill>
          <a:ln>
            <a:noFill/>
          </a:ln>
        </p:spPr>
        <p:txBody>
          <a:bodyPr lIns="396000" tIns="1188000" rIns="396000" anchor="t" anchorCtr="0">
            <a:normAutofit/>
          </a:bodyPr>
          <a:lstStyle>
            <a:lvl1pPr>
              <a:defRPr sz="36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8" name="Rectangle 7"/>
          <p:cNvSpPr/>
          <p:nvPr/>
        </p:nvSpPr>
        <p:spPr>
          <a:xfrm rot="10800000">
            <a:off x="0" y="6737350"/>
            <a:ext cx="12192000" cy="120650"/>
          </a:xfrm>
          <a:prstGeom prst="rect">
            <a:avLst/>
          </a:prstGeom>
          <a:gradFill flip="none" rotWithShape="0">
            <a:gsLst>
              <a:gs pos="100000">
                <a:srgbClr val="0463AF"/>
              </a:gs>
              <a:gs pos="78000">
                <a:srgbClr val="0070C0"/>
              </a:gs>
              <a:gs pos="47000">
                <a:srgbClr val="00B0F0"/>
              </a:gs>
              <a:gs pos="0">
                <a:srgbClr val="00B0CC">
                  <a:lumMod val="100000"/>
                </a:srgbClr>
              </a:gs>
            </a:gsLst>
            <a:lin ang="14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
        <p:nvSpPr>
          <p:cNvPr id="13" name="Text Placeholder 3"/>
          <p:cNvSpPr>
            <a:spLocks noGrp="1"/>
          </p:cNvSpPr>
          <p:nvPr>
            <p:ph type="body" sz="quarter" idx="15"/>
          </p:nvPr>
        </p:nvSpPr>
        <p:spPr>
          <a:xfrm>
            <a:off x="838200" y="2702740"/>
            <a:ext cx="3990975" cy="3937773"/>
          </a:xfrm>
        </p:spPr>
        <p:txBody>
          <a:bodyPr lIns="396000" tIns="46800" rIns="396000" bIns="46800">
            <a:normAutofit/>
          </a:bodyPr>
          <a:lstStyle>
            <a:lvl1pPr>
              <a:defRPr sz="1600" b="0" i="0">
                <a:solidFill>
                  <a:schemeClr val="bg1"/>
                </a:solidFill>
                <a:latin typeface="+mn-lt"/>
                <a:ea typeface="Tahoma" panose="020B0604030504040204" pitchFamily="34" charset="0"/>
                <a:cs typeface="Tahoma" panose="020B0604030504040204" pitchFamily="34" charset="0"/>
              </a:defRPr>
            </a:lvl1pPr>
            <a:lvl2pPr>
              <a:defRPr sz="1600" b="0" i="0">
                <a:solidFill>
                  <a:schemeClr val="bg1"/>
                </a:solidFill>
                <a:latin typeface="+mn-lt"/>
                <a:ea typeface="Tahoma" panose="020B0604030504040204" pitchFamily="34" charset="0"/>
                <a:cs typeface="Tahoma" panose="020B0604030504040204" pitchFamily="34" charset="0"/>
              </a:defRPr>
            </a:lvl2pPr>
            <a:lvl3pPr>
              <a:defRPr sz="1600" b="0" i="0">
                <a:solidFill>
                  <a:schemeClr val="bg1"/>
                </a:solidFill>
                <a:latin typeface="+mn-lt"/>
                <a:ea typeface="Tahoma" panose="020B0604030504040204" pitchFamily="34" charset="0"/>
                <a:cs typeface="Tahoma" panose="020B0604030504040204" pitchFamily="34" charset="0"/>
              </a:defRPr>
            </a:lvl3pPr>
            <a:lvl4pPr>
              <a:defRPr sz="1600" b="0" i="0">
                <a:solidFill>
                  <a:schemeClr val="bg1"/>
                </a:solidFill>
                <a:latin typeface="+mn-lt"/>
                <a:ea typeface="Tahoma" panose="020B0604030504040204" pitchFamily="34" charset="0"/>
                <a:cs typeface="Tahoma" panose="020B0604030504040204" pitchFamily="34" charset="0"/>
              </a:defRPr>
            </a:lvl4pPr>
            <a:lvl5pPr>
              <a:defRPr sz="1600" b="0" i="0">
                <a:solidFill>
                  <a:schemeClr val="bg1"/>
                </a:solidFill>
                <a:latin typeface="+mn-lt"/>
                <a:ea typeface="Tahoma" panose="020B0604030504040204" pitchFamily="34" charset="0"/>
                <a:cs typeface="Tahoma" panose="020B0604030504040204" pitchFamily="34" charset="0"/>
              </a:defRPr>
            </a:lvl5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en-US" dirty="0"/>
          </a:p>
        </p:txBody>
      </p:sp>
    </p:spTree>
    <p:extLst>
      <p:ext uri="{BB962C8B-B14F-4D97-AF65-F5344CB8AC3E}">
        <p14:creationId xmlns:p14="http://schemas.microsoft.com/office/powerpoint/2010/main" val="90475786"/>
      </p:ext>
    </p:extLst>
  </p:cSld>
  <p:clrMapOvr>
    <a:overrideClrMapping bg1="lt1" tx1="dk1" bg2="lt2" tx2="dk2" accent1="accent1" accent2="accent2" accent3="accent3" accent4="accent4" accent5="accent5" accent6="accent6" hlink="hlink" folHlink="folHlink"/>
  </p:clrMapOvr>
  <p:hf hdr="0"/>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vaaka_palkki_kuva_t_sininen">
    <p:bg>
      <p:bgPr>
        <a:solidFill>
          <a:schemeClr val="bg1">
            <a:lumMod val="75000"/>
          </a:schemeClr>
        </a:solidFill>
        <a:effectLst/>
      </p:bgPr>
    </p:bg>
    <p:spTree>
      <p:nvGrpSpPr>
        <p:cNvPr id="1" name=""/>
        <p:cNvGrpSpPr/>
        <p:nvPr/>
      </p:nvGrpSpPr>
      <p:grpSpPr>
        <a:xfrm>
          <a:off x="0" y="0"/>
          <a:ext cx="0" cy="0"/>
          <a:chOff x="0" y="0"/>
          <a:chExt cx="0" cy="0"/>
        </a:xfrm>
      </p:grpSpPr>
      <p:sp>
        <p:nvSpPr>
          <p:cNvPr id="15" name="Picture Placeholder 14"/>
          <p:cNvSpPr>
            <a:spLocks noGrp="1"/>
          </p:cNvSpPr>
          <p:nvPr>
            <p:ph type="pic" sz="quarter" idx="14" hasCustomPrompt="1"/>
          </p:nvPr>
        </p:nvSpPr>
        <p:spPr>
          <a:xfrm>
            <a:off x="0" y="0"/>
            <a:ext cx="12192000" cy="6721475"/>
          </a:xfrm>
        </p:spPr>
        <p:txBody>
          <a:bodyPr wrap="none" tIns="1224000" anchor="t" anchorCtr="1"/>
          <a:lstStyle>
            <a:lvl1pPr marL="0" indent="0">
              <a:buFontTx/>
              <a:buNone/>
              <a:defRPr/>
            </a:lvl1pPr>
          </a:lstStyle>
          <a:p>
            <a:r>
              <a:rPr lang="fi-FI" dirty="0"/>
              <a:t>Lisää kuva </a:t>
            </a:r>
            <a:r>
              <a:rPr lang="fi-FI" dirty="0" err="1"/>
              <a:t>Kameleonin</a:t>
            </a:r>
            <a:r>
              <a:rPr lang="fi-FI" dirty="0"/>
              <a:t> Kuvagalleriasta </a:t>
            </a:r>
            <a:br>
              <a:rPr lang="fi-FI" dirty="0"/>
            </a:br>
            <a:r>
              <a:rPr lang="fi-FI" dirty="0"/>
              <a:t>tai esim. omista tiedostoista</a:t>
            </a:r>
            <a:endParaRPr lang="en-US" dirty="0"/>
          </a:p>
        </p:txBody>
      </p:sp>
      <p:sp>
        <p:nvSpPr>
          <p:cNvPr id="9" name="Title 1"/>
          <p:cNvSpPr>
            <a:spLocks noGrp="1"/>
          </p:cNvSpPr>
          <p:nvPr>
            <p:ph type="title"/>
          </p:nvPr>
        </p:nvSpPr>
        <p:spPr>
          <a:xfrm>
            <a:off x="0" y="2076397"/>
            <a:ext cx="12192000" cy="2526600"/>
          </a:xfrm>
          <a:solidFill>
            <a:srgbClr val="0463AF">
              <a:alpha val="75000"/>
            </a:srgbClr>
          </a:solidFill>
          <a:ln>
            <a:noFill/>
          </a:ln>
        </p:spPr>
        <p:txBody>
          <a:bodyPr lIns="864000" rIns="90000">
            <a:normAutofit/>
          </a:bodyPr>
          <a:lstStyle>
            <a:lvl1pPr>
              <a:defRPr sz="3600" b="1" i="0">
                <a:solidFill>
                  <a:schemeClr val="bg1"/>
                </a:solidFill>
                <a:latin typeface="+mj-lt"/>
                <a:ea typeface="Tahoma" panose="020B0604030504040204" pitchFamily="34" charset="0"/>
                <a:cs typeface="Tahoma" panose="020B0604030504040204" pitchFamily="34" charset="0"/>
              </a:defRPr>
            </a:lvl1pPr>
          </a:lstStyle>
          <a:p>
            <a:r>
              <a:rPr lang="fi-FI"/>
              <a:t>Muokkaa perustyyl. napsautt.</a:t>
            </a:r>
            <a:endParaRPr lang="en-US" dirty="0"/>
          </a:p>
        </p:txBody>
      </p:sp>
      <p:sp>
        <p:nvSpPr>
          <p:cNvPr id="13"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4A0EF-951A-4343-A672-F31B58E6828E}" type="slidenum">
              <a:rPr lang="en-US" smtClean="0"/>
              <a:t>‹#›</a:t>
            </a:fld>
            <a:endParaRPr lang="en-US"/>
          </a:p>
        </p:txBody>
      </p:sp>
    </p:spTree>
    <p:extLst>
      <p:ext uri="{BB962C8B-B14F-4D97-AF65-F5344CB8AC3E}">
        <p14:creationId xmlns:p14="http://schemas.microsoft.com/office/powerpoint/2010/main" val="3065198156"/>
      </p:ext>
    </p:extLst>
  </p:cSld>
  <p:clrMapOvr>
    <a:overrideClrMapping bg1="lt1" tx1="dk1" bg2="lt2" tx2="dk2" accent1="accent1" accent2="accent2" accent3="accent3" accent4="accent4" accent5="accent5" accent6="accent6" hlink="hlink" folHlink="folHlink"/>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image" Target="../media/image1.png"/><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theme" Target="../theme/theme1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2.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45.xml"/><Relationship Id="rId7"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51.xml"/><Relationship Id="rId7"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image" Target="../media/image38.png"/><Relationship Id="rId2" Type="http://schemas.openxmlformats.org/officeDocument/2006/relationships/slideLayout" Target="../slideLayouts/slideLayout56.xml"/><Relationship Id="rId16" Type="http://schemas.openxmlformats.org/officeDocument/2006/relationships/theme" Target="../theme/theme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image" Target="../media/image25.png"/><Relationship Id="rId5" Type="http://schemas.openxmlformats.org/officeDocument/2006/relationships/theme" Target="../theme/theme7.xml"/><Relationship Id="rId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theme" Target="../theme/theme8.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image" Target="../media/image72.pn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theme" Target="../theme/theme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bwMode="auto">
          <a:xfrm>
            <a:off x="212430" y="6490548"/>
            <a:ext cx="1170578"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736725"/>
            <a:ext cx="10746000" cy="4437275"/>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507022" y="6466504"/>
            <a:ext cx="3588978" cy="252000"/>
          </a:xfrm>
          <a:prstGeom prst="rect">
            <a:avLst/>
          </a:prstGeom>
        </p:spPr>
        <p:txBody>
          <a:bodyPr vert="horz" lIns="91440" tIns="45720" rIns="91440" bIns="45720" rtlCol="0" anchor="ctr"/>
          <a:lstStyle>
            <a:lvl1pPr algn="l">
              <a:defRPr sz="1000">
                <a:solidFill>
                  <a:srgbClr val="7C878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164150" y="6466504"/>
            <a:ext cx="1872000" cy="252000"/>
          </a:xfrm>
          <a:prstGeom prst="rect">
            <a:avLst/>
          </a:prstGeom>
        </p:spPr>
        <p:txBody>
          <a:bodyPr vert="horz" lIns="91440" tIns="45720" rIns="91440" bIns="45720" rtlCol="0" anchor="ctr"/>
          <a:lstStyle>
            <a:lvl1pPr algn="ctr">
              <a:defRPr sz="1000">
                <a:solidFill>
                  <a:srgbClr val="7C878E"/>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66504"/>
            <a:ext cx="610671" cy="252000"/>
          </a:xfrm>
          <a:prstGeom prst="rect">
            <a:avLst/>
          </a:prstGeom>
        </p:spPr>
        <p:txBody>
          <a:bodyPr vert="horz" lIns="91440" tIns="45720" rIns="91440" bIns="45720" rtlCol="0" anchor="ctr"/>
          <a:lstStyle>
            <a:lvl1pPr algn="r">
              <a:defRPr sz="1000">
                <a:solidFill>
                  <a:srgbClr val="7C878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000098445"/>
      </p:ext>
    </p:extLst>
  </p:cSld>
  <p:clrMap bg1="lt1" tx1="dk1" bg2="lt2" tx2="dk2" accent1="accent1" accent2="accent2" accent3="accent3" accent4="accent4" accent5="accent5" accent6="accent6" hlink="hlink" folHlink="folHlink"/>
  <p:sldLayoutIdLst>
    <p:sldLayoutId id="2147483699" r:id="rId1"/>
    <p:sldLayoutId id="2147483687" r:id="rId2"/>
    <p:sldLayoutId id="2147483664" r:id="rId3"/>
    <p:sldLayoutId id="2147483819" r:id="rId4"/>
    <p:sldLayoutId id="2147483820" r:id="rId5"/>
    <p:sldLayoutId id="2147483821" r:id="rId6"/>
    <p:sldLayoutId id="2147483822" r:id="rId7"/>
    <p:sldLayoutId id="2147483823" r:id="rId8"/>
    <p:sldLayoutId id="2147483824" r:id="rId9"/>
    <p:sldLayoutId id="2147483691" r:id="rId10"/>
    <p:sldLayoutId id="2147483694" r:id="rId11"/>
    <p:sldLayoutId id="2147483698" r:id="rId12"/>
    <p:sldLayoutId id="2147483683" r:id="rId13"/>
    <p:sldLayoutId id="2147483693" r:id="rId14"/>
    <p:sldLayoutId id="2147483695" r:id="rId15"/>
    <p:sldLayoutId id="2147483697" r:id="rId16"/>
    <p:sldLayoutId id="2147483675" r:id="rId17"/>
    <p:sldLayoutId id="2147483825" r:id="rId18"/>
    <p:sldLayoutId id="2147483826" r:id="rId19"/>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userDrawn="1">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userDrawn="1">
          <p15:clr>
            <a:srgbClr val="F26B43"/>
          </p15:clr>
        </p15:guide>
        <p15:guide id="12" orient="horz" pos="867"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Kuva 11">
            <a:extLst>
              <a:ext uri="{FF2B5EF4-FFF2-40B4-BE49-F238E27FC236}">
                <a16:creationId xmlns:a16="http://schemas.microsoft.com/office/drawing/2014/main" id="{FF450953-E86B-4CE1-A3E6-114DAF0494AD}"/>
              </a:ext>
              <a:ext uri="{C183D7F6-B498-43B3-948B-1728B52AA6E4}">
                <adec:decorative xmlns:adec="http://schemas.microsoft.com/office/drawing/2017/decorative" val="1"/>
              </a:ext>
            </a:extLst>
          </p:cNvPr>
          <p:cNvPicPr>
            <a:picLocks noChangeAspect="1"/>
          </p:cNvPicPr>
          <p:nvPr userDrawn="1"/>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rcRect/>
          <a:stretch/>
        </p:blipFill>
        <p:spPr bwMode="auto">
          <a:xfrm>
            <a:off x="212430" y="6490548"/>
            <a:ext cx="1170578" cy="158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tsikon paikkamerkki 1">
            <a:extLst>
              <a:ext uri="{FF2B5EF4-FFF2-40B4-BE49-F238E27FC236}">
                <a16:creationId xmlns:a16="http://schemas.microsoft.com/office/drawing/2014/main" id="{E0C829BA-2C9F-4C7E-8A47-3D9F9CC8D606}"/>
              </a:ext>
            </a:extLst>
          </p:cNvPr>
          <p:cNvSpPr>
            <a:spLocks noGrp="1"/>
          </p:cNvSpPr>
          <p:nvPr>
            <p:ph type="title"/>
          </p:nvPr>
        </p:nvSpPr>
        <p:spPr>
          <a:xfrm>
            <a:off x="612000" y="612000"/>
            <a:ext cx="10746000" cy="1108800"/>
          </a:xfrm>
          <a:prstGeom prst="rect">
            <a:avLst/>
          </a:prstGeom>
        </p:spPr>
        <p:txBody>
          <a:bodyPr vert="horz" lIns="91440" tIns="45720" rIns="91440" bIns="45720" rtlCol="0" anchor="t">
            <a:noAutofit/>
          </a:bodyPr>
          <a:lstStyle/>
          <a:p>
            <a:endParaRPr lang="fi-FI" noProof="0" dirty="0"/>
          </a:p>
        </p:txBody>
      </p:sp>
      <p:sp>
        <p:nvSpPr>
          <p:cNvPr id="3" name="Tekstin paikkamerkki 2">
            <a:extLst>
              <a:ext uri="{FF2B5EF4-FFF2-40B4-BE49-F238E27FC236}">
                <a16:creationId xmlns:a16="http://schemas.microsoft.com/office/drawing/2014/main" id="{4F62209A-AF68-492D-AC06-25DBD3C0CCD7}"/>
              </a:ext>
            </a:extLst>
          </p:cNvPr>
          <p:cNvSpPr>
            <a:spLocks noGrp="1"/>
          </p:cNvSpPr>
          <p:nvPr>
            <p:ph type="body" idx="1"/>
          </p:nvPr>
        </p:nvSpPr>
        <p:spPr>
          <a:xfrm>
            <a:off x="612000" y="1736725"/>
            <a:ext cx="10746000" cy="4437275"/>
          </a:xfrm>
          <a:prstGeom prst="rect">
            <a:avLst/>
          </a:prstGeom>
        </p:spPr>
        <p:txBody>
          <a:bodyPr vert="horz" lIns="91440" tIns="45720" rIns="91440" bIns="45720" rtlCol="0">
            <a:no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noProof="0" dirty="0"/>
          </a:p>
        </p:txBody>
      </p:sp>
      <p:sp>
        <p:nvSpPr>
          <p:cNvPr id="5" name="Alatunnisteen paikkamerkki 4">
            <a:extLst>
              <a:ext uri="{FF2B5EF4-FFF2-40B4-BE49-F238E27FC236}">
                <a16:creationId xmlns:a16="http://schemas.microsoft.com/office/drawing/2014/main" id="{657077C5-42E2-4285-A08A-7508B463534F}"/>
              </a:ext>
            </a:extLst>
          </p:cNvPr>
          <p:cNvSpPr>
            <a:spLocks noGrp="1"/>
          </p:cNvSpPr>
          <p:nvPr>
            <p:ph type="ftr" sz="quarter" idx="3"/>
          </p:nvPr>
        </p:nvSpPr>
        <p:spPr>
          <a:xfrm>
            <a:off x="2507022" y="6466504"/>
            <a:ext cx="3588978" cy="252000"/>
          </a:xfrm>
          <a:prstGeom prst="rect">
            <a:avLst/>
          </a:prstGeom>
        </p:spPr>
        <p:txBody>
          <a:bodyPr vert="horz" lIns="91440" tIns="45720" rIns="91440" bIns="45720" rtlCol="0" anchor="ctr"/>
          <a:lstStyle>
            <a:lvl1pPr algn="l">
              <a:defRPr sz="1000">
                <a:solidFill>
                  <a:srgbClr val="7C878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dirty="0">
                <a:ln>
                  <a:noFill/>
                </a:ln>
                <a:solidFill>
                  <a:srgbClr val="7C878E"/>
                </a:solidFill>
                <a:effectLst/>
                <a:uLnTx/>
                <a:uFillTx/>
                <a:latin typeface="Verdana"/>
                <a:ea typeface="+mn-ea"/>
                <a:cs typeface="+mn-cs"/>
              </a:rPr>
              <a:t>[Esityksen nimi]</a:t>
            </a:r>
          </a:p>
        </p:txBody>
      </p:sp>
      <p:sp>
        <p:nvSpPr>
          <p:cNvPr id="4" name="Päivämäärän paikkamerkki 3">
            <a:extLst>
              <a:ext uri="{FF2B5EF4-FFF2-40B4-BE49-F238E27FC236}">
                <a16:creationId xmlns:a16="http://schemas.microsoft.com/office/drawing/2014/main" id="{CE94F4B6-6E26-4DFB-852C-F2285979FAC8}"/>
              </a:ext>
            </a:extLst>
          </p:cNvPr>
          <p:cNvSpPr>
            <a:spLocks noGrp="1"/>
          </p:cNvSpPr>
          <p:nvPr>
            <p:ph type="dt" sz="half" idx="2"/>
          </p:nvPr>
        </p:nvSpPr>
        <p:spPr>
          <a:xfrm>
            <a:off x="9164150" y="6466504"/>
            <a:ext cx="1872000" cy="252000"/>
          </a:xfrm>
          <a:prstGeom prst="rect">
            <a:avLst/>
          </a:prstGeom>
        </p:spPr>
        <p:txBody>
          <a:bodyPr vert="horz" lIns="91440" tIns="45720" rIns="91440" bIns="45720" rtlCol="0" anchor="ctr"/>
          <a:lstStyle>
            <a:lvl1pPr algn="ctr">
              <a:defRPr sz="1000">
                <a:solidFill>
                  <a:srgbClr val="7C878E"/>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1187DA6-21F7-469B-9D46-8FB3A29DB99E}"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1EE4E371-AE67-45EA-BF47-9E71271783D0}"/>
              </a:ext>
            </a:extLst>
          </p:cNvPr>
          <p:cNvSpPr>
            <a:spLocks noGrp="1"/>
          </p:cNvSpPr>
          <p:nvPr>
            <p:ph type="sldNum" sz="quarter" idx="4"/>
          </p:nvPr>
        </p:nvSpPr>
        <p:spPr>
          <a:xfrm>
            <a:off x="11304000" y="6466504"/>
            <a:ext cx="610671" cy="252000"/>
          </a:xfrm>
          <a:prstGeom prst="rect">
            <a:avLst/>
          </a:prstGeom>
        </p:spPr>
        <p:txBody>
          <a:bodyPr vert="horz" lIns="91440" tIns="45720" rIns="91440" bIns="45720" rtlCol="0" anchor="ctr"/>
          <a:lstStyle>
            <a:lvl1pPr algn="r">
              <a:defRPr sz="1000">
                <a:solidFill>
                  <a:srgbClr val="7C878E"/>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i-FI" sz="1000" b="0" i="0" u="none" strike="noStrike" kern="1200" cap="none" spc="0" normalizeH="0" baseline="0" noProof="0" dirty="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37283168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818" r:id="rId18"/>
    <p:sldLayoutId id="2147483789" r:id="rId19"/>
  </p:sldLayoutIdLst>
  <p:hf hdr="0" ftr="0"/>
  <p:txStyles>
    <p:titleStyle>
      <a:lvl1pPr algn="l"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
          <p15:clr>
            <a:srgbClr val="F26B43"/>
          </p15:clr>
        </p15:guide>
        <p15:guide id="3" pos="7158">
          <p15:clr>
            <a:srgbClr val="F26B43"/>
          </p15:clr>
        </p15:guide>
        <p15:guide id="4" orient="horz" pos="1094" userDrawn="1">
          <p15:clr>
            <a:srgbClr val="F26B43"/>
          </p15:clr>
        </p15:guide>
        <p15:guide id="5" orient="horz" pos="1201">
          <p15:clr>
            <a:srgbClr val="F26B43"/>
          </p15:clr>
        </p15:guide>
        <p15:guide id="6" orient="horz" pos="3892">
          <p15:clr>
            <a:srgbClr val="F26B43"/>
          </p15:clr>
        </p15:guide>
        <p15:guide id="7" orient="horz" pos="379">
          <p15:clr>
            <a:srgbClr val="F26B43"/>
          </p15:clr>
        </p15:guide>
        <p15:guide id="8" orient="horz" pos="4187">
          <p15:clr>
            <a:srgbClr val="F26B43"/>
          </p15:clr>
        </p15:guide>
        <p15:guide id="9" pos="3840">
          <p15:clr>
            <a:srgbClr val="F26B43"/>
          </p15:clr>
        </p15:guide>
        <p15:guide id="10" pos="3940" userDrawn="1">
          <p15:clr>
            <a:srgbClr val="F26B43"/>
          </p15:clr>
        </p15:guide>
        <p15:guide id="12" orient="horz" pos="86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2BCEDC-5BF0-4641-B029-97A0073B2CA6}"/>
              </a:ext>
            </a:extLst>
          </p:cNvPr>
          <p:cNvSpPr>
            <a:spLocks noGrp="1"/>
          </p:cNvSpPr>
          <p:nvPr>
            <p:ph type="title"/>
          </p:nvPr>
        </p:nvSpPr>
        <p:spPr>
          <a:xfrm>
            <a:off x="649940" y="442250"/>
            <a:ext cx="9894939" cy="1116947"/>
          </a:xfrm>
          <a:prstGeom prst="rect">
            <a:avLst/>
          </a:prstGeom>
        </p:spPr>
        <p:txBody>
          <a:bodyPr vert="horz" lIns="0" tIns="0" rIns="0" bIns="0" rtlCol="0" anchor="b" anchorCtr="0">
            <a:noAutofit/>
          </a:bodyPr>
          <a:lstStyle/>
          <a:p>
            <a:r>
              <a:rPr lang="fi-FI"/>
              <a:t>Muokkaa perustyyl. napsautt.</a:t>
            </a:r>
            <a:endParaRPr lang="en-GB" dirty="0"/>
          </a:p>
        </p:txBody>
      </p:sp>
      <p:sp>
        <p:nvSpPr>
          <p:cNvPr id="3" name="Text Placeholder 2">
            <a:extLst>
              <a:ext uri="{FF2B5EF4-FFF2-40B4-BE49-F238E27FC236}">
                <a16:creationId xmlns:a16="http://schemas.microsoft.com/office/drawing/2014/main" id="{F8F58EF0-5CC6-4362-996D-AE27B9C25A25}"/>
              </a:ext>
            </a:extLst>
          </p:cNvPr>
          <p:cNvSpPr>
            <a:spLocks noGrp="1"/>
          </p:cNvSpPr>
          <p:nvPr>
            <p:ph type="body" idx="1"/>
          </p:nvPr>
        </p:nvSpPr>
        <p:spPr>
          <a:xfrm>
            <a:off x="649940" y="2021541"/>
            <a:ext cx="10896601" cy="4155422"/>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BCFC8207-E1E1-4120-A9AA-730F0E3F9D1A}"/>
              </a:ext>
            </a:extLst>
          </p:cNvPr>
          <p:cNvSpPr>
            <a:spLocks noGrp="1"/>
          </p:cNvSpPr>
          <p:nvPr>
            <p:ph type="dt" sz="half" idx="2"/>
          </p:nvPr>
        </p:nvSpPr>
        <p:spPr>
          <a:xfrm>
            <a:off x="649941" y="6436659"/>
            <a:ext cx="1352595" cy="284816"/>
          </a:xfrm>
          <a:prstGeom prst="rect">
            <a:avLst/>
          </a:prstGeom>
        </p:spPr>
        <p:txBody>
          <a:bodyPr vert="horz" lIns="0" tIns="0" rIns="0" bIns="0" rtlCol="0" anchor="ctr"/>
          <a:lstStyle>
            <a:lvl1pPr algn="l">
              <a:defRPr sz="1000">
                <a:solidFill>
                  <a:schemeClr val="tx1"/>
                </a:solidFill>
              </a:defRPr>
            </a:lvl1pPr>
          </a:lstStyle>
          <a:p>
            <a:fld id="{BF408733-3F8E-45BE-8526-0E0F500B8042}" type="datetimeFigureOut">
              <a:rPr lang="fi-FI" smtClean="0"/>
              <a:pPr/>
              <a:t>30.11.2023</a:t>
            </a:fld>
            <a:endParaRPr lang="fi-FI" dirty="0"/>
          </a:p>
        </p:txBody>
      </p:sp>
      <p:sp>
        <p:nvSpPr>
          <p:cNvPr id="8" name="Footer Placeholder 7">
            <a:extLst>
              <a:ext uri="{FF2B5EF4-FFF2-40B4-BE49-F238E27FC236}">
                <a16:creationId xmlns:a16="http://schemas.microsoft.com/office/drawing/2014/main" id="{431C7E16-846E-4C51-8A54-1FE93AAD5BD6}"/>
              </a:ext>
            </a:extLst>
          </p:cNvPr>
          <p:cNvSpPr>
            <a:spLocks noGrp="1"/>
          </p:cNvSpPr>
          <p:nvPr>
            <p:ph type="ftr" sz="quarter" idx="3"/>
          </p:nvPr>
        </p:nvSpPr>
        <p:spPr>
          <a:xfrm>
            <a:off x="2052828" y="6436659"/>
            <a:ext cx="4002024" cy="284816"/>
          </a:xfrm>
          <a:prstGeom prst="rect">
            <a:avLst/>
          </a:prstGeom>
        </p:spPr>
        <p:txBody>
          <a:bodyPr vert="horz" lIns="0" tIns="0" rIns="0" bIns="0" rtlCol="0" anchor="ctr"/>
          <a:lstStyle>
            <a:lvl1pPr algn="ctr">
              <a:defRPr sz="1000">
                <a:solidFill>
                  <a:schemeClr val="tx1"/>
                </a:solidFill>
              </a:defRPr>
            </a:lvl1pPr>
          </a:lstStyle>
          <a:p>
            <a:endParaRPr lang="fi-FI" dirty="0"/>
          </a:p>
        </p:txBody>
      </p:sp>
      <p:sp>
        <p:nvSpPr>
          <p:cNvPr id="9" name="Slide Number Placeholder 8">
            <a:extLst>
              <a:ext uri="{FF2B5EF4-FFF2-40B4-BE49-F238E27FC236}">
                <a16:creationId xmlns:a16="http://schemas.microsoft.com/office/drawing/2014/main" id="{9D91B797-1514-4178-B4AD-AFE930D23265}"/>
              </a:ext>
            </a:extLst>
          </p:cNvPr>
          <p:cNvSpPr>
            <a:spLocks noGrp="1"/>
          </p:cNvSpPr>
          <p:nvPr>
            <p:ph type="sldNum" sz="quarter" idx="4"/>
          </p:nvPr>
        </p:nvSpPr>
        <p:spPr>
          <a:xfrm>
            <a:off x="10448364" y="6436659"/>
            <a:ext cx="1093695" cy="284816"/>
          </a:xfrm>
          <a:prstGeom prst="rect">
            <a:avLst/>
          </a:prstGeom>
        </p:spPr>
        <p:txBody>
          <a:bodyPr vert="horz" lIns="0" tIns="0" rIns="0" bIns="0" rtlCol="0" anchor="ctr"/>
          <a:lstStyle>
            <a:lvl1pPr algn="r">
              <a:defRPr sz="1000">
                <a:solidFill>
                  <a:schemeClr val="tx1"/>
                </a:solidFill>
              </a:defRPr>
            </a:lvl1pPr>
          </a:lstStyle>
          <a:p>
            <a:fld id="{31160B98-140E-4345-B1A3-2A7247C42973}" type="slidenum">
              <a:rPr lang="fi-FI" smtClean="0"/>
              <a:pPr/>
              <a:t>‹#›</a:t>
            </a:fld>
            <a:endParaRPr lang="fi-FI" dirty="0"/>
          </a:p>
        </p:txBody>
      </p:sp>
    </p:spTree>
    <p:extLst>
      <p:ext uri="{BB962C8B-B14F-4D97-AF65-F5344CB8AC3E}">
        <p14:creationId xmlns:p14="http://schemas.microsoft.com/office/powerpoint/2010/main" val="216102212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68288" indent="-268288" algn="l" defTabSz="914400" rtl="0" eaLnBrk="1" latinLnBrk="0" hangingPunct="1">
        <a:lnSpc>
          <a:spcPct val="95000"/>
        </a:lnSpc>
        <a:spcBef>
          <a:spcPts val="600"/>
        </a:spcBef>
        <a:buSzPct val="120000"/>
        <a:buFont typeface="Symbol" panose="05050102010706020507" pitchFamily="18" charset="2"/>
        <a:buChar char=""/>
        <a:defRPr sz="2400" kern="1200">
          <a:solidFill>
            <a:schemeClr val="tx1"/>
          </a:solidFill>
          <a:latin typeface="+mn-lt"/>
          <a:ea typeface="+mn-ea"/>
          <a:cs typeface="+mn-cs"/>
        </a:defRPr>
      </a:lvl1pPr>
      <a:lvl2pPr marL="538163" indent="-269875" algn="l" defTabSz="914400" rtl="0" eaLnBrk="1" latinLnBrk="0" hangingPunct="1">
        <a:lnSpc>
          <a:spcPct val="95000"/>
        </a:lnSpc>
        <a:spcBef>
          <a:spcPts val="600"/>
        </a:spcBef>
        <a:buSzPct val="120000"/>
        <a:buFont typeface="Symbol" panose="05050102010706020507" pitchFamily="18" charset="2"/>
        <a:buChar char=""/>
        <a:defRPr sz="2000" kern="1200">
          <a:solidFill>
            <a:schemeClr val="tx1"/>
          </a:solidFill>
          <a:latin typeface="+mn-lt"/>
          <a:ea typeface="+mn-ea"/>
          <a:cs typeface="+mn-cs"/>
        </a:defRPr>
      </a:lvl2pPr>
      <a:lvl3pPr marL="806450" indent="-268288" algn="l" defTabSz="914400" rtl="0" eaLnBrk="1" latinLnBrk="0" hangingPunct="1">
        <a:lnSpc>
          <a:spcPct val="95000"/>
        </a:lnSpc>
        <a:spcBef>
          <a:spcPts val="600"/>
        </a:spcBef>
        <a:buSzPct val="120000"/>
        <a:buFont typeface="Symbol" panose="05050102010706020507" pitchFamily="18" charset="2"/>
        <a:buChar char=""/>
        <a:defRPr sz="1800" kern="1200">
          <a:solidFill>
            <a:schemeClr val="tx1"/>
          </a:solidFill>
          <a:latin typeface="+mn-lt"/>
          <a:ea typeface="+mn-ea"/>
          <a:cs typeface="+mn-cs"/>
        </a:defRPr>
      </a:lvl3pPr>
      <a:lvl4pPr marL="1165225" indent="-268288" algn="l" defTabSz="914400" rtl="0" eaLnBrk="1" latinLnBrk="0" hangingPunct="1">
        <a:lnSpc>
          <a:spcPct val="95000"/>
        </a:lnSpc>
        <a:spcBef>
          <a:spcPts val="600"/>
        </a:spcBef>
        <a:buSzPct val="120000"/>
        <a:buFont typeface="Symbol" panose="05050102010706020507" pitchFamily="18" charset="2"/>
        <a:buChar char=""/>
        <a:defRPr sz="1600" kern="1200">
          <a:solidFill>
            <a:schemeClr val="tx1"/>
          </a:solidFill>
          <a:latin typeface="+mn-lt"/>
          <a:ea typeface="+mn-ea"/>
          <a:cs typeface="+mn-cs"/>
        </a:defRPr>
      </a:lvl4pPr>
      <a:lvl5pPr marL="1435100" indent="-269875" algn="l" defTabSz="914400" rtl="0" eaLnBrk="1" latinLnBrk="0" hangingPunct="1">
        <a:lnSpc>
          <a:spcPct val="95000"/>
        </a:lnSpc>
        <a:spcBef>
          <a:spcPts val="600"/>
        </a:spcBef>
        <a:buSzPct val="120000"/>
        <a:buFont typeface="Symbol" panose="05050102010706020507" pitchFamily="18"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76000" y="312000"/>
            <a:ext cx="10769597" cy="1299027"/>
          </a:xfrm>
          <a:prstGeom prst="rect">
            <a:avLst/>
          </a:prstGeom>
        </p:spPr>
        <p:txBody>
          <a:bodyPr vert="horz" lIns="91440" tIns="45720" rIns="91440" bIns="45720" rtlCol="0" anchor="b" anchorCtr="0">
            <a:noAutofit/>
          </a:bodyPr>
          <a:lstStyle/>
          <a:p>
            <a:r>
              <a:rPr lang="fi-FI" dirty="0"/>
              <a:t>Muokkaa </a:t>
            </a:r>
            <a:r>
              <a:rPr lang="fi-FI" dirty="0" err="1"/>
              <a:t>perustyyl</a:t>
            </a:r>
            <a:r>
              <a:rPr lang="fi-FI" dirty="0"/>
              <a:t>. </a:t>
            </a:r>
            <a:r>
              <a:rPr lang="fi-FI" dirty="0" err="1"/>
              <a:t>napsautt</a:t>
            </a:r>
            <a:r>
              <a:rPr lang="fi-FI" dirty="0"/>
              <a:t>.</a:t>
            </a:r>
          </a:p>
        </p:txBody>
      </p:sp>
      <p:sp>
        <p:nvSpPr>
          <p:cNvPr id="3" name="Tekstin paikkamerkki 2"/>
          <p:cNvSpPr>
            <a:spLocks noGrp="1"/>
          </p:cNvSpPr>
          <p:nvPr>
            <p:ph type="body" idx="1"/>
          </p:nvPr>
        </p:nvSpPr>
        <p:spPr>
          <a:xfrm>
            <a:off x="576001" y="1881602"/>
            <a:ext cx="10769599" cy="4331709"/>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Dian numeron paikkamerkki 5">
            <a:extLst>
              <a:ext uri="{FF2B5EF4-FFF2-40B4-BE49-F238E27FC236}">
                <a16:creationId xmlns:a16="http://schemas.microsoft.com/office/drawing/2014/main" id="{302805FD-2C99-B24D-A1F0-5CBBF071658C}"/>
              </a:ext>
            </a:extLst>
          </p:cNvPr>
          <p:cNvSpPr>
            <a:spLocks noGrp="1"/>
          </p:cNvSpPr>
          <p:nvPr>
            <p:ph type="sldNum" sz="quarter" idx="4"/>
          </p:nvPr>
        </p:nvSpPr>
        <p:spPr>
          <a:xfrm>
            <a:off x="-1" y="6497453"/>
            <a:ext cx="538948" cy="268137"/>
          </a:xfrm>
          <a:prstGeom prst="rect">
            <a:avLst/>
          </a:prstGeom>
        </p:spPr>
        <p:txBody>
          <a:bodyPr rIns="18000" anchor="ctr"/>
          <a:lstStyle>
            <a:lvl1pPr algn="r">
              <a:defRPr sz="1067" b="1">
                <a:solidFill>
                  <a:schemeClr val="tx1">
                    <a:lumMod val="50000"/>
                    <a:lumOff val="50000"/>
                  </a:schemeClr>
                </a:solidFill>
              </a:defRPr>
            </a:lvl1pPr>
          </a:lstStyle>
          <a:p>
            <a:fld id="{1EA1DD0D-7089-48C5-B116-A19F892CF1D9}" type="slidenum">
              <a:rPr lang="fi-FI" smtClean="0"/>
              <a:pPr/>
              <a:t>‹#›</a:t>
            </a:fld>
            <a:r>
              <a:rPr lang="fi-FI" dirty="0"/>
              <a:t>  </a:t>
            </a:r>
            <a:r>
              <a:rPr lang="fi-FI" b="0" dirty="0">
                <a:solidFill>
                  <a:schemeClr val="bg1">
                    <a:lumMod val="65000"/>
                  </a:schemeClr>
                </a:solidFill>
              </a:rPr>
              <a:t>|</a:t>
            </a:r>
            <a:endParaRPr lang="fi-FI" sz="800" b="0" dirty="0">
              <a:solidFill>
                <a:schemeClr val="bg1">
                  <a:lumMod val="65000"/>
                </a:schemeClr>
              </a:solidFill>
            </a:endParaRPr>
          </a:p>
        </p:txBody>
      </p:sp>
      <p:sp>
        <p:nvSpPr>
          <p:cNvPr id="5" name="Päivämäärän paikkamerkki 3">
            <a:extLst>
              <a:ext uri="{FF2B5EF4-FFF2-40B4-BE49-F238E27FC236}">
                <a16:creationId xmlns:a16="http://schemas.microsoft.com/office/drawing/2014/main" id="{B0B3E321-BF3D-0844-B5E0-C3C7EDBB0FAF}"/>
              </a:ext>
            </a:extLst>
          </p:cNvPr>
          <p:cNvSpPr>
            <a:spLocks noGrp="1"/>
          </p:cNvSpPr>
          <p:nvPr>
            <p:ph type="dt" sz="half" idx="2"/>
          </p:nvPr>
        </p:nvSpPr>
        <p:spPr>
          <a:xfrm>
            <a:off x="577047" y="6497452"/>
            <a:ext cx="911424" cy="268139"/>
          </a:xfrm>
          <a:prstGeom prst="rect">
            <a:avLst/>
          </a:prstGeom>
        </p:spPr>
        <p:txBody>
          <a:bodyPr vert="horz" lIns="0" tIns="0" rIns="0" bIns="0" rtlCol="0" anchor="ctr"/>
          <a:lstStyle>
            <a:lvl1pPr algn="l">
              <a:defRPr sz="1067" b="1">
                <a:solidFill>
                  <a:schemeClr val="tx1">
                    <a:lumMod val="50000"/>
                    <a:lumOff val="50000"/>
                  </a:schemeClr>
                </a:solidFill>
              </a:defRPr>
            </a:lvl1pPr>
          </a:lstStyle>
          <a:p>
            <a:fld id="{7384199F-228D-3B4C-87BF-B841326F3407}" type="datetime1">
              <a:rPr lang="fi-FI" smtClean="0"/>
              <a:t>30.11.2023</a:t>
            </a:fld>
            <a:endParaRPr lang="fi-FI" dirty="0"/>
          </a:p>
        </p:txBody>
      </p:sp>
      <p:sp>
        <p:nvSpPr>
          <p:cNvPr id="4" name="Alatunnisteen paikkamerkki 4">
            <a:extLst>
              <a:ext uri="{FF2B5EF4-FFF2-40B4-BE49-F238E27FC236}">
                <a16:creationId xmlns:a16="http://schemas.microsoft.com/office/drawing/2014/main" id="{1B519091-1A7D-2B4B-B4A5-2F1313E39828}"/>
              </a:ext>
            </a:extLst>
          </p:cNvPr>
          <p:cNvSpPr>
            <a:spLocks noGrp="1"/>
          </p:cNvSpPr>
          <p:nvPr>
            <p:ph type="ftr" sz="quarter" idx="3"/>
          </p:nvPr>
        </p:nvSpPr>
        <p:spPr>
          <a:xfrm>
            <a:off x="1583499" y="6497452"/>
            <a:ext cx="3648405" cy="258163"/>
          </a:xfrm>
          <a:prstGeom prst="rect">
            <a:avLst/>
          </a:prstGeom>
        </p:spPr>
        <p:txBody>
          <a:bodyPr/>
          <a:lstStyle>
            <a:lvl1pPr algn="l">
              <a:defRPr sz="1067">
                <a:solidFill>
                  <a:schemeClr val="tx1">
                    <a:lumMod val="50000"/>
                    <a:lumOff val="50000"/>
                  </a:schemeClr>
                </a:solidFill>
              </a:defRPr>
            </a:lvl1pPr>
          </a:lstStyle>
          <a:p>
            <a:r>
              <a:rPr lang="fi-FI" dirty="0"/>
              <a:t>Lorem ipsum</a:t>
            </a:r>
          </a:p>
        </p:txBody>
      </p:sp>
    </p:spTree>
    <p:extLst>
      <p:ext uri="{BB962C8B-B14F-4D97-AF65-F5344CB8AC3E}">
        <p14:creationId xmlns:p14="http://schemas.microsoft.com/office/powerpoint/2010/main" val="31580823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hf hdr="0" ftr="0"/>
  <p:txStyles>
    <p:titleStyle>
      <a:lvl1pPr algn="l" defTabSz="1219170" rtl="0" eaLnBrk="1" latinLnBrk="0" hangingPunct="1">
        <a:spcBef>
          <a:spcPct val="0"/>
        </a:spcBef>
        <a:buNone/>
        <a:defRPr sz="4267" b="1" kern="1200">
          <a:solidFill>
            <a:schemeClr val="tx2"/>
          </a:solidFill>
          <a:latin typeface="Arial Narrow" panose="020B0606020202030204" pitchFamily="34" charset="0"/>
          <a:ea typeface="+mj-ea"/>
          <a:cs typeface="+mj-cs"/>
        </a:defRPr>
      </a:lvl1pPr>
    </p:titleStyle>
    <p:bodyStyle>
      <a:lvl1pPr marL="357708" indent="-357708" algn="l" defTabSz="1219170" rtl="0" eaLnBrk="1" latinLnBrk="0" hangingPunct="1">
        <a:spcBef>
          <a:spcPts val="1867"/>
        </a:spcBef>
        <a:buClr>
          <a:schemeClr val="tx2"/>
        </a:buClr>
        <a:buFont typeface="Arial" panose="020B0604020202020204" pitchFamily="34" charset="0"/>
        <a:buChar char="•"/>
        <a:defRPr sz="2667" kern="1200">
          <a:solidFill>
            <a:schemeClr val="tx1"/>
          </a:solidFill>
          <a:latin typeface="+mn-lt"/>
          <a:ea typeface="+mn-ea"/>
          <a:cs typeface="+mn-cs"/>
        </a:defRPr>
      </a:lvl1pPr>
      <a:lvl2pPr marL="958827" indent="-349242" algn="l" defTabSz="1219170" rtl="0" eaLnBrk="1" latinLnBrk="0" hangingPunct="1">
        <a:spcBef>
          <a:spcPts val="1867"/>
        </a:spcBef>
        <a:buClr>
          <a:schemeClr val="tx2"/>
        </a:buClr>
        <a:buFont typeface="Arial" panose="020B0604020202020204" pitchFamily="34" charset="0"/>
        <a:buChar char="•"/>
        <a:defRPr sz="2400" kern="1200">
          <a:solidFill>
            <a:schemeClr val="tx1"/>
          </a:solidFill>
          <a:latin typeface="+mn-lt"/>
          <a:ea typeface="+mn-ea"/>
          <a:cs typeface="+mn-cs"/>
        </a:defRPr>
      </a:lvl2pPr>
      <a:lvl3pPr marL="1316534" indent="-243411" algn="l" defTabSz="1219170" rtl="0" eaLnBrk="1" latinLnBrk="0" hangingPunct="1">
        <a:spcBef>
          <a:spcPts val="1867"/>
        </a:spcBef>
        <a:buClr>
          <a:schemeClr val="tx2"/>
        </a:buClr>
        <a:buFont typeface="Arial" panose="020B0604020202020204" pitchFamily="34" charset="0"/>
        <a:buChar char="•"/>
        <a:defRPr sz="1867" kern="1200">
          <a:solidFill>
            <a:schemeClr val="tx1"/>
          </a:solidFill>
          <a:latin typeface="+mn-lt"/>
          <a:ea typeface="+mn-ea"/>
          <a:cs typeface="+mn-cs"/>
        </a:defRPr>
      </a:lvl3pPr>
      <a:lvl4pPr marL="1557828" indent="-241294" algn="l" defTabSz="1219170" rtl="0" eaLnBrk="1" latinLnBrk="0" hangingPunct="1">
        <a:spcBef>
          <a:spcPts val="1867"/>
        </a:spcBef>
        <a:buClr>
          <a:schemeClr val="tx2"/>
        </a:buClr>
        <a:buFont typeface="Arial" panose="020B0604020202020204" pitchFamily="34" charset="0"/>
        <a:buChar char="•"/>
        <a:defRPr sz="1867" kern="1200">
          <a:solidFill>
            <a:schemeClr val="tx1"/>
          </a:solidFill>
          <a:latin typeface="+mn-lt"/>
          <a:ea typeface="+mn-ea"/>
          <a:cs typeface="+mn-cs"/>
        </a:defRPr>
      </a:lvl4pPr>
      <a:lvl5pPr marL="1790655" indent="-232828" algn="l" defTabSz="1219170" rtl="0" eaLnBrk="1" latinLnBrk="0" hangingPunct="1">
        <a:spcBef>
          <a:spcPts val="1867"/>
        </a:spcBef>
        <a:buClr>
          <a:schemeClr val="tx2"/>
        </a:buClr>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fi-FI"/>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3">
            <a:extLst>
              <a:ext uri="{FF2B5EF4-FFF2-40B4-BE49-F238E27FC236}">
                <a16:creationId xmlns:a16="http://schemas.microsoft.com/office/drawing/2014/main" id="{CD76BD2D-1DAD-460F-846B-2FB44378882A}"/>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30.11.2023</a:t>
            </a:fld>
            <a:endParaRPr lang="fi-FI" dirty="0"/>
          </a:p>
        </p:txBody>
      </p:sp>
      <p:sp>
        <p:nvSpPr>
          <p:cNvPr id="8" name="Alatunnisteen paikkamerkki 4">
            <a:extLst>
              <a:ext uri="{FF2B5EF4-FFF2-40B4-BE49-F238E27FC236}">
                <a16:creationId xmlns:a16="http://schemas.microsoft.com/office/drawing/2014/main" id="{B9403A12-897E-4089-8369-E6BFF89F48EA}"/>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9" name="Dian numeron paikkamerkki 5">
            <a:extLst>
              <a:ext uri="{FF2B5EF4-FFF2-40B4-BE49-F238E27FC236}">
                <a16:creationId xmlns:a16="http://schemas.microsoft.com/office/drawing/2014/main" id="{0492F8E3-A9A6-45A0-A579-57440BA30C01}"/>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50559985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hf hdr="0" ftr="0"/>
  <p:txStyles>
    <p:titleStyle>
      <a:lvl1pPr algn="l" defTabSz="914400" rtl="0" eaLnBrk="1" latinLnBrk="0" hangingPunct="1">
        <a:lnSpc>
          <a:spcPct val="90000"/>
        </a:lnSpc>
        <a:spcBef>
          <a:spcPct val="0"/>
        </a:spcBef>
        <a:buNone/>
        <a:defRPr sz="4400" b="0" kern="1200">
          <a:solidFill>
            <a:srgbClr val="00559F"/>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accent1"/>
        </a:buClr>
        <a:buFontTx/>
        <a:buBlip>
          <a:blip r:embed="rId8"/>
        </a:buBlip>
        <a:defRPr sz="2000" kern="1200" baseline="0">
          <a:solidFill>
            <a:schemeClr val="tx1"/>
          </a:solidFill>
          <a:latin typeface="+mn-lt"/>
          <a:ea typeface="+mn-ea"/>
          <a:cs typeface="+mn-cs"/>
        </a:defRPr>
      </a:lvl1pPr>
      <a:lvl2pPr marL="742950" indent="-285750" algn="l" defTabSz="914400" rtl="0" eaLnBrk="1" latinLnBrk="0" hangingPunct="1">
        <a:lnSpc>
          <a:spcPct val="100000"/>
        </a:lnSpc>
        <a:spcBef>
          <a:spcPts val="500"/>
        </a:spcBef>
        <a:buClr>
          <a:schemeClr val="accent1"/>
        </a:buClr>
        <a:buFontTx/>
        <a:buBlip>
          <a:blip r:embed="rId8"/>
        </a:buBlip>
        <a:defRPr sz="1800" kern="1200" baseline="0">
          <a:solidFill>
            <a:schemeClr val="tx1"/>
          </a:solidFill>
          <a:latin typeface="+mn-lt"/>
          <a:ea typeface="+mn-ea"/>
          <a:cs typeface="+mn-cs"/>
        </a:defRPr>
      </a:lvl2pPr>
      <a:lvl3pPr marL="1085850" indent="-171450" algn="l" defTabSz="914400" rtl="0" eaLnBrk="1" latinLnBrk="0" hangingPunct="1">
        <a:lnSpc>
          <a:spcPct val="100000"/>
        </a:lnSpc>
        <a:spcBef>
          <a:spcPts val="500"/>
        </a:spcBef>
        <a:buClr>
          <a:schemeClr val="accent1"/>
        </a:buClr>
        <a:buFontTx/>
        <a:buBlip>
          <a:blip r:embed="rId8"/>
        </a:buBlip>
        <a:defRPr sz="1600" kern="1200" baseline="0">
          <a:solidFill>
            <a:schemeClr val="tx1"/>
          </a:solidFill>
          <a:latin typeface="+mn-lt"/>
          <a:ea typeface="+mn-ea"/>
          <a:cs typeface="+mn-cs"/>
        </a:defRPr>
      </a:lvl3pPr>
      <a:lvl4pPr marL="1543050" indent="-171450" algn="l" defTabSz="914400" rtl="0" eaLnBrk="1" latinLnBrk="0" hangingPunct="1">
        <a:lnSpc>
          <a:spcPct val="100000"/>
        </a:lnSpc>
        <a:spcBef>
          <a:spcPts val="500"/>
        </a:spcBef>
        <a:buClr>
          <a:schemeClr val="accent1"/>
        </a:buClr>
        <a:buFontTx/>
        <a:buBlip>
          <a:blip r:embed="rId8"/>
        </a:buBlip>
        <a:defRPr sz="1400" kern="1200" baseline="0">
          <a:solidFill>
            <a:schemeClr val="tx1"/>
          </a:solidFill>
          <a:latin typeface="+mn-lt"/>
          <a:ea typeface="+mn-ea"/>
          <a:cs typeface="+mn-cs"/>
        </a:defRPr>
      </a:lvl4pPr>
      <a:lvl5pPr marL="2000250" indent="-171450" algn="l" defTabSz="914400" rtl="0" eaLnBrk="1" latinLnBrk="0" hangingPunct="1">
        <a:lnSpc>
          <a:spcPct val="100000"/>
        </a:lnSpc>
        <a:spcBef>
          <a:spcPts val="500"/>
        </a:spcBef>
        <a:buClr>
          <a:schemeClr val="accent1"/>
        </a:buClr>
        <a:buFontTx/>
        <a:buBlip>
          <a:blip r:embed="rId8"/>
        </a:buBlip>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3">
            <a:extLst>
              <a:ext uri="{FF2B5EF4-FFF2-40B4-BE49-F238E27FC236}">
                <a16:creationId xmlns:a16="http://schemas.microsoft.com/office/drawing/2014/main" id="{23A9DE85-88D1-42C3-8A8D-AC0E4914F2CC}"/>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30.11.2023</a:t>
            </a:fld>
            <a:endParaRPr lang="fi-FI" dirty="0"/>
          </a:p>
        </p:txBody>
      </p:sp>
      <p:sp>
        <p:nvSpPr>
          <p:cNvPr id="8" name="Alatunnisteen paikkamerkki 4">
            <a:extLst>
              <a:ext uri="{FF2B5EF4-FFF2-40B4-BE49-F238E27FC236}">
                <a16:creationId xmlns:a16="http://schemas.microsoft.com/office/drawing/2014/main" id="{619BF92D-43D3-4A2C-A2C3-5130A0ACA351}"/>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9" name="Dian numeron paikkamerkki 5">
            <a:extLst>
              <a:ext uri="{FF2B5EF4-FFF2-40B4-BE49-F238E27FC236}">
                <a16:creationId xmlns:a16="http://schemas.microsoft.com/office/drawing/2014/main" id="{6FC1B1EB-766B-4BFA-9D4C-2F164D38EF24}"/>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72460527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hf hdr="0" ftr="0"/>
  <p:txStyles>
    <p:titleStyle>
      <a:lvl1pPr algn="l" defTabSz="914400" rtl="0" eaLnBrk="1" latinLnBrk="0" hangingPunct="1">
        <a:lnSpc>
          <a:spcPct val="90000"/>
        </a:lnSpc>
        <a:spcBef>
          <a:spcPct val="0"/>
        </a:spcBef>
        <a:buNone/>
        <a:defRPr sz="4400" b="0" kern="1200">
          <a:solidFill>
            <a:srgbClr val="00559F"/>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accent1"/>
        </a:buClr>
        <a:buFontTx/>
        <a:buBlip>
          <a:blip r:embed="rId8"/>
        </a:buBlip>
        <a:defRPr sz="2000" kern="1200" baseline="0">
          <a:solidFill>
            <a:schemeClr val="tx1"/>
          </a:solidFill>
          <a:latin typeface="+mn-lt"/>
          <a:ea typeface="+mn-ea"/>
          <a:cs typeface="+mn-cs"/>
        </a:defRPr>
      </a:lvl1pPr>
      <a:lvl2pPr marL="742950" indent="-285750" algn="l" defTabSz="914400" rtl="0" eaLnBrk="1" latinLnBrk="0" hangingPunct="1">
        <a:lnSpc>
          <a:spcPct val="100000"/>
        </a:lnSpc>
        <a:spcBef>
          <a:spcPts val="500"/>
        </a:spcBef>
        <a:buClr>
          <a:schemeClr val="accent1"/>
        </a:buClr>
        <a:buFontTx/>
        <a:buBlip>
          <a:blip r:embed="rId8"/>
        </a:buBlip>
        <a:defRPr sz="1800" kern="1200" baseline="0">
          <a:solidFill>
            <a:schemeClr val="tx1"/>
          </a:solidFill>
          <a:latin typeface="+mn-lt"/>
          <a:ea typeface="+mn-ea"/>
          <a:cs typeface="+mn-cs"/>
        </a:defRPr>
      </a:lvl2pPr>
      <a:lvl3pPr marL="1085850" indent="-216000" algn="l" defTabSz="914400" rtl="0" eaLnBrk="1" latinLnBrk="0" hangingPunct="1">
        <a:lnSpc>
          <a:spcPct val="100000"/>
        </a:lnSpc>
        <a:spcBef>
          <a:spcPts val="500"/>
        </a:spcBef>
        <a:buClr>
          <a:schemeClr val="accent1"/>
        </a:buClr>
        <a:buFontTx/>
        <a:buBlip>
          <a:blip r:embed="rId8"/>
        </a:buBlip>
        <a:defRPr sz="1600" kern="1200" baseline="0">
          <a:solidFill>
            <a:schemeClr val="tx1"/>
          </a:solidFill>
          <a:latin typeface="+mn-lt"/>
          <a:ea typeface="+mn-ea"/>
          <a:cs typeface="+mn-cs"/>
        </a:defRPr>
      </a:lvl3pPr>
      <a:lvl4pPr marL="1543050" indent="-216000" algn="l" defTabSz="914400" rtl="0" eaLnBrk="1" latinLnBrk="0" hangingPunct="1">
        <a:lnSpc>
          <a:spcPct val="100000"/>
        </a:lnSpc>
        <a:spcBef>
          <a:spcPts val="500"/>
        </a:spcBef>
        <a:buClr>
          <a:schemeClr val="accent1"/>
        </a:buClr>
        <a:buFontTx/>
        <a:buBlip>
          <a:blip r:embed="rId8"/>
        </a:buBlip>
        <a:defRPr sz="1400" kern="1200" baseline="0">
          <a:solidFill>
            <a:schemeClr val="tx1"/>
          </a:solidFill>
          <a:latin typeface="+mn-lt"/>
          <a:ea typeface="+mn-ea"/>
          <a:cs typeface="+mn-cs"/>
        </a:defRPr>
      </a:lvl4pPr>
      <a:lvl5pPr marL="2000250" indent="-216000" algn="l" defTabSz="914400" rtl="0" eaLnBrk="1" latinLnBrk="0" hangingPunct="1">
        <a:lnSpc>
          <a:spcPct val="100000"/>
        </a:lnSpc>
        <a:spcBef>
          <a:spcPts val="500"/>
        </a:spcBef>
        <a:buClr>
          <a:schemeClr val="accent1"/>
        </a:buClr>
        <a:buFontTx/>
        <a:buBlip>
          <a:blip r:embed="rId8"/>
        </a:buBlip>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9" name="Päivämäärän paikkamerkki 3">
            <a:extLst>
              <a:ext uri="{FF2B5EF4-FFF2-40B4-BE49-F238E27FC236}">
                <a16:creationId xmlns:a16="http://schemas.microsoft.com/office/drawing/2014/main" id="{4D8DC121-C53A-46D6-B0CD-35F1D9F2C485}"/>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30.11.2023</a:t>
            </a:fld>
            <a:endParaRPr lang="fi-FI" dirty="0"/>
          </a:p>
        </p:txBody>
      </p:sp>
      <p:sp>
        <p:nvSpPr>
          <p:cNvPr id="10" name="Alatunnisteen paikkamerkki 4">
            <a:extLst>
              <a:ext uri="{FF2B5EF4-FFF2-40B4-BE49-F238E27FC236}">
                <a16:creationId xmlns:a16="http://schemas.microsoft.com/office/drawing/2014/main" id="{5A7FF5B5-D037-4A3A-B7F2-5DC11DC01C20}"/>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11" name="Dian numeron paikkamerkki 5">
            <a:extLst>
              <a:ext uri="{FF2B5EF4-FFF2-40B4-BE49-F238E27FC236}">
                <a16:creationId xmlns:a16="http://schemas.microsoft.com/office/drawing/2014/main" id="{7D23EDCA-6572-462F-B573-03FDAD056AA9}"/>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927076191"/>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Lst>
  <p:hf hdr="0" ftr="0"/>
  <p:txStyles>
    <p:titleStyle>
      <a:lvl1pPr algn="l" defTabSz="914400" rtl="0" eaLnBrk="1" latinLnBrk="0" hangingPunct="1">
        <a:lnSpc>
          <a:spcPct val="90000"/>
        </a:lnSpc>
        <a:spcBef>
          <a:spcPct val="0"/>
        </a:spcBef>
        <a:buNone/>
        <a:defRPr sz="4400" b="0" kern="1200">
          <a:solidFill>
            <a:schemeClr val="tx1"/>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bg1"/>
        </a:buClr>
        <a:buFontTx/>
        <a:buBlip>
          <a:blip r:embed="rId17"/>
        </a:buBlip>
        <a:defRPr sz="1600" b="0" kern="1200">
          <a:solidFill>
            <a:schemeClr val="bg1"/>
          </a:solidFill>
          <a:latin typeface="+mn-lt"/>
          <a:ea typeface="+mn-ea"/>
          <a:cs typeface="+mn-cs"/>
        </a:defRPr>
      </a:lvl1pPr>
      <a:lvl2pPr marL="742950" indent="-285750" algn="l" defTabSz="914400" rtl="0" eaLnBrk="1" latinLnBrk="0" hangingPunct="1">
        <a:lnSpc>
          <a:spcPct val="100000"/>
        </a:lnSpc>
        <a:spcBef>
          <a:spcPts val="500"/>
        </a:spcBef>
        <a:buClr>
          <a:schemeClr val="bg1"/>
        </a:buClr>
        <a:buFontTx/>
        <a:buBlip>
          <a:blip r:embed="rId17"/>
        </a:buBlip>
        <a:defRPr sz="1400" b="0" kern="1200">
          <a:solidFill>
            <a:schemeClr val="bg1"/>
          </a:solidFill>
          <a:latin typeface="+mn-lt"/>
          <a:ea typeface="+mn-ea"/>
          <a:cs typeface="+mn-cs"/>
        </a:defRPr>
      </a:lvl2pPr>
      <a:lvl3pPr marL="1085850" indent="-171450" algn="l" defTabSz="914400" rtl="0" eaLnBrk="1" latinLnBrk="0" hangingPunct="1">
        <a:lnSpc>
          <a:spcPct val="100000"/>
        </a:lnSpc>
        <a:spcBef>
          <a:spcPts val="500"/>
        </a:spcBef>
        <a:buClr>
          <a:schemeClr val="bg1"/>
        </a:buClr>
        <a:buFontTx/>
        <a:buBlip>
          <a:blip r:embed="rId17"/>
        </a:buBlip>
        <a:defRPr sz="1200" b="0" kern="1200">
          <a:solidFill>
            <a:schemeClr val="bg1"/>
          </a:solidFill>
          <a:latin typeface="+mn-lt"/>
          <a:ea typeface="+mn-ea"/>
          <a:cs typeface="+mn-cs"/>
        </a:defRPr>
      </a:lvl3pPr>
      <a:lvl4pPr marL="1543050" indent="-171450" algn="l" defTabSz="914400" rtl="0" eaLnBrk="1" latinLnBrk="0" hangingPunct="1">
        <a:lnSpc>
          <a:spcPct val="100000"/>
        </a:lnSpc>
        <a:spcBef>
          <a:spcPts val="500"/>
        </a:spcBef>
        <a:buClr>
          <a:schemeClr val="bg1"/>
        </a:buClr>
        <a:buFontTx/>
        <a:buBlip>
          <a:blip r:embed="rId17"/>
        </a:buBlip>
        <a:defRPr sz="1100" b="0" kern="1200">
          <a:solidFill>
            <a:schemeClr val="bg1"/>
          </a:solidFill>
          <a:latin typeface="+mn-lt"/>
          <a:ea typeface="+mn-ea"/>
          <a:cs typeface="+mn-cs"/>
        </a:defRPr>
      </a:lvl4pPr>
      <a:lvl5pPr marL="2000250" indent="-171450" algn="l" defTabSz="914400" rtl="0" eaLnBrk="1" latinLnBrk="0" hangingPunct="1">
        <a:lnSpc>
          <a:spcPct val="100000"/>
        </a:lnSpc>
        <a:spcBef>
          <a:spcPts val="500"/>
        </a:spcBef>
        <a:buClr>
          <a:schemeClr val="bg1"/>
        </a:buClr>
        <a:buFontTx/>
        <a:buBlip>
          <a:blip r:embed="rId17"/>
        </a:buBlip>
        <a:defRPr sz="1100" b="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4A44C905-A6FF-41F3-AFDC-C497131393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BEB1FB33-0CE5-418C-B7AD-0ADF5AB685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7" name="Päivämäärän paikkamerkki 3">
            <a:extLst>
              <a:ext uri="{FF2B5EF4-FFF2-40B4-BE49-F238E27FC236}">
                <a16:creationId xmlns:a16="http://schemas.microsoft.com/office/drawing/2014/main" id="{3E555FE1-4BA9-4763-B3B2-464D6F30D4CE}"/>
              </a:ext>
            </a:extLst>
          </p:cNvPr>
          <p:cNvSpPr>
            <a:spLocks noGrp="1"/>
          </p:cNvSpPr>
          <p:nvPr>
            <p:ph type="dt" sz="half" idx="2"/>
          </p:nvPr>
        </p:nvSpPr>
        <p:spPr>
          <a:xfrm>
            <a:off x="530176" y="6492875"/>
            <a:ext cx="878000" cy="365125"/>
          </a:xfrm>
          <a:prstGeom prst="rect">
            <a:avLst/>
          </a:prstGeom>
        </p:spPr>
        <p:txBody>
          <a:bodyPr vert="horz" lIns="91440" tIns="45720" rIns="91440" bIns="45720" rtlCol="0" anchor="ctr"/>
          <a:lstStyle>
            <a:lvl1pPr algn="l">
              <a:defRPr sz="800">
                <a:solidFill>
                  <a:schemeClr val="tx1"/>
                </a:solidFill>
              </a:defRPr>
            </a:lvl1pPr>
          </a:lstStyle>
          <a:p>
            <a:pPr algn="l"/>
            <a:fld id="{A3122C40-75AC-41EE-B4EB-95249D2FB2EE}" type="datetime1">
              <a:rPr lang="fi-FI" smtClean="0"/>
              <a:pPr algn="l"/>
              <a:t>30.11.2023</a:t>
            </a:fld>
            <a:endParaRPr lang="fi-FI" dirty="0"/>
          </a:p>
        </p:txBody>
      </p:sp>
      <p:sp>
        <p:nvSpPr>
          <p:cNvPr id="8" name="Alatunnisteen paikkamerkki 4">
            <a:extLst>
              <a:ext uri="{FF2B5EF4-FFF2-40B4-BE49-F238E27FC236}">
                <a16:creationId xmlns:a16="http://schemas.microsoft.com/office/drawing/2014/main" id="{A468C3A6-B331-4295-BEDB-D1FC10D76FC6}"/>
              </a:ext>
            </a:extLst>
          </p:cNvPr>
          <p:cNvSpPr>
            <a:spLocks noGrp="1"/>
          </p:cNvSpPr>
          <p:nvPr>
            <p:ph type="ftr" sz="quarter" idx="3"/>
          </p:nvPr>
        </p:nvSpPr>
        <p:spPr>
          <a:xfrm>
            <a:off x="1452577" y="6492875"/>
            <a:ext cx="4114800" cy="365125"/>
          </a:xfrm>
          <a:prstGeom prst="rect">
            <a:avLst/>
          </a:prstGeom>
        </p:spPr>
        <p:txBody>
          <a:bodyPr vert="horz" lIns="91440" tIns="45720" rIns="91440" bIns="45720" rtlCol="0" anchor="ctr"/>
          <a:lstStyle>
            <a:lvl1pPr algn="l">
              <a:defRPr sz="800">
                <a:solidFill>
                  <a:schemeClr val="tx1"/>
                </a:solidFill>
              </a:defRPr>
            </a:lvl1pPr>
          </a:lstStyle>
          <a:p>
            <a:endParaRPr lang="fi-FI" dirty="0"/>
          </a:p>
        </p:txBody>
      </p:sp>
      <p:sp>
        <p:nvSpPr>
          <p:cNvPr id="9" name="Dian numeron paikkamerkki 5">
            <a:extLst>
              <a:ext uri="{FF2B5EF4-FFF2-40B4-BE49-F238E27FC236}">
                <a16:creationId xmlns:a16="http://schemas.microsoft.com/office/drawing/2014/main" id="{F590DA5E-80EB-4912-905A-8F85CAE72F12}"/>
              </a:ext>
            </a:extLst>
          </p:cNvPr>
          <p:cNvSpPr>
            <a:spLocks noGrp="1"/>
          </p:cNvSpPr>
          <p:nvPr>
            <p:ph type="sldNum" sz="quarter" idx="4"/>
          </p:nvPr>
        </p:nvSpPr>
        <p:spPr>
          <a:xfrm>
            <a:off x="0" y="6492875"/>
            <a:ext cx="485775" cy="365125"/>
          </a:xfrm>
          <a:prstGeom prst="rect">
            <a:avLst/>
          </a:prstGeom>
        </p:spPr>
        <p:txBody>
          <a:bodyPr vert="horz" lIns="91440" tIns="45720" rIns="91440" bIns="45720" rtlCol="0" anchor="ctr"/>
          <a:lstStyle>
            <a:lvl1pPr algn="r">
              <a:defRPr sz="800">
                <a:solidFill>
                  <a:schemeClr val="tx1"/>
                </a:solidFill>
              </a:defRPr>
            </a:lvl1pPr>
          </a:lstStyle>
          <a:p>
            <a:fld id="{DF0DF934-E0DA-478D-945B-62B2117763CC}" type="slidenum">
              <a:rPr lang="fi-FI" smtClean="0"/>
              <a:pPr/>
              <a:t>‹#›</a:t>
            </a:fld>
            <a:r>
              <a:rPr lang="fi-FI" dirty="0"/>
              <a:t> </a:t>
            </a:r>
          </a:p>
        </p:txBody>
      </p:sp>
    </p:spTree>
    <p:extLst>
      <p:ext uri="{BB962C8B-B14F-4D97-AF65-F5344CB8AC3E}">
        <p14:creationId xmlns:p14="http://schemas.microsoft.com/office/powerpoint/2010/main" val="71879427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Lst>
  <p:hf hdr="0" ftr="0"/>
  <p:txStyles>
    <p:titleStyle>
      <a:lvl1pPr algn="l" defTabSz="914400" rtl="0" eaLnBrk="1" latinLnBrk="0" hangingPunct="1">
        <a:lnSpc>
          <a:spcPct val="90000"/>
        </a:lnSpc>
        <a:spcBef>
          <a:spcPct val="0"/>
        </a:spcBef>
        <a:buNone/>
        <a:defRPr sz="4000" b="0" kern="1200" baseline="0">
          <a:solidFill>
            <a:srgbClr val="00559F"/>
          </a:solidFill>
          <a:latin typeface="Georgia" panose="02040502050405020303" pitchFamily="18" charset="0"/>
          <a:ea typeface="+mj-ea"/>
          <a:cs typeface="+mj-cs"/>
        </a:defRPr>
      </a:lvl1pPr>
    </p:titleStyle>
    <p:bodyStyle>
      <a:lvl1pPr marL="285750" indent="-285750" algn="l" defTabSz="914400" rtl="0" eaLnBrk="1" latinLnBrk="0" hangingPunct="1">
        <a:lnSpc>
          <a:spcPct val="100000"/>
        </a:lnSpc>
        <a:spcBef>
          <a:spcPts val="1000"/>
        </a:spcBef>
        <a:buClr>
          <a:schemeClr val="accent1"/>
        </a:buClr>
        <a:buFontTx/>
        <a:buBlip>
          <a:blip r:embed="rId6"/>
        </a:buBlip>
        <a:defRPr sz="1600" kern="1200">
          <a:solidFill>
            <a:schemeClr val="tx1"/>
          </a:solidFill>
          <a:latin typeface="+mn-lt"/>
          <a:ea typeface="+mn-ea"/>
          <a:cs typeface="+mn-cs"/>
        </a:defRPr>
      </a:lvl1pPr>
      <a:lvl2pPr marL="742950" indent="-285750" algn="l" defTabSz="914400" rtl="0" eaLnBrk="1" latinLnBrk="0" hangingPunct="1">
        <a:lnSpc>
          <a:spcPct val="100000"/>
        </a:lnSpc>
        <a:spcBef>
          <a:spcPts val="500"/>
        </a:spcBef>
        <a:buClr>
          <a:schemeClr val="accent1"/>
        </a:buClr>
        <a:buFontTx/>
        <a:buBlip>
          <a:blip r:embed="rId6"/>
        </a:buBlip>
        <a:defRPr sz="1400" kern="1200">
          <a:solidFill>
            <a:schemeClr val="tx1"/>
          </a:solidFill>
          <a:latin typeface="+mn-lt"/>
          <a:ea typeface="+mn-ea"/>
          <a:cs typeface="+mn-cs"/>
        </a:defRPr>
      </a:lvl2pPr>
      <a:lvl3pPr marL="1085850" indent="-171450" algn="l" defTabSz="914400" rtl="0" eaLnBrk="1" latinLnBrk="0" hangingPunct="1">
        <a:lnSpc>
          <a:spcPct val="100000"/>
        </a:lnSpc>
        <a:spcBef>
          <a:spcPts val="500"/>
        </a:spcBef>
        <a:buClr>
          <a:schemeClr val="accent1"/>
        </a:buClr>
        <a:buFontTx/>
        <a:buBlip>
          <a:blip r:embed="rId6"/>
        </a:buBlip>
        <a:defRPr sz="1200" kern="1200">
          <a:solidFill>
            <a:schemeClr val="tx1"/>
          </a:solidFill>
          <a:latin typeface="+mn-lt"/>
          <a:ea typeface="+mn-ea"/>
          <a:cs typeface="+mn-cs"/>
        </a:defRPr>
      </a:lvl3pPr>
      <a:lvl4pPr marL="1543050" indent="-171450" algn="l" defTabSz="914400" rtl="0" eaLnBrk="1" latinLnBrk="0" hangingPunct="1">
        <a:lnSpc>
          <a:spcPct val="100000"/>
        </a:lnSpc>
        <a:spcBef>
          <a:spcPts val="500"/>
        </a:spcBef>
        <a:buClr>
          <a:schemeClr val="accent1"/>
        </a:buClr>
        <a:buFontTx/>
        <a:buBlip>
          <a:blip r:embed="rId6"/>
        </a:buBlip>
        <a:defRPr sz="1100" kern="1200">
          <a:solidFill>
            <a:schemeClr val="tx1"/>
          </a:solidFill>
          <a:latin typeface="+mn-lt"/>
          <a:ea typeface="+mn-ea"/>
          <a:cs typeface="+mn-cs"/>
        </a:defRPr>
      </a:lvl4pPr>
      <a:lvl5pPr marL="2000250" indent="-171450" algn="l" defTabSz="914400" rtl="0" eaLnBrk="1" latinLnBrk="0" hangingPunct="1">
        <a:lnSpc>
          <a:spcPct val="100000"/>
        </a:lnSpc>
        <a:spcBef>
          <a:spcPts val="500"/>
        </a:spcBef>
        <a:buClr>
          <a:schemeClr val="accent1"/>
        </a:buClr>
        <a:buFontTx/>
        <a:buBlip>
          <a:blip r:embed="rId6"/>
        </a:buBlip>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perustyyl</a:t>
            </a:r>
            <a:r>
              <a:rPr lang="fi-FI" dirty="0"/>
              <a:t>. </a:t>
            </a:r>
            <a:r>
              <a:rPr lang="fi-FI" dirty="0" err="1"/>
              <a:t>napsautt</a:t>
            </a:r>
            <a:r>
              <a:rPr lang="fi-FI" dirty="0"/>
              <a:t>.</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dirty="0"/>
              <a:t>Muokkaa tekstin perustyylejä</a:t>
            </a:r>
          </a:p>
          <a:p>
            <a:pPr lvl="1"/>
            <a:r>
              <a:rPr lang="fi-FI" dirty="0"/>
              <a:t>toinen taso</a:t>
            </a:r>
          </a:p>
          <a:p>
            <a:pPr lvl="2"/>
            <a:r>
              <a:rPr lang="fi-FI" dirty="0"/>
              <a:t>kolmas taso</a:t>
            </a:r>
          </a:p>
          <a:p>
            <a:pPr lvl="3"/>
            <a:r>
              <a:rPr lang="fi-FI" dirty="0"/>
              <a:t>neljäs taso</a:t>
            </a:r>
          </a:p>
          <a:p>
            <a:pPr lvl="4"/>
            <a:r>
              <a:rPr lang="fi-FI" dirty="0"/>
              <a:t>viides taso</a:t>
            </a:r>
            <a:endParaRPr lang="en-US" dirty="0"/>
          </a:p>
        </p:txBody>
      </p:sp>
      <p:sp>
        <p:nvSpPr>
          <p:cNvPr id="5" name="Footer Placeholder 4"/>
          <p:cNvSpPr>
            <a:spLocks noGrp="1"/>
          </p:cNvSpPr>
          <p:nvPr>
            <p:ph type="ftr" sz="quarter" idx="3"/>
          </p:nvPr>
        </p:nvSpPr>
        <p:spPr>
          <a:xfrm>
            <a:off x="2800350" y="6356350"/>
            <a:ext cx="2212497"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en-US"/>
              <a:t>Joonas Tielinen</a:t>
            </a:r>
            <a:endParaRPr lang="en-US" dirty="0"/>
          </a:p>
        </p:txBody>
      </p:sp>
      <p:sp>
        <p:nvSpPr>
          <p:cNvPr id="4" name="Date Placeholder 3"/>
          <p:cNvSpPr>
            <a:spLocks noGrp="1"/>
          </p:cNvSpPr>
          <p:nvPr>
            <p:ph type="dt" sz="half" idx="2"/>
          </p:nvPr>
        </p:nvSpPr>
        <p:spPr>
          <a:xfrm>
            <a:off x="5017561" y="6356350"/>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r>
              <a:rPr lang="fi-FI"/>
              <a:t>6.2.2023</a:t>
            </a:r>
            <a:endParaRPr lang="en-US"/>
          </a:p>
        </p:txBody>
      </p:sp>
      <p:sp>
        <p:nvSpPr>
          <p:cNvPr id="6" name="Slide Number Placeholder 5"/>
          <p:cNvSpPr>
            <a:spLocks noGrp="1"/>
          </p:cNvSpPr>
          <p:nvPr>
            <p:ph type="sldNum" sz="quarter" idx="4"/>
          </p:nvPr>
        </p:nvSpPr>
        <p:spPr>
          <a:xfrm>
            <a:off x="857249" y="6356350"/>
            <a:ext cx="561975" cy="365125"/>
          </a:xfrm>
          <a:prstGeom prst="rect">
            <a:avLst/>
          </a:prstGeom>
        </p:spPr>
        <p:txBody>
          <a:bodyPr vert="horz" lIns="91440" tIns="45720" rIns="91440" bIns="45720" rtlCol="0" anchor="ctr"/>
          <a:lstStyle>
            <a:lvl1pPr algn="l">
              <a:defRPr sz="1200" b="0">
                <a:solidFill>
                  <a:schemeClr val="tx1">
                    <a:lumMod val="50000"/>
                    <a:lumOff val="50000"/>
                  </a:schemeClr>
                </a:solidFill>
              </a:defRPr>
            </a:lvl1pPr>
          </a:lstStyle>
          <a:p>
            <a:fld id="{6BD4A0EF-951A-4343-A672-F31B58E6828E}" type="slidenum">
              <a:rPr lang="en-US" smtClean="0"/>
              <a:pPr/>
              <a:t>‹#›</a:t>
            </a:fld>
            <a:endParaRPr lang="en-US"/>
          </a:p>
        </p:txBody>
      </p:sp>
    </p:spTree>
    <p:extLst>
      <p:ext uri="{BB962C8B-B14F-4D97-AF65-F5344CB8AC3E}">
        <p14:creationId xmlns:p14="http://schemas.microsoft.com/office/powerpoint/2010/main" val="238929680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84400" indent="-284400" algn="l" defTabSz="914400" rtl="0" eaLnBrk="1" latinLnBrk="0" hangingPunct="1">
        <a:lnSpc>
          <a:spcPct val="150000"/>
        </a:lnSpc>
        <a:spcBef>
          <a:spcPts val="1000"/>
        </a:spcBef>
        <a:buClr>
          <a:srgbClr val="0065AF"/>
        </a:buClr>
        <a:buFont typeface="Arial"/>
        <a:buChar char="•"/>
        <a:defRPr sz="1600" kern="1200">
          <a:solidFill>
            <a:schemeClr val="tx1"/>
          </a:solidFill>
          <a:latin typeface="+mn-lt"/>
          <a:ea typeface="+mn-ea"/>
          <a:cs typeface="+mn-cs"/>
        </a:defRPr>
      </a:lvl1pPr>
      <a:lvl2pPr marL="741600" indent="-284400" algn="l" defTabSz="914400" rtl="0" eaLnBrk="1" latinLnBrk="0" hangingPunct="1">
        <a:lnSpc>
          <a:spcPct val="150000"/>
        </a:lnSpc>
        <a:spcBef>
          <a:spcPts val="500"/>
        </a:spcBef>
        <a:buClr>
          <a:srgbClr val="0065AF"/>
        </a:buClr>
        <a:buFont typeface="Arial"/>
        <a:buChar char="•"/>
        <a:defRPr sz="1400" kern="1200">
          <a:solidFill>
            <a:schemeClr val="tx1"/>
          </a:solidFill>
          <a:latin typeface="+mn-lt"/>
          <a:ea typeface="+mn-ea"/>
          <a:cs typeface="+mn-cs"/>
        </a:defRPr>
      </a:lvl2pPr>
      <a:lvl3pPr marL="1087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3pPr>
      <a:lvl4pPr marL="16002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4pPr>
      <a:lvl5pPr marL="2057400" indent="-172800" algn="l" defTabSz="914400" rtl="0" eaLnBrk="1" latinLnBrk="0" hangingPunct="1">
        <a:lnSpc>
          <a:spcPct val="150000"/>
        </a:lnSpc>
        <a:spcBef>
          <a:spcPts val="500"/>
        </a:spcBef>
        <a:buClr>
          <a:srgbClr val="0065AF"/>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0B6F790-057D-784A-9CB2-979D89E51E27}"/>
              </a:ext>
            </a:extLst>
          </p:cNvPr>
          <p:cNvSpPr>
            <a:spLocks noGrp="1"/>
          </p:cNvSpPr>
          <p:nvPr>
            <p:ph type="title"/>
          </p:nvPr>
        </p:nvSpPr>
        <p:spPr>
          <a:xfrm>
            <a:off x="504001" y="365129"/>
            <a:ext cx="11160001" cy="687607"/>
          </a:xfrm>
          <a:prstGeom prst="rect">
            <a:avLst/>
          </a:prstGeom>
        </p:spPr>
        <p:txBody>
          <a:bodyPr vert="horz" lIns="91440" tIns="45720" rIns="91440" bIns="45720" rtlCol="0" anchor="ctr">
            <a:normAutofit/>
          </a:body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kstin paikkamerkki 2">
            <a:extLst>
              <a:ext uri="{FF2B5EF4-FFF2-40B4-BE49-F238E27FC236}">
                <a16:creationId xmlns:a16="http://schemas.microsoft.com/office/drawing/2014/main" id="{4FCD46ED-2A86-484D-B7D1-49D101183776}"/>
              </a:ext>
            </a:extLst>
          </p:cNvPr>
          <p:cNvSpPr>
            <a:spLocks noGrp="1"/>
          </p:cNvSpPr>
          <p:nvPr>
            <p:ph type="body" idx="1"/>
          </p:nvPr>
        </p:nvSpPr>
        <p:spPr>
          <a:xfrm>
            <a:off x="504001" y="1124744"/>
            <a:ext cx="11160001" cy="4804881"/>
          </a:xfrm>
          <a:prstGeom prst="rect">
            <a:avLst/>
          </a:prstGeom>
        </p:spPr>
        <p:txBody>
          <a:bodyPr vert="horz" lIns="91440" tIns="45720" rIns="91440" bIns="45720" rtlCol="0">
            <a:normAutofit/>
          </a:bodyPr>
          <a:lstStyle/>
          <a:p>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pic>
        <p:nvPicPr>
          <p:cNvPr id="10" name="Kuva 9">
            <a:extLst>
              <a:ext uri="{FF2B5EF4-FFF2-40B4-BE49-F238E27FC236}">
                <a16:creationId xmlns:a16="http://schemas.microsoft.com/office/drawing/2014/main" id="{5127E30D-647A-BE42-8CD4-1C75FA6664EB}"/>
              </a:ext>
            </a:extLst>
          </p:cNvPr>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432001" y="6120000"/>
            <a:ext cx="2329043" cy="432000"/>
          </a:xfrm>
          <a:prstGeom prst="rect">
            <a:avLst/>
          </a:prstGeom>
        </p:spPr>
      </p:pic>
    </p:spTree>
    <p:extLst>
      <p:ext uri="{BB962C8B-B14F-4D97-AF65-F5344CB8AC3E}">
        <p14:creationId xmlns:p14="http://schemas.microsoft.com/office/powerpoint/2010/main" val="10412185"/>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 id="2147483857" r:id="rId30"/>
  </p:sldLayoutIdLst>
  <p:transition>
    <p:fade/>
  </p:transition>
  <p:txStyles>
    <p:titleStyle>
      <a:lvl1pPr algn="l" defTabSz="685841" rtl="0" eaLnBrk="1" latinLnBrk="0" hangingPunct="1">
        <a:lnSpc>
          <a:spcPct val="90000"/>
        </a:lnSpc>
        <a:spcBef>
          <a:spcPct val="0"/>
        </a:spcBef>
        <a:buNone/>
        <a:defRPr sz="3301" kern="1200">
          <a:solidFill>
            <a:schemeClr val="tx2"/>
          </a:solidFill>
          <a:latin typeface="+mj-lt"/>
          <a:ea typeface="+mj-ea"/>
          <a:cs typeface="+mj-cs"/>
        </a:defRPr>
      </a:lvl1pPr>
    </p:titleStyle>
    <p:bodyStyle>
      <a:lvl1pPr marL="171460" indent="-171460" algn="l" defTabSz="685841" rtl="0" eaLnBrk="1" latinLnBrk="0" hangingPunct="1">
        <a:lnSpc>
          <a:spcPct val="90000"/>
        </a:lnSpc>
        <a:spcBef>
          <a:spcPts val="750"/>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514381"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2pPr>
      <a:lvl3pPr marL="857301"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200221"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4pPr>
      <a:lvl5pPr marL="1543142" indent="-171460" algn="l" defTabSz="685841" rtl="0" eaLnBrk="1" latinLnBrk="0" hangingPunct="1">
        <a:lnSpc>
          <a:spcPct val="90000"/>
        </a:lnSpc>
        <a:spcBef>
          <a:spcPts val="375"/>
        </a:spcBef>
        <a:buClr>
          <a:schemeClr val="accent1"/>
        </a:buClr>
        <a:buFont typeface="Arial" panose="020B0604020202020204" pitchFamily="34" charset="0"/>
        <a:buChar char="•"/>
        <a:defRPr sz="2000" kern="1200">
          <a:solidFill>
            <a:schemeClr val="tx1">
              <a:lumMod val="65000"/>
              <a:lumOff val="35000"/>
            </a:schemeClr>
          </a:solidFill>
          <a:latin typeface="+mn-lt"/>
          <a:ea typeface="+mn-ea"/>
          <a:cs typeface="+mn-cs"/>
        </a:defRPr>
      </a:lvl5pPr>
      <a:lvl6pPr marL="1886062"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982"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902"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823" indent="-171460" algn="l" defTabSz="685841"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fi-FI"/>
      </a:defPPr>
      <a:lvl1pPr marL="0" algn="l" defTabSz="685841" rtl="0" eaLnBrk="1" latinLnBrk="0" hangingPunct="1">
        <a:defRPr sz="1351" kern="1200">
          <a:solidFill>
            <a:schemeClr val="tx1"/>
          </a:solidFill>
          <a:latin typeface="+mn-lt"/>
          <a:ea typeface="+mn-ea"/>
          <a:cs typeface="+mn-cs"/>
        </a:defRPr>
      </a:lvl1pPr>
      <a:lvl2pPr marL="342920" algn="l" defTabSz="685841" rtl="0" eaLnBrk="1" latinLnBrk="0" hangingPunct="1">
        <a:defRPr sz="1351" kern="1200">
          <a:solidFill>
            <a:schemeClr val="tx1"/>
          </a:solidFill>
          <a:latin typeface="+mn-lt"/>
          <a:ea typeface="+mn-ea"/>
          <a:cs typeface="+mn-cs"/>
        </a:defRPr>
      </a:lvl2pPr>
      <a:lvl3pPr marL="685841" algn="l" defTabSz="685841" rtl="0" eaLnBrk="1" latinLnBrk="0" hangingPunct="1">
        <a:defRPr sz="1351" kern="1200">
          <a:solidFill>
            <a:schemeClr val="tx1"/>
          </a:solidFill>
          <a:latin typeface="+mn-lt"/>
          <a:ea typeface="+mn-ea"/>
          <a:cs typeface="+mn-cs"/>
        </a:defRPr>
      </a:lvl3pPr>
      <a:lvl4pPr marL="1028761" algn="l" defTabSz="685841" rtl="0" eaLnBrk="1" latinLnBrk="0" hangingPunct="1">
        <a:defRPr sz="1351" kern="1200">
          <a:solidFill>
            <a:schemeClr val="tx1"/>
          </a:solidFill>
          <a:latin typeface="+mn-lt"/>
          <a:ea typeface="+mn-ea"/>
          <a:cs typeface="+mn-cs"/>
        </a:defRPr>
      </a:lvl4pPr>
      <a:lvl5pPr marL="1371682" algn="l" defTabSz="685841" rtl="0" eaLnBrk="1" latinLnBrk="0" hangingPunct="1">
        <a:defRPr sz="1351" kern="1200">
          <a:solidFill>
            <a:schemeClr val="tx1"/>
          </a:solidFill>
          <a:latin typeface="+mn-lt"/>
          <a:ea typeface="+mn-ea"/>
          <a:cs typeface="+mn-cs"/>
        </a:defRPr>
      </a:lvl5pPr>
      <a:lvl6pPr marL="1714601" algn="l" defTabSz="685841" rtl="0" eaLnBrk="1" latinLnBrk="0" hangingPunct="1">
        <a:defRPr sz="1351" kern="1200">
          <a:solidFill>
            <a:schemeClr val="tx1"/>
          </a:solidFill>
          <a:latin typeface="+mn-lt"/>
          <a:ea typeface="+mn-ea"/>
          <a:cs typeface="+mn-cs"/>
        </a:defRPr>
      </a:lvl6pPr>
      <a:lvl7pPr marL="2057522" algn="l" defTabSz="685841" rtl="0" eaLnBrk="1" latinLnBrk="0" hangingPunct="1">
        <a:defRPr sz="1351" kern="1200">
          <a:solidFill>
            <a:schemeClr val="tx1"/>
          </a:solidFill>
          <a:latin typeface="+mn-lt"/>
          <a:ea typeface="+mn-ea"/>
          <a:cs typeface="+mn-cs"/>
        </a:defRPr>
      </a:lvl7pPr>
      <a:lvl8pPr marL="2400443" algn="l" defTabSz="685841" rtl="0" eaLnBrk="1" latinLnBrk="0" hangingPunct="1">
        <a:defRPr sz="1351" kern="1200">
          <a:solidFill>
            <a:schemeClr val="tx1"/>
          </a:solidFill>
          <a:latin typeface="+mn-lt"/>
          <a:ea typeface="+mn-ea"/>
          <a:cs typeface="+mn-cs"/>
        </a:defRPr>
      </a:lvl8pPr>
      <a:lvl9pPr marL="2743362" algn="l" defTabSz="685841"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1.xml"/></Relationships>
</file>

<file path=ppt/slides/_rels/slide10.xml.rels><?xml version="1.0" encoding="UTF-8" standalone="yes"?>
<Relationships xmlns="http://schemas.openxmlformats.org/package/2006/relationships"><Relationship Id="rId3" Type="http://schemas.openxmlformats.org/officeDocument/2006/relationships/hyperlink" Target="https://tila.tiimeri.fi/sites/vn-imo_imsas_audit/_layouts/15/WopiFrame.aspx?sourcedoc=%7b553DD239-7DA4-4A47-BCDB-381400934E4E%7d&amp;file=Suomen%20linjaukset-LIITE1-merenkulkuhallinnonkuvaus.docx&amp;action=default" TargetMode="External"/><Relationship Id="rId2" Type="http://schemas.openxmlformats.org/officeDocument/2006/relationships/hyperlink" Target="https://tila.tiimeri.fi/sites/vn-imo_imsas_audit/Tiedostot/S%C3%A4%C3%A4ntelyn%20toimeenpanoryhm%C3%A4/MerenkulunP%C3%A4%C3%A4t%C3%B6slauselmien%20Seuranta_16112023.pdf" TargetMode="External"/><Relationship Id="rId1" Type="http://schemas.openxmlformats.org/officeDocument/2006/relationships/slideLayout" Target="../slideLayouts/slideLayout136.xml"/><Relationship Id="rId4" Type="http://schemas.openxmlformats.org/officeDocument/2006/relationships/image" Target="../media/image89.png"/></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01.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2" Type="http://schemas.openxmlformats.org/officeDocument/2006/relationships/hyperlink" Target="mailto:maritime@avi.fi" TargetMode="External"/><Relationship Id="rId1" Type="http://schemas.openxmlformats.org/officeDocument/2006/relationships/slideLayout" Target="../slideLayouts/slideLayout44.xml"/></Relationships>
</file>

<file path=ppt/slides/_rels/slide103.xml.rels><?xml version="1.0" encoding="UTF-8" standalone="yes"?>
<Relationships xmlns="http://schemas.openxmlformats.org/package/2006/relationships"><Relationship Id="rId2" Type="http://schemas.openxmlformats.org/officeDocument/2006/relationships/hyperlink" Target="https://vm.fi/aluehallintouudistus" TargetMode="Externa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33.xml"/></Relationships>
</file>

<file path=ppt/slides/_rels/slide10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3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08.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33.xml"/></Relationships>
</file>

<file path=ppt/slides/_rels/slide109.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3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33.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14.xml.rels><?xml version="1.0" encoding="UTF-8" standalone="yes"?>
<Relationships xmlns="http://schemas.openxmlformats.org/package/2006/relationships"><Relationship Id="rId3" Type="http://schemas.openxmlformats.org/officeDocument/2006/relationships/hyperlink" Target="http://i/" TargetMode="External"/><Relationship Id="rId2" Type="http://schemas.openxmlformats.org/officeDocument/2006/relationships/hyperlink" Target="mailto:rvle.me@raja.fi" TargetMode="External"/><Relationship Id="rId1" Type="http://schemas.openxmlformats.org/officeDocument/2006/relationships/slideLayout" Target="../slideLayouts/slideLayout133.xml"/><Relationship Id="rId4" Type="http://schemas.openxmlformats.org/officeDocument/2006/relationships/hyperlink" Target="mailto:rajavartiolaitos@raja.fi"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33.xml"/></Relationships>
</file>

<file path=ppt/slides/_rels/slide11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3.xml"/></Relationships>
</file>

<file path=ppt/slides/_rels/slide11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3.xml"/></Relationships>
</file>

<file path=ppt/slides/_rels/slide11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33.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8.xml"/></Relationships>
</file>

<file path=ppt/slides/_rels/slide121.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3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33.xml"/></Relationships>
</file>

<file path=ppt/slides/_rels/slide125.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3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8.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13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2" Type="http://schemas.openxmlformats.org/officeDocument/2006/relationships/hyperlink" Target="mailto:sar@raja.fi" TargetMode="External"/><Relationship Id="rId1" Type="http://schemas.openxmlformats.org/officeDocument/2006/relationships/slideLayout" Target="../slideLayouts/slideLayout133.xml"/></Relationships>
</file>

<file path=ppt/slides/_rels/slide13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3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33.xml"/></Relationships>
</file>

<file path=ppt/slides/_rels/slide13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3.xml"/></Relationships>
</file>

<file path=ppt/slides/_rels/slide134.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3.xml"/></Relationships>
</file>

<file path=ppt/slides/_rels/slide13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3.xml"/></Relationships>
</file>

<file path=ppt/slides/_rels/slide136.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33.xml"/></Relationships>
</file>

<file path=ppt/slides/_rels/slide137.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3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75.xml"/><Relationship Id="rId4" Type="http://schemas.openxmlformats.org/officeDocument/2006/relationships/image" Target="../media/image14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3.xml"/></Relationships>
</file>

<file path=ppt/slides/_rels/slide15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9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2.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94.xml"/></Relationships>
</file>

<file path=ppt/slides/_rels/slide15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4.xml"/></Relationships>
</file>

<file path=ppt/slides/_rels/slide154.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4.xml"/></Relationships>
</file>

<file path=ppt/slides/_rels/slide155.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94.xml"/></Relationships>
</file>

<file path=ppt/slides/_rels/slide156.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9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58.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9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94.xml"/></Relationships>
</file>

<file path=ppt/slides/_rels/slide16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95.xml"/></Relationships>
</file>

<file path=ppt/slides/_rels/slide163.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6.xml"/></Relationships>
</file>

<file path=ppt/slides/_rels/slide16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79.xml"/></Relationships>
</file>

<file path=ppt/slides/_rels/slide16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8.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9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133.xml"/></Relationships>
</file>

<file path=ppt/slides/_rels/slide17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133.xml"/></Relationships>
</file>

<file path=ppt/slides/_rels/slide17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jpeg"/><Relationship Id="rId1" Type="http://schemas.openxmlformats.org/officeDocument/2006/relationships/slideLayout" Target="../slideLayouts/slideLayout133.xml"/><Relationship Id="rId4" Type="http://schemas.openxmlformats.org/officeDocument/2006/relationships/hyperlink" Target="https://www.ely-keskus.fi/organisaatio" TargetMode="Externa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5.xml"/></Relationships>
</file>

<file path=ppt/slides/_rels/slide180.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35.xml"/></Relationships>
</file>

<file path=ppt/slides/_rels/slide181.xml.rels><?xml version="1.0" encoding="UTF-8" standalone="yes"?>
<Relationships xmlns="http://schemas.openxmlformats.org/package/2006/relationships"><Relationship Id="rId2" Type="http://schemas.openxmlformats.org/officeDocument/2006/relationships/hyperlink" Target="mailto:Turvallisuustutkinta@om.fi" TargetMode="External"/><Relationship Id="rId1" Type="http://schemas.openxmlformats.org/officeDocument/2006/relationships/slideLayout" Target="../slideLayouts/slideLayout13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87.xml.rels><?xml version="1.0" encoding="UTF-8" standalone="yes"?>
<Relationships xmlns="http://schemas.openxmlformats.org/package/2006/relationships"><Relationship Id="rId2" Type="http://schemas.openxmlformats.org/officeDocument/2006/relationships/hyperlink" Target="https://tila.tiimeri.fi/sites/vn-imo_imsas_audit/_layouts/15/WopiFrame.aspx?sourcedoc=%7b553DD239-7DA4-4A47-BCDB-381400934E4E%7d&amp;file=Suomen%20linjaukset-LIITE1-merenkulkuhallinnonkuvaus.docx&amp;action=default" TargetMode="External"/><Relationship Id="rId1" Type="http://schemas.openxmlformats.org/officeDocument/2006/relationships/slideLayout" Target="../slideLayouts/slideLayout133.xml"/></Relationships>
</file>

<file path=ppt/slides/_rels/slide188.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139.xml"/></Relationships>
</file>

<file path=ppt/slides/_rels/slide19.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38.xml"/></Relationships>
</file>

<file path=ppt/slides/_rels/slide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hyperlink" Target="https://www.finlex.fi/fi/laki/ajantasa/2014/20141129" TargetMode="Externa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hyperlink" Target="https://www.karvi.fi/fi/arvioinnit/korkeakoulutus" TargetMode="External"/><Relationship Id="rId2" Type="http://schemas.openxmlformats.org/officeDocument/2006/relationships/hyperlink" Target="https://www.finlex.fi/fi/laki/ajantasa/2014/20140932" TargetMode="External"/><Relationship Id="rId1" Type="http://schemas.openxmlformats.org/officeDocument/2006/relationships/slideLayout" Target="../slideLayouts/slideLayout32.xml"/><Relationship Id="rId5" Type="http://schemas.openxmlformats.org/officeDocument/2006/relationships/hyperlink" Target="https://www.karvi.fi/fi/arvioinnit/korkeakoulutus/koulutusala-arvioinnit/merenkulkualan-koulutuksen-arviointi-2020-2022" TargetMode="External"/><Relationship Id="rId4" Type="http://schemas.openxmlformats.org/officeDocument/2006/relationships/hyperlink" Target="https://www.karvi.fi/fi/arvioinnit/korkeakoulutus/korkeakoulujen-auditointirekisteri"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hyperlink" Target="https://eperusteet.opintopolku.fi/#/fi/ammatillinen/6232730/tiedot" TargetMode="External"/><Relationship Id="rId2" Type="http://schemas.openxmlformats.org/officeDocument/2006/relationships/hyperlink" Target="https://eperusteet.opintopolku.fi/#/fi/ammatillinen/7846217/tiedot" TargetMode="External"/><Relationship Id="rId1" Type="http://schemas.openxmlformats.org/officeDocument/2006/relationships/slideLayout" Target="../slideLayouts/slideLayout32.xml"/><Relationship Id="rId4" Type="http://schemas.openxmlformats.org/officeDocument/2006/relationships/hyperlink" Target="https://eperusteet.opintopolku.fi/#/fi/ammatillinen/3792062/tiedo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hyperlink" Target="https://www.oph.fi/sites/default/files/documents/Ilmailu-%20ja%20merenkulkualan%20tetk%20v.%202020-2021.pdf" TargetMode="External"/><Relationship Id="rId2" Type="http://schemas.openxmlformats.org/officeDocument/2006/relationships/hyperlink" Target="https://www.oph.fi/fi/koulutus-ja-tutkinnot/ammatillinen-koulutus/tyoelamatoimikunnat" TargetMode="Externa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3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hyperlink" Target="https://tila.tiimeri.fi/sites/vn-imo_imsas_audit/_layouts/15/WopiFrame.aspx?sourcedoc=%7bF9723F35-31BA-4C92-8C86-C99814656794%7d&amp;file=Suomen%20linjaukset%202023%20pohjalla.docx&amp;action=default" TargetMode="External"/><Relationship Id="rId1" Type="http://schemas.openxmlformats.org/officeDocument/2006/relationships/slideLayout" Target="../slideLayouts/slideLayout1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s://finlex.fi/fi/laki/ajantasa/2018/20180935" TargetMode="External"/><Relationship Id="rId1" Type="http://schemas.openxmlformats.org/officeDocument/2006/relationships/slideLayout" Target="../slideLayouts/slideLayout133.xml"/></Relationships>
</file>

<file path=ppt/slides/_rels/slide5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2" Type="http://schemas.openxmlformats.org/officeDocument/2006/relationships/hyperlink" Target="mailto:merenkulkupoikkeamat@traficom.fi" TargetMode="External"/><Relationship Id="rId1" Type="http://schemas.openxmlformats.org/officeDocument/2006/relationships/slideLayout" Target="../slideLayouts/slideLayout133.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hyperlink" Target="https://tila.tiimeri.fi/sites/vn-imo_imsas_audit/_layouts/15/WopiFrame.aspx?sourcedoc=%7b8472C27D-2291-4596-BECA-114314C74BFD%7d&amp;file=Merenkulun_tilastot-katselmus-2023.pptx&amp;action=default" TargetMode="External"/><Relationship Id="rId2" Type="http://schemas.openxmlformats.org/officeDocument/2006/relationships/notesSlide" Target="../notesSlides/notesSlide1.xml"/><Relationship Id="rId1" Type="http://schemas.openxmlformats.org/officeDocument/2006/relationships/slideLayout" Target="../slideLayouts/slideLayout13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slideLayout" Target="../slideLayouts/slideLayout138.xml"/><Relationship Id="rId1" Type="http://schemas.openxmlformats.org/officeDocument/2006/relationships/themeOverride" Target="../theme/themeOverride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3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3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6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2" Type="http://schemas.openxmlformats.org/officeDocument/2006/relationships/hyperlink" Target="https://eperusteet.opintopolku.fi/" TargetMode="External"/><Relationship Id="rId1" Type="http://schemas.openxmlformats.org/officeDocument/2006/relationships/slideLayout" Target="../slideLayouts/slideLayout13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xml"/><Relationship Id="rId1" Type="http://schemas.openxmlformats.org/officeDocument/2006/relationships/slideLayout" Target="../slideLayouts/slideLayout117.xml"/><Relationship Id="rId4" Type="http://schemas.openxmlformats.org/officeDocument/2006/relationships/image" Target="../media/image108.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77.xml.rels><?xml version="1.0" encoding="UTF-8" standalone="yes"?>
<Relationships xmlns="http://schemas.openxmlformats.org/package/2006/relationships"><Relationship Id="rId3" Type="http://schemas.openxmlformats.org/officeDocument/2006/relationships/hyperlink" Target="https://www.finlex.fi/fi/laki/ajantasa/2001/20011145" TargetMode="External"/><Relationship Id="rId2" Type="http://schemas.openxmlformats.org/officeDocument/2006/relationships/hyperlink" Target="https://www.finlex.fi/fi/laki/alkup/2018/20180212" TargetMode="External"/><Relationship Id="rId1" Type="http://schemas.openxmlformats.org/officeDocument/2006/relationships/slideLayout" Target="../slideLayouts/slideLayout115.xml"/><Relationship Id="rId5" Type="http://schemas.openxmlformats.org/officeDocument/2006/relationships/hyperlink" Target="https://www.finlex.fi/fi/laki/alkup/2009/20091673" TargetMode="External"/><Relationship Id="rId4" Type="http://schemas.openxmlformats.org/officeDocument/2006/relationships/hyperlink" Target="https://www.finlex.fi/fi/laki/ajantasa/2011/20110525"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30.xml"/></Relationships>
</file>

<file path=ppt/slides/_rels/slide7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2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30.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130.xml"/></Relationships>
</file>

<file path=ppt/slides/_rels/slide82.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hyperlink" Target="https://www.imorules.com/SOLAS_REGV.html" TargetMode="External"/><Relationship Id="rId1" Type="http://schemas.openxmlformats.org/officeDocument/2006/relationships/slideLayout" Target="../slideLayouts/slideLayout115.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83.xml.rels><?xml version="1.0" encoding="UTF-8" standalone="yes"?>
<Relationships xmlns="http://schemas.openxmlformats.org/package/2006/relationships"><Relationship Id="rId3" Type="http://schemas.openxmlformats.org/officeDocument/2006/relationships/hyperlink" Target="mailto:turvallisuus@fmi.fi" TargetMode="External"/><Relationship Id="rId2" Type="http://schemas.openxmlformats.org/officeDocument/2006/relationships/hyperlink" Target="https://www.ilmatieteenlaitos.fi/laatutyo-ilmatieteen-laitoksessa" TargetMode="External"/><Relationship Id="rId1" Type="http://schemas.openxmlformats.org/officeDocument/2006/relationships/slideLayout" Target="../slideLayouts/slideLayout1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87.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8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hyperlink" Target="https://tila.tiimeri.fi/sites/vn-merenkulkutiimi/_layouts/15/WopiFrame.aspx?sourcedoc=%7bB692F4A2-D4F3-415B-8AB7-F1B4EB1E4CAC%7d&amp;file=IMO-sopimusmuutosten%20seuranta.xlsx&amp;action=default" TargetMode="External"/><Relationship Id="rId2" Type="http://schemas.openxmlformats.org/officeDocument/2006/relationships/notesSlide" Target="../notesSlides/notesSlide2.xml"/><Relationship Id="rId1" Type="http://schemas.openxmlformats.org/officeDocument/2006/relationships/slideLayout" Target="../slideLayouts/slideLayout136.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1.xml.rels><?xml version="1.0" encoding="UTF-8" standalone="yes"?>
<Relationships xmlns="http://schemas.openxmlformats.org/package/2006/relationships"><Relationship Id="rId3" Type="http://schemas.openxmlformats.org/officeDocument/2006/relationships/hyperlink" Target="https://tyosuojelu.fi/tietoa-meista/toiminta/lainsaadanto" TargetMode="External"/><Relationship Id="rId2" Type="http://schemas.openxmlformats.org/officeDocument/2006/relationships/hyperlink" Target="https://www.finlex.fi/fi/laki/ajantasa/2006/20060044" TargetMode="External"/><Relationship Id="rId1" Type="http://schemas.openxmlformats.org/officeDocument/2006/relationships/slideLayout" Target="../slideLayouts/slideLayout52.xml"/></Relationships>
</file>

<file path=ppt/slides/_rels/slide92.xml.rels><?xml version="1.0" encoding="UTF-8" standalone="yes"?>
<Relationships xmlns="http://schemas.openxmlformats.org/package/2006/relationships"><Relationship Id="rId2" Type="http://schemas.openxmlformats.org/officeDocument/2006/relationships/hyperlink" Target="https://julkaisut.valtioneuvosto.fi/handle/10024/165089" TargetMode="External"/><Relationship Id="rId1" Type="http://schemas.openxmlformats.org/officeDocument/2006/relationships/slideLayout" Target="../slideLayouts/slideLayout6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ctrTitle"/>
          </p:nvPr>
        </p:nvSpPr>
        <p:spPr>
          <a:xfrm>
            <a:off x="601663" y="2914700"/>
            <a:ext cx="4976918" cy="2169000"/>
          </a:xfrm>
        </p:spPr>
        <p:txBody>
          <a:bodyPr/>
          <a:lstStyle/>
          <a:p>
            <a:r>
              <a:rPr lang="fi-FI" sz="4000" dirty="0"/>
              <a:t>Merenkulun </a:t>
            </a:r>
            <a:r>
              <a:rPr lang="fi-FI" dirty="0"/>
              <a:t>hallinnon katselmus 2023</a:t>
            </a:r>
            <a:endParaRPr lang="fi-FI" noProof="0" dirty="0"/>
          </a:p>
        </p:txBody>
      </p:sp>
      <p:sp>
        <p:nvSpPr>
          <p:cNvPr id="5" name="Alaotsikko 4"/>
          <p:cNvSpPr>
            <a:spLocks noGrp="1"/>
          </p:cNvSpPr>
          <p:nvPr>
            <p:ph type="subTitle" idx="1"/>
          </p:nvPr>
        </p:nvSpPr>
        <p:spPr/>
        <p:txBody>
          <a:bodyPr/>
          <a:lstStyle/>
          <a:p>
            <a:r>
              <a:rPr lang="fi-FI" noProof="0" dirty="0"/>
              <a:t>IMSAS –auditointiin valmistautuminen</a:t>
            </a:r>
          </a:p>
        </p:txBody>
      </p:sp>
      <p:pic>
        <p:nvPicPr>
          <p:cNvPr id="3" name="Kuvan paikkamerkki 2">
            <a:extLst>
              <a:ext uri="{FF2B5EF4-FFF2-40B4-BE49-F238E27FC236}">
                <a16:creationId xmlns:a16="http://schemas.microsoft.com/office/drawing/2014/main" id="{BD3642C3-F93E-4942-8B43-FE3C590B6FD7}"/>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5487855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ED3D09D-BBB9-4945-BEBE-B99384CA81C9}"/>
              </a:ext>
            </a:extLst>
          </p:cNvPr>
          <p:cNvSpPr>
            <a:spLocks noGrp="1"/>
          </p:cNvSpPr>
          <p:nvPr>
            <p:ph type="title"/>
          </p:nvPr>
        </p:nvSpPr>
        <p:spPr/>
        <p:txBody>
          <a:bodyPr/>
          <a:lstStyle/>
          <a:p>
            <a:r>
              <a:rPr lang="fi-FI" sz="2400" dirty="0">
                <a:solidFill>
                  <a:schemeClr val="bg2">
                    <a:lumMod val="75000"/>
                  </a:schemeClr>
                </a:solidFill>
              </a:rPr>
              <a:t>IMO:n sopimusmuutosten kansallisen hyväksymisen ja voimaansaattamisen tilanne ja päätöslauselmaseuranta ja säädökset: Traficom </a:t>
            </a:r>
            <a:endParaRPr lang="fi-FI" sz="2400" dirty="0"/>
          </a:p>
        </p:txBody>
      </p:sp>
      <p:sp>
        <p:nvSpPr>
          <p:cNvPr id="6" name="Sisällön paikkamerkki 5"/>
          <p:cNvSpPr>
            <a:spLocks noGrp="1"/>
          </p:cNvSpPr>
          <p:nvPr>
            <p:ph sz="half" idx="1"/>
          </p:nvPr>
        </p:nvSpPr>
        <p:spPr>
          <a:xfrm>
            <a:off x="615180" y="1885949"/>
            <a:ext cx="5184000" cy="685801"/>
          </a:xfrm>
        </p:spPr>
        <p:txBody>
          <a:bodyPr/>
          <a:lstStyle/>
          <a:p>
            <a:r>
              <a:rPr lang="fi-FI" sz="1800" dirty="0">
                <a:hlinkClick r:id="rId2"/>
              </a:rPr>
              <a:t>Linkki</a:t>
            </a:r>
            <a:r>
              <a:rPr lang="fi-FI" sz="1800" dirty="0"/>
              <a:t> Traficom seuranta 2013</a:t>
            </a:r>
            <a:r>
              <a:rPr lang="fi-FI" sz="1800" dirty="0">
                <a:sym typeface="Wingdings" panose="05000000000000000000" pitchFamily="2" charset="2"/>
              </a:rPr>
              <a:t> </a:t>
            </a:r>
            <a:r>
              <a:rPr lang="fi-FI" sz="1800" dirty="0"/>
              <a:t> (Tiimerissä esimerkki)</a:t>
            </a:r>
          </a:p>
        </p:txBody>
      </p:sp>
      <p:sp>
        <p:nvSpPr>
          <p:cNvPr id="7" name="Sisällön paikkamerkki 6"/>
          <p:cNvSpPr>
            <a:spLocks noGrp="1"/>
          </p:cNvSpPr>
          <p:nvPr>
            <p:ph sz="half" idx="2"/>
          </p:nvPr>
        </p:nvSpPr>
        <p:spPr>
          <a:xfrm>
            <a:off x="6096000" y="1901774"/>
            <a:ext cx="5184000" cy="4444108"/>
          </a:xfrm>
        </p:spPr>
        <p:txBody>
          <a:bodyPr/>
          <a:lstStyle/>
          <a:p>
            <a:r>
              <a:rPr lang="fi-FI" sz="1800" dirty="0"/>
              <a:t>Linkki Kansainväliset yleissopimukset ja niiden voimaansaattamiseksi tehdyt säädökset –taulukkoon (Liite 1 2.2.1. + 2.1. IMO:n keskeiset yleissopimukset LVM ja Traficom juristit laatineet  yhdessä) </a:t>
            </a:r>
            <a:r>
              <a:rPr lang="fi-FI" sz="1800" dirty="0">
                <a:hlinkClick r:id="rId3"/>
              </a:rPr>
              <a:t>Suomen linjaukset-LIITE1-merenkulkuhallinnonkuvaus.docx (tiimeri.fi)</a:t>
            </a:r>
            <a:endParaRPr lang="fi-FI" sz="1800" dirty="0"/>
          </a:p>
          <a:p>
            <a:r>
              <a:rPr lang="fi-FI" sz="1800" dirty="0"/>
              <a:t>Taulukosta näkyvät IMO:n III –säännöstön mukaiset sopimukset, keskeiset kansalliset lait, joissa ne on voimaansaatettu sekä viittaukset Suomen Sopimussarjaan ja sen viitetietoihin tehdyistä muutoksista ja keskeisiin valtioneuvoston asetuksiin.</a:t>
            </a:r>
          </a:p>
          <a:p>
            <a:endParaRPr lang="fi-FI" dirty="0"/>
          </a:p>
        </p:txBody>
      </p:sp>
      <p:sp>
        <p:nvSpPr>
          <p:cNvPr id="4" name="Päivämäärän paikkamerkki 3">
            <a:extLst>
              <a:ext uri="{FF2B5EF4-FFF2-40B4-BE49-F238E27FC236}">
                <a16:creationId xmlns:a16="http://schemas.microsoft.com/office/drawing/2014/main" id="{BC60EDE6-4CCD-4DA0-ADD7-84E89AA270C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4A0796B-8C8F-4B90-B009-3330900142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8" name="Kuva 7">
            <a:extLst>
              <a:ext uri="{FF2B5EF4-FFF2-40B4-BE49-F238E27FC236}">
                <a16:creationId xmlns:a16="http://schemas.microsoft.com/office/drawing/2014/main" id="{02BD1E62-569B-4DFA-A0B3-1A1D0247A3F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8118" y="2842765"/>
            <a:ext cx="5897291" cy="2672210"/>
          </a:xfrm>
          <a:prstGeom prst="rect">
            <a:avLst/>
          </a:prstGeom>
        </p:spPr>
      </p:pic>
    </p:spTree>
    <p:extLst>
      <p:ext uri="{BB962C8B-B14F-4D97-AF65-F5344CB8AC3E}">
        <p14:creationId xmlns:p14="http://schemas.microsoft.com/office/powerpoint/2010/main" val="20954673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060010-8056-011C-B059-C447B62BA402}"/>
              </a:ext>
            </a:extLst>
          </p:cNvPr>
          <p:cNvSpPr>
            <a:spLocks noGrp="1"/>
          </p:cNvSpPr>
          <p:nvPr>
            <p:ph type="title"/>
          </p:nvPr>
        </p:nvSpPr>
        <p:spPr>
          <a:xfrm>
            <a:off x="877673" y="344510"/>
            <a:ext cx="10852562" cy="769362"/>
          </a:xfrm>
        </p:spPr>
        <p:txBody>
          <a:bodyPr/>
          <a:lstStyle/>
          <a:p>
            <a:r>
              <a:rPr lang="fi-FI" dirty="0"/>
              <a:t>Merenkulkutoimintojen organisointi</a:t>
            </a:r>
          </a:p>
        </p:txBody>
      </p:sp>
      <p:sp>
        <p:nvSpPr>
          <p:cNvPr id="4" name="Päivämäärän paikkamerkki 3">
            <a:extLst>
              <a:ext uri="{FF2B5EF4-FFF2-40B4-BE49-F238E27FC236}">
                <a16:creationId xmlns:a16="http://schemas.microsoft.com/office/drawing/2014/main" id="{B510611B-355B-C4B9-1FE0-8B393796F8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F342821-E3D0-664E-FFEE-6F34FEBA90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7" name="Kaaviokuva 6">
            <a:extLst>
              <a:ext uri="{FF2B5EF4-FFF2-40B4-BE49-F238E27FC236}">
                <a16:creationId xmlns:a16="http://schemas.microsoft.com/office/drawing/2014/main" id="{F1C8529C-045F-1BF0-DE23-3F23BCBD0986}"/>
              </a:ext>
            </a:extLst>
          </p:cNvPr>
          <p:cNvGraphicFramePr/>
          <p:nvPr>
            <p:extLst>
              <p:ext uri="{D42A27DB-BD31-4B8C-83A1-F6EECF244321}">
                <p14:modId xmlns:p14="http://schemas.microsoft.com/office/powerpoint/2010/main" val="3693345950"/>
              </p:ext>
            </p:extLst>
          </p:nvPr>
        </p:nvGraphicFramePr>
        <p:xfrm>
          <a:off x="242887" y="1443256"/>
          <a:ext cx="11749088" cy="523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816347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A7680D-6445-1BE0-C520-97E213228BEB}"/>
              </a:ext>
            </a:extLst>
          </p:cNvPr>
          <p:cNvSpPr>
            <a:spLocks noGrp="1"/>
          </p:cNvSpPr>
          <p:nvPr>
            <p:ph type="title"/>
          </p:nvPr>
        </p:nvSpPr>
        <p:spPr>
          <a:xfrm>
            <a:off x="719327" y="291404"/>
            <a:ext cx="7089648" cy="646420"/>
          </a:xfrm>
        </p:spPr>
        <p:txBody>
          <a:bodyPr>
            <a:normAutofit/>
          </a:bodyPr>
          <a:lstStyle/>
          <a:p>
            <a:r>
              <a:rPr lang="fi-FI" dirty="0"/>
              <a:t>Laatujärjestelmä</a:t>
            </a:r>
          </a:p>
        </p:txBody>
      </p:sp>
      <p:sp>
        <p:nvSpPr>
          <p:cNvPr id="4" name="Päivämäärän paikkamerkki 3">
            <a:extLst>
              <a:ext uri="{FF2B5EF4-FFF2-40B4-BE49-F238E27FC236}">
                <a16:creationId xmlns:a16="http://schemas.microsoft.com/office/drawing/2014/main" id="{7D483309-5F53-FDAE-7243-617201C14B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AAF6607-94D4-6D63-6FD4-BB4BD38AF2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12" name="Kuva 11" descr="Kuva, joka sisältää kohteen teksti, kuvakaappaus, ohjelmisto, Verkkosivusto&#10;&#10;Kuvaus luotu automaattisesti">
            <a:extLst>
              <a:ext uri="{FF2B5EF4-FFF2-40B4-BE49-F238E27FC236}">
                <a16:creationId xmlns:a16="http://schemas.microsoft.com/office/drawing/2014/main" id="{2198CACD-0906-9D57-FA3F-37C12F22590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2237" y="1099688"/>
            <a:ext cx="11547525" cy="5393187"/>
          </a:xfrm>
          <a:prstGeom prst="rect">
            <a:avLst/>
          </a:prstGeom>
        </p:spPr>
      </p:pic>
    </p:spTree>
    <p:extLst>
      <p:ext uri="{BB962C8B-B14F-4D97-AF65-F5344CB8AC3E}">
        <p14:creationId xmlns:p14="http://schemas.microsoft.com/office/powerpoint/2010/main" val="24757665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26167B-FFE2-CE33-54A1-7EEE04C04485}"/>
              </a:ext>
            </a:extLst>
          </p:cNvPr>
          <p:cNvSpPr>
            <a:spLocks noGrp="1"/>
          </p:cNvSpPr>
          <p:nvPr>
            <p:ph type="title"/>
          </p:nvPr>
        </p:nvSpPr>
        <p:spPr>
          <a:xfrm>
            <a:off x="5291328" y="701041"/>
            <a:ext cx="6394704" cy="1012146"/>
          </a:xfrm>
        </p:spPr>
        <p:txBody>
          <a:bodyPr anchor="b">
            <a:normAutofit/>
          </a:bodyPr>
          <a:lstStyle/>
          <a:p>
            <a:r>
              <a:rPr lang="fi-FI" dirty="0"/>
              <a:t>Silloitus</a:t>
            </a:r>
          </a:p>
        </p:txBody>
      </p:sp>
      <p:sp>
        <p:nvSpPr>
          <p:cNvPr id="3" name="Tekstin paikkamerkki 2">
            <a:extLst>
              <a:ext uri="{FF2B5EF4-FFF2-40B4-BE49-F238E27FC236}">
                <a16:creationId xmlns:a16="http://schemas.microsoft.com/office/drawing/2014/main" id="{4D9C32B8-8321-7E9D-4129-7821FBD66AF5}"/>
              </a:ext>
            </a:extLst>
          </p:cNvPr>
          <p:cNvSpPr>
            <a:spLocks noGrp="1"/>
          </p:cNvSpPr>
          <p:nvPr>
            <p:ph type="body" sz="quarter" idx="13"/>
          </p:nvPr>
        </p:nvSpPr>
        <p:spPr>
          <a:xfrm>
            <a:off x="5291327" y="2195133"/>
            <a:ext cx="6394704" cy="3192842"/>
          </a:xfrm>
        </p:spPr>
        <p:txBody>
          <a:bodyPr>
            <a:normAutofit/>
          </a:bodyPr>
          <a:lstStyle/>
          <a:p>
            <a:r>
              <a:rPr lang="fi-FI" dirty="0"/>
              <a:t>Miehityslausunnot (2009/1687 5-7§)</a:t>
            </a:r>
          </a:p>
          <a:p>
            <a:r>
              <a:rPr lang="fi-FI" dirty="0"/>
              <a:t>Ilmoitusvelvollisuus toisen viranomaisen valvontaan kuuluvista (395/2012 19§)</a:t>
            </a:r>
          </a:p>
          <a:p>
            <a:r>
              <a:rPr lang="fi-FI" dirty="0"/>
              <a:t>MLC -valitukset</a:t>
            </a:r>
          </a:p>
          <a:p>
            <a:r>
              <a:rPr lang="fi-FI" dirty="0"/>
              <a:t>Yhteistarkastukset </a:t>
            </a:r>
            <a:r>
              <a:rPr lang="fi-FI" dirty="0" err="1"/>
              <a:t>Traficom:in</a:t>
            </a:r>
            <a:r>
              <a:rPr lang="fi-FI" dirty="0"/>
              <a:t> kanssa</a:t>
            </a:r>
          </a:p>
          <a:p>
            <a:r>
              <a:rPr lang="fi-FI" dirty="0"/>
              <a:t>PURKKI -tietokanta</a:t>
            </a:r>
          </a:p>
          <a:p>
            <a:r>
              <a:rPr lang="fi-FI" dirty="0"/>
              <a:t>Tulossa merenkulun valtakunnallinen asiointiosoite </a:t>
            </a:r>
            <a:r>
              <a:rPr lang="fi-FI" dirty="0">
                <a:hlinkClick r:id="rId2"/>
              </a:rPr>
              <a:t>maritime@avi.fi</a:t>
            </a:r>
            <a:endParaRPr lang="fi-FI" dirty="0"/>
          </a:p>
          <a:p>
            <a:pPr marL="0" indent="0">
              <a:buNone/>
            </a:pPr>
            <a:endParaRPr lang="fi-FI" dirty="0"/>
          </a:p>
          <a:p>
            <a:pPr marL="0" indent="0">
              <a:buNone/>
            </a:pPr>
            <a:endParaRPr lang="fi-FI" dirty="0"/>
          </a:p>
        </p:txBody>
      </p:sp>
      <p:sp>
        <p:nvSpPr>
          <p:cNvPr id="4" name="Päivämäärän paikkamerkki 3">
            <a:extLst>
              <a:ext uri="{FF2B5EF4-FFF2-40B4-BE49-F238E27FC236}">
                <a16:creationId xmlns:a16="http://schemas.microsoft.com/office/drawing/2014/main" id="{4D010574-D526-63EF-3F07-358741EB57B1}"/>
              </a:ext>
            </a:extLst>
          </p:cNvPr>
          <p:cNvSpPr>
            <a:spLocks noGrp="1"/>
          </p:cNvSpPr>
          <p:nvPr>
            <p:ph type="dt" sz="half" idx="10"/>
          </p:nvPr>
        </p:nvSpPr>
        <p:spPr>
          <a:xfrm>
            <a:off x="530176" y="6492875"/>
            <a:ext cx="8780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30.11.2023</a:t>
            </a:fld>
            <a:endParaRPr kumimoji="0" lang="fi-FI" sz="800" b="0" i="0" u="none" strike="noStrike" kern="1200" cap="none" spc="0" normalizeH="0" baseline="0" noProof="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117D04E1-B891-2ED8-02CE-1954996424E8}"/>
              </a:ext>
            </a:extLst>
          </p:cNvPr>
          <p:cNvSpPr>
            <a:spLocks noGrp="1"/>
          </p:cNvSpPr>
          <p:nvPr>
            <p:ph type="sldNum" sz="quarter" idx="12"/>
          </p:nvPr>
        </p:nvSpPr>
        <p:spPr>
          <a:xfrm>
            <a:off x="0" y="6492875"/>
            <a:ext cx="485775"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102</a:t>
            </a:fld>
            <a:r>
              <a:rPr kumimoji="0" lang="fi-FI" sz="800" b="0" i="0" u="none" strike="noStrike" kern="1200" cap="none" spc="0" normalizeH="0" baseline="0" noProof="0">
                <a:ln>
                  <a:noFill/>
                </a:ln>
                <a:solidFill>
                  <a:prstClr val="black"/>
                </a:solidFill>
                <a:effectLst/>
                <a:uLnTx/>
                <a:uFillTx/>
                <a:latin typeface="Verdana"/>
                <a:ea typeface="+mn-ea"/>
                <a:cs typeface="+mn-cs"/>
              </a:rPr>
              <a:t> </a:t>
            </a:r>
          </a:p>
        </p:txBody>
      </p:sp>
    </p:spTree>
    <p:extLst>
      <p:ext uri="{BB962C8B-B14F-4D97-AF65-F5344CB8AC3E}">
        <p14:creationId xmlns:p14="http://schemas.microsoft.com/office/powerpoint/2010/main" val="350989112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EBD0195-E78F-01D9-488C-6C54F65E9BF4}"/>
              </a:ext>
            </a:extLst>
          </p:cNvPr>
          <p:cNvSpPr>
            <a:spLocks noGrp="1"/>
          </p:cNvSpPr>
          <p:nvPr>
            <p:ph type="title"/>
          </p:nvPr>
        </p:nvSpPr>
        <p:spPr>
          <a:xfrm>
            <a:off x="567025" y="1196459"/>
            <a:ext cx="7459784" cy="671195"/>
          </a:xfrm>
        </p:spPr>
        <p:txBody>
          <a:bodyPr>
            <a:normAutofit fontScale="90000"/>
          </a:bodyPr>
          <a:lstStyle/>
          <a:p>
            <a:br>
              <a:rPr lang="fi-FI" dirty="0"/>
            </a:br>
            <a:r>
              <a:rPr lang="fi-FI" dirty="0"/>
              <a:t>Merenkulun hallinnon kannalta olennaisia muutoksia</a:t>
            </a:r>
          </a:p>
        </p:txBody>
      </p:sp>
      <p:sp>
        <p:nvSpPr>
          <p:cNvPr id="4" name="Päivämäärän paikkamerkki 3">
            <a:extLst>
              <a:ext uri="{FF2B5EF4-FFF2-40B4-BE49-F238E27FC236}">
                <a16:creationId xmlns:a16="http://schemas.microsoft.com/office/drawing/2014/main" id="{ABA6E9E1-96D2-4542-54D6-69BE62D9F60F}"/>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A42EFAC-A844-1781-9420-C162867F98ED}"/>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3" name="Tekstin paikkamerkki 2">
            <a:extLst>
              <a:ext uri="{FF2B5EF4-FFF2-40B4-BE49-F238E27FC236}">
                <a16:creationId xmlns:a16="http://schemas.microsoft.com/office/drawing/2014/main" id="{F059839B-170A-CBCB-670A-E673AFB25E97}"/>
              </a:ext>
            </a:extLst>
          </p:cNvPr>
          <p:cNvSpPr>
            <a:spLocks noGrp="1"/>
          </p:cNvSpPr>
          <p:nvPr>
            <p:ph type="body" sz="quarter" idx="18"/>
          </p:nvPr>
        </p:nvSpPr>
        <p:spPr>
          <a:xfrm>
            <a:off x="388937" y="2396358"/>
            <a:ext cx="7459196" cy="3496441"/>
          </a:xfrm>
        </p:spPr>
        <p:txBody>
          <a:bodyPr/>
          <a:lstStyle/>
          <a:p>
            <a:r>
              <a:rPr lang="fi-FI" sz="2400" dirty="0">
                <a:hlinkClick r:id="rId2"/>
              </a:rPr>
              <a:t>Valtion aluehallinnon uudistus </a:t>
            </a:r>
            <a:r>
              <a:rPr lang="fi-FI" sz="2400" dirty="0"/>
              <a:t>2026</a:t>
            </a:r>
          </a:p>
          <a:p>
            <a:pPr lvl="1"/>
            <a:r>
              <a:rPr lang="fi-FI" sz="2000" dirty="0"/>
              <a:t>valtakunnallinen työsuojeluvalvonta -&gt; valvonnan yhtenäistäminen</a:t>
            </a:r>
          </a:p>
          <a:p>
            <a:r>
              <a:rPr lang="fi-FI" sz="2400" dirty="0"/>
              <a:t>Virka-apupyynnöt</a:t>
            </a:r>
          </a:p>
          <a:p>
            <a:r>
              <a:rPr lang="fi-FI" sz="2400" dirty="0"/>
              <a:t>Lepoaikavalvonta, puhallutukset</a:t>
            </a:r>
          </a:p>
        </p:txBody>
      </p:sp>
    </p:spTree>
    <p:extLst>
      <p:ext uri="{BB962C8B-B14F-4D97-AF65-F5344CB8AC3E}">
        <p14:creationId xmlns:p14="http://schemas.microsoft.com/office/powerpoint/2010/main" val="144868735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975BB87-3163-4617-B033-7B51E0799A7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srgbClr val="E7E6E6"/>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srgbClr val="E7E6E6"/>
              </a:solidFill>
              <a:effectLst/>
              <a:uLnTx/>
              <a:uFillTx/>
              <a:latin typeface="Verdana"/>
              <a:ea typeface="+mn-ea"/>
              <a:cs typeface="+mn-cs"/>
            </a:endParaRPr>
          </a:p>
        </p:txBody>
      </p:sp>
      <p:sp>
        <p:nvSpPr>
          <p:cNvPr id="3" name="Slide Number Placeholder 2">
            <a:extLst>
              <a:ext uri="{FF2B5EF4-FFF2-40B4-BE49-F238E27FC236}">
                <a16:creationId xmlns:a16="http://schemas.microsoft.com/office/drawing/2014/main" id="{4F0E2F8A-9A51-41E2-92A3-6BF7043D35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srgbClr val="E7E6E6"/>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r>
              <a:rPr kumimoji="0" lang="fi-FI" sz="800" b="0" i="0" u="none" strike="noStrike" kern="1200" cap="none" spc="0" normalizeH="0" baseline="0" noProof="0">
                <a:ln>
                  <a:noFill/>
                </a:ln>
                <a:solidFill>
                  <a:srgbClr val="E7E6E6"/>
                </a:solidFill>
                <a:effectLst/>
                <a:uLnTx/>
                <a:uFillTx/>
                <a:latin typeface="Verdana"/>
                <a:ea typeface="+mn-ea"/>
                <a:cs typeface="+mn-cs"/>
              </a:rPr>
              <a:t> </a:t>
            </a:r>
            <a:endParaRPr kumimoji="0" lang="fi-FI" sz="800" b="0" i="0" u="none" strike="noStrike" kern="1200" cap="none" spc="0" normalizeH="0" baseline="0" noProof="0" dirty="0">
              <a:ln>
                <a:noFill/>
              </a:ln>
              <a:solidFill>
                <a:srgbClr val="E7E6E6"/>
              </a:solidFill>
              <a:effectLst/>
              <a:uLnTx/>
              <a:uFillTx/>
              <a:latin typeface="Verdana"/>
              <a:ea typeface="+mn-ea"/>
              <a:cs typeface="+mn-cs"/>
            </a:endParaRPr>
          </a:p>
        </p:txBody>
      </p:sp>
    </p:spTree>
    <p:extLst>
      <p:ext uri="{BB962C8B-B14F-4D97-AF65-F5344CB8AC3E}">
        <p14:creationId xmlns:p14="http://schemas.microsoft.com/office/powerpoint/2010/main" val="41174681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24083DD6-BC8F-48CB-B09D-4D063212B2A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B4A9920-BFB3-4B93-A080-1A75824C1B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2" name="Kuva 12">
            <a:extLst>
              <a:ext uri="{FF2B5EF4-FFF2-40B4-BE49-F238E27FC236}">
                <a16:creationId xmlns:a16="http://schemas.microsoft.com/office/drawing/2014/main" id="{B444010A-8D24-49F1-B573-BBDBC0EEB29B}"/>
              </a:ext>
            </a:extLst>
          </p:cNvPr>
          <p:cNvPicPr>
            <a:picLocks noChangeAspect="1"/>
          </p:cNvPicPr>
          <p:nvPr/>
        </p:nvPicPr>
        <p:blipFill>
          <a:blip r:embed="rId2"/>
          <a:stretch>
            <a:fillRect/>
          </a:stretch>
        </p:blipFill>
        <p:spPr>
          <a:xfrm>
            <a:off x="-4837" y="-3478"/>
            <a:ext cx="12201675" cy="6864954"/>
          </a:xfrm>
          <a:prstGeom prst="rect">
            <a:avLst/>
          </a:prstGeom>
        </p:spPr>
      </p:pic>
    </p:spTree>
    <p:extLst>
      <p:ext uri="{BB962C8B-B14F-4D97-AF65-F5344CB8AC3E}">
        <p14:creationId xmlns:p14="http://schemas.microsoft.com/office/powerpoint/2010/main" val="28722455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endParaRPr lang="fi-FI"/>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3" name="Kuva 5">
            <a:extLst>
              <a:ext uri="{FF2B5EF4-FFF2-40B4-BE49-F238E27FC236}">
                <a16:creationId xmlns:a16="http://schemas.microsoft.com/office/drawing/2014/main" id="{37EFF83A-619B-4EBA-A348-0107D9C1DA4D}"/>
              </a:ext>
            </a:extLst>
          </p:cNvPr>
          <p:cNvPicPr>
            <a:picLocks noGrp="1" noChangeAspect="1"/>
          </p:cNvPicPr>
          <p:nvPr>
            <p:ph idx="1"/>
          </p:nvPr>
        </p:nvPicPr>
        <p:blipFill>
          <a:blip r:embed="rId2"/>
          <a:stretch>
            <a:fillRect/>
          </a:stretch>
        </p:blipFill>
        <p:spPr>
          <a:xfrm>
            <a:off x="169750" y="129415"/>
            <a:ext cx="11891460" cy="6598012"/>
          </a:xfrm>
          <a:prstGeom prst="rect">
            <a:avLst/>
          </a:prstGeom>
        </p:spPr>
      </p:pic>
    </p:spTree>
    <p:extLst>
      <p:ext uri="{BB962C8B-B14F-4D97-AF65-F5344CB8AC3E}">
        <p14:creationId xmlns:p14="http://schemas.microsoft.com/office/powerpoint/2010/main" val="394652532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35BAD7-066D-42BB-AE08-77096B9ABA08}"/>
              </a:ext>
            </a:extLst>
          </p:cNvPr>
          <p:cNvSpPr>
            <a:spLocks noGrp="1"/>
          </p:cNvSpPr>
          <p:nvPr>
            <p:ph type="title"/>
          </p:nvPr>
        </p:nvSpPr>
        <p:spPr>
          <a:xfrm>
            <a:off x="507616" y="79644"/>
            <a:ext cx="10746000" cy="1108800"/>
          </a:xfrm>
        </p:spPr>
        <p:txBody>
          <a:bodyPr/>
          <a:lstStyle/>
          <a:p>
            <a:pPr algn="ctr"/>
            <a:r>
              <a:rPr lang="fi-FI" sz="4000" dirty="0">
                <a:solidFill>
                  <a:srgbClr val="004042"/>
                </a:solidFill>
                <a:ea typeface="Verdana"/>
                <a:cs typeface="Verdana"/>
              </a:rPr>
              <a:t>Rajavartiolaitos</a:t>
            </a:r>
          </a:p>
        </p:txBody>
      </p:sp>
      <p:sp>
        <p:nvSpPr>
          <p:cNvPr id="4" name="Päivämäärän paikkamerkki 3">
            <a:extLst>
              <a:ext uri="{FF2B5EF4-FFF2-40B4-BE49-F238E27FC236}">
                <a16:creationId xmlns:a16="http://schemas.microsoft.com/office/drawing/2014/main" id="{BD57E8F1-D5BC-46FF-B3B8-A4936968664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9C56A7F-74E1-4F8D-A637-323BE6655C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Sisällön paikkamerkki 8">
            <a:extLst>
              <a:ext uri="{FF2B5EF4-FFF2-40B4-BE49-F238E27FC236}">
                <a16:creationId xmlns:a16="http://schemas.microsoft.com/office/drawing/2014/main" id="{847A0821-0288-4DC3-8CAE-108080AB5C0E}"/>
              </a:ext>
            </a:extLst>
          </p:cNvPr>
          <p:cNvSpPr>
            <a:spLocks noGrp="1"/>
          </p:cNvSpPr>
          <p:nvPr>
            <p:ph idx="1"/>
          </p:nvPr>
        </p:nvSpPr>
        <p:spPr>
          <a:xfrm>
            <a:off x="799890" y="866918"/>
            <a:ext cx="10746000" cy="4875685"/>
          </a:xfrm>
        </p:spPr>
        <p:txBody>
          <a:bodyPr vert="horz" lIns="91440" tIns="45720" rIns="91440" bIns="45720" rtlCol="0" anchor="t">
            <a:noAutofit/>
          </a:bodyPr>
          <a:lstStyle/>
          <a:p>
            <a:pPr marL="269875" indent="-269875">
              <a:buFont typeface="Wingdings" panose="05040102010807070707" pitchFamily="18" charset="2"/>
              <a:buChar char="Ø"/>
            </a:pPr>
            <a:r>
              <a:rPr lang="fi-FI" dirty="0">
                <a:solidFill>
                  <a:srgbClr val="006163"/>
                </a:solidFill>
                <a:ea typeface="Verdana"/>
                <a:cs typeface="Verdana"/>
              </a:rPr>
              <a:t>Rajavartiolaitos on sisäisen turvallisuuden viranomainen, joka toimii sisäministeriön alaisuudessa. </a:t>
            </a:r>
          </a:p>
          <a:p>
            <a:pPr marL="539750" lvl="1" indent="-269875">
              <a:buFont typeface="Wingdings" panose="05040102010807070707" pitchFamily="18" charset="2"/>
              <a:buChar char="Ø"/>
            </a:pPr>
            <a:r>
              <a:rPr lang="fi-FI" dirty="0">
                <a:solidFill>
                  <a:srgbClr val="006163"/>
                </a:solidFill>
                <a:ea typeface="Verdana"/>
                <a:cs typeface="Verdana"/>
              </a:rPr>
              <a:t>Rajavartiolaitoksen tehtävänä on rajaturvallisuuden ylläpitäminen. Rajavartiolaitos toimii rajaturvallisuuden ylläpitämiseksi yhteistyössä muiden viranomaisten sekä yhteisöjen ja asukkaiden kanssa. Rajavartiolaitos suorittaa poliisi- ja tullitehtäviä, etsintä-, pelastus- ja ensihoitotehtäviä sekä osallistuu sotilaalliseen maanpuolustukseen. Lisäksi Rajavartiolaitos huolehtii tehtäviinsä kuuluvasta kansainvälisestä yhteistyöstä. </a:t>
            </a:r>
          </a:p>
          <a:p>
            <a:pPr marL="539750" lvl="1" indent="-269875">
              <a:buFont typeface="Wingdings" panose="05040102010807070707" pitchFamily="18" charset="2"/>
              <a:buChar char="Ø"/>
            </a:pPr>
            <a:r>
              <a:rPr lang="fi-FI" dirty="0">
                <a:solidFill>
                  <a:srgbClr val="006163"/>
                </a:solidFill>
                <a:ea typeface="Verdana"/>
                <a:cs typeface="Verdana"/>
              </a:rPr>
              <a:t>Rajavartiolaitos on johtava meripelastusviranomainen, joka vastaa meripelastustoimen järjestämisestä sekä toimii monialaisena merellisenä lainvalvontaviranomaisena. Lisäksi Rajavartiolaitoksen tehtäviin kuuluu merialueen ja vesiliikenteen valvonta, aluksesta veteen menevien päästöjen valvonta.</a:t>
            </a:r>
          </a:p>
          <a:p>
            <a:pPr marL="539750" lvl="1" indent="-269875">
              <a:lnSpc>
                <a:spcPct val="112999"/>
              </a:lnSpc>
              <a:buFont typeface="Wingdings" panose="05040102010807070707" pitchFamily="18" charset="2"/>
              <a:buChar char="Ø"/>
            </a:pPr>
            <a:r>
              <a:rPr lang="fi-FI" dirty="0">
                <a:solidFill>
                  <a:srgbClr val="006163"/>
                </a:solidFill>
                <a:ea typeface="Verdana"/>
                <a:cs typeface="Verdana"/>
              </a:rPr>
              <a:t>Rajavartiolaitos huolehtii pelastustoiminnasta Suomen aluevesillä ja talousvyöhykkeellä tapahtuneissa alusöljyvahingoissa ja aluskemikaalivahingoissa ja sovittaa yhteen siihen varautumista</a:t>
            </a:r>
            <a:endParaRPr lang="fi-FI">
              <a:ea typeface="Verdana"/>
              <a:cs typeface="Verdana"/>
            </a:endParaRPr>
          </a:p>
          <a:p>
            <a:pPr marL="269875" indent="-269875">
              <a:lnSpc>
                <a:spcPct val="112999"/>
              </a:lnSpc>
            </a:pPr>
            <a:endParaRPr lang="fi-FI" dirty="0">
              <a:ea typeface="Verdana"/>
              <a:cs typeface="Verdana"/>
            </a:endParaRPr>
          </a:p>
        </p:txBody>
      </p:sp>
    </p:spTree>
    <p:extLst>
      <p:ext uri="{BB962C8B-B14F-4D97-AF65-F5344CB8AC3E}">
        <p14:creationId xmlns:p14="http://schemas.microsoft.com/office/powerpoint/2010/main" val="6845416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995A8A2-4C45-42B3-97E1-B52EE4A15301}"/>
              </a:ext>
            </a:extLst>
          </p:cNvPr>
          <p:cNvSpPr>
            <a:spLocks noGrp="1"/>
          </p:cNvSpPr>
          <p:nvPr>
            <p:ph type="title"/>
          </p:nvPr>
        </p:nvSpPr>
        <p:spPr>
          <a:xfrm>
            <a:off x="5112113" y="252566"/>
            <a:ext cx="6720340" cy="1108800"/>
          </a:xfrm>
        </p:spPr>
        <p:txBody>
          <a:bodyPr/>
          <a:lstStyle/>
          <a:p>
            <a:pPr algn="ctr"/>
            <a:r>
              <a:rPr lang="fi-FI" dirty="0">
                <a:solidFill>
                  <a:srgbClr val="004042"/>
                </a:solidFill>
                <a:ea typeface="Verdana"/>
                <a:cs typeface="Verdana"/>
              </a:rPr>
              <a:t>Rajavartiolaitoksen tehtävät merellä </a:t>
            </a:r>
          </a:p>
        </p:txBody>
      </p:sp>
      <p:pic>
        <p:nvPicPr>
          <p:cNvPr id="6" name="Kuva 6">
            <a:extLst>
              <a:ext uri="{FF2B5EF4-FFF2-40B4-BE49-F238E27FC236}">
                <a16:creationId xmlns:a16="http://schemas.microsoft.com/office/drawing/2014/main" id="{57AD0FD6-C1DE-4E02-81D1-DD6EB651F1D6}"/>
              </a:ext>
            </a:extLst>
          </p:cNvPr>
          <p:cNvPicPr>
            <a:picLocks noGrp="1" noChangeAspect="1"/>
          </p:cNvPicPr>
          <p:nvPr>
            <p:ph idx="1"/>
          </p:nvPr>
        </p:nvPicPr>
        <p:blipFill>
          <a:blip r:embed="rId2"/>
          <a:stretch>
            <a:fillRect/>
          </a:stretch>
        </p:blipFill>
        <p:spPr>
          <a:xfrm>
            <a:off x="-72062" y="687085"/>
            <a:ext cx="5740619" cy="6136998"/>
          </a:xfrm>
          <a:prstGeom prst="rect">
            <a:avLst/>
          </a:prstGeom>
        </p:spPr>
      </p:pic>
      <p:sp>
        <p:nvSpPr>
          <p:cNvPr id="4" name="Päivämäärän paikkamerkki 3">
            <a:extLst>
              <a:ext uri="{FF2B5EF4-FFF2-40B4-BE49-F238E27FC236}">
                <a16:creationId xmlns:a16="http://schemas.microsoft.com/office/drawing/2014/main" id="{A3F196EC-F692-4998-8363-C541EBE81AF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4E9E37D-3AA9-454D-8134-D3A9AB9CC3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Tekstiruutu 7">
            <a:extLst>
              <a:ext uri="{FF2B5EF4-FFF2-40B4-BE49-F238E27FC236}">
                <a16:creationId xmlns:a16="http://schemas.microsoft.com/office/drawing/2014/main" id="{8E76886D-6D7F-45CE-AE2E-4EC0E36E1D6C}"/>
              </a:ext>
            </a:extLst>
          </p:cNvPr>
          <p:cNvSpPr txBox="1"/>
          <p:nvPr/>
        </p:nvSpPr>
        <p:spPr>
          <a:xfrm>
            <a:off x="5740400" y="1126066"/>
            <a:ext cx="605729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33095" indent="-285750">
              <a:buFont typeface="Wingdings"/>
              <a:buChar char="Ø"/>
            </a:pPr>
            <a:r>
              <a:rPr lang="fi-FI" b="1" dirty="0">
                <a:solidFill>
                  <a:srgbClr val="006163"/>
                </a:solidFill>
              </a:rPr>
              <a:t>Rajaturvallisuustehtävät</a:t>
            </a:r>
            <a:endParaRPr lang="fi-FI" dirty="0">
              <a:solidFill>
                <a:srgbClr val="006163"/>
              </a:solidFill>
              <a:ea typeface="Verdana"/>
              <a:cs typeface="Verdana"/>
            </a:endParaRPr>
          </a:p>
          <a:p>
            <a:pPr marL="740410"/>
            <a:r>
              <a:rPr lang="fi-FI" dirty="0">
                <a:solidFill>
                  <a:srgbClr val="006163"/>
                </a:solidFill>
              </a:rPr>
              <a:t>•Rajavalvonta ja rajatarkastukset</a:t>
            </a:r>
            <a:endParaRPr lang="fi-FI" dirty="0">
              <a:solidFill>
                <a:srgbClr val="006163"/>
              </a:solidFill>
              <a:ea typeface="Verdana"/>
              <a:cs typeface="Verdana"/>
            </a:endParaRPr>
          </a:p>
          <a:p>
            <a:pPr marL="568960" indent="-285750">
              <a:buFont typeface="Wingdings"/>
              <a:buChar char="Ø"/>
            </a:pPr>
            <a:r>
              <a:rPr lang="fi-FI" b="1" dirty="0">
                <a:solidFill>
                  <a:srgbClr val="006163"/>
                </a:solidFill>
              </a:rPr>
              <a:t>Meripelastuksen johtaminen ja osallistuminen</a:t>
            </a:r>
            <a:endParaRPr lang="fi-FI" dirty="0">
              <a:solidFill>
                <a:srgbClr val="006163"/>
              </a:solidFill>
              <a:ea typeface="Verdana"/>
              <a:cs typeface="Verdana"/>
            </a:endParaRPr>
          </a:p>
          <a:p>
            <a:pPr marL="633095" indent="-285750">
              <a:buFont typeface="Wingdings"/>
              <a:buChar char="Ø"/>
            </a:pPr>
            <a:r>
              <a:rPr lang="fi-FI" b="1" dirty="0">
                <a:solidFill>
                  <a:srgbClr val="006163"/>
                </a:solidFill>
              </a:rPr>
              <a:t>Sotilaallinen maanpuolustus</a:t>
            </a:r>
            <a:endParaRPr lang="fi-FI" dirty="0">
              <a:solidFill>
                <a:srgbClr val="006163"/>
              </a:solidFill>
              <a:ea typeface="Verdana"/>
              <a:cs typeface="Verdana"/>
            </a:endParaRPr>
          </a:p>
          <a:p>
            <a:pPr marL="804545"/>
            <a:r>
              <a:rPr lang="fi-FI" dirty="0">
                <a:solidFill>
                  <a:srgbClr val="006163"/>
                </a:solidFill>
              </a:rPr>
              <a:t>•Aluevalvonta</a:t>
            </a:r>
            <a:endParaRPr lang="fi-FI" dirty="0">
              <a:solidFill>
                <a:srgbClr val="006163"/>
              </a:solidFill>
              <a:ea typeface="Verdana"/>
              <a:cs typeface="Verdana"/>
            </a:endParaRPr>
          </a:p>
          <a:p>
            <a:pPr marL="633095" indent="-285750">
              <a:buFont typeface="Wingdings"/>
              <a:buChar char="Ø"/>
            </a:pPr>
            <a:r>
              <a:rPr lang="fi-FI" b="1" dirty="0">
                <a:solidFill>
                  <a:srgbClr val="006163"/>
                </a:solidFill>
              </a:rPr>
              <a:t>Merelliset turvallisuustehtävät</a:t>
            </a:r>
            <a:endParaRPr lang="fi-FI" dirty="0">
              <a:solidFill>
                <a:srgbClr val="006163"/>
              </a:solidFill>
              <a:ea typeface="Verdana"/>
              <a:cs typeface="Verdana"/>
            </a:endParaRPr>
          </a:p>
          <a:p>
            <a:pPr marL="804545"/>
            <a:r>
              <a:rPr lang="fi-FI" dirty="0">
                <a:solidFill>
                  <a:srgbClr val="006163"/>
                </a:solidFill>
              </a:rPr>
              <a:t>•Talousvyöhykkeen valvonta</a:t>
            </a:r>
            <a:endParaRPr lang="fi-FI" dirty="0">
              <a:solidFill>
                <a:srgbClr val="006163"/>
              </a:solidFill>
              <a:ea typeface="Verdana"/>
              <a:cs typeface="Verdana"/>
            </a:endParaRPr>
          </a:p>
          <a:p>
            <a:pPr marL="804545"/>
            <a:r>
              <a:rPr lang="fi-FI" dirty="0">
                <a:solidFill>
                  <a:srgbClr val="006163"/>
                </a:solidFill>
              </a:rPr>
              <a:t>•Aluspäästöjen valvonta ja seuraamusmaksujen määrääminen</a:t>
            </a:r>
            <a:endParaRPr lang="fi-FI" dirty="0">
              <a:solidFill>
                <a:srgbClr val="006163"/>
              </a:solidFill>
              <a:ea typeface="Verdana"/>
              <a:cs typeface="Verdana"/>
            </a:endParaRPr>
          </a:p>
          <a:p>
            <a:pPr marL="804545"/>
            <a:r>
              <a:rPr lang="fi-FI" dirty="0">
                <a:solidFill>
                  <a:srgbClr val="006163"/>
                </a:solidFill>
              </a:rPr>
              <a:t>•Vesiliikenteen valvonta</a:t>
            </a:r>
            <a:endParaRPr lang="fi-FI" dirty="0">
              <a:solidFill>
                <a:srgbClr val="006163"/>
              </a:solidFill>
              <a:ea typeface="Verdana"/>
              <a:cs typeface="Verdana"/>
            </a:endParaRPr>
          </a:p>
          <a:p>
            <a:pPr marL="804545"/>
            <a:r>
              <a:rPr lang="fi-FI" dirty="0">
                <a:solidFill>
                  <a:srgbClr val="006163"/>
                </a:solidFill>
              </a:rPr>
              <a:t>•Ympäristövahinkojen torjuntatoimet avomerellä</a:t>
            </a:r>
            <a:endParaRPr lang="fi-FI" dirty="0">
              <a:solidFill>
                <a:srgbClr val="006163"/>
              </a:solidFill>
              <a:ea typeface="Verdana"/>
              <a:cs typeface="Verdana"/>
            </a:endParaRPr>
          </a:p>
          <a:p>
            <a:pPr marL="804545"/>
            <a:r>
              <a:rPr lang="fi-FI" dirty="0">
                <a:solidFill>
                  <a:srgbClr val="006163"/>
                </a:solidFill>
              </a:rPr>
              <a:t>•Metsästyksen ja kalastuksen valvonta</a:t>
            </a:r>
            <a:endParaRPr lang="fi-FI" dirty="0">
              <a:solidFill>
                <a:srgbClr val="006163"/>
              </a:solidFill>
              <a:ea typeface="Verdana"/>
              <a:cs typeface="Verdana"/>
            </a:endParaRPr>
          </a:p>
          <a:p>
            <a:pPr marL="804545"/>
            <a:r>
              <a:rPr lang="fi-FI" dirty="0">
                <a:solidFill>
                  <a:srgbClr val="006163"/>
                </a:solidFill>
              </a:rPr>
              <a:t>•Merenkulun turvatoimihälytysten vastaanotto</a:t>
            </a:r>
            <a:endParaRPr lang="fi-FI" dirty="0">
              <a:solidFill>
                <a:srgbClr val="006163"/>
              </a:solidFill>
              <a:ea typeface="Verdana"/>
              <a:cs typeface="Verdana"/>
            </a:endParaRPr>
          </a:p>
          <a:p>
            <a:pPr marL="804545"/>
            <a:r>
              <a:rPr lang="fi-FI" dirty="0">
                <a:solidFill>
                  <a:srgbClr val="006163"/>
                </a:solidFill>
              </a:rPr>
              <a:t>•Yleisen järjestyksen ja turvallisuuden tehtävät</a:t>
            </a:r>
            <a:endParaRPr lang="fi-FI" dirty="0">
              <a:solidFill>
                <a:srgbClr val="006163"/>
              </a:solidFill>
              <a:ea typeface="Verdana"/>
              <a:cs typeface="Verdana"/>
            </a:endParaRPr>
          </a:p>
          <a:p>
            <a:pPr marL="804545"/>
            <a:r>
              <a:rPr lang="fi-FI" dirty="0">
                <a:solidFill>
                  <a:srgbClr val="006163"/>
                </a:solidFill>
              </a:rPr>
              <a:t>•Tullitehtävät</a:t>
            </a:r>
            <a:endParaRPr lang="fi-FI" dirty="0">
              <a:solidFill>
                <a:srgbClr val="006163"/>
              </a:solidFill>
              <a:ea typeface="Verdana"/>
              <a:cs typeface="Verdana"/>
            </a:endParaRPr>
          </a:p>
          <a:p>
            <a:pPr algn="l"/>
            <a:endParaRPr lang="fi-FI" dirty="0">
              <a:solidFill>
                <a:srgbClr val="002060"/>
              </a:solidFill>
              <a:ea typeface="Verdana"/>
              <a:cs typeface="Verdana"/>
            </a:endParaRPr>
          </a:p>
        </p:txBody>
      </p:sp>
    </p:spTree>
    <p:extLst>
      <p:ext uri="{BB962C8B-B14F-4D97-AF65-F5344CB8AC3E}">
        <p14:creationId xmlns:p14="http://schemas.microsoft.com/office/powerpoint/2010/main" val="5312317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30CAD26-F351-4F41-8673-7D4BC5F289F9}"/>
              </a:ext>
            </a:extLst>
          </p:cNvPr>
          <p:cNvSpPr>
            <a:spLocks noGrp="1"/>
          </p:cNvSpPr>
          <p:nvPr>
            <p:ph type="title"/>
          </p:nvPr>
        </p:nvSpPr>
        <p:spPr>
          <a:xfrm>
            <a:off x="612000" y="79810"/>
            <a:ext cx="10746000" cy="1108800"/>
          </a:xfrm>
        </p:spPr>
        <p:txBody>
          <a:bodyPr/>
          <a:lstStyle/>
          <a:p>
            <a:pPr algn="ctr"/>
            <a:r>
              <a:rPr lang="fi-FI" dirty="0">
                <a:solidFill>
                  <a:srgbClr val="004042"/>
                </a:solidFill>
                <a:ea typeface="Verdana"/>
                <a:cs typeface="Verdana"/>
              </a:rPr>
              <a:t>Rajavartiolaitoksen organisaatio </a:t>
            </a:r>
            <a:br>
              <a:rPr lang="fi-FI" dirty="0">
                <a:solidFill>
                  <a:srgbClr val="004042"/>
                </a:solidFill>
                <a:ea typeface="Verdana"/>
                <a:cs typeface="Verdana"/>
              </a:rPr>
            </a:br>
            <a:r>
              <a:rPr lang="fi-FI" sz="1600" dirty="0">
                <a:solidFill>
                  <a:srgbClr val="004042"/>
                </a:solidFill>
                <a:ea typeface="Verdana"/>
                <a:cs typeface="Verdana"/>
              </a:rPr>
              <a:t>(merenkulkuhallinnon näkökulmasta)</a:t>
            </a:r>
          </a:p>
        </p:txBody>
      </p:sp>
      <p:pic>
        <p:nvPicPr>
          <p:cNvPr id="6" name="Kuva 6">
            <a:extLst>
              <a:ext uri="{FF2B5EF4-FFF2-40B4-BE49-F238E27FC236}">
                <a16:creationId xmlns:a16="http://schemas.microsoft.com/office/drawing/2014/main" id="{7CD9FA83-6278-404C-94E8-FB1A7E6F80C6}"/>
              </a:ext>
            </a:extLst>
          </p:cNvPr>
          <p:cNvPicPr>
            <a:picLocks noGrp="1" noChangeAspect="1"/>
          </p:cNvPicPr>
          <p:nvPr>
            <p:ph idx="1"/>
          </p:nvPr>
        </p:nvPicPr>
        <p:blipFill>
          <a:blip r:embed="rId2"/>
          <a:stretch>
            <a:fillRect/>
          </a:stretch>
        </p:blipFill>
        <p:spPr>
          <a:xfrm>
            <a:off x="130988" y="1178883"/>
            <a:ext cx="11877359" cy="5537939"/>
          </a:xfrm>
          <a:prstGeom prst="rect">
            <a:avLst/>
          </a:prstGeom>
        </p:spPr>
      </p:pic>
      <p:sp>
        <p:nvSpPr>
          <p:cNvPr id="4" name="Päivämäärän paikkamerkki 3">
            <a:extLst>
              <a:ext uri="{FF2B5EF4-FFF2-40B4-BE49-F238E27FC236}">
                <a16:creationId xmlns:a16="http://schemas.microsoft.com/office/drawing/2014/main" id="{C14417A3-53B6-4121-B633-13F8C895678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6F8F96D8-D6C7-4ED0-974E-B5F54135CA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479968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58296B9-ADE5-4D63-9E86-DFD968527581}"/>
              </a:ext>
            </a:extLst>
          </p:cNvPr>
          <p:cNvSpPr>
            <a:spLocks noGrp="1"/>
          </p:cNvSpPr>
          <p:nvPr>
            <p:ph type="title"/>
          </p:nvPr>
        </p:nvSpPr>
        <p:spPr/>
        <p:txBody>
          <a:bodyPr/>
          <a:lstStyle/>
          <a:p>
            <a:r>
              <a:rPr lang="fi-FI" sz="2800" dirty="0">
                <a:solidFill>
                  <a:schemeClr val="bg2">
                    <a:lumMod val="75000"/>
                  </a:schemeClr>
                </a:solidFill>
              </a:rPr>
              <a:t>Aiempien hallinnon auditointien ja katselmusten korjaavien toimenpiteiden tilanne</a:t>
            </a:r>
            <a:endParaRPr lang="fi-FI" dirty="0"/>
          </a:p>
        </p:txBody>
      </p:sp>
      <p:sp>
        <p:nvSpPr>
          <p:cNvPr id="3" name="Sisällön paikkamerkki 2">
            <a:extLst>
              <a:ext uri="{FF2B5EF4-FFF2-40B4-BE49-F238E27FC236}">
                <a16:creationId xmlns:a16="http://schemas.microsoft.com/office/drawing/2014/main" id="{01C6BA24-2E24-4627-8CCE-4701CBA3E32B}"/>
              </a:ext>
            </a:extLst>
          </p:cNvPr>
          <p:cNvSpPr>
            <a:spLocks noGrp="1"/>
          </p:cNvSpPr>
          <p:nvPr>
            <p:ph idx="1"/>
          </p:nvPr>
        </p:nvSpPr>
        <p:spPr/>
        <p:txBody>
          <a:bodyPr vert="horz" lIns="91440" tIns="45720" rIns="91440" bIns="45720" rtlCol="0" anchor="t">
            <a:noAutofit/>
          </a:bodyPr>
          <a:lstStyle/>
          <a:p>
            <a:pPr marL="269875" indent="-269875"/>
            <a:r>
              <a:rPr lang="fi-FI" dirty="0">
                <a:ea typeface="Verdana"/>
                <a:cs typeface="Verdana"/>
              </a:rPr>
              <a:t>OTKES: Toiminnallisena ja teknisenä haasteena edelleen onnettomuustutkintaraporttien tietojen näkyvyys GISIS-järjestelmässä</a:t>
            </a:r>
          </a:p>
          <a:p>
            <a:pPr marL="269875" indent="-269875"/>
            <a:r>
              <a:rPr lang="fi-FI" dirty="0">
                <a:ea typeface="Verdana"/>
                <a:cs typeface="Verdana"/>
              </a:rPr>
              <a:t>LVM/Traficom: Sopimusmuutosten seurantaa on kehitetty siten että pystytään mahdollisimman hyvin ennakoimaan mahdolliset haasteet niiden hyväksynnässä ja voimaansaattamisessa. </a:t>
            </a:r>
            <a:r>
              <a:rPr lang="fi-FI" dirty="0" err="1">
                <a:ea typeface="Verdana"/>
                <a:cs typeface="Verdana"/>
              </a:rPr>
              <a:t>LVM:n</a:t>
            </a:r>
            <a:r>
              <a:rPr lang="fi-FI" dirty="0">
                <a:ea typeface="Verdana"/>
                <a:cs typeface="Verdana"/>
              </a:rPr>
              <a:t> sisällä hyväksyminen vain asianhallintajärjestelmän kautta ilman </a:t>
            </a:r>
            <a:r>
              <a:rPr lang="fi-FI" dirty="0" err="1">
                <a:ea typeface="Verdana"/>
                <a:cs typeface="Verdana"/>
              </a:rPr>
              <a:t>joryn</a:t>
            </a:r>
            <a:r>
              <a:rPr lang="fi-FI" dirty="0">
                <a:ea typeface="Verdana"/>
                <a:cs typeface="Verdana"/>
              </a:rPr>
              <a:t> käsittelyä, jos kyseessä on teknisluonteinen muutos.</a:t>
            </a:r>
          </a:p>
        </p:txBody>
      </p:sp>
      <p:sp>
        <p:nvSpPr>
          <p:cNvPr id="4" name="Päivämäärän paikkamerkki 3">
            <a:extLst>
              <a:ext uri="{FF2B5EF4-FFF2-40B4-BE49-F238E27FC236}">
                <a16:creationId xmlns:a16="http://schemas.microsoft.com/office/drawing/2014/main" id="{84D25D30-C6EA-49F0-A61F-1396717FEBC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F2AE4919-C972-40A7-89A9-30C40240064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11860531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a:extLst>
              <a:ext uri="{FF2B5EF4-FFF2-40B4-BE49-F238E27FC236}">
                <a16:creationId xmlns:a16="http://schemas.microsoft.com/office/drawing/2014/main" id="{CDE7FD8D-01AB-4F99-95F1-FB23EB4FBAB8}"/>
              </a:ext>
            </a:extLst>
          </p:cNvPr>
          <p:cNvPicPr>
            <a:picLocks noGrp="1" noChangeAspect="1"/>
          </p:cNvPicPr>
          <p:nvPr>
            <p:ph idx="1"/>
          </p:nvPr>
        </p:nvPicPr>
        <p:blipFill>
          <a:blip r:embed="rId2"/>
          <a:stretch>
            <a:fillRect/>
          </a:stretch>
        </p:blipFill>
        <p:spPr>
          <a:xfrm>
            <a:off x="136743" y="41931"/>
            <a:ext cx="5443275" cy="6820034"/>
          </a:xfrm>
          <a:prstGeom prst="rect">
            <a:avLst/>
          </a:prstGeom>
        </p:spPr>
      </p:pic>
      <p:sp>
        <p:nvSpPr>
          <p:cNvPr id="4" name="Päivämäärän paikkamerkki 3">
            <a:extLst>
              <a:ext uri="{FF2B5EF4-FFF2-40B4-BE49-F238E27FC236}">
                <a16:creationId xmlns:a16="http://schemas.microsoft.com/office/drawing/2014/main" id="{5D8552D0-FAB5-4411-BEC6-F8C970648DD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1658C8F4-E586-487A-A190-4DE2DE1FA8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2" name="Tekstiruutu 1">
            <a:extLst>
              <a:ext uri="{FF2B5EF4-FFF2-40B4-BE49-F238E27FC236}">
                <a16:creationId xmlns:a16="http://schemas.microsoft.com/office/drawing/2014/main" id="{23197FEC-F22F-4700-A5D2-C5321220BB5C}"/>
              </a:ext>
            </a:extLst>
          </p:cNvPr>
          <p:cNvSpPr txBox="1"/>
          <p:nvPr/>
        </p:nvSpPr>
        <p:spPr>
          <a:xfrm>
            <a:off x="6054876" y="509209"/>
            <a:ext cx="530738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Ø"/>
            </a:pPr>
            <a:r>
              <a:rPr lang="fi-FI" dirty="0">
                <a:solidFill>
                  <a:srgbClr val="004042"/>
                </a:solidFill>
              </a:rPr>
              <a:t>Valtiosopimukset meri- ja</a:t>
            </a:r>
            <a:r>
              <a:rPr lang="fi-FI" dirty="0">
                <a:solidFill>
                  <a:srgbClr val="004042"/>
                </a:solidFill>
                <a:ea typeface="Verdana"/>
                <a:cs typeface="Verdana"/>
              </a:rPr>
              <a:t> lentopelastuksesta Ruotsin, Viron ja Venäjän kanssa</a:t>
            </a:r>
          </a:p>
          <a:p>
            <a:pPr marL="742950" lvl="1" indent="-285750">
              <a:buFont typeface="Wingdings"/>
              <a:buChar char="Ø"/>
            </a:pPr>
            <a:r>
              <a:rPr lang="fi-FI" dirty="0">
                <a:solidFill>
                  <a:srgbClr val="004042"/>
                </a:solidFill>
                <a:ea typeface="Verdana"/>
                <a:cs typeface="Verdana"/>
              </a:rPr>
              <a:t>Määritelty meripelastusvastuualueiden rajat</a:t>
            </a:r>
          </a:p>
          <a:p>
            <a:pPr marL="285750" indent="-285750">
              <a:buFont typeface="Wingdings"/>
              <a:buChar char="Ø"/>
            </a:pPr>
            <a:r>
              <a:rPr lang="fi-FI" dirty="0">
                <a:solidFill>
                  <a:srgbClr val="004042"/>
                </a:solidFill>
                <a:ea typeface="Verdana"/>
                <a:cs typeface="Verdana"/>
              </a:rPr>
              <a:t>Valtiosopimuksia on täydennetty SAR pöytäkirjoilla</a:t>
            </a:r>
          </a:p>
          <a:p>
            <a:pPr marL="742950" lvl="1" indent="-285750">
              <a:buFont typeface="Wingdings"/>
              <a:buChar char="Ø"/>
            </a:pPr>
            <a:r>
              <a:rPr lang="fi-FI" dirty="0">
                <a:solidFill>
                  <a:srgbClr val="004042"/>
                </a:solidFill>
                <a:ea typeface="Verdana"/>
                <a:cs typeface="Verdana"/>
              </a:rPr>
              <a:t>Viro 2021</a:t>
            </a:r>
          </a:p>
          <a:p>
            <a:pPr marL="742950" lvl="1" indent="-285750">
              <a:buFont typeface="Wingdings"/>
              <a:buChar char="Ø"/>
            </a:pPr>
            <a:r>
              <a:rPr lang="fi-FI" dirty="0">
                <a:solidFill>
                  <a:srgbClr val="004042"/>
                </a:solidFill>
                <a:ea typeface="Verdana"/>
                <a:cs typeface="Verdana"/>
              </a:rPr>
              <a:t>Ruotsi 2019</a:t>
            </a:r>
          </a:p>
          <a:p>
            <a:pPr marL="742950" lvl="1" indent="-285750">
              <a:buFont typeface="Wingdings"/>
              <a:buChar char="Ø"/>
            </a:pPr>
            <a:r>
              <a:rPr lang="fi-FI" dirty="0">
                <a:solidFill>
                  <a:srgbClr val="004042"/>
                </a:solidFill>
                <a:ea typeface="Verdana"/>
                <a:cs typeface="Verdana"/>
              </a:rPr>
              <a:t>Venäjä 1994</a:t>
            </a:r>
          </a:p>
          <a:p>
            <a:endParaRPr lang="fi-FI" dirty="0">
              <a:solidFill>
                <a:schemeClr val="bg1"/>
              </a:solidFill>
              <a:ea typeface="Verdana"/>
              <a:cs typeface="Verdana"/>
            </a:endParaRPr>
          </a:p>
        </p:txBody>
      </p:sp>
    </p:spTree>
    <p:extLst>
      <p:ext uri="{BB962C8B-B14F-4D97-AF65-F5344CB8AC3E}">
        <p14:creationId xmlns:p14="http://schemas.microsoft.com/office/powerpoint/2010/main" val="60221339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A04458-4E4A-4C8E-8C89-DC0FE6254CC5}"/>
              </a:ext>
            </a:extLst>
          </p:cNvPr>
          <p:cNvSpPr>
            <a:spLocks noGrp="1"/>
          </p:cNvSpPr>
          <p:nvPr>
            <p:ph type="title"/>
          </p:nvPr>
        </p:nvSpPr>
        <p:spPr>
          <a:xfrm>
            <a:off x="612000" y="188667"/>
            <a:ext cx="10746000" cy="1532133"/>
          </a:xfrm>
        </p:spPr>
        <p:txBody>
          <a:bodyPr/>
          <a:lstStyle/>
          <a:p>
            <a:pPr algn="ctr"/>
            <a:r>
              <a:rPr lang="fi-FI" dirty="0">
                <a:solidFill>
                  <a:srgbClr val="004042"/>
                </a:solidFill>
                <a:ea typeface="Verdana"/>
                <a:cs typeface="Verdana"/>
              </a:rPr>
              <a:t>Rajavartiolaitoksen avainprosessit </a:t>
            </a:r>
            <a:br>
              <a:rPr lang="fi-FI" dirty="0">
                <a:solidFill>
                  <a:srgbClr val="004042"/>
                </a:solidFill>
                <a:ea typeface="Verdana"/>
                <a:cs typeface="Verdana"/>
              </a:rPr>
            </a:br>
            <a:r>
              <a:rPr lang="fi-FI" dirty="0">
                <a:solidFill>
                  <a:srgbClr val="004042"/>
                </a:solidFill>
                <a:ea typeface="Verdana"/>
                <a:cs typeface="Verdana"/>
              </a:rPr>
              <a:t>linjauspaperin mukaisesti</a:t>
            </a:r>
          </a:p>
        </p:txBody>
      </p:sp>
      <p:pic>
        <p:nvPicPr>
          <p:cNvPr id="6" name="Kuva 6">
            <a:extLst>
              <a:ext uri="{FF2B5EF4-FFF2-40B4-BE49-F238E27FC236}">
                <a16:creationId xmlns:a16="http://schemas.microsoft.com/office/drawing/2014/main" id="{329E1C3A-14ED-40E8-9BFF-E566E6A79B8C}"/>
              </a:ext>
            </a:extLst>
          </p:cNvPr>
          <p:cNvPicPr>
            <a:picLocks noGrp="1" noChangeAspect="1"/>
          </p:cNvPicPr>
          <p:nvPr>
            <p:ph idx="1"/>
          </p:nvPr>
        </p:nvPicPr>
        <p:blipFill>
          <a:blip r:embed="rId2"/>
          <a:stretch>
            <a:fillRect/>
          </a:stretch>
        </p:blipFill>
        <p:spPr>
          <a:xfrm>
            <a:off x="152382" y="1944522"/>
            <a:ext cx="11907141" cy="4744469"/>
          </a:xfrm>
          <a:prstGeom prst="rect">
            <a:avLst/>
          </a:prstGeom>
        </p:spPr>
      </p:pic>
      <p:sp>
        <p:nvSpPr>
          <p:cNvPr id="4" name="Päivämäärän paikkamerkki 3">
            <a:extLst>
              <a:ext uri="{FF2B5EF4-FFF2-40B4-BE49-F238E27FC236}">
                <a16:creationId xmlns:a16="http://schemas.microsoft.com/office/drawing/2014/main" id="{60706FBF-6785-4E63-A6E4-B9133077CA6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F927CD71-100B-4D32-9DD5-7219B6BE54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8570732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637EE4-CA07-4EB3-928D-C388422B825C}"/>
              </a:ext>
            </a:extLst>
          </p:cNvPr>
          <p:cNvSpPr>
            <a:spLocks noGrp="1"/>
          </p:cNvSpPr>
          <p:nvPr>
            <p:ph type="title"/>
          </p:nvPr>
        </p:nvSpPr>
        <p:spPr>
          <a:xfrm>
            <a:off x="152381" y="176571"/>
            <a:ext cx="11749904" cy="540324"/>
          </a:xfrm>
        </p:spPr>
        <p:txBody>
          <a:bodyPr/>
          <a:lstStyle/>
          <a:p>
            <a:pPr algn="ctr"/>
            <a:r>
              <a:rPr lang="fi-FI" sz="3200" dirty="0">
                <a:solidFill>
                  <a:srgbClr val="004042"/>
                </a:solidFill>
                <a:ea typeface="Verdana"/>
                <a:cs typeface="Verdana"/>
              </a:rPr>
              <a:t>Rajavartiolaitoksen merellisen toiminnan ohjaus ja valvonta 1/2</a:t>
            </a:r>
          </a:p>
        </p:txBody>
      </p:sp>
      <p:sp>
        <p:nvSpPr>
          <p:cNvPr id="3" name="Sisällön paikkamerkki 2">
            <a:extLst>
              <a:ext uri="{FF2B5EF4-FFF2-40B4-BE49-F238E27FC236}">
                <a16:creationId xmlns:a16="http://schemas.microsoft.com/office/drawing/2014/main" id="{8F97B82B-56FA-4864-A2F5-469D59464E34}"/>
              </a:ext>
            </a:extLst>
          </p:cNvPr>
          <p:cNvSpPr>
            <a:spLocks noGrp="1"/>
          </p:cNvSpPr>
          <p:nvPr>
            <p:ph idx="1"/>
          </p:nvPr>
        </p:nvSpPr>
        <p:spPr>
          <a:xfrm>
            <a:off x="285429" y="1142596"/>
            <a:ext cx="11616857" cy="4437275"/>
          </a:xfrm>
        </p:spPr>
        <p:txBody>
          <a:bodyPr vert="horz" lIns="91440" tIns="45720" rIns="91440" bIns="45720" rtlCol="0" anchor="t">
            <a:noAutofit/>
          </a:bodyPr>
          <a:lstStyle/>
          <a:p>
            <a:pPr marL="0" indent="0">
              <a:lnSpc>
                <a:spcPct val="100000"/>
              </a:lnSpc>
              <a:buNone/>
            </a:pPr>
            <a:r>
              <a:rPr lang="fi-FI" sz="1800" b="1" u="sng" dirty="0">
                <a:solidFill>
                  <a:srgbClr val="004042"/>
                </a:solidFill>
                <a:ea typeface="Verdana"/>
                <a:cs typeface="Verdana"/>
              </a:rPr>
              <a:t>Sisäinen ohjaus</a:t>
            </a:r>
            <a:endParaRPr lang="fi-FI" sz="1800" dirty="0">
              <a:solidFill>
                <a:srgbClr val="004042"/>
              </a:solidFill>
              <a:ea typeface="Verdana"/>
              <a:cs typeface="Verdana"/>
            </a:endParaRPr>
          </a:p>
          <a:p>
            <a:pPr marL="342900" indent="-342900">
              <a:lnSpc>
                <a:spcPct val="100000"/>
              </a:lnSpc>
              <a:buFont typeface="Wingdings" panose="05040102010807070707" pitchFamily="18" charset="2"/>
              <a:buChar char="Ø"/>
            </a:pPr>
            <a:r>
              <a:rPr lang="fi-FI" sz="1800" dirty="0">
                <a:solidFill>
                  <a:srgbClr val="004042"/>
                </a:solidFill>
                <a:ea typeface="Verdana"/>
                <a:cs typeface="Verdana"/>
              </a:rPr>
              <a:t>RVLPAK A.9 Rajavartiolaitoksen toiminnan ja tulosten seurantajärjestelmä</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Toimintakertomus</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Tulostietojärjestelmä</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Tuloksellisuuden laskenta</a:t>
            </a:r>
          </a:p>
          <a:p>
            <a:pPr marL="587375" indent="-171450">
              <a:lnSpc>
                <a:spcPct val="100000"/>
              </a:lnSpc>
              <a:buFont typeface="Arial" panose="05040102010807070707" pitchFamily="18" charset="2"/>
              <a:buChar char="•"/>
            </a:pPr>
            <a:r>
              <a:rPr lang="fi-FI" sz="1200" dirty="0">
                <a:solidFill>
                  <a:srgbClr val="004042"/>
                </a:solidFill>
                <a:ea typeface="Verdana"/>
                <a:cs typeface="Verdana"/>
              </a:rPr>
              <a:t>Yhteiskunnallisen vaikuttavuuden mittaaminen</a:t>
            </a:r>
          </a:p>
          <a:p>
            <a:pPr marL="342900" indent="-342900">
              <a:buFont typeface="Wingdings" panose="05040102010807070707" pitchFamily="18" charset="2"/>
              <a:buChar char="Ø"/>
            </a:pPr>
            <a:r>
              <a:rPr lang="fi-FI" sz="1800" dirty="0">
                <a:solidFill>
                  <a:srgbClr val="004042"/>
                </a:solidFill>
                <a:ea typeface="Verdana"/>
                <a:cs typeface="Verdana"/>
              </a:rPr>
              <a:t>RVLPAK A.21 Rajavartiolaitoksen sisäinen valvonta</a:t>
            </a:r>
          </a:p>
          <a:p>
            <a:pPr marL="587375" indent="-171450">
              <a:buFont typeface="Arial" panose="05040102010807070707" pitchFamily="18" charset="2"/>
              <a:buChar char="•"/>
            </a:pPr>
            <a:r>
              <a:rPr lang="fi-FI" sz="1200" dirty="0">
                <a:solidFill>
                  <a:srgbClr val="004042"/>
                </a:solidFill>
                <a:ea typeface="Verdana"/>
                <a:cs typeface="Verdana"/>
              </a:rPr>
              <a:t>COSO </a:t>
            </a:r>
            <a:r>
              <a:rPr lang="fi-FI" sz="1200" err="1">
                <a:solidFill>
                  <a:srgbClr val="004042"/>
                </a:solidFill>
                <a:ea typeface="Verdana"/>
                <a:cs typeface="Verdana"/>
              </a:rPr>
              <a:t>Internal</a:t>
            </a:r>
            <a:r>
              <a:rPr lang="fi-FI" sz="1200" dirty="0">
                <a:solidFill>
                  <a:srgbClr val="004042"/>
                </a:solidFill>
                <a:ea typeface="Verdana"/>
                <a:cs typeface="Verdana"/>
              </a:rPr>
              <a:t> </a:t>
            </a:r>
            <a:r>
              <a:rPr lang="fi-FI" sz="1200" err="1">
                <a:solidFill>
                  <a:srgbClr val="004042"/>
                </a:solidFill>
                <a:ea typeface="Verdana"/>
                <a:cs typeface="Verdana"/>
              </a:rPr>
              <a:t>control</a:t>
            </a:r>
            <a:r>
              <a:rPr lang="fi-FI" sz="1200" dirty="0">
                <a:solidFill>
                  <a:srgbClr val="004042"/>
                </a:solidFill>
                <a:ea typeface="Verdana"/>
                <a:cs typeface="Verdana"/>
              </a:rPr>
              <a:t> (IC) –malli</a:t>
            </a:r>
          </a:p>
          <a:p>
            <a:pPr marL="587375" indent="-171450">
              <a:buFont typeface="Arial" panose="05040102010807070707" pitchFamily="18" charset="2"/>
              <a:buChar char="•"/>
            </a:pPr>
            <a:r>
              <a:rPr lang="fi-FI" sz="1200" dirty="0">
                <a:solidFill>
                  <a:srgbClr val="004042"/>
                </a:solidFill>
                <a:ea typeface="Verdana"/>
                <a:cs typeface="Verdana"/>
              </a:rPr>
              <a:t>Rajavartiolaitoksen riskienhallinnan toteutuksessa sovelletaan yleisesti käytettyä ISO 31000:2009 standardia</a:t>
            </a:r>
          </a:p>
          <a:p>
            <a:pPr marL="342900" indent="-342900">
              <a:buFont typeface="Wingdings" panose="05040102010807070707" pitchFamily="18" charset="2"/>
              <a:buChar char="Ø"/>
            </a:pPr>
            <a:r>
              <a:rPr lang="fi-FI" sz="1800" dirty="0">
                <a:solidFill>
                  <a:srgbClr val="004042"/>
                </a:solidFill>
                <a:ea typeface="Verdana"/>
                <a:cs typeface="Verdana"/>
              </a:rPr>
              <a:t>RVLPAK A.22 Sisäinen laillisuusvalvonta Rajavartiolaitoksessa</a:t>
            </a:r>
          </a:p>
          <a:p>
            <a:pPr marL="342900" indent="-342900">
              <a:buFont typeface="Wingdings" panose="05040102010807070707" pitchFamily="18" charset="2"/>
              <a:buChar char="Ø"/>
            </a:pPr>
            <a:r>
              <a:rPr lang="fi-FI" sz="1800" dirty="0">
                <a:solidFill>
                  <a:srgbClr val="004042"/>
                </a:solidFill>
                <a:ea typeface="Verdana"/>
                <a:cs typeface="Verdana"/>
              </a:rPr>
              <a:t>RVLPAK C.4 Rajavartiolaitoksen rikostorjunta</a:t>
            </a:r>
          </a:p>
          <a:p>
            <a:pPr marL="342900" indent="-342900">
              <a:buFont typeface="Wingdings" panose="05040102010807070707" pitchFamily="18" charset="2"/>
              <a:buChar char="Ø"/>
            </a:pPr>
            <a:r>
              <a:rPr lang="fi-FI" sz="1800" dirty="0">
                <a:solidFill>
                  <a:srgbClr val="004042"/>
                </a:solidFill>
                <a:ea typeface="Verdana"/>
                <a:cs typeface="Verdana"/>
              </a:rPr>
              <a:t>RVLPAK C.16 Meripelastustoimen ja ympäristövahinkojen pelastustoiminnan johtamisjärjestelmä</a:t>
            </a:r>
          </a:p>
          <a:p>
            <a:pPr marL="342900" indent="-342900">
              <a:buFont typeface="Wingdings" panose="05040102010807070707" pitchFamily="18" charset="2"/>
              <a:buChar char="Ø"/>
            </a:pPr>
            <a:endParaRPr lang="fi-FI" sz="1200" dirty="0">
              <a:solidFill>
                <a:srgbClr val="004042"/>
              </a:solidFill>
              <a:ea typeface="Verdana"/>
              <a:cs typeface="Verdana"/>
            </a:endParaRPr>
          </a:p>
          <a:p>
            <a:pPr marL="0" indent="-269875"/>
            <a:endParaRPr lang="fi-FI" sz="1200" dirty="0">
              <a:ea typeface="Verdana"/>
              <a:cs typeface="Verdana"/>
            </a:endParaRP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2212895A-D79E-4649-A0C1-FBA01D7D23B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5F2803-268E-4335-82C0-0B35569407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6">
            <a:extLst>
              <a:ext uri="{FF2B5EF4-FFF2-40B4-BE49-F238E27FC236}">
                <a16:creationId xmlns:a16="http://schemas.microsoft.com/office/drawing/2014/main" id="{D49ECB74-00B4-4EF3-BB41-C45F41B5B48E}"/>
              </a:ext>
            </a:extLst>
          </p:cNvPr>
          <p:cNvPicPr>
            <a:picLocks noChangeAspect="1"/>
          </p:cNvPicPr>
          <p:nvPr/>
        </p:nvPicPr>
        <p:blipFill>
          <a:blip r:embed="rId2"/>
          <a:stretch>
            <a:fillRect/>
          </a:stretch>
        </p:blipFill>
        <p:spPr>
          <a:xfrm>
            <a:off x="9729863" y="2402492"/>
            <a:ext cx="2190750" cy="504825"/>
          </a:xfrm>
          <a:prstGeom prst="rect">
            <a:avLst/>
          </a:prstGeom>
        </p:spPr>
      </p:pic>
    </p:spTree>
    <p:extLst>
      <p:ext uri="{BB962C8B-B14F-4D97-AF65-F5344CB8AC3E}">
        <p14:creationId xmlns:p14="http://schemas.microsoft.com/office/powerpoint/2010/main" val="1293572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74BB5A-C815-4C9B-814E-85D7A2613EEE}"/>
              </a:ext>
            </a:extLst>
          </p:cNvPr>
          <p:cNvSpPr>
            <a:spLocks noGrp="1"/>
          </p:cNvSpPr>
          <p:nvPr>
            <p:ph type="title"/>
          </p:nvPr>
        </p:nvSpPr>
        <p:spPr>
          <a:xfrm>
            <a:off x="515238" y="188667"/>
            <a:ext cx="11350761" cy="661277"/>
          </a:xfrm>
        </p:spPr>
        <p:txBody>
          <a:bodyPr/>
          <a:lstStyle/>
          <a:p>
            <a:pPr algn="ctr"/>
            <a:r>
              <a:rPr lang="fi-FI" sz="3200" dirty="0">
                <a:solidFill>
                  <a:srgbClr val="004042"/>
                </a:solidFill>
                <a:ea typeface="Verdana"/>
                <a:cs typeface="Verdana"/>
              </a:rPr>
              <a:t>Rajavartiolaitoksen merellisen toiminnan ohjaus ja valvonta 2/2</a:t>
            </a:r>
          </a:p>
        </p:txBody>
      </p:sp>
      <p:sp>
        <p:nvSpPr>
          <p:cNvPr id="3" name="Sisällön paikkamerkki 2">
            <a:extLst>
              <a:ext uri="{FF2B5EF4-FFF2-40B4-BE49-F238E27FC236}">
                <a16:creationId xmlns:a16="http://schemas.microsoft.com/office/drawing/2014/main" id="{8962CE5A-5254-41BA-8758-FD93ADA0320D}"/>
              </a:ext>
            </a:extLst>
          </p:cNvPr>
          <p:cNvSpPr>
            <a:spLocks noGrp="1"/>
          </p:cNvSpPr>
          <p:nvPr>
            <p:ph idx="1"/>
          </p:nvPr>
        </p:nvSpPr>
        <p:spPr>
          <a:xfrm>
            <a:off x="624095" y="1336120"/>
            <a:ext cx="10746000" cy="4437275"/>
          </a:xfrm>
        </p:spPr>
        <p:txBody>
          <a:bodyPr vert="horz" lIns="91440" tIns="45720" rIns="91440" bIns="45720" rtlCol="0" anchor="t">
            <a:noAutofit/>
          </a:bodyPr>
          <a:lstStyle/>
          <a:p>
            <a:pPr marL="342900" indent="-342900">
              <a:buFont typeface="Wingdings" panose="05040102010807070707" pitchFamily="18" charset="2"/>
              <a:buChar char="Ø"/>
            </a:pPr>
            <a:r>
              <a:rPr lang="fi-FI" dirty="0">
                <a:solidFill>
                  <a:srgbClr val="004042"/>
                </a:solidFill>
                <a:ea typeface="Verdana"/>
                <a:cs typeface="Verdana"/>
              </a:rPr>
              <a:t>RVLPAK C.17 Rekisterien ja matkapuhelinpaikannuksen hyödyntäminen meripelastustoimen tehtävissä sekä meripelastustapahtumien taltiointi</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RVLPAK C.18 Hallinnollinen öljypäästömaksu</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RVLPAK C.19 Rajavartiolaitoksen meriturvallisuusjärjestelmä</a:t>
            </a:r>
            <a:endParaRPr lang="en-US">
              <a:solidFill>
                <a:srgbClr val="004042"/>
              </a:solidFill>
              <a:ea typeface="Verdana"/>
              <a:cs typeface="Verdana"/>
            </a:endParaRPr>
          </a:p>
          <a:p>
            <a:pPr marL="758825" indent="-342900">
              <a:lnSpc>
                <a:spcPct val="112999"/>
              </a:lnSpc>
              <a:buFont typeface="Arial" panose="05040102010807070707" pitchFamily="18" charset="2"/>
              <a:buChar char="•"/>
            </a:pPr>
            <a:r>
              <a:rPr lang="fi-FI" sz="1400" dirty="0">
                <a:solidFill>
                  <a:srgbClr val="004042"/>
                </a:solidFill>
                <a:ea typeface="Verdana"/>
                <a:cs typeface="Verdana"/>
              </a:rPr>
              <a:t>Auditoitu </a:t>
            </a:r>
            <a:r>
              <a:rPr lang="fi-FI" sz="1400" dirty="0" err="1">
                <a:solidFill>
                  <a:srgbClr val="004042"/>
                </a:solidFill>
                <a:ea typeface="Verdana"/>
                <a:cs typeface="Verdana"/>
              </a:rPr>
              <a:t>Traficomin</a:t>
            </a:r>
            <a:r>
              <a:rPr lang="fi-FI" sz="1400" dirty="0">
                <a:solidFill>
                  <a:srgbClr val="004042"/>
                </a:solidFill>
                <a:ea typeface="Verdana"/>
                <a:cs typeface="Verdana"/>
              </a:rPr>
              <a:t> toimesta 2023</a:t>
            </a:r>
            <a:endParaRPr lang="en-US" sz="1400">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RVLPAK C.22 Meripelastustoimen ja ympäristövahinkojen pelastustoiminnan koulutusjärjestelmä</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Etsintä- ja pelastusyksiköiden katselmointijärjestelmä – koskee ilma- ja pinta-aluksia sekä organisaatioita</a:t>
            </a:r>
            <a:endParaRPr lang="en-US">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Meripelastustehtävien analysointi ja laadunarviointi vuosittain (</a:t>
            </a:r>
            <a:r>
              <a:rPr lang="fi-FI" dirty="0" err="1">
                <a:solidFill>
                  <a:srgbClr val="004042"/>
                </a:solidFill>
                <a:ea typeface="Verdana"/>
                <a:cs typeface="Verdana"/>
              </a:rPr>
              <a:t>RVL:n</a:t>
            </a:r>
            <a:r>
              <a:rPr lang="fi-FI" dirty="0">
                <a:solidFill>
                  <a:srgbClr val="004042"/>
                </a:solidFill>
                <a:ea typeface="Verdana"/>
                <a:cs typeface="Verdana"/>
              </a:rPr>
              <a:t> toimintakäskyn mukaisesti –&gt; Raja- ja merivartiokoulu laatii analyysin meripelastuksen johtokeskusten toiminnasta)</a:t>
            </a:r>
          </a:p>
        </p:txBody>
      </p:sp>
      <p:sp>
        <p:nvSpPr>
          <p:cNvPr id="4" name="Päivämäärän paikkamerkki 3">
            <a:extLst>
              <a:ext uri="{FF2B5EF4-FFF2-40B4-BE49-F238E27FC236}">
                <a16:creationId xmlns:a16="http://schemas.microsoft.com/office/drawing/2014/main" id="{5AED08D3-B6E0-4312-9F24-18C7FCFF06A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05F0F13-EC38-40D8-8167-7DFD7FFF7B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91216400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8CA89D-9F85-428E-8BA0-528320CA2824}"/>
              </a:ext>
            </a:extLst>
          </p:cNvPr>
          <p:cNvSpPr>
            <a:spLocks noGrp="1"/>
          </p:cNvSpPr>
          <p:nvPr>
            <p:ph type="title"/>
          </p:nvPr>
        </p:nvSpPr>
        <p:spPr>
          <a:xfrm>
            <a:off x="612000" y="612000"/>
            <a:ext cx="10746000" cy="673372"/>
          </a:xfrm>
        </p:spPr>
        <p:txBody>
          <a:bodyPr/>
          <a:lstStyle/>
          <a:p>
            <a:pPr algn="ctr"/>
            <a:r>
              <a:rPr lang="fi-FI" sz="3200" dirty="0">
                <a:solidFill>
                  <a:srgbClr val="004042"/>
                </a:solidFill>
                <a:ea typeface="Verdana"/>
                <a:cs typeface="Verdana"/>
              </a:rPr>
              <a:t>Silloitus</a:t>
            </a:r>
          </a:p>
        </p:txBody>
      </p:sp>
      <p:sp>
        <p:nvSpPr>
          <p:cNvPr id="3" name="Sisällön paikkamerkki 2">
            <a:extLst>
              <a:ext uri="{FF2B5EF4-FFF2-40B4-BE49-F238E27FC236}">
                <a16:creationId xmlns:a16="http://schemas.microsoft.com/office/drawing/2014/main" id="{9D0BA490-1664-463E-BD95-9DF7ABFFDF77}"/>
              </a:ext>
            </a:extLst>
          </p:cNvPr>
          <p:cNvSpPr>
            <a:spLocks noGrp="1"/>
          </p:cNvSpPr>
          <p:nvPr>
            <p:ph idx="1"/>
          </p:nvPr>
        </p:nvSpPr>
        <p:spPr/>
        <p:txBody>
          <a:bodyPr vert="horz" lIns="91440" tIns="45720" rIns="91440" bIns="45720" rtlCol="0" anchor="t">
            <a:noAutofit/>
          </a:bodyPr>
          <a:lstStyle/>
          <a:p>
            <a:pPr marL="342900" indent="-342900">
              <a:lnSpc>
                <a:spcPct val="112999"/>
              </a:lnSpc>
              <a:buFont typeface="Wingdings" panose="05040102010807070707" pitchFamily="18" charset="2"/>
              <a:buChar char="Ø"/>
            </a:pPr>
            <a:r>
              <a:rPr lang="fi-FI" dirty="0">
                <a:solidFill>
                  <a:srgbClr val="004042"/>
                </a:solidFill>
                <a:ea typeface="Verdana"/>
                <a:cs typeface="Verdana"/>
              </a:rPr>
              <a:t>Yhteyspiste merenkulunhallintoon liittyvissä asioissa </a:t>
            </a:r>
            <a:r>
              <a:rPr lang="fi-FI" u="sng" dirty="0">
                <a:solidFill>
                  <a:srgbClr val="004042"/>
                </a:solidFill>
                <a:ea typeface="Verdana"/>
                <a:cs typeface="Verdana"/>
                <a:hlinkClick r:id="rId2"/>
              </a:rPr>
              <a:t>rvle.me@raja.f</a:t>
            </a:r>
            <a:r>
              <a:rPr lang="fi-FI" u="sng" dirty="0">
                <a:solidFill>
                  <a:srgbClr val="004042"/>
                </a:solidFill>
                <a:ea typeface="Verdana"/>
                <a:cs typeface="Verdana"/>
                <a:hlinkClick r:id="rId3"/>
              </a:rPr>
              <a:t>i</a:t>
            </a:r>
            <a:r>
              <a:rPr lang="fi-FI" u="sng" dirty="0">
                <a:solidFill>
                  <a:srgbClr val="004042"/>
                </a:solidFill>
                <a:ea typeface="Verdana"/>
                <a:cs typeface="Verdana"/>
              </a:rPr>
              <a:t> </a:t>
            </a:r>
            <a:endParaRPr lang="fi-FI" dirty="0">
              <a:solidFill>
                <a:srgbClr val="004042"/>
              </a:solidFill>
              <a:ea typeface="Verdana"/>
              <a:cs typeface="Verdana"/>
            </a:endParaRPr>
          </a:p>
          <a:p>
            <a:pPr marL="827405" lvl="2" indent="-269875">
              <a:lnSpc>
                <a:spcPct val="112999"/>
              </a:lnSpc>
              <a:buFont typeface="Arial" panose="05040102010807070707" pitchFamily="18" charset="2"/>
              <a:buChar char="•"/>
            </a:pPr>
            <a:r>
              <a:rPr lang="fi-FI" u="sng" dirty="0">
                <a:solidFill>
                  <a:srgbClr val="004042"/>
                </a:solidFill>
                <a:ea typeface="Verdana"/>
                <a:cs typeface="Verdana"/>
              </a:rPr>
              <a:t>(Rajavartiolaitoksen esikunnan meriturvallisuusyksikön virkaposti)</a:t>
            </a:r>
            <a:endParaRPr lang="fi-FI" dirty="0">
              <a:solidFill>
                <a:srgbClr val="004042"/>
              </a:solidFill>
              <a:ea typeface="Verdana"/>
              <a:cs typeface="Verdana"/>
            </a:endParaRPr>
          </a:p>
          <a:p>
            <a:pPr marL="342900" indent="-342900">
              <a:lnSpc>
                <a:spcPct val="112999"/>
              </a:lnSpc>
              <a:buFont typeface="Wingdings" panose="05040102010807070707" pitchFamily="18" charset="2"/>
              <a:buChar char="Ø"/>
            </a:pPr>
            <a:r>
              <a:rPr lang="fi-FI" dirty="0">
                <a:solidFill>
                  <a:srgbClr val="004042"/>
                </a:solidFill>
                <a:ea typeface="Verdana"/>
                <a:cs typeface="Verdana"/>
              </a:rPr>
              <a:t>Yhteyspiste yleisesti </a:t>
            </a:r>
            <a:r>
              <a:rPr lang="fi-FI" u="sng" dirty="0">
                <a:solidFill>
                  <a:srgbClr val="004042"/>
                </a:solidFill>
                <a:ea typeface="Verdana"/>
                <a:cs typeface="Verdana"/>
                <a:hlinkClick r:id="rId4"/>
              </a:rPr>
              <a:t>rajavartiolaitos@raja.fi</a:t>
            </a:r>
            <a:r>
              <a:rPr lang="fi-FI" u="sng" dirty="0">
                <a:solidFill>
                  <a:srgbClr val="004042"/>
                </a:solidFill>
                <a:ea typeface="Verdana"/>
                <a:cs typeface="Verdana"/>
              </a:rPr>
              <a:t> </a:t>
            </a:r>
            <a:endParaRPr lang="fi-FI" dirty="0">
              <a:solidFill>
                <a:srgbClr val="004042"/>
              </a:solidFill>
              <a:ea typeface="Verdana"/>
              <a:cs typeface="Verdana"/>
            </a:endParaRPr>
          </a:p>
        </p:txBody>
      </p:sp>
      <p:sp>
        <p:nvSpPr>
          <p:cNvPr id="4" name="Päivämäärän paikkamerkki 3">
            <a:extLst>
              <a:ext uri="{FF2B5EF4-FFF2-40B4-BE49-F238E27FC236}">
                <a16:creationId xmlns:a16="http://schemas.microsoft.com/office/drawing/2014/main" id="{989AF82C-B130-4B13-A294-13E21D75AA9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04E9461-30CF-41B3-B0F5-8E70B7424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9179232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F51884-5ACF-48B6-BD77-9402FE418292}"/>
              </a:ext>
            </a:extLst>
          </p:cNvPr>
          <p:cNvSpPr>
            <a:spLocks noGrp="1"/>
          </p:cNvSpPr>
          <p:nvPr>
            <p:ph type="title"/>
          </p:nvPr>
        </p:nvSpPr>
        <p:spPr>
          <a:xfrm>
            <a:off x="563619" y="140286"/>
            <a:ext cx="10746000" cy="467753"/>
          </a:xfrm>
        </p:spPr>
        <p:txBody>
          <a:bodyPr/>
          <a:lstStyle/>
          <a:p>
            <a:pPr algn="ctr"/>
            <a:r>
              <a:rPr lang="fi-FI" sz="3200" dirty="0">
                <a:solidFill>
                  <a:srgbClr val="004042"/>
                </a:solidFill>
                <a:ea typeface="Verdana"/>
                <a:cs typeface="Verdana"/>
              </a:rPr>
              <a:t>Meripelastus - prosessi</a:t>
            </a:r>
          </a:p>
        </p:txBody>
      </p:sp>
      <p:pic>
        <p:nvPicPr>
          <p:cNvPr id="6" name="Kuva 6">
            <a:extLst>
              <a:ext uri="{FF2B5EF4-FFF2-40B4-BE49-F238E27FC236}">
                <a16:creationId xmlns:a16="http://schemas.microsoft.com/office/drawing/2014/main" id="{C2463FD8-59E7-4767-9286-DF9A5545BE2C}"/>
              </a:ext>
            </a:extLst>
          </p:cNvPr>
          <p:cNvPicPr>
            <a:picLocks noGrp="1" noChangeAspect="1"/>
          </p:cNvPicPr>
          <p:nvPr>
            <p:ph idx="1"/>
          </p:nvPr>
        </p:nvPicPr>
        <p:blipFill>
          <a:blip r:embed="rId2"/>
          <a:stretch>
            <a:fillRect/>
          </a:stretch>
        </p:blipFill>
        <p:spPr>
          <a:xfrm>
            <a:off x="1997467" y="779741"/>
            <a:ext cx="7684779" cy="5695178"/>
          </a:xfrm>
          <a:prstGeom prst="rect">
            <a:avLst/>
          </a:prstGeom>
        </p:spPr>
      </p:pic>
      <p:sp>
        <p:nvSpPr>
          <p:cNvPr id="4" name="Päivämäärän paikkamerkki 3">
            <a:extLst>
              <a:ext uri="{FF2B5EF4-FFF2-40B4-BE49-F238E27FC236}">
                <a16:creationId xmlns:a16="http://schemas.microsoft.com/office/drawing/2014/main" id="{E45A3A69-4EF8-4346-8091-E8F2E5721E3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A35DA38-6544-44C9-BB74-0B6E170DDE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99451250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B257FA-08CD-4D6C-BF62-DC4F5261A8AE}"/>
              </a:ext>
            </a:extLst>
          </p:cNvPr>
          <p:cNvSpPr>
            <a:spLocks noGrp="1"/>
          </p:cNvSpPr>
          <p:nvPr>
            <p:ph type="title"/>
          </p:nvPr>
        </p:nvSpPr>
        <p:spPr>
          <a:xfrm>
            <a:off x="612000" y="188667"/>
            <a:ext cx="10746000" cy="685467"/>
          </a:xfrm>
        </p:spPr>
        <p:txBody>
          <a:bodyPr/>
          <a:lstStyle/>
          <a:p>
            <a:pPr algn="ctr"/>
            <a:r>
              <a:rPr lang="fi-FI" sz="3200" dirty="0">
                <a:solidFill>
                  <a:srgbClr val="004042"/>
                </a:solidFill>
                <a:ea typeface="Verdana"/>
                <a:cs typeface="Verdana"/>
              </a:rPr>
              <a:t>Ympäristövahinkojen torjunta - prosessi</a:t>
            </a:r>
            <a:endParaRPr lang="fi-FI" sz="3200" dirty="0">
              <a:solidFill>
                <a:srgbClr val="004042"/>
              </a:solidFill>
            </a:endParaRPr>
          </a:p>
        </p:txBody>
      </p:sp>
      <p:pic>
        <p:nvPicPr>
          <p:cNvPr id="6" name="Kuva 6">
            <a:extLst>
              <a:ext uri="{FF2B5EF4-FFF2-40B4-BE49-F238E27FC236}">
                <a16:creationId xmlns:a16="http://schemas.microsoft.com/office/drawing/2014/main" id="{53162C67-19FD-4642-8DAE-9D7953F92B05}"/>
              </a:ext>
            </a:extLst>
          </p:cNvPr>
          <p:cNvPicPr>
            <a:picLocks noGrp="1" noChangeAspect="1"/>
          </p:cNvPicPr>
          <p:nvPr>
            <p:ph idx="1"/>
          </p:nvPr>
        </p:nvPicPr>
        <p:blipFill>
          <a:blip r:embed="rId2"/>
          <a:stretch>
            <a:fillRect/>
          </a:stretch>
        </p:blipFill>
        <p:spPr>
          <a:xfrm>
            <a:off x="1497320" y="755549"/>
            <a:ext cx="9035834" cy="5876607"/>
          </a:xfrm>
          <a:prstGeom prst="rect">
            <a:avLst/>
          </a:prstGeom>
        </p:spPr>
      </p:pic>
      <p:sp>
        <p:nvSpPr>
          <p:cNvPr id="4" name="Päivämäärän paikkamerkki 3">
            <a:extLst>
              <a:ext uri="{FF2B5EF4-FFF2-40B4-BE49-F238E27FC236}">
                <a16:creationId xmlns:a16="http://schemas.microsoft.com/office/drawing/2014/main" id="{9BE8A338-EEA7-4AC3-BB2D-3D00EC3DC637}"/>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C325A94-A8EF-4C02-A0EF-992F52610B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38803400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C602A2-9C22-4752-88A3-E88644BD83B4}"/>
              </a:ext>
            </a:extLst>
          </p:cNvPr>
          <p:cNvSpPr>
            <a:spLocks noGrp="1"/>
          </p:cNvSpPr>
          <p:nvPr>
            <p:ph type="title"/>
          </p:nvPr>
        </p:nvSpPr>
        <p:spPr>
          <a:xfrm>
            <a:off x="612000" y="176571"/>
            <a:ext cx="10746000" cy="709658"/>
          </a:xfrm>
        </p:spPr>
        <p:txBody>
          <a:bodyPr/>
          <a:lstStyle/>
          <a:p>
            <a:pPr algn="ctr"/>
            <a:r>
              <a:rPr lang="fi-FI" sz="3200" dirty="0">
                <a:solidFill>
                  <a:srgbClr val="004042"/>
                </a:solidFill>
                <a:ea typeface="Verdana"/>
                <a:cs typeface="Verdana"/>
              </a:rPr>
              <a:t>Rikosasian esitutkinta - prosessi</a:t>
            </a:r>
          </a:p>
        </p:txBody>
      </p:sp>
      <p:pic>
        <p:nvPicPr>
          <p:cNvPr id="6" name="Kuva 6">
            <a:extLst>
              <a:ext uri="{FF2B5EF4-FFF2-40B4-BE49-F238E27FC236}">
                <a16:creationId xmlns:a16="http://schemas.microsoft.com/office/drawing/2014/main" id="{DD53EAA3-ECC2-4D63-A956-1414282CC78C}"/>
              </a:ext>
            </a:extLst>
          </p:cNvPr>
          <p:cNvPicPr>
            <a:picLocks noGrp="1" noChangeAspect="1"/>
          </p:cNvPicPr>
          <p:nvPr>
            <p:ph idx="1"/>
          </p:nvPr>
        </p:nvPicPr>
        <p:blipFill>
          <a:blip r:embed="rId2"/>
          <a:stretch>
            <a:fillRect/>
          </a:stretch>
        </p:blipFill>
        <p:spPr>
          <a:xfrm>
            <a:off x="1610457" y="828120"/>
            <a:ext cx="9003086" cy="5852418"/>
          </a:xfrm>
          <a:prstGeom prst="rect">
            <a:avLst/>
          </a:prstGeom>
        </p:spPr>
      </p:pic>
      <p:sp>
        <p:nvSpPr>
          <p:cNvPr id="4" name="Päivämäärän paikkamerkki 3">
            <a:extLst>
              <a:ext uri="{FF2B5EF4-FFF2-40B4-BE49-F238E27FC236}">
                <a16:creationId xmlns:a16="http://schemas.microsoft.com/office/drawing/2014/main" id="{3E348E8E-90BA-42AA-A983-66EDA9D9A41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40AA4FA-1B09-48E7-927F-868684467C8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72813178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C1BBA8-6EBD-4B0F-A319-EFB1404C72F8}"/>
              </a:ext>
            </a:extLst>
          </p:cNvPr>
          <p:cNvSpPr>
            <a:spLocks noGrp="1"/>
          </p:cNvSpPr>
          <p:nvPr>
            <p:ph type="title"/>
          </p:nvPr>
        </p:nvSpPr>
        <p:spPr>
          <a:xfrm>
            <a:off x="503143" y="67714"/>
            <a:ext cx="10746000" cy="600800"/>
          </a:xfrm>
        </p:spPr>
        <p:txBody>
          <a:bodyPr/>
          <a:lstStyle/>
          <a:p>
            <a:pPr algn="ctr"/>
            <a:r>
              <a:rPr lang="fi-FI" sz="3200" dirty="0">
                <a:solidFill>
                  <a:srgbClr val="004042"/>
                </a:solidFill>
                <a:ea typeface="Verdana"/>
                <a:cs typeface="Verdana"/>
              </a:rPr>
              <a:t>Kansallinen yhteistyö</a:t>
            </a:r>
          </a:p>
        </p:txBody>
      </p:sp>
      <p:pic>
        <p:nvPicPr>
          <p:cNvPr id="6" name="Kuva 6">
            <a:extLst>
              <a:ext uri="{FF2B5EF4-FFF2-40B4-BE49-F238E27FC236}">
                <a16:creationId xmlns:a16="http://schemas.microsoft.com/office/drawing/2014/main" id="{71FD59E6-DA8F-4AFD-B56A-FFE3ECBB0678}"/>
              </a:ext>
            </a:extLst>
          </p:cNvPr>
          <p:cNvPicPr>
            <a:picLocks noGrp="1" noChangeAspect="1"/>
          </p:cNvPicPr>
          <p:nvPr>
            <p:ph idx="1"/>
          </p:nvPr>
        </p:nvPicPr>
        <p:blipFill>
          <a:blip r:embed="rId2"/>
          <a:stretch>
            <a:fillRect/>
          </a:stretch>
        </p:blipFill>
        <p:spPr>
          <a:xfrm>
            <a:off x="214194" y="658788"/>
            <a:ext cx="11142468" cy="6203177"/>
          </a:xfrm>
          <a:prstGeom prst="rect">
            <a:avLst/>
          </a:prstGeom>
        </p:spPr>
      </p:pic>
      <p:sp>
        <p:nvSpPr>
          <p:cNvPr id="4" name="Päivämäärän paikkamerkki 3">
            <a:extLst>
              <a:ext uri="{FF2B5EF4-FFF2-40B4-BE49-F238E27FC236}">
                <a16:creationId xmlns:a16="http://schemas.microsoft.com/office/drawing/2014/main" id="{D5B02CAB-2557-43AB-B405-0ED712ABE90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088FBD9-219E-4B3A-BD51-0FBDE384B7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67758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0BF5A3-3350-4C51-A42F-D591E0CE5B57}"/>
              </a:ext>
            </a:extLst>
          </p:cNvPr>
          <p:cNvSpPr>
            <a:spLocks noGrp="1"/>
          </p:cNvSpPr>
          <p:nvPr>
            <p:ph type="title"/>
          </p:nvPr>
        </p:nvSpPr>
        <p:spPr/>
        <p:txBody>
          <a:bodyPr/>
          <a:lstStyle/>
          <a:p>
            <a:endParaRPr lang="fi-FI"/>
          </a:p>
        </p:txBody>
      </p:sp>
      <p:pic>
        <p:nvPicPr>
          <p:cNvPr id="6" name="Kuva 6">
            <a:extLst>
              <a:ext uri="{FF2B5EF4-FFF2-40B4-BE49-F238E27FC236}">
                <a16:creationId xmlns:a16="http://schemas.microsoft.com/office/drawing/2014/main" id="{6FBB03B8-9AEC-4984-B6CD-6561A2F07A13}"/>
              </a:ext>
            </a:extLst>
          </p:cNvPr>
          <p:cNvPicPr>
            <a:picLocks noGrp="1" noChangeAspect="1"/>
          </p:cNvPicPr>
          <p:nvPr>
            <p:ph idx="1"/>
          </p:nvPr>
        </p:nvPicPr>
        <p:blipFill>
          <a:blip r:embed="rId2"/>
          <a:stretch>
            <a:fillRect/>
          </a:stretch>
        </p:blipFill>
        <p:spPr>
          <a:xfrm>
            <a:off x="38127" y="-2418"/>
            <a:ext cx="12147745" cy="6864384"/>
          </a:xfrm>
          <a:prstGeom prst="rect">
            <a:avLst/>
          </a:prstGeom>
        </p:spPr>
      </p:pic>
      <p:sp>
        <p:nvSpPr>
          <p:cNvPr id="4" name="Päivämäärän paikkamerkki 3">
            <a:extLst>
              <a:ext uri="{FF2B5EF4-FFF2-40B4-BE49-F238E27FC236}">
                <a16:creationId xmlns:a16="http://schemas.microsoft.com/office/drawing/2014/main" id="{29378EEE-C368-4379-92E0-4C49ECEC69D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3A5AAFF-5194-4C08-9F9A-35C59CAF515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849377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116C4607-7926-4519-8FDC-A31B9804F4CC}"/>
              </a:ext>
            </a:extLst>
          </p:cNvPr>
          <p:cNvSpPr>
            <a:spLocks noGrp="1"/>
          </p:cNvSpPr>
          <p:nvPr>
            <p:ph type="title"/>
          </p:nvPr>
        </p:nvSpPr>
        <p:spPr/>
        <p:txBody>
          <a:bodyPr/>
          <a:lstStyle/>
          <a:p>
            <a:r>
              <a:rPr lang="fi-FI" dirty="0"/>
              <a:t>VIMSAS 2011 poikkeamat</a:t>
            </a:r>
          </a:p>
        </p:txBody>
      </p:sp>
      <p:sp>
        <p:nvSpPr>
          <p:cNvPr id="6" name="Sisällön paikkamerkki 5">
            <a:extLst>
              <a:ext uri="{FF2B5EF4-FFF2-40B4-BE49-F238E27FC236}">
                <a16:creationId xmlns:a16="http://schemas.microsoft.com/office/drawing/2014/main" id="{A2DBE011-CF92-4101-8378-90E9F7FB842C}"/>
              </a:ext>
            </a:extLst>
          </p:cNvPr>
          <p:cNvSpPr>
            <a:spLocks noGrp="1"/>
          </p:cNvSpPr>
          <p:nvPr>
            <p:ph idx="1"/>
          </p:nvPr>
        </p:nvSpPr>
        <p:spPr>
          <a:xfrm>
            <a:off x="612000" y="1210362"/>
            <a:ext cx="10746000" cy="4437275"/>
          </a:xfrm>
        </p:spPr>
        <p:txBody>
          <a:bodyPr/>
          <a:lstStyle/>
          <a:p>
            <a:r>
              <a:rPr lang="fi-FI" sz="1600" u="none" strike="noStrike" dirty="0">
                <a:solidFill>
                  <a:srgbClr val="000000"/>
                </a:solidFill>
                <a:effectLst/>
                <a:latin typeface="Verdana" panose="020B0604030504040204" pitchFamily="34" charset="0"/>
              </a:rPr>
              <a:t>Sopimusmuutosten vieminen lainsäädäntöön myöhässä </a:t>
            </a:r>
            <a:r>
              <a:rPr lang="fi-FI" sz="1600" u="none" strike="noStrike" dirty="0">
                <a:solidFill>
                  <a:srgbClr val="000000"/>
                </a:solidFill>
                <a:effectLst/>
                <a:latin typeface="Verdana" panose="020B0604030504040204" pitchFamily="34" charset="0"/>
                <a:sym typeface="Wingdings" panose="05000000000000000000" pitchFamily="2" charset="2"/>
              </a:rPr>
              <a:t> kts. </a:t>
            </a:r>
            <a:r>
              <a:rPr lang="fi-FI" sz="1600" dirty="0">
                <a:solidFill>
                  <a:srgbClr val="000000"/>
                </a:solidFill>
                <a:latin typeface="Verdana" panose="020B0604030504040204" pitchFamily="34" charset="0"/>
                <a:sym typeface="Wingdings" panose="05000000000000000000" pitchFamily="2" charset="2"/>
              </a:rPr>
              <a:t>e</a:t>
            </a:r>
            <a:r>
              <a:rPr lang="fi-FI" sz="1600" u="none" strike="noStrike" dirty="0">
                <a:solidFill>
                  <a:srgbClr val="000000"/>
                </a:solidFill>
                <a:effectLst/>
                <a:latin typeface="Verdana" panose="020B0604030504040204" pitchFamily="34" charset="0"/>
                <a:sym typeface="Wingdings" panose="05000000000000000000" pitchFamily="2" charset="2"/>
              </a:rPr>
              <a:t>dellinen kalvo</a:t>
            </a:r>
            <a:endParaRPr lang="fi-FI" sz="1600" u="none" strike="noStrike" dirty="0">
              <a:solidFill>
                <a:srgbClr val="000000"/>
              </a:solidFill>
              <a:effectLst/>
              <a:latin typeface="Verdana" panose="020B0604030504040204" pitchFamily="34" charset="0"/>
            </a:endParaRPr>
          </a:p>
          <a:p>
            <a:r>
              <a:rPr lang="fi-FI" sz="1600" u="none" strike="noStrike" dirty="0">
                <a:solidFill>
                  <a:srgbClr val="000000"/>
                </a:solidFill>
                <a:effectLst/>
                <a:latin typeface="Verdana" panose="020B0604030504040204" pitchFamily="34" charset="0"/>
              </a:rPr>
              <a:t>Raportointivelvoitteen (</a:t>
            </a:r>
            <a:r>
              <a:rPr lang="fi-FI" sz="1600" u="none" strike="noStrike" dirty="0" err="1">
                <a:solidFill>
                  <a:srgbClr val="000000"/>
                </a:solidFill>
                <a:effectLst/>
                <a:latin typeface="Verdana" panose="020B0604030504040204" pitchFamily="34" charset="0"/>
              </a:rPr>
              <a:t>IMOlle</a:t>
            </a:r>
            <a:r>
              <a:rPr lang="fi-FI" sz="1600" u="none" strike="noStrike" dirty="0">
                <a:solidFill>
                  <a:srgbClr val="000000"/>
                </a:solidFill>
                <a:effectLst/>
                <a:latin typeface="Verdana" panose="020B0604030504040204" pitchFamily="34" charset="0"/>
              </a:rPr>
              <a:t> raportointi) täyttämättä jättäminen </a:t>
            </a:r>
            <a:r>
              <a:rPr lang="fi-FI" sz="1600" u="none" strike="noStrike" dirty="0">
                <a:solidFill>
                  <a:srgbClr val="000000"/>
                </a:solidFill>
                <a:effectLst/>
                <a:latin typeface="Verdana" panose="020B0604030504040204" pitchFamily="34" charset="0"/>
                <a:sym typeface="Wingdings" panose="05000000000000000000" pitchFamily="2" charset="2"/>
              </a:rPr>
              <a:t> kts. seuraa kalvo</a:t>
            </a:r>
            <a:endParaRPr lang="fi-FI" sz="1600" dirty="0">
              <a:solidFill>
                <a:srgbClr val="000000"/>
              </a:solidFill>
              <a:latin typeface="Verdana" panose="020B0604030504040204" pitchFamily="34" charset="0"/>
            </a:endParaRPr>
          </a:p>
          <a:p>
            <a:r>
              <a:rPr lang="fi-FI" sz="1600" dirty="0">
                <a:solidFill>
                  <a:srgbClr val="000000"/>
                </a:solidFill>
                <a:effectLst/>
                <a:latin typeface="Verdana" panose="020B0604030504040204" pitchFamily="34" charset="0"/>
              </a:rPr>
              <a:t>Öljynsiirto-operaatioiden lokikirjan muotoa ja sisältöä ei oltu määritelty </a:t>
            </a:r>
            <a:r>
              <a:rPr lang="fi-FI" sz="1600" dirty="0">
                <a:solidFill>
                  <a:srgbClr val="000000"/>
                </a:solidFill>
                <a:effectLst/>
                <a:latin typeface="Verdana" panose="020B0604030504040204" pitchFamily="34" charset="0"/>
                <a:sym typeface="Wingdings" panose="05000000000000000000" pitchFamily="2" charset="2"/>
              </a:rPr>
              <a:t> OK</a:t>
            </a:r>
          </a:p>
          <a:p>
            <a:r>
              <a:rPr lang="fi-FI" sz="1600" dirty="0">
                <a:solidFill>
                  <a:srgbClr val="000000"/>
                </a:solidFill>
                <a:effectLst/>
                <a:latin typeface="Verdana" panose="020B0604030504040204" pitchFamily="34" charset="0"/>
              </a:rPr>
              <a:t>Laivapolttoaineen toimittajista ei pidetty listaa eikä sitä julkaistu</a:t>
            </a:r>
            <a:r>
              <a:rPr lang="fi-FI" sz="1600" dirty="0">
                <a:solidFill>
                  <a:srgbClr val="000000"/>
                </a:solidFill>
                <a:latin typeface="Verdana" panose="020B0604030504040204" pitchFamily="34" charset="0"/>
                <a:sym typeface="Wingdings" panose="05000000000000000000" pitchFamily="2" charset="2"/>
              </a:rPr>
              <a:t>  OK (*Tulli)</a:t>
            </a:r>
          </a:p>
          <a:p>
            <a:r>
              <a:rPr lang="fi-FI" sz="1600" b="1" dirty="0">
                <a:solidFill>
                  <a:srgbClr val="000000"/>
                </a:solidFill>
                <a:effectLst/>
                <a:latin typeface="Verdana" panose="020B0604030504040204" pitchFamily="34" charset="0"/>
              </a:rPr>
              <a:t>Suomella ei ole merellisten viranomaisvelvoitteiden hoitamista tukevaa ja mahdollistavaa strategiaa</a:t>
            </a:r>
            <a:r>
              <a:rPr lang="fi-FI" sz="1600" b="1" dirty="0">
                <a:solidFill>
                  <a:srgbClr val="000000"/>
                </a:solidFill>
                <a:effectLst/>
                <a:latin typeface="Verdana" panose="020B0604030504040204" pitchFamily="34" charset="0"/>
                <a:sym typeface="Wingdings" panose="05000000000000000000" pitchFamily="2" charset="2"/>
              </a:rPr>
              <a:t> </a:t>
            </a:r>
            <a:r>
              <a:rPr lang="fi-FI" sz="1600" dirty="0">
                <a:solidFill>
                  <a:srgbClr val="000000"/>
                </a:solidFill>
                <a:effectLst/>
                <a:latin typeface="Verdana" panose="020B0604030504040204" pitchFamily="34" charset="0"/>
                <a:sym typeface="Wingdings" panose="05000000000000000000" pitchFamily="2" charset="2"/>
              </a:rPr>
              <a:t> Linjauspaperi</a:t>
            </a:r>
          </a:p>
          <a:p>
            <a:r>
              <a:rPr lang="fi-FI" sz="1600" b="1" dirty="0">
                <a:solidFill>
                  <a:srgbClr val="000000"/>
                </a:solidFill>
                <a:effectLst/>
                <a:latin typeface="Verdana" panose="020B0604030504040204" pitchFamily="34" charset="0"/>
              </a:rPr>
              <a:t>Eri viranomaisten työlle ei ollut näkyvää koordinaatiota eikä arviointia </a:t>
            </a:r>
            <a:r>
              <a:rPr lang="fi-FI" sz="1600" dirty="0">
                <a:solidFill>
                  <a:srgbClr val="000000"/>
                </a:solidFill>
                <a:effectLst/>
                <a:latin typeface="Verdana" panose="020B0604030504040204" pitchFamily="34" charset="0"/>
                <a:sym typeface="Wingdings" panose="05000000000000000000" pitchFamily="2" charset="2"/>
              </a:rPr>
              <a:t> Katselmus</a:t>
            </a:r>
            <a:endParaRPr lang="fi-FI" sz="1600" dirty="0">
              <a:solidFill>
                <a:srgbClr val="000000"/>
              </a:solidFill>
              <a:latin typeface="Verdana" panose="020B0604030504040204" pitchFamily="34" charset="0"/>
              <a:sym typeface="Wingdings" panose="05000000000000000000" pitchFamily="2" charset="2"/>
            </a:endParaRPr>
          </a:p>
          <a:p>
            <a:r>
              <a:rPr lang="fi-FI" sz="1600" dirty="0">
                <a:solidFill>
                  <a:srgbClr val="000000"/>
                </a:solidFill>
                <a:effectLst/>
                <a:latin typeface="Verdana" panose="020B0604030504040204" pitchFamily="34" charset="0"/>
              </a:rPr>
              <a:t>Hallinnon tulkintoja ei oltu muodostettu tai kommunikoitu tarkastajille ja luokituslaitoksille</a:t>
            </a:r>
          </a:p>
          <a:p>
            <a:r>
              <a:rPr lang="fi-FI" sz="1600" dirty="0"/>
              <a:t>Tarkastajien rekrytointi, pätevöinti ja </a:t>
            </a:r>
            <a:r>
              <a:rPr lang="fi-FI" sz="1600" dirty="0" err="1"/>
              <a:t>autorisointi</a:t>
            </a:r>
            <a:r>
              <a:rPr lang="fi-FI" sz="1600" dirty="0"/>
              <a:t> sekä koulutusmenettelyt </a:t>
            </a:r>
            <a:r>
              <a:rPr lang="fi-FI" sz="1600" dirty="0">
                <a:sym typeface="Wingdings" panose="05000000000000000000" pitchFamily="2" charset="2"/>
              </a:rPr>
              <a:t>OK</a:t>
            </a:r>
          </a:p>
          <a:p>
            <a:r>
              <a:rPr lang="fi-FI" sz="1600" dirty="0"/>
              <a:t>IMO suosituksia ei hyödynnetä eikä kommunikoida </a:t>
            </a:r>
            <a:r>
              <a:rPr lang="fi-FI" sz="1600" dirty="0">
                <a:sym typeface="Wingdings" panose="05000000000000000000" pitchFamily="2" charset="2"/>
              </a:rPr>
              <a:t></a:t>
            </a:r>
            <a:r>
              <a:rPr lang="fi-FI" sz="1600" dirty="0"/>
              <a:t> sidosryhmätilaisuudet ja -tapaamiset</a:t>
            </a:r>
          </a:p>
          <a:p>
            <a:r>
              <a:rPr lang="fi-FI" sz="1600" b="1" dirty="0"/>
              <a:t>Säännöllistä suoriutumisarviointia lippu-, satama- ja rannikkovaltioina ei suoriteta </a:t>
            </a:r>
            <a:r>
              <a:rPr lang="fi-FI" sz="1600" dirty="0">
                <a:solidFill>
                  <a:srgbClr val="000000"/>
                </a:solidFill>
                <a:effectLst/>
                <a:latin typeface="Verdana" panose="020B0604030504040204" pitchFamily="34" charset="0"/>
                <a:sym typeface="Wingdings" panose="05000000000000000000" pitchFamily="2" charset="2"/>
              </a:rPr>
              <a:t> Katselmus</a:t>
            </a:r>
            <a:endParaRPr lang="fi-FI" sz="1600" dirty="0">
              <a:solidFill>
                <a:srgbClr val="000000"/>
              </a:solidFill>
              <a:latin typeface="Verdana" panose="020B0604030504040204" pitchFamily="34" charset="0"/>
              <a:sym typeface="Wingdings" panose="05000000000000000000" pitchFamily="2" charset="2"/>
            </a:endParaRPr>
          </a:p>
          <a:p>
            <a:pPr marL="0" indent="0">
              <a:buNone/>
            </a:pPr>
            <a:endParaRPr lang="fi-FI" sz="1600" dirty="0"/>
          </a:p>
        </p:txBody>
      </p:sp>
      <p:sp>
        <p:nvSpPr>
          <p:cNvPr id="3" name="Päivämäärän paikkamerkki 2">
            <a:extLst>
              <a:ext uri="{FF2B5EF4-FFF2-40B4-BE49-F238E27FC236}">
                <a16:creationId xmlns:a16="http://schemas.microsoft.com/office/drawing/2014/main" id="{4D68CB58-B70F-4AD4-81C3-AA175A04954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600DE8ED-812E-442A-BAF9-7100724CD9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Tekstiruutu 6">
            <a:extLst>
              <a:ext uri="{FF2B5EF4-FFF2-40B4-BE49-F238E27FC236}">
                <a16:creationId xmlns:a16="http://schemas.microsoft.com/office/drawing/2014/main" id="{3283B4BE-4020-4122-8832-47C8FDE0CCDE}"/>
              </a:ext>
            </a:extLst>
          </p:cNvPr>
          <p:cNvSpPr txBox="1"/>
          <p:nvPr/>
        </p:nvSpPr>
        <p:spPr>
          <a:xfrm>
            <a:off x="2676525" y="6051006"/>
            <a:ext cx="7600950" cy="415498"/>
          </a:xfrm>
          <a:prstGeom prst="rect">
            <a:avLst/>
          </a:prstGeom>
          <a:solidFill>
            <a:schemeClr val="tx2"/>
          </a:solidFill>
        </p:spPr>
        <p:txBody>
          <a:bodyPr wrap="square" rtlCol="0">
            <a:spAutoFit/>
          </a:bodyPr>
          <a:lstStyle/>
          <a:p>
            <a:pPr algn="l"/>
            <a:r>
              <a:rPr lang="fi-FI" sz="1050" dirty="0">
                <a:solidFill>
                  <a:schemeClr val="bg1"/>
                </a:solidFill>
              </a:rPr>
              <a:t>https://tila.tiimeri.fi/sites/vn-imo_imsas_audit/_layouts/15/WopiFrame.aspx?sourcedoc={B3063141-0153-490A-8BB3-09B29C43964B}&amp;file=VIMSAS%202011_havaintojen%20seuranta.pptx&amp;action=default</a:t>
            </a:r>
          </a:p>
        </p:txBody>
      </p:sp>
    </p:spTree>
    <p:extLst>
      <p:ext uri="{BB962C8B-B14F-4D97-AF65-F5344CB8AC3E}">
        <p14:creationId xmlns:p14="http://schemas.microsoft.com/office/powerpoint/2010/main" val="10862075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0DBB70F-5FDE-447B-ACD8-DEDED6FDA374}"/>
              </a:ext>
            </a:extLst>
          </p:cNvPr>
          <p:cNvSpPr>
            <a:spLocks noGrp="1"/>
          </p:cNvSpPr>
          <p:nvPr>
            <p:ph type="title"/>
          </p:nvPr>
        </p:nvSpPr>
        <p:spPr/>
        <p:txBody>
          <a:bodyPr/>
          <a:lstStyle/>
          <a:p>
            <a:endParaRPr lang="fi-FI"/>
          </a:p>
        </p:txBody>
      </p:sp>
      <p:sp>
        <p:nvSpPr>
          <p:cNvPr id="3" name="Päivämäärän paikkamerkki 2">
            <a:extLst>
              <a:ext uri="{FF2B5EF4-FFF2-40B4-BE49-F238E27FC236}">
                <a16:creationId xmlns:a16="http://schemas.microsoft.com/office/drawing/2014/main" id="{6714AE6D-1554-49B0-A69A-F82ACDE534B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079FD16E-EB37-4E30-A0AB-387B1C5B50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6">
            <a:extLst>
              <a:ext uri="{FF2B5EF4-FFF2-40B4-BE49-F238E27FC236}">
                <a16:creationId xmlns:a16="http://schemas.microsoft.com/office/drawing/2014/main" id="{F8ACFC6A-4EDB-456E-A100-BD13FA0D99BC}"/>
              </a:ext>
            </a:extLst>
          </p:cNvPr>
          <p:cNvPicPr>
            <a:picLocks noChangeAspect="1"/>
          </p:cNvPicPr>
          <p:nvPr/>
        </p:nvPicPr>
        <p:blipFill>
          <a:blip r:embed="rId2"/>
          <a:stretch>
            <a:fillRect/>
          </a:stretch>
        </p:blipFill>
        <p:spPr>
          <a:xfrm>
            <a:off x="222956" y="177205"/>
            <a:ext cx="11703755" cy="6531812"/>
          </a:xfrm>
          <a:prstGeom prst="rect">
            <a:avLst/>
          </a:prstGeom>
        </p:spPr>
      </p:pic>
    </p:spTree>
    <p:extLst>
      <p:ext uri="{BB962C8B-B14F-4D97-AF65-F5344CB8AC3E}">
        <p14:creationId xmlns:p14="http://schemas.microsoft.com/office/powerpoint/2010/main" val="34318618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9DA367-E882-4504-BE21-8014E35AF0F9}"/>
              </a:ext>
            </a:extLst>
          </p:cNvPr>
          <p:cNvSpPr>
            <a:spLocks noGrp="1"/>
          </p:cNvSpPr>
          <p:nvPr>
            <p:ph type="title"/>
          </p:nvPr>
        </p:nvSpPr>
        <p:spPr/>
        <p:txBody>
          <a:bodyPr/>
          <a:lstStyle/>
          <a:p>
            <a:endParaRPr lang="fi-FI"/>
          </a:p>
        </p:txBody>
      </p:sp>
      <p:sp>
        <p:nvSpPr>
          <p:cNvPr id="4" name="Päivämäärän paikkamerkki 3">
            <a:extLst>
              <a:ext uri="{FF2B5EF4-FFF2-40B4-BE49-F238E27FC236}">
                <a16:creationId xmlns:a16="http://schemas.microsoft.com/office/drawing/2014/main" id="{E66D283A-4586-447A-84D8-8D981C7D807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CDB48B8-4FB9-4AB0-98B3-C0BF946348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8" name="Kuva 8">
            <a:extLst>
              <a:ext uri="{FF2B5EF4-FFF2-40B4-BE49-F238E27FC236}">
                <a16:creationId xmlns:a16="http://schemas.microsoft.com/office/drawing/2014/main" id="{CBAA8F38-1C6F-4AB2-ABDD-E7E5574DC42C}"/>
              </a:ext>
            </a:extLst>
          </p:cNvPr>
          <p:cNvPicPr>
            <a:picLocks noGrp="1" noChangeAspect="1"/>
          </p:cNvPicPr>
          <p:nvPr>
            <p:ph idx="1"/>
          </p:nvPr>
        </p:nvPicPr>
        <p:blipFill>
          <a:blip r:embed="rId2"/>
          <a:stretch>
            <a:fillRect/>
          </a:stretch>
        </p:blipFill>
        <p:spPr>
          <a:xfrm>
            <a:off x="180383" y="138693"/>
            <a:ext cx="11750346" cy="6666827"/>
          </a:xfrm>
          <a:prstGeom prst="rect">
            <a:avLst/>
          </a:prstGeom>
        </p:spPr>
      </p:pic>
    </p:spTree>
    <p:extLst>
      <p:ext uri="{BB962C8B-B14F-4D97-AF65-F5344CB8AC3E}">
        <p14:creationId xmlns:p14="http://schemas.microsoft.com/office/powerpoint/2010/main" val="42058575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E53C44-8502-46F3-98F2-C4636D7B6EC8}"/>
              </a:ext>
            </a:extLst>
          </p:cNvPr>
          <p:cNvSpPr>
            <a:spLocks noGrp="1"/>
          </p:cNvSpPr>
          <p:nvPr>
            <p:ph type="title"/>
          </p:nvPr>
        </p:nvSpPr>
        <p:spPr/>
        <p:txBody>
          <a:bodyPr/>
          <a:lstStyle/>
          <a:p>
            <a:r>
              <a:rPr lang="fi-FI" dirty="0"/>
              <a:t>Syke</a:t>
            </a:r>
          </a:p>
        </p:txBody>
      </p:sp>
      <p:sp>
        <p:nvSpPr>
          <p:cNvPr id="3" name="Sisällön paikkamerkki 2">
            <a:extLst>
              <a:ext uri="{FF2B5EF4-FFF2-40B4-BE49-F238E27FC236}">
                <a16:creationId xmlns:a16="http://schemas.microsoft.com/office/drawing/2014/main" id="{71093D7E-7A9D-4AFE-9B7A-C802900BAA9A}"/>
              </a:ext>
            </a:extLst>
          </p:cNvPr>
          <p:cNvSpPr>
            <a:spLocks noGrp="1"/>
          </p:cNvSpPr>
          <p:nvPr>
            <p:ph idx="1"/>
          </p:nvPr>
        </p:nvSpPr>
        <p:spPr/>
        <p:txBody>
          <a:bodyPr vert="horz" lIns="91440" tIns="45720" rIns="91440" bIns="45720" rtlCol="0" anchor="t">
            <a:noAutofit/>
          </a:bodyPr>
          <a:lstStyle/>
          <a:p>
            <a:r>
              <a:rPr lang="fi-FI" dirty="0"/>
              <a:t>Valmius ympäristövahinkojen torjuntatoimiin</a:t>
            </a:r>
          </a:p>
          <a:p>
            <a:pPr marL="269875" indent="-269875"/>
            <a:r>
              <a:rPr lang="fi-FI" dirty="0">
                <a:ea typeface="Verdana"/>
                <a:cs typeface="Verdana"/>
              </a:rPr>
              <a:t>Ympäristövahinkojen torjuntavalmiuteen Syke tarjoaa asiantuntemusta liittyen öljypäästöjen ympäristövaikutusten seurantaan ja suojapaikkapäätösten </a:t>
            </a:r>
            <a:r>
              <a:rPr lang="fi-FI" dirty="0" err="1">
                <a:ea typeface="Verdana"/>
                <a:cs typeface="Verdana"/>
              </a:rPr>
              <a:t>val-misteluun</a:t>
            </a:r>
            <a:r>
              <a:rPr lang="fi-FI" dirty="0">
                <a:ea typeface="Verdana"/>
                <a:cs typeface="Verdana"/>
              </a:rPr>
              <a:t>. Suomen ympäristökeskus vastaa ympäristövahingon vaaraa ai-</a:t>
            </a:r>
            <a:r>
              <a:rPr lang="fi-FI" dirty="0" err="1">
                <a:ea typeface="Verdana"/>
                <a:cs typeface="Verdana"/>
              </a:rPr>
              <a:t>heuttavien</a:t>
            </a:r>
            <a:r>
              <a:rPr lang="fi-FI" dirty="0">
                <a:ea typeface="Verdana"/>
                <a:cs typeface="Verdana"/>
              </a:rPr>
              <a:t> hylkyjen seurannasta ja saneerauksesta, sekä öljy- tai muun </a:t>
            </a:r>
            <a:r>
              <a:rPr lang="fi-FI" dirty="0" err="1">
                <a:ea typeface="Verdana"/>
                <a:cs typeface="Verdana"/>
              </a:rPr>
              <a:t>kemi</a:t>
            </a:r>
            <a:r>
              <a:rPr lang="fi-FI" dirty="0">
                <a:ea typeface="Verdana"/>
                <a:cs typeface="Verdana"/>
              </a:rPr>
              <a:t>-kaalivahingon seurauksena likaantuneiden eläinten hoitamisen järjestämisestä. (YSL 21 § 963/2022).</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CA03F9ED-1D8C-45B1-A477-DEDC89FDD96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236CB7C-ABC8-43FB-B5A5-32F8536E9B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27159462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0EB12D-81B8-4654-AF75-FDAA1A0DE95C}"/>
              </a:ext>
            </a:extLst>
          </p:cNvPr>
          <p:cNvSpPr>
            <a:spLocks noGrp="1"/>
          </p:cNvSpPr>
          <p:nvPr>
            <p:ph type="title"/>
          </p:nvPr>
        </p:nvSpPr>
        <p:spPr/>
        <p:txBody>
          <a:bodyPr/>
          <a:lstStyle/>
          <a:p>
            <a:r>
              <a:rPr lang="fi-FI" dirty="0">
                <a:ea typeface="Verdana"/>
                <a:cs typeface="Verdana"/>
              </a:rPr>
              <a:t>Syke</a:t>
            </a:r>
            <a:endParaRPr lang="fi-FI" dirty="0"/>
          </a:p>
        </p:txBody>
      </p:sp>
      <p:sp>
        <p:nvSpPr>
          <p:cNvPr id="3" name="Sisällön paikkamerkki 2">
            <a:extLst>
              <a:ext uri="{FF2B5EF4-FFF2-40B4-BE49-F238E27FC236}">
                <a16:creationId xmlns:a16="http://schemas.microsoft.com/office/drawing/2014/main" id="{5FD72DAA-3031-44FE-A77A-E9432C0DCDC0}"/>
              </a:ext>
            </a:extLst>
          </p:cNvPr>
          <p:cNvSpPr>
            <a:spLocks noGrp="1"/>
          </p:cNvSpPr>
          <p:nvPr>
            <p:ph idx="1"/>
          </p:nvPr>
        </p:nvSpPr>
        <p:spPr/>
        <p:txBody>
          <a:bodyPr vert="horz" lIns="91440" tIns="45720" rIns="91440" bIns="45720" rtlCol="0" anchor="t">
            <a:noAutofit/>
          </a:bodyPr>
          <a:lstStyle/>
          <a:p>
            <a:pPr marL="269875" indent="-269875"/>
            <a:r>
              <a:rPr lang="fi-FI" dirty="0">
                <a:ea typeface="Verdana"/>
                <a:cs typeface="Verdana"/>
              </a:rPr>
              <a:t>Syke osallistuu yhdessä Liikenne- ja viestintäviraston ja Puolustusvoimien kanssa </a:t>
            </a:r>
            <a:r>
              <a:rPr lang="fi-FI" dirty="0" err="1">
                <a:ea typeface="Verdana"/>
                <a:cs typeface="Verdana"/>
              </a:rPr>
              <a:t>alusöljy</a:t>
            </a:r>
            <a:r>
              <a:rPr lang="fi-FI" dirty="0">
                <a:ea typeface="Verdana"/>
                <a:cs typeface="Verdana"/>
              </a:rPr>
              <a:t>- ja aluskemikaalivahinkojen torjuntaan siten kuin pelastuslaissa tai muussa laissa tarkemmin säädetään. Pelastuslaki 46 § (28.12.2018/1353)</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7271174A-8A37-412D-B749-15ECFE2B175F}"/>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368930B-7A94-48BB-8430-66330A4BBE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0352115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CE23610-069F-4091-A778-0ECEDEB3DA7D}"/>
              </a:ext>
            </a:extLst>
          </p:cNvPr>
          <p:cNvSpPr>
            <a:spLocks noGrp="1"/>
          </p:cNvSpPr>
          <p:nvPr>
            <p:ph type="title"/>
          </p:nvPr>
        </p:nvSpPr>
        <p:spPr/>
        <p:txBody>
          <a:bodyPr/>
          <a:lstStyle/>
          <a:p>
            <a:r>
              <a:rPr lang="fi-FI" dirty="0">
                <a:ea typeface="Verdana"/>
                <a:cs typeface="Verdana"/>
              </a:rPr>
              <a:t>Syke</a:t>
            </a:r>
            <a:endParaRPr lang="fi-FI" dirty="0"/>
          </a:p>
        </p:txBody>
      </p:sp>
      <p:sp>
        <p:nvSpPr>
          <p:cNvPr id="3" name="Sisällön paikkamerkki 2">
            <a:extLst>
              <a:ext uri="{FF2B5EF4-FFF2-40B4-BE49-F238E27FC236}">
                <a16:creationId xmlns:a16="http://schemas.microsoft.com/office/drawing/2014/main" id="{3612095D-D801-4419-9146-EA06CB709AA1}"/>
              </a:ext>
            </a:extLst>
          </p:cNvPr>
          <p:cNvSpPr>
            <a:spLocks noGrp="1"/>
          </p:cNvSpPr>
          <p:nvPr>
            <p:ph idx="1"/>
          </p:nvPr>
        </p:nvSpPr>
        <p:spPr>
          <a:xfrm>
            <a:off x="612000" y="1239359"/>
            <a:ext cx="10746000" cy="4945274"/>
          </a:xfrm>
        </p:spPr>
        <p:txBody>
          <a:bodyPr vert="horz" lIns="91440" tIns="45720" rIns="91440" bIns="45720" rtlCol="0" anchor="t">
            <a:noAutofit/>
          </a:bodyPr>
          <a:lstStyle/>
          <a:p>
            <a:pPr marL="269875" indent="-269875"/>
            <a:r>
              <a:rPr lang="fi-FI" dirty="0">
                <a:ea typeface="Verdana"/>
                <a:cs typeface="Verdana"/>
              </a:rPr>
              <a:t>Syke hallinnoi Suomen valtion omistamaa merentutkimusalus </a:t>
            </a:r>
            <a:r>
              <a:rPr lang="fi-FI" dirty="0" err="1">
                <a:ea typeface="Verdana"/>
                <a:cs typeface="Verdana"/>
              </a:rPr>
              <a:t>Arandaa</a:t>
            </a:r>
            <a:r>
              <a:rPr lang="fi-FI" dirty="0">
                <a:ea typeface="Verdana"/>
                <a:cs typeface="Verdana"/>
              </a:rPr>
              <a:t>. </a:t>
            </a:r>
            <a:r>
              <a:rPr lang="fi-FI" dirty="0" err="1">
                <a:ea typeface="Verdana"/>
                <a:cs typeface="Verdana"/>
              </a:rPr>
              <a:t>Aranda</a:t>
            </a:r>
            <a:r>
              <a:rPr lang="fi-FI" dirty="0">
                <a:ea typeface="Verdana"/>
                <a:cs typeface="Verdana"/>
              </a:rPr>
              <a:t> on moderni jäävahvisteinen tutkimusalus, joka soveltuu vaativaan avomerien biologiseen, fysikaaliseen ja kemialliseen tutkimukseen. </a:t>
            </a:r>
            <a:r>
              <a:rPr lang="fi-FI" dirty="0" err="1">
                <a:ea typeface="Verdana"/>
                <a:cs typeface="Verdana"/>
              </a:rPr>
              <a:t>Aranda</a:t>
            </a:r>
            <a:r>
              <a:rPr lang="fi-FI" dirty="0">
                <a:ea typeface="Verdana"/>
                <a:cs typeface="Verdana"/>
              </a:rPr>
              <a:t> on keskeinen osa suomalaista Itämeren avomeritutkimuksen ja tilan seurannan infra-struktuuria</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CEEFA0C6-AE71-4F5B-BCA9-969A5457A81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3E152A9-42CB-4CFD-B946-EB61C6A8EED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6">
            <a:extLst>
              <a:ext uri="{FF2B5EF4-FFF2-40B4-BE49-F238E27FC236}">
                <a16:creationId xmlns:a16="http://schemas.microsoft.com/office/drawing/2014/main" id="{49EA6A16-2A44-44A9-A378-9735E891D5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97511" y="3251937"/>
            <a:ext cx="3928533" cy="2908238"/>
          </a:xfrm>
          <a:prstGeom prst="rect">
            <a:avLst/>
          </a:prstGeom>
        </p:spPr>
      </p:pic>
      <p:pic>
        <p:nvPicPr>
          <p:cNvPr id="7" name="Kuva 8">
            <a:extLst>
              <a:ext uri="{FF2B5EF4-FFF2-40B4-BE49-F238E27FC236}">
                <a16:creationId xmlns:a16="http://schemas.microsoft.com/office/drawing/2014/main" id="{A849B452-36C4-41F3-B426-851793C094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48845" y="3246579"/>
            <a:ext cx="3928532" cy="2933065"/>
          </a:xfrm>
          <a:prstGeom prst="rect">
            <a:avLst/>
          </a:prstGeom>
        </p:spPr>
      </p:pic>
    </p:spTree>
    <p:extLst>
      <p:ext uri="{BB962C8B-B14F-4D97-AF65-F5344CB8AC3E}">
        <p14:creationId xmlns:p14="http://schemas.microsoft.com/office/powerpoint/2010/main" val="15228713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A1CDA-EC13-421A-BCFE-EDD37D75C2C9}"/>
              </a:ext>
            </a:extLst>
          </p:cNvPr>
          <p:cNvSpPr>
            <a:spLocks noGrp="1"/>
          </p:cNvSpPr>
          <p:nvPr>
            <p:ph type="title"/>
          </p:nvPr>
        </p:nvSpPr>
        <p:spPr>
          <a:xfrm>
            <a:off x="612000" y="253781"/>
            <a:ext cx="7416432" cy="5578488"/>
          </a:xfrm>
        </p:spPr>
        <p:txBody>
          <a:bodyPr/>
          <a:lstStyle/>
          <a:p>
            <a:r>
              <a:rPr lang="fi-FI" dirty="0"/>
              <a:t>Pelastuslaitosten valmius- ja varautuminen ympäristövahinkojen torjuntaan</a:t>
            </a:r>
          </a:p>
        </p:txBody>
      </p:sp>
      <p:sp>
        <p:nvSpPr>
          <p:cNvPr id="3" name="Sisällön paikkamerkki 2">
            <a:extLst>
              <a:ext uri="{FF2B5EF4-FFF2-40B4-BE49-F238E27FC236}">
                <a16:creationId xmlns:a16="http://schemas.microsoft.com/office/drawing/2014/main" id="{B9134D8F-6C90-4686-803F-2E33CF78857E}"/>
              </a:ext>
            </a:extLst>
          </p:cNvPr>
          <p:cNvSpPr>
            <a:spLocks noGrp="1"/>
          </p:cNvSpPr>
          <p:nvPr>
            <p:ph idx="1"/>
          </p:nvPr>
        </p:nvSpPr>
        <p:spPr>
          <a:xfrm>
            <a:off x="612000" y="1307592"/>
            <a:ext cx="7287662" cy="4352544"/>
          </a:xfrm>
        </p:spPr>
        <p:txBody>
          <a:bodyPr/>
          <a:lstStyle/>
          <a:p>
            <a:endParaRPr lang="fi-FI" dirty="0"/>
          </a:p>
          <a:p>
            <a:r>
              <a:rPr lang="fi-FI" dirty="0"/>
              <a:t>Suomen rannikolla 10 </a:t>
            </a:r>
            <a:r>
              <a:rPr lang="fi-FI" dirty="0" err="1"/>
              <a:t>HVA:n</a:t>
            </a:r>
            <a:r>
              <a:rPr lang="fi-FI" dirty="0"/>
              <a:t> pelastustoimea</a:t>
            </a:r>
          </a:p>
          <a:p>
            <a:r>
              <a:rPr lang="fi-FI" dirty="0"/>
              <a:t>Vastaa </a:t>
            </a:r>
            <a:r>
              <a:rPr lang="fi-FI" dirty="0" err="1"/>
              <a:t>YVT:sta</a:t>
            </a:r>
            <a:r>
              <a:rPr lang="fi-FI" dirty="0"/>
              <a:t> rannikolla ja saariston sisäosissa</a:t>
            </a:r>
          </a:p>
          <a:p>
            <a:r>
              <a:rPr lang="fi-FI" dirty="0"/>
              <a:t>Vastuualueraja </a:t>
            </a:r>
            <a:r>
              <a:rPr lang="fi-FI" dirty="0" err="1"/>
              <a:t>Pela</a:t>
            </a:r>
            <a:r>
              <a:rPr lang="fi-FI" dirty="0"/>
              <a:t>/Raja liikennealue 2</a:t>
            </a:r>
          </a:p>
          <a:p>
            <a:r>
              <a:rPr lang="fi-FI" dirty="0"/>
              <a:t>Avomeri- ja rannikko puomia </a:t>
            </a:r>
          </a:p>
          <a:p>
            <a:r>
              <a:rPr lang="fi-FI" dirty="0"/>
              <a:t>Torjunta-aluksia (10-17m.) ja apuveneitä</a:t>
            </a:r>
          </a:p>
          <a:p>
            <a:r>
              <a:rPr lang="fi-FI" dirty="0"/>
              <a:t>Keräys- ja säiliökalustoa (ml. kansalliset resurssit)</a:t>
            </a:r>
          </a:p>
          <a:p>
            <a:r>
              <a:rPr lang="fi-FI" dirty="0"/>
              <a:t>Osallistuminen myös merelliseen pelastustoimintaan (MIRG, </a:t>
            </a:r>
            <a:r>
              <a:rPr lang="fi-FI" dirty="0" err="1"/>
              <a:t>Hki</a:t>
            </a:r>
            <a:r>
              <a:rPr lang="fi-FI" dirty="0"/>
              <a:t>/</a:t>
            </a:r>
            <a:r>
              <a:rPr lang="fi-FI" dirty="0" err="1"/>
              <a:t>Tku</a:t>
            </a:r>
            <a:r>
              <a:rPr lang="fi-FI" dirty="0"/>
              <a:t>), saaripalot, ensivaste ja ensihoito (virka-apu)</a:t>
            </a:r>
          </a:p>
          <a:p>
            <a:r>
              <a:rPr lang="fi-FI" dirty="0"/>
              <a:t>Sopimuspalokuntien rooli</a:t>
            </a:r>
          </a:p>
        </p:txBody>
      </p:sp>
      <p:sp>
        <p:nvSpPr>
          <p:cNvPr id="4" name="Päivämäärän paikkamerkki 3">
            <a:extLst>
              <a:ext uri="{FF2B5EF4-FFF2-40B4-BE49-F238E27FC236}">
                <a16:creationId xmlns:a16="http://schemas.microsoft.com/office/drawing/2014/main" id="{A8BCB817-73F0-4BE3-9349-08F73B398FE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73B8F1-B6F7-4EC0-8F1B-F11B48861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p:cNvPicPr>
            <a:picLocks noChangeAspect="1"/>
          </p:cNvPicPr>
          <p:nvPr/>
        </p:nvPicPr>
        <p:blipFill>
          <a:blip r:embed="rId2"/>
          <a:stretch>
            <a:fillRect/>
          </a:stretch>
        </p:blipFill>
        <p:spPr>
          <a:xfrm>
            <a:off x="8157972" y="5541"/>
            <a:ext cx="4034028" cy="6320028"/>
          </a:xfrm>
          <a:prstGeom prst="rect">
            <a:avLst/>
          </a:prstGeom>
        </p:spPr>
      </p:pic>
    </p:spTree>
    <p:extLst>
      <p:ext uri="{BB962C8B-B14F-4D97-AF65-F5344CB8AC3E}">
        <p14:creationId xmlns:p14="http://schemas.microsoft.com/office/powerpoint/2010/main" val="376194871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A1CDA-EC13-421A-BCFE-EDD37D75C2C9}"/>
              </a:ext>
            </a:extLst>
          </p:cNvPr>
          <p:cNvSpPr>
            <a:spLocks noGrp="1"/>
          </p:cNvSpPr>
          <p:nvPr>
            <p:ph type="title"/>
          </p:nvPr>
        </p:nvSpPr>
        <p:spPr>
          <a:xfrm>
            <a:off x="617261" y="205327"/>
            <a:ext cx="10746000" cy="1108800"/>
          </a:xfrm>
        </p:spPr>
        <p:txBody>
          <a:bodyPr/>
          <a:lstStyle/>
          <a:p>
            <a:r>
              <a:rPr lang="fi-FI" dirty="0"/>
              <a:t>Riskiarviot ja strategiat</a:t>
            </a:r>
          </a:p>
        </p:txBody>
      </p:sp>
      <p:sp>
        <p:nvSpPr>
          <p:cNvPr id="3" name="Sisällön paikkamerkki 2">
            <a:extLst>
              <a:ext uri="{FF2B5EF4-FFF2-40B4-BE49-F238E27FC236}">
                <a16:creationId xmlns:a16="http://schemas.microsoft.com/office/drawing/2014/main" id="{B9134D8F-6C90-4686-803F-2E33CF78857E}"/>
              </a:ext>
            </a:extLst>
          </p:cNvPr>
          <p:cNvSpPr>
            <a:spLocks noGrp="1"/>
          </p:cNvSpPr>
          <p:nvPr>
            <p:ph idx="1"/>
          </p:nvPr>
        </p:nvSpPr>
        <p:spPr>
          <a:xfrm>
            <a:off x="617261" y="759726"/>
            <a:ext cx="11297409" cy="5706777"/>
          </a:xfrm>
        </p:spPr>
        <p:txBody>
          <a:bodyPr/>
          <a:lstStyle/>
          <a:p>
            <a:r>
              <a:rPr lang="fi-FI" u="sng" dirty="0"/>
              <a:t>Kansallinen riskiarvio 2023</a:t>
            </a:r>
          </a:p>
          <a:p>
            <a:pPr lvl="1"/>
            <a:r>
              <a:rPr lang="fi-FI" dirty="0"/>
              <a:t>nostaa merellisen monialaonnettomuuden suurimmaksi uhkaksi koskien laajoja ja pitkäkestoisia onnettomuuksia</a:t>
            </a:r>
          </a:p>
          <a:p>
            <a:r>
              <a:rPr lang="fi-FI" u="sng" dirty="0"/>
              <a:t>Ympäristövahinkojen torjunnan kansallinen strategia vuoteen 2035</a:t>
            </a:r>
          </a:p>
          <a:p>
            <a:pPr lvl="1"/>
            <a:r>
              <a:rPr lang="fi-FI" dirty="0"/>
              <a:t>visio; Suomi on johtava Itämeren alueen ympäristövahinkojen torjuntaosaaja ja suunnannäyttäjä, joka panostaa ympäristövahinkojen ennaltaehkäisyyn sekä torjuntavalmiuden kehittämiseen ja ylläpitoon. Toimintaan osallistuvien tahojen resurssit ovat riittävät koko tapahtumaketjun hoitamiseen. Kokonaisuus on hyvin suunniteltu ja ohjeistettu sekä selkeästi </a:t>
            </a:r>
            <a:r>
              <a:rPr lang="fi-FI" dirty="0" err="1"/>
              <a:t>vastuutettu</a:t>
            </a:r>
            <a:r>
              <a:rPr lang="fi-FI" dirty="0"/>
              <a:t>.</a:t>
            </a:r>
          </a:p>
          <a:p>
            <a:pPr lvl="1"/>
            <a:r>
              <a:rPr lang="fi-FI" dirty="0"/>
              <a:t>Ympäristövahinkojen torjunnan suorituskyvyn tulee perustua valtakunnallisiin, alueellisiin ja paikallisiin öljy- ja kemikaalivahinkojen riskiarvoihin.</a:t>
            </a:r>
          </a:p>
          <a:p>
            <a:r>
              <a:rPr lang="fi-FI" u="sng" dirty="0"/>
              <a:t>Yhteiskunnan turvallisuusstrategia 2017</a:t>
            </a:r>
          </a:p>
          <a:p>
            <a:pPr lvl="1"/>
            <a:r>
              <a:rPr lang="fi-FI" dirty="0"/>
              <a:t>Suomessa on ylläpidettävä hyvää ympäristövahinkojen torjunnan tasoa.</a:t>
            </a:r>
          </a:p>
          <a:p>
            <a:r>
              <a:rPr lang="fi-FI" u="sng" dirty="0"/>
              <a:t>Rajavartiolaitos 2023</a:t>
            </a:r>
          </a:p>
          <a:p>
            <a:pPr lvl="1"/>
            <a:r>
              <a:rPr lang="fi-FI" dirty="0"/>
              <a:t>Suuronnettomuuden uhka leijuu Itämerellä. Vesillä liikkuu Venäjän salaperäinen "varjolaivasto".</a:t>
            </a:r>
          </a:p>
          <a:p>
            <a:endParaRPr lang="fi-FI" dirty="0"/>
          </a:p>
        </p:txBody>
      </p:sp>
      <p:sp>
        <p:nvSpPr>
          <p:cNvPr id="4" name="Päivämäärän paikkamerkki 3">
            <a:extLst>
              <a:ext uri="{FF2B5EF4-FFF2-40B4-BE49-F238E27FC236}">
                <a16:creationId xmlns:a16="http://schemas.microsoft.com/office/drawing/2014/main" id="{A8BCB817-73F0-4BE3-9349-08F73B398FE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73B8F1-B6F7-4EC0-8F1B-F11B48861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46797471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A1CDA-EC13-421A-BCFE-EDD37D75C2C9}"/>
              </a:ext>
            </a:extLst>
          </p:cNvPr>
          <p:cNvSpPr>
            <a:spLocks noGrp="1"/>
          </p:cNvSpPr>
          <p:nvPr>
            <p:ph type="title"/>
          </p:nvPr>
        </p:nvSpPr>
        <p:spPr>
          <a:xfrm>
            <a:off x="611999" y="244355"/>
            <a:ext cx="11302671" cy="1108800"/>
          </a:xfrm>
        </p:spPr>
        <p:txBody>
          <a:bodyPr/>
          <a:lstStyle/>
          <a:p>
            <a:r>
              <a:rPr lang="fi-FI" sz="2000" dirty="0"/>
              <a:t>Ympäristövahinkojen torjunnan kansallinen strategia vuoteen 2035 </a:t>
            </a:r>
          </a:p>
        </p:txBody>
      </p:sp>
      <p:sp>
        <p:nvSpPr>
          <p:cNvPr id="3" name="Sisällön paikkamerkki 2">
            <a:extLst>
              <a:ext uri="{FF2B5EF4-FFF2-40B4-BE49-F238E27FC236}">
                <a16:creationId xmlns:a16="http://schemas.microsoft.com/office/drawing/2014/main" id="{B9134D8F-6C90-4686-803F-2E33CF78857E}"/>
              </a:ext>
            </a:extLst>
          </p:cNvPr>
          <p:cNvSpPr>
            <a:spLocks noGrp="1"/>
          </p:cNvSpPr>
          <p:nvPr>
            <p:ph idx="1"/>
          </p:nvPr>
        </p:nvSpPr>
        <p:spPr>
          <a:xfrm>
            <a:off x="611999" y="798754"/>
            <a:ext cx="11302670" cy="5667749"/>
          </a:xfrm>
        </p:spPr>
        <p:txBody>
          <a:bodyPr/>
          <a:lstStyle/>
          <a:p>
            <a:r>
              <a:rPr lang="fi-FI" sz="1600" u="sng" dirty="0"/>
              <a:t>Uudet biopohjaiset sekä vähärikkiset polttoaineet </a:t>
            </a:r>
            <a:r>
              <a:rPr lang="fi-FI" sz="1600" dirty="0"/>
              <a:t>ja kuljetettavat lastit asettavat torjuntatoimiin varautuvat toimijat uusien haasteiden eteen.</a:t>
            </a:r>
          </a:p>
          <a:p>
            <a:r>
              <a:rPr lang="fi-FI" sz="1600" dirty="0"/>
              <a:t>Torjuntatoimien kannalta haastavaa on se, että monilla vähärikkisillä öljyillä jähmepiste on lähellä +30C. Näin ollen matalammassa lämpötilassa kyseiset öljyt eivät enää ole juoksevassa muodossa, </a:t>
            </a:r>
            <a:r>
              <a:rPr lang="fi-FI" sz="1600" u="sng" dirty="0"/>
              <a:t>eivätkä torjuntatoimet perinteisillä menetelmillä onnistu.</a:t>
            </a:r>
          </a:p>
          <a:p>
            <a:r>
              <a:rPr lang="fi-FI" sz="1600" dirty="0"/>
              <a:t>Nykyisten fossiilisten polttoaineiden lisäksi pitää varautua myös uuden tyyppisiin polttoaineiden ja lastien aiheuttamiin ympäristövahinkoihin. Silti </a:t>
            </a:r>
            <a:r>
              <a:rPr lang="fi-FI" sz="1600" u="sng" dirty="0"/>
              <a:t>fossiilisten polttoaineiden torjuntaan varautumista ei missään nimessä voida unohtaa tai resursseja vähentää.</a:t>
            </a:r>
          </a:p>
          <a:p>
            <a:r>
              <a:rPr lang="fi-FI" sz="1600" dirty="0"/>
              <a:t>Torjuntatoimien onnistumisen edellytys on, että torjuntatoimiin osallistuvilla on myös uusien polttoaineiden </a:t>
            </a:r>
            <a:r>
              <a:rPr lang="fi-FI" sz="1600" u="sng" dirty="0"/>
              <a:t>keräämiseen soveltuvaa kalustoa</a:t>
            </a:r>
            <a:r>
              <a:rPr lang="fi-FI" sz="1600" dirty="0"/>
              <a:t>. Asetettujen tavoitteiden saavuttaminen ei onnistu jatkossa ilman </a:t>
            </a:r>
            <a:r>
              <a:rPr lang="fi-FI" sz="1600" u="sng" dirty="0"/>
              <a:t>merkittäviä investointeja torjuntakalustoon</a:t>
            </a:r>
            <a:r>
              <a:rPr lang="fi-FI" sz="1600" dirty="0"/>
              <a:t>.</a:t>
            </a:r>
          </a:p>
          <a:p>
            <a:r>
              <a:rPr lang="fi-FI" sz="1600" dirty="0"/>
              <a:t>Viranomaisten ympäristövahinkojen </a:t>
            </a:r>
            <a:r>
              <a:rPr lang="fi-FI" sz="1600" u="sng" dirty="0"/>
              <a:t>torjuntaresurssit on säilytettävä riskejä vastaavalla tasolla </a:t>
            </a:r>
            <a:r>
              <a:rPr lang="fi-FI" sz="1600" dirty="0"/>
              <a:t>myös tulevaisuudessa. Riittävä valmius edellyttää aina suunnitelmallista ja pitkäjänteistä panostamista sekä henkilöstöön että kalustoon.</a:t>
            </a:r>
          </a:p>
          <a:p>
            <a:r>
              <a:rPr lang="fi-FI" sz="1600" dirty="0"/>
              <a:t>Varautumisessa tulee huomioida erityisesti </a:t>
            </a:r>
            <a:r>
              <a:rPr lang="fi-FI" sz="1600" u="sng" dirty="0"/>
              <a:t>suorituskyvyn kehittäminen aluskemikaalionnettomuuksien varalle.</a:t>
            </a:r>
          </a:p>
          <a:p>
            <a:r>
              <a:rPr lang="fi-FI" sz="1600" dirty="0"/>
              <a:t>Lisäksi </a:t>
            </a:r>
            <a:r>
              <a:rPr lang="fi-FI" sz="1600" u="sng" dirty="0"/>
              <a:t>talviolosuhteisiin soveltuvan torjuntakaluston kehittäminen </a:t>
            </a:r>
            <a:r>
              <a:rPr lang="fi-FI" sz="1600" dirty="0"/>
              <a:t>on tärkeää.</a:t>
            </a:r>
          </a:p>
        </p:txBody>
      </p:sp>
      <p:sp>
        <p:nvSpPr>
          <p:cNvPr id="4" name="Päivämäärän paikkamerkki 3">
            <a:extLst>
              <a:ext uri="{FF2B5EF4-FFF2-40B4-BE49-F238E27FC236}">
                <a16:creationId xmlns:a16="http://schemas.microsoft.com/office/drawing/2014/main" id="{A8BCB817-73F0-4BE3-9349-08F73B398FE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73B8F1-B6F7-4EC0-8F1B-F11B48861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1142666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7A1CDA-EC13-421A-BCFE-EDD37D75C2C9}"/>
              </a:ext>
            </a:extLst>
          </p:cNvPr>
          <p:cNvSpPr>
            <a:spLocks noGrp="1"/>
          </p:cNvSpPr>
          <p:nvPr>
            <p:ph type="title"/>
          </p:nvPr>
        </p:nvSpPr>
        <p:spPr>
          <a:xfrm>
            <a:off x="612000" y="451744"/>
            <a:ext cx="7381930" cy="5713569"/>
          </a:xfrm>
        </p:spPr>
        <p:txBody>
          <a:bodyPr/>
          <a:lstStyle/>
          <a:p>
            <a:r>
              <a:rPr lang="fi-FI" dirty="0"/>
              <a:t>Pelastuslaitosten haasteet</a:t>
            </a:r>
          </a:p>
        </p:txBody>
      </p:sp>
      <p:sp>
        <p:nvSpPr>
          <p:cNvPr id="3" name="Sisällön paikkamerkki 2">
            <a:extLst>
              <a:ext uri="{FF2B5EF4-FFF2-40B4-BE49-F238E27FC236}">
                <a16:creationId xmlns:a16="http://schemas.microsoft.com/office/drawing/2014/main" id="{B9134D8F-6C90-4686-803F-2E33CF78857E}"/>
              </a:ext>
            </a:extLst>
          </p:cNvPr>
          <p:cNvSpPr>
            <a:spLocks noGrp="1"/>
          </p:cNvSpPr>
          <p:nvPr>
            <p:ph idx="1"/>
          </p:nvPr>
        </p:nvSpPr>
        <p:spPr>
          <a:xfrm>
            <a:off x="612000" y="1442416"/>
            <a:ext cx="7381930" cy="5024088"/>
          </a:xfrm>
        </p:spPr>
        <p:txBody>
          <a:bodyPr/>
          <a:lstStyle/>
          <a:p>
            <a:r>
              <a:rPr lang="fi-FI" dirty="0"/>
              <a:t>Rahoitus, rahoitus, rahoitus…</a:t>
            </a:r>
          </a:p>
          <a:p>
            <a:r>
              <a:rPr lang="fi-FI" dirty="0"/>
              <a:t>Tulee varautua uusiutuvien- ja biopohjaisten polttoaineiden vaatimaan uuteen keräyskalustoon, fossiilisten polttoaineiden keruukaluston uusimista unohtamatta</a:t>
            </a:r>
          </a:p>
          <a:p>
            <a:r>
              <a:rPr lang="fi-FI" dirty="0"/>
              <a:t>Aluskalustoa uusittava vastaamaan nykyisiä ja tulevia haasteita</a:t>
            </a:r>
          </a:p>
          <a:p>
            <a:r>
              <a:rPr lang="fi-FI" dirty="0"/>
              <a:t>Koulutus, harjoittelu ja kaluston ylläpito</a:t>
            </a:r>
          </a:p>
          <a:p>
            <a:r>
              <a:rPr lang="fi-FI" dirty="0"/>
              <a:t>ÖSRA/Uusi YVT-rahasto</a:t>
            </a:r>
          </a:p>
          <a:p>
            <a:r>
              <a:rPr lang="fi-FI" dirty="0" err="1"/>
              <a:t>Trafi</a:t>
            </a:r>
            <a:endParaRPr lang="fi-FI" dirty="0"/>
          </a:p>
          <a:p>
            <a:r>
              <a:rPr lang="fi-FI" dirty="0"/>
              <a:t>Pelastusopisto</a:t>
            </a:r>
          </a:p>
          <a:p>
            <a:endParaRPr lang="fi-FI" dirty="0"/>
          </a:p>
        </p:txBody>
      </p:sp>
      <p:sp>
        <p:nvSpPr>
          <p:cNvPr id="4" name="Päivämäärän paikkamerkki 3">
            <a:extLst>
              <a:ext uri="{FF2B5EF4-FFF2-40B4-BE49-F238E27FC236}">
                <a16:creationId xmlns:a16="http://schemas.microsoft.com/office/drawing/2014/main" id="{A8BCB817-73F0-4BE3-9349-08F73B398FE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73B8F1-B6F7-4EC0-8F1B-F11B48861D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p:cNvPicPr>
            <a:picLocks noChangeAspect="1"/>
          </p:cNvPicPr>
          <p:nvPr/>
        </p:nvPicPr>
        <p:blipFill>
          <a:blip r:embed="rId2"/>
          <a:stretch>
            <a:fillRect/>
          </a:stretch>
        </p:blipFill>
        <p:spPr>
          <a:xfrm>
            <a:off x="8157972" y="5541"/>
            <a:ext cx="4034028" cy="6320028"/>
          </a:xfrm>
          <a:prstGeom prst="rect">
            <a:avLst/>
          </a:prstGeom>
        </p:spPr>
      </p:pic>
    </p:spTree>
    <p:extLst>
      <p:ext uri="{BB962C8B-B14F-4D97-AF65-F5344CB8AC3E}">
        <p14:creationId xmlns:p14="http://schemas.microsoft.com/office/powerpoint/2010/main" val="33406846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58AB01-5D1C-4E99-B970-26F8FB9C91DA}"/>
              </a:ext>
            </a:extLst>
          </p:cNvPr>
          <p:cNvSpPr>
            <a:spLocks noGrp="1"/>
          </p:cNvSpPr>
          <p:nvPr>
            <p:ph type="title"/>
          </p:nvPr>
        </p:nvSpPr>
        <p:spPr/>
        <p:txBody>
          <a:bodyPr/>
          <a:lstStyle/>
          <a:p>
            <a:r>
              <a:rPr lang="fi-FI" dirty="0"/>
              <a:t>Fintraffic</a:t>
            </a:r>
          </a:p>
        </p:txBody>
      </p:sp>
      <p:sp>
        <p:nvSpPr>
          <p:cNvPr id="3" name="Sisällön paikkamerkki 2">
            <a:extLst>
              <a:ext uri="{FF2B5EF4-FFF2-40B4-BE49-F238E27FC236}">
                <a16:creationId xmlns:a16="http://schemas.microsoft.com/office/drawing/2014/main" id="{737346E0-A905-465C-B32A-73781589696E}"/>
              </a:ext>
            </a:extLst>
          </p:cNvPr>
          <p:cNvSpPr>
            <a:spLocks noGrp="1"/>
          </p:cNvSpPr>
          <p:nvPr>
            <p:ph idx="1"/>
          </p:nvPr>
        </p:nvSpPr>
        <p:spPr>
          <a:xfrm>
            <a:off x="612000" y="1418910"/>
            <a:ext cx="10746000" cy="4437275"/>
          </a:xfrm>
        </p:spPr>
        <p:txBody>
          <a:bodyPr vert="horz" lIns="91440" tIns="45720" rIns="91440" bIns="45720" rtlCol="0" anchor="t">
            <a:noAutofit/>
          </a:bodyPr>
          <a:lstStyle/>
          <a:p>
            <a:pPr marL="0" indent="0">
              <a:buNone/>
            </a:pPr>
            <a:r>
              <a:rPr lang="fi-FI" sz="1600" dirty="0" err="1"/>
              <a:t>Fintraffic</a:t>
            </a:r>
            <a:r>
              <a:rPr lang="fi-FI" sz="1600" dirty="0"/>
              <a:t> on valtion erityistehtäväkonserni, joka toimii liikenne- ja viestintäministeriön omistajaohjauksessa. Konserni tarjoaa ja kehittää liikenteenohjauksen ja -hallinnan palveluita kaikissa liikennemuodoissa sekä varmistaa liikenteen turvallisuuden ja sujuvuuden vastuullisesti. </a:t>
            </a:r>
            <a:r>
              <a:rPr lang="fi-FI" sz="1600" dirty="0" err="1"/>
              <a:t>Fintrafficille</a:t>
            </a:r>
            <a:r>
              <a:rPr lang="fi-FI" sz="1600" dirty="0"/>
              <a:t> annetulla erityistehtävällä turvataan yhteiskunnan, viranomaisten ja elinkeinoelämän tarvitsemat välttämättömät liikenteenohjauspalvelut. Lisäksi erityistehtävällä varmistetaan toimintavarmuus </a:t>
            </a:r>
            <a:r>
              <a:rPr lang="fi-FI" sz="1600" dirty="0" err="1"/>
              <a:t>normaaliolojen</a:t>
            </a:r>
            <a:r>
              <a:rPr lang="fi-FI" sz="1600" dirty="0"/>
              <a:t> häiriötilanteissa ja </a:t>
            </a:r>
            <a:r>
              <a:rPr lang="fi-FI" sz="1600" dirty="0" err="1"/>
              <a:t>poikkeusoloissa</a:t>
            </a:r>
            <a:r>
              <a:rPr lang="fi-FI" sz="1600" dirty="0"/>
              <a:t>. Liikenteenohjauksen perustehtävän lisäksi </a:t>
            </a:r>
            <a:r>
              <a:rPr lang="fi-FI" sz="1600" dirty="0" err="1"/>
              <a:t>Fintrafficin</a:t>
            </a:r>
            <a:r>
              <a:rPr lang="fi-FI" sz="1600" dirty="0"/>
              <a:t> erityistehtävänä on edistää Suomen liikenteen ja logistiikan digitalisaatiota. Konsernin palveluksessa on 1 100 ammattilaista.</a:t>
            </a:r>
            <a:endParaRPr lang="fi-FI" sz="1600">
              <a:ea typeface="Verdana"/>
              <a:cs typeface="Verdana"/>
            </a:endParaRPr>
          </a:p>
          <a:p>
            <a:pPr marL="0" indent="0">
              <a:buNone/>
            </a:pPr>
            <a:r>
              <a:rPr lang="fi-FI" sz="1600" dirty="0" err="1"/>
              <a:t>Fintrafficin</a:t>
            </a:r>
            <a:r>
              <a:rPr lang="fi-FI" sz="1600" dirty="0"/>
              <a:t> meriliikenteenohjaus (</a:t>
            </a:r>
            <a:r>
              <a:rPr lang="fi-FI" sz="1600" dirty="0" err="1"/>
              <a:t>Fintraffic</a:t>
            </a:r>
            <a:r>
              <a:rPr lang="fi-FI" sz="1600" dirty="0"/>
              <a:t> VTS) tarjoaa kauppamerenkululle ja muulle vesiliikenteelle alusliikennepalveluja sekä ylläpitää turvallisuusradiotoimintaa. </a:t>
            </a:r>
            <a:r>
              <a:rPr lang="fi-FI" sz="1600" dirty="0" err="1"/>
              <a:t>Fintraffic</a:t>
            </a:r>
            <a:r>
              <a:rPr lang="fi-FI" sz="1600" dirty="0"/>
              <a:t> VTS valvoo meriliikennettä vuorokauden ympäri, vuoden jokaisena päivänä. Sen tehtävänä on varmistaa turvallinen ja sujuva meriliikenne sekä suojella meriympäristöä. Palveluihin kuuluu alusliikennepalvelun rinnalla digitaaliset tilannekuva- ja tiedonvaihtopalvelut sekä niiden jatkuva kehittäminen. </a:t>
            </a:r>
            <a:endParaRPr lang="fi-FI" sz="1600" dirty="0">
              <a:ea typeface="Verdana"/>
              <a:cs typeface="Verdana"/>
            </a:endParaRPr>
          </a:p>
        </p:txBody>
      </p:sp>
      <p:sp>
        <p:nvSpPr>
          <p:cNvPr id="4" name="Päivämäärän paikkamerkki 3">
            <a:extLst>
              <a:ext uri="{FF2B5EF4-FFF2-40B4-BE49-F238E27FC236}">
                <a16:creationId xmlns:a16="http://schemas.microsoft.com/office/drawing/2014/main" id="{67D02566-A720-467D-B417-DAEB7CD81B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B015BDF0-0B6A-403F-A43B-F739909200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5486249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9CE85630-DEBC-4F7F-8DC8-DE53B66DBD3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DCC7EB8-A51E-465C-AAD5-DF7BAECC6A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8" name="Taulukko 7">
            <a:extLst>
              <a:ext uri="{FF2B5EF4-FFF2-40B4-BE49-F238E27FC236}">
                <a16:creationId xmlns:a16="http://schemas.microsoft.com/office/drawing/2014/main" id="{7D526138-F818-499B-A5A7-D9EFAEAFAEBD}"/>
              </a:ext>
            </a:extLst>
          </p:cNvPr>
          <p:cNvGraphicFramePr>
            <a:graphicFrameLocks noGrp="1"/>
          </p:cNvGraphicFramePr>
          <p:nvPr/>
        </p:nvGraphicFramePr>
        <p:xfrm>
          <a:off x="142875" y="-3379"/>
          <a:ext cx="11906250" cy="7179514"/>
        </p:xfrm>
        <a:graphic>
          <a:graphicData uri="http://schemas.openxmlformats.org/drawingml/2006/table">
            <a:tbl>
              <a:tblPr firstRow="1" firstCol="1" bandRow="1">
                <a:tableStyleId>{5C22544A-7EE6-4342-B048-85BDC9FD1C3A}</a:tableStyleId>
              </a:tblPr>
              <a:tblGrid>
                <a:gridCol w="5276850">
                  <a:extLst>
                    <a:ext uri="{9D8B030D-6E8A-4147-A177-3AD203B41FA5}">
                      <a16:colId xmlns:a16="http://schemas.microsoft.com/office/drawing/2014/main" val="1530097409"/>
                    </a:ext>
                  </a:extLst>
                </a:gridCol>
                <a:gridCol w="1543050">
                  <a:extLst>
                    <a:ext uri="{9D8B030D-6E8A-4147-A177-3AD203B41FA5}">
                      <a16:colId xmlns:a16="http://schemas.microsoft.com/office/drawing/2014/main" val="1559914961"/>
                    </a:ext>
                  </a:extLst>
                </a:gridCol>
                <a:gridCol w="5086350">
                  <a:extLst>
                    <a:ext uri="{9D8B030D-6E8A-4147-A177-3AD203B41FA5}">
                      <a16:colId xmlns:a16="http://schemas.microsoft.com/office/drawing/2014/main" val="206143887"/>
                    </a:ext>
                  </a:extLst>
                </a:gridCol>
              </a:tblGrid>
              <a:tr h="144396">
                <a:tc>
                  <a:txBody>
                    <a:bodyPr/>
                    <a:lstStyle/>
                    <a:p>
                      <a:r>
                        <a:rPr lang="fi-FI" sz="900" b="0">
                          <a:effectLst/>
                        </a:rPr>
                        <a:t>GISIS Modules</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Vastuutaho</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Vastuuhenkilö</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036321045"/>
                  </a:ext>
                </a:extLst>
              </a:tr>
              <a:tr h="144396">
                <a:tc>
                  <a:txBody>
                    <a:bodyPr/>
                    <a:lstStyle/>
                    <a:p>
                      <a:r>
                        <a:rPr lang="en-US" sz="900" b="0">
                          <a:effectLst/>
                        </a:rPr>
                        <a:t>Contact Points (Container testing/inspection)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TUKES, DEKRA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extLst>
                  <a:ext uri="{0D108BD9-81ED-4DB2-BD59-A6C34878D82A}">
                    <a16:rowId xmlns:a16="http://schemas.microsoft.com/office/drawing/2014/main" val="107046526"/>
                  </a:ext>
                </a:extLst>
              </a:tr>
              <a:tr h="144396">
                <a:tc>
                  <a:txBody>
                    <a:bodyPr/>
                    <a:lstStyle/>
                    <a:p>
                      <a:r>
                        <a:rPr lang="en-US" sz="900" b="0">
                          <a:effectLst/>
                        </a:rPr>
                        <a:t> Contact Points (Continuous Synopsis Records)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Pauliina Jaakkola, Satu Nykyri, Jan-Christian Welander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41335555"/>
                  </a:ext>
                </a:extLst>
              </a:tr>
              <a:tr h="144396">
                <a:tc>
                  <a:txBody>
                    <a:bodyPr/>
                    <a:lstStyle/>
                    <a:p>
                      <a:r>
                        <a:rPr lang="fi-FI" sz="900" b="0">
                          <a:effectLst/>
                        </a:rPr>
                        <a:t> </a:t>
                      </a:r>
                      <a:r>
                        <a:rPr lang="en-US" sz="900" b="0">
                          <a:effectLst/>
                        </a:rPr>
                        <a:t>Contact Points (Facilitation of International Maritime Traffic)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Reetta Timonen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541805874"/>
                  </a:ext>
                </a:extLst>
              </a:tr>
              <a:tr h="93255">
                <a:tc>
                  <a:txBody>
                    <a:bodyPr/>
                    <a:lstStyle/>
                    <a:p>
                      <a:r>
                        <a:rPr lang="en-US" sz="900" b="0">
                          <a:effectLst/>
                        </a:rPr>
                        <a:t> Contact Points (IMDG Code)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Miina Grönlund, Jyrki Vähätalo</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53852335"/>
                  </a:ext>
                </a:extLst>
              </a:tr>
              <a:tr h="93255">
                <a:tc>
                  <a:txBody>
                    <a:bodyPr/>
                    <a:lstStyle/>
                    <a:p>
                      <a:r>
                        <a:rPr lang="en-US" sz="900" b="0">
                          <a:effectLst/>
                        </a:rPr>
                        <a:t> Contact Points (London Convention/Protocol)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YM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Milka Parviainen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53178999"/>
                  </a:ext>
                </a:extLst>
              </a:tr>
              <a:tr h="144396">
                <a:tc>
                  <a:txBody>
                    <a:bodyPr/>
                    <a:lstStyle/>
                    <a:p>
                      <a:r>
                        <a:rPr lang="en-US" sz="900" b="0">
                          <a:effectLst/>
                        </a:rPr>
                        <a:t> Contact Points (Maritime Assistance Services)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RAJA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Niklas Guseff, ncc.eurosur.finland@raja.fi, mrcc@raja.fi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761008739"/>
                  </a:ext>
                </a:extLst>
              </a:tr>
              <a:tr h="93255">
                <a:tc>
                  <a:txBody>
                    <a:bodyPr/>
                    <a:lstStyle/>
                    <a:p>
                      <a:r>
                        <a:rPr lang="fi-FI" sz="900" b="0">
                          <a:effectLst/>
                        </a:rPr>
                        <a:t> </a:t>
                      </a:r>
                      <a:r>
                        <a:rPr lang="en-US" sz="900" b="0">
                          <a:effectLst/>
                        </a:rPr>
                        <a:t>Contact Points (Piracy and armed robberies)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Jan-Christian Welander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951906598"/>
                  </a:ext>
                </a:extLst>
              </a:tr>
              <a:tr h="144396">
                <a:tc>
                  <a:txBody>
                    <a:bodyPr/>
                    <a:lstStyle/>
                    <a:p>
                      <a:r>
                        <a:rPr lang="en-US" sz="900" b="0">
                          <a:effectLst/>
                        </a:rPr>
                        <a:t> Contact Points (Ship inspections and casualty investigations) manager ; casualty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OTKES</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Risto Haimila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5345485"/>
                  </a:ext>
                </a:extLst>
              </a:tr>
              <a:tr h="144396">
                <a:tc>
                  <a:txBody>
                    <a:bodyPr/>
                    <a:lstStyle/>
                    <a:p>
                      <a:r>
                        <a:rPr lang="en-US" sz="900" b="0">
                          <a:effectLst/>
                        </a:rPr>
                        <a:t> Contact Points (Ship inspections and casualty investigations) manager ; Ship inspection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Aleksi Uttula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392106326"/>
                  </a:ext>
                </a:extLst>
              </a:tr>
              <a:tr h="93255">
                <a:tc>
                  <a:txBody>
                    <a:bodyPr/>
                    <a:lstStyle/>
                    <a:p>
                      <a:r>
                        <a:rPr lang="en-US" sz="900" b="0">
                          <a:effectLst/>
                        </a:rPr>
                        <a:t>Contact Points (Wreck Removals)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Ville-Veikko Intovuori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572846703"/>
                  </a:ext>
                </a:extLst>
              </a:tr>
              <a:tr h="93255">
                <a:tc>
                  <a:txBody>
                    <a:bodyPr/>
                    <a:lstStyle/>
                    <a:p>
                      <a:r>
                        <a:rPr lang="en-US" sz="900" b="0">
                          <a:effectLst/>
                        </a:rPr>
                        <a:t> Contact points Crew Change and Repatriation editor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LVM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Sini Wirén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345828066"/>
                  </a:ext>
                </a:extLst>
              </a:tr>
              <a:tr h="93255">
                <a:tc>
                  <a:txBody>
                    <a:bodyPr/>
                    <a:lstStyle/>
                    <a:p>
                      <a:r>
                        <a:rPr lang="en-US" sz="900" b="0">
                          <a:effectLst/>
                        </a:rPr>
                        <a:t> Contact points GBS auditor editor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TBA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292597110"/>
                  </a:ext>
                </a:extLst>
              </a:tr>
              <a:tr h="93255">
                <a:tc>
                  <a:txBody>
                    <a:bodyPr/>
                    <a:lstStyle/>
                    <a:p>
                      <a:r>
                        <a:rPr lang="fi-FI" sz="900" b="0">
                          <a:effectLst/>
                        </a:rPr>
                        <a:t> Contact points GMDSS editor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Tuomas Kokoi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506714165"/>
                  </a:ext>
                </a:extLst>
              </a:tr>
              <a:tr h="93255">
                <a:tc>
                  <a:txBody>
                    <a:bodyPr/>
                    <a:lstStyle/>
                    <a:p>
                      <a:r>
                        <a:rPr lang="en-US" sz="900" b="0">
                          <a:effectLst/>
                        </a:rPr>
                        <a:t> Contact points Ship registry editor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Pauliina Jaakkola, Satu Nykyri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442185104"/>
                  </a:ext>
                </a:extLst>
              </a:tr>
              <a:tr h="93255">
                <a:tc>
                  <a:txBody>
                    <a:bodyPr/>
                    <a:lstStyle/>
                    <a:p>
                      <a:r>
                        <a:rPr lang="fi-FI" sz="900" b="0">
                          <a:effectLst/>
                        </a:rPr>
                        <a:t> Country Maritime Profile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Reetta Timonen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542959288"/>
                  </a:ext>
                </a:extLst>
              </a:tr>
              <a:tr h="93255">
                <a:tc>
                  <a:txBody>
                    <a:bodyPr/>
                    <a:lstStyle/>
                    <a:p>
                      <a:r>
                        <a:rPr lang="fi-FI" sz="900" b="0">
                          <a:effectLst/>
                        </a:rPr>
                        <a:t> Country Maritime Profile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 kaikilla automaattisesti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896262698"/>
                  </a:ext>
                </a:extLst>
              </a:tr>
              <a:tr h="201552">
                <a:tc>
                  <a:txBody>
                    <a:bodyPr/>
                    <a:lstStyle/>
                    <a:p>
                      <a:r>
                        <a:rPr lang="en-US" sz="900" b="0">
                          <a:effectLst/>
                        </a:rPr>
                        <a:t> Crew Change and Repartiation of Seafearers Member State Admin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Valvonta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549572912"/>
                  </a:ext>
                </a:extLst>
              </a:tr>
              <a:tr h="93255">
                <a:tc>
                  <a:txBody>
                    <a:bodyPr/>
                    <a:lstStyle/>
                    <a:p>
                      <a:r>
                        <a:rPr lang="fi-FI" sz="900" b="0">
                          <a:effectLst/>
                        </a:rPr>
                        <a:t> Development of Amendments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ei muutosta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586134779"/>
                  </a:ext>
                </a:extLst>
              </a:tr>
              <a:tr h="144396">
                <a:tc>
                  <a:txBody>
                    <a:bodyPr/>
                    <a:lstStyle/>
                    <a:p>
                      <a:r>
                        <a:rPr lang="en-US" sz="900" b="0">
                          <a:effectLst/>
                        </a:rPr>
                        <a:t> ERO Contact Points read only access</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LVM/Traficom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Jani Haapsaari (LVM), Anita Mäkinen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980624244"/>
                  </a:ext>
                </a:extLst>
              </a:tr>
              <a:tr h="93255">
                <a:tc>
                  <a:txBody>
                    <a:bodyPr/>
                    <a:lstStyle/>
                    <a:p>
                      <a:r>
                        <a:rPr lang="fi-FI" sz="900" b="0">
                          <a:effectLst/>
                        </a:rPr>
                        <a:t> Facilitation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Reetta Timonen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16870775"/>
                  </a:ext>
                </a:extLst>
              </a:tr>
              <a:tr h="93255">
                <a:tc>
                  <a:txBody>
                    <a:bodyPr/>
                    <a:lstStyle/>
                    <a:p>
                      <a:r>
                        <a:rPr lang="fi-FI" sz="900" b="0">
                          <a:effectLst/>
                        </a:rPr>
                        <a:t> Global SAR Plan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RAJA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u="none" strike="noStrike">
                          <a:effectLst/>
                          <a:hlinkClick r:id="rId2"/>
                        </a:rPr>
                        <a:t>Sami Järvenpää, sar@raja.fi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23287763"/>
                  </a:ext>
                </a:extLst>
              </a:tr>
              <a:tr h="93255">
                <a:tc>
                  <a:txBody>
                    <a:bodyPr/>
                    <a:lstStyle/>
                    <a:p>
                      <a:r>
                        <a:rPr lang="fi-FI" sz="900" b="0">
                          <a:effectLst/>
                        </a:rPr>
                        <a:t> GMDSS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RAJA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u="none" strike="noStrike">
                          <a:effectLst/>
                          <a:hlinkClick r:id="rId2"/>
                        </a:rPr>
                        <a:t>Sami Järvenpää, sar@raja.fi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717874733"/>
                  </a:ext>
                </a:extLst>
              </a:tr>
              <a:tr h="93255">
                <a:tc>
                  <a:txBody>
                    <a:bodyPr/>
                    <a:lstStyle/>
                    <a:p>
                      <a:r>
                        <a:rPr lang="fi-FI" sz="900" b="0">
                          <a:effectLst/>
                        </a:rPr>
                        <a:t> Greenhouse Gas Emissions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Satu Kuurna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391403666"/>
                  </a:ext>
                </a:extLst>
              </a:tr>
              <a:tr h="144396">
                <a:tc>
                  <a:txBody>
                    <a:bodyPr/>
                    <a:lstStyle/>
                    <a:p>
                      <a:r>
                        <a:rPr lang="en-US" sz="900" b="0">
                          <a:effectLst/>
                        </a:rPr>
                        <a:t> 'Inter-agency platform on migrant smuggling by sea'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RAJA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Sami Varjus, tilannekeskus.rvle@raja.fi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224147665"/>
                  </a:ext>
                </a:extLst>
              </a:tr>
              <a:tr h="93255">
                <a:tc>
                  <a:txBody>
                    <a:bodyPr/>
                    <a:lstStyle/>
                    <a:p>
                      <a:r>
                        <a:rPr lang="fi-FI" sz="900" b="0">
                          <a:effectLst/>
                        </a:rPr>
                        <a:t> </a:t>
                      </a:r>
                      <a:r>
                        <a:rPr lang="en-US" sz="900" b="0">
                          <a:effectLst/>
                        </a:rPr>
                        <a:t>London Convention and Protocol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YM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Milka Parviainen (YM)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4046232552"/>
                  </a:ext>
                </a:extLst>
              </a:tr>
              <a:tr h="93255">
                <a:tc>
                  <a:txBody>
                    <a:bodyPr/>
                    <a:lstStyle/>
                    <a:p>
                      <a:r>
                        <a:rPr lang="en-US" sz="900" b="0">
                          <a:effectLst/>
                        </a:rPr>
                        <a:t> LRIT Data Distribution Plan limited-access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Antti Arkima/ TBA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203829592"/>
                  </a:ext>
                </a:extLst>
              </a:tr>
              <a:tr h="93255">
                <a:tc>
                  <a:txBody>
                    <a:bodyPr/>
                    <a:lstStyle/>
                    <a:p>
                      <a:r>
                        <a:rPr lang="en-US" sz="900" b="0">
                          <a:effectLst/>
                        </a:rPr>
                        <a:t> LRIT Data Distribution Plan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Antti Arkima (sihteeristölle viestiä)</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003248354"/>
                  </a:ext>
                </a:extLst>
              </a:tr>
              <a:tr h="93255">
                <a:tc>
                  <a:txBody>
                    <a:bodyPr/>
                    <a:lstStyle/>
                    <a:p>
                      <a:r>
                        <a:rPr lang="en-US" sz="900" b="0">
                          <a:effectLst/>
                        </a:rPr>
                        <a:t> Marine Casualties and Incidents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OTKES</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dirty="0">
                          <a:effectLst/>
                        </a:rPr>
                        <a:t>Risto Haimila</a:t>
                      </a:r>
                      <a:endParaRPr lang="fi-FI" sz="9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4052458477"/>
                  </a:ext>
                </a:extLst>
              </a:tr>
              <a:tr h="93255">
                <a:tc>
                  <a:txBody>
                    <a:bodyPr/>
                    <a:lstStyle/>
                    <a:p>
                      <a:r>
                        <a:rPr lang="en-US" sz="900" b="0">
                          <a:effectLst/>
                        </a:rPr>
                        <a:t> Marine Casualties and Incidents Questionnaire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Esa Pasanen/Jouni Lappalainen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975608531"/>
                  </a:ext>
                </a:extLst>
              </a:tr>
              <a:tr h="93255">
                <a:tc>
                  <a:txBody>
                    <a:bodyPr/>
                    <a:lstStyle/>
                    <a:p>
                      <a:r>
                        <a:rPr lang="en-US" sz="900" b="0">
                          <a:effectLst/>
                        </a:rPr>
                        <a:t> Marine Casualties and Incidents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559289033"/>
                  </a:ext>
                </a:extLst>
              </a:tr>
              <a:tr h="144396">
                <a:tc>
                  <a:txBody>
                    <a:bodyPr/>
                    <a:lstStyle/>
                    <a:p>
                      <a:r>
                        <a:rPr lang="fi-FI" sz="900" b="0">
                          <a:effectLst/>
                        </a:rPr>
                        <a:t> Maritime Security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Jan-Christian Welander (ei voi lisätä, ilmoitus marsec@imo.org)</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020666076"/>
                  </a:ext>
                </a:extLst>
              </a:tr>
              <a:tr h="93255">
                <a:tc>
                  <a:txBody>
                    <a:bodyPr/>
                    <a:lstStyle/>
                    <a:p>
                      <a:r>
                        <a:rPr lang="fi-FI" sz="900" b="0">
                          <a:effectLst/>
                        </a:rPr>
                        <a:t> Maritime Single Window manager </a:t>
                      </a:r>
                      <a:endParaRPr lang="fi-FI" sz="9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Antti Arkima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220985120"/>
                  </a:ext>
                </a:extLst>
              </a:tr>
              <a:tr h="93255">
                <a:tc>
                  <a:txBody>
                    <a:bodyPr/>
                    <a:lstStyle/>
                    <a:p>
                      <a:r>
                        <a:rPr lang="fi-FI" sz="900" b="0">
                          <a:effectLst/>
                        </a:rPr>
                        <a:t> MARPOL Annex VI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Satu Kuurna, Ville-Veikko Intovuori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784933558"/>
                  </a:ext>
                </a:extLst>
              </a:tr>
              <a:tr h="107395">
                <a:tc>
                  <a:txBody>
                    <a:bodyPr/>
                    <a:lstStyle/>
                    <a:p>
                      <a:r>
                        <a:rPr lang="fi-FI" sz="900" b="0">
                          <a:effectLst/>
                        </a:rPr>
                        <a:t> MASS Contributor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4048417572"/>
                  </a:ext>
                </a:extLst>
              </a:tr>
              <a:tr h="144396">
                <a:tc>
                  <a:txBody>
                    <a:bodyPr/>
                    <a:lstStyle/>
                    <a:p>
                      <a:r>
                        <a:rPr lang="fi-FI" sz="900" b="0">
                          <a:effectLst/>
                        </a:rPr>
                        <a:t> National Maritime Legislation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Reetta Timonen (pohditaan tulisiko laittaa ministeriölle)</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263721766"/>
                  </a:ext>
                </a:extLst>
              </a:tr>
              <a:tr h="144396">
                <a:tc>
                  <a:txBody>
                    <a:bodyPr/>
                    <a:lstStyle/>
                    <a:p>
                      <a:r>
                        <a:rPr lang="fi-FI" sz="900" b="0">
                          <a:effectLst/>
                        </a:rPr>
                        <a:t> Non-mandatory Instruments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Reetta Timonen, Anita Mäkinen, Ville-Veikko, Jukka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4180578034"/>
                  </a:ext>
                </a:extLst>
              </a:tr>
              <a:tr h="138980">
                <a:tc>
                  <a:txBody>
                    <a:bodyPr/>
                    <a:lstStyle/>
                    <a:p>
                      <a:r>
                        <a:rPr lang="fi-FI" sz="900" b="0">
                          <a:effectLst/>
                        </a:rPr>
                        <a:t> Organizational Planning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Ei voi täydentää</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172830473"/>
                  </a:ext>
                </a:extLst>
              </a:tr>
              <a:tr h="144396">
                <a:tc>
                  <a:txBody>
                    <a:bodyPr/>
                    <a:lstStyle/>
                    <a:p>
                      <a:r>
                        <a:rPr lang="en-US" sz="900" b="0">
                          <a:effectLst/>
                        </a:rPr>
                        <a:t> Pollution Prevention Equipment and Anti-Fouling Systems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Ville-Veikko Intovuori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192003713"/>
                  </a:ext>
                </a:extLst>
              </a:tr>
              <a:tr h="161234">
                <a:tc>
                  <a:txBody>
                    <a:bodyPr/>
                    <a:lstStyle/>
                    <a:p>
                      <a:r>
                        <a:rPr lang="fi-FI" sz="900" b="0" dirty="0">
                          <a:effectLst/>
                        </a:rPr>
                        <a:t> Port </a:t>
                      </a:r>
                      <a:r>
                        <a:rPr lang="fi-FI" sz="900" b="0" dirty="0" err="1">
                          <a:effectLst/>
                        </a:rPr>
                        <a:t>Reception</a:t>
                      </a:r>
                      <a:r>
                        <a:rPr lang="fi-FI" sz="900" b="0" dirty="0">
                          <a:effectLst/>
                        </a:rPr>
                        <a:t> </a:t>
                      </a:r>
                      <a:r>
                        <a:rPr lang="fi-FI" sz="900" b="0" dirty="0" err="1">
                          <a:effectLst/>
                        </a:rPr>
                        <a:t>Facilities</a:t>
                      </a:r>
                      <a:r>
                        <a:rPr lang="fi-FI" sz="900" b="0" dirty="0">
                          <a:effectLst/>
                        </a:rPr>
                        <a:t> </a:t>
                      </a:r>
                      <a:r>
                        <a:rPr lang="fi-FI" sz="900" b="0" dirty="0" err="1">
                          <a:effectLst/>
                        </a:rPr>
                        <a:t>manager</a:t>
                      </a:r>
                      <a:r>
                        <a:rPr lang="fi-FI" sz="900" b="0" dirty="0">
                          <a:effectLst/>
                        </a:rPr>
                        <a:t> </a:t>
                      </a:r>
                      <a:endParaRPr lang="fi-FI" sz="9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dirty="0">
                          <a:effectLst/>
                        </a:rPr>
                        <a:t>Traficom, ELYT(?)</a:t>
                      </a:r>
                      <a:endParaRPr lang="fi-FI" sz="9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dirty="0">
                          <a:effectLst/>
                        </a:rPr>
                        <a:t>Mirja Ikonen (pitäisikö antaa muillekin oikeudet? </a:t>
                      </a:r>
                      <a:r>
                        <a:rPr lang="fi-FI" sz="900" b="0" dirty="0" err="1">
                          <a:effectLst/>
                        </a:rPr>
                        <a:t>ELYt</a:t>
                      </a:r>
                      <a:r>
                        <a:rPr lang="fi-FI" sz="900" b="0" dirty="0">
                          <a:effectLst/>
                        </a:rPr>
                        <a:t>, yhteyshenkilö tarvitaan)</a:t>
                      </a:r>
                      <a:endParaRPr lang="fi-FI" sz="9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203458745"/>
                  </a:ext>
                </a:extLst>
              </a:tr>
              <a:tr h="93255">
                <a:tc>
                  <a:txBody>
                    <a:bodyPr/>
                    <a:lstStyle/>
                    <a:p>
                      <a:r>
                        <a:rPr lang="fi-FI" sz="900" b="0">
                          <a:effectLst/>
                        </a:rPr>
                        <a:t> Port State Control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Juuso Halin</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319434324"/>
                  </a:ext>
                </a:extLst>
              </a:tr>
              <a:tr h="93255">
                <a:tc>
                  <a:txBody>
                    <a:bodyPr/>
                    <a:lstStyle/>
                    <a:p>
                      <a:r>
                        <a:rPr lang="fi-FI" sz="900" b="0">
                          <a:effectLst/>
                        </a:rPr>
                        <a:t> Port State Control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279204576"/>
                  </a:ext>
                </a:extLst>
              </a:tr>
              <a:tr h="93255">
                <a:tc>
                  <a:txBody>
                    <a:bodyPr/>
                    <a:lstStyle/>
                    <a:p>
                      <a:r>
                        <a:rPr lang="fi-FI" sz="900" b="0">
                          <a:effectLst/>
                        </a:rPr>
                        <a:t> Recognized Organizations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Aleksi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932688531"/>
                  </a:ext>
                </a:extLst>
              </a:tr>
              <a:tr h="93255">
                <a:tc>
                  <a:txBody>
                    <a:bodyPr/>
                    <a:lstStyle/>
                    <a:p>
                      <a:r>
                        <a:rPr lang="fi-FI" sz="900" b="0">
                          <a:effectLst/>
                        </a:rPr>
                        <a:t> Reporting Requirements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110465656"/>
                  </a:ext>
                </a:extLst>
              </a:tr>
              <a:tr h="93255">
                <a:tc>
                  <a:txBody>
                    <a:bodyPr/>
                    <a:lstStyle/>
                    <a:p>
                      <a:r>
                        <a:rPr lang="en-US" sz="900" b="0">
                          <a:effectLst/>
                        </a:rPr>
                        <a:t> Ship Fuel Oil Consumption manager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Satu Kuurna, Ville-Veikko Intovuori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652364415"/>
                  </a:ext>
                </a:extLst>
              </a:tr>
              <a:tr h="93255">
                <a:tc>
                  <a:txBody>
                    <a:bodyPr/>
                    <a:lstStyle/>
                    <a:p>
                      <a:r>
                        <a:rPr lang="fi-FI" sz="900" b="0">
                          <a:effectLst/>
                        </a:rPr>
                        <a:t> </a:t>
                      </a:r>
                      <a:r>
                        <a:rPr lang="en-US" sz="900" b="0">
                          <a:effectLst/>
                        </a:rPr>
                        <a:t>Ship Fuel Oil Consumption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Satu Kuurna, Ville-Veikko Intovuori</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4230134016"/>
                  </a:ext>
                </a:extLst>
              </a:tr>
              <a:tr h="93255">
                <a:tc>
                  <a:txBody>
                    <a:bodyPr/>
                    <a:lstStyle/>
                    <a:p>
                      <a:r>
                        <a:rPr lang="fi-FI" sz="900" b="0">
                          <a:effectLst/>
                        </a:rPr>
                        <a:t> Ship Particulars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1813754947"/>
                  </a:ext>
                </a:extLst>
              </a:tr>
              <a:tr h="93255">
                <a:tc>
                  <a:txBody>
                    <a:bodyPr/>
                    <a:lstStyle/>
                    <a:p>
                      <a:r>
                        <a:rPr lang="fi-FI" sz="900" b="0">
                          <a:effectLst/>
                        </a:rPr>
                        <a:t> Status of Treaties user </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693137259"/>
                  </a:ext>
                </a:extLst>
              </a:tr>
              <a:tr h="93255">
                <a:tc>
                  <a:txBody>
                    <a:bodyPr/>
                    <a:lstStyle/>
                    <a:p>
                      <a:r>
                        <a:rPr lang="fi-FI" sz="900" b="0">
                          <a:effectLst/>
                        </a:rPr>
                        <a:t> Surveys and Certification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Aleksi Uttula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932668921"/>
                  </a:ext>
                </a:extLst>
              </a:tr>
              <a:tr h="93255">
                <a:tc>
                  <a:txBody>
                    <a:bodyPr/>
                    <a:lstStyle/>
                    <a:p>
                      <a:r>
                        <a:rPr lang="en-US" sz="900" b="0">
                          <a:effectLst/>
                        </a:rPr>
                        <a:t> Surveys and Certification user 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endParaRPr lang="fi-FI" sz="900" b="0">
                        <a:effectLst/>
                        <a:latin typeface="Arial" panose="020B0604020202020204" pitchFamily="34" charset="0"/>
                        <a:cs typeface="Times New Roman" panose="02020603050405020304" pitchFamily="18" charset="0"/>
                      </a:endParaRPr>
                    </a:p>
                  </a:txBody>
                  <a:tcPr marL="25054" marR="25054" marT="0" marB="0"/>
                </a:tc>
                <a:tc>
                  <a:txBody>
                    <a:bodyPr/>
                    <a:lstStyle/>
                    <a:p>
                      <a:r>
                        <a:rPr lang="fi-FI" sz="900" b="0">
                          <a:effectLst/>
                        </a:rPr>
                        <a:t>kaikilla</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379301685"/>
                  </a:ext>
                </a:extLst>
              </a:tr>
              <a:tr h="93255">
                <a:tc>
                  <a:txBody>
                    <a:bodyPr/>
                    <a:lstStyle/>
                    <a:p>
                      <a:r>
                        <a:rPr lang="en-US" sz="900" b="0">
                          <a:effectLst/>
                        </a:rPr>
                        <a:t> Test Laboratories and Halon Facilities manager</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a:effectLst/>
                        </a:rPr>
                        <a:t>Traficom</a:t>
                      </a:r>
                      <a:endParaRPr lang="fi-FI" sz="900" b="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tc>
                  <a:txBody>
                    <a:bodyPr/>
                    <a:lstStyle/>
                    <a:p>
                      <a:r>
                        <a:rPr lang="fi-FI" sz="900" b="0" dirty="0">
                          <a:effectLst/>
                        </a:rPr>
                        <a:t>Toni Karppinen</a:t>
                      </a:r>
                      <a:endParaRPr lang="fi-FI" sz="900" b="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25054" marR="25054" marT="0" marB="0"/>
                </a:tc>
                <a:extLst>
                  <a:ext uri="{0D108BD9-81ED-4DB2-BD59-A6C34878D82A}">
                    <a16:rowId xmlns:a16="http://schemas.microsoft.com/office/drawing/2014/main" val="2236133181"/>
                  </a:ext>
                </a:extLst>
              </a:tr>
            </a:tbl>
          </a:graphicData>
        </a:graphic>
      </p:graphicFrame>
      <p:sp>
        <p:nvSpPr>
          <p:cNvPr id="2" name="Tekstiruutu 1">
            <a:extLst>
              <a:ext uri="{FF2B5EF4-FFF2-40B4-BE49-F238E27FC236}">
                <a16:creationId xmlns:a16="http://schemas.microsoft.com/office/drawing/2014/main" id="{50C8535F-4B70-401F-8F7B-9B8F1ABED67E}"/>
              </a:ext>
            </a:extLst>
          </p:cNvPr>
          <p:cNvSpPr txBox="1"/>
          <p:nvPr/>
        </p:nvSpPr>
        <p:spPr>
          <a:xfrm rot="1404627">
            <a:off x="3573518" y="1891862"/>
            <a:ext cx="2764220"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l"/>
            <a:r>
              <a:rPr lang="fi-FI" dirty="0">
                <a:solidFill>
                  <a:schemeClr val="bg1"/>
                </a:solidFill>
              </a:rPr>
              <a:t>IMO raportointi – GISIS yhteyspisteet</a:t>
            </a:r>
          </a:p>
        </p:txBody>
      </p:sp>
    </p:spTree>
    <p:extLst>
      <p:ext uri="{BB962C8B-B14F-4D97-AF65-F5344CB8AC3E}">
        <p14:creationId xmlns:p14="http://schemas.microsoft.com/office/powerpoint/2010/main" val="42186400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F6FD2A-0F47-4FF2-8FC5-8474F8E508EA}"/>
              </a:ext>
            </a:extLst>
          </p:cNvPr>
          <p:cNvSpPr>
            <a:spLocks noGrp="1"/>
          </p:cNvSpPr>
          <p:nvPr>
            <p:ph type="title"/>
          </p:nvPr>
        </p:nvSpPr>
        <p:spPr/>
        <p:txBody>
          <a:bodyPr/>
          <a:lstStyle/>
          <a:p>
            <a:r>
              <a:rPr lang="fi-FI" dirty="0" err="1">
                <a:ea typeface="Verdana"/>
                <a:cs typeface="Verdana"/>
              </a:rPr>
              <a:t>Fintraffic</a:t>
            </a:r>
            <a:r>
              <a:rPr lang="fi-FI" dirty="0">
                <a:ea typeface="Verdana"/>
                <a:cs typeface="Verdana"/>
              </a:rPr>
              <a:t> organisaationa</a:t>
            </a:r>
            <a:endParaRPr lang="fi-FI" dirty="0" err="1"/>
          </a:p>
        </p:txBody>
      </p:sp>
      <p:pic>
        <p:nvPicPr>
          <p:cNvPr id="6" name="Kuva 6">
            <a:extLst>
              <a:ext uri="{FF2B5EF4-FFF2-40B4-BE49-F238E27FC236}">
                <a16:creationId xmlns:a16="http://schemas.microsoft.com/office/drawing/2014/main" id="{37749E74-8EC6-4B35-92BE-0A3669A36B62}"/>
              </a:ext>
            </a:extLst>
          </p:cNvPr>
          <p:cNvPicPr>
            <a:picLocks noGrp="1" noChangeAspect="1"/>
          </p:cNvPicPr>
          <p:nvPr>
            <p:ph idx="1"/>
          </p:nvPr>
        </p:nvPicPr>
        <p:blipFill>
          <a:blip r:embed="rId2"/>
          <a:stretch>
            <a:fillRect/>
          </a:stretch>
        </p:blipFill>
        <p:spPr>
          <a:xfrm>
            <a:off x="348828" y="1796594"/>
            <a:ext cx="6030311" cy="3392871"/>
          </a:xfrm>
          <a:prstGeom prst="rect">
            <a:avLst/>
          </a:prstGeom>
        </p:spPr>
      </p:pic>
      <p:sp>
        <p:nvSpPr>
          <p:cNvPr id="4" name="Päivämäärän paikkamerkki 3">
            <a:extLst>
              <a:ext uri="{FF2B5EF4-FFF2-40B4-BE49-F238E27FC236}">
                <a16:creationId xmlns:a16="http://schemas.microsoft.com/office/drawing/2014/main" id="{0B43D112-5921-4BF1-82EA-9ECC2C18961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CA06C6A-902D-43FA-92B5-E7A5649F2E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8" name="Kuva 8">
            <a:extLst>
              <a:ext uri="{FF2B5EF4-FFF2-40B4-BE49-F238E27FC236}">
                <a16:creationId xmlns:a16="http://schemas.microsoft.com/office/drawing/2014/main" id="{7CA143DC-C24C-47BC-B2EA-760F399A9F97}"/>
              </a:ext>
            </a:extLst>
          </p:cNvPr>
          <p:cNvPicPr>
            <a:picLocks noChangeAspect="1"/>
          </p:cNvPicPr>
          <p:nvPr/>
        </p:nvPicPr>
        <p:blipFill>
          <a:blip r:embed="rId3"/>
          <a:stretch>
            <a:fillRect/>
          </a:stretch>
        </p:blipFill>
        <p:spPr>
          <a:xfrm>
            <a:off x="6195849" y="1921752"/>
            <a:ext cx="5856888" cy="3316669"/>
          </a:xfrm>
          <a:prstGeom prst="rect">
            <a:avLst/>
          </a:prstGeom>
        </p:spPr>
      </p:pic>
    </p:spTree>
    <p:extLst>
      <p:ext uri="{BB962C8B-B14F-4D97-AF65-F5344CB8AC3E}">
        <p14:creationId xmlns:p14="http://schemas.microsoft.com/office/powerpoint/2010/main" val="25206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041022-FAD9-43B1-BF05-CD6F89B6037F}"/>
              </a:ext>
            </a:extLst>
          </p:cNvPr>
          <p:cNvSpPr>
            <a:spLocks noGrp="1"/>
          </p:cNvSpPr>
          <p:nvPr>
            <p:ph type="title"/>
          </p:nvPr>
        </p:nvSpPr>
        <p:spPr/>
        <p:txBody>
          <a:bodyPr/>
          <a:lstStyle/>
          <a:p>
            <a:r>
              <a:rPr lang="fi-FI" dirty="0">
                <a:ea typeface="Verdana"/>
                <a:cs typeface="Verdana"/>
              </a:rPr>
              <a:t>Meriliikenteenohjauksen säädösperusta</a:t>
            </a:r>
            <a:endParaRPr lang="fi-FI" dirty="0"/>
          </a:p>
        </p:txBody>
      </p:sp>
      <p:sp>
        <p:nvSpPr>
          <p:cNvPr id="3" name="Sisällön paikkamerkki 2">
            <a:extLst>
              <a:ext uri="{FF2B5EF4-FFF2-40B4-BE49-F238E27FC236}">
                <a16:creationId xmlns:a16="http://schemas.microsoft.com/office/drawing/2014/main" id="{C52C0159-BBDF-4279-B0E4-4D99D7EECA63}"/>
              </a:ext>
            </a:extLst>
          </p:cNvPr>
          <p:cNvSpPr>
            <a:spLocks noGrp="1"/>
          </p:cNvSpPr>
          <p:nvPr>
            <p:ph idx="1"/>
          </p:nvPr>
        </p:nvSpPr>
        <p:spPr>
          <a:xfrm>
            <a:off x="612000" y="1497737"/>
            <a:ext cx="11061309" cy="4476688"/>
          </a:xfrm>
        </p:spPr>
        <p:txBody>
          <a:bodyPr vert="horz" lIns="91440" tIns="45720" rIns="91440" bIns="45720" rtlCol="0" anchor="t">
            <a:noAutofit/>
          </a:bodyPr>
          <a:lstStyle/>
          <a:p>
            <a:pPr marL="0" indent="0">
              <a:buNone/>
            </a:pPr>
            <a:r>
              <a:rPr lang="fi-FI" sz="1600" dirty="0">
                <a:ea typeface="Verdana"/>
                <a:cs typeface="Verdana"/>
              </a:rPr>
              <a:t>Meriliikenteen ohjaus Suomessa perustuu kansainväliseen yleissopimukseen ihmishengen turvallisuudesta merellä (SOLAS 1974) ja kansainvälisen merenkulkujärjestön (IMO) päätöslauselmiin alusliikennepalvelusta ja alusten ilmoittautumisjärjestelmistä. Kansainväliset säännökset on kansallisesti täytäntöön pantu alusliikennepalvelulailla (623/2005) ja valtioneuvoston asetuksella alusliikennepalvelusta (763/2005).</a:t>
            </a:r>
          </a:p>
          <a:p>
            <a:pPr marL="0" indent="0">
              <a:lnSpc>
                <a:spcPct val="112999"/>
              </a:lnSpc>
              <a:buNone/>
            </a:pPr>
            <a:r>
              <a:rPr lang="fi-FI" sz="1600" dirty="0">
                <a:ea typeface="Verdana"/>
                <a:cs typeface="Verdana"/>
              </a:rPr>
              <a:t>Alusliikennepalvelulain mukaisesti toimivaltainen viranomainen, Liikenne- ja viestintävirasto, on perustanut alusliikennepalvelun VTS-alueet perustamispäätöksellään. Väylävirasto on alusliikennepalvelun järjestäjä, joka tilaa alusliikennepalvelun VTS-palveluntarjoajalta </a:t>
            </a:r>
            <a:r>
              <a:rPr lang="fi-FI" sz="1600" dirty="0" err="1">
                <a:ea typeface="Verdana"/>
                <a:cs typeface="Verdana"/>
              </a:rPr>
              <a:t>Fintraffic</a:t>
            </a:r>
            <a:r>
              <a:rPr lang="fi-FI" sz="1600" dirty="0">
                <a:ea typeface="Verdana"/>
                <a:cs typeface="Verdana"/>
              </a:rPr>
              <a:t> meriliikenteenohjaukselta. Meriliikenteen ohjaus kattaa alusliikennepalvelun ja hätä- ja turvallisuusradiotoiminnan, reittijakojärjestelmien valvonnan sekä alusliikenteen pakollisen ilmoittautumisjärjestelmä </a:t>
            </a:r>
            <a:r>
              <a:rPr lang="fi-FI" sz="1600" dirty="0" err="1">
                <a:ea typeface="Verdana"/>
                <a:cs typeface="Verdana"/>
              </a:rPr>
              <a:t>GOFREP:n</a:t>
            </a:r>
            <a:r>
              <a:rPr lang="fi-FI" sz="1600" dirty="0">
                <a:ea typeface="Verdana"/>
                <a:cs typeface="Verdana"/>
              </a:rPr>
              <a:t>, joka on perustettu Suomenlahden kansainvälisille merialueille yhdessä Viron ja Venäjän kanssa.</a:t>
            </a:r>
            <a:endParaRPr lang="fi-FI" dirty="0"/>
          </a:p>
        </p:txBody>
      </p:sp>
      <p:sp>
        <p:nvSpPr>
          <p:cNvPr id="4" name="Päivämäärän paikkamerkki 3">
            <a:extLst>
              <a:ext uri="{FF2B5EF4-FFF2-40B4-BE49-F238E27FC236}">
                <a16:creationId xmlns:a16="http://schemas.microsoft.com/office/drawing/2014/main" id="{F722F87D-5D97-444A-8419-383FCCA6F3A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6BC41F8-133A-4D71-9FEB-E65F3C2063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328254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6A641810-3182-44F6-9C92-950FE83F2FC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833622D-927C-491F-8753-C3210ED878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4" name="Kuva 14">
            <a:extLst>
              <a:ext uri="{FF2B5EF4-FFF2-40B4-BE49-F238E27FC236}">
                <a16:creationId xmlns:a16="http://schemas.microsoft.com/office/drawing/2014/main" id="{C7D9C184-F017-41BA-954F-416E3AC014E6}"/>
              </a:ext>
            </a:extLst>
          </p:cNvPr>
          <p:cNvPicPr>
            <a:picLocks noGrp="1" noChangeAspect="1"/>
          </p:cNvPicPr>
          <p:nvPr>
            <p:ph idx="1"/>
          </p:nvPr>
        </p:nvPicPr>
        <p:blipFill>
          <a:blip r:embed="rId2"/>
          <a:stretch>
            <a:fillRect/>
          </a:stretch>
        </p:blipFill>
        <p:spPr>
          <a:xfrm>
            <a:off x="90283" y="54455"/>
            <a:ext cx="12105735" cy="6802287"/>
          </a:xfrm>
          <a:prstGeom prst="rect">
            <a:avLst/>
          </a:prstGeom>
        </p:spPr>
      </p:pic>
    </p:spTree>
    <p:extLst>
      <p:ext uri="{BB962C8B-B14F-4D97-AF65-F5344CB8AC3E}">
        <p14:creationId xmlns:p14="http://schemas.microsoft.com/office/powerpoint/2010/main" val="53368255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p:cNvPicPr>
            <a:picLocks noGrp="1" noChangeAspect="1"/>
          </p:cNvPicPr>
          <p:nvPr>
            <p:ph idx="1"/>
          </p:nvPr>
        </p:nvPicPr>
        <p:blipFill>
          <a:blip r:embed="rId2"/>
          <a:stretch>
            <a:fillRect/>
          </a:stretch>
        </p:blipFill>
        <p:spPr>
          <a:xfrm>
            <a:off x="-58447" y="-55853"/>
            <a:ext cx="12244550" cy="6861282"/>
          </a:xfrm>
          <a:prstGeom prst="rect">
            <a:avLst/>
          </a:prstGeom>
        </p:spPr>
      </p:pic>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57060285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p:cNvPicPr>
            <a:picLocks noGrp="1" noChangeAspect="1"/>
          </p:cNvPicPr>
          <p:nvPr>
            <p:ph idx="1"/>
          </p:nvPr>
        </p:nvPicPr>
        <p:blipFill>
          <a:blip r:embed="rId2"/>
          <a:stretch>
            <a:fillRect/>
          </a:stretch>
        </p:blipFill>
        <p:spPr>
          <a:xfrm>
            <a:off x="-5896" y="-3302"/>
            <a:ext cx="12244551" cy="6900697"/>
          </a:xfrm>
          <a:prstGeom prst="rect">
            <a:avLst/>
          </a:prstGeom>
        </p:spPr>
      </p:pic>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15200830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p:cNvPicPr>
            <a:picLocks noGrp="1" noChangeAspect="1"/>
          </p:cNvPicPr>
          <p:nvPr>
            <p:ph idx="1"/>
          </p:nvPr>
        </p:nvPicPr>
        <p:blipFill>
          <a:blip r:embed="rId2"/>
          <a:stretch>
            <a:fillRect/>
          </a:stretch>
        </p:blipFill>
        <p:spPr>
          <a:xfrm>
            <a:off x="138622" y="101802"/>
            <a:ext cx="11810999" cy="6664214"/>
          </a:xfrm>
          <a:prstGeom prst="rect">
            <a:avLst/>
          </a:prstGeom>
        </p:spPr>
      </p:pic>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3524450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6"/>
          <p:cNvPicPr>
            <a:picLocks noGrp="1" noChangeAspect="1"/>
          </p:cNvPicPr>
          <p:nvPr>
            <p:ph idx="1"/>
          </p:nvPr>
        </p:nvPicPr>
        <p:blipFill>
          <a:blip r:embed="rId2"/>
          <a:stretch>
            <a:fillRect/>
          </a:stretch>
        </p:blipFill>
        <p:spPr>
          <a:xfrm>
            <a:off x="4019" y="54455"/>
            <a:ext cx="12191998" cy="6874173"/>
          </a:xfrm>
          <a:prstGeom prst="rect">
            <a:avLst/>
          </a:prstGeom>
        </p:spPr>
      </p:pic>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5321970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E8D9FEF-BB43-459A-9513-A30147674335}"/>
              </a:ext>
            </a:extLst>
          </p:cNvPr>
          <p:cNvSpPr>
            <a:spLocks noGrp="1"/>
          </p:cNvSpPr>
          <p:nvPr>
            <p:ph type="title"/>
          </p:nvPr>
        </p:nvSpPr>
        <p:spPr/>
        <p:txBody>
          <a:bodyPr/>
          <a:lstStyle/>
          <a:p>
            <a:r>
              <a:rPr lang="fi-FI" dirty="0" err="1">
                <a:ea typeface="Verdana"/>
                <a:cs typeface="Verdana"/>
              </a:rPr>
              <a:t>Fintraffic</a:t>
            </a:r>
            <a:r>
              <a:rPr lang="fi-FI" dirty="0">
                <a:ea typeface="Verdana"/>
                <a:cs typeface="Verdana"/>
              </a:rPr>
              <a:t> </a:t>
            </a:r>
            <a:r>
              <a:rPr lang="fi-FI" dirty="0" err="1">
                <a:ea typeface="Verdana"/>
                <a:cs typeface="Verdana"/>
              </a:rPr>
              <a:t>VTS:n</a:t>
            </a:r>
            <a:r>
              <a:rPr lang="fi-FI" dirty="0">
                <a:ea typeface="Verdana"/>
                <a:cs typeface="Verdana"/>
              </a:rPr>
              <a:t> laatujärjestelmä</a:t>
            </a:r>
            <a:endParaRPr lang="fi-FI" dirty="0"/>
          </a:p>
        </p:txBody>
      </p:sp>
      <p:pic>
        <p:nvPicPr>
          <p:cNvPr id="6" name="Kuva 6">
            <a:extLst>
              <a:ext uri="{FF2B5EF4-FFF2-40B4-BE49-F238E27FC236}">
                <a16:creationId xmlns:a16="http://schemas.microsoft.com/office/drawing/2014/main" id="{4D52B4CF-AF24-4463-AED1-30BBD838A6F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926475" y="1905014"/>
            <a:ext cx="7095327" cy="3727825"/>
          </a:xfrm>
          <a:prstGeom prst="rect">
            <a:avLst/>
          </a:prstGeom>
        </p:spPr>
      </p:pic>
      <p:sp>
        <p:nvSpPr>
          <p:cNvPr id="4" name="Päivämäärän paikkamerkki 3">
            <a:extLst>
              <a:ext uri="{FF2B5EF4-FFF2-40B4-BE49-F238E27FC236}">
                <a16:creationId xmlns:a16="http://schemas.microsoft.com/office/drawing/2014/main" id="{B50455F5-514C-4E02-85EB-12ABC22C272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FA849FC-6227-4CBD-80C1-0B95BAF658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9" name="Sisällön paikkamerkki 2">
            <a:extLst>
              <a:ext uri="{FF2B5EF4-FFF2-40B4-BE49-F238E27FC236}">
                <a16:creationId xmlns:a16="http://schemas.microsoft.com/office/drawing/2014/main" id="{90C8CFCF-4E40-47FD-8E49-B46E5F530B66}"/>
              </a:ext>
            </a:extLst>
          </p:cNvPr>
          <p:cNvSpPr txBox="1">
            <a:spLocks/>
          </p:cNvSpPr>
          <p:nvPr/>
        </p:nvSpPr>
        <p:spPr>
          <a:xfrm>
            <a:off x="8027990" y="1907738"/>
            <a:ext cx="3861725" cy="4003725"/>
          </a:xfrm>
          <a:prstGeom prst="rect">
            <a:avLst/>
          </a:prstGeom>
        </p:spPr>
        <p:txBody>
          <a:bodyPr vert="horz" lIns="91440" tIns="45720" rIns="91440" bIns="45720" rtlCol="0" anchor="t">
            <a:noAutofit/>
          </a:bodyPr>
          <a:lstStyle>
            <a:lvl1pPr marL="270000" indent="-270000" algn="l" defTabSz="914400" rtl="0" eaLnBrk="1" latinLnBrk="0" hangingPunct="1">
              <a:lnSpc>
                <a:spcPct val="113000"/>
              </a:lnSpc>
              <a:spcBef>
                <a:spcPts val="1200"/>
              </a:spcBef>
              <a:buClr>
                <a:schemeClr val="tx2"/>
              </a:buClr>
              <a:buFont typeface="Wingdings 3" panose="05040102010807070707" pitchFamily="18" charset="2"/>
              <a:buChar char=""/>
              <a:defRPr sz="2000" kern="1200">
                <a:solidFill>
                  <a:schemeClr val="tx1"/>
                </a:solidFill>
                <a:latin typeface="+mn-lt"/>
                <a:ea typeface="+mn-ea"/>
                <a:cs typeface="+mn-cs"/>
              </a:defRPr>
            </a:lvl1pPr>
            <a:lvl2pPr marL="540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2pPr>
            <a:lvl3pPr marL="828000" indent="-270000" algn="l" defTabSz="914400" rtl="0" eaLnBrk="1" latinLnBrk="0" hangingPunct="1">
              <a:lnSpc>
                <a:spcPct val="90000"/>
              </a:lnSpc>
              <a:spcBef>
                <a:spcPts val="1200"/>
              </a:spcBef>
              <a:buClr>
                <a:schemeClr val="tx2"/>
              </a:buClr>
              <a:buFont typeface="Wingdings 3" panose="05040102010807070707" pitchFamily="18" charset="2"/>
              <a:buChar char=""/>
              <a:defRPr sz="1800" kern="1200">
                <a:solidFill>
                  <a:schemeClr val="tx1"/>
                </a:solidFill>
                <a:latin typeface="+mn-lt"/>
                <a:ea typeface="+mn-ea"/>
                <a:cs typeface="+mn-cs"/>
              </a:defRPr>
            </a:lvl3pPr>
            <a:lvl4pPr marL="1080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4pPr>
            <a:lvl5pPr marL="1368000" indent="-270000" algn="l" defTabSz="914400" rtl="0" eaLnBrk="1" latinLnBrk="0" hangingPunct="1">
              <a:lnSpc>
                <a:spcPct val="90000"/>
              </a:lnSpc>
              <a:spcBef>
                <a:spcPts val="1200"/>
              </a:spcBef>
              <a:buClr>
                <a:schemeClr val="tx2"/>
              </a:buClr>
              <a:buFont typeface="Wingdings 3" panose="05040102010807070707" pitchFamily="18" charset="2"/>
              <a:buChar char=""/>
              <a:defRPr sz="1600" kern="1200">
                <a:solidFill>
                  <a:schemeClr val="tx1"/>
                </a:solidFill>
                <a:latin typeface="+mn-lt"/>
                <a:ea typeface="+mn-ea"/>
                <a:cs typeface="+mn-cs"/>
              </a:defRPr>
            </a:lvl5pPr>
            <a:lvl6pPr marL="1656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6pPr>
            <a:lvl7pPr marL="1944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7pPr>
            <a:lvl8pPr marL="2268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8pPr>
            <a:lvl9pPr marL="2520000" indent="-270000" algn="l" defTabSz="914400" rtl="0" eaLnBrk="1" latinLnBrk="0" hangingPunct="1">
              <a:lnSpc>
                <a:spcPct val="90000"/>
              </a:lnSpc>
              <a:spcBef>
                <a:spcPts val="600"/>
              </a:spcBef>
              <a:buClr>
                <a:schemeClr val="tx2"/>
              </a:buClr>
              <a:buFont typeface="Wingdings 3" panose="05040102010807070707" pitchFamily="18" charset="2"/>
              <a:buChar char=""/>
              <a:defRPr sz="1600" kern="1200">
                <a:solidFill>
                  <a:schemeClr val="tx1"/>
                </a:solidFill>
                <a:latin typeface="+mn-lt"/>
                <a:ea typeface="+mn-ea"/>
                <a:cs typeface="+mn-cs"/>
              </a:defRPr>
            </a:lvl9pPr>
          </a:lstStyle>
          <a:p>
            <a:pPr marL="0" indent="0">
              <a:lnSpc>
                <a:spcPct val="112999"/>
              </a:lnSpc>
              <a:buNone/>
            </a:pPr>
            <a:r>
              <a:rPr lang="fi-FI" sz="1600" dirty="0" err="1">
                <a:ea typeface="Verdana"/>
                <a:cs typeface="Verdana"/>
              </a:rPr>
              <a:t>Fintraffic</a:t>
            </a:r>
            <a:r>
              <a:rPr lang="fi-FI" sz="1600" dirty="0">
                <a:ea typeface="Verdana"/>
                <a:cs typeface="Verdana"/>
              </a:rPr>
              <a:t> meriliikenteenohjauksella on ISO 9001:2015-sertifioitu laadunhallintajärjestelmä. Sertifikaatin on myöntänyt </a:t>
            </a:r>
            <a:r>
              <a:rPr lang="fi-FI" sz="1600" dirty="0" err="1">
                <a:ea typeface="Verdana"/>
                <a:cs typeface="Verdana"/>
              </a:rPr>
              <a:t>Kiwa</a:t>
            </a:r>
            <a:r>
              <a:rPr lang="fi-FI" sz="1600" dirty="0">
                <a:ea typeface="Verdana"/>
                <a:cs typeface="Verdana"/>
              </a:rPr>
              <a:t> Inspecta.</a:t>
            </a:r>
            <a:endParaRPr lang="fi-FI" sz="1600" dirty="0"/>
          </a:p>
          <a:p>
            <a:pPr marL="0" indent="0">
              <a:lnSpc>
                <a:spcPct val="112999"/>
              </a:lnSpc>
              <a:buNone/>
            </a:pPr>
            <a:r>
              <a:rPr lang="fi-FI" sz="1600" dirty="0"/>
              <a:t>Meriliikenteen ohjauksen ja hallinnan avainprosesseja ovat alusliikennepalvelutoiminta, turvallisuusradiotoiminta ja digitaaliset palvelut</a:t>
            </a:r>
            <a:r>
              <a:rPr lang="fi-FI" sz="1600" dirty="0">
                <a:ea typeface="Verdana"/>
                <a:cs typeface="Verdana"/>
              </a:rPr>
              <a:t>.</a:t>
            </a:r>
          </a:p>
          <a:p>
            <a:pPr marL="0" indent="0">
              <a:lnSpc>
                <a:spcPct val="112999"/>
              </a:lnSpc>
              <a:buNone/>
            </a:pPr>
            <a:r>
              <a:rPr lang="fi-FI" sz="1600" dirty="0">
                <a:ea typeface="Verdana"/>
                <a:cs typeface="Verdana"/>
              </a:rPr>
              <a:t>Poikkeamien jakaminen hallinnon toimijoiden välillä: vtsfinland@fintraffic.fi</a:t>
            </a:r>
          </a:p>
          <a:p>
            <a:pPr marL="0" indent="0">
              <a:buNone/>
            </a:pPr>
            <a:endParaRPr lang="fi-FI" sz="1600" dirty="0">
              <a:ea typeface="Verdana"/>
              <a:cs typeface="Verdana"/>
            </a:endParaRPr>
          </a:p>
        </p:txBody>
      </p:sp>
    </p:spTree>
    <p:extLst>
      <p:ext uri="{BB962C8B-B14F-4D97-AF65-F5344CB8AC3E}">
        <p14:creationId xmlns:p14="http://schemas.microsoft.com/office/powerpoint/2010/main" val="155218727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err="1">
                <a:ea typeface="Verdana"/>
                <a:cs typeface="Verdana"/>
              </a:rPr>
              <a:t>Fintraffic</a:t>
            </a:r>
            <a:r>
              <a:rPr lang="fi-FI" dirty="0">
                <a:ea typeface="Verdana"/>
                <a:cs typeface="Verdana"/>
              </a:rPr>
              <a:t> </a:t>
            </a:r>
            <a:r>
              <a:rPr lang="fi-FI" dirty="0" err="1">
                <a:ea typeface="Verdana"/>
                <a:cs typeface="Verdana"/>
              </a:rPr>
              <a:t>VTS:n</a:t>
            </a:r>
            <a:r>
              <a:rPr lang="fi-FI" dirty="0">
                <a:ea typeface="Verdana"/>
                <a:cs typeface="Verdana"/>
              </a:rPr>
              <a:t> laatutavoitteet</a:t>
            </a:r>
            <a:endParaRPr lang="fi-FI" dirty="0"/>
          </a:p>
        </p:txBody>
      </p:sp>
      <p:sp>
        <p:nvSpPr>
          <p:cNvPr id="3" name="Sisällön paikkamerkki 2"/>
          <p:cNvSpPr>
            <a:spLocks noGrp="1"/>
          </p:cNvSpPr>
          <p:nvPr>
            <p:ph idx="1"/>
          </p:nvPr>
        </p:nvSpPr>
        <p:spPr/>
        <p:txBody>
          <a:bodyPr vert="horz" lIns="91440" tIns="45720" rIns="91440" bIns="45720" rtlCol="0" anchor="t">
            <a:noAutofit/>
          </a:bodyPr>
          <a:lstStyle/>
          <a:p>
            <a:pPr marL="0" indent="0">
              <a:buNone/>
            </a:pPr>
            <a:r>
              <a:rPr lang="fi-FI" dirty="0">
                <a:ea typeface="Verdana"/>
                <a:cs typeface="Verdana"/>
              </a:rPr>
              <a:t>1. Henkilöstö on ammattitaitoista ja kannustamme osaamisen kehittämiseen. Työhyvinvoinnista sekä työn sisällön ja kuormittavuuden välisestä tasapainosta huolehditaan.</a:t>
            </a:r>
            <a:endParaRPr lang="fi-FI" dirty="0"/>
          </a:p>
          <a:p>
            <a:pPr marL="0" indent="0">
              <a:buNone/>
            </a:pPr>
            <a:r>
              <a:rPr lang="fi-FI" dirty="0">
                <a:ea typeface="Verdana"/>
                <a:cs typeface="Verdana"/>
              </a:rPr>
              <a:t>2. Palvelujen saatavuudet yltävät </a:t>
            </a:r>
            <a:r>
              <a:rPr lang="fi-FI" dirty="0" err="1">
                <a:ea typeface="Verdana"/>
                <a:cs typeface="Verdana"/>
              </a:rPr>
              <a:t>vuositasolla</a:t>
            </a:r>
            <a:r>
              <a:rPr lang="fi-FI" dirty="0">
                <a:ea typeface="Verdana"/>
                <a:cs typeface="Verdana"/>
              </a:rPr>
              <a:t> niille asetettuihin tavoitteisiin.</a:t>
            </a:r>
          </a:p>
          <a:p>
            <a:pPr marL="0" indent="0">
              <a:buNone/>
            </a:pPr>
            <a:r>
              <a:rPr lang="fi-FI" dirty="0">
                <a:ea typeface="Verdana"/>
                <a:cs typeface="Verdana"/>
              </a:rPr>
              <a:t>3. Poikkeamiin puututaan ja niistä raportoidaan sovitusti eteenpäin.</a:t>
            </a:r>
          </a:p>
          <a:p>
            <a:pPr marL="0" indent="0">
              <a:buNone/>
            </a:pPr>
            <a:r>
              <a:rPr lang="fi-FI" dirty="0">
                <a:ea typeface="Verdana"/>
                <a:cs typeface="Verdana"/>
              </a:rPr>
              <a:t>4. </a:t>
            </a:r>
            <a:r>
              <a:rPr lang="fi-FI" dirty="0" err="1">
                <a:ea typeface="Verdana"/>
                <a:cs typeface="Verdana"/>
              </a:rPr>
              <a:t>Fintraffic</a:t>
            </a:r>
            <a:r>
              <a:rPr lang="fi-FI" dirty="0">
                <a:ea typeface="Verdana"/>
                <a:cs typeface="Verdana"/>
              </a:rPr>
              <a:t> </a:t>
            </a:r>
            <a:r>
              <a:rPr lang="fi-FI" dirty="0" err="1">
                <a:ea typeface="Verdana"/>
                <a:cs typeface="Verdana"/>
              </a:rPr>
              <a:t>VTS:n</a:t>
            </a:r>
            <a:r>
              <a:rPr lang="fi-FI" dirty="0">
                <a:ea typeface="Verdana"/>
                <a:cs typeface="Verdana"/>
              </a:rPr>
              <a:t> tarjoamat palvelut ovat laadukkaita ja vastaavat asiakkaiden tarpeisiin. Palvelujen laadukkuutta edistetään asiakaspalautteen, kehittämisen ja sidosryhmäyhteistyön kautta.</a:t>
            </a:r>
          </a:p>
          <a:p>
            <a:pPr marL="0" indent="0">
              <a:lnSpc>
                <a:spcPct val="112999"/>
              </a:lnSpc>
              <a:buNone/>
            </a:pPr>
            <a:endParaRPr lang="fi-FI" dirty="0">
              <a:ea typeface="Verdana"/>
              <a:cs typeface="Verdana"/>
            </a:endParaRPr>
          </a:p>
          <a:p>
            <a:pPr marL="0" indent="0">
              <a:lnSpc>
                <a:spcPct val="112999"/>
              </a:lnSpc>
              <a:buNone/>
            </a:pPr>
            <a:r>
              <a:rPr lang="fi-FI" dirty="0">
                <a:ea typeface="Verdana"/>
                <a:cs typeface="Verdana"/>
              </a:rPr>
              <a:t>Tavoitteiden toteutumista seurataan niihin kytketyillä mittareilla.</a:t>
            </a:r>
            <a:endParaRPr lang="fi-FI" sz="800" dirty="0">
              <a:ea typeface="Verdana"/>
              <a:cs typeface="Verdana"/>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9652212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C6B684-BA16-49DD-A3F6-DE2682F7A380}"/>
              </a:ext>
            </a:extLst>
          </p:cNvPr>
          <p:cNvSpPr>
            <a:spLocks noGrp="1"/>
          </p:cNvSpPr>
          <p:nvPr>
            <p:ph type="title"/>
          </p:nvPr>
        </p:nvSpPr>
        <p:spPr>
          <a:xfrm>
            <a:off x="612000" y="612000"/>
            <a:ext cx="10746000" cy="628404"/>
          </a:xfrm>
        </p:spPr>
        <p:txBody>
          <a:bodyPr/>
          <a:lstStyle/>
          <a:p>
            <a:r>
              <a:rPr lang="fi-FI" dirty="0"/>
              <a:t>Tulli</a:t>
            </a:r>
          </a:p>
        </p:txBody>
      </p:sp>
      <p:sp>
        <p:nvSpPr>
          <p:cNvPr id="3" name="Sisällön paikkamerkki 2">
            <a:extLst>
              <a:ext uri="{FF2B5EF4-FFF2-40B4-BE49-F238E27FC236}">
                <a16:creationId xmlns:a16="http://schemas.microsoft.com/office/drawing/2014/main" id="{39ADB846-BF6C-492C-9D1A-B81170ADD711}"/>
              </a:ext>
            </a:extLst>
          </p:cNvPr>
          <p:cNvSpPr>
            <a:spLocks noGrp="1"/>
          </p:cNvSpPr>
          <p:nvPr>
            <p:ph idx="1"/>
          </p:nvPr>
        </p:nvSpPr>
        <p:spPr>
          <a:xfrm>
            <a:off x="612000" y="1240404"/>
            <a:ext cx="10746000" cy="4944230"/>
          </a:xfrm>
        </p:spPr>
        <p:txBody>
          <a:bodyPr/>
          <a:lstStyle/>
          <a:p>
            <a:r>
              <a:rPr lang="fi-FI" sz="1600" dirty="0"/>
              <a:t>Merenkulun kansallinen tiedonhallintajärjestelmä Portnet</a:t>
            </a:r>
          </a:p>
          <a:p>
            <a:r>
              <a:rPr lang="fi-FI" sz="1600" dirty="0"/>
              <a:t>Portnet on kansallinen merenkulun ”</a:t>
            </a:r>
            <a:r>
              <a:rPr lang="fi-FI" sz="1600" dirty="0" err="1"/>
              <a:t>maritime</a:t>
            </a:r>
            <a:r>
              <a:rPr lang="fi-FI" sz="1600" dirty="0"/>
              <a:t> single window” tiedonhallintajärjestelmä ilmoitusmuodollisuusdirektiivissä (2010/65/EU)  ja seurantadirektiivissä (2002/59/EY) mainittujen tietojen keräämiseksi, käsittelemiseksi ja tallentamiseksi.</a:t>
            </a:r>
          </a:p>
          <a:p>
            <a:r>
              <a:rPr lang="fi-FI" sz="1600" dirty="0"/>
              <a:t>Direktiivit 2010/65/EU ja 2002/59/EY on pantu kansallisesti täytäntöön alusliikennepalvelulailla (623/2005).</a:t>
            </a:r>
          </a:p>
          <a:p>
            <a:r>
              <a:rPr lang="fi-FI" sz="1600" dirty="0"/>
              <a:t>Portnetiin annetut direktiivien mukaiset tiedot siirtyvät sähköisesti Euroopan unionin merenkulun tiedonhallintajärjestelmään (SafeSeaNet-keskusjärjestelmä).</a:t>
            </a:r>
          </a:p>
          <a:p>
            <a:r>
              <a:rPr lang="fi-FI" sz="1600" dirty="0"/>
              <a:t>Portnetiin annettavat ilmoitukset</a:t>
            </a:r>
          </a:p>
          <a:p>
            <a:r>
              <a:rPr lang="fi-FI" sz="1600" dirty="0"/>
              <a:t>Suomen satamaan tai ankkuripaikalle saapuvasta meriliikenteessä olevasta aluksesta on annettava tulliviranomaiselle saapumisilmoitus Portnetiin.</a:t>
            </a:r>
          </a:p>
          <a:p>
            <a:r>
              <a:rPr lang="fi-FI" sz="1600" dirty="0"/>
              <a:t>Saapumisilmoituksen tulee sisältää ilmoitusmuodollisuusdirektiivin liitteen A-kohdan mukaiset tiedot. Tämän lisäksi Tulli voi vaatia saapumisilmoituksessa mainitun direktiivin liitteen B osan 1–6 kohdassa tarkoitettujen FAL-lomakkeiden sekä meriterveysilmoituksen sisältämä tiedot.</a:t>
            </a:r>
          </a:p>
        </p:txBody>
      </p:sp>
      <p:sp>
        <p:nvSpPr>
          <p:cNvPr id="4" name="Päivämäärän paikkamerkki 3">
            <a:extLst>
              <a:ext uri="{FF2B5EF4-FFF2-40B4-BE49-F238E27FC236}">
                <a16:creationId xmlns:a16="http://schemas.microsoft.com/office/drawing/2014/main" id="{4E601F4A-FDEA-4961-A966-BD78240710A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980C85E-48F7-41E6-96F9-507A318572C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1501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312" y="246240"/>
            <a:ext cx="10746000" cy="1108800"/>
          </a:xfrm>
        </p:spPr>
        <p:txBody>
          <a:bodyPr/>
          <a:lstStyle/>
          <a:p>
            <a:r>
              <a:rPr lang="fi-FI" dirty="0" err="1"/>
              <a:t>Traficomiin</a:t>
            </a:r>
            <a:r>
              <a:rPr lang="fi-FI" dirty="0"/>
              <a:t> kohdistuneet ulkoiset auditoinnit</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82527053"/>
              </p:ext>
            </p:extLst>
          </p:nvPr>
        </p:nvGraphicFramePr>
        <p:xfrm>
          <a:off x="103334" y="1805584"/>
          <a:ext cx="11985332" cy="3246831"/>
        </p:xfrm>
        <a:graphic>
          <a:graphicData uri="http://schemas.openxmlformats.org/drawingml/2006/table">
            <a:tbl>
              <a:tblPr firstRow="1" bandRow="1">
                <a:tableStyleId>{5C22544A-7EE6-4342-B048-85BDC9FD1C3A}</a:tableStyleId>
              </a:tblPr>
              <a:tblGrid>
                <a:gridCol w="1486774">
                  <a:extLst>
                    <a:ext uri="{9D8B030D-6E8A-4147-A177-3AD203B41FA5}">
                      <a16:colId xmlns:a16="http://schemas.microsoft.com/office/drawing/2014/main" val="1413310069"/>
                    </a:ext>
                  </a:extLst>
                </a:gridCol>
                <a:gridCol w="2837087">
                  <a:extLst>
                    <a:ext uri="{9D8B030D-6E8A-4147-A177-3AD203B41FA5}">
                      <a16:colId xmlns:a16="http://schemas.microsoft.com/office/drawing/2014/main" val="3704950704"/>
                    </a:ext>
                  </a:extLst>
                </a:gridCol>
                <a:gridCol w="1279646">
                  <a:extLst>
                    <a:ext uri="{9D8B030D-6E8A-4147-A177-3AD203B41FA5}">
                      <a16:colId xmlns:a16="http://schemas.microsoft.com/office/drawing/2014/main" val="26912561"/>
                    </a:ext>
                  </a:extLst>
                </a:gridCol>
                <a:gridCol w="1410892">
                  <a:extLst>
                    <a:ext uri="{9D8B030D-6E8A-4147-A177-3AD203B41FA5}">
                      <a16:colId xmlns:a16="http://schemas.microsoft.com/office/drawing/2014/main" val="473269842"/>
                    </a:ext>
                  </a:extLst>
                </a:gridCol>
                <a:gridCol w="1250271">
                  <a:extLst>
                    <a:ext uri="{9D8B030D-6E8A-4147-A177-3AD203B41FA5}">
                      <a16:colId xmlns:a16="http://schemas.microsoft.com/office/drawing/2014/main" val="1808952449"/>
                    </a:ext>
                  </a:extLst>
                </a:gridCol>
                <a:gridCol w="1608083">
                  <a:extLst>
                    <a:ext uri="{9D8B030D-6E8A-4147-A177-3AD203B41FA5}">
                      <a16:colId xmlns:a16="http://schemas.microsoft.com/office/drawing/2014/main" val="3592354964"/>
                    </a:ext>
                  </a:extLst>
                </a:gridCol>
                <a:gridCol w="2112579">
                  <a:extLst>
                    <a:ext uri="{9D8B030D-6E8A-4147-A177-3AD203B41FA5}">
                      <a16:colId xmlns:a16="http://schemas.microsoft.com/office/drawing/2014/main" val="3843290318"/>
                    </a:ext>
                  </a:extLst>
                </a:gridCol>
              </a:tblGrid>
              <a:tr h="644056">
                <a:tc>
                  <a:txBody>
                    <a:bodyPr/>
                    <a:lstStyle/>
                    <a:p>
                      <a:pPr>
                        <a:buNone/>
                      </a:pPr>
                      <a:r>
                        <a:rPr lang="fi-FI" sz="1200" b="0" dirty="0"/>
                        <a:t>Auditoiva</a:t>
                      </a:r>
                      <a:r>
                        <a:rPr lang="fi-FI" sz="1200" b="0" baseline="0" dirty="0"/>
                        <a:t> taho</a:t>
                      </a:r>
                      <a:endParaRPr lang="fi-FI" sz="1200" b="0" dirty="0"/>
                    </a:p>
                  </a:txBody>
                  <a:tcPr/>
                </a:tc>
                <a:tc>
                  <a:txBody>
                    <a:bodyPr/>
                    <a:lstStyle/>
                    <a:p>
                      <a:r>
                        <a:rPr lang="fi-FI" sz="1200" b="0" dirty="0"/>
                        <a:t>Auditoinnin kohde ja viitekehys</a:t>
                      </a:r>
                    </a:p>
                  </a:txBody>
                  <a:tcPr/>
                </a:tc>
                <a:tc>
                  <a:txBody>
                    <a:bodyPr/>
                    <a:lstStyle/>
                    <a:p>
                      <a:r>
                        <a:rPr lang="fi-FI" sz="1200" b="0" dirty="0"/>
                        <a:t>Ajankohta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dirty="0"/>
                        <a:t>Positiivisten havaintojen lkm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dirty="0"/>
                        <a:t>Poikkeamien</a:t>
                      </a:r>
                      <a:r>
                        <a:rPr lang="fi-FI" sz="1200" b="0" baseline="0" dirty="0"/>
                        <a:t> lkm/avoinna olevat</a:t>
                      </a:r>
                      <a:endParaRPr lang="fi-FI" sz="1200" b="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0" dirty="0"/>
                        <a:t>Kehitysehdotusten lkm/avoinna olevat</a:t>
                      </a:r>
                    </a:p>
                  </a:txBody>
                  <a:tcPr/>
                </a:tc>
                <a:tc>
                  <a:txBody>
                    <a:bodyPr/>
                    <a:lstStyle/>
                    <a:p>
                      <a:r>
                        <a:rPr lang="fi-FI" sz="1200" b="0" dirty="0" err="1"/>
                        <a:t>Huom</a:t>
                      </a:r>
                      <a:endParaRPr lang="fi-FI" sz="1200" b="0" dirty="0"/>
                    </a:p>
                  </a:txBody>
                  <a:tcPr/>
                </a:tc>
                <a:extLst>
                  <a:ext uri="{0D108BD9-81ED-4DB2-BD59-A6C34878D82A}">
                    <a16:rowId xmlns:a16="http://schemas.microsoft.com/office/drawing/2014/main" val="2972033983"/>
                  </a:ext>
                </a:extLst>
              </a:tr>
              <a:tr h="362495">
                <a:tc>
                  <a:txBody>
                    <a:bodyPr/>
                    <a:lstStyle/>
                    <a:p>
                      <a:pPr algn="l" rtl="0" fontAlgn="base"/>
                      <a:r>
                        <a:rPr lang="fi-FI" sz="900" b="0" i="0" dirty="0">
                          <a:solidFill>
                            <a:srgbClr val="000000"/>
                          </a:solidFill>
                          <a:effectLst/>
                          <a:latin typeface="Verdana"/>
                        </a:rPr>
                        <a:t>Euroopan komissio/EMSA</a:t>
                      </a:r>
                    </a:p>
                  </a:txBody>
                  <a:tcPr/>
                </a:tc>
                <a:tc>
                  <a:txBody>
                    <a:bodyPr/>
                    <a:lstStyle/>
                    <a:p>
                      <a:pPr algn="l" rtl="0" fontAlgn="base"/>
                      <a:r>
                        <a:rPr lang="fi-FI" sz="900" b="0" i="0" dirty="0">
                          <a:solidFill>
                            <a:srgbClr val="000000"/>
                          </a:solidFill>
                          <a:effectLst/>
                          <a:latin typeface="Verdana"/>
                        </a:rPr>
                        <a:t>Merenkulku, ISPS</a:t>
                      </a:r>
                    </a:p>
                  </a:txBody>
                  <a:tcPr/>
                </a:tc>
                <a:tc>
                  <a:txBody>
                    <a:bodyPr/>
                    <a:lstStyle/>
                    <a:p>
                      <a:pPr algn="l" rtl="0" fontAlgn="base"/>
                      <a:r>
                        <a:rPr lang="fi-FI" sz="900" b="0" i="0" dirty="0">
                          <a:solidFill>
                            <a:srgbClr val="000000"/>
                          </a:solidFill>
                          <a:effectLst/>
                          <a:latin typeface="Verdana"/>
                        </a:rPr>
                        <a:t>25.-28.4.2023</a:t>
                      </a:r>
                    </a:p>
                  </a:txBody>
                  <a:tcPr/>
                </a:tc>
                <a:tc>
                  <a:txBody>
                    <a:bodyPr/>
                    <a:lstStyle/>
                    <a:p>
                      <a:pPr algn="l" rtl="0" fontAlgn="base"/>
                      <a:r>
                        <a:rPr lang="fi-FI" sz="900" b="0" i="0" dirty="0">
                          <a:solidFill>
                            <a:srgbClr val="000000"/>
                          </a:solidFill>
                          <a:effectLst/>
                          <a:latin typeface="Verdana"/>
                        </a:rPr>
                        <a:t>-</a:t>
                      </a:r>
                    </a:p>
                  </a:txBody>
                  <a:tcPr/>
                </a:tc>
                <a:tc>
                  <a:txBody>
                    <a:bodyPr/>
                    <a:lstStyle/>
                    <a:p>
                      <a:pPr algn="l" rtl="0" fontAlgn="base"/>
                      <a:endParaRPr lang="fi-FI" sz="900" b="0" i="0" dirty="0">
                        <a:solidFill>
                          <a:srgbClr val="000000"/>
                        </a:solidFill>
                        <a:effectLst/>
                        <a:latin typeface="Verdana"/>
                      </a:endParaRPr>
                    </a:p>
                  </a:txBody>
                  <a:tcPr/>
                </a:tc>
                <a:tc>
                  <a:txBody>
                    <a:bodyPr/>
                    <a:lstStyle/>
                    <a:p>
                      <a:pPr algn="l" rtl="0" fontAlgn="base"/>
                      <a:endParaRPr lang="fi-FI" sz="900" b="0" i="0" dirty="0">
                        <a:solidFill>
                          <a:srgbClr val="000000"/>
                        </a:solidFill>
                        <a:effectLst/>
                        <a:latin typeface="Verdana"/>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b="0" dirty="0">
                          <a:solidFill>
                            <a:srgbClr val="000000"/>
                          </a:solidFill>
                        </a:rPr>
                        <a:t>Korjaussuunnitelma toimitettu 6.9, odotetaan </a:t>
                      </a:r>
                      <a:r>
                        <a:rPr lang="fi-FI" sz="900" b="0" dirty="0" err="1">
                          <a:solidFill>
                            <a:srgbClr val="000000"/>
                          </a:solidFill>
                        </a:rPr>
                        <a:t>EMSAn</a:t>
                      </a:r>
                      <a:r>
                        <a:rPr lang="fi-FI" sz="900" b="0" dirty="0">
                          <a:solidFill>
                            <a:srgbClr val="000000"/>
                          </a:solidFill>
                        </a:rPr>
                        <a:t> hyväksyntää 7.12 mennessä</a:t>
                      </a:r>
                    </a:p>
                  </a:txBody>
                  <a:tcPr/>
                </a:tc>
                <a:extLst>
                  <a:ext uri="{0D108BD9-81ED-4DB2-BD59-A6C34878D82A}">
                    <a16:rowId xmlns:a16="http://schemas.microsoft.com/office/drawing/2014/main" val="1452980766"/>
                  </a:ext>
                </a:extLst>
              </a:tr>
              <a:tr h="362495">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fi-FI" sz="900" b="0" i="0" dirty="0">
                          <a:solidFill>
                            <a:srgbClr val="000000"/>
                          </a:solidFill>
                          <a:effectLst/>
                          <a:latin typeface="+mn-lt"/>
                        </a:rPr>
                        <a:t>Euroopan komissio/EMSA</a:t>
                      </a:r>
                    </a:p>
                    <a:p>
                      <a:pPr algn="l" rtl="0" fontAlgn="base"/>
                      <a:endParaRPr lang="fi-FI" sz="900" b="0" i="0" dirty="0">
                        <a:solidFill>
                          <a:srgbClr val="000000"/>
                        </a:solidFill>
                        <a:effectLst/>
                      </a:endParaRPr>
                    </a:p>
                  </a:txBody>
                  <a:tcPr/>
                </a:tc>
                <a:tc>
                  <a:txBody>
                    <a:bodyPr/>
                    <a:lstStyle/>
                    <a:p>
                      <a:pPr algn="l" rtl="0" fontAlgn="base"/>
                      <a:r>
                        <a:rPr lang="fi-FI" sz="900" b="0" i="0" dirty="0">
                          <a:solidFill>
                            <a:srgbClr val="000000"/>
                          </a:solidFill>
                          <a:effectLst/>
                        </a:rPr>
                        <a:t>Merenkulku: kotimaanliikenteen matkustaja-alukset (direktiivit 98/41/EC, 2003/25/EC sekä 2009/45/EC)</a:t>
                      </a:r>
                    </a:p>
                  </a:txBody>
                  <a:tcPr/>
                </a:tc>
                <a:tc>
                  <a:txBody>
                    <a:bodyPr/>
                    <a:lstStyle/>
                    <a:p>
                      <a:pPr algn="l" rtl="0" fontAlgn="base"/>
                      <a:r>
                        <a:rPr lang="fi-FI" sz="900" b="0" i="0" dirty="0">
                          <a:solidFill>
                            <a:srgbClr val="000000"/>
                          </a:solidFill>
                          <a:effectLst/>
                        </a:rPr>
                        <a:t>25.-28.4.2023</a:t>
                      </a:r>
                    </a:p>
                  </a:txBody>
                  <a:tcPr/>
                </a:tc>
                <a:tc>
                  <a:txBody>
                    <a:bodyPr/>
                    <a:lstStyle/>
                    <a:p>
                      <a:pPr algn="l" rtl="0" fontAlgn="base"/>
                      <a:r>
                        <a:rPr lang="fi-FI" sz="900" b="0" i="0" dirty="0">
                          <a:solidFill>
                            <a:srgbClr val="000000"/>
                          </a:solidFill>
                          <a:effectLst/>
                        </a:rPr>
                        <a:t>-</a:t>
                      </a:r>
                    </a:p>
                  </a:txBody>
                  <a:tcPr/>
                </a:tc>
                <a:tc>
                  <a:txBody>
                    <a:bodyPr/>
                    <a:lstStyle/>
                    <a:p>
                      <a:pPr algn="l" rtl="0" fontAlgn="base"/>
                      <a:r>
                        <a:rPr lang="fi-FI" sz="900" b="0" i="0" dirty="0">
                          <a:solidFill>
                            <a:srgbClr val="000000"/>
                          </a:solidFill>
                          <a:effectLst/>
                        </a:rPr>
                        <a:t>14 kpl/14 kpl</a:t>
                      </a:r>
                    </a:p>
                  </a:txBody>
                  <a:tcPr/>
                </a:tc>
                <a:tc>
                  <a:txBody>
                    <a:bodyPr/>
                    <a:lstStyle/>
                    <a:p>
                      <a:pPr algn="l" rtl="0" fontAlgn="base"/>
                      <a:r>
                        <a:rPr lang="fi-FI" sz="900" b="0" i="0" dirty="0">
                          <a:solidFill>
                            <a:srgbClr val="000000"/>
                          </a:solidFill>
                          <a:effectLst/>
                        </a:rPr>
                        <a:t>10 kpl/10 kpl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b="0" dirty="0">
                          <a:solidFill>
                            <a:srgbClr val="000000"/>
                          </a:solidFill>
                        </a:rPr>
                        <a:t>Korjaussuunnitelma työn alla, raportti saatu 10/2023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900" dirty="0">
                        <a:solidFill>
                          <a:srgbClr val="FF0000"/>
                        </a:solidFill>
                      </a:endParaRPr>
                    </a:p>
                  </a:txBody>
                  <a:tcPr/>
                </a:tc>
                <a:extLst>
                  <a:ext uri="{0D108BD9-81ED-4DB2-BD59-A6C34878D82A}">
                    <a16:rowId xmlns:a16="http://schemas.microsoft.com/office/drawing/2014/main" val="1148681341"/>
                  </a:ext>
                </a:extLst>
              </a:tr>
              <a:tr h="362495">
                <a:tc>
                  <a:txBody>
                    <a:bodyPr/>
                    <a:lstStyle/>
                    <a:p>
                      <a:pPr algn="l" rtl="0" fontAlgn="base"/>
                      <a:r>
                        <a:rPr lang="fi-FI" sz="900" b="0" i="0" dirty="0" err="1">
                          <a:solidFill>
                            <a:srgbClr val="000000"/>
                          </a:solidFill>
                          <a:effectLst/>
                        </a:rPr>
                        <a:t>Kiwa</a:t>
                      </a:r>
                      <a:r>
                        <a:rPr lang="fi-FI" sz="900" b="0" i="0" dirty="0">
                          <a:solidFill>
                            <a:srgbClr val="000000"/>
                          </a:solidFill>
                          <a:effectLst/>
                        </a:rPr>
                        <a:t> Inspecta</a:t>
                      </a:r>
                    </a:p>
                  </a:txBody>
                  <a:tcPr/>
                </a:tc>
                <a:tc>
                  <a:txBody>
                    <a:bodyPr/>
                    <a:lstStyle/>
                    <a:p>
                      <a:pPr algn="l" rtl="0" fontAlgn="base"/>
                      <a:r>
                        <a:rPr lang="fi-FI" sz="900" b="0" i="0" dirty="0">
                          <a:solidFill>
                            <a:srgbClr val="000000"/>
                          </a:solidFill>
                          <a:effectLst/>
                        </a:rPr>
                        <a:t>Merenkulun ISO 9001 uudelleensertifiointi</a:t>
                      </a:r>
                    </a:p>
                  </a:txBody>
                  <a:tcPr/>
                </a:tc>
                <a:tc>
                  <a:txBody>
                    <a:bodyPr/>
                    <a:lstStyle/>
                    <a:p>
                      <a:pPr algn="l" rtl="0" fontAlgn="base"/>
                      <a:r>
                        <a:rPr lang="fi-FI" sz="900" b="0" i="0" dirty="0">
                          <a:solidFill>
                            <a:srgbClr val="000000"/>
                          </a:solidFill>
                          <a:effectLst/>
                        </a:rPr>
                        <a:t>2.-3.5.2023</a:t>
                      </a:r>
                    </a:p>
                  </a:txBody>
                  <a:tcPr/>
                </a:tc>
                <a:tc>
                  <a:txBody>
                    <a:bodyPr/>
                    <a:lstStyle/>
                    <a:p>
                      <a:pPr algn="l" rtl="0" fontAlgn="base"/>
                      <a:r>
                        <a:rPr lang="fi-FI" sz="900" b="0" i="0" dirty="0">
                          <a:solidFill>
                            <a:srgbClr val="000000"/>
                          </a:solidFill>
                          <a:effectLst/>
                        </a:rPr>
                        <a:t>18 kpl</a:t>
                      </a:r>
                    </a:p>
                  </a:txBody>
                  <a:tcPr/>
                </a:tc>
                <a:tc>
                  <a:txBody>
                    <a:bodyPr/>
                    <a:lstStyle/>
                    <a:p>
                      <a:pPr algn="l" rtl="0" fontAlgn="base"/>
                      <a:r>
                        <a:rPr lang="fi-FI" sz="900" b="0" i="0" dirty="0">
                          <a:solidFill>
                            <a:srgbClr val="000000"/>
                          </a:solidFill>
                          <a:effectLst/>
                        </a:rPr>
                        <a:t>Ei poikkeamia</a:t>
                      </a:r>
                    </a:p>
                  </a:txBody>
                  <a:tcPr/>
                </a:tc>
                <a:tc>
                  <a:txBody>
                    <a:bodyPr/>
                    <a:lstStyle/>
                    <a:p>
                      <a:pPr algn="l" rtl="0" fontAlgn="base"/>
                      <a:r>
                        <a:rPr lang="fi-FI" sz="900" b="0" i="0" dirty="0">
                          <a:solidFill>
                            <a:srgbClr val="000000"/>
                          </a:solidFill>
                          <a:effectLst/>
                        </a:rPr>
                        <a:t>6 kpl/4 kpl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900" dirty="0">
                          <a:solidFill>
                            <a:srgbClr val="000000"/>
                          </a:solidFill>
                        </a:rPr>
                        <a:t>Avoimet työnalla: Riskienhallinta, mittaristo, pätevyyksien hallinta</a:t>
                      </a:r>
                    </a:p>
                  </a:txBody>
                  <a:tcPr/>
                </a:tc>
                <a:extLst>
                  <a:ext uri="{0D108BD9-81ED-4DB2-BD59-A6C34878D82A}">
                    <a16:rowId xmlns:a16="http://schemas.microsoft.com/office/drawing/2014/main" val="170104087"/>
                  </a:ext>
                </a:extLst>
              </a:tr>
              <a:tr h="362495">
                <a:tc>
                  <a:txBody>
                    <a:bodyPr/>
                    <a:lstStyle/>
                    <a:p>
                      <a:pPr lvl="0" algn="l">
                        <a:buNone/>
                      </a:pPr>
                      <a:r>
                        <a:rPr lang="fi-FI" sz="900" b="0" i="0" u="none" strike="noStrike" noProof="0" dirty="0">
                          <a:solidFill>
                            <a:srgbClr val="000000"/>
                          </a:solidFill>
                          <a:latin typeface="Verdana"/>
                        </a:rPr>
                        <a:t>KARVI STCW</a:t>
                      </a:r>
                      <a:endParaRPr lang="fi-FI" sz="900" dirty="0"/>
                    </a:p>
                  </a:txBody>
                  <a:tcPr/>
                </a:tc>
                <a:tc>
                  <a:txBody>
                    <a:bodyPr/>
                    <a:lstStyle/>
                    <a:p>
                      <a:pPr lvl="0">
                        <a:buNone/>
                      </a:pPr>
                      <a:r>
                        <a:rPr lang="fi-FI" sz="900" dirty="0"/>
                        <a:t>Merenkulku, STCW</a:t>
                      </a:r>
                    </a:p>
                  </a:txBody>
                  <a:tcPr/>
                </a:tc>
                <a:tc>
                  <a:txBody>
                    <a:bodyPr/>
                    <a:lstStyle/>
                    <a:p>
                      <a:pPr lvl="0">
                        <a:buNone/>
                      </a:pPr>
                      <a:r>
                        <a:rPr lang="fi-FI" sz="900" dirty="0"/>
                        <a:t>3/2022</a:t>
                      </a:r>
                    </a:p>
                  </a:txBody>
                  <a:tcPr/>
                </a:tc>
                <a:tc>
                  <a:txBody>
                    <a:bodyPr/>
                    <a:lstStyle/>
                    <a:p>
                      <a:pPr lvl="0">
                        <a:buNone/>
                      </a:pPr>
                      <a:endParaRPr lang="fi-FI" sz="900" dirty="0"/>
                    </a:p>
                  </a:txBody>
                  <a:tcPr/>
                </a:tc>
                <a:tc>
                  <a:txBody>
                    <a:bodyPr/>
                    <a:lstStyle/>
                    <a:p>
                      <a:pPr lvl="0">
                        <a:buNone/>
                      </a:pPr>
                      <a:r>
                        <a:rPr lang="fi-FI" sz="900" dirty="0"/>
                        <a:t>Ei poikkeamia</a:t>
                      </a:r>
                    </a:p>
                  </a:txBody>
                  <a:tcPr/>
                </a:tc>
                <a:tc>
                  <a:txBody>
                    <a:bodyPr/>
                    <a:lstStyle/>
                    <a:p>
                      <a:pPr lvl="0">
                        <a:buNone/>
                      </a:pPr>
                      <a:r>
                        <a:rPr lang="fi-FI" sz="900" dirty="0"/>
                        <a:t>14/2</a:t>
                      </a:r>
                    </a:p>
                  </a:txBody>
                  <a:tcPr/>
                </a:tc>
                <a:tc>
                  <a:txBody>
                    <a:bodyPr/>
                    <a:lstStyle/>
                    <a:p>
                      <a:pPr lvl="0" algn="l" defTabSz="914400" eaLnBrk="1" fontAlgn="auto" latinLnBrk="0" hangingPunct="1">
                        <a:buNone/>
                        <a:tabLst/>
                        <a:defRPr/>
                      </a:pPr>
                      <a:r>
                        <a:rPr lang="fi-FI" sz="900" dirty="0">
                          <a:solidFill>
                            <a:srgbClr val="000000"/>
                          </a:solidFill>
                        </a:rPr>
                        <a:t>Resurssikapeikko, mittariston kehittäminen</a:t>
                      </a:r>
                      <a:endParaRPr lang="fi-FI" sz="900" dirty="0"/>
                    </a:p>
                  </a:txBody>
                  <a:tcPr/>
                </a:tc>
                <a:extLst>
                  <a:ext uri="{0D108BD9-81ED-4DB2-BD59-A6C34878D82A}">
                    <a16:rowId xmlns:a16="http://schemas.microsoft.com/office/drawing/2014/main" val="2663163727"/>
                  </a:ext>
                </a:extLst>
              </a:tr>
              <a:tr h="362495">
                <a:tc>
                  <a:txBody>
                    <a:bodyPr/>
                    <a:lstStyle/>
                    <a:p>
                      <a:pPr algn="l" rtl="0" fontAlgn="base"/>
                      <a:r>
                        <a:rPr lang="fi-FI" sz="900" b="0" i="0" dirty="0">
                          <a:solidFill>
                            <a:schemeClr val="tx1"/>
                          </a:solidFill>
                          <a:effectLst/>
                        </a:rPr>
                        <a:t>EMSA STCW</a:t>
                      </a:r>
                    </a:p>
                  </a:txBody>
                  <a:tcPr/>
                </a:tc>
                <a:tc>
                  <a:txBody>
                    <a:bodyPr/>
                    <a:lstStyle/>
                    <a:p>
                      <a:pPr algn="l" rtl="0" fontAlgn="base"/>
                      <a:r>
                        <a:rPr lang="fi-FI" sz="900" b="0" i="0" dirty="0">
                          <a:solidFill>
                            <a:schemeClr val="tx1"/>
                          </a:solidFill>
                          <a:effectLst/>
                        </a:rPr>
                        <a:t>Merenkulku;</a:t>
                      </a:r>
                      <a:r>
                        <a:rPr lang="fi-FI" sz="900" b="0" i="0" baseline="0" dirty="0">
                          <a:solidFill>
                            <a:schemeClr val="tx1"/>
                          </a:solidFill>
                          <a:effectLst/>
                        </a:rPr>
                        <a:t> STCW</a:t>
                      </a:r>
                      <a:endParaRPr lang="fi-FI" sz="900" b="0" i="0" dirty="0">
                        <a:solidFill>
                          <a:schemeClr val="tx1"/>
                        </a:solidFill>
                        <a:effectLst/>
                      </a:endParaRPr>
                    </a:p>
                  </a:txBody>
                  <a:tcPr/>
                </a:tc>
                <a:tc>
                  <a:txBody>
                    <a:bodyPr/>
                    <a:lstStyle/>
                    <a:p>
                      <a:pPr algn="l" rtl="0" fontAlgn="base"/>
                      <a:r>
                        <a:rPr lang="fi-FI" sz="900" b="0" i="0" dirty="0">
                          <a:solidFill>
                            <a:schemeClr val="tx1"/>
                          </a:solidFill>
                          <a:effectLst/>
                        </a:rPr>
                        <a:t>16.9.2021</a:t>
                      </a:r>
                    </a:p>
                  </a:txBody>
                  <a:tcPr/>
                </a:tc>
                <a:tc>
                  <a:txBody>
                    <a:bodyPr/>
                    <a:lstStyle/>
                    <a:p>
                      <a:pPr algn="l" rtl="0" fontAlgn="base"/>
                      <a:r>
                        <a:rPr lang="fi-FI" sz="900" b="0" i="0" dirty="0">
                          <a:solidFill>
                            <a:schemeClr val="tx1"/>
                          </a:solidFill>
                          <a:effectLst/>
                          <a:latin typeface="Verdana" panose="020B0604030504040204" pitchFamily="34" charset="0"/>
                        </a:rPr>
                        <a:t>Ei</a:t>
                      </a:r>
                      <a:r>
                        <a:rPr lang="fi-FI" sz="900" b="0" i="0" baseline="0" dirty="0">
                          <a:solidFill>
                            <a:schemeClr val="tx1"/>
                          </a:solidFill>
                          <a:effectLst/>
                          <a:latin typeface="Verdana" panose="020B0604030504040204" pitchFamily="34" charset="0"/>
                        </a:rPr>
                        <a:t> kirjattu</a:t>
                      </a:r>
                      <a:endParaRPr lang="fi-FI" sz="900" b="0" i="0" dirty="0">
                        <a:solidFill>
                          <a:schemeClr val="tx1"/>
                        </a:solidFill>
                        <a:effectLst/>
                      </a:endParaRPr>
                    </a:p>
                  </a:txBody>
                  <a:tcPr/>
                </a:tc>
                <a:tc>
                  <a:txBody>
                    <a:bodyPr/>
                    <a:lstStyle/>
                    <a:p>
                      <a:pPr algn="l" rtl="0" fontAlgn="base"/>
                      <a:r>
                        <a:rPr lang="fi-FI" sz="900" b="0" i="0" dirty="0">
                          <a:solidFill>
                            <a:schemeClr val="tx1"/>
                          </a:solidFill>
                          <a:effectLst/>
                        </a:rPr>
                        <a:t>3 kpl /3 kpl</a:t>
                      </a:r>
                    </a:p>
                  </a:txBody>
                  <a:tcPr/>
                </a:tc>
                <a:tc>
                  <a:txBody>
                    <a:bodyPr/>
                    <a:lstStyle/>
                    <a:p>
                      <a:pPr algn="l" rtl="0" fontAlgn="base"/>
                      <a:r>
                        <a:rPr lang="fi-FI" sz="900" b="0" i="0" dirty="0">
                          <a:solidFill>
                            <a:srgbClr val="000000"/>
                          </a:solidFill>
                          <a:effectLst/>
                        </a:rPr>
                        <a:t>5 kpl/5 kpl</a:t>
                      </a:r>
                    </a:p>
                  </a:txBody>
                  <a:tcPr/>
                </a:tc>
                <a:tc>
                  <a:txBody>
                    <a:bodyPr/>
                    <a:lstStyle/>
                    <a:p>
                      <a:pPr>
                        <a:buNone/>
                      </a:pPr>
                      <a:r>
                        <a:rPr lang="fi-FI" sz="900" dirty="0">
                          <a:solidFill>
                            <a:schemeClr val="tx1"/>
                          </a:solidFill>
                        </a:rPr>
                        <a:t>Odottaa STCW –direktiivin uudistamista</a:t>
                      </a:r>
                    </a:p>
                  </a:txBody>
                  <a:tcPr/>
                </a:tc>
                <a:extLst>
                  <a:ext uri="{0D108BD9-81ED-4DB2-BD59-A6C34878D82A}">
                    <a16:rowId xmlns:a16="http://schemas.microsoft.com/office/drawing/2014/main" val="1168339912"/>
                  </a:ext>
                </a:extLst>
              </a:tr>
              <a:tr h="362495">
                <a:tc>
                  <a:txBody>
                    <a:bodyPr/>
                    <a:lstStyle/>
                    <a:p>
                      <a:r>
                        <a:rPr lang="fi-FI" sz="900" dirty="0" err="1">
                          <a:solidFill>
                            <a:schemeClr val="tx1"/>
                          </a:solidFill>
                        </a:rPr>
                        <a:t>Kiwa</a:t>
                      </a:r>
                      <a:r>
                        <a:rPr lang="fi-FI" sz="900" dirty="0">
                          <a:solidFill>
                            <a:schemeClr val="tx1"/>
                          </a:solidFill>
                        </a:rPr>
                        <a:t> Inspecta</a:t>
                      </a:r>
                    </a:p>
                  </a:txBody>
                  <a:tcPr/>
                </a:tc>
                <a:tc>
                  <a:txBody>
                    <a:bodyPr/>
                    <a:lstStyle/>
                    <a:p>
                      <a:pPr lvl="0" algn="l">
                        <a:buNone/>
                      </a:pPr>
                      <a:r>
                        <a:rPr lang="fi-FI" sz="900" b="0" i="0" u="none" strike="noStrike" noProof="0" dirty="0">
                          <a:solidFill>
                            <a:schemeClr val="tx1"/>
                          </a:solidFill>
                          <a:latin typeface="Verdana"/>
                        </a:rPr>
                        <a:t>Lippuvaltiotoiminta</a:t>
                      </a:r>
                      <a:r>
                        <a:rPr lang="fi-FI" sz="900" b="0" i="0" u="none" strike="noStrike" baseline="0" noProof="0" dirty="0">
                          <a:solidFill>
                            <a:schemeClr val="tx1"/>
                          </a:solidFill>
                          <a:latin typeface="Verdana"/>
                        </a:rPr>
                        <a:t> </a:t>
                      </a:r>
                      <a:r>
                        <a:rPr lang="fi-FI" sz="900" b="0" i="0" u="none" strike="noStrike" noProof="0" dirty="0">
                          <a:solidFill>
                            <a:schemeClr val="tx1"/>
                          </a:solidFill>
                          <a:latin typeface="Verdana"/>
                        </a:rPr>
                        <a:t>(LJP),</a:t>
                      </a:r>
                      <a:r>
                        <a:rPr lang="fi-FI" sz="900" b="0" i="0" u="none" strike="noStrike" baseline="0" noProof="0" dirty="0">
                          <a:solidFill>
                            <a:schemeClr val="tx1"/>
                          </a:solidFill>
                          <a:latin typeface="Verdana"/>
                        </a:rPr>
                        <a:t> </a:t>
                      </a:r>
                      <a:r>
                        <a:rPr lang="fi-FI" sz="900" dirty="0">
                          <a:solidFill>
                            <a:schemeClr val="tx1"/>
                          </a:solidFill>
                        </a:rPr>
                        <a:t>ISO 9001</a:t>
                      </a:r>
                    </a:p>
                  </a:txBody>
                  <a:tcPr/>
                </a:tc>
                <a:tc>
                  <a:txBody>
                    <a:bodyPr/>
                    <a:lstStyle/>
                    <a:p>
                      <a:r>
                        <a:rPr lang="fi-FI" sz="900" dirty="0">
                          <a:solidFill>
                            <a:schemeClr val="tx1"/>
                          </a:solidFill>
                        </a:rPr>
                        <a:t>22.11.2021</a:t>
                      </a:r>
                    </a:p>
                  </a:txBody>
                  <a:tcPr/>
                </a:tc>
                <a:tc>
                  <a:txBody>
                    <a:bodyPr/>
                    <a:lstStyle/>
                    <a:p>
                      <a:r>
                        <a:rPr lang="fi-FI" sz="900" dirty="0">
                          <a:solidFill>
                            <a:schemeClr val="tx1"/>
                          </a:solidFill>
                        </a:rPr>
                        <a:t>9 kpl</a:t>
                      </a:r>
                    </a:p>
                  </a:txBody>
                  <a:tcPr/>
                </a:tc>
                <a:tc>
                  <a:txBody>
                    <a:bodyPr/>
                    <a:lstStyle/>
                    <a:p>
                      <a:r>
                        <a:rPr lang="fi-FI" sz="900" dirty="0">
                          <a:solidFill>
                            <a:schemeClr val="tx1"/>
                          </a:solidFill>
                        </a:rPr>
                        <a:t>Ei poikkeamia</a:t>
                      </a:r>
                    </a:p>
                  </a:txBody>
                  <a:tcPr/>
                </a:tc>
                <a:tc>
                  <a:txBody>
                    <a:bodyPr/>
                    <a:lstStyle/>
                    <a:p>
                      <a:r>
                        <a:rPr lang="fi-FI" sz="900" dirty="0">
                          <a:solidFill>
                            <a:schemeClr val="tx1"/>
                          </a:solidFill>
                        </a:rPr>
                        <a:t>9kpl /1kpl</a:t>
                      </a:r>
                    </a:p>
                  </a:txBody>
                  <a:tcPr/>
                </a:tc>
                <a:tc>
                  <a:txBody>
                    <a:bodyPr/>
                    <a:lstStyle/>
                    <a:p>
                      <a:pPr algn="l" rtl="0" fontAlgn="auto"/>
                      <a:r>
                        <a:rPr lang="fi-FI" sz="900" b="0" i="0" dirty="0" err="1">
                          <a:solidFill>
                            <a:schemeClr val="tx1"/>
                          </a:solidFill>
                          <a:effectLst/>
                          <a:latin typeface="Verdana"/>
                        </a:rPr>
                        <a:t>Mittarointi</a:t>
                      </a:r>
                      <a:r>
                        <a:rPr lang="fi-FI" sz="900" b="0" i="0" dirty="0">
                          <a:solidFill>
                            <a:schemeClr val="tx1"/>
                          </a:solidFill>
                          <a:effectLst/>
                          <a:latin typeface="Verdana"/>
                        </a:rPr>
                        <a:t>-asiat työn alla</a:t>
                      </a:r>
                    </a:p>
                  </a:txBody>
                  <a:tcPr/>
                </a:tc>
                <a:extLst>
                  <a:ext uri="{0D108BD9-81ED-4DB2-BD59-A6C34878D82A}">
                    <a16:rowId xmlns:a16="http://schemas.microsoft.com/office/drawing/2014/main" val="33656549"/>
                  </a:ext>
                </a:extLst>
              </a:tr>
            </a:tbl>
          </a:graphicData>
        </a:graphic>
      </p:graphicFrame>
      <p:sp>
        <p:nvSpPr>
          <p:cNvPr id="4" name="Date Placeholder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C26D35A-BCDD-4920-B85D-989E3CD3E912}"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21152746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Tulli</a:t>
            </a:r>
          </a:p>
        </p:txBody>
      </p:sp>
      <p:sp>
        <p:nvSpPr>
          <p:cNvPr id="3" name="Sisällön paikkamerkki 2"/>
          <p:cNvSpPr>
            <a:spLocks noGrp="1"/>
          </p:cNvSpPr>
          <p:nvPr>
            <p:ph idx="1"/>
          </p:nvPr>
        </p:nvSpPr>
        <p:spPr/>
        <p:txBody>
          <a:bodyPr/>
          <a:lstStyle/>
          <a:p>
            <a:r>
              <a:rPr lang="fi-FI" sz="1600" dirty="0"/>
              <a:t>Suomen satamasta tai ankkuripaikalta lähtevästä meriliikenteessä olevasta aluksesta on tulliviranomaiselle ennen aluksen lähtöä annettava lähtöilmoitus Portnetiin.</a:t>
            </a:r>
          </a:p>
          <a:p>
            <a:r>
              <a:rPr lang="fi-FI" sz="1600" dirty="0"/>
              <a:t>Tulliviranomainen voi vaatia lähtöilmoituksessa ilmoitusmuodollisuusdirektiivin liitteen B osan 1–6 kohdissa tarkoitettujen FAL-lomakkeiden sisältämät tiedot.</a:t>
            </a:r>
          </a:p>
          <a:p>
            <a:r>
              <a:rPr lang="fi-FI" sz="1600" dirty="0"/>
              <a:t>Suomen satamaan ensimmäisenä määräsatamanaan tai ankkuripaikkanaan Euroopan talousalueen ulkopuolisesta satamasta saapuvan vaarallista tai ympäristöä pilaavaa ainetta kuljettavasta aluksesta on tulliviranomaiselle ennen aluksen lastaussatamasta lähtöä ilmoitettava Portnetiin aluksella kuljetettaviksi tarkoitetuista vaarallisista aineista.</a:t>
            </a:r>
          </a:p>
          <a:p>
            <a:r>
              <a:rPr lang="fi-FI" sz="1600" dirty="0"/>
              <a:t>Suomen satamasta lähtevän vaarallista tai ympäristöä pilaavaa ainetta kuljettavasta aluksesta on Portnetiin viimeistään aluksen lähtöhetkellä tehtävä ilmoitus lastista tulliviranomaiselle.</a:t>
            </a:r>
          </a:p>
          <a:p>
            <a:r>
              <a:rPr lang="fi-FI" sz="1600" dirty="0"/>
              <a:t>Tulliviranomainen varmistaa, että edellä mainitut tiedot ovat vaatimusten mukaiset.</a:t>
            </a:r>
          </a:p>
          <a:p>
            <a:r>
              <a:rPr lang="fi-FI" sz="1600" dirty="0"/>
              <a:t>Lisäksi Portnetiin on annettava väylämaksulain mukainen väylämaksuilmoitus.</a:t>
            </a:r>
          </a:p>
          <a:p>
            <a:endParaRPr lang="fi-FI" sz="16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54637787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Tulli</a:t>
            </a:r>
          </a:p>
        </p:txBody>
      </p:sp>
      <p:sp>
        <p:nvSpPr>
          <p:cNvPr id="3" name="Sisällön paikkamerkki 2"/>
          <p:cNvSpPr>
            <a:spLocks noGrp="1"/>
          </p:cNvSpPr>
          <p:nvPr>
            <p:ph idx="1"/>
          </p:nvPr>
        </p:nvSpPr>
        <p:spPr/>
        <p:txBody>
          <a:bodyPr/>
          <a:lstStyle/>
          <a:p>
            <a:pPr marL="0" indent="0">
              <a:buNone/>
            </a:pPr>
            <a:r>
              <a:rPr lang="fi-FI" sz="1600" dirty="0"/>
              <a:t>Portnetiin annettujen ilmoitusten käsittely Tullissa</a:t>
            </a:r>
          </a:p>
          <a:p>
            <a:r>
              <a:rPr lang="fi-FI" sz="1600" dirty="0"/>
              <a:t>Tullin ulkomaankauppa- ja verotusosastoon kuuluva keskitetty valtakunnallinen meriliikenneryhmä valvoo, että Portnetiin annetut ilmoitukset ovat vaatimusten mukaiset.</a:t>
            </a:r>
          </a:p>
          <a:p>
            <a:r>
              <a:rPr lang="fi-FI" sz="1600" dirty="0"/>
              <a:t>Meriliikenneryhmä kantaa väylämaksua Suomen aluevesille ja Suomen satamiin saapuvista väylämaksulain piiriin kuuluvista aluksista.</a:t>
            </a:r>
          </a:p>
          <a:p>
            <a:r>
              <a:rPr lang="fi-FI" sz="1600" dirty="0"/>
              <a:t>Tullin valvontaosastoon kuuluva meriliikenteen analyysi- ja tiedusteluryhmä suorittaa Portnetiin annettujen tietojen riskianalyysin.</a:t>
            </a:r>
          </a:p>
          <a:p>
            <a:pPr marL="0" indent="0">
              <a:buNone/>
            </a:pPr>
            <a:endParaRPr lang="fi-FI" sz="16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7363882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Tulli</a:t>
            </a:r>
          </a:p>
        </p:txBody>
      </p:sp>
      <p:sp>
        <p:nvSpPr>
          <p:cNvPr id="3" name="Sisällön paikkamerkki 2"/>
          <p:cNvSpPr>
            <a:spLocks noGrp="1"/>
          </p:cNvSpPr>
          <p:nvPr>
            <p:ph idx="1"/>
          </p:nvPr>
        </p:nvSpPr>
        <p:spPr/>
        <p:txBody>
          <a:bodyPr/>
          <a:lstStyle/>
          <a:p>
            <a:pPr marL="0" indent="0">
              <a:buNone/>
            </a:pPr>
            <a:r>
              <a:rPr lang="fi-FI" sz="1600" dirty="0"/>
              <a:t>Portnet-järjestelmään annettavat tiedot, ilmoitukset ja luettelot:</a:t>
            </a:r>
          </a:p>
          <a:p>
            <a:r>
              <a:rPr lang="fi-FI" sz="1600" dirty="0"/>
              <a:t>yleiset tiedot</a:t>
            </a:r>
          </a:p>
          <a:p>
            <a:r>
              <a:rPr lang="fi-FI" sz="1600" dirty="0"/>
              <a:t>väylämaksua koskeva ilmoitus</a:t>
            </a:r>
          </a:p>
          <a:p>
            <a:r>
              <a:rPr lang="fi-FI" sz="1600" dirty="0"/>
              <a:t>aluksen turvatoimia koskeva ennakkoilmoitus</a:t>
            </a:r>
          </a:p>
          <a:p>
            <a:r>
              <a:rPr lang="fi-FI" sz="1600" dirty="0"/>
              <a:t>alus- ja lastijätteitä koskeva  ennakkoilmoitus</a:t>
            </a:r>
          </a:p>
          <a:p>
            <a:r>
              <a:rPr lang="fi-FI" sz="1600" dirty="0"/>
              <a:t>aluksen kuljettamia vaarallisia tai ympäristöä pilaavia aineita koskeva ennakkoilmoitus</a:t>
            </a:r>
          </a:p>
          <a:p>
            <a:r>
              <a:rPr lang="fi-FI" sz="1600" dirty="0"/>
              <a:t>ennakkoilmoitukset aluksen miehistöstä ja matkustajista</a:t>
            </a:r>
          </a:p>
          <a:p>
            <a:r>
              <a:rPr lang="fi-FI" sz="1600" dirty="0"/>
              <a:t>ennakkoilmoitukset aluksen varastoista ja aluksen miehistön tavaroista</a:t>
            </a:r>
          </a:p>
          <a:p>
            <a:endParaRPr lang="fi-FI" sz="16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2008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Tulli</a:t>
            </a:r>
          </a:p>
        </p:txBody>
      </p:sp>
      <p:sp>
        <p:nvSpPr>
          <p:cNvPr id="3" name="Sisällön paikkamerkki 2"/>
          <p:cNvSpPr>
            <a:spLocks noGrp="1"/>
          </p:cNvSpPr>
          <p:nvPr>
            <p:ph idx="1"/>
          </p:nvPr>
        </p:nvSpPr>
        <p:spPr>
          <a:xfrm>
            <a:off x="612000" y="1534602"/>
            <a:ext cx="10746000" cy="4650031"/>
          </a:xfrm>
        </p:spPr>
        <p:txBody>
          <a:bodyPr/>
          <a:lstStyle/>
          <a:p>
            <a:pPr marL="0" indent="0">
              <a:buNone/>
            </a:pPr>
            <a:r>
              <a:rPr lang="fi-FI" sz="1600" dirty="0"/>
              <a:t>Merenkulun kansallinen tiedonhallintajärjestelmä NEMO.</a:t>
            </a:r>
          </a:p>
          <a:p>
            <a:r>
              <a:rPr lang="fi-FI" sz="1600" dirty="0"/>
              <a:t>Euroopan Parlamentin ja Neuvoston asetuksen (EU) 2019/1239 mukainen Portnetin korvaava merenkulun kansallinen single window ilmoitusjärjestelmä nimeltä NEMO otetaan käyttöön 15.8.2025.</a:t>
            </a:r>
          </a:p>
          <a:p>
            <a:r>
              <a:rPr lang="fi-FI" sz="1600" dirty="0"/>
              <a:t>Asetuksen tavoitteena on entistä laajemmin vahvistaa yhdenmukaistetut säännöt satamakäyntejä varten vaadittujen tietojen tarjoamiselle varmistamalla, että samat datajoukot voidaan ilmoittaa kunkin yhteisön jäsenmaan merenkulkualan kansalliseen keskitettyyn palvelupisteeseen samalla tavoin.</a:t>
            </a:r>
          </a:p>
          <a:p>
            <a:r>
              <a:rPr lang="fi-FI" sz="1600" dirty="0"/>
              <a:t>NEMO-järjestelmään voidaan Tullille nykyisin Portnetiin annettavien ilmoitusten lisäksi ilmoittaa lastina olevien tavaroiden tulliselvitykseen liittyviä tavarailmoitusmuodollisuuksia, jotka ohjautuvat NEMO-järjestelmästä edelleen Tullin UTU-järjestelmään.</a:t>
            </a:r>
          </a:p>
          <a:p>
            <a:endParaRPr lang="fi-FI" sz="1600"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96452363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Tulli</a:t>
            </a:r>
          </a:p>
        </p:txBody>
      </p:sp>
      <p:sp>
        <p:nvSpPr>
          <p:cNvPr id="3" name="Sisällön paikkamerkki 2"/>
          <p:cNvSpPr>
            <a:spLocks noGrp="1"/>
          </p:cNvSpPr>
          <p:nvPr>
            <p:ph idx="1"/>
          </p:nvPr>
        </p:nvSpPr>
        <p:spPr/>
        <p:txBody>
          <a:bodyPr/>
          <a:lstStyle/>
          <a:p>
            <a:r>
              <a:rPr lang="fi-FI" dirty="0"/>
              <a:t>Meriliikenteen tilastoa vuosilta 2021 – 2022</a:t>
            </a:r>
          </a:p>
          <a:p>
            <a:endParaRPr lang="fi-FI" dirty="0"/>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p:cNvPicPr>
            <a:picLocks noChangeAspect="1"/>
          </p:cNvPicPr>
          <p:nvPr/>
        </p:nvPicPr>
        <p:blipFill>
          <a:blip r:embed="rId2"/>
          <a:stretch>
            <a:fillRect/>
          </a:stretch>
        </p:blipFill>
        <p:spPr>
          <a:xfrm>
            <a:off x="1415621" y="2479564"/>
            <a:ext cx="8867775" cy="3600450"/>
          </a:xfrm>
          <a:prstGeom prst="rect">
            <a:avLst/>
          </a:prstGeom>
        </p:spPr>
      </p:pic>
    </p:spTree>
    <p:extLst>
      <p:ext uri="{BB962C8B-B14F-4D97-AF65-F5344CB8AC3E}">
        <p14:creationId xmlns:p14="http://schemas.microsoft.com/office/powerpoint/2010/main" val="33208498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Tulli</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Sisällön paikkamerkki 5"/>
          <p:cNvPicPr>
            <a:picLocks noGrp="1" noChangeAspect="1"/>
          </p:cNvPicPr>
          <p:nvPr>
            <p:ph idx="1"/>
          </p:nvPr>
        </p:nvPicPr>
        <p:blipFill>
          <a:blip r:embed="rId2"/>
          <a:stretch>
            <a:fillRect/>
          </a:stretch>
        </p:blipFill>
        <p:spPr>
          <a:xfrm>
            <a:off x="2676786" y="1390029"/>
            <a:ext cx="6314280" cy="4437062"/>
          </a:xfrm>
          <a:prstGeom prst="rect">
            <a:avLst/>
          </a:prstGeom>
        </p:spPr>
      </p:pic>
    </p:spTree>
    <p:extLst>
      <p:ext uri="{BB962C8B-B14F-4D97-AF65-F5344CB8AC3E}">
        <p14:creationId xmlns:p14="http://schemas.microsoft.com/office/powerpoint/2010/main" val="32812723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ea typeface="Verdana"/>
                <a:cs typeface="Verdana"/>
              </a:rPr>
              <a:t>Tulli</a:t>
            </a:r>
            <a:endParaRPr lang="fi-FI" dirty="0"/>
          </a:p>
        </p:txBody>
      </p:sp>
      <p:sp>
        <p:nvSpPr>
          <p:cNvPr id="3" name="Sisällön paikkamerkki 2"/>
          <p:cNvSpPr>
            <a:spLocks noGrp="1"/>
          </p:cNvSpPr>
          <p:nvPr>
            <p:ph idx="1"/>
          </p:nvPr>
        </p:nvSpPr>
        <p:spPr/>
        <p:txBody>
          <a:bodyPr vert="horz" lIns="91440" tIns="45720" rIns="91440" bIns="45720" rtlCol="0" anchor="t">
            <a:noAutofit/>
          </a:bodyPr>
          <a:lstStyle/>
          <a:p>
            <a:pPr marL="269875" indent="-269875"/>
            <a:r>
              <a:rPr lang="fi-FI" sz="1600" b="1" dirty="0">
                <a:ea typeface="Verdana"/>
                <a:cs typeface="Verdana"/>
              </a:rPr>
              <a:t>Meriliikenteeseen liittyvien tehtävien jakautuminen Tullissa:</a:t>
            </a:r>
          </a:p>
          <a:p>
            <a:pPr marL="269875" indent="-269875">
              <a:lnSpc>
                <a:spcPct val="112999"/>
              </a:lnSpc>
            </a:pPr>
            <a:r>
              <a:rPr lang="fi-FI" sz="1600" dirty="0">
                <a:ea typeface="Verdana"/>
                <a:cs typeface="Verdana"/>
              </a:rPr>
              <a:t> Meriliikenteen ilmoituksiin liittyvät tehtävät ovat Tullin ulkomaankauppa- ja verotusosaston toimialaa. </a:t>
            </a:r>
            <a:endParaRPr lang="fi-FI" sz="1600" b="1" dirty="0">
              <a:ea typeface="Verdana"/>
              <a:cs typeface="Verdana"/>
            </a:endParaRPr>
          </a:p>
          <a:p>
            <a:pPr marL="269875" indent="-269875">
              <a:lnSpc>
                <a:spcPct val="112999"/>
              </a:lnSpc>
            </a:pPr>
            <a:r>
              <a:rPr lang="fi-FI" sz="1600" dirty="0">
                <a:ea typeface="Verdana"/>
                <a:cs typeface="Verdana"/>
              </a:rPr>
              <a:t>Ilmoitustietojen analysointi kuuluu valvontaosaston analyysi- ja tiedusteluyksikölle. </a:t>
            </a:r>
            <a:endParaRPr lang="fi-FI" b="1" dirty="0">
              <a:ea typeface="Verdana"/>
              <a:cs typeface="Verdana"/>
            </a:endParaRPr>
          </a:p>
          <a:p>
            <a:pPr marL="269875" indent="-269875">
              <a:lnSpc>
                <a:spcPct val="112999"/>
              </a:lnSpc>
            </a:pPr>
            <a:r>
              <a:rPr lang="fi-FI" sz="1600" dirty="0">
                <a:ea typeface="Verdana"/>
                <a:cs typeface="Verdana"/>
              </a:rPr>
              <a:t>Valvontatoimien ohjaus kuuluu valvontaosaston tullivalvontayksikölle. </a:t>
            </a:r>
            <a:endParaRPr lang="fi-FI" b="1" dirty="0">
              <a:ea typeface="Verdana"/>
              <a:cs typeface="Verdana"/>
            </a:endParaRPr>
          </a:p>
          <a:p>
            <a:pPr marL="269875" indent="-269875">
              <a:lnSpc>
                <a:spcPct val="112999"/>
              </a:lnSpc>
            </a:pPr>
            <a:r>
              <a:rPr lang="fi-FI" sz="1600" dirty="0">
                <a:ea typeface="Verdana"/>
                <a:cs typeface="Verdana"/>
              </a:rPr>
              <a:t>Käytännön valvontatoimien suorittaminen satamissa ja aluksilla kuuluu toimipaikkaosaston henkilöstölle.</a:t>
            </a:r>
            <a:r>
              <a:rPr lang="fi-FI" dirty="0">
                <a:ea typeface="Verdana"/>
                <a:cs typeface="Verdana"/>
              </a:rPr>
              <a:t> </a:t>
            </a:r>
            <a:endParaRPr lang="fi-FI" b="1">
              <a:ea typeface="Verdana"/>
              <a:cs typeface="Verdana"/>
            </a:endParaRPr>
          </a:p>
          <a:p>
            <a:pPr marL="269875" indent="-269875">
              <a:lnSpc>
                <a:spcPct val="112999"/>
              </a:lnSpc>
            </a:pPr>
            <a:endParaRPr lang="fi-FI" b="1" dirty="0">
              <a:ea typeface="Verdana"/>
              <a:cs typeface="Verdana"/>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46856984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ea typeface="Verdana"/>
                <a:cs typeface="Verdana"/>
              </a:rPr>
              <a:t>Tulli</a:t>
            </a:r>
            <a:endParaRPr lang="fi-FI" dirty="0"/>
          </a:p>
        </p:txBody>
      </p:sp>
      <p:sp>
        <p:nvSpPr>
          <p:cNvPr id="3" name="Sisällön paikkamerkki 2"/>
          <p:cNvSpPr>
            <a:spLocks noGrp="1"/>
          </p:cNvSpPr>
          <p:nvPr>
            <p:ph idx="1"/>
          </p:nvPr>
        </p:nvSpPr>
        <p:spPr/>
        <p:txBody>
          <a:bodyPr vert="horz" lIns="91440" tIns="45720" rIns="91440" bIns="45720" rtlCol="0" anchor="t">
            <a:noAutofit/>
          </a:bodyPr>
          <a:lstStyle/>
          <a:p>
            <a:pPr marL="269875" indent="-269875"/>
            <a:r>
              <a:rPr lang="fi-FI" sz="1600" b="1" dirty="0">
                <a:ea typeface="Verdana"/>
                <a:cs typeface="Verdana"/>
              </a:rPr>
              <a:t>Merenkulun </a:t>
            </a:r>
            <a:r>
              <a:rPr lang="fi-FI" sz="1600" b="1" dirty="0" err="1">
                <a:ea typeface="Verdana"/>
                <a:cs typeface="Verdana"/>
              </a:rPr>
              <a:t>ympäistösuojelulain</a:t>
            </a:r>
            <a:r>
              <a:rPr lang="fi-FI" sz="1600" b="1" dirty="0">
                <a:ea typeface="Verdana"/>
                <a:cs typeface="Verdana"/>
              </a:rPr>
              <a:t> mukainen näytteenotto alukselta.</a:t>
            </a:r>
          </a:p>
          <a:p>
            <a:pPr marL="269875" indent="-269875">
              <a:lnSpc>
                <a:spcPct val="112999"/>
              </a:lnSpc>
            </a:pPr>
            <a:r>
              <a:rPr lang="fi-FI" sz="1600" dirty="0">
                <a:ea typeface="Verdana"/>
                <a:cs typeface="Verdana"/>
              </a:rPr>
              <a:t>Tullin velvollisuudesta ottaa näyte alukselle polttoainetta toimitettaessa säädetään laissa merenkulun ympäristösuojelulain muuttamisesta, HE 712021.</a:t>
            </a:r>
            <a:endParaRPr lang="fi-FI" dirty="0"/>
          </a:p>
          <a:p>
            <a:pPr marL="269875" indent="-269875"/>
            <a:r>
              <a:rPr lang="fi-FI" sz="1600" dirty="0">
                <a:ea typeface="Verdana"/>
                <a:cs typeface="Verdana"/>
              </a:rPr>
              <a:t>Säädös tuo periaatteessa Tullille uuden valvontatehtävän.</a:t>
            </a:r>
          </a:p>
          <a:p>
            <a:pPr marL="269875" indent="-269875"/>
            <a:r>
              <a:rPr lang="fi-FI" sz="1600" dirty="0">
                <a:ea typeface="Verdana"/>
                <a:cs typeface="Verdana"/>
              </a:rPr>
              <a:t>Käytännössä uusi valvontatehtävä tulee </a:t>
            </a:r>
            <a:r>
              <a:rPr lang="fi-FI" sz="1600" dirty="0" err="1">
                <a:ea typeface="Verdana"/>
                <a:cs typeface="Verdana"/>
              </a:rPr>
              <a:t>täytäntöönpanodirektiivin</a:t>
            </a:r>
            <a:r>
              <a:rPr lang="fi-FI" sz="1600" dirty="0">
                <a:ea typeface="Verdana"/>
                <a:cs typeface="Verdana"/>
              </a:rPr>
              <a:t> (EU) 2015/253 4 artiklan 1 kohdan mukaan toteutettavaksi ainoastaan, jos jäsenvaltioon rekisteröitynyt polttoainetoimittajan on osoitettu toimittaneen minkä tahansa vuoden aikana kolme kertaa polttoainetta, joka ei ole polttoaineen luovutustodistuksen eritelmien mukaista unionin tietojärjestelmään toimitettujen tietojen tai 7 artiklassa tarkoitetun vuosikertomuksen perusteella. Tällaisia tapauksia ei Suomessa ole ollut, ja on hyvin todennäköistä, ettei niitä tule jatkossakaan. </a:t>
            </a:r>
          </a:p>
          <a:p>
            <a:pPr marL="269875" indent="-269875"/>
            <a:r>
              <a:rPr lang="fi-FI" sz="1600" dirty="0">
                <a:ea typeface="Verdana"/>
                <a:cs typeface="Verdana"/>
              </a:rPr>
              <a:t>Näytteenotto on kuitenkin ohjeistettu Tullissa ja henkilöstöä on koulutettu tehtävään tarvittavin osin</a:t>
            </a:r>
            <a:r>
              <a:rPr lang="fi-FI" dirty="0">
                <a:ea typeface="Verdana"/>
                <a:cs typeface="Verdana"/>
              </a:rPr>
              <a:t>.</a:t>
            </a:r>
          </a:p>
          <a:p>
            <a:pPr marL="269875" indent="-269875">
              <a:lnSpc>
                <a:spcPct val="112999"/>
              </a:lnSpc>
            </a:pPr>
            <a:endParaRPr lang="fi-FI" dirty="0">
              <a:ea typeface="Verdana"/>
              <a:cs typeface="Verdana"/>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377371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DD7824-E724-4F86-9012-950216937EB6}"/>
              </a:ext>
            </a:extLst>
          </p:cNvPr>
          <p:cNvSpPr>
            <a:spLocks noGrp="1"/>
          </p:cNvSpPr>
          <p:nvPr>
            <p:ph type="title"/>
          </p:nvPr>
        </p:nvSpPr>
        <p:spPr/>
        <p:txBody>
          <a:bodyPr/>
          <a:lstStyle/>
          <a:p>
            <a:r>
              <a:rPr lang="fi-FI" dirty="0"/>
              <a:t>Väylävirasto</a:t>
            </a:r>
          </a:p>
        </p:txBody>
      </p:sp>
      <p:sp>
        <p:nvSpPr>
          <p:cNvPr id="3" name="Sisällön paikkamerkki 2">
            <a:extLst>
              <a:ext uri="{FF2B5EF4-FFF2-40B4-BE49-F238E27FC236}">
                <a16:creationId xmlns:a16="http://schemas.microsoft.com/office/drawing/2014/main" id="{0C8FAC51-0976-4575-98C1-B99F9B85C7F7}"/>
              </a:ext>
            </a:extLst>
          </p:cNvPr>
          <p:cNvSpPr>
            <a:spLocks noGrp="1"/>
          </p:cNvSpPr>
          <p:nvPr>
            <p:ph idx="1"/>
          </p:nvPr>
        </p:nvSpPr>
        <p:spPr/>
        <p:txBody>
          <a:bodyPr/>
          <a:lstStyle/>
          <a:p>
            <a:r>
              <a:rPr lang="fi-FI" dirty="0"/>
              <a:t>VTS-palvelujen hankkiminen</a:t>
            </a:r>
          </a:p>
          <a:p>
            <a:r>
              <a:rPr lang="fi-FI" dirty="0"/>
              <a:t>Merenkulun turvalaitteet (ATON)</a:t>
            </a:r>
          </a:p>
          <a:p>
            <a:r>
              <a:rPr lang="fi-FI" dirty="0"/>
              <a:t>Talvimerenkulun avustaminen</a:t>
            </a:r>
          </a:p>
        </p:txBody>
      </p:sp>
      <p:sp>
        <p:nvSpPr>
          <p:cNvPr id="4" name="Päivämäärän paikkamerkki 3">
            <a:extLst>
              <a:ext uri="{FF2B5EF4-FFF2-40B4-BE49-F238E27FC236}">
                <a16:creationId xmlns:a16="http://schemas.microsoft.com/office/drawing/2014/main" id="{E2052B8C-6A0E-4397-8EDD-DE8004B4816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5D5572E-8B20-4820-ABE2-0CBAB98B23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886504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56ABB-777C-4B72-B314-32FDB91F59FE}"/>
              </a:ext>
            </a:extLst>
          </p:cNvPr>
          <p:cNvSpPr>
            <a:spLocks noGrp="1"/>
          </p:cNvSpPr>
          <p:nvPr>
            <p:ph type="ctrTitle"/>
          </p:nvPr>
        </p:nvSpPr>
        <p:spPr>
          <a:xfrm>
            <a:off x="372636" y="331694"/>
            <a:ext cx="5024118" cy="3097306"/>
          </a:xfrm>
        </p:spPr>
        <p:txBody>
          <a:bodyPr>
            <a:normAutofit fontScale="90000"/>
          </a:bodyPr>
          <a:lstStyle/>
          <a:p>
            <a:pPr algn="ctr">
              <a:lnSpc>
                <a:spcPct val="120000"/>
              </a:lnSpc>
            </a:pPr>
            <a:r>
              <a:rPr lang="fi-FI" altLang="en-US" sz="3200" dirty="0" err="1">
                <a:ea typeface="Calibri" panose="020F0502020204030204" pitchFamily="34" charset="0"/>
                <a:cs typeface="Arial" panose="020B0604020202020204" pitchFamily="34" charset="0"/>
              </a:rPr>
              <a:t>Finnish</a:t>
            </a:r>
            <a:r>
              <a:rPr lang="fi-FI" altLang="en-US" sz="3200" dirty="0">
                <a:ea typeface="Calibri" panose="020F0502020204030204" pitchFamily="34" charset="0"/>
                <a:cs typeface="Arial" panose="020B0604020202020204" pitchFamily="34" charset="0"/>
              </a:rPr>
              <a:t> Transport </a:t>
            </a:r>
            <a:r>
              <a:rPr lang="fi-FI" altLang="en-US" sz="3200" dirty="0" err="1">
                <a:ea typeface="Calibri" panose="020F0502020204030204" pitchFamily="34" charset="0"/>
                <a:cs typeface="Arial" panose="020B0604020202020204" pitchFamily="34" charset="0"/>
              </a:rPr>
              <a:t>Infrastructure</a:t>
            </a:r>
            <a:r>
              <a:rPr lang="fi-FI" altLang="en-US" sz="3200" dirty="0">
                <a:ea typeface="Calibri" panose="020F0502020204030204" pitchFamily="34" charset="0"/>
                <a:cs typeface="Arial" panose="020B0604020202020204" pitchFamily="34" charset="0"/>
              </a:rPr>
              <a:t> </a:t>
            </a:r>
            <a:r>
              <a:rPr lang="fi-FI" altLang="en-US" sz="3200" dirty="0" err="1">
                <a:ea typeface="Calibri" panose="020F0502020204030204" pitchFamily="34" charset="0"/>
                <a:cs typeface="Arial" panose="020B0604020202020204" pitchFamily="34" charset="0"/>
              </a:rPr>
              <a:t>Agency</a:t>
            </a:r>
            <a:br>
              <a:rPr lang="fi-FI" altLang="en-US" sz="3200" dirty="0">
                <a:ea typeface="Calibri" panose="020F0502020204030204" pitchFamily="34" charset="0"/>
                <a:cs typeface="Arial" panose="020B0604020202020204" pitchFamily="34" charset="0"/>
              </a:rPr>
            </a:br>
            <a:r>
              <a:rPr lang="fi-FI" altLang="en-US" sz="3200" dirty="0">
                <a:ea typeface="Calibri" panose="020F0502020204030204" pitchFamily="34" charset="0"/>
                <a:cs typeface="Arial" panose="020B0604020202020204" pitchFamily="34" charset="0"/>
              </a:rPr>
              <a:t>(FTIA)</a:t>
            </a:r>
            <a:br>
              <a:rPr lang="fi-FI" altLang="en-US" sz="3200" dirty="0">
                <a:ea typeface="Calibri" panose="020F0502020204030204" pitchFamily="34" charset="0"/>
                <a:cs typeface="Arial" panose="020B0604020202020204" pitchFamily="34" charset="0"/>
              </a:rPr>
            </a:br>
            <a:br>
              <a:rPr lang="fi-FI" altLang="en-US" sz="3200" dirty="0">
                <a:ea typeface="Calibri" panose="020F0502020204030204" pitchFamily="34" charset="0"/>
                <a:cs typeface="Arial" panose="020B0604020202020204" pitchFamily="34" charset="0"/>
              </a:rPr>
            </a:br>
            <a:r>
              <a:rPr lang="fi-FI" altLang="en-US" sz="3200" dirty="0">
                <a:ea typeface="Calibri" panose="020F0502020204030204" pitchFamily="34" charset="0"/>
                <a:cs typeface="Arial" panose="020B0604020202020204" pitchFamily="34" charset="0"/>
              </a:rPr>
              <a:t>Presentation for </a:t>
            </a:r>
            <a:br>
              <a:rPr lang="fi-FI" altLang="en-US" sz="3200" dirty="0">
                <a:ea typeface="Calibri" panose="020F0502020204030204" pitchFamily="34" charset="0"/>
                <a:cs typeface="Arial" panose="020B0604020202020204" pitchFamily="34" charset="0"/>
              </a:rPr>
            </a:br>
            <a:r>
              <a:rPr lang="fi-FI" altLang="en-US" sz="3200" dirty="0">
                <a:ea typeface="Calibri" panose="020F0502020204030204" pitchFamily="34" charset="0"/>
                <a:cs typeface="Arial" panose="020B0604020202020204" pitchFamily="34" charset="0"/>
              </a:rPr>
              <a:t>IMO IMSAS</a:t>
            </a:r>
            <a:endParaRPr lang="fi-FI" dirty="0"/>
          </a:p>
        </p:txBody>
      </p:sp>
      <p:pic>
        <p:nvPicPr>
          <p:cNvPr id="18" name="Picture Placeholder 17">
            <a:extLst>
              <a:ext uri="{FF2B5EF4-FFF2-40B4-BE49-F238E27FC236}">
                <a16:creationId xmlns:a16="http://schemas.microsoft.com/office/drawing/2014/main" id="{4A79AEEF-BB10-449C-848A-D68F193C157D}"/>
              </a:ext>
            </a:extLst>
          </p:cNvPr>
          <p:cNvPicPr>
            <a:picLocks noGrp="1" noChangeAspect="1"/>
          </p:cNvPicPr>
          <p:nvPr>
            <p:ph type="pic" sz="quarter" idx="11"/>
          </p:nvPr>
        </p:nvPicPr>
        <p:blipFill>
          <a:blip r:embed="rId2" cstate="screen">
            <a:extLst>
              <a:ext uri="{28A0092B-C50C-407E-A947-70E740481C1C}">
                <a14:useLocalDpi xmlns:a14="http://schemas.microsoft.com/office/drawing/2010/main"/>
              </a:ext>
            </a:extLst>
          </a:blip>
          <a:srcRect/>
          <a:stretch>
            <a:fillRect/>
          </a:stretch>
        </p:blipFill>
        <p:spPr/>
      </p:pic>
      <p:pic>
        <p:nvPicPr>
          <p:cNvPr id="20" name="Picture Placeholder 19" descr="A picture containing train, track, tree, outdoor&#10;&#10;Description automatically generated">
            <a:extLst>
              <a:ext uri="{FF2B5EF4-FFF2-40B4-BE49-F238E27FC236}">
                <a16:creationId xmlns:a16="http://schemas.microsoft.com/office/drawing/2014/main" id="{3184B9C2-A449-466A-855C-78E5332285E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pic>
        <p:nvPicPr>
          <p:cNvPr id="22" name="Picture Placeholder 21" descr="A picture containing ground, outdoor&#10;&#10;Description automatically generated">
            <a:extLst>
              <a:ext uri="{FF2B5EF4-FFF2-40B4-BE49-F238E27FC236}">
                <a16:creationId xmlns:a16="http://schemas.microsoft.com/office/drawing/2014/main" id="{2C426B87-D82B-48A2-AEF6-BF92D074905A}"/>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09081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1CD7E6-DBF9-4A77-91A2-E22FC65B2440}"/>
              </a:ext>
            </a:extLst>
          </p:cNvPr>
          <p:cNvSpPr>
            <a:spLocks noGrp="1"/>
          </p:cNvSpPr>
          <p:nvPr>
            <p:ph type="title"/>
          </p:nvPr>
        </p:nvSpPr>
        <p:spPr>
          <a:xfrm>
            <a:off x="611999" y="612000"/>
            <a:ext cx="11197119" cy="1108800"/>
          </a:xfrm>
        </p:spPr>
        <p:txBody>
          <a:bodyPr/>
          <a:lstStyle/>
          <a:p>
            <a:r>
              <a:rPr lang="fi-FI" sz="2800" dirty="0">
                <a:solidFill>
                  <a:schemeClr val="bg2">
                    <a:lumMod val="75000"/>
                  </a:schemeClr>
                </a:solidFill>
              </a:rPr>
              <a:t>Merenkulun hallinnon yhteistyöryhmät ja koordinaatiokokoukset sekä niiden toimenpiteet 1/2</a:t>
            </a:r>
            <a:endParaRPr lang="fi-FI" dirty="0"/>
          </a:p>
        </p:txBody>
      </p:sp>
      <p:sp>
        <p:nvSpPr>
          <p:cNvPr id="4" name="Päivämäärän paikkamerkki 3">
            <a:extLst>
              <a:ext uri="{FF2B5EF4-FFF2-40B4-BE49-F238E27FC236}">
                <a16:creationId xmlns:a16="http://schemas.microsoft.com/office/drawing/2014/main" id="{A863EF90-10A5-4C51-B052-BCB2E5EAA39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71C211E-86B6-4B94-BFAB-64C951A741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Taulukko 6">
            <a:extLst>
              <a:ext uri="{FF2B5EF4-FFF2-40B4-BE49-F238E27FC236}">
                <a16:creationId xmlns:a16="http://schemas.microsoft.com/office/drawing/2014/main" id="{4C410FDF-5E60-4A6D-BBB1-00E09A503C5A}"/>
              </a:ext>
            </a:extLst>
          </p:cNvPr>
          <p:cNvGraphicFramePr>
            <a:graphicFrameLocks noGrp="1"/>
          </p:cNvGraphicFramePr>
          <p:nvPr>
            <p:extLst>
              <p:ext uri="{D42A27DB-BD31-4B8C-83A1-F6EECF244321}">
                <p14:modId xmlns:p14="http://schemas.microsoft.com/office/powerpoint/2010/main" val="3631925245"/>
              </p:ext>
            </p:extLst>
          </p:nvPr>
        </p:nvGraphicFramePr>
        <p:xfrm>
          <a:off x="717551" y="1564640"/>
          <a:ext cx="11197120" cy="4884420"/>
        </p:xfrm>
        <a:graphic>
          <a:graphicData uri="http://schemas.openxmlformats.org/drawingml/2006/table">
            <a:tbl>
              <a:tblPr firstRow="1" bandRow="1">
                <a:tableStyleId>{5C22544A-7EE6-4342-B048-85BDC9FD1C3A}</a:tableStyleId>
              </a:tblPr>
              <a:tblGrid>
                <a:gridCol w="2799280">
                  <a:extLst>
                    <a:ext uri="{9D8B030D-6E8A-4147-A177-3AD203B41FA5}">
                      <a16:colId xmlns:a16="http://schemas.microsoft.com/office/drawing/2014/main" val="1485497551"/>
                    </a:ext>
                  </a:extLst>
                </a:gridCol>
                <a:gridCol w="1364355">
                  <a:extLst>
                    <a:ext uri="{9D8B030D-6E8A-4147-A177-3AD203B41FA5}">
                      <a16:colId xmlns:a16="http://schemas.microsoft.com/office/drawing/2014/main" val="3195597730"/>
                    </a:ext>
                  </a:extLst>
                </a:gridCol>
                <a:gridCol w="3453191">
                  <a:extLst>
                    <a:ext uri="{9D8B030D-6E8A-4147-A177-3AD203B41FA5}">
                      <a16:colId xmlns:a16="http://schemas.microsoft.com/office/drawing/2014/main" val="3377438408"/>
                    </a:ext>
                  </a:extLst>
                </a:gridCol>
                <a:gridCol w="3580294">
                  <a:extLst>
                    <a:ext uri="{9D8B030D-6E8A-4147-A177-3AD203B41FA5}">
                      <a16:colId xmlns:a16="http://schemas.microsoft.com/office/drawing/2014/main" val="4223467916"/>
                    </a:ext>
                  </a:extLst>
                </a:gridCol>
              </a:tblGrid>
              <a:tr h="370840">
                <a:tc>
                  <a:txBody>
                    <a:bodyPr/>
                    <a:lstStyle/>
                    <a:p>
                      <a:r>
                        <a:rPr lang="fi-FI" dirty="0"/>
                        <a:t>Ryhmän nimi</a:t>
                      </a:r>
                    </a:p>
                  </a:txBody>
                  <a:tcPr/>
                </a:tc>
                <a:tc>
                  <a:txBody>
                    <a:bodyPr/>
                    <a:lstStyle/>
                    <a:p>
                      <a:r>
                        <a:rPr lang="fi-FI" dirty="0"/>
                        <a:t>Vetäjä</a:t>
                      </a:r>
                    </a:p>
                  </a:txBody>
                  <a:tcPr/>
                </a:tc>
                <a:tc>
                  <a:txBody>
                    <a:bodyPr/>
                    <a:lstStyle/>
                    <a:p>
                      <a:r>
                        <a:rPr lang="fi-FI" dirty="0"/>
                        <a:t>Osallistujat</a:t>
                      </a:r>
                    </a:p>
                  </a:txBody>
                  <a:tcPr/>
                </a:tc>
                <a:tc>
                  <a:txBody>
                    <a:bodyPr/>
                    <a:lstStyle/>
                    <a:p>
                      <a:r>
                        <a:rPr lang="fi-FI" dirty="0"/>
                        <a:t>Toimenpiteitä</a:t>
                      </a:r>
                    </a:p>
                  </a:txBody>
                  <a:tcPr/>
                </a:tc>
                <a:extLst>
                  <a:ext uri="{0D108BD9-81ED-4DB2-BD59-A6C34878D82A}">
                    <a16:rowId xmlns:a16="http://schemas.microsoft.com/office/drawing/2014/main" val="2437652734"/>
                  </a:ext>
                </a:extLst>
              </a:tr>
              <a:tr h="370840">
                <a:tc>
                  <a:txBody>
                    <a:bodyPr/>
                    <a:lstStyle/>
                    <a:p>
                      <a:r>
                        <a:rPr lang="fi-FI" sz="1050" dirty="0"/>
                        <a:t>Meripelastustoimen neuvottelukunta</a:t>
                      </a:r>
                    </a:p>
                  </a:txBody>
                  <a:tcPr/>
                </a:tc>
                <a:tc>
                  <a:txBody>
                    <a:bodyPr/>
                    <a:lstStyle/>
                    <a:p>
                      <a:r>
                        <a:rPr lang="fi-FI" sz="1050" dirty="0"/>
                        <a:t>Raja</a:t>
                      </a:r>
                    </a:p>
                  </a:txBody>
                  <a:tcPr/>
                </a:tc>
                <a:tc>
                  <a:txBody>
                    <a:bodyPr/>
                    <a:lstStyle/>
                    <a:p>
                      <a:pPr>
                        <a:buNone/>
                      </a:pPr>
                      <a:r>
                        <a:rPr lang="fi-FI" sz="1050"/>
                        <a:t>Traficom, Fintraffic, SYKE, Merivoimat, PEO, POHA, Tulli</a:t>
                      </a:r>
                      <a:endParaRPr lang="fi-FI" sz="1050" dirty="0"/>
                    </a:p>
                  </a:txBody>
                  <a:tcPr/>
                </a:tc>
                <a:tc>
                  <a:txBody>
                    <a:bodyPr/>
                    <a:lstStyle/>
                    <a:p>
                      <a:endParaRPr lang="fi-FI" sz="1050" dirty="0"/>
                    </a:p>
                  </a:txBody>
                  <a:tcPr/>
                </a:tc>
                <a:extLst>
                  <a:ext uri="{0D108BD9-81ED-4DB2-BD59-A6C34878D82A}">
                    <a16:rowId xmlns:a16="http://schemas.microsoft.com/office/drawing/2014/main" val="2023830362"/>
                  </a:ext>
                </a:extLst>
              </a:tr>
              <a:tr h="370840">
                <a:tc>
                  <a:txBody>
                    <a:bodyPr/>
                    <a:lstStyle/>
                    <a:p>
                      <a:r>
                        <a:rPr lang="fi-FI" sz="1050" dirty="0"/>
                        <a:t>METO sihteeristö ja ATR (asiantuntijaryhmä)</a:t>
                      </a:r>
                    </a:p>
                  </a:txBody>
                  <a:tcPr/>
                </a:tc>
                <a:tc>
                  <a:txBody>
                    <a:bodyPr/>
                    <a:lstStyle/>
                    <a:p>
                      <a:r>
                        <a:rPr lang="fi-FI" sz="1050" dirty="0"/>
                        <a:t>Kukin vuorollaan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dirty="0"/>
                        <a:t>Traficom, Väylävirasto, Merivoimat, Rajavartiolaitos</a:t>
                      </a:r>
                    </a:p>
                  </a:txBody>
                  <a:tcPr/>
                </a:tc>
                <a:tc>
                  <a:txBody>
                    <a:bodyPr/>
                    <a:lstStyle/>
                    <a:p>
                      <a:endParaRPr lang="fi-FI" sz="1050" dirty="0"/>
                    </a:p>
                  </a:txBody>
                  <a:tcPr/>
                </a:tc>
                <a:extLst>
                  <a:ext uri="{0D108BD9-81ED-4DB2-BD59-A6C34878D82A}">
                    <a16:rowId xmlns:a16="http://schemas.microsoft.com/office/drawing/2014/main" val="3470960122"/>
                  </a:ext>
                </a:extLst>
              </a:tr>
              <a:tr h="370840">
                <a:tc>
                  <a:txBody>
                    <a:bodyPr/>
                    <a:lstStyle/>
                    <a:p>
                      <a:r>
                        <a:rPr lang="fi-FI" sz="1050" dirty="0"/>
                        <a:t>EMSW Seurantaryhmä</a:t>
                      </a:r>
                    </a:p>
                  </a:txBody>
                  <a:tcPr/>
                </a:tc>
                <a:tc>
                  <a:txBody>
                    <a:bodyPr/>
                    <a:lstStyle/>
                    <a:p>
                      <a:r>
                        <a:rPr lang="fi-FI" sz="1050" dirty="0"/>
                        <a:t>Traficom</a:t>
                      </a:r>
                    </a:p>
                  </a:txBody>
                  <a:tcPr/>
                </a:tc>
                <a:tc>
                  <a:txBody>
                    <a:bodyPr/>
                    <a:lstStyle/>
                    <a:p>
                      <a:pPr>
                        <a:buNone/>
                      </a:pPr>
                      <a:r>
                        <a:rPr lang="fi-FI" sz="1050" dirty="0"/>
                        <a:t>Traficom, LVM, Tulli, THL, Poliisi, Valvira,  (</a:t>
                      </a:r>
                      <a:r>
                        <a:rPr lang="fi-FI" sz="1050" dirty="0" err="1"/>
                        <a:t>Fintraffic</a:t>
                      </a:r>
                      <a:r>
                        <a:rPr lang="fi-FI" sz="1050" dirty="0"/>
                        <a:t>)</a:t>
                      </a:r>
                    </a:p>
                  </a:txBody>
                  <a:tcPr/>
                </a:tc>
                <a:tc>
                  <a:txBody>
                    <a:bodyPr/>
                    <a:lstStyle/>
                    <a:p>
                      <a:r>
                        <a:rPr lang="fi-FI" sz="1050" dirty="0"/>
                        <a:t>Nemo</a:t>
                      </a:r>
                    </a:p>
                  </a:txBody>
                  <a:tcPr/>
                </a:tc>
                <a:extLst>
                  <a:ext uri="{0D108BD9-81ED-4DB2-BD59-A6C34878D82A}">
                    <a16:rowId xmlns:a16="http://schemas.microsoft.com/office/drawing/2014/main" val="592124406"/>
                  </a:ext>
                </a:extLst>
              </a:tr>
              <a:tr h="370840">
                <a:tc>
                  <a:txBody>
                    <a:bodyPr/>
                    <a:lstStyle/>
                    <a:p>
                      <a:r>
                        <a:rPr lang="fi-FI" sz="1050" dirty="0"/>
                        <a:t>EMSW Viranomaiskoordinaatio </a:t>
                      </a:r>
                    </a:p>
                  </a:txBody>
                  <a:tcPr/>
                </a:tc>
                <a:tc>
                  <a:txBody>
                    <a:bodyPr/>
                    <a:lstStyle/>
                    <a:p>
                      <a:r>
                        <a:rPr lang="fi-FI" sz="1050" dirty="0"/>
                        <a:t>Traficom</a:t>
                      </a:r>
                    </a:p>
                  </a:txBody>
                  <a:tcPr/>
                </a:tc>
                <a:tc>
                  <a:txBody>
                    <a:bodyPr/>
                    <a:lstStyle/>
                    <a:p>
                      <a:endParaRPr lang="fi-FI" sz="1050" dirty="0"/>
                    </a:p>
                  </a:txBody>
                  <a:tcPr/>
                </a:tc>
                <a:tc>
                  <a:txBody>
                    <a:bodyPr/>
                    <a:lstStyle/>
                    <a:p>
                      <a:r>
                        <a:rPr lang="fi-FI" sz="1050" dirty="0"/>
                        <a:t>Nemo</a:t>
                      </a:r>
                    </a:p>
                  </a:txBody>
                  <a:tcPr/>
                </a:tc>
                <a:extLst>
                  <a:ext uri="{0D108BD9-81ED-4DB2-BD59-A6C34878D82A}">
                    <a16:rowId xmlns:a16="http://schemas.microsoft.com/office/drawing/2014/main" val="2723704507"/>
                  </a:ext>
                </a:extLst>
              </a:tr>
              <a:tr h="370840">
                <a:tc>
                  <a:txBody>
                    <a:bodyPr/>
                    <a:lstStyle/>
                    <a:p>
                      <a:pPr>
                        <a:buNone/>
                      </a:pPr>
                      <a:r>
                        <a:rPr lang="fi-FI" sz="1050"/>
                        <a:t>Merenkulun turva-asioiden yhteistyöryhmä (ISPS)</a:t>
                      </a:r>
                      <a:endParaRPr lang="fi-FI" sz="1050" dirty="0"/>
                    </a:p>
                  </a:txBody>
                  <a:tcPr/>
                </a:tc>
                <a:tc>
                  <a:txBody>
                    <a:bodyPr/>
                    <a:lstStyle/>
                    <a:p>
                      <a:pPr>
                        <a:buNone/>
                      </a:pPr>
                      <a:r>
                        <a:rPr lang="fi-FI" sz="1050"/>
                        <a:t>Traficom</a:t>
                      </a:r>
                      <a:endParaRPr lang="fi-FI" sz="1050" dirty="0" err="1"/>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234851659"/>
                  </a:ext>
                </a:extLst>
              </a:tr>
              <a:tr h="370840">
                <a:tc>
                  <a:txBody>
                    <a:bodyPr/>
                    <a:lstStyle/>
                    <a:p>
                      <a:r>
                        <a:rPr lang="fi-FI" sz="1050" dirty="0"/>
                        <a:t>Meriliikenteen asiakasyhteistyöryhmä</a:t>
                      </a:r>
                    </a:p>
                  </a:txBody>
                  <a:tcPr/>
                </a:tc>
                <a:tc>
                  <a:txBody>
                    <a:bodyPr/>
                    <a:lstStyle/>
                    <a:p>
                      <a:r>
                        <a:rPr lang="fi-FI" sz="1050"/>
                        <a:t>Tulli</a:t>
                      </a:r>
                      <a:endParaRPr lang="fi-FI" sz="1050" dirty="0"/>
                    </a:p>
                  </a:txBody>
                  <a:tcPr/>
                </a:tc>
                <a:tc>
                  <a:txBody>
                    <a:bodyPr/>
                    <a:lstStyle/>
                    <a:p>
                      <a:r>
                        <a:rPr lang="fi-FI" sz="1050"/>
                        <a:t>Traficom</a:t>
                      </a:r>
                    </a:p>
                  </a:txBody>
                  <a:tcPr/>
                </a:tc>
                <a:tc>
                  <a:txBody>
                    <a:bodyPr/>
                    <a:lstStyle/>
                    <a:p>
                      <a:endParaRPr lang="fi-FI" sz="1050" dirty="0"/>
                    </a:p>
                  </a:txBody>
                  <a:tcPr/>
                </a:tc>
                <a:extLst>
                  <a:ext uri="{0D108BD9-81ED-4DB2-BD59-A6C34878D82A}">
                    <a16:rowId xmlns:a16="http://schemas.microsoft.com/office/drawing/2014/main" val="1726276704"/>
                  </a:ext>
                </a:extLst>
              </a:tr>
              <a:tr h="280643">
                <a:tc>
                  <a:txBody>
                    <a:bodyPr/>
                    <a:lstStyle/>
                    <a:p>
                      <a:r>
                        <a:rPr lang="fi-FI" sz="1050" dirty="0"/>
                        <a:t>Merisää johto- ja -seurantaryhmät</a:t>
                      </a:r>
                    </a:p>
                  </a:txBody>
                  <a:tcPr/>
                </a:tc>
                <a:tc>
                  <a:txBody>
                    <a:bodyPr/>
                    <a:lstStyle/>
                    <a:p>
                      <a:r>
                        <a:rPr lang="fi-FI" sz="1050" dirty="0"/>
                        <a:t>Ilmatieteen laitos</a:t>
                      </a:r>
                    </a:p>
                  </a:txBody>
                  <a:tcPr/>
                </a:tc>
                <a:tc>
                  <a:txBody>
                    <a:bodyPr/>
                    <a:lstStyle/>
                    <a:p>
                      <a:r>
                        <a:rPr lang="fi-FI" sz="1050" dirty="0"/>
                        <a:t>17 merellistä viranomais-, yritys- ja yhdistystoimijaa.</a:t>
                      </a:r>
                    </a:p>
                  </a:txBody>
                  <a:tcPr/>
                </a:tc>
                <a:tc>
                  <a:txBody>
                    <a:bodyPr/>
                    <a:lstStyle/>
                    <a:p>
                      <a:r>
                        <a:rPr lang="fi-FI" sz="1050" dirty="0"/>
                        <a:t>Avoinna 7 suositusta mm. havaintotoiminnan lisäämisestä, palvelujen kehittämisestä ja lisäämisestä.</a:t>
                      </a:r>
                    </a:p>
                  </a:txBody>
                  <a:tcPr/>
                </a:tc>
                <a:extLst>
                  <a:ext uri="{0D108BD9-81ED-4DB2-BD59-A6C34878D82A}">
                    <a16:rowId xmlns:a16="http://schemas.microsoft.com/office/drawing/2014/main" val="2141959909"/>
                  </a:ext>
                </a:extLst>
              </a:tr>
              <a:tr h="370840">
                <a:tc>
                  <a:txBody>
                    <a:bodyPr/>
                    <a:lstStyle/>
                    <a:p>
                      <a:r>
                        <a:rPr lang="fi-FI" sz="1050" dirty="0"/>
                        <a:t>LMV merenkulun sidosryhmäverkosto</a:t>
                      </a:r>
                    </a:p>
                  </a:txBody>
                  <a:tcPr/>
                </a:tc>
                <a:tc>
                  <a:txBody>
                    <a:bodyPr/>
                    <a:lstStyle/>
                    <a:p>
                      <a:r>
                        <a:rPr lang="fi-FI" sz="1050" dirty="0"/>
                        <a:t>LVM</a:t>
                      </a:r>
                    </a:p>
                  </a:txBody>
                  <a:tcPr/>
                </a:tc>
                <a:tc>
                  <a:txBody>
                    <a:bodyPr/>
                    <a:lstStyle/>
                    <a:p>
                      <a:pPr>
                        <a:buNone/>
                      </a:pPr>
                      <a:r>
                        <a:rPr lang="fi-FI" sz="1050" dirty="0"/>
                        <a:t>Merenkulun hallinto,</a:t>
                      </a:r>
                      <a:r>
                        <a:rPr lang="fi-FI" sz="1050" baseline="0" dirty="0"/>
                        <a:t> yritykset, järjestöt sekä tutkimus- ja koulutusorganisaatiot , </a:t>
                      </a:r>
                      <a:r>
                        <a:rPr lang="fi-FI" sz="1050" dirty="0"/>
                        <a:t>OTKES</a:t>
                      </a:r>
                    </a:p>
                  </a:txBody>
                  <a:tcPr/>
                </a:tc>
                <a:tc>
                  <a:txBody>
                    <a:bodyPr/>
                    <a:lstStyle/>
                    <a:p>
                      <a:pPr>
                        <a:buNone/>
                      </a:pPr>
                      <a:r>
                        <a:rPr lang="fi-FI" sz="1050"/>
                        <a:t>Hyödynnetään</a:t>
                      </a:r>
                      <a:r>
                        <a:rPr lang="fi-FI" sz="1050" baseline="0"/>
                        <a:t> esimerkiksi kansallisessa kannanmuodostuksessa ja viestinnässä sidosryhmille</a:t>
                      </a:r>
                      <a:endParaRPr lang="fi-FI" sz="1050" dirty="0"/>
                    </a:p>
                  </a:txBody>
                  <a:tcPr/>
                </a:tc>
                <a:extLst>
                  <a:ext uri="{0D108BD9-81ED-4DB2-BD59-A6C34878D82A}">
                    <a16:rowId xmlns:a16="http://schemas.microsoft.com/office/drawing/2014/main" val="1512068279"/>
                  </a:ext>
                </a:extLst>
              </a:tr>
              <a:tr h="370840">
                <a:tc>
                  <a:txBody>
                    <a:bodyPr/>
                    <a:lstStyle/>
                    <a:p>
                      <a:r>
                        <a:rPr lang="fi-FI" sz="1050" dirty="0"/>
                        <a:t>Valtakunnallinen METO-työryhmä ja alueelliset METO-työryhmät (Suomenlahti ja Länsi-Suomi)</a:t>
                      </a:r>
                    </a:p>
                  </a:txBody>
                  <a:tcPr/>
                </a:tc>
                <a:tc>
                  <a:txBody>
                    <a:bodyPr/>
                    <a:lstStyle/>
                    <a:p>
                      <a:r>
                        <a:rPr lang="fi-FI" sz="1050" dirty="0"/>
                        <a:t>Osallistujat kukin vuorollaan</a:t>
                      </a:r>
                    </a:p>
                  </a:txBody>
                  <a:tcPr/>
                </a:tc>
                <a:tc>
                  <a:txBody>
                    <a:bodyPr/>
                    <a:lstStyle/>
                    <a:p>
                      <a:r>
                        <a:rPr lang="fi-FI" sz="1050" dirty="0"/>
                        <a:t>Traficom, Väylävirasto, Merivoimat, Rajavartiolaitos, PV pääesikunta (vain VK-</a:t>
                      </a:r>
                      <a:r>
                        <a:rPr lang="fi-FI" sz="1050" dirty="0" err="1"/>
                        <a:t>Meto</a:t>
                      </a:r>
                      <a:r>
                        <a:rPr lang="fi-FI" sz="1050" dirty="0"/>
                        <a:t>)</a:t>
                      </a:r>
                    </a:p>
                  </a:txBody>
                  <a:tcPr/>
                </a:tc>
                <a:tc>
                  <a:txBody>
                    <a:bodyPr/>
                    <a:lstStyle/>
                    <a:p>
                      <a:r>
                        <a:rPr lang="fi-FI" sz="1050" dirty="0"/>
                        <a:t>Yhteinen sensoriverkosto merellisen tilannekuvan rikastamiseksi. Säännölliset 2/v kokoukset.</a:t>
                      </a:r>
                    </a:p>
                  </a:txBody>
                  <a:tcPr/>
                </a:tc>
                <a:extLst>
                  <a:ext uri="{0D108BD9-81ED-4DB2-BD59-A6C34878D82A}">
                    <a16:rowId xmlns:a16="http://schemas.microsoft.com/office/drawing/2014/main" val="4247989595"/>
                  </a:ext>
                </a:extLst>
              </a:tr>
              <a:tr h="370840">
                <a:tc>
                  <a:txBody>
                    <a:bodyPr/>
                    <a:lstStyle/>
                    <a:p>
                      <a:r>
                        <a:rPr lang="fi-FI" sz="1050" dirty="0"/>
                        <a:t>Veneilyverkosto (turvallisuuden, turvallisuusviestinnän alatyöryhmä)</a:t>
                      </a:r>
                    </a:p>
                  </a:txBody>
                  <a:tcPr/>
                </a:tc>
                <a:tc>
                  <a:txBody>
                    <a:bodyPr/>
                    <a:lstStyle/>
                    <a:p>
                      <a:r>
                        <a:rPr lang="fi-FI" sz="1050" dirty="0"/>
                        <a:t>Traficom</a:t>
                      </a:r>
                    </a:p>
                  </a:txBody>
                  <a:tcPr/>
                </a:tc>
                <a:tc>
                  <a:txBody>
                    <a:bodyPr/>
                    <a:lstStyle/>
                    <a:p>
                      <a:pPr>
                        <a:buNone/>
                      </a:pPr>
                      <a:r>
                        <a:rPr lang="fi-FI" sz="1050"/>
                        <a:t>OTKES, Fintraffic</a:t>
                      </a:r>
                    </a:p>
                  </a:txBody>
                  <a:tcPr/>
                </a:tc>
                <a:tc>
                  <a:txBody>
                    <a:bodyPr/>
                    <a:lstStyle/>
                    <a:p>
                      <a:endParaRPr lang="fi-FI" sz="1050" dirty="0"/>
                    </a:p>
                  </a:txBody>
                  <a:tcPr/>
                </a:tc>
                <a:extLst>
                  <a:ext uri="{0D108BD9-81ED-4DB2-BD59-A6C34878D82A}">
                    <a16:rowId xmlns:a16="http://schemas.microsoft.com/office/drawing/2014/main" val="2394554571"/>
                  </a:ext>
                </a:extLst>
              </a:tr>
            </a:tbl>
          </a:graphicData>
        </a:graphic>
      </p:graphicFrame>
      <p:sp>
        <p:nvSpPr>
          <p:cNvPr id="7" name="Ellipsi 6">
            <a:extLst>
              <a:ext uri="{FF2B5EF4-FFF2-40B4-BE49-F238E27FC236}">
                <a16:creationId xmlns:a16="http://schemas.microsoft.com/office/drawing/2014/main" id="{55E7AE25-9C12-449C-9746-1F09877863B4}"/>
              </a:ext>
            </a:extLst>
          </p:cNvPr>
          <p:cNvSpPr/>
          <p:nvPr/>
        </p:nvSpPr>
        <p:spPr>
          <a:xfrm>
            <a:off x="266700" y="247650"/>
            <a:ext cx="345300" cy="364350"/>
          </a:xfrm>
          <a:prstGeom prst="ellipse">
            <a:avLst/>
          </a:prstGeom>
          <a:solidFill>
            <a:srgbClr val="EC01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225756050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141390F1-AE5D-BC39-A762-BF27F1EEA4BF}"/>
              </a:ext>
            </a:extLst>
          </p:cNvPr>
          <p:cNvPicPr>
            <a:picLocks noChangeAspect="1"/>
          </p:cNvPicPr>
          <p:nvPr/>
        </p:nvPicPr>
        <p:blipFill>
          <a:blip r:embed="rId2"/>
          <a:stretch>
            <a:fillRect/>
          </a:stretch>
        </p:blipFill>
        <p:spPr>
          <a:xfrm>
            <a:off x="0" y="-1"/>
            <a:ext cx="12192000" cy="6721475"/>
          </a:xfrm>
          <a:prstGeom prst="rect">
            <a:avLst/>
          </a:prstGeom>
        </p:spPr>
      </p:pic>
      <p:sp>
        <p:nvSpPr>
          <p:cNvPr id="4" name="Dian numeron paikkamerkki 3">
            <a:extLst>
              <a:ext uri="{FF2B5EF4-FFF2-40B4-BE49-F238E27FC236}">
                <a16:creationId xmlns:a16="http://schemas.microsoft.com/office/drawing/2014/main" id="{D70346A7-DA06-7B97-7B3B-009235B36FC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
        <p:nvSpPr>
          <p:cNvPr id="6" name="Suorakulmio 5">
            <a:extLst>
              <a:ext uri="{FF2B5EF4-FFF2-40B4-BE49-F238E27FC236}">
                <a16:creationId xmlns:a16="http://schemas.microsoft.com/office/drawing/2014/main" id="{4452F5BC-06A9-EDBC-D65D-35151B0B6252}"/>
              </a:ext>
            </a:extLst>
          </p:cNvPr>
          <p:cNvSpPr/>
          <p:nvPr/>
        </p:nvSpPr>
        <p:spPr>
          <a:xfrm>
            <a:off x="-62753" y="4259263"/>
            <a:ext cx="12192000" cy="1266825"/>
          </a:xfrm>
          <a:prstGeom prst="rect">
            <a:avLst/>
          </a:prstGeom>
          <a:solidFill>
            <a:schemeClr val="accent1">
              <a:alpha val="3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6000" b="0" i="0" u="none" strike="noStrike" kern="1200" cap="none" spc="0" normalizeH="0" baseline="0" noProof="0" dirty="0" err="1">
                <a:ln>
                  <a:noFill/>
                </a:ln>
                <a:solidFill>
                  <a:srgbClr val="FFFFFF"/>
                </a:solidFill>
                <a:effectLst/>
                <a:uLnTx/>
                <a:uFillTx/>
                <a:latin typeface="Tahoma"/>
                <a:ea typeface="+mn-ea"/>
                <a:cs typeface="+mn-cs"/>
              </a:rPr>
              <a:t>Coastal</a:t>
            </a:r>
            <a:r>
              <a:rPr kumimoji="0" lang="fi-FI" sz="6000" b="0" i="0" u="none" strike="noStrike" kern="1200" cap="none" spc="0" normalizeH="0" baseline="0" noProof="0" dirty="0">
                <a:ln>
                  <a:noFill/>
                </a:ln>
                <a:solidFill>
                  <a:srgbClr val="FFFFFF"/>
                </a:solidFill>
                <a:effectLst/>
                <a:uLnTx/>
                <a:uFillTx/>
                <a:latin typeface="Tahoma"/>
                <a:ea typeface="+mn-ea"/>
                <a:cs typeface="+mn-cs"/>
              </a:rPr>
              <a:t> </a:t>
            </a:r>
            <a:r>
              <a:rPr kumimoji="0" lang="fi-FI" sz="6000" b="0" i="0" u="none" strike="noStrike" kern="1200" cap="none" spc="0" normalizeH="0" baseline="0" noProof="0" dirty="0" err="1">
                <a:ln>
                  <a:noFill/>
                </a:ln>
                <a:solidFill>
                  <a:srgbClr val="FFFFFF"/>
                </a:solidFill>
                <a:effectLst/>
                <a:uLnTx/>
                <a:uFillTx/>
                <a:latin typeface="Tahoma"/>
                <a:ea typeface="+mn-ea"/>
                <a:cs typeface="+mn-cs"/>
              </a:rPr>
              <a:t>State’s</a:t>
            </a:r>
            <a:r>
              <a:rPr kumimoji="0" lang="fi-FI" sz="6000" b="0" i="0" u="none" strike="noStrike" kern="1200" cap="none" spc="0" normalizeH="0" baseline="0" noProof="0" dirty="0">
                <a:ln>
                  <a:noFill/>
                </a:ln>
                <a:solidFill>
                  <a:srgbClr val="FFFFFF"/>
                </a:solidFill>
                <a:effectLst/>
                <a:uLnTx/>
                <a:uFillTx/>
                <a:latin typeface="Tahoma"/>
                <a:ea typeface="+mn-ea"/>
                <a:cs typeface="+mn-cs"/>
              </a:rPr>
              <a:t> </a:t>
            </a:r>
            <a:r>
              <a:rPr kumimoji="0" lang="fi-FI" sz="6000" b="0" i="0" u="none" strike="noStrike" kern="1200" cap="none" spc="0" normalizeH="0" baseline="0" noProof="0" dirty="0" err="1">
                <a:ln>
                  <a:noFill/>
                </a:ln>
                <a:solidFill>
                  <a:srgbClr val="FFFFFF"/>
                </a:solidFill>
                <a:effectLst/>
                <a:uLnTx/>
                <a:uFillTx/>
                <a:latin typeface="Tahoma"/>
                <a:ea typeface="+mn-ea"/>
                <a:cs typeface="+mn-cs"/>
              </a:rPr>
              <a:t>concerns</a:t>
            </a:r>
            <a:endParaRPr kumimoji="0" lang="fi-FI" sz="6000" b="0" i="0" u="none" strike="noStrike" kern="1200" cap="none" spc="0" normalizeH="0" baseline="0" noProof="0" dirty="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101791729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4D3C1CD6-C15C-9CF8-6501-CE5F1858CBBD}"/>
              </a:ext>
            </a:extLst>
          </p:cNvPr>
          <p:cNvSpPr>
            <a:spLocks noGrp="1"/>
          </p:cNvSpPr>
          <p:nvPr>
            <p:ph type="body" sz="quarter" idx="13"/>
          </p:nvPr>
        </p:nvSpPr>
        <p:spPr>
          <a:xfrm>
            <a:off x="837267" y="540774"/>
            <a:ext cx="9221133" cy="5378245"/>
          </a:xfrm>
        </p:spPr>
        <p:txBody>
          <a:bodyPr>
            <a:normAutofit fontScale="62500" lnSpcReduction="20000"/>
          </a:bodyPr>
          <a:lstStyle/>
          <a:p>
            <a:r>
              <a:rPr lang="en-US" sz="2600" b="1" dirty="0">
                <a:solidFill>
                  <a:schemeClr val="tx2">
                    <a:lumMod val="50000"/>
                  </a:schemeClr>
                </a:solidFill>
              </a:rPr>
              <a:t>The task of the coastal state authority is to secure and ensure the safety of shipping and the protection of the marine environment. From IMO’s point of view, this means ensuring the safety and smooth operation of ships traveling in commercial shipping lanes.</a:t>
            </a:r>
          </a:p>
          <a:p>
            <a:r>
              <a:rPr lang="en-US" sz="2600" b="1" dirty="0">
                <a:solidFill>
                  <a:schemeClr val="tx2">
                    <a:lumMod val="50000"/>
                  </a:schemeClr>
                </a:solidFill>
              </a:rPr>
              <a:t>The key tools of the coastal state in ensuring maritime safety are mentioned in SOLAS chapter V. </a:t>
            </a:r>
          </a:p>
          <a:p>
            <a:pPr lvl="1"/>
            <a:r>
              <a:rPr lang="en-US" sz="2200" b="1" dirty="0">
                <a:solidFill>
                  <a:schemeClr val="tx2">
                    <a:lumMod val="50000"/>
                  </a:schemeClr>
                </a:solidFill>
              </a:rPr>
              <a:t>V:12   	organization of vessel traffic service (VTS)</a:t>
            </a:r>
          </a:p>
          <a:p>
            <a:pPr lvl="1"/>
            <a:r>
              <a:rPr lang="en-US" sz="2200" b="1" dirty="0">
                <a:solidFill>
                  <a:schemeClr val="tx2">
                    <a:lumMod val="50000"/>
                  </a:schemeClr>
                </a:solidFill>
              </a:rPr>
              <a:t>V:13 	aids to navigation (</a:t>
            </a:r>
            <a:r>
              <a:rPr lang="en-US" sz="2200" b="1" dirty="0" err="1">
                <a:solidFill>
                  <a:schemeClr val="tx2">
                    <a:lumMod val="50000"/>
                  </a:schemeClr>
                </a:solidFill>
              </a:rPr>
              <a:t>AtoN</a:t>
            </a:r>
            <a:r>
              <a:rPr lang="en-US" sz="2200" b="1" dirty="0">
                <a:solidFill>
                  <a:schemeClr val="tx2">
                    <a:lumMod val="50000"/>
                  </a:schemeClr>
                </a:solidFill>
              </a:rPr>
              <a:t>).</a:t>
            </a:r>
          </a:p>
          <a:p>
            <a:r>
              <a:rPr lang="en-US" sz="2600" b="1" dirty="0">
                <a:solidFill>
                  <a:schemeClr val="tx2">
                    <a:lumMod val="50000"/>
                  </a:schemeClr>
                </a:solidFill>
              </a:rPr>
              <a:t>Port State Inspections (PSC) ensure the seaworthiness of the ships that have arrived at the ports and that their structure and equipment meet the requirements set by international regulations.</a:t>
            </a:r>
          </a:p>
          <a:p>
            <a:r>
              <a:rPr lang="en-US" sz="2600" b="1" dirty="0">
                <a:solidFill>
                  <a:schemeClr val="tx2">
                    <a:lumMod val="50000"/>
                  </a:schemeClr>
                </a:solidFill>
              </a:rPr>
              <a:t>A pilot must be used on the public waterways defined as pilotage lanes in the Finnish water area and the Saimaa Canal leased area, unless the vessel is separately exempted from this for a certain lane or part of it. In Finland, pilotage is handled nationwide by the state company </a:t>
            </a:r>
            <a:r>
              <a:rPr lang="en-US" sz="2600" b="1" dirty="0" err="1">
                <a:solidFill>
                  <a:schemeClr val="tx2">
                    <a:lumMod val="50000"/>
                  </a:schemeClr>
                </a:solidFill>
              </a:rPr>
              <a:t>Finnpilot</a:t>
            </a:r>
            <a:r>
              <a:rPr lang="en-US" sz="2600" b="1" dirty="0">
                <a:solidFill>
                  <a:schemeClr val="tx2">
                    <a:lumMod val="50000"/>
                  </a:schemeClr>
                </a:solidFill>
              </a:rPr>
              <a:t> Pilotage Oy.</a:t>
            </a:r>
            <a:endParaRPr lang="fi-FI" dirty="0"/>
          </a:p>
        </p:txBody>
      </p:sp>
      <p:sp>
        <p:nvSpPr>
          <p:cNvPr id="4" name="Dian numeron paikkamerkki 3">
            <a:extLst>
              <a:ext uri="{FF2B5EF4-FFF2-40B4-BE49-F238E27FC236}">
                <a16:creationId xmlns:a16="http://schemas.microsoft.com/office/drawing/2014/main" id="{199CD585-3CA8-72C4-92A1-524CD139057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Tree>
    <p:extLst>
      <p:ext uri="{BB962C8B-B14F-4D97-AF65-F5344CB8AC3E}">
        <p14:creationId xmlns:p14="http://schemas.microsoft.com/office/powerpoint/2010/main" val="251506279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FCA87619-ACFB-2D07-F3D9-45580B78AEC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pic>
        <p:nvPicPr>
          <p:cNvPr id="6" name="Kuva 5">
            <a:extLst>
              <a:ext uri="{FF2B5EF4-FFF2-40B4-BE49-F238E27FC236}">
                <a16:creationId xmlns:a16="http://schemas.microsoft.com/office/drawing/2014/main" id="{241112F4-E3EB-4469-AC3A-6700B0052BE2}"/>
              </a:ext>
            </a:extLst>
          </p:cNvPr>
          <p:cNvPicPr>
            <a:picLocks noChangeAspect="1"/>
          </p:cNvPicPr>
          <p:nvPr/>
        </p:nvPicPr>
        <p:blipFill>
          <a:blip r:embed="rId2"/>
          <a:stretch>
            <a:fillRect/>
          </a:stretch>
        </p:blipFill>
        <p:spPr>
          <a:xfrm>
            <a:off x="121340" y="-1"/>
            <a:ext cx="12070660" cy="6721475"/>
          </a:xfrm>
          <a:prstGeom prst="rect">
            <a:avLst/>
          </a:prstGeom>
        </p:spPr>
      </p:pic>
      <p:sp>
        <p:nvSpPr>
          <p:cNvPr id="7" name="Suorakulmio 6">
            <a:extLst>
              <a:ext uri="{FF2B5EF4-FFF2-40B4-BE49-F238E27FC236}">
                <a16:creationId xmlns:a16="http://schemas.microsoft.com/office/drawing/2014/main" id="{25ACE119-816B-567D-BC31-09FD00D5106A}"/>
              </a:ext>
            </a:extLst>
          </p:cNvPr>
          <p:cNvSpPr/>
          <p:nvPr/>
        </p:nvSpPr>
        <p:spPr>
          <a:xfrm>
            <a:off x="98323" y="2969342"/>
            <a:ext cx="12093677" cy="1582993"/>
          </a:xfrm>
          <a:prstGeom prst="rect">
            <a:avLst/>
          </a:prstGeom>
          <a:solidFill>
            <a:schemeClr val="tx2">
              <a:lumMod val="20000"/>
              <a:lumOff val="80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3600" b="1" i="0" u="none" strike="noStrike" kern="1200" cap="none" spc="0" normalizeH="0" baseline="0" noProof="0" dirty="0" err="1">
                <a:ln>
                  <a:noFill/>
                </a:ln>
                <a:solidFill>
                  <a:srgbClr val="0065AF">
                    <a:lumMod val="50000"/>
                  </a:srgbClr>
                </a:solidFill>
                <a:effectLst/>
                <a:uLnTx/>
                <a:uFillTx/>
                <a:latin typeface="Tahoma"/>
                <a:ea typeface="+mn-ea"/>
                <a:cs typeface="+mn-cs"/>
              </a:rPr>
              <a:t>Implementation</a:t>
            </a:r>
            <a:r>
              <a:rPr kumimoji="0" lang="fi-FI" sz="3600" b="1" i="0" u="none" strike="noStrike" kern="1200" cap="none" spc="0" normalizeH="0" baseline="0" noProof="0" dirty="0">
                <a:ln>
                  <a:noFill/>
                </a:ln>
                <a:solidFill>
                  <a:srgbClr val="0065AF">
                    <a:lumMod val="50000"/>
                  </a:srgbClr>
                </a:solidFill>
                <a:effectLst/>
                <a:uLnTx/>
                <a:uFillTx/>
                <a:latin typeface="Tahoma"/>
                <a:ea typeface="+mn-ea"/>
                <a:cs typeface="+mn-cs"/>
              </a:rPr>
              <a:t> of </a:t>
            </a:r>
            <a:r>
              <a:rPr kumimoji="0" lang="fi-FI" sz="3600" b="1" i="0" u="none" strike="noStrike" kern="1200" cap="none" spc="0" normalizeH="0" baseline="0" noProof="0" dirty="0" err="1">
                <a:ln>
                  <a:noFill/>
                </a:ln>
                <a:solidFill>
                  <a:srgbClr val="0065AF">
                    <a:lumMod val="50000"/>
                  </a:srgbClr>
                </a:solidFill>
                <a:effectLst/>
                <a:uLnTx/>
                <a:uFillTx/>
                <a:latin typeface="Tahoma"/>
                <a:ea typeface="+mn-ea"/>
                <a:cs typeface="+mn-cs"/>
              </a:rPr>
              <a:t>international</a:t>
            </a:r>
            <a:r>
              <a:rPr kumimoji="0" lang="fi-FI" sz="3600" b="1" i="0" u="none" strike="noStrike" kern="1200" cap="none" spc="0" normalizeH="0" baseline="0" noProof="0" dirty="0">
                <a:ln>
                  <a:noFill/>
                </a:ln>
                <a:solidFill>
                  <a:srgbClr val="0065AF">
                    <a:lumMod val="50000"/>
                  </a:srgbClr>
                </a:solidFill>
                <a:effectLst/>
                <a:uLnTx/>
                <a:uFillTx/>
                <a:latin typeface="Tahoma"/>
                <a:ea typeface="+mn-ea"/>
                <a:cs typeface="+mn-cs"/>
              </a:rPr>
              <a:t> </a:t>
            </a:r>
            <a:r>
              <a:rPr kumimoji="0" lang="fi-FI" sz="3600" b="1" i="0" u="none" strike="noStrike" kern="1200" cap="none" spc="0" normalizeH="0" baseline="0" noProof="0" dirty="0" err="1">
                <a:ln>
                  <a:noFill/>
                </a:ln>
                <a:solidFill>
                  <a:srgbClr val="0065AF">
                    <a:lumMod val="50000"/>
                  </a:srgbClr>
                </a:solidFill>
                <a:effectLst/>
                <a:uLnTx/>
                <a:uFillTx/>
                <a:latin typeface="Tahoma"/>
                <a:ea typeface="+mn-ea"/>
                <a:cs typeface="+mn-cs"/>
              </a:rPr>
              <a:t>regulation</a:t>
            </a:r>
            <a:endParaRPr kumimoji="0" lang="fi-FI" sz="3600" b="1" i="0" u="none" strike="noStrike" kern="1200" cap="none" spc="0" normalizeH="0" baseline="0" noProof="0" dirty="0">
              <a:ln>
                <a:noFill/>
              </a:ln>
              <a:solidFill>
                <a:srgbClr val="0065AF">
                  <a:lumMod val="50000"/>
                </a:srgbClr>
              </a:solidFill>
              <a:effectLst/>
              <a:uLnTx/>
              <a:uFillTx/>
              <a:latin typeface="Tahoma"/>
              <a:ea typeface="+mn-ea"/>
              <a:cs typeface="+mn-cs"/>
            </a:endParaRPr>
          </a:p>
        </p:txBody>
      </p:sp>
    </p:spTree>
    <p:extLst>
      <p:ext uri="{BB962C8B-B14F-4D97-AF65-F5344CB8AC3E}">
        <p14:creationId xmlns:p14="http://schemas.microsoft.com/office/powerpoint/2010/main" val="219286540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78B0C3-686A-CBDE-00EB-B22E1821DA59}"/>
              </a:ext>
            </a:extLst>
          </p:cNvPr>
          <p:cNvSpPr>
            <a:spLocks noGrp="1"/>
          </p:cNvSpPr>
          <p:nvPr>
            <p:ph type="title"/>
          </p:nvPr>
        </p:nvSpPr>
        <p:spPr>
          <a:xfrm>
            <a:off x="838200" y="1361973"/>
            <a:ext cx="9399612" cy="577850"/>
          </a:xfrm>
        </p:spPr>
        <p:txBody>
          <a:bodyPr>
            <a:noAutofit/>
          </a:bodyPr>
          <a:lstStyle/>
          <a:p>
            <a:r>
              <a:rPr lang="en-US" sz="2400" dirty="0">
                <a:solidFill>
                  <a:schemeClr val="tx2">
                    <a:lumMod val="50000"/>
                  </a:schemeClr>
                </a:solidFill>
              </a:rPr>
              <a:t>The UN Convention on the Law of the Sea (UNCLOS) </a:t>
            </a:r>
          </a:p>
        </p:txBody>
      </p:sp>
      <p:sp>
        <p:nvSpPr>
          <p:cNvPr id="3" name="Tekstin paikkamerkki 2">
            <a:extLst>
              <a:ext uri="{FF2B5EF4-FFF2-40B4-BE49-F238E27FC236}">
                <a16:creationId xmlns:a16="http://schemas.microsoft.com/office/drawing/2014/main" id="{CF7F6FBD-041D-D1AC-AA76-EF954DD21D67}"/>
              </a:ext>
            </a:extLst>
          </p:cNvPr>
          <p:cNvSpPr>
            <a:spLocks noGrp="1"/>
          </p:cNvSpPr>
          <p:nvPr>
            <p:ph type="body" sz="quarter" idx="13"/>
          </p:nvPr>
        </p:nvSpPr>
        <p:spPr>
          <a:xfrm>
            <a:off x="838200" y="2249769"/>
            <a:ext cx="8030497" cy="3679084"/>
          </a:xfrm>
        </p:spPr>
        <p:txBody>
          <a:bodyPr>
            <a:normAutofit/>
          </a:bodyPr>
          <a:lstStyle/>
          <a:p>
            <a:r>
              <a:rPr lang="en-US" sz="1600" b="1" dirty="0">
                <a:solidFill>
                  <a:schemeClr val="tx2">
                    <a:lumMod val="50000"/>
                  </a:schemeClr>
                </a:solidFill>
              </a:rPr>
              <a:t>Was brought into force in Finland in 1996. </a:t>
            </a:r>
          </a:p>
          <a:p>
            <a:r>
              <a:rPr lang="en-US" sz="1600" b="1" dirty="0">
                <a:solidFill>
                  <a:schemeClr val="tx2">
                    <a:lumMod val="50000"/>
                  </a:schemeClr>
                </a:solidFill>
              </a:rPr>
              <a:t>The provisions concerning territorial waters were brought into force in the Act on the Limits of Finnish Territorial Waters (463/1956) and the Decree on the Application of the Act on the Limits of Finnish Territorial Waters (993/1995).</a:t>
            </a:r>
          </a:p>
          <a:p>
            <a:r>
              <a:rPr lang="en-US" sz="1600" b="1" dirty="0">
                <a:solidFill>
                  <a:schemeClr val="tx2">
                    <a:lumMod val="50000"/>
                  </a:schemeClr>
                </a:solidFill>
              </a:rPr>
              <a:t>Decree on the entry into force of the United Nations Convention on the Law of the Sea and the agreement related to the application of Part XI thereof, and the entry into force of the law approving these provisions (50/1996).</a:t>
            </a:r>
          </a:p>
          <a:p>
            <a:endParaRPr lang="en-US" b="1" dirty="0"/>
          </a:p>
          <a:p>
            <a:endParaRPr lang="fi-FI" dirty="0"/>
          </a:p>
        </p:txBody>
      </p:sp>
      <p:sp>
        <p:nvSpPr>
          <p:cNvPr id="4" name="Dian numeron paikkamerkki 3">
            <a:extLst>
              <a:ext uri="{FF2B5EF4-FFF2-40B4-BE49-F238E27FC236}">
                <a16:creationId xmlns:a16="http://schemas.microsoft.com/office/drawing/2014/main" id="{580B5F35-6BB1-2E90-3378-7D9814B2E69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pic>
        <p:nvPicPr>
          <p:cNvPr id="7" name="Kuva 6">
            <a:extLst>
              <a:ext uri="{FF2B5EF4-FFF2-40B4-BE49-F238E27FC236}">
                <a16:creationId xmlns:a16="http://schemas.microsoft.com/office/drawing/2014/main" id="{5738F310-7B09-FE3E-223F-C6AB31D6987B}"/>
              </a:ext>
            </a:extLst>
          </p:cNvPr>
          <p:cNvPicPr>
            <a:picLocks noChangeAspect="1"/>
          </p:cNvPicPr>
          <p:nvPr/>
        </p:nvPicPr>
        <p:blipFill>
          <a:blip r:embed="rId2"/>
          <a:stretch>
            <a:fillRect/>
          </a:stretch>
        </p:blipFill>
        <p:spPr>
          <a:xfrm>
            <a:off x="838200" y="309077"/>
            <a:ext cx="2476500" cy="742950"/>
          </a:xfrm>
          <a:prstGeom prst="rect">
            <a:avLst/>
          </a:prstGeom>
        </p:spPr>
      </p:pic>
    </p:spTree>
    <p:extLst>
      <p:ext uri="{BB962C8B-B14F-4D97-AF65-F5344CB8AC3E}">
        <p14:creationId xmlns:p14="http://schemas.microsoft.com/office/powerpoint/2010/main" val="312246591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6366C7A7-037D-D3A7-14CE-604F32F28E17}"/>
              </a:ext>
            </a:extLst>
          </p:cNvPr>
          <p:cNvSpPr>
            <a:spLocks noGrp="1"/>
          </p:cNvSpPr>
          <p:nvPr>
            <p:ph type="body" sz="quarter" idx="13"/>
          </p:nvPr>
        </p:nvSpPr>
        <p:spPr>
          <a:xfrm>
            <a:off x="897195" y="2198636"/>
            <a:ext cx="9542929" cy="4522839"/>
          </a:xfrm>
        </p:spPr>
        <p:txBody>
          <a:bodyPr>
            <a:normAutofit/>
          </a:bodyPr>
          <a:lstStyle/>
          <a:p>
            <a:r>
              <a:rPr lang="en-US" sz="1600" b="1" dirty="0">
                <a:solidFill>
                  <a:schemeClr val="tx2">
                    <a:lumMod val="50000"/>
                  </a:schemeClr>
                </a:solidFill>
              </a:rPr>
              <a:t>Was brought into force in Finland in 1981 (Degree </a:t>
            </a:r>
            <a:r>
              <a:rPr lang="en-US" sz="1600" b="1" dirty="0" err="1">
                <a:solidFill>
                  <a:schemeClr val="tx2">
                    <a:lumMod val="50000"/>
                  </a:schemeClr>
                </a:solidFill>
              </a:rPr>
              <a:t>SoPS</a:t>
            </a:r>
            <a:r>
              <a:rPr lang="en-US" sz="1600" b="1" dirty="0">
                <a:solidFill>
                  <a:schemeClr val="tx2">
                    <a:lumMod val="50000"/>
                  </a:schemeClr>
                </a:solidFill>
              </a:rPr>
              <a:t> 11/1981). </a:t>
            </a:r>
          </a:p>
          <a:p>
            <a:r>
              <a:rPr lang="en-US" sz="1600" b="1" dirty="0">
                <a:solidFill>
                  <a:schemeClr val="tx2">
                    <a:lumMod val="50000"/>
                  </a:schemeClr>
                </a:solidFill>
              </a:rPr>
              <a:t>The detailed provisions of the agreement have been brought into force separately in substantive laws. The most important of these is the law on the technical safety and safe use of the ship (1686/2009), which provides for the technical safety requirements of the ship, load line, survey, measurement of the ship and safe use of the ship (§1). </a:t>
            </a:r>
          </a:p>
          <a:p>
            <a:r>
              <a:rPr lang="en-US" sz="1600" b="1" dirty="0">
                <a:solidFill>
                  <a:schemeClr val="tx2">
                    <a:lumMod val="50000"/>
                  </a:schemeClr>
                </a:solidFill>
              </a:rPr>
              <a:t>According to § 6 of the Act, the Finnish Transport and Communications Agency can, in order to ensure an adequate level of ship safety, issue more detailed technical regulations on the technical and functional requirements set in the SOLAS Convention, primarily applying the IMO's instructions and recommendations, and approve safety structures, safety systems and safety equipment in accordance with the SOLAS Convention.</a:t>
            </a:r>
            <a:endParaRPr lang="en-US" sz="1600" dirty="0"/>
          </a:p>
          <a:p>
            <a:endParaRPr lang="fi-FI" dirty="0"/>
          </a:p>
        </p:txBody>
      </p:sp>
      <p:sp>
        <p:nvSpPr>
          <p:cNvPr id="4" name="Dian numeron paikkamerkki 3">
            <a:extLst>
              <a:ext uri="{FF2B5EF4-FFF2-40B4-BE49-F238E27FC236}">
                <a16:creationId xmlns:a16="http://schemas.microsoft.com/office/drawing/2014/main" id="{0B23E2EF-AA9D-6A4A-FC34-4F600A81CB5A}"/>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
        <p:nvSpPr>
          <p:cNvPr id="2" name="Suorakulmio 1">
            <a:extLst>
              <a:ext uri="{FF2B5EF4-FFF2-40B4-BE49-F238E27FC236}">
                <a16:creationId xmlns:a16="http://schemas.microsoft.com/office/drawing/2014/main" id="{71D87F05-824C-6527-5947-3E0CF0163378}"/>
              </a:ext>
            </a:extLst>
          </p:cNvPr>
          <p:cNvSpPr/>
          <p:nvPr/>
        </p:nvSpPr>
        <p:spPr>
          <a:xfrm>
            <a:off x="897194" y="847726"/>
            <a:ext cx="9542929" cy="95157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5AF">
                    <a:lumMod val="50000"/>
                  </a:srgbClr>
                </a:solidFill>
                <a:effectLst/>
                <a:uLnTx/>
                <a:uFillTx/>
                <a:latin typeface="Tahoma"/>
                <a:ea typeface="+mn-ea"/>
                <a:cs typeface="+mn-cs"/>
              </a:rPr>
              <a:t>The international convention on the safety of life at sea 1974 (SOLAS)</a:t>
            </a:r>
          </a:p>
        </p:txBody>
      </p:sp>
      <p:pic>
        <p:nvPicPr>
          <p:cNvPr id="6" name="Kuva 5">
            <a:extLst>
              <a:ext uri="{FF2B5EF4-FFF2-40B4-BE49-F238E27FC236}">
                <a16:creationId xmlns:a16="http://schemas.microsoft.com/office/drawing/2014/main" id="{492BFB10-7EB9-36EE-DE4E-93F7E8C0422F}"/>
              </a:ext>
            </a:extLst>
          </p:cNvPr>
          <p:cNvPicPr>
            <a:picLocks noChangeAspect="1"/>
          </p:cNvPicPr>
          <p:nvPr/>
        </p:nvPicPr>
        <p:blipFill>
          <a:blip r:embed="rId2"/>
          <a:stretch>
            <a:fillRect/>
          </a:stretch>
        </p:blipFill>
        <p:spPr>
          <a:xfrm>
            <a:off x="679041" y="0"/>
            <a:ext cx="2476500" cy="742950"/>
          </a:xfrm>
          <a:prstGeom prst="rect">
            <a:avLst/>
          </a:prstGeom>
        </p:spPr>
      </p:pic>
    </p:spTree>
    <p:extLst>
      <p:ext uri="{BB962C8B-B14F-4D97-AF65-F5344CB8AC3E}">
        <p14:creationId xmlns:p14="http://schemas.microsoft.com/office/powerpoint/2010/main" val="281222806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1A0EF78D-1995-CE5D-7EB9-A022B28906B1}"/>
              </a:ext>
            </a:extLst>
          </p:cNvPr>
          <p:cNvSpPr>
            <a:spLocks noGrp="1"/>
          </p:cNvSpPr>
          <p:nvPr>
            <p:ph type="body" sz="quarter" idx="13"/>
          </p:nvPr>
        </p:nvSpPr>
        <p:spPr>
          <a:xfrm>
            <a:off x="1221441" y="3156327"/>
            <a:ext cx="8926606" cy="2114920"/>
          </a:xfrm>
        </p:spPr>
        <p:txBody>
          <a:bodyPr>
            <a:normAutofit/>
          </a:bodyPr>
          <a:lstStyle/>
          <a:p>
            <a:r>
              <a:rPr lang="en-US" sz="1600" b="1" dirty="0">
                <a:solidFill>
                  <a:schemeClr val="tx2">
                    <a:lumMod val="50000"/>
                  </a:schemeClr>
                </a:solidFill>
              </a:rPr>
              <a:t>Was brought into force in 1977 (</a:t>
            </a:r>
            <a:r>
              <a:rPr lang="en-US" sz="1600" b="1" dirty="0" err="1">
                <a:solidFill>
                  <a:schemeClr val="tx2">
                    <a:lumMod val="50000"/>
                  </a:schemeClr>
                </a:solidFill>
              </a:rPr>
              <a:t>SopS</a:t>
            </a:r>
            <a:r>
              <a:rPr lang="en-US" sz="1600" b="1" dirty="0">
                <a:solidFill>
                  <a:schemeClr val="tx2">
                    <a:lumMod val="50000"/>
                  </a:schemeClr>
                </a:solidFill>
              </a:rPr>
              <a:t> 30/1977). </a:t>
            </a:r>
          </a:p>
          <a:p>
            <a:r>
              <a:rPr lang="en-US" sz="1600" b="1" dirty="0">
                <a:solidFill>
                  <a:schemeClr val="tx2">
                    <a:lumMod val="50000"/>
                  </a:schemeClr>
                </a:solidFill>
              </a:rPr>
              <a:t>The regulations contained in it on using water vehicles in Finnish waters have been included in the Water Transport Act (782/2019). </a:t>
            </a:r>
          </a:p>
        </p:txBody>
      </p:sp>
      <p:sp>
        <p:nvSpPr>
          <p:cNvPr id="4" name="Dian numeron paikkamerkki 3">
            <a:extLst>
              <a:ext uri="{FF2B5EF4-FFF2-40B4-BE49-F238E27FC236}">
                <a16:creationId xmlns:a16="http://schemas.microsoft.com/office/drawing/2014/main" id="{D5FBDC4C-B1E0-B4DB-DBD4-F921FC0E0A9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
        <p:nvSpPr>
          <p:cNvPr id="2" name="Suorakulmio 1">
            <a:extLst>
              <a:ext uri="{FF2B5EF4-FFF2-40B4-BE49-F238E27FC236}">
                <a16:creationId xmlns:a16="http://schemas.microsoft.com/office/drawing/2014/main" id="{1301E2DB-663F-95A0-FB13-B9970E9EC812}"/>
              </a:ext>
            </a:extLst>
          </p:cNvPr>
          <p:cNvSpPr/>
          <p:nvPr/>
        </p:nvSpPr>
        <p:spPr>
          <a:xfrm>
            <a:off x="519953" y="1030333"/>
            <a:ext cx="9628094" cy="156436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5AF">
                    <a:lumMod val="50000"/>
                  </a:srgbClr>
                </a:solidFill>
                <a:effectLst/>
                <a:uLnTx/>
                <a:uFillTx/>
                <a:latin typeface="Tahoma"/>
                <a:ea typeface="+mn-ea"/>
                <a:cs typeface="+mn-cs"/>
              </a:rPr>
              <a:t>The international rules for the prevention of collisions at sea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5AF">
                    <a:lumMod val="50000"/>
                  </a:srgbClr>
                </a:solidFill>
                <a:effectLst/>
                <a:uLnTx/>
                <a:uFillTx/>
                <a:latin typeface="Tahoma"/>
                <a:ea typeface="+mn-ea"/>
                <a:cs typeface="+mn-cs"/>
              </a:rPr>
              <a:t>COLREG 1972  </a:t>
            </a:r>
          </a:p>
        </p:txBody>
      </p:sp>
      <p:pic>
        <p:nvPicPr>
          <p:cNvPr id="7" name="Kuva 6">
            <a:extLst>
              <a:ext uri="{FF2B5EF4-FFF2-40B4-BE49-F238E27FC236}">
                <a16:creationId xmlns:a16="http://schemas.microsoft.com/office/drawing/2014/main" id="{0B3615CE-C381-21D3-6ED9-BD70E74EA0A0}"/>
              </a:ext>
            </a:extLst>
          </p:cNvPr>
          <p:cNvPicPr>
            <a:picLocks noChangeAspect="1"/>
          </p:cNvPicPr>
          <p:nvPr/>
        </p:nvPicPr>
        <p:blipFill>
          <a:blip r:embed="rId2"/>
          <a:stretch>
            <a:fillRect/>
          </a:stretch>
        </p:blipFill>
        <p:spPr>
          <a:xfrm>
            <a:off x="838201" y="211183"/>
            <a:ext cx="2476500" cy="742950"/>
          </a:xfrm>
          <a:prstGeom prst="rect">
            <a:avLst/>
          </a:prstGeom>
        </p:spPr>
      </p:pic>
    </p:spTree>
    <p:extLst>
      <p:ext uri="{BB962C8B-B14F-4D97-AF65-F5344CB8AC3E}">
        <p14:creationId xmlns:p14="http://schemas.microsoft.com/office/powerpoint/2010/main" val="29388399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4F26C91A-524E-713E-DDB0-F65DDB37D427}"/>
              </a:ext>
            </a:extLst>
          </p:cNvPr>
          <p:cNvSpPr>
            <a:spLocks noGrp="1"/>
          </p:cNvSpPr>
          <p:nvPr>
            <p:ph type="body" sz="quarter" idx="13"/>
          </p:nvPr>
        </p:nvSpPr>
        <p:spPr>
          <a:xfrm>
            <a:off x="1107140" y="1584583"/>
            <a:ext cx="9501865" cy="4771767"/>
          </a:xfrm>
        </p:spPr>
        <p:txBody>
          <a:bodyPr>
            <a:normAutofit/>
          </a:bodyPr>
          <a:lstStyle/>
          <a:p>
            <a:pPr marL="0" indent="0">
              <a:buNone/>
            </a:pPr>
            <a:r>
              <a:rPr lang="en-US" sz="1800" b="1" dirty="0">
                <a:solidFill>
                  <a:schemeClr val="tx2">
                    <a:lumMod val="50000"/>
                  </a:schemeClr>
                </a:solidFill>
              </a:rPr>
              <a:t>Regulative background of VTS and </a:t>
            </a:r>
            <a:r>
              <a:rPr lang="en-US" sz="1800" b="1" dirty="0" err="1">
                <a:solidFill>
                  <a:schemeClr val="tx2">
                    <a:lumMod val="50000"/>
                  </a:schemeClr>
                </a:solidFill>
              </a:rPr>
              <a:t>Atons</a:t>
            </a:r>
            <a:endParaRPr lang="en-US" sz="1800" b="1" dirty="0">
              <a:solidFill>
                <a:schemeClr val="tx2">
                  <a:lumMod val="50000"/>
                </a:schemeClr>
              </a:solidFill>
            </a:endParaRPr>
          </a:p>
          <a:p>
            <a:pPr marL="0" indent="0">
              <a:buNone/>
            </a:pPr>
            <a:r>
              <a:rPr lang="en-US" sz="1600" b="1" dirty="0">
                <a:solidFill>
                  <a:schemeClr val="tx2">
                    <a:lumMod val="50000"/>
                  </a:schemeClr>
                </a:solidFill>
              </a:rPr>
              <a:t>	SOLAS V:12:  		Vessel Traffic Services (VTS)</a:t>
            </a:r>
            <a:br>
              <a:rPr lang="en-US" sz="1600" b="1" dirty="0">
                <a:solidFill>
                  <a:schemeClr val="tx2">
                    <a:lumMod val="50000"/>
                  </a:schemeClr>
                </a:solidFill>
              </a:rPr>
            </a:br>
            <a:r>
              <a:rPr lang="en-US" sz="1600" b="1" dirty="0">
                <a:solidFill>
                  <a:schemeClr val="tx2">
                    <a:lumMod val="50000"/>
                  </a:schemeClr>
                </a:solidFill>
              </a:rPr>
              <a:t>	SOLAS V:13		Establishment and operation of aids to 						navigation (</a:t>
            </a:r>
            <a:r>
              <a:rPr lang="en-US" sz="1600" b="1" dirty="0" err="1">
                <a:solidFill>
                  <a:schemeClr val="tx2">
                    <a:lumMod val="50000"/>
                  </a:schemeClr>
                </a:solidFill>
              </a:rPr>
              <a:t>AtoN</a:t>
            </a:r>
            <a:r>
              <a:rPr lang="en-US" sz="1600" b="1" dirty="0">
                <a:solidFill>
                  <a:schemeClr val="tx2">
                    <a:lumMod val="50000"/>
                  </a:schemeClr>
                </a:solidFill>
              </a:rPr>
              <a:t>)</a:t>
            </a:r>
          </a:p>
          <a:p>
            <a:pPr marL="0" indent="0">
              <a:buNone/>
            </a:pPr>
            <a:r>
              <a:rPr lang="en-US" sz="1600" b="1" dirty="0">
                <a:solidFill>
                  <a:schemeClr val="tx2">
                    <a:lumMod val="50000"/>
                  </a:schemeClr>
                </a:solidFill>
              </a:rPr>
              <a:t>	RESOLUTION A.857(20) 	Guidelines for Vessel Traffic Services</a:t>
            </a:r>
            <a:br>
              <a:rPr lang="en-US" sz="1600" b="1" dirty="0">
                <a:solidFill>
                  <a:schemeClr val="tx2">
                    <a:lumMod val="50000"/>
                  </a:schemeClr>
                </a:solidFill>
              </a:rPr>
            </a:br>
            <a:r>
              <a:rPr lang="en-US" sz="1600" b="1" dirty="0">
                <a:solidFill>
                  <a:schemeClr val="tx2">
                    <a:lumMod val="50000"/>
                  </a:schemeClr>
                </a:solidFill>
              </a:rPr>
              <a:t>	RESOLUTION A.1158(32)	Guidelines for Vessel Traffic Services</a:t>
            </a:r>
          </a:p>
          <a:p>
            <a:pPr marL="0" indent="0">
              <a:buNone/>
            </a:pPr>
            <a:endParaRPr lang="en-US" sz="1800" b="1" dirty="0">
              <a:solidFill>
                <a:schemeClr val="tx2">
                  <a:lumMod val="50000"/>
                </a:schemeClr>
              </a:solidFill>
            </a:endParaRPr>
          </a:p>
          <a:p>
            <a:pPr marL="0" indent="0">
              <a:buNone/>
            </a:pPr>
            <a:r>
              <a:rPr lang="en-US" sz="1800" b="1" dirty="0">
                <a:solidFill>
                  <a:schemeClr val="tx2">
                    <a:lumMod val="50000"/>
                  </a:schemeClr>
                </a:solidFill>
              </a:rPr>
              <a:t>Implementation</a:t>
            </a:r>
          </a:p>
          <a:p>
            <a:pPr marL="0" indent="0">
              <a:buNone/>
            </a:pPr>
            <a:r>
              <a:rPr lang="en-US" sz="1600" b="1" dirty="0">
                <a:solidFill>
                  <a:schemeClr val="tx2">
                    <a:lumMod val="50000"/>
                  </a:schemeClr>
                </a:solidFill>
              </a:rPr>
              <a:t>VTS	Act on Vessel Traffic Services (623/2005) and Regulation (1216/2018)</a:t>
            </a:r>
          </a:p>
          <a:p>
            <a:pPr marL="0" indent="0">
              <a:buNone/>
            </a:pPr>
            <a:r>
              <a:rPr lang="en-US" sz="1600" b="1" dirty="0" err="1">
                <a:solidFill>
                  <a:schemeClr val="tx2">
                    <a:lumMod val="50000"/>
                  </a:schemeClr>
                </a:solidFill>
              </a:rPr>
              <a:t>AtoN</a:t>
            </a:r>
            <a:r>
              <a:rPr lang="en-US" sz="1600" b="1" dirty="0">
                <a:solidFill>
                  <a:schemeClr val="tx2">
                    <a:lumMod val="50000"/>
                  </a:schemeClr>
                </a:solidFill>
              </a:rPr>
              <a:t>) 	Water Transport Act (782/2019)</a:t>
            </a:r>
            <a:endParaRPr lang="fi-FI" sz="1600" b="1" dirty="0">
              <a:solidFill>
                <a:schemeClr val="tx2">
                  <a:lumMod val="50000"/>
                </a:schemeClr>
              </a:solidFill>
            </a:endParaRPr>
          </a:p>
        </p:txBody>
      </p:sp>
      <p:sp>
        <p:nvSpPr>
          <p:cNvPr id="4" name="Dian numeron paikkamerkki 3">
            <a:extLst>
              <a:ext uri="{FF2B5EF4-FFF2-40B4-BE49-F238E27FC236}">
                <a16:creationId xmlns:a16="http://schemas.microsoft.com/office/drawing/2014/main" id="{649B56E0-E1BA-30D7-3327-082A8FE5E15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pic>
        <p:nvPicPr>
          <p:cNvPr id="6" name="Kuva 5">
            <a:extLst>
              <a:ext uri="{FF2B5EF4-FFF2-40B4-BE49-F238E27FC236}">
                <a16:creationId xmlns:a16="http://schemas.microsoft.com/office/drawing/2014/main" id="{FB4A965E-035E-4849-DFF5-539882D94DDE}"/>
              </a:ext>
            </a:extLst>
          </p:cNvPr>
          <p:cNvPicPr>
            <a:picLocks noChangeAspect="1"/>
          </p:cNvPicPr>
          <p:nvPr/>
        </p:nvPicPr>
        <p:blipFill>
          <a:blip r:embed="rId2"/>
          <a:stretch>
            <a:fillRect/>
          </a:stretch>
        </p:blipFill>
        <p:spPr>
          <a:xfrm>
            <a:off x="1107140" y="80041"/>
            <a:ext cx="1104900" cy="1152525"/>
          </a:xfrm>
          <a:prstGeom prst="rect">
            <a:avLst/>
          </a:prstGeom>
        </p:spPr>
      </p:pic>
    </p:spTree>
    <p:extLst>
      <p:ext uri="{BB962C8B-B14F-4D97-AF65-F5344CB8AC3E}">
        <p14:creationId xmlns:p14="http://schemas.microsoft.com/office/powerpoint/2010/main" val="17251988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56DD19-731A-1824-44CB-7419A3B8C1FD}"/>
              </a:ext>
            </a:extLst>
          </p:cNvPr>
          <p:cNvSpPr>
            <a:spLocks noGrp="1"/>
          </p:cNvSpPr>
          <p:nvPr>
            <p:ph type="title"/>
          </p:nvPr>
        </p:nvSpPr>
        <p:spPr>
          <a:xfrm>
            <a:off x="0" y="2228850"/>
            <a:ext cx="12192000" cy="1966913"/>
          </a:xfrm>
          <a:solidFill>
            <a:schemeClr val="tx2">
              <a:lumMod val="20000"/>
              <a:lumOff val="80000"/>
            </a:schemeClr>
          </a:solidFill>
        </p:spPr>
        <p:txBody>
          <a:bodyPr>
            <a:noAutofit/>
          </a:bodyPr>
          <a:lstStyle/>
          <a:p>
            <a:pPr algn="ctr"/>
            <a:r>
              <a:rPr lang="en-US" sz="2800" dirty="0"/>
              <a:t>Other Coastal States’ measures to ensure </a:t>
            </a:r>
            <a:br>
              <a:rPr lang="en-US" sz="2800" dirty="0"/>
            </a:br>
            <a:r>
              <a:rPr lang="en-US" sz="2800" dirty="0"/>
              <a:t>maritime safety and compliance </a:t>
            </a:r>
            <a:br>
              <a:rPr lang="en-US" sz="2800" dirty="0"/>
            </a:br>
            <a:r>
              <a:rPr lang="en-US" sz="2800" dirty="0"/>
              <a:t>with international regulations</a:t>
            </a:r>
            <a:br>
              <a:rPr lang="en-US" sz="2800" dirty="0"/>
            </a:br>
            <a:endParaRPr lang="en-US" sz="2800" dirty="0"/>
          </a:p>
        </p:txBody>
      </p:sp>
      <p:sp>
        <p:nvSpPr>
          <p:cNvPr id="4" name="Dian numeron paikkamerkki 3">
            <a:extLst>
              <a:ext uri="{FF2B5EF4-FFF2-40B4-BE49-F238E27FC236}">
                <a16:creationId xmlns:a16="http://schemas.microsoft.com/office/drawing/2014/main" id="{0134F160-F12E-A963-B1AC-0AF9B20A5E41}"/>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Tree>
    <p:extLst>
      <p:ext uri="{BB962C8B-B14F-4D97-AF65-F5344CB8AC3E}">
        <p14:creationId xmlns:p14="http://schemas.microsoft.com/office/powerpoint/2010/main" val="30026386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059D0C90-2E89-1110-39F0-E8E7F24C9847}"/>
              </a:ext>
            </a:extLst>
          </p:cNvPr>
          <p:cNvSpPr>
            <a:spLocks noGrp="1"/>
          </p:cNvSpPr>
          <p:nvPr>
            <p:ph type="body" sz="quarter" idx="13"/>
          </p:nvPr>
        </p:nvSpPr>
        <p:spPr>
          <a:xfrm>
            <a:off x="587827" y="1612347"/>
            <a:ext cx="9657097" cy="4257512"/>
          </a:xfrm>
        </p:spPr>
        <p:txBody>
          <a:bodyPr>
            <a:normAutofit/>
          </a:bodyPr>
          <a:lstStyle/>
          <a:p>
            <a:pPr marL="0" indent="0">
              <a:buNone/>
            </a:pPr>
            <a:r>
              <a:rPr lang="en-US" sz="1600" b="1" dirty="0">
                <a:solidFill>
                  <a:schemeClr val="tx2">
                    <a:lumMod val="50000"/>
                  </a:schemeClr>
                </a:solidFill>
              </a:rPr>
              <a:t>Memorandum of Understanding on Port State Control (Paris MoU) </a:t>
            </a:r>
          </a:p>
          <a:p>
            <a:r>
              <a:rPr lang="en-US" sz="1600" b="1" dirty="0">
                <a:solidFill>
                  <a:schemeClr val="tx2">
                    <a:lumMod val="50000"/>
                  </a:schemeClr>
                </a:solidFill>
              </a:rPr>
              <a:t>Finland signed Paris MoU in 1982. </a:t>
            </a:r>
          </a:p>
          <a:p>
            <a:r>
              <a:rPr lang="en-US" sz="1600" b="1" dirty="0">
                <a:solidFill>
                  <a:schemeClr val="tx2">
                    <a:lumMod val="50000"/>
                  </a:schemeClr>
                </a:solidFill>
              </a:rPr>
              <a:t>EU has put these into force with the so-called PSC directive (95/21/ EC) and the inspection directive (2017/2110). </a:t>
            </a:r>
          </a:p>
          <a:p>
            <a:r>
              <a:rPr lang="en-US" sz="1600" b="1" dirty="0">
                <a:solidFill>
                  <a:schemeClr val="tx2">
                    <a:lumMod val="50000"/>
                  </a:schemeClr>
                </a:solidFill>
              </a:rPr>
              <a:t>As a supervisory authority, the Finnish Transport and Communications Agency monitors the compliance with the regulations and orders on ship safety and takes care of inspections, notifications and the provision of information and exchange of information in accordance with the aforementioned directives.</a:t>
            </a:r>
          </a:p>
          <a:p>
            <a:endParaRPr lang="en-US" dirty="0"/>
          </a:p>
          <a:p>
            <a:endParaRPr lang="fi-FI" dirty="0"/>
          </a:p>
        </p:txBody>
      </p:sp>
      <p:sp>
        <p:nvSpPr>
          <p:cNvPr id="4" name="Dian numeron paikkamerkki 3">
            <a:extLst>
              <a:ext uri="{FF2B5EF4-FFF2-40B4-BE49-F238E27FC236}">
                <a16:creationId xmlns:a16="http://schemas.microsoft.com/office/drawing/2014/main" id="{D4552517-5DD6-F010-B62E-C5E2BEEC7DAD}"/>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pic>
        <p:nvPicPr>
          <p:cNvPr id="5" name="Kuva 4">
            <a:extLst>
              <a:ext uri="{FF2B5EF4-FFF2-40B4-BE49-F238E27FC236}">
                <a16:creationId xmlns:a16="http://schemas.microsoft.com/office/drawing/2014/main" id="{A3DD1A62-7E74-0595-443A-31279EBD3483}"/>
              </a:ext>
            </a:extLst>
          </p:cNvPr>
          <p:cNvPicPr>
            <a:picLocks noChangeAspect="1"/>
          </p:cNvPicPr>
          <p:nvPr/>
        </p:nvPicPr>
        <p:blipFill>
          <a:blip r:embed="rId2"/>
          <a:stretch>
            <a:fillRect/>
          </a:stretch>
        </p:blipFill>
        <p:spPr>
          <a:xfrm>
            <a:off x="952961" y="72278"/>
            <a:ext cx="2695575" cy="904875"/>
          </a:xfrm>
          <a:prstGeom prst="rect">
            <a:avLst/>
          </a:prstGeom>
        </p:spPr>
      </p:pic>
    </p:spTree>
    <p:extLst>
      <p:ext uri="{BB962C8B-B14F-4D97-AF65-F5344CB8AC3E}">
        <p14:creationId xmlns:p14="http://schemas.microsoft.com/office/powerpoint/2010/main" val="372351476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068D25C2-48E4-41B3-BD1A-34C4CB45E57C}"/>
              </a:ext>
            </a:extLst>
          </p:cNvPr>
          <p:cNvSpPr>
            <a:spLocks noGrp="1"/>
          </p:cNvSpPr>
          <p:nvPr>
            <p:ph type="body" sz="quarter" idx="13"/>
          </p:nvPr>
        </p:nvSpPr>
        <p:spPr>
          <a:xfrm>
            <a:off x="838200" y="1905000"/>
            <a:ext cx="8335297" cy="2562225"/>
          </a:xfrm>
        </p:spPr>
        <p:txBody>
          <a:bodyPr/>
          <a:lstStyle/>
          <a:p>
            <a:pPr marL="0" indent="0">
              <a:buNone/>
            </a:pPr>
            <a:r>
              <a:rPr lang="en-US" sz="2000" b="1" dirty="0">
                <a:solidFill>
                  <a:schemeClr val="tx2">
                    <a:lumMod val="50000"/>
                  </a:schemeClr>
                </a:solidFill>
              </a:rPr>
              <a:t>The Act on the Supervision of Ship Safety (370/1995) </a:t>
            </a:r>
          </a:p>
          <a:p>
            <a:pPr marL="0" indent="0">
              <a:buNone/>
            </a:pPr>
            <a:endParaRPr lang="en-US" sz="1600" b="1" dirty="0">
              <a:solidFill>
                <a:schemeClr val="tx2">
                  <a:lumMod val="50000"/>
                </a:schemeClr>
              </a:solidFill>
            </a:endParaRPr>
          </a:p>
          <a:p>
            <a:pPr marL="0" indent="0">
              <a:buNone/>
            </a:pPr>
            <a:r>
              <a:rPr lang="en-US" sz="1600" b="1" dirty="0">
                <a:solidFill>
                  <a:schemeClr val="tx2">
                    <a:lumMod val="50000"/>
                  </a:schemeClr>
                </a:solidFill>
              </a:rPr>
              <a:t>is to ensure that ship safety regulations and orders are followed on ships used for commercial shipping in Finnish waters and on Finnish ships also outside Finnish territorial waters (EEZ zone).</a:t>
            </a:r>
          </a:p>
          <a:p>
            <a:endParaRPr lang="en-US" sz="1600" b="1" dirty="0">
              <a:solidFill>
                <a:schemeClr val="tx2">
                  <a:lumMod val="50000"/>
                </a:schemeClr>
              </a:solidFill>
            </a:endParaRPr>
          </a:p>
          <a:p>
            <a:endParaRPr lang="fi-FI" dirty="0"/>
          </a:p>
        </p:txBody>
      </p:sp>
      <p:sp>
        <p:nvSpPr>
          <p:cNvPr id="4" name="Dian numeron paikkamerkki 3">
            <a:extLst>
              <a:ext uri="{FF2B5EF4-FFF2-40B4-BE49-F238E27FC236}">
                <a16:creationId xmlns:a16="http://schemas.microsoft.com/office/drawing/2014/main" id="{07CFF170-6CD7-9EEA-BAD1-2FA2B6FEF21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Tree>
    <p:extLst>
      <p:ext uri="{BB962C8B-B14F-4D97-AF65-F5344CB8AC3E}">
        <p14:creationId xmlns:p14="http://schemas.microsoft.com/office/powerpoint/2010/main" val="3882170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1CD7E6-DBF9-4A77-91A2-E22FC65B2440}"/>
              </a:ext>
            </a:extLst>
          </p:cNvPr>
          <p:cNvSpPr>
            <a:spLocks noGrp="1"/>
          </p:cNvSpPr>
          <p:nvPr>
            <p:ph type="title"/>
          </p:nvPr>
        </p:nvSpPr>
        <p:spPr>
          <a:xfrm>
            <a:off x="612000" y="612000"/>
            <a:ext cx="11065650" cy="1108800"/>
          </a:xfrm>
        </p:spPr>
        <p:txBody>
          <a:bodyPr/>
          <a:lstStyle/>
          <a:p>
            <a:r>
              <a:rPr lang="fi-FI" sz="2800" dirty="0">
                <a:solidFill>
                  <a:schemeClr val="bg2">
                    <a:lumMod val="75000"/>
                  </a:schemeClr>
                </a:solidFill>
              </a:rPr>
              <a:t>Merenkulun hallinnon yhteistyöryhmät ja koordinaatiokokoukset sekä niiden toimenpiteet 2/2</a:t>
            </a:r>
            <a:endParaRPr lang="fi-FI" dirty="0"/>
          </a:p>
        </p:txBody>
      </p:sp>
      <p:sp>
        <p:nvSpPr>
          <p:cNvPr id="4" name="Päivämäärän paikkamerkki 3">
            <a:extLst>
              <a:ext uri="{FF2B5EF4-FFF2-40B4-BE49-F238E27FC236}">
                <a16:creationId xmlns:a16="http://schemas.microsoft.com/office/drawing/2014/main" id="{A863EF90-10A5-4C51-B052-BCB2E5EAA39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71C211E-86B6-4B94-BFAB-64C951A741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Taulukko 6">
            <a:extLst>
              <a:ext uri="{FF2B5EF4-FFF2-40B4-BE49-F238E27FC236}">
                <a16:creationId xmlns:a16="http://schemas.microsoft.com/office/drawing/2014/main" id="{4C410FDF-5E60-4A6D-BBB1-00E09A503C5A}"/>
              </a:ext>
            </a:extLst>
          </p:cNvPr>
          <p:cNvGraphicFramePr>
            <a:graphicFrameLocks noGrp="1"/>
          </p:cNvGraphicFramePr>
          <p:nvPr>
            <p:extLst>
              <p:ext uri="{D42A27DB-BD31-4B8C-83A1-F6EECF244321}">
                <p14:modId xmlns:p14="http://schemas.microsoft.com/office/powerpoint/2010/main" val="543377349"/>
              </p:ext>
            </p:extLst>
          </p:nvPr>
        </p:nvGraphicFramePr>
        <p:xfrm>
          <a:off x="514350" y="1564640"/>
          <a:ext cx="11400321" cy="4916805"/>
        </p:xfrm>
        <a:graphic>
          <a:graphicData uri="http://schemas.openxmlformats.org/drawingml/2006/table">
            <a:tbl>
              <a:tblPr firstRow="1" bandRow="1">
                <a:tableStyleId>{5C22544A-7EE6-4342-B048-85BDC9FD1C3A}</a:tableStyleId>
              </a:tblPr>
              <a:tblGrid>
                <a:gridCol w="2850080">
                  <a:extLst>
                    <a:ext uri="{9D8B030D-6E8A-4147-A177-3AD203B41FA5}">
                      <a16:colId xmlns:a16="http://schemas.microsoft.com/office/drawing/2014/main" val="1485497551"/>
                    </a:ext>
                  </a:extLst>
                </a:gridCol>
                <a:gridCol w="1190694">
                  <a:extLst>
                    <a:ext uri="{9D8B030D-6E8A-4147-A177-3AD203B41FA5}">
                      <a16:colId xmlns:a16="http://schemas.microsoft.com/office/drawing/2014/main" val="3195597730"/>
                    </a:ext>
                  </a:extLst>
                </a:gridCol>
                <a:gridCol w="3714279">
                  <a:extLst>
                    <a:ext uri="{9D8B030D-6E8A-4147-A177-3AD203B41FA5}">
                      <a16:colId xmlns:a16="http://schemas.microsoft.com/office/drawing/2014/main" val="3377438408"/>
                    </a:ext>
                  </a:extLst>
                </a:gridCol>
                <a:gridCol w="3645268">
                  <a:extLst>
                    <a:ext uri="{9D8B030D-6E8A-4147-A177-3AD203B41FA5}">
                      <a16:colId xmlns:a16="http://schemas.microsoft.com/office/drawing/2014/main" val="4223467916"/>
                    </a:ext>
                  </a:extLst>
                </a:gridCol>
              </a:tblGrid>
              <a:tr h="370840">
                <a:tc>
                  <a:txBody>
                    <a:bodyPr/>
                    <a:lstStyle/>
                    <a:p>
                      <a:r>
                        <a:rPr lang="fi-FI" dirty="0"/>
                        <a:t>Ryhmän nimi</a:t>
                      </a:r>
                    </a:p>
                  </a:txBody>
                  <a:tcPr/>
                </a:tc>
                <a:tc>
                  <a:txBody>
                    <a:bodyPr/>
                    <a:lstStyle/>
                    <a:p>
                      <a:r>
                        <a:rPr lang="fi-FI" dirty="0"/>
                        <a:t>Vetäjä</a:t>
                      </a:r>
                    </a:p>
                  </a:txBody>
                  <a:tcPr/>
                </a:tc>
                <a:tc>
                  <a:txBody>
                    <a:bodyPr/>
                    <a:lstStyle/>
                    <a:p>
                      <a:r>
                        <a:rPr lang="fi-FI" dirty="0"/>
                        <a:t>Osallistujat</a:t>
                      </a:r>
                    </a:p>
                  </a:txBody>
                  <a:tcPr/>
                </a:tc>
                <a:tc>
                  <a:txBody>
                    <a:bodyPr/>
                    <a:lstStyle/>
                    <a:p>
                      <a:r>
                        <a:rPr lang="fi-FI" dirty="0"/>
                        <a:t>Toimenpiteitä</a:t>
                      </a:r>
                    </a:p>
                  </a:txBody>
                  <a:tcPr/>
                </a:tc>
                <a:extLst>
                  <a:ext uri="{0D108BD9-81ED-4DB2-BD59-A6C34878D82A}">
                    <a16:rowId xmlns:a16="http://schemas.microsoft.com/office/drawing/2014/main" val="2437652734"/>
                  </a:ext>
                </a:extLst>
              </a:tr>
              <a:tr h="370840">
                <a:tc>
                  <a:txBody>
                    <a:bodyPr/>
                    <a:lstStyle/>
                    <a:p>
                      <a:r>
                        <a:rPr lang="fi-FI" sz="1050" dirty="0"/>
                        <a:t>Satamavalvojat</a:t>
                      </a:r>
                    </a:p>
                  </a:txBody>
                  <a:tcPr/>
                </a:tc>
                <a:tc>
                  <a:txBody>
                    <a:bodyPr/>
                    <a:lstStyle/>
                    <a:p>
                      <a:r>
                        <a:rPr lang="fi-FI" sz="1050" dirty="0"/>
                        <a:t>ELY</a:t>
                      </a:r>
                    </a:p>
                  </a:txBody>
                  <a:tcPr/>
                </a:tc>
                <a:tc>
                  <a:txBody>
                    <a:bodyPr/>
                    <a:lstStyle/>
                    <a:p>
                      <a:r>
                        <a:rPr lang="fi-FI" sz="1050" dirty="0"/>
                        <a:t>ELY</a:t>
                      </a:r>
                    </a:p>
                  </a:txBody>
                  <a:tcPr/>
                </a:tc>
                <a:tc>
                  <a:txBody>
                    <a:bodyPr/>
                    <a:lstStyle/>
                    <a:p>
                      <a:endParaRPr lang="fi-FI" sz="1050" dirty="0"/>
                    </a:p>
                  </a:txBody>
                  <a:tcPr/>
                </a:tc>
                <a:extLst>
                  <a:ext uri="{0D108BD9-81ED-4DB2-BD59-A6C34878D82A}">
                    <a16:rowId xmlns:a16="http://schemas.microsoft.com/office/drawing/2014/main" val="2023830362"/>
                  </a:ext>
                </a:extLst>
              </a:tr>
              <a:tr h="370840">
                <a:tc>
                  <a:txBody>
                    <a:bodyPr/>
                    <a:lstStyle/>
                    <a:p>
                      <a:pPr>
                        <a:buNone/>
                      </a:pPr>
                      <a:r>
                        <a:rPr lang="fi-FI" sz="1050"/>
                        <a:t>Meripelastuslohkojen (Suomenlahti ja Länsi-Suomi) johtoryhmät </a:t>
                      </a:r>
                      <a:endParaRPr lang="fi-FI" sz="1050" dirty="0"/>
                    </a:p>
                  </a:txBody>
                  <a:tcPr/>
                </a:tc>
                <a:tc>
                  <a:txBody>
                    <a:bodyPr/>
                    <a:lstStyle/>
                    <a:p>
                      <a:pPr>
                        <a:buNone/>
                      </a:pPr>
                      <a:r>
                        <a:rPr lang="fi-FI" sz="1050"/>
                        <a:t>RVL</a:t>
                      </a:r>
                      <a:endParaRPr lang="fi-FI"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050"/>
                        <a:t>Pelastuslaitokset, poliisi, Traficom, Fintraffic VTS</a:t>
                      </a:r>
                      <a:endParaRPr lang="fi-FI" sz="1050" dirty="0"/>
                    </a:p>
                  </a:txBody>
                  <a:tcPr/>
                </a:tc>
                <a:tc>
                  <a:txBody>
                    <a:bodyPr/>
                    <a:lstStyle/>
                    <a:p>
                      <a:endParaRPr lang="fi-FI" sz="1050" dirty="0"/>
                    </a:p>
                  </a:txBody>
                  <a:tcPr/>
                </a:tc>
                <a:extLst>
                  <a:ext uri="{0D108BD9-81ED-4DB2-BD59-A6C34878D82A}">
                    <a16:rowId xmlns:a16="http://schemas.microsoft.com/office/drawing/2014/main" val="3470960122"/>
                  </a:ext>
                </a:extLst>
              </a:tr>
              <a:tr h="370840">
                <a:tc>
                  <a:txBody>
                    <a:bodyPr/>
                    <a:lstStyle/>
                    <a:p>
                      <a:pPr>
                        <a:buNone/>
                      </a:pPr>
                      <a:r>
                        <a:rPr lang="fi-FI" sz="1050"/>
                        <a:t>Öljy- ja aluskemikaalivahinkojen valtakunnallinen neuvottelukunta</a:t>
                      </a:r>
                      <a:endParaRPr lang="fi-FI" sz="1050" dirty="0"/>
                    </a:p>
                  </a:txBody>
                  <a:tcPr/>
                </a:tc>
                <a:tc>
                  <a:txBody>
                    <a:bodyPr/>
                    <a:lstStyle/>
                    <a:p>
                      <a:pPr>
                        <a:buNone/>
                      </a:pPr>
                      <a:r>
                        <a:rPr lang="fi-FI" sz="1050"/>
                        <a:t>RVL</a:t>
                      </a:r>
                      <a:endParaRPr lang="fi-FI" sz="1050" dirty="0"/>
                    </a:p>
                  </a:txBody>
                  <a:tcPr/>
                </a:tc>
                <a:tc>
                  <a:txBody>
                    <a:bodyPr/>
                    <a:lstStyle/>
                    <a:p>
                      <a:pPr>
                        <a:buNone/>
                      </a:pPr>
                      <a:r>
                        <a:rPr lang="fi-FI" sz="1050"/>
                        <a:t>Pelastus, SYKE</a:t>
                      </a:r>
                      <a:endParaRPr lang="fi-FI" sz="1050" dirty="0"/>
                    </a:p>
                  </a:txBody>
                  <a:tcPr/>
                </a:tc>
                <a:tc>
                  <a:txBody>
                    <a:bodyPr/>
                    <a:lstStyle/>
                    <a:p>
                      <a:endParaRPr lang="fi-FI" sz="1050" dirty="0"/>
                    </a:p>
                  </a:txBody>
                  <a:tcPr/>
                </a:tc>
                <a:extLst>
                  <a:ext uri="{0D108BD9-81ED-4DB2-BD59-A6C34878D82A}">
                    <a16:rowId xmlns:a16="http://schemas.microsoft.com/office/drawing/2014/main" val="592124406"/>
                  </a:ext>
                </a:extLst>
              </a:tr>
              <a:tr h="370840">
                <a:tc>
                  <a:txBody>
                    <a:bodyPr/>
                    <a:lstStyle/>
                    <a:p>
                      <a:pPr>
                        <a:buNone/>
                      </a:pPr>
                      <a:r>
                        <a:rPr lang="fi-FI" sz="1050"/>
                        <a:t>MIRG -ohjausryhmä (Maritime Incident Response Group)</a:t>
                      </a:r>
                      <a:endParaRPr lang="fi-FI" sz="1050" dirty="0"/>
                    </a:p>
                  </a:txBody>
                  <a:tcPr/>
                </a:tc>
                <a:tc>
                  <a:txBody>
                    <a:bodyPr/>
                    <a:lstStyle/>
                    <a:p>
                      <a:pPr>
                        <a:buNone/>
                      </a:pPr>
                      <a:r>
                        <a:rPr lang="fi-FI" sz="1050"/>
                        <a:t>RVL</a:t>
                      </a:r>
                      <a:endParaRPr lang="fi-FI" sz="1050" dirty="0"/>
                    </a:p>
                  </a:txBody>
                  <a:tcPr/>
                </a:tc>
                <a:tc>
                  <a:txBody>
                    <a:bodyPr/>
                    <a:lstStyle/>
                    <a:p>
                      <a:pPr>
                        <a:buNone/>
                      </a:pPr>
                      <a:r>
                        <a:rPr lang="fi-FI" sz="1050"/>
                        <a:t>PEO, Helsingin ja Varsinais-Suomen pelastuslaitokset</a:t>
                      </a:r>
                      <a:endParaRPr lang="fi-FI" sz="1050" dirty="0"/>
                    </a:p>
                  </a:txBody>
                  <a:tcPr/>
                </a:tc>
                <a:tc>
                  <a:txBody>
                    <a:bodyPr/>
                    <a:lstStyle/>
                    <a:p>
                      <a:endParaRPr lang="fi-FI" sz="1050" dirty="0"/>
                    </a:p>
                  </a:txBody>
                  <a:tcPr/>
                </a:tc>
                <a:extLst>
                  <a:ext uri="{0D108BD9-81ED-4DB2-BD59-A6C34878D82A}">
                    <a16:rowId xmlns:a16="http://schemas.microsoft.com/office/drawing/2014/main" val="2723704507"/>
                  </a:ext>
                </a:extLst>
              </a:tr>
              <a:tr h="370840">
                <a:tc>
                  <a:txBody>
                    <a:bodyPr/>
                    <a:lstStyle/>
                    <a:p>
                      <a:r>
                        <a:rPr lang="fi-FI" sz="1050"/>
                        <a:t>Merimiesasiain neuvottelukunta (MAN)</a:t>
                      </a:r>
                      <a:endParaRPr lang="fi-FI" sz="1050" dirty="0"/>
                    </a:p>
                  </a:txBody>
                  <a:tcPr/>
                </a:tc>
                <a:tc>
                  <a:txBody>
                    <a:bodyPr/>
                    <a:lstStyle/>
                    <a:p>
                      <a:r>
                        <a:rPr lang="fi-FI" sz="1050"/>
                        <a:t>TEM</a:t>
                      </a:r>
                      <a:endParaRPr lang="fi-FI" sz="1050" dirty="0"/>
                    </a:p>
                  </a:txBody>
                  <a:tcPr/>
                </a:tc>
                <a:tc>
                  <a:txBody>
                    <a:bodyPr/>
                    <a:lstStyle/>
                    <a:p>
                      <a:r>
                        <a:rPr lang="fi-FI" sz="1050"/>
                        <a:t>TEM, STM, LVM,</a:t>
                      </a:r>
                      <a:r>
                        <a:rPr lang="fi-FI" sz="1050" baseline="0"/>
                        <a:t> </a:t>
                      </a:r>
                      <a:r>
                        <a:rPr lang="fi-FI" sz="1050"/>
                        <a:t>Traficom, merenkulun työmarkkinajärjestöt</a:t>
                      </a:r>
                      <a:endParaRPr lang="fi-FI" sz="1050" dirty="0"/>
                    </a:p>
                  </a:txBody>
                  <a:tcPr/>
                </a:tc>
                <a:tc>
                  <a:txBody>
                    <a:bodyPr/>
                    <a:lstStyle/>
                    <a:p>
                      <a:endParaRPr lang="fi-FI" sz="1050" dirty="0"/>
                    </a:p>
                  </a:txBody>
                  <a:tcPr/>
                </a:tc>
                <a:extLst>
                  <a:ext uri="{0D108BD9-81ED-4DB2-BD59-A6C34878D82A}">
                    <a16:rowId xmlns:a16="http://schemas.microsoft.com/office/drawing/2014/main" val="2234851659"/>
                  </a:ext>
                </a:extLst>
              </a:tr>
              <a:tr h="474345">
                <a:tc>
                  <a:txBody>
                    <a:bodyPr/>
                    <a:lstStyle/>
                    <a:p>
                      <a:r>
                        <a:rPr lang="fi-FI" sz="1050"/>
                        <a:t>Merenkulun terveysjaosto, (MAN:in alainen jaosto)</a:t>
                      </a:r>
                      <a:endParaRPr lang="fi-FI" sz="1050" dirty="0"/>
                    </a:p>
                  </a:txBody>
                  <a:tcPr/>
                </a:tc>
                <a:tc>
                  <a:txBody>
                    <a:bodyPr/>
                    <a:lstStyle/>
                    <a:p>
                      <a:r>
                        <a:rPr lang="fi-FI" sz="1050"/>
                        <a:t>STM</a:t>
                      </a:r>
                      <a:endParaRPr lang="fi-FI" sz="1050" dirty="0"/>
                    </a:p>
                  </a:txBody>
                  <a:tcPr/>
                </a:tc>
                <a:tc>
                  <a:txBody>
                    <a:bodyPr/>
                    <a:lstStyle/>
                    <a:p>
                      <a:r>
                        <a:rPr lang="fi-FI" sz="1050"/>
                        <a:t>STM, Työterveyslaitos,</a:t>
                      </a:r>
                      <a:r>
                        <a:rPr lang="fi-FI" sz="1050" baseline="0"/>
                        <a:t> Traficom, merenkulun työmarkkinajärjestöt</a:t>
                      </a:r>
                      <a:endParaRPr lang="fi-FI" sz="1050" dirty="0"/>
                    </a:p>
                  </a:txBody>
                  <a:tcPr/>
                </a:tc>
                <a:tc>
                  <a:txBody>
                    <a:bodyPr/>
                    <a:lstStyle/>
                    <a:p>
                      <a:endParaRPr lang="fi-FI" sz="1050" dirty="0"/>
                    </a:p>
                  </a:txBody>
                  <a:tcPr/>
                </a:tc>
                <a:extLst>
                  <a:ext uri="{0D108BD9-81ED-4DB2-BD59-A6C34878D82A}">
                    <a16:rowId xmlns:a16="http://schemas.microsoft.com/office/drawing/2014/main" val="1726276704"/>
                  </a:ext>
                </a:extLst>
              </a:tr>
              <a:tr h="370840">
                <a:tc>
                  <a:txBody>
                    <a:bodyPr/>
                    <a:lstStyle/>
                    <a:p>
                      <a:r>
                        <a:rPr lang="fi-FI" sz="1050" dirty="0"/>
                        <a:t>MYTTY-ryhmä (merellisten ympäristövahinkojen torjunnan lakityöryhmä)</a:t>
                      </a:r>
                    </a:p>
                  </a:txBody>
                  <a:tcPr/>
                </a:tc>
                <a:tc>
                  <a:txBody>
                    <a:bodyPr/>
                    <a:lstStyle/>
                    <a:p>
                      <a:r>
                        <a:rPr lang="fi-FI" sz="1050" dirty="0"/>
                        <a:t>YM</a:t>
                      </a:r>
                    </a:p>
                  </a:txBody>
                  <a:tcPr/>
                </a:tc>
                <a:tc>
                  <a:txBody>
                    <a:bodyPr/>
                    <a:lstStyle/>
                    <a:p>
                      <a:r>
                        <a:rPr lang="fi-FI" sz="1050" dirty="0"/>
                        <a:t>SM, LVM, RVL, Traficom, SYKE, Ahvenanmaa</a:t>
                      </a:r>
                    </a:p>
                  </a:txBody>
                  <a:tcPr/>
                </a:tc>
                <a:tc>
                  <a:txBody>
                    <a:bodyPr/>
                    <a:lstStyle/>
                    <a:p>
                      <a:endParaRPr lang="fi-FI" sz="1050" dirty="0"/>
                    </a:p>
                  </a:txBody>
                  <a:tcPr/>
                </a:tc>
                <a:extLst>
                  <a:ext uri="{0D108BD9-81ED-4DB2-BD59-A6C34878D82A}">
                    <a16:rowId xmlns:a16="http://schemas.microsoft.com/office/drawing/2014/main" val="2141959909"/>
                  </a:ext>
                </a:extLst>
              </a:tr>
              <a:tr h="370840">
                <a:tc>
                  <a:txBody>
                    <a:bodyPr/>
                    <a:lstStyle/>
                    <a:p>
                      <a:endParaRPr lang="fi-FI" sz="1050" dirty="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4247989595"/>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394554571"/>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968585723"/>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954559616"/>
                  </a:ext>
                </a:extLst>
              </a:tr>
            </a:tbl>
          </a:graphicData>
        </a:graphic>
      </p:graphicFrame>
      <p:sp>
        <p:nvSpPr>
          <p:cNvPr id="7" name="Ellipsi 6">
            <a:extLst>
              <a:ext uri="{FF2B5EF4-FFF2-40B4-BE49-F238E27FC236}">
                <a16:creationId xmlns:a16="http://schemas.microsoft.com/office/drawing/2014/main" id="{55E7AE25-9C12-449C-9746-1F09877863B4}"/>
              </a:ext>
            </a:extLst>
          </p:cNvPr>
          <p:cNvSpPr/>
          <p:nvPr/>
        </p:nvSpPr>
        <p:spPr>
          <a:xfrm>
            <a:off x="266700" y="247650"/>
            <a:ext cx="345300" cy="364350"/>
          </a:xfrm>
          <a:prstGeom prst="ellipse">
            <a:avLst/>
          </a:prstGeom>
          <a:solidFill>
            <a:srgbClr val="EC01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187562146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371801A8-7462-1404-FC08-BD904E44F636}"/>
              </a:ext>
            </a:extLst>
          </p:cNvPr>
          <p:cNvSpPr>
            <a:spLocks noGrp="1"/>
          </p:cNvSpPr>
          <p:nvPr>
            <p:ph type="body" sz="quarter" idx="13"/>
          </p:nvPr>
        </p:nvSpPr>
        <p:spPr>
          <a:xfrm>
            <a:off x="838201" y="322730"/>
            <a:ext cx="9448799" cy="5592296"/>
          </a:xfrm>
        </p:spPr>
        <p:txBody>
          <a:bodyPr>
            <a:normAutofit/>
          </a:bodyPr>
          <a:lstStyle/>
          <a:p>
            <a:pPr marL="0" indent="0">
              <a:buNone/>
            </a:pPr>
            <a:r>
              <a:rPr lang="en-US" sz="2000" b="1" dirty="0">
                <a:solidFill>
                  <a:schemeClr val="tx2">
                    <a:lumMod val="50000"/>
                  </a:schemeClr>
                </a:solidFill>
              </a:rPr>
              <a:t>Pilotage in Finnish waters is regulated in the Pilotage Act (940/2003)</a:t>
            </a:r>
          </a:p>
          <a:p>
            <a:pPr marL="0" indent="0">
              <a:buNone/>
            </a:pPr>
            <a:endParaRPr lang="en-US" sz="1600" b="1" dirty="0">
              <a:solidFill>
                <a:schemeClr val="tx2">
                  <a:lumMod val="50000"/>
                </a:schemeClr>
              </a:solidFill>
            </a:endParaRPr>
          </a:p>
          <a:p>
            <a:r>
              <a:rPr lang="en-US" sz="1600" b="1" dirty="0">
                <a:solidFill>
                  <a:schemeClr val="tx2">
                    <a:lumMod val="50000"/>
                  </a:schemeClr>
                </a:solidFill>
              </a:rPr>
              <a:t>According to paragraph 1, the aim of the law is to promote the safety of ship traffic and to prevent harm caused by ship traffic to the environment. </a:t>
            </a:r>
          </a:p>
          <a:p>
            <a:r>
              <a:rPr lang="en-US" sz="1600" b="1" dirty="0">
                <a:solidFill>
                  <a:schemeClr val="tx2">
                    <a:lumMod val="50000"/>
                  </a:schemeClr>
                </a:solidFill>
              </a:rPr>
              <a:t>Paragraph 4 stipulates the obligation to use pilots in the Finnish water area and in the Saimaa Canal's leased area on public passages defined as pilotage lanes. </a:t>
            </a:r>
          </a:p>
          <a:p>
            <a:r>
              <a:rPr lang="en-US" sz="1600" b="1" dirty="0">
                <a:solidFill>
                  <a:schemeClr val="tx2">
                    <a:lumMod val="50000"/>
                  </a:schemeClr>
                </a:solidFill>
              </a:rPr>
              <a:t>According to paragraph 8, pilotage services may not be offered and pilotage activities may not be carried out by other than the pilotage company referred to in the law. </a:t>
            </a:r>
          </a:p>
          <a:p>
            <a:endParaRPr lang="en-US" b="1" dirty="0"/>
          </a:p>
          <a:p>
            <a:endParaRPr lang="fi-FI" dirty="0"/>
          </a:p>
        </p:txBody>
      </p:sp>
      <p:sp>
        <p:nvSpPr>
          <p:cNvPr id="4" name="Dian numeron paikkamerkki 3">
            <a:extLst>
              <a:ext uri="{FF2B5EF4-FFF2-40B4-BE49-F238E27FC236}">
                <a16:creationId xmlns:a16="http://schemas.microsoft.com/office/drawing/2014/main" id="{6F7D196B-8028-A8AB-AFCD-C2D4DE9AB04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Tree>
    <p:extLst>
      <p:ext uri="{BB962C8B-B14F-4D97-AF65-F5344CB8AC3E}">
        <p14:creationId xmlns:p14="http://schemas.microsoft.com/office/powerpoint/2010/main" val="52198532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9C245D-8BBB-4F20-8B62-9EAADCB285B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52400"/>
            <a:ext cx="12192002" cy="6858000"/>
          </a:xfrm>
          <a:prstGeom prst="rect">
            <a:avLst/>
          </a:prstGeom>
        </p:spPr>
      </p:pic>
      <p:sp>
        <p:nvSpPr>
          <p:cNvPr id="2" name="Suorakulmio 1">
            <a:extLst>
              <a:ext uri="{FF2B5EF4-FFF2-40B4-BE49-F238E27FC236}">
                <a16:creationId xmlns:a16="http://schemas.microsoft.com/office/drawing/2014/main" id="{032C12EE-F529-D9C3-B546-7274B1E2859B}"/>
              </a:ext>
            </a:extLst>
          </p:cNvPr>
          <p:cNvSpPr/>
          <p:nvPr/>
        </p:nvSpPr>
        <p:spPr>
          <a:xfrm>
            <a:off x="-85724" y="-152400"/>
            <a:ext cx="12277724" cy="127298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BFF">
                    <a:lumMod val="50000"/>
                  </a:srgbClr>
                </a:solidFill>
                <a:effectLst/>
                <a:uLnTx/>
                <a:uFillTx/>
                <a:latin typeface="Tahoma"/>
                <a:ea typeface="+mn-ea"/>
                <a:cs typeface="+mn-cs"/>
              </a:rPr>
              <a:t>Maritime authoritative and maintenance network in Finland</a:t>
            </a:r>
          </a:p>
        </p:txBody>
      </p:sp>
    </p:spTree>
    <p:extLst>
      <p:ext uri="{BB962C8B-B14F-4D97-AF65-F5344CB8AC3E}">
        <p14:creationId xmlns:p14="http://schemas.microsoft.com/office/powerpoint/2010/main" val="135169107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Diagram&#10;&#10;Description automatically generated">
            <a:extLst>
              <a:ext uri="{FF2B5EF4-FFF2-40B4-BE49-F238E27FC236}">
                <a16:creationId xmlns:a16="http://schemas.microsoft.com/office/drawing/2014/main" id="{0D9786AA-D9FA-45A0-BB6B-03007B900B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750" y="-98323"/>
            <a:ext cx="12191999" cy="6858000"/>
          </a:xfrm>
          <a:prstGeom prst="rect">
            <a:avLst/>
          </a:prstGeom>
        </p:spPr>
      </p:pic>
    </p:spTree>
    <p:extLst>
      <p:ext uri="{BB962C8B-B14F-4D97-AF65-F5344CB8AC3E}">
        <p14:creationId xmlns:p14="http://schemas.microsoft.com/office/powerpoint/2010/main" val="121689567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0775D1B-800C-4AED-918A-DFB7A9FA688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a:ext>
            </a:extLst>
          </a:blip>
          <a:srcRect/>
          <a:stretch/>
        </p:blipFill>
        <p:spPr>
          <a:solidFill>
            <a:schemeClr val="tx2">
              <a:lumMod val="20000"/>
              <a:lumOff val="80000"/>
            </a:schemeClr>
          </a:solidFill>
        </p:spPr>
      </p:pic>
      <p:sp>
        <p:nvSpPr>
          <p:cNvPr id="4" name="Text Placeholder 3">
            <a:extLst>
              <a:ext uri="{FF2B5EF4-FFF2-40B4-BE49-F238E27FC236}">
                <a16:creationId xmlns:a16="http://schemas.microsoft.com/office/drawing/2014/main" id="{DB7E86F8-29D9-4F2B-92E8-96486CDD3315}"/>
              </a:ext>
            </a:extLst>
          </p:cNvPr>
          <p:cNvSpPr>
            <a:spLocks noGrp="1"/>
          </p:cNvSpPr>
          <p:nvPr>
            <p:ph type="body" idx="10"/>
          </p:nvPr>
        </p:nvSpPr>
        <p:spPr>
          <a:xfrm>
            <a:off x="0" y="2913529"/>
            <a:ext cx="12192000" cy="1982321"/>
          </a:xfrm>
          <a:solidFill>
            <a:schemeClr val="tx2">
              <a:lumMod val="20000"/>
              <a:lumOff val="80000"/>
            </a:schemeClr>
          </a:solidFill>
        </p:spPr>
        <p:txBody>
          <a:bodyPr>
            <a:normAutofit fontScale="85000" lnSpcReduction="20000"/>
          </a:bodyPr>
          <a:lstStyle/>
          <a:p>
            <a:pPr algn="ctr"/>
            <a:r>
              <a:rPr lang="en-US" sz="3200" dirty="0">
                <a:solidFill>
                  <a:schemeClr val="tx2">
                    <a:lumMod val="50000"/>
                  </a:schemeClr>
                </a:solidFill>
                <a:latin typeface="Tahoma" panose="020B0604030504040204" pitchFamily="34" charset="0"/>
              </a:rPr>
              <a:t>The Finnish Waterway Agency (FTIA)</a:t>
            </a:r>
          </a:p>
          <a:p>
            <a:pPr marL="457200" indent="-457200" algn="ctr">
              <a:buFont typeface="Arial" panose="020B0604020202020204" pitchFamily="34" charset="0"/>
              <a:buChar char="•"/>
            </a:pPr>
            <a:r>
              <a:rPr lang="en-US" dirty="0">
                <a:solidFill>
                  <a:schemeClr val="tx2">
                    <a:lumMod val="50000"/>
                  </a:schemeClr>
                </a:solidFill>
                <a:latin typeface="Tahoma" panose="020B0604030504040204" pitchFamily="34" charset="0"/>
              </a:rPr>
              <a:t>waterway authority in Finland </a:t>
            </a:r>
          </a:p>
          <a:p>
            <a:pPr marL="457200" indent="-457200" algn="ctr">
              <a:buFont typeface="Arial" panose="020B0604020202020204" pitchFamily="34" charset="0"/>
              <a:buChar char="•"/>
            </a:pPr>
            <a:r>
              <a:rPr lang="en-US" sz="3200" dirty="0">
                <a:solidFill>
                  <a:schemeClr val="tx2">
                    <a:lumMod val="50000"/>
                  </a:schemeClr>
                </a:solidFill>
                <a:latin typeface="Tahoma" panose="020B0604030504040204" pitchFamily="34" charset="0"/>
              </a:rPr>
              <a:t>responsible for the maintenance of waterways</a:t>
            </a:r>
            <a:endParaRPr lang="fi-FI" dirty="0">
              <a:solidFill>
                <a:schemeClr val="tx2">
                  <a:lumMod val="50000"/>
                </a:schemeClr>
              </a:solidFill>
            </a:endParaRPr>
          </a:p>
        </p:txBody>
      </p:sp>
    </p:spTree>
    <p:extLst>
      <p:ext uri="{BB962C8B-B14F-4D97-AF65-F5344CB8AC3E}">
        <p14:creationId xmlns:p14="http://schemas.microsoft.com/office/powerpoint/2010/main" val="604891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0AEE2B5-B4D1-4A90-9222-0ED9BAA88BAC}"/>
              </a:ext>
            </a:extLst>
          </p:cNvPr>
          <p:cNvPicPr>
            <a:picLocks noChangeAspect="1"/>
          </p:cNvPicPr>
          <p:nvPr/>
        </p:nvPicPr>
        <p:blipFill rotWithShape="1">
          <a:blip r:embed="rId2"/>
          <a:srcRect l="10156" t="15972" r="11017" b="7639"/>
          <a:stretch/>
        </p:blipFill>
        <p:spPr>
          <a:xfrm>
            <a:off x="0" y="257174"/>
            <a:ext cx="11899825" cy="6486526"/>
          </a:xfrm>
          <a:prstGeom prst="rect">
            <a:avLst/>
          </a:prstGeom>
        </p:spPr>
      </p:pic>
    </p:spTree>
    <p:extLst>
      <p:ext uri="{BB962C8B-B14F-4D97-AF65-F5344CB8AC3E}">
        <p14:creationId xmlns:p14="http://schemas.microsoft.com/office/powerpoint/2010/main" val="39527165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FA814-4366-457E-B415-8A1DCB646588}"/>
              </a:ext>
            </a:extLst>
          </p:cNvPr>
          <p:cNvSpPr>
            <a:spLocks noGrp="1"/>
          </p:cNvSpPr>
          <p:nvPr>
            <p:ph type="title"/>
          </p:nvPr>
        </p:nvSpPr>
        <p:spPr>
          <a:xfrm>
            <a:off x="838200" y="365125"/>
            <a:ext cx="6955970" cy="549275"/>
          </a:xfrm>
        </p:spPr>
        <p:txBody>
          <a:bodyPr>
            <a:normAutofit/>
          </a:bodyPr>
          <a:lstStyle/>
          <a:p>
            <a:r>
              <a:rPr lang="en-US" dirty="0">
                <a:solidFill>
                  <a:schemeClr val="tx2">
                    <a:lumMod val="50000"/>
                  </a:schemeClr>
                </a:solidFill>
              </a:rPr>
              <a:t>Infrastructure Agency (FTIA)</a:t>
            </a:r>
          </a:p>
        </p:txBody>
      </p:sp>
      <p:sp>
        <p:nvSpPr>
          <p:cNvPr id="3" name="Text Placeholder 2">
            <a:extLst>
              <a:ext uri="{FF2B5EF4-FFF2-40B4-BE49-F238E27FC236}">
                <a16:creationId xmlns:a16="http://schemas.microsoft.com/office/drawing/2014/main" id="{0E94289A-8F59-4ED7-9605-EBCE9902561A}"/>
              </a:ext>
            </a:extLst>
          </p:cNvPr>
          <p:cNvSpPr>
            <a:spLocks noGrp="1"/>
          </p:cNvSpPr>
          <p:nvPr>
            <p:ph type="body" sz="quarter" idx="18"/>
          </p:nvPr>
        </p:nvSpPr>
        <p:spPr>
          <a:xfrm>
            <a:off x="838199" y="1071716"/>
            <a:ext cx="7253749" cy="5062252"/>
          </a:xfrm>
        </p:spPr>
        <p:txBody>
          <a:bodyPr>
            <a:normAutofit fontScale="85000" lnSpcReduction="20000"/>
          </a:bodyPr>
          <a:lstStyle/>
          <a:p>
            <a:pPr eaLnBrk="0" fontAlgn="base" hangingPunct="0">
              <a:lnSpc>
                <a:spcPct val="140000"/>
              </a:lnSpc>
              <a:spcBef>
                <a:spcPct val="0"/>
              </a:spcBef>
              <a:spcAft>
                <a:spcPct val="0"/>
              </a:spcAft>
            </a:pPr>
            <a:r>
              <a:rPr lang="en-US" sz="1900" b="1" dirty="0">
                <a:solidFill>
                  <a:schemeClr val="tx2">
                    <a:lumMod val="50000"/>
                  </a:schemeClr>
                </a:solidFill>
              </a:rPr>
              <a:t>focuses on designing, developing, and maintaining maritime transport routes, arranging winter navigation, as well as on coordinating transport and land use.</a:t>
            </a:r>
          </a:p>
          <a:p>
            <a:pPr eaLnBrk="0" fontAlgn="base" hangingPunct="0">
              <a:lnSpc>
                <a:spcPct val="140000"/>
              </a:lnSpc>
              <a:spcBef>
                <a:spcPct val="0"/>
              </a:spcBef>
              <a:spcAft>
                <a:spcPct val="0"/>
              </a:spcAft>
            </a:pPr>
            <a:endParaRPr lang="en-US" sz="1900" b="1" dirty="0">
              <a:solidFill>
                <a:schemeClr val="tx2">
                  <a:lumMod val="50000"/>
                </a:schemeClr>
              </a:solidFill>
            </a:endParaRPr>
          </a:p>
          <a:p>
            <a:pPr eaLnBrk="0" fontAlgn="base" hangingPunct="0">
              <a:lnSpc>
                <a:spcPct val="140000"/>
              </a:lnSpc>
              <a:spcBef>
                <a:spcPct val="0"/>
              </a:spcBef>
              <a:spcAft>
                <a:spcPct val="0"/>
              </a:spcAft>
            </a:pPr>
            <a:r>
              <a:rPr lang="en-US" sz="1900" b="1" dirty="0">
                <a:solidFill>
                  <a:schemeClr val="tx2">
                    <a:lumMod val="50000"/>
                  </a:schemeClr>
                </a:solidFill>
              </a:rPr>
              <a:t>strives to ensure that transport networks meet the needs of our citizens and businesses alike – promoting Finland’s competitive edge.</a:t>
            </a:r>
          </a:p>
          <a:p>
            <a:pPr eaLnBrk="0" fontAlgn="base" hangingPunct="0">
              <a:lnSpc>
                <a:spcPct val="140000"/>
              </a:lnSpc>
              <a:spcBef>
                <a:spcPct val="0"/>
              </a:spcBef>
              <a:spcAft>
                <a:spcPct val="0"/>
              </a:spcAft>
            </a:pPr>
            <a:endParaRPr lang="en-US" sz="1900" b="1" dirty="0">
              <a:solidFill>
                <a:schemeClr val="tx2">
                  <a:lumMod val="50000"/>
                </a:schemeClr>
              </a:solidFill>
            </a:endParaRPr>
          </a:p>
          <a:p>
            <a:pPr eaLnBrk="0" fontAlgn="base" hangingPunct="0">
              <a:lnSpc>
                <a:spcPct val="140000"/>
              </a:lnSpc>
              <a:spcBef>
                <a:spcPct val="0"/>
              </a:spcBef>
              <a:spcAft>
                <a:spcPct val="0"/>
              </a:spcAft>
            </a:pPr>
            <a:r>
              <a:rPr lang="en-US" sz="1900" b="1" dirty="0">
                <a:solidFill>
                  <a:schemeClr val="tx2">
                    <a:lumMod val="50000"/>
                  </a:schemeClr>
                </a:solidFill>
              </a:rPr>
              <a:t>Is responsible for organizing traffic management including vessel traffic services (VTS) according to a service agreement with </a:t>
            </a:r>
            <a:r>
              <a:rPr lang="en-US" sz="1900" b="1" dirty="0" err="1">
                <a:solidFill>
                  <a:schemeClr val="tx2">
                    <a:lumMod val="50000"/>
                  </a:schemeClr>
                </a:solidFill>
              </a:rPr>
              <a:t>Fintraffic</a:t>
            </a:r>
            <a:r>
              <a:rPr lang="en-US" sz="1900" b="1" dirty="0">
                <a:solidFill>
                  <a:schemeClr val="tx2">
                    <a:lumMod val="50000"/>
                  </a:schemeClr>
                </a:solidFill>
              </a:rPr>
              <a:t>.</a:t>
            </a:r>
          </a:p>
          <a:p>
            <a:pPr eaLnBrk="0" fontAlgn="base" hangingPunct="0">
              <a:lnSpc>
                <a:spcPct val="140000"/>
              </a:lnSpc>
              <a:spcBef>
                <a:spcPct val="0"/>
              </a:spcBef>
              <a:spcAft>
                <a:spcPct val="0"/>
              </a:spcAft>
            </a:pPr>
            <a:endParaRPr lang="en-US" sz="1900" b="1" dirty="0">
              <a:solidFill>
                <a:schemeClr val="tx2">
                  <a:lumMod val="50000"/>
                </a:schemeClr>
              </a:solidFill>
            </a:endParaRPr>
          </a:p>
          <a:p>
            <a:pPr eaLnBrk="0" fontAlgn="base" hangingPunct="0">
              <a:lnSpc>
                <a:spcPct val="140000"/>
              </a:lnSpc>
              <a:spcBef>
                <a:spcPct val="0"/>
              </a:spcBef>
              <a:spcAft>
                <a:spcPct val="0"/>
              </a:spcAft>
            </a:pPr>
            <a:r>
              <a:rPr lang="en-US" sz="1900" b="1" dirty="0">
                <a:solidFill>
                  <a:schemeClr val="tx2">
                    <a:lumMod val="50000"/>
                  </a:schemeClr>
                </a:solidFill>
              </a:rPr>
              <a:t>safeguards conditions for winter navigation</a:t>
            </a:r>
            <a:br>
              <a:rPr lang="en-US" sz="1900" b="1" dirty="0">
                <a:solidFill>
                  <a:schemeClr val="tx2">
                    <a:lumMod val="50000"/>
                  </a:schemeClr>
                </a:solidFill>
              </a:rPr>
            </a:br>
            <a:endParaRPr lang="en-US" sz="1900" b="1" dirty="0">
              <a:solidFill>
                <a:schemeClr val="tx2">
                  <a:lumMod val="50000"/>
                </a:schemeClr>
              </a:solidFill>
            </a:endParaRPr>
          </a:p>
          <a:p>
            <a:pPr eaLnBrk="0" fontAlgn="base" hangingPunct="0">
              <a:lnSpc>
                <a:spcPct val="140000"/>
              </a:lnSpc>
              <a:spcBef>
                <a:spcPct val="0"/>
              </a:spcBef>
              <a:spcAft>
                <a:spcPct val="0"/>
              </a:spcAft>
            </a:pPr>
            <a:r>
              <a:rPr lang="en-US" sz="1900" b="1" dirty="0">
                <a:solidFill>
                  <a:schemeClr val="tx2">
                    <a:lumMod val="50000"/>
                  </a:schemeClr>
                </a:solidFill>
              </a:rPr>
              <a:t>operates responsibly by limiting environmental damage.</a:t>
            </a:r>
            <a:br>
              <a:rPr lang="en-US" sz="1900" b="1" dirty="0">
                <a:solidFill>
                  <a:schemeClr val="tx2">
                    <a:lumMod val="50000"/>
                  </a:schemeClr>
                </a:solidFill>
              </a:rPr>
            </a:br>
            <a:endParaRPr lang="en-US" sz="1900" b="1" dirty="0">
              <a:solidFill>
                <a:schemeClr val="tx2">
                  <a:lumMod val="50000"/>
                </a:schemeClr>
              </a:solidFill>
            </a:endParaRPr>
          </a:p>
          <a:p>
            <a:pPr eaLnBrk="0" fontAlgn="base" hangingPunct="0">
              <a:lnSpc>
                <a:spcPct val="140000"/>
              </a:lnSpc>
              <a:spcBef>
                <a:spcPct val="0"/>
              </a:spcBef>
              <a:spcAft>
                <a:spcPct val="0"/>
              </a:spcAft>
            </a:pPr>
            <a:r>
              <a:rPr lang="en-US" sz="1900" b="1" dirty="0">
                <a:solidFill>
                  <a:schemeClr val="tx2">
                    <a:lumMod val="50000"/>
                  </a:schemeClr>
                </a:solidFill>
              </a:rPr>
              <a:t>is an expert procurement organization.</a:t>
            </a:r>
            <a:endParaRPr lang="en-US" sz="1400" b="0" dirty="0">
              <a:latin typeface="Tahoma" panose="020B0604030504040204" pitchFamily="34" charset="0"/>
            </a:endParaRPr>
          </a:p>
        </p:txBody>
      </p:sp>
      <p:pic>
        <p:nvPicPr>
          <p:cNvPr id="7" name="Picture Placeholder 6" descr="A train on the railway tracks&#10;&#10;Description automatically generated with low confidence">
            <a:extLst>
              <a:ext uri="{FF2B5EF4-FFF2-40B4-BE49-F238E27FC236}">
                <a16:creationId xmlns:a16="http://schemas.microsoft.com/office/drawing/2014/main" id="{9A9D1879-DB99-407B-9140-DE13EA95D423}"/>
              </a:ext>
            </a:extLst>
          </p:cNvPr>
          <p:cNvPicPr>
            <a:picLocks noGrp="1" noChangeAspect="1"/>
          </p:cNvPicPr>
          <p:nvPr>
            <p:ph type="pic" sz="quarter" idx="19"/>
          </p:nvPr>
        </p:nvPicPr>
        <p:blipFill rotWithShape="1">
          <a:blip r:embed="rId2" cstate="screen">
            <a:extLst>
              <a:ext uri="{28A0092B-C50C-407E-A947-70E740481C1C}">
                <a14:useLocalDpi xmlns:a14="http://schemas.microsoft.com/office/drawing/2010/main"/>
              </a:ext>
            </a:extLst>
          </a:blip>
          <a:srcRect/>
          <a:stretch/>
        </p:blipFill>
        <p:spPr>
          <a:xfrm>
            <a:off x="7920000" y="0"/>
            <a:ext cx="4284000" cy="6858000"/>
          </a:xfrm>
        </p:spPr>
      </p:pic>
      <p:sp>
        <p:nvSpPr>
          <p:cNvPr id="5" name="Slide Number Placeholder 4">
            <a:extLst>
              <a:ext uri="{FF2B5EF4-FFF2-40B4-BE49-F238E27FC236}">
                <a16:creationId xmlns:a16="http://schemas.microsoft.com/office/drawing/2014/main" id="{B0988443-E327-41BC-820A-D82EE0E5FE2E}"/>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898989"/>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srgbClr val="898989"/>
              </a:solidFill>
              <a:effectLst/>
              <a:uLnTx/>
              <a:uFillTx/>
              <a:latin typeface="Tahoma"/>
              <a:ea typeface="+mn-ea"/>
              <a:cs typeface="+mn-cs"/>
            </a:endParaRPr>
          </a:p>
        </p:txBody>
      </p:sp>
    </p:spTree>
    <p:extLst>
      <p:ext uri="{BB962C8B-B14F-4D97-AF65-F5344CB8AC3E}">
        <p14:creationId xmlns:p14="http://schemas.microsoft.com/office/powerpoint/2010/main" val="20119337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A96515F-A215-4BB2-A06E-C70186EA523B}"/>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2A6F9D3B-1437-4889-B6F0-0EDDEC901BB1}"/>
              </a:ext>
            </a:extLst>
          </p:cNvPr>
          <p:cNvSpPr>
            <a:spLocks noGrp="1"/>
          </p:cNvSpPr>
          <p:nvPr>
            <p:ph type="title"/>
          </p:nvPr>
        </p:nvSpPr>
        <p:spPr>
          <a:xfrm>
            <a:off x="838200" y="365126"/>
            <a:ext cx="6955970" cy="431288"/>
          </a:xfrm>
        </p:spPr>
        <p:txBody>
          <a:bodyPr>
            <a:normAutofit fontScale="90000"/>
          </a:bodyPr>
          <a:lstStyle/>
          <a:p>
            <a:r>
              <a:rPr lang="en-GB" sz="2800" dirty="0">
                <a:solidFill>
                  <a:schemeClr val="tx2">
                    <a:lumMod val="50000"/>
                  </a:schemeClr>
                </a:solidFill>
              </a:rPr>
              <a:t>Performance targets for FTIA</a:t>
            </a:r>
            <a:endParaRPr lang="fi-FI" sz="2800" dirty="0">
              <a:solidFill>
                <a:schemeClr val="tx2">
                  <a:lumMod val="50000"/>
                </a:schemeClr>
              </a:solidFill>
            </a:endParaRPr>
          </a:p>
        </p:txBody>
      </p:sp>
      <p:sp>
        <p:nvSpPr>
          <p:cNvPr id="3" name="Text Placeholder 2">
            <a:extLst>
              <a:ext uri="{FF2B5EF4-FFF2-40B4-BE49-F238E27FC236}">
                <a16:creationId xmlns:a16="http://schemas.microsoft.com/office/drawing/2014/main" id="{5BE1FC0F-0303-4F3A-8DAC-589977FEAE08}"/>
              </a:ext>
            </a:extLst>
          </p:cNvPr>
          <p:cNvSpPr>
            <a:spLocks noGrp="1"/>
          </p:cNvSpPr>
          <p:nvPr>
            <p:ph type="body" sz="quarter" idx="18"/>
          </p:nvPr>
        </p:nvSpPr>
        <p:spPr>
          <a:xfrm>
            <a:off x="712370" y="1022555"/>
            <a:ext cx="7674546" cy="5333795"/>
          </a:xfrm>
        </p:spPr>
        <p:txBody>
          <a:bodyPr>
            <a:normAutofit lnSpcReduction="10000"/>
          </a:bodyPr>
          <a:lstStyle/>
          <a:p>
            <a:r>
              <a:rPr lang="en-US" sz="1400" b="1" dirty="0"/>
              <a:t>We will improve the energy efficiency of the transport system and increase the attractiveness of sustainable transport.</a:t>
            </a:r>
          </a:p>
          <a:p>
            <a:r>
              <a:rPr lang="en-US" sz="1400" b="1" dirty="0"/>
              <a:t>We will form an overall picture of fairway property and procedures for its macroeconomic long-term programming.</a:t>
            </a:r>
          </a:p>
          <a:p>
            <a:r>
              <a:rPr lang="en-US" sz="1400" b="1" dirty="0"/>
              <a:t>We will improve the efficiency and quality of fairway maintenance and the functioning of the market.</a:t>
            </a:r>
          </a:p>
          <a:p>
            <a:r>
              <a:rPr lang="en-US" sz="1400" b="1" dirty="0"/>
              <a:t>We will focus the measures of fairway management on the basis of effectiveness, taking customer needs into account by </a:t>
            </a:r>
            <a:r>
              <a:rPr lang="en-US" sz="1400" b="1" dirty="0" err="1"/>
              <a:t>prioritising</a:t>
            </a:r>
            <a:r>
              <a:rPr lang="en-US" sz="1400" b="1" dirty="0"/>
              <a:t> and taking the condition of the fairway into account.</a:t>
            </a:r>
          </a:p>
          <a:p>
            <a:r>
              <a:rPr lang="en-US" sz="1400" b="1" dirty="0"/>
              <a:t>We will improve the safety, functionality and accessibility of the transport system.</a:t>
            </a:r>
          </a:p>
          <a:p>
            <a:r>
              <a:rPr lang="en-US" sz="1400" b="1" dirty="0"/>
              <a:t>We will continue the development of the infrastructure manager’s service management and operating models.</a:t>
            </a:r>
          </a:p>
          <a:p>
            <a:r>
              <a:rPr lang="en-US" sz="1400" b="1" dirty="0"/>
              <a:t>We will begin developing the infrastructure required for automated transport and promote the </a:t>
            </a:r>
            <a:r>
              <a:rPr lang="en-US" sz="1400" b="1" dirty="0" err="1"/>
              <a:t>digitalisation</a:t>
            </a:r>
            <a:r>
              <a:rPr lang="en-US" sz="1400" b="1" dirty="0"/>
              <a:t> of transport.</a:t>
            </a:r>
          </a:p>
        </p:txBody>
      </p:sp>
      <p:sp>
        <p:nvSpPr>
          <p:cNvPr id="5" name="Slide Number Placeholder 4">
            <a:extLst>
              <a:ext uri="{FF2B5EF4-FFF2-40B4-BE49-F238E27FC236}">
                <a16:creationId xmlns:a16="http://schemas.microsoft.com/office/drawing/2014/main" id="{EFDA7C51-1134-4621-904B-8170B46EA392}"/>
              </a:ext>
            </a:extLst>
          </p:cNvPr>
          <p:cNvSpPr>
            <a:spLocks noGrp="1"/>
          </p:cNvSpPr>
          <p:nvPr>
            <p:ph type="sldNum" sz="quarter" idx="17"/>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898989"/>
                </a:solidFill>
                <a:effectLst/>
                <a:uLnTx/>
                <a:uFillTx/>
                <a:latin typeface="Tahom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srgbClr val="898989"/>
              </a:solidFill>
              <a:effectLst/>
              <a:uLnTx/>
              <a:uFillTx/>
              <a:latin typeface="Tahoma"/>
              <a:ea typeface="+mn-ea"/>
              <a:cs typeface="+mn-cs"/>
            </a:endParaRPr>
          </a:p>
        </p:txBody>
      </p:sp>
    </p:spTree>
    <p:extLst>
      <p:ext uri="{BB962C8B-B14F-4D97-AF65-F5344CB8AC3E}">
        <p14:creationId xmlns:p14="http://schemas.microsoft.com/office/powerpoint/2010/main" val="121218020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852F2A-5FF3-A6B2-F812-199F30BC3D0C}"/>
              </a:ext>
            </a:extLst>
          </p:cNvPr>
          <p:cNvSpPr>
            <a:spLocks noGrp="1"/>
          </p:cNvSpPr>
          <p:nvPr>
            <p:ph type="title"/>
          </p:nvPr>
        </p:nvSpPr>
        <p:spPr>
          <a:xfrm>
            <a:off x="838200" y="365125"/>
            <a:ext cx="9399612" cy="663575"/>
          </a:xfrm>
        </p:spPr>
        <p:txBody>
          <a:bodyPr>
            <a:normAutofit fontScale="90000"/>
          </a:bodyPr>
          <a:lstStyle/>
          <a:p>
            <a:r>
              <a:rPr lang="en-US" sz="2700" dirty="0"/>
              <a:t>Aids to Navigation (</a:t>
            </a:r>
            <a:r>
              <a:rPr lang="en-US" sz="2700" dirty="0" err="1"/>
              <a:t>AtoN</a:t>
            </a:r>
            <a:r>
              <a:rPr lang="en-US" sz="2700" dirty="0"/>
              <a:t>) and maintenance of waterways</a:t>
            </a:r>
            <a:endParaRPr lang="fi-FI" dirty="0"/>
          </a:p>
        </p:txBody>
      </p:sp>
      <p:sp>
        <p:nvSpPr>
          <p:cNvPr id="3" name="Tekstin paikkamerkki 2">
            <a:extLst>
              <a:ext uri="{FF2B5EF4-FFF2-40B4-BE49-F238E27FC236}">
                <a16:creationId xmlns:a16="http://schemas.microsoft.com/office/drawing/2014/main" id="{1CB9AEB1-4C75-7ED5-E340-00872848AB01}"/>
              </a:ext>
            </a:extLst>
          </p:cNvPr>
          <p:cNvSpPr>
            <a:spLocks noGrp="1"/>
          </p:cNvSpPr>
          <p:nvPr>
            <p:ph type="body" sz="quarter" idx="13"/>
          </p:nvPr>
        </p:nvSpPr>
        <p:spPr>
          <a:xfrm>
            <a:off x="954742" y="1190626"/>
            <a:ext cx="9283070" cy="4347882"/>
          </a:xfrm>
        </p:spPr>
        <p:txBody>
          <a:bodyPr>
            <a:normAutofit lnSpcReduction="10000"/>
          </a:bodyPr>
          <a:lstStyle/>
          <a:p>
            <a:pPr marL="0" indent="0">
              <a:buNone/>
            </a:pPr>
            <a:r>
              <a:rPr lang="en-US" sz="1600" b="1" dirty="0"/>
              <a:t>According to its administrative law (862/2009), FTIA is the central government agency operating at merchant waterways. The tasks of the agency include the following tasks (Section 2), which are regulated in detail at separate legislation:</a:t>
            </a:r>
          </a:p>
          <a:p>
            <a:r>
              <a:rPr lang="en-US" sz="1600" b="1" dirty="0"/>
              <a:t>State waterway management and development, which include design, construction, maintenance and service level of waterways. This is regulated in detail at Water Transport Act (782/2019);</a:t>
            </a:r>
          </a:p>
          <a:p>
            <a:r>
              <a:rPr lang="en-US" sz="1600" b="1" dirty="0"/>
              <a:t>Organization of vessel traffic services (VTS). Act on Vessel Traffic Services (623/2005) and Regulation (1216/2018) include detailed responsibilities and tasks.</a:t>
            </a:r>
          </a:p>
          <a:p>
            <a:r>
              <a:rPr lang="en-US" sz="1600" b="1" dirty="0"/>
              <a:t>Winter navigation assistance. According to the Act on ship ice classes and icebreaker assistance (1121/2005), FTIA takes care of availability of icebreaker assistance in the Finnish water area if ice conditions so require.</a:t>
            </a:r>
          </a:p>
          <a:p>
            <a:endParaRPr lang="en-US" sz="1600" b="1" dirty="0"/>
          </a:p>
          <a:p>
            <a:endParaRPr lang="en-US" sz="1600" b="1" dirty="0"/>
          </a:p>
        </p:txBody>
      </p:sp>
      <p:sp>
        <p:nvSpPr>
          <p:cNvPr id="4" name="Dian numeron paikkamerkki 3">
            <a:extLst>
              <a:ext uri="{FF2B5EF4-FFF2-40B4-BE49-F238E27FC236}">
                <a16:creationId xmlns:a16="http://schemas.microsoft.com/office/drawing/2014/main" id="{8BE6541A-CE62-5D31-8B45-625742F3ED7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Tree>
    <p:extLst>
      <p:ext uri="{BB962C8B-B14F-4D97-AF65-F5344CB8AC3E}">
        <p14:creationId xmlns:p14="http://schemas.microsoft.com/office/powerpoint/2010/main" val="9268033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8D82EFC-4797-EEF8-A64B-FADF4B7B2EF9}"/>
              </a:ext>
            </a:extLst>
          </p:cNvPr>
          <p:cNvSpPr>
            <a:spLocks noGrp="1"/>
          </p:cNvSpPr>
          <p:nvPr>
            <p:ph type="title"/>
          </p:nvPr>
        </p:nvSpPr>
        <p:spPr>
          <a:xfrm>
            <a:off x="838200" y="365125"/>
            <a:ext cx="3375212" cy="4977840"/>
          </a:xfrm>
        </p:spPr>
        <p:txBody>
          <a:bodyPr>
            <a:normAutofit/>
          </a:bodyPr>
          <a:lstStyle/>
          <a:p>
            <a:r>
              <a:rPr lang="fi-FI" sz="1600" dirty="0">
                <a:solidFill>
                  <a:schemeClr val="tx2">
                    <a:lumMod val="50000"/>
                  </a:schemeClr>
                </a:solidFill>
                <a:latin typeface="+mn-lt"/>
              </a:rPr>
              <a:t>V</a:t>
            </a:r>
            <a:r>
              <a:rPr lang="en-US" sz="1600" dirty="0" err="1">
                <a:solidFill>
                  <a:schemeClr val="tx2">
                    <a:lumMod val="50000"/>
                  </a:schemeClr>
                </a:solidFill>
                <a:latin typeface="+mn-lt"/>
              </a:rPr>
              <a:t>essel</a:t>
            </a:r>
            <a:r>
              <a:rPr lang="en-US" sz="1600" dirty="0">
                <a:solidFill>
                  <a:schemeClr val="tx2">
                    <a:lumMod val="50000"/>
                  </a:schemeClr>
                </a:solidFill>
                <a:latin typeface="+mn-lt"/>
              </a:rPr>
              <a:t> traffic services (VTS) in the Finnish merchant fairways and territorial waters is carried out with a service agreement with </a:t>
            </a:r>
            <a:r>
              <a:rPr lang="en-US" sz="1600" dirty="0" err="1">
                <a:solidFill>
                  <a:schemeClr val="tx2">
                    <a:lumMod val="50000"/>
                  </a:schemeClr>
                </a:solidFill>
                <a:latin typeface="+mn-lt"/>
              </a:rPr>
              <a:t>Fintraffic</a:t>
            </a:r>
            <a:r>
              <a:rPr lang="en-US" sz="1600" dirty="0">
                <a:solidFill>
                  <a:schemeClr val="tx2">
                    <a:lumMod val="50000"/>
                  </a:schemeClr>
                </a:solidFill>
                <a:latin typeface="+mn-lt"/>
              </a:rPr>
              <a:t> Oy´s Vessel Traffic Services.</a:t>
            </a:r>
            <a:br>
              <a:rPr lang="en-US" sz="1600" dirty="0">
                <a:solidFill>
                  <a:schemeClr val="tx2">
                    <a:lumMod val="50000"/>
                  </a:schemeClr>
                </a:solidFill>
                <a:latin typeface="+mn-lt"/>
              </a:rPr>
            </a:br>
            <a:br>
              <a:rPr lang="en-US" sz="1600" dirty="0">
                <a:solidFill>
                  <a:schemeClr val="tx2">
                    <a:lumMod val="50000"/>
                  </a:schemeClr>
                </a:solidFill>
                <a:latin typeface="+mn-lt"/>
              </a:rPr>
            </a:br>
            <a:r>
              <a:rPr lang="en-US" sz="1600" dirty="0">
                <a:solidFill>
                  <a:schemeClr val="tx2">
                    <a:lumMod val="50000"/>
                  </a:schemeClr>
                </a:solidFill>
                <a:latin typeface="+mn-lt"/>
              </a:rPr>
              <a:t>This picture illustrates Finnish Economical Zone (EEZ), territorial waters and VTS areas. </a:t>
            </a:r>
            <a:br>
              <a:rPr lang="en-US" sz="1600" dirty="0">
                <a:solidFill>
                  <a:schemeClr val="tx2">
                    <a:lumMod val="50000"/>
                  </a:schemeClr>
                </a:solidFill>
                <a:latin typeface="+mn-lt"/>
              </a:rPr>
            </a:br>
            <a:r>
              <a:rPr lang="fi-FI" dirty="0"/>
              <a:t> </a:t>
            </a:r>
          </a:p>
        </p:txBody>
      </p:sp>
      <p:pic>
        <p:nvPicPr>
          <p:cNvPr id="5" name="Kuva 4">
            <a:extLst>
              <a:ext uri="{FF2B5EF4-FFF2-40B4-BE49-F238E27FC236}">
                <a16:creationId xmlns:a16="http://schemas.microsoft.com/office/drawing/2014/main" id="{7BE5ECF2-B176-102F-8C7C-906435C96E82}"/>
              </a:ext>
            </a:extLst>
          </p:cNvPr>
          <p:cNvPicPr>
            <a:picLocks noChangeAspect="1"/>
          </p:cNvPicPr>
          <p:nvPr/>
        </p:nvPicPr>
        <p:blipFill>
          <a:blip r:embed="rId2"/>
          <a:stretch>
            <a:fillRect/>
          </a:stretch>
        </p:blipFill>
        <p:spPr>
          <a:xfrm>
            <a:off x="5219197" y="365125"/>
            <a:ext cx="5059796" cy="6242152"/>
          </a:xfrm>
          <a:prstGeom prst="rect">
            <a:avLst/>
          </a:prstGeom>
        </p:spPr>
      </p:pic>
      <p:sp>
        <p:nvSpPr>
          <p:cNvPr id="4" name="Dian numeron paikkamerkki 3">
            <a:extLst>
              <a:ext uri="{FF2B5EF4-FFF2-40B4-BE49-F238E27FC236}">
                <a16:creationId xmlns:a16="http://schemas.microsoft.com/office/drawing/2014/main" id="{6700E1E7-4819-9B7C-F735-EAEDFCF10A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D4A0EF-951A-4343-A672-F31B58E6828E}" type="slidenum">
              <a:rPr kumimoji="0" lang="en-US" sz="1200" b="0" i="0" u="none" strike="noStrike" kern="1200" cap="none" spc="0" normalizeH="0" baseline="0" noProof="0" smtClean="0">
                <a:ln>
                  <a:noFill/>
                </a:ln>
                <a:solidFill>
                  <a:srgbClr val="000000">
                    <a:tint val="75000"/>
                  </a:srgbClr>
                </a:solidFill>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srgbClr val="000000">
                  <a:tint val="75000"/>
                </a:srgbClr>
              </a:solidFill>
              <a:effectLst/>
              <a:uLnTx/>
              <a:uFillTx/>
              <a:latin typeface="Tahoma"/>
              <a:ea typeface="+mn-ea"/>
              <a:cs typeface="+mn-cs"/>
            </a:endParaRPr>
          </a:p>
        </p:txBody>
      </p:sp>
    </p:spTree>
    <p:extLst>
      <p:ext uri="{BB962C8B-B14F-4D97-AF65-F5344CB8AC3E}">
        <p14:creationId xmlns:p14="http://schemas.microsoft.com/office/powerpoint/2010/main" val="7330114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3582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1CD7E6-DBF9-4A77-91A2-E22FC65B2440}"/>
              </a:ext>
            </a:extLst>
          </p:cNvPr>
          <p:cNvSpPr>
            <a:spLocks noGrp="1"/>
          </p:cNvSpPr>
          <p:nvPr>
            <p:ph type="title"/>
          </p:nvPr>
        </p:nvSpPr>
        <p:spPr/>
        <p:txBody>
          <a:bodyPr/>
          <a:lstStyle/>
          <a:p>
            <a:r>
              <a:rPr lang="fi-FI" sz="2800" dirty="0">
                <a:solidFill>
                  <a:schemeClr val="bg2">
                    <a:lumMod val="75000"/>
                  </a:schemeClr>
                </a:solidFill>
              </a:rPr>
              <a:t>Merenkulun hallinnon yhteistyöryhmät ja koordinaatiokokoukset sekä niiden toimenpiteet</a:t>
            </a:r>
            <a:endParaRPr lang="fi-FI" dirty="0"/>
          </a:p>
        </p:txBody>
      </p:sp>
      <p:sp>
        <p:nvSpPr>
          <p:cNvPr id="4" name="Päivämäärän paikkamerkki 3">
            <a:extLst>
              <a:ext uri="{FF2B5EF4-FFF2-40B4-BE49-F238E27FC236}">
                <a16:creationId xmlns:a16="http://schemas.microsoft.com/office/drawing/2014/main" id="{A863EF90-10A5-4C51-B052-BCB2E5EAA39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71C211E-86B6-4B94-BFAB-64C951A741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Taulukko 6">
            <a:extLst>
              <a:ext uri="{FF2B5EF4-FFF2-40B4-BE49-F238E27FC236}">
                <a16:creationId xmlns:a16="http://schemas.microsoft.com/office/drawing/2014/main" id="{4C410FDF-5E60-4A6D-BBB1-00E09A503C5A}"/>
              </a:ext>
            </a:extLst>
          </p:cNvPr>
          <p:cNvGraphicFramePr>
            <a:graphicFrameLocks noGrp="1"/>
          </p:cNvGraphicFramePr>
          <p:nvPr/>
        </p:nvGraphicFramePr>
        <p:xfrm>
          <a:off x="717551" y="1564640"/>
          <a:ext cx="11197120" cy="4820920"/>
        </p:xfrm>
        <a:graphic>
          <a:graphicData uri="http://schemas.openxmlformats.org/drawingml/2006/table">
            <a:tbl>
              <a:tblPr firstRow="1" bandRow="1">
                <a:tableStyleId>{5C22544A-7EE6-4342-B048-85BDC9FD1C3A}</a:tableStyleId>
              </a:tblPr>
              <a:tblGrid>
                <a:gridCol w="2799280">
                  <a:extLst>
                    <a:ext uri="{9D8B030D-6E8A-4147-A177-3AD203B41FA5}">
                      <a16:colId xmlns:a16="http://schemas.microsoft.com/office/drawing/2014/main" val="1485497551"/>
                    </a:ext>
                  </a:extLst>
                </a:gridCol>
                <a:gridCol w="1169471">
                  <a:extLst>
                    <a:ext uri="{9D8B030D-6E8A-4147-A177-3AD203B41FA5}">
                      <a16:colId xmlns:a16="http://schemas.microsoft.com/office/drawing/2014/main" val="3195597730"/>
                    </a:ext>
                  </a:extLst>
                </a:gridCol>
                <a:gridCol w="3648075">
                  <a:extLst>
                    <a:ext uri="{9D8B030D-6E8A-4147-A177-3AD203B41FA5}">
                      <a16:colId xmlns:a16="http://schemas.microsoft.com/office/drawing/2014/main" val="3377438408"/>
                    </a:ext>
                  </a:extLst>
                </a:gridCol>
                <a:gridCol w="3580294">
                  <a:extLst>
                    <a:ext uri="{9D8B030D-6E8A-4147-A177-3AD203B41FA5}">
                      <a16:colId xmlns:a16="http://schemas.microsoft.com/office/drawing/2014/main" val="4223467916"/>
                    </a:ext>
                  </a:extLst>
                </a:gridCol>
              </a:tblGrid>
              <a:tr h="370840">
                <a:tc>
                  <a:txBody>
                    <a:bodyPr/>
                    <a:lstStyle/>
                    <a:p>
                      <a:r>
                        <a:rPr lang="fi-FI" dirty="0"/>
                        <a:t>Ryhmän nimi</a:t>
                      </a:r>
                    </a:p>
                  </a:txBody>
                  <a:tcPr/>
                </a:tc>
                <a:tc>
                  <a:txBody>
                    <a:bodyPr/>
                    <a:lstStyle/>
                    <a:p>
                      <a:r>
                        <a:rPr lang="fi-FI" dirty="0"/>
                        <a:t>Vetäjä</a:t>
                      </a:r>
                    </a:p>
                  </a:txBody>
                  <a:tcPr/>
                </a:tc>
                <a:tc>
                  <a:txBody>
                    <a:bodyPr/>
                    <a:lstStyle/>
                    <a:p>
                      <a:r>
                        <a:rPr lang="fi-FI" dirty="0"/>
                        <a:t>Osallistujat</a:t>
                      </a:r>
                    </a:p>
                  </a:txBody>
                  <a:tcPr/>
                </a:tc>
                <a:tc>
                  <a:txBody>
                    <a:bodyPr/>
                    <a:lstStyle/>
                    <a:p>
                      <a:r>
                        <a:rPr lang="fi-FI" dirty="0"/>
                        <a:t>Toimenpiteitä</a:t>
                      </a:r>
                    </a:p>
                  </a:txBody>
                  <a:tcPr/>
                </a:tc>
                <a:extLst>
                  <a:ext uri="{0D108BD9-81ED-4DB2-BD59-A6C34878D82A}">
                    <a16:rowId xmlns:a16="http://schemas.microsoft.com/office/drawing/2014/main" val="2437652734"/>
                  </a:ext>
                </a:extLst>
              </a:tr>
              <a:tr h="370840">
                <a:tc>
                  <a:txBody>
                    <a:bodyPr/>
                    <a:lstStyle/>
                    <a:p>
                      <a:endParaRPr lang="fi-FI" sz="1050" dirty="0"/>
                    </a:p>
                  </a:txBody>
                  <a:tcPr/>
                </a:tc>
                <a:tc>
                  <a:txBody>
                    <a:bodyPr/>
                    <a:lstStyle/>
                    <a:p>
                      <a:endParaRPr lang="fi-FI" sz="1050" dirty="0"/>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2023830362"/>
                  </a:ext>
                </a:extLst>
              </a:tr>
              <a:tr h="370840">
                <a:tc>
                  <a:txBody>
                    <a:bodyPr/>
                    <a:lstStyle/>
                    <a:p>
                      <a:endParaRPr lang="fi-FI" sz="1050" dirty="0"/>
                    </a:p>
                  </a:txBody>
                  <a:tcPr/>
                </a:tc>
                <a:tc>
                  <a:txBody>
                    <a:bodyPr/>
                    <a:lstStyle/>
                    <a:p>
                      <a:endParaRPr lang="fi-FI" sz="105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sz="1050" dirty="0"/>
                    </a:p>
                  </a:txBody>
                  <a:tcPr/>
                </a:tc>
                <a:tc>
                  <a:txBody>
                    <a:bodyPr/>
                    <a:lstStyle/>
                    <a:p>
                      <a:endParaRPr lang="fi-FI" sz="1050" dirty="0"/>
                    </a:p>
                  </a:txBody>
                  <a:tcPr/>
                </a:tc>
                <a:extLst>
                  <a:ext uri="{0D108BD9-81ED-4DB2-BD59-A6C34878D82A}">
                    <a16:rowId xmlns:a16="http://schemas.microsoft.com/office/drawing/2014/main" val="3470960122"/>
                  </a:ext>
                </a:extLst>
              </a:tr>
              <a:tr h="370840">
                <a:tc>
                  <a:txBody>
                    <a:bodyPr/>
                    <a:lstStyle/>
                    <a:p>
                      <a:endParaRPr lang="fi-FI" sz="1050" dirty="0"/>
                    </a:p>
                  </a:txBody>
                  <a:tcPr/>
                </a:tc>
                <a:tc>
                  <a:txBody>
                    <a:bodyPr/>
                    <a:lstStyle/>
                    <a:p>
                      <a:endParaRPr lang="fi-FI" sz="1050" dirty="0"/>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592124406"/>
                  </a:ext>
                </a:extLst>
              </a:tr>
              <a:tr h="370840">
                <a:tc>
                  <a:txBody>
                    <a:bodyPr/>
                    <a:lstStyle/>
                    <a:p>
                      <a:endParaRPr lang="fi-FI" sz="1050" dirty="0"/>
                    </a:p>
                  </a:txBody>
                  <a:tcPr/>
                </a:tc>
                <a:tc>
                  <a:txBody>
                    <a:bodyPr/>
                    <a:lstStyle/>
                    <a:p>
                      <a:endParaRPr lang="fi-FI" sz="1050" dirty="0"/>
                    </a:p>
                  </a:txBody>
                  <a:tcPr/>
                </a:tc>
                <a:tc>
                  <a:txBody>
                    <a:bodyPr/>
                    <a:lstStyle/>
                    <a:p>
                      <a:endParaRPr lang="fi-FI" sz="1050" dirty="0"/>
                    </a:p>
                  </a:txBody>
                  <a:tcPr/>
                </a:tc>
                <a:tc>
                  <a:txBody>
                    <a:bodyPr/>
                    <a:lstStyle/>
                    <a:p>
                      <a:endParaRPr lang="fi-FI" sz="1050" dirty="0"/>
                    </a:p>
                  </a:txBody>
                  <a:tcPr/>
                </a:tc>
                <a:extLst>
                  <a:ext uri="{0D108BD9-81ED-4DB2-BD59-A6C34878D82A}">
                    <a16:rowId xmlns:a16="http://schemas.microsoft.com/office/drawing/2014/main" val="2723704507"/>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234851659"/>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1726276704"/>
                  </a:ext>
                </a:extLst>
              </a:tr>
              <a:tr h="370840">
                <a:tc>
                  <a:txBody>
                    <a:bodyPr/>
                    <a:lstStyle/>
                    <a:p>
                      <a:endParaRPr lang="fi-FI" sz="1050" dirty="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141959909"/>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1512068279"/>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4247989595"/>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394554571"/>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968585723"/>
                  </a:ext>
                </a:extLst>
              </a:tr>
              <a:tr h="370840">
                <a:tc>
                  <a:txBody>
                    <a:bodyPr/>
                    <a:lstStyle/>
                    <a:p>
                      <a:endParaRPr lang="fi-FI" sz="1050"/>
                    </a:p>
                  </a:txBody>
                  <a:tcPr/>
                </a:tc>
                <a:tc>
                  <a:txBody>
                    <a:bodyPr/>
                    <a:lstStyle/>
                    <a:p>
                      <a:endParaRPr lang="fi-FI" sz="1050"/>
                    </a:p>
                  </a:txBody>
                  <a:tcPr/>
                </a:tc>
                <a:tc>
                  <a:txBody>
                    <a:bodyPr/>
                    <a:lstStyle/>
                    <a:p>
                      <a:endParaRPr lang="fi-FI" sz="1050"/>
                    </a:p>
                  </a:txBody>
                  <a:tcPr/>
                </a:tc>
                <a:tc>
                  <a:txBody>
                    <a:bodyPr/>
                    <a:lstStyle/>
                    <a:p>
                      <a:endParaRPr lang="fi-FI" sz="1050" dirty="0"/>
                    </a:p>
                  </a:txBody>
                  <a:tcPr/>
                </a:tc>
                <a:extLst>
                  <a:ext uri="{0D108BD9-81ED-4DB2-BD59-A6C34878D82A}">
                    <a16:rowId xmlns:a16="http://schemas.microsoft.com/office/drawing/2014/main" val="2954559616"/>
                  </a:ext>
                </a:extLst>
              </a:tr>
            </a:tbl>
          </a:graphicData>
        </a:graphic>
      </p:graphicFrame>
      <p:sp>
        <p:nvSpPr>
          <p:cNvPr id="7" name="Ellipsi 6">
            <a:extLst>
              <a:ext uri="{FF2B5EF4-FFF2-40B4-BE49-F238E27FC236}">
                <a16:creationId xmlns:a16="http://schemas.microsoft.com/office/drawing/2014/main" id="{55E7AE25-9C12-449C-9746-1F09877863B4}"/>
              </a:ext>
            </a:extLst>
          </p:cNvPr>
          <p:cNvSpPr/>
          <p:nvPr/>
        </p:nvSpPr>
        <p:spPr>
          <a:xfrm>
            <a:off x="266700" y="247650"/>
            <a:ext cx="345300" cy="364350"/>
          </a:xfrm>
          <a:prstGeom prst="ellipse">
            <a:avLst/>
          </a:prstGeom>
          <a:solidFill>
            <a:srgbClr val="EC01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176735641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0AD0C-41E0-419D-867C-466DC3B7275B}"/>
              </a:ext>
            </a:extLst>
          </p:cNvPr>
          <p:cNvSpPr>
            <a:spLocks noGrp="1"/>
          </p:cNvSpPr>
          <p:nvPr>
            <p:ph type="title"/>
          </p:nvPr>
        </p:nvSpPr>
        <p:spPr>
          <a:xfrm>
            <a:off x="621693" y="497368"/>
            <a:ext cx="4336906" cy="586887"/>
          </a:xfrm>
        </p:spPr>
        <p:txBody>
          <a:bodyPr/>
          <a:lstStyle/>
          <a:p>
            <a:r>
              <a:rPr lang="fi-FI" dirty="0"/>
              <a:t>ELY-keskukset</a:t>
            </a:r>
          </a:p>
        </p:txBody>
      </p:sp>
      <p:sp>
        <p:nvSpPr>
          <p:cNvPr id="3" name="Sisällön paikkamerkki 2">
            <a:extLst>
              <a:ext uri="{FF2B5EF4-FFF2-40B4-BE49-F238E27FC236}">
                <a16:creationId xmlns:a16="http://schemas.microsoft.com/office/drawing/2014/main" id="{85F63A3B-74CF-4B56-9FAC-549B09256A20}"/>
              </a:ext>
            </a:extLst>
          </p:cNvPr>
          <p:cNvSpPr>
            <a:spLocks noGrp="1"/>
          </p:cNvSpPr>
          <p:nvPr>
            <p:ph idx="1"/>
          </p:nvPr>
        </p:nvSpPr>
        <p:spPr>
          <a:xfrm>
            <a:off x="621693" y="1450109"/>
            <a:ext cx="5308081" cy="4859230"/>
          </a:xfrm>
        </p:spPr>
        <p:txBody>
          <a:bodyPr vert="horz" lIns="91440" tIns="45720" rIns="91440" bIns="45720" rtlCol="0" anchor="t">
            <a:noAutofit/>
          </a:bodyPr>
          <a:lstStyle/>
          <a:p>
            <a:pPr marL="0" indent="0">
              <a:lnSpc>
                <a:spcPct val="100000"/>
              </a:lnSpc>
              <a:spcBef>
                <a:spcPts val="1800"/>
              </a:spcBef>
              <a:buNone/>
            </a:pPr>
            <a:r>
              <a:rPr lang="fi-FI" sz="1600" dirty="0">
                <a:ea typeface="Verdana"/>
                <a:cs typeface="Verdana"/>
              </a:rPr>
              <a:t>ELY-keskukset hoitavat valtionhallinnon </a:t>
            </a:r>
            <a:br>
              <a:rPr lang="fi-FI" sz="1600" dirty="0">
                <a:ea typeface="Verdana"/>
                <a:cs typeface="Verdana"/>
              </a:rPr>
            </a:br>
            <a:r>
              <a:rPr lang="fi-FI" sz="1600" dirty="0">
                <a:ea typeface="Verdana"/>
                <a:cs typeface="Verdana"/>
              </a:rPr>
              <a:t>toimeenpano- ja kehittämistehtäviä </a:t>
            </a:r>
            <a:br>
              <a:rPr lang="fi-FI" sz="1600" dirty="0">
                <a:ea typeface="Verdana"/>
                <a:cs typeface="Verdana"/>
              </a:rPr>
            </a:br>
            <a:r>
              <a:rPr lang="fi-FI" sz="1600" dirty="0">
                <a:ea typeface="Verdana"/>
                <a:cs typeface="Verdana"/>
              </a:rPr>
              <a:t>alueillaan (laki 897/2009).</a:t>
            </a:r>
            <a:endParaRPr lang="en-US" sz="1600" dirty="0">
              <a:ea typeface="Verdana"/>
              <a:cs typeface="Verdana"/>
            </a:endParaRPr>
          </a:p>
          <a:p>
            <a:pPr marL="0" indent="0">
              <a:lnSpc>
                <a:spcPct val="100000"/>
              </a:lnSpc>
              <a:spcBef>
                <a:spcPts val="1800"/>
              </a:spcBef>
              <a:buNone/>
            </a:pPr>
            <a:r>
              <a:rPr lang="fi-FI" sz="1600" dirty="0">
                <a:ea typeface="Verdana"/>
                <a:cs typeface="Verdana"/>
              </a:rPr>
              <a:t>Tehtävät jakautuvat kolmeen </a:t>
            </a:r>
            <a:br>
              <a:rPr lang="fi-FI" sz="1600" dirty="0">
                <a:ea typeface="Verdana"/>
                <a:cs typeface="Verdana"/>
              </a:rPr>
            </a:br>
            <a:r>
              <a:rPr lang="fi-FI" sz="1600" dirty="0">
                <a:ea typeface="Verdana"/>
                <a:cs typeface="Verdana"/>
              </a:rPr>
              <a:t>vastuualueeseen:</a:t>
            </a:r>
          </a:p>
          <a:p>
            <a:pPr marL="342900" indent="-342900">
              <a:lnSpc>
                <a:spcPct val="100000"/>
              </a:lnSpc>
              <a:spcBef>
                <a:spcPts val="1800"/>
              </a:spcBef>
              <a:buFont typeface="Arial" panose="05040102010807070707" pitchFamily="18" charset="2"/>
              <a:buChar char="•"/>
            </a:pPr>
            <a:r>
              <a:rPr lang="fi-FI" sz="1600" dirty="0">
                <a:ea typeface="Verdana"/>
                <a:cs typeface="Verdana"/>
              </a:rPr>
              <a:t>elinkeinot, työvoima ja osaaminen (E), </a:t>
            </a:r>
          </a:p>
          <a:p>
            <a:pPr marL="342900" indent="-342900">
              <a:lnSpc>
                <a:spcPct val="100000"/>
              </a:lnSpc>
              <a:spcBef>
                <a:spcPts val="1800"/>
              </a:spcBef>
              <a:buFont typeface="Arial" panose="05040102010807070707" pitchFamily="18" charset="2"/>
              <a:buChar char="•"/>
            </a:pPr>
            <a:r>
              <a:rPr lang="fi-FI" sz="1600" dirty="0">
                <a:ea typeface="Verdana"/>
                <a:cs typeface="Verdana"/>
              </a:rPr>
              <a:t>liikenne ja infrastruktuuri sekä (L) </a:t>
            </a:r>
          </a:p>
          <a:p>
            <a:pPr marL="342900" indent="-342900">
              <a:lnSpc>
                <a:spcPct val="100000"/>
              </a:lnSpc>
              <a:spcBef>
                <a:spcPts val="1000"/>
              </a:spcBef>
              <a:buFont typeface="Arial" panose="05040102010807070707" pitchFamily="18" charset="2"/>
              <a:buChar char="•"/>
            </a:pPr>
            <a:r>
              <a:rPr lang="fi-FI" sz="1600" dirty="0">
                <a:ea typeface="Verdana"/>
                <a:cs typeface="Verdana"/>
              </a:rPr>
              <a:t>ympäristö ja luonnonvarat (Y).</a:t>
            </a:r>
            <a:endParaRPr lang="en-US" sz="1600" dirty="0">
              <a:ea typeface="Verdana"/>
              <a:cs typeface="Verdana"/>
            </a:endParaRPr>
          </a:p>
          <a:p>
            <a:pPr marL="0" indent="0">
              <a:lnSpc>
                <a:spcPct val="100000"/>
              </a:lnSpc>
              <a:spcBef>
                <a:spcPts val="1800"/>
              </a:spcBef>
              <a:buNone/>
            </a:pPr>
            <a:r>
              <a:rPr lang="fi-FI" sz="1600" dirty="0">
                <a:ea typeface="Verdana"/>
                <a:cs typeface="Verdana"/>
              </a:rPr>
              <a:t>ELY-keskuksilla on myös keskitettyjä </a:t>
            </a:r>
            <a:br>
              <a:rPr lang="fi-FI" sz="1600" dirty="0">
                <a:ea typeface="Verdana"/>
                <a:cs typeface="Verdana"/>
              </a:rPr>
            </a:br>
            <a:r>
              <a:rPr lang="fi-FI" sz="1600" dirty="0">
                <a:ea typeface="Verdana"/>
                <a:cs typeface="Verdana"/>
              </a:rPr>
              <a:t>tehtäviä ja erikoistumistehtäviä, joita </a:t>
            </a:r>
            <a:br>
              <a:rPr lang="fi-FI" sz="1600" dirty="0">
                <a:ea typeface="Verdana"/>
                <a:cs typeface="Verdana"/>
              </a:rPr>
            </a:br>
            <a:r>
              <a:rPr lang="fi-FI" sz="1600" dirty="0">
                <a:ea typeface="Verdana"/>
                <a:cs typeface="Verdana"/>
              </a:rPr>
              <a:t>hoidetaan valtakunnallisesti.</a:t>
            </a:r>
            <a:endParaRPr lang="en-US" sz="1600" dirty="0">
              <a:ea typeface="Verdana"/>
              <a:cs typeface="Verdana"/>
            </a:endParaRPr>
          </a:p>
          <a:p>
            <a:pPr marL="0" indent="0">
              <a:lnSpc>
                <a:spcPct val="100000"/>
              </a:lnSpc>
              <a:spcBef>
                <a:spcPts val="1800"/>
              </a:spcBef>
              <a:buNone/>
            </a:pPr>
            <a:r>
              <a:rPr lang="fi-FI" sz="1600" dirty="0">
                <a:ea typeface="Verdana"/>
                <a:cs typeface="Verdana"/>
              </a:rPr>
              <a:t>Kahden ja yhden vastuualueen </a:t>
            </a:r>
            <a:br>
              <a:rPr lang="fi-FI" sz="1600" dirty="0">
                <a:ea typeface="Verdana"/>
                <a:cs typeface="Verdana"/>
              </a:rPr>
            </a:br>
            <a:r>
              <a:rPr lang="fi-FI" sz="1600" dirty="0">
                <a:ea typeface="Verdana"/>
                <a:cs typeface="Verdana"/>
              </a:rPr>
              <a:t>ELY-keskusten puuttuvat vastuualueet on keskitetty toisen alueen ELY-keskukselle.</a:t>
            </a:r>
            <a:endParaRPr lang="fi-FI" sz="1600" dirty="0"/>
          </a:p>
        </p:txBody>
      </p:sp>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0" name="Kuva 10" descr="Kuva, joka sisältää kohteen kartta&#10;&#10;Kuvaus luotu automaattisesti">
            <a:extLst>
              <a:ext uri="{FF2B5EF4-FFF2-40B4-BE49-F238E27FC236}">
                <a16:creationId xmlns:a16="http://schemas.microsoft.com/office/drawing/2014/main" id="{F839F04A-8378-40AD-AA99-2B0437F1176D}"/>
              </a:ext>
            </a:extLst>
          </p:cNvPr>
          <p:cNvPicPr>
            <a:picLocks noChangeAspect="1"/>
          </p:cNvPicPr>
          <p:nvPr/>
        </p:nvPicPr>
        <p:blipFill>
          <a:blip r:embed="rId2"/>
          <a:stretch>
            <a:fillRect/>
          </a:stretch>
        </p:blipFill>
        <p:spPr>
          <a:xfrm>
            <a:off x="6096000" y="1144049"/>
            <a:ext cx="2847175" cy="4720450"/>
          </a:xfrm>
          <a:prstGeom prst="rect">
            <a:avLst/>
          </a:prstGeom>
        </p:spPr>
      </p:pic>
      <p:pic>
        <p:nvPicPr>
          <p:cNvPr id="12" name="Kuva 12" descr="Suomen kartassa kaupungit: Rovaniemi, Kemi, Oulu, Kajaani, Ylivieska, Kokkola, Vaasa, Seinäjoki, Jyväskylä, Kuopio, Joensuu, Pori, Tampere, Lahti, Mikkeli, Lappeenranta, Lahti, Hämeenlinna, Turku, Helsinki, Kouvola.">
            <a:extLst>
              <a:ext uri="{FF2B5EF4-FFF2-40B4-BE49-F238E27FC236}">
                <a16:creationId xmlns:a16="http://schemas.microsoft.com/office/drawing/2014/main" id="{F2609167-AD18-463A-8FA7-AF97F062EE28}"/>
              </a:ext>
            </a:extLst>
          </p:cNvPr>
          <p:cNvPicPr>
            <a:picLocks noChangeAspect="1"/>
          </p:cNvPicPr>
          <p:nvPr/>
        </p:nvPicPr>
        <p:blipFill>
          <a:blip r:embed="rId3"/>
          <a:stretch>
            <a:fillRect/>
          </a:stretch>
        </p:blipFill>
        <p:spPr>
          <a:xfrm>
            <a:off x="8810115" y="790812"/>
            <a:ext cx="3289697" cy="5426924"/>
          </a:xfrm>
          <a:prstGeom prst="rect">
            <a:avLst/>
          </a:prstGeom>
        </p:spPr>
      </p:pic>
      <p:sp>
        <p:nvSpPr>
          <p:cNvPr id="16" name="Tekstiruutu 15">
            <a:extLst>
              <a:ext uri="{FF2B5EF4-FFF2-40B4-BE49-F238E27FC236}">
                <a16:creationId xmlns:a16="http://schemas.microsoft.com/office/drawing/2014/main" id="{3FD85596-B667-4E33-A8A6-E9BCD035B0D6}"/>
              </a:ext>
            </a:extLst>
          </p:cNvPr>
          <p:cNvSpPr txBox="1"/>
          <p:nvPr/>
        </p:nvSpPr>
        <p:spPr>
          <a:xfrm>
            <a:off x="6561511" y="5909959"/>
            <a:ext cx="191615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dirty="0">
                <a:solidFill>
                  <a:srgbClr val="000000"/>
                </a:solidFill>
              </a:rPr>
              <a:t>15</a:t>
            </a:r>
            <a:r>
              <a:rPr lang="fi-FI" sz="1400" dirty="0">
                <a:solidFill>
                  <a:srgbClr val="000000"/>
                </a:solidFill>
                <a:ea typeface="Verdana"/>
                <a:cs typeface="Verdana"/>
              </a:rPr>
              <a:t> ELY-keskusta</a:t>
            </a:r>
            <a:endParaRPr lang="fi-FI" sz="1400" dirty="0">
              <a:solidFill>
                <a:srgbClr val="000000"/>
              </a:solidFill>
            </a:endParaRPr>
          </a:p>
        </p:txBody>
      </p:sp>
      <p:sp>
        <p:nvSpPr>
          <p:cNvPr id="17" name="Tekstiruutu 16">
            <a:extLst>
              <a:ext uri="{FF2B5EF4-FFF2-40B4-BE49-F238E27FC236}">
                <a16:creationId xmlns:a16="http://schemas.microsoft.com/office/drawing/2014/main" id="{363DD3C7-A05B-49D7-BABE-3AFB34F4AAE5}"/>
              </a:ext>
            </a:extLst>
          </p:cNvPr>
          <p:cNvSpPr txBox="1"/>
          <p:nvPr/>
        </p:nvSpPr>
        <p:spPr>
          <a:xfrm>
            <a:off x="9582995" y="5909959"/>
            <a:ext cx="172100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400" dirty="0">
                <a:solidFill>
                  <a:srgbClr val="000000"/>
                </a:solidFill>
              </a:rPr>
              <a:t>20 toimipaikkaa</a:t>
            </a:r>
          </a:p>
        </p:txBody>
      </p:sp>
    </p:spTree>
    <p:extLst>
      <p:ext uri="{BB962C8B-B14F-4D97-AF65-F5344CB8AC3E}">
        <p14:creationId xmlns:p14="http://schemas.microsoft.com/office/powerpoint/2010/main" val="357019006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85F63A3B-74CF-4B56-9FAC-549B09256A20}"/>
              </a:ext>
            </a:extLst>
          </p:cNvPr>
          <p:cNvSpPr>
            <a:spLocks noGrp="1"/>
          </p:cNvSpPr>
          <p:nvPr>
            <p:ph idx="1"/>
          </p:nvPr>
        </p:nvSpPr>
        <p:spPr>
          <a:xfrm>
            <a:off x="593415" y="812800"/>
            <a:ext cx="6402062" cy="5775525"/>
          </a:xfrm>
        </p:spPr>
        <p:txBody>
          <a:bodyPr vert="horz" lIns="91440" tIns="45720" rIns="91440" bIns="45720" rtlCol="0" anchor="t">
            <a:noAutofit/>
          </a:bodyPr>
          <a:lstStyle/>
          <a:p>
            <a:pPr marL="285750" indent="-285750">
              <a:lnSpc>
                <a:spcPct val="100000"/>
              </a:lnSpc>
              <a:spcBef>
                <a:spcPts val="1000"/>
              </a:spcBef>
              <a:buFont typeface="Arial" panose="05040102010807070707" pitchFamily="18" charset="2"/>
              <a:buChar char="•"/>
            </a:pPr>
            <a:r>
              <a:rPr lang="fi-FI" dirty="0">
                <a:ea typeface="Verdana"/>
                <a:cs typeface="Verdana"/>
              </a:rPr>
              <a:t>Merenkulun ympäristönsuojelulain (1672/2009, 12 luku 4 §) mukaisesti ELY-keskus valvoo:</a:t>
            </a:r>
          </a:p>
          <a:p>
            <a:pPr marL="715645" lvl="1" indent="-356870">
              <a:lnSpc>
                <a:spcPct val="100000"/>
              </a:lnSpc>
              <a:spcBef>
                <a:spcPts val="1000"/>
              </a:spcBef>
              <a:buFont typeface="Arial" panose="05040102010807070707" pitchFamily="18" charset="2"/>
              <a:buChar char="•"/>
            </a:pPr>
            <a:r>
              <a:rPr lang="fi-FI" dirty="0">
                <a:ea typeface="Verdana"/>
                <a:cs typeface="Verdana"/>
              </a:rPr>
              <a:t>sataman jätehuoltosuunnittelua</a:t>
            </a:r>
          </a:p>
          <a:p>
            <a:pPr marL="715645" lvl="1" indent="-356870">
              <a:lnSpc>
                <a:spcPct val="100000"/>
              </a:lnSpc>
              <a:spcBef>
                <a:spcPts val="1000"/>
              </a:spcBef>
              <a:buFont typeface="Arial" panose="05040102010807070707" pitchFamily="18" charset="2"/>
              <a:buChar char="•"/>
            </a:pPr>
            <a:r>
              <a:rPr lang="fi-FI" dirty="0">
                <a:ea typeface="Verdana"/>
                <a:cs typeface="Verdana"/>
              </a:rPr>
              <a:t>aluksesta peräisin olevien jätteiden ja sedimenttien vastaanottolaitteita satamassa</a:t>
            </a:r>
          </a:p>
          <a:p>
            <a:pPr marL="715645" lvl="1" indent="-356870">
              <a:lnSpc>
                <a:spcPct val="100000"/>
              </a:lnSpc>
              <a:spcBef>
                <a:spcPts val="1000"/>
              </a:spcBef>
              <a:buFont typeface="Arial" panose="05040102010807070707" pitchFamily="18" charset="2"/>
              <a:buChar char="•"/>
            </a:pPr>
            <a:r>
              <a:rPr lang="fi-FI" dirty="0">
                <a:ea typeface="Verdana"/>
                <a:cs typeface="Verdana"/>
              </a:rPr>
              <a:t>sataman jätehuoltoa koskevia maksuja</a:t>
            </a:r>
          </a:p>
          <a:p>
            <a:pPr marL="270000" lvl="1" indent="0">
              <a:lnSpc>
                <a:spcPct val="100000"/>
              </a:lnSpc>
              <a:spcBef>
                <a:spcPts val="1000"/>
              </a:spcBef>
              <a:buNone/>
            </a:pPr>
            <a:r>
              <a:rPr lang="fi-FI" b="1" dirty="0">
                <a:ea typeface="Verdana"/>
                <a:cs typeface="Verdana"/>
                <a:sym typeface="Wingdings" panose="05000000000000000000" pitchFamily="2" charset="2"/>
              </a:rPr>
              <a:t> </a:t>
            </a:r>
            <a:r>
              <a:rPr lang="fi-FI" b="1" dirty="0">
                <a:ea typeface="Verdana"/>
                <a:cs typeface="Verdana"/>
              </a:rPr>
              <a:t>osa ympäristö ja luonnonvarat (Y) -vastuualueen ympäristölupavalvonnan tehtäviä.</a:t>
            </a:r>
            <a:endParaRPr lang="fi-FI" dirty="0">
              <a:ea typeface="Verdana"/>
              <a:cs typeface="Verdana"/>
            </a:endParaRPr>
          </a:p>
          <a:p>
            <a:pPr marL="285750" indent="-285750">
              <a:lnSpc>
                <a:spcPct val="100000"/>
              </a:lnSpc>
              <a:spcBef>
                <a:spcPts val="1000"/>
              </a:spcBef>
              <a:buFont typeface="Arial" panose="05040102010807070707" pitchFamily="18" charset="2"/>
              <a:buChar char="•"/>
            </a:pPr>
            <a:r>
              <a:rPr lang="fi-FI" dirty="0">
                <a:ea typeface="Verdana"/>
                <a:cs typeface="Verdana"/>
              </a:rPr>
              <a:t>Ympäristölupavelvollisia satamia Suomessa </a:t>
            </a:r>
            <a:br>
              <a:rPr lang="fi-FI" dirty="0">
                <a:ea typeface="Verdana"/>
                <a:cs typeface="Verdana"/>
              </a:rPr>
            </a:br>
            <a:r>
              <a:rPr lang="fi-FI" dirty="0">
                <a:ea typeface="Verdana"/>
                <a:cs typeface="Verdana"/>
              </a:rPr>
              <a:t>n. 62 kpl, joista valtaosa rannikkosatamia </a:t>
            </a:r>
          </a:p>
          <a:p>
            <a:pPr marL="715645" lvl="1" indent="-356870">
              <a:lnSpc>
                <a:spcPct val="100000"/>
              </a:lnSpc>
              <a:spcBef>
                <a:spcPts val="1000"/>
              </a:spcBef>
              <a:buFont typeface="Arial" panose="05040102010807070707" pitchFamily="18" charset="2"/>
              <a:buChar char="•"/>
            </a:pPr>
            <a:r>
              <a:rPr lang="fi-FI" dirty="0">
                <a:ea typeface="Verdana"/>
                <a:cs typeface="Verdana"/>
              </a:rPr>
              <a:t>Sisäsatamia n. 12 kpl</a:t>
            </a:r>
          </a:p>
          <a:p>
            <a:pPr marL="715645" lvl="1" indent="-356870">
              <a:lnSpc>
                <a:spcPct val="100000"/>
              </a:lnSpc>
              <a:spcBef>
                <a:spcPts val="1000"/>
              </a:spcBef>
              <a:buFont typeface="Arial" panose="05040102010807070707" pitchFamily="18" charset="2"/>
              <a:buChar char="•"/>
            </a:pPr>
            <a:r>
              <a:rPr lang="fi-FI" dirty="0" err="1">
                <a:ea typeface="Verdana"/>
                <a:cs typeface="Verdana"/>
              </a:rPr>
              <a:t>Huom</a:t>
            </a:r>
            <a:r>
              <a:rPr lang="fi-FI" dirty="0">
                <a:ea typeface="Verdana"/>
                <a:cs typeface="Verdana"/>
              </a:rPr>
              <a:t>: teollisuuslaitosten yhteydessä olevat  satamat</a:t>
            </a:r>
          </a:p>
        </p:txBody>
      </p:sp>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8" name="Kuva 8" descr="Kuva, joka sisältää kohteen kartta, teksti, taide&#10;&#10;Kuvaus luotu automaattisesti">
            <a:extLst>
              <a:ext uri="{FF2B5EF4-FFF2-40B4-BE49-F238E27FC236}">
                <a16:creationId xmlns:a16="http://schemas.microsoft.com/office/drawing/2014/main" id="{6F1FCA76-16E7-4643-985A-C371F6F0A37B}"/>
              </a:ext>
            </a:extLst>
          </p:cNvPr>
          <p:cNvPicPr>
            <a:picLocks noChangeAspect="1"/>
          </p:cNvPicPr>
          <p:nvPr/>
        </p:nvPicPr>
        <p:blipFill>
          <a:blip r:embed="rId2"/>
          <a:stretch>
            <a:fillRect/>
          </a:stretch>
        </p:blipFill>
        <p:spPr>
          <a:xfrm>
            <a:off x="7233424" y="812800"/>
            <a:ext cx="3988419" cy="4670807"/>
          </a:xfrm>
          <a:prstGeom prst="rect">
            <a:avLst/>
          </a:prstGeom>
        </p:spPr>
      </p:pic>
      <p:sp>
        <p:nvSpPr>
          <p:cNvPr id="12" name="Tekstiruutu 11">
            <a:extLst>
              <a:ext uri="{FF2B5EF4-FFF2-40B4-BE49-F238E27FC236}">
                <a16:creationId xmlns:a16="http://schemas.microsoft.com/office/drawing/2014/main" id="{B9E480D5-65ED-4C1A-BD67-72BDBE019CBF}"/>
              </a:ext>
            </a:extLst>
          </p:cNvPr>
          <p:cNvSpPr txBox="1"/>
          <p:nvPr/>
        </p:nvSpPr>
        <p:spPr>
          <a:xfrm>
            <a:off x="7233425" y="5513390"/>
            <a:ext cx="398841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200" dirty="0">
                <a:solidFill>
                  <a:srgbClr val="000000"/>
                </a:solidFill>
              </a:rPr>
              <a:t>Ympäristölupavelvolliset satamat</a:t>
            </a:r>
            <a:r>
              <a:rPr lang="fi-FI" sz="1200" dirty="0">
                <a:solidFill>
                  <a:srgbClr val="000000"/>
                </a:solidFill>
                <a:ea typeface="Verdana"/>
                <a:cs typeface="Verdana"/>
              </a:rPr>
              <a:t> Suomessa, suuntaa-antava. Lähde: Mylly-alusta</a:t>
            </a:r>
          </a:p>
        </p:txBody>
      </p:sp>
    </p:spTree>
    <p:extLst>
      <p:ext uri="{BB962C8B-B14F-4D97-AF65-F5344CB8AC3E}">
        <p14:creationId xmlns:p14="http://schemas.microsoft.com/office/powerpoint/2010/main" val="290231222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0AD0C-41E0-419D-867C-466DC3B7275B}"/>
              </a:ext>
            </a:extLst>
          </p:cNvPr>
          <p:cNvSpPr>
            <a:spLocks noGrp="1"/>
          </p:cNvSpPr>
          <p:nvPr>
            <p:ph type="title"/>
          </p:nvPr>
        </p:nvSpPr>
        <p:spPr>
          <a:xfrm>
            <a:off x="612000" y="410717"/>
            <a:ext cx="10746000" cy="1108800"/>
          </a:xfrm>
        </p:spPr>
        <p:txBody>
          <a:bodyPr/>
          <a:lstStyle/>
          <a:p>
            <a:r>
              <a:rPr lang="fi-FI" dirty="0">
                <a:ea typeface="Verdana"/>
                <a:cs typeface="Verdana"/>
              </a:rPr>
              <a:t>Y-vastuualueen tehtävät</a:t>
            </a:r>
            <a:endParaRPr lang="fi-FI" dirty="0"/>
          </a:p>
        </p:txBody>
      </p:sp>
      <p:pic>
        <p:nvPicPr>
          <p:cNvPr id="6" name="Kuva 6" descr="Sieppaa.JPG">
            <a:extLst>
              <a:ext uri="{FF2B5EF4-FFF2-40B4-BE49-F238E27FC236}">
                <a16:creationId xmlns:a16="http://schemas.microsoft.com/office/drawing/2014/main" id="{4FD8F933-FA14-4283-95A9-1FDB746E0A86}"/>
              </a:ext>
            </a:extLst>
          </p:cNvPr>
          <p:cNvPicPr>
            <a:picLocks noGrp="1" noChangeAspect="1"/>
          </p:cNvPicPr>
          <p:nvPr>
            <p:ph idx="1"/>
          </p:nvPr>
        </p:nvPicPr>
        <p:blipFill>
          <a:blip r:embed="rId2"/>
          <a:stretch>
            <a:fillRect/>
          </a:stretch>
        </p:blipFill>
        <p:spPr>
          <a:xfrm>
            <a:off x="704927" y="1247418"/>
            <a:ext cx="10213688" cy="1014189"/>
          </a:xfrm>
          <a:prstGeom prst="rect">
            <a:avLst/>
          </a:prstGeom>
        </p:spPr>
      </p:pic>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Tekstiruutu 7">
            <a:extLst>
              <a:ext uri="{FF2B5EF4-FFF2-40B4-BE49-F238E27FC236}">
                <a16:creationId xmlns:a16="http://schemas.microsoft.com/office/drawing/2014/main" id="{4F7C3DD9-D190-4717-AAF8-1DE8D99A7641}"/>
              </a:ext>
            </a:extLst>
          </p:cNvPr>
          <p:cNvSpPr txBox="1"/>
          <p:nvPr/>
        </p:nvSpPr>
        <p:spPr>
          <a:xfrm>
            <a:off x="390292" y="2893742"/>
            <a:ext cx="7406267"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Arial"/>
              <a:buChar char="•"/>
            </a:pPr>
            <a:r>
              <a:rPr lang="fi-FI" sz="1600" b="1" dirty="0">
                <a:latin typeface="Verdana"/>
                <a:ea typeface="Verdana"/>
                <a:cs typeface="Verdana"/>
              </a:rPr>
              <a:t>Valvoa aluehallintoviraston (AVI) antamien ympäristö- </a:t>
            </a:r>
            <a:r>
              <a:rPr lang="fi-FI" sz="1600" dirty="0">
                <a:latin typeface="Verdana"/>
                <a:ea typeface="Verdana"/>
                <a:cs typeface="Verdana"/>
              </a:rPr>
              <a:t>ja vesi</a:t>
            </a:r>
            <a:r>
              <a:rPr lang="fi-FI" sz="1600" b="1" dirty="0">
                <a:latin typeface="Verdana"/>
                <a:ea typeface="Verdana"/>
                <a:cs typeface="Verdana"/>
              </a:rPr>
              <a:t>lupapäätösten noudattamista</a:t>
            </a:r>
            <a:r>
              <a:rPr lang="fi-FI" sz="1600" dirty="0">
                <a:latin typeface="Verdana"/>
                <a:ea typeface="Verdana"/>
                <a:cs typeface="Verdana"/>
              </a:rPr>
              <a:t> sekä yleistä etua ympäristö- ja vesiasioissa</a:t>
            </a:r>
            <a:r>
              <a:rPr lang="en-US" sz="1600" dirty="0">
                <a:latin typeface="Verdana"/>
                <a:ea typeface="Verdana"/>
                <a:cs typeface="Verdana"/>
              </a:rPr>
              <a:t>​</a:t>
            </a:r>
            <a:endParaRPr lang="fi-FI" sz="1600" dirty="0">
              <a:latin typeface="Verdana"/>
              <a:ea typeface="Verdana"/>
              <a:cs typeface="Verdana"/>
            </a:endParaRPr>
          </a:p>
          <a:p>
            <a:pPr marL="742950" lvl="1" indent="-285750">
              <a:buFont typeface="Arial"/>
              <a:buChar char="•"/>
            </a:pPr>
            <a:r>
              <a:rPr lang="fi-FI" sz="1600" dirty="0">
                <a:latin typeface="Verdana"/>
                <a:ea typeface="Verdana"/>
                <a:cs typeface="Verdana"/>
              </a:rPr>
              <a:t>Ohjata jätehuoltoa</a:t>
            </a:r>
            <a:r>
              <a:rPr lang="en-US" sz="1600" dirty="0">
                <a:latin typeface="Verdana"/>
                <a:ea typeface="Verdana"/>
                <a:cs typeface="Verdana"/>
              </a:rPr>
              <a:t>​</a:t>
            </a:r>
          </a:p>
          <a:p>
            <a:pPr marL="742950" lvl="1" indent="-285750">
              <a:buFont typeface="Arial"/>
              <a:buChar char="•"/>
            </a:pPr>
            <a:r>
              <a:rPr lang="fi-FI" sz="1600" dirty="0">
                <a:latin typeface="Verdana"/>
                <a:ea typeface="Verdana"/>
                <a:cs typeface="Verdana"/>
              </a:rPr>
              <a:t>Ehkäistä ja torjua ympäristövahinkoja ja –haittoja</a:t>
            </a:r>
            <a:r>
              <a:rPr lang="en-US" sz="1600" dirty="0">
                <a:latin typeface="Verdana"/>
                <a:ea typeface="Verdana"/>
                <a:cs typeface="Verdana"/>
              </a:rPr>
              <a:t>​</a:t>
            </a:r>
          </a:p>
          <a:p>
            <a:pPr marL="742950" lvl="1" indent="-285750">
              <a:buFont typeface="Arial"/>
              <a:buChar char="•"/>
            </a:pPr>
            <a:r>
              <a:rPr lang="fi-FI" sz="1600" dirty="0">
                <a:latin typeface="Verdana"/>
                <a:ea typeface="Verdana"/>
                <a:cs typeface="Verdana"/>
              </a:rPr>
              <a:t>Tehdä pilaantuneen maa-alueen puhdistamista koskevat päätökset ja muut ympäristönsuojelulain mukaiset päätökset.</a:t>
            </a:r>
            <a:r>
              <a:rPr lang="en-US" sz="1600" dirty="0">
                <a:latin typeface="Verdana"/>
                <a:ea typeface="Verdana"/>
                <a:cs typeface="Verdana"/>
              </a:rPr>
              <a:t>​</a:t>
            </a:r>
          </a:p>
          <a:p>
            <a:pPr marL="742950" lvl="1" indent="-285750">
              <a:buFont typeface="Arial"/>
              <a:buChar char="•"/>
            </a:pPr>
            <a:r>
              <a:rPr lang="fi-FI" sz="1600" dirty="0">
                <a:latin typeface="Verdana"/>
                <a:ea typeface="Verdana"/>
                <a:cs typeface="Verdana"/>
              </a:rPr>
              <a:t>Toimia yhteysviranomaisena ympäristövaikutusten arviointimenettelyissä (YVA) ja antaa lausuntoja muiden viranomaisten suunnitelmien ja ohjelmien ympäristöarvioinneissa (SOVA)</a:t>
            </a:r>
            <a:r>
              <a:rPr lang="en-US" sz="1600" dirty="0">
                <a:latin typeface="Verdana"/>
                <a:ea typeface="Verdana"/>
                <a:cs typeface="Verdana"/>
              </a:rPr>
              <a:t>​</a:t>
            </a:r>
          </a:p>
          <a:p>
            <a:pPr marL="742950" lvl="1" indent="-285750">
              <a:buFont typeface="Arial"/>
              <a:buChar char="•"/>
            </a:pPr>
            <a:r>
              <a:rPr lang="fi-FI" sz="1600" dirty="0">
                <a:latin typeface="Verdana"/>
                <a:ea typeface="Verdana"/>
                <a:cs typeface="Verdana"/>
              </a:rPr>
              <a:t>Tukea kunnan ympäristönsuojeluviranomaisen toimintaa toimialaansa kuuluvissa asioissa</a:t>
            </a:r>
          </a:p>
        </p:txBody>
      </p:sp>
      <p:pic>
        <p:nvPicPr>
          <p:cNvPr id="9" name="Kuva 9">
            <a:extLst>
              <a:ext uri="{FF2B5EF4-FFF2-40B4-BE49-F238E27FC236}">
                <a16:creationId xmlns:a16="http://schemas.microsoft.com/office/drawing/2014/main" id="{93750CBC-D39A-4A58-AC5E-F5AE3F5CA915}"/>
              </a:ext>
            </a:extLst>
          </p:cNvPr>
          <p:cNvPicPr>
            <a:picLocks noChangeAspect="1"/>
          </p:cNvPicPr>
          <p:nvPr/>
        </p:nvPicPr>
        <p:blipFill>
          <a:blip r:embed="rId3"/>
          <a:stretch>
            <a:fillRect/>
          </a:stretch>
        </p:blipFill>
        <p:spPr>
          <a:xfrm>
            <a:off x="8434788" y="2693948"/>
            <a:ext cx="2310161" cy="1470103"/>
          </a:xfrm>
          <a:prstGeom prst="rect">
            <a:avLst/>
          </a:prstGeom>
        </p:spPr>
      </p:pic>
      <p:cxnSp>
        <p:nvCxnSpPr>
          <p:cNvPr id="11" name="Suora nuoliyhdysviiva 10">
            <a:extLst>
              <a:ext uri="{FF2B5EF4-FFF2-40B4-BE49-F238E27FC236}">
                <a16:creationId xmlns:a16="http://schemas.microsoft.com/office/drawing/2014/main" id="{DF537FDE-ED6A-43D9-B1B5-685109AC2ABC}"/>
              </a:ext>
            </a:extLst>
          </p:cNvPr>
          <p:cNvCxnSpPr>
            <a:cxnSpLocks/>
          </p:cNvCxnSpPr>
          <p:nvPr/>
        </p:nvCxnSpPr>
        <p:spPr>
          <a:xfrm>
            <a:off x="3269399" y="2262613"/>
            <a:ext cx="0" cy="563714"/>
          </a:xfrm>
          <a:prstGeom prst="straightConnector1">
            <a:avLst/>
          </a:prstGeom>
          <a:ln w="31750">
            <a:solidFill>
              <a:srgbClr val="056805"/>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uora nuoliyhdysviiva 11">
            <a:extLst>
              <a:ext uri="{FF2B5EF4-FFF2-40B4-BE49-F238E27FC236}">
                <a16:creationId xmlns:a16="http://schemas.microsoft.com/office/drawing/2014/main" id="{6DFFAB45-89A2-4845-915C-3D39F772A041}"/>
              </a:ext>
            </a:extLst>
          </p:cNvPr>
          <p:cNvCxnSpPr>
            <a:cxnSpLocks/>
          </p:cNvCxnSpPr>
          <p:nvPr/>
        </p:nvCxnSpPr>
        <p:spPr>
          <a:xfrm>
            <a:off x="7629236" y="3331583"/>
            <a:ext cx="717453" cy="0"/>
          </a:xfrm>
          <a:prstGeom prst="straightConnector1">
            <a:avLst/>
          </a:prstGeom>
          <a:ln w="317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Tekstiruutu 2">
            <a:extLst>
              <a:ext uri="{FF2B5EF4-FFF2-40B4-BE49-F238E27FC236}">
                <a16:creationId xmlns:a16="http://schemas.microsoft.com/office/drawing/2014/main" id="{6BB68BD9-D8DA-15A0-C3F7-1FF2DFC5272A}"/>
              </a:ext>
            </a:extLst>
          </p:cNvPr>
          <p:cNvSpPr txBox="1"/>
          <p:nvPr/>
        </p:nvSpPr>
        <p:spPr>
          <a:xfrm>
            <a:off x="7757048" y="5977367"/>
            <a:ext cx="3366920" cy="276999"/>
          </a:xfrm>
          <a:prstGeom prst="rect">
            <a:avLst/>
          </a:prstGeom>
          <a:noFill/>
        </p:spPr>
        <p:txBody>
          <a:bodyPr wrap="square" rtlCol="0">
            <a:spAutoFit/>
          </a:bodyPr>
          <a:lstStyle/>
          <a:p>
            <a:pPr algn="l"/>
            <a:r>
              <a:rPr lang="fi-FI" sz="1200" dirty="0">
                <a:solidFill>
                  <a:srgbClr val="414042"/>
                </a:solidFill>
                <a:hlinkClick r:id="rId4"/>
              </a:rPr>
              <a:t>https://www.ely-keskus.fi/organisaatio</a:t>
            </a:r>
            <a:r>
              <a:rPr lang="fi-FI" sz="1200" dirty="0">
                <a:solidFill>
                  <a:srgbClr val="414042"/>
                </a:solidFill>
              </a:rPr>
              <a:t> </a:t>
            </a:r>
          </a:p>
        </p:txBody>
      </p:sp>
    </p:spTree>
    <p:extLst>
      <p:ext uri="{BB962C8B-B14F-4D97-AF65-F5344CB8AC3E}">
        <p14:creationId xmlns:p14="http://schemas.microsoft.com/office/powerpoint/2010/main" val="17499423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0AD0C-41E0-419D-867C-466DC3B7275B}"/>
              </a:ext>
            </a:extLst>
          </p:cNvPr>
          <p:cNvSpPr>
            <a:spLocks noGrp="1"/>
          </p:cNvSpPr>
          <p:nvPr>
            <p:ph type="title"/>
          </p:nvPr>
        </p:nvSpPr>
        <p:spPr>
          <a:xfrm>
            <a:off x="612000" y="410717"/>
            <a:ext cx="10746000" cy="1108800"/>
          </a:xfrm>
        </p:spPr>
        <p:txBody>
          <a:bodyPr/>
          <a:lstStyle/>
          <a:p>
            <a:r>
              <a:rPr lang="fi-FI" dirty="0">
                <a:ea typeface="Verdana"/>
                <a:cs typeface="Verdana"/>
              </a:rPr>
              <a:t>Ympäristölupavalvonnasta</a:t>
            </a:r>
            <a:endParaRPr lang="fi-FI" dirty="0"/>
          </a:p>
        </p:txBody>
      </p:sp>
      <p:sp>
        <p:nvSpPr>
          <p:cNvPr id="3" name="Sisällön paikkamerkki 2">
            <a:extLst>
              <a:ext uri="{FF2B5EF4-FFF2-40B4-BE49-F238E27FC236}">
                <a16:creationId xmlns:a16="http://schemas.microsoft.com/office/drawing/2014/main" id="{85F63A3B-74CF-4B56-9FAC-549B09256A20}"/>
              </a:ext>
            </a:extLst>
          </p:cNvPr>
          <p:cNvSpPr>
            <a:spLocks noGrp="1"/>
          </p:cNvSpPr>
          <p:nvPr>
            <p:ph idx="1"/>
          </p:nvPr>
        </p:nvSpPr>
        <p:spPr>
          <a:xfrm>
            <a:off x="612000" y="1229774"/>
            <a:ext cx="11243637" cy="5026745"/>
          </a:xfrm>
        </p:spPr>
        <p:txBody>
          <a:bodyPr vert="horz" lIns="91440" tIns="45720" rIns="91440" bIns="45720" rtlCol="0" anchor="t">
            <a:noAutofit/>
          </a:bodyPr>
          <a:lstStyle/>
          <a:p>
            <a:pPr marL="356870" indent="-356870">
              <a:lnSpc>
                <a:spcPct val="100000"/>
              </a:lnSpc>
              <a:spcBef>
                <a:spcPts val="1000"/>
              </a:spcBef>
              <a:buFont typeface="Arial"/>
              <a:buChar char="•"/>
            </a:pPr>
            <a:r>
              <a:rPr lang="fi-FI" sz="1800" dirty="0">
                <a:ea typeface="Verdana"/>
                <a:cs typeface="Verdana"/>
              </a:rPr>
              <a:t>Ympäristölupavalvonnan tehtäviä ovat mm. </a:t>
            </a:r>
            <a:r>
              <a:rPr lang="fi-FI" sz="1800" u="sng" dirty="0">
                <a:ea typeface="Verdana"/>
                <a:cs typeface="Verdana"/>
              </a:rPr>
              <a:t>määräaikaistarkastukset,</a:t>
            </a:r>
            <a:r>
              <a:rPr lang="fi-FI" sz="1800" dirty="0">
                <a:ea typeface="Verdana"/>
                <a:cs typeface="Verdana"/>
              </a:rPr>
              <a:t> vuosiraporttien  tarkastaminen, häiriöilmoitusten ja luparikkomusten käsittely, yleisöilmoitusten käsittely, neuvonta ja ohjaus ...</a:t>
            </a:r>
            <a:endParaRPr lang="en-US" sz="1800" dirty="0">
              <a:ea typeface="Verdana"/>
              <a:cs typeface="Verdana"/>
            </a:endParaRPr>
          </a:p>
          <a:p>
            <a:pPr marL="356870" indent="-356870">
              <a:lnSpc>
                <a:spcPct val="100000"/>
              </a:lnSpc>
              <a:spcBef>
                <a:spcPts val="1000"/>
              </a:spcBef>
              <a:buFont typeface="Arial"/>
              <a:buChar char="•"/>
            </a:pPr>
            <a:r>
              <a:rPr lang="fi-FI" sz="1800" dirty="0">
                <a:ea typeface="Verdana"/>
                <a:cs typeface="Verdana"/>
              </a:rPr>
              <a:t>ELY-keskusten on laadittava alueelleen valvontasuunnitelma ympäristönsuojelulain mukaista säännöllistä valvontaa varten sekä valvontaohjelma luvanvaraisten, ilmoituksenvaraisten ja rekisteröitävien toimintojen määräaikaistarkastuksista ja niiden muusta säännöllisestä valvonnasta (YSL 527/2014 168§, YSA 713/2014 28§)</a:t>
            </a:r>
            <a:endParaRPr lang="en-US" sz="1800" dirty="0">
              <a:ea typeface="Verdana"/>
              <a:cs typeface="Verdana"/>
            </a:endParaRPr>
          </a:p>
          <a:p>
            <a:pPr marL="356870" indent="-356870">
              <a:lnSpc>
                <a:spcPct val="100000"/>
              </a:lnSpc>
              <a:spcBef>
                <a:spcPts val="1000"/>
              </a:spcBef>
              <a:buFont typeface="Arial"/>
              <a:buChar char="•"/>
            </a:pPr>
            <a:r>
              <a:rPr lang="fi-FI" sz="1800" dirty="0">
                <a:ea typeface="Verdana"/>
                <a:cs typeface="Verdana"/>
              </a:rPr>
              <a:t>Määräaikaistarkastuksia tehdään valvontaluokkien mukaisella kierrolla. Valvontaluokkia on neljä (VL1-VL4), satamat pääosin valvontaluokissa VL2-VL3</a:t>
            </a:r>
            <a:endParaRPr lang="en-US" sz="1800" dirty="0">
              <a:ea typeface="Verdana"/>
              <a:cs typeface="Verdana"/>
            </a:endParaRPr>
          </a:p>
          <a:p>
            <a:pPr marL="715645" lvl="1" indent="-356870">
              <a:lnSpc>
                <a:spcPct val="100000"/>
              </a:lnSpc>
              <a:spcBef>
                <a:spcPts val="1000"/>
              </a:spcBef>
              <a:buFont typeface="Arial"/>
              <a:buChar char="•"/>
            </a:pPr>
            <a:r>
              <a:rPr lang="fi-FI" dirty="0">
                <a:ea typeface="Verdana"/>
                <a:cs typeface="Verdana"/>
              </a:rPr>
              <a:t>Toimialoille valtakunnallisen riskinarvion perusteella valvontaluokka (satamat VL3), laitoskohtaisen riskinarvion perusteella mahdollisuus poiketa tästä yksi luokka</a:t>
            </a:r>
            <a:endParaRPr lang="en-US" dirty="0">
              <a:ea typeface="Verdana"/>
              <a:cs typeface="Verdana"/>
            </a:endParaRPr>
          </a:p>
          <a:p>
            <a:pPr marL="356870" indent="-356870">
              <a:lnSpc>
                <a:spcPct val="100000"/>
              </a:lnSpc>
              <a:spcBef>
                <a:spcPts val="1000"/>
              </a:spcBef>
              <a:buFont typeface="Arial"/>
              <a:buChar char="•"/>
            </a:pPr>
            <a:r>
              <a:rPr lang="fi-FI" sz="1800" b="1" dirty="0">
                <a:ea typeface="Verdana"/>
                <a:cs typeface="Verdana"/>
              </a:rPr>
              <a:t>Satamien jätteiden vastaanoton toimivuuden ja vastaanottolaitteiden valvontaa tehdään pääasiassa määräaikaistarkastuksilla ja jätehuoltosuunnitelman hyväksynnän yhteydessä</a:t>
            </a:r>
            <a:endParaRPr lang="fi-FI" sz="1800" dirty="0">
              <a:ea typeface="Verdana"/>
              <a:cs typeface="Verdana"/>
            </a:endParaRPr>
          </a:p>
        </p:txBody>
      </p:sp>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07112233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0AD0C-41E0-419D-867C-466DC3B7275B}"/>
              </a:ext>
            </a:extLst>
          </p:cNvPr>
          <p:cNvSpPr>
            <a:spLocks noGrp="1"/>
          </p:cNvSpPr>
          <p:nvPr>
            <p:ph type="title"/>
          </p:nvPr>
        </p:nvSpPr>
        <p:spPr>
          <a:xfrm>
            <a:off x="612000" y="306815"/>
            <a:ext cx="10746000" cy="1108800"/>
          </a:xfrm>
        </p:spPr>
        <p:txBody>
          <a:bodyPr/>
          <a:lstStyle/>
          <a:p>
            <a:r>
              <a:rPr lang="fi-FI" dirty="0">
                <a:ea typeface="Verdana"/>
                <a:cs typeface="Verdana"/>
              </a:rPr>
              <a:t>Jätehuoltosuunnitelman hyväksyminen</a:t>
            </a:r>
            <a:endParaRPr lang="fi-FI" dirty="0"/>
          </a:p>
        </p:txBody>
      </p:sp>
      <p:sp>
        <p:nvSpPr>
          <p:cNvPr id="3" name="Sisällön paikkamerkki 2">
            <a:extLst>
              <a:ext uri="{FF2B5EF4-FFF2-40B4-BE49-F238E27FC236}">
                <a16:creationId xmlns:a16="http://schemas.microsoft.com/office/drawing/2014/main" id="{85F63A3B-74CF-4B56-9FAC-549B09256A20}"/>
              </a:ext>
            </a:extLst>
          </p:cNvPr>
          <p:cNvSpPr>
            <a:spLocks noGrp="1"/>
          </p:cNvSpPr>
          <p:nvPr>
            <p:ph idx="1"/>
          </p:nvPr>
        </p:nvSpPr>
        <p:spPr>
          <a:xfrm>
            <a:off x="612000" y="1625600"/>
            <a:ext cx="10990416" cy="4630919"/>
          </a:xfrm>
        </p:spPr>
        <p:txBody>
          <a:bodyPr vert="horz" lIns="91440" tIns="45720" rIns="91440" bIns="45720" rtlCol="0" anchor="t">
            <a:noAutofit/>
          </a:bodyPr>
          <a:lstStyle/>
          <a:p>
            <a:pPr marL="356870" indent="-356870">
              <a:lnSpc>
                <a:spcPct val="100000"/>
              </a:lnSpc>
              <a:spcBef>
                <a:spcPts val="1000"/>
              </a:spcBef>
              <a:buFont typeface="Arial"/>
              <a:buChar char="•"/>
            </a:pPr>
            <a:r>
              <a:rPr lang="fi-FI" dirty="0">
                <a:ea typeface="Verdana"/>
                <a:cs typeface="Verdana"/>
              </a:rPr>
              <a:t>Jätehuoltosuunnitelmat toimitetaan toimivaltaiselle viranomaiselle viiden vuoden välein tarkastettavaksi (MYSL 9 luku 6§)</a:t>
            </a:r>
            <a:endParaRPr lang="en-US" dirty="0">
              <a:ea typeface="Verdana"/>
              <a:cs typeface="Verdana"/>
            </a:endParaRPr>
          </a:p>
          <a:p>
            <a:pPr marL="356870" indent="-356870">
              <a:lnSpc>
                <a:spcPct val="100000"/>
              </a:lnSpc>
              <a:spcBef>
                <a:spcPts val="1000"/>
              </a:spcBef>
              <a:buFont typeface="Arial"/>
              <a:buChar char="•"/>
            </a:pPr>
            <a:r>
              <a:rPr lang="fi-FI" dirty="0">
                <a:ea typeface="Verdana"/>
                <a:cs typeface="Verdana"/>
              </a:rPr>
              <a:t>Sisältövaatimukset asetuksesta (76/2010 luku 7 2§)</a:t>
            </a:r>
            <a:endParaRPr lang="en-US" dirty="0">
              <a:ea typeface="Verdana"/>
              <a:cs typeface="Verdana"/>
            </a:endParaRPr>
          </a:p>
          <a:p>
            <a:pPr marL="715645" lvl="1" indent="-356870">
              <a:lnSpc>
                <a:spcPct val="100000"/>
              </a:lnSpc>
              <a:spcBef>
                <a:spcPts val="1000"/>
              </a:spcBef>
              <a:buFont typeface="Arial"/>
              <a:buChar char="•"/>
            </a:pPr>
            <a:r>
              <a:rPr lang="fi-FI" dirty="0">
                <a:ea typeface="Verdana"/>
                <a:cs typeface="Verdana"/>
              </a:rPr>
              <a:t>mm. ”5) kuvaus jätteiden vastaanottojärjestelyistä satamassa, mukaan lukien vastaanotettavien jätteiden jakeet ja määrät, vastaanottolaitteiden tyypit, kuten kiinteä laite tai erikseen tilattava palvelu, vastaanottolaitteiden kapasiteetit ja laitteiden sijainti satamassa ja saavutettavuus, mukaan lukien laitteiden aukioloajat, ja käytettäessä erikseen tilattavia vastaanottopalveluita, kuvaus niiden tilaamisesta ja saavutettavuudesta mukaan lukien tilaus- ja noutoajankohdat;”</a:t>
            </a:r>
            <a:endParaRPr lang="en-US" dirty="0">
              <a:ea typeface="Verdana"/>
              <a:cs typeface="Verdana"/>
            </a:endParaRPr>
          </a:p>
          <a:p>
            <a:pPr marL="356870" indent="-356870">
              <a:lnSpc>
                <a:spcPct val="100000"/>
              </a:lnSpc>
              <a:spcBef>
                <a:spcPts val="1000"/>
              </a:spcBef>
              <a:buFont typeface="Arial"/>
              <a:buChar char="•"/>
            </a:pPr>
            <a:r>
              <a:rPr lang="fi-FI" dirty="0">
                <a:ea typeface="Verdana"/>
                <a:cs typeface="Verdana"/>
              </a:rPr>
              <a:t>Sataman pitäjä hoitaa kuulutuksen ja toimivaltainen viranomainen hyväksyy suunnitelman päätöksellä</a:t>
            </a:r>
          </a:p>
        </p:txBody>
      </p:sp>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3831406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D0AD0C-41E0-419D-867C-466DC3B7275B}"/>
              </a:ext>
            </a:extLst>
          </p:cNvPr>
          <p:cNvSpPr>
            <a:spLocks noGrp="1"/>
          </p:cNvSpPr>
          <p:nvPr>
            <p:ph type="title"/>
          </p:nvPr>
        </p:nvSpPr>
        <p:spPr>
          <a:xfrm>
            <a:off x="612000" y="410717"/>
            <a:ext cx="10746000" cy="1108800"/>
          </a:xfrm>
        </p:spPr>
        <p:txBody>
          <a:bodyPr/>
          <a:lstStyle/>
          <a:p>
            <a:r>
              <a:rPr lang="fi-FI" dirty="0">
                <a:ea typeface="Verdana"/>
                <a:cs typeface="Verdana"/>
              </a:rPr>
              <a:t>Silloitus</a:t>
            </a:r>
            <a:endParaRPr lang="fi-FI" dirty="0"/>
          </a:p>
        </p:txBody>
      </p:sp>
      <p:sp>
        <p:nvSpPr>
          <p:cNvPr id="3" name="Sisällön paikkamerkki 2">
            <a:extLst>
              <a:ext uri="{FF2B5EF4-FFF2-40B4-BE49-F238E27FC236}">
                <a16:creationId xmlns:a16="http://schemas.microsoft.com/office/drawing/2014/main" id="{85F63A3B-74CF-4B56-9FAC-549B09256A20}"/>
              </a:ext>
            </a:extLst>
          </p:cNvPr>
          <p:cNvSpPr>
            <a:spLocks noGrp="1"/>
          </p:cNvSpPr>
          <p:nvPr>
            <p:ph idx="1"/>
          </p:nvPr>
        </p:nvSpPr>
        <p:spPr>
          <a:xfrm>
            <a:off x="612000" y="1617962"/>
            <a:ext cx="11047925" cy="4638557"/>
          </a:xfrm>
        </p:spPr>
        <p:txBody>
          <a:bodyPr vert="horz" lIns="91440" tIns="45720" rIns="91440" bIns="45720" rtlCol="0" anchor="t">
            <a:noAutofit/>
          </a:bodyPr>
          <a:lstStyle/>
          <a:p>
            <a:pPr marL="285750" indent="-285750">
              <a:lnSpc>
                <a:spcPct val="100000"/>
              </a:lnSpc>
              <a:spcBef>
                <a:spcPts val="1000"/>
              </a:spcBef>
              <a:buFont typeface="Arial" panose="05040102010807070707" pitchFamily="18" charset="2"/>
              <a:buChar char="•"/>
            </a:pPr>
            <a:r>
              <a:rPr lang="fi-FI" dirty="0">
                <a:ea typeface="Verdana"/>
                <a:cs typeface="Verdana"/>
              </a:rPr>
              <a:t>Ympäristölupavalvonta siirtynee hallitusohjelman mukaisesti valtakunnalliseen virastoon vuoden 2026 alusta lähtien, jolloin on järkevää asettaa merenkulun hallinnon poikkeamien jakoa varten yhteinen asiointipostilaatikko. Poikkeamien jako siihen asti:</a:t>
            </a:r>
          </a:p>
          <a:p>
            <a:pPr marL="1435100" lvl="3" indent="-358775">
              <a:lnSpc>
                <a:spcPct val="100000"/>
              </a:lnSpc>
              <a:spcBef>
                <a:spcPts val="1000"/>
              </a:spcBef>
              <a:buFont typeface="Arial" panose="05040102010807070707" pitchFamily="18" charset="2"/>
              <a:buChar char="•"/>
            </a:pPr>
            <a:r>
              <a:rPr lang="fi-FI" sz="2000" dirty="0">
                <a:ea typeface="Verdana"/>
                <a:cs typeface="Verdana"/>
              </a:rPr>
              <a:t>ELY-keskusten kirjaamot: kirjaamo.[x]@ely-keskus.fi, </a:t>
            </a:r>
            <a:br>
              <a:rPr lang="fi-FI" sz="2000" dirty="0">
                <a:ea typeface="Verdana"/>
                <a:cs typeface="Verdana"/>
              </a:rPr>
            </a:br>
            <a:r>
              <a:rPr lang="fi-FI" sz="2000" dirty="0">
                <a:ea typeface="Verdana"/>
                <a:cs typeface="Verdana"/>
              </a:rPr>
              <a:t>[x] = esim. uusimaa / lappi / pohjois-pohjanmaa</a:t>
            </a:r>
          </a:p>
          <a:p>
            <a:pPr marL="1076325" lvl="3" indent="0">
              <a:lnSpc>
                <a:spcPct val="100000"/>
              </a:lnSpc>
              <a:spcBef>
                <a:spcPts val="1000"/>
              </a:spcBef>
              <a:buNone/>
            </a:pPr>
            <a:r>
              <a:rPr lang="fi-FI" sz="2000" dirty="0">
                <a:ea typeface="Verdana"/>
                <a:cs typeface="Verdana"/>
                <a:sym typeface="Wingdings" panose="05000000000000000000" pitchFamily="2" charset="2"/>
              </a:rPr>
              <a:t></a:t>
            </a:r>
            <a:r>
              <a:rPr lang="fi-FI" sz="2000">
                <a:ea typeface="Verdana"/>
                <a:cs typeface="Verdana"/>
              </a:rPr>
              <a:t> Otsikkoon kirjaus Merenkulun hallinnon poikkeama</a:t>
            </a:r>
            <a:endParaRPr lang="fi-FI" sz="2000" dirty="0">
              <a:ea typeface="Verdana"/>
              <a:cs typeface="Verdana"/>
            </a:endParaRPr>
          </a:p>
        </p:txBody>
      </p:sp>
      <p:sp>
        <p:nvSpPr>
          <p:cNvPr id="4" name="Päivämäärän paikkamerkki 3">
            <a:extLst>
              <a:ext uri="{FF2B5EF4-FFF2-40B4-BE49-F238E27FC236}">
                <a16:creationId xmlns:a16="http://schemas.microsoft.com/office/drawing/2014/main" id="{5B8119D0-BC18-4A46-A375-BB3ACB8D8ADB}"/>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C311FEC-1011-48C1-96AC-C62DADB34D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1029163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Kuvan paikkamerkki 1">
            <a:extLst>
              <a:ext uri="{FF2B5EF4-FFF2-40B4-BE49-F238E27FC236}">
                <a16:creationId xmlns:a16="http://schemas.microsoft.com/office/drawing/2014/main" id="{ED80DC8E-10F7-4459-B77B-7455ADBC116E}"/>
              </a:ext>
            </a:extLst>
          </p:cNvPr>
          <p:cNvSpPr>
            <a:spLocks noGrp="1"/>
          </p:cNvSpPr>
          <p:nvPr>
            <p:ph type="pic" sz="quarter" idx="17"/>
          </p:nvPr>
        </p:nvSpPr>
        <p:spPr/>
        <p:txBody>
          <a:bodyPr/>
          <a:lstStyle/>
          <a:p>
            <a:endParaRPr lang="fi-FI"/>
          </a:p>
        </p:txBody>
      </p:sp>
      <p:sp>
        <p:nvSpPr>
          <p:cNvPr id="3" name="Otsikko 2">
            <a:extLst>
              <a:ext uri="{FF2B5EF4-FFF2-40B4-BE49-F238E27FC236}">
                <a16:creationId xmlns:a16="http://schemas.microsoft.com/office/drawing/2014/main" id="{5364D222-AD26-4C17-BEF5-FAEC91CAF278}"/>
              </a:ext>
            </a:extLst>
          </p:cNvPr>
          <p:cNvSpPr>
            <a:spLocks noGrp="1"/>
          </p:cNvSpPr>
          <p:nvPr>
            <p:ph type="ctrTitle"/>
          </p:nvPr>
        </p:nvSpPr>
        <p:spPr/>
        <p:txBody>
          <a:bodyPr/>
          <a:lstStyle/>
          <a:p>
            <a:r>
              <a:rPr lang="fi-FI" dirty="0"/>
              <a:t>Poliisi</a:t>
            </a:r>
          </a:p>
        </p:txBody>
      </p:sp>
      <p:sp>
        <p:nvSpPr>
          <p:cNvPr id="5" name="Päivämäärän paikkamerkki 4">
            <a:extLst>
              <a:ext uri="{FF2B5EF4-FFF2-40B4-BE49-F238E27FC236}">
                <a16:creationId xmlns:a16="http://schemas.microsoft.com/office/drawing/2014/main" id="{C52FCF2F-4767-4A51-9033-087294748583}"/>
              </a:ext>
            </a:extLst>
          </p:cNvPr>
          <p:cNvSpPr>
            <a:spLocks noGrp="1"/>
          </p:cNvSpPr>
          <p:nvPr>
            <p:ph type="dt" sz="half" idx="14"/>
          </p:nvPr>
        </p:nvSpPr>
        <p:spPr/>
        <p:txBody>
          <a:bodyPr/>
          <a:lstStyle/>
          <a:p>
            <a:pPr>
              <a:defRPr/>
            </a:pPr>
            <a:fld id="{5790EF23-BE95-4E73-9E7D-72E4DAEC26B3}" type="datetime1">
              <a:rPr lang="fi-FI" smtClean="0"/>
              <a:t>30.11.2023</a:t>
            </a:fld>
            <a:endParaRPr lang="fi-FI" dirty="0"/>
          </a:p>
        </p:txBody>
      </p:sp>
      <p:sp>
        <p:nvSpPr>
          <p:cNvPr id="6" name="Dian numeron paikkamerkki 5">
            <a:extLst>
              <a:ext uri="{FF2B5EF4-FFF2-40B4-BE49-F238E27FC236}">
                <a16:creationId xmlns:a16="http://schemas.microsoft.com/office/drawing/2014/main" id="{07FA922C-912B-4B4C-86AB-7ABB6F794324}"/>
              </a:ext>
            </a:extLst>
          </p:cNvPr>
          <p:cNvSpPr>
            <a:spLocks noGrp="1"/>
          </p:cNvSpPr>
          <p:nvPr>
            <p:ph type="sldNum" sz="quarter" idx="16"/>
          </p:nvPr>
        </p:nvSpPr>
        <p:spPr/>
        <p:txBody>
          <a:bodyPr/>
          <a:lstStyle/>
          <a:p>
            <a:pPr>
              <a:defRPr/>
            </a:pPr>
            <a:fld id="{E97DE6E4-DC77-456C-872A-552B509F49AF}" type="slidenum">
              <a:rPr lang="fi-FI" smtClean="0"/>
              <a:pPr>
                <a:defRPr/>
              </a:pPr>
              <a:t>176</a:t>
            </a:fld>
            <a:endParaRPr lang="fi-FI" dirty="0"/>
          </a:p>
        </p:txBody>
      </p:sp>
      <p:sp>
        <p:nvSpPr>
          <p:cNvPr id="7" name="Tekstin paikkamerkki 6">
            <a:extLst>
              <a:ext uri="{FF2B5EF4-FFF2-40B4-BE49-F238E27FC236}">
                <a16:creationId xmlns:a16="http://schemas.microsoft.com/office/drawing/2014/main" id="{A7E32BA1-D3CA-441E-BBAC-2F3400D9A165}"/>
              </a:ext>
            </a:extLst>
          </p:cNvPr>
          <p:cNvSpPr>
            <a:spLocks noGrp="1"/>
          </p:cNvSpPr>
          <p:nvPr>
            <p:ph type="body" sz="quarter" idx="18"/>
          </p:nvPr>
        </p:nvSpPr>
        <p:spPr/>
        <p:txBody>
          <a:bodyPr/>
          <a:lstStyle/>
          <a:p>
            <a:endParaRPr lang="fi-FI"/>
          </a:p>
        </p:txBody>
      </p:sp>
    </p:spTree>
    <p:extLst>
      <p:ext uri="{BB962C8B-B14F-4D97-AF65-F5344CB8AC3E}">
        <p14:creationId xmlns:p14="http://schemas.microsoft.com/office/powerpoint/2010/main" val="367644029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Poliisin johtosuhteista ja toimivaltuuksista </a:t>
            </a:r>
            <a:r>
              <a:rPr lang="fi-FI" sz="1400" dirty="0"/>
              <a:t>1/2</a:t>
            </a:r>
          </a:p>
        </p:txBody>
      </p:sp>
      <p:sp>
        <p:nvSpPr>
          <p:cNvPr id="3" name="Sisällön paikkamerkki 2"/>
          <p:cNvSpPr>
            <a:spLocks noGrp="1"/>
          </p:cNvSpPr>
          <p:nvPr>
            <p:ph idx="1"/>
          </p:nvPr>
        </p:nvSpPr>
        <p:spPr>
          <a:xfrm>
            <a:off x="612000" y="1248230"/>
            <a:ext cx="10746000" cy="4936404"/>
          </a:xfrm>
        </p:spPr>
        <p:txBody>
          <a:bodyPr/>
          <a:lstStyle/>
          <a:p>
            <a:endParaRPr lang="fi-FI" sz="1400" dirty="0"/>
          </a:p>
          <a:p>
            <a:r>
              <a:rPr lang="fi-FI" sz="1400" dirty="0"/>
              <a:t>Suomessa poliisitoiminta perustuu lähtökohtaisesti poliisilaitoskohtaiseen aluevastuuperiaatteeseen, jossa jokainen poliisilaitos vastaa oman alueensa poliisitoiminnasta myös merellisissä tilanteissa. Valtioneuvoston poliisista antaman asetuksen (1080/2013) mukaan Poliisihallitus voi kuitenkin määrätä tilapäisistä poliisin henkilöstön johtosuhteista tilanteen edellyttämällä tavalla.</a:t>
            </a:r>
          </a:p>
          <a:p>
            <a:r>
              <a:rPr lang="fi-FI" sz="1400" dirty="0"/>
              <a:t>Pääsääntöisesti johtovastuu poliisitoiminnallisista erityistilanteista, jotka liittyvät terrorismirikoksiin, törkeisiin yleisvaarallisiin rikoksiin, ydinräjähderikokseen tai edellä mainittujen rikosten uhkaan taikka meri- tai sisävesiliikenteessä olevan laivan kaappaukseen tai laivaan kohdistuvaan vakavaan rikokseen tai sen uhkaan, on aluevastuun mukaisella johtokeskuksella. Johtokeskuksessa yleisjohtajana toimii tehtävään erikseen määrätty päällystöön kuuluva poliisimies.</a:t>
            </a:r>
          </a:p>
          <a:p>
            <a:r>
              <a:rPr lang="fi-FI" sz="1400" dirty="0"/>
              <a:t>Poliisi varautuu vaativia ja erityistilanteita varten toimimaan sekä maalla että merellä. Poliisilaitoksilla ylläpidetään venekalustoa poliisin tehtävien suorittamiseksi vesistöalueilla. Merellä poliisin toiminnan edellytyksenä on Rajavartiolaitoksen ja muiden viranomaisten alus-, vene- ja helikopterikalusto sekä siihen liittyvän asiantuntemuksen hyödyntäminen ja yhteistyö.</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82964232"/>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D22430-7808-4CC5-8F5F-A3E89BCE9455}"/>
              </a:ext>
            </a:extLst>
          </p:cNvPr>
          <p:cNvSpPr>
            <a:spLocks noGrp="1"/>
          </p:cNvSpPr>
          <p:nvPr>
            <p:ph type="title"/>
          </p:nvPr>
        </p:nvSpPr>
        <p:spPr/>
        <p:txBody>
          <a:bodyPr/>
          <a:lstStyle/>
          <a:p>
            <a:r>
              <a:rPr lang="fi-FI" dirty="0"/>
              <a:t>Poliisin johtosuhteista ja toimivaltuuksista </a:t>
            </a:r>
            <a:r>
              <a:rPr lang="fi-FI" sz="1400" dirty="0"/>
              <a:t>2/2</a:t>
            </a:r>
          </a:p>
        </p:txBody>
      </p:sp>
      <p:sp>
        <p:nvSpPr>
          <p:cNvPr id="3" name="Sisällön paikkamerkki 2">
            <a:extLst>
              <a:ext uri="{FF2B5EF4-FFF2-40B4-BE49-F238E27FC236}">
                <a16:creationId xmlns:a16="http://schemas.microsoft.com/office/drawing/2014/main" id="{DCD33B9A-A422-4D84-8AAC-D086E636B906}"/>
              </a:ext>
            </a:extLst>
          </p:cNvPr>
          <p:cNvSpPr>
            <a:spLocks noGrp="1"/>
          </p:cNvSpPr>
          <p:nvPr>
            <p:ph idx="1"/>
          </p:nvPr>
        </p:nvSpPr>
        <p:spPr>
          <a:xfrm>
            <a:off x="612000" y="1016000"/>
            <a:ext cx="10746000" cy="5295900"/>
          </a:xfrm>
        </p:spPr>
        <p:txBody>
          <a:bodyPr/>
          <a:lstStyle/>
          <a:p>
            <a:pPr lvl="0"/>
            <a:endParaRPr lang="fi-FI" sz="1400" dirty="0"/>
          </a:p>
          <a:p>
            <a:pPr lvl="0"/>
            <a:r>
              <a:rPr lang="fi-FI" sz="1400" dirty="0"/>
              <a:t>Poliisilla on kansallisen lainsäädännön mukaiset toimivaltuudet lähtökohtaisesti kaikkialla Suomen valtion alueella. Suomen valtion alueeksi katsotaan maa-alueen lisäksi Suomen sisäiset aluevedet ja aluemeri. Toimivaltuuksissa on hyvin paljon eroavaisuuksia riippuen siitä, onko alus satamassa, sisäisillä aluevesillä, aluemerellä, talousvyöhykkeellä, Ahvenanmaan vesialueella, aavalla merellä tai toisen valtion vesialueilla.</a:t>
            </a:r>
          </a:p>
          <a:p>
            <a:pPr lvl="0"/>
            <a:r>
              <a:rPr lang="fi-FI" sz="1400" dirty="0"/>
              <a:t>Kansainvälisistä sopimuksista aiheutuu rajoituksia viranomaisten toimivaltuuksille Suomen merialueilla.</a:t>
            </a:r>
          </a:p>
          <a:p>
            <a:pPr lvl="0"/>
            <a:r>
              <a:rPr lang="fi-FI" sz="1400" dirty="0"/>
              <a:t>Suomen valtion alueen ulkopuolella viranomaisten toimivaltuudet perustuvat kansainvälisiin tai kahdenvälisiin sopimuksiin taikka toimivaltaiselta valtiolta tulleeseen pyyntöön.</a:t>
            </a:r>
          </a:p>
          <a:p>
            <a:pPr lvl="0"/>
            <a:r>
              <a:rPr lang="fi-FI" sz="1400" dirty="0"/>
              <a:t>Toimivaltuuksien voitaisiin katsoa ulottuvan myös talousvyöhykkeelle talousvyöhykelain mukaisesti sekä aavalle merelle tapauksissa, joissa Suomi on lippuvaltio tai rikoksen vaikutukset voivat ulottua Suomeen tai Suomen rikoslaki muuten soveltuu tapaukseen. </a:t>
            </a:r>
          </a:p>
          <a:p>
            <a:pPr lvl="0"/>
            <a:r>
              <a:rPr lang="fi-FI" sz="1400" dirty="0"/>
              <a:t>Suomen rikosoikeuden soveltamisala ei ole sellaisenaan yhtenevä viranomaisten toimivaltuuksien kanssa. Vaikka tapaukseen sovellettaisiin Suomen rikosoikeutta esimerkiksi lippuperiaatteen vuoksi, ei alus kuitenkaan ole Suomen aluetta, jolloin viranomaisilla olisi suoraan normaalit toimivaltuudet.</a:t>
            </a:r>
          </a:p>
          <a:p>
            <a:pPr lvl="0"/>
            <a:r>
              <a:rPr lang="fi-FI" sz="1400" dirty="0"/>
              <a:t>Useissa tapauksissa saattaa eri periaatteiden nojalla tulla sovellettavaksi useiden eri valtioiden rikosoikeudelliset säännökset. Näissä tapauksissa ei ole selkeää normia eri periaatteiden etusijajärjestyksestä, vaan valtioiden tulee keskinäisillä neuvotteluilla ratkaista toimivallan käyttö. Kansainvälisillä vesillä lippuvaltion toimivaltaa pidetään ensisijaisena.</a:t>
            </a:r>
          </a:p>
          <a:p>
            <a:endParaRPr lang="fi-FI" dirty="0"/>
          </a:p>
        </p:txBody>
      </p:sp>
      <p:sp>
        <p:nvSpPr>
          <p:cNvPr id="4" name="Päivämäärän paikkamerkki 3">
            <a:extLst>
              <a:ext uri="{FF2B5EF4-FFF2-40B4-BE49-F238E27FC236}">
                <a16:creationId xmlns:a16="http://schemas.microsoft.com/office/drawing/2014/main" id="{8D2CAAD7-74D4-4D5A-8E4B-9CD42F123A5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26C1A32-470C-4316-8352-6FBAEE8B36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60127362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EDF2FBF9-2004-460B-918D-8242CD6B8A6C}"/>
              </a:ext>
            </a:extLst>
          </p:cNvPr>
          <p:cNvSpPr>
            <a:spLocks noGrp="1"/>
          </p:cNvSpPr>
          <p:nvPr>
            <p:ph type="ctrTitle"/>
          </p:nvPr>
        </p:nvSpPr>
        <p:spPr/>
        <p:txBody>
          <a:bodyPr/>
          <a:lstStyle/>
          <a:p>
            <a:r>
              <a:rPr lang="fi-FI" dirty="0"/>
              <a:t>Parannuskohteet ja toimenpiteet</a:t>
            </a:r>
          </a:p>
        </p:txBody>
      </p:sp>
      <p:sp>
        <p:nvSpPr>
          <p:cNvPr id="4" name="Päivämäärän paikkamerkki 3">
            <a:extLst>
              <a:ext uri="{FF2B5EF4-FFF2-40B4-BE49-F238E27FC236}">
                <a16:creationId xmlns:a16="http://schemas.microsoft.com/office/drawing/2014/main" id="{21A5D31B-206C-4691-BD18-2E54BE2DE838}"/>
              </a:ext>
            </a:extLst>
          </p:cNvPr>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508C684-21E1-4AAC-A824-B01413074A4A}"/>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057905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4FDD590-797A-46D6-9749-4B69E87FC186}"/>
              </a:ext>
            </a:extLst>
          </p:cNvPr>
          <p:cNvSpPr>
            <a:spLocks noGrp="1"/>
          </p:cNvSpPr>
          <p:nvPr>
            <p:ph idx="1"/>
          </p:nvPr>
        </p:nvSpPr>
        <p:spPr/>
        <p:txBody>
          <a:bodyPr/>
          <a:lstStyle/>
          <a:p>
            <a:r>
              <a:rPr lang="fi-FI" dirty="0"/>
              <a:t>LVM</a:t>
            </a:r>
          </a:p>
          <a:p>
            <a:r>
              <a:rPr lang="fi-FI" dirty="0"/>
              <a:t>YM</a:t>
            </a:r>
          </a:p>
          <a:p>
            <a:r>
              <a:rPr lang="fi-FI" dirty="0"/>
              <a:t>OKM</a:t>
            </a:r>
          </a:p>
          <a:p>
            <a:r>
              <a:rPr lang="fi-FI" dirty="0"/>
              <a:t>VNK</a:t>
            </a:r>
          </a:p>
          <a:p>
            <a:r>
              <a:rPr lang="fi-FI" dirty="0"/>
              <a:t>OM</a:t>
            </a:r>
          </a:p>
          <a:p>
            <a:r>
              <a:rPr lang="fi-FI" dirty="0"/>
              <a:t>SM</a:t>
            </a:r>
          </a:p>
          <a:p>
            <a:r>
              <a:rPr lang="fi-FI" dirty="0"/>
              <a:t>STM</a:t>
            </a:r>
          </a:p>
          <a:p>
            <a:pPr marL="0" indent="0">
              <a:buNone/>
            </a:pPr>
            <a:endParaRPr lang="fi-FI" dirty="0"/>
          </a:p>
        </p:txBody>
      </p:sp>
      <p:sp>
        <p:nvSpPr>
          <p:cNvPr id="3" name="Päivämäärän paikkamerkki 2">
            <a:extLst>
              <a:ext uri="{FF2B5EF4-FFF2-40B4-BE49-F238E27FC236}">
                <a16:creationId xmlns:a16="http://schemas.microsoft.com/office/drawing/2014/main" id="{6E24FA91-4CA5-4417-95A1-0C09D5EF4406}"/>
              </a:ext>
            </a:extLst>
          </p:cNvPr>
          <p:cNvSpPr>
            <a:spLocks noGrp="1"/>
          </p:cNvSpPr>
          <p:nvPr>
            <p:ph type="dt" sz="half" idx="10"/>
          </p:nvPr>
        </p:nvSpPr>
        <p:spPr/>
        <p:txBody>
          <a:bodyPr/>
          <a:lstStyle/>
          <a:p>
            <a:pPr>
              <a:defRPr/>
            </a:pPr>
            <a:fld id="{E848DC06-8BFE-425D-AE2A-FBB6D5741693}" type="datetime1">
              <a:rPr lang="fi-FI" smtClean="0"/>
              <a:t>30.11.2023</a:t>
            </a:fld>
            <a:endParaRPr lang="fi-FI"/>
          </a:p>
        </p:txBody>
      </p:sp>
      <p:sp>
        <p:nvSpPr>
          <p:cNvPr id="4" name="Dian numeron paikkamerkki 3">
            <a:extLst>
              <a:ext uri="{FF2B5EF4-FFF2-40B4-BE49-F238E27FC236}">
                <a16:creationId xmlns:a16="http://schemas.microsoft.com/office/drawing/2014/main" id="{E3F5481A-4948-42CA-9FD8-0BAE17313B7A}"/>
              </a:ext>
            </a:extLst>
          </p:cNvPr>
          <p:cNvSpPr>
            <a:spLocks noGrp="1"/>
          </p:cNvSpPr>
          <p:nvPr>
            <p:ph type="sldNum" sz="quarter" idx="12"/>
          </p:nvPr>
        </p:nvSpPr>
        <p:spPr/>
        <p:txBody>
          <a:bodyPr/>
          <a:lstStyle/>
          <a:p>
            <a:pPr>
              <a:defRPr/>
            </a:pPr>
            <a:fld id="{E97DE6E4-DC77-456C-872A-552B509F49AF}" type="slidenum">
              <a:rPr lang="fi-FI" smtClean="0"/>
              <a:pPr>
                <a:defRPr/>
              </a:pPr>
              <a:t>18</a:t>
            </a:fld>
            <a:endParaRPr lang="fi-FI"/>
          </a:p>
        </p:txBody>
      </p:sp>
      <p:pic>
        <p:nvPicPr>
          <p:cNvPr id="8" name="Kuvan paikkamerkki 7">
            <a:extLst>
              <a:ext uri="{FF2B5EF4-FFF2-40B4-BE49-F238E27FC236}">
                <a16:creationId xmlns:a16="http://schemas.microsoft.com/office/drawing/2014/main" id="{84CA55F3-5045-4895-8BC7-A33596E8569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6" name="Otsikko 5">
            <a:extLst>
              <a:ext uri="{FF2B5EF4-FFF2-40B4-BE49-F238E27FC236}">
                <a16:creationId xmlns:a16="http://schemas.microsoft.com/office/drawing/2014/main" id="{08DFC7DE-5AA3-453C-9D30-3FE5F1DA02C4}"/>
              </a:ext>
            </a:extLst>
          </p:cNvPr>
          <p:cNvSpPr>
            <a:spLocks noGrp="1"/>
          </p:cNvSpPr>
          <p:nvPr>
            <p:ph type="title"/>
          </p:nvPr>
        </p:nvSpPr>
        <p:spPr/>
        <p:txBody>
          <a:bodyPr/>
          <a:lstStyle/>
          <a:p>
            <a:r>
              <a:rPr lang="fi-FI" dirty="0"/>
              <a:t>Ministeriöt</a:t>
            </a:r>
          </a:p>
        </p:txBody>
      </p:sp>
    </p:spTree>
    <p:extLst>
      <p:ext uri="{BB962C8B-B14F-4D97-AF65-F5344CB8AC3E}">
        <p14:creationId xmlns:p14="http://schemas.microsoft.com/office/powerpoint/2010/main" val="23046451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9E59431D-C704-495C-8BE9-AE8E9E480D6F}"/>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6E669011-0F67-4D73-B52C-39B2BFEDB58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0F6FF37-A4EE-41A9-98D1-B0DFAA9055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3" name="Kuvan paikkamerkki 2">
            <a:extLst>
              <a:ext uri="{FF2B5EF4-FFF2-40B4-BE49-F238E27FC236}">
                <a16:creationId xmlns:a16="http://schemas.microsoft.com/office/drawing/2014/main" id="{E82523DC-493D-45EB-8048-3CA1E7090E12}"/>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6" name="Otsikko 5">
            <a:extLst>
              <a:ext uri="{FF2B5EF4-FFF2-40B4-BE49-F238E27FC236}">
                <a16:creationId xmlns:a16="http://schemas.microsoft.com/office/drawing/2014/main" id="{0546DB04-7542-40F3-B166-C8E61AA3450E}"/>
              </a:ext>
            </a:extLst>
          </p:cNvPr>
          <p:cNvSpPr>
            <a:spLocks noGrp="1"/>
          </p:cNvSpPr>
          <p:nvPr>
            <p:ph type="title"/>
          </p:nvPr>
        </p:nvSpPr>
        <p:spPr/>
        <p:txBody>
          <a:bodyPr/>
          <a:lstStyle/>
          <a:p>
            <a:r>
              <a:rPr lang="fi-FI" dirty="0"/>
              <a:t>Katselmuksen sato</a:t>
            </a:r>
          </a:p>
        </p:txBody>
      </p:sp>
    </p:spTree>
    <p:extLst>
      <p:ext uri="{BB962C8B-B14F-4D97-AF65-F5344CB8AC3E}">
        <p14:creationId xmlns:p14="http://schemas.microsoft.com/office/powerpoint/2010/main" val="25344200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2D8D48-0C69-49B0-B555-E27E02718781}"/>
              </a:ext>
            </a:extLst>
          </p:cNvPr>
          <p:cNvSpPr>
            <a:spLocks noGrp="1"/>
          </p:cNvSpPr>
          <p:nvPr>
            <p:ph type="title"/>
          </p:nvPr>
        </p:nvSpPr>
        <p:spPr/>
        <p:txBody>
          <a:bodyPr/>
          <a:lstStyle/>
          <a:p>
            <a:r>
              <a:rPr lang="fi-FI" sz="2800" dirty="0">
                <a:solidFill>
                  <a:schemeClr val="bg2">
                    <a:lumMod val="75000"/>
                  </a:schemeClr>
                </a:solidFill>
              </a:rPr>
              <a:t>Hallinnolle merkittävät parannuskohteet ja tarvittavat toimenpiteet</a:t>
            </a:r>
            <a:br>
              <a:rPr lang="fi-FI" sz="2800" dirty="0">
                <a:solidFill>
                  <a:schemeClr val="bg2">
                    <a:lumMod val="75000"/>
                  </a:schemeClr>
                </a:solidFill>
              </a:rPr>
            </a:br>
            <a:endParaRPr lang="fi-FI" dirty="0"/>
          </a:p>
        </p:txBody>
      </p:sp>
      <p:sp>
        <p:nvSpPr>
          <p:cNvPr id="3" name="Sisällön paikkamerkki 2">
            <a:extLst>
              <a:ext uri="{FF2B5EF4-FFF2-40B4-BE49-F238E27FC236}">
                <a16:creationId xmlns:a16="http://schemas.microsoft.com/office/drawing/2014/main" id="{EA361080-E39F-4D75-A6D4-E9A88E780641}"/>
              </a:ext>
            </a:extLst>
          </p:cNvPr>
          <p:cNvSpPr>
            <a:spLocks noGrp="1"/>
          </p:cNvSpPr>
          <p:nvPr>
            <p:ph idx="1"/>
          </p:nvPr>
        </p:nvSpPr>
        <p:spPr/>
        <p:txBody>
          <a:bodyPr/>
          <a:lstStyle/>
          <a:p>
            <a:r>
              <a:rPr lang="fi-FI" dirty="0"/>
              <a:t>Silloitus: </a:t>
            </a:r>
          </a:p>
          <a:p>
            <a:pPr lvl="1"/>
            <a:r>
              <a:rPr lang="fi-FI" dirty="0"/>
              <a:t>Ministeriöt kirjaamo-ohjeet</a:t>
            </a:r>
          </a:p>
          <a:p>
            <a:pPr lvl="2"/>
            <a:r>
              <a:rPr lang="fi-FI" dirty="0"/>
              <a:t>STM tarkemmat ohjeet kirjaamolle: otsikkoon Merenkulku/TTO</a:t>
            </a:r>
          </a:p>
          <a:p>
            <a:pPr lvl="2"/>
            <a:r>
              <a:rPr lang="fi-FI" dirty="0"/>
              <a:t>LVM CC:ksi juristeja</a:t>
            </a:r>
          </a:p>
          <a:p>
            <a:pPr lvl="2"/>
            <a:r>
              <a:rPr lang="fi-FI" dirty="0"/>
              <a:t>Merenkulunpoikkeama</a:t>
            </a:r>
          </a:p>
          <a:p>
            <a:pPr lvl="1"/>
            <a:r>
              <a:rPr lang="fi-FI" dirty="0"/>
              <a:t> </a:t>
            </a:r>
            <a:r>
              <a:rPr lang="fi-FI" dirty="0">
                <a:hlinkClick r:id="rId2"/>
              </a:rPr>
              <a:t>Turvallisuustutkinta@om.fi</a:t>
            </a:r>
            <a:r>
              <a:rPr lang="fi-FI" dirty="0"/>
              <a:t> (OTKES)</a:t>
            </a:r>
          </a:p>
          <a:p>
            <a:pPr lvl="1"/>
            <a:r>
              <a:rPr lang="fi-FI" dirty="0"/>
              <a:t>Väylävirasto – kirjaamo </a:t>
            </a:r>
          </a:p>
          <a:p>
            <a:pPr lvl="1"/>
            <a:r>
              <a:rPr lang="fi-FI" dirty="0"/>
              <a:t> Opetushallitus -  kirjaamo</a:t>
            </a:r>
          </a:p>
          <a:p>
            <a:r>
              <a:rPr lang="fi-FI" dirty="0"/>
              <a:t>VIMSAS poikkeamat: </a:t>
            </a:r>
          </a:p>
          <a:p>
            <a:pPr lvl="1"/>
            <a:r>
              <a:rPr lang="fi-FI" dirty="0"/>
              <a:t>Sopimusmuutokset, vastustaminen prosessisyistä </a:t>
            </a:r>
          </a:p>
          <a:p>
            <a:pPr lvl="2"/>
            <a:r>
              <a:rPr lang="fi-FI" dirty="0"/>
              <a:t>toimenpiteet avattu, resurssikysymys </a:t>
            </a:r>
            <a:r>
              <a:rPr lang="fi-FI" dirty="0">
                <a:sym typeface="Wingdings" panose="05000000000000000000" pitchFamily="2" charset="2"/>
              </a:rPr>
              <a:t> vähentynyt merkittävästi</a:t>
            </a:r>
            <a:endParaRPr lang="fi-FI" dirty="0"/>
          </a:p>
          <a:p>
            <a:pPr lvl="2"/>
            <a:r>
              <a:rPr lang="fi-FI" dirty="0"/>
              <a:t>Traficom tekee oman alaprosessin </a:t>
            </a:r>
            <a:r>
              <a:rPr lang="fi-FI" dirty="0" err="1"/>
              <a:t>LVM:n</a:t>
            </a:r>
            <a:r>
              <a:rPr lang="fi-FI" dirty="0"/>
              <a:t> prosessiin liittyen (+IL)</a:t>
            </a:r>
          </a:p>
        </p:txBody>
      </p:sp>
      <p:sp>
        <p:nvSpPr>
          <p:cNvPr id="4" name="Päivämäärän paikkamerkki 3">
            <a:extLst>
              <a:ext uri="{FF2B5EF4-FFF2-40B4-BE49-F238E27FC236}">
                <a16:creationId xmlns:a16="http://schemas.microsoft.com/office/drawing/2014/main" id="{D092F51E-BFF8-4962-ACBA-3117FD60B35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432B0CD-2200-44A6-9EDA-F1D9DDC278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8887910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5A88A9-97AD-4B8C-ABC7-D38BA1DDE931}"/>
              </a:ext>
            </a:extLst>
          </p:cNvPr>
          <p:cNvSpPr>
            <a:spLocks noGrp="1"/>
          </p:cNvSpPr>
          <p:nvPr>
            <p:ph type="title"/>
          </p:nvPr>
        </p:nvSpPr>
        <p:spPr/>
        <p:txBody>
          <a:bodyPr/>
          <a:lstStyle/>
          <a:p>
            <a:r>
              <a:rPr lang="fi-FI" sz="2800" dirty="0">
                <a:solidFill>
                  <a:schemeClr val="bg2">
                    <a:lumMod val="75000"/>
                  </a:schemeClr>
                </a:solidFill>
              </a:rPr>
              <a:t>Hallinnolle merkittävät parannuskohteet ja tarvittavat toimenpiteet</a:t>
            </a:r>
            <a:endParaRPr lang="fi-FI" dirty="0"/>
          </a:p>
        </p:txBody>
      </p:sp>
      <p:sp>
        <p:nvSpPr>
          <p:cNvPr id="3" name="Sisällön paikkamerkki 2">
            <a:extLst>
              <a:ext uri="{FF2B5EF4-FFF2-40B4-BE49-F238E27FC236}">
                <a16:creationId xmlns:a16="http://schemas.microsoft.com/office/drawing/2014/main" id="{FB50DF5F-B017-4615-9DBD-26050D0DCF2A}"/>
              </a:ext>
            </a:extLst>
          </p:cNvPr>
          <p:cNvSpPr>
            <a:spLocks noGrp="1"/>
          </p:cNvSpPr>
          <p:nvPr>
            <p:ph idx="1"/>
          </p:nvPr>
        </p:nvSpPr>
        <p:spPr/>
        <p:txBody>
          <a:bodyPr/>
          <a:lstStyle/>
          <a:p>
            <a:r>
              <a:rPr lang="fi-FI" dirty="0"/>
              <a:t>VIMSAS: Raportointivelvoite:</a:t>
            </a:r>
          </a:p>
          <a:p>
            <a:pPr lvl="1"/>
            <a:r>
              <a:rPr lang="fi-FI" dirty="0"/>
              <a:t>GISIS –yhteistietolistan tarkastaminen, toimintavan tarkastaminen</a:t>
            </a:r>
          </a:p>
          <a:p>
            <a:pPr lvl="1"/>
            <a:r>
              <a:rPr lang="fi-FI" dirty="0"/>
              <a:t>IMO –koulutusta yhdessä (IMO –toimintapa)</a:t>
            </a:r>
          </a:p>
          <a:p>
            <a:pPr lvl="2"/>
            <a:r>
              <a:rPr lang="fi-FI" dirty="0"/>
              <a:t>Sidosryhmätilaisuudet hyviä, mutta kokonaiskuvan rakentaminen IMO-prosessista</a:t>
            </a:r>
          </a:p>
          <a:p>
            <a:pPr lvl="2"/>
            <a:r>
              <a:rPr lang="fi-FI" dirty="0"/>
              <a:t>Valmisteluun ja säätelyyn liittyen</a:t>
            </a:r>
          </a:p>
          <a:p>
            <a:r>
              <a:rPr lang="fi-FI" dirty="0"/>
              <a:t>Polttoainetoimittaja -&gt; Periaatteessa OK, vastuuviranomaisen vaihto jos mahdollista tulevaisuudessa, toimittajien ilmoitusvelvollisuuden järjestäminen.</a:t>
            </a:r>
          </a:p>
          <a:p>
            <a:r>
              <a:rPr lang="fi-FI" dirty="0"/>
              <a:t>Viranomaistoiminnan koordinaatio: Katselmus on hyvä alku, työryhmät tekevää jatkuvaa toimintaa</a:t>
            </a:r>
          </a:p>
          <a:p>
            <a:r>
              <a:rPr lang="fi-FI" dirty="0"/>
              <a:t>Hallinnon tulkinnat: </a:t>
            </a:r>
            <a:r>
              <a:rPr lang="fi-FI" dirty="0">
                <a:sym typeface="Wingdings" panose="05000000000000000000" pitchFamily="2" charset="2"/>
              </a:rPr>
              <a:t> nettisivuilta löytyy luettelo, tulkintajärjestysohjeet laaditaan</a:t>
            </a:r>
            <a:endParaRPr lang="fi-FI" dirty="0"/>
          </a:p>
          <a:p>
            <a:endParaRPr lang="fi-FI" dirty="0"/>
          </a:p>
          <a:p>
            <a:pPr lvl="2"/>
            <a:endParaRPr lang="fi-FI" dirty="0"/>
          </a:p>
        </p:txBody>
      </p:sp>
      <p:sp>
        <p:nvSpPr>
          <p:cNvPr id="4" name="Päivämäärän paikkamerkki 3">
            <a:extLst>
              <a:ext uri="{FF2B5EF4-FFF2-40B4-BE49-F238E27FC236}">
                <a16:creationId xmlns:a16="http://schemas.microsoft.com/office/drawing/2014/main" id="{C603ED93-7E5C-4FE5-A10D-03385A97CF2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7E5E820-F98F-4DC6-958F-E825DA84A5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77539809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5A88A9-97AD-4B8C-ABC7-D38BA1DDE931}"/>
              </a:ext>
            </a:extLst>
          </p:cNvPr>
          <p:cNvSpPr>
            <a:spLocks noGrp="1"/>
          </p:cNvSpPr>
          <p:nvPr>
            <p:ph type="title"/>
          </p:nvPr>
        </p:nvSpPr>
        <p:spPr/>
        <p:txBody>
          <a:bodyPr/>
          <a:lstStyle/>
          <a:p>
            <a:r>
              <a:rPr lang="fi-FI" sz="2800" dirty="0">
                <a:solidFill>
                  <a:schemeClr val="bg2">
                    <a:lumMod val="75000"/>
                  </a:schemeClr>
                </a:solidFill>
              </a:rPr>
              <a:t>Hallinnolle merkittävät parannuskohteet ja tarvittavat toimenpiteet</a:t>
            </a:r>
            <a:endParaRPr lang="fi-FI" dirty="0"/>
          </a:p>
        </p:txBody>
      </p:sp>
      <p:sp>
        <p:nvSpPr>
          <p:cNvPr id="3" name="Sisällön paikkamerkki 2">
            <a:extLst>
              <a:ext uri="{FF2B5EF4-FFF2-40B4-BE49-F238E27FC236}">
                <a16:creationId xmlns:a16="http://schemas.microsoft.com/office/drawing/2014/main" id="{FB50DF5F-B017-4615-9DBD-26050D0DCF2A}"/>
              </a:ext>
            </a:extLst>
          </p:cNvPr>
          <p:cNvSpPr>
            <a:spLocks noGrp="1"/>
          </p:cNvSpPr>
          <p:nvPr>
            <p:ph idx="1"/>
          </p:nvPr>
        </p:nvSpPr>
        <p:spPr>
          <a:xfrm>
            <a:off x="621525" y="1747358"/>
            <a:ext cx="10746000" cy="4437275"/>
          </a:xfrm>
        </p:spPr>
        <p:txBody>
          <a:bodyPr/>
          <a:lstStyle/>
          <a:p>
            <a:r>
              <a:rPr lang="fi-FI" dirty="0"/>
              <a:t>VIMSAS: Säännöllinen suoritusarviointi: katselmus</a:t>
            </a:r>
          </a:p>
          <a:p>
            <a:r>
              <a:rPr lang="fi-FI" dirty="0"/>
              <a:t>Tilastot </a:t>
            </a:r>
            <a:r>
              <a:rPr lang="fi-FI" dirty="0">
                <a:sym typeface="Wingdings" panose="05000000000000000000" pitchFamily="2" charset="2"/>
              </a:rPr>
              <a:t> täydennetään</a:t>
            </a:r>
            <a:endParaRPr lang="fi-FI" dirty="0"/>
          </a:p>
          <a:p>
            <a:pPr lvl="1"/>
            <a:r>
              <a:rPr lang="fi-FI" dirty="0"/>
              <a:t>Koulutusmäärät</a:t>
            </a:r>
          </a:p>
          <a:p>
            <a:pPr lvl="1"/>
            <a:r>
              <a:rPr lang="fi-FI" dirty="0" err="1"/>
              <a:t>AToN:it</a:t>
            </a:r>
            <a:r>
              <a:rPr lang="fi-FI" dirty="0"/>
              <a:t> määrät</a:t>
            </a:r>
          </a:p>
          <a:p>
            <a:pPr lvl="1"/>
            <a:r>
              <a:rPr lang="fi-FI" dirty="0"/>
              <a:t>Onnettomuustutkinta</a:t>
            </a:r>
          </a:p>
          <a:p>
            <a:r>
              <a:rPr lang="fi-FI" dirty="0"/>
              <a:t>Merimieslääkäri ja terveyspoikkeuslupa –asiat ovat tarkastelussa</a:t>
            </a:r>
          </a:p>
          <a:p>
            <a:pPr lvl="1"/>
            <a:r>
              <a:rPr lang="fi-FI" dirty="0"/>
              <a:t>Mahdollinen vastuuministeriön muutos</a:t>
            </a:r>
          </a:p>
          <a:p>
            <a:pPr lvl="1"/>
            <a:endParaRPr lang="fi-FI" dirty="0"/>
          </a:p>
          <a:p>
            <a:endParaRPr lang="fi-FI" dirty="0"/>
          </a:p>
          <a:p>
            <a:endParaRPr lang="fi-FI" dirty="0"/>
          </a:p>
          <a:p>
            <a:pPr lvl="2"/>
            <a:endParaRPr lang="fi-FI" dirty="0"/>
          </a:p>
        </p:txBody>
      </p:sp>
      <p:sp>
        <p:nvSpPr>
          <p:cNvPr id="4" name="Päivämäärän paikkamerkki 3">
            <a:extLst>
              <a:ext uri="{FF2B5EF4-FFF2-40B4-BE49-F238E27FC236}">
                <a16:creationId xmlns:a16="http://schemas.microsoft.com/office/drawing/2014/main" id="{C603ED93-7E5C-4FE5-A10D-03385A97CF2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7E5E820-F98F-4DC6-958F-E825DA84A5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9519897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65A88A9-97AD-4B8C-ABC7-D38BA1DDE931}"/>
              </a:ext>
            </a:extLst>
          </p:cNvPr>
          <p:cNvSpPr>
            <a:spLocks noGrp="1"/>
          </p:cNvSpPr>
          <p:nvPr>
            <p:ph type="title"/>
          </p:nvPr>
        </p:nvSpPr>
        <p:spPr/>
        <p:txBody>
          <a:bodyPr/>
          <a:lstStyle/>
          <a:p>
            <a:r>
              <a:rPr lang="fi-FI" sz="2800" dirty="0">
                <a:solidFill>
                  <a:schemeClr val="bg2">
                    <a:lumMod val="75000"/>
                  </a:schemeClr>
                </a:solidFill>
              </a:rPr>
              <a:t>Hallinnolle merkittävät parannuskohteet ja tarvittavat toimenpiteet</a:t>
            </a:r>
            <a:endParaRPr lang="fi-FI" dirty="0"/>
          </a:p>
        </p:txBody>
      </p:sp>
      <p:sp>
        <p:nvSpPr>
          <p:cNvPr id="3" name="Sisällön paikkamerkki 2">
            <a:extLst>
              <a:ext uri="{FF2B5EF4-FFF2-40B4-BE49-F238E27FC236}">
                <a16:creationId xmlns:a16="http://schemas.microsoft.com/office/drawing/2014/main" id="{FB50DF5F-B017-4615-9DBD-26050D0DCF2A}"/>
              </a:ext>
            </a:extLst>
          </p:cNvPr>
          <p:cNvSpPr>
            <a:spLocks noGrp="1"/>
          </p:cNvSpPr>
          <p:nvPr>
            <p:ph idx="1"/>
          </p:nvPr>
        </p:nvSpPr>
        <p:spPr/>
        <p:txBody>
          <a:bodyPr/>
          <a:lstStyle/>
          <a:p>
            <a:r>
              <a:rPr lang="fi-FI" dirty="0"/>
              <a:t> Merituulivoima – reakoitiin, kommunikaatiota parannettiin..</a:t>
            </a:r>
          </a:p>
          <a:p>
            <a:pPr lvl="1"/>
            <a:r>
              <a:rPr lang="fi-FI" dirty="0"/>
              <a:t>Merituulivoimaohje laadittu yhteistyönpohjalta</a:t>
            </a:r>
          </a:p>
          <a:p>
            <a:r>
              <a:rPr lang="fi-FI" dirty="0"/>
              <a:t>Viestintä elinkeinoelämälle</a:t>
            </a:r>
          </a:p>
          <a:p>
            <a:pPr lvl="1"/>
            <a:r>
              <a:rPr lang="fi-FI" dirty="0"/>
              <a:t>LVM sidosryhmä</a:t>
            </a:r>
          </a:p>
          <a:p>
            <a:pPr lvl="1"/>
            <a:r>
              <a:rPr lang="fi-FI" dirty="0"/>
              <a:t>Traficom säädösinfo (*suositukset, tulkinnat)</a:t>
            </a:r>
          </a:p>
          <a:p>
            <a:pPr lvl="1"/>
            <a:r>
              <a:rPr lang="fi-FI" dirty="0"/>
              <a:t>IMO Valmistelukokoukset (kannanmuodostus)</a:t>
            </a:r>
          </a:p>
          <a:p>
            <a:pPr lvl="1"/>
            <a:r>
              <a:rPr lang="fi-FI" dirty="0"/>
              <a:t> .</a:t>
            </a:r>
          </a:p>
          <a:p>
            <a:endParaRPr lang="fi-FI" dirty="0"/>
          </a:p>
          <a:p>
            <a:endParaRPr lang="fi-FI" dirty="0"/>
          </a:p>
          <a:p>
            <a:pPr lvl="2"/>
            <a:endParaRPr lang="fi-FI" dirty="0"/>
          </a:p>
        </p:txBody>
      </p:sp>
      <p:sp>
        <p:nvSpPr>
          <p:cNvPr id="4" name="Päivämäärän paikkamerkki 3">
            <a:extLst>
              <a:ext uri="{FF2B5EF4-FFF2-40B4-BE49-F238E27FC236}">
                <a16:creationId xmlns:a16="http://schemas.microsoft.com/office/drawing/2014/main" id="{C603ED93-7E5C-4FE5-A10D-03385A97CF2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7E5E820-F98F-4DC6-958F-E825DA84A5B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19199322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EDE596-AC8F-497B-8678-7F170226FB5E}"/>
              </a:ext>
            </a:extLst>
          </p:cNvPr>
          <p:cNvSpPr>
            <a:spLocks noGrp="1"/>
          </p:cNvSpPr>
          <p:nvPr>
            <p:ph type="title"/>
          </p:nvPr>
        </p:nvSpPr>
        <p:spPr/>
        <p:txBody>
          <a:bodyPr/>
          <a:lstStyle/>
          <a:p>
            <a:r>
              <a:rPr lang="fi-FI" sz="2800" dirty="0">
                <a:solidFill>
                  <a:schemeClr val="bg2">
                    <a:lumMod val="75000"/>
                  </a:schemeClr>
                </a:solidFill>
              </a:rPr>
              <a:t>Uudet yhteistyöjärjestelyt</a:t>
            </a:r>
            <a:endParaRPr lang="fi-FI" dirty="0"/>
          </a:p>
        </p:txBody>
      </p:sp>
      <p:sp>
        <p:nvSpPr>
          <p:cNvPr id="3" name="Sisällön paikkamerkki 2">
            <a:extLst>
              <a:ext uri="{FF2B5EF4-FFF2-40B4-BE49-F238E27FC236}">
                <a16:creationId xmlns:a16="http://schemas.microsoft.com/office/drawing/2014/main" id="{F5080731-A4AD-4C0C-9E89-EDA33E402F39}"/>
              </a:ext>
            </a:extLst>
          </p:cNvPr>
          <p:cNvSpPr>
            <a:spLocks noGrp="1"/>
          </p:cNvSpPr>
          <p:nvPr>
            <p:ph idx="1"/>
          </p:nvPr>
        </p:nvSpPr>
        <p:spPr/>
        <p:txBody>
          <a:bodyPr/>
          <a:lstStyle/>
          <a:p>
            <a:r>
              <a:rPr lang="fi-FI" dirty="0"/>
              <a:t>Katselmointimenettely</a:t>
            </a:r>
          </a:p>
          <a:p>
            <a:r>
              <a:rPr lang="fi-FI" dirty="0"/>
              <a:t>Sidosryhmälistan täydentäminen</a:t>
            </a:r>
          </a:p>
          <a:p>
            <a:r>
              <a:rPr lang="fi-FI" dirty="0"/>
              <a:t>Poikkeamien käsittely ja ratkaisuesittely </a:t>
            </a:r>
            <a:r>
              <a:rPr lang="fi-FI"/>
              <a:t>katselmuksen kehyksessä</a:t>
            </a:r>
          </a:p>
          <a:p>
            <a:endParaRPr lang="fi-FI"/>
          </a:p>
        </p:txBody>
      </p:sp>
      <p:sp>
        <p:nvSpPr>
          <p:cNvPr id="4" name="Päivämäärän paikkamerkki 3">
            <a:extLst>
              <a:ext uri="{FF2B5EF4-FFF2-40B4-BE49-F238E27FC236}">
                <a16:creationId xmlns:a16="http://schemas.microsoft.com/office/drawing/2014/main" id="{FD625ED3-966A-4EDB-8891-45BB30CB4A0A}"/>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D85CB64-32AE-4097-85EF-92CA134BC1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1976845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03B975-D248-4E63-AF0C-F9FBF9480D21}"/>
              </a:ext>
            </a:extLst>
          </p:cNvPr>
          <p:cNvSpPr>
            <a:spLocks noGrp="1"/>
          </p:cNvSpPr>
          <p:nvPr>
            <p:ph type="title"/>
          </p:nvPr>
        </p:nvSpPr>
        <p:spPr/>
        <p:txBody>
          <a:bodyPr/>
          <a:lstStyle/>
          <a:p>
            <a:r>
              <a:rPr lang="fi-FI" sz="2800" dirty="0">
                <a:solidFill>
                  <a:schemeClr val="bg2">
                    <a:lumMod val="75000"/>
                  </a:schemeClr>
                </a:solidFill>
              </a:rPr>
              <a:t>Mahdolliset muutokset linjauspaperiin ja tulevan vuoden katselmusagendaan</a:t>
            </a:r>
            <a:endParaRPr lang="fi-FI" dirty="0"/>
          </a:p>
        </p:txBody>
      </p:sp>
      <p:sp>
        <p:nvSpPr>
          <p:cNvPr id="3" name="Sisällön paikkamerkki 2">
            <a:extLst>
              <a:ext uri="{FF2B5EF4-FFF2-40B4-BE49-F238E27FC236}">
                <a16:creationId xmlns:a16="http://schemas.microsoft.com/office/drawing/2014/main" id="{52C47840-CCFD-4B67-8A61-16E7FBEED76D}"/>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A4725240-5343-4247-9FAF-5DC1818B4A4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C9B2A87-1F90-4A23-B3C8-1C31BA632E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05711213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D7BEEDF-BBA5-4FFC-A62F-F4D59BC125E4}"/>
              </a:ext>
            </a:extLst>
          </p:cNvPr>
          <p:cNvSpPr>
            <a:spLocks noGrp="1"/>
          </p:cNvSpPr>
          <p:nvPr>
            <p:ph type="title"/>
          </p:nvPr>
        </p:nvSpPr>
        <p:spPr/>
        <p:txBody>
          <a:bodyPr/>
          <a:lstStyle/>
          <a:p>
            <a:r>
              <a:rPr lang="fi-FI" dirty="0"/>
              <a:t>Kuvaus Suomen merenkulun hallinnosta ja sen toimijoista</a:t>
            </a:r>
          </a:p>
        </p:txBody>
      </p:sp>
      <p:sp>
        <p:nvSpPr>
          <p:cNvPr id="3" name="Sisällön paikkamerkki 2">
            <a:extLst>
              <a:ext uri="{FF2B5EF4-FFF2-40B4-BE49-F238E27FC236}">
                <a16:creationId xmlns:a16="http://schemas.microsoft.com/office/drawing/2014/main" id="{D3068FE8-FB09-4AD4-81A9-25D8EB4F70A2}"/>
              </a:ext>
            </a:extLst>
          </p:cNvPr>
          <p:cNvSpPr>
            <a:spLocks noGrp="1"/>
          </p:cNvSpPr>
          <p:nvPr>
            <p:ph idx="1"/>
          </p:nvPr>
        </p:nvSpPr>
        <p:spPr/>
        <p:txBody>
          <a:bodyPr/>
          <a:lstStyle/>
          <a:p>
            <a:r>
              <a:rPr lang="fi-FI" dirty="0">
                <a:hlinkClick r:id="rId2"/>
              </a:rPr>
              <a:t>https://tila.tiimeri.fi/sites/vn-imo_imsas_audit/_layouts/15/WopiFrame.aspx?sourcedoc={553DD239-7DA4-4A47-BCDB-381400934E4E}&amp;file=Suomen%20linjaukset-LIITE1-merenkulkuhallinnonkuvaus.docx&amp;action=default</a:t>
            </a:r>
            <a:endParaRPr lang="fi-FI" dirty="0"/>
          </a:p>
          <a:p>
            <a:endParaRPr lang="fi-FI" dirty="0"/>
          </a:p>
        </p:txBody>
      </p:sp>
      <p:sp>
        <p:nvSpPr>
          <p:cNvPr id="4" name="Päivämäärän paikkamerkki 3">
            <a:extLst>
              <a:ext uri="{FF2B5EF4-FFF2-40B4-BE49-F238E27FC236}">
                <a16:creationId xmlns:a16="http://schemas.microsoft.com/office/drawing/2014/main" id="{E530316F-B672-4407-97EB-01963624BE8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F7B1042-DA65-4F66-8236-1AB3292037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36311454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A210DCCA-1E23-4BA8-80AB-F8E7E2668920}"/>
              </a:ext>
            </a:extLst>
          </p:cNvPr>
          <p:cNvSpPr>
            <a:spLocks noGrp="1"/>
          </p:cNvSpPr>
          <p:nvPr>
            <p:ph type="ctrTitle"/>
          </p:nvPr>
        </p:nvSpPr>
        <p:spPr>
          <a:xfrm>
            <a:off x="601664" y="638626"/>
            <a:ext cx="4172043" cy="1127126"/>
          </a:xfrm>
        </p:spPr>
        <p:txBody>
          <a:bodyPr/>
          <a:lstStyle/>
          <a:p>
            <a:r>
              <a:rPr lang="fi-FI" dirty="0"/>
              <a:t>Kiitos</a:t>
            </a:r>
          </a:p>
        </p:txBody>
      </p:sp>
      <p:pic>
        <p:nvPicPr>
          <p:cNvPr id="10" name="Kuvan paikkamerkki 9">
            <a:extLst>
              <a:ext uri="{FF2B5EF4-FFF2-40B4-BE49-F238E27FC236}">
                <a16:creationId xmlns:a16="http://schemas.microsoft.com/office/drawing/2014/main" id="{4F92B7B5-1399-4215-A28A-4900AE51DCEE}"/>
              </a:ext>
            </a:extLst>
          </p:cNvPr>
          <p:cNvPicPr>
            <a:picLocks noGrp="1" noChangeAspect="1"/>
          </p:cNvPicPr>
          <p:nvPr>
            <p:ph type="pic" sz="quarter" idx="17"/>
          </p:nvPr>
        </p:nvPicPr>
        <p:blipFill rotWithShape="1">
          <a:blip r:embed="rId2" cstate="screen">
            <a:extLst>
              <a:ext uri="{28A0092B-C50C-407E-A947-70E740481C1C}">
                <a14:useLocalDpi xmlns:a14="http://schemas.microsoft.com/office/drawing/2010/main"/>
              </a:ext>
            </a:extLst>
          </a:blip>
          <a:srcRect/>
          <a:stretch/>
        </p:blipFill>
        <p:spPr/>
      </p:pic>
      <p:sp>
        <p:nvSpPr>
          <p:cNvPr id="4" name="Päivämäärän paikkamerkki 3">
            <a:extLst>
              <a:ext uri="{FF2B5EF4-FFF2-40B4-BE49-F238E27FC236}">
                <a16:creationId xmlns:a16="http://schemas.microsoft.com/office/drawing/2014/main" id="{FED1E1F9-5D67-4D91-AA7F-B70352F578D8}"/>
              </a:ext>
            </a:extLst>
          </p:cNvPr>
          <p:cNvSpPr>
            <a:spLocks noGrp="1"/>
          </p:cNvSpPr>
          <p:nvPr>
            <p:ph type="dt" sz="half"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7AAFFDF0-E24B-434C-9EDD-5A001B4D4A84}"/>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8728420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p:cNvSpPr>
            <a:spLocks noGrp="1"/>
          </p:cNvSpPr>
          <p:nvPr>
            <p:ph type="title"/>
          </p:nvPr>
        </p:nvSpPr>
        <p:spPr/>
        <p:txBody>
          <a:bodyPr/>
          <a:lstStyle/>
          <a:p>
            <a:r>
              <a:rPr lang="fi-FI" dirty="0"/>
              <a:t>Liikenne- ja viestintäministeriön organisaatiokaavio</a:t>
            </a:r>
          </a:p>
        </p:txBody>
      </p:sp>
      <p:sp>
        <p:nvSpPr>
          <p:cNvPr id="7" name="Päivämäärän paikkamerkki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Dian numeron paikkamerkki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0" name="Picture 8">
            <a:extLst>
              <a:ext uri="{FF2B5EF4-FFF2-40B4-BE49-F238E27FC236}">
                <a16:creationId xmlns:a16="http://schemas.microsoft.com/office/drawing/2014/main" id="{7C59670E-CF02-E345-B52E-4EE93870D1F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3886" y="2157139"/>
            <a:ext cx="11002264" cy="4700861"/>
          </a:xfrm>
          <a:prstGeom prst="rect">
            <a:avLst/>
          </a:prstGeom>
        </p:spPr>
      </p:pic>
    </p:spTree>
    <p:extLst>
      <p:ext uri="{BB962C8B-B14F-4D97-AF65-F5344CB8AC3E}">
        <p14:creationId xmlns:p14="http://schemas.microsoft.com/office/powerpoint/2010/main" val="1379112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8BD1A2A-AB22-452B-B2C1-9E69F8DAF38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81225" y="618493"/>
            <a:ext cx="7191375" cy="5621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81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1BD08C2C-A4D2-449C-ADC8-1E203DBB0CF7}"/>
              </a:ext>
            </a:extLst>
          </p:cNvPr>
          <p:cNvSpPr>
            <a:spLocks noGrp="1"/>
          </p:cNvSpPr>
          <p:nvPr>
            <p:ph type="title"/>
          </p:nvPr>
        </p:nvSpPr>
        <p:spPr/>
        <p:txBody>
          <a:bodyPr/>
          <a:lstStyle/>
          <a:p>
            <a:r>
              <a:rPr lang="fi-FI" dirty="0"/>
              <a:t>Liikenne- ja viestintäministeriö</a:t>
            </a:r>
          </a:p>
        </p:txBody>
      </p:sp>
      <p:sp>
        <p:nvSpPr>
          <p:cNvPr id="11" name="Tekstin paikkamerkki 10">
            <a:extLst>
              <a:ext uri="{FF2B5EF4-FFF2-40B4-BE49-F238E27FC236}">
                <a16:creationId xmlns:a16="http://schemas.microsoft.com/office/drawing/2014/main" id="{35932464-6FBA-4D63-8378-E315F5912E0A}"/>
              </a:ext>
            </a:extLst>
          </p:cNvPr>
          <p:cNvSpPr>
            <a:spLocks noGrp="1"/>
          </p:cNvSpPr>
          <p:nvPr>
            <p:ph type="body" idx="1"/>
          </p:nvPr>
        </p:nvSpPr>
        <p:spPr/>
        <p:txBody>
          <a:bodyPr/>
          <a:lstStyle/>
          <a:p>
            <a:r>
              <a:rPr lang="fi-FI" dirty="0"/>
              <a:t>Yleisesti</a:t>
            </a:r>
          </a:p>
        </p:txBody>
      </p:sp>
      <p:sp>
        <p:nvSpPr>
          <p:cNvPr id="7" name="Sisällön paikkamerkki 6">
            <a:extLst>
              <a:ext uri="{FF2B5EF4-FFF2-40B4-BE49-F238E27FC236}">
                <a16:creationId xmlns:a16="http://schemas.microsoft.com/office/drawing/2014/main" id="{DFE881FC-4EA2-4D1D-AD9E-EC40AB982ACA}"/>
              </a:ext>
            </a:extLst>
          </p:cNvPr>
          <p:cNvSpPr>
            <a:spLocks noGrp="1"/>
          </p:cNvSpPr>
          <p:nvPr>
            <p:ph sz="half" idx="2"/>
          </p:nvPr>
        </p:nvSpPr>
        <p:spPr/>
        <p:txBody>
          <a:bodyPr numCol="1"/>
          <a:lstStyle/>
          <a:p>
            <a:r>
              <a:rPr lang="fi-FI" dirty="0"/>
              <a:t>Liikenne- ja viestintäministeriö vastaa liikenne- ja viestintäjärjestelmän kehittämisestä. Keskeinen osuus toimialan sääntelystä on kansainvälistä ja EU-sääntelyä.</a:t>
            </a:r>
          </a:p>
          <a:p>
            <a:r>
              <a:rPr lang="fi-FI" dirty="0"/>
              <a:t>LVM hallinnonalaan kuuluvat:</a:t>
            </a:r>
          </a:p>
          <a:p>
            <a:pPr lvl="1"/>
            <a:r>
              <a:rPr lang="fi-FI" dirty="0"/>
              <a:t>Liikenne- ja viestintävirasto</a:t>
            </a:r>
          </a:p>
          <a:p>
            <a:pPr lvl="1"/>
            <a:r>
              <a:rPr lang="fi-FI" dirty="0"/>
              <a:t>Väylävirasto</a:t>
            </a:r>
          </a:p>
          <a:p>
            <a:pPr lvl="1"/>
            <a:r>
              <a:rPr lang="fi-FI" dirty="0"/>
              <a:t>Ilmatieteen laitos</a:t>
            </a:r>
          </a:p>
          <a:p>
            <a:pPr lvl="1"/>
            <a:r>
              <a:rPr lang="fi-FI" dirty="0"/>
              <a:t>Liikenteen ohjausyhtiö Fintraffic Oy</a:t>
            </a:r>
          </a:p>
        </p:txBody>
      </p:sp>
      <p:sp>
        <p:nvSpPr>
          <p:cNvPr id="9" name="Tekstin paikkamerkki 8">
            <a:extLst>
              <a:ext uri="{FF2B5EF4-FFF2-40B4-BE49-F238E27FC236}">
                <a16:creationId xmlns:a16="http://schemas.microsoft.com/office/drawing/2014/main" id="{9663FAD8-56E6-46DF-9CF1-5F136DE49453}"/>
              </a:ext>
            </a:extLst>
          </p:cNvPr>
          <p:cNvSpPr>
            <a:spLocks noGrp="1"/>
          </p:cNvSpPr>
          <p:nvPr>
            <p:ph type="body" sz="quarter" idx="3"/>
          </p:nvPr>
        </p:nvSpPr>
        <p:spPr/>
        <p:txBody>
          <a:bodyPr/>
          <a:lstStyle/>
          <a:p>
            <a:r>
              <a:rPr lang="fi-FI" dirty="0"/>
              <a:t>Prosessit</a:t>
            </a:r>
          </a:p>
        </p:txBody>
      </p:sp>
      <p:sp>
        <p:nvSpPr>
          <p:cNvPr id="10" name="Sisällön paikkamerkki 9">
            <a:extLst>
              <a:ext uri="{FF2B5EF4-FFF2-40B4-BE49-F238E27FC236}">
                <a16:creationId xmlns:a16="http://schemas.microsoft.com/office/drawing/2014/main" id="{F5049E77-6B52-4F33-8390-BB859CBF7824}"/>
              </a:ext>
            </a:extLst>
          </p:cNvPr>
          <p:cNvSpPr>
            <a:spLocks noGrp="1"/>
          </p:cNvSpPr>
          <p:nvPr>
            <p:ph sz="quarter" idx="4"/>
          </p:nvPr>
        </p:nvSpPr>
        <p:spPr/>
        <p:txBody>
          <a:bodyPr/>
          <a:lstStyle/>
          <a:p>
            <a:r>
              <a:rPr lang="fi-FI" dirty="0"/>
              <a:t>Lainsäädäntö, hallinnonalan ohjaus ja omistajaohjaus, kansainvälinen yhteistyö ja Euroopan Unioni sekä hallinnonalan budjetti.</a:t>
            </a:r>
          </a:p>
          <a:p>
            <a:r>
              <a:rPr lang="fi-FI" dirty="0"/>
              <a:t>IMO -sääntelyn seuranta sekä hyväksyminen ja voimaansaattaminen, </a:t>
            </a:r>
          </a:p>
          <a:p>
            <a:r>
              <a:rPr lang="fi-FI" sz="1600" dirty="0"/>
              <a:t>Ohjausta: satamien ja telakoiden (ympäristö) vaikutukset, meriympäristönsuojelu, sanktiot ja rangaistukset, liikennejärjestelmä, viestintäjärjestelmä, ympäristöolosuhdetieto</a:t>
            </a:r>
          </a:p>
        </p:txBody>
      </p:sp>
      <p:sp>
        <p:nvSpPr>
          <p:cNvPr id="4" name="Päivämäärän paikkamerkki 3">
            <a:extLst>
              <a:ext uri="{FF2B5EF4-FFF2-40B4-BE49-F238E27FC236}">
                <a16:creationId xmlns:a16="http://schemas.microsoft.com/office/drawing/2014/main" id="{C8E00573-E9BF-41C8-92CE-0168EA8D35ED}"/>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1FE0F207-5A98-4C98-B57D-61F8A15CC8F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835630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A66E962A-07EB-4BAF-871D-2A5651F678CD}"/>
              </a:ext>
            </a:extLst>
          </p:cNvPr>
          <p:cNvSpPr>
            <a:spLocks noGrp="1"/>
          </p:cNvSpPr>
          <p:nvPr>
            <p:ph type="title"/>
          </p:nvPr>
        </p:nvSpPr>
        <p:spPr/>
        <p:txBody>
          <a:bodyPr/>
          <a:lstStyle/>
          <a:p>
            <a:r>
              <a:rPr lang="fi-FI" dirty="0"/>
              <a:t>IMO:n sääntelyn kansallisen hyväksynnän ja voimaansaattamisen prosessi</a:t>
            </a:r>
          </a:p>
        </p:txBody>
      </p:sp>
      <p:sp>
        <p:nvSpPr>
          <p:cNvPr id="7" name="Päivämäärän paikkamerkki 6">
            <a:extLst>
              <a:ext uri="{FF2B5EF4-FFF2-40B4-BE49-F238E27FC236}">
                <a16:creationId xmlns:a16="http://schemas.microsoft.com/office/drawing/2014/main" id="{6538E573-9501-4572-AE90-184523A722F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06BE85D-BD8D-45B8-93A6-76A9AB58C716}"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8" name="Dian numeron paikkamerkki 7">
            <a:extLst>
              <a:ext uri="{FF2B5EF4-FFF2-40B4-BE49-F238E27FC236}">
                <a16:creationId xmlns:a16="http://schemas.microsoft.com/office/drawing/2014/main" id="{021E4706-8802-4CA5-BABA-0AA761DC9A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0" name="Kuva 9">
            <a:extLst>
              <a:ext uri="{FF2B5EF4-FFF2-40B4-BE49-F238E27FC236}">
                <a16:creationId xmlns:a16="http://schemas.microsoft.com/office/drawing/2014/main" id="{6A10292D-0299-42DB-A947-6EACEEA5C59D}"/>
              </a:ext>
            </a:extLst>
          </p:cNvPr>
          <p:cNvPicPr/>
          <p:nvPr/>
        </p:nvPicPr>
        <p:blipFill>
          <a:blip r:embed="rId2">
            <a:extLst>
              <a:ext uri="{28A0092B-C50C-407E-A947-70E740481C1C}">
                <a14:useLocalDpi xmlns:a14="http://schemas.microsoft.com/office/drawing/2010/main"/>
              </a:ext>
            </a:extLst>
          </a:blip>
          <a:srcRect/>
          <a:stretch>
            <a:fillRect/>
          </a:stretch>
        </p:blipFill>
        <p:spPr bwMode="auto">
          <a:xfrm>
            <a:off x="1012225" y="1604214"/>
            <a:ext cx="9741500" cy="4641786"/>
          </a:xfrm>
          <a:prstGeom prst="rect">
            <a:avLst/>
          </a:prstGeom>
          <a:noFill/>
        </p:spPr>
      </p:pic>
    </p:spTree>
    <p:extLst>
      <p:ext uri="{BB962C8B-B14F-4D97-AF65-F5344CB8AC3E}">
        <p14:creationId xmlns:p14="http://schemas.microsoft.com/office/powerpoint/2010/main" val="4257775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ulukko 2">
            <a:extLst>
              <a:ext uri="{FF2B5EF4-FFF2-40B4-BE49-F238E27FC236}">
                <a16:creationId xmlns:a16="http://schemas.microsoft.com/office/drawing/2014/main" id="{6D5603CA-E01D-4B8E-BDF0-7FDDEDC396BD}"/>
              </a:ext>
            </a:extLst>
          </p:cNvPr>
          <p:cNvGraphicFramePr>
            <a:graphicFrameLocks noGrp="1"/>
          </p:cNvGraphicFramePr>
          <p:nvPr>
            <p:extLst>
              <p:ext uri="{D42A27DB-BD31-4B8C-83A1-F6EECF244321}">
                <p14:modId xmlns:p14="http://schemas.microsoft.com/office/powerpoint/2010/main" val="4180656967"/>
              </p:ext>
            </p:extLst>
          </p:nvPr>
        </p:nvGraphicFramePr>
        <p:xfrm>
          <a:off x="95752" y="2818636"/>
          <a:ext cx="12000496" cy="2686089"/>
        </p:xfrm>
        <a:graphic>
          <a:graphicData uri="http://schemas.openxmlformats.org/drawingml/2006/table">
            <a:tbl>
              <a:tblPr firstRow="1" firstCol="1" bandRow="1"/>
              <a:tblGrid>
                <a:gridCol w="1192322">
                  <a:extLst>
                    <a:ext uri="{9D8B030D-6E8A-4147-A177-3AD203B41FA5}">
                      <a16:colId xmlns:a16="http://schemas.microsoft.com/office/drawing/2014/main" val="1772021587"/>
                    </a:ext>
                  </a:extLst>
                </a:gridCol>
                <a:gridCol w="1239265">
                  <a:extLst>
                    <a:ext uri="{9D8B030D-6E8A-4147-A177-3AD203B41FA5}">
                      <a16:colId xmlns:a16="http://schemas.microsoft.com/office/drawing/2014/main" val="485503294"/>
                    </a:ext>
                  </a:extLst>
                </a:gridCol>
                <a:gridCol w="1537283">
                  <a:extLst>
                    <a:ext uri="{9D8B030D-6E8A-4147-A177-3AD203B41FA5}">
                      <a16:colId xmlns:a16="http://schemas.microsoft.com/office/drawing/2014/main" val="3314662790"/>
                    </a:ext>
                  </a:extLst>
                </a:gridCol>
                <a:gridCol w="1537283">
                  <a:extLst>
                    <a:ext uri="{9D8B030D-6E8A-4147-A177-3AD203B41FA5}">
                      <a16:colId xmlns:a16="http://schemas.microsoft.com/office/drawing/2014/main" val="2157463237"/>
                    </a:ext>
                  </a:extLst>
                </a:gridCol>
                <a:gridCol w="1537283">
                  <a:extLst>
                    <a:ext uri="{9D8B030D-6E8A-4147-A177-3AD203B41FA5}">
                      <a16:colId xmlns:a16="http://schemas.microsoft.com/office/drawing/2014/main" val="2834907248"/>
                    </a:ext>
                  </a:extLst>
                </a:gridCol>
                <a:gridCol w="568989">
                  <a:extLst>
                    <a:ext uri="{9D8B030D-6E8A-4147-A177-3AD203B41FA5}">
                      <a16:colId xmlns:a16="http://schemas.microsoft.com/office/drawing/2014/main" val="3203038964"/>
                    </a:ext>
                  </a:extLst>
                </a:gridCol>
                <a:gridCol w="1909541">
                  <a:extLst>
                    <a:ext uri="{9D8B030D-6E8A-4147-A177-3AD203B41FA5}">
                      <a16:colId xmlns:a16="http://schemas.microsoft.com/office/drawing/2014/main" val="405341565"/>
                    </a:ext>
                  </a:extLst>
                </a:gridCol>
                <a:gridCol w="1239265">
                  <a:extLst>
                    <a:ext uri="{9D8B030D-6E8A-4147-A177-3AD203B41FA5}">
                      <a16:colId xmlns:a16="http://schemas.microsoft.com/office/drawing/2014/main" val="3612502778"/>
                    </a:ext>
                  </a:extLst>
                </a:gridCol>
                <a:gridCol w="1239265">
                  <a:extLst>
                    <a:ext uri="{9D8B030D-6E8A-4147-A177-3AD203B41FA5}">
                      <a16:colId xmlns:a16="http://schemas.microsoft.com/office/drawing/2014/main" val="2222331516"/>
                    </a:ext>
                  </a:extLst>
                </a:gridCol>
              </a:tblGrid>
              <a:tr h="281906">
                <a:tc>
                  <a:txBody>
                    <a:bodyPr/>
                    <a:lstStyle/>
                    <a:p>
                      <a:pPr algn="ctr">
                        <a:lnSpc>
                          <a:spcPts val="1450"/>
                        </a:lnSpc>
                        <a:spcBef>
                          <a:spcPts val="1200"/>
                        </a:spcBef>
                        <a:spcAft>
                          <a:spcPts val="1600"/>
                        </a:spcAft>
                      </a:pPr>
                      <a:r>
                        <a:rPr lang="fi-FI" sz="800" b="1" spc="5" dirty="0">
                          <a:solidFill>
                            <a:srgbClr val="365ABD"/>
                          </a:solidFill>
                          <a:effectLst/>
                          <a:latin typeface="Arial" panose="020B0604020202020204" pitchFamily="34" charset="0"/>
                          <a:ea typeface="Times New Roman" panose="02020603050405020304" pitchFamily="18" charset="0"/>
                          <a:cs typeface="Myriad Pro"/>
                        </a:rPr>
                        <a:t>Lainsäädännöllinen tehtävä</a:t>
                      </a:r>
                      <a:endParaRPr lang="fi-FI" sz="8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nimi</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tavoite</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Erityishuomioita prosessista</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mittarit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Toteutuminen </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Mittarin lisätieto</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Auditointitulokset</a:t>
                      </a:r>
                    </a:p>
                    <a:p>
                      <a:pPr marL="0" algn="ctr" defTabSz="914400" rtl="0" eaLnBrk="1" latinLnBrk="0" hangingPunct="1">
                        <a:lnSpc>
                          <a:spcPts val="1450"/>
                        </a:lnSpc>
                        <a:spcBef>
                          <a:spcPts val="1200"/>
                        </a:spcBef>
                        <a:spcAft>
                          <a:spcPts val="1600"/>
                        </a:spcAft>
                      </a:pPr>
                      <a:endParaRPr lang="fi-FI" sz="800" b="1" kern="1200" spc="5" dirty="0">
                        <a:solidFill>
                          <a:srgbClr val="365ABD"/>
                        </a:solidFill>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Kehittämiskohteet/ parannusmahdollisuudet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extLst>
                  <a:ext uri="{0D108BD9-81ED-4DB2-BD59-A6C34878D82A}">
                    <a16:rowId xmlns:a16="http://schemas.microsoft.com/office/drawing/2014/main" val="2717299673"/>
                  </a:ext>
                </a:extLst>
              </a:tr>
              <a:tr h="156818">
                <a:tc rowSpan="3">
                  <a:txBody>
                    <a:bodyPr/>
                    <a:lstStyle/>
                    <a:p>
                      <a:pPr algn="ctr">
                        <a:lnSpc>
                          <a:spcPts val="1450"/>
                        </a:lnSpc>
                        <a:spcBef>
                          <a:spcPts val="1200"/>
                        </a:spcBef>
                        <a:spcAft>
                          <a:spcPts val="1600"/>
                        </a:spcAft>
                      </a:pPr>
                      <a:r>
                        <a:rPr lang="fi-FI" sz="900" spc="5" dirty="0">
                          <a:solidFill>
                            <a:srgbClr val="000000"/>
                          </a:solidFill>
                          <a:effectLst/>
                          <a:latin typeface="Arial" panose="020B0604020202020204" pitchFamily="34" charset="0"/>
                          <a:ea typeface="Times New Roman" panose="02020603050405020304" pitchFamily="18" charset="0"/>
                          <a:cs typeface="Myriad Pro"/>
                        </a:rPr>
                        <a:t>IMO:n sääntelyn kansallisen hyväksynnän ja voimaansaattamisen prosessi</a:t>
                      </a: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IMO säädösprosessi</a:t>
                      </a: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Tuoda IMO-säätely asianmukaisesti ja oikea-aikaisesti Suomen lainsäädäntöön, hallita ja ennakoida sen vaikutuksia valmisteluvaiheessa sekä varmistaa sen toimeenpano </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a:effectLst/>
                          <a:latin typeface="Arial" panose="020B0604020202020204" pitchFamily="34" charset="0"/>
                          <a:ea typeface="Times New Roman" panose="02020603050405020304" pitchFamily="18" charset="0"/>
                          <a:cs typeface="Myriad Pro"/>
                        </a:rPr>
                        <a:t>Suomen</a:t>
                      </a:r>
                      <a:r>
                        <a:rPr lang="fi-FI" sz="1000" spc="5" baseline="0">
                          <a:effectLst/>
                          <a:latin typeface="Arial" panose="020B0604020202020204" pitchFamily="34" charset="0"/>
                          <a:ea typeface="Times New Roman" panose="02020603050405020304" pitchFamily="18" charset="0"/>
                          <a:cs typeface="Myriad Pro"/>
                        </a:rPr>
                        <a:t> perustuslain mukainen prosessi</a:t>
                      </a:r>
                    </a:p>
                    <a:p>
                      <a:pPr algn="ctr">
                        <a:lnSpc>
                          <a:spcPts val="1450"/>
                        </a:lnSpc>
                        <a:spcBef>
                          <a:spcPts val="1200"/>
                        </a:spcBef>
                        <a:spcAft>
                          <a:spcPts val="1600"/>
                        </a:spcAft>
                      </a:pPr>
                      <a:r>
                        <a:rPr lang="fi-FI" sz="1000" spc="5">
                          <a:effectLst/>
                          <a:latin typeface="Arial" panose="020B0604020202020204" pitchFamily="34" charset="0"/>
                          <a:ea typeface="Times New Roman" panose="02020603050405020304" pitchFamily="18" charset="0"/>
                          <a:cs typeface="Myriad Pro"/>
                        </a:rPr>
                        <a:t>Laki</a:t>
                      </a: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a:effectLst/>
                          <a:latin typeface="Arial" panose="020B0604020202020204" pitchFamily="34" charset="0"/>
                          <a:ea typeface="Times New Roman" panose="02020603050405020304" pitchFamily="18" charset="0"/>
                          <a:cs typeface="Myriad Pro"/>
                        </a:rPr>
                        <a:t>Kplmäärä/vuosi,</a:t>
                      </a:r>
                      <a:r>
                        <a:rPr lang="fi-FI" sz="1000" spc="5" baseline="0">
                          <a:effectLst/>
                          <a:latin typeface="Arial" panose="020B0604020202020204" pitchFamily="34" charset="0"/>
                          <a:ea typeface="Times New Roman" panose="02020603050405020304" pitchFamily="18" charset="0"/>
                          <a:cs typeface="Myriad Pro"/>
                        </a:rPr>
                        <a:t> lainsäädännön laadun arviointi</a:t>
                      </a:r>
                      <a:endParaRPr lang="fi-FI" sz="1000" spc="5">
                        <a:effectLst/>
                        <a:latin typeface="Arial" panose="020B0604020202020204" pitchFamily="34" charset="0"/>
                        <a:ea typeface="Times New Roman" panose="02020603050405020304" pitchFamily="18" charset="0"/>
                        <a:cs typeface="Myriad Pro"/>
                      </a:endParaRPr>
                    </a:p>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Prosessin hitautta moitittu</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a:effectLst/>
                          <a:latin typeface="Arial" panose="020B0604020202020204" pitchFamily="34" charset="0"/>
                          <a:ea typeface="Times New Roman" panose="02020603050405020304" pitchFamily="18" charset="0"/>
                          <a:cs typeface="Myriad Pro"/>
                        </a:rPr>
                        <a:t>Seurantaa ja sisäistä prosessia tehostettu</a:t>
                      </a: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840194391"/>
                  </a:ext>
                </a:extLst>
              </a:tr>
              <a:tr h="441995">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Säädös</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endParaRPr lang="fi-FI"/>
                    </a:p>
                  </a:txBody>
                  <a:tcPr/>
                </a:tc>
                <a:extLst>
                  <a:ext uri="{0D108BD9-81ED-4DB2-BD59-A6C34878D82A}">
                    <a16:rowId xmlns:a16="http://schemas.microsoft.com/office/drawing/2014/main" val="63175677"/>
                  </a:ext>
                </a:extLst>
              </a:tr>
              <a:tr h="433137">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Yksinomainen EU-toimivalta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endParaRPr lang="fi-FI"/>
                    </a:p>
                  </a:txBody>
                  <a:tcPr/>
                </a:tc>
                <a:extLst>
                  <a:ext uri="{0D108BD9-81ED-4DB2-BD59-A6C34878D82A}">
                    <a16:rowId xmlns:a16="http://schemas.microsoft.com/office/drawing/2014/main" val="3213097558"/>
                  </a:ext>
                </a:extLst>
              </a:tr>
            </a:tbl>
          </a:graphicData>
        </a:graphic>
      </p:graphicFrame>
      <p:sp>
        <p:nvSpPr>
          <p:cNvPr id="10" name="Otsikko 1">
            <a:extLst>
              <a:ext uri="{FF2B5EF4-FFF2-40B4-BE49-F238E27FC236}">
                <a16:creationId xmlns:a16="http://schemas.microsoft.com/office/drawing/2014/main" id="{27560CF2-0B0E-4017-8FED-4E3DBA63731F}"/>
              </a:ext>
            </a:extLst>
          </p:cNvPr>
          <p:cNvSpPr>
            <a:spLocks noGrp="1"/>
          </p:cNvSpPr>
          <p:nvPr>
            <p:ph type="title"/>
          </p:nvPr>
        </p:nvSpPr>
        <p:spPr>
          <a:xfrm>
            <a:off x="362063" y="627719"/>
            <a:ext cx="11734185" cy="1108800"/>
          </a:xfrm>
        </p:spPr>
        <p:txBody>
          <a:bodyPr/>
          <a:lstStyle/>
          <a:p>
            <a:r>
              <a:rPr lang="fi-FI" dirty="0"/>
              <a:t>IMO:n sääntelyn kansallisen hyväksynnän ja voimaansaattamisen prosessi</a:t>
            </a:r>
          </a:p>
        </p:txBody>
      </p:sp>
      <p:sp>
        <p:nvSpPr>
          <p:cNvPr id="4" name="Päivämäärän paikkamerkki 3">
            <a:extLst>
              <a:ext uri="{FF2B5EF4-FFF2-40B4-BE49-F238E27FC236}">
                <a16:creationId xmlns:a16="http://schemas.microsoft.com/office/drawing/2014/main" id="{AF5B36FD-737F-42F7-A2A4-5CFA5AB1805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CB02C0A-1F11-4D7F-A83F-2504F956FF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11" name="Tekstiruutu 10">
            <a:extLst>
              <a:ext uri="{FF2B5EF4-FFF2-40B4-BE49-F238E27FC236}">
                <a16:creationId xmlns:a16="http://schemas.microsoft.com/office/drawing/2014/main" id="{66376E0A-F04C-4C67-A470-4726A887E675}"/>
              </a:ext>
            </a:extLst>
          </p:cNvPr>
          <p:cNvSpPr txBox="1"/>
          <p:nvPr/>
        </p:nvSpPr>
        <p:spPr>
          <a:xfrm rot="19869882">
            <a:off x="9155750" y="850851"/>
            <a:ext cx="2520800" cy="369332"/>
          </a:xfrm>
          <a:prstGeom prst="rect">
            <a:avLst/>
          </a:prstGeom>
          <a:ln>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i-FI" dirty="0">
                <a:solidFill>
                  <a:schemeClr val="tx1">
                    <a:lumMod val="65000"/>
                    <a:lumOff val="35000"/>
                  </a:schemeClr>
                </a:solidFill>
              </a:rPr>
              <a:t>ESIMERKKI</a:t>
            </a:r>
            <a:r>
              <a:rPr lang="fi-FI" dirty="0">
                <a:solidFill>
                  <a:schemeClr val="bg1"/>
                </a:solidFill>
              </a:rPr>
              <a:t>I</a:t>
            </a:r>
          </a:p>
        </p:txBody>
      </p:sp>
    </p:spTree>
    <p:extLst>
      <p:ext uri="{BB962C8B-B14F-4D97-AF65-F5344CB8AC3E}">
        <p14:creationId xmlns:p14="http://schemas.microsoft.com/office/powerpoint/2010/main" val="594684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1656C0E-5824-4088-9173-743665C6F15A}"/>
              </a:ext>
            </a:extLst>
          </p:cNvPr>
          <p:cNvSpPr>
            <a:spLocks noGrp="1"/>
          </p:cNvSpPr>
          <p:nvPr>
            <p:ph type="title"/>
          </p:nvPr>
        </p:nvSpPr>
        <p:spPr/>
        <p:txBody>
          <a:bodyPr/>
          <a:lstStyle/>
          <a:p>
            <a:r>
              <a:rPr lang="fi-FI" dirty="0"/>
              <a:t>Ympäristö­ministeriö</a:t>
            </a:r>
          </a:p>
        </p:txBody>
      </p:sp>
      <p:sp>
        <p:nvSpPr>
          <p:cNvPr id="3" name="Sisällön paikkamerkki 2">
            <a:extLst>
              <a:ext uri="{FF2B5EF4-FFF2-40B4-BE49-F238E27FC236}">
                <a16:creationId xmlns:a16="http://schemas.microsoft.com/office/drawing/2014/main" id="{EA995D15-3DB1-405E-A108-731F50B1A648}"/>
              </a:ext>
            </a:extLst>
          </p:cNvPr>
          <p:cNvSpPr>
            <a:spLocks noGrp="1"/>
          </p:cNvSpPr>
          <p:nvPr>
            <p:ph idx="1"/>
          </p:nvPr>
        </p:nvSpPr>
        <p:spPr/>
        <p:txBody>
          <a:bodyPr numCol="2"/>
          <a:lstStyle/>
          <a:p>
            <a:r>
              <a:rPr lang="fi-FI" dirty="0"/>
              <a:t>Ympäristöministeriön toimialaan kuuluvat ympäristönsuojelu ja ympäristövahinkojen torjunta, alueiden käyttö, luonnonsuojelu, rakentaminen sekä asuminen.</a:t>
            </a:r>
          </a:p>
          <a:p>
            <a:pPr lvl="1"/>
            <a:r>
              <a:rPr lang="fi-FI" dirty="0"/>
              <a:t>Mm. lainsäädäntö koskien vesien ja meren hoidon järjestämistä, satamien ympäristölupia ja jätehuoltosuunnitelmia</a:t>
            </a:r>
            <a:r>
              <a:rPr lang="fi-FI"/>
              <a:t>, aluskierrätystä, hylkyjen </a:t>
            </a:r>
            <a:r>
              <a:rPr lang="fi-FI" dirty="0"/>
              <a:t>seurantaa ja saneerausta, öljy- ja kemikaalivahinkojen likaamien eläinten hoidon järjestämistä sekä öljyvahinkojen jälkitorjuntaa.</a:t>
            </a:r>
          </a:p>
          <a:p>
            <a:endParaRPr lang="fi-FI" dirty="0"/>
          </a:p>
          <a:p>
            <a:r>
              <a:rPr lang="fi-FI" dirty="0"/>
              <a:t>YM seuraa ja vaikuttaa Suomen kantojen valmisteluun MEPC-komiteaan (LVM vetoinen prosessi) </a:t>
            </a:r>
          </a:p>
          <a:p>
            <a:r>
              <a:rPr lang="fi-FI" dirty="0"/>
              <a:t>YM mukana </a:t>
            </a:r>
            <a:r>
              <a:rPr lang="fi-FI" dirty="0" err="1"/>
              <a:t>Marpol</a:t>
            </a:r>
            <a:r>
              <a:rPr lang="fi-FI" dirty="0"/>
              <a:t>-muutosten kansallisessa hyväksymisessä ja voimaansaattamisessa (LVM vetoinen prosessi) </a:t>
            </a:r>
          </a:p>
        </p:txBody>
      </p:sp>
      <p:sp>
        <p:nvSpPr>
          <p:cNvPr id="4" name="Päivämäärän paikkamerkki 3">
            <a:extLst>
              <a:ext uri="{FF2B5EF4-FFF2-40B4-BE49-F238E27FC236}">
                <a16:creationId xmlns:a16="http://schemas.microsoft.com/office/drawing/2014/main" id="{6FA06FC8-29D6-40D4-A41A-F9BEFAB1CFA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801C8CF-04FB-4D0C-81BB-2497FAD19A0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5936065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p:cNvSpPr>
            <a:spLocks noGrp="1"/>
          </p:cNvSpPr>
          <p:nvPr>
            <p:ph type="ctrTitle"/>
          </p:nvPr>
        </p:nvSpPr>
        <p:spPr/>
        <p:txBody>
          <a:bodyPr/>
          <a:lstStyle/>
          <a:p>
            <a:r>
              <a:rPr lang="fi-FI" dirty="0"/>
              <a:t>Opetus- ja kulttuuriministeriön tehtävät merenkulkuhallinnossa -katsaus</a:t>
            </a:r>
          </a:p>
        </p:txBody>
      </p:sp>
      <p:sp>
        <p:nvSpPr>
          <p:cNvPr id="7" name="Alaotsikko 6"/>
          <p:cNvSpPr>
            <a:spLocks noGrp="1"/>
          </p:cNvSpPr>
          <p:nvPr>
            <p:ph type="subTitle" idx="1"/>
          </p:nvPr>
        </p:nvSpPr>
        <p:spPr/>
        <p:txBody>
          <a:bodyPr/>
          <a:lstStyle/>
          <a:p>
            <a:endParaRPr lang="fi-FI"/>
          </a:p>
        </p:txBody>
      </p:sp>
      <p:sp>
        <p:nvSpPr>
          <p:cNvPr id="4" name="Dian numeron paikkamerkki 3"/>
          <p:cNvSpPr>
            <a:spLocks noGrp="1"/>
          </p:cNvSpPr>
          <p:nvPr>
            <p:ph type="sldNum" sz="quarter" idx="4294967295"/>
          </p:nvPr>
        </p:nvSpPr>
        <p:spPr>
          <a:xfrm>
            <a:off x="1" y="6498167"/>
            <a:ext cx="539751" cy="266700"/>
          </a:xfrm>
        </p:spPr>
        <p:txBody>
          <a:bodyPr/>
          <a:lstStyle/>
          <a:p>
            <a:pPr defTabSz="1219170"/>
            <a:fld id="{1EA1DD0D-7089-48C5-B116-A19F892CF1D9}" type="slidenum">
              <a:rPr lang="fi-FI">
                <a:solidFill>
                  <a:srgbClr val="000000">
                    <a:lumMod val="50000"/>
                    <a:lumOff val="50000"/>
                  </a:srgbClr>
                </a:solidFill>
                <a:latin typeface="Arial"/>
              </a:rPr>
              <a:pPr defTabSz="1219170"/>
              <a:t>24</a:t>
            </a:fld>
            <a:r>
              <a:rPr lang="fi-FI">
                <a:solidFill>
                  <a:srgbClr val="000000">
                    <a:lumMod val="50000"/>
                    <a:lumOff val="50000"/>
                  </a:srgb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4294967295"/>
          </p:nvPr>
        </p:nvSpPr>
        <p:spPr>
          <a:xfrm>
            <a:off x="1" y="6498167"/>
            <a:ext cx="910167" cy="266700"/>
          </a:xfrm>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30717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7047" y="313787"/>
            <a:ext cx="9167359" cy="1299027"/>
          </a:xfrm>
        </p:spPr>
        <p:txBody>
          <a:bodyPr/>
          <a:lstStyle/>
          <a:p>
            <a:r>
              <a:rPr lang="fi-FI" dirty="0"/>
              <a:t>Yleistä</a:t>
            </a:r>
          </a:p>
        </p:txBody>
      </p:sp>
      <p:sp>
        <p:nvSpPr>
          <p:cNvPr id="3" name="Sisällön paikkamerkki 2"/>
          <p:cNvSpPr>
            <a:spLocks noGrp="1"/>
          </p:cNvSpPr>
          <p:nvPr>
            <p:ph idx="1"/>
          </p:nvPr>
        </p:nvSpPr>
        <p:spPr/>
        <p:txBody>
          <a:bodyPr>
            <a:normAutofit fontScale="92500" lnSpcReduction="20000"/>
          </a:bodyPr>
          <a:lstStyle/>
          <a:p>
            <a:r>
              <a:rPr lang="fi-FI" dirty="0"/>
              <a:t>Opetus- ja kulttuuriministeriö vastaa koulutusjärjestelmän kehittämisestä, mukaan lukien ammatillinen koulutus ja ammattikorkeakoulutus, joissa koulutetaan merenkulun tehtäviin</a:t>
            </a:r>
          </a:p>
          <a:p>
            <a:pPr lvl="1"/>
            <a:r>
              <a:rPr lang="fi-FI" dirty="0"/>
              <a:t>Hallinnonalan virastoista Opetushallituksella ja sen alaisella Kansallisella koulutuksen arviointikeskuksella on asiaan liittyviä tehtäviä </a:t>
            </a:r>
          </a:p>
          <a:p>
            <a:r>
              <a:rPr lang="fi-FI" dirty="0"/>
              <a:t>Koulutuksen järjestäminen perustuu </a:t>
            </a:r>
          </a:p>
          <a:p>
            <a:pPr lvl="1"/>
            <a:r>
              <a:rPr lang="fi-FI" dirty="0"/>
              <a:t>Ammattikorkeakulutuksen osalta valtioneuvoston ammattikorkeakoululain nojalla myöntämiin toimilupiin ja niissä määriteltyyn koulutustehtävään merenkulkualalla.</a:t>
            </a:r>
          </a:p>
          <a:p>
            <a:pPr lvl="1"/>
            <a:r>
              <a:rPr lang="fi-FI" dirty="0"/>
              <a:t>Ammatillisen koulutuksen osalta Opetus- ja kulttuuriministeriön lain ammatillisesta koulutuksesta perusteella myöntämiin järjestämislupiin. </a:t>
            </a:r>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25</a:t>
            </a:fld>
            <a:r>
              <a:rPr lang="fi-FI" dirty="0">
                <a:solidFill>
                  <a:srgbClr val="000000">
                    <a:lumMod val="50000"/>
                    <a:lumOff val="50000"/>
                  </a:srgbClr>
                </a:solidFill>
                <a:latin typeface="Arial"/>
              </a:rPr>
              <a:t>  </a:t>
            </a:r>
            <a:r>
              <a:rPr lang="fi-FI" b="0" dirty="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3317285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7047" y="313787"/>
            <a:ext cx="9167359" cy="1299027"/>
          </a:xfrm>
        </p:spPr>
        <p:txBody>
          <a:bodyPr/>
          <a:lstStyle/>
          <a:p>
            <a:r>
              <a:rPr lang="fi-FI" dirty="0"/>
              <a:t>Ammattikorkeakoulutus – koulutusvastuu ja koulutuksen sisältö</a:t>
            </a:r>
          </a:p>
        </p:txBody>
      </p:sp>
      <p:sp>
        <p:nvSpPr>
          <p:cNvPr id="3" name="Sisällön paikkamerkki 2"/>
          <p:cNvSpPr>
            <a:spLocks noGrp="1"/>
          </p:cNvSpPr>
          <p:nvPr>
            <p:ph idx="1"/>
          </p:nvPr>
        </p:nvSpPr>
        <p:spPr/>
        <p:txBody>
          <a:bodyPr>
            <a:normAutofit fontScale="62500" lnSpcReduction="20000"/>
          </a:bodyPr>
          <a:lstStyle/>
          <a:p>
            <a:r>
              <a:rPr lang="fi-FI" dirty="0"/>
              <a:t>Tällä hetkellä merenkulkualan ammattikorkeakoulututkintoja koskeva koulutusvastuu on Satakunnan ammattikorkeakoululla, </a:t>
            </a:r>
            <a:r>
              <a:rPr lang="fi-FI" dirty="0" err="1"/>
              <a:t>Kaakkois</a:t>
            </a:r>
            <a:r>
              <a:rPr lang="fi-FI" dirty="0"/>
              <a:t>-Suomen ammattikorkeakoululla sekä </a:t>
            </a:r>
            <a:r>
              <a:rPr lang="fi-FI" dirty="0" err="1"/>
              <a:t>Yrkeshögskolan</a:t>
            </a:r>
            <a:r>
              <a:rPr lang="fi-FI" dirty="0"/>
              <a:t> </a:t>
            </a:r>
            <a:r>
              <a:rPr lang="fi-FI" dirty="0" err="1"/>
              <a:t>Novialla</a:t>
            </a:r>
            <a:r>
              <a:rPr lang="fi-FI" dirty="0"/>
              <a:t>. </a:t>
            </a:r>
          </a:p>
          <a:p>
            <a:r>
              <a:rPr lang="fi-FI" dirty="0"/>
              <a:t>Merenkulkualan ammattikorkeakoulututkintoon liitetään koulutusohjelmasta riippuen joko tutkintonimike insinööri (AMK) tai merikapteeni (AMK). </a:t>
            </a:r>
          </a:p>
          <a:p>
            <a:r>
              <a:rPr lang="fi-FI" dirty="0"/>
              <a:t>Mainituilla ammattikorkeakouluilla on lisäksi oikeus järjestää merenkulkualan ylempiä ammattikorkeakoulututkintoja, joihin liitetään tutkintonimike insinööri (ylempi AMK) tai merikapteeni (ylempi AMK).</a:t>
            </a:r>
          </a:p>
          <a:p>
            <a:r>
              <a:rPr lang="en-GB" dirty="0" err="1"/>
              <a:t>Koulutuksen</a:t>
            </a:r>
            <a:r>
              <a:rPr lang="en-GB" dirty="0"/>
              <a:t> </a:t>
            </a:r>
            <a:r>
              <a:rPr lang="en-GB" dirty="0" err="1"/>
              <a:t>sisältöä</a:t>
            </a:r>
            <a:r>
              <a:rPr lang="en-GB" dirty="0"/>
              <a:t> </a:t>
            </a:r>
            <a:r>
              <a:rPr lang="en-GB" dirty="0" err="1"/>
              <a:t>ja</a:t>
            </a:r>
            <a:r>
              <a:rPr lang="en-GB" dirty="0"/>
              <a:t> </a:t>
            </a:r>
            <a:r>
              <a:rPr lang="en-GB" dirty="0" err="1"/>
              <a:t>järjestämistä</a:t>
            </a:r>
            <a:r>
              <a:rPr lang="en-GB" dirty="0"/>
              <a:t> </a:t>
            </a:r>
            <a:r>
              <a:rPr lang="en-GB" dirty="0" err="1"/>
              <a:t>koskevat</a:t>
            </a:r>
            <a:r>
              <a:rPr lang="en-GB" dirty="0"/>
              <a:t> </a:t>
            </a:r>
            <a:r>
              <a:rPr lang="en-GB" dirty="0" err="1"/>
              <a:t>kysymykset</a:t>
            </a:r>
            <a:r>
              <a:rPr lang="en-GB" dirty="0"/>
              <a:t> </a:t>
            </a:r>
            <a:r>
              <a:rPr lang="en-GB" dirty="0" err="1"/>
              <a:t>ovat</a:t>
            </a:r>
            <a:r>
              <a:rPr lang="en-GB" dirty="0"/>
              <a:t> </a:t>
            </a:r>
            <a:r>
              <a:rPr lang="en-GB" dirty="0" err="1"/>
              <a:t>korkeakoulujen</a:t>
            </a:r>
            <a:r>
              <a:rPr lang="en-GB" dirty="0"/>
              <a:t> </a:t>
            </a:r>
            <a:r>
              <a:rPr lang="en-GB" dirty="0" err="1"/>
              <a:t>autonomian</a:t>
            </a:r>
            <a:r>
              <a:rPr lang="en-GB" dirty="0"/>
              <a:t> </a:t>
            </a:r>
            <a:r>
              <a:rPr lang="en-GB" dirty="0" err="1"/>
              <a:t>piirissä</a:t>
            </a:r>
            <a:r>
              <a:rPr lang="en-GB" dirty="0"/>
              <a:t> </a:t>
            </a:r>
            <a:r>
              <a:rPr lang="en-GB" dirty="0" err="1"/>
              <a:t>ja</a:t>
            </a:r>
            <a:r>
              <a:rPr lang="en-GB" dirty="0"/>
              <a:t> </a:t>
            </a:r>
            <a:r>
              <a:rPr lang="en-GB" dirty="0" err="1"/>
              <a:t>ammattikorkeakoulut</a:t>
            </a:r>
            <a:r>
              <a:rPr lang="en-GB" dirty="0"/>
              <a:t> </a:t>
            </a:r>
            <a:r>
              <a:rPr lang="en-GB" dirty="0" err="1"/>
              <a:t>päättävät</a:t>
            </a:r>
            <a:r>
              <a:rPr lang="en-GB" dirty="0"/>
              <a:t> </a:t>
            </a:r>
            <a:r>
              <a:rPr lang="en-GB" dirty="0" err="1"/>
              <a:t>itsenäisesti</a:t>
            </a:r>
            <a:r>
              <a:rPr lang="en-GB" dirty="0"/>
              <a:t> </a:t>
            </a:r>
            <a:r>
              <a:rPr lang="en-GB" dirty="0" err="1"/>
              <a:t>koulutuksensa</a:t>
            </a:r>
            <a:r>
              <a:rPr lang="en-GB" dirty="0"/>
              <a:t> </a:t>
            </a:r>
            <a:r>
              <a:rPr lang="en-GB" dirty="0" err="1"/>
              <a:t>opetussuunnitelmista</a:t>
            </a:r>
            <a:r>
              <a:rPr lang="en-GB" dirty="0"/>
              <a:t>. </a:t>
            </a:r>
          </a:p>
          <a:p>
            <a:pPr lvl="1"/>
            <a:r>
              <a:rPr lang="en-GB" dirty="0" err="1"/>
              <a:t>Ammattikorkeakouluista</a:t>
            </a:r>
            <a:r>
              <a:rPr lang="en-GB" dirty="0"/>
              <a:t> </a:t>
            </a:r>
            <a:r>
              <a:rPr lang="en-GB" dirty="0" err="1"/>
              <a:t>annetussa</a:t>
            </a:r>
            <a:r>
              <a:rPr lang="en-GB" dirty="0"/>
              <a:t> </a:t>
            </a:r>
            <a:r>
              <a:rPr lang="en-GB" dirty="0" err="1"/>
              <a:t>valtioneuvoston</a:t>
            </a:r>
            <a:r>
              <a:rPr lang="en-GB" dirty="0"/>
              <a:t> </a:t>
            </a:r>
            <a:r>
              <a:rPr lang="en-GB" dirty="0" err="1"/>
              <a:t>asetuksessa</a:t>
            </a:r>
            <a:r>
              <a:rPr lang="en-GB" dirty="0"/>
              <a:t> (</a:t>
            </a:r>
            <a:r>
              <a:rPr lang="en-GB" dirty="0">
                <a:hlinkClick r:id="rId2"/>
              </a:rPr>
              <a:t>1129/2014</a:t>
            </a:r>
            <a:r>
              <a:rPr lang="en-GB" dirty="0"/>
              <a:t>, 9 §) on </a:t>
            </a:r>
            <a:r>
              <a:rPr lang="en-GB" dirty="0" err="1"/>
              <a:t>kuitenkin</a:t>
            </a:r>
            <a:r>
              <a:rPr lang="en-GB" dirty="0"/>
              <a:t> </a:t>
            </a:r>
            <a:r>
              <a:rPr lang="en-GB" dirty="0" err="1"/>
              <a:t>säädetty</a:t>
            </a:r>
            <a:r>
              <a:rPr lang="en-GB" dirty="0"/>
              <a:t> </a:t>
            </a:r>
            <a:r>
              <a:rPr lang="en-GB" dirty="0" err="1"/>
              <a:t>Euroopan</a:t>
            </a:r>
            <a:r>
              <a:rPr lang="en-GB" dirty="0"/>
              <a:t> </a:t>
            </a:r>
            <a:r>
              <a:rPr lang="en-GB" dirty="0" err="1"/>
              <a:t>unionin</a:t>
            </a:r>
            <a:r>
              <a:rPr lang="en-GB" dirty="0"/>
              <a:t> </a:t>
            </a:r>
            <a:r>
              <a:rPr lang="en-GB" dirty="0" err="1"/>
              <a:t>lainsäädännön</a:t>
            </a:r>
            <a:r>
              <a:rPr lang="en-GB" dirty="0"/>
              <a:t> </a:t>
            </a:r>
            <a:r>
              <a:rPr lang="en-GB" dirty="0" err="1"/>
              <a:t>ja</a:t>
            </a:r>
            <a:r>
              <a:rPr lang="en-GB" dirty="0"/>
              <a:t> </a:t>
            </a:r>
            <a:r>
              <a:rPr lang="en-GB" dirty="0" err="1"/>
              <a:t>kansainvälisten</a:t>
            </a:r>
            <a:r>
              <a:rPr lang="en-GB" dirty="0"/>
              <a:t> </a:t>
            </a:r>
            <a:r>
              <a:rPr lang="en-GB" dirty="0" err="1"/>
              <a:t>sopimusten</a:t>
            </a:r>
            <a:r>
              <a:rPr lang="en-GB" dirty="0"/>
              <a:t> </a:t>
            </a:r>
            <a:r>
              <a:rPr lang="en-GB" dirty="0" err="1"/>
              <a:t>noudattamisesta</a:t>
            </a:r>
            <a:r>
              <a:rPr lang="en-GB" dirty="0"/>
              <a:t> </a:t>
            </a:r>
            <a:r>
              <a:rPr lang="en-GB" dirty="0" err="1"/>
              <a:t>eräillä</a:t>
            </a:r>
            <a:r>
              <a:rPr lang="en-GB" dirty="0"/>
              <a:t> </a:t>
            </a:r>
            <a:r>
              <a:rPr lang="en-GB" dirty="0" err="1"/>
              <a:t>koulutusaloilla</a:t>
            </a:r>
            <a:r>
              <a:rPr lang="en-GB" dirty="0"/>
              <a:t>. Sen </a:t>
            </a:r>
            <a:r>
              <a:rPr lang="en-GB" dirty="0" err="1"/>
              <a:t>mukaan</a:t>
            </a:r>
            <a:r>
              <a:rPr lang="en-GB" dirty="0"/>
              <a:t> </a:t>
            </a:r>
            <a:r>
              <a:rPr lang="en-GB" dirty="0" err="1"/>
              <a:t>merenkulun</a:t>
            </a:r>
            <a:r>
              <a:rPr lang="en-GB" dirty="0"/>
              <a:t> </a:t>
            </a:r>
            <a:r>
              <a:rPr lang="en-GB" dirty="0" err="1"/>
              <a:t>ammattikorkeakoulututkintoon</a:t>
            </a:r>
            <a:r>
              <a:rPr lang="en-GB" dirty="0"/>
              <a:t> </a:t>
            </a:r>
            <a:r>
              <a:rPr lang="en-GB" dirty="0" err="1"/>
              <a:t>johtavan</a:t>
            </a:r>
            <a:r>
              <a:rPr lang="en-GB" dirty="0"/>
              <a:t> </a:t>
            </a:r>
            <a:r>
              <a:rPr lang="en-GB" dirty="0" err="1"/>
              <a:t>koulutuksen</a:t>
            </a:r>
            <a:r>
              <a:rPr lang="en-GB" dirty="0"/>
              <a:t> </a:t>
            </a:r>
            <a:r>
              <a:rPr lang="en-GB" dirty="0" err="1"/>
              <a:t>tulee</a:t>
            </a:r>
            <a:r>
              <a:rPr lang="en-GB" dirty="0"/>
              <a:t> </a:t>
            </a:r>
            <a:r>
              <a:rPr lang="en-GB" dirty="0" err="1"/>
              <a:t>täyttää</a:t>
            </a:r>
            <a:r>
              <a:rPr lang="en-GB" dirty="0"/>
              <a:t> </a:t>
            </a:r>
            <a:r>
              <a:rPr lang="en-GB" dirty="0" err="1"/>
              <a:t>Euroopan</a:t>
            </a:r>
            <a:r>
              <a:rPr lang="en-GB" dirty="0"/>
              <a:t> </a:t>
            </a:r>
            <a:r>
              <a:rPr lang="en-GB" dirty="0" err="1"/>
              <a:t>unionin</a:t>
            </a:r>
            <a:r>
              <a:rPr lang="en-GB" dirty="0"/>
              <a:t> </a:t>
            </a:r>
            <a:r>
              <a:rPr lang="en-GB" dirty="0" err="1"/>
              <a:t>lainsäädännön</a:t>
            </a:r>
            <a:r>
              <a:rPr lang="en-GB" dirty="0"/>
              <a:t> </a:t>
            </a:r>
            <a:r>
              <a:rPr lang="en-GB" dirty="0" err="1"/>
              <a:t>asettamat</a:t>
            </a:r>
            <a:r>
              <a:rPr lang="en-GB" dirty="0"/>
              <a:t> </a:t>
            </a:r>
            <a:r>
              <a:rPr lang="en-GB" dirty="0" err="1"/>
              <a:t>vaatimukset</a:t>
            </a:r>
            <a:r>
              <a:rPr lang="en-GB" dirty="0"/>
              <a:t> </a:t>
            </a:r>
            <a:r>
              <a:rPr lang="en-GB" dirty="0" err="1"/>
              <a:t>ja</a:t>
            </a:r>
            <a:r>
              <a:rPr lang="en-GB" dirty="0"/>
              <a:t> </a:t>
            </a:r>
            <a:r>
              <a:rPr lang="en-GB" dirty="0" err="1"/>
              <a:t>koulutuksessa</a:t>
            </a:r>
            <a:r>
              <a:rPr lang="en-GB" dirty="0"/>
              <a:t> on </a:t>
            </a:r>
            <a:r>
              <a:rPr lang="en-GB" dirty="0" err="1"/>
              <a:t>lisäksi</a:t>
            </a:r>
            <a:r>
              <a:rPr lang="en-GB" dirty="0"/>
              <a:t> </a:t>
            </a:r>
            <a:r>
              <a:rPr lang="en-GB" dirty="0" err="1"/>
              <a:t>otettava</a:t>
            </a:r>
            <a:r>
              <a:rPr lang="en-GB" dirty="0"/>
              <a:t> </a:t>
            </a:r>
            <a:r>
              <a:rPr lang="en-GB" dirty="0" err="1"/>
              <a:t>huomioon</a:t>
            </a:r>
            <a:r>
              <a:rPr lang="en-GB" dirty="0"/>
              <a:t>, </a:t>
            </a:r>
            <a:r>
              <a:rPr lang="en-GB" dirty="0" err="1"/>
              <a:t>mitä</a:t>
            </a:r>
            <a:r>
              <a:rPr lang="en-GB" dirty="0"/>
              <a:t> </a:t>
            </a:r>
            <a:r>
              <a:rPr lang="en-GB" dirty="0" err="1"/>
              <a:t>merenkulkijoiden</a:t>
            </a:r>
            <a:r>
              <a:rPr lang="en-GB" dirty="0"/>
              <a:t> </a:t>
            </a:r>
            <a:r>
              <a:rPr lang="en-GB" dirty="0" err="1"/>
              <a:t>koulutuksesta</a:t>
            </a:r>
            <a:r>
              <a:rPr lang="en-GB" dirty="0"/>
              <a:t>, </a:t>
            </a:r>
            <a:r>
              <a:rPr lang="en-GB" dirty="0" err="1"/>
              <a:t>pätevyyskirjoista</a:t>
            </a:r>
            <a:r>
              <a:rPr lang="en-GB" dirty="0"/>
              <a:t> </a:t>
            </a:r>
            <a:r>
              <a:rPr lang="en-GB" dirty="0" err="1"/>
              <a:t>ja</a:t>
            </a:r>
            <a:r>
              <a:rPr lang="en-GB" dirty="0"/>
              <a:t> </a:t>
            </a:r>
            <a:r>
              <a:rPr lang="en-GB" dirty="0" err="1"/>
              <a:t>vahdinpidosta</a:t>
            </a:r>
            <a:r>
              <a:rPr lang="en-GB" dirty="0"/>
              <a:t> </a:t>
            </a:r>
            <a:r>
              <a:rPr lang="en-GB" dirty="0" err="1"/>
              <a:t>kansainvälisesti</a:t>
            </a:r>
            <a:r>
              <a:rPr lang="en-GB" dirty="0"/>
              <a:t> </a:t>
            </a:r>
            <a:r>
              <a:rPr lang="en-GB" dirty="0" err="1"/>
              <a:t>sovitaan</a:t>
            </a:r>
            <a:r>
              <a:rPr lang="en-GB" dirty="0"/>
              <a:t>.</a:t>
            </a:r>
            <a:endParaRPr lang="fi-FI" dirty="0"/>
          </a:p>
          <a:p>
            <a:endParaRPr lang="fi-FI" dirty="0"/>
          </a:p>
          <a:p>
            <a:endParaRPr lang="fi-FI" dirty="0"/>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26</a:t>
            </a:fld>
            <a:r>
              <a:rPr lang="fi-FI" dirty="0">
                <a:solidFill>
                  <a:srgbClr val="000000">
                    <a:lumMod val="50000"/>
                    <a:lumOff val="50000"/>
                  </a:srgbClr>
                </a:solidFill>
                <a:latin typeface="Arial"/>
              </a:rPr>
              <a:t>  </a:t>
            </a:r>
            <a:r>
              <a:rPr lang="fi-FI" b="0" dirty="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22265580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7047" y="313787"/>
            <a:ext cx="9167359" cy="1299027"/>
          </a:xfrm>
        </p:spPr>
        <p:txBody>
          <a:bodyPr/>
          <a:lstStyle/>
          <a:p>
            <a:r>
              <a:rPr lang="fi-FI" sz="3733" dirty="0"/>
              <a:t>Ammattikorkeakoulutus - laadunvarmistus</a:t>
            </a:r>
          </a:p>
        </p:txBody>
      </p:sp>
      <p:sp>
        <p:nvSpPr>
          <p:cNvPr id="3" name="Sisällön paikkamerkki 2"/>
          <p:cNvSpPr>
            <a:spLocks noGrp="1"/>
          </p:cNvSpPr>
          <p:nvPr>
            <p:ph idx="1"/>
          </p:nvPr>
        </p:nvSpPr>
        <p:spPr/>
        <p:txBody>
          <a:bodyPr>
            <a:normAutofit fontScale="62500" lnSpcReduction="20000"/>
          </a:bodyPr>
          <a:lstStyle/>
          <a:p>
            <a:r>
              <a:rPr lang="fi-FI" dirty="0"/>
              <a:t>Ammattikorkeakoululain (</a:t>
            </a:r>
            <a:r>
              <a:rPr lang="fi-FI" dirty="0">
                <a:hlinkClick r:id="rId2"/>
              </a:rPr>
              <a:t>932/2014</a:t>
            </a:r>
            <a:r>
              <a:rPr lang="fi-FI" dirty="0"/>
              <a:t>, 62 §) mukaan ammattikorkeakoulu vastaa järjestämänsä koulutuksen ja muun toiminnan laatutasosta ja jatkuvasta kehittämisestä. </a:t>
            </a:r>
          </a:p>
          <a:p>
            <a:r>
              <a:rPr lang="fi-FI" dirty="0"/>
              <a:t>Laki myös velvoittaa ammattikorkeakoulut osallistumaan ulkopuoliseen toimintansa ja laatujärjestelmiensä arviointiin säännöllisesti. </a:t>
            </a:r>
          </a:p>
          <a:p>
            <a:r>
              <a:rPr lang="fi-FI" dirty="0"/>
              <a:t>Kansallinen koulutuksen arviointikeskus (</a:t>
            </a:r>
            <a:r>
              <a:rPr lang="fi-FI" dirty="0">
                <a:hlinkClick r:id="rId3"/>
              </a:rPr>
              <a:t>Karvi</a:t>
            </a:r>
            <a:r>
              <a:rPr lang="fi-FI" dirty="0"/>
              <a:t>) vastaa Suomessa korkeakorkeakoulujen koulutuksen arvioinnista. Kolme keskeistä arviointityyppiä ovat korkeakoulujen auditoinnit, teema- ja järjestelmäarvioinnit ja tekniikan tutkinto-ohjelmien akkreditoinnit.</a:t>
            </a:r>
          </a:p>
          <a:p>
            <a:pPr lvl="1">
              <a:buFont typeface="Courier New" panose="02070309020205020404" pitchFamily="49" charset="0"/>
              <a:buChar char="o"/>
            </a:pPr>
            <a:r>
              <a:rPr lang="fi-FI" dirty="0"/>
              <a:t>Korkeakoulu saa auditoinnin läpäistyään kuusi vuotta voimassa olevan laatuleiman. Korkeakoulujen laatuleimojen voimassaoloajat ovat nähtävissä </a:t>
            </a:r>
            <a:r>
              <a:rPr lang="fi-FI" dirty="0" err="1"/>
              <a:t>Karvin</a:t>
            </a:r>
            <a:r>
              <a:rPr lang="fi-FI" dirty="0"/>
              <a:t> korkeakoulujen </a:t>
            </a:r>
            <a:r>
              <a:rPr lang="fi-FI" dirty="0">
                <a:hlinkClick r:id="rId4"/>
              </a:rPr>
              <a:t>auditointirekisterissä</a:t>
            </a:r>
            <a:r>
              <a:rPr lang="fi-FI" dirty="0"/>
              <a:t>.</a:t>
            </a:r>
          </a:p>
          <a:p>
            <a:r>
              <a:rPr lang="fi-FI" dirty="0"/>
              <a:t>Karvi toteutti vuosina 2020-2022 yhteistyössä Liikenteen turvallisuusviraston (Traficom) kanssa </a:t>
            </a:r>
            <a:r>
              <a:rPr lang="fi-FI" dirty="0">
                <a:hlinkClick r:id="rId5"/>
              </a:rPr>
              <a:t>merenkulkualan koulutuksen arvioinnin</a:t>
            </a:r>
            <a:r>
              <a:rPr lang="fi-FI" dirty="0"/>
              <a:t>..</a:t>
            </a:r>
          </a:p>
          <a:p>
            <a:pPr lvl="1">
              <a:buFont typeface="Courier New" panose="02070309020205020404" pitchFamily="49" charset="0"/>
              <a:buChar char="o"/>
            </a:pPr>
            <a:r>
              <a:rPr lang="fi-FI" dirty="0"/>
              <a:t>Arvioinnin tarkoituksena oli varmistaa, että suomalaista merenkulkualan koulutusta tarjoavilla koulutusyksiköillä on toimivat laatujärjestelmät ja -menettelyt STCW-yleissopimuksen laatukriteerit täyttävän koulutuksen toteuttamiseksi ja että koulutusyksikkö täyttää STCW-yleissopimuksen vaatimukset.  </a:t>
            </a:r>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27</a:t>
            </a:fld>
            <a:r>
              <a:rPr lang="fi-FI" dirty="0">
                <a:solidFill>
                  <a:srgbClr val="000000">
                    <a:lumMod val="50000"/>
                    <a:lumOff val="50000"/>
                  </a:srgbClr>
                </a:solidFill>
                <a:latin typeface="Arial"/>
              </a:rPr>
              <a:t>  </a:t>
            </a:r>
            <a:r>
              <a:rPr lang="fi-FI" b="0" dirty="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33632130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7047" y="313787"/>
            <a:ext cx="9167359" cy="1299027"/>
          </a:xfrm>
        </p:spPr>
        <p:txBody>
          <a:bodyPr/>
          <a:lstStyle/>
          <a:p>
            <a:r>
              <a:rPr lang="fi-FI" dirty="0"/>
              <a:t>Ammatillinen toisen asteen koulutus</a:t>
            </a:r>
          </a:p>
        </p:txBody>
      </p:sp>
      <p:sp>
        <p:nvSpPr>
          <p:cNvPr id="3" name="Sisällön paikkamerkki 2"/>
          <p:cNvSpPr>
            <a:spLocks noGrp="1"/>
          </p:cNvSpPr>
          <p:nvPr>
            <p:ph idx="1"/>
          </p:nvPr>
        </p:nvSpPr>
        <p:spPr>
          <a:xfrm>
            <a:off x="577048" y="1881330"/>
            <a:ext cx="10703529" cy="4524001"/>
          </a:xfrm>
        </p:spPr>
        <p:txBody>
          <a:bodyPr>
            <a:noAutofit/>
          </a:bodyPr>
          <a:lstStyle/>
          <a:p>
            <a:pPr>
              <a:spcBef>
                <a:spcPts val="0"/>
              </a:spcBef>
            </a:pPr>
            <a:r>
              <a:rPr lang="fi-FI" sz="1867" dirty="0"/>
              <a:t>OKM säätää asetuksella tutkintorakenteeseen kuuluvat ammatilliset tutkinnot.</a:t>
            </a:r>
          </a:p>
          <a:p>
            <a:pPr>
              <a:spcBef>
                <a:spcPts val="0"/>
              </a:spcBef>
            </a:pPr>
            <a:r>
              <a:rPr lang="fi-FI" sz="1867" dirty="0"/>
              <a:t>Opetushallitus määrää tutkinnon perusteet tutkintorakenteessa oleville tutkinnoille. Tutkinnot voivat sisältää osaamisaloja ja tutkintonimikkeitä </a:t>
            </a:r>
          </a:p>
          <a:p>
            <a:pPr>
              <a:spcBef>
                <a:spcPts val="0"/>
              </a:spcBef>
            </a:pPr>
            <a:endParaRPr lang="fi-FI" sz="1867" dirty="0"/>
          </a:p>
          <a:p>
            <a:pPr>
              <a:spcBef>
                <a:spcPts val="0"/>
              </a:spcBef>
            </a:pPr>
            <a:r>
              <a:rPr lang="fi-FI" sz="1867" dirty="0"/>
              <a:t> Merenkulkualan ammatilliset tutkinnot ovat</a:t>
            </a:r>
          </a:p>
          <a:p>
            <a:pPr marL="0" indent="0">
              <a:spcBef>
                <a:spcPts val="0"/>
              </a:spcBef>
              <a:buNone/>
            </a:pPr>
            <a:endParaRPr lang="fi-FI" sz="1867" dirty="0"/>
          </a:p>
          <a:p>
            <a:pPr lvl="1">
              <a:spcBef>
                <a:spcPts val="0"/>
              </a:spcBef>
            </a:pPr>
            <a:r>
              <a:rPr lang="fi-FI" sz="1867" b="1" dirty="0"/>
              <a:t>Merenkulkualan perustutkinto </a:t>
            </a:r>
            <a:r>
              <a:rPr lang="fi-FI" sz="1867" dirty="0"/>
              <a:t>(180 osaamispistettä) </a:t>
            </a:r>
          </a:p>
          <a:p>
            <a:pPr lvl="2">
              <a:spcBef>
                <a:spcPts val="0"/>
              </a:spcBef>
            </a:pPr>
            <a:r>
              <a:rPr lang="fi-FI" dirty="0"/>
              <a:t>Kansi- ja konekorjauksen osaamisala, korjaaja</a:t>
            </a:r>
          </a:p>
          <a:p>
            <a:pPr lvl="2">
              <a:spcBef>
                <a:spcPts val="0"/>
              </a:spcBef>
            </a:pPr>
            <a:r>
              <a:rPr lang="fi-FI" dirty="0"/>
              <a:t>Kansipäällystön osaamisala, vahtiperämies</a:t>
            </a:r>
          </a:p>
          <a:p>
            <a:pPr lvl="2">
              <a:spcBef>
                <a:spcPts val="0"/>
              </a:spcBef>
            </a:pPr>
            <a:r>
              <a:rPr lang="fi-FI" dirty="0"/>
              <a:t>Konepäällystön osaamisala, vahtikonemestari</a:t>
            </a:r>
          </a:p>
          <a:p>
            <a:pPr lvl="2">
              <a:spcBef>
                <a:spcPts val="0"/>
              </a:spcBef>
            </a:pPr>
            <a:r>
              <a:rPr lang="fi-FI" dirty="0"/>
              <a:t>Sähkökäytön osaamisala, laivasähköasentaja</a:t>
            </a:r>
          </a:p>
          <a:p>
            <a:pPr marL="1073123" lvl="2" indent="0">
              <a:spcBef>
                <a:spcPts val="0"/>
              </a:spcBef>
              <a:buNone/>
            </a:pPr>
            <a:r>
              <a:rPr lang="fi-FI" dirty="0"/>
              <a:t>	</a:t>
            </a:r>
          </a:p>
          <a:p>
            <a:pPr lvl="1">
              <a:spcBef>
                <a:spcPts val="0"/>
              </a:spcBef>
            </a:pPr>
            <a:r>
              <a:rPr lang="fi-FI" sz="1867" b="1" dirty="0"/>
              <a:t>Merenkulkualan ammattitutkinto </a:t>
            </a:r>
            <a:r>
              <a:rPr lang="fi-FI" sz="1867" dirty="0"/>
              <a:t>(150 osaamispistettä)</a:t>
            </a:r>
          </a:p>
          <a:p>
            <a:pPr lvl="1">
              <a:spcBef>
                <a:spcPts val="0"/>
              </a:spcBef>
            </a:pPr>
            <a:endParaRPr lang="fi-FI" sz="1867" b="1" dirty="0"/>
          </a:p>
          <a:p>
            <a:pPr lvl="1">
              <a:spcBef>
                <a:spcPts val="0"/>
              </a:spcBef>
            </a:pPr>
            <a:r>
              <a:rPr lang="fi-FI" sz="1867" b="1" dirty="0"/>
              <a:t>Laivasähkömestarin erikoisammattitutkinto </a:t>
            </a:r>
            <a:r>
              <a:rPr lang="fi-FI" sz="1867" dirty="0"/>
              <a:t>(180 osaamispistettä)</a:t>
            </a:r>
          </a:p>
          <a:p>
            <a:pPr lvl="1"/>
            <a:endParaRPr lang="fi-FI" sz="2133" dirty="0"/>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28</a:t>
            </a:fld>
            <a:r>
              <a:rPr lang="fi-FI" dirty="0">
                <a:solidFill>
                  <a:srgbClr val="000000">
                    <a:lumMod val="50000"/>
                    <a:lumOff val="50000"/>
                  </a:srgbClr>
                </a:solidFill>
                <a:latin typeface="Arial"/>
              </a:rPr>
              <a:t>  </a:t>
            </a:r>
            <a:r>
              <a:rPr lang="fi-FI" b="0" dirty="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1675186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7047" y="260648"/>
            <a:ext cx="10319487" cy="1299027"/>
          </a:xfrm>
        </p:spPr>
        <p:txBody>
          <a:bodyPr/>
          <a:lstStyle/>
          <a:p>
            <a:r>
              <a:rPr lang="fi-FI" dirty="0"/>
              <a:t>Tutkinnon perusteet</a:t>
            </a:r>
          </a:p>
        </p:txBody>
      </p:sp>
      <p:sp>
        <p:nvSpPr>
          <p:cNvPr id="3" name="Sisällön paikkamerkki 2"/>
          <p:cNvSpPr>
            <a:spLocks noGrp="1"/>
          </p:cNvSpPr>
          <p:nvPr>
            <p:ph idx="1"/>
          </p:nvPr>
        </p:nvSpPr>
        <p:spPr>
          <a:xfrm>
            <a:off x="582637" y="2149192"/>
            <a:ext cx="9263369" cy="4524001"/>
          </a:xfrm>
        </p:spPr>
        <p:txBody>
          <a:bodyPr>
            <a:normAutofit/>
          </a:bodyPr>
          <a:lstStyle/>
          <a:p>
            <a:r>
              <a:rPr lang="fi-FI" sz="1867" dirty="0"/>
              <a:t>Opetushallitus valmistelee tutkinnon perusteet yhteistyössä työ- ja elinkeinoelämän edustajien, koulutuksen järjestäjien ja muiden sidosryhmien kanssa. Lisäksi tutkinnon perusteita valmisteltaessa on tehtävä yhteistyötä asianomaisen työelämätoimikunnan kanssa (L531/2017, 15 §).</a:t>
            </a:r>
          </a:p>
          <a:p>
            <a:r>
              <a:rPr lang="fi-FI" sz="1867" dirty="0"/>
              <a:t>Opetushallitus uudistaa 2023 merenkulkualan perustutkinnon perusteita. Taustalla ovat liikenteen palvelulainsäädännön ja STCW-säännöstön muutokset. Lisäksi selvitetään mahdollisia muita meriklusteria tukevia osaamistarpeita. </a:t>
            </a:r>
          </a:p>
          <a:p>
            <a:r>
              <a:rPr lang="fi-FI" sz="1867" dirty="0"/>
              <a:t>Tutkinnon perusteet </a:t>
            </a:r>
            <a:r>
              <a:rPr lang="fi-FI" sz="1867" dirty="0" err="1"/>
              <a:t>ePerusteet</a:t>
            </a:r>
            <a:r>
              <a:rPr lang="fi-FI" sz="1867" dirty="0"/>
              <a:t> palvelussa</a:t>
            </a:r>
          </a:p>
          <a:p>
            <a:pPr lvl="1">
              <a:spcBef>
                <a:spcPts val="0"/>
              </a:spcBef>
            </a:pPr>
            <a:r>
              <a:rPr lang="fi-FI" sz="1867" dirty="0">
                <a:hlinkClick r:id="rId2"/>
              </a:rPr>
              <a:t>Merenkulkualan perustutkinnon perusteet </a:t>
            </a:r>
            <a:endParaRPr lang="fi-FI" sz="1867" dirty="0"/>
          </a:p>
          <a:p>
            <a:pPr lvl="1">
              <a:spcBef>
                <a:spcPts val="0"/>
              </a:spcBef>
            </a:pPr>
            <a:r>
              <a:rPr lang="fi-FI" sz="1867" dirty="0">
                <a:hlinkClick r:id="rId3"/>
              </a:rPr>
              <a:t>Merenkulkualan ammattitutkinnon perusteet </a:t>
            </a:r>
            <a:endParaRPr lang="fi-FI" sz="1867" dirty="0"/>
          </a:p>
          <a:p>
            <a:pPr lvl="1">
              <a:spcBef>
                <a:spcPts val="0"/>
              </a:spcBef>
            </a:pPr>
            <a:r>
              <a:rPr lang="fi-FI" sz="1867" dirty="0">
                <a:hlinkClick r:id="rId4"/>
              </a:rPr>
              <a:t>Laivasähkömestarin erikoisammattitutkinto</a:t>
            </a:r>
            <a:endParaRPr lang="fi-FI" sz="1867" dirty="0"/>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29</a:t>
            </a:fld>
            <a:r>
              <a:rPr lang="fi-FI">
                <a:solidFill>
                  <a:srgbClr val="000000">
                    <a:lumMod val="50000"/>
                    <a:lumOff val="50000"/>
                  </a:srgb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2576094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isällön paikkamerkki 5">
            <a:extLst>
              <a:ext uri="{FF2B5EF4-FFF2-40B4-BE49-F238E27FC236}">
                <a16:creationId xmlns:a16="http://schemas.microsoft.com/office/drawing/2014/main" id="{6DC233D6-984B-4B69-BC7B-30E1BA5C093A}"/>
              </a:ext>
            </a:extLst>
          </p:cNvPr>
          <p:cNvSpPr>
            <a:spLocks noGrp="1"/>
          </p:cNvSpPr>
          <p:nvPr>
            <p:ph idx="1"/>
          </p:nvPr>
        </p:nvSpPr>
        <p:spPr/>
        <p:txBody>
          <a:bodyPr numCol="2"/>
          <a:lstStyle/>
          <a:p>
            <a:pPr marL="342900" indent="-342900">
              <a:buFont typeface="+mj-lt"/>
              <a:buAutoNum type="arabicPeriod"/>
            </a:pPr>
            <a:r>
              <a:rPr lang="fi-FI" sz="1400" dirty="0">
                <a:solidFill>
                  <a:schemeClr val="bg2">
                    <a:lumMod val="75000"/>
                  </a:schemeClr>
                </a:solidFill>
              </a:rPr>
              <a:t>Suomen linjaukset menettelyistä </a:t>
            </a:r>
            <a:br>
              <a:rPr lang="fi-FI" sz="1400" dirty="0">
                <a:solidFill>
                  <a:schemeClr val="bg2">
                    <a:lumMod val="75000"/>
                  </a:schemeClr>
                </a:solidFill>
              </a:rPr>
            </a:br>
            <a:r>
              <a:rPr lang="fi-FI" sz="1400" dirty="0">
                <a:solidFill>
                  <a:schemeClr val="bg2">
                    <a:lumMod val="75000"/>
                  </a:schemeClr>
                </a:solidFill>
              </a:rPr>
              <a:t>-linjauspaperi</a:t>
            </a:r>
          </a:p>
          <a:p>
            <a:pPr marL="342900" indent="-342900">
              <a:buFont typeface="+mj-lt"/>
              <a:buAutoNum type="arabicPeriod"/>
            </a:pPr>
            <a:r>
              <a:rPr lang="fi-FI" sz="1400" dirty="0">
                <a:solidFill>
                  <a:schemeClr val="bg2">
                    <a:lumMod val="75000"/>
                  </a:schemeClr>
                </a:solidFill>
              </a:rPr>
              <a:t>Merenkulun hallinnon tilastot </a:t>
            </a:r>
          </a:p>
          <a:p>
            <a:pPr marL="342900" indent="-342900">
              <a:buFont typeface="+mj-lt"/>
              <a:buAutoNum type="arabicPeriod"/>
            </a:pPr>
            <a:r>
              <a:rPr lang="fi-FI" sz="1400" dirty="0">
                <a:solidFill>
                  <a:schemeClr val="bg2">
                    <a:lumMod val="75000"/>
                  </a:schemeClr>
                </a:solidFill>
              </a:rPr>
              <a:t>Merenkulkuhallinnon kannalta olennaisten ulkoisten ja sisäisten asioiden muutokset</a:t>
            </a:r>
          </a:p>
          <a:p>
            <a:pPr marL="342900" indent="-342900">
              <a:buFont typeface="+mj-lt"/>
              <a:buAutoNum type="arabicPeriod"/>
            </a:pPr>
            <a:r>
              <a:rPr lang="fi-FI" sz="1400" dirty="0">
                <a:solidFill>
                  <a:schemeClr val="bg2">
                    <a:lumMod val="75000"/>
                  </a:schemeClr>
                </a:solidFill>
              </a:rPr>
              <a:t>IMO:n sopimusmuutosten kansallisen hyväksymisen ja voimaansaattamisen tilanne ja päätöslauselmaseuranta</a:t>
            </a:r>
          </a:p>
          <a:p>
            <a:pPr marL="342900" indent="-342900">
              <a:buFont typeface="+mj-lt"/>
              <a:buAutoNum type="arabicPeriod"/>
            </a:pPr>
            <a:r>
              <a:rPr lang="fi-FI" sz="1400" dirty="0">
                <a:solidFill>
                  <a:schemeClr val="bg2">
                    <a:lumMod val="75000"/>
                  </a:schemeClr>
                </a:solidFill>
              </a:rPr>
              <a:t>Aiempien hallinnon auditointien ja katselmusten korjaavien toimenpiteiden tilanne</a:t>
            </a:r>
          </a:p>
          <a:p>
            <a:pPr marL="342900" indent="-342900">
              <a:buFont typeface="+mj-lt"/>
              <a:buAutoNum type="arabicPeriod"/>
            </a:pPr>
            <a:r>
              <a:rPr lang="fi-FI" sz="1400" dirty="0">
                <a:solidFill>
                  <a:schemeClr val="bg2">
                    <a:lumMod val="75000"/>
                  </a:schemeClr>
                </a:solidFill>
              </a:rPr>
              <a:t>Listataan toiminnassa olevat merenkulun hallinnon yhteistyöryhmät ja koordinaatiokokoukset sekä niiden toimenpiteet</a:t>
            </a:r>
          </a:p>
          <a:p>
            <a:pPr marL="342900" indent="-342900">
              <a:buFont typeface="+mj-lt"/>
              <a:buAutoNum type="arabicPeriod"/>
            </a:pPr>
            <a:r>
              <a:rPr lang="fi-FI" sz="1400" dirty="0">
                <a:solidFill>
                  <a:schemeClr val="bg2">
                    <a:lumMod val="75000"/>
                  </a:schemeClr>
                </a:solidFill>
              </a:rPr>
              <a:t>Toimijat esittelevät itsensä sekä prosessinsa</a:t>
            </a:r>
            <a:endParaRPr lang="fi-FI" sz="1200" dirty="0">
              <a:solidFill>
                <a:schemeClr val="bg2">
                  <a:lumMod val="75000"/>
                </a:schemeClr>
              </a:solidFill>
            </a:endParaRPr>
          </a:p>
          <a:p>
            <a:pPr marL="342900" indent="-342900">
              <a:buFont typeface="+mj-lt"/>
              <a:buAutoNum type="arabicPeriod"/>
            </a:pPr>
            <a:r>
              <a:rPr lang="fi-FI" sz="1400" dirty="0">
                <a:solidFill>
                  <a:schemeClr val="bg2">
                    <a:lumMod val="75000"/>
                  </a:schemeClr>
                </a:solidFill>
              </a:rPr>
              <a:t>Tunnistetaan hallinnolle merkittävät parannuskohteet ja kirjataan ne toimenpiteineen pöytäkirjaan</a:t>
            </a:r>
          </a:p>
          <a:p>
            <a:pPr marL="342900" indent="-342900">
              <a:buFont typeface="+mj-lt"/>
              <a:buAutoNum type="arabicPeriod"/>
            </a:pPr>
            <a:r>
              <a:rPr lang="fi-FI" sz="1400" dirty="0">
                <a:solidFill>
                  <a:schemeClr val="bg2">
                    <a:lumMod val="75000"/>
                  </a:schemeClr>
                </a:solidFill>
              </a:rPr>
              <a:t>Sovitaan yhteistyöjärjestelyistä</a:t>
            </a:r>
          </a:p>
          <a:p>
            <a:pPr marL="342900" indent="-342900">
              <a:buFont typeface="+mj-lt"/>
              <a:buAutoNum type="arabicPeriod"/>
            </a:pPr>
            <a:r>
              <a:rPr lang="fi-FI" sz="1400" dirty="0">
                <a:solidFill>
                  <a:schemeClr val="bg2">
                    <a:lumMod val="75000"/>
                  </a:schemeClr>
                </a:solidFill>
              </a:rPr>
              <a:t>Päätetään tarpeelliset muutokset linjauspaperiin ja tulevan vuoden katselmus-agendaan</a:t>
            </a:r>
          </a:p>
        </p:txBody>
      </p:sp>
      <p:sp>
        <p:nvSpPr>
          <p:cNvPr id="3" name="Päivämäärän paikkamerkki 2">
            <a:extLst>
              <a:ext uri="{FF2B5EF4-FFF2-40B4-BE49-F238E27FC236}">
                <a16:creationId xmlns:a16="http://schemas.microsoft.com/office/drawing/2014/main" id="{A6DEC5DA-1979-4F54-B409-7B06EF60EDF1}"/>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376951CE-EE8A-4966-AEC9-177CC3CA66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11" name="Kuvan paikkamerkki 10">
            <a:extLst>
              <a:ext uri="{FF2B5EF4-FFF2-40B4-BE49-F238E27FC236}">
                <a16:creationId xmlns:a16="http://schemas.microsoft.com/office/drawing/2014/main" id="{769C0EDF-A108-470A-A7AA-4EF3B31C5D87}"/>
              </a:ext>
            </a:extLst>
          </p:cNvPr>
          <p:cNvSpPr>
            <a:spLocks noGrp="1"/>
          </p:cNvSpPr>
          <p:nvPr>
            <p:ph type="pic" sz="quarter" idx="13"/>
          </p:nvPr>
        </p:nvSpPr>
        <p:spPr>
          <a:blipFill>
            <a:blip r:embed="rId2" cstate="screen">
              <a:extLst>
                <a:ext uri="{28A0092B-C50C-407E-A947-70E740481C1C}">
                  <a14:useLocalDpi xmlns:a14="http://schemas.microsoft.com/office/drawing/2010/main"/>
                </a:ext>
              </a:extLst>
            </a:blip>
            <a:stretch>
              <a:fillRect/>
            </a:stretch>
          </a:blipFill>
        </p:spPr>
        <p:txBody>
          <a:bodyPr/>
          <a:lstStyle/>
          <a:p>
            <a:endParaRPr lang="fi-FI"/>
          </a:p>
        </p:txBody>
      </p:sp>
      <p:sp>
        <p:nvSpPr>
          <p:cNvPr id="5" name="Otsikko 4">
            <a:extLst>
              <a:ext uri="{FF2B5EF4-FFF2-40B4-BE49-F238E27FC236}">
                <a16:creationId xmlns:a16="http://schemas.microsoft.com/office/drawing/2014/main" id="{C53DE50B-C752-4AE1-960F-5F153F06BB79}"/>
              </a:ext>
            </a:extLst>
          </p:cNvPr>
          <p:cNvSpPr>
            <a:spLocks noGrp="1"/>
          </p:cNvSpPr>
          <p:nvPr>
            <p:ph type="title"/>
          </p:nvPr>
        </p:nvSpPr>
        <p:spPr/>
        <p:txBody>
          <a:bodyPr/>
          <a:lstStyle/>
          <a:p>
            <a:r>
              <a:rPr lang="fi-FI" sz="2800" dirty="0"/>
              <a:t>Merenkulun </a:t>
            </a:r>
            <a:r>
              <a:rPr lang="fi-FI" dirty="0"/>
              <a:t>hallinnon katselmuksen agenda</a:t>
            </a:r>
          </a:p>
        </p:txBody>
      </p:sp>
    </p:spTree>
    <p:extLst>
      <p:ext uri="{BB962C8B-B14F-4D97-AF65-F5344CB8AC3E}">
        <p14:creationId xmlns:p14="http://schemas.microsoft.com/office/powerpoint/2010/main" val="191492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54634" y="548680"/>
            <a:ext cx="10895551" cy="776101"/>
          </a:xfrm>
        </p:spPr>
        <p:txBody>
          <a:bodyPr/>
          <a:lstStyle/>
          <a:p>
            <a:r>
              <a:rPr lang="fi-FI" dirty="0"/>
              <a:t>Ammatillisten tutkintojen järjestäjät </a:t>
            </a:r>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30</a:t>
            </a:fld>
            <a:r>
              <a:rPr lang="fi-FI">
                <a:solidFill>
                  <a:srgbClr val="000000">
                    <a:lumMod val="50000"/>
                    <a:lumOff val="50000"/>
                  </a:srgb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graphicFrame>
        <p:nvGraphicFramePr>
          <p:cNvPr id="6" name="Taulukko 5"/>
          <p:cNvGraphicFramePr>
            <a:graphicFrameLocks noGrp="1"/>
          </p:cNvGraphicFramePr>
          <p:nvPr>
            <p:extLst>
              <p:ext uri="{D42A27DB-BD31-4B8C-83A1-F6EECF244321}">
                <p14:modId xmlns:p14="http://schemas.microsoft.com/office/powerpoint/2010/main" val="3077919386"/>
              </p:ext>
            </p:extLst>
          </p:nvPr>
        </p:nvGraphicFramePr>
        <p:xfrm>
          <a:off x="338661" y="1987424"/>
          <a:ext cx="11724228" cy="4072814"/>
        </p:xfrm>
        <a:graphic>
          <a:graphicData uri="http://schemas.openxmlformats.org/drawingml/2006/table">
            <a:tbl>
              <a:tblPr firstRow="1" bandRow="1">
                <a:tableStyleId>{5C22544A-7EE6-4342-B048-85BDC9FD1C3A}</a:tableStyleId>
              </a:tblPr>
              <a:tblGrid>
                <a:gridCol w="3992424">
                  <a:extLst>
                    <a:ext uri="{9D8B030D-6E8A-4147-A177-3AD203B41FA5}">
                      <a16:colId xmlns:a16="http://schemas.microsoft.com/office/drawing/2014/main" val="2157956853"/>
                    </a:ext>
                  </a:extLst>
                </a:gridCol>
                <a:gridCol w="2577268">
                  <a:extLst>
                    <a:ext uri="{9D8B030D-6E8A-4147-A177-3AD203B41FA5}">
                      <a16:colId xmlns:a16="http://schemas.microsoft.com/office/drawing/2014/main" val="4276586363"/>
                    </a:ext>
                  </a:extLst>
                </a:gridCol>
                <a:gridCol w="2577268">
                  <a:extLst>
                    <a:ext uri="{9D8B030D-6E8A-4147-A177-3AD203B41FA5}">
                      <a16:colId xmlns:a16="http://schemas.microsoft.com/office/drawing/2014/main" val="3070583503"/>
                    </a:ext>
                  </a:extLst>
                </a:gridCol>
                <a:gridCol w="2577268">
                  <a:extLst>
                    <a:ext uri="{9D8B030D-6E8A-4147-A177-3AD203B41FA5}">
                      <a16:colId xmlns:a16="http://schemas.microsoft.com/office/drawing/2014/main" val="2951991899"/>
                    </a:ext>
                  </a:extLst>
                </a:gridCol>
              </a:tblGrid>
              <a:tr h="661958">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800"/>
                        <a:t>Opetus- ja kulttuuriministeriön myöntämät järjestämisluvat </a:t>
                      </a:r>
                      <a:endParaRPr lang="fi-FI" sz="2800" dirty="0"/>
                    </a:p>
                  </a:txBody>
                  <a:tcPr marL="121920" marR="121920" marT="60960" marB="60960"/>
                </a:tc>
                <a:tc hMerge="1">
                  <a:txBody>
                    <a:bodyPr/>
                    <a:lstStyle/>
                    <a:p>
                      <a:endParaRPr lang="fi-FI" dirty="0"/>
                    </a:p>
                  </a:txBody>
                  <a:tcPr/>
                </a:tc>
                <a:tc hMerge="1">
                  <a:txBody>
                    <a:bodyPr/>
                    <a:lstStyle/>
                    <a:p>
                      <a:endParaRPr lang="fi-FI" dirty="0"/>
                    </a:p>
                  </a:txBody>
                  <a:tcPr/>
                </a:tc>
                <a:tc hMerge="1">
                  <a:txBody>
                    <a:bodyPr/>
                    <a:lstStyle/>
                    <a:p>
                      <a:endParaRPr lang="fi-FI" dirty="0"/>
                    </a:p>
                  </a:txBody>
                  <a:tcPr/>
                </a:tc>
                <a:extLst>
                  <a:ext uri="{0D108BD9-81ED-4DB2-BD59-A6C34878D82A}">
                    <a16:rowId xmlns:a16="http://schemas.microsoft.com/office/drawing/2014/main" val="3190193574"/>
                  </a:ext>
                </a:extLst>
              </a:tr>
              <a:tr h="836768">
                <a:tc>
                  <a:txBody>
                    <a:bodyPr/>
                    <a:lstStyle/>
                    <a:p>
                      <a:pPr marL="0" algn="l" defTabSz="914400" rtl="0" eaLnBrk="1" latinLnBrk="0" hangingPunct="1"/>
                      <a:r>
                        <a:rPr lang="fi-FI" sz="1600" b="1" kern="1200">
                          <a:solidFill>
                            <a:schemeClr val="lt1"/>
                          </a:solidFill>
                          <a:latin typeface="+mn-lt"/>
                          <a:ea typeface="+mn-ea"/>
                          <a:cs typeface="+mn-cs"/>
                        </a:rPr>
                        <a:t>Koulutuksen järjestäjä</a:t>
                      </a:r>
                      <a:endParaRPr lang="fi-FI" sz="1600" b="1" kern="1200" dirty="0">
                        <a:solidFill>
                          <a:schemeClr val="lt1"/>
                        </a:solidFill>
                        <a:latin typeface="+mn-lt"/>
                        <a:ea typeface="+mn-ea"/>
                        <a:cs typeface="+mn-cs"/>
                      </a:endParaRPr>
                    </a:p>
                  </a:txBody>
                  <a:tcPr marL="121920" marR="121920" marT="60960" marB="60960" anchor="ctr">
                    <a:solidFill>
                      <a:schemeClr val="accent3">
                        <a:lumMod val="50000"/>
                      </a:schemeClr>
                    </a:solidFill>
                  </a:tcPr>
                </a:tc>
                <a:tc>
                  <a:txBody>
                    <a:bodyPr/>
                    <a:lstStyle/>
                    <a:p>
                      <a:pPr marL="0" algn="l" defTabSz="914400" rtl="0" eaLnBrk="1" latinLnBrk="0" hangingPunct="1"/>
                      <a:r>
                        <a:rPr lang="fi-FI" sz="1800" b="1" kern="1200">
                          <a:solidFill>
                            <a:schemeClr val="lt1"/>
                          </a:solidFill>
                          <a:latin typeface="+mn-lt"/>
                          <a:ea typeface="+mn-ea"/>
                          <a:cs typeface="+mn-cs"/>
                        </a:rPr>
                        <a:t>Merenkulkualan pt</a:t>
                      </a:r>
                      <a:endParaRPr lang="fi-FI" sz="1800" b="1" kern="1200" dirty="0">
                        <a:solidFill>
                          <a:schemeClr val="lt1"/>
                        </a:solidFill>
                        <a:latin typeface="+mn-lt"/>
                        <a:ea typeface="+mn-ea"/>
                        <a:cs typeface="+mn-cs"/>
                      </a:endParaRPr>
                    </a:p>
                  </a:txBody>
                  <a:tcPr marL="121920" marR="121920" marT="60960" marB="60960" anchor="ctr">
                    <a:solidFill>
                      <a:schemeClr val="accent3">
                        <a:lumMod val="50000"/>
                      </a:schemeClr>
                    </a:solidFill>
                  </a:tcPr>
                </a:tc>
                <a:tc>
                  <a:txBody>
                    <a:bodyPr/>
                    <a:lstStyle/>
                    <a:p>
                      <a:pPr marL="0" algn="l" defTabSz="914400" rtl="0" eaLnBrk="1" latinLnBrk="0" hangingPunct="1"/>
                      <a:r>
                        <a:rPr lang="fi-FI" sz="1800" b="1" kern="1200">
                          <a:solidFill>
                            <a:schemeClr val="lt1"/>
                          </a:solidFill>
                          <a:latin typeface="+mn-lt"/>
                          <a:ea typeface="+mn-ea"/>
                          <a:cs typeface="+mn-cs"/>
                        </a:rPr>
                        <a:t>Merenkulkualan at</a:t>
                      </a:r>
                      <a:endParaRPr lang="fi-FI" sz="1800" b="1" kern="1200" dirty="0">
                        <a:solidFill>
                          <a:schemeClr val="lt1"/>
                        </a:solidFill>
                        <a:latin typeface="+mn-lt"/>
                        <a:ea typeface="+mn-ea"/>
                        <a:cs typeface="+mn-cs"/>
                      </a:endParaRPr>
                    </a:p>
                  </a:txBody>
                  <a:tcPr marL="121920" marR="121920" marT="60960" marB="60960" anchor="ctr">
                    <a:solidFill>
                      <a:schemeClr val="accent3">
                        <a:lumMod val="50000"/>
                      </a:schemeClr>
                    </a:solidFill>
                  </a:tcPr>
                </a:tc>
                <a:tc>
                  <a:txBody>
                    <a:bodyPr/>
                    <a:lstStyle/>
                    <a:p>
                      <a:pPr marL="0" algn="l" defTabSz="914400" rtl="0" eaLnBrk="1" latinLnBrk="0" hangingPunct="1"/>
                      <a:r>
                        <a:rPr lang="fi-FI" sz="1800" b="1" kern="1200">
                          <a:solidFill>
                            <a:schemeClr val="lt1"/>
                          </a:solidFill>
                          <a:latin typeface="+mn-lt"/>
                          <a:ea typeface="+mn-ea"/>
                          <a:cs typeface="+mn-cs"/>
                        </a:rPr>
                        <a:t>Laivasähkömestarin eat</a:t>
                      </a:r>
                      <a:endParaRPr lang="fi-FI" sz="1800" b="1" kern="1200" dirty="0">
                        <a:solidFill>
                          <a:schemeClr val="lt1"/>
                        </a:solidFill>
                        <a:latin typeface="+mn-lt"/>
                        <a:ea typeface="+mn-ea"/>
                        <a:cs typeface="+mn-cs"/>
                      </a:endParaRPr>
                    </a:p>
                  </a:txBody>
                  <a:tcPr marL="121920" marR="121920" marT="60960" marB="60960" anchor="ctr">
                    <a:solidFill>
                      <a:schemeClr val="accent3">
                        <a:lumMod val="50000"/>
                      </a:schemeClr>
                    </a:solidFill>
                  </a:tcPr>
                </a:tc>
                <a:extLst>
                  <a:ext uri="{0D108BD9-81ED-4DB2-BD59-A6C34878D82A}">
                    <a16:rowId xmlns:a16="http://schemas.microsoft.com/office/drawing/2014/main" val="3380398945"/>
                  </a:ext>
                </a:extLst>
              </a:tr>
              <a:tr h="729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dirty="0" err="1"/>
                        <a:t>Axxell</a:t>
                      </a:r>
                      <a:r>
                        <a:rPr lang="fi-FI" sz="1900" b="1" dirty="0"/>
                        <a:t> </a:t>
                      </a:r>
                      <a:r>
                        <a:rPr lang="fi-FI" sz="1900" b="1" dirty="0" err="1"/>
                        <a:t>Utbildning</a:t>
                      </a:r>
                      <a:r>
                        <a:rPr lang="fi-FI" sz="1900" b="1" dirty="0"/>
                        <a:t> Ab</a:t>
                      </a:r>
                    </a:p>
                    <a:p>
                      <a:endParaRPr lang="fi-FI" sz="1900" b="1" dirty="0"/>
                    </a:p>
                  </a:txBody>
                  <a:tcPr marL="121920" marR="121920" marT="60960" marB="60960"/>
                </a:tc>
                <a:tc>
                  <a:txBody>
                    <a:bodyPr/>
                    <a:lstStyle/>
                    <a:p>
                      <a:pPr algn="ctr"/>
                      <a:r>
                        <a:rPr lang="fi-FI" sz="1900" b="1" dirty="0"/>
                        <a:t>X</a:t>
                      </a:r>
                    </a:p>
                  </a:txBody>
                  <a:tcPr marL="121920" marR="121920" marT="60960" marB="60960"/>
                </a:tc>
                <a:tc>
                  <a:txBody>
                    <a:bodyPr/>
                    <a:lstStyle/>
                    <a:p>
                      <a:pPr algn="ctr"/>
                      <a:endParaRPr lang="fi-FI" sz="1900" b="1" dirty="0"/>
                    </a:p>
                  </a:txBody>
                  <a:tcPr marL="121920" marR="121920" marT="60960" marB="60960"/>
                </a:tc>
                <a:tc>
                  <a:txBody>
                    <a:bodyPr/>
                    <a:lstStyle/>
                    <a:p>
                      <a:pPr algn="ctr"/>
                      <a:endParaRPr lang="fi-FI" sz="1900" b="1" dirty="0"/>
                    </a:p>
                  </a:txBody>
                  <a:tcPr marL="121920" marR="121920" marT="60960" marB="60960"/>
                </a:tc>
                <a:extLst>
                  <a:ext uri="{0D108BD9-81ED-4DB2-BD59-A6C34878D82A}">
                    <a16:rowId xmlns:a16="http://schemas.microsoft.com/office/drawing/2014/main" val="3214449846"/>
                  </a:ext>
                </a:extLst>
              </a:tr>
              <a:tr h="10373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dirty="0"/>
                        <a:t>Kotkan-Haminan seudun koulutuskuntayhtymä</a:t>
                      </a:r>
                    </a:p>
                    <a:p>
                      <a:endParaRPr lang="fi-FI" sz="1900" b="1" dirty="0"/>
                    </a:p>
                  </a:txBody>
                  <a:tcPr marL="121920" marR="121920" marT="60960" marB="60960"/>
                </a:tc>
                <a:tc>
                  <a:txBody>
                    <a:bodyPr/>
                    <a:lstStyle/>
                    <a:p>
                      <a:pPr algn="ctr"/>
                      <a:endParaRPr lang="fi-FI" sz="1900" b="1" dirty="0"/>
                    </a:p>
                    <a:p>
                      <a:pPr algn="ctr"/>
                      <a:r>
                        <a:rPr lang="fi-FI" sz="1900" b="1" dirty="0"/>
                        <a:t>X</a:t>
                      </a:r>
                    </a:p>
                  </a:txBody>
                  <a:tcPr marL="121920" marR="121920" marT="60960" marB="60960"/>
                </a:tc>
                <a:tc>
                  <a:txBody>
                    <a:bodyPr/>
                    <a:lstStyle/>
                    <a:p>
                      <a:pPr algn="ctr"/>
                      <a:endParaRPr lang="fi-FI" sz="1900" b="1" dirty="0"/>
                    </a:p>
                    <a:p>
                      <a:pPr algn="ctr"/>
                      <a:r>
                        <a:rPr lang="fi-FI" sz="1900" b="1" dirty="0"/>
                        <a:t>X</a:t>
                      </a:r>
                    </a:p>
                  </a:txBody>
                  <a:tcPr marL="121920" marR="121920" marT="60960" marB="60960"/>
                </a:tc>
                <a:tc>
                  <a:txBody>
                    <a:bodyPr/>
                    <a:lstStyle/>
                    <a:p>
                      <a:pPr algn="ctr"/>
                      <a:endParaRPr lang="fi-FI" sz="1900" b="1" dirty="0"/>
                    </a:p>
                  </a:txBody>
                  <a:tcPr marL="121920" marR="121920" marT="60960" marB="60960"/>
                </a:tc>
                <a:extLst>
                  <a:ext uri="{0D108BD9-81ED-4DB2-BD59-A6C34878D82A}">
                    <a16:rowId xmlns:a16="http://schemas.microsoft.com/office/drawing/2014/main" val="1090983009"/>
                  </a:ext>
                </a:extLst>
              </a:tr>
              <a:tr h="8068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900" b="1" dirty="0"/>
                        <a:t>Länsirannikon Koulutus Oy</a:t>
                      </a:r>
                    </a:p>
                  </a:txBody>
                  <a:tcPr marL="121920" marR="121920" marT="60960" marB="60960"/>
                </a:tc>
                <a:tc>
                  <a:txBody>
                    <a:bodyPr/>
                    <a:lstStyle/>
                    <a:p>
                      <a:pPr algn="ctr"/>
                      <a:r>
                        <a:rPr lang="fi-FI" sz="1900" b="1" dirty="0"/>
                        <a:t>X</a:t>
                      </a:r>
                    </a:p>
                  </a:txBody>
                  <a:tcPr marL="121920" marR="121920" marT="60960" marB="60960"/>
                </a:tc>
                <a:tc>
                  <a:txBody>
                    <a:bodyPr/>
                    <a:lstStyle/>
                    <a:p>
                      <a:pPr algn="ctr"/>
                      <a:r>
                        <a:rPr lang="fi-FI" sz="1900" b="1" dirty="0"/>
                        <a:t>X</a:t>
                      </a:r>
                    </a:p>
                    <a:p>
                      <a:pPr algn="ctr"/>
                      <a:endParaRPr lang="fi-FI" sz="1900" b="1" dirty="0"/>
                    </a:p>
                  </a:txBody>
                  <a:tcPr marL="121920" marR="121920" marT="60960" marB="60960"/>
                </a:tc>
                <a:tc>
                  <a:txBody>
                    <a:bodyPr/>
                    <a:lstStyle/>
                    <a:p>
                      <a:pPr algn="ctr"/>
                      <a:r>
                        <a:rPr lang="fi-FI" sz="1900" b="1" dirty="0"/>
                        <a:t>X</a:t>
                      </a:r>
                    </a:p>
                  </a:txBody>
                  <a:tcPr marL="121920" marR="121920" marT="60960" marB="60960"/>
                </a:tc>
                <a:extLst>
                  <a:ext uri="{0D108BD9-81ED-4DB2-BD59-A6C34878D82A}">
                    <a16:rowId xmlns:a16="http://schemas.microsoft.com/office/drawing/2014/main" val="2917845917"/>
                  </a:ext>
                </a:extLst>
              </a:tr>
            </a:tbl>
          </a:graphicData>
        </a:graphic>
      </p:graphicFrame>
    </p:spTree>
    <p:extLst>
      <p:ext uri="{BB962C8B-B14F-4D97-AF65-F5344CB8AC3E}">
        <p14:creationId xmlns:p14="http://schemas.microsoft.com/office/powerpoint/2010/main" val="400240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a:xfrm>
            <a:off x="577046" y="37344"/>
            <a:ext cx="10319487" cy="1299027"/>
          </a:xfrm>
        </p:spPr>
        <p:txBody>
          <a:bodyPr/>
          <a:lstStyle/>
          <a:p>
            <a:r>
              <a:rPr lang="fi-FI" dirty="0"/>
              <a:t>Ilmailu- ja merenkulkualan työelämätoimikunta</a:t>
            </a:r>
          </a:p>
        </p:txBody>
      </p:sp>
      <p:sp>
        <p:nvSpPr>
          <p:cNvPr id="3" name="Sisällön paikkamerkki 2"/>
          <p:cNvSpPr>
            <a:spLocks noGrp="1"/>
          </p:cNvSpPr>
          <p:nvPr>
            <p:ph idx="1"/>
          </p:nvPr>
        </p:nvSpPr>
        <p:spPr>
          <a:xfrm>
            <a:off x="538947" y="1508788"/>
            <a:ext cx="10223477" cy="4524001"/>
          </a:xfrm>
        </p:spPr>
        <p:txBody>
          <a:bodyPr>
            <a:noAutofit/>
          </a:bodyPr>
          <a:lstStyle/>
          <a:p>
            <a:pPr marL="0" indent="0">
              <a:spcBef>
                <a:spcPts val="0"/>
              </a:spcBef>
              <a:buNone/>
            </a:pPr>
            <a:r>
              <a:rPr lang="fi-FI" sz="1867" dirty="0"/>
              <a:t>Opetushallituksen kolmivuotiskausittain nimeämä Ilmailu- ja merenkulkualan työelämätoimikunta</a:t>
            </a:r>
          </a:p>
          <a:p>
            <a:pPr marL="0" indent="0">
              <a:spcBef>
                <a:spcPts val="0"/>
              </a:spcBef>
              <a:buNone/>
            </a:pPr>
            <a:endParaRPr lang="fi-FI" sz="1867" dirty="0"/>
          </a:p>
          <a:p>
            <a:pPr>
              <a:spcBef>
                <a:spcPts val="0"/>
              </a:spcBef>
            </a:pPr>
            <a:r>
              <a:rPr lang="fi-FI" sz="1867" dirty="0"/>
              <a:t>osallistuu tutkintorakenteen, ammatillisten tutkintojen ja niiden perusteiden kehittämiseen</a:t>
            </a:r>
          </a:p>
          <a:p>
            <a:pPr>
              <a:spcBef>
                <a:spcPts val="0"/>
              </a:spcBef>
            </a:pPr>
            <a:r>
              <a:rPr lang="fi-FI" sz="1867" dirty="0"/>
              <a:t>käsittelee opiskelijan osaamisen arviointia koskevia oikaisupyyntöjä. </a:t>
            </a:r>
          </a:p>
          <a:p>
            <a:pPr>
              <a:spcBef>
                <a:spcPts val="0"/>
              </a:spcBef>
            </a:pPr>
            <a:r>
              <a:rPr lang="fi-FI" sz="1867" dirty="0"/>
              <a:t>osallistuu näyttöjen toteutuksen ja osaamisen arvioinnin laadun varmistamiseen</a:t>
            </a:r>
          </a:p>
          <a:p>
            <a:pPr lvl="1">
              <a:spcBef>
                <a:spcPts val="0"/>
              </a:spcBef>
            </a:pPr>
            <a:r>
              <a:rPr lang="fi-FI" sz="1867" dirty="0"/>
              <a:t>seuraa ammatillisten tutkintojen järjestämistä valtakunnallisen palaute-, seuranta ja arviointitiedon avulla</a:t>
            </a:r>
          </a:p>
          <a:p>
            <a:pPr lvl="1">
              <a:spcBef>
                <a:spcPts val="0"/>
              </a:spcBef>
            </a:pPr>
            <a:r>
              <a:rPr lang="fi-FI" sz="1867" dirty="0"/>
              <a:t>tekee tarvittaessa vierailukäyntejä näyttöympäristöihin</a:t>
            </a:r>
          </a:p>
          <a:p>
            <a:pPr lvl="1">
              <a:spcBef>
                <a:spcPts val="0"/>
              </a:spcBef>
            </a:pPr>
            <a:r>
              <a:rPr lang="fi-FI" sz="1867" dirty="0"/>
              <a:t>tuottaa seurannan ja vierailukäyntien yhteydessä kerätyn tiedon pohjalta tietoa näyttöjen toteutuksen ja osaamisen arvioinnin laadusta toiminnan kehittämiseksi ja hyvien käytäntöjen esiin nostamiseksi.</a:t>
            </a:r>
          </a:p>
          <a:p>
            <a:pPr>
              <a:spcBef>
                <a:spcPts val="0"/>
              </a:spcBef>
            </a:pPr>
            <a:r>
              <a:rPr lang="fi-FI" sz="1867" dirty="0"/>
              <a:t>antaa pyynnöstä lausuntoja koulutuksen järjestäjäkohtaisesti osaamisen arvioinnin toteuttamissuunnitelmista opetus- ja kulttuuriministeriölle.</a:t>
            </a:r>
          </a:p>
          <a:p>
            <a:pPr>
              <a:spcBef>
                <a:spcPts val="0"/>
              </a:spcBef>
            </a:pPr>
            <a:endParaRPr lang="fi-FI" sz="1867" dirty="0"/>
          </a:p>
          <a:p>
            <a:pPr>
              <a:spcBef>
                <a:spcPts val="0"/>
              </a:spcBef>
            </a:pPr>
            <a:r>
              <a:rPr lang="fi-FI" sz="1867" dirty="0">
                <a:hlinkClick r:id="rId2"/>
              </a:rPr>
              <a:t>Työelämätoimikuntien verkkosivut</a:t>
            </a:r>
            <a:endParaRPr lang="fi-FI" sz="1867" dirty="0"/>
          </a:p>
          <a:p>
            <a:pPr>
              <a:spcBef>
                <a:spcPts val="0"/>
              </a:spcBef>
            </a:pPr>
            <a:r>
              <a:rPr lang="fi-FI" sz="1867" dirty="0">
                <a:hlinkClick r:id="rId3"/>
              </a:rPr>
              <a:t>Ilmailu- ja merenkulkualan työelämätoimikunnan tilannekuva 2020 - 2021</a:t>
            </a:r>
            <a:endParaRPr lang="fi-FI" sz="1867" dirty="0"/>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31</a:t>
            </a:fld>
            <a:r>
              <a:rPr lang="fi-FI">
                <a:solidFill>
                  <a:srgbClr val="000000">
                    <a:lumMod val="50000"/>
                    <a:lumOff val="50000"/>
                  </a:srgb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1005916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Koulutuksen arviointi ja laadunhallinta</a:t>
            </a:r>
          </a:p>
        </p:txBody>
      </p:sp>
      <p:sp>
        <p:nvSpPr>
          <p:cNvPr id="3" name="Sisällön paikkamerkki 2"/>
          <p:cNvSpPr>
            <a:spLocks noGrp="1"/>
          </p:cNvSpPr>
          <p:nvPr>
            <p:ph idx="1"/>
          </p:nvPr>
        </p:nvSpPr>
        <p:spPr/>
        <p:txBody>
          <a:bodyPr>
            <a:normAutofit lnSpcReduction="10000"/>
          </a:bodyPr>
          <a:lstStyle/>
          <a:p>
            <a:pPr marL="0" indent="0">
              <a:buNone/>
            </a:pPr>
            <a:r>
              <a:rPr lang="fi-FI" sz="1867" dirty="0"/>
              <a:t>(L531/2017, 125 §)</a:t>
            </a:r>
          </a:p>
          <a:p>
            <a:pPr marL="0" indent="0">
              <a:buNone/>
            </a:pPr>
            <a:r>
              <a:rPr lang="fi-FI" sz="1867" dirty="0"/>
              <a:t>Koulutuksen järjestäjän </a:t>
            </a:r>
          </a:p>
          <a:p>
            <a:pPr marL="0" indent="0">
              <a:buNone/>
            </a:pPr>
            <a:endParaRPr lang="fi-FI" sz="1867" dirty="0"/>
          </a:p>
          <a:p>
            <a:pPr>
              <a:spcBef>
                <a:spcPts val="0"/>
              </a:spcBef>
            </a:pPr>
            <a:r>
              <a:rPr lang="fi-FI" sz="1867" dirty="0"/>
              <a:t>tulee arvioida järjestämiään tutkintoja, koulutusta ja muuta toimintaa sekä niiden laatua ja vaikuttavuutta. </a:t>
            </a:r>
          </a:p>
          <a:p>
            <a:pPr>
              <a:spcBef>
                <a:spcPts val="0"/>
              </a:spcBef>
            </a:pPr>
            <a:r>
              <a:rPr lang="fi-FI" sz="1867" dirty="0"/>
              <a:t>vastata järjestämiensä tutkintojen, koulutuksen ja muun toiminnan laadusta ja laadunhallinnan jatkuvasta parantamisesta. Koulutuksen järjestäjän</a:t>
            </a:r>
          </a:p>
          <a:p>
            <a:pPr>
              <a:spcBef>
                <a:spcPts val="0"/>
              </a:spcBef>
            </a:pPr>
            <a:r>
              <a:rPr lang="fi-FI" sz="1867" dirty="0"/>
              <a:t>on säännöllisesti osallistuttava ulkopuoliseen toimintansa ja laadunhallintajärjestelmiensä arviointiin ja julkistettava järjestämiensä arviointien keskeiset tulokset</a:t>
            </a:r>
          </a:p>
          <a:p>
            <a:pPr>
              <a:spcBef>
                <a:spcPts val="0"/>
              </a:spcBef>
            </a:pPr>
            <a:endParaRPr lang="fi-FI" sz="1867" dirty="0"/>
          </a:p>
          <a:p>
            <a:pPr>
              <a:spcBef>
                <a:spcPts val="0"/>
              </a:spcBef>
            </a:pPr>
            <a:endParaRPr lang="fi-FI" sz="1867" dirty="0"/>
          </a:p>
          <a:p>
            <a:pPr marL="0" indent="0">
              <a:spcBef>
                <a:spcPts val="0"/>
              </a:spcBef>
              <a:buNone/>
            </a:pPr>
            <a:r>
              <a:rPr lang="fi-FI" sz="1867" dirty="0"/>
              <a:t>Em. Kansallisen koulutuksen arviointikeskuksen (</a:t>
            </a:r>
            <a:r>
              <a:rPr lang="fi-FI" sz="1867" dirty="0" err="1"/>
              <a:t>Karvi</a:t>
            </a:r>
            <a:r>
              <a:rPr lang="fi-FI" sz="1867" dirty="0"/>
              <a:t>) tekemä </a:t>
            </a:r>
            <a:r>
              <a:rPr lang="fi-FI" sz="1867" b="1" dirty="0"/>
              <a:t>Merenkulkualan koulutuksen arviointi 2020 – 2022</a:t>
            </a:r>
            <a:r>
              <a:rPr lang="fi-FI" sz="1867" dirty="0"/>
              <a:t>. Arviointi kohdistui ammattikorkeakoulujen ohella myös merenkulkualan koulutusta tarjoaviin ammatillisiin oppilaitoksiin.</a:t>
            </a:r>
          </a:p>
        </p:txBody>
      </p:sp>
      <p:sp>
        <p:nvSpPr>
          <p:cNvPr id="4" name="Dian numeron paikkamerkki 3"/>
          <p:cNvSpPr>
            <a:spLocks noGrp="1"/>
          </p:cNvSpPr>
          <p:nvPr>
            <p:ph type="sldNum" sz="quarter" idx="12"/>
          </p:nvPr>
        </p:nvSpPr>
        <p:spPr/>
        <p:txBody>
          <a:bodyPr/>
          <a:lstStyle/>
          <a:p>
            <a:pPr defTabSz="1219170"/>
            <a:fld id="{1EA1DD0D-7089-48C5-B116-A19F892CF1D9}" type="slidenum">
              <a:rPr lang="fi-FI">
                <a:solidFill>
                  <a:srgbClr val="000000">
                    <a:lumMod val="50000"/>
                    <a:lumOff val="50000"/>
                  </a:srgbClr>
                </a:solidFill>
                <a:latin typeface="Arial"/>
              </a:rPr>
              <a:pPr defTabSz="1219170"/>
              <a:t>32</a:t>
            </a:fld>
            <a:r>
              <a:rPr lang="fi-FI">
                <a:solidFill>
                  <a:srgbClr val="000000">
                    <a:lumMod val="50000"/>
                    <a:lumOff val="50000"/>
                  </a:srgbClr>
                </a:solidFill>
                <a:latin typeface="Arial"/>
              </a:rPr>
              <a:t>  </a:t>
            </a:r>
            <a:r>
              <a:rPr lang="fi-FI" b="0">
                <a:solidFill>
                  <a:srgbClr val="FFFFFF">
                    <a:lumMod val="65000"/>
                  </a:srgbClr>
                </a:solidFill>
                <a:latin typeface="Arial"/>
              </a:rPr>
              <a:t>|</a:t>
            </a:r>
            <a:endParaRPr lang="fi-FI" sz="800" b="0" dirty="0">
              <a:solidFill>
                <a:srgbClr val="FFFFFF">
                  <a:lumMod val="65000"/>
                </a:srgbClr>
              </a:solidFill>
              <a:latin typeface="Arial"/>
            </a:endParaRPr>
          </a:p>
        </p:txBody>
      </p:sp>
      <p:sp>
        <p:nvSpPr>
          <p:cNvPr id="5" name="Päivämäärän paikkamerkki 4"/>
          <p:cNvSpPr>
            <a:spLocks noGrp="1"/>
          </p:cNvSpPr>
          <p:nvPr>
            <p:ph type="dt" sz="half" idx="10"/>
          </p:nvPr>
        </p:nvSpPr>
        <p:spPr/>
        <p:txBody>
          <a:bodyPr/>
          <a:lstStyle/>
          <a:p>
            <a:pPr defTabSz="1219170"/>
            <a:fld id="{23F2CBD4-DFD8-5A41-8E32-433BE3A53EED}" type="datetime1">
              <a:rPr lang="fi-FI">
                <a:solidFill>
                  <a:srgbClr val="000000">
                    <a:lumMod val="50000"/>
                    <a:lumOff val="50000"/>
                  </a:srgbClr>
                </a:solidFill>
                <a:latin typeface="Arial"/>
              </a:rPr>
              <a:pPr defTabSz="1219170"/>
              <a:t>30.11.2023</a:t>
            </a:fld>
            <a:endParaRPr lang="fi-FI" dirty="0">
              <a:solidFill>
                <a:srgbClr val="000000">
                  <a:lumMod val="50000"/>
                  <a:lumOff val="50000"/>
                </a:srgbClr>
              </a:solidFill>
              <a:latin typeface="Arial"/>
            </a:endParaRPr>
          </a:p>
        </p:txBody>
      </p:sp>
    </p:spTree>
    <p:extLst>
      <p:ext uri="{BB962C8B-B14F-4D97-AF65-F5344CB8AC3E}">
        <p14:creationId xmlns:p14="http://schemas.microsoft.com/office/powerpoint/2010/main" val="19153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E47883-09E0-4E8C-BBDB-F3A94490CD14}"/>
              </a:ext>
            </a:extLst>
          </p:cNvPr>
          <p:cNvSpPr>
            <a:spLocks noGrp="1"/>
          </p:cNvSpPr>
          <p:nvPr>
            <p:ph type="title"/>
          </p:nvPr>
        </p:nvSpPr>
        <p:spPr/>
        <p:txBody>
          <a:bodyPr/>
          <a:lstStyle/>
          <a:p>
            <a:r>
              <a:rPr lang="fi-FI" dirty="0"/>
              <a:t>Valtioneuvoston kanslia (VNK)</a:t>
            </a:r>
          </a:p>
        </p:txBody>
      </p:sp>
      <p:sp>
        <p:nvSpPr>
          <p:cNvPr id="3" name="Sisällön paikkamerkki 2">
            <a:extLst>
              <a:ext uri="{FF2B5EF4-FFF2-40B4-BE49-F238E27FC236}">
                <a16:creationId xmlns:a16="http://schemas.microsoft.com/office/drawing/2014/main" id="{FC1FFD2A-1DB5-4275-9B21-2110DD952B37}"/>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F54B1379-8B3A-40E8-AAE5-77B04371AB6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1F124DB-E81E-4E0C-B2CE-30D408AFD4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897026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3577DBA-2642-448B-9DB0-0174F9E03483}"/>
              </a:ext>
            </a:extLst>
          </p:cNvPr>
          <p:cNvSpPr>
            <a:spLocks noGrp="1"/>
          </p:cNvSpPr>
          <p:nvPr>
            <p:ph type="title"/>
          </p:nvPr>
        </p:nvSpPr>
        <p:spPr/>
        <p:txBody>
          <a:bodyPr/>
          <a:lstStyle/>
          <a:p>
            <a:r>
              <a:rPr lang="fi-FI" dirty="0"/>
              <a:t>Oikeusministeriö</a:t>
            </a:r>
          </a:p>
        </p:txBody>
      </p:sp>
      <p:sp>
        <p:nvSpPr>
          <p:cNvPr id="3" name="Sisällön paikkamerkki 2">
            <a:extLst>
              <a:ext uri="{FF2B5EF4-FFF2-40B4-BE49-F238E27FC236}">
                <a16:creationId xmlns:a16="http://schemas.microsoft.com/office/drawing/2014/main" id="{D4330A79-2417-4041-9DC2-847C4A4C2554}"/>
              </a:ext>
            </a:extLst>
          </p:cNvPr>
          <p:cNvSpPr>
            <a:spLocks noGrp="1"/>
          </p:cNvSpPr>
          <p:nvPr>
            <p:ph idx="1"/>
          </p:nvPr>
        </p:nvSpPr>
        <p:spPr/>
        <p:txBody>
          <a:bodyPr vert="horz" lIns="91440" tIns="45720" rIns="91440" bIns="45720" rtlCol="0" anchor="t">
            <a:noAutofit/>
          </a:bodyPr>
          <a:lstStyle/>
          <a:p>
            <a:pPr marL="269875" indent="-269875"/>
            <a:r>
              <a:rPr lang="fi-FI" dirty="0">
                <a:ea typeface="Verdana"/>
                <a:cs typeface="Verdana"/>
              </a:rPr>
              <a:t>Oikeusministeriö koordinoi ja valmistelee turvallisuustutkintalainsäädäntöön liittyviä muutoksia yhteistyössä </a:t>
            </a:r>
            <a:r>
              <a:rPr lang="fi-FI" dirty="0" err="1">
                <a:ea typeface="Verdana"/>
                <a:cs typeface="Verdana"/>
              </a:rPr>
              <a:t>OTKES:n</a:t>
            </a:r>
            <a:r>
              <a:rPr lang="fi-FI" dirty="0">
                <a:ea typeface="Verdana"/>
                <a:cs typeface="Verdana"/>
              </a:rPr>
              <a:t> kanssa sekä sisällyttää budjettiteknisesti hallinnonalansa budjettiin </a:t>
            </a:r>
            <a:r>
              <a:rPr lang="fi-FI" dirty="0" err="1">
                <a:ea typeface="Verdana"/>
                <a:cs typeface="Verdana"/>
              </a:rPr>
              <a:t>OTKES:n</a:t>
            </a:r>
            <a:r>
              <a:rPr lang="fi-FI" dirty="0">
                <a:ea typeface="Verdana"/>
                <a:cs typeface="Verdana"/>
              </a:rPr>
              <a:t> toiminta- ja arviomäärärahat </a:t>
            </a:r>
            <a:r>
              <a:rPr lang="fi-FI" dirty="0" err="1">
                <a:ea typeface="Verdana"/>
                <a:cs typeface="Verdana"/>
              </a:rPr>
              <a:t>OTKES:n</a:t>
            </a:r>
            <a:r>
              <a:rPr lang="fi-FI" dirty="0">
                <a:ea typeface="Verdana"/>
                <a:cs typeface="Verdana"/>
              </a:rPr>
              <a:t> kanssa käytyjen tulosneuvotteluiden perusteella.</a:t>
            </a:r>
          </a:p>
        </p:txBody>
      </p:sp>
      <p:sp>
        <p:nvSpPr>
          <p:cNvPr id="4" name="Päivämäärän paikkamerkki 3">
            <a:extLst>
              <a:ext uri="{FF2B5EF4-FFF2-40B4-BE49-F238E27FC236}">
                <a16:creationId xmlns:a16="http://schemas.microsoft.com/office/drawing/2014/main" id="{781055C2-04F4-49F6-998E-CE0141F81C5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F5F46F20-51B3-4047-AFB9-9CC6847E86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8918212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576BA0-89DA-4E97-BAD6-13B5E504E294}"/>
              </a:ext>
            </a:extLst>
          </p:cNvPr>
          <p:cNvSpPr>
            <a:spLocks noGrp="1"/>
          </p:cNvSpPr>
          <p:nvPr>
            <p:ph type="title"/>
          </p:nvPr>
        </p:nvSpPr>
        <p:spPr/>
        <p:txBody>
          <a:bodyPr/>
          <a:lstStyle/>
          <a:p>
            <a:r>
              <a:rPr lang="fi-FI" dirty="0"/>
              <a:t>Sisäministeriö</a:t>
            </a:r>
          </a:p>
        </p:txBody>
      </p:sp>
      <p:pic>
        <p:nvPicPr>
          <p:cNvPr id="6" name="Kuva 6"/>
          <p:cNvPicPr>
            <a:picLocks noGrp="1" noChangeAspect="1"/>
          </p:cNvPicPr>
          <p:nvPr>
            <p:ph idx="1"/>
          </p:nvPr>
        </p:nvPicPr>
        <p:blipFill>
          <a:blip r:embed="rId2"/>
          <a:stretch>
            <a:fillRect/>
          </a:stretch>
        </p:blipFill>
        <p:spPr>
          <a:xfrm>
            <a:off x="2346450" y="1452665"/>
            <a:ext cx="7620000" cy="4570730"/>
          </a:xfrm>
          <a:prstGeom prst="rect">
            <a:avLst/>
          </a:prstGeom>
        </p:spPr>
      </p:pic>
      <p:sp>
        <p:nvSpPr>
          <p:cNvPr id="4" name="Päivämäärän paikkamerkki 3">
            <a:extLst>
              <a:ext uri="{FF2B5EF4-FFF2-40B4-BE49-F238E27FC236}">
                <a16:creationId xmlns:a16="http://schemas.microsoft.com/office/drawing/2014/main" id="{34DACFE6-B792-4F1D-BFD5-7B140B5EEEB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9B506323-28B3-40DC-8BE1-BA40CBB5CC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5371" y="174174"/>
            <a:ext cx="11927910" cy="6495999"/>
          </a:xfrm>
          <a:prstGeom prst="rect">
            <a:avLst/>
          </a:prstGeom>
        </p:spPr>
      </p:pic>
    </p:spTree>
    <p:extLst>
      <p:ext uri="{BB962C8B-B14F-4D97-AF65-F5344CB8AC3E}">
        <p14:creationId xmlns:p14="http://schemas.microsoft.com/office/powerpoint/2010/main" val="39215926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Sisäministeriön pelastusosasto</a:t>
            </a:r>
          </a:p>
        </p:txBody>
      </p:sp>
      <p:sp>
        <p:nvSpPr>
          <p:cNvPr id="3" name="Sisällön paikkamerkki 2"/>
          <p:cNvSpPr>
            <a:spLocks noGrp="1"/>
          </p:cNvSpPr>
          <p:nvPr>
            <p:ph idx="1"/>
          </p:nvPr>
        </p:nvSpPr>
        <p:spPr>
          <a:xfrm>
            <a:off x="612000" y="1248230"/>
            <a:ext cx="10746000" cy="4936404"/>
          </a:xfrm>
        </p:spPr>
        <p:txBody>
          <a:bodyPr/>
          <a:lstStyle/>
          <a:p>
            <a:r>
              <a:rPr lang="fi-FI" sz="1600" dirty="0"/>
              <a:t>Johtaa, ohjaa ja valvoo pelastustointa, huolehtii pelastustoimen valtakunnallisista valmisteluista ja järjestelyistä, sekä </a:t>
            </a:r>
            <a:r>
              <a:rPr lang="fi-FI" sz="1600" dirty="0" err="1"/>
              <a:t>yhteensovittaa</a:t>
            </a:r>
            <a:r>
              <a:rPr lang="fi-FI" sz="1600" dirty="0"/>
              <a:t> eri ministeriöiden ja toimialojen toimintaa pelastustoimessa ja sen kehittämisessä</a:t>
            </a:r>
          </a:p>
          <a:p>
            <a:pPr lvl="1"/>
            <a:r>
              <a:rPr lang="fi-FI" sz="1400" dirty="0"/>
              <a:t>Mm. yhteistyö valtakunnallisten YT-viranomaisten ja –toimijoiden kanssa pelastustoiminnan ja ympäristövahinkojen torjunnan kehittämiseksi</a:t>
            </a:r>
          </a:p>
          <a:p>
            <a:r>
              <a:rPr lang="fi-FI" sz="1600" dirty="0"/>
              <a:t>Hyvinvointialueet ja Helsingin kaupunki pelastustoimen palveluiden järjestäjinä</a:t>
            </a:r>
            <a:br>
              <a:rPr lang="fi-FI" sz="1600" dirty="0"/>
            </a:br>
            <a:r>
              <a:rPr lang="fi-FI" sz="1600" dirty="0"/>
              <a:t>  </a:t>
            </a:r>
            <a:r>
              <a:rPr lang="fi-FI" sz="1600" dirty="0">
                <a:sym typeface="Wingdings" panose="05000000000000000000" pitchFamily="2" charset="2"/>
              </a:rPr>
              <a:t> </a:t>
            </a:r>
            <a:r>
              <a:rPr lang="fi-FI" sz="1600">
                <a:sym typeface="Wingdings" panose="05000000000000000000" pitchFamily="2" charset="2"/>
              </a:rPr>
              <a:t>oma HVA-itsehallinto ja </a:t>
            </a:r>
            <a:r>
              <a:rPr lang="fi-FI" sz="1600" dirty="0">
                <a:sym typeface="Wingdings" panose="05000000000000000000" pitchFamily="2" charset="2"/>
              </a:rPr>
              <a:t>yleiskatteellinen rahoitus VM:stä</a:t>
            </a:r>
          </a:p>
          <a:p>
            <a:r>
              <a:rPr lang="fi-FI" sz="1600" dirty="0">
                <a:sym typeface="Wingdings" panose="05000000000000000000" pitchFamily="2" charset="2"/>
              </a:rPr>
              <a:t>Pelastuslaitoksilla </a:t>
            </a:r>
            <a:r>
              <a:rPr lang="fi-FI" sz="1600">
                <a:sym typeface="Wingdings" panose="05000000000000000000" pitchFamily="2" charset="2"/>
              </a:rPr>
              <a:t>oma </a:t>
            </a:r>
            <a:r>
              <a:rPr lang="fi-FI" sz="1600" dirty="0">
                <a:sym typeface="Wingdings" panose="05000000000000000000" pitchFamily="2" charset="2"/>
              </a:rPr>
              <a:t>valtakunnallinen</a:t>
            </a:r>
            <a:r>
              <a:rPr lang="fi-FI" sz="1600">
                <a:sym typeface="Wingdings" panose="05000000000000000000" pitchFamily="2" charset="2"/>
              </a:rPr>
              <a:t> </a:t>
            </a:r>
            <a:r>
              <a:rPr lang="fi-FI" sz="1600" dirty="0">
                <a:sym typeface="Wingdings" panose="05000000000000000000" pitchFamily="2" charset="2"/>
              </a:rPr>
              <a:t>koneosaston ja kansiosaston</a:t>
            </a:r>
            <a:r>
              <a:rPr lang="fi-FI" sz="1600">
                <a:sym typeface="Wingdings" panose="05000000000000000000" pitchFamily="2" charset="2"/>
              </a:rPr>
              <a:t> koulutusjärjestelmä pelastuslaitosten alushenkilöstölle</a:t>
            </a:r>
            <a:br>
              <a:rPr lang="fi-FI" sz="1600">
                <a:sym typeface="Wingdings" panose="05000000000000000000" pitchFamily="2" charset="2"/>
              </a:rPr>
            </a:br>
            <a:r>
              <a:rPr lang="fi-FI" sz="1400">
                <a:sym typeface="Wingdings" panose="05000000000000000000" pitchFamily="2" charset="2"/>
              </a:rPr>
              <a:t>(koneenhoitaja </a:t>
            </a:r>
            <a:r>
              <a:rPr lang="fi-FI" sz="1400" dirty="0">
                <a:sym typeface="Wingdings" panose="05000000000000000000" pitchFamily="2" charset="2"/>
              </a:rPr>
              <a:t>alle</a:t>
            </a:r>
            <a:r>
              <a:rPr lang="fi-FI" sz="1400">
                <a:sym typeface="Wingdings" panose="05000000000000000000" pitchFamily="2" charset="2"/>
              </a:rPr>
              <a:t> </a:t>
            </a:r>
            <a:r>
              <a:rPr lang="fi-FI" sz="1400" dirty="0">
                <a:sym typeface="Wingdings" panose="05000000000000000000" pitchFamily="2" charset="2"/>
              </a:rPr>
              <a:t>750 kW</a:t>
            </a:r>
            <a:r>
              <a:rPr lang="fi-FI" sz="1400">
                <a:sym typeface="Wingdings" panose="05000000000000000000" pitchFamily="2" charset="2"/>
              </a:rPr>
              <a:t> ja päällikkö</a:t>
            </a:r>
            <a:r>
              <a:rPr lang="fi-FI" sz="1400" dirty="0">
                <a:sym typeface="Wingdings" panose="05000000000000000000" pitchFamily="2" charset="2"/>
              </a:rPr>
              <a:t> </a:t>
            </a:r>
            <a:r>
              <a:rPr lang="fi-FI" sz="1400">
                <a:sym typeface="Wingdings" panose="05000000000000000000" pitchFamily="2" charset="2"/>
              </a:rPr>
              <a:t>10-24 </a:t>
            </a:r>
            <a:r>
              <a:rPr lang="fi-FI" sz="1400" dirty="0">
                <a:sym typeface="Wingdings" panose="05000000000000000000" pitchFamily="2" charset="2"/>
              </a:rPr>
              <a:t>m pelastuslaitosten </a:t>
            </a:r>
            <a:r>
              <a:rPr lang="fi-FI" sz="1400">
                <a:sym typeface="Wingdings" panose="05000000000000000000" pitchFamily="2" charset="2"/>
              </a:rPr>
              <a:t>alukset)</a:t>
            </a:r>
            <a:endParaRPr lang="fi-FI" sz="1400" dirty="0">
              <a:sym typeface="Wingdings" panose="05000000000000000000" pitchFamily="2" charset="2"/>
            </a:endParaRPr>
          </a:p>
          <a:p>
            <a:pPr lvl="1"/>
            <a:r>
              <a:rPr lang="fi-FI" sz="1400">
                <a:sym typeface="Wingdings" panose="05000000000000000000" pitchFamily="2" charset="2"/>
              </a:rPr>
              <a:t>SM </a:t>
            </a:r>
            <a:r>
              <a:rPr lang="fi-FI" sz="1400" dirty="0">
                <a:sym typeface="Wingdings" panose="05000000000000000000" pitchFamily="2" charset="2"/>
              </a:rPr>
              <a:t>toimii</a:t>
            </a:r>
            <a:r>
              <a:rPr lang="fi-FI" sz="1400">
                <a:sym typeface="Wingdings" panose="05000000000000000000" pitchFamily="2" charset="2"/>
              </a:rPr>
              <a:t> koulutusjärjestelmän omistajana (Traficom </a:t>
            </a:r>
            <a:r>
              <a:rPr lang="fi-FI" sz="1400" dirty="0">
                <a:sym typeface="Wingdings" panose="05000000000000000000" pitchFamily="2" charset="2"/>
              </a:rPr>
              <a:t>päätös), mm. myöntää kurssien järjestämisen sekä valvoo ja ohjaa toteuttamista</a:t>
            </a:r>
          </a:p>
          <a:p>
            <a:r>
              <a:rPr lang="fi-FI" sz="1600"/>
              <a:t>Ajankohtaista</a:t>
            </a:r>
            <a:endParaRPr lang="fi-FI" sz="1600" dirty="0"/>
          </a:p>
          <a:p>
            <a:pPr lvl="1"/>
            <a:r>
              <a:rPr lang="fi-FI" sz="1400"/>
              <a:t>HVA-rahoitusmallin </a:t>
            </a:r>
            <a:r>
              <a:rPr lang="fi-FI" sz="1400" dirty="0"/>
              <a:t>kehittäminen mm. merelliset riskit huomioivaksi</a:t>
            </a:r>
            <a:r>
              <a:rPr lang="fi-FI" sz="1400"/>
              <a:t>, </a:t>
            </a:r>
            <a:r>
              <a:rPr lang="fi-FI" sz="1400" dirty="0"/>
              <a:t>sekä</a:t>
            </a:r>
            <a:r>
              <a:rPr lang="fi-FI" sz="1400"/>
              <a:t> pelastustoiminnan </a:t>
            </a:r>
            <a:r>
              <a:rPr lang="fi-FI" sz="1400" dirty="0"/>
              <a:t>valtakunnallisen ja alueellisten tilannekuva- ja johtamistoimintojen kehittäminen (hanke 2022-2023 + toimeenpano </a:t>
            </a:r>
            <a:r>
              <a:rPr lang="fi-FI" sz="1400"/>
              <a:t>2024 </a:t>
            </a:r>
            <a:r>
              <a:rPr lang="fi-FI" sz="1400">
                <a:sym typeface="Wingdings" panose="05000000000000000000" pitchFamily="2" charset="2"/>
              </a:rPr>
              <a:t></a:t>
            </a:r>
            <a:r>
              <a:rPr lang="fi-FI" sz="1400" dirty="0">
                <a:sym typeface="Wingdings" panose="05000000000000000000" pitchFamily="2" charset="2"/>
              </a:rPr>
              <a:t> </a:t>
            </a:r>
            <a:r>
              <a:rPr lang="fi-FI" sz="1400">
                <a:sym typeface="Wingdings" panose="05000000000000000000" pitchFamily="2" charset="2"/>
              </a:rPr>
              <a:t>)</a:t>
            </a:r>
            <a:endParaRPr lang="fi-FI" sz="1400" dirty="0">
              <a:sym typeface="Wingdings" panose="05000000000000000000" pitchFamily="2" charset="2"/>
            </a:endParaRPr>
          </a:p>
          <a:p>
            <a:pPr marL="0" indent="0">
              <a:buNone/>
            </a:pPr>
            <a:r>
              <a:rPr lang="fi-FI" sz="1800" dirty="0">
                <a:sym typeface="Wingdings" panose="05000000000000000000" pitchFamily="2" charset="2"/>
              </a:rPr>
              <a:t>		</a:t>
            </a:r>
            <a:r>
              <a:rPr lang="fi-FI" sz="1200" dirty="0">
                <a:sym typeface="Wingdings" panose="05000000000000000000" pitchFamily="2" charset="2"/>
              </a:rPr>
              <a:t>Lisätiedot: 	erityisasiantuntija Olli Ryhänen, SM pelastusosasto,</a:t>
            </a:r>
            <a:br>
              <a:rPr lang="fi-FI" sz="1200">
                <a:sym typeface="Wingdings" panose="05000000000000000000" pitchFamily="2" charset="2"/>
              </a:rPr>
            </a:br>
            <a:r>
              <a:rPr lang="fi-FI" sz="1200" dirty="0">
                <a:sym typeface="Wingdings" panose="05000000000000000000" pitchFamily="2" charset="2"/>
              </a:rPr>
              <a:t>			olli.ryhanen@gov.fi</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058379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Sisäministeriön poliisiosasto</a:t>
            </a:r>
          </a:p>
        </p:txBody>
      </p:sp>
      <p:sp>
        <p:nvSpPr>
          <p:cNvPr id="3" name="Sisällön paikkamerkki 2"/>
          <p:cNvSpPr>
            <a:spLocks noGrp="1"/>
          </p:cNvSpPr>
          <p:nvPr>
            <p:ph idx="1"/>
          </p:nvPr>
        </p:nvSpPr>
        <p:spPr>
          <a:xfrm>
            <a:off x="612000" y="1248230"/>
            <a:ext cx="10746000" cy="4936404"/>
          </a:xfrm>
        </p:spPr>
        <p:txBody>
          <a:bodyPr/>
          <a:lstStyle/>
          <a:p>
            <a:pPr marL="0" indent="0">
              <a:buNone/>
            </a:pPr>
            <a:endParaRPr lang="fi-FI" sz="1400" dirty="0"/>
          </a:p>
          <a:p>
            <a:r>
              <a:rPr lang="fi-FI" sz="1400" dirty="0"/>
              <a:t>Poliisi on sisäministeriön alaisuudessa toimiva yleinen turvallisuusviranomainen. Sisäministeriön poliisiosasto tulosohjaa poliisin ylijohtona toimivaa Poliisihallitusta. Poliisiylijohtaja johtaa Poliisihallitusta, joka johtaa ja ohjaa poliisin operatiivista toimintaa.</a:t>
            </a:r>
          </a:p>
          <a:p>
            <a:r>
              <a:rPr lang="fi-FI" sz="1400" dirty="0"/>
              <a:t>Poliisilain (872/2011) mukaan poliisin perustehtävä on oikeus- ja yhteiskuntajärjestyksen turvaaminen, kansallisen turvallisuuden suojaaminen, yleisen järjestyksen ja turvallisuuden ylläpitäminen sekä rikosten ennalta estäminen, paljastaminen, selvittäminen ja syyteharkintaan saattaminen. Poliisi toimii turvallisuuden ylläpitämiseksi yhteistyössä muiden viranomaisten sekä yhteisöjen ja asukkaiden kanssa ja huolehtii tehtäviinsä kuuluvasta kansainvälisestä yhteistyöstä</a:t>
            </a:r>
          </a:p>
          <a:p>
            <a:r>
              <a:rPr lang="fi-FI" sz="1400" dirty="0"/>
              <a:t>Poliisi suorittaa lisäksi lupahallintoon liittyvät ja muut sille laissa erikseen säädetyt tehtävät sekä antaa jokaiselle tehtäväpiiriinsä kuuluvaa apua. Jos on perusteltua syytä olettaa henkilön kadonneen tai joutuneen onnettomuuden uhriksi, poliisin on ryhdyttävä tarpeellisiin toimenpiteisiin henkilön löytämiseksi. </a:t>
            </a:r>
          </a:p>
          <a:p>
            <a:r>
              <a:rPr lang="fi-FI" sz="1400" dirty="0"/>
              <a:t>Rikosten esitutkinnasta säädetään esitutkintalaissa (805/2011), rikosten esitutkinnassa käytettävistä pakkokeinoista pakkokeinolaissa (806/2011) ja poliisihallinnon tehtävien järjestämisestä poliisin hallinnosta annetussa laissa (110/1992).</a:t>
            </a:r>
          </a:p>
          <a:p>
            <a:pPr marL="0" indent="0">
              <a:buNone/>
            </a:pPr>
            <a:endParaRPr lang="fi-FI" sz="1200" dirty="0">
              <a:sym typeface="Wingdings" panose="05000000000000000000" pitchFamily="2" charset="2"/>
            </a:endParaRP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225787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43AEE-C661-A505-3568-3B20AA5B19F9}"/>
              </a:ext>
            </a:extLst>
          </p:cNvPr>
          <p:cNvSpPr>
            <a:spLocks noGrp="1"/>
          </p:cNvSpPr>
          <p:nvPr>
            <p:ph type="ctrTitle"/>
          </p:nvPr>
        </p:nvSpPr>
        <p:spPr/>
        <p:txBody>
          <a:bodyPr/>
          <a:lstStyle/>
          <a:p>
            <a:r>
              <a:rPr lang="fi-FI" dirty="0" err="1"/>
              <a:t>Sosiaali</a:t>
            </a:r>
            <a:r>
              <a:rPr lang="fi-FI" dirty="0"/>
              <a:t>- ja terveysministeriö</a:t>
            </a:r>
            <a:endParaRPr lang="en-GB" dirty="0"/>
          </a:p>
        </p:txBody>
      </p:sp>
      <p:sp>
        <p:nvSpPr>
          <p:cNvPr id="5" name="Subtitle 4">
            <a:extLst>
              <a:ext uri="{FF2B5EF4-FFF2-40B4-BE49-F238E27FC236}">
                <a16:creationId xmlns:a16="http://schemas.microsoft.com/office/drawing/2014/main" id="{E51C4558-6841-3D88-9E04-6454D258CDB8}"/>
              </a:ext>
            </a:extLst>
          </p:cNvPr>
          <p:cNvSpPr>
            <a:spLocks noGrp="1"/>
          </p:cNvSpPr>
          <p:nvPr>
            <p:ph type="subTitle" idx="1"/>
          </p:nvPr>
        </p:nvSpPr>
        <p:spPr/>
        <p:txBody>
          <a:bodyPr/>
          <a:lstStyle/>
          <a:p>
            <a:r>
              <a:rPr lang="en-GB" dirty="0"/>
              <a:t>Aino-Maija Alstela</a:t>
            </a:r>
          </a:p>
          <a:p>
            <a:r>
              <a:rPr lang="en-GB" dirty="0" err="1"/>
              <a:t>Erityisasiantuntija</a:t>
            </a:r>
            <a:endParaRPr lang="en-GB" dirty="0"/>
          </a:p>
          <a:p>
            <a:r>
              <a:rPr lang="en-GB" dirty="0"/>
              <a:t>21.11.2023</a:t>
            </a:r>
          </a:p>
        </p:txBody>
      </p:sp>
    </p:spTree>
    <p:extLst>
      <p:ext uri="{BB962C8B-B14F-4D97-AF65-F5344CB8AC3E}">
        <p14:creationId xmlns:p14="http://schemas.microsoft.com/office/powerpoint/2010/main" val="487779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0BEBCC3-7F72-C54D-9199-76F4B322CB0A}"/>
              </a:ext>
            </a:extLst>
          </p:cNvPr>
          <p:cNvSpPr>
            <a:spLocks noGrp="1"/>
          </p:cNvSpPr>
          <p:nvPr>
            <p:ph type="title"/>
          </p:nvPr>
        </p:nvSpPr>
        <p:spPr/>
        <p:txBody>
          <a:bodyPr anchor="b"/>
          <a:lstStyle/>
          <a:p>
            <a:r>
              <a:rPr lang="fi-FI" dirty="0" err="1"/>
              <a:t>Sosiaali</a:t>
            </a:r>
            <a:r>
              <a:rPr lang="fi-FI" dirty="0"/>
              <a:t>- ja terveysministeriö STM</a:t>
            </a:r>
            <a:endParaRPr lang="en-GB" dirty="0"/>
          </a:p>
        </p:txBody>
      </p:sp>
      <p:pic>
        <p:nvPicPr>
          <p:cNvPr id="2" name="Sisällön paikkamerkki 1"/>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0244" y="1714500"/>
            <a:ext cx="9565594" cy="4865914"/>
          </a:xfrm>
        </p:spPr>
      </p:pic>
    </p:spTree>
    <p:extLst>
      <p:ext uri="{BB962C8B-B14F-4D97-AF65-F5344CB8AC3E}">
        <p14:creationId xmlns:p14="http://schemas.microsoft.com/office/powerpoint/2010/main" val="2322022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D1BA730-1618-485A-97F2-723EE058D644}"/>
              </a:ext>
            </a:extLst>
          </p:cNvPr>
          <p:cNvSpPr>
            <a:spLocks noGrp="1"/>
          </p:cNvSpPr>
          <p:nvPr>
            <p:ph type="title"/>
          </p:nvPr>
        </p:nvSpPr>
        <p:spPr/>
        <p:txBody>
          <a:bodyPr/>
          <a:lstStyle/>
          <a:p>
            <a:r>
              <a:rPr lang="fi-FI" dirty="0"/>
              <a:t>Suomen linjaukset -dokumentin esittely</a:t>
            </a:r>
          </a:p>
        </p:txBody>
      </p:sp>
      <p:sp>
        <p:nvSpPr>
          <p:cNvPr id="3" name="Sisällön paikkamerkki 2">
            <a:extLst>
              <a:ext uri="{FF2B5EF4-FFF2-40B4-BE49-F238E27FC236}">
                <a16:creationId xmlns:a16="http://schemas.microsoft.com/office/drawing/2014/main" id="{48B5375B-87A1-46D2-BEA4-C640CC406C73}"/>
              </a:ext>
            </a:extLst>
          </p:cNvPr>
          <p:cNvSpPr>
            <a:spLocks noGrp="1"/>
          </p:cNvSpPr>
          <p:nvPr>
            <p:ph idx="1"/>
          </p:nvPr>
        </p:nvSpPr>
        <p:spPr/>
        <p:txBody>
          <a:bodyPr/>
          <a:lstStyle/>
          <a:p>
            <a:r>
              <a:rPr lang="fi-FI" sz="1200" dirty="0"/>
              <a:t>IMO:n IMSAS-auditoinnin valmistelu- ja koordinaatiotyöryhmä valmisteli nämä Suomen linjaukset menettelyistä, joilla varmistetaan Kansainvälisen merenkulkujärjestön pakollisten velvoitteiden toimeenpano kansallisella lainsäädännöllä sekä merenkulun hallinnon vaatimustenmukaisuus. Kyseessä ei ole merenkulun strategia.</a:t>
            </a:r>
          </a:p>
          <a:p>
            <a:r>
              <a:rPr lang="fi-FI" sz="1200" dirty="0">
                <a:hlinkClick r:id="rId2"/>
              </a:rPr>
              <a:t>https://tila.tiimeri.fi/sites/vn-imo_imsas_audit/_layouts/15/WopiFrame.aspx?sourcedoc={F9723F35-31BA-4C92-8C86-C99814656794}&amp;file=Suomen%20linjaukset%202023%20pohjalla.docx&amp;action=default</a:t>
            </a:r>
            <a:endParaRPr lang="fi-FI" sz="1200" dirty="0"/>
          </a:p>
          <a:p>
            <a:r>
              <a:rPr lang="fi-FI" sz="1200" dirty="0"/>
              <a:t>Linjaukset sisältävät: </a:t>
            </a:r>
          </a:p>
          <a:p>
            <a:pPr lvl="1">
              <a:buFont typeface="+mj-lt"/>
              <a:buAutoNum type="arabicPeriod"/>
            </a:pPr>
            <a:r>
              <a:rPr lang="fi-FI" sz="1200" dirty="0"/>
              <a:t>taustan, tavoitteet ja soveltamisalan IMO:n III –säännöstön mukaisesti. </a:t>
            </a:r>
          </a:p>
          <a:p>
            <a:pPr lvl="1">
              <a:buFont typeface="+mj-lt"/>
              <a:buAutoNum type="arabicPeriod"/>
            </a:pPr>
            <a:r>
              <a:rPr lang="fi-FI" sz="1200" dirty="0"/>
              <a:t>menettelyt tavoitteiden ja resurssien asettamiseen merenkulun hallinnolle, sen toiminnan mittaamiselle ja vaatimustenmukaisuuden valvonnalle sekä hallinnon yhteisen katselmusmenettelyn </a:t>
            </a:r>
          </a:p>
          <a:p>
            <a:pPr lvl="1">
              <a:buFont typeface="+mj-lt"/>
              <a:buAutoNum type="arabicPeriod"/>
            </a:pPr>
            <a:r>
              <a:rPr lang="fi-FI" sz="1200" dirty="0"/>
              <a:t>merenkulun hallinnossa toimivat ministeriöt ja virastot, prosessin IMO:n sääntelyn kansalliseen hyväksyntään ja voimaansaattamiseen sekä merenkulun hallinnon operatiiviset toimijat ja tehtävät lippuvaltion, rannikkovaltion ja satamavaltion vastuiden mukaisesti. </a:t>
            </a:r>
          </a:p>
          <a:p>
            <a:pPr lvl="1">
              <a:buFont typeface="+mj-lt"/>
              <a:buAutoNum type="arabicPeriod"/>
            </a:pPr>
            <a:r>
              <a:rPr lang="fi-FI" sz="1200" dirty="0"/>
              <a:t>Lopuksi esitellään hallinnon jatkuva parantaminen linjauksia hyödyntämällä. 	</a:t>
            </a:r>
          </a:p>
          <a:p>
            <a:r>
              <a:rPr lang="fi-FI" sz="1200" dirty="0"/>
              <a:t>Linjausten vahvistaminen: Linjaukset valmistellut IMO:n IMSAS-auditoinnin koordinaatioryhmä puoltaa linjauksia 20.11. Linjaukset vahvistetaan liikenne- ja viestintäministeriön tieto-osaston johtoryhmässä käännettäväksi englanniksi ja julkaistaviksi ministeriön julkaisusarjassa. Käännös ja julkaisuprosessit 27.11.- Julkaisu toimitetaan </a:t>
            </a:r>
            <a:r>
              <a:rPr lang="fi-FI" sz="1200" dirty="0" err="1"/>
              <a:t>audiittoreille</a:t>
            </a:r>
            <a:r>
              <a:rPr lang="fi-FI" sz="1200" dirty="0"/>
              <a:t> viimeistään helmikuussa. Merenkulun hallinto –dokumentti täydennettävä 13.12. niiltä osin kuin se on käännettävä IMO:n esikysymyksiä ja </a:t>
            </a:r>
            <a:r>
              <a:rPr lang="fi-FI" sz="1200" dirty="0" err="1"/>
              <a:t>PAQ:ia</a:t>
            </a:r>
            <a:r>
              <a:rPr lang="fi-FI" sz="1200" dirty="0"/>
              <a:t> varten. Käännös kestää noin 1 vk/ 10 sivua + mahdollinen tarvittava lisäaika kuviin. Dokumentti julkistetaan Valtioneuvoston hankeikkunassa.</a:t>
            </a:r>
          </a:p>
          <a:p>
            <a:endParaRPr lang="fi-FI" dirty="0"/>
          </a:p>
          <a:p>
            <a:endParaRPr lang="fi-FI" dirty="0"/>
          </a:p>
          <a:p>
            <a:endParaRPr lang="fi-FI" dirty="0"/>
          </a:p>
          <a:p>
            <a:endParaRPr lang="fi-FI" dirty="0"/>
          </a:p>
        </p:txBody>
      </p:sp>
      <p:sp>
        <p:nvSpPr>
          <p:cNvPr id="4" name="Päivämäärän paikkamerkki 3">
            <a:extLst>
              <a:ext uri="{FF2B5EF4-FFF2-40B4-BE49-F238E27FC236}">
                <a16:creationId xmlns:a16="http://schemas.microsoft.com/office/drawing/2014/main" id="{F644005B-10AB-4F8E-92D1-E3EF0617722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F2D2DD0-5B36-412A-8C78-E4B553D147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7440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STM tehtävät</a:t>
            </a:r>
          </a:p>
        </p:txBody>
      </p:sp>
      <p:sp>
        <p:nvSpPr>
          <p:cNvPr id="3" name="Sisällön paikkamerkki 2"/>
          <p:cNvSpPr>
            <a:spLocks noGrp="1"/>
          </p:cNvSpPr>
          <p:nvPr>
            <p:ph idx="1"/>
          </p:nvPr>
        </p:nvSpPr>
        <p:spPr>
          <a:xfrm>
            <a:off x="649940" y="1747157"/>
            <a:ext cx="10896601" cy="4429806"/>
          </a:xfrm>
        </p:spPr>
        <p:txBody>
          <a:bodyPr/>
          <a:lstStyle/>
          <a:p>
            <a:pPr marL="0" lvl="0" indent="0">
              <a:buNone/>
            </a:pPr>
            <a:r>
              <a:rPr lang="fi-FI" dirty="0" err="1"/>
              <a:t>Sosiaali</a:t>
            </a:r>
            <a:r>
              <a:rPr lang="fi-FI" dirty="0"/>
              <a:t>- ja terveysministeriön tehtävänä on tukea ihmisten hyvää terveyttä ja toimintakykyä, terveellistä työ- ja elinympäristöä ja sukupuolten tasa-arvoa sekä turvata riittävät </a:t>
            </a:r>
            <a:r>
              <a:rPr lang="fi-FI" dirty="0" err="1"/>
              <a:t>sosiaali</a:t>
            </a:r>
            <a:r>
              <a:rPr lang="fi-FI" dirty="0"/>
              <a:t>- ja terveyspalvelut ja kohtuullinen toimeentulo elämän eri vaiheissa.</a:t>
            </a:r>
          </a:p>
          <a:p>
            <a:pPr marL="0" lvl="0" indent="0">
              <a:buNone/>
            </a:pPr>
            <a:endParaRPr lang="fi-FI" dirty="0"/>
          </a:p>
          <a:p>
            <a:pPr marL="0" lvl="0" indent="0">
              <a:buNone/>
            </a:pPr>
            <a:r>
              <a:rPr lang="fi-FI" dirty="0"/>
              <a:t>Tehtävämme:</a:t>
            </a:r>
          </a:p>
          <a:p>
            <a:pPr lvl="0"/>
            <a:r>
              <a:rPr lang="fi-FI" dirty="0"/>
              <a:t>tuemme ihmisten hyvää terveyttä ja toimintakykyä</a:t>
            </a:r>
          </a:p>
          <a:p>
            <a:pPr lvl="0"/>
            <a:r>
              <a:rPr lang="fi-FI" dirty="0"/>
              <a:t>tuemme terveellistä työ- ja elinympäristöä</a:t>
            </a:r>
          </a:p>
          <a:p>
            <a:pPr lvl="0"/>
            <a:r>
              <a:rPr lang="fi-FI" dirty="0"/>
              <a:t>turvaamme riittävät </a:t>
            </a:r>
            <a:r>
              <a:rPr lang="fi-FI" dirty="0" err="1"/>
              <a:t>sosiaali</a:t>
            </a:r>
            <a:r>
              <a:rPr lang="fi-FI" dirty="0"/>
              <a:t>- ja terveyspalvelut</a:t>
            </a:r>
          </a:p>
          <a:p>
            <a:pPr lvl="0"/>
            <a:r>
              <a:rPr lang="fi-FI" dirty="0"/>
              <a:t>turvaamme kohtuullinen toimeentulo elämän eri vaiheissa</a:t>
            </a:r>
          </a:p>
          <a:p>
            <a:pPr lvl="0"/>
            <a:r>
              <a:rPr lang="fi-FI" dirty="0"/>
              <a:t>edistämme sukupuolten tasa-arvoa.</a:t>
            </a:r>
          </a:p>
          <a:p>
            <a:endParaRPr lang="fi-FI" dirty="0"/>
          </a:p>
        </p:txBody>
      </p:sp>
    </p:spTree>
    <p:extLst>
      <p:ext uri="{BB962C8B-B14F-4D97-AF65-F5344CB8AC3E}">
        <p14:creationId xmlns:p14="http://schemas.microsoft.com/office/powerpoint/2010/main" val="1154319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STM tavoitteet</a:t>
            </a:r>
          </a:p>
        </p:txBody>
      </p:sp>
      <p:sp>
        <p:nvSpPr>
          <p:cNvPr id="3" name="Sisällön paikkamerkki 2"/>
          <p:cNvSpPr>
            <a:spLocks noGrp="1"/>
          </p:cNvSpPr>
          <p:nvPr>
            <p:ph idx="1"/>
          </p:nvPr>
        </p:nvSpPr>
        <p:spPr/>
        <p:txBody>
          <a:bodyPr/>
          <a:lstStyle/>
          <a:p>
            <a:pPr marL="0" indent="0">
              <a:buNone/>
            </a:pPr>
            <a:r>
              <a:rPr lang="fi-FI" dirty="0" err="1"/>
              <a:t>Sosiaali</a:t>
            </a:r>
            <a:r>
              <a:rPr lang="fi-FI" dirty="0"/>
              <a:t>- ja terveysministeriö vastaa </a:t>
            </a:r>
            <a:r>
              <a:rPr lang="fi-FI" dirty="0" err="1"/>
              <a:t>sosiaali</a:t>
            </a:r>
            <a:r>
              <a:rPr lang="fi-FI" dirty="0"/>
              <a:t>- ja terveyspolitiikan suunnittelusta, ohjauksesta ja toimeenpanosta. </a:t>
            </a:r>
          </a:p>
          <a:p>
            <a:pPr marL="0" indent="0">
              <a:buNone/>
            </a:pPr>
            <a:endParaRPr lang="fi-FI" dirty="0"/>
          </a:p>
          <a:p>
            <a:pPr marL="0" indent="0">
              <a:buNone/>
            </a:pPr>
            <a:r>
              <a:rPr lang="fi-FI" dirty="0"/>
              <a:t>Osana valtioneuvostoa STM</a:t>
            </a:r>
          </a:p>
          <a:p>
            <a:pPr lvl="0"/>
            <a:r>
              <a:rPr lang="fi-FI" dirty="0"/>
              <a:t>toteuttaa hallitusohjelmaa</a:t>
            </a:r>
          </a:p>
          <a:p>
            <a:pPr lvl="0"/>
            <a:r>
              <a:rPr lang="fi-FI" dirty="0"/>
              <a:t>valmistelee lainsäädännön ja keskeiset uudistukset</a:t>
            </a:r>
          </a:p>
          <a:p>
            <a:pPr lvl="0"/>
            <a:r>
              <a:rPr lang="fi-FI" dirty="0"/>
              <a:t>ohjaa uudistusten toteuttamista sekä</a:t>
            </a:r>
          </a:p>
          <a:p>
            <a:pPr lvl="0"/>
            <a:r>
              <a:rPr lang="fi-FI" dirty="0"/>
              <a:t>huolehtii valtioneuvoston esikuntatehtävistä.</a:t>
            </a:r>
          </a:p>
          <a:p>
            <a:endParaRPr lang="fi-FI" dirty="0"/>
          </a:p>
        </p:txBody>
      </p:sp>
    </p:spTree>
    <p:extLst>
      <p:ext uri="{BB962C8B-B14F-4D97-AF65-F5344CB8AC3E}">
        <p14:creationId xmlns:p14="http://schemas.microsoft.com/office/powerpoint/2010/main" val="3071227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STM vastuualueet</a:t>
            </a:r>
          </a:p>
        </p:txBody>
      </p:sp>
      <p:sp>
        <p:nvSpPr>
          <p:cNvPr id="3" name="Sisällön paikkamerkki 2"/>
          <p:cNvSpPr>
            <a:spLocks noGrp="1"/>
          </p:cNvSpPr>
          <p:nvPr>
            <p:ph idx="1"/>
          </p:nvPr>
        </p:nvSpPr>
        <p:spPr/>
        <p:txBody>
          <a:bodyPr/>
          <a:lstStyle/>
          <a:p>
            <a:pPr marL="0" indent="0">
              <a:buNone/>
            </a:pPr>
            <a:r>
              <a:rPr lang="fi-FI" dirty="0" err="1"/>
              <a:t>Sosiaali</a:t>
            </a:r>
            <a:r>
              <a:rPr lang="fi-FI" dirty="0"/>
              <a:t>- ja terveysministeriön hallinnonala on laaja. Tukena työssä on koko hallinnonalan virastojen ja laitosten asiantuntemus.</a:t>
            </a:r>
          </a:p>
          <a:p>
            <a:pPr marL="0" indent="0">
              <a:buNone/>
            </a:pPr>
            <a:endParaRPr lang="fi-FI" dirty="0"/>
          </a:p>
          <a:p>
            <a:pPr marL="0" indent="0">
              <a:buNone/>
            </a:pPr>
            <a:r>
              <a:rPr lang="fi-FI" dirty="0"/>
              <a:t>Vastuualueemme:</a:t>
            </a:r>
          </a:p>
          <a:p>
            <a:pPr lvl="0"/>
            <a:r>
              <a:rPr lang="fi-FI" dirty="0"/>
              <a:t>hyvinvoinnin ja terveyden tukeminen</a:t>
            </a:r>
          </a:p>
          <a:p>
            <a:pPr lvl="0"/>
            <a:r>
              <a:rPr lang="fi-FI" dirty="0" err="1"/>
              <a:t>sosiaali</a:t>
            </a:r>
            <a:r>
              <a:rPr lang="fi-FI" dirty="0"/>
              <a:t>- ja terveyspalvelut</a:t>
            </a:r>
          </a:p>
          <a:p>
            <a:pPr lvl="0"/>
            <a:r>
              <a:rPr lang="fi-FI" dirty="0"/>
              <a:t>sosiaalivakuutus (eläke-, sairaus- ja työttömyysvakuutus)</a:t>
            </a:r>
          </a:p>
          <a:p>
            <a:pPr lvl="0"/>
            <a:r>
              <a:rPr lang="fi-FI" dirty="0"/>
              <a:t>yksityisvakuutus</a:t>
            </a:r>
          </a:p>
          <a:p>
            <a:pPr lvl="0"/>
            <a:r>
              <a:rPr lang="fi-FI" dirty="0"/>
              <a:t>työsuojelu ja työhyvinvointi</a:t>
            </a:r>
          </a:p>
          <a:p>
            <a:pPr lvl="0"/>
            <a:r>
              <a:rPr lang="fi-FI" dirty="0"/>
              <a:t>tasa-arvo.</a:t>
            </a:r>
          </a:p>
          <a:p>
            <a:endParaRPr lang="fi-FI" dirty="0"/>
          </a:p>
        </p:txBody>
      </p:sp>
    </p:spTree>
    <p:extLst>
      <p:ext uri="{BB962C8B-B14F-4D97-AF65-F5344CB8AC3E}">
        <p14:creationId xmlns:p14="http://schemas.microsoft.com/office/powerpoint/2010/main" val="3887161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Työ- ja tasa-arvo-osasto TTO</a:t>
            </a:r>
          </a:p>
        </p:txBody>
      </p:sp>
      <p:sp>
        <p:nvSpPr>
          <p:cNvPr id="3" name="Sisällön paikkamerkki 2"/>
          <p:cNvSpPr>
            <a:spLocks noGrp="1"/>
          </p:cNvSpPr>
          <p:nvPr>
            <p:ph idx="1"/>
          </p:nvPr>
        </p:nvSpPr>
        <p:spPr>
          <a:xfrm>
            <a:off x="649940" y="2090056"/>
            <a:ext cx="10896601" cy="4376057"/>
          </a:xfrm>
        </p:spPr>
        <p:txBody>
          <a:bodyPr/>
          <a:lstStyle/>
          <a:p>
            <a:pPr marL="0" indent="0">
              <a:buNone/>
            </a:pPr>
            <a:r>
              <a:rPr lang="fi-FI" dirty="0"/>
              <a:t>TTO ohjaa työsuojeluvalvontaa ja -hallintoa, valmistelee ja kehittää työsuojelun lainsäädäntöä, työsuojelupolitiikkaa ja työterveyshuoltoa sekä huolehtii kansainvälisestä yhteistyöstä näillä aloilla.</a:t>
            </a:r>
          </a:p>
          <a:p>
            <a:pPr marL="0" indent="0">
              <a:buNone/>
            </a:pPr>
            <a:endParaRPr lang="fi-FI" dirty="0"/>
          </a:p>
          <a:p>
            <a:pPr marL="0" indent="0">
              <a:buNone/>
            </a:pPr>
            <a:r>
              <a:rPr lang="fi-FI" dirty="0"/>
              <a:t>Lisäksi osasto valmistelee ja kehittää hallituksen tasa-arvopolitiikkaa, tasa-arvolainsäädäntöä ja sukupuolinäkökulman </a:t>
            </a:r>
            <a:r>
              <a:rPr lang="fi-FI" dirty="0" err="1"/>
              <a:t>valtavirtaistamista</a:t>
            </a:r>
            <a:r>
              <a:rPr lang="fi-FI" dirty="0"/>
              <a:t>.</a:t>
            </a:r>
          </a:p>
          <a:p>
            <a:pPr marL="0" indent="0">
              <a:buNone/>
            </a:pPr>
            <a:endParaRPr lang="fi-FI" dirty="0"/>
          </a:p>
          <a:p>
            <a:pPr marL="0" indent="0">
              <a:buNone/>
            </a:pPr>
            <a:r>
              <a:rPr lang="fi-FI" dirty="0"/>
              <a:t>Osaston tehtäviin kuuluvat myös lomitukseen ja Euroopan unionin rakennerahastohankkeisiin liittyvät asiat sekä ne asiat, jotka on säädetty ministeriön käsiteltäväksi työsuojeluviranomaisena.</a:t>
            </a:r>
          </a:p>
          <a:p>
            <a:endParaRPr lang="fi-FI" dirty="0"/>
          </a:p>
        </p:txBody>
      </p:sp>
    </p:spTree>
    <p:extLst>
      <p:ext uri="{BB962C8B-B14F-4D97-AF65-F5344CB8AC3E}">
        <p14:creationId xmlns:p14="http://schemas.microsoft.com/office/powerpoint/2010/main" val="4174237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TTO tulosohjaus</a:t>
            </a:r>
          </a:p>
        </p:txBody>
      </p:sp>
      <p:sp>
        <p:nvSpPr>
          <p:cNvPr id="3" name="Sisällön paikkamerkki 2"/>
          <p:cNvSpPr>
            <a:spLocks noGrp="1"/>
          </p:cNvSpPr>
          <p:nvPr>
            <p:ph idx="1"/>
          </p:nvPr>
        </p:nvSpPr>
        <p:spPr/>
        <p:txBody>
          <a:bodyPr/>
          <a:lstStyle/>
          <a:p>
            <a:pPr marL="0" indent="0">
              <a:buNone/>
            </a:pPr>
            <a:r>
              <a:rPr lang="fi-FI" dirty="0"/>
              <a:t>Ministeriö tekee nelivuotisen tulossopimuksen muun muassa seuraavien virastojen ja laitosten kanssa:</a:t>
            </a:r>
          </a:p>
          <a:p>
            <a:r>
              <a:rPr lang="fi-FI" dirty="0"/>
              <a:t>Aluehallintovirasto (työsuojelu)</a:t>
            </a:r>
          </a:p>
          <a:p>
            <a:r>
              <a:rPr lang="fi-FI" dirty="0"/>
              <a:t>Työterveyslaitos TTL</a:t>
            </a:r>
          </a:p>
          <a:p>
            <a:endParaRPr lang="fi-FI" dirty="0"/>
          </a:p>
          <a:p>
            <a:pPr marL="0" indent="0">
              <a:buNone/>
            </a:pPr>
            <a:r>
              <a:rPr lang="fi-FI" dirty="0"/>
              <a:t>TTO vastaa aluehallintoviraston työsuojelun vastuualueiden ja Työterveyslaitoksen tulosohjauksesta.</a:t>
            </a:r>
          </a:p>
          <a:p>
            <a:endParaRPr lang="fi-FI" dirty="0"/>
          </a:p>
          <a:p>
            <a:pPr marL="0" indent="0">
              <a:buNone/>
            </a:pPr>
            <a:endParaRPr lang="fi-FI" dirty="0"/>
          </a:p>
        </p:txBody>
      </p:sp>
    </p:spTree>
    <p:extLst>
      <p:ext uri="{BB962C8B-B14F-4D97-AF65-F5344CB8AC3E}">
        <p14:creationId xmlns:p14="http://schemas.microsoft.com/office/powerpoint/2010/main" val="16573728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Valvonta- ja ohjausyksikkö VY</a:t>
            </a:r>
          </a:p>
        </p:txBody>
      </p:sp>
      <p:sp>
        <p:nvSpPr>
          <p:cNvPr id="3" name="Sisällön paikkamerkki 2"/>
          <p:cNvSpPr>
            <a:spLocks noGrp="1"/>
          </p:cNvSpPr>
          <p:nvPr>
            <p:ph idx="1"/>
          </p:nvPr>
        </p:nvSpPr>
        <p:spPr/>
        <p:txBody>
          <a:bodyPr/>
          <a:lstStyle/>
          <a:p>
            <a:pPr marL="0" lvl="0" indent="0">
              <a:buNone/>
            </a:pPr>
            <a:r>
              <a:rPr lang="fi-FI" dirty="0"/>
              <a:t>Tehtävät:</a:t>
            </a:r>
          </a:p>
          <a:p>
            <a:pPr lvl="0"/>
            <a:r>
              <a:rPr lang="fi-FI" dirty="0"/>
              <a:t>käsittelee työsuojeluvalvontaa ja -hallinto ja ohjausta</a:t>
            </a:r>
          </a:p>
          <a:p>
            <a:pPr lvl="0"/>
            <a:r>
              <a:rPr lang="fi-FI" dirty="0"/>
              <a:t>ohjaa työsuojelun alueellista toimintaa</a:t>
            </a:r>
          </a:p>
          <a:p>
            <a:pPr lvl="0"/>
            <a:r>
              <a:rPr lang="fi-FI" dirty="0"/>
              <a:t>ohjaa laiteturvallisuutta sekä työsuojeluviranomaisena toimimista.</a:t>
            </a:r>
          </a:p>
          <a:p>
            <a:pPr lvl="0"/>
            <a:endParaRPr lang="fi-FI" dirty="0"/>
          </a:p>
          <a:p>
            <a:pPr marL="0" indent="0">
              <a:buNone/>
            </a:pPr>
            <a:r>
              <a:rPr lang="fi-FI" dirty="0"/>
              <a:t>Valvontajohtaja Arto Teronen</a:t>
            </a:r>
          </a:p>
          <a:p>
            <a:pPr marL="0" indent="0">
              <a:buNone/>
            </a:pPr>
            <a:r>
              <a:rPr lang="fi-FI" dirty="0"/>
              <a:t>Erityisasiantuntija Aino-Maija Alstela</a:t>
            </a:r>
          </a:p>
          <a:p>
            <a:endParaRPr lang="fi-FI" dirty="0"/>
          </a:p>
        </p:txBody>
      </p:sp>
    </p:spTree>
    <p:extLst>
      <p:ext uri="{BB962C8B-B14F-4D97-AF65-F5344CB8AC3E}">
        <p14:creationId xmlns:p14="http://schemas.microsoft.com/office/powerpoint/2010/main" val="1798037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Säädösyksikkö SY</a:t>
            </a:r>
          </a:p>
        </p:txBody>
      </p:sp>
      <p:sp>
        <p:nvSpPr>
          <p:cNvPr id="3" name="Sisällön paikkamerkki 2"/>
          <p:cNvSpPr>
            <a:spLocks noGrp="1"/>
          </p:cNvSpPr>
          <p:nvPr>
            <p:ph idx="1"/>
          </p:nvPr>
        </p:nvSpPr>
        <p:spPr/>
        <p:txBody>
          <a:bodyPr/>
          <a:lstStyle/>
          <a:p>
            <a:pPr marL="0" indent="0">
              <a:buNone/>
            </a:pPr>
            <a:r>
              <a:rPr lang="fi-FI" dirty="0"/>
              <a:t>Tehtävät</a:t>
            </a:r>
          </a:p>
          <a:p>
            <a:pPr lvl="0"/>
            <a:r>
              <a:rPr lang="fi-FI" dirty="0"/>
              <a:t>valmistelee ja kehittää työsuojelua koskevaa lainsäädäntöä</a:t>
            </a:r>
          </a:p>
          <a:p>
            <a:pPr lvl="0"/>
            <a:r>
              <a:rPr lang="fi-FI" dirty="0"/>
              <a:t>ohjeistaa ja seuraa säädösten toimeenpanoa</a:t>
            </a:r>
          </a:p>
          <a:p>
            <a:pPr lvl="0"/>
            <a:r>
              <a:rPr lang="fi-FI" dirty="0"/>
              <a:t>valmistelee työehtosopimusten yleissitovuutta koskevat asiat työehtosopimuksen yleissitovuuden vahvistamislautakunnalle.</a:t>
            </a:r>
          </a:p>
          <a:p>
            <a:endParaRPr lang="fi-FI" dirty="0"/>
          </a:p>
          <a:p>
            <a:pPr marL="0" indent="0">
              <a:buNone/>
            </a:pPr>
            <a:r>
              <a:rPr lang="fi-FI" dirty="0"/>
              <a:t>Johtaja Antti </a:t>
            </a:r>
            <a:r>
              <a:rPr lang="fi-FI" dirty="0" err="1"/>
              <a:t>Janas</a:t>
            </a:r>
            <a:endParaRPr lang="fi-FI" dirty="0"/>
          </a:p>
          <a:p>
            <a:pPr marL="0" indent="0">
              <a:buNone/>
            </a:pPr>
            <a:r>
              <a:rPr lang="fi-FI" dirty="0"/>
              <a:t>Hallitussihteeri Noora Pajukoski</a:t>
            </a:r>
          </a:p>
          <a:p>
            <a:pPr marL="0" indent="0">
              <a:buNone/>
            </a:pPr>
            <a:endParaRPr lang="fi-FI" dirty="0"/>
          </a:p>
        </p:txBody>
      </p:sp>
    </p:spTree>
    <p:extLst>
      <p:ext uri="{BB962C8B-B14F-4D97-AF65-F5344CB8AC3E}">
        <p14:creationId xmlns:p14="http://schemas.microsoft.com/office/powerpoint/2010/main" val="33254022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Toimintapolitiikkayksikkö (TY)</a:t>
            </a:r>
          </a:p>
        </p:txBody>
      </p:sp>
      <p:sp>
        <p:nvSpPr>
          <p:cNvPr id="3" name="Sisällön paikkamerkki 2"/>
          <p:cNvSpPr>
            <a:spLocks noGrp="1"/>
          </p:cNvSpPr>
          <p:nvPr>
            <p:ph idx="1"/>
          </p:nvPr>
        </p:nvSpPr>
        <p:spPr>
          <a:xfrm>
            <a:off x="649940" y="2021541"/>
            <a:ext cx="10896601" cy="4460902"/>
          </a:xfrm>
        </p:spPr>
        <p:txBody>
          <a:bodyPr/>
          <a:lstStyle/>
          <a:p>
            <a:r>
              <a:rPr lang="fi-FI" dirty="0"/>
              <a:t>arvioi ja valmistelee työsuojelua ja työterveyshuoltoa, työkykyä ja työhyvinvointia käsitteleviä strategioita ja toimintapoliittisia linjauksia</a:t>
            </a:r>
          </a:p>
          <a:p>
            <a:r>
              <a:rPr lang="fi-FI" dirty="0"/>
              <a:t>koordinoi työhyvinvointiin liittyvää kehittämistoimintaa</a:t>
            </a:r>
          </a:p>
          <a:p>
            <a:r>
              <a:rPr lang="fi-FI" dirty="0"/>
              <a:t>vastaa Euroopan työterveys- ja työturvallisuusviraston kansallisista ja EU-tason tehtävistä</a:t>
            </a:r>
          </a:p>
          <a:p>
            <a:r>
              <a:rPr lang="fi-FI" dirty="0"/>
              <a:t>käsittelee asiat, jotka koskevat Euroopan unionin rakennerahastohankkeita</a:t>
            </a:r>
          </a:p>
          <a:p>
            <a:r>
              <a:rPr lang="fi-FI" dirty="0"/>
              <a:t>käsittelee maatalousyrittäjien ja turkistuottajien lomituspalveluja sekä poronhoitajien sijaisapua.</a:t>
            </a:r>
          </a:p>
          <a:p>
            <a:endParaRPr lang="fi-FI" dirty="0"/>
          </a:p>
          <a:p>
            <a:pPr marL="0" indent="0">
              <a:buNone/>
            </a:pPr>
            <a:r>
              <a:rPr lang="fi-FI" dirty="0"/>
              <a:t>Johtaja Liisa Hakala</a:t>
            </a:r>
          </a:p>
          <a:p>
            <a:pPr marL="0" indent="0">
              <a:buNone/>
            </a:pPr>
            <a:r>
              <a:rPr lang="fi-FI" dirty="0"/>
              <a:t>Ylilääkäri haussa</a:t>
            </a:r>
          </a:p>
        </p:txBody>
      </p:sp>
    </p:spTree>
    <p:extLst>
      <p:ext uri="{BB962C8B-B14F-4D97-AF65-F5344CB8AC3E}">
        <p14:creationId xmlns:p14="http://schemas.microsoft.com/office/powerpoint/2010/main" val="2413640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STM/TTO IMO </a:t>
            </a:r>
          </a:p>
        </p:txBody>
      </p:sp>
      <p:sp>
        <p:nvSpPr>
          <p:cNvPr id="3" name="Sisällön paikkamerkki 2"/>
          <p:cNvSpPr>
            <a:spLocks noGrp="1"/>
          </p:cNvSpPr>
          <p:nvPr>
            <p:ph idx="1"/>
          </p:nvPr>
        </p:nvSpPr>
        <p:spPr/>
        <p:txBody>
          <a:bodyPr/>
          <a:lstStyle/>
          <a:p>
            <a:pPr marL="0" indent="0">
              <a:buNone/>
            </a:pPr>
            <a:r>
              <a:rPr lang="fi-FI" dirty="0"/>
              <a:t>IMO kontekstissa seuraavat tehtävät: </a:t>
            </a:r>
          </a:p>
          <a:p>
            <a:pPr lvl="0"/>
            <a:r>
              <a:rPr lang="fi-FI" dirty="0"/>
              <a:t>tapaturman tutkinta</a:t>
            </a:r>
          </a:p>
          <a:p>
            <a:pPr lvl="0"/>
            <a:r>
              <a:rPr lang="fi-FI" dirty="0"/>
              <a:t>työ- ja lepoaikavalvonta</a:t>
            </a:r>
          </a:p>
          <a:p>
            <a:pPr lvl="0"/>
            <a:r>
              <a:rPr lang="fi-FI" dirty="0"/>
              <a:t>miehityslausunnot</a:t>
            </a:r>
          </a:p>
          <a:p>
            <a:pPr marL="0" indent="0">
              <a:buNone/>
            </a:pPr>
            <a:r>
              <a:rPr lang="fi-FI"/>
              <a:t>Toimivaltaisena</a:t>
            </a:r>
            <a:r>
              <a:rPr lang="fi-FI" dirty="0"/>
              <a:t> viranomaisena toimii aluehallintovirastojen työsuojelunvastuualueet.</a:t>
            </a:r>
          </a:p>
          <a:p>
            <a:pPr marL="0" indent="0">
              <a:buNone/>
            </a:pPr>
            <a:endParaRPr lang="fi-FI" dirty="0"/>
          </a:p>
          <a:p>
            <a:r>
              <a:rPr lang="fi-FI" dirty="0"/>
              <a:t>merenkulkijoiden terveysasioita ja merimieslääkäreitä koskeva lainsäädäntö</a:t>
            </a:r>
          </a:p>
          <a:p>
            <a:pPr marL="0" indent="0">
              <a:buNone/>
            </a:pPr>
            <a:r>
              <a:rPr lang="fi-FI" dirty="0"/>
              <a:t>Terveyspoikkeuslupa-asiat ja merimieslääkäreiden ohjaus kuuluvat </a:t>
            </a:r>
            <a:r>
              <a:rPr lang="fi-FI" dirty="0" err="1"/>
              <a:t>Traficomille</a:t>
            </a:r>
            <a:r>
              <a:rPr lang="fi-FI" dirty="0"/>
              <a:t> ja poikkeuslupalausunnot työterveyslaitokselle. </a:t>
            </a:r>
          </a:p>
        </p:txBody>
      </p:sp>
    </p:spTree>
    <p:extLst>
      <p:ext uri="{BB962C8B-B14F-4D97-AF65-F5344CB8AC3E}">
        <p14:creationId xmlns:p14="http://schemas.microsoft.com/office/powerpoint/2010/main" val="13506254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isällön paikkamerkki 1">
            <a:extLst>
              <a:ext uri="{FF2B5EF4-FFF2-40B4-BE49-F238E27FC236}">
                <a16:creationId xmlns:a16="http://schemas.microsoft.com/office/drawing/2014/main" id="{A4FDD590-797A-46D6-9749-4B69E87FC186}"/>
              </a:ext>
            </a:extLst>
          </p:cNvPr>
          <p:cNvSpPr>
            <a:spLocks noGrp="1"/>
          </p:cNvSpPr>
          <p:nvPr>
            <p:ph idx="1"/>
          </p:nvPr>
        </p:nvSpPr>
        <p:spPr>
          <a:xfrm>
            <a:off x="5838825" y="1644650"/>
            <a:ext cx="5981700" cy="4437275"/>
          </a:xfrm>
        </p:spPr>
        <p:txBody>
          <a:bodyPr numCol="2"/>
          <a:lstStyle/>
          <a:p>
            <a:pPr marL="457200" indent="-457200">
              <a:buFont typeface="+mj-lt"/>
              <a:buAutoNum type="arabicPeriod"/>
            </a:pPr>
            <a:r>
              <a:rPr lang="fi-FI" dirty="0"/>
              <a:t>Traficom</a:t>
            </a:r>
          </a:p>
          <a:p>
            <a:pPr marL="457200" indent="-457200">
              <a:buFont typeface="+mj-lt"/>
              <a:buAutoNum type="arabicPeriod"/>
            </a:pPr>
            <a:r>
              <a:rPr lang="fi-FI" dirty="0"/>
              <a:t>Väylävirasto</a:t>
            </a:r>
          </a:p>
          <a:p>
            <a:pPr marL="457200" indent="-457200">
              <a:buFont typeface="+mj-lt"/>
              <a:buAutoNum type="arabicPeriod"/>
            </a:pPr>
            <a:r>
              <a:rPr lang="fi-FI" dirty="0"/>
              <a:t>Ilmatieteen laitos</a:t>
            </a:r>
          </a:p>
          <a:p>
            <a:pPr marL="457200" indent="-457200">
              <a:buFont typeface="+mj-lt"/>
              <a:buAutoNum type="arabicPeriod"/>
            </a:pPr>
            <a:r>
              <a:rPr lang="fi-FI" dirty="0"/>
              <a:t>Rajavartiolaitos</a:t>
            </a:r>
          </a:p>
          <a:p>
            <a:pPr marL="457200" indent="-457200">
              <a:buFont typeface="+mj-lt"/>
              <a:buAutoNum type="arabicPeriod"/>
            </a:pPr>
            <a:r>
              <a:rPr lang="fi-FI" dirty="0"/>
              <a:t>Syke</a:t>
            </a:r>
          </a:p>
          <a:p>
            <a:pPr marL="457200" indent="-457200">
              <a:buFont typeface="+mj-lt"/>
              <a:buAutoNum type="arabicPeriod"/>
            </a:pPr>
            <a:r>
              <a:rPr lang="fi-FI" dirty="0"/>
              <a:t>Fintraffic</a:t>
            </a:r>
          </a:p>
          <a:p>
            <a:pPr marL="457200" indent="-457200">
              <a:buFont typeface="+mj-lt"/>
              <a:buAutoNum type="arabicPeriod"/>
            </a:pPr>
            <a:r>
              <a:rPr lang="fi-FI" dirty="0"/>
              <a:t>OTKES</a:t>
            </a:r>
          </a:p>
          <a:p>
            <a:pPr marL="457200" indent="-457200">
              <a:buFont typeface="+mj-lt"/>
              <a:buAutoNum type="arabicPeriod"/>
            </a:pPr>
            <a:r>
              <a:rPr lang="fi-FI" dirty="0"/>
              <a:t>ELY</a:t>
            </a:r>
          </a:p>
          <a:p>
            <a:pPr marL="457200" indent="-457200">
              <a:buFont typeface="+mj-lt"/>
              <a:buAutoNum type="arabicPeriod"/>
            </a:pPr>
            <a:r>
              <a:rPr lang="fi-FI" dirty="0"/>
              <a:t>AVI</a:t>
            </a:r>
          </a:p>
          <a:p>
            <a:pPr marL="457200" indent="-457200">
              <a:buFont typeface="+mj-lt"/>
              <a:buAutoNum type="arabicPeriod"/>
            </a:pPr>
            <a:r>
              <a:rPr lang="fi-FI" dirty="0"/>
              <a:t>Tulli</a:t>
            </a:r>
          </a:p>
          <a:p>
            <a:pPr marL="457200" indent="-457200">
              <a:buFont typeface="+mj-lt"/>
              <a:buAutoNum type="arabicPeriod"/>
            </a:pPr>
            <a:r>
              <a:rPr lang="fi-FI" dirty="0"/>
              <a:t>Opetushallitus</a:t>
            </a:r>
          </a:p>
          <a:p>
            <a:pPr marL="457200" indent="-457200">
              <a:buFont typeface="+mj-lt"/>
              <a:buAutoNum type="arabicPeriod"/>
            </a:pPr>
            <a:r>
              <a:rPr lang="fi-FI" dirty="0" err="1"/>
              <a:t>Karvi</a:t>
            </a:r>
            <a:endParaRPr lang="fi-FI" dirty="0"/>
          </a:p>
          <a:p>
            <a:pPr marL="457200" indent="-457200">
              <a:buFont typeface="+mj-lt"/>
              <a:buAutoNum type="arabicPeriod"/>
            </a:pPr>
            <a:r>
              <a:rPr lang="fi-FI" dirty="0"/>
              <a:t>Poliisi</a:t>
            </a:r>
          </a:p>
          <a:p>
            <a:pPr marL="457200" indent="-457200">
              <a:buFont typeface="+mj-lt"/>
              <a:buAutoNum type="arabicPeriod"/>
            </a:pPr>
            <a:r>
              <a:rPr lang="fi-FI" dirty="0"/>
              <a:t>Pelastuslaitos</a:t>
            </a:r>
          </a:p>
          <a:p>
            <a:endParaRPr lang="fi-FI" dirty="0"/>
          </a:p>
          <a:p>
            <a:endParaRPr lang="fi-FI" dirty="0"/>
          </a:p>
        </p:txBody>
      </p:sp>
      <p:sp>
        <p:nvSpPr>
          <p:cNvPr id="3" name="Päivämäärän paikkamerkki 2">
            <a:extLst>
              <a:ext uri="{FF2B5EF4-FFF2-40B4-BE49-F238E27FC236}">
                <a16:creationId xmlns:a16="http://schemas.microsoft.com/office/drawing/2014/main" id="{6E24FA91-4CA5-4417-95A1-0C09D5EF4406}"/>
              </a:ext>
            </a:extLst>
          </p:cNvPr>
          <p:cNvSpPr>
            <a:spLocks noGrp="1"/>
          </p:cNvSpPr>
          <p:nvPr>
            <p:ph type="dt" sz="half" idx="10"/>
          </p:nvPr>
        </p:nvSpPr>
        <p:spPr/>
        <p:txBody>
          <a:bodyPr/>
          <a:lstStyle/>
          <a:p>
            <a:pPr>
              <a:defRPr/>
            </a:pPr>
            <a:fld id="{E848DC06-8BFE-425D-AE2A-FBB6D5741693}" type="datetime1">
              <a:rPr lang="fi-FI" smtClean="0"/>
              <a:t>30.11.2023</a:t>
            </a:fld>
            <a:endParaRPr lang="fi-FI"/>
          </a:p>
        </p:txBody>
      </p:sp>
      <p:sp>
        <p:nvSpPr>
          <p:cNvPr id="4" name="Dian numeron paikkamerkki 3">
            <a:extLst>
              <a:ext uri="{FF2B5EF4-FFF2-40B4-BE49-F238E27FC236}">
                <a16:creationId xmlns:a16="http://schemas.microsoft.com/office/drawing/2014/main" id="{E3F5481A-4948-42CA-9FD8-0BAE17313B7A}"/>
              </a:ext>
            </a:extLst>
          </p:cNvPr>
          <p:cNvSpPr>
            <a:spLocks noGrp="1"/>
          </p:cNvSpPr>
          <p:nvPr>
            <p:ph type="sldNum" sz="quarter" idx="12"/>
          </p:nvPr>
        </p:nvSpPr>
        <p:spPr/>
        <p:txBody>
          <a:bodyPr/>
          <a:lstStyle/>
          <a:p>
            <a:pPr>
              <a:defRPr/>
            </a:pPr>
            <a:fld id="{E97DE6E4-DC77-456C-872A-552B509F49AF}" type="slidenum">
              <a:rPr lang="fi-FI" smtClean="0"/>
              <a:pPr>
                <a:defRPr/>
              </a:pPr>
              <a:t>49</a:t>
            </a:fld>
            <a:endParaRPr lang="fi-FI"/>
          </a:p>
        </p:txBody>
      </p:sp>
      <p:pic>
        <p:nvPicPr>
          <p:cNvPr id="8" name="Kuvan paikkamerkki 7">
            <a:extLst>
              <a:ext uri="{FF2B5EF4-FFF2-40B4-BE49-F238E27FC236}">
                <a16:creationId xmlns:a16="http://schemas.microsoft.com/office/drawing/2014/main" id="{84CA55F3-5045-4895-8BC7-A33596E8569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6" name="Otsikko 5">
            <a:extLst>
              <a:ext uri="{FF2B5EF4-FFF2-40B4-BE49-F238E27FC236}">
                <a16:creationId xmlns:a16="http://schemas.microsoft.com/office/drawing/2014/main" id="{08DFC7DE-5AA3-453C-9D30-3FE5F1DA02C4}"/>
              </a:ext>
            </a:extLst>
          </p:cNvPr>
          <p:cNvSpPr>
            <a:spLocks noGrp="1"/>
          </p:cNvSpPr>
          <p:nvPr>
            <p:ph type="title"/>
          </p:nvPr>
        </p:nvSpPr>
        <p:spPr/>
        <p:txBody>
          <a:bodyPr/>
          <a:lstStyle/>
          <a:p>
            <a:r>
              <a:rPr lang="fi-FI" dirty="0"/>
              <a:t>Virastot</a:t>
            </a:r>
          </a:p>
        </p:txBody>
      </p:sp>
    </p:spTree>
    <p:extLst>
      <p:ext uri="{BB962C8B-B14F-4D97-AF65-F5344CB8AC3E}">
        <p14:creationId xmlns:p14="http://schemas.microsoft.com/office/powerpoint/2010/main" val="452639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Merenkulun hallinnon toiminnan jatkuva parantaminen</a:t>
            </a:r>
          </a:p>
        </p:txBody>
      </p:sp>
      <p:sp>
        <p:nvSpPr>
          <p:cNvPr id="4" name="Päivämäärän paikkamerkki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6" name="Kaaviokuva 5"/>
          <p:cNvGraphicFramePr/>
          <p:nvPr>
            <p:extLst>
              <p:ext uri="{D42A27DB-BD31-4B8C-83A1-F6EECF244321}">
                <p14:modId xmlns:p14="http://schemas.microsoft.com/office/powerpoint/2010/main" val="361377785"/>
              </p:ext>
            </p:extLst>
          </p:nvPr>
        </p:nvGraphicFramePr>
        <p:xfrm>
          <a:off x="2633345" y="1723808"/>
          <a:ext cx="6106160" cy="4868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147858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2727F761-DE22-40C8-AE39-7A5E89A5FB03}"/>
              </a:ext>
            </a:extLst>
          </p:cNvPr>
          <p:cNvSpPr>
            <a:spLocks noGrp="1"/>
          </p:cNvSpPr>
          <p:nvPr>
            <p:ph idx="1"/>
          </p:nvPr>
        </p:nvSpPr>
        <p:spPr>
          <a:xfrm>
            <a:off x="558000" y="1823558"/>
            <a:ext cx="10746000" cy="4437275"/>
          </a:xfrm>
        </p:spPr>
        <p:txBody>
          <a:bodyPr/>
          <a:lstStyle/>
          <a:p>
            <a:pPr marL="0" indent="0">
              <a:buNone/>
            </a:pPr>
            <a:r>
              <a:rPr lang="fi-FI" sz="1600" dirty="0"/>
              <a:t>Liikenne- ja viestintävirasto on liikenne- ja viestintäministeriön hallinnonalalla toimiva keskushallinnon virasto, joka hoitaa liikenteen ja sähköisen viestinnän viranomaistehtäviä (Laki Liikenne- ja viestintävirastosta </a:t>
            </a:r>
            <a:r>
              <a:rPr lang="fi-FI" sz="1600" dirty="0">
                <a:hlinkClick r:id="rId2"/>
              </a:rPr>
              <a:t>23.11.2018/935</a:t>
            </a:r>
            <a:r>
              <a:rPr lang="fi-FI" sz="1600" dirty="0"/>
              <a:t>). </a:t>
            </a:r>
          </a:p>
          <a:p>
            <a:pPr marL="0" indent="0">
              <a:buNone/>
            </a:pPr>
            <a:r>
              <a:rPr lang="fi-FI" sz="1600" dirty="0" err="1"/>
              <a:t>Traficomilla</a:t>
            </a:r>
            <a:r>
              <a:rPr lang="fi-FI" sz="1600" dirty="0"/>
              <a:t> työskentelee noin 900 henkilöä, joista "Liikennejärjestelmäpalvelut" –osaamisalueella noin 380 ja merenkulkuun liittyvissä tehtävissä noin 130 henkilöä.</a:t>
            </a:r>
          </a:p>
          <a:p>
            <a:pPr marL="0" indent="0">
              <a:buNone/>
            </a:pPr>
            <a:r>
              <a:rPr lang="fi-FI" sz="1600" dirty="0"/>
              <a:t>Merenkulkuun liittyvät substanssiasiat on </a:t>
            </a:r>
            <a:r>
              <a:rPr lang="fi-FI" sz="1600" dirty="0" err="1"/>
              <a:t>Traficomin</a:t>
            </a:r>
            <a:r>
              <a:rPr lang="fi-FI" sz="1600" dirty="0"/>
              <a:t> sisällä keskitetty "Liikennejärjestelmäpalvelut" –osaamisalueelle. </a:t>
            </a:r>
            <a:r>
              <a:rPr lang="fi-FI" sz="1600" dirty="0" err="1"/>
              <a:t>Traficomin</a:t>
            </a:r>
            <a:r>
              <a:rPr lang="fi-FI" sz="1600" dirty="0"/>
              <a:t> tehtävät merenkulkuhallinnossa ovat alusten merikelpoisuuden, varustuksen ja miehityksen sekä merikoulutuksen valvonta sekä todistuskirjojen ja pätevyyksien myöntäminen, aluskatsastusten tekeminen, nimettyjen alusmittaajien, katsastajien ja luokituslaitosten valtuutus ja valvonta sekä Suomen satamissa vierailevien alusen tarkastukset (PSC). Lisäksi Traficom osallistuu radioviestintäpalveluiden, merenmittaus- ja merikartoitustyön, reittijakojärjestelmien valvonnan, VTS ja GOFREP palveluiden sekä merenkulun turvalaitteiden (ATON) palveluiden tuottamiseen ja valvontaan</a:t>
            </a:r>
          </a:p>
        </p:txBody>
      </p:sp>
      <p:sp>
        <p:nvSpPr>
          <p:cNvPr id="4" name="Päivämäärän paikkamerkki 3">
            <a:extLst>
              <a:ext uri="{FF2B5EF4-FFF2-40B4-BE49-F238E27FC236}">
                <a16:creationId xmlns:a16="http://schemas.microsoft.com/office/drawing/2014/main" id="{2C2FE76B-4E30-4A89-A050-D0BC44F0C24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A5175C1-99CE-451C-AD69-AB9DBE1198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a:extLst>
              <a:ext uri="{FF2B5EF4-FFF2-40B4-BE49-F238E27FC236}">
                <a16:creationId xmlns:a16="http://schemas.microsoft.com/office/drawing/2014/main" id="{B614BB68-1A9E-4669-AF92-1E8118A87B30}"/>
              </a:ext>
            </a:extLst>
          </p:cNvPr>
          <p:cNvPicPr>
            <a:picLocks noChangeAspect="1"/>
          </p:cNvPicPr>
          <p:nvPr/>
        </p:nvPicPr>
        <p:blipFill>
          <a:blip r:embed="rId3"/>
          <a:stretch>
            <a:fillRect/>
          </a:stretch>
        </p:blipFill>
        <p:spPr>
          <a:xfrm>
            <a:off x="0" y="148751"/>
            <a:ext cx="4114800" cy="1261872"/>
          </a:xfrm>
          <a:prstGeom prst="rect">
            <a:avLst/>
          </a:prstGeom>
        </p:spPr>
      </p:pic>
    </p:spTree>
    <p:extLst>
      <p:ext uri="{BB962C8B-B14F-4D97-AF65-F5344CB8AC3E}">
        <p14:creationId xmlns:p14="http://schemas.microsoft.com/office/powerpoint/2010/main" val="35525048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5EC8E9C-BAAD-4BC2-9C28-22D8F4B3A09D}"/>
              </a:ext>
            </a:extLst>
          </p:cNvPr>
          <p:cNvSpPr>
            <a:spLocks noGrp="1"/>
          </p:cNvSpPr>
          <p:nvPr>
            <p:ph type="title"/>
          </p:nvPr>
        </p:nvSpPr>
        <p:spPr/>
        <p:txBody>
          <a:bodyPr/>
          <a:lstStyle/>
          <a:p>
            <a:r>
              <a:rPr lang="fi-FI" dirty="0" err="1"/>
              <a:t>Traficomin</a:t>
            </a:r>
            <a:r>
              <a:rPr lang="fi-FI" dirty="0"/>
              <a:t> merenkulun organisoituminen</a:t>
            </a:r>
          </a:p>
        </p:txBody>
      </p:sp>
      <p:sp>
        <p:nvSpPr>
          <p:cNvPr id="3" name="Päivämäärän paikkamerkki 2">
            <a:extLst>
              <a:ext uri="{FF2B5EF4-FFF2-40B4-BE49-F238E27FC236}">
                <a16:creationId xmlns:a16="http://schemas.microsoft.com/office/drawing/2014/main" id="{7100F9D2-BA18-42A0-9BE9-BAF238C0B4F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0E10FD6D-62D2-48D2-9D4A-AF9102959D8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5" name="Kuva 4">
            <a:extLst>
              <a:ext uri="{FF2B5EF4-FFF2-40B4-BE49-F238E27FC236}">
                <a16:creationId xmlns:a16="http://schemas.microsoft.com/office/drawing/2014/main" id="{379C7D34-06EB-4F6C-AF29-634DAC62B18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60403" y="1166400"/>
            <a:ext cx="8649194" cy="4909565"/>
          </a:xfrm>
          <a:prstGeom prst="rect">
            <a:avLst/>
          </a:prstGeom>
        </p:spPr>
      </p:pic>
      <p:sp>
        <p:nvSpPr>
          <p:cNvPr id="6" name="Tekstiruutu 5">
            <a:extLst>
              <a:ext uri="{FF2B5EF4-FFF2-40B4-BE49-F238E27FC236}">
                <a16:creationId xmlns:a16="http://schemas.microsoft.com/office/drawing/2014/main" id="{1E7CDD15-E608-4CD9-B373-FEC1489E0127}"/>
              </a:ext>
            </a:extLst>
          </p:cNvPr>
          <p:cNvSpPr txBox="1"/>
          <p:nvPr/>
        </p:nvSpPr>
        <p:spPr>
          <a:xfrm>
            <a:off x="9878096" y="139496"/>
            <a:ext cx="2093843" cy="369332"/>
          </a:xfrm>
          <a:prstGeom prst="rect">
            <a:avLst/>
          </a:prstGeom>
          <a:solidFill>
            <a:schemeClr val="tx2"/>
          </a:solidFill>
        </p:spPr>
        <p:txBody>
          <a:bodyPr wrap="none" rtlCol="0">
            <a:spAutoFit/>
          </a:bodyPr>
          <a:lstStyle/>
          <a:p>
            <a:pPr algn="l"/>
            <a:r>
              <a:rPr lang="fi-FI" dirty="0">
                <a:solidFill>
                  <a:schemeClr val="bg1"/>
                </a:solidFill>
              </a:rPr>
              <a:t>Tilanne 11/2023</a:t>
            </a:r>
          </a:p>
        </p:txBody>
      </p:sp>
    </p:spTree>
    <p:extLst>
      <p:ext uri="{BB962C8B-B14F-4D97-AF65-F5344CB8AC3E}">
        <p14:creationId xmlns:p14="http://schemas.microsoft.com/office/powerpoint/2010/main" val="32523172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3E64E5-70EE-45E7-B63E-B47AE2836A4C}"/>
              </a:ext>
            </a:extLst>
          </p:cNvPr>
          <p:cNvSpPr>
            <a:spLocks noGrp="1"/>
          </p:cNvSpPr>
          <p:nvPr>
            <p:ph type="title"/>
          </p:nvPr>
        </p:nvSpPr>
        <p:spPr/>
        <p:txBody>
          <a:bodyPr/>
          <a:lstStyle/>
          <a:p>
            <a:r>
              <a:rPr lang="fi-FI" dirty="0"/>
              <a:t>Laatujärjestelmä ja silloitus</a:t>
            </a:r>
          </a:p>
        </p:txBody>
      </p:sp>
      <p:sp>
        <p:nvSpPr>
          <p:cNvPr id="5" name="Sisällön paikkamerkki 4">
            <a:extLst>
              <a:ext uri="{FF2B5EF4-FFF2-40B4-BE49-F238E27FC236}">
                <a16:creationId xmlns:a16="http://schemas.microsoft.com/office/drawing/2014/main" id="{B0DE9016-DF71-4261-A0B6-FB6E9C892404}"/>
              </a:ext>
            </a:extLst>
          </p:cNvPr>
          <p:cNvSpPr>
            <a:spLocks noGrp="1"/>
          </p:cNvSpPr>
          <p:nvPr>
            <p:ph idx="1"/>
          </p:nvPr>
        </p:nvSpPr>
        <p:spPr/>
        <p:txBody>
          <a:bodyPr/>
          <a:lstStyle/>
          <a:p>
            <a:r>
              <a:rPr lang="fi-FI" dirty="0" err="1"/>
              <a:t>Traficomilla</a:t>
            </a:r>
            <a:r>
              <a:rPr lang="fi-FI" dirty="0"/>
              <a:t> on viraston merenkulkutoiminnot kattava sertifioitu laatu-järjestelmä (ISO 9001). Järjestelmään sisältyvät vuosittaiset sisäiset ja ulkoiset auditoinnit, johdon katselmus, avainprosesseihin asetetut tavoitteet ja mittarit sekä merenkulun tilastot.</a:t>
            </a:r>
          </a:p>
          <a:p>
            <a:endParaRPr lang="fi-FI" dirty="0"/>
          </a:p>
          <a:p>
            <a:r>
              <a:rPr lang="fi-FI" dirty="0"/>
              <a:t>SILLOITUS: poikkeamien jakamisessa hallinnon toimijoiden välillä </a:t>
            </a:r>
            <a:r>
              <a:rPr lang="fi-FI" dirty="0">
                <a:sym typeface="Wingdings" panose="05000000000000000000" pitchFamily="2" charset="2"/>
              </a:rPr>
              <a:t> </a:t>
            </a:r>
            <a:r>
              <a:rPr lang="fi-FI" dirty="0">
                <a:sym typeface="Wingdings" panose="05000000000000000000" pitchFamily="2" charset="2"/>
                <a:hlinkClick r:id="rId2"/>
              </a:rPr>
              <a:t>merenkulkupoikkeamat@traficom.fi</a:t>
            </a:r>
            <a:endParaRPr lang="fi-FI" dirty="0">
              <a:sym typeface="Wingdings" panose="05000000000000000000" pitchFamily="2" charset="2"/>
            </a:endParaRPr>
          </a:p>
          <a:p>
            <a:endParaRPr lang="fi-FI" dirty="0"/>
          </a:p>
        </p:txBody>
      </p:sp>
      <p:sp>
        <p:nvSpPr>
          <p:cNvPr id="3" name="Päivämäärän paikkamerkki 2">
            <a:extLst>
              <a:ext uri="{FF2B5EF4-FFF2-40B4-BE49-F238E27FC236}">
                <a16:creationId xmlns:a16="http://schemas.microsoft.com/office/drawing/2014/main" id="{026D95C0-2882-4937-A47E-AA66D447820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D5E04939-1E52-4A08-BF27-1F55B7A5A0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575875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1">
            <a:extLst>
              <a:ext uri="{FF2B5EF4-FFF2-40B4-BE49-F238E27FC236}">
                <a16:creationId xmlns:a16="http://schemas.microsoft.com/office/drawing/2014/main" id="{90F1D81B-C754-47C3-A3AA-464CD1498DF6}"/>
              </a:ext>
            </a:extLst>
          </p:cNvPr>
          <p:cNvSpPr>
            <a:spLocks noGrp="1"/>
          </p:cNvSpPr>
          <p:nvPr>
            <p:ph type="title"/>
          </p:nvPr>
        </p:nvSpPr>
        <p:spPr>
          <a:xfrm>
            <a:off x="863335" y="246500"/>
            <a:ext cx="10746000" cy="1108800"/>
          </a:xfrm>
        </p:spPr>
        <p:txBody>
          <a:bodyPr/>
          <a:lstStyle/>
          <a:p>
            <a:r>
              <a:rPr lang="fi-FI" dirty="0" err="1"/>
              <a:t>Traficomin</a:t>
            </a:r>
            <a:r>
              <a:rPr lang="fi-FI" dirty="0"/>
              <a:t> avainprosessit linjauspaperin mukaisesti</a:t>
            </a:r>
          </a:p>
        </p:txBody>
      </p:sp>
      <p:sp>
        <p:nvSpPr>
          <p:cNvPr id="4" name="Päivämäärän paikkamerkki 3">
            <a:extLst>
              <a:ext uri="{FF2B5EF4-FFF2-40B4-BE49-F238E27FC236}">
                <a16:creationId xmlns:a16="http://schemas.microsoft.com/office/drawing/2014/main" id="{C1F04875-B919-4F1A-9D96-7DFB9C9C635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41E5957-2881-4826-8B31-2D7EEEBA094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9" name="Kaaviokuva 8">
            <a:extLst>
              <a:ext uri="{FF2B5EF4-FFF2-40B4-BE49-F238E27FC236}">
                <a16:creationId xmlns:a16="http://schemas.microsoft.com/office/drawing/2014/main" id="{87462863-4686-4160-B857-39FC0FFF5826}"/>
              </a:ext>
            </a:extLst>
          </p:cNvPr>
          <p:cNvGraphicFramePr/>
          <p:nvPr>
            <p:extLst>
              <p:ext uri="{D42A27DB-BD31-4B8C-83A1-F6EECF244321}">
                <p14:modId xmlns:p14="http://schemas.microsoft.com/office/powerpoint/2010/main" val="297378659"/>
              </p:ext>
            </p:extLst>
          </p:nvPr>
        </p:nvGraphicFramePr>
        <p:xfrm>
          <a:off x="277329" y="624624"/>
          <a:ext cx="11715750" cy="6510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Suorakulmio 6">
            <a:extLst>
              <a:ext uri="{FF2B5EF4-FFF2-40B4-BE49-F238E27FC236}">
                <a16:creationId xmlns:a16="http://schemas.microsoft.com/office/drawing/2014/main" id="{405639E5-6F94-4C84-A269-E14FA5C79AEB}"/>
              </a:ext>
            </a:extLst>
          </p:cNvPr>
          <p:cNvSpPr/>
          <p:nvPr/>
        </p:nvSpPr>
        <p:spPr>
          <a:xfrm>
            <a:off x="5049354" y="2453620"/>
            <a:ext cx="2171700" cy="361950"/>
          </a:xfrm>
          <a:prstGeom prst="rect">
            <a:avLst/>
          </a:prstGeom>
          <a:solidFill>
            <a:srgbClr val="72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23007776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ulukko 2">
            <a:extLst>
              <a:ext uri="{FF2B5EF4-FFF2-40B4-BE49-F238E27FC236}">
                <a16:creationId xmlns:a16="http://schemas.microsoft.com/office/drawing/2014/main" id="{6D5603CA-E01D-4B8E-BDF0-7FDDEDC396BD}"/>
              </a:ext>
            </a:extLst>
          </p:cNvPr>
          <p:cNvGraphicFramePr>
            <a:graphicFrameLocks noGrp="1"/>
          </p:cNvGraphicFramePr>
          <p:nvPr>
            <p:extLst>
              <p:ext uri="{D42A27DB-BD31-4B8C-83A1-F6EECF244321}">
                <p14:modId xmlns:p14="http://schemas.microsoft.com/office/powerpoint/2010/main" val="2295569759"/>
              </p:ext>
            </p:extLst>
          </p:nvPr>
        </p:nvGraphicFramePr>
        <p:xfrm>
          <a:off x="95752" y="463346"/>
          <a:ext cx="12000496" cy="5110422"/>
        </p:xfrm>
        <a:graphic>
          <a:graphicData uri="http://schemas.openxmlformats.org/drawingml/2006/table">
            <a:tbl>
              <a:tblPr firstRow="1" firstCol="1" bandRow="1"/>
              <a:tblGrid>
                <a:gridCol w="1192322">
                  <a:extLst>
                    <a:ext uri="{9D8B030D-6E8A-4147-A177-3AD203B41FA5}">
                      <a16:colId xmlns:a16="http://schemas.microsoft.com/office/drawing/2014/main" val="1772021587"/>
                    </a:ext>
                  </a:extLst>
                </a:gridCol>
                <a:gridCol w="1239265">
                  <a:extLst>
                    <a:ext uri="{9D8B030D-6E8A-4147-A177-3AD203B41FA5}">
                      <a16:colId xmlns:a16="http://schemas.microsoft.com/office/drawing/2014/main" val="485503294"/>
                    </a:ext>
                  </a:extLst>
                </a:gridCol>
                <a:gridCol w="1537283">
                  <a:extLst>
                    <a:ext uri="{9D8B030D-6E8A-4147-A177-3AD203B41FA5}">
                      <a16:colId xmlns:a16="http://schemas.microsoft.com/office/drawing/2014/main" val="3314662790"/>
                    </a:ext>
                  </a:extLst>
                </a:gridCol>
                <a:gridCol w="1537283">
                  <a:extLst>
                    <a:ext uri="{9D8B030D-6E8A-4147-A177-3AD203B41FA5}">
                      <a16:colId xmlns:a16="http://schemas.microsoft.com/office/drawing/2014/main" val="2157463237"/>
                    </a:ext>
                  </a:extLst>
                </a:gridCol>
                <a:gridCol w="1537283">
                  <a:extLst>
                    <a:ext uri="{9D8B030D-6E8A-4147-A177-3AD203B41FA5}">
                      <a16:colId xmlns:a16="http://schemas.microsoft.com/office/drawing/2014/main" val="2834907248"/>
                    </a:ext>
                  </a:extLst>
                </a:gridCol>
                <a:gridCol w="568989">
                  <a:extLst>
                    <a:ext uri="{9D8B030D-6E8A-4147-A177-3AD203B41FA5}">
                      <a16:colId xmlns:a16="http://schemas.microsoft.com/office/drawing/2014/main" val="3203038964"/>
                    </a:ext>
                  </a:extLst>
                </a:gridCol>
                <a:gridCol w="1909541">
                  <a:extLst>
                    <a:ext uri="{9D8B030D-6E8A-4147-A177-3AD203B41FA5}">
                      <a16:colId xmlns:a16="http://schemas.microsoft.com/office/drawing/2014/main" val="405341565"/>
                    </a:ext>
                  </a:extLst>
                </a:gridCol>
                <a:gridCol w="1239265">
                  <a:extLst>
                    <a:ext uri="{9D8B030D-6E8A-4147-A177-3AD203B41FA5}">
                      <a16:colId xmlns:a16="http://schemas.microsoft.com/office/drawing/2014/main" val="3612502778"/>
                    </a:ext>
                  </a:extLst>
                </a:gridCol>
                <a:gridCol w="1239265">
                  <a:extLst>
                    <a:ext uri="{9D8B030D-6E8A-4147-A177-3AD203B41FA5}">
                      <a16:colId xmlns:a16="http://schemas.microsoft.com/office/drawing/2014/main" val="2222331516"/>
                    </a:ext>
                  </a:extLst>
                </a:gridCol>
              </a:tblGrid>
              <a:tr h="281906">
                <a:tc>
                  <a:txBody>
                    <a:bodyPr/>
                    <a:lstStyle/>
                    <a:p>
                      <a:pPr algn="ctr">
                        <a:lnSpc>
                          <a:spcPts val="1450"/>
                        </a:lnSpc>
                        <a:spcBef>
                          <a:spcPts val="1200"/>
                        </a:spcBef>
                        <a:spcAft>
                          <a:spcPts val="1600"/>
                        </a:spcAft>
                      </a:pPr>
                      <a:r>
                        <a:rPr lang="fi-FI" sz="800" b="1" spc="5" dirty="0">
                          <a:solidFill>
                            <a:srgbClr val="365ABD"/>
                          </a:solidFill>
                          <a:effectLst/>
                          <a:latin typeface="Arial" panose="020B0604020202020204" pitchFamily="34" charset="0"/>
                          <a:ea typeface="Times New Roman" panose="02020603050405020304" pitchFamily="18" charset="0"/>
                          <a:cs typeface="Myriad Pro"/>
                        </a:rPr>
                        <a:t>Operatiivinen tehtävä</a:t>
                      </a:r>
                      <a:endParaRPr lang="fi-FI" sz="8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nimi</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Prosessin/operatiivisen tehtävän tavoite</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Erityishuomioita prosessista</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mittarit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Toteutuminen </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Mittarin lisätieto</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Auditointitulokset</a:t>
                      </a:r>
                    </a:p>
                    <a:p>
                      <a:pPr marL="0" algn="ctr" defTabSz="914400" rtl="0" eaLnBrk="1" latinLnBrk="0" hangingPunct="1">
                        <a:lnSpc>
                          <a:spcPts val="1450"/>
                        </a:lnSpc>
                        <a:spcBef>
                          <a:spcPts val="1200"/>
                        </a:spcBef>
                        <a:spcAft>
                          <a:spcPts val="1600"/>
                        </a:spcAft>
                      </a:pPr>
                      <a:endParaRPr lang="fi-FI" sz="800" b="1" kern="1200" spc="5" dirty="0">
                        <a:solidFill>
                          <a:srgbClr val="365ABD"/>
                        </a:solidFill>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Kehittämiskohteet/ parannusmahdollisuudet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extLst>
                  <a:ext uri="{0D108BD9-81ED-4DB2-BD59-A6C34878D82A}">
                    <a16:rowId xmlns:a16="http://schemas.microsoft.com/office/drawing/2014/main" val="2717299673"/>
                  </a:ext>
                </a:extLst>
              </a:tr>
              <a:tr h="156818">
                <a:tc rowSpan="3">
                  <a:txBody>
                    <a:bodyPr/>
                    <a:lstStyle/>
                    <a:p>
                      <a:pPr algn="ctr">
                        <a:lnSpc>
                          <a:spcPts val="1450"/>
                        </a:lnSpc>
                        <a:spcBef>
                          <a:spcPts val="1200"/>
                        </a:spcBef>
                        <a:spcAft>
                          <a:spcPts val="1600"/>
                        </a:spcAft>
                      </a:pPr>
                      <a:r>
                        <a:rPr lang="fi-FI" sz="900" spc="5" dirty="0">
                          <a:solidFill>
                            <a:srgbClr val="000000"/>
                          </a:solidFill>
                          <a:effectLst/>
                          <a:latin typeface="Arial" panose="020B0604020202020204" pitchFamily="34" charset="0"/>
                          <a:ea typeface="Times New Roman" panose="02020603050405020304" pitchFamily="18" charset="0"/>
                          <a:cs typeface="Myriad Pro"/>
                        </a:rPr>
                        <a:t>Merenkulkijoiden koulutustarjoajien ja -opetusohjelmien hyväksyntä ja valvonta</a:t>
                      </a: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Merenkulunkoulutuksen järjestäjän ja- koulutuksen hyväksyntä</a:t>
                      </a: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Kotimaisen koulutuksen saaneiden merenkulkijoiden osaamisen vähimmäisvaatimukset täyttyvät </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Oppilaspalaute koululle</a:t>
                      </a:r>
                      <a:br>
                        <a:rPr lang="fi-FI" sz="1000" spc="5" dirty="0">
                          <a:effectLst/>
                          <a:latin typeface="Arial" panose="020B0604020202020204" pitchFamily="34" charset="0"/>
                          <a:ea typeface="Times New Roman" panose="02020603050405020304" pitchFamily="18" charset="0"/>
                          <a:cs typeface="Myriad Pro"/>
                        </a:rPr>
                      </a:b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highlight>
                            <a:srgbClr val="FFFF00"/>
                          </a:highlight>
                          <a:latin typeface="Arial" panose="020B0604020202020204" pitchFamily="34" charset="0"/>
                          <a:ea typeface="Times New Roman" panose="02020603050405020304" pitchFamily="18" charset="0"/>
                          <a:cs typeface="Myriad Pro"/>
                        </a:rPr>
                        <a:t>Ei vielä tuloksia</a:t>
                      </a: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Tavoitearvo esim.3.5</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Auditointihavainnot suljettu, lukuun ottamatta säädösmuutoksia vaativia havaintoja</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3">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840194391"/>
                  </a:ext>
                </a:extLst>
              </a:tr>
              <a:tr h="441995">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Koulutuksen järjestäjältä saatu asiakaspalaute</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highlight>
                            <a:srgbClr val="FFFF00"/>
                          </a:highlight>
                          <a:latin typeface="Arial" panose="020B0604020202020204" pitchFamily="34" charset="0"/>
                          <a:ea typeface="Times New Roman" panose="02020603050405020304" pitchFamily="18" charset="0"/>
                          <a:cs typeface="Myriad Pro"/>
                        </a:rPr>
                        <a:t>Ei vielä tuloksia</a:t>
                      </a: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Tavoitearvo esim. 3.5</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endParaRPr lang="fi-FI"/>
                    </a:p>
                  </a:txBody>
                  <a:tcPr/>
                </a:tc>
                <a:extLst>
                  <a:ext uri="{0D108BD9-81ED-4DB2-BD59-A6C34878D82A}">
                    <a16:rowId xmlns:a16="http://schemas.microsoft.com/office/drawing/2014/main" val="63175677"/>
                  </a:ext>
                </a:extLst>
              </a:tr>
              <a:tr h="433137">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Auditointipoikkeamien laadullinen arviointi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Tavoitteena, että poikkeamat suljetaan 6 kk</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endParaRPr lang="fi-FI"/>
                    </a:p>
                  </a:txBody>
                  <a:tcPr/>
                </a:tc>
                <a:extLst>
                  <a:ext uri="{0D108BD9-81ED-4DB2-BD59-A6C34878D82A}">
                    <a16:rowId xmlns:a16="http://schemas.microsoft.com/office/drawing/2014/main" val="3213097558"/>
                  </a:ext>
                </a:extLst>
              </a:tr>
              <a:tr h="338961">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Suomalaisten alusten miehityksen määrääminen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Henkilö- ja organisaatiolupa ja meriterveys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Suomalaisten alusten riittävän turvallisen miehityksen varmistaminen</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*poikkeamien analysointi suhteessa miehitykseen*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a:effectLst/>
                          <a:highlight>
                            <a:srgbClr val="FFFF00"/>
                          </a:highlight>
                          <a:latin typeface="Arial" panose="020B0604020202020204" pitchFamily="34" charset="0"/>
                          <a:ea typeface="Times New Roman" panose="02020603050405020304" pitchFamily="18" charset="0"/>
                          <a:cs typeface="Myriad Pro"/>
                        </a:rPr>
                        <a:t>Ei vielä tuloksia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900" spc="5" dirty="0" err="1">
                          <a:effectLst/>
                          <a:latin typeface="Arial" panose="020B0604020202020204" pitchFamily="34" charset="0"/>
                          <a:ea typeface="Times New Roman" panose="02020603050405020304" pitchFamily="18" charset="0"/>
                          <a:cs typeface="Myriad Pro"/>
                        </a:rPr>
                        <a:t>Avin</a:t>
                      </a:r>
                      <a:r>
                        <a:rPr lang="fi-FI" sz="900" spc="5" dirty="0">
                          <a:effectLst/>
                          <a:latin typeface="Arial" panose="020B0604020202020204" pitchFamily="34" charset="0"/>
                          <a:ea typeface="Times New Roman" panose="02020603050405020304" pitchFamily="18" charset="0"/>
                          <a:cs typeface="Myriad Pro"/>
                        </a:rPr>
                        <a:t> lepoaikarikkomukset ja työtapaturmatutkinnat, onnettomuustutkintakeskuksen raportit, PSC miehityspuutteet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Poikkeamien analysointi uusi, suunnitteilla oleva mittari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1372836480"/>
                  </a:ext>
                </a:extLst>
              </a:tr>
              <a:tr h="201574">
                <a:tc rowSpan="5">
                  <a:txBody>
                    <a:bodyPr/>
                    <a:lstStyle/>
                    <a:p>
                      <a:pPr algn="ctr">
                        <a:lnSpc>
                          <a:spcPts val="1450"/>
                        </a:lnSpc>
                        <a:spcBef>
                          <a:spcPts val="1200"/>
                        </a:spcBef>
                        <a:spcAft>
                          <a:spcPts val="1600"/>
                        </a:spcAft>
                      </a:pPr>
                      <a:r>
                        <a:rPr lang="fi-FI" sz="9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Henkilöille myönnettävät pätevyyskirjat tai kelpoisuustodistukset</a:t>
                      </a:r>
                      <a:endParaRPr lang="fi-FI" sz="900" spc="5" dirty="0">
                        <a:effectLst/>
                        <a:latin typeface="Arial" panose="020B0604020202020204" pitchFamily="34" charset="0"/>
                        <a:ea typeface="Times New Roman" panose="02020603050405020304" pitchFamily="18" charset="0"/>
                        <a:cs typeface="Arial" panose="020B0604020202020204" pitchFamily="34" charset="0"/>
                      </a:endParaRPr>
                    </a:p>
                  </a:txBody>
                  <a:tcPr marL="42943" marR="42943"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Henkilö- ja organisaatiolupa ja meriterveys</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Myönnetty pätevyyskirja vastaa merenkulkijan osaamista, praktiikkaa ja koulutusta</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br>
                        <a:rPr lang="fi-FI" sz="900" spc="5" dirty="0">
                          <a:effectLst/>
                          <a:latin typeface="Arial" panose="020B0604020202020204" pitchFamily="34" charset="0"/>
                          <a:ea typeface="Times New Roman" panose="02020603050405020304" pitchFamily="18" charset="0"/>
                          <a:cs typeface="Myriad Pro"/>
                        </a:rPr>
                      </a:b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Käsittelyaika</a:t>
                      </a: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Tavoitearvo: 90% kaikista hakemuksista 14 vrk sisään</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Yksi avoin havainto liittyen resurssikapeikkoon</a:t>
                      </a:r>
                    </a:p>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Poikkeamien analysointi uusi, suunnitteilla oleva mittari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275443"/>
                  </a:ext>
                </a:extLst>
              </a:tr>
              <a:tr h="246598">
                <a:tc vMerge="1">
                  <a:txBody>
                    <a:bodyPr/>
                    <a:lstStyle/>
                    <a:p>
                      <a:endParaRPr lang="fi-FI"/>
                    </a:p>
                  </a:txBody>
                  <a:tcPr/>
                </a:tc>
                <a:tc vMerge="1">
                  <a:txBody>
                    <a:bodyPr/>
                    <a:lstStyle/>
                    <a:p>
                      <a:endParaRPr lang="fi-FI"/>
                    </a:p>
                  </a:txBody>
                  <a:tcPr/>
                </a:tc>
                <a:tc vMerge="1">
                  <a:txBody>
                    <a:bodyPr/>
                    <a:lstStyle/>
                    <a:p>
                      <a:endParaRPr lang="fi-FI"/>
                    </a:p>
                  </a:txBody>
                  <a:tcPr/>
                </a:tc>
                <a:tc>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lisätietopyyntöjen määrä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Tavoitearvo</a:t>
                      </a:r>
                      <a:r>
                        <a:rPr lang="fi-FI" sz="900" spc="5" dirty="0">
                          <a:solidFill>
                            <a:schemeClr val="tx1"/>
                          </a:solidFill>
                          <a:effectLst/>
                          <a:latin typeface="Arial" panose="020B0604020202020204" pitchFamily="34" charset="0"/>
                          <a:ea typeface="Times New Roman" panose="02020603050405020304" pitchFamily="18" charset="0"/>
                          <a:cs typeface="Myriad Pro"/>
                        </a:rPr>
                        <a:t>: alle 30%</a:t>
                      </a: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0844928"/>
                  </a:ext>
                </a:extLst>
              </a:tr>
              <a:tr h="264695">
                <a:tc vMerge="1">
                  <a:txBody>
                    <a:bodyPr/>
                    <a:lstStyle/>
                    <a:p>
                      <a:endParaRPr lang="fi-FI"/>
                    </a:p>
                  </a:txBody>
                  <a:tcPr/>
                </a:tc>
                <a:tc vMerge="1">
                  <a:txBody>
                    <a:bodyPr/>
                    <a:lstStyle/>
                    <a:p>
                      <a:endParaRPr lang="fi-FI"/>
                    </a:p>
                  </a:txBody>
                  <a:tcPr/>
                </a:tc>
                <a:tc vMerge="1">
                  <a:txBody>
                    <a:bodyPr/>
                    <a:lstStyle/>
                    <a:p>
                      <a:endParaRPr lang="fi-FI"/>
                    </a:p>
                  </a:txBody>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a:effectLst/>
                          <a:latin typeface="Arial" panose="020B0604020202020204" pitchFamily="34" charset="0"/>
                          <a:ea typeface="Times New Roman" panose="02020603050405020304" pitchFamily="18" charset="0"/>
                          <a:cs typeface="Myriad Pro"/>
                        </a:rPr>
                        <a:t>Pätevyyskirjan peruminen</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Perumisten analysointi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Uusi mittari, analysoidaan myös syy perumiselle</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41354"/>
                  </a:ext>
                </a:extLst>
              </a:tr>
              <a:tr h="264695">
                <a:tc vMerge="1">
                  <a:txBody>
                    <a:bodyPr/>
                    <a:lstStyle/>
                    <a:p>
                      <a:endParaRPr lang="fi-FI"/>
                    </a:p>
                  </a:txBody>
                  <a:tcPr/>
                </a:tc>
                <a:tc vMerge="1">
                  <a:txBody>
                    <a:bodyPr/>
                    <a:lstStyle/>
                    <a:p>
                      <a:endParaRPr lang="fi-FI"/>
                    </a:p>
                  </a:txBody>
                  <a:tcPr/>
                </a:tc>
                <a:tc vMerge="1">
                  <a:txBody>
                    <a:bodyPr/>
                    <a:lstStyle/>
                    <a:p>
                      <a:endParaRPr lang="fi-FI"/>
                    </a:p>
                  </a:txBody>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err="1">
                          <a:effectLst/>
                          <a:latin typeface="Arial" panose="020B0604020202020204" pitchFamily="34" charset="0"/>
                          <a:ea typeface="Times New Roman" panose="02020603050405020304" pitchFamily="18" charset="0"/>
                          <a:cs typeface="Myriad Pro"/>
                        </a:rPr>
                        <a:t>Endorsement</a:t>
                      </a:r>
                      <a:endParaRPr lang="fi-FI" sz="900" spc="5" dirty="0">
                        <a:effectLst/>
                        <a:latin typeface="Arial" panose="020B0604020202020204" pitchFamily="34" charset="0"/>
                        <a:ea typeface="Times New Roman" panose="02020603050405020304" pitchFamily="18" charset="0"/>
                        <a:cs typeface="Myriad Pro"/>
                      </a:endParaRPr>
                    </a:p>
                    <a:p>
                      <a:pPr algn="ctr">
                        <a:lnSpc>
                          <a:spcPts val="1450"/>
                        </a:lnSpc>
                        <a:spcBef>
                          <a:spcPts val="1200"/>
                        </a:spcBef>
                        <a:spcAft>
                          <a:spcPts val="1600"/>
                        </a:spcAft>
                      </a:pPr>
                      <a:endParaRPr lang="fi-FI" sz="9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Prosessin mukaan hyväksyttyjen tunnustusten määrä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Uusi mittari</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3998225"/>
                  </a:ext>
                </a:extLst>
              </a:tr>
              <a:tr h="585181">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Arial" panose="020B0604020202020204" pitchFamily="34" charset="0"/>
                      </a:endParaRPr>
                    </a:p>
                  </a:txBody>
                  <a:tcPr marL="42943" marR="429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latin typeface="Arial" panose="020B0604020202020204" pitchFamily="34" charset="0"/>
                          <a:ea typeface="Times New Roman" panose="02020603050405020304" pitchFamily="18" charset="0"/>
                          <a:cs typeface="Myriad Pro"/>
                        </a:rPr>
                        <a:t>*poikkeamien analysointi suhteessa miehitykseen*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900" spc="5" dirty="0">
                          <a:effectLst/>
                          <a:highlight>
                            <a:srgbClr val="FFFF00"/>
                          </a:highlight>
                          <a:latin typeface="Arial" panose="020B0604020202020204" pitchFamily="34" charset="0"/>
                          <a:ea typeface="Times New Roman" panose="02020603050405020304" pitchFamily="18" charset="0"/>
                          <a:cs typeface="Myriad Pro"/>
                        </a:rPr>
                        <a:t>Ei vielä tuloksia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900" spc="5" dirty="0" err="1">
                          <a:effectLst/>
                          <a:latin typeface="Arial" panose="020B0604020202020204" pitchFamily="34" charset="0"/>
                          <a:ea typeface="Times New Roman" panose="02020603050405020304" pitchFamily="18" charset="0"/>
                          <a:cs typeface="Myriad Pro"/>
                        </a:rPr>
                        <a:t>Avin</a:t>
                      </a:r>
                      <a:r>
                        <a:rPr lang="fi-FI" sz="900" spc="5" dirty="0">
                          <a:effectLst/>
                          <a:latin typeface="Arial" panose="020B0604020202020204" pitchFamily="34" charset="0"/>
                          <a:ea typeface="Times New Roman" panose="02020603050405020304" pitchFamily="18" charset="0"/>
                          <a:cs typeface="Myriad Pro"/>
                        </a:rPr>
                        <a:t> työtapaturmatutkinnat, onnettomuustutkintakeskuksen raportit, hätätilanneharjoituspuutteet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a:lnSpc>
                          <a:spcPts val="1450"/>
                        </a:lnSpc>
                        <a:spcBef>
                          <a:spcPts val="1200"/>
                        </a:spcBef>
                        <a:spcAft>
                          <a:spcPts val="1600"/>
                        </a:spcAft>
                      </a:pPr>
                      <a:endParaRPr lang="fi-FI" sz="9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298398"/>
                  </a:ext>
                </a:extLst>
              </a:tr>
            </a:tbl>
          </a:graphicData>
        </a:graphic>
      </p:graphicFrame>
      <p:sp>
        <p:nvSpPr>
          <p:cNvPr id="4" name="Päivämäärän paikkamerkki 3">
            <a:extLst>
              <a:ext uri="{FF2B5EF4-FFF2-40B4-BE49-F238E27FC236}">
                <a16:creationId xmlns:a16="http://schemas.microsoft.com/office/drawing/2014/main" id="{AF5B36FD-737F-42F7-A2A4-5CFA5AB1805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CB02C0A-1F11-4D7F-A83F-2504F956FF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Vuokaaviosymboli: Liitin 5">
            <a:extLst>
              <a:ext uri="{FF2B5EF4-FFF2-40B4-BE49-F238E27FC236}">
                <a16:creationId xmlns:a16="http://schemas.microsoft.com/office/drawing/2014/main" id="{0DB62F36-F645-486E-9B09-542123367B82}"/>
              </a:ext>
            </a:extLst>
          </p:cNvPr>
          <p:cNvSpPr/>
          <p:nvPr/>
        </p:nvSpPr>
        <p:spPr>
          <a:xfrm>
            <a:off x="7791952" y="932522"/>
            <a:ext cx="190500" cy="190500"/>
          </a:xfrm>
          <a:prstGeom prst="flowChartConnector">
            <a:avLst/>
          </a:prstGeom>
          <a:solidFill>
            <a:srgbClr val="E9000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2" name="Vuokaaviosymboli: Liitin 11">
            <a:extLst>
              <a:ext uri="{FF2B5EF4-FFF2-40B4-BE49-F238E27FC236}">
                <a16:creationId xmlns:a16="http://schemas.microsoft.com/office/drawing/2014/main" id="{962710EC-E47E-4E6B-8BF7-8D7F1CD0ACC1}"/>
              </a:ext>
            </a:extLst>
          </p:cNvPr>
          <p:cNvSpPr/>
          <p:nvPr/>
        </p:nvSpPr>
        <p:spPr>
          <a:xfrm>
            <a:off x="7791952" y="453821"/>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3" name="Vuokaaviosymboli: Liitin 12">
            <a:extLst>
              <a:ext uri="{FF2B5EF4-FFF2-40B4-BE49-F238E27FC236}">
                <a16:creationId xmlns:a16="http://schemas.microsoft.com/office/drawing/2014/main" id="{C5FB1838-E0AD-4094-9BA6-C3803BAD8BB8}"/>
              </a:ext>
            </a:extLst>
          </p:cNvPr>
          <p:cNvSpPr/>
          <p:nvPr/>
        </p:nvSpPr>
        <p:spPr>
          <a:xfrm>
            <a:off x="7791952" y="698589"/>
            <a:ext cx="190500" cy="190500"/>
          </a:xfrm>
          <a:prstGeom prst="flowChartConnector">
            <a:avLst/>
          </a:prstGeom>
          <a:solidFill>
            <a:srgbClr val="FFD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9" name="Vuokaaviosymboli: Liitin 8">
            <a:extLst>
              <a:ext uri="{FF2B5EF4-FFF2-40B4-BE49-F238E27FC236}">
                <a16:creationId xmlns:a16="http://schemas.microsoft.com/office/drawing/2014/main" id="{F01B24D6-C55E-4B38-88DB-A04FC32C9F2E}"/>
              </a:ext>
            </a:extLst>
          </p:cNvPr>
          <p:cNvSpPr/>
          <p:nvPr/>
        </p:nvSpPr>
        <p:spPr>
          <a:xfrm>
            <a:off x="7256458" y="3202459"/>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0" name="Vuokaaviosymboli: Liitin 9">
            <a:extLst>
              <a:ext uri="{FF2B5EF4-FFF2-40B4-BE49-F238E27FC236}">
                <a16:creationId xmlns:a16="http://schemas.microsoft.com/office/drawing/2014/main" id="{715EE017-0AE2-4D68-9514-DD5E386F94EF}"/>
              </a:ext>
            </a:extLst>
          </p:cNvPr>
          <p:cNvSpPr/>
          <p:nvPr/>
        </p:nvSpPr>
        <p:spPr>
          <a:xfrm>
            <a:off x="7256458" y="4342604"/>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1" name="Vuokaaviosymboli: Liitin 10">
            <a:extLst>
              <a:ext uri="{FF2B5EF4-FFF2-40B4-BE49-F238E27FC236}">
                <a16:creationId xmlns:a16="http://schemas.microsoft.com/office/drawing/2014/main" id="{B048FF36-3740-4ADD-943D-1AD1DD22EF69}"/>
              </a:ext>
            </a:extLst>
          </p:cNvPr>
          <p:cNvSpPr/>
          <p:nvPr/>
        </p:nvSpPr>
        <p:spPr>
          <a:xfrm>
            <a:off x="7256458" y="3545118"/>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15" name="Vuokaaviosymboli: Liitin 14">
            <a:extLst>
              <a:ext uri="{FF2B5EF4-FFF2-40B4-BE49-F238E27FC236}">
                <a16:creationId xmlns:a16="http://schemas.microsoft.com/office/drawing/2014/main" id="{9F954890-CA20-4E22-ADAA-42983B55FB26}"/>
              </a:ext>
            </a:extLst>
          </p:cNvPr>
          <p:cNvSpPr/>
          <p:nvPr/>
        </p:nvSpPr>
        <p:spPr>
          <a:xfrm>
            <a:off x="7256458" y="3896236"/>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pic>
        <p:nvPicPr>
          <p:cNvPr id="2" name="Kuva 1">
            <a:extLst>
              <a:ext uri="{FF2B5EF4-FFF2-40B4-BE49-F238E27FC236}">
                <a16:creationId xmlns:a16="http://schemas.microsoft.com/office/drawing/2014/main" id="{74909846-C970-4094-8DBD-E8A796B020CD}"/>
              </a:ext>
            </a:extLst>
          </p:cNvPr>
          <p:cNvPicPr>
            <a:picLocks noChangeAspect="1"/>
          </p:cNvPicPr>
          <p:nvPr/>
        </p:nvPicPr>
        <p:blipFill>
          <a:blip r:embed="rId2"/>
          <a:stretch>
            <a:fillRect/>
          </a:stretch>
        </p:blipFill>
        <p:spPr>
          <a:xfrm>
            <a:off x="7341798" y="2152062"/>
            <a:ext cx="188992" cy="188992"/>
          </a:xfrm>
          <a:prstGeom prst="rect">
            <a:avLst/>
          </a:prstGeom>
        </p:spPr>
      </p:pic>
    </p:spTree>
    <p:extLst>
      <p:ext uri="{BB962C8B-B14F-4D97-AF65-F5344CB8AC3E}">
        <p14:creationId xmlns:p14="http://schemas.microsoft.com/office/powerpoint/2010/main" val="2511861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F5B36FD-737F-42F7-A2A4-5CFA5AB1805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CB02C0A-1F11-4D7F-A83F-2504F956FF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3" name="Taulukko 2">
            <a:extLst>
              <a:ext uri="{FF2B5EF4-FFF2-40B4-BE49-F238E27FC236}">
                <a16:creationId xmlns:a16="http://schemas.microsoft.com/office/drawing/2014/main" id="{6D5603CA-E01D-4B8E-BDF0-7FDDEDC396BD}"/>
              </a:ext>
            </a:extLst>
          </p:cNvPr>
          <p:cNvGraphicFramePr>
            <a:graphicFrameLocks noGrp="1"/>
          </p:cNvGraphicFramePr>
          <p:nvPr>
            <p:extLst>
              <p:ext uri="{D42A27DB-BD31-4B8C-83A1-F6EECF244321}">
                <p14:modId xmlns:p14="http://schemas.microsoft.com/office/powerpoint/2010/main" val="224545813"/>
              </p:ext>
            </p:extLst>
          </p:nvPr>
        </p:nvGraphicFramePr>
        <p:xfrm>
          <a:off x="702035" y="357809"/>
          <a:ext cx="11212633" cy="2614627"/>
        </p:xfrm>
        <a:graphic>
          <a:graphicData uri="http://schemas.openxmlformats.org/drawingml/2006/table">
            <a:tbl>
              <a:tblPr firstRow="1" firstCol="1" bandRow="1"/>
              <a:tblGrid>
                <a:gridCol w="1366922">
                  <a:extLst>
                    <a:ext uri="{9D8B030D-6E8A-4147-A177-3AD203B41FA5}">
                      <a16:colId xmlns:a16="http://schemas.microsoft.com/office/drawing/2014/main" val="1772021587"/>
                    </a:ext>
                  </a:extLst>
                </a:gridCol>
                <a:gridCol w="806819">
                  <a:extLst>
                    <a:ext uri="{9D8B030D-6E8A-4147-A177-3AD203B41FA5}">
                      <a16:colId xmlns:a16="http://schemas.microsoft.com/office/drawing/2014/main" val="4197033713"/>
                    </a:ext>
                  </a:extLst>
                </a:gridCol>
                <a:gridCol w="1506482">
                  <a:extLst>
                    <a:ext uri="{9D8B030D-6E8A-4147-A177-3AD203B41FA5}">
                      <a16:colId xmlns:a16="http://schemas.microsoft.com/office/drawing/2014/main" val="485503294"/>
                    </a:ext>
                  </a:extLst>
                </a:gridCol>
                <a:gridCol w="1506482">
                  <a:extLst>
                    <a:ext uri="{9D8B030D-6E8A-4147-A177-3AD203B41FA5}">
                      <a16:colId xmlns:a16="http://schemas.microsoft.com/office/drawing/2014/main" val="340184116"/>
                    </a:ext>
                  </a:extLst>
                </a:gridCol>
                <a:gridCol w="1506482">
                  <a:extLst>
                    <a:ext uri="{9D8B030D-6E8A-4147-A177-3AD203B41FA5}">
                      <a16:colId xmlns:a16="http://schemas.microsoft.com/office/drawing/2014/main" val="2157463237"/>
                    </a:ext>
                  </a:extLst>
                </a:gridCol>
                <a:gridCol w="1506482">
                  <a:extLst>
                    <a:ext uri="{9D8B030D-6E8A-4147-A177-3AD203B41FA5}">
                      <a16:colId xmlns:a16="http://schemas.microsoft.com/office/drawing/2014/main" val="2664357223"/>
                    </a:ext>
                  </a:extLst>
                </a:gridCol>
                <a:gridCol w="1506482">
                  <a:extLst>
                    <a:ext uri="{9D8B030D-6E8A-4147-A177-3AD203B41FA5}">
                      <a16:colId xmlns:a16="http://schemas.microsoft.com/office/drawing/2014/main" val="3929380896"/>
                    </a:ext>
                  </a:extLst>
                </a:gridCol>
                <a:gridCol w="1506482">
                  <a:extLst>
                    <a:ext uri="{9D8B030D-6E8A-4147-A177-3AD203B41FA5}">
                      <a16:colId xmlns:a16="http://schemas.microsoft.com/office/drawing/2014/main" val="3137900050"/>
                    </a:ext>
                  </a:extLst>
                </a:gridCol>
              </a:tblGrid>
              <a:tr h="747091">
                <a:tc>
                  <a:txBody>
                    <a:bodyPr/>
                    <a:lstStyle/>
                    <a:p>
                      <a:pPr algn="ctr">
                        <a:lnSpc>
                          <a:spcPts val="1450"/>
                        </a:lnSpc>
                        <a:spcBef>
                          <a:spcPts val="1200"/>
                        </a:spcBef>
                        <a:spcAft>
                          <a:spcPts val="1600"/>
                        </a:spcAft>
                      </a:pPr>
                      <a:r>
                        <a:rPr lang="fi-FI" sz="800" b="1" spc="5" dirty="0">
                          <a:solidFill>
                            <a:srgbClr val="365ABD"/>
                          </a:solidFill>
                          <a:effectLst/>
                          <a:latin typeface="Arial" panose="020B0604020202020204" pitchFamily="34" charset="0"/>
                          <a:ea typeface="Times New Roman" panose="02020603050405020304" pitchFamily="18" charset="0"/>
                          <a:cs typeface="Myriad Pro"/>
                        </a:rPr>
                        <a:t>Operatiivinen tehtävä</a:t>
                      </a:r>
                      <a:endParaRPr lang="fi-FI" sz="8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nimi</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tavoite</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Erityishuomioita prosessista</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mittarit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Toteutuminen </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Mittarin lisätieto</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Kehittämiskohteet/ parannusmahdollisuudet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extLst>
                  <a:ext uri="{0D108BD9-81ED-4DB2-BD59-A6C34878D82A}">
                    <a16:rowId xmlns:a16="http://schemas.microsoft.com/office/drawing/2014/main" val="2717299673"/>
                  </a:ext>
                </a:extLst>
              </a:tr>
              <a:tr h="492261">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Nimettyjen katsastajien, aluksenmittaajien ja tarkastajien ja luokkien valvonta </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Merenkulun ulkoisten toimijoiden valvonta</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Varmistaa, että ulkoisten toimijat toimivat vaatimusten mukaisesti</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Alusvalvonnan yhteydessä, tavoitteena 15 kpl vuodessa .</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Sis. Luokat, </a:t>
                      </a:r>
                      <a:br>
                        <a:rPr lang="fi-FI" sz="1000" spc="5" dirty="0">
                          <a:effectLst/>
                          <a:latin typeface="Arial" panose="020B0604020202020204" pitchFamily="34" charset="0"/>
                          <a:ea typeface="Times New Roman" panose="02020603050405020304" pitchFamily="18" charset="0"/>
                          <a:cs typeface="Myriad Pro"/>
                        </a:rPr>
                      </a:br>
                      <a:r>
                        <a:rPr lang="fi-FI" sz="1000" spc="5" dirty="0">
                          <a:effectLst/>
                          <a:latin typeface="Arial" panose="020B0604020202020204" pitchFamily="34" charset="0"/>
                          <a:ea typeface="Times New Roman" panose="02020603050405020304" pitchFamily="18" charset="0"/>
                          <a:cs typeface="Myriad Pro"/>
                        </a:rPr>
                        <a:t>Lisäksi Nimettyjen pätevyyksien valvonta /Halin</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1158931334"/>
                  </a:ext>
                </a:extLst>
              </a:tr>
              <a:tr h="392697">
                <a:tc>
                  <a:txBody>
                    <a:bodyPr/>
                    <a:lstStyle/>
                    <a:p>
                      <a:pPr algn="ctr">
                        <a:lnSpc>
                          <a:spcPts val="1450"/>
                        </a:lnSpc>
                        <a:spcBef>
                          <a:spcPts val="1200"/>
                        </a:spcBef>
                        <a:spcAft>
                          <a:spcPts val="1600"/>
                        </a:spcAft>
                      </a:pPr>
                      <a:r>
                        <a:rPr lang="fi-FI" sz="1000" spc="5" dirty="0">
                          <a:solidFill>
                            <a:srgbClr val="000000"/>
                          </a:solidFill>
                          <a:effectLst/>
                          <a:latin typeface="Arial" panose="020B0604020202020204" pitchFamily="34" charset="0"/>
                          <a:ea typeface="Times New Roman" panose="02020603050405020304" pitchFamily="18" charset="0"/>
                          <a:cs typeface="Myriad Pro"/>
                        </a:rPr>
                        <a:t>Merikelvottomien alusten pysäytys</a:t>
                      </a: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Työohje: Alusten pysäyttäminen</a:t>
                      </a:r>
                      <a:br>
                        <a:rPr lang="fi-FI" sz="1000" spc="5" dirty="0">
                          <a:effectLst/>
                          <a:latin typeface="Arial" panose="020B0604020202020204" pitchFamily="34" charset="0"/>
                          <a:ea typeface="Times New Roman" panose="02020603050405020304" pitchFamily="18" charset="0"/>
                          <a:cs typeface="Myriad Pro"/>
                        </a:rPr>
                      </a:b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Merikelvoton alus ei pääse merille</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Tilastointi: katsastusten keskeytys, Paris </a:t>
                      </a:r>
                      <a:r>
                        <a:rPr lang="fi-FI" sz="1000" spc="5" dirty="0" err="1">
                          <a:effectLst/>
                          <a:latin typeface="Arial" panose="020B0604020202020204" pitchFamily="34" charset="0"/>
                          <a:ea typeface="Times New Roman" panose="02020603050405020304" pitchFamily="18" charset="0"/>
                          <a:cs typeface="Myriad Pro"/>
                        </a:rPr>
                        <a:t>MoU</a:t>
                      </a: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1000" spc="5" dirty="0">
                          <a:effectLst/>
                          <a:highlight>
                            <a:srgbClr val="FFFF00"/>
                          </a:highlight>
                          <a:latin typeface="Arial" panose="020B0604020202020204" pitchFamily="34" charset="0"/>
                          <a:ea typeface="Times New Roman" panose="02020603050405020304" pitchFamily="18" charset="0"/>
                          <a:cs typeface="Myriad Pro"/>
                        </a:rPr>
                        <a:t>Ei vielä tuloksia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Mittari työn alla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8220362"/>
                  </a:ext>
                </a:extLst>
              </a:tr>
            </a:tbl>
          </a:graphicData>
        </a:graphic>
      </p:graphicFrame>
      <p:sp>
        <p:nvSpPr>
          <p:cNvPr id="6" name="Vuokaaviosymboli: Liitin 5">
            <a:extLst>
              <a:ext uri="{FF2B5EF4-FFF2-40B4-BE49-F238E27FC236}">
                <a16:creationId xmlns:a16="http://schemas.microsoft.com/office/drawing/2014/main" id="{EF9E6084-4D28-41EB-827C-3DC44862638F}"/>
              </a:ext>
            </a:extLst>
          </p:cNvPr>
          <p:cNvSpPr/>
          <p:nvPr/>
        </p:nvSpPr>
        <p:spPr>
          <a:xfrm>
            <a:off x="7967726" y="1348315"/>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graphicFrame>
        <p:nvGraphicFramePr>
          <p:cNvPr id="7" name="Taulukko 6">
            <a:extLst>
              <a:ext uri="{FF2B5EF4-FFF2-40B4-BE49-F238E27FC236}">
                <a16:creationId xmlns:a16="http://schemas.microsoft.com/office/drawing/2014/main" id="{0BDFFAE7-3007-4C14-AB9F-C8E18D6D316F}"/>
              </a:ext>
            </a:extLst>
          </p:cNvPr>
          <p:cNvGraphicFramePr>
            <a:graphicFrameLocks noGrp="1"/>
          </p:cNvGraphicFramePr>
          <p:nvPr>
            <p:extLst>
              <p:ext uri="{D42A27DB-BD31-4B8C-83A1-F6EECF244321}">
                <p14:modId xmlns:p14="http://schemas.microsoft.com/office/powerpoint/2010/main" val="237138175"/>
              </p:ext>
            </p:extLst>
          </p:nvPr>
        </p:nvGraphicFramePr>
        <p:xfrm>
          <a:off x="541517" y="3089756"/>
          <a:ext cx="11533668" cy="3053466"/>
        </p:xfrm>
        <a:graphic>
          <a:graphicData uri="http://schemas.openxmlformats.org/drawingml/2006/table">
            <a:tbl>
              <a:tblPr firstRow="1" firstCol="1" bandRow="1"/>
              <a:tblGrid>
                <a:gridCol w="1406059">
                  <a:extLst>
                    <a:ext uri="{9D8B030D-6E8A-4147-A177-3AD203B41FA5}">
                      <a16:colId xmlns:a16="http://schemas.microsoft.com/office/drawing/2014/main" val="1772021587"/>
                    </a:ext>
                  </a:extLst>
                </a:gridCol>
                <a:gridCol w="1118897">
                  <a:extLst>
                    <a:ext uri="{9D8B030D-6E8A-4147-A177-3AD203B41FA5}">
                      <a16:colId xmlns:a16="http://schemas.microsoft.com/office/drawing/2014/main" val="4197033713"/>
                    </a:ext>
                  </a:extLst>
                </a:gridCol>
                <a:gridCol w="1260637">
                  <a:extLst>
                    <a:ext uri="{9D8B030D-6E8A-4147-A177-3AD203B41FA5}">
                      <a16:colId xmlns:a16="http://schemas.microsoft.com/office/drawing/2014/main" val="485503294"/>
                    </a:ext>
                  </a:extLst>
                </a:gridCol>
                <a:gridCol w="1549615">
                  <a:extLst>
                    <a:ext uri="{9D8B030D-6E8A-4147-A177-3AD203B41FA5}">
                      <a16:colId xmlns:a16="http://schemas.microsoft.com/office/drawing/2014/main" val="340184116"/>
                    </a:ext>
                  </a:extLst>
                </a:gridCol>
                <a:gridCol w="1549615">
                  <a:extLst>
                    <a:ext uri="{9D8B030D-6E8A-4147-A177-3AD203B41FA5}">
                      <a16:colId xmlns:a16="http://schemas.microsoft.com/office/drawing/2014/main" val="2157463237"/>
                    </a:ext>
                  </a:extLst>
                </a:gridCol>
                <a:gridCol w="1549615">
                  <a:extLst>
                    <a:ext uri="{9D8B030D-6E8A-4147-A177-3AD203B41FA5}">
                      <a16:colId xmlns:a16="http://schemas.microsoft.com/office/drawing/2014/main" val="2664357223"/>
                    </a:ext>
                  </a:extLst>
                </a:gridCol>
                <a:gridCol w="1549615">
                  <a:extLst>
                    <a:ext uri="{9D8B030D-6E8A-4147-A177-3AD203B41FA5}">
                      <a16:colId xmlns:a16="http://schemas.microsoft.com/office/drawing/2014/main" val="3929380896"/>
                    </a:ext>
                  </a:extLst>
                </a:gridCol>
                <a:gridCol w="1549615">
                  <a:extLst>
                    <a:ext uri="{9D8B030D-6E8A-4147-A177-3AD203B41FA5}">
                      <a16:colId xmlns:a16="http://schemas.microsoft.com/office/drawing/2014/main" val="3137900050"/>
                    </a:ext>
                  </a:extLst>
                </a:gridCol>
              </a:tblGrid>
              <a:tr h="686044">
                <a:tc>
                  <a:txBody>
                    <a:bodyPr/>
                    <a:lstStyle/>
                    <a:p>
                      <a:pPr algn="ctr">
                        <a:lnSpc>
                          <a:spcPts val="1450"/>
                        </a:lnSpc>
                        <a:spcBef>
                          <a:spcPts val="1200"/>
                        </a:spcBef>
                        <a:spcAft>
                          <a:spcPts val="1600"/>
                        </a:spcAft>
                      </a:pPr>
                      <a:r>
                        <a:rPr lang="fi-FI" sz="800" b="1" spc="5" dirty="0">
                          <a:solidFill>
                            <a:srgbClr val="365ABD"/>
                          </a:solidFill>
                          <a:effectLst/>
                          <a:latin typeface="Arial" panose="020B0604020202020204" pitchFamily="34" charset="0"/>
                          <a:ea typeface="Times New Roman" panose="02020603050405020304" pitchFamily="18" charset="0"/>
                          <a:cs typeface="Myriad Pro"/>
                        </a:rPr>
                        <a:t>Operatiivinen tehtävä</a:t>
                      </a:r>
                      <a:endParaRPr lang="fi-FI" sz="8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nimi</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tavoite</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Erityishuomioita prosessista</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mittarit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Toteutuminen </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Mittarin lisätieto</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Kehittämiskohteet/ parannusmahdollisuudet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extLst>
                  <a:ext uri="{0D108BD9-81ED-4DB2-BD59-A6C34878D82A}">
                    <a16:rowId xmlns:a16="http://schemas.microsoft.com/office/drawing/2014/main" val="2717299673"/>
                  </a:ext>
                </a:extLst>
              </a:tr>
              <a:tr h="595454">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Arial" panose="020B0604020202020204" pitchFamily="34" charset="0"/>
                        </a:rPr>
                        <a:t>Todistuskirjojen myöntäminen aluksille</a:t>
                      </a:r>
                    </a:p>
                  </a:txBody>
                  <a:tcPr marL="42943" marR="42943"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Liikenneväline-lupa -prosessi</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Alukset saavat tarvittavat todistuskirjat</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Tilastointi/Seuranta: vuosimäärät</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highlight>
                            <a:srgbClr val="FFFF00"/>
                          </a:highlight>
                          <a:latin typeface="Arial" panose="020B0604020202020204" pitchFamily="34" charset="0"/>
                          <a:ea typeface="Times New Roman" panose="02020603050405020304" pitchFamily="18" charset="0"/>
                          <a:cs typeface="Myriad Pro"/>
                        </a:rPr>
                        <a:t>Ei vielä tuloksia</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(vakuutustodistukset, ympäristötodistukset meriympäristö) </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840194391"/>
                  </a:ext>
                </a:extLst>
              </a:tr>
              <a:tr h="514350">
                <a:tc rowSpan="2">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Aluksen katsastusvaatimus</a:t>
                      </a:r>
                    </a:p>
                  </a:txBody>
                  <a:tcPr marL="42943" marR="42943"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2">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Katsastus- ja auditointiprosessi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2">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Asiakaspalautekysely </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1372836480"/>
                  </a:ext>
                </a:extLst>
              </a:tr>
              <a:tr h="514350">
                <a:tc vMerge="1">
                  <a:txBody>
                    <a:bodyPr/>
                    <a:lstStyle/>
                    <a:p>
                      <a:endParaRPr lang="fi-FI"/>
                    </a:p>
                  </a:txBody>
                  <a:tcPr>
                    <a:lnT w="12700" cap="flat" cmpd="sng" algn="ctr">
                      <a:solidFill>
                        <a:srgbClr val="000000"/>
                      </a:solidFill>
                      <a:prstDash val="solid"/>
                      <a:round/>
                      <a:headEnd type="none" w="med" len="med"/>
                      <a:tailEnd type="none" w="med" len="med"/>
                    </a:lnT>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*Purkkidatan laadullinen analysointi*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highlight>
                            <a:srgbClr val="FFFF00"/>
                          </a:highlight>
                          <a:latin typeface="Arial" panose="020B0604020202020204" pitchFamily="34" charset="0"/>
                          <a:ea typeface="Times New Roman" panose="02020603050405020304" pitchFamily="18" charset="0"/>
                          <a:cs typeface="Myriad Pro"/>
                        </a:rPr>
                        <a:t>Ei vielä tuloksia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Mittarin seurantaa ei vielä toteutettu; työn alla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3467636052"/>
                  </a:ext>
                </a:extLst>
              </a:tr>
              <a:tr h="514350">
                <a:tc>
                  <a:txBody>
                    <a:bodyPr/>
                    <a:lstStyle/>
                    <a:p>
                      <a:pPr algn="ctr">
                        <a:lnSpc>
                          <a:spcPts val="1450"/>
                        </a:lnSpc>
                        <a:spcBef>
                          <a:spcPts val="1200"/>
                        </a:spcBef>
                        <a:spcAft>
                          <a:spcPts val="1600"/>
                        </a:spcAft>
                      </a:pPr>
                      <a:r>
                        <a:rPr lang="fi-FI" sz="1000" spc="5" dirty="0">
                          <a:solidFill>
                            <a:srgbClr val="000000"/>
                          </a:solidFill>
                          <a:effectLst/>
                          <a:latin typeface="Arial" panose="020B0604020202020204" pitchFamily="34" charset="0"/>
                          <a:ea typeface="Times New Roman" panose="02020603050405020304" pitchFamily="18" charset="0"/>
                          <a:cs typeface="Myriad Pro"/>
                        </a:rPr>
                        <a:t>Satamavaltiotarkastukset (PSC)</a:t>
                      </a: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Merenkulun tarkastus -prosessi</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Vuosittaiset, määrälliset tavoitteet (</a:t>
                      </a:r>
                      <a:r>
                        <a:rPr lang="fi-FI" sz="1000" spc="5" dirty="0" err="1">
                          <a:effectLst/>
                          <a:latin typeface="Arial" panose="020B0604020202020204" pitchFamily="34" charset="0"/>
                          <a:ea typeface="Times New Roman" panose="02020603050405020304" pitchFamily="18" charset="0"/>
                          <a:cs typeface="Myriad Pro"/>
                        </a:rPr>
                        <a:t>nnn</a:t>
                      </a:r>
                      <a:r>
                        <a:rPr lang="fi-FI" sz="1000" spc="5" dirty="0">
                          <a:effectLst/>
                          <a:latin typeface="Arial" panose="020B0604020202020204" pitchFamily="34" charset="0"/>
                          <a:ea typeface="Times New Roman" panose="02020603050405020304" pitchFamily="18" charset="0"/>
                          <a:cs typeface="Myriad Pro"/>
                        </a:rPr>
                        <a:t> kpl)</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Poikkeamailmoitus tehty asiasta, vuositavoitteesta ollaan jäljessä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Pätevyyksien seurannan osalta kehitteillä </a:t>
                      </a:r>
                      <a:r>
                        <a:rPr lang="fi-FI" sz="1000" spc="5" dirty="0" err="1">
                          <a:effectLst/>
                          <a:latin typeface="Arial" panose="020B0604020202020204" pitchFamily="34" charset="0"/>
                          <a:ea typeface="Times New Roman" panose="02020603050405020304" pitchFamily="18" charset="0"/>
                          <a:cs typeface="Myriad Pro"/>
                        </a:rPr>
                        <a:t>eTaikaan</a:t>
                      </a:r>
                      <a:r>
                        <a:rPr lang="fi-FI" sz="1000" spc="5" dirty="0">
                          <a:effectLst/>
                          <a:latin typeface="Arial" panose="020B0604020202020204" pitchFamily="34" charset="0"/>
                          <a:ea typeface="Times New Roman" panose="02020603050405020304" pitchFamily="18" charset="0"/>
                          <a:cs typeface="Myriad Pro"/>
                        </a:rPr>
                        <a:t> seuranta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1158931334"/>
                  </a:ext>
                </a:extLst>
              </a:tr>
            </a:tbl>
          </a:graphicData>
        </a:graphic>
      </p:graphicFrame>
      <p:pic>
        <p:nvPicPr>
          <p:cNvPr id="8" name="Kuva 7">
            <a:extLst>
              <a:ext uri="{FF2B5EF4-FFF2-40B4-BE49-F238E27FC236}">
                <a16:creationId xmlns:a16="http://schemas.microsoft.com/office/drawing/2014/main" id="{C8669E7A-36FC-4F1B-8539-AD8DFEB96340}"/>
              </a:ext>
            </a:extLst>
          </p:cNvPr>
          <p:cNvPicPr>
            <a:picLocks noChangeAspect="1"/>
          </p:cNvPicPr>
          <p:nvPr/>
        </p:nvPicPr>
        <p:blipFill>
          <a:blip r:embed="rId2"/>
          <a:stretch>
            <a:fillRect/>
          </a:stretch>
        </p:blipFill>
        <p:spPr>
          <a:xfrm flipH="1">
            <a:off x="7967727" y="4518944"/>
            <a:ext cx="190499" cy="195089"/>
          </a:xfrm>
          <a:prstGeom prst="rect">
            <a:avLst/>
          </a:prstGeom>
        </p:spPr>
      </p:pic>
      <p:sp>
        <p:nvSpPr>
          <p:cNvPr id="9" name="Vuokaaviosymboli: Liitin 8">
            <a:extLst>
              <a:ext uri="{FF2B5EF4-FFF2-40B4-BE49-F238E27FC236}">
                <a16:creationId xmlns:a16="http://schemas.microsoft.com/office/drawing/2014/main" id="{5CC4F974-924E-4C34-9E3D-491E75F8423F}"/>
              </a:ext>
            </a:extLst>
          </p:cNvPr>
          <p:cNvSpPr/>
          <p:nvPr/>
        </p:nvSpPr>
        <p:spPr>
          <a:xfrm>
            <a:off x="7967726" y="5608785"/>
            <a:ext cx="190500" cy="190500"/>
          </a:xfrm>
          <a:prstGeom prst="flowChartConnector">
            <a:avLst/>
          </a:prstGeom>
          <a:solidFill>
            <a:srgbClr val="FFD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335004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AF5B36FD-737F-42F7-A2A4-5CFA5AB1805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5CB02C0A-1F11-4D7F-A83F-2504F956FF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graphicFrame>
        <p:nvGraphicFramePr>
          <p:cNvPr id="3" name="Taulukko 2">
            <a:extLst>
              <a:ext uri="{FF2B5EF4-FFF2-40B4-BE49-F238E27FC236}">
                <a16:creationId xmlns:a16="http://schemas.microsoft.com/office/drawing/2014/main" id="{6D5603CA-E01D-4B8E-BDF0-7FDDEDC396BD}"/>
              </a:ext>
            </a:extLst>
          </p:cNvPr>
          <p:cNvGraphicFramePr>
            <a:graphicFrameLocks noGrp="1"/>
          </p:cNvGraphicFramePr>
          <p:nvPr>
            <p:extLst>
              <p:ext uri="{D42A27DB-BD31-4B8C-83A1-F6EECF244321}">
                <p14:modId xmlns:p14="http://schemas.microsoft.com/office/powerpoint/2010/main" val="1276652797"/>
              </p:ext>
            </p:extLst>
          </p:nvPr>
        </p:nvGraphicFramePr>
        <p:xfrm>
          <a:off x="352425" y="357809"/>
          <a:ext cx="11562243" cy="1861757"/>
        </p:xfrm>
        <a:graphic>
          <a:graphicData uri="http://schemas.openxmlformats.org/drawingml/2006/table">
            <a:tbl>
              <a:tblPr firstRow="1" firstCol="1" bandRow="1"/>
              <a:tblGrid>
                <a:gridCol w="1409543">
                  <a:extLst>
                    <a:ext uri="{9D8B030D-6E8A-4147-A177-3AD203B41FA5}">
                      <a16:colId xmlns:a16="http://schemas.microsoft.com/office/drawing/2014/main" val="1772021587"/>
                    </a:ext>
                  </a:extLst>
                </a:gridCol>
                <a:gridCol w="1952193">
                  <a:extLst>
                    <a:ext uri="{9D8B030D-6E8A-4147-A177-3AD203B41FA5}">
                      <a16:colId xmlns:a16="http://schemas.microsoft.com/office/drawing/2014/main" val="4197033713"/>
                    </a:ext>
                  </a:extLst>
                </a:gridCol>
                <a:gridCol w="1847653">
                  <a:extLst>
                    <a:ext uri="{9D8B030D-6E8A-4147-A177-3AD203B41FA5}">
                      <a16:colId xmlns:a16="http://schemas.microsoft.com/office/drawing/2014/main" val="485503294"/>
                    </a:ext>
                  </a:extLst>
                </a:gridCol>
                <a:gridCol w="1291473">
                  <a:extLst>
                    <a:ext uri="{9D8B030D-6E8A-4147-A177-3AD203B41FA5}">
                      <a16:colId xmlns:a16="http://schemas.microsoft.com/office/drawing/2014/main" val="340184116"/>
                    </a:ext>
                  </a:extLst>
                </a:gridCol>
                <a:gridCol w="1423447">
                  <a:extLst>
                    <a:ext uri="{9D8B030D-6E8A-4147-A177-3AD203B41FA5}">
                      <a16:colId xmlns:a16="http://schemas.microsoft.com/office/drawing/2014/main" val="2157463237"/>
                    </a:ext>
                  </a:extLst>
                </a:gridCol>
                <a:gridCol w="1112363">
                  <a:extLst>
                    <a:ext uri="{9D8B030D-6E8A-4147-A177-3AD203B41FA5}">
                      <a16:colId xmlns:a16="http://schemas.microsoft.com/office/drawing/2014/main" val="2664357223"/>
                    </a:ext>
                  </a:extLst>
                </a:gridCol>
                <a:gridCol w="1470581">
                  <a:extLst>
                    <a:ext uri="{9D8B030D-6E8A-4147-A177-3AD203B41FA5}">
                      <a16:colId xmlns:a16="http://schemas.microsoft.com/office/drawing/2014/main" val="3929380896"/>
                    </a:ext>
                  </a:extLst>
                </a:gridCol>
                <a:gridCol w="1054990">
                  <a:extLst>
                    <a:ext uri="{9D8B030D-6E8A-4147-A177-3AD203B41FA5}">
                      <a16:colId xmlns:a16="http://schemas.microsoft.com/office/drawing/2014/main" val="3137900050"/>
                    </a:ext>
                  </a:extLst>
                </a:gridCol>
              </a:tblGrid>
              <a:tr h="686044">
                <a:tc>
                  <a:txBody>
                    <a:bodyPr/>
                    <a:lstStyle/>
                    <a:p>
                      <a:pPr algn="ctr">
                        <a:lnSpc>
                          <a:spcPts val="1450"/>
                        </a:lnSpc>
                        <a:spcBef>
                          <a:spcPts val="1200"/>
                        </a:spcBef>
                        <a:spcAft>
                          <a:spcPts val="1600"/>
                        </a:spcAft>
                      </a:pPr>
                      <a:r>
                        <a:rPr lang="fi-FI" sz="800" b="1" spc="5" dirty="0">
                          <a:solidFill>
                            <a:srgbClr val="365ABD"/>
                          </a:solidFill>
                          <a:effectLst/>
                          <a:latin typeface="Arial" panose="020B0604020202020204" pitchFamily="34" charset="0"/>
                          <a:ea typeface="Times New Roman" panose="02020603050405020304" pitchFamily="18" charset="0"/>
                          <a:cs typeface="Myriad Pro"/>
                        </a:rPr>
                        <a:t>Operatiivinen tehtävä</a:t>
                      </a:r>
                      <a:endParaRPr lang="fi-FI" sz="8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nimi</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tavoite</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Erityishuomioita prosessista</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Prosessin mittarit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algn="ctr" defTabSz="914400" rtl="0" eaLnBrk="1" latinLnBrk="0" hangingPunct="1">
                        <a:lnSpc>
                          <a:spcPts val="1450"/>
                        </a:lnSpc>
                        <a:spcBef>
                          <a:spcPts val="1200"/>
                        </a:spcBef>
                        <a:spcAft>
                          <a:spcPts val="1600"/>
                        </a:spcAft>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Toteutuminen </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Mittarin lisätieto</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800" b="1" kern="1200" spc="5" dirty="0">
                          <a:solidFill>
                            <a:srgbClr val="365ABD"/>
                          </a:solidFill>
                          <a:effectLst/>
                          <a:latin typeface="Arial" panose="020B0604020202020204" pitchFamily="34" charset="0"/>
                          <a:ea typeface="Times New Roman" panose="02020603050405020304" pitchFamily="18" charset="0"/>
                          <a:cs typeface="Myriad Pro"/>
                        </a:rPr>
                        <a:t>Kehittämiskohteet/ parannusmahdollisuudet</a:t>
                      </a:r>
                    </a:p>
                  </a:txBody>
                  <a:tcPr marL="68580" marR="68580" marT="0" marB="0">
                    <a:lnL>
                      <a:noFill/>
                    </a:lnL>
                    <a:lnR>
                      <a:noFill/>
                    </a:lnR>
                    <a:lnT>
                      <a:noFill/>
                    </a:lnT>
                    <a:lnB w="28575" cap="flat" cmpd="sng" algn="ctr">
                      <a:solidFill>
                        <a:srgbClr val="365ABD"/>
                      </a:solidFill>
                      <a:prstDash val="solid"/>
                      <a:round/>
                      <a:headEnd type="none" w="med" len="med"/>
                      <a:tailEnd type="none" w="med" len="med"/>
                    </a:lnB>
                  </a:tcPr>
                </a:tc>
                <a:extLst>
                  <a:ext uri="{0D108BD9-81ED-4DB2-BD59-A6C34878D82A}">
                    <a16:rowId xmlns:a16="http://schemas.microsoft.com/office/drawing/2014/main" val="2717299673"/>
                  </a:ext>
                </a:extLst>
              </a:tr>
              <a:tr h="442047">
                <a:tc rowSpan="2">
                  <a:txBody>
                    <a:bodyPr/>
                    <a:lstStyle/>
                    <a:p>
                      <a:pPr algn="ctr">
                        <a:lnSpc>
                          <a:spcPts val="1450"/>
                        </a:lnSpc>
                        <a:spcBef>
                          <a:spcPts val="1200"/>
                        </a:spcBef>
                        <a:spcAft>
                          <a:spcPts val="1600"/>
                        </a:spcAft>
                      </a:pPr>
                      <a:br>
                        <a:rPr lang="fi-FI" sz="10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fi-FI" sz="10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Hydrografiset palvelut</a:t>
                      </a:r>
                      <a:endParaRPr lang="fi-FI" sz="1000" spc="5" dirty="0">
                        <a:effectLst/>
                        <a:latin typeface="Arial" panose="020B0604020202020204" pitchFamily="34" charset="0"/>
                        <a:ea typeface="Times New Roman" panose="02020603050405020304" pitchFamily="18" charset="0"/>
                        <a:cs typeface="Arial" panose="020B0604020202020204" pitchFamily="34" charset="0"/>
                      </a:endParaRPr>
                    </a:p>
                  </a:txBody>
                  <a:tcPr marL="42943" marR="42943"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2">
                  <a:txBody>
                    <a:bodyPr/>
                    <a:lstStyle/>
                    <a:p>
                      <a:pPr algn="ctr">
                        <a:lnSpc>
                          <a:spcPts val="1450"/>
                        </a:lnSpc>
                        <a:spcBef>
                          <a:spcPts val="1200"/>
                        </a:spcBef>
                        <a:spcAft>
                          <a:spcPts val="1600"/>
                        </a:spcAft>
                      </a:pPr>
                      <a:r>
                        <a:rPr lang="fi-FI" sz="1000" spc="5"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Merenmittausten hankinta, merenmittausten hallinta, syvyystietojen hallinta, merikartta-aineiston hallinta, tuotteistus ja päivitys, Jakeluprosessien hallinta</a:t>
                      </a:r>
                      <a:endParaRPr lang="fi-FI" sz="1000" spc="5" dirty="0">
                        <a:effectLst/>
                        <a:latin typeface="Arial" panose="020B0604020202020204" pitchFamily="34" charset="0"/>
                        <a:ea typeface="Times New Roman" panose="02020603050405020304" pitchFamily="18" charset="0"/>
                        <a:cs typeface="Arial" panose="020B0604020202020204" pitchFamily="34" charset="0"/>
                      </a:endParaRPr>
                    </a:p>
                  </a:txBody>
                  <a:tcPr marL="42943" marR="42943"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2">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Turvallinen liikennöinti satamiin</a:t>
                      </a: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rowSpan="2">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Ei vielä laadunhallinta-järjestelmän piirissä</a:t>
                      </a:r>
                    </a:p>
                  </a:txBody>
                  <a:tcPr marL="68580" marR="68580" marT="0" marB="0" anchor="ctr">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Laatujärjestelmään siirtyminen</a:t>
                      </a:r>
                    </a:p>
                  </a:txBody>
                  <a:tcPr marL="68580" marR="68580" marT="0" marB="0">
                    <a:lnL>
                      <a:noFill/>
                    </a:lnL>
                    <a:lnR>
                      <a:noFill/>
                    </a:lnR>
                    <a:lnT w="28575" cap="flat" cmpd="sng" algn="ctr">
                      <a:solidFill>
                        <a:srgbClr val="365ABD"/>
                      </a:solidFill>
                      <a:prstDash val="solid"/>
                      <a:round/>
                      <a:headEnd type="none" w="med" len="med"/>
                      <a:tailEnd type="none" w="med" len="med"/>
                    </a:lnT>
                    <a:lnB w="28575" cap="flat" cmpd="sng" algn="ctr">
                      <a:solidFill>
                        <a:srgbClr val="365ABD"/>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28575" cap="flat" cmpd="sng" algn="ctr">
                      <a:solidFill>
                        <a:srgbClr val="365ABD"/>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28575" cap="flat" cmpd="sng" algn="ctr">
                      <a:solidFill>
                        <a:srgbClr val="365ABD"/>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28575" cap="flat" cmpd="sng" algn="ctr">
                      <a:solidFill>
                        <a:srgbClr val="365ABD"/>
                      </a:solidFill>
                      <a:prstDash val="solid"/>
                      <a:round/>
                      <a:headEnd type="none" w="med" len="med"/>
                      <a:tailEnd type="none" w="med" len="med"/>
                    </a:lnB>
                    <a:solidFill>
                      <a:srgbClr val="EBEFF8"/>
                    </a:solidFill>
                  </a:tcPr>
                </a:tc>
                <a:extLst>
                  <a:ext uri="{0D108BD9-81ED-4DB2-BD59-A6C34878D82A}">
                    <a16:rowId xmlns:a16="http://schemas.microsoft.com/office/drawing/2014/main" val="840194391"/>
                  </a:ext>
                </a:extLst>
              </a:tr>
              <a:tr h="595454">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Arial" panose="020B0604020202020204" pitchFamily="34" charset="0"/>
                      </a:endParaRPr>
                    </a:p>
                  </a:txBody>
                  <a:tcPr marL="42943" marR="42943"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Arial" panose="020B0604020202020204" pitchFamily="34" charset="0"/>
                      </a:endParaRPr>
                    </a:p>
                  </a:txBody>
                  <a:tcPr marL="42943" marR="42943"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vMerge="1">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laadunhallintajärjestelmän piirissä</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N2000 vertaustaso-muutos</a:t>
                      </a: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28575" cap="flat" cmpd="sng" algn="ctr">
                      <a:solidFill>
                        <a:srgbClr val="365ABD"/>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1641597926"/>
                  </a:ext>
                </a:extLst>
              </a:tr>
            </a:tbl>
          </a:graphicData>
        </a:graphic>
      </p:graphicFrame>
      <p:graphicFrame>
        <p:nvGraphicFramePr>
          <p:cNvPr id="2" name="Taulukko 1">
            <a:extLst>
              <a:ext uri="{FF2B5EF4-FFF2-40B4-BE49-F238E27FC236}">
                <a16:creationId xmlns:a16="http://schemas.microsoft.com/office/drawing/2014/main" id="{92F01E15-4434-4E23-A5F2-EDB8D2806097}"/>
              </a:ext>
            </a:extLst>
          </p:cNvPr>
          <p:cNvGraphicFramePr>
            <a:graphicFrameLocks noGrp="1"/>
          </p:cNvGraphicFramePr>
          <p:nvPr>
            <p:extLst>
              <p:ext uri="{D42A27DB-BD31-4B8C-83A1-F6EECF244321}">
                <p14:modId xmlns:p14="http://schemas.microsoft.com/office/powerpoint/2010/main" val="192733414"/>
              </p:ext>
            </p:extLst>
          </p:nvPr>
        </p:nvGraphicFramePr>
        <p:xfrm>
          <a:off x="396703" y="2660650"/>
          <a:ext cx="11517965" cy="3391536"/>
        </p:xfrm>
        <a:graphic>
          <a:graphicData uri="http://schemas.openxmlformats.org/drawingml/2006/table">
            <a:tbl>
              <a:tblPr firstRow="1" firstCol="1" bandRow="1"/>
              <a:tblGrid>
                <a:gridCol w="1404145">
                  <a:extLst>
                    <a:ext uri="{9D8B030D-6E8A-4147-A177-3AD203B41FA5}">
                      <a16:colId xmlns:a16="http://schemas.microsoft.com/office/drawing/2014/main" val="444025775"/>
                    </a:ext>
                  </a:extLst>
                </a:gridCol>
                <a:gridCol w="1941593">
                  <a:extLst>
                    <a:ext uri="{9D8B030D-6E8A-4147-A177-3AD203B41FA5}">
                      <a16:colId xmlns:a16="http://schemas.microsoft.com/office/drawing/2014/main" val="2152339886"/>
                    </a:ext>
                  </a:extLst>
                </a:gridCol>
                <a:gridCol w="1753386">
                  <a:extLst>
                    <a:ext uri="{9D8B030D-6E8A-4147-A177-3AD203B41FA5}">
                      <a16:colId xmlns:a16="http://schemas.microsoft.com/office/drawing/2014/main" val="847917316"/>
                    </a:ext>
                  </a:extLst>
                </a:gridCol>
                <a:gridCol w="1470581">
                  <a:extLst>
                    <a:ext uri="{9D8B030D-6E8A-4147-A177-3AD203B41FA5}">
                      <a16:colId xmlns:a16="http://schemas.microsoft.com/office/drawing/2014/main" val="360487865"/>
                    </a:ext>
                  </a:extLst>
                </a:gridCol>
                <a:gridCol w="1583703">
                  <a:extLst>
                    <a:ext uri="{9D8B030D-6E8A-4147-A177-3AD203B41FA5}">
                      <a16:colId xmlns:a16="http://schemas.microsoft.com/office/drawing/2014/main" val="733959444"/>
                    </a:ext>
                  </a:extLst>
                </a:gridCol>
                <a:gridCol w="942681">
                  <a:extLst>
                    <a:ext uri="{9D8B030D-6E8A-4147-A177-3AD203B41FA5}">
                      <a16:colId xmlns:a16="http://schemas.microsoft.com/office/drawing/2014/main" val="1450318818"/>
                    </a:ext>
                  </a:extLst>
                </a:gridCol>
                <a:gridCol w="1508288">
                  <a:extLst>
                    <a:ext uri="{9D8B030D-6E8A-4147-A177-3AD203B41FA5}">
                      <a16:colId xmlns:a16="http://schemas.microsoft.com/office/drawing/2014/main" val="117887059"/>
                    </a:ext>
                  </a:extLst>
                </a:gridCol>
                <a:gridCol w="913588">
                  <a:extLst>
                    <a:ext uri="{9D8B030D-6E8A-4147-A177-3AD203B41FA5}">
                      <a16:colId xmlns:a16="http://schemas.microsoft.com/office/drawing/2014/main" val="4035705527"/>
                    </a:ext>
                  </a:extLst>
                </a:gridCol>
              </a:tblGrid>
              <a:tr h="514350">
                <a:tc>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Myriad Pro"/>
                        </a:rPr>
                        <a:t>Alusten pakolliset ilmoitusjärjestelmät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algn="ctr" defTabSz="914400" rtl="0" eaLnBrk="1" latinLnBrk="0" hangingPunct="1">
                        <a:lnSpc>
                          <a:spcPts val="1450"/>
                        </a:lnSpc>
                        <a:spcBef>
                          <a:spcPts val="1200"/>
                        </a:spcBef>
                        <a:spcAft>
                          <a:spcPts val="1600"/>
                        </a:spcAft>
                      </a:pPr>
                      <a:endParaRPr lang="fi-FI" sz="1000" kern="1200" spc="5" dirty="0">
                        <a:solidFill>
                          <a:srgbClr val="000000"/>
                        </a:solidFill>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err="1">
                          <a:effectLst/>
                          <a:latin typeface="Arial" panose="020B0604020202020204" pitchFamily="34" charset="0"/>
                          <a:ea typeface="Times New Roman" panose="02020603050405020304" pitchFamily="18" charset="0"/>
                          <a:cs typeface="Myriad Pro"/>
                        </a:rPr>
                        <a:t>Portnet</a:t>
                      </a:r>
                      <a:r>
                        <a:rPr lang="fi-FI" sz="1000" spc="5" dirty="0">
                          <a:effectLst/>
                          <a:latin typeface="Arial" panose="020B0604020202020204" pitchFamily="34" charset="0"/>
                          <a:ea typeface="Times New Roman" panose="02020603050405020304" pitchFamily="18" charset="0"/>
                          <a:cs typeface="Myriad Pro"/>
                        </a:rPr>
                        <a:t>/NEMO</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err="1">
                          <a:effectLst/>
                          <a:latin typeface="Arial" panose="020B0604020202020204" pitchFamily="34" charset="0"/>
                          <a:ea typeface="Times New Roman" panose="02020603050405020304" pitchFamily="18" charset="0"/>
                          <a:cs typeface="Myriad Pro"/>
                        </a:rPr>
                        <a:t>Portnet</a:t>
                      </a:r>
                      <a:r>
                        <a:rPr lang="fi-FI" sz="1000" spc="5" dirty="0">
                          <a:effectLst/>
                          <a:latin typeface="Arial" panose="020B0604020202020204" pitchFamily="34" charset="0"/>
                          <a:ea typeface="Times New Roman" panose="02020603050405020304" pitchFamily="18" charset="0"/>
                          <a:cs typeface="Myriad Pro"/>
                        </a:rPr>
                        <a:t> </a:t>
                      </a:r>
                      <a:r>
                        <a:rPr lang="fi-FI" sz="1000" spc="5" dirty="0">
                          <a:effectLst/>
                          <a:latin typeface="Arial" panose="020B0604020202020204" pitchFamily="34" charset="0"/>
                          <a:ea typeface="Times New Roman" panose="02020603050405020304" pitchFamily="18" charset="0"/>
                          <a:cs typeface="Myriad Pro"/>
                          <a:sym typeface="Wingdings" panose="05000000000000000000" pitchFamily="2" charset="2"/>
                        </a:rPr>
                        <a:t> Nemo siirtyminen</a:t>
                      </a: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Seurataan siirtymistä </a:t>
                      </a:r>
                      <a:r>
                        <a:rPr lang="fi-FI" sz="1000" spc="5" dirty="0" err="1">
                          <a:effectLst/>
                          <a:latin typeface="Arial" panose="020B0604020202020204" pitchFamily="34" charset="0"/>
                          <a:ea typeface="Times New Roman" panose="02020603050405020304" pitchFamily="18" charset="0"/>
                          <a:cs typeface="Myriad Pro"/>
                        </a:rPr>
                        <a:t>Portnetin</a:t>
                      </a:r>
                      <a:r>
                        <a:rPr lang="fi-FI" sz="1000" spc="5" dirty="0">
                          <a:effectLst/>
                          <a:latin typeface="Arial" panose="020B0604020202020204" pitchFamily="34" charset="0"/>
                          <a:ea typeface="Times New Roman" panose="02020603050405020304" pitchFamily="18" charset="0"/>
                          <a:cs typeface="Myriad Pro"/>
                        </a:rPr>
                        <a:t> käytöstä </a:t>
                      </a:r>
                      <a:r>
                        <a:rPr lang="fi-FI" sz="1000" spc="5" dirty="0" err="1">
                          <a:effectLst/>
                          <a:latin typeface="Arial" panose="020B0604020202020204" pitchFamily="34" charset="0"/>
                          <a:ea typeface="Times New Roman" panose="02020603050405020304" pitchFamily="18" charset="0"/>
                          <a:cs typeface="Myriad Pro"/>
                        </a:rPr>
                        <a:t>NEMOn</a:t>
                      </a:r>
                      <a:r>
                        <a:rPr lang="fi-FI" sz="1000" spc="5" dirty="0">
                          <a:effectLst/>
                          <a:latin typeface="Arial" panose="020B0604020202020204" pitchFamily="34" charset="0"/>
                          <a:ea typeface="Times New Roman" panose="02020603050405020304" pitchFamily="18" charset="0"/>
                          <a:cs typeface="Myriad Pro"/>
                        </a:rPr>
                        <a:t> käyttöön, aikataulu</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2600205733"/>
                  </a:ext>
                </a:extLst>
              </a:tr>
              <a:tr h="514350">
                <a:tc>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Myriad Pro"/>
                        </a:rPr>
                        <a:t>Reittijakojärjestelmien perustaminen tai lakkauttaminen</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dirty="0"/>
                        <a:t>Väyläpäätökset; vesiliikennelainmukaiset kiellot ja rajoitukset</a:t>
                      </a:r>
                      <a:endParaRPr lang="fi-FI" sz="1000" kern="1200" spc="5" dirty="0">
                        <a:solidFill>
                          <a:srgbClr val="000000"/>
                        </a:solidFill>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laadunhallinta-järjestelmän piirissä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r>
                        <a:rPr lang="fi-FI" sz="1000" spc="5" dirty="0">
                          <a:effectLst/>
                          <a:latin typeface="Arial" panose="020B0604020202020204" pitchFamily="34" charset="0"/>
                          <a:ea typeface="Times New Roman" panose="02020603050405020304" pitchFamily="18" charset="0"/>
                          <a:cs typeface="Myriad Pro"/>
                        </a:rPr>
                        <a:t>Ei vielä mittaria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3938403541"/>
                  </a:ext>
                </a:extLst>
              </a:tr>
              <a:tr h="514350">
                <a:tc>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Myriad Pro"/>
                        </a:rPr>
                        <a:t>Merenkulun turvalaitteet (ATON)</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algn="ctr" defTabSz="914400" rtl="0" eaLnBrk="1" latinLnBrk="0" hangingPunct="1">
                        <a:lnSpc>
                          <a:spcPts val="1450"/>
                        </a:lnSpc>
                        <a:spcBef>
                          <a:spcPts val="1200"/>
                        </a:spcBef>
                        <a:spcAft>
                          <a:spcPts val="1600"/>
                        </a:spcAft>
                      </a:pPr>
                      <a:endParaRPr lang="fi-FI" sz="1000" kern="1200" spc="5" dirty="0">
                        <a:solidFill>
                          <a:srgbClr val="000000"/>
                        </a:solidFill>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laadunhallinta-järjestelmän piirissä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mittaria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943233495"/>
                  </a:ext>
                </a:extLst>
              </a:tr>
              <a:tr h="514350">
                <a:tc>
                  <a:txBody>
                    <a:bodyPr/>
                    <a:lstStyle/>
                    <a:p>
                      <a:r>
                        <a:rPr lang="fi-FI" sz="1000" kern="1200" spc="5" dirty="0">
                          <a:solidFill>
                            <a:srgbClr val="000000"/>
                          </a:solidFill>
                          <a:effectLst/>
                          <a:latin typeface="Arial" panose="020B0604020202020204" pitchFamily="34" charset="0"/>
                          <a:ea typeface="+mn-ea"/>
                          <a:cs typeface="+mn-cs"/>
                        </a:rPr>
                        <a:t>Alusten pakolliset ilmoittautumiset (GOFREP)</a:t>
                      </a:r>
                    </a:p>
                    <a:p>
                      <a:r>
                        <a:rPr lang="fi-FI" sz="1000" kern="1200" spc="5" dirty="0">
                          <a:solidFill>
                            <a:srgbClr val="000000"/>
                          </a:solidFill>
                          <a:effectLst/>
                          <a:latin typeface="Arial" panose="020B0604020202020204" pitchFamily="34" charset="0"/>
                          <a:ea typeface="+mn-ea"/>
                          <a:cs typeface="+mn-cs"/>
                        </a:rPr>
                        <a:t>VTS-palvelut</a:t>
                      </a:r>
                    </a:p>
                    <a:p>
                      <a:pPr marL="0" marR="0" lvl="0" indent="0" algn="l" defTabSz="914400" rtl="0" eaLnBrk="1" fontAlgn="auto" latinLnBrk="0" hangingPunct="1">
                        <a:lnSpc>
                          <a:spcPct val="100000"/>
                        </a:lnSpc>
                        <a:spcBef>
                          <a:spcPts val="0"/>
                        </a:spcBef>
                        <a:spcAft>
                          <a:spcPts val="0"/>
                        </a:spcAft>
                        <a:buClrTx/>
                        <a:buSzTx/>
                        <a:buFontTx/>
                        <a:buNone/>
                        <a:tabLst/>
                        <a:defRPr/>
                      </a:pPr>
                      <a:r>
                        <a:rPr lang="fi-FI" sz="1000" kern="1200" spc="5" dirty="0">
                          <a:solidFill>
                            <a:srgbClr val="000000"/>
                          </a:solidFill>
                          <a:effectLst/>
                          <a:latin typeface="Arial" panose="020B0604020202020204" pitchFamily="34" charset="0"/>
                          <a:ea typeface="+mn-ea"/>
                          <a:cs typeface="+mn-cs"/>
                        </a:rPr>
                        <a:t>Reittijakojärjestelmien noudattamisen </a:t>
                      </a:r>
                      <a:r>
                        <a:rPr lang="fi-FI" sz="1000" kern="1200" dirty="0">
                          <a:solidFill>
                            <a:schemeClr val="dk1"/>
                          </a:solidFill>
                          <a:effectLst/>
                          <a:latin typeface="+mn-lt"/>
                          <a:ea typeface="+mn-ea"/>
                          <a:cs typeface="+mn-cs"/>
                        </a:rPr>
                        <a:t>valvonta</a:t>
                      </a:r>
                      <a:endParaRPr lang="fi-FI" sz="1000" kern="1200" spc="5" dirty="0">
                        <a:solidFill>
                          <a:srgbClr val="000000"/>
                        </a:solidFill>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Myriad Pro"/>
                        </a:rPr>
                        <a:t>VTS-palvelut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laadunhallinta-järjestelmän piirissä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mittaria</a:t>
                      </a:r>
                    </a:p>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3615947474"/>
                  </a:ext>
                </a:extLst>
              </a:tr>
              <a:tr h="514350">
                <a:tc>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Myriad Pro"/>
                        </a:rPr>
                        <a:t>Radioviestintäpalvelut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algn="ctr" defTabSz="914400" rtl="0" eaLnBrk="1" latinLnBrk="0" hangingPunct="1">
                        <a:lnSpc>
                          <a:spcPts val="1450"/>
                        </a:lnSpc>
                        <a:spcBef>
                          <a:spcPts val="1200"/>
                        </a:spcBef>
                        <a:spcAft>
                          <a:spcPts val="1600"/>
                        </a:spcAft>
                      </a:pPr>
                      <a:r>
                        <a:rPr lang="fi-FI" sz="1000" kern="1200" spc="5" dirty="0">
                          <a:solidFill>
                            <a:srgbClr val="000000"/>
                          </a:solidFill>
                          <a:effectLst/>
                          <a:latin typeface="Arial" panose="020B0604020202020204" pitchFamily="34" charset="0"/>
                          <a:ea typeface="Times New Roman" panose="02020603050405020304" pitchFamily="18" charset="0"/>
                          <a:cs typeface="Myriad Pro"/>
                        </a:rPr>
                        <a:t>Turvallisuusradiopalvelut</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laadunhallinta-järjestelmän piirissä</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marL="0" marR="0" lvl="0" indent="0" algn="ctr" defTabSz="914400" rtl="0" eaLnBrk="1" fontAlgn="auto" latinLnBrk="0" hangingPunct="1">
                        <a:lnSpc>
                          <a:spcPts val="1450"/>
                        </a:lnSpc>
                        <a:spcBef>
                          <a:spcPts val="1200"/>
                        </a:spcBef>
                        <a:spcAft>
                          <a:spcPts val="1600"/>
                        </a:spcAft>
                        <a:buClrTx/>
                        <a:buSzTx/>
                        <a:buFontTx/>
                        <a:buNone/>
                        <a:tabLst/>
                        <a:defRPr/>
                      </a:pPr>
                      <a:r>
                        <a:rPr lang="fi-FI" sz="1000" spc="5" dirty="0">
                          <a:effectLst/>
                          <a:latin typeface="Arial" panose="020B0604020202020204" pitchFamily="34" charset="0"/>
                          <a:ea typeface="Times New Roman" panose="02020603050405020304" pitchFamily="18" charset="0"/>
                          <a:cs typeface="Myriad Pro"/>
                        </a:rPr>
                        <a:t>Ei vielä mittaria</a:t>
                      </a: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tc>
                  <a:txBody>
                    <a:bodyPr/>
                    <a:lstStyle/>
                    <a:p>
                      <a:pPr algn="ctr">
                        <a:lnSpc>
                          <a:spcPts val="1450"/>
                        </a:lnSpc>
                        <a:spcBef>
                          <a:spcPts val="1200"/>
                        </a:spcBef>
                        <a:spcAft>
                          <a:spcPts val="1600"/>
                        </a:spcAft>
                      </a:pPr>
                      <a:endParaRPr lang="fi-FI" sz="1000" spc="5" dirty="0">
                        <a:effectLst/>
                        <a:highlight>
                          <a:srgbClr val="FFFF00"/>
                        </a:highlight>
                        <a:latin typeface="Arial" panose="020B0604020202020204" pitchFamily="34" charset="0"/>
                        <a:ea typeface="Times New Roman" panose="02020603050405020304" pitchFamily="18" charset="0"/>
                        <a:cs typeface="Myriad Pro"/>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EFF8"/>
                    </a:solidFill>
                  </a:tcPr>
                </a:tc>
                <a:extLst>
                  <a:ext uri="{0D108BD9-81ED-4DB2-BD59-A6C34878D82A}">
                    <a16:rowId xmlns:a16="http://schemas.microsoft.com/office/drawing/2014/main" val="134723287"/>
                  </a:ext>
                </a:extLst>
              </a:tr>
            </a:tbl>
          </a:graphicData>
        </a:graphic>
      </p:graphicFrame>
      <p:sp>
        <p:nvSpPr>
          <p:cNvPr id="6" name="Vuokaaviosymboli: Liitin 5">
            <a:extLst>
              <a:ext uri="{FF2B5EF4-FFF2-40B4-BE49-F238E27FC236}">
                <a16:creationId xmlns:a16="http://schemas.microsoft.com/office/drawing/2014/main" id="{BA33997C-3735-463C-8BC8-0A65682A2506}"/>
              </a:ext>
            </a:extLst>
          </p:cNvPr>
          <p:cNvSpPr/>
          <p:nvPr/>
        </p:nvSpPr>
        <p:spPr>
          <a:xfrm>
            <a:off x="8875241" y="1602842"/>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7" name="Vuokaaviosymboli: Liitin 6">
            <a:extLst>
              <a:ext uri="{FF2B5EF4-FFF2-40B4-BE49-F238E27FC236}">
                <a16:creationId xmlns:a16="http://schemas.microsoft.com/office/drawing/2014/main" id="{016CA404-ED77-462C-8555-9A72EC98D4BC}"/>
              </a:ext>
            </a:extLst>
          </p:cNvPr>
          <p:cNvSpPr/>
          <p:nvPr/>
        </p:nvSpPr>
        <p:spPr>
          <a:xfrm>
            <a:off x="8875241" y="1124331"/>
            <a:ext cx="190500" cy="190500"/>
          </a:xfrm>
          <a:prstGeom prst="flowChartConnector">
            <a:avLst/>
          </a:prstGeom>
          <a:solidFill>
            <a:srgbClr val="FFD4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
        <p:nvSpPr>
          <p:cNvPr id="8" name="Vuokaaviosymboli: Liitin 7">
            <a:extLst>
              <a:ext uri="{FF2B5EF4-FFF2-40B4-BE49-F238E27FC236}">
                <a16:creationId xmlns:a16="http://schemas.microsoft.com/office/drawing/2014/main" id="{1A7CA9A2-D6F8-4E73-A29F-CA9E0239FC17}"/>
              </a:ext>
            </a:extLst>
          </p:cNvPr>
          <p:cNvSpPr/>
          <p:nvPr/>
        </p:nvSpPr>
        <p:spPr>
          <a:xfrm>
            <a:off x="8890268" y="2839393"/>
            <a:ext cx="190500" cy="190500"/>
          </a:xfrm>
          <a:prstGeom prst="flowChartConnector">
            <a:avLst/>
          </a:prstGeom>
          <a:solidFill>
            <a:srgbClr val="15963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12991190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0F15D87E-A50B-4F30-9494-2D123BD88C9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BD01CDC-5947-462A-972A-B8589993AF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14" name="Kuvan paikkamerkki 13">
            <a:extLst>
              <a:ext uri="{FF2B5EF4-FFF2-40B4-BE49-F238E27FC236}">
                <a16:creationId xmlns:a16="http://schemas.microsoft.com/office/drawing/2014/main" id="{CD51DAAA-AD49-4E9F-8E50-B2539B5F420D}"/>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p:pic>
      <p:sp>
        <p:nvSpPr>
          <p:cNvPr id="10" name="Otsikko 9">
            <a:extLst>
              <a:ext uri="{FF2B5EF4-FFF2-40B4-BE49-F238E27FC236}">
                <a16:creationId xmlns:a16="http://schemas.microsoft.com/office/drawing/2014/main" id="{FDCBD4CB-DCBE-4B00-B52C-3ACF61CFE8AD}"/>
              </a:ext>
            </a:extLst>
          </p:cNvPr>
          <p:cNvSpPr>
            <a:spLocks noGrp="1"/>
          </p:cNvSpPr>
          <p:nvPr>
            <p:ph type="title"/>
          </p:nvPr>
        </p:nvSpPr>
        <p:spPr>
          <a:xfrm>
            <a:off x="4077746" y="2107425"/>
            <a:ext cx="7226254" cy="1108800"/>
          </a:xfrm>
        </p:spPr>
        <p:txBody>
          <a:bodyPr/>
          <a:lstStyle/>
          <a:p>
            <a:r>
              <a:rPr lang="fi-FI" dirty="0" err="1"/>
              <a:t>Traficomin</a:t>
            </a:r>
            <a:r>
              <a:rPr lang="fi-FI" dirty="0"/>
              <a:t> sertifioidun laadunhallintajärjestelmän piirissä tällä hetkellä olevat prosessit </a:t>
            </a:r>
            <a:br>
              <a:rPr lang="fi-FI" dirty="0"/>
            </a:br>
            <a:br>
              <a:rPr lang="fi-FI" dirty="0"/>
            </a:br>
            <a:r>
              <a:rPr lang="fi-FI" dirty="0"/>
              <a:t>(suhteessa listattuihin operatiivisiin tehtäviin)</a:t>
            </a:r>
          </a:p>
        </p:txBody>
      </p:sp>
    </p:spTree>
    <p:extLst>
      <p:ext uri="{BB962C8B-B14F-4D97-AF65-F5344CB8AC3E}">
        <p14:creationId xmlns:p14="http://schemas.microsoft.com/office/powerpoint/2010/main" val="27635798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95EC6C-F0E9-4447-A30C-239690CB6E46}"/>
              </a:ext>
            </a:extLst>
          </p:cNvPr>
          <p:cNvSpPr>
            <a:spLocks noGrp="1"/>
          </p:cNvSpPr>
          <p:nvPr>
            <p:ph type="title"/>
          </p:nvPr>
        </p:nvSpPr>
        <p:spPr/>
        <p:txBody>
          <a:bodyPr/>
          <a:lstStyle/>
          <a:p>
            <a:r>
              <a:rPr lang="fi-FI" dirty="0"/>
              <a:t>Merenkulun henkilö- ja organisaatiolupa ja meriterveys</a:t>
            </a:r>
            <a:br>
              <a:rPr lang="fi-FI" dirty="0"/>
            </a:br>
            <a:endParaRPr lang="fi-FI" dirty="0"/>
          </a:p>
        </p:txBody>
      </p:sp>
      <p:sp>
        <p:nvSpPr>
          <p:cNvPr id="3" name="Sisällön paikkamerkki 2">
            <a:extLst>
              <a:ext uri="{FF2B5EF4-FFF2-40B4-BE49-F238E27FC236}">
                <a16:creationId xmlns:a16="http://schemas.microsoft.com/office/drawing/2014/main" id="{47FD2361-8872-4C75-ACA2-426C126DEEF2}"/>
              </a:ext>
            </a:extLst>
          </p:cNvPr>
          <p:cNvSpPr>
            <a:spLocks noGrp="1"/>
          </p:cNvSpPr>
          <p:nvPr>
            <p:ph idx="1"/>
          </p:nvPr>
        </p:nvSpPr>
        <p:spPr>
          <a:xfrm>
            <a:off x="612000" y="2090258"/>
            <a:ext cx="10746000" cy="3986692"/>
          </a:xfrm>
        </p:spPr>
        <p:txBody>
          <a:bodyPr/>
          <a:lstStyle/>
          <a:p>
            <a:r>
              <a:rPr lang="fi-FI" dirty="0"/>
              <a:t>Lupaprosessin tarkoitus on myöntää vaatimukset täyttävälle luvanhakijalle toiminnan harjoittamiseen tarvittavat luvat. Lupa voi olla Lupakirja, pätevyyskirja, pätevyyserivapaus, terveyspoikkeuslupa, kelpoisuustodistus, meriradiohenkilöluvat, miehitystodistus, veneilykirja, laiva-apteekkipoikkeuslupa ja merimieslääkärin hyväksyntä</a:t>
            </a:r>
          </a:p>
          <a:p>
            <a:r>
              <a:rPr lang="fi-FI" dirty="0"/>
              <a:t>Omistaja: Merenkulun pätevyydet, veneily ja rekisterit -palvelukokonaisuuden päällikkö</a:t>
            </a:r>
          </a:p>
          <a:p>
            <a:r>
              <a:rPr lang="fi-FI" dirty="0"/>
              <a:t>Asiakkaat ja sidosryhmät:	Merenkulkijat, Varustamot, Luvanhakijat, merenkulun työmarkkinajärjestöt, merelliset viranomaiset (kotimaiset ja ulkomaiset), merenkulun koulutuksen järjestäjät, </a:t>
            </a:r>
            <a:r>
              <a:rPr lang="fi-FI" dirty="0" err="1"/>
              <a:t>kv</a:t>
            </a:r>
            <a:r>
              <a:rPr lang="fi-FI" dirty="0"/>
              <a:t>-järjestöt, työterveyslaitos</a:t>
            </a:r>
          </a:p>
        </p:txBody>
      </p:sp>
      <p:sp>
        <p:nvSpPr>
          <p:cNvPr id="4" name="Päivämäärän paikkamerkki 3">
            <a:extLst>
              <a:ext uri="{FF2B5EF4-FFF2-40B4-BE49-F238E27FC236}">
                <a16:creationId xmlns:a16="http://schemas.microsoft.com/office/drawing/2014/main" id="{A61FDC18-B810-4C8A-85A7-CAE9BB5F1412}"/>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B76EE33-402D-4BC1-9CA4-5A467B4FFCB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2C393527-6670-4DE9-BC1C-C07166ACC262}"/>
              </a:ext>
            </a:extLst>
          </p:cNvPr>
          <p:cNvSpPr/>
          <p:nvPr/>
        </p:nvSpPr>
        <p:spPr>
          <a:xfrm rot="20263082">
            <a:off x="9037664" y="781323"/>
            <a:ext cx="2726249" cy="3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dirty="0">
                <a:solidFill>
                  <a:schemeClr val="bg1"/>
                </a:solidFill>
                <a:latin typeface="+mj-lt"/>
              </a:rPr>
              <a:t>Henkilöille myönnettävät pätevyyskirjat tai kelpoisuustodistukset</a:t>
            </a:r>
          </a:p>
        </p:txBody>
      </p:sp>
      <p:sp>
        <p:nvSpPr>
          <p:cNvPr id="7" name="Suorakulmio 6">
            <a:extLst>
              <a:ext uri="{FF2B5EF4-FFF2-40B4-BE49-F238E27FC236}">
                <a16:creationId xmlns:a16="http://schemas.microsoft.com/office/drawing/2014/main" id="{E02E812F-9EB3-4C15-B4FC-3805E93FC249}"/>
              </a:ext>
            </a:extLst>
          </p:cNvPr>
          <p:cNvSpPr/>
          <p:nvPr/>
        </p:nvSpPr>
        <p:spPr>
          <a:xfrm rot="20263082">
            <a:off x="9532395" y="1185940"/>
            <a:ext cx="2212332" cy="3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dirty="0">
                <a:solidFill>
                  <a:schemeClr val="bg1"/>
                </a:solidFill>
                <a:latin typeface="+mj-lt"/>
              </a:rPr>
              <a:t>Suomalaisten alusten miehityksen määrääminen</a:t>
            </a:r>
          </a:p>
        </p:txBody>
      </p:sp>
    </p:spTree>
    <p:extLst>
      <p:ext uri="{BB962C8B-B14F-4D97-AF65-F5344CB8AC3E}">
        <p14:creationId xmlns:p14="http://schemas.microsoft.com/office/powerpoint/2010/main" val="13070918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a:extLst>
              <a:ext uri="{FF2B5EF4-FFF2-40B4-BE49-F238E27FC236}">
                <a16:creationId xmlns:a16="http://schemas.microsoft.com/office/drawing/2014/main" id="{3BD0B219-C14A-4FDA-AE2A-375879F5CCF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56C4BF6-23DC-45AD-B582-C636F21057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7" name="Kuva 6">
            <a:extLst>
              <a:ext uri="{FF2B5EF4-FFF2-40B4-BE49-F238E27FC236}">
                <a16:creationId xmlns:a16="http://schemas.microsoft.com/office/drawing/2014/main" id="{4C44AE1A-1782-4BC7-A343-D9E205366B6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349" y="247650"/>
            <a:ext cx="11255854" cy="6400800"/>
          </a:xfrm>
          <a:prstGeom prst="rect">
            <a:avLst/>
          </a:prstGeom>
        </p:spPr>
      </p:pic>
      <p:sp>
        <p:nvSpPr>
          <p:cNvPr id="6" name="Suorakulmio 5">
            <a:extLst>
              <a:ext uri="{FF2B5EF4-FFF2-40B4-BE49-F238E27FC236}">
                <a16:creationId xmlns:a16="http://schemas.microsoft.com/office/drawing/2014/main" id="{09B06590-66ED-489A-A125-CFEBF4035928}"/>
              </a:ext>
            </a:extLst>
          </p:cNvPr>
          <p:cNvSpPr/>
          <p:nvPr/>
        </p:nvSpPr>
        <p:spPr>
          <a:xfrm rot="20263082">
            <a:off x="6696363" y="781624"/>
            <a:ext cx="3094182" cy="3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dirty="0">
                <a:solidFill>
                  <a:schemeClr val="bg1"/>
                </a:solidFill>
                <a:latin typeface="+mj-lt"/>
              </a:rPr>
              <a:t>Henkilöille myönnettävät pätevyyskirjat tai kelpoisuustodistukset</a:t>
            </a:r>
          </a:p>
        </p:txBody>
      </p:sp>
      <p:sp>
        <p:nvSpPr>
          <p:cNvPr id="8" name="Suorakulmio 7">
            <a:extLst>
              <a:ext uri="{FF2B5EF4-FFF2-40B4-BE49-F238E27FC236}">
                <a16:creationId xmlns:a16="http://schemas.microsoft.com/office/drawing/2014/main" id="{7034DD5A-CBD0-4FF0-ADEA-0052DE1FD629}"/>
              </a:ext>
            </a:extLst>
          </p:cNvPr>
          <p:cNvSpPr/>
          <p:nvPr/>
        </p:nvSpPr>
        <p:spPr>
          <a:xfrm rot="20263082">
            <a:off x="7458651" y="1213649"/>
            <a:ext cx="2212332" cy="3891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dirty="0">
                <a:solidFill>
                  <a:schemeClr val="bg1"/>
                </a:solidFill>
                <a:latin typeface="+mj-lt"/>
              </a:rPr>
              <a:t>Suomalaisten alusten miehityksen määrääminen</a:t>
            </a:r>
          </a:p>
        </p:txBody>
      </p:sp>
    </p:spTree>
    <p:extLst>
      <p:ext uri="{BB962C8B-B14F-4D97-AF65-F5344CB8AC3E}">
        <p14:creationId xmlns:p14="http://schemas.microsoft.com/office/powerpoint/2010/main" val="297697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580814-2EB2-41C1-AB6B-1951769C9F37}"/>
              </a:ext>
            </a:extLst>
          </p:cNvPr>
          <p:cNvSpPr>
            <a:spLocks noGrp="1"/>
          </p:cNvSpPr>
          <p:nvPr>
            <p:ph type="title"/>
          </p:nvPr>
        </p:nvSpPr>
        <p:spPr/>
        <p:txBody>
          <a:bodyPr/>
          <a:lstStyle/>
          <a:p>
            <a:r>
              <a:rPr lang="fi-FI" dirty="0"/>
              <a:t>Merenkulun tilastot</a:t>
            </a:r>
          </a:p>
        </p:txBody>
      </p:sp>
      <p:sp>
        <p:nvSpPr>
          <p:cNvPr id="3" name="Sisällön paikkamerkki 2">
            <a:extLst>
              <a:ext uri="{FF2B5EF4-FFF2-40B4-BE49-F238E27FC236}">
                <a16:creationId xmlns:a16="http://schemas.microsoft.com/office/drawing/2014/main" id="{7E8C00B2-7926-4720-9CDC-279D794AD2F8}"/>
              </a:ext>
            </a:extLst>
          </p:cNvPr>
          <p:cNvSpPr>
            <a:spLocks noGrp="1"/>
          </p:cNvSpPr>
          <p:nvPr>
            <p:ph idx="1"/>
          </p:nvPr>
        </p:nvSpPr>
        <p:spPr/>
        <p:txBody>
          <a:bodyPr/>
          <a:lstStyle/>
          <a:p>
            <a:r>
              <a:rPr lang="fi-FI" sz="2000" dirty="0">
                <a:solidFill>
                  <a:schemeClr val="bg2">
                    <a:lumMod val="75000"/>
                  </a:schemeClr>
                </a:solidFill>
              </a:rPr>
              <a:t>Otetaan tiedoksi merenkulun hallinnon tilastot</a:t>
            </a:r>
            <a:br>
              <a:rPr lang="fi-FI" sz="2000">
                <a:solidFill>
                  <a:schemeClr val="bg2">
                    <a:lumMod val="75000"/>
                  </a:schemeClr>
                </a:solidFill>
              </a:rPr>
            </a:br>
            <a:endParaRPr lang="fi-FI" sz="2000">
              <a:solidFill>
                <a:schemeClr val="bg2">
                  <a:lumMod val="75000"/>
                </a:schemeClr>
              </a:solidFill>
            </a:endParaRPr>
          </a:p>
          <a:p>
            <a:r>
              <a:rPr lang="fi-FI" sz="2000">
                <a:solidFill>
                  <a:schemeClr val="bg2">
                    <a:lumMod val="75000"/>
                  </a:schemeClr>
                </a:solidFill>
                <a:hlinkClick r:id="rId3"/>
              </a:rPr>
              <a:t>https://tila.tiimeri.fi/sites/vn-imo_imsas_audit/_layouts/15/WopiFrame.aspx?sourcedoc={8472C27D-2291-4596-BECA-114314C74BFD}&amp;file=Merenkulun_tilastot-katselmus-2023.pptx&amp;action=default</a:t>
            </a:r>
            <a:endParaRPr lang="fi-FI" sz="2000">
              <a:solidFill>
                <a:schemeClr val="bg2">
                  <a:lumMod val="75000"/>
                </a:schemeClr>
              </a:solidFill>
            </a:endParaRPr>
          </a:p>
          <a:p>
            <a:endParaRPr lang="fi-FI" dirty="0"/>
          </a:p>
        </p:txBody>
      </p:sp>
      <p:sp>
        <p:nvSpPr>
          <p:cNvPr id="4" name="Päivämäärän paikkamerkki 3">
            <a:extLst>
              <a:ext uri="{FF2B5EF4-FFF2-40B4-BE49-F238E27FC236}">
                <a16:creationId xmlns:a16="http://schemas.microsoft.com/office/drawing/2014/main" id="{7C0916E5-1608-492B-9F13-638E0F99515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BAEECBE0-B66D-4F45-9328-1B29C62BEF0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7117899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77FC15-8D9C-4531-8C92-764D1D317E8A}"/>
              </a:ext>
            </a:extLst>
          </p:cNvPr>
          <p:cNvSpPr>
            <a:spLocks noGrp="1"/>
          </p:cNvSpPr>
          <p:nvPr>
            <p:ph type="title"/>
          </p:nvPr>
        </p:nvSpPr>
        <p:spPr/>
        <p:txBody>
          <a:bodyPr/>
          <a:lstStyle/>
          <a:p>
            <a:r>
              <a:rPr lang="fi-FI" dirty="0"/>
              <a:t>Merenkulun koulutuksen järjestäjän ja koulutuksen hyväksyntä</a:t>
            </a:r>
          </a:p>
        </p:txBody>
      </p:sp>
      <p:sp>
        <p:nvSpPr>
          <p:cNvPr id="3" name="Sisällön paikkamerkki 2">
            <a:extLst>
              <a:ext uri="{FF2B5EF4-FFF2-40B4-BE49-F238E27FC236}">
                <a16:creationId xmlns:a16="http://schemas.microsoft.com/office/drawing/2014/main" id="{A482789E-B1FA-4FED-BB3E-15C4B697DCC7}"/>
              </a:ext>
            </a:extLst>
          </p:cNvPr>
          <p:cNvSpPr>
            <a:spLocks noGrp="1"/>
          </p:cNvSpPr>
          <p:nvPr>
            <p:ph idx="1"/>
          </p:nvPr>
        </p:nvSpPr>
        <p:spPr/>
        <p:txBody>
          <a:bodyPr/>
          <a:lstStyle/>
          <a:p>
            <a:r>
              <a:rPr lang="fi-FI" dirty="0"/>
              <a:t>Prosessin tarkoitus on myöntää tarvittavat hyväksynnät vaatimukset täyttävälle koulutuksen järjestäjälle merenkulun koulutuksen järjestämiseen. Prosessi sisältää myös koulutuksen järjestäjän ja koulutuksen arvioinnin sekä ilmoitusten käsittelyn. Tuotettavana palveluna on hyväksyntä koulutuksen järjestämiseen ja hyväksynnät koulutuksille</a:t>
            </a:r>
          </a:p>
          <a:p>
            <a:r>
              <a:rPr lang="fi-FI" dirty="0"/>
              <a:t>Omistaja: Merenkulun pätevyydet, veneily ja rekisterit -palvelukokonaisuuden päällikkö</a:t>
            </a:r>
          </a:p>
          <a:p>
            <a:r>
              <a:rPr lang="fi-FI" dirty="0"/>
              <a:t>Asiakkaat ja sidosryhmät: merenkulun koulutuksen järjestäjät ja sellaiseksi aikovat (ammatillinen oppilaitos, ammattikorkeakoulu tai muu toimija), ilmoituksen tekijät, merenkulun koulutuksen järjestäjät, merenkulkijat, varustamot, merenkulun työmarkkinajärjestöt, merelliset viranomaiset (kotimaiset ja ulkomaiset),</a:t>
            </a:r>
            <a:r>
              <a:rPr lang="fi-FI" dirty="0" err="1"/>
              <a:t>Kv</a:t>
            </a:r>
            <a:r>
              <a:rPr lang="fi-FI" dirty="0"/>
              <a:t>-järjestöt, opetushallinto, sisäministeriö</a:t>
            </a:r>
          </a:p>
        </p:txBody>
      </p:sp>
      <p:sp>
        <p:nvSpPr>
          <p:cNvPr id="4" name="Päivämäärän paikkamerkki 3">
            <a:extLst>
              <a:ext uri="{FF2B5EF4-FFF2-40B4-BE49-F238E27FC236}">
                <a16:creationId xmlns:a16="http://schemas.microsoft.com/office/drawing/2014/main" id="{E7E90B61-567A-4325-986B-C726CC6DDC0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3806F18-33A8-4AED-84BA-B02F253554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7BADA893-666F-4C6A-99ED-4E71730E6717}"/>
              </a:ext>
            </a:extLst>
          </p:cNvPr>
          <p:cNvSpPr/>
          <p:nvPr/>
        </p:nvSpPr>
        <p:spPr>
          <a:xfrm>
            <a:off x="9164149" y="135559"/>
            <a:ext cx="2750521" cy="5378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lnSpc>
                <a:spcPts val="1450"/>
              </a:lnSpc>
              <a:spcBef>
                <a:spcPts val="1200"/>
              </a:spcBef>
              <a:spcAft>
                <a:spcPts val="1600"/>
              </a:spcAft>
            </a:pPr>
            <a:r>
              <a:rPr lang="fi-FI" sz="1000" spc="5" dirty="0">
                <a:solidFill>
                  <a:schemeClr val="bg1"/>
                </a:solidFill>
                <a:effectLst/>
                <a:latin typeface="Arial" panose="020B0604020202020204" pitchFamily="34" charset="0"/>
                <a:ea typeface="Times New Roman" panose="02020603050405020304" pitchFamily="18" charset="0"/>
                <a:cs typeface="Myriad Pro"/>
              </a:rPr>
              <a:t>Merenkulkijoiden koulutustarjoajien ja -opetusohjelmien hyväksyntä ja valvonta</a:t>
            </a:r>
          </a:p>
        </p:txBody>
      </p:sp>
    </p:spTree>
    <p:extLst>
      <p:ext uri="{BB962C8B-B14F-4D97-AF65-F5344CB8AC3E}">
        <p14:creationId xmlns:p14="http://schemas.microsoft.com/office/powerpoint/2010/main" val="21131073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C75D80-D020-4C14-AEC8-3AA728D34FE4}"/>
              </a:ext>
            </a:extLst>
          </p:cNvPr>
          <p:cNvSpPr>
            <a:spLocks noGrp="1"/>
          </p:cNvSpPr>
          <p:nvPr>
            <p:ph type="title"/>
          </p:nvPr>
        </p:nvSpPr>
        <p:spPr>
          <a:xfrm>
            <a:off x="559262" y="498879"/>
            <a:ext cx="10746000" cy="1108800"/>
          </a:xfrm>
        </p:spPr>
        <p:txBody>
          <a:bodyPr/>
          <a:lstStyle/>
          <a:p>
            <a:r>
              <a:rPr lang="fi-FI" b="1" i="0" dirty="0">
                <a:solidFill>
                  <a:srgbClr val="002060"/>
                </a:solidFill>
                <a:effectLst/>
              </a:rPr>
              <a:t>Merenkulun</a:t>
            </a:r>
            <a:r>
              <a:rPr lang="fi-FI" b="1" i="0" dirty="0">
                <a:solidFill>
                  <a:srgbClr val="002060"/>
                </a:solidFill>
                <a:effectLst/>
                <a:latin typeface="Lato"/>
              </a:rPr>
              <a:t> koulutuksen järjestäjän ja koulutuksen hyväksyntä</a:t>
            </a:r>
            <a:endParaRPr lang="fi-FI" dirty="0">
              <a:solidFill>
                <a:srgbClr val="002060"/>
              </a:solidFill>
            </a:endParaRPr>
          </a:p>
        </p:txBody>
      </p:sp>
      <p:sp>
        <p:nvSpPr>
          <p:cNvPr id="3" name="Päivämäärän paikkamerkki 2">
            <a:extLst>
              <a:ext uri="{FF2B5EF4-FFF2-40B4-BE49-F238E27FC236}">
                <a16:creationId xmlns:a16="http://schemas.microsoft.com/office/drawing/2014/main" id="{2E7DC494-8CAC-4321-93C3-23EFD75AD21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6E3691BE-8EF2-4E7F-BB06-D4BD1B59EDA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3B00CD4D-BF55-400C-8EDC-26273AA2B946}"/>
              </a:ext>
            </a:extLst>
          </p:cNvPr>
          <p:cNvPicPr>
            <a:picLocks noChangeAspect="1"/>
          </p:cNvPicPr>
          <p:nvPr/>
        </p:nvPicPr>
        <p:blipFill>
          <a:blip r:embed="rId3"/>
          <a:stretch>
            <a:fillRect/>
          </a:stretch>
        </p:blipFill>
        <p:spPr>
          <a:xfrm>
            <a:off x="1979628" y="1448227"/>
            <a:ext cx="10212371" cy="4914132"/>
          </a:xfrm>
          <a:prstGeom prst="rect">
            <a:avLst/>
          </a:prstGeom>
        </p:spPr>
      </p:pic>
      <p:sp>
        <p:nvSpPr>
          <p:cNvPr id="7" name="Suorakulmio 6">
            <a:extLst>
              <a:ext uri="{FF2B5EF4-FFF2-40B4-BE49-F238E27FC236}">
                <a16:creationId xmlns:a16="http://schemas.microsoft.com/office/drawing/2014/main" id="{08791F15-D6F2-4766-93C4-39AD0DE19EB4}"/>
              </a:ext>
            </a:extLst>
          </p:cNvPr>
          <p:cNvSpPr/>
          <p:nvPr/>
        </p:nvSpPr>
        <p:spPr>
          <a:xfrm>
            <a:off x="9023927" y="135559"/>
            <a:ext cx="2890744" cy="4370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lnSpc>
                <a:spcPts val="1450"/>
              </a:lnSpc>
              <a:spcBef>
                <a:spcPts val="1200"/>
              </a:spcBef>
              <a:spcAft>
                <a:spcPts val="1600"/>
              </a:spcAft>
            </a:pPr>
            <a:r>
              <a:rPr lang="fi-FI" sz="1000" spc="5" dirty="0">
                <a:solidFill>
                  <a:schemeClr val="bg1"/>
                </a:solidFill>
                <a:effectLst/>
                <a:latin typeface="Arial" panose="020B0604020202020204" pitchFamily="34" charset="0"/>
                <a:ea typeface="Times New Roman" panose="02020603050405020304" pitchFamily="18" charset="0"/>
                <a:cs typeface="Myriad Pro"/>
              </a:rPr>
              <a:t>Merenkulkijoiden koulutustarjoajien ja -opetusohjelmien hyväksyntä ja valvonta</a:t>
            </a:r>
          </a:p>
        </p:txBody>
      </p:sp>
    </p:spTree>
    <p:extLst>
      <p:ext uri="{BB962C8B-B14F-4D97-AF65-F5344CB8AC3E}">
        <p14:creationId xmlns:p14="http://schemas.microsoft.com/office/powerpoint/2010/main" val="2054917301"/>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D60742-1A04-4482-9948-8E306607F38B}"/>
              </a:ext>
            </a:extLst>
          </p:cNvPr>
          <p:cNvSpPr>
            <a:spLocks noGrp="1"/>
          </p:cNvSpPr>
          <p:nvPr>
            <p:ph type="title"/>
          </p:nvPr>
        </p:nvSpPr>
        <p:spPr/>
        <p:txBody>
          <a:bodyPr/>
          <a:lstStyle/>
          <a:p>
            <a:r>
              <a:rPr lang="fi-FI" dirty="0"/>
              <a:t>Merenkulun liikennevälinelupa -prosessi</a:t>
            </a:r>
          </a:p>
        </p:txBody>
      </p:sp>
      <p:sp>
        <p:nvSpPr>
          <p:cNvPr id="3" name="Sisällön paikkamerkki 2">
            <a:extLst>
              <a:ext uri="{FF2B5EF4-FFF2-40B4-BE49-F238E27FC236}">
                <a16:creationId xmlns:a16="http://schemas.microsoft.com/office/drawing/2014/main" id="{72F3DFF5-6256-40D3-BCD9-1DD0094B65B1}"/>
              </a:ext>
            </a:extLst>
          </p:cNvPr>
          <p:cNvSpPr>
            <a:spLocks noGrp="1"/>
          </p:cNvSpPr>
          <p:nvPr>
            <p:ph idx="1"/>
          </p:nvPr>
        </p:nvSpPr>
        <p:spPr/>
        <p:txBody>
          <a:bodyPr/>
          <a:lstStyle/>
          <a:p>
            <a:r>
              <a:rPr lang="fi-FI" b="0" i="0" dirty="0">
                <a:effectLst/>
              </a:rPr>
              <a:t>Lupaprosessin tarkoitus on myöntää vaatimukset täyttävälle luvanhakijalle toiminnan harjoittamiseen tai liikennevälineen käyttämiseen tarvittavat luvat.</a:t>
            </a:r>
            <a:br>
              <a:rPr lang="fi-FI" dirty="0"/>
            </a:br>
            <a:r>
              <a:rPr lang="fi-FI" b="0" i="0" dirty="0">
                <a:effectLst/>
              </a:rPr>
              <a:t>Tuotoksena asiakas on saanut päätöksen hakemukseensa.</a:t>
            </a:r>
            <a:br>
              <a:rPr lang="fi-FI" dirty="0"/>
            </a:br>
            <a:r>
              <a:rPr lang="fi-FI" b="0" i="0" dirty="0">
                <a:effectLst/>
              </a:rPr>
              <a:t>Lupa voi olla nimeltään myös hyväksyntä</a:t>
            </a:r>
            <a:r>
              <a:rPr lang="fi-FI" dirty="0"/>
              <a:t>, </a:t>
            </a:r>
            <a:r>
              <a:rPr lang="fi-FI" b="0" i="0" dirty="0">
                <a:effectLst/>
              </a:rPr>
              <a:t>todistus tai todistuskirja, päätös, poikkeuslupa,</a:t>
            </a:r>
            <a:br>
              <a:rPr lang="fi-FI" dirty="0"/>
            </a:br>
            <a:r>
              <a:rPr lang="fi-FI" b="0" i="0" dirty="0">
                <a:effectLst/>
              </a:rPr>
              <a:t>valtuutus, vapautus, samanarvoisuus, tunnistaminen, todentaminen, rekisteröinti ja kiinnitys</a:t>
            </a:r>
          </a:p>
          <a:p>
            <a:r>
              <a:rPr lang="fi-FI" dirty="0"/>
              <a:t>Omistaja: Merenkulun valvonta -palvelukokonaisuuden päällikkö</a:t>
            </a:r>
          </a:p>
          <a:p>
            <a:r>
              <a:rPr lang="fi-FI" dirty="0"/>
              <a:t>Asiakkaat ja sidosryhmät: </a:t>
            </a:r>
            <a:r>
              <a:rPr lang="fi-FI" dirty="0">
                <a:effectLst/>
              </a:rPr>
              <a:t>Asiakkaina luvanhakijat, sisäisenä asiakkaana alusrekisteri,</a:t>
            </a:r>
            <a:br>
              <a:rPr lang="fi-FI" dirty="0">
                <a:effectLst/>
              </a:rPr>
            </a:br>
            <a:r>
              <a:rPr lang="fi-FI" dirty="0">
                <a:effectLst/>
              </a:rPr>
              <a:t>Sidosryhmiä ovat varustamot, laivanisännät, </a:t>
            </a:r>
            <a:r>
              <a:rPr lang="fi-FI" dirty="0"/>
              <a:t>s</a:t>
            </a:r>
            <a:r>
              <a:rPr lang="fi-FI" dirty="0">
                <a:effectLst/>
              </a:rPr>
              <a:t>atamat, luokituslaitokset, merenkulkijat,</a:t>
            </a:r>
            <a:r>
              <a:rPr lang="fi-FI" dirty="0"/>
              <a:t> nimetyt katsastajat</a:t>
            </a:r>
            <a:r>
              <a:rPr lang="fi-FI" dirty="0">
                <a:effectLst/>
              </a:rPr>
              <a:t>/mittaajat, IMO, EU</a:t>
            </a:r>
            <a:br>
              <a:rPr lang="fi-FI" dirty="0">
                <a:solidFill>
                  <a:srgbClr val="4D4D4D"/>
                </a:solidFill>
                <a:effectLst/>
                <a:latin typeface="Lato"/>
              </a:rPr>
            </a:br>
            <a:endParaRPr lang="fi-FI" dirty="0"/>
          </a:p>
        </p:txBody>
      </p:sp>
      <p:sp>
        <p:nvSpPr>
          <p:cNvPr id="4" name="Päivämäärän paikkamerkki 3">
            <a:extLst>
              <a:ext uri="{FF2B5EF4-FFF2-40B4-BE49-F238E27FC236}">
                <a16:creationId xmlns:a16="http://schemas.microsoft.com/office/drawing/2014/main" id="{11E3A1A9-11CB-4CCA-8760-805B16A0C59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415E1510-9984-402D-A526-5A096A6A29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23F8151A-8154-495A-AE19-3460B437850D}"/>
              </a:ext>
            </a:extLst>
          </p:cNvPr>
          <p:cNvSpPr/>
          <p:nvPr/>
        </p:nvSpPr>
        <p:spPr>
          <a:xfrm rot="20264023">
            <a:off x="9799782" y="538801"/>
            <a:ext cx="1687527" cy="35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spc="5" dirty="0">
                <a:effectLst/>
                <a:latin typeface="Arial" panose="020B0604020202020204" pitchFamily="34" charset="0"/>
                <a:ea typeface="Times New Roman" panose="02020603050405020304" pitchFamily="18" charset="0"/>
                <a:cs typeface="Arial" panose="020B0604020202020204" pitchFamily="34" charset="0"/>
              </a:rPr>
              <a:t>Todistuskirjojen myöntäminen aluksille</a:t>
            </a:r>
          </a:p>
          <a:p>
            <a:pPr algn="ctr"/>
            <a:endParaRPr lang="fi-FI" dirty="0" err="1">
              <a:solidFill>
                <a:schemeClr val="bg1"/>
              </a:solidFill>
              <a:latin typeface="+mj-lt"/>
            </a:endParaRPr>
          </a:p>
        </p:txBody>
      </p:sp>
    </p:spTree>
    <p:extLst>
      <p:ext uri="{BB962C8B-B14F-4D97-AF65-F5344CB8AC3E}">
        <p14:creationId xmlns:p14="http://schemas.microsoft.com/office/powerpoint/2010/main" val="25134255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0F63F7A-D144-4797-9C1D-5121F0F6133A}"/>
              </a:ext>
            </a:extLst>
          </p:cNvPr>
          <p:cNvSpPr>
            <a:spLocks noGrp="1"/>
          </p:cNvSpPr>
          <p:nvPr>
            <p:ph type="title"/>
          </p:nvPr>
        </p:nvSpPr>
        <p:spPr/>
        <p:txBody>
          <a:bodyPr/>
          <a:lstStyle/>
          <a:p>
            <a:r>
              <a:rPr lang="fi-FI" dirty="0"/>
              <a:t>Merenkulun liikennevälinelupa -prosessi</a:t>
            </a:r>
          </a:p>
        </p:txBody>
      </p:sp>
      <p:sp>
        <p:nvSpPr>
          <p:cNvPr id="3" name="Päivämäärän paikkamerkki 2">
            <a:extLst>
              <a:ext uri="{FF2B5EF4-FFF2-40B4-BE49-F238E27FC236}">
                <a16:creationId xmlns:a16="http://schemas.microsoft.com/office/drawing/2014/main" id="{F23B485A-2C21-43E4-AA7C-B66AF215A7E3}"/>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55C7AA8B-1501-4DD9-8961-A58BBA0C1B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C61A7F74-AB5F-41DA-A5BE-EED1AC6D7A26}"/>
              </a:ext>
            </a:extLst>
          </p:cNvPr>
          <p:cNvPicPr>
            <a:picLocks noChangeAspect="1"/>
          </p:cNvPicPr>
          <p:nvPr/>
        </p:nvPicPr>
        <p:blipFill>
          <a:blip r:embed="rId2"/>
          <a:stretch>
            <a:fillRect/>
          </a:stretch>
        </p:blipFill>
        <p:spPr>
          <a:xfrm>
            <a:off x="94269" y="1554191"/>
            <a:ext cx="11664594" cy="5164313"/>
          </a:xfrm>
          <a:prstGeom prst="rect">
            <a:avLst/>
          </a:prstGeom>
        </p:spPr>
      </p:pic>
      <p:sp>
        <p:nvSpPr>
          <p:cNvPr id="7" name="Suorakulmio 6">
            <a:extLst>
              <a:ext uri="{FF2B5EF4-FFF2-40B4-BE49-F238E27FC236}">
                <a16:creationId xmlns:a16="http://schemas.microsoft.com/office/drawing/2014/main" id="{5EF77329-C507-4B1C-8A67-8A78DF993DE4}"/>
              </a:ext>
            </a:extLst>
          </p:cNvPr>
          <p:cNvSpPr/>
          <p:nvPr/>
        </p:nvSpPr>
        <p:spPr>
          <a:xfrm rot="20264023">
            <a:off x="9799782" y="538801"/>
            <a:ext cx="1687527" cy="3593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spc="5" dirty="0">
                <a:effectLst/>
                <a:latin typeface="Arial" panose="020B0604020202020204" pitchFamily="34" charset="0"/>
                <a:ea typeface="Times New Roman" panose="02020603050405020304" pitchFamily="18" charset="0"/>
                <a:cs typeface="Arial" panose="020B0604020202020204" pitchFamily="34" charset="0"/>
              </a:rPr>
              <a:t>Todistuskirjojen myöntäminen aluksille</a:t>
            </a:r>
          </a:p>
          <a:p>
            <a:pPr algn="ctr"/>
            <a:endParaRPr lang="fi-FI" dirty="0" err="1">
              <a:solidFill>
                <a:schemeClr val="bg1"/>
              </a:solidFill>
              <a:latin typeface="+mj-lt"/>
            </a:endParaRPr>
          </a:p>
        </p:txBody>
      </p:sp>
    </p:spTree>
    <p:extLst>
      <p:ext uri="{BB962C8B-B14F-4D97-AF65-F5344CB8AC3E}">
        <p14:creationId xmlns:p14="http://schemas.microsoft.com/office/powerpoint/2010/main" val="40017788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FE8C851-AFD2-40CA-BFA6-35E4BB4860E8}"/>
              </a:ext>
            </a:extLst>
          </p:cNvPr>
          <p:cNvSpPr>
            <a:spLocks noGrp="1"/>
          </p:cNvSpPr>
          <p:nvPr>
            <p:ph type="title"/>
          </p:nvPr>
        </p:nvSpPr>
        <p:spPr/>
        <p:txBody>
          <a:bodyPr/>
          <a:lstStyle/>
          <a:p>
            <a:r>
              <a:rPr lang="fi-FI" dirty="0"/>
              <a:t>Merenkulun katsastus ja auditointi -prosessi</a:t>
            </a:r>
          </a:p>
        </p:txBody>
      </p:sp>
      <p:sp>
        <p:nvSpPr>
          <p:cNvPr id="3" name="Sisällön paikkamerkki 2">
            <a:extLst>
              <a:ext uri="{FF2B5EF4-FFF2-40B4-BE49-F238E27FC236}">
                <a16:creationId xmlns:a16="http://schemas.microsoft.com/office/drawing/2014/main" id="{36414641-FDA0-4351-B2A7-74A6826869C7}"/>
              </a:ext>
            </a:extLst>
          </p:cNvPr>
          <p:cNvSpPr>
            <a:spLocks noGrp="1"/>
          </p:cNvSpPr>
          <p:nvPr>
            <p:ph idx="1"/>
          </p:nvPr>
        </p:nvSpPr>
        <p:spPr/>
        <p:txBody>
          <a:bodyPr/>
          <a:lstStyle/>
          <a:p>
            <a:r>
              <a:rPr lang="fi-FI" dirty="0"/>
              <a:t>Prosessin tarkoitus on meriturvallisuuden parantaminen alusten ja kohteiden vaatimusten mukaisuutta valvomalla. Tuotoksena katsastus tai auditointi on suoritettu ja kohde on vaatimusten mukainen.</a:t>
            </a:r>
          </a:p>
          <a:p>
            <a:r>
              <a:rPr lang="fi-FI" dirty="0"/>
              <a:t>Omistaja: Merenkulun valvonta -palvelukokonaisuuden  päällikkö</a:t>
            </a:r>
          </a:p>
          <a:p>
            <a:r>
              <a:rPr lang="fi-FI" dirty="0"/>
              <a:t>Asiakkaat ja sidosryhmät: laivanisäntä, varustamot, satamat ja niiden henkilöstö, aluksen päällikkö/merenkulkijat, luokituslaitokset, nimetyt katsastajat</a:t>
            </a:r>
          </a:p>
          <a:p>
            <a:endParaRPr lang="fi-FI" dirty="0"/>
          </a:p>
        </p:txBody>
      </p:sp>
      <p:sp>
        <p:nvSpPr>
          <p:cNvPr id="4" name="Päivämäärän paikkamerkki 3">
            <a:extLst>
              <a:ext uri="{FF2B5EF4-FFF2-40B4-BE49-F238E27FC236}">
                <a16:creationId xmlns:a16="http://schemas.microsoft.com/office/drawing/2014/main" id="{9F1CF9F8-9BE1-4644-A4B1-568282C1BC54}"/>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1B9BC351-0180-4827-A4D6-7B3FCFD4581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70130D69-C4EA-4E7D-9A92-2B0FFD9128C8}"/>
              </a:ext>
            </a:extLst>
          </p:cNvPr>
          <p:cNvSpPr/>
          <p:nvPr/>
        </p:nvSpPr>
        <p:spPr>
          <a:xfrm rot="20865157">
            <a:off x="9710003" y="746177"/>
            <a:ext cx="1995055" cy="305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kern="1200" spc="5"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Aluksen katsastusvaatimus</a:t>
            </a:r>
          </a:p>
          <a:p>
            <a:pPr algn="ctr"/>
            <a:endParaRPr lang="fi-FI" dirty="0" err="1">
              <a:solidFill>
                <a:schemeClr val="bg1"/>
              </a:solidFill>
              <a:latin typeface="+mj-lt"/>
            </a:endParaRPr>
          </a:p>
        </p:txBody>
      </p:sp>
    </p:spTree>
    <p:extLst>
      <p:ext uri="{BB962C8B-B14F-4D97-AF65-F5344CB8AC3E}">
        <p14:creationId xmlns:p14="http://schemas.microsoft.com/office/powerpoint/2010/main" val="36686100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E28551E-89A6-4F50-BFFE-A9B51BEF216A}"/>
              </a:ext>
            </a:extLst>
          </p:cNvPr>
          <p:cNvSpPr>
            <a:spLocks noGrp="1"/>
          </p:cNvSpPr>
          <p:nvPr>
            <p:ph type="title"/>
          </p:nvPr>
        </p:nvSpPr>
        <p:spPr/>
        <p:txBody>
          <a:bodyPr/>
          <a:lstStyle/>
          <a:p>
            <a:r>
              <a:rPr lang="fi-FI" dirty="0"/>
              <a:t>Merenkulun katsastus ja auditointi</a:t>
            </a:r>
          </a:p>
        </p:txBody>
      </p:sp>
      <p:sp>
        <p:nvSpPr>
          <p:cNvPr id="3" name="Päivämäärän paikkamerkki 2">
            <a:extLst>
              <a:ext uri="{FF2B5EF4-FFF2-40B4-BE49-F238E27FC236}">
                <a16:creationId xmlns:a16="http://schemas.microsoft.com/office/drawing/2014/main" id="{6714B70D-0007-4014-AB15-CDAB8CE4D1F0}"/>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09F586F4-E2ED-4B12-B3EB-D4E20DBAE3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8" name="Kuva 7">
            <a:extLst>
              <a:ext uri="{FF2B5EF4-FFF2-40B4-BE49-F238E27FC236}">
                <a16:creationId xmlns:a16="http://schemas.microsoft.com/office/drawing/2014/main" id="{4194B21D-98FC-4853-BA83-0371BC2E5F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65814"/>
            <a:ext cx="12192000" cy="4526371"/>
          </a:xfrm>
          <a:prstGeom prst="rect">
            <a:avLst/>
          </a:prstGeom>
        </p:spPr>
      </p:pic>
      <p:sp>
        <p:nvSpPr>
          <p:cNvPr id="7" name="Suorakulmio 6">
            <a:extLst>
              <a:ext uri="{FF2B5EF4-FFF2-40B4-BE49-F238E27FC236}">
                <a16:creationId xmlns:a16="http://schemas.microsoft.com/office/drawing/2014/main" id="{D92C5DA5-79FC-4131-A9B5-300E08B500F5}"/>
              </a:ext>
            </a:extLst>
          </p:cNvPr>
          <p:cNvSpPr/>
          <p:nvPr/>
        </p:nvSpPr>
        <p:spPr>
          <a:xfrm rot="20595686">
            <a:off x="9700240" y="625893"/>
            <a:ext cx="1995055" cy="30552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kern="1200" spc="5"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Aluksen katsastusvaatimus</a:t>
            </a:r>
          </a:p>
          <a:p>
            <a:pPr algn="ctr"/>
            <a:endParaRPr lang="fi-FI" dirty="0" err="1">
              <a:solidFill>
                <a:schemeClr val="bg1"/>
              </a:solidFill>
              <a:latin typeface="+mj-lt"/>
            </a:endParaRPr>
          </a:p>
        </p:txBody>
      </p:sp>
    </p:spTree>
    <p:extLst>
      <p:ext uri="{BB962C8B-B14F-4D97-AF65-F5344CB8AC3E}">
        <p14:creationId xmlns:p14="http://schemas.microsoft.com/office/powerpoint/2010/main" val="1655841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230C0C-88A0-4501-A0C8-AA36B66C5A53}"/>
              </a:ext>
            </a:extLst>
          </p:cNvPr>
          <p:cNvSpPr>
            <a:spLocks noGrp="1"/>
          </p:cNvSpPr>
          <p:nvPr>
            <p:ph type="title"/>
          </p:nvPr>
        </p:nvSpPr>
        <p:spPr/>
        <p:txBody>
          <a:bodyPr/>
          <a:lstStyle/>
          <a:p>
            <a:r>
              <a:rPr lang="fi-FI" dirty="0"/>
              <a:t>Merenkulun tarkastus</a:t>
            </a:r>
          </a:p>
        </p:txBody>
      </p:sp>
      <p:sp>
        <p:nvSpPr>
          <p:cNvPr id="3" name="Sisällön paikkamerkki 2">
            <a:extLst>
              <a:ext uri="{FF2B5EF4-FFF2-40B4-BE49-F238E27FC236}">
                <a16:creationId xmlns:a16="http://schemas.microsoft.com/office/drawing/2014/main" id="{D62E9EFE-4467-4BE9-85AB-45D28F7ED270}"/>
              </a:ext>
            </a:extLst>
          </p:cNvPr>
          <p:cNvSpPr>
            <a:spLocks noGrp="1"/>
          </p:cNvSpPr>
          <p:nvPr>
            <p:ph idx="1"/>
          </p:nvPr>
        </p:nvSpPr>
        <p:spPr/>
        <p:txBody>
          <a:bodyPr/>
          <a:lstStyle/>
          <a:p>
            <a:r>
              <a:rPr lang="fi-FI" dirty="0"/>
              <a:t>Prosessin tarkoitus on meriliikenneturvallisuuden parantaminen liikennejärjestelmän ja -välineiden vaatimustenmukaisuutta valvomalla. Tuotoksena tarkastus on suoritettu ja tarkastuksen kohde on vaatimustenmukainen.</a:t>
            </a:r>
          </a:p>
          <a:p>
            <a:r>
              <a:rPr lang="fi-FI" dirty="0"/>
              <a:t>Omistaja: Merenkulun valvonta -palvelukokonaisuuden  päällikkö</a:t>
            </a:r>
          </a:p>
          <a:p>
            <a:r>
              <a:rPr lang="fi-FI" dirty="0"/>
              <a:t>Asiakkaat ja sidosryhmät: Varustamot, laivanisäntä, aluksen päällikkö/merenkulkijat, merenkulun liikennevälineet, varustamot, satamat, merelliset viranomaiset</a:t>
            </a:r>
          </a:p>
          <a:p>
            <a:endParaRPr lang="fi-FI" dirty="0"/>
          </a:p>
        </p:txBody>
      </p:sp>
      <p:sp>
        <p:nvSpPr>
          <p:cNvPr id="4" name="Päivämäärän paikkamerkki 3">
            <a:extLst>
              <a:ext uri="{FF2B5EF4-FFF2-40B4-BE49-F238E27FC236}">
                <a16:creationId xmlns:a16="http://schemas.microsoft.com/office/drawing/2014/main" id="{6B1DC412-508E-44BC-B371-B46E5EF962D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F5B1E34-67A8-4954-ADB9-BE8D24B1D8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7D8F565B-7CD0-4EEA-AFEE-D2A9B2C98DEF}"/>
              </a:ext>
            </a:extLst>
          </p:cNvPr>
          <p:cNvSpPr/>
          <p:nvPr/>
        </p:nvSpPr>
        <p:spPr>
          <a:xfrm rot="20623018">
            <a:off x="8626764" y="535709"/>
            <a:ext cx="1967345" cy="3417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spc="5" dirty="0">
                <a:solidFill>
                  <a:schemeClr val="bg1"/>
                </a:solidFill>
                <a:effectLst/>
                <a:latin typeface="Arial" panose="020B0604020202020204" pitchFamily="34" charset="0"/>
                <a:ea typeface="Times New Roman" panose="02020603050405020304" pitchFamily="18" charset="0"/>
                <a:cs typeface="Myriad Pro"/>
              </a:rPr>
              <a:t>Satamavaltiotarkastukset (PSC)</a:t>
            </a:r>
          </a:p>
          <a:p>
            <a:pPr algn="ctr"/>
            <a:endParaRPr lang="fi-FI" dirty="0" err="1">
              <a:solidFill>
                <a:schemeClr val="bg1"/>
              </a:solidFill>
              <a:latin typeface="+mj-lt"/>
            </a:endParaRPr>
          </a:p>
        </p:txBody>
      </p:sp>
    </p:spTree>
    <p:extLst>
      <p:ext uri="{BB962C8B-B14F-4D97-AF65-F5344CB8AC3E}">
        <p14:creationId xmlns:p14="http://schemas.microsoft.com/office/powerpoint/2010/main" val="8397419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195CE-78B7-4D68-8783-F24987619567}"/>
              </a:ext>
            </a:extLst>
          </p:cNvPr>
          <p:cNvSpPr>
            <a:spLocks noGrp="1"/>
          </p:cNvSpPr>
          <p:nvPr>
            <p:ph type="title"/>
          </p:nvPr>
        </p:nvSpPr>
        <p:spPr/>
        <p:txBody>
          <a:bodyPr/>
          <a:lstStyle/>
          <a:p>
            <a:r>
              <a:rPr lang="fi-FI" dirty="0"/>
              <a:t>Merenkulun tarkastus</a:t>
            </a:r>
          </a:p>
        </p:txBody>
      </p:sp>
      <p:pic>
        <p:nvPicPr>
          <p:cNvPr id="7" name="Sisällön paikkamerkki 6">
            <a:extLst>
              <a:ext uri="{FF2B5EF4-FFF2-40B4-BE49-F238E27FC236}">
                <a16:creationId xmlns:a16="http://schemas.microsoft.com/office/drawing/2014/main" id="{3FF466C1-A485-4184-8529-3DFDDFA9A537}"/>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12000" y="1550647"/>
            <a:ext cx="11301896" cy="4551393"/>
          </a:xfrm>
        </p:spPr>
      </p:pic>
      <p:sp>
        <p:nvSpPr>
          <p:cNvPr id="4" name="Päivämäärän paikkamerkki 3">
            <a:extLst>
              <a:ext uri="{FF2B5EF4-FFF2-40B4-BE49-F238E27FC236}">
                <a16:creationId xmlns:a16="http://schemas.microsoft.com/office/drawing/2014/main" id="{9E329217-58F4-4047-8202-B70C1472BC77}"/>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9266860-2F91-436F-8A61-6B1FCCC9A8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Suorakulmio 5">
            <a:extLst>
              <a:ext uri="{FF2B5EF4-FFF2-40B4-BE49-F238E27FC236}">
                <a16:creationId xmlns:a16="http://schemas.microsoft.com/office/drawing/2014/main" id="{B71DE01B-DB15-46E7-83DD-34CAE8F1CDA4}"/>
              </a:ext>
            </a:extLst>
          </p:cNvPr>
          <p:cNvSpPr/>
          <p:nvPr/>
        </p:nvSpPr>
        <p:spPr>
          <a:xfrm rot="20623018">
            <a:off x="8626764" y="535709"/>
            <a:ext cx="1967345" cy="3417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spc="5" dirty="0">
                <a:solidFill>
                  <a:schemeClr val="bg1"/>
                </a:solidFill>
                <a:effectLst/>
                <a:latin typeface="Arial" panose="020B0604020202020204" pitchFamily="34" charset="0"/>
                <a:ea typeface="Times New Roman" panose="02020603050405020304" pitchFamily="18" charset="0"/>
                <a:cs typeface="Myriad Pro"/>
              </a:rPr>
              <a:t>Satamavaltiotarkastukset (PSC)</a:t>
            </a:r>
          </a:p>
          <a:p>
            <a:pPr algn="ctr"/>
            <a:endParaRPr lang="fi-FI" dirty="0" err="1">
              <a:solidFill>
                <a:schemeClr val="bg1"/>
              </a:solidFill>
              <a:latin typeface="+mj-lt"/>
            </a:endParaRPr>
          </a:p>
        </p:txBody>
      </p:sp>
    </p:spTree>
    <p:extLst>
      <p:ext uri="{BB962C8B-B14F-4D97-AF65-F5344CB8AC3E}">
        <p14:creationId xmlns:p14="http://schemas.microsoft.com/office/powerpoint/2010/main" val="9217016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4">
            <a:extLst>
              <a:ext uri="{FF2B5EF4-FFF2-40B4-BE49-F238E27FC236}">
                <a16:creationId xmlns:a16="http://schemas.microsoft.com/office/drawing/2014/main" id="{F4B4CFAA-9CA6-4B7A-BF74-7B45D2E913F9}"/>
              </a:ext>
            </a:extLst>
          </p:cNvPr>
          <p:cNvSpPr>
            <a:spLocks noGrp="1"/>
          </p:cNvSpPr>
          <p:nvPr>
            <p:ph type="title"/>
          </p:nvPr>
        </p:nvSpPr>
        <p:spPr/>
        <p:txBody>
          <a:bodyPr/>
          <a:lstStyle/>
          <a:p>
            <a:r>
              <a:rPr lang="fi-FI" dirty="0"/>
              <a:t>Merenkulun ulkoisten toimijoiden valvonta</a:t>
            </a:r>
            <a:endParaRPr lang="fi-FI"/>
          </a:p>
        </p:txBody>
      </p:sp>
      <p:sp>
        <p:nvSpPr>
          <p:cNvPr id="6" name="Sisällön paikkamerkki 5">
            <a:extLst>
              <a:ext uri="{FF2B5EF4-FFF2-40B4-BE49-F238E27FC236}">
                <a16:creationId xmlns:a16="http://schemas.microsoft.com/office/drawing/2014/main" id="{3275CB6A-7093-443C-98B0-F6368B50C4B9}"/>
              </a:ext>
            </a:extLst>
          </p:cNvPr>
          <p:cNvSpPr>
            <a:spLocks noGrp="1"/>
          </p:cNvSpPr>
          <p:nvPr>
            <p:ph idx="1"/>
          </p:nvPr>
        </p:nvSpPr>
        <p:spPr>
          <a:xfrm>
            <a:off x="612000" y="1939636"/>
            <a:ext cx="10746000" cy="4244997"/>
          </a:xfrm>
        </p:spPr>
        <p:txBody>
          <a:bodyPr/>
          <a:lstStyle/>
          <a:p>
            <a:r>
              <a:rPr lang="fi-FI" dirty="0"/>
              <a:t>Prosessin tarkoituksena on varmistaa, että ulkoistetut palveluntarjoajat toimivat sopimusten ja vaatimusten mukaan.</a:t>
            </a:r>
          </a:p>
          <a:p>
            <a:r>
              <a:rPr lang="fi-FI" dirty="0"/>
              <a:t>Omistaja: Merenkulun valvonta -palvelukokonaisuuden  päällikkö</a:t>
            </a:r>
          </a:p>
          <a:p>
            <a:r>
              <a:rPr lang="fi-FI" dirty="0"/>
              <a:t>Asiakkaat ja sidosryhmät: Asiakkaina luokituslaitokset ja nimetyt katsastajat.</a:t>
            </a:r>
            <a:br>
              <a:rPr lang="fi-FI" dirty="0"/>
            </a:br>
            <a:r>
              <a:rPr lang="fi-FI" dirty="0"/>
              <a:t>Sidosryhmiä ovat varustamot ja laivanisännät</a:t>
            </a:r>
          </a:p>
          <a:p>
            <a:endParaRPr lang="fi-FI" dirty="0"/>
          </a:p>
        </p:txBody>
      </p:sp>
      <p:sp>
        <p:nvSpPr>
          <p:cNvPr id="3" name="Päivämäärän paikkamerkki 2">
            <a:extLst>
              <a:ext uri="{FF2B5EF4-FFF2-40B4-BE49-F238E27FC236}">
                <a16:creationId xmlns:a16="http://schemas.microsoft.com/office/drawing/2014/main" id="{D0C701E1-7189-4D62-A9B9-161960F29E8E}"/>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3A4D28B8-1CE8-44DC-80F2-4B945EA3AC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2" name="Suorakulmio 1">
            <a:extLst>
              <a:ext uri="{FF2B5EF4-FFF2-40B4-BE49-F238E27FC236}">
                <a16:creationId xmlns:a16="http://schemas.microsoft.com/office/drawing/2014/main" id="{319EF50D-4BD3-4CED-987F-BEFD364352B2}"/>
              </a:ext>
            </a:extLst>
          </p:cNvPr>
          <p:cNvSpPr/>
          <p:nvPr/>
        </p:nvSpPr>
        <p:spPr>
          <a:xfrm rot="19820687">
            <a:off x="8922328" y="684822"/>
            <a:ext cx="2900218" cy="4987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b="0" i="0" u="none" dirty="0"/>
              <a:t>Nimettyjen katsastajien, aluksenmittaajien ja tarkastajien valvonta </a:t>
            </a:r>
            <a:endParaRPr lang="fi-FI" sz="1000" dirty="0"/>
          </a:p>
          <a:p>
            <a:pPr algn="ctr"/>
            <a:endParaRPr lang="fi-FI" dirty="0" err="1">
              <a:solidFill>
                <a:schemeClr val="bg1"/>
              </a:solidFill>
              <a:latin typeface="+mj-lt"/>
            </a:endParaRPr>
          </a:p>
        </p:txBody>
      </p:sp>
    </p:spTree>
    <p:extLst>
      <p:ext uri="{BB962C8B-B14F-4D97-AF65-F5344CB8AC3E}">
        <p14:creationId xmlns:p14="http://schemas.microsoft.com/office/powerpoint/2010/main" val="230158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424EF21-54E7-4561-B635-A36C52EFA954}"/>
              </a:ext>
            </a:extLst>
          </p:cNvPr>
          <p:cNvSpPr>
            <a:spLocks noGrp="1"/>
          </p:cNvSpPr>
          <p:nvPr>
            <p:ph type="title"/>
          </p:nvPr>
        </p:nvSpPr>
        <p:spPr/>
        <p:txBody>
          <a:bodyPr/>
          <a:lstStyle/>
          <a:p>
            <a:r>
              <a:rPr lang="fi-FI" dirty="0"/>
              <a:t>Merenkulun ulkoisten toimijoiden valvonta</a:t>
            </a:r>
          </a:p>
        </p:txBody>
      </p:sp>
      <p:sp>
        <p:nvSpPr>
          <p:cNvPr id="3" name="Päivämäärän paikkamerkki 2">
            <a:extLst>
              <a:ext uri="{FF2B5EF4-FFF2-40B4-BE49-F238E27FC236}">
                <a16:creationId xmlns:a16="http://schemas.microsoft.com/office/drawing/2014/main" id="{0FB9104B-1EBE-4B02-8B4B-6A8641263015}"/>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a:extLst>
              <a:ext uri="{FF2B5EF4-FFF2-40B4-BE49-F238E27FC236}">
                <a16:creationId xmlns:a16="http://schemas.microsoft.com/office/drawing/2014/main" id="{093F4AF1-D891-449A-9544-BD7A7F62DB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09104E1E-A163-4F67-A7C7-E830A2D4887F}"/>
              </a:ext>
            </a:extLst>
          </p:cNvPr>
          <p:cNvPicPr>
            <a:picLocks noChangeAspect="1"/>
          </p:cNvPicPr>
          <p:nvPr/>
        </p:nvPicPr>
        <p:blipFill>
          <a:blip r:embed="rId2"/>
          <a:stretch>
            <a:fillRect/>
          </a:stretch>
        </p:blipFill>
        <p:spPr>
          <a:xfrm>
            <a:off x="0" y="1201293"/>
            <a:ext cx="12192000" cy="4455414"/>
          </a:xfrm>
          <a:prstGeom prst="rect">
            <a:avLst/>
          </a:prstGeom>
        </p:spPr>
      </p:pic>
      <p:sp>
        <p:nvSpPr>
          <p:cNvPr id="7" name="Suorakulmio 6">
            <a:extLst>
              <a:ext uri="{FF2B5EF4-FFF2-40B4-BE49-F238E27FC236}">
                <a16:creationId xmlns:a16="http://schemas.microsoft.com/office/drawing/2014/main" id="{7A310C71-57A8-40DB-8951-980FB15264A8}"/>
              </a:ext>
            </a:extLst>
          </p:cNvPr>
          <p:cNvSpPr/>
          <p:nvPr/>
        </p:nvSpPr>
        <p:spPr>
          <a:xfrm rot="19820687">
            <a:off x="8650042" y="684819"/>
            <a:ext cx="2900218" cy="4987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r>
              <a:rPr lang="fi-FI" sz="1000" b="0" i="0" u="none" dirty="0"/>
              <a:t>Nimettyjen katsastajien, aluksenmittaajien ja tarkastajien valvonta </a:t>
            </a:r>
            <a:endParaRPr lang="fi-FI" sz="1000" dirty="0"/>
          </a:p>
          <a:p>
            <a:pPr algn="ctr"/>
            <a:endParaRPr lang="fi-FI" dirty="0" err="1">
              <a:solidFill>
                <a:schemeClr val="bg1"/>
              </a:solidFill>
              <a:latin typeface="+mj-lt"/>
            </a:endParaRPr>
          </a:p>
        </p:txBody>
      </p:sp>
    </p:spTree>
    <p:extLst>
      <p:ext uri="{BB962C8B-B14F-4D97-AF65-F5344CB8AC3E}">
        <p14:creationId xmlns:p14="http://schemas.microsoft.com/office/powerpoint/2010/main" val="3780388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FA6631-3A82-4DFB-BA37-DA8D711D1198}"/>
              </a:ext>
            </a:extLst>
          </p:cNvPr>
          <p:cNvSpPr>
            <a:spLocks noGrp="1"/>
          </p:cNvSpPr>
          <p:nvPr>
            <p:ph type="title"/>
          </p:nvPr>
        </p:nvSpPr>
        <p:spPr/>
        <p:txBody>
          <a:bodyPr/>
          <a:lstStyle/>
          <a:p>
            <a:r>
              <a:rPr lang="fi-FI" sz="2800" dirty="0">
                <a:solidFill>
                  <a:schemeClr val="bg2">
                    <a:lumMod val="75000"/>
                  </a:schemeClr>
                </a:solidFill>
              </a:rPr>
              <a:t>Merenkulkuhallinnon kannalta olennaisten ulkoisten ja sisäisten asioiden muutokset 1</a:t>
            </a:r>
            <a:endParaRPr lang="fi-FI" dirty="0"/>
          </a:p>
        </p:txBody>
      </p:sp>
      <p:sp>
        <p:nvSpPr>
          <p:cNvPr id="3" name="Sisällön paikkamerkki 2">
            <a:extLst>
              <a:ext uri="{FF2B5EF4-FFF2-40B4-BE49-F238E27FC236}">
                <a16:creationId xmlns:a16="http://schemas.microsoft.com/office/drawing/2014/main" id="{DC836F7C-15B4-45C2-869C-6B4F3C1CBE1B}"/>
              </a:ext>
            </a:extLst>
          </p:cNvPr>
          <p:cNvSpPr>
            <a:spLocks noGrp="1"/>
          </p:cNvSpPr>
          <p:nvPr>
            <p:ph idx="1"/>
          </p:nvPr>
        </p:nvSpPr>
        <p:spPr/>
        <p:txBody>
          <a:bodyPr vert="horz" lIns="91440" tIns="45720" rIns="91440" bIns="45720" numCol="1" rtlCol="0" anchor="t">
            <a:noAutofit/>
          </a:bodyPr>
          <a:lstStyle/>
          <a:p>
            <a:pPr>
              <a:lnSpc>
                <a:spcPct val="112999"/>
              </a:lnSpc>
            </a:pPr>
            <a:r>
              <a:rPr lang="fi-FI" sz="1400" dirty="0">
                <a:ea typeface="Verdana"/>
                <a:cs typeface="Verdana"/>
              </a:rPr>
              <a:t>OTKES: EU:n ja IMO:n merionnettomuutta koskevien säädösten yhdenmukaistuminen, kansallisen merionnettomuusilmoittamisen järjestelmäkehitys etenee ja ulkopuolisten asiantuntijoiden rooli korostuu</a:t>
            </a:r>
          </a:p>
          <a:p>
            <a:r>
              <a:rPr lang="fi-FI" sz="1400" dirty="0"/>
              <a:t>ELY-keskusten ympäristölupavalvontatehtävät tulevaisuudessa osa valtakunnallista Lupa-, ohjaus- ja valvontavirastoa </a:t>
            </a:r>
          </a:p>
          <a:p>
            <a:pPr marL="269875" indent="-269875"/>
            <a:r>
              <a:rPr lang="fi-FI" sz="1400" dirty="0"/>
              <a:t>Traficom: Venäjän laiton hyökkäyssota Ukrainassa sekä Kiinan uhkaavat toimet Kiinan merellä aiheuttavat globaalilla tasolla epävarmuutta niin talouden kuin toimintavarmuuden suhteen merenkulun toimijoille.</a:t>
            </a:r>
            <a:endParaRPr lang="fi-FI" sz="1400" dirty="0">
              <a:ea typeface="Verdana"/>
              <a:cs typeface="Verdana"/>
            </a:endParaRPr>
          </a:p>
          <a:p>
            <a:pPr marL="269875" indent="-269875">
              <a:lnSpc>
                <a:spcPct val="112999"/>
              </a:lnSpc>
            </a:pPr>
            <a:r>
              <a:rPr lang="fi-FI" sz="1400" dirty="0">
                <a:ea typeface="Verdana"/>
                <a:cs typeface="Verdana"/>
              </a:rPr>
              <a:t>Traficom: Vaihtoehtoisten käyttövoimien hyödyntäminen merialusten käyttövoimana kasvaa jatkuvasti, mutta lopullisen ”voittajan” epävarmuus myös jarruttaa investointeja uushankintoihin. </a:t>
            </a:r>
            <a:br>
              <a:rPr lang="fi-FI" sz="1400" dirty="0">
                <a:ea typeface="Verdana"/>
                <a:cs typeface="Verdana"/>
              </a:rPr>
            </a:br>
            <a:r>
              <a:rPr lang="fi-FI" sz="1400" dirty="0">
                <a:ea typeface="Verdana"/>
                <a:cs typeface="Verdana"/>
              </a:rPr>
              <a:t>Merenkulun autonomian edistäminen etenee hitaasti</a:t>
            </a:r>
          </a:p>
          <a:p>
            <a:pPr marL="269875" indent="-269875">
              <a:lnSpc>
                <a:spcPct val="112999"/>
              </a:lnSpc>
            </a:pPr>
            <a:r>
              <a:rPr lang="fi-FI" sz="1400" dirty="0" err="1">
                <a:ea typeface="Verdana"/>
                <a:cs typeface="Verdana"/>
              </a:rPr>
              <a:t>Traficom</a:t>
            </a:r>
            <a:r>
              <a:rPr lang="fi-FI" sz="1400" dirty="0">
                <a:ea typeface="Verdana"/>
                <a:cs typeface="Verdana"/>
              </a:rPr>
              <a:t>: Merenmittauksessa on ollut ja tulossa useampia USV-kokeiluja </a:t>
            </a:r>
            <a:endParaRPr lang="fi-FI" sz="1400" i="1" dirty="0">
              <a:ea typeface="Verdana"/>
              <a:cs typeface="Verdana"/>
            </a:endParaRPr>
          </a:p>
          <a:p>
            <a:pPr marL="269875" indent="-269875"/>
            <a:r>
              <a:rPr lang="fi-FI" sz="1400" dirty="0"/>
              <a:t>STM: merenkulkijoiden terveyttä ja merimieslääkäreitä koskevan lainsäädännön ajantasaistaminen</a:t>
            </a:r>
            <a:endParaRPr lang="fi-FI" sz="1400" dirty="0">
              <a:ea typeface="Verdana"/>
              <a:cs typeface="Verdana"/>
            </a:endParaRPr>
          </a:p>
          <a:p>
            <a:r>
              <a:rPr lang="fi-FI" sz="1400" dirty="0"/>
              <a:t>LVM: Kestävyys (ympäristö ja ilmastonmuutos), uudet teknologiat (ml. digitaalinen transformaatio) ja sosiaalinen kestävyys</a:t>
            </a:r>
          </a:p>
        </p:txBody>
      </p:sp>
      <p:sp>
        <p:nvSpPr>
          <p:cNvPr id="4" name="Päivämäärän paikkamerkki 3">
            <a:extLst>
              <a:ext uri="{FF2B5EF4-FFF2-40B4-BE49-F238E27FC236}">
                <a16:creationId xmlns:a16="http://schemas.microsoft.com/office/drawing/2014/main" id="{1842AE5A-A7B5-4586-B211-DBFAE0373BD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1AC4C50-F814-4964-A23D-D9AB755C57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7" name="Ellipsi 6">
            <a:extLst>
              <a:ext uri="{FF2B5EF4-FFF2-40B4-BE49-F238E27FC236}">
                <a16:creationId xmlns:a16="http://schemas.microsoft.com/office/drawing/2014/main" id="{11857BAD-482F-40F1-B420-AF5370D1BF7D}"/>
              </a:ext>
            </a:extLst>
          </p:cNvPr>
          <p:cNvSpPr/>
          <p:nvPr/>
        </p:nvSpPr>
        <p:spPr>
          <a:xfrm>
            <a:off x="266700" y="247650"/>
            <a:ext cx="345300" cy="364350"/>
          </a:xfrm>
          <a:prstGeom prst="ellipse">
            <a:avLst/>
          </a:prstGeom>
          <a:solidFill>
            <a:srgbClr val="EC01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5168884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ctrTitle"/>
          </p:nvPr>
        </p:nvSpPr>
        <p:spPr/>
        <p:txBody>
          <a:bodyPr/>
          <a:lstStyle/>
          <a:p>
            <a:r>
              <a:rPr lang="fi-FI" dirty="0"/>
              <a:t>Opetushallitus</a:t>
            </a:r>
            <a:br>
              <a:rPr lang="fi-FI" dirty="0"/>
            </a:br>
            <a:r>
              <a:rPr lang="fi-FI" dirty="0"/>
              <a:t>Merenkulkuala, </a:t>
            </a:r>
            <a:br>
              <a:rPr lang="fi-FI" dirty="0"/>
            </a:br>
            <a:r>
              <a:rPr lang="fi-FI" dirty="0"/>
              <a:t>ammatillinen toinen aste</a:t>
            </a:r>
            <a:endParaRPr lang="en-GB" dirty="0"/>
          </a:p>
        </p:txBody>
      </p:sp>
      <p:sp>
        <p:nvSpPr>
          <p:cNvPr id="3" name="Alaotsikko 2"/>
          <p:cNvSpPr>
            <a:spLocks noGrp="1"/>
          </p:cNvSpPr>
          <p:nvPr>
            <p:ph type="subTitle" idx="1"/>
          </p:nvPr>
        </p:nvSpPr>
        <p:spPr/>
        <p:txBody>
          <a:bodyPr/>
          <a:lstStyle/>
          <a:p>
            <a:r>
              <a:rPr lang="fi-FI" dirty="0"/>
              <a:t>Yli-insinööri Timo Repo</a:t>
            </a:r>
            <a:endParaRPr lang="en-GB" dirty="0"/>
          </a:p>
        </p:txBody>
      </p:sp>
    </p:spTree>
    <p:extLst>
      <p:ext uri="{BB962C8B-B14F-4D97-AF65-F5344CB8AC3E}">
        <p14:creationId xmlns:p14="http://schemas.microsoft.com/office/powerpoint/2010/main" val="35643426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FE001CE-BD2E-445B-A4C1-02FF364462B9}"/>
              </a:ext>
            </a:extLst>
          </p:cNvPr>
          <p:cNvSpPr>
            <a:spLocks noGrp="1"/>
          </p:cNvSpPr>
          <p:nvPr>
            <p:ph type="title"/>
          </p:nvPr>
        </p:nvSpPr>
        <p:spPr/>
        <p:txBody>
          <a:bodyPr/>
          <a:lstStyle/>
          <a:p>
            <a:r>
              <a:rPr lang="fi-FI" dirty="0">
                <a:ea typeface="Verdana"/>
                <a:cs typeface="Verdana"/>
              </a:rPr>
              <a:t>Ammatillinen toisen asteen koulutus</a:t>
            </a:r>
            <a:endParaRPr lang="fi-FI" dirty="0"/>
          </a:p>
        </p:txBody>
      </p:sp>
      <p:sp>
        <p:nvSpPr>
          <p:cNvPr id="9" name="Sisällön paikkamerkki 8">
            <a:extLst>
              <a:ext uri="{FF2B5EF4-FFF2-40B4-BE49-F238E27FC236}">
                <a16:creationId xmlns:a16="http://schemas.microsoft.com/office/drawing/2014/main" id="{92401EDE-FC44-4127-9E1C-EE19A448910E}"/>
              </a:ext>
            </a:extLst>
          </p:cNvPr>
          <p:cNvSpPr>
            <a:spLocks noGrp="1"/>
          </p:cNvSpPr>
          <p:nvPr>
            <p:ph idx="1"/>
          </p:nvPr>
        </p:nvSpPr>
        <p:spPr>
          <a:xfrm>
            <a:off x="554491" y="1100377"/>
            <a:ext cx="10746000" cy="4437275"/>
          </a:xfrm>
        </p:spPr>
        <p:txBody>
          <a:bodyPr vert="horz" lIns="91440" tIns="45720" rIns="91440" bIns="45720" rtlCol="0" anchor="t">
            <a:noAutofit/>
          </a:bodyPr>
          <a:lstStyle/>
          <a:p>
            <a:pPr marL="269875" indent="-269875"/>
            <a:r>
              <a:rPr lang="fi-FI" dirty="0">
                <a:ea typeface="Verdana"/>
                <a:cs typeface="Verdana"/>
              </a:rPr>
              <a:t>•OKM säätää asetuksella tutkintorakenteeseen kuuluvat ammatilliset tutkinnot. Opetushallitus määrää tutkinnon perusteet tutkintorakenteessa oleville tutkinnoille. Tutkinnot voivat sisältää osaamisaloja ja tutkintonimikkeitä </a:t>
            </a:r>
            <a:endParaRPr lang="fi-FI" dirty="0"/>
          </a:p>
          <a:p>
            <a:pPr marL="269875" indent="-269875">
              <a:lnSpc>
                <a:spcPct val="112999"/>
              </a:lnSpc>
            </a:pPr>
            <a:r>
              <a:rPr lang="fi-FI" dirty="0">
                <a:ea typeface="Verdana"/>
                <a:cs typeface="Verdana"/>
              </a:rPr>
              <a:t>Merenkulkualan ammatilliset tutkinnot:</a:t>
            </a:r>
            <a:endParaRPr lang="fi-FI" dirty="0"/>
          </a:p>
          <a:p>
            <a:pPr marL="356870" indent="-269875"/>
            <a:r>
              <a:rPr lang="fi-FI" dirty="0">
                <a:ea typeface="Verdana"/>
                <a:cs typeface="Verdana"/>
              </a:rPr>
              <a:t>•</a:t>
            </a:r>
            <a:r>
              <a:rPr lang="fi-FI" b="1" dirty="0">
                <a:ea typeface="Verdana"/>
                <a:cs typeface="Verdana"/>
              </a:rPr>
              <a:t>Merenkulkualan perustutkinto </a:t>
            </a:r>
            <a:r>
              <a:rPr lang="fi-FI" dirty="0">
                <a:ea typeface="Verdana"/>
                <a:cs typeface="Verdana"/>
              </a:rPr>
              <a:t>(180 osaamispistettä) </a:t>
            </a:r>
            <a:endParaRPr lang="fi-FI">
              <a:ea typeface="Verdana"/>
              <a:cs typeface="Verdana"/>
            </a:endParaRPr>
          </a:p>
          <a:p>
            <a:pPr marL="356870"/>
            <a:r>
              <a:rPr lang="fi-FI" dirty="0">
                <a:ea typeface="Verdana"/>
                <a:cs typeface="Verdana"/>
              </a:rPr>
              <a:t>•Kansi- ja konekorjauksen osaamisala, korjaaja</a:t>
            </a:r>
          </a:p>
          <a:p>
            <a:pPr marL="895985" indent="-269875"/>
            <a:r>
              <a:rPr lang="fi-FI" dirty="0">
                <a:ea typeface="Verdana"/>
                <a:cs typeface="Verdana"/>
              </a:rPr>
              <a:t>•Kansipäällystön osaamisala, vahtiperämies</a:t>
            </a:r>
          </a:p>
          <a:p>
            <a:pPr marL="895985" indent="-269875"/>
            <a:r>
              <a:rPr lang="fi-FI" dirty="0">
                <a:ea typeface="Verdana"/>
                <a:cs typeface="Verdana"/>
              </a:rPr>
              <a:t>•Konepäällystön osaamisala, vahtikonemestari</a:t>
            </a:r>
          </a:p>
          <a:p>
            <a:pPr marL="895985" indent="-269875"/>
            <a:r>
              <a:rPr lang="fi-FI" dirty="0">
                <a:ea typeface="Verdana"/>
                <a:cs typeface="Verdana"/>
              </a:rPr>
              <a:t>•Sähkökäytön osaamisala, laivasähköasentaja  </a:t>
            </a:r>
            <a:endParaRPr lang="fi-FI">
              <a:ea typeface="Verdana"/>
              <a:cs typeface="Verdana"/>
            </a:endParaRPr>
          </a:p>
          <a:p>
            <a:pPr marL="356870" indent="-269875"/>
            <a:r>
              <a:rPr lang="fi-FI" dirty="0">
                <a:ea typeface="Verdana"/>
                <a:cs typeface="Verdana"/>
              </a:rPr>
              <a:t>•</a:t>
            </a:r>
            <a:r>
              <a:rPr lang="fi-FI" b="1" dirty="0">
                <a:ea typeface="Verdana"/>
                <a:cs typeface="Verdana"/>
              </a:rPr>
              <a:t>Merenkulkualan ammattitutkinto </a:t>
            </a:r>
            <a:r>
              <a:rPr lang="fi-FI" dirty="0">
                <a:ea typeface="Verdana"/>
                <a:cs typeface="Verdana"/>
              </a:rPr>
              <a:t>(150 osaamispistettä)</a:t>
            </a:r>
          </a:p>
          <a:p>
            <a:pPr marL="356870" indent="-269875"/>
            <a:r>
              <a:rPr lang="fi-FI" dirty="0">
                <a:ea typeface="Verdana"/>
                <a:cs typeface="Verdana"/>
              </a:rPr>
              <a:t>•</a:t>
            </a:r>
            <a:r>
              <a:rPr lang="fi-FI" b="1" dirty="0">
                <a:ea typeface="Verdana"/>
                <a:cs typeface="Verdana"/>
              </a:rPr>
              <a:t>Laivasähkömestarin erikoisammattitutkinto</a:t>
            </a:r>
            <a:r>
              <a:rPr lang="fi-FI" dirty="0">
                <a:ea typeface="Verdana"/>
                <a:cs typeface="Verdana"/>
              </a:rPr>
              <a:t> (180 osaamispistettä)</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5A079EBC-768B-4666-AB97-6C22D019249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78E0E46-F2E8-4C23-A22E-8D5EF549CE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528218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9908F04-ECEE-4585-984B-AF69DE8CE817}"/>
              </a:ext>
            </a:extLst>
          </p:cNvPr>
          <p:cNvSpPr>
            <a:spLocks noGrp="1"/>
          </p:cNvSpPr>
          <p:nvPr>
            <p:ph type="title"/>
          </p:nvPr>
        </p:nvSpPr>
        <p:spPr>
          <a:xfrm>
            <a:off x="612000" y="612000"/>
            <a:ext cx="10746000" cy="548084"/>
          </a:xfrm>
        </p:spPr>
        <p:txBody>
          <a:bodyPr/>
          <a:lstStyle/>
          <a:p>
            <a:r>
              <a:rPr lang="fi-FI" dirty="0">
                <a:ea typeface="Verdana"/>
                <a:cs typeface="Verdana"/>
              </a:rPr>
              <a:t>Tutkinnon perusteet</a:t>
            </a:r>
            <a:endParaRPr lang="fi-FI" dirty="0"/>
          </a:p>
        </p:txBody>
      </p:sp>
      <p:sp>
        <p:nvSpPr>
          <p:cNvPr id="3" name="Sisällön paikkamerkki 2">
            <a:extLst>
              <a:ext uri="{FF2B5EF4-FFF2-40B4-BE49-F238E27FC236}">
                <a16:creationId xmlns:a16="http://schemas.microsoft.com/office/drawing/2014/main" id="{17A8C2C2-4036-4811-8417-3B2CCD461F64}"/>
              </a:ext>
            </a:extLst>
          </p:cNvPr>
          <p:cNvSpPr>
            <a:spLocks noGrp="1"/>
          </p:cNvSpPr>
          <p:nvPr>
            <p:ph idx="1"/>
          </p:nvPr>
        </p:nvSpPr>
        <p:spPr>
          <a:xfrm>
            <a:off x="612000" y="1157886"/>
            <a:ext cx="10746000" cy="4437275"/>
          </a:xfrm>
        </p:spPr>
        <p:txBody>
          <a:bodyPr vert="horz" lIns="91440" tIns="45720" rIns="91440" bIns="45720" rtlCol="0" anchor="t">
            <a:noAutofit/>
          </a:bodyPr>
          <a:lstStyle/>
          <a:p>
            <a:pPr marL="269875" indent="-269875"/>
            <a:r>
              <a:rPr lang="fi-FI" dirty="0">
                <a:ea typeface="Verdana"/>
                <a:cs typeface="Verdana"/>
              </a:rPr>
              <a:t>•Opetushallitus valmistelee tutkinnon perusteet yhteistyössä työ- ja elinkeinoelämän edustajien, koulutuksen järjestäjien ja muiden sidosryhmien kanssa. Lisäksi tutkinnon perusteita valmisteltaessa on tehtävä yhteistyötä asianomaisen työelämätoimikunnan kanssa (L531/2017, 15 §).</a:t>
            </a:r>
          </a:p>
          <a:p>
            <a:pPr marL="356870" indent="-269875"/>
            <a:r>
              <a:rPr lang="fi-FI" dirty="0">
                <a:ea typeface="Verdana"/>
                <a:cs typeface="Verdana"/>
              </a:rPr>
              <a:t>•Opetushallitus uudistaa 2023 merenkulkualan perustutkinnon perusteita. Taustalla ovat liikenteen palvelulainsäädännön ja STCW-säännöstön muutokset. Lisäksi selvitetään mahdollisia muita meriklusteria tukevia osaamistarpeita. </a:t>
            </a:r>
            <a:endParaRPr lang="fi-FI">
              <a:ea typeface="Verdana"/>
              <a:cs typeface="Verdana"/>
            </a:endParaRPr>
          </a:p>
          <a:p>
            <a:pPr marL="356870" indent="-269875"/>
            <a:r>
              <a:rPr lang="fi-FI" dirty="0">
                <a:ea typeface="Verdana"/>
                <a:cs typeface="Verdana"/>
              </a:rPr>
              <a:t>•Tutkinnon perusteet </a:t>
            </a:r>
            <a:r>
              <a:rPr lang="fi-FI" dirty="0" err="1">
                <a:ea typeface="Verdana"/>
                <a:cs typeface="Verdana"/>
              </a:rPr>
              <a:t>ePerusteet</a:t>
            </a:r>
            <a:r>
              <a:rPr lang="fi-FI" dirty="0">
                <a:ea typeface="Verdana"/>
                <a:cs typeface="Verdana"/>
              </a:rPr>
              <a:t> palvelussa</a:t>
            </a:r>
          </a:p>
          <a:p>
            <a:pPr marL="895985" indent="-269875"/>
            <a:r>
              <a:rPr lang="fi-FI" dirty="0">
                <a:ea typeface="Verdana"/>
                <a:cs typeface="Verdana"/>
              </a:rPr>
              <a:t>•</a:t>
            </a:r>
            <a:r>
              <a:rPr lang="fi-FI" dirty="0">
                <a:ea typeface="Verdana"/>
                <a:cs typeface="Verdana"/>
                <a:hlinkClick r:id="rId2"/>
              </a:rPr>
              <a:t>Merenkulkualan perustutkinnon perusteet </a:t>
            </a:r>
            <a:endParaRPr lang="fi-FI">
              <a:ea typeface="Verdana"/>
              <a:cs typeface="Verdana"/>
            </a:endParaRPr>
          </a:p>
          <a:p>
            <a:pPr marL="895985" indent="-269875"/>
            <a:r>
              <a:rPr lang="fi-FI" dirty="0">
                <a:ea typeface="Verdana"/>
                <a:cs typeface="Verdana"/>
              </a:rPr>
              <a:t>•</a:t>
            </a:r>
            <a:r>
              <a:rPr lang="fi-FI" dirty="0">
                <a:ea typeface="Verdana"/>
                <a:cs typeface="Verdana"/>
                <a:hlinkClick r:id="rId2"/>
              </a:rPr>
              <a:t>Merenkulkualan ammattitutkinnon perusteet </a:t>
            </a:r>
            <a:endParaRPr lang="fi-FI">
              <a:ea typeface="Verdana"/>
              <a:cs typeface="Verdana"/>
            </a:endParaRPr>
          </a:p>
          <a:p>
            <a:pPr marL="895985" indent="-269875"/>
            <a:r>
              <a:rPr lang="fi-FI" dirty="0">
                <a:ea typeface="Verdana"/>
                <a:cs typeface="Verdana"/>
              </a:rPr>
              <a:t>•</a:t>
            </a:r>
            <a:r>
              <a:rPr lang="fi-FI" dirty="0">
                <a:ea typeface="Verdana"/>
                <a:cs typeface="Verdana"/>
                <a:hlinkClick r:id="rId2"/>
              </a:rPr>
              <a:t>Laivasähkömestarin erikoisammattitutkinto</a:t>
            </a:r>
            <a:endParaRPr lang="fi-FI">
              <a:ea typeface="Verdana"/>
              <a:cs typeface="Verdana"/>
            </a:endParaRP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19EB5866-1F9E-42D5-BB50-84DA8DDE768C}"/>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14723454-BBBB-4BC4-8A3C-5DB521B889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9243945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808064-F828-41EB-9151-175CC9863090}"/>
              </a:ext>
            </a:extLst>
          </p:cNvPr>
          <p:cNvSpPr>
            <a:spLocks noGrp="1"/>
          </p:cNvSpPr>
          <p:nvPr>
            <p:ph type="title"/>
          </p:nvPr>
        </p:nvSpPr>
        <p:spPr>
          <a:xfrm>
            <a:off x="612000" y="612000"/>
            <a:ext cx="10746000" cy="792499"/>
          </a:xfrm>
        </p:spPr>
        <p:txBody>
          <a:bodyPr/>
          <a:lstStyle/>
          <a:p>
            <a:r>
              <a:rPr lang="fi-FI" dirty="0">
                <a:ea typeface="Verdana"/>
                <a:cs typeface="Verdana"/>
              </a:rPr>
              <a:t>Ammatillisten 2. asteen tutkintojen järjestäminen, merenkulkuala </a:t>
            </a:r>
            <a:endParaRPr lang="fi-FI" dirty="0"/>
          </a:p>
        </p:txBody>
      </p:sp>
      <p:sp>
        <p:nvSpPr>
          <p:cNvPr id="3" name="Sisällön paikkamerkki 2">
            <a:extLst>
              <a:ext uri="{FF2B5EF4-FFF2-40B4-BE49-F238E27FC236}">
                <a16:creationId xmlns:a16="http://schemas.microsoft.com/office/drawing/2014/main" id="{4EB3F501-982E-4CBD-A762-9BDD4DA3BE45}"/>
              </a:ext>
            </a:extLst>
          </p:cNvPr>
          <p:cNvSpPr>
            <a:spLocks noGrp="1"/>
          </p:cNvSpPr>
          <p:nvPr>
            <p:ph idx="1"/>
          </p:nvPr>
        </p:nvSpPr>
        <p:spPr>
          <a:xfrm>
            <a:off x="612000" y="1459811"/>
            <a:ext cx="10746000" cy="4437275"/>
          </a:xfrm>
        </p:spPr>
        <p:txBody>
          <a:bodyPr vert="horz" lIns="91440" tIns="45720" rIns="91440" bIns="45720" rtlCol="0" anchor="t">
            <a:noAutofit/>
          </a:bodyPr>
          <a:lstStyle/>
          <a:p>
            <a:pPr marL="269875" indent="-269875"/>
            <a:r>
              <a:rPr lang="fi-FI" dirty="0">
                <a:ea typeface="Verdana"/>
                <a:cs typeface="Verdana"/>
              </a:rPr>
              <a:t>Koulutuksen järjestäjä päättää tutkintokoulutuksen sisällöstä ja toteuttamisesta lain ammatillisesta koulutuksesta 531/2017, 15 §:ssä tarkoitettujen tutkinnon perusteiden mukaisesti. Koulutuksen järjestäjän tehtävänä on suunnitella tutkinnon perusteissa edellytetyn ammattitaidon tai osaamisen hankkiminen.</a:t>
            </a:r>
          </a:p>
          <a:p>
            <a:pPr marL="0" indent="-269875"/>
            <a:r>
              <a:rPr lang="fi-FI" dirty="0">
                <a:ea typeface="Verdana"/>
                <a:cs typeface="Verdana"/>
              </a:rPr>
              <a:t>Koulutuksen järjestäjät toteuttavat koulutuksen tutkinnon perusteen mukaisesti ja huomioi suunnitelmissaan, että koulutus täyttää eri pätevyyskirjojen mukaiset vaatimukset. Liikenne- ja viestintävirasto </a:t>
            </a:r>
            <a:r>
              <a:rPr lang="fi-FI" dirty="0" err="1">
                <a:ea typeface="Verdana"/>
                <a:cs typeface="Verdana"/>
              </a:rPr>
              <a:t>Traficom</a:t>
            </a:r>
            <a:r>
              <a:rPr lang="fi-FI" dirty="0">
                <a:ea typeface="Verdana"/>
                <a:cs typeface="Verdana"/>
              </a:rPr>
              <a:t> hyväksyy koulutuksen sisällön ja koulutuksen järjestelyt, L 320/2017 116 §.</a:t>
            </a:r>
          </a:p>
          <a:p>
            <a:pPr marL="0" indent="-269875"/>
            <a:r>
              <a:rPr lang="fi-FI" dirty="0">
                <a:ea typeface="Verdana"/>
                <a:cs typeface="Verdana"/>
              </a:rPr>
              <a:t>Koulutuksen järjestäjät:</a:t>
            </a:r>
          </a:p>
          <a:p>
            <a:pPr marL="356995" lvl="1" indent="0">
              <a:buNone/>
            </a:pPr>
            <a:r>
              <a:rPr lang="fi-FI" dirty="0">
                <a:ea typeface="Verdana"/>
                <a:cs typeface="Verdana"/>
              </a:rPr>
              <a:t>•</a:t>
            </a:r>
            <a:r>
              <a:rPr lang="fi-FI" dirty="0" err="1">
                <a:ea typeface="Verdana"/>
                <a:cs typeface="Verdana"/>
              </a:rPr>
              <a:t>Axxell</a:t>
            </a:r>
            <a:r>
              <a:rPr lang="fi-FI" dirty="0">
                <a:ea typeface="Verdana"/>
                <a:cs typeface="Verdana"/>
              </a:rPr>
              <a:t> </a:t>
            </a:r>
            <a:r>
              <a:rPr lang="fi-FI" dirty="0" err="1">
                <a:ea typeface="Verdana"/>
                <a:cs typeface="Verdana"/>
              </a:rPr>
              <a:t>Utbildning</a:t>
            </a:r>
            <a:r>
              <a:rPr lang="fi-FI" dirty="0">
                <a:ea typeface="Verdana"/>
                <a:cs typeface="Verdana"/>
              </a:rPr>
              <a:t> Ab</a:t>
            </a:r>
          </a:p>
          <a:p>
            <a:pPr marL="356995" lvl="1" indent="0">
              <a:buNone/>
            </a:pPr>
            <a:r>
              <a:rPr lang="fi-FI" dirty="0">
                <a:ea typeface="Verdana"/>
                <a:cs typeface="Verdana"/>
              </a:rPr>
              <a:t>•Kotkan-Haminan seudun koulutuskuntayhtymä</a:t>
            </a:r>
          </a:p>
          <a:p>
            <a:pPr marL="356995" lvl="1" indent="0">
              <a:buNone/>
            </a:pPr>
            <a:r>
              <a:rPr lang="fi-FI" dirty="0">
                <a:ea typeface="Verdana"/>
                <a:cs typeface="Verdana"/>
              </a:rPr>
              <a:t>•Länsirannikon Koulutus Oy</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6710A3D3-B425-492A-9791-AC422E6DC4E7}"/>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B1B1A2D-AE58-4BC2-9F9C-49A595E4D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18546580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23B1F8-6A11-27F9-191A-8AAB832F867F}"/>
              </a:ext>
            </a:extLst>
          </p:cNvPr>
          <p:cNvSpPr>
            <a:spLocks noGrp="1"/>
          </p:cNvSpPr>
          <p:nvPr>
            <p:ph type="ctrTitle"/>
          </p:nvPr>
        </p:nvSpPr>
        <p:spPr/>
        <p:txBody>
          <a:bodyPr/>
          <a:lstStyle/>
          <a:p>
            <a:r>
              <a:rPr lang="fi-FI" dirty="0"/>
              <a:t>Ilmatieteen laitos</a:t>
            </a:r>
          </a:p>
        </p:txBody>
      </p:sp>
      <p:sp>
        <p:nvSpPr>
          <p:cNvPr id="5" name="Subtitle 4">
            <a:extLst>
              <a:ext uri="{FF2B5EF4-FFF2-40B4-BE49-F238E27FC236}">
                <a16:creationId xmlns:a16="http://schemas.microsoft.com/office/drawing/2014/main" id="{4FD29056-CE28-43CF-E499-63FC109DBF20}"/>
              </a:ext>
            </a:extLst>
          </p:cNvPr>
          <p:cNvSpPr>
            <a:spLocks noGrp="1"/>
          </p:cNvSpPr>
          <p:nvPr>
            <p:ph type="subTitle" idx="1"/>
          </p:nvPr>
        </p:nvSpPr>
        <p:spPr/>
        <p:txBody>
          <a:bodyPr/>
          <a:lstStyle/>
          <a:p>
            <a:r>
              <a:rPr lang="fi-FI" dirty="0"/>
              <a:t>Antti Kangas</a:t>
            </a:r>
          </a:p>
        </p:txBody>
      </p:sp>
    </p:spTree>
    <p:extLst>
      <p:ext uri="{BB962C8B-B14F-4D97-AF65-F5344CB8AC3E}">
        <p14:creationId xmlns:p14="http://schemas.microsoft.com/office/powerpoint/2010/main" val="33163821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1B6BFB-4ACA-E366-64A6-483B6B327BED}"/>
              </a:ext>
            </a:extLst>
          </p:cNvPr>
          <p:cNvPicPr>
            <a:picLocks noChangeAspect="1"/>
          </p:cNvPicPr>
          <p:nvPr/>
        </p:nvPicPr>
        <p:blipFill rotWithShape="1">
          <a:blip r:embed="rId3"/>
          <a:srcRect l="3107" t="9669" r="5451" b="613"/>
          <a:stretch/>
        </p:blipFill>
        <p:spPr>
          <a:xfrm>
            <a:off x="0" y="595341"/>
            <a:ext cx="12192000" cy="5463989"/>
          </a:xfrm>
          <a:prstGeom prst="rect">
            <a:avLst/>
          </a:prstGeom>
        </p:spPr>
      </p:pic>
      <p:sp>
        <p:nvSpPr>
          <p:cNvPr id="2" name="Title 1">
            <a:extLst>
              <a:ext uri="{FF2B5EF4-FFF2-40B4-BE49-F238E27FC236}">
                <a16:creationId xmlns:a16="http://schemas.microsoft.com/office/drawing/2014/main" id="{4D753701-1FF9-4393-A689-3C3C92177FE9}"/>
              </a:ext>
            </a:extLst>
          </p:cNvPr>
          <p:cNvSpPr>
            <a:spLocks noGrp="1"/>
          </p:cNvSpPr>
          <p:nvPr>
            <p:ph type="title"/>
          </p:nvPr>
        </p:nvSpPr>
        <p:spPr>
          <a:xfrm>
            <a:off x="485755" y="399672"/>
            <a:ext cx="11160001" cy="1130687"/>
          </a:xfrm>
        </p:spPr>
        <p:txBody>
          <a:bodyPr>
            <a:normAutofit fontScale="90000"/>
          </a:bodyPr>
          <a:lstStyle/>
          <a:p>
            <a:r>
              <a:rPr lang="fi-FI" sz="4000" dirty="0"/>
              <a:t>Sääpalvelut yhteiskunnalle kaikissa olosuhteissa 24/7</a:t>
            </a:r>
            <a:br>
              <a:rPr lang="fi-FI" sz="4400" dirty="0"/>
            </a:br>
            <a:endParaRPr lang="en-FI" dirty="0"/>
          </a:p>
        </p:txBody>
      </p:sp>
      <p:sp>
        <p:nvSpPr>
          <p:cNvPr id="5" name="Slide Number Placeholder 4">
            <a:extLst>
              <a:ext uri="{FF2B5EF4-FFF2-40B4-BE49-F238E27FC236}">
                <a16:creationId xmlns:a16="http://schemas.microsoft.com/office/drawing/2014/main" id="{A8737CDE-95E9-C6B2-397C-F88C859863CD}"/>
              </a:ext>
            </a:extLst>
          </p:cNvPr>
          <p:cNvSpPr>
            <a:spLocks noGrp="1"/>
          </p:cNvSpPr>
          <p:nvPr>
            <p:ph type="sldNum" sz="quarter" idx="12"/>
          </p:nvPr>
        </p:nvSpPr>
        <p:spPr>
          <a:xfrm>
            <a:off x="10872000" y="6173475"/>
            <a:ext cx="814137"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81000"/>
              </a:lnSpc>
              <a:spcBef>
                <a:spcPct val="0"/>
              </a:spcBef>
              <a:spcAft>
                <a:spcPct val="0"/>
              </a:spcAft>
              <a:buClr>
                <a:srgbClr val="000000"/>
              </a:buClr>
              <a:buSzPct val="100000"/>
              <a:buFont typeface="Times New Roman" charset="0"/>
              <a:buNone/>
              <a:tabLst/>
              <a:defRPr/>
            </a:pPr>
            <a:fld id="{13BE8AB2-9B50-D544-A2BB-62673476E5E9}" type="slidenum">
              <a:rPr kumimoji="0" lang="fi-FI" sz="1200" b="0" i="0" u="none" strike="noStrike" kern="1200" cap="none" spc="0" normalizeH="0" baseline="0" noProof="0" smtClean="0">
                <a:ln>
                  <a:noFill/>
                </a:ln>
                <a:solidFill>
                  <a:srgbClr val="000000">
                    <a:lumMod val="50000"/>
                    <a:lumOff val="50000"/>
                  </a:srgbClr>
                </a:solidFill>
                <a:effectLst/>
                <a:uLnTx/>
                <a:uFillTx/>
                <a:latin typeface="Arial"/>
                <a:ea typeface="+mn-ea"/>
                <a:cs typeface="+mn-cs"/>
              </a:rPr>
              <a:pPr marL="0" marR="0" lvl="0" indent="0" algn="r" defTabSz="914400" rtl="0" eaLnBrk="1" fontAlgn="base" latinLnBrk="0" hangingPunct="1">
                <a:lnSpc>
                  <a:spcPct val="81000"/>
                </a:lnSpc>
                <a:spcBef>
                  <a:spcPct val="0"/>
                </a:spcBef>
                <a:spcAft>
                  <a:spcPct val="0"/>
                </a:spcAft>
                <a:buClr>
                  <a:srgbClr val="000000"/>
                </a:buClr>
                <a:buSzPct val="100000"/>
                <a:buFont typeface="Times New Roman" charset="0"/>
                <a:buNone/>
                <a:tabLst/>
                <a:defRPr/>
              </a:pPr>
              <a:t>75</a:t>
            </a:fld>
            <a:endParaRPr kumimoji="0" lang="fi-FI" sz="12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p:txBody>
      </p:sp>
      <p:sp>
        <p:nvSpPr>
          <p:cNvPr id="8" name="TextBox 7">
            <a:extLst>
              <a:ext uri="{FF2B5EF4-FFF2-40B4-BE49-F238E27FC236}">
                <a16:creationId xmlns:a16="http://schemas.microsoft.com/office/drawing/2014/main" id="{9785F083-00E5-7998-DB7E-DB3993FF7D5A}"/>
              </a:ext>
            </a:extLst>
          </p:cNvPr>
          <p:cNvSpPr txBox="1"/>
          <p:nvPr/>
        </p:nvSpPr>
        <p:spPr>
          <a:xfrm>
            <a:off x="297950" y="4542542"/>
            <a:ext cx="1458930" cy="738664"/>
          </a:xfrm>
          <a:prstGeom prst="rect">
            <a:avLst/>
          </a:prstGeom>
          <a:noFill/>
        </p:spPr>
        <p:txBody>
          <a:bodyPr wrap="square" rtlCol="0">
            <a:spAutoFit/>
          </a:bodyPr>
          <a:lstStyle/>
          <a:p>
            <a:pPr marL="9525" marR="0" lvl="0" indent="-9525"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r>
              <a:rPr kumimoji="0" lang="en-GB" sz="1800" b="1" i="0" u="none" strike="noStrike" kern="1200" cap="none" spc="0" normalizeH="0" baseline="0" noProof="0" dirty="0">
                <a:ln>
                  <a:noFill/>
                </a:ln>
                <a:solidFill>
                  <a:srgbClr val="02B8CE"/>
                </a:solidFill>
                <a:effectLst/>
                <a:uLnTx/>
                <a:uFillTx/>
                <a:latin typeface="Arial" charset="0"/>
                <a:ea typeface="ＭＳ Ｐゴシック" charset="0"/>
              </a:rPr>
              <a:t>	</a:t>
            </a:r>
            <a: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t>ILMAILU JA </a:t>
            </a:r>
            <a:b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br>
            <a: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t>PUOLUSTUS-VOIMAT</a:t>
            </a:r>
            <a:endParaRPr kumimoji="0" lang="en-FI" sz="1800" b="0" i="0" u="none" strike="noStrike" kern="1200" cap="none" spc="0" normalizeH="0" baseline="0" noProof="0" dirty="0">
              <a:ln>
                <a:noFill/>
              </a:ln>
              <a:solidFill>
                <a:srgbClr val="2F3092"/>
              </a:solidFill>
              <a:effectLst/>
              <a:uLnTx/>
              <a:uFillTx/>
              <a:latin typeface="Arial" charset="0"/>
              <a:ea typeface="ＭＳ Ｐゴシック" charset="0"/>
            </a:endParaRPr>
          </a:p>
        </p:txBody>
      </p:sp>
      <p:sp>
        <p:nvSpPr>
          <p:cNvPr id="9" name="TextBox 8">
            <a:extLst>
              <a:ext uri="{FF2B5EF4-FFF2-40B4-BE49-F238E27FC236}">
                <a16:creationId xmlns:a16="http://schemas.microsoft.com/office/drawing/2014/main" id="{0D35C24C-0793-1637-8575-28DC4D3258D4}"/>
              </a:ext>
            </a:extLst>
          </p:cNvPr>
          <p:cNvSpPr txBox="1"/>
          <p:nvPr/>
        </p:nvSpPr>
        <p:spPr>
          <a:xfrm>
            <a:off x="1436669" y="2064758"/>
            <a:ext cx="2650732" cy="369332"/>
          </a:xfrm>
          <a:prstGeom prst="rect">
            <a:avLst/>
          </a:prstGeom>
          <a:noFill/>
        </p:spPr>
        <p:txBody>
          <a:bodyPr wrap="square" rtlCol="0">
            <a:spAutoFit/>
          </a:bodyPr>
          <a:lstStyle/>
          <a:p>
            <a:pPr marL="9525" marR="0" lvl="0" indent="-9525"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r>
              <a:rPr kumimoji="0" lang="en-GB" sz="1800" b="1" i="0" u="none" strike="noStrike" kern="1200" cap="none" spc="0" normalizeH="0" baseline="0" noProof="0" dirty="0">
                <a:ln>
                  <a:noFill/>
                </a:ln>
                <a:solidFill>
                  <a:srgbClr val="02B8CE"/>
                </a:solidFill>
                <a:effectLst/>
                <a:uLnTx/>
                <a:uFillTx/>
                <a:latin typeface="Arial" charset="0"/>
                <a:ea typeface="ＭＳ Ｐゴシック" charset="0"/>
              </a:rPr>
              <a:t>	</a:t>
            </a:r>
            <a: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t>MAALIIKENNE JA MERILIIKENNE</a:t>
            </a:r>
            <a:endParaRPr kumimoji="0" lang="en-FI" sz="1800" b="0" i="0" u="none" strike="noStrike" kern="1200" cap="none" spc="0" normalizeH="0" baseline="0" noProof="0" dirty="0">
              <a:ln>
                <a:noFill/>
              </a:ln>
              <a:solidFill>
                <a:srgbClr val="2F3092"/>
              </a:solidFill>
              <a:effectLst/>
              <a:uLnTx/>
              <a:uFillTx/>
              <a:latin typeface="Arial" charset="0"/>
              <a:ea typeface="ＭＳ Ｐゴシック" charset="0"/>
            </a:endParaRPr>
          </a:p>
        </p:txBody>
      </p:sp>
      <p:sp>
        <p:nvSpPr>
          <p:cNvPr id="10" name="TextBox 9">
            <a:extLst>
              <a:ext uri="{FF2B5EF4-FFF2-40B4-BE49-F238E27FC236}">
                <a16:creationId xmlns:a16="http://schemas.microsoft.com/office/drawing/2014/main" id="{898AD0C9-37BD-42B1-5CE4-C602248514FF}"/>
              </a:ext>
            </a:extLst>
          </p:cNvPr>
          <p:cNvSpPr txBox="1"/>
          <p:nvPr/>
        </p:nvSpPr>
        <p:spPr>
          <a:xfrm>
            <a:off x="6308312" y="1253360"/>
            <a:ext cx="3897329" cy="276999"/>
          </a:xfrm>
          <a:prstGeom prst="rect">
            <a:avLst/>
          </a:prstGeom>
          <a:noFill/>
        </p:spPr>
        <p:txBody>
          <a:bodyPr wrap="square" rtlCol="0">
            <a:spAutoFit/>
          </a:bodyPr>
          <a:lstStyle/>
          <a:p>
            <a:pPr marL="9525" marR="0" lvl="0" indent="-9525"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t>PELASTUSTOIMI JA MUUT VIRANOMAISET </a:t>
            </a:r>
            <a:endParaRPr kumimoji="0" lang="en-FI" sz="1200" b="0" i="0" u="none" strike="noStrike" kern="1200" cap="none" spc="0" normalizeH="0" baseline="0" noProof="0" dirty="0">
              <a:ln>
                <a:noFill/>
              </a:ln>
              <a:solidFill>
                <a:srgbClr val="2F3092"/>
              </a:solidFill>
              <a:effectLst/>
              <a:uLnTx/>
              <a:uFillTx/>
              <a:latin typeface="Arial" charset="0"/>
              <a:ea typeface="ＭＳ Ｐゴシック" charset="0"/>
            </a:endParaRPr>
          </a:p>
        </p:txBody>
      </p:sp>
      <p:sp>
        <p:nvSpPr>
          <p:cNvPr id="11" name="TextBox 10">
            <a:extLst>
              <a:ext uri="{FF2B5EF4-FFF2-40B4-BE49-F238E27FC236}">
                <a16:creationId xmlns:a16="http://schemas.microsoft.com/office/drawing/2014/main" id="{99F26274-C9BE-AD35-F497-9B474211BDF1}"/>
              </a:ext>
            </a:extLst>
          </p:cNvPr>
          <p:cNvSpPr txBox="1"/>
          <p:nvPr/>
        </p:nvSpPr>
        <p:spPr>
          <a:xfrm>
            <a:off x="10320390" y="2021866"/>
            <a:ext cx="2650732" cy="276999"/>
          </a:xfrm>
          <a:prstGeom prst="rect">
            <a:avLst/>
          </a:prstGeom>
          <a:noFill/>
        </p:spPr>
        <p:txBody>
          <a:bodyPr wrap="square" rtlCol="0">
            <a:spAutoFit/>
          </a:bodyPr>
          <a:lstStyle/>
          <a:p>
            <a:pPr marL="9525" marR="0" lvl="0" indent="-9525"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t>ELINKEINOELÄMÄ</a:t>
            </a:r>
            <a:endParaRPr kumimoji="0" lang="en-FI" sz="1200" b="0" i="0" u="none" strike="noStrike" kern="1200" cap="none" spc="0" normalizeH="0" baseline="0" noProof="0" dirty="0">
              <a:ln>
                <a:noFill/>
              </a:ln>
              <a:solidFill>
                <a:srgbClr val="2F3092"/>
              </a:solidFill>
              <a:effectLst/>
              <a:uLnTx/>
              <a:uFillTx/>
              <a:latin typeface="Arial" charset="0"/>
              <a:ea typeface="ＭＳ Ｐゴシック" charset="0"/>
            </a:endParaRPr>
          </a:p>
        </p:txBody>
      </p:sp>
      <p:sp>
        <p:nvSpPr>
          <p:cNvPr id="12" name="TextBox 11">
            <a:extLst>
              <a:ext uri="{FF2B5EF4-FFF2-40B4-BE49-F238E27FC236}">
                <a16:creationId xmlns:a16="http://schemas.microsoft.com/office/drawing/2014/main" id="{6654E7EE-2936-232C-E31D-7454CD682CF8}"/>
              </a:ext>
            </a:extLst>
          </p:cNvPr>
          <p:cNvSpPr txBox="1"/>
          <p:nvPr/>
        </p:nvSpPr>
        <p:spPr>
          <a:xfrm>
            <a:off x="10781016" y="4782274"/>
            <a:ext cx="1239749" cy="276999"/>
          </a:xfrm>
          <a:prstGeom prst="rect">
            <a:avLst/>
          </a:prstGeom>
          <a:noFill/>
        </p:spPr>
        <p:txBody>
          <a:bodyPr wrap="square" rtlCol="0">
            <a:spAutoFit/>
          </a:bodyPr>
          <a:lstStyle/>
          <a:p>
            <a:pPr marL="9525" marR="0" lvl="0" indent="-9525"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r>
              <a:rPr kumimoji="0" lang="en-GB" sz="1200" b="0" i="0" u="none" strike="noStrike" kern="1200" cap="none" spc="0" normalizeH="0" baseline="0" noProof="0" dirty="0">
                <a:ln>
                  <a:noFill/>
                </a:ln>
                <a:solidFill>
                  <a:srgbClr val="2F3092"/>
                </a:solidFill>
                <a:effectLst/>
                <a:uLnTx/>
                <a:uFillTx/>
                <a:latin typeface="Arial" charset="0"/>
                <a:ea typeface="ＭＳ Ｐゴシック" charset="0"/>
              </a:rPr>
              <a:t>VÄESTÖ</a:t>
            </a:r>
            <a:endParaRPr kumimoji="0" lang="en-FI" sz="1200" b="0" i="0" u="none" strike="noStrike" kern="1200" cap="none" spc="0" normalizeH="0" baseline="0" noProof="0" dirty="0">
              <a:ln>
                <a:noFill/>
              </a:ln>
              <a:solidFill>
                <a:srgbClr val="2F3092"/>
              </a:solidFill>
              <a:effectLst/>
              <a:uLnTx/>
              <a:uFillTx/>
              <a:latin typeface="Arial" charset="0"/>
              <a:ea typeface="ＭＳ Ｐゴシック" charset="0"/>
            </a:endParaRPr>
          </a:p>
        </p:txBody>
      </p:sp>
      <p:pic>
        <p:nvPicPr>
          <p:cNvPr id="6" name="Kuva 3" descr="Kuva, joka sisältää kohteen teksti, luonto, yötaivas&#10;&#10;Kuvaus luotu automaattisesti">
            <a:extLst>
              <a:ext uri="{FF2B5EF4-FFF2-40B4-BE49-F238E27FC236}">
                <a16:creationId xmlns:a16="http://schemas.microsoft.com/office/drawing/2014/main" id="{8AEB5B5D-60A2-1E4E-A3F7-5585A0DB8C9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0552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93FF611-1B79-213E-BCB2-3819BDB7B8D8}"/>
              </a:ext>
            </a:extLst>
          </p:cNvPr>
          <p:cNvSpPr>
            <a:spLocks noGrp="1"/>
          </p:cNvSpPr>
          <p:nvPr>
            <p:ph type="title"/>
          </p:nvPr>
        </p:nvSpPr>
        <p:spPr/>
        <p:txBody>
          <a:bodyPr/>
          <a:lstStyle/>
          <a:p>
            <a:r>
              <a:rPr lang="fi-FI" dirty="0"/>
              <a:t>Ilmatieteen laitos</a:t>
            </a:r>
          </a:p>
        </p:txBody>
      </p:sp>
      <p:sp>
        <p:nvSpPr>
          <p:cNvPr id="10" name="Content Placeholder 9">
            <a:extLst>
              <a:ext uri="{FF2B5EF4-FFF2-40B4-BE49-F238E27FC236}">
                <a16:creationId xmlns:a16="http://schemas.microsoft.com/office/drawing/2014/main" id="{101CF6F5-F1CC-CAEF-FA04-625855E65DF2}"/>
              </a:ext>
            </a:extLst>
          </p:cNvPr>
          <p:cNvSpPr>
            <a:spLocks noGrp="1"/>
          </p:cNvSpPr>
          <p:nvPr>
            <p:ph idx="1"/>
          </p:nvPr>
        </p:nvSpPr>
        <p:spPr>
          <a:xfrm>
            <a:off x="504001" y="1476188"/>
            <a:ext cx="9720001" cy="4643812"/>
          </a:xfrm>
        </p:spPr>
        <p:txBody>
          <a:bodyPr>
            <a:normAutofit/>
          </a:bodyPr>
          <a:lstStyle/>
          <a:p>
            <a:pPr marL="0" indent="0">
              <a:buNone/>
            </a:pPr>
            <a:r>
              <a:rPr lang="fi-FI" dirty="0"/>
              <a:t>Ilmatieteen laitos havainnoi ilmakehän fysikaalista tilaa, kemiallista koostumusta ja sähkömagneettisia ilmiöitä, sekä Itämeren ja arktisen merialueen fysikaalista tilaa. Se tuottaa tietoa ja palveluja ilmakehän ja merien menneestä, nykyisestä ja tulevasta tilasta. Toiminnassaan Ilmatieteen laitos osallistuu kansalliseen ja kansain-väliseen yhteistyöhön sekä tiedottaa ilmakehään, meriin ja lähiavaruuteen liittyvistä asioista päättäjille, elinkeinoelämälle sekä suurelle yleisölle. Palvelujen perustana on tutkimus ja kehitystyö meteorologian, meritieteen, ilmanlaadun, avaruusfysiikan ja kaukokartoituksen alueilla. </a:t>
            </a:r>
          </a:p>
          <a:p>
            <a:pPr marL="0" indent="0">
              <a:buNone/>
            </a:pPr>
            <a:endParaRPr lang="fi-FI" dirty="0"/>
          </a:p>
          <a:p>
            <a:pPr marL="0" indent="0">
              <a:buNone/>
            </a:pPr>
            <a:r>
              <a:rPr lang="fi-FI" dirty="0"/>
              <a:t>Ilmatieteen laitoksella työskentelee noin 650 henkilöä, joista 70 meteorologia ja meriasiantuntijaa Sää-, meri- ja ilmastopalvelukeskuksessa.</a:t>
            </a:r>
          </a:p>
          <a:p>
            <a:pPr marL="0" indent="0">
              <a:buNone/>
            </a:pPr>
            <a:endParaRPr lang="fi-FI" dirty="0"/>
          </a:p>
        </p:txBody>
      </p:sp>
    </p:spTree>
    <p:extLst>
      <p:ext uri="{BB962C8B-B14F-4D97-AF65-F5344CB8AC3E}">
        <p14:creationId xmlns:p14="http://schemas.microsoft.com/office/powerpoint/2010/main" val="6899130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A51A6BD-07ED-43B2-A5F3-B0028C9EFAAA}"/>
              </a:ext>
            </a:extLst>
          </p:cNvPr>
          <p:cNvSpPr>
            <a:spLocks noGrp="1"/>
          </p:cNvSpPr>
          <p:nvPr>
            <p:ph type="title"/>
          </p:nvPr>
        </p:nvSpPr>
        <p:spPr/>
        <p:txBody>
          <a:bodyPr/>
          <a:lstStyle/>
          <a:p>
            <a:r>
              <a:rPr lang="fi-FI" dirty="0"/>
              <a:t>Laki ilmatieteen laitoksesta</a:t>
            </a:r>
          </a:p>
        </p:txBody>
      </p:sp>
      <p:sp>
        <p:nvSpPr>
          <p:cNvPr id="3" name="Sisällön paikkamerkki 2">
            <a:extLst>
              <a:ext uri="{FF2B5EF4-FFF2-40B4-BE49-F238E27FC236}">
                <a16:creationId xmlns:a16="http://schemas.microsoft.com/office/drawing/2014/main" id="{868F6FFF-E9A5-49F1-BC60-108C722182A3}"/>
              </a:ext>
            </a:extLst>
          </p:cNvPr>
          <p:cNvSpPr>
            <a:spLocks noGrp="1"/>
          </p:cNvSpPr>
          <p:nvPr>
            <p:ph idx="1"/>
          </p:nvPr>
        </p:nvSpPr>
        <p:spPr/>
        <p:txBody>
          <a:bodyPr>
            <a:normAutofit/>
          </a:bodyPr>
          <a:lstStyle/>
          <a:p>
            <a:pPr marL="0" indent="0">
              <a:buNone/>
            </a:pPr>
            <a:r>
              <a:rPr lang="fi-FI" dirty="0">
                <a:hlinkClick r:id="rId2"/>
              </a:rPr>
              <a:t>https://www.finlex.fi/fi/laki/alkup/2018/20180212</a:t>
            </a:r>
            <a:endParaRPr lang="fi-FI" dirty="0"/>
          </a:p>
          <a:p>
            <a:pPr marL="0" indent="0">
              <a:buNone/>
            </a:pPr>
            <a:r>
              <a:rPr lang="fi-FI" dirty="0"/>
              <a:t>(aiempien kalvojen kuvaukset)</a:t>
            </a:r>
          </a:p>
          <a:p>
            <a:pPr marL="0" indent="0">
              <a:buNone/>
            </a:pPr>
            <a:endParaRPr lang="fi-FI" dirty="0"/>
          </a:p>
          <a:p>
            <a:pPr marL="0" indent="0">
              <a:buNone/>
            </a:pPr>
            <a:endParaRPr lang="fi-FI" dirty="0"/>
          </a:p>
          <a:p>
            <a:pPr marL="0" indent="0">
              <a:buNone/>
            </a:pPr>
            <a:r>
              <a:rPr lang="fi-FI" dirty="0"/>
              <a:t>Muu lainsäädäntö</a:t>
            </a:r>
          </a:p>
          <a:p>
            <a:pPr>
              <a:buFont typeface="Arial" panose="020B0604020202020204" pitchFamily="34" charset="0"/>
              <a:buChar char="•"/>
            </a:pPr>
            <a:r>
              <a:rPr lang="fi-FI" dirty="0"/>
              <a:t>Meripelastuslaki: </a:t>
            </a:r>
            <a:r>
              <a:rPr lang="fi-FI" dirty="0">
                <a:hlinkClick r:id="rId3"/>
              </a:rPr>
              <a:t>https://www.finlex.fi/fi/laki/ajantasa/2001/20011145</a:t>
            </a:r>
            <a:endParaRPr lang="fi-FI" dirty="0"/>
          </a:p>
          <a:p>
            <a:pPr>
              <a:buFont typeface="Arial" panose="020B0604020202020204" pitchFamily="34" charset="0"/>
              <a:buChar char="•"/>
            </a:pPr>
            <a:r>
              <a:rPr lang="fi-FI" dirty="0"/>
              <a:t>Turvallisuustutkintalaki (Onnettomuustutkintakeskus): </a:t>
            </a:r>
            <a:r>
              <a:rPr lang="fi-FI" dirty="0">
                <a:hlinkClick r:id="rId4"/>
              </a:rPr>
              <a:t>https://www.finlex.fi/fi/laki/ajantasa/2011/2011052</a:t>
            </a:r>
            <a:endParaRPr lang="fi-FI" dirty="0"/>
          </a:p>
          <a:p>
            <a:pPr>
              <a:buFont typeface="Arial" panose="020B0604020202020204" pitchFamily="34" charset="0"/>
              <a:buChar char="•"/>
            </a:pPr>
            <a:r>
              <a:rPr lang="fi-FI" dirty="0"/>
              <a:t>Öljyvahinkojen torjuntalaki </a:t>
            </a:r>
            <a:r>
              <a:rPr lang="fi-FI" dirty="0">
                <a:hlinkClick r:id="rId5"/>
              </a:rPr>
              <a:t>https://www.finlex.fi/fi/laki/alkup/2009/2009167</a:t>
            </a:r>
            <a:endParaRPr lang="fi-FI" dirty="0"/>
          </a:p>
          <a:p>
            <a:pPr marL="0" indent="0">
              <a:buNone/>
            </a:pPr>
            <a:endParaRPr lang="fi-FI" dirty="0"/>
          </a:p>
          <a:p>
            <a:endParaRPr lang="fi-FI" dirty="0"/>
          </a:p>
        </p:txBody>
      </p:sp>
      <p:sp>
        <p:nvSpPr>
          <p:cNvPr id="5" name="Dian numeron paikkamerkki 4">
            <a:extLst>
              <a:ext uri="{FF2B5EF4-FFF2-40B4-BE49-F238E27FC236}">
                <a16:creationId xmlns:a16="http://schemas.microsoft.com/office/drawing/2014/main" id="{097FFDFE-C71D-470B-B3E1-27D588DF3F1E}"/>
              </a:ext>
            </a:extLst>
          </p:cNvPr>
          <p:cNvSpPr>
            <a:spLocks noGrp="1"/>
          </p:cNvSpPr>
          <p:nvPr>
            <p:ph type="sldNum" sz="quarter" idx="4294967295"/>
          </p:nvPr>
        </p:nvSpPr>
        <p:spPr>
          <a:xfrm>
            <a:off x="0" y="0"/>
            <a:ext cx="0" cy="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i-FI" sz="1000" b="0" i="0" u="none" strike="noStrike" kern="1200" cap="none" spc="0" normalizeH="0" baseline="0" noProof="0">
              <a:ln>
                <a:noFill/>
              </a:ln>
              <a:solidFill>
                <a:srgbClr val="7C878E"/>
              </a:solidFill>
              <a:effectLst/>
              <a:uLnTx/>
              <a:uFillTx/>
              <a:latin typeface="Verdana"/>
              <a:ea typeface="ＭＳ Ｐゴシック" charset="0"/>
              <a:cs typeface="+mn-cs"/>
            </a:endParaRPr>
          </a:p>
        </p:txBody>
      </p:sp>
    </p:spTree>
    <p:extLst>
      <p:ext uri="{BB962C8B-B14F-4D97-AF65-F5344CB8AC3E}">
        <p14:creationId xmlns:p14="http://schemas.microsoft.com/office/powerpoint/2010/main" val="36357655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8B561627-6CF2-6E4C-BCF6-695C07C49C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E8AB2-9B50-D544-A2BB-62673476E5E9}" type="slidenum">
              <a:rPr kumimoji="0" lang="fi-FI" sz="1200" b="0" i="0" u="none" strike="noStrike" kern="1200" cap="none" spc="0" normalizeH="0" baseline="0" noProof="0" smtClean="0">
                <a:ln>
                  <a:noFill/>
                </a:ln>
                <a:solidFill>
                  <a:srgbClr val="000000">
                    <a:lumMod val="50000"/>
                    <a:lumOff val="50000"/>
                  </a:srgbClr>
                </a:solidFill>
                <a:effectLst/>
                <a:uLnTx/>
                <a:uFillTx/>
                <a:latin typeface="Arial"/>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fi-FI" sz="1200" b="0" i="0" u="none" strike="noStrike" kern="1200" cap="none" spc="0" normalizeH="0" baseline="0" noProof="0">
              <a:ln>
                <a:noFill/>
              </a:ln>
              <a:solidFill>
                <a:srgbClr val="000000">
                  <a:lumMod val="50000"/>
                  <a:lumOff val="50000"/>
                </a:srgbClr>
              </a:solidFill>
              <a:effectLst/>
              <a:uLnTx/>
              <a:uFillTx/>
              <a:latin typeface="Arial"/>
              <a:ea typeface="ＭＳ Ｐゴシック" charset="0"/>
              <a:cs typeface="+mn-cs"/>
            </a:endParaRPr>
          </a:p>
        </p:txBody>
      </p:sp>
      <p:pic>
        <p:nvPicPr>
          <p:cNvPr id="6" name="Kuvan paikkamerkki 5" descr="Kuva, joka sisältää kohteen teksti, ulko, erilainen&#10;&#10;Kuvaus luotu automaattisesti">
            <a:extLst>
              <a:ext uri="{FF2B5EF4-FFF2-40B4-BE49-F238E27FC236}">
                <a16:creationId xmlns:a16="http://schemas.microsoft.com/office/drawing/2014/main" id="{0150C244-F664-4045-A7BF-EBC62D4276E1}"/>
              </a:ext>
            </a:extLst>
          </p:cNvPr>
          <p:cNvPicPr>
            <a:picLocks noGrp="1" noChangeAspect="1"/>
          </p:cNvPicPr>
          <p:nvPr>
            <p:ph type="pic" sz="quarter" idx="14"/>
          </p:nvPr>
        </p:nvPicPr>
        <p:blipFill>
          <a:blip r:embed="rId2"/>
          <a:srcRect t="535" b="535"/>
          <a:stretch>
            <a:fillRect/>
          </a:stretch>
        </p:blipFill>
        <p:spPr/>
      </p:pic>
      <p:sp>
        <p:nvSpPr>
          <p:cNvPr id="4" name="Otsikko 3">
            <a:extLst>
              <a:ext uri="{FF2B5EF4-FFF2-40B4-BE49-F238E27FC236}">
                <a16:creationId xmlns:a16="http://schemas.microsoft.com/office/drawing/2014/main" id="{09C7B9C8-B563-E648-80D7-73F166A4BD9E}"/>
              </a:ext>
            </a:extLst>
          </p:cNvPr>
          <p:cNvSpPr>
            <a:spLocks noGrp="1"/>
          </p:cNvSpPr>
          <p:nvPr>
            <p:ph type="title"/>
          </p:nvPr>
        </p:nvSpPr>
        <p:spPr/>
        <p:txBody>
          <a:bodyPr>
            <a:noAutofit/>
          </a:bodyPr>
          <a:lstStyle/>
          <a:p>
            <a:r>
              <a:rPr lang="sv-SE" sz="2800" dirty="0" err="1"/>
              <a:t>Havainnot</a:t>
            </a:r>
            <a:r>
              <a:rPr lang="sv-SE" sz="2800" dirty="0"/>
              <a:t> ja </a:t>
            </a:r>
            <a:r>
              <a:rPr lang="sv-SE" sz="2800" dirty="0" err="1"/>
              <a:t>mittaaminen</a:t>
            </a:r>
            <a:r>
              <a:rPr lang="sv-SE" sz="2800" dirty="0"/>
              <a:t> </a:t>
            </a:r>
            <a:r>
              <a:rPr lang="sv-SE" sz="2800" dirty="0" err="1"/>
              <a:t>ovat</a:t>
            </a:r>
            <a:r>
              <a:rPr lang="sv-SE" sz="2800" dirty="0"/>
              <a:t> </a:t>
            </a:r>
            <a:r>
              <a:rPr lang="sv-SE" sz="2800" dirty="0" err="1"/>
              <a:t>palveluiden</a:t>
            </a:r>
            <a:r>
              <a:rPr lang="sv-SE" sz="2800" dirty="0"/>
              <a:t> </a:t>
            </a:r>
            <a:r>
              <a:rPr lang="sv-SE" sz="2800" dirty="0" err="1"/>
              <a:t>perusta</a:t>
            </a:r>
            <a:endParaRPr lang="sv-SE" sz="2800" dirty="0"/>
          </a:p>
        </p:txBody>
      </p:sp>
    </p:spTree>
    <p:extLst>
      <p:ext uri="{BB962C8B-B14F-4D97-AF65-F5344CB8AC3E}">
        <p14:creationId xmlns:p14="http://schemas.microsoft.com/office/powerpoint/2010/main" val="5134869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B8F0AB-F980-4D43-AB42-00078A86F7FB}"/>
              </a:ext>
            </a:extLst>
          </p:cNvPr>
          <p:cNvPicPr>
            <a:picLocks noChangeAspect="1"/>
          </p:cNvPicPr>
          <p:nvPr/>
        </p:nvPicPr>
        <p:blipFill>
          <a:blip r:embed="rId3"/>
          <a:srcRect/>
          <a:stretch/>
        </p:blipFill>
        <p:spPr>
          <a:xfrm>
            <a:off x="0" y="0"/>
            <a:ext cx="12192000" cy="6858000"/>
          </a:xfrm>
          <a:prstGeom prst="rect">
            <a:avLst/>
          </a:prstGeom>
        </p:spPr>
      </p:pic>
      <p:sp>
        <p:nvSpPr>
          <p:cNvPr id="3" name="Dian numeron paikkamerkki 2" hidden="1">
            <a:extLst>
              <a:ext uri="{FF2B5EF4-FFF2-40B4-BE49-F238E27FC236}">
                <a16:creationId xmlns:a16="http://schemas.microsoft.com/office/drawing/2014/main" id="{0A2CABEA-16A8-41C4-8A1B-48FDFC4154D7}"/>
              </a:ext>
            </a:extLst>
          </p:cNvPr>
          <p:cNvSpPr>
            <a:spLocks noGrp="1"/>
          </p:cNvSpPr>
          <p:nvPr>
            <p:ph type="sldNum" sz="quarter" idx="12"/>
          </p:nvPr>
        </p:nvSpPr>
        <p:spPr>
          <a:xfrm>
            <a:off x="10872000" y="6173475"/>
            <a:ext cx="814137" cy="365125"/>
          </a:xfrm>
          <a:prstGeom prst="rect">
            <a:avLst/>
          </a:prstGeom>
        </p:spPr>
        <p:txBody>
          <a:bodyPr vert="horz" lIns="91440" tIns="45720" rIns="91440" bIns="45720" rtlCol="0" anchor="ctr"/>
          <a:lstStyle>
            <a:defPPr>
              <a:defRPr lang="fi-FI"/>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base" latinLnBrk="0" hangingPunct="1">
              <a:lnSpc>
                <a:spcPct val="81000"/>
              </a:lnSpc>
              <a:spcBef>
                <a:spcPct val="0"/>
              </a:spcBef>
              <a:spcAft>
                <a:spcPts val="600"/>
              </a:spcAft>
              <a:buClr>
                <a:srgbClr val="000000"/>
              </a:buClr>
              <a:buSzPct val="100000"/>
              <a:buFont typeface="Times New Roman" charset="0"/>
              <a:buNone/>
              <a:tabLst/>
              <a:defRPr/>
            </a:pPr>
            <a:fld id="{13BE8AB2-9B50-D544-A2BB-62673476E5E9}" type="slidenum">
              <a:rPr kumimoji="0" lang="fi-FI" sz="1200" b="0" i="0" u="none" strike="noStrike" kern="1200" cap="none" spc="0" normalizeH="0" baseline="0" noProof="0" smtClean="0">
                <a:ln>
                  <a:noFill/>
                </a:ln>
                <a:solidFill>
                  <a:srgbClr val="000000">
                    <a:lumMod val="50000"/>
                    <a:lumOff val="50000"/>
                  </a:srgbClr>
                </a:solidFill>
                <a:effectLst/>
                <a:uLnTx/>
                <a:uFillTx/>
                <a:latin typeface="Arial"/>
                <a:ea typeface="+mn-ea"/>
                <a:cs typeface="+mn-cs"/>
              </a:rPr>
              <a:pPr marL="0" marR="0" lvl="0" indent="0" algn="r" defTabSz="914400" rtl="0" eaLnBrk="1" fontAlgn="base" latinLnBrk="0" hangingPunct="1">
                <a:lnSpc>
                  <a:spcPct val="81000"/>
                </a:lnSpc>
                <a:spcBef>
                  <a:spcPct val="0"/>
                </a:spcBef>
                <a:spcAft>
                  <a:spcPts val="600"/>
                </a:spcAft>
                <a:buClr>
                  <a:srgbClr val="000000"/>
                </a:buClr>
                <a:buSzPct val="100000"/>
                <a:buFont typeface="Times New Roman" charset="0"/>
                <a:buNone/>
                <a:tabLst/>
                <a:defRPr/>
              </a:pPr>
              <a:t>79</a:t>
            </a:fld>
            <a:endParaRPr kumimoji="0" lang="fi-FI" sz="1200" b="0" i="0" u="none" strike="noStrike" kern="1200" cap="none" spc="0" normalizeH="0" baseline="0" noProof="0">
              <a:ln>
                <a:noFill/>
              </a:ln>
              <a:solidFill>
                <a:srgbClr val="000000">
                  <a:lumMod val="50000"/>
                  <a:lumOff val="50000"/>
                </a:srgbClr>
              </a:solidFill>
              <a:effectLst/>
              <a:uLnTx/>
              <a:uFillTx/>
              <a:latin typeface="Arial"/>
              <a:ea typeface="+mn-ea"/>
              <a:cs typeface="+mn-cs"/>
            </a:endParaRPr>
          </a:p>
        </p:txBody>
      </p:sp>
    </p:spTree>
    <p:extLst>
      <p:ext uri="{BB962C8B-B14F-4D97-AF65-F5344CB8AC3E}">
        <p14:creationId xmlns:p14="http://schemas.microsoft.com/office/powerpoint/2010/main" val="173603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FA6631-3A82-4DFB-BA37-DA8D711D1198}"/>
              </a:ext>
            </a:extLst>
          </p:cNvPr>
          <p:cNvSpPr>
            <a:spLocks noGrp="1"/>
          </p:cNvSpPr>
          <p:nvPr>
            <p:ph type="title"/>
          </p:nvPr>
        </p:nvSpPr>
        <p:spPr/>
        <p:txBody>
          <a:bodyPr/>
          <a:lstStyle/>
          <a:p>
            <a:r>
              <a:rPr lang="fi-FI" sz="2800" dirty="0">
                <a:solidFill>
                  <a:schemeClr val="bg2">
                    <a:lumMod val="75000"/>
                  </a:schemeClr>
                </a:solidFill>
              </a:rPr>
              <a:t>Merenkulkuhallinnon kannalta olennaisten ulkoisten ja sisäisten asioiden muutokset 2</a:t>
            </a:r>
            <a:endParaRPr lang="fi-FI" dirty="0"/>
          </a:p>
        </p:txBody>
      </p:sp>
      <p:sp>
        <p:nvSpPr>
          <p:cNvPr id="3" name="Sisällön paikkamerkki 2">
            <a:extLst>
              <a:ext uri="{FF2B5EF4-FFF2-40B4-BE49-F238E27FC236}">
                <a16:creationId xmlns:a16="http://schemas.microsoft.com/office/drawing/2014/main" id="{DC836F7C-15B4-45C2-869C-6B4F3C1CBE1B}"/>
              </a:ext>
            </a:extLst>
          </p:cNvPr>
          <p:cNvSpPr>
            <a:spLocks noGrp="1"/>
          </p:cNvSpPr>
          <p:nvPr>
            <p:ph idx="1"/>
          </p:nvPr>
        </p:nvSpPr>
        <p:spPr/>
        <p:txBody>
          <a:bodyPr vert="horz" lIns="91440" tIns="45720" rIns="91440" bIns="45720" numCol="1" rtlCol="0" anchor="t">
            <a:noAutofit/>
          </a:bodyPr>
          <a:lstStyle/>
          <a:p>
            <a:pPr marL="269875" indent="-269875"/>
            <a:r>
              <a:rPr lang="fi-FI" sz="1800" dirty="0"/>
              <a:t>YM: hallitusohjelmakirjaukset valtion aluehallinnon uudistuksesta (Valtion lupa-, ohjaus- ja valvontavirasto sekä elinvoimakeskukset) ja lupamenettelyjen kehittämisestä (Yhden luukun palvelujen hanke). </a:t>
            </a:r>
            <a:r>
              <a:rPr lang="fi-FI" sz="1800" dirty="0" err="1"/>
              <a:t>YM:n</a:t>
            </a:r>
            <a:r>
              <a:rPr lang="fi-FI" sz="1800" dirty="0"/>
              <a:t> henkilöstövaihdokset.</a:t>
            </a:r>
            <a:endParaRPr lang="fi-FI" sz="1800" dirty="0">
              <a:ea typeface="Verdana"/>
              <a:cs typeface="Verdana"/>
            </a:endParaRPr>
          </a:p>
          <a:p>
            <a:pPr marL="269875" indent="-269875"/>
            <a:r>
              <a:rPr lang="fi-FI" sz="1800" dirty="0"/>
              <a:t>IL: Säätiedot suoraan käyttäjien järjestelmiin koneluettavia rajapintoja pitkin, esim. S100 kehittymine. Merituulivoiman rakentaminen merenkulun haasteena. Muutokset geopolitiikassa vaikuttavat palvelutarpeeseen ja tietojen avoimuuteen.</a:t>
            </a:r>
            <a:endParaRPr lang="fi-FI" sz="1800" dirty="0">
              <a:ea typeface="Verdana"/>
              <a:cs typeface="Verdana"/>
            </a:endParaRPr>
          </a:p>
          <a:p>
            <a:pPr marL="269875" indent="-269875">
              <a:lnSpc>
                <a:spcPct val="112999"/>
              </a:lnSpc>
            </a:pPr>
            <a:r>
              <a:rPr lang="fi-FI" sz="1800" dirty="0">
                <a:ea typeface="Verdana"/>
                <a:cs typeface="Verdana"/>
              </a:rPr>
              <a:t>Väylä: ympäristösääntelyn ja vihreän siirtymän mukanaan tuoma laivojen </a:t>
            </a:r>
            <a:r>
              <a:rPr lang="fi-FI" sz="1800" dirty="0" err="1">
                <a:ea typeface="Verdana"/>
                <a:cs typeface="Verdana"/>
              </a:rPr>
              <a:t>konetehon</a:t>
            </a:r>
            <a:r>
              <a:rPr lang="fi-FI" sz="1800" dirty="0">
                <a:ea typeface="Verdana"/>
                <a:cs typeface="Verdana"/>
              </a:rPr>
              <a:t> pieneneminen, joka heikentää niiden </a:t>
            </a:r>
            <a:r>
              <a:rPr lang="fi-FI" sz="1800" dirty="0" err="1">
                <a:ea typeface="Verdana"/>
                <a:cs typeface="Verdana"/>
              </a:rPr>
              <a:t>jäissäkulkukykyä</a:t>
            </a:r>
            <a:endParaRPr lang="fi-FI" sz="1800" dirty="0">
              <a:ea typeface="Verdana"/>
              <a:cs typeface="Verdana"/>
            </a:endParaRPr>
          </a:p>
          <a:p>
            <a:pPr marL="269875" indent="-269875"/>
            <a:r>
              <a:rPr lang="fi-FI" sz="1800" dirty="0">
                <a:ea typeface="Verdana"/>
                <a:cs typeface="Verdana"/>
              </a:rPr>
              <a:t>Väylä: merituulivoiman rakentaminen, joka vaikeuttaa erityisesti talvimerenkulkua ja joka koskettaa monia toimijoita merenkulun hallinnossa (koordinaatiohaaste)</a:t>
            </a:r>
          </a:p>
          <a:p>
            <a:pPr marL="269875" indent="-269875"/>
            <a:r>
              <a:rPr lang="fi-FI" sz="1800" dirty="0">
                <a:ea typeface="Verdana"/>
                <a:cs typeface="Verdana"/>
              </a:rPr>
              <a:t>Väylä: digitaalisuus, joka näkyy </a:t>
            </a:r>
            <a:r>
              <a:rPr lang="fi-FI" sz="1800" dirty="0" err="1">
                <a:ea typeface="Verdana"/>
                <a:cs typeface="Verdana"/>
              </a:rPr>
              <a:t>esim</a:t>
            </a:r>
            <a:r>
              <a:rPr lang="fi-FI" sz="1800" dirty="0">
                <a:ea typeface="Verdana"/>
                <a:cs typeface="Verdana"/>
              </a:rPr>
              <a:t> merenkulun turvalaitteissa, väyläkorteissa jne.</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1842AE5A-A7B5-4586-B211-DBFAE0373BD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01AC4C50-F814-4964-A23D-D9AB755C57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6" name="Ellipsi 5">
            <a:extLst>
              <a:ext uri="{FF2B5EF4-FFF2-40B4-BE49-F238E27FC236}">
                <a16:creationId xmlns:a16="http://schemas.microsoft.com/office/drawing/2014/main" id="{0CAD708D-E491-4F18-AAE1-8EF47FBE30C3}"/>
              </a:ext>
            </a:extLst>
          </p:cNvPr>
          <p:cNvSpPr/>
          <p:nvPr/>
        </p:nvSpPr>
        <p:spPr>
          <a:xfrm>
            <a:off x="266700" y="247650"/>
            <a:ext cx="345300" cy="364350"/>
          </a:xfrm>
          <a:prstGeom prst="ellipse">
            <a:avLst/>
          </a:prstGeom>
          <a:solidFill>
            <a:srgbClr val="EC017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gn="ctr"/>
            <a:endParaRPr lang="fi-FI" dirty="0" err="1">
              <a:solidFill>
                <a:schemeClr val="bg1"/>
              </a:solidFill>
              <a:latin typeface="+mj-lt"/>
            </a:endParaRPr>
          </a:p>
        </p:txBody>
      </p:sp>
    </p:spTree>
    <p:extLst>
      <p:ext uri="{BB962C8B-B14F-4D97-AF65-F5344CB8AC3E}">
        <p14:creationId xmlns:p14="http://schemas.microsoft.com/office/powerpoint/2010/main" val="19622009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2681EF-618E-6FA9-1D4C-634585E55533}"/>
              </a:ext>
            </a:extLst>
          </p:cNvPr>
          <p:cNvSpPr>
            <a:spLocks noGrp="1"/>
          </p:cNvSpPr>
          <p:nvPr>
            <p:ph type="sldNum" sz="quarter" idx="12"/>
          </p:nvPr>
        </p:nvSpPr>
        <p:spPr/>
        <p:txBody>
          <a:bodyPr/>
          <a:lstStyle/>
          <a:p>
            <a:pPr marL="0" marR="0" lvl="0" indent="0"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fld id="{13BE8AB2-9B50-D544-A2BB-62673476E5E9}" type="slidenum">
              <a:rPr kumimoji="0" lang="fi-FI" sz="1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t>80</a:t>
            </a:fld>
            <a:endParaRPr kumimoji="0" lang="fi-FI"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Picture Placeholder 2">
            <a:extLst>
              <a:ext uri="{FF2B5EF4-FFF2-40B4-BE49-F238E27FC236}">
                <a16:creationId xmlns:a16="http://schemas.microsoft.com/office/drawing/2014/main" id="{C3A0BBCE-D08C-54D4-1F1E-FAF7C1C4010E}"/>
              </a:ext>
            </a:extLst>
          </p:cNvPr>
          <p:cNvSpPr>
            <a:spLocks noGrp="1"/>
          </p:cNvSpPr>
          <p:nvPr>
            <p:ph type="pic" sz="quarter" idx="14"/>
          </p:nvPr>
        </p:nvSpPr>
        <p:spPr/>
        <p:txBody>
          <a:bodyPr/>
          <a:lstStyle/>
          <a:p>
            <a:endParaRPr lang="fi-FI"/>
          </a:p>
        </p:txBody>
      </p:sp>
      <p:sp>
        <p:nvSpPr>
          <p:cNvPr id="4" name="Title 3">
            <a:extLst>
              <a:ext uri="{FF2B5EF4-FFF2-40B4-BE49-F238E27FC236}">
                <a16:creationId xmlns:a16="http://schemas.microsoft.com/office/drawing/2014/main" id="{9EEF54CB-11DF-0CC5-623D-4CE99047C302}"/>
              </a:ext>
            </a:extLst>
          </p:cNvPr>
          <p:cNvSpPr>
            <a:spLocks noGrp="1"/>
          </p:cNvSpPr>
          <p:nvPr>
            <p:ph type="title"/>
          </p:nvPr>
        </p:nvSpPr>
        <p:spPr/>
        <p:txBody>
          <a:bodyPr/>
          <a:lstStyle/>
          <a:p>
            <a:endParaRPr lang="fi-FI"/>
          </a:p>
        </p:txBody>
      </p:sp>
      <p:pic>
        <p:nvPicPr>
          <p:cNvPr id="5" name="Picture 4">
            <a:extLst>
              <a:ext uri="{FF2B5EF4-FFF2-40B4-BE49-F238E27FC236}">
                <a16:creationId xmlns:a16="http://schemas.microsoft.com/office/drawing/2014/main" id="{2865B285-45E1-5A4E-B513-3819388597F4}"/>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13026759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892FC812-D15C-5A4F-BA91-5C4FB6BEA9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BE8AB2-9B50-D544-A2BB-62673476E5E9}" type="slidenum">
              <a:rPr kumimoji="0" lang="fi-FI" sz="1200" b="0" i="0" u="none" strike="noStrike" kern="1200" cap="none" spc="0" normalizeH="0" baseline="0" noProof="0" smtClean="0">
                <a:ln>
                  <a:noFill/>
                </a:ln>
                <a:solidFill>
                  <a:srgbClr val="000000">
                    <a:lumMod val="50000"/>
                    <a:lumOff val="50000"/>
                  </a:srgbClr>
                </a:solidFill>
                <a:effectLst/>
                <a:uLnTx/>
                <a:uFillTx/>
                <a:latin typeface="Arial"/>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fi-FI" sz="1200" b="0" i="0" u="none" strike="noStrike" kern="1200" cap="none" spc="0" normalizeH="0" baseline="0" noProof="0">
              <a:ln>
                <a:noFill/>
              </a:ln>
              <a:solidFill>
                <a:srgbClr val="000000">
                  <a:lumMod val="50000"/>
                  <a:lumOff val="50000"/>
                </a:srgbClr>
              </a:solidFill>
              <a:effectLst/>
              <a:uLnTx/>
              <a:uFillTx/>
              <a:latin typeface="Arial"/>
              <a:ea typeface="ＭＳ Ｐゴシック" charset="0"/>
              <a:cs typeface="+mn-cs"/>
            </a:endParaRPr>
          </a:p>
        </p:txBody>
      </p:sp>
      <p:pic>
        <p:nvPicPr>
          <p:cNvPr id="6" name="Kuvan paikkamerkki 5" descr="Kuva, joka sisältää kohteen teksti&#10;&#10;Kuvaus luotu automaattisesti">
            <a:extLst>
              <a:ext uri="{FF2B5EF4-FFF2-40B4-BE49-F238E27FC236}">
                <a16:creationId xmlns:a16="http://schemas.microsoft.com/office/drawing/2014/main" id="{4C17239A-1839-3A42-A13C-4C767BAAAD0E}"/>
              </a:ext>
            </a:extLst>
          </p:cNvPr>
          <p:cNvPicPr>
            <a:picLocks noGrp="1" noChangeAspect="1"/>
          </p:cNvPicPr>
          <p:nvPr>
            <p:ph type="pic" sz="quarter" idx="14"/>
          </p:nvPr>
        </p:nvPicPr>
        <p:blipFill>
          <a:blip r:embed="rId2"/>
          <a:srcRect t="535" b="535"/>
          <a:stretch>
            <a:fillRect/>
          </a:stretch>
        </p:blipFill>
        <p:spPr/>
      </p:pic>
      <p:sp>
        <p:nvSpPr>
          <p:cNvPr id="4" name="Otsikko 3">
            <a:extLst>
              <a:ext uri="{FF2B5EF4-FFF2-40B4-BE49-F238E27FC236}">
                <a16:creationId xmlns:a16="http://schemas.microsoft.com/office/drawing/2014/main" id="{BF4148C4-4A96-934B-B1A9-92B26E73D43A}"/>
              </a:ext>
            </a:extLst>
          </p:cNvPr>
          <p:cNvSpPr>
            <a:spLocks noGrp="1"/>
          </p:cNvSpPr>
          <p:nvPr>
            <p:ph type="title"/>
          </p:nvPr>
        </p:nvSpPr>
        <p:spPr/>
        <p:txBody>
          <a:bodyPr>
            <a:noAutofit/>
          </a:bodyPr>
          <a:lstStyle/>
          <a:p>
            <a:r>
              <a:rPr lang="sv-SE" sz="2800" dirty="0" err="1"/>
              <a:t>Palveluita</a:t>
            </a:r>
            <a:r>
              <a:rPr lang="sv-SE" sz="2800" dirty="0"/>
              <a:t> </a:t>
            </a:r>
            <a:r>
              <a:rPr lang="sv-SE" sz="2800" dirty="0" err="1"/>
              <a:t>turvallisen</a:t>
            </a:r>
            <a:r>
              <a:rPr lang="sv-SE" sz="2800" dirty="0"/>
              <a:t> </a:t>
            </a:r>
            <a:r>
              <a:rPr lang="sv-SE" sz="2800" dirty="0" err="1"/>
              <a:t>meriliikenteen</a:t>
            </a:r>
            <a:r>
              <a:rPr lang="sv-SE" sz="2800" dirty="0"/>
              <a:t> </a:t>
            </a:r>
            <a:r>
              <a:rPr lang="sv-SE" sz="2800" dirty="0" err="1"/>
              <a:t>tueksi</a:t>
            </a:r>
            <a:r>
              <a:rPr lang="sv-SE" sz="2800" dirty="0"/>
              <a:t> </a:t>
            </a:r>
            <a:br>
              <a:rPr lang="sv-SE" sz="2800" dirty="0"/>
            </a:br>
            <a:r>
              <a:rPr lang="sv-SE" sz="2800" dirty="0" err="1"/>
              <a:t>kaikissa</a:t>
            </a:r>
            <a:r>
              <a:rPr lang="sv-SE" sz="2800" dirty="0"/>
              <a:t> </a:t>
            </a:r>
            <a:r>
              <a:rPr lang="sv-SE" sz="2800" dirty="0" err="1"/>
              <a:t>olosuhteissa</a:t>
            </a:r>
            <a:endParaRPr lang="sv-SE" sz="2800" dirty="0"/>
          </a:p>
        </p:txBody>
      </p:sp>
    </p:spTree>
    <p:extLst>
      <p:ext uri="{BB962C8B-B14F-4D97-AF65-F5344CB8AC3E}">
        <p14:creationId xmlns:p14="http://schemas.microsoft.com/office/powerpoint/2010/main" val="2561660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EADD1F-A5B5-7338-D473-20D8124306C6}"/>
              </a:ext>
            </a:extLst>
          </p:cNvPr>
          <p:cNvSpPr>
            <a:spLocks noGrp="1"/>
          </p:cNvSpPr>
          <p:nvPr>
            <p:ph type="title"/>
          </p:nvPr>
        </p:nvSpPr>
        <p:spPr/>
        <p:txBody>
          <a:bodyPr/>
          <a:lstStyle/>
          <a:p>
            <a:r>
              <a:rPr lang="fi-FI" dirty="0"/>
              <a:t>IMO Sääntely</a:t>
            </a:r>
          </a:p>
        </p:txBody>
      </p:sp>
      <p:sp>
        <p:nvSpPr>
          <p:cNvPr id="6" name="Content Placeholder 5">
            <a:extLst>
              <a:ext uri="{FF2B5EF4-FFF2-40B4-BE49-F238E27FC236}">
                <a16:creationId xmlns:a16="http://schemas.microsoft.com/office/drawing/2014/main" id="{7BE4F416-B332-89B0-8421-A4EF48467A8F}"/>
              </a:ext>
            </a:extLst>
          </p:cNvPr>
          <p:cNvSpPr>
            <a:spLocks noGrp="1"/>
          </p:cNvSpPr>
          <p:nvPr>
            <p:ph idx="1"/>
          </p:nvPr>
        </p:nvSpPr>
        <p:spPr/>
        <p:txBody>
          <a:bodyPr/>
          <a:lstStyle/>
          <a:p>
            <a:pPr marL="0" indent="0">
              <a:buNone/>
            </a:pPr>
            <a:r>
              <a:rPr lang="fi-FI" dirty="0"/>
              <a:t>Tärkein Ilmatieteen laitosta ohjaava: </a:t>
            </a:r>
            <a:br>
              <a:rPr lang="fi-FI" dirty="0"/>
            </a:br>
            <a:r>
              <a:rPr lang="fi-FI" dirty="0"/>
              <a:t>SOLAS V/5 </a:t>
            </a:r>
            <a:r>
              <a:rPr lang="fi-FI" dirty="0" err="1"/>
              <a:t>reg</a:t>
            </a:r>
            <a:r>
              <a:rPr lang="fi-FI" dirty="0"/>
              <a:t> 5 </a:t>
            </a:r>
            <a:r>
              <a:rPr lang="fi-FI" dirty="0" err="1"/>
              <a:t>Meteorological</a:t>
            </a:r>
            <a:r>
              <a:rPr lang="fi-FI" dirty="0"/>
              <a:t> </a:t>
            </a:r>
            <a:r>
              <a:rPr lang="fi-FI" dirty="0" err="1"/>
              <a:t>services</a:t>
            </a:r>
            <a:r>
              <a:rPr lang="fi-FI" dirty="0"/>
              <a:t> and </a:t>
            </a:r>
            <a:r>
              <a:rPr lang="fi-FI" dirty="0" err="1"/>
              <a:t>warnings</a:t>
            </a:r>
            <a:r>
              <a:rPr lang="fi-FI" dirty="0"/>
              <a:t> </a:t>
            </a:r>
            <a:r>
              <a:rPr lang="fi-FI" dirty="0">
                <a:hlinkClick r:id="rId2"/>
              </a:rPr>
              <a:t>https://www.imorules.com/SOLAS_REGV.html</a:t>
            </a:r>
            <a:endParaRPr lang="fi-FI" dirty="0"/>
          </a:p>
          <a:p>
            <a:pPr lvl="1"/>
            <a:endParaRPr lang="fi-FI" dirty="0"/>
          </a:p>
          <a:p>
            <a:pPr lvl="1"/>
            <a:endParaRPr lang="fi-FI" dirty="0"/>
          </a:p>
          <a:p>
            <a:pPr lvl="1"/>
            <a:endParaRPr lang="fi-FI" dirty="0"/>
          </a:p>
          <a:p>
            <a:endParaRPr lang="fi-FI" dirty="0"/>
          </a:p>
          <a:p>
            <a:pPr marL="0" indent="0">
              <a:buNone/>
            </a:pPr>
            <a:r>
              <a:rPr lang="fi-FI" dirty="0"/>
              <a:t>Prosessi IMO vaatimuksenmukaisuudelle Ilmatieteen laitoksessa: </a:t>
            </a:r>
          </a:p>
          <a:p>
            <a:pPr lvl="1"/>
            <a:endParaRPr lang="fi-FI" dirty="0">
              <a:solidFill>
                <a:srgbClr val="424242"/>
              </a:solidFill>
              <a:effectLst/>
            </a:endParaRPr>
          </a:p>
          <a:p>
            <a:pPr lvl="1"/>
            <a:endParaRPr lang="fi-FI" dirty="0">
              <a:solidFill>
                <a:srgbClr val="424242"/>
              </a:solidFill>
            </a:endParaRPr>
          </a:p>
          <a:p>
            <a:pPr marL="342921" lvl="1" indent="0">
              <a:buNone/>
            </a:pPr>
            <a:endParaRPr lang="fi-FI" dirty="0">
              <a:solidFill>
                <a:srgbClr val="424242"/>
              </a:solidFill>
            </a:endParaRPr>
          </a:p>
          <a:p>
            <a:pPr marL="342921" lvl="1" indent="0">
              <a:buNone/>
            </a:pPr>
            <a:endParaRPr lang="fi-FI" dirty="0">
              <a:solidFill>
                <a:srgbClr val="424242"/>
              </a:solidFill>
              <a:effectLst/>
            </a:endParaRPr>
          </a:p>
          <a:p>
            <a:pPr marL="342921" lvl="1" indent="0">
              <a:buNone/>
            </a:pPr>
            <a:r>
              <a:rPr lang="fi-FI" dirty="0">
                <a:solidFill>
                  <a:srgbClr val="424242"/>
                </a:solidFill>
              </a:rPr>
              <a:t>			(Osittain vielä työn alla)</a:t>
            </a:r>
            <a:endParaRPr lang="fi-FI" dirty="0"/>
          </a:p>
          <a:p>
            <a:endParaRPr lang="fi-FI" dirty="0"/>
          </a:p>
        </p:txBody>
      </p:sp>
      <p:sp>
        <p:nvSpPr>
          <p:cNvPr id="2" name="Slide Number Placeholder 1">
            <a:extLst>
              <a:ext uri="{FF2B5EF4-FFF2-40B4-BE49-F238E27FC236}">
                <a16:creationId xmlns:a16="http://schemas.microsoft.com/office/drawing/2014/main" id="{2C7F973C-0928-A682-1CE9-6E2535D1DBDE}"/>
              </a:ext>
            </a:extLst>
          </p:cNvPr>
          <p:cNvSpPr>
            <a:spLocks noGrp="1"/>
          </p:cNvSpPr>
          <p:nvPr>
            <p:ph type="sldNum" sz="quarter" idx="4294967295"/>
          </p:nvPr>
        </p:nvSpPr>
        <p:spPr>
          <a:xfrm>
            <a:off x="0" y="0"/>
            <a:ext cx="0" cy="0"/>
          </a:xfrm>
        </p:spPr>
        <p:txBody>
          <a:bodyPr/>
          <a:lstStyle/>
          <a:p>
            <a:pPr marL="0" marR="0" lvl="0" indent="0"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fld id="{13BE8AB2-9B50-D544-A2BB-62673476E5E9}" type="slidenum">
              <a:rPr kumimoji="0" lang="fi-FI" sz="1800" b="0" i="0" u="none" strike="noStrike" kern="1200" cap="none" spc="0" normalizeH="0" baseline="0" noProof="0" smtClean="0">
                <a:ln>
                  <a:noFill/>
                </a:ln>
                <a:solidFill>
                  <a:srgbClr val="FFFFFF"/>
                </a:solidFill>
                <a:effectLst/>
                <a:uLnTx/>
                <a:uFillTx/>
                <a:latin typeface="Arial" charset="0"/>
                <a:ea typeface="ＭＳ Ｐゴシック" charset="0"/>
              </a:rPr>
              <a:pPr marL="0" marR="0" lvl="0" indent="0" algn="l" defTabSz="449263" rtl="0" eaLnBrk="0" fontAlgn="base" latinLnBrk="0" hangingPunct="0">
                <a:lnSpc>
                  <a:spcPct val="81000"/>
                </a:lnSpc>
                <a:spcBef>
                  <a:spcPct val="0"/>
                </a:spcBef>
                <a:spcAft>
                  <a:spcPct val="0"/>
                </a:spcAft>
                <a:buClr>
                  <a:srgbClr val="000000"/>
                </a:buClr>
                <a:buSzPct val="100000"/>
                <a:buFont typeface="Times New Roman" charset="0"/>
                <a:buNone/>
                <a:tabLst/>
                <a:defRPr/>
              </a:pPr>
              <a:t>82</a:t>
            </a:fld>
            <a:endParaRPr kumimoji="0" lang="fi-FI" sz="1800" b="0"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7" name="Diagram 6">
            <a:extLst>
              <a:ext uri="{FF2B5EF4-FFF2-40B4-BE49-F238E27FC236}">
                <a16:creationId xmlns:a16="http://schemas.microsoft.com/office/drawing/2014/main" id="{B8D1853E-B122-4E45-06D8-C8D5D843B63D}"/>
              </a:ext>
            </a:extLst>
          </p:cNvPr>
          <p:cNvGraphicFramePr/>
          <p:nvPr>
            <p:extLst>
              <p:ext uri="{D42A27DB-BD31-4B8C-83A1-F6EECF244321}">
                <p14:modId xmlns:p14="http://schemas.microsoft.com/office/powerpoint/2010/main" val="2129410399"/>
              </p:ext>
            </p:extLst>
          </p:nvPr>
        </p:nvGraphicFramePr>
        <p:xfrm>
          <a:off x="1045377" y="3871611"/>
          <a:ext cx="8818164" cy="956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a:extLst>
              <a:ext uri="{FF2B5EF4-FFF2-40B4-BE49-F238E27FC236}">
                <a16:creationId xmlns:a16="http://schemas.microsoft.com/office/drawing/2014/main" id="{985ADFD3-23F5-5F6A-7253-07AA66E17EC3}"/>
              </a:ext>
            </a:extLst>
          </p:cNvPr>
          <p:cNvGraphicFramePr/>
          <p:nvPr>
            <p:extLst>
              <p:ext uri="{D42A27DB-BD31-4B8C-83A1-F6EECF244321}">
                <p14:modId xmlns:p14="http://schemas.microsoft.com/office/powerpoint/2010/main" val="1104723192"/>
              </p:ext>
            </p:extLst>
          </p:nvPr>
        </p:nvGraphicFramePr>
        <p:xfrm>
          <a:off x="1113655" y="2254920"/>
          <a:ext cx="8818164" cy="49304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59560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3E64E5-70EE-45E7-B63E-B47AE2836A4C}"/>
              </a:ext>
            </a:extLst>
          </p:cNvPr>
          <p:cNvSpPr>
            <a:spLocks noGrp="1"/>
          </p:cNvSpPr>
          <p:nvPr>
            <p:ph type="title"/>
          </p:nvPr>
        </p:nvSpPr>
        <p:spPr/>
        <p:txBody>
          <a:bodyPr/>
          <a:lstStyle/>
          <a:p>
            <a:r>
              <a:rPr lang="fi-FI" dirty="0"/>
              <a:t>Laatujärjestelmä ja silloitus</a:t>
            </a:r>
          </a:p>
        </p:txBody>
      </p:sp>
      <p:sp>
        <p:nvSpPr>
          <p:cNvPr id="5" name="Sisällön paikkamerkki 4">
            <a:extLst>
              <a:ext uri="{FF2B5EF4-FFF2-40B4-BE49-F238E27FC236}">
                <a16:creationId xmlns:a16="http://schemas.microsoft.com/office/drawing/2014/main" id="{B0DE9016-DF71-4261-A0B6-FB6E9C892404}"/>
              </a:ext>
            </a:extLst>
          </p:cNvPr>
          <p:cNvSpPr>
            <a:spLocks noGrp="1"/>
          </p:cNvSpPr>
          <p:nvPr>
            <p:ph idx="1"/>
          </p:nvPr>
        </p:nvSpPr>
        <p:spPr/>
        <p:txBody>
          <a:bodyPr/>
          <a:lstStyle/>
          <a:p>
            <a:pPr marL="0" indent="0">
              <a:buNone/>
            </a:pPr>
            <a:r>
              <a:rPr lang="fi-FI" dirty="0"/>
              <a:t>Ilmatieteen laitoksella on sertifioitu laatu-järjestelmä (ISO 9001:2008), joka kattaa melkein kokonaan Sää-, meri- ja ilmastopalvelukeskuksen ja Havainto- ja tietojärjestelmäkeskuksen.</a:t>
            </a:r>
          </a:p>
          <a:p>
            <a:pPr marL="0" indent="0">
              <a:buNone/>
            </a:pPr>
            <a:r>
              <a:rPr lang="fi-FI" dirty="0"/>
              <a:t>Laatutyön tavoitteena on varmistaa muuttuvassa maailmassa palveluiden vastaavan asiakkaiden </a:t>
            </a:r>
            <a:r>
              <a:rPr lang="fi-FI" dirty="0" err="1"/>
              <a:t>tarpeit</a:t>
            </a:r>
            <a:r>
              <a:rPr lang="fi-FI" dirty="0"/>
              <a:t>. Laatujärjestelmä muodostaa työkalun sää- ja turvallisuuspalveluiden jatkuvalle asiakaslähtöiselle kehittämiselle, toiminnan laadun arvioimiselle sekä tulosten mittaamiselle.</a:t>
            </a:r>
          </a:p>
          <a:p>
            <a:pPr marL="0" indent="0">
              <a:buNone/>
            </a:pPr>
            <a:r>
              <a:rPr lang="fi-FI" dirty="0">
                <a:hlinkClick r:id="rId2"/>
              </a:rPr>
              <a:t>https://www.ilmatieteenlaitos.fi/laatutyo-ilmatieteen-laitoksessa</a:t>
            </a:r>
            <a:r>
              <a:rPr lang="fi-FI" dirty="0"/>
              <a:t> </a:t>
            </a:r>
          </a:p>
          <a:p>
            <a:endParaRPr lang="fi-FI" dirty="0"/>
          </a:p>
          <a:p>
            <a:pPr marL="0" indent="0">
              <a:buNone/>
            </a:pPr>
            <a:r>
              <a:rPr lang="fi-FI" b="1" dirty="0"/>
              <a:t>Silloitus</a:t>
            </a:r>
          </a:p>
          <a:p>
            <a:pPr marL="0" indent="0">
              <a:buNone/>
            </a:pPr>
            <a:r>
              <a:rPr lang="fi-FI" dirty="0"/>
              <a:t>Yhteyspiste merenkulunhallintoon liittyvissä asioissa: </a:t>
            </a:r>
            <a:r>
              <a:rPr lang="fi-FI" dirty="0">
                <a:hlinkClick r:id="rId3"/>
              </a:rPr>
              <a:t>turvallisuus@fmi.fi</a:t>
            </a:r>
            <a:endParaRPr lang="fi-FI" dirty="0"/>
          </a:p>
        </p:txBody>
      </p:sp>
    </p:spTree>
    <p:extLst>
      <p:ext uri="{BB962C8B-B14F-4D97-AF65-F5344CB8AC3E}">
        <p14:creationId xmlns:p14="http://schemas.microsoft.com/office/powerpoint/2010/main" val="621054380"/>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D1302C-B5F7-5177-BBE4-B2E3A6A98BD6}"/>
              </a:ext>
            </a:extLst>
          </p:cNvPr>
          <p:cNvSpPr>
            <a:spLocks noGrp="1"/>
          </p:cNvSpPr>
          <p:nvPr>
            <p:ph type="ctrTitle"/>
          </p:nvPr>
        </p:nvSpPr>
        <p:spPr/>
        <p:txBody>
          <a:bodyPr/>
          <a:lstStyle/>
          <a:p>
            <a:r>
              <a:rPr lang="fi-FI" dirty="0"/>
              <a:t>Kiitos</a:t>
            </a:r>
          </a:p>
        </p:txBody>
      </p:sp>
      <p:sp>
        <p:nvSpPr>
          <p:cNvPr id="5" name="Subtitle 4">
            <a:extLst>
              <a:ext uri="{FF2B5EF4-FFF2-40B4-BE49-F238E27FC236}">
                <a16:creationId xmlns:a16="http://schemas.microsoft.com/office/drawing/2014/main" id="{000F3055-9886-5C06-6F6C-07CC01962770}"/>
              </a:ext>
            </a:extLst>
          </p:cNvPr>
          <p:cNvSpPr>
            <a:spLocks noGrp="1"/>
          </p:cNvSpPr>
          <p:nvPr>
            <p:ph type="subTitle" idx="1"/>
          </p:nvPr>
        </p:nvSpPr>
        <p:spPr/>
        <p:txBody>
          <a:bodyPr/>
          <a:lstStyle/>
          <a:p>
            <a:r>
              <a:rPr lang="fi-FI" dirty="0"/>
              <a:t>Yhteistyö – Vaikuttavuus - Edelläkävijyys</a:t>
            </a:r>
          </a:p>
        </p:txBody>
      </p:sp>
    </p:spTree>
    <p:extLst>
      <p:ext uri="{BB962C8B-B14F-4D97-AF65-F5344CB8AC3E}">
        <p14:creationId xmlns:p14="http://schemas.microsoft.com/office/powerpoint/2010/main" val="1596372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BAE5A9-8AA2-4B94-885E-D92784961454}"/>
              </a:ext>
            </a:extLst>
          </p:cNvPr>
          <p:cNvSpPr>
            <a:spLocks noGrp="1"/>
          </p:cNvSpPr>
          <p:nvPr>
            <p:ph type="title"/>
          </p:nvPr>
        </p:nvSpPr>
        <p:spPr/>
        <p:txBody>
          <a:bodyPr/>
          <a:lstStyle/>
          <a:p>
            <a:r>
              <a:rPr lang="fi-FI" dirty="0" err="1"/>
              <a:t>Karvi</a:t>
            </a:r>
            <a:endParaRPr lang="fi-FI" dirty="0"/>
          </a:p>
        </p:txBody>
      </p:sp>
      <p:sp>
        <p:nvSpPr>
          <p:cNvPr id="3" name="Sisällön paikkamerkki 2">
            <a:extLst>
              <a:ext uri="{FF2B5EF4-FFF2-40B4-BE49-F238E27FC236}">
                <a16:creationId xmlns:a16="http://schemas.microsoft.com/office/drawing/2014/main" id="{A35C1266-6C63-42BE-B78A-0424D6193068}"/>
              </a:ext>
            </a:extLst>
          </p:cNvPr>
          <p:cNvSpPr>
            <a:spLocks noGrp="1"/>
          </p:cNvSpPr>
          <p:nvPr>
            <p:ph idx="1"/>
          </p:nvPr>
        </p:nvSpPr>
        <p:spPr/>
        <p:txBody>
          <a:bodyPr/>
          <a:lstStyle/>
          <a:p>
            <a:r>
              <a:rPr lang="fi-FI" dirty="0"/>
              <a:t>Merenkulkijoiden koulutustarjoajien ja -opetusohjelmien hyväksyntä ja valvonta</a:t>
            </a:r>
          </a:p>
          <a:p>
            <a:pPr lvl="1"/>
            <a:r>
              <a:rPr lang="fi-FI" dirty="0"/>
              <a:t>Auditoinnit</a:t>
            </a:r>
          </a:p>
        </p:txBody>
      </p:sp>
      <p:sp>
        <p:nvSpPr>
          <p:cNvPr id="4" name="Päivämäärän paikkamerkki 3">
            <a:extLst>
              <a:ext uri="{FF2B5EF4-FFF2-40B4-BE49-F238E27FC236}">
                <a16:creationId xmlns:a16="http://schemas.microsoft.com/office/drawing/2014/main" id="{95527712-BC22-4604-A0B8-DF69338D1258}"/>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FA0106B-56F1-482E-9606-DE3EF32C4F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429160740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3F7C49-3BC1-4B81-82C8-70D427E60A5D}"/>
              </a:ext>
            </a:extLst>
          </p:cNvPr>
          <p:cNvSpPr>
            <a:spLocks noGrp="1"/>
          </p:cNvSpPr>
          <p:nvPr>
            <p:ph type="title"/>
          </p:nvPr>
        </p:nvSpPr>
        <p:spPr/>
        <p:txBody>
          <a:bodyPr/>
          <a:lstStyle/>
          <a:p>
            <a:r>
              <a:rPr lang="fi-FI" dirty="0"/>
              <a:t>OTKES</a:t>
            </a:r>
          </a:p>
        </p:txBody>
      </p:sp>
      <p:sp>
        <p:nvSpPr>
          <p:cNvPr id="3" name="Sisällön paikkamerkki 2">
            <a:extLst>
              <a:ext uri="{FF2B5EF4-FFF2-40B4-BE49-F238E27FC236}">
                <a16:creationId xmlns:a16="http://schemas.microsoft.com/office/drawing/2014/main" id="{67A4A988-D2E3-4CB4-8D09-07CE32080100}"/>
              </a:ext>
            </a:extLst>
          </p:cNvPr>
          <p:cNvSpPr>
            <a:spLocks noGrp="1"/>
          </p:cNvSpPr>
          <p:nvPr>
            <p:ph idx="1"/>
          </p:nvPr>
        </p:nvSpPr>
        <p:spPr/>
        <p:txBody>
          <a:bodyPr vert="horz" lIns="91440" tIns="45720" rIns="91440" bIns="45720" rtlCol="0" anchor="t">
            <a:noAutofit/>
          </a:bodyPr>
          <a:lstStyle/>
          <a:p>
            <a:pPr marL="269875" indent="-269875"/>
            <a:r>
              <a:rPr lang="fi-FI" sz="1600" dirty="0"/>
              <a:t>Onnettomuustutkintakeskus (OTKES) on </a:t>
            </a:r>
            <a:r>
              <a:rPr lang="fi-FI" sz="1600" dirty="0">
                <a:ea typeface="Verdana"/>
                <a:cs typeface="Verdana"/>
              </a:rPr>
              <a:t>oikeusministeriön yhteydessä toimiva itsenäinen ja riippumaton erillisvirasto, joka toteuttaa tehtävänsä itsenäisesti ja riippumattomasti. </a:t>
            </a:r>
            <a:r>
              <a:rPr lang="fi-FI" sz="1600" dirty="0" err="1">
                <a:ea typeface="Verdana"/>
                <a:cs typeface="Verdana"/>
              </a:rPr>
              <a:t>OTKES:ssa</a:t>
            </a:r>
            <a:r>
              <a:rPr lang="fi-FI" sz="1600" dirty="0">
                <a:ea typeface="Verdana"/>
                <a:cs typeface="Verdana"/>
              </a:rPr>
              <a:t> työskentelee vakituisessa virkasuhteessa 17 virkamiestä. Onnettomuustutkintaa varten OTKES on kouluttanut noin 120 ulkopuolista asiantuntijaa, joita käytetään tutkintatehtävissä ottaen huomioon heidän tutkintaosaamisensa sekä heidän omissa työtehtävissä hankittu erityisosaaminen.</a:t>
            </a:r>
          </a:p>
          <a:p>
            <a:pPr marL="269875" indent="-269875">
              <a:lnSpc>
                <a:spcPct val="112999"/>
              </a:lnSpc>
            </a:pPr>
            <a:r>
              <a:rPr lang="fi-FI" sz="1600" dirty="0" err="1">
                <a:ea typeface="Verdana"/>
                <a:cs typeface="Verdana"/>
              </a:rPr>
              <a:t>OTKES:n</a:t>
            </a:r>
            <a:r>
              <a:rPr lang="fi-FI" sz="1600" dirty="0">
                <a:ea typeface="Verdana"/>
                <a:cs typeface="Verdana"/>
              </a:rPr>
              <a:t> toiminta perustuu turvallisuustutkintalakiin 525/2011 sekä valtion hallintoa koskeviin yleisiin määräyksiin.</a:t>
            </a:r>
          </a:p>
          <a:p>
            <a:pPr marL="269875" indent="-269875">
              <a:lnSpc>
                <a:spcPct val="112999"/>
              </a:lnSpc>
            </a:pPr>
            <a:r>
              <a:rPr lang="fi-FI" sz="1600" dirty="0" err="1">
                <a:ea typeface="Verdana"/>
                <a:cs typeface="Verdana"/>
              </a:rPr>
              <a:t>OTKES:lla</a:t>
            </a:r>
            <a:r>
              <a:rPr lang="fi-FI" sz="1600" dirty="0">
                <a:ea typeface="Verdana"/>
                <a:cs typeface="Verdana"/>
              </a:rPr>
              <a:t> on käytössä oma laadunvalvontajärjestelmä, jossa </a:t>
            </a:r>
            <a:r>
              <a:rPr lang="fi-FI" sz="1600" dirty="0" err="1">
                <a:ea typeface="Verdana"/>
                <a:cs typeface="Verdana"/>
              </a:rPr>
              <a:t>audiittoreina</a:t>
            </a:r>
            <a:r>
              <a:rPr lang="fi-FI" sz="1600" dirty="0">
                <a:ea typeface="Verdana"/>
                <a:cs typeface="Verdana"/>
              </a:rPr>
              <a:t> käytetään </a:t>
            </a:r>
            <a:r>
              <a:rPr lang="fi-FI" sz="1600" dirty="0" err="1">
                <a:ea typeface="Verdana"/>
                <a:cs typeface="Verdana"/>
              </a:rPr>
              <a:t>OTKES:n</a:t>
            </a:r>
            <a:r>
              <a:rPr lang="fi-FI" sz="1600" dirty="0">
                <a:ea typeface="Verdana"/>
                <a:cs typeface="Verdana"/>
              </a:rPr>
              <a:t> toimintaa hyvin tuntevia ulkopuolisia henkilöitä sekä arviointikohtaisesti valittuja </a:t>
            </a:r>
            <a:r>
              <a:rPr lang="fi-FI" sz="1600" dirty="0" err="1">
                <a:ea typeface="Verdana"/>
                <a:cs typeface="Verdana"/>
              </a:rPr>
              <a:t>OTKES:n</a:t>
            </a:r>
            <a:r>
              <a:rPr lang="fi-FI" sz="1600" dirty="0">
                <a:ea typeface="Verdana"/>
                <a:cs typeface="Verdana"/>
              </a:rPr>
              <a:t> asiantuntijoita.</a:t>
            </a:r>
          </a:p>
          <a:p>
            <a:pPr marL="269875" indent="-269875">
              <a:lnSpc>
                <a:spcPct val="112999"/>
              </a:lnSpc>
            </a:pPr>
            <a:r>
              <a:rPr lang="fi-FI" sz="1600" dirty="0" err="1">
                <a:ea typeface="Verdana"/>
                <a:cs typeface="Verdana"/>
              </a:rPr>
              <a:t>OTKES:n</a:t>
            </a:r>
            <a:r>
              <a:rPr lang="fi-FI" sz="1600" dirty="0">
                <a:ea typeface="Verdana"/>
                <a:cs typeface="Verdana"/>
              </a:rPr>
              <a:t> avainprosesseja ovat: turvallisuustutkinta, turvallisuustutkinnan yleinen järjestäminen, tutkijoiden koulutus, tutkintavalmiuden ylläpito, kansainvälinen yhteistyö ja </a:t>
            </a:r>
            <a:r>
              <a:rPr lang="fi-FI" sz="1600" dirty="0" err="1">
                <a:ea typeface="Verdana"/>
                <a:cs typeface="Verdana"/>
              </a:rPr>
              <a:t>suositusseuranta</a:t>
            </a:r>
            <a:r>
              <a:rPr lang="fi-FI" sz="1600" dirty="0">
                <a:ea typeface="Verdana"/>
                <a:cs typeface="Verdana"/>
              </a:rPr>
              <a:t>.</a:t>
            </a:r>
          </a:p>
          <a:p>
            <a:pPr marL="269875" indent="-269875">
              <a:lnSpc>
                <a:spcPct val="112999"/>
              </a:lnSpc>
            </a:pPr>
            <a:endParaRPr lang="fi-FI" dirty="0">
              <a:ea typeface="Verdana"/>
              <a:cs typeface="Verdana"/>
            </a:endParaRPr>
          </a:p>
        </p:txBody>
      </p:sp>
      <p:sp>
        <p:nvSpPr>
          <p:cNvPr id="4" name="Päivämäärän paikkamerkki 3">
            <a:extLst>
              <a:ext uri="{FF2B5EF4-FFF2-40B4-BE49-F238E27FC236}">
                <a16:creationId xmlns:a16="http://schemas.microsoft.com/office/drawing/2014/main" id="{D686486E-092F-44E9-B8B9-51E06AEB6876}"/>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E951214B-E8BA-4DFF-A43B-A59F4480CD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30233098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1716038-14DF-4ED2-9678-A6C90A7F0A82}"/>
              </a:ext>
            </a:extLst>
          </p:cNvPr>
          <p:cNvSpPr>
            <a:spLocks noGrp="1"/>
          </p:cNvSpPr>
          <p:nvPr>
            <p:ph type="title"/>
          </p:nvPr>
        </p:nvSpPr>
        <p:spPr/>
        <p:txBody>
          <a:bodyPr/>
          <a:lstStyle/>
          <a:p>
            <a:endParaRPr lang="fi-FI"/>
          </a:p>
        </p:txBody>
      </p:sp>
      <p:sp>
        <p:nvSpPr>
          <p:cNvPr id="4" name="Päivämäärän paikkamerkki 3">
            <a:extLst>
              <a:ext uri="{FF2B5EF4-FFF2-40B4-BE49-F238E27FC236}">
                <a16:creationId xmlns:a16="http://schemas.microsoft.com/office/drawing/2014/main" id="{DB0B8B1F-2AF6-45CE-A033-7E616A1F27C9}"/>
              </a:ext>
            </a:extLst>
          </p:cNvPr>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6C34CDD-5657-4FF3-98B8-FEFF98FD80B3}"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A42D65C9-7684-4EAD-B84E-4312D91D5B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pic>
        <p:nvPicPr>
          <p:cNvPr id="6" name="Kuva 5">
            <a:extLst>
              <a:ext uri="{FF2B5EF4-FFF2-40B4-BE49-F238E27FC236}">
                <a16:creationId xmlns:a16="http://schemas.microsoft.com/office/drawing/2014/main" id="{4AC90097-B369-4A91-B9A1-D7CEB1D35C82}"/>
              </a:ext>
            </a:extLst>
          </p:cNvPr>
          <p:cNvPicPr/>
          <p:nvPr/>
        </p:nvPicPr>
        <p:blipFill>
          <a:blip r:embed="rId2">
            <a:extLst>
              <a:ext uri="{28A0092B-C50C-407E-A947-70E740481C1C}">
                <a14:useLocalDpi xmlns:a14="http://schemas.microsoft.com/office/drawing/2010/main" val="0"/>
              </a:ext>
            </a:extLst>
          </a:blip>
          <a:stretch>
            <a:fillRect/>
          </a:stretch>
        </p:blipFill>
        <p:spPr>
          <a:xfrm>
            <a:off x="280725" y="139496"/>
            <a:ext cx="11408550" cy="6246000"/>
          </a:xfrm>
          <a:prstGeom prst="rect">
            <a:avLst/>
          </a:prstGeom>
        </p:spPr>
      </p:pic>
    </p:spTree>
    <p:extLst>
      <p:ext uri="{BB962C8B-B14F-4D97-AF65-F5344CB8AC3E}">
        <p14:creationId xmlns:p14="http://schemas.microsoft.com/office/powerpoint/2010/main" val="32736989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tsikko 9">
            <a:extLst>
              <a:ext uri="{FF2B5EF4-FFF2-40B4-BE49-F238E27FC236}">
                <a16:creationId xmlns:a16="http://schemas.microsoft.com/office/drawing/2014/main" id="{3BC42E66-4638-4B93-BBCD-2D071AC75ECF}"/>
              </a:ext>
            </a:extLst>
          </p:cNvPr>
          <p:cNvSpPr>
            <a:spLocks noGrp="1"/>
          </p:cNvSpPr>
          <p:nvPr>
            <p:ph type="title"/>
          </p:nvPr>
        </p:nvSpPr>
        <p:spPr>
          <a:xfrm>
            <a:off x="1117092" y="1681656"/>
            <a:ext cx="5843016" cy="2801476"/>
          </a:xfrm>
        </p:spPr>
        <p:txBody>
          <a:bodyPr>
            <a:normAutofit fontScale="90000"/>
          </a:bodyPr>
          <a:lstStyle/>
          <a:p>
            <a:r>
              <a:rPr lang="fi-FI" dirty="0"/>
              <a:t>Työsuojeluviranomainen (Aluehallintovirastojen työsuojelun vastuualueet)</a:t>
            </a:r>
            <a:br>
              <a:rPr lang="fi-FI" dirty="0"/>
            </a:br>
            <a:br>
              <a:rPr lang="fi-FI" dirty="0"/>
            </a:br>
            <a:r>
              <a:rPr lang="fi-FI" dirty="0"/>
              <a:t>IMO auditointi 2024</a:t>
            </a:r>
          </a:p>
        </p:txBody>
      </p:sp>
      <p:sp>
        <p:nvSpPr>
          <p:cNvPr id="11" name="Tekstin paikkamerkki 10">
            <a:extLst>
              <a:ext uri="{FF2B5EF4-FFF2-40B4-BE49-F238E27FC236}">
                <a16:creationId xmlns:a16="http://schemas.microsoft.com/office/drawing/2014/main" id="{EC7B7678-2897-49B3-928E-19B4CBA4C7E4}"/>
              </a:ext>
            </a:extLst>
          </p:cNvPr>
          <p:cNvSpPr>
            <a:spLocks noGrp="1"/>
          </p:cNvSpPr>
          <p:nvPr>
            <p:ph type="body" sz="quarter" idx="13"/>
          </p:nvPr>
        </p:nvSpPr>
        <p:spPr/>
        <p:txBody>
          <a:bodyPr/>
          <a:lstStyle/>
          <a:p>
            <a:r>
              <a:rPr lang="fi-FI" dirty="0"/>
              <a:t>Frans Lähdesmäki, Etelä-Suomen </a:t>
            </a:r>
            <a:r>
              <a:rPr lang="fi-FI" dirty="0" err="1"/>
              <a:t>aluehallintovirasto</a:t>
            </a:r>
            <a:r>
              <a:rPr lang="fi-FI" dirty="0"/>
              <a:t>, työsuojelun vastuualue</a:t>
            </a:r>
          </a:p>
        </p:txBody>
      </p:sp>
      <p:sp>
        <p:nvSpPr>
          <p:cNvPr id="4" name="Date Placeholder 3">
            <a:extLst>
              <a:ext uri="{FF2B5EF4-FFF2-40B4-BE49-F238E27FC236}">
                <a16:creationId xmlns:a16="http://schemas.microsoft.com/office/drawing/2014/main" id="{00899768-6ACD-4772-BE3A-8684DB95A130}"/>
              </a:ext>
            </a:extLst>
          </p:cNvPr>
          <p:cNvSpPr>
            <a:spLocks noGrp="1"/>
          </p:cNvSpPr>
          <p:nvPr>
            <p:ph type="dt" sz="half" idx="1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Slide Number Placeholder 4">
            <a:extLst>
              <a:ext uri="{FF2B5EF4-FFF2-40B4-BE49-F238E27FC236}">
                <a16:creationId xmlns:a16="http://schemas.microsoft.com/office/drawing/2014/main" id="{6283197A-1459-4A45-9C89-B89F4AFD59DD}"/>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r>
              <a:rPr kumimoji="0" lang="fi-FI" sz="800" b="0" i="0" u="none" strike="noStrike" kern="1200" cap="none" spc="0" normalizeH="0" baseline="0" noProof="0" dirty="0">
                <a:ln>
                  <a:noFill/>
                </a:ln>
                <a:solidFill>
                  <a:prstClr val="black"/>
                </a:solidFill>
                <a:effectLst/>
                <a:uLnTx/>
                <a:uFillTx/>
                <a:latin typeface="Verdana"/>
                <a:ea typeface="+mn-ea"/>
                <a:cs typeface="+mn-cs"/>
              </a:rPr>
              <a:t> </a:t>
            </a:r>
          </a:p>
        </p:txBody>
      </p:sp>
    </p:spTree>
    <p:extLst>
      <p:ext uri="{BB962C8B-B14F-4D97-AF65-F5344CB8AC3E}">
        <p14:creationId xmlns:p14="http://schemas.microsoft.com/office/powerpoint/2010/main" val="102694259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isällön paikkamerkki 7" descr="Kartta aluehallintoviraston työsuojelun vastuualueista. ">
            <a:extLst>
              <a:ext uri="{FF2B5EF4-FFF2-40B4-BE49-F238E27FC236}">
                <a16:creationId xmlns:a16="http://schemas.microsoft.com/office/drawing/2014/main" id="{F4EA3986-F99F-463C-87B7-6B7EAFE808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56240" y="84734"/>
            <a:ext cx="3830991" cy="6688532"/>
          </a:xfrm>
          <a:prstGeom prst="rect">
            <a:avLst/>
          </a:prstGeom>
        </p:spPr>
      </p:pic>
      <p:sp>
        <p:nvSpPr>
          <p:cNvPr id="2" name="Otsikko 1">
            <a:extLst>
              <a:ext uri="{FF2B5EF4-FFF2-40B4-BE49-F238E27FC236}">
                <a16:creationId xmlns:a16="http://schemas.microsoft.com/office/drawing/2014/main" id="{B95AA55E-EFE7-46CF-AC29-9DC2B07D5D93}"/>
              </a:ext>
            </a:extLst>
          </p:cNvPr>
          <p:cNvSpPr>
            <a:spLocks noGrp="1"/>
          </p:cNvSpPr>
          <p:nvPr>
            <p:ph type="title"/>
          </p:nvPr>
        </p:nvSpPr>
        <p:spPr>
          <a:xfrm>
            <a:off x="719328" y="496573"/>
            <a:ext cx="7089648" cy="1060219"/>
          </a:xfrm>
        </p:spPr>
        <p:txBody>
          <a:bodyPr>
            <a:normAutofit fontScale="90000"/>
          </a:bodyPr>
          <a:lstStyle/>
          <a:p>
            <a:r>
              <a:rPr lang="fi-FI" dirty="0"/>
              <a:t>Aluehallintovirastojen </a:t>
            </a:r>
            <a:br>
              <a:rPr lang="fi-FI" dirty="0"/>
            </a:br>
            <a:r>
              <a:rPr lang="fi-FI" dirty="0"/>
              <a:t>viisi työsuojelun vastuualuetta</a:t>
            </a:r>
          </a:p>
        </p:txBody>
      </p:sp>
      <p:sp>
        <p:nvSpPr>
          <p:cNvPr id="3" name="Tekstin paikkamerkki 2">
            <a:extLst>
              <a:ext uri="{FF2B5EF4-FFF2-40B4-BE49-F238E27FC236}">
                <a16:creationId xmlns:a16="http://schemas.microsoft.com/office/drawing/2014/main" id="{D2848678-FD5B-463D-9CAA-3870654074E6}"/>
              </a:ext>
            </a:extLst>
          </p:cNvPr>
          <p:cNvSpPr>
            <a:spLocks noGrp="1"/>
          </p:cNvSpPr>
          <p:nvPr>
            <p:ph type="body" sz="quarter" idx="13"/>
          </p:nvPr>
        </p:nvSpPr>
        <p:spPr>
          <a:xfrm>
            <a:off x="719327" y="1700808"/>
            <a:ext cx="8473017" cy="3392198"/>
          </a:xfrm>
        </p:spPr>
        <p:txBody>
          <a:bodyPr>
            <a:normAutofit lnSpcReduction="10000"/>
          </a:bodyPr>
          <a:lstStyle/>
          <a:p>
            <a:r>
              <a:rPr lang="fi-FI" dirty="0"/>
              <a:t>Aluehallintovirastojen työsuojelun vastuualueet ovat toimivaltaisia työsuojelun valvontaviranomaisia alueellaan. </a:t>
            </a:r>
            <a:br>
              <a:rPr lang="fi-FI" dirty="0"/>
            </a:br>
            <a:r>
              <a:rPr lang="fi-FI" dirty="0"/>
              <a:t>Niitä ohjaa sosiaali- ja terveysministeriö.</a:t>
            </a:r>
          </a:p>
          <a:p>
            <a:r>
              <a:rPr lang="fi-FI" dirty="0"/>
              <a:t>Työsuojelun vastuualueiden tehtävänä on:</a:t>
            </a:r>
          </a:p>
          <a:p>
            <a:pPr lvl="1"/>
            <a:r>
              <a:rPr lang="fi-FI" dirty="0"/>
              <a:t>vastata asiakas- ja viranomaisaloitteisesta työsuojeluvalvonnasta</a:t>
            </a:r>
          </a:p>
          <a:p>
            <a:pPr lvl="1"/>
            <a:r>
              <a:rPr lang="fi-FI" dirty="0"/>
              <a:t>neuvoa ja ohjata sekä työntekijöitä että työnantajia </a:t>
            </a:r>
          </a:p>
          <a:p>
            <a:pPr lvl="1"/>
            <a:r>
              <a:rPr lang="fi-FI" dirty="0"/>
              <a:t>selvittää vakavien työtapaturmien, ammattitautien ja työperäisten sairauksien syitä sekä toimia niiden ehkäisemiseksi </a:t>
            </a:r>
          </a:p>
          <a:p>
            <a:pPr lvl="1"/>
            <a:r>
              <a:rPr lang="fi-FI" dirty="0"/>
              <a:t>suorittaa tuotevalvontaa </a:t>
            </a:r>
          </a:p>
          <a:p>
            <a:pPr lvl="1"/>
            <a:r>
              <a:rPr lang="fi-FI" dirty="0"/>
              <a:t>osallistua työrikosten käsittelyyn.</a:t>
            </a:r>
          </a:p>
          <a:p>
            <a:endParaRPr lang="fi-FI" dirty="0"/>
          </a:p>
        </p:txBody>
      </p:sp>
      <p:sp>
        <p:nvSpPr>
          <p:cNvPr id="4" name="Päivämäärän paikkamerkki 3">
            <a:extLst>
              <a:ext uri="{FF2B5EF4-FFF2-40B4-BE49-F238E27FC236}">
                <a16:creationId xmlns:a16="http://schemas.microsoft.com/office/drawing/2014/main" id="{6F896A2B-6CE2-40CF-B6F2-772F06E8B14E}"/>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84F02A-4BA2-4F30-8037-ABC85AA56C97}"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03222A0-AF5C-4293-88A7-109E2AA8A3A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r>
              <a:rPr kumimoji="0" lang="fi-FI" sz="800" b="0" i="0" u="none" strike="noStrike" kern="1200" cap="none" spc="0" normalizeH="0" baseline="0" noProof="0" dirty="0">
                <a:ln>
                  <a:noFill/>
                </a:ln>
                <a:solidFill>
                  <a:prstClr val="black"/>
                </a:solidFill>
                <a:effectLst/>
                <a:uLnTx/>
                <a:uFillTx/>
                <a:latin typeface="Verdana"/>
                <a:ea typeface="+mn-ea"/>
                <a:cs typeface="+mn-cs"/>
              </a:rPr>
              <a:t> </a:t>
            </a:r>
          </a:p>
        </p:txBody>
      </p:sp>
      <p:sp>
        <p:nvSpPr>
          <p:cNvPr id="8" name="Päivämäärän paikkamerkki 3">
            <a:extLst>
              <a:ext uri="{FF2B5EF4-FFF2-40B4-BE49-F238E27FC236}">
                <a16:creationId xmlns:a16="http://schemas.microsoft.com/office/drawing/2014/main" id="{6F896A2B-6CE2-40CF-B6F2-772F06E8B14E}"/>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484F02A-4BA2-4F30-8037-ABC85AA56C97}"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9" name="Dian numeron paikkamerkki 4">
            <a:extLst>
              <a:ext uri="{FF2B5EF4-FFF2-40B4-BE49-F238E27FC236}">
                <a16:creationId xmlns:a16="http://schemas.microsoft.com/office/drawing/2014/main" id="{C03222A0-AF5C-4293-88A7-109E2AA8A3A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r>
              <a:rPr kumimoji="0" lang="fi-FI" sz="800" b="0" i="0" u="none" strike="noStrike" kern="1200" cap="none" spc="0" normalizeH="0" baseline="0" noProof="0" dirty="0">
                <a:ln>
                  <a:noFill/>
                </a:ln>
                <a:solidFill>
                  <a:prstClr val="black"/>
                </a:solidFill>
                <a:effectLst/>
                <a:uLnTx/>
                <a:uFillTx/>
                <a:latin typeface="Verdana"/>
                <a:ea typeface="+mn-ea"/>
                <a:cs typeface="+mn-cs"/>
              </a:rPr>
              <a:t> </a:t>
            </a:r>
          </a:p>
        </p:txBody>
      </p:sp>
      <p:sp>
        <p:nvSpPr>
          <p:cNvPr id="7" name="Tekstiruutu 6">
            <a:extLst>
              <a:ext uri="{FF2B5EF4-FFF2-40B4-BE49-F238E27FC236}">
                <a16:creationId xmlns:a16="http://schemas.microsoft.com/office/drawing/2014/main" id="{F7F38558-C782-4498-8B33-3CBA3897AC0E}"/>
              </a:ext>
            </a:extLst>
          </p:cNvPr>
          <p:cNvSpPr txBox="1"/>
          <p:nvPr/>
        </p:nvSpPr>
        <p:spPr>
          <a:xfrm>
            <a:off x="1271360" y="4911551"/>
            <a:ext cx="74889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black"/>
                </a:solidFill>
                <a:effectLst/>
                <a:uLnTx/>
                <a:uFillTx/>
                <a:latin typeface="Verdana"/>
                <a:ea typeface="+mn-ea"/>
                <a:cs typeface="+mn-cs"/>
              </a:rPr>
              <a:t>Aluehallintovirastojen työsuojelun vastuualueet: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1" i="0" u="none" strike="noStrike" kern="1200" cap="none" spc="0" normalizeH="0" baseline="0" noProof="0" dirty="0">
                <a:ln>
                  <a:noFill/>
                </a:ln>
                <a:solidFill>
                  <a:srgbClr val="00559F"/>
                </a:solidFill>
                <a:effectLst/>
                <a:uLnTx/>
                <a:uFillTx/>
                <a:latin typeface="Verdana"/>
                <a:ea typeface="+mn-ea"/>
                <a:cs typeface="+mn-cs"/>
              </a:rPr>
              <a:t>1</a:t>
            </a:r>
            <a:r>
              <a:rPr kumimoji="0" lang="fi-FI" sz="1200" b="0" i="0" u="none" strike="noStrike" kern="1200" cap="none" spc="0" normalizeH="0" baseline="0" noProof="0" dirty="0">
                <a:ln>
                  <a:noFill/>
                </a:ln>
                <a:solidFill>
                  <a:prstClr val="black"/>
                </a:solidFill>
                <a:effectLst/>
                <a:uLnTx/>
                <a:uFillTx/>
                <a:latin typeface="Verdana"/>
                <a:ea typeface="+mn-ea"/>
                <a:cs typeface="+mn-cs"/>
              </a:rPr>
              <a:t> Pohjois-Suomi | </a:t>
            </a:r>
            <a:r>
              <a:rPr kumimoji="0" lang="fi-FI" sz="1200" b="1" i="0" u="none" strike="noStrike" kern="1200" cap="none" spc="0" normalizeH="0" baseline="0" noProof="0" dirty="0">
                <a:ln>
                  <a:noFill/>
                </a:ln>
                <a:solidFill>
                  <a:srgbClr val="00559F"/>
                </a:solidFill>
                <a:effectLst/>
                <a:uLnTx/>
                <a:uFillTx/>
                <a:latin typeface="Verdana"/>
                <a:ea typeface="+mn-ea"/>
                <a:cs typeface="+mn-cs"/>
              </a:rPr>
              <a:t>2</a:t>
            </a:r>
            <a:r>
              <a:rPr kumimoji="0" lang="fi-FI" sz="1200" b="0" i="0" u="none" strike="noStrike" kern="1200" cap="none" spc="0" normalizeH="0" baseline="0" noProof="0" dirty="0">
                <a:ln>
                  <a:noFill/>
                </a:ln>
                <a:solidFill>
                  <a:prstClr val="black"/>
                </a:solidFill>
                <a:effectLst/>
                <a:uLnTx/>
                <a:uFillTx/>
                <a:latin typeface="Verdana"/>
                <a:ea typeface="+mn-ea"/>
                <a:cs typeface="+mn-cs"/>
              </a:rPr>
              <a:t> Länsi- ja Sisä-Suomi | </a:t>
            </a:r>
            <a:r>
              <a:rPr kumimoji="0" lang="fi-FI" sz="1200" b="1" i="0" u="none" strike="noStrike" kern="1200" cap="none" spc="0" normalizeH="0" baseline="0" noProof="0" dirty="0">
                <a:ln>
                  <a:noFill/>
                </a:ln>
                <a:solidFill>
                  <a:srgbClr val="00559F"/>
                </a:solidFill>
                <a:effectLst/>
                <a:uLnTx/>
                <a:uFillTx/>
                <a:latin typeface="Verdana"/>
                <a:ea typeface="+mn-ea"/>
                <a:cs typeface="+mn-cs"/>
              </a:rPr>
              <a:t>3</a:t>
            </a:r>
            <a:r>
              <a:rPr kumimoji="0" lang="fi-FI" sz="1200" b="0" i="0" u="none" strike="noStrike" kern="1200" cap="none" spc="0" normalizeH="0" baseline="0" noProof="0" dirty="0">
                <a:ln>
                  <a:noFill/>
                </a:ln>
                <a:solidFill>
                  <a:prstClr val="black"/>
                </a:solidFill>
                <a:effectLst/>
                <a:uLnTx/>
                <a:uFillTx/>
                <a:latin typeface="Verdana"/>
                <a:ea typeface="+mn-ea"/>
                <a:cs typeface="+mn-cs"/>
              </a:rPr>
              <a:t> Itä-Suomi | </a:t>
            </a:r>
            <a:r>
              <a:rPr kumimoji="0" lang="fi-FI" sz="1200" b="1" i="0" u="none" strike="noStrike" kern="1200" cap="none" spc="0" normalizeH="0" baseline="0" noProof="0" dirty="0">
                <a:ln>
                  <a:noFill/>
                </a:ln>
                <a:solidFill>
                  <a:srgbClr val="00559F"/>
                </a:solidFill>
                <a:effectLst/>
                <a:uLnTx/>
                <a:uFillTx/>
                <a:latin typeface="Verdana"/>
                <a:ea typeface="+mn-ea"/>
                <a:cs typeface="+mn-cs"/>
              </a:rPr>
              <a:t>4</a:t>
            </a:r>
            <a:r>
              <a:rPr kumimoji="0" lang="fi-FI" sz="1200" b="0" i="0" u="none" strike="noStrike" kern="1200" cap="none" spc="0" normalizeH="0" baseline="0" noProof="0" dirty="0">
                <a:ln>
                  <a:noFill/>
                </a:ln>
                <a:solidFill>
                  <a:prstClr val="black"/>
                </a:solidFill>
                <a:effectLst/>
                <a:uLnTx/>
                <a:uFillTx/>
                <a:latin typeface="Verdana"/>
                <a:ea typeface="+mn-ea"/>
                <a:cs typeface="+mn-cs"/>
              </a:rPr>
              <a:t> Lounais-Suomi | </a:t>
            </a:r>
            <a:r>
              <a:rPr kumimoji="0" lang="fi-FI" sz="1200" b="1" i="0" u="none" strike="noStrike" kern="1200" cap="none" spc="0" normalizeH="0" baseline="0" noProof="0" dirty="0">
                <a:ln>
                  <a:noFill/>
                </a:ln>
                <a:solidFill>
                  <a:srgbClr val="00559F"/>
                </a:solidFill>
                <a:effectLst/>
                <a:uLnTx/>
                <a:uFillTx/>
                <a:latin typeface="Verdana"/>
                <a:ea typeface="+mn-ea"/>
                <a:cs typeface="+mn-cs"/>
              </a:rPr>
              <a:t>5</a:t>
            </a:r>
            <a:r>
              <a:rPr kumimoji="0" lang="fi-FI" sz="1200" b="0" i="0" u="none" strike="noStrike" kern="1200" cap="none" spc="0" normalizeH="0" baseline="0" noProof="0" dirty="0">
                <a:ln>
                  <a:noFill/>
                </a:ln>
                <a:solidFill>
                  <a:prstClr val="black"/>
                </a:solidFill>
                <a:effectLst/>
                <a:uLnTx/>
                <a:uFillTx/>
                <a:latin typeface="Verdana"/>
                <a:ea typeface="+mn-ea"/>
                <a:cs typeface="+mn-cs"/>
              </a:rPr>
              <a:t> Etelä-Suomi</a:t>
            </a:r>
          </a:p>
        </p:txBody>
      </p:sp>
    </p:spTree>
    <p:extLst>
      <p:ext uri="{BB962C8B-B14F-4D97-AF65-F5344CB8AC3E}">
        <p14:creationId xmlns:p14="http://schemas.microsoft.com/office/powerpoint/2010/main" val="3128686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dirty="0"/>
              <a:t>IMO:n sopimusmuutosten kansallisen hyväksymisen ja voimaansaattamisen tilanne ja päätöslauselmaseuranta: LVM</a:t>
            </a:r>
          </a:p>
        </p:txBody>
      </p:sp>
      <p:sp>
        <p:nvSpPr>
          <p:cNvPr id="5" name="Sisällön paikkamerkki 4"/>
          <p:cNvSpPr>
            <a:spLocks noGrp="1"/>
          </p:cNvSpPr>
          <p:nvPr>
            <p:ph sz="half" idx="1"/>
          </p:nvPr>
        </p:nvSpPr>
        <p:spPr>
          <a:xfrm>
            <a:off x="615180" y="1923393"/>
            <a:ext cx="5184000" cy="4257440"/>
          </a:xfrm>
        </p:spPr>
        <p:txBody>
          <a:bodyPr/>
          <a:lstStyle/>
          <a:p>
            <a:r>
              <a:rPr lang="fi-FI" sz="1800" dirty="0"/>
              <a:t>IMO-sopimusmuutosten hyväksymisessä ja voimaansaattamisessa noudatetaan sovittuja prosesseja. Vastuuvalmistelijat virastossa ja ministeriössä seuraavat IMO:n komiteoiden valmistelua.</a:t>
            </a:r>
          </a:p>
          <a:p>
            <a:r>
              <a:rPr lang="fi-FI" sz="1800" dirty="0"/>
              <a:t>Toisinaan lainsäädännön alaan kuuluvia muutoksia vastustettava prosessisyistä. Suurin </a:t>
            </a:r>
            <a:r>
              <a:rPr lang="fi-FI" sz="1800"/>
              <a:t>osa muutoksista </a:t>
            </a:r>
            <a:r>
              <a:rPr lang="fi-FI" sz="1800" dirty="0"/>
              <a:t>saadaan hyväksyttyä ja saatettua voimaan </a:t>
            </a:r>
            <a:r>
              <a:rPr lang="fi-FI" sz="1800" dirty="0" err="1"/>
              <a:t>IMOn</a:t>
            </a:r>
            <a:r>
              <a:rPr lang="fi-FI" sz="1800" dirty="0"/>
              <a:t> aikatauluissa.</a:t>
            </a:r>
          </a:p>
          <a:p>
            <a:r>
              <a:rPr lang="fi-FI" sz="1800" dirty="0"/>
              <a:t>Seurannassa hyödynnetään </a:t>
            </a:r>
            <a:r>
              <a:rPr lang="fi-FI" sz="1800" dirty="0" err="1">
                <a:hlinkClick r:id="rId3"/>
              </a:rPr>
              <a:t>excel</a:t>
            </a:r>
            <a:r>
              <a:rPr lang="fi-FI" sz="1800" dirty="0">
                <a:hlinkClick r:id="rId3"/>
              </a:rPr>
              <a:t>-työkirjaa</a:t>
            </a:r>
            <a:endParaRPr lang="fi-FI" sz="1800" dirty="0"/>
          </a:p>
        </p:txBody>
      </p:sp>
      <p:sp>
        <p:nvSpPr>
          <p:cNvPr id="6" name="Sisällön paikkamerkki 5"/>
          <p:cNvSpPr>
            <a:spLocks noGrp="1"/>
          </p:cNvSpPr>
          <p:nvPr>
            <p:ph sz="half" idx="2"/>
          </p:nvPr>
        </p:nvSpPr>
        <p:spPr/>
        <p:txBody>
          <a:bodyPr/>
          <a:lstStyle/>
          <a:p>
            <a:r>
              <a:rPr lang="fi-FI" sz="1800" dirty="0"/>
              <a:t>MSC:n sopimusmuutosten tilanne: 18 päätöslauselmaa hyväksytty ja tulossa voimaan vuodenvaihteessa </a:t>
            </a:r>
            <a:r>
              <a:rPr lang="fi-FI" sz="1800" dirty="0" err="1"/>
              <a:t>VNA:lla</a:t>
            </a:r>
            <a:r>
              <a:rPr lang="fi-FI" sz="1800" dirty="0"/>
              <a:t>. Kahdesta päätöslauselmasta annettu syksyllä HE. Hyväksyttävänä 2 päätöslauselmaa. Valmistelussa 9 päätöslauselmaa.</a:t>
            </a:r>
          </a:p>
          <a:p>
            <a:r>
              <a:rPr lang="fi-FI" sz="1800" dirty="0" err="1"/>
              <a:t>MEPC:n</a:t>
            </a:r>
            <a:r>
              <a:rPr lang="fi-FI" sz="1800" dirty="0"/>
              <a:t> sopimusmuutosten tilanne: 9 päätöslauselmaa valmistelussa. Näistä 4 eduskuntaan. Loput 5 hyväksytty (TP), mutta ei vielä saatettu voimaan.</a:t>
            </a:r>
          </a:p>
          <a:p>
            <a:r>
              <a:rPr lang="fi-FI" sz="1800" dirty="0"/>
              <a:t>Mittarit: Hyväksyttyjen ja voimaansaatettujen muutosten määrä/vuosi, Lainsäädännön laadullinen arviointi</a:t>
            </a:r>
          </a:p>
          <a:p>
            <a:endParaRPr lang="fi-FI" dirty="0"/>
          </a:p>
        </p:txBody>
      </p:sp>
      <p:sp>
        <p:nvSpPr>
          <p:cNvPr id="3" name="Päivämäärän paikkamerkki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E52A0E-71E4-4CE8-933C-8EB6B17ABFBF}" type="datetime1">
              <a:rPr kumimoji="0" lang="fi-FI" sz="1000" b="0" i="0" u="none" strike="noStrike" kern="1200" cap="none" spc="0" normalizeH="0" baseline="0" noProof="0" smtClean="0">
                <a:ln>
                  <a:noFill/>
                </a:ln>
                <a:solidFill>
                  <a:srgbClr val="7C878E"/>
                </a:solidFill>
                <a:effectLst/>
                <a:uLnTx/>
                <a:uFillTx/>
                <a:latin typeface="Verdana"/>
                <a:ea typeface="+mn-ea"/>
                <a:cs typeface="+mn-cs"/>
              </a:rPr>
              <a:t>30.11.2023</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
        <p:nvSpPr>
          <p:cNvPr id="4" name="Dian numeron paikkamerkki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7DE6E4-DC77-456C-872A-552B509F49AF}" type="slidenum">
              <a:rPr kumimoji="0" lang="fi-FI" sz="1000" b="0" i="0" u="none" strike="noStrike" kern="1200" cap="none" spc="0" normalizeH="0" baseline="0" noProof="0" smtClean="0">
                <a:ln>
                  <a:noFill/>
                </a:ln>
                <a:solidFill>
                  <a:srgbClr val="7C878E"/>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i-FI" sz="1000" b="0" i="0" u="none" strike="noStrike" kern="1200" cap="none" spc="0" normalizeH="0" baseline="0" noProof="0">
              <a:ln>
                <a:noFill/>
              </a:ln>
              <a:solidFill>
                <a:srgbClr val="7C878E"/>
              </a:solidFill>
              <a:effectLst/>
              <a:uLnTx/>
              <a:uFillTx/>
              <a:latin typeface="Verdana"/>
              <a:ea typeface="+mn-ea"/>
              <a:cs typeface="+mn-cs"/>
            </a:endParaRPr>
          </a:p>
        </p:txBody>
      </p:sp>
    </p:spTree>
    <p:extLst>
      <p:ext uri="{BB962C8B-B14F-4D97-AF65-F5344CB8AC3E}">
        <p14:creationId xmlns:p14="http://schemas.microsoft.com/office/powerpoint/2010/main" val="70208298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095D520B-0A0B-BD02-8D23-37D6266BBFA4}"/>
              </a:ext>
            </a:extLst>
          </p:cNvPr>
          <p:cNvSpPr>
            <a:spLocks noGrp="1"/>
          </p:cNvSpPr>
          <p:nvPr>
            <p:ph type="title"/>
          </p:nvPr>
        </p:nvSpPr>
        <p:spPr>
          <a:xfrm>
            <a:off x="719324" y="387137"/>
            <a:ext cx="7089648" cy="679975"/>
          </a:xfrm>
        </p:spPr>
        <p:txBody>
          <a:bodyPr/>
          <a:lstStyle/>
          <a:p>
            <a:r>
              <a:rPr lang="fi-FI" dirty="0"/>
              <a:t>Organisaatiokaavio</a:t>
            </a:r>
          </a:p>
        </p:txBody>
      </p:sp>
      <p:sp>
        <p:nvSpPr>
          <p:cNvPr id="4" name="Päivämäärän paikkamerkki 3">
            <a:extLst>
              <a:ext uri="{FF2B5EF4-FFF2-40B4-BE49-F238E27FC236}">
                <a16:creationId xmlns:a16="http://schemas.microsoft.com/office/drawing/2014/main" id="{060381F5-3273-4CD1-8648-CA78FB7FF53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DBDBAA7F-B0EF-47DF-85C1-5F3DD881C84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graphicFrame>
        <p:nvGraphicFramePr>
          <p:cNvPr id="11" name="Kaaviokuva 10">
            <a:extLst>
              <a:ext uri="{FF2B5EF4-FFF2-40B4-BE49-F238E27FC236}">
                <a16:creationId xmlns:a16="http://schemas.microsoft.com/office/drawing/2014/main" id="{A1B3597A-4569-7169-0420-C08F1B583113}"/>
              </a:ext>
            </a:extLst>
          </p:cNvPr>
          <p:cNvGraphicFramePr/>
          <p:nvPr>
            <p:extLst>
              <p:ext uri="{D42A27DB-BD31-4B8C-83A1-F6EECF244321}">
                <p14:modId xmlns:p14="http://schemas.microsoft.com/office/powerpoint/2010/main" val="1934381711"/>
              </p:ext>
            </p:extLst>
          </p:nvPr>
        </p:nvGraphicFramePr>
        <p:xfrm>
          <a:off x="464351" y="212774"/>
          <a:ext cx="11529847" cy="70857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51381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tsikko 6">
            <a:extLst>
              <a:ext uri="{FF2B5EF4-FFF2-40B4-BE49-F238E27FC236}">
                <a16:creationId xmlns:a16="http://schemas.microsoft.com/office/drawing/2014/main" id="{FFCD2643-51B6-5427-3D14-07FF9F15B6AE}"/>
              </a:ext>
            </a:extLst>
          </p:cNvPr>
          <p:cNvSpPr>
            <a:spLocks noGrp="1"/>
          </p:cNvSpPr>
          <p:nvPr>
            <p:ph type="title"/>
          </p:nvPr>
        </p:nvSpPr>
        <p:spPr/>
        <p:txBody>
          <a:bodyPr/>
          <a:lstStyle/>
          <a:p>
            <a:r>
              <a:rPr lang="fi-FI" dirty="0"/>
              <a:t>Hallinnollinen säädösperusta</a:t>
            </a:r>
          </a:p>
        </p:txBody>
      </p:sp>
      <p:sp>
        <p:nvSpPr>
          <p:cNvPr id="5" name="Päivämäärän paikkamerkki 4">
            <a:extLst>
              <a:ext uri="{FF2B5EF4-FFF2-40B4-BE49-F238E27FC236}">
                <a16:creationId xmlns:a16="http://schemas.microsoft.com/office/drawing/2014/main" id="{3E040E46-E033-8053-F4A2-990540041454}"/>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AAEF18F0-B3C3-A804-F2FB-3E4B89E6F1F0}"/>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8" name="Tekstin paikkamerkki 7">
            <a:extLst>
              <a:ext uri="{FF2B5EF4-FFF2-40B4-BE49-F238E27FC236}">
                <a16:creationId xmlns:a16="http://schemas.microsoft.com/office/drawing/2014/main" id="{CA013731-0F20-99C5-1768-3DC82F6C721A}"/>
              </a:ext>
            </a:extLst>
          </p:cNvPr>
          <p:cNvSpPr>
            <a:spLocks noGrp="1"/>
          </p:cNvSpPr>
          <p:nvPr>
            <p:ph type="body" sz="quarter" idx="18"/>
          </p:nvPr>
        </p:nvSpPr>
        <p:spPr/>
        <p:txBody>
          <a:bodyPr/>
          <a:lstStyle/>
          <a:p>
            <a:r>
              <a:rPr lang="fi-FI" dirty="0"/>
              <a:t>Laki työsuojelun valvonnasta ja työpaikan työsuojeluyhteistoiminnasta (Työsuojelun valvontalaki, 20.1.2006/44, </a:t>
            </a:r>
            <a:r>
              <a:rPr lang="fi-FI" dirty="0">
                <a:hlinkClick r:id="rId2"/>
              </a:rPr>
              <a:t>linkki Finlexiin</a:t>
            </a:r>
            <a:r>
              <a:rPr lang="fi-FI" dirty="0"/>
              <a:t>)</a:t>
            </a:r>
          </a:p>
          <a:p>
            <a:r>
              <a:rPr lang="fi-FI" dirty="0"/>
              <a:t>Lisäksi valvomme yli </a:t>
            </a:r>
            <a:r>
              <a:rPr lang="fi-FI" dirty="0">
                <a:hlinkClick r:id="rId3"/>
              </a:rPr>
              <a:t>sataa eri säädöstä</a:t>
            </a:r>
            <a:r>
              <a:rPr lang="fi-FI" dirty="0"/>
              <a:t>, jotka liittyvät muun muassa työympäristöön, työaikaan ja työsuhteen ehtoihin.</a:t>
            </a:r>
          </a:p>
        </p:txBody>
      </p:sp>
    </p:spTree>
    <p:extLst>
      <p:ext uri="{BB962C8B-B14F-4D97-AF65-F5344CB8AC3E}">
        <p14:creationId xmlns:p14="http://schemas.microsoft.com/office/powerpoint/2010/main" val="5773086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3ABCD8-25F2-459E-B02A-1A3009C68FFF}"/>
              </a:ext>
            </a:extLst>
          </p:cNvPr>
          <p:cNvSpPr>
            <a:spLocks noGrp="1"/>
          </p:cNvSpPr>
          <p:nvPr>
            <p:ph type="title"/>
          </p:nvPr>
        </p:nvSpPr>
        <p:spPr>
          <a:xfrm>
            <a:off x="6095996" y="243840"/>
            <a:ext cx="5590032" cy="1138646"/>
          </a:xfrm>
        </p:spPr>
        <p:txBody>
          <a:bodyPr anchor="b">
            <a:normAutofit fontScale="90000"/>
          </a:bodyPr>
          <a:lstStyle/>
          <a:p>
            <a:r>
              <a:rPr lang="fi-FI" dirty="0"/>
              <a:t>Valvonnan suunnittelu ja seuranta</a:t>
            </a:r>
          </a:p>
        </p:txBody>
      </p:sp>
      <p:sp>
        <p:nvSpPr>
          <p:cNvPr id="3" name="Tekstin paikkamerkki 2">
            <a:extLst>
              <a:ext uri="{FF2B5EF4-FFF2-40B4-BE49-F238E27FC236}">
                <a16:creationId xmlns:a16="http://schemas.microsoft.com/office/drawing/2014/main" id="{7882F4F5-9E51-D5A7-CF4C-6EAB6CA37B98}"/>
              </a:ext>
            </a:extLst>
          </p:cNvPr>
          <p:cNvSpPr>
            <a:spLocks noGrp="1"/>
          </p:cNvSpPr>
          <p:nvPr>
            <p:ph type="body" sz="quarter" idx="13"/>
          </p:nvPr>
        </p:nvSpPr>
        <p:spPr>
          <a:xfrm>
            <a:off x="6095997" y="1382487"/>
            <a:ext cx="5590033" cy="4093028"/>
          </a:xfrm>
        </p:spPr>
        <p:txBody>
          <a:bodyPr>
            <a:noAutofit/>
          </a:bodyPr>
          <a:lstStyle/>
          <a:p>
            <a:pPr>
              <a:lnSpc>
                <a:spcPct val="90000"/>
              </a:lnSpc>
            </a:pPr>
            <a:r>
              <a:rPr lang="fi-FI" dirty="0"/>
              <a:t>Valvonta perustuu nelivuotisstrategiaan (</a:t>
            </a:r>
            <a:r>
              <a:rPr lang="fi-FI" dirty="0">
                <a:hlinkClick r:id="rId2"/>
              </a:rPr>
              <a:t>Tervettä työtä: Työsuojelun vastuualueiden runkosuunnitelma 2024-2027</a:t>
            </a:r>
            <a:r>
              <a:rPr lang="fi-FI" dirty="0"/>
              <a:t>)</a:t>
            </a:r>
          </a:p>
          <a:p>
            <a:pPr>
              <a:lnSpc>
                <a:spcPct val="90000"/>
              </a:lnSpc>
            </a:pPr>
            <a:r>
              <a:rPr lang="fi-FI" dirty="0"/>
              <a:t>Työsuojelun vastuualueet suunnittelevat seuraavan vuoden valvonnan linjaukset ja käytännön toteutuksen edellisvuoden syksyllä yhdessä </a:t>
            </a:r>
            <a:r>
              <a:rPr lang="fi-FI" dirty="0" err="1"/>
              <a:t>STM:n</a:t>
            </a:r>
            <a:r>
              <a:rPr lang="fi-FI" dirty="0"/>
              <a:t> kanssa (tulossopimus)</a:t>
            </a:r>
          </a:p>
          <a:p>
            <a:pPr>
              <a:lnSpc>
                <a:spcPct val="90000"/>
              </a:lnSpc>
            </a:pPr>
            <a:r>
              <a:rPr lang="fi-FI" dirty="0"/>
              <a:t>Valvonnan toteutumista seurataan tulossopimuksessa sovituin mittarein kolmannesvuosittain sekä kokonaisuutena vuoden valvontaa seuraavana keväänä</a:t>
            </a:r>
          </a:p>
        </p:txBody>
      </p:sp>
      <p:sp>
        <p:nvSpPr>
          <p:cNvPr id="4" name="Päivämäärän paikkamerkki 3">
            <a:extLst>
              <a:ext uri="{FF2B5EF4-FFF2-40B4-BE49-F238E27FC236}">
                <a16:creationId xmlns:a16="http://schemas.microsoft.com/office/drawing/2014/main" id="{7A713C4B-0470-795D-76E4-69B0AA6B4318}"/>
              </a:ext>
            </a:extLst>
          </p:cNvPr>
          <p:cNvSpPr>
            <a:spLocks noGrp="1"/>
          </p:cNvSpPr>
          <p:nvPr>
            <p:ph type="dt" sz="half" idx="15"/>
          </p:nvPr>
        </p:nvSpPr>
        <p:spPr>
          <a:xfrm>
            <a:off x="530176" y="6492875"/>
            <a:ext cx="878000" cy="365125"/>
          </a:xfrm>
        </p:spPr>
        <p:txBody>
          <a:bodyPr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30.11.2023</a:t>
            </a:fld>
            <a:endParaRPr kumimoji="0" lang="fi-FI" sz="800" b="0" i="0" u="none" strike="noStrike" kern="1200" cap="none" spc="0" normalizeH="0" baseline="0" noProof="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C293D16E-C6B8-3154-A34F-D04D2BA5760E}"/>
              </a:ext>
            </a:extLst>
          </p:cNvPr>
          <p:cNvSpPr>
            <a:spLocks noGrp="1"/>
          </p:cNvSpPr>
          <p:nvPr>
            <p:ph type="sldNum" sz="quarter" idx="16"/>
          </p:nvPr>
        </p:nvSpPr>
        <p:spPr>
          <a:xfrm>
            <a:off x="0" y="6492875"/>
            <a:ext cx="485775"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92</a:t>
            </a:fld>
            <a:r>
              <a:rPr kumimoji="0" lang="fi-FI" sz="800" b="0" i="0" u="none" strike="noStrike" kern="1200" cap="none" spc="0" normalizeH="0" baseline="0" noProof="0">
                <a:ln>
                  <a:noFill/>
                </a:ln>
                <a:solidFill>
                  <a:prstClr val="black"/>
                </a:solidFill>
                <a:effectLst/>
                <a:uLnTx/>
                <a:uFillTx/>
                <a:latin typeface="Verdana"/>
                <a:ea typeface="+mn-ea"/>
                <a:cs typeface="+mn-cs"/>
              </a:rPr>
              <a:t> </a:t>
            </a:r>
          </a:p>
        </p:txBody>
      </p:sp>
    </p:spTree>
    <p:extLst>
      <p:ext uri="{BB962C8B-B14F-4D97-AF65-F5344CB8AC3E}">
        <p14:creationId xmlns:p14="http://schemas.microsoft.com/office/powerpoint/2010/main" val="1707777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F11A38-2236-D1AE-C68C-01127554ADF5}"/>
              </a:ext>
            </a:extLst>
          </p:cNvPr>
          <p:cNvSpPr>
            <a:spLocks noGrp="1"/>
          </p:cNvSpPr>
          <p:nvPr>
            <p:ph type="title"/>
          </p:nvPr>
        </p:nvSpPr>
        <p:spPr>
          <a:xfrm>
            <a:off x="388937" y="796015"/>
            <a:ext cx="7459784" cy="671195"/>
          </a:xfrm>
        </p:spPr>
        <p:txBody>
          <a:bodyPr>
            <a:normAutofit fontScale="90000"/>
          </a:bodyPr>
          <a:lstStyle/>
          <a:p>
            <a:r>
              <a:rPr lang="fi-FI" dirty="0"/>
              <a:t>Merenkulun valvonnan painopisteet 2023 </a:t>
            </a:r>
          </a:p>
        </p:txBody>
      </p:sp>
      <p:sp>
        <p:nvSpPr>
          <p:cNvPr id="5" name="Päivämäärän paikkamerkki 4">
            <a:extLst>
              <a:ext uri="{FF2B5EF4-FFF2-40B4-BE49-F238E27FC236}">
                <a16:creationId xmlns:a16="http://schemas.microsoft.com/office/drawing/2014/main" id="{39677A3E-F39E-1AF3-11A0-927C1B12D38A}"/>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6" name="Dian numeron paikkamerkki 5">
            <a:extLst>
              <a:ext uri="{FF2B5EF4-FFF2-40B4-BE49-F238E27FC236}">
                <a16:creationId xmlns:a16="http://schemas.microsoft.com/office/drawing/2014/main" id="{7FDA8865-1E93-C03D-C5DE-2E16EC42B7D2}"/>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3" name="Tekstin paikkamerkki 2">
            <a:extLst>
              <a:ext uri="{FF2B5EF4-FFF2-40B4-BE49-F238E27FC236}">
                <a16:creationId xmlns:a16="http://schemas.microsoft.com/office/drawing/2014/main" id="{3026736E-0F08-6859-B8D4-DAF5365323AF}"/>
              </a:ext>
            </a:extLst>
          </p:cNvPr>
          <p:cNvSpPr>
            <a:spLocks noGrp="1"/>
          </p:cNvSpPr>
          <p:nvPr>
            <p:ph type="body" sz="quarter" idx="18"/>
          </p:nvPr>
        </p:nvSpPr>
        <p:spPr>
          <a:xfrm>
            <a:off x="388937" y="1762124"/>
            <a:ext cx="7459196" cy="4130675"/>
          </a:xfrm>
        </p:spPr>
        <p:txBody>
          <a:bodyPr>
            <a:normAutofit/>
          </a:bodyPr>
          <a:lstStyle/>
          <a:p>
            <a:r>
              <a:rPr lang="fi-FI" dirty="0"/>
              <a:t>Ahtaus -hanke</a:t>
            </a:r>
          </a:p>
          <a:p>
            <a:r>
              <a:rPr lang="fi-FI" dirty="0"/>
              <a:t>Alus -hanke</a:t>
            </a:r>
          </a:p>
          <a:p>
            <a:r>
              <a:rPr lang="fi-FI" dirty="0"/>
              <a:t>MLC -hanke</a:t>
            </a:r>
          </a:p>
          <a:p>
            <a:r>
              <a:rPr lang="fi-FI" dirty="0"/>
              <a:t>Satama- ja VAK -hanke</a:t>
            </a:r>
          </a:p>
          <a:p>
            <a:r>
              <a:rPr lang="fi-FI" dirty="0"/>
              <a:t>Merenkulun työajat –hanke</a:t>
            </a:r>
          </a:p>
          <a:p>
            <a:r>
              <a:rPr lang="fi-FI" dirty="0"/>
              <a:t>Viranomais- ja sidosryhmäyhteistyö </a:t>
            </a:r>
          </a:p>
          <a:p>
            <a:endParaRPr lang="fi-FI" dirty="0"/>
          </a:p>
        </p:txBody>
      </p:sp>
    </p:spTree>
    <p:extLst>
      <p:ext uri="{BB962C8B-B14F-4D97-AF65-F5344CB8AC3E}">
        <p14:creationId xmlns:p14="http://schemas.microsoft.com/office/powerpoint/2010/main" val="32023117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tsikko 8">
            <a:extLst>
              <a:ext uri="{FF2B5EF4-FFF2-40B4-BE49-F238E27FC236}">
                <a16:creationId xmlns:a16="http://schemas.microsoft.com/office/drawing/2014/main" id="{CF6866CA-29BB-4047-8DD4-B11C738B3897}"/>
              </a:ext>
            </a:extLst>
          </p:cNvPr>
          <p:cNvSpPr>
            <a:spLocks noGrp="1"/>
          </p:cNvSpPr>
          <p:nvPr>
            <p:ph type="title"/>
          </p:nvPr>
        </p:nvSpPr>
        <p:spPr/>
        <p:txBody>
          <a:bodyPr/>
          <a:lstStyle/>
          <a:p>
            <a:r>
              <a:rPr lang="fi-FI" dirty="0"/>
              <a:t>Mitä teemme?</a:t>
            </a:r>
          </a:p>
        </p:txBody>
      </p:sp>
      <p:sp>
        <p:nvSpPr>
          <p:cNvPr id="4" name="Päivämäärän paikkamerkki 3">
            <a:extLst>
              <a:ext uri="{FF2B5EF4-FFF2-40B4-BE49-F238E27FC236}">
                <a16:creationId xmlns:a16="http://schemas.microsoft.com/office/drawing/2014/main" id="{58CBE128-7E25-43A7-A07B-1D4869E49D35}"/>
              </a:ext>
            </a:extLst>
          </p:cNvPr>
          <p:cNvSpPr>
            <a:spLocks noGrp="1"/>
          </p:cNvSpPr>
          <p:nvPr>
            <p:ph type="dt" sz="half" idx="1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0B632-FA91-4C90-A3EA-F458EA3DA143}"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10" name="Tekstin paikkamerkki 9">
            <a:extLst>
              <a:ext uri="{FF2B5EF4-FFF2-40B4-BE49-F238E27FC236}">
                <a16:creationId xmlns:a16="http://schemas.microsoft.com/office/drawing/2014/main" id="{F35AF90B-AF0E-42FB-9EF6-AAB1F08BC8C3}"/>
              </a:ext>
            </a:extLst>
          </p:cNvPr>
          <p:cNvSpPr>
            <a:spLocks noGrp="1"/>
          </p:cNvSpPr>
          <p:nvPr>
            <p:ph type="body" sz="quarter" idx="18"/>
          </p:nvPr>
        </p:nvSpPr>
        <p:spPr/>
        <p:txBody>
          <a:bodyPr>
            <a:normAutofit/>
          </a:bodyPr>
          <a:lstStyle/>
          <a:p>
            <a:pPr>
              <a:spcAft>
                <a:spcPts val="400"/>
              </a:spcAft>
            </a:pPr>
            <a:r>
              <a:rPr lang="fi-FI" sz="1800" dirty="0"/>
              <a:t>MLC-tarkastukset ja lausunnot</a:t>
            </a:r>
          </a:p>
          <a:p>
            <a:pPr>
              <a:spcAft>
                <a:spcPts val="400"/>
              </a:spcAft>
            </a:pPr>
            <a:r>
              <a:rPr lang="fi-FI" sz="1800" dirty="0"/>
              <a:t>Ammattikäyttöön rekisteröitävien alusten käyttöönottotarkastukset</a:t>
            </a:r>
          </a:p>
          <a:p>
            <a:pPr>
              <a:spcAft>
                <a:spcPts val="400"/>
              </a:spcAft>
            </a:pPr>
            <a:r>
              <a:rPr lang="fi-FI" sz="1800" dirty="0"/>
              <a:t>Merenkulkijoiden lepoaikojen valvonta</a:t>
            </a:r>
          </a:p>
          <a:p>
            <a:pPr>
              <a:spcAft>
                <a:spcPts val="400"/>
              </a:spcAft>
            </a:pPr>
            <a:r>
              <a:rPr lang="fi-FI" sz="1800" dirty="0"/>
              <a:t>Kotimaanliikenteen ammattikäytössä olevien aluksien työsuojelutarkastukset</a:t>
            </a:r>
          </a:p>
          <a:p>
            <a:pPr>
              <a:spcAft>
                <a:spcPts val="400"/>
              </a:spcAft>
            </a:pPr>
            <a:r>
              <a:rPr lang="fi-FI" sz="1800" dirty="0"/>
              <a:t>Määräaikaistarkastukset bruttovetoisuudeltaan yli 199 tonnin aluksille, joita käytetään kotimaan liikenteessä </a:t>
            </a:r>
          </a:p>
          <a:p>
            <a:pPr>
              <a:spcAft>
                <a:spcPts val="400"/>
              </a:spcAft>
            </a:pPr>
            <a:r>
              <a:rPr lang="fi-FI" sz="1800" dirty="0"/>
              <a:t>Varustamoiden valvonta</a:t>
            </a:r>
          </a:p>
          <a:p>
            <a:pPr>
              <a:spcAft>
                <a:spcPts val="400"/>
              </a:spcAft>
            </a:pPr>
            <a:r>
              <a:rPr lang="fi-FI" sz="1800" dirty="0"/>
              <a:t>Satamien rakenteellisen turvallisuuden ja työturvallisuuden valvonta</a:t>
            </a:r>
          </a:p>
        </p:txBody>
      </p:sp>
      <p:sp>
        <p:nvSpPr>
          <p:cNvPr id="2" name="Tekstin paikkamerkki 1">
            <a:extLst>
              <a:ext uri="{FF2B5EF4-FFF2-40B4-BE49-F238E27FC236}">
                <a16:creationId xmlns:a16="http://schemas.microsoft.com/office/drawing/2014/main" id="{A65CA963-8105-4170-8EBE-1A7B37BD073E}"/>
              </a:ext>
            </a:extLst>
          </p:cNvPr>
          <p:cNvSpPr>
            <a:spLocks noGrp="1"/>
          </p:cNvSpPr>
          <p:nvPr>
            <p:ph type="body" sz="quarter" idx="19"/>
          </p:nvPr>
        </p:nvSpPr>
        <p:spPr/>
        <p:txBody>
          <a:bodyPr>
            <a:normAutofit lnSpcReduction="10000"/>
          </a:bodyPr>
          <a:lstStyle/>
          <a:p>
            <a:pPr>
              <a:spcAft>
                <a:spcPts val="400"/>
              </a:spcAft>
            </a:pPr>
            <a:r>
              <a:rPr lang="fi-FI" sz="2000" dirty="0"/>
              <a:t>VAK – viranomaisyhteistyö vaarallisten aineiden maantiekuljetusten valvonnassa (satamissa tapahtuvat tarkastukset)</a:t>
            </a:r>
          </a:p>
          <a:p>
            <a:pPr>
              <a:spcAft>
                <a:spcPts val="400"/>
              </a:spcAft>
            </a:pPr>
            <a:r>
              <a:rPr lang="fi-FI" sz="2000" dirty="0"/>
              <a:t>Työtapaturmien tutkinta</a:t>
            </a:r>
          </a:p>
          <a:p>
            <a:pPr>
              <a:spcAft>
                <a:spcPts val="400"/>
              </a:spcAft>
            </a:pPr>
            <a:r>
              <a:rPr lang="fi-FI" sz="2000" dirty="0"/>
              <a:t>Miehityslausuntojen laatiminen</a:t>
            </a:r>
          </a:p>
          <a:p>
            <a:pPr>
              <a:spcAft>
                <a:spcPts val="400"/>
              </a:spcAft>
            </a:pPr>
            <a:r>
              <a:rPr lang="fi-FI" sz="2000" dirty="0"/>
              <a:t>Muiden viranomaisten valvonta liittyen turvalliseen työskentelyyn vesiympäristössä</a:t>
            </a:r>
          </a:p>
          <a:p>
            <a:pPr>
              <a:spcAft>
                <a:spcPts val="400"/>
              </a:spcAft>
            </a:pPr>
            <a:r>
              <a:rPr lang="fi-FI" sz="2000" dirty="0"/>
              <a:t>Viranomaisyhteistyö</a:t>
            </a:r>
          </a:p>
          <a:p>
            <a:pPr>
              <a:spcAft>
                <a:spcPts val="400"/>
              </a:spcAft>
            </a:pPr>
            <a:r>
              <a:rPr lang="fi-FI" sz="2000" dirty="0"/>
              <a:t>Lakimuutoksiin lausuminen</a:t>
            </a:r>
          </a:p>
          <a:p>
            <a:pPr>
              <a:spcAft>
                <a:spcPts val="400"/>
              </a:spcAft>
            </a:pPr>
            <a:r>
              <a:rPr lang="fi-FI" sz="2000" dirty="0"/>
              <a:t>Sidosryhmäyhteistyö ja niissä vaikuttaminen</a:t>
            </a:r>
          </a:p>
          <a:p>
            <a:endParaRPr lang="fi-FI" dirty="0"/>
          </a:p>
        </p:txBody>
      </p:sp>
    </p:spTree>
    <p:extLst>
      <p:ext uri="{BB962C8B-B14F-4D97-AF65-F5344CB8AC3E}">
        <p14:creationId xmlns:p14="http://schemas.microsoft.com/office/powerpoint/2010/main" val="146204920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50311C-0ACB-ECC9-ACB3-C23C41F835A9}"/>
              </a:ext>
            </a:extLst>
          </p:cNvPr>
          <p:cNvSpPr>
            <a:spLocks noGrp="1"/>
          </p:cNvSpPr>
          <p:nvPr>
            <p:ph type="title"/>
          </p:nvPr>
        </p:nvSpPr>
        <p:spPr>
          <a:xfrm>
            <a:off x="719326" y="208572"/>
            <a:ext cx="7089648" cy="779872"/>
          </a:xfrm>
        </p:spPr>
        <p:txBody>
          <a:bodyPr/>
          <a:lstStyle/>
          <a:p>
            <a:r>
              <a:rPr lang="fi-FI" dirty="0"/>
              <a:t>Prosessien kuvaaminen</a:t>
            </a:r>
          </a:p>
        </p:txBody>
      </p:sp>
      <p:sp>
        <p:nvSpPr>
          <p:cNvPr id="3" name="Tekstin paikkamerkki 2">
            <a:extLst>
              <a:ext uri="{FF2B5EF4-FFF2-40B4-BE49-F238E27FC236}">
                <a16:creationId xmlns:a16="http://schemas.microsoft.com/office/drawing/2014/main" id="{78EE51C4-2513-E39F-43D0-F6F7C8834737}"/>
              </a:ext>
            </a:extLst>
          </p:cNvPr>
          <p:cNvSpPr>
            <a:spLocks noGrp="1"/>
          </p:cNvSpPr>
          <p:nvPr>
            <p:ph type="body" sz="quarter" idx="13"/>
          </p:nvPr>
        </p:nvSpPr>
        <p:spPr>
          <a:xfrm>
            <a:off x="719327" y="1650125"/>
            <a:ext cx="10753348" cy="3586898"/>
          </a:xfrm>
        </p:spPr>
        <p:txBody>
          <a:bodyPr/>
          <a:lstStyle/>
          <a:p>
            <a:endParaRPr lang="fi-FI" dirty="0"/>
          </a:p>
        </p:txBody>
      </p:sp>
      <p:sp>
        <p:nvSpPr>
          <p:cNvPr id="4" name="Päivämäärän paikkamerkki 3">
            <a:extLst>
              <a:ext uri="{FF2B5EF4-FFF2-40B4-BE49-F238E27FC236}">
                <a16:creationId xmlns:a16="http://schemas.microsoft.com/office/drawing/2014/main" id="{365B97E1-ED84-AF0A-9417-00EE3A627A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154F1C2B-93AF-C115-9C75-119D5F2B00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pic>
        <p:nvPicPr>
          <p:cNvPr id="7" name="Kuva 6" descr="Kuva, joka sisältää kohteen teksti, kuvakaappaus, diagrammi, Suunnitelma&#10;&#10;Kuvaus luotu automaattisesti">
            <a:extLst>
              <a:ext uri="{FF2B5EF4-FFF2-40B4-BE49-F238E27FC236}">
                <a16:creationId xmlns:a16="http://schemas.microsoft.com/office/drawing/2014/main" id="{64FB836D-DE6A-008C-D1BC-04051E75A1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775" y="1066151"/>
            <a:ext cx="8483658" cy="5609286"/>
          </a:xfrm>
          <a:prstGeom prst="rect">
            <a:avLst/>
          </a:prstGeom>
        </p:spPr>
      </p:pic>
    </p:spTree>
    <p:extLst>
      <p:ext uri="{BB962C8B-B14F-4D97-AF65-F5344CB8AC3E}">
        <p14:creationId xmlns:p14="http://schemas.microsoft.com/office/powerpoint/2010/main" val="313297874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893AB17-482D-9960-EF56-8CE31B889C5E}"/>
              </a:ext>
            </a:extLst>
          </p:cNvPr>
          <p:cNvSpPr>
            <a:spLocks noGrp="1"/>
          </p:cNvSpPr>
          <p:nvPr>
            <p:ph type="title"/>
          </p:nvPr>
        </p:nvSpPr>
        <p:spPr>
          <a:xfrm>
            <a:off x="5291328" y="701040"/>
            <a:ext cx="6394704" cy="724989"/>
          </a:xfrm>
        </p:spPr>
        <p:txBody>
          <a:bodyPr>
            <a:normAutofit/>
          </a:bodyPr>
          <a:lstStyle/>
          <a:p>
            <a:r>
              <a:rPr lang="fi-FI" dirty="0"/>
              <a:t>Työtapaturmatutkinta</a:t>
            </a:r>
          </a:p>
        </p:txBody>
      </p:sp>
      <p:sp>
        <p:nvSpPr>
          <p:cNvPr id="6" name="Tekstin paikkamerkki 5">
            <a:extLst>
              <a:ext uri="{FF2B5EF4-FFF2-40B4-BE49-F238E27FC236}">
                <a16:creationId xmlns:a16="http://schemas.microsoft.com/office/drawing/2014/main" id="{34DAE88A-B443-225C-D394-FE9A21F62578}"/>
              </a:ext>
            </a:extLst>
          </p:cNvPr>
          <p:cNvSpPr>
            <a:spLocks noGrp="1"/>
          </p:cNvSpPr>
          <p:nvPr>
            <p:ph type="body" sz="quarter" idx="13"/>
          </p:nvPr>
        </p:nvSpPr>
        <p:spPr>
          <a:xfrm>
            <a:off x="5291327" y="1839686"/>
            <a:ext cx="6394704" cy="4086071"/>
          </a:xfrm>
        </p:spPr>
        <p:txBody>
          <a:bodyPr/>
          <a:lstStyle/>
          <a:p>
            <a:r>
              <a:rPr lang="fi-FI" dirty="0"/>
              <a:t>Työnantajan on viipymättä ilmoitettava vakavasta työtapaturmasta poliisille ja aluehallintoviraston työsuojelun vastuualueelle</a:t>
            </a:r>
          </a:p>
          <a:p>
            <a:r>
              <a:rPr lang="fi-FI" dirty="0"/>
              <a:t>Työsuojeluviranomainen tutkii tietoonsa tulleet vakavat työtapaturmat kiireellisesti</a:t>
            </a:r>
          </a:p>
          <a:p>
            <a:r>
              <a:rPr lang="fi-FI" dirty="0"/>
              <a:t>Tutkinnassa selvitetään tapahtumien kulku ja työtapaturmaan johtaneet syyt sekä tekijät, joiden avulla voidaan estää samankaltaiset tapaturmat. </a:t>
            </a:r>
          </a:p>
          <a:p>
            <a:endParaRPr lang="fi-FI" dirty="0"/>
          </a:p>
          <a:p>
            <a:endParaRPr lang="fi-FI" dirty="0"/>
          </a:p>
          <a:p>
            <a:endParaRPr lang="fi-FI" dirty="0"/>
          </a:p>
          <a:p>
            <a:endParaRPr lang="fi-FI" dirty="0"/>
          </a:p>
        </p:txBody>
      </p:sp>
      <p:sp>
        <p:nvSpPr>
          <p:cNvPr id="11" name="Tekstin paikkamerkki 10">
            <a:extLst>
              <a:ext uri="{FF2B5EF4-FFF2-40B4-BE49-F238E27FC236}">
                <a16:creationId xmlns:a16="http://schemas.microsoft.com/office/drawing/2014/main" id="{D347CDA3-6D02-E5C8-9507-B2240EB4EF7A}"/>
              </a:ext>
            </a:extLst>
          </p:cNvPr>
          <p:cNvSpPr>
            <a:spLocks noGrp="1"/>
          </p:cNvSpPr>
          <p:nvPr>
            <p:ph type="body" sz="quarter" idx="14"/>
          </p:nvPr>
        </p:nvSpPr>
        <p:spPr>
          <a:xfrm>
            <a:off x="1115909" y="1649163"/>
            <a:ext cx="2641728" cy="2443866"/>
          </a:xfrm>
        </p:spPr>
        <p:txBody>
          <a:bodyPr>
            <a:normAutofit lnSpcReduction="10000"/>
          </a:bodyPr>
          <a:lstStyle/>
          <a:p>
            <a:r>
              <a:rPr lang="fi-FI" dirty="0"/>
              <a:t>Vuonna 2022 tutkimme lähes 1 100 vakavaa työtapaturmaa. Näistä 9 oli merenkulun tapaturmia.</a:t>
            </a:r>
          </a:p>
        </p:txBody>
      </p:sp>
      <p:sp>
        <p:nvSpPr>
          <p:cNvPr id="4" name="Päivämäärän paikkamerkki 3">
            <a:extLst>
              <a:ext uri="{FF2B5EF4-FFF2-40B4-BE49-F238E27FC236}">
                <a16:creationId xmlns:a16="http://schemas.microsoft.com/office/drawing/2014/main" id="{16D2ABC2-DDB0-8FE1-FB15-B13517976897}"/>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8A2B47DE-0E82-E8C4-25AC-9798FC56B55F}"/>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3565732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1E446A6-F8B0-0323-E952-2AB564C0BC5E}"/>
              </a:ext>
            </a:extLst>
          </p:cNvPr>
          <p:cNvSpPr>
            <a:spLocks noGrp="1"/>
          </p:cNvSpPr>
          <p:nvPr>
            <p:ph type="title"/>
          </p:nvPr>
        </p:nvSpPr>
        <p:spPr>
          <a:xfrm>
            <a:off x="5291327" y="323600"/>
            <a:ext cx="6394704" cy="1325563"/>
          </a:xfrm>
        </p:spPr>
        <p:txBody>
          <a:bodyPr/>
          <a:lstStyle/>
          <a:p>
            <a:r>
              <a:rPr lang="fi-FI" dirty="0"/>
              <a:t>Merenkulkijoiden lepoaikojen valvonta</a:t>
            </a:r>
          </a:p>
        </p:txBody>
      </p:sp>
      <p:sp>
        <p:nvSpPr>
          <p:cNvPr id="6" name="Tekstin paikkamerkki 5">
            <a:extLst>
              <a:ext uri="{FF2B5EF4-FFF2-40B4-BE49-F238E27FC236}">
                <a16:creationId xmlns:a16="http://schemas.microsoft.com/office/drawing/2014/main" id="{95B89403-D828-E640-AF37-9BF11D9C3285}"/>
              </a:ext>
            </a:extLst>
          </p:cNvPr>
          <p:cNvSpPr>
            <a:spLocks noGrp="1"/>
          </p:cNvSpPr>
          <p:nvPr>
            <p:ph type="body" sz="quarter" idx="13"/>
          </p:nvPr>
        </p:nvSpPr>
        <p:spPr>
          <a:xfrm>
            <a:off x="5291327" y="1876426"/>
            <a:ext cx="6394704" cy="4086224"/>
          </a:xfrm>
        </p:spPr>
        <p:txBody>
          <a:bodyPr>
            <a:normAutofit fontScale="92500" lnSpcReduction="10000"/>
          </a:bodyPr>
          <a:lstStyle/>
          <a:p>
            <a:r>
              <a:rPr lang="fi-FI" dirty="0"/>
              <a:t>Merityöaikalaki 296/1976 - kansainväliseen liikenteeseen rekisteröidyt alukset</a:t>
            </a:r>
          </a:p>
          <a:p>
            <a:endParaRPr lang="fi-FI" dirty="0"/>
          </a:p>
          <a:p>
            <a:r>
              <a:rPr lang="fi-FI" dirty="0"/>
              <a:t>Tätä lakia sovelletaan jäljempänä mainituin poikkeuksin työhön, jota suomalaisessa, ulkomaanliikenteeseen käytettävässä aluksessa toimessa oleva henkilö tekee aluksen lukuun taikka muutoin esimiehen määräyksestä aluksessa tai muualla.</a:t>
            </a:r>
          </a:p>
          <a:p>
            <a:endParaRPr lang="fi-FI" dirty="0"/>
          </a:p>
          <a:p>
            <a:r>
              <a:rPr lang="fi-FI" dirty="0"/>
              <a:t>Lain säännöksiä on noudatettava silloinkin, kun ulkomaanliikenteeseen käytettävä alus tekee matkoja Suomen satamien välillä.</a:t>
            </a:r>
          </a:p>
          <a:p>
            <a:pPr marL="0" indent="0">
              <a:buNone/>
            </a:pPr>
            <a:endParaRPr lang="fi-FI" dirty="0"/>
          </a:p>
        </p:txBody>
      </p:sp>
      <p:sp>
        <p:nvSpPr>
          <p:cNvPr id="7" name="Tekstin paikkamerkki 6">
            <a:extLst>
              <a:ext uri="{FF2B5EF4-FFF2-40B4-BE49-F238E27FC236}">
                <a16:creationId xmlns:a16="http://schemas.microsoft.com/office/drawing/2014/main" id="{6BA46511-DC94-A879-6668-F4198BC0F000}"/>
              </a:ext>
            </a:extLst>
          </p:cNvPr>
          <p:cNvSpPr>
            <a:spLocks noGrp="1"/>
          </p:cNvSpPr>
          <p:nvPr>
            <p:ph type="body" sz="quarter" idx="14"/>
          </p:nvPr>
        </p:nvSpPr>
        <p:spPr>
          <a:xfrm>
            <a:off x="1115909" y="1649163"/>
            <a:ext cx="2641728" cy="2684712"/>
          </a:xfrm>
        </p:spPr>
        <p:txBody>
          <a:bodyPr>
            <a:normAutofit fontScale="92500" lnSpcReduction="10000"/>
          </a:bodyPr>
          <a:lstStyle/>
          <a:p>
            <a:r>
              <a:rPr lang="fi-FI" dirty="0"/>
              <a:t>Suomessa valvotaan vähimmäis-lepoaikoja eikä työajan enimmäismääriä suomalaisilla aluksilla </a:t>
            </a:r>
          </a:p>
          <a:p>
            <a:endParaRPr lang="fi-FI" dirty="0"/>
          </a:p>
        </p:txBody>
      </p:sp>
      <p:sp>
        <p:nvSpPr>
          <p:cNvPr id="4" name="Päivämäärän paikkamerkki 3">
            <a:extLst>
              <a:ext uri="{FF2B5EF4-FFF2-40B4-BE49-F238E27FC236}">
                <a16:creationId xmlns:a16="http://schemas.microsoft.com/office/drawing/2014/main" id="{31B6478E-FFC1-40E4-18CA-6FD4C52FD7D7}"/>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122C40-75AC-41EE-B4EB-95249D2FB2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5" name="Dian numeron paikkamerkki 4">
            <a:extLst>
              <a:ext uri="{FF2B5EF4-FFF2-40B4-BE49-F238E27FC236}">
                <a16:creationId xmlns:a16="http://schemas.microsoft.com/office/drawing/2014/main" id="{3F97CC79-3B2B-2AA9-449B-7E0985E85D8E}"/>
              </a:ext>
            </a:extLst>
          </p:cNvPr>
          <p:cNvSpPr>
            <a:spLocks noGrp="1"/>
          </p:cNvSpPr>
          <p:nvPr>
            <p:ph type="sldNum" sz="quarter" idx="16"/>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0DF934-E0DA-478D-945B-62B2117763CC}" type="slidenum">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r>
              <a:rPr kumimoji="0" lang="fi-FI" sz="800" b="0" i="0" u="none" strike="noStrike" kern="1200" cap="none" spc="0" normalizeH="0" baseline="0" noProof="0">
                <a:ln>
                  <a:noFill/>
                </a:ln>
                <a:solidFill>
                  <a:prstClr val="black"/>
                </a:solidFill>
                <a:effectLst/>
                <a:uLnTx/>
                <a:uFillTx/>
                <a:latin typeface="Verdana"/>
                <a:ea typeface="+mn-ea"/>
                <a:cs typeface="+mn-cs"/>
              </a:rPr>
              <a:t> </a:t>
            </a:r>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26154765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98CDF57B-EDD3-973F-88FB-C4E141205767}"/>
              </a:ext>
            </a:extLst>
          </p:cNvPr>
          <p:cNvSpPr>
            <a:spLocks noGrp="1"/>
          </p:cNvSpPr>
          <p:nvPr>
            <p:ph type="title"/>
          </p:nvPr>
        </p:nvSpPr>
        <p:spPr/>
        <p:txBody>
          <a:bodyPr/>
          <a:lstStyle/>
          <a:p>
            <a:r>
              <a:rPr lang="fi-FI" dirty="0"/>
              <a:t>Merenkulkijoiden lepoaikojen valvonta</a:t>
            </a:r>
          </a:p>
        </p:txBody>
      </p:sp>
      <p:sp>
        <p:nvSpPr>
          <p:cNvPr id="7" name="Tekstin paikkamerkki 6">
            <a:extLst>
              <a:ext uri="{FF2B5EF4-FFF2-40B4-BE49-F238E27FC236}">
                <a16:creationId xmlns:a16="http://schemas.microsoft.com/office/drawing/2014/main" id="{EA09F8E0-3EDF-432B-0E43-6FC8B0DAF36F}"/>
              </a:ext>
            </a:extLst>
          </p:cNvPr>
          <p:cNvSpPr>
            <a:spLocks noGrp="1"/>
          </p:cNvSpPr>
          <p:nvPr>
            <p:ph type="body" sz="quarter" idx="13"/>
          </p:nvPr>
        </p:nvSpPr>
        <p:spPr/>
        <p:txBody>
          <a:bodyPr>
            <a:normAutofit fontScale="85000" lnSpcReduction="20000"/>
          </a:bodyPr>
          <a:lstStyle/>
          <a:p>
            <a:r>
              <a:rPr lang="fi-FI" dirty="0"/>
              <a:t>Laki työajasta kotimaanliikenteen aluksilla 248/1982 - kotimaan liikenteeseen rekisteröidyt alukset</a:t>
            </a:r>
          </a:p>
          <a:p>
            <a:endParaRPr lang="fi-FI" dirty="0"/>
          </a:p>
          <a:p>
            <a:r>
              <a:rPr lang="fi-FI" dirty="0"/>
              <a:t>Tätä lakia sovelletaan merityösopimuslaissa (756/2011) tarkoitettuun työhön suomalaisessa kotimaanliikenteeseen käytettävässä aluksessa tai työnantajan määräyksestä väliaikaisesti muualla (esimerkiksi alus liikennöi väliaikaisesti Ruotsin sisäisessä liikenteessä)</a:t>
            </a:r>
          </a:p>
          <a:p>
            <a:endParaRPr lang="fi-FI" dirty="0"/>
          </a:p>
          <a:p>
            <a:r>
              <a:rPr lang="fi-FI" dirty="0"/>
              <a:t>Kotimaanliikenteellä tarkoitetaan liikennettä Suomen rajojen sisäpuolella. Kotimaanliikenteeseen rinnastetaan liikenne Saimaan kanavan ja siihen välittömästi liittyvien Venäjän vesialueiden kautta Viipuriin sekä liikenne </a:t>
            </a:r>
            <a:r>
              <a:rPr lang="fi-FI" dirty="0" err="1"/>
              <a:t>Vihrevojn</a:t>
            </a:r>
            <a:r>
              <a:rPr lang="fi-FI" dirty="0"/>
              <a:t> ja Viipurin välillä.</a:t>
            </a:r>
          </a:p>
          <a:p>
            <a:endParaRPr lang="fi-FI" dirty="0"/>
          </a:p>
        </p:txBody>
      </p:sp>
      <p:sp>
        <p:nvSpPr>
          <p:cNvPr id="8" name="Tekstin paikkamerkki 7">
            <a:extLst>
              <a:ext uri="{FF2B5EF4-FFF2-40B4-BE49-F238E27FC236}">
                <a16:creationId xmlns:a16="http://schemas.microsoft.com/office/drawing/2014/main" id="{8DE12FFE-5D14-D213-510F-F6FFFC762540}"/>
              </a:ext>
            </a:extLst>
          </p:cNvPr>
          <p:cNvSpPr>
            <a:spLocks noGrp="1"/>
          </p:cNvSpPr>
          <p:nvPr>
            <p:ph type="body" sz="quarter" idx="14"/>
          </p:nvPr>
        </p:nvSpPr>
        <p:spPr>
          <a:xfrm>
            <a:off x="1115909" y="1649162"/>
            <a:ext cx="3141766" cy="2665663"/>
          </a:xfrm>
        </p:spPr>
        <p:txBody>
          <a:bodyPr>
            <a:normAutofit fontScale="92500"/>
          </a:bodyPr>
          <a:lstStyle/>
          <a:p>
            <a:r>
              <a:rPr lang="fi-FI" dirty="0"/>
              <a:t>Laki työajasta kotimaanliikenteen aluksilla yhtenevä Merityöaikalain kanssa vuorokautisen lepoajan osalta</a:t>
            </a:r>
          </a:p>
          <a:p>
            <a:endParaRPr lang="fi-FI" dirty="0"/>
          </a:p>
        </p:txBody>
      </p:sp>
      <p:sp>
        <p:nvSpPr>
          <p:cNvPr id="5" name="Päivämäärän paikkamerkki 4">
            <a:extLst>
              <a:ext uri="{FF2B5EF4-FFF2-40B4-BE49-F238E27FC236}">
                <a16:creationId xmlns:a16="http://schemas.microsoft.com/office/drawing/2014/main" id="{40CD7113-5230-8B9C-120C-2877E9EB272B}"/>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C87573-65D4-4A29-B832-681931DCA8EE}"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Tree>
    <p:extLst>
      <p:ext uri="{BB962C8B-B14F-4D97-AF65-F5344CB8AC3E}">
        <p14:creationId xmlns:p14="http://schemas.microsoft.com/office/powerpoint/2010/main" val="121519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24D27C3B-8321-4988-BA8D-06759E375C62}"/>
              </a:ext>
            </a:extLst>
          </p:cNvPr>
          <p:cNvSpPr>
            <a:spLocks noGrp="1"/>
          </p:cNvSpPr>
          <p:nvPr>
            <p:ph type="title"/>
          </p:nvPr>
        </p:nvSpPr>
        <p:spPr/>
        <p:txBody>
          <a:bodyPr>
            <a:normAutofit fontScale="90000"/>
          </a:bodyPr>
          <a:lstStyle/>
          <a:p>
            <a:r>
              <a:rPr lang="fi-FI" dirty="0"/>
              <a:t>Vähimmäislepoaika (Merityöaikalaki 296/1976 9a§)</a:t>
            </a:r>
          </a:p>
        </p:txBody>
      </p:sp>
      <p:sp>
        <p:nvSpPr>
          <p:cNvPr id="5" name="Päivämäärän paikkamerkki 4">
            <a:extLst>
              <a:ext uri="{FF2B5EF4-FFF2-40B4-BE49-F238E27FC236}">
                <a16:creationId xmlns:a16="http://schemas.microsoft.com/office/drawing/2014/main" id="{65499777-0A24-459B-BE3B-E9494A005E76}"/>
              </a:ext>
            </a:extLst>
          </p:cNvPr>
          <p:cNvSpPr>
            <a:spLocks noGrp="1"/>
          </p:cNvSpPr>
          <p:nvPr>
            <p:ph type="dt" sz="half" idx="1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A2A86A-7461-4C3F-BC7C-E59451DB46ED}" type="datetime1">
              <a:rPr kumimoji="0" lang="fi-FI" sz="800" b="0" i="0" u="none" strike="noStrike" kern="1200" cap="none" spc="0" normalizeH="0" baseline="0" noProof="0" smtClean="0">
                <a:ln>
                  <a:noFill/>
                </a:ln>
                <a:solidFill>
                  <a:prstClr val="black"/>
                </a:solidFill>
                <a:effectLst/>
                <a:uLnTx/>
                <a:uFillTx/>
                <a:latin typeface="Verdana"/>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30.11.2023</a:t>
            </a:fld>
            <a:endParaRPr kumimoji="0" lang="fi-FI" sz="800" b="0" i="0" u="none" strike="noStrike" kern="1200" cap="none" spc="0" normalizeH="0" baseline="0" noProof="0" dirty="0">
              <a:ln>
                <a:noFill/>
              </a:ln>
              <a:solidFill>
                <a:prstClr val="black"/>
              </a:solidFill>
              <a:effectLst/>
              <a:uLnTx/>
              <a:uFillTx/>
              <a:latin typeface="Verdana"/>
              <a:ea typeface="+mn-ea"/>
              <a:cs typeface="+mn-cs"/>
            </a:endParaRPr>
          </a:p>
        </p:txBody>
      </p:sp>
      <p:sp>
        <p:nvSpPr>
          <p:cNvPr id="2" name="Tekstin paikkamerkki 1">
            <a:extLst>
              <a:ext uri="{FF2B5EF4-FFF2-40B4-BE49-F238E27FC236}">
                <a16:creationId xmlns:a16="http://schemas.microsoft.com/office/drawing/2014/main" id="{746E209D-E98C-CF32-C05E-3128FAB13D4B}"/>
              </a:ext>
            </a:extLst>
          </p:cNvPr>
          <p:cNvSpPr>
            <a:spLocks noGrp="1"/>
          </p:cNvSpPr>
          <p:nvPr>
            <p:ph type="body" sz="quarter" idx="18"/>
          </p:nvPr>
        </p:nvSpPr>
        <p:spPr/>
        <p:txBody>
          <a:bodyPr/>
          <a:lstStyle/>
          <a:p>
            <a:endParaRPr lang="fi-FI" dirty="0"/>
          </a:p>
        </p:txBody>
      </p:sp>
      <p:pic>
        <p:nvPicPr>
          <p:cNvPr id="1026" name="Picture 2">
            <a:extLst>
              <a:ext uri="{FF2B5EF4-FFF2-40B4-BE49-F238E27FC236}">
                <a16:creationId xmlns:a16="http://schemas.microsoft.com/office/drawing/2014/main" id="{F568676E-06A1-490E-B17E-4633E11FCA89}"/>
              </a:ext>
            </a:extLst>
          </p:cNvPr>
          <p:cNvPicPr>
            <a:picLocks noGrp="1" noChangeAspect="1" noChangeArrowheads="1"/>
          </p:cNvPicPr>
          <p:nvPr>
            <p:ph idx="4294967295"/>
          </p:nvPr>
        </p:nvPicPr>
        <p:blipFill>
          <a:blip r:embed="rId2">
            <a:extLst>
              <a:ext uri="{28A0092B-C50C-407E-A947-70E740481C1C}">
                <a14:useLocalDpi xmlns:a14="http://schemas.microsoft.com/office/drawing/2010/main"/>
              </a:ext>
            </a:extLst>
          </a:blip>
          <a:srcRect/>
          <a:stretch>
            <a:fillRect/>
          </a:stretch>
        </p:blipFill>
        <p:spPr bwMode="auto">
          <a:xfrm>
            <a:off x="388349" y="1152525"/>
            <a:ext cx="11235969" cy="424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417033"/>
      </p:ext>
    </p:extLst>
  </p:cSld>
  <p:clrMapOvr>
    <a:masterClrMapping/>
  </p:clrMapOvr>
</p:sld>
</file>

<file path=ppt/theme/theme1.xml><?xml version="1.0" encoding="utf-8"?>
<a:theme xmlns:a="http://schemas.openxmlformats.org/drawingml/2006/main" name="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10.xml><?xml version="1.0" encoding="utf-8"?>
<a:theme xmlns:a="http://schemas.openxmlformats.org/drawingml/2006/main" name="Traficom su">
  <a:themeElements>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fontScheme name="Traficom 2022">
      <a:majorFont>
        <a:latin typeface="Verdana"/>
        <a:ea typeface=""/>
        <a:cs typeface=""/>
      </a:majorFont>
      <a:minorFont>
        <a:latin typeface="Verdana"/>
        <a:ea typeface=""/>
        <a:cs typeface=""/>
      </a:minorFont>
    </a:fontScheme>
    <a:fmtScheme name="Office-te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wrap="square" rtlCol="0" anchor="t">
        <a:noAutofit/>
      </a:bodyPr>
      <a:lstStyle>
        <a:defPPr algn="ctr">
          <a:defRPr dirty="0" err="1">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w="31750">
          <a:solidFill>
            <a:srgbClr val="00AEB2"/>
          </a:solidFill>
        </a:ln>
      </a:spPr>
      <a:bodyPr/>
      <a:lstStyle/>
      <a:style>
        <a:lnRef idx="1">
          <a:schemeClr val="accent1"/>
        </a:lnRef>
        <a:fillRef idx="0">
          <a:schemeClr val="accent1"/>
        </a:fillRef>
        <a:effectRef idx="0">
          <a:schemeClr val="accent1"/>
        </a:effectRef>
        <a:fontRef idx="minor">
          <a:schemeClr val="tx1"/>
        </a:fontRef>
      </a:style>
    </a:lnDef>
    <a:txDef>
      <a:spPr>
        <a:solidFill>
          <a:schemeClr val="tx2"/>
        </a:solidFill>
      </a:spPr>
      <a:bodyPr wrap="square" rtlCol="0">
        <a:spAutoFit/>
      </a:bodyPr>
      <a:lstStyle>
        <a:defPPr algn="l">
          <a:defRPr dirty="0" err="1" smtClean="0">
            <a:solidFill>
              <a:schemeClr val="bg1"/>
            </a:solidFill>
          </a:defRPr>
        </a:defPPr>
      </a:lstStyle>
    </a:txDef>
  </a:objectDefaults>
  <a:extraClrSchemeLst/>
  <a:custClrLst>
    <a:custClr name="Traficom 1">
      <a:srgbClr val="00AEB2"/>
    </a:custClr>
    <a:custClr name="Traficom 2">
      <a:srgbClr val="018285"/>
    </a:custClr>
    <a:custClr name="Traficom 3">
      <a:srgbClr val="0058B1"/>
    </a:custClr>
    <a:custClr name="Traficom 4">
      <a:srgbClr val="159637"/>
    </a:custClr>
    <a:custClr name="Traficom 5">
      <a:srgbClr val="81D600"/>
    </a:custClr>
    <a:custClr name="Traficom 6">
      <a:srgbClr val="009EFF"/>
    </a:custClr>
    <a:custClr name="Traficom 7">
      <a:srgbClr val="0066CC"/>
    </a:custClr>
    <a:custClr name="Traficom 8">
      <a:srgbClr val="EC017F"/>
    </a:custClr>
    <a:custClr name="Traficom 9">
      <a:srgbClr val="E90008"/>
    </a:custClr>
    <a:custClr name="Traficom 10">
      <a:srgbClr val="FF7D00"/>
    </a:custClr>
    <a:custClr name="Traficom 11">
      <a:srgbClr val="FFD400"/>
    </a:custClr>
    <a:custClr name="Traficom 12">
      <a:srgbClr val="056805"/>
    </a:custClr>
    <a:custClr name="Traficom 13">
      <a:srgbClr val="026273"/>
    </a:custClr>
    <a:custClr name="Traficom 14">
      <a:srgbClr val="002C74"/>
    </a:custClr>
    <a:custClr name="Traficom 15">
      <a:srgbClr val="820084"/>
    </a:custClr>
    <a:custClr name="Traficom 16">
      <a:srgbClr val="9E003B"/>
    </a:custClr>
  </a:custClrLst>
  <a:extLst>
    <a:ext uri="{05A4C25C-085E-4340-85A3-A5531E510DB2}">
      <thm15:themeFamily xmlns:thm15="http://schemas.microsoft.com/office/thememl/2012/main" name="TRAFICOM 1 FI.potx" id="{61F375FA-47A5-467C-967D-F961361B83E7}" vid="{42462818-6E7F-4005-9158-0642BAC3013E}"/>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TM 2023">
  <a:themeElements>
    <a:clrScheme name="STM 1">
      <a:dk1>
        <a:srgbClr val="464646"/>
      </a:dk1>
      <a:lt1>
        <a:srgbClr val="FFFFFF"/>
      </a:lt1>
      <a:dk2>
        <a:srgbClr val="464646"/>
      </a:dk2>
      <a:lt2>
        <a:srgbClr val="F0EBE1"/>
      </a:lt2>
      <a:accent1>
        <a:srgbClr val="96B8F3"/>
      </a:accent1>
      <a:accent2>
        <a:srgbClr val="FA8C46"/>
      </a:accent2>
      <a:accent3>
        <a:srgbClr val="EDC353"/>
      </a:accent3>
      <a:accent4>
        <a:srgbClr val="5BA078"/>
      </a:accent4>
      <a:accent5>
        <a:srgbClr val="CD69DE"/>
      </a:accent5>
      <a:accent6>
        <a:srgbClr val="BC9E59"/>
      </a:accent6>
      <a:hlink>
        <a:srgbClr val="6E6E6E"/>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1" id="{C9A6ED8E-659F-AF45-8A40-6EEE4F3772DB}" vid="{8B30B74C-0472-E84E-9C39-531E644FF36E}"/>
    </a:ext>
  </a:extLst>
</a:theme>
</file>

<file path=ppt/theme/theme3.xml><?xml version="1.0" encoding="utf-8"?>
<a:theme xmlns:a="http://schemas.openxmlformats.org/drawingml/2006/main" name="OKM-SIN-FI-05/2021">
  <a:themeElements>
    <a:clrScheme name="Mukautetut 6">
      <a:dk1>
        <a:srgbClr val="000000"/>
      </a:dk1>
      <a:lt1>
        <a:srgbClr val="FFFFFF"/>
      </a:lt1>
      <a:dk2>
        <a:srgbClr val="165C7D"/>
      </a:dk2>
      <a:lt2>
        <a:srgbClr val="FFFFFF"/>
      </a:lt2>
      <a:accent1>
        <a:srgbClr val="002F6C"/>
      </a:accent1>
      <a:accent2>
        <a:srgbClr val="8EBEFF"/>
      </a:accent2>
      <a:accent3>
        <a:srgbClr val="3659BD"/>
      </a:accent3>
      <a:accent4>
        <a:srgbClr val="79C699"/>
      </a:accent4>
      <a:accent5>
        <a:srgbClr val="007070"/>
      </a:accent5>
      <a:accent6>
        <a:srgbClr val="66C9C3"/>
      </a:accent6>
      <a:hlink>
        <a:srgbClr val="165C7D"/>
      </a:hlink>
      <a:folHlink>
        <a:srgbClr val="889399"/>
      </a:folHlink>
    </a:clrScheme>
    <a:fontScheme name="V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vistyshallinto 2030 uudistushanke lokakuu 2023.potx" id="{A5ABFB07-A837-4D20-AE02-17AABD06EC15}" vid="{8C4A5C44-AA90-42CD-873E-F44A7409EA02}"/>
    </a:ext>
  </a:extLst>
</a:theme>
</file>

<file path=ppt/theme/theme4.xml><?xml version="1.0" encoding="utf-8"?>
<a:theme xmlns:a="http://schemas.openxmlformats.org/drawingml/2006/main" name="Visuaalisetdiat 2">
  <a:themeElements>
    <a:clrScheme name="AVI sininen">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FFF"/>
      </a:accent6>
      <a:hlink>
        <a:srgbClr val="00559F"/>
      </a:hlink>
      <a:folHlink>
        <a:srgbClr val="000000"/>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DA5EFDAF-1F80-47CB-B034-DFC2C4FBE35B}"/>
    </a:ext>
  </a:extLst>
</a:theme>
</file>

<file path=ppt/theme/theme5.xml><?xml version="1.0" encoding="utf-8"?>
<a:theme xmlns:a="http://schemas.openxmlformats.org/drawingml/2006/main" name="Diapohjat työkäyttöön">
  <a:themeElements>
    <a:clrScheme name="AVI sininen">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FFF"/>
      </a:accent6>
      <a:hlink>
        <a:srgbClr val="00559F"/>
      </a:hlink>
      <a:folHlink>
        <a:srgbClr val="000000"/>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18616AB9-55A1-490E-AF87-5DA2EB772EEE}"/>
    </a:ext>
  </a:extLst>
</a:theme>
</file>

<file path=ppt/theme/theme6.xml><?xml version="1.0" encoding="utf-8"?>
<a:theme xmlns:a="http://schemas.openxmlformats.org/drawingml/2006/main" name="Visuaalisetdiat 1">
  <a:themeElements>
    <a:clrScheme name="AVI">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FFF"/>
      </a:accent6>
      <a:hlink>
        <a:srgbClr val="FFFFFF"/>
      </a:hlink>
      <a:folHlink>
        <a:srgbClr val="E7E6E6"/>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BFADE49D-8145-4F96-9256-A6E0D70B4934}"/>
    </a:ext>
  </a:extLst>
</a:theme>
</file>

<file path=ppt/theme/theme7.xml><?xml version="1.0" encoding="utf-8"?>
<a:theme xmlns:a="http://schemas.openxmlformats.org/drawingml/2006/main" name="Väliotsikko- ja lopetusdiat">
  <a:themeElements>
    <a:clrScheme name="AVI linkit">
      <a:dk1>
        <a:sysClr val="windowText" lastClr="000000"/>
      </a:dk1>
      <a:lt1>
        <a:sysClr val="window" lastClr="FFFFFF"/>
      </a:lt1>
      <a:dk2>
        <a:srgbClr val="44546A"/>
      </a:dk2>
      <a:lt2>
        <a:srgbClr val="E7E6E6"/>
      </a:lt2>
      <a:accent1>
        <a:srgbClr val="00559F"/>
      </a:accent1>
      <a:accent2>
        <a:srgbClr val="FFF9E3"/>
      </a:accent2>
      <a:accent3>
        <a:srgbClr val="840084"/>
      </a:accent3>
      <a:accent4>
        <a:srgbClr val="7DB928"/>
      </a:accent4>
      <a:accent5>
        <a:srgbClr val="293542"/>
      </a:accent5>
      <a:accent6>
        <a:srgbClr val="FFF9E3"/>
      </a:accent6>
      <a:hlink>
        <a:srgbClr val="FFFFFF"/>
      </a:hlink>
      <a:folHlink>
        <a:srgbClr val="E7E6E6"/>
      </a:folHlink>
    </a:clrScheme>
    <a:fontScheme name="AVI">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1_AVIPPT_TS_FI.potx" id="{FC3B3664-6ABF-469A-BA86-3A2161512A8F}" vid="{FBA841EF-85A3-418D-B0E1-94F3E6382434}"/>
    </a:ext>
  </a:extLst>
</a:theme>
</file>

<file path=ppt/theme/theme8.xml><?xml version="1.0" encoding="utf-8"?>
<a:theme xmlns:a="http://schemas.openxmlformats.org/drawingml/2006/main" name="vayla_uusi2023">
  <a:themeElements>
    <a:clrScheme name="Vayla_PP">
      <a:dk1>
        <a:srgbClr val="000000"/>
      </a:dk1>
      <a:lt1>
        <a:srgbClr val="FFFFFF"/>
      </a:lt1>
      <a:dk2>
        <a:srgbClr val="0065AF"/>
      </a:dk2>
      <a:lt2>
        <a:srgbClr val="8DCB6D"/>
      </a:lt2>
      <a:accent1>
        <a:srgbClr val="009BFF"/>
      </a:accent1>
      <a:accent2>
        <a:srgbClr val="00AFCB"/>
      </a:accent2>
      <a:accent3>
        <a:srgbClr val="FF5100"/>
      </a:accent3>
      <a:accent4>
        <a:srgbClr val="228848"/>
      </a:accent4>
      <a:accent5>
        <a:srgbClr val="E50083"/>
      </a:accent5>
      <a:accent6>
        <a:srgbClr val="FFC300"/>
      </a:accent6>
      <a:hlink>
        <a:srgbClr val="00AFCB"/>
      </a:hlink>
      <a:folHlink>
        <a:srgbClr val="49C2EF"/>
      </a:folHlink>
    </a:clrScheme>
    <a:fontScheme name="Mukautettu 1">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yla_ilmeella_fi_uusi.potx" id="{80698CA2-84C0-4D32-B3B9-691308C5EB39}" vid="{19AC9EDE-3C74-46E3-BEC0-1BF2A3623E55}"/>
    </a:ext>
  </a:extLst>
</a:theme>
</file>

<file path=ppt/theme/theme9.xml><?xml version="1.0" encoding="utf-8"?>
<a:theme xmlns:a="http://schemas.openxmlformats.org/drawingml/2006/main" name="FMI_2022-11-15">
  <a:themeElements>
    <a:clrScheme name="Ilmatieteen laitos">
      <a:dk1>
        <a:srgbClr val="000000"/>
      </a:dk1>
      <a:lt1>
        <a:srgbClr val="FFFFFF"/>
      </a:lt1>
      <a:dk2>
        <a:srgbClr val="2F3092"/>
      </a:dk2>
      <a:lt2>
        <a:srgbClr val="E7E6E6"/>
      </a:lt2>
      <a:accent1>
        <a:srgbClr val="2F3092"/>
      </a:accent1>
      <a:accent2>
        <a:srgbClr val="3A66E2"/>
      </a:accent2>
      <a:accent3>
        <a:srgbClr val="02B8CE"/>
      </a:accent3>
      <a:accent4>
        <a:srgbClr val="52C1A0"/>
      </a:accent4>
      <a:accent5>
        <a:srgbClr val="000000"/>
      </a:accent5>
      <a:accent6>
        <a:srgbClr val="70AD47"/>
      </a:accent6>
      <a:hlink>
        <a:srgbClr val="3A66E2"/>
      </a:hlink>
      <a:folHlink>
        <a:srgbClr val="3A66E2"/>
      </a:folHlink>
    </a:clrScheme>
    <a:fontScheme name="Ilmatieteen laito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MI_2022-11-15" id="{21E107B0-14FA-4CCF-A871-D16FD3A4BEA1}" vid="{EB415F3E-3B2E-487A-AFF2-6CED7F235D92}"/>
    </a:ext>
  </a:extLst>
</a:theme>
</file>

<file path=ppt/theme/themeOverride1.xml><?xml version="1.0" encoding="utf-8"?>
<a:themeOverride xmlns:a="http://schemas.openxmlformats.org/drawingml/2006/main">
  <a:clrScheme name="Traficom23">
    <a:dk1>
      <a:srgbClr val="000000"/>
    </a:dk1>
    <a:lt1>
      <a:srgbClr val="FFFFFF"/>
    </a:lt1>
    <a:dk2>
      <a:srgbClr val="002B74"/>
    </a:dk2>
    <a:lt2>
      <a:srgbClr val="0058B1"/>
    </a:lt2>
    <a:accent1>
      <a:srgbClr val="002B74"/>
    </a:accent1>
    <a:accent2>
      <a:srgbClr val="EC017F"/>
    </a:accent2>
    <a:accent3>
      <a:srgbClr val="669BD0"/>
    </a:accent3>
    <a:accent4>
      <a:srgbClr val="81D600"/>
    </a:accent4>
    <a:accent5>
      <a:srgbClr val="00AEB2"/>
    </a:accent5>
    <a:accent6>
      <a:srgbClr val="008285"/>
    </a:accent6>
    <a:hlink>
      <a:srgbClr val="008285"/>
    </a:hlink>
    <a:folHlink>
      <a:srgbClr val="82008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FC273FBDB1AAC448BDBB3CA1302F22C6" ma:contentTypeVersion="3" ma:contentTypeDescription="Luo uusi asiakirja." ma:contentTypeScope="" ma:versionID="ee8d649c2ec6aec6126e0b9f6f825f95">
  <xsd:schema xmlns:xsd="http://www.w3.org/2001/XMLSchema" xmlns:xs="http://www.w3.org/2001/XMLSchema" xmlns:p="http://schemas.microsoft.com/office/2006/metadata/properties" xmlns:ns2="ebb82943-49da-4504-a2f3-a33fb2eb95f1" targetNamespace="http://schemas.microsoft.com/office/2006/metadata/properties" ma:root="true" ma:fieldsID="210dd054a7852a02094801a6d8e80337" ns2:_="">
    <xsd:import namespace="ebb82943-49da-4504-a2f3-a33fb2eb95f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8"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834A20-6112-45AC-8B49-6229248BC994}"/>
</file>

<file path=customXml/itemProps2.xml><?xml version="1.0" encoding="utf-8"?>
<ds:datastoreItem xmlns:ds="http://schemas.openxmlformats.org/officeDocument/2006/customXml" ds:itemID="{902D3452-E585-4CBA-88CC-4E669A87B582}">
  <ds:schemaRefs>
    <ds:schemaRef ds:uri="http://schemas.microsoft.com/sharepoint/v3/contenttype/forms"/>
  </ds:schemaRefs>
</ds:datastoreItem>
</file>

<file path=customXml/itemProps3.xml><?xml version="1.0" encoding="utf-8"?>
<ds:datastoreItem xmlns:ds="http://schemas.openxmlformats.org/officeDocument/2006/customXml" ds:itemID="{01E83EF4-EF5E-486E-8079-91E70F958F0E}">
  <ds:schemaRefs>
    <ds:schemaRef ds:uri="http://schemas.microsoft.com/office/2006/metadata/properties"/>
    <ds:schemaRef ds:uri="http://www.w3.org/XML/1998/namespace"/>
    <ds:schemaRef ds:uri="http://purl.org/dc/elements/1.1/"/>
    <ds:schemaRef ds:uri="http://schemas.microsoft.com/office/2006/documentManagement/types"/>
    <ds:schemaRef ds:uri="http://purl.org/dc/dcmitype/"/>
    <ds:schemaRef ds:uri="http://purl.org/dc/terms/"/>
    <ds:schemaRef ds:uri="http://schemas.microsoft.com/office/infopath/2007/PartnerControls"/>
    <ds:schemaRef ds:uri="http://schemas.openxmlformats.org/package/2006/metadata/core-properties"/>
    <ds:schemaRef ds:uri="ebb82943-49da-4504-a2f3-a33fb2eb95f1"/>
  </ds:schemaRefs>
</ds:datastoreItem>
</file>

<file path=docProps/app.xml><?xml version="1.0" encoding="utf-8"?>
<Properties xmlns="http://schemas.openxmlformats.org/officeDocument/2006/extended-properties" xmlns:vt="http://schemas.openxmlformats.org/officeDocument/2006/docPropsVTypes">
  <Template/>
  <TotalTime>2273</TotalTime>
  <Words>11165</Words>
  <Application>Microsoft Office PowerPoint</Application>
  <PresentationFormat>Laajakuva</PresentationFormat>
  <Paragraphs>1635</Paragraphs>
  <Slides>188</Slides>
  <Notes>7</Notes>
  <HiddenSlides>0</HiddenSlides>
  <MMClips>0</MMClips>
  <ScaleCrop>false</ScaleCrop>
  <HeadingPairs>
    <vt:vector size="6" baseType="variant">
      <vt:variant>
        <vt:lpstr>Käytetyt fontit</vt:lpstr>
      </vt:variant>
      <vt:variant>
        <vt:i4>14</vt:i4>
      </vt:variant>
      <vt:variant>
        <vt:lpstr>Teema</vt:lpstr>
      </vt:variant>
      <vt:variant>
        <vt:i4>10</vt:i4>
      </vt:variant>
      <vt:variant>
        <vt:lpstr>Dian otsikot</vt:lpstr>
      </vt:variant>
      <vt:variant>
        <vt:i4>188</vt:i4>
      </vt:variant>
    </vt:vector>
  </HeadingPairs>
  <TitlesOfParts>
    <vt:vector size="212" baseType="lpstr">
      <vt:lpstr>Arial</vt:lpstr>
      <vt:lpstr>Arial Black</vt:lpstr>
      <vt:lpstr>Arial Narrow</vt:lpstr>
      <vt:lpstr>Calibri</vt:lpstr>
      <vt:lpstr>Courier New</vt:lpstr>
      <vt:lpstr>Felbridge Pro</vt:lpstr>
      <vt:lpstr>Georgia</vt:lpstr>
      <vt:lpstr>Lato</vt:lpstr>
      <vt:lpstr>Symbol</vt:lpstr>
      <vt:lpstr>Tahoma</vt:lpstr>
      <vt:lpstr>Times New Roman</vt:lpstr>
      <vt:lpstr>Verdana</vt:lpstr>
      <vt:lpstr>Wingdings</vt:lpstr>
      <vt:lpstr>Wingdings 3</vt:lpstr>
      <vt:lpstr>Traficom su</vt:lpstr>
      <vt:lpstr>STM 2023</vt:lpstr>
      <vt:lpstr>OKM-SIN-FI-05/2021</vt:lpstr>
      <vt:lpstr>Visuaalisetdiat 2</vt:lpstr>
      <vt:lpstr>Diapohjat työkäyttöön</vt:lpstr>
      <vt:lpstr>Visuaalisetdiat 1</vt:lpstr>
      <vt:lpstr>Väliotsikko- ja lopetusdiat</vt:lpstr>
      <vt:lpstr>vayla_uusi2023</vt:lpstr>
      <vt:lpstr>FMI_2022-11-15</vt:lpstr>
      <vt:lpstr>Traficom su</vt:lpstr>
      <vt:lpstr>Merenkulun hallinnon katselmus 2023</vt:lpstr>
      <vt:lpstr>PowerPoint-esitys</vt:lpstr>
      <vt:lpstr>Merenkulun hallinnon katselmuksen agenda</vt:lpstr>
      <vt:lpstr>Suomen linjaukset -dokumentin esittely</vt:lpstr>
      <vt:lpstr>Merenkulun hallinnon toiminnan jatkuva parantaminen</vt:lpstr>
      <vt:lpstr>Merenkulun tilastot</vt:lpstr>
      <vt:lpstr>Merenkulkuhallinnon kannalta olennaisten ulkoisten ja sisäisten asioiden muutokset 1</vt:lpstr>
      <vt:lpstr>Merenkulkuhallinnon kannalta olennaisten ulkoisten ja sisäisten asioiden muutokset 2</vt:lpstr>
      <vt:lpstr>IMO:n sopimusmuutosten kansallisen hyväksymisen ja voimaansaattamisen tilanne ja päätöslauselmaseuranta: LVM</vt:lpstr>
      <vt:lpstr>IMO:n sopimusmuutosten kansallisen hyväksymisen ja voimaansaattamisen tilanne ja päätöslauselmaseuranta ja säädökset: Traficom </vt:lpstr>
      <vt:lpstr>Aiempien hallinnon auditointien ja katselmusten korjaavien toimenpiteiden tilanne</vt:lpstr>
      <vt:lpstr>VIMSAS 2011 poikkeamat</vt:lpstr>
      <vt:lpstr>PowerPoint-esitys</vt:lpstr>
      <vt:lpstr>Traficomiin kohdistuneet ulkoiset auditoinnit</vt:lpstr>
      <vt:lpstr>Merenkulun hallinnon yhteistyöryhmät ja koordinaatiokokoukset sekä niiden toimenpiteet 1/2</vt:lpstr>
      <vt:lpstr>Merenkulun hallinnon yhteistyöryhmät ja koordinaatiokokoukset sekä niiden toimenpiteet 2/2</vt:lpstr>
      <vt:lpstr>Merenkulun hallinnon yhteistyöryhmät ja koordinaatiokokoukset sekä niiden toimenpiteet</vt:lpstr>
      <vt:lpstr>Ministeriöt</vt:lpstr>
      <vt:lpstr>Liikenne- ja viestintäministeriön organisaatiokaavio</vt:lpstr>
      <vt:lpstr>Liikenne- ja viestintäministeriö</vt:lpstr>
      <vt:lpstr>IMO:n sääntelyn kansallisen hyväksynnän ja voimaansaattamisen prosessi</vt:lpstr>
      <vt:lpstr>IMO:n sääntelyn kansallisen hyväksynnän ja voimaansaattamisen prosessi</vt:lpstr>
      <vt:lpstr>Ympäristö­ministeriö</vt:lpstr>
      <vt:lpstr>Opetus- ja kulttuuriministeriön tehtävät merenkulkuhallinnossa -katsaus</vt:lpstr>
      <vt:lpstr>Yleistä</vt:lpstr>
      <vt:lpstr>Ammattikorkeakoulutus – koulutusvastuu ja koulutuksen sisältö</vt:lpstr>
      <vt:lpstr>Ammattikorkeakoulutus - laadunvarmistus</vt:lpstr>
      <vt:lpstr>Ammatillinen toisen asteen koulutus</vt:lpstr>
      <vt:lpstr>Tutkinnon perusteet</vt:lpstr>
      <vt:lpstr>Ammatillisten tutkintojen järjestäjät </vt:lpstr>
      <vt:lpstr>Ilmailu- ja merenkulkualan työelämätoimikunta</vt:lpstr>
      <vt:lpstr>Koulutuksen arviointi ja laadunhallinta</vt:lpstr>
      <vt:lpstr>Valtioneuvoston kanslia (VNK)</vt:lpstr>
      <vt:lpstr>Oikeusministeriö</vt:lpstr>
      <vt:lpstr>Sisäministeriö</vt:lpstr>
      <vt:lpstr>Sisäministeriön pelastusosasto</vt:lpstr>
      <vt:lpstr>Sisäministeriön poliisiosasto</vt:lpstr>
      <vt:lpstr>Sosiaali- ja terveysministeriö</vt:lpstr>
      <vt:lpstr>Sosiaali- ja terveysministeriö STM</vt:lpstr>
      <vt:lpstr>STM tehtävät</vt:lpstr>
      <vt:lpstr>STM tavoitteet</vt:lpstr>
      <vt:lpstr>STM vastuualueet</vt:lpstr>
      <vt:lpstr>Työ- ja tasa-arvo-osasto TTO</vt:lpstr>
      <vt:lpstr>TTO tulosohjaus</vt:lpstr>
      <vt:lpstr>Valvonta- ja ohjausyksikkö VY</vt:lpstr>
      <vt:lpstr>Säädösyksikkö SY</vt:lpstr>
      <vt:lpstr>Toimintapolitiikkayksikkö (TY)</vt:lpstr>
      <vt:lpstr>STM/TTO IMO </vt:lpstr>
      <vt:lpstr>Virastot</vt:lpstr>
      <vt:lpstr>PowerPoint-esitys</vt:lpstr>
      <vt:lpstr>Traficomin merenkulun organisoituminen</vt:lpstr>
      <vt:lpstr>Laatujärjestelmä ja silloitus</vt:lpstr>
      <vt:lpstr>Traficomin avainprosessit linjauspaperin mukaisesti</vt:lpstr>
      <vt:lpstr>PowerPoint-esitys</vt:lpstr>
      <vt:lpstr>PowerPoint-esitys</vt:lpstr>
      <vt:lpstr>PowerPoint-esitys</vt:lpstr>
      <vt:lpstr>Traficomin sertifioidun laadunhallintajärjestelmän piirissä tällä hetkellä olevat prosessit   (suhteessa listattuihin operatiivisiin tehtäviin)</vt:lpstr>
      <vt:lpstr>Merenkulun henkilö- ja organisaatiolupa ja meriterveys </vt:lpstr>
      <vt:lpstr>PowerPoint-esitys</vt:lpstr>
      <vt:lpstr>Merenkulun koulutuksen järjestäjän ja koulutuksen hyväksyntä</vt:lpstr>
      <vt:lpstr>Merenkulun koulutuksen järjestäjän ja koulutuksen hyväksyntä</vt:lpstr>
      <vt:lpstr>Merenkulun liikennevälinelupa -prosessi</vt:lpstr>
      <vt:lpstr>Merenkulun liikennevälinelupa -prosessi</vt:lpstr>
      <vt:lpstr>Merenkulun katsastus ja auditointi -prosessi</vt:lpstr>
      <vt:lpstr>Merenkulun katsastus ja auditointi</vt:lpstr>
      <vt:lpstr>Merenkulun tarkastus</vt:lpstr>
      <vt:lpstr>Merenkulun tarkastus</vt:lpstr>
      <vt:lpstr>Merenkulun ulkoisten toimijoiden valvonta</vt:lpstr>
      <vt:lpstr>Merenkulun ulkoisten toimijoiden valvonta</vt:lpstr>
      <vt:lpstr>Opetushallitus Merenkulkuala,  ammatillinen toinen aste</vt:lpstr>
      <vt:lpstr>Ammatillinen toisen asteen koulutus</vt:lpstr>
      <vt:lpstr>Tutkinnon perusteet</vt:lpstr>
      <vt:lpstr>Ammatillisten 2. asteen tutkintojen järjestäminen, merenkulkuala </vt:lpstr>
      <vt:lpstr>Ilmatieteen laitos</vt:lpstr>
      <vt:lpstr>Sääpalvelut yhteiskunnalle kaikissa olosuhteissa 24/7 </vt:lpstr>
      <vt:lpstr>Ilmatieteen laitos</vt:lpstr>
      <vt:lpstr>Laki ilmatieteen laitoksesta</vt:lpstr>
      <vt:lpstr>Havainnot ja mittaaminen ovat palveluiden perusta</vt:lpstr>
      <vt:lpstr>PowerPoint-esitys</vt:lpstr>
      <vt:lpstr>PowerPoint-esitys</vt:lpstr>
      <vt:lpstr>Palveluita turvallisen meriliikenteen tueksi  kaikissa olosuhteissa</vt:lpstr>
      <vt:lpstr>IMO Sääntely</vt:lpstr>
      <vt:lpstr>Laatujärjestelmä ja silloitus</vt:lpstr>
      <vt:lpstr>Kiitos</vt:lpstr>
      <vt:lpstr>Karvi</vt:lpstr>
      <vt:lpstr>OTKES</vt:lpstr>
      <vt:lpstr>PowerPoint-esitys</vt:lpstr>
      <vt:lpstr>Työsuojeluviranomainen (Aluehallintovirastojen työsuojelun vastuualueet)  IMO auditointi 2024</vt:lpstr>
      <vt:lpstr>Aluehallintovirastojen  viisi työsuojelun vastuualuetta</vt:lpstr>
      <vt:lpstr>Organisaatiokaavio</vt:lpstr>
      <vt:lpstr>Hallinnollinen säädösperusta</vt:lpstr>
      <vt:lpstr>Valvonnan suunnittelu ja seuranta</vt:lpstr>
      <vt:lpstr>Merenkulun valvonnan painopisteet 2023 </vt:lpstr>
      <vt:lpstr>Mitä teemme?</vt:lpstr>
      <vt:lpstr>Prosessien kuvaaminen</vt:lpstr>
      <vt:lpstr>Työtapaturmatutkinta</vt:lpstr>
      <vt:lpstr>Merenkulkijoiden lepoaikojen valvonta</vt:lpstr>
      <vt:lpstr>Merenkulkijoiden lepoaikojen valvonta</vt:lpstr>
      <vt:lpstr>Vähimmäislepoaika (Merityöaikalaki 296/1976 9a§)</vt:lpstr>
      <vt:lpstr>Merenkulkutoimintojen organisointi</vt:lpstr>
      <vt:lpstr>Laatujärjestelmä</vt:lpstr>
      <vt:lpstr>Silloitus</vt:lpstr>
      <vt:lpstr> Merenkulun hallinnon kannalta olennaisia muutoksia</vt:lpstr>
      <vt:lpstr>PowerPoint-esitys</vt:lpstr>
      <vt:lpstr>PowerPoint-esitys</vt:lpstr>
      <vt:lpstr>PowerPoint-esitys</vt:lpstr>
      <vt:lpstr>Rajavartiolaitos</vt:lpstr>
      <vt:lpstr>Rajavartiolaitoksen tehtävät merellä </vt:lpstr>
      <vt:lpstr>Rajavartiolaitoksen organisaatio  (merenkulkuhallinnon näkökulmasta)</vt:lpstr>
      <vt:lpstr>PowerPoint-esitys</vt:lpstr>
      <vt:lpstr>Rajavartiolaitoksen avainprosessit  linjauspaperin mukaisesti</vt:lpstr>
      <vt:lpstr>Rajavartiolaitoksen merellisen toiminnan ohjaus ja valvonta 1/2</vt:lpstr>
      <vt:lpstr>Rajavartiolaitoksen merellisen toiminnan ohjaus ja valvonta 2/2</vt:lpstr>
      <vt:lpstr>Silloitus</vt:lpstr>
      <vt:lpstr>Meripelastus - prosessi</vt:lpstr>
      <vt:lpstr>Ympäristövahinkojen torjunta - prosessi</vt:lpstr>
      <vt:lpstr>Rikosasian esitutkinta - prosessi</vt:lpstr>
      <vt:lpstr>Kansallinen yhteistyö</vt:lpstr>
      <vt:lpstr>PowerPoint-esitys</vt:lpstr>
      <vt:lpstr>PowerPoint-esitys</vt:lpstr>
      <vt:lpstr>PowerPoint-esitys</vt:lpstr>
      <vt:lpstr>Syke</vt:lpstr>
      <vt:lpstr>Syke</vt:lpstr>
      <vt:lpstr>Syke</vt:lpstr>
      <vt:lpstr>Pelastuslaitosten valmius- ja varautuminen ympäristövahinkojen torjuntaan</vt:lpstr>
      <vt:lpstr>Riskiarviot ja strategiat</vt:lpstr>
      <vt:lpstr>Ympäristövahinkojen torjunnan kansallinen strategia vuoteen 2035 </vt:lpstr>
      <vt:lpstr>Pelastuslaitosten haasteet</vt:lpstr>
      <vt:lpstr>Fintraffic</vt:lpstr>
      <vt:lpstr>Fintraffic organisaationa</vt:lpstr>
      <vt:lpstr>Meriliikenteenohjauksen säädösperusta</vt:lpstr>
      <vt:lpstr>PowerPoint-esitys</vt:lpstr>
      <vt:lpstr>PowerPoint-esitys</vt:lpstr>
      <vt:lpstr>PowerPoint-esitys</vt:lpstr>
      <vt:lpstr>PowerPoint-esitys</vt:lpstr>
      <vt:lpstr>PowerPoint-esitys</vt:lpstr>
      <vt:lpstr>Fintraffic VTS:n laatujärjestelmä</vt:lpstr>
      <vt:lpstr>Fintraffic VTS:n laatutavoitteet</vt:lpstr>
      <vt:lpstr>Tulli</vt:lpstr>
      <vt:lpstr>Tulli</vt:lpstr>
      <vt:lpstr>Tulli</vt:lpstr>
      <vt:lpstr>Tulli</vt:lpstr>
      <vt:lpstr>Tulli</vt:lpstr>
      <vt:lpstr>Tulli</vt:lpstr>
      <vt:lpstr>Tulli</vt:lpstr>
      <vt:lpstr>Tulli</vt:lpstr>
      <vt:lpstr>Tulli</vt:lpstr>
      <vt:lpstr>Väylävirasto</vt:lpstr>
      <vt:lpstr>Finnish Transport Infrastructure Agency (FTIA)  Presentation for  IMO IMSAS</vt:lpstr>
      <vt:lpstr>PowerPoint-esitys</vt:lpstr>
      <vt:lpstr>PowerPoint-esitys</vt:lpstr>
      <vt:lpstr>PowerPoint-esitys</vt:lpstr>
      <vt:lpstr>The UN Convention on the Law of the Sea (UNCLOS) </vt:lpstr>
      <vt:lpstr>PowerPoint-esitys</vt:lpstr>
      <vt:lpstr>PowerPoint-esitys</vt:lpstr>
      <vt:lpstr>PowerPoint-esitys</vt:lpstr>
      <vt:lpstr>Other Coastal States’ measures to ensure  maritime safety and compliance  with international regulations </vt:lpstr>
      <vt:lpstr>PowerPoint-esitys</vt:lpstr>
      <vt:lpstr>PowerPoint-esitys</vt:lpstr>
      <vt:lpstr>PowerPoint-esitys</vt:lpstr>
      <vt:lpstr>PowerPoint-esitys</vt:lpstr>
      <vt:lpstr>PowerPoint-esitys</vt:lpstr>
      <vt:lpstr>PowerPoint-esitys</vt:lpstr>
      <vt:lpstr>PowerPoint-esitys</vt:lpstr>
      <vt:lpstr>Infrastructure Agency (FTIA)</vt:lpstr>
      <vt:lpstr>Performance targets for FTIA</vt:lpstr>
      <vt:lpstr>Aids to Navigation (AtoN) and maintenance of waterways</vt:lpstr>
      <vt:lpstr>Vessel traffic services (VTS) in the Finnish merchant fairways and territorial waters is carried out with a service agreement with Fintraffic Oy´s Vessel Traffic Services.  This picture illustrates Finnish Economical Zone (EEZ), territorial waters and VTS areas.   </vt:lpstr>
      <vt:lpstr>PowerPoint-esitys</vt:lpstr>
      <vt:lpstr>ELY-keskukset</vt:lpstr>
      <vt:lpstr>PowerPoint-esitys</vt:lpstr>
      <vt:lpstr>Y-vastuualueen tehtävät</vt:lpstr>
      <vt:lpstr>Ympäristölupavalvonnasta</vt:lpstr>
      <vt:lpstr>Jätehuoltosuunnitelman hyväksyminen</vt:lpstr>
      <vt:lpstr>Silloitus</vt:lpstr>
      <vt:lpstr>Poliisi</vt:lpstr>
      <vt:lpstr>Poliisin johtosuhteista ja toimivaltuuksista 1/2</vt:lpstr>
      <vt:lpstr>Poliisin johtosuhteista ja toimivaltuuksista 2/2</vt:lpstr>
      <vt:lpstr>Parannuskohteet ja toimenpiteet</vt:lpstr>
      <vt:lpstr>Katselmuksen sato</vt:lpstr>
      <vt:lpstr>Hallinnolle merkittävät parannuskohteet ja tarvittavat toimenpiteet </vt:lpstr>
      <vt:lpstr>Hallinnolle merkittävät parannuskohteet ja tarvittavat toimenpiteet</vt:lpstr>
      <vt:lpstr>Hallinnolle merkittävät parannuskohteet ja tarvittavat toimenpiteet</vt:lpstr>
      <vt:lpstr>Hallinnolle merkittävät parannuskohteet ja tarvittavat toimenpiteet</vt:lpstr>
      <vt:lpstr>Uudet yhteistyöjärjestelyt</vt:lpstr>
      <vt:lpstr>Mahdolliset muutokset linjauspaperiin ja tulevan vuoden katselmusagendaan</vt:lpstr>
      <vt:lpstr>Kuvaus Suomen merenkulun hallinnosta ja sen toimijoista</vt:lpstr>
      <vt:lpstr>Kiitos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Ohje: näin käytät mallipohjaa</dc:title>
  <dc:creator>Jansson Susanna</dc:creator>
  <cp:lastModifiedBy>Suutarla Hanna</cp:lastModifiedBy>
  <cp:revision>107</cp:revision>
  <cp:lastPrinted>2023-11-17T18:46:22Z</cp:lastPrinted>
  <dcterms:created xsi:type="dcterms:W3CDTF">2023-10-06T09:31:30Z</dcterms:created>
  <dcterms:modified xsi:type="dcterms:W3CDTF">2023-11-30T07:51:08Z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0x010100FC273FBDB1AAC448BDBB3CA1302F22C6</vt:lpwstr>
  </property>
</Properties>
</file>