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73" r:id="rId6"/>
    <p:sldId id="274" r:id="rId7"/>
    <p:sldId id="262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kka Kohtanen" initials="JK" lastIdx="8" clrIdx="0">
    <p:extLst>
      <p:ext uri="{19B8F6BF-5375-455C-9EA6-DF929625EA0E}">
        <p15:presenceInfo xmlns:p15="http://schemas.microsoft.com/office/powerpoint/2012/main" userId="S-1-5-21-484763869-1957994488-1801674531-112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19C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07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60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5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OKM_1a_v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0177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631" y="1268414"/>
            <a:ext cx="10990385" cy="43211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868139" y="188913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348892" y="188913"/>
            <a:ext cx="3860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82422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OKM_1a_v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0177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631" y="1268414"/>
            <a:ext cx="10990385" cy="43211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868139" y="188913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348892" y="188913"/>
            <a:ext cx="3860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7544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+mj-lt"/>
              </a:defRPr>
            </a:lvl1pPr>
          </a:lstStyle>
          <a:p>
            <a:fld id="{DFF07A49-115B-43C1-AE25-5A4E22FBC404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0546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42AE-1B80-4E57-BB98-595AC821BF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7255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7815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89785" y="1981200"/>
            <a:ext cx="5087815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C6DDF-5292-4465-ABD5-7800B6B114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92421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3905-1254-4F4A-A856-09BCD3A3D4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6751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E594-3422-4F08-ACAA-63DE5BB6951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10158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16524-618B-4AD1-8311-8DE9EF704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886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191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2D16-B3D4-450C-85AB-99FC8B67C92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4963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081B-3342-43C2-A9B8-E1B8B514F41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0091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8378-5292-4B6E-AD55-8389A6CDDD3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63890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686801" y="609600"/>
            <a:ext cx="2590800" cy="5486400"/>
          </a:xfrm>
        </p:spPr>
        <p:txBody>
          <a:bodyPr vert="eaVert"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1" y="609600"/>
            <a:ext cx="7584831" cy="5486400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733A-BA66-43FB-BEBE-767E39D5EF6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6706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2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95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173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92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80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63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3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93E8-4DC2-40A9-9D54-75FAC8579EDB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C788-5BD4-4FA6-A35A-01D38499D6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29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5446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</a:t>
            </a:r>
            <a:r>
              <a:rPr lang="fi-FI" altLang="fi-FI" dirty="0" err="1" smtClean="0"/>
              <a:t>perustyyl</a:t>
            </a:r>
            <a:r>
              <a:rPr lang="fi-FI" altLang="fi-FI" dirty="0" smtClean="0"/>
              <a:t>. </a:t>
            </a:r>
            <a:r>
              <a:rPr lang="fi-FI" altLang="fi-FI" dirty="0" err="1" smtClean="0"/>
              <a:t>napsautt</a:t>
            </a:r>
            <a:r>
              <a:rPr lang="fi-FI" alt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tekstin perustyylejä napsauttamalla</a:t>
            </a:r>
          </a:p>
          <a:p>
            <a:pPr lvl="1"/>
            <a:r>
              <a:rPr lang="fi-FI" altLang="fi-FI" dirty="0" smtClean="0"/>
              <a:t>toinen taso</a:t>
            </a:r>
          </a:p>
          <a:p>
            <a:pPr lvl="2"/>
            <a:r>
              <a:rPr lang="fi-FI" altLang="fi-FI" dirty="0" smtClean="0"/>
              <a:t>kolmas taso</a:t>
            </a:r>
          </a:p>
          <a:p>
            <a:pPr lvl="3"/>
            <a:r>
              <a:rPr lang="fi-FI" altLang="fi-FI" dirty="0" smtClean="0"/>
              <a:t>neljäs taso</a:t>
            </a:r>
          </a:p>
          <a:p>
            <a:pPr lvl="4"/>
            <a:r>
              <a:rPr lang="fi-FI" alt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93739" y="549275"/>
            <a:ext cx="2540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5939" y="115888"/>
            <a:ext cx="3968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kzidenz Grotesk BE" pitchFamily="34" charset="0"/>
              </a:defRPr>
            </a:lvl1pPr>
          </a:lstStyle>
          <a:p>
            <a:fld id="{3A3A8BCA-ED9D-4C0A-ACE8-BD417F5EF6C3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74477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1412876"/>
            <a:ext cx="9040812" cy="3744913"/>
          </a:xfrm>
        </p:spPr>
        <p:txBody>
          <a:bodyPr/>
          <a:lstStyle/>
          <a:p>
            <a:r>
              <a:rPr lang="fi-FI" altLang="fi-FI" b="1" dirty="0"/>
              <a:t>Opetuksen ja koulutuksen toimialan identiteetinhallinnan </a:t>
            </a:r>
            <a:r>
              <a:rPr lang="fi-FI" altLang="fi-FI" b="1" dirty="0" smtClean="0"/>
              <a:t>tiekartta 29.1.2021</a:t>
            </a:r>
            <a:endParaRPr lang="fi-FI" altLang="fi-FI" b="1" dirty="0"/>
          </a:p>
        </p:txBody>
      </p:sp>
    </p:spTree>
    <p:extLst>
      <p:ext uri="{BB962C8B-B14F-4D97-AF65-F5344CB8AC3E}">
        <p14:creationId xmlns:p14="http://schemas.microsoft.com/office/powerpoint/2010/main" val="107608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Tiekartta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Tiekartta perustuu syksyn aikana pidettyihin työpajoihin ja kehittämistyöryhmän </a:t>
            </a:r>
            <a:r>
              <a:rPr lang="fi-FI" dirty="0" smtClean="0"/>
              <a:t>kokouksiin</a:t>
            </a:r>
          </a:p>
          <a:p>
            <a:r>
              <a:rPr lang="fi-FI" dirty="0" smtClean="0"/>
              <a:t>Käsitelty  ja hyväksytty </a:t>
            </a:r>
            <a:r>
              <a:rPr lang="fi-FI" dirty="0" err="1" smtClean="0"/>
              <a:t>OKM:ssä</a:t>
            </a:r>
            <a:r>
              <a:rPr lang="fi-FI" dirty="0" smtClean="0"/>
              <a:t> 27.1. – 28.1.</a:t>
            </a:r>
            <a:endParaRPr lang="fi-FI" dirty="0" smtClean="0"/>
          </a:p>
          <a:p>
            <a:r>
              <a:rPr lang="fi-FI" dirty="0" smtClean="0"/>
              <a:t>Varmistettu</a:t>
            </a:r>
            <a:r>
              <a:rPr lang="fi-FI" dirty="0" smtClean="0"/>
              <a:t>, että ehdotettu suunnitelma on </a:t>
            </a:r>
            <a:r>
              <a:rPr lang="fi-FI" dirty="0" err="1" smtClean="0"/>
              <a:t>yhteentoimiva</a:t>
            </a:r>
            <a:r>
              <a:rPr lang="fi-FI" dirty="0" smtClean="0"/>
              <a:t> sekä </a:t>
            </a:r>
            <a:r>
              <a:rPr lang="fi-FI" dirty="0"/>
              <a:t>Digitaalisen henkilöllisyyden </a:t>
            </a:r>
            <a:r>
              <a:rPr lang="fi-FI" dirty="0" smtClean="0"/>
              <a:t>–hankkeen ja Henkilötunnuksen uudistaminen –hankkeen </a:t>
            </a:r>
            <a:r>
              <a:rPr lang="fi-FI" dirty="0" smtClean="0"/>
              <a:t>kanssa</a:t>
            </a:r>
          </a:p>
          <a:p>
            <a:pPr lvl="1"/>
            <a:r>
              <a:rPr lang="fi-FI" dirty="0" smtClean="0"/>
              <a:t>Tehdään tiivistä yhteistyötä sekä VM:n ja </a:t>
            </a:r>
            <a:r>
              <a:rPr lang="fi-FI" dirty="0" err="1" smtClean="0"/>
              <a:t>DVV:n</a:t>
            </a:r>
            <a:r>
              <a:rPr lang="fi-FI" dirty="0" smtClean="0"/>
              <a:t> kanssa</a:t>
            </a:r>
            <a:endParaRPr lang="fi-FI" dirty="0" smtClean="0"/>
          </a:p>
          <a:p>
            <a:r>
              <a:rPr lang="fi-FI" dirty="0" smtClean="0"/>
              <a:t>Tiekarttaa päivitetään viimeistään syksyllä perustuen sekä ed. mainittujen hankkeiden ja tämän hankkeen etenemiseen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2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089280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i 2"/>
          <p:cNvSpPr/>
          <p:nvPr/>
        </p:nvSpPr>
        <p:spPr>
          <a:xfrm>
            <a:off x="9816387" y="2501705"/>
            <a:ext cx="1106516" cy="11259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31" y="187401"/>
            <a:ext cx="4792958" cy="624056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+mn-lt"/>
              </a:rPr>
              <a:t>1. </a:t>
            </a:r>
            <a:r>
              <a:rPr lang="en-GB" sz="2400" b="1" dirty="0" err="1">
                <a:latin typeface="+mn-lt"/>
              </a:rPr>
              <a:t>Identiteetin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syntyminen</a:t>
            </a:r>
            <a:r>
              <a:rPr lang="en-GB" sz="2400" b="1" dirty="0">
                <a:latin typeface="+mn-lt"/>
              </a:rPr>
              <a:t> – </a:t>
            </a:r>
            <a:r>
              <a:rPr lang="en-GB" sz="2400" b="1" dirty="0" err="1">
                <a:latin typeface="+mn-lt"/>
              </a:rPr>
              <a:t>aikataulu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lang="en-GB" sz="1800" b="1" dirty="0" err="1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Valtion</a:t>
            </a:r>
            <a:r>
              <a:rPr lang="en-GB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</a:t>
            </a:r>
            <a:r>
              <a:rPr lang="en-GB" sz="1800" b="1" dirty="0" err="1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takaama</a:t>
            </a:r>
            <a:r>
              <a:rPr lang="en-GB" sz="2400" b="1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sz="2400" b="1" dirty="0"/>
          </a:p>
        </p:txBody>
      </p:sp>
      <p:sp>
        <p:nvSpPr>
          <p:cNvPr id="58" name="Tekstiruutu 57"/>
          <p:cNvSpPr txBox="1"/>
          <p:nvPr/>
        </p:nvSpPr>
        <p:spPr>
          <a:xfrm>
            <a:off x="8352523" y="5975146"/>
            <a:ext cx="1871728" cy="4207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Koski-lakia koskeva HE </a:t>
            </a:r>
            <a:r>
              <a:rPr lang="fi-FI" b="1" dirty="0"/>
              <a:t>syysistuntokausi 2021</a:t>
            </a:r>
          </a:p>
        </p:txBody>
      </p:sp>
      <p:sp>
        <p:nvSpPr>
          <p:cNvPr id="55" name="Tekstiruutu 54"/>
          <p:cNvSpPr txBox="1"/>
          <p:nvPr/>
        </p:nvSpPr>
        <p:spPr>
          <a:xfrm>
            <a:off x="9446335" y="5075334"/>
            <a:ext cx="1369650" cy="5849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Koski –lain muutokset voimaan</a:t>
            </a:r>
            <a:br>
              <a:rPr lang="fi-FI" dirty="0"/>
            </a:br>
            <a:r>
              <a:rPr lang="fi-FI" b="1" dirty="0"/>
              <a:t>1.1.2022</a:t>
            </a:r>
          </a:p>
        </p:txBody>
      </p:sp>
      <p:grpSp>
        <p:nvGrpSpPr>
          <p:cNvPr id="87" name="Ryhmä 86" title="Aikajana kevät 2020 - kesä 2022"/>
          <p:cNvGrpSpPr/>
          <p:nvPr/>
        </p:nvGrpSpPr>
        <p:grpSpPr>
          <a:xfrm>
            <a:off x="1014566" y="3983459"/>
            <a:ext cx="10940216" cy="256870"/>
            <a:chOff x="742326" y="2861455"/>
            <a:chExt cx="8205162" cy="181032"/>
          </a:xfrm>
          <a:solidFill>
            <a:schemeClr val="bg2"/>
          </a:solidFill>
        </p:grpSpPr>
        <p:sp>
          <p:nvSpPr>
            <p:cNvPr id="10" name="Suorakulmio 9"/>
            <p:cNvSpPr/>
            <p:nvPr/>
          </p:nvSpPr>
          <p:spPr>
            <a:xfrm>
              <a:off x="742326" y="2868013"/>
              <a:ext cx="712457" cy="17447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12 / 2020</a:t>
              </a: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6551692" y="2874254"/>
              <a:ext cx="792000" cy="167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SYKSY 2021</a:t>
              </a: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7357234" y="2867695"/>
              <a:ext cx="792000" cy="16829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KEVÄT 2022</a:t>
              </a: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8155488" y="2861455"/>
              <a:ext cx="792000" cy="16732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KESÄ 2022</a:t>
              </a:r>
            </a:p>
          </p:txBody>
        </p:sp>
      </p:grpSp>
      <p:sp>
        <p:nvSpPr>
          <p:cNvPr id="56" name="Suorakulmio 55"/>
          <p:cNvSpPr/>
          <p:nvPr/>
        </p:nvSpPr>
        <p:spPr>
          <a:xfrm>
            <a:off x="1972219" y="3992313"/>
            <a:ext cx="949943" cy="2509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01 / 2021</a:t>
            </a:r>
          </a:p>
        </p:txBody>
      </p:sp>
      <p:sp>
        <p:nvSpPr>
          <p:cNvPr id="57" name="Suorakulmio 56"/>
          <p:cNvSpPr/>
          <p:nvPr/>
        </p:nvSpPr>
        <p:spPr>
          <a:xfrm>
            <a:off x="2935193" y="3992775"/>
            <a:ext cx="949943" cy="25115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02 / 2021</a:t>
            </a:r>
          </a:p>
        </p:txBody>
      </p:sp>
      <p:sp>
        <p:nvSpPr>
          <p:cNvPr id="59" name="Suorakulmio 58"/>
          <p:cNvSpPr/>
          <p:nvPr/>
        </p:nvSpPr>
        <p:spPr>
          <a:xfrm>
            <a:off x="3894603" y="3992765"/>
            <a:ext cx="949943" cy="2534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3 / 2021</a:t>
            </a:r>
          </a:p>
        </p:txBody>
      </p:sp>
      <p:sp>
        <p:nvSpPr>
          <p:cNvPr id="61" name="Suorakulmio 60"/>
          <p:cNvSpPr/>
          <p:nvPr/>
        </p:nvSpPr>
        <p:spPr>
          <a:xfrm>
            <a:off x="4869103" y="3992765"/>
            <a:ext cx="949943" cy="24638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4 / 2021</a:t>
            </a:r>
          </a:p>
        </p:txBody>
      </p:sp>
      <p:sp>
        <p:nvSpPr>
          <p:cNvPr id="64" name="Suorakulmio 63"/>
          <p:cNvSpPr/>
          <p:nvPr/>
        </p:nvSpPr>
        <p:spPr>
          <a:xfrm>
            <a:off x="5839486" y="3992766"/>
            <a:ext cx="949943" cy="23742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05 / 2021</a:t>
            </a:r>
          </a:p>
        </p:txBody>
      </p:sp>
      <p:sp>
        <p:nvSpPr>
          <p:cNvPr id="66" name="Suorakulmio 65"/>
          <p:cNvSpPr/>
          <p:nvPr/>
        </p:nvSpPr>
        <p:spPr>
          <a:xfrm>
            <a:off x="6825575" y="3999150"/>
            <a:ext cx="949943" cy="2470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6 / 2021</a:t>
            </a:r>
          </a:p>
        </p:txBody>
      </p:sp>
      <p:sp>
        <p:nvSpPr>
          <p:cNvPr id="67" name="Suorakulmio 66"/>
          <p:cNvSpPr/>
          <p:nvPr/>
        </p:nvSpPr>
        <p:spPr>
          <a:xfrm>
            <a:off x="7799335" y="3999149"/>
            <a:ext cx="949943" cy="24000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7 / 2021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9648978" y="2807032"/>
            <a:ext cx="1426927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Yleistunnisteen käyttöönotto</a:t>
            </a:r>
          </a:p>
          <a:p>
            <a:pPr algn="ctr"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kevät 2022</a:t>
            </a:r>
          </a:p>
        </p:txBody>
      </p:sp>
      <p:cxnSp>
        <p:nvCxnSpPr>
          <p:cNvPr id="89" name="Suora yhdysviiva 88"/>
          <p:cNvCxnSpPr/>
          <p:nvPr/>
        </p:nvCxnSpPr>
        <p:spPr>
          <a:xfrm>
            <a:off x="2413219" y="3578071"/>
            <a:ext cx="0" cy="385444"/>
          </a:xfrm>
          <a:prstGeom prst="line">
            <a:avLst/>
          </a:prstGeom>
          <a:ln w="38100" cap="flat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iruutu 41"/>
          <p:cNvSpPr txBox="1"/>
          <p:nvPr/>
        </p:nvSpPr>
        <p:spPr>
          <a:xfrm>
            <a:off x="5433883" y="4911122"/>
            <a:ext cx="1305067" cy="10776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Päätökset lainsäädäntö-muutoksista viimeistään</a:t>
            </a:r>
          </a:p>
          <a:p>
            <a:r>
              <a:rPr lang="fi-FI" dirty="0"/>
              <a:t> </a:t>
            </a:r>
          </a:p>
          <a:p>
            <a:r>
              <a:rPr lang="fi-FI" b="1" dirty="0"/>
              <a:t>toukokuu 2021</a:t>
            </a:r>
          </a:p>
        </p:txBody>
      </p:sp>
      <p:sp>
        <p:nvSpPr>
          <p:cNvPr id="53" name="Tekstiruutu 52"/>
          <p:cNvSpPr txBox="1"/>
          <p:nvPr/>
        </p:nvSpPr>
        <p:spPr>
          <a:xfrm>
            <a:off x="3790040" y="4678036"/>
            <a:ext cx="1198925" cy="12418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Yleistunnisteen periaatteiden ja edellytysten arviointi ja</a:t>
            </a:r>
          </a:p>
          <a:p>
            <a:r>
              <a:rPr lang="fi-FI" dirty="0"/>
              <a:t>selkeyttäminen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maaliskuu 2021</a:t>
            </a:r>
          </a:p>
        </p:txBody>
      </p:sp>
      <p:cxnSp>
        <p:nvCxnSpPr>
          <p:cNvPr id="72" name="Suora yhdysviiva 71"/>
          <p:cNvCxnSpPr/>
          <p:nvPr/>
        </p:nvCxnSpPr>
        <p:spPr>
          <a:xfrm flipH="1" flipV="1">
            <a:off x="9337390" y="4320567"/>
            <a:ext cx="4906" cy="1608641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yhdysviiva 72"/>
          <p:cNvCxnSpPr/>
          <p:nvPr/>
        </p:nvCxnSpPr>
        <p:spPr>
          <a:xfrm flipH="1" flipV="1">
            <a:off x="9830088" y="4243284"/>
            <a:ext cx="4906" cy="730407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yhdysviiva 77"/>
          <p:cNvCxnSpPr/>
          <p:nvPr/>
        </p:nvCxnSpPr>
        <p:spPr>
          <a:xfrm flipH="1">
            <a:off x="4667642" y="3508794"/>
            <a:ext cx="3457" cy="433431"/>
          </a:xfrm>
          <a:prstGeom prst="line">
            <a:avLst/>
          </a:prstGeom>
          <a:ln w="38100" cap="flat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uora yhdysviiva 82"/>
          <p:cNvCxnSpPr/>
          <p:nvPr/>
        </p:nvCxnSpPr>
        <p:spPr>
          <a:xfrm flipH="1" flipV="1">
            <a:off x="6170911" y="4252199"/>
            <a:ext cx="11057" cy="575451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yhdysviiva 83"/>
          <p:cNvCxnSpPr/>
          <p:nvPr/>
        </p:nvCxnSpPr>
        <p:spPr>
          <a:xfrm>
            <a:off x="10362442" y="3693231"/>
            <a:ext cx="591" cy="202494"/>
          </a:xfrm>
          <a:prstGeom prst="line">
            <a:avLst/>
          </a:prstGeom>
          <a:ln w="38100" cap="flat">
            <a:solidFill>
              <a:schemeClr val="bg2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orakulmio 47"/>
          <p:cNvSpPr/>
          <p:nvPr/>
        </p:nvSpPr>
        <p:spPr>
          <a:xfrm>
            <a:off x="1749830" y="4621322"/>
            <a:ext cx="1341000" cy="913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Yleistunnisteen</a:t>
            </a:r>
          </a:p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lainvalmistelun käynnistäminen </a:t>
            </a:r>
          </a:p>
          <a:p>
            <a:pPr defTabSz="914377"/>
            <a:endParaRPr lang="fi-FI" sz="1067" dirty="0">
              <a:solidFill>
                <a:schemeClr val="bg1"/>
              </a:solidFill>
              <a:latin typeface="Arial"/>
            </a:endParaRP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tammikuu  2021</a:t>
            </a:r>
          </a:p>
        </p:txBody>
      </p:sp>
      <p:cxnSp>
        <p:nvCxnSpPr>
          <p:cNvPr id="96" name="Suora yhdysviiva 95"/>
          <p:cNvCxnSpPr/>
          <p:nvPr/>
        </p:nvCxnSpPr>
        <p:spPr>
          <a:xfrm flipH="1">
            <a:off x="3492844" y="3585915"/>
            <a:ext cx="1996" cy="363717"/>
          </a:xfrm>
          <a:prstGeom prst="line">
            <a:avLst/>
          </a:prstGeom>
          <a:ln w="38100" cap="flat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uora yhdysviiva 98"/>
          <p:cNvCxnSpPr/>
          <p:nvPr/>
        </p:nvCxnSpPr>
        <p:spPr>
          <a:xfrm>
            <a:off x="9199659" y="3029447"/>
            <a:ext cx="1891" cy="836372"/>
          </a:xfrm>
          <a:prstGeom prst="line">
            <a:avLst/>
          </a:prstGeom>
          <a:ln w="38100" cap="flat">
            <a:solidFill>
              <a:schemeClr val="bg2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kstiruutu 70"/>
          <p:cNvSpPr txBox="1"/>
          <p:nvPr/>
        </p:nvSpPr>
        <p:spPr>
          <a:xfrm>
            <a:off x="2885877" y="1621860"/>
            <a:ext cx="1503625" cy="1898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endParaRPr lang="fi-FI" dirty="0"/>
          </a:p>
          <a:p>
            <a:r>
              <a:rPr lang="fi-FI" dirty="0"/>
              <a:t>KV-opiskelijapilotin käynnistäminen (identiteetin syntyminen, </a:t>
            </a:r>
            <a:r>
              <a:rPr lang="fi-FI" dirty="0" err="1"/>
              <a:t>ensitunnistautuminen</a:t>
            </a:r>
            <a:r>
              <a:rPr lang="fi-FI" dirty="0"/>
              <a:t>, henkilön tunnistamisen luotettavuus)</a:t>
            </a:r>
          </a:p>
          <a:p>
            <a:endParaRPr lang="fi-FI" dirty="0"/>
          </a:p>
          <a:p>
            <a:r>
              <a:rPr lang="fi-FI" b="1" dirty="0"/>
              <a:t>helmikuu 2021</a:t>
            </a:r>
          </a:p>
        </p:txBody>
      </p:sp>
      <p:cxnSp>
        <p:nvCxnSpPr>
          <p:cNvPr id="50" name="Suora yhdysviiva 49"/>
          <p:cNvCxnSpPr/>
          <p:nvPr/>
        </p:nvCxnSpPr>
        <p:spPr>
          <a:xfrm flipH="1" flipV="1">
            <a:off x="2406773" y="4250550"/>
            <a:ext cx="2776" cy="312214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/>
          <p:nvPr/>
        </p:nvCxnSpPr>
        <p:spPr>
          <a:xfrm flipH="1" flipV="1">
            <a:off x="4369574" y="4287736"/>
            <a:ext cx="2776" cy="312214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iruutu 53"/>
          <p:cNvSpPr txBox="1"/>
          <p:nvPr/>
        </p:nvSpPr>
        <p:spPr>
          <a:xfrm>
            <a:off x="1571348" y="1787372"/>
            <a:ext cx="1267735" cy="1570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Selvitys olemassa olevista yksilöivistä tunnisteista ja niiden syntymistä ja käytöstä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b="1" dirty="0" smtClean="0"/>
              <a:t>tammi/helmikuu </a:t>
            </a:r>
            <a:r>
              <a:rPr lang="fi-FI" b="1" dirty="0"/>
              <a:t>2021</a:t>
            </a:r>
          </a:p>
        </p:txBody>
      </p:sp>
      <p:sp>
        <p:nvSpPr>
          <p:cNvPr id="60" name="Tekstiruutu 59"/>
          <p:cNvSpPr txBox="1"/>
          <p:nvPr/>
        </p:nvSpPr>
        <p:spPr>
          <a:xfrm>
            <a:off x="6789429" y="4941786"/>
            <a:ext cx="1198925" cy="5849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HE -lausunnoille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kesäkuu 2021</a:t>
            </a:r>
          </a:p>
        </p:txBody>
      </p:sp>
      <p:cxnSp>
        <p:nvCxnSpPr>
          <p:cNvPr id="65" name="Suora yhdysviiva 64"/>
          <p:cNvCxnSpPr/>
          <p:nvPr/>
        </p:nvCxnSpPr>
        <p:spPr>
          <a:xfrm flipH="1" flipV="1">
            <a:off x="7363914" y="4287736"/>
            <a:ext cx="11057" cy="575451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iruutu 67"/>
          <p:cNvSpPr txBox="1"/>
          <p:nvPr/>
        </p:nvSpPr>
        <p:spPr>
          <a:xfrm>
            <a:off x="8287965" y="2015307"/>
            <a:ext cx="1503625" cy="913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endParaRPr lang="fi-FI" dirty="0"/>
          </a:p>
          <a:p>
            <a:r>
              <a:rPr lang="fi-FI" dirty="0"/>
              <a:t>KV-opiskelijapilotin tulosten tarkastelu</a:t>
            </a:r>
          </a:p>
          <a:p>
            <a:endParaRPr lang="fi-FI" dirty="0"/>
          </a:p>
          <a:p>
            <a:r>
              <a:rPr lang="fi-FI" b="1" dirty="0"/>
              <a:t>syksy 2021</a:t>
            </a:r>
          </a:p>
        </p:txBody>
      </p:sp>
      <p:sp>
        <p:nvSpPr>
          <p:cNvPr id="77" name="Tekstiruutu 76"/>
          <p:cNvSpPr txBox="1"/>
          <p:nvPr/>
        </p:nvSpPr>
        <p:spPr>
          <a:xfrm>
            <a:off x="4424364" y="2346591"/>
            <a:ext cx="1271353" cy="10776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Alaikäisten </a:t>
            </a:r>
            <a:r>
              <a:rPr lang="fi-FI" dirty="0" err="1"/>
              <a:t>tunnistautuminen</a:t>
            </a:r>
            <a:r>
              <a:rPr lang="fi-FI" dirty="0"/>
              <a:t> ja identiteetin syntyminen</a:t>
            </a:r>
          </a:p>
          <a:p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maaliskuu 2021</a:t>
            </a:r>
          </a:p>
        </p:txBody>
      </p:sp>
      <p:sp>
        <p:nvSpPr>
          <p:cNvPr id="79" name="Tekstiruutu 78"/>
          <p:cNvSpPr txBox="1"/>
          <p:nvPr/>
        </p:nvSpPr>
        <p:spPr>
          <a:xfrm>
            <a:off x="4409036" y="1396224"/>
            <a:ext cx="1271353" cy="9133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Määräaikaisen identiteetin syntyminen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Maaliskuu 2021</a:t>
            </a:r>
          </a:p>
        </p:txBody>
      </p:sp>
      <p:sp>
        <p:nvSpPr>
          <p:cNvPr id="40" name="Tekstiruutu 78">
            <a:extLst>
              <a:ext uri="{FF2B5EF4-FFF2-40B4-BE49-F238E27FC236}">
                <a16:creationId xmlns:a16="http://schemas.microsoft.com/office/drawing/2014/main" id="{8EAD99B5-7105-41F8-BFF1-0990F5C4226C}"/>
              </a:ext>
            </a:extLst>
          </p:cNvPr>
          <p:cNvSpPr txBox="1"/>
          <p:nvPr/>
        </p:nvSpPr>
        <p:spPr>
          <a:xfrm>
            <a:off x="4389502" y="619151"/>
            <a:ext cx="1410009" cy="7491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Tuplaidentiteettien välttäminen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>Maaliskuu 2021</a:t>
            </a:r>
          </a:p>
        </p:txBody>
      </p:sp>
    </p:spTree>
    <p:extLst>
      <p:ext uri="{BB962C8B-B14F-4D97-AF65-F5344CB8AC3E}">
        <p14:creationId xmlns:p14="http://schemas.microsoft.com/office/powerpoint/2010/main" val="132837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31" y="187401"/>
            <a:ext cx="4971351" cy="1028984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2. </a:t>
            </a:r>
            <a:r>
              <a:rPr lang="en-GB" sz="2400" b="1" dirty="0" err="1">
                <a:latin typeface="+mn-lt"/>
              </a:rPr>
              <a:t>Identiteetinhallinta</a:t>
            </a:r>
            <a:r>
              <a:rPr lang="en-GB" sz="2400" b="1" dirty="0">
                <a:latin typeface="+mn-lt"/>
              </a:rPr>
              <a:t>- </a:t>
            </a:r>
            <a:r>
              <a:rPr lang="en-GB" sz="2400" b="1" dirty="0" err="1">
                <a:latin typeface="+mn-lt"/>
              </a:rPr>
              <a:t>aikataulu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16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(</a:t>
            </a:r>
            <a:r>
              <a:rPr lang="en-GB" sz="1600" b="1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Käyttäjäkeskeisen</a:t>
            </a:r>
            <a:r>
              <a:rPr lang="en-GB" sz="16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 </a:t>
            </a:r>
            <a:r>
              <a:rPr lang="en-GB" sz="1600" b="1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identiteetin</a:t>
            </a:r>
            <a:r>
              <a:rPr lang="en-GB" sz="16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 </a:t>
            </a:r>
            <a:r>
              <a:rPr lang="en-GB" sz="1600" b="1" dirty="0" err="1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ratkaisu</a:t>
            </a:r>
            <a:r>
              <a:rPr lang="en-GB" sz="16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)</a:t>
            </a:r>
            <a:r>
              <a:rPr lang="en-GB" sz="1600" b="1" dirty="0">
                <a:solidFill>
                  <a:srgbClr val="FF0000"/>
                </a:solidFill>
              </a:rPr>
              <a:t/>
            </a:r>
            <a:br>
              <a:rPr lang="en-GB" sz="1600" b="1" dirty="0">
                <a:solidFill>
                  <a:srgbClr val="FF0000"/>
                </a:solidFill>
              </a:rPr>
            </a:br>
            <a:endParaRPr lang="en-GB" sz="2400" b="1" dirty="0">
              <a:solidFill>
                <a:srgbClr val="FF0000"/>
              </a:solidFill>
            </a:endParaRPr>
          </a:p>
        </p:txBody>
      </p:sp>
      <p:grpSp>
        <p:nvGrpSpPr>
          <p:cNvPr id="87" name="Ryhmä 86" title="Aikajana kevät 2020 - kesä 2022"/>
          <p:cNvGrpSpPr/>
          <p:nvPr/>
        </p:nvGrpSpPr>
        <p:grpSpPr>
          <a:xfrm>
            <a:off x="1014566" y="3983459"/>
            <a:ext cx="10940216" cy="256870"/>
            <a:chOff x="742326" y="2861455"/>
            <a:chExt cx="8205162" cy="181032"/>
          </a:xfrm>
          <a:solidFill>
            <a:schemeClr val="bg2"/>
          </a:solidFill>
        </p:grpSpPr>
        <p:sp>
          <p:nvSpPr>
            <p:cNvPr id="10" name="Suorakulmio 9"/>
            <p:cNvSpPr/>
            <p:nvPr/>
          </p:nvSpPr>
          <p:spPr>
            <a:xfrm>
              <a:off x="742326" y="2868013"/>
              <a:ext cx="712457" cy="17447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12 / 2020</a:t>
              </a: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6551692" y="2874254"/>
              <a:ext cx="792000" cy="167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SYKSY 2021</a:t>
              </a: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7357234" y="2867695"/>
              <a:ext cx="792000" cy="16829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KEVÄT 2022</a:t>
              </a: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8155488" y="2861455"/>
              <a:ext cx="792000" cy="16732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KESÄ 2022</a:t>
              </a:r>
            </a:p>
          </p:txBody>
        </p:sp>
      </p:grpSp>
      <p:sp>
        <p:nvSpPr>
          <p:cNvPr id="56" name="Suorakulmio 55"/>
          <p:cNvSpPr/>
          <p:nvPr/>
        </p:nvSpPr>
        <p:spPr>
          <a:xfrm>
            <a:off x="1972219" y="3992313"/>
            <a:ext cx="949943" cy="2509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01 / 2021</a:t>
            </a:r>
          </a:p>
        </p:txBody>
      </p:sp>
      <p:sp>
        <p:nvSpPr>
          <p:cNvPr id="57" name="Suorakulmio 56"/>
          <p:cNvSpPr/>
          <p:nvPr/>
        </p:nvSpPr>
        <p:spPr>
          <a:xfrm>
            <a:off x="2935193" y="3992775"/>
            <a:ext cx="949943" cy="25115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02 / 2021</a:t>
            </a:r>
          </a:p>
        </p:txBody>
      </p:sp>
      <p:sp>
        <p:nvSpPr>
          <p:cNvPr id="59" name="Suorakulmio 58"/>
          <p:cNvSpPr/>
          <p:nvPr/>
        </p:nvSpPr>
        <p:spPr>
          <a:xfrm>
            <a:off x="3894603" y="3992765"/>
            <a:ext cx="949943" cy="2534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3 / 2021</a:t>
            </a:r>
          </a:p>
        </p:txBody>
      </p:sp>
      <p:sp>
        <p:nvSpPr>
          <p:cNvPr id="61" name="Suorakulmio 60"/>
          <p:cNvSpPr/>
          <p:nvPr/>
        </p:nvSpPr>
        <p:spPr>
          <a:xfrm>
            <a:off x="4869103" y="3992765"/>
            <a:ext cx="949943" cy="24638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4 / 2021</a:t>
            </a:r>
          </a:p>
        </p:txBody>
      </p:sp>
      <p:sp>
        <p:nvSpPr>
          <p:cNvPr id="64" name="Suorakulmio 63"/>
          <p:cNvSpPr/>
          <p:nvPr/>
        </p:nvSpPr>
        <p:spPr>
          <a:xfrm>
            <a:off x="5839486" y="3992766"/>
            <a:ext cx="949943" cy="23742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05 / 2021</a:t>
            </a:r>
          </a:p>
        </p:txBody>
      </p:sp>
      <p:sp>
        <p:nvSpPr>
          <p:cNvPr id="66" name="Suorakulmio 65"/>
          <p:cNvSpPr/>
          <p:nvPr/>
        </p:nvSpPr>
        <p:spPr>
          <a:xfrm>
            <a:off x="6825575" y="3999150"/>
            <a:ext cx="949943" cy="2470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6 / 2021</a:t>
            </a:r>
          </a:p>
        </p:txBody>
      </p:sp>
      <p:sp>
        <p:nvSpPr>
          <p:cNvPr id="67" name="Suorakulmio 66"/>
          <p:cNvSpPr/>
          <p:nvPr/>
        </p:nvSpPr>
        <p:spPr>
          <a:xfrm>
            <a:off x="7799335" y="3999149"/>
            <a:ext cx="949943" cy="24000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7 / 2020</a:t>
            </a:r>
          </a:p>
        </p:txBody>
      </p:sp>
      <p:sp>
        <p:nvSpPr>
          <p:cNvPr id="35" name="Tekstiruutu 34"/>
          <p:cNvSpPr txBox="1"/>
          <p:nvPr/>
        </p:nvSpPr>
        <p:spPr>
          <a:xfrm>
            <a:off x="2955980" y="996084"/>
            <a:ext cx="1413594" cy="14060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endParaRPr lang="fi-FI" sz="1067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8" name="Suora yhdysviiva 77"/>
          <p:cNvCxnSpPr/>
          <p:nvPr/>
        </p:nvCxnSpPr>
        <p:spPr>
          <a:xfrm>
            <a:off x="4667416" y="3757967"/>
            <a:ext cx="227" cy="184258"/>
          </a:xfrm>
          <a:prstGeom prst="line">
            <a:avLst/>
          </a:prstGeom>
          <a:ln w="38100" cap="flat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uora yhdysviiva 81"/>
          <p:cNvCxnSpPr/>
          <p:nvPr/>
        </p:nvCxnSpPr>
        <p:spPr>
          <a:xfrm flipH="1">
            <a:off x="6718405" y="3506787"/>
            <a:ext cx="8479" cy="420797"/>
          </a:xfrm>
          <a:prstGeom prst="line">
            <a:avLst/>
          </a:prstGeom>
          <a:ln w="38100" cap="flat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yhdysviiva 83"/>
          <p:cNvCxnSpPr/>
          <p:nvPr/>
        </p:nvCxnSpPr>
        <p:spPr>
          <a:xfrm>
            <a:off x="9215562" y="3686758"/>
            <a:ext cx="2482" cy="234891"/>
          </a:xfrm>
          <a:prstGeom prst="line">
            <a:avLst/>
          </a:prstGeom>
          <a:ln w="38100" cap="flat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yhdysviiva 95"/>
          <p:cNvCxnSpPr/>
          <p:nvPr/>
        </p:nvCxnSpPr>
        <p:spPr>
          <a:xfrm flipH="1">
            <a:off x="3492844" y="3585915"/>
            <a:ext cx="1996" cy="363717"/>
          </a:xfrm>
          <a:prstGeom prst="line">
            <a:avLst/>
          </a:prstGeom>
          <a:ln w="38100" cap="flat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iruutu 42"/>
          <p:cNvSpPr txBox="1"/>
          <p:nvPr/>
        </p:nvSpPr>
        <p:spPr>
          <a:xfrm>
            <a:off x="4465098" y="2773366"/>
            <a:ext cx="1943042" cy="9133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Identiteettien linkittämisen tarpeiden ja teknisten toteuttamisvaihtoehtojen kartoittaminen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maaliskuu 2021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2743200" y="2691261"/>
            <a:ext cx="1626374" cy="74917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Selvitys </a:t>
            </a:r>
            <a:r>
              <a:rPr lang="fi-FI" sz="1067" dirty="0" err="1">
                <a:solidFill>
                  <a:schemeClr val="bg1"/>
                </a:solidFill>
                <a:latin typeface="Arial"/>
              </a:rPr>
              <a:t>LoA</a:t>
            </a:r>
            <a:r>
              <a:rPr lang="fi-FI" sz="1067" dirty="0">
                <a:solidFill>
                  <a:schemeClr val="bg1"/>
                </a:solidFill>
                <a:latin typeface="Arial"/>
              </a:rPr>
              <a:t>-tarpeista </a:t>
            </a:r>
          </a:p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ja palvelunkehittämisen periaatteista </a:t>
            </a:r>
            <a:br>
              <a:rPr lang="fi-FI" sz="1067" dirty="0">
                <a:solidFill>
                  <a:schemeClr val="bg1"/>
                </a:solidFill>
                <a:latin typeface="Arial"/>
              </a:rPr>
            </a:br>
            <a:r>
              <a:rPr lang="fi-FI" sz="1067" b="1" dirty="0">
                <a:solidFill>
                  <a:schemeClr val="bg1"/>
                </a:solidFill>
                <a:latin typeface="Arial"/>
              </a:rPr>
              <a:t>helmikuu 2021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6584603" y="2841441"/>
            <a:ext cx="1943042" cy="58496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Identiteettien linkittämisen pilotti 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toukokuu 2021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5678411" y="1768720"/>
            <a:ext cx="1626374" cy="74917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Palvelunkehittämisen periaatteiden kehittäminen</a:t>
            </a:r>
            <a:br>
              <a:rPr lang="fi-FI" sz="1067" dirty="0">
                <a:solidFill>
                  <a:schemeClr val="bg1"/>
                </a:solidFill>
                <a:latin typeface="Arial"/>
              </a:rPr>
            </a:br>
            <a:r>
              <a:rPr lang="fi-FI" sz="1067" b="1" dirty="0">
                <a:solidFill>
                  <a:schemeClr val="bg1"/>
                </a:solidFill>
                <a:latin typeface="Arial"/>
              </a:rPr>
              <a:t>toukokuu 2021</a:t>
            </a:r>
          </a:p>
        </p:txBody>
      </p:sp>
      <p:cxnSp>
        <p:nvCxnSpPr>
          <p:cNvPr id="49" name="Suora yhdysviiva 48"/>
          <p:cNvCxnSpPr/>
          <p:nvPr/>
        </p:nvCxnSpPr>
        <p:spPr>
          <a:xfrm flipH="1">
            <a:off x="6491598" y="2582794"/>
            <a:ext cx="1" cy="1342191"/>
          </a:xfrm>
          <a:prstGeom prst="line">
            <a:avLst/>
          </a:prstGeom>
          <a:ln w="38100" cap="flat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iruutu 61"/>
          <p:cNvSpPr txBox="1"/>
          <p:nvPr/>
        </p:nvSpPr>
        <p:spPr>
          <a:xfrm>
            <a:off x="8620649" y="2962211"/>
            <a:ext cx="1943042" cy="58496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Identiteettien linkittämisen pilotin tulosten tarkastelu </a:t>
            </a:r>
            <a:r>
              <a:rPr lang="fi-FI" sz="1067" b="1" dirty="0">
                <a:solidFill>
                  <a:schemeClr val="bg1"/>
                </a:solidFill>
                <a:latin typeface="Arial"/>
              </a:rPr>
              <a:t>lokakuu 2021</a:t>
            </a:r>
          </a:p>
        </p:txBody>
      </p:sp>
      <p:sp>
        <p:nvSpPr>
          <p:cNvPr id="27" name="Tekstiruutu 78">
            <a:extLst>
              <a:ext uri="{FF2B5EF4-FFF2-40B4-BE49-F238E27FC236}">
                <a16:creationId xmlns:a16="http://schemas.microsoft.com/office/drawing/2014/main" id="{202AE248-F3CB-48D2-A239-4FBCFDD952BE}"/>
              </a:ext>
            </a:extLst>
          </p:cNvPr>
          <p:cNvSpPr txBox="1"/>
          <p:nvPr/>
        </p:nvSpPr>
        <p:spPr>
          <a:xfrm>
            <a:off x="4098168" y="1132232"/>
            <a:ext cx="1541869" cy="1406026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>
            <a:defPPr>
              <a:defRPr lang="fi-FI"/>
            </a:defPPr>
            <a:lvl1pPr defTabSz="914377">
              <a:defRPr sz="1067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dirty="0"/>
              <a:t>Käyttäjäkeskeisen identiteetin (vrt. esim. </a:t>
            </a:r>
            <a:r>
              <a:rPr lang="fi-FI" dirty="0" err="1"/>
              <a:t>eduID</a:t>
            </a:r>
            <a:r>
              <a:rPr lang="fi-FI" dirty="0"/>
              <a:t>) mahdollisuuksien kartoittaminen. Mahdollistaa erilaiset identiteetit, jotka linkitetään toisiinsa</a:t>
            </a:r>
          </a:p>
        </p:txBody>
      </p:sp>
    </p:spTree>
    <p:extLst>
      <p:ext uri="{BB962C8B-B14F-4D97-AF65-F5344CB8AC3E}">
        <p14:creationId xmlns:p14="http://schemas.microsoft.com/office/powerpoint/2010/main" val="111320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31" y="187401"/>
            <a:ext cx="10323640" cy="624056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+mn-lt"/>
              </a:rPr>
              <a:t>3. </a:t>
            </a:r>
            <a:r>
              <a:rPr lang="en-GB" sz="2400" b="1" dirty="0" err="1">
                <a:latin typeface="+mn-lt"/>
              </a:rPr>
              <a:t>Omien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tietojen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hallinta</a:t>
            </a:r>
            <a:r>
              <a:rPr lang="en-GB" sz="2400" b="1" dirty="0">
                <a:latin typeface="+mn-lt"/>
              </a:rPr>
              <a:t> -</a:t>
            </a:r>
            <a:r>
              <a:rPr lang="en-GB" sz="2400" b="1" dirty="0" err="1">
                <a:latin typeface="+mn-lt"/>
              </a:rPr>
              <a:t>aikataulu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sz="2400" b="1" dirty="0"/>
          </a:p>
        </p:txBody>
      </p:sp>
      <p:grpSp>
        <p:nvGrpSpPr>
          <p:cNvPr id="87" name="Ryhmä 86" title="Aikajana kevät 2020 - kesä 2022"/>
          <p:cNvGrpSpPr/>
          <p:nvPr/>
        </p:nvGrpSpPr>
        <p:grpSpPr>
          <a:xfrm>
            <a:off x="1014566" y="3983459"/>
            <a:ext cx="10940216" cy="256870"/>
            <a:chOff x="742326" y="2861455"/>
            <a:chExt cx="8205162" cy="181032"/>
          </a:xfrm>
          <a:solidFill>
            <a:schemeClr val="bg2"/>
          </a:solidFill>
        </p:grpSpPr>
        <p:sp>
          <p:nvSpPr>
            <p:cNvPr id="10" name="Suorakulmio 9"/>
            <p:cNvSpPr/>
            <p:nvPr/>
          </p:nvSpPr>
          <p:spPr>
            <a:xfrm>
              <a:off x="742326" y="2868013"/>
              <a:ext cx="712457" cy="17447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12 / 2020</a:t>
              </a: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6551692" y="2874254"/>
              <a:ext cx="792000" cy="167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SYKSY 2021</a:t>
              </a: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7357234" y="2867695"/>
              <a:ext cx="792000" cy="16829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KEVÄT 2022</a:t>
              </a: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8155488" y="2861455"/>
              <a:ext cx="792000" cy="16732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KESÄ 2022</a:t>
              </a:r>
            </a:p>
          </p:txBody>
        </p:sp>
      </p:grpSp>
      <p:sp>
        <p:nvSpPr>
          <p:cNvPr id="56" name="Suorakulmio 55"/>
          <p:cNvSpPr/>
          <p:nvPr/>
        </p:nvSpPr>
        <p:spPr>
          <a:xfrm>
            <a:off x="1972219" y="3992313"/>
            <a:ext cx="949943" cy="2509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01 / 2021</a:t>
            </a:r>
          </a:p>
        </p:txBody>
      </p:sp>
      <p:sp>
        <p:nvSpPr>
          <p:cNvPr id="57" name="Suorakulmio 56"/>
          <p:cNvSpPr/>
          <p:nvPr/>
        </p:nvSpPr>
        <p:spPr>
          <a:xfrm>
            <a:off x="2935193" y="3992775"/>
            <a:ext cx="949943" cy="25115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02 / 2021</a:t>
            </a:r>
          </a:p>
        </p:txBody>
      </p:sp>
      <p:sp>
        <p:nvSpPr>
          <p:cNvPr id="59" name="Suorakulmio 58"/>
          <p:cNvSpPr/>
          <p:nvPr/>
        </p:nvSpPr>
        <p:spPr>
          <a:xfrm>
            <a:off x="3894603" y="3992765"/>
            <a:ext cx="949943" cy="2534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3 / 2021</a:t>
            </a:r>
          </a:p>
        </p:txBody>
      </p:sp>
      <p:sp>
        <p:nvSpPr>
          <p:cNvPr id="61" name="Suorakulmio 60"/>
          <p:cNvSpPr/>
          <p:nvPr/>
        </p:nvSpPr>
        <p:spPr>
          <a:xfrm>
            <a:off x="4869103" y="3992765"/>
            <a:ext cx="949943" cy="24638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4 / 2021</a:t>
            </a:r>
          </a:p>
        </p:txBody>
      </p:sp>
      <p:sp>
        <p:nvSpPr>
          <p:cNvPr id="64" name="Suorakulmio 63"/>
          <p:cNvSpPr/>
          <p:nvPr/>
        </p:nvSpPr>
        <p:spPr>
          <a:xfrm>
            <a:off x="5839486" y="3992766"/>
            <a:ext cx="949943" cy="23742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05 / 2021</a:t>
            </a:r>
          </a:p>
        </p:txBody>
      </p:sp>
      <p:sp>
        <p:nvSpPr>
          <p:cNvPr id="66" name="Suorakulmio 65"/>
          <p:cNvSpPr/>
          <p:nvPr/>
        </p:nvSpPr>
        <p:spPr>
          <a:xfrm>
            <a:off x="6825575" y="3999150"/>
            <a:ext cx="949943" cy="2470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6 / 2021</a:t>
            </a:r>
          </a:p>
        </p:txBody>
      </p:sp>
      <p:sp>
        <p:nvSpPr>
          <p:cNvPr id="67" name="Suorakulmio 66"/>
          <p:cNvSpPr/>
          <p:nvPr/>
        </p:nvSpPr>
        <p:spPr>
          <a:xfrm>
            <a:off x="7799335" y="3999149"/>
            <a:ext cx="949943" cy="24000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7 / 2020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1677999" y="2534523"/>
            <a:ext cx="1626374" cy="10776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Selvitys </a:t>
            </a:r>
            <a:r>
              <a:rPr lang="fi-FI" sz="1067" dirty="0">
                <a:solidFill>
                  <a:schemeClr val="bg1"/>
                </a:solidFill>
                <a:latin typeface="Arial"/>
              </a:rPr>
              <a:t>omien tietojen hallinnan tarpeista ja haasteista koulutuksen toimialalla, erityisesti Digivisio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tammikuu 2021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4599272" y="2704982"/>
            <a:ext cx="1626374" cy="7491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Omadata tietolähteet ja tietojen kartoitus ja määrittely</a:t>
            </a:r>
            <a:br>
              <a:rPr lang="fi-FI" sz="1067" dirty="0">
                <a:solidFill>
                  <a:schemeClr val="bg1"/>
                </a:solidFill>
                <a:latin typeface="Arial"/>
              </a:rPr>
            </a:br>
            <a:r>
              <a:rPr lang="fi-FI" sz="1067" b="1" dirty="0">
                <a:solidFill>
                  <a:schemeClr val="bg1"/>
                </a:solidFill>
                <a:latin typeface="Arial"/>
              </a:rPr>
              <a:t>huhtikuu 2021</a:t>
            </a:r>
          </a:p>
        </p:txBody>
      </p:sp>
      <p:cxnSp>
        <p:nvCxnSpPr>
          <p:cNvPr id="49" name="Suora yhdysviiva 48"/>
          <p:cNvCxnSpPr/>
          <p:nvPr/>
        </p:nvCxnSpPr>
        <p:spPr>
          <a:xfrm flipH="1">
            <a:off x="5348408" y="3542718"/>
            <a:ext cx="2624" cy="400720"/>
          </a:xfrm>
          <a:prstGeom prst="line">
            <a:avLst/>
          </a:prstGeom>
          <a:ln w="38100" cap="flat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orakulmio 28"/>
          <p:cNvSpPr/>
          <p:nvPr/>
        </p:nvSpPr>
        <p:spPr>
          <a:xfrm>
            <a:off x="3630910" y="4640149"/>
            <a:ext cx="1341000" cy="10776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Lainsäädännön tulkinnat ja mahdollinen HE –työn arviointi (sis. EU –lainsäädäntö)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Maaliskuu  2021</a:t>
            </a:r>
          </a:p>
        </p:txBody>
      </p:sp>
      <p:cxnSp>
        <p:nvCxnSpPr>
          <p:cNvPr id="30" name="Suora yhdysviiva 29"/>
          <p:cNvCxnSpPr/>
          <p:nvPr/>
        </p:nvCxnSpPr>
        <p:spPr>
          <a:xfrm flipH="1" flipV="1">
            <a:off x="4301410" y="4246195"/>
            <a:ext cx="2776" cy="312214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iruutu 31"/>
          <p:cNvSpPr txBox="1"/>
          <p:nvPr/>
        </p:nvSpPr>
        <p:spPr>
          <a:xfrm>
            <a:off x="6825575" y="2704982"/>
            <a:ext cx="1626374" cy="9133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Työsuunnitelman päivittäminen selvityksen ja kartoitusten pohjalta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kesäkuu 2021</a:t>
            </a:r>
          </a:p>
        </p:txBody>
      </p:sp>
      <p:cxnSp>
        <p:nvCxnSpPr>
          <p:cNvPr id="25" name="Suora yhdysviiva 24"/>
          <p:cNvCxnSpPr/>
          <p:nvPr/>
        </p:nvCxnSpPr>
        <p:spPr>
          <a:xfrm flipH="1">
            <a:off x="7249053" y="3695118"/>
            <a:ext cx="1129" cy="248320"/>
          </a:xfrm>
          <a:prstGeom prst="line">
            <a:avLst/>
          </a:prstGeom>
          <a:ln w="38100" cap="flat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 flipH="1">
            <a:off x="2446061" y="3695118"/>
            <a:ext cx="1129" cy="248320"/>
          </a:xfrm>
          <a:prstGeom prst="line">
            <a:avLst/>
          </a:prstGeom>
          <a:ln w="38100" cap="flat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58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31" y="187401"/>
            <a:ext cx="10323640" cy="624056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4. </a:t>
            </a:r>
            <a:r>
              <a:rPr lang="fi-FI" sz="2200" b="1" dirty="0">
                <a:latin typeface="+mn-lt"/>
              </a:rPr>
              <a:t>Vajaavaltaisen</a:t>
            </a:r>
            <a:r>
              <a:rPr lang="fi-FI" sz="2400" dirty="0"/>
              <a:t> </a:t>
            </a:r>
            <a:r>
              <a:rPr lang="fi-FI" sz="2200" b="1" dirty="0">
                <a:latin typeface="+mn-lt"/>
              </a:rPr>
              <a:t>henkilön </a:t>
            </a:r>
            <a:r>
              <a:rPr lang="fi-FI" sz="2200" b="1" dirty="0" smtClean="0">
                <a:latin typeface="+mn-lt"/>
              </a:rPr>
              <a:t>toiminta/puolesta asiointi </a:t>
            </a:r>
            <a:r>
              <a:rPr lang="en-GB" sz="2200" b="1" dirty="0">
                <a:latin typeface="+mn-lt"/>
              </a:rPr>
              <a:t>-</a:t>
            </a:r>
            <a:r>
              <a:rPr lang="en-GB" sz="2200" b="1" dirty="0" err="1">
                <a:latin typeface="+mn-lt"/>
              </a:rPr>
              <a:t>aikataulu</a:t>
            </a:r>
            <a:r>
              <a:rPr lang="en-GB" sz="2200" b="1" dirty="0">
                <a:latin typeface="+mn-lt"/>
              </a:rPr>
              <a:t> </a:t>
            </a:r>
          </a:p>
        </p:txBody>
      </p:sp>
      <p:grpSp>
        <p:nvGrpSpPr>
          <p:cNvPr id="87" name="Ryhmä 86" title="Aikajana kevät 2020 - kesä 2022"/>
          <p:cNvGrpSpPr/>
          <p:nvPr/>
        </p:nvGrpSpPr>
        <p:grpSpPr>
          <a:xfrm>
            <a:off x="1014566" y="3983459"/>
            <a:ext cx="10940216" cy="256870"/>
            <a:chOff x="742326" y="2861455"/>
            <a:chExt cx="8205162" cy="181032"/>
          </a:xfrm>
          <a:solidFill>
            <a:schemeClr val="bg2"/>
          </a:solidFill>
        </p:grpSpPr>
        <p:sp>
          <p:nvSpPr>
            <p:cNvPr id="10" name="Suorakulmio 9"/>
            <p:cNvSpPr/>
            <p:nvPr/>
          </p:nvSpPr>
          <p:spPr>
            <a:xfrm>
              <a:off x="742326" y="2868013"/>
              <a:ext cx="712457" cy="17447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12 / 2020</a:t>
              </a: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6551692" y="2874254"/>
              <a:ext cx="792000" cy="167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SYKSY 2021</a:t>
              </a: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7357234" y="2867695"/>
              <a:ext cx="792000" cy="16829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KEVÄT 2022</a:t>
              </a: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8155488" y="2861455"/>
              <a:ext cx="792000" cy="16732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KESÄ 2022</a:t>
              </a:r>
            </a:p>
          </p:txBody>
        </p:sp>
      </p:grpSp>
      <p:sp>
        <p:nvSpPr>
          <p:cNvPr id="56" name="Suorakulmio 55"/>
          <p:cNvSpPr/>
          <p:nvPr/>
        </p:nvSpPr>
        <p:spPr>
          <a:xfrm>
            <a:off x="1972219" y="3992313"/>
            <a:ext cx="949943" cy="2509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01 / 2021</a:t>
            </a:r>
          </a:p>
        </p:txBody>
      </p:sp>
      <p:sp>
        <p:nvSpPr>
          <p:cNvPr id="57" name="Suorakulmio 56"/>
          <p:cNvSpPr/>
          <p:nvPr/>
        </p:nvSpPr>
        <p:spPr>
          <a:xfrm>
            <a:off x="2935193" y="3992775"/>
            <a:ext cx="949943" cy="25115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02 / 2021</a:t>
            </a:r>
          </a:p>
        </p:txBody>
      </p:sp>
      <p:sp>
        <p:nvSpPr>
          <p:cNvPr id="59" name="Suorakulmio 58"/>
          <p:cNvSpPr/>
          <p:nvPr/>
        </p:nvSpPr>
        <p:spPr>
          <a:xfrm>
            <a:off x="3894603" y="3992765"/>
            <a:ext cx="949943" cy="2534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3 / 2021</a:t>
            </a:r>
          </a:p>
        </p:txBody>
      </p:sp>
      <p:sp>
        <p:nvSpPr>
          <p:cNvPr id="61" name="Suorakulmio 60"/>
          <p:cNvSpPr/>
          <p:nvPr/>
        </p:nvSpPr>
        <p:spPr>
          <a:xfrm>
            <a:off x="4869103" y="3992765"/>
            <a:ext cx="949943" cy="24638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4 / 2021</a:t>
            </a:r>
          </a:p>
        </p:txBody>
      </p:sp>
      <p:sp>
        <p:nvSpPr>
          <p:cNvPr id="64" name="Suorakulmio 63"/>
          <p:cNvSpPr/>
          <p:nvPr/>
        </p:nvSpPr>
        <p:spPr>
          <a:xfrm>
            <a:off x="5839486" y="3992766"/>
            <a:ext cx="949943" cy="23742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05 / 2021</a:t>
            </a:r>
          </a:p>
        </p:txBody>
      </p:sp>
      <p:sp>
        <p:nvSpPr>
          <p:cNvPr id="66" name="Suorakulmio 65"/>
          <p:cNvSpPr/>
          <p:nvPr/>
        </p:nvSpPr>
        <p:spPr>
          <a:xfrm>
            <a:off x="6825575" y="3999150"/>
            <a:ext cx="949943" cy="2470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6 / 2021</a:t>
            </a:r>
          </a:p>
        </p:txBody>
      </p:sp>
      <p:sp>
        <p:nvSpPr>
          <p:cNvPr id="67" name="Suorakulmio 66"/>
          <p:cNvSpPr/>
          <p:nvPr/>
        </p:nvSpPr>
        <p:spPr>
          <a:xfrm>
            <a:off x="7799335" y="3999149"/>
            <a:ext cx="949943" cy="24000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7 / 2020</a:t>
            </a:r>
          </a:p>
        </p:txBody>
      </p:sp>
      <p:cxnSp>
        <p:nvCxnSpPr>
          <p:cNvPr id="89" name="Suora yhdysviiva 88"/>
          <p:cNvCxnSpPr/>
          <p:nvPr/>
        </p:nvCxnSpPr>
        <p:spPr>
          <a:xfrm>
            <a:off x="2413219" y="3578071"/>
            <a:ext cx="0" cy="385444"/>
          </a:xfrm>
          <a:prstGeom prst="line">
            <a:avLst/>
          </a:prstGeom>
          <a:ln w="28575" cap="flat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1703941" y="2269240"/>
            <a:ext cx="1626374" cy="1077603"/>
          </a:xfrm>
          <a:prstGeom prst="rect">
            <a:avLst/>
          </a:prstGeom>
          <a:solidFill>
            <a:srgbClr val="F19C03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Työn aikataulutuksen yhteensovittaminen digitaalinen identiteetti ja henkilötunnuksen uudistamishankkeen kanssa</a:t>
            </a:r>
          </a:p>
        </p:txBody>
      </p:sp>
    </p:spTree>
    <p:extLst>
      <p:ext uri="{BB962C8B-B14F-4D97-AF65-F5344CB8AC3E}">
        <p14:creationId xmlns:p14="http://schemas.microsoft.com/office/powerpoint/2010/main" val="117882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31" y="187401"/>
            <a:ext cx="10323640" cy="624056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+mn-lt"/>
              </a:rPr>
              <a:t>5. </a:t>
            </a:r>
            <a:r>
              <a:rPr lang="en-GB" sz="2400" b="1" dirty="0" err="1">
                <a:latin typeface="+mn-lt"/>
              </a:rPr>
              <a:t>Kokonaisarkkitehtuuri</a:t>
            </a:r>
            <a:r>
              <a:rPr lang="en-GB" sz="2400" b="1" dirty="0">
                <a:latin typeface="+mn-lt"/>
              </a:rPr>
              <a:t> (</a:t>
            </a:r>
            <a:r>
              <a:rPr lang="en-GB" sz="2400" b="1" dirty="0" err="1">
                <a:latin typeface="+mn-lt"/>
              </a:rPr>
              <a:t>läpileikkaa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kaikissa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teemoissa</a:t>
            </a:r>
            <a:r>
              <a:rPr lang="en-GB" sz="2400" b="1" dirty="0">
                <a:latin typeface="+mn-lt"/>
              </a:rPr>
              <a:t>)-</a:t>
            </a:r>
            <a:r>
              <a:rPr lang="en-GB" sz="2400" b="1" dirty="0" err="1">
                <a:latin typeface="+mn-lt"/>
              </a:rPr>
              <a:t>aikataulu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sz="2400" b="1" dirty="0"/>
          </a:p>
        </p:txBody>
      </p:sp>
      <p:grpSp>
        <p:nvGrpSpPr>
          <p:cNvPr id="87" name="Ryhmä 86" title="Aikajana kevät 2020 - kesä 2022"/>
          <p:cNvGrpSpPr/>
          <p:nvPr/>
        </p:nvGrpSpPr>
        <p:grpSpPr>
          <a:xfrm>
            <a:off x="1014566" y="3983459"/>
            <a:ext cx="10940216" cy="256870"/>
            <a:chOff x="742326" y="2861455"/>
            <a:chExt cx="8205162" cy="181032"/>
          </a:xfrm>
          <a:solidFill>
            <a:schemeClr val="bg2"/>
          </a:solidFill>
        </p:grpSpPr>
        <p:sp>
          <p:nvSpPr>
            <p:cNvPr id="10" name="Suorakulmio 9"/>
            <p:cNvSpPr/>
            <p:nvPr/>
          </p:nvSpPr>
          <p:spPr>
            <a:xfrm>
              <a:off x="742326" y="2868013"/>
              <a:ext cx="712457" cy="17447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12 / 2020</a:t>
              </a: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6551692" y="2874254"/>
              <a:ext cx="792000" cy="167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SYKSY 2021</a:t>
              </a: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7357234" y="2867695"/>
              <a:ext cx="792000" cy="16829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KEVÄT 2022</a:t>
              </a: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8155488" y="2861455"/>
              <a:ext cx="792000" cy="16732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fi-FI" sz="1067" b="1" dirty="0">
                  <a:solidFill>
                    <a:srgbClr val="000000"/>
                  </a:solidFill>
                  <a:latin typeface="Arial"/>
                </a:rPr>
                <a:t>KESÄ 2022</a:t>
              </a:r>
            </a:p>
          </p:txBody>
        </p:sp>
      </p:grpSp>
      <p:sp>
        <p:nvSpPr>
          <p:cNvPr id="56" name="Suorakulmio 55"/>
          <p:cNvSpPr/>
          <p:nvPr/>
        </p:nvSpPr>
        <p:spPr>
          <a:xfrm>
            <a:off x="1972219" y="3992313"/>
            <a:ext cx="949943" cy="2509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01 / 2021</a:t>
            </a:r>
          </a:p>
        </p:txBody>
      </p:sp>
      <p:sp>
        <p:nvSpPr>
          <p:cNvPr id="57" name="Suorakulmio 56"/>
          <p:cNvSpPr/>
          <p:nvPr/>
        </p:nvSpPr>
        <p:spPr>
          <a:xfrm>
            <a:off x="2935193" y="3992775"/>
            <a:ext cx="949943" cy="25115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02 / 2021</a:t>
            </a:r>
          </a:p>
        </p:txBody>
      </p:sp>
      <p:sp>
        <p:nvSpPr>
          <p:cNvPr id="59" name="Suorakulmio 58"/>
          <p:cNvSpPr/>
          <p:nvPr/>
        </p:nvSpPr>
        <p:spPr>
          <a:xfrm>
            <a:off x="3894603" y="3992765"/>
            <a:ext cx="949943" cy="25343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3 / 2021</a:t>
            </a:r>
          </a:p>
        </p:txBody>
      </p:sp>
      <p:sp>
        <p:nvSpPr>
          <p:cNvPr id="61" name="Suorakulmio 60"/>
          <p:cNvSpPr/>
          <p:nvPr/>
        </p:nvSpPr>
        <p:spPr>
          <a:xfrm>
            <a:off x="4869103" y="3992765"/>
            <a:ext cx="949943" cy="24638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4 / 2021</a:t>
            </a:r>
          </a:p>
        </p:txBody>
      </p:sp>
      <p:sp>
        <p:nvSpPr>
          <p:cNvPr id="64" name="Suorakulmio 63"/>
          <p:cNvSpPr/>
          <p:nvPr/>
        </p:nvSpPr>
        <p:spPr>
          <a:xfrm>
            <a:off x="5839486" y="3992766"/>
            <a:ext cx="949943" cy="23742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05 / 2021</a:t>
            </a:r>
          </a:p>
        </p:txBody>
      </p:sp>
      <p:sp>
        <p:nvSpPr>
          <p:cNvPr id="66" name="Suorakulmio 65"/>
          <p:cNvSpPr/>
          <p:nvPr/>
        </p:nvSpPr>
        <p:spPr>
          <a:xfrm>
            <a:off x="6825575" y="3999150"/>
            <a:ext cx="949943" cy="24704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6 / 2021</a:t>
            </a:r>
          </a:p>
        </p:txBody>
      </p:sp>
      <p:sp>
        <p:nvSpPr>
          <p:cNvPr id="67" name="Suorakulmio 66"/>
          <p:cNvSpPr/>
          <p:nvPr/>
        </p:nvSpPr>
        <p:spPr>
          <a:xfrm>
            <a:off x="7799335" y="3999149"/>
            <a:ext cx="949943" cy="24000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i-FI" sz="1067" b="1" dirty="0">
                <a:solidFill>
                  <a:srgbClr val="000000"/>
                </a:solidFill>
                <a:latin typeface="Arial"/>
              </a:rPr>
              <a:t>7 / 2020</a:t>
            </a:r>
          </a:p>
        </p:txBody>
      </p:sp>
      <p:sp>
        <p:nvSpPr>
          <p:cNvPr id="35" name="Tekstiruutu 34"/>
          <p:cNvSpPr txBox="1"/>
          <p:nvPr/>
        </p:nvSpPr>
        <p:spPr>
          <a:xfrm>
            <a:off x="2955980" y="996084"/>
            <a:ext cx="1413594" cy="14060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endParaRPr lang="fi-FI" sz="1067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b="1" dirty="0">
              <a:solidFill>
                <a:srgbClr val="000000"/>
              </a:solidFill>
              <a:latin typeface="Arial"/>
            </a:endParaRPr>
          </a:p>
          <a:p>
            <a:pPr algn="ctr" defTabSz="914377"/>
            <a:endParaRPr lang="fi-FI" sz="1067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9" name="Suora yhdysviiva 88"/>
          <p:cNvCxnSpPr/>
          <p:nvPr/>
        </p:nvCxnSpPr>
        <p:spPr>
          <a:xfrm>
            <a:off x="3410164" y="3578071"/>
            <a:ext cx="0" cy="385444"/>
          </a:xfrm>
          <a:prstGeom prst="line">
            <a:avLst/>
          </a:prstGeom>
          <a:ln w="28575" cap="flat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2743200" y="2728462"/>
            <a:ext cx="1626374" cy="74917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Selvitys</a:t>
            </a:r>
            <a:r>
              <a:rPr lang="fi-FI" sz="1067" dirty="0">
                <a:solidFill>
                  <a:schemeClr val="bg1"/>
                </a:solidFill>
                <a:latin typeface="Arial"/>
              </a:rPr>
              <a:t> välitettävät attribuutit ja tarvittavat roolit ja ryhmät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helmikuu 2021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1964508" y="2117429"/>
            <a:ext cx="10090941" cy="58496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/>
            </a:r>
            <a:br>
              <a:rPr lang="fi-FI" sz="1067" dirty="0">
                <a:solidFill>
                  <a:schemeClr val="bg1"/>
                </a:solidFill>
                <a:latin typeface="Arial"/>
              </a:rPr>
            </a:br>
            <a:r>
              <a:rPr lang="fi-FI" sz="1067" dirty="0">
                <a:solidFill>
                  <a:schemeClr val="bg1"/>
                </a:solidFill>
                <a:latin typeface="Arial"/>
              </a:rPr>
              <a:t>Kokonaisarkkitehtuurityö alkaa </a:t>
            </a:r>
          </a:p>
          <a:p>
            <a:pPr defTabSz="914377"/>
            <a:r>
              <a:rPr lang="fi-FI" sz="1067" b="1" dirty="0">
                <a:solidFill>
                  <a:schemeClr val="bg1"/>
                </a:solidFill>
                <a:latin typeface="Arial"/>
              </a:rPr>
              <a:t>helmikuu 2021</a:t>
            </a:r>
          </a:p>
        </p:txBody>
      </p:sp>
      <p:sp>
        <p:nvSpPr>
          <p:cNvPr id="29" name="Suorakulmio 28"/>
          <p:cNvSpPr/>
          <p:nvPr/>
        </p:nvSpPr>
        <p:spPr>
          <a:xfrm>
            <a:off x="5668978" y="4678804"/>
            <a:ext cx="1341000" cy="58496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fi-FI" sz="1067" dirty="0">
                <a:solidFill>
                  <a:schemeClr val="bg1"/>
                </a:solidFill>
                <a:latin typeface="Arial"/>
              </a:rPr>
              <a:t>Lainsäädännön muutostarpeiden arviointi</a:t>
            </a:r>
          </a:p>
        </p:txBody>
      </p:sp>
      <p:cxnSp>
        <p:nvCxnSpPr>
          <p:cNvPr id="30" name="Suora yhdysviiva 29"/>
          <p:cNvCxnSpPr/>
          <p:nvPr/>
        </p:nvCxnSpPr>
        <p:spPr>
          <a:xfrm flipH="1" flipV="1">
            <a:off x="6307933" y="4252218"/>
            <a:ext cx="2776" cy="312214"/>
          </a:xfrm>
          <a:prstGeom prst="line">
            <a:avLst/>
          </a:prstGeom>
          <a:ln w="9525" cap="flat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22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969"/>
          </a:xfrm>
        </p:spPr>
        <p:txBody>
          <a:bodyPr/>
          <a:lstStyle/>
          <a:p>
            <a:r>
              <a:rPr lang="fi-FI" dirty="0"/>
              <a:t>Työn </a:t>
            </a:r>
            <a:r>
              <a:rPr lang="fi-FI" dirty="0" smtClean="0"/>
              <a:t>organisoituminen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Työtä ohjataan identiteetinhallinnan työryhmässä</a:t>
            </a:r>
          </a:p>
          <a:p>
            <a:r>
              <a:rPr lang="fi-FI" dirty="0"/>
              <a:t>Perustetaan 2 alatyöryhmää (työryhmän </a:t>
            </a:r>
            <a:r>
              <a:rPr lang="fi-FI" dirty="0" err="1"/>
              <a:t>jäsenet+asiantuntijoita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Identiteetin muodostuminen</a:t>
            </a:r>
          </a:p>
          <a:p>
            <a:pPr lvl="1"/>
            <a:r>
              <a:rPr lang="fi-FI" dirty="0"/>
              <a:t>Identiteetinhallinta</a:t>
            </a:r>
          </a:p>
          <a:p>
            <a:r>
              <a:rPr lang="fi-FI" dirty="0"/>
              <a:t>Lisäksi käynnistetään tarvittaessa </a:t>
            </a:r>
            <a:r>
              <a:rPr lang="fi-FI" dirty="0" smtClean="0"/>
              <a:t>pilotteja</a:t>
            </a:r>
            <a:endParaRPr lang="fi-FI" dirty="0"/>
          </a:p>
          <a:p>
            <a:pPr lvl="1"/>
            <a:r>
              <a:rPr lang="fi-FI" dirty="0"/>
              <a:t>Työryhmä ohjaa</a:t>
            </a:r>
          </a:p>
          <a:p>
            <a:r>
              <a:rPr lang="fi-FI" dirty="0"/>
              <a:t>OKM lainvalmistelutyö</a:t>
            </a:r>
          </a:p>
        </p:txBody>
      </p:sp>
    </p:spTree>
    <p:extLst>
      <p:ext uri="{BB962C8B-B14F-4D97-AF65-F5344CB8AC3E}">
        <p14:creationId xmlns:p14="http://schemas.microsoft.com/office/powerpoint/2010/main" val="83793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KM_suomi_ruotsi6">
  <a:themeElements>
    <a:clrScheme name="Mukautettu 261120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0A489"/>
      </a:accent1>
      <a:accent2>
        <a:srgbClr val="FC4C02"/>
      </a:accent2>
      <a:accent3>
        <a:srgbClr val="009CDE"/>
      </a:accent3>
      <a:accent4>
        <a:srgbClr val="9B26B6"/>
      </a:accent4>
      <a:accent5>
        <a:srgbClr val="FFCD00"/>
      </a:accent5>
      <a:accent6>
        <a:srgbClr val="78BE20"/>
      </a:accent6>
      <a:hlink>
        <a:srgbClr val="70A489"/>
      </a:hlink>
      <a:folHlink>
        <a:srgbClr val="004D3B"/>
      </a:folHlink>
    </a:clrScheme>
    <a:fontScheme name="OKM_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ukautettu 26112015">
    <a:dk1>
      <a:srgbClr val="000000"/>
    </a:dk1>
    <a:lt1>
      <a:srgbClr val="FFFFFF"/>
    </a:lt1>
    <a:dk2>
      <a:srgbClr val="000000"/>
    </a:dk2>
    <a:lt2>
      <a:srgbClr val="808080"/>
    </a:lt2>
    <a:accent1>
      <a:srgbClr val="70A489"/>
    </a:accent1>
    <a:accent2>
      <a:srgbClr val="FC4C02"/>
    </a:accent2>
    <a:accent3>
      <a:srgbClr val="009CDE"/>
    </a:accent3>
    <a:accent4>
      <a:srgbClr val="9B26B6"/>
    </a:accent4>
    <a:accent5>
      <a:srgbClr val="FFCD00"/>
    </a:accent5>
    <a:accent6>
      <a:srgbClr val="78BE20"/>
    </a:accent6>
    <a:hlink>
      <a:srgbClr val="70A489"/>
    </a:hlink>
    <a:folHlink>
      <a:srgbClr val="004D3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089CEE3AFE60B44A72B2868A5003E5A" ma:contentTypeVersion="1" ma:contentTypeDescription="Luo uusi asiakirja." ma:contentTypeScope="" ma:versionID="838c2fa0fbc43f034957e49e982613d9">
  <xsd:schema xmlns:xsd="http://www.w3.org/2001/XMLSchema" xmlns:xs="http://www.w3.org/2001/XMLSchema" xmlns:p="http://schemas.microsoft.com/office/2006/metadata/properties" xmlns:ns2="464f9fc9-172e-43a2-8697-61011e8369e1" targetNamespace="http://schemas.microsoft.com/office/2006/metadata/properties" ma:root="true" ma:fieldsID="a3fed7a311b6f9fa5721c829d9acf5af" ns2:_="">
    <xsd:import namespace="464f9fc9-172e-43a2-8697-61011e836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f9fc9-172e-43a2-8697-61011e836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7C86FC-9370-4AB6-9EC5-4631AA5D1F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44C3C-5131-4DA5-9BE4-CF237B07B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f9fc9-172e-43a2-8697-61011e8369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C65D93-6602-40B1-AF12-32A889A0137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64f9fc9-172e-43a2-8697-61011e8369e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514</Words>
  <Application>Microsoft Office PowerPoint</Application>
  <PresentationFormat>Laajakuva</PresentationFormat>
  <Paragraphs>142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ＭＳ Ｐゴシック</vt:lpstr>
      <vt:lpstr>Akzidenz Grotesk BE</vt:lpstr>
      <vt:lpstr>Akzidenz Grotesk BE Md</vt:lpstr>
      <vt:lpstr>Arial</vt:lpstr>
      <vt:lpstr>Calibri</vt:lpstr>
      <vt:lpstr>Calibri Light</vt:lpstr>
      <vt:lpstr>Office-teema</vt:lpstr>
      <vt:lpstr>OKM_suomi_ruotsi6</vt:lpstr>
      <vt:lpstr>Opetuksen ja koulutuksen toimialan identiteetinhallinnan tiekartta 29.1.2021</vt:lpstr>
      <vt:lpstr>Tiekartta</vt:lpstr>
      <vt:lpstr>1. Identiteetin syntyminen – aikataulu (Valtion takaama) </vt:lpstr>
      <vt:lpstr>2. Identiteetinhallinta- aikataulu (Käyttäjäkeskeisen identiteetin ratkaisu) </vt:lpstr>
      <vt:lpstr>3. Omien tietojen hallinta -aikataulu  </vt:lpstr>
      <vt:lpstr>4. Vajaavaltaisen henkilön toiminta/puolesta asiointi -aikataulu </vt:lpstr>
      <vt:lpstr>5. Kokonaisarkkitehtuuri (läpileikkaa kaikissa teemoissa)-aikataulu  </vt:lpstr>
      <vt:lpstr>Työn organisoituminen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Korhonen Jonna (OKM)</dc:creator>
  <cp:lastModifiedBy>Kytölä Tomi (OKM)</cp:lastModifiedBy>
  <cp:revision>86</cp:revision>
  <dcterms:created xsi:type="dcterms:W3CDTF">2020-12-16T06:28:12Z</dcterms:created>
  <dcterms:modified xsi:type="dcterms:W3CDTF">2021-01-29T10:07:47Z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0x010100A089CEE3AFE60B44A72B2868A5003E5A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