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8" r:id="rId2"/>
    <p:sldId id="263" r:id="rId3"/>
    <p:sldId id="262" r:id="rId4"/>
    <p:sldId id="260" r:id="rId5"/>
    <p:sldId id="267" r:id="rId6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356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76"/>
  </p:normalViewPr>
  <p:slideViewPr>
    <p:cSldViewPr snapToGrid="0" snapToObjects="1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10" d="100"/>
          <a:sy n="110" d="100"/>
        </p:scale>
        <p:origin x="3696" y="16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6E6C163-EB8B-7E45-969D-1414387CBAA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D434C23-4E9D-7E4F-8984-7A57116D9CE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AD1522-EBFB-E740-8220-72015B54434F}" type="datetimeFigureOut">
              <a:rPr lang="fi-FI" smtClean="0"/>
              <a:t>29.3.2022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4D07E79-0743-9A4E-82CB-BE698FE8D6A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0627EBC-531A-EC4A-9540-5D6EDA774E1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BDFF0C-23FB-3D47-8D32-D7658DF198A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782993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35E722-2088-594E-B6DE-5F6385BC0A10}" type="datetimeFigureOut">
              <a:rPr lang="fi-FI" smtClean="0"/>
              <a:t>29.3.2022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AE15BA-1A23-D947-9DBA-49FB488C97D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916512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3FAF19-21EC-BE42-8CD4-9E35C5CD87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62598" y="3342065"/>
            <a:ext cx="5791202" cy="1616318"/>
          </a:xfrm>
        </p:spPr>
        <p:txBody>
          <a:bodyPr anchor="b">
            <a:normAutofit/>
          </a:bodyPr>
          <a:lstStyle>
            <a:lvl1pPr algn="l">
              <a:defRPr sz="3000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2DFBB34-7AEF-0D42-8FE0-766CC04D7C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99650" y="5404023"/>
            <a:ext cx="3490845" cy="827881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400" b="1" i="0">
                <a:latin typeface="Myriad Pro Semibold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D0B4A3-34BF-3B42-84C8-671327FFDD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5DF49-1446-7B45-AC41-8120F8712E53}" type="datetimeFigureOut">
              <a:rPr lang="fi-FI" smtClean="0"/>
              <a:t>29.3.2022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EC0583-5CFE-9C4B-BC6A-360BC21F59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7421EC-ADD2-6543-90BA-45154B80F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75956-C45A-444E-9050-E8F36A744109}" type="slidenum">
              <a:rPr lang="fi-FI" smtClean="0"/>
              <a:t>‹#›</a:t>
            </a:fld>
            <a:endParaRPr lang="fi-FI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3F60C44A-8B8A-C64B-B282-B2E6A0BE656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193695" y="5404024"/>
            <a:ext cx="2160105" cy="82788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ct val="100000"/>
              </a:lnSpc>
              <a:spcBef>
                <a:spcPts val="0"/>
              </a:spcBef>
              <a:spcAft>
                <a:spcPts val="700"/>
              </a:spcAft>
              <a:defRPr b="1" i="0">
                <a:latin typeface="Myriad Pro Semibold" panose="020B0503030403020204" pitchFamily="34" charset="0"/>
              </a:defRPr>
            </a:lvl1pPr>
          </a:lstStyle>
          <a:p>
            <a:pPr lvl="0"/>
            <a:r>
              <a:rPr lang="fi-FI" smtClean="0"/>
              <a:t>Muokkaa tekstin perustyylejä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8B0C3C31-B7EC-7844-8A10-E0462BAB250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1589" y="638177"/>
            <a:ext cx="4886322" cy="5581646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AC8FFFA5-D71B-9748-B0BA-D31C628AA39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>
          <a:xfrm>
            <a:off x="11557000" y="635000"/>
            <a:ext cx="635000" cy="5588000"/>
          </a:xfrm>
          <a:prstGeom prst="rect">
            <a:avLst/>
          </a:prstGeom>
        </p:spPr>
      </p:pic>
      <p:pic>
        <p:nvPicPr>
          <p:cNvPr id="13" name="Picture 10">
            <a:extLst>
              <a:ext uri="{FF2B5EF4-FFF2-40B4-BE49-F238E27FC236}">
                <a16:creationId xmlns:a16="http://schemas.microsoft.com/office/drawing/2014/main" id="{798E66B9-AF33-7F46-BF15-E6C6C09C8AC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xmlns="" r:embed="rId5"/>
              </a:ext>
            </a:extLst>
          </a:blip>
          <a:srcRect/>
          <a:stretch/>
        </p:blipFill>
        <p:spPr>
          <a:xfrm>
            <a:off x="5513704" y="780019"/>
            <a:ext cx="2300963" cy="2300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4553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A2C256-48C1-C245-998A-D7A2CF1BE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5DF49-1446-7B45-AC41-8120F8712E53}" type="datetimeFigureOut">
              <a:rPr lang="fi-FI" smtClean="0"/>
              <a:t>29.3.2022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EB178E-AE4B-9E4E-829F-B50E365C8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0DB95B-9D99-B948-B3F0-A1E3541EDC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75956-C45A-444E-9050-E8F36A744109}" type="slidenum">
              <a:rPr lang="fi-FI" smtClean="0"/>
              <a:t>‹#›</a:t>
            </a:fld>
            <a:endParaRPr lang="fi-FI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7DB8ED5-B92F-0249-8E3C-61B08A9EA0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071" y="363537"/>
            <a:ext cx="9331425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DBD86E45-3990-8C41-BC33-6BDA229D400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1997075"/>
            <a:ext cx="12192000" cy="4860925"/>
          </a:xfrm>
          <a:prstGeom prst="rect">
            <a:avLst/>
          </a:prstGeom>
          <a:noFill/>
        </p:spPr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 smtClean="0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21000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863E5C31-2334-524E-8E33-9C7D15606053}"/>
              </a:ext>
            </a:extLst>
          </p:cNvPr>
          <p:cNvSpPr/>
          <p:nvPr userDrawn="1"/>
        </p:nvSpPr>
        <p:spPr>
          <a:xfrm>
            <a:off x="546652" y="711821"/>
            <a:ext cx="10521841" cy="508000"/>
          </a:xfrm>
          <a:prstGeom prst="round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A2C256-48C1-C245-998A-D7A2CF1BE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5DF49-1446-7B45-AC41-8120F8712E53}" type="datetimeFigureOut">
              <a:rPr lang="fi-FI" smtClean="0"/>
              <a:t>29.3.2022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EB178E-AE4B-9E4E-829F-B50E365C8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0DB95B-9D99-B948-B3F0-A1E3541EDC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75956-C45A-444E-9050-E8F36A744109}" type="slidenum">
              <a:rPr lang="fi-FI" smtClean="0"/>
              <a:t>‹#›</a:t>
            </a:fld>
            <a:endParaRPr lang="fi-FI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7DB8ED5-B92F-0249-8E3C-61B08A9EA07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4669" y="823981"/>
            <a:ext cx="9331425" cy="359879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fi-FI" dirty="0"/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7E176F6A-01A6-934C-8D67-45342515AD1B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546652" y="1700213"/>
            <a:ext cx="10807148" cy="4320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11" name="Text Placeholder 18">
            <a:extLst>
              <a:ext uri="{FF2B5EF4-FFF2-40B4-BE49-F238E27FC236}">
                <a16:creationId xmlns:a16="http://schemas.microsoft.com/office/drawing/2014/main" id="{D2AF91DE-F1F2-C648-8839-8281FD2DDE4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0667998" y="437322"/>
            <a:ext cx="1082399" cy="1082399"/>
          </a:xfrm>
          <a:prstGeom prst="rect">
            <a:avLst/>
          </a:prstGeom>
          <a:blipFill dpi="0" rotWithShape="1">
            <a:blip r:embed="rId2">
              <a:extLs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rcRect/>
            <a:stretch>
              <a:fillRect/>
            </a:stretch>
          </a:blipFill>
        </p:spPr>
        <p:txBody>
          <a:bodyPr/>
          <a:lstStyle>
            <a:lvl1pPr>
              <a:defRPr>
                <a:noFill/>
              </a:defRPr>
            </a:lvl1pPr>
          </a:lstStyle>
          <a:p>
            <a:pPr lvl="0"/>
            <a:r>
              <a:rPr lang="fi-FI" smtClean="0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10501376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A2C256-48C1-C245-998A-D7A2CF1BEDE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6652" y="6356350"/>
            <a:ext cx="2743200" cy="365125"/>
          </a:xfrm>
        </p:spPr>
        <p:txBody>
          <a:bodyPr/>
          <a:lstStyle/>
          <a:p>
            <a:fld id="{A415DF49-1446-7B45-AC41-8120F8712E53}" type="datetimeFigureOut">
              <a:rPr lang="fi-FI" smtClean="0"/>
              <a:t>29.3.2022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EB178E-AE4B-9E4E-829F-B50E365C8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0DB95B-9D99-B948-B3F0-A1E3541EDC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75956-C45A-444E-9050-E8F36A744109}" type="slidenum">
              <a:rPr lang="fi-FI" smtClean="0"/>
              <a:t>‹#›</a:t>
            </a:fld>
            <a:endParaRPr lang="fi-FI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7DB8ED5-B92F-0249-8E3C-61B08A9EA0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6652" y="2367278"/>
            <a:ext cx="4227129" cy="804322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F9FA8AB-BB8B-FC4A-AF5D-635FF05DC16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rcRect/>
          <a:stretch/>
        </p:blipFill>
        <p:spPr>
          <a:xfrm>
            <a:off x="10223500" y="491783"/>
            <a:ext cx="1415429" cy="1415429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4A52BF82-C81F-0C4A-A82D-82CB307EC76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>
          <a:xfrm>
            <a:off x="5790339" y="2809622"/>
            <a:ext cx="5791679" cy="2889756"/>
          </a:xfrm>
          <a:prstGeom prst="rect">
            <a:avLst/>
          </a:prstGeom>
        </p:spPr>
      </p:pic>
      <p:sp>
        <p:nvSpPr>
          <p:cNvPr id="17" name="Text Placeholder 8">
            <a:extLst>
              <a:ext uri="{FF2B5EF4-FFF2-40B4-BE49-F238E27FC236}">
                <a16:creationId xmlns:a16="http://schemas.microsoft.com/office/drawing/2014/main" id="{ED9336C4-E310-BA4B-A124-ED4F9F01C84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6652" y="4137706"/>
            <a:ext cx="4246562" cy="125253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012D131F-40A5-7E4C-BE29-21F2CD793E2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46652" y="3393375"/>
            <a:ext cx="4246562" cy="4667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27" name="Text Placeholder 8">
            <a:extLst>
              <a:ext uri="{FF2B5EF4-FFF2-40B4-BE49-F238E27FC236}">
                <a16:creationId xmlns:a16="http://schemas.microsoft.com/office/drawing/2014/main" id="{3FFDB904-AAFE-B246-99E3-E5C227AF87B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7397749" y="743884"/>
            <a:ext cx="2576514" cy="911225"/>
          </a:xfrm>
          <a:prstGeom prst="rect">
            <a:avLst/>
          </a:prstGeom>
        </p:spPr>
        <p:txBody>
          <a:bodyPr/>
          <a:lstStyle>
            <a:lvl1pPr algn="r">
              <a:lnSpc>
                <a:spcPct val="100000"/>
              </a:lnSpc>
              <a:spcBef>
                <a:spcPts val="0"/>
              </a:spcBef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fi-FI" smtClean="0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1865837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C47DA5-A0C9-1546-A846-5A051283CB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6652" y="365125"/>
            <a:ext cx="9877508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F128CF5-6F1F-A342-BE32-9924394EC4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5DF49-1446-7B45-AC41-8120F8712E53}" type="datetimeFigureOut">
              <a:rPr lang="fi-FI" smtClean="0"/>
              <a:t>29.3.2022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15B1B62-A26C-204B-8676-FD624DF0F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9ACD7A-47DF-2543-9E2E-F30E90C7F4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75956-C45A-444E-9050-E8F36A74410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917324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E9AF49E-4591-9A48-8C26-07811A8516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5DF49-1446-7B45-AC41-8120F8712E53}" type="datetimeFigureOut">
              <a:rPr lang="fi-FI" smtClean="0"/>
              <a:t>29.3.2022</a:t>
            </a:fld>
            <a:endParaRPr lang="fi-FI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49727E1-70F4-F441-A512-427448FDA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53B88B-353C-AA4B-BB7C-844EF0646E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75956-C45A-444E-9050-E8F36A74410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04345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5FC17A-C13B-EA4B-A13F-D71D70E29C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5DF49-1446-7B45-AC41-8120F8712E53}" type="datetimeFigureOut">
              <a:rPr lang="fi-FI" smtClean="0"/>
              <a:t>29.3.2022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12B73A-2FF0-4A4E-928B-83ACA7430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081960-CB85-5A4C-8D63-CDE4529F2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75956-C45A-444E-9050-E8F36A744109}" type="slidenum">
              <a:rPr lang="fi-FI" smtClean="0"/>
              <a:t>‹#›</a:t>
            </a:fld>
            <a:endParaRPr lang="fi-FI"/>
          </a:p>
        </p:txBody>
      </p:sp>
      <p:sp>
        <p:nvSpPr>
          <p:cNvPr id="7" name="Picture Placeholder 24">
            <a:extLst>
              <a:ext uri="{FF2B5EF4-FFF2-40B4-BE49-F238E27FC236}">
                <a16:creationId xmlns:a16="http://schemas.microsoft.com/office/drawing/2014/main" id="{44825299-1CBC-8E49-8EA6-1AD20B4261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493404" y="640821"/>
            <a:ext cx="5040000" cy="5040000"/>
          </a:xfrm>
          <a:prstGeom prst="rect">
            <a:avLst/>
          </a:prstGeom>
          <a:noFill/>
        </p:spPr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 smtClean="0"/>
              <a:t>Lisää kuva napsauttamalla kuvaketta</a:t>
            </a:r>
            <a:endParaRPr lang="fi-FI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C2727F43-1C8F-B34C-95DC-3285FA52D2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6652" y="640821"/>
            <a:ext cx="5765526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9" name="Text Placeholder 9">
            <a:extLst>
              <a:ext uri="{FF2B5EF4-FFF2-40B4-BE49-F238E27FC236}">
                <a16:creationId xmlns:a16="http://schemas.microsoft.com/office/drawing/2014/main" id="{B7F56288-4DF8-1C44-A834-6C9DA451A8C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6652" y="2365513"/>
            <a:ext cx="5765526" cy="3780112"/>
          </a:xfrm>
          <a:prstGeom prst="rect">
            <a:avLst/>
          </a:prstGeom>
        </p:spPr>
        <p:txBody>
          <a:bodyPr>
            <a:normAutofit/>
          </a:bodyPr>
          <a:lstStyle>
            <a:lvl1pPr marL="274638" indent="-274638">
              <a:lnSpc>
                <a:spcPct val="100000"/>
              </a:lnSpc>
              <a:spcBef>
                <a:spcPts val="0"/>
              </a:spcBef>
              <a:buClr>
                <a:srgbClr val="53565A"/>
              </a:buClr>
              <a:buFont typeface="Arial" panose="020B0604020202020204" pitchFamily="34" charset="0"/>
              <a:buChar char="•"/>
              <a:tabLst/>
              <a:defRPr sz="3000" b="1" i="0">
                <a:solidFill>
                  <a:schemeClr val="tx2"/>
                </a:solidFill>
                <a:latin typeface="Myriad Pro" panose="020B0503030403020204" pitchFamily="34" charset="0"/>
              </a:defRPr>
            </a:lvl1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11" name="Text Placeholder 18">
            <a:extLst>
              <a:ext uri="{FF2B5EF4-FFF2-40B4-BE49-F238E27FC236}">
                <a16:creationId xmlns:a16="http://schemas.microsoft.com/office/drawing/2014/main" id="{64AD0898-3F5B-174A-B937-25407F4E96C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0667998" y="437322"/>
            <a:ext cx="1082399" cy="1082399"/>
          </a:xfrm>
          <a:prstGeom prst="rect">
            <a:avLst/>
          </a:prstGeom>
          <a:blipFill dpi="0" rotWithShape="1">
            <a:blip r:embed="rId2">
              <a:extLs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rcRect/>
            <a:stretch>
              <a:fillRect/>
            </a:stretch>
          </a:blipFill>
        </p:spPr>
        <p:txBody>
          <a:bodyPr/>
          <a:lstStyle>
            <a:lvl1pPr>
              <a:defRPr>
                <a:noFill/>
              </a:defRPr>
            </a:lvl1pPr>
          </a:lstStyle>
          <a:p>
            <a:pPr lvl="0"/>
            <a:r>
              <a:rPr lang="fi-FI" smtClean="0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990203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C6BCC6-270D-3A4D-B2E2-7BA56A80D3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8769" y="3886328"/>
            <a:ext cx="10787271" cy="1981072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700"/>
              </a:spcAft>
              <a:buClrTx/>
              <a:buSzTx/>
              <a:buFont typeface="Arial" panose="020B0604020202020204" pitchFamily="34" charset="0"/>
              <a:buNone/>
              <a:tabLst/>
              <a:defRPr sz="3600" b="1" i="0">
                <a:solidFill>
                  <a:schemeClr val="tx2"/>
                </a:solidFill>
                <a:latin typeface="Myriad Pro" panose="020B0503030403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i-FI" smtClean="0"/>
              <a:t>Muokkaa tekstin perustyylejä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5FC17A-C13B-EA4B-A13F-D71D70E29C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5DF49-1446-7B45-AC41-8120F8712E53}" type="datetimeFigureOut">
              <a:rPr lang="fi-FI" smtClean="0"/>
              <a:t>29.3.2022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12B73A-2FF0-4A4E-928B-83ACA7430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081960-CB85-5A4C-8D63-CDE4529F2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75956-C45A-444E-9050-E8F36A744109}" type="slidenum">
              <a:rPr lang="fi-FI" smtClean="0"/>
              <a:t>‹#›</a:t>
            </a:fld>
            <a:endParaRPr lang="fi-FI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F99102C7-DACE-EA43-979B-DADCB8F5522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3036888"/>
          </a:xfrm>
          <a:prstGeom prst="rect">
            <a:avLst/>
          </a:prstGeom>
          <a:noFill/>
        </p:spPr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 smtClean="0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11881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C6BCC6-270D-3A4D-B2E2-7BA56A80D3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6529" y="2063115"/>
            <a:ext cx="6564312" cy="150018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3600" b="1" i="0">
                <a:solidFill>
                  <a:schemeClr val="tx2"/>
                </a:solidFill>
                <a:latin typeface="Myriad Pro" panose="020B0503030403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5FC17A-C13B-EA4B-A13F-D71D70E29C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5DF49-1446-7B45-AC41-8120F8712E53}" type="datetimeFigureOut">
              <a:rPr lang="fi-FI" smtClean="0"/>
              <a:t>29.3.2022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12B73A-2FF0-4A4E-928B-83ACA7430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081960-CB85-5A4C-8D63-CDE4529F2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75956-C45A-444E-9050-E8F36A744109}" type="slidenum">
              <a:rPr lang="fi-FI" smtClean="0"/>
              <a:t>‹#›</a:t>
            </a:fld>
            <a:endParaRPr lang="fi-FI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CCA3E203-1029-D44A-99C7-E993FE8457D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66529" y="3820206"/>
            <a:ext cx="6564312" cy="1252537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fi-FI" smtClean="0"/>
              <a:t>Muokkaa tekstin perustyylejä</a:t>
            </a:r>
          </a:p>
        </p:txBody>
      </p:sp>
      <p:pic>
        <p:nvPicPr>
          <p:cNvPr id="10" name="Picture 7">
            <a:extLst>
              <a:ext uri="{FF2B5EF4-FFF2-40B4-BE49-F238E27FC236}">
                <a16:creationId xmlns:a16="http://schemas.microsoft.com/office/drawing/2014/main" id="{F8D21BF8-F2EB-5947-A907-38C3241FC06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rcRect/>
          <a:stretch/>
        </p:blipFill>
        <p:spPr>
          <a:xfrm>
            <a:off x="7675033" y="1397654"/>
            <a:ext cx="4070991" cy="4070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3014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A2C256-48C1-C245-998A-D7A2CF1BE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5DF49-1446-7B45-AC41-8120F8712E53}" type="datetimeFigureOut">
              <a:rPr lang="fi-FI" smtClean="0"/>
              <a:t>29.3.2022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EB178E-AE4B-9E4E-829F-B50E365C8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0DB95B-9D99-B948-B3F0-A1E3541EDC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75956-C45A-444E-9050-E8F36A744109}" type="slidenum">
              <a:rPr lang="fi-FI" smtClean="0"/>
              <a:t>‹#›</a:t>
            </a:fld>
            <a:endParaRPr lang="fi-FI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FD3A2109-DA11-3742-983D-F38B49A201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6651" y="365124"/>
            <a:ext cx="9679743" cy="1325563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67B765B0-6361-C04D-ADC5-B6CEF6BA18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6652" y="1825625"/>
            <a:ext cx="10807148" cy="432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spcBef>
                <a:spcPts val="600"/>
              </a:spcBef>
              <a:spcAft>
                <a:spcPts val="0"/>
              </a:spcAft>
              <a:defRPr/>
            </a:lvl1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54764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F6CC2B74-5380-1D42-B8B4-5220FCC22361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46100" y="1825625"/>
            <a:ext cx="5256213" cy="4320000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CAB2B32-9E63-1B46-A1A3-79427135D1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6651" y="365124"/>
            <a:ext cx="9679743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A2C256-48C1-C245-998A-D7A2CF1BE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5DF49-1446-7B45-AC41-8120F8712E53}" type="datetimeFigureOut">
              <a:rPr lang="fi-FI" smtClean="0"/>
              <a:t>29.3.2022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EB178E-AE4B-9E4E-829F-B50E365C8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0DB95B-9D99-B948-B3F0-A1E3541EDC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75956-C45A-444E-9050-E8F36A744109}" type="slidenum">
              <a:rPr lang="fi-FI" smtClean="0"/>
              <a:t>‹#›</a:t>
            </a:fld>
            <a:endParaRPr lang="fi-FI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35F580E7-BB1C-1D49-A3CF-7CD1DBB0C7F7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6094413" y="1825625"/>
            <a:ext cx="5259387" cy="4320000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42684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F6CC2B74-5380-1D42-B8B4-5220FCC22361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46100" y="1825625"/>
            <a:ext cx="5259387" cy="4320000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CAB2B32-9E63-1B46-A1A3-79427135D1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6651" y="365125"/>
            <a:ext cx="9679743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A2C256-48C1-C245-998A-D7A2CF1BE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5DF49-1446-7B45-AC41-8120F8712E53}" type="datetimeFigureOut">
              <a:rPr lang="fi-FI" smtClean="0"/>
              <a:t>29.3.2022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EB178E-AE4B-9E4E-829F-B50E365C8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0DB95B-9D99-B948-B3F0-A1E3541EDC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75956-C45A-444E-9050-E8F36A744109}" type="slidenum">
              <a:rPr lang="fi-FI" smtClean="0"/>
              <a:t>‹#›</a:t>
            </a:fld>
            <a:endParaRPr lang="fi-FI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D4D815D6-5497-F04E-8A79-7628C007DCDA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6094413" y="1825625"/>
            <a:ext cx="5259387" cy="4320000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 smtClean="0"/>
              <a:t>Lisää kuva napsauttamalla kuvaketta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54651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85C684-7AC9-ED43-B448-F59203517B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5DF49-1446-7B45-AC41-8120F8712E53}" type="datetimeFigureOut">
              <a:rPr lang="fi-FI" smtClean="0"/>
              <a:t>29.3.2022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9ADB1B-39C6-774B-BBCF-17B9E8A85F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310F23-E718-A648-8574-9CCFF5C9A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75956-C45A-444E-9050-E8F36A744109}" type="slidenum">
              <a:rPr lang="fi-FI" smtClean="0"/>
              <a:t>‹#›</a:t>
            </a:fld>
            <a:endParaRPr lang="fi-FI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6449495B-9441-1B47-BE43-E3F25B5EC2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19802" y="365124"/>
            <a:ext cx="4550227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F7937AF5-84C7-1D47-A241-1F1E34DA7B93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-8878" y="0"/>
            <a:ext cx="5725886" cy="6858000"/>
          </a:xfrm>
          <a:prstGeom prst="rect">
            <a:avLst/>
          </a:prstGeom>
          <a:noFill/>
        </p:spPr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 smtClean="0"/>
              <a:t>Lisää kuva napsauttamalla kuvaketta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D9F540-8024-5145-97FC-BB923D7814D6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6019802" y="1825625"/>
            <a:ext cx="5333998" cy="4320000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9878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A60C9030-3BCE-4A41-BFEB-070A48CF0759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547688" y="1826255"/>
            <a:ext cx="3381887" cy="4320000"/>
          </a:xfrm>
        </p:spPr>
        <p:txBody>
          <a:bodyPr/>
          <a:lstStyle>
            <a:lvl1pPr>
              <a:defRPr/>
            </a:lvl1pPr>
          </a:lstStyle>
          <a:p>
            <a:r>
              <a:rPr lang="fi-FI" smtClean="0"/>
              <a:t>Lisää kuva napsauttamalla kuvaketta</a:t>
            </a:r>
            <a:endParaRPr lang="fi-FI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A2C256-48C1-C245-998A-D7A2CF1BE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5DF49-1446-7B45-AC41-8120F8712E53}" type="datetimeFigureOut">
              <a:rPr lang="fi-FI" smtClean="0"/>
              <a:t>29.3.2022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EB178E-AE4B-9E4E-829F-B50E365C8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0DB95B-9D99-B948-B3F0-A1E3541EDC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75956-C45A-444E-9050-E8F36A744109}" type="slidenum">
              <a:rPr lang="fi-FI" smtClean="0"/>
              <a:t>‹#›</a:t>
            </a:fld>
            <a:endParaRPr lang="fi-FI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7DB8ED5-B92F-0249-8E3C-61B08A9EA0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071" y="365124"/>
            <a:ext cx="9331425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DA4DB7C0-E531-734B-9056-1CD73BAD244F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4241885" y="1825625"/>
            <a:ext cx="3381887" cy="4320000"/>
          </a:xfrm>
          <a:noFill/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D9D533FA-5F8C-4946-9906-7EC87BB29C9B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7971913" y="1825625"/>
            <a:ext cx="3381887" cy="4320000"/>
          </a:xfrm>
        </p:spPr>
        <p:txBody>
          <a:bodyPr>
            <a:no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51922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sv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278044F-95F2-E445-A88A-0815BC564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6652" y="365125"/>
            <a:ext cx="992012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76E47D-7C73-5C47-8FE0-2B25D16629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6652" y="1825625"/>
            <a:ext cx="10807148" cy="432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FF4DBD-BBE0-A142-A8D1-95B04D13D8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46652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 i="0">
                <a:solidFill>
                  <a:schemeClr val="accent3"/>
                </a:solidFill>
                <a:latin typeface="Myriad Pro" panose="020B0503030403020204" pitchFamily="34" charset="0"/>
                <a:cs typeface="Myanmar Text" panose="020B0502040204020203" pitchFamily="34" charset="0"/>
              </a:defRPr>
            </a:lvl1pPr>
          </a:lstStyle>
          <a:p>
            <a:fld id="{A415DF49-1446-7B45-AC41-8120F8712E53}" type="datetimeFigureOut">
              <a:rPr lang="fi-FI" smtClean="0"/>
              <a:pPr/>
              <a:t>29.3.2022</a:t>
            </a:fld>
            <a:endParaRPr lang="fi-FI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561BD8-74BD-5C40-B7D2-3018038BC6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120271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 i="0">
                <a:solidFill>
                  <a:schemeClr val="accent3"/>
                </a:solidFill>
                <a:latin typeface="Myriad Pro" panose="020B0503030403020204" pitchFamily="34" charset="0"/>
              </a:defRPr>
            </a:lvl1pPr>
          </a:lstStyle>
          <a:p>
            <a:endParaRPr lang="fi-FI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0B8818-FFCB-F449-9F4B-0A4ADD2FE1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63471" y="6356350"/>
            <a:ext cx="49032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 i="0">
                <a:solidFill>
                  <a:schemeClr val="accent3"/>
                </a:solidFill>
                <a:latin typeface="Myriad Pro Semibold" panose="020B0503030403020204" pitchFamily="34" charset="0"/>
              </a:defRPr>
            </a:lvl1pPr>
          </a:lstStyle>
          <a:p>
            <a:fld id="{F6975956-C45A-444E-9050-E8F36A744109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74800955-ADED-B24B-82BF-459B09506D95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96DAC541-7B7A-43D3-8B79-37D633B846F1}">
                <asvg:svgBlip xmlns:asvg="http://schemas.microsoft.com/office/drawing/2016/SVG/main" xmlns="" r:embed="rId17"/>
              </a:ext>
            </a:extLst>
          </a:blip>
          <a:srcRect/>
          <a:stretch/>
        </p:blipFill>
        <p:spPr>
          <a:xfrm>
            <a:off x="10667998" y="437322"/>
            <a:ext cx="1082399" cy="1082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581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  <p:sldLayoutId id="2147483651" r:id="rId3"/>
    <p:sldLayoutId id="2147483660" r:id="rId4"/>
    <p:sldLayoutId id="2147483661" r:id="rId5"/>
    <p:sldLayoutId id="2147483663" r:id="rId6"/>
    <p:sldLayoutId id="2147483670" r:id="rId7"/>
    <p:sldLayoutId id="2147483664" r:id="rId8"/>
    <p:sldLayoutId id="2147483666" r:id="rId9"/>
    <p:sldLayoutId id="2147483667" r:id="rId10"/>
    <p:sldLayoutId id="2147483668" r:id="rId11"/>
    <p:sldLayoutId id="2147483669" r:id="rId12"/>
    <p:sldLayoutId id="2147483654" r:id="rId13"/>
    <p:sldLayoutId id="2147483655" r:id="rId14"/>
  </p:sldLayoutIdLst>
  <p:txStyles>
    <p:titleStyle>
      <a:lvl1pPr algn="l" defTabSz="914400" rtl="0" eaLnBrk="1" latinLnBrk="0" hangingPunct="1">
        <a:lnSpc>
          <a:spcPct val="100000"/>
        </a:lnSpc>
        <a:spcBef>
          <a:spcPts val="0"/>
        </a:spcBef>
        <a:spcAft>
          <a:spcPts val="700"/>
        </a:spcAft>
        <a:buNone/>
        <a:defRPr sz="3400" b="1" i="0" kern="1200">
          <a:solidFill>
            <a:schemeClr val="accent3"/>
          </a:solidFill>
          <a:latin typeface="Myriad Pro" panose="020B0503030403020204" pitchFamily="34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Font typeface="Arial" panose="020B0604020202020204" pitchFamily="34" charset="0"/>
        <a:buNone/>
        <a:defRPr sz="2400" b="0" i="0" kern="1200">
          <a:solidFill>
            <a:schemeClr val="accent3"/>
          </a:solidFill>
          <a:latin typeface="Myriad Pro" panose="020B0503030403020204" pitchFamily="34" charset="0"/>
          <a:ea typeface="+mn-ea"/>
          <a:cs typeface="+mn-cs"/>
        </a:defRPr>
      </a:lvl1pPr>
      <a:lvl2pPr marL="800100" indent="-216000" algn="l" defTabSz="914400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Font typeface="Arial" panose="020B0604020202020204" pitchFamily="34" charset="0"/>
        <a:buChar char="•"/>
        <a:tabLst/>
        <a:defRPr sz="2000" b="0" i="0" kern="1200">
          <a:solidFill>
            <a:schemeClr val="accent3"/>
          </a:solidFill>
          <a:latin typeface="Myriad Pro" panose="020B0503030403020204" pitchFamily="34" charset="0"/>
          <a:ea typeface="+mn-ea"/>
          <a:cs typeface="+mn-cs"/>
        </a:defRPr>
      </a:lvl2pPr>
      <a:lvl3pPr marL="1257300" indent="-216000" algn="l" defTabSz="914400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Font typeface="Arial" panose="020B0604020202020204" pitchFamily="34" charset="0"/>
        <a:buChar char="•"/>
        <a:tabLst/>
        <a:defRPr sz="2000" b="0" i="0" kern="1200">
          <a:solidFill>
            <a:schemeClr val="accent3"/>
          </a:solidFill>
          <a:latin typeface="Myriad Pro" panose="020B0503030403020204" pitchFamily="34" charset="0"/>
          <a:ea typeface="+mn-ea"/>
          <a:cs typeface="+mn-cs"/>
        </a:defRPr>
      </a:lvl3pPr>
      <a:lvl4pPr marL="1657350" indent="-216000" algn="l" defTabSz="914400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Font typeface="Arial" panose="020B0604020202020204" pitchFamily="34" charset="0"/>
        <a:buChar char="•"/>
        <a:tabLst/>
        <a:defRPr sz="1600" b="0" i="0" kern="1200">
          <a:solidFill>
            <a:schemeClr val="accent3"/>
          </a:solidFill>
          <a:latin typeface="Myriad Pro" panose="020B0503030403020204" pitchFamily="34" charset="0"/>
          <a:ea typeface="+mn-ea"/>
          <a:cs typeface="+mn-cs"/>
        </a:defRPr>
      </a:lvl4pPr>
      <a:lvl5pPr marL="2114550" indent="-216000" algn="l" defTabSz="914400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Font typeface="Arial" panose="020B0604020202020204" pitchFamily="34" charset="0"/>
        <a:buChar char="•"/>
        <a:tabLst/>
        <a:defRPr sz="1600" b="0" i="0" kern="1200">
          <a:solidFill>
            <a:schemeClr val="accent3"/>
          </a:solidFill>
          <a:latin typeface="Myriad Pro" panose="020B05030304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ari.jansen@gov.fi" TargetMode="External"/><Relationship Id="rId2" Type="http://schemas.openxmlformats.org/officeDocument/2006/relationships/hyperlink" Target="mailto:tiina.satti@gov.fi" TargetMode="External"/><Relationship Id="rId1" Type="http://schemas.openxmlformats.org/officeDocument/2006/relationships/slideLayout" Target="../slideLayouts/slideLayout12.xml"/><Relationship Id="rId6" Type="http://schemas.openxmlformats.org/officeDocument/2006/relationships/hyperlink" Target="mailto:riikka.vuokko@gov.fi" TargetMode="External"/><Relationship Id="rId5" Type="http://schemas.openxmlformats.org/officeDocument/2006/relationships/hyperlink" Target="mailto:joni.komulainen@gov.fi" TargetMode="External"/><Relationship Id="rId4" Type="http://schemas.openxmlformats.org/officeDocument/2006/relationships/hyperlink" Target="mailto:anna.karkkainen@gov.fi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327122-E5BE-BD45-9E5B-37BCB9ECCB6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Lääkityslistan säädösmuutokset</a:t>
            </a:r>
            <a:endParaRPr lang="fi-FI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051E06-364F-8043-A62D-80341E31CDF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Koordinaatioryhmä</a:t>
            </a:r>
            <a:r>
              <a:rPr lang="fi-FI" dirty="0"/>
              <a:t/>
            </a:r>
            <a:br>
              <a:rPr lang="fi-FI" dirty="0"/>
            </a:br>
            <a:endParaRPr lang="fi-FI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41D068-5AF4-484F-A037-E0D0DB6B0F7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i-FI" dirty="0" smtClean="0"/>
              <a:t>31.3.2022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05414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8526EA-689F-5649-8F18-14BE3E8F88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Esityksen sisältö 31.3.2022</a:t>
            </a:r>
            <a:endParaRPr lang="fi-FI" dirty="0"/>
          </a:p>
        </p:txBody>
      </p:sp>
      <p:pic>
        <p:nvPicPr>
          <p:cNvPr id="8" name="Picture Placeholder 7">
            <a:extLst>
              <a:ext uri="{FF2B5EF4-FFF2-40B4-BE49-F238E27FC236}">
                <a16:creationId xmlns:a16="http://schemas.microsoft.com/office/drawing/2014/main" id="{0BB52A8B-B66A-DB46-A4C0-23CBFB93B7B8}"/>
              </a:ext>
            </a:extLst>
          </p:cNvPr>
          <p:cNvPicPr>
            <a:picLocks noGrp="1" noChangeAspect="1"/>
          </p:cNvPicPr>
          <p:nvPr>
            <p:ph type="pic" sz="quarter" idx="16"/>
          </p:nvPr>
        </p:nvPicPr>
        <p:blipFill>
          <a:blip r:embed="rId2"/>
          <a:srcRect l="36" r="36"/>
          <a:stretch>
            <a:fillRect/>
          </a:stretch>
        </p:blipFill>
        <p:spPr/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87FEAF-BE0A-584B-87F3-BA31C295C276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6019802" y="1908752"/>
            <a:ext cx="5333998" cy="4320000"/>
          </a:xfrm>
        </p:spPr>
        <p:txBody>
          <a:bodyPr>
            <a:normAutofit fontScale="92500" lnSpcReduction="2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/>
              <a:t>HE-luonnoksen aikataulutus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 smtClean="0"/>
              <a:t>HE-luonnoksen (lausuntoversio) </a:t>
            </a:r>
            <a:r>
              <a:rPr lang="fi-FI" dirty="0"/>
              <a:t>pääkohdat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i-FI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fi-FI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fi-FI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fi-FI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/>
              <a:t>Kanta-lääkityslistan vaatimat lainsäädäntömuutokset sisältyvät hallituksen esitykseen eduskunnalle laiksi </a:t>
            </a:r>
            <a:r>
              <a:rPr lang="fi-FI" dirty="0" err="1"/>
              <a:t>sosiaali</a:t>
            </a:r>
            <a:r>
              <a:rPr lang="fi-FI" dirty="0"/>
              <a:t>- ja terveydenhuollon asiakastietojen käsittelystä sekä eräiksi siihen liittyviksi laeiksi (esityksessä </a:t>
            </a:r>
            <a:r>
              <a:rPr lang="fi-FI" b="1" dirty="0"/>
              <a:t>HE-luonnos</a:t>
            </a:r>
            <a:r>
              <a:rPr lang="fi-FI" dirty="0"/>
              <a:t>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68548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FEB5AE2-A34C-744C-A72A-4501C5A68213}"/>
              </a:ext>
            </a:extLst>
          </p:cNvPr>
          <p:cNvSpPr>
            <a:spLocks noGrp="1"/>
          </p:cNvSpPr>
          <p:nvPr>
            <p:ph sz="quarter" idx="17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 smtClean="0"/>
              <a:t>Kuulemistilaisuus lausuntoluonnoksesta 28.3.2022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 smtClean="0"/>
              <a:t>HE-luonnos lausuntokierroksella viikoilla 13-15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 smtClean="0"/>
              <a:t>HE eduskuntaan syyskuussa 2022</a:t>
            </a:r>
          </a:p>
          <a:p>
            <a:endParaRPr lang="fi-FI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fi-FI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C5A7468-FE55-5344-97C7-5FFF3A6506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HE-luonnoksen aikataulutus</a:t>
            </a:r>
            <a:endParaRPr lang="fi-FI" dirty="0"/>
          </a:p>
        </p:txBody>
      </p:sp>
      <p:pic>
        <p:nvPicPr>
          <p:cNvPr id="11" name="Picture Placeholder 10">
            <a:extLst>
              <a:ext uri="{FF2B5EF4-FFF2-40B4-BE49-F238E27FC236}">
                <a16:creationId xmlns:a16="http://schemas.microsoft.com/office/drawing/2014/main" id="{CD72F7C4-7CB7-554E-B5A7-CD1AD4C713B0}"/>
              </a:ext>
            </a:extLst>
          </p:cNvPr>
          <p:cNvPicPr>
            <a:picLocks noGrp="1" noChangeAspect="1"/>
          </p:cNvPicPr>
          <p:nvPr>
            <p:ph type="pic" sz="quarter" idx="19"/>
          </p:nvPr>
        </p:nvPicPr>
        <p:blipFill>
          <a:blip r:embed="rId2"/>
          <a:srcRect l="6055" r="605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125551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502952D-5302-1241-8D1B-5669C8C27E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HE-luonnoksen (lausuntoversio) pääkohdat</a:t>
            </a:r>
            <a:endParaRPr lang="fi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15A40C-4FB1-6241-B7FB-59C04965D4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/>
              <a:t>Lääkitystieto tallennettaisiin yhteen paikkaa (</a:t>
            </a:r>
            <a:r>
              <a:rPr lang="fi-FI" dirty="0" smtClean="0"/>
              <a:t>reseptikeskukseen). Lääkemääräys </a:t>
            </a:r>
            <a:r>
              <a:rPr lang="fi-FI" dirty="0"/>
              <a:t>olisi jatkossa </a:t>
            </a:r>
            <a:r>
              <a:rPr lang="fi-FI" dirty="0" smtClean="0"/>
              <a:t>potilasasiakirja.</a:t>
            </a:r>
            <a:endParaRPr lang="fi-FI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/>
              <a:t>Tiedonhallintapalvelun avulla voitaisiin koostaa lääkityslista reseptikeskukseen tallennetuista potilaan lääkitystiedoista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/>
              <a:t>Lääkitystieto olisi </a:t>
            </a:r>
            <a:r>
              <a:rPr lang="fi-FI" dirty="0" err="1"/>
              <a:t>sosiaali</a:t>
            </a:r>
            <a:r>
              <a:rPr lang="fi-FI" dirty="0"/>
              <a:t>- ja terveydenhuollon ammattihenkilöiden, apteekin ja potilaan käytettävissä ja </a:t>
            </a:r>
            <a:r>
              <a:rPr lang="fi-FI" dirty="0" smtClean="0"/>
              <a:t>ylläpidettävissä (vaiheittainen toteutus 2030 mennessä).</a:t>
            </a:r>
            <a:endParaRPr lang="fi-FI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/>
              <a:t>Sairaanhoitajilla olisi rajatusti oikeus tallentaa lääkitysmuutosten tietoja reseptikeskukseen lääkärin vahvistaman potilaan hoitosuunnitelman puitteissa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/>
              <a:t>Apteekin tiedonsaantioikeuden laajentuisi muihin reseptikeskuksen lääkitystietoihin (lääkemääräysten lisäksi)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22958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5ADB57-4A61-C54D-9158-EB12D96376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Kiitos!</a:t>
            </a:r>
            <a:endParaRPr lang="fi-FI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C18A6F-3A66-5F41-B171-EFF5DD8693A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6652" y="3786910"/>
            <a:ext cx="4246562" cy="2382982"/>
          </a:xfrm>
        </p:spPr>
        <p:txBody>
          <a:bodyPr>
            <a:normAutofit/>
          </a:bodyPr>
          <a:lstStyle/>
          <a:p>
            <a:r>
              <a:rPr lang="fi-FI" dirty="0">
                <a:hlinkClick r:id="rId2"/>
              </a:rPr>
              <a:t>tiina.satti@gov.fi</a:t>
            </a:r>
            <a:endParaRPr lang="fi-FI" dirty="0"/>
          </a:p>
          <a:p>
            <a:r>
              <a:rPr lang="fi-FI" dirty="0">
                <a:hlinkClick r:id="rId3"/>
              </a:rPr>
              <a:t>ari.jansen@gov.fi</a:t>
            </a:r>
            <a:endParaRPr lang="fi-FI" dirty="0"/>
          </a:p>
          <a:p>
            <a:r>
              <a:rPr lang="fi-FI" dirty="0">
                <a:hlinkClick r:id="rId4"/>
              </a:rPr>
              <a:t>anna.karkkainen@gov.fi</a:t>
            </a:r>
            <a:endParaRPr lang="fi-FI" dirty="0"/>
          </a:p>
          <a:p>
            <a:r>
              <a:rPr lang="fi-FI" dirty="0">
                <a:hlinkClick r:id="rId5"/>
              </a:rPr>
              <a:t>joni.komulainen@gov.fi</a:t>
            </a:r>
            <a:endParaRPr lang="fi-FI" dirty="0"/>
          </a:p>
          <a:p>
            <a:r>
              <a:rPr lang="fi-FI" dirty="0">
                <a:hlinkClick r:id="rId6"/>
              </a:rPr>
              <a:t>riikka.vuokko@gov.fi</a:t>
            </a:r>
            <a:endParaRPr lang="fi-FI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313B8D-A434-DF4D-83CA-D0504F428A0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i-FI" dirty="0" smtClean="0"/>
              <a:t>Lisätietoja:</a:t>
            </a:r>
            <a:endParaRPr lang="fi-FI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D81782A-8F58-114F-A749-FF9614C33989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i-FI" dirty="0" err="1"/>
              <a:t>stm.fi</a:t>
            </a:r>
            <a:r>
              <a:rPr lang="fi-FI" dirty="0"/>
              <a:t> › </a:t>
            </a:r>
            <a:br>
              <a:rPr lang="fi-FI" dirty="0"/>
            </a:br>
            <a:r>
              <a:rPr lang="fi-FI" dirty="0"/>
              <a:t>@</a:t>
            </a:r>
            <a:r>
              <a:rPr lang="fi-FI" dirty="0" err="1"/>
              <a:t>STM_Uutiset</a:t>
            </a:r>
            <a:r>
              <a:rPr lang="fi-FI" dirty="0"/>
              <a:t> › </a:t>
            </a:r>
          </a:p>
        </p:txBody>
      </p:sp>
    </p:spTree>
    <p:extLst>
      <p:ext uri="{BB962C8B-B14F-4D97-AF65-F5344CB8AC3E}">
        <p14:creationId xmlns:p14="http://schemas.microsoft.com/office/powerpoint/2010/main" val="1362886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STM_colors_060519">
      <a:dk1>
        <a:srgbClr val="000000"/>
      </a:dk1>
      <a:lt1>
        <a:srgbClr val="FFFFFF"/>
      </a:lt1>
      <a:dk2>
        <a:srgbClr val="535659"/>
      </a:dk2>
      <a:lt2>
        <a:srgbClr val="E7E6E6"/>
      </a:lt2>
      <a:accent1>
        <a:srgbClr val="F0AB00"/>
      </a:accent1>
      <a:accent2>
        <a:srgbClr val="888B8D"/>
      </a:accent2>
      <a:accent3>
        <a:srgbClr val="53565A"/>
      </a:accent3>
      <a:accent4>
        <a:srgbClr val="642667"/>
      </a:accent4>
      <a:accent5>
        <a:srgbClr val="008C95"/>
      </a:accent5>
      <a:accent6>
        <a:srgbClr val="0562C1"/>
      </a:accent6>
      <a:hlink>
        <a:srgbClr val="F0AB00"/>
      </a:hlink>
      <a:folHlink>
        <a:srgbClr val="632566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56336F2B-B36B-544B-B57F-CE320715763A}" vid="{F3D9CAAE-4536-FB46-BED0-2657B4A4A58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FC273FBDB1AAC448BDBB3CA1302F22C6" ma:contentTypeVersion="3" ma:contentTypeDescription="Luo uusi asiakirja." ma:contentTypeScope="" ma:versionID="3cf92efc90fd97c5548b5b3f6d259d45">
  <xsd:schema xmlns:xsd="http://www.w3.org/2001/XMLSchema" xmlns:xs="http://www.w3.org/2001/XMLSchema" xmlns:p="http://schemas.microsoft.com/office/2006/metadata/properties" xmlns:ns2="ebb82943-49da-4504-a2f3-a33fb2eb95f1" targetNamespace="http://schemas.microsoft.com/office/2006/metadata/properties" ma:root="true" ma:fieldsID="73a7f945de27690f0e5612b79736f6f4" ns2:_="">
    <xsd:import namespace="ebb82943-49da-4504-a2f3-a33fb2eb95f1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b82943-49da-4504-a2f3-a33fb2eb95f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286E203-A966-4EBB-B7A0-A3148114426D}"/>
</file>

<file path=customXml/itemProps2.xml><?xml version="1.0" encoding="utf-8"?>
<ds:datastoreItem xmlns:ds="http://schemas.openxmlformats.org/officeDocument/2006/customXml" ds:itemID="{4A34A748-DA66-4174-8A55-A514C781781E}"/>
</file>

<file path=customXml/itemProps3.xml><?xml version="1.0" encoding="utf-8"?>
<ds:datastoreItem xmlns:ds="http://schemas.openxmlformats.org/officeDocument/2006/customXml" ds:itemID="{75661543-67FE-415C-A14D-3CC0266B79B9}"/>
</file>

<file path=docProps/app.xml><?xml version="1.0" encoding="utf-8"?>
<Properties xmlns="http://schemas.openxmlformats.org/officeDocument/2006/extended-properties" xmlns:vt="http://schemas.openxmlformats.org/officeDocument/2006/docPropsVTypes">
  <Template>STM_16_9_masterpohja_2019_EN</Template>
  <TotalTime>120</TotalTime>
  <Words>133</Words>
  <Application>Microsoft Office PowerPoint</Application>
  <PresentationFormat>Laajakuva</PresentationFormat>
  <Paragraphs>29</Paragraphs>
  <Slides>5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5</vt:i4>
      </vt:variant>
    </vt:vector>
  </HeadingPairs>
  <TitlesOfParts>
    <vt:vector size="11" baseType="lpstr">
      <vt:lpstr>Arial</vt:lpstr>
      <vt:lpstr>Calibri</vt:lpstr>
      <vt:lpstr>Myanmar Text</vt:lpstr>
      <vt:lpstr>Myriad Pro</vt:lpstr>
      <vt:lpstr>Myriad Pro Semibold</vt:lpstr>
      <vt:lpstr>Office-teema</vt:lpstr>
      <vt:lpstr>Lääkityslistan säädösmuutokset</vt:lpstr>
      <vt:lpstr>Esityksen sisältö 31.3.2022</vt:lpstr>
      <vt:lpstr>HE-luonnoksen aikataulutus</vt:lpstr>
      <vt:lpstr>HE-luonnoksen (lausuntoversio) pääkohdat</vt:lpstr>
      <vt:lpstr>Kiitos!</vt:lpstr>
    </vt:vector>
  </TitlesOfParts>
  <Company>Suomen valtion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Näin käytät oletusmallipohjassa  olevia kuvadioja</dc:title>
  <dc:creator>Satti Tiina (STM)</dc:creator>
  <cp:lastModifiedBy>Satti Tiina (STM)</cp:lastModifiedBy>
  <cp:revision>6</cp:revision>
  <dcterms:created xsi:type="dcterms:W3CDTF">2022-03-29T06:42:44Z</dcterms:created>
  <dcterms:modified xsi:type="dcterms:W3CDTF">2022-03-29T08:43:07Z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0x010100FC273FBDB1AAC448BDBB3CA1302F22C6</vt:lpwstr>
  </property>
</Properties>
</file>