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8" r:id="rId3"/>
    <p:sldId id="259" r:id="rId4"/>
    <p:sldId id="271" r:id="rId5"/>
    <p:sldId id="269" r:id="rId6"/>
    <p:sldId id="264" r:id="rId7"/>
    <p:sldId id="270" r:id="rId8"/>
    <p:sldId id="272" r:id="rId9"/>
    <p:sldId id="267" r:id="rId10"/>
    <p:sldId id="266" r:id="rId11"/>
    <p:sldId id="265" r:id="rId12"/>
    <p:sldId id="261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A71"/>
    <a:srgbClr val="21578A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03/23/2022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ECC4CC-63F5-4EB0-B5DE-172B2FD6778D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B45E97-C398-4BCA-A190-1E1FDA3E7FB7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4BC692-46FE-4650-8CB7-A90C83F44BEC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AFA6CD-1020-4F12-AAB9-3C91C10407EB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414D7B-3E48-466A-BB69-5587EA23B719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715625-F521-445E-9AFB-91AAE4F23F99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C7C-C39E-4873-9E51-2EED914B37F9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67D-4AEC-4671-86EF-F5C9BBD63828}" type="datetime1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93344D84-CCC0-40F8-B728-4296BC6AE591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/>
              <a:t>Piia Rannanheimo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3" r="80550"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  <p:sldLayoutId id="214748370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handle/10024/16361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Lääketievarannon ratkaisukuvaus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847BFB-3D54-4403-BF9D-264798514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Tilannekatsaus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31.3.2022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F186A-2E60-473B-BCD4-D98350F46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9B39BE-1F2F-4A51-B173-D94E82180F44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59C50A-FAB0-410C-9DBA-FDF2363906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3DD7-ED4A-49DA-BA41-ECBD49D0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08"/>
            <a:ext cx="10515600" cy="314383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/>
              <a:t>Käyttötapausesimerkkinä lääketietovarannon palvelut lääkehoidon ja lääkehuollon huollon arvioinnin, ohjauksen, valvonnan ja tietojohtamisen tarpeisiin.</a:t>
            </a:r>
            <a:br>
              <a:rPr lang="fi-FI" sz="2800" b="1" dirty="0"/>
            </a:br>
            <a:endParaRPr lang="fi-FI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69D20-E656-4571-87F8-BF28D2A7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336" y="1484852"/>
            <a:ext cx="9530671" cy="49270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3DFAB-5718-420A-A78C-D82FE334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900-03CB-4E2D-AF6F-183892B222FB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D5467-7DAB-43B5-9297-FA239D53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</p:spTree>
    <p:extLst>
      <p:ext uri="{BB962C8B-B14F-4D97-AF65-F5344CB8AC3E}">
        <p14:creationId xmlns:p14="http://schemas.microsoft.com/office/powerpoint/2010/main" val="414595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60A0-9B50-4B9D-B086-FB23855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72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 Käyttötapausesimerkkinä lääketietovarannon palvelut lääkkeiden hallittuun käyttöön ja strategiseen hankintaan liittyvissä käyttötarkoituksissa. </a:t>
            </a:r>
            <a:br>
              <a:rPr lang="fi-FI" sz="2400" b="1" dirty="0"/>
            </a:br>
            <a:endParaRPr lang="fi-FI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622E3D-9E38-4962-AEC8-2C30362F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806" y="938497"/>
            <a:ext cx="7164221" cy="583668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6EDC7-3A7E-4B46-AD31-D28E9F8A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09-AEA9-42FA-883F-E8CCA5E6709D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A5BAB-162C-4770-ACE7-50BDEE00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</p:spTree>
    <p:extLst>
      <p:ext uri="{BB962C8B-B14F-4D97-AF65-F5344CB8AC3E}">
        <p14:creationId xmlns:p14="http://schemas.microsoft.com/office/powerpoint/2010/main" val="370760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4D4-D788-4146-B2B4-66D869E2688A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89750-B988-4229-9B8A-67594276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10A4-0A62-456A-8807-6C937DF5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Julkinen kommentointi, n = 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467C5-82FE-453B-B627-76ABCBD91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F9C87-E607-4010-807C-273A09B0B1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B45E97-C398-4BCA-A190-1E1FDA3E7FB7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D9625-88D0-4949-802A-802737D1AC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pic>
        <p:nvPicPr>
          <p:cNvPr id="1026" name="Picture 2" descr="image005">
            <a:extLst>
              <a:ext uri="{FF2B5EF4-FFF2-40B4-BE49-F238E27FC236}">
                <a16:creationId xmlns:a16="http://schemas.microsoft.com/office/drawing/2014/main" id="{2CBA03A0-91BB-48C6-A26A-B346668C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50" y="1657349"/>
            <a:ext cx="8046281" cy="405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3ADDB7-67C5-4BDB-9BC5-4F2D7EFF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14476-7D86-40E5-AD34-8B70A68DE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2A51DF2-722A-438E-B4F3-70D2A918A7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F4C476-CD02-4B2B-B028-B58A10245CB1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AC443E-C580-4CFB-89EF-844E968152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DFDE87-7395-461C-9526-169B139F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46"/>
            <a:ext cx="12192000" cy="6469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8D8C92-00E7-4C89-986A-CDA9BF00D029}"/>
              </a:ext>
            </a:extLst>
          </p:cNvPr>
          <p:cNvSpPr txBox="1"/>
          <p:nvPr/>
        </p:nvSpPr>
        <p:spPr>
          <a:xfrm>
            <a:off x="2405449" y="6400325"/>
            <a:ext cx="644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baseline="30000" dirty="0"/>
              <a:t>1</a:t>
            </a:r>
            <a:r>
              <a:rPr lang="fi-FI" sz="600" dirty="0"/>
              <a:t> Asiointipalvelulla tarkoitetaan viranomaisasioinnin kansallista palvelua esimerkiksi </a:t>
            </a:r>
            <a:r>
              <a:rPr lang="fi-FI" sz="600" dirty="0" err="1"/>
              <a:t>kauppaantulo</a:t>
            </a:r>
            <a:r>
              <a:rPr lang="fi-FI" sz="600" dirty="0"/>
              <a:t>-, saatavuushäiriö-, tuotevirhe- ja </a:t>
            </a:r>
            <a:r>
              <a:rPr lang="fi-FI" sz="600" dirty="0" err="1"/>
              <a:t>hintailmoitusten</a:t>
            </a:r>
            <a:r>
              <a:rPr lang="fi-FI" sz="600" dirty="0"/>
              <a:t> tekemiseen. Selvitystyön kuluessa on tuotu esiin tarve kehittää lääkeyrityksille digitaalinen, helppokäyttöinen ja turvallinen viranomaisasioinnin palvelu, jonka kautta yritys voi ylläpitää ja tarkastella erikseen määriteltyjä valmistetietoja. Lääketietovarannon </a:t>
            </a:r>
            <a:r>
              <a:rPr lang="fi-FI" sz="600" dirty="0" err="1"/>
              <a:t>jatkoselvityksessä</a:t>
            </a:r>
            <a:r>
              <a:rPr lang="fi-FI" sz="600" dirty="0"/>
              <a:t> (STM raportteja ja muistioita </a:t>
            </a:r>
            <a:r>
              <a:rPr lang="fi-FI" sz="600" dirty="0">
                <a:hlinkClick r:id="rId3"/>
              </a:rPr>
              <a:t>2021:32</a:t>
            </a:r>
            <a:r>
              <a:rPr lang="fi-FI" sz="600" dirty="0"/>
              <a:t>) on ehdotettu, että asiointipalvelujen kehitystarpeesta tuotetaan erillinen selvitys.</a:t>
            </a:r>
          </a:p>
        </p:txBody>
      </p:sp>
    </p:spTree>
    <p:extLst>
      <p:ext uri="{BB962C8B-B14F-4D97-AF65-F5344CB8AC3E}">
        <p14:creationId xmlns:p14="http://schemas.microsoft.com/office/powerpoint/2010/main" val="157936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2ACA52-F490-45E3-9A75-8F1F72A82B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Ratkaisuehdotukset </a:t>
            </a:r>
            <a:br>
              <a:rPr lang="fi-FI" dirty="0"/>
            </a:br>
            <a:r>
              <a:rPr lang="fi-FI" dirty="0"/>
              <a:t>(näkökulmana loppukäyttäjä </a:t>
            </a:r>
            <a:br>
              <a:rPr lang="fi-FI" dirty="0"/>
            </a:br>
            <a:r>
              <a:rPr lang="fi-FI" dirty="0"/>
              <a:t>tuotteet ja palvelut)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2B12-072C-4271-ACDB-F804C1B0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5E97-C398-4BCA-A190-1E1FDA3E7FB7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B0C4A-0DE1-421F-998D-B9EA1AC9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27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697F-DCEB-429C-8449-08FBD96F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F453-2AF8-4C37-B971-5B56C2A42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59BC-2321-45A0-9973-B21BD0F05E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B45E97-C398-4BCA-A190-1E1FDA3E7FB7}" type="datetime1">
              <a:rPr lang="fi-FI" smtClean="0"/>
              <a:t>23.3.2022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EB10-DC3C-469F-9725-3ADC4895EA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81252-4031-4028-ADFB-0AC502B6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80" y="0"/>
            <a:ext cx="857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EC9B-6FB1-4A28-90C4-15E8DA26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9DA7-62DB-410E-828E-2A79F186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18C9F-3BEA-4CC7-B543-5C91032F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40" y="0"/>
            <a:ext cx="834752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E40E-A382-489D-8960-B1D5DF0C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6C34-B516-489A-9DB6-419B7FDC26D9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1798E-7362-40A0-B9E3-B4A47DC6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</p:spTree>
    <p:extLst>
      <p:ext uri="{BB962C8B-B14F-4D97-AF65-F5344CB8AC3E}">
        <p14:creationId xmlns:p14="http://schemas.microsoft.com/office/powerpoint/2010/main" val="226714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68D1-4424-454B-8E46-DDC03A24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EEE3-0668-49B8-BF73-CA40BB68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0191-49C2-4559-8716-7DB4D617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67D-4AEC-4671-86EF-F5C9BBD63828}" type="datetime1">
              <a:rPr lang="fi-FI" smtClean="0"/>
              <a:t>23.3.2022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3B01-6104-40EC-BBC5-E5FC7188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7C185-B6C0-4175-89DB-17735CEA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65" y="0"/>
            <a:ext cx="790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9666A8-A565-44B7-A5A3-6BAE38453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Käyttötapausesimerkit ohjauksen tarpeissa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5AC7-0223-483F-82CA-667ABF6D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667D-4AEC-4671-86EF-F5C9BBD63828}" type="datetime1">
              <a:rPr lang="fi-FI" smtClean="0"/>
              <a:t>23.3.2022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99121-B1A4-4AA1-9701-F246F177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</p:spTree>
    <p:extLst>
      <p:ext uri="{BB962C8B-B14F-4D97-AF65-F5344CB8AC3E}">
        <p14:creationId xmlns:p14="http://schemas.microsoft.com/office/powerpoint/2010/main" val="363482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ACE6-6736-48F0-8166-1F20E178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0EA-9765-4FFB-A003-5BD3575B6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22FED-E42F-4A34-8F07-47722455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681037"/>
            <a:ext cx="11512492" cy="63287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4F368-F0C5-4E6F-BAA9-C49B4C5F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A121-111D-4B4F-A371-20BD235B73A0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578B1-5FBC-44FE-B460-03EE0D87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</p:spTree>
    <p:extLst>
      <p:ext uri="{BB962C8B-B14F-4D97-AF65-F5344CB8AC3E}">
        <p14:creationId xmlns:p14="http://schemas.microsoft.com/office/powerpoint/2010/main" val="3832646151"/>
      </p:ext>
    </p:extLst>
  </p:cSld>
  <p:clrMapOvr>
    <a:masterClrMapping/>
  </p:clrMapOvr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 ppt_FI.pptx" id="{17590808-CE3A-4431-99AC-08326263769A}" vid="{7BBFB478-0151-448B-9205-878BB82AB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BE8D7003006BD44E9F29AFFC8124EFA9" ma:contentTypeVersion="3" ma:contentTypeDescription="Kampus asiakirja" ma:contentTypeScope="" ma:versionID="6c3aaca073d7abab3eabd4fb433faf2b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1900ad7dcb522e4a05b4b504c44221e4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57179aa-958e-4ebc-870d-ad381db4d42d}" ma:internalName="TaxCatchAll" ma:showField="CatchAllData" ma:web="b3424305-5f14-4adf-8aef-0c5c939a1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57179aa-958e-4ebc-870d-ad381db4d42d}" ma:internalName="TaxCatchAllLabel" ma:readOnly="true" ma:showField="CatchAllDataLabel" ma:web="b3424305-5f14-4adf-8aef-0c5c939a1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23325F-4EF8-4AB8-A23C-797888972092}"/>
</file>

<file path=customXml/itemProps2.xml><?xml version="1.0" encoding="utf-8"?>
<ds:datastoreItem xmlns:ds="http://schemas.openxmlformats.org/officeDocument/2006/customXml" ds:itemID="{9ED97B30-DF75-4482-A7E4-A90AE939BE4E}"/>
</file>

<file path=customXml/itemProps3.xml><?xml version="1.0" encoding="utf-8"?>
<ds:datastoreItem xmlns:ds="http://schemas.openxmlformats.org/officeDocument/2006/customXml" ds:itemID="{B0F4E554-4E10-469C-BB62-5594D513EF5B}"/>
</file>

<file path=customXml/itemProps4.xml><?xml version="1.0" encoding="utf-8"?>
<ds:datastoreItem xmlns:ds="http://schemas.openxmlformats.org/officeDocument/2006/customXml" ds:itemID="{DC8DD079-CDED-429F-8A69-B931F183C9DB}"/>
</file>

<file path=docProps/app.xml><?xml version="1.0" encoding="utf-8"?>
<Properties xmlns="http://schemas.openxmlformats.org/officeDocument/2006/extended-properties" xmlns:vt="http://schemas.openxmlformats.org/officeDocument/2006/docPropsVTypes">
  <Template>Fimea ppt_FI</Template>
  <TotalTime>168</TotalTime>
  <Words>157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Fimea</vt:lpstr>
      <vt:lpstr>Lääketievarannon ratkaisukuvaus</vt:lpstr>
      <vt:lpstr>Julkinen kommentointi, n = 13</vt:lpstr>
      <vt:lpstr>PowerPoint Presentation</vt:lpstr>
      <vt:lpstr>Ratkaisuehdotukset  (näkökulmana loppukäyttäjä  tuotteet ja palvelut)</vt:lpstr>
      <vt:lpstr>PowerPoint Presentation</vt:lpstr>
      <vt:lpstr>PowerPoint Presentation</vt:lpstr>
      <vt:lpstr>PowerPoint Presentation</vt:lpstr>
      <vt:lpstr>Käyttötapausesimerkit ohjauksen tarpeissa</vt:lpstr>
      <vt:lpstr>PowerPoint Presentation</vt:lpstr>
      <vt:lpstr>Käyttötapausesimerkkinä lääketietovarannon palvelut lääkehoidon ja lääkehuollon huollon arvioinnin, ohjauksen, valvonnan ja tietojohtamisen tarpeisiin. </vt:lpstr>
      <vt:lpstr> Käyttötapausesimerkkinä lääketietovarannon palvelut lääkkeiden hallittuun käyttöön ja strategiseen hankintaan liittyvissä käyttötarkoituksissa.  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Lääketievarannon ratkaisukuvauksen raportti</dc:title>
  <dc:creator>Rannanheimo Piia</dc:creator>
  <cp:lastModifiedBy>Rannanheimo Piia</cp:lastModifiedBy>
  <cp:revision>5</cp:revision>
  <dcterms:created xsi:type="dcterms:W3CDTF">2022-03-15T10:42:37Z</dcterms:created>
  <dcterms:modified xsi:type="dcterms:W3CDTF">2022-03-23T12:11:47Z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