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76" r:id="rId6"/>
    <p:sldId id="277" r:id="rId7"/>
    <p:sldId id="278" r:id="rId8"/>
  </p:sldIdLst>
  <p:sldSz cx="12192000" cy="6858000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D5954-4857-477F-B090-9BF22E54C39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7A6A0BD8-4434-4F3E-9F5D-D619068A165F}">
      <dgm:prSet phldrT="[Teksti]"/>
      <dgm:spPr/>
      <dgm:t>
        <a:bodyPr/>
        <a:lstStyle/>
        <a:p>
          <a:r>
            <a:rPr lang="fi-FI" b="1" dirty="0"/>
            <a:t>1) Lääkehoitojen ohjaus- ja rahoitusjärjestelmät</a:t>
          </a:r>
        </a:p>
      </dgm:t>
    </dgm:pt>
    <dgm:pt modelId="{DF1C7884-84E2-4FE8-8739-5013A25AD0B8}" type="parTrans" cxnId="{01883591-E744-4CAE-8F31-DD80FFA00256}">
      <dgm:prSet/>
      <dgm:spPr/>
      <dgm:t>
        <a:bodyPr/>
        <a:lstStyle/>
        <a:p>
          <a:endParaRPr lang="fi-FI"/>
        </a:p>
      </dgm:t>
    </dgm:pt>
    <dgm:pt modelId="{42C9ACED-092F-4737-8656-2C303CC7B32F}" type="sibTrans" cxnId="{01883591-E744-4CAE-8F31-DD80FFA00256}">
      <dgm:prSet/>
      <dgm:spPr/>
      <dgm:t>
        <a:bodyPr/>
        <a:lstStyle/>
        <a:p>
          <a:endParaRPr lang="fi-FI"/>
        </a:p>
      </dgm:t>
    </dgm:pt>
    <dgm:pt modelId="{113B5316-5BAA-4D86-9B3A-45E130E4E0AA}">
      <dgm:prSet/>
      <dgm:spPr/>
      <dgm:t>
        <a:bodyPr/>
        <a:lstStyle/>
        <a:p>
          <a:r>
            <a:rPr lang="fi-FI" dirty="0" err="1"/>
            <a:t>SOTEminry</a:t>
          </a:r>
          <a:r>
            <a:rPr lang="fi-FI" dirty="0"/>
            <a:t> MKR-linjaukset (3.3.2022) perustana jatkovalmistelulle: valtion rahoitusosuuden siirto HV-alueille</a:t>
          </a:r>
        </a:p>
      </dgm:t>
    </dgm:pt>
    <dgm:pt modelId="{3DEC4C56-AE4E-4CA2-AE3D-F3AAADBCCB2F}" type="parTrans" cxnId="{6019C75F-6E32-4738-8B05-CD5DDFC4AE1E}">
      <dgm:prSet/>
      <dgm:spPr/>
      <dgm:t>
        <a:bodyPr/>
        <a:lstStyle/>
        <a:p>
          <a:endParaRPr lang="fi-FI"/>
        </a:p>
      </dgm:t>
    </dgm:pt>
    <dgm:pt modelId="{D05A5E24-F660-4921-850C-B33669D74311}" type="sibTrans" cxnId="{6019C75F-6E32-4738-8B05-CD5DDFC4AE1E}">
      <dgm:prSet/>
      <dgm:spPr/>
      <dgm:t>
        <a:bodyPr/>
        <a:lstStyle/>
        <a:p>
          <a:endParaRPr lang="fi-FI"/>
        </a:p>
      </dgm:t>
    </dgm:pt>
    <dgm:pt modelId="{A2E6EE56-0053-4B80-BB18-E799355CCBC8}">
      <dgm:prSet/>
      <dgm:spPr/>
      <dgm:t>
        <a:bodyPr/>
        <a:lstStyle/>
        <a:p>
          <a:r>
            <a:rPr lang="fi-FI" b="1" dirty="0"/>
            <a:t>2) Arviointitoiminnan kehittäminen</a:t>
          </a:r>
        </a:p>
      </dgm:t>
    </dgm:pt>
    <dgm:pt modelId="{1C8B5C25-5B35-40AE-8F04-7D72AD8856BE}" type="parTrans" cxnId="{9C8B9F0A-34F4-4472-B0BA-1460CA1D4A2C}">
      <dgm:prSet/>
      <dgm:spPr/>
      <dgm:t>
        <a:bodyPr/>
        <a:lstStyle/>
        <a:p>
          <a:endParaRPr lang="fi-FI"/>
        </a:p>
      </dgm:t>
    </dgm:pt>
    <dgm:pt modelId="{2B1FB4B0-AEBB-4052-A25F-8324F5380D3D}" type="sibTrans" cxnId="{9C8B9F0A-34F4-4472-B0BA-1460CA1D4A2C}">
      <dgm:prSet/>
      <dgm:spPr/>
      <dgm:t>
        <a:bodyPr/>
        <a:lstStyle/>
        <a:p>
          <a:endParaRPr lang="fi-FI"/>
        </a:p>
      </dgm:t>
    </dgm:pt>
    <dgm:pt modelId="{EB336F13-3B23-47E8-A134-DCBB2ADCD829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dirty="0" smtClean="0"/>
            <a:t> </a:t>
          </a:r>
          <a:r>
            <a:rPr lang="fi-FI" dirty="0" err="1" smtClean="0"/>
            <a:t>Avo</a:t>
          </a:r>
          <a:r>
            <a:rPr lang="fi-FI" dirty="0" smtClean="0"/>
            <a:t>- </a:t>
          </a:r>
          <a:r>
            <a:rPr lang="fi-FI" dirty="0"/>
            <a:t>ja laitoshoidossa käytettävien lääkkeiden arviointitoiminnan </a:t>
          </a:r>
          <a:r>
            <a:rPr lang="fi-FI" dirty="0" smtClean="0"/>
            <a:t>lähentäminen &gt; nykytilan säilyttäminen ei ole ratkaisu – toimintaympäristön muutos</a:t>
          </a:r>
          <a:endParaRPr lang="fi-FI" dirty="0"/>
        </a:p>
      </dgm:t>
    </dgm:pt>
    <dgm:pt modelId="{21B5CC94-2168-48CF-BBD3-C78A2115E3BC}" type="parTrans" cxnId="{D96806DC-5E74-4031-82E1-45A47BC3C85F}">
      <dgm:prSet/>
      <dgm:spPr/>
      <dgm:t>
        <a:bodyPr/>
        <a:lstStyle/>
        <a:p>
          <a:endParaRPr lang="fi-FI"/>
        </a:p>
      </dgm:t>
    </dgm:pt>
    <dgm:pt modelId="{D75AA11B-E1FB-4F6E-81B9-35E8B26C7548}" type="sibTrans" cxnId="{D96806DC-5E74-4031-82E1-45A47BC3C85F}">
      <dgm:prSet/>
      <dgm:spPr/>
      <dgm:t>
        <a:bodyPr/>
        <a:lstStyle/>
        <a:p>
          <a:endParaRPr lang="fi-FI"/>
        </a:p>
      </dgm:t>
    </dgm:pt>
    <dgm:pt modelId="{3FA9D5F0-DF32-4F4D-A527-B0FFCD8E6E73}">
      <dgm:prSet/>
      <dgm:spPr/>
      <dgm:t>
        <a:bodyPr/>
        <a:lstStyle/>
        <a:p>
          <a:r>
            <a:rPr lang="fi-FI" b="1" dirty="0"/>
            <a:t>3) Rahoituksen kestävyys</a:t>
          </a:r>
        </a:p>
      </dgm:t>
    </dgm:pt>
    <dgm:pt modelId="{28F72344-EE62-4568-8FEB-CFD9FB62250B}" type="parTrans" cxnId="{47606542-68FF-4FAB-95F3-1D2F4B054D5A}">
      <dgm:prSet/>
      <dgm:spPr/>
      <dgm:t>
        <a:bodyPr/>
        <a:lstStyle/>
        <a:p>
          <a:endParaRPr lang="fi-FI"/>
        </a:p>
      </dgm:t>
    </dgm:pt>
    <dgm:pt modelId="{4E4FA3A7-9F89-497A-AB42-7C0A93A25A0C}" type="sibTrans" cxnId="{47606542-68FF-4FAB-95F3-1D2F4B054D5A}">
      <dgm:prSet/>
      <dgm:spPr/>
      <dgm:t>
        <a:bodyPr/>
        <a:lstStyle/>
        <a:p>
          <a:endParaRPr lang="fi-FI"/>
        </a:p>
      </dgm:t>
    </dgm:pt>
    <dgm:pt modelId="{6AAF5A70-E4F2-41D3-B060-124FDD7137A8}">
      <dgm:prSet/>
      <dgm:spPr/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dirty="0"/>
            <a:t>Alatyöryhmät: viitehintajärjestelmän toimivuus ja muut kilpailua edistävät keinot </a:t>
          </a:r>
          <a:r>
            <a:rPr lang="fi-FI" dirty="0" smtClean="0"/>
            <a:t>sekä </a:t>
          </a:r>
          <a:r>
            <a:rPr lang="fi-FI" dirty="0"/>
            <a:t>toimeenpanon </a:t>
          </a:r>
          <a:r>
            <a:rPr lang="fi-FI" dirty="0" smtClean="0"/>
            <a:t>virtaviivaistaminen</a:t>
          </a:r>
          <a:endParaRPr lang="fi-FI" dirty="0"/>
        </a:p>
      </dgm:t>
    </dgm:pt>
    <dgm:pt modelId="{A1CF10BB-5639-4155-9411-02E0ABAD2937}" type="parTrans" cxnId="{216A1041-49AD-4462-90FC-9EF41267B07C}">
      <dgm:prSet/>
      <dgm:spPr/>
      <dgm:t>
        <a:bodyPr/>
        <a:lstStyle/>
        <a:p>
          <a:endParaRPr lang="fi-FI"/>
        </a:p>
      </dgm:t>
    </dgm:pt>
    <dgm:pt modelId="{C1D246A8-9555-4A75-BD6C-4044E9EE8AD7}" type="sibTrans" cxnId="{216A1041-49AD-4462-90FC-9EF41267B07C}">
      <dgm:prSet/>
      <dgm:spPr/>
      <dgm:t>
        <a:bodyPr/>
        <a:lstStyle/>
        <a:p>
          <a:endParaRPr lang="fi-FI"/>
        </a:p>
      </dgm:t>
    </dgm:pt>
    <dgm:pt modelId="{0D6D0330-2160-4DFF-BDFD-3D6E4E4D92AF}">
      <dgm:prSet/>
      <dgm:spPr/>
      <dgm:t>
        <a:bodyPr/>
        <a:lstStyle/>
        <a:p>
          <a:r>
            <a:rPr lang="fi-FI" b="1" dirty="0"/>
            <a:t>4) Lääkekorvausjärjestelmän ja hankintamenettelyjen kehittämistarpeet</a:t>
          </a:r>
        </a:p>
      </dgm:t>
    </dgm:pt>
    <dgm:pt modelId="{E3386E18-E7C3-4AFB-9C94-A08B0142B72B}" type="parTrans" cxnId="{0E3A0487-E136-4716-A21E-8FB2B721F45E}">
      <dgm:prSet/>
      <dgm:spPr/>
      <dgm:t>
        <a:bodyPr/>
        <a:lstStyle/>
        <a:p>
          <a:endParaRPr lang="fi-FI"/>
        </a:p>
      </dgm:t>
    </dgm:pt>
    <dgm:pt modelId="{2D968444-1D5B-4FF6-A213-48F2284CFA0E}" type="sibTrans" cxnId="{0E3A0487-E136-4716-A21E-8FB2B721F45E}">
      <dgm:prSet/>
      <dgm:spPr/>
      <dgm:t>
        <a:bodyPr/>
        <a:lstStyle/>
        <a:p>
          <a:endParaRPr lang="fi-FI"/>
        </a:p>
      </dgm:t>
    </dgm:pt>
    <dgm:pt modelId="{B51CD792-62A2-4067-8D97-9640495D64C3}">
      <dgm:prSet/>
      <dgm:spPr/>
      <dgm:t>
        <a:bodyPr/>
        <a:lstStyle/>
        <a:p>
          <a:r>
            <a:rPr lang="fi-FI" dirty="0"/>
            <a:t>mm. MKR parlamentaarisen ryhmän jatkovalmistelu: avo- ja laitoshoidon rajapinnat</a:t>
          </a:r>
        </a:p>
      </dgm:t>
    </dgm:pt>
    <dgm:pt modelId="{A763BEBC-1047-43AB-AE97-63E1E8CD8AE7}" type="parTrans" cxnId="{D4488160-F732-441D-AF1E-12358A5CC797}">
      <dgm:prSet/>
      <dgm:spPr/>
      <dgm:t>
        <a:bodyPr/>
        <a:lstStyle/>
        <a:p>
          <a:endParaRPr lang="fi-FI"/>
        </a:p>
      </dgm:t>
    </dgm:pt>
    <dgm:pt modelId="{7D246010-C147-4BB4-BAB6-FB46604F5D1E}" type="sibTrans" cxnId="{D4488160-F732-441D-AF1E-12358A5CC797}">
      <dgm:prSet/>
      <dgm:spPr/>
      <dgm:t>
        <a:bodyPr/>
        <a:lstStyle/>
        <a:p>
          <a:endParaRPr lang="fi-FI"/>
        </a:p>
      </dgm:t>
    </dgm:pt>
    <dgm:pt modelId="{2CD7EA3F-8888-4158-80F9-242104B74A46}">
      <dgm:prSet/>
      <dgm:spPr/>
      <dgm:t>
        <a:bodyPr/>
        <a:lstStyle/>
        <a:p>
          <a:r>
            <a:rPr lang="fi-FI" dirty="0"/>
            <a:t>Selvityshenkilö 3-12/2022 – Lääkehoitojen ohjauksen kehittäminen uudistuvassa palvelurakenteessa</a:t>
          </a:r>
        </a:p>
      </dgm:t>
    </dgm:pt>
    <dgm:pt modelId="{FE5E42BA-721F-4F04-B518-0463AF8B59BF}" type="parTrans" cxnId="{6122CA89-0486-46B5-8A17-CD66D7921105}">
      <dgm:prSet/>
      <dgm:spPr/>
      <dgm:t>
        <a:bodyPr/>
        <a:lstStyle/>
        <a:p>
          <a:endParaRPr lang="fi-FI"/>
        </a:p>
      </dgm:t>
    </dgm:pt>
    <dgm:pt modelId="{675E1E2B-A1A2-4D0D-BBE0-EC2B43F028FD}" type="sibTrans" cxnId="{6122CA89-0486-46B5-8A17-CD66D7921105}">
      <dgm:prSet/>
      <dgm:spPr/>
      <dgm:t>
        <a:bodyPr/>
        <a:lstStyle/>
        <a:p>
          <a:endParaRPr lang="fi-FI"/>
        </a:p>
      </dgm:t>
    </dgm:pt>
    <dgm:pt modelId="{147C4388-CCE3-4D5C-960B-260ED299BFCD}">
      <dgm:prSet/>
      <dgm:spPr/>
      <dgm:t>
        <a:bodyPr/>
        <a:lstStyle/>
        <a:p>
          <a:r>
            <a:rPr lang="fi-FI" dirty="0"/>
            <a:t>Valmistelu ei vielä käynnistynyt</a:t>
          </a:r>
        </a:p>
      </dgm:t>
    </dgm:pt>
    <dgm:pt modelId="{76CD18E9-E39B-44A5-BB95-701CEA9F8D40}" type="parTrans" cxnId="{AC0B373E-368F-4D1A-8A4B-FE2A4709323F}">
      <dgm:prSet/>
      <dgm:spPr/>
      <dgm:t>
        <a:bodyPr/>
        <a:lstStyle/>
        <a:p>
          <a:endParaRPr lang="fi-FI"/>
        </a:p>
      </dgm:t>
    </dgm:pt>
    <dgm:pt modelId="{71C49CE1-F48B-4BE4-8DE6-C61D2797B99A}" type="sibTrans" cxnId="{AC0B373E-368F-4D1A-8A4B-FE2A4709323F}">
      <dgm:prSet/>
      <dgm:spPr/>
      <dgm:t>
        <a:bodyPr/>
        <a:lstStyle/>
        <a:p>
          <a:endParaRPr lang="fi-FI"/>
        </a:p>
      </dgm:t>
    </dgm:pt>
    <dgm:pt modelId="{AB05F200-02C8-4798-8820-ECCF45215C3E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dirty="0" smtClean="0"/>
            <a:t> Alatyöryhmä: sairaalalääkkeiden arviointitoiminnan kehittäminen &gt; toimeksiannon päivitys</a:t>
          </a:r>
          <a:endParaRPr lang="fi-FI" dirty="0"/>
        </a:p>
      </dgm:t>
    </dgm:pt>
    <dgm:pt modelId="{61F154F3-2893-4979-8086-F7ED02DE1B1C}" type="parTrans" cxnId="{30C53687-B605-45C7-9A33-908658CCCF59}">
      <dgm:prSet/>
      <dgm:spPr/>
      <dgm:t>
        <a:bodyPr/>
        <a:lstStyle/>
        <a:p>
          <a:endParaRPr lang="fi-FI"/>
        </a:p>
      </dgm:t>
    </dgm:pt>
    <dgm:pt modelId="{1FD873D2-431A-46DA-8724-7A6304B655D8}" type="sibTrans" cxnId="{30C53687-B605-45C7-9A33-908658CCCF59}">
      <dgm:prSet/>
      <dgm:spPr/>
      <dgm:t>
        <a:bodyPr/>
        <a:lstStyle/>
        <a:p>
          <a:endParaRPr lang="fi-FI"/>
        </a:p>
      </dgm:t>
    </dgm:pt>
    <dgm:pt modelId="{540AFD73-341C-4FC2-9CE6-F1909EF45421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dirty="0" smtClean="0"/>
            <a:t> EU HTA-asetus, hyväksytty 12/2021 ja soveltaminen alkaa 1/2025</a:t>
          </a:r>
          <a:endParaRPr lang="fi-FI" dirty="0"/>
        </a:p>
      </dgm:t>
    </dgm:pt>
    <dgm:pt modelId="{7C1E0C6A-B667-47FA-8761-CAC595098E5C}" type="parTrans" cxnId="{853AE0D5-3500-4721-A678-8EF7E6117DE2}">
      <dgm:prSet/>
      <dgm:spPr/>
      <dgm:t>
        <a:bodyPr/>
        <a:lstStyle/>
        <a:p>
          <a:endParaRPr lang="fi-FI"/>
        </a:p>
      </dgm:t>
    </dgm:pt>
    <dgm:pt modelId="{DE13EF53-51FB-4319-87B2-9173DF9655E1}" type="sibTrans" cxnId="{853AE0D5-3500-4721-A678-8EF7E6117DE2}">
      <dgm:prSet/>
      <dgm:spPr/>
      <dgm:t>
        <a:bodyPr/>
        <a:lstStyle/>
        <a:p>
          <a:endParaRPr lang="fi-FI"/>
        </a:p>
      </dgm:t>
    </dgm:pt>
    <dgm:pt modelId="{7BCE4A2E-D209-41CB-8CEC-ED6C1E667D53}" type="pres">
      <dgm:prSet presAssocID="{979D5954-4857-477F-B090-9BF22E54C3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B3EE07E-A855-44F0-8183-8D775BFC2487}" type="pres">
      <dgm:prSet presAssocID="{7A6A0BD8-4434-4F3E-9F5D-D619068A165F}" presName="parentLin" presStyleCnt="0"/>
      <dgm:spPr/>
    </dgm:pt>
    <dgm:pt modelId="{E4682493-8BC2-448C-8FFB-C52FA8DF5DC3}" type="pres">
      <dgm:prSet presAssocID="{7A6A0BD8-4434-4F3E-9F5D-D619068A165F}" presName="parentLeftMargin" presStyleLbl="node1" presStyleIdx="0" presStyleCnt="4"/>
      <dgm:spPr/>
      <dgm:t>
        <a:bodyPr/>
        <a:lstStyle/>
        <a:p>
          <a:endParaRPr lang="fi-FI"/>
        </a:p>
      </dgm:t>
    </dgm:pt>
    <dgm:pt modelId="{ABB5D1F4-0869-4BCE-AE18-6D217741FBDE}" type="pres">
      <dgm:prSet presAssocID="{7A6A0BD8-4434-4F3E-9F5D-D619068A165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6D48AAC-C591-452A-B797-164C213ADDBD}" type="pres">
      <dgm:prSet presAssocID="{7A6A0BD8-4434-4F3E-9F5D-D619068A165F}" presName="negativeSpace" presStyleCnt="0"/>
      <dgm:spPr/>
    </dgm:pt>
    <dgm:pt modelId="{9142E6FC-2DB8-46E0-A3D1-D8C2FA76011C}" type="pres">
      <dgm:prSet presAssocID="{7A6A0BD8-4434-4F3E-9F5D-D619068A165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10925D7-B8B5-4965-9D60-059568BB7D34}" type="pres">
      <dgm:prSet presAssocID="{42C9ACED-092F-4737-8656-2C303CC7B32F}" presName="spaceBetweenRectangles" presStyleCnt="0"/>
      <dgm:spPr/>
    </dgm:pt>
    <dgm:pt modelId="{F19C5F1A-8F6F-4B02-B8F6-DBA8E3842CB0}" type="pres">
      <dgm:prSet presAssocID="{A2E6EE56-0053-4B80-BB18-E799355CCBC8}" presName="parentLin" presStyleCnt="0"/>
      <dgm:spPr/>
    </dgm:pt>
    <dgm:pt modelId="{0912345B-1383-49F4-BC9E-DECE374C40B6}" type="pres">
      <dgm:prSet presAssocID="{A2E6EE56-0053-4B80-BB18-E799355CCBC8}" presName="parentLeftMargin" presStyleLbl="node1" presStyleIdx="0" presStyleCnt="4"/>
      <dgm:spPr/>
      <dgm:t>
        <a:bodyPr/>
        <a:lstStyle/>
        <a:p>
          <a:endParaRPr lang="fi-FI"/>
        </a:p>
      </dgm:t>
    </dgm:pt>
    <dgm:pt modelId="{B7BBDCE6-6D74-419A-B085-E3F2BFDC3140}" type="pres">
      <dgm:prSet presAssocID="{A2E6EE56-0053-4B80-BB18-E799355CCBC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067FA46-671F-4F31-9D76-6C71E262D60E}" type="pres">
      <dgm:prSet presAssocID="{A2E6EE56-0053-4B80-BB18-E799355CCBC8}" presName="negativeSpace" presStyleCnt="0"/>
      <dgm:spPr/>
    </dgm:pt>
    <dgm:pt modelId="{A955E0ED-DAF9-4A4E-B686-A78951F4C949}" type="pres">
      <dgm:prSet presAssocID="{A2E6EE56-0053-4B80-BB18-E799355CCBC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C97BD4E-18AD-4508-9EF2-885752F4338F}" type="pres">
      <dgm:prSet presAssocID="{2B1FB4B0-AEBB-4052-A25F-8324F5380D3D}" presName="spaceBetweenRectangles" presStyleCnt="0"/>
      <dgm:spPr/>
    </dgm:pt>
    <dgm:pt modelId="{0A3784FE-31B9-4061-8874-F77F319580AE}" type="pres">
      <dgm:prSet presAssocID="{3FA9D5F0-DF32-4F4D-A527-B0FFCD8E6E73}" presName="parentLin" presStyleCnt="0"/>
      <dgm:spPr/>
    </dgm:pt>
    <dgm:pt modelId="{37ABB0FC-0A53-4C06-8BEA-DF70B4909259}" type="pres">
      <dgm:prSet presAssocID="{3FA9D5F0-DF32-4F4D-A527-B0FFCD8E6E73}" presName="parentLeftMargin" presStyleLbl="node1" presStyleIdx="1" presStyleCnt="4"/>
      <dgm:spPr/>
      <dgm:t>
        <a:bodyPr/>
        <a:lstStyle/>
        <a:p>
          <a:endParaRPr lang="fi-FI"/>
        </a:p>
      </dgm:t>
    </dgm:pt>
    <dgm:pt modelId="{6042EA0A-C198-42AF-818A-9D40552475F8}" type="pres">
      <dgm:prSet presAssocID="{3FA9D5F0-DF32-4F4D-A527-B0FFCD8E6E7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41F9064-2C94-483F-A8A0-8127DCD19D27}" type="pres">
      <dgm:prSet presAssocID="{3FA9D5F0-DF32-4F4D-A527-B0FFCD8E6E73}" presName="negativeSpace" presStyleCnt="0"/>
      <dgm:spPr/>
    </dgm:pt>
    <dgm:pt modelId="{8CDA918E-1337-4CF0-A04C-8B5A80C5B147}" type="pres">
      <dgm:prSet presAssocID="{3FA9D5F0-DF32-4F4D-A527-B0FFCD8E6E7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1498216-C446-41CF-9E3F-36A91ACE3115}" type="pres">
      <dgm:prSet presAssocID="{4E4FA3A7-9F89-497A-AB42-7C0A93A25A0C}" presName="spaceBetweenRectangles" presStyleCnt="0"/>
      <dgm:spPr/>
    </dgm:pt>
    <dgm:pt modelId="{9940C9FC-BB67-433F-B63F-5A20DE5268DF}" type="pres">
      <dgm:prSet presAssocID="{0D6D0330-2160-4DFF-BDFD-3D6E4E4D92AF}" presName="parentLin" presStyleCnt="0"/>
      <dgm:spPr/>
    </dgm:pt>
    <dgm:pt modelId="{5CEB8181-F242-4FD7-A235-EE4AF9491E4D}" type="pres">
      <dgm:prSet presAssocID="{0D6D0330-2160-4DFF-BDFD-3D6E4E4D92AF}" presName="parentLeftMargin" presStyleLbl="node1" presStyleIdx="2" presStyleCnt="4"/>
      <dgm:spPr/>
      <dgm:t>
        <a:bodyPr/>
        <a:lstStyle/>
        <a:p>
          <a:endParaRPr lang="fi-FI"/>
        </a:p>
      </dgm:t>
    </dgm:pt>
    <dgm:pt modelId="{7864A988-9F05-485B-99AC-D5F2834C4F66}" type="pres">
      <dgm:prSet presAssocID="{0D6D0330-2160-4DFF-BDFD-3D6E4E4D92A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7FDB544-DEF2-4908-BBED-36F087C83D43}" type="pres">
      <dgm:prSet presAssocID="{0D6D0330-2160-4DFF-BDFD-3D6E4E4D92AF}" presName="negativeSpace" presStyleCnt="0"/>
      <dgm:spPr/>
    </dgm:pt>
    <dgm:pt modelId="{B42C4267-C7B5-410C-B6C0-156983B5F2F9}" type="pres">
      <dgm:prSet presAssocID="{0D6D0330-2160-4DFF-BDFD-3D6E4E4D92A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E2B883F-E8D2-4D20-9A1F-5AD60552AC00}" type="presOf" srcId="{7A6A0BD8-4434-4F3E-9F5D-D619068A165F}" destId="{E4682493-8BC2-448C-8FFB-C52FA8DF5DC3}" srcOrd="0" destOrd="0" presId="urn:microsoft.com/office/officeart/2005/8/layout/list1"/>
    <dgm:cxn modelId="{D96806DC-5E74-4031-82E1-45A47BC3C85F}" srcId="{A2E6EE56-0053-4B80-BB18-E799355CCBC8}" destId="{EB336F13-3B23-47E8-A134-DCBB2ADCD829}" srcOrd="0" destOrd="0" parTransId="{21B5CC94-2168-48CF-BBD3-C78A2115E3BC}" sibTransId="{D75AA11B-E1FB-4F6E-81B9-35E8B26C7548}"/>
    <dgm:cxn modelId="{853AE0D5-3500-4721-A678-8EF7E6117DE2}" srcId="{A2E6EE56-0053-4B80-BB18-E799355CCBC8}" destId="{540AFD73-341C-4FC2-9CE6-F1909EF45421}" srcOrd="2" destOrd="0" parTransId="{7C1E0C6A-B667-47FA-8761-CAC595098E5C}" sibTransId="{DE13EF53-51FB-4319-87B2-9173DF9655E1}"/>
    <dgm:cxn modelId="{59E2DD4D-3062-4619-A7EF-6FAD85199BAD}" type="presOf" srcId="{AB05F200-02C8-4798-8820-ECCF45215C3E}" destId="{A955E0ED-DAF9-4A4E-B686-A78951F4C949}" srcOrd="0" destOrd="1" presId="urn:microsoft.com/office/officeart/2005/8/layout/list1"/>
    <dgm:cxn modelId="{13138716-AADA-4E21-8371-7042F7A9E343}" type="presOf" srcId="{A2E6EE56-0053-4B80-BB18-E799355CCBC8}" destId="{0912345B-1383-49F4-BC9E-DECE374C40B6}" srcOrd="0" destOrd="0" presId="urn:microsoft.com/office/officeart/2005/8/layout/list1"/>
    <dgm:cxn modelId="{216A1041-49AD-4462-90FC-9EF41267B07C}" srcId="{3FA9D5F0-DF32-4F4D-A527-B0FFCD8E6E73}" destId="{6AAF5A70-E4F2-41D3-B060-124FDD7137A8}" srcOrd="0" destOrd="0" parTransId="{A1CF10BB-5639-4155-9411-02E0ABAD2937}" sibTransId="{C1D246A8-9555-4A75-BD6C-4044E9EE8AD7}"/>
    <dgm:cxn modelId="{B3136ED2-2EA6-4E2C-A1E6-50603808262F}" type="presOf" srcId="{147C4388-CCE3-4D5C-960B-260ED299BFCD}" destId="{B42C4267-C7B5-410C-B6C0-156983B5F2F9}" srcOrd="0" destOrd="0" presId="urn:microsoft.com/office/officeart/2005/8/layout/list1"/>
    <dgm:cxn modelId="{C29CD39E-651B-4308-A2DB-B394408B81AD}" type="presOf" srcId="{979D5954-4857-477F-B090-9BF22E54C39F}" destId="{7BCE4A2E-D209-41CB-8CEC-ED6C1E667D53}" srcOrd="0" destOrd="0" presId="urn:microsoft.com/office/officeart/2005/8/layout/list1"/>
    <dgm:cxn modelId="{0E3A0487-E136-4716-A21E-8FB2B721F45E}" srcId="{979D5954-4857-477F-B090-9BF22E54C39F}" destId="{0D6D0330-2160-4DFF-BDFD-3D6E4E4D92AF}" srcOrd="3" destOrd="0" parTransId="{E3386E18-E7C3-4AFB-9C94-A08B0142B72B}" sibTransId="{2D968444-1D5B-4FF6-A213-48F2284CFA0E}"/>
    <dgm:cxn modelId="{CAA25FE5-2C44-4334-80AC-A14D10D71E59}" type="presOf" srcId="{B51CD792-62A2-4067-8D97-9640495D64C3}" destId="{B42C4267-C7B5-410C-B6C0-156983B5F2F9}" srcOrd="0" destOrd="1" presId="urn:microsoft.com/office/officeart/2005/8/layout/list1"/>
    <dgm:cxn modelId="{47606542-68FF-4FAB-95F3-1D2F4B054D5A}" srcId="{979D5954-4857-477F-B090-9BF22E54C39F}" destId="{3FA9D5F0-DF32-4F4D-A527-B0FFCD8E6E73}" srcOrd="2" destOrd="0" parTransId="{28F72344-EE62-4568-8FEB-CFD9FB62250B}" sibTransId="{4E4FA3A7-9F89-497A-AB42-7C0A93A25A0C}"/>
    <dgm:cxn modelId="{9CA91ABF-E154-4739-947F-DEA504779EF1}" type="presOf" srcId="{2CD7EA3F-8888-4158-80F9-242104B74A46}" destId="{9142E6FC-2DB8-46E0-A3D1-D8C2FA76011C}" srcOrd="0" destOrd="1" presId="urn:microsoft.com/office/officeart/2005/8/layout/list1"/>
    <dgm:cxn modelId="{6019C75F-6E32-4738-8B05-CD5DDFC4AE1E}" srcId="{7A6A0BD8-4434-4F3E-9F5D-D619068A165F}" destId="{113B5316-5BAA-4D86-9B3A-45E130E4E0AA}" srcOrd="0" destOrd="0" parTransId="{3DEC4C56-AE4E-4CA2-AE3D-F3AAADBCCB2F}" sibTransId="{D05A5E24-F660-4921-850C-B33669D74311}"/>
    <dgm:cxn modelId="{E2E618D0-07F6-4AB1-A631-3D4F127EF0FC}" type="presOf" srcId="{A2E6EE56-0053-4B80-BB18-E799355CCBC8}" destId="{B7BBDCE6-6D74-419A-B085-E3F2BFDC3140}" srcOrd="1" destOrd="0" presId="urn:microsoft.com/office/officeart/2005/8/layout/list1"/>
    <dgm:cxn modelId="{30C53687-B605-45C7-9A33-908658CCCF59}" srcId="{A2E6EE56-0053-4B80-BB18-E799355CCBC8}" destId="{AB05F200-02C8-4798-8820-ECCF45215C3E}" srcOrd="1" destOrd="0" parTransId="{61F154F3-2893-4979-8086-F7ED02DE1B1C}" sibTransId="{1FD873D2-431A-46DA-8724-7A6304B655D8}"/>
    <dgm:cxn modelId="{6122CA89-0486-46B5-8A17-CD66D7921105}" srcId="{7A6A0BD8-4434-4F3E-9F5D-D619068A165F}" destId="{2CD7EA3F-8888-4158-80F9-242104B74A46}" srcOrd="1" destOrd="0" parTransId="{FE5E42BA-721F-4F04-B518-0463AF8B59BF}" sibTransId="{675E1E2B-A1A2-4D0D-BBE0-EC2B43F028FD}"/>
    <dgm:cxn modelId="{544F3850-9638-4990-B103-49772F6EC352}" type="presOf" srcId="{3FA9D5F0-DF32-4F4D-A527-B0FFCD8E6E73}" destId="{6042EA0A-C198-42AF-818A-9D40552475F8}" srcOrd="1" destOrd="0" presId="urn:microsoft.com/office/officeart/2005/8/layout/list1"/>
    <dgm:cxn modelId="{B9100D5B-7095-4E27-953B-3D81FD92BD87}" type="presOf" srcId="{3FA9D5F0-DF32-4F4D-A527-B0FFCD8E6E73}" destId="{37ABB0FC-0A53-4C06-8BEA-DF70B4909259}" srcOrd="0" destOrd="0" presId="urn:microsoft.com/office/officeart/2005/8/layout/list1"/>
    <dgm:cxn modelId="{D4488160-F732-441D-AF1E-12358A5CC797}" srcId="{0D6D0330-2160-4DFF-BDFD-3D6E4E4D92AF}" destId="{B51CD792-62A2-4067-8D97-9640495D64C3}" srcOrd="1" destOrd="0" parTransId="{A763BEBC-1047-43AB-AE97-63E1E8CD8AE7}" sibTransId="{7D246010-C147-4BB4-BAB6-FB46604F5D1E}"/>
    <dgm:cxn modelId="{96FF22E1-CFDD-4D44-840F-5721F4858AE3}" type="presOf" srcId="{7A6A0BD8-4434-4F3E-9F5D-D619068A165F}" destId="{ABB5D1F4-0869-4BCE-AE18-6D217741FBDE}" srcOrd="1" destOrd="0" presId="urn:microsoft.com/office/officeart/2005/8/layout/list1"/>
    <dgm:cxn modelId="{DE1657CE-29B5-4B51-AC2F-6E9A24F91DED}" type="presOf" srcId="{113B5316-5BAA-4D86-9B3A-45E130E4E0AA}" destId="{9142E6FC-2DB8-46E0-A3D1-D8C2FA76011C}" srcOrd="0" destOrd="0" presId="urn:microsoft.com/office/officeart/2005/8/layout/list1"/>
    <dgm:cxn modelId="{F270730D-47E7-47FC-A3A6-AB15957A2471}" type="presOf" srcId="{6AAF5A70-E4F2-41D3-B060-124FDD7137A8}" destId="{8CDA918E-1337-4CF0-A04C-8B5A80C5B147}" srcOrd="0" destOrd="0" presId="urn:microsoft.com/office/officeart/2005/8/layout/list1"/>
    <dgm:cxn modelId="{059EF5D6-65D6-42BA-BB1F-867B973F4562}" type="presOf" srcId="{EB336F13-3B23-47E8-A134-DCBB2ADCD829}" destId="{A955E0ED-DAF9-4A4E-B686-A78951F4C949}" srcOrd="0" destOrd="0" presId="urn:microsoft.com/office/officeart/2005/8/layout/list1"/>
    <dgm:cxn modelId="{B27E55A5-6D69-476D-9E2C-EB485D78ED98}" type="presOf" srcId="{0D6D0330-2160-4DFF-BDFD-3D6E4E4D92AF}" destId="{5CEB8181-F242-4FD7-A235-EE4AF9491E4D}" srcOrd="0" destOrd="0" presId="urn:microsoft.com/office/officeart/2005/8/layout/list1"/>
    <dgm:cxn modelId="{AC0B373E-368F-4D1A-8A4B-FE2A4709323F}" srcId="{0D6D0330-2160-4DFF-BDFD-3D6E4E4D92AF}" destId="{147C4388-CCE3-4D5C-960B-260ED299BFCD}" srcOrd="0" destOrd="0" parTransId="{76CD18E9-E39B-44A5-BB95-701CEA9F8D40}" sibTransId="{71C49CE1-F48B-4BE4-8DE6-C61D2797B99A}"/>
    <dgm:cxn modelId="{01883591-E744-4CAE-8F31-DD80FFA00256}" srcId="{979D5954-4857-477F-B090-9BF22E54C39F}" destId="{7A6A0BD8-4434-4F3E-9F5D-D619068A165F}" srcOrd="0" destOrd="0" parTransId="{DF1C7884-84E2-4FE8-8739-5013A25AD0B8}" sibTransId="{42C9ACED-092F-4737-8656-2C303CC7B32F}"/>
    <dgm:cxn modelId="{9C8B9F0A-34F4-4472-B0BA-1460CA1D4A2C}" srcId="{979D5954-4857-477F-B090-9BF22E54C39F}" destId="{A2E6EE56-0053-4B80-BB18-E799355CCBC8}" srcOrd="1" destOrd="0" parTransId="{1C8B5C25-5B35-40AE-8F04-7D72AD8856BE}" sibTransId="{2B1FB4B0-AEBB-4052-A25F-8324F5380D3D}"/>
    <dgm:cxn modelId="{F0F11DAE-656D-4DD2-A428-429C88F71A90}" type="presOf" srcId="{540AFD73-341C-4FC2-9CE6-F1909EF45421}" destId="{A955E0ED-DAF9-4A4E-B686-A78951F4C949}" srcOrd="0" destOrd="2" presId="urn:microsoft.com/office/officeart/2005/8/layout/list1"/>
    <dgm:cxn modelId="{36570316-33F8-42D9-A559-6806BF05A4D2}" type="presOf" srcId="{0D6D0330-2160-4DFF-BDFD-3D6E4E4D92AF}" destId="{7864A988-9F05-485B-99AC-D5F2834C4F66}" srcOrd="1" destOrd="0" presId="urn:microsoft.com/office/officeart/2005/8/layout/list1"/>
    <dgm:cxn modelId="{9894EBB6-CA6D-4783-ADF7-7CC2796FBB0C}" type="presParOf" srcId="{7BCE4A2E-D209-41CB-8CEC-ED6C1E667D53}" destId="{9B3EE07E-A855-44F0-8183-8D775BFC2487}" srcOrd="0" destOrd="0" presId="urn:microsoft.com/office/officeart/2005/8/layout/list1"/>
    <dgm:cxn modelId="{A2259DB1-B912-461D-B506-85A2F88D2489}" type="presParOf" srcId="{9B3EE07E-A855-44F0-8183-8D775BFC2487}" destId="{E4682493-8BC2-448C-8FFB-C52FA8DF5DC3}" srcOrd="0" destOrd="0" presId="urn:microsoft.com/office/officeart/2005/8/layout/list1"/>
    <dgm:cxn modelId="{02C0949F-4479-4CEA-A97C-BC1639C7BDA0}" type="presParOf" srcId="{9B3EE07E-A855-44F0-8183-8D775BFC2487}" destId="{ABB5D1F4-0869-4BCE-AE18-6D217741FBDE}" srcOrd="1" destOrd="0" presId="urn:microsoft.com/office/officeart/2005/8/layout/list1"/>
    <dgm:cxn modelId="{541EDBC4-8F4D-41AB-974E-9137D19FDD68}" type="presParOf" srcId="{7BCE4A2E-D209-41CB-8CEC-ED6C1E667D53}" destId="{96D48AAC-C591-452A-B797-164C213ADDBD}" srcOrd="1" destOrd="0" presId="urn:microsoft.com/office/officeart/2005/8/layout/list1"/>
    <dgm:cxn modelId="{F6BA6E82-EF76-4E22-A37E-D10B0C60D06A}" type="presParOf" srcId="{7BCE4A2E-D209-41CB-8CEC-ED6C1E667D53}" destId="{9142E6FC-2DB8-46E0-A3D1-D8C2FA76011C}" srcOrd="2" destOrd="0" presId="urn:microsoft.com/office/officeart/2005/8/layout/list1"/>
    <dgm:cxn modelId="{5822043D-623C-434B-A714-722962A00711}" type="presParOf" srcId="{7BCE4A2E-D209-41CB-8CEC-ED6C1E667D53}" destId="{010925D7-B8B5-4965-9D60-059568BB7D34}" srcOrd="3" destOrd="0" presId="urn:microsoft.com/office/officeart/2005/8/layout/list1"/>
    <dgm:cxn modelId="{EC989628-3A36-4D63-B9FD-CF1F30221B60}" type="presParOf" srcId="{7BCE4A2E-D209-41CB-8CEC-ED6C1E667D53}" destId="{F19C5F1A-8F6F-4B02-B8F6-DBA8E3842CB0}" srcOrd="4" destOrd="0" presId="urn:microsoft.com/office/officeart/2005/8/layout/list1"/>
    <dgm:cxn modelId="{4B8FE9DB-2369-4F2E-B257-597A99D75D6B}" type="presParOf" srcId="{F19C5F1A-8F6F-4B02-B8F6-DBA8E3842CB0}" destId="{0912345B-1383-49F4-BC9E-DECE374C40B6}" srcOrd="0" destOrd="0" presId="urn:microsoft.com/office/officeart/2005/8/layout/list1"/>
    <dgm:cxn modelId="{69352A96-1A62-4F28-A5CE-592AA25B5DE1}" type="presParOf" srcId="{F19C5F1A-8F6F-4B02-B8F6-DBA8E3842CB0}" destId="{B7BBDCE6-6D74-419A-B085-E3F2BFDC3140}" srcOrd="1" destOrd="0" presId="urn:microsoft.com/office/officeart/2005/8/layout/list1"/>
    <dgm:cxn modelId="{EAB9A87F-05D5-48D6-B3E8-0987769EFF78}" type="presParOf" srcId="{7BCE4A2E-D209-41CB-8CEC-ED6C1E667D53}" destId="{3067FA46-671F-4F31-9D76-6C71E262D60E}" srcOrd="5" destOrd="0" presId="urn:microsoft.com/office/officeart/2005/8/layout/list1"/>
    <dgm:cxn modelId="{1CF7333A-D7BA-409E-B802-C2771E56B40F}" type="presParOf" srcId="{7BCE4A2E-D209-41CB-8CEC-ED6C1E667D53}" destId="{A955E0ED-DAF9-4A4E-B686-A78951F4C949}" srcOrd="6" destOrd="0" presId="urn:microsoft.com/office/officeart/2005/8/layout/list1"/>
    <dgm:cxn modelId="{40B7E60D-C6A9-43D7-A4F2-9EC969C6B769}" type="presParOf" srcId="{7BCE4A2E-D209-41CB-8CEC-ED6C1E667D53}" destId="{9C97BD4E-18AD-4508-9EF2-885752F4338F}" srcOrd="7" destOrd="0" presId="urn:microsoft.com/office/officeart/2005/8/layout/list1"/>
    <dgm:cxn modelId="{7C7422B0-3CF1-4042-8C63-AA135599C668}" type="presParOf" srcId="{7BCE4A2E-D209-41CB-8CEC-ED6C1E667D53}" destId="{0A3784FE-31B9-4061-8874-F77F319580AE}" srcOrd="8" destOrd="0" presId="urn:microsoft.com/office/officeart/2005/8/layout/list1"/>
    <dgm:cxn modelId="{CAE87734-782E-4369-9E29-25F55599C8D3}" type="presParOf" srcId="{0A3784FE-31B9-4061-8874-F77F319580AE}" destId="{37ABB0FC-0A53-4C06-8BEA-DF70B4909259}" srcOrd="0" destOrd="0" presId="urn:microsoft.com/office/officeart/2005/8/layout/list1"/>
    <dgm:cxn modelId="{CB187A92-EE58-44C4-9B4E-54AB84961278}" type="presParOf" srcId="{0A3784FE-31B9-4061-8874-F77F319580AE}" destId="{6042EA0A-C198-42AF-818A-9D40552475F8}" srcOrd="1" destOrd="0" presId="urn:microsoft.com/office/officeart/2005/8/layout/list1"/>
    <dgm:cxn modelId="{8782FF65-A0BD-4C67-8877-40F9E148351F}" type="presParOf" srcId="{7BCE4A2E-D209-41CB-8CEC-ED6C1E667D53}" destId="{C41F9064-2C94-483F-A8A0-8127DCD19D27}" srcOrd="9" destOrd="0" presId="urn:microsoft.com/office/officeart/2005/8/layout/list1"/>
    <dgm:cxn modelId="{FDAF88F6-3859-4C12-A8E7-EAA12AD71C63}" type="presParOf" srcId="{7BCE4A2E-D209-41CB-8CEC-ED6C1E667D53}" destId="{8CDA918E-1337-4CF0-A04C-8B5A80C5B147}" srcOrd="10" destOrd="0" presId="urn:microsoft.com/office/officeart/2005/8/layout/list1"/>
    <dgm:cxn modelId="{E2DC622C-57FA-47F6-9382-108123FA4D2F}" type="presParOf" srcId="{7BCE4A2E-D209-41CB-8CEC-ED6C1E667D53}" destId="{B1498216-C446-41CF-9E3F-36A91ACE3115}" srcOrd="11" destOrd="0" presId="urn:microsoft.com/office/officeart/2005/8/layout/list1"/>
    <dgm:cxn modelId="{844BE4DE-E137-499D-BC83-9BE111B6FACA}" type="presParOf" srcId="{7BCE4A2E-D209-41CB-8CEC-ED6C1E667D53}" destId="{9940C9FC-BB67-433F-B63F-5A20DE5268DF}" srcOrd="12" destOrd="0" presId="urn:microsoft.com/office/officeart/2005/8/layout/list1"/>
    <dgm:cxn modelId="{B720A4F7-5929-43BE-A803-E85B53C5A35B}" type="presParOf" srcId="{9940C9FC-BB67-433F-B63F-5A20DE5268DF}" destId="{5CEB8181-F242-4FD7-A235-EE4AF9491E4D}" srcOrd="0" destOrd="0" presId="urn:microsoft.com/office/officeart/2005/8/layout/list1"/>
    <dgm:cxn modelId="{1C64A424-5A69-473E-8B36-81D05D6E5C7C}" type="presParOf" srcId="{9940C9FC-BB67-433F-B63F-5A20DE5268DF}" destId="{7864A988-9F05-485B-99AC-D5F2834C4F66}" srcOrd="1" destOrd="0" presId="urn:microsoft.com/office/officeart/2005/8/layout/list1"/>
    <dgm:cxn modelId="{85DC2F8A-8D53-4737-A3BB-98EAA6164756}" type="presParOf" srcId="{7BCE4A2E-D209-41CB-8CEC-ED6C1E667D53}" destId="{67FDB544-DEF2-4908-BBED-36F087C83D43}" srcOrd="13" destOrd="0" presId="urn:microsoft.com/office/officeart/2005/8/layout/list1"/>
    <dgm:cxn modelId="{439B30E8-55C5-4370-AA3D-FA83B14D4537}" type="presParOf" srcId="{7BCE4A2E-D209-41CB-8CEC-ED6C1E667D53}" destId="{B42C4267-C7B5-410C-B6C0-156983B5F2F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E6FC-2DB8-46E0-A3D1-D8C2FA76011C}">
      <dsp:nvSpPr>
        <dsp:cNvPr id="0" name=""/>
        <dsp:cNvSpPr/>
      </dsp:nvSpPr>
      <dsp:spPr>
        <a:xfrm>
          <a:off x="0" y="325878"/>
          <a:ext cx="108077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8" tIns="312420" rIns="8387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 err="1"/>
            <a:t>SOTEminry</a:t>
          </a:r>
          <a:r>
            <a:rPr lang="fi-FI" sz="1500" kern="1200" dirty="0"/>
            <a:t> MKR-linjaukset (3.3.2022) perustana jatkovalmistelulle: valtion rahoitusosuuden siirto HV-alueille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/>
            <a:t>Selvityshenkilö 3-12/2022 – Lääkehoitojen ohjauksen kehittäminen uudistuvassa palvelurakenteessa</a:t>
          </a:r>
        </a:p>
      </dsp:txBody>
      <dsp:txXfrm>
        <a:off x="0" y="325878"/>
        <a:ext cx="10807700" cy="874125"/>
      </dsp:txXfrm>
    </dsp:sp>
    <dsp:sp modelId="{ABB5D1F4-0869-4BCE-AE18-6D217741FBDE}">
      <dsp:nvSpPr>
        <dsp:cNvPr id="0" name=""/>
        <dsp:cNvSpPr/>
      </dsp:nvSpPr>
      <dsp:spPr>
        <a:xfrm>
          <a:off x="540385" y="104478"/>
          <a:ext cx="756539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954" tIns="0" rIns="28595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/>
            <a:t>1) Lääkehoitojen ohjaus- ja rahoitusjärjestelmät</a:t>
          </a:r>
        </a:p>
      </dsp:txBody>
      <dsp:txXfrm>
        <a:off x="562001" y="126094"/>
        <a:ext cx="7522158" cy="399568"/>
      </dsp:txXfrm>
    </dsp:sp>
    <dsp:sp modelId="{A955E0ED-DAF9-4A4E-B686-A78951F4C949}">
      <dsp:nvSpPr>
        <dsp:cNvPr id="0" name=""/>
        <dsp:cNvSpPr/>
      </dsp:nvSpPr>
      <dsp:spPr>
        <a:xfrm>
          <a:off x="0" y="1502403"/>
          <a:ext cx="10807700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8" tIns="312420" rIns="838798" bIns="1066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1500" kern="1200" dirty="0" smtClean="0"/>
            <a:t> </a:t>
          </a:r>
          <a:r>
            <a:rPr lang="fi-FI" sz="1500" kern="1200" dirty="0" err="1" smtClean="0"/>
            <a:t>Avo</a:t>
          </a:r>
          <a:r>
            <a:rPr lang="fi-FI" sz="1500" kern="1200" dirty="0" smtClean="0"/>
            <a:t>- </a:t>
          </a:r>
          <a:r>
            <a:rPr lang="fi-FI" sz="1500" kern="1200" dirty="0"/>
            <a:t>ja laitoshoidossa käytettävien lääkkeiden arviointitoiminnan </a:t>
          </a:r>
          <a:r>
            <a:rPr lang="fi-FI" sz="1500" kern="1200" dirty="0" smtClean="0"/>
            <a:t>lähentäminen &gt; nykytilan säilyttäminen ei ole ratkaisu – toimintaympäristön muutos</a:t>
          </a:r>
          <a:endParaRPr lang="fi-FI" sz="15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1500" kern="1200" dirty="0" smtClean="0"/>
            <a:t> Alatyöryhmä: sairaalalääkkeiden arviointitoiminnan kehittäminen &gt; toimeksiannon päivitys</a:t>
          </a:r>
          <a:endParaRPr lang="fi-FI" sz="15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1500" kern="1200" dirty="0" smtClean="0"/>
            <a:t> EU HTA-asetus, hyväksytty 12/2021 ja soveltaminen alkaa 1/2025</a:t>
          </a:r>
          <a:endParaRPr lang="fi-FI" sz="1500" kern="1200" dirty="0"/>
        </a:p>
      </dsp:txBody>
      <dsp:txXfrm>
        <a:off x="0" y="1502403"/>
        <a:ext cx="10807700" cy="1370250"/>
      </dsp:txXfrm>
    </dsp:sp>
    <dsp:sp modelId="{B7BBDCE6-6D74-419A-B085-E3F2BFDC3140}">
      <dsp:nvSpPr>
        <dsp:cNvPr id="0" name=""/>
        <dsp:cNvSpPr/>
      </dsp:nvSpPr>
      <dsp:spPr>
        <a:xfrm>
          <a:off x="540385" y="1281003"/>
          <a:ext cx="7565390" cy="44280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954" tIns="0" rIns="28595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/>
            <a:t>2) Arviointitoiminnan kehittäminen</a:t>
          </a:r>
        </a:p>
      </dsp:txBody>
      <dsp:txXfrm>
        <a:off x="562001" y="1302619"/>
        <a:ext cx="7522158" cy="399568"/>
      </dsp:txXfrm>
    </dsp:sp>
    <dsp:sp modelId="{8CDA918E-1337-4CF0-A04C-8B5A80C5B147}">
      <dsp:nvSpPr>
        <dsp:cNvPr id="0" name=""/>
        <dsp:cNvSpPr/>
      </dsp:nvSpPr>
      <dsp:spPr>
        <a:xfrm>
          <a:off x="0" y="3175053"/>
          <a:ext cx="108077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8" tIns="312420" rIns="838798" bIns="106680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/>
            <a:t>Alatyöryhmät: viitehintajärjestelmän toimivuus ja muut kilpailua edistävät keinot </a:t>
          </a:r>
          <a:r>
            <a:rPr lang="fi-FI" sz="1500" kern="1200" dirty="0" smtClean="0"/>
            <a:t>sekä </a:t>
          </a:r>
          <a:r>
            <a:rPr lang="fi-FI" sz="1500" kern="1200" dirty="0"/>
            <a:t>toimeenpanon </a:t>
          </a:r>
          <a:r>
            <a:rPr lang="fi-FI" sz="1500" kern="1200" dirty="0" smtClean="0"/>
            <a:t>virtaviivaistaminen</a:t>
          </a:r>
          <a:endParaRPr lang="fi-FI" sz="1500" kern="1200" dirty="0"/>
        </a:p>
      </dsp:txBody>
      <dsp:txXfrm>
        <a:off x="0" y="3175053"/>
        <a:ext cx="10807700" cy="850500"/>
      </dsp:txXfrm>
    </dsp:sp>
    <dsp:sp modelId="{6042EA0A-C198-42AF-818A-9D40552475F8}">
      <dsp:nvSpPr>
        <dsp:cNvPr id="0" name=""/>
        <dsp:cNvSpPr/>
      </dsp:nvSpPr>
      <dsp:spPr>
        <a:xfrm>
          <a:off x="540385" y="2953653"/>
          <a:ext cx="7565390" cy="44280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954" tIns="0" rIns="28595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/>
            <a:t>3) Rahoituksen kestävyys</a:t>
          </a:r>
        </a:p>
      </dsp:txBody>
      <dsp:txXfrm>
        <a:off x="562001" y="2975269"/>
        <a:ext cx="7522158" cy="399568"/>
      </dsp:txXfrm>
    </dsp:sp>
    <dsp:sp modelId="{B42C4267-C7B5-410C-B6C0-156983B5F2F9}">
      <dsp:nvSpPr>
        <dsp:cNvPr id="0" name=""/>
        <dsp:cNvSpPr/>
      </dsp:nvSpPr>
      <dsp:spPr>
        <a:xfrm>
          <a:off x="0" y="4327953"/>
          <a:ext cx="108077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8" tIns="312420" rIns="8387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/>
            <a:t>Valmistelu ei vielä käynnistynyt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/>
            <a:t>mm. MKR parlamentaarisen ryhmän jatkovalmistelu: avo- ja laitoshoidon rajapinnat</a:t>
          </a:r>
        </a:p>
      </dsp:txBody>
      <dsp:txXfrm>
        <a:off x="0" y="4327953"/>
        <a:ext cx="10807700" cy="874125"/>
      </dsp:txXfrm>
    </dsp:sp>
    <dsp:sp modelId="{7864A988-9F05-485B-99AC-D5F2834C4F66}">
      <dsp:nvSpPr>
        <dsp:cNvPr id="0" name=""/>
        <dsp:cNvSpPr/>
      </dsp:nvSpPr>
      <dsp:spPr>
        <a:xfrm>
          <a:off x="540385" y="4106553"/>
          <a:ext cx="7565390" cy="4428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954" tIns="0" rIns="28595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/>
            <a:t>4) Lääkekorvausjärjestelmän ja hankintamenettelyjen kehittämistarpeet</a:t>
          </a:r>
        </a:p>
      </dsp:txBody>
      <dsp:txXfrm>
        <a:off x="562001" y="4128169"/>
        <a:ext cx="752215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E7E5-A471-40EA-A483-9DEF9ED484BA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3BCE-E811-454A-B793-FAF85092D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55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69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43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8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7628651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3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70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1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85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611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39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02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07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49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C807C-AD2B-4F1D-A00F-42C424404B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23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6"/>
          <p:cNvSpPr>
            <a:spLocks noGrp="1"/>
          </p:cNvSpPr>
          <p:nvPr>
            <p:ph type="body" idx="1"/>
          </p:nvPr>
        </p:nvSpPr>
        <p:spPr>
          <a:xfrm>
            <a:off x="566529" y="1754910"/>
            <a:ext cx="6564312" cy="1836102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>
                <a:latin typeface="Cooper Black" panose="0208090404030B020404" pitchFamily="18" charset="0"/>
              </a:rPr>
              <a:t>Lääkeasioiden tiekartan poikkihallinnollisen koordinaatioryhmän alainen lääkehoidon ohjaus- ja rahoitusjaos</a:t>
            </a:r>
            <a:endParaRPr lang="fi-FI" dirty="0">
              <a:latin typeface="Cooper Black" panose="0208090404030B020404" pitchFamily="18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1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20910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b="1" i="1" dirty="0" smtClean="0"/>
              <a:t>Jaoksen tilannekatsaus:</a:t>
            </a:r>
          </a:p>
          <a:p>
            <a:pPr>
              <a:buFontTx/>
              <a:buChar char="-"/>
            </a:pPr>
            <a:r>
              <a:rPr lang="fi-FI" sz="1600" i="1" dirty="0" smtClean="0"/>
              <a:t>Monikanavarahoituksen purkamisesta koskevat linjaukset valmistuneet</a:t>
            </a:r>
          </a:p>
          <a:p>
            <a:pPr>
              <a:buFontTx/>
              <a:buChar char="-"/>
            </a:pPr>
            <a:r>
              <a:rPr lang="fi-FI" sz="1600" i="1" dirty="0" smtClean="0"/>
              <a:t>Selvityshenkilön työ käynnistynyt (Lääkehuollon ohjaus uusissa </a:t>
            </a:r>
            <a:r>
              <a:rPr lang="fi-FI" sz="1600" i="1" dirty="0" err="1" smtClean="0"/>
              <a:t>SOTErakenteissa</a:t>
            </a:r>
            <a:r>
              <a:rPr lang="fi-FI" sz="1600" i="1" dirty="0" smtClean="0"/>
              <a:t>)</a:t>
            </a:r>
          </a:p>
          <a:p>
            <a:pPr>
              <a:buFontTx/>
              <a:buChar char="-"/>
            </a:pPr>
            <a:r>
              <a:rPr lang="fi-FI" sz="1600" i="1" dirty="0" smtClean="0"/>
              <a:t>HTA asetuksen kansallinen koordinaatio käynnistynyt</a:t>
            </a:r>
          </a:p>
          <a:p>
            <a:pPr>
              <a:buFontTx/>
              <a:buChar char="-"/>
            </a:pPr>
            <a:r>
              <a:rPr lang="fi-FI" sz="1600" i="1" dirty="0" smtClean="0"/>
              <a:t>Sairaalalääkkeiden arviointi käsittelevän alatyöryhmän toimeksiantoa tarkennettu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0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Lääkkeiden monikanavarahoituksen purkaminen</a:t>
            </a:r>
            <a:endParaRPr lang="fi-FI" sz="3200" b="1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662199"/>
          </a:xfrm>
        </p:spPr>
        <p:txBody>
          <a:bodyPr>
            <a:normAutofit lnSpcReduction="10000"/>
          </a:bodyPr>
          <a:lstStyle/>
          <a:p>
            <a:r>
              <a:rPr lang="fi-FI" sz="2000" dirty="0" smtClean="0"/>
              <a:t>Virkamiesselvitys 6/2021: arvioitu kolmea eri vaihtoehtoa</a:t>
            </a:r>
          </a:p>
          <a:p>
            <a:r>
              <a:rPr lang="fi-FI" sz="2000" dirty="0" smtClean="0"/>
              <a:t> </a:t>
            </a:r>
            <a:r>
              <a:rPr lang="fi-FI" sz="2000" dirty="0"/>
              <a:t>Parlamentaarinen työryhmä 11/2021</a:t>
            </a:r>
          </a:p>
          <a:p>
            <a:pPr marL="685800" indent="-342900"/>
            <a:r>
              <a:rPr lang="fi-FI" sz="1800" dirty="0"/>
              <a:t>lääkekorvauksia kehitettävä lääkealan tiekartan suuntaviivojen mukaisesti</a:t>
            </a:r>
          </a:p>
          <a:p>
            <a:pPr marL="685800" indent="-342900"/>
            <a:r>
              <a:rPr lang="fi-FI" sz="1800" dirty="0"/>
              <a:t>valtakunnallinen lääkekorvausjärjestelmä säilytetään</a:t>
            </a:r>
          </a:p>
          <a:p>
            <a:pPr marL="685800" indent="-342900"/>
            <a:r>
              <a:rPr lang="fi-FI" sz="1800" dirty="0"/>
              <a:t>avohuollon lääkkeet korvataan samoin periaatteiden mukaisesti riippumatta missä lääke on määrätty (yksityinen tai julkinen terveydenhuolto)</a:t>
            </a:r>
          </a:p>
          <a:p>
            <a:pPr marL="685800" indent="-342900"/>
            <a:r>
              <a:rPr lang="fi-FI" sz="1800" dirty="0"/>
              <a:t>tarpeen </a:t>
            </a:r>
            <a:r>
              <a:rPr lang="fi-FI" sz="1800" dirty="0" err="1"/>
              <a:t>jatkoselvittää</a:t>
            </a:r>
            <a:r>
              <a:rPr lang="fi-FI" sz="1800" dirty="0"/>
              <a:t> a) valtionrahoitusosuuden muutosta ja b) muita lääkekorvausjärjestelmän uudistamistarpeita, kuten </a:t>
            </a:r>
            <a:r>
              <a:rPr lang="fi-FI" sz="1800" dirty="0" err="1"/>
              <a:t>avo</a:t>
            </a:r>
            <a:r>
              <a:rPr lang="fi-FI" sz="1800" dirty="0"/>
              <a:t>- ja laitoshoidon </a:t>
            </a:r>
            <a:r>
              <a:rPr lang="fi-FI" sz="1800" dirty="0" smtClean="0"/>
              <a:t>rajapintatilanteita</a:t>
            </a:r>
          </a:p>
          <a:p>
            <a:r>
              <a:rPr lang="fi-FI" sz="2000" dirty="0"/>
              <a:t> </a:t>
            </a:r>
            <a:r>
              <a:rPr lang="fi-FI" sz="2000" dirty="0" err="1" smtClean="0"/>
              <a:t>SOTEministerityöryhmä</a:t>
            </a:r>
            <a:r>
              <a:rPr lang="fi-FI" sz="2000" dirty="0" smtClean="0"/>
              <a:t> 3/2022</a:t>
            </a:r>
          </a:p>
          <a:p>
            <a:pPr lvl="1"/>
            <a:r>
              <a:rPr lang="fi-FI" sz="1800" dirty="0"/>
              <a:t>l</a:t>
            </a:r>
            <a:r>
              <a:rPr lang="fi-FI" sz="1800" dirty="0" smtClean="0"/>
              <a:t>ääkekorvausten valtion rahoitusvastuu (67 %) siirretään HV-alueille 2026</a:t>
            </a:r>
          </a:p>
          <a:p>
            <a:pPr lvl="1"/>
            <a:r>
              <a:rPr lang="fi-FI" sz="1800" dirty="0"/>
              <a:t>p</a:t>
            </a:r>
            <a:r>
              <a:rPr lang="fi-FI" sz="1800" dirty="0" smtClean="0"/>
              <a:t>alkansaajien rahoitusosuus säilyisi (33 %)</a:t>
            </a:r>
          </a:p>
          <a:p>
            <a:pPr lvl="1"/>
            <a:r>
              <a:rPr lang="fi-FI" sz="1800" dirty="0" smtClean="0"/>
              <a:t>osa HV-alueiden yleiskatteellista rahoitusta (Kela laskuttaa kustannukset)</a:t>
            </a:r>
          </a:p>
          <a:p>
            <a:pPr lvl="1"/>
            <a:r>
              <a:rPr lang="fi-FI" sz="1800" dirty="0"/>
              <a:t>l</a:t>
            </a:r>
            <a:r>
              <a:rPr lang="fi-FI" sz="1800" dirty="0" smtClean="0"/>
              <a:t>ääkekorvausten toimeenpano säilyisi edelleen Kelalla</a:t>
            </a:r>
          </a:p>
          <a:p>
            <a:pPr lvl="1"/>
            <a:r>
              <a:rPr lang="fi-FI" sz="1800" dirty="0"/>
              <a:t>l</a:t>
            </a:r>
            <a:r>
              <a:rPr lang="fi-FI" sz="1800" dirty="0" smtClean="0"/>
              <a:t>ääkehoitojen järjestämisvastuuseen ei tulisi muutoksia</a:t>
            </a:r>
          </a:p>
          <a:p>
            <a:pPr lvl="1"/>
            <a:r>
              <a:rPr lang="fi-FI" sz="1800" dirty="0"/>
              <a:t>l</a:t>
            </a:r>
            <a:r>
              <a:rPr lang="fi-FI" sz="1800" dirty="0" smtClean="0"/>
              <a:t>ääkkeiden korvattavuus ei olisi riippuvainen siitä, missä lääke määrätty</a:t>
            </a:r>
          </a:p>
          <a:p>
            <a:pPr lvl="1"/>
            <a:endParaRPr lang="fi-FI" sz="1800" dirty="0" smtClean="0"/>
          </a:p>
          <a:p>
            <a:pPr marL="685800" indent="-342900"/>
            <a:endParaRPr lang="fi-FI" sz="1800" dirty="0" smtClean="0"/>
          </a:p>
          <a:p>
            <a:pPr marL="685800" indent="-342900"/>
            <a:endParaRPr lang="fi-FI" sz="2200" dirty="0"/>
          </a:p>
          <a:p>
            <a:endParaRPr lang="fi-FI" sz="20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0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3</a:t>
            </a:fld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854076"/>
          </a:xfrm>
        </p:spPr>
        <p:txBody>
          <a:bodyPr>
            <a:normAutofit/>
          </a:bodyPr>
          <a:lstStyle/>
          <a:p>
            <a:r>
              <a:rPr lang="fi-FI" sz="2800" b="1" dirty="0" smtClean="0">
                <a:latin typeface="+mn-lt"/>
              </a:rPr>
              <a:t>Työn tilanne katsaus</a:t>
            </a:r>
            <a:endParaRPr lang="fi-FI" sz="2800" b="1" dirty="0">
              <a:latin typeface="+mn-lt"/>
            </a:endParaRP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871520"/>
              </p:ext>
            </p:extLst>
          </p:nvPr>
        </p:nvGraphicFramePr>
        <p:xfrm>
          <a:off x="546100" y="1120877"/>
          <a:ext cx="10807700" cy="530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9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1158240"/>
          </a:xfrm>
        </p:spPr>
        <p:txBody>
          <a:bodyPr>
            <a:normAutofit fontScale="90000"/>
          </a:bodyPr>
          <a:lstStyle/>
          <a:p>
            <a:r>
              <a:rPr lang="fi-FI" sz="3600" b="1" dirty="0" smtClean="0"/>
              <a:t>Selvityshenkilö: Lääkehoidon </a:t>
            </a:r>
            <a:r>
              <a:rPr lang="fi-FI" sz="3600" b="1" dirty="0"/>
              <a:t>ohjauksen kehittäminen uudistuvassa palvelurakenteessa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17040"/>
            <a:ext cx="10515600" cy="44599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i-FI" sz="2000" b="1" dirty="0" smtClean="0"/>
              <a:t>Selvitystoimeksianto:</a:t>
            </a:r>
          </a:p>
          <a:p>
            <a:pPr lvl="1"/>
            <a:r>
              <a:rPr lang="fi-FI" sz="2000" dirty="0" smtClean="0"/>
              <a:t>selvitys ja arvio erilaisista ohjauksen keinoista lääkehoidon alueellisen seurannan ja ohjauksen vahvistamiseksi ottaen huomioon ohjauksen edellyttämät tietopohjan kehittämistarpeet </a:t>
            </a:r>
          </a:p>
          <a:p>
            <a:pPr lvl="1"/>
            <a:r>
              <a:rPr lang="fi-FI" sz="2000" dirty="0" smtClean="0"/>
              <a:t>selvitys kansallisen lääkehoitojen arviointitoiminnan kehittämisestä ja vaihtoehtoisista vastuuviranomaisista huomioiden aikaisemmin laaditut selvitykset (</a:t>
            </a:r>
            <a:r>
              <a:rPr lang="fi-FI" sz="2000" dirty="0" err="1" smtClean="0"/>
              <a:t>Palkon</a:t>
            </a:r>
            <a:r>
              <a:rPr lang="fi-FI" sz="2000" dirty="0" smtClean="0"/>
              <a:t> kehittäminen, Ruskoaho ja STM 2019:5, </a:t>
            </a:r>
            <a:r>
              <a:rPr lang="fi-FI" sz="2000" dirty="0" err="1" smtClean="0"/>
              <a:t>Fimea</a:t>
            </a:r>
            <a:r>
              <a:rPr lang="fi-FI" sz="2000" dirty="0" smtClean="0"/>
              <a:t> laki perustelut, </a:t>
            </a:r>
            <a:r>
              <a:rPr lang="fi-FI" sz="2000" dirty="0" err="1" smtClean="0"/>
              <a:t>sote</a:t>
            </a:r>
            <a:r>
              <a:rPr lang="fi-FI" sz="2000" dirty="0" smtClean="0"/>
              <a:t>-järjestämislaki)</a:t>
            </a:r>
          </a:p>
          <a:p>
            <a:pPr lvl="1"/>
            <a:r>
              <a:rPr lang="fi-FI" sz="2000" dirty="0" smtClean="0"/>
              <a:t>selvitys lääkehoitojen näyttöön perustuvan päätöksenteon, kohdentamisen ja hallitun käytöstä luopumisen menettelyiden kehittämisestä </a:t>
            </a:r>
          </a:p>
          <a:p>
            <a:pPr lvl="1"/>
            <a:r>
              <a:rPr lang="fi-FI" sz="2000" dirty="0" smtClean="0"/>
              <a:t>arvio toimenpide-ehdotusten edellyttämistä resurssitarpeista</a:t>
            </a:r>
          </a:p>
          <a:p>
            <a:pPr marL="0" lvl="0" indent="0">
              <a:buNone/>
            </a:pPr>
            <a:r>
              <a:rPr lang="fi-FI" sz="2000" b="1" dirty="0"/>
              <a:t>Työssä otettava huomioon hankkeet, joilla vaikutuksia </a:t>
            </a:r>
            <a:r>
              <a:rPr lang="fi-FI" sz="2000" b="1" dirty="0" err="1"/>
              <a:t>SOTEn</a:t>
            </a:r>
            <a:r>
              <a:rPr lang="fi-FI" sz="2000" b="1" dirty="0"/>
              <a:t> ohjaukseen ja rahoitukseen mm.</a:t>
            </a:r>
          </a:p>
          <a:p>
            <a:pPr marL="685800" indent="-342900"/>
            <a:r>
              <a:rPr lang="fi-FI" sz="2000" dirty="0"/>
              <a:t>SOTE toimeenpano, MKR purkaminen, EU:n HTA-asetuksen </a:t>
            </a:r>
            <a:r>
              <a:rPr lang="fi-FI" sz="2000" dirty="0" smtClean="0"/>
              <a:t>vaikutukset </a:t>
            </a:r>
            <a:r>
              <a:rPr lang="fi-FI" sz="2000" dirty="0"/>
              <a:t>ja </a:t>
            </a:r>
            <a:r>
              <a:rPr lang="fi-FI" sz="2000" dirty="0" smtClean="0"/>
              <a:t>lääketietovarantoselvitys</a:t>
            </a:r>
            <a:endParaRPr lang="fi-FI" sz="2000" dirty="0"/>
          </a:p>
          <a:p>
            <a:r>
              <a:rPr lang="fi-FI" sz="2000" b="1" dirty="0" smtClean="0"/>
              <a:t>Aikataulu</a:t>
            </a:r>
          </a:p>
          <a:p>
            <a:pPr lvl="1"/>
            <a:r>
              <a:rPr lang="fi-FI" sz="2000" dirty="0" smtClean="0"/>
              <a:t>Väliraportti 6/2022</a:t>
            </a:r>
          </a:p>
          <a:p>
            <a:pPr lvl="1"/>
            <a:r>
              <a:rPr lang="fi-FI" sz="2000" dirty="0" smtClean="0"/>
              <a:t>Selvitys </a:t>
            </a:r>
            <a:r>
              <a:rPr lang="fi-FI" sz="2000" dirty="0"/>
              <a:t>valmistuu 12/2022</a:t>
            </a:r>
          </a:p>
          <a:p>
            <a:pPr lvl="1"/>
            <a:endParaRPr lang="fi-FI" sz="20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Koordinaatioryhmä 31.3.2022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Lauri Pelkonen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807C-AD2B-4F1D-A00F-42C424404BB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16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7B2F93-0425-4B59-8F3E-AD01BD269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C9EAC-0755-47D2-94EF-1F20AB64A2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890F3-88B8-4FAD-9ED6-349293EBDE1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370</Words>
  <Application>Microsoft Office PowerPoint</Application>
  <PresentationFormat>Laajakuva</PresentationFormat>
  <Paragraphs>58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Cooper Black</vt:lpstr>
      <vt:lpstr>Myriad Pro</vt:lpstr>
      <vt:lpstr>Office-teema</vt:lpstr>
      <vt:lpstr>PowerPoint-esitys</vt:lpstr>
      <vt:lpstr>Lääkkeiden monikanavarahoituksen purkaminen</vt:lpstr>
      <vt:lpstr>Työn tilanne katsaus</vt:lpstr>
      <vt:lpstr>Selvityshenkilö: Lääkehoidon ohjauksen kehittäminen uudistuvassa palvelurakenteessa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Pelkonen Lauri (STM)</dc:creator>
  <cp:lastModifiedBy>Pelkonen Lauri (STM)</cp:lastModifiedBy>
  <cp:revision>113</cp:revision>
  <cp:lastPrinted>2022-02-10T06:17:46Z</cp:lastPrinted>
  <dcterms:created xsi:type="dcterms:W3CDTF">2021-04-22T05:22:26Z</dcterms:created>
  <dcterms:modified xsi:type="dcterms:W3CDTF">2022-03-31T09:20:41Z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