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269" r:id="rId3"/>
    <p:sldId id="270" r:id="rId4"/>
    <p:sldId id="26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723"/>
  </p:normalViewPr>
  <p:slideViewPr>
    <p:cSldViewPr snapToGrid="0" snapToObjects="1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369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E6C163-EB8B-7E45-969D-1414387CBA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34C23-4E9D-7E4F-8984-7A57116D9C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1522-EBFB-E740-8220-72015B54434F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07E79-0743-9A4E-82CB-BE698FE8D6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27EBC-531A-EC4A-9540-5D6EDA774E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DFF0C-23FB-3D47-8D32-D7658DF198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29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5E722-2088-594E-B6DE-5F6385BC0A10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E15BA-1A23-D947-9DBA-49FB488C97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65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AF19-21EC-BE42-8CD4-9E35C5CD8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2598" y="3342065"/>
            <a:ext cx="5791202" cy="1616318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FBB34-7AEF-0D42-8FE0-766CC04D7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9650" y="5404023"/>
            <a:ext cx="3490845" cy="82788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Myriad Pro Semibold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0B4A3-34BF-3B42-84C8-671327FF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C0583-5CFE-9C4B-BC6A-360BC21F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421EC-ADD2-6543-90BA-45154B80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60C44A-8B8A-C64B-B282-B2E6A0BE65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93695" y="5404024"/>
            <a:ext cx="2160105" cy="82788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defRPr b="1" i="0">
                <a:latin typeface="Myriad Pro Semibold" panose="020B0503030403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B0C3C31-B7EC-7844-8A10-E0462BAB25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589" y="636362"/>
            <a:ext cx="4886322" cy="55852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8FFFA5-D71B-9748-B0BA-D31C628AA3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557000" y="635000"/>
            <a:ext cx="635000" cy="558800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798E66B9-AF33-7F46-BF15-E6C6C09C8A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3704" y="780019"/>
            <a:ext cx="2300963" cy="230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5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3537"/>
            <a:ext cx="9331425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D86E45-3990-8C41-BC33-6BDA229D40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997075"/>
            <a:ext cx="12192000" cy="48609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10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63E5C31-2334-524E-8E33-9C7D15606053}"/>
              </a:ext>
            </a:extLst>
          </p:cNvPr>
          <p:cNvSpPr/>
          <p:nvPr userDrawn="1"/>
        </p:nvSpPr>
        <p:spPr>
          <a:xfrm>
            <a:off x="546652" y="711821"/>
            <a:ext cx="10521841" cy="508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669" y="823981"/>
            <a:ext cx="9331425" cy="3598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E176F6A-01A6-934C-8D67-45342515AD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6652" y="1700213"/>
            <a:ext cx="10807148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D2AF91DE-F1F2-C648-8839-8281FD2DD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5013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6652" y="6356350"/>
            <a:ext cx="2743200" cy="365125"/>
          </a:xfrm>
        </p:spPr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2367278"/>
            <a:ext cx="4227129" cy="80432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9FA8AB-BB8B-FC4A-AF5D-635FF05DC1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23500" y="491783"/>
            <a:ext cx="1415429" cy="14154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52BF82-C81F-0C4A-A82D-82CB307EC7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784230" y="2809622"/>
            <a:ext cx="5803898" cy="2889756"/>
          </a:xfrm>
          <a:prstGeom prst="rect">
            <a:avLst/>
          </a:prstGeom>
        </p:spPr>
      </p:pic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ED9336C4-E310-BA4B-A124-ED4F9F01C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4137706"/>
            <a:ext cx="4246562" cy="1252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12D131F-40A5-7E4C-BE29-21F2CD793E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652" y="3393375"/>
            <a:ext cx="4246562" cy="466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3FFDB904-AAFE-B246-99E3-E5C227AF87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97749" y="743884"/>
            <a:ext cx="2576514" cy="911225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6583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7DA5-A0C9-1546-A846-5A051283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877508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28CF5-6F1F-A342-BE32-9924394E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B1B62-A26C-204B-8676-FD624DF0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ACD7A-47DF-2543-9E2E-F30E90C7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732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AF49E-4591-9A48-8C26-07811A85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727E1-70F4-F441-A512-427448F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3B88B-353C-AA4B-BB7C-844EF064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34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icture Placeholder 24">
            <a:extLst>
              <a:ext uri="{FF2B5EF4-FFF2-40B4-BE49-F238E27FC236}">
                <a16:creationId xmlns:a16="http://schemas.microsoft.com/office/drawing/2014/main" id="{44825299-1CBC-8E49-8EA6-1AD20B4261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93404" y="640821"/>
            <a:ext cx="4860396" cy="5504804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727F43-1C8F-B34C-95DC-3285FA52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640821"/>
            <a:ext cx="5765526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B7F56288-4DF8-1C44-A834-6C9DA451A8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2365513"/>
            <a:ext cx="5765526" cy="3780112"/>
          </a:xfrm>
          <a:prstGeom prst="rect">
            <a:avLst/>
          </a:prstGeom>
        </p:spPr>
        <p:txBody>
          <a:bodyPr>
            <a:normAutofit/>
          </a:bodyPr>
          <a:lstStyle>
            <a:lvl1pPr marL="274638" indent="-274638">
              <a:lnSpc>
                <a:spcPct val="100000"/>
              </a:lnSpc>
              <a:spcBef>
                <a:spcPts val="0"/>
              </a:spcBef>
              <a:buClr>
                <a:srgbClr val="53565A"/>
              </a:buClr>
              <a:buFont typeface="Arial" panose="020B0604020202020204" pitchFamily="34" charset="0"/>
              <a:buChar char="•"/>
              <a:tabLst/>
              <a:defRPr sz="30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64AD0898-3F5B-174A-B937-25407F4E96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020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769" y="3886328"/>
            <a:ext cx="10787271" cy="198107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smtClean="0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99102C7-DACE-EA43-979B-DADCB8F552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036888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188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529" y="2063115"/>
            <a:ext cx="6564312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CA3E203-1029-D44A-99C7-E993FE845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6529" y="3820206"/>
            <a:ext cx="6564312" cy="12525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F8D21BF8-F2EB-5947-A907-38C3241FC0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28651" y="1397654"/>
            <a:ext cx="4070991" cy="40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1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3A2109-DA11-3742-983D-F38B49A2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7B765B0-6361-C04D-ADC5-B6CEF6BA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476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6213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F580E7-BB1C-1D49-A3CF-7CD1DBB0C7F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94413" y="1825625"/>
            <a:ext cx="5259387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68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9387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5"/>
            <a:ext cx="9679743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4D815D6-5497-F04E-8A79-7628C007DCD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4413" y="1825625"/>
            <a:ext cx="5259387" cy="4320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46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5C684-7AC9-ED43-B448-F5920351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ADB1B-39C6-774B-BBCF-17B9E8A8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10F23-E718-A648-8574-9CCFF5C9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49495B-9441-1B47-BE43-E3F25B5E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2" y="365124"/>
            <a:ext cx="4550227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7937AF5-84C7-1D47-A241-1F1E34DA7B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8878" y="0"/>
            <a:ext cx="5725886" cy="6858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9F540-8024-5145-97FC-BB923D7814D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19802" y="1825625"/>
            <a:ext cx="5333998" cy="4320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8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0C9030-3BCE-4A41-BFEB-070A48CF075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47688" y="1826255"/>
            <a:ext cx="3381887" cy="4320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5124"/>
            <a:ext cx="9331425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A4DB7C0-E531-734B-9056-1CD73BAD244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41885" y="1825625"/>
            <a:ext cx="3381887" cy="4320000"/>
          </a:xfrm>
          <a:noFill/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9D533FA-5F8C-4946-9906-7EC87BB29C9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971913" y="1825625"/>
            <a:ext cx="3381887" cy="4320000"/>
          </a:xfrm>
        </p:spPr>
        <p:txBody>
          <a:bodyPr>
            <a:no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192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8044F-95F2-E445-A88A-0815BC56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9201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6E47D-7C73-5C47-8FE0-2B25D1662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F4DBD-BBE0-A142-A8D1-95B04D13D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6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  <a:cs typeface="Myanmar Text" panose="020B0502040204020203" pitchFamily="34" charset="0"/>
              </a:defRPr>
            </a:lvl1pPr>
          </a:lstStyle>
          <a:p>
            <a:fld id="{A415DF49-1446-7B45-AC41-8120F8712E53}" type="datetimeFigureOut">
              <a:rPr lang="fi-FI" smtClean="0"/>
              <a:pPr/>
              <a:t>5.4.2022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61BD8-74BD-5C40-B7D2-3018038BC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027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8818-FFCB-F449-9F4B-0A4ADD2F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3471" y="6356350"/>
            <a:ext cx="490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0">
                <a:solidFill>
                  <a:schemeClr val="accent3"/>
                </a:solidFill>
                <a:latin typeface="Myriad Pro Semibold" panose="020B0503030403020204" pitchFamily="34" charset="0"/>
              </a:defRPr>
            </a:lvl1pPr>
          </a:lstStyle>
          <a:p>
            <a:fld id="{F6975956-C45A-444E-9050-E8F36A74410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4800955-ADED-B24B-82BF-459B09506D9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10667998" y="437322"/>
            <a:ext cx="1082399" cy="108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0" r:id="rId4"/>
    <p:sldLayoutId id="2147483661" r:id="rId5"/>
    <p:sldLayoutId id="2147483663" r:id="rId6"/>
    <p:sldLayoutId id="2147483670" r:id="rId7"/>
    <p:sldLayoutId id="2147483664" r:id="rId8"/>
    <p:sldLayoutId id="2147483666" r:id="rId9"/>
    <p:sldLayoutId id="2147483667" r:id="rId10"/>
    <p:sldLayoutId id="2147483668" r:id="rId11"/>
    <p:sldLayoutId id="2147483669" r:id="rId12"/>
    <p:sldLayoutId id="2147483654" r:id="rId13"/>
    <p:sldLayoutId id="2147483655" r:id="rId14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None/>
        <a:defRPr sz="3400" b="1" i="0" kern="1200">
          <a:solidFill>
            <a:schemeClr val="accent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None/>
        <a:defRPr sz="24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1pPr>
      <a:lvl2pPr marL="8001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2pPr>
      <a:lvl3pPr marL="12573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3pPr>
      <a:lvl4pPr marL="16573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4pPr>
      <a:lvl5pPr marL="21145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7122-E5BE-BD45-9E5B-37BCB9ECC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Apteekkijaoksen ajankohtaista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51E06-364F-8043-A62D-80341E31CD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Anne Hautala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Erityisasiantuntija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1D068-5AF4-484F-A037-E0D0DB6B0F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31.3.2022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4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2</a:t>
            </a:fld>
            <a:endParaRPr lang="fi-FI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546651" y="581890"/>
            <a:ext cx="9679743" cy="462923"/>
          </a:xfrm>
        </p:spPr>
        <p:txBody>
          <a:bodyPr>
            <a:normAutofit fontScale="90000"/>
          </a:bodyPr>
          <a:lstStyle/>
          <a:p>
            <a:r>
              <a:rPr lang="fi-FI" sz="3100" dirty="0" smtClean="0"/>
              <a:t>Selvityksen valmistelutilanne</a:t>
            </a:r>
            <a:r>
              <a:rPr lang="fi-FI" sz="2700" dirty="0"/>
              <a:t/>
            </a:r>
            <a:br>
              <a:rPr lang="fi-FI" sz="2700" dirty="0"/>
            </a:b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546652" y="1130531"/>
            <a:ext cx="10807148" cy="529732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2200" dirty="0"/>
              <a:t>Vähittäisjakelun kehittäminen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dirty="0" smtClean="0"/>
              <a:t>Määrittelytyöt, kehittämisehdotukset ja jatkoselvitettävät viimeistelyssä</a:t>
            </a:r>
          </a:p>
          <a:p>
            <a:endParaRPr lang="fi-FI" sz="2200" dirty="0" smtClean="0"/>
          </a:p>
          <a:p>
            <a:r>
              <a:rPr lang="fi-FI" sz="2200" dirty="0" smtClean="0"/>
              <a:t>Apteekkitalous ja omistajuus</a:t>
            </a:r>
            <a:endParaRPr lang="fi-FI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 smtClean="0"/>
              <a:t>HO:n</a:t>
            </a:r>
            <a:r>
              <a:rPr lang="fi-FI" sz="2000" dirty="0" smtClean="0"/>
              <a:t> mukainen arviointityö omistajapohjan mahdollisesta laajentamisesta käynnissä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Apteekkitalouden </a:t>
            </a:r>
            <a:r>
              <a:rPr lang="fi-FI" sz="2000" dirty="0" smtClean="0"/>
              <a:t>yleislinjauksien valmistelu aloitetaan huhtikuussa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Fimea valmistelee selvitystä apteekkijärjestelmistä Euroopassa (valmis 8/2022)</a:t>
            </a:r>
          </a:p>
          <a:p>
            <a:endParaRPr lang="fi-FI" sz="2000" dirty="0" smtClean="0">
              <a:solidFill>
                <a:srgbClr val="53565A"/>
              </a:solidFill>
            </a:endParaRPr>
          </a:p>
          <a:p>
            <a:r>
              <a:rPr lang="fi-FI" sz="2000" dirty="0"/>
              <a:t>Apteekkipalvelut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Palveluiden tekstit valmistelussa </a:t>
            </a:r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Annosjakelun alaryhmä aloittaa työn huhtikuun alussa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Fimea valmistelee selvitystä apteekkien </a:t>
            </a:r>
            <a:r>
              <a:rPr lang="fi-FI" sz="2000" dirty="0"/>
              <a:t>lääkeneuvonnan kehittämisen </a:t>
            </a:r>
            <a:r>
              <a:rPr lang="fi-FI" sz="2000" dirty="0" smtClean="0"/>
              <a:t>pohjaksi (valmis </a:t>
            </a:r>
            <a:r>
              <a:rPr lang="fi-FI" sz="2000" dirty="0"/>
              <a:t>8/2022)</a:t>
            </a:r>
          </a:p>
          <a:p>
            <a:endParaRPr lang="fi-FI" sz="2200" dirty="0"/>
          </a:p>
          <a:p>
            <a:r>
              <a:rPr lang="fi-FI" sz="2000" dirty="0" smtClean="0"/>
              <a:t>Lääkkeiden </a:t>
            </a:r>
            <a:r>
              <a:rPr lang="fi-FI" sz="2000" dirty="0"/>
              <a:t>etämyyntiä </a:t>
            </a:r>
            <a:r>
              <a:rPr lang="fi-FI" sz="2000" dirty="0" smtClean="0"/>
              <a:t>ja apteekkien verkkokaupat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Tekstit ja kehittämisehdotukset viimeistelyssä</a:t>
            </a:r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8025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3</a:t>
            </a:fld>
            <a:endParaRPr lang="fi-FI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Sidosryhmätilaisuudet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Sidosryhmätilaisuus apteekkien omistajuudesta (toukokuu tai kesäkuu)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Sidosryhmätilaisuus kehittämisehdotuksista sekä jatkoselvitettävistä asioista loppuvuodesta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13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9344C24-DD50-F64A-9543-58A65879D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1782A-8F58-114F-A749-FF9614C339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 dirty="0" err="1"/>
              <a:t>stm.fi</a:t>
            </a:r>
            <a:r>
              <a:rPr lang="fi-FI" dirty="0"/>
              <a:t> › </a:t>
            </a:r>
            <a:br>
              <a:rPr lang="fi-FI" dirty="0"/>
            </a:br>
            <a:r>
              <a:rPr lang="fi-FI" dirty="0"/>
              <a:t>@</a:t>
            </a:r>
            <a:r>
              <a:rPr lang="fi-FI" dirty="0" err="1"/>
              <a:t>STM_Uutiset</a:t>
            </a:r>
            <a:r>
              <a:rPr lang="fi-FI" dirty="0"/>
              <a:t> › </a:t>
            </a:r>
          </a:p>
        </p:txBody>
      </p:sp>
    </p:spTree>
    <p:extLst>
      <p:ext uri="{BB962C8B-B14F-4D97-AF65-F5344CB8AC3E}">
        <p14:creationId xmlns:p14="http://schemas.microsoft.com/office/powerpoint/2010/main" val="136288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STM_colors_060519">
      <a:dk1>
        <a:srgbClr val="000000"/>
      </a:dk1>
      <a:lt1>
        <a:srgbClr val="FFFFFF"/>
      </a:lt1>
      <a:dk2>
        <a:srgbClr val="535659"/>
      </a:dk2>
      <a:lt2>
        <a:srgbClr val="E7E6E6"/>
      </a:lt2>
      <a:accent1>
        <a:srgbClr val="F0AB00"/>
      </a:accent1>
      <a:accent2>
        <a:srgbClr val="888B8D"/>
      </a:accent2>
      <a:accent3>
        <a:srgbClr val="53565A"/>
      </a:accent3>
      <a:accent4>
        <a:srgbClr val="642667"/>
      </a:accent4>
      <a:accent5>
        <a:srgbClr val="008C95"/>
      </a:accent5>
      <a:accent6>
        <a:srgbClr val="0562C1"/>
      </a:accent6>
      <a:hlink>
        <a:srgbClr val="F0AB00"/>
      </a:hlink>
      <a:folHlink>
        <a:srgbClr val="6325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C9D8D17-8E03-634D-BDDC-249F10419F8B}" vid="{4E79E4C6-D7E7-714B-96F9-C2DEFB06DB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F38836-BABF-4D2A-B83A-40BAD3FF2E89}"/>
</file>

<file path=customXml/itemProps2.xml><?xml version="1.0" encoding="utf-8"?>
<ds:datastoreItem xmlns:ds="http://schemas.openxmlformats.org/officeDocument/2006/customXml" ds:itemID="{9E6338D6-120B-4BBD-81BF-A7DFC458E2C7}"/>
</file>

<file path=customXml/itemProps3.xml><?xml version="1.0" encoding="utf-8"?>
<ds:datastoreItem xmlns:ds="http://schemas.openxmlformats.org/officeDocument/2006/customXml" ds:itemID="{A44ABF27-3581-442E-8242-7D8BF6F57F11}"/>
</file>

<file path=docProps/app.xml><?xml version="1.0" encoding="utf-8"?>
<Properties xmlns="http://schemas.openxmlformats.org/officeDocument/2006/extended-properties" xmlns:vt="http://schemas.openxmlformats.org/officeDocument/2006/docPropsVTypes">
  <Template>STM_16_9_masterpohja_2019_FI</Template>
  <TotalTime>4</TotalTime>
  <Words>98</Words>
  <Application>Microsoft Office PowerPoint</Application>
  <PresentationFormat>Laajakuva</PresentationFormat>
  <Paragraphs>27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Arial</vt:lpstr>
      <vt:lpstr>Calibri</vt:lpstr>
      <vt:lpstr>Myanmar Text</vt:lpstr>
      <vt:lpstr>Myriad Pro</vt:lpstr>
      <vt:lpstr>Myriad Pro Semibold</vt:lpstr>
      <vt:lpstr>Office-teema</vt:lpstr>
      <vt:lpstr>Apteekkijaoksen ajankohtaista</vt:lpstr>
      <vt:lpstr>Selvityksen valmistelutilanne </vt:lpstr>
      <vt:lpstr>Muuta</vt:lpstr>
      <vt:lpstr>Kiitos!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Apteekkijaoksen ajankohtaista</dc:title>
  <dc:creator>Hautala Anne (STM)</dc:creator>
  <cp:lastModifiedBy>Hautala Anne (STM)</cp:lastModifiedBy>
  <cp:revision>2</cp:revision>
  <dcterms:created xsi:type="dcterms:W3CDTF">2022-03-21T12:47:12Z</dcterms:created>
  <dcterms:modified xsi:type="dcterms:W3CDTF">2022-04-05T07:47:45Z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