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  <p:sldMasterId id="2147483683" r:id="rId5"/>
    <p:sldMasterId id="2147483694" r:id="rId6"/>
    <p:sldMasterId id="2147483705" r:id="rId7"/>
    <p:sldMasterId id="2147483716" r:id="rId8"/>
    <p:sldMasterId id="2147483727" r:id="rId9"/>
    <p:sldMasterId id="2147483738" r:id="rId10"/>
    <p:sldMasterId id="2147483749" r:id="rId11"/>
    <p:sldMasterId id="2147483763" r:id="rId12"/>
    <p:sldMasterId id="2147483766" r:id="rId13"/>
    <p:sldMasterId id="2147483769" r:id="rId14"/>
  </p:sldMasterIdLst>
  <p:notesMasterIdLst>
    <p:notesMasterId r:id="rId25"/>
  </p:notesMasterIdLst>
  <p:sldIdLst>
    <p:sldId id="256" r:id="rId15"/>
    <p:sldId id="292" r:id="rId16"/>
    <p:sldId id="289" r:id="rId17"/>
    <p:sldId id="282" r:id="rId18"/>
    <p:sldId id="285" r:id="rId19"/>
    <p:sldId id="290" r:id="rId20"/>
    <p:sldId id="291" r:id="rId21"/>
    <p:sldId id="283" r:id="rId22"/>
    <p:sldId id="275" r:id="rId23"/>
    <p:sldId id="284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13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5" orient="horz" pos="114" userDrawn="1">
          <p15:clr>
            <a:srgbClr val="A4A3A4"/>
          </p15:clr>
        </p15:guide>
        <p15:guide id="6" orient="horz" pos="4215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  <p15:guide id="9" orient="horz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1" orient="horz" pos="771" userDrawn="1">
          <p15:clr>
            <a:srgbClr val="A4A3A4"/>
          </p15:clr>
        </p15:guide>
        <p15:guide id="12" pos="4204" userDrawn="1">
          <p15:clr>
            <a:srgbClr val="A4A3A4"/>
          </p15:clr>
        </p15:guide>
        <p15:guide id="13" pos="1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6"/>
    <p:restoredTop sz="86030" autoAdjust="0"/>
  </p:normalViewPr>
  <p:slideViewPr>
    <p:cSldViewPr snapToGrid="0" snapToObjects="1" showGuides="1">
      <p:cViewPr>
        <p:scale>
          <a:sx n="80" d="100"/>
          <a:sy n="80" d="100"/>
        </p:scale>
        <p:origin x="-2598" y="-834"/>
      </p:cViewPr>
      <p:guideLst>
        <p:guide orient="horz" pos="2160"/>
        <p:guide orient="horz" pos="115"/>
        <p:guide orient="horz" pos="4215"/>
        <p:guide orient="horz" pos="4088"/>
        <p:guide orient="horz" pos="227"/>
        <p:guide orient="horz" pos="771"/>
        <p:guide pos="2880"/>
        <p:guide pos="113"/>
        <p:guide pos="5647"/>
        <p:guide pos="227"/>
        <p:guide pos="5533"/>
        <p:guide pos="4204"/>
        <p:guide pos="1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1FD4-C4A8-8C49-9DC9-E3DD7A2F1235}" type="datetimeFigureOut">
              <a:rPr lang="fi-FI" smtClean="0"/>
              <a:t>11.10.2017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0667-8978-8542-BE03-741B9BCCED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2C52-8344-4C27-9164-4507F694A697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2C52-8344-4C27-9164-4507F694A697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1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fi-FI" dirty="0" smtClean="0"/>
              <a:t>Liikennekaaren I vaiheen tietosääntely herätti huomattavaa kiinnostusta erilaisissa kansainvälisissä</a:t>
            </a:r>
            <a:r>
              <a:rPr lang="fi-FI" baseline="0" dirty="0" smtClean="0"/>
              <a:t> yhteyksissä.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i-FI" baseline="0" dirty="0" smtClean="0"/>
              <a:t>Olen vakuuttunut, että myös nyt ehdotettava sääntely toimii uraa uurtavana esimerkkinä niin kotimaassa kuin ulkomaillakin.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i-FI" baseline="0" dirty="0" smtClean="0"/>
              <a:t>Tällä kalvolla on esitetty se tilanne, johon päästään toivottavasti liikennekaaren I ja II vaiheiden avulla. Tässä näkyvien asioiden lisäksi todettakoon, että palveluiden käyttämisestä syntyvää tietoa, jota ei voida yhdistää henkilöihin tai yksittäisiin palveluntarjoajiin, on tarkoitus avata Liikenneviraston avoimen rajapinnan kautta.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i-FI" baseline="0" dirty="0" smtClean="0"/>
              <a:t>Kaikkiaan on tarkoitus, että liikennekaari III:n vaiheensa jälkeen muodostaa pohjan, jossa liikkumispalveluiden tarjoamiseksi ja käyttämiseksi tarvittava tieto on kaikkien toimijoiden saatavilla </a:t>
            </a:r>
            <a:r>
              <a:rPr lang="fi-FI" baseline="0" dirty="0" err="1" smtClean="0"/>
              <a:t>yhteentoimivalla</a:t>
            </a:r>
            <a:r>
              <a:rPr lang="fi-FI" baseline="0" dirty="0" smtClean="0"/>
              <a:t> tavalla, ja jossa käyttäjä voi hankkia tarvitsemansa liikkumispalvelut haluamallaan helppokäyttöisellä tavalla.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AB3F1-EC9B-4835-8C5D-E580C352D9A3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2C52-8344-4C27-9164-4507F694A697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90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9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39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39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710"/>
            <a:ext cx="1029966" cy="7773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94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05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39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39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710"/>
            <a:ext cx="1029966" cy="7773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94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4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39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39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710"/>
            <a:ext cx="1029966" cy="77737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94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39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39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527805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7" y="5735641"/>
            <a:ext cx="982249" cy="74135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0" y="5549530"/>
            <a:ext cx="852551" cy="1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2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22319" y="1122363"/>
            <a:ext cx="816451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22319" y="3602037"/>
            <a:ext cx="816451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3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78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21"/>
            <a:ext cx="8429625" cy="104378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80" y="1222376"/>
            <a:ext cx="41481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80" y="2082007"/>
            <a:ext cx="4148137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07"/>
            <a:ext cx="4157662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32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78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3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36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1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1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5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1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0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461128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72" y="5590477"/>
            <a:ext cx="790530" cy="79554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33" y="5416219"/>
            <a:ext cx="686147" cy="12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5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62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1122363"/>
            <a:ext cx="822246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3602041"/>
            <a:ext cx="8222464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14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421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21"/>
            <a:ext cx="8429625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77" y="1222376"/>
            <a:ext cx="41481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77" y="2082012"/>
            <a:ext cx="4148137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12"/>
            <a:ext cx="4157662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139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95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3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582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9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3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9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0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9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461128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72" y="5590477"/>
            <a:ext cx="790530" cy="79554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33" y="5416219"/>
            <a:ext cx="686147" cy="12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9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963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1122363"/>
            <a:ext cx="822246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3602041"/>
            <a:ext cx="8222464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070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936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10"/>
            <a:ext cx="8429625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61" y="1222376"/>
            <a:ext cx="41481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61" y="2082012"/>
            <a:ext cx="4148137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12"/>
            <a:ext cx="4157662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847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2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1" y="6527805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7" y="5735623"/>
            <a:ext cx="982249" cy="74135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44" y="5549513"/>
            <a:ext cx="852551" cy="1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12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144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9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4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9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9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9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461128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72" y="5590477"/>
            <a:ext cx="790530" cy="79554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33" y="5416219"/>
            <a:ext cx="686147" cy="12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0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1122363"/>
            <a:ext cx="822246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3602041"/>
            <a:ext cx="8222464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822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65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26"/>
            <a:ext cx="8429625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80" y="1222376"/>
            <a:ext cx="41481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80" y="2082012"/>
            <a:ext cx="4148137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12"/>
            <a:ext cx="4157662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5997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19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627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456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0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5" y="5580565"/>
            <a:ext cx="810229" cy="81536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8" y="5511200"/>
            <a:ext cx="619899" cy="11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0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461128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72" y="5590477"/>
            <a:ext cx="790530" cy="79554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33" y="5416219"/>
            <a:ext cx="686147" cy="12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5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79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1122363"/>
            <a:ext cx="822246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3602041"/>
            <a:ext cx="8222464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144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392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23"/>
            <a:ext cx="8429625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80" y="1222376"/>
            <a:ext cx="41481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80" y="2082012"/>
            <a:ext cx="4148137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12"/>
            <a:ext cx="4157662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177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2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22316" y="1122363"/>
            <a:ext cx="816451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22316" y="3602037"/>
            <a:ext cx="816451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97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384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6089653"/>
            <a:ext cx="1963245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6275391"/>
            <a:ext cx="1963245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177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6089653"/>
            <a:ext cx="1963245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6275391"/>
            <a:ext cx="1963245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768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6089653"/>
            <a:ext cx="1963245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6275391"/>
            <a:ext cx="1963245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6" y="6461128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993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1122363"/>
            <a:ext cx="5672142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3602041"/>
            <a:ext cx="5672142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6089653"/>
            <a:ext cx="196324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>
                <a:solidFill>
                  <a:prstClr val="white"/>
                </a:solidFill>
              </a:rPr>
              <a:pPr/>
              <a:t>11.10.2017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6275391"/>
            <a:ext cx="196324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6" y="6461128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66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8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1122363"/>
            <a:ext cx="8222464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3602041"/>
            <a:ext cx="8222464" cy="16557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23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377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11"/>
            <a:ext cx="8429625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63" y="1222376"/>
            <a:ext cx="41481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63" y="2082012"/>
            <a:ext cx="4148137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12"/>
            <a:ext cx="4157662" cy="431006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036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6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4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11.10.2017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271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90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6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77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71" y="6527805"/>
            <a:ext cx="907257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2" y="5714693"/>
            <a:ext cx="1029966" cy="77737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95" y="5564977"/>
            <a:ext cx="788018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28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621523" y="1122363"/>
            <a:ext cx="560784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621523" y="3602037"/>
            <a:ext cx="560784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71" y="6527805"/>
            <a:ext cx="907257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7" y="5735623"/>
            <a:ext cx="982249" cy="74135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44" y="5549513"/>
            <a:ext cx="852551" cy="1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30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436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22316" y="1122363"/>
            <a:ext cx="816451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22316" y="3602037"/>
            <a:ext cx="816451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3800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12" y="1224885"/>
            <a:ext cx="4138613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73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03"/>
            <a:ext cx="8429625" cy="104378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54" y="1222376"/>
            <a:ext cx="41481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54" y="2082007"/>
            <a:ext cx="4148137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07"/>
            <a:ext cx="4157662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2963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8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200" y="178603"/>
            <a:ext cx="8429625" cy="104378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54" y="1222376"/>
            <a:ext cx="41481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54" y="2082007"/>
            <a:ext cx="4148137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22376"/>
            <a:ext cx="4157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082007"/>
            <a:ext cx="4157662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257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84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7968" y="296132"/>
            <a:ext cx="3293912" cy="54058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3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0" y="11"/>
            <a:ext cx="9144000" cy="256490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288000"/>
            <a:ext cx="3293912" cy="54058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7968" y="296132"/>
            <a:ext cx="3293912" cy="54058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7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0" y="10"/>
            <a:ext cx="9144000" cy="256490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288000"/>
            <a:ext cx="3293912" cy="54058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uette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7968" y="296132"/>
            <a:ext cx="3293912" cy="54058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8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0" y="6213309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fi-FI" sz="1400" b="1" i="0" u="none" strike="noStrike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>
                <a:solidFill>
                  <a:srgbClr val="FFFFFF"/>
                </a:solidFill>
              </a:rPr>
              <a:t>Liikenne- ja viestintäverkot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256490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6000" y="288000"/>
            <a:ext cx="3293912" cy="54058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3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20.1.2016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180977"/>
            <a:ext cx="8429625" cy="10439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53" y="1222384"/>
            <a:ext cx="8435975" cy="5133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35635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smtClean="0"/>
              <a:t>20.1.2016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35635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1" y="6356359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393243"/>
            <a:ext cx="1879200" cy="3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0" r:id="rId3"/>
    <p:sldLayoutId id="2147483681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i="0" kern="1200" spc="-100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770" userDrawn="1">
          <p15:clr>
            <a:srgbClr val="F26B43"/>
          </p15:clr>
        </p15:guide>
        <p15:guide id="6" orient="horz" pos="4208" userDrawn="1">
          <p15:clr>
            <a:srgbClr val="F26B43"/>
          </p15:clr>
        </p15:guide>
        <p15:guide id="7" orient="horz" pos="113" userDrawn="1">
          <p15:clr>
            <a:srgbClr val="F26B43"/>
          </p15:clr>
        </p15:guide>
        <p15:guide id="8" orient="horz" pos="4091" userDrawn="1">
          <p15:clr>
            <a:srgbClr val="F26B43"/>
          </p15:clr>
        </p15:guide>
        <p15:guide id="9" orient="horz" pos="230" userDrawn="1">
          <p15:clr>
            <a:srgbClr val="F26B43"/>
          </p15:clr>
        </p15:guide>
        <p15:guide id="10" pos="39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fi-FI" sz="4600" b="0" i="0" u="none" strike="noStrike" baseline="0" smtClean="0">
          <a:solidFill>
            <a:schemeClr val="bg1"/>
          </a:solidFill>
          <a:latin typeface="+mj-lt"/>
          <a:ea typeface="+mj-ea"/>
          <a:cs typeface="Verdana (Headings)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9pPr>
    </p:titleStyle>
    <p:bodyStyle>
      <a:lvl1pPr marL="247650" indent="-247650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defRPr sz="1900" b="0" baseline="0">
          <a:solidFill>
            <a:schemeClr val="tx2"/>
          </a:solidFill>
          <a:latin typeface="+mn-lt"/>
          <a:ea typeface="+mn-ea"/>
          <a:cs typeface="+mn-cs"/>
        </a:defRPr>
      </a:lvl1pPr>
      <a:lvl2pPr marL="49530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 baseline="0">
          <a:solidFill>
            <a:schemeClr val="tx2"/>
          </a:solidFill>
          <a:latin typeface="+mn-lt"/>
          <a:ea typeface="ＭＳ Ｐゴシック" pitchFamily="-12" charset="-128"/>
        </a:defRPr>
      </a:lvl2pPr>
      <a:lvl3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3pPr>
      <a:lvl4pPr marL="806450" indent="-258763" algn="l" defTabSz="808038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4pPr>
      <a:lvl5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5pPr>
      <a:lvl6pPr marL="21717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6pPr>
      <a:lvl7pPr marL="26289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7pPr>
      <a:lvl8pPr marL="30861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8pPr>
      <a:lvl9pPr marL="35433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fi-FI" sz="4600" b="0" i="0" u="none" strike="noStrike" baseline="0" smtClean="0">
          <a:solidFill>
            <a:schemeClr val="bg1"/>
          </a:solidFill>
          <a:latin typeface="+mj-lt"/>
          <a:ea typeface="+mj-ea"/>
          <a:cs typeface="Verdana (Headings)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9pPr>
    </p:titleStyle>
    <p:bodyStyle>
      <a:lvl1pPr marL="247650" indent="-247650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defRPr sz="1900" b="0" baseline="0">
          <a:solidFill>
            <a:schemeClr val="tx2"/>
          </a:solidFill>
          <a:latin typeface="+mn-lt"/>
          <a:ea typeface="+mn-ea"/>
          <a:cs typeface="+mn-cs"/>
        </a:defRPr>
      </a:lvl1pPr>
      <a:lvl2pPr marL="49530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 baseline="0">
          <a:solidFill>
            <a:schemeClr val="tx2"/>
          </a:solidFill>
          <a:latin typeface="+mn-lt"/>
          <a:ea typeface="ＭＳ Ｐゴシック" pitchFamily="-12" charset="-128"/>
        </a:defRPr>
      </a:lvl2pPr>
      <a:lvl3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3pPr>
      <a:lvl4pPr marL="806450" indent="-258763" algn="l" defTabSz="808038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4pPr>
      <a:lvl5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5pPr>
      <a:lvl6pPr marL="21717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6pPr>
      <a:lvl7pPr marL="26289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7pPr>
      <a:lvl8pPr marL="30861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8pPr>
      <a:lvl9pPr marL="35433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180977"/>
            <a:ext cx="8429625" cy="10439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79" y="1222402"/>
            <a:ext cx="8435975" cy="5133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356377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smtClean="0"/>
              <a:t>20.1.2016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356377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356377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393261"/>
            <a:ext cx="1879200" cy="3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i="0" kern="1200" spc="-100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770" userDrawn="1">
          <p15:clr>
            <a:srgbClr val="F26B43"/>
          </p15:clr>
        </p15:guide>
        <p15:guide id="6" orient="horz" pos="4208" userDrawn="1">
          <p15:clr>
            <a:srgbClr val="F26B43"/>
          </p15:clr>
        </p15:guide>
        <p15:guide id="7" orient="horz" pos="113" userDrawn="1">
          <p15:clr>
            <a:srgbClr val="F26B43"/>
          </p15:clr>
        </p15:guide>
        <p15:guide id="8" orient="horz" pos="4091" userDrawn="1">
          <p15:clr>
            <a:srgbClr val="F26B43"/>
          </p15:clr>
        </p15:guide>
        <p15:guide id="9" orient="horz" pos="230" userDrawn="1">
          <p15:clr>
            <a:srgbClr val="F26B43"/>
          </p15:clr>
        </p15:guide>
        <p15:guide id="10" pos="3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237069"/>
            <a:ext cx="8429625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76" y="1222400"/>
            <a:ext cx="8435975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28969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28969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289699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236905"/>
            <a:ext cx="1879200" cy="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237069"/>
            <a:ext cx="8429625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60" y="1222389"/>
            <a:ext cx="8435975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28968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28968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289689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236905"/>
            <a:ext cx="1879200" cy="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237069"/>
            <a:ext cx="8429625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84" y="1222403"/>
            <a:ext cx="8435975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289705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289705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289705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236905"/>
            <a:ext cx="1879200" cy="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1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237069"/>
            <a:ext cx="8429625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80" y="1222402"/>
            <a:ext cx="8435975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289702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289702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289702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236905"/>
            <a:ext cx="1879200" cy="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237069"/>
            <a:ext cx="8429625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62" y="1222390"/>
            <a:ext cx="8435975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289690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11.10.2017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289690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6" y="6289690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1" y="6229564"/>
            <a:ext cx="2062800" cy="52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5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200" y="180977"/>
            <a:ext cx="8429625" cy="10439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53" y="1222384"/>
            <a:ext cx="8435975" cy="5133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5" y="635635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smtClean="0"/>
              <a:t>20.1.2016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5" y="6356359"/>
            <a:ext cx="1963245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71" y="6356359"/>
            <a:ext cx="907257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6393243"/>
            <a:ext cx="1879200" cy="3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0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i="0" kern="1200" spc="-100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770" userDrawn="1">
          <p15:clr>
            <a:srgbClr val="F26B43"/>
          </p15:clr>
        </p15:guide>
        <p15:guide id="6" orient="horz" pos="4208" userDrawn="1">
          <p15:clr>
            <a:srgbClr val="F26B43"/>
          </p15:clr>
        </p15:guide>
        <p15:guide id="7" orient="horz" pos="113" userDrawn="1">
          <p15:clr>
            <a:srgbClr val="F26B43"/>
          </p15:clr>
        </p15:guide>
        <p15:guide id="8" orient="horz" pos="4091" userDrawn="1">
          <p15:clr>
            <a:srgbClr val="F26B43"/>
          </p15:clr>
        </p15:guide>
        <p15:guide id="9" orient="horz" pos="230" userDrawn="1">
          <p15:clr>
            <a:srgbClr val="F26B43"/>
          </p15:clr>
        </p15:guide>
        <p15:guide id="10" pos="392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fi-FI" sz="4600" b="0" i="0" u="none" strike="noStrike" baseline="0" smtClean="0">
          <a:solidFill>
            <a:schemeClr val="bg1"/>
          </a:solidFill>
          <a:latin typeface="+mj-lt"/>
          <a:ea typeface="+mj-ea"/>
          <a:cs typeface="Verdana (Headings)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9pPr>
    </p:titleStyle>
    <p:bodyStyle>
      <a:lvl1pPr marL="247650" indent="-247650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defRPr sz="1900" b="0" baseline="0">
          <a:solidFill>
            <a:schemeClr val="tx2"/>
          </a:solidFill>
          <a:latin typeface="+mn-lt"/>
          <a:ea typeface="+mn-ea"/>
          <a:cs typeface="+mn-cs"/>
        </a:defRPr>
      </a:lvl1pPr>
      <a:lvl2pPr marL="49530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 baseline="0">
          <a:solidFill>
            <a:schemeClr val="tx2"/>
          </a:solidFill>
          <a:latin typeface="+mn-lt"/>
          <a:ea typeface="ＭＳ Ｐゴシック" pitchFamily="-12" charset="-128"/>
        </a:defRPr>
      </a:lvl2pPr>
      <a:lvl3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3pPr>
      <a:lvl4pPr marL="806450" indent="-258763" algn="l" defTabSz="808038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4pPr>
      <a:lvl5pPr marL="806450" indent="-258763" algn="l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Clr>
          <a:srgbClr val="255CAE"/>
        </a:buClr>
        <a:buSzPct val="100000"/>
        <a:buFont typeface="Wingdings" charset="2"/>
        <a:buChar char="§"/>
        <a:tabLst/>
        <a:defRPr sz="1600" b="0">
          <a:solidFill>
            <a:schemeClr val="tx2"/>
          </a:solidFill>
          <a:latin typeface="+mn-lt"/>
          <a:ea typeface="ＭＳ Ｐゴシック" pitchFamily="-12" charset="-128"/>
        </a:defRPr>
      </a:lvl5pPr>
      <a:lvl6pPr marL="21717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6pPr>
      <a:lvl7pPr marL="26289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7pPr>
      <a:lvl8pPr marL="30861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8pPr>
      <a:lvl9pPr marL="35433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altioneuvosto.fi/paatokset/paatos?decisionId=0900908f8055704a" TargetMode="External"/><Relationship Id="rId2" Type="http://schemas.openxmlformats.org/officeDocument/2006/relationships/hyperlink" Target="http://www.finlex.fi/fi/laki/alkup/2017/20170643?search%5btype%5d=pika&amp;search%5bpika%5d=valtioneuvoston%20asetus%20liikkumispalveluita%20koskevista%2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Liikenteen palvelulaki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- mitä tapahtuu henkilöliikenteessä tiellä kesällä 2018?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2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selvityksen alla?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Julkisesti tuetun liikenteen rahoitusmuodot ja järjestämistavat jatkossa</a:t>
            </a:r>
          </a:p>
          <a:p>
            <a:pPr lvl="1"/>
            <a:r>
              <a:rPr lang="fi-FI" dirty="0" smtClean="0"/>
              <a:t>Päävastuussa muut toimijat (toimivaltaiset viranomaiset, STM, Kela)</a:t>
            </a:r>
            <a:endParaRPr lang="fi-FI" dirty="0"/>
          </a:p>
          <a:p>
            <a:pPr lvl="1"/>
            <a:r>
              <a:rPr lang="fi-FI" dirty="0" smtClean="0"/>
              <a:t>Huomioitava </a:t>
            </a:r>
            <a:r>
              <a:rPr lang="fi-FI" dirty="0" err="1" smtClean="0"/>
              <a:t>sote-</a:t>
            </a:r>
            <a:r>
              <a:rPr lang="fi-FI" dirty="0" smtClean="0"/>
              <a:t> ja maakuntauudistukset</a:t>
            </a:r>
          </a:p>
          <a:p>
            <a:r>
              <a:rPr lang="fi-FI" dirty="0" smtClean="0"/>
              <a:t>Verotuskysymykset</a:t>
            </a:r>
          </a:p>
          <a:p>
            <a:pPr lvl="1"/>
            <a:r>
              <a:rPr lang="fi-FI" dirty="0" smtClean="0"/>
              <a:t>VM</a:t>
            </a:r>
          </a:p>
          <a:p>
            <a:r>
              <a:rPr lang="fi-FI" dirty="0" smtClean="0"/>
              <a:t>Palveluseteli </a:t>
            </a:r>
            <a:r>
              <a:rPr lang="fi-FI" dirty="0" err="1" smtClean="0"/>
              <a:t>TVV:n</a:t>
            </a:r>
            <a:r>
              <a:rPr lang="fi-FI" dirty="0" smtClean="0"/>
              <a:t> työkaluna (valtion budjetista rahoitettuna)</a:t>
            </a:r>
          </a:p>
          <a:p>
            <a:pPr lvl="1"/>
            <a:r>
              <a:rPr lang="fi-FI" dirty="0" smtClean="0"/>
              <a:t>Edellyttää täydentävää lainsäädäntöä, joka työn alla </a:t>
            </a:r>
            <a:r>
              <a:rPr lang="fi-FI" dirty="0" err="1" smtClean="0"/>
              <a:t>LVM:ssä</a:t>
            </a:r>
            <a:endParaRPr lang="fi-FI" dirty="0" smtClean="0"/>
          </a:p>
          <a:p>
            <a:pPr lvl="1"/>
            <a:r>
              <a:rPr lang="fi-FI" dirty="0" smtClean="0"/>
              <a:t>Lisäksi edellyttää valtiontukioikeudellisen hyväksyttävyyden selvittämistä EU-komissiolta</a:t>
            </a:r>
          </a:p>
          <a:p>
            <a:pPr lvl="1"/>
            <a:r>
              <a:rPr lang="fi-FI" dirty="0" smtClean="0"/>
              <a:t>Pelkkä olemassa oleva kirjaus budjettimäärärahan käyttötarkoituksiin (liikennepalvelulain III osan 4 luvun 1 §) ei riitä</a:t>
            </a:r>
          </a:p>
          <a:p>
            <a:pPr lvl="1"/>
            <a:r>
              <a:rPr lang="fi-FI" dirty="0" smtClean="0"/>
              <a:t>Palveluseteliä ei siten voida vielä rahoittaa valtion budjetista</a:t>
            </a:r>
          </a:p>
          <a:p>
            <a:pPr lvl="1"/>
            <a:r>
              <a:rPr lang="fi-FI" dirty="0" err="1" smtClean="0"/>
              <a:t>LVM:n</a:t>
            </a:r>
            <a:r>
              <a:rPr lang="fi-FI" dirty="0" smtClean="0"/>
              <a:t> lainsäädännössä ei säädetä kuntien rahankäytöstä; kuntien mahdollisesti rahoittamien palvelusetelikokeilujen on oltava kuntalainsäädännön ja valtiontukilainsäädännön mukaisia</a:t>
            </a:r>
          </a:p>
          <a:p>
            <a:r>
              <a:rPr lang="fi-FI" dirty="0" smtClean="0"/>
              <a:t>Reittiliikennelupamenettelyn korvaava yksinoikeuden asettamismenettely</a:t>
            </a:r>
          </a:p>
          <a:p>
            <a:pPr lvl="1"/>
            <a:r>
              <a:rPr lang="fi-FI" dirty="0" err="1" smtClean="0"/>
              <a:t>LVM:ssä</a:t>
            </a:r>
            <a:r>
              <a:rPr lang="fi-FI" dirty="0" smtClean="0"/>
              <a:t> laaditaan lisäohjeistusta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9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1728192"/>
          </a:xfrm>
        </p:spPr>
        <p:txBody>
          <a:bodyPr/>
          <a:lstStyle/>
          <a:p>
            <a:pPr latinLnBrk="1">
              <a:lnSpc>
                <a:spcPts val="4200"/>
              </a:lnSpc>
            </a:pPr>
            <a:r>
              <a:rPr lang="fi-FI" sz="4000" dirty="0" smtClean="0">
                <a:solidFill>
                  <a:schemeClr val="bg1"/>
                </a:solidFill>
              </a:rPr>
              <a:t>Laki liikenteen palveluista</a:t>
            </a:r>
            <a:br>
              <a:rPr lang="fi-FI" sz="4000" dirty="0" smtClean="0">
                <a:solidFill>
                  <a:schemeClr val="bg1"/>
                </a:solidFill>
              </a:rPr>
            </a:br>
            <a:r>
              <a:rPr lang="fi-FI" sz="4000" dirty="0">
                <a:solidFill>
                  <a:schemeClr val="bg1"/>
                </a:solidFill>
              </a:rPr>
              <a:t>	</a:t>
            </a:r>
            <a:r>
              <a:rPr lang="fi-FI" sz="4000" b="1" dirty="0" smtClean="0">
                <a:solidFill>
                  <a:schemeClr val="bg1"/>
                </a:solidFill>
              </a:rPr>
              <a:t>– Asiakas keskiössä</a:t>
            </a:r>
            <a:endParaRPr lang="fi-FI" sz="4000" b="1" dirty="0">
              <a:solidFill>
                <a:schemeClr val="bg1"/>
              </a:solidFill>
            </a:endParaRPr>
          </a:p>
        </p:txBody>
      </p:sp>
      <p:grpSp>
        <p:nvGrpSpPr>
          <p:cNvPr id="9" name="Ryhmitä 8"/>
          <p:cNvGrpSpPr/>
          <p:nvPr/>
        </p:nvGrpSpPr>
        <p:grpSpPr>
          <a:xfrm>
            <a:off x="5004048" y="2660916"/>
            <a:ext cx="3343736" cy="611445"/>
            <a:chOff x="5004048" y="1995686"/>
            <a:chExt cx="3343736" cy="458584"/>
          </a:xfrm>
        </p:grpSpPr>
        <p:sp>
          <p:nvSpPr>
            <p:cNvPr id="12" name="Suunnikas 11"/>
            <p:cNvSpPr/>
            <p:nvPr/>
          </p:nvSpPr>
          <p:spPr bwMode="auto">
            <a:xfrm>
              <a:off x="5004048" y="1995686"/>
              <a:ext cx="3343736" cy="458584"/>
            </a:xfrm>
            <a:custGeom>
              <a:avLst/>
              <a:gdLst>
                <a:gd name="connsiteX0" fmla="*/ 0 w 5720000"/>
                <a:gd name="connsiteY0" fmla="*/ 805259 h 805259"/>
                <a:gd name="connsiteX1" fmla="*/ 201315 w 5720000"/>
                <a:gd name="connsiteY1" fmla="*/ 0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720000"/>
                <a:gd name="connsiteY0" fmla="*/ 805259 h 805259"/>
                <a:gd name="connsiteX1" fmla="*/ 347402 w 5720000"/>
                <a:gd name="connsiteY1" fmla="*/ 5411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871498"/>
                <a:gd name="connsiteY0" fmla="*/ 805259 h 805259"/>
                <a:gd name="connsiteX1" fmla="*/ 347402 w 5871498"/>
                <a:gd name="connsiteY1" fmla="*/ 5411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341992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1498" h="805259">
                  <a:moveTo>
                    <a:pt x="0" y="805259"/>
                  </a:moveTo>
                  <a:lnTo>
                    <a:pt x="341992" y="0"/>
                  </a:lnTo>
                  <a:lnTo>
                    <a:pt x="5871498" y="0"/>
                  </a:lnTo>
                  <a:lnTo>
                    <a:pt x="5518685" y="805259"/>
                  </a:lnTo>
                  <a:lnTo>
                    <a:pt x="0" y="805259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Arial" pitchFamily="-12" charset="0"/>
                <a:ea typeface="ＭＳ Ｐゴシック" pitchFamily="-12" charset="-128"/>
                <a:cs typeface="ＭＳ Ｐゴシック" pitchFamily="-12" charset="-128"/>
              </a:endParaRPr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5179432" y="2180611"/>
              <a:ext cx="2992968" cy="140423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b="1" dirty="0" err="1" smtClean="0">
                  <a:solidFill>
                    <a:srgbClr val="FFFFFF"/>
                  </a:solidFill>
                  <a:latin typeface="Arial" pitchFamily="-12" charset="0"/>
                  <a:ea typeface="ＭＳ Ｐゴシック" pitchFamily="-12" charset="-128"/>
                </a:rPr>
                <a:t>Digitalisaatio</a:t>
              </a:r>
              <a:endParaRPr lang="fi-FI" b="1" dirty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endParaRPr>
            </a:p>
          </p:txBody>
        </p:sp>
      </p:grpSp>
      <p:grpSp>
        <p:nvGrpSpPr>
          <p:cNvPr id="5" name="Ryhmitä 4"/>
          <p:cNvGrpSpPr/>
          <p:nvPr/>
        </p:nvGrpSpPr>
        <p:grpSpPr>
          <a:xfrm>
            <a:off x="5508104" y="3638712"/>
            <a:ext cx="3343736" cy="611445"/>
            <a:chOff x="5508104" y="2729034"/>
            <a:chExt cx="3343736" cy="458584"/>
          </a:xfrm>
        </p:grpSpPr>
        <p:sp>
          <p:nvSpPr>
            <p:cNvPr id="14" name="Suunnikas 11"/>
            <p:cNvSpPr/>
            <p:nvPr/>
          </p:nvSpPr>
          <p:spPr bwMode="auto">
            <a:xfrm>
              <a:off x="5508104" y="2729034"/>
              <a:ext cx="3343736" cy="458584"/>
            </a:xfrm>
            <a:custGeom>
              <a:avLst/>
              <a:gdLst>
                <a:gd name="connsiteX0" fmla="*/ 0 w 5720000"/>
                <a:gd name="connsiteY0" fmla="*/ 805259 h 805259"/>
                <a:gd name="connsiteX1" fmla="*/ 201315 w 5720000"/>
                <a:gd name="connsiteY1" fmla="*/ 0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720000"/>
                <a:gd name="connsiteY0" fmla="*/ 805259 h 805259"/>
                <a:gd name="connsiteX1" fmla="*/ 347402 w 5720000"/>
                <a:gd name="connsiteY1" fmla="*/ 5411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871498"/>
                <a:gd name="connsiteY0" fmla="*/ 805259 h 805259"/>
                <a:gd name="connsiteX1" fmla="*/ 347402 w 5871498"/>
                <a:gd name="connsiteY1" fmla="*/ 5411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341992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1498" h="805259">
                  <a:moveTo>
                    <a:pt x="0" y="805259"/>
                  </a:moveTo>
                  <a:lnTo>
                    <a:pt x="341992" y="0"/>
                  </a:lnTo>
                  <a:lnTo>
                    <a:pt x="5871498" y="0"/>
                  </a:lnTo>
                  <a:lnTo>
                    <a:pt x="5518685" y="805259"/>
                  </a:lnTo>
                  <a:lnTo>
                    <a:pt x="0" y="805259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Arial" pitchFamily="-12" charset="0"/>
                <a:ea typeface="ＭＳ Ｐゴシック" pitchFamily="-12" charset="-128"/>
                <a:cs typeface="ＭＳ Ｐゴシック" pitchFamily="-12" charset="-128"/>
              </a:endParaRP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5683488" y="2913960"/>
              <a:ext cx="2992968" cy="140423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b="1" dirty="0" smtClean="0">
                  <a:solidFill>
                    <a:srgbClr val="FFFFFF"/>
                  </a:solidFill>
                  <a:latin typeface="Arial" pitchFamily="-12" charset="0"/>
                  <a:ea typeface="ＭＳ Ｐゴシック" pitchFamily="-12" charset="-128"/>
                </a:rPr>
                <a:t>Multimodaliteetti</a:t>
              </a:r>
              <a:endParaRPr lang="fi-FI" b="1" dirty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endParaRPr>
            </a:p>
          </p:txBody>
        </p:sp>
      </p:grpSp>
      <p:grpSp>
        <p:nvGrpSpPr>
          <p:cNvPr id="6" name="Ryhmitä 5"/>
          <p:cNvGrpSpPr/>
          <p:nvPr/>
        </p:nvGrpSpPr>
        <p:grpSpPr>
          <a:xfrm>
            <a:off x="4355976" y="4616512"/>
            <a:ext cx="3343736" cy="611445"/>
            <a:chOff x="4355976" y="3462382"/>
            <a:chExt cx="3343736" cy="458584"/>
          </a:xfrm>
        </p:grpSpPr>
        <p:sp>
          <p:nvSpPr>
            <p:cNvPr id="16" name="Suunnikas 11"/>
            <p:cNvSpPr/>
            <p:nvPr/>
          </p:nvSpPr>
          <p:spPr bwMode="auto">
            <a:xfrm>
              <a:off x="4355976" y="3462382"/>
              <a:ext cx="3343736" cy="458584"/>
            </a:xfrm>
            <a:custGeom>
              <a:avLst/>
              <a:gdLst>
                <a:gd name="connsiteX0" fmla="*/ 0 w 5720000"/>
                <a:gd name="connsiteY0" fmla="*/ 805259 h 805259"/>
                <a:gd name="connsiteX1" fmla="*/ 201315 w 5720000"/>
                <a:gd name="connsiteY1" fmla="*/ 0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720000"/>
                <a:gd name="connsiteY0" fmla="*/ 805259 h 805259"/>
                <a:gd name="connsiteX1" fmla="*/ 347402 w 5720000"/>
                <a:gd name="connsiteY1" fmla="*/ 5411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871498"/>
                <a:gd name="connsiteY0" fmla="*/ 805259 h 805259"/>
                <a:gd name="connsiteX1" fmla="*/ 347402 w 5871498"/>
                <a:gd name="connsiteY1" fmla="*/ 5411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341992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1498" h="805259">
                  <a:moveTo>
                    <a:pt x="0" y="805259"/>
                  </a:moveTo>
                  <a:lnTo>
                    <a:pt x="341992" y="0"/>
                  </a:lnTo>
                  <a:lnTo>
                    <a:pt x="5871498" y="0"/>
                  </a:lnTo>
                  <a:lnTo>
                    <a:pt x="5518685" y="805259"/>
                  </a:lnTo>
                  <a:lnTo>
                    <a:pt x="0" y="805259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Arial" pitchFamily="-12" charset="0"/>
                <a:ea typeface="ＭＳ Ｐゴシック" pitchFamily="-12" charset="-128"/>
                <a:cs typeface="ＭＳ Ｐゴシック" pitchFamily="-12" charset="-128"/>
              </a:endParaRPr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4531360" y="3647307"/>
              <a:ext cx="2992968" cy="140423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algn="ctr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b="1" dirty="0" smtClean="0">
                  <a:solidFill>
                    <a:srgbClr val="FFFFFF"/>
                  </a:solidFill>
                  <a:latin typeface="Arial" pitchFamily="-12" charset="0"/>
                  <a:ea typeface="ＭＳ Ｐゴシック" pitchFamily="-12" charset="-128"/>
                </a:rPr>
                <a:t>Norminpurku</a:t>
              </a:r>
              <a:endParaRPr lang="fi-FI" b="1" dirty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8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1"/>
          <p:cNvGrpSpPr/>
          <p:nvPr/>
        </p:nvGrpSpPr>
        <p:grpSpPr>
          <a:xfrm>
            <a:off x="90" y="2995780"/>
            <a:ext cx="2515061" cy="611445"/>
            <a:chOff x="75" y="2246834"/>
            <a:chExt cx="2515061" cy="458584"/>
          </a:xfrm>
        </p:grpSpPr>
        <p:sp>
          <p:nvSpPr>
            <p:cNvPr id="17" name="Suunnikas 11"/>
            <p:cNvSpPr/>
            <p:nvPr/>
          </p:nvSpPr>
          <p:spPr bwMode="auto">
            <a:xfrm>
              <a:off x="75" y="2246834"/>
              <a:ext cx="2515061" cy="458584"/>
            </a:xfrm>
            <a:custGeom>
              <a:avLst/>
              <a:gdLst>
                <a:gd name="connsiteX0" fmla="*/ 0 w 5720000"/>
                <a:gd name="connsiteY0" fmla="*/ 805259 h 805259"/>
                <a:gd name="connsiteX1" fmla="*/ 201315 w 5720000"/>
                <a:gd name="connsiteY1" fmla="*/ 0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720000"/>
                <a:gd name="connsiteY0" fmla="*/ 805259 h 805259"/>
                <a:gd name="connsiteX1" fmla="*/ 347402 w 5720000"/>
                <a:gd name="connsiteY1" fmla="*/ 5411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871498"/>
                <a:gd name="connsiteY0" fmla="*/ 805259 h 805259"/>
                <a:gd name="connsiteX1" fmla="*/ 347402 w 5871498"/>
                <a:gd name="connsiteY1" fmla="*/ 5411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341992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1462608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4416370"/>
                <a:gd name="connsiteY0" fmla="*/ 805259 h 805259"/>
                <a:gd name="connsiteX1" fmla="*/ 7480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  <a:gd name="connsiteX0" fmla="*/ 0 w 4416370"/>
                <a:gd name="connsiteY0" fmla="*/ 805259 h 805259"/>
                <a:gd name="connsiteX1" fmla="*/ 7480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  <a:gd name="connsiteX0" fmla="*/ 0 w 4416370"/>
                <a:gd name="connsiteY0" fmla="*/ 805259 h 805259"/>
                <a:gd name="connsiteX1" fmla="*/ 1905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370" h="805259">
                  <a:moveTo>
                    <a:pt x="0" y="805259"/>
                  </a:moveTo>
                  <a:cubicBezTo>
                    <a:pt x="2493" y="536839"/>
                    <a:pt x="-588" y="268420"/>
                    <a:pt x="1905" y="0"/>
                  </a:cubicBezTo>
                  <a:lnTo>
                    <a:pt x="4416370" y="0"/>
                  </a:lnTo>
                  <a:lnTo>
                    <a:pt x="4063557" y="805259"/>
                  </a:lnTo>
                  <a:lnTo>
                    <a:pt x="0" y="805259"/>
                  </a:lnTo>
                  <a:close/>
                </a:path>
              </a:pathLst>
            </a:custGeom>
            <a:solidFill>
              <a:srgbClr val="C0C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Arial" pitchFamily="-12" charset="0"/>
                <a:ea typeface="ＭＳ Ｐゴシック" pitchFamily="-12" charset="-128"/>
                <a:cs typeface="ＭＳ Ｐゴシック" pitchFamily="-12" charset="-128"/>
              </a:endParaRPr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216000" y="2417635"/>
              <a:ext cx="1691704" cy="134652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200" dirty="0" smtClean="0">
                  <a:solidFill>
                    <a:srgbClr val="0000FF"/>
                  </a:solidFill>
                  <a:latin typeface="Arial" pitchFamily="-12" charset="0"/>
                  <a:ea typeface="ＭＳ Ｐゴシック" pitchFamily="-12" charset="-128"/>
                </a:rPr>
                <a:t>Voimaan 1.1.2018</a:t>
              </a:r>
              <a:endParaRPr lang="fi-FI" sz="1200" dirty="0">
                <a:solidFill>
                  <a:srgbClr val="0000FF"/>
                </a:solidFill>
                <a:latin typeface="Arial" pitchFamily="-12" charset="0"/>
                <a:ea typeface="ＭＳ Ｐゴシック" pitchFamily="-12" charset="-128"/>
              </a:endParaRPr>
            </a:p>
          </p:txBody>
        </p:sp>
      </p:grpSp>
      <p:sp>
        <p:nvSpPr>
          <p:cNvPr id="23" name="Suorakulmio 22"/>
          <p:cNvSpPr/>
          <p:nvPr/>
        </p:nvSpPr>
        <p:spPr>
          <a:xfrm>
            <a:off x="216000" y="2354280"/>
            <a:ext cx="2987848" cy="1795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0000FF"/>
                </a:solidFill>
                <a:latin typeface="Arial" pitchFamily="-12" charset="0"/>
                <a:ea typeface="ＭＳ Ｐゴシック" pitchFamily="-12" charset="-128"/>
              </a:rPr>
              <a:t>Paremmat ja joustavammat palvelut</a:t>
            </a:r>
            <a:endParaRPr lang="fi-FI" sz="1200" dirty="0">
              <a:solidFill>
                <a:srgbClr val="0000FF"/>
              </a:solidFill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216000" y="3857989"/>
            <a:ext cx="2699816" cy="1795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00FF"/>
                </a:solidFill>
                <a:latin typeface="Arial" pitchFamily="-12" charset="0"/>
                <a:ea typeface="ＭＳ Ｐゴシック" pitchFamily="-12" charset="-128"/>
              </a:rPr>
              <a:t>Tiedon hyödyntäminen ja sääntely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216000" y="5361699"/>
            <a:ext cx="2771824" cy="1795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0000FF"/>
                </a:solidFill>
                <a:latin typeface="Arial" pitchFamily="-12" charset="0"/>
                <a:ea typeface="ＭＳ Ｐゴシック" pitchFamily="-12" charset="-128"/>
              </a:rPr>
              <a:t>Kevyempi sääntely ja markkinoille pääsy</a:t>
            </a:r>
            <a:endParaRPr lang="fi-FI" sz="1200" dirty="0">
              <a:solidFill>
                <a:srgbClr val="0000FF"/>
              </a:solidFill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31" name="Otsikko 10"/>
          <p:cNvSpPr txBox="1">
            <a:spLocks/>
          </p:cNvSpPr>
          <p:nvPr/>
        </p:nvSpPr>
        <p:spPr>
          <a:xfrm>
            <a:off x="216000" y="288000"/>
            <a:ext cx="3293912" cy="54058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fi-FI" sz="2800" b="0" i="0" u="none" strike="noStrike" baseline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50053"/>
                </a:solidFill>
                <a:latin typeface="Verdana" pitchFamily="-12" charset="0"/>
              </a:defRPr>
            </a:lvl9pPr>
          </a:lstStyle>
          <a:p>
            <a:r>
              <a:rPr dirty="0"/>
              <a:t>Liikennepalvelulaki</a:t>
            </a:r>
            <a:endParaRPr kern="0" dirty="0"/>
          </a:p>
        </p:txBody>
      </p:sp>
      <p:sp>
        <p:nvSpPr>
          <p:cNvPr id="36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0" y="6178228"/>
            <a:ext cx="9144000" cy="576064"/>
          </a:xfrm>
        </p:spPr>
        <p:txBody>
          <a:bodyPr/>
          <a:lstStyle/>
          <a:p>
            <a:pPr eaLnBrk="1" hangingPunct="1"/>
            <a:r>
              <a:rPr sz="1200" b="0" dirty="0">
                <a:solidFill>
                  <a:srgbClr val="FFFFFF"/>
                </a:solidFill>
              </a:rPr>
              <a:t>Liikenne- ja viestintäverkot</a:t>
            </a:r>
          </a:p>
        </p:txBody>
      </p:sp>
      <p:grpSp>
        <p:nvGrpSpPr>
          <p:cNvPr id="28" name="Ryhmitä 27"/>
          <p:cNvGrpSpPr/>
          <p:nvPr/>
        </p:nvGrpSpPr>
        <p:grpSpPr>
          <a:xfrm>
            <a:off x="8" y="4496432"/>
            <a:ext cx="2515061" cy="611445"/>
            <a:chOff x="75" y="2246834"/>
            <a:chExt cx="2515061" cy="458584"/>
          </a:xfrm>
        </p:grpSpPr>
        <p:sp>
          <p:nvSpPr>
            <p:cNvPr id="29" name="Suunnikas 11"/>
            <p:cNvSpPr/>
            <p:nvPr/>
          </p:nvSpPr>
          <p:spPr bwMode="auto">
            <a:xfrm>
              <a:off x="75" y="2246834"/>
              <a:ext cx="2515061" cy="458584"/>
            </a:xfrm>
            <a:custGeom>
              <a:avLst/>
              <a:gdLst>
                <a:gd name="connsiteX0" fmla="*/ 0 w 5720000"/>
                <a:gd name="connsiteY0" fmla="*/ 805259 h 805259"/>
                <a:gd name="connsiteX1" fmla="*/ 201315 w 5720000"/>
                <a:gd name="connsiteY1" fmla="*/ 0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720000"/>
                <a:gd name="connsiteY0" fmla="*/ 805259 h 805259"/>
                <a:gd name="connsiteX1" fmla="*/ 347402 w 5720000"/>
                <a:gd name="connsiteY1" fmla="*/ 5411 h 805259"/>
                <a:gd name="connsiteX2" fmla="*/ 5720000 w 5720000"/>
                <a:gd name="connsiteY2" fmla="*/ 0 h 805259"/>
                <a:gd name="connsiteX3" fmla="*/ 5518685 w 5720000"/>
                <a:gd name="connsiteY3" fmla="*/ 805259 h 805259"/>
                <a:gd name="connsiteX4" fmla="*/ 0 w 5720000"/>
                <a:gd name="connsiteY4" fmla="*/ 805259 h 805259"/>
                <a:gd name="connsiteX0" fmla="*/ 0 w 5871498"/>
                <a:gd name="connsiteY0" fmla="*/ 805259 h 805259"/>
                <a:gd name="connsiteX1" fmla="*/ 347402 w 5871498"/>
                <a:gd name="connsiteY1" fmla="*/ 5411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341992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5871498"/>
                <a:gd name="connsiteY0" fmla="*/ 805259 h 805259"/>
                <a:gd name="connsiteX1" fmla="*/ 1462608 w 5871498"/>
                <a:gd name="connsiteY1" fmla="*/ 0 h 805259"/>
                <a:gd name="connsiteX2" fmla="*/ 5871498 w 5871498"/>
                <a:gd name="connsiteY2" fmla="*/ 0 h 805259"/>
                <a:gd name="connsiteX3" fmla="*/ 5518685 w 5871498"/>
                <a:gd name="connsiteY3" fmla="*/ 805259 h 805259"/>
                <a:gd name="connsiteX4" fmla="*/ 0 w 5871498"/>
                <a:gd name="connsiteY4" fmla="*/ 805259 h 805259"/>
                <a:gd name="connsiteX0" fmla="*/ 0 w 4416370"/>
                <a:gd name="connsiteY0" fmla="*/ 805259 h 805259"/>
                <a:gd name="connsiteX1" fmla="*/ 7480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  <a:gd name="connsiteX0" fmla="*/ 0 w 4416370"/>
                <a:gd name="connsiteY0" fmla="*/ 805259 h 805259"/>
                <a:gd name="connsiteX1" fmla="*/ 7480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  <a:gd name="connsiteX0" fmla="*/ 0 w 4416370"/>
                <a:gd name="connsiteY0" fmla="*/ 805259 h 805259"/>
                <a:gd name="connsiteX1" fmla="*/ 1905 w 4416370"/>
                <a:gd name="connsiteY1" fmla="*/ 0 h 805259"/>
                <a:gd name="connsiteX2" fmla="*/ 4416370 w 4416370"/>
                <a:gd name="connsiteY2" fmla="*/ 0 h 805259"/>
                <a:gd name="connsiteX3" fmla="*/ 4063557 w 4416370"/>
                <a:gd name="connsiteY3" fmla="*/ 805259 h 805259"/>
                <a:gd name="connsiteX4" fmla="*/ 0 w 4416370"/>
                <a:gd name="connsiteY4" fmla="*/ 805259 h 8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370" h="805259">
                  <a:moveTo>
                    <a:pt x="0" y="805259"/>
                  </a:moveTo>
                  <a:cubicBezTo>
                    <a:pt x="2493" y="536839"/>
                    <a:pt x="-588" y="268420"/>
                    <a:pt x="1905" y="0"/>
                  </a:cubicBezTo>
                  <a:lnTo>
                    <a:pt x="4416370" y="0"/>
                  </a:lnTo>
                  <a:lnTo>
                    <a:pt x="4063557" y="805259"/>
                  </a:lnTo>
                  <a:lnTo>
                    <a:pt x="0" y="805259"/>
                  </a:lnTo>
                  <a:close/>
                </a:path>
              </a:pathLst>
            </a:custGeom>
            <a:solidFill>
              <a:srgbClr val="C0C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Arial" pitchFamily="-12" charset="0"/>
                <a:ea typeface="ＭＳ Ｐゴシック" pitchFamily="-12" charset="-128"/>
                <a:cs typeface="ＭＳ Ｐゴシック" pitchFamily="-12" charset="-128"/>
              </a:endParaRPr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216075" y="2418039"/>
              <a:ext cx="1898008" cy="134652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200" dirty="0">
                  <a:solidFill>
                    <a:srgbClr val="0000FF"/>
                  </a:solidFill>
                  <a:latin typeface="Arial" pitchFamily="-12" charset="0"/>
                  <a:ea typeface="ＭＳ Ｐゴシック" pitchFamily="-12" charset="-128"/>
                </a:rPr>
                <a:t>Voimaan </a:t>
              </a:r>
              <a:r>
                <a:rPr lang="fi-FI" sz="1200" dirty="0" smtClean="0">
                  <a:solidFill>
                    <a:srgbClr val="0000FF"/>
                  </a:solidFill>
                  <a:latin typeface="Arial" pitchFamily="-12" charset="0"/>
                  <a:ea typeface="ＭＳ Ｐゴシック" pitchFamily="-12" charset="-128"/>
                </a:rPr>
                <a:t>1.7.2018</a:t>
              </a:r>
              <a:endParaRPr lang="fi-FI" sz="1200" dirty="0">
                <a:solidFill>
                  <a:srgbClr val="0000FF"/>
                </a:solidFill>
                <a:latin typeface="Arial" pitchFamily="-12" charset="0"/>
                <a:ea typeface="ＭＳ Ｐゴシック" pitchFamily="-12" charset="-128"/>
              </a:endParaRPr>
            </a:p>
          </p:txBody>
        </p:sp>
      </p:grpSp>
      <p:sp>
        <p:nvSpPr>
          <p:cNvPr id="18" name="Suorakulmio 17"/>
          <p:cNvSpPr/>
          <p:nvPr/>
        </p:nvSpPr>
        <p:spPr>
          <a:xfrm>
            <a:off x="3402008" y="2162257"/>
            <a:ext cx="5130432" cy="1795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err="1" smtClean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rPr>
              <a:t>MaaS</a:t>
            </a:r>
            <a:r>
              <a:rPr lang="fi-FI" sz="1200" dirty="0" smtClean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rPr>
              <a:t>-operaattorit, sovellukset, kyydinvälitys yms.</a:t>
            </a:r>
            <a:endParaRPr lang="fi-FI" sz="1200" dirty="0">
              <a:solidFill>
                <a:srgbClr val="FFFFFF"/>
              </a:solidFill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3402008" y="1796819"/>
            <a:ext cx="1656184" cy="269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1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PALVELUT</a:t>
            </a:r>
            <a:endParaRPr lang="fi-FI" sz="2100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3402008" y="3668013"/>
            <a:ext cx="5130432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rPr>
              <a:t>Digitaalisten palveluiden mahdollistaminen: 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rPr>
              <a:t>ohjelmointirajapinnat, avoin data, oma data</a:t>
            </a:r>
            <a:endParaRPr lang="fi-FI" sz="1200" dirty="0">
              <a:solidFill>
                <a:srgbClr val="FFFFFF"/>
              </a:solidFill>
              <a:latin typeface="Arial" pitchFamily="-12" charset="0"/>
              <a:ea typeface="ＭＳ Ｐゴシック" pitchFamily="-12" charset="-128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3402008" y="3201551"/>
            <a:ext cx="1656184" cy="269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1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TIETO</a:t>
            </a:r>
            <a:endParaRPr lang="fi-FI" sz="2100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/>
          <p:cNvSpPr/>
          <p:nvPr/>
        </p:nvSpPr>
        <p:spPr>
          <a:xfrm>
            <a:off x="457200" y="1222376"/>
            <a:ext cx="7962900" cy="3819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64000" rtlCol="0" anchor="b" anchorCtr="0"/>
          <a:lstStyle/>
          <a:p>
            <a:pPr algn="ctr"/>
            <a:r>
              <a:rPr lang="fi-FI" b="1" dirty="0" smtClean="0"/>
              <a:t>Liikkumispalvelut</a:t>
            </a:r>
          </a:p>
          <a:p>
            <a:pPr algn="ctr"/>
            <a:r>
              <a:rPr lang="fi-FI" b="1" dirty="0" smtClean="0"/>
              <a:t>- Liikennepalvelut  ja niitä tukevat palvelut,  kuten välityspalvelut, tietopalvelut, pysäköinti </a:t>
            </a:r>
            <a:r>
              <a:rPr lang="fi-FI" b="1" dirty="0" err="1" smtClean="0"/>
              <a:t>jne</a:t>
            </a:r>
            <a:endParaRPr lang="fi-FI" b="1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542925" y="1265236"/>
            <a:ext cx="356235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b="1" dirty="0" smtClean="0"/>
              <a:t>Liikennepalvelut</a:t>
            </a:r>
          </a:p>
          <a:p>
            <a:pPr marL="285750" indent="-285750" algn="ctr">
              <a:buFontTx/>
              <a:buChar char="-"/>
            </a:pPr>
            <a:r>
              <a:rPr lang="fi-FI" b="1" dirty="0" smtClean="0"/>
              <a:t>Kuljetuspalvelut  ja esim. auton- ja pyöränvuokraus tai yhteiskäyttöautot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Liikenteen palvelut asiakkaan näkökulmasta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4</a:t>
            </a:fld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647700" y="1584334"/>
            <a:ext cx="3314700" cy="17018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Kuljetuspalvelut</a:t>
            </a:r>
            <a:endParaRPr lang="fi-FI" b="1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581525" y="1584337"/>
            <a:ext cx="3562350" cy="1701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Välityspalvelut</a:t>
            </a:r>
          </a:p>
          <a:p>
            <a:pPr algn="ctr"/>
            <a:r>
              <a:rPr lang="fi-FI" b="1" dirty="0" smtClean="0"/>
              <a:t>- Yksittäisten kuljetusten välittämistä</a:t>
            </a:r>
            <a:endParaRPr lang="fi-FI" b="1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733425" y="5159376"/>
            <a:ext cx="7410450" cy="1174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Yhdistämispalvelut</a:t>
            </a:r>
          </a:p>
          <a:p>
            <a:pPr algn="ctr"/>
            <a:r>
              <a:rPr lang="fi-FI" b="1" dirty="0" smtClean="0"/>
              <a:t>- Matkaketjujen ja muiden palvelukokonaisuuksien tarjoamista yhdistämällä eri palveluntarjoajien liikkumispalveluita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4460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yöristetty suorakulmio 39"/>
          <p:cNvSpPr/>
          <p:nvPr/>
        </p:nvSpPr>
        <p:spPr>
          <a:xfrm>
            <a:off x="5463544" y="3780269"/>
            <a:ext cx="3628168" cy="27627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yöristetty suorakulmio 34"/>
          <p:cNvSpPr/>
          <p:nvPr/>
        </p:nvSpPr>
        <p:spPr>
          <a:xfrm>
            <a:off x="5463544" y="995681"/>
            <a:ext cx="3611876" cy="27296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519" y="24753"/>
            <a:ext cx="8429625" cy="970931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Liikennepalvelulaki mahdollistaa saumattomat matkaketjut</a:t>
            </a:r>
            <a:endParaRPr lang="fi-F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liiveri.lvm.fi/n5files/?getImageN5=true&amp;folderId=292475&amp;name=DLFE-125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493" y="1470453"/>
            <a:ext cx="2320809" cy="43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yöristetty suorakulmio 4"/>
          <p:cNvSpPr/>
          <p:nvPr/>
        </p:nvSpPr>
        <p:spPr>
          <a:xfrm>
            <a:off x="5623560" y="1127760"/>
            <a:ext cx="3253740" cy="1253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Liikkumispalvelun olennaiset tiedot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Kaikki liikennemuodot ja liikkumispalvelut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5623560" y="2408196"/>
            <a:ext cx="3253740" cy="12288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Anonyymi kertalippu 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(varaus- ja lippujärjestelmäyhteys)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tie- ja raideliikenteen henkilökuljetukset</a:t>
            </a:r>
            <a:endParaRPr lang="fi-FI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5623560" y="3780268"/>
            <a:ext cx="3314700" cy="27627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Henkilöön sidotut lippu-tuotteet ja muut palvelun käyttöön oikeuttavat tuotteet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Kausilippu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Esim. opiskelija-, eläkeläisalennus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Kaikki liikennemuodot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Kaikki liikkumispalvelut </a:t>
            </a:r>
          </a:p>
          <a:p>
            <a:endParaRPr lang="fi-FI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icon-sour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11" y="5854065"/>
            <a:ext cx="586740" cy="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801" y="6261781"/>
            <a:ext cx="320038" cy="375331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 rot="19667729">
            <a:off x="793900" y="4494352"/>
            <a:ext cx="124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MaaS-palvelu</a:t>
            </a:r>
            <a:endParaRPr lang="fi-FI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uoli vasemmalle 2"/>
          <p:cNvSpPr/>
          <p:nvPr/>
        </p:nvSpPr>
        <p:spPr>
          <a:xfrm>
            <a:off x="2685022" y="1923573"/>
            <a:ext cx="2778522" cy="128636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2"/>
                </a:solidFill>
              </a:rPr>
              <a:t>I vaihe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5" name="Nuoli vasemmalle 14"/>
          <p:cNvSpPr/>
          <p:nvPr/>
        </p:nvSpPr>
        <p:spPr>
          <a:xfrm>
            <a:off x="2685022" y="4562486"/>
            <a:ext cx="2778522" cy="12915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2"/>
                </a:solidFill>
              </a:rPr>
              <a:t>II vaihe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16000" y="288000"/>
            <a:ext cx="7128792" cy="540581"/>
          </a:xfrm>
        </p:spPr>
        <p:txBody>
          <a:bodyPr anchor="t"/>
          <a:lstStyle/>
          <a:p>
            <a:r>
              <a:rPr lang="fi-FI" dirty="0" smtClean="0"/>
              <a:t>Kaikki liikennemuodot mukaan</a:t>
            </a:r>
            <a:endParaRPr lang="fi-FI" dirty="0"/>
          </a:p>
        </p:txBody>
      </p:sp>
      <p:sp>
        <p:nvSpPr>
          <p:cNvPr id="18" name="Suunnikas 11"/>
          <p:cNvSpPr>
            <a:spLocks noChangeAspect="1"/>
          </p:cNvSpPr>
          <p:nvPr/>
        </p:nvSpPr>
        <p:spPr bwMode="auto">
          <a:xfrm>
            <a:off x="3667647" y="2823303"/>
            <a:ext cx="1524866" cy="1277772"/>
          </a:xfrm>
          <a:custGeom>
            <a:avLst/>
            <a:gdLst>
              <a:gd name="connsiteX0" fmla="*/ 0 w 5720000"/>
              <a:gd name="connsiteY0" fmla="*/ 805259 h 805259"/>
              <a:gd name="connsiteX1" fmla="*/ 201315 w 5720000"/>
              <a:gd name="connsiteY1" fmla="*/ 0 h 805259"/>
              <a:gd name="connsiteX2" fmla="*/ 5720000 w 5720000"/>
              <a:gd name="connsiteY2" fmla="*/ 0 h 805259"/>
              <a:gd name="connsiteX3" fmla="*/ 5518685 w 5720000"/>
              <a:gd name="connsiteY3" fmla="*/ 805259 h 805259"/>
              <a:gd name="connsiteX4" fmla="*/ 0 w 5720000"/>
              <a:gd name="connsiteY4" fmla="*/ 805259 h 805259"/>
              <a:gd name="connsiteX0" fmla="*/ 0 w 5720000"/>
              <a:gd name="connsiteY0" fmla="*/ 805259 h 805259"/>
              <a:gd name="connsiteX1" fmla="*/ 347402 w 5720000"/>
              <a:gd name="connsiteY1" fmla="*/ 5411 h 805259"/>
              <a:gd name="connsiteX2" fmla="*/ 5720000 w 5720000"/>
              <a:gd name="connsiteY2" fmla="*/ 0 h 805259"/>
              <a:gd name="connsiteX3" fmla="*/ 5518685 w 5720000"/>
              <a:gd name="connsiteY3" fmla="*/ 805259 h 805259"/>
              <a:gd name="connsiteX4" fmla="*/ 0 w 5720000"/>
              <a:gd name="connsiteY4" fmla="*/ 805259 h 805259"/>
              <a:gd name="connsiteX0" fmla="*/ 0 w 5871498"/>
              <a:gd name="connsiteY0" fmla="*/ 805259 h 805259"/>
              <a:gd name="connsiteX1" fmla="*/ 347402 w 5871498"/>
              <a:gd name="connsiteY1" fmla="*/ 5411 h 805259"/>
              <a:gd name="connsiteX2" fmla="*/ 5871498 w 5871498"/>
              <a:gd name="connsiteY2" fmla="*/ 0 h 805259"/>
              <a:gd name="connsiteX3" fmla="*/ 5518685 w 5871498"/>
              <a:gd name="connsiteY3" fmla="*/ 805259 h 805259"/>
              <a:gd name="connsiteX4" fmla="*/ 0 w 5871498"/>
              <a:gd name="connsiteY4" fmla="*/ 805259 h 805259"/>
              <a:gd name="connsiteX0" fmla="*/ 0 w 5871498"/>
              <a:gd name="connsiteY0" fmla="*/ 805259 h 805259"/>
              <a:gd name="connsiteX1" fmla="*/ 341992 w 5871498"/>
              <a:gd name="connsiteY1" fmla="*/ 0 h 805259"/>
              <a:gd name="connsiteX2" fmla="*/ 5871498 w 5871498"/>
              <a:gd name="connsiteY2" fmla="*/ 0 h 805259"/>
              <a:gd name="connsiteX3" fmla="*/ 5518685 w 5871498"/>
              <a:gd name="connsiteY3" fmla="*/ 805259 h 805259"/>
              <a:gd name="connsiteX4" fmla="*/ 0 w 5871498"/>
              <a:gd name="connsiteY4" fmla="*/ 805259 h 805259"/>
              <a:gd name="connsiteX0" fmla="*/ 0 w 6915594"/>
              <a:gd name="connsiteY0" fmla="*/ 805259 h 805259"/>
              <a:gd name="connsiteX1" fmla="*/ 1386088 w 6915594"/>
              <a:gd name="connsiteY1" fmla="*/ 0 h 805259"/>
              <a:gd name="connsiteX2" fmla="*/ 6915594 w 6915594"/>
              <a:gd name="connsiteY2" fmla="*/ 0 h 805259"/>
              <a:gd name="connsiteX3" fmla="*/ 6562781 w 6915594"/>
              <a:gd name="connsiteY3" fmla="*/ 805259 h 805259"/>
              <a:gd name="connsiteX4" fmla="*/ 0 w 6915594"/>
              <a:gd name="connsiteY4" fmla="*/ 805259 h 805259"/>
              <a:gd name="connsiteX0" fmla="*/ 0 w 6915594"/>
              <a:gd name="connsiteY0" fmla="*/ 805259 h 805259"/>
              <a:gd name="connsiteX1" fmla="*/ 1386088 w 6915594"/>
              <a:gd name="connsiteY1" fmla="*/ 0 h 805259"/>
              <a:gd name="connsiteX2" fmla="*/ 6915594 w 6915594"/>
              <a:gd name="connsiteY2" fmla="*/ 0 h 805259"/>
              <a:gd name="connsiteX3" fmla="*/ 4738249 w 6915594"/>
              <a:gd name="connsiteY3" fmla="*/ 805259 h 805259"/>
              <a:gd name="connsiteX4" fmla="*/ 0 w 6915594"/>
              <a:gd name="connsiteY4" fmla="*/ 805259 h 805259"/>
              <a:gd name="connsiteX0" fmla="*/ 0 w 6915594"/>
              <a:gd name="connsiteY0" fmla="*/ 805259 h 805259"/>
              <a:gd name="connsiteX1" fmla="*/ 1386088 w 6915594"/>
              <a:gd name="connsiteY1" fmla="*/ 0 h 805259"/>
              <a:gd name="connsiteX2" fmla="*/ 6915594 w 6915594"/>
              <a:gd name="connsiteY2" fmla="*/ 0 h 805259"/>
              <a:gd name="connsiteX3" fmla="*/ 5476499 w 6915594"/>
              <a:gd name="connsiteY3" fmla="*/ 805259 h 805259"/>
              <a:gd name="connsiteX4" fmla="*/ 0 w 6915594"/>
              <a:gd name="connsiteY4" fmla="*/ 805259 h 805259"/>
              <a:gd name="connsiteX0" fmla="*/ 0 w 7567354"/>
              <a:gd name="connsiteY0" fmla="*/ 805259 h 805259"/>
              <a:gd name="connsiteX1" fmla="*/ 1386088 w 7567354"/>
              <a:gd name="connsiteY1" fmla="*/ 0 h 805259"/>
              <a:gd name="connsiteX2" fmla="*/ 7567354 w 7567354"/>
              <a:gd name="connsiteY2" fmla="*/ 0 h 805259"/>
              <a:gd name="connsiteX3" fmla="*/ 5476499 w 7567354"/>
              <a:gd name="connsiteY3" fmla="*/ 805259 h 805259"/>
              <a:gd name="connsiteX4" fmla="*/ 0 w 7567354"/>
              <a:gd name="connsiteY4" fmla="*/ 805259 h 805259"/>
              <a:gd name="connsiteX0" fmla="*/ 0 w 7567354"/>
              <a:gd name="connsiteY0" fmla="*/ 805259 h 805259"/>
              <a:gd name="connsiteX1" fmla="*/ 2204578 w 7567354"/>
              <a:gd name="connsiteY1" fmla="*/ 59142 h 805259"/>
              <a:gd name="connsiteX2" fmla="*/ 7567354 w 7567354"/>
              <a:gd name="connsiteY2" fmla="*/ 0 h 805259"/>
              <a:gd name="connsiteX3" fmla="*/ 5476499 w 7567354"/>
              <a:gd name="connsiteY3" fmla="*/ 805259 h 805259"/>
              <a:gd name="connsiteX4" fmla="*/ 0 w 7567354"/>
              <a:gd name="connsiteY4" fmla="*/ 805259 h 805259"/>
              <a:gd name="connsiteX0" fmla="*/ 0 w 7567354"/>
              <a:gd name="connsiteY0" fmla="*/ 805259 h 805259"/>
              <a:gd name="connsiteX1" fmla="*/ 2022691 w 7567354"/>
              <a:gd name="connsiteY1" fmla="*/ 2571 h 805259"/>
              <a:gd name="connsiteX2" fmla="*/ 7567354 w 7567354"/>
              <a:gd name="connsiteY2" fmla="*/ 0 h 805259"/>
              <a:gd name="connsiteX3" fmla="*/ 5476499 w 7567354"/>
              <a:gd name="connsiteY3" fmla="*/ 805259 h 805259"/>
              <a:gd name="connsiteX4" fmla="*/ 0 w 7567354"/>
              <a:gd name="connsiteY4" fmla="*/ 805259 h 805259"/>
              <a:gd name="connsiteX0" fmla="*/ 0 w 7567354"/>
              <a:gd name="connsiteY0" fmla="*/ 805259 h 805259"/>
              <a:gd name="connsiteX1" fmla="*/ 2148159 w 7567354"/>
              <a:gd name="connsiteY1" fmla="*/ 31839 h 805259"/>
              <a:gd name="connsiteX2" fmla="*/ 7567354 w 7567354"/>
              <a:gd name="connsiteY2" fmla="*/ 0 h 805259"/>
              <a:gd name="connsiteX3" fmla="*/ 5476499 w 7567354"/>
              <a:gd name="connsiteY3" fmla="*/ 805259 h 805259"/>
              <a:gd name="connsiteX4" fmla="*/ 0 w 7567354"/>
              <a:gd name="connsiteY4" fmla="*/ 805259 h 805259"/>
              <a:gd name="connsiteX0" fmla="*/ 0 w 7567354"/>
              <a:gd name="connsiteY0" fmla="*/ 805348 h 805348"/>
              <a:gd name="connsiteX1" fmla="*/ 2014849 w 7567354"/>
              <a:gd name="connsiteY1" fmla="*/ 0 h 805348"/>
              <a:gd name="connsiteX2" fmla="*/ 7567354 w 7567354"/>
              <a:gd name="connsiteY2" fmla="*/ 89 h 805348"/>
              <a:gd name="connsiteX3" fmla="*/ 5476499 w 7567354"/>
              <a:gd name="connsiteY3" fmla="*/ 805348 h 805348"/>
              <a:gd name="connsiteX4" fmla="*/ 0 w 7567354"/>
              <a:gd name="connsiteY4" fmla="*/ 805348 h 805348"/>
              <a:gd name="connsiteX0" fmla="*/ 0 w 7567354"/>
              <a:gd name="connsiteY0" fmla="*/ 810738 h 810738"/>
              <a:gd name="connsiteX1" fmla="*/ 2219683 w 7567354"/>
              <a:gd name="connsiteY1" fmla="*/ 0 h 810738"/>
              <a:gd name="connsiteX2" fmla="*/ 7567354 w 7567354"/>
              <a:gd name="connsiteY2" fmla="*/ 5479 h 810738"/>
              <a:gd name="connsiteX3" fmla="*/ 5476499 w 7567354"/>
              <a:gd name="connsiteY3" fmla="*/ 810738 h 810738"/>
              <a:gd name="connsiteX4" fmla="*/ 0 w 7567354"/>
              <a:gd name="connsiteY4" fmla="*/ 810738 h 810738"/>
              <a:gd name="connsiteX0" fmla="*/ 0 w 7567354"/>
              <a:gd name="connsiteY0" fmla="*/ 813433 h 813433"/>
              <a:gd name="connsiteX1" fmla="*/ 2093632 w 7567354"/>
              <a:gd name="connsiteY1" fmla="*/ 0 h 813433"/>
              <a:gd name="connsiteX2" fmla="*/ 7567354 w 7567354"/>
              <a:gd name="connsiteY2" fmla="*/ 8174 h 813433"/>
              <a:gd name="connsiteX3" fmla="*/ 5476499 w 7567354"/>
              <a:gd name="connsiteY3" fmla="*/ 813433 h 813433"/>
              <a:gd name="connsiteX4" fmla="*/ 0 w 7567354"/>
              <a:gd name="connsiteY4" fmla="*/ 813433 h 8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354" h="813433">
                <a:moveTo>
                  <a:pt x="0" y="813433"/>
                </a:moveTo>
                <a:lnTo>
                  <a:pt x="2093632" y="0"/>
                </a:lnTo>
                <a:lnTo>
                  <a:pt x="7567354" y="8174"/>
                </a:lnTo>
                <a:lnTo>
                  <a:pt x="5476499" y="813433"/>
                </a:lnTo>
                <a:lnTo>
                  <a:pt x="0" y="813433"/>
                </a:lnTo>
                <a:close/>
              </a:path>
            </a:pathLst>
          </a:cu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3923928" y="3408693"/>
            <a:ext cx="1008112" cy="1795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FFFFFF"/>
                </a:solidFill>
                <a:latin typeface="Arial" pitchFamily="-12" charset="0"/>
                <a:ea typeface="ＭＳ Ｐゴシック" pitchFamily="-12" charset="-128"/>
              </a:rPr>
              <a:t>II vaihe</a:t>
            </a:r>
            <a:endParaRPr lang="fi-FI" sz="1300" dirty="0">
              <a:solidFill>
                <a:srgbClr val="FFFFFF"/>
              </a:solidFill>
              <a:latin typeface="Arial" pitchFamily="-12" charset="0"/>
              <a:ea typeface="ＭＳ Ｐゴシック" pitchFamily="-12" charset="-128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1" y="5717319"/>
            <a:ext cx="1296144" cy="7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Lain toimeenpanoa koskevia erityisiä kysymyksiä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2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Liikenteen järjestäminen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Julkisesti rahoitettuun liikenteeseen </a:t>
            </a:r>
            <a:r>
              <a:rPr lang="fi-FI" dirty="0" smtClean="0"/>
              <a:t>sovelletaan aiempaan tapaan eri substanssilakeja</a:t>
            </a:r>
          </a:p>
          <a:p>
            <a:pPr lvl="1"/>
            <a:r>
              <a:rPr lang="fi-FI" dirty="0" smtClean="0"/>
              <a:t>Nk</a:t>
            </a:r>
            <a:r>
              <a:rPr lang="fi-FI" dirty="0"/>
              <a:t>. </a:t>
            </a:r>
            <a:r>
              <a:rPr lang="fi-FI" dirty="0" err="1"/>
              <a:t>PSA-liikenne</a:t>
            </a:r>
            <a:endParaRPr lang="fi-FI" dirty="0"/>
          </a:p>
          <a:p>
            <a:pPr lvl="2"/>
            <a:r>
              <a:rPr lang="fi-FI" dirty="0" smtClean="0"/>
              <a:t>Palvelusopimusasetus, liikennepalvelulaki </a:t>
            </a:r>
            <a:r>
              <a:rPr lang="fi-FI" dirty="0"/>
              <a:t>ja hankintalainsäädäntö</a:t>
            </a:r>
          </a:p>
          <a:p>
            <a:pPr lvl="2"/>
            <a:r>
              <a:rPr lang="fi-FI" dirty="0"/>
              <a:t>Toimivaltaisina viranomaisina säilyvät kunnalliset ja seudulliset viranomaiset sekä </a:t>
            </a:r>
            <a:r>
              <a:rPr lang="fi-FI" dirty="0" err="1"/>
              <a:t>ELYt</a:t>
            </a:r>
            <a:r>
              <a:rPr lang="fi-FI" dirty="0"/>
              <a:t> (</a:t>
            </a:r>
            <a:r>
              <a:rPr lang="fi-FI" dirty="0">
                <a:sym typeface="Wingdings" pitchFamily="2" charset="2"/>
              </a:rPr>
              <a:t></a:t>
            </a:r>
            <a:r>
              <a:rPr lang="fi-FI" dirty="0"/>
              <a:t> maakuntauudistuksen myötä </a:t>
            </a:r>
            <a:r>
              <a:rPr lang="fi-FI" dirty="0" err="1"/>
              <a:t>ELYjen</a:t>
            </a:r>
            <a:r>
              <a:rPr lang="fi-FI" dirty="0"/>
              <a:t> tehtävät siirtymässä maakunnille)</a:t>
            </a:r>
          </a:p>
          <a:p>
            <a:pPr lvl="1"/>
            <a:r>
              <a:rPr lang="fi-FI" dirty="0" err="1" smtClean="0"/>
              <a:t>VPL-kyydit</a:t>
            </a:r>
            <a:r>
              <a:rPr lang="fi-FI" dirty="0" smtClean="0"/>
              <a:t>, Kela-kyydit</a:t>
            </a:r>
          </a:p>
          <a:p>
            <a:pPr lvl="2"/>
            <a:r>
              <a:rPr lang="fi-FI" dirty="0" smtClean="0"/>
              <a:t>Vammaispalvelulaki, sairausvakuutuslaki</a:t>
            </a:r>
          </a:p>
          <a:p>
            <a:pPr lvl="1"/>
            <a:r>
              <a:rPr lang="fi-FI" dirty="0"/>
              <a:t>Koulukuljetukset </a:t>
            </a:r>
          </a:p>
          <a:p>
            <a:pPr lvl="2"/>
            <a:r>
              <a:rPr lang="fi-FI" dirty="0" smtClean="0"/>
              <a:t>Perusopetuslaki</a:t>
            </a:r>
          </a:p>
          <a:p>
            <a:pPr marL="914400" lvl="2" indent="0"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tx2"/>
                </a:solidFill>
              </a:rPr>
              <a:t>Markkinaehtoinen liikenne</a:t>
            </a:r>
          </a:p>
          <a:p>
            <a:pPr lvl="1"/>
            <a:r>
              <a:rPr lang="fi-FI" dirty="0" smtClean="0"/>
              <a:t>Liikenneluvan haltijat saavat vapaasti harjoittaa, ellei </a:t>
            </a:r>
            <a:r>
              <a:rPr lang="fi-FI" dirty="0" err="1" smtClean="0"/>
              <a:t>PSA-liikenteelle</a:t>
            </a:r>
            <a:r>
              <a:rPr lang="fi-FI" dirty="0" smtClean="0"/>
              <a:t> ole annettu yksinoikeutta.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8</a:t>
            </a:fld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6129350" y="3677317"/>
            <a:ext cx="2657475" cy="1581151"/>
          </a:xfrm>
          <a:prstGeom prst="round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Liikennepalvelulailla ei muuteta julkisesti rahoitetun liikenteen järjestämistapoja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310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Tiedonantovelvollisuus ja lipunmyyntirajapintojen avaaminen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46" lvl="0" indent="-171446" defTabSz="685783">
              <a:spcBef>
                <a:spcPts val="750"/>
              </a:spcBef>
            </a:pPr>
            <a:r>
              <a:rPr lang="fi-FI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Liikkumispalvelua koskeva olennainen tieto</a:t>
            </a:r>
          </a:p>
          <a:p>
            <a:pPr marL="514337" lvl="1" indent="-171446" defTabSz="685783">
              <a:spcBef>
                <a:spcPts val="375"/>
              </a:spcBef>
            </a:pPr>
            <a:r>
              <a:rPr lang="fi-FI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ainakin reitti-, pysäkki-, aikataulu-, hinta- ja saatavuustiedot sekä esteettömyystiedot</a:t>
            </a:r>
          </a:p>
          <a:p>
            <a:pPr marL="514337" lvl="1" indent="-171446" defTabSz="685783">
              <a:spcBef>
                <a:spcPts val="375"/>
              </a:spcBef>
            </a:pPr>
            <a:r>
              <a:rPr lang="fi-F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Valtioneuvoston asetus liikkumispalveluita koskevista </a:t>
            </a:r>
            <a:r>
              <a:rPr lang="fi-FI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olennaisista tiedoista </a:t>
            </a:r>
          </a:p>
          <a:p>
            <a:pPr marL="971537" lvl="2" indent="-171446" defTabSz="685783">
              <a:spcBef>
                <a:spcPts val="375"/>
              </a:spcBef>
            </a:pPr>
            <a:r>
              <a:rPr lang="fi-F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Asetus </a:t>
            </a:r>
            <a:r>
              <a:rPr lang="fi-FI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643/2017: </a:t>
            </a:r>
            <a:r>
              <a:rPr lang="fi-FI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http://</a:t>
            </a:r>
            <a:r>
              <a:rPr lang="fi-FI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www.finlex.fi/fi/laki/alkup/2017/20170643?search%5Btype%5D=pika&amp;search%5Bpika%5D=valtioneuvoston%20asetus%20liikkumispalveluita%20koskevista%20</a:t>
            </a:r>
            <a:endParaRPr lang="fi-FI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71537" lvl="2" indent="-171446" defTabSz="685783">
              <a:spcBef>
                <a:spcPts val="375"/>
              </a:spcBef>
            </a:pPr>
            <a:r>
              <a:rPr lang="fi-FI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Perustelumuistio</a:t>
            </a:r>
            <a:r>
              <a:rPr lang="fi-FI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fi-FI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http://</a:t>
            </a:r>
            <a:r>
              <a:rPr lang="fi-FI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valtioneuvosto.fi/paatokset/paatos?decisionId=0900908f8055704a</a:t>
            </a:r>
            <a:endParaRPr lang="fi-FI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800091" lvl="2" indent="0" defTabSz="685783">
              <a:spcBef>
                <a:spcPts val="375"/>
              </a:spcBef>
              <a:buNone/>
            </a:pPr>
            <a:r>
              <a:rPr lang="fi-FI" sz="1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 </a:t>
            </a:r>
            <a:r>
              <a:rPr lang="fi-FI" sz="16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Perustelumuistiossa hyödyllisiä esimerkkejä pykälittäin</a:t>
            </a:r>
            <a:endParaRPr lang="fi-FI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fi-FI" sz="2000" dirty="0" smtClean="0"/>
              <a:t>Lipunmyyntirajapintojen avaamisvelvoite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9</a:t>
            </a:fld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460184" y="3933329"/>
            <a:ext cx="77628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Mahdollisuus valita kenen kanssa asioi ja saada koko matkaketjua koskevat palvelut yhdeltä toimittajalta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7" y="5059095"/>
            <a:ext cx="7772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 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VM_mallipohja_suomi_kuvat" id="{644B5F1B-6DEA-AE4C-9A16-7109202DA360}" vid="{0514BE5E-060C-EA40-96DF-A30DD0161C02}"/>
    </a:ext>
  </a:extLst>
</a:theme>
</file>

<file path=ppt/theme/theme10.xml><?xml version="1.0" encoding="utf-8"?>
<a:theme xmlns:a="http://schemas.openxmlformats.org/drawingml/2006/main" name="suomenlinna_2016">
  <a:themeElements>
    <a:clrScheme name="Suomenlinnan hoitokunta">
      <a:dk1>
        <a:srgbClr val="000000"/>
      </a:dk1>
      <a:lt1>
        <a:srgbClr val="FFFFFF"/>
      </a:lt1>
      <a:dk2>
        <a:srgbClr val="1160A6"/>
      </a:dk2>
      <a:lt2>
        <a:srgbClr val="FFFFFF"/>
      </a:lt2>
      <a:accent1>
        <a:srgbClr val="ADADAD"/>
      </a:accent1>
      <a:accent2>
        <a:srgbClr val="437DE9"/>
      </a:accent2>
      <a:accent3>
        <a:srgbClr val="D5D5D5"/>
      </a:accent3>
      <a:accent4>
        <a:srgbClr val="114B95"/>
      </a:accent4>
      <a:accent5>
        <a:srgbClr val="9BC3EF"/>
      </a:accent5>
      <a:accent6>
        <a:srgbClr val="434343"/>
      </a:accent6>
      <a:hlink>
        <a:srgbClr val="114B95"/>
      </a:hlink>
      <a:folHlink>
        <a:srgbClr val="43434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LL esityspohj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uomenlinna_2016">
  <a:themeElements>
    <a:clrScheme name="Suomenlinnan hoitokunta">
      <a:dk1>
        <a:srgbClr val="000000"/>
      </a:dk1>
      <a:lt1>
        <a:srgbClr val="FFFFFF"/>
      </a:lt1>
      <a:dk2>
        <a:srgbClr val="1160A6"/>
      </a:dk2>
      <a:lt2>
        <a:srgbClr val="FFFFFF"/>
      </a:lt2>
      <a:accent1>
        <a:srgbClr val="ADADAD"/>
      </a:accent1>
      <a:accent2>
        <a:srgbClr val="437DE9"/>
      </a:accent2>
      <a:accent3>
        <a:srgbClr val="D5D5D5"/>
      </a:accent3>
      <a:accent4>
        <a:srgbClr val="114B95"/>
      </a:accent4>
      <a:accent5>
        <a:srgbClr val="9BC3EF"/>
      </a:accent5>
      <a:accent6>
        <a:srgbClr val="434343"/>
      </a:accent6>
      <a:hlink>
        <a:srgbClr val="114B95"/>
      </a:hlink>
      <a:folHlink>
        <a:srgbClr val="43434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LL esityspohj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VM 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VM_mallipohja_suomi_kuvat" id="{644B5F1B-6DEA-AE4C-9A16-7109202DA360}" vid="{0514BE5E-060C-EA40-96DF-A30DD0161C02}"/>
    </a:ext>
  </a:extLst>
</a:theme>
</file>

<file path=ppt/theme/theme3.xml><?xml version="1.0" encoding="utf-8"?>
<a:theme xmlns:a="http://schemas.openxmlformats.org/drawingml/2006/main" name="2_LVM_pp-pohja_laajakuva_juhlalogoin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4" id="{891E0BBD-7B93-3749-8B40-1A73C4C5C93A}" vid="{9D1FCBF5-BDC7-3646-BD30-35A7B7193489}"/>
    </a:ext>
  </a:extLst>
</a:theme>
</file>

<file path=ppt/theme/theme4.xml><?xml version="1.0" encoding="utf-8"?>
<a:theme xmlns:a="http://schemas.openxmlformats.org/drawingml/2006/main" name="4_LVM_pp-pohja_laajakuva_juhlalogoin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4" id="{891E0BBD-7B93-3749-8B40-1A73C4C5C93A}" vid="{9D1FCBF5-BDC7-3646-BD30-35A7B7193489}"/>
    </a:ext>
  </a:extLst>
</a:theme>
</file>

<file path=ppt/theme/theme5.xml><?xml version="1.0" encoding="utf-8"?>
<a:theme xmlns:a="http://schemas.openxmlformats.org/drawingml/2006/main" name="LVM_pp-pohja_laajakuva_juhlalogoin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4" id="{891E0BBD-7B93-3749-8B40-1A73C4C5C93A}" vid="{9D1FCBF5-BDC7-3646-BD30-35A7B7193489}"/>
    </a:ext>
  </a:extLst>
</a:theme>
</file>

<file path=ppt/theme/theme6.xml><?xml version="1.0" encoding="utf-8"?>
<a:theme xmlns:a="http://schemas.openxmlformats.org/drawingml/2006/main" name="1_LVM_pp-pohja_laajakuva_juhlalogoin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4" id="{891E0BBD-7B93-3749-8B40-1A73C4C5C93A}" vid="{9D1FCBF5-BDC7-3646-BD30-35A7B7193489}"/>
    </a:ext>
  </a:extLst>
</a:theme>
</file>

<file path=ppt/theme/theme7.xml><?xml version="1.0" encoding="utf-8"?>
<a:theme xmlns:a="http://schemas.openxmlformats.org/drawingml/2006/main" name="1_LVM_pp-pohja_laajakuva_englant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VM_mallipohja_laajakuva_englanti" id="{0F31E68A-671C-6643-8E14-99B69FB1FF67}" vid="{1FAE68DF-CE74-AD42-B2C9-222CFD271468}"/>
    </a:ext>
  </a:extLst>
</a:theme>
</file>

<file path=ppt/theme/theme8.xml><?xml version="1.0" encoding="utf-8"?>
<a:theme xmlns:a="http://schemas.openxmlformats.org/drawingml/2006/main" name="14_LVM 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VM_mallipohja_suomi_kuvat" id="{644B5F1B-6DEA-AE4C-9A16-7109202DA360}" vid="{0514BE5E-060C-EA40-96DF-A30DD0161C02}"/>
    </a:ext>
  </a:extLst>
</a:theme>
</file>

<file path=ppt/theme/theme9.xml><?xml version="1.0" encoding="utf-8"?>
<a:theme xmlns:a="http://schemas.openxmlformats.org/drawingml/2006/main" name="1_suomenlinna_2016">
  <a:themeElements>
    <a:clrScheme name="Suomenlinnan hoitokunta">
      <a:dk1>
        <a:srgbClr val="000000"/>
      </a:dk1>
      <a:lt1>
        <a:srgbClr val="FFFFFF"/>
      </a:lt1>
      <a:dk2>
        <a:srgbClr val="1160A6"/>
      </a:dk2>
      <a:lt2>
        <a:srgbClr val="FFFFFF"/>
      </a:lt2>
      <a:accent1>
        <a:srgbClr val="ADADAD"/>
      </a:accent1>
      <a:accent2>
        <a:srgbClr val="437DE9"/>
      </a:accent2>
      <a:accent3>
        <a:srgbClr val="D5D5D5"/>
      </a:accent3>
      <a:accent4>
        <a:srgbClr val="114B95"/>
      </a:accent4>
      <a:accent5>
        <a:srgbClr val="9BC3EF"/>
      </a:accent5>
      <a:accent6>
        <a:srgbClr val="434343"/>
      </a:accent6>
      <a:hlink>
        <a:srgbClr val="114B95"/>
      </a:hlink>
      <a:folHlink>
        <a:srgbClr val="43434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LL esityspohj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12E832C1014747B1849B39C79AE90D" ma:contentTypeVersion="0" ma:contentTypeDescription="Luo uusi asiakirja." ma:contentTypeScope="" ma:versionID="dffe61e0905be92f089882c3210fbc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3CCB90-E42E-4353-96AF-2C06F50D349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FD46B9-A64B-424B-9170-0E2D53822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5B195-2F10-4258-9B1E-2D74482DF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LVM_pp-pohja_suomi</Template>
  <TotalTime>0</TotalTime>
  <Words>500</Words>
  <Application>Microsoft Office PowerPoint</Application>
  <PresentationFormat>Näytössä katseltava diaesitys (4:3)</PresentationFormat>
  <Paragraphs>94</Paragraphs>
  <Slides>10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11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LVM suomi</vt:lpstr>
      <vt:lpstr>1_LVM suomi</vt:lpstr>
      <vt:lpstr>2_LVM_pp-pohja_laajakuva_juhlalogoin_suomi</vt:lpstr>
      <vt:lpstr>4_LVM_pp-pohja_laajakuva_juhlalogoin_suomi</vt:lpstr>
      <vt:lpstr>LVM_pp-pohja_laajakuva_juhlalogoin_suomi</vt:lpstr>
      <vt:lpstr>1_LVM_pp-pohja_laajakuva_juhlalogoin_suomi</vt:lpstr>
      <vt:lpstr>1_LVM_pp-pohja_laajakuva_englanti</vt:lpstr>
      <vt:lpstr>14_LVM suomi</vt:lpstr>
      <vt:lpstr>1_suomenlinna_2016</vt:lpstr>
      <vt:lpstr>suomenlinna_2016</vt:lpstr>
      <vt:lpstr>2_suomenlinna_2016</vt:lpstr>
      <vt:lpstr>Liikenteen palvelulaki </vt:lpstr>
      <vt:lpstr>Laki liikenteen palveluista  – Asiakas keskiössä</vt:lpstr>
      <vt:lpstr>PowerPoint-esitys</vt:lpstr>
      <vt:lpstr>Liikenteen palvelut asiakkaan näkökulmasta</vt:lpstr>
      <vt:lpstr>Liikennepalvelulaki mahdollistaa saumattomat matkaketjut</vt:lpstr>
      <vt:lpstr>Kaikki liikennemuodot mukaan</vt:lpstr>
      <vt:lpstr>Lain toimeenpanoa koskevia erityisiä kysymyksiä</vt:lpstr>
      <vt:lpstr>Liikenteen järjestäminen</vt:lpstr>
      <vt:lpstr>Tiedonantovelvollisuus ja lipunmyyntirajapintojen avaaminen</vt:lpstr>
      <vt:lpstr>Mitä selvityksen alla?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2016-11-29T12:25:45Z</cp:lastPrinted>
  <dcterms:created xsi:type="dcterms:W3CDTF">2016-11-29T11:31:46Z</dcterms:created>
  <dcterms:modified xsi:type="dcterms:W3CDTF">2017-10-11T06:11:52Z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0x0101007312E832C1014747B1849B39C79AE90D</vt:lpwstr>
  </property>
</Properties>
</file>