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0" r:id="rId6"/>
  </p:sldMasterIdLst>
  <p:notesMasterIdLst>
    <p:notesMasterId r:id="rId16"/>
  </p:notesMasterIdLst>
  <p:sldIdLst>
    <p:sldId id="256" r:id="rId7"/>
    <p:sldId id="257" r:id="rId8"/>
    <p:sldId id="292" r:id="rId9"/>
    <p:sldId id="294" r:id="rId10"/>
    <p:sldId id="295" r:id="rId11"/>
    <p:sldId id="259" r:id="rId12"/>
    <p:sldId id="296" r:id="rId13"/>
    <p:sldId id="297" r:id="rId14"/>
    <p:sldId id="282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E3EE-2AE7-4C0F-86FA-17B3FCBFCD5F}" type="datetimeFigureOut">
              <a:rPr lang="fi-FI" smtClean="0"/>
              <a:t>11.10.2017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9FCF0-AC6E-45FE-8750-FD4E906776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71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FCF0-AC6E-45FE-8750-FD4E9067761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443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FCF0-AC6E-45FE-8750-FD4E9067761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6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6198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1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lvl1pPr>
            <a:lvl2pPr marL="540000" indent="-2700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81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3pPr>
            <a:lvl4pPr marL="108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4pPr>
            <a:lvl5pPr marL="1350000" indent="-270000">
              <a:spcBef>
                <a:spcPts val="600"/>
              </a:spcBef>
              <a:spcAft>
                <a:spcPts val="300"/>
              </a:spcAft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2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1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3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4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autot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25" y="2132856"/>
            <a:ext cx="4168476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6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5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" name="Picture 9" descr="laiva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8" y="2127740"/>
            <a:ext cx="4172995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65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6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lento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6" y="2122854"/>
            <a:ext cx="4177305" cy="473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6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7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rautatie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6" y="2127740"/>
            <a:ext cx="4172994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4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9" name="Picture 8" descr="luonto_pien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008" y="2127740"/>
            <a:ext cx="4172995" cy="47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9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eruskalvo_Om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7500123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1556792"/>
            <a:ext cx="4439043" cy="4752528"/>
          </a:xfrm>
        </p:spPr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/>
            </a:lvl2pPr>
            <a:lvl3pPr marL="810000" indent="-270000">
              <a:buFont typeface="Arial"/>
              <a:buChar char="•"/>
              <a:defRPr/>
            </a:lvl3pPr>
            <a:lvl4pPr marL="1080000" indent="-270000">
              <a:buFont typeface="Arial"/>
              <a:buChar char="•"/>
              <a:defRPr/>
            </a:lvl4pPr>
            <a:lvl5pPr marL="1350000" indent="-270000">
              <a:buFont typeface="Arial"/>
              <a:buChar char="•"/>
              <a:defRPr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4136" y="2610805"/>
            <a:ext cx="4201225" cy="4258539"/>
          </a:xfrm>
          <a:custGeom>
            <a:avLst/>
            <a:gdLst>
              <a:gd name="connsiteX0" fmla="*/ 705129 w 4230688"/>
              <a:gd name="connsiteY0" fmla="*/ 0 h 4508500"/>
              <a:gd name="connsiteX1" fmla="*/ 4230688 w 4230688"/>
              <a:gd name="connsiteY1" fmla="*/ 0 h 4508500"/>
              <a:gd name="connsiteX2" fmla="*/ 4230688 w 4230688"/>
              <a:gd name="connsiteY2" fmla="*/ 0 h 4508500"/>
              <a:gd name="connsiteX3" fmla="*/ 4230688 w 4230688"/>
              <a:gd name="connsiteY3" fmla="*/ 3803371 h 4508500"/>
              <a:gd name="connsiteX4" fmla="*/ 3525559 w 4230688"/>
              <a:gd name="connsiteY4" fmla="*/ 4508500 h 4508500"/>
              <a:gd name="connsiteX5" fmla="*/ 0 w 4230688"/>
              <a:gd name="connsiteY5" fmla="*/ 4508500 h 4508500"/>
              <a:gd name="connsiteX6" fmla="*/ 0 w 4230688"/>
              <a:gd name="connsiteY6" fmla="*/ 4508500 h 4508500"/>
              <a:gd name="connsiteX7" fmla="*/ 0 w 4230688"/>
              <a:gd name="connsiteY7" fmla="*/ 705129 h 4508500"/>
              <a:gd name="connsiteX8" fmla="*/ 705129 w 4230688"/>
              <a:gd name="connsiteY8" fmla="*/ 0 h 4508500"/>
              <a:gd name="connsiteX0" fmla="*/ 705129 w 4361683"/>
              <a:gd name="connsiteY0" fmla="*/ 0 h 4519840"/>
              <a:gd name="connsiteX1" fmla="*/ 4230688 w 4361683"/>
              <a:gd name="connsiteY1" fmla="*/ 0 h 4519840"/>
              <a:gd name="connsiteX2" fmla="*/ 4230688 w 4361683"/>
              <a:gd name="connsiteY2" fmla="*/ 0 h 4519840"/>
              <a:gd name="connsiteX3" fmla="*/ 4230688 w 4361683"/>
              <a:gd name="connsiteY3" fmla="*/ 3803371 h 4519840"/>
              <a:gd name="connsiteX4" fmla="*/ 4171939 w 4361683"/>
              <a:gd name="connsiteY4" fmla="*/ 4519840 h 4519840"/>
              <a:gd name="connsiteX5" fmla="*/ 0 w 4361683"/>
              <a:gd name="connsiteY5" fmla="*/ 4508500 h 4519840"/>
              <a:gd name="connsiteX6" fmla="*/ 0 w 4361683"/>
              <a:gd name="connsiteY6" fmla="*/ 4508500 h 4519840"/>
              <a:gd name="connsiteX7" fmla="*/ 0 w 4361683"/>
              <a:gd name="connsiteY7" fmla="*/ 705129 h 4519840"/>
              <a:gd name="connsiteX8" fmla="*/ 705129 w 4361683"/>
              <a:gd name="connsiteY8" fmla="*/ 0 h 4519840"/>
              <a:gd name="connsiteX0" fmla="*/ 705129 w 4361683"/>
              <a:gd name="connsiteY0" fmla="*/ 0 h 4519841"/>
              <a:gd name="connsiteX1" fmla="*/ 4230688 w 4361683"/>
              <a:gd name="connsiteY1" fmla="*/ 0 h 4519841"/>
              <a:gd name="connsiteX2" fmla="*/ 4230688 w 4361683"/>
              <a:gd name="connsiteY2" fmla="*/ 0 h 4519841"/>
              <a:gd name="connsiteX3" fmla="*/ 4230688 w 4361683"/>
              <a:gd name="connsiteY3" fmla="*/ 3803371 h 4519841"/>
              <a:gd name="connsiteX4" fmla="*/ 4171939 w 4361683"/>
              <a:gd name="connsiteY4" fmla="*/ 4519840 h 4519841"/>
              <a:gd name="connsiteX5" fmla="*/ 0 w 4361683"/>
              <a:gd name="connsiteY5" fmla="*/ 4508500 h 4519841"/>
              <a:gd name="connsiteX6" fmla="*/ 1973160 w 4361683"/>
              <a:gd name="connsiteY6" fmla="*/ 4519841 h 4519841"/>
              <a:gd name="connsiteX7" fmla="*/ 0 w 4361683"/>
              <a:gd name="connsiteY7" fmla="*/ 705129 h 4519841"/>
              <a:gd name="connsiteX8" fmla="*/ 705129 w 4361683"/>
              <a:gd name="connsiteY8" fmla="*/ 0 h 451984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85560 w 4747243"/>
              <a:gd name="connsiteY5" fmla="*/ 450850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1090689 w 4747243"/>
              <a:gd name="connsiteY0" fmla="*/ 0 h 4542521"/>
              <a:gd name="connsiteX1" fmla="*/ 4616248 w 4747243"/>
              <a:gd name="connsiteY1" fmla="*/ 0 h 4542521"/>
              <a:gd name="connsiteX2" fmla="*/ 4616248 w 4747243"/>
              <a:gd name="connsiteY2" fmla="*/ 0 h 4542521"/>
              <a:gd name="connsiteX3" fmla="*/ 4616248 w 4747243"/>
              <a:gd name="connsiteY3" fmla="*/ 3803371 h 4542521"/>
              <a:gd name="connsiteX4" fmla="*/ 4557499 w 4747243"/>
              <a:gd name="connsiteY4" fmla="*/ 4519840 h 4542521"/>
              <a:gd name="connsiteX5" fmla="*/ 3095820 w 4747243"/>
              <a:gd name="connsiteY5" fmla="*/ 4497160 h 4542521"/>
              <a:gd name="connsiteX6" fmla="*/ 0 w 4747243"/>
              <a:gd name="connsiteY6" fmla="*/ 4542521 h 4542521"/>
              <a:gd name="connsiteX7" fmla="*/ 385560 w 4747243"/>
              <a:gd name="connsiteY7" fmla="*/ 705129 h 4542521"/>
              <a:gd name="connsiteX8" fmla="*/ 1090689 w 4747243"/>
              <a:gd name="connsiteY8" fmla="*/ 0 h 4542521"/>
              <a:gd name="connsiteX0" fmla="*/ 705129 w 4361683"/>
              <a:gd name="connsiteY0" fmla="*/ 0 h 4542521"/>
              <a:gd name="connsiteX1" fmla="*/ 4230688 w 4361683"/>
              <a:gd name="connsiteY1" fmla="*/ 0 h 4542521"/>
              <a:gd name="connsiteX2" fmla="*/ 4230688 w 4361683"/>
              <a:gd name="connsiteY2" fmla="*/ 0 h 4542521"/>
              <a:gd name="connsiteX3" fmla="*/ 4230688 w 4361683"/>
              <a:gd name="connsiteY3" fmla="*/ 3803371 h 4542521"/>
              <a:gd name="connsiteX4" fmla="*/ 4171939 w 4361683"/>
              <a:gd name="connsiteY4" fmla="*/ 4519840 h 4542521"/>
              <a:gd name="connsiteX5" fmla="*/ 2710260 w 4361683"/>
              <a:gd name="connsiteY5" fmla="*/ 4497160 h 4542521"/>
              <a:gd name="connsiteX6" fmla="*/ 975240 w 4361683"/>
              <a:gd name="connsiteY6" fmla="*/ 4542521 h 4542521"/>
              <a:gd name="connsiteX7" fmla="*/ 0 w 4361683"/>
              <a:gd name="connsiteY7" fmla="*/ 705129 h 4542521"/>
              <a:gd name="connsiteX8" fmla="*/ 705129 w 4361683"/>
              <a:gd name="connsiteY8" fmla="*/ 0 h 4542521"/>
              <a:gd name="connsiteX0" fmla="*/ 682449 w 4339003"/>
              <a:gd name="connsiteY0" fmla="*/ 0 h 4542521"/>
              <a:gd name="connsiteX1" fmla="*/ 4208008 w 4339003"/>
              <a:gd name="connsiteY1" fmla="*/ 0 h 4542521"/>
              <a:gd name="connsiteX2" fmla="*/ 4208008 w 4339003"/>
              <a:gd name="connsiteY2" fmla="*/ 0 h 4542521"/>
              <a:gd name="connsiteX3" fmla="*/ 4208008 w 4339003"/>
              <a:gd name="connsiteY3" fmla="*/ 3803371 h 4542521"/>
              <a:gd name="connsiteX4" fmla="*/ 4149259 w 4339003"/>
              <a:gd name="connsiteY4" fmla="*/ 4519840 h 4542521"/>
              <a:gd name="connsiteX5" fmla="*/ 2687580 w 4339003"/>
              <a:gd name="connsiteY5" fmla="*/ 4497160 h 4542521"/>
              <a:gd name="connsiteX6" fmla="*/ 952560 w 4339003"/>
              <a:gd name="connsiteY6" fmla="*/ 4542521 h 4542521"/>
              <a:gd name="connsiteX7" fmla="*/ 0 w 4339003"/>
              <a:gd name="connsiteY7" fmla="*/ 3392762 h 4542521"/>
              <a:gd name="connsiteX8" fmla="*/ 682449 w 4339003"/>
              <a:gd name="connsiteY8" fmla="*/ 0 h 4542521"/>
              <a:gd name="connsiteX0" fmla="*/ 682449 w 4339003"/>
              <a:gd name="connsiteY0" fmla="*/ 0 h 4519840"/>
              <a:gd name="connsiteX1" fmla="*/ 4208008 w 4339003"/>
              <a:gd name="connsiteY1" fmla="*/ 0 h 4519840"/>
              <a:gd name="connsiteX2" fmla="*/ 4208008 w 4339003"/>
              <a:gd name="connsiteY2" fmla="*/ 0 h 4519840"/>
              <a:gd name="connsiteX3" fmla="*/ 4208008 w 4339003"/>
              <a:gd name="connsiteY3" fmla="*/ 3803371 h 4519840"/>
              <a:gd name="connsiteX4" fmla="*/ 4149259 w 4339003"/>
              <a:gd name="connsiteY4" fmla="*/ 4519840 h 4519840"/>
              <a:gd name="connsiteX5" fmla="*/ 2687580 w 4339003"/>
              <a:gd name="connsiteY5" fmla="*/ 4497160 h 4519840"/>
              <a:gd name="connsiteX6" fmla="*/ 555660 w 4339003"/>
              <a:gd name="connsiteY6" fmla="*/ 4519840 h 4519840"/>
              <a:gd name="connsiteX7" fmla="*/ 0 w 4339003"/>
              <a:gd name="connsiteY7" fmla="*/ 3392762 h 4519840"/>
              <a:gd name="connsiteX8" fmla="*/ 682449 w 4339003"/>
              <a:gd name="connsiteY8" fmla="*/ 0 h 4519840"/>
              <a:gd name="connsiteX0" fmla="*/ 682449 w 4339003"/>
              <a:gd name="connsiteY0" fmla="*/ 0 h 4520334"/>
              <a:gd name="connsiteX1" fmla="*/ 4208008 w 4339003"/>
              <a:gd name="connsiteY1" fmla="*/ 0 h 4520334"/>
              <a:gd name="connsiteX2" fmla="*/ 4208008 w 4339003"/>
              <a:gd name="connsiteY2" fmla="*/ 0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266416 h 4786750"/>
              <a:gd name="connsiteX1" fmla="*/ 4208008 w 4339003"/>
              <a:gd name="connsiteY1" fmla="*/ 266416 h 4786750"/>
              <a:gd name="connsiteX2" fmla="*/ 4208008 w 4339003"/>
              <a:gd name="connsiteY2" fmla="*/ 0 h 4786750"/>
              <a:gd name="connsiteX3" fmla="*/ 4208008 w 4339003"/>
              <a:gd name="connsiteY3" fmla="*/ 4069787 h 4786750"/>
              <a:gd name="connsiteX4" fmla="*/ 4149259 w 4339003"/>
              <a:gd name="connsiteY4" fmla="*/ 4786256 h 4786750"/>
              <a:gd name="connsiteX5" fmla="*/ 2687580 w 4339003"/>
              <a:gd name="connsiteY5" fmla="*/ 4763576 h 4786750"/>
              <a:gd name="connsiteX6" fmla="*/ 555660 w 4339003"/>
              <a:gd name="connsiteY6" fmla="*/ 4786256 h 4786750"/>
              <a:gd name="connsiteX7" fmla="*/ 0 w 4339003"/>
              <a:gd name="connsiteY7" fmla="*/ 3659178 h 4786750"/>
              <a:gd name="connsiteX8" fmla="*/ 682449 w 4339003"/>
              <a:gd name="connsiteY8" fmla="*/ 266416 h 4786750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208008 w 4339003"/>
              <a:gd name="connsiteY2" fmla="*/ 8881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39003"/>
              <a:gd name="connsiteY0" fmla="*/ 275297 h 4795631"/>
              <a:gd name="connsiteX1" fmla="*/ 3248856 w 4339003"/>
              <a:gd name="connsiteY1" fmla="*/ 0 h 4795631"/>
              <a:gd name="connsiteX2" fmla="*/ 4199127 w 4339003"/>
              <a:gd name="connsiteY2" fmla="*/ 1864915 h 4795631"/>
              <a:gd name="connsiteX3" fmla="*/ 4208008 w 4339003"/>
              <a:gd name="connsiteY3" fmla="*/ 4078668 h 4795631"/>
              <a:gd name="connsiteX4" fmla="*/ 4149259 w 4339003"/>
              <a:gd name="connsiteY4" fmla="*/ 4795137 h 4795631"/>
              <a:gd name="connsiteX5" fmla="*/ 2687580 w 4339003"/>
              <a:gd name="connsiteY5" fmla="*/ 4772457 h 4795631"/>
              <a:gd name="connsiteX6" fmla="*/ 555660 w 4339003"/>
              <a:gd name="connsiteY6" fmla="*/ 4795137 h 4795631"/>
              <a:gd name="connsiteX7" fmla="*/ 0 w 4339003"/>
              <a:gd name="connsiteY7" fmla="*/ 3668059 h 4795631"/>
              <a:gd name="connsiteX8" fmla="*/ 682449 w 4339003"/>
              <a:gd name="connsiteY8" fmla="*/ 275297 h 4795631"/>
              <a:gd name="connsiteX0" fmla="*/ 682449 w 4347164"/>
              <a:gd name="connsiteY0" fmla="*/ 0 h 4520334"/>
              <a:gd name="connsiteX1" fmla="*/ 4208008 w 4347164"/>
              <a:gd name="connsiteY1" fmla="*/ 266416 h 4520334"/>
              <a:gd name="connsiteX2" fmla="*/ 4199127 w 4347164"/>
              <a:gd name="connsiteY2" fmla="*/ 1589618 h 4520334"/>
              <a:gd name="connsiteX3" fmla="*/ 4208008 w 4347164"/>
              <a:gd name="connsiteY3" fmla="*/ 3803371 h 4520334"/>
              <a:gd name="connsiteX4" fmla="*/ 4149259 w 4347164"/>
              <a:gd name="connsiteY4" fmla="*/ 4519840 h 4520334"/>
              <a:gd name="connsiteX5" fmla="*/ 2687580 w 4347164"/>
              <a:gd name="connsiteY5" fmla="*/ 4497160 h 4520334"/>
              <a:gd name="connsiteX6" fmla="*/ 555660 w 4347164"/>
              <a:gd name="connsiteY6" fmla="*/ 4519840 h 4520334"/>
              <a:gd name="connsiteX7" fmla="*/ 0 w 4347164"/>
              <a:gd name="connsiteY7" fmla="*/ 3392762 h 4520334"/>
              <a:gd name="connsiteX8" fmla="*/ 682449 w 4347164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199127 w 4339003"/>
              <a:gd name="connsiteY2" fmla="*/ 1589618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08008 w 4339003"/>
              <a:gd name="connsiteY1" fmla="*/ 26641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682449 w 4339003"/>
              <a:gd name="connsiteY0" fmla="*/ 0 h 4520334"/>
              <a:gd name="connsiteX1" fmla="*/ 4216889 w 4339003"/>
              <a:gd name="connsiteY1" fmla="*/ 1083426 h 4520334"/>
              <a:gd name="connsiteX2" fmla="*/ 4208008 w 4339003"/>
              <a:gd name="connsiteY2" fmla="*/ 2593119 h 4520334"/>
              <a:gd name="connsiteX3" fmla="*/ 4208008 w 4339003"/>
              <a:gd name="connsiteY3" fmla="*/ 3803371 h 4520334"/>
              <a:gd name="connsiteX4" fmla="*/ 4149259 w 4339003"/>
              <a:gd name="connsiteY4" fmla="*/ 4519840 h 4520334"/>
              <a:gd name="connsiteX5" fmla="*/ 2687580 w 4339003"/>
              <a:gd name="connsiteY5" fmla="*/ 4497160 h 4520334"/>
              <a:gd name="connsiteX6" fmla="*/ 555660 w 4339003"/>
              <a:gd name="connsiteY6" fmla="*/ 4519840 h 4520334"/>
              <a:gd name="connsiteX7" fmla="*/ 0 w 4339003"/>
              <a:gd name="connsiteY7" fmla="*/ 3392762 h 4520334"/>
              <a:gd name="connsiteX8" fmla="*/ 682449 w 4339003"/>
              <a:gd name="connsiteY8" fmla="*/ 0 h 4520334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2920468 w 4339003"/>
              <a:gd name="connsiteY0" fmla="*/ 0 h 4396007"/>
              <a:gd name="connsiteX1" fmla="*/ 4216889 w 4339003"/>
              <a:gd name="connsiteY1" fmla="*/ 959099 h 4396007"/>
              <a:gd name="connsiteX2" fmla="*/ 4208008 w 4339003"/>
              <a:gd name="connsiteY2" fmla="*/ 2468792 h 4396007"/>
              <a:gd name="connsiteX3" fmla="*/ 4208008 w 4339003"/>
              <a:gd name="connsiteY3" fmla="*/ 3679044 h 4396007"/>
              <a:gd name="connsiteX4" fmla="*/ 4149259 w 4339003"/>
              <a:gd name="connsiteY4" fmla="*/ 4395513 h 4396007"/>
              <a:gd name="connsiteX5" fmla="*/ 2687580 w 4339003"/>
              <a:gd name="connsiteY5" fmla="*/ 4372833 h 4396007"/>
              <a:gd name="connsiteX6" fmla="*/ 555660 w 4339003"/>
              <a:gd name="connsiteY6" fmla="*/ 4395513 h 4396007"/>
              <a:gd name="connsiteX7" fmla="*/ 0 w 4339003"/>
              <a:gd name="connsiteY7" fmla="*/ 3268435 h 4396007"/>
              <a:gd name="connsiteX8" fmla="*/ 2920468 w 4339003"/>
              <a:gd name="connsiteY8" fmla="*/ 0 h 4396007"/>
              <a:gd name="connsiteX0" fmla="*/ 4234861 w 4339003"/>
              <a:gd name="connsiteY0" fmla="*/ 27205 h 4272243"/>
              <a:gd name="connsiteX1" fmla="*/ 4216889 w 4339003"/>
              <a:gd name="connsiteY1" fmla="*/ 835335 h 4272243"/>
              <a:gd name="connsiteX2" fmla="*/ 4208008 w 4339003"/>
              <a:gd name="connsiteY2" fmla="*/ 2345028 h 4272243"/>
              <a:gd name="connsiteX3" fmla="*/ 4208008 w 4339003"/>
              <a:gd name="connsiteY3" fmla="*/ 3555280 h 4272243"/>
              <a:gd name="connsiteX4" fmla="*/ 4149259 w 4339003"/>
              <a:gd name="connsiteY4" fmla="*/ 4271749 h 4272243"/>
              <a:gd name="connsiteX5" fmla="*/ 2687580 w 4339003"/>
              <a:gd name="connsiteY5" fmla="*/ 4249069 h 4272243"/>
              <a:gd name="connsiteX6" fmla="*/ 555660 w 4339003"/>
              <a:gd name="connsiteY6" fmla="*/ 4271749 h 4272243"/>
              <a:gd name="connsiteX7" fmla="*/ 0 w 4339003"/>
              <a:gd name="connsiteY7" fmla="*/ 3144671 h 4272243"/>
              <a:gd name="connsiteX8" fmla="*/ 4234861 w 4339003"/>
              <a:gd name="connsiteY8" fmla="*/ 27205 h 4272243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34861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34861 w 4339003"/>
              <a:gd name="connsiteY8" fmla="*/ 0 h 4245038"/>
              <a:gd name="connsiteX0" fmla="*/ 4217099 w 4339003"/>
              <a:gd name="connsiteY0" fmla="*/ 0 h 4245038"/>
              <a:gd name="connsiteX1" fmla="*/ 4216889 w 4339003"/>
              <a:gd name="connsiteY1" fmla="*/ 808130 h 4245038"/>
              <a:gd name="connsiteX2" fmla="*/ 4208008 w 4339003"/>
              <a:gd name="connsiteY2" fmla="*/ 2317823 h 4245038"/>
              <a:gd name="connsiteX3" fmla="*/ 4208008 w 4339003"/>
              <a:gd name="connsiteY3" fmla="*/ 3528075 h 4245038"/>
              <a:gd name="connsiteX4" fmla="*/ 4149259 w 4339003"/>
              <a:gd name="connsiteY4" fmla="*/ 4244544 h 4245038"/>
              <a:gd name="connsiteX5" fmla="*/ 2687580 w 4339003"/>
              <a:gd name="connsiteY5" fmla="*/ 4221864 h 4245038"/>
              <a:gd name="connsiteX6" fmla="*/ 555660 w 4339003"/>
              <a:gd name="connsiteY6" fmla="*/ 4244544 h 4245038"/>
              <a:gd name="connsiteX7" fmla="*/ 0 w 4339003"/>
              <a:gd name="connsiteY7" fmla="*/ 3117466 h 4245038"/>
              <a:gd name="connsiteX8" fmla="*/ 4217099 w 4339003"/>
              <a:gd name="connsiteY8" fmla="*/ 0 h 4245038"/>
              <a:gd name="connsiteX0" fmla="*/ 4530644 w 4652548"/>
              <a:gd name="connsiteY0" fmla="*/ 11031 h 4256069"/>
              <a:gd name="connsiteX1" fmla="*/ 4530434 w 4652548"/>
              <a:gd name="connsiteY1" fmla="*/ 819161 h 4256069"/>
              <a:gd name="connsiteX2" fmla="*/ 4521553 w 4652548"/>
              <a:gd name="connsiteY2" fmla="*/ 2328854 h 4256069"/>
              <a:gd name="connsiteX3" fmla="*/ 4521553 w 4652548"/>
              <a:gd name="connsiteY3" fmla="*/ 3539106 h 4256069"/>
              <a:gd name="connsiteX4" fmla="*/ 4462804 w 4652548"/>
              <a:gd name="connsiteY4" fmla="*/ 4255575 h 4256069"/>
              <a:gd name="connsiteX5" fmla="*/ 3001125 w 4652548"/>
              <a:gd name="connsiteY5" fmla="*/ 4232895 h 4256069"/>
              <a:gd name="connsiteX6" fmla="*/ 869205 w 4652548"/>
              <a:gd name="connsiteY6" fmla="*/ 4255575 h 4256069"/>
              <a:gd name="connsiteX7" fmla="*/ 313545 w 4652548"/>
              <a:gd name="connsiteY7" fmla="*/ 3128497 h 4256069"/>
              <a:gd name="connsiteX8" fmla="*/ 4530644 w 4652548"/>
              <a:gd name="connsiteY8" fmla="*/ 11031 h 425606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588566 w 4710470"/>
              <a:gd name="connsiteY0" fmla="*/ 11001 h 4256039"/>
              <a:gd name="connsiteX1" fmla="*/ 4588356 w 4710470"/>
              <a:gd name="connsiteY1" fmla="*/ 819131 h 4256039"/>
              <a:gd name="connsiteX2" fmla="*/ 4579475 w 4710470"/>
              <a:gd name="connsiteY2" fmla="*/ 2328824 h 4256039"/>
              <a:gd name="connsiteX3" fmla="*/ 4579475 w 4710470"/>
              <a:gd name="connsiteY3" fmla="*/ 3539076 h 4256039"/>
              <a:gd name="connsiteX4" fmla="*/ 4520726 w 4710470"/>
              <a:gd name="connsiteY4" fmla="*/ 4255545 h 4256039"/>
              <a:gd name="connsiteX5" fmla="*/ 3059047 w 4710470"/>
              <a:gd name="connsiteY5" fmla="*/ 4232865 h 4256039"/>
              <a:gd name="connsiteX6" fmla="*/ 927127 w 4710470"/>
              <a:gd name="connsiteY6" fmla="*/ 4255545 h 4256039"/>
              <a:gd name="connsiteX7" fmla="*/ 371467 w 4710470"/>
              <a:gd name="connsiteY7" fmla="*/ 3128467 h 4256039"/>
              <a:gd name="connsiteX8" fmla="*/ 4588566 w 4710470"/>
              <a:gd name="connsiteY8" fmla="*/ 11001 h 4256039"/>
              <a:gd name="connsiteX0" fmla="*/ 4607905 w 4729809"/>
              <a:gd name="connsiteY0" fmla="*/ 11222 h 4256260"/>
              <a:gd name="connsiteX1" fmla="*/ 4607695 w 4729809"/>
              <a:gd name="connsiteY1" fmla="*/ 819352 h 4256260"/>
              <a:gd name="connsiteX2" fmla="*/ 4598814 w 4729809"/>
              <a:gd name="connsiteY2" fmla="*/ 2329045 h 4256260"/>
              <a:gd name="connsiteX3" fmla="*/ 4598814 w 4729809"/>
              <a:gd name="connsiteY3" fmla="*/ 3539297 h 4256260"/>
              <a:gd name="connsiteX4" fmla="*/ 4540065 w 4729809"/>
              <a:gd name="connsiteY4" fmla="*/ 4255766 h 4256260"/>
              <a:gd name="connsiteX5" fmla="*/ 3078386 w 4729809"/>
              <a:gd name="connsiteY5" fmla="*/ 4233086 h 4256260"/>
              <a:gd name="connsiteX6" fmla="*/ 946466 w 4729809"/>
              <a:gd name="connsiteY6" fmla="*/ 4255766 h 4256260"/>
              <a:gd name="connsiteX7" fmla="*/ 390806 w 4729809"/>
              <a:gd name="connsiteY7" fmla="*/ 3128688 h 4256260"/>
              <a:gd name="connsiteX8" fmla="*/ 4607905 w 4729809"/>
              <a:gd name="connsiteY8" fmla="*/ 11222 h 4256260"/>
              <a:gd name="connsiteX0" fmla="*/ 4536783 w 4658687"/>
              <a:gd name="connsiteY0" fmla="*/ 8722 h 4253760"/>
              <a:gd name="connsiteX1" fmla="*/ 4536573 w 4658687"/>
              <a:gd name="connsiteY1" fmla="*/ 816852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760"/>
              <a:gd name="connsiteX1" fmla="*/ 4536573 w 4658687"/>
              <a:gd name="connsiteY1" fmla="*/ 1029985 h 4253760"/>
              <a:gd name="connsiteX2" fmla="*/ 4527692 w 4658687"/>
              <a:gd name="connsiteY2" fmla="*/ 2326545 h 4253760"/>
              <a:gd name="connsiteX3" fmla="*/ 4527692 w 4658687"/>
              <a:gd name="connsiteY3" fmla="*/ 3536797 h 4253760"/>
              <a:gd name="connsiteX4" fmla="*/ 4468943 w 4658687"/>
              <a:gd name="connsiteY4" fmla="*/ 4253266 h 4253760"/>
              <a:gd name="connsiteX5" fmla="*/ 3007264 w 4658687"/>
              <a:gd name="connsiteY5" fmla="*/ 4230586 h 4253760"/>
              <a:gd name="connsiteX6" fmla="*/ 875344 w 4658687"/>
              <a:gd name="connsiteY6" fmla="*/ 4253266 h 4253760"/>
              <a:gd name="connsiteX7" fmla="*/ 319684 w 4658687"/>
              <a:gd name="connsiteY7" fmla="*/ 3126188 h 4253760"/>
              <a:gd name="connsiteX8" fmla="*/ 4536783 w 4658687"/>
              <a:gd name="connsiteY8" fmla="*/ 8722 h 4253760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87193 w 4658687"/>
              <a:gd name="connsiteY5" fmla="*/ 423946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658687"/>
              <a:gd name="connsiteY0" fmla="*/ 8722 h 4253266"/>
              <a:gd name="connsiteX1" fmla="*/ 4536573 w 4658687"/>
              <a:gd name="connsiteY1" fmla="*/ 1029985 h 4253266"/>
              <a:gd name="connsiteX2" fmla="*/ 4527692 w 4658687"/>
              <a:gd name="connsiteY2" fmla="*/ 2326545 h 4253266"/>
              <a:gd name="connsiteX3" fmla="*/ 4527692 w 4658687"/>
              <a:gd name="connsiteY3" fmla="*/ 3536797 h 4253266"/>
              <a:gd name="connsiteX4" fmla="*/ 4468943 w 4658687"/>
              <a:gd name="connsiteY4" fmla="*/ 4253266 h 4253266"/>
              <a:gd name="connsiteX5" fmla="*/ 3096074 w 4658687"/>
              <a:gd name="connsiteY5" fmla="*/ 4248347 h 4253266"/>
              <a:gd name="connsiteX6" fmla="*/ 875344 w 4658687"/>
              <a:gd name="connsiteY6" fmla="*/ 4253266 h 4253266"/>
              <a:gd name="connsiteX7" fmla="*/ 319684 w 4658687"/>
              <a:gd name="connsiteY7" fmla="*/ 3126188 h 4253266"/>
              <a:gd name="connsiteX8" fmla="*/ 4536783 w 4658687"/>
              <a:gd name="connsiteY8" fmla="*/ 8722 h 4253266"/>
              <a:gd name="connsiteX0" fmla="*/ 4536783 w 4709940"/>
              <a:gd name="connsiteY0" fmla="*/ 8722 h 4253266"/>
              <a:gd name="connsiteX1" fmla="*/ 4536573 w 4709940"/>
              <a:gd name="connsiteY1" fmla="*/ 1029985 h 4253266"/>
              <a:gd name="connsiteX2" fmla="*/ 4527692 w 4709940"/>
              <a:gd name="connsiteY2" fmla="*/ 2326545 h 4253266"/>
              <a:gd name="connsiteX3" fmla="*/ 4527692 w 4709940"/>
              <a:gd name="connsiteY3" fmla="*/ 3536797 h 4253266"/>
              <a:gd name="connsiteX4" fmla="*/ 4539992 w 4709940"/>
              <a:gd name="connsiteY4" fmla="*/ 4253266 h 4253266"/>
              <a:gd name="connsiteX5" fmla="*/ 3096074 w 4709940"/>
              <a:gd name="connsiteY5" fmla="*/ 4248347 h 4253266"/>
              <a:gd name="connsiteX6" fmla="*/ 875344 w 4709940"/>
              <a:gd name="connsiteY6" fmla="*/ 4253266 h 4253266"/>
              <a:gd name="connsiteX7" fmla="*/ 319684 w 4709940"/>
              <a:gd name="connsiteY7" fmla="*/ 3126188 h 4253266"/>
              <a:gd name="connsiteX8" fmla="*/ 4536783 w 4709940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18811 w 4539992"/>
              <a:gd name="connsiteY1" fmla="*/ 1029985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36783 w 4539992"/>
              <a:gd name="connsiteY0" fmla="*/ 8722 h 4253266"/>
              <a:gd name="connsiteX1" fmla="*/ 4536573 w 4539992"/>
              <a:gd name="connsiteY1" fmla="*/ 1074387 h 4253266"/>
              <a:gd name="connsiteX2" fmla="*/ 4527692 w 4539992"/>
              <a:gd name="connsiteY2" fmla="*/ 2326545 h 4253266"/>
              <a:gd name="connsiteX3" fmla="*/ 4527692 w 4539992"/>
              <a:gd name="connsiteY3" fmla="*/ 3536797 h 4253266"/>
              <a:gd name="connsiteX4" fmla="*/ 4539992 w 4539992"/>
              <a:gd name="connsiteY4" fmla="*/ 4253266 h 4253266"/>
              <a:gd name="connsiteX5" fmla="*/ 3096074 w 4539992"/>
              <a:gd name="connsiteY5" fmla="*/ 4248347 h 4253266"/>
              <a:gd name="connsiteX6" fmla="*/ 875344 w 4539992"/>
              <a:gd name="connsiteY6" fmla="*/ 4253266 h 4253266"/>
              <a:gd name="connsiteX7" fmla="*/ 319684 w 4539992"/>
              <a:gd name="connsiteY7" fmla="*/ 3126188 h 4253266"/>
              <a:gd name="connsiteX8" fmla="*/ 4536783 w 4539992"/>
              <a:gd name="connsiteY8" fmla="*/ 8722 h 4253266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79660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31818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36839 w 4549139"/>
              <a:gd name="connsiteY3" fmla="*/ 3542070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549139"/>
              <a:gd name="connsiteY0" fmla="*/ 13995 h 4258539"/>
              <a:gd name="connsiteX1" fmla="*/ 4545720 w 4549139"/>
              <a:gd name="connsiteY1" fmla="*/ 1049777 h 4258539"/>
              <a:gd name="connsiteX2" fmla="*/ 4536839 w 4549139"/>
              <a:gd name="connsiteY2" fmla="*/ 2361700 h 4258539"/>
              <a:gd name="connsiteX3" fmla="*/ 4544309 w 4549139"/>
              <a:gd name="connsiteY3" fmla="*/ 3504717 h 4258539"/>
              <a:gd name="connsiteX4" fmla="*/ 4549139 w 4549139"/>
              <a:gd name="connsiteY4" fmla="*/ 4258539 h 4258539"/>
              <a:gd name="connsiteX5" fmla="*/ 3105221 w 4549139"/>
              <a:gd name="connsiteY5" fmla="*/ 4253620 h 4258539"/>
              <a:gd name="connsiteX6" fmla="*/ 884491 w 4549139"/>
              <a:gd name="connsiteY6" fmla="*/ 4258539 h 4258539"/>
              <a:gd name="connsiteX7" fmla="*/ 328831 w 4549139"/>
              <a:gd name="connsiteY7" fmla="*/ 3131461 h 4258539"/>
              <a:gd name="connsiteX8" fmla="*/ 4545930 w 4549139"/>
              <a:gd name="connsiteY8" fmla="*/ 13995 h 4258539"/>
              <a:gd name="connsiteX0" fmla="*/ 4545930 w 4652207"/>
              <a:gd name="connsiteY0" fmla="*/ 13995 h 4258539"/>
              <a:gd name="connsiteX1" fmla="*/ 4545720 w 4652207"/>
              <a:gd name="connsiteY1" fmla="*/ 1049777 h 4258539"/>
              <a:gd name="connsiteX2" fmla="*/ 4536839 w 4652207"/>
              <a:gd name="connsiteY2" fmla="*/ 2361700 h 4258539"/>
              <a:gd name="connsiteX3" fmla="*/ 4549139 w 4652207"/>
              <a:gd name="connsiteY3" fmla="*/ 4258539 h 4258539"/>
              <a:gd name="connsiteX4" fmla="*/ 3105221 w 4652207"/>
              <a:gd name="connsiteY4" fmla="*/ 4253620 h 4258539"/>
              <a:gd name="connsiteX5" fmla="*/ 884491 w 4652207"/>
              <a:gd name="connsiteY5" fmla="*/ 4258539 h 4258539"/>
              <a:gd name="connsiteX6" fmla="*/ 328831 w 4652207"/>
              <a:gd name="connsiteY6" fmla="*/ 3131461 h 4258539"/>
              <a:gd name="connsiteX7" fmla="*/ 4545930 w 4652207"/>
              <a:gd name="connsiteY7" fmla="*/ 13995 h 4258539"/>
              <a:gd name="connsiteX0" fmla="*/ 4545930 w 4655080"/>
              <a:gd name="connsiteY0" fmla="*/ 13995 h 4258539"/>
              <a:gd name="connsiteX1" fmla="*/ 4545720 w 4655080"/>
              <a:gd name="connsiteY1" fmla="*/ 1049777 h 4258539"/>
              <a:gd name="connsiteX2" fmla="*/ 4549139 w 4655080"/>
              <a:gd name="connsiteY2" fmla="*/ 4258539 h 4258539"/>
              <a:gd name="connsiteX3" fmla="*/ 3105221 w 4655080"/>
              <a:gd name="connsiteY3" fmla="*/ 4253620 h 4258539"/>
              <a:gd name="connsiteX4" fmla="*/ 884491 w 4655080"/>
              <a:gd name="connsiteY4" fmla="*/ 4258539 h 4258539"/>
              <a:gd name="connsiteX5" fmla="*/ 328831 w 4655080"/>
              <a:gd name="connsiteY5" fmla="*/ 3131461 h 4258539"/>
              <a:gd name="connsiteX6" fmla="*/ 4545930 w 4655080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549309"/>
              <a:gd name="connsiteY0" fmla="*/ 13995 h 4258539"/>
              <a:gd name="connsiteX1" fmla="*/ 4545720 w 4549309"/>
              <a:gd name="connsiteY1" fmla="*/ 1049777 h 4258539"/>
              <a:gd name="connsiteX2" fmla="*/ 4549139 w 4549309"/>
              <a:gd name="connsiteY2" fmla="*/ 4258539 h 4258539"/>
              <a:gd name="connsiteX3" fmla="*/ 3105221 w 4549309"/>
              <a:gd name="connsiteY3" fmla="*/ 4253620 h 4258539"/>
              <a:gd name="connsiteX4" fmla="*/ 884491 w 4549309"/>
              <a:gd name="connsiteY4" fmla="*/ 4258539 h 4258539"/>
              <a:gd name="connsiteX5" fmla="*/ 328831 w 4549309"/>
              <a:gd name="connsiteY5" fmla="*/ 3131461 h 4258539"/>
              <a:gd name="connsiteX6" fmla="*/ 4545930 w 4549309"/>
              <a:gd name="connsiteY6" fmla="*/ 13995 h 4258539"/>
              <a:gd name="connsiteX0" fmla="*/ 4545930 w 4920120"/>
              <a:gd name="connsiteY0" fmla="*/ 13995 h 4258539"/>
              <a:gd name="connsiteX1" fmla="*/ 4549139 w 4920120"/>
              <a:gd name="connsiteY1" fmla="*/ 4258539 h 4258539"/>
              <a:gd name="connsiteX2" fmla="*/ 3105221 w 4920120"/>
              <a:gd name="connsiteY2" fmla="*/ 4253620 h 4258539"/>
              <a:gd name="connsiteX3" fmla="*/ 884491 w 4920120"/>
              <a:gd name="connsiteY3" fmla="*/ 4258539 h 4258539"/>
              <a:gd name="connsiteX4" fmla="*/ 328831 w 4920120"/>
              <a:gd name="connsiteY4" fmla="*/ 3131461 h 4258539"/>
              <a:gd name="connsiteX5" fmla="*/ 4545930 w 4920120"/>
              <a:gd name="connsiteY5" fmla="*/ 13995 h 4258539"/>
              <a:gd name="connsiteX0" fmla="*/ 4545930 w 4857953"/>
              <a:gd name="connsiteY0" fmla="*/ 13995 h 4258539"/>
              <a:gd name="connsiteX1" fmla="*/ 4549139 w 4857953"/>
              <a:gd name="connsiteY1" fmla="*/ 4258539 h 4258539"/>
              <a:gd name="connsiteX2" fmla="*/ 3105221 w 4857953"/>
              <a:gd name="connsiteY2" fmla="*/ 4253620 h 4258539"/>
              <a:gd name="connsiteX3" fmla="*/ 884491 w 4857953"/>
              <a:gd name="connsiteY3" fmla="*/ 4258539 h 4258539"/>
              <a:gd name="connsiteX4" fmla="*/ 328831 w 4857953"/>
              <a:gd name="connsiteY4" fmla="*/ 3131461 h 4258539"/>
              <a:gd name="connsiteX5" fmla="*/ 4545930 w 4857953"/>
              <a:gd name="connsiteY5" fmla="*/ 13995 h 4258539"/>
              <a:gd name="connsiteX0" fmla="*/ 4545930 w 4549139"/>
              <a:gd name="connsiteY0" fmla="*/ 13995 h 4258539"/>
              <a:gd name="connsiteX1" fmla="*/ 4549139 w 4549139"/>
              <a:gd name="connsiteY1" fmla="*/ 4258539 h 4258539"/>
              <a:gd name="connsiteX2" fmla="*/ 3105221 w 4549139"/>
              <a:gd name="connsiteY2" fmla="*/ 4253620 h 4258539"/>
              <a:gd name="connsiteX3" fmla="*/ 884491 w 4549139"/>
              <a:gd name="connsiteY3" fmla="*/ 4258539 h 4258539"/>
              <a:gd name="connsiteX4" fmla="*/ 328831 w 4549139"/>
              <a:gd name="connsiteY4" fmla="*/ 3131461 h 4258539"/>
              <a:gd name="connsiteX5" fmla="*/ 4545930 w 4549139"/>
              <a:gd name="connsiteY5" fmla="*/ 13995 h 425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9139" h="4258539">
                <a:moveTo>
                  <a:pt x="4545930" y="13995"/>
                </a:moveTo>
                <a:cubicBezTo>
                  <a:pt x="4547086" y="1576429"/>
                  <a:pt x="4542730" y="2894524"/>
                  <a:pt x="4549139" y="4258539"/>
                </a:cubicBezTo>
                <a:lnTo>
                  <a:pt x="3105221" y="4253620"/>
                </a:lnTo>
                <a:lnTo>
                  <a:pt x="884491" y="4258539"/>
                </a:lnTo>
                <a:cubicBezTo>
                  <a:pt x="699271" y="3882846"/>
                  <a:pt x="682791" y="3853495"/>
                  <a:pt x="328831" y="3131461"/>
                </a:cubicBezTo>
                <a:cubicBezTo>
                  <a:pt x="151210" y="2688746"/>
                  <a:pt x="-1465193" y="-225779"/>
                  <a:pt x="4545930" y="1399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eruskalvo - kaksi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1" y="1555200"/>
            <a:ext cx="3645244" cy="4643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2228-0A33-4AD7-A93B-A4E96F6D1AF8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159506" y="1555200"/>
            <a:ext cx="3645244" cy="46434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20185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10" name="Picture 9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033029"/>
            <a:ext cx="9152841" cy="4824971"/>
          </a:xfrm>
          <a:custGeom>
            <a:avLst/>
            <a:gdLst>
              <a:gd name="connsiteX0" fmla="*/ 0 w 9901238"/>
              <a:gd name="connsiteY0" fmla="*/ 0 h 4653136"/>
              <a:gd name="connsiteX1" fmla="*/ 9125700 w 9901238"/>
              <a:gd name="connsiteY1" fmla="*/ 0 h 4653136"/>
              <a:gd name="connsiteX2" fmla="*/ 9901238 w 9901238"/>
              <a:gd name="connsiteY2" fmla="*/ 775538 h 4653136"/>
              <a:gd name="connsiteX3" fmla="*/ 9901238 w 9901238"/>
              <a:gd name="connsiteY3" fmla="*/ 4653136 h 4653136"/>
              <a:gd name="connsiteX4" fmla="*/ 0 w 9901238"/>
              <a:gd name="connsiteY4" fmla="*/ 4653136 h 4653136"/>
              <a:gd name="connsiteX5" fmla="*/ 0 w 9901238"/>
              <a:gd name="connsiteY5" fmla="*/ 0 h 4653136"/>
              <a:gd name="connsiteX0" fmla="*/ 0 w 9901238"/>
              <a:gd name="connsiteY0" fmla="*/ 181443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181443 h 4834579"/>
              <a:gd name="connsiteX0" fmla="*/ 0 w 9901238"/>
              <a:gd name="connsiteY0" fmla="*/ 317526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317526 h 4834579"/>
              <a:gd name="connsiteX0" fmla="*/ 0 w 9901238"/>
              <a:gd name="connsiteY0" fmla="*/ 317526 h 4834579"/>
              <a:gd name="connsiteX1" fmla="*/ 5723700 w 9901238"/>
              <a:gd name="connsiteY1" fmla="*/ 0 h 4834579"/>
              <a:gd name="connsiteX2" fmla="*/ 9901238 w 9901238"/>
              <a:gd name="connsiteY2" fmla="*/ 956981 h 4834579"/>
              <a:gd name="connsiteX3" fmla="*/ 9901238 w 9901238"/>
              <a:gd name="connsiteY3" fmla="*/ 4834579 h 4834579"/>
              <a:gd name="connsiteX4" fmla="*/ 0 w 9901238"/>
              <a:gd name="connsiteY4" fmla="*/ 4834579 h 4834579"/>
              <a:gd name="connsiteX5" fmla="*/ 0 w 9901238"/>
              <a:gd name="connsiteY5" fmla="*/ 317526 h 4834579"/>
              <a:gd name="connsiteX0" fmla="*/ 0 w 10096745"/>
              <a:gd name="connsiteY0" fmla="*/ 73104 h 4590157"/>
              <a:gd name="connsiteX1" fmla="*/ 9908160 w 10096745"/>
              <a:gd name="connsiteY1" fmla="*/ 129805 h 4590157"/>
              <a:gd name="connsiteX2" fmla="*/ 9901238 w 10096745"/>
              <a:gd name="connsiteY2" fmla="*/ 712559 h 4590157"/>
              <a:gd name="connsiteX3" fmla="*/ 9901238 w 10096745"/>
              <a:gd name="connsiteY3" fmla="*/ 4590157 h 4590157"/>
              <a:gd name="connsiteX4" fmla="*/ 0 w 10096745"/>
              <a:gd name="connsiteY4" fmla="*/ 4590157 h 4590157"/>
              <a:gd name="connsiteX5" fmla="*/ 0 w 10096745"/>
              <a:gd name="connsiteY5" fmla="*/ 73104 h 4590157"/>
              <a:gd name="connsiteX0" fmla="*/ 0 w 10096745"/>
              <a:gd name="connsiteY0" fmla="*/ 307918 h 4824971"/>
              <a:gd name="connsiteX1" fmla="*/ 9908160 w 10096745"/>
              <a:gd name="connsiteY1" fmla="*/ 364619 h 4824971"/>
              <a:gd name="connsiteX2" fmla="*/ 9901238 w 10096745"/>
              <a:gd name="connsiteY2" fmla="*/ 947373 h 4824971"/>
              <a:gd name="connsiteX3" fmla="*/ 9901238 w 10096745"/>
              <a:gd name="connsiteY3" fmla="*/ 4824971 h 4824971"/>
              <a:gd name="connsiteX4" fmla="*/ 0 w 10096745"/>
              <a:gd name="connsiteY4" fmla="*/ 4824971 h 4824971"/>
              <a:gd name="connsiteX5" fmla="*/ 0 w 10096745"/>
              <a:gd name="connsiteY5" fmla="*/ 307918 h 4824971"/>
              <a:gd name="connsiteX0" fmla="*/ 0 w 9910811"/>
              <a:gd name="connsiteY0" fmla="*/ 307918 h 4824971"/>
              <a:gd name="connsiteX1" fmla="*/ 9908160 w 9910811"/>
              <a:gd name="connsiteY1" fmla="*/ 364619 h 4824971"/>
              <a:gd name="connsiteX2" fmla="*/ 9901238 w 9910811"/>
              <a:gd name="connsiteY2" fmla="*/ 947373 h 4824971"/>
              <a:gd name="connsiteX3" fmla="*/ 9901238 w 9910811"/>
              <a:gd name="connsiteY3" fmla="*/ 4824971 h 4824971"/>
              <a:gd name="connsiteX4" fmla="*/ 0 w 9910811"/>
              <a:gd name="connsiteY4" fmla="*/ 4824971 h 4824971"/>
              <a:gd name="connsiteX5" fmla="*/ 0 w 9910811"/>
              <a:gd name="connsiteY5" fmla="*/ 307918 h 482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10811" h="4824971">
                <a:moveTo>
                  <a:pt x="0" y="307918"/>
                </a:moveTo>
                <a:cubicBezTo>
                  <a:pt x="2440880" y="115134"/>
                  <a:pt x="7342540" y="-304454"/>
                  <a:pt x="9908160" y="364619"/>
                </a:cubicBezTo>
                <a:cubicBezTo>
                  <a:pt x="9916898" y="353279"/>
                  <a:pt x="9901238" y="519055"/>
                  <a:pt x="9901238" y="947373"/>
                </a:cubicBezTo>
                <a:lnTo>
                  <a:pt x="9901238" y="4824971"/>
                </a:lnTo>
                <a:lnTo>
                  <a:pt x="0" y="4824971"/>
                </a:lnTo>
                <a:lnTo>
                  <a:pt x="0" y="307918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33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eruskalvo -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2" y="1555200"/>
            <a:ext cx="4439043" cy="464347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0872-C015-4CC2-A7ED-4F93A597588D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7516685" y="2060848"/>
            <a:ext cx="1643876" cy="4797152"/>
          </a:xfrm>
          <a:custGeom>
            <a:avLst/>
            <a:gdLst>
              <a:gd name="connsiteX0" fmla="*/ 0 w 918170"/>
              <a:gd name="connsiteY0" fmla="*/ 0 h 4797152"/>
              <a:gd name="connsiteX1" fmla="*/ 918170 w 918170"/>
              <a:gd name="connsiteY1" fmla="*/ 0 h 4797152"/>
              <a:gd name="connsiteX2" fmla="*/ 918170 w 918170"/>
              <a:gd name="connsiteY2" fmla="*/ 4797152 h 4797152"/>
              <a:gd name="connsiteX3" fmla="*/ 0 w 918170"/>
              <a:gd name="connsiteY3" fmla="*/ 4797152 h 4797152"/>
              <a:gd name="connsiteX4" fmla="*/ 0 w 918170"/>
              <a:gd name="connsiteY4" fmla="*/ 0 h 4797152"/>
              <a:gd name="connsiteX0" fmla="*/ 0 w 1780010"/>
              <a:gd name="connsiteY0" fmla="*/ 1179383 h 4797152"/>
              <a:gd name="connsiteX1" fmla="*/ 1780010 w 1780010"/>
              <a:gd name="connsiteY1" fmla="*/ 0 h 4797152"/>
              <a:gd name="connsiteX2" fmla="*/ 1780010 w 1780010"/>
              <a:gd name="connsiteY2" fmla="*/ 4797152 h 4797152"/>
              <a:gd name="connsiteX3" fmla="*/ 861840 w 1780010"/>
              <a:gd name="connsiteY3" fmla="*/ 4797152 h 4797152"/>
              <a:gd name="connsiteX4" fmla="*/ 0 w 1780010"/>
              <a:gd name="connsiteY4" fmla="*/ 1179383 h 479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010" h="4797152">
                <a:moveTo>
                  <a:pt x="0" y="1179383"/>
                </a:moveTo>
                <a:lnTo>
                  <a:pt x="1780010" y="0"/>
                </a:lnTo>
                <a:lnTo>
                  <a:pt x="1780010" y="4797152"/>
                </a:lnTo>
                <a:lnTo>
                  <a:pt x="861840" y="4797152"/>
                </a:lnTo>
                <a:lnTo>
                  <a:pt x="0" y="11793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971005" y="1555200"/>
            <a:ext cx="2726537" cy="3872472"/>
          </a:xfrm>
          <a:prstGeom prst="round2Diag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fi-FI" noProof="1" smtClean="0"/>
              <a:t>Kuva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675760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eruskalvo - Oma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0872-C015-4CC2-A7ED-4F93A597588D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82444" y="1555200"/>
            <a:ext cx="7315098" cy="4808576"/>
          </a:xfrm>
          <a:prstGeom prst="round2DiagRect">
            <a:avLst/>
          </a:prstGeo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fi-FI" noProof="1" smtClean="0"/>
              <a:t>Kuva</a:t>
            </a:r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7824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11" name="Picture 10" descr="autot_iso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4" name="Picture 3" descr="laiva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8" name="Picture 7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9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  <p:pic>
        <p:nvPicPr>
          <p:cNvPr id="10" name="Picture 9" descr="lento_iso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68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2" name="Picture 1" descr="rautatie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5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Välisivu kuvall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48447" y="404664"/>
            <a:ext cx="6916093" cy="86409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9" name="Picture 8" descr="Kaarikan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1117540"/>
          </a:xfrm>
          <a:prstGeom prst="rect">
            <a:avLst/>
          </a:prstGeom>
        </p:spPr>
      </p:pic>
      <p:pic>
        <p:nvPicPr>
          <p:cNvPr id="2" name="Picture 1" descr="luonto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1724"/>
            <a:ext cx="9144000" cy="4836276"/>
          </a:xfrm>
          <a:prstGeom prst="rect">
            <a:avLst/>
          </a:prstGeom>
        </p:spPr>
      </p:pic>
      <p:pic>
        <p:nvPicPr>
          <p:cNvPr id="7" name="Picture 6" descr="logo_si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3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Taka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955" y="5157192"/>
            <a:ext cx="4322558" cy="1512168"/>
          </a:xfrm>
        </p:spPr>
        <p:txBody>
          <a:bodyPr/>
          <a:lstStyle>
            <a:lvl1pPr>
              <a:lnSpc>
                <a:spcPct val="150000"/>
              </a:lnSpc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pic>
        <p:nvPicPr>
          <p:cNvPr id="6" name="Picture 5" descr="kaarireu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7"/>
            <a:ext cx="1360494" cy="4725477"/>
          </a:xfrm>
          <a:prstGeom prst="rect">
            <a:avLst/>
          </a:prstGeom>
        </p:spPr>
      </p:pic>
      <p:pic>
        <p:nvPicPr>
          <p:cNvPr id="7" name="Picture 6" descr="logo_kans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" y="4293097"/>
            <a:ext cx="3192043" cy="6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5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- Takakansi_osoit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04664"/>
            <a:ext cx="9143999" cy="64533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kaarireu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7"/>
            <a:ext cx="1360494" cy="4725477"/>
          </a:xfrm>
          <a:prstGeom prst="rect">
            <a:avLst/>
          </a:prstGeom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1180455" y="5157192"/>
            <a:ext cx="4322558" cy="15121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11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>
                <a:solidFill>
                  <a:srgbClr val="000000"/>
                </a:solidFill>
              </a:rPr>
              <a:t>Liikenteen turvallisuusvirasto</a:t>
            </a:r>
            <a:r>
              <a:rPr lang="fi-FI" dirty="0" smtClean="0">
                <a:solidFill>
                  <a:srgbClr val="000000"/>
                </a:solidFill>
              </a:rPr>
              <a:t/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Kumpulantie 9, 00520 Helsinki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PL 320, 00101 Helsinki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Puhelin 029 534 5000</a:t>
            </a:r>
            <a:br>
              <a:rPr lang="fi-FI" dirty="0" smtClean="0">
                <a:solidFill>
                  <a:srgbClr val="000000"/>
                </a:solidFill>
              </a:rPr>
            </a:br>
            <a:r>
              <a:rPr lang="fi-FI" dirty="0" smtClean="0">
                <a:solidFill>
                  <a:srgbClr val="000000"/>
                </a:solidFill>
              </a:rPr>
              <a:t>www.trafi.fi</a:t>
            </a:r>
            <a:endParaRPr lang="fi-FI" dirty="0">
              <a:solidFill>
                <a:srgbClr val="000000"/>
              </a:solidFill>
            </a:endParaRPr>
          </a:p>
        </p:txBody>
      </p:sp>
      <p:pic>
        <p:nvPicPr>
          <p:cNvPr id="9" name="Picture 8" descr="logo_kansi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" y="4293097"/>
            <a:ext cx="3192043" cy="6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nsi_alalaita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22" y="5612680"/>
            <a:ext cx="2975979" cy="12453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448" y="2132856"/>
            <a:ext cx="5253570" cy="1008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648449" y="3212976"/>
            <a:ext cx="5253569" cy="72008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 smtClean="0"/>
              <a:t>Lisää tilaisuus ja esittäjä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6873205" y="6021288"/>
            <a:ext cx="3151868" cy="64807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fi-FI" sz="1400" i="1" dirty="0" smtClean="0">
                <a:solidFill>
                  <a:srgbClr val="FFFFFF"/>
                </a:solidFill>
              </a:rPr>
              <a:t>Vastuullinen liikenne.</a:t>
            </a:r>
          </a:p>
          <a:p>
            <a:pPr>
              <a:lnSpc>
                <a:spcPts val="2400"/>
              </a:lnSpc>
            </a:pPr>
            <a:r>
              <a:rPr lang="fi-FI" sz="1400" i="1" dirty="0" smtClean="0">
                <a:solidFill>
                  <a:srgbClr val="FFFFFF"/>
                </a:solidFill>
              </a:rPr>
              <a:t>Rohkeasti</a:t>
            </a:r>
            <a:r>
              <a:rPr lang="fi-FI" sz="1400" i="1" baseline="0" dirty="0" smtClean="0">
                <a:solidFill>
                  <a:srgbClr val="FFFFFF"/>
                </a:solidFill>
              </a:rPr>
              <a:t> yhdessä</a:t>
            </a:r>
            <a:r>
              <a:rPr lang="fi-FI" sz="1400" i="1" dirty="0" smtClean="0">
                <a:solidFill>
                  <a:srgbClr val="FFFFFF"/>
                </a:solidFill>
              </a:rPr>
              <a:t>.</a:t>
            </a:r>
            <a:endParaRPr lang="fi-FI" sz="1400" i="1" dirty="0">
              <a:solidFill>
                <a:srgbClr val="FFFFFF"/>
              </a:solidFill>
            </a:endParaRPr>
          </a:p>
        </p:txBody>
      </p:sp>
      <p:pic>
        <p:nvPicPr>
          <p:cNvPr id="3" name="Picture 2" descr="Kaarikansi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1048"/>
            <a:ext cx="9144000" cy="1117540"/>
          </a:xfrm>
          <a:prstGeom prst="rect">
            <a:avLst/>
          </a:prstGeom>
        </p:spPr>
      </p:pic>
      <p:pic>
        <p:nvPicPr>
          <p:cNvPr id="11" name="Picture 10" descr="logo_kansi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47" y="548680"/>
            <a:ext cx="5187070" cy="108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80000"/>
        <a:buFont typeface="Wingdings" pitchFamily="2" charset="2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ts val="2400"/>
        </a:lnSpc>
        <a:spcBef>
          <a:spcPts val="600"/>
        </a:spcBef>
        <a:buClr>
          <a:schemeClr val="accent3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arireuna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06" y="2132859"/>
            <a:ext cx="1360494" cy="47254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8961" y="476776"/>
            <a:ext cx="6981818" cy="8639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8961" y="1556792"/>
            <a:ext cx="7099079" cy="475252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8961" y="6552000"/>
            <a:ext cx="1187672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F9FD5E4A-D699-4985-A627-DFDED19ABDE3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2078" y="6552000"/>
            <a:ext cx="3275428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050" y="6552000"/>
            <a:ext cx="298376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3510" y="6552000"/>
            <a:ext cx="2802930" cy="241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1200"/>
              </a:lnSpc>
            </a:pPr>
            <a:r>
              <a:rPr lang="fi-FI" sz="900" b="1" dirty="0" smtClean="0">
                <a:solidFill>
                  <a:srgbClr val="000000"/>
                </a:solidFill>
              </a:rPr>
              <a:t>Liikenteen turvallisuusvirasto</a:t>
            </a:r>
            <a:endParaRPr lang="fi-FI" sz="900" b="1" dirty="0">
              <a:solidFill>
                <a:srgbClr val="000000"/>
              </a:solidFill>
            </a:endParaRPr>
          </a:p>
        </p:txBody>
      </p:sp>
      <p:pic>
        <p:nvPicPr>
          <p:cNvPr id="13" name="Picture 12" descr="logo_sisa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547" y="476675"/>
            <a:ext cx="997513" cy="4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tx2"/>
        </a:buClr>
        <a:buSzPct val="120000"/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600"/>
        </a:spcBef>
        <a:spcAft>
          <a:spcPts val="300"/>
        </a:spcAft>
        <a:buClr>
          <a:schemeClr val="tx2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fi.fi/tietoa_trafista/ajankohtaista/5516/taksiliikenteen_uskotaan_kasvavan_mutta_hintojen_nousu_ja_turvallisuus_huolettavat_taksialan_ammattilaisia_taksimarkkinoiden_muutoksess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Laki liikenteen palveluista – </a:t>
            </a:r>
            <a:r>
              <a:rPr lang="fi-FI" b="1" dirty="0" err="1" smtClean="0"/>
              <a:t>Trafin</a:t>
            </a:r>
            <a:r>
              <a:rPr lang="fi-FI" b="1" dirty="0" smtClean="0"/>
              <a:t> </a:t>
            </a:r>
            <a:r>
              <a:rPr lang="fi-FI" dirty="0" smtClean="0"/>
              <a:t>uudet tehtävät ja varautuminen niihin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90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Trafin</a:t>
            </a:r>
            <a:r>
              <a:rPr lang="fi-FI" dirty="0" smtClean="0"/>
              <a:t> rooli ja tehtävät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Laki muutoksen myötä </a:t>
            </a:r>
            <a:r>
              <a:rPr lang="fi-FI" dirty="0" err="1" smtClean="0"/>
              <a:t>Trafin</a:t>
            </a:r>
            <a:r>
              <a:rPr lang="fi-FI" dirty="0" smtClean="0"/>
              <a:t> tieliikenteen tehtävät laajenevat kattamaan laajemmin myös organisaatioiden palveluita liikennelupatehtävien myötä</a:t>
            </a:r>
          </a:p>
          <a:p>
            <a:r>
              <a:rPr lang="fi-FI" dirty="0" smtClean="0"/>
              <a:t>Liikennepalvelulain myötä Trafi saa paljon uusia tehtäviä</a:t>
            </a:r>
          </a:p>
          <a:p>
            <a:pPr lvl="1"/>
            <a:r>
              <a:rPr lang="fi-FI" dirty="0" smtClean="0"/>
              <a:t>Osa tehtävistä on </a:t>
            </a:r>
            <a:r>
              <a:rPr lang="fi-FI" dirty="0" err="1" smtClean="0"/>
              <a:t>Trafiin</a:t>
            </a:r>
            <a:r>
              <a:rPr lang="fi-FI" dirty="0" smtClean="0"/>
              <a:t> </a:t>
            </a:r>
            <a:r>
              <a:rPr lang="fi-FI" dirty="0" err="1" smtClean="0"/>
              <a:t>ELY-keskuksista</a:t>
            </a:r>
            <a:r>
              <a:rPr lang="fi-FI" dirty="0" smtClean="0"/>
              <a:t> siirtyviä tehtäviä ja osa kokonaan uusia viranomaistehtäviä</a:t>
            </a:r>
          </a:p>
          <a:p>
            <a:r>
              <a:rPr lang="fi-FI" dirty="0" err="1" smtClean="0"/>
              <a:t>Trafiin</a:t>
            </a:r>
            <a:r>
              <a:rPr lang="fi-FI" dirty="0" smtClean="0"/>
              <a:t> siirtyy </a:t>
            </a:r>
            <a:r>
              <a:rPr lang="fi-FI" dirty="0" err="1" smtClean="0"/>
              <a:t>ELY-keskuksista</a:t>
            </a:r>
            <a:r>
              <a:rPr lang="fi-FI" dirty="0" smtClean="0"/>
              <a:t> taksi-, tavara- ja joukkoliikenneliikennelupien myöntämistehtävät, niihin liittyvä neuvonta ja lupaedellytysten voimassaolon valvonta lupakaudella</a:t>
            </a:r>
          </a:p>
          <a:p>
            <a:pPr lvl="1"/>
            <a:r>
              <a:rPr lang="fi-FI" dirty="0" smtClean="0"/>
              <a:t>Henkilöstö siirtyy tehtävien mukana ja henkilöt jäävät nykyisille paikkakunnille töihin</a:t>
            </a:r>
          </a:p>
          <a:p>
            <a:pPr marL="2700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Trafin</a:t>
            </a:r>
            <a:r>
              <a:rPr lang="fi-FI" dirty="0" smtClean="0"/>
              <a:t> rooli ja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Uudet tehtävät</a:t>
            </a:r>
          </a:p>
          <a:p>
            <a:pPr lvl="1"/>
            <a:r>
              <a:rPr lang="fi-FI" dirty="0" smtClean="0"/>
              <a:t>Liikennelupien myöntäminen</a:t>
            </a:r>
          </a:p>
          <a:p>
            <a:pPr lvl="1"/>
            <a:r>
              <a:rPr lang="fi-FI" dirty="0" smtClean="0"/>
              <a:t>Taksiliikenteen harjoittamiseen liittyvät ilmoitukset (tavara- ja henkilöliikenneluvan haltijat)</a:t>
            </a:r>
          </a:p>
          <a:p>
            <a:pPr lvl="1"/>
            <a:r>
              <a:rPr lang="fi-FI" dirty="0" smtClean="0"/>
              <a:t>Yleinen valvontaviranomainen </a:t>
            </a:r>
          </a:p>
          <a:p>
            <a:pPr lvl="1"/>
            <a:r>
              <a:rPr lang="fi-FI" dirty="0" smtClean="0"/>
              <a:t>Määräyksen antovaltuuksia</a:t>
            </a:r>
          </a:p>
          <a:p>
            <a:pPr lvl="1"/>
            <a:r>
              <a:rPr lang="fi-FI" dirty="0"/>
              <a:t>Taksiliikenteen hintojen seuranta</a:t>
            </a:r>
          </a:p>
          <a:p>
            <a:pPr lvl="2"/>
            <a:r>
              <a:rPr lang="fi-FI" dirty="0"/>
              <a:t>Taksiliikenteen </a:t>
            </a:r>
            <a:r>
              <a:rPr lang="fi-FI" dirty="0" smtClean="0"/>
              <a:t>kustannusindeksi</a:t>
            </a:r>
          </a:p>
          <a:p>
            <a:pPr lvl="2"/>
            <a:r>
              <a:rPr lang="fi-FI" dirty="0" smtClean="0"/>
              <a:t>Oikeus </a:t>
            </a:r>
            <a:r>
              <a:rPr lang="fi-FI" dirty="0"/>
              <a:t>antaa määräys taksien enimmäishinnoista</a:t>
            </a:r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651F-866C-4227-BE37-F40AD52E07E9}" type="datetime1">
              <a:rPr lang="fi-FI" smtClean="0">
                <a:solidFill>
                  <a:srgbClr val="000000"/>
                </a:solidFill>
              </a:rPr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3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4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Trafin</a:t>
            </a:r>
            <a:r>
              <a:rPr lang="fi-FI" dirty="0" smtClean="0"/>
              <a:t> rooli ja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0000" lvl="1"/>
            <a:r>
              <a:rPr lang="fi-FI" sz="2000" dirty="0" smtClean="0"/>
              <a:t>Uudet tehtävät</a:t>
            </a:r>
            <a:endParaRPr lang="fi-FI" sz="2000" dirty="0"/>
          </a:p>
          <a:p>
            <a:pPr lvl="1"/>
            <a:r>
              <a:rPr lang="fi-FI" dirty="0" smtClean="0"/>
              <a:t>Liikennejärjestelmän </a:t>
            </a:r>
            <a:r>
              <a:rPr lang="fi-FI" dirty="0"/>
              <a:t>toimivuuden arviointi ja siitä raportointi</a:t>
            </a:r>
          </a:p>
          <a:p>
            <a:pPr lvl="1"/>
            <a:r>
              <a:rPr lang="fi-FI" dirty="0"/>
              <a:t>Lain vaikutusten arviointi </a:t>
            </a:r>
          </a:p>
          <a:p>
            <a:pPr lvl="2"/>
            <a:r>
              <a:rPr lang="fi-FI" dirty="0"/>
              <a:t>Liikennevaliokunta haluaa ensimmäisen vaikutusarvioinnin jo loppuvuonna </a:t>
            </a:r>
            <a:r>
              <a:rPr lang="fi-FI" dirty="0" smtClean="0"/>
              <a:t>2018</a:t>
            </a:r>
          </a:p>
          <a:p>
            <a:pPr lvl="1"/>
            <a:r>
              <a:rPr lang="fi-FI" dirty="0" smtClean="0"/>
              <a:t>Pakettiautojen ilmoitusten (rekisteröinti) vastaanotto</a:t>
            </a:r>
          </a:p>
          <a:p>
            <a:pPr marL="270000" lvl="1"/>
            <a:r>
              <a:rPr lang="fi-FI" sz="2000" dirty="0"/>
              <a:t>Muuttuvat tehtävät</a:t>
            </a:r>
          </a:p>
          <a:p>
            <a:pPr lvl="2"/>
            <a:r>
              <a:rPr lang="fi-FI" dirty="0" err="1" smtClean="0"/>
              <a:t>KV-reittiliikennelupien</a:t>
            </a:r>
            <a:r>
              <a:rPr lang="fi-FI" dirty="0" smtClean="0"/>
              <a:t> myöntäminen</a:t>
            </a:r>
          </a:p>
          <a:p>
            <a:pPr lvl="2"/>
            <a:r>
              <a:rPr lang="fi-FI" dirty="0" smtClean="0"/>
              <a:t>Taksinkuljettajan lupaan liittyvät tehtävät</a:t>
            </a:r>
          </a:p>
          <a:p>
            <a:pPr lvl="3"/>
            <a:r>
              <a:rPr lang="fi-FI" dirty="0" smtClean="0"/>
              <a:t>Paikallistuntemuskoeosio siirtyy </a:t>
            </a:r>
            <a:r>
              <a:rPr lang="fi-FI" dirty="0" err="1" smtClean="0"/>
              <a:t>Trafin</a:t>
            </a:r>
            <a:r>
              <a:rPr lang="fi-FI" dirty="0" smtClean="0"/>
              <a:t> vastuulle</a:t>
            </a:r>
          </a:p>
          <a:p>
            <a:pPr lvl="2"/>
            <a:r>
              <a:rPr lang="fi-FI" dirty="0" smtClean="0"/>
              <a:t>Taksiliikenteen yrittäjäkoulutus ja tutkintotehtävä poistuu</a:t>
            </a:r>
          </a:p>
          <a:p>
            <a:pPr lvl="3"/>
            <a:endParaRPr lang="fi-FI" dirty="0" smtClean="0"/>
          </a:p>
          <a:p>
            <a:pPr lvl="2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651F-866C-4227-BE37-F40AD52E07E9}" type="datetime1">
              <a:rPr lang="fi-FI" smtClean="0">
                <a:solidFill>
                  <a:srgbClr val="000000"/>
                </a:solidFill>
              </a:rPr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4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4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Valmistautuminen uusiin tehtäviin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Trafi on perustanut projektin lain täytäntöönpanoon liittyen</a:t>
            </a:r>
          </a:p>
          <a:p>
            <a:r>
              <a:rPr lang="fi-FI" dirty="0" smtClean="0"/>
              <a:t>Projektissa on </a:t>
            </a:r>
            <a:r>
              <a:rPr lang="fi-FI" dirty="0" err="1" smtClean="0"/>
              <a:t>trafilaisten</a:t>
            </a:r>
            <a:r>
              <a:rPr lang="fi-FI" dirty="0" smtClean="0"/>
              <a:t> lisäksi mukana </a:t>
            </a:r>
            <a:r>
              <a:rPr lang="fi-FI" dirty="0" err="1" smtClean="0"/>
              <a:t>elyläisiä</a:t>
            </a:r>
            <a:r>
              <a:rPr lang="fi-FI" dirty="0" smtClean="0"/>
              <a:t> ja yhteistyötä tehdään mm. seuraavien viranomaistahojen kanssa:</a:t>
            </a:r>
          </a:p>
          <a:p>
            <a:pPr lvl="1"/>
            <a:r>
              <a:rPr lang="fi-FI" dirty="0" smtClean="0"/>
              <a:t>Liikennevirasto, Liikenne- ja viestintäministeriö, Viestintävirasto, Kilpailu- ja kuluttajavirasto, Kela</a:t>
            </a:r>
          </a:p>
          <a:p>
            <a:r>
              <a:rPr lang="fi-FI" dirty="0" smtClean="0"/>
              <a:t>Lisäksi yhteistyötä tehdään tehtäväkenttään kuuluvien yritysten, yhteisöjen ja järjestöjen kanssa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1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Valmistautuminen </a:t>
            </a:r>
            <a:r>
              <a:rPr lang="fi-FI" dirty="0" err="1" smtClean="0"/>
              <a:t>Trafin</a:t>
            </a:r>
            <a:r>
              <a:rPr lang="fi-FI" dirty="0" smtClean="0"/>
              <a:t> arviointi ja seurantatehtäviin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Liikennevirastolla on oikeus kysellä tarjontaan ja kysyntään liittyviä tietoja määräajoin</a:t>
            </a:r>
          </a:p>
          <a:p>
            <a:pPr lvl="1"/>
            <a:r>
              <a:rPr lang="fi-FI" dirty="0" smtClean="0"/>
              <a:t>Liikennevirasto ja Trafi tekevät yhteistyötä, jotta viranomaistarpeet saadaan kyseltyä yhdellä kertaa asiakaslähtöisesti</a:t>
            </a:r>
          </a:p>
          <a:p>
            <a:r>
              <a:rPr lang="fi-FI" dirty="0" err="1" smtClean="0"/>
              <a:t>Trafilla</a:t>
            </a:r>
            <a:r>
              <a:rPr lang="fi-FI" dirty="0" smtClean="0"/>
              <a:t> on käynnissä ennen jälkeen tutkimus</a:t>
            </a:r>
          </a:p>
          <a:p>
            <a:pPr lvl="1"/>
            <a:r>
              <a:rPr lang="fi-FI" dirty="0" smtClean="0"/>
              <a:t>Ennen osuus toteutettiin kesällä 2017 ja ennakkotulokset ovat nähtävillä </a:t>
            </a:r>
            <a:r>
              <a:rPr lang="fi-FI" dirty="0" smtClean="0">
                <a:hlinkClick r:id="rId3"/>
              </a:rPr>
              <a:t>täällä</a:t>
            </a:r>
            <a:endParaRPr lang="fi-FI" dirty="0" smtClean="0"/>
          </a:p>
          <a:p>
            <a:pPr lvl="1"/>
            <a:r>
              <a:rPr lang="fi-FI" dirty="0" smtClean="0"/>
              <a:t>Ensimmäinen jälkeen osuus toteutetaan syksyllä 2018, jonka jälkeen kyselyä tullaan toistamaan muutaman kerran</a:t>
            </a:r>
          </a:p>
          <a:p>
            <a:pPr lvl="1"/>
            <a:r>
              <a:rPr lang="fi-FI" dirty="0" smtClean="0"/>
              <a:t>Tavoitteena selvittää kokemusperäisesti lain vaikutuksia kansalaisilta, taksi- ja joukkoliikenneyrittäjiltä ja taksinkuljettajilta</a:t>
            </a:r>
          </a:p>
          <a:p>
            <a:r>
              <a:rPr lang="fi-FI" dirty="0" smtClean="0"/>
              <a:t>Lisäksi Trafi on juuri päivittämässä taksiliikenteen kustannushintaindeksiä ja tekee muita tutkimuksia, joilla tuetaan mm. </a:t>
            </a:r>
            <a:r>
              <a:rPr lang="fi-FI" dirty="0" err="1" smtClean="0"/>
              <a:t>Trafin</a:t>
            </a:r>
            <a:r>
              <a:rPr lang="fi-FI" dirty="0" smtClean="0"/>
              <a:t> hinnanseuranta tehtävää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Uusia palveluita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Trafi ottaa käyttöön </a:t>
            </a:r>
            <a:r>
              <a:rPr lang="fi-FI" dirty="0" err="1" smtClean="0"/>
              <a:t>ELY-keskusten</a:t>
            </a:r>
            <a:r>
              <a:rPr lang="fi-FI" dirty="0" smtClean="0"/>
              <a:t> nykyiset tietojärjestelmät, joten palvelut tulevat säilymään hyvin nykyisen kaltaisina myös </a:t>
            </a:r>
            <a:r>
              <a:rPr lang="fi-FI" dirty="0" err="1" smtClean="0"/>
              <a:t>Trafissa</a:t>
            </a:r>
            <a:endParaRPr lang="fi-FI" dirty="0" smtClean="0"/>
          </a:p>
          <a:p>
            <a:pPr lvl="1"/>
            <a:r>
              <a:rPr lang="fi-FI" dirty="0" smtClean="0"/>
              <a:t>Tietojärjestelmät muutetaan vastaamaan uuden lainsäädännön vaatimuksia</a:t>
            </a:r>
          </a:p>
          <a:p>
            <a:r>
              <a:rPr lang="fi-FI" dirty="0" smtClean="0"/>
              <a:t>Suunnitteilla uusia tietojärjestelmät pari vuoden sisällä, joilla pysytään vastaamaan paremmin sähköisen asioinnin vaatimuksiin ja EU:sta tuleviin uusiin vaatimuksiin liikennelupiin liittyen</a:t>
            </a:r>
          </a:p>
          <a:p>
            <a:r>
              <a:rPr lang="fi-FI" dirty="0" smtClean="0"/>
              <a:t>Seuraavat uudet palvelut tulossa vuonna 2018:</a:t>
            </a:r>
          </a:p>
          <a:p>
            <a:pPr lvl="1"/>
            <a:r>
              <a:rPr lang="fi-FI" dirty="0" smtClean="0"/>
              <a:t>Yksittäisen taksinkuljettajan ajoluvan voimassaolon kyselypalvelu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ajapinta, jonka avulla voi varmistaa taksiliikennelupien voimassaolon</a:t>
            </a:r>
          </a:p>
          <a:p>
            <a:pPr marL="0" indent="0">
              <a:buNone/>
            </a:pPr>
            <a:endParaRPr lang="fi-FI" dirty="0" smtClean="0"/>
          </a:p>
          <a:p>
            <a:pPr marL="540000" lvl="2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7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2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Milloin </a:t>
            </a:r>
            <a:r>
              <a:rPr lang="fi-FI" dirty="0" err="1" smtClean="0"/>
              <a:t>Trafin</a:t>
            </a:r>
            <a:r>
              <a:rPr lang="fi-FI" dirty="0" smtClean="0"/>
              <a:t> kanssa voi asioida uusiin / muuttuviin lupiin liittyen? 2.7.2018 alkaen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Toimivalta, tietojärjestelmät ja henkilöstö siirtyy </a:t>
            </a:r>
            <a:r>
              <a:rPr lang="fi-FI" dirty="0" err="1" smtClean="0"/>
              <a:t>Trafille</a:t>
            </a:r>
            <a:r>
              <a:rPr lang="fi-FI" dirty="0" smtClean="0"/>
              <a:t> 1.7.2018 (sunnuntai)</a:t>
            </a:r>
          </a:p>
          <a:p>
            <a:pPr lvl="1"/>
            <a:r>
              <a:rPr lang="fi-FI" dirty="0" smtClean="0"/>
              <a:t>Trafi ei voi käsitellä tätä ennen hakemuksia eikä </a:t>
            </a:r>
            <a:r>
              <a:rPr lang="fi-FI" dirty="0" err="1" smtClean="0"/>
              <a:t>Trafilla</a:t>
            </a:r>
            <a:r>
              <a:rPr lang="fi-FI" dirty="0" smtClean="0"/>
              <a:t> ole sitä ennen siihen tarvittavia järjestelmiä eikä osaajia</a:t>
            </a:r>
          </a:p>
          <a:p>
            <a:r>
              <a:rPr lang="fi-FI" dirty="0" smtClean="0"/>
              <a:t>Uudet vaatimukset astuvat voimaan 1.7.2018 alkaen</a:t>
            </a:r>
          </a:p>
          <a:p>
            <a:pPr lvl="1"/>
            <a:r>
              <a:rPr lang="fi-FI" dirty="0" smtClean="0"/>
              <a:t>Esimerkiksi, taksinkuljettajan ajoluvan myöntämisen vaatimukset ovat nykylain mukaiset 30.6.2018 asti ja taksikiintiöt voimassa tähän asti</a:t>
            </a:r>
          </a:p>
          <a:p>
            <a:r>
              <a:rPr lang="fi-FI" dirty="0" smtClean="0"/>
              <a:t>Trafi tulee varautumaan siihen, että heinäkuun aikana tulee paljon uusia taksiliikenneluvan ja taksinkuljettajan ajoluvan hakemuksia sekä ilmoituksia taksiliikenteen harjoittamisesta tavara- tai henkilöliikenneluvalla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5D4C-6CA3-45F7-8773-A3232184CE26}" type="datetime1">
              <a:rPr lang="fi-FI" smtClean="0">
                <a:solidFill>
                  <a:srgbClr val="000000"/>
                </a:solidFill>
              </a:rPr>
              <a:pPr/>
              <a:t>11.10.2017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8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600" dirty="0" smtClean="0"/>
              <a:t>Kysymyksiä?</a:t>
            </a:r>
            <a:endParaRPr lang="fi-FI" sz="36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845550" y="6551613"/>
            <a:ext cx="298450" cy="241300"/>
          </a:xfrm>
          <a:prstGeom prst="rect">
            <a:avLst/>
          </a:prstGeom>
        </p:spPr>
        <p:txBody>
          <a:bodyPr/>
          <a:lstStyle/>
          <a:p>
            <a:fld id="{03F6863F-6A49-4C4A-ACFA-6A00093D353A}" type="slidenum">
              <a:rPr lang="fi-FI" smtClean="0">
                <a:solidFill>
                  <a:srgbClr val="000000"/>
                </a:solidFill>
              </a:rPr>
              <a:pPr/>
              <a:t>9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48082"/>
      </p:ext>
    </p:extLst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Custom 2">
      <a:dk1>
        <a:srgbClr val="000000"/>
      </a:dk1>
      <a:lt1>
        <a:srgbClr val="FFFFFF"/>
      </a:lt1>
      <a:dk2>
        <a:srgbClr val="1C9B39"/>
      </a:dk2>
      <a:lt2>
        <a:srgbClr val="FFFFFF"/>
      </a:lt2>
      <a:accent1>
        <a:srgbClr val="BED600"/>
      </a:accent1>
      <a:accent2>
        <a:srgbClr val="7AB800"/>
      </a:accent2>
      <a:accent3>
        <a:srgbClr val="007D57"/>
      </a:accent3>
      <a:accent4>
        <a:srgbClr val="E98300"/>
      </a:accent4>
      <a:accent5>
        <a:srgbClr val="003F87"/>
      </a:accent5>
      <a:accent6>
        <a:srgbClr val="0065BD"/>
      </a:accent6>
      <a:hlink>
        <a:srgbClr val="007D57"/>
      </a:hlink>
      <a:folHlink>
        <a:srgbClr val="7AB800"/>
      </a:folHlink>
    </a:clrScheme>
    <a:fontScheme name="Trafi_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Trafi_2014_peruskalvo">
  <a:themeElements>
    <a:clrScheme name="Custom 4">
      <a:dk1>
        <a:srgbClr val="000000"/>
      </a:dk1>
      <a:lt1>
        <a:srgbClr val="FFFFFF"/>
      </a:lt1>
      <a:dk2>
        <a:srgbClr val="189B39"/>
      </a:dk2>
      <a:lt2>
        <a:srgbClr val="FFFFFF"/>
      </a:lt2>
      <a:accent1>
        <a:srgbClr val="0AA336"/>
      </a:accent1>
      <a:accent2>
        <a:srgbClr val="E98300"/>
      </a:accent2>
      <a:accent3>
        <a:srgbClr val="003F87"/>
      </a:accent3>
      <a:accent4>
        <a:srgbClr val="CD0921"/>
      </a:accent4>
      <a:accent5>
        <a:srgbClr val="7AB800"/>
      </a:accent5>
      <a:accent6>
        <a:srgbClr val="970769"/>
      </a:accent6>
      <a:hlink>
        <a:srgbClr val="007D57"/>
      </a:hlink>
      <a:folHlink>
        <a:srgbClr val="7AB800"/>
      </a:folHlink>
    </a:clrScheme>
    <a:fontScheme name="Trafi_fonti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d284128d-148f-4931-beb0-dbd50ddf6165" ContentTypeId="0x0101001795D8B07D8FC94D9154CE9746D7C9370D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itys" ma:contentTypeID="0x0101001795D8B07D8FC94D9154CE9746D7C9370D0100FD17980C7EA08744B20938E2398AF3E8" ma:contentTypeVersion="0" ma:contentTypeDescription="" ma:contentTypeScope="" ma:versionID="c472c61ec52b0c0880aac6f812aca0c8">
  <xsd:schema xmlns:xsd="http://www.w3.org/2001/XMLSchema" xmlns:xs="http://www.w3.org/2001/XMLSchema" xmlns:p="http://schemas.microsoft.com/office/2006/metadata/properties" xmlns:ns2="3b7c8fe4-0915-4dc6-88b3-28e3eab67d86" targetNamespace="http://schemas.microsoft.com/office/2006/metadata/properties" ma:root="true" ma:fieldsID="91454e004c7fbe9ceb386df204cd89c6" ns2:_="">
    <xsd:import namespace="3b7c8fe4-0915-4dc6-88b3-28e3eab67d86"/>
    <xsd:element name="properties">
      <xsd:complexType>
        <xsd:sequence>
          <xsd:element name="documentManagement">
            <xsd:complexType>
              <xsd:all>
                <xsd:element ref="ns2:a749f8decc4e4bd8b75be4e1b601f6ad" minOccurs="0"/>
                <xsd:element ref="ns2:TaxCatchAll" minOccurs="0"/>
                <xsd:element ref="ns2:TaxCatchAllLabel" minOccurs="0"/>
                <xsd:element ref="ns2:g35fecdf41734414ae650ce92e930bc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c8fe4-0915-4dc6-88b3-28e3eab67d86" elementFormDefault="qualified">
    <xsd:import namespace="http://schemas.microsoft.com/office/2006/documentManagement/types"/>
    <xsd:import namespace="http://schemas.microsoft.com/office/infopath/2007/PartnerControls"/>
    <xsd:element name="a749f8decc4e4bd8b75be4e1b601f6ad" ma:index="8" nillable="true" ma:taxonomy="true" ma:internalName="a749f8decc4e4bd8b75be4e1b601f6ad" ma:taxonomyFieldName="Dokumentin_x0020_tila" ma:displayName="Dokumentin tila" ma:readOnly="false" ma:default="1;#Luonnos|41f37e3d-41e2-40e5-b522-1e276ba8f8a3" ma:fieldId="{a749f8de-cc4e-4bd8-b75b-e4e1b601f6ad}" ma:sspId="d284128d-148f-4931-beb0-dbd50ddf6165" ma:termSetId="e567f808-af7a-4a61-addf-39b59aee1f8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cf91ae67-8009-4b62-b3ba-3569c01d27c7}" ma:internalName="TaxCatchAll" ma:showField="CatchAllData" ma:web="e09d55c3-ec4d-4dae-bc58-65b9627e9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cf91ae67-8009-4b62-b3ba-3569c01d27c7}" ma:internalName="TaxCatchAllLabel" ma:readOnly="true" ma:showField="CatchAllDataLabel" ma:web="e09d55c3-ec4d-4dae-bc58-65b9627e9a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35fecdf41734414ae650ce92e930bcb" ma:index="12" nillable="true" ma:taxonomy="true" ma:internalName="g35fecdf41734414ae650ce92e930bcb" ma:taxonomyFieldName="Trafi_x0020_avainsanat" ma:displayName="Trafi avainsanat" ma:readOnly="false" ma:default="" ma:fieldId="{035fecdf-4173-4414-ae65-0ce92e930bcb}" ma:taxonomyMulti="true" ma:sspId="d284128d-148f-4931-beb0-dbd50ddf6165" ma:termSetId="ab03e0d1-21de-41d7-9322-f2a9bf2a31c5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749f8decc4e4bd8b75be4e1b601f6ad xmlns="3b7c8fe4-0915-4dc6-88b3-28e3eab67d86">
      <Terms xmlns="http://schemas.microsoft.com/office/infopath/2007/PartnerControls"/>
    </a749f8decc4e4bd8b75be4e1b601f6ad>
    <TaxCatchAll xmlns="3b7c8fe4-0915-4dc6-88b3-28e3eab67d86"/>
    <g35fecdf41734414ae650ce92e930bcb xmlns="3b7c8fe4-0915-4dc6-88b3-28e3eab67d86">
      <Terms xmlns="http://schemas.microsoft.com/office/infopath/2007/PartnerControls"/>
    </g35fecdf41734414ae650ce92e930bcb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142EB9-D7B2-4D78-8B78-AC42EDC6AFBD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7CBDE5C-0E53-427C-82A1-F267AA2FF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c8fe4-0915-4dc6-88b3-28e3eab67d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C40010-86E1-4AFE-BA87-60CB11C47E12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3b7c8fe4-0915-4dc6-88b3-28e3eab67d86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3A13C5E4-9BD8-4104-9A29-B210848AAE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409</TotalTime>
  <Words>458</Words>
  <Application>Microsoft Office PowerPoint</Application>
  <PresentationFormat>Näytössä katseltava diaesitys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1" baseType="lpstr">
      <vt:lpstr>Teema1</vt:lpstr>
      <vt:lpstr>1_Trafi_2014_peruskalvo</vt:lpstr>
      <vt:lpstr>Laki liikenteen palveluista – Trafin uudet tehtävät ja varautuminen niihin</vt:lpstr>
      <vt:lpstr>Trafin rooli ja tehtävät</vt:lpstr>
      <vt:lpstr>Trafin rooli ja tehtävät</vt:lpstr>
      <vt:lpstr>Trafin rooli ja tehtävät</vt:lpstr>
      <vt:lpstr>Valmistautuminen uusiin tehtäviin</vt:lpstr>
      <vt:lpstr>Valmistautuminen Trafin arviointi ja seurantatehtäviin</vt:lpstr>
      <vt:lpstr>Uusia palveluita</vt:lpstr>
      <vt:lpstr>Milloin Trafin kanssa voi asioida uusiin / muuttuviin lupiin liittyen? 2.7.2018 alkaen</vt:lpstr>
      <vt:lpstr>Kysymyksiä?</vt:lpstr>
    </vt:vector>
  </TitlesOfParts>
  <Company>Trafi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Eklund Pipsa</dc:creator>
  <cp:lastModifiedBy>Rintala-Iizuka Sinikka</cp:lastModifiedBy>
  <cp:revision>85</cp:revision>
  <dcterms:created xsi:type="dcterms:W3CDTF">2017-09-30T09:38:13Z</dcterms:created>
  <dcterms:modified xsi:type="dcterms:W3CDTF">2017-10-11T06:13:25Z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in tila">
    <vt:lpwstr/>
  </property>
  <property fmtid="{D5CDD505-2E9C-101B-9397-08002B2CF9AE}" pid="3" name="ContentTypeId">
    <vt:lpwstr>0x0101001795D8B07D8FC94D9154CE9746D7C9370D0100FD17980C7EA08744B20938E2398AF3E8</vt:lpwstr>
  </property>
  <property fmtid="{D5CDD505-2E9C-101B-9397-08002B2CF9AE}" pid="4" name="Trafi avainsanat">
    <vt:lpwstr/>
  </property>
</Properties>
</file>