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9" r:id="rId4"/>
  </p:sldMasterIdLst>
  <p:notesMasterIdLst>
    <p:notesMasterId r:id="rId14"/>
  </p:notesMasterIdLst>
  <p:sldIdLst>
    <p:sldId id="256" r:id="rId5"/>
    <p:sldId id="266" r:id="rId6"/>
    <p:sldId id="259" r:id="rId7"/>
    <p:sldId id="268" r:id="rId8"/>
    <p:sldId id="270" r:id="rId9"/>
    <p:sldId id="260" r:id="rId10"/>
    <p:sldId id="267" r:id="rId11"/>
    <p:sldId id="263" r:id="rId12"/>
    <p:sldId id="262" r:id="rId13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r Laura" initials="LL" lastIdx="15" clrIdx="0">
    <p:extLst>
      <p:ext uri="{19B8F6BF-5375-455C-9EA6-DF929625EA0E}">
        <p15:presenceInfo xmlns:p15="http://schemas.microsoft.com/office/powerpoint/2012/main" xmlns="" userId="Langer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73" autoAdjust="0"/>
  </p:normalViewPr>
  <p:slideViewPr>
    <p:cSldViewPr snapToGrid="0">
      <p:cViewPr varScale="1">
        <p:scale>
          <a:sx n="164" d="100"/>
          <a:sy n="164" d="100"/>
        </p:scale>
        <p:origin x="-114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E3F91-991A-40F1-B9D2-8B3F4C4F7C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91A5608-E7DE-4054-982B-9352C95B41DE}">
      <dgm:prSet custT="1"/>
      <dgm:spPr/>
      <dgm:t>
        <a:bodyPr/>
        <a:lstStyle/>
        <a:p>
          <a:pPr rtl="0"/>
          <a:r>
            <a:rPr lang="fi-FI" sz="1200" dirty="0" smtClean="0"/>
            <a:t>Liikenne-palvelujen kirjo</a:t>
          </a:r>
          <a:endParaRPr lang="en-US" sz="1200" dirty="0"/>
        </a:p>
      </dgm:t>
    </dgm:pt>
    <dgm:pt modelId="{B205A228-9884-45F2-B0D1-B17FACB8DF68}" type="parTrans" cxnId="{7018C185-395E-462F-91AF-54188FB8C490}">
      <dgm:prSet/>
      <dgm:spPr/>
      <dgm:t>
        <a:bodyPr/>
        <a:lstStyle/>
        <a:p>
          <a:endParaRPr lang="fi-FI" sz="2400"/>
        </a:p>
      </dgm:t>
    </dgm:pt>
    <dgm:pt modelId="{B12537E0-7297-459A-92A3-2271959B8007}" type="sibTrans" cxnId="{7018C185-395E-462F-91AF-54188FB8C490}">
      <dgm:prSet/>
      <dgm:spPr/>
      <dgm:t>
        <a:bodyPr/>
        <a:lstStyle/>
        <a:p>
          <a:endParaRPr lang="fi-FI" sz="2400"/>
        </a:p>
      </dgm:t>
    </dgm:pt>
    <dgm:pt modelId="{A1FD5827-DD7A-43BB-AAC0-CD7E053F97B6}">
      <dgm:prSet custT="1"/>
      <dgm:spPr/>
      <dgm:t>
        <a:bodyPr/>
        <a:lstStyle/>
        <a:p>
          <a:pPr rtl="0"/>
          <a:r>
            <a:rPr lang="fi-FI" sz="1100" dirty="0" smtClean="0"/>
            <a:t>Palvelujen kirjo perinteistä joukkoliikennettä laajemmaksi </a:t>
          </a:r>
          <a:endParaRPr lang="en-US" sz="1100" dirty="0"/>
        </a:p>
      </dgm:t>
    </dgm:pt>
    <dgm:pt modelId="{313A0FBE-D690-41C1-9E94-1414B706C8A0}" type="parTrans" cxnId="{D592E40D-42D4-493C-B0EC-BA6192D8D114}">
      <dgm:prSet/>
      <dgm:spPr/>
      <dgm:t>
        <a:bodyPr/>
        <a:lstStyle/>
        <a:p>
          <a:endParaRPr lang="fi-FI" sz="2400"/>
        </a:p>
      </dgm:t>
    </dgm:pt>
    <dgm:pt modelId="{1BE9A498-C825-431C-AAB1-02A67A9350E9}" type="sibTrans" cxnId="{D592E40D-42D4-493C-B0EC-BA6192D8D114}">
      <dgm:prSet/>
      <dgm:spPr/>
      <dgm:t>
        <a:bodyPr/>
        <a:lstStyle/>
        <a:p>
          <a:endParaRPr lang="fi-FI" sz="2400"/>
        </a:p>
      </dgm:t>
    </dgm:pt>
    <dgm:pt modelId="{7C2A3B0F-8679-4229-BC56-FA192EBD7404}">
      <dgm:prSet custT="1"/>
      <dgm:spPr/>
      <dgm:t>
        <a:bodyPr/>
        <a:lstStyle/>
        <a:p>
          <a:pPr rtl="0"/>
          <a:r>
            <a:rPr lang="fi-FI" sz="1100" dirty="0" smtClean="0"/>
            <a:t>digitaalisen liiketoiminta-ympäristön rakentaminen</a:t>
          </a:r>
          <a:endParaRPr lang="en-US" sz="1100" dirty="0"/>
        </a:p>
      </dgm:t>
    </dgm:pt>
    <dgm:pt modelId="{BFD7D9C1-81A9-4E61-BEA3-261BE6D083F8}" type="parTrans" cxnId="{A219DB60-F0D3-4813-BEBD-57CB0C316C10}">
      <dgm:prSet/>
      <dgm:spPr/>
      <dgm:t>
        <a:bodyPr/>
        <a:lstStyle/>
        <a:p>
          <a:endParaRPr lang="fi-FI" sz="2400"/>
        </a:p>
      </dgm:t>
    </dgm:pt>
    <dgm:pt modelId="{7855208C-7C24-4DE3-8C34-E9B206D49D87}" type="sibTrans" cxnId="{A219DB60-F0D3-4813-BEBD-57CB0C316C10}">
      <dgm:prSet/>
      <dgm:spPr/>
      <dgm:t>
        <a:bodyPr/>
        <a:lstStyle/>
        <a:p>
          <a:endParaRPr lang="fi-FI" sz="2400"/>
        </a:p>
      </dgm:t>
    </dgm:pt>
    <dgm:pt modelId="{EC40D0D8-2803-4D54-83D3-13F5449AE2C1}">
      <dgm:prSet custT="1"/>
      <dgm:spPr/>
      <dgm:t>
        <a:bodyPr/>
        <a:lstStyle/>
        <a:p>
          <a:pPr rtl="0"/>
          <a:r>
            <a:rPr lang="fi-FI" sz="1200" smtClean="0"/>
            <a:t>Kaupunkien liikennepalvelut</a:t>
          </a:r>
          <a:endParaRPr lang="en-US" sz="1200"/>
        </a:p>
      </dgm:t>
    </dgm:pt>
    <dgm:pt modelId="{A8127B54-5C3A-496C-952B-20848991F06D}" type="parTrans" cxnId="{9E51744D-E545-4F53-A3AA-103B6C676700}">
      <dgm:prSet/>
      <dgm:spPr/>
      <dgm:t>
        <a:bodyPr/>
        <a:lstStyle/>
        <a:p>
          <a:endParaRPr lang="fi-FI" sz="2400"/>
        </a:p>
      </dgm:t>
    </dgm:pt>
    <dgm:pt modelId="{871963F6-25D4-4BD1-84E5-1F6C9E0BB630}" type="sibTrans" cxnId="{9E51744D-E545-4F53-A3AA-103B6C676700}">
      <dgm:prSet/>
      <dgm:spPr/>
      <dgm:t>
        <a:bodyPr/>
        <a:lstStyle/>
        <a:p>
          <a:endParaRPr lang="fi-FI" sz="2400"/>
        </a:p>
      </dgm:t>
    </dgm:pt>
    <dgm:pt modelId="{0D1F8E59-11C2-4011-A192-8629ADC65425}">
      <dgm:prSet custT="1"/>
      <dgm:spPr/>
      <dgm:t>
        <a:bodyPr/>
        <a:lstStyle/>
        <a:p>
          <a:pPr rtl="0"/>
          <a:r>
            <a:rPr lang="fi-FI" sz="1100" dirty="0" smtClean="0"/>
            <a:t>ilmastotavoitteiden saavuttaminen</a:t>
          </a:r>
          <a:endParaRPr lang="en-US" sz="1100" dirty="0"/>
        </a:p>
      </dgm:t>
    </dgm:pt>
    <dgm:pt modelId="{C7483A73-F85B-4818-BAF6-FC8868581D67}" type="parTrans" cxnId="{2D490523-C47C-4391-B0DF-BB0FBD4FF413}">
      <dgm:prSet/>
      <dgm:spPr/>
      <dgm:t>
        <a:bodyPr/>
        <a:lstStyle/>
        <a:p>
          <a:endParaRPr lang="fi-FI" sz="2400"/>
        </a:p>
      </dgm:t>
    </dgm:pt>
    <dgm:pt modelId="{59C82BF9-07A4-4B02-B66D-83247B8A8FB0}" type="sibTrans" cxnId="{2D490523-C47C-4391-B0DF-BB0FBD4FF413}">
      <dgm:prSet/>
      <dgm:spPr/>
      <dgm:t>
        <a:bodyPr/>
        <a:lstStyle/>
        <a:p>
          <a:endParaRPr lang="fi-FI" sz="2400"/>
        </a:p>
      </dgm:t>
    </dgm:pt>
    <dgm:pt modelId="{79AC674B-2D9D-4257-B403-0BF52CDEF207}">
      <dgm:prSet custT="1"/>
      <dgm:spPr/>
      <dgm:t>
        <a:bodyPr/>
        <a:lstStyle/>
        <a:p>
          <a:pPr rtl="0"/>
          <a:r>
            <a:rPr lang="fi-FI" sz="1200" dirty="0" smtClean="0"/>
            <a:t>Maaseutumainen liikenne </a:t>
          </a:r>
          <a:endParaRPr lang="en-US" sz="1200" dirty="0"/>
        </a:p>
      </dgm:t>
    </dgm:pt>
    <dgm:pt modelId="{7761CB45-511D-4377-812F-7C833386EF81}" type="parTrans" cxnId="{2A79BDE7-1702-4616-84EE-251C38048891}">
      <dgm:prSet/>
      <dgm:spPr/>
      <dgm:t>
        <a:bodyPr/>
        <a:lstStyle/>
        <a:p>
          <a:endParaRPr lang="fi-FI" sz="2400"/>
        </a:p>
      </dgm:t>
    </dgm:pt>
    <dgm:pt modelId="{DA3B4C4E-702A-4504-A300-CFDF7E2DF905}" type="sibTrans" cxnId="{2A79BDE7-1702-4616-84EE-251C38048891}">
      <dgm:prSet/>
      <dgm:spPr/>
      <dgm:t>
        <a:bodyPr/>
        <a:lstStyle/>
        <a:p>
          <a:endParaRPr lang="fi-FI" sz="2400"/>
        </a:p>
      </dgm:t>
    </dgm:pt>
    <dgm:pt modelId="{47C84935-32C4-4220-8F58-CABCC91D4210}">
      <dgm:prSet custT="1"/>
      <dgm:spPr/>
      <dgm:t>
        <a:bodyPr/>
        <a:lstStyle/>
        <a:p>
          <a:pPr rtl="0"/>
          <a:r>
            <a:rPr lang="fi-FI" sz="1100" dirty="0" smtClean="0"/>
            <a:t>henkilökuljetusten yhteen-sovittaminen hallituksen asettamien </a:t>
          </a:r>
          <a:r>
            <a:rPr lang="fi-FI" sz="1100" dirty="0" err="1" smtClean="0"/>
            <a:t>säästötavoittei-den</a:t>
          </a:r>
          <a:r>
            <a:rPr lang="fi-FI" sz="1100" dirty="0" smtClean="0"/>
            <a:t> saavuttamiseksi</a:t>
          </a:r>
          <a:endParaRPr lang="en-US" sz="1100" dirty="0"/>
        </a:p>
      </dgm:t>
    </dgm:pt>
    <dgm:pt modelId="{2D50B9CC-9BB5-4048-9CAF-06DE7B07FD25}" type="parTrans" cxnId="{92C121DF-241F-4C2B-AD90-57E6B0553820}">
      <dgm:prSet/>
      <dgm:spPr/>
      <dgm:t>
        <a:bodyPr/>
        <a:lstStyle/>
        <a:p>
          <a:endParaRPr lang="fi-FI" sz="2400"/>
        </a:p>
      </dgm:t>
    </dgm:pt>
    <dgm:pt modelId="{BCF83D85-AD68-4185-9F61-158D990AABD1}" type="sibTrans" cxnId="{92C121DF-241F-4C2B-AD90-57E6B0553820}">
      <dgm:prSet/>
      <dgm:spPr/>
      <dgm:t>
        <a:bodyPr/>
        <a:lstStyle/>
        <a:p>
          <a:endParaRPr lang="fi-FI" sz="2400"/>
        </a:p>
      </dgm:t>
    </dgm:pt>
    <dgm:pt modelId="{34072F07-A6A6-47D1-BDEA-1FF1F81D084B}" type="pres">
      <dgm:prSet presAssocID="{E6CE3F91-991A-40F1-B9D2-8B3F4C4F7C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1E25A11-C878-4186-B3F8-1E76D646596C}" type="pres">
      <dgm:prSet presAssocID="{691A5608-E7DE-4054-982B-9352C95B41DE}" presName="linNode" presStyleCnt="0"/>
      <dgm:spPr/>
    </dgm:pt>
    <dgm:pt modelId="{8F3413A5-5B8A-40F6-A782-1A4F62F5DC8E}" type="pres">
      <dgm:prSet presAssocID="{691A5608-E7DE-4054-982B-9352C95B41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58F042-4628-4817-BF6F-CCCCA6F3BC59}" type="pres">
      <dgm:prSet presAssocID="{691A5608-E7DE-4054-982B-9352C95B41D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D73B55-7A39-4EEF-A5C5-71BFB61F2123}" type="pres">
      <dgm:prSet presAssocID="{B12537E0-7297-459A-92A3-2271959B8007}" presName="sp" presStyleCnt="0"/>
      <dgm:spPr/>
    </dgm:pt>
    <dgm:pt modelId="{016996F4-46F2-4523-A9A9-BA65CB1EC5DA}" type="pres">
      <dgm:prSet presAssocID="{EC40D0D8-2803-4D54-83D3-13F5449AE2C1}" presName="linNode" presStyleCnt="0"/>
      <dgm:spPr/>
    </dgm:pt>
    <dgm:pt modelId="{C0DB2AFB-2B59-4ED5-83C9-DF3795CD6BBF}" type="pres">
      <dgm:prSet presAssocID="{EC40D0D8-2803-4D54-83D3-13F5449AE2C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3D2AC0-8C22-4BC4-94C2-3797A66F89F5}" type="pres">
      <dgm:prSet presAssocID="{EC40D0D8-2803-4D54-83D3-13F5449AE2C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F58F4E3-A34A-49E4-A46F-6DC877CC858A}" type="pres">
      <dgm:prSet presAssocID="{871963F6-25D4-4BD1-84E5-1F6C9E0BB630}" presName="sp" presStyleCnt="0"/>
      <dgm:spPr/>
    </dgm:pt>
    <dgm:pt modelId="{23F7916F-9171-41A2-AB5A-C422C675BF11}" type="pres">
      <dgm:prSet presAssocID="{79AC674B-2D9D-4257-B403-0BF52CDEF207}" presName="linNode" presStyleCnt="0"/>
      <dgm:spPr/>
    </dgm:pt>
    <dgm:pt modelId="{D48AC21A-359A-4ADC-919D-74A57C285094}" type="pres">
      <dgm:prSet presAssocID="{79AC674B-2D9D-4257-B403-0BF52CDEF2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9B4FF5-8AA3-4DDC-B43E-D30B08B29930}" type="pres">
      <dgm:prSet presAssocID="{79AC674B-2D9D-4257-B403-0BF52CDEF20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D490523-C47C-4391-B0DF-BB0FBD4FF413}" srcId="{EC40D0D8-2803-4D54-83D3-13F5449AE2C1}" destId="{0D1F8E59-11C2-4011-A192-8629ADC65425}" srcOrd="0" destOrd="0" parTransId="{C7483A73-F85B-4818-BAF6-FC8868581D67}" sibTransId="{59C82BF9-07A4-4B02-B66D-83247B8A8FB0}"/>
    <dgm:cxn modelId="{2A79BDE7-1702-4616-84EE-251C38048891}" srcId="{E6CE3F91-991A-40F1-B9D2-8B3F4C4F7C56}" destId="{79AC674B-2D9D-4257-B403-0BF52CDEF207}" srcOrd="2" destOrd="0" parTransId="{7761CB45-511D-4377-812F-7C833386EF81}" sibTransId="{DA3B4C4E-702A-4504-A300-CFDF7E2DF905}"/>
    <dgm:cxn modelId="{09FAA35E-E0E7-4267-A711-B57D01909232}" type="presOf" srcId="{79AC674B-2D9D-4257-B403-0BF52CDEF207}" destId="{D48AC21A-359A-4ADC-919D-74A57C285094}" srcOrd="0" destOrd="0" presId="urn:microsoft.com/office/officeart/2005/8/layout/vList5"/>
    <dgm:cxn modelId="{BB259699-B352-4813-860A-92BF2A6D4C47}" type="presOf" srcId="{7C2A3B0F-8679-4229-BC56-FA192EBD7404}" destId="{7F58F042-4628-4817-BF6F-CCCCA6F3BC59}" srcOrd="0" destOrd="1" presId="urn:microsoft.com/office/officeart/2005/8/layout/vList5"/>
    <dgm:cxn modelId="{A219DB60-F0D3-4813-BEBD-57CB0C316C10}" srcId="{691A5608-E7DE-4054-982B-9352C95B41DE}" destId="{7C2A3B0F-8679-4229-BC56-FA192EBD7404}" srcOrd="1" destOrd="0" parTransId="{BFD7D9C1-81A9-4E61-BEA3-261BE6D083F8}" sibTransId="{7855208C-7C24-4DE3-8C34-E9B206D49D87}"/>
    <dgm:cxn modelId="{0513D005-05DB-4AC5-AE28-C193D4DE38F7}" type="presOf" srcId="{0D1F8E59-11C2-4011-A192-8629ADC65425}" destId="{D13D2AC0-8C22-4BC4-94C2-3797A66F89F5}" srcOrd="0" destOrd="0" presId="urn:microsoft.com/office/officeart/2005/8/layout/vList5"/>
    <dgm:cxn modelId="{5FD790F5-6EB9-4250-AC55-FDD495CF5A42}" type="presOf" srcId="{A1FD5827-DD7A-43BB-AAC0-CD7E053F97B6}" destId="{7F58F042-4628-4817-BF6F-CCCCA6F3BC59}" srcOrd="0" destOrd="0" presId="urn:microsoft.com/office/officeart/2005/8/layout/vList5"/>
    <dgm:cxn modelId="{95004FA4-7023-46F4-894A-A51FB7581269}" type="presOf" srcId="{EC40D0D8-2803-4D54-83D3-13F5449AE2C1}" destId="{C0DB2AFB-2B59-4ED5-83C9-DF3795CD6BBF}" srcOrd="0" destOrd="0" presId="urn:microsoft.com/office/officeart/2005/8/layout/vList5"/>
    <dgm:cxn modelId="{92C121DF-241F-4C2B-AD90-57E6B0553820}" srcId="{79AC674B-2D9D-4257-B403-0BF52CDEF207}" destId="{47C84935-32C4-4220-8F58-CABCC91D4210}" srcOrd="0" destOrd="0" parTransId="{2D50B9CC-9BB5-4048-9CAF-06DE7B07FD25}" sibTransId="{BCF83D85-AD68-4185-9F61-158D990AABD1}"/>
    <dgm:cxn modelId="{2CFEB7C4-8CB5-4A83-B325-E89AFC311FE0}" type="presOf" srcId="{691A5608-E7DE-4054-982B-9352C95B41DE}" destId="{8F3413A5-5B8A-40F6-A782-1A4F62F5DC8E}" srcOrd="0" destOrd="0" presId="urn:microsoft.com/office/officeart/2005/8/layout/vList5"/>
    <dgm:cxn modelId="{AABFD307-5174-4757-BF50-0712A4730BB9}" type="presOf" srcId="{47C84935-32C4-4220-8F58-CABCC91D4210}" destId="{6C9B4FF5-8AA3-4DDC-B43E-D30B08B29930}" srcOrd="0" destOrd="0" presId="urn:microsoft.com/office/officeart/2005/8/layout/vList5"/>
    <dgm:cxn modelId="{7018C185-395E-462F-91AF-54188FB8C490}" srcId="{E6CE3F91-991A-40F1-B9D2-8B3F4C4F7C56}" destId="{691A5608-E7DE-4054-982B-9352C95B41DE}" srcOrd="0" destOrd="0" parTransId="{B205A228-9884-45F2-B0D1-B17FACB8DF68}" sibTransId="{B12537E0-7297-459A-92A3-2271959B8007}"/>
    <dgm:cxn modelId="{9E51744D-E545-4F53-A3AA-103B6C676700}" srcId="{E6CE3F91-991A-40F1-B9D2-8B3F4C4F7C56}" destId="{EC40D0D8-2803-4D54-83D3-13F5449AE2C1}" srcOrd="1" destOrd="0" parTransId="{A8127B54-5C3A-496C-952B-20848991F06D}" sibTransId="{871963F6-25D4-4BD1-84E5-1F6C9E0BB630}"/>
    <dgm:cxn modelId="{D592E40D-42D4-493C-B0EC-BA6192D8D114}" srcId="{691A5608-E7DE-4054-982B-9352C95B41DE}" destId="{A1FD5827-DD7A-43BB-AAC0-CD7E053F97B6}" srcOrd="0" destOrd="0" parTransId="{313A0FBE-D690-41C1-9E94-1414B706C8A0}" sibTransId="{1BE9A498-C825-431C-AAB1-02A67A9350E9}"/>
    <dgm:cxn modelId="{F33725EC-B71A-4EC9-B77B-0A36B1E494F9}" type="presOf" srcId="{E6CE3F91-991A-40F1-B9D2-8B3F4C4F7C56}" destId="{34072F07-A6A6-47D1-BDEA-1FF1F81D084B}" srcOrd="0" destOrd="0" presId="urn:microsoft.com/office/officeart/2005/8/layout/vList5"/>
    <dgm:cxn modelId="{5700BF7A-B240-41CC-A09F-ECB7966DB62A}" type="presParOf" srcId="{34072F07-A6A6-47D1-BDEA-1FF1F81D084B}" destId="{C1E25A11-C878-4186-B3F8-1E76D646596C}" srcOrd="0" destOrd="0" presId="urn:microsoft.com/office/officeart/2005/8/layout/vList5"/>
    <dgm:cxn modelId="{1A869B67-D266-461B-B0DB-F48DCFCB09F0}" type="presParOf" srcId="{C1E25A11-C878-4186-B3F8-1E76D646596C}" destId="{8F3413A5-5B8A-40F6-A782-1A4F62F5DC8E}" srcOrd="0" destOrd="0" presId="urn:microsoft.com/office/officeart/2005/8/layout/vList5"/>
    <dgm:cxn modelId="{6462C415-AF72-4970-9134-429544672B89}" type="presParOf" srcId="{C1E25A11-C878-4186-B3F8-1E76D646596C}" destId="{7F58F042-4628-4817-BF6F-CCCCA6F3BC59}" srcOrd="1" destOrd="0" presId="urn:microsoft.com/office/officeart/2005/8/layout/vList5"/>
    <dgm:cxn modelId="{B32FCF7F-D25D-427E-B7C9-2D4EE3461D03}" type="presParOf" srcId="{34072F07-A6A6-47D1-BDEA-1FF1F81D084B}" destId="{17D73B55-7A39-4EEF-A5C5-71BFB61F2123}" srcOrd="1" destOrd="0" presId="urn:microsoft.com/office/officeart/2005/8/layout/vList5"/>
    <dgm:cxn modelId="{2E262226-46CF-4BCD-A257-7E36EB13A8DC}" type="presParOf" srcId="{34072F07-A6A6-47D1-BDEA-1FF1F81D084B}" destId="{016996F4-46F2-4523-A9A9-BA65CB1EC5DA}" srcOrd="2" destOrd="0" presId="urn:microsoft.com/office/officeart/2005/8/layout/vList5"/>
    <dgm:cxn modelId="{FAD73B13-DC53-4F0B-9029-A733C845FBFF}" type="presParOf" srcId="{016996F4-46F2-4523-A9A9-BA65CB1EC5DA}" destId="{C0DB2AFB-2B59-4ED5-83C9-DF3795CD6BBF}" srcOrd="0" destOrd="0" presId="urn:microsoft.com/office/officeart/2005/8/layout/vList5"/>
    <dgm:cxn modelId="{C2854408-AED0-4F4A-ACA0-70714366DAD0}" type="presParOf" srcId="{016996F4-46F2-4523-A9A9-BA65CB1EC5DA}" destId="{D13D2AC0-8C22-4BC4-94C2-3797A66F89F5}" srcOrd="1" destOrd="0" presId="urn:microsoft.com/office/officeart/2005/8/layout/vList5"/>
    <dgm:cxn modelId="{B7F22C42-1307-426F-BAF0-A01C20961E23}" type="presParOf" srcId="{34072F07-A6A6-47D1-BDEA-1FF1F81D084B}" destId="{AF58F4E3-A34A-49E4-A46F-6DC877CC858A}" srcOrd="3" destOrd="0" presId="urn:microsoft.com/office/officeart/2005/8/layout/vList5"/>
    <dgm:cxn modelId="{B8D727B5-572D-44F6-8884-E52086C581FE}" type="presParOf" srcId="{34072F07-A6A6-47D1-BDEA-1FF1F81D084B}" destId="{23F7916F-9171-41A2-AB5A-C422C675BF11}" srcOrd="4" destOrd="0" presId="urn:microsoft.com/office/officeart/2005/8/layout/vList5"/>
    <dgm:cxn modelId="{70BFD968-BD20-455E-BDEC-00B276643DAD}" type="presParOf" srcId="{23F7916F-9171-41A2-AB5A-C422C675BF11}" destId="{D48AC21A-359A-4ADC-919D-74A57C285094}" srcOrd="0" destOrd="0" presId="urn:microsoft.com/office/officeart/2005/8/layout/vList5"/>
    <dgm:cxn modelId="{A5867A8C-DC87-4CAA-9542-B7E2A9C47BEC}" type="presParOf" srcId="{23F7916F-9171-41A2-AB5A-C422C675BF11}" destId="{6C9B4FF5-8AA3-4DDC-B43E-D30B08B299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8E66E-3842-451F-A35F-A74CB731CAC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F65DBAF3-7F87-46AD-AFDB-D890F54CFF32}">
      <dgm:prSet custT="1"/>
      <dgm:spPr/>
      <dgm:t>
        <a:bodyPr/>
        <a:lstStyle/>
        <a:p>
          <a:pPr rtl="0"/>
          <a:r>
            <a:rPr lang="fi-FI" sz="1800" dirty="0" smtClean="0"/>
            <a:t>Liikkumispalvelujen tarjoaja</a:t>
          </a:r>
          <a:endParaRPr lang="en-US" sz="1800" dirty="0"/>
        </a:p>
      </dgm:t>
    </dgm:pt>
    <dgm:pt modelId="{19D88F7E-C678-4806-844E-6583D2B9929B}" type="parTrans" cxnId="{449EEFA9-B519-43CA-AFBB-EF61162CC36F}">
      <dgm:prSet/>
      <dgm:spPr/>
      <dgm:t>
        <a:bodyPr/>
        <a:lstStyle/>
        <a:p>
          <a:endParaRPr lang="fi-FI"/>
        </a:p>
      </dgm:t>
    </dgm:pt>
    <dgm:pt modelId="{BEBB70AC-A592-429C-8288-A8AF89255A63}" type="sibTrans" cxnId="{449EEFA9-B519-43CA-AFBB-EF61162CC36F}">
      <dgm:prSet/>
      <dgm:spPr/>
      <dgm:t>
        <a:bodyPr/>
        <a:lstStyle/>
        <a:p>
          <a:endParaRPr lang="fi-FI"/>
        </a:p>
      </dgm:t>
    </dgm:pt>
    <dgm:pt modelId="{E1B119AC-00F0-4027-9E70-2C14F6A4F6C2}">
      <dgm:prSet/>
      <dgm:spPr/>
      <dgm:t>
        <a:bodyPr/>
        <a:lstStyle/>
        <a:p>
          <a:pPr rtl="0"/>
          <a:r>
            <a:rPr lang="fi-FI" dirty="0" smtClean="0"/>
            <a:t> on velvoitettu toimittamaan </a:t>
          </a:r>
          <a:r>
            <a:rPr lang="fi-FI" b="1" dirty="0" smtClean="0"/>
            <a:t>harjoittamansa liikenteen </a:t>
          </a:r>
          <a:r>
            <a:rPr lang="fi-FI" b="0" dirty="0" smtClean="0"/>
            <a:t>(koskee käytännössä kuljetuspalveluja) </a:t>
          </a:r>
          <a:r>
            <a:rPr lang="fi-FI" dirty="0" smtClean="0"/>
            <a:t>tarjontaa ja kysyntää koskevat tiedot määräajoin Liikennevirastolle yleistä seurantaa sekä tilastointia ja tutkimusta varten </a:t>
          </a:r>
          <a:endParaRPr lang="en-US" dirty="0"/>
        </a:p>
      </dgm:t>
    </dgm:pt>
    <dgm:pt modelId="{E2B205D3-6C3E-446B-B53D-86439C2E5C01}" type="parTrans" cxnId="{95B380BF-BE28-4CF7-BE3A-F126DB693CAD}">
      <dgm:prSet/>
      <dgm:spPr/>
      <dgm:t>
        <a:bodyPr/>
        <a:lstStyle/>
        <a:p>
          <a:endParaRPr lang="fi-FI"/>
        </a:p>
      </dgm:t>
    </dgm:pt>
    <dgm:pt modelId="{078000DD-2C2A-4A40-A7A2-50981FD1D7B0}" type="sibTrans" cxnId="{95B380BF-BE28-4CF7-BE3A-F126DB693CAD}">
      <dgm:prSet/>
      <dgm:spPr/>
      <dgm:t>
        <a:bodyPr/>
        <a:lstStyle/>
        <a:p>
          <a:endParaRPr lang="fi-FI"/>
        </a:p>
      </dgm:t>
    </dgm:pt>
    <dgm:pt modelId="{E0785BB0-EC7E-4E57-9944-C00A583684B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fi-FI" sz="1800" dirty="0" smtClean="0"/>
            <a:t>Henkilöliikenteen kuljetuspalvelun tarjoaja</a:t>
          </a:r>
          <a:endParaRPr lang="en-US" sz="1800" dirty="0"/>
        </a:p>
      </dgm:t>
    </dgm:pt>
    <dgm:pt modelId="{1CD6D84C-BDE5-4CCF-9899-FA02B310B63B}" type="parTrans" cxnId="{8393170D-DEFF-418F-8D9A-08B13A02DE05}">
      <dgm:prSet/>
      <dgm:spPr/>
      <dgm:t>
        <a:bodyPr/>
        <a:lstStyle/>
        <a:p>
          <a:endParaRPr lang="fi-FI"/>
        </a:p>
      </dgm:t>
    </dgm:pt>
    <dgm:pt modelId="{36AA8F90-8E26-4171-B7BE-3CCA7326DFB0}" type="sibTrans" cxnId="{8393170D-DEFF-418F-8D9A-08B13A02DE05}">
      <dgm:prSet/>
      <dgm:spPr/>
      <dgm:t>
        <a:bodyPr/>
        <a:lstStyle/>
        <a:p>
          <a:endParaRPr lang="fi-FI"/>
        </a:p>
      </dgm:t>
    </dgm:pt>
    <dgm:pt modelId="{02C11EF7-7D70-44E4-87C2-0AB6B84E458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fi-FI" dirty="0" smtClean="0"/>
            <a:t> on velvoitettu ilmoittamaan säännöllisesti tarjottavan palvelun aloittamisesta, lopettamisesta ja olennaisista muutoksista Liikennevirastolle 60 päivää ennen, mikäli tiedot eivät ole saatavissa avoimista rajapinnoista</a:t>
          </a:r>
          <a:endParaRPr lang="en-US" dirty="0"/>
        </a:p>
      </dgm:t>
    </dgm:pt>
    <dgm:pt modelId="{3A098C91-CEAE-4BDC-97F5-427F15684DDD}" type="parTrans" cxnId="{E7FFEFFE-BC97-431E-81A8-BD7910F5AF85}">
      <dgm:prSet/>
      <dgm:spPr/>
      <dgm:t>
        <a:bodyPr/>
        <a:lstStyle/>
        <a:p>
          <a:endParaRPr lang="fi-FI"/>
        </a:p>
      </dgm:t>
    </dgm:pt>
    <dgm:pt modelId="{D5B51719-BF68-4B81-86A6-EF215F29A4C0}" type="sibTrans" cxnId="{E7FFEFFE-BC97-431E-81A8-BD7910F5AF85}">
      <dgm:prSet/>
      <dgm:spPr/>
      <dgm:t>
        <a:bodyPr/>
        <a:lstStyle/>
        <a:p>
          <a:endParaRPr lang="fi-FI"/>
        </a:p>
      </dgm:t>
    </dgm:pt>
    <dgm:pt modelId="{A40E79B2-A48A-48F2-8A75-4BA01DC33E08}" type="pres">
      <dgm:prSet presAssocID="{BF28E66E-3842-451F-A35F-A74CB731CA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6D09CC-0A93-4EC7-9011-72D93824C2B2}" type="pres">
      <dgm:prSet presAssocID="{F65DBAF3-7F87-46AD-AFDB-D890F54CFF32}" presName="linNode" presStyleCnt="0"/>
      <dgm:spPr/>
    </dgm:pt>
    <dgm:pt modelId="{0B9352D0-5199-40FC-AED0-C6EAC2980873}" type="pres">
      <dgm:prSet presAssocID="{F65DBAF3-7F87-46AD-AFDB-D890F54CFF3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0AD4F53-5459-4CDD-8D0F-47C13C27D782}" type="pres">
      <dgm:prSet presAssocID="{F65DBAF3-7F87-46AD-AFDB-D890F54CFF3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B9CF2A-8E19-4BAE-B070-725B09EC18FB}" type="pres">
      <dgm:prSet presAssocID="{BEBB70AC-A592-429C-8288-A8AF89255A63}" presName="sp" presStyleCnt="0"/>
      <dgm:spPr/>
    </dgm:pt>
    <dgm:pt modelId="{2C2FFF8E-8C9D-417F-B87E-0C8B2A71AC99}" type="pres">
      <dgm:prSet presAssocID="{E0785BB0-EC7E-4E57-9944-C00A583684BD}" presName="linNode" presStyleCnt="0"/>
      <dgm:spPr/>
    </dgm:pt>
    <dgm:pt modelId="{0D399F53-45C2-432B-A440-C62E50F0D691}" type="pres">
      <dgm:prSet presAssocID="{E0785BB0-EC7E-4E57-9944-C00A583684B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ABEA81-93B5-4419-8C22-A9AB5B502453}" type="pres">
      <dgm:prSet presAssocID="{E0785BB0-EC7E-4E57-9944-C00A583684B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AC7D191-8DAB-4C97-AF9E-72AAD6D40E7E}" type="presOf" srcId="{02C11EF7-7D70-44E4-87C2-0AB6B84E458C}" destId="{EDABEA81-93B5-4419-8C22-A9AB5B502453}" srcOrd="0" destOrd="0" presId="urn:microsoft.com/office/officeart/2005/8/layout/vList5"/>
    <dgm:cxn modelId="{8393170D-DEFF-418F-8D9A-08B13A02DE05}" srcId="{BF28E66E-3842-451F-A35F-A74CB731CAC5}" destId="{E0785BB0-EC7E-4E57-9944-C00A583684BD}" srcOrd="1" destOrd="0" parTransId="{1CD6D84C-BDE5-4CCF-9899-FA02B310B63B}" sibTransId="{36AA8F90-8E26-4171-B7BE-3CCA7326DFB0}"/>
    <dgm:cxn modelId="{95B380BF-BE28-4CF7-BE3A-F126DB693CAD}" srcId="{F65DBAF3-7F87-46AD-AFDB-D890F54CFF32}" destId="{E1B119AC-00F0-4027-9E70-2C14F6A4F6C2}" srcOrd="0" destOrd="0" parTransId="{E2B205D3-6C3E-446B-B53D-86439C2E5C01}" sibTransId="{078000DD-2C2A-4A40-A7A2-50981FD1D7B0}"/>
    <dgm:cxn modelId="{F16FF3C1-DB16-426B-8CD3-2FAED9E1F8F7}" type="presOf" srcId="{BF28E66E-3842-451F-A35F-A74CB731CAC5}" destId="{A40E79B2-A48A-48F2-8A75-4BA01DC33E08}" srcOrd="0" destOrd="0" presId="urn:microsoft.com/office/officeart/2005/8/layout/vList5"/>
    <dgm:cxn modelId="{74C8EA2F-3130-4BB1-91BF-9F4F723AF13C}" type="presOf" srcId="{E0785BB0-EC7E-4E57-9944-C00A583684BD}" destId="{0D399F53-45C2-432B-A440-C62E50F0D691}" srcOrd="0" destOrd="0" presId="urn:microsoft.com/office/officeart/2005/8/layout/vList5"/>
    <dgm:cxn modelId="{E7FFEFFE-BC97-431E-81A8-BD7910F5AF85}" srcId="{E0785BB0-EC7E-4E57-9944-C00A583684BD}" destId="{02C11EF7-7D70-44E4-87C2-0AB6B84E458C}" srcOrd="0" destOrd="0" parTransId="{3A098C91-CEAE-4BDC-97F5-427F15684DDD}" sibTransId="{D5B51719-BF68-4B81-86A6-EF215F29A4C0}"/>
    <dgm:cxn modelId="{449EEFA9-B519-43CA-AFBB-EF61162CC36F}" srcId="{BF28E66E-3842-451F-A35F-A74CB731CAC5}" destId="{F65DBAF3-7F87-46AD-AFDB-D890F54CFF32}" srcOrd="0" destOrd="0" parTransId="{19D88F7E-C678-4806-844E-6583D2B9929B}" sibTransId="{BEBB70AC-A592-429C-8288-A8AF89255A63}"/>
    <dgm:cxn modelId="{9FDF1D8D-C518-4B6E-8300-4267DF1ECB0F}" type="presOf" srcId="{F65DBAF3-7F87-46AD-AFDB-D890F54CFF32}" destId="{0B9352D0-5199-40FC-AED0-C6EAC2980873}" srcOrd="0" destOrd="0" presId="urn:microsoft.com/office/officeart/2005/8/layout/vList5"/>
    <dgm:cxn modelId="{2F1D4393-99F2-40E3-9860-D28F84D1B1C9}" type="presOf" srcId="{E1B119AC-00F0-4027-9E70-2C14F6A4F6C2}" destId="{A0AD4F53-5459-4CDD-8D0F-47C13C27D782}" srcOrd="0" destOrd="0" presId="urn:microsoft.com/office/officeart/2005/8/layout/vList5"/>
    <dgm:cxn modelId="{B6353BAF-5C89-4B72-9877-A448CE767A19}" type="presParOf" srcId="{A40E79B2-A48A-48F2-8A75-4BA01DC33E08}" destId="{C06D09CC-0A93-4EC7-9011-72D93824C2B2}" srcOrd="0" destOrd="0" presId="urn:microsoft.com/office/officeart/2005/8/layout/vList5"/>
    <dgm:cxn modelId="{3649E6AE-C53F-4FD0-A902-1882ED648FC6}" type="presParOf" srcId="{C06D09CC-0A93-4EC7-9011-72D93824C2B2}" destId="{0B9352D0-5199-40FC-AED0-C6EAC2980873}" srcOrd="0" destOrd="0" presId="urn:microsoft.com/office/officeart/2005/8/layout/vList5"/>
    <dgm:cxn modelId="{6FE773B2-6719-4B2A-B54A-2AE547BB3ED2}" type="presParOf" srcId="{C06D09CC-0A93-4EC7-9011-72D93824C2B2}" destId="{A0AD4F53-5459-4CDD-8D0F-47C13C27D782}" srcOrd="1" destOrd="0" presId="urn:microsoft.com/office/officeart/2005/8/layout/vList5"/>
    <dgm:cxn modelId="{54D4CCC6-3BCB-4D33-85FF-598388AF9834}" type="presParOf" srcId="{A40E79B2-A48A-48F2-8A75-4BA01DC33E08}" destId="{40B9CF2A-8E19-4BAE-B070-725B09EC18FB}" srcOrd="1" destOrd="0" presId="urn:microsoft.com/office/officeart/2005/8/layout/vList5"/>
    <dgm:cxn modelId="{4D82A2BA-3052-4FC0-918F-FB63716B42E0}" type="presParOf" srcId="{A40E79B2-A48A-48F2-8A75-4BA01DC33E08}" destId="{2C2FFF8E-8C9D-417F-B87E-0C8B2A71AC99}" srcOrd="2" destOrd="0" presId="urn:microsoft.com/office/officeart/2005/8/layout/vList5"/>
    <dgm:cxn modelId="{D228A669-5675-41C4-B8DB-F9C547460526}" type="presParOf" srcId="{2C2FFF8E-8C9D-417F-B87E-0C8B2A71AC99}" destId="{0D399F53-45C2-432B-A440-C62E50F0D691}" srcOrd="0" destOrd="0" presId="urn:microsoft.com/office/officeart/2005/8/layout/vList5"/>
    <dgm:cxn modelId="{0254539C-70F1-4C74-8A1B-3B97E2A66FE6}" type="presParOf" srcId="{2C2FFF8E-8C9D-417F-B87E-0C8B2A71AC99}" destId="{EDABEA81-93B5-4419-8C22-A9AB5B5024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8F042-4628-4817-BF6F-CCCCA6F3BC59}">
      <dsp:nvSpPr>
        <dsp:cNvPr id="0" name=""/>
        <dsp:cNvSpPr/>
      </dsp:nvSpPr>
      <dsp:spPr>
        <a:xfrm rot="5400000">
          <a:off x="2059727" y="-693269"/>
          <a:ext cx="704836" cy="227025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Palvelujen kirjo perinteistä joukkoliikennettä laajemmaksi 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digitaalisen liiketoiminta-ympäristön rakentaminen</a:t>
          </a:r>
          <a:endParaRPr lang="en-US" sz="1100" kern="1200" dirty="0"/>
        </a:p>
      </dsp:txBody>
      <dsp:txXfrm rot="-5400000">
        <a:off x="1277019" y="123846"/>
        <a:ext cx="2235847" cy="636022"/>
      </dsp:txXfrm>
    </dsp:sp>
    <dsp:sp modelId="{8F3413A5-5B8A-40F6-A782-1A4F62F5DC8E}">
      <dsp:nvSpPr>
        <dsp:cNvPr id="0" name=""/>
        <dsp:cNvSpPr/>
      </dsp:nvSpPr>
      <dsp:spPr>
        <a:xfrm>
          <a:off x="0" y="1334"/>
          <a:ext cx="1277018" cy="8810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Liikenne-palvelujen kirjo</a:t>
          </a:r>
          <a:endParaRPr lang="en-US" sz="1200" kern="1200" dirty="0"/>
        </a:p>
      </dsp:txBody>
      <dsp:txXfrm>
        <a:off x="43009" y="44343"/>
        <a:ext cx="1191000" cy="795027"/>
      </dsp:txXfrm>
    </dsp:sp>
    <dsp:sp modelId="{D13D2AC0-8C22-4BC4-94C2-3797A66F89F5}">
      <dsp:nvSpPr>
        <dsp:cNvPr id="0" name=""/>
        <dsp:cNvSpPr/>
      </dsp:nvSpPr>
      <dsp:spPr>
        <a:xfrm rot="5400000">
          <a:off x="2059727" y="231827"/>
          <a:ext cx="704836" cy="227025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ilmastotavoitteiden saavuttaminen</a:t>
          </a:r>
          <a:endParaRPr lang="en-US" sz="1100" kern="1200" dirty="0"/>
        </a:p>
      </dsp:txBody>
      <dsp:txXfrm rot="-5400000">
        <a:off x="1277019" y="1048943"/>
        <a:ext cx="2235847" cy="636022"/>
      </dsp:txXfrm>
    </dsp:sp>
    <dsp:sp modelId="{C0DB2AFB-2B59-4ED5-83C9-DF3795CD6BBF}">
      <dsp:nvSpPr>
        <dsp:cNvPr id="0" name=""/>
        <dsp:cNvSpPr/>
      </dsp:nvSpPr>
      <dsp:spPr>
        <a:xfrm>
          <a:off x="0" y="926432"/>
          <a:ext cx="1277018" cy="881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smtClean="0"/>
            <a:t>Kaupunkien liikennepalvelut</a:t>
          </a:r>
          <a:endParaRPr lang="en-US" sz="1200" kern="1200"/>
        </a:p>
      </dsp:txBody>
      <dsp:txXfrm>
        <a:off x="43009" y="969441"/>
        <a:ext cx="1191000" cy="795027"/>
      </dsp:txXfrm>
    </dsp:sp>
    <dsp:sp modelId="{6C9B4FF5-8AA3-4DDC-B43E-D30B08B29930}">
      <dsp:nvSpPr>
        <dsp:cNvPr id="0" name=""/>
        <dsp:cNvSpPr/>
      </dsp:nvSpPr>
      <dsp:spPr>
        <a:xfrm rot="5400000">
          <a:off x="2059727" y="1156925"/>
          <a:ext cx="704836" cy="227025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100" kern="1200" dirty="0" smtClean="0"/>
            <a:t>henkilökuljetusten yhteen-sovittaminen hallituksen asettamien </a:t>
          </a:r>
          <a:r>
            <a:rPr lang="fi-FI" sz="1100" kern="1200" dirty="0" err="1" smtClean="0"/>
            <a:t>säästötavoittei-den</a:t>
          </a:r>
          <a:r>
            <a:rPr lang="fi-FI" sz="1100" kern="1200" dirty="0" smtClean="0"/>
            <a:t> saavuttamiseksi</a:t>
          </a:r>
          <a:endParaRPr lang="en-US" sz="1100" kern="1200" dirty="0"/>
        </a:p>
      </dsp:txBody>
      <dsp:txXfrm rot="-5400000">
        <a:off x="1277019" y="1974041"/>
        <a:ext cx="2235847" cy="636022"/>
      </dsp:txXfrm>
    </dsp:sp>
    <dsp:sp modelId="{D48AC21A-359A-4ADC-919D-74A57C285094}">
      <dsp:nvSpPr>
        <dsp:cNvPr id="0" name=""/>
        <dsp:cNvSpPr/>
      </dsp:nvSpPr>
      <dsp:spPr>
        <a:xfrm>
          <a:off x="0" y="1851529"/>
          <a:ext cx="1277018" cy="8810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Maaseutumainen liikenne </a:t>
          </a:r>
          <a:endParaRPr lang="en-US" sz="1200" kern="1200" dirty="0"/>
        </a:p>
      </dsp:txBody>
      <dsp:txXfrm>
        <a:off x="43009" y="1894538"/>
        <a:ext cx="1191000" cy="79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D4F53-5459-4CDD-8D0F-47C13C27D782}">
      <dsp:nvSpPr>
        <dsp:cNvPr id="0" name=""/>
        <dsp:cNvSpPr/>
      </dsp:nvSpPr>
      <dsp:spPr>
        <a:xfrm rot="5400000">
          <a:off x="5182667" y="-2137357"/>
          <a:ext cx="773713" cy="52419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 on velvoitettu toimittamaan </a:t>
          </a:r>
          <a:r>
            <a:rPr lang="fi-FI" sz="1200" b="1" kern="1200" dirty="0" smtClean="0"/>
            <a:t>harjoittamansa liikenteen </a:t>
          </a:r>
          <a:r>
            <a:rPr lang="fi-FI" sz="1200" b="0" kern="1200" dirty="0" smtClean="0"/>
            <a:t>(koskee käytännössä kuljetuspalveluja) </a:t>
          </a:r>
          <a:r>
            <a:rPr lang="fi-FI" sz="1200" kern="1200" dirty="0" smtClean="0"/>
            <a:t>tarjontaa ja kysyntää koskevat tiedot määräajoin Liikennevirastolle yleistä seurantaa sekä tilastointia ja tutkimusta varten </a:t>
          </a:r>
          <a:endParaRPr lang="en-US" sz="1200" kern="1200" dirty="0"/>
        </a:p>
      </dsp:txBody>
      <dsp:txXfrm rot="-5400000">
        <a:off x="2948571" y="134509"/>
        <a:ext cx="5204135" cy="698173"/>
      </dsp:txXfrm>
    </dsp:sp>
    <dsp:sp modelId="{0B9352D0-5199-40FC-AED0-C6EAC2980873}">
      <dsp:nvSpPr>
        <dsp:cNvPr id="0" name=""/>
        <dsp:cNvSpPr/>
      </dsp:nvSpPr>
      <dsp:spPr>
        <a:xfrm>
          <a:off x="0" y="24"/>
          <a:ext cx="2948571" cy="9671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Liikkumispalvelujen tarjoaja</a:t>
          </a:r>
          <a:endParaRPr lang="en-US" sz="1800" kern="1200" dirty="0"/>
        </a:p>
      </dsp:txBody>
      <dsp:txXfrm>
        <a:off x="47212" y="47236"/>
        <a:ext cx="2854147" cy="872717"/>
      </dsp:txXfrm>
    </dsp:sp>
    <dsp:sp modelId="{EDABEA81-93B5-4419-8C22-A9AB5B502453}">
      <dsp:nvSpPr>
        <dsp:cNvPr id="0" name=""/>
        <dsp:cNvSpPr/>
      </dsp:nvSpPr>
      <dsp:spPr>
        <a:xfrm rot="5400000">
          <a:off x="5182667" y="-1121859"/>
          <a:ext cx="773713" cy="524190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9339547"/>
              <a:satOff val="-39956"/>
              <a:lumOff val="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 on velvoitettu ilmoittamaan säännöllisesti tarjottavan palvelun aloittamisesta, lopettamisesta ja olennaisista muutoksista Liikennevirastolle 60 päivää ennen, mikäli tiedot eivät ole saatavissa avoimista rajapinnoista</a:t>
          </a:r>
          <a:endParaRPr lang="en-US" sz="1200" kern="1200" dirty="0"/>
        </a:p>
      </dsp:txBody>
      <dsp:txXfrm rot="-5400000">
        <a:off x="2948571" y="1150007"/>
        <a:ext cx="5204135" cy="698173"/>
      </dsp:txXfrm>
    </dsp:sp>
    <dsp:sp modelId="{0D399F53-45C2-432B-A440-C62E50F0D691}">
      <dsp:nvSpPr>
        <dsp:cNvPr id="0" name=""/>
        <dsp:cNvSpPr/>
      </dsp:nvSpPr>
      <dsp:spPr>
        <a:xfrm>
          <a:off x="0" y="1015522"/>
          <a:ext cx="2948571" cy="96714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Henkilöliikenteen kuljetuspalvelun tarjoaja</a:t>
          </a:r>
          <a:endParaRPr lang="en-US" sz="1800" kern="1200" dirty="0"/>
        </a:p>
      </dsp:txBody>
      <dsp:txXfrm>
        <a:off x="47212" y="1062734"/>
        <a:ext cx="2854147" cy="872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11.10.2017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4.10.2017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1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F4EC9431-3573-4957-B6A9-1A99E9F15C71}" type="datetime1">
              <a:rPr lang="en-US" smtClean="0"/>
              <a:t>10/11/2017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3DEF-123D-48CA-B36C-1B02D91F34E1}" type="datetime1">
              <a:rPr lang="en-US" smtClean="0"/>
              <a:t>10/11/2017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6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623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 type="obj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E7F-0BAD-4D47-8EA1-2AF571EF2748}" type="datetime1">
              <a:rPr lang="en-US" smtClean="0"/>
              <a:t>10/11/2017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9907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palstainen" type="twoTxTwoObj" preserve="1">
  <p:cSld name="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3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11843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F18-5912-4AF4-B89C-709E7D4B556C}" type="datetime1">
              <a:rPr lang="en-US" smtClean="0"/>
              <a:t>10/11/2017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1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520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i ja kaksi kuvaa" preserve="1">
  <p:cSld name="Teks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4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4367-DA5C-4C75-B592-15DA81EBBB31}" type="datetime1">
              <a:rPr lang="en-US" smtClean="0"/>
              <a:t>10/11/2017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61287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sivu" type="title" preserve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98612" y="62754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4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D142-5143-4B45-8D2E-42F239E4D3EE}" type="datetime1">
              <a:rPr lang="en-US" smtClean="0"/>
              <a:t>10/11/2017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34367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2A01-C746-4FF8-83E5-C4D417B2D3DC}" type="datetime1">
              <a:rPr lang="en-US" smtClean="0"/>
              <a:t>10/11/2017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/>
        </p:nvSpPr>
        <p:spPr>
          <a:xfrm>
            <a:off x="7504324" y="239574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tenplaceholder"/>
          <p:cNvSpPr txBox="1"/>
          <p:nvPr/>
        </p:nvSpPr>
        <p:spPr>
          <a:xfrm>
            <a:off x="204295" y="4650906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/>
        </p:nvSpPr>
        <p:spPr>
          <a:xfrm>
            <a:off x="7750174" y="22776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81081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9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4.10.2017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63" r:id="rId5"/>
    <p:sldLayoutId id="2147483654" r:id="rId6"/>
    <p:sldLayoutId id="2147483665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4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47576-2BCE-44DE-A923-120640FA7E60}" type="datetime1">
              <a:rPr lang="en-US" smtClean="0"/>
              <a:t>10/11/2017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4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7" y="4767264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EBA23D-4F1D-4893-8901-88337779F0A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zvWhlr-gts" TargetMode="External"/><Relationship Id="rId2" Type="http://schemas.openxmlformats.org/officeDocument/2006/relationships/hyperlink" Target="http://www.liikennevirasto.fi/liikennepalvelulaki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mailto:joukkoliikenne@liikennevirasto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Liikenneviraston tehtävät liikennepalvelulain mukaan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Jenni Eskola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4.10.2017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6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Liikennepalvelulaista aiheutuvat keskeisimmät muutokset </a:t>
            </a:r>
            <a:r>
              <a:rPr lang="fi-FI" dirty="0" err="1" smtClean="0"/>
              <a:t>Livin</a:t>
            </a:r>
            <a:r>
              <a:rPr lang="fi-FI" dirty="0" smtClean="0"/>
              <a:t> tehtäviin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 Liikenneviraston tehtävät laajenevat joukkoliikenteestä kattamaan liikkumispalveluja</a:t>
            </a:r>
          </a:p>
          <a:p>
            <a:pPr lvl="1"/>
            <a:r>
              <a:rPr lang="fi-FI" dirty="0" smtClean="0"/>
              <a:t>Virasto </a:t>
            </a:r>
            <a:r>
              <a:rPr lang="fi-FI" dirty="0"/>
              <a:t>seuraa jatkossa liikkumispalvelujen kysyntää ja tarjontaa </a:t>
            </a:r>
            <a:r>
              <a:rPr lang="fi-FI" dirty="0" smtClean="0"/>
              <a:t>sekä </a:t>
            </a:r>
            <a:r>
              <a:rPr lang="fi-FI" dirty="0" err="1"/>
              <a:t>yhteensovittaa</a:t>
            </a:r>
            <a:r>
              <a:rPr lang="fi-FI" dirty="0"/>
              <a:t> niiden kehittämistä</a:t>
            </a:r>
          </a:p>
          <a:p>
            <a:pPr lvl="1"/>
            <a:r>
              <a:rPr lang="fi-FI" dirty="0" smtClean="0"/>
              <a:t>Viraston tehtävät koskevat jatkossa myös mm. taksiliikenteen ja uusien liikkumispalvelujen tuottajia, jotka ovat virastolle uusia sidosryhmiä</a:t>
            </a:r>
          </a:p>
          <a:p>
            <a:pPr marL="358775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verkostoyhteistyötä täytyy kehittää siten, että lain toimeenpanon kannalta keskeiset tahot ovat edustettuina verkostoissa (erillinen sidosryhmäkysely 2018 alussa)</a:t>
            </a:r>
          </a:p>
          <a:p>
            <a:r>
              <a:rPr lang="fi-FI" dirty="0" smtClean="0"/>
              <a:t> Virastolla on liikkumispalveluita koskevia tietovelvoitteita tukevia teknisiä ratkaisuja ja palveluita</a:t>
            </a:r>
          </a:p>
          <a:p>
            <a:r>
              <a:rPr lang="fi-FI" dirty="0" smtClean="0"/>
              <a:t> Viraston nykyinen viranomaisohjaus ja koordinointi (ELY-keskukset, kaupunkitoimivaltaiset viranomaiset) jatkuu osin nykyisellään, mutta viraston rooli muuttuu koordinoivampaan suuntaan</a:t>
            </a:r>
          </a:p>
          <a:p>
            <a:r>
              <a:rPr lang="fi-FI" dirty="0" smtClean="0"/>
              <a:t> Nykyinen </a:t>
            </a:r>
            <a:r>
              <a:rPr lang="fi-FI" dirty="0"/>
              <a:t>joukkoliikenteen koontitietokanta muutetaan palvelemaan Liikenneviraston </a:t>
            </a:r>
            <a:r>
              <a:rPr lang="fi-FI" dirty="0" smtClean="0"/>
              <a:t>seurantatehtävää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91E7F-0BAD-4D47-8EA1-2AF571EF2748}" type="datetime1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10/11/2017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403241" y="1183393"/>
            <a:ext cx="7704856" cy="349679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241" r="226"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Laki liikenteen palveluista – Liikenneviraston tehtävät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03DEF-123D-48CA-B36C-1B02D91F34E1}" type="datetime1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10/11/2017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1140949" y="1620354"/>
            <a:ext cx="2901662" cy="13114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Liikkumispalveluita koskeva olennainen tieto ja siihen liittyvät velvoitteet 1.1.2018 alkaen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912719" y="1620353"/>
            <a:ext cx="2467594" cy="12999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Liikenneviraston seurantatehtävät 1.7.2018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3021873" y="3094514"/>
            <a:ext cx="2467594" cy="12999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Liikenneviraston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yhteensovittamis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-tehtävät 1.7.2018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E7F-0BAD-4D47-8EA1-2AF571EF2748}" type="datetime1">
              <a:rPr lang="en-US" smtClean="0"/>
              <a:t>10/11/2017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Seuranta- ja yhteensovittamistehtävä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30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5469636" y="597706"/>
            <a:ext cx="3281625" cy="432048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Liikkumispalvelujen kehittämisen yhteensovittaminen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31590"/>
            <a:ext cx="5165696" cy="3635674"/>
          </a:xfrm>
        </p:spPr>
        <p:txBody>
          <a:bodyPr>
            <a:normAutofit/>
          </a:bodyPr>
          <a:lstStyle/>
          <a:p>
            <a:r>
              <a:rPr lang="fi-FI" dirty="0" smtClean="0"/>
              <a:t>Liikennevirasto seuraa valtakunnallisella tasolla liikkumispalveluiden kehittymistä</a:t>
            </a:r>
            <a:endParaRPr lang="fi-FI" sz="1400" dirty="0" smtClean="0"/>
          </a:p>
          <a:p>
            <a:r>
              <a:rPr lang="fi-FI" dirty="0" smtClean="0"/>
              <a:t>Lisäksi Liikennevirasto sovittaa liikkumispalveluiden kehittämistä yhteen</a:t>
            </a:r>
            <a:endParaRPr lang="fi-FI" dirty="0"/>
          </a:p>
          <a:p>
            <a:pPr lvl="1"/>
            <a:r>
              <a:rPr lang="fi-FI" sz="1400" dirty="0"/>
              <a:t>Alan </a:t>
            </a:r>
            <a:r>
              <a:rPr lang="fi-FI" sz="1400" dirty="0" smtClean="0"/>
              <a:t>yhteistyön koordinointi pääosin </a:t>
            </a:r>
            <a:r>
              <a:rPr lang="fi-FI" sz="1400" dirty="0"/>
              <a:t>kuten </a:t>
            </a:r>
            <a:r>
              <a:rPr lang="fi-FI" sz="1400" dirty="0" smtClean="0"/>
              <a:t>nykyisinkin (mm. Jousi-yhteistyö) toimijajoukkoa tarpeellisilta osin laajentaen</a:t>
            </a:r>
            <a:endParaRPr lang="fi-FI" sz="1400" dirty="0"/>
          </a:p>
          <a:p>
            <a:pPr lvl="1"/>
            <a:r>
              <a:rPr lang="fi-FI" sz="1400" dirty="0" smtClean="0"/>
              <a:t>Vireillä olevien kehittämishankkeiden seuraaminen, hyvistä käytännöistä ja toimintamalleista viestiminen</a:t>
            </a:r>
          </a:p>
          <a:p>
            <a:pPr lvl="1"/>
            <a:r>
              <a:rPr lang="fi-FI" sz="1400" dirty="0" smtClean="0"/>
              <a:t>Ohjeet ja suositukset käytettävistä standardeista ja tietoformaateista</a:t>
            </a:r>
          </a:p>
          <a:p>
            <a:pPr lvl="1"/>
            <a:r>
              <a:rPr lang="fi-FI" sz="1400" dirty="0" smtClean="0"/>
              <a:t>Lippu- ja maksujärjestelmäkehityksen yhteensovittaminen ml. julkiset hankinnat</a:t>
            </a:r>
            <a:endParaRPr lang="fi-FI" sz="1400" dirty="0"/>
          </a:p>
          <a:p>
            <a:pPr marL="358775" lvl="1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8.5.2017</a:t>
            </a:r>
            <a:endParaRPr kumimoji="0" lang="fi-FI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Kaaviokuva 9"/>
          <p:cNvGraphicFramePr/>
          <p:nvPr>
            <p:extLst/>
          </p:nvPr>
        </p:nvGraphicFramePr>
        <p:xfrm>
          <a:off x="5489223" y="1670920"/>
          <a:ext cx="3547273" cy="273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yöristetty suorakulmio 10"/>
          <p:cNvSpPr/>
          <p:nvPr/>
        </p:nvSpPr>
        <p:spPr>
          <a:xfrm>
            <a:off x="5489223" y="1131590"/>
            <a:ext cx="3547273" cy="39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Hyvistä käytännöistä ja toimintamalleista viestimisen pääpainot: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Liikenneviraston seurantatehtävä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77857" y="963912"/>
            <a:ext cx="7993376" cy="573671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dirty="0" smtClean="0"/>
              <a:t>Liikennevirasto seuraa </a:t>
            </a:r>
            <a:r>
              <a:rPr lang="fi-FI" dirty="0"/>
              <a:t>liikkumispalveluiden kysyntää ja </a:t>
            </a:r>
            <a:r>
              <a:rPr lang="fi-FI" dirty="0" smtClean="0"/>
              <a:t>tarjontaa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8.5.2017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Kaaviokuva 10"/>
          <p:cNvGraphicFramePr/>
          <p:nvPr>
            <p:extLst>
              <p:ext uri="{D42A27DB-BD31-4B8C-83A1-F6EECF244321}">
                <p14:modId xmlns:p14="http://schemas.microsoft.com/office/powerpoint/2010/main" val="4164737173"/>
              </p:ext>
            </p:extLst>
          </p:nvPr>
        </p:nvGraphicFramePr>
        <p:xfrm>
          <a:off x="477857" y="1424842"/>
          <a:ext cx="8190477" cy="198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kstiruutu 15"/>
          <p:cNvSpPr txBox="1"/>
          <p:nvPr/>
        </p:nvSpPr>
        <p:spPr>
          <a:xfrm>
            <a:off x="477857" y="3544906"/>
            <a:ext cx="8928992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1825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Liikennevirasto 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avaa saamansa tiedot ja tekemänsä tilastot avoimen rajapinnan kautta koneluettavassa muodossa vapaasti käytettäväksi.</a:t>
            </a:r>
          </a:p>
          <a:p>
            <a:pPr marL="182563" marR="0" lvl="0" indent="-1825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tabLst/>
              <a:defRPr/>
            </a:pP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Liikennevirasto on käynnistänyt konsulttityön seurantatehtävän yksityiskohtaisesta toteuttamisesta</a:t>
            </a:r>
          </a:p>
          <a:p>
            <a:pPr marL="525463" lvl="1" indent="-182563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Toimijoita</a:t>
            </a:r>
            <a:r>
              <a:rPr kumimoji="0" lang="fi-FI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tullaan haastattelemaan osana konsulttityötä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Seurannan aikataulu ja ohjeistus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 Valmiina 1.1.2018 alkaen</a:t>
            </a:r>
          </a:p>
          <a:p>
            <a:pPr lvl="1"/>
            <a:r>
              <a:rPr lang="fi-FI" dirty="0"/>
              <a:t>Kysyntä- ja tarjontatiedon tarkempi määrittely sekä </a:t>
            </a:r>
            <a:r>
              <a:rPr lang="fi-FI" dirty="0" smtClean="0"/>
              <a:t>kuvaus </a:t>
            </a:r>
            <a:r>
              <a:rPr lang="fi-FI" dirty="0"/>
              <a:t>tiedon </a:t>
            </a:r>
            <a:r>
              <a:rPr lang="fi-FI" dirty="0" smtClean="0"/>
              <a:t>toimittamisesta</a:t>
            </a:r>
            <a:endParaRPr lang="fi-FI" dirty="0"/>
          </a:p>
          <a:p>
            <a:r>
              <a:rPr lang="fi-FI" dirty="0" smtClean="0"/>
              <a:t>Valmiina 1.7.2018 alkaen</a:t>
            </a:r>
          </a:p>
          <a:p>
            <a:pPr lvl="1"/>
            <a:r>
              <a:rPr lang="fi-FI" dirty="0" smtClean="0"/>
              <a:t>Tekniset työkalut tiedon toimittamiseen (toteutus </a:t>
            </a:r>
            <a:r>
              <a:rPr lang="fi-FI" dirty="0"/>
              <a:t>osittain nykyisillä toimintavoilla (JUKU), osin uusilla </a:t>
            </a:r>
            <a:r>
              <a:rPr lang="fi-FI" dirty="0" smtClean="0"/>
              <a:t>tietojärjestelmäratkaisuilla)</a:t>
            </a:r>
          </a:p>
          <a:p>
            <a:pPr lvl="1"/>
            <a:r>
              <a:rPr lang="fi-FI" dirty="0" smtClean="0"/>
              <a:t>Ohjeistus </a:t>
            </a:r>
            <a:r>
              <a:rPr lang="fi-FI" dirty="0"/>
              <a:t>muutoksista ilmoittamiseen Liikennevirastolle ja siihen liittyvät tekniset ratkaisut (ns. 60 </a:t>
            </a:r>
            <a:r>
              <a:rPr lang="fi-FI" dirty="0" err="1"/>
              <a:t>pv:n</a:t>
            </a:r>
            <a:r>
              <a:rPr lang="fi-FI" dirty="0"/>
              <a:t> sääntö)</a:t>
            </a:r>
          </a:p>
          <a:p>
            <a:r>
              <a:rPr lang="fi-FI" dirty="0" smtClean="0"/>
              <a:t> Laissa edellytetty ensimmäinen laajempi seuranta toteutetaan vuoden 2018 loppuun mennessä yhteistyössä liikenne- ja viestintäministeriön hallinnonalan kesken</a:t>
            </a:r>
          </a:p>
          <a:p>
            <a:pPr lvl="1"/>
            <a:r>
              <a:rPr lang="fi-FI" dirty="0" smtClean="0"/>
              <a:t>Henkilöliikenteen seuranta tarkemmin + muiden liikkumispalvelujen kehittyminen sisältäen yhteensovittamisen tilannekatsauksen</a:t>
            </a:r>
          </a:p>
          <a:p>
            <a:pPr lvl="1"/>
            <a:r>
              <a:rPr lang="fi-FI" dirty="0" smtClean="0"/>
              <a:t>Liikennevirasto tulee kysymään seurantatietoja ensimmäisen kerran syksyllä 2018 </a:t>
            </a:r>
          </a:p>
          <a:p>
            <a:endParaRPr lang="fi-FI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03DEF-123D-48CA-B36C-1B02D91F34E1}" type="datetime1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10/11/2017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1E7F-0BAD-4D47-8EA1-2AF571EF2748}" type="datetime1">
              <a:rPr lang="en-US" smtClean="0"/>
              <a:t>10/11/2017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Lain toimeenpanoon liittyvä yhteistyö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45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Verkostomainen yhteistyö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2000" y="1278000"/>
            <a:ext cx="4770080" cy="3489264"/>
          </a:xfrm>
        </p:spPr>
        <p:txBody>
          <a:bodyPr>
            <a:normAutofit fontScale="70000" lnSpcReduction="20000"/>
          </a:bodyPr>
          <a:lstStyle/>
          <a:p>
            <a:r>
              <a:rPr lang="fi-FI" sz="1800" dirty="0" smtClean="0"/>
              <a:t>Lain toimeenpanosta tiedotetaan monen eri Liikenneviraston kanavan kautta</a:t>
            </a:r>
          </a:p>
          <a:p>
            <a:pPr lvl="1"/>
            <a:r>
              <a:rPr lang="fi-FI" sz="1800" dirty="0" smtClean="0"/>
              <a:t>Lain toimeenpanoon liittyvä liikenneviraston nettisivu: </a:t>
            </a:r>
            <a:r>
              <a:rPr lang="fi-FI" sz="1800" dirty="0" smtClean="0">
                <a:hlinkClick r:id="rId2"/>
              </a:rPr>
              <a:t>www.liikennevirasto.fi/liikennepalvelulaki</a:t>
            </a:r>
            <a:endParaRPr lang="fi-FI" sz="1800" dirty="0" smtClean="0"/>
          </a:p>
          <a:p>
            <a:pPr lvl="1"/>
            <a:r>
              <a:rPr lang="fi-FI" sz="1800" dirty="0" smtClean="0"/>
              <a:t>Liikenneviraston </a:t>
            </a:r>
            <a:r>
              <a:rPr lang="fi-FI" sz="1800" dirty="0" err="1" smtClean="0"/>
              <a:t>youtube</a:t>
            </a:r>
            <a:r>
              <a:rPr lang="fi-FI" sz="1800" dirty="0" smtClean="0"/>
              <a:t>-kanavalla on Helsingin tilaisuudesta (10.10.) video: </a:t>
            </a:r>
            <a:r>
              <a:rPr lang="fi-FI" sz="1800" dirty="0" smtClean="0">
                <a:hlinkClick r:id="rId3"/>
              </a:rPr>
              <a:t>https</a:t>
            </a:r>
            <a:r>
              <a:rPr lang="fi-FI" sz="1800" dirty="0">
                <a:hlinkClick r:id="rId3"/>
              </a:rPr>
              <a:t>://</a:t>
            </a:r>
            <a:r>
              <a:rPr lang="fi-FI" sz="1800" dirty="0" smtClean="0">
                <a:hlinkClick r:id="rId3"/>
              </a:rPr>
              <a:t>youtu.be/3zvWhlr-gts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smtClean="0"/>
              <a:t>Uutiskirjeet ja tiedotteet</a:t>
            </a:r>
          </a:p>
          <a:p>
            <a:pPr lvl="1"/>
            <a:r>
              <a:rPr lang="fi-FI" sz="1800" dirty="0" smtClean="0"/>
              <a:t>Kehittämisprojektien oma tiedotus </a:t>
            </a:r>
            <a:endParaRPr lang="fi-FI" sz="1800" dirty="0"/>
          </a:p>
          <a:p>
            <a:r>
              <a:rPr lang="fi-FI" dirty="0" smtClean="0"/>
              <a:t>Liikenneviraston joukkoliikenteen sähköpostilaatikko palvelee yhteydenottoja varten: </a:t>
            </a:r>
            <a:r>
              <a:rPr lang="fi-FI" dirty="0" smtClean="0">
                <a:hlinkClick r:id="rId4"/>
              </a:rPr>
              <a:t>joukkoliikenne@liikennevirasto.fi</a:t>
            </a:r>
            <a:r>
              <a:rPr lang="fi-FI" dirty="0" smtClean="0"/>
              <a:t> </a:t>
            </a:r>
          </a:p>
          <a:p>
            <a:pPr marL="179388" indent="-179388"/>
            <a:r>
              <a:rPr lang="fi-FI" sz="1800" dirty="0" smtClean="0"/>
              <a:t>Tunnistetut hyödynnettävissä olevat verkostot/viestintäkanavat:</a:t>
            </a:r>
          </a:p>
          <a:p>
            <a:pPr lvl="1"/>
            <a:r>
              <a:rPr lang="fi-FI" dirty="0" smtClean="0"/>
              <a:t>Jousi-ryhmä (joukkoliikennealan keskeiset toimijat)</a:t>
            </a:r>
          </a:p>
          <a:p>
            <a:pPr lvl="1"/>
            <a:r>
              <a:rPr lang="fi-FI" dirty="0" smtClean="0"/>
              <a:t>ITS Finland ja </a:t>
            </a:r>
            <a:r>
              <a:rPr lang="fi-FI" dirty="0" err="1" smtClean="0"/>
              <a:t>Liikennelabra</a:t>
            </a:r>
            <a:endParaRPr lang="fi-FI" dirty="0" smtClean="0"/>
          </a:p>
          <a:p>
            <a:pPr lvl="1"/>
            <a:r>
              <a:rPr lang="fi-FI" dirty="0" smtClean="0"/>
              <a:t>Joukkoliikenteen toimivaltaisten viranomaisten tapaamiset</a:t>
            </a:r>
          </a:p>
          <a:p>
            <a:pPr lvl="1"/>
            <a:r>
              <a:rPr lang="fi-FI" dirty="0" smtClean="0"/>
              <a:t>Toimijoiden omat viestintäkanavat, esim. </a:t>
            </a:r>
          </a:p>
          <a:p>
            <a:pPr lvl="2"/>
            <a:r>
              <a:rPr lang="fi-FI" dirty="0" smtClean="0"/>
              <a:t>Linja-autoliiton ja taksiliiton koulutukset, työryhmät, uutiskirjeet</a:t>
            </a:r>
            <a:endParaRPr lang="fi-FI" dirty="0"/>
          </a:p>
          <a:p>
            <a:pPr lvl="2"/>
            <a:r>
              <a:rPr lang="fi-FI" dirty="0"/>
              <a:t>Kuntaliiton </a:t>
            </a:r>
            <a:r>
              <a:rPr lang="fi-FI" dirty="0" smtClean="0"/>
              <a:t>kuntakirjeet</a:t>
            </a:r>
          </a:p>
          <a:p>
            <a:pPr lvl="2"/>
            <a:r>
              <a:rPr lang="fi-FI" dirty="0" err="1" smtClean="0"/>
              <a:t>Trafin</a:t>
            </a:r>
            <a:r>
              <a:rPr lang="fi-FI" dirty="0" smtClean="0"/>
              <a:t> nettisivut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91E7F-0BAD-4D47-8EA1-2AF571EF2748}" type="datetime1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10/11/2017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220072" y="1242574"/>
            <a:ext cx="3779912" cy="233511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pohja tapahtumailmeellä.potx" id="{2373636E-F0F1-4C12-BBEA-53F020C71C79}" vid="{B0FDEB64-063F-4354-AF6F-D97D90FA774A}"/>
    </a:ext>
  </a:extLst>
</a:theme>
</file>

<file path=ppt/theme/theme2.xml><?xml version="1.0" encoding="utf-8"?>
<a:theme xmlns:a="http://schemas.openxmlformats.org/drawingml/2006/main" name="1_uusi_pohja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aajakuva_Liikennevirasto.potx" id="{0143C127-69F1-4019-A783-DCE95FA98011}" vid="{BC132C1A-C7CF-40D1-855E-3389885240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subtitle/>
</xml_kameleon>
</file>

<file path=customXml/item2.xml><?xml version="1.0" encoding="utf-8"?>
<livi_kameleon xmlns="" xmlns:xsi="http://www.w3.org/2001/XMLSchema-instance">
  <tyyppi>Esitys</tyyppi>
  <title/>
  <author/>
  <paivays>4.10.2017</paivays>
</livi_kameleon>
</file>

<file path=customXml/itemProps1.xml><?xml version="1.0" encoding="utf-8"?>
<ds:datastoreItem xmlns:ds="http://schemas.openxmlformats.org/officeDocument/2006/customXml" ds:itemID="{6A85575A-247D-4869-AE59-55C99639F16B}">
  <ds:schemaRefs/>
</ds:datastoreItem>
</file>

<file path=customXml/itemProps2.xml><?xml version="1.0" encoding="utf-8"?>
<ds:datastoreItem xmlns:ds="http://schemas.openxmlformats.org/officeDocument/2006/customXml" ds:itemID="{FA770B07-B7D3-4BA9-AF53-EBBF3BEA3019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150</TotalTime>
  <Words>495</Words>
  <Application>Microsoft Office PowerPoint</Application>
  <PresentationFormat>Näytössä katseltava esitys (16:9)</PresentationFormat>
  <Paragraphs>79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pp_livi</vt:lpstr>
      <vt:lpstr>1_uusi_pohja</vt:lpstr>
      <vt:lpstr>Liikenneviraston tehtävät liikennepalvelulain mukaan</vt:lpstr>
      <vt:lpstr>Liikennepalvelulaista aiheutuvat keskeisimmät muutokset Livin tehtäviin</vt:lpstr>
      <vt:lpstr>Laki liikenteen palveluista – Liikenneviraston tehtävät</vt:lpstr>
      <vt:lpstr>Seuranta- ja yhteensovittamistehtävä</vt:lpstr>
      <vt:lpstr>Liikkumispalvelujen kehittämisen yhteensovittaminen</vt:lpstr>
      <vt:lpstr>Liikenneviraston seurantatehtävä</vt:lpstr>
      <vt:lpstr>Seurannan aikataulu ja ohjeistus</vt:lpstr>
      <vt:lpstr>Lain toimeenpanoon liittyvä yhteistyö</vt:lpstr>
      <vt:lpstr>Verkostomainen yhteistyö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Liikenneviraston tehtävät liikennepalvelulain mukaan</dc:title>
  <dc:creator>Eskola Jenni</dc:creator>
  <cp:keywords>Esitys</cp:keywords>
  <cp:lastModifiedBy>Rintala-Iizuka Sinikka</cp:lastModifiedBy>
  <cp:revision>38</cp:revision>
  <dcterms:created xsi:type="dcterms:W3CDTF">2017-10-04T07:07:12Z</dcterms:created>
  <dcterms:modified xsi:type="dcterms:W3CDTF">2017-10-11T06:14:23Z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76 (dd_default.xml)</vt:lpwstr>
  </property>
  <property fmtid="{D5CDD505-2E9C-101B-9397-08002B2CF9AE}" pid="7" name="dvDefinitionID">
    <vt:lpwstr>76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473.85.02.011</vt:lpwstr>
  </property>
  <property fmtid="{D5CDD505-2E9C-101B-9397-08002B2CF9AE}" pid="10" name="dvDefinitionVersion">
    <vt:lpwstr>02.004 / 4.5.2017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2017-10-03T21:00:00Z</vt:filetime>
  </property>
</Properties>
</file>