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353" r:id="rId2"/>
    <p:sldId id="359" r:id="rId3"/>
    <p:sldId id="332" r:id="rId4"/>
    <p:sldId id="338" r:id="rId5"/>
    <p:sldId id="360" r:id="rId6"/>
  </p:sldIdLst>
  <p:sldSz cx="12192000" cy="6858000"/>
  <p:notesSz cx="6858000" cy="9926638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avonen Marja (VM)" initials="PM(" lastIdx="5" clrIdx="0">
    <p:extLst>
      <p:ext uri="{19B8F6BF-5375-455C-9EA6-DF929625EA0E}">
        <p15:presenceInfo xmlns:p15="http://schemas.microsoft.com/office/powerpoint/2012/main" userId="S-1-5-21-3521595049-301303566-333748410-36270" providerId="AD"/>
      </p:ext>
    </p:extLst>
  </p:cmAuthor>
  <p:cmAuthor id="2" name="Jaakkola Jenni (VM)" initials="JJ(" lastIdx="2" clrIdx="1">
    <p:extLst>
      <p:ext uri="{19B8F6BF-5375-455C-9EA6-DF929625EA0E}">
        <p15:presenceInfo xmlns:p15="http://schemas.microsoft.com/office/powerpoint/2012/main" userId="S-1-5-21-3521595049-301303566-333748410-379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D3"/>
    <a:srgbClr val="9BBAC0"/>
    <a:srgbClr val="B5DACC"/>
    <a:srgbClr val="00959B"/>
    <a:srgbClr val="365ABD"/>
    <a:srgbClr val="C48903"/>
    <a:srgbClr val="00A892"/>
    <a:srgbClr val="0098E8"/>
    <a:srgbClr val="1A7483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5870" autoAdjust="0"/>
  </p:normalViewPr>
  <p:slideViewPr>
    <p:cSldViewPr snapToGrid="0" snapToObjects="1" showGuides="1">
      <p:cViewPr varScale="1">
        <p:scale>
          <a:sx n="70" d="100"/>
          <a:sy n="70" d="100"/>
        </p:scale>
        <p:origin x="42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01/31/2023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CB69-F670-CE45-9316-2F76980D240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18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66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6760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53179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02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706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CB1-B266-BA47-A71E-7DA39C0092DC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5045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2D4-3613-5649-8FAA-418C1B6C0EFB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2875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19FD-7351-674E-88EC-346BE3031EE7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7638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8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5785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502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en-FI"/>
              <a:t>01/31/2023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898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B5B-B319-0B42-AB42-7B16B0057661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3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C288-B895-514C-9963-8FCF0CCA733A}" type="datetime1">
              <a:rPr lang="fi-FI" noProof="0" smtClean="0"/>
              <a:t>31.1.2023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334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44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670A19CC-10B7-B140-9731-4ED0E8922BE7}" type="datetime1">
              <a:rPr lang="fi-FI" noProof="0" smtClean="0"/>
              <a:pPr/>
              <a:t>31.1.2023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noProof="0" dirty="0"/>
              <a:t>Aihe/tekijä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45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1" r:id="rId2"/>
    <p:sldLayoutId id="2147483650" r:id="rId3"/>
    <p:sldLayoutId id="2147483712" r:id="rId4"/>
    <p:sldLayoutId id="2147483711" r:id="rId5"/>
    <p:sldLayoutId id="2147483709" r:id="rId6"/>
    <p:sldLayoutId id="2147483652" r:id="rId7"/>
    <p:sldLayoutId id="2147483677" r:id="rId8"/>
    <p:sldLayoutId id="2147483713" r:id="rId9"/>
    <p:sldLayoutId id="2147483663" r:id="rId10"/>
    <p:sldLayoutId id="2147483662" r:id="rId11"/>
    <p:sldLayoutId id="2147483717" r:id="rId12"/>
    <p:sldLayoutId id="2147483714" r:id="rId13"/>
    <p:sldLayoutId id="2147483715" r:id="rId14"/>
    <p:sldLayoutId id="2147483654" r:id="rId15"/>
    <p:sldLayoutId id="2147483655" r:id="rId16"/>
    <p:sldLayoutId id="2147483666" r:id="rId17"/>
    <p:sldLayoutId id="2147483667" r:id="rId18"/>
    <p:sldLayoutId id="2147483716" r:id="rId19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35C0F-8037-3CEB-A4FE-63D52B2E7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769" y="1935332"/>
            <a:ext cx="7482151" cy="2393823"/>
          </a:xfrm>
        </p:spPr>
        <p:txBody>
          <a:bodyPr>
            <a:normAutofit/>
          </a:bodyPr>
          <a:lstStyle/>
          <a:p>
            <a:r>
              <a:rPr lang="fi-FI" dirty="0" smtClean="0"/>
              <a:t>Täydentävä esitys kertakorvauksen ennakkomaksusta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E4488-F827-B7EC-E74E-914CB7782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Kunta- ja aluehallinto-osasto</a:t>
            </a:r>
            <a:endParaRPr lang="fi-FI" dirty="0"/>
          </a:p>
          <a:p>
            <a:r>
              <a:rPr lang="fi-FI" dirty="0" smtClean="0"/>
              <a:t>kuulemistilaisuus 31.1.2023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6D9F32-B6AA-5873-AD7D-9256525F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816192"/>
          </a:xfrm>
        </p:spPr>
        <p:txBody>
          <a:bodyPr>
            <a:normAutofit/>
          </a:bodyPr>
          <a:lstStyle/>
          <a:p>
            <a:r>
              <a:rPr lang="fi-FI" dirty="0" smtClean="0"/>
              <a:t>Täydentävän esityksen aikataulu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62B5BC-E2BD-87EA-28E2-F994C50DC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609344"/>
            <a:ext cx="10871108" cy="4456176"/>
          </a:xfrm>
        </p:spPr>
        <p:txBody>
          <a:bodyPr>
            <a:noAutofit/>
          </a:bodyPr>
          <a:lstStyle/>
          <a:p>
            <a:r>
              <a:rPr lang="fi-FI" sz="1800" dirty="0" smtClean="0"/>
              <a:t>Eduskunnan </a:t>
            </a:r>
            <a:r>
              <a:rPr lang="fi-FI" sz="1800" dirty="0" err="1" smtClean="0"/>
              <a:t>sosiaali</a:t>
            </a:r>
            <a:r>
              <a:rPr lang="fi-FI" sz="1800" dirty="0" smtClean="0"/>
              <a:t>- ja terveysvaliokunnassa on käsittelyvaiheessa mietintö hallituksen esityksestä 309/2022 vp, johon sisältyy ehdotukset kertakorvauksen kirjaamisesta </a:t>
            </a:r>
            <a:r>
              <a:rPr lang="fi-FI" sz="1800" dirty="0"/>
              <a:t>vuodelle 2023 </a:t>
            </a:r>
            <a:r>
              <a:rPr lang="fi-FI" sz="1800" dirty="0" smtClean="0"/>
              <a:t>ja maksuajankohdasta </a:t>
            </a:r>
            <a:r>
              <a:rPr lang="fi-FI" sz="1800" dirty="0"/>
              <a:t>tammikuussa 2024 </a:t>
            </a:r>
            <a:endParaRPr lang="fi-FI" sz="1800" dirty="0" smtClean="0"/>
          </a:p>
          <a:p>
            <a:r>
              <a:rPr lang="fi-FI" sz="1800" b="1" dirty="0" smtClean="0"/>
              <a:t>Tarkoituksena on antaa </a:t>
            </a:r>
            <a:r>
              <a:rPr lang="fi-FI" sz="1800" b="1" dirty="0" smtClean="0"/>
              <a:t>täydentävä </a:t>
            </a:r>
            <a:r>
              <a:rPr lang="fi-FI" sz="1800" b="1" dirty="0" smtClean="0"/>
              <a:t>hallituksen esitys </a:t>
            </a:r>
            <a:r>
              <a:rPr lang="fi-FI" sz="1800" b="1" dirty="0" smtClean="0"/>
              <a:t>kertakorvauksen ennakkomaksusta</a:t>
            </a:r>
          </a:p>
          <a:p>
            <a:r>
              <a:rPr lang="fi-FI" sz="1800" dirty="0" smtClean="0"/>
              <a:t>Hyvinvointialueita kuullaan VM:n järjestämässä kuulemistilausuudessa tiistaina aamupäivällä 31.1.2023</a:t>
            </a:r>
          </a:p>
          <a:p>
            <a:r>
              <a:rPr lang="fi-FI" sz="1800" dirty="0" smtClean="0"/>
              <a:t>Esitys pyritään </a:t>
            </a:r>
            <a:r>
              <a:rPr lang="fi-FI" sz="1800" smtClean="0"/>
              <a:t>antamaan </a:t>
            </a:r>
            <a:r>
              <a:rPr lang="fi-FI" sz="1800" smtClean="0"/>
              <a:t>eduskunnalle 2.2.2023</a:t>
            </a:r>
            <a:endParaRPr lang="fi-FI" sz="1800" dirty="0" smtClean="0"/>
          </a:p>
          <a:p>
            <a:r>
              <a:rPr lang="fi-FI" sz="1800" dirty="0" smtClean="0"/>
              <a:t>Esitys </a:t>
            </a:r>
            <a:r>
              <a:rPr lang="fi-FI" sz="1800" dirty="0"/>
              <a:t>otetaan huomioon </a:t>
            </a:r>
            <a:r>
              <a:rPr lang="fi-FI" sz="1800" dirty="0" smtClean="0"/>
              <a:t>vuoden 2023 ensimmäisessä lisätalousarviossa</a:t>
            </a:r>
          </a:p>
          <a:p>
            <a:r>
              <a:rPr lang="fi-FI" sz="1800" dirty="0" smtClean="0"/>
              <a:t>Kun laki on hyväksytty, se vahvistetaan tulemaan voimaan mahdollisimman pian (maaliskuussa 2023)</a:t>
            </a:r>
          </a:p>
          <a:p>
            <a:r>
              <a:rPr lang="fi-FI" sz="1800" dirty="0" smtClean="0"/>
              <a:t>VM tekee ennakon maksatuspäätökset (ei edellytä rahoitusasetuksen muutosta, koska erillinen maksuerä)</a:t>
            </a:r>
          </a:p>
          <a:p>
            <a:r>
              <a:rPr lang="fi-FI" sz="1800" dirty="0" smtClean="0"/>
              <a:t>Maksatus viimeistään 2.5.2023 (huhtikuun maksuun oltava päätökset maaliskuun lopulla).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7F6B0A6-8D1C-E5F0-6CCD-53B495D235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4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6D9F32-B6AA-5873-AD7D-9256525F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Kertakorvauksen ennakkomaksu keväällä 2023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62B5BC-E2BD-87EA-28E2-F994C50DC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4237344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Kertakorvauksesta maksetaan hyvinvointialueille </a:t>
            </a:r>
            <a:r>
              <a:rPr lang="fi-FI" dirty="0" smtClean="0"/>
              <a:t>ennakkona </a:t>
            </a:r>
            <a:r>
              <a:rPr lang="fi-FI" dirty="0"/>
              <a:t>koko maan tasolla </a:t>
            </a:r>
            <a:endParaRPr lang="fi-FI" dirty="0" smtClean="0"/>
          </a:p>
          <a:p>
            <a:pPr lvl="1"/>
            <a:r>
              <a:rPr lang="fi-FI" dirty="0" smtClean="0"/>
              <a:t>Määrä 150 milj. </a:t>
            </a:r>
            <a:r>
              <a:rPr lang="fi-FI" dirty="0"/>
              <a:t>euroa </a:t>
            </a:r>
            <a:endParaRPr lang="fi-FI" dirty="0" smtClean="0"/>
          </a:p>
          <a:p>
            <a:r>
              <a:rPr lang="fi-FI" dirty="0" smtClean="0"/>
              <a:t>Ennakkomaksu kohdistetaan hyvinvointialueille kuntien </a:t>
            </a:r>
            <a:r>
              <a:rPr lang="fi-FI" dirty="0"/>
              <a:t>Tilastokeskukselle toimittamien vuoden 2022 </a:t>
            </a:r>
            <a:r>
              <a:rPr lang="fi-FI" dirty="0" err="1"/>
              <a:t>sosiaali</a:t>
            </a:r>
            <a:r>
              <a:rPr lang="fi-FI" dirty="0"/>
              <a:t>-, terveys- ja pelastustoimen nettokustannuskyselyn mukaisten </a:t>
            </a:r>
            <a:r>
              <a:rPr lang="fi-FI" dirty="0" smtClean="0"/>
              <a:t>tilipäätösennakkotietojen perusteella arvioidun</a:t>
            </a:r>
            <a:r>
              <a:rPr lang="fi-FI" dirty="0"/>
              <a:t> </a:t>
            </a:r>
            <a:r>
              <a:rPr lang="fi-FI" dirty="0" smtClean="0"/>
              <a:t>kertakorvauksen </a:t>
            </a:r>
            <a:r>
              <a:rPr lang="fi-FI" dirty="0"/>
              <a:t>alueittaisen jakautumisen suhteessa.  </a:t>
            </a:r>
            <a:endParaRPr lang="fi-FI" dirty="0" smtClean="0"/>
          </a:p>
          <a:p>
            <a:pPr lvl="1"/>
            <a:r>
              <a:rPr lang="fi-FI" dirty="0" smtClean="0"/>
              <a:t>Kertakorvauksen laskenta aluekohtaisesti sama kuin alkuperäisessä rahoituslaissa</a:t>
            </a:r>
          </a:p>
          <a:p>
            <a:r>
              <a:rPr lang="fi-FI" dirty="0" smtClean="0"/>
              <a:t>Ennakko maksettaisiin vuodelle 2023 myönnetystä ja kuukausittain maksettavasta rahoituksesta erillisenä eränä </a:t>
            </a:r>
          </a:p>
          <a:p>
            <a:r>
              <a:rPr lang="fi-FI" dirty="0" smtClean="0"/>
              <a:t>Maksetaan erillisen valtiovarainministeriön päätöksen mukaisesti </a:t>
            </a:r>
            <a:endParaRPr lang="fi-FI" dirty="0"/>
          </a:p>
          <a:p>
            <a:r>
              <a:rPr lang="fi-FI" dirty="0"/>
              <a:t>Maksuajankohta olisi viimeistään toukokuussa 2023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7F6B0A6-8D1C-E5F0-6CCD-53B495D235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en-FI" smtClean="0"/>
              <a:pPr/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6533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22D131-992C-4DD2-ED92-E6C1AD54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0" y="720000"/>
            <a:ext cx="8933343" cy="1080000"/>
          </a:xfrm>
        </p:spPr>
        <p:txBody>
          <a:bodyPr>
            <a:normAutofit/>
          </a:bodyPr>
          <a:lstStyle/>
          <a:p>
            <a:r>
              <a:rPr lang="fi-FI" sz="3200" dirty="0" smtClean="0"/>
              <a:t>Kertakorvauksen tarkistus tammikuussa 2024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C047D1-1D23-4B61-CC10-5E6831D7C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Kertakorvaus tarkistetaan </a:t>
            </a:r>
            <a:r>
              <a:rPr lang="fi-FI" dirty="0" smtClean="0"/>
              <a:t>kuntien vuoden 2022 tilinpäätöstietojen perusteella lopulliseksi syksyllä 2023 ja maksetaan </a:t>
            </a:r>
            <a:r>
              <a:rPr lang="fi-FI" dirty="0"/>
              <a:t>tammikuussa 2024 </a:t>
            </a:r>
            <a:endParaRPr lang="fi-FI" dirty="0" smtClean="0"/>
          </a:p>
          <a:p>
            <a:r>
              <a:rPr lang="fi-FI" dirty="0" smtClean="0"/>
              <a:t>Hyvinvointialueen rahoitukseen tehdään tällöin erillinen </a:t>
            </a:r>
            <a:r>
              <a:rPr lang="fi-FI" dirty="0"/>
              <a:t>lisäys tai erillinen </a:t>
            </a:r>
            <a:r>
              <a:rPr lang="fi-FI" dirty="0" smtClean="0"/>
              <a:t>vähennys</a:t>
            </a:r>
          </a:p>
          <a:p>
            <a:r>
              <a:rPr lang="fi-FI" dirty="0" smtClean="0"/>
              <a:t>Tarkistuksessa </a:t>
            </a:r>
            <a:r>
              <a:rPr lang="fi-FI" dirty="0"/>
              <a:t>otetaan huomioon myös </a:t>
            </a:r>
            <a:r>
              <a:rPr lang="fi-FI" dirty="0" smtClean="0"/>
              <a:t>ennakkomaksun osuus </a:t>
            </a:r>
            <a:r>
              <a:rPr lang="fi-FI" dirty="0"/>
              <a:t>ja </a:t>
            </a:r>
            <a:r>
              <a:rPr lang="fi-FI" dirty="0" smtClean="0"/>
              <a:t>mahdollinen alueella vuoden 2023 aikana maksettu 11 §:ssä tarkoitettu lisärahoitus</a:t>
            </a:r>
            <a:endParaRPr lang="en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D450E6F-ED31-F7F0-7E14-55BD0BF8F5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en-FI" smtClean="0"/>
              <a:pPr/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1405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56930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Vaikutukset hyvinvointialueille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2" y="1508760"/>
            <a:ext cx="10871108" cy="4750365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Esityksellä muutetaan kertaerän maksuajankohtaa, jolloin vuonna 2023 maksettu rahoitus kasvaa. Vuoden 2023 kirjanpidollinen rahoitus ei muutu, koska kertakorvaus maksuajankohdasta riippumatta kirjataan vuodelle 2023.</a:t>
            </a:r>
          </a:p>
          <a:p>
            <a:r>
              <a:rPr lang="fi-FI" dirty="0" smtClean="0"/>
              <a:t>Maksamalla </a:t>
            </a:r>
            <a:r>
              <a:rPr lang="fi-FI" dirty="0"/>
              <a:t>osa kertakorvauksesta ennakkoon keväällä 2023 parannetaan hyvinvointialueiden edellytyksiä selviytyä tehtäviensä rahoituksesta vuoden 2023 aikana ilman, että ne joutuvat turvautumaan lyhytaikaiseen lainanottoon, jos kuntien talousarvio- ja tilinpäätöstietojen eroavaisuudesta aiheutuu rahoitukseen vajetta. Esitys vähentää näin myös mahdollisesta lyhytaikaisesta lainanotosta hyvinvointialueille aiheutuvia korkokuluja. </a:t>
            </a:r>
          </a:p>
          <a:p>
            <a:r>
              <a:rPr lang="fi-FI" dirty="0" smtClean="0"/>
              <a:t>Tavoitteena </a:t>
            </a:r>
            <a:r>
              <a:rPr lang="fi-FI" dirty="0"/>
              <a:t>on lisäksi estää sitä, että alueet joutuisivat lyhyen aikavälin </a:t>
            </a:r>
            <a:r>
              <a:rPr lang="fi-FI" dirty="0" smtClean="0"/>
              <a:t>rahoituskapeikkojen </a:t>
            </a:r>
            <a:r>
              <a:rPr lang="fi-FI" dirty="0"/>
              <a:t>vuoksi sopeuttamaan toimintojaan pidemmän aikavälin toiminnan näkökulmasta epätarkoituksenmukaisesti. Maksatuksen aikaistamisella pyritään siten tukemaan </a:t>
            </a:r>
            <a:r>
              <a:rPr lang="fi-FI" dirty="0" smtClean="0"/>
              <a:t>lakisääteisten </a:t>
            </a:r>
            <a:r>
              <a:rPr lang="fi-FI" dirty="0"/>
              <a:t>tehtävien järjestämistä alkuvaiheessa. </a:t>
            </a:r>
          </a:p>
          <a:p>
            <a:r>
              <a:rPr lang="fi-FI" dirty="0" smtClean="0"/>
              <a:t>Kertakorvaus lasketaan hyvinvointialuekohtaisesti ja sen jakaantuminen määräytyisi kunkin hyvinvointialueen suhteellisesta osuudesta koko maan tasolla lasketusta kertakorvauksesta</a:t>
            </a:r>
          </a:p>
          <a:p>
            <a:r>
              <a:rPr lang="fi-FI" dirty="0" smtClean="0"/>
              <a:t>Aluekohtaista arviota kertakorvauksen jakaantumisesta alueille on mahdotonta antaa ennen kuntien ennakollisten tilinpäätöstietojen perusteella tehtäviä laskelmia.</a:t>
            </a:r>
          </a:p>
          <a:p>
            <a:r>
              <a:rPr lang="fi-FI" dirty="0" smtClean="0"/>
              <a:t>Ennakollinen kertakorvaus pienentää lopullisten tilinpäätöstietojen </a:t>
            </a:r>
            <a:r>
              <a:rPr lang="fi-FI" dirty="0"/>
              <a:t>perusteella tammikuussa </a:t>
            </a:r>
            <a:r>
              <a:rPr lang="fi-FI" dirty="0" smtClean="0"/>
              <a:t>2024 maksettavaa kertakorvausta, eikä voida sulkea pois että tarkistus olisi joillakin alueilla negatiivinen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5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34386334"/>
      </p:ext>
    </p:extLst>
  </p:cSld>
  <p:clrMapOvr>
    <a:masterClrMapping/>
  </p:clrMapOvr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</Template>
  <TotalTime>407</TotalTime>
  <Words>380</Words>
  <Application>Microsoft Office PowerPoint</Application>
  <PresentationFormat>Laajakuva</PresentationFormat>
  <Paragraphs>38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Valtiovarainministeriö</vt:lpstr>
      <vt:lpstr>Täydentävä esitys kertakorvauksen ennakkomaksusta</vt:lpstr>
      <vt:lpstr>Täydentävän esityksen aikataulu</vt:lpstr>
      <vt:lpstr>Kertakorvauksen ennakkomaksu keväällä 2023</vt:lpstr>
      <vt:lpstr>Kertakorvauksen tarkistus tammikuussa 2024</vt:lpstr>
      <vt:lpstr>Vaikutukset hyvinvointialueille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309/2022 vp täydentävä esitys - kertakorvauksen ennakkomaksu</dc:title>
  <dc:creator>Mäenpää Eeva (VM)</dc:creator>
  <cp:lastModifiedBy>Mäenpää Eeva (VM)</cp:lastModifiedBy>
  <cp:revision>38</cp:revision>
  <cp:lastPrinted>2023-01-30T08:45:54Z</cp:lastPrinted>
  <dcterms:created xsi:type="dcterms:W3CDTF">2023-01-29T04:55:32Z</dcterms:created>
  <dcterms:modified xsi:type="dcterms:W3CDTF">2023-01-31T05:15:31Z</dcterms:modified>
</cp:coreProperties>
</file>