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7" r:id="rId2"/>
  </p:sldMasterIdLst>
  <p:notesMasterIdLst>
    <p:notesMasterId r:id="rId7"/>
  </p:notesMasterIdLst>
  <p:sldIdLst>
    <p:sldId id="279" r:id="rId3"/>
    <p:sldId id="333" r:id="rId4"/>
    <p:sldId id="343" r:id="rId5"/>
    <p:sldId id="344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CD10547-1E4E-46FF-BD11-DA009F01E522}">
          <p14:sldIdLst>
            <p14:sldId id="279"/>
            <p14:sldId id="333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LA(" lastIdx="2" clrIdx="0">
    <p:extLst>
      <p:ext uri="{19B8F6BF-5375-455C-9EA6-DF929625EA0E}">
        <p15:presenceInfo xmlns:p15="http://schemas.microsoft.com/office/powerpoint/2012/main" userId="S-1-5-21-3521595049-301303566-333748410-41672" providerId="AD"/>
      </p:ext>
    </p:extLst>
  </p:cmAuthor>
  <p:cmAuthor id="2" name="Haanpää Tiina (TEM)" initials="HT(" lastIdx="7" clrIdx="1">
    <p:extLst>
      <p:ext uri="{19B8F6BF-5375-455C-9EA6-DF929625EA0E}">
        <p15:presenceInfo xmlns:p15="http://schemas.microsoft.com/office/powerpoint/2012/main" userId="S-1-5-21-3521595049-301303566-333748410-194935" providerId="AD"/>
      </p:ext>
    </p:extLst>
  </p:cmAuthor>
  <p:cmAuthor id="3" name="Mähönen Erno (TEM)" initials="ME(" lastIdx="1" clrIdx="2">
    <p:extLst>
      <p:ext uri="{19B8F6BF-5375-455C-9EA6-DF929625EA0E}">
        <p15:presenceInfo xmlns:p15="http://schemas.microsoft.com/office/powerpoint/2012/main" userId="Mähönen Erno (TEM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17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47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F4D-3B18-764E-B32A-00C1D3093C4E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B73F-CFB5-9D4F-9E0D-F2C3CD4A0C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606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59774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76073"/>
            <a:ext cx="6858000" cy="67529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7" name="Picture 6" descr="Työ- ja elinkeinoministeriö&#10;Arbets- och näringsministeri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02" y="3928500"/>
            <a:ext cx="1596951" cy="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63843" y="591312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3" y="579120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013" dirty="0"/>
          </a:p>
        </p:txBody>
      </p:sp>
    </p:spTree>
    <p:extLst>
      <p:ext uri="{BB962C8B-B14F-4D97-AF65-F5344CB8AC3E}">
        <p14:creationId xmlns:p14="http://schemas.microsoft.com/office/powerpoint/2010/main" val="209139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1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52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6" y="446728"/>
            <a:ext cx="2834250" cy="425454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6932" y="1134665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7801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5260" y="4430942"/>
            <a:ext cx="1542966" cy="45062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96" name="Alaotsikko 2"/>
          <p:cNvSpPr>
            <a:spLocks noGrp="1"/>
          </p:cNvSpPr>
          <p:nvPr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91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12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74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86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4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2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46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203017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7886700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20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75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3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1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31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3868340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3868340" cy="276441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144398"/>
            <a:ext cx="3887391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08661"/>
            <a:ext cx="3887391" cy="287126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8301-0B2F-DD49-84BB-AA91E35A26A2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52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462"/>
            <a:ext cx="7201826" cy="7469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398"/>
            <a:ext cx="7885508" cy="4642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15511"/>
            <a:ext cx="7885508" cy="276441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DFD-2799-7041-80D0-99A07D09A2CA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7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5">
          <p15:clr>
            <a:srgbClr val="FBAE40"/>
          </p15:clr>
        </p15:guide>
        <p15:guide id="2" orient="horz" pos="374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18D1-828F-624F-B233-BF7AD71CC7E8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-2710" y="0"/>
            <a:ext cx="9144000" cy="51444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4222" y="1225549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830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-2710" y="0"/>
            <a:ext cx="9144000" cy="51444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14222" y="1225549"/>
            <a:ext cx="4910137" cy="2692401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411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2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97462"/>
            <a:ext cx="5164988" cy="746936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5164988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792" y="0"/>
            <a:ext cx="3188208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7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783500"/>
            <a:ext cx="9144000" cy="360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886700" cy="74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4398"/>
            <a:ext cx="7886700" cy="333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886212"/>
            <a:ext cx="3080611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Työ- ja elinkeinoministeriö </a:t>
            </a:r>
            <a:r>
              <a:rPr lang="bg-BG" dirty="0"/>
              <a:t>•</a:t>
            </a:r>
            <a:r>
              <a:rPr lang="fi-FI" dirty="0"/>
              <a:t> </a:t>
            </a:r>
            <a:r>
              <a:rPr lang="fi-FI" dirty="0" err="1"/>
              <a:t>www.tem.fi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3" y="4886212"/>
            <a:ext cx="703447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3F2DB349-D844-F140-BD48-943C54C28848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2" y="4886212"/>
            <a:ext cx="538239" cy="154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7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0" r:id="rId12"/>
    <p:sldLayoutId id="2147483714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8B3-2EFA-425A-AE02-B135B5EE2BC1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49488-37D8-4B2C-9317-669728F3C6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9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m.fi/hanke?tunnus=TEM111:00/2023" TargetMode="External"/><Relationship Id="rId2" Type="http://schemas.openxmlformats.org/officeDocument/2006/relationships/hyperlink" Target="https://tem.fi/-/hallitus-kaynnistaa-tyon-liian-saantelyn-purkamiseksi-ja-hallinnollisen-taakan-keventamisek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m.fi/yksi-yhdesta-periaa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580" y="1522586"/>
            <a:ext cx="5212702" cy="1676181"/>
          </a:xfrm>
        </p:spPr>
        <p:txBody>
          <a:bodyPr>
            <a:noAutofit/>
          </a:bodyPr>
          <a:lstStyle/>
          <a:p>
            <a:r>
              <a:rPr lang="fi-FI" sz="3600" dirty="0" smtClean="0"/>
              <a:t>Yksi sisään, yksi ulos </a:t>
            </a:r>
            <a:br>
              <a:rPr lang="fi-FI" sz="3600" dirty="0" smtClean="0"/>
            </a:br>
            <a:r>
              <a:rPr lang="fi-FI" sz="3600" dirty="0" smtClean="0"/>
              <a:t>-periaate ja norminpurku: lähtökohtia</a:t>
            </a:r>
            <a:endParaRPr lang="fi-F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3644442"/>
            <a:ext cx="5143500" cy="3289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400" dirty="0" smtClean="0"/>
              <a:t>Tammikuu 2024</a:t>
            </a:r>
          </a:p>
        </p:txBody>
      </p:sp>
    </p:spTree>
    <p:extLst>
      <p:ext uri="{BB962C8B-B14F-4D97-AF65-F5344CB8AC3E}">
        <p14:creationId xmlns:p14="http://schemas.microsoft.com/office/powerpoint/2010/main" val="6759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5228" y="397462"/>
            <a:ext cx="7203017" cy="74693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Pääministeri </a:t>
            </a:r>
            <a:r>
              <a:rPr lang="fi-FI" dirty="0" err="1" smtClean="0"/>
              <a:t>Orpon</a:t>
            </a:r>
            <a:r>
              <a:rPr lang="fi-FI" dirty="0" smtClean="0"/>
              <a:t> hallitusohjelmassa on sovittu ”Yksi sisään, yksi ulos” -periaatteesta </a:t>
            </a:r>
            <a:br>
              <a:rPr lang="fi-FI" dirty="0" smtClean="0"/>
            </a:br>
            <a:r>
              <a:rPr lang="fi-FI" dirty="0" smtClean="0"/>
              <a:t>ja norminpurkutavoitteesta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5228" y="1550685"/>
            <a:ext cx="7886700" cy="3335527"/>
          </a:xfrm>
        </p:spPr>
        <p:txBody>
          <a:bodyPr>
            <a:normAutofit/>
          </a:bodyPr>
          <a:lstStyle/>
          <a:p>
            <a:r>
              <a:rPr lang="fi-FI" sz="1400" b="1" dirty="0" smtClean="0"/>
              <a:t>Yleistavoite: </a:t>
            </a:r>
          </a:p>
          <a:p>
            <a:pPr marL="342883" lvl="1" indent="0">
              <a:buNone/>
            </a:pPr>
            <a:r>
              <a:rPr lang="fi-FI" sz="1400" i="1" dirty="0"/>
              <a:t>”Hallituksen tavoitteena on liian sääntelyn purkaminen ja hallinnollisen taakan keventäminen. Puretaan kansalaisia ja yrityksiä haittaavaa ylikireää sääntelyä ja byrokratiaa. Helpotetaan yritystoimintaa ja yrittämisen edellytyksiä</a:t>
            </a:r>
            <a:r>
              <a:rPr lang="fi-FI" sz="1400" i="1" dirty="0" smtClean="0"/>
              <a:t>.”</a:t>
            </a:r>
            <a:endParaRPr lang="fi-FI" sz="1400" i="1" dirty="0"/>
          </a:p>
          <a:p>
            <a:r>
              <a:rPr lang="fi-FI" sz="1400" b="1" dirty="0" smtClean="0"/>
              <a:t>Sitoumus 1: </a:t>
            </a:r>
          </a:p>
          <a:p>
            <a:pPr marL="342883" lvl="1" indent="0">
              <a:buNone/>
            </a:pPr>
            <a:r>
              <a:rPr lang="fi-FI" sz="1400" i="1" dirty="0" smtClean="0"/>
              <a:t>”Hallitus </a:t>
            </a:r>
            <a:r>
              <a:rPr lang="fi-FI" sz="1400" i="1" dirty="0"/>
              <a:t>sitoutuu siihen, että yritysten </a:t>
            </a:r>
            <a:r>
              <a:rPr lang="fi-FI" sz="1400" i="1" u="sng" dirty="0"/>
              <a:t>hallinnollinen taakka </a:t>
            </a:r>
            <a:r>
              <a:rPr lang="fi-FI" sz="1400" i="1" dirty="0"/>
              <a:t>ei hallituskauden aikana kasva. Hallitus sitoutuu koko valtioneuvoston tasolla </a:t>
            </a:r>
            <a:r>
              <a:rPr lang="fi-FI" sz="1400" i="1" u="sng" dirty="0"/>
              <a:t>”yksi sisään, yksi ulos” -periaatteeseen</a:t>
            </a:r>
            <a:r>
              <a:rPr lang="fi-FI" sz="1400" i="1" dirty="0"/>
              <a:t>, jolla huolehditaan, että uutta sääntelyä esitettäessä velvoitteita kevennetään muualta</a:t>
            </a:r>
            <a:r>
              <a:rPr lang="fi-FI" sz="1400" i="1" dirty="0" smtClean="0"/>
              <a:t>.”</a:t>
            </a:r>
          </a:p>
          <a:p>
            <a:r>
              <a:rPr lang="fi-FI" sz="1400" b="1" dirty="0" smtClean="0"/>
              <a:t>Sitoumus 2: </a:t>
            </a:r>
          </a:p>
          <a:p>
            <a:pPr marL="342883" lvl="1" indent="0">
              <a:buNone/>
            </a:pPr>
            <a:r>
              <a:rPr lang="fi-FI" sz="1400" i="1" dirty="0" smtClean="0"/>
              <a:t>”Hallitus </a:t>
            </a:r>
            <a:r>
              <a:rPr lang="fi-FI" sz="1400" i="1" dirty="0"/>
              <a:t>sitoutuu purkamaan kautensa aikana vähintään </a:t>
            </a:r>
            <a:r>
              <a:rPr lang="fi-FI" sz="1400" i="1" u="sng" dirty="0"/>
              <a:t>300 yrityksiä ja kansalaisia haittaavaa normia</a:t>
            </a:r>
            <a:r>
              <a:rPr lang="fi-FI" sz="1400" i="1" dirty="0" smtClean="0"/>
              <a:t>.”</a:t>
            </a:r>
          </a:p>
          <a:p>
            <a:r>
              <a:rPr lang="fi-FI" sz="1400" b="1" dirty="0"/>
              <a:t>S</a:t>
            </a:r>
            <a:r>
              <a:rPr lang="fi-FI" sz="1400" b="1" dirty="0" smtClean="0"/>
              <a:t>euranta: </a:t>
            </a:r>
          </a:p>
          <a:p>
            <a:pPr marL="342883" lvl="1" indent="0">
              <a:buNone/>
            </a:pPr>
            <a:r>
              <a:rPr lang="fi-FI" sz="1400" i="1" dirty="0" smtClean="0"/>
              <a:t>”Tavoitteiden </a:t>
            </a:r>
            <a:r>
              <a:rPr lang="fi-FI" sz="1400" i="1" dirty="0"/>
              <a:t>etenemistä seurataan </a:t>
            </a:r>
            <a:r>
              <a:rPr lang="fi-FI" sz="1400" i="1" u="sng" dirty="0"/>
              <a:t>sääntelytaakkalaskurin</a:t>
            </a:r>
            <a:r>
              <a:rPr lang="fi-FI" sz="1400" i="1" dirty="0"/>
              <a:t> kautta</a:t>
            </a:r>
            <a:r>
              <a:rPr lang="fi-FI" sz="1400" i="1" dirty="0" smtClean="0"/>
              <a:t>.” </a:t>
            </a:r>
            <a:endParaRPr lang="fi-FI" sz="1400" i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8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Kaksi erillistä tavoitetta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144398"/>
            <a:ext cx="8006586" cy="3647608"/>
          </a:xfr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b="1" dirty="0" smtClean="0"/>
              <a:t>Yksi sisään, yksi ulos </a:t>
            </a:r>
            <a:r>
              <a:rPr lang="fi-FI" b="1" dirty="0"/>
              <a:t>-</a:t>
            </a:r>
            <a:r>
              <a:rPr lang="fi-FI" b="1" dirty="0" smtClean="0"/>
              <a:t>periaate (€)</a:t>
            </a:r>
          </a:p>
          <a:p>
            <a:pPr lvl="1"/>
            <a:r>
              <a:rPr lang="fi-FI" dirty="0" smtClean="0"/>
              <a:t>Tavoite: Yritysten </a:t>
            </a:r>
            <a:r>
              <a:rPr lang="fi-FI" dirty="0"/>
              <a:t>hallinnollinen taakka ei kasva hallituskauden aikana. Seurataan vuotuisen </a:t>
            </a:r>
            <a:r>
              <a:rPr lang="fi-FI" dirty="0" smtClean="0"/>
              <a:t>euromääräisen taakkataseen </a:t>
            </a:r>
            <a:r>
              <a:rPr lang="fi-FI" dirty="0"/>
              <a:t>avulla. Etsitään tarvittavat taakan kevennykset.</a:t>
            </a:r>
          </a:p>
          <a:p>
            <a:pPr lvl="1"/>
            <a:r>
              <a:rPr lang="fi-FI" dirty="0"/>
              <a:t>Koskee kansallisessa päätäntävallassa olevaa </a:t>
            </a:r>
            <a:r>
              <a:rPr lang="fi-FI" dirty="0" smtClean="0"/>
              <a:t>lakitasoista </a:t>
            </a:r>
            <a:r>
              <a:rPr lang="fi-FI" dirty="0"/>
              <a:t>sääntelyä ja </a:t>
            </a:r>
            <a:r>
              <a:rPr lang="fi-FI" dirty="0" smtClean="0"/>
              <a:t>yrityksille asetettuja </a:t>
            </a:r>
            <a:r>
              <a:rPr lang="fi-FI" dirty="0"/>
              <a:t>velvoitteita</a:t>
            </a:r>
            <a:r>
              <a:rPr lang="fi-FI" dirty="0" smtClean="0"/>
              <a:t>.</a:t>
            </a:r>
          </a:p>
          <a:p>
            <a:pPr lvl="1"/>
            <a:r>
              <a:rPr lang="fi-FI" dirty="0"/>
              <a:t>Jatketaan samoilla menetelmillä, määritelmillä ja rajauksilla kuin edellisten kokeiluiden yhteydessä </a:t>
            </a:r>
          </a:p>
          <a:p>
            <a:pPr lvl="1"/>
            <a:endParaRPr lang="fi-FI" dirty="0" smtClean="0"/>
          </a:p>
          <a:p>
            <a:pPr marL="342900" indent="-342900">
              <a:buFont typeface="+mj-lt"/>
              <a:buAutoNum type="arabicPeriod"/>
            </a:pPr>
            <a:r>
              <a:rPr lang="fi-FI" b="1" dirty="0" smtClean="0"/>
              <a:t>Tavoite </a:t>
            </a:r>
            <a:r>
              <a:rPr lang="fi-FI" b="1" dirty="0"/>
              <a:t>purkaa 300 kansalaisia ja yrityksiä arjessa haittaavaa </a:t>
            </a:r>
            <a:r>
              <a:rPr lang="fi-FI" b="1" dirty="0" smtClean="0"/>
              <a:t>normia (kpl)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ormi ymmärretään laveasti</a:t>
            </a:r>
            <a:r>
              <a:rPr lang="fi-FI" dirty="0"/>
              <a:t>,</a:t>
            </a:r>
            <a:r>
              <a:rPr lang="fi-FI" dirty="0" smtClean="0"/>
              <a:t> </a:t>
            </a:r>
            <a:r>
              <a:rPr lang="fi-FI" dirty="0"/>
              <a:t>tavoitellaan kansalaisten ja yritysten arjen </a:t>
            </a:r>
            <a:r>
              <a:rPr lang="fi-FI" dirty="0" smtClean="0"/>
              <a:t>sujuvoittamista. </a:t>
            </a:r>
          </a:p>
          <a:p>
            <a:pPr lvl="1"/>
            <a:r>
              <a:rPr lang="fi-FI" dirty="0" smtClean="0"/>
              <a:t>Liikkeelle </a:t>
            </a:r>
            <a:r>
              <a:rPr lang="fi-FI" dirty="0"/>
              <a:t>hallitusohjelmassa sovituista sujuvoittamistoimista eri </a:t>
            </a:r>
            <a:r>
              <a:rPr lang="fi-FI" dirty="0" smtClean="0"/>
              <a:t>hallinnonaloilla.</a:t>
            </a:r>
          </a:p>
          <a:p>
            <a:pPr lvl="1"/>
            <a:r>
              <a:rPr lang="fi-FI" dirty="0" smtClean="0"/>
              <a:t>Tarkastellaan </a:t>
            </a:r>
            <a:r>
              <a:rPr lang="fi-FI" dirty="0"/>
              <a:t>mahdollisuuksia </a:t>
            </a:r>
            <a:r>
              <a:rPr lang="fi-FI" dirty="0" smtClean="0"/>
              <a:t>sujuvoittamiseen </a:t>
            </a:r>
            <a:r>
              <a:rPr lang="fi-FI" dirty="0"/>
              <a:t>ja </a:t>
            </a:r>
            <a:r>
              <a:rPr lang="fi-FI" dirty="0" smtClean="0"/>
              <a:t>keventämiseen </a:t>
            </a:r>
            <a:r>
              <a:rPr lang="fi-FI" dirty="0"/>
              <a:t>kaikkien </a:t>
            </a:r>
            <a:r>
              <a:rPr lang="fi-FI" dirty="0" smtClean="0"/>
              <a:t>lakien </a:t>
            </a:r>
            <a:r>
              <a:rPr lang="fi-FI" dirty="0"/>
              <a:t>ja asetusten kohdalla, joihin tulossa </a:t>
            </a:r>
            <a:r>
              <a:rPr lang="fi-FI" dirty="0" smtClean="0"/>
              <a:t>muutoksia. </a:t>
            </a:r>
          </a:p>
          <a:p>
            <a:pPr lvl="1"/>
            <a:r>
              <a:rPr lang="fi-FI" dirty="0" smtClean="0"/>
              <a:t>Huomio </a:t>
            </a:r>
            <a:r>
              <a:rPr lang="fi-FI" dirty="0"/>
              <a:t>myös kunnallisiin normeihin sekä alemman tasoisiin säädöksiin (virastojen ohjeet ja menettelytavat</a:t>
            </a:r>
            <a:r>
              <a:rPr lang="fi-FI" dirty="0" smtClean="0"/>
              <a:t>).</a:t>
            </a:r>
          </a:p>
          <a:p>
            <a:pPr lvl="1"/>
            <a:r>
              <a:rPr lang="fi-FI" dirty="0" err="1" smtClean="0"/>
              <a:t>Osallistetaan</a:t>
            </a:r>
            <a:r>
              <a:rPr lang="fi-FI" dirty="0" smtClean="0"/>
              <a:t> </a:t>
            </a:r>
            <a:r>
              <a:rPr lang="fi-FI" dirty="0"/>
              <a:t>eri </a:t>
            </a:r>
            <a:r>
              <a:rPr lang="fi-FI" dirty="0" smtClean="0"/>
              <a:t>toimijoita, kukin </a:t>
            </a:r>
            <a:r>
              <a:rPr lang="fi-FI" dirty="0"/>
              <a:t>ministeriö käy keskusteluja oman hallinnonalansa sidosryhmien </a:t>
            </a:r>
            <a:r>
              <a:rPr lang="fi-FI" dirty="0" smtClean="0"/>
              <a:t>kanssa. </a:t>
            </a:r>
          </a:p>
          <a:p>
            <a:pPr lvl="1"/>
            <a:r>
              <a:rPr lang="fi-FI" dirty="0" smtClean="0"/>
              <a:t>Huom. valtionvarainministeriössä käynnissä ns. sisarhankkeet: kuntien norminpurku ja </a:t>
            </a:r>
            <a:r>
              <a:rPr lang="fi-FI" dirty="0" err="1" smtClean="0"/>
              <a:t>digitalisaation</a:t>
            </a:r>
            <a:r>
              <a:rPr lang="fi-FI" dirty="0" smtClean="0"/>
              <a:t> esteet.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Jatkoaskeleet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299411"/>
            <a:ext cx="7886700" cy="3180514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fi-FI" dirty="0" smtClean="0"/>
              <a:t>Työryhmät asetettu tammikuussa 2024, toimikausi ulottuu hallituskauden loppuun, työ ministeriöissä käynnistymässä</a:t>
            </a:r>
          </a:p>
          <a:p>
            <a:pPr>
              <a:spcAft>
                <a:spcPts val="750"/>
              </a:spcAft>
            </a:pPr>
            <a:r>
              <a:rPr lang="fi-FI" dirty="0" smtClean="0"/>
              <a:t>Yksi sisään, yksi ulos –periaatetta aletaan soveltaa kevätistuntokaudesta 2024 lähtien, ensimmäinen taakkaraportti keväällä 2025</a:t>
            </a:r>
          </a:p>
          <a:p>
            <a:pPr>
              <a:spcAft>
                <a:spcPts val="750"/>
              </a:spcAft>
            </a:pPr>
            <a:r>
              <a:rPr lang="fi-FI" dirty="0" smtClean="0"/>
              <a:t>Lisätietoja: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>
                <a:hlinkClick r:id="rId2"/>
              </a:rPr>
              <a:t>Tiedote 18.1.2024</a:t>
            </a:r>
            <a:endParaRPr lang="fi-FI" dirty="0" smtClean="0">
              <a:hlinkClick r:id="rId3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>
                <a:hlinkClick r:id="rId3"/>
              </a:rPr>
              <a:t>Hankeikkuna</a:t>
            </a:r>
            <a:endParaRPr lang="fi-FI" dirty="0" smtClean="0">
              <a:hlinkClick r:id="rId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>
                <a:hlinkClick r:id="rId4"/>
              </a:rPr>
              <a:t>Tem.fi: Yksi sisään, yksi ulos –periaate</a:t>
            </a:r>
            <a:endParaRPr lang="fi-FI" dirty="0" smtClean="0"/>
          </a:p>
          <a:p>
            <a:pPr marL="342883" lvl="1" indent="0">
              <a:buNone/>
            </a:pP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Työ- ja elinkeinoministeriö </a:t>
            </a:r>
            <a:r>
              <a:rPr lang="bg-BG" smtClean="0"/>
              <a:t>•</a:t>
            </a:r>
            <a:r>
              <a:rPr lang="fi-FI" smtClean="0"/>
              <a:t> www.tem.fi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24A-9348-8F4E-84E6-1AC861A3D50B}" type="datetime1">
              <a:rPr lang="fi-FI" smtClean="0"/>
              <a:t>24.1.2024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478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">
  <a:themeElements>
    <a:clrScheme name="TEM 2021 01">
      <a:dk1>
        <a:srgbClr val="000000"/>
      </a:dk1>
      <a:lt1>
        <a:srgbClr val="FFFFFF"/>
      </a:lt1>
      <a:dk2>
        <a:srgbClr val="201E5B"/>
      </a:dk2>
      <a:lt2>
        <a:srgbClr val="DDBF8C"/>
      </a:lt2>
      <a:accent1>
        <a:srgbClr val="554596"/>
      </a:accent1>
      <a:accent2>
        <a:srgbClr val="008B3B"/>
      </a:accent2>
      <a:accent3>
        <a:srgbClr val="4565AD"/>
      </a:accent3>
      <a:accent4>
        <a:srgbClr val="E5231B"/>
      </a:accent4>
      <a:accent5>
        <a:srgbClr val="B63E8F"/>
      </a:accent5>
      <a:accent6>
        <a:srgbClr val="894997"/>
      </a:accent6>
      <a:hlink>
        <a:srgbClr val="0066CF"/>
      </a:hlink>
      <a:folHlink>
        <a:srgbClr val="485C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_DB01_laaja__FI_V____RGB.potx" id="{3FA3402B-2EFC-473D-AB43-9B110CE0CE1F}" vid="{EB4504F2-DA96-4563-B70F-974AD9BA3603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342</Words>
  <Application>Microsoft Office PowerPoint</Application>
  <PresentationFormat>Näytössä katseltava esitys (16:9)</PresentationFormat>
  <Paragraphs>41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</vt:lpstr>
      <vt:lpstr>Mukautettu suunnittelumalli</vt:lpstr>
      <vt:lpstr>Yksi sisään, yksi ulos  -periaate ja norminpurku: lähtökohtia</vt:lpstr>
      <vt:lpstr>Pääministeri Orpon hallitusohjelmassa on sovittu ”Yksi sisään, yksi ulos” -periaatteesta  ja norminpurkutavoitteesta</vt:lpstr>
      <vt:lpstr>Kaksi erillistä tavoitetta</vt:lpstr>
      <vt:lpstr>Jatkoaskeleet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 esittelydiojen esimerkkejä</dc:title>
  <dc:creator>Ryytty Kikka (TEM)</dc:creator>
  <cp:lastModifiedBy>Laitinen Anu (TEM)</cp:lastModifiedBy>
  <cp:revision>249</cp:revision>
  <dcterms:created xsi:type="dcterms:W3CDTF">2021-03-24T13:15:33Z</dcterms:created>
  <dcterms:modified xsi:type="dcterms:W3CDTF">2024-01-24T14:42:03Z</dcterms:modified>
</cp:coreProperties>
</file>