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bin" ContentType="application/vnd.openxmlformats-officedocument.oleObject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753" r:id="rId5"/>
    <p:sldMasterId id="2147483778" r:id="rId6"/>
  </p:sldMasterIdLst>
  <p:notesMasterIdLst>
    <p:notesMasterId r:id="rId20"/>
  </p:notesMasterIdLst>
  <p:handoutMasterIdLst>
    <p:handoutMasterId r:id="rId21"/>
  </p:handoutMasterIdLst>
  <p:sldIdLst>
    <p:sldId id="279" r:id="rId7"/>
    <p:sldId id="294" r:id="rId8"/>
    <p:sldId id="330" r:id="rId9"/>
    <p:sldId id="333" r:id="rId10"/>
    <p:sldId id="320" r:id="rId11"/>
    <p:sldId id="331" r:id="rId12"/>
    <p:sldId id="301" r:id="rId13"/>
    <p:sldId id="312" r:id="rId14"/>
    <p:sldId id="313" r:id="rId15"/>
    <p:sldId id="314" r:id="rId16"/>
    <p:sldId id="329" r:id="rId17"/>
    <p:sldId id="321" r:id="rId18"/>
    <p:sldId id="299" r:id="rId19"/>
  </p:sldIdLst>
  <p:sldSz cx="9144000" cy="6858000" type="screen4x3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  <p15:guide id="3" orient="horz" pos="3107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883"/>
    <a:srgbClr val="F1FF3B"/>
    <a:srgbClr val="F27416"/>
    <a:srgbClr val="D964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6" autoAdjust="0"/>
    <p:restoredTop sz="92891" autoAdjust="0"/>
  </p:normalViewPr>
  <p:slideViewPr>
    <p:cSldViewPr>
      <p:cViewPr varScale="1">
        <p:scale>
          <a:sx n="108" d="100"/>
          <a:sy n="108" d="100"/>
        </p:scale>
        <p:origin x="-2004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266" y="-120"/>
      </p:cViewPr>
      <p:guideLst>
        <p:guide orient="horz" pos="3110"/>
        <p:guide orient="horz" pos="3107"/>
        <p:guide pos="2124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2192" cy="5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8" tIns="43784" rIns="87568" bIns="43784" numCol="1" anchor="t" anchorCtr="0" compatLnSpc="1">
            <a:prstTxWarp prst="textNoShape">
              <a:avLst/>
            </a:prstTxWarp>
          </a:bodyPr>
          <a:lstStyle>
            <a:lvl1pPr defTabSz="875336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472" y="0"/>
            <a:ext cx="2890606" cy="5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8" tIns="43784" rIns="87568" bIns="43784" numCol="1" anchor="t" anchorCtr="0" compatLnSpc="1">
            <a:prstTxWarp prst="textNoShape">
              <a:avLst/>
            </a:prstTxWarp>
          </a:bodyPr>
          <a:lstStyle>
            <a:lvl1pPr algn="r" defTabSz="875336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3211"/>
            <a:ext cx="2892192" cy="44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8" tIns="43784" rIns="87568" bIns="43784" numCol="1" anchor="b" anchorCtr="0" compatLnSpc="1">
            <a:prstTxWarp prst="textNoShape">
              <a:avLst/>
            </a:prstTxWarp>
          </a:bodyPr>
          <a:lstStyle>
            <a:lvl1pPr defTabSz="875336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472" y="9403211"/>
            <a:ext cx="2890606" cy="44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8" tIns="43784" rIns="87568" bIns="43784" numCol="1" anchor="b" anchorCtr="0" compatLnSpc="1">
            <a:prstTxWarp prst="textNoShape">
              <a:avLst/>
            </a:prstTxWarp>
          </a:bodyPr>
          <a:lstStyle>
            <a:lvl1pPr algn="r" defTabSz="875336">
              <a:defRPr sz="1200">
                <a:cs typeface="+mn-cs"/>
              </a:defRPr>
            </a:lvl1pPr>
          </a:lstStyle>
          <a:p>
            <a:pPr>
              <a:defRPr/>
            </a:pPr>
            <a:fld id="{427D5255-CF73-492F-B10F-955D90C448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9112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148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7" rIns="94853" bIns="47427" numCol="1" anchor="t" anchorCtr="0" compatLnSpc="1">
            <a:prstTxWarp prst="textNoShape">
              <a:avLst/>
            </a:prstTxWarp>
          </a:bodyPr>
          <a:lstStyle>
            <a:lvl1pPr defTabSz="948281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030" y="0"/>
            <a:ext cx="2919148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7" rIns="94853" bIns="47427" numCol="1" anchor="t" anchorCtr="0" compatLnSpc="1">
            <a:prstTxWarp prst="textNoShape">
              <a:avLst/>
            </a:prstTxWarp>
          </a:bodyPr>
          <a:lstStyle>
            <a:lvl1pPr algn="r" defTabSz="948281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68350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4" y="4686539"/>
            <a:ext cx="5387976" cy="443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7" rIns="94853" bIns="47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491"/>
            <a:ext cx="2919148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7" rIns="94853" bIns="47427" numCol="1" anchor="b" anchorCtr="0" compatLnSpc="1">
            <a:prstTxWarp prst="textNoShape">
              <a:avLst/>
            </a:prstTxWarp>
          </a:bodyPr>
          <a:lstStyle>
            <a:lvl1pPr defTabSz="948281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030" y="9371491"/>
            <a:ext cx="2919148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7" rIns="94853" bIns="47427" numCol="1" anchor="b" anchorCtr="0" compatLnSpc="1">
            <a:prstTxWarp prst="textNoShape">
              <a:avLst/>
            </a:prstTxWarp>
          </a:bodyPr>
          <a:lstStyle>
            <a:lvl1pPr algn="r" defTabSz="948281">
              <a:defRPr sz="1200">
                <a:cs typeface="+mn-cs"/>
              </a:defRPr>
            </a:lvl1pPr>
          </a:lstStyle>
          <a:p>
            <a:pPr>
              <a:defRPr/>
            </a:pPr>
            <a:fld id="{5312E06E-8A9D-4E03-A5FC-18B53F18C2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699104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13337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936" indent="-17893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C12D-9FE5-4BA6-ABFE-8A8454AC42D0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55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UUD ELY, Vesa Lipponen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59" y="3933056"/>
            <a:ext cx="1290641" cy="2924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5" y="3971239"/>
            <a:ext cx="1270495" cy="2879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4" cy="2909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UUD ELY, Vesa Lipponen</a:t>
            </a:r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UUD ELY, Vesa Lipponen</a:t>
            </a:r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0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UUD ELY, Vesa Lipponen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5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894955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UUD ELY, Vesa Lipponen</a:t>
            </a:r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5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UUD ELY, Vesa Lipponen</a:t>
            </a:r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6864" cy="64294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lang="fi-FI" sz="2400" dirty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1772816"/>
            <a:ext cx="7782694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75" indent="-342804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2284-112A-4200-A38D-E9DFDFFCC923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93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603" y="1617"/>
          <a:ext cx="1587" cy="1587"/>
        </p:xfrm>
        <a:graphic>
          <a:graphicData uri="http://schemas.openxmlformats.org/presentationml/2006/ole">
            <p:oleObj spid="_x0000_s2070" name="think-cell Slide" r:id="rId3" imgW="360" imgH="360" progId="">
              <p:embed/>
            </p:oleObj>
          </a:graphicData>
        </a:graphic>
      </p:graphicFrame>
      <p:sp>
        <p:nvSpPr>
          <p:cNvPr id="4" name="Rektangel 9"/>
          <p:cNvSpPr/>
          <p:nvPr userDrawn="1"/>
        </p:nvSpPr>
        <p:spPr>
          <a:xfrm>
            <a:off x="0" y="98108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43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" r="57983"/>
          <a:stretch>
            <a:fillRect/>
          </a:stretch>
        </p:blipFill>
        <p:spPr bwMode="auto">
          <a:xfrm>
            <a:off x="7292993" y="1557344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99592" y="2924945"/>
            <a:ext cx="5976664" cy="648072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Iskukykyinen ELY</a:t>
            </a:r>
            <a:endParaRPr lang="fi-FI" noProof="0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573043"/>
            <a:ext cx="5976664" cy="1368151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Projekti/Tilaisuus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419492" y="6381784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3" y="4941168"/>
            <a:ext cx="5975350" cy="11521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70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8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43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" r="57983"/>
          <a:stretch>
            <a:fillRect/>
          </a:stretch>
        </p:blipFill>
        <p:spPr bwMode="auto">
          <a:xfrm>
            <a:off x="7292993" y="1557344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93" y="6381784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Otsikko 6"/>
          <p:cNvSpPr>
            <a:spLocks noGrp="1"/>
          </p:cNvSpPr>
          <p:nvPr>
            <p:ph type="title" hasCustomPrompt="1"/>
          </p:nvPr>
        </p:nvSpPr>
        <p:spPr>
          <a:xfrm>
            <a:off x="899592" y="2924945"/>
            <a:ext cx="5976664" cy="648072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Iskukykyinen ELY</a:t>
            </a:r>
            <a:endParaRPr lang="fi-FI" noProof="0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573043"/>
            <a:ext cx="5976664" cy="1368151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Projekti/Tilaisuus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3" y="4941168"/>
            <a:ext cx="5975350" cy="11521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0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/>
          <p:cNvSpPr/>
          <p:nvPr userDrawn="1"/>
        </p:nvSpPr>
        <p:spPr>
          <a:xfrm>
            <a:off x="0" y="98108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43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9" descr="logon_sipuli2_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" r="57983"/>
          <a:stretch>
            <a:fillRect/>
          </a:stretch>
        </p:blipFill>
        <p:spPr bwMode="auto">
          <a:xfrm>
            <a:off x="7292993" y="1557344"/>
            <a:ext cx="18510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3203593" y="6381784"/>
            <a:ext cx="936625" cy="3603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Otsikko 6"/>
          <p:cNvSpPr>
            <a:spLocks noGrp="1"/>
          </p:cNvSpPr>
          <p:nvPr>
            <p:ph type="title" hasCustomPrompt="1"/>
          </p:nvPr>
        </p:nvSpPr>
        <p:spPr>
          <a:xfrm>
            <a:off x="899592" y="2924945"/>
            <a:ext cx="5976664" cy="648072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Iskukykyinen ELY</a:t>
            </a:r>
            <a:endParaRPr lang="fi-FI" noProof="0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573043"/>
            <a:ext cx="5976664" cy="1368151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Projekti/Tilaisuus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900113" y="4941168"/>
            <a:ext cx="5975350" cy="11521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56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6864" cy="64294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lang="fi-FI" sz="2400" dirty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1772816"/>
            <a:ext cx="7782694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75" indent="-342804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2284-112A-4200-A38D-E9DFDFFCC923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61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45AC4-E01C-48E6-A9F1-21E14F7A455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1124745"/>
            <a:ext cx="7782694" cy="458512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75" indent="-342804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9" name="Otsikko 6"/>
          <p:cNvSpPr>
            <a:spLocks noGrp="1"/>
          </p:cNvSpPr>
          <p:nvPr>
            <p:ph type="title"/>
          </p:nvPr>
        </p:nvSpPr>
        <p:spPr>
          <a:xfrm>
            <a:off x="827584" y="404665"/>
            <a:ext cx="7776864" cy="64294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lang="fi-FI" sz="2400" dirty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03355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72"/>
            <a:ext cx="7344816" cy="1470025"/>
          </a:xfrm>
          <a:prstGeom prst="rect">
            <a:avLst/>
          </a:prstGeom>
        </p:spPr>
        <p:txBody>
          <a:bodyPr lIns="91415" tIns="45707" rIns="91415" bIns="45707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 smtClean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E890-E696-4DBF-8402-B5738D04CE5B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67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UUD ELY, Vesa Lipponen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5" y="1268760"/>
            <a:ext cx="7992888" cy="4464496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1C2B-6FD0-4199-B26F-DB2C9B95005D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3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31" y="0"/>
            <a:ext cx="10429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43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2" r="34586"/>
          <a:stretch>
            <a:fillRect/>
          </a:stretch>
        </p:blipFill>
        <p:spPr bwMode="auto">
          <a:xfrm>
            <a:off x="8101031" y="3319463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0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0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75" indent="-342804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7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84"/>
            <a:ext cx="4000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5972-C158-493A-A326-84D3F757433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2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31" y="0"/>
            <a:ext cx="10429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43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2" r="34586"/>
          <a:stretch>
            <a:fillRect/>
          </a:stretch>
        </p:blipFill>
        <p:spPr bwMode="auto">
          <a:xfrm>
            <a:off x="8101031" y="3319463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0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0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875" indent="-342804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  <a:p>
            <a:pPr lvl="0"/>
            <a:endParaRPr lang="fi-FI" dirty="0" smtClean="0"/>
          </a:p>
        </p:txBody>
      </p:sp>
      <p:sp>
        <p:nvSpPr>
          <p:cNvPr id="7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84"/>
            <a:ext cx="4000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F861-D451-4DBF-8E24-A8A0597FE6F9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91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0"/>
          <p:cNvSpPr/>
          <p:nvPr/>
        </p:nvSpPr>
        <p:spPr>
          <a:xfrm>
            <a:off x="8101031" y="0"/>
            <a:ext cx="104298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defTabSz="914143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Bildobjekt 5" descr="logon_sipuli2_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2" r="34586"/>
          <a:stretch>
            <a:fillRect/>
          </a:stretch>
        </p:blipFill>
        <p:spPr bwMode="auto">
          <a:xfrm>
            <a:off x="8101031" y="3319463"/>
            <a:ext cx="104298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0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0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7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963" y="6381784"/>
            <a:ext cx="4000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3F5-0431-4BCF-A2B3-05B735D92E55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96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blue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3370" y="3933856"/>
            <a:ext cx="12906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0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0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FE98-6C67-48DC-87C4-D75269EEB538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49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green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02" y="3978308"/>
            <a:ext cx="1270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0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0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C78C-3A88-4011-8BC3-8CA19745BCFD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3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orange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9731" y="3948144"/>
            <a:ext cx="12842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0" y="908720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0" y="1772816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A75C-C431-42EB-A4B8-4173E494C240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35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908720"/>
            <a:ext cx="590465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3" indent="0">
              <a:buNone/>
              <a:defRPr sz="2400"/>
            </a:lvl3pPr>
            <a:lvl4pPr marL="1371215" indent="0">
              <a:buNone/>
              <a:defRPr sz="2000"/>
            </a:lvl4pPr>
            <a:lvl5pPr marL="1828288" indent="0">
              <a:buNone/>
              <a:defRPr sz="2000"/>
            </a:lvl5pPr>
            <a:lvl6pPr marL="2285359" indent="0">
              <a:buNone/>
              <a:defRPr sz="2000"/>
            </a:lvl6pPr>
            <a:lvl7pPr marL="2742431" indent="0">
              <a:buNone/>
              <a:defRPr sz="2000"/>
            </a:lvl7pPr>
            <a:lvl8pPr marL="3199503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1772816"/>
            <a:ext cx="590465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2DB6-0109-4287-83C8-0A68F81ADCA3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92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7"/>
            <a:ext cx="6480720" cy="498178"/>
          </a:xfrm>
          <a:prstGeom prst="rect">
            <a:avLst/>
          </a:prstGeom>
        </p:spPr>
        <p:txBody>
          <a:bodyPr lIns="91415" tIns="45707" rIns="91415" bIns="45707"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1"/>
            <a:ext cx="6480720" cy="360040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3" indent="0">
              <a:buNone/>
              <a:defRPr sz="2400"/>
            </a:lvl3pPr>
            <a:lvl4pPr marL="1371215" indent="0">
              <a:buNone/>
              <a:defRPr sz="2000"/>
            </a:lvl4pPr>
            <a:lvl5pPr marL="1828288" indent="0">
              <a:buNone/>
              <a:defRPr sz="2000"/>
            </a:lvl5pPr>
            <a:lvl6pPr marL="2285359" indent="0">
              <a:buNone/>
              <a:defRPr sz="2000"/>
            </a:lvl6pPr>
            <a:lvl7pPr marL="2742431" indent="0">
              <a:buNone/>
              <a:defRPr sz="2000"/>
            </a:lvl7pPr>
            <a:lvl8pPr marL="3199503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5"/>
            <a:ext cx="6480720" cy="509934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1800"/>
            </a:lvl1pPr>
            <a:lvl2pPr marL="457072" indent="0">
              <a:buNone/>
              <a:defRPr sz="1200"/>
            </a:lvl2pPr>
            <a:lvl3pPr marL="914143" indent="0">
              <a:buNone/>
              <a:defRPr sz="1000"/>
            </a:lvl3pPr>
            <a:lvl4pPr marL="1371215" indent="0">
              <a:buNone/>
              <a:defRPr sz="900"/>
            </a:lvl4pPr>
            <a:lvl5pPr marL="1828288" indent="0">
              <a:buNone/>
              <a:defRPr sz="900"/>
            </a:lvl5pPr>
            <a:lvl6pPr marL="2285359" indent="0">
              <a:buNone/>
              <a:defRPr sz="900"/>
            </a:lvl6pPr>
            <a:lvl7pPr marL="2742431" indent="0">
              <a:buNone/>
              <a:defRPr sz="900"/>
            </a:lvl7pPr>
            <a:lvl8pPr marL="3199503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24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1" y="260648"/>
            <a:ext cx="8640960" cy="5328592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3" indent="0">
              <a:buNone/>
              <a:defRPr sz="2400"/>
            </a:lvl3pPr>
            <a:lvl4pPr marL="1371215" indent="0">
              <a:buNone/>
              <a:defRPr sz="2000"/>
            </a:lvl4pPr>
            <a:lvl5pPr marL="1828288" indent="0">
              <a:buNone/>
              <a:defRPr sz="2000"/>
            </a:lvl5pPr>
            <a:lvl6pPr marL="2285359" indent="0">
              <a:buNone/>
              <a:defRPr sz="2000"/>
            </a:lvl6pPr>
            <a:lvl7pPr marL="2742431" indent="0">
              <a:buNone/>
              <a:defRPr sz="2000"/>
            </a:lvl7pPr>
            <a:lvl8pPr marL="3199503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1" y="5661248"/>
            <a:ext cx="8640960" cy="509934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1800"/>
            </a:lvl1pPr>
            <a:lvl2pPr marL="457072" indent="0">
              <a:buNone/>
              <a:defRPr sz="1200"/>
            </a:lvl2pPr>
            <a:lvl3pPr marL="914143" indent="0">
              <a:buNone/>
              <a:defRPr sz="1000"/>
            </a:lvl3pPr>
            <a:lvl4pPr marL="1371215" indent="0">
              <a:buNone/>
              <a:defRPr sz="900"/>
            </a:lvl4pPr>
            <a:lvl5pPr marL="1828288" indent="0">
              <a:buNone/>
              <a:defRPr sz="900"/>
            </a:lvl5pPr>
            <a:lvl6pPr marL="2285359" indent="0">
              <a:buNone/>
              <a:defRPr sz="900"/>
            </a:lvl6pPr>
            <a:lvl7pPr marL="2742431" indent="0">
              <a:buNone/>
              <a:defRPr sz="900"/>
            </a:lvl7pPr>
            <a:lvl8pPr marL="3199503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50" y="6381784"/>
            <a:ext cx="4000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9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0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772816"/>
            <a:ext cx="8373616" cy="432048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251521" y="980728"/>
            <a:ext cx="8568952" cy="792088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50" y="6381784"/>
            <a:ext cx="4000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83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1" y="980728"/>
            <a:ext cx="8568952" cy="792088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1" y="1772816"/>
            <a:ext cx="4254624" cy="432048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248472" cy="432048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 smtClean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50" y="6381784"/>
            <a:ext cx="4000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0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1" y="980728"/>
            <a:ext cx="8640960" cy="576064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1" y="1772816"/>
            <a:ext cx="4248472" cy="720080"/>
          </a:xfrm>
          <a:prstGeom prst="rect">
            <a:avLst/>
          </a:prstGeom>
        </p:spPr>
        <p:txBody>
          <a:bodyPr lIns="91415" tIns="45707" rIns="91415" bIns="45707" anchor="b"/>
          <a:lstStyle>
            <a:lvl1pPr marL="0" indent="0">
              <a:buNone/>
              <a:defRPr sz="2200" b="1"/>
            </a:lvl1pPr>
            <a:lvl2pPr marL="457072" indent="0">
              <a:buNone/>
              <a:defRPr sz="2000" b="1"/>
            </a:lvl2pPr>
            <a:lvl3pPr marL="914143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88" indent="0">
              <a:buNone/>
              <a:defRPr sz="1600" b="1"/>
            </a:lvl5pPr>
            <a:lvl6pPr marL="2285359" indent="0">
              <a:buNone/>
              <a:defRPr sz="1600" b="1"/>
            </a:lvl6pPr>
            <a:lvl7pPr marL="2742431" indent="0">
              <a:buNone/>
              <a:defRPr sz="1600" b="1"/>
            </a:lvl7pPr>
            <a:lvl8pPr marL="3199503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1" y="2636941"/>
            <a:ext cx="4248472" cy="3414365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11" y="1772816"/>
            <a:ext cx="4248472" cy="711770"/>
          </a:xfrm>
          <a:prstGeom prst="rect">
            <a:avLst/>
          </a:prstGeom>
        </p:spPr>
        <p:txBody>
          <a:bodyPr lIns="91415" tIns="45707" rIns="91415" bIns="45707" anchor="b"/>
          <a:lstStyle>
            <a:lvl1pPr marL="0" indent="0">
              <a:buNone/>
              <a:defRPr sz="2200" b="1"/>
            </a:lvl1pPr>
            <a:lvl2pPr marL="457072" indent="0">
              <a:buNone/>
              <a:defRPr sz="2000" b="1"/>
            </a:lvl2pPr>
            <a:lvl3pPr marL="914143" indent="0">
              <a:buNone/>
              <a:defRPr sz="1800" b="1"/>
            </a:lvl3pPr>
            <a:lvl4pPr marL="1371215" indent="0">
              <a:buNone/>
              <a:defRPr sz="1600" b="1"/>
            </a:lvl4pPr>
            <a:lvl5pPr marL="1828288" indent="0">
              <a:buNone/>
              <a:defRPr sz="1600" b="1"/>
            </a:lvl5pPr>
            <a:lvl6pPr marL="2285359" indent="0">
              <a:buNone/>
              <a:defRPr sz="1600" b="1"/>
            </a:lvl6pPr>
            <a:lvl7pPr marL="2742431" indent="0">
              <a:buNone/>
              <a:defRPr sz="1600" b="1"/>
            </a:lvl7pPr>
            <a:lvl8pPr marL="3199503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2636941"/>
            <a:ext cx="4247455" cy="3414365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latshållare för sidfot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50" y="6381784"/>
            <a:ext cx="4000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8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1" y="980728"/>
            <a:ext cx="4032448" cy="792088"/>
          </a:xfrm>
          <a:prstGeom prst="rect">
            <a:avLst/>
          </a:prstGeom>
        </p:spPr>
        <p:txBody>
          <a:bodyPr lIns="91415" tIns="45707" rIns="91415" bIns="45707" anchor="t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5"/>
            <a:ext cx="4320480" cy="576064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1" y="1916832"/>
            <a:ext cx="4032448" cy="3960440"/>
          </a:xfrm>
          <a:prstGeom prst="rect">
            <a:avLst/>
          </a:prstGeom>
        </p:spPr>
        <p:txBody>
          <a:bodyPr lIns="91415" tIns="45707" rIns="91415" bIns="45707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072" indent="0">
              <a:buNone/>
              <a:defRPr sz="1200"/>
            </a:lvl2pPr>
            <a:lvl3pPr marL="914143" indent="0">
              <a:buNone/>
              <a:defRPr sz="1000"/>
            </a:lvl3pPr>
            <a:lvl4pPr marL="1371215" indent="0">
              <a:buNone/>
              <a:defRPr sz="900"/>
            </a:lvl4pPr>
            <a:lvl5pPr marL="1828288" indent="0">
              <a:buNone/>
              <a:defRPr sz="900"/>
            </a:lvl5pPr>
            <a:lvl6pPr marL="2285359" indent="0">
              <a:buNone/>
              <a:defRPr sz="900"/>
            </a:lvl6pPr>
            <a:lvl7pPr marL="2742431" indent="0">
              <a:buNone/>
              <a:defRPr sz="900"/>
            </a:lvl7pPr>
            <a:lvl8pPr marL="3199503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50" y="6381784"/>
            <a:ext cx="4000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8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7740650" y="6381784"/>
            <a:ext cx="400050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3318-0B4C-408A-BB59-30D51B2A056C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84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 descr="sipuli_orange_o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9731" y="3948144"/>
            <a:ext cx="12842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90" y="1124745"/>
            <a:ext cx="6624736" cy="648072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90" y="1988840"/>
            <a:ext cx="6624736" cy="3937050"/>
          </a:xfrm>
          <a:prstGeom prst="rect">
            <a:avLst/>
          </a:prstGeom>
        </p:spPr>
        <p:txBody>
          <a:bodyPr lIns="91415" tIns="45707" rIns="91415" bIns="45707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dirty="0" smtClean="0"/>
              <a:t>Lisää teksti</a:t>
            </a:r>
          </a:p>
        </p:txBody>
      </p:sp>
      <p:sp>
        <p:nvSpPr>
          <p:cNvPr id="5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A75C-C431-42EB-A4B8-4173E494C240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>
            <p:ph type="ftr" sz="quarter" idx="12"/>
          </p:nvPr>
        </p:nvSpPr>
        <p:spPr>
          <a:xfrm>
            <a:off x="250825" y="6357972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54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6864" cy="642942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1772816"/>
            <a:ext cx="7782694" cy="3937050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buClr>
                <a:schemeClr val="accent6"/>
              </a:buClr>
              <a:buSzPct val="125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799971" indent="-342845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 sz="2000"/>
            </a:lvl2pPr>
            <a:lvl3pPr>
              <a:buSzPct val="100000"/>
              <a:defRPr sz="2000"/>
            </a:lvl3pPr>
          </a:lstStyle>
          <a:p>
            <a:pPr lvl="0"/>
            <a:r>
              <a:rPr lang="fi-FI" dirty="0" smtClean="0"/>
              <a:t>Lisää teksti</a:t>
            </a:r>
          </a:p>
          <a:p>
            <a:pPr lvl="1"/>
            <a:r>
              <a:rPr lang="fi-FI" dirty="0" smtClean="0"/>
              <a:t>Alaotsikko 1</a:t>
            </a:r>
          </a:p>
          <a:p>
            <a:pPr lvl="2"/>
            <a:r>
              <a:rPr lang="fi-FI" dirty="0" smtClean="0"/>
              <a:t>Alaotsikko 2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650" y="6356355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F5DDE-8B7E-498F-B0C5-E3A4C5E497AF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250825" y="6357943"/>
            <a:ext cx="6357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54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61" y="350118"/>
            <a:ext cx="8422522" cy="630203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fi-FI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6AB691-F729-49DC-A330-3E997DCFADE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398059" y="6554111"/>
            <a:ext cx="2313056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898395" fontAlgn="auto">
              <a:lnSpc>
                <a:spcPts val="10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6" dirty="0">
                <a:solidFill>
                  <a:srgbClr val="58585A"/>
                </a:solidFill>
                <a:latin typeface="Arial"/>
                <a:cs typeface="+mn-cs"/>
              </a:rPr>
              <a:t>© 2014 Deloitte &amp; </a:t>
            </a:r>
            <a:r>
              <a:rPr lang="fi-FI" sz="706" dirty="0">
                <a:solidFill>
                  <a:srgbClr val="58585A"/>
                </a:solidFill>
                <a:latin typeface="Arial"/>
                <a:cs typeface="+mn-cs"/>
              </a:rPr>
              <a:t>Touche</a:t>
            </a:r>
            <a:r>
              <a:rPr lang="en-US" sz="706" dirty="0">
                <a:solidFill>
                  <a:srgbClr val="58585A"/>
                </a:solidFill>
                <a:latin typeface="Arial"/>
                <a:cs typeface="+mn-cs"/>
              </a:rPr>
              <a:t> </a:t>
            </a:r>
            <a:r>
              <a:rPr lang="en-US" sz="706" noProof="1">
                <a:solidFill>
                  <a:srgbClr val="58585A"/>
                </a:solidFill>
                <a:latin typeface="Arial"/>
                <a:cs typeface="+mn-cs"/>
              </a:rPr>
              <a:t>Oy</a:t>
            </a:r>
            <a:r>
              <a:rPr lang="en-US" sz="706" dirty="0">
                <a:solidFill>
                  <a:srgbClr val="58585A"/>
                </a:solidFill>
                <a:latin typeface="Arial"/>
                <a:cs typeface="+mn-cs"/>
              </a:rPr>
              <a:t>, Group of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54702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UUD ELY, Vesa Lipponen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49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0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UUD ELY, Vesa Lipponen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8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3" y="260350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UUD ELY, Vesa Lipponen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811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0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56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8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3" y="260350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1371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565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90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097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363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963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79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59" y="3933056"/>
            <a:ext cx="129064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10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5" y="3971239"/>
            <a:ext cx="1270495" cy="28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310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4" cy="29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463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362128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066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841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412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591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5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894955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4888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5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8511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/>
                </a:solidFill>
              </a:rPr>
              <a:t>UUD ELY, Vesa Lipponen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55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UUD ELY, Vesa Lipponen</a:t>
            </a:r>
            <a:endParaRPr lang="fi-FI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UUD ELY, Vesa Lipponen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8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79512" y="116632"/>
            <a:ext cx="4055487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48" r:id="rId2"/>
    <p:sldLayoutId id="2147483749" r:id="rId3"/>
    <p:sldLayoutId id="2147483735" r:id="rId4"/>
    <p:sldLayoutId id="2147483750" r:id="rId5"/>
    <p:sldLayoutId id="2147483736" r:id="rId6"/>
    <p:sldLayoutId id="2147483734" r:id="rId7"/>
    <p:sldLayoutId id="2147483725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5" r:id="rId15"/>
    <p:sldLayoutId id="2147483728" r:id="rId16"/>
    <p:sldLayoutId id="2147483737" r:id="rId17"/>
    <p:sldLayoutId id="2147483721" r:id="rId18"/>
    <p:sldLayoutId id="2147483723" r:id="rId19"/>
    <p:sldLayoutId id="2147483724" r:id="rId20"/>
    <p:sldLayoutId id="2147483727" r:id="rId21"/>
    <p:sldLayoutId id="2147483726" r:id="rId22"/>
    <p:sldLayoutId id="2147483752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1603" y="1617"/>
          <a:ext cx="1587" cy="1587"/>
        </p:xfrm>
        <a:graphic>
          <a:graphicData uri="http://schemas.openxmlformats.org/presentationml/2006/ole">
            <p:oleObj spid="_x0000_s1046" name="think-cell Slide" r:id="rId27" imgW="360" imgH="360" progId="">
              <p:embed/>
            </p:oleObj>
          </a:graphicData>
        </a:graphic>
      </p:graphicFrame>
      <p:sp>
        <p:nvSpPr>
          <p:cNvPr id="1026" name="Text Box 9"/>
          <p:cNvSpPr txBox="1">
            <a:spLocks noChangeArrowheads="1"/>
          </p:cNvSpPr>
          <p:nvPr/>
        </p:nvSpPr>
        <p:spPr bwMode="auto">
          <a:xfrm>
            <a:off x="323854" y="6021422"/>
            <a:ext cx="1944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43" eaLnBrk="1" hangingPunct="1">
              <a:spcBef>
                <a:spcPct val="50000"/>
              </a:spcBef>
              <a:defRPr/>
            </a:pPr>
            <a:endParaRPr lang="fi-FI" smtClean="0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72"/>
            <a:ext cx="811212" cy="365125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143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81" y="6357972"/>
            <a:ext cx="6357937" cy="365125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143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650" y="6381784"/>
            <a:ext cx="400050" cy="360363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r">
              <a:defRPr sz="10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defTabSz="914143">
              <a:defRPr/>
            </a:pPr>
            <a:fld id="{A090B965-B2DF-489F-8CA6-49BD2A3EEB1A}" type="slidenum">
              <a:rPr lang="fi-FI">
                <a:solidFill>
                  <a:prstClr val="black"/>
                </a:solidFill>
              </a:rPr>
              <a:pPr defTabSz="914143"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030" name="Kuva 7" descr="ELY_LB01_FiSvEn_3L_B3___RGB_tresprak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9" y="115913"/>
            <a:ext cx="4056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6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07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143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215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28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804" indent="-34280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741" indent="-28567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680" indent="-2285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599752" indent="-22853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24" indent="-2285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895" indent="-2285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0968" indent="-2285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039" indent="-2285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111" indent="-2285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3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5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8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9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1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3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  <a:latin typeface="Arial"/>
              </a:rPr>
              <a:t>UUD ELY, Vesa Lipponen</a:t>
            </a:r>
            <a:endParaRPr lang="fi-FI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8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9512" y="116632"/>
            <a:ext cx="405548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26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vesa.lipponen@ely-keskus.f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5B96160-477E-4C56-93A9-AFEB34CADFEE}" type="datetime1">
              <a:rPr lang="fi-FI" smtClean="0"/>
              <a:pPr/>
              <a:t>9.6.2015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 descr="E:\LNG YVA Porvoo kuvat\LNG YVA Porvoo 06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6096000"/>
          </a:xfrm>
          <a:prstGeom prst="rect">
            <a:avLst/>
          </a:prstGeom>
          <a:noFill/>
        </p:spPr>
      </p:pic>
      <p:sp>
        <p:nvSpPr>
          <p:cNvPr id="7" name="Rectangle 8"/>
          <p:cNvSpPr/>
          <p:nvPr/>
        </p:nvSpPr>
        <p:spPr>
          <a:xfrm>
            <a:off x="0" y="3212976"/>
            <a:ext cx="9144000" cy="1440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0" y="3645024"/>
            <a:ext cx="9144000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fi-FI" dirty="0" smtClean="0">
                <a:solidFill>
                  <a:schemeClr val="accent1"/>
                </a:solidFill>
              </a:rPr>
              <a:t>Iskukykyinen ELY 2 –ohjelma:</a:t>
            </a:r>
          </a:p>
          <a:p>
            <a:r>
              <a:rPr lang="fi-FI" sz="2800" dirty="0" smtClean="0">
                <a:solidFill>
                  <a:schemeClr val="accent1"/>
                </a:solidFill>
              </a:rPr>
              <a:t>toimintasuunnitelma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2060848"/>
            <a:ext cx="7782694" cy="3937050"/>
          </a:xfrm>
        </p:spPr>
        <p:txBody>
          <a:bodyPr/>
          <a:lstStyle/>
          <a:p>
            <a:pPr lvl="0"/>
            <a:r>
              <a:rPr lang="fi-FI" sz="2000" dirty="0" err="1" smtClean="0"/>
              <a:t>ELY-Palvelukuvausten</a:t>
            </a:r>
            <a:r>
              <a:rPr lang="fi-FI" sz="2000" dirty="0" smtClean="0"/>
              <a:t> mukainen asiakaspalvelun kehittäminen</a:t>
            </a:r>
          </a:p>
          <a:p>
            <a:pPr lvl="1"/>
            <a:r>
              <a:rPr lang="fi-FI" sz="1400" dirty="0" err="1" smtClean="0"/>
              <a:t>ASPAT-hanke</a:t>
            </a:r>
            <a:r>
              <a:rPr lang="fi-FI" sz="1400" dirty="0" smtClean="0"/>
              <a:t> osallistuu palvelukuvausten tekemiseen</a:t>
            </a:r>
          </a:p>
          <a:p>
            <a:pPr lvl="1"/>
            <a:r>
              <a:rPr lang="fi-FI" sz="1400" dirty="0" smtClean="0"/>
              <a:t>Kuvataan yhdenmukaisesti palvelut joiden tuottamiseen asiakaspalvelukeskus osallistuu</a:t>
            </a:r>
          </a:p>
          <a:p>
            <a:pPr lvl="0"/>
            <a:r>
              <a:rPr lang="fi-FI" dirty="0" smtClean="0"/>
              <a:t>Asiakaspalvelukeskusten toimintojen yhteinen kehittäminen</a:t>
            </a:r>
          </a:p>
          <a:p>
            <a:pPr lvl="1"/>
            <a:r>
              <a:rPr lang="fi-FI" sz="1400" dirty="0" smtClean="0"/>
              <a:t>Yhtenäisten seurantatietojen tuottaminen</a:t>
            </a:r>
          </a:p>
          <a:p>
            <a:pPr lvl="1"/>
            <a:r>
              <a:rPr lang="fi-FI" sz="1400" dirty="0" smtClean="0"/>
              <a:t>Teknisten ratkaisujen pilotointi ja </a:t>
            </a:r>
            <a:r>
              <a:rPr lang="fi-FI" sz="1400" dirty="0" err="1" smtClean="0"/>
              <a:t>Benchmarkkaus</a:t>
            </a:r>
            <a:endParaRPr lang="fi-FI" sz="1400" dirty="0" smtClean="0"/>
          </a:p>
          <a:p>
            <a:pPr lvl="0"/>
            <a:r>
              <a:rPr lang="fi-FI" dirty="0" smtClean="0"/>
              <a:t>Uusimuotoisen asiakaspalvelukeskuksen organisointi, ohjausmallin kuvaus ja toiminnan suunnittelu</a:t>
            </a:r>
          </a:p>
          <a:p>
            <a:pPr lvl="1"/>
            <a:r>
              <a:rPr lang="fi-FI" sz="1400" dirty="0" smtClean="0"/>
              <a:t>Valmistellaan tarvittavat säädösmuutokset</a:t>
            </a:r>
          </a:p>
          <a:p>
            <a:pPr lvl="1"/>
            <a:r>
              <a:rPr lang="fi-FI" sz="1400" dirty="0" smtClean="0"/>
              <a:t>Suunnitellaan organisaatiorakenne ja henkilöstömitoitus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82284-112A-4200-A38D-E9DFDFFCC923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1793665" cy="13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992888" cy="642942"/>
          </a:xfrm>
        </p:spPr>
        <p:txBody>
          <a:bodyPr/>
          <a:lstStyle/>
          <a:p>
            <a:r>
              <a:rPr lang="fi-FI" dirty="0" smtClean="0">
                <a:solidFill>
                  <a:srgbClr val="003883"/>
                </a:solidFill>
              </a:rPr>
              <a:t>HANKE3.</a:t>
            </a:r>
            <a:r>
              <a:rPr lang="fi-FI" dirty="0" smtClean="0"/>
              <a:t> ASPA kehittämishanke: uusi asiakaspalvelukeskus 2017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792974" y="2204864"/>
            <a:ext cx="7782694" cy="38884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Selvityshanke</a:t>
            </a:r>
          </a:p>
          <a:p>
            <a:pPr lvl="1"/>
            <a:r>
              <a:rPr lang="fi-FI" sz="1600" dirty="0" smtClean="0"/>
              <a:t>”Erikoistumiset ja keskittämiset” -hankkeen aineistot ja periaatteet</a:t>
            </a:r>
          </a:p>
          <a:p>
            <a:pPr lvl="1"/>
            <a:r>
              <a:rPr lang="fi-FI" sz="1600" dirty="0" smtClean="0"/>
              <a:t>Entisten erillisyksiköiden (</a:t>
            </a:r>
            <a:r>
              <a:rPr lang="fi-FI" sz="1600" dirty="0" err="1" smtClean="0"/>
              <a:t>AHTi</a:t>
            </a:r>
            <a:r>
              <a:rPr lang="fi-FI" sz="1600" dirty="0" smtClean="0"/>
              <a:t>, ELY </a:t>
            </a:r>
            <a:r>
              <a:rPr lang="fi-FI" sz="1600" dirty="0" err="1" smtClean="0"/>
              <a:t>tivi</a:t>
            </a:r>
            <a:r>
              <a:rPr lang="fi-FI" sz="1600" dirty="0" smtClean="0"/>
              <a:t>, ELY </a:t>
            </a:r>
            <a:r>
              <a:rPr lang="fi-FI" sz="1600" dirty="0" err="1" smtClean="0"/>
              <a:t>tahe</a:t>
            </a:r>
            <a:r>
              <a:rPr lang="fi-FI" sz="1600" dirty="0" smtClean="0"/>
              <a:t>) kokemukset</a:t>
            </a:r>
          </a:p>
          <a:p>
            <a:pPr lvl="1"/>
            <a:r>
              <a:rPr lang="fi-FI" sz="1600" dirty="0" smtClean="0"/>
              <a:t>Vuonna 2014 toteutetun Monipaikkainen työyhteisön pilottihankkeen havainnot (asiantuntija-, esimiestyö, viestintä ja </a:t>
            </a:r>
            <a:r>
              <a:rPr lang="fi-FI" sz="1600" dirty="0" err="1" smtClean="0"/>
              <a:t>työhyvinvointi</a:t>
            </a:r>
            <a:r>
              <a:rPr lang="fi-FI" sz="1600" dirty="0" smtClean="0"/>
              <a:t>)</a:t>
            </a:r>
          </a:p>
          <a:p>
            <a:pPr lvl="1">
              <a:buNone/>
            </a:pPr>
            <a:endParaRPr lang="fi-FI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Osaamisen kehittämisen ohjelma</a:t>
            </a:r>
          </a:p>
          <a:p>
            <a:pPr lvl="1"/>
            <a:r>
              <a:rPr lang="fi-FI" sz="1600" dirty="0" smtClean="0"/>
              <a:t>Toimintamallit ja toiminnan käytännön organisointi</a:t>
            </a:r>
          </a:p>
          <a:p>
            <a:pPr lvl="1"/>
            <a:r>
              <a:rPr lang="fi-FI" sz="1600" dirty="0" smtClean="0"/>
              <a:t>Osaamistarpeet jotka liittyvät IE2-kokonaisuuden toiminnan ja tietojärjestelmien kehittämisen liittyviin osaamistarpeisiin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82284-112A-4200-A38D-E9DFDFFCC923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846267" cy="139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76864" cy="64294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srgbClr val="003883"/>
                </a:solidFill>
              </a:rPr>
              <a:t>HANKE 4. </a:t>
            </a:r>
            <a:r>
              <a:rPr lang="fi-FI" dirty="0" smtClean="0">
                <a:solidFill>
                  <a:prstClr val="black"/>
                </a:solidFill>
              </a:rPr>
              <a:t>Asiakaslähtöisen ja monipaikkaisen toimintamallin kehitys </a:t>
            </a:r>
            <a:r>
              <a:rPr lang="fi-FI" dirty="0" smtClean="0"/>
              <a:t>(6-10/2015)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3883"/>
                </a:solidFill>
              </a:rPr>
              <a:t>HANKE 5. </a:t>
            </a:r>
            <a:r>
              <a:rPr lang="fi-FI" dirty="0" smtClean="0"/>
              <a:t>ELY hankintojen sähköistäminen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755575" y="1551662"/>
            <a:ext cx="7920879" cy="5117698"/>
          </a:xfrm>
        </p:spPr>
        <p:txBody>
          <a:bodyPr/>
          <a:lstStyle/>
          <a:p>
            <a:r>
              <a:rPr lang="fi-FI" sz="1800" dirty="0"/>
              <a:t>Kartoitetaan palveluiden ja järjestelmien nykytila </a:t>
            </a:r>
            <a:r>
              <a:rPr lang="fi-FI" sz="1800" dirty="0" smtClean="0"/>
              <a:t>ja hyödynnettävyys tavoitetilan rakentamisessa sekä niiden kehitystarpeet. Kartoitustyön kautta määritetään uudet tarvittavat palvelut ja järjestelmät.</a:t>
            </a:r>
          </a:p>
          <a:p>
            <a:pPr lvl="1"/>
            <a:r>
              <a:rPr lang="fi-FI" sz="1600" dirty="0" smtClean="0"/>
              <a:t>Hankinnan projektiportaalit (kilpailutusportaali ja hankinnan elinkaaren hallinta). Esitys/päätös projektiportaalien toimittajista 8/2015. Suunnittelun, toteutuksen ja käyttöön ottamisen tarpeet ja kestot ovat riippuvaisia valituista toimittajista. Varmistetaan riittävä henkilöstön koulutus.</a:t>
            </a:r>
          </a:p>
          <a:p>
            <a:pPr lvl="1"/>
            <a:r>
              <a:rPr lang="fi-FI" sz="1600" dirty="0" smtClean="0"/>
              <a:t>Vastuualuekohtainen selvitys asiakirjoista ja materiaaleista, mitä arkistoidaan USPA järjestelmään ja mitä muihin tietovarantoihin. Selvitysten/päätöksen jälkeen tietovarantojen suunnittelu, toteutus,  käyttöönottaminen ja henkilöstön </a:t>
            </a:r>
            <a:r>
              <a:rPr lang="fi-FI" sz="1600" dirty="0"/>
              <a:t>koulutus. </a:t>
            </a:r>
            <a:r>
              <a:rPr lang="fi-FI" sz="1600" dirty="0" smtClean="0"/>
              <a:t>Tehdään tarvittavat TOS </a:t>
            </a:r>
            <a:r>
              <a:rPr lang="fi-FI" sz="1600" dirty="0"/>
              <a:t>määritysten </a:t>
            </a:r>
            <a:r>
              <a:rPr lang="fi-FI" sz="1600" dirty="0" smtClean="0"/>
              <a:t>tarkennukset  </a:t>
            </a:r>
            <a:r>
              <a:rPr lang="fi-FI" sz="1600" dirty="0"/>
              <a:t>huomioiden olemassa oleva tuotteistus/kategorisointi.</a:t>
            </a:r>
          </a:p>
          <a:p>
            <a:pPr lvl="1"/>
            <a:r>
              <a:rPr lang="fi-FI" sz="1600" dirty="0" smtClean="0"/>
              <a:t>Hankinnan ohjeistuspalvelu kytketään kiinteäksi osaksi kokonaisuutta</a:t>
            </a:r>
          </a:p>
          <a:p>
            <a:pPr lvl="1"/>
            <a:r>
              <a:rPr lang="fi-FI" sz="1600" dirty="0" smtClean="0"/>
              <a:t>Tietovarantojen ja järjestelmien rakentamisessa varmistetaan tiedonohjaussuunnitelma valtakunnallisen TOS määritysten mukaisesti huomioiden olemassa oleva tuotteistus/kategorisointi.</a:t>
            </a:r>
          </a:p>
          <a:p>
            <a:pPr lvl="1"/>
            <a:r>
              <a:rPr lang="fi-FI" sz="1600" dirty="0" smtClean="0"/>
              <a:t>Kiinteä yhteys sähköistämisen peruspilareihin kehittämiseen.</a:t>
            </a:r>
          </a:p>
          <a:p>
            <a:pPr lvl="1"/>
            <a:r>
              <a:rPr lang="fi-FI" sz="1600" dirty="0" smtClean="0"/>
              <a:t>Projektisuunnitelma valmistuu 6/2015. Hyväksynnän jälkeen määritetään tarkemmat aikataulut, rahoitustarpeet ja resurssit hankehallinnan mallin mukaisesti.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82284-112A-4200-A38D-E9DFDFFCC923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186673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92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pPr algn="ctr">
              <a:buNone/>
            </a:pPr>
            <a:r>
              <a:rPr lang="fi-FI" dirty="0" smtClean="0"/>
              <a:t>KIITOS!</a:t>
            </a:r>
          </a:p>
          <a:p>
            <a:pPr algn="ctr">
              <a:buNone/>
            </a:pPr>
            <a:endParaRPr lang="fi-FI" dirty="0" smtClean="0"/>
          </a:p>
          <a:p>
            <a:pPr algn="ctr">
              <a:buNone/>
            </a:pPr>
            <a:r>
              <a:rPr lang="fi-FI" dirty="0" smtClean="0"/>
              <a:t>Vesa Lipponen</a:t>
            </a:r>
          </a:p>
          <a:p>
            <a:pPr algn="ctr">
              <a:buNone/>
            </a:pPr>
            <a:r>
              <a:rPr lang="fi-FI" dirty="0" err="1" smtClean="0">
                <a:hlinkClick r:id="rId2"/>
              </a:rPr>
              <a:t>vesa.lipponen@ely-keskus.fi</a:t>
            </a:r>
            <a:endParaRPr lang="fi-FI" dirty="0" smtClean="0"/>
          </a:p>
          <a:p>
            <a:pPr algn="ctr">
              <a:buNone/>
            </a:pPr>
            <a:r>
              <a:rPr lang="fi-FI" dirty="0" smtClean="0"/>
              <a:t>Puh: 050 437 0050</a:t>
            </a:r>
          </a:p>
          <a:p>
            <a:pPr algn="ctr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UUD ELY, Vesa Lipponen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8064896" cy="642942"/>
          </a:xfrm>
        </p:spPr>
        <p:txBody>
          <a:bodyPr/>
          <a:lstStyle/>
          <a:p>
            <a:r>
              <a:rPr lang="fi-FI" dirty="0" smtClean="0"/>
              <a:t>Iskukykyinen ELY 2 -ohjelman tarkoitus ja tehtävät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556792"/>
            <a:ext cx="7782694" cy="3432994"/>
          </a:xfrm>
        </p:spPr>
        <p:txBody>
          <a:bodyPr/>
          <a:lstStyle/>
          <a:p>
            <a:r>
              <a:rPr lang="fi-FI" sz="1600" dirty="0" smtClean="0"/>
              <a:t>IE2 jatkaa keväällä 2013 käynnistynyttä ELY toiminnan uudistamistyötä hallittuna ja määrätietoisena kokonaisuutena ELY palvelut tavoitetilaan pääsemiseksi.</a:t>
            </a:r>
          </a:p>
          <a:p>
            <a:endParaRPr lang="fi-FI" sz="1600" dirty="0" smtClean="0"/>
          </a:p>
          <a:p>
            <a:r>
              <a:rPr lang="fi-FI" sz="1600" dirty="0" smtClean="0"/>
              <a:t>Toimikausi 1.4.2015 – 31.12.2017.</a:t>
            </a:r>
          </a:p>
          <a:p>
            <a:endParaRPr lang="fi-FI" sz="1600" dirty="0" smtClean="0"/>
          </a:p>
          <a:p>
            <a:r>
              <a:rPr lang="fi-FI" sz="1600" dirty="0" smtClean="0"/>
              <a:t>Tehtävänä on yhdessä ohjaavien tahojen, </a:t>
            </a:r>
            <a:r>
              <a:rPr lang="fi-FI" sz="1600" dirty="0" err="1" smtClean="0"/>
              <a:t>ELY-keskusten</a:t>
            </a:r>
            <a:r>
              <a:rPr lang="fi-FI" sz="1600" dirty="0" smtClean="0"/>
              <a:t> ja </a:t>
            </a:r>
            <a:r>
              <a:rPr lang="fi-FI" sz="1600" dirty="0" err="1" smtClean="0"/>
              <a:t>KEHA-keskuksen</a:t>
            </a:r>
            <a:r>
              <a:rPr lang="fi-FI" sz="1600" dirty="0" smtClean="0"/>
              <a:t> kanssa,</a:t>
            </a:r>
          </a:p>
          <a:p>
            <a:pPr lvl="1"/>
            <a:r>
              <a:rPr lang="fi-FI" sz="1400" dirty="0" smtClean="0"/>
              <a:t>tehdä toimintaympäristökuva ja Iskukykyinen ELY –ohjelman (IE) vaikutusten analyysi,</a:t>
            </a:r>
          </a:p>
          <a:p>
            <a:pPr lvl="1"/>
            <a:r>
              <a:rPr lang="fi-FI" sz="1400" dirty="0" smtClean="0"/>
              <a:t>määritellä </a:t>
            </a:r>
            <a:r>
              <a:rPr lang="fi-FI" sz="1400" dirty="0" err="1" smtClean="0">
                <a:solidFill>
                  <a:schemeClr val="accent1"/>
                </a:solidFill>
              </a:rPr>
              <a:t>ELY-palvelut</a:t>
            </a:r>
            <a:r>
              <a:rPr lang="fi-FI" sz="1400" dirty="0" smtClean="0"/>
              <a:t> ja niille sopivat ryhmittely,</a:t>
            </a:r>
          </a:p>
          <a:p>
            <a:pPr lvl="1"/>
            <a:r>
              <a:rPr lang="fi-FI" sz="1400" dirty="0" smtClean="0"/>
              <a:t>koordinoida </a:t>
            </a:r>
            <a:r>
              <a:rPr lang="fi-FI" sz="1400" dirty="0" err="1" smtClean="0">
                <a:solidFill>
                  <a:schemeClr val="accent1"/>
                </a:solidFill>
              </a:rPr>
              <a:t>ELY-palveluiden</a:t>
            </a:r>
            <a:r>
              <a:rPr lang="fi-FI" sz="1400" dirty="0" smtClean="0"/>
              <a:t> kehitystyötä sekä valmistella ohjelma ja aikataulu </a:t>
            </a:r>
            <a:r>
              <a:rPr lang="fi-FI" sz="1400" dirty="0" err="1" smtClean="0">
                <a:solidFill>
                  <a:schemeClr val="accent1"/>
                </a:solidFill>
              </a:rPr>
              <a:t>ELY-palveluiden</a:t>
            </a:r>
            <a:r>
              <a:rPr lang="fi-FI" sz="1400" dirty="0" smtClean="0"/>
              <a:t> tuottamiseksi,</a:t>
            </a:r>
          </a:p>
          <a:p>
            <a:pPr lvl="1"/>
            <a:r>
              <a:rPr lang="fi-FI" sz="1400" dirty="0" smtClean="0"/>
              <a:t>koordinoida IE2-hankkeiden toimeenpanoa ja ELY palveluiden kehitystyötä,</a:t>
            </a:r>
          </a:p>
          <a:p>
            <a:pPr lvl="1"/>
            <a:r>
              <a:rPr lang="fi-FI" sz="1400" dirty="0" smtClean="0"/>
              <a:t>valmistella </a:t>
            </a:r>
            <a:r>
              <a:rPr lang="fi-FI" sz="1400" dirty="0" err="1" smtClean="0"/>
              <a:t>ELY-keskusten</a:t>
            </a:r>
            <a:r>
              <a:rPr lang="fi-FI" sz="1400" dirty="0" smtClean="0"/>
              <a:t> </a:t>
            </a:r>
            <a:r>
              <a:rPr lang="fi-FI" sz="1400" dirty="0" err="1" smtClean="0"/>
              <a:t>yt-neuvotteluissa</a:t>
            </a:r>
            <a:r>
              <a:rPr lang="fi-FI" sz="1400" dirty="0" smtClean="0"/>
              <a:t> vuosille 2015–2017 sovittujen ICT- ja kehittämisinvestointien kohdentamista ELY kehittämisen tiekartan pohjalta,</a:t>
            </a:r>
          </a:p>
          <a:p>
            <a:pPr lvl="1"/>
            <a:r>
              <a:rPr lang="fi-FI" sz="1400" dirty="0" smtClean="0"/>
              <a:t>turvata keväällä 2013 käynnistyneen </a:t>
            </a:r>
            <a:r>
              <a:rPr lang="fi-FI" sz="1400" dirty="0" err="1" smtClean="0"/>
              <a:t>IE-kokonaisuuden</a:t>
            </a:r>
            <a:r>
              <a:rPr lang="fi-FI" sz="1400" dirty="0" smtClean="0"/>
              <a:t> loppuun saattaminen (</a:t>
            </a:r>
            <a:r>
              <a:rPr lang="fi-FI" sz="1400" dirty="0" err="1" smtClean="0"/>
              <a:t>eELY</a:t>
            </a:r>
            <a:r>
              <a:rPr lang="fi-FI" sz="1400" dirty="0" smtClean="0"/>
              <a:t>, </a:t>
            </a:r>
            <a:r>
              <a:rPr lang="fi-FI" sz="1400" dirty="0" err="1" smtClean="0"/>
              <a:t>ASPA-toimeenpano</a:t>
            </a:r>
            <a:r>
              <a:rPr lang="fi-FI" sz="1400" dirty="0" smtClean="0"/>
              <a:t>, </a:t>
            </a:r>
            <a:r>
              <a:rPr lang="fi-FI" sz="1400" dirty="0" err="1" smtClean="0"/>
              <a:t>OSY-hankkeen</a:t>
            </a:r>
            <a:r>
              <a:rPr lang="fi-FI" sz="1400" dirty="0" smtClean="0"/>
              <a:t> jatkotoimet).</a:t>
            </a:r>
          </a:p>
          <a:p>
            <a:pPr lvl="1"/>
            <a:r>
              <a:rPr lang="fi-FI" sz="1400" dirty="0" smtClean="0"/>
              <a:t>tukea yhden toimenpideohjelman avulla ohjaavien tahojen marraskuussa 2014 nimeämien sopeutusehdotusten onnistunutta toteutusta.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82284-112A-4200-A38D-E9DFDFFCC923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i-FI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Hankesuunnitelmaa on käsitelty ja valmisteltu useilla foorumeilla: 4-6/2015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sz="1800" dirty="0" smtClean="0"/>
          </a:p>
          <a:p>
            <a:r>
              <a:rPr lang="fi-FI" sz="1800" dirty="0" smtClean="0"/>
              <a:t>OHJAUS-ryhmä 15.4., 13.5., 11.6.</a:t>
            </a:r>
          </a:p>
          <a:p>
            <a:r>
              <a:rPr lang="fi-FI" sz="1800" dirty="0" err="1" smtClean="0"/>
              <a:t>ELY-jory</a:t>
            </a:r>
            <a:r>
              <a:rPr lang="fi-FI" sz="1800" dirty="0" smtClean="0"/>
              <a:t> 23.4.</a:t>
            </a:r>
          </a:p>
          <a:p>
            <a:r>
              <a:rPr lang="fi-FI" sz="1800" dirty="0" smtClean="0"/>
              <a:t>Ohjaavien tahojen haastattelut</a:t>
            </a:r>
            <a:br>
              <a:rPr lang="fi-FI" sz="1800" dirty="0" smtClean="0"/>
            </a:br>
            <a:r>
              <a:rPr lang="fi-FI" sz="1800" dirty="0" err="1" smtClean="0"/>
              <a:t>Mavi</a:t>
            </a:r>
            <a:r>
              <a:rPr lang="fi-FI" sz="1800" dirty="0" smtClean="0"/>
              <a:t> 20.4., YM 28.4., </a:t>
            </a:r>
            <a:r>
              <a:rPr lang="fi-FI" sz="1800" dirty="0" err="1" smtClean="0"/>
              <a:t>Livi</a:t>
            </a:r>
            <a:r>
              <a:rPr lang="fi-FI" sz="1800" dirty="0" smtClean="0"/>
              <a:t> 7.5., OKM 18.5., MMM 21.5., TEM 22.5.</a:t>
            </a:r>
          </a:p>
          <a:p>
            <a:r>
              <a:rPr lang="fi-FI" sz="1800" dirty="0" smtClean="0"/>
              <a:t>IE2-tukiryhmän kokoukset 22.4., 6.5., 20.5., 10.6.</a:t>
            </a:r>
          </a:p>
          <a:p>
            <a:r>
              <a:rPr lang="fi-FI" sz="1800" dirty="0" smtClean="0"/>
              <a:t>Esittelyt ylijohtajakokouksissa 14.5, 12.5., 9.6.</a:t>
            </a:r>
          </a:p>
          <a:p>
            <a:r>
              <a:rPr lang="fi-FI" sz="1800" dirty="0" smtClean="0"/>
              <a:t>TEM </a:t>
            </a:r>
            <a:r>
              <a:rPr lang="fi-FI" sz="1800" dirty="0" err="1" smtClean="0"/>
              <a:t>palvelutoiminnan-jory</a:t>
            </a:r>
            <a:r>
              <a:rPr lang="fi-FI" sz="1800" dirty="0" smtClean="0"/>
              <a:t> 20.4.,  2.6.</a:t>
            </a:r>
          </a:p>
          <a:p>
            <a:r>
              <a:rPr lang="fi-FI" sz="1800" dirty="0" smtClean="0"/>
              <a:t>Ympäristöhallinnon neuvottelupäivät 4.6.</a:t>
            </a:r>
          </a:p>
          <a:p>
            <a:r>
              <a:rPr lang="fi-FI" sz="1800" dirty="0" smtClean="0"/>
              <a:t>Aluehallinnon tietohallinnon johtoryhmä 22.5.</a:t>
            </a:r>
          </a:p>
          <a:p>
            <a:r>
              <a:rPr lang="fi-FI" sz="1800" dirty="0" err="1" smtClean="0"/>
              <a:t>ELYjen</a:t>
            </a:r>
            <a:r>
              <a:rPr lang="fi-FI" sz="1800" dirty="0" smtClean="0"/>
              <a:t> valtakunnallinen </a:t>
            </a:r>
            <a:r>
              <a:rPr lang="fi-FI" sz="1800" dirty="0" err="1" smtClean="0"/>
              <a:t>yt-toimikunta</a:t>
            </a:r>
            <a:r>
              <a:rPr lang="fi-FI" sz="1800" dirty="0" smtClean="0"/>
              <a:t> 21.5., 16.6.</a:t>
            </a:r>
          </a:p>
          <a:p>
            <a:endParaRPr lang="fi-FI" dirty="0" smtClean="0">
              <a:solidFill>
                <a:srgbClr val="FF0000"/>
              </a:solidFill>
            </a:endParaRPr>
          </a:p>
          <a:p>
            <a:endParaRPr lang="fi-FI" dirty="0" smtClean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661988" y="1254919"/>
            <a:ext cx="7543800" cy="420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" name="Group 205"/>
          <p:cNvGrpSpPr>
            <a:grpSpLocks/>
          </p:cNvGrpSpPr>
          <p:nvPr/>
        </p:nvGrpSpPr>
        <p:grpSpPr bwMode="auto">
          <a:xfrm>
            <a:off x="661988" y="1254919"/>
            <a:ext cx="7436644" cy="4206479"/>
            <a:chOff x="556" y="334"/>
            <a:chExt cx="6246" cy="3533"/>
          </a:xfrm>
        </p:grpSpPr>
        <p:sp>
          <p:nvSpPr>
            <p:cNvPr id="1704" name="Freeform 5"/>
            <p:cNvSpPr>
              <a:spLocks/>
            </p:cNvSpPr>
            <p:nvPr/>
          </p:nvSpPr>
          <p:spPr bwMode="auto">
            <a:xfrm>
              <a:off x="3263" y="334"/>
              <a:ext cx="1868" cy="915"/>
            </a:xfrm>
            <a:custGeom>
              <a:avLst/>
              <a:gdLst>
                <a:gd name="T0" fmla="*/ 0 w 1868"/>
                <a:gd name="T1" fmla="*/ 0 h 915"/>
                <a:gd name="T2" fmla="*/ 7 w 1868"/>
                <a:gd name="T3" fmla="*/ 93 h 915"/>
                <a:gd name="T4" fmla="*/ 22 w 1868"/>
                <a:gd name="T5" fmla="*/ 184 h 915"/>
                <a:gd name="T6" fmla="*/ 47 w 1868"/>
                <a:gd name="T7" fmla="*/ 272 h 915"/>
                <a:gd name="T8" fmla="*/ 79 w 1868"/>
                <a:gd name="T9" fmla="*/ 356 h 915"/>
                <a:gd name="T10" fmla="*/ 119 w 1868"/>
                <a:gd name="T11" fmla="*/ 435 h 915"/>
                <a:gd name="T12" fmla="*/ 166 w 1868"/>
                <a:gd name="T13" fmla="*/ 512 h 915"/>
                <a:gd name="T14" fmla="*/ 219 w 1868"/>
                <a:gd name="T15" fmla="*/ 582 h 915"/>
                <a:gd name="T16" fmla="*/ 280 w 1868"/>
                <a:gd name="T17" fmla="*/ 648 h 915"/>
                <a:gd name="T18" fmla="*/ 347 w 1868"/>
                <a:gd name="T19" fmla="*/ 706 h 915"/>
                <a:gd name="T20" fmla="*/ 417 w 1868"/>
                <a:gd name="T21" fmla="*/ 758 h 915"/>
                <a:gd name="T22" fmla="*/ 494 w 1868"/>
                <a:gd name="T23" fmla="*/ 804 h 915"/>
                <a:gd name="T24" fmla="*/ 574 w 1868"/>
                <a:gd name="T25" fmla="*/ 843 h 915"/>
                <a:gd name="T26" fmla="*/ 660 w 1868"/>
                <a:gd name="T27" fmla="*/ 874 h 915"/>
                <a:gd name="T28" fmla="*/ 749 w 1868"/>
                <a:gd name="T29" fmla="*/ 897 h 915"/>
                <a:gd name="T30" fmla="*/ 840 w 1868"/>
                <a:gd name="T31" fmla="*/ 911 h 915"/>
                <a:gd name="T32" fmla="*/ 935 w 1868"/>
                <a:gd name="T33" fmla="*/ 915 h 915"/>
                <a:gd name="T34" fmla="*/ 982 w 1868"/>
                <a:gd name="T35" fmla="*/ 914 h 915"/>
                <a:gd name="T36" fmla="*/ 1075 w 1868"/>
                <a:gd name="T37" fmla="*/ 904 h 915"/>
                <a:gd name="T38" fmla="*/ 1165 w 1868"/>
                <a:gd name="T39" fmla="*/ 886 h 915"/>
                <a:gd name="T40" fmla="*/ 1252 w 1868"/>
                <a:gd name="T41" fmla="*/ 860 h 915"/>
                <a:gd name="T42" fmla="*/ 1335 w 1868"/>
                <a:gd name="T43" fmla="*/ 825 h 915"/>
                <a:gd name="T44" fmla="*/ 1413 w 1868"/>
                <a:gd name="T45" fmla="*/ 782 h 915"/>
                <a:gd name="T46" fmla="*/ 1488 w 1868"/>
                <a:gd name="T47" fmla="*/ 733 h 915"/>
                <a:gd name="T48" fmla="*/ 1556 w 1868"/>
                <a:gd name="T49" fmla="*/ 677 h 915"/>
                <a:gd name="T50" fmla="*/ 1620 w 1868"/>
                <a:gd name="T51" fmla="*/ 616 h 915"/>
                <a:gd name="T52" fmla="*/ 1676 w 1868"/>
                <a:gd name="T53" fmla="*/ 548 h 915"/>
                <a:gd name="T54" fmla="*/ 1726 w 1868"/>
                <a:gd name="T55" fmla="*/ 474 h 915"/>
                <a:gd name="T56" fmla="*/ 1771 w 1868"/>
                <a:gd name="T57" fmla="*/ 397 h 915"/>
                <a:gd name="T58" fmla="*/ 1807 w 1868"/>
                <a:gd name="T59" fmla="*/ 315 h 915"/>
                <a:gd name="T60" fmla="*/ 1835 w 1868"/>
                <a:gd name="T61" fmla="*/ 229 h 915"/>
                <a:gd name="T62" fmla="*/ 1855 w 1868"/>
                <a:gd name="T63" fmla="*/ 139 h 915"/>
                <a:gd name="T64" fmla="*/ 1866 w 1868"/>
                <a:gd name="T65" fmla="*/ 47 h 915"/>
                <a:gd name="T66" fmla="*/ 0 w 1868"/>
                <a:gd name="T6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8" h="915">
                  <a:moveTo>
                    <a:pt x="0" y="0"/>
                  </a:moveTo>
                  <a:lnTo>
                    <a:pt x="0" y="0"/>
                  </a:lnTo>
                  <a:lnTo>
                    <a:pt x="3" y="47"/>
                  </a:lnTo>
                  <a:lnTo>
                    <a:pt x="7" y="93"/>
                  </a:lnTo>
                  <a:lnTo>
                    <a:pt x="14" y="139"/>
                  </a:lnTo>
                  <a:lnTo>
                    <a:pt x="22" y="184"/>
                  </a:lnTo>
                  <a:lnTo>
                    <a:pt x="33" y="229"/>
                  </a:lnTo>
                  <a:lnTo>
                    <a:pt x="47" y="272"/>
                  </a:lnTo>
                  <a:lnTo>
                    <a:pt x="61" y="315"/>
                  </a:lnTo>
                  <a:lnTo>
                    <a:pt x="79" y="356"/>
                  </a:lnTo>
                  <a:lnTo>
                    <a:pt x="98" y="397"/>
                  </a:lnTo>
                  <a:lnTo>
                    <a:pt x="119" y="435"/>
                  </a:lnTo>
                  <a:lnTo>
                    <a:pt x="141" y="474"/>
                  </a:lnTo>
                  <a:lnTo>
                    <a:pt x="166" y="512"/>
                  </a:lnTo>
                  <a:lnTo>
                    <a:pt x="191" y="548"/>
                  </a:lnTo>
                  <a:lnTo>
                    <a:pt x="219" y="582"/>
                  </a:lnTo>
                  <a:lnTo>
                    <a:pt x="250" y="616"/>
                  </a:lnTo>
                  <a:lnTo>
                    <a:pt x="280" y="648"/>
                  </a:lnTo>
                  <a:lnTo>
                    <a:pt x="312" y="677"/>
                  </a:lnTo>
                  <a:lnTo>
                    <a:pt x="347" y="706"/>
                  </a:lnTo>
                  <a:lnTo>
                    <a:pt x="381" y="733"/>
                  </a:lnTo>
                  <a:lnTo>
                    <a:pt x="417" y="758"/>
                  </a:lnTo>
                  <a:lnTo>
                    <a:pt x="455" y="782"/>
                  </a:lnTo>
                  <a:lnTo>
                    <a:pt x="494" y="804"/>
                  </a:lnTo>
                  <a:lnTo>
                    <a:pt x="534" y="825"/>
                  </a:lnTo>
                  <a:lnTo>
                    <a:pt x="574" y="843"/>
                  </a:lnTo>
                  <a:lnTo>
                    <a:pt x="617" y="860"/>
                  </a:lnTo>
                  <a:lnTo>
                    <a:pt x="660" y="874"/>
                  </a:lnTo>
                  <a:lnTo>
                    <a:pt x="703" y="886"/>
                  </a:lnTo>
                  <a:lnTo>
                    <a:pt x="749" y="897"/>
                  </a:lnTo>
                  <a:lnTo>
                    <a:pt x="793" y="904"/>
                  </a:lnTo>
                  <a:lnTo>
                    <a:pt x="840" y="911"/>
                  </a:lnTo>
                  <a:lnTo>
                    <a:pt x="886" y="914"/>
                  </a:lnTo>
                  <a:lnTo>
                    <a:pt x="935" y="915"/>
                  </a:lnTo>
                  <a:lnTo>
                    <a:pt x="935" y="915"/>
                  </a:lnTo>
                  <a:lnTo>
                    <a:pt x="982" y="914"/>
                  </a:lnTo>
                  <a:lnTo>
                    <a:pt x="1029" y="911"/>
                  </a:lnTo>
                  <a:lnTo>
                    <a:pt x="1075" y="904"/>
                  </a:lnTo>
                  <a:lnTo>
                    <a:pt x="1120" y="897"/>
                  </a:lnTo>
                  <a:lnTo>
                    <a:pt x="1165" y="886"/>
                  </a:lnTo>
                  <a:lnTo>
                    <a:pt x="1209" y="874"/>
                  </a:lnTo>
                  <a:lnTo>
                    <a:pt x="1252" y="860"/>
                  </a:lnTo>
                  <a:lnTo>
                    <a:pt x="1294" y="843"/>
                  </a:lnTo>
                  <a:lnTo>
                    <a:pt x="1335" y="825"/>
                  </a:lnTo>
                  <a:lnTo>
                    <a:pt x="1374" y="804"/>
                  </a:lnTo>
                  <a:lnTo>
                    <a:pt x="1413" y="782"/>
                  </a:lnTo>
                  <a:lnTo>
                    <a:pt x="1450" y="758"/>
                  </a:lnTo>
                  <a:lnTo>
                    <a:pt x="1488" y="733"/>
                  </a:lnTo>
                  <a:lnTo>
                    <a:pt x="1523" y="706"/>
                  </a:lnTo>
                  <a:lnTo>
                    <a:pt x="1556" y="677"/>
                  </a:lnTo>
                  <a:lnTo>
                    <a:pt x="1589" y="648"/>
                  </a:lnTo>
                  <a:lnTo>
                    <a:pt x="1620" y="616"/>
                  </a:lnTo>
                  <a:lnTo>
                    <a:pt x="1649" y="582"/>
                  </a:lnTo>
                  <a:lnTo>
                    <a:pt x="1676" y="548"/>
                  </a:lnTo>
                  <a:lnTo>
                    <a:pt x="1703" y="512"/>
                  </a:lnTo>
                  <a:lnTo>
                    <a:pt x="1726" y="474"/>
                  </a:lnTo>
                  <a:lnTo>
                    <a:pt x="1750" y="435"/>
                  </a:lnTo>
                  <a:lnTo>
                    <a:pt x="1771" y="397"/>
                  </a:lnTo>
                  <a:lnTo>
                    <a:pt x="1790" y="356"/>
                  </a:lnTo>
                  <a:lnTo>
                    <a:pt x="1807" y="315"/>
                  </a:lnTo>
                  <a:lnTo>
                    <a:pt x="1822" y="272"/>
                  </a:lnTo>
                  <a:lnTo>
                    <a:pt x="1835" y="229"/>
                  </a:lnTo>
                  <a:lnTo>
                    <a:pt x="1846" y="184"/>
                  </a:lnTo>
                  <a:lnTo>
                    <a:pt x="1855" y="139"/>
                  </a:lnTo>
                  <a:lnTo>
                    <a:pt x="1861" y="93"/>
                  </a:lnTo>
                  <a:lnTo>
                    <a:pt x="1866" y="47"/>
                  </a:lnTo>
                  <a:lnTo>
                    <a:pt x="18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0" name="Freeform 11"/>
            <p:cNvSpPr>
              <a:spLocks/>
            </p:cNvSpPr>
            <p:nvPr/>
          </p:nvSpPr>
          <p:spPr bwMode="auto">
            <a:xfrm>
              <a:off x="595" y="3495"/>
              <a:ext cx="821" cy="372"/>
            </a:xfrm>
            <a:custGeom>
              <a:avLst/>
              <a:gdLst>
                <a:gd name="T0" fmla="*/ 821 w 821"/>
                <a:gd name="T1" fmla="*/ 267 h 372"/>
                <a:gd name="T2" fmla="*/ 818 w 821"/>
                <a:gd name="T3" fmla="*/ 287 h 372"/>
                <a:gd name="T4" fmla="*/ 812 w 821"/>
                <a:gd name="T5" fmla="*/ 308 h 372"/>
                <a:gd name="T6" fmla="*/ 803 w 821"/>
                <a:gd name="T7" fmla="*/ 325 h 372"/>
                <a:gd name="T8" fmla="*/ 790 w 821"/>
                <a:gd name="T9" fmla="*/ 341 h 372"/>
                <a:gd name="T10" fmla="*/ 774 w 821"/>
                <a:gd name="T11" fmla="*/ 354 h 372"/>
                <a:gd name="T12" fmla="*/ 757 w 821"/>
                <a:gd name="T13" fmla="*/ 364 h 372"/>
                <a:gd name="T14" fmla="*/ 736 w 821"/>
                <a:gd name="T15" fmla="*/ 369 h 372"/>
                <a:gd name="T16" fmla="*/ 715 w 821"/>
                <a:gd name="T17" fmla="*/ 372 h 372"/>
                <a:gd name="T18" fmla="*/ 105 w 821"/>
                <a:gd name="T19" fmla="*/ 372 h 372"/>
                <a:gd name="T20" fmla="*/ 84 w 821"/>
                <a:gd name="T21" fmla="*/ 369 h 372"/>
                <a:gd name="T22" fmla="*/ 64 w 821"/>
                <a:gd name="T23" fmla="*/ 364 h 372"/>
                <a:gd name="T24" fmla="*/ 47 w 821"/>
                <a:gd name="T25" fmla="*/ 354 h 372"/>
                <a:gd name="T26" fmla="*/ 30 w 821"/>
                <a:gd name="T27" fmla="*/ 341 h 372"/>
                <a:gd name="T28" fmla="*/ 18 w 821"/>
                <a:gd name="T29" fmla="*/ 325 h 372"/>
                <a:gd name="T30" fmla="*/ 8 w 821"/>
                <a:gd name="T31" fmla="*/ 308 h 372"/>
                <a:gd name="T32" fmla="*/ 3 w 821"/>
                <a:gd name="T33" fmla="*/ 287 h 372"/>
                <a:gd name="T34" fmla="*/ 0 w 821"/>
                <a:gd name="T35" fmla="*/ 267 h 372"/>
                <a:gd name="T36" fmla="*/ 0 w 821"/>
                <a:gd name="T37" fmla="*/ 106 h 372"/>
                <a:gd name="T38" fmla="*/ 3 w 821"/>
                <a:gd name="T39" fmla="*/ 85 h 372"/>
                <a:gd name="T40" fmla="*/ 8 w 821"/>
                <a:gd name="T41" fmla="*/ 64 h 372"/>
                <a:gd name="T42" fmla="*/ 18 w 821"/>
                <a:gd name="T43" fmla="*/ 48 h 372"/>
                <a:gd name="T44" fmla="*/ 30 w 821"/>
                <a:gd name="T45" fmla="*/ 31 h 372"/>
                <a:gd name="T46" fmla="*/ 47 w 821"/>
                <a:gd name="T47" fmla="*/ 18 h 372"/>
                <a:gd name="T48" fmla="*/ 64 w 821"/>
                <a:gd name="T49" fmla="*/ 9 h 372"/>
                <a:gd name="T50" fmla="*/ 84 w 821"/>
                <a:gd name="T51" fmla="*/ 3 h 372"/>
                <a:gd name="T52" fmla="*/ 105 w 821"/>
                <a:gd name="T53" fmla="*/ 0 h 372"/>
                <a:gd name="T54" fmla="*/ 715 w 821"/>
                <a:gd name="T55" fmla="*/ 0 h 372"/>
                <a:gd name="T56" fmla="*/ 736 w 821"/>
                <a:gd name="T57" fmla="*/ 3 h 372"/>
                <a:gd name="T58" fmla="*/ 757 w 821"/>
                <a:gd name="T59" fmla="*/ 9 h 372"/>
                <a:gd name="T60" fmla="*/ 774 w 821"/>
                <a:gd name="T61" fmla="*/ 18 h 372"/>
                <a:gd name="T62" fmla="*/ 790 w 821"/>
                <a:gd name="T63" fmla="*/ 31 h 372"/>
                <a:gd name="T64" fmla="*/ 803 w 821"/>
                <a:gd name="T65" fmla="*/ 48 h 372"/>
                <a:gd name="T66" fmla="*/ 812 w 821"/>
                <a:gd name="T67" fmla="*/ 64 h 372"/>
                <a:gd name="T68" fmla="*/ 818 w 821"/>
                <a:gd name="T69" fmla="*/ 85 h 372"/>
                <a:gd name="T70" fmla="*/ 821 w 821"/>
                <a:gd name="T71" fmla="*/ 10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1" h="372">
                  <a:moveTo>
                    <a:pt x="821" y="267"/>
                  </a:moveTo>
                  <a:lnTo>
                    <a:pt x="821" y="267"/>
                  </a:lnTo>
                  <a:lnTo>
                    <a:pt x="821" y="278"/>
                  </a:lnTo>
                  <a:lnTo>
                    <a:pt x="818" y="287"/>
                  </a:lnTo>
                  <a:lnTo>
                    <a:pt x="817" y="299"/>
                  </a:lnTo>
                  <a:lnTo>
                    <a:pt x="812" y="308"/>
                  </a:lnTo>
                  <a:lnTo>
                    <a:pt x="808" y="317"/>
                  </a:lnTo>
                  <a:lnTo>
                    <a:pt x="803" y="325"/>
                  </a:lnTo>
                  <a:lnTo>
                    <a:pt x="797" y="333"/>
                  </a:lnTo>
                  <a:lnTo>
                    <a:pt x="790" y="341"/>
                  </a:lnTo>
                  <a:lnTo>
                    <a:pt x="782" y="348"/>
                  </a:lnTo>
                  <a:lnTo>
                    <a:pt x="774" y="354"/>
                  </a:lnTo>
                  <a:lnTo>
                    <a:pt x="765" y="360"/>
                  </a:lnTo>
                  <a:lnTo>
                    <a:pt x="757" y="364"/>
                  </a:lnTo>
                  <a:lnTo>
                    <a:pt x="747" y="368"/>
                  </a:lnTo>
                  <a:lnTo>
                    <a:pt x="736" y="369"/>
                  </a:lnTo>
                  <a:lnTo>
                    <a:pt x="726" y="372"/>
                  </a:lnTo>
                  <a:lnTo>
                    <a:pt x="715" y="372"/>
                  </a:lnTo>
                  <a:lnTo>
                    <a:pt x="105" y="372"/>
                  </a:lnTo>
                  <a:lnTo>
                    <a:pt x="105" y="372"/>
                  </a:lnTo>
                  <a:lnTo>
                    <a:pt x="94" y="372"/>
                  </a:lnTo>
                  <a:lnTo>
                    <a:pt x="84" y="369"/>
                  </a:lnTo>
                  <a:lnTo>
                    <a:pt x="73" y="368"/>
                  </a:lnTo>
                  <a:lnTo>
                    <a:pt x="64" y="364"/>
                  </a:lnTo>
                  <a:lnTo>
                    <a:pt x="55" y="360"/>
                  </a:lnTo>
                  <a:lnTo>
                    <a:pt x="47" y="354"/>
                  </a:lnTo>
                  <a:lnTo>
                    <a:pt x="39" y="348"/>
                  </a:lnTo>
                  <a:lnTo>
                    <a:pt x="30" y="341"/>
                  </a:lnTo>
                  <a:lnTo>
                    <a:pt x="23" y="333"/>
                  </a:lnTo>
                  <a:lnTo>
                    <a:pt x="18" y="325"/>
                  </a:lnTo>
                  <a:lnTo>
                    <a:pt x="12" y="317"/>
                  </a:lnTo>
                  <a:lnTo>
                    <a:pt x="8" y="308"/>
                  </a:lnTo>
                  <a:lnTo>
                    <a:pt x="4" y="299"/>
                  </a:lnTo>
                  <a:lnTo>
                    <a:pt x="3" y="287"/>
                  </a:lnTo>
                  <a:lnTo>
                    <a:pt x="0" y="278"/>
                  </a:lnTo>
                  <a:lnTo>
                    <a:pt x="0" y="267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5"/>
                  </a:lnTo>
                  <a:lnTo>
                    <a:pt x="3" y="85"/>
                  </a:lnTo>
                  <a:lnTo>
                    <a:pt x="4" y="74"/>
                  </a:lnTo>
                  <a:lnTo>
                    <a:pt x="8" y="64"/>
                  </a:lnTo>
                  <a:lnTo>
                    <a:pt x="12" y="56"/>
                  </a:lnTo>
                  <a:lnTo>
                    <a:pt x="18" y="48"/>
                  </a:lnTo>
                  <a:lnTo>
                    <a:pt x="23" y="39"/>
                  </a:lnTo>
                  <a:lnTo>
                    <a:pt x="30" y="31"/>
                  </a:lnTo>
                  <a:lnTo>
                    <a:pt x="39" y="24"/>
                  </a:lnTo>
                  <a:lnTo>
                    <a:pt x="47" y="18"/>
                  </a:lnTo>
                  <a:lnTo>
                    <a:pt x="55" y="13"/>
                  </a:lnTo>
                  <a:lnTo>
                    <a:pt x="64" y="9"/>
                  </a:lnTo>
                  <a:lnTo>
                    <a:pt x="73" y="5"/>
                  </a:lnTo>
                  <a:lnTo>
                    <a:pt x="84" y="3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26" y="0"/>
                  </a:lnTo>
                  <a:lnTo>
                    <a:pt x="736" y="3"/>
                  </a:lnTo>
                  <a:lnTo>
                    <a:pt x="747" y="5"/>
                  </a:lnTo>
                  <a:lnTo>
                    <a:pt x="757" y="9"/>
                  </a:lnTo>
                  <a:lnTo>
                    <a:pt x="765" y="13"/>
                  </a:lnTo>
                  <a:lnTo>
                    <a:pt x="774" y="18"/>
                  </a:lnTo>
                  <a:lnTo>
                    <a:pt x="782" y="24"/>
                  </a:lnTo>
                  <a:lnTo>
                    <a:pt x="790" y="31"/>
                  </a:lnTo>
                  <a:lnTo>
                    <a:pt x="797" y="39"/>
                  </a:lnTo>
                  <a:lnTo>
                    <a:pt x="803" y="48"/>
                  </a:lnTo>
                  <a:lnTo>
                    <a:pt x="808" y="56"/>
                  </a:lnTo>
                  <a:lnTo>
                    <a:pt x="812" y="64"/>
                  </a:lnTo>
                  <a:lnTo>
                    <a:pt x="817" y="74"/>
                  </a:lnTo>
                  <a:lnTo>
                    <a:pt x="818" y="85"/>
                  </a:lnTo>
                  <a:lnTo>
                    <a:pt x="821" y="95"/>
                  </a:lnTo>
                  <a:lnTo>
                    <a:pt x="821" y="106"/>
                  </a:lnTo>
                  <a:lnTo>
                    <a:pt x="821" y="267"/>
                  </a:lnTo>
                  <a:close/>
                </a:path>
              </a:pathLst>
            </a:custGeom>
            <a:solidFill>
              <a:srgbClr val="868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i-FI" dirty="0" smtClean="0">
                  <a:solidFill>
                    <a:schemeClr val="bg1"/>
                  </a:solidFill>
                </a:rPr>
                <a:t>TEM</a:t>
              </a:r>
              <a:endParaRPr lang="fi-FI" dirty="0">
                <a:solidFill>
                  <a:schemeClr val="bg1"/>
                </a:solidFill>
              </a:endParaRPr>
            </a:p>
          </p:txBody>
        </p:sp>
        <p:sp>
          <p:nvSpPr>
            <p:cNvPr id="1712" name="Freeform 13"/>
            <p:cNvSpPr>
              <a:spLocks/>
            </p:cNvSpPr>
            <p:nvPr/>
          </p:nvSpPr>
          <p:spPr bwMode="auto">
            <a:xfrm>
              <a:off x="595" y="1970"/>
              <a:ext cx="1170" cy="849"/>
            </a:xfrm>
            <a:custGeom>
              <a:avLst/>
              <a:gdLst>
                <a:gd name="T0" fmla="*/ 202 w 1170"/>
                <a:gd name="T1" fmla="*/ 849 h 849"/>
                <a:gd name="T2" fmla="*/ 162 w 1170"/>
                <a:gd name="T3" fmla="*/ 845 h 849"/>
                <a:gd name="T4" fmla="*/ 125 w 1170"/>
                <a:gd name="T5" fmla="*/ 835 h 849"/>
                <a:gd name="T6" fmla="*/ 90 w 1170"/>
                <a:gd name="T7" fmla="*/ 818 h 849"/>
                <a:gd name="T8" fmla="*/ 59 w 1170"/>
                <a:gd name="T9" fmla="*/ 797 h 849"/>
                <a:gd name="T10" fmla="*/ 34 w 1170"/>
                <a:gd name="T11" fmla="*/ 771 h 849"/>
                <a:gd name="T12" fmla="*/ 16 w 1170"/>
                <a:gd name="T13" fmla="*/ 741 h 849"/>
                <a:gd name="T14" fmla="*/ 4 w 1170"/>
                <a:gd name="T15" fmla="*/ 707 h 849"/>
                <a:gd name="T16" fmla="*/ 0 w 1170"/>
                <a:gd name="T17" fmla="*/ 673 h 849"/>
                <a:gd name="T18" fmla="*/ 0 w 1170"/>
                <a:gd name="T19" fmla="*/ 173 h 849"/>
                <a:gd name="T20" fmla="*/ 4 w 1170"/>
                <a:gd name="T21" fmla="*/ 139 h 849"/>
                <a:gd name="T22" fmla="*/ 16 w 1170"/>
                <a:gd name="T23" fmla="*/ 106 h 849"/>
                <a:gd name="T24" fmla="*/ 34 w 1170"/>
                <a:gd name="T25" fmla="*/ 76 h 849"/>
                <a:gd name="T26" fmla="*/ 59 w 1170"/>
                <a:gd name="T27" fmla="*/ 50 h 849"/>
                <a:gd name="T28" fmla="*/ 90 w 1170"/>
                <a:gd name="T29" fmla="*/ 29 h 849"/>
                <a:gd name="T30" fmla="*/ 125 w 1170"/>
                <a:gd name="T31" fmla="*/ 14 h 849"/>
                <a:gd name="T32" fmla="*/ 162 w 1170"/>
                <a:gd name="T33" fmla="*/ 3 h 849"/>
                <a:gd name="T34" fmla="*/ 202 w 1170"/>
                <a:gd name="T35" fmla="*/ 0 h 849"/>
                <a:gd name="T36" fmla="*/ 973 w 1170"/>
                <a:gd name="T37" fmla="*/ 0 h 849"/>
                <a:gd name="T38" fmla="*/ 1014 w 1170"/>
                <a:gd name="T39" fmla="*/ 3 h 849"/>
                <a:gd name="T40" fmla="*/ 1051 w 1170"/>
                <a:gd name="T41" fmla="*/ 14 h 849"/>
                <a:gd name="T42" fmla="*/ 1084 w 1170"/>
                <a:gd name="T43" fmla="*/ 29 h 849"/>
                <a:gd name="T44" fmla="*/ 1113 w 1170"/>
                <a:gd name="T45" fmla="*/ 50 h 849"/>
                <a:gd name="T46" fmla="*/ 1137 w 1170"/>
                <a:gd name="T47" fmla="*/ 76 h 849"/>
                <a:gd name="T48" fmla="*/ 1155 w 1170"/>
                <a:gd name="T49" fmla="*/ 106 h 849"/>
                <a:gd name="T50" fmla="*/ 1166 w 1170"/>
                <a:gd name="T51" fmla="*/ 139 h 849"/>
                <a:gd name="T52" fmla="*/ 1170 w 1170"/>
                <a:gd name="T53" fmla="*/ 173 h 849"/>
                <a:gd name="T54" fmla="*/ 1170 w 1170"/>
                <a:gd name="T55" fmla="*/ 673 h 849"/>
                <a:gd name="T56" fmla="*/ 1166 w 1170"/>
                <a:gd name="T57" fmla="*/ 707 h 849"/>
                <a:gd name="T58" fmla="*/ 1155 w 1170"/>
                <a:gd name="T59" fmla="*/ 741 h 849"/>
                <a:gd name="T60" fmla="*/ 1137 w 1170"/>
                <a:gd name="T61" fmla="*/ 771 h 849"/>
                <a:gd name="T62" fmla="*/ 1113 w 1170"/>
                <a:gd name="T63" fmla="*/ 797 h 849"/>
                <a:gd name="T64" fmla="*/ 1084 w 1170"/>
                <a:gd name="T65" fmla="*/ 818 h 849"/>
                <a:gd name="T66" fmla="*/ 1051 w 1170"/>
                <a:gd name="T67" fmla="*/ 835 h 849"/>
                <a:gd name="T68" fmla="*/ 1014 w 1170"/>
                <a:gd name="T69" fmla="*/ 845 h 849"/>
                <a:gd name="T70" fmla="*/ 973 w 1170"/>
                <a:gd name="T71" fmla="*/ 849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0" h="849">
                  <a:moveTo>
                    <a:pt x="202" y="849"/>
                  </a:moveTo>
                  <a:lnTo>
                    <a:pt x="202" y="849"/>
                  </a:lnTo>
                  <a:lnTo>
                    <a:pt x="181" y="847"/>
                  </a:lnTo>
                  <a:lnTo>
                    <a:pt x="162" y="845"/>
                  </a:lnTo>
                  <a:lnTo>
                    <a:pt x="143" y="840"/>
                  </a:lnTo>
                  <a:lnTo>
                    <a:pt x="125" y="835"/>
                  </a:lnTo>
                  <a:lnTo>
                    <a:pt x="107" y="828"/>
                  </a:lnTo>
                  <a:lnTo>
                    <a:pt x="90" y="818"/>
                  </a:lnTo>
                  <a:lnTo>
                    <a:pt x="75" y="809"/>
                  </a:lnTo>
                  <a:lnTo>
                    <a:pt x="59" y="797"/>
                  </a:lnTo>
                  <a:lnTo>
                    <a:pt x="47" y="785"/>
                  </a:lnTo>
                  <a:lnTo>
                    <a:pt x="34" y="771"/>
                  </a:lnTo>
                  <a:lnTo>
                    <a:pt x="25" y="756"/>
                  </a:lnTo>
                  <a:lnTo>
                    <a:pt x="16" y="741"/>
                  </a:lnTo>
                  <a:lnTo>
                    <a:pt x="10" y="725"/>
                  </a:lnTo>
                  <a:lnTo>
                    <a:pt x="4" y="707"/>
                  </a:lnTo>
                  <a:lnTo>
                    <a:pt x="1" y="691"/>
                  </a:lnTo>
                  <a:lnTo>
                    <a:pt x="0" y="673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55"/>
                  </a:lnTo>
                  <a:lnTo>
                    <a:pt x="4" y="139"/>
                  </a:lnTo>
                  <a:lnTo>
                    <a:pt x="10" y="122"/>
                  </a:lnTo>
                  <a:lnTo>
                    <a:pt x="16" y="106"/>
                  </a:lnTo>
                  <a:lnTo>
                    <a:pt x="25" y="90"/>
                  </a:lnTo>
                  <a:lnTo>
                    <a:pt x="34" y="76"/>
                  </a:lnTo>
                  <a:lnTo>
                    <a:pt x="47" y="63"/>
                  </a:lnTo>
                  <a:lnTo>
                    <a:pt x="59" y="50"/>
                  </a:lnTo>
                  <a:lnTo>
                    <a:pt x="75" y="39"/>
                  </a:lnTo>
                  <a:lnTo>
                    <a:pt x="90" y="29"/>
                  </a:lnTo>
                  <a:lnTo>
                    <a:pt x="107" y="21"/>
                  </a:lnTo>
                  <a:lnTo>
                    <a:pt x="125" y="14"/>
                  </a:lnTo>
                  <a:lnTo>
                    <a:pt x="143" y="8"/>
                  </a:lnTo>
                  <a:lnTo>
                    <a:pt x="162" y="3"/>
                  </a:lnTo>
                  <a:lnTo>
                    <a:pt x="181" y="2"/>
                  </a:lnTo>
                  <a:lnTo>
                    <a:pt x="202" y="0"/>
                  </a:lnTo>
                  <a:lnTo>
                    <a:pt x="973" y="0"/>
                  </a:lnTo>
                  <a:lnTo>
                    <a:pt x="973" y="0"/>
                  </a:lnTo>
                  <a:lnTo>
                    <a:pt x="994" y="2"/>
                  </a:lnTo>
                  <a:lnTo>
                    <a:pt x="1014" y="3"/>
                  </a:lnTo>
                  <a:lnTo>
                    <a:pt x="1033" y="8"/>
                  </a:lnTo>
                  <a:lnTo>
                    <a:pt x="1051" y="14"/>
                  </a:lnTo>
                  <a:lnTo>
                    <a:pt x="1068" y="21"/>
                  </a:lnTo>
                  <a:lnTo>
                    <a:pt x="1084" y="29"/>
                  </a:lnTo>
                  <a:lnTo>
                    <a:pt x="1100" y="39"/>
                  </a:lnTo>
                  <a:lnTo>
                    <a:pt x="1113" y="50"/>
                  </a:lnTo>
                  <a:lnTo>
                    <a:pt x="1126" y="63"/>
                  </a:lnTo>
                  <a:lnTo>
                    <a:pt x="1137" y="76"/>
                  </a:lnTo>
                  <a:lnTo>
                    <a:pt x="1147" y="90"/>
                  </a:lnTo>
                  <a:lnTo>
                    <a:pt x="1155" y="106"/>
                  </a:lnTo>
                  <a:lnTo>
                    <a:pt x="1162" y="122"/>
                  </a:lnTo>
                  <a:lnTo>
                    <a:pt x="1166" y="139"/>
                  </a:lnTo>
                  <a:lnTo>
                    <a:pt x="1169" y="155"/>
                  </a:lnTo>
                  <a:lnTo>
                    <a:pt x="1170" y="173"/>
                  </a:lnTo>
                  <a:lnTo>
                    <a:pt x="1170" y="673"/>
                  </a:lnTo>
                  <a:lnTo>
                    <a:pt x="1170" y="673"/>
                  </a:lnTo>
                  <a:lnTo>
                    <a:pt x="1169" y="691"/>
                  </a:lnTo>
                  <a:lnTo>
                    <a:pt x="1166" y="707"/>
                  </a:lnTo>
                  <a:lnTo>
                    <a:pt x="1162" y="725"/>
                  </a:lnTo>
                  <a:lnTo>
                    <a:pt x="1155" y="741"/>
                  </a:lnTo>
                  <a:lnTo>
                    <a:pt x="1147" y="756"/>
                  </a:lnTo>
                  <a:lnTo>
                    <a:pt x="1137" y="771"/>
                  </a:lnTo>
                  <a:lnTo>
                    <a:pt x="1126" y="785"/>
                  </a:lnTo>
                  <a:lnTo>
                    <a:pt x="1113" y="797"/>
                  </a:lnTo>
                  <a:lnTo>
                    <a:pt x="1100" y="809"/>
                  </a:lnTo>
                  <a:lnTo>
                    <a:pt x="1084" y="818"/>
                  </a:lnTo>
                  <a:lnTo>
                    <a:pt x="1068" y="828"/>
                  </a:lnTo>
                  <a:lnTo>
                    <a:pt x="1051" y="835"/>
                  </a:lnTo>
                  <a:lnTo>
                    <a:pt x="1033" y="840"/>
                  </a:lnTo>
                  <a:lnTo>
                    <a:pt x="1014" y="845"/>
                  </a:lnTo>
                  <a:lnTo>
                    <a:pt x="994" y="847"/>
                  </a:lnTo>
                  <a:lnTo>
                    <a:pt x="973" y="849"/>
                  </a:lnTo>
                  <a:lnTo>
                    <a:pt x="202" y="849"/>
                  </a:lnTo>
                  <a:close/>
                </a:path>
              </a:pathLst>
            </a:custGeom>
            <a:solidFill>
              <a:srgbClr val="D9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3" name="Freeform 14"/>
            <p:cNvSpPr>
              <a:spLocks/>
            </p:cNvSpPr>
            <p:nvPr/>
          </p:nvSpPr>
          <p:spPr bwMode="auto">
            <a:xfrm>
              <a:off x="556" y="1865"/>
              <a:ext cx="1237" cy="627"/>
            </a:xfrm>
            <a:custGeom>
              <a:avLst/>
              <a:gdLst>
                <a:gd name="T0" fmla="*/ 1237 w 1237"/>
                <a:gd name="T1" fmla="*/ 424 h 627"/>
                <a:gd name="T2" fmla="*/ 1234 w 1237"/>
                <a:gd name="T3" fmla="*/ 464 h 627"/>
                <a:gd name="T4" fmla="*/ 1224 w 1237"/>
                <a:gd name="T5" fmla="*/ 502 h 627"/>
                <a:gd name="T6" fmla="*/ 1209 w 1237"/>
                <a:gd name="T7" fmla="*/ 536 h 627"/>
                <a:gd name="T8" fmla="*/ 1188 w 1237"/>
                <a:gd name="T9" fmla="*/ 567 h 627"/>
                <a:gd name="T10" fmla="*/ 1163 w 1237"/>
                <a:gd name="T11" fmla="*/ 592 h 627"/>
                <a:gd name="T12" fmla="*/ 1134 w 1237"/>
                <a:gd name="T13" fmla="*/ 610 h 627"/>
                <a:gd name="T14" fmla="*/ 1101 w 1237"/>
                <a:gd name="T15" fmla="*/ 622 h 627"/>
                <a:gd name="T16" fmla="*/ 1066 w 1237"/>
                <a:gd name="T17" fmla="*/ 627 h 627"/>
                <a:gd name="T18" fmla="*/ 179 w 1237"/>
                <a:gd name="T19" fmla="*/ 627 h 627"/>
                <a:gd name="T20" fmla="*/ 144 w 1237"/>
                <a:gd name="T21" fmla="*/ 622 h 627"/>
                <a:gd name="T22" fmla="*/ 110 w 1237"/>
                <a:gd name="T23" fmla="*/ 610 h 627"/>
                <a:gd name="T24" fmla="*/ 79 w 1237"/>
                <a:gd name="T25" fmla="*/ 592 h 627"/>
                <a:gd name="T26" fmla="*/ 53 w 1237"/>
                <a:gd name="T27" fmla="*/ 567 h 627"/>
                <a:gd name="T28" fmla="*/ 31 w 1237"/>
                <a:gd name="T29" fmla="*/ 536 h 627"/>
                <a:gd name="T30" fmla="*/ 14 w 1237"/>
                <a:gd name="T31" fmla="*/ 502 h 627"/>
                <a:gd name="T32" fmla="*/ 4 w 1237"/>
                <a:gd name="T33" fmla="*/ 464 h 627"/>
                <a:gd name="T34" fmla="*/ 0 w 1237"/>
                <a:gd name="T35" fmla="*/ 424 h 627"/>
                <a:gd name="T36" fmla="*/ 0 w 1237"/>
                <a:gd name="T37" fmla="*/ 197 h 627"/>
                <a:gd name="T38" fmla="*/ 4 w 1237"/>
                <a:gd name="T39" fmla="*/ 156 h 627"/>
                <a:gd name="T40" fmla="*/ 14 w 1237"/>
                <a:gd name="T41" fmla="*/ 119 h 627"/>
                <a:gd name="T42" fmla="*/ 31 w 1237"/>
                <a:gd name="T43" fmla="*/ 86 h 627"/>
                <a:gd name="T44" fmla="*/ 53 w 1237"/>
                <a:gd name="T45" fmla="*/ 57 h 627"/>
                <a:gd name="T46" fmla="*/ 79 w 1237"/>
                <a:gd name="T47" fmla="*/ 33 h 627"/>
                <a:gd name="T48" fmla="*/ 110 w 1237"/>
                <a:gd name="T49" fmla="*/ 15 h 627"/>
                <a:gd name="T50" fmla="*/ 144 w 1237"/>
                <a:gd name="T51" fmla="*/ 4 h 627"/>
                <a:gd name="T52" fmla="*/ 179 w 1237"/>
                <a:gd name="T53" fmla="*/ 0 h 627"/>
                <a:gd name="T54" fmla="*/ 1066 w 1237"/>
                <a:gd name="T55" fmla="*/ 0 h 627"/>
                <a:gd name="T56" fmla="*/ 1101 w 1237"/>
                <a:gd name="T57" fmla="*/ 4 h 627"/>
                <a:gd name="T58" fmla="*/ 1134 w 1237"/>
                <a:gd name="T59" fmla="*/ 15 h 627"/>
                <a:gd name="T60" fmla="*/ 1163 w 1237"/>
                <a:gd name="T61" fmla="*/ 33 h 627"/>
                <a:gd name="T62" fmla="*/ 1188 w 1237"/>
                <a:gd name="T63" fmla="*/ 57 h 627"/>
                <a:gd name="T64" fmla="*/ 1209 w 1237"/>
                <a:gd name="T65" fmla="*/ 86 h 627"/>
                <a:gd name="T66" fmla="*/ 1224 w 1237"/>
                <a:gd name="T67" fmla="*/ 119 h 627"/>
                <a:gd name="T68" fmla="*/ 1234 w 1237"/>
                <a:gd name="T69" fmla="*/ 156 h 627"/>
                <a:gd name="T70" fmla="*/ 1237 w 1237"/>
                <a:gd name="T71" fmla="*/ 19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7" h="627">
                  <a:moveTo>
                    <a:pt x="1237" y="424"/>
                  </a:moveTo>
                  <a:lnTo>
                    <a:pt x="1237" y="424"/>
                  </a:lnTo>
                  <a:lnTo>
                    <a:pt x="1236" y="445"/>
                  </a:lnTo>
                  <a:lnTo>
                    <a:pt x="1234" y="464"/>
                  </a:lnTo>
                  <a:lnTo>
                    <a:pt x="1230" y="484"/>
                  </a:lnTo>
                  <a:lnTo>
                    <a:pt x="1224" y="502"/>
                  </a:lnTo>
                  <a:lnTo>
                    <a:pt x="1218" y="520"/>
                  </a:lnTo>
                  <a:lnTo>
                    <a:pt x="1209" y="536"/>
                  </a:lnTo>
                  <a:lnTo>
                    <a:pt x="1200" y="552"/>
                  </a:lnTo>
                  <a:lnTo>
                    <a:pt x="1188" y="567"/>
                  </a:lnTo>
                  <a:lnTo>
                    <a:pt x="1176" y="579"/>
                  </a:lnTo>
                  <a:lnTo>
                    <a:pt x="1163" y="592"/>
                  </a:lnTo>
                  <a:lnTo>
                    <a:pt x="1148" y="602"/>
                  </a:lnTo>
                  <a:lnTo>
                    <a:pt x="1134" y="610"/>
                  </a:lnTo>
                  <a:lnTo>
                    <a:pt x="1118" y="617"/>
                  </a:lnTo>
                  <a:lnTo>
                    <a:pt x="1101" y="622"/>
                  </a:lnTo>
                  <a:lnTo>
                    <a:pt x="1084" y="625"/>
                  </a:lnTo>
                  <a:lnTo>
                    <a:pt x="1066" y="627"/>
                  </a:lnTo>
                  <a:lnTo>
                    <a:pt x="179" y="627"/>
                  </a:lnTo>
                  <a:lnTo>
                    <a:pt x="179" y="627"/>
                  </a:lnTo>
                  <a:lnTo>
                    <a:pt x="161" y="625"/>
                  </a:lnTo>
                  <a:lnTo>
                    <a:pt x="144" y="622"/>
                  </a:lnTo>
                  <a:lnTo>
                    <a:pt x="126" y="617"/>
                  </a:lnTo>
                  <a:lnTo>
                    <a:pt x="110" y="610"/>
                  </a:lnTo>
                  <a:lnTo>
                    <a:pt x="94" y="602"/>
                  </a:lnTo>
                  <a:lnTo>
                    <a:pt x="79" y="592"/>
                  </a:lnTo>
                  <a:lnTo>
                    <a:pt x="65" y="579"/>
                  </a:lnTo>
                  <a:lnTo>
                    <a:pt x="53" y="567"/>
                  </a:lnTo>
                  <a:lnTo>
                    <a:pt x="42" y="552"/>
                  </a:lnTo>
                  <a:lnTo>
                    <a:pt x="31" y="536"/>
                  </a:lnTo>
                  <a:lnTo>
                    <a:pt x="22" y="520"/>
                  </a:lnTo>
                  <a:lnTo>
                    <a:pt x="14" y="502"/>
                  </a:lnTo>
                  <a:lnTo>
                    <a:pt x="8" y="484"/>
                  </a:lnTo>
                  <a:lnTo>
                    <a:pt x="4" y="464"/>
                  </a:lnTo>
                  <a:lnTo>
                    <a:pt x="1" y="445"/>
                  </a:lnTo>
                  <a:lnTo>
                    <a:pt x="0" y="424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1" y="176"/>
                  </a:lnTo>
                  <a:lnTo>
                    <a:pt x="4" y="156"/>
                  </a:lnTo>
                  <a:lnTo>
                    <a:pt x="8" y="137"/>
                  </a:lnTo>
                  <a:lnTo>
                    <a:pt x="14" y="119"/>
                  </a:lnTo>
                  <a:lnTo>
                    <a:pt x="22" y="102"/>
                  </a:lnTo>
                  <a:lnTo>
                    <a:pt x="31" y="86"/>
                  </a:lnTo>
                  <a:lnTo>
                    <a:pt x="42" y="70"/>
                  </a:lnTo>
                  <a:lnTo>
                    <a:pt x="53" y="57"/>
                  </a:lnTo>
                  <a:lnTo>
                    <a:pt x="65" y="44"/>
                  </a:lnTo>
                  <a:lnTo>
                    <a:pt x="79" y="33"/>
                  </a:lnTo>
                  <a:lnTo>
                    <a:pt x="94" y="23"/>
                  </a:lnTo>
                  <a:lnTo>
                    <a:pt x="110" y="15"/>
                  </a:lnTo>
                  <a:lnTo>
                    <a:pt x="126" y="8"/>
                  </a:lnTo>
                  <a:lnTo>
                    <a:pt x="144" y="4"/>
                  </a:lnTo>
                  <a:lnTo>
                    <a:pt x="161" y="1"/>
                  </a:lnTo>
                  <a:lnTo>
                    <a:pt x="179" y="0"/>
                  </a:lnTo>
                  <a:lnTo>
                    <a:pt x="1066" y="0"/>
                  </a:lnTo>
                  <a:lnTo>
                    <a:pt x="1066" y="0"/>
                  </a:lnTo>
                  <a:lnTo>
                    <a:pt x="1084" y="1"/>
                  </a:lnTo>
                  <a:lnTo>
                    <a:pt x="1101" y="4"/>
                  </a:lnTo>
                  <a:lnTo>
                    <a:pt x="1118" y="8"/>
                  </a:lnTo>
                  <a:lnTo>
                    <a:pt x="1134" y="15"/>
                  </a:lnTo>
                  <a:lnTo>
                    <a:pt x="1148" y="23"/>
                  </a:lnTo>
                  <a:lnTo>
                    <a:pt x="1163" y="33"/>
                  </a:lnTo>
                  <a:lnTo>
                    <a:pt x="1176" y="44"/>
                  </a:lnTo>
                  <a:lnTo>
                    <a:pt x="1188" y="57"/>
                  </a:lnTo>
                  <a:lnTo>
                    <a:pt x="1200" y="70"/>
                  </a:lnTo>
                  <a:lnTo>
                    <a:pt x="1209" y="86"/>
                  </a:lnTo>
                  <a:lnTo>
                    <a:pt x="1218" y="102"/>
                  </a:lnTo>
                  <a:lnTo>
                    <a:pt x="1224" y="119"/>
                  </a:lnTo>
                  <a:lnTo>
                    <a:pt x="1230" y="137"/>
                  </a:lnTo>
                  <a:lnTo>
                    <a:pt x="1234" y="156"/>
                  </a:lnTo>
                  <a:lnTo>
                    <a:pt x="1236" y="176"/>
                  </a:lnTo>
                  <a:lnTo>
                    <a:pt x="1237" y="197"/>
                  </a:lnTo>
                  <a:lnTo>
                    <a:pt x="1237" y="4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4" name="Freeform 15"/>
            <p:cNvSpPr>
              <a:spLocks/>
            </p:cNvSpPr>
            <p:nvPr/>
          </p:nvSpPr>
          <p:spPr bwMode="auto">
            <a:xfrm>
              <a:off x="1790" y="2289"/>
              <a:ext cx="6" cy="50"/>
            </a:xfrm>
            <a:custGeom>
              <a:avLst/>
              <a:gdLst>
                <a:gd name="T0" fmla="*/ 6 w 6"/>
                <a:gd name="T1" fmla="*/ 0 h 50"/>
                <a:gd name="T2" fmla="*/ 4 w 6"/>
                <a:gd name="T3" fmla="*/ 21 h 50"/>
                <a:gd name="T4" fmla="*/ 3 w 6"/>
                <a:gd name="T5" fmla="*/ 40 h 50"/>
                <a:gd name="T6" fmla="*/ 0 w 6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0">
                  <a:moveTo>
                    <a:pt x="6" y="0"/>
                  </a:moveTo>
                  <a:lnTo>
                    <a:pt x="4" y="21"/>
                  </a:lnTo>
                  <a:lnTo>
                    <a:pt x="3" y="4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5" name="Freeform 16"/>
            <p:cNvSpPr>
              <a:spLocks/>
            </p:cNvSpPr>
            <p:nvPr/>
          </p:nvSpPr>
          <p:spPr bwMode="auto">
            <a:xfrm>
              <a:off x="1747" y="2386"/>
              <a:ext cx="28" cy="42"/>
            </a:xfrm>
            <a:custGeom>
              <a:avLst/>
              <a:gdLst>
                <a:gd name="T0" fmla="*/ 28 w 28"/>
                <a:gd name="T1" fmla="*/ 0 h 42"/>
                <a:gd name="T2" fmla="*/ 20 w 28"/>
                <a:gd name="T3" fmla="*/ 15 h 42"/>
                <a:gd name="T4" fmla="*/ 10 w 28"/>
                <a:gd name="T5" fmla="*/ 31 h 42"/>
                <a:gd name="T6" fmla="*/ 0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0"/>
                  </a:moveTo>
                  <a:lnTo>
                    <a:pt x="20" y="15"/>
                  </a:lnTo>
                  <a:lnTo>
                    <a:pt x="10" y="31"/>
                  </a:lnTo>
                  <a:lnTo>
                    <a:pt x="0" y="42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6" name="Freeform 17"/>
            <p:cNvSpPr>
              <a:spLocks/>
            </p:cNvSpPr>
            <p:nvPr/>
          </p:nvSpPr>
          <p:spPr bwMode="auto">
            <a:xfrm>
              <a:off x="1665" y="2461"/>
              <a:ext cx="46" cy="21"/>
            </a:xfrm>
            <a:custGeom>
              <a:avLst/>
              <a:gdLst>
                <a:gd name="T0" fmla="*/ 46 w 46"/>
                <a:gd name="T1" fmla="*/ 0 h 21"/>
                <a:gd name="T2" fmla="*/ 41 w 46"/>
                <a:gd name="T3" fmla="*/ 4 h 21"/>
                <a:gd name="T4" fmla="*/ 25 w 46"/>
                <a:gd name="T5" fmla="*/ 12 h 21"/>
                <a:gd name="T6" fmla="*/ 9 w 46"/>
                <a:gd name="T7" fmla="*/ 19 h 21"/>
                <a:gd name="T8" fmla="*/ 0 w 4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41" y="4"/>
                  </a:lnTo>
                  <a:lnTo>
                    <a:pt x="25" y="12"/>
                  </a:lnTo>
                  <a:lnTo>
                    <a:pt x="9" y="19"/>
                  </a:lnTo>
                  <a:lnTo>
                    <a:pt x="0" y="2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7" name="Line 18"/>
            <p:cNvSpPr>
              <a:spLocks noChangeShapeType="1"/>
            </p:cNvSpPr>
            <p:nvPr/>
          </p:nvSpPr>
          <p:spPr bwMode="auto">
            <a:xfrm flipH="1">
              <a:off x="1567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8" name="Line 19"/>
            <p:cNvSpPr>
              <a:spLocks noChangeShapeType="1"/>
            </p:cNvSpPr>
            <p:nvPr/>
          </p:nvSpPr>
          <p:spPr bwMode="auto">
            <a:xfrm flipH="1">
              <a:off x="1467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9" name="Line 20"/>
            <p:cNvSpPr>
              <a:spLocks noChangeShapeType="1"/>
            </p:cNvSpPr>
            <p:nvPr/>
          </p:nvSpPr>
          <p:spPr bwMode="auto">
            <a:xfrm flipH="1">
              <a:off x="1367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0" name="Line 21"/>
            <p:cNvSpPr>
              <a:spLocks noChangeShapeType="1"/>
            </p:cNvSpPr>
            <p:nvPr/>
          </p:nvSpPr>
          <p:spPr bwMode="auto">
            <a:xfrm flipH="1">
              <a:off x="1267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1" name="Line 22"/>
            <p:cNvSpPr>
              <a:spLocks noChangeShapeType="1"/>
            </p:cNvSpPr>
            <p:nvPr/>
          </p:nvSpPr>
          <p:spPr bwMode="auto">
            <a:xfrm flipH="1">
              <a:off x="1168" y="2489"/>
              <a:ext cx="49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2" name="Line 23"/>
            <p:cNvSpPr>
              <a:spLocks noChangeShapeType="1"/>
            </p:cNvSpPr>
            <p:nvPr/>
          </p:nvSpPr>
          <p:spPr bwMode="auto">
            <a:xfrm flipH="1">
              <a:off x="1068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3" name="Line 24"/>
            <p:cNvSpPr>
              <a:spLocks noChangeShapeType="1"/>
            </p:cNvSpPr>
            <p:nvPr/>
          </p:nvSpPr>
          <p:spPr bwMode="auto">
            <a:xfrm flipH="1">
              <a:off x="968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4" name="Line 25"/>
            <p:cNvSpPr>
              <a:spLocks noChangeShapeType="1"/>
            </p:cNvSpPr>
            <p:nvPr/>
          </p:nvSpPr>
          <p:spPr bwMode="auto">
            <a:xfrm flipH="1">
              <a:off x="868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5" name="Line 26"/>
            <p:cNvSpPr>
              <a:spLocks noChangeShapeType="1"/>
            </p:cNvSpPr>
            <p:nvPr/>
          </p:nvSpPr>
          <p:spPr bwMode="auto">
            <a:xfrm flipH="1">
              <a:off x="768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6" name="Freeform 27"/>
            <p:cNvSpPr>
              <a:spLocks/>
            </p:cNvSpPr>
            <p:nvPr/>
          </p:nvSpPr>
          <p:spPr bwMode="auto">
            <a:xfrm>
              <a:off x="670" y="2475"/>
              <a:ext cx="48" cy="12"/>
            </a:xfrm>
            <a:custGeom>
              <a:avLst/>
              <a:gdLst>
                <a:gd name="T0" fmla="*/ 48 w 48"/>
                <a:gd name="T1" fmla="*/ 12 h 12"/>
                <a:gd name="T2" fmla="*/ 47 w 48"/>
                <a:gd name="T3" fmla="*/ 12 h 12"/>
                <a:gd name="T4" fmla="*/ 30 w 48"/>
                <a:gd name="T5" fmla="*/ 10 h 12"/>
                <a:gd name="T6" fmla="*/ 12 w 48"/>
                <a:gd name="T7" fmla="*/ 5 h 12"/>
                <a:gd name="T8" fmla="*/ 0 w 4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2">
                  <a:moveTo>
                    <a:pt x="48" y="12"/>
                  </a:moveTo>
                  <a:lnTo>
                    <a:pt x="47" y="12"/>
                  </a:lnTo>
                  <a:lnTo>
                    <a:pt x="30" y="10"/>
                  </a:lnTo>
                  <a:lnTo>
                    <a:pt x="12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7" name="Freeform 28"/>
            <p:cNvSpPr>
              <a:spLocks/>
            </p:cNvSpPr>
            <p:nvPr/>
          </p:nvSpPr>
          <p:spPr bwMode="auto">
            <a:xfrm>
              <a:off x="595" y="2410"/>
              <a:ext cx="33" cy="37"/>
            </a:xfrm>
            <a:custGeom>
              <a:avLst/>
              <a:gdLst>
                <a:gd name="T0" fmla="*/ 33 w 33"/>
                <a:gd name="T1" fmla="*/ 37 h 37"/>
                <a:gd name="T2" fmla="*/ 28 w 33"/>
                <a:gd name="T3" fmla="*/ 33 h 37"/>
                <a:gd name="T4" fmla="*/ 15 w 33"/>
                <a:gd name="T5" fmla="*/ 21 h 37"/>
                <a:gd name="T6" fmla="*/ 4 w 33"/>
                <a:gd name="T7" fmla="*/ 7 h 37"/>
                <a:gd name="T8" fmla="*/ 0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37"/>
                  </a:moveTo>
                  <a:lnTo>
                    <a:pt x="28" y="33"/>
                  </a:lnTo>
                  <a:lnTo>
                    <a:pt x="15" y="2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8" name="Freeform 29"/>
            <p:cNvSpPr>
              <a:spLocks/>
            </p:cNvSpPr>
            <p:nvPr/>
          </p:nvSpPr>
          <p:spPr bwMode="auto">
            <a:xfrm>
              <a:off x="560" y="2318"/>
              <a:ext cx="13" cy="47"/>
            </a:xfrm>
            <a:custGeom>
              <a:avLst/>
              <a:gdLst>
                <a:gd name="T0" fmla="*/ 13 w 13"/>
                <a:gd name="T1" fmla="*/ 47 h 47"/>
                <a:gd name="T2" fmla="*/ 7 w 13"/>
                <a:gd name="T3" fmla="*/ 31 h 47"/>
                <a:gd name="T4" fmla="*/ 3 w 13"/>
                <a:gd name="T5" fmla="*/ 11 h 47"/>
                <a:gd name="T6" fmla="*/ 0 w 1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7">
                  <a:moveTo>
                    <a:pt x="13" y="47"/>
                  </a:moveTo>
                  <a:lnTo>
                    <a:pt x="7" y="31"/>
                  </a:lnTo>
                  <a:lnTo>
                    <a:pt x="3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9" name="Line 30"/>
            <p:cNvSpPr>
              <a:spLocks noChangeShapeType="1"/>
            </p:cNvSpPr>
            <p:nvPr/>
          </p:nvSpPr>
          <p:spPr bwMode="auto">
            <a:xfrm flipV="1">
              <a:off x="559" y="2218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0" name="Line 31"/>
            <p:cNvSpPr>
              <a:spLocks noChangeShapeType="1"/>
            </p:cNvSpPr>
            <p:nvPr/>
          </p:nvSpPr>
          <p:spPr bwMode="auto">
            <a:xfrm flipV="1">
              <a:off x="559" y="2119"/>
              <a:ext cx="0" cy="49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1" name="Freeform 32"/>
            <p:cNvSpPr>
              <a:spLocks/>
            </p:cNvSpPr>
            <p:nvPr/>
          </p:nvSpPr>
          <p:spPr bwMode="auto">
            <a:xfrm>
              <a:off x="559" y="2019"/>
              <a:ext cx="4" cy="50"/>
            </a:xfrm>
            <a:custGeom>
              <a:avLst/>
              <a:gdLst>
                <a:gd name="T0" fmla="*/ 0 w 4"/>
                <a:gd name="T1" fmla="*/ 50 h 50"/>
                <a:gd name="T2" fmla="*/ 0 w 4"/>
                <a:gd name="T3" fmla="*/ 43 h 50"/>
                <a:gd name="T4" fmla="*/ 1 w 4"/>
                <a:gd name="T5" fmla="*/ 22 h 50"/>
                <a:gd name="T6" fmla="*/ 4 w 4"/>
                <a:gd name="T7" fmla="*/ 2 h 50"/>
                <a:gd name="T8" fmla="*/ 4 w 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0">
                  <a:moveTo>
                    <a:pt x="0" y="50"/>
                  </a:moveTo>
                  <a:lnTo>
                    <a:pt x="0" y="43"/>
                  </a:lnTo>
                  <a:lnTo>
                    <a:pt x="1" y="2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2" name="Freeform 33"/>
            <p:cNvSpPr>
              <a:spLocks/>
            </p:cNvSpPr>
            <p:nvPr/>
          </p:nvSpPr>
          <p:spPr bwMode="auto">
            <a:xfrm>
              <a:off x="578" y="1929"/>
              <a:ext cx="27" cy="43"/>
            </a:xfrm>
            <a:custGeom>
              <a:avLst/>
              <a:gdLst>
                <a:gd name="T0" fmla="*/ 0 w 27"/>
                <a:gd name="T1" fmla="*/ 43 h 43"/>
                <a:gd name="T2" fmla="*/ 2 w 27"/>
                <a:gd name="T3" fmla="*/ 37 h 43"/>
                <a:gd name="T4" fmla="*/ 11 w 27"/>
                <a:gd name="T5" fmla="*/ 20 h 43"/>
                <a:gd name="T6" fmla="*/ 21 w 27"/>
                <a:gd name="T7" fmla="*/ 5 h 43"/>
                <a:gd name="T8" fmla="*/ 27 w 2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3">
                  <a:moveTo>
                    <a:pt x="0" y="43"/>
                  </a:moveTo>
                  <a:lnTo>
                    <a:pt x="2" y="37"/>
                  </a:lnTo>
                  <a:lnTo>
                    <a:pt x="11" y="20"/>
                  </a:lnTo>
                  <a:lnTo>
                    <a:pt x="21" y="5"/>
                  </a:lnTo>
                  <a:lnTo>
                    <a:pt x="27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3" name="Freeform 34"/>
            <p:cNvSpPr>
              <a:spLocks/>
            </p:cNvSpPr>
            <p:nvPr/>
          </p:nvSpPr>
          <p:spPr bwMode="auto">
            <a:xfrm>
              <a:off x="639" y="1870"/>
              <a:ext cx="45" cy="24"/>
            </a:xfrm>
            <a:custGeom>
              <a:avLst/>
              <a:gdLst>
                <a:gd name="T0" fmla="*/ 0 w 45"/>
                <a:gd name="T1" fmla="*/ 24 h 24"/>
                <a:gd name="T2" fmla="*/ 13 w 45"/>
                <a:gd name="T3" fmla="*/ 16 h 24"/>
                <a:gd name="T4" fmla="*/ 28 w 45"/>
                <a:gd name="T5" fmla="*/ 7 h 24"/>
                <a:gd name="T6" fmla="*/ 43 w 45"/>
                <a:gd name="T7" fmla="*/ 0 h 24"/>
                <a:gd name="T8" fmla="*/ 45 w 4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4"/>
                  </a:moveTo>
                  <a:lnTo>
                    <a:pt x="13" y="16"/>
                  </a:lnTo>
                  <a:lnTo>
                    <a:pt x="28" y="7"/>
                  </a:lnTo>
                  <a:lnTo>
                    <a:pt x="43" y="0"/>
                  </a:lnTo>
                  <a:lnTo>
                    <a:pt x="45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4" name="Freeform 35"/>
            <p:cNvSpPr>
              <a:spLocks/>
            </p:cNvSpPr>
            <p:nvPr/>
          </p:nvSpPr>
          <p:spPr bwMode="auto">
            <a:xfrm>
              <a:off x="732" y="1862"/>
              <a:ext cx="50" cy="0"/>
            </a:xfrm>
            <a:custGeom>
              <a:avLst/>
              <a:gdLst>
                <a:gd name="T0" fmla="*/ 0 w 50"/>
                <a:gd name="T1" fmla="*/ 3 w 50"/>
                <a:gd name="T2" fmla="*/ 50 w 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0">
                  <a:moveTo>
                    <a:pt x="0" y="0"/>
                  </a:moveTo>
                  <a:lnTo>
                    <a:pt x="3" y="0"/>
                  </a:lnTo>
                  <a:lnTo>
                    <a:pt x="5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5" name="Line 36"/>
            <p:cNvSpPr>
              <a:spLocks noChangeShapeType="1"/>
            </p:cNvSpPr>
            <p:nvPr/>
          </p:nvSpPr>
          <p:spPr bwMode="auto">
            <a:xfrm>
              <a:off x="832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6" name="Line 37"/>
            <p:cNvSpPr>
              <a:spLocks noChangeShapeType="1"/>
            </p:cNvSpPr>
            <p:nvPr/>
          </p:nvSpPr>
          <p:spPr bwMode="auto">
            <a:xfrm>
              <a:off x="932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7" name="Line 38"/>
            <p:cNvSpPr>
              <a:spLocks noChangeShapeType="1"/>
            </p:cNvSpPr>
            <p:nvPr/>
          </p:nvSpPr>
          <p:spPr bwMode="auto">
            <a:xfrm>
              <a:off x="1032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8" name="Line 39"/>
            <p:cNvSpPr>
              <a:spLocks noChangeShapeType="1"/>
            </p:cNvSpPr>
            <p:nvPr/>
          </p:nvSpPr>
          <p:spPr bwMode="auto">
            <a:xfrm>
              <a:off x="1131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9" name="Line 40"/>
            <p:cNvSpPr>
              <a:spLocks noChangeShapeType="1"/>
            </p:cNvSpPr>
            <p:nvPr/>
          </p:nvSpPr>
          <p:spPr bwMode="auto">
            <a:xfrm>
              <a:off x="1231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0" name="Line 41"/>
            <p:cNvSpPr>
              <a:spLocks noChangeShapeType="1"/>
            </p:cNvSpPr>
            <p:nvPr/>
          </p:nvSpPr>
          <p:spPr bwMode="auto">
            <a:xfrm>
              <a:off x="1331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1" name="Line 42"/>
            <p:cNvSpPr>
              <a:spLocks noChangeShapeType="1"/>
            </p:cNvSpPr>
            <p:nvPr/>
          </p:nvSpPr>
          <p:spPr bwMode="auto">
            <a:xfrm>
              <a:off x="1431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2" name="Line 43"/>
            <p:cNvSpPr>
              <a:spLocks noChangeShapeType="1"/>
            </p:cNvSpPr>
            <p:nvPr/>
          </p:nvSpPr>
          <p:spPr bwMode="auto">
            <a:xfrm>
              <a:off x="1531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3" name="Freeform 44"/>
            <p:cNvSpPr>
              <a:spLocks/>
            </p:cNvSpPr>
            <p:nvPr/>
          </p:nvSpPr>
          <p:spPr bwMode="auto">
            <a:xfrm>
              <a:off x="1631" y="1862"/>
              <a:ext cx="48" cy="11"/>
            </a:xfrm>
            <a:custGeom>
              <a:avLst/>
              <a:gdLst>
                <a:gd name="T0" fmla="*/ 0 w 48"/>
                <a:gd name="T1" fmla="*/ 0 h 11"/>
                <a:gd name="T2" fmla="*/ 9 w 48"/>
                <a:gd name="T3" fmla="*/ 1 h 11"/>
                <a:gd name="T4" fmla="*/ 26 w 48"/>
                <a:gd name="T5" fmla="*/ 4 h 11"/>
                <a:gd name="T6" fmla="*/ 43 w 48"/>
                <a:gd name="T7" fmla="*/ 8 h 11"/>
                <a:gd name="T8" fmla="*/ 48 w 4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">
                  <a:moveTo>
                    <a:pt x="0" y="0"/>
                  </a:moveTo>
                  <a:lnTo>
                    <a:pt x="9" y="1"/>
                  </a:lnTo>
                  <a:lnTo>
                    <a:pt x="26" y="4"/>
                  </a:lnTo>
                  <a:lnTo>
                    <a:pt x="43" y="8"/>
                  </a:lnTo>
                  <a:lnTo>
                    <a:pt x="48" y="1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4" name="Freeform 45"/>
            <p:cNvSpPr>
              <a:spLocks/>
            </p:cNvSpPr>
            <p:nvPr/>
          </p:nvSpPr>
          <p:spPr bwMode="auto">
            <a:xfrm>
              <a:off x="1722" y="1898"/>
              <a:ext cx="35" cy="36"/>
            </a:xfrm>
            <a:custGeom>
              <a:avLst/>
              <a:gdLst>
                <a:gd name="T0" fmla="*/ 0 w 35"/>
                <a:gd name="T1" fmla="*/ 0 h 36"/>
                <a:gd name="T2" fmla="*/ 11 w 35"/>
                <a:gd name="T3" fmla="*/ 10 h 36"/>
                <a:gd name="T4" fmla="*/ 24 w 35"/>
                <a:gd name="T5" fmla="*/ 22 h 36"/>
                <a:gd name="T6" fmla="*/ 35 w 35"/>
                <a:gd name="T7" fmla="*/ 36 h 36"/>
                <a:gd name="T8" fmla="*/ 35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0" y="0"/>
                  </a:moveTo>
                  <a:lnTo>
                    <a:pt x="11" y="10"/>
                  </a:lnTo>
                  <a:lnTo>
                    <a:pt x="24" y="22"/>
                  </a:lnTo>
                  <a:lnTo>
                    <a:pt x="35" y="36"/>
                  </a:lnTo>
                  <a:lnTo>
                    <a:pt x="35" y="36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5" name="Freeform 46"/>
            <p:cNvSpPr>
              <a:spLocks/>
            </p:cNvSpPr>
            <p:nvPr/>
          </p:nvSpPr>
          <p:spPr bwMode="auto">
            <a:xfrm>
              <a:off x="1780" y="1978"/>
              <a:ext cx="13" cy="49"/>
            </a:xfrm>
            <a:custGeom>
              <a:avLst/>
              <a:gdLst>
                <a:gd name="T0" fmla="*/ 0 w 13"/>
                <a:gd name="T1" fmla="*/ 0 h 49"/>
                <a:gd name="T2" fmla="*/ 2 w 13"/>
                <a:gd name="T3" fmla="*/ 6 h 49"/>
                <a:gd name="T4" fmla="*/ 7 w 13"/>
                <a:gd name="T5" fmla="*/ 24 h 49"/>
                <a:gd name="T6" fmla="*/ 13 w 13"/>
                <a:gd name="T7" fmla="*/ 43 h 49"/>
                <a:gd name="T8" fmla="*/ 13 w 1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0" y="0"/>
                  </a:moveTo>
                  <a:lnTo>
                    <a:pt x="2" y="6"/>
                  </a:lnTo>
                  <a:lnTo>
                    <a:pt x="7" y="24"/>
                  </a:lnTo>
                  <a:lnTo>
                    <a:pt x="13" y="43"/>
                  </a:lnTo>
                  <a:lnTo>
                    <a:pt x="13" y="49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6" name="Line 47"/>
            <p:cNvSpPr>
              <a:spLocks noChangeShapeType="1"/>
            </p:cNvSpPr>
            <p:nvPr/>
          </p:nvSpPr>
          <p:spPr bwMode="auto">
            <a:xfrm>
              <a:off x="1796" y="2077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7" name="Line 48"/>
            <p:cNvSpPr>
              <a:spLocks noChangeShapeType="1"/>
            </p:cNvSpPr>
            <p:nvPr/>
          </p:nvSpPr>
          <p:spPr bwMode="auto">
            <a:xfrm>
              <a:off x="1796" y="2177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8" name="Line 49"/>
            <p:cNvSpPr>
              <a:spLocks noChangeShapeType="1"/>
            </p:cNvSpPr>
            <p:nvPr/>
          </p:nvSpPr>
          <p:spPr bwMode="auto">
            <a:xfrm>
              <a:off x="1796" y="2277"/>
              <a:ext cx="0" cy="12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9" name="Rectangle 50"/>
            <p:cNvSpPr>
              <a:spLocks noChangeArrowheads="1"/>
            </p:cNvSpPr>
            <p:nvPr/>
          </p:nvSpPr>
          <p:spPr bwMode="auto">
            <a:xfrm>
              <a:off x="853" y="2075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E</a:t>
              </a:r>
              <a:endParaRPr lang="fi-FI" altLang="fi-FI" sz="1350"/>
            </a:p>
          </p:txBody>
        </p:sp>
        <p:sp>
          <p:nvSpPr>
            <p:cNvPr id="1750" name="Rectangle 51"/>
            <p:cNvSpPr>
              <a:spLocks noChangeArrowheads="1"/>
            </p:cNvSpPr>
            <p:nvPr/>
          </p:nvSpPr>
          <p:spPr bwMode="auto">
            <a:xfrm>
              <a:off x="971" y="2075"/>
              <a:ext cx="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L</a:t>
              </a:r>
              <a:endParaRPr lang="fi-FI" altLang="fi-FI" sz="1350"/>
            </a:p>
          </p:txBody>
        </p:sp>
        <p:sp>
          <p:nvSpPr>
            <p:cNvPr id="1751" name="Rectangle 52"/>
            <p:cNvSpPr>
              <a:spLocks noChangeArrowheads="1"/>
            </p:cNvSpPr>
            <p:nvPr/>
          </p:nvSpPr>
          <p:spPr bwMode="auto">
            <a:xfrm>
              <a:off x="1057" y="2075"/>
              <a:ext cx="1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Y</a:t>
              </a:r>
              <a:endParaRPr lang="fi-FI" altLang="fi-FI" sz="1350"/>
            </a:p>
          </p:txBody>
        </p:sp>
        <p:sp>
          <p:nvSpPr>
            <p:cNvPr id="1752" name="Rectangle 53"/>
            <p:cNvSpPr>
              <a:spLocks noChangeArrowheads="1"/>
            </p:cNvSpPr>
            <p:nvPr/>
          </p:nvSpPr>
          <p:spPr bwMode="auto">
            <a:xfrm>
              <a:off x="1158" y="2075"/>
              <a:ext cx="3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-jory</a:t>
              </a:r>
              <a:endParaRPr lang="fi-FI" altLang="fi-FI" sz="1350"/>
            </a:p>
          </p:txBody>
        </p:sp>
        <p:sp>
          <p:nvSpPr>
            <p:cNvPr id="1753" name="Rectangle 54"/>
            <p:cNvSpPr>
              <a:spLocks noChangeArrowheads="1"/>
            </p:cNvSpPr>
            <p:nvPr/>
          </p:nvSpPr>
          <p:spPr bwMode="auto">
            <a:xfrm>
              <a:off x="750" y="2515"/>
              <a:ext cx="2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Hyväksyy</a:t>
              </a:r>
              <a:endParaRPr lang="fi-FI" altLang="fi-FI" sz="1350"/>
            </a:p>
          </p:txBody>
        </p:sp>
        <p:sp>
          <p:nvSpPr>
            <p:cNvPr id="1754" name="Rectangle 55"/>
            <p:cNvSpPr>
              <a:spLocks noChangeArrowheads="1"/>
            </p:cNvSpPr>
            <p:nvPr/>
          </p:nvSpPr>
          <p:spPr bwMode="auto">
            <a:xfrm>
              <a:off x="750" y="2596"/>
              <a:ext cx="17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Linjaa</a:t>
              </a:r>
              <a:endParaRPr lang="fi-FI" altLang="fi-FI" sz="1350"/>
            </a:p>
          </p:txBody>
        </p:sp>
        <p:sp>
          <p:nvSpPr>
            <p:cNvPr id="1755" name="Rectangle 56"/>
            <p:cNvSpPr>
              <a:spLocks noChangeArrowheads="1"/>
            </p:cNvSpPr>
            <p:nvPr/>
          </p:nvSpPr>
          <p:spPr bwMode="auto">
            <a:xfrm>
              <a:off x="750" y="2675"/>
              <a:ext cx="21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Seuraa</a:t>
              </a:r>
              <a:endParaRPr lang="fi-FI" altLang="fi-FI" sz="1350"/>
            </a:p>
          </p:txBody>
        </p:sp>
        <p:sp>
          <p:nvSpPr>
            <p:cNvPr id="1756" name="Freeform 57"/>
            <p:cNvSpPr>
              <a:spLocks/>
            </p:cNvSpPr>
            <p:nvPr/>
          </p:nvSpPr>
          <p:spPr bwMode="auto">
            <a:xfrm>
              <a:off x="2070" y="1954"/>
              <a:ext cx="1171" cy="848"/>
            </a:xfrm>
            <a:custGeom>
              <a:avLst/>
              <a:gdLst>
                <a:gd name="T0" fmla="*/ 203 w 1171"/>
                <a:gd name="T1" fmla="*/ 848 h 848"/>
                <a:gd name="T2" fmla="*/ 163 w 1171"/>
                <a:gd name="T3" fmla="*/ 844 h 848"/>
                <a:gd name="T4" fmla="*/ 125 w 1171"/>
                <a:gd name="T5" fmla="*/ 834 h 848"/>
                <a:gd name="T6" fmla="*/ 90 w 1171"/>
                <a:gd name="T7" fmla="*/ 818 h 848"/>
                <a:gd name="T8" fmla="*/ 60 w 1171"/>
                <a:gd name="T9" fmla="*/ 797 h 848"/>
                <a:gd name="T10" fmla="*/ 35 w 1171"/>
                <a:gd name="T11" fmla="*/ 770 h 848"/>
                <a:gd name="T12" fmla="*/ 17 w 1171"/>
                <a:gd name="T13" fmla="*/ 740 h 848"/>
                <a:gd name="T14" fmla="*/ 4 w 1171"/>
                <a:gd name="T15" fmla="*/ 707 h 848"/>
                <a:gd name="T16" fmla="*/ 0 w 1171"/>
                <a:gd name="T17" fmla="*/ 672 h 848"/>
                <a:gd name="T18" fmla="*/ 0 w 1171"/>
                <a:gd name="T19" fmla="*/ 173 h 848"/>
                <a:gd name="T20" fmla="*/ 4 w 1171"/>
                <a:gd name="T21" fmla="*/ 138 h 848"/>
                <a:gd name="T22" fmla="*/ 17 w 1171"/>
                <a:gd name="T23" fmla="*/ 105 h 848"/>
                <a:gd name="T24" fmla="*/ 35 w 1171"/>
                <a:gd name="T25" fmla="*/ 76 h 848"/>
                <a:gd name="T26" fmla="*/ 60 w 1171"/>
                <a:gd name="T27" fmla="*/ 49 h 848"/>
                <a:gd name="T28" fmla="*/ 90 w 1171"/>
                <a:gd name="T29" fmla="*/ 29 h 848"/>
                <a:gd name="T30" fmla="*/ 125 w 1171"/>
                <a:gd name="T31" fmla="*/ 13 h 848"/>
                <a:gd name="T32" fmla="*/ 163 w 1171"/>
                <a:gd name="T33" fmla="*/ 2 h 848"/>
                <a:gd name="T34" fmla="*/ 203 w 1171"/>
                <a:gd name="T35" fmla="*/ 0 h 848"/>
                <a:gd name="T36" fmla="*/ 974 w 1171"/>
                <a:gd name="T37" fmla="*/ 0 h 848"/>
                <a:gd name="T38" fmla="*/ 1014 w 1171"/>
                <a:gd name="T39" fmla="*/ 2 h 848"/>
                <a:gd name="T40" fmla="*/ 1051 w 1171"/>
                <a:gd name="T41" fmla="*/ 13 h 848"/>
                <a:gd name="T42" fmla="*/ 1085 w 1171"/>
                <a:gd name="T43" fmla="*/ 29 h 848"/>
                <a:gd name="T44" fmla="*/ 1114 w 1171"/>
                <a:gd name="T45" fmla="*/ 49 h 848"/>
                <a:gd name="T46" fmla="*/ 1137 w 1171"/>
                <a:gd name="T47" fmla="*/ 76 h 848"/>
                <a:gd name="T48" fmla="*/ 1155 w 1171"/>
                <a:gd name="T49" fmla="*/ 105 h 848"/>
                <a:gd name="T50" fmla="*/ 1167 w 1171"/>
                <a:gd name="T51" fmla="*/ 138 h 848"/>
                <a:gd name="T52" fmla="*/ 1171 w 1171"/>
                <a:gd name="T53" fmla="*/ 173 h 848"/>
                <a:gd name="T54" fmla="*/ 1171 w 1171"/>
                <a:gd name="T55" fmla="*/ 672 h 848"/>
                <a:gd name="T56" fmla="*/ 1167 w 1171"/>
                <a:gd name="T57" fmla="*/ 707 h 848"/>
                <a:gd name="T58" fmla="*/ 1155 w 1171"/>
                <a:gd name="T59" fmla="*/ 740 h 848"/>
                <a:gd name="T60" fmla="*/ 1137 w 1171"/>
                <a:gd name="T61" fmla="*/ 770 h 848"/>
                <a:gd name="T62" fmla="*/ 1114 w 1171"/>
                <a:gd name="T63" fmla="*/ 797 h 848"/>
                <a:gd name="T64" fmla="*/ 1085 w 1171"/>
                <a:gd name="T65" fmla="*/ 818 h 848"/>
                <a:gd name="T66" fmla="*/ 1051 w 1171"/>
                <a:gd name="T67" fmla="*/ 834 h 848"/>
                <a:gd name="T68" fmla="*/ 1014 w 1171"/>
                <a:gd name="T69" fmla="*/ 844 h 848"/>
                <a:gd name="T70" fmla="*/ 974 w 1171"/>
                <a:gd name="T7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1" h="848">
                  <a:moveTo>
                    <a:pt x="203" y="848"/>
                  </a:moveTo>
                  <a:lnTo>
                    <a:pt x="203" y="848"/>
                  </a:lnTo>
                  <a:lnTo>
                    <a:pt x="182" y="847"/>
                  </a:lnTo>
                  <a:lnTo>
                    <a:pt x="163" y="844"/>
                  </a:lnTo>
                  <a:lnTo>
                    <a:pt x="143" y="840"/>
                  </a:lnTo>
                  <a:lnTo>
                    <a:pt x="125" y="834"/>
                  </a:lnTo>
                  <a:lnTo>
                    <a:pt x="107" y="827"/>
                  </a:lnTo>
                  <a:lnTo>
                    <a:pt x="90" y="818"/>
                  </a:lnTo>
                  <a:lnTo>
                    <a:pt x="75" y="808"/>
                  </a:lnTo>
                  <a:lnTo>
                    <a:pt x="60" y="797"/>
                  </a:lnTo>
                  <a:lnTo>
                    <a:pt x="47" y="784"/>
                  </a:lnTo>
                  <a:lnTo>
                    <a:pt x="35" y="770"/>
                  </a:lnTo>
                  <a:lnTo>
                    <a:pt x="25" y="755"/>
                  </a:lnTo>
                  <a:lnTo>
                    <a:pt x="17" y="740"/>
                  </a:lnTo>
                  <a:lnTo>
                    <a:pt x="10" y="725"/>
                  </a:lnTo>
                  <a:lnTo>
                    <a:pt x="4" y="707"/>
                  </a:lnTo>
                  <a:lnTo>
                    <a:pt x="2" y="690"/>
                  </a:lnTo>
                  <a:lnTo>
                    <a:pt x="0" y="67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2" y="155"/>
                  </a:lnTo>
                  <a:lnTo>
                    <a:pt x="4" y="138"/>
                  </a:lnTo>
                  <a:lnTo>
                    <a:pt x="10" y="122"/>
                  </a:lnTo>
                  <a:lnTo>
                    <a:pt x="17" y="105"/>
                  </a:lnTo>
                  <a:lnTo>
                    <a:pt x="25" y="90"/>
                  </a:lnTo>
                  <a:lnTo>
                    <a:pt x="35" y="76"/>
                  </a:lnTo>
                  <a:lnTo>
                    <a:pt x="47" y="62"/>
                  </a:lnTo>
                  <a:lnTo>
                    <a:pt x="60" y="49"/>
                  </a:lnTo>
                  <a:lnTo>
                    <a:pt x="75" y="38"/>
                  </a:lnTo>
                  <a:lnTo>
                    <a:pt x="90" y="29"/>
                  </a:lnTo>
                  <a:lnTo>
                    <a:pt x="107" y="20"/>
                  </a:lnTo>
                  <a:lnTo>
                    <a:pt x="125" y="13"/>
                  </a:lnTo>
                  <a:lnTo>
                    <a:pt x="143" y="8"/>
                  </a:lnTo>
                  <a:lnTo>
                    <a:pt x="163" y="2"/>
                  </a:lnTo>
                  <a:lnTo>
                    <a:pt x="182" y="1"/>
                  </a:lnTo>
                  <a:lnTo>
                    <a:pt x="203" y="0"/>
                  </a:lnTo>
                  <a:lnTo>
                    <a:pt x="974" y="0"/>
                  </a:lnTo>
                  <a:lnTo>
                    <a:pt x="974" y="0"/>
                  </a:lnTo>
                  <a:lnTo>
                    <a:pt x="995" y="1"/>
                  </a:lnTo>
                  <a:lnTo>
                    <a:pt x="1014" y="2"/>
                  </a:lnTo>
                  <a:lnTo>
                    <a:pt x="1033" y="8"/>
                  </a:lnTo>
                  <a:lnTo>
                    <a:pt x="1051" y="13"/>
                  </a:lnTo>
                  <a:lnTo>
                    <a:pt x="1068" y="20"/>
                  </a:lnTo>
                  <a:lnTo>
                    <a:pt x="1085" y="29"/>
                  </a:lnTo>
                  <a:lnTo>
                    <a:pt x="1100" y="38"/>
                  </a:lnTo>
                  <a:lnTo>
                    <a:pt x="1114" y="49"/>
                  </a:lnTo>
                  <a:lnTo>
                    <a:pt x="1126" y="62"/>
                  </a:lnTo>
                  <a:lnTo>
                    <a:pt x="1137" y="76"/>
                  </a:lnTo>
                  <a:lnTo>
                    <a:pt x="1147" y="90"/>
                  </a:lnTo>
                  <a:lnTo>
                    <a:pt x="1155" y="105"/>
                  </a:lnTo>
                  <a:lnTo>
                    <a:pt x="1162" y="122"/>
                  </a:lnTo>
                  <a:lnTo>
                    <a:pt x="1167" y="138"/>
                  </a:lnTo>
                  <a:lnTo>
                    <a:pt x="1169" y="155"/>
                  </a:lnTo>
                  <a:lnTo>
                    <a:pt x="1171" y="173"/>
                  </a:lnTo>
                  <a:lnTo>
                    <a:pt x="1171" y="672"/>
                  </a:lnTo>
                  <a:lnTo>
                    <a:pt x="1171" y="672"/>
                  </a:lnTo>
                  <a:lnTo>
                    <a:pt x="1169" y="690"/>
                  </a:lnTo>
                  <a:lnTo>
                    <a:pt x="1167" y="707"/>
                  </a:lnTo>
                  <a:lnTo>
                    <a:pt x="1162" y="725"/>
                  </a:lnTo>
                  <a:lnTo>
                    <a:pt x="1155" y="740"/>
                  </a:lnTo>
                  <a:lnTo>
                    <a:pt x="1147" y="755"/>
                  </a:lnTo>
                  <a:lnTo>
                    <a:pt x="1137" y="770"/>
                  </a:lnTo>
                  <a:lnTo>
                    <a:pt x="1126" y="784"/>
                  </a:lnTo>
                  <a:lnTo>
                    <a:pt x="1114" y="797"/>
                  </a:lnTo>
                  <a:lnTo>
                    <a:pt x="1100" y="808"/>
                  </a:lnTo>
                  <a:lnTo>
                    <a:pt x="1085" y="818"/>
                  </a:lnTo>
                  <a:lnTo>
                    <a:pt x="1068" y="827"/>
                  </a:lnTo>
                  <a:lnTo>
                    <a:pt x="1051" y="834"/>
                  </a:lnTo>
                  <a:lnTo>
                    <a:pt x="1033" y="840"/>
                  </a:lnTo>
                  <a:lnTo>
                    <a:pt x="1014" y="844"/>
                  </a:lnTo>
                  <a:lnTo>
                    <a:pt x="995" y="847"/>
                  </a:lnTo>
                  <a:lnTo>
                    <a:pt x="974" y="848"/>
                  </a:lnTo>
                  <a:lnTo>
                    <a:pt x="203" y="848"/>
                  </a:lnTo>
                  <a:close/>
                </a:path>
              </a:pathLst>
            </a:custGeom>
            <a:solidFill>
              <a:srgbClr val="D9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7" name="Freeform 58"/>
            <p:cNvSpPr>
              <a:spLocks/>
            </p:cNvSpPr>
            <p:nvPr/>
          </p:nvSpPr>
          <p:spPr bwMode="auto">
            <a:xfrm>
              <a:off x="2031" y="1865"/>
              <a:ext cx="1237" cy="627"/>
            </a:xfrm>
            <a:custGeom>
              <a:avLst/>
              <a:gdLst>
                <a:gd name="T0" fmla="*/ 1237 w 1237"/>
                <a:gd name="T1" fmla="*/ 424 h 627"/>
                <a:gd name="T2" fmla="*/ 1235 w 1237"/>
                <a:gd name="T3" fmla="*/ 464 h 627"/>
                <a:gd name="T4" fmla="*/ 1225 w 1237"/>
                <a:gd name="T5" fmla="*/ 502 h 627"/>
                <a:gd name="T6" fmla="*/ 1210 w 1237"/>
                <a:gd name="T7" fmla="*/ 536 h 627"/>
                <a:gd name="T8" fmla="*/ 1189 w 1237"/>
                <a:gd name="T9" fmla="*/ 567 h 627"/>
                <a:gd name="T10" fmla="*/ 1164 w 1237"/>
                <a:gd name="T11" fmla="*/ 592 h 627"/>
                <a:gd name="T12" fmla="*/ 1135 w 1237"/>
                <a:gd name="T13" fmla="*/ 610 h 627"/>
                <a:gd name="T14" fmla="*/ 1102 w 1237"/>
                <a:gd name="T15" fmla="*/ 622 h 627"/>
                <a:gd name="T16" fmla="*/ 1067 w 1237"/>
                <a:gd name="T17" fmla="*/ 627 h 627"/>
                <a:gd name="T18" fmla="*/ 179 w 1237"/>
                <a:gd name="T19" fmla="*/ 627 h 627"/>
                <a:gd name="T20" fmla="*/ 145 w 1237"/>
                <a:gd name="T21" fmla="*/ 622 h 627"/>
                <a:gd name="T22" fmla="*/ 110 w 1237"/>
                <a:gd name="T23" fmla="*/ 610 h 627"/>
                <a:gd name="T24" fmla="*/ 80 w 1237"/>
                <a:gd name="T25" fmla="*/ 592 h 627"/>
                <a:gd name="T26" fmla="*/ 53 w 1237"/>
                <a:gd name="T27" fmla="*/ 567 h 627"/>
                <a:gd name="T28" fmla="*/ 31 w 1237"/>
                <a:gd name="T29" fmla="*/ 536 h 627"/>
                <a:gd name="T30" fmla="*/ 14 w 1237"/>
                <a:gd name="T31" fmla="*/ 502 h 627"/>
                <a:gd name="T32" fmla="*/ 5 w 1237"/>
                <a:gd name="T33" fmla="*/ 464 h 627"/>
                <a:gd name="T34" fmla="*/ 0 w 1237"/>
                <a:gd name="T35" fmla="*/ 424 h 627"/>
                <a:gd name="T36" fmla="*/ 0 w 1237"/>
                <a:gd name="T37" fmla="*/ 197 h 627"/>
                <a:gd name="T38" fmla="*/ 5 w 1237"/>
                <a:gd name="T39" fmla="*/ 156 h 627"/>
                <a:gd name="T40" fmla="*/ 14 w 1237"/>
                <a:gd name="T41" fmla="*/ 119 h 627"/>
                <a:gd name="T42" fmla="*/ 31 w 1237"/>
                <a:gd name="T43" fmla="*/ 86 h 627"/>
                <a:gd name="T44" fmla="*/ 53 w 1237"/>
                <a:gd name="T45" fmla="*/ 57 h 627"/>
                <a:gd name="T46" fmla="*/ 80 w 1237"/>
                <a:gd name="T47" fmla="*/ 33 h 627"/>
                <a:gd name="T48" fmla="*/ 110 w 1237"/>
                <a:gd name="T49" fmla="*/ 15 h 627"/>
                <a:gd name="T50" fmla="*/ 145 w 1237"/>
                <a:gd name="T51" fmla="*/ 4 h 627"/>
                <a:gd name="T52" fmla="*/ 179 w 1237"/>
                <a:gd name="T53" fmla="*/ 0 h 627"/>
                <a:gd name="T54" fmla="*/ 1067 w 1237"/>
                <a:gd name="T55" fmla="*/ 0 h 627"/>
                <a:gd name="T56" fmla="*/ 1102 w 1237"/>
                <a:gd name="T57" fmla="*/ 4 h 627"/>
                <a:gd name="T58" fmla="*/ 1135 w 1237"/>
                <a:gd name="T59" fmla="*/ 15 h 627"/>
                <a:gd name="T60" fmla="*/ 1164 w 1237"/>
                <a:gd name="T61" fmla="*/ 33 h 627"/>
                <a:gd name="T62" fmla="*/ 1189 w 1237"/>
                <a:gd name="T63" fmla="*/ 57 h 627"/>
                <a:gd name="T64" fmla="*/ 1210 w 1237"/>
                <a:gd name="T65" fmla="*/ 86 h 627"/>
                <a:gd name="T66" fmla="*/ 1225 w 1237"/>
                <a:gd name="T67" fmla="*/ 119 h 627"/>
                <a:gd name="T68" fmla="*/ 1235 w 1237"/>
                <a:gd name="T69" fmla="*/ 156 h 627"/>
                <a:gd name="T70" fmla="*/ 1237 w 1237"/>
                <a:gd name="T71" fmla="*/ 19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7" h="627">
                  <a:moveTo>
                    <a:pt x="1237" y="424"/>
                  </a:moveTo>
                  <a:lnTo>
                    <a:pt x="1237" y="424"/>
                  </a:lnTo>
                  <a:lnTo>
                    <a:pt x="1236" y="445"/>
                  </a:lnTo>
                  <a:lnTo>
                    <a:pt x="1235" y="464"/>
                  </a:lnTo>
                  <a:lnTo>
                    <a:pt x="1231" y="484"/>
                  </a:lnTo>
                  <a:lnTo>
                    <a:pt x="1225" y="502"/>
                  </a:lnTo>
                  <a:lnTo>
                    <a:pt x="1218" y="520"/>
                  </a:lnTo>
                  <a:lnTo>
                    <a:pt x="1210" y="536"/>
                  </a:lnTo>
                  <a:lnTo>
                    <a:pt x="1200" y="552"/>
                  </a:lnTo>
                  <a:lnTo>
                    <a:pt x="1189" y="567"/>
                  </a:lnTo>
                  <a:lnTo>
                    <a:pt x="1176" y="579"/>
                  </a:lnTo>
                  <a:lnTo>
                    <a:pt x="1164" y="592"/>
                  </a:lnTo>
                  <a:lnTo>
                    <a:pt x="1149" y="602"/>
                  </a:lnTo>
                  <a:lnTo>
                    <a:pt x="1135" y="610"/>
                  </a:lnTo>
                  <a:lnTo>
                    <a:pt x="1118" y="617"/>
                  </a:lnTo>
                  <a:lnTo>
                    <a:pt x="1102" y="622"/>
                  </a:lnTo>
                  <a:lnTo>
                    <a:pt x="1085" y="625"/>
                  </a:lnTo>
                  <a:lnTo>
                    <a:pt x="1067" y="627"/>
                  </a:lnTo>
                  <a:lnTo>
                    <a:pt x="179" y="627"/>
                  </a:lnTo>
                  <a:lnTo>
                    <a:pt x="179" y="627"/>
                  </a:lnTo>
                  <a:lnTo>
                    <a:pt x="161" y="625"/>
                  </a:lnTo>
                  <a:lnTo>
                    <a:pt x="145" y="622"/>
                  </a:lnTo>
                  <a:lnTo>
                    <a:pt x="127" y="617"/>
                  </a:lnTo>
                  <a:lnTo>
                    <a:pt x="110" y="610"/>
                  </a:lnTo>
                  <a:lnTo>
                    <a:pt x="95" y="602"/>
                  </a:lnTo>
                  <a:lnTo>
                    <a:pt x="80" y="592"/>
                  </a:lnTo>
                  <a:lnTo>
                    <a:pt x="66" y="579"/>
                  </a:lnTo>
                  <a:lnTo>
                    <a:pt x="53" y="567"/>
                  </a:lnTo>
                  <a:lnTo>
                    <a:pt x="42" y="552"/>
                  </a:lnTo>
                  <a:lnTo>
                    <a:pt x="31" y="536"/>
                  </a:lnTo>
                  <a:lnTo>
                    <a:pt x="23" y="520"/>
                  </a:lnTo>
                  <a:lnTo>
                    <a:pt x="14" y="502"/>
                  </a:lnTo>
                  <a:lnTo>
                    <a:pt x="9" y="484"/>
                  </a:lnTo>
                  <a:lnTo>
                    <a:pt x="5" y="464"/>
                  </a:lnTo>
                  <a:lnTo>
                    <a:pt x="2" y="445"/>
                  </a:lnTo>
                  <a:lnTo>
                    <a:pt x="0" y="424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6"/>
                  </a:lnTo>
                  <a:lnTo>
                    <a:pt x="5" y="156"/>
                  </a:lnTo>
                  <a:lnTo>
                    <a:pt x="9" y="137"/>
                  </a:lnTo>
                  <a:lnTo>
                    <a:pt x="14" y="119"/>
                  </a:lnTo>
                  <a:lnTo>
                    <a:pt x="23" y="102"/>
                  </a:lnTo>
                  <a:lnTo>
                    <a:pt x="31" y="86"/>
                  </a:lnTo>
                  <a:lnTo>
                    <a:pt x="42" y="70"/>
                  </a:lnTo>
                  <a:lnTo>
                    <a:pt x="53" y="57"/>
                  </a:lnTo>
                  <a:lnTo>
                    <a:pt x="66" y="44"/>
                  </a:lnTo>
                  <a:lnTo>
                    <a:pt x="80" y="33"/>
                  </a:lnTo>
                  <a:lnTo>
                    <a:pt x="95" y="23"/>
                  </a:lnTo>
                  <a:lnTo>
                    <a:pt x="110" y="15"/>
                  </a:lnTo>
                  <a:lnTo>
                    <a:pt x="127" y="8"/>
                  </a:lnTo>
                  <a:lnTo>
                    <a:pt x="145" y="4"/>
                  </a:lnTo>
                  <a:lnTo>
                    <a:pt x="161" y="1"/>
                  </a:lnTo>
                  <a:lnTo>
                    <a:pt x="179" y="0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085" y="1"/>
                  </a:lnTo>
                  <a:lnTo>
                    <a:pt x="1102" y="4"/>
                  </a:lnTo>
                  <a:lnTo>
                    <a:pt x="1118" y="8"/>
                  </a:lnTo>
                  <a:lnTo>
                    <a:pt x="1135" y="15"/>
                  </a:lnTo>
                  <a:lnTo>
                    <a:pt x="1149" y="23"/>
                  </a:lnTo>
                  <a:lnTo>
                    <a:pt x="1164" y="33"/>
                  </a:lnTo>
                  <a:lnTo>
                    <a:pt x="1176" y="44"/>
                  </a:lnTo>
                  <a:lnTo>
                    <a:pt x="1189" y="57"/>
                  </a:lnTo>
                  <a:lnTo>
                    <a:pt x="1200" y="70"/>
                  </a:lnTo>
                  <a:lnTo>
                    <a:pt x="1210" y="86"/>
                  </a:lnTo>
                  <a:lnTo>
                    <a:pt x="1218" y="102"/>
                  </a:lnTo>
                  <a:lnTo>
                    <a:pt x="1225" y="119"/>
                  </a:lnTo>
                  <a:lnTo>
                    <a:pt x="1231" y="137"/>
                  </a:lnTo>
                  <a:lnTo>
                    <a:pt x="1235" y="156"/>
                  </a:lnTo>
                  <a:lnTo>
                    <a:pt x="1236" y="176"/>
                  </a:lnTo>
                  <a:lnTo>
                    <a:pt x="1237" y="197"/>
                  </a:lnTo>
                  <a:lnTo>
                    <a:pt x="1237" y="4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8" name="Freeform 59"/>
            <p:cNvSpPr>
              <a:spLocks/>
            </p:cNvSpPr>
            <p:nvPr/>
          </p:nvSpPr>
          <p:spPr bwMode="auto">
            <a:xfrm>
              <a:off x="3266" y="2289"/>
              <a:ext cx="5" cy="50"/>
            </a:xfrm>
            <a:custGeom>
              <a:avLst/>
              <a:gdLst>
                <a:gd name="T0" fmla="*/ 5 w 5"/>
                <a:gd name="T1" fmla="*/ 0 h 50"/>
                <a:gd name="T2" fmla="*/ 4 w 5"/>
                <a:gd name="T3" fmla="*/ 21 h 50"/>
                <a:gd name="T4" fmla="*/ 2 w 5"/>
                <a:gd name="T5" fmla="*/ 40 h 50"/>
                <a:gd name="T6" fmla="*/ 0 w 5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0">
                  <a:moveTo>
                    <a:pt x="5" y="0"/>
                  </a:moveTo>
                  <a:lnTo>
                    <a:pt x="4" y="21"/>
                  </a:lnTo>
                  <a:lnTo>
                    <a:pt x="2" y="4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9" name="Freeform 60"/>
            <p:cNvSpPr>
              <a:spLocks/>
            </p:cNvSpPr>
            <p:nvPr/>
          </p:nvSpPr>
          <p:spPr bwMode="auto">
            <a:xfrm>
              <a:off x="3223" y="2386"/>
              <a:ext cx="27" cy="42"/>
            </a:xfrm>
            <a:custGeom>
              <a:avLst/>
              <a:gdLst>
                <a:gd name="T0" fmla="*/ 27 w 27"/>
                <a:gd name="T1" fmla="*/ 0 h 42"/>
                <a:gd name="T2" fmla="*/ 19 w 27"/>
                <a:gd name="T3" fmla="*/ 15 h 42"/>
                <a:gd name="T4" fmla="*/ 9 w 27"/>
                <a:gd name="T5" fmla="*/ 31 h 42"/>
                <a:gd name="T6" fmla="*/ 0 w 27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2">
                  <a:moveTo>
                    <a:pt x="27" y="0"/>
                  </a:moveTo>
                  <a:lnTo>
                    <a:pt x="19" y="15"/>
                  </a:lnTo>
                  <a:lnTo>
                    <a:pt x="9" y="31"/>
                  </a:lnTo>
                  <a:lnTo>
                    <a:pt x="0" y="42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0" name="Freeform 61"/>
            <p:cNvSpPr>
              <a:spLocks/>
            </p:cNvSpPr>
            <p:nvPr/>
          </p:nvSpPr>
          <p:spPr bwMode="auto">
            <a:xfrm>
              <a:off x="3141" y="2461"/>
              <a:ext cx="46" cy="21"/>
            </a:xfrm>
            <a:custGeom>
              <a:avLst/>
              <a:gdLst>
                <a:gd name="T0" fmla="*/ 46 w 46"/>
                <a:gd name="T1" fmla="*/ 0 h 21"/>
                <a:gd name="T2" fmla="*/ 40 w 46"/>
                <a:gd name="T3" fmla="*/ 4 h 21"/>
                <a:gd name="T4" fmla="*/ 25 w 46"/>
                <a:gd name="T5" fmla="*/ 12 h 21"/>
                <a:gd name="T6" fmla="*/ 8 w 46"/>
                <a:gd name="T7" fmla="*/ 19 h 21"/>
                <a:gd name="T8" fmla="*/ 0 w 4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40" y="4"/>
                  </a:lnTo>
                  <a:lnTo>
                    <a:pt x="25" y="12"/>
                  </a:lnTo>
                  <a:lnTo>
                    <a:pt x="8" y="19"/>
                  </a:lnTo>
                  <a:lnTo>
                    <a:pt x="0" y="2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1" name="Line 62"/>
            <p:cNvSpPr>
              <a:spLocks noChangeShapeType="1"/>
            </p:cNvSpPr>
            <p:nvPr/>
          </p:nvSpPr>
          <p:spPr bwMode="auto">
            <a:xfrm flipH="1">
              <a:off x="3042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2" name="Line 63"/>
            <p:cNvSpPr>
              <a:spLocks noChangeShapeType="1"/>
            </p:cNvSpPr>
            <p:nvPr/>
          </p:nvSpPr>
          <p:spPr bwMode="auto">
            <a:xfrm flipH="1">
              <a:off x="2943" y="2489"/>
              <a:ext cx="49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3" name="Line 64"/>
            <p:cNvSpPr>
              <a:spLocks noChangeShapeType="1"/>
            </p:cNvSpPr>
            <p:nvPr/>
          </p:nvSpPr>
          <p:spPr bwMode="auto">
            <a:xfrm flipH="1">
              <a:off x="2843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4" name="Line 65"/>
            <p:cNvSpPr>
              <a:spLocks noChangeShapeType="1"/>
            </p:cNvSpPr>
            <p:nvPr/>
          </p:nvSpPr>
          <p:spPr bwMode="auto">
            <a:xfrm flipH="1">
              <a:off x="2743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5" name="Line 66"/>
            <p:cNvSpPr>
              <a:spLocks noChangeShapeType="1"/>
            </p:cNvSpPr>
            <p:nvPr/>
          </p:nvSpPr>
          <p:spPr bwMode="auto">
            <a:xfrm flipH="1">
              <a:off x="2643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6" name="Line 67"/>
            <p:cNvSpPr>
              <a:spLocks noChangeShapeType="1"/>
            </p:cNvSpPr>
            <p:nvPr/>
          </p:nvSpPr>
          <p:spPr bwMode="auto">
            <a:xfrm flipH="1">
              <a:off x="2543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7" name="Line 68"/>
            <p:cNvSpPr>
              <a:spLocks noChangeShapeType="1"/>
            </p:cNvSpPr>
            <p:nvPr/>
          </p:nvSpPr>
          <p:spPr bwMode="auto">
            <a:xfrm flipH="1">
              <a:off x="2443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8" name="Line 69"/>
            <p:cNvSpPr>
              <a:spLocks noChangeShapeType="1"/>
            </p:cNvSpPr>
            <p:nvPr/>
          </p:nvSpPr>
          <p:spPr bwMode="auto">
            <a:xfrm flipH="1">
              <a:off x="2344" y="2489"/>
              <a:ext cx="49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9" name="Line 70"/>
            <p:cNvSpPr>
              <a:spLocks noChangeShapeType="1"/>
            </p:cNvSpPr>
            <p:nvPr/>
          </p:nvSpPr>
          <p:spPr bwMode="auto">
            <a:xfrm flipH="1">
              <a:off x="2244" y="2489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0" name="Freeform 71"/>
            <p:cNvSpPr>
              <a:spLocks/>
            </p:cNvSpPr>
            <p:nvPr/>
          </p:nvSpPr>
          <p:spPr bwMode="auto">
            <a:xfrm>
              <a:off x="2145" y="2475"/>
              <a:ext cx="49" cy="12"/>
            </a:xfrm>
            <a:custGeom>
              <a:avLst/>
              <a:gdLst>
                <a:gd name="T0" fmla="*/ 49 w 49"/>
                <a:gd name="T1" fmla="*/ 12 h 12"/>
                <a:gd name="T2" fmla="*/ 47 w 49"/>
                <a:gd name="T3" fmla="*/ 12 h 12"/>
                <a:gd name="T4" fmla="*/ 31 w 49"/>
                <a:gd name="T5" fmla="*/ 10 h 12"/>
                <a:gd name="T6" fmla="*/ 13 w 49"/>
                <a:gd name="T7" fmla="*/ 5 h 12"/>
                <a:gd name="T8" fmla="*/ 0 w 4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49" y="12"/>
                  </a:moveTo>
                  <a:lnTo>
                    <a:pt x="47" y="12"/>
                  </a:lnTo>
                  <a:lnTo>
                    <a:pt x="31" y="10"/>
                  </a:lnTo>
                  <a:lnTo>
                    <a:pt x="13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1" name="Freeform 72"/>
            <p:cNvSpPr>
              <a:spLocks/>
            </p:cNvSpPr>
            <p:nvPr/>
          </p:nvSpPr>
          <p:spPr bwMode="auto">
            <a:xfrm>
              <a:off x="2070" y="2410"/>
              <a:ext cx="34" cy="37"/>
            </a:xfrm>
            <a:custGeom>
              <a:avLst/>
              <a:gdLst>
                <a:gd name="T0" fmla="*/ 34 w 34"/>
                <a:gd name="T1" fmla="*/ 37 h 37"/>
                <a:gd name="T2" fmla="*/ 28 w 34"/>
                <a:gd name="T3" fmla="*/ 33 h 37"/>
                <a:gd name="T4" fmla="*/ 16 w 34"/>
                <a:gd name="T5" fmla="*/ 21 h 37"/>
                <a:gd name="T6" fmla="*/ 4 w 34"/>
                <a:gd name="T7" fmla="*/ 7 h 37"/>
                <a:gd name="T8" fmla="*/ 0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34" y="37"/>
                  </a:moveTo>
                  <a:lnTo>
                    <a:pt x="28" y="33"/>
                  </a:lnTo>
                  <a:lnTo>
                    <a:pt x="16" y="2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2" name="Freeform 73"/>
            <p:cNvSpPr>
              <a:spLocks/>
            </p:cNvSpPr>
            <p:nvPr/>
          </p:nvSpPr>
          <p:spPr bwMode="auto">
            <a:xfrm>
              <a:off x="2036" y="2318"/>
              <a:ext cx="12" cy="47"/>
            </a:xfrm>
            <a:custGeom>
              <a:avLst/>
              <a:gdLst>
                <a:gd name="T0" fmla="*/ 12 w 12"/>
                <a:gd name="T1" fmla="*/ 47 h 47"/>
                <a:gd name="T2" fmla="*/ 7 w 12"/>
                <a:gd name="T3" fmla="*/ 31 h 47"/>
                <a:gd name="T4" fmla="*/ 2 w 12"/>
                <a:gd name="T5" fmla="*/ 11 h 47"/>
                <a:gd name="T6" fmla="*/ 0 w 12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7">
                  <a:moveTo>
                    <a:pt x="12" y="47"/>
                  </a:moveTo>
                  <a:lnTo>
                    <a:pt x="7" y="3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3" name="Line 74"/>
            <p:cNvSpPr>
              <a:spLocks noChangeShapeType="1"/>
            </p:cNvSpPr>
            <p:nvPr/>
          </p:nvSpPr>
          <p:spPr bwMode="auto">
            <a:xfrm flipV="1">
              <a:off x="2034" y="2218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4" name="Line 75"/>
            <p:cNvSpPr>
              <a:spLocks noChangeShapeType="1"/>
            </p:cNvSpPr>
            <p:nvPr/>
          </p:nvSpPr>
          <p:spPr bwMode="auto">
            <a:xfrm flipV="1">
              <a:off x="2034" y="2119"/>
              <a:ext cx="0" cy="49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5" name="Freeform 76"/>
            <p:cNvSpPr>
              <a:spLocks/>
            </p:cNvSpPr>
            <p:nvPr/>
          </p:nvSpPr>
          <p:spPr bwMode="auto">
            <a:xfrm>
              <a:off x="2034" y="2019"/>
              <a:ext cx="4" cy="50"/>
            </a:xfrm>
            <a:custGeom>
              <a:avLst/>
              <a:gdLst>
                <a:gd name="T0" fmla="*/ 0 w 4"/>
                <a:gd name="T1" fmla="*/ 50 h 50"/>
                <a:gd name="T2" fmla="*/ 0 w 4"/>
                <a:gd name="T3" fmla="*/ 43 h 50"/>
                <a:gd name="T4" fmla="*/ 2 w 4"/>
                <a:gd name="T5" fmla="*/ 22 h 50"/>
                <a:gd name="T6" fmla="*/ 4 w 4"/>
                <a:gd name="T7" fmla="*/ 2 h 50"/>
                <a:gd name="T8" fmla="*/ 4 w 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0">
                  <a:moveTo>
                    <a:pt x="0" y="50"/>
                  </a:moveTo>
                  <a:lnTo>
                    <a:pt x="0" y="43"/>
                  </a:lnTo>
                  <a:lnTo>
                    <a:pt x="2" y="2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6" name="Freeform 77"/>
            <p:cNvSpPr>
              <a:spLocks/>
            </p:cNvSpPr>
            <p:nvPr/>
          </p:nvSpPr>
          <p:spPr bwMode="auto">
            <a:xfrm>
              <a:off x="2054" y="1929"/>
              <a:ext cx="26" cy="43"/>
            </a:xfrm>
            <a:custGeom>
              <a:avLst/>
              <a:gdLst>
                <a:gd name="T0" fmla="*/ 0 w 26"/>
                <a:gd name="T1" fmla="*/ 43 h 43"/>
                <a:gd name="T2" fmla="*/ 1 w 26"/>
                <a:gd name="T3" fmla="*/ 37 h 43"/>
                <a:gd name="T4" fmla="*/ 11 w 26"/>
                <a:gd name="T5" fmla="*/ 20 h 43"/>
                <a:gd name="T6" fmla="*/ 20 w 26"/>
                <a:gd name="T7" fmla="*/ 5 h 43"/>
                <a:gd name="T8" fmla="*/ 26 w 2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3">
                  <a:moveTo>
                    <a:pt x="0" y="43"/>
                  </a:moveTo>
                  <a:lnTo>
                    <a:pt x="1" y="37"/>
                  </a:lnTo>
                  <a:lnTo>
                    <a:pt x="11" y="20"/>
                  </a:lnTo>
                  <a:lnTo>
                    <a:pt x="20" y="5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7" name="Freeform 78"/>
            <p:cNvSpPr>
              <a:spLocks/>
            </p:cNvSpPr>
            <p:nvPr/>
          </p:nvSpPr>
          <p:spPr bwMode="auto">
            <a:xfrm>
              <a:off x="2115" y="1870"/>
              <a:ext cx="44" cy="24"/>
            </a:xfrm>
            <a:custGeom>
              <a:avLst/>
              <a:gdLst>
                <a:gd name="T0" fmla="*/ 0 w 44"/>
                <a:gd name="T1" fmla="*/ 24 h 24"/>
                <a:gd name="T2" fmla="*/ 12 w 44"/>
                <a:gd name="T3" fmla="*/ 16 h 24"/>
                <a:gd name="T4" fmla="*/ 27 w 44"/>
                <a:gd name="T5" fmla="*/ 7 h 24"/>
                <a:gd name="T6" fmla="*/ 43 w 44"/>
                <a:gd name="T7" fmla="*/ 0 h 24"/>
                <a:gd name="T8" fmla="*/ 44 w 4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12" y="16"/>
                  </a:lnTo>
                  <a:lnTo>
                    <a:pt x="27" y="7"/>
                  </a:lnTo>
                  <a:lnTo>
                    <a:pt x="43" y="0"/>
                  </a:lnTo>
                  <a:lnTo>
                    <a:pt x="44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8" name="Freeform 79"/>
            <p:cNvSpPr>
              <a:spLocks/>
            </p:cNvSpPr>
            <p:nvPr/>
          </p:nvSpPr>
          <p:spPr bwMode="auto">
            <a:xfrm>
              <a:off x="2208" y="1862"/>
              <a:ext cx="50" cy="0"/>
            </a:xfrm>
            <a:custGeom>
              <a:avLst/>
              <a:gdLst>
                <a:gd name="T0" fmla="*/ 0 w 50"/>
                <a:gd name="T1" fmla="*/ 2 w 50"/>
                <a:gd name="T2" fmla="*/ 50 w 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0">
                  <a:moveTo>
                    <a:pt x="0" y="0"/>
                  </a:moveTo>
                  <a:lnTo>
                    <a:pt x="2" y="0"/>
                  </a:lnTo>
                  <a:lnTo>
                    <a:pt x="5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9" name="Line 80"/>
            <p:cNvSpPr>
              <a:spLocks noChangeShapeType="1"/>
            </p:cNvSpPr>
            <p:nvPr/>
          </p:nvSpPr>
          <p:spPr bwMode="auto">
            <a:xfrm>
              <a:off x="2307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0" name="Line 81"/>
            <p:cNvSpPr>
              <a:spLocks noChangeShapeType="1"/>
            </p:cNvSpPr>
            <p:nvPr/>
          </p:nvSpPr>
          <p:spPr bwMode="auto">
            <a:xfrm>
              <a:off x="2407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1" name="Line 82"/>
            <p:cNvSpPr>
              <a:spLocks noChangeShapeType="1"/>
            </p:cNvSpPr>
            <p:nvPr/>
          </p:nvSpPr>
          <p:spPr bwMode="auto">
            <a:xfrm>
              <a:off x="2507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2" name="Line 83"/>
            <p:cNvSpPr>
              <a:spLocks noChangeShapeType="1"/>
            </p:cNvSpPr>
            <p:nvPr/>
          </p:nvSpPr>
          <p:spPr bwMode="auto">
            <a:xfrm>
              <a:off x="2607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3" name="Line 84"/>
            <p:cNvSpPr>
              <a:spLocks noChangeShapeType="1"/>
            </p:cNvSpPr>
            <p:nvPr/>
          </p:nvSpPr>
          <p:spPr bwMode="auto">
            <a:xfrm>
              <a:off x="2707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4" name="Line 85"/>
            <p:cNvSpPr>
              <a:spLocks noChangeShapeType="1"/>
            </p:cNvSpPr>
            <p:nvPr/>
          </p:nvSpPr>
          <p:spPr bwMode="auto">
            <a:xfrm>
              <a:off x="2807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5" name="Line 86"/>
            <p:cNvSpPr>
              <a:spLocks noChangeShapeType="1"/>
            </p:cNvSpPr>
            <p:nvPr/>
          </p:nvSpPr>
          <p:spPr bwMode="auto">
            <a:xfrm>
              <a:off x="2907" y="1862"/>
              <a:ext cx="49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6" name="Line 87"/>
            <p:cNvSpPr>
              <a:spLocks noChangeShapeType="1"/>
            </p:cNvSpPr>
            <p:nvPr/>
          </p:nvSpPr>
          <p:spPr bwMode="auto">
            <a:xfrm>
              <a:off x="3006" y="1862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7" name="Freeform 88"/>
            <p:cNvSpPr>
              <a:spLocks/>
            </p:cNvSpPr>
            <p:nvPr/>
          </p:nvSpPr>
          <p:spPr bwMode="auto">
            <a:xfrm>
              <a:off x="3106" y="1862"/>
              <a:ext cx="49" cy="11"/>
            </a:xfrm>
            <a:custGeom>
              <a:avLst/>
              <a:gdLst>
                <a:gd name="T0" fmla="*/ 0 w 49"/>
                <a:gd name="T1" fmla="*/ 0 h 11"/>
                <a:gd name="T2" fmla="*/ 10 w 49"/>
                <a:gd name="T3" fmla="*/ 1 h 11"/>
                <a:gd name="T4" fmla="*/ 27 w 49"/>
                <a:gd name="T5" fmla="*/ 4 h 11"/>
                <a:gd name="T6" fmla="*/ 43 w 49"/>
                <a:gd name="T7" fmla="*/ 8 h 11"/>
                <a:gd name="T8" fmla="*/ 49 w 4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">
                  <a:moveTo>
                    <a:pt x="0" y="0"/>
                  </a:moveTo>
                  <a:lnTo>
                    <a:pt x="10" y="1"/>
                  </a:lnTo>
                  <a:lnTo>
                    <a:pt x="27" y="4"/>
                  </a:lnTo>
                  <a:lnTo>
                    <a:pt x="43" y="8"/>
                  </a:lnTo>
                  <a:lnTo>
                    <a:pt x="49" y="1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8" name="Freeform 89"/>
            <p:cNvSpPr>
              <a:spLocks/>
            </p:cNvSpPr>
            <p:nvPr/>
          </p:nvSpPr>
          <p:spPr bwMode="auto">
            <a:xfrm>
              <a:off x="3198" y="1898"/>
              <a:ext cx="34" cy="36"/>
            </a:xfrm>
            <a:custGeom>
              <a:avLst/>
              <a:gdLst>
                <a:gd name="T0" fmla="*/ 0 w 34"/>
                <a:gd name="T1" fmla="*/ 0 h 36"/>
                <a:gd name="T2" fmla="*/ 11 w 34"/>
                <a:gd name="T3" fmla="*/ 10 h 36"/>
                <a:gd name="T4" fmla="*/ 23 w 34"/>
                <a:gd name="T5" fmla="*/ 22 h 36"/>
                <a:gd name="T6" fmla="*/ 34 w 34"/>
                <a:gd name="T7" fmla="*/ 36 h 36"/>
                <a:gd name="T8" fmla="*/ 34 w 3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lnTo>
                    <a:pt x="11" y="10"/>
                  </a:lnTo>
                  <a:lnTo>
                    <a:pt x="23" y="22"/>
                  </a:lnTo>
                  <a:lnTo>
                    <a:pt x="34" y="36"/>
                  </a:lnTo>
                  <a:lnTo>
                    <a:pt x="34" y="36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9" name="Freeform 90"/>
            <p:cNvSpPr>
              <a:spLocks/>
            </p:cNvSpPr>
            <p:nvPr/>
          </p:nvSpPr>
          <p:spPr bwMode="auto">
            <a:xfrm>
              <a:off x="3256" y="1978"/>
              <a:ext cx="12" cy="49"/>
            </a:xfrm>
            <a:custGeom>
              <a:avLst/>
              <a:gdLst>
                <a:gd name="T0" fmla="*/ 0 w 12"/>
                <a:gd name="T1" fmla="*/ 0 h 49"/>
                <a:gd name="T2" fmla="*/ 1 w 12"/>
                <a:gd name="T3" fmla="*/ 6 h 49"/>
                <a:gd name="T4" fmla="*/ 7 w 12"/>
                <a:gd name="T5" fmla="*/ 24 h 49"/>
                <a:gd name="T6" fmla="*/ 12 w 12"/>
                <a:gd name="T7" fmla="*/ 43 h 49"/>
                <a:gd name="T8" fmla="*/ 12 w 1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9">
                  <a:moveTo>
                    <a:pt x="0" y="0"/>
                  </a:moveTo>
                  <a:lnTo>
                    <a:pt x="1" y="6"/>
                  </a:lnTo>
                  <a:lnTo>
                    <a:pt x="7" y="24"/>
                  </a:lnTo>
                  <a:lnTo>
                    <a:pt x="12" y="43"/>
                  </a:lnTo>
                  <a:lnTo>
                    <a:pt x="12" y="49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0" name="Line 91"/>
            <p:cNvSpPr>
              <a:spLocks noChangeShapeType="1"/>
            </p:cNvSpPr>
            <p:nvPr/>
          </p:nvSpPr>
          <p:spPr bwMode="auto">
            <a:xfrm>
              <a:off x="3271" y="2077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1" name="Line 92"/>
            <p:cNvSpPr>
              <a:spLocks noChangeShapeType="1"/>
            </p:cNvSpPr>
            <p:nvPr/>
          </p:nvSpPr>
          <p:spPr bwMode="auto">
            <a:xfrm>
              <a:off x="3271" y="2177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2" name="Line 93"/>
            <p:cNvSpPr>
              <a:spLocks noChangeShapeType="1"/>
            </p:cNvSpPr>
            <p:nvPr/>
          </p:nvSpPr>
          <p:spPr bwMode="auto">
            <a:xfrm>
              <a:off x="3271" y="2277"/>
              <a:ext cx="0" cy="12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3" name="Rectangle 94"/>
            <p:cNvSpPr>
              <a:spLocks noChangeArrowheads="1"/>
            </p:cNvSpPr>
            <p:nvPr/>
          </p:nvSpPr>
          <p:spPr bwMode="auto">
            <a:xfrm>
              <a:off x="2239" y="1976"/>
              <a:ext cx="7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OHJAUS-</a:t>
              </a:r>
              <a:endParaRPr lang="fi-FI" altLang="fi-FI" sz="1350"/>
            </a:p>
          </p:txBody>
        </p:sp>
        <p:sp>
          <p:nvSpPr>
            <p:cNvPr id="1794" name="Rectangle 95"/>
            <p:cNvSpPr>
              <a:spLocks noChangeArrowheads="1"/>
            </p:cNvSpPr>
            <p:nvPr/>
          </p:nvSpPr>
          <p:spPr bwMode="auto">
            <a:xfrm>
              <a:off x="2382" y="2190"/>
              <a:ext cx="4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ryhmä</a:t>
              </a:r>
              <a:endParaRPr lang="fi-FI" altLang="fi-FI" sz="1350"/>
            </a:p>
          </p:txBody>
        </p:sp>
        <p:sp>
          <p:nvSpPr>
            <p:cNvPr id="1795" name="Freeform 96"/>
            <p:cNvSpPr>
              <a:spLocks/>
            </p:cNvSpPr>
            <p:nvPr/>
          </p:nvSpPr>
          <p:spPr bwMode="auto">
            <a:xfrm>
              <a:off x="2927" y="2281"/>
              <a:ext cx="353" cy="352"/>
            </a:xfrm>
            <a:custGeom>
              <a:avLst/>
              <a:gdLst>
                <a:gd name="T0" fmla="*/ 353 w 353"/>
                <a:gd name="T1" fmla="*/ 176 h 352"/>
                <a:gd name="T2" fmla="*/ 348 w 353"/>
                <a:gd name="T3" fmla="*/ 212 h 352"/>
                <a:gd name="T4" fmla="*/ 339 w 353"/>
                <a:gd name="T5" fmla="*/ 245 h 352"/>
                <a:gd name="T6" fmla="*/ 322 w 353"/>
                <a:gd name="T7" fmla="*/ 274 h 352"/>
                <a:gd name="T8" fmla="*/ 301 w 353"/>
                <a:gd name="T9" fmla="*/ 301 h 352"/>
                <a:gd name="T10" fmla="*/ 275 w 353"/>
                <a:gd name="T11" fmla="*/ 323 h 352"/>
                <a:gd name="T12" fmla="*/ 244 w 353"/>
                <a:gd name="T13" fmla="*/ 338 h 352"/>
                <a:gd name="T14" fmla="*/ 211 w 353"/>
                <a:gd name="T15" fmla="*/ 349 h 352"/>
                <a:gd name="T16" fmla="*/ 176 w 353"/>
                <a:gd name="T17" fmla="*/ 352 h 352"/>
                <a:gd name="T18" fmla="*/ 158 w 353"/>
                <a:gd name="T19" fmla="*/ 352 h 352"/>
                <a:gd name="T20" fmla="*/ 124 w 353"/>
                <a:gd name="T21" fmla="*/ 345 h 352"/>
                <a:gd name="T22" fmla="*/ 92 w 353"/>
                <a:gd name="T23" fmla="*/ 331 h 352"/>
                <a:gd name="T24" fmla="*/ 64 w 353"/>
                <a:gd name="T25" fmla="*/ 312 h 352"/>
                <a:gd name="T26" fmla="*/ 41 w 353"/>
                <a:gd name="T27" fmla="*/ 288 h 352"/>
                <a:gd name="T28" fmla="*/ 21 w 353"/>
                <a:gd name="T29" fmla="*/ 260 h 352"/>
                <a:gd name="T30" fmla="*/ 7 w 353"/>
                <a:gd name="T31" fmla="*/ 229 h 352"/>
                <a:gd name="T32" fmla="*/ 0 w 353"/>
                <a:gd name="T33" fmla="*/ 194 h 352"/>
                <a:gd name="T34" fmla="*/ 0 w 353"/>
                <a:gd name="T35" fmla="*/ 176 h 352"/>
                <a:gd name="T36" fmla="*/ 3 w 353"/>
                <a:gd name="T37" fmla="*/ 141 h 352"/>
                <a:gd name="T38" fmla="*/ 14 w 353"/>
                <a:gd name="T39" fmla="*/ 108 h 352"/>
                <a:gd name="T40" fmla="*/ 29 w 353"/>
                <a:gd name="T41" fmla="*/ 77 h 352"/>
                <a:gd name="T42" fmla="*/ 52 w 353"/>
                <a:gd name="T43" fmla="*/ 51 h 352"/>
                <a:gd name="T44" fmla="*/ 78 w 353"/>
                <a:gd name="T45" fmla="*/ 30 h 352"/>
                <a:gd name="T46" fmla="*/ 107 w 353"/>
                <a:gd name="T47" fmla="*/ 14 h 352"/>
                <a:gd name="T48" fmla="*/ 140 w 353"/>
                <a:gd name="T49" fmla="*/ 4 h 352"/>
                <a:gd name="T50" fmla="*/ 176 w 353"/>
                <a:gd name="T51" fmla="*/ 0 h 352"/>
                <a:gd name="T52" fmla="*/ 194 w 353"/>
                <a:gd name="T53" fmla="*/ 1 h 352"/>
                <a:gd name="T54" fmla="*/ 229 w 353"/>
                <a:gd name="T55" fmla="*/ 8 h 352"/>
                <a:gd name="T56" fmla="*/ 260 w 353"/>
                <a:gd name="T57" fmla="*/ 21 h 352"/>
                <a:gd name="T58" fmla="*/ 289 w 353"/>
                <a:gd name="T59" fmla="*/ 40 h 352"/>
                <a:gd name="T60" fmla="*/ 312 w 353"/>
                <a:gd name="T61" fmla="*/ 64 h 352"/>
                <a:gd name="T62" fmla="*/ 332 w 353"/>
                <a:gd name="T63" fmla="*/ 93 h 352"/>
                <a:gd name="T64" fmla="*/ 344 w 353"/>
                <a:gd name="T65" fmla="*/ 123 h 352"/>
                <a:gd name="T66" fmla="*/ 351 w 353"/>
                <a:gd name="T67" fmla="*/ 158 h 352"/>
                <a:gd name="T68" fmla="*/ 353 w 353"/>
                <a:gd name="T69" fmla="*/ 17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3" h="352">
                  <a:moveTo>
                    <a:pt x="353" y="176"/>
                  </a:moveTo>
                  <a:lnTo>
                    <a:pt x="353" y="176"/>
                  </a:lnTo>
                  <a:lnTo>
                    <a:pt x="351" y="194"/>
                  </a:lnTo>
                  <a:lnTo>
                    <a:pt x="348" y="212"/>
                  </a:lnTo>
                  <a:lnTo>
                    <a:pt x="344" y="229"/>
                  </a:lnTo>
                  <a:lnTo>
                    <a:pt x="339" y="245"/>
                  </a:lnTo>
                  <a:lnTo>
                    <a:pt x="332" y="260"/>
                  </a:lnTo>
                  <a:lnTo>
                    <a:pt x="322" y="274"/>
                  </a:lnTo>
                  <a:lnTo>
                    <a:pt x="312" y="288"/>
                  </a:lnTo>
                  <a:lnTo>
                    <a:pt x="301" y="301"/>
                  </a:lnTo>
                  <a:lnTo>
                    <a:pt x="289" y="312"/>
                  </a:lnTo>
                  <a:lnTo>
                    <a:pt x="275" y="323"/>
                  </a:lnTo>
                  <a:lnTo>
                    <a:pt x="260" y="331"/>
                  </a:lnTo>
                  <a:lnTo>
                    <a:pt x="244" y="338"/>
                  </a:lnTo>
                  <a:lnTo>
                    <a:pt x="229" y="345"/>
                  </a:lnTo>
                  <a:lnTo>
                    <a:pt x="211" y="349"/>
                  </a:lnTo>
                  <a:lnTo>
                    <a:pt x="194" y="352"/>
                  </a:lnTo>
                  <a:lnTo>
                    <a:pt x="176" y="352"/>
                  </a:lnTo>
                  <a:lnTo>
                    <a:pt x="176" y="352"/>
                  </a:lnTo>
                  <a:lnTo>
                    <a:pt x="158" y="352"/>
                  </a:lnTo>
                  <a:lnTo>
                    <a:pt x="140" y="349"/>
                  </a:lnTo>
                  <a:lnTo>
                    <a:pt x="124" y="345"/>
                  </a:lnTo>
                  <a:lnTo>
                    <a:pt x="107" y="338"/>
                  </a:lnTo>
                  <a:lnTo>
                    <a:pt x="92" y="331"/>
                  </a:lnTo>
                  <a:lnTo>
                    <a:pt x="78" y="323"/>
                  </a:lnTo>
                  <a:lnTo>
                    <a:pt x="64" y="312"/>
                  </a:lnTo>
                  <a:lnTo>
                    <a:pt x="52" y="301"/>
                  </a:lnTo>
                  <a:lnTo>
                    <a:pt x="41" y="288"/>
                  </a:lnTo>
                  <a:lnTo>
                    <a:pt x="29" y="274"/>
                  </a:lnTo>
                  <a:lnTo>
                    <a:pt x="21" y="260"/>
                  </a:lnTo>
                  <a:lnTo>
                    <a:pt x="14" y="245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0" y="19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3" y="141"/>
                  </a:lnTo>
                  <a:lnTo>
                    <a:pt x="7" y="123"/>
                  </a:lnTo>
                  <a:lnTo>
                    <a:pt x="14" y="108"/>
                  </a:lnTo>
                  <a:lnTo>
                    <a:pt x="21" y="93"/>
                  </a:lnTo>
                  <a:lnTo>
                    <a:pt x="29" y="77"/>
                  </a:lnTo>
                  <a:lnTo>
                    <a:pt x="41" y="64"/>
                  </a:lnTo>
                  <a:lnTo>
                    <a:pt x="52" y="51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92" y="21"/>
                  </a:lnTo>
                  <a:lnTo>
                    <a:pt x="107" y="14"/>
                  </a:lnTo>
                  <a:lnTo>
                    <a:pt x="124" y="8"/>
                  </a:lnTo>
                  <a:lnTo>
                    <a:pt x="140" y="4"/>
                  </a:lnTo>
                  <a:lnTo>
                    <a:pt x="158" y="1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4" y="1"/>
                  </a:lnTo>
                  <a:lnTo>
                    <a:pt x="211" y="4"/>
                  </a:lnTo>
                  <a:lnTo>
                    <a:pt x="229" y="8"/>
                  </a:lnTo>
                  <a:lnTo>
                    <a:pt x="244" y="14"/>
                  </a:lnTo>
                  <a:lnTo>
                    <a:pt x="260" y="21"/>
                  </a:lnTo>
                  <a:lnTo>
                    <a:pt x="275" y="30"/>
                  </a:lnTo>
                  <a:lnTo>
                    <a:pt x="289" y="40"/>
                  </a:lnTo>
                  <a:lnTo>
                    <a:pt x="301" y="51"/>
                  </a:lnTo>
                  <a:lnTo>
                    <a:pt x="312" y="64"/>
                  </a:lnTo>
                  <a:lnTo>
                    <a:pt x="322" y="77"/>
                  </a:lnTo>
                  <a:lnTo>
                    <a:pt x="332" y="93"/>
                  </a:lnTo>
                  <a:lnTo>
                    <a:pt x="339" y="108"/>
                  </a:lnTo>
                  <a:lnTo>
                    <a:pt x="344" y="123"/>
                  </a:lnTo>
                  <a:lnTo>
                    <a:pt x="348" y="141"/>
                  </a:lnTo>
                  <a:lnTo>
                    <a:pt x="351" y="158"/>
                  </a:lnTo>
                  <a:lnTo>
                    <a:pt x="353" y="176"/>
                  </a:lnTo>
                  <a:lnTo>
                    <a:pt x="353" y="176"/>
                  </a:lnTo>
                  <a:close/>
                </a:path>
              </a:pathLst>
            </a:custGeom>
            <a:solidFill>
              <a:srgbClr val="738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6" name="Rectangle 97"/>
            <p:cNvSpPr>
              <a:spLocks noChangeArrowheads="1"/>
            </p:cNvSpPr>
            <p:nvPr/>
          </p:nvSpPr>
          <p:spPr bwMode="auto">
            <a:xfrm>
              <a:off x="2990" y="2412"/>
              <a:ext cx="2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75">
                  <a:solidFill>
                    <a:srgbClr val="FFFFFF"/>
                  </a:solidFill>
                </a:rPr>
                <a:t>ROOLI</a:t>
              </a:r>
              <a:endParaRPr lang="fi-FI" altLang="fi-FI" sz="1350"/>
            </a:p>
          </p:txBody>
        </p:sp>
        <p:sp>
          <p:nvSpPr>
            <p:cNvPr id="1797" name="Rectangle 98"/>
            <p:cNvSpPr>
              <a:spLocks noChangeArrowheads="1"/>
            </p:cNvSpPr>
            <p:nvPr/>
          </p:nvSpPr>
          <p:spPr bwMode="auto">
            <a:xfrm>
              <a:off x="2188" y="2515"/>
              <a:ext cx="40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 dirty="0">
                  <a:solidFill>
                    <a:srgbClr val="040506"/>
                  </a:solidFill>
                </a:rPr>
                <a:t>Ohjausryhmä </a:t>
              </a:r>
              <a:endParaRPr lang="fi-FI" altLang="fi-FI" sz="1350" dirty="0"/>
            </a:p>
          </p:txBody>
        </p:sp>
        <p:sp>
          <p:nvSpPr>
            <p:cNvPr id="1798" name="Rectangle 99"/>
            <p:cNvSpPr>
              <a:spLocks noChangeArrowheads="1"/>
            </p:cNvSpPr>
            <p:nvPr/>
          </p:nvSpPr>
          <p:spPr bwMode="auto">
            <a:xfrm>
              <a:off x="2188" y="2596"/>
              <a:ext cx="3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IE2 raportoi</a:t>
              </a:r>
              <a:endParaRPr lang="fi-FI" altLang="fi-FI" sz="1350"/>
            </a:p>
          </p:txBody>
        </p:sp>
        <p:sp>
          <p:nvSpPr>
            <p:cNvPr id="1799" name="Rectangle 100"/>
            <p:cNvSpPr>
              <a:spLocks noChangeArrowheads="1"/>
            </p:cNvSpPr>
            <p:nvPr/>
          </p:nvSpPr>
          <p:spPr bwMode="auto">
            <a:xfrm>
              <a:off x="2188" y="2675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T</a:t>
              </a:r>
              <a:endParaRPr lang="fi-FI" altLang="fi-FI" sz="1350"/>
            </a:p>
          </p:txBody>
        </p:sp>
        <p:sp>
          <p:nvSpPr>
            <p:cNvPr id="1800" name="Rectangle 101"/>
            <p:cNvSpPr>
              <a:spLocks noChangeArrowheads="1"/>
            </p:cNvSpPr>
            <p:nvPr/>
          </p:nvSpPr>
          <p:spPr bwMode="auto">
            <a:xfrm>
              <a:off x="2226" y="2675"/>
              <a:ext cx="20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ukee E</a:t>
              </a:r>
              <a:endParaRPr lang="fi-FI" altLang="fi-FI" sz="1350"/>
            </a:p>
          </p:txBody>
        </p:sp>
        <p:sp>
          <p:nvSpPr>
            <p:cNvPr id="1801" name="Rectangle 102"/>
            <p:cNvSpPr>
              <a:spLocks noChangeArrowheads="1"/>
            </p:cNvSpPr>
            <p:nvPr/>
          </p:nvSpPr>
          <p:spPr bwMode="auto">
            <a:xfrm>
              <a:off x="2434" y="2675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L</a:t>
              </a:r>
              <a:endParaRPr lang="fi-FI" altLang="fi-FI" sz="1350"/>
            </a:p>
          </p:txBody>
        </p:sp>
        <p:sp>
          <p:nvSpPr>
            <p:cNvPr id="1802" name="Rectangle 103"/>
            <p:cNvSpPr>
              <a:spLocks noChangeArrowheads="1"/>
            </p:cNvSpPr>
            <p:nvPr/>
          </p:nvSpPr>
          <p:spPr bwMode="auto">
            <a:xfrm>
              <a:off x="2466" y="2675"/>
              <a:ext cx="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Y</a:t>
              </a:r>
              <a:endParaRPr lang="fi-FI" altLang="fi-FI" sz="1350"/>
            </a:p>
          </p:txBody>
        </p:sp>
        <p:sp>
          <p:nvSpPr>
            <p:cNvPr id="1803" name="Rectangle 104"/>
            <p:cNvSpPr>
              <a:spLocks noChangeArrowheads="1"/>
            </p:cNvSpPr>
            <p:nvPr/>
          </p:nvSpPr>
          <p:spPr bwMode="auto">
            <a:xfrm>
              <a:off x="2504" y="2675"/>
              <a:ext cx="1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-jorya</a:t>
              </a:r>
              <a:endParaRPr lang="fi-FI" altLang="fi-FI" sz="1350"/>
            </a:p>
          </p:txBody>
        </p:sp>
        <p:sp>
          <p:nvSpPr>
            <p:cNvPr id="1804" name="Freeform 105"/>
            <p:cNvSpPr>
              <a:spLocks/>
            </p:cNvSpPr>
            <p:nvPr/>
          </p:nvSpPr>
          <p:spPr bwMode="auto">
            <a:xfrm>
              <a:off x="4994" y="2286"/>
              <a:ext cx="1708" cy="1148"/>
            </a:xfrm>
            <a:custGeom>
              <a:avLst/>
              <a:gdLst>
                <a:gd name="T0" fmla="*/ 1708 w 1708"/>
                <a:gd name="T1" fmla="*/ 993 h 1148"/>
                <a:gd name="T2" fmla="*/ 1705 w 1708"/>
                <a:gd name="T3" fmla="*/ 1024 h 1148"/>
                <a:gd name="T4" fmla="*/ 1697 w 1708"/>
                <a:gd name="T5" fmla="*/ 1053 h 1148"/>
                <a:gd name="T6" fmla="*/ 1683 w 1708"/>
                <a:gd name="T7" fmla="*/ 1079 h 1148"/>
                <a:gd name="T8" fmla="*/ 1665 w 1708"/>
                <a:gd name="T9" fmla="*/ 1103 h 1148"/>
                <a:gd name="T10" fmla="*/ 1643 w 1708"/>
                <a:gd name="T11" fmla="*/ 1122 h 1148"/>
                <a:gd name="T12" fmla="*/ 1618 w 1708"/>
                <a:gd name="T13" fmla="*/ 1136 h 1148"/>
                <a:gd name="T14" fmla="*/ 1590 w 1708"/>
                <a:gd name="T15" fmla="*/ 1146 h 1148"/>
                <a:gd name="T16" fmla="*/ 1561 w 1708"/>
                <a:gd name="T17" fmla="*/ 1148 h 1148"/>
                <a:gd name="T18" fmla="*/ 147 w 1708"/>
                <a:gd name="T19" fmla="*/ 1148 h 1148"/>
                <a:gd name="T20" fmla="*/ 117 w 1708"/>
                <a:gd name="T21" fmla="*/ 1146 h 1148"/>
                <a:gd name="T22" fmla="*/ 90 w 1708"/>
                <a:gd name="T23" fmla="*/ 1136 h 1148"/>
                <a:gd name="T24" fmla="*/ 65 w 1708"/>
                <a:gd name="T25" fmla="*/ 1122 h 1148"/>
                <a:gd name="T26" fmla="*/ 43 w 1708"/>
                <a:gd name="T27" fmla="*/ 1103 h 1148"/>
                <a:gd name="T28" fmla="*/ 25 w 1708"/>
                <a:gd name="T29" fmla="*/ 1079 h 1148"/>
                <a:gd name="T30" fmla="*/ 11 w 1708"/>
                <a:gd name="T31" fmla="*/ 1053 h 1148"/>
                <a:gd name="T32" fmla="*/ 2 w 1708"/>
                <a:gd name="T33" fmla="*/ 1024 h 1148"/>
                <a:gd name="T34" fmla="*/ 0 w 1708"/>
                <a:gd name="T35" fmla="*/ 993 h 1148"/>
                <a:gd name="T36" fmla="*/ 0 w 1708"/>
                <a:gd name="T37" fmla="*/ 156 h 1148"/>
                <a:gd name="T38" fmla="*/ 2 w 1708"/>
                <a:gd name="T39" fmla="*/ 125 h 1148"/>
                <a:gd name="T40" fmla="*/ 11 w 1708"/>
                <a:gd name="T41" fmla="*/ 96 h 1148"/>
                <a:gd name="T42" fmla="*/ 25 w 1708"/>
                <a:gd name="T43" fmla="*/ 70 h 1148"/>
                <a:gd name="T44" fmla="*/ 43 w 1708"/>
                <a:gd name="T45" fmla="*/ 46 h 1148"/>
                <a:gd name="T46" fmla="*/ 65 w 1708"/>
                <a:gd name="T47" fmla="*/ 27 h 1148"/>
                <a:gd name="T48" fmla="*/ 90 w 1708"/>
                <a:gd name="T49" fmla="*/ 13 h 1148"/>
                <a:gd name="T50" fmla="*/ 117 w 1708"/>
                <a:gd name="T51" fmla="*/ 3 h 1148"/>
                <a:gd name="T52" fmla="*/ 147 w 1708"/>
                <a:gd name="T53" fmla="*/ 0 h 1148"/>
                <a:gd name="T54" fmla="*/ 1561 w 1708"/>
                <a:gd name="T55" fmla="*/ 0 h 1148"/>
                <a:gd name="T56" fmla="*/ 1590 w 1708"/>
                <a:gd name="T57" fmla="*/ 3 h 1148"/>
                <a:gd name="T58" fmla="*/ 1618 w 1708"/>
                <a:gd name="T59" fmla="*/ 13 h 1148"/>
                <a:gd name="T60" fmla="*/ 1643 w 1708"/>
                <a:gd name="T61" fmla="*/ 27 h 1148"/>
                <a:gd name="T62" fmla="*/ 1665 w 1708"/>
                <a:gd name="T63" fmla="*/ 46 h 1148"/>
                <a:gd name="T64" fmla="*/ 1683 w 1708"/>
                <a:gd name="T65" fmla="*/ 70 h 1148"/>
                <a:gd name="T66" fmla="*/ 1697 w 1708"/>
                <a:gd name="T67" fmla="*/ 96 h 1148"/>
                <a:gd name="T68" fmla="*/ 1705 w 1708"/>
                <a:gd name="T69" fmla="*/ 125 h 1148"/>
                <a:gd name="T70" fmla="*/ 1708 w 1708"/>
                <a:gd name="T71" fmla="*/ 156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8" h="1148">
                  <a:moveTo>
                    <a:pt x="1708" y="993"/>
                  </a:moveTo>
                  <a:lnTo>
                    <a:pt x="1708" y="993"/>
                  </a:lnTo>
                  <a:lnTo>
                    <a:pt x="1707" y="1008"/>
                  </a:lnTo>
                  <a:lnTo>
                    <a:pt x="1705" y="1024"/>
                  </a:lnTo>
                  <a:lnTo>
                    <a:pt x="1701" y="1039"/>
                  </a:lnTo>
                  <a:lnTo>
                    <a:pt x="1697" y="1053"/>
                  </a:lnTo>
                  <a:lnTo>
                    <a:pt x="1690" y="1067"/>
                  </a:lnTo>
                  <a:lnTo>
                    <a:pt x="1683" y="1079"/>
                  </a:lnTo>
                  <a:lnTo>
                    <a:pt x="1675" y="1092"/>
                  </a:lnTo>
                  <a:lnTo>
                    <a:pt x="1665" y="1103"/>
                  </a:lnTo>
                  <a:lnTo>
                    <a:pt x="1654" y="1112"/>
                  </a:lnTo>
                  <a:lnTo>
                    <a:pt x="1643" y="1122"/>
                  </a:lnTo>
                  <a:lnTo>
                    <a:pt x="1632" y="1129"/>
                  </a:lnTo>
                  <a:lnTo>
                    <a:pt x="1618" y="1136"/>
                  </a:lnTo>
                  <a:lnTo>
                    <a:pt x="1604" y="1141"/>
                  </a:lnTo>
                  <a:lnTo>
                    <a:pt x="1590" y="1146"/>
                  </a:lnTo>
                  <a:lnTo>
                    <a:pt x="1576" y="1147"/>
                  </a:lnTo>
                  <a:lnTo>
                    <a:pt x="1561" y="1148"/>
                  </a:lnTo>
                  <a:lnTo>
                    <a:pt x="147" y="1148"/>
                  </a:lnTo>
                  <a:lnTo>
                    <a:pt x="147" y="1148"/>
                  </a:lnTo>
                  <a:lnTo>
                    <a:pt x="131" y="1147"/>
                  </a:lnTo>
                  <a:lnTo>
                    <a:pt x="117" y="1146"/>
                  </a:lnTo>
                  <a:lnTo>
                    <a:pt x="104" y="1141"/>
                  </a:lnTo>
                  <a:lnTo>
                    <a:pt x="90" y="1136"/>
                  </a:lnTo>
                  <a:lnTo>
                    <a:pt x="76" y="1129"/>
                  </a:lnTo>
                  <a:lnTo>
                    <a:pt x="65" y="1122"/>
                  </a:lnTo>
                  <a:lnTo>
                    <a:pt x="54" y="1112"/>
                  </a:lnTo>
                  <a:lnTo>
                    <a:pt x="43" y="1103"/>
                  </a:lnTo>
                  <a:lnTo>
                    <a:pt x="33" y="1092"/>
                  </a:lnTo>
                  <a:lnTo>
                    <a:pt x="25" y="1079"/>
                  </a:lnTo>
                  <a:lnTo>
                    <a:pt x="18" y="1067"/>
                  </a:lnTo>
                  <a:lnTo>
                    <a:pt x="11" y="1053"/>
                  </a:lnTo>
                  <a:lnTo>
                    <a:pt x="6" y="1039"/>
                  </a:lnTo>
                  <a:lnTo>
                    <a:pt x="2" y="1024"/>
                  </a:lnTo>
                  <a:lnTo>
                    <a:pt x="1" y="1008"/>
                  </a:lnTo>
                  <a:lnTo>
                    <a:pt x="0" y="99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0"/>
                  </a:lnTo>
                  <a:lnTo>
                    <a:pt x="2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8" y="82"/>
                  </a:lnTo>
                  <a:lnTo>
                    <a:pt x="25" y="70"/>
                  </a:lnTo>
                  <a:lnTo>
                    <a:pt x="33" y="57"/>
                  </a:lnTo>
                  <a:lnTo>
                    <a:pt x="43" y="46"/>
                  </a:lnTo>
                  <a:lnTo>
                    <a:pt x="54" y="36"/>
                  </a:lnTo>
                  <a:lnTo>
                    <a:pt x="65" y="27"/>
                  </a:lnTo>
                  <a:lnTo>
                    <a:pt x="76" y="20"/>
                  </a:lnTo>
                  <a:lnTo>
                    <a:pt x="90" y="13"/>
                  </a:lnTo>
                  <a:lnTo>
                    <a:pt x="104" y="7"/>
                  </a:lnTo>
                  <a:lnTo>
                    <a:pt x="117" y="3"/>
                  </a:lnTo>
                  <a:lnTo>
                    <a:pt x="131" y="2"/>
                  </a:lnTo>
                  <a:lnTo>
                    <a:pt x="147" y="0"/>
                  </a:lnTo>
                  <a:lnTo>
                    <a:pt x="1561" y="0"/>
                  </a:lnTo>
                  <a:lnTo>
                    <a:pt x="1561" y="0"/>
                  </a:lnTo>
                  <a:lnTo>
                    <a:pt x="1576" y="2"/>
                  </a:lnTo>
                  <a:lnTo>
                    <a:pt x="1590" y="3"/>
                  </a:lnTo>
                  <a:lnTo>
                    <a:pt x="1604" y="7"/>
                  </a:lnTo>
                  <a:lnTo>
                    <a:pt x="1618" y="13"/>
                  </a:lnTo>
                  <a:lnTo>
                    <a:pt x="1632" y="20"/>
                  </a:lnTo>
                  <a:lnTo>
                    <a:pt x="1643" y="27"/>
                  </a:lnTo>
                  <a:lnTo>
                    <a:pt x="1654" y="36"/>
                  </a:lnTo>
                  <a:lnTo>
                    <a:pt x="1665" y="46"/>
                  </a:lnTo>
                  <a:lnTo>
                    <a:pt x="1675" y="57"/>
                  </a:lnTo>
                  <a:lnTo>
                    <a:pt x="1683" y="70"/>
                  </a:lnTo>
                  <a:lnTo>
                    <a:pt x="1690" y="82"/>
                  </a:lnTo>
                  <a:lnTo>
                    <a:pt x="1697" y="96"/>
                  </a:lnTo>
                  <a:lnTo>
                    <a:pt x="1701" y="110"/>
                  </a:lnTo>
                  <a:lnTo>
                    <a:pt x="1705" y="125"/>
                  </a:lnTo>
                  <a:lnTo>
                    <a:pt x="1707" y="140"/>
                  </a:lnTo>
                  <a:lnTo>
                    <a:pt x="1708" y="156"/>
                  </a:lnTo>
                  <a:lnTo>
                    <a:pt x="1708" y="99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5" name="Rectangle 106"/>
            <p:cNvSpPr>
              <a:spLocks noChangeArrowheads="1"/>
            </p:cNvSpPr>
            <p:nvPr/>
          </p:nvSpPr>
          <p:spPr bwMode="auto">
            <a:xfrm>
              <a:off x="5060" y="2866"/>
              <a:ext cx="5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Pj. Pekka Häkkinen</a:t>
              </a:r>
              <a:endParaRPr lang="fi-FI" altLang="fi-FI" sz="1350"/>
            </a:p>
          </p:txBody>
        </p:sp>
        <p:sp>
          <p:nvSpPr>
            <p:cNvPr id="1806" name="Rectangle 107"/>
            <p:cNvSpPr>
              <a:spLocks noChangeArrowheads="1"/>
            </p:cNvSpPr>
            <p:nvPr/>
          </p:nvSpPr>
          <p:spPr bwMode="auto">
            <a:xfrm>
              <a:off x="5060" y="2947"/>
              <a:ext cx="42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Elise Sahivirta,</a:t>
              </a:r>
              <a:endParaRPr lang="fi-FI" altLang="fi-FI" sz="1350"/>
            </a:p>
          </p:txBody>
        </p:sp>
        <p:sp>
          <p:nvSpPr>
            <p:cNvPr id="1807" name="Rectangle 108"/>
            <p:cNvSpPr>
              <a:spLocks noChangeArrowheads="1"/>
            </p:cNvSpPr>
            <p:nvPr/>
          </p:nvSpPr>
          <p:spPr bwMode="auto">
            <a:xfrm>
              <a:off x="5518" y="2947"/>
              <a:ext cx="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YM</a:t>
              </a:r>
              <a:endParaRPr lang="fi-FI" altLang="fi-FI" sz="1350"/>
            </a:p>
          </p:txBody>
        </p:sp>
        <p:sp>
          <p:nvSpPr>
            <p:cNvPr id="1808" name="Rectangle 109"/>
            <p:cNvSpPr>
              <a:spLocks noChangeArrowheads="1"/>
            </p:cNvSpPr>
            <p:nvPr/>
          </p:nvSpPr>
          <p:spPr bwMode="auto">
            <a:xfrm>
              <a:off x="5060" y="3027"/>
              <a:ext cx="55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Jaana Merta, MMM</a:t>
              </a:r>
              <a:endParaRPr lang="fi-FI" altLang="fi-FI" sz="1350"/>
            </a:p>
          </p:txBody>
        </p:sp>
        <p:sp>
          <p:nvSpPr>
            <p:cNvPr id="1809" name="Rectangle 110"/>
            <p:cNvSpPr>
              <a:spLocks noChangeArrowheads="1"/>
            </p:cNvSpPr>
            <p:nvPr/>
          </p:nvSpPr>
          <p:spPr bwMode="auto">
            <a:xfrm>
              <a:off x="5060" y="3106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T</a:t>
              </a:r>
              <a:endParaRPr lang="fi-FI" altLang="fi-FI" sz="1350"/>
            </a:p>
          </p:txBody>
        </p:sp>
        <p:sp>
          <p:nvSpPr>
            <p:cNvPr id="1810" name="Rectangle 111"/>
            <p:cNvSpPr>
              <a:spLocks noChangeArrowheads="1"/>
            </p:cNvSpPr>
            <p:nvPr/>
          </p:nvSpPr>
          <p:spPr bwMode="auto">
            <a:xfrm>
              <a:off x="5098" y="3106"/>
              <a:ext cx="4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uovi Päiviö, Livi</a:t>
              </a:r>
              <a:endParaRPr lang="fi-FI" altLang="fi-FI" sz="1350"/>
            </a:p>
          </p:txBody>
        </p:sp>
        <p:sp>
          <p:nvSpPr>
            <p:cNvPr id="1811" name="Rectangle 112"/>
            <p:cNvSpPr>
              <a:spLocks noChangeArrowheads="1"/>
            </p:cNvSpPr>
            <p:nvPr/>
          </p:nvSpPr>
          <p:spPr bwMode="auto">
            <a:xfrm>
              <a:off x="5060" y="3187"/>
              <a:ext cx="1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Päivi</a:t>
              </a:r>
              <a:endParaRPr lang="fi-FI" altLang="fi-FI" sz="1350"/>
            </a:p>
          </p:txBody>
        </p:sp>
        <p:sp>
          <p:nvSpPr>
            <p:cNvPr id="1812" name="Rectangle 113"/>
            <p:cNvSpPr>
              <a:spLocks noChangeArrowheads="1"/>
            </p:cNvSpPr>
            <p:nvPr/>
          </p:nvSpPr>
          <p:spPr bwMode="auto">
            <a:xfrm>
              <a:off x="5221" y="318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T</a:t>
              </a:r>
              <a:endParaRPr lang="fi-FI" altLang="fi-FI" sz="1350"/>
            </a:p>
          </p:txBody>
        </p:sp>
        <p:sp>
          <p:nvSpPr>
            <p:cNvPr id="1813" name="Rectangle 114"/>
            <p:cNvSpPr>
              <a:spLocks noChangeArrowheads="1"/>
            </p:cNvSpPr>
            <p:nvPr/>
          </p:nvSpPr>
          <p:spPr bwMode="auto">
            <a:xfrm>
              <a:off x="5254" y="3187"/>
              <a:ext cx="2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ommila,</a:t>
              </a:r>
              <a:endParaRPr lang="fi-FI" altLang="fi-FI" sz="1350"/>
            </a:p>
          </p:txBody>
        </p:sp>
        <p:sp>
          <p:nvSpPr>
            <p:cNvPr id="1814" name="Rectangle 115"/>
            <p:cNvSpPr>
              <a:spLocks noChangeArrowheads="1"/>
            </p:cNvSpPr>
            <p:nvPr/>
          </p:nvSpPr>
          <p:spPr bwMode="auto">
            <a:xfrm>
              <a:off x="5505" y="3187"/>
              <a:ext cx="1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TEM</a:t>
              </a:r>
              <a:endParaRPr lang="fi-FI" altLang="fi-FI" sz="1350"/>
            </a:p>
          </p:txBody>
        </p:sp>
        <p:sp>
          <p:nvSpPr>
            <p:cNvPr id="1815" name="Rectangle 116"/>
            <p:cNvSpPr>
              <a:spLocks noChangeArrowheads="1"/>
            </p:cNvSpPr>
            <p:nvPr/>
          </p:nvSpPr>
          <p:spPr bwMode="auto">
            <a:xfrm>
              <a:off x="5060" y="3266"/>
              <a:ext cx="6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Kirsi Kaunisharju, OKM</a:t>
              </a:r>
              <a:endParaRPr lang="fi-FI" altLang="fi-FI" sz="1350"/>
            </a:p>
          </p:txBody>
        </p:sp>
        <p:sp>
          <p:nvSpPr>
            <p:cNvPr id="1816" name="Freeform 117"/>
            <p:cNvSpPr>
              <a:spLocks/>
            </p:cNvSpPr>
            <p:nvPr/>
          </p:nvSpPr>
          <p:spPr bwMode="auto">
            <a:xfrm>
              <a:off x="4977" y="1954"/>
              <a:ext cx="1725" cy="848"/>
            </a:xfrm>
            <a:custGeom>
              <a:avLst/>
              <a:gdLst>
                <a:gd name="T0" fmla="*/ 202 w 1725"/>
                <a:gd name="T1" fmla="*/ 848 h 848"/>
                <a:gd name="T2" fmla="*/ 162 w 1725"/>
                <a:gd name="T3" fmla="*/ 844 h 848"/>
                <a:gd name="T4" fmla="*/ 125 w 1725"/>
                <a:gd name="T5" fmla="*/ 834 h 848"/>
                <a:gd name="T6" fmla="*/ 90 w 1725"/>
                <a:gd name="T7" fmla="*/ 818 h 848"/>
                <a:gd name="T8" fmla="*/ 60 w 1725"/>
                <a:gd name="T9" fmla="*/ 797 h 848"/>
                <a:gd name="T10" fmla="*/ 35 w 1725"/>
                <a:gd name="T11" fmla="*/ 770 h 848"/>
                <a:gd name="T12" fmla="*/ 17 w 1725"/>
                <a:gd name="T13" fmla="*/ 740 h 848"/>
                <a:gd name="T14" fmla="*/ 4 w 1725"/>
                <a:gd name="T15" fmla="*/ 707 h 848"/>
                <a:gd name="T16" fmla="*/ 0 w 1725"/>
                <a:gd name="T17" fmla="*/ 672 h 848"/>
                <a:gd name="T18" fmla="*/ 0 w 1725"/>
                <a:gd name="T19" fmla="*/ 173 h 848"/>
                <a:gd name="T20" fmla="*/ 4 w 1725"/>
                <a:gd name="T21" fmla="*/ 138 h 848"/>
                <a:gd name="T22" fmla="*/ 17 w 1725"/>
                <a:gd name="T23" fmla="*/ 105 h 848"/>
                <a:gd name="T24" fmla="*/ 35 w 1725"/>
                <a:gd name="T25" fmla="*/ 76 h 848"/>
                <a:gd name="T26" fmla="*/ 60 w 1725"/>
                <a:gd name="T27" fmla="*/ 49 h 848"/>
                <a:gd name="T28" fmla="*/ 90 w 1725"/>
                <a:gd name="T29" fmla="*/ 29 h 848"/>
                <a:gd name="T30" fmla="*/ 125 w 1725"/>
                <a:gd name="T31" fmla="*/ 13 h 848"/>
                <a:gd name="T32" fmla="*/ 162 w 1725"/>
                <a:gd name="T33" fmla="*/ 2 h 848"/>
                <a:gd name="T34" fmla="*/ 202 w 1725"/>
                <a:gd name="T35" fmla="*/ 0 h 848"/>
                <a:gd name="T36" fmla="*/ 1528 w 1725"/>
                <a:gd name="T37" fmla="*/ 0 h 848"/>
                <a:gd name="T38" fmla="*/ 1568 w 1725"/>
                <a:gd name="T39" fmla="*/ 2 h 848"/>
                <a:gd name="T40" fmla="*/ 1606 w 1725"/>
                <a:gd name="T41" fmla="*/ 13 h 848"/>
                <a:gd name="T42" fmla="*/ 1639 w 1725"/>
                <a:gd name="T43" fmla="*/ 29 h 848"/>
                <a:gd name="T44" fmla="*/ 1668 w 1725"/>
                <a:gd name="T45" fmla="*/ 49 h 848"/>
                <a:gd name="T46" fmla="*/ 1692 w 1725"/>
                <a:gd name="T47" fmla="*/ 76 h 848"/>
                <a:gd name="T48" fmla="*/ 1710 w 1725"/>
                <a:gd name="T49" fmla="*/ 105 h 848"/>
                <a:gd name="T50" fmla="*/ 1721 w 1725"/>
                <a:gd name="T51" fmla="*/ 138 h 848"/>
                <a:gd name="T52" fmla="*/ 1725 w 1725"/>
                <a:gd name="T53" fmla="*/ 173 h 848"/>
                <a:gd name="T54" fmla="*/ 1725 w 1725"/>
                <a:gd name="T55" fmla="*/ 672 h 848"/>
                <a:gd name="T56" fmla="*/ 1721 w 1725"/>
                <a:gd name="T57" fmla="*/ 707 h 848"/>
                <a:gd name="T58" fmla="*/ 1710 w 1725"/>
                <a:gd name="T59" fmla="*/ 740 h 848"/>
                <a:gd name="T60" fmla="*/ 1692 w 1725"/>
                <a:gd name="T61" fmla="*/ 770 h 848"/>
                <a:gd name="T62" fmla="*/ 1668 w 1725"/>
                <a:gd name="T63" fmla="*/ 797 h 848"/>
                <a:gd name="T64" fmla="*/ 1639 w 1725"/>
                <a:gd name="T65" fmla="*/ 818 h 848"/>
                <a:gd name="T66" fmla="*/ 1606 w 1725"/>
                <a:gd name="T67" fmla="*/ 834 h 848"/>
                <a:gd name="T68" fmla="*/ 1568 w 1725"/>
                <a:gd name="T69" fmla="*/ 844 h 848"/>
                <a:gd name="T70" fmla="*/ 1528 w 1725"/>
                <a:gd name="T7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25" h="848">
                  <a:moveTo>
                    <a:pt x="202" y="848"/>
                  </a:moveTo>
                  <a:lnTo>
                    <a:pt x="202" y="848"/>
                  </a:lnTo>
                  <a:lnTo>
                    <a:pt x="182" y="847"/>
                  </a:lnTo>
                  <a:lnTo>
                    <a:pt x="162" y="844"/>
                  </a:lnTo>
                  <a:lnTo>
                    <a:pt x="143" y="840"/>
                  </a:lnTo>
                  <a:lnTo>
                    <a:pt x="125" y="834"/>
                  </a:lnTo>
                  <a:lnTo>
                    <a:pt x="107" y="827"/>
                  </a:lnTo>
                  <a:lnTo>
                    <a:pt x="90" y="818"/>
                  </a:lnTo>
                  <a:lnTo>
                    <a:pt x="75" y="808"/>
                  </a:lnTo>
                  <a:lnTo>
                    <a:pt x="60" y="797"/>
                  </a:lnTo>
                  <a:lnTo>
                    <a:pt x="47" y="784"/>
                  </a:lnTo>
                  <a:lnTo>
                    <a:pt x="35" y="770"/>
                  </a:lnTo>
                  <a:lnTo>
                    <a:pt x="25" y="755"/>
                  </a:lnTo>
                  <a:lnTo>
                    <a:pt x="17" y="740"/>
                  </a:lnTo>
                  <a:lnTo>
                    <a:pt x="10" y="725"/>
                  </a:lnTo>
                  <a:lnTo>
                    <a:pt x="4" y="707"/>
                  </a:lnTo>
                  <a:lnTo>
                    <a:pt x="1" y="690"/>
                  </a:lnTo>
                  <a:lnTo>
                    <a:pt x="0" y="67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" y="155"/>
                  </a:lnTo>
                  <a:lnTo>
                    <a:pt x="4" y="138"/>
                  </a:lnTo>
                  <a:lnTo>
                    <a:pt x="10" y="122"/>
                  </a:lnTo>
                  <a:lnTo>
                    <a:pt x="17" y="105"/>
                  </a:lnTo>
                  <a:lnTo>
                    <a:pt x="25" y="90"/>
                  </a:lnTo>
                  <a:lnTo>
                    <a:pt x="35" y="76"/>
                  </a:lnTo>
                  <a:lnTo>
                    <a:pt x="47" y="62"/>
                  </a:lnTo>
                  <a:lnTo>
                    <a:pt x="60" y="49"/>
                  </a:lnTo>
                  <a:lnTo>
                    <a:pt x="75" y="38"/>
                  </a:lnTo>
                  <a:lnTo>
                    <a:pt x="90" y="29"/>
                  </a:lnTo>
                  <a:lnTo>
                    <a:pt x="107" y="20"/>
                  </a:lnTo>
                  <a:lnTo>
                    <a:pt x="125" y="13"/>
                  </a:lnTo>
                  <a:lnTo>
                    <a:pt x="143" y="8"/>
                  </a:lnTo>
                  <a:lnTo>
                    <a:pt x="162" y="2"/>
                  </a:lnTo>
                  <a:lnTo>
                    <a:pt x="182" y="1"/>
                  </a:lnTo>
                  <a:lnTo>
                    <a:pt x="202" y="0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549" y="1"/>
                  </a:lnTo>
                  <a:lnTo>
                    <a:pt x="1568" y="2"/>
                  </a:lnTo>
                  <a:lnTo>
                    <a:pt x="1588" y="8"/>
                  </a:lnTo>
                  <a:lnTo>
                    <a:pt x="1606" y="13"/>
                  </a:lnTo>
                  <a:lnTo>
                    <a:pt x="1622" y="20"/>
                  </a:lnTo>
                  <a:lnTo>
                    <a:pt x="1639" y="29"/>
                  </a:lnTo>
                  <a:lnTo>
                    <a:pt x="1654" y="38"/>
                  </a:lnTo>
                  <a:lnTo>
                    <a:pt x="1668" y="49"/>
                  </a:lnTo>
                  <a:lnTo>
                    <a:pt x="1681" y="62"/>
                  </a:lnTo>
                  <a:lnTo>
                    <a:pt x="1692" y="76"/>
                  </a:lnTo>
                  <a:lnTo>
                    <a:pt x="1701" y="90"/>
                  </a:lnTo>
                  <a:lnTo>
                    <a:pt x="1710" y="105"/>
                  </a:lnTo>
                  <a:lnTo>
                    <a:pt x="1717" y="122"/>
                  </a:lnTo>
                  <a:lnTo>
                    <a:pt x="1721" y="138"/>
                  </a:lnTo>
                  <a:lnTo>
                    <a:pt x="1724" y="155"/>
                  </a:lnTo>
                  <a:lnTo>
                    <a:pt x="1725" y="173"/>
                  </a:lnTo>
                  <a:lnTo>
                    <a:pt x="1725" y="672"/>
                  </a:lnTo>
                  <a:lnTo>
                    <a:pt x="1725" y="672"/>
                  </a:lnTo>
                  <a:lnTo>
                    <a:pt x="1724" y="690"/>
                  </a:lnTo>
                  <a:lnTo>
                    <a:pt x="1721" y="707"/>
                  </a:lnTo>
                  <a:lnTo>
                    <a:pt x="1717" y="725"/>
                  </a:lnTo>
                  <a:lnTo>
                    <a:pt x="1710" y="740"/>
                  </a:lnTo>
                  <a:lnTo>
                    <a:pt x="1701" y="755"/>
                  </a:lnTo>
                  <a:lnTo>
                    <a:pt x="1692" y="770"/>
                  </a:lnTo>
                  <a:lnTo>
                    <a:pt x="1681" y="784"/>
                  </a:lnTo>
                  <a:lnTo>
                    <a:pt x="1668" y="797"/>
                  </a:lnTo>
                  <a:lnTo>
                    <a:pt x="1654" y="808"/>
                  </a:lnTo>
                  <a:lnTo>
                    <a:pt x="1639" y="818"/>
                  </a:lnTo>
                  <a:lnTo>
                    <a:pt x="1622" y="827"/>
                  </a:lnTo>
                  <a:lnTo>
                    <a:pt x="1606" y="834"/>
                  </a:lnTo>
                  <a:lnTo>
                    <a:pt x="1588" y="840"/>
                  </a:lnTo>
                  <a:lnTo>
                    <a:pt x="1568" y="844"/>
                  </a:lnTo>
                  <a:lnTo>
                    <a:pt x="1549" y="847"/>
                  </a:lnTo>
                  <a:lnTo>
                    <a:pt x="1528" y="848"/>
                  </a:lnTo>
                  <a:lnTo>
                    <a:pt x="202" y="848"/>
                  </a:lnTo>
                  <a:close/>
                </a:path>
              </a:pathLst>
            </a:custGeom>
            <a:solidFill>
              <a:srgbClr val="D9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7" name="Freeform 118"/>
            <p:cNvSpPr>
              <a:spLocks/>
            </p:cNvSpPr>
            <p:nvPr/>
          </p:nvSpPr>
          <p:spPr bwMode="auto">
            <a:xfrm>
              <a:off x="4971" y="1859"/>
              <a:ext cx="1737" cy="627"/>
            </a:xfrm>
            <a:custGeom>
              <a:avLst/>
              <a:gdLst>
                <a:gd name="T0" fmla="*/ 1737 w 1737"/>
                <a:gd name="T1" fmla="*/ 425 h 627"/>
                <a:gd name="T2" fmla="*/ 1734 w 1737"/>
                <a:gd name="T3" fmla="*/ 465 h 627"/>
                <a:gd name="T4" fmla="*/ 1724 w 1737"/>
                <a:gd name="T5" fmla="*/ 502 h 627"/>
                <a:gd name="T6" fmla="*/ 1709 w 1737"/>
                <a:gd name="T7" fmla="*/ 537 h 627"/>
                <a:gd name="T8" fmla="*/ 1688 w 1737"/>
                <a:gd name="T9" fmla="*/ 567 h 627"/>
                <a:gd name="T10" fmla="*/ 1663 w 1737"/>
                <a:gd name="T11" fmla="*/ 592 h 627"/>
                <a:gd name="T12" fmla="*/ 1634 w 1737"/>
                <a:gd name="T13" fmla="*/ 610 h 627"/>
                <a:gd name="T14" fmla="*/ 1601 w 1737"/>
                <a:gd name="T15" fmla="*/ 623 h 627"/>
                <a:gd name="T16" fmla="*/ 1566 w 1737"/>
                <a:gd name="T17" fmla="*/ 627 h 627"/>
                <a:gd name="T18" fmla="*/ 179 w 1737"/>
                <a:gd name="T19" fmla="*/ 627 h 627"/>
                <a:gd name="T20" fmla="*/ 145 w 1737"/>
                <a:gd name="T21" fmla="*/ 623 h 627"/>
                <a:gd name="T22" fmla="*/ 110 w 1737"/>
                <a:gd name="T23" fmla="*/ 610 h 627"/>
                <a:gd name="T24" fmla="*/ 79 w 1737"/>
                <a:gd name="T25" fmla="*/ 592 h 627"/>
                <a:gd name="T26" fmla="*/ 53 w 1737"/>
                <a:gd name="T27" fmla="*/ 567 h 627"/>
                <a:gd name="T28" fmla="*/ 31 w 1737"/>
                <a:gd name="T29" fmla="*/ 537 h 627"/>
                <a:gd name="T30" fmla="*/ 14 w 1737"/>
                <a:gd name="T31" fmla="*/ 502 h 627"/>
                <a:gd name="T32" fmla="*/ 5 w 1737"/>
                <a:gd name="T33" fmla="*/ 465 h 627"/>
                <a:gd name="T34" fmla="*/ 0 w 1737"/>
                <a:gd name="T35" fmla="*/ 425 h 627"/>
                <a:gd name="T36" fmla="*/ 0 w 1737"/>
                <a:gd name="T37" fmla="*/ 197 h 627"/>
                <a:gd name="T38" fmla="*/ 5 w 1737"/>
                <a:gd name="T39" fmla="*/ 157 h 627"/>
                <a:gd name="T40" fmla="*/ 14 w 1737"/>
                <a:gd name="T41" fmla="*/ 119 h 627"/>
                <a:gd name="T42" fmla="*/ 31 w 1737"/>
                <a:gd name="T43" fmla="*/ 86 h 627"/>
                <a:gd name="T44" fmla="*/ 53 w 1737"/>
                <a:gd name="T45" fmla="*/ 57 h 627"/>
                <a:gd name="T46" fmla="*/ 79 w 1737"/>
                <a:gd name="T47" fmla="*/ 34 h 627"/>
                <a:gd name="T48" fmla="*/ 110 w 1737"/>
                <a:gd name="T49" fmla="*/ 15 h 627"/>
                <a:gd name="T50" fmla="*/ 145 w 1737"/>
                <a:gd name="T51" fmla="*/ 4 h 627"/>
                <a:gd name="T52" fmla="*/ 179 w 1737"/>
                <a:gd name="T53" fmla="*/ 0 h 627"/>
                <a:gd name="T54" fmla="*/ 1566 w 1737"/>
                <a:gd name="T55" fmla="*/ 0 h 627"/>
                <a:gd name="T56" fmla="*/ 1601 w 1737"/>
                <a:gd name="T57" fmla="*/ 4 h 627"/>
                <a:gd name="T58" fmla="*/ 1634 w 1737"/>
                <a:gd name="T59" fmla="*/ 15 h 627"/>
                <a:gd name="T60" fmla="*/ 1663 w 1737"/>
                <a:gd name="T61" fmla="*/ 34 h 627"/>
                <a:gd name="T62" fmla="*/ 1688 w 1737"/>
                <a:gd name="T63" fmla="*/ 57 h 627"/>
                <a:gd name="T64" fmla="*/ 1709 w 1737"/>
                <a:gd name="T65" fmla="*/ 86 h 627"/>
                <a:gd name="T66" fmla="*/ 1724 w 1737"/>
                <a:gd name="T67" fmla="*/ 119 h 627"/>
                <a:gd name="T68" fmla="*/ 1734 w 1737"/>
                <a:gd name="T69" fmla="*/ 157 h 627"/>
                <a:gd name="T70" fmla="*/ 1737 w 1737"/>
                <a:gd name="T71" fmla="*/ 19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37" h="627">
                  <a:moveTo>
                    <a:pt x="1737" y="425"/>
                  </a:moveTo>
                  <a:lnTo>
                    <a:pt x="1737" y="425"/>
                  </a:lnTo>
                  <a:lnTo>
                    <a:pt x="1735" y="445"/>
                  </a:lnTo>
                  <a:lnTo>
                    <a:pt x="1734" y="465"/>
                  </a:lnTo>
                  <a:lnTo>
                    <a:pt x="1730" y="484"/>
                  </a:lnTo>
                  <a:lnTo>
                    <a:pt x="1724" y="502"/>
                  </a:lnTo>
                  <a:lnTo>
                    <a:pt x="1717" y="520"/>
                  </a:lnTo>
                  <a:lnTo>
                    <a:pt x="1709" y="537"/>
                  </a:lnTo>
                  <a:lnTo>
                    <a:pt x="1699" y="552"/>
                  </a:lnTo>
                  <a:lnTo>
                    <a:pt x="1688" y="567"/>
                  </a:lnTo>
                  <a:lnTo>
                    <a:pt x="1676" y="580"/>
                  </a:lnTo>
                  <a:lnTo>
                    <a:pt x="1663" y="592"/>
                  </a:lnTo>
                  <a:lnTo>
                    <a:pt x="1648" y="602"/>
                  </a:lnTo>
                  <a:lnTo>
                    <a:pt x="1634" y="610"/>
                  </a:lnTo>
                  <a:lnTo>
                    <a:pt x="1617" y="617"/>
                  </a:lnTo>
                  <a:lnTo>
                    <a:pt x="1601" y="623"/>
                  </a:lnTo>
                  <a:lnTo>
                    <a:pt x="1584" y="626"/>
                  </a:lnTo>
                  <a:lnTo>
                    <a:pt x="1566" y="627"/>
                  </a:lnTo>
                  <a:lnTo>
                    <a:pt x="179" y="627"/>
                  </a:lnTo>
                  <a:lnTo>
                    <a:pt x="179" y="627"/>
                  </a:lnTo>
                  <a:lnTo>
                    <a:pt x="161" y="626"/>
                  </a:lnTo>
                  <a:lnTo>
                    <a:pt x="145" y="623"/>
                  </a:lnTo>
                  <a:lnTo>
                    <a:pt x="127" y="617"/>
                  </a:lnTo>
                  <a:lnTo>
                    <a:pt x="110" y="610"/>
                  </a:lnTo>
                  <a:lnTo>
                    <a:pt x="95" y="602"/>
                  </a:lnTo>
                  <a:lnTo>
                    <a:pt x="79" y="592"/>
                  </a:lnTo>
                  <a:lnTo>
                    <a:pt x="66" y="580"/>
                  </a:lnTo>
                  <a:lnTo>
                    <a:pt x="53" y="567"/>
                  </a:lnTo>
                  <a:lnTo>
                    <a:pt x="42" y="552"/>
                  </a:lnTo>
                  <a:lnTo>
                    <a:pt x="31" y="537"/>
                  </a:lnTo>
                  <a:lnTo>
                    <a:pt x="23" y="520"/>
                  </a:lnTo>
                  <a:lnTo>
                    <a:pt x="14" y="502"/>
                  </a:lnTo>
                  <a:lnTo>
                    <a:pt x="9" y="484"/>
                  </a:lnTo>
                  <a:lnTo>
                    <a:pt x="5" y="465"/>
                  </a:lnTo>
                  <a:lnTo>
                    <a:pt x="2" y="445"/>
                  </a:lnTo>
                  <a:lnTo>
                    <a:pt x="0" y="425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6"/>
                  </a:lnTo>
                  <a:lnTo>
                    <a:pt x="5" y="157"/>
                  </a:lnTo>
                  <a:lnTo>
                    <a:pt x="9" y="138"/>
                  </a:lnTo>
                  <a:lnTo>
                    <a:pt x="14" y="119"/>
                  </a:lnTo>
                  <a:lnTo>
                    <a:pt x="23" y="103"/>
                  </a:lnTo>
                  <a:lnTo>
                    <a:pt x="31" y="86"/>
                  </a:lnTo>
                  <a:lnTo>
                    <a:pt x="42" y="71"/>
                  </a:lnTo>
                  <a:lnTo>
                    <a:pt x="53" y="57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5" y="24"/>
                  </a:lnTo>
                  <a:lnTo>
                    <a:pt x="110" y="15"/>
                  </a:lnTo>
                  <a:lnTo>
                    <a:pt x="127" y="9"/>
                  </a:lnTo>
                  <a:lnTo>
                    <a:pt x="145" y="4"/>
                  </a:lnTo>
                  <a:lnTo>
                    <a:pt x="161" y="2"/>
                  </a:lnTo>
                  <a:lnTo>
                    <a:pt x="179" y="0"/>
                  </a:lnTo>
                  <a:lnTo>
                    <a:pt x="1566" y="0"/>
                  </a:lnTo>
                  <a:lnTo>
                    <a:pt x="1566" y="0"/>
                  </a:lnTo>
                  <a:lnTo>
                    <a:pt x="1584" y="2"/>
                  </a:lnTo>
                  <a:lnTo>
                    <a:pt x="1601" y="4"/>
                  </a:lnTo>
                  <a:lnTo>
                    <a:pt x="1617" y="9"/>
                  </a:lnTo>
                  <a:lnTo>
                    <a:pt x="1634" y="15"/>
                  </a:lnTo>
                  <a:lnTo>
                    <a:pt x="1648" y="24"/>
                  </a:lnTo>
                  <a:lnTo>
                    <a:pt x="1663" y="34"/>
                  </a:lnTo>
                  <a:lnTo>
                    <a:pt x="1676" y="45"/>
                  </a:lnTo>
                  <a:lnTo>
                    <a:pt x="1688" y="57"/>
                  </a:lnTo>
                  <a:lnTo>
                    <a:pt x="1699" y="71"/>
                  </a:lnTo>
                  <a:lnTo>
                    <a:pt x="1709" y="86"/>
                  </a:lnTo>
                  <a:lnTo>
                    <a:pt x="1717" y="103"/>
                  </a:lnTo>
                  <a:lnTo>
                    <a:pt x="1724" y="119"/>
                  </a:lnTo>
                  <a:lnTo>
                    <a:pt x="1730" y="138"/>
                  </a:lnTo>
                  <a:lnTo>
                    <a:pt x="1734" y="157"/>
                  </a:lnTo>
                  <a:lnTo>
                    <a:pt x="1735" y="176"/>
                  </a:lnTo>
                  <a:lnTo>
                    <a:pt x="1737" y="197"/>
                  </a:lnTo>
                  <a:lnTo>
                    <a:pt x="1737" y="4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8" name="Freeform 119"/>
            <p:cNvSpPr>
              <a:spLocks/>
            </p:cNvSpPr>
            <p:nvPr/>
          </p:nvSpPr>
          <p:spPr bwMode="auto">
            <a:xfrm>
              <a:off x="6706" y="2284"/>
              <a:ext cx="4" cy="44"/>
            </a:xfrm>
            <a:custGeom>
              <a:avLst/>
              <a:gdLst>
                <a:gd name="T0" fmla="*/ 4 w 4"/>
                <a:gd name="T1" fmla="*/ 0 h 44"/>
                <a:gd name="T2" fmla="*/ 3 w 4"/>
                <a:gd name="T3" fmla="*/ 20 h 44"/>
                <a:gd name="T4" fmla="*/ 2 w 4"/>
                <a:gd name="T5" fmla="*/ 40 h 44"/>
                <a:gd name="T6" fmla="*/ 0 w 4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4">
                  <a:moveTo>
                    <a:pt x="4" y="0"/>
                  </a:moveTo>
                  <a:lnTo>
                    <a:pt x="3" y="20"/>
                  </a:lnTo>
                  <a:lnTo>
                    <a:pt x="2" y="40"/>
                  </a:lnTo>
                  <a:lnTo>
                    <a:pt x="0" y="44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9" name="Freeform 120"/>
            <p:cNvSpPr>
              <a:spLocks/>
            </p:cNvSpPr>
            <p:nvPr/>
          </p:nvSpPr>
          <p:spPr bwMode="auto">
            <a:xfrm>
              <a:off x="6672" y="2369"/>
              <a:ext cx="22" cy="39"/>
            </a:xfrm>
            <a:custGeom>
              <a:avLst/>
              <a:gdLst>
                <a:gd name="T0" fmla="*/ 22 w 22"/>
                <a:gd name="T1" fmla="*/ 0 h 39"/>
                <a:gd name="T2" fmla="*/ 18 w 22"/>
                <a:gd name="T3" fmla="*/ 10 h 39"/>
                <a:gd name="T4" fmla="*/ 9 w 22"/>
                <a:gd name="T5" fmla="*/ 27 h 39"/>
                <a:gd name="T6" fmla="*/ 0 w 2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22" y="0"/>
                  </a:moveTo>
                  <a:lnTo>
                    <a:pt x="18" y="10"/>
                  </a:lnTo>
                  <a:lnTo>
                    <a:pt x="9" y="27"/>
                  </a:ln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0" name="Freeform 121"/>
            <p:cNvSpPr>
              <a:spLocks/>
            </p:cNvSpPr>
            <p:nvPr/>
          </p:nvSpPr>
          <p:spPr bwMode="auto">
            <a:xfrm>
              <a:off x="6606" y="2442"/>
              <a:ext cx="36" cy="25"/>
            </a:xfrm>
            <a:custGeom>
              <a:avLst/>
              <a:gdLst>
                <a:gd name="T0" fmla="*/ 36 w 36"/>
                <a:gd name="T1" fmla="*/ 0 h 25"/>
                <a:gd name="T2" fmla="*/ 28 w 36"/>
                <a:gd name="T3" fmla="*/ 7 h 25"/>
                <a:gd name="T4" fmla="*/ 14 w 36"/>
                <a:gd name="T5" fmla="*/ 18 h 25"/>
                <a:gd name="T6" fmla="*/ 0 w 36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5">
                  <a:moveTo>
                    <a:pt x="36" y="0"/>
                  </a:moveTo>
                  <a:lnTo>
                    <a:pt x="28" y="7"/>
                  </a:lnTo>
                  <a:lnTo>
                    <a:pt x="14" y="18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1" name="Freeform 122"/>
            <p:cNvSpPr>
              <a:spLocks/>
            </p:cNvSpPr>
            <p:nvPr/>
          </p:nvSpPr>
          <p:spPr bwMode="auto">
            <a:xfrm>
              <a:off x="6520" y="2480"/>
              <a:ext cx="45" cy="3"/>
            </a:xfrm>
            <a:custGeom>
              <a:avLst/>
              <a:gdLst>
                <a:gd name="T0" fmla="*/ 45 w 45"/>
                <a:gd name="T1" fmla="*/ 0 h 3"/>
                <a:gd name="T2" fmla="*/ 35 w 45"/>
                <a:gd name="T3" fmla="*/ 2 h 3"/>
                <a:gd name="T4" fmla="*/ 17 w 45"/>
                <a:gd name="T5" fmla="*/ 3 h 3"/>
                <a:gd name="T6" fmla="*/ 0 w 4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">
                  <a:moveTo>
                    <a:pt x="45" y="0"/>
                  </a:moveTo>
                  <a:lnTo>
                    <a:pt x="35" y="2"/>
                  </a:lnTo>
                  <a:lnTo>
                    <a:pt x="17" y="3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2" name="Line 123"/>
            <p:cNvSpPr>
              <a:spLocks noChangeShapeType="1"/>
            </p:cNvSpPr>
            <p:nvPr/>
          </p:nvSpPr>
          <p:spPr bwMode="auto">
            <a:xfrm flipH="1">
              <a:off x="6432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3" name="Line 124"/>
            <p:cNvSpPr>
              <a:spLocks noChangeShapeType="1"/>
            </p:cNvSpPr>
            <p:nvPr/>
          </p:nvSpPr>
          <p:spPr bwMode="auto">
            <a:xfrm flipH="1">
              <a:off x="6343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4" name="Line 125"/>
            <p:cNvSpPr>
              <a:spLocks noChangeShapeType="1"/>
            </p:cNvSpPr>
            <p:nvPr/>
          </p:nvSpPr>
          <p:spPr bwMode="auto">
            <a:xfrm flipH="1">
              <a:off x="6254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5" name="Line 126"/>
            <p:cNvSpPr>
              <a:spLocks noChangeShapeType="1"/>
            </p:cNvSpPr>
            <p:nvPr/>
          </p:nvSpPr>
          <p:spPr bwMode="auto">
            <a:xfrm flipH="1">
              <a:off x="6165" y="2483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6" name="Line 127"/>
            <p:cNvSpPr>
              <a:spLocks noChangeShapeType="1"/>
            </p:cNvSpPr>
            <p:nvPr/>
          </p:nvSpPr>
          <p:spPr bwMode="auto">
            <a:xfrm flipH="1">
              <a:off x="6077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7" name="Line 128"/>
            <p:cNvSpPr>
              <a:spLocks noChangeShapeType="1"/>
            </p:cNvSpPr>
            <p:nvPr/>
          </p:nvSpPr>
          <p:spPr bwMode="auto">
            <a:xfrm flipH="1">
              <a:off x="5988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8" name="Line 129"/>
            <p:cNvSpPr>
              <a:spLocks noChangeShapeType="1"/>
            </p:cNvSpPr>
            <p:nvPr/>
          </p:nvSpPr>
          <p:spPr bwMode="auto">
            <a:xfrm flipH="1">
              <a:off x="5899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9" name="Line 130"/>
            <p:cNvSpPr>
              <a:spLocks noChangeShapeType="1"/>
            </p:cNvSpPr>
            <p:nvPr/>
          </p:nvSpPr>
          <p:spPr bwMode="auto">
            <a:xfrm flipH="1">
              <a:off x="5810" y="2483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0" name="Line 131"/>
            <p:cNvSpPr>
              <a:spLocks noChangeShapeType="1"/>
            </p:cNvSpPr>
            <p:nvPr/>
          </p:nvSpPr>
          <p:spPr bwMode="auto">
            <a:xfrm flipH="1">
              <a:off x="5722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1" name="Line 132"/>
            <p:cNvSpPr>
              <a:spLocks noChangeShapeType="1"/>
            </p:cNvSpPr>
            <p:nvPr/>
          </p:nvSpPr>
          <p:spPr bwMode="auto">
            <a:xfrm flipH="1">
              <a:off x="5633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2" name="Line 133"/>
            <p:cNvSpPr>
              <a:spLocks noChangeShapeType="1"/>
            </p:cNvSpPr>
            <p:nvPr/>
          </p:nvSpPr>
          <p:spPr bwMode="auto">
            <a:xfrm flipH="1">
              <a:off x="5544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3" name="Line 134"/>
            <p:cNvSpPr>
              <a:spLocks noChangeShapeType="1"/>
            </p:cNvSpPr>
            <p:nvPr/>
          </p:nvSpPr>
          <p:spPr bwMode="auto">
            <a:xfrm flipH="1">
              <a:off x="5455" y="2483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4" name="Line 135"/>
            <p:cNvSpPr>
              <a:spLocks noChangeShapeType="1"/>
            </p:cNvSpPr>
            <p:nvPr/>
          </p:nvSpPr>
          <p:spPr bwMode="auto">
            <a:xfrm flipH="1">
              <a:off x="5367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5" name="Line 136"/>
            <p:cNvSpPr>
              <a:spLocks noChangeShapeType="1"/>
            </p:cNvSpPr>
            <p:nvPr/>
          </p:nvSpPr>
          <p:spPr bwMode="auto">
            <a:xfrm flipH="1">
              <a:off x="5278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6" name="Line 137"/>
            <p:cNvSpPr>
              <a:spLocks noChangeShapeType="1"/>
            </p:cNvSpPr>
            <p:nvPr/>
          </p:nvSpPr>
          <p:spPr bwMode="auto">
            <a:xfrm flipH="1">
              <a:off x="5189" y="2483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7" name="Freeform 138"/>
            <p:cNvSpPr>
              <a:spLocks/>
            </p:cNvSpPr>
            <p:nvPr/>
          </p:nvSpPr>
          <p:spPr bwMode="auto">
            <a:xfrm>
              <a:off x="5100" y="2475"/>
              <a:ext cx="45" cy="8"/>
            </a:xfrm>
            <a:custGeom>
              <a:avLst/>
              <a:gdLst>
                <a:gd name="T0" fmla="*/ 45 w 45"/>
                <a:gd name="T1" fmla="*/ 8 h 8"/>
                <a:gd name="T2" fmla="*/ 32 w 45"/>
                <a:gd name="T3" fmla="*/ 7 h 8"/>
                <a:gd name="T4" fmla="*/ 16 w 45"/>
                <a:gd name="T5" fmla="*/ 4 h 8"/>
                <a:gd name="T6" fmla="*/ 0 w 4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8">
                  <a:moveTo>
                    <a:pt x="45" y="8"/>
                  </a:moveTo>
                  <a:lnTo>
                    <a:pt x="32" y="7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8" name="Freeform 139"/>
            <p:cNvSpPr>
              <a:spLocks/>
            </p:cNvSpPr>
            <p:nvPr/>
          </p:nvSpPr>
          <p:spPr bwMode="auto">
            <a:xfrm>
              <a:off x="5028" y="2426"/>
              <a:ext cx="34" cy="29"/>
            </a:xfrm>
            <a:custGeom>
              <a:avLst/>
              <a:gdLst>
                <a:gd name="T0" fmla="*/ 34 w 34"/>
                <a:gd name="T1" fmla="*/ 29 h 29"/>
                <a:gd name="T2" fmla="*/ 24 w 34"/>
                <a:gd name="T3" fmla="*/ 23 h 29"/>
                <a:gd name="T4" fmla="*/ 10 w 34"/>
                <a:gd name="T5" fmla="*/ 11 h 29"/>
                <a:gd name="T6" fmla="*/ 0 w 34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34" y="29"/>
                  </a:moveTo>
                  <a:lnTo>
                    <a:pt x="24" y="23"/>
                  </a:ln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9" name="Freeform 140"/>
            <p:cNvSpPr>
              <a:spLocks/>
            </p:cNvSpPr>
            <p:nvPr/>
          </p:nvSpPr>
          <p:spPr bwMode="auto">
            <a:xfrm>
              <a:off x="4984" y="2350"/>
              <a:ext cx="18" cy="40"/>
            </a:xfrm>
            <a:custGeom>
              <a:avLst/>
              <a:gdLst>
                <a:gd name="T0" fmla="*/ 18 w 18"/>
                <a:gd name="T1" fmla="*/ 40 h 40"/>
                <a:gd name="T2" fmla="*/ 11 w 18"/>
                <a:gd name="T3" fmla="*/ 29 h 40"/>
                <a:gd name="T4" fmla="*/ 4 w 18"/>
                <a:gd name="T5" fmla="*/ 11 h 40"/>
                <a:gd name="T6" fmla="*/ 0 w 18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0">
                  <a:moveTo>
                    <a:pt x="18" y="40"/>
                  </a:moveTo>
                  <a:lnTo>
                    <a:pt x="11" y="29"/>
                  </a:lnTo>
                  <a:lnTo>
                    <a:pt x="4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0" name="Freeform 141"/>
            <p:cNvSpPr>
              <a:spLocks/>
            </p:cNvSpPr>
            <p:nvPr/>
          </p:nvSpPr>
          <p:spPr bwMode="auto">
            <a:xfrm>
              <a:off x="4974" y="2263"/>
              <a:ext cx="2" cy="44"/>
            </a:xfrm>
            <a:custGeom>
              <a:avLst/>
              <a:gdLst>
                <a:gd name="T0" fmla="*/ 2 w 2"/>
                <a:gd name="T1" fmla="*/ 44 h 44"/>
                <a:gd name="T2" fmla="*/ 2 w 2"/>
                <a:gd name="T3" fmla="*/ 41 h 44"/>
                <a:gd name="T4" fmla="*/ 0 w 2"/>
                <a:gd name="T5" fmla="*/ 21 h 44"/>
                <a:gd name="T6" fmla="*/ 0 w 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4">
                  <a:moveTo>
                    <a:pt x="2" y="44"/>
                  </a:moveTo>
                  <a:lnTo>
                    <a:pt x="2" y="41"/>
                  </a:ln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1" name="Line 142"/>
            <p:cNvSpPr>
              <a:spLocks noChangeShapeType="1"/>
            </p:cNvSpPr>
            <p:nvPr/>
          </p:nvSpPr>
          <p:spPr bwMode="auto">
            <a:xfrm flipV="1">
              <a:off x="4974" y="2174"/>
              <a:ext cx="0" cy="44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2" name="Line 143"/>
            <p:cNvSpPr>
              <a:spLocks noChangeShapeType="1"/>
            </p:cNvSpPr>
            <p:nvPr/>
          </p:nvSpPr>
          <p:spPr bwMode="auto">
            <a:xfrm flipV="1">
              <a:off x="4974" y="2085"/>
              <a:ext cx="0" cy="45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3" name="Freeform 144"/>
            <p:cNvSpPr>
              <a:spLocks/>
            </p:cNvSpPr>
            <p:nvPr/>
          </p:nvSpPr>
          <p:spPr bwMode="auto">
            <a:xfrm>
              <a:off x="4976" y="1997"/>
              <a:ext cx="6" cy="44"/>
            </a:xfrm>
            <a:custGeom>
              <a:avLst/>
              <a:gdLst>
                <a:gd name="T0" fmla="*/ 0 w 6"/>
                <a:gd name="T1" fmla="*/ 44 h 44"/>
                <a:gd name="T2" fmla="*/ 0 w 6"/>
                <a:gd name="T3" fmla="*/ 38 h 44"/>
                <a:gd name="T4" fmla="*/ 2 w 6"/>
                <a:gd name="T5" fmla="*/ 19 h 44"/>
                <a:gd name="T6" fmla="*/ 6 w 6"/>
                <a:gd name="T7" fmla="*/ 0 h 44"/>
                <a:gd name="T8" fmla="*/ 6 w 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4">
                  <a:moveTo>
                    <a:pt x="0" y="44"/>
                  </a:moveTo>
                  <a:lnTo>
                    <a:pt x="0" y="38"/>
                  </a:lnTo>
                  <a:lnTo>
                    <a:pt x="2" y="19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4" name="Freeform 145"/>
            <p:cNvSpPr>
              <a:spLocks/>
            </p:cNvSpPr>
            <p:nvPr/>
          </p:nvSpPr>
          <p:spPr bwMode="auto">
            <a:xfrm>
              <a:off x="4998" y="1919"/>
              <a:ext cx="25" cy="36"/>
            </a:xfrm>
            <a:custGeom>
              <a:avLst/>
              <a:gdLst>
                <a:gd name="T0" fmla="*/ 0 w 25"/>
                <a:gd name="T1" fmla="*/ 36 h 36"/>
                <a:gd name="T2" fmla="*/ 7 w 25"/>
                <a:gd name="T3" fmla="*/ 25 h 36"/>
                <a:gd name="T4" fmla="*/ 16 w 25"/>
                <a:gd name="T5" fmla="*/ 10 h 36"/>
                <a:gd name="T6" fmla="*/ 25 w 2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0" y="36"/>
                  </a:moveTo>
                  <a:lnTo>
                    <a:pt x="7" y="25"/>
                  </a:lnTo>
                  <a:lnTo>
                    <a:pt x="16" y="1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5" name="Freeform 146"/>
            <p:cNvSpPr>
              <a:spLocks/>
            </p:cNvSpPr>
            <p:nvPr/>
          </p:nvSpPr>
          <p:spPr bwMode="auto">
            <a:xfrm>
              <a:off x="5055" y="1868"/>
              <a:ext cx="38" cy="20"/>
            </a:xfrm>
            <a:custGeom>
              <a:avLst/>
              <a:gdLst>
                <a:gd name="T0" fmla="*/ 0 w 38"/>
                <a:gd name="T1" fmla="*/ 20 h 20"/>
                <a:gd name="T2" fmla="*/ 12 w 38"/>
                <a:gd name="T3" fmla="*/ 12 h 20"/>
                <a:gd name="T4" fmla="*/ 27 w 38"/>
                <a:gd name="T5" fmla="*/ 4 h 20"/>
                <a:gd name="T6" fmla="*/ 38 w 3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0">
                  <a:moveTo>
                    <a:pt x="0" y="20"/>
                  </a:moveTo>
                  <a:lnTo>
                    <a:pt x="12" y="12"/>
                  </a:lnTo>
                  <a:lnTo>
                    <a:pt x="27" y="4"/>
                  </a:lnTo>
                  <a:lnTo>
                    <a:pt x="38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6" name="Freeform 147"/>
            <p:cNvSpPr>
              <a:spLocks/>
            </p:cNvSpPr>
            <p:nvPr/>
          </p:nvSpPr>
          <p:spPr bwMode="auto">
            <a:xfrm>
              <a:off x="5136" y="1856"/>
              <a:ext cx="45" cy="2"/>
            </a:xfrm>
            <a:custGeom>
              <a:avLst/>
              <a:gdLst>
                <a:gd name="T0" fmla="*/ 0 w 45"/>
                <a:gd name="T1" fmla="*/ 2 h 2"/>
                <a:gd name="T2" fmla="*/ 14 w 45"/>
                <a:gd name="T3" fmla="*/ 0 h 2"/>
                <a:gd name="T4" fmla="*/ 45 w 4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">
                  <a:moveTo>
                    <a:pt x="0" y="2"/>
                  </a:moveTo>
                  <a:lnTo>
                    <a:pt x="14" y="0"/>
                  </a:lnTo>
                  <a:lnTo>
                    <a:pt x="45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7" name="Line 148"/>
            <p:cNvSpPr>
              <a:spLocks noChangeShapeType="1"/>
            </p:cNvSpPr>
            <p:nvPr/>
          </p:nvSpPr>
          <p:spPr bwMode="auto">
            <a:xfrm>
              <a:off x="5225" y="1856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8" name="Line 149"/>
            <p:cNvSpPr>
              <a:spLocks noChangeShapeType="1"/>
            </p:cNvSpPr>
            <p:nvPr/>
          </p:nvSpPr>
          <p:spPr bwMode="auto">
            <a:xfrm>
              <a:off x="5314" y="1856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9" name="Line 150"/>
            <p:cNvSpPr>
              <a:spLocks noChangeShapeType="1"/>
            </p:cNvSpPr>
            <p:nvPr/>
          </p:nvSpPr>
          <p:spPr bwMode="auto">
            <a:xfrm>
              <a:off x="5403" y="1856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0" name="Line 151"/>
            <p:cNvSpPr>
              <a:spLocks noChangeShapeType="1"/>
            </p:cNvSpPr>
            <p:nvPr/>
          </p:nvSpPr>
          <p:spPr bwMode="auto">
            <a:xfrm>
              <a:off x="5491" y="1856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1" name="Line 152"/>
            <p:cNvSpPr>
              <a:spLocks noChangeShapeType="1"/>
            </p:cNvSpPr>
            <p:nvPr/>
          </p:nvSpPr>
          <p:spPr bwMode="auto">
            <a:xfrm>
              <a:off x="5580" y="1856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2" name="Line 153"/>
            <p:cNvSpPr>
              <a:spLocks noChangeShapeType="1"/>
            </p:cNvSpPr>
            <p:nvPr/>
          </p:nvSpPr>
          <p:spPr bwMode="auto">
            <a:xfrm>
              <a:off x="5669" y="1856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3" name="Line 154"/>
            <p:cNvSpPr>
              <a:spLocks noChangeShapeType="1"/>
            </p:cNvSpPr>
            <p:nvPr/>
          </p:nvSpPr>
          <p:spPr bwMode="auto">
            <a:xfrm>
              <a:off x="5758" y="1856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4" name="Line 155"/>
            <p:cNvSpPr>
              <a:spLocks noChangeShapeType="1"/>
            </p:cNvSpPr>
            <p:nvPr/>
          </p:nvSpPr>
          <p:spPr bwMode="auto">
            <a:xfrm>
              <a:off x="5846" y="1856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5" name="Line 156"/>
            <p:cNvSpPr>
              <a:spLocks noChangeShapeType="1"/>
            </p:cNvSpPr>
            <p:nvPr/>
          </p:nvSpPr>
          <p:spPr bwMode="auto">
            <a:xfrm>
              <a:off x="5935" y="1856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6" name="Line 157"/>
            <p:cNvSpPr>
              <a:spLocks noChangeShapeType="1"/>
            </p:cNvSpPr>
            <p:nvPr/>
          </p:nvSpPr>
          <p:spPr bwMode="auto">
            <a:xfrm>
              <a:off x="6024" y="1856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7" name="Line 158"/>
            <p:cNvSpPr>
              <a:spLocks noChangeShapeType="1"/>
            </p:cNvSpPr>
            <p:nvPr/>
          </p:nvSpPr>
          <p:spPr bwMode="auto">
            <a:xfrm>
              <a:off x="6113" y="1856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8" name="Line 159"/>
            <p:cNvSpPr>
              <a:spLocks noChangeShapeType="1"/>
            </p:cNvSpPr>
            <p:nvPr/>
          </p:nvSpPr>
          <p:spPr bwMode="auto">
            <a:xfrm>
              <a:off x="6201" y="1856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9" name="Line 160"/>
            <p:cNvSpPr>
              <a:spLocks noChangeShapeType="1"/>
            </p:cNvSpPr>
            <p:nvPr/>
          </p:nvSpPr>
          <p:spPr bwMode="auto">
            <a:xfrm>
              <a:off x="6290" y="1856"/>
              <a:ext cx="45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0" name="Line 161"/>
            <p:cNvSpPr>
              <a:spLocks noChangeShapeType="1"/>
            </p:cNvSpPr>
            <p:nvPr/>
          </p:nvSpPr>
          <p:spPr bwMode="auto">
            <a:xfrm>
              <a:off x="6379" y="1856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1" name="Line 162"/>
            <p:cNvSpPr>
              <a:spLocks noChangeShapeType="1"/>
            </p:cNvSpPr>
            <p:nvPr/>
          </p:nvSpPr>
          <p:spPr bwMode="auto">
            <a:xfrm>
              <a:off x="6468" y="1856"/>
              <a:ext cx="44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2" name="Freeform 163"/>
            <p:cNvSpPr>
              <a:spLocks/>
            </p:cNvSpPr>
            <p:nvPr/>
          </p:nvSpPr>
          <p:spPr bwMode="auto">
            <a:xfrm>
              <a:off x="6556" y="1858"/>
              <a:ext cx="43" cy="12"/>
            </a:xfrm>
            <a:custGeom>
              <a:avLst/>
              <a:gdLst>
                <a:gd name="T0" fmla="*/ 0 w 43"/>
                <a:gd name="T1" fmla="*/ 0 h 12"/>
                <a:gd name="T2" fmla="*/ 16 w 43"/>
                <a:gd name="T3" fmla="*/ 3 h 12"/>
                <a:gd name="T4" fmla="*/ 32 w 43"/>
                <a:gd name="T5" fmla="*/ 7 h 12"/>
                <a:gd name="T6" fmla="*/ 43 w 4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2">
                  <a:moveTo>
                    <a:pt x="0" y="0"/>
                  </a:moveTo>
                  <a:lnTo>
                    <a:pt x="16" y="3"/>
                  </a:lnTo>
                  <a:lnTo>
                    <a:pt x="32" y="7"/>
                  </a:lnTo>
                  <a:lnTo>
                    <a:pt x="43" y="12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3" name="Freeform 164"/>
            <p:cNvSpPr>
              <a:spLocks/>
            </p:cNvSpPr>
            <p:nvPr/>
          </p:nvSpPr>
          <p:spPr bwMode="auto">
            <a:xfrm>
              <a:off x="6637" y="1893"/>
              <a:ext cx="30" cy="31"/>
            </a:xfrm>
            <a:custGeom>
              <a:avLst/>
              <a:gdLst>
                <a:gd name="T0" fmla="*/ 0 w 30"/>
                <a:gd name="T1" fmla="*/ 0 h 31"/>
                <a:gd name="T2" fmla="*/ 11 w 30"/>
                <a:gd name="T3" fmla="*/ 9 h 31"/>
                <a:gd name="T4" fmla="*/ 23 w 30"/>
                <a:gd name="T5" fmla="*/ 22 h 31"/>
                <a:gd name="T6" fmla="*/ 30 w 30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11" y="9"/>
                  </a:lnTo>
                  <a:lnTo>
                    <a:pt x="23" y="22"/>
                  </a:lnTo>
                  <a:lnTo>
                    <a:pt x="30" y="3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4" name="Freeform 165"/>
            <p:cNvSpPr>
              <a:spLocks/>
            </p:cNvSpPr>
            <p:nvPr/>
          </p:nvSpPr>
          <p:spPr bwMode="auto">
            <a:xfrm>
              <a:off x="6691" y="1963"/>
              <a:ext cx="14" cy="42"/>
            </a:xfrm>
            <a:custGeom>
              <a:avLst/>
              <a:gdLst>
                <a:gd name="T0" fmla="*/ 0 w 14"/>
                <a:gd name="T1" fmla="*/ 0 h 42"/>
                <a:gd name="T2" fmla="*/ 5 w 14"/>
                <a:gd name="T3" fmla="*/ 15 h 42"/>
                <a:gd name="T4" fmla="*/ 11 w 14"/>
                <a:gd name="T5" fmla="*/ 34 h 42"/>
                <a:gd name="T6" fmla="*/ 14 w 14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2">
                  <a:moveTo>
                    <a:pt x="0" y="0"/>
                  </a:moveTo>
                  <a:lnTo>
                    <a:pt x="5" y="15"/>
                  </a:lnTo>
                  <a:lnTo>
                    <a:pt x="11" y="34"/>
                  </a:lnTo>
                  <a:lnTo>
                    <a:pt x="14" y="42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5" name="Freeform 166"/>
            <p:cNvSpPr>
              <a:spLocks/>
            </p:cNvSpPr>
            <p:nvPr/>
          </p:nvSpPr>
          <p:spPr bwMode="auto">
            <a:xfrm>
              <a:off x="6710" y="2049"/>
              <a:ext cx="0" cy="45"/>
            </a:xfrm>
            <a:custGeom>
              <a:avLst/>
              <a:gdLst>
                <a:gd name="T0" fmla="*/ 0 h 45"/>
                <a:gd name="T1" fmla="*/ 7 h 45"/>
                <a:gd name="T2" fmla="*/ 45 h 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5">
                  <a:moveTo>
                    <a:pt x="0" y="0"/>
                  </a:moveTo>
                  <a:lnTo>
                    <a:pt x="0" y="7"/>
                  </a:lnTo>
                  <a:lnTo>
                    <a:pt x="0" y="45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6" name="Line 167"/>
            <p:cNvSpPr>
              <a:spLocks noChangeShapeType="1"/>
            </p:cNvSpPr>
            <p:nvPr/>
          </p:nvSpPr>
          <p:spPr bwMode="auto">
            <a:xfrm>
              <a:off x="6710" y="2138"/>
              <a:ext cx="0" cy="44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7" name="Line 168"/>
            <p:cNvSpPr>
              <a:spLocks noChangeShapeType="1"/>
            </p:cNvSpPr>
            <p:nvPr/>
          </p:nvSpPr>
          <p:spPr bwMode="auto">
            <a:xfrm>
              <a:off x="6710" y="2227"/>
              <a:ext cx="0" cy="44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8" name="Rectangle 169"/>
            <p:cNvSpPr>
              <a:spLocks noChangeArrowheads="1"/>
            </p:cNvSpPr>
            <p:nvPr/>
          </p:nvSpPr>
          <p:spPr bwMode="auto">
            <a:xfrm>
              <a:off x="5142" y="2065"/>
              <a:ext cx="1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T</a:t>
              </a:r>
              <a:endParaRPr lang="fi-FI" altLang="fi-FI" sz="1350"/>
            </a:p>
          </p:txBody>
        </p:sp>
        <p:sp>
          <p:nvSpPr>
            <p:cNvPr id="1869" name="Rectangle 170"/>
            <p:cNvSpPr>
              <a:spLocks noChangeArrowheads="1"/>
            </p:cNvSpPr>
            <p:nvPr/>
          </p:nvSpPr>
          <p:spPr bwMode="auto">
            <a:xfrm>
              <a:off x="5243" y="2065"/>
              <a:ext cx="7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ukiryhmä</a:t>
              </a:r>
              <a:endParaRPr lang="fi-FI" altLang="fi-FI" sz="1350"/>
            </a:p>
          </p:txBody>
        </p:sp>
        <p:sp>
          <p:nvSpPr>
            <p:cNvPr id="1870" name="Freeform 171"/>
            <p:cNvSpPr>
              <a:spLocks/>
            </p:cNvSpPr>
            <p:nvPr/>
          </p:nvSpPr>
          <p:spPr bwMode="auto">
            <a:xfrm>
              <a:off x="6450" y="2281"/>
              <a:ext cx="352" cy="352"/>
            </a:xfrm>
            <a:custGeom>
              <a:avLst/>
              <a:gdLst>
                <a:gd name="T0" fmla="*/ 352 w 352"/>
                <a:gd name="T1" fmla="*/ 176 h 352"/>
                <a:gd name="T2" fmla="*/ 348 w 352"/>
                <a:gd name="T3" fmla="*/ 212 h 352"/>
                <a:gd name="T4" fmla="*/ 338 w 352"/>
                <a:gd name="T5" fmla="*/ 245 h 352"/>
                <a:gd name="T6" fmla="*/ 321 w 352"/>
                <a:gd name="T7" fmla="*/ 274 h 352"/>
                <a:gd name="T8" fmla="*/ 301 w 352"/>
                <a:gd name="T9" fmla="*/ 301 h 352"/>
                <a:gd name="T10" fmla="*/ 274 w 352"/>
                <a:gd name="T11" fmla="*/ 323 h 352"/>
                <a:gd name="T12" fmla="*/ 244 w 352"/>
                <a:gd name="T13" fmla="*/ 338 h 352"/>
                <a:gd name="T14" fmla="*/ 210 w 352"/>
                <a:gd name="T15" fmla="*/ 349 h 352"/>
                <a:gd name="T16" fmla="*/ 176 w 352"/>
                <a:gd name="T17" fmla="*/ 352 h 352"/>
                <a:gd name="T18" fmla="*/ 158 w 352"/>
                <a:gd name="T19" fmla="*/ 352 h 352"/>
                <a:gd name="T20" fmla="*/ 123 w 352"/>
                <a:gd name="T21" fmla="*/ 345 h 352"/>
                <a:gd name="T22" fmla="*/ 91 w 352"/>
                <a:gd name="T23" fmla="*/ 331 h 352"/>
                <a:gd name="T24" fmla="*/ 63 w 352"/>
                <a:gd name="T25" fmla="*/ 312 h 352"/>
                <a:gd name="T26" fmla="*/ 40 w 352"/>
                <a:gd name="T27" fmla="*/ 288 h 352"/>
                <a:gd name="T28" fmla="*/ 20 w 352"/>
                <a:gd name="T29" fmla="*/ 260 h 352"/>
                <a:gd name="T30" fmla="*/ 7 w 352"/>
                <a:gd name="T31" fmla="*/ 229 h 352"/>
                <a:gd name="T32" fmla="*/ 0 w 352"/>
                <a:gd name="T33" fmla="*/ 194 h 352"/>
                <a:gd name="T34" fmla="*/ 0 w 352"/>
                <a:gd name="T35" fmla="*/ 176 h 352"/>
                <a:gd name="T36" fmla="*/ 2 w 352"/>
                <a:gd name="T37" fmla="*/ 141 h 352"/>
                <a:gd name="T38" fmla="*/ 13 w 352"/>
                <a:gd name="T39" fmla="*/ 108 h 352"/>
                <a:gd name="T40" fmla="*/ 29 w 352"/>
                <a:gd name="T41" fmla="*/ 77 h 352"/>
                <a:gd name="T42" fmla="*/ 51 w 352"/>
                <a:gd name="T43" fmla="*/ 51 h 352"/>
                <a:gd name="T44" fmla="*/ 77 w 352"/>
                <a:gd name="T45" fmla="*/ 30 h 352"/>
                <a:gd name="T46" fmla="*/ 106 w 352"/>
                <a:gd name="T47" fmla="*/ 14 h 352"/>
                <a:gd name="T48" fmla="*/ 140 w 352"/>
                <a:gd name="T49" fmla="*/ 4 h 352"/>
                <a:gd name="T50" fmla="*/ 176 w 352"/>
                <a:gd name="T51" fmla="*/ 0 h 352"/>
                <a:gd name="T52" fmla="*/ 194 w 352"/>
                <a:gd name="T53" fmla="*/ 1 h 352"/>
                <a:gd name="T54" fmla="*/ 228 w 352"/>
                <a:gd name="T55" fmla="*/ 8 h 352"/>
                <a:gd name="T56" fmla="*/ 259 w 352"/>
                <a:gd name="T57" fmla="*/ 21 h 352"/>
                <a:gd name="T58" fmla="*/ 288 w 352"/>
                <a:gd name="T59" fmla="*/ 40 h 352"/>
                <a:gd name="T60" fmla="*/ 312 w 352"/>
                <a:gd name="T61" fmla="*/ 64 h 352"/>
                <a:gd name="T62" fmla="*/ 331 w 352"/>
                <a:gd name="T63" fmla="*/ 93 h 352"/>
                <a:gd name="T64" fmla="*/ 344 w 352"/>
                <a:gd name="T65" fmla="*/ 123 h 352"/>
                <a:gd name="T66" fmla="*/ 350 w 352"/>
                <a:gd name="T67" fmla="*/ 158 h 352"/>
                <a:gd name="T68" fmla="*/ 352 w 352"/>
                <a:gd name="T69" fmla="*/ 17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2" h="352">
                  <a:moveTo>
                    <a:pt x="352" y="176"/>
                  </a:moveTo>
                  <a:lnTo>
                    <a:pt x="352" y="176"/>
                  </a:lnTo>
                  <a:lnTo>
                    <a:pt x="350" y="194"/>
                  </a:lnTo>
                  <a:lnTo>
                    <a:pt x="348" y="212"/>
                  </a:lnTo>
                  <a:lnTo>
                    <a:pt x="344" y="229"/>
                  </a:lnTo>
                  <a:lnTo>
                    <a:pt x="338" y="245"/>
                  </a:lnTo>
                  <a:lnTo>
                    <a:pt x="331" y="260"/>
                  </a:lnTo>
                  <a:lnTo>
                    <a:pt x="321" y="274"/>
                  </a:lnTo>
                  <a:lnTo>
                    <a:pt x="312" y="288"/>
                  </a:lnTo>
                  <a:lnTo>
                    <a:pt x="301" y="301"/>
                  </a:lnTo>
                  <a:lnTo>
                    <a:pt x="288" y="312"/>
                  </a:lnTo>
                  <a:lnTo>
                    <a:pt x="274" y="323"/>
                  </a:lnTo>
                  <a:lnTo>
                    <a:pt x="259" y="331"/>
                  </a:lnTo>
                  <a:lnTo>
                    <a:pt x="244" y="338"/>
                  </a:lnTo>
                  <a:lnTo>
                    <a:pt x="228" y="345"/>
                  </a:lnTo>
                  <a:lnTo>
                    <a:pt x="210" y="349"/>
                  </a:lnTo>
                  <a:lnTo>
                    <a:pt x="194" y="352"/>
                  </a:lnTo>
                  <a:lnTo>
                    <a:pt x="176" y="352"/>
                  </a:lnTo>
                  <a:lnTo>
                    <a:pt x="176" y="352"/>
                  </a:lnTo>
                  <a:lnTo>
                    <a:pt x="158" y="352"/>
                  </a:lnTo>
                  <a:lnTo>
                    <a:pt x="140" y="349"/>
                  </a:lnTo>
                  <a:lnTo>
                    <a:pt x="123" y="345"/>
                  </a:lnTo>
                  <a:lnTo>
                    <a:pt x="106" y="338"/>
                  </a:lnTo>
                  <a:lnTo>
                    <a:pt x="91" y="331"/>
                  </a:lnTo>
                  <a:lnTo>
                    <a:pt x="77" y="323"/>
                  </a:lnTo>
                  <a:lnTo>
                    <a:pt x="63" y="312"/>
                  </a:lnTo>
                  <a:lnTo>
                    <a:pt x="51" y="301"/>
                  </a:lnTo>
                  <a:lnTo>
                    <a:pt x="40" y="288"/>
                  </a:lnTo>
                  <a:lnTo>
                    <a:pt x="29" y="274"/>
                  </a:lnTo>
                  <a:lnTo>
                    <a:pt x="20" y="260"/>
                  </a:lnTo>
                  <a:lnTo>
                    <a:pt x="13" y="245"/>
                  </a:lnTo>
                  <a:lnTo>
                    <a:pt x="7" y="229"/>
                  </a:lnTo>
                  <a:lnTo>
                    <a:pt x="2" y="212"/>
                  </a:lnTo>
                  <a:lnTo>
                    <a:pt x="0" y="19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2" y="141"/>
                  </a:lnTo>
                  <a:lnTo>
                    <a:pt x="7" y="123"/>
                  </a:lnTo>
                  <a:lnTo>
                    <a:pt x="13" y="108"/>
                  </a:lnTo>
                  <a:lnTo>
                    <a:pt x="20" y="93"/>
                  </a:lnTo>
                  <a:lnTo>
                    <a:pt x="29" y="77"/>
                  </a:lnTo>
                  <a:lnTo>
                    <a:pt x="40" y="64"/>
                  </a:lnTo>
                  <a:lnTo>
                    <a:pt x="51" y="51"/>
                  </a:lnTo>
                  <a:lnTo>
                    <a:pt x="63" y="40"/>
                  </a:lnTo>
                  <a:lnTo>
                    <a:pt x="77" y="30"/>
                  </a:lnTo>
                  <a:lnTo>
                    <a:pt x="91" y="21"/>
                  </a:lnTo>
                  <a:lnTo>
                    <a:pt x="106" y="14"/>
                  </a:lnTo>
                  <a:lnTo>
                    <a:pt x="123" y="8"/>
                  </a:lnTo>
                  <a:lnTo>
                    <a:pt x="140" y="4"/>
                  </a:lnTo>
                  <a:lnTo>
                    <a:pt x="158" y="1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4" y="1"/>
                  </a:lnTo>
                  <a:lnTo>
                    <a:pt x="210" y="4"/>
                  </a:lnTo>
                  <a:lnTo>
                    <a:pt x="228" y="8"/>
                  </a:lnTo>
                  <a:lnTo>
                    <a:pt x="244" y="14"/>
                  </a:lnTo>
                  <a:lnTo>
                    <a:pt x="259" y="21"/>
                  </a:lnTo>
                  <a:lnTo>
                    <a:pt x="274" y="30"/>
                  </a:lnTo>
                  <a:lnTo>
                    <a:pt x="288" y="40"/>
                  </a:lnTo>
                  <a:lnTo>
                    <a:pt x="301" y="51"/>
                  </a:lnTo>
                  <a:lnTo>
                    <a:pt x="312" y="64"/>
                  </a:lnTo>
                  <a:lnTo>
                    <a:pt x="321" y="77"/>
                  </a:lnTo>
                  <a:lnTo>
                    <a:pt x="331" y="93"/>
                  </a:lnTo>
                  <a:lnTo>
                    <a:pt x="338" y="108"/>
                  </a:lnTo>
                  <a:lnTo>
                    <a:pt x="344" y="123"/>
                  </a:lnTo>
                  <a:lnTo>
                    <a:pt x="348" y="141"/>
                  </a:lnTo>
                  <a:lnTo>
                    <a:pt x="350" y="158"/>
                  </a:lnTo>
                  <a:lnTo>
                    <a:pt x="352" y="176"/>
                  </a:lnTo>
                  <a:lnTo>
                    <a:pt x="352" y="176"/>
                  </a:lnTo>
                  <a:close/>
                </a:path>
              </a:pathLst>
            </a:custGeom>
            <a:solidFill>
              <a:srgbClr val="738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1" name="Rectangle 172"/>
            <p:cNvSpPr>
              <a:spLocks noChangeArrowheads="1"/>
            </p:cNvSpPr>
            <p:nvPr/>
          </p:nvSpPr>
          <p:spPr bwMode="auto">
            <a:xfrm>
              <a:off x="6512" y="2412"/>
              <a:ext cx="2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75">
                  <a:solidFill>
                    <a:srgbClr val="FFFFFF"/>
                  </a:solidFill>
                </a:rPr>
                <a:t>ROOLI</a:t>
              </a:r>
              <a:endParaRPr lang="fi-FI" altLang="fi-FI" sz="1350"/>
            </a:p>
          </p:txBody>
        </p:sp>
        <p:sp>
          <p:nvSpPr>
            <p:cNvPr id="1872" name="Rectangle 173"/>
            <p:cNvSpPr>
              <a:spLocks noChangeArrowheads="1"/>
            </p:cNvSpPr>
            <p:nvPr/>
          </p:nvSpPr>
          <p:spPr bwMode="auto">
            <a:xfrm>
              <a:off x="5060" y="2520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T</a:t>
              </a:r>
              <a:endParaRPr lang="fi-FI" altLang="fi-FI" sz="1350"/>
            </a:p>
          </p:txBody>
        </p:sp>
        <p:sp>
          <p:nvSpPr>
            <p:cNvPr id="1873" name="Rectangle 174"/>
            <p:cNvSpPr>
              <a:spLocks noChangeArrowheads="1"/>
            </p:cNvSpPr>
            <p:nvPr/>
          </p:nvSpPr>
          <p:spPr bwMode="auto">
            <a:xfrm>
              <a:off x="5098" y="2520"/>
              <a:ext cx="65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ukee ohjelmatoimintoa</a:t>
              </a:r>
              <a:endParaRPr lang="fi-FI" altLang="fi-FI" sz="1350"/>
            </a:p>
          </p:txBody>
        </p:sp>
        <p:sp>
          <p:nvSpPr>
            <p:cNvPr id="1874" name="Rectangle 175"/>
            <p:cNvSpPr>
              <a:spLocks noChangeArrowheads="1"/>
            </p:cNvSpPr>
            <p:nvPr/>
          </p:nvSpPr>
          <p:spPr bwMode="auto">
            <a:xfrm>
              <a:off x="5060" y="2600"/>
              <a:ext cx="65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Huolehtii tiedonkulusta</a:t>
              </a:r>
              <a:endParaRPr lang="fi-FI" altLang="fi-FI" sz="1350"/>
            </a:p>
          </p:txBody>
        </p:sp>
        <p:sp>
          <p:nvSpPr>
            <p:cNvPr id="1875" name="Rectangle 176"/>
            <p:cNvSpPr>
              <a:spLocks noChangeArrowheads="1"/>
            </p:cNvSpPr>
            <p:nvPr/>
          </p:nvSpPr>
          <p:spPr bwMode="auto">
            <a:xfrm>
              <a:off x="5060" y="2679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T</a:t>
              </a:r>
              <a:endParaRPr lang="fi-FI" altLang="fi-FI" sz="1350"/>
            </a:p>
          </p:txBody>
        </p:sp>
        <p:sp>
          <p:nvSpPr>
            <p:cNvPr id="1876" name="Rectangle 177"/>
            <p:cNvSpPr>
              <a:spLocks noChangeArrowheads="1"/>
            </p:cNvSpPr>
            <p:nvPr/>
          </p:nvSpPr>
          <p:spPr bwMode="auto">
            <a:xfrm>
              <a:off x="5093" y="2679"/>
              <a:ext cx="4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ekee linjauksia</a:t>
              </a:r>
              <a:endParaRPr lang="fi-FI" altLang="fi-FI" sz="1350"/>
            </a:p>
          </p:txBody>
        </p:sp>
        <p:sp>
          <p:nvSpPr>
            <p:cNvPr id="1877" name="Freeform 178"/>
            <p:cNvSpPr>
              <a:spLocks/>
            </p:cNvSpPr>
            <p:nvPr/>
          </p:nvSpPr>
          <p:spPr bwMode="auto">
            <a:xfrm>
              <a:off x="3501" y="1931"/>
              <a:ext cx="1215" cy="1093"/>
            </a:xfrm>
            <a:custGeom>
              <a:avLst/>
              <a:gdLst>
                <a:gd name="T0" fmla="*/ 1215 w 1215"/>
                <a:gd name="T1" fmla="*/ 938 h 1093"/>
                <a:gd name="T2" fmla="*/ 1212 w 1215"/>
                <a:gd name="T3" fmla="*/ 968 h 1093"/>
                <a:gd name="T4" fmla="*/ 1204 w 1215"/>
                <a:gd name="T5" fmla="*/ 997 h 1093"/>
                <a:gd name="T6" fmla="*/ 1192 w 1215"/>
                <a:gd name="T7" fmla="*/ 1024 h 1093"/>
                <a:gd name="T8" fmla="*/ 1175 w 1215"/>
                <a:gd name="T9" fmla="*/ 1047 h 1093"/>
                <a:gd name="T10" fmla="*/ 1154 w 1215"/>
                <a:gd name="T11" fmla="*/ 1067 h 1093"/>
                <a:gd name="T12" fmla="*/ 1131 w 1215"/>
                <a:gd name="T13" fmla="*/ 1080 h 1093"/>
                <a:gd name="T14" fmla="*/ 1104 w 1215"/>
                <a:gd name="T15" fmla="*/ 1090 h 1093"/>
                <a:gd name="T16" fmla="*/ 1077 w 1215"/>
                <a:gd name="T17" fmla="*/ 1093 h 1093"/>
                <a:gd name="T18" fmla="*/ 139 w 1215"/>
                <a:gd name="T19" fmla="*/ 1093 h 1093"/>
                <a:gd name="T20" fmla="*/ 111 w 1215"/>
                <a:gd name="T21" fmla="*/ 1090 h 1093"/>
                <a:gd name="T22" fmla="*/ 85 w 1215"/>
                <a:gd name="T23" fmla="*/ 1080 h 1093"/>
                <a:gd name="T24" fmla="*/ 61 w 1215"/>
                <a:gd name="T25" fmla="*/ 1067 h 1093"/>
                <a:gd name="T26" fmla="*/ 41 w 1215"/>
                <a:gd name="T27" fmla="*/ 1047 h 1093"/>
                <a:gd name="T28" fmla="*/ 24 w 1215"/>
                <a:gd name="T29" fmla="*/ 1024 h 1093"/>
                <a:gd name="T30" fmla="*/ 12 w 1215"/>
                <a:gd name="T31" fmla="*/ 997 h 1093"/>
                <a:gd name="T32" fmla="*/ 3 w 1215"/>
                <a:gd name="T33" fmla="*/ 968 h 1093"/>
                <a:gd name="T34" fmla="*/ 0 w 1215"/>
                <a:gd name="T35" fmla="*/ 938 h 1093"/>
                <a:gd name="T36" fmla="*/ 0 w 1215"/>
                <a:gd name="T37" fmla="*/ 156 h 1093"/>
                <a:gd name="T38" fmla="*/ 3 w 1215"/>
                <a:gd name="T39" fmla="*/ 125 h 1093"/>
                <a:gd name="T40" fmla="*/ 12 w 1215"/>
                <a:gd name="T41" fmla="*/ 96 h 1093"/>
                <a:gd name="T42" fmla="*/ 24 w 1215"/>
                <a:gd name="T43" fmla="*/ 70 h 1093"/>
                <a:gd name="T44" fmla="*/ 41 w 1215"/>
                <a:gd name="T45" fmla="*/ 46 h 1093"/>
                <a:gd name="T46" fmla="*/ 61 w 1215"/>
                <a:gd name="T47" fmla="*/ 27 h 1093"/>
                <a:gd name="T48" fmla="*/ 85 w 1215"/>
                <a:gd name="T49" fmla="*/ 13 h 1093"/>
                <a:gd name="T50" fmla="*/ 111 w 1215"/>
                <a:gd name="T51" fmla="*/ 3 h 1093"/>
                <a:gd name="T52" fmla="*/ 139 w 1215"/>
                <a:gd name="T53" fmla="*/ 0 h 1093"/>
                <a:gd name="T54" fmla="*/ 1077 w 1215"/>
                <a:gd name="T55" fmla="*/ 0 h 1093"/>
                <a:gd name="T56" fmla="*/ 1104 w 1215"/>
                <a:gd name="T57" fmla="*/ 3 h 1093"/>
                <a:gd name="T58" fmla="*/ 1131 w 1215"/>
                <a:gd name="T59" fmla="*/ 13 h 1093"/>
                <a:gd name="T60" fmla="*/ 1154 w 1215"/>
                <a:gd name="T61" fmla="*/ 27 h 1093"/>
                <a:gd name="T62" fmla="*/ 1175 w 1215"/>
                <a:gd name="T63" fmla="*/ 46 h 1093"/>
                <a:gd name="T64" fmla="*/ 1192 w 1215"/>
                <a:gd name="T65" fmla="*/ 70 h 1093"/>
                <a:gd name="T66" fmla="*/ 1204 w 1215"/>
                <a:gd name="T67" fmla="*/ 96 h 1093"/>
                <a:gd name="T68" fmla="*/ 1212 w 1215"/>
                <a:gd name="T69" fmla="*/ 125 h 1093"/>
                <a:gd name="T70" fmla="*/ 1215 w 1215"/>
                <a:gd name="T71" fmla="*/ 156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5" h="1093">
                  <a:moveTo>
                    <a:pt x="1215" y="938"/>
                  </a:moveTo>
                  <a:lnTo>
                    <a:pt x="1215" y="938"/>
                  </a:lnTo>
                  <a:lnTo>
                    <a:pt x="1214" y="953"/>
                  </a:lnTo>
                  <a:lnTo>
                    <a:pt x="1212" y="968"/>
                  </a:lnTo>
                  <a:lnTo>
                    <a:pt x="1210" y="983"/>
                  </a:lnTo>
                  <a:lnTo>
                    <a:pt x="1204" y="997"/>
                  </a:lnTo>
                  <a:lnTo>
                    <a:pt x="1199" y="1011"/>
                  </a:lnTo>
                  <a:lnTo>
                    <a:pt x="1192" y="1024"/>
                  </a:lnTo>
                  <a:lnTo>
                    <a:pt x="1183" y="1036"/>
                  </a:lnTo>
                  <a:lnTo>
                    <a:pt x="1175" y="1047"/>
                  </a:lnTo>
                  <a:lnTo>
                    <a:pt x="1165" y="1057"/>
                  </a:lnTo>
                  <a:lnTo>
                    <a:pt x="1154" y="1067"/>
                  </a:lnTo>
                  <a:lnTo>
                    <a:pt x="1143" y="1074"/>
                  </a:lnTo>
                  <a:lnTo>
                    <a:pt x="1131" y="1080"/>
                  </a:lnTo>
                  <a:lnTo>
                    <a:pt x="1118" y="1086"/>
                  </a:lnTo>
                  <a:lnTo>
                    <a:pt x="1104" y="1090"/>
                  </a:lnTo>
                  <a:lnTo>
                    <a:pt x="1090" y="1092"/>
                  </a:lnTo>
                  <a:lnTo>
                    <a:pt x="1077" y="1093"/>
                  </a:lnTo>
                  <a:lnTo>
                    <a:pt x="139" y="1093"/>
                  </a:lnTo>
                  <a:lnTo>
                    <a:pt x="139" y="1093"/>
                  </a:lnTo>
                  <a:lnTo>
                    <a:pt x="125" y="1092"/>
                  </a:lnTo>
                  <a:lnTo>
                    <a:pt x="111" y="1090"/>
                  </a:lnTo>
                  <a:lnTo>
                    <a:pt x="98" y="1086"/>
                  </a:lnTo>
                  <a:lnTo>
                    <a:pt x="85" y="1080"/>
                  </a:lnTo>
                  <a:lnTo>
                    <a:pt x="73" y="1074"/>
                  </a:lnTo>
                  <a:lnTo>
                    <a:pt x="61" y="1067"/>
                  </a:lnTo>
                  <a:lnTo>
                    <a:pt x="50" y="1057"/>
                  </a:lnTo>
                  <a:lnTo>
                    <a:pt x="41" y="1047"/>
                  </a:lnTo>
                  <a:lnTo>
                    <a:pt x="32" y="1036"/>
                  </a:lnTo>
                  <a:lnTo>
                    <a:pt x="24" y="1024"/>
                  </a:lnTo>
                  <a:lnTo>
                    <a:pt x="17" y="1011"/>
                  </a:lnTo>
                  <a:lnTo>
                    <a:pt x="12" y="997"/>
                  </a:lnTo>
                  <a:lnTo>
                    <a:pt x="6" y="983"/>
                  </a:lnTo>
                  <a:lnTo>
                    <a:pt x="3" y="968"/>
                  </a:lnTo>
                  <a:lnTo>
                    <a:pt x="2" y="953"/>
                  </a:lnTo>
                  <a:lnTo>
                    <a:pt x="0" y="938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40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2" y="96"/>
                  </a:lnTo>
                  <a:lnTo>
                    <a:pt x="17" y="82"/>
                  </a:lnTo>
                  <a:lnTo>
                    <a:pt x="24" y="70"/>
                  </a:lnTo>
                  <a:lnTo>
                    <a:pt x="32" y="57"/>
                  </a:lnTo>
                  <a:lnTo>
                    <a:pt x="41" y="46"/>
                  </a:lnTo>
                  <a:lnTo>
                    <a:pt x="50" y="36"/>
                  </a:lnTo>
                  <a:lnTo>
                    <a:pt x="61" y="27"/>
                  </a:lnTo>
                  <a:lnTo>
                    <a:pt x="73" y="20"/>
                  </a:lnTo>
                  <a:lnTo>
                    <a:pt x="85" y="13"/>
                  </a:lnTo>
                  <a:lnTo>
                    <a:pt x="98" y="7"/>
                  </a:lnTo>
                  <a:lnTo>
                    <a:pt x="111" y="3"/>
                  </a:lnTo>
                  <a:lnTo>
                    <a:pt x="125" y="2"/>
                  </a:lnTo>
                  <a:lnTo>
                    <a:pt x="139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0" y="2"/>
                  </a:lnTo>
                  <a:lnTo>
                    <a:pt x="1104" y="3"/>
                  </a:lnTo>
                  <a:lnTo>
                    <a:pt x="1118" y="7"/>
                  </a:lnTo>
                  <a:lnTo>
                    <a:pt x="1131" y="13"/>
                  </a:lnTo>
                  <a:lnTo>
                    <a:pt x="1143" y="20"/>
                  </a:lnTo>
                  <a:lnTo>
                    <a:pt x="1154" y="27"/>
                  </a:lnTo>
                  <a:lnTo>
                    <a:pt x="1165" y="36"/>
                  </a:lnTo>
                  <a:lnTo>
                    <a:pt x="1175" y="46"/>
                  </a:lnTo>
                  <a:lnTo>
                    <a:pt x="1183" y="57"/>
                  </a:lnTo>
                  <a:lnTo>
                    <a:pt x="1192" y="70"/>
                  </a:lnTo>
                  <a:lnTo>
                    <a:pt x="1199" y="82"/>
                  </a:lnTo>
                  <a:lnTo>
                    <a:pt x="1204" y="96"/>
                  </a:lnTo>
                  <a:lnTo>
                    <a:pt x="1210" y="110"/>
                  </a:lnTo>
                  <a:lnTo>
                    <a:pt x="1212" y="125"/>
                  </a:lnTo>
                  <a:lnTo>
                    <a:pt x="1214" y="140"/>
                  </a:lnTo>
                  <a:lnTo>
                    <a:pt x="1215" y="156"/>
                  </a:lnTo>
                  <a:lnTo>
                    <a:pt x="1215" y="93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8" name="Freeform 179"/>
            <p:cNvSpPr>
              <a:spLocks/>
            </p:cNvSpPr>
            <p:nvPr/>
          </p:nvSpPr>
          <p:spPr bwMode="auto">
            <a:xfrm>
              <a:off x="3490" y="1859"/>
              <a:ext cx="1237" cy="627"/>
            </a:xfrm>
            <a:custGeom>
              <a:avLst/>
              <a:gdLst>
                <a:gd name="T0" fmla="*/ 1237 w 1237"/>
                <a:gd name="T1" fmla="*/ 425 h 627"/>
                <a:gd name="T2" fmla="*/ 1235 w 1237"/>
                <a:gd name="T3" fmla="*/ 465 h 627"/>
                <a:gd name="T4" fmla="*/ 1225 w 1237"/>
                <a:gd name="T5" fmla="*/ 502 h 627"/>
                <a:gd name="T6" fmla="*/ 1210 w 1237"/>
                <a:gd name="T7" fmla="*/ 537 h 627"/>
                <a:gd name="T8" fmla="*/ 1189 w 1237"/>
                <a:gd name="T9" fmla="*/ 567 h 627"/>
                <a:gd name="T10" fmla="*/ 1164 w 1237"/>
                <a:gd name="T11" fmla="*/ 592 h 627"/>
                <a:gd name="T12" fmla="*/ 1135 w 1237"/>
                <a:gd name="T13" fmla="*/ 610 h 627"/>
                <a:gd name="T14" fmla="*/ 1101 w 1237"/>
                <a:gd name="T15" fmla="*/ 623 h 627"/>
                <a:gd name="T16" fmla="*/ 1067 w 1237"/>
                <a:gd name="T17" fmla="*/ 627 h 627"/>
                <a:gd name="T18" fmla="*/ 179 w 1237"/>
                <a:gd name="T19" fmla="*/ 627 h 627"/>
                <a:gd name="T20" fmla="*/ 145 w 1237"/>
                <a:gd name="T21" fmla="*/ 623 h 627"/>
                <a:gd name="T22" fmla="*/ 110 w 1237"/>
                <a:gd name="T23" fmla="*/ 610 h 627"/>
                <a:gd name="T24" fmla="*/ 79 w 1237"/>
                <a:gd name="T25" fmla="*/ 592 h 627"/>
                <a:gd name="T26" fmla="*/ 53 w 1237"/>
                <a:gd name="T27" fmla="*/ 567 h 627"/>
                <a:gd name="T28" fmla="*/ 31 w 1237"/>
                <a:gd name="T29" fmla="*/ 537 h 627"/>
                <a:gd name="T30" fmla="*/ 14 w 1237"/>
                <a:gd name="T31" fmla="*/ 502 h 627"/>
                <a:gd name="T32" fmla="*/ 4 w 1237"/>
                <a:gd name="T33" fmla="*/ 465 h 627"/>
                <a:gd name="T34" fmla="*/ 0 w 1237"/>
                <a:gd name="T35" fmla="*/ 425 h 627"/>
                <a:gd name="T36" fmla="*/ 0 w 1237"/>
                <a:gd name="T37" fmla="*/ 197 h 627"/>
                <a:gd name="T38" fmla="*/ 4 w 1237"/>
                <a:gd name="T39" fmla="*/ 157 h 627"/>
                <a:gd name="T40" fmla="*/ 14 w 1237"/>
                <a:gd name="T41" fmla="*/ 119 h 627"/>
                <a:gd name="T42" fmla="*/ 31 w 1237"/>
                <a:gd name="T43" fmla="*/ 86 h 627"/>
                <a:gd name="T44" fmla="*/ 53 w 1237"/>
                <a:gd name="T45" fmla="*/ 57 h 627"/>
                <a:gd name="T46" fmla="*/ 79 w 1237"/>
                <a:gd name="T47" fmla="*/ 34 h 627"/>
                <a:gd name="T48" fmla="*/ 110 w 1237"/>
                <a:gd name="T49" fmla="*/ 15 h 627"/>
                <a:gd name="T50" fmla="*/ 145 w 1237"/>
                <a:gd name="T51" fmla="*/ 4 h 627"/>
                <a:gd name="T52" fmla="*/ 179 w 1237"/>
                <a:gd name="T53" fmla="*/ 0 h 627"/>
                <a:gd name="T54" fmla="*/ 1067 w 1237"/>
                <a:gd name="T55" fmla="*/ 0 h 627"/>
                <a:gd name="T56" fmla="*/ 1101 w 1237"/>
                <a:gd name="T57" fmla="*/ 4 h 627"/>
                <a:gd name="T58" fmla="*/ 1135 w 1237"/>
                <a:gd name="T59" fmla="*/ 15 h 627"/>
                <a:gd name="T60" fmla="*/ 1164 w 1237"/>
                <a:gd name="T61" fmla="*/ 34 h 627"/>
                <a:gd name="T62" fmla="*/ 1189 w 1237"/>
                <a:gd name="T63" fmla="*/ 57 h 627"/>
                <a:gd name="T64" fmla="*/ 1210 w 1237"/>
                <a:gd name="T65" fmla="*/ 86 h 627"/>
                <a:gd name="T66" fmla="*/ 1225 w 1237"/>
                <a:gd name="T67" fmla="*/ 119 h 627"/>
                <a:gd name="T68" fmla="*/ 1235 w 1237"/>
                <a:gd name="T69" fmla="*/ 157 h 627"/>
                <a:gd name="T70" fmla="*/ 1237 w 1237"/>
                <a:gd name="T71" fmla="*/ 19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7" h="627">
                  <a:moveTo>
                    <a:pt x="1237" y="425"/>
                  </a:moveTo>
                  <a:lnTo>
                    <a:pt x="1237" y="425"/>
                  </a:lnTo>
                  <a:lnTo>
                    <a:pt x="1236" y="445"/>
                  </a:lnTo>
                  <a:lnTo>
                    <a:pt x="1235" y="465"/>
                  </a:lnTo>
                  <a:lnTo>
                    <a:pt x="1230" y="484"/>
                  </a:lnTo>
                  <a:lnTo>
                    <a:pt x="1225" y="502"/>
                  </a:lnTo>
                  <a:lnTo>
                    <a:pt x="1218" y="520"/>
                  </a:lnTo>
                  <a:lnTo>
                    <a:pt x="1210" y="537"/>
                  </a:lnTo>
                  <a:lnTo>
                    <a:pt x="1200" y="552"/>
                  </a:lnTo>
                  <a:lnTo>
                    <a:pt x="1189" y="567"/>
                  </a:lnTo>
                  <a:lnTo>
                    <a:pt x="1176" y="580"/>
                  </a:lnTo>
                  <a:lnTo>
                    <a:pt x="1164" y="592"/>
                  </a:lnTo>
                  <a:lnTo>
                    <a:pt x="1149" y="602"/>
                  </a:lnTo>
                  <a:lnTo>
                    <a:pt x="1135" y="610"/>
                  </a:lnTo>
                  <a:lnTo>
                    <a:pt x="1118" y="617"/>
                  </a:lnTo>
                  <a:lnTo>
                    <a:pt x="1101" y="623"/>
                  </a:lnTo>
                  <a:lnTo>
                    <a:pt x="1085" y="626"/>
                  </a:lnTo>
                  <a:lnTo>
                    <a:pt x="1067" y="627"/>
                  </a:lnTo>
                  <a:lnTo>
                    <a:pt x="179" y="627"/>
                  </a:lnTo>
                  <a:lnTo>
                    <a:pt x="179" y="627"/>
                  </a:lnTo>
                  <a:lnTo>
                    <a:pt x="161" y="626"/>
                  </a:lnTo>
                  <a:lnTo>
                    <a:pt x="145" y="623"/>
                  </a:lnTo>
                  <a:lnTo>
                    <a:pt x="127" y="617"/>
                  </a:lnTo>
                  <a:lnTo>
                    <a:pt x="110" y="610"/>
                  </a:lnTo>
                  <a:lnTo>
                    <a:pt x="95" y="602"/>
                  </a:lnTo>
                  <a:lnTo>
                    <a:pt x="79" y="592"/>
                  </a:lnTo>
                  <a:lnTo>
                    <a:pt x="66" y="580"/>
                  </a:lnTo>
                  <a:lnTo>
                    <a:pt x="53" y="567"/>
                  </a:lnTo>
                  <a:lnTo>
                    <a:pt x="42" y="552"/>
                  </a:lnTo>
                  <a:lnTo>
                    <a:pt x="31" y="537"/>
                  </a:lnTo>
                  <a:lnTo>
                    <a:pt x="23" y="520"/>
                  </a:lnTo>
                  <a:lnTo>
                    <a:pt x="14" y="502"/>
                  </a:lnTo>
                  <a:lnTo>
                    <a:pt x="9" y="484"/>
                  </a:lnTo>
                  <a:lnTo>
                    <a:pt x="4" y="465"/>
                  </a:lnTo>
                  <a:lnTo>
                    <a:pt x="2" y="445"/>
                  </a:lnTo>
                  <a:lnTo>
                    <a:pt x="0" y="425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176"/>
                  </a:lnTo>
                  <a:lnTo>
                    <a:pt x="4" y="157"/>
                  </a:lnTo>
                  <a:lnTo>
                    <a:pt x="9" y="138"/>
                  </a:lnTo>
                  <a:lnTo>
                    <a:pt x="14" y="119"/>
                  </a:lnTo>
                  <a:lnTo>
                    <a:pt x="23" y="103"/>
                  </a:lnTo>
                  <a:lnTo>
                    <a:pt x="31" y="86"/>
                  </a:lnTo>
                  <a:lnTo>
                    <a:pt x="42" y="71"/>
                  </a:lnTo>
                  <a:lnTo>
                    <a:pt x="53" y="57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5" y="24"/>
                  </a:lnTo>
                  <a:lnTo>
                    <a:pt x="110" y="15"/>
                  </a:lnTo>
                  <a:lnTo>
                    <a:pt x="127" y="9"/>
                  </a:lnTo>
                  <a:lnTo>
                    <a:pt x="145" y="4"/>
                  </a:lnTo>
                  <a:lnTo>
                    <a:pt x="161" y="2"/>
                  </a:lnTo>
                  <a:lnTo>
                    <a:pt x="179" y="0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085" y="2"/>
                  </a:lnTo>
                  <a:lnTo>
                    <a:pt x="1101" y="4"/>
                  </a:lnTo>
                  <a:lnTo>
                    <a:pt x="1118" y="9"/>
                  </a:lnTo>
                  <a:lnTo>
                    <a:pt x="1135" y="15"/>
                  </a:lnTo>
                  <a:lnTo>
                    <a:pt x="1149" y="24"/>
                  </a:lnTo>
                  <a:lnTo>
                    <a:pt x="1164" y="34"/>
                  </a:lnTo>
                  <a:lnTo>
                    <a:pt x="1176" y="45"/>
                  </a:lnTo>
                  <a:lnTo>
                    <a:pt x="1189" y="57"/>
                  </a:lnTo>
                  <a:lnTo>
                    <a:pt x="1200" y="71"/>
                  </a:lnTo>
                  <a:lnTo>
                    <a:pt x="1210" y="86"/>
                  </a:lnTo>
                  <a:lnTo>
                    <a:pt x="1218" y="103"/>
                  </a:lnTo>
                  <a:lnTo>
                    <a:pt x="1225" y="119"/>
                  </a:lnTo>
                  <a:lnTo>
                    <a:pt x="1230" y="138"/>
                  </a:lnTo>
                  <a:lnTo>
                    <a:pt x="1235" y="157"/>
                  </a:lnTo>
                  <a:lnTo>
                    <a:pt x="1236" y="176"/>
                  </a:lnTo>
                  <a:lnTo>
                    <a:pt x="1237" y="197"/>
                  </a:lnTo>
                  <a:lnTo>
                    <a:pt x="1237" y="4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9" name="Freeform 180"/>
            <p:cNvSpPr>
              <a:spLocks/>
            </p:cNvSpPr>
            <p:nvPr/>
          </p:nvSpPr>
          <p:spPr bwMode="auto">
            <a:xfrm>
              <a:off x="4725" y="2284"/>
              <a:ext cx="5" cy="49"/>
            </a:xfrm>
            <a:custGeom>
              <a:avLst/>
              <a:gdLst>
                <a:gd name="T0" fmla="*/ 5 w 5"/>
                <a:gd name="T1" fmla="*/ 0 h 49"/>
                <a:gd name="T2" fmla="*/ 4 w 5"/>
                <a:gd name="T3" fmla="*/ 20 h 49"/>
                <a:gd name="T4" fmla="*/ 2 w 5"/>
                <a:gd name="T5" fmla="*/ 40 h 49"/>
                <a:gd name="T6" fmla="*/ 0 w 5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9">
                  <a:moveTo>
                    <a:pt x="5" y="0"/>
                  </a:moveTo>
                  <a:lnTo>
                    <a:pt x="4" y="20"/>
                  </a:lnTo>
                  <a:lnTo>
                    <a:pt x="2" y="40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0" name="Freeform 181"/>
            <p:cNvSpPr>
              <a:spLocks/>
            </p:cNvSpPr>
            <p:nvPr/>
          </p:nvSpPr>
          <p:spPr bwMode="auto">
            <a:xfrm>
              <a:off x="4682" y="2381"/>
              <a:ext cx="27" cy="41"/>
            </a:xfrm>
            <a:custGeom>
              <a:avLst/>
              <a:gdLst>
                <a:gd name="T0" fmla="*/ 27 w 27"/>
                <a:gd name="T1" fmla="*/ 0 h 41"/>
                <a:gd name="T2" fmla="*/ 19 w 27"/>
                <a:gd name="T3" fmla="*/ 15 h 41"/>
                <a:gd name="T4" fmla="*/ 9 w 27"/>
                <a:gd name="T5" fmla="*/ 30 h 41"/>
                <a:gd name="T6" fmla="*/ 0 w 27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1">
                  <a:moveTo>
                    <a:pt x="27" y="0"/>
                  </a:moveTo>
                  <a:lnTo>
                    <a:pt x="19" y="15"/>
                  </a:lnTo>
                  <a:lnTo>
                    <a:pt x="9" y="30"/>
                  </a:lnTo>
                  <a:lnTo>
                    <a:pt x="0" y="4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1" name="Freeform 182"/>
            <p:cNvSpPr>
              <a:spLocks/>
            </p:cNvSpPr>
            <p:nvPr/>
          </p:nvSpPr>
          <p:spPr bwMode="auto">
            <a:xfrm>
              <a:off x="4600" y="2455"/>
              <a:ext cx="45" cy="21"/>
            </a:xfrm>
            <a:custGeom>
              <a:avLst/>
              <a:gdLst>
                <a:gd name="T0" fmla="*/ 45 w 45"/>
                <a:gd name="T1" fmla="*/ 0 h 21"/>
                <a:gd name="T2" fmla="*/ 40 w 45"/>
                <a:gd name="T3" fmla="*/ 5 h 21"/>
                <a:gd name="T4" fmla="*/ 25 w 45"/>
                <a:gd name="T5" fmla="*/ 13 h 21"/>
                <a:gd name="T6" fmla="*/ 8 w 45"/>
                <a:gd name="T7" fmla="*/ 20 h 21"/>
                <a:gd name="T8" fmla="*/ 0 w 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45" y="0"/>
                  </a:moveTo>
                  <a:lnTo>
                    <a:pt x="40" y="5"/>
                  </a:lnTo>
                  <a:lnTo>
                    <a:pt x="25" y="13"/>
                  </a:lnTo>
                  <a:lnTo>
                    <a:pt x="8" y="20"/>
                  </a:lnTo>
                  <a:lnTo>
                    <a:pt x="0" y="2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2" name="Line 183"/>
            <p:cNvSpPr>
              <a:spLocks noChangeShapeType="1"/>
            </p:cNvSpPr>
            <p:nvPr/>
          </p:nvSpPr>
          <p:spPr bwMode="auto">
            <a:xfrm flipH="1">
              <a:off x="4501" y="2483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3" name="Line 184"/>
            <p:cNvSpPr>
              <a:spLocks noChangeShapeType="1"/>
            </p:cNvSpPr>
            <p:nvPr/>
          </p:nvSpPr>
          <p:spPr bwMode="auto">
            <a:xfrm flipH="1">
              <a:off x="4401" y="2483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4" name="Line 185"/>
            <p:cNvSpPr>
              <a:spLocks noChangeShapeType="1"/>
            </p:cNvSpPr>
            <p:nvPr/>
          </p:nvSpPr>
          <p:spPr bwMode="auto">
            <a:xfrm flipH="1">
              <a:off x="4302" y="2483"/>
              <a:ext cx="49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5" name="Line 186"/>
            <p:cNvSpPr>
              <a:spLocks noChangeShapeType="1"/>
            </p:cNvSpPr>
            <p:nvPr/>
          </p:nvSpPr>
          <p:spPr bwMode="auto">
            <a:xfrm flipH="1">
              <a:off x="4202" y="2483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6" name="Line 187"/>
            <p:cNvSpPr>
              <a:spLocks noChangeShapeType="1"/>
            </p:cNvSpPr>
            <p:nvPr/>
          </p:nvSpPr>
          <p:spPr bwMode="auto">
            <a:xfrm flipH="1">
              <a:off x="4102" y="2483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7" name="Line 188"/>
            <p:cNvSpPr>
              <a:spLocks noChangeShapeType="1"/>
            </p:cNvSpPr>
            <p:nvPr/>
          </p:nvSpPr>
          <p:spPr bwMode="auto">
            <a:xfrm flipH="1">
              <a:off x="4002" y="2483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8" name="Line 189"/>
            <p:cNvSpPr>
              <a:spLocks noChangeShapeType="1"/>
            </p:cNvSpPr>
            <p:nvPr/>
          </p:nvSpPr>
          <p:spPr bwMode="auto">
            <a:xfrm flipH="1">
              <a:off x="3902" y="2483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9" name="Line 190"/>
            <p:cNvSpPr>
              <a:spLocks noChangeShapeType="1"/>
            </p:cNvSpPr>
            <p:nvPr/>
          </p:nvSpPr>
          <p:spPr bwMode="auto">
            <a:xfrm flipH="1">
              <a:off x="3802" y="2483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0" name="Line 191"/>
            <p:cNvSpPr>
              <a:spLocks noChangeShapeType="1"/>
            </p:cNvSpPr>
            <p:nvPr/>
          </p:nvSpPr>
          <p:spPr bwMode="auto">
            <a:xfrm flipH="1">
              <a:off x="3703" y="2483"/>
              <a:ext cx="49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1" name="Freeform 192"/>
            <p:cNvSpPr>
              <a:spLocks/>
            </p:cNvSpPr>
            <p:nvPr/>
          </p:nvSpPr>
          <p:spPr bwMode="auto">
            <a:xfrm>
              <a:off x="3604" y="2469"/>
              <a:ext cx="49" cy="13"/>
            </a:xfrm>
            <a:custGeom>
              <a:avLst/>
              <a:gdLst>
                <a:gd name="T0" fmla="*/ 49 w 49"/>
                <a:gd name="T1" fmla="*/ 13 h 13"/>
                <a:gd name="T2" fmla="*/ 47 w 49"/>
                <a:gd name="T3" fmla="*/ 13 h 13"/>
                <a:gd name="T4" fmla="*/ 31 w 49"/>
                <a:gd name="T5" fmla="*/ 10 h 13"/>
                <a:gd name="T6" fmla="*/ 13 w 49"/>
                <a:gd name="T7" fmla="*/ 6 h 13"/>
                <a:gd name="T8" fmla="*/ 0 w 4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">
                  <a:moveTo>
                    <a:pt x="49" y="13"/>
                  </a:moveTo>
                  <a:lnTo>
                    <a:pt x="47" y="13"/>
                  </a:lnTo>
                  <a:lnTo>
                    <a:pt x="31" y="10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2" name="Freeform 193"/>
            <p:cNvSpPr>
              <a:spLocks/>
            </p:cNvSpPr>
            <p:nvPr/>
          </p:nvSpPr>
          <p:spPr bwMode="auto">
            <a:xfrm>
              <a:off x="3529" y="2404"/>
              <a:ext cx="33" cy="38"/>
            </a:xfrm>
            <a:custGeom>
              <a:avLst/>
              <a:gdLst>
                <a:gd name="T0" fmla="*/ 33 w 33"/>
                <a:gd name="T1" fmla="*/ 38 h 38"/>
                <a:gd name="T2" fmla="*/ 28 w 33"/>
                <a:gd name="T3" fmla="*/ 33 h 38"/>
                <a:gd name="T4" fmla="*/ 15 w 33"/>
                <a:gd name="T5" fmla="*/ 21 h 38"/>
                <a:gd name="T6" fmla="*/ 4 w 33"/>
                <a:gd name="T7" fmla="*/ 7 h 38"/>
                <a:gd name="T8" fmla="*/ 0 w 3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38"/>
                  </a:moveTo>
                  <a:lnTo>
                    <a:pt x="28" y="33"/>
                  </a:lnTo>
                  <a:lnTo>
                    <a:pt x="15" y="2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3" name="Freeform 194"/>
            <p:cNvSpPr>
              <a:spLocks/>
            </p:cNvSpPr>
            <p:nvPr/>
          </p:nvSpPr>
          <p:spPr bwMode="auto">
            <a:xfrm>
              <a:off x="3494" y="2313"/>
              <a:ext cx="13" cy="47"/>
            </a:xfrm>
            <a:custGeom>
              <a:avLst/>
              <a:gdLst>
                <a:gd name="T0" fmla="*/ 13 w 13"/>
                <a:gd name="T1" fmla="*/ 47 h 47"/>
                <a:gd name="T2" fmla="*/ 7 w 13"/>
                <a:gd name="T3" fmla="*/ 30 h 47"/>
                <a:gd name="T4" fmla="*/ 3 w 13"/>
                <a:gd name="T5" fmla="*/ 11 h 47"/>
                <a:gd name="T6" fmla="*/ 0 w 1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7">
                  <a:moveTo>
                    <a:pt x="13" y="47"/>
                  </a:moveTo>
                  <a:lnTo>
                    <a:pt x="7" y="30"/>
                  </a:lnTo>
                  <a:lnTo>
                    <a:pt x="3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4" name="Line 195"/>
            <p:cNvSpPr>
              <a:spLocks noChangeShapeType="1"/>
            </p:cNvSpPr>
            <p:nvPr/>
          </p:nvSpPr>
          <p:spPr bwMode="auto">
            <a:xfrm flipV="1">
              <a:off x="3493" y="2213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5" name="Line 196"/>
            <p:cNvSpPr>
              <a:spLocks noChangeShapeType="1"/>
            </p:cNvSpPr>
            <p:nvPr/>
          </p:nvSpPr>
          <p:spPr bwMode="auto">
            <a:xfrm flipV="1">
              <a:off x="3493" y="2113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6" name="Freeform 197"/>
            <p:cNvSpPr>
              <a:spLocks/>
            </p:cNvSpPr>
            <p:nvPr/>
          </p:nvSpPr>
          <p:spPr bwMode="auto">
            <a:xfrm>
              <a:off x="3493" y="2013"/>
              <a:ext cx="4" cy="50"/>
            </a:xfrm>
            <a:custGeom>
              <a:avLst/>
              <a:gdLst>
                <a:gd name="T0" fmla="*/ 0 w 4"/>
                <a:gd name="T1" fmla="*/ 50 h 50"/>
                <a:gd name="T2" fmla="*/ 0 w 4"/>
                <a:gd name="T3" fmla="*/ 43 h 50"/>
                <a:gd name="T4" fmla="*/ 1 w 4"/>
                <a:gd name="T5" fmla="*/ 22 h 50"/>
                <a:gd name="T6" fmla="*/ 4 w 4"/>
                <a:gd name="T7" fmla="*/ 3 h 50"/>
                <a:gd name="T8" fmla="*/ 4 w 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0">
                  <a:moveTo>
                    <a:pt x="0" y="50"/>
                  </a:moveTo>
                  <a:lnTo>
                    <a:pt x="0" y="43"/>
                  </a:lnTo>
                  <a:lnTo>
                    <a:pt x="1" y="22"/>
                  </a:lnTo>
                  <a:lnTo>
                    <a:pt x="4" y="3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7" name="Freeform 198"/>
            <p:cNvSpPr>
              <a:spLocks/>
            </p:cNvSpPr>
            <p:nvPr/>
          </p:nvSpPr>
          <p:spPr bwMode="auto">
            <a:xfrm>
              <a:off x="3513" y="1923"/>
              <a:ext cx="26" cy="43"/>
            </a:xfrm>
            <a:custGeom>
              <a:avLst/>
              <a:gdLst>
                <a:gd name="T0" fmla="*/ 0 w 26"/>
                <a:gd name="T1" fmla="*/ 43 h 43"/>
                <a:gd name="T2" fmla="*/ 1 w 26"/>
                <a:gd name="T3" fmla="*/ 37 h 43"/>
                <a:gd name="T4" fmla="*/ 11 w 26"/>
                <a:gd name="T5" fmla="*/ 21 h 43"/>
                <a:gd name="T6" fmla="*/ 20 w 26"/>
                <a:gd name="T7" fmla="*/ 6 h 43"/>
                <a:gd name="T8" fmla="*/ 26 w 2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3">
                  <a:moveTo>
                    <a:pt x="0" y="43"/>
                  </a:moveTo>
                  <a:lnTo>
                    <a:pt x="1" y="37"/>
                  </a:lnTo>
                  <a:lnTo>
                    <a:pt x="11" y="21"/>
                  </a:lnTo>
                  <a:lnTo>
                    <a:pt x="20" y="6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8" name="Freeform 199"/>
            <p:cNvSpPr>
              <a:spLocks/>
            </p:cNvSpPr>
            <p:nvPr/>
          </p:nvSpPr>
          <p:spPr bwMode="auto">
            <a:xfrm>
              <a:off x="3574" y="1865"/>
              <a:ext cx="44" cy="23"/>
            </a:xfrm>
            <a:custGeom>
              <a:avLst/>
              <a:gdLst>
                <a:gd name="T0" fmla="*/ 0 w 44"/>
                <a:gd name="T1" fmla="*/ 23 h 23"/>
                <a:gd name="T2" fmla="*/ 12 w 44"/>
                <a:gd name="T3" fmla="*/ 15 h 23"/>
                <a:gd name="T4" fmla="*/ 27 w 44"/>
                <a:gd name="T5" fmla="*/ 7 h 23"/>
                <a:gd name="T6" fmla="*/ 43 w 44"/>
                <a:gd name="T7" fmla="*/ 0 h 23"/>
                <a:gd name="T8" fmla="*/ 44 w 4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12" y="15"/>
                  </a:lnTo>
                  <a:lnTo>
                    <a:pt x="27" y="7"/>
                  </a:lnTo>
                  <a:lnTo>
                    <a:pt x="43" y="0"/>
                  </a:lnTo>
                  <a:lnTo>
                    <a:pt x="44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9" name="Freeform 200"/>
            <p:cNvSpPr>
              <a:spLocks/>
            </p:cNvSpPr>
            <p:nvPr/>
          </p:nvSpPr>
          <p:spPr bwMode="auto">
            <a:xfrm>
              <a:off x="3666" y="1856"/>
              <a:ext cx="50" cy="0"/>
            </a:xfrm>
            <a:custGeom>
              <a:avLst/>
              <a:gdLst>
                <a:gd name="T0" fmla="*/ 0 w 50"/>
                <a:gd name="T1" fmla="*/ 3 w 50"/>
                <a:gd name="T2" fmla="*/ 50 w 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0">
                  <a:moveTo>
                    <a:pt x="0" y="0"/>
                  </a:moveTo>
                  <a:lnTo>
                    <a:pt x="3" y="0"/>
                  </a:lnTo>
                  <a:lnTo>
                    <a:pt x="5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0" name="Line 201"/>
            <p:cNvSpPr>
              <a:spLocks noChangeShapeType="1"/>
            </p:cNvSpPr>
            <p:nvPr/>
          </p:nvSpPr>
          <p:spPr bwMode="auto">
            <a:xfrm>
              <a:off x="3766" y="1856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1" name="Line 202"/>
            <p:cNvSpPr>
              <a:spLocks noChangeShapeType="1"/>
            </p:cNvSpPr>
            <p:nvPr/>
          </p:nvSpPr>
          <p:spPr bwMode="auto">
            <a:xfrm>
              <a:off x="3866" y="1856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2" name="Line 203"/>
            <p:cNvSpPr>
              <a:spLocks noChangeShapeType="1"/>
            </p:cNvSpPr>
            <p:nvPr/>
          </p:nvSpPr>
          <p:spPr bwMode="auto">
            <a:xfrm>
              <a:off x="3966" y="1856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3" name="Line 204"/>
            <p:cNvSpPr>
              <a:spLocks noChangeShapeType="1"/>
            </p:cNvSpPr>
            <p:nvPr/>
          </p:nvSpPr>
          <p:spPr bwMode="auto">
            <a:xfrm>
              <a:off x="4066" y="1856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3" name="Group 406"/>
          <p:cNvGrpSpPr>
            <a:grpSpLocks/>
          </p:cNvGrpSpPr>
          <p:nvPr/>
        </p:nvGrpSpPr>
        <p:grpSpPr bwMode="auto">
          <a:xfrm>
            <a:off x="1140618" y="2949179"/>
            <a:ext cx="6744891" cy="2422922"/>
            <a:chOff x="958" y="1757"/>
            <a:chExt cx="5665" cy="2035"/>
          </a:xfrm>
        </p:grpSpPr>
        <p:sp>
          <p:nvSpPr>
            <p:cNvPr id="95" name="Line 206"/>
            <p:cNvSpPr>
              <a:spLocks noChangeShapeType="1"/>
            </p:cNvSpPr>
            <p:nvPr/>
          </p:nvSpPr>
          <p:spPr bwMode="auto">
            <a:xfrm>
              <a:off x="4166" y="1856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4" name="Line 207"/>
            <p:cNvSpPr>
              <a:spLocks noChangeShapeType="1"/>
            </p:cNvSpPr>
            <p:nvPr/>
          </p:nvSpPr>
          <p:spPr bwMode="auto">
            <a:xfrm>
              <a:off x="4266" y="1856"/>
              <a:ext cx="49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5" name="Line 208"/>
            <p:cNvSpPr>
              <a:spLocks noChangeShapeType="1"/>
            </p:cNvSpPr>
            <p:nvPr/>
          </p:nvSpPr>
          <p:spPr bwMode="auto">
            <a:xfrm>
              <a:off x="4365" y="1856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6" name="Line 209"/>
            <p:cNvSpPr>
              <a:spLocks noChangeShapeType="1"/>
            </p:cNvSpPr>
            <p:nvPr/>
          </p:nvSpPr>
          <p:spPr bwMode="auto">
            <a:xfrm>
              <a:off x="4465" y="1856"/>
              <a:ext cx="50" cy="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7" name="Freeform 210"/>
            <p:cNvSpPr>
              <a:spLocks/>
            </p:cNvSpPr>
            <p:nvPr/>
          </p:nvSpPr>
          <p:spPr bwMode="auto">
            <a:xfrm>
              <a:off x="4565" y="1856"/>
              <a:ext cx="49" cy="12"/>
            </a:xfrm>
            <a:custGeom>
              <a:avLst/>
              <a:gdLst>
                <a:gd name="T0" fmla="*/ 0 w 49"/>
                <a:gd name="T1" fmla="*/ 0 h 12"/>
                <a:gd name="T2" fmla="*/ 10 w 49"/>
                <a:gd name="T3" fmla="*/ 2 h 12"/>
                <a:gd name="T4" fmla="*/ 26 w 49"/>
                <a:gd name="T5" fmla="*/ 5 h 12"/>
                <a:gd name="T6" fmla="*/ 43 w 49"/>
                <a:gd name="T7" fmla="*/ 9 h 12"/>
                <a:gd name="T8" fmla="*/ 49 w 4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0" y="0"/>
                  </a:moveTo>
                  <a:lnTo>
                    <a:pt x="10" y="2"/>
                  </a:lnTo>
                  <a:lnTo>
                    <a:pt x="26" y="5"/>
                  </a:lnTo>
                  <a:lnTo>
                    <a:pt x="43" y="9"/>
                  </a:lnTo>
                  <a:lnTo>
                    <a:pt x="49" y="12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8" name="Freeform 211"/>
            <p:cNvSpPr>
              <a:spLocks/>
            </p:cNvSpPr>
            <p:nvPr/>
          </p:nvSpPr>
          <p:spPr bwMode="auto">
            <a:xfrm>
              <a:off x="4657" y="1893"/>
              <a:ext cx="34" cy="36"/>
            </a:xfrm>
            <a:custGeom>
              <a:avLst/>
              <a:gdLst>
                <a:gd name="T0" fmla="*/ 0 w 34"/>
                <a:gd name="T1" fmla="*/ 0 h 36"/>
                <a:gd name="T2" fmla="*/ 11 w 34"/>
                <a:gd name="T3" fmla="*/ 9 h 36"/>
                <a:gd name="T4" fmla="*/ 23 w 34"/>
                <a:gd name="T5" fmla="*/ 22 h 36"/>
                <a:gd name="T6" fmla="*/ 34 w 34"/>
                <a:gd name="T7" fmla="*/ 36 h 36"/>
                <a:gd name="T8" fmla="*/ 34 w 3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lnTo>
                    <a:pt x="11" y="9"/>
                  </a:lnTo>
                  <a:lnTo>
                    <a:pt x="23" y="22"/>
                  </a:lnTo>
                  <a:lnTo>
                    <a:pt x="34" y="36"/>
                  </a:lnTo>
                  <a:lnTo>
                    <a:pt x="34" y="36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9" name="Freeform 212"/>
            <p:cNvSpPr>
              <a:spLocks/>
            </p:cNvSpPr>
            <p:nvPr/>
          </p:nvSpPr>
          <p:spPr bwMode="auto">
            <a:xfrm>
              <a:off x="4715" y="1973"/>
              <a:ext cx="12" cy="48"/>
            </a:xfrm>
            <a:custGeom>
              <a:avLst/>
              <a:gdLst>
                <a:gd name="T0" fmla="*/ 0 w 12"/>
                <a:gd name="T1" fmla="*/ 0 h 48"/>
                <a:gd name="T2" fmla="*/ 1 w 12"/>
                <a:gd name="T3" fmla="*/ 5 h 48"/>
                <a:gd name="T4" fmla="*/ 7 w 12"/>
                <a:gd name="T5" fmla="*/ 24 h 48"/>
                <a:gd name="T6" fmla="*/ 12 w 12"/>
                <a:gd name="T7" fmla="*/ 43 h 48"/>
                <a:gd name="T8" fmla="*/ 12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0"/>
                  </a:moveTo>
                  <a:lnTo>
                    <a:pt x="1" y="5"/>
                  </a:lnTo>
                  <a:lnTo>
                    <a:pt x="7" y="24"/>
                  </a:lnTo>
                  <a:lnTo>
                    <a:pt x="12" y="43"/>
                  </a:lnTo>
                  <a:lnTo>
                    <a:pt x="12" y="48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0" name="Line 213"/>
            <p:cNvSpPr>
              <a:spLocks noChangeShapeType="1"/>
            </p:cNvSpPr>
            <p:nvPr/>
          </p:nvSpPr>
          <p:spPr bwMode="auto">
            <a:xfrm>
              <a:off x="4730" y="2071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1" name="Line 214"/>
            <p:cNvSpPr>
              <a:spLocks noChangeShapeType="1"/>
            </p:cNvSpPr>
            <p:nvPr/>
          </p:nvSpPr>
          <p:spPr bwMode="auto">
            <a:xfrm>
              <a:off x="4730" y="2171"/>
              <a:ext cx="0" cy="50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2" name="Line 215"/>
            <p:cNvSpPr>
              <a:spLocks noChangeShapeType="1"/>
            </p:cNvSpPr>
            <p:nvPr/>
          </p:nvSpPr>
          <p:spPr bwMode="auto">
            <a:xfrm>
              <a:off x="4730" y="2271"/>
              <a:ext cx="0" cy="13"/>
            </a:xfrm>
            <a:prstGeom prst="line">
              <a:avLst/>
            </a:pr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3" name="Rectangle 216"/>
            <p:cNvSpPr>
              <a:spLocks noChangeArrowheads="1"/>
            </p:cNvSpPr>
            <p:nvPr/>
          </p:nvSpPr>
          <p:spPr bwMode="auto">
            <a:xfrm>
              <a:off x="3626" y="2588"/>
              <a:ext cx="3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Pekka Lausti</a:t>
              </a:r>
              <a:endParaRPr lang="fi-FI" altLang="fi-FI" sz="1350"/>
            </a:p>
          </p:txBody>
        </p:sp>
        <p:sp>
          <p:nvSpPr>
            <p:cNvPr id="1514" name="Rectangle 217"/>
            <p:cNvSpPr>
              <a:spLocks noChangeArrowheads="1"/>
            </p:cNvSpPr>
            <p:nvPr/>
          </p:nvSpPr>
          <p:spPr bwMode="auto">
            <a:xfrm>
              <a:off x="3626" y="266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T</a:t>
              </a:r>
              <a:endParaRPr lang="fi-FI" altLang="fi-FI" sz="1350"/>
            </a:p>
          </p:txBody>
        </p:sp>
        <p:sp>
          <p:nvSpPr>
            <p:cNvPr id="1515" name="Rectangle 218"/>
            <p:cNvSpPr>
              <a:spLocks noChangeArrowheads="1"/>
            </p:cNvSpPr>
            <p:nvPr/>
          </p:nvSpPr>
          <p:spPr bwMode="auto">
            <a:xfrm>
              <a:off x="3660" y="2667"/>
              <a:ext cx="31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arja Pyöriä</a:t>
              </a:r>
              <a:endParaRPr lang="fi-FI" altLang="fi-FI" sz="1350"/>
            </a:p>
          </p:txBody>
        </p:sp>
        <p:sp>
          <p:nvSpPr>
            <p:cNvPr id="1516" name="Rectangle 219"/>
            <p:cNvSpPr>
              <a:spLocks noChangeArrowheads="1"/>
            </p:cNvSpPr>
            <p:nvPr/>
          </p:nvSpPr>
          <p:spPr bwMode="auto">
            <a:xfrm>
              <a:off x="3626" y="2747"/>
              <a:ext cx="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V</a:t>
              </a:r>
              <a:endParaRPr lang="fi-FI" altLang="fi-FI" sz="1350"/>
            </a:p>
          </p:txBody>
        </p:sp>
        <p:sp>
          <p:nvSpPr>
            <p:cNvPr id="1518" name="Rectangle 220"/>
            <p:cNvSpPr>
              <a:spLocks noChangeArrowheads="1"/>
            </p:cNvSpPr>
            <p:nvPr/>
          </p:nvSpPr>
          <p:spPr bwMode="auto">
            <a:xfrm>
              <a:off x="3666" y="2747"/>
              <a:ext cx="39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esa Lipponen</a:t>
              </a:r>
              <a:endParaRPr lang="fi-FI" altLang="fi-FI" sz="1350"/>
            </a:p>
          </p:txBody>
        </p:sp>
        <p:sp>
          <p:nvSpPr>
            <p:cNvPr id="1519" name="Rectangle 221"/>
            <p:cNvSpPr>
              <a:spLocks noChangeArrowheads="1"/>
            </p:cNvSpPr>
            <p:nvPr/>
          </p:nvSpPr>
          <p:spPr bwMode="auto">
            <a:xfrm>
              <a:off x="3626" y="2827"/>
              <a:ext cx="19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Hannu</a:t>
              </a:r>
              <a:endParaRPr lang="fi-FI" altLang="fi-FI" sz="1350"/>
            </a:p>
          </p:txBody>
        </p:sp>
        <p:sp>
          <p:nvSpPr>
            <p:cNvPr id="1520" name="Rectangle 222"/>
            <p:cNvSpPr>
              <a:spLocks noChangeArrowheads="1"/>
            </p:cNvSpPr>
            <p:nvPr/>
          </p:nvSpPr>
          <p:spPr bwMode="auto">
            <a:xfrm>
              <a:off x="3838" y="282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T</a:t>
              </a:r>
              <a:endParaRPr lang="fi-FI" altLang="fi-FI" sz="1350"/>
            </a:p>
          </p:txBody>
        </p:sp>
        <p:sp>
          <p:nvSpPr>
            <p:cNvPr id="1521" name="Rectangle 223"/>
            <p:cNvSpPr>
              <a:spLocks noChangeArrowheads="1"/>
            </p:cNvSpPr>
            <p:nvPr/>
          </p:nvSpPr>
          <p:spPr bwMode="auto">
            <a:xfrm>
              <a:off x="3872" y="2827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00">
                  <a:solidFill>
                    <a:srgbClr val="040506"/>
                  </a:solidFill>
                </a:rPr>
                <a:t>olonen</a:t>
              </a:r>
              <a:endParaRPr lang="fi-FI" altLang="fi-FI" sz="1350"/>
            </a:p>
          </p:txBody>
        </p:sp>
        <p:sp>
          <p:nvSpPr>
            <p:cNvPr id="1522" name="Rectangle 224"/>
            <p:cNvSpPr>
              <a:spLocks noChangeArrowheads="1"/>
            </p:cNvSpPr>
            <p:nvPr/>
          </p:nvSpPr>
          <p:spPr bwMode="auto">
            <a:xfrm>
              <a:off x="3673" y="1969"/>
              <a:ext cx="7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Ohjelma-</a:t>
              </a:r>
              <a:endParaRPr lang="fi-FI" altLang="fi-FI" sz="1350"/>
            </a:p>
          </p:txBody>
        </p:sp>
        <p:sp>
          <p:nvSpPr>
            <p:cNvPr id="1523" name="Rectangle 225"/>
            <p:cNvSpPr>
              <a:spLocks noChangeArrowheads="1"/>
            </p:cNvSpPr>
            <p:nvPr/>
          </p:nvSpPr>
          <p:spPr bwMode="auto">
            <a:xfrm>
              <a:off x="3673" y="2183"/>
              <a:ext cx="6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1650">
                  <a:solidFill>
                    <a:srgbClr val="040506"/>
                  </a:solidFill>
                </a:rPr>
                <a:t>toiminto</a:t>
              </a:r>
              <a:endParaRPr lang="fi-FI" altLang="fi-FI" sz="1350"/>
            </a:p>
          </p:txBody>
        </p:sp>
        <p:sp>
          <p:nvSpPr>
            <p:cNvPr id="1524" name="Freeform 226"/>
            <p:cNvSpPr>
              <a:spLocks/>
            </p:cNvSpPr>
            <p:nvPr/>
          </p:nvSpPr>
          <p:spPr bwMode="auto">
            <a:xfrm>
              <a:off x="2111" y="1970"/>
              <a:ext cx="6" cy="49"/>
            </a:xfrm>
            <a:custGeom>
              <a:avLst/>
              <a:gdLst>
                <a:gd name="T0" fmla="*/ 6 w 6"/>
                <a:gd name="T1" fmla="*/ 0 h 49"/>
                <a:gd name="T2" fmla="*/ 5 w 6"/>
                <a:gd name="T3" fmla="*/ 21 h 49"/>
                <a:gd name="T4" fmla="*/ 2 w 6"/>
                <a:gd name="T5" fmla="*/ 43 h 49"/>
                <a:gd name="T6" fmla="*/ 0 w 6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9">
                  <a:moveTo>
                    <a:pt x="6" y="0"/>
                  </a:moveTo>
                  <a:lnTo>
                    <a:pt x="5" y="21"/>
                  </a:lnTo>
                  <a:lnTo>
                    <a:pt x="2" y="43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5" name="Freeform 227"/>
            <p:cNvSpPr>
              <a:spLocks/>
            </p:cNvSpPr>
            <p:nvPr/>
          </p:nvSpPr>
          <p:spPr bwMode="auto">
            <a:xfrm>
              <a:off x="2066" y="2066"/>
              <a:ext cx="28" cy="41"/>
            </a:xfrm>
            <a:custGeom>
              <a:avLst/>
              <a:gdLst>
                <a:gd name="T0" fmla="*/ 28 w 28"/>
                <a:gd name="T1" fmla="*/ 0 h 41"/>
                <a:gd name="T2" fmla="*/ 25 w 28"/>
                <a:gd name="T3" fmla="*/ 5 h 41"/>
                <a:gd name="T4" fmla="*/ 15 w 28"/>
                <a:gd name="T5" fmla="*/ 22 h 41"/>
                <a:gd name="T6" fmla="*/ 3 w 28"/>
                <a:gd name="T7" fmla="*/ 39 h 41"/>
                <a:gd name="T8" fmla="*/ 0 w 2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0"/>
                  </a:moveTo>
                  <a:lnTo>
                    <a:pt x="25" y="5"/>
                  </a:lnTo>
                  <a:lnTo>
                    <a:pt x="15" y="22"/>
                  </a:lnTo>
                  <a:lnTo>
                    <a:pt x="3" y="39"/>
                  </a:lnTo>
                  <a:lnTo>
                    <a:pt x="0" y="4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6" name="Freeform 228"/>
            <p:cNvSpPr>
              <a:spLocks/>
            </p:cNvSpPr>
            <p:nvPr/>
          </p:nvSpPr>
          <p:spPr bwMode="auto">
            <a:xfrm>
              <a:off x="1987" y="2141"/>
              <a:ext cx="43" cy="25"/>
            </a:xfrm>
            <a:custGeom>
              <a:avLst/>
              <a:gdLst>
                <a:gd name="T0" fmla="*/ 43 w 43"/>
                <a:gd name="T1" fmla="*/ 0 h 25"/>
                <a:gd name="T2" fmla="*/ 36 w 43"/>
                <a:gd name="T3" fmla="*/ 5 h 25"/>
                <a:gd name="T4" fmla="*/ 20 w 43"/>
                <a:gd name="T5" fmla="*/ 15 h 25"/>
                <a:gd name="T6" fmla="*/ 0 w 43"/>
                <a:gd name="T7" fmla="*/ 25 h 25"/>
                <a:gd name="T8" fmla="*/ 0 w 4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43" y="0"/>
                  </a:moveTo>
                  <a:lnTo>
                    <a:pt x="36" y="5"/>
                  </a:lnTo>
                  <a:lnTo>
                    <a:pt x="20" y="15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7" name="Freeform 229"/>
            <p:cNvSpPr>
              <a:spLocks/>
            </p:cNvSpPr>
            <p:nvPr/>
          </p:nvSpPr>
          <p:spPr bwMode="auto">
            <a:xfrm>
              <a:off x="1889" y="2180"/>
              <a:ext cx="50" cy="2"/>
            </a:xfrm>
            <a:custGeom>
              <a:avLst/>
              <a:gdLst>
                <a:gd name="T0" fmla="*/ 50 w 50"/>
                <a:gd name="T1" fmla="*/ 0 h 2"/>
                <a:gd name="T2" fmla="*/ 37 w 50"/>
                <a:gd name="T3" fmla="*/ 1 h 2"/>
                <a:gd name="T4" fmla="*/ 16 w 50"/>
                <a:gd name="T5" fmla="*/ 2 h 2"/>
                <a:gd name="T6" fmla="*/ 0 w 50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37" y="1"/>
                  </a:lnTo>
                  <a:lnTo>
                    <a:pt x="16" y="2"/>
                  </a:ln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8" name="Freeform 230"/>
            <p:cNvSpPr>
              <a:spLocks/>
            </p:cNvSpPr>
            <p:nvPr/>
          </p:nvSpPr>
          <p:spPr bwMode="auto">
            <a:xfrm>
              <a:off x="1794" y="2152"/>
              <a:ext cx="46" cy="21"/>
            </a:xfrm>
            <a:custGeom>
              <a:avLst/>
              <a:gdLst>
                <a:gd name="T0" fmla="*/ 46 w 46"/>
                <a:gd name="T1" fmla="*/ 21 h 21"/>
                <a:gd name="T2" fmla="*/ 28 w 46"/>
                <a:gd name="T3" fmla="*/ 14 h 21"/>
                <a:gd name="T4" fmla="*/ 10 w 46"/>
                <a:gd name="T5" fmla="*/ 4 h 21"/>
                <a:gd name="T6" fmla="*/ 0 w 4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28" y="14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9" name="Freeform 231"/>
            <p:cNvSpPr>
              <a:spLocks/>
            </p:cNvSpPr>
            <p:nvPr/>
          </p:nvSpPr>
          <p:spPr bwMode="auto">
            <a:xfrm>
              <a:off x="1725" y="2081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29 w 31"/>
                <a:gd name="T3" fmla="*/ 39 h 40"/>
                <a:gd name="T4" fmla="*/ 15 w 31"/>
                <a:gd name="T5" fmla="*/ 24 h 40"/>
                <a:gd name="T6" fmla="*/ 4 w 31"/>
                <a:gd name="T7" fmla="*/ 7 h 40"/>
                <a:gd name="T8" fmla="*/ 0 w 3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29" y="39"/>
                  </a:lnTo>
                  <a:lnTo>
                    <a:pt x="15" y="24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0" name="Freeform 232"/>
            <p:cNvSpPr>
              <a:spLocks/>
            </p:cNvSpPr>
            <p:nvPr/>
          </p:nvSpPr>
          <p:spPr bwMode="auto">
            <a:xfrm>
              <a:off x="1693" y="1988"/>
              <a:ext cx="10" cy="49"/>
            </a:xfrm>
            <a:custGeom>
              <a:avLst/>
              <a:gdLst>
                <a:gd name="T0" fmla="*/ 10 w 10"/>
                <a:gd name="T1" fmla="*/ 49 h 49"/>
                <a:gd name="T2" fmla="*/ 8 w 10"/>
                <a:gd name="T3" fmla="*/ 45 h 49"/>
                <a:gd name="T4" fmla="*/ 4 w 10"/>
                <a:gd name="T5" fmla="*/ 25 h 49"/>
                <a:gd name="T6" fmla="*/ 0 w 10"/>
                <a:gd name="T7" fmla="*/ 3 h 49"/>
                <a:gd name="T8" fmla="*/ 0 w 1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9">
                  <a:moveTo>
                    <a:pt x="10" y="49"/>
                  </a:moveTo>
                  <a:lnTo>
                    <a:pt x="8" y="45"/>
                  </a:lnTo>
                  <a:lnTo>
                    <a:pt x="4" y="2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1" name="Freeform 233"/>
            <p:cNvSpPr>
              <a:spLocks/>
            </p:cNvSpPr>
            <p:nvPr/>
          </p:nvSpPr>
          <p:spPr bwMode="auto">
            <a:xfrm>
              <a:off x="1695" y="1890"/>
              <a:ext cx="13" cy="48"/>
            </a:xfrm>
            <a:custGeom>
              <a:avLst/>
              <a:gdLst>
                <a:gd name="T0" fmla="*/ 0 w 13"/>
                <a:gd name="T1" fmla="*/ 48 h 48"/>
                <a:gd name="T2" fmla="*/ 2 w 13"/>
                <a:gd name="T3" fmla="*/ 37 h 48"/>
                <a:gd name="T4" fmla="*/ 6 w 13"/>
                <a:gd name="T5" fmla="*/ 16 h 48"/>
                <a:gd name="T6" fmla="*/ 13 w 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lnTo>
                    <a:pt x="2" y="37"/>
                  </a:lnTo>
                  <a:lnTo>
                    <a:pt x="6" y="16"/>
                  </a:lnTo>
                  <a:lnTo>
                    <a:pt x="13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2" name="Freeform 234"/>
            <p:cNvSpPr>
              <a:spLocks/>
            </p:cNvSpPr>
            <p:nvPr/>
          </p:nvSpPr>
          <p:spPr bwMode="auto">
            <a:xfrm>
              <a:off x="1732" y="1809"/>
              <a:ext cx="33" cy="38"/>
            </a:xfrm>
            <a:custGeom>
              <a:avLst/>
              <a:gdLst>
                <a:gd name="T0" fmla="*/ 0 w 33"/>
                <a:gd name="T1" fmla="*/ 38 h 38"/>
                <a:gd name="T2" fmla="*/ 8 w 33"/>
                <a:gd name="T3" fmla="*/ 25 h 38"/>
                <a:gd name="T4" fmla="*/ 22 w 33"/>
                <a:gd name="T5" fmla="*/ 10 h 38"/>
                <a:gd name="T6" fmla="*/ 33 w 3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8">
                  <a:moveTo>
                    <a:pt x="0" y="38"/>
                  </a:moveTo>
                  <a:lnTo>
                    <a:pt x="8" y="25"/>
                  </a:lnTo>
                  <a:lnTo>
                    <a:pt x="22" y="10"/>
                  </a:lnTo>
                  <a:lnTo>
                    <a:pt x="33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3" name="Freeform 235"/>
            <p:cNvSpPr>
              <a:spLocks/>
            </p:cNvSpPr>
            <p:nvPr/>
          </p:nvSpPr>
          <p:spPr bwMode="auto">
            <a:xfrm>
              <a:off x="1807" y="1764"/>
              <a:ext cx="46" cy="18"/>
            </a:xfrm>
            <a:custGeom>
              <a:avLst/>
              <a:gdLst>
                <a:gd name="T0" fmla="*/ 0 w 46"/>
                <a:gd name="T1" fmla="*/ 18 h 18"/>
                <a:gd name="T2" fmla="*/ 15 w 46"/>
                <a:gd name="T3" fmla="*/ 9 h 18"/>
                <a:gd name="T4" fmla="*/ 35 w 46"/>
                <a:gd name="T5" fmla="*/ 2 h 18"/>
                <a:gd name="T6" fmla="*/ 46 w 46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8">
                  <a:moveTo>
                    <a:pt x="0" y="18"/>
                  </a:moveTo>
                  <a:lnTo>
                    <a:pt x="15" y="9"/>
                  </a:lnTo>
                  <a:lnTo>
                    <a:pt x="35" y="2"/>
                  </a:lnTo>
                  <a:lnTo>
                    <a:pt x="46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4" name="Freeform 236"/>
            <p:cNvSpPr>
              <a:spLocks/>
            </p:cNvSpPr>
            <p:nvPr/>
          </p:nvSpPr>
          <p:spPr bwMode="auto">
            <a:xfrm>
              <a:off x="1903" y="1757"/>
              <a:ext cx="49" cy="5"/>
            </a:xfrm>
            <a:custGeom>
              <a:avLst/>
              <a:gdLst>
                <a:gd name="T0" fmla="*/ 0 w 49"/>
                <a:gd name="T1" fmla="*/ 1 h 5"/>
                <a:gd name="T2" fmla="*/ 2 w 49"/>
                <a:gd name="T3" fmla="*/ 0 h 5"/>
                <a:gd name="T4" fmla="*/ 23 w 49"/>
                <a:gd name="T5" fmla="*/ 1 h 5"/>
                <a:gd name="T6" fmla="*/ 44 w 49"/>
                <a:gd name="T7" fmla="*/ 5 h 5"/>
                <a:gd name="T8" fmla="*/ 49 w 4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">
                  <a:moveTo>
                    <a:pt x="0" y="1"/>
                  </a:moveTo>
                  <a:lnTo>
                    <a:pt x="2" y="0"/>
                  </a:lnTo>
                  <a:lnTo>
                    <a:pt x="23" y="1"/>
                  </a:lnTo>
                  <a:lnTo>
                    <a:pt x="44" y="5"/>
                  </a:lnTo>
                  <a:lnTo>
                    <a:pt x="49" y="5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5" name="Freeform 237"/>
            <p:cNvSpPr>
              <a:spLocks/>
            </p:cNvSpPr>
            <p:nvPr/>
          </p:nvSpPr>
          <p:spPr bwMode="auto">
            <a:xfrm>
              <a:off x="1998" y="1779"/>
              <a:ext cx="43" cy="28"/>
            </a:xfrm>
            <a:custGeom>
              <a:avLst/>
              <a:gdLst>
                <a:gd name="T0" fmla="*/ 0 w 43"/>
                <a:gd name="T1" fmla="*/ 0 h 28"/>
                <a:gd name="T2" fmla="*/ 9 w 43"/>
                <a:gd name="T3" fmla="*/ 4 h 28"/>
                <a:gd name="T4" fmla="*/ 25 w 43"/>
                <a:gd name="T5" fmla="*/ 15 h 28"/>
                <a:gd name="T6" fmla="*/ 42 w 43"/>
                <a:gd name="T7" fmla="*/ 26 h 28"/>
                <a:gd name="T8" fmla="*/ 43 w 4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0" y="0"/>
                  </a:moveTo>
                  <a:lnTo>
                    <a:pt x="9" y="4"/>
                  </a:lnTo>
                  <a:lnTo>
                    <a:pt x="25" y="15"/>
                  </a:lnTo>
                  <a:lnTo>
                    <a:pt x="42" y="26"/>
                  </a:lnTo>
                  <a:lnTo>
                    <a:pt x="43" y="28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6" name="Freeform 238"/>
            <p:cNvSpPr>
              <a:spLocks/>
            </p:cNvSpPr>
            <p:nvPr/>
          </p:nvSpPr>
          <p:spPr bwMode="auto">
            <a:xfrm>
              <a:off x="2074" y="1843"/>
              <a:ext cx="25" cy="43"/>
            </a:xfrm>
            <a:custGeom>
              <a:avLst/>
              <a:gdLst>
                <a:gd name="T0" fmla="*/ 0 w 25"/>
                <a:gd name="T1" fmla="*/ 0 h 43"/>
                <a:gd name="T2" fmla="*/ 7 w 25"/>
                <a:gd name="T3" fmla="*/ 8 h 43"/>
                <a:gd name="T4" fmla="*/ 17 w 25"/>
                <a:gd name="T5" fmla="*/ 26 h 43"/>
                <a:gd name="T6" fmla="*/ 25 w 25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0"/>
                  </a:moveTo>
                  <a:lnTo>
                    <a:pt x="7" y="8"/>
                  </a:lnTo>
                  <a:lnTo>
                    <a:pt x="17" y="26"/>
                  </a:lnTo>
                  <a:lnTo>
                    <a:pt x="25" y="43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7" name="Freeform 239"/>
            <p:cNvSpPr>
              <a:spLocks/>
            </p:cNvSpPr>
            <p:nvPr/>
          </p:nvSpPr>
          <p:spPr bwMode="auto">
            <a:xfrm>
              <a:off x="2113" y="1933"/>
              <a:ext cx="4" cy="37"/>
            </a:xfrm>
            <a:custGeom>
              <a:avLst/>
              <a:gdLst>
                <a:gd name="T0" fmla="*/ 0 w 4"/>
                <a:gd name="T1" fmla="*/ 0 h 37"/>
                <a:gd name="T2" fmla="*/ 3 w 4"/>
                <a:gd name="T3" fmla="*/ 15 h 37"/>
                <a:gd name="T4" fmla="*/ 4 w 4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7">
                  <a:moveTo>
                    <a:pt x="0" y="0"/>
                  </a:moveTo>
                  <a:lnTo>
                    <a:pt x="3" y="15"/>
                  </a:lnTo>
                  <a:lnTo>
                    <a:pt x="4" y="37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8" name="Freeform 240"/>
            <p:cNvSpPr>
              <a:spLocks/>
            </p:cNvSpPr>
            <p:nvPr/>
          </p:nvSpPr>
          <p:spPr bwMode="auto">
            <a:xfrm>
              <a:off x="3589" y="1970"/>
              <a:ext cx="7" cy="49"/>
            </a:xfrm>
            <a:custGeom>
              <a:avLst/>
              <a:gdLst>
                <a:gd name="T0" fmla="*/ 7 w 7"/>
                <a:gd name="T1" fmla="*/ 0 h 49"/>
                <a:gd name="T2" fmla="*/ 5 w 7"/>
                <a:gd name="T3" fmla="*/ 21 h 49"/>
                <a:gd name="T4" fmla="*/ 1 w 7"/>
                <a:gd name="T5" fmla="*/ 43 h 49"/>
                <a:gd name="T6" fmla="*/ 0 w 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9">
                  <a:moveTo>
                    <a:pt x="7" y="0"/>
                  </a:moveTo>
                  <a:lnTo>
                    <a:pt x="5" y="21"/>
                  </a:lnTo>
                  <a:lnTo>
                    <a:pt x="1" y="43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9" name="Freeform 241"/>
            <p:cNvSpPr>
              <a:spLocks/>
            </p:cNvSpPr>
            <p:nvPr/>
          </p:nvSpPr>
          <p:spPr bwMode="auto">
            <a:xfrm>
              <a:off x="3544" y="2066"/>
              <a:ext cx="28" cy="41"/>
            </a:xfrm>
            <a:custGeom>
              <a:avLst/>
              <a:gdLst>
                <a:gd name="T0" fmla="*/ 28 w 28"/>
                <a:gd name="T1" fmla="*/ 0 h 41"/>
                <a:gd name="T2" fmla="*/ 25 w 28"/>
                <a:gd name="T3" fmla="*/ 5 h 41"/>
                <a:gd name="T4" fmla="*/ 14 w 28"/>
                <a:gd name="T5" fmla="*/ 22 h 41"/>
                <a:gd name="T6" fmla="*/ 3 w 28"/>
                <a:gd name="T7" fmla="*/ 39 h 41"/>
                <a:gd name="T8" fmla="*/ 0 w 2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0"/>
                  </a:moveTo>
                  <a:lnTo>
                    <a:pt x="25" y="5"/>
                  </a:lnTo>
                  <a:lnTo>
                    <a:pt x="14" y="22"/>
                  </a:lnTo>
                  <a:lnTo>
                    <a:pt x="3" y="39"/>
                  </a:lnTo>
                  <a:lnTo>
                    <a:pt x="0" y="4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0" name="Freeform 242"/>
            <p:cNvSpPr>
              <a:spLocks/>
            </p:cNvSpPr>
            <p:nvPr/>
          </p:nvSpPr>
          <p:spPr bwMode="auto">
            <a:xfrm>
              <a:off x="3464" y="2141"/>
              <a:ext cx="44" cy="25"/>
            </a:xfrm>
            <a:custGeom>
              <a:avLst/>
              <a:gdLst>
                <a:gd name="T0" fmla="*/ 44 w 44"/>
                <a:gd name="T1" fmla="*/ 0 h 25"/>
                <a:gd name="T2" fmla="*/ 37 w 44"/>
                <a:gd name="T3" fmla="*/ 5 h 25"/>
                <a:gd name="T4" fmla="*/ 19 w 44"/>
                <a:gd name="T5" fmla="*/ 15 h 25"/>
                <a:gd name="T6" fmla="*/ 1 w 44"/>
                <a:gd name="T7" fmla="*/ 25 h 25"/>
                <a:gd name="T8" fmla="*/ 0 w 4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44" y="0"/>
                  </a:moveTo>
                  <a:lnTo>
                    <a:pt x="37" y="5"/>
                  </a:lnTo>
                  <a:lnTo>
                    <a:pt x="19" y="15"/>
                  </a:lnTo>
                  <a:lnTo>
                    <a:pt x="1" y="25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1" name="Freeform 243"/>
            <p:cNvSpPr>
              <a:spLocks/>
            </p:cNvSpPr>
            <p:nvPr/>
          </p:nvSpPr>
          <p:spPr bwMode="auto">
            <a:xfrm>
              <a:off x="3367" y="2180"/>
              <a:ext cx="50" cy="2"/>
            </a:xfrm>
            <a:custGeom>
              <a:avLst/>
              <a:gdLst>
                <a:gd name="T0" fmla="*/ 50 w 50"/>
                <a:gd name="T1" fmla="*/ 0 h 2"/>
                <a:gd name="T2" fmla="*/ 37 w 50"/>
                <a:gd name="T3" fmla="*/ 1 h 2"/>
                <a:gd name="T4" fmla="*/ 15 w 50"/>
                <a:gd name="T5" fmla="*/ 2 h 2"/>
                <a:gd name="T6" fmla="*/ 0 w 50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37" y="1"/>
                  </a:lnTo>
                  <a:lnTo>
                    <a:pt x="15" y="2"/>
                  </a:ln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2" name="Freeform 244"/>
            <p:cNvSpPr>
              <a:spLocks/>
            </p:cNvSpPr>
            <p:nvPr/>
          </p:nvSpPr>
          <p:spPr bwMode="auto">
            <a:xfrm>
              <a:off x="3273" y="2152"/>
              <a:ext cx="45" cy="21"/>
            </a:xfrm>
            <a:custGeom>
              <a:avLst/>
              <a:gdLst>
                <a:gd name="T0" fmla="*/ 45 w 45"/>
                <a:gd name="T1" fmla="*/ 21 h 21"/>
                <a:gd name="T2" fmla="*/ 27 w 45"/>
                <a:gd name="T3" fmla="*/ 14 h 21"/>
                <a:gd name="T4" fmla="*/ 8 w 45"/>
                <a:gd name="T5" fmla="*/ 4 h 21"/>
                <a:gd name="T6" fmla="*/ 0 w 45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1">
                  <a:moveTo>
                    <a:pt x="45" y="21"/>
                  </a:moveTo>
                  <a:lnTo>
                    <a:pt x="27" y="14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3" name="Freeform 245"/>
            <p:cNvSpPr>
              <a:spLocks/>
            </p:cNvSpPr>
            <p:nvPr/>
          </p:nvSpPr>
          <p:spPr bwMode="auto">
            <a:xfrm>
              <a:off x="3202" y="2081"/>
              <a:ext cx="32" cy="40"/>
            </a:xfrm>
            <a:custGeom>
              <a:avLst/>
              <a:gdLst>
                <a:gd name="T0" fmla="*/ 32 w 32"/>
                <a:gd name="T1" fmla="*/ 40 h 40"/>
                <a:gd name="T2" fmla="*/ 30 w 32"/>
                <a:gd name="T3" fmla="*/ 39 h 40"/>
                <a:gd name="T4" fmla="*/ 17 w 32"/>
                <a:gd name="T5" fmla="*/ 24 h 40"/>
                <a:gd name="T6" fmla="*/ 4 w 32"/>
                <a:gd name="T7" fmla="*/ 7 h 40"/>
                <a:gd name="T8" fmla="*/ 0 w 3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32" y="40"/>
                  </a:moveTo>
                  <a:lnTo>
                    <a:pt x="30" y="39"/>
                  </a:lnTo>
                  <a:lnTo>
                    <a:pt x="17" y="24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4" name="Freeform 246"/>
            <p:cNvSpPr>
              <a:spLocks/>
            </p:cNvSpPr>
            <p:nvPr/>
          </p:nvSpPr>
          <p:spPr bwMode="auto">
            <a:xfrm>
              <a:off x="3171" y="1988"/>
              <a:ext cx="10" cy="49"/>
            </a:xfrm>
            <a:custGeom>
              <a:avLst/>
              <a:gdLst>
                <a:gd name="T0" fmla="*/ 10 w 10"/>
                <a:gd name="T1" fmla="*/ 49 h 49"/>
                <a:gd name="T2" fmla="*/ 9 w 10"/>
                <a:gd name="T3" fmla="*/ 45 h 49"/>
                <a:gd name="T4" fmla="*/ 3 w 10"/>
                <a:gd name="T5" fmla="*/ 25 h 49"/>
                <a:gd name="T6" fmla="*/ 0 w 10"/>
                <a:gd name="T7" fmla="*/ 3 h 49"/>
                <a:gd name="T8" fmla="*/ 0 w 1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9">
                  <a:moveTo>
                    <a:pt x="10" y="49"/>
                  </a:moveTo>
                  <a:lnTo>
                    <a:pt x="9" y="45"/>
                  </a:lnTo>
                  <a:lnTo>
                    <a:pt x="3" y="2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5" name="Freeform 247"/>
            <p:cNvSpPr>
              <a:spLocks/>
            </p:cNvSpPr>
            <p:nvPr/>
          </p:nvSpPr>
          <p:spPr bwMode="auto">
            <a:xfrm>
              <a:off x="3173" y="1890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 w 12"/>
                <a:gd name="T3" fmla="*/ 37 h 48"/>
                <a:gd name="T4" fmla="*/ 7 w 12"/>
                <a:gd name="T5" fmla="*/ 16 h 48"/>
                <a:gd name="T6" fmla="*/ 12 w 12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" y="37"/>
                  </a:lnTo>
                  <a:lnTo>
                    <a:pt x="7" y="16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6" name="Freeform 248"/>
            <p:cNvSpPr>
              <a:spLocks/>
            </p:cNvSpPr>
            <p:nvPr/>
          </p:nvSpPr>
          <p:spPr bwMode="auto">
            <a:xfrm>
              <a:off x="3210" y="1809"/>
              <a:ext cx="33" cy="38"/>
            </a:xfrm>
            <a:custGeom>
              <a:avLst/>
              <a:gdLst>
                <a:gd name="T0" fmla="*/ 0 w 33"/>
                <a:gd name="T1" fmla="*/ 38 h 38"/>
                <a:gd name="T2" fmla="*/ 9 w 33"/>
                <a:gd name="T3" fmla="*/ 25 h 38"/>
                <a:gd name="T4" fmla="*/ 22 w 33"/>
                <a:gd name="T5" fmla="*/ 10 h 38"/>
                <a:gd name="T6" fmla="*/ 33 w 3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8">
                  <a:moveTo>
                    <a:pt x="0" y="38"/>
                  </a:moveTo>
                  <a:lnTo>
                    <a:pt x="9" y="25"/>
                  </a:lnTo>
                  <a:lnTo>
                    <a:pt x="22" y="10"/>
                  </a:lnTo>
                  <a:lnTo>
                    <a:pt x="33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7" name="Freeform 249"/>
            <p:cNvSpPr>
              <a:spLocks/>
            </p:cNvSpPr>
            <p:nvPr/>
          </p:nvSpPr>
          <p:spPr bwMode="auto">
            <a:xfrm>
              <a:off x="3284" y="1764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16 w 47"/>
                <a:gd name="T3" fmla="*/ 9 h 18"/>
                <a:gd name="T4" fmla="*/ 36 w 47"/>
                <a:gd name="T5" fmla="*/ 2 h 18"/>
                <a:gd name="T6" fmla="*/ 47 w 4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8">
                  <a:moveTo>
                    <a:pt x="0" y="18"/>
                  </a:moveTo>
                  <a:lnTo>
                    <a:pt x="16" y="9"/>
                  </a:lnTo>
                  <a:lnTo>
                    <a:pt x="36" y="2"/>
                  </a:lnTo>
                  <a:lnTo>
                    <a:pt x="47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8" name="Freeform 250"/>
            <p:cNvSpPr>
              <a:spLocks/>
            </p:cNvSpPr>
            <p:nvPr/>
          </p:nvSpPr>
          <p:spPr bwMode="auto">
            <a:xfrm>
              <a:off x="3381" y="1757"/>
              <a:ext cx="48" cy="5"/>
            </a:xfrm>
            <a:custGeom>
              <a:avLst/>
              <a:gdLst>
                <a:gd name="T0" fmla="*/ 0 w 48"/>
                <a:gd name="T1" fmla="*/ 1 h 5"/>
                <a:gd name="T2" fmla="*/ 1 w 48"/>
                <a:gd name="T3" fmla="*/ 0 h 5"/>
                <a:gd name="T4" fmla="*/ 23 w 48"/>
                <a:gd name="T5" fmla="*/ 1 h 5"/>
                <a:gd name="T6" fmla="*/ 44 w 48"/>
                <a:gd name="T7" fmla="*/ 5 h 5"/>
                <a:gd name="T8" fmla="*/ 48 w 4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">
                  <a:moveTo>
                    <a:pt x="0" y="1"/>
                  </a:moveTo>
                  <a:lnTo>
                    <a:pt x="1" y="0"/>
                  </a:lnTo>
                  <a:lnTo>
                    <a:pt x="23" y="1"/>
                  </a:lnTo>
                  <a:lnTo>
                    <a:pt x="44" y="5"/>
                  </a:lnTo>
                  <a:lnTo>
                    <a:pt x="48" y="5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9" name="Freeform 251"/>
            <p:cNvSpPr>
              <a:spLocks/>
            </p:cNvSpPr>
            <p:nvPr/>
          </p:nvSpPr>
          <p:spPr bwMode="auto">
            <a:xfrm>
              <a:off x="3476" y="1779"/>
              <a:ext cx="42" cy="28"/>
            </a:xfrm>
            <a:custGeom>
              <a:avLst/>
              <a:gdLst>
                <a:gd name="T0" fmla="*/ 0 w 42"/>
                <a:gd name="T1" fmla="*/ 0 h 28"/>
                <a:gd name="T2" fmla="*/ 7 w 42"/>
                <a:gd name="T3" fmla="*/ 4 h 28"/>
                <a:gd name="T4" fmla="*/ 25 w 42"/>
                <a:gd name="T5" fmla="*/ 15 h 28"/>
                <a:gd name="T6" fmla="*/ 42 w 42"/>
                <a:gd name="T7" fmla="*/ 26 h 28"/>
                <a:gd name="T8" fmla="*/ 42 w 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0" y="0"/>
                  </a:moveTo>
                  <a:lnTo>
                    <a:pt x="7" y="4"/>
                  </a:lnTo>
                  <a:lnTo>
                    <a:pt x="25" y="15"/>
                  </a:lnTo>
                  <a:lnTo>
                    <a:pt x="42" y="26"/>
                  </a:lnTo>
                  <a:lnTo>
                    <a:pt x="42" y="28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0" name="Freeform 252"/>
            <p:cNvSpPr>
              <a:spLocks/>
            </p:cNvSpPr>
            <p:nvPr/>
          </p:nvSpPr>
          <p:spPr bwMode="auto">
            <a:xfrm>
              <a:off x="3553" y="1843"/>
              <a:ext cx="25" cy="43"/>
            </a:xfrm>
            <a:custGeom>
              <a:avLst/>
              <a:gdLst>
                <a:gd name="T0" fmla="*/ 0 w 25"/>
                <a:gd name="T1" fmla="*/ 0 h 43"/>
                <a:gd name="T2" fmla="*/ 5 w 25"/>
                <a:gd name="T3" fmla="*/ 8 h 43"/>
                <a:gd name="T4" fmla="*/ 16 w 25"/>
                <a:gd name="T5" fmla="*/ 26 h 43"/>
                <a:gd name="T6" fmla="*/ 25 w 25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0"/>
                  </a:moveTo>
                  <a:lnTo>
                    <a:pt x="5" y="8"/>
                  </a:lnTo>
                  <a:lnTo>
                    <a:pt x="16" y="26"/>
                  </a:lnTo>
                  <a:lnTo>
                    <a:pt x="25" y="43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1" name="Freeform 253"/>
            <p:cNvSpPr>
              <a:spLocks/>
            </p:cNvSpPr>
            <p:nvPr/>
          </p:nvSpPr>
          <p:spPr bwMode="auto">
            <a:xfrm>
              <a:off x="3592" y="1933"/>
              <a:ext cx="4" cy="37"/>
            </a:xfrm>
            <a:custGeom>
              <a:avLst/>
              <a:gdLst>
                <a:gd name="T0" fmla="*/ 0 w 4"/>
                <a:gd name="T1" fmla="*/ 0 h 37"/>
                <a:gd name="T2" fmla="*/ 2 w 4"/>
                <a:gd name="T3" fmla="*/ 15 h 37"/>
                <a:gd name="T4" fmla="*/ 4 w 4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7">
                  <a:moveTo>
                    <a:pt x="0" y="0"/>
                  </a:moveTo>
                  <a:lnTo>
                    <a:pt x="2" y="15"/>
                  </a:lnTo>
                  <a:lnTo>
                    <a:pt x="4" y="37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2" name="Freeform 254"/>
            <p:cNvSpPr>
              <a:spLocks/>
            </p:cNvSpPr>
            <p:nvPr/>
          </p:nvSpPr>
          <p:spPr bwMode="auto">
            <a:xfrm>
              <a:off x="1463" y="2292"/>
              <a:ext cx="352" cy="352"/>
            </a:xfrm>
            <a:custGeom>
              <a:avLst/>
              <a:gdLst>
                <a:gd name="T0" fmla="*/ 352 w 352"/>
                <a:gd name="T1" fmla="*/ 176 h 352"/>
                <a:gd name="T2" fmla="*/ 348 w 352"/>
                <a:gd name="T3" fmla="*/ 212 h 352"/>
                <a:gd name="T4" fmla="*/ 338 w 352"/>
                <a:gd name="T5" fmla="*/ 245 h 352"/>
                <a:gd name="T6" fmla="*/ 322 w 352"/>
                <a:gd name="T7" fmla="*/ 274 h 352"/>
                <a:gd name="T8" fmla="*/ 301 w 352"/>
                <a:gd name="T9" fmla="*/ 301 h 352"/>
                <a:gd name="T10" fmla="*/ 274 w 352"/>
                <a:gd name="T11" fmla="*/ 323 h 352"/>
                <a:gd name="T12" fmla="*/ 244 w 352"/>
                <a:gd name="T13" fmla="*/ 338 h 352"/>
                <a:gd name="T14" fmla="*/ 211 w 352"/>
                <a:gd name="T15" fmla="*/ 349 h 352"/>
                <a:gd name="T16" fmla="*/ 176 w 352"/>
                <a:gd name="T17" fmla="*/ 352 h 352"/>
                <a:gd name="T18" fmla="*/ 158 w 352"/>
                <a:gd name="T19" fmla="*/ 352 h 352"/>
                <a:gd name="T20" fmla="*/ 123 w 352"/>
                <a:gd name="T21" fmla="*/ 345 h 352"/>
                <a:gd name="T22" fmla="*/ 91 w 352"/>
                <a:gd name="T23" fmla="*/ 331 h 352"/>
                <a:gd name="T24" fmla="*/ 64 w 352"/>
                <a:gd name="T25" fmla="*/ 312 h 352"/>
                <a:gd name="T26" fmla="*/ 40 w 352"/>
                <a:gd name="T27" fmla="*/ 288 h 352"/>
                <a:gd name="T28" fmla="*/ 21 w 352"/>
                <a:gd name="T29" fmla="*/ 261 h 352"/>
                <a:gd name="T30" fmla="*/ 7 w 352"/>
                <a:gd name="T31" fmla="*/ 229 h 352"/>
                <a:gd name="T32" fmla="*/ 0 w 352"/>
                <a:gd name="T33" fmla="*/ 194 h 352"/>
                <a:gd name="T34" fmla="*/ 0 w 352"/>
                <a:gd name="T35" fmla="*/ 176 h 352"/>
                <a:gd name="T36" fmla="*/ 3 w 352"/>
                <a:gd name="T37" fmla="*/ 141 h 352"/>
                <a:gd name="T38" fmla="*/ 14 w 352"/>
                <a:gd name="T39" fmla="*/ 108 h 352"/>
                <a:gd name="T40" fmla="*/ 29 w 352"/>
                <a:gd name="T41" fmla="*/ 77 h 352"/>
                <a:gd name="T42" fmla="*/ 51 w 352"/>
                <a:gd name="T43" fmla="*/ 51 h 352"/>
                <a:gd name="T44" fmla="*/ 78 w 352"/>
                <a:gd name="T45" fmla="*/ 30 h 352"/>
                <a:gd name="T46" fmla="*/ 107 w 352"/>
                <a:gd name="T47" fmla="*/ 14 h 352"/>
                <a:gd name="T48" fmla="*/ 140 w 352"/>
                <a:gd name="T49" fmla="*/ 4 h 352"/>
                <a:gd name="T50" fmla="*/ 176 w 352"/>
                <a:gd name="T51" fmla="*/ 0 h 352"/>
                <a:gd name="T52" fmla="*/ 194 w 352"/>
                <a:gd name="T53" fmla="*/ 1 h 352"/>
                <a:gd name="T54" fmla="*/ 229 w 352"/>
                <a:gd name="T55" fmla="*/ 8 h 352"/>
                <a:gd name="T56" fmla="*/ 259 w 352"/>
                <a:gd name="T57" fmla="*/ 21 h 352"/>
                <a:gd name="T58" fmla="*/ 288 w 352"/>
                <a:gd name="T59" fmla="*/ 40 h 352"/>
                <a:gd name="T60" fmla="*/ 312 w 352"/>
                <a:gd name="T61" fmla="*/ 64 h 352"/>
                <a:gd name="T62" fmla="*/ 331 w 352"/>
                <a:gd name="T63" fmla="*/ 93 h 352"/>
                <a:gd name="T64" fmla="*/ 344 w 352"/>
                <a:gd name="T65" fmla="*/ 123 h 352"/>
                <a:gd name="T66" fmla="*/ 351 w 352"/>
                <a:gd name="T67" fmla="*/ 158 h 352"/>
                <a:gd name="T68" fmla="*/ 352 w 352"/>
                <a:gd name="T69" fmla="*/ 17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2" h="352">
                  <a:moveTo>
                    <a:pt x="352" y="176"/>
                  </a:moveTo>
                  <a:lnTo>
                    <a:pt x="352" y="176"/>
                  </a:lnTo>
                  <a:lnTo>
                    <a:pt x="351" y="194"/>
                  </a:lnTo>
                  <a:lnTo>
                    <a:pt x="348" y="212"/>
                  </a:lnTo>
                  <a:lnTo>
                    <a:pt x="344" y="229"/>
                  </a:lnTo>
                  <a:lnTo>
                    <a:pt x="338" y="245"/>
                  </a:lnTo>
                  <a:lnTo>
                    <a:pt x="331" y="261"/>
                  </a:lnTo>
                  <a:lnTo>
                    <a:pt x="322" y="274"/>
                  </a:lnTo>
                  <a:lnTo>
                    <a:pt x="312" y="288"/>
                  </a:lnTo>
                  <a:lnTo>
                    <a:pt x="301" y="301"/>
                  </a:lnTo>
                  <a:lnTo>
                    <a:pt x="288" y="312"/>
                  </a:lnTo>
                  <a:lnTo>
                    <a:pt x="274" y="323"/>
                  </a:lnTo>
                  <a:lnTo>
                    <a:pt x="259" y="331"/>
                  </a:lnTo>
                  <a:lnTo>
                    <a:pt x="244" y="338"/>
                  </a:lnTo>
                  <a:lnTo>
                    <a:pt x="229" y="345"/>
                  </a:lnTo>
                  <a:lnTo>
                    <a:pt x="211" y="349"/>
                  </a:lnTo>
                  <a:lnTo>
                    <a:pt x="194" y="352"/>
                  </a:lnTo>
                  <a:lnTo>
                    <a:pt x="176" y="352"/>
                  </a:lnTo>
                  <a:lnTo>
                    <a:pt x="176" y="352"/>
                  </a:lnTo>
                  <a:lnTo>
                    <a:pt x="158" y="352"/>
                  </a:lnTo>
                  <a:lnTo>
                    <a:pt x="140" y="349"/>
                  </a:lnTo>
                  <a:lnTo>
                    <a:pt x="123" y="345"/>
                  </a:lnTo>
                  <a:lnTo>
                    <a:pt x="107" y="338"/>
                  </a:lnTo>
                  <a:lnTo>
                    <a:pt x="91" y="331"/>
                  </a:lnTo>
                  <a:lnTo>
                    <a:pt x="78" y="323"/>
                  </a:lnTo>
                  <a:lnTo>
                    <a:pt x="64" y="312"/>
                  </a:lnTo>
                  <a:lnTo>
                    <a:pt x="51" y="301"/>
                  </a:lnTo>
                  <a:lnTo>
                    <a:pt x="40" y="288"/>
                  </a:lnTo>
                  <a:lnTo>
                    <a:pt x="29" y="274"/>
                  </a:lnTo>
                  <a:lnTo>
                    <a:pt x="21" y="261"/>
                  </a:lnTo>
                  <a:lnTo>
                    <a:pt x="14" y="245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0" y="19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3" y="141"/>
                  </a:lnTo>
                  <a:lnTo>
                    <a:pt x="7" y="123"/>
                  </a:lnTo>
                  <a:lnTo>
                    <a:pt x="14" y="108"/>
                  </a:lnTo>
                  <a:lnTo>
                    <a:pt x="21" y="93"/>
                  </a:lnTo>
                  <a:lnTo>
                    <a:pt x="29" y="77"/>
                  </a:lnTo>
                  <a:lnTo>
                    <a:pt x="40" y="64"/>
                  </a:lnTo>
                  <a:lnTo>
                    <a:pt x="51" y="51"/>
                  </a:lnTo>
                  <a:lnTo>
                    <a:pt x="64" y="40"/>
                  </a:lnTo>
                  <a:lnTo>
                    <a:pt x="78" y="30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8"/>
                  </a:lnTo>
                  <a:lnTo>
                    <a:pt x="140" y="4"/>
                  </a:lnTo>
                  <a:lnTo>
                    <a:pt x="158" y="1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4" y="1"/>
                  </a:lnTo>
                  <a:lnTo>
                    <a:pt x="211" y="4"/>
                  </a:lnTo>
                  <a:lnTo>
                    <a:pt x="229" y="8"/>
                  </a:lnTo>
                  <a:lnTo>
                    <a:pt x="244" y="14"/>
                  </a:lnTo>
                  <a:lnTo>
                    <a:pt x="259" y="21"/>
                  </a:lnTo>
                  <a:lnTo>
                    <a:pt x="274" y="30"/>
                  </a:lnTo>
                  <a:lnTo>
                    <a:pt x="288" y="40"/>
                  </a:lnTo>
                  <a:lnTo>
                    <a:pt x="301" y="51"/>
                  </a:lnTo>
                  <a:lnTo>
                    <a:pt x="312" y="64"/>
                  </a:lnTo>
                  <a:lnTo>
                    <a:pt x="322" y="77"/>
                  </a:lnTo>
                  <a:lnTo>
                    <a:pt x="331" y="93"/>
                  </a:lnTo>
                  <a:lnTo>
                    <a:pt x="338" y="108"/>
                  </a:lnTo>
                  <a:lnTo>
                    <a:pt x="344" y="123"/>
                  </a:lnTo>
                  <a:lnTo>
                    <a:pt x="348" y="141"/>
                  </a:lnTo>
                  <a:lnTo>
                    <a:pt x="351" y="158"/>
                  </a:lnTo>
                  <a:lnTo>
                    <a:pt x="352" y="176"/>
                  </a:lnTo>
                  <a:lnTo>
                    <a:pt x="352" y="176"/>
                  </a:lnTo>
                  <a:close/>
                </a:path>
              </a:pathLst>
            </a:custGeom>
            <a:solidFill>
              <a:srgbClr val="738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3" name="Rectangle 255"/>
            <p:cNvSpPr>
              <a:spLocks noChangeArrowheads="1"/>
            </p:cNvSpPr>
            <p:nvPr/>
          </p:nvSpPr>
          <p:spPr bwMode="auto">
            <a:xfrm>
              <a:off x="1527" y="2423"/>
              <a:ext cx="2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fi-FI" altLang="fi-FI" sz="675">
                  <a:solidFill>
                    <a:srgbClr val="FFFFFF"/>
                  </a:solidFill>
                </a:rPr>
                <a:t>ROOLI</a:t>
              </a:r>
              <a:endParaRPr lang="fi-FI" altLang="fi-FI" sz="1350"/>
            </a:p>
          </p:txBody>
        </p:sp>
        <p:sp>
          <p:nvSpPr>
            <p:cNvPr id="1554" name="Freeform 256"/>
            <p:cNvSpPr>
              <a:spLocks/>
            </p:cNvSpPr>
            <p:nvPr/>
          </p:nvSpPr>
          <p:spPr bwMode="auto">
            <a:xfrm>
              <a:off x="5064" y="1970"/>
              <a:ext cx="7" cy="49"/>
            </a:xfrm>
            <a:custGeom>
              <a:avLst/>
              <a:gdLst>
                <a:gd name="T0" fmla="*/ 7 w 7"/>
                <a:gd name="T1" fmla="*/ 0 h 49"/>
                <a:gd name="T2" fmla="*/ 6 w 7"/>
                <a:gd name="T3" fmla="*/ 21 h 49"/>
                <a:gd name="T4" fmla="*/ 2 w 7"/>
                <a:gd name="T5" fmla="*/ 43 h 49"/>
                <a:gd name="T6" fmla="*/ 0 w 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9">
                  <a:moveTo>
                    <a:pt x="7" y="0"/>
                  </a:moveTo>
                  <a:lnTo>
                    <a:pt x="6" y="21"/>
                  </a:lnTo>
                  <a:lnTo>
                    <a:pt x="2" y="43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5" name="Freeform 257"/>
            <p:cNvSpPr>
              <a:spLocks/>
            </p:cNvSpPr>
            <p:nvPr/>
          </p:nvSpPr>
          <p:spPr bwMode="auto">
            <a:xfrm>
              <a:off x="5020" y="2066"/>
              <a:ext cx="28" cy="41"/>
            </a:xfrm>
            <a:custGeom>
              <a:avLst/>
              <a:gdLst>
                <a:gd name="T0" fmla="*/ 28 w 28"/>
                <a:gd name="T1" fmla="*/ 0 h 41"/>
                <a:gd name="T2" fmla="*/ 25 w 28"/>
                <a:gd name="T3" fmla="*/ 5 h 41"/>
                <a:gd name="T4" fmla="*/ 14 w 28"/>
                <a:gd name="T5" fmla="*/ 22 h 41"/>
                <a:gd name="T6" fmla="*/ 3 w 28"/>
                <a:gd name="T7" fmla="*/ 39 h 41"/>
                <a:gd name="T8" fmla="*/ 0 w 2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0"/>
                  </a:moveTo>
                  <a:lnTo>
                    <a:pt x="25" y="5"/>
                  </a:lnTo>
                  <a:lnTo>
                    <a:pt x="14" y="22"/>
                  </a:lnTo>
                  <a:lnTo>
                    <a:pt x="3" y="39"/>
                  </a:lnTo>
                  <a:lnTo>
                    <a:pt x="0" y="4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6" name="Freeform 258"/>
            <p:cNvSpPr>
              <a:spLocks/>
            </p:cNvSpPr>
            <p:nvPr/>
          </p:nvSpPr>
          <p:spPr bwMode="auto">
            <a:xfrm>
              <a:off x="4939" y="2141"/>
              <a:ext cx="45" cy="25"/>
            </a:xfrm>
            <a:custGeom>
              <a:avLst/>
              <a:gdLst>
                <a:gd name="T0" fmla="*/ 45 w 45"/>
                <a:gd name="T1" fmla="*/ 0 h 25"/>
                <a:gd name="T2" fmla="*/ 38 w 45"/>
                <a:gd name="T3" fmla="*/ 5 h 25"/>
                <a:gd name="T4" fmla="*/ 20 w 45"/>
                <a:gd name="T5" fmla="*/ 15 h 25"/>
                <a:gd name="T6" fmla="*/ 2 w 45"/>
                <a:gd name="T7" fmla="*/ 25 h 25"/>
                <a:gd name="T8" fmla="*/ 0 w 4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">
                  <a:moveTo>
                    <a:pt x="45" y="0"/>
                  </a:moveTo>
                  <a:lnTo>
                    <a:pt x="38" y="5"/>
                  </a:lnTo>
                  <a:lnTo>
                    <a:pt x="20" y="15"/>
                  </a:lnTo>
                  <a:lnTo>
                    <a:pt x="2" y="25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7" name="Freeform 259"/>
            <p:cNvSpPr>
              <a:spLocks/>
            </p:cNvSpPr>
            <p:nvPr/>
          </p:nvSpPr>
          <p:spPr bwMode="auto">
            <a:xfrm>
              <a:off x="4842" y="2180"/>
              <a:ext cx="50" cy="2"/>
            </a:xfrm>
            <a:custGeom>
              <a:avLst/>
              <a:gdLst>
                <a:gd name="T0" fmla="*/ 50 w 50"/>
                <a:gd name="T1" fmla="*/ 0 h 2"/>
                <a:gd name="T2" fmla="*/ 38 w 50"/>
                <a:gd name="T3" fmla="*/ 1 h 2"/>
                <a:gd name="T4" fmla="*/ 16 w 50"/>
                <a:gd name="T5" fmla="*/ 2 h 2"/>
                <a:gd name="T6" fmla="*/ 0 w 50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">
                  <a:moveTo>
                    <a:pt x="50" y="0"/>
                  </a:moveTo>
                  <a:lnTo>
                    <a:pt x="38" y="1"/>
                  </a:lnTo>
                  <a:lnTo>
                    <a:pt x="16" y="2"/>
                  </a:ln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8" name="Freeform 260"/>
            <p:cNvSpPr>
              <a:spLocks/>
            </p:cNvSpPr>
            <p:nvPr/>
          </p:nvSpPr>
          <p:spPr bwMode="auto">
            <a:xfrm>
              <a:off x="4748" y="2152"/>
              <a:ext cx="46" cy="21"/>
            </a:xfrm>
            <a:custGeom>
              <a:avLst/>
              <a:gdLst>
                <a:gd name="T0" fmla="*/ 46 w 46"/>
                <a:gd name="T1" fmla="*/ 21 h 21"/>
                <a:gd name="T2" fmla="*/ 28 w 46"/>
                <a:gd name="T3" fmla="*/ 14 h 21"/>
                <a:gd name="T4" fmla="*/ 8 w 46"/>
                <a:gd name="T5" fmla="*/ 4 h 21"/>
                <a:gd name="T6" fmla="*/ 0 w 4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28" y="14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9" name="Freeform 261"/>
            <p:cNvSpPr>
              <a:spLocks/>
            </p:cNvSpPr>
            <p:nvPr/>
          </p:nvSpPr>
          <p:spPr bwMode="auto">
            <a:xfrm>
              <a:off x="4677" y="2081"/>
              <a:ext cx="32" cy="40"/>
            </a:xfrm>
            <a:custGeom>
              <a:avLst/>
              <a:gdLst>
                <a:gd name="T0" fmla="*/ 32 w 32"/>
                <a:gd name="T1" fmla="*/ 40 h 40"/>
                <a:gd name="T2" fmla="*/ 31 w 32"/>
                <a:gd name="T3" fmla="*/ 39 h 40"/>
                <a:gd name="T4" fmla="*/ 17 w 32"/>
                <a:gd name="T5" fmla="*/ 24 h 40"/>
                <a:gd name="T6" fmla="*/ 5 w 32"/>
                <a:gd name="T7" fmla="*/ 7 h 40"/>
                <a:gd name="T8" fmla="*/ 0 w 3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32" y="40"/>
                  </a:moveTo>
                  <a:lnTo>
                    <a:pt x="31" y="39"/>
                  </a:lnTo>
                  <a:lnTo>
                    <a:pt x="17" y="24"/>
                  </a:lnTo>
                  <a:lnTo>
                    <a:pt x="5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0" name="Freeform 262"/>
            <p:cNvSpPr>
              <a:spLocks/>
            </p:cNvSpPr>
            <p:nvPr/>
          </p:nvSpPr>
          <p:spPr bwMode="auto">
            <a:xfrm>
              <a:off x="4647" y="1988"/>
              <a:ext cx="10" cy="49"/>
            </a:xfrm>
            <a:custGeom>
              <a:avLst/>
              <a:gdLst>
                <a:gd name="T0" fmla="*/ 10 w 10"/>
                <a:gd name="T1" fmla="*/ 49 h 49"/>
                <a:gd name="T2" fmla="*/ 8 w 10"/>
                <a:gd name="T3" fmla="*/ 45 h 49"/>
                <a:gd name="T4" fmla="*/ 3 w 10"/>
                <a:gd name="T5" fmla="*/ 25 h 49"/>
                <a:gd name="T6" fmla="*/ 0 w 10"/>
                <a:gd name="T7" fmla="*/ 3 h 49"/>
                <a:gd name="T8" fmla="*/ 0 w 1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9">
                  <a:moveTo>
                    <a:pt x="10" y="49"/>
                  </a:moveTo>
                  <a:lnTo>
                    <a:pt x="8" y="45"/>
                  </a:lnTo>
                  <a:lnTo>
                    <a:pt x="3" y="2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1" name="Freeform 263"/>
            <p:cNvSpPr>
              <a:spLocks/>
            </p:cNvSpPr>
            <p:nvPr/>
          </p:nvSpPr>
          <p:spPr bwMode="auto">
            <a:xfrm>
              <a:off x="4648" y="1890"/>
              <a:ext cx="13" cy="48"/>
            </a:xfrm>
            <a:custGeom>
              <a:avLst/>
              <a:gdLst>
                <a:gd name="T0" fmla="*/ 0 w 13"/>
                <a:gd name="T1" fmla="*/ 48 h 48"/>
                <a:gd name="T2" fmla="*/ 2 w 13"/>
                <a:gd name="T3" fmla="*/ 37 h 48"/>
                <a:gd name="T4" fmla="*/ 7 w 13"/>
                <a:gd name="T5" fmla="*/ 16 h 48"/>
                <a:gd name="T6" fmla="*/ 13 w 1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lnTo>
                    <a:pt x="2" y="37"/>
                  </a:lnTo>
                  <a:lnTo>
                    <a:pt x="7" y="16"/>
                  </a:lnTo>
                  <a:lnTo>
                    <a:pt x="13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2" name="Freeform 264"/>
            <p:cNvSpPr>
              <a:spLocks/>
            </p:cNvSpPr>
            <p:nvPr/>
          </p:nvSpPr>
          <p:spPr bwMode="auto">
            <a:xfrm>
              <a:off x="4686" y="1809"/>
              <a:ext cx="33" cy="38"/>
            </a:xfrm>
            <a:custGeom>
              <a:avLst/>
              <a:gdLst>
                <a:gd name="T0" fmla="*/ 0 w 33"/>
                <a:gd name="T1" fmla="*/ 38 h 38"/>
                <a:gd name="T2" fmla="*/ 8 w 33"/>
                <a:gd name="T3" fmla="*/ 25 h 38"/>
                <a:gd name="T4" fmla="*/ 22 w 33"/>
                <a:gd name="T5" fmla="*/ 10 h 38"/>
                <a:gd name="T6" fmla="*/ 33 w 3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8">
                  <a:moveTo>
                    <a:pt x="0" y="38"/>
                  </a:moveTo>
                  <a:lnTo>
                    <a:pt x="8" y="25"/>
                  </a:lnTo>
                  <a:lnTo>
                    <a:pt x="22" y="10"/>
                  </a:lnTo>
                  <a:lnTo>
                    <a:pt x="33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3" name="Freeform 265"/>
            <p:cNvSpPr>
              <a:spLocks/>
            </p:cNvSpPr>
            <p:nvPr/>
          </p:nvSpPr>
          <p:spPr bwMode="auto">
            <a:xfrm>
              <a:off x="4759" y="1764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17 w 47"/>
                <a:gd name="T3" fmla="*/ 9 h 18"/>
                <a:gd name="T4" fmla="*/ 36 w 47"/>
                <a:gd name="T5" fmla="*/ 2 h 18"/>
                <a:gd name="T6" fmla="*/ 47 w 4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8">
                  <a:moveTo>
                    <a:pt x="0" y="18"/>
                  </a:moveTo>
                  <a:lnTo>
                    <a:pt x="17" y="9"/>
                  </a:lnTo>
                  <a:lnTo>
                    <a:pt x="36" y="2"/>
                  </a:lnTo>
                  <a:lnTo>
                    <a:pt x="47" y="0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4" name="Freeform 266"/>
            <p:cNvSpPr>
              <a:spLocks/>
            </p:cNvSpPr>
            <p:nvPr/>
          </p:nvSpPr>
          <p:spPr bwMode="auto">
            <a:xfrm>
              <a:off x="4856" y="1757"/>
              <a:ext cx="49" cy="5"/>
            </a:xfrm>
            <a:custGeom>
              <a:avLst/>
              <a:gdLst>
                <a:gd name="T0" fmla="*/ 0 w 49"/>
                <a:gd name="T1" fmla="*/ 1 h 5"/>
                <a:gd name="T2" fmla="*/ 2 w 49"/>
                <a:gd name="T3" fmla="*/ 0 h 5"/>
                <a:gd name="T4" fmla="*/ 24 w 49"/>
                <a:gd name="T5" fmla="*/ 1 h 5"/>
                <a:gd name="T6" fmla="*/ 45 w 49"/>
                <a:gd name="T7" fmla="*/ 5 h 5"/>
                <a:gd name="T8" fmla="*/ 49 w 4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">
                  <a:moveTo>
                    <a:pt x="0" y="1"/>
                  </a:moveTo>
                  <a:lnTo>
                    <a:pt x="2" y="0"/>
                  </a:lnTo>
                  <a:lnTo>
                    <a:pt x="24" y="1"/>
                  </a:lnTo>
                  <a:lnTo>
                    <a:pt x="45" y="5"/>
                  </a:lnTo>
                  <a:lnTo>
                    <a:pt x="49" y="5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5" name="Freeform 267"/>
            <p:cNvSpPr>
              <a:spLocks/>
            </p:cNvSpPr>
            <p:nvPr/>
          </p:nvSpPr>
          <p:spPr bwMode="auto">
            <a:xfrm>
              <a:off x="4952" y="1779"/>
              <a:ext cx="42" cy="28"/>
            </a:xfrm>
            <a:custGeom>
              <a:avLst/>
              <a:gdLst>
                <a:gd name="T0" fmla="*/ 0 w 42"/>
                <a:gd name="T1" fmla="*/ 0 h 28"/>
                <a:gd name="T2" fmla="*/ 7 w 42"/>
                <a:gd name="T3" fmla="*/ 4 h 28"/>
                <a:gd name="T4" fmla="*/ 25 w 42"/>
                <a:gd name="T5" fmla="*/ 15 h 28"/>
                <a:gd name="T6" fmla="*/ 42 w 42"/>
                <a:gd name="T7" fmla="*/ 26 h 28"/>
                <a:gd name="T8" fmla="*/ 42 w 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0" y="0"/>
                  </a:moveTo>
                  <a:lnTo>
                    <a:pt x="7" y="4"/>
                  </a:lnTo>
                  <a:lnTo>
                    <a:pt x="25" y="15"/>
                  </a:lnTo>
                  <a:lnTo>
                    <a:pt x="42" y="26"/>
                  </a:lnTo>
                  <a:lnTo>
                    <a:pt x="42" y="28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6" name="Freeform 268"/>
            <p:cNvSpPr>
              <a:spLocks/>
            </p:cNvSpPr>
            <p:nvPr/>
          </p:nvSpPr>
          <p:spPr bwMode="auto">
            <a:xfrm>
              <a:off x="5028" y="1843"/>
              <a:ext cx="25" cy="43"/>
            </a:xfrm>
            <a:custGeom>
              <a:avLst/>
              <a:gdLst>
                <a:gd name="T0" fmla="*/ 0 w 25"/>
                <a:gd name="T1" fmla="*/ 0 h 43"/>
                <a:gd name="T2" fmla="*/ 6 w 25"/>
                <a:gd name="T3" fmla="*/ 8 h 43"/>
                <a:gd name="T4" fmla="*/ 17 w 25"/>
                <a:gd name="T5" fmla="*/ 26 h 43"/>
                <a:gd name="T6" fmla="*/ 25 w 25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3">
                  <a:moveTo>
                    <a:pt x="0" y="0"/>
                  </a:moveTo>
                  <a:lnTo>
                    <a:pt x="6" y="8"/>
                  </a:lnTo>
                  <a:lnTo>
                    <a:pt x="17" y="26"/>
                  </a:lnTo>
                  <a:lnTo>
                    <a:pt x="25" y="43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7" name="Freeform 269"/>
            <p:cNvSpPr>
              <a:spLocks/>
            </p:cNvSpPr>
            <p:nvPr/>
          </p:nvSpPr>
          <p:spPr bwMode="auto">
            <a:xfrm>
              <a:off x="5067" y="1933"/>
              <a:ext cx="4" cy="37"/>
            </a:xfrm>
            <a:custGeom>
              <a:avLst/>
              <a:gdLst>
                <a:gd name="T0" fmla="*/ 0 w 4"/>
                <a:gd name="T1" fmla="*/ 0 h 37"/>
                <a:gd name="T2" fmla="*/ 3 w 4"/>
                <a:gd name="T3" fmla="*/ 15 h 37"/>
                <a:gd name="T4" fmla="*/ 4 w 4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7">
                  <a:moveTo>
                    <a:pt x="0" y="0"/>
                  </a:moveTo>
                  <a:lnTo>
                    <a:pt x="3" y="15"/>
                  </a:lnTo>
                  <a:lnTo>
                    <a:pt x="4" y="37"/>
                  </a:lnTo>
                </a:path>
              </a:pathLst>
            </a:custGeom>
            <a:noFill/>
            <a:ln w="9525">
              <a:solidFill>
                <a:srgbClr val="4661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8" name="Freeform 270"/>
            <p:cNvSpPr>
              <a:spLocks/>
            </p:cNvSpPr>
            <p:nvPr/>
          </p:nvSpPr>
          <p:spPr bwMode="auto">
            <a:xfrm>
              <a:off x="3490" y="3587"/>
              <a:ext cx="38" cy="44"/>
            </a:xfrm>
            <a:custGeom>
              <a:avLst/>
              <a:gdLst>
                <a:gd name="T0" fmla="*/ 21 w 38"/>
                <a:gd name="T1" fmla="*/ 44 h 44"/>
                <a:gd name="T2" fmla="*/ 21 w 38"/>
                <a:gd name="T3" fmla="*/ 25 h 44"/>
                <a:gd name="T4" fmla="*/ 38 w 38"/>
                <a:gd name="T5" fmla="*/ 0 h 44"/>
                <a:gd name="T6" fmla="*/ 31 w 38"/>
                <a:gd name="T7" fmla="*/ 0 h 44"/>
                <a:gd name="T8" fmla="*/ 24 w 38"/>
                <a:gd name="T9" fmla="*/ 12 h 44"/>
                <a:gd name="T10" fmla="*/ 24 w 38"/>
                <a:gd name="T11" fmla="*/ 12 h 44"/>
                <a:gd name="T12" fmla="*/ 18 w 38"/>
                <a:gd name="T13" fmla="*/ 21 h 44"/>
                <a:gd name="T14" fmla="*/ 18 w 38"/>
                <a:gd name="T15" fmla="*/ 21 h 44"/>
                <a:gd name="T16" fmla="*/ 18 w 38"/>
                <a:gd name="T17" fmla="*/ 21 h 44"/>
                <a:gd name="T18" fmla="*/ 14 w 38"/>
                <a:gd name="T19" fmla="*/ 12 h 44"/>
                <a:gd name="T20" fmla="*/ 7 w 38"/>
                <a:gd name="T21" fmla="*/ 0 h 44"/>
                <a:gd name="T22" fmla="*/ 0 w 38"/>
                <a:gd name="T23" fmla="*/ 0 h 44"/>
                <a:gd name="T24" fmla="*/ 16 w 38"/>
                <a:gd name="T25" fmla="*/ 25 h 44"/>
                <a:gd name="T26" fmla="*/ 16 w 38"/>
                <a:gd name="T27" fmla="*/ 44 h 44"/>
                <a:gd name="T28" fmla="*/ 21 w 38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4">
                  <a:moveTo>
                    <a:pt x="21" y="44"/>
                  </a:moveTo>
                  <a:lnTo>
                    <a:pt x="21" y="2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0" y="0"/>
                  </a:lnTo>
                  <a:lnTo>
                    <a:pt x="16" y="25"/>
                  </a:lnTo>
                  <a:lnTo>
                    <a:pt x="16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9" name="Freeform 271"/>
            <p:cNvSpPr>
              <a:spLocks/>
            </p:cNvSpPr>
            <p:nvPr/>
          </p:nvSpPr>
          <p:spPr bwMode="auto">
            <a:xfrm>
              <a:off x="3532" y="3598"/>
              <a:ext cx="51" cy="33"/>
            </a:xfrm>
            <a:custGeom>
              <a:avLst/>
              <a:gdLst>
                <a:gd name="T0" fmla="*/ 0 w 51"/>
                <a:gd name="T1" fmla="*/ 33 h 33"/>
                <a:gd name="T2" fmla="*/ 7 w 51"/>
                <a:gd name="T3" fmla="*/ 33 h 33"/>
                <a:gd name="T4" fmla="*/ 7 w 51"/>
                <a:gd name="T5" fmla="*/ 14 h 33"/>
                <a:gd name="T6" fmla="*/ 7 w 51"/>
                <a:gd name="T7" fmla="*/ 14 h 33"/>
                <a:gd name="T8" fmla="*/ 7 w 51"/>
                <a:gd name="T9" fmla="*/ 11 h 33"/>
                <a:gd name="T10" fmla="*/ 7 w 51"/>
                <a:gd name="T11" fmla="*/ 11 h 33"/>
                <a:gd name="T12" fmla="*/ 10 w 51"/>
                <a:gd name="T13" fmla="*/ 7 h 33"/>
                <a:gd name="T14" fmla="*/ 12 w 51"/>
                <a:gd name="T15" fmla="*/ 6 h 33"/>
                <a:gd name="T16" fmla="*/ 15 w 51"/>
                <a:gd name="T17" fmla="*/ 6 h 33"/>
                <a:gd name="T18" fmla="*/ 15 w 51"/>
                <a:gd name="T19" fmla="*/ 6 h 33"/>
                <a:gd name="T20" fmla="*/ 18 w 51"/>
                <a:gd name="T21" fmla="*/ 6 h 33"/>
                <a:gd name="T22" fmla="*/ 21 w 51"/>
                <a:gd name="T23" fmla="*/ 8 h 33"/>
                <a:gd name="T24" fmla="*/ 22 w 51"/>
                <a:gd name="T25" fmla="*/ 11 h 33"/>
                <a:gd name="T26" fmla="*/ 22 w 51"/>
                <a:gd name="T27" fmla="*/ 14 h 33"/>
                <a:gd name="T28" fmla="*/ 22 w 51"/>
                <a:gd name="T29" fmla="*/ 33 h 33"/>
                <a:gd name="T30" fmla="*/ 29 w 51"/>
                <a:gd name="T31" fmla="*/ 33 h 33"/>
                <a:gd name="T32" fmla="*/ 29 w 51"/>
                <a:gd name="T33" fmla="*/ 14 h 33"/>
                <a:gd name="T34" fmla="*/ 29 w 51"/>
                <a:gd name="T35" fmla="*/ 14 h 33"/>
                <a:gd name="T36" fmla="*/ 29 w 51"/>
                <a:gd name="T37" fmla="*/ 11 h 33"/>
                <a:gd name="T38" fmla="*/ 29 w 51"/>
                <a:gd name="T39" fmla="*/ 11 h 33"/>
                <a:gd name="T40" fmla="*/ 32 w 51"/>
                <a:gd name="T41" fmla="*/ 7 h 33"/>
                <a:gd name="T42" fmla="*/ 35 w 51"/>
                <a:gd name="T43" fmla="*/ 6 h 33"/>
                <a:gd name="T44" fmla="*/ 37 w 51"/>
                <a:gd name="T45" fmla="*/ 6 h 33"/>
                <a:gd name="T46" fmla="*/ 37 w 51"/>
                <a:gd name="T47" fmla="*/ 6 h 33"/>
                <a:gd name="T48" fmla="*/ 40 w 51"/>
                <a:gd name="T49" fmla="*/ 6 h 33"/>
                <a:gd name="T50" fmla="*/ 43 w 51"/>
                <a:gd name="T51" fmla="*/ 8 h 33"/>
                <a:gd name="T52" fmla="*/ 44 w 51"/>
                <a:gd name="T53" fmla="*/ 11 h 33"/>
                <a:gd name="T54" fmla="*/ 44 w 51"/>
                <a:gd name="T55" fmla="*/ 15 h 33"/>
                <a:gd name="T56" fmla="*/ 44 w 51"/>
                <a:gd name="T57" fmla="*/ 33 h 33"/>
                <a:gd name="T58" fmla="*/ 51 w 51"/>
                <a:gd name="T59" fmla="*/ 33 h 33"/>
                <a:gd name="T60" fmla="*/ 51 w 51"/>
                <a:gd name="T61" fmla="*/ 14 h 33"/>
                <a:gd name="T62" fmla="*/ 51 w 51"/>
                <a:gd name="T63" fmla="*/ 14 h 33"/>
                <a:gd name="T64" fmla="*/ 50 w 51"/>
                <a:gd name="T65" fmla="*/ 7 h 33"/>
                <a:gd name="T66" fmla="*/ 47 w 51"/>
                <a:gd name="T67" fmla="*/ 3 h 33"/>
                <a:gd name="T68" fmla="*/ 43 w 51"/>
                <a:gd name="T69" fmla="*/ 1 h 33"/>
                <a:gd name="T70" fmla="*/ 39 w 51"/>
                <a:gd name="T71" fmla="*/ 0 h 33"/>
                <a:gd name="T72" fmla="*/ 39 w 51"/>
                <a:gd name="T73" fmla="*/ 0 h 33"/>
                <a:gd name="T74" fmla="*/ 35 w 51"/>
                <a:gd name="T75" fmla="*/ 1 h 33"/>
                <a:gd name="T76" fmla="*/ 32 w 51"/>
                <a:gd name="T77" fmla="*/ 3 h 33"/>
                <a:gd name="T78" fmla="*/ 32 w 51"/>
                <a:gd name="T79" fmla="*/ 3 h 33"/>
                <a:gd name="T80" fmla="*/ 28 w 51"/>
                <a:gd name="T81" fmla="*/ 7 h 33"/>
                <a:gd name="T82" fmla="*/ 28 w 51"/>
                <a:gd name="T83" fmla="*/ 7 h 33"/>
                <a:gd name="T84" fmla="*/ 28 w 51"/>
                <a:gd name="T85" fmla="*/ 7 h 33"/>
                <a:gd name="T86" fmla="*/ 26 w 51"/>
                <a:gd name="T87" fmla="*/ 4 h 33"/>
                <a:gd name="T88" fmla="*/ 24 w 51"/>
                <a:gd name="T89" fmla="*/ 3 h 33"/>
                <a:gd name="T90" fmla="*/ 21 w 51"/>
                <a:gd name="T91" fmla="*/ 1 h 33"/>
                <a:gd name="T92" fmla="*/ 18 w 51"/>
                <a:gd name="T93" fmla="*/ 0 h 33"/>
                <a:gd name="T94" fmla="*/ 18 w 51"/>
                <a:gd name="T95" fmla="*/ 0 h 33"/>
                <a:gd name="T96" fmla="*/ 14 w 51"/>
                <a:gd name="T97" fmla="*/ 1 h 33"/>
                <a:gd name="T98" fmla="*/ 11 w 51"/>
                <a:gd name="T99" fmla="*/ 3 h 33"/>
                <a:gd name="T100" fmla="*/ 7 w 51"/>
                <a:gd name="T101" fmla="*/ 7 h 33"/>
                <a:gd name="T102" fmla="*/ 5 w 51"/>
                <a:gd name="T103" fmla="*/ 7 h 33"/>
                <a:gd name="T104" fmla="*/ 5 w 51"/>
                <a:gd name="T105" fmla="*/ 1 h 33"/>
                <a:gd name="T106" fmla="*/ 0 w 51"/>
                <a:gd name="T107" fmla="*/ 1 h 33"/>
                <a:gd name="T108" fmla="*/ 0 w 51"/>
                <a:gd name="T109" fmla="*/ 1 h 33"/>
                <a:gd name="T110" fmla="*/ 0 w 51"/>
                <a:gd name="T111" fmla="*/ 10 h 33"/>
                <a:gd name="T112" fmla="*/ 0 w 51"/>
                <a:gd name="T1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33">
                  <a:moveTo>
                    <a:pt x="0" y="33"/>
                  </a:moveTo>
                  <a:lnTo>
                    <a:pt x="7" y="3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22" y="33"/>
                  </a:lnTo>
                  <a:lnTo>
                    <a:pt x="29" y="3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2" y="7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40" y="6"/>
                  </a:lnTo>
                  <a:lnTo>
                    <a:pt x="43" y="8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33"/>
                  </a:lnTo>
                  <a:lnTo>
                    <a:pt x="51" y="33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0" y="7"/>
                  </a:lnTo>
                  <a:lnTo>
                    <a:pt x="47" y="3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5" y="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0" name="Freeform 272"/>
            <p:cNvSpPr>
              <a:spLocks noEditPoints="1"/>
            </p:cNvSpPr>
            <p:nvPr/>
          </p:nvSpPr>
          <p:spPr bwMode="auto">
            <a:xfrm>
              <a:off x="3593" y="3598"/>
              <a:ext cx="33" cy="47"/>
            </a:xfrm>
            <a:custGeom>
              <a:avLst/>
              <a:gdLst>
                <a:gd name="T0" fmla="*/ 0 w 33"/>
                <a:gd name="T1" fmla="*/ 47 h 47"/>
                <a:gd name="T2" fmla="*/ 7 w 33"/>
                <a:gd name="T3" fmla="*/ 47 h 47"/>
                <a:gd name="T4" fmla="*/ 7 w 33"/>
                <a:gd name="T5" fmla="*/ 29 h 47"/>
                <a:gd name="T6" fmla="*/ 7 w 33"/>
                <a:gd name="T7" fmla="*/ 29 h 47"/>
                <a:gd name="T8" fmla="*/ 7 w 33"/>
                <a:gd name="T9" fmla="*/ 29 h 47"/>
                <a:gd name="T10" fmla="*/ 11 w 33"/>
                <a:gd name="T11" fmla="*/ 33 h 47"/>
                <a:gd name="T12" fmla="*/ 18 w 33"/>
                <a:gd name="T13" fmla="*/ 35 h 47"/>
                <a:gd name="T14" fmla="*/ 18 w 33"/>
                <a:gd name="T15" fmla="*/ 35 h 47"/>
                <a:gd name="T16" fmla="*/ 24 w 33"/>
                <a:gd name="T17" fmla="*/ 33 h 47"/>
                <a:gd name="T18" fmla="*/ 29 w 33"/>
                <a:gd name="T19" fmla="*/ 29 h 47"/>
                <a:gd name="T20" fmla="*/ 32 w 33"/>
                <a:gd name="T21" fmla="*/ 25 h 47"/>
                <a:gd name="T22" fmla="*/ 33 w 33"/>
                <a:gd name="T23" fmla="*/ 17 h 47"/>
                <a:gd name="T24" fmla="*/ 33 w 33"/>
                <a:gd name="T25" fmla="*/ 17 h 47"/>
                <a:gd name="T26" fmla="*/ 32 w 33"/>
                <a:gd name="T27" fmla="*/ 10 h 47"/>
                <a:gd name="T28" fmla="*/ 29 w 33"/>
                <a:gd name="T29" fmla="*/ 6 h 47"/>
                <a:gd name="T30" fmla="*/ 25 w 33"/>
                <a:gd name="T31" fmla="*/ 1 h 47"/>
                <a:gd name="T32" fmla="*/ 18 w 33"/>
                <a:gd name="T33" fmla="*/ 0 h 47"/>
                <a:gd name="T34" fmla="*/ 18 w 33"/>
                <a:gd name="T35" fmla="*/ 0 h 47"/>
                <a:gd name="T36" fmla="*/ 14 w 33"/>
                <a:gd name="T37" fmla="*/ 1 h 47"/>
                <a:gd name="T38" fmla="*/ 11 w 33"/>
                <a:gd name="T39" fmla="*/ 3 h 47"/>
                <a:gd name="T40" fmla="*/ 8 w 33"/>
                <a:gd name="T41" fmla="*/ 4 h 47"/>
                <a:gd name="T42" fmla="*/ 6 w 33"/>
                <a:gd name="T43" fmla="*/ 7 h 47"/>
                <a:gd name="T44" fmla="*/ 6 w 33"/>
                <a:gd name="T45" fmla="*/ 7 h 47"/>
                <a:gd name="T46" fmla="*/ 6 w 33"/>
                <a:gd name="T47" fmla="*/ 1 h 47"/>
                <a:gd name="T48" fmla="*/ 0 w 33"/>
                <a:gd name="T49" fmla="*/ 1 h 47"/>
                <a:gd name="T50" fmla="*/ 0 w 33"/>
                <a:gd name="T51" fmla="*/ 1 h 47"/>
                <a:gd name="T52" fmla="*/ 0 w 33"/>
                <a:gd name="T53" fmla="*/ 11 h 47"/>
                <a:gd name="T54" fmla="*/ 0 w 33"/>
                <a:gd name="T55" fmla="*/ 47 h 47"/>
                <a:gd name="T56" fmla="*/ 7 w 33"/>
                <a:gd name="T57" fmla="*/ 15 h 47"/>
                <a:gd name="T58" fmla="*/ 7 w 33"/>
                <a:gd name="T59" fmla="*/ 15 h 47"/>
                <a:gd name="T60" fmla="*/ 7 w 33"/>
                <a:gd name="T61" fmla="*/ 12 h 47"/>
                <a:gd name="T62" fmla="*/ 7 w 33"/>
                <a:gd name="T63" fmla="*/ 12 h 47"/>
                <a:gd name="T64" fmla="*/ 8 w 33"/>
                <a:gd name="T65" fmla="*/ 10 h 47"/>
                <a:gd name="T66" fmla="*/ 11 w 33"/>
                <a:gd name="T67" fmla="*/ 7 h 47"/>
                <a:gd name="T68" fmla="*/ 14 w 33"/>
                <a:gd name="T69" fmla="*/ 6 h 47"/>
                <a:gd name="T70" fmla="*/ 17 w 33"/>
                <a:gd name="T71" fmla="*/ 6 h 47"/>
                <a:gd name="T72" fmla="*/ 17 w 33"/>
                <a:gd name="T73" fmla="*/ 6 h 47"/>
                <a:gd name="T74" fmla="*/ 21 w 33"/>
                <a:gd name="T75" fmla="*/ 6 h 47"/>
                <a:gd name="T76" fmla="*/ 24 w 33"/>
                <a:gd name="T77" fmla="*/ 8 h 47"/>
                <a:gd name="T78" fmla="*/ 26 w 33"/>
                <a:gd name="T79" fmla="*/ 12 h 47"/>
                <a:gd name="T80" fmla="*/ 26 w 33"/>
                <a:gd name="T81" fmla="*/ 17 h 47"/>
                <a:gd name="T82" fmla="*/ 26 w 33"/>
                <a:gd name="T83" fmla="*/ 17 h 47"/>
                <a:gd name="T84" fmla="*/ 26 w 33"/>
                <a:gd name="T85" fmla="*/ 22 h 47"/>
                <a:gd name="T86" fmla="*/ 24 w 33"/>
                <a:gd name="T87" fmla="*/ 26 h 47"/>
                <a:gd name="T88" fmla="*/ 21 w 33"/>
                <a:gd name="T89" fmla="*/ 29 h 47"/>
                <a:gd name="T90" fmla="*/ 17 w 33"/>
                <a:gd name="T91" fmla="*/ 29 h 47"/>
                <a:gd name="T92" fmla="*/ 17 w 33"/>
                <a:gd name="T93" fmla="*/ 29 h 47"/>
                <a:gd name="T94" fmla="*/ 12 w 33"/>
                <a:gd name="T95" fmla="*/ 29 h 47"/>
                <a:gd name="T96" fmla="*/ 10 w 33"/>
                <a:gd name="T97" fmla="*/ 28 h 47"/>
                <a:gd name="T98" fmla="*/ 8 w 33"/>
                <a:gd name="T99" fmla="*/ 25 h 47"/>
                <a:gd name="T100" fmla="*/ 7 w 33"/>
                <a:gd name="T101" fmla="*/ 22 h 47"/>
                <a:gd name="T102" fmla="*/ 7 w 33"/>
                <a:gd name="T103" fmla="*/ 22 h 47"/>
                <a:gd name="T104" fmla="*/ 7 w 33"/>
                <a:gd name="T105" fmla="*/ 21 h 47"/>
                <a:gd name="T106" fmla="*/ 7 w 33"/>
                <a:gd name="T10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" h="47">
                  <a:moveTo>
                    <a:pt x="0" y="47"/>
                  </a:moveTo>
                  <a:lnTo>
                    <a:pt x="7" y="47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4" y="33"/>
                  </a:lnTo>
                  <a:lnTo>
                    <a:pt x="29" y="29"/>
                  </a:lnTo>
                  <a:lnTo>
                    <a:pt x="32" y="25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0"/>
                  </a:lnTo>
                  <a:lnTo>
                    <a:pt x="29" y="6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1"/>
                  </a:lnTo>
                  <a:lnTo>
                    <a:pt x="0" y="47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2" y="29"/>
                  </a:lnTo>
                  <a:lnTo>
                    <a:pt x="10" y="28"/>
                  </a:lnTo>
                  <a:lnTo>
                    <a:pt x="8" y="25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1" name="Freeform 273"/>
            <p:cNvSpPr>
              <a:spLocks noEditPoints="1"/>
            </p:cNvSpPr>
            <p:nvPr/>
          </p:nvSpPr>
          <p:spPr bwMode="auto">
            <a:xfrm>
              <a:off x="3632" y="3587"/>
              <a:ext cx="28" cy="46"/>
            </a:xfrm>
            <a:custGeom>
              <a:avLst/>
              <a:gdLst>
                <a:gd name="T0" fmla="*/ 28 w 28"/>
                <a:gd name="T1" fmla="*/ 44 h 46"/>
                <a:gd name="T2" fmla="*/ 28 w 28"/>
                <a:gd name="T3" fmla="*/ 25 h 46"/>
                <a:gd name="T4" fmla="*/ 26 w 28"/>
                <a:gd name="T5" fmla="*/ 19 h 46"/>
                <a:gd name="T6" fmla="*/ 21 w 28"/>
                <a:gd name="T7" fmla="*/ 12 h 46"/>
                <a:gd name="T8" fmla="*/ 14 w 28"/>
                <a:gd name="T9" fmla="*/ 11 h 46"/>
                <a:gd name="T10" fmla="*/ 3 w 28"/>
                <a:gd name="T11" fmla="*/ 14 h 46"/>
                <a:gd name="T12" fmla="*/ 4 w 28"/>
                <a:gd name="T13" fmla="*/ 18 h 46"/>
                <a:gd name="T14" fmla="*/ 12 w 28"/>
                <a:gd name="T15" fmla="*/ 15 h 46"/>
                <a:gd name="T16" fmla="*/ 16 w 28"/>
                <a:gd name="T17" fmla="*/ 17 h 46"/>
                <a:gd name="T18" fmla="*/ 21 w 28"/>
                <a:gd name="T19" fmla="*/ 21 h 46"/>
                <a:gd name="T20" fmla="*/ 21 w 28"/>
                <a:gd name="T21" fmla="*/ 23 h 46"/>
                <a:gd name="T22" fmla="*/ 12 w 28"/>
                <a:gd name="T23" fmla="*/ 25 h 46"/>
                <a:gd name="T24" fmla="*/ 1 w 28"/>
                <a:gd name="T25" fmla="*/ 30 h 46"/>
                <a:gd name="T26" fmla="*/ 0 w 28"/>
                <a:gd name="T27" fmla="*/ 36 h 46"/>
                <a:gd name="T28" fmla="*/ 3 w 28"/>
                <a:gd name="T29" fmla="*/ 43 h 46"/>
                <a:gd name="T30" fmla="*/ 11 w 28"/>
                <a:gd name="T31" fmla="*/ 46 h 46"/>
                <a:gd name="T32" fmla="*/ 16 w 28"/>
                <a:gd name="T33" fmla="*/ 44 h 46"/>
                <a:gd name="T34" fmla="*/ 21 w 28"/>
                <a:gd name="T35" fmla="*/ 40 h 46"/>
                <a:gd name="T36" fmla="*/ 28 w 28"/>
                <a:gd name="T37" fmla="*/ 44 h 46"/>
                <a:gd name="T38" fmla="*/ 21 w 28"/>
                <a:gd name="T39" fmla="*/ 33 h 46"/>
                <a:gd name="T40" fmla="*/ 21 w 28"/>
                <a:gd name="T41" fmla="*/ 36 h 46"/>
                <a:gd name="T42" fmla="*/ 15 w 28"/>
                <a:gd name="T43" fmla="*/ 40 h 46"/>
                <a:gd name="T44" fmla="*/ 12 w 28"/>
                <a:gd name="T45" fmla="*/ 40 h 46"/>
                <a:gd name="T46" fmla="*/ 7 w 28"/>
                <a:gd name="T47" fmla="*/ 37 h 46"/>
                <a:gd name="T48" fmla="*/ 5 w 28"/>
                <a:gd name="T49" fmla="*/ 35 h 46"/>
                <a:gd name="T50" fmla="*/ 11 w 28"/>
                <a:gd name="T51" fmla="*/ 29 h 46"/>
                <a:gd name="T52" fmla="*/ 21 w 28"/>
                <a:gd name="T53" fmla="*/ 28 h 46"/>
                <a:gd name="T54" fmla="*/ 8 w 28"/>
                <a:gd name="T55" fmla="*/ 7 h 46"/>
                <a:gd name="T56" fmla="*/ 11 w 28"/>
                <a:gd name="T57" fmla="*/ 5 h 46"/>
                <a:gd name="T58" fmla="*/ 11 w 28"/>
                <a:gd name="T59" fmla="*/ 3 h 46"/>
                <a:gd name="T60" fmla="*/ 8 w 28"/>
                <a:gd name="T61" fmla="*/ 0 h 46"/>
                <a:gd name="T62" fmla="*/ 5 w 28"/>
                <a:gd name="T63" fmla="*/ 1 h 46"/>
                <a:gd name="T64" fmla="*/ 4 w 28"/>
                <a:gd name="T65" fmla="*/ 3 h 46"/>
                <a:gd name="T66" fmla="*/ 8 w 28"/>
                <a:gd name="T67" fmla="*/ 7 h 46"/>
                <a:gd name="T68" fmla="*/ 21 w 28"/>
                <a:gd name="T69" fmla="*/ 7 h 46"/>
                <a:gd name="T70" fmla="*/ 23 w 28"/>
                <a:gd name="T71" fmla="*/ 5 h 46"/>
                <a:gd name="T72" fmla="*/ 25 w 28"/>
                <a:gd name="T73" fmla="*/ 3 h 46"/>
                <a:gd name="T74" fmla="*/ 21 w 28"/>
                <a:gd name="T75" fmla="*/ 0 h 46"/>
                <a:gd name="T76" fmla="*/ 19 w 28"/>
                <a:gd name="T77" fmla="*/ 1 h 46"/>
                <a:gd name="T78" fmla="*/ 18 w 28"/>
                <a:gd name="T79" fmla="*/ 3 h 46"/>
                <a:gd name="T80" fmla="*/ 21 w 28"/>
                <a:gd name="T8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46">
                  <a:moveTo>
                    <a:pt x="28" y="44"/>
                  </a:moveTo>
                  <a:lnTo>
                    <a:pt x="28" y="44"/>
                  </a:lnTo>
                  <a:lnTo>
                    <a:pt x="28" y="3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6" y="19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7" y="12"/>
                  </a:lnTo>
                  <a:lnTo>
                    <a:pt x="3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6" y="17"/>
                  </a:lnTo>
                  <a:lnTo>
                    <a:pt x="19" y="18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2" y="25"/>
                  </a:lnTo>
                  <a:lnTo>
                    <a:pt x="5" y="26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3" y="43"/>
                  </a:lnTo>
                  <a:lnTo>
                    <a:pt x="5" y="44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6" y="44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2" y="44"/>
                  </a:lnTo>
                  <a:lnTo>
                    <a:pt x="28" y="44"/>
                  </a:lnTo>
                  <a:close/>
                  <a:moveTo>
                    <a:pt x="21" y="33"/>
                  </a:moveTo>
                  <a:lnTo>
                    <a:pt x="21" y="33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8" y="39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7" y="32"/>
                  </a:lnTo>
                  <a:lnTo>
                    <a:pt x="11" y="29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21" y="33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7"/>
                  </a:lnTo>
                  <a:close/>
                  <a:moveTo>
                    <a:pt x="21" y="7"/>
                  </a:moveTo>
                  <a:lnTo>
                    <a:pt x="21" y="7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2" name="Freeform 274"/>
            <p:cNvSpPr>
              <a:spLocks/>
            </p:cNvSpPr>
            <p:nvPr/>
          </p:nvSpPr>
          <p:spPr bwMode="auto">
            <a:xfrm>
              <a:off x="3669" y="3598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7 w 18"/>
                <a:gd name="T3" fmla="*/ 33 h 33"/>
                <a:gd name="T4" fmla="*/ 7 w 18"/>
                <a:gd name="T5" fmla="*/ 17 h 33"/>
                <a:gd name="T6" fmla="*/ 7 w 18"/>
                <a:gd name="T7" fmla="*/ 17 h 33"/>
                <a:gd name="T8" fmla="*/ 7 w 18"/>
                <a:gd name="T9" fmla="*/ 14 h 33"/>
                <a:gd name="T10" fmla="*/ 7 w 18"/>
                <a:gd name="T11" fmla="*/ 14 h 33"/>
                <a:gd name="T12" fmla="*/ 9 w 18"/>
                <a:gd name="T13" fmla="*/ 11 h 33"/>
                <a:gd name="T14" fmla="*/ 10 w 18"/>
                <a:gd name="T15" fmla="*/ 8 h 33"/>
                <a:gd name="T16" fmla="*/ 13 w 18"/>
                <a:gd name="T17" fmla="*/ 7 h 33"/>
                <a:gd name="T18" fmla="*/ 15 w 18"/>
                <a:gd name="T19" fmla="*/ 6 h 33"/>
                <a:gd name="T20" fmla="*/ 15 w 18"/>
                <a:gd name="T21" fmla="*/ 6 h 33"/>
                <a:gd name="T22" fmla="*/ 18 w 18"/>
                <a:gd name="T23" fmla="*/ 6 h 33"/>
                <a:gd name="T24" fmla="*/ 18 w 18"/>
                <a:gd name="T25" fmla="*/ 0 h 33"/>
                <a:gd name="T26" fmla="*/ 18 w 18"/>
                <a:gd name="T27" fmla="*/ 0 h 33"/>
                <a:gd name="T28" fmla="*/ 15 w 18"/>
                <a:gd name="T29" fmla="*/ 0 h 33"/>
                <a:gd name="T30" fmla="*/ 15 w 18"/>
                <a:gd name="T31" fmla="*/ 0 h 33"/>
                <a:gd name="T32" fmla="*/ 13 w 18"/>
                <a:gd name="T33" fmla="*/ 1 h 33"/>
                <a:gd name="T34" fmla="*/ 10 w 18"/>
                <a:gd name="T35" fmla="*/ 3 h 33"/>
                <a:gd name="T36" fmla="*/ 7 w 18"/>
                <a:gd name="T37" fmla="*/ 4 h 33"/>
                <a:gd name="T38" fmla="*/ 6 w 18"/>
                <a:gd name="T39" fmla="*/ 7 h 33"/>
                <a:gd name="T40" fmla="*/ 6 w 18"/>
                <a:gd name="T41" fmla="*/ 7 h 33"/>
                <a:gd name="T42" fmla="*/ 6 w 18"/>
                <a:gd name="T43" fmla="*/ 1 h 33"/>
                <a:gd name="T44" fmla="*/ 0 w 18"/>
                <a:gd name="T45" fmla="*/ 1 h 33"/>
                <a:gd name="T46" fmla="*/ 0 w 18"/>
                <a:gd name="T47" fmla="*/ 1 h 33"/>
                <a:gd name="T48" fmla="*/ 0 w 18"/>
                <a:gd name="T49" fmla="*/ 11 h 33"/>
                <a:gd name="T50" fmla="*/ 0 w 18"/>
                <a:gd name="T5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7" y="33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3" name="Freeform 275"/>
            <p:cNvSpPr>
              <a:spLocks noEditPoints="1"/>
            </p:cNvSpPr>
            <p:nvPr/>
          </p:nvSpPr>
          <p:spPr bwMode="auto">
            <a:xfrm>
              <a:off x="3693" y="3587"/>
              <a:ext cx="7" cy="44"/>
            </a:xfrm>
            <a:custGeom>
              <a:avLst/>
              <a:gdLst>
                <a:gd name="T0" fmla="*/ 7 w 7"/>
                <a:gd name="T1" fmla="*/ 44 h 44"/>
                <a:gd name="T2" fmla="*/ 7 w 7"/>
                <a:gd name="T3" fmla="*/ 12 h 44"/>
                <a:gd name="T4" fmla="*/ 0 w 7"/>
                <a:gd name="T5" fmla="*/ 12 h 44"/>
                <a:gd name="T6" fmla="*/ 0 w 7"/>
                <a:gd name="T7" fmla="*/ 44 h 44"/>
                <a:gd name="T8" fmla="*/ 7 w 7"/>
                <a:gd name="T9" fmla="*/ 44 h 44"/>
                <a:gd name="T10" fmla="*/ 4 w 7"/>
                <a:gd name="T11" fmla="*/ 0 h 44"/>
                <a:gd name="T12" fmla="*/ 4 w 7"/>
                <a:gd name="T13" fmla="*/ 0 h 44"/>
                <a:gd name="T14" fmla="*/ 1 w 7"/>
                <a:gd name="T15" fmla="*/ 0 h 44"/>
                <a:gd name="T16" fmla="*/ 0 w 7"/>
                <a:gd name="T17" fmla="*/ 3 h 44"/>
                <a:gd name="T18" fmla="*/ 0 w 7"/>
                <a:gd name="T19" fmla="*/ 3 h 44"/>
                <a:gd name="T20" fmla="*/ 1 w 7"/>
                <a:gd name="T21" fmla="*/ 5 h 44"/>
                <a:gd name="T22" fmla="*/ 4 w 7"/>
                <a:gd name="T23" fmla="*/ 7 h 44"/>
                <a:gd name="T24" fmla="*/ 4 w 7"/>
                <a:gd name="T25" fmla="*/ 7 h 44"/>
                <a:gd name="T26" fmla="*/ 7 w 7"/>
                <a:gd name="T27" fmla="*/ 5 h 44"/>
                <a:gd name="T28" fmla="*/ 7 w 7"/>
                <a:gd name="T29" fmla="*/ 3 h 44"/>
                <a:gd name="T30" fmla="*/ 7 w 7"/>
                <a:gd name="T31" fmla="*/ 3 h 44"/>
                <a:gd name="T32" fmla="*/ 7 w 7"/>
                <a:gd name="T33" fmla="*/ 0 h 44"/>
                <a:gd name="T34" fmla="*/ 4 w 7"/>
                <a:gd name="T35" fmla="*/ 0 h 44"/>
                <a:gd name="T36" fmla="*/ 4 w 7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4">
                  <a:moveTo>
                    <a:pt x="7" y="44"/>
                  </a:moveTo>
                  <a:lnTo>
                    <a:pt x="7" y="12"/>
                  </a:lnTo>
                  <a:lnTo>
                    <a:pt x="0" y="12"/>
                  </a:lnTo>
                  <a:lnTo>
                    <a:pt x="0" y="44"/>
                  </a:lnTo>
                  <a:lnTo>
                    <a:pt x="7" y="4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4" name="Freeform 276"/>
            <p:cNvSpPr>
              <a:spLocks/>
            </p:cNvSpPr>
            <p:nvPr/>
          </p:nvSpPr>
          <p:spPr bwMode="auto">
            <a:xfrm>
              <a:off x="3708" y="3598"/>
              <a:ext cx="22" cy="35"/>
            </a:xfrm>
            <a:custGeom>
              <a:avLst/>
              <a:gdLst>
                <a:gd name="T0" fmla="*/ 0 w 22"/>
                <a:gd name="T1" fmla="*/ 32 h 35"/>
                <a:gd name="T2" fmla="*/ 0 w 22"/>
                <a:gd name="T3" fmla="*/ 32 h 35"/>
                <a:gd name="T4" fmla="*/ 4 w 22"/>
                <a:gd name="T5" fmla="*/ 33 h 35"/>
                <a:gd name="T6" fmla="*/ 10 w 22"/>
                <a:gd name="T7" fmla="*/ 35 h 35"/>
                <a:gd name="T8" fmla="*/ 10 w 22"/>
                <a:gd name="T9" fmla="*/ 35 h 35"/>
                <a:gd name="T10" fmla="*/ 15 w 22"/>
                <a:gd name="T11" fmla="*/ 33 h 35"/>
                <a:gd name="T12" fmla="*/ 19 w 22"/>
                <a:gd name="T13" fmla="*/ 32 h 35"/>
                <a:gd name="T14" fmla="*/ 22 w 22"/>
                <a:gd name="T15" fmla="*/ 28 h 35"/>
                <a:gd name="T16" fmla="*/ 22 w 22"/>
                <a:gd name="T17" fmla="*/ 25 h 35"/>
                <a:gd name="T18" fmla="*/ 22 w 22"/>
                <a:gd name="T19" fmla="*/ 25 h 35"/>
                <a:gd name="T20" fmla="*/ 22 w 22"/>
                <a:gd name="T21" fmla="*/ 21 h 35"/>
                <a:gd name="T22" fmla="*/ 21 w 22"/>
                <a:gd name="T23" fmla="*/ 18 h 35"/>
                <a:gd name="T24" fmla="*/ 18 w 22"/>
                <a:gd name="T25" fmla="*/ 17 h 35"/>
                <a:gd name="T26" fmla="*/ 14 w 22"/>
                <a:gd name="T27" fmla="*/ 15 h 35"/>
                <a:gd name="T28" fmla="*/ 14 w 22"/>
                <a:gd name="T29" fmla="*/ 15 h 35"/>
                <a:gd name="T30" fmla="*/ 8 w 22"/>
                <a:gd name="T31" fmla="*/ 12 h 35"/>
                <a:gd name="T32" fmla="*/ 7 w 22"/>
                <a:gd name="T33" fmla="*/ 11 h 35"/>
                <a:gd name="T34" fmla="*/ 7 w 22"/>
                <a:gd name="T35" fmla="*/ 10 h 35"/>
                <a:gd name="T36" fmla="*/ 7 w 22"/>
                <a:gd name="T37" fmla="*/ 10 h 35"/>
                <a:gd name="T38" fmla="*/ 8 w 22"/>
                <a:gd name="T39" fmla="*/ 6 h 35"/>
                <a:gd name="T40" fmla="*/ 13 w 22"/>
                <a:gd name="T41" fmla="*/ 4 h 35"/>
                <a:gd name="T42" fmla="*/ 13 w 22"/>
                <a:gd name="T43" fmla="*/ 4 h 35"/>
                <a:gd name="T44" fmla="*/ 17 w 22"/>
                <a:gd name="T45" fmla="*/ 6 h 35"/>
                <a:gd name="T46" fmla="*/ 19 w 22"/>
                <a:gd name="T47" fmla="*/ 7 h 35"/>
                <a:gd name="T48" fmla="*/ 21 w 22"/>
                <a:gd name="T49" fmla="*/ 3 h 35"/>
                <a:gd name="T50" fmla="*/ 21 w 22"/>
                <a:gd name="T51" fmla="*/ 3 h 35"/>
                <a:gd name="T52" fmla="*/ 18 w 22"/>
                <a:gd name="T53" fmla="*/ 1 h 35"/>
                <a:gd name="T54" fmla="*/ 13 w 22"/>
                <a:gd name="T55" fmla="*/ 0 h 35"/>
                <a:gd name="T56" fmla="*/ 13 w 22"/>
                <a:gd name="T57" fmla="*/ 0 h 35"/>
                <a:gd name="T58" fmla="*/ 8 w 22"/>
                <a:gd name="T59" fmla="*/ 1 h 35"/>
                <a:gd name="T60" fmla="*/ 4 w 22"/>
                <a:gd name="T61" fmla="*/ 3 h 35"/>
                <a:gd name="T62" fmla="*/ 1 w 22"/>
                <a:gd name="T63" fmla="*/ 7 h 35"/>
                <a:gd name="T64" fmla="*/ 1 w 22"/>
                <a:gd name="T65" fmla="*/ 10 h 35"/>
                <a:gd name="T66" fmla="*/ 1 w 22"/>
                <a:gd name="T67" fmla="*/ 10 h 35"/>
                <a:gd name="T68" fmla="*/ 1 w 22"/>
                <a:gd name="T69" fmla="*/ 12 h 35"/>
                <a:gd name="T70" fmla="*/ 3 w 22"/>
                <a:gd name="T71" fmla="*/ 15 h 35"/>
                <a:gd name="T72" fmla="*/ 6 w 22"/>
                <a:gd name="T73" fmla="*/ 17 h 35"/>
                <a:gd name="T74" fmla="*/ 10 w 22"/>
                <a:gd name="T75" fmla="*/ 19 h 35"/>
                <a:gd name="T76" fmla="*/ 10 w 22"/>
                <a:gd name="T77" fmla="*/ 19 h 35"/>
                <a:gd name="T78" fmla="*/ 15 w 22"/>
                <a:gd name="T79" fmla="*/ 22 h 35"/>
                <a:gd name="T80" fmla="*/ 17 w 22"/>
                <a:gd name="T81" fmla="*/ 24 h 35"/>
                <a:gd name="T82" fmla="*/ 17 w 22"/>
                <a:gd name="T83" fmla="*/ 25 h 35"/>
                <a:gd name="T84" fmla="*/ 17 w 22"/>
                <a:gd name="T85" fmla="*/ 25 h 35"/>
                <a:gd name="T86" fmla="*/ 17 w 22"/>
                <a:gd name="T87" fmla="*/ 26 h 35"/>
                <a:gd name="T88" fmla="*/ 15 w 22"/>
                <a:gd name="T89" fmla="*/ 28 h 35"/>
                <a:gd name="T90" fmla="*/ 13 w 22"/>
                <a:gd name="T91" fmla="*/ 29 h 35"/>
                <a:gd name="T92" fmla="*/ 10 w 22"/>
                <a:gd name="T93" fmla="*/ 29 h 35"/>
                <a:gd name="T94" fmla="*/ 10 w 22"/>
                <a:gd name="T95" fmla="*/ 29 h 35"/>
                <a:gd name="T96" fmla="*/ 6 w 22"/>
                <a:gd name="T97" fmla="*/ 29 h 35"/>
                <a:gd name="T98" fmla="*/ 1 w 22"/>
                <a:gd name="T99" fmla="*/ 28 h 35"/>
                <a:gd name="T100" fmla="*/ 0 w 22"/>
                <a:gd name="T10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35">
                  <a:moveTo>
                    <a:pt x="0" y="32"/>
                  </a:moveTo>
                  <a:lnTo>
                    <a:pt x="0" y="32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5" y="33"/>
                  </a:lnTo>
                  <a:lnTo>
                    <a:pt x="19" y="32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1" y="18"/>
                  </a:lnTo>
                  <a:lnTo>
                    <a:pt x="18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5" y="28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1" y="2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5" name="Freeform 277"/>
            <p:cNvSpPr>
              <a:spLocks/>
            </p:cNvSpPr>
            <p:nvPr/>
          </p:nvSpPr>
          <p:spPr bwMode="auto">
            <a:xfrm>
              <a:off x="3734" y="3590"/>
              <a:ext cx="21" cy="43"/>
            </a:xfrm>
            <a:custGeom>
              <a:avLst/>
              <a:gdLst>
                <a:gd name="T0" fmla="*/ 6 w 21"/>
                <a:gd name="T1" fmla="*/ 1 h 43"/>
                <a:gd name="T2" fmla="*/ 6 w 21"/>
                <a:gd name="T3" fmla="*/ 9 h 43"/>
                <a:gd name="T4" fmla="*/ 0 w 21"/>
                <a:gd name="T5" fmla="*/ 9 h 43"/>
                <a:gd name="T6" fmla="*/ 0 w 21"/>
                <a:gd name="T7" fmla="*/ 14 h 43"/>
                <a:gd name="T8" fmla="*/ 6 w 21"/>
                <a:gd name="T9" fmla="*/ 14 h 43"/>
                <a:gd name="T10" fmla="*/ 6 w 21"/>
                <a:gd name="T11" fmla="*/ 32 h 43"/>
                <a:gd name="T12" fmla="*/ 6 w 21"/>
                <a:gd name="T13" fmla="*/ 32 h 43"/>
                <a:gd name="T14" fmla="*/ 7 w 21"/>
                <a:gd name="T15" fmla="*/ 36 h 43"/>
                <a:gd name="T16" fmla="*/ 9 w 21"/>
                <a:gd name="T17" fmla="*/ 40 h 43"/>
                <a:gd name="T18" fmla="*/ 9 w 21"/>
                <a:gd name="T19" fmla="*/ 40 h 43"/>
                <a:gd name="T20" fmla="*/ 11 w 21"/>
                <a:gd name="T21" fmla="*/ 41 h 43"/>
                <a:gd name="T22" fmla="*/ 16 w 21"/>
                <a:gd name="T23" fmla="*/ 43 h 43"/>
                <a:gd name="T24" fmla="*/ 16 w 21"/>
                <a:gd name="T25" fmla="*/ 43 h 43"/>
                <a:gd name="T26" fmla="*/ 21 w 21"/>
                <a:gd name="T27" fmla="*/ 41 h 43"/>
                <a:gd name="T28" fmla="*/ 21 w 21"/>
                <a:gd name="T29" fmla="*/ 37 h 43"/>
                <a:gd name="T30" fmla="*/ 21 w 21"/>
                <a:gd name="T31" fmla="*/ 37 h 43"/>
                <a:gd name="T32" fmla="*/ 17 w 21"/>
                <a:gd name="T33" fmla="*/ 37 h 43"/>
                <a:gd name="T34" fmla="*/ 17 w 21"/>
                <a:gd name="T35" fmla="*/ 37 h 43"/>
                <a:gd name="T36" fmla="*/ 16 w 21"/>
                <a:gd name="T37" fmla="*/ 37 h 43"/>
                <a:gd name="T38" fmla="*/ 14 w 21"/>
                <a:gd name="T39" fmla="*/ 36 h 43"/>
                <a:gd name="T40" fmla="*/ 13 w 21"/>
                <a:gd name="T41" fmla="*/ 32 h 43"/>
                <a:gd name="T42" fmla="*/ 13 w 21"/>
                <a:gd name="T43" fmla="*/ 14 h 43"/>
                <a:gd name="T44" fmla="*/ 21 w 21"/>
                <a:gd name="T45" fmla="*/ 14 h 43"/>
                <a:gd name="T46" fmla="*/ 21 w 21"/>
                <a:gd name="T47" fmla="*/ 9 h 43"/>
                <a:gd name="T48" fmla="*/ 13 w 21"/>
                <a:gd name="T49" fmla="*/ 9 h 43"/>
                <a:gd name="T50" fmla="*/ 13 w 21"/>
                <a:gd name="T51" fmla="*/ 0 h 43"/>
                <a:gd name="T52" fmla="*/ 6 w 21"/>
                <a:gd name="T5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3">
                  <a:moveTo>
                    <a:pt x="6" y="1"/>
                  </a:moveTo>
                  <a:lnTo>
                    <a:pt x="6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21" y="41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4" y="36"/>
                  </a:lnTo>
                  <a:lnTo>
                    <a:pt x="13" y="32"/>
                  </a:lnTo>
                  <a:lnTo>
                    <a:pt x="13" y="14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6" name="Freeform 278"/>
            <p:cNvSpPr>
              <a:spLocks noEditPoints="1"/>
            </p:cNvSpPr>
            <p:nvPr/>
          </p:nvSpPr>
          <p:spPr bwMode="auto">
            <a:xfrm>
              <a:off x="3759" y="3587"/>
              <a:ext cx="35" cy="46"/>
            </a:xfrm>
            <a:custGeom>
              <a:avLst/>
              <a:gdLst>
                <a:gd name="T0" fmla="*/ 18 w 35"/>
                <a:gd name="T1" fmla="*/ 11 h 46"/>
                <a:gd name="T2" fmla="*/ 6 w 35"/>
                <a:gd name="T3" fmla="*/ 17 h 46"/>
                <a:gd name="T4" fmla="*/ 0 w 35"/>
                <a:gd name="T5" fmla="*/ 29 h 46"/>
                <a:gd name="T6" fmla="*/ 2 w 35"/>
                <a:gd name="T7" fmla="*/ 36 h 46"/>
                <a:gd name="T8" fmla="*/ 11 w 35"/>
                <a:gd name="T9" fmla="*/ 44 h 46"/>
                <a:gd name="T10" fmla="*/ 18 w 35"/>
                <a:gd name="T11" fmla="*/ 46 h 46"/>
                <a:gd name="T12" fmla="*/ 29 w 35"/>
                <a:gd name="T13" fmla="*/ 42 h 46"/>
                <a:gd name="T14" fmla="*/ 35 w 35"/>
                <a:gd name="T15" fmla="*/ 32 h 46"/>
                <a:gd name="T16" fmla="*/ 35 w 35"/>
                <a:gd name="T17" fmla="*/ 28 h 46"/>
                <a:gd name="T18" fmla="*/ 31 w 35"/>
                <a:gd name="T19" fmla="*/ 17 h 46"/>
                <a:gd name="T20" fmla="*/ 18 w 35"/>
                <a:gd name="T21" fmla="*/ 11 h 46"/>
                <a:gd name="T22" fmla="*/ 18 w 35"/>
                <a:gd name="T23" fmla="*/ 15 h 46"/>
                <a:gd name="T24" fmla="*/ 23 w 35"/>
                <a:gd name="T25" fmla="*/ 17 h 46"/>
                <a:gd name="T26" fmla="*/ 28 w 35"/>
                <a:gd name="T27" fmla="*/ 23 h 46"/>
                <a:gd name="T28" fmla="*/ 28 w 35"/>
                <a:gd name="T29" fmla="*/ 28 h 46"/>
                <a:gd name="T30" fmla="*/ 25 w 35"/>
                <a:gd name="T31" fmla="*/ 37 h 46"/>
                <a:gd name="T32" fmla="*/ 18 w 35"/>
                <a:gd name="T33" fmla="*/ 40 h 46"/>
                <a:gd name="T34" fmla="*/ 14 w 35"/>
                <a:gd name="T35" fmla="*/ 40 h 46"/>
                <a:gd name="T36" fmla="*/ 9 w 35"/>
                <a:gd name="T37" fmla="*/ 33 h 46"/>
                <a:gd name="T38" fmla="*/ 7 w 35"/>
                <a:gd name="T39" fmla="*/ 29 h 46"/>
                <a:gd name="T40" fmla="*/ 10 w 35"/>
                <a:gd name="T41" fmla="*/ 19 h 46"/>
                <a:gd name="T42" fmla="*/ 18 w 35"/>
                <a:gd name="T43" fmla="*/ 15 h 46"/>
                <a:gd name="T44" fmla="*/ 11 w 35"/>
                <a:gd name="T45" fmla="*/ 7 h 46"/>
                <a:gd name="T46" fmla="*/ 14 w 35"/>
                <a:gd name="T47" fmla="*/ 5 h 46"/>
                <a:gd name="T48" fmla="*/ 16 w 35"/>
                <a:gd name="T49" fmla="*/ 3 h 46"/>
                <a:gd name="T50" fmla="*/ 11 w 35"/>
                <a:gd name="T51" fmla="*/ 0 h 46"/>
                <a:gd name="T52" fmla="*/ 9 w 35"/>
                <a:gd name="T53" fmla="*/ 1 h 46"/>
                <a:gd name="T54" fmla="*/ 7 w 35"/>
                <a:gd name="T55" fmla="*/ 3 h 46"/>
                <a:gd name="T56" fmla="*/ 11 w 35"/>
                <a:gd name="T57" fmla="*/ 7 h 46"/>
                <a:gd name="T58" fmla="*/ 25 w 35"/>
                <a:gd name="T59" fmla="*/ 7 h 46"/>
                <a:gd name="T60" fmla="*/ 28 w 35"/>
                <a:gd name="T61" fmla="*/ 5 h 46"/>
                <a:gd name="T62" fmla="*/ 28 w 35"/>
                <a:gd name="T63" fmla="*/ 3 h 46"/>
                <a:gd name="T64" fmla="*/ 25 w 35"/>
                <a:gd name="T65" fmla="*/ 0 h 46"/>
                <a:gd name="T66" fmla="*/ 23 w 35"/>
                <a:gd name="T67" fmla="*/ 1 h 46"/>
                <a:gd name="T68" fmla="*/ 21 w 35"/>
                <a:gd name="T69" fmla="*/ 3 h 46"/>
                <a:gd name="T70" fmla="*/ 25 w 35"/>
                <a:gd name="T7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" h="46">
                  <a:moveTo>
                    <a:pt x="18" y="11"/>
                  </a:moveTo>
                  <a:lnTo>
                    <a:pt x="18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2" y="2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11" y="4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4"/>
                  </a:lnTo>
                  <a:lnTo>
                    <a:pt x="29" y="42"/>
                  </a:lnTo>
                  <a:lnTo>
                    <a:pt x="34" y="36"/>
                  </a:lnTo>
                  <a:lnTo>
                    <a:pt x="35" y="32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4" y="21"/>
                  </a:lnTo>
                  <a:lnTo>
                    <a:pt x="31" y="17"/>
                  </a:lnTo>
                  <a:lnTo>
                    <a:pt x="25" y="12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8" y="15"/>
                  </a:moveTo>
                  <a:lnTo>
                    <a:pt x="18" y="15"/>
                  </a:lnTo>
                  <a:lnTo>
                    <a:pt x="23" y="17"/>
                  </a:lnTo>
                  <a:lnTo>
                    <a:pt x="27" y="19"/>
                  </a:lnTo>
                  <a:lnTo>
                    <a:pt x="28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3"/>
                  </a:lnTo>
                  <a:lnTo>
                    <a:pt x="25" y="37"/>
                  </a:lnTo>
                  <a:lnTo>
                    <a:pt x="23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3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18" y="15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25" y="7"/>
                  </a:moveTo>
                  <a:lnTo>
                    <a:pt x="25" y="7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7" name="Rectangle 279"/>
            <p:cNvSpPr>
              <a:spLocks noChangeArrowheads="1"/>
            </p:cNvSpPr>
            <p:nvPr/>
          </p:nvSpPr>
          <p:spPr bwMode="auto">
            <a:xfrm>
              <a:off x="3801" y="3612"/>
              <a:ext cx="17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8" name="Freeform 280"/>
            <p:cNvSpPr>
              <a:spLocks noEditPoints="1"/>
            </p:cNvSpPr>
            <p:nvPr/>
          </p:nvSpPr>
          <p:spPr bwMode="auto">
            <a:xfrm>
              <a:off x="3820" y="3584"/>
              <a:ext cx="36" cy="47"/>
            </a:xfrm>
            <a:custGeom>
              <a:avLst/>
              <a:gdLst>
                <a:gd name="T0" fmla="*/ 0 w 36"/>
                <a:gd name="T1" fmla="*/ 47 h 47"/>
                <a:gd name="T2" fmla="*/ 36 w 36"/>
                <a:gd name="T3" fmla="*/ 47 h 47"/>
                <a:gd name="T4" fmla="*/ 36 w 36"/>
                <a:gd name="T5" fmla="*/ 0 h 47"/>
                <a:gd name="T6" fmla="*/ 0 w 36"/>
                <a:gd name="T7" fmla="*/ 0 h 47"/>
                <a:gd name="T8" fmla="*/ 0 w 36"/>
                <a:gd name="T9" fmla="*/ 47 h 47"/>
                <a:gd name="T10" fmla="*/ 18 w 36"/>
                <a:gd name="T11" fmla="*/ 21 h 47"/>
                <a:gd name="T12" fmla="*/ 6 w 36"/>
                <a:gd name="T13" fmla="*/ 4 h 47"/>
                <a:gd name="T14" fmla="*/ 31 w 36"/>
                <a:gd name="T15" fmla="*/ 4 h 47"/>
                <a:gd name="T16" fmla="*/ 18 w 36"/>
                <a:gd name="T17" fmla="*/ 21 h 47"/>
                <a:gd name="T18" fmla="*/ 21 w 36"/>
                <a:gd name="T19" fmla="*/ 24 h 47"/>
                <a:gd name="T20" fmla="*/ 34 w 36"/>
                <a:gd name="T21" fmla="*/ 7 h 47"/>
                <a:gd name="T22" fmla="*/ 34 w 36"/>
                <a:gd name="T23" fmla="*/ 42 h 47"/>
                <a:gd name="T24" fmla="*/ 21 w 36"/>
                <a:gd name="T25" fmla="*/ 24 h 47"/>
                <a:gd name="T26" fmla="*/ 6 w 36"/>
                <a:gd name="T27" fmla="*/ 45 h 47"/>
                <a:gd name="T28" fmla="*/ 18 w 36"/>
                <a:gd name="T29" fmla="*/ 26 h 47"/>
                <a:gd name="T30" fmla="*/ 31 w 36"/>
                <a:gd name="T31" fmla="*/ 45 h 47"/>
                <a:gd name="T32" fmla="*/ 6 w 36"/>
                <a:gd name="T33" fmla="*/ 45 h 47"/>
                <a:gd name="T34" fmla="*/ 5 w 36"/>
                <a:gd name="T35" fmla="*/ 7 h 47"/>
                <a:gd name="T36" fmla="*/ 17 w 36"/>
                <a:gd name="T37" fmla="*/ 24 h 47"/>
                <a:gd name="T38" fmla="*/ 5 w 36"/>
                <a:gd name="T39" fmla="*/ 42 h 47"/>
                <a:gd name="T40" fmla="*/ 5 w 36"/>
                <a:gd name="T41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0" y="47"/>
                  </a:moveTo>
                  <a:lnTo>
                    <a:pt x="36" y="4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7"/>
                  </a:lnTo>
                  <a:close/>
                  <a:moveTo>
                    <a:pt x="18" y="21"/>
                  </a:moveTo>
                  <a:lnTo>
                    <a:pt x="6" y="4"/>
                  </a:lnTo>
                  <a:lnTo>
                    <a:pt x="31" y="4"/>
                  </a:lnTo>
                  <a:lnTo>
                    <a:pt x="18" y="21"/>
                  </a:lnTo>
                  <a:close/>
                  <a:moveTo>
                    <a:pt x="21" y="24"/>
                  </a:moveTo>
                  <a:lnTo>
                    <a:pt x="34" y="7"/>
                  </a:lnTo>
                  <a:lnTo>
                    <a:pt x="34" y="42"/>
                  </a:lnTo>
                  <a:lnTo>
                    <a:pt x="21" y="24"/>
                  </a:lnTo>
                  <a:close/>
                  <a:moveTo>
                    <a:pt x="6" y="45"/>
                  </a:moveTo>
                  <a:lnTo>
                    <a:pt x="18" y="26"/>
                  </a:lnTo>
                  <a:lnTo>
                    <a:pt x="31" y="45"/>
                  </a:lnTo>
                  <a:lnTo>
                    <a:pt x="6" y="45"/>
                  </a:lnTo>
                  <a:close/>
                  <a:moveTo>
                    <a:pt x="5" y="7"/>
                  </a:moveTo>
                  <a:lnTo>
                    <a:pt x="17" y="24"/>
                  </a:lnTo>
                  <a:lnTo>
                    <a:pt x="5" y="4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9" name="Freeform 281"/>
            <p:cNvSpPr>
              <a:spLocks/>
            </p:cNvSpPr>
            <p:nvPr/>
          </p:nvSpPr>
          <p:spPr bwMode="auto">
            <a:xfrm>
              <a:off x="3508" y="3678"/>
              <a:ext cx="50" cy="34"/>
            </a:xfrm>
            <a:custGeom>
              <a:avLst/>
              <a:gdLst>
                <a:gd name="T0" fmla="*/ 0 w 50"/>
                <a:gd name="T1" fmla="*/ 34 h 34"/>
                <a:gd name="T2" fmla="*/ 6 w 50"/>
                <a:gd name="T3" fmla="*/ 34 h 34"/>
                <a:gd name="T4" fmla="*/ 6 w 50"/>
                <a:gd name="T5" fmla="*/ 14 h 34"/>
                <a:gd name="T6" fmla="*/ 6 w 50"/>
                <a:gd name="T7" fmla="*/ 14 h 34"/>
                <a:gd name="T8" fmla="*/ 7 w 50"/>
                <a:gd name="T9" fmla="*/ 12 h 34"/>
                <a:gd name="T10" fmla="*/ 7 w 50"/>
                <a:gd name="T11" fmla="*/ 12 h 34"/>
                <a:gd name="T12" fmla="*/ 10 w 50"/>
                <a:gd name="T13" fmla="*/ 7 h 34"/>
                <a:gd name="T14" fmla="*/ 11 w 50"/>
                <a:gd name="T15" fmla="*/ 6 h 34"/>
                <a:gd name="T16" fmla="*/ 14 w 50"/>
                <a:gd name="T17" fmla="*/ 5 h 34"/>
                <a:gd name="T18" fmla="*/ 14 w 50"/>
                <a:gd name="T19" fmla="*/ 5 h 34"/>
                <a:gd name="T20" fmla="*/ 18 w 50"/>
                <a:gd name="T21" fmla="*/ 6 h 34"/>
                <a:gd name="T22" fmla="*/ 20 w 50"/>
                <a:gd name="T23" fmla="*/ 7 h 34"/>
                <a:gd name="T24" fmla="*/ 21 w 50"/>
                <a:gd name="T25" fmla="*/ 10 h 34"/>
                <a:gd name="T26" fmla="*/ 23 w 50"/>
                <a:gd name="T27" fmla="*/ 14 h 34"/>
                <a:gd name="T28" fmla="*/ 23 w 50"/>
                <a:gd name="T29" fmla="*/ 34 h 34"/>
                <a:gd name="T30" fmla="*/ 28 w 50"/>
                <a:gd name="T31" fmla="*/ 34 h 34"/>
                <a:gd name="T32" fmla="*/ 28 w 50"/>
                <a:gd name="T33" fmla="*/ 13 h 34"/>
                <a:gd name="T34" fmla="*/ 28 w 50"/>
                <a:gd name="T35" fmla="*/ 13 h 34"/>
                <a:gd name="T36" fmla="*/ 28 w 50"/>
                <a:gd name="T37" fmla="*/ 10 h 34"/>
                <a:gd name="T38" fmla="*/ 28 w 50"/>
                <a:gd name="T39" fmla="*/ 10 h 34"/>
                <a:gd name="T40" fmla="*/ 31 w 50"/>
                <a:gd name="T41" fmla="*/ 7 h 34"/>
                <a:gd name="T42" fmla="*/ 34 w 50"/>
                <a:gd name="T43" fmla="*/ 6 h 34"/>
                <a:gd name="T44" fmla="*/ 36 w 50"/>
                <a:gd name="T45" fmla="*/ 5 h 34"/>
                <a:gd name="T46" fmla="*/ 36 w 50"/>
                <a:gd name="T47" fmla="*/ 5 h 34"/>
                <a:gd name="T48" fmla="*/ 39 w 50"/>
                <a:gd name="T49" fmla="*/ 6 h 34"/>
                <a:gd name="T50" fmla="*/ 42 w 50"/>
                <a:gd name="T51" fmla="*/ 7 h 34"/>
                <a:gd name="T52" fmla="*/ 43 w 50"/>
                <a:gd name="T53" fmla="*/ 12 h 34"/>
                <a:gd name="T54" fmla="*/ 43 w 50"/>
                <a:gd name="T55" fmla="*/ 16 h 34"/>
                <a:gd name="T56" fmla="*/ 43 w 50"/>
                <a:gd name="T57" fmla="*/ 34 h 34"/>
                <a:gd name="T58" fmla="*/ 50 w 50"/>
                <a:gd name="T59" fmla="*/ 34 h 34"/>
                <a:gd name="T60" fmla="*/ 50 w 50"/>
                <a:gd name="T61" fmla="*/ 14 h 34"/>
                <a:gd name="T62" fmla="*/ 50 w 50"/>
                <a:gd name="T63" fmla="*/ 14 h 34"/>
                <a:gd name="T64" fmla="*/ 49 w 50"/>
                <a:gd name="T65" fmla="*/ 7 h 34"/>
                <a:gd name="T66" fmla="*/ 46 w 50"/>
                <a:gd name="T67" fmla="*/ 3 h 34"/>
                <a:gd name="T68" fmla="*/ 42 w 50"/>
                <a:gd name="T69" fmla="*/ 0 h 34"/>
                <a:gd name="T70" fmla="*/ 39 w 50"/>
                <a:gd name="T71" fmla="*/ 0 h 34"/>
                <a:gd name="T72" fmla="*/ 39 w 50"/>
                <a:gd name="T73" fmla="*/ 0 h 34"/>
                <a:gd name="T74" fmla="*/ 34 w 50"/>
                <a:gd name="T75" fmla="*/ 0 h 34"/>
                <a:gd name="T76" fmla="*/ 31 w 50"/>
                <a:gd name="T77" fmla="*/ 3 h 34"/>
                <a:gd name="T78" fmla="*/ 31 w 50"/>
                <a:gd name="T79" fmla="*/ 3 h 34"/>
                <a:gd name="T80" fmla="*/ 27 w 50"/>
                <a:gd name="T81" fmla="*/ 7 h 34"/>
                <a:gd name="T82" fmla="*/ 27 w 50"/>
                <a:gd name="T83" fmla="*/ 7 h 34"/>
                <a:gd name="T84" fmla="*/ 27 w 50"/>
                <a:gd name="T85" fmla="*/ 7 h 34"/>
                <a:gd name="T86" fmla="*/ 25 w 50"/>
                <a:gd name="T87" fmla="*/ 5 h 34"/>
                <a:gd name="T88" fmla="*/ 23 w 50"/>
                <a:gd name="T89" fmla="*/ 2 h 34"/>
                <a:gd name="T90" fmla="*/ 20 w 50"/>
                <a:gd name="T91" fmla="*/ 0 h 34"/>
                <a:gd name="T92" fmla="*/ 17 w 50"/>
                <a:gd name="T93" fmla="*/ 0 h 34"/>
                <a:gd name="T94" fmla="*/ 17 w 50"/>
                <a:gd name="T95" fmla="*/ 0 h 34"/>
                <a:gd name="T96" fmla="*/ 13 w 50"/>
                <a:gd name="T97" fmla="*/ 0 h 34"/>
                <a:gd name="T98" fmla="*/ 10 w 50"/>
                <a:gd name="T99" fmla="*/ 2 h 34"/>
                <a:gd name="T100" fmla="*/ 6 w 50"/>
                <a:gd name="T101" fmla="*/ 6 h 34"/>
                <a:gd name="T102" fmla="*/ 6 w 50"/>
                <a:gd name="T103" fmla="*/ 6 h 34"/>
                <a:gd name="T104" fmla="*/ 6 w 50"/>
                <a:gd name="T105" fmla="*/ 0 h 34"/>
                <a:gd name="T106" fmla="*/ 0 w 50"/>
                <a:gd name="T107" fmla="*/ 0 h 34"/>
                <a:gd name="T108" fmla="*/ 0 w 50"/>
                <a:gd name="T109" fmla="*/ 0 h 34"/>
                <a:gd name="T110" fmla="*/ 0 w 50"/>
                <a:gd name="T111" fmla="*/ 10 h 34"/>
                <a:gd name="T112" fmla="*/ 0 w 50"/>
                <a:gd name="T1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" h="34">
                  <a:moveTo>
                    <a:pt x="0" y="34"/>
                  </a:moveTo>
                  <a:lnTo>
                    <a:pt x="6" y="3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3" y="14"/>
                  </a:lnTo>
                  <a:lnTo>
                    <a:pt x="23" y="34"/>
                  </a:lnTo>
                  <a:lnTo>
                    <a:pt x="28" y="3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2" y="7"/>
                  </a:lnTo>
                  <a:lnTo>
                    <a:pt x="43" y="12"/>
                  </a:lnTo>
                  <a:lnTo>
                    <a:pt x="43" y="16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9" y="7"/>
                  </a:lnTo>
                  <a:lnTo>
                    <a:pt x="46" y="3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0" name="Freeform 282"/>
            <p:cNvSpPr>
              <a:spLocks noEditPoints="1"/>
            </p:cNvSpPr>
            <p:nvPr/>
          </p:nvSpPr>
          <p:spPr bwMode="auto">
            <a:xfrm>
              <a:off x="3568" y="3666"/>
              <a:ext cx="7" cy="46"/>
            </a:xfrm>
            <a:custGeom>
              <a:avLst/>
              <a:gdLst>
                <a:gd name="T0" fmla="*/ 7 w 7"/>
                <a:gd name="T1" fmla="*/ 46 h 46"/>
                <a:gd name="T2" fmla="*/ 7 w 7"/>
                <a:gd name="T3" fmla="*/ 12 h 46"/>
                <a:gd name="T4" fmla="*/ 0 w 7"/>
                <a:gd name="T5" fmla="*/ 12 h 46"/>
                <a:gd name="T6" fmla="*/ 0 w 7"/>
                <a:gd name="T7" fmla="*/ 46 h 46"/>
                <a:gd name="T8" fmla="*/ 7 w 7"/>
                <a:gd name="T9" fmla="*/ 46 h 46"/>
                <a:gd name="T10" fmla="*/ 4 w 7"/>
                <a:gd name="T11" fmla="*/ 0 h 46"/>
                <a:gd name="T12" fmla="*/ 4 w 7"/>
                <a:gd name="T13" fmla="*/ 0 h 46"/>
                <a:gd name="T14" fmla="*/ 1 w 7"/>
                <a:gd name="T15" fmla="*/ 1 h 46"/>
                <a:gd name="T16" fmla="*/ 0 w 7"/>
                <a:gd name="T17" fmla="*/ 4 h 46"/>
                <a:gd name="T18" fmla="*/ 0 w 7"/>
                <a:gd name="T19" fmla="*/ 4 h 46"/>
                <a:gd name="T20" fmla="*/ 1 w 7"/>
                <a:gd name="T21" fmla="*/ 7 h 46"/>
                <a:gd name="T22" fmla="*/ 4 w 7"/>
                <a:gd name="T23" fmla="*/ 8 h 46"/>
                <a:gd name="T24" fmla="*/ 4 w 7"/>
                <a:gd name="T25" fmla="*/ 8 h 46"/>
                <a:gd name="T26" fmla="*/ 7 w 7"/>
                <a:gd name="T27" fmla="*/ 7 h 46"/>
                <a:gd name="T28" fmla="*/ 7 w 7"/>
                <a:gd name="T29" fmla="*/ 4 h 46"/>
                <a:gd name="T30" fmla="*/ 7 w 7"/>
                <a:gd name="T31" fmla="*/ 4 h 46"/>
                <a:gd name="T32" fmla="*/ 7 w 7"/>
                <a:gd name="T33" fmla="*/ 1 h 46"/>
                <a:gd name="T34" fmla="*/ 4 w 7"/>
                <a:gd name="T35" fmla="*/ 0 h 46"/>
                <a:gd name="T36" fmla="*/ 4 w 7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6">
                  <a:moveTo>
                    <a:pt x="7" y="46"/>
                  </a:moveTo>
                  <a:lnTo>
                    <a:pt x="7" y="12"/>
                  </a:lnTo>
                  <a:lnTo>
                    <a:pt x="0" y="12"/>
                  </a:lnTo>
                  <a:lnTo>
                    <a:pt x="0" y="46"/>
                  </a:lnTo>
                  <a:lnTo>
                    <a:pt x="7" y="4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1" name="Freeform 283"/>
            <p:cNvSpPr>
              <a:spLocks/>
            </p:cNvSpPr>
            <p:nvPr/>
          </p:nvSpPr>
          <p:spPr bwMode="auto">
            <a:xfrm>
              <a:off x="3585" y="3678"/>
              <a:ext cx="30" cy="34"/>
            </a:xfrm>
            <a:custGeom>
              <a:avLst/>
              <a:gdLst>
                <a:gd name="T0" fmla="*/ 1 w 30"/>
                <a:gd name="T1" fmla="*/ 34 h 34"/>
                <a:gd name="T2" fmla="*/ 7 w 30"/>
                <a:gd name="T3" fmla="*/ 34 h 34"/>
                <a:gd name="T4" fmla="*/ 7 w 30"/>
                <a:gd name="T5" fmla="*/ 14 h 34"/>
                <a:gd name="T6" fmla="*/ 7 w 30"/>
                <a:gd name="T7" fmla="*/ 14 h 34"/>
                <a:gd name="T8" fmla="*/ 7 w 30"/>
                <a:gd name="T9" fmla="*/ 12 h 34"/>
                <a:gd name="T10" fmla="*/ 7 w 30"/>
                <a:gd name="T11" fmla="*/ 12 h 34"/>
                <a:gd name="T12" fmla="*/ 11 w 30"/>
                <a:gd name="T13" fmla="*/ 7 h 34"/>
                <a:gd name="T14" fmla="*/ 14 w 30"/>
                <a:gd name="T15" fmla="*/ 6 h 34"/>
                <a:gd name="T16" fmla="*/ 16 w 30"/>
                <a:gd name="T17" fmla="*/ 5 h 34"/>
                <a:gd name="T18" fmla="*/ 16 w 30"/>
                <a:gd name="T19" fmla="*/ 5 h 34"/>
                <a:gd name="T20" fmla="*/ 19 w 30"/>
                <a:gd name="T21" fmla="*/ 6 h 34"/>
                <a:gd name="T22" fmla="*/ 22 w 30"/>
                <a:gd name="T23" fmla="*/ 7 h 34"/>
                <a:gd name="T24" fmla="*/ 23 w 30"/>
                <a:gd name="T25" fmla="*/ 12 h 34"/>
                <a:gd name="T26" fmla="*/ 25 w 30"/>
                <a:gd name="T27" fmla="*/ 14 h 34"/>
                <a:gd name="T28" fmla="*/ 25 w 30"/>
                <a:gd name="T29" fmla="*/ 34 h 34"/>
                <a:gd name="T30" fmla="*/ 30 w 30"/>
                <a:gd name="T31" fmla="*/ 34 h 34"/>
                <a:gd name="T32" fmla="*/ 30 w 30"/>
                <a:gd name="T33" fmla="*/ 14 h 34"/>
                <a:gd name="T34" fmla="*/ 30 w 30"/>
                <a:gd name="T35" fmla="*/ 14 h 34"/>
                <a:gd name="T36" fmla="*/ 29 w 30"/>
                <a:gd name="T37" fmla="*/ 7 h 34"/>
                <a:gd name="T38" fmla="*/ 26 w 30"/>
                <a:gd name="T39" fmla="*/ 3 h 34"/>
                <a:gd name="T40" fmla="*/ 22 w 30"/>
                <a:gd name="T41" fmla="*/ 0 h 34"/>
                <a:gd name="T42" fmla="*/ 18 w 30"/>
                <a:gd name="T43" fmla="*/ 0 h 34"/>
                <a:gd name="T44" fmla="*/ 18 w 30"/>
                <a:gd name="T45" fmla="*/ 0 h 34"/>
                <a:gd name="T46" fmla="*/ 14 w 30"/>
                <a:gd name="T47" fmla="*/ 0 h 34"/>
                <a:gd name="T48" fmla="*/ 11 w 30"/>
                <a:gd name="T49" fmla="*/ 2 h 34"/>
                <a:gd name="T50" fmla="*/ 8 w 30"/>
                <a:gd name="T51" fmla="*/ 5 h 34"/>
                <a:gd name="T52" fmla="*/ 7 w 30"/>
                <a:gd name="T53" fmla="*/ 6 h 34"/>
                <a:gd name="T54" fmla="*/ 7 w 30"/>
                <a:gd name="T55" fmla="*/ 6 h 34"/>
                <a:gd name="T56" fmla="*/ 5 w 30"/>
                <a:gd name="T57" fmla="*/ 0 h 34"/>
                <a:gd name="T58" fmla="*/ 0 w 30"/>
                <a:gd name="T59" fmla="*/ 0 h 34"/>
                <a:gd name="T60" fmla="*/ 0 w 30"/>
                <a:gd name="T61" fmla="*/ 0 h 34"/>
                <a:gd name="T62" fmla="*/ 1 w 30"/>
                <a:gd name="T63" fmla="*/ 10 h 34"/>
                <a:gd name="T64" fmla="*/ 1 w 30"/>
                <a:gd name="T6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4">
                  <a:moveTo>
                    <a:pt x="1" y="34"/>
                  </a:moveTo>
                  <a:lnTo>
                    <a:pt x="7" y="3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7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2" name="Freeform 284"/>
            <p:cNvSpPr>
              <a:spLocks noEditPoints="1"/>
            </p:cNvSpPr>
            <p:nvPr/>
          </p:nvSpPr>
          <p:spPr bwMode="auto">
            <a:xfrm>
              <a:off x="3625" y="3666"/>
              <a:ext cx="8" cy="46"/>
            </a:xfrm>
            <a:custGeom>
              <a:avLst/>
              <a:gdLst>
                <a:gd name="T0" fmla="*/ 7 w 8"/>
                <a:gd name="T1" fmla="*/ 46 h 46"/>
                <a:gd name="T2" fmla="*/ 7 w 8"/>
                <a:gd name="T3" fmla="*/ 12 h 46"/>
                <a:gd name="T4" fmla="*/ 1 w 8"/>
                <a:gd name="T5" fmla="*/ 12 h 46"/>
                <a:gd name="T6" fmla="*/ 1 w 8"/>
                <a:gd name="T7" fmla="*/ 46 h 46"/>
                <a:gd name="T8" fmla="*/ 7 w 8"/>
                <a:gd name="T9" fmla="*/ 46 h 46"/>
                <a:gd name="T10" fmla="*/ 4 w 8"/>
                <a:gd name="T11" fmla="*/ 0 h 46"/>
                <a:gd name="T12" fmla="*/ 4 w 8"/>
                <a:gd name="T13" fmla="*/ 0 h 46"/>
                <a:gd name="T14" fmla="*/ 1 w 8"/>
                <a:gd name="T15" fmla="*/ 1 h 46"/>
                <a:gd name="T16" fmla="*/ 0 w 8"/>
                <a:gd name="T17" fmla="*/ 4 h 46"/>
                <a:gd name="T18" fmla="*/ 0 w 8"/>
                <a:gd name="T19" fmla="*/ 4 h 46"/>
                <a:gd name="T20" fmla="*/ 1 w 8"/>
                <a:gd name="T21" fmla="*/ 7 h 46"/>
                <a:gd name="T22" fmla="*/ 4 w 8"/>
                <a:gd name="T23" fmla="*/ 8 h 46"/>
                <a:gd name="T24" fmla="*/ 4 w 8"/>
                <a:gd name="T25" fmla="*/ 8 h 46"/>
                <a:gd name="T26" fmla="*/ 7 w 8"/>
                <a:gd name="T27" fmla="*/ 7 h 46"/>
                <a:gd name="T28" fmla="*/ 8 w 8"/>
                <a:gd name="T29" fmla="*/ 4 h 46"/>
                <a:gd name="T30" fmla="*/ 8 w 8"/>
                <a:gd name="T31" fmla="*/ 4 h 46"/>
                <a:gd name="T32" fmla="*/ 7 w 8"/>
                <a:gd name="T33" fmla="*/ 1 h 46"/>
                <a:gd name="T34" fmla="*/ 4 w 8"/>
                <a:gd name="T35" fmla="*/ 0 h 46"/>
                <a:gd name="T36" fmla="*/ 4 w 8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6">
                  <a:moveTo>
                    <a:pt x="7" y="46"/>
                  </a:moveTo>
                  <a:lnTo>
                    <a:pt x="7" y="12"/>
                  </a:lnTo>
                  <a:lnTo>
                    <a:pt x="1" y="12"/>
                  </a:lnTo>
                  <a:lnTo>
                    <a:pt x="1" y="46"/>
                  </a:lnTo>
                  <a:lnTo>
                    <a:pt x="7" y="4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3" name="Freeform 285"/>
            <p:cNvSpPr>
              <a:spLocks/>
            </p:cNvSpPr>
            <p:nvPr/>
          </p:nvSpPr>
          <p:spPr bwMode="auto">
            <a:xfrm>
              <a:off x="3640" y="3678"/>
              <a:ext cx="24" cy="34"/>
            </a:xfrm>
            <a:custGeom>
              <a:avLst/>
              <a:gdLst>
                <a:gd name="T0" fmla="*/ 0 w 24"/>
                <a:gd name="T1" fmla="*/ 32 h 34"/>
                <a:gd name="T2" fmla="*/ 0 w 24"/>
                <a:gd name="T3" fmla="*/ 32 h 34"/>
                <a:gd name="T4" fmla="*/ 4 w 24"/>
                <a:gd name="T5" fmla="*/ 34 h 34"/>
                <a:gd name="T6" fmla="*/ 10 w 24"/>
                <a:gd name="T7" fmla="*/ 34 h 34"/>
                <a:gd name="T8" fmla="*/ 10 w 24"/>
                <a:gd name="T9" fmla="*/ 34 h 34"/>
                <a:gd name="T10" fmla="*/ 15 w 24"/>
                <a:gd name="T11" fmla="*/ 34 h 34"/>
                <a:gd name="T12" fmla="*/ 20 w 24"/>
                <a:gd name="T13" fmla="*/ 31 h 34"/>
                <a:gd name="T14" fmla="*/ 22 w 24"/>
                <a:gd name="T15" fmla="*/ 28 h 34"/>
                <a:gd name="T16" fmla="*/ 24 w 24"/>
                <a:gd name="T17" fmla="*/ 24 h 34"/>
                <a:gd name="T18" fmla="*/ 24 w 24"/>
                <a:gd name="T19" fmla="*/ 24 h 34"/>
                <a:gd name="T20" fmla="*/ 22 w 24"/>
                <a:gd name="T21" fmla="*/ 21 h 34"/>
                <a:gd name="T22" fmla="*/ 21 w 24"/>
                <a:gd name="T23" fmla="*/ 18 h 34"/>
                <a:gd name="T24" fmla="*/ 18 w 24"/>
                <a:gd name="T25" fmla="*/ 16 h 34"/>
                <a:gd name="T26" fmla="*/ 14 w 24"/>
                <a:gd name="T27" fmla="*/ 14 h 34"/>
                <a:gd name="T28" fmla="*/ 14 w 24"/>
                <a:gd name="T29" fmla="*/ 14 h 34"/>
                <a:gd name="T30" fmla="*/ 8 w 24"/>
                <a:gd name="T31" fmla="*/ 13 h 34"/>
                <a:gd name="T32" fmla="*/ 7 w 24"/>
                <a:gd name="T33" fmla="*/ 12 h 34"/>
                <a:gd name="T34" fmla="*/ 7 w 24"/>
                <a:gd name="T35" fmla="*/ 9 h 34"/>
                <a:gd name="T36" fmla="*/ 7 w 24"/>
                <a:gd name="T37" fmla="*/ 9 h 34"/>
                <a:gd name="T38" fmla="*/ 8 w 24"/>
                <a:gd name="T39" fmla="*/ 6 h 34"/>
                <a:gd name="T40" fmla="*/ 13 w 24"/>
                <a:gd name="T41" fmla="*/ 5 h 34"/>
                <a:gd name="T42" fmla="*/ 13 w 24"/>
                <a:gd name="T43" fmla="*/ 5 h 34"/>
                <a:gd name="T44" fmla="*/ 18 w 24"/>
                <a:gd name="T45" fmla="*/ 6 h 34"/>
                <a:gd name="T46" fmla="*/ 21 w 24"/>
                <a:gd name="T47" fmla="*/ 6 h 34"/>
                <a:gd name="T48" fmla="*/ 22 w 24"/>
                <a:gd name="T49" fmla="*/ 2 h 34"/>
                <a:gd name="T50" fmla="*/ 22 w 24"/>
                <a:gd name="T51" fmla="*/ 2 h 34"/>
                <a:gd name="T52" fmla="*/ 18 w 24"/>
                <a:gd name="T53" fmla="*/ 0 h 34"/>
                <a:gd name="T54" fmla="*/ 14 w 24"/>
                <a:gd name="T55" fmla="*/ 0 h 34"/>
                <a:gd name="T56" fmla="*/ 14 w 24"/>
                <a:gd name="T57" fmla="*/ 0 h 34"/>
                <a:gd name="T58" fmla="*/ 8 w 24"/>
                <a:gd name="T59" fmla="*/ 0 h 34"/>
                <a:gd name="T60" fmla="*/ 4 w 24"/>
                <a:gd name="T61" fmla="*/ 3 h 34"/>
                <a:gd name="T62" fmla="*/ 1 w 24"/>
                <a:gd name="T63" fmla="*/ 6 h 34"/>
                <a:gd name="T64" fmla="*/ 1 w 24"/>
                <a:gd name="T65" fmla="*/ 10 h 34"/>
                <a:gd name="T66" fmla="*/ 1 w 24"/>
                <a:gd name="T67" fmla="*/ 10 h 34"/>
                <a:gd name="T68" fmla="*/ 1 w 24"/>
                <a:gd name="T69" fmla="*/ 13 h 34"/>
                <a:gd name="T70" fmla="*/ 3 w 24"/>
                <a:gd name="T71" fmla="*/ 16 h 34"/>
                <a:gd name="T72" fmla="*/ 7 w 24"/>
                <a:gd name="T73" fmla="*/ 17 h 34"/>
                <a:gd name="T74" fmla="*/ 10 w 24"/>
                <a:gd name="T75" fmla="*/ 18 h 34"/>
                <a:gd name="T76" fmla="*/ 10 w 24"/>
                <a:gd name="T77" fmla="*/ 18 h 34"/>
                <a:gd name="T78" fmla="*/ 15 w 24"/>
                <a:gd name="T79" fmla="*/ 21 h 34"/>
                <a:gd name="T80" fmla="*/ 17 w 24"/>
                <a:gd name="T81" fmla="*/ 23 h 34"/>
                <a:gd name="T82" fmla="*/ 17 w 24"/>
                <a:gd name="T83" fmla="*/ 25 h 34"/>
                <a:gd name="T84" fmla="*/ 17 w 24"/>
                <a:gd name="T85" fmla="*/ 25 h 34"/>
                <a:gd name="T86" fmla="*/ 17 w 24"/>
                <a:gd name="T87" fmla="*/ 27 h 34"/>
                <a:gd name="T88" fmla="*/ 15 w 24"/>
                <a:gd name="T89" fmla="*/ 28 h 34"/>
                <a:gd name="T90" fmla="*/ 13 w 24"/>
                <a:gd name="T91" fmla="*/ 30 h 34"/>
                <a:gd name="T92" fmla="*/ 10 w 24"/>
                <a:gd name="T93" fmla="*/ 30 h 34"/>
                <a:gd name="T94" fmla="*/ 10 w 24"/>
                <a:gd name="T95" fmla="*/ 30 h 34"/>
                <a:gd name="T96" fmla="*/ 6 w 24"/>
                <a:gd name="T97" fmla="*/ 30 h 34"/>
                <a:gd name="T98" fmla="*/ 1 w 24"/>
                <a:gd name="T99" fmla="*/ 27 h 34"/>
                <a:gd name="T100" fmla="*/ 0 w 24"/>
                <a:gd name="T10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34">
                  <a:moveTo>
                    <a:pt x="0" y="32"/>
                  </a:moveTo>
                  <a:lnTo>
                    <a:pt x="0" y="32"/>
                  </a:lnTo>
                  <a:lnTo>
                    <a:pt x="4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5" y="34"/>
                  </a:lnTo>
                  <a:lnTo>
                    <a:pt x="20" y="31"/>
                  </a:lnTo>
                  <a:lnTo>
                    <a:pt x="22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1" y="27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4" name="Freeform 286"/>
            <p:cNvSpPr>
              <a:spLocks/>
            </p:cNvSpPr>
            <p:nvPr/>
          </p:nvSpPr>
          <p:spPr bwMode="auto">
            <a:xfrm>
              <a:off x="3668" y="3670"/>
              <a:ext cx="21" cy="42"/>
            </a:xfrm>
            <a:custGeom>
              <a:avLst/>
              <a:gdLst>
                <a:gd name="T0" fmla="*/ 5 w 21"/>
                <a:gd name="T1" fmla="*/ 1 h 42"/>
                <a:gd name="T2" fmla="*/ 5 w 21"/>
                <a:gd name="T3" fmla="*/ 8 h 42"/>
                <a:gd name="T4" fmla="*/ 0 w 21"/>
                <a:gd name="T5" fmla="*/ 8 h 42"/>
                <a:gd name="T6" fmla="*/ 0 w 21"/>
                <a:gd name="T7" fmla="*/ 14 h 42"/>
                <a:gd name="T8" fmla="*/ 5 w 21"/>
                <a:gd name="T9" fmla="*/ 14 h 42"/>
                <a:gd name="T10" fmla="*/ 5 w 21"/>
                <a:gd name="T11" fmla="*/ 31 h 42"/>
                <a:gd name="T12" fmla="*/ 5 w 21"/>
                <a:gd name="T13" fmla="*/ 31 h 42"/>
                <a:gd name="T14" fmla="*/ 5 w 21"/>
                <a:gd name="T15" fmla="*/ 36 h 42"/>
                <a:gd name="T16" fmla="*/ 7 w 21"/>
                <a:gd name="T17" fmla="*/ 39 h 42"/>
                <a:gd name="T18" fmla="*/ 7 w 21"/>
                <a:gd name="T19" fmla="*/ 39 h 42"/>
                <a:gd name="T20" fmla="*/ 10 w 21"/>
                <a:gd name="T21" fmla="*/ 42 h 42"/>
                <a:gd name="T22" fmla="*/ 14 w 21"/>
                <a:gd name="T23" fmla="*/ 42 h 42"/>
                <a:gd name="T24" fmla="*/ 14 w 21"/>
                <a:gd name="T25" fmla="*/ 42 h 42"/>
                <a:gd name="T26" fmla="*/ 19 w 21"/>
                <a:gd name="T27" fmla="*/ 42 h 42"/>
                <a:gd name="T28" fmla="*/ 19 w 21"/>
                <a:gd name="T29" fmla="*/ 36 h 42"/>
                <a:gd name="T30" fmla="*/ 19 w 21"/>
                <a:gd name="T31" fmla="*/ 36 h 42"/>
                <a:gd name="T32" fmla="*/ 16 w 21"/>
                <a:gd name="T33" fmla="*/ 38 h 42"/>
                <a:gd name="T34" fmla="*/ 16 w 21"/>
                <a:gd name="T35" fmla="*/ 38 h 42"/>
                <a:gd name="T36" fmla="*/ 14 w 21"/>
                <a:gd name="T37" fmla="*/ 36 h 42"/>
                <a:gd name="T38" fmla="*/ 12 w 21"/>
                <a:gd name="T39" fmla="*/ 36 h 42"/>
                <a:gd name="T40" fmla="*/ 11 w 21"/>
                <a:gd name="T41" fmla="*/ 31 h 42"/>
                <a:gd name="T42" fmla="*/ 11 w 21"/>
                <a:gd name="T43" fmla="*/ 14 h 42"/>
                <a:gd name="T44" fmla="*/ 21 w 21"/>
                <a:gd name="T45" fmla="*/ 14 h 42"/>
                <a:gd name="T46" fmla="*/ 21 w 21"/>
                <a:gd name="T47" fmla="*/ 8 h 42"/>
                <a:gd name="T48" fmla="*/ 11 w 21"/>
                <a:gd name="T49" fmla="*/ 8 h 42"/>
                <a:gd name="T50" fmla="*/ 11 w 21"/>
                <a:gd name="T51" fmla="*/ 0 h 42"/>
                <a:gd name="T52" fmla="*/ 5 w 21"/>
                <a:gd name="T5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5" y="1"/>
                  </a:moveTo>
                  <a:lnTo>
                    <a:pt x="5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6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9" y="42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1"/>
                  </a:lnTo>
                  <a:lnTo>
                    <a:pt x="11" y="14"/>
                  </a:lnTo>
                  <a:lnTo>
                    <a:pt x="21" y="14"/>
                  </a:lnTo>
                  <a:lnTo>
                    <a:pt x="21" y="8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5" name="Freeform 287"/>
            <p:cNvSpPr>
              <a:spLocks noEditPoints="1"/>
            </p:cNvSpPr>
            <p:nvPr/>
          </p:nvSpPr>
          <p:spPr bwMode="auto">
            <a:xfrm>
              <a:off x="3693" y="3678"/>
              <a:ext cx="30" cy="34"/>
            </a:xfrm>
            <a:custGeom>
              <a:avLst/>
              <a:gdLst>
                <a:gd name="T0" fmla="*/ 30 w 30"/>
                <a:gd name="T1" fmla="*/ 18 h 34"/>
                <a:gd name="T2" fmla="*/ 30 w 30"/>
                <a:gd name="T3" fmla="*/ 18 h 34"/>
                <a:gd name="T4" fmla="*/ 30 w 30"/>
                <a:gd name="T5" fmla="*/ 16 h 34"/>
                <a:gd name="T6" fmla="*/ 30 w 30"/>
                <a:gd name="T7" fmla="*/ 16 h 34"/>
                <a:gd name="T8" fmla="*/ 30 w 30"/>
                <a:gd name="T9" fmla="*/ 10 h 34"/>
                <a:gd name="T10" fmla="*/ 28 w 30"/>
                <a:gd name="T11" fmla="*/ 6 h 34"/>
                <a:gd name="T12" fmla="*/ 23 w 30"/>
                <a:gd name="T13" fmla="*/ 2 h 34"/>
                <a:gd name="T14" fmla="*/ 19 w 30"/>
                <a:gd name="T15" fmla="*/ 0 h 34"/>
                <a:gd name="T16" fmla="*/ 16 w 30"/>
                <a:gd name="T17" fmla="*/ 0 h 34"/>
                <a:gd name="T18" fmla="*/ 16 w 30"/>
                <a:gd name="T19" fmla="*/ 0 h 34"/>
                <a:gd name="T20" fmla="*/ 10 w 30"/>
                <a:gd name="T21" fmla="*/ 2 h 34"/>
                <a:gd name="T22" fmla="*/ 4 w 30"/>
                <a:gd name="T23" fmla="*/ 6 h 34"/>
                <a:gd name="T24" fmla="*/ 1 w 30"/>
                <a:gd name="T25" fmla="*/ 12 h 34"/>
                <a:gd name="T26" fmla="*/ 0 w 30"/>
                <a:gd name="T27" fmla="*/ 17 h 34"/>
                <a:gd name="T28" fmla="*/ 0 w 30"/>
                <a:gd name="T29" fmla="*/ 17 h 34"/>
                <a:gd name="T30" fmla="*/ 1 w 30"/>
                <a:gd name="T31" fmla="*/ 24 h 34"/>
                <a:gd name="T32" fmla="*/ 4 w 30"/>
                <a:gd name="T33" fmla="*/ 30 h 34"/>
                <a:gd name="T34" fmla="*/ 10 w 30"/>
                <a:gd name="T35" fmla="*/ 32 h 34"/>
                <a:gd name="T36" fmla="*/ 16 w 30"/>
                <a:gd name="T37" fmla="*/ 34 h 34"/>
                <a:gd name="T38" fmla="*/ 16 w 30"/>
                <a:gd name="T39" fmla="*/ 34 h 34"/>
                <a:gd name="T40" fmla="*/ 23 w 30"/>
                <a:gd name="T41" fmla="*/ 34 h 34"/>
                <a:gd name="T42" fmla="*/ 29 w 30"/>
                <a:gd name="T43" fmla="*/ 32 h 34"/>
                <a:gd name="T44" fmla="*/ 28 w 30"/>
                <a:gd name="T45" fmla="*/ 28 h 34"/>
                <a:gd name="T46" fmla="*/ 28 w 30"/>
                <a:gd name="T47" fmla="*/ 28 h 34"/>
                <a:gd name="T48" fmla="*/ 23 w 30"/>
                <a:gd name="T49" fmla="*/ 30 h 34"/>
                <a:gd name="T50" fmla="*/ 18 w 30"/>
                <a:gd name="T51" fmla="*/ 30 h 34"/>
                <a:gd name="T52" fmla="*/ 18 w 30"/>
                <a:gd name="T53" fmla="*/ 30 h 34"/>
                <a:gd name="T54" fmla="*/ 12 w 30"/>
                <a:gd name="T55" fmla="*/ 28 h 34"/>
                <a:gd name="T56" fmla="*/ 10 w 30"/>
                <a:gd name="T57" fmla="*/ 27 h 34"/>
                <a:gd name="T58" fmla="*/ 7 w 30"/>
                <a:gd name="T59" fmla="*/ 24 h 34"/>
                <a:gd name="T60" fmla="*/ 5 w 30"/>
                <a:gd name="T61" fmla="*/ 18 h 34"/>
                <a:gd name="T62" fmla="*/ 30 w 30"/>
                <a:gd name="T63" fmla="*/ 18 h 34"/>
                <a:gd name="T64" fmla="*/ 5 w 30"/>
                <a:gd name="T65" fmla="*/ 14 h 34"/>
                <a:gd name="T66" fmla="*/ 5 w 30"/>
                <a:gd name="T67" fmla="*/ 14 h 34"/>
                <a:gd name="T68" fmla="*/ 7 w 30"/>
                <a:gd name="T69" fmla="*/ 12 h 34"/>
                <a:gd name="T70" fmla="*/ 8 w 30"/>
                <a:gd name="T71" fmla="*/ 7 h 34"/>
                <a:gd name="T72" fmla="*/ 11 w 30"/>
                <a:gd name="T73" fmla="*/ 6 h 34"/>
                <a:gd name="T74" fmla="*/ 15 w 30"/>
                <a:gd name="T75" fmla="*/ 5 h 34"/>
                <a:gd name="T76" fmla="*/ 15 w 30"/>
                <a:gd name="T77" fmla="*/ 5 h 34"/>
                <a:gd name="T78" fmla="*/ 19 w 30"/>
                <a:gd name="T79" fmla="*/ 6 h 34"/>
                <a:gd name="T80" fmla="*/ 22 w 30"/>
                <a:gd name="T81" fmla="*/ 7 h 34"/>
                <a:gd name="T82" fmla="*/ 23 w 30"/>
                <a:gd name="T83" fmla="*/ 12 h 34"/>
                <a:gd name="T84" fmla="*/ 25 w 30"/>
                <a:gd name="T85" fmla="*/ 14 h 34"/>
                <a:gd name="T86" fmla="*/ 5 w 30"/>
                <a:gd name="T8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34">
                  <a:moveTo>
                    <a:pt x="30" y="18"/>
                  </a:move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5" y="18"/>
                  </a:lnTo>
                  <a:lnTo>
                    <a:pt x="30" y="18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7" y="12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6" name="Freeform 288"/>
            <p:cNvSpPr>
              <a:spLocks/>
            </p:cNvSpPr>
            <p:nvPr/>
          </p:nvSpPr>
          <p:spPr bwMode="auto">
            <a:xfrm>
              <a:off x="3732" y="3678"/>
              <a:ext cx="16" cy="34"/>
            </a:xfrm>
            <a:custGeom>
              <a:avLst/>
              <a:gdLst>
                <a:gd name="T0" fmla="*/ 0 w 16"/>
                <a:gd name="T1" fmla="*/ 34 h 34"/>
                <a:gd name="T2" fmla="*/ 5 w 16"/>
                <a:gd name="T3" fmla="*/ 34 h 34"/>
                <a:gd name="T4" fmla="*/ 5 w 16"/>
                <a:gd name="T5" fmla="*/ 16 h 34"/>
                <a:gd name="T6" fmla="*/ 5 w 16"/>
                <a:gd name="T7" fmla="*/ 16 h 34"/>
                <a:gd name="T8" fmla="*/ 5 w 16"/>
                <a:gd name="T9" fmla="*/ 13 h 34"/>
                <a:gd name="T10" fmla="*/ 5 w 16"/>
                <a:gd name="T11" fmla="*/ 13 h 34"/>
                <a:gd name="T12" fmla="*/ 7 w 16"/>
                <a:gd name="T13" fmla="*/ 10 h 34"/>
                <a:gd name="T14" fmla="*/ 9 w 16"/>
                <a:gd name="T15" fmla="*/ 7 h 34"/>
                <a:gd name="T16" fmla="*/ 11 w 16"/>
                <a:gd name="T17" fmla="*/ 6 h 34"/>
                <a:gd name="T18" fmla="*/ 15 w 16"/>
                <a:gd name="T19" fmla="*/ 6 h 34"/>
                <a:gd name="T20" fmla="*/ 15 w 16"/>
                <a:gd name="T21" fmla="*/ 6 h 34"/>
                <a:gd name="T22" fmla="*/ 16 w 16"/>
                <a:gd name="T23" fmla="*/ 6 h 34"/>
                <a:gd name="T24" fmla="*/ 16 w 16"/>
                <a:gd name="T25" fmla="*/ 0 h 34"/>
                <a:gd name="T26" fmla="*/ 16 w 16"/>
                <a:gd name="T27" fmla="*/ 0 h 34"/>
                <a:gd name="T28" fmla="*/ 15 w 16"/>
                <a:gd name="T29" fmla="*/ 0 h 34"/>
                <a:gd name="T30" fmla="*/ 15 w 16"/>
                <a:gd name="T31" fmla="*/ 0 h 34"/>
                <a:gd name="T32" fmla="*/ 12 w 16"/>
                <a:gd name="T33" fmla="*/ 0 h 34"/>
                <a:gd name="T34" fmla="*/ 9 w 16"/>
                <a:gd name="T35" fmla="*/ 2 h 34"/>
                <a:gd name="T36" fmla="*/ 7 w 16"/>
                <a:gd name="T37" fmla="*/ 5 h 34"/>
                <a:gd name="T38" fmla="*/ 5 w 16"/>
                <a:gd name="T39" fmla="*/ 7 h 34"/>
                <a:gd name="T40" fmla="*/ 5 w 16"/>
                <a:gd name="T41" fmla="*/ 7 h 34"/>
                <a:gd name="T42" fmla="*/ 5 w 16"/>
                <a:gd name="T43" fmla="*/ 0 h 34"/>
                <a:gd name="T44" fmla="*/ 0 w 16"/>
                <a:gd name="T45" fmla="*/ 0 h 34"/>
                <a:gd name="T46" fmla="*/ 0 w 16"/>
                <a:gd name="T47" fmla="*/ 0 h 34"/>
                <a:gd name="T48" fmla="*/ 0 w 16"/>
                <a:gd name="T49" fmla="*/ 12 h 34"/>
                <a:gd name="T50" fmla="*/ 0 w 16"/>
                <a:gd name="T5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34">
                  <a:moveTo>
                    <a:pt x="0" y="34"/>
                  </a:moveTo>
                  <a:lnTo>
                    <a:pt x="5" y="3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7" name="Freeform 289"/>
            <p:cNvSpPr>
              <a:spLocks noEditPoints="1"/>
            </p:cNvSpPr>
            <p:nvPr/>
          </p:nvSpPr>
          <p:spPr bwMode="auto">
            <a:xfrm>
              <a:off x="3754" y="3666"/>
              <a:ext cx="8" cy="46"/>
            </a:xfrm>
            <a:custGeom>
              <a:avLst/>
              <a:gdLst>
                <a:gd name="T0" fmla="*/ 8 w 8"/>
                <a:gd name="T1" fmla="*/ 46 h 46"/>
                <a:gd name="T2" fmla="*/ 8 w 8"/>
                <a:gd name="T3" fmla="*/ 12 h 46"/>
                <a:gd name="T4" fmla="*/ 1 w 8"/>
                <a:gd name="T5" fmla="*/ 12 h 46"/>
                <a:gd name="T6" fmla="*/ 1 w 8"/>
                <a:gd name="T7" fmla="*/ 46 h 46"/>
                <a:gd name="T8" fmla="*/ 8 w 8"/>
                <a:gd name="T9" fmla="*/ 46 h 46"/>
                <a:gd name="T10" fmla="*/ 4 w 8"/>
                <a:gd name="T11" fmla="*/ 0 h 46"/>
                <a:gd name="T12" fmla="*/ 4 w 8"/>
                <a:gd name="T13" fmla="*/ 0 h 46"/>
                <a:gd name="T14" fmla="*/ 1 w 8"/>
                <a:gd name="T15" fmla="*/ 1 h 46"/>
                <a:gd name="T16" fmla="*/ 0 w 8"/>
                <a:gd name="T17" fmla="*/ 4 h 46"/>
                <a:gd name="T18" fmla="*/ 0 w 8"/>
                <a:gd name="T19" fmla="*/ 4 h 46"/>
                <a:gd name="T20" fmla="*/ 1 w 8"/>
                <a:gd name="T21" fmla="*/ 7 h 46"/>
                <a:gd name="T22" fmla="*/ 4 w 8"/>
                <a:gd name="T23" fmla="*/ 8 h 46"/>
                <a:gd name="T24" fmla="*/ 4 w 8"/>
                <a:gd name="T25" fmla="*/ 8 h 46"/>
                <a:gd name="T26" fmla="*/ 7 w 8"/>
                <a:gd name="T27" fmla="*/ 7 h 46"/>
                <a:gd name="T28" fmla="*/ 8 w 8"/>
                <a:gd name="T29" fmla="*/ 4 h 46"/>
                <a:gd name="T30" fmla="*/ 8 w 8"/>
                <a:gd name="T31" fmla="*/ 4 h 46"/>
                <a:gd name="T32" fmla="*/ 7 w 8"/>
                <a:gd name="T33" fmla="*/ 1 h 46"/>
                <a:gd name="T34" fmla="*/ 4 w 8"/>
                <a:gd name="T35" fmla="*/ 0 h 46"/>
                <a:gd name="T36" fmla="*/ 4 w 8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6">
                  <a:moveTo>
                    <a:pt x="8" y="46"/>
                  </a:moveTo>
                  <a:lnTo>
                    <a:pt x="8" y="12"/>
                  </a:lnTo>
                  <a:lnTo>
                    <a:pt x="1" y="12"/>
                  </a:lnTo>
                  <a:lnTo>
                    <a:pt x="1" y="46"/>
                  </a:lnTo>
                  <a:lnTo>
                    <a:pt x="8" y="4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8" name="Freeform 290"/>
            <p:cNvSpPr>
              <a:spLocks noEditPoints="1"/>
            </p:cNvSpPr>
            <p:nvPr/>
          </p:nvSpPr>
          <p:spPr bwMode="auto">
            <a:xfrm>
              <a:off x="3769" y="3666"/>
              <a:ext cx="35" cy="46"/>
            </a:xfrm>
            <a:custGeom>
              <a:avLst/>
              <a:gdLst>
                <a:gd name="T0" fmla="*/ 18 w 35"/>
                <a:gd name="T1" fmla="*/ 12 h 46"/>
                <a:gd name="T2" fmla="*/ 6 w 35"/>
                <a:gd name="T3" fmla="*/ 17 h 46"/>
                <a:gd name="T4" fmla="*/ 0 w 35"/>
                <a:gd name="T5" fmla="*/ 29 h 46"/>
                <a:gd name="T6" fmla="*/ 1 w 35"/>
                <a:gd name="T7" fmla="*/ 36 h 46"/>
                <a:gd name="T8" fmla="*/ 11 w 35"/>
                <a:gd name="T9" fmla="*/ 44 h 46"/>
                <a:gd name="T10" fmla="*/ 18 w 35"/>
                <a:gd name="T11" fmla="*/ 46 h 46"/>
                <a:gd name="T12" fmla="*/ 29 w 35"/>
                <a:gd name="T13" fmla="*/ 42 h 46"/>
                <a:gd name="T14" fmla="*/ 35 w 35"/>
                <a:gd name="T15" fmla="*/ 33 h 46"/>
                <a:gd name="T16" fmla="*/ 35 w 35"/>
                <a:gd name="T17" fmla="*/ 29 h 46"/>
                <a:gd name="T18" fmla="*/ 31 w 35"/>
                <a:gd name="T19" fmla="*/ 17 h 46"/>
                <a:gd name="T20" fmla="*/ 18 w 35"/>
                <a:gd name="T21" fmla="*/ 12 h 46"/>
                <a:gd name="T22" fmla="*/ 18 w 35"/>
                <a:gd name="T23" fmla="*/ 17 h 46"/>
                <a:gd name="T24" fmla="*/ 22 w 35"/>
                <a:gd name="T25" fmla="*/ 18 h 46"/>
                <a:gd name="T26" fmla="*/ 28 w 35"/>
                <a:gd name="T27" fmla="*/ 25 h 46"/>
                <a:gd name="T28" fmla="*/ 28 w 35"/>
                <a:gd name="T29" fmla="*/ 29 h 46"/>
                <a:gd name="T30" fmla="*/ 25 w 35"/>
                <a:gd name="T31" fmla="*/ 37 h 46"/>
                <a:gd name="T32" fmla="*/ 18 w 35"/>
                <a:gd name="T33" fmla="*/ 42 h 46"/>
                <a:gd name="T34" fmla="*/ 14 w 35"/>
                <a:gd name="T35" fmla="*/ 40 h 46"/>
                <a:gd name="T36" fmla="*/ 8 w 35"/>
                <a:gd name="T37" fmla="*/ 35 h 46"/>
                <a:gd name="T38" fmla="*/ 7 w 35"/>
                <a:gd name="T39" fmla="*/ 29 h 46"/>
                <a:gd name="T40" fmla="*/ 10 w 35"/>
                <a:gd name="T41" fmla="*/ 21 h 46"/>
                <a:gd name="T42" fmla="*/ 18 w 35"/>
                <a:gd name="T43" fmla="*/ 17 h 46"/>
                <a:gd name="T44" fmla="*/ 11 w 35"/>
                <a:gd name="T45" fmla="*/ 7 h 46"/>
                <a:gd name="T46" fmla="*/ 14 w 35"/>
                <a:gd name="T47" fmla="*/ 7 h 46"/>
                <a:gd name="T48" fmla="*/ 15 w 35"/>
                <a:gd name="T49" fmla="*/ 4 h 46"/>
                <a:gd name="T50" fmla="*/ 11 w 35"/>
                <a:gd name="T51" fmla="*/ 0 h 46"/>
                <a:gd name="T52" fmla="*/ 8 w 35"/>
                <a:gd name="T53" fmla="*/ 1 h 46"/>
                <a:gd name="T54" fmla="*/ 7 w 35"/>
                <a:gd name="T55" fmla="*/ 4 h 46"/>
                <a:gd name="T56" fmla="*/ 11 w 35"/>
                <a:gd name="T57" fmla="*/ 7 h 46"/>
                <a:gd name="T58" fmla="*/ 25 w 35"/>
                <a:gd name="T59" fmla="*/ 7 h 46"/>
                <a:gd name="T60" fmla="*/ 26 w 35"/>
                <a:gd name="T61" fmla="*/ 7 h 46"/>
                <a:gd name="T62" fmla="*/ 28 w 35"/>
                <a:gd name="T63" fmla="*/ 4 h 46"/>
                <a:gd name="T64" fmla="*/ 25 w 35"/>
                <a:gd name="T65" fmla="*/ 0 h 46"/>
                <a:gd name="T66" fmla="*/ 22 w 35"/>
                <a:gd name="T67" fmla="*/ 1 h 46"/>
                <a:gd name="T68" fmla="*/ 21 w 35"/>
                <a:gd name="T69" fmla="*/ 4 h 46"/>
                <a:gd name="T70" fmla="*/ 25 w 35"/>
                <a:gd name="T7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" h="46">
                  <a:moveTo>
                    <a:pt x="18" y="12"/>
                  </a:moveTo>
                  <a:lnTo>
                    <a:pt x="18" y="12"/>
                  </a:lnTo>
                  <a:lnTo>
                    <a:pt x="11" y="14"/>
                  </a:lnTo>
                  <a:lnTo>
                    <a:pt x="6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6" y="42"/>
                  </a:lnTo>
                  <a:lnTo>
                    <a:pt x="11" y="4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4"/>
                  </a:lnTo>
                  <a:lnTo>
                    <a:pt x="29" y="42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3" y="22"/>
                  </a:lnTo>
                  <a:lnTo>
                    <a:pt x="31" y="17"/>
                  </a:lnTo>
                  <a:lnTo>
                    <a:pt x="25" y="14"/>
                  </a:lnTo>
                  <a:lnTo>
                    <a:pt x="18" y="12"/>
                  </a:lnTo>
                  <a:lnTo>
                    <a:pt x="18" y="12"/>
                  </a:lnTo>
                  <a:close/>
                  <a:moveTo>
                    <a:pt x="18" y="17"/>
                  </a:moveTo>
                  <a:lnTo>
                    <a:pt x="18" y="17"/>
                  </a:lnTo>
                  <a:lnTo>
                    <a:pt x="22" y="18"/>
                  </a:lnTo>
                  <a:lnTo>
                    <a:pt x="26" y="21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2" y="40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4" y="40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5"/>
                  </a:lnTo>
                  <a:lnTo>
                    <a:pt x="10" y="21"/>
                  </a:lnTo>
                  <a:lnTo>
                    <a:pt x="13" y="18"/>
                  </a:lnTo>
                  <a:lnTo>
                    <a:pt x="18" y="17"/>
                  </a:lnTo>
                  <a:lnTo>
                    <a:pt x="18" y="1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25" y="7"/>
                  </a:moveTo>
                  <a:lnTo>
                    <a:pt x="25" y="7"/>
                  </a:lnTo>
                  <a:lnTo>
                    <a:pt x="26" y="7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9" name="Freeform 291"/>
            <p:cNvSpPr>
              <a:spLocks noEditPoints="1"/>
            </p:cNvSpPr>
            <p:nvPr/>
          </p:nvSpPr>
          <p:spPr bwMode="auto">
            <a:xfrm>
              <a:off x="1753" y="3586"/>
              <a:ext cx="44" cy="47"/>
            </a:xfrm>
            <a:custGeom>
              <a:avLst/>
              <a:gdLst>
                <a:gd name="T0" fmla="*/ 22 w 44"/>
                <a:gd name="T1" fmla="*/ 0 h 47"/>
                <a:gd name="T2" fmla="*/ 22 w 44"/>
                <a:gd name="T3" fmla="*/ 0 h 47"/>
                <a:gd name="T4" fmla="*/ 18 w 44"/>
                <a:gd name="T5" fmla="*/ 1 h 47"/>
                <a:gd name="T6" fmla="*/ 14 w 44"/>
                <a:gd name="T7" fmla="*/ 1 h 47"/>
                <a:gd name="T8" fmla="*/ 9 w 44"/>
                <a:gd name="T9" fmla="*/ 4 h 47"/>
                <a:gd name="T10" fmla="*/ 7 w 44"/>
                <a:gd name="T11" fmla="*/ 6 h 47"/>
                <a:gd name="T12" fmla="*/ 4 w 44"/>
                <a:gd name="T13" fmla="*/ 9 h 47"/>
                <a:gd name="T14" fmla="*/ 1 w 44"/>
                <a:gd name="T15" fmla="*/ 13 h 47"/>
                <a:gd name="T16" fmla="*/ 0 w 44"/>
                <a:gd name="T17" fmla="*/ 19 h 47"/>
                <a:gd name="T18" fmla="*/ 0 w 44"/>
                <a:gd name="T19" fmla="*/ 23 h 47"/>
                <a:gd name="T20" fmla="*/ 0 w 44"/>
                <a:gd name="T21" fmla="*/ 23 h 47"/>
                <a:gd name="T22" fmla="*/ 0 w 44"/>
                <a:gd name="T23" fmla="*/ 29 h 47"/>
                <a:gd name="T24" fmla="*/ 1 w 44"/>
                <a:gd name="T25" fmla="*/ 33 h 47"/>
                <a:gd name="T26" fmla="*/ 4 w 44"/>
                <a:gd name="T27" fmla="*/ 37 h 47"/>
                <a:gd name="T28" fmla="*/ 7 w 44"/>
                <a:gd name="T29" fmla="*/ 40 h 47"/>
                <a:gd name="T30" fmla="*/ 9 w 44"/>
                <a:gd name="T31" fmla="*/ 43 h 47"/>
                <a:gd name="T32" fmla="*/ 14 w 44"/>
                <a:gd name="T33" fmla="*/ 44 h 47"/>
                <a:gd name="T34" fmla="*/ 18 w 44"/>
                <a:gd name="T35" fmla="*/ 45 h 47"/>
                <a:gd name="T36" fmla="*/ 22 w 44"/>
                <a:gd name="T37" fmla="*/ 47 h 47"/>
                <a:gd name="T38" fmla="*/ 22 w 44"/>
                <a:gd name="T39" fmla="*/ 47 h 47"/>
                <a:gd name="T40" fmla="*/ 30 w 44"/>
                <a:gd name="T41" fmla="*/ 45 h 47"/>
                <a:gd name="T42" fmla="*/ 34 w 44"/>
                <a:gd name="T43" fmla="*/ 43 h 47"/>
                <a:gd name="T44" fmla="*/ 39 w 44"/>
                <a:gd name="T45" fmla="*/ 40 h 47"/>
                <a:gd name="T46" fmla="*/ 41 w 44"/>
                <a:gd name="T47" fmla="*/ 37 h 47"/>
                <a:gd name="T48" fmla="*/ 43 w 44"/>
                <a:gd name="T49" fmla="*/ 33 h 47"/>
                <a:gd name="T50" fmla="*/ 44 w 44"/>
                <a:gd name="T51" fmla="*/ 29 h 47"/>
                <a:gd name="T52" fmla="*/ 44 w 44"/>
                <a:gd name="T53" fmla="*/ 23 h 47"/>
                <a:gd name="T54" fmla="*/ 44 w 44"/>
                <a:gd name="T55" fmla="*/ 23 h 47"/>
                <a:gd name="T56" fmla="*/ 44 w 44"/>
                <a:gd name="T57" fmla="*/ 18 h 47"/>
                <a:gd name="T58" fmla="*/ 43 w 44"/>
                <a:gd name="T59" fmla="*/ 13 h 47"/>
                <a:gd name="T60" fmla="*/ 41 w 44"/>
                <a:gd name="T61" fmla="*/ 9 h 47"/>
                <a:gd name="T62" fmla="*/ 39 w 44"/>
                <a:gd name="T63" fmla="*/ 6 h 47"/>
                <a:gd name="T64" fmla="*/ 36 w 44"/>
                <a:gd name="T65" fmla="*/ 4 h 47"/>
                <a:gd name="T66" fmla="*/ 32 w 44"/>
                <a:gd name="T67" fmla="*/ 1 h 47"/>
                <a:gd name="T68" fmla="*/ 27 w 44"/>
                <a:gd name="T69" fmla="*/ 1 h 47"/>
                <a:gd name="T70" fmla="*/ 22 w 44"/>
                <a:gd name="T71" fmla="*/ 0 h 47"/>
                <a:gd name="T72" fmla="*/ 22 w 44"/>
                <a:gd name="T73" fmla="*/ 0 h 47"/>
                <a:gd name="T74" fmla="*/ 22 w 44"/>
                <a:gd name="T75" fmla="*/ 5 h 47"/>
                <a:gd name="T76" fmla="*/ 22 w 44"/>
                <a:gd name="T77" fmla="*/ 5 h 47"/>
                <a:gd name="T78" fmla="*/ 26 w 44"/>
                <a:gd name="T79" fmla="*/ 5 h 47"/>
                <a:gd name="T80" fmla="*/ 29 w 44"/>
                <a:gd name="T81" fmla="*/ 6 h 47"/>
                <a:gd name="T82" fmla="*/ 34 w 44"/>
                <a:gd name="T83" fmla="*/ 11 h 47"/>
                <a:gd name="T84" fmla="*/ 37 w 44"/>
                <a:gd name="T85" fmla="*/ 16 h 47"/>
                <a:gd name="T86" fmla="*/ 39 w 44"/>
                <a:gd name="T87" fmla="*/ 23 h 47"/>
                <a:gd name="T88" fmla="*/ 39 w 44"/>
                <a:gd name="T89" fmla="*/ 23 h 47"/>
                <a:gd name="T90" fmla="*/ 37 w 44"/>
                <a:gd name="T91" fmla="*/ 30 h 47"/>
                <a:gd name="T92" fmla="*/ 34 w 44"/>
                <a:gd name="T93" fmla="*/ 36 h 47"/>
                <a:gd name="T94" fmla="*/ 29 w 44"/>
                <a:gd name="T95" fmla="*/ 40 h 47"/>
                <a:gd name="T96" fmla="*/ 22 w 44"/>
                <a:gd name="T97" fmla="*/ 41 h 47"/>
                <a:gd name="T98" fmla="*/ 22 w 44"/>
                <a:gd name="T99" fmla="*/ 41 h 47"/>
                <a:gd name="T100" fmla="*/ 15 w 44"/>
                <a:gd name="T101" fmla="*/ 40 h 47"/>
                <a:gd name="T102" fmla="*/ 11 w 44"/>
                <a:gd name="T103" fmla="*/ 36 h 47"/>
                <a:gd name="T104" fmla="*/ 8 w 44"/>
                <a:gd name="T105" fmla="*/ 30 h 47"/>
                <a:gd name="T106" fmla="*/ 7 w 44"/>
                <a:gd name="T107" fmla="*/ 23 h 47"/>
                <a:gd name="T108" fmla="*/ 7 w 44"/>
                <a:gd name="T109" fmla="*/ 23 h 47"/>
                <a:gd name="T110" fmla="*/ 8 w 44"/>
                <a:gd name="T111" fmla="*/ 16 h 47"/>
                <a:gd name="T112" fmla="*/ 11 w 44"/>
                <a:gd name="T113" fmla="*/ 11 h 47"/>
                <a:gd name="T114" fmla="*/ 15 w 44"/>
                <a:gd name="T115" fmla="*/ 6 h 47"/>
                <a:gd name="T116" fmla="*/ 19 w 44"/>
                <a:gd name="T117" fmla="*/ 5 h 47"/>
                <a:gd name="T118" fmla="*/ 22 w 44"/>
                <a:gd name="T119" fmla="*/ 5 h 47"/>
                <a:gd name="T120" fmla="*/ 22 w 44"/>
                <a:gd name="T12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lnTo>
                    <a:pt x="22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9" y="43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30" y="45"/>
                  </a:lnTo>
                  <a:lnTo>
                    <a:pt x="34" y="43"/>
                  </a:lnTo>
                  <a:lnTo>
                    <a:pt x="39" y="40"/>
                  </a:lnTo>
                  <a:lnTo>
                    <a:pt x="41" y="37"/>
                  </a:lnTo>
                  <a:lnTo>
                    <a:pt x="43" y="33"/>
                  </a:lnTo>
                  <a:lnTo>
                    <a:pt x="44" y="2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1" y="9"/>
                  </a:lnTo>
                  <a:lnTo>
                    <a:pt x="39" y="6"/>
                  </a:lnTo>
                  <a:lnTo>
                    <a:pt x="36" y="4"/>
                  </a:lnTo>
                  <a:lnTo>
                    <a:pt x="32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5"/>
                  </a:moveTo>
                  <a:lnTo>
                    <a:pt x="22" y="5"/>
                  </a:lnTo>
                  <a:lnTo>
                    <a:pt x="26" y="5"/>
                  </a:lnTo>
                  <a:lnTo>
                    <a:pt x="29" y="6"/>
                  </a:lnTo>
                  <a:lnTo>
                    <a:pt x="34" y="11"/>
                  </a:lnTo>
                  <a:lnTo>
                    <a:pt x="37" y="16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30"/>
                  </a:lnTo>
                  <a:lnTo>
                    <a:pt x="34" y="36"/>
                  </a:lnTo>
                  <a:lnTo>
                    <a:pt x="29" y="40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5" y="40"/>
                  </a:lnTo>
                  <a:lnTo>
                    <a:pt x="11" y="36"/>
                  </a:lnTo>
                  <a:lnTo>
                    <a:pt x="8" y="3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8" y="16"/>
                  </a:lnTo>
                  <a:lnTo>
                    <a:pt x="11" y="11"/>
                  </a:lnTo>
                  <a:lnTo>
                    <a:pt x="15" y="6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0" name="Freeform 292"/>
            <p:cNvSpPr>
              <a:spLocks noEditPoints="1"/>
            </p:cNvSpPr>
            <p:nvPr/>
          </p:nvSpPr>
          <p:spPr bwMode="auto">
            <a:xfrm>
              <a:off x="1805" y="3598"/>
              <a:ext cx="34" cy="47"/>
            </a:xfrm>
            <a:custGeom>
              <a:avLst/>
              <a:gdLst>
                <a:gd name="T0" fmla="*/ 0 w 34"/>
                <a:gd name="T1" fmla="*/ 47 h 47"/>
                <a:gd name="T2" fmla="*/ 7 w 34"/>
                <a:gd name="T3" fmla="*/ 47 h 47"/>
                <a:gd name="T4" fmla="*/ 7 w 34"/>
                <a:gd name="T5" fmla="*/ 29 h 47"/>
                <a:gd name="T6" fmla="*/ 7 w 34"/>
                <a:gd name="T7" fmla="*/ 29 h 47"/>
                <a:gd name="T8" fmla="*/ 7 w 34"/>
                <a:gd name="T9" fmla="*/ 29 h 47"/>
                <a:gd name="T10" fmla="*/ 12 w 34"/>
                <a:gd name="T11" fmla="*/ 33 h 47"/>
                <a:gd name="T12" fmla="*/ 18 w 34"/>
                <a:gd name="T13" fmla="*/ 35 h 47"/>
                <a:gd name="T14" fmla="*/ 18 w 34"/>
                <a:gd name="T15" fmla="*/ 35 h 47"/>
                <a:gd name="T16" fmla="*/ 24 w 34"/>
                <a:gd name="T17" fmla="*/ 33 h 47"/>
                <a:gd name="T18" fmla="*/ 28 w 34"/>
                <a:gd name="T19" fmla="*/ 29 h 47"/>
                <a:gd name="T20" fmla="*/ 32 w 34"/>
                <a:gd name="T21" fmla="*/ 25 h 47"/>
                <a:gd name="T22" fmla="*/ 34 w 34"/>
                <a:gd name="T23" fmla="*/ 17 h 47"/>
                <a:gd name="T24" fmla="*/ 34 w 34"/>
                <a:gd name="T25" fmla="*/ 17 h 47"/>
                <a:gd name="T26" fmla="*/ 32 w 34"/>
                <a:gd name="T27" fmla="*/ 10 h 47"/>
                <a:gd name="T28" fmla="*/ 30 w 34"/>
                <a:gd name="T29" fmla="*/ 6 h 47"/>
                <a:gd name="T30" fmla="*/ 25 w 34"/>
                <a:gd name="T31" fmla="*/ 1 h 47"/>
                <a:gd name="T32" fmla="*/ 18 w 34"/>
                <a:gd name="T33" fmla="*/ 0 h 47"/>
                <a:gd name="T34" fmla="*/ 18 w 34"/>
                <a:gd name="T35" fmla="*/ 0 h 47"/>
                <a:gd name="T36" fmla="*/ 14 w 34"/>
                <a:gd name="T37" fmla="*/ 1 h 47"/>
                <a:gd name="T38" fmla="*/ 12 w 34"/>
                <a:gd name="T39" fmla="*/ 3 h 47"/>
                <a:gd name="T40" fmla="*/ 9 w 34"/>
                <a:gd name="T41" fmla="*/ 4 h 47"/>
                <a:gd name="T42" fmla="*/ 6 w 34"/>
                <a:gd name="T43" fmla="*/ 7 h 47"/>
                <a:gd name="T44" fmla="*/ 6 w 34"/>
                <a:gd name="T45" fmla="*/ 7 h 47"/>
                <a:gd name="T46" fmla="*/ 6 w 34"/>
                <a:gd name="T47" fmla="*/ 1 h 47"/>
                <a:gd name="T48" fmla="*/ 0 w 34"/>
                <a:gd name="T49" fmla="*/ 1 h 47"/>
                <a:gd name="T50" fmla="*/ 0 w 34"/>
                <a:gd name="T51" fmla="*/ 1 h 47"/>
                <a:gd name="T52" fmla="*/ 0 w 34"/>
                <a:gd name="T53" fmla="*/ 11 h 47"/>
                <a:gd name="T54" fmla="*/ 0 w 34"/>
                <a:gd name="T55" fmla="*/ 47 h 47"/>
                <a:gd name="T56" fmla="*/ 7 w 34"/>
                <a:gd name="T57" fmla="*/ 15 h 47"/>
                <a:gd name="T58" fmla="*/ 7 w 34"/>
                <a:gd name="T59" fmla="*/ 15 h 47"/>
                <a:gd name="T60" fmla="*/ 7 w 34"/>
                <a:gd name="T61" fmla="*/ 12 h 47"/>
                <a:gd name="T62" fmla="*/ 7 w 34"/>
                <a:gd name="T63" fmla="*/ 12 h 47"/>
                <a:gd name="T64" fmla="*/ 9 w 34"/>
                <a:gd name="T65" fmla="*/ 10 h 47"/>
                <a:gd name="T66" fmla="*/ 12 w 34"/>
                <a:gd name="T67" fmla="*/ 7 h 47"/>
                <a:gd name="T68" fmla="*/ 14 w 34"/>
                <a:gd name="T69" fmla="*/ 6 h 47"/>
                <a:gd name="T70" fmla="*/ 17 w 34"/>
                <a:gd name="T71" fmla="*/ 6 h 47"/>
                <a:gd name="T72" fmla="*/ 17 w 34"/>
                <a:gd name="T73" fmla="*/ 6 h 47"/>
                <a:gd name="T74" fmla="*/ 21 w 34"/>
                <a:gd name="T75" fmla="*/ 6 h 47"/>
                <a:gd name="T76" fmla="*/ 24 w 34"/>
                <a:gd name="T77" fmla="*/ 8 h 47"/>
                <a:gd name="T78" fmla="*/ 27 w 34"/>
                <a:gd name="T79" fmla="*/ 12 h 47"/>
                <a:gd name="T80" fmla="*/ 27 w 34"/>
                <a:gd name="T81" fmla="*/ 17 h 47"/>
                <a:gd name="T82" fmla="*/ 27 w 34"/>
                <a:gd name="T83" fmla="*/ 17 h 47"/>
                <a:gd name="T84" fmla="*/ 27 w 34"/>
                <a:gd name="T85" fmla="*/ 22 h 47"/>
                <a:gd name="T86" fmla="*/ 24 w 34"/>
                <a:gd name="T87" fmla="*/ 26 h 47"/>
                <a:gd name="T88" fmla="*/ 21 w 34"/>
                <a:gd name="T89" fmla="*/ 29 h 47"/>
                <a:gd name="T90" fmla="*/ 17 w 34"/>
                <a:gd name="T91" fmla="*/ 29 h 47"/>
                <a:gd name="T92" fmla="*/ 17 w 34"/>
                <a:gd name="T93" fmla="*/ 29 h 47"/>
                <a:gd name="T94" fmla="*/ 13 w 34"/>
                <a:gd name="T95" fmla="*/ 29 h 47"/>
                <a:gd name="T96" fmla="*/ 10 w 34"/>
                <a:gd name="T97" fmla="*/ 28 h 47"/>
                <a:gd name="T98" fmla="*/ 9 w 34"/>
                <a:gd name="T99" fmla="*/ 25 h 47"/>
                <a:gd name="T100" fmla="*/ 7 w 34"/>
                <a:gd name="T101" fmla="*/ 22 h 47"/>
                <a:gd name="T102" fmla="*/ 7 w 34"/>
                <a:gd name="T103" fmla="*/ 22 h 47"/>
                <a:gd name="T104" fmla="*/ 7 w 34"/>
                <a:gd name="T105" fmla="*/ 21 h 47"/>
                <a:gd name="T106" fmla="*/ 7 w 34"/>
                <a:gd name="T107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47">
                  <a:moveTo>
                    <a:pt x="0" y="47"/>
                  </a:moveTo>
                  <a:lnTo>
                    <a:pt x="7" y="47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12" y="33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4" y="33"/>
                  </a:lnTo>
                  <a:lnTo>
                    <a:pt x="28" y="29"/>
                  </a:lnTo>
                  <a:lnTo>
                    <a:pt x="32" y="25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1"/>
                  </a:lnTo>
                  <a:lnTo>
                    <a:pt x="0" y="47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3" y="29"/>
                  </a:lnTo>
                  <a:lnTo>
                    <a:pt x="10" y="28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1" name="Freeform 293"/>
            <p:cNvSpPr>
              <a:spLocks noEditPoints="1"/>
            </p:cNvSpPr>
            <p:nvPr/>
          </p:nvSpPr>
          <p:spPr bwMode="auto">
            <a:xfrm>
              <a:off x="1844" y="3598"/>
              <a:ext cx="31" cy="35"/>
            </a:xfrm>
            <a:custGeom>
              <a:avLst/>
              <a:gdLst>
                <a:gd name="T0" fmla="*/ 31 w 31"/>
                <a:gd name="T1" fmla="*/ 18 h 35"/>
                <a:gd name="T2" fmla="*/ 31 w 31"/>
                <a:gd name="T3" fmla="*/ 18 h 35"/>
                <a:gd name="T4" fmla="*/ 31 w 31"/>
                <a:gd name="T5" fmla="*/ 15 h 35"/>
                <a:gd name="T6" fmla="*/ 31 w 31"/>
                <a:gd name="T7" fmla="*/ 15 h 35"/>
                <a:gd name="T8" fmla="*/ 31 w 31"/>
                <a:gd name="T9" fmla="*/ 11 h 35"/>
                <a:gd name="T10" fmla="*/ 28 w 31"/>
                <a:gd name="T11" fmla="*/ 6 h 35"/>
                <a:gd name="T12" fmla="*/ 24 w 31"/>
                <a:gd name="T13" fmla="*/ 1 h 35"/>
                <a:gd name="T14" fmla="*/ 21 w 31"/>
                <a:gd name="T15" fmla="*/ 1 h 35"/>
                <a:gd name="T16" fmla="*/ 17 w 31"/>
                <a:gd name="T17" fmla="*/ 0 h 35"/>
                <a:gd name="T18" fmla="*/ 17 w 31"/>
                <a:gd name="T19" fmla="*/ 0 h 35"/>
                <a:gd name="T20" fmla="*/ 10 w 31"/>
                <a:gd name="T21" fmla="*/ 1 h 35"/>
                <a:gd name="T22" fmla="*/ 4 w 31"/>
                <a:gd name="T23" fmla="*/ 6 h 35"/>
                <a:gd name="T24" fmla="*/ 2 w 31"/>
                <a:gd name="T25" fmla="*/ 11 h 35"/>
                <a:gd name="T26" fmla="*/ 0 w 31"/>
                <a:gd name="T27" fmla="*/ 18 h 35"/>
                <a:gd name="T28" fmla="*/ 0 w 31"/>
                <a:gd name="T29" fmla="*/ 18 h 35"/>
                <a:gd name="T30" fmla="*/ 2 w 31"/>
                <a:gd name="T31" fmla="*/ 25 h 35"/>
                <a:gd name="T32" fmla="*/ 4 w 31"/>
                <a:gd name="T33" fmla="*/ 29 h 35"/>
                <a:gd name="T34" fmla="*/ 10 w 31"/>
                <a:gd name="T35" fmla="*/ 33 h 35"/>
                <a:gd name="T36" fmla="*/ 17 w 31"/>
                <a:gd name="T37" fmla="*/ 35 h 35"/>
                <a:gd name="T38" fmla="*/ 17 w 31"/>
                <a:gd name="T39" fmla="*/ 35 h 35"/>
                <a:gd name="T40" fmla="*/ 25 w 31"/>
                <a:gd name="T41" fmla="*/ 33 h 35"/>
                <a:gd name="T42" fmla="*/ 29 w 31"/>
                <a:gd name="T43" fmla="*/ 32 h 35"/>
                <a:gd name="T44" fmla="*/ 28 w 31"/>
                <a:gd name="T45" fmla="*/ 28 h 35"/>
                <a:gd name="T46" fmla="*/ 28 w 31"/>
                <a:gd name="T47" fmla="*/ 28 h 35"/>
                <a:gd name="T48" fmla="*/ 24 w 31"/>
                <a:gd name="T49" fmla="*/ 29 h 35"/>
                <a:gd name="T50" fmla="*/ 18 w 31"/>
                <a:gd name="T51" fmla="*/ 29 h 35"/>
                <a:gd name="T52" fmla="*/ 18 w 31"/>
                <a:gd name="T53" fmla="*/ 29 h 35"/>
                <a:gd name="T54" fmla="*/ 14 w 31"/>
                <a:gd name="T55" fmla="*/ 29 h 35"/>
                <a:gd name="T56" fmla="*/ 10 w 31"/>
                <a:gd name="T57" fmla="*/ 26 h 35"/>
                <a:gd name="T58" fmla="*/ 7 w 31"/>
                <a:gd name="T59" fmla="*/ 24 h 35"/>
                <a:gd name="T60" fmla="*/ 6 w 31"/>
                <a:gd name="T61" fmla="*/ 18 h 35"/>
                <a:gd name="T62" fmla="*/ 31 w 31"/>
                <a:gd name="T63" fmla="*/ 18 h 35"/>
                <a:gd name="T64" fmla="*/ 6 w 31"/>
                <a:gd name="T65" fmla="*/ 14 h 35"/>
                <a:gd name="T66" fmla="*/ 6 w 31"/>
                <a:gd name="T67" fmla="*/ 14 h 35"/>
                <a:gd name="T68" fmla="*/ 7 w 31"/>
                <a:gd name="T69" fmla="*/ 11 h 35"/>
                <a:gd name="T70" fmla="*/ 9 w 31"/>
                <a:gd name="T71" fmla="*/ 8 h 35"/>
                <a:gd name="T72" fmla="*/ 11 w 31"/>
                <a:gd name="T73" fmla="*/ 6 h 35"/>
                <a:gd name="T74" fmla="*/ 16 w 31"/>
                <a:gd name="T75" fmla="*/ 4 h 35"/>
                <a:gd name="T76" fmla="*/ 16 w 31"/>
                <a:gd name="T77" fmla="*/ 4 h 35"/>
                <a:gd name="T78" fmla="*/ 21 w 31"/>
                <a:gd name="T79" fmla="*/ 6 h 35"/>
                <a:gd name="T80" fmla="*/ 24 w 31"/>
                <a:gd name="T81" fmla="*/ 8 h 35"/>
                <a:gd name="T82" fmla="*/ 25 w 31"/>
                <a:gd name="T83" fmla="*/ 11 h 35"/>
                <a:gd name="T84" fmla="*/ 25 w 31"/>
                <a:gd name="T85" fmla="*/ 14 h 35"/>
                <a:gd name="T86" fmla="*/ 6 w 31"/>
                <a:gd name="T8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35">
                  <a:moveTo>
                    <a:pt x="31" y="18"/>
                  </a:moveTo>
                  <a:lnTo>
                    <a:pt x="31" y="18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1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4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10" y="33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25" y="33"/>
                  </a:lnTo>
                  <a:lnTo>
                    <a:pt x="29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0" y="26"/>
                  </a:lnTo>
                  <a:lnTo>
                    <a:pt x="7" y="24"/>
                  </a:lnTo>
                  <a:lnTo>
                    <a:pt x="6" y="18"/>
                  </a:lnTo>
                  <a:lnTo>
                    <a:pt x="31" y="18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7" y="11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5" y="11"/>
                  </a:lnTo>
                  <a:lnTo>
                    <a:pt x="25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2" name="Freeform 294"/>
            <p:cNvSpPr>
              <a:spLocks/>
            </p:cNvSpPr>
            <p:nvPr/>
          </p:nvSpPr>
          <p:spPr bwMode="auto">
            <a:xfrm>
              <a:off x="1879" y="3590"/>
              <a:ext cx="21" cy="43"/>
            </a:xfrm>
            <a:custGeom>
              <a:avLst/>
              <a:gdLst>
                <a:gd name="T0" fmla="*/ 5 w 21"/>
                <a:gd name="T1" fmla="*/ 1 h 43"/>
                <a:gd name="T2" fmla="*/ 5 w 21"/>
                <a:gd name="T3" fmla="*/ 9 h 43"/>
                <a:gd name="T4" fmla="*/ 0 w 21"/>
                <a:gd name="T5" fmla="*/ 9 h 43"/>
                <a:gd name="T6" fmla="*/ 0 w 21"/>
                <a:gd name="T7" fmla="*/ 14 h 43"/>
                <a:gd name="T8" fmla="*/ 5 w 21"/>
                <a:gd name="T9" fmla="*/ 14 h 43"/>
                <a:gd name="T10" fmla="*/ 5 w 21"/>
                <a:gd name="T11" fmla="*/ 32 h 43"/>
                <a:gd name="T12" fmla="*/ 5 w 21"/>
                <a:gd name="T13" fmla="*/ 32 h 43"/>
                <a:gd name="T14" fmla="*/ 5 w 21"/>
                <a:gd name="T15" fmla="*/ 36 h 43"/>
                <a:gd name="T16" fmla="*/ 8 w 21"/>
                <a:gd name="T17" fmla="*/ 40 h 43"/>
                <a:gd name="T18" fmla="*/ 8 w 21"/>
                <a:gd name="T19" fmla="*/ 40 h 43"/>
                <a:gd name="T20" fmla="*/ 11 w 21"/>
                <a:gd name="T21" fmla="*/ 41 h 43"/>
                <a:gd name="T22" fmla="*/ 15 w 21"/>
                <a:gd name="T23" fmla="*/ 43 h 43"/>
                <a:gd name="T24" fmla="*/ 15 w 21"/>
                <a:gd name="T25" fmla="*/ 43 h 43"/>
                <a:gd name="T26" fmla="*/ 21 w 21"/>
                <a:gd name="T27" fmla="*/ 41 h 43"/>
                <a:gd name="T28" fmla="*/ 21 w 21"/>
                <a:gd name="T29" fmla="*/ 37 h 43"/>
                <a:gd name="T30" fmla="*/ 21 w 21"/>
                <a:gd name="T31" fmla="*/ 37 h 43"/>
                <a:gd name="T32" fmla="*/ 17 w 21"/>
                <a:gd name="T33" fmla="*/ 37 h 43"/>
                <a:gd name="T34" fmla="*/ 17 w 21"/>
                <a:gd name="T35" fmla="*/ 37 h 43"/>
                <a:gd name="T36" fmla="*/ 14 w 21"/>
                <a:gd name="T37" fmla="*/ 37 h 43"/>
                <a:gd name="T38" fmla="*/ 12 w 21"/>
                <a:gd name="T39" fmla="*/ 36 h 43"/>
                <a:gd name="T40" fmla="*/ 12 w 21"/>
                <a:gd name="T41" fmla="*/ 32 h 43"/>
                <a:gd name="T42" fmla="*/ 12 w 21"/>
                <a:gd name="T43" fmla="*/ 14 h 43"/>
                <a:gd name="T44" fmla="*/ 21 w 21"/>
                <a:gd name="T45" fmla="*/ 14 h 43"/>
                <a:gd name="T46" fmla="*/ 21 w 21"/>
                <a:gd name="T47" fmla="*/ 9 h 43"/>
                <a:gd name="T48" fmla="*/ 12 w 21"/>
                <a:gd name="T49" fmla="*/ 9 h 43"/>
                <a:gd name="T50" fmla="*/ 12 w 21"/>
                <a:gd name="T51" fmla="*/ 0 h 43"/>
                <a:gd name="T52" fmla="*/ 5 w 21"/>
                <a:gd name="T5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3">
                  <a:moveTo>
                    <a:pt x="5" y="1"/>
                  </a:moveTo>
                  <a:lnTo>
                    <a:pt x="5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1" y="41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21" y="41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4" y="37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3" name="Freeform 295"/>
            <p:cNvSpPr>
              <a:spLocks/>
            </p:cNvSpPr>
            <p:nvPr/>
          </p:nvSpPr>
          <p:spPr bwMode="auto">
            <a:xfrm>
              <a:off x="1907" y="3599"/>
              <a:ext cx="30" cy="34"/>
            </a:xfrm>
            <a:custGeom>
              <a:avLst/>
              <a:gdLst>
                <a:gd name="T0" fmla="*/ 30 w 30"/>
                <a:gd name="T1" fmla="*/ 0 h 34"/>
                <a:gd name="T2" fmla="*/ 23 w 30"/>
                <a:gd name="T3" fmla="*/ 0 h 34"/>
                <a:gd name="T4" fmla="*/ 23 w 30"/>
                <a:gd name="T5" fmla="*/ 20 h 34"/>
                <a:gd name="T6" fmla="*/ 23 w 30"/>
                <a:gd name="T7" fmla="*/ 20 h 34"/>
                <a:gd name="T8" fmla="*/ 22 w 30"/>
                <a:gd name="T9" fmla="*/ 23 h 34"/>
                <a:gd name="T10" fmla="*/ 22 w 30"/>
                <a:gd name="T11" fmla="*/ 23 h 34"/>
                <a:gd name="T12" fmla="*/ 19 w 30"/>
                <a:gd name="T13" fmla="*/ 27 h 34"/>
                <a:gd name="T14" fmla="*/ 18 w 30"/>
                <a:gd name="T15" fmla="*/ 28 h 34"/>
                <a:gd name="T16" fmla="*/ 14 w 30"/>
                <a:gd name="T17" fmla="*/ 28 h 34"/>
                <a:gd name="T18" fmla="*/ 14 w 30"/>
                <a:gd name="T19" fmla="*/ 28 h 34"/>
                <a:gd name="T20" fmla="*/ 11 w 30"/>
                <a:gd name="T21" fmla="*/ 28 h 34"/>
                <a:gd name="T22" fmla="*/ 8 w 30"/>
                <a:gd name="T23" fmla="*/ 25 h 34"/>
                <a:gd name="T24" fmla="*/ 7 w 30"/>
                <a:gd name="T25" fmla="*/ 23 h 34"/>
                <a:gd name="T26" fmla="*/ 7 w 30"/>
                <a:gd name="T27" fmla="*/ 18 h 34"/>
                <a:gd name="T28" fmla="*/ 7 w 30"/>
                <a:gd name="T29" fmla="*/ 0 h 34"/>
                <a:gd name="T30" fmla="*/ 0 w 30"/>
                <a:gd name="T31" fmla="*/ 0 h 34"/>
                <a:gd name="T32" fmla="*/ 0 w 30"/>
                <a:gd name="T33" fmla="*/ 18 h 34"/>
                <a:gd name="T34" fmla="*/ 0 w 30"/>
                <a:gd name="T35" fmla="*/ 18 h 34"/>
                <a:gd name="T36" fmla="*/ 1 w 30"/>
                <a:gd name="T37" fmla="*/ 25 h 34"/>
                <a:gd name="T38" fmla="*/ 4 w 30"/>
                <a:gd name="T39" fmla="*/ 31 h 34"/>
                <a:gd name="T40" fmla="*/ 8 w 30"/>
                <a:gd name="T41" fmla="*/ 32 h 34"/>
                <a:gd name="T42" fmla="*/ 12 w 30"/>
                <a:gd name="T43" fmla="*/ 34 h 34"/>
                <a:gd name="T44" fmla="*/ 12 w 30"/>
                <a:gd name="T45" fmla="*/ 34 h 34"/>
                <a:gd name="T46" fmla="*/ 16 w 30"/>
                <a:gd name="T47" fmla="*/ 32 h 34"/>
                <a:gd name="T48" fmla="*/ 19 w 30"/>
                <a:gd name="T49" fmla="*/ 31 h 34"/>
                <a:gd name="T50" fmla="*/ 23 w 30"/>
                <a:gd name="T51" fmla="*/ 27 h 34"/>
                <a:gd name="T52" fmla="*/ 23 w 30"/>
                <a:gd name="T53" fmla="*/ 27 h 34"/>
                <a:gd name="T54" fmla="*/ 25 w 30"/>
                <a:gd name="T55" fmla="*/ 32 h 34"/>
                <a:gd name="T56" fmla="*/ 30 w 30"/>
                <a:gd name="T57" fmla="*/ 32 h 34"/>
                <a:gd name="T58" fmla="*/ 30 w 30"/>
                <a:gd name="T59" fmla="*/ 32 h 34"/>
                <a:gd name="T60" fmla="*/ 30 w 30"/>
                <a:gd name="T61" fmla="*/ 24 h 34"/>
                <a:gd name="T62" fmla="*/ 30 w 30"/>
                <a:gd name="T6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34">
                  <a:moveTo>
                    <a:pt x="30" y="0"/>
                  </a:moveTo>
                  <a:lnTo>
                    <a:pt x="23" y="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31"/>
                  </a:lnTo>
                  <a:lnTo>
                    <a:pt x="8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19" y="31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5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4" name="Freeform 296"/>
            <p:cNvSpPr>
              <a:spLocks/>
            </p:cNvSpPr>
            <p:nvPr/>
          </p:nvSpPr>
          <p:spPr bwMode="auto">
            <a:xfrm>
              <a:off x="1944" y="3598"/>
              <a:ext cx="24" cy="35"/>
            </a:xfrm>
            <a:custGeom>
              <a:avLst/>
              <a:gdLst>
                <a:gd name="T0" fmla="*/ 0 w 24"/>
                <a:gd name="T1" fmla="*/ 32 h 35"/>
                <a:gd name="T2" fmla="*/ 0 w 24"/>
                <a:gd name="T3" fmla="*/ 32 h 35"/>
                <a:gd name="T4" fmla="*/ 6 w 24"/>
                <a:gd name="T5" fmla="*/ 33 h 35"/>
                <a:gd name="T6" fmla="*/ 10 w 24"/>
                <a:gd name="T7" fmla="*/ 35 h 35"/>
                <a:gd name="T8" fmla="*/ 10 w 24"/>
                <a:gd name="T9" fmla="*/ 35 h 35"/>
                <a:gd name="T10" fmla="*/ 15 w 24"/>
                <a:gd name="T11" fmla="*/ 33 h 35"/>
                <a:gd name="T12" fmla="*/ 20 w 24"/>
                <a:gd name="T13" fmla="*/ 32 h 35"/>
                <a:gd name="T14" fmla="*/ 22 w 24"/>
                <a:gd name="T15" fmla="*/ 28 h 35"/>
                <a:gd name="T16" fmla="*/ 24 w 24"/>
                <a:gd name="T17" fmla="*/ 25 h 35"/>
                <a:gd name="T18" fmla="*/ 24 w 24"/>
                <a:gd name="T19" fmla="*/ 25 h 35"/>
                <a:gd name="T20" fmla="*/ 24 w 24"/>
                <a:gd name="T21" fmla="*/ 21 h 35"/>
                <a:gd name="T22" fmla="*/ 21 w 24"/>
                <a:gd name="T23" fmla="*/ 18 h 35"/>
                <a:gd name="T24" fmla="*/ 18 w 24"/>
                <a:gd name="T25" fmla="*/ 17 h 35"/>
                <a:gd name="T26" fmla="*/ 14 w 24"/>
                <a:gd name="T27" fmla="*/ 15 h 35"/>
                <a:gd name="T28" fmla="*/ 14 w 24"/>
                <a:gd name="T29" fmla="*/ 15 h 35"/>
                <a:gd name="T30" fmla="*/ 10 w 24"/>
                <a:gd name="T31" fmla="*/ 12 h 35"/>
                <a:gd name="T32" fmla="*/ 8 w 24"/>
                <a:gd name="T33" fmla="*/ 11 h 35"/>
                <a:gd name="T34" fmla="*/ 7 w 24"/>
                <a:gd name="T35" fmla="*/ 10 h 35"/>
                <a:gd name="T36" fmla="*/ 7 w 24"/>
                <a:gd name="T37" fmla="*/ 10 h 35"/>
                <a:gd name="T38" fmla="*/ 10 w 24"/>
                <a:gd name="T39" fmla="*/ 6 h 35"/>
                <a:gd name="T40" fmla="*/ 14 w 24"/>
                <a:gd name="T41" fmla="*/ 4 h 35"/>
                <a:gd name="T42" fmla="*/ 14 w 24"/>
                <a:gd name="T43" fmla="*/ 4 h 35"/>
                <a:gd name="T44" fmla="*/ 18 w 24"/>
                <a:gd name="T45" fmla="*/ 6 h 35"/>
                <a:gd name="T46" fmla="*/ 21 w 24"/>
                <a:gd name="T47" fmla="*/ 7 h 35"/>
                <a:gd name="T48" fmla="*/ 22 w 24"/>
                <a:gd name="T49" fmla="*/ 3 h 35"/>
                <a:gd name="T50" fmla="*/ 22 w 24"/>
                <a:gd name="T51" fmla="*/ 3 h 35"/>
                <a:gd name="T52" fmla="*/ 18 w 24"/>
                <a:gd name="T53" fmla="*/ 1 h 35"/>
                <a:gd name="T54" fmla="*/ 14 w 24"/>
                <a:gd name="T55" fmla="*/ 0 h 35"/>
                <a:gd name="T56" fmla="*/ 14 w 24"/>
                <a:gd name="T57" fmla="*/ 0 h 35"/>
                <a:gd name="T58" fmla="*/ 8 w 24"/>
                <a:gd name="T59" fmla="*/ 1 h 35"/>
                <a:gd name="T60" fmla="*/ 4 w 24"/>
                <a:gd name="T61" fmla="*/ 3 h 35"/>
                <a:gd name="T62" fmla="*/ 3 w 24"/>
                <a:gd name="T63" fmla="*/ 7 h 35"/>
                <a:gd name="T64" fmla="*/ 2 w 24"/>
                <a:gd name="T65" fmla="*/ 10 h 35"/>
                <a:gd name="T66" fmla="*/ 2 w 24"/>
                <a:gd name="T67" fmla="*/ 10 h 35"/>
                <a:gd name="T68" fmla="*/ 2 w 24"/>
                <a:gd name="T69" fmla="*/ 12 h 35"/>
                <a:gd name="T70" fmla="*/ 4 w 24"/>
                <a:gd name="T71" fmla="*/ 15 h 35"/>
                <a:gd name="T72" fmla="*/ 7 w 24"/>
                <a:gd name="T73" fmla="*/ 17 h 35"/>
                <a:gd name="T74" fmla="*/ 11 w 24"/>
                <a:gd name="T75" fmla="*/ 19 h 35"/>
                <a:gd name="T76" fmla="*/ 11 w 24"/>
                <a:gd name="T77" fmla="*/ 19 h 35"/>
                <a:gd name="T78" fmla="*/ 15 w 24"/>
                <a:gd name="T79" fmla="*/ 22 h 35"/>
                <a:gd name="T80" fmla="*/ 17 w 24"/>
                <a:gd name="T81" fmla="*/ 24 h 35"/>
                <a:gd name="T82" fmla="*/ 17 w 24"/>
                <a:gd name="T83" fmla="*/ 25 h 35"/>
                <a:gd name="T84" fmla="*/ 17 w 24"/>
                <a:gd name="T85" fmla="*/ 25 h 35"/>
                <a:gd name="T86" fmla="*/ 17 w 24"/>
                <a:gd name="T87" fmla="*/ 26 h 35"/>
                <a:gd name="T88" fmla="*/ 15 w 24"/>
                <a:gd name="T89" fmla="*/ 28 h 35"/>
                <a:gd name="T90" fmla="*/ 14 w 24"/>
                <a:gd name="T91" fmla="*/ 29 h 35"/>
                <a:gd name="T92" fmla="*/ 11 w 24"/>
                <a:gd name="T93" fmla="*/ 29 h 35"/>
                <a:gd name="T94" fmla="*/ 11 w 24"/>
                <a:gd name="T95" fmla="*/ 29 h 35"/>
                <a:gd name="T96" fmla="*/ 6 w 24"/>
                <a:gd name="T97" fmla="*/ 29 h 35"/>
                <a:gd name="T98" fmla="*/ 2 w 24"/>
                <a:gd name="T99" fmla="*/ 28 h 35"/>
                <a:gd name="T100" fmla="*/ 0 w 24"/>
                <a:gd name="T10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35">
                  <a:moveTo>
                    <a:pt x="0" y="32"/>
                  </a:moveTo>
                  <a:lnTo>
                    <a:pt x="0" y="32"/>
                  </a:lnTo>
                  <a:lnTo>
                    <a:pt x="6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5" y="33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1" y="18"/>
                  </a:lnTo>
                  <a:lnTo>
                    <a:pt x="18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1" y="7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6" y="29"/>
                  </a:lnTo>
                  <a:lnTo>
                    <a:pt x="2" y="2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5" name="Rectangle 297"/>
            <p:cNvSpPr>
              <a:spLocks noChangeArrowheads="1"/>
            </p:cNvSpPr>
            <p:nvPr/>
          </p:nvSpPr>
          <p:spPr bwMode="auto">
            <a:xfrm>
              <a:off x="1973" y="3612"/>
              <a:ext cx="18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6" name="Freeform 298"/>
            <p:cNvSpPr>
              <a:spLocks noEditPoints="1"/>
            </p:cNvSpPr>
            <p:nvPr/>
          </p:nvSpPr>
          <p:spPr bwMode="auto">
            <a:xfrm>
              <a:off x="2005" y="3587"/>
              <a:ext cx="17" cy="58"/>
            </a:xfrm>
            <a:custGeom>
              <a:avLst/>
              <a:gdLst>
                <a:gd name="T0" fmla="*/ 0 w 17"/>
                <a:gd name="T1" fmla="*/ 58 h 58"/>
                <a:gd name="T2" fmla="*/ 0 w 17"/>
                <a:gd name="T3" fmla="*/ 58 h 58"/>
                <a:gd name="T4" fmla="*/ 6 w 17"/>
                <a:gd name="T5" fmla="*/ 57 h 58"/>
                <a:gd name="T6" fmla="*/ 11 w 17"/>
                <a:gd name="T7" fmla="*/ 54 h 58"/>
                <a:gd name="T8" fmla="*/ 11 w 17"/>
                <a:gd name="T9" fmla="*/ 54 h 58"/>
                <a:gd name="T10" fmla="*/ 14 w 17"/>
                <a:gd name="T11" fmla="*/ 53 h 58"/>
                <a:gd name="T12" fmla="*/ 14 w 17"/>
                <a:gd name="T13" fmla="*/ 50 h 58"/>
                <a:gd name="T14" fmla="*/ 15 w 17"/>
                <a:gd name="T15" fmla="*/ 42 h 58"/>
                <a:gd name="T16" fmla="*/ 15 w 17"/>
                <a:gd name="T17" fmla="*/ 12 h 58"/>
                <a:gd name="T18" fmla="*/ 10 w 17"/>
                <a:gd name="T19" fmla="*/ 12 h 58"/>
                <a:gd name="T20" fmla="*/ 10 w 17"/>
                <a:gd name="T21" fmla="*/ 39 h 58"/>
                <a:gd name="T22" fmla="*/ 10 w 17"/>
                <a:gd name="T23" fmla="*/ 39 h 58"/>
                <a:gd name="T24" fmla="*/ 8 w 17"/>
                <a:gd name="T25" fmla="*/ 47 h 58"/>
                <a:gd name="T26" fmla="*/ 7 w 17"/>
                <a:gd name="T27" fmla="*/ 51 h 58"/>
                <a:gd name="T28" fmla="*/ 7 w 17"/>
                <a:gd name="T29" fmla="*/ 51 h 58"/>
                <a:gd name="T30" fmla="*/ 4 w 17"/>
                <a:gd name="T31" fmla="*/ 53 h 58"/>
                <a:gd name="T32" fmla="*/ 0 w 17"/>
                <a:gd name="T33" fmla="*/ 54 h 58"/>
                <a:gd name="T34" fmla="*/ 0 w 17"/>
                <a:gd name="T35" fmla="*/ 58 h 58"/>
                <a:gd name="T36" fmla="*/ 13 w 17"/>
                <a:gd name="T37" fmla="*/ 0 h 58"/>
                <a:gd name="T38" fmla="*/ 13 w 17"/>
                <a:gd name="T39" fmla="*/ 0 h 58"/>
                <a:gd name="T40" fmla="*/ 10 w 17"/>
                <a:gd name="T41" fmla="*/ 0 h 58"/>
                <a:gd name="T42" fmla="*/ 8 w 17"/>
                <a:gd name="T43" fmla="*/ 3 h 58"/>
                <a:gd name="T44" fmla="*/ 8 w 17"/>
                <a:gd name="T45" fmla="*/ 3 h 58"/>
                <a:gd name="T46" fmla="*/ 10 w 17"/>
                <a:gd name="T47" fmla="*/ 5 h 58"/>
                <a:gd name="T48" fmla="*/ 13 w 17"/>
                <a:gd name="T49" fmla="*/ 7 h 58"/>
                <a:gd name="T50" fmla="*/ 13 w 17"/>
                <a:gd name="T51" fmla="*/ 7 h 58"/>
                <a:gd name="T52" fmla="*/ 15 w 17"/>
                <a:gd name="T53" fmla="*/ 5 h 58"/>
                <a:gd name="T54" fmla="*/ 17 w 17"/>
                <a:gd name="T55" fmla="*/ 3 h 58"/>
                <a:gd name="T56" fmla="*/ 17 w 17"/>
                <a:gd name="T57" fmla="*/ 3 h 58"/>
                <a:gd name="T58" fmla="*/ 15 w 17"/>
                <a:gd name="T59" fmla="*/ 0 h 58"/>
                <a:gd name="T60" fmla="*/ 13 w 17"/>
                <a:gd name="T61" fmla="*/ 0 h 58"/>
                <a:gd name="T62" fmla="*/ 13 w 17"/>
                <a:gd name="T6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58">
                  <a:moveTo>
                    <a:pt x="0" y="58"/>
                  </a:moveTo>
                  <a:lnTo>
                    <a:pt x="0" y="58"/>
                  </a:lnTo>
                  <a:lnTo>
                    <a:pt x="6" y="57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4" y="50"/>
                  </a:lnTo>
                  <a:lnTo>
                    <a:pt x="15" y="4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8" y="47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4" y="53"/>
                  </a:lnTo>
                  <a:lnTo>
                    <a:pt x="0" y="54"/>
                  </a:lnTo>
                  <a:lnTo>
                    <a:pt x="0" y="58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7" name="Freeform 299"/>
            <p:cNvSpPr>
              <a:spLocks noEditPoints="1"/>
            </p:cNvSpPr>
            <p:nvPr/>
          </p:nvSpPr>
          <p:spPr bwMode="auto">
            <a:xfrm>
              <a:off x="2029" y="3598"/>
              <a:ext cx="27" cy="35"/>
            </a:xfrm>
            <a:custGeom>
              <a:avLst/>
              <a:gdLst>
                <a:gd name="T0" fmla="*/ 27 w 27"/>
                <a:gd name="T1" fmla="*/ 33 h 35"/>
                <a:gd name="T2" fmla="*/ 27 w 27"/>
                <a:gd name="T3" fmla="*/ 33 h 35"/>
                <a:gd name="T4" fmla="*/ 26 w 27"/>
                <a:gd name="T5" fmla="*/ 26 h 35"/>
                <a:gd name="T6" fmla="*/ 26 w 27"/>
                <a:gd name="T7" fmla="*/ 14 h 35"/>
                <a:gd name="T8" fmla="*/ 26 w 27"/>
                <a:gd name="T9" fmla="*/ 14 h 35"/>
                <a:gd name="T10" fmla="*/ 26 w 27"/>
                <a:gd name="T11" fmla="*/ 8 h 35"/>
                <a:gd name="T12" fmla="*/ 25 w 27"/>
                <a:gd name="T13" fmla="*/ 4 h 35"/>
                <a:gd name="T14" fmla="*/ 21 w 27"/>
                <a:gd name="T15" fmla="*/ 1 h 35"/>
                <a:gd name="T16" fmla="*/ 14 w 27"/>
                <a:gd name="T17" fmla="*/ 0 h 35"/>
                <a:gd name="T18" fmla="*/ 14 w 27"/>
                <a:gd name="T19" fmla="*/ 0 h 35"/>
                <a:gd name="T20" fmla="*/ 7 w 27"/>
                <a:gd name="T21" fmla="*/ 1 h 35"/>
                <a:gd name="T22" fmla="*/ 2 w 27"/>
                <a:gd name="T23" fmla="*/ 3 h 35"/>
                <a:gd name="T24" fmla="*/ 4 w 27"/>
                <a:gd name="T25" fmla="*/ 7 h 35"/>
                <a:gd name="T26" fmla="*/ 4 w 27"/>
                <a:gd name="T27" fmla="*/ 7 h 35"/>
                <a:gd name="T28" fmla="*/ 8 w 27"/>
                <a:gd name="T29" fmla="*/ 6 h 35"/>
                <a:gd name="T30" fmla="*/ 12 w 27"/>
                <a:gd name="T31" fmla="*/ 4 h 35"/>
                <a:gd name="T32" fmla="*/ 12 w 27"/>
                <a:gd name="T33" fmla="*/ 4 h 35"/>
                <a:gd name="T34" fmla="*/ 16 w 27"/>
                <a:gd name="T35" fmla="*/ 6 h 35"/>
                <a:gd name="T36" fmla="*/ 19 w 27"/>
                <a:gd name="T37" fmla="*/ 7 h 35"/>
                <a:gd name="T38" fmla="*/ 21 w 27"/>
                <a:gd name="T39" fmla="*/ 10 h 35"/>
                <a:gd name="T40" fmla="*/ 21 w 27"/>
                <a:gd name="T41" fmla="*/ 12 h 35"/>
                <a:gd name="T42" fmla="*/ 21 w 27"/>
                <a:gd name="T43" fmla="*/ 12 h 35"/>
                <a:gd name="T44" fmla="*/ 21 w 27"/>
                <a:gd name="T45" fmla="*/ 12 h 35"/>
                <a:gd name="T46" fmla="*/ 11 w 27"/>
                <a:gd name="T47" fmla="*/ 14 h 35"/>
                <a:gd name="T48" fmla="*/ 5 w 27"/>
                <a:gd name="T49" fmla="*/ 15 h 35"/>
                <a:gd name="T50" fmla="*/ 1 w 27"/>
                <a:gd name="T51" fmla="*/ 19 h 35"/>
                <a:gd name="T52" fmla="*/ 0 w 27"/>
                <a:gd name="T53" fmla="*/ 25 h 35"/>
                <a:gd name="T54" fmla="*/ 0 w 27"/>
                <a:gd name="T55" fmla="*/ 25 h 35"/>
                <a:gd name="T56" fmla="*/ 0 w 27"/>
                <a:gd name="T57" fmla="*/ 28 h 35"/>
                <a:gd name="T58" fmla="*/ 2 w 27"/>
                <a:gd name="T59" fmla="*/ 32 h 35"/>
                <a:gd name="T60" fmla="*/ 5 w 27"/>
                <a:gd name="T61" fmla="*/ 33 h 35"/>
                <a:gd name="T62" fmla="*/ 9 w 27"/>
                <a:gd name="T63" fmla="*/ 35 h 35"/>
                <a:gd name="T64" fmla="*/ 9 w 27"/>
                <a:gd name="T65" fmla="*/ 35 h 35"/>
                <a:gd name="T66" fmla="*/ 16 w 27"/>
                <a:gd name="T67" fmla="*/ 33 h 35"/>
                <a:gd name="T68" fmla="*/ 21 w 27"/>
                <a:gd name="T69" fmla="*/ 29 h 35"/>
                <a:gd name="T70" fmla="*/ 21 w 27"/>
                <a:gd name="T71" fmla="*/ 29 h 35"/>
                <a:gd name="T72" fmla="*/ 22 w 27"/>
                <a:gd name="T73" fmla="*/ 33 h 35"/>
                <a:gd name="T74" fmla="*/ 27 w 27"/>
                <a:gd name="T75" fmla="*/ 33 h 35"/>
                <a:gd name="T76" fmla="*/ 21 w 27"/>
                <a:gd name="T77" fmla="*/ 22 h 35"/>
                <a:gd name="T78" fmla="*/ 21 w 27"/>
                <a:gd name="T79" fmla="*/ 22 h 35"/>
                <a:gd name="T80" fmla="*/ 21 w 27"/>
                <a:gd name="T81" fmla="*/ 25 h 35"/>
                <a:gd name="T82" fmla="*/ 21 w 27"/>
                <a:gd name="T83" fmla="*/ 25 h 35"/>
                <a:gd name="T84" fmla="*/ 18 w 27"/>
                <a:gd name="T85" fmla="*/ 28 h 35"/>
                <a:gd name="T86" fmla="*/ 15 w 27"/>
                <a:gd name="T87" fmla="*/ 29 h 35"/>
                <a:gd name="T88" fmla="*/ 12 w 27"/>
                <a:gd name="T89" fmla="*/ 29 h 35"/>
                <a:gd name="T90" fmla="*/ 12 w 27"/>
                <a:gd name="T91" fmla="*/ 29 h 35"/>
                <a:gd name="T92" fmla="*/ 8 w 27"/>
                <a:gd name="T93" fmla="*/ 28 h 35"/>
                <a:gd name="T94" fmla="*/ 7 w 27"/>
                <a:gd name="T95" fmla="*/ 26 h 35"/>
                <a:gd name="T96" fmla="*/ 5 w 27"/>
                <a:gd name="T97" fmla="*/ 24 h 35"/>
                <a:gd name="T98" fmla="*/ 5 w 27"/>
                <a:gd name="T99" fmla="*/ 24 h 35"/>
                <a:gd name="T100" fmla="*/ 7 w 27"/>
                <a:gd name="T101" fmla="*/ 21 h 35"/>
                <a:gd name="T102" fmla="*/ 11 w 27"/>
                <a:gd name="T103" fmla="*/ 18 h 35"/>
                <a:gd name="T104" fmla="*/ 15 w 27"/>
                <a:gd name="T105" fmla="*/ 17 h 35"/>
                <a:gd name="T106" fmla="*/ 21 w 27"/>
                <a:gd name="T107" fmla="*/ 17 h 35"/>
                <a:gd name="T108" fmla="*/ 21 w 27"/>
                <a:gd name="T10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35">
                  <a:moveTo>
                    <a:pt x="27" y="33"/>
                  </a:moveTo>
                  <a:lnTo>
                    <a:pt x="27" y="33"/>
                  </a:lnTo>
                  <a:lnTo>
                    <a:pt x="26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1" y="14"/>
                  </a:lnTo>
                  <a:lnTo>
                    <a:pt x="5" y="15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5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6" y="33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33"/>
                  </a:lnTo>
                  <a:lnTo>
                    <a:pt x="27" y="33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11" y="18"/>
                  </a:lnTo>
                  <a:lnTo>
                    <a:pt x="15" y="17"/>
                  </a:lnTo>
                  <a:lnTo>
                    <a:pt x="21" y="17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8" name="Freeform 300"/>
            <p:cNvSpPr>
              <a:spLocks noEditPoints="1"/>
            </p:cNvSpPr>
            <p:nvPr/>
          </p:nvSpPr>
          <p:spPr bwMode="auto">
            <a:xfrm>
              <a:off x="2076" y="3584"/>
              <a:ext cx="36" cy="47"/>
            </a:xfrm>
            <a:custGeom>
              <a:avLst/>
              <a:gdLst>
                <a:gd name="T0" fmla="*/ 0 w 36"/>
                <a:gd name="T1" fmla="*/ 47 h 47"/>
                <a:gd name="T2" fmla="*/ 36 w 36"/>
                <a:gd name="T3" fmla="*/ 47 h 47"/>
                <a:gd name="T4" fmla="*/ 36 w 36"/>
                <a:gd name="T5" fmla="*/ 0 h 47"/>
                <a:gd name="T6" fmla="*/ 0 w 36"/>
                <a:gd name="T7" fmla="*/ 0 h 47"/>
                <a:gd name="T8" fmla="*/ 0 w 36"/>
                <a:gd name="T9" fmla="*/ 47 h 47"/>
                <a:gd name="T10" fmla="*/ 18 w 36"/>
                <a:gd name="T11" fmla="*/ 21 h 47"/>
                <a:gd name="T12" fmla="*/ 5 w 36"/>
                <a:gd name="T13" fmla="*/ 4 h 47"/>
                <a:gd name="T14" fmla="*/ 30 w 36"/>
                <a:gd name="T15" fmla="*/ 4 h 47"/>
                <a:gd name="T16" fmla="*/ 18 w 36"/>
                <a:gd name="T17" fmla="*/ 21 h 47"/>
                <a:gd name="T18" fmla="*/ 21 w 36"/>
                <a:gd name="T19" fmla="*/ 24 h 47"/>
                <a:gd name="T20" fmla="*/ 33 w 36"/>
                <a:gd name="T21" fmla="*/ 7 h 47"/>
                <a:gd name="T22" fmla="*/ 33 w 36"/>
                <a:gd name="T23" fmla="*/ 42 h 47"/>
                <a:gd name="T24" fmla="*/ 21 w 36"/>
                <a:gd name="T25" fmla="*/ 24 h 47"/>
                <a:gd name="T26" fmla="*/ 5 w 36"/>
                <a:gd name="T27" fmla="*/ 45 h 47"/>
                <a:gd name="T28" fmla="*/ 18 w 36"/>
                <a:gd name="T29" fmla="*/ 26 h 47"/>
                <a:gd name="T30" fmla="*/ 30 w 36"/>
                <a:gd name="T31" fmla="*/ 45 h 47"/>
                <a:gd name="T32" fmla="*/ 5 w 36"/>
                <a:gd name="T33" fmla="*/ 45 h 47"/>
                <a:gd name="T34" fmla="*/ 4 w 36"/>
                <a:gd name="T35" fmla="*/ 7 h 47"/>
                <a:gd name="T36" fmla="*/ 17 w 36"/>
                <a:gd name="T37" fmla="*/ 24 h 47"/>
                <a:gd name="T38" fmla="*/ 4 w 36"/>
                <a:gd name="T39" fmla="*/ 42 h 47"/>
                <a:gd name="T40" fmla="*/ 4 w 36"/>
                <a:gd name="T41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0" y="47"/>
                  </a:moveTo>
                  <a:lnTo>
                    <a:pt x="36" y="4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7"/>
                  </a:lnTo>
                  <a:close/>
                  <a:moveTo>
                    <a:pt x="18" y="21"/>
                  </a:moveTo>
                  <a:lnTo>
                    <a:pt x="5" y="4"/>
                  </a:lnTo>
                  <a:lnTo>
                    <a:pt x="30" y="4"/>
                  </a:lnTo>
                  <a:lnTo>
                    <a:pt x="18" y="21"/>
                  </a:lnTo>
                  <a:close/>
                  <a:moveTo>
                    <a:pt x="21" y="24"/>
                  </a:moveTo>
                  <a:lnTo>
                    <a:pt x="33" y="7"/>
                  </a:lnTo>
                  <a:lnTo>
                    <a:pt x="33" y="42"/>
                  </a:lnTo>
                  <a:lnTo>
                    <a:pt x="21" y="24"/>
                  </a:lnTo>
                  <a:close/>
                  <a:moveTo>
                    <a:pt x="5" y="45"/>
                  </a:moveTo>
                  <a:lnTo>
                    <a:pt x="18" y="26"/>
                  </a:lnTo>
                  <a:lnTo>
                    <a:pt x="30" y="45"/>
                  </a:lnTo>
                  <a:lnTo>
                    <a:pt x="5" y="45"/>
                  </a:lnTo>
                  <a:close/>
                  <a:moveTo>
                    <a:pt x="4" y="7"/>
                  </a:moveTo>
                  <a:lnTo>
                    <a:pt x="17" y="24"/>
                  </a:lnTo>
                  <a:lnTo>
                    <a:pt x="4" y="4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9" name="Freeform 301"/>
            <p:cNvSpPr>
              <a:spLocks/>
            </p:cNvSpPr>
            <p:nvPr/>
          </p:nvSpPr>
          <p:spPr bwMode="auto">
            <a:xfrm>
              <a:off x="1629" y="3665"/>
              <a:ext cx="29" cy="47"/>
            </a:xfrm>
            <a:custGeom>
              <a:avLst/>
              <a:gdLst>
                <a:gd name="T0" fmla="*/ 6 w 29"/>
                <a:gd name="T1" fmla="*/ 0 h 47"/>
                <a:gd name="T2" fmla="*/ 0 w 29"/>
                <a:gd name="T3" fmla="*/ 0 h 47"/>
                <a:gd name="T4" fmla="*/ 0 w 29"/>
                <a:gd name="T5" fmla="*/ 47 h 47"/>
                <a:gd name="T6" fmla="*/ 6 w 29"/>
                <a:gd name="T7" fmla="*/ 47 h 47"/>
                <a:gd name="T8" fmla="*/ 6 w 29"/>
                <a:gd name="T9" fmla="*/ 34 h 47"/>
                <a:gd name="T10" fmla="*/ 9 w 29"/>
                <a:gd name="T11" fmla="*/ 31 h 47"/>
                <a:gd name="T12" fmla="*/ 21 w 29"/>
                <a:gd name="T13" fmla="*/ 47 h 47"/>
                <a:gd name="T14" fmla="*/ 29 w 29"/>
                <a:gd name="T15" fmla="*/ 47 h 47"/>
                <a:gd name="T16" fmla="*/ 14 w 29"/>
                <a:gd name="T17" fmla="*/ 27 h 47"/>
                <a:gd name="T18" fmla="*/ 27 w 29"/>
                <a:gd name="T19" fmla="*/ 13 h 47"/>
                <a:gd name="T20" fmla="*/ 20 w 29"/>
                <a:gd name="T21" fmla="*/ 13 h 47"/>
                <a:gd name="T22" fmla="*/ 9 w 29"/>
                <a:gd name="T23" fmla="*/ 25 h 47"/>
                <a:gd name="T24" fmla="*/ 9 w 29"/>
                <a:gd name="T25" fmla="*/ 25 h 47"/>
                <a:gd name="T26" fmla="*/ 6 w 29"/>
                <a:gd name="T27" fmla="*/ 29 h 47"/>
                <a:gd name="T28" fmla="*/ 6 w 29"/>
                <a:gd name="T29" fmla="*/ 29 h 47"/>
                <a:gd name="T30" fmla="*/ 6 w 29"/>
                <a:gd name="T3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7">
                  <a:moveTo>
                    <a:pt x="6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21" y="47"/>
                  </a:lnTo>
                  <a:lnTo>
                    <a:pt x="29" y="47"/>
                  </a:lnTo>
                  <a:lnTo>
                    <a:pt x="14" y="27"/>
                  </a:lnTo>
                  <a:lnTo>
                    <a:pt x="27" y="13"/>
                  </a:lnTo>
                  <a:lnTo>
                    <a:pt x="20" y="1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0" name="Freeform 302"/>
            <p:cNvSpPr>
              <a:spLocks/>
            </p:cNvSpPr>
            <p:nvPr/>
          </p:nvSpPr>
          <p:spPr bwMode="auto">
            <a:xfrm>
              <a:off x="1663" y="3678"/>
              <a:ext cx="30" cy="34"/>
            </a:xfrm>
            <a:custGeom>
              <a:avLst/>
              <a:gdLst>
                <a:gd name="T0" fmla="*/ 29 w 30"/>
                <a:gd name="T1" fmla="*/ 0 h 34"/>
                <a:gd name="T2" fmla="*/ 23 w 30"/>
                <a:gd name="T3" fmla="*/ 0 h 34"/>
                <a:gd name="T4" fmla="*/ 23 w 30"/>
                <a:gd name="T5" fmla="*/ 21 h 34"/>
                <a:gd name="T6" fmla="*/ 23 w 30"/>
                <a:gd name="T7" fmla="*/ 21 h 34"/>
                <a:gd name="T8" fmla="*/ 22 w 30"/>
                <a:gd name="T9" fmla="*/ 24 h 34"/>
                <a:gd name="T10" fmla="*/ 22 w 30"/>
                <a:gd name="T11" fmla="*/ 24 h 34"/>
                <a:gd name="T12" fmla="*/ 19 w 30"/>
                <a:gd name="T13" fmla="*/ 27 h 34"/>
                <a:gd name="T14" fmla="*/ 16 w 30"/>
                <a:gd name="T15" fmla="*/ 28 h 34"/>
                <a:gd name="T16" fmla="*/ 13 w 30"/>
                <a:gd name="T17" fmla="*/ 30 h 34"/>
                <a:gd name="T18" fmla="*/ 13 w 30"/>
                <a:gd name="T19" fmla="*/ 30 h 34"/>
                <a:gd name="T20" fmla="*/ 11 w 30"/>
                <a:gd name="T21" fmla="*/ 28 h 34"/>
                <a:gd name="T22" fmla="*/ 8 w 30"/>
                <a:gd name="T23" fmla="*/ 27 h 34"/>
                <a:gd name="T24" fmla="*/ 7 w 30"/>
                <a:gd name="T25" fmla="*/ 23 h 34"/>
                <a:gd name="T26" fmla="*/ 7 w 30"/>
                <a:gd name="T27" fmla="*/ 18 h 34"/>
                <a:gd name="T28" fmla="*/ 7 w 30"/>
                <a:gd name="T29" fmla="*/ 0 h 34"/>
                <a:gd name="T30" fmla="*/ 0 w 30"/>
                <a:gd name="T31" fmla="*/ 0 h 34"/>
                <a:gd name="T32" fmla="*/ 0 w 30"/>
                <a:gd name="T33" fmla="*/ 20 h 34"/>
                <a:gd name="T34" fmla="*/ 0 w 30"/>
                <a:gd name="T35" fmla="*/ 20 h 34"/>
                <a:gd name="T36" fmla="*/ 1 w 30"/>
                <a:gd name="T37" fmla="*/ 27 h 34"/>
                <a:gd name="T38" fmla="*/ 4 w 30"/>
                <a:gd name="T39" fmla="*/ 31 h 34"/>
                <a:gd name="T40" fmla="*/ 8 w 30"/>
                <a:gd name="T41" fmla="*/ 34 h 34"/>
                <a:gd name="T42" fmla="*/ 12 w 30"/>
                <a:gd name="T43" fmla="*/ 34 h 34"/>
                <a:gd name="T44" fmla="*/ 12 w 30"/>
                <a:gd name="T45" fmla="*/ 34 h 34"/>
                <a:gd name="T46" fmla="*/ 16 w 30"/>
                <a:gd name="T47" fmla="*/ 34 h 34"/>
                <a:gd name="T48" fmla="*/ 19 w 30"/>
                <a:gd name="T49" fmla="*/ 32 h 34"/>
                <a:gd name="T50" fmla="*/ 23 w 30"/>
                <a:gd name="T51" fmla="*/ 28 h 34"/>
                <a:gd name="T52" fmla="*/ 23 w 30"/>
                <a:gd name="T53" fmla="*/ 28 h 34"/>
                <a:gd name="T54" fmla="*/ 25 w 30"/>
                <a:gd name="T55" fmla="*/ 34 h 34"/>
                <a:gd name="T56" fmla="*/ 30 w 30"/>
                <a:gd name="T57" fmla="*/ 34 h 34"/>
                <a:gd name="T58" fmla="*/ 30 w 30"/>
                <a:gd name="T59" fmla="*/ 34 h 34"/>
                <a:gd name="T60" fmla="*/ 29 w 30"/>
                <a:gd name="T61" fmla="*/ 24 h 34"/>
                <a:gd name="T62" fmla="*/ 29 w 30"/>
                <a:gd name="T6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34">
                  <a:moveTo>
                    <a:pt x="29" y="0"/>
                  </a:moveTo>
                  <a:lnTo>
                    <a:pt x="23" y="0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9" y="27"/>
                  </a:lnTo>
                  <a:lnTo>
                    <a:pt x="16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28"/>
                  </a:lnTo>
                  <a:lnTo>
                    <a:pt x="8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4" y="31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9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9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1" name="Rectangle 303"/>
            <p:cNvSpPr>
              <a:spLocks noChangeArrowheads="1"/>
            </p:cNvSpPr>
            <p:nvPr/>
          </p:nvSpPr>
          <p:spPr bwMode="auto">
            <a:xfrm>
              <a:off x="1703" y="3665"/>
              <a:ext cx="7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2" name="Freeform 304"/>
            <p:cNvSpPr>
              <a:spLocks/>
            </p:cNvSpPr>
            <p:nvPr/>
          </p:nvSpPr>
          <p:spPr bwMode="auto">
            <a:xfrm>
              <a:off x="1717" y="3670"/>
              <a:ext cx="20" cy="42"/>
            </a:xfrm>
            <a:custGeom>
              <a:avLst/>
              <a:gdLst>
                <a:gd name="T0" fmla="*/ 4 w 20"/>
                <a:gd name="T1" fmla="*/ 1 h 42"/>
                <a:gd name="T2" fmla="*/ 4 w 20"/>
                <a:gd name="T3" fmla="*/ 8 h 42"/>
                <a:gd name="T4" fmla="*/ 0 w 20"/>
                <a:gd name="T5" fmla="*/ 8 h 42"/>
                <a:gd name="T6" fmla="*/ 0 w 20"/>
                <a:gd name="T7" fmla="*/ 14 h 42"/>
                <a:gd name="T8" fmla="*/ 4 w 20"/>
                <a:gd name="T9" fmla="*/ 14 h 42"/>
                <a:gd name="T10" fmla="*/ 4 w 20"/>
                <a:gd name="T11" fmla="*/ 31 h 42"/>
                <a:gd name="T12" fmla="*/ 4 w 20"/>
                <a:gd name="T13" fmla="*/ 31 h 42"/>
                <a:gd name="T14" fmla="*/ 5 w 20"/>
                <a:gd name="T15" fmla="*/ 36 h 42"/>
                <a:gd name="T16" fmla="*/ 7 w 20"/>
                <a:gd name="T17" fmla="*/ 39 h 42"/>
                <a:gd name="T18" fmla="*/ 7 w 20"/>
                <a:gd name="T19" fmla="*/ 39 h 42"/>
                <a:gd name="T20" fmla="*/ 9 w 20"/>
                <a:gd name="T21" fmla="*/ 42 h 42"/>
                <a:gd name="T22" fmla="*/ 14 w 20"/>
                <a:gd name="T23" fmla="*/ 42 h 42"/>
                <a:gd name="T24" fmla="*/ 14 w 20"/>
                <a:gd name="T25" fmla="*/ 42 h 42"/>
                <a:gd name="T26" fmla="*/ 19 w 20"/>
                <a:gd name="T27" fmla="*/ 42 h 42"/>
                <a:gd name="T28" fmla="*/ 19 w 20"/>
                <a:gd name="T29" fmla="*/ 36 h 42"/>
                <a:gd name="T30" fmla="*/ 19 w 20"/>
                <a:gd name="T31" fmla="*/ 36 h 42"/>
                <a:gd name="T32" fmla="*/ 15 w 20"/>
                <a:gd name="T33" fmla="*/ 38 h 42"/>
                <a:gd name="T34" fmla="*/ 15 w 20"/>
                <a:gd name="T35" fmla="*/ 38 h 42"/>
                <a:gd name="T36" fmla="*/ 14 w 20"/>
                <a:gd name="T37" fmla="*/ 36 h 42"/>
                <a:gd name="T38" fmla="*/ 12 w 20"/>
                <a:gd name="T39" fmla="*/ 36 h 42"/>
                <a:gd name="T40" fmla="*/ 11 w 20"/>
                <a:gd name="T41" fmla="*/ 31 h 42"/>
                <a:gd name="T42" fmla="*/ 11 w 20"/>
                <a:gd name="T43" fmla="*/ 14 h 42"/>
                <a:gd name="T44" fmla="*/ 20 w 20"/>
                <a:gd name="T45" fmla="*/ 14 h 42"/>
                <a:gd name="T46" fmla="*/ 20 w 20"/>
                <a:gd name="T47" fmla="*/ 8 h 42"/>
                <a:gd name="T48" fmla="*/ 11 w 20"/>
                <a:gd name="T49" fmla="*/ 8 h 42"/>
                <a:gd name="T50" fmla="*/ 11 w 20"/>
                <a:gd name="T51" fmla="*/ 0 h 42"/>
                <a:gd name="T52" fmla="*/ 4 w 20"/>
                <a:gd name="T5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42">
                  <a:moveTo>
                    <a:pt x="4" y="1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5" y="36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9" y="42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1"/>
                  </a:lnTo>
                  <a:lnTo>
                    <a:pt x="11" y="14"/>
                  </a:lnTo>
                  <a:lnTo>
                    <a:pt x="20" y="14"/>
                  </a:lnTo>
                  <a:lnTo>
                    <a:pt x="20" y="8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3" name="Freeform 305"/>
            <p:cNvSpPr>
              <a:spLocks/>
            </p:cNvSpPr>
            <p:nvPr/>
          </p:nvSpPr>
          <p:spPr bwMode="auto">
            <a:xfrm>
              <a:off x="1740" y="3670"/>
              <a:ext cx="21" cy="42"/>
            </a:xfrm>
            <a:custGeom>
              <a:avLst/>
              <a:gdLst>
                <a:gd name="T0" fmla="*/ 6 w 21"/>
                <a:gd name="T1" fmla="*/ 1 h 42"/>
                <a:gd name="T2" fmla="*/ 6 w 21"/>
                <a:gd name="T3" fmla="*/ 8 h 42"/>
                <a:gd name="T4" fmla="*/ 0 w 21"/>
                <a:gd name="T5" fmla="*/ 8 h 42"/>
                <a:gd name="T6" fmla="*/ 0 w 21"/>
                <a:gd name="T7" fmla="*/ 14 h 42"/>
                <a:gd name="T8" fmla="*/ 6 w 21"/>
                <a:gd name="T9" fmla="*/ 14 h 42"/>
                <a:gd name="T10" fmla="*/ 6 w 21"/>
                <a:gd name="T11" fmla="*/ 31 h 42"/>
                <a:gd name="T12" fmla="*/ 6 w 21"/>
                <a:gd name="T13" fmla="*/ 31 h 42"/>
                <a:gd name="T14" fmla="*/ 6 w 21"/>
                <a:gd name="T15" fmla="*/ 36 h 42"/>
                <a:gd name="T16" fmla="*/ 9 w 21"/>
                <a:gd name="T17" fmla="*/ 39 h 42"/>
                <a:gd name="T18" fmla="*/ 9 w 21"/>
                <a:gd name="T19" fmla="*/ 39 h 42"/>
                <a:gd name="T20" fmla="*/ 11 w 21"/>
                <a:gd name="T21" fmla="*/ 42 h 42"/>
                <a:gd name="T22" fmla="*/ 14 w 21"/>
                <a:gd name="T23" fmla="*/ 42 h 42"/>
                <a:gd name="T24" fmla="*/ 14 w 21"/>
                <a:gd name="T25" fmla="*/ 42 h 42"/>
                <a:gd name="T26" fmla="*/ 21 w 21"/>
                <a:gd name="T27" fmla="*/ 42 h 42"/>
                <a:gd name="T28" fmla="*/ 20 w 21"/>
                <a:gd name="T29" fmla="*/ 36 h 42"/>
                <a:gd name="T30" fmla="*/ 20 w 21"/>
                <a:gd name="T31" fmla="*/ 36 h 42"/>
                <a:gd name="T32" fmla="*/ 17 w 21"/>
                <a:gd name="T33" fmla="*/ 38 h 42"/>
                <a:gd name="T34" fmla="*/ 17 w 21"/>
                <a:gd name="T35" fmla="*/ 38 h 42"/>
                <a:gd name="T36" fmla="*/ 14 w 21"/>
                <a:gd name="T37" fmla="*/ 36 h 42"/>
                <a:gd name="T38" fmla="*/ 13 w 21"/>
                <a:gd name="T39" fmla="*/ 36 h 42"/>
                <a:gd name="T40" fmla="*/ 11 w 21"/>
                <a:gd name="T41" fmla="*/ 31 h 42"/>
                <a:gd name="T42" fmla="*/ 11 w 21"/>
                <a:gd name="T43" fmla="*/ 14 h 42"/>
                <a:gd name="T44" fmla="*/ 21 w 21"/>
                <a:gd name="T45" fmla="*/ 14 h 42"/>
                <a:gd name="T46" fmla="*/ 21 w 21"/>
                <a:gd name="T47" fmla="*/ 8 h 42"/>
                <a:gd name="T48" fmla="*/ 11 w 21"/>
                <a:gd name="T49" fmla="*/ 8 h 42"/>
                <a:gd name="T50" fmla="*/ 11 w 21"/>
                <a:gd name="T51" fmla="*/ 0 h 42"/>
                <a:gd name="T52" fmla="*/ 6 w 21"/>
                <a:gd name="T5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6" y="1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1" y="31"/>
                  </a:lnTo>
                  <a:lnTo>
                    <a:pt x="11" y="14"/>
                  </a:lnTo>
                  <a:lnTo>
                    <a:pt x="21" y="14"/>
                  </a:lnTo>
                  <a:lnTo>
                    <a:pt x="21" y="8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4" name="Freeform 306"/>
            <p:cNvSpPr>
              <a:spLocks/>
            </p:cNvSpPr>
            <p:nvPr/>
          </p:nvSpPr>
          <p:spPr bwMode="auto">
            <a:xfrm>
              <a:off x="1768" y="3678"/>
              <a:ext cx="29" cy="34"/>
            </a:xfrm>
            <a:custGeom>
              <a:avLst/>
              <a:gdLst>
                <a:gd name="T0" fmla="*/ 29 w 29"/>
                <a:gd name="T1" fmla="*/ 0 h 34"/>
                <a:gd name="T2" fmla="*/ 24 w 29"/>
                <a:gd name="T3" fmla="*/ 0 h 34"/>
                <a:gd name="T4" fmla="*/ 24 w 29"/>
                <a:gd name="T5" fmla="*/ 21 h 34"/>
                <a:gd name="T6" fmla="*/ 24 w 29"/>
                <a:gd name="T7" fmla="*/ 21 h 34"/>
                <a:gd name="T8" fmla="*/ 22 w 29"/>
                <a:gd name="T9" fmla="*/ 24 h 34"/>
                <a:gd name="T10" fmla="*/ 22 w 29"/>
                <a:gd name="T11" fmla="*/ 24 h 34"/>
                <a:gd name="T12" fmla="*/ 19 w 29"/>
                <a:gd name="T13" fmla="*/ 27 h 34"/>
                <a:gd name="T14" fmla="*/ 17 w 29"/>
                <a:gd name="T15" fmla="*/ 28 h 34"/>
                <a:gd name="T16" fmla="*/ 14 w 29"/>
                <a:gd name="T17" fmla="*/ 30 h 34"/>
                <a:gd name="T18" fmla="*/ 14 w 29"/>
                <a:gd name="T19" fmla="*/ 30 h 34"/>
                <a:gd name="T20" fmla="*/ 10 w 29"/>
                <a:gd name="T21" fmla="*/ 28 h 34"/>
                <a:gd name="T22" fmla="*/ 8 w 29"/>
                <a:gd name="T23" fmla="*/ 27 h 34"/>
                <a:gd name="T24" fmla="*/ 7 w 29"/>
                <a:gd name="T25" fmla="*/ 23 h 34"/>
                <a:gd name="T26" fmla="*/ 6 w 29"/>
                <a:gd name="T27" fmla="*/ 18 h 34"/>
                <a:gd name="T28" fmla="*/ 6 w 29"/>
                <a:gd name="T29" fmla="*/ 0 h 34"/>
                <a:gd name="T30" fmla="*/ 0 w 29"/>
                <a:gd name="T31" fmla="*/ 0 h 34"/>
                <a:gd name="T32" fmla="*/ 0 w 29"/>
                <a:gd name="T33" fmla="*/ 20 h 34"/>
                <a:gd name="T34" fmla="*/ 0 w 29"/>
                <a:gd name="T35" fmla="*/ 20 h 34"/>
                <a:gd name="T36" fmla="*/ 1 w 29"/>
                <a:gd name="T37" fmla="*/ 27 h 34"/>
                <a:gd name="T38" fmla="*/ 4 w 29"/>
                <a:gd name="T39" fmla="*/ 31 h 34"/>
                <a:gd name="T40" fmla="*/ 8 w 29"/>
                <a:gd name="T41" fmla="*/ 34 h 34"/>
                <a:gd name="T42" fmla="*/ 12 w 29"/>
                <a:gd name="T43" fmla="*/ 34 h 34"/>
                <a:gd name="T44" fmla="*/ 12 w 29"/>
                <a:gd name="T45" fmla="*/ 34 h 34"/>
                <a:gd name="T46" fmla="*/ 17 w 29"/>
                <a:gd name="T47" fmla="*/ 34 h 34"/>
                <a:gd name="T48" fmla="*/ 19 w 29"/>
                <a:gd name="T49" fmla="*/ 32 h 34"/>
                <a:gd name="T50" fmla="*/ 24 w 29"/>
                <a:gd name="T51" fmla="*/ 28 h 34"/>
                <a:gd name="T52" fmla="*/ 24 w 29"/>
                <a:gd name="T53" fmla="*/ 28 h 34"/>
                <a:gd name="T54" fmla="*/ 24 w 29"/>
                <a:gd name="T55" fmla="*/ 34 h 34"/>
                <a:gd name="T56" fmla="*/ 29 w 29"/>
                <a:gd name="T57" fmla="*/ 34 h 34"/>
                <a:gd name="T58" fmla="*/ 29 w 29"/>
                <a:gd name="T59" fmla="*/ 34 h 34"/>
                <a:gd name="T60" fmla="*/ 29 w 29"/>
                <a:gd name="T61" fmla="*/ 24 h 34"/>
                <a:gd name="T62" fmla="*/ 29 w 29"/>
                <a:gd name="T6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34">
                  <a:moveTo>
                    <a:pt x="29" y="0"/>
                  </a:moveTo>
                  <a:lnTo>
                    <a:pt x="24" y="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9" y="27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8" y="27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4" y="31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5" name="Freeform 307"/>
            <p:cNvSpPr>
              <a:spLocks/>
            </p:cNvSpPr>
            <p:nvPr/>
          </p:nvSpPr>
          <p:spPr bwMode="auto">
            <a:xfrm>
              <a:off x="1808" y="3678"/>
              <a:ext cx="29" cy="34"/>
            </a:xfrm>
            <a:custGeom>
              <a:avLst/>
              <a:gdLst>
                <a:gd name="T0" fmla="*/ 29 w 29"/>
                <a:gd name="T1" fmla="*/ 0 h 34"/>
                <a:gd name="T2" fmla="*/ 22 w 29"/>
                <a:gd name="T3" fmla="*/ 0 h 34"/>
                <a:gd name="T4" fmla="*/ 22 w 29"/>
                <a:gd name="T5" fmla="*/ 21 h 34"/>
                <a:gd name="T6" fmla="*/ 22 w 29"/>
                <a:gd name="T7" fmla="*/ 21 h 34"/>
                <a:gd name="T8" fmla="*/ 22 w 29"/>
                <a:gd name="T9" fmla="*/ 24 h 34"/>
                <a:gd name="T10" fmla="*/ 22 w 29"/>
                <a:gd name="T11" fmla="*/ 24 h 34"/>
                <a:gd name="T12" fmla="*/ 20 w 29"/>
                <a:gd name="T13" fmla="*/ 27 h 34"/>
                <a:gd name="T14" fmla="*/ 17 w 29"/>
                <a:gd name="T15" fmla="*/ 28 h 34"/>
                <a:gd name="T16" fmla="*/ 14 w 29"/>
                <a:gd name="T17" fmla="*/ 30 h 34"/>
                <a:gd name="T18" fmla="*/ 14 w 29"/>
                <a:gd name="T19" fmla="*/ 30 h 34"/>
                <a:gd name="T20" fmla="*/ 10 w 29"/>
                <a:gd name="T21" fmla="*/ 28 h 34"/>
                <a:gd name="T22" fmla="*/ 9 w 29"/>
                <a:gd name="T23" fmla="*/ 27 h 34"/>
                <a:gd name="T24" fmla="*/ 7 w 29"/>
                <a:gd name="T25" fmla="*/ 23 h 34"/>
                <a:gd name="T26" fmla="*/ 6 w 29"/>
                <a:gd name="T27" fmla="*/ 18 h 34"/>
                <a:gd name="T28" fmla="*/ 6 w 29"/>
                <a:gd name="T29" fmla="*/ 0 h 34"/>
                <a:gd name="T30" fmla="*/ 0 w 29"/>
                <a:gd name="T31" fmla="*/ 0 h 34"/>
                <a:gd name="T32" fmla="*/ 0 w 29"/>
                <a:gd name="T33" fmla="*/ 20 h 34"/>
                <a:gd name="T34" fmla="*/ 0 w 29"/>
                <a:gd name="T35" fmla="*/ 20 h 34"/>
                <a:gd name="T36" fmla="*/ 0 w 29"/>
                <a:gd name="T37" fmla="*/ 27 h 34"/>
                <a:gd name="T38" fmla="*/ 4 w 29"/>
                <a:gd name="T39" fmla="*/ 31 h 34"/>
                <a:gd name="T40" fmla="*/ 7 w 29"/>
                <a:gd name="T41" fmla="*/ 34 h 34"/>
                <a:gd name="T42" fmla="*/ 11 w 29"/>
                <a:gd name="T43" fmla="*/ 34 h 34"/>
                <a:gd name="T44" fmla="*/ 11 w 29"/>
                <a:gd name="T45" fmla="*/ 34 h 34"/>
                <a:gd name="T46" fmla="*/ 15 w 29"/>
                <a:gd name="T47" fmla="*/ 34 h 34"/>
                <a:gd name="T48" fmla="*/ 20 w 29"/>
                <a:gd name="T49" fmla="*/ 32 h 34"/>
                <a:gd name="T50" fmla="*/ 24 w 29"/>
                <a:gd name="T51" fmla="*/ 28 h 34"/>
                <a:gd name="T52" fmla="*/ 24 w 29"/>
                <a:gd name="T53" fmla="*/ 28 h 34"/>
                <a:gd name="T54" fmla="*/ 24 w 29"/>
                <a:gd name="T55" fmla="*/ 34 h 34"/>
                <a:gd name="T56" fmla="*/ 29 w 29"/>
                <a:gd name="T57" fmla="*/ 34 h 34"/>
                <a:gd name="T58" fmla="*/ 29 w 29"/>
                <a:gd name="T59" fmla="*/ 34 h 34"/>
                <a:gd name="T60" fmla="*/ 29 w 29"/>
                <a:gd name="T61" fmla="*/ 24 h 34"/>
                <a:gd name="T62" fmla="*/ 29 w 29"/>
                <a:gd name="T6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34">
                  <a:moveTo>
                    <a:pt x="29" y="0"/>
                  </a:moveTo>
                  <a:lnTo>
                    <a:pt x="22" y="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6" name="Freeform 308"/>
            <p:cNvSpPr>
              <a:spLocks/>
            </p:cNvSpPr>
            <p:nvPr/>
          </p:nvSpPr>
          <p:spPr bwMode="auto">
            <a:xfrm>
              <a:off x="1847" y="3678"/>
              <a:ext cx="18" cy="34"/>
            </a:xfrm>
            <a:custGeom>
              <a:avLst/>
              <a:gdLst>
                <a:gd name="T0" fmla="*/ 1 w 18"/>
                <a:gd name="T1" fmla="*/ 34 h 34"/>
                <a:gd name="T2" fmla="*/ 7 w 18"/>
                <a:gd name="T3" fmla="*/ 34 h 34"/>
                <a:gd name="T4" fmla="*/ 7 w 18"/>
                <a:gd name="T5" fmla="*/ 16 h 34"/>
                <a:gd name="T6" fmla="*/ 7 w 18"/>
                <a:gd name="T7" fmla="*/ 16 h 34"/>
                <a:gd name="T8" fmla="*/ 7 w 18"/>
                <a:gd name="T9" fmla="*/ 13 h 34"/>
                <a:gd name="T10" fmla="*/ 7 w 18"/>
                <a:gd name="T11" fmla="*/ 13 h 34"/>
                <a:gd name="T12" fmla="*/ 8 w 18"/>
                <a:gd name="T13" fmla="*/ 10 h 34"/>
                <a:gd name="T14" fmla="*/ 10 w 18"/>
                <a:gd name="T15" fmla="*/ 7 h 34"/>
                <a:gd name="T16" fmla="*/ 13 w 18"/>
                <a:gd name="T17" fmla="*/ 6 h 34"/>
                <a:gd name="T18" fmla="*/ 17 w 18"/>
                <a:gd name="T19" fmla="*/ 6 h 34"/>
                <a:gd name="T20" fmla="*/ 17 w 18"/>
                <a:gd name="T21" fmla="*/ 6 h 34"/>
                <a:gd name="T22" fmla="*/ 18 w 18"/>
                <a:gd name="T23" fmla="*/ 6 h 34"/>
                <a:gd name="T24" fmla="*/ 18 w 18"/>
                <a:gd name="T25" fmla="*/ 0 h 34"/>
                <a:gd name="T26" fmla="*/ 18 w 18"/>
                <a:gd name="T27" fmla="*/ 0 h 34"/>
                <a:gd name="T28" fmla="*/ 17 w 18"/>
                <a:gd name="T29" fmla="*/ 0 h 34"/>
                <a:gd name="T30" fmla="*/ 17 w 18"/>
                <a:gd name="T31" fmla="*/ 0 h 34"/>
                <a:gd name="T32" fmla="*/ 14 w 18"/>
                <a:gd name="T33" fmla="*/ 0 h 34"/>
                <a:gd name="T34" fmla="*/ 11 w 18"/>
                <a:gd name="T35" fmla="*/ 2 h 34"/>
                <a:gd name="T36" fmla="*/ 8 w 18"/>
                <a:gd name="T37" fmla="*/ 5 h 34"/>
                <a:gd name="T38" fmla="*/ 7 w 18"/>
                <a:gd name="T39" fmla="*/ 7 h 34"/>
                <a:gd name="T40" fmla="*/ 7 w 18"/>
                <a:gd name="T41" fmla="*/ 7 h 34"/>
                <a:gd name="T42" fmla="*/ 6 w 18"/>
                <a:gd name="T43" fmla="*/ 0 h 34"/>
                <a:gd name="T44" fmla="*/ 0 w 18"/>
                <a:gd name="T45" fmla="*/ 0 h 34"/>
                <a:gd name="T46" fmla="*/ 0 w 18"/>
                <a:gd name="T47" fmla="*/ 0 h 34"/>
                <a:gd name="T48" fmla="*/ 1 w 18"/>
                <a:gd name="T49" fmla="*/ 12 h 34"/>
                <a:gd name="T50" fmla="*/ 1 w 18"/>
                <a:gd name="T5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34">
                  <a:moveTo>
                    <a:pt x="1" y="34"/>
                  </a:moveTo>
                  <a:lnTo>
                    <a:pt x="7" y="3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7" name="Freeform 309"/>
            <p:cNvSpPr>
              <a:spLocks noEditPoints="1"/>
            </p:cNvSpPr>
            <p:nvPr/>
          </p:nvSpPr>
          <p:spPr bwMode="auto">
            <a:xfrm>
              <a:off x="1871" y="3666"/>
              <a:ext cx="8" cy="46"/>
            </a:xfrm>
            <a:custGeom>
              <a:avLst/>
              <a:gdLst>
                <a:gd name="T0" fmla="*/ 8 w 8"/>
                <a:gd name="T1" fmla="*/ 46 h 46"/>
                <a:gd name="T2" fmla="*/ 8 w 8"/>
                <a:gd name="T3" fmla="*/ 12 h 46"/>
                <a:gd name="T4" fmla="*/ 1 w 8"/>
                <a:gd name="T5" fmla="*/ 12 h 46"/>
                <a:gd name="T6" fmla="*/ 1 w 8"/>
                <a:gd name="T7" fmla="*/ 46 h 46"/>
                <a:gd name="T8" fmla="*/ 8 w 8"/>
                <a:gd name="T9" fmla="*/ 46 h 46"/>
                <a:gd name="T10" fmla="*/ 4 w 8"/>
                <a:gd name="T11" fmla="*/ 0 h 46"/>
                <a:gd name="T12" fmla="*/ 4 w 8"/>
                <a:gd name="T13" fmla="*/ 0 h 46"/>
                <a:gd name="T14" fmla="*/ 1 w 8"/>
                <a:gd name="T15" fmla="*/ 1 h 46"/>
                <a:gd name="T16" fmla="*/ 0 w 8"/>
                <a:gd name="T17" fmla="*/ 4 h 46"/>
                <a:gd name="T18" fmla="*/ 0 w 8"/>
                <a:gd name="T19" fmla="*/ 4 h 46"/>
                <a:gd name="T20" fmla="*/ 1 w 8"/>
                <a:gd name="T21" fmla="*/ 7 h 46"/>
                <a:gd name="T22" fmla="*/ 4 w 8"/>
                <a:gd name="T23" fmla="*/ 8 h 46"/>
                <a:gd name="T24" fmla="*/ 4 w 8"/>
                <a:gd name="T25" fmla="*/ 8 h 46"/>
                <a:gd name="T26" fmla="*/ 7 w 8"/>
                <a:gd name="T27" fmla="*/ 7 h 46"/>
                <a:gd name="T28" fmla="*/ 8 w 8"/>
                <a:gd name="T29" fmla="*/ 4 h 46"/>
                <a:gd name="T30" fmla="*/ 8 w 8"/>
                <a:gd name="T31" fmla="*/ 4 h 46"/>
                <a:gd name="T32" fmla="*/ 7 w 8"/>
                <a:gd name="T33" fmla="*/ 1 h 46"/>
                <a:gd name="T34" fmla="*/ 4 w 8"/>
                <a:gd name="T35" fmla="*/ 0 h 46"/>
                <a:gd name="T36" fmla="*/ 4 w 8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6">
                  <a:moveTo>
                    <a:pt x="8" y="46"/>
                  </a:moveTo>
                  <a:lnTo>
                    <a:pt x="8" y="12"/>
                  </a:lnTo>
                  <a:lnTo>
                    <a:pt x="1" y="12"/>
                  </a:lnTo>
                  <a:lnTo>
                    <a:pt x="1" y="46"/>
                  </a:lnTo>
                  <a:lnTo>
                    <a:pt x="8" y="4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8" name="Freeform 310"/>
            <p:cNvSpPr>
              <a:spLocks/>
            </p:cNvSpPr>
            <p:nvPr/>
          </p:nvSpPr>
          <p:spPr bwMode="auto">
            <a:xfrm>
              <a:off x="1889" y="3678"/>
              <a:ext cx="50" cy="34"/>
            </a:xfrm>
            <a:custGeom>
              <a:avLst/>
              <a:gdLst>
                <a:gd name="T0" fmla="*/ 0 w 50"/>
                <a:gd name="T1" fmla="*/ 34 h 34"/>
                <a:gd name="T2" fmla="*/ 7 w 50"/>
                <a:gd name="T3" fmla="*/ 34 h 34"/>
                <a:gd name="T4" fmla="*/ 7 w 50"/>
                <a:gd name="T5" fmla="*/ 14 h 34"/>
                <a:gd name="T6" fmla="*/ 7 w 50"/>
                <a:gd name="T7" fmla="*/ 14 h 34"/>
                <a:gd name="T8" fmla="*/ 7 w 50"/>
                <a:gd name="T9" fmla="*/ 12 h 34"/>
                <a:gd name="T10" fmla="*/ 7 w 50"/>
                <a:gd name="T11" fmla="*/ 12 h 34"/>
                <a:gd name="T12" fmla="*/ 9 w 50"/>
                <a:gd name="T13" fmla="*/ 7 h 34"/>
                <a:gd name="T14" fmla="*/ 12 w 50"/>
                <a:gd name="T15" fmla="*/ 6 h 34"/>
                <a:gd name="T16" fmla="*/ 15 w 50"/>
                <a:gd name="T17" fmla="*/ 5 h 34"/>
                <a:gd name="T18" fmla="*/ 15 w 50"/>
                <a:gd name="T19" fmla="*/ 5 h 34"/>
                <a:gd name="T20" fmla="*/ 18 w 50"/>
                <a:gd name="T21" fmla="*/ 6 h 34"/>
                <a:gd name="T22" fmla="*/ 20 w 50"/>
                <a:gd name="T23" fmla="*/ 7 h 34"/>
                <a:gd name="T24" fmla="*/ 22 w 50"/>
                <a:gd name="T25" fmla="*/ 10 h 34"/>
                <a:gd name="T26" fmla="*/ 22 w 50"/>
                <a:gd name="T27" fmla="*/ 14 h 34"/>
                <a:gd name="T28" fmla="*/ 22 w 50"/>
                <a:gd name="T29" fmla="*/ 34 h 34"/>
                <a:gd name="T30" fmla="*/ 29 w 50"/>
                <a:gd name="T31" fmla="*/ 34 h 34"/>
                <a:gd name="T32" fmla="*/ 29 w 50"/>
                <a:gd name="T33" fmla="*/ 13 h 34"/>
                <a:gd name="T34" fmla="*/ 29 w 50"/>
                <a:gd name="T35" fmla="*/ 13 h 34"/>
                <a:gd name="T36" fmla="*/ 29 w 50"/>
                <a:gd name="T37" fmla="*/ 10 h 34"/>
                <a:gd name="T38" fmla="*/ 29 w 50"/>
                <a:gd name="T39" fmla="*/ 10 h 34"/>
                <a:gd name="T40" fmla="*/ 32 w 50"/>
                <a:gd name="T41" fmla="*/ 7 h 34"/>
                <a:gd name="T42" fmla="*/ 33 w 50"/>
                <a:gd name="T43" fmla="*/ 6 h 34"/>
                <a:gd name="T44" fmla="*/ 36 w 50"/>
                <a:gd name="T45" fmla="*/ 5 h 34"/>
                <a:gd name="T46" fmla="*/ 36 w 50"/>
                <a:gd name="T47" fmla="*/ 5 h 34"/>
                <a:gd name="T48" fmla="*/ 40 w 50"/>
                <a:gd name="T49" fmla="*/ 6 h 34"/>
                <a:gd name="T50" fmla="*/ 41 w 50"/>
                <a:gd name="T51" fmla="*/ 7 h 34"/>
                <a:gd name="T52" fmla="*/ 43 w 50"/>
                <a:gd name="T53" fmla="*/ 12 h 34"/>
                <a:gd name="T54" fmla="*/ 44 w 50"/>
                <a:gd name="T55" fmla="*/ 16 h 34"/>
                <a:gd name="T56" fmla="*/ 44 w 50"/>
                <a:gd name="T57" fmla="*/ 34 h 34"/>
                <a:gd name="T58" fmla="*/ 50 w 50"/>
                <a:gd name="T59" fmla="*/ 34 h 34"/>
                <a:gd name="T60" fmla="*/ 50 w 50"/>
                <a:gd name="T61" fmla="*/ 14 h 34"/>
                <a:gd name="T62" fmla="*/ 50 w 50"/>
                <a:gd name="T63" fmla="*/ 14 h 34"/>
                <a:gd name="T64" fmla="*/ 48 w 50"/>
                <a:gd name="T65" fmla="*/ 7 h 34"/>
                <a:gd name="T66" fmla="*/ 45 w 50"/>
                <a:gd name="T67" fmla="*/ 3 h 34"/>
                <a:gd name="T68" fmla="*/ 43 w 50"/>
                <a:gd name="T69" fmla="*/ 0 h 34"/>
                <a:gd name="T70" fmla="*/ 38 w 50"/>
                <a:gd name="T71" fmla="*/ 0 h 34"/>
                <a:gd name="T72" fmla="*/ 38 w 50"/>
                <a:gd name="T73" fmla="*/ 0 h 34"/>
                <a:gd name="T74" fmla="*/ 34 w 50"/>
                <a:gd name="T75" fmla="*/ 0 h 34"/>
                <a:gd name="T76" fmla="*/ 30 w 50"/>
                <a:gd name="T77" fmla="*/ 3 h 34"/>
                <a:gd name="T78" fmla="*/ 30 w 50"/>
                <a:gd name="T79" fmla="*/ 3 h 34"/>
                <a:gd name="T80" fmla="*/ 27 w 50"/>
                <a:gd name="T81" fmla="*/ 7 h 34"/>
                <a:gd name="T82" fmla="*/ 26 w 50"/>
                <a:gd name="T83" fmla="*/ 7 h 34"/>
                <a:gd name="T84" fmla="*/ 26 w 50"/>
                <a:gd name="T85" fmla="*/ 7 h 34"/>
                <a:gd name="T86" fmla="*/ 25 w 50"/>
                <a:gd name="T87" fmla="*/ 5 h 34"/>
                <a:gd name="T88" fmla="*/ 23 w 50"/>
                <a:gd name="T89" fmla="*/ 2 h 34"/>
                <a:gd name="T90" fmla="*/ 20 w 50"/>
                <a:gd name="T91" fmla="*/ 0 h 34"/>
                <a:gd name="T92" fmla="*/ 16 w 50"/>
                <a:gd name="T93" fmla="*/ 0 h 34"/>
                <a:gd name="T94" fmla="*/ 16 w 50"/>
                <a:gd name="T95" fmla="*/ 0 h 34"/>
                <a:gd name="T96" fmla="*/ 12 w 50"/>
                <a:gd name="T97" fmla="*/ 0 h 34"/>
                <a:gd name="T98" fmla="*/ 9 w 50"/>
                <a:gd name="T99" fmla="*/ 2 h 34"/>
                <a:gd name="T100" fmla="*/ 5 w 50"/>
                <a:gd name="T101" fmla="*/ 6 h 34"/>
                <a:gd name="T102" fmla="*/ 5 w 50"/>
                <a:gd name="T103" fmla="*/ 6 h 34"/>
                <a:gd name="T104" fmla="*/ 5 w 50"/>
                <a:gd name="T105" fmla="*/ 0 h 34"/>
                <a:gd name="T106" fmla="*/ 0 w 50"/>
                <a:gd name="T107" fmla="*/ 0 h 34"/>
                <a:gd name="T108" fmla="*/ 0 w 50"/>
                <a:gd name="T109" fmla="*/ 0 h 34"/>
                <a:gd name="T110" fmla="*/ 0 w 50"/>
                <a:gd name="T111" fmla="*/ 10 h 34"/>
                <a:gd name="T112" fmla="*/ 0 w 50"/>
                <a:gd name="T1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" h="34">
                  <a:moveTo>
                    <a:pt x="0" y="34"/>
                  </a:moveTo>
                  <a:lnTo>
                    <a:pt x="7" y="3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34"/>
                  </a:lnTo>
                  <a:lnTo>
                    <a:pt x="29" y="3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0" y="6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4" y="16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8" y="7"/>
                  </a:lnTo>
                  <a:lnTo>
                    <a:pt x="45" y="3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9" name="Freeform 311"/>
            <p:cNvSpPr>
              <a:spLocks noEditPoints="1"/>
            </p:cNvSpPr>
            <p:nvPr/>
          </p:nvSpPr>
          <p:spPr bwMode="auto">
            <a:xfrm>
              <a:off x="1948" y="3666"/>
              <a:ext cx="9" cy="46"/>
            </a:xfrm>
            <a:custGeom>
              <a:avLst/>
              <a:gdLst>
                <a:gd name="T0" fmla="*/ 7 w 9"/>
                <a:gd name="T1" fmla="*/ 46 h 46"/>
                <a:gd name="T2" fmla="*/ 7 w 9"/>
                <a:gd name="T3" fmla="*/ 12 h 46"/>
                <a:gd name="T4" fmla="*/ 2 w 9"/>
                <a:gd name="T5" fmla="*/ 12 h 46"/>
                <a:gd name="T6" fmla="*/ 2 w 9"/>
                <a:gd name="T7" fmla="*/ 46 h 46"/>
                <a:gd name="T8" fmla="*/ 7 w 9"/>
                <a:gd name="T9" fmla="*/ 46 h 46"/>
                <a:gd name="T10" fmla="*/ 4 w 9"/>
                <a:gd name="T11" fmla="*/ 0 h 46"/>
                <a:gd name="T12" fmla="*/ 4 w 9"/>
                <a:gd name="T13" fmla="*/ 0 h 46"/>
                <a:gd name="T14" fmla="*/ 2 w 9"/>
                <a:gd name="T15" fmla="*/ 1 h 46"/>
                <a:gd name="T16" fmla="*/ 0 w 9"/>
                <a:gd name="T17" fmla="*/ 4 h 46"/>
                <a:gd name="T18" fmla="*/ 0 w 9"/>
                <a:gd name="T19" fmla="*/ 4 h 46"/>
                <a:gd name="T20" fmla="*/ 2 w 9"/>
                <a:gd name="T21" fmla="*/ 7 h 46"/>
                <a:gd name="T22" fmla="*/ 4 w 9"/>
                <a:gd name="T23" fmla="*/ 8 h 46"/>
                <a:gd name="T24" fmla="*/ 4 w 9"/>
                <a:gd name="T25" fmla="*/ 8 h 46"/>
                <a:gd name="T26" fmla="*/ 7 w 9"/>
                <a:gd name="T27" fmla="*/ 7 h 46"/>
                <a:gd name="T28" fmla="*/ 9 w 9"/>
                <a:gd name="T29" fmla="*/ 4 h 46"/>
                <a:gd name="T30" fmla="*/ 9 w 9"/>
                <a:gd name="T31" fmla="*/ 4 h 46"/>
                <a:gd name="T32" fmla="*/ 7 w 9"/>
                <a:gd name="T33" fmla="*/ 1 h 46"/>
                <a:gd name="T34" fmla="*/ 4 w 9"/>
                <a:gd name="T35" fmla="*/ 0 h 46"/>
                <a:gd name="T36" fmla="*/ 4 w 9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46">
                  <a:moveTo>
                    <a:pt x="7" y="46"/>
                  </a:moveTo>
                  <a:lnTo>
                    <a:pt x="7" y="12"/>
                  </a:lnTo>
                  <a:lnTo>
                    <a:pt x="2" y="12"/>
                  </a:lnTo>
                  <a:lnTo>
                    <a:pt x="2" y="46"/>
                  </a:lnTo>
                  <a:lnTo>
                    <a:pt x="7" y="4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0" name="Freeform 312"/>
            <p:cNvSpPr>
              <a:spLocks/>
            </p:cNvSpPr>
            <p:nvPr/>
          </p:nvSpPr>
          <p:spPr bwMode="auto">
            <a:xfrm>
              <a:off x="1966" y="3678"/>
              <a:ext cx="31" cy="34"/>
            </a:xfrm>
            <a:custGeom>
              <a:avLst/>
              <a:gdLst>
                <a:gd name="T0" fmla="*/ 0 w 31"/>
                <a:gd name="T1" fmla="*/ 34 h 34"/>
                <a:gd name="T2" fmla="*/ 7 w 31"/>
                <a:gd name="T3" fmla="*/ 34 h 34"/>
                <a:gd name="T4" fmla="*/ 7 w 31"/>
                <a:gd name="T5" fmla="*/ 14 h 34"/>
                <a:gd name="T6" fmla="*/ 7 w 31"/>
                <a:gd name="T7" fmla="*/ 14 h 34"/>
                <a:gd name="T8" fmla="*/ 7 w 31"/>
                <a:gd name="T9" fmla="*/ 12 h 34"/>
                <a:gd name="T10" fmla="*/ 7 w 31"/>
                <a:gd name="T11" fmla="*/ 12 h 34"/>
                <a:gd name="T12" fmla="*/ 10 w 31"/>
                <a:gd name="T13" fmla="*/ 7 h 34"/>
                <a:gd name="T14" fmla="*/ 13 w 31"/>
                <a:gd name="T15" fmla="*/ 6 h 34"/>
                <a:gd name="T16" fmla="*/ 16 w 31"/>
                <a:gd name="T17" fmla="*/ 5 h 34"/>
                <a:gd name="T18" fmla="*/ 16 w 31"/>
                <a:gd name="T19" fmla="*/ 5 h 34"/>
                <a:gd name="T20" fmla="*/ 20 w 31"/>
                <a:gd name="T21" fmla="*/ 6 h 34"/>
                <a:gd name="T22" fmla="*/ 22 w 31"/>
                <a:gd name="T23" fmla="*/ 7 h 34"/>
                <a:gd name="T24" fmla="*/ 24 w 31"/>
                <a:gd name="T25" fmla="*/ 12 h 34"/>
                <a:gd name="T26" fmla="*/ 24 w 31"/>
                <a:gd name="T27" fmla="*/ 14 h 34"/>
                <a:gd name="T28" fmla="*/ 24 w 31"/>
                <a:gd name="T29" fmla="*/ 34 h 34"/>
                <a:gd name="T30" fmla="*/ 31 w 31"/>
                <a:gd name="T31" fmla="*/ 34 h 34"/>
                <a:gd name="T32" fmla="*/ 31 w 31"/>
                <a:gd name="T33" fmla="*/ 14 h 34"/>
                <a:gd name="T34" fmla="*/ 31 w 31"/>
                <a:gd name="T35" fmla="*/ 14 h 34"/>
                <a:gd name="T36" fmla="*/ 29 w 31"/>
                <a:gd name="T37" fmla="*/ 7 h 34"/>
                <a:gd name="T38" fmla="*/ 25 w 31"/>
                <a:gd name="T39" fmla="*/ 3 h 34"/>
                <a:gd name="T40" fmla="*/ 21 w 31"/>
                <a:gd name="T41" fmla="*/ 0 h 34"/>
                <a:gd name="T42" fmla="*/ 18 w 31"/>
                <a:gd name="T43" fmla="*/ 0 h 34"/>
                <a:gd name="T44" fmla="*/ 18 w 31"/>
                <a:gd name="T45" fmla="*/ 0 h 34"/>
                <a:gd name="T46" fmla="*/ 14 w 31"/>
                <a:gd name="T47" fmla="*/ 0 h 34"/>
                <a:gd name="T48" fmla="*/ 10 w 31"/>
                <a:gd name="T49" fmla="*/ 2 h 34"/>
                <a:gd name="T50" fmla="*/ 7 w 31"/>
                <a:gd name="T51" fmla="*/ 5 h 34"/>
                <a:gd name="T52" fmla="*/ 6 w 31"/>
                <a:gd name="T53" fmla="*/ 6 h 34"/>
                <a:gd name="T54" fmla="*/ 6 w 31"/>
                <a:gd name="T55" fmla="*/ 6 h 34"/>
                <a:gd name="T56" fmla="*/ 6 w 31"/>
                <a:gd name="T57" fmla="*/ 0 h 34"/>
                <a:gd name="T58" fmla="*/ 0 w 31"/>
                <a:gd name="T59" fmla="*/ 0 h 34"/>
                <a:gd name="T60" fmla="*/ 0 w 31"/>
                <a:gd name="T61" fmla="*/ 0 h 34"/>
                <a:gd name="T62" fmla="*/ 0 w 31"/>
                <a:gd name="T63" fmla="*/ 10 h 34"/>
                <a:gd name="T64" fmla="*/ 0 w 31"/>
                <a:gd name="T6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4">
                  <a:moveTo>
                    <a:pt x="0" y="34"/>
                  </a:moveTo>
                  <a:lnTo>
                    <a:pt x="7" y="3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34"/>
                  </a:lnTo>
                  <a:lnTo>
                    <a:pt x="31" y="3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9" y="7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1" name="Freeform 313"/>
            <p:cNvSpPr>
              <a:spLocks noEditPoints="1"/>
            </p:cNvSpPr>
            <p:nvPr/>
          </p:nvSpPr>
          <p:spPr bwMode="auto">
            <a:xfrm>
              <a:off x="2005" y="3666"/>
              <a:ext cx="8" cy="46"/>
            </a:xfrm>
            <a:custGeom>
              <a:avLst/>
              <a:gdLst>
                <a:gd name="T0" fmla="*/ 8 w 8"/>
                <a:gd name="T1" fmla="*/ 46 h 46"/>
                <a:gd name="T2" fmla="*/ 8 w 8"/>
                <a:gd name="T3" fmla="*/ 12 h 46"/>
                <a:gd name="T4" fmla="*/ 2 w 8"/>
                <a:gd name="T5" fmla="*/ 12 h 46"/>
                <a:gd name="T6" fmla="*/ 2 w 8"/>
                <a:gd name="T7" fmla="*/ 46 h 46"/>
                <a:gd name="T8" fmla="*/ 8 w 8"/>
                <a:gd name="T9" fmla="*/ 46 h 46"/>
                <a:gd name="T10" fmla="*/ 4 w 8"/>
                <a:gd name="T11" fmla="*/ 0 h 46"/>
                <a:gd name="T12" fmla="*/ 4 w 8"/>
                <a:gd name="T13" fmla="*/ 0 h 46"/>
                <a:gd name="T14" fmla="*/ 2 w 8"/>
                <a:gd name="T15" fmla="*/ 1 h 46"/>
                <a:gd name="T16" fmla="*/ 0 w 8"/>
                <a:gd name="T17" fmla="*/ 4 h 46"/>
                <a:gd name="T18" fmla="*/ 0 w 8"/>
                <a:gd name="T19" fmla="*/ 4 h 46"/>
                <a:gd name="T20" fmla="*/ 2 w 8"/>
                <a:gd name="T21" fmla="*/ 7 h 46"/>
                <a:gd name="T22" fmla="*/ 4 w 8"/>
                <a:gd name="T23" fmla="*/ 8 h 46"/>
                <a:gd name="T24" fmla="*/ 4 w 8"/>
                <a:gd name="T25" fmla="*/ 8 h 46"/>
                <a:gd name="T26" fmla="*/ 7 w 8"/>
                <a:gd name="T27" fmla="*/ 7 h 46"/>
                <a:gd name="T28" fmla="*/ 8 w 8"/>
                <a:gd name="T29" fmla="*/ 4 h 46"/>
                <a:gd name="T30" fmla="*/ 8 w 8"/>
                <a:gd name="T31" fmla="*/ 4 h 46"/>
                <a:gd name="T32" fmla="*/ 7 w 8"/>
                <a:gd name="T33" fmla="*/ 1 h 46"/>
                <a:gd name="T34" fmla="*/ 4 w 8"/>
                <a:gd name="T35" fmla="*/ 0 h 46"/>
                <a:gd name="T36" fmla="*/ 4 w 8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6">
                  <a:moveTo>
                    <a:pt x="8" y="46"/>
                  </a:moveTo>
                  <a:lnTo>
                    <a:pt x="8" y="12"/>
                  </a:lnTo>
                  <a:lnTo>
                    <a:pt x="2" y="12"/>
                  </a:lnTo>
                  <a:lnTo>
                    <a:pt x="2" y="46"/>
                  </a:lnTo>
                  <a:lnTo>
                    <a:pt x="8" y="4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2" name="Freeform 314"/>
            <p:cNvSpPr>
              <a:spLocks/>
            </p:cNvSpPr>
            <p:nvPr/>
          </p:nvSpPr>
          <p:spPr bwMode="auto">
            <a:xfrm>
              <a:off x="2020" y="3678"/>
              <a:ext cx="24" cy="34"/>
            </a:xfrm>
            <a:custGeom>
              <a:avLst/>
              <a:gdLst>
                <a:gd name="T0" fmla="*/ 0 w 24"/>
                <a:gd name="T1" fmla="*/ 32 h 34"/>
                <a:gd name="T2" fmla="*/ 0 w 24"/>
                <a:gd name="T3" fmla="*/ 32 h 34"/>
                <a:gd name="T4" fmla="*/ 6 w 24"/>
                <a:gd name="T5" fmla="*/ 34 h 34"/>
                <a:gd name="T6" fmla="*/ 11 w 24"/>
                <a:gd name="T7" fmla="*/ 34 h 34"/>
                <a:gd name="T8" fmla="*/ 11 w 24"/>
                <a:gd name="T9" fmla="*/ 34 h 34"/>
                <a:gd name="T10" fmla="*/ 17 w 24"/>
                <a:gd name="T11" fmla="*/ 34 h 34"/>
                <a:gd name="T12" fmla="*/ 21 w 24"/>
                <a:gd name="T13" fmla="*/ 31 h 34"/>
                <a:gd name="T14" fmla="*/ 23 w 24"/>
                <a:gd name="T15" fmla="*/ 28 h 34"/>
                <a:gd name="T16" fmla="*/ 24 w 24"/>
                <a:gd name="T17" fmla="*/ 24 h 34"/>
                <a:gd name="T18" fmla="*/ 24 w 24"/>
                <a:gd name="T19" fmla="*/ 24 h 34"/>
                <a:gd name="T20" fmla="*/ 24 w 24"/>
                <a:gd name="T21" fmla="*/ 21 h 34"/>
                <a:gd name="T22" fmla="*/ 21 w 24"/>
                <a:gd name="T23" fmla="*/ 18 h 34"/>
                <a:gd name="T24" fmla="*/ 18 w 24"/>
                <a:gd name="T25" fmla="*/ 16 h 34"/>
                <a:gd name="T26" fmla="*/ 14 w 24"/>
                <a:gd name="T27" fmla="*/ 14 h 34"/>
                <a:gd name="T28" fmla="*/ 14 w 24"/>
                <a:gd name="T29" fmla="*/ 14 h 34"/>
                <a:gd name="T30" fmla="*/ 10 w 24"/>
                <a:gd name="T31" fmla="*/ 13 h 34"/>
                <a:gd name="T32" fmla="*/ 9 w 24"/>
                <a:gd name="T33" fmla="*/ 12 h 34"/>
                <a:gd name="T34" fmla="*/ 9 w 24"/>
                <a:gd name="T35" fmla="*/ 9 h 34"/>
                <a:gd name="T36" fmla="*/ 9 w 24"/>
                <a:gd name="T37" fmla="*/ 9 h 34"/>
                <a:gd name="T38" fmla="*/ 10 w 24"/>
                <a:gd name="T39" fmla="*/ 6 h 34"/>
                <a:gd name="T40" fmla="*/ 14 w 24"/>
                <a:gd name="T41" fmla="*/ 5 h 34"/>
                <a:gd name="T42" fmla="*/ 14 w 24"/>
                <a:gd name="T43" fmla="*/ 5 h 34"/>
                <a:gd name="T44" fmla="*/ 18 w 24"/>
                <a:gd name="T45" fmla="*/ 6 h 34"/>
                <a:gd name="T46" fmla="*/ 21 w 24"/>
                <a:gd name="T47" fmla="*/ 6 h 34"/>
                <a:gd name="T48" fmla="*/ 23 w 24"/>
                <a:gd name="T49" fmla="*/ 2 h 34"/>
                <a:gd name="T50" fmla="*/ 23 w 24"/>
                <a:gd name="T51" fmla="*/ 2 h 34"/>
                <a:gd name="T52" fmla="*/ 18 w 24"/>
                <a:gd name="T53" fmla="*/ 0 h 34"/>
                <a:gd name="T54" fmla="*/ 14 w 24"/>
                <a:gd name="T55" fmla="*/ 0 h 34"/>
                <a:gd name="T56" fmla="*/ 14 w 24"/>
                <a:gd name="T57" fmla="*/ 0 h 34"/>
                <a:gd name="T58" fmla="*/ 9 w 24"/>
                <a:gd name="T59" fmla="*/ 0 h 34"/>
                <a:gd name="T60" fmla="*/ 6 w 24"/>
                <a:gd name="T61" fmla="*/ 3 h 34"/>
                <a:gd name="T62" fmla="*/ 3 w 24"/>
                <a:gd name="T63" fmla="*/ 6 h 34"/>
                <a:gd name="T64" fmla="*/ 2 w 24"/>
                <a:gd name="T65" fmla="*/ 10 h 34"/>
                <a:gd name="T66" fmla="*/ 2 w 24"/>
                <a:gd name="T67" fmla="*/ 10 h 34"/>
                <a:gd name="T68" fmla="*/ 3 w 24"/>
                <a:gd name="T69" fmla="*/ 13 h 34"/>
                <a:gd name="T70" fmla="*/ 5 w 24"/>
                <a:gd name="T71" fmla="*/ 16 h 34"/>
                <a:gd name="T72" fmla="*/ 7 w 24"/>
                <a:gd name="T73" fmla="*/ 17 h 34"/>
                <a:gd name="T74" fmla="*/ 11 w 24"/>
                <a:gd name="T75" fmla="*/ 18 h 34"/>
                <a:gd name="T76" fmla="*/ 11 w 24"/>
                <a:gd name="T77" fmla="*/ 18 h 34"/>
                <a:gd name="T78" fmla="*/ 17 w 24"/>
                <a:gd name="T79" fmla="*/ 21 h 34"/>
                <a:gd name="T80" fmla="*/ 17 w 24"/>
                <a:gd name="T81" fmla="*/ 23 h 34"/>
                <a:gd name="T82" fmla="*/ 18 w 24"/>
                <a:gd name="T83" fmla="*/ 25 h 34"/>
                <a:gd name="T84" fmla="*/ 18 w 24"/>
                <a:gd name="T85" fmla="*/ 25 h 34"/>
                <a:gd name="T86" fmla="*/ 17 w 24"/>
                <a:gd name="T87" fmla="*/ 27 h 34"/>
                <a:gd name="T88" fmla="*/ 16 w 24"/>
                <a:gd name="T89" fmla="*/ 28 h 34"/>
                <a:gd name="T90" fmla="*/ 14 w 24"/>
                <a:gd name="T91" fmla="*/ 30 h 34"/>
                <a:gd name="T92" fmla="*/ 11 w 24"/>
                <a:gd name="T93" fmla="*/ 30 h 34"/>
                <a:gd name="T94" fmla="*/ 11 w 24"/>
                <a:gd name="T95" fmla="*/ 30 h 34"/>
                <a:gd name="T96" fmla="*/ 6 w 24"/>
                <a:gd name="T97" fmla="*/ 30 h 34"/>
                <a:gd name="T98" fmla="*/ 3 w 24"/>
                <a:gd name="T99" fmla="*/ 27 h 34"/>
                <a:gd name="T100" fmla="*/ 0 w 24"/>
                <a:gd name="T10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34">
                  <a:moveTo>
                    <a:pt x="0" y="32"/>
                  </a:moveTo>
                  <a:lnTo>
                    <a:pt x="0" y="32"/>
                  </a:lnTo>
                  <a:lnTo>
                    <a:pt x="6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7" y="34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7" y="1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3" name="Freeform 315"/>
            <p:cNvSpPr>
              <a:spLocks/>
            </p:cNvSpPr>
            <p:nvPr/>
          </p:nvSpPr>
          <p:spPr bwMode="auto">
            <a:xfrm>
              <a:off x="2048" y="3670"/>
              <a:ext cx="21" cy="42"/>
            </a:xfrm>
            <a:custGeom>
              <a:avLst/>
              <a:gdLst>
                <a:gd name="T0" fmla="*/ 6 w 21"/>
                <a:gd name="T1" fmla="*/ 1 h 42"/>
                <a:gd name="T2" fmla="*/ 6 w 21"/>
                <a:gd name="T3" fmla="*/ 8 h 42"/>
                <a:gd name="T4" fmla="*/ 0 w 21"/>
                <a:gd name="T5" fmla="*/ 8 h 42"/>
                <a:gd name="T6" fmla="*/ 0 w 21"/>
                <a:gd name="T7" fmla="*/ 14 h 42"/>
                <a:gd name="T8" fmla="*/ 6 w 21"/>
                <a:gd name="T9" fmla="*/ 14 h 42"/>
                <a:gd name="T10" fmla="*/ 6 w 21"/>
                <a:gd name="T11" fmla="*/ 31 h 42"/>
                <a:gd name="T12" fmla="*/ 6 w 21"/>
                <a:gd name="T13" fmla="*/ 31 h 42"/>
                <a:gd name="T14" fmla="*/ 6 w 21"/>
                <a:gd name="T15" fmla="*/ 36 h 42"/>
                <a:gd name="T16" fmla="*/ 8 w 21"/>
                <a:gd name="T17" fmla="*/ 39 h 42"/>
                <a:gd name="T18" fmla="*/ 8 w 21"/>
                <a:gd name="T19" fmla="*/ 39 h 42"/>
                <a:gd name="T20" fmla="*/ 11 w 21"/>
                <a:gd name="T21" fmla="*/ 42 h 42"/>
                <a:gd name="T22" fmla="*/ 15 w 21"/>
                <a:gd name="T23" fmla="*/ 42 h 42"/>
                <a:gd name="T24" fmla="*/ 15 w 21"/>
                <a:gd name="T25" fmla="*/ 42 h 42"/>
                <a:gd name="T26" fmla="*/ 21 w 21"/>
                <a:gd name="T27" fmla="*/ 42 h 42"/>
                <a:gd name="T28" fmla="*/ 21 w 21"/>
                <a:gd name="T29" fmla="*/ 36 h 42"/>
                <a:gd name="T30" fmla="*/ 21 w 21"/>
                <a:gd name="T31" fmla="*/ 36 h 42"/>
                <a:gd name="T32" fmla="*/ 17 w 21"/>
                <a:gd name="T33" fmla="*/ 38 h 42"/>
                <a:gd name="T34" fmla="*/ 17 w 21"/>
                <a:gd name="T35" fmla="*/ 38 h 42"/>
                <a:gd name="T36" fmla="*/ 14 w 21"/>
                <a:gd name="T37" fmla="*/ 36 h 42"/>
                <a:gd name="T38" fmla="*/ 13 w 21"/>
                <a:gd name="T39" fmla="*/ 36 h 42"/>
                <a:gd name="T40" fmla="*/ 13 w 21"/>
                <a:gd name="T41" fmla="*/ 31 h 42"/>
                <a:gd name="T42" fmla="*/ 13 w 21"/>
                <a:gd name="T43" fmla="*/ 14 h 42"/>
                <a:gd name="T44" fmla="*/ 21 w 21"/>
                <a:gd name="T45" fmla="*/ 14 h 42"/>
                <a:gd name="T46" fmla="*/ 21 w 21"/>
                <a:gd name="T47" fmla="*/ 8 h 42"/>
                <a:gd name="T48" fmla="*/ 13 w 21"/>
                <a:gd name="T49" fmla="*/ 8 h 42"/>
                <a:gd name="T50" fmla="*/ 13 w 21"/>
                <a:gd name="T51" fmla="*/ 0 h 42"/>
                <a:gd name="T52" fmla="*/ 6 w 21"/>
                <a:gd name="T5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6" y="1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6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11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3" y="31"/>
                  </a:lnTo>
                  <a:lnTo>
                    <a:pt x="13" y="14"/>
                  </a:lnTo>
                  <a:lnTo>
                    <a:pt x="21" y="14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4" name="Freeform 316"/>
            <p:cNvSpPr>
              <a:spLocks noEditPoints="1"/>
            </p:cNvSpPr>
            <p:nvPr/>
          </p:nvSpPr>
          <p:spPr bwMode="auto">
            <a:xfrm>
              <a:off x="2073" y="3678"/>
              <a:ext cx="31" cy="34"/>
            </a:xfrm>
            <a:custGeom>
              <a:avLst/>
              <a:gdLst>
                <a:gd name="T0" fmla="*/ 31 w 31"/>
                <a:gd name="T1" fmla="*/ 18 h 34"/>
                <a:gd name="T2" fmla="*/ 31 w 31"/>
                <a:gd name="T3" fmla="*/ 18 h 34"/>
                <a:gd name="T4" fmla="*/ 31 w 31"/>
                <a:gd name="T5" fmla="*/ 16 h 34"/>
                <a:gd name="T6" fmla="*/ 31 w 31"/>
                <a:gd name="T7" fmla="*/ 16 h 34"/>
                <a:gd name="T8" fmla="*/ 31 w 31"/>
                <a:gd name="T9" fmla="*/ 10 h 34"/>
                <a:gd name="T10" fmla="*/ 28 w 31"/>
                <a:gd name="T11" fmla="*/ 6 h 34"/>
                <a:gd name="T12" fmla="*/ 24 w 31"/>
                <a:gd name="T13" fmla="*/ 2 h 34"/>
                <a:gd name="T14" fmla="*/ 21 w 31"/>
                <a:gd name="T15" fmla="*/ 0 h 34"/>
                <a:gd name="T16" fmla="*/ 17 w 31"/>
                <a:gd name="T17" fmla="*/ 0 h 34"/>
                <a:gd name="T18" fmla="*/ 17 w 31"/>
                <a:gd name="T19" fmla="*/ 0 h 34"/>
                <a:gd name="T20" fmla="*/ 10 w 31"/>
                <a:gd name="T21" fmla="*/ 2 h 34"/>
                <a:gd name="T22" fmla="*/ 4 w 31"/>
                <a:gd name="T23" fmla="*/ 6 h 34"/>
                <a:gd name="T24" fmla="*/ 1 w 31"/>
                <a:gd name="T25" fmla="*/ 12 h 34"/>
                <a:gd name="T26" fmla="*/ 0 w 31"/>
                <a:gd name="T27" fmla="*/ 17 h 34"/>
                <a:gd name="T28" fmla="*/ 0 w 31"/>
                <a:gd name="T29" fmla="*/ 17 h 34"/>
                <a:gd name="T30" fmla="*/ 1 w 31"/>
                <a:gd name="T31" fmla="*/ 24 h 34"/>
                <a:gd name="T32" fmla="*/ 4 w 31"/>
                <a:gd name="T33" fmla="*/ 30 h 34"/>
                <a:gd name="T34" fmla="*/ 10 w 31"/>
                <a:gd name="T35" fmla="*/ 32 h 34"/>
                <a:gd name="T36" fmla="*/ 18 w 31"/>
                <a:gd name="T37" fmla="*/ 34 h 34"/>
                <a:gd name="T38" fmla="*/ 18 w 31"/>
                <a:gd name="T39" fmla="*/ 34 h 34"/>
                <a:gd name="T40" fmla="*/ 25 w 31"/>
                <a:gd name="T41" fmla="*/ 34 h 34"/>
                <a:gd name="T42" fmla="*/ 29 w 31"/>
                <a:gd name="T43" fmla="*/ 32 h 34"/>
                <a:gd name="T44" fmla="*/ 28 w 31"/>
                <a:gd name="T45" fmla="*/ 28 h 34"/>
                <a:gd name="T46" fmla="*/ 28 w 31"/>
                <a:gd name="T47" fmla="*/ 28 h 34"/>
                <a:gd name="T48" fmla="*/ 24 w 31"/>
                <a:gd name="T49" fmla="*/ 30 h 34"/>
                <a:gd name="T50" fmla="*/ 18 w 31"/>
                <a:gd name="T51" fmla="*/ 30 h 34"/>
                <a:gd name="T52" fmla="*/ 18 w 31"/>
                <a:gd name="T53" fmla="*/ 30 h 34"/>
                <a:gd name="T54" fmla="*/ 14 w 31"/>
                <a:gd name="T55" fmla="*/ 28 h 34"/>
                <a:gd name="T56" fmla="*/ 10 w 31"/>
                <a:gd name="T57" fmla="*/ 27 h 34"/>
                <a:gd name="T58" fmla="*/ 7 w 31"/>
                <a:gd name="T59" fmla="*/ 24 h 34"/>
                <a:gd name="T60" fmla="*/ 7 w 31"/>
                <a:gd name="T61" fmla="*/ 18 h 34"/>
                <a:gd name="T62" fmla="*/ 31 w 31"/>
                <a:gd name="T63" fmla="*/ 18 h 34"/>
                <a:gd name="T64" fmla="*/ 7 w 31"/>
                <a:gd name="T65" fmla="*/ 14 h 34"/>
                <a:gd name="T66" fmla="*/ 7 w 31"/>
                <a:gd name="T67" fmla="*/ 14 h 34"/>
                <a:gd name="T68" fmla="*/ 7 w 31"/>
                <a:gd name="T69" fmla="*/ 12 h 34"/>
                <a:gd name="T70" fmla="*/ 8 w 31"/>
                <a:gd name="T71" fmla="*/ 7 h 34"/>
                <a:gd name="T72" fmla="*/ 13 w 31"/>
                <a:gd name="T73" fmla="*/ 6 h 34"/>
                <a:gd name="T74" fmla="*/ 17 w 31"/>
                <a:gd name="T75" fmla="*/ 5 h 34"/>
                <a:gd name="T76" fmla="*/ 17 w 31"/>
                <a:gd name="T77" fmla="*/ 5 h 34"/>
                <a:gd name="T78" fmla="*/ 21 w 31"/>
                <a:gd name="T79" fmla="*/ 6 h 34"/>
                <a:gd name="T80" fmla="*/ 24 w 31"/>
                <a:gd name="T81" fmla="*/ 7 h 34"/>
                <a:gd name="T82" fmla="*/ 25 w 31"/>
                <a:gd name="T83" fmla="*/ 12 h 34"/>
                <a:gd name="T84" fmla="*/ 25 w 31"/>
                <a:gd name="T85" fmla="*/ 14 h 34"/>
                <a:gd name="T86" fmla="*/ 7 w 31"/>
                <a:gd name="T8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34">
                  <a:moveTo>
                    <a:pt x="31" y="18"/>
                  </a:moveTo>
                  <a:lnTo>
                    <a:pt x="31" y="18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5" y="34"/>
                  </a:lnTo>
                  <a:lnTo>
                    <a:pt x="29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7" y="18"/>
                  </a:lnTo>
                  <a:lnTo>
                    <a:pt x="31" y="18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7" y="12"/>
                  </a:lnTo>
                  <a:lnTo>
                    <a:pt x="8" y="7"/>
                  </a:lnTo>
                  <a:lnTo>
                    <a:pt x="13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21" y="6"/>
                  </a:lnTo>
                  <a:lnTo>
                    <a:pt x="24" y="7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5" name="Freeform 317"/>
            <p:cNvSpPr>
              <a:spLocks/>
            </p:cNvSpPr>
            <p:nvPr/>
          </p:nvSpPr>
          <p:spPr bwMode="auto">
            <a:xfrm>
              <a:off x="2112" y="3678"/>
              <a:ext cx="18" cy="34"/>
            </a:xfrm>
            <a:custGeom>
              <a:avLst/>
              <a:gdLst>
                <a:gd name="T0" fmla="*/ 0 w 18"/>
                <a:gd name="T1" fmla="*/ 34 h 34"/>
                <a:gd name="T2" fmla="*/ 7 w 18"/>
                <a:gd name="T3" fmla="*/ 34 h 34"/>
                <a:gd name="T4" fmla="*/ 7 w 18"/>
                <a:gd name="T5" fmla="*/ 16 h 34"/>
                <a:gd name="T6" fmla="*/ 7 w 18"/>
                <a:gd name="T7" fmla="*/ 16 h 34"/>
                <a:gd name="T8" fmla="*/ 7 w 18"/>
                <a:gd name="T9" fmla="*/ 13 h 34"/>
                <a:gd name="T10" fmla="*/ 7 w 18"/>
                <a:gd name="T11" fmla="*/ 13 h 34"/>
                <a:gd name="T12" fmla="*/ 8 w 18"/>
                <a:gd name="T13" fmla="*/ 10 h 34"/>
                <a:gd name="T14" fmla="*/ 10 w 18"/>
                <a:gd name="T15" fmla="*/ 7 h 34"/>
                <a:gd name="T16" fmla="*/ 12 w 18"/>
                <a:gd name="T17" fmla="*/ 6 h 34"/>
                <a:gd name="T18" fmla="*/ 15 w 18"/>
                <a:gd name="T19" fmla="*/ 6 h 34"/>
                <a:gd name="T20" fmla="*/ 15 w 18"/>
                <a:gd name="T21" fmla="*/ 6 h 34"/>
                <a:gd name="T22" fmla="*/ 18 w 18"/>
                <a:gd name="T23" fmla="*/ 6 h 34"/>
                <a:gd name="T24" fmla="*/ 18 w 18"/>
                <a:gd name="T25" fmla="*/ 0 h 34"/>
                <a:gd name="T26" fmla="*/ 18 w 18"/>
                <a:gd name="T27" fmla="*/ 0 h 34"/>
                <a:gd name="T28" fmla="*/ 15 w 18"/>
                <a:gd name="T29" fmla="*/ 0 h 34"/>
                <a:gd name="T30" fmla="*/ 15 w 18"/>
                <a:gd name="T31" fmla="*/ 0 h 34"/>
                <a:gd name="T32" fmla="*/ 12 w 18"/>
                <a:gd name="T33" fmla="*/ 0 h 34"/>
                <a:gd name="T34" fmla="*/ 10 w 18"/>
                <a:gd name="T35" fmla="*/ 2 h 34"/>
                <a:gd name="T36" fmla="*/ 7 w 18"/>
                <a:gd name="T37" fmla="*/ 5 h 34"/>
                <a:gd name="T38" fmla="*/ 5 w 18"/>
                <a:gd name="T39" fmla="*/ 7 h 34"/>
                <a:gd name="T40" fmla="*/ 5 w 18"/>
                <a:gd name="T41" fmla="*/ 7 h 34"/>
                <a:gd name="T42" fmla="*/ 5 w 18"/>
                <a:gd name="T43" fmla="*/ 0 h 34"/>
                <a:gd name="T44" fmla="*/ 0 w 18"/>
                <a:gd name="T45" fmla="*/ 0 h 34"/>
                <a:gd name="T46" fmla="*/ 0 w 18"/>
                <a:gd name="T47" fmla="*/ 0 h 34"/>
                <a:gd name="T48" fmla="*/ 0 w 18"/>
                <a:gd name="T49" fmla="*/ 12 h 34"/>
                <a:gd name="T50" fmla="*/ 0 w 18"/>
                <a:gd name="T5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34">
                  <a:moveTo>
                    <a:pt x="0" y="34"/>
                  </a:moveTo>
                  <a:lnTo>
                    <a:pt x="7" y="3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6" name="Freeform 318"/>
            <p:cNvSpPr>
              <a:spLocks noEditPoints="1"/>
            </p:cNvSpPr>
            <p:nvPr/>
          </p:nvSpPr>
          <p:spPr bwMode="auto">
            <a:xfrm>
              <a:off x="2135" y="3666"/>
              <a:ext cx="9" cy="46"/>
            </a:xfrm>
            <a:custGeom>
              <a:avLst/>
              <a:gdLst>
                <a:gd name="T0" fmla="*/ 7 w 9"/>
                <a:gd name="T1" fmla="*/ 46 h 46"/>
                <a:gd name="T2" fmla="*/ 7 w 9"/>
                <a:gd name="T3" fmla="*/ 12 h 46"/>
                <a:gd name="T4" fmla="*/ 0 w 9"/>
                <a:gd name="T5" fmla="*/ 12 h 46"/>
                <a:gd name="T6" fmla="*/ 0 w 9"/>
                <a:gd name="T7" fmla="*/ 46 h 46"/>
                <a:gd name="T8" fmla="*/ 7 w 9"/>
                <a:gd name="T9" fmla="*/ 46 h 46"/>
                <a:gd name="T10" fmla="*/ 5 w 9"/>
                <a:gd name="T11" fmla="*/ 0 h 46"/>
                <a:gd name="T12" fmla="*/ 5 w 9"/>
                <a:gd name="T13" fmla="*/ 0 h 46"/>
                <a:gd name="T14" fmla="*/ 2 w 9"/>
                <a:gd name="T15" fmla="*/ 1 h 46"/>
                <a:gd name="T16" fmla="*/ 0 w 9"/>
                <a:gd name="T17" fmla="*/ 4 h 46"/>
                <a:gd name="T18" fmla="*/ 0 w 9"/>
                <a:gd name="T19" fmla="*/ 4 h 46"/>
                <a:gd name="T20" fmla="*/ 2 w 9"/>
                <a:gd name="T21" fmla="*/ 7 h 46"/>
                <a:gd name="T22" fmla="*/ 5 w 9"/>
                <a:gd name="T23" fmla="*/ 8 h 46"/>
                <a:gd name="T24" fmla="*/ 5 w 9"/>
                <a:gd name="T25" fmla="*/ 8 h 46"/>
                <a:gd name="T26" fmla="*/ 7 w 9"/>
                <a:gd name="T27" fmla="*/ 7 h 46"/>
                <a:gd name="T28" fmla="*/ 9 w 9"/>
                <a:gd name="T29" fmla="*/ 4 h 46"/>
                <a:gd name="T30" fmla="*/ 9 w 9"/>
                <a:gd name="T31" fmla="*/ 4 h 46"/>
                <a:gd name="T32" fmla="*/ 7 w 9"/>
                <a:gd name="T33" fmla="*/ 1 h 46"/>
                <a:gd name="T34" fmla="*/ 5 w 9"/>
                <a:gd name="T35" fmla="*/ 0 h 46"/>
                <a:gd name="T36" fmla="*/ 5 w 9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46">
                  <a:moveTo>
                    <a:pt x="7" y="46"/>
                  </a:moveTo>
                  <a:lnTo>
                    <a:pt x="7" y="12"/>
                  </a:lnTo>
                  <a:lnTo>
                    <a:pt x="0" y="12"/>
                  </a:lnTo>
                  <a:lnTo>
                    <a:pt x="0" y="46"/>
                  </a:lnTo>
                  <a:lnTo>
                    <a:pt x="7" y="46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7" name="Freeform 319"/>
            <p:cNvSpPr>
              <a:spLocks noEditPoints="1"/>
            </p:cNvSpPr>
            <p:nvPr/>
          </p:nvSpPr>
          <p:spPr bwMode="auto">
            <a:xfrm>
              <a:off x="2151" y="3666"/>
              <a:ext cx="34" cy="46"/>
            </a:xfrm>
            <a:custGeom>
              <a:avLst/>
              <a:gdLst>
                <a:gd name="T0" fmla="*/ 16 w 34"/>
                <a:gd name="T1" fmla="*/ 12 h 46"/>
                <a:gd name="T2" fmla="*/ 5 w 34"/>
                <a:gd name="T3" fmla="*/ 17 h 46"/>
                <a:gd name="T4" fmla="*/ 0 w 34"/>
                <a:gd name="T5" fmla="*/ 29 h 46"/>
                <a:gd name="T6" fmla="*/ 1 w 34"/>
                <a:gd name="T7" fmla="*/ 36 h 46"/>
                <a:gd name="T8" fmla="*/ 9 w 34"/>
                <a:gd name="T9" fmla="*/ 44 h 46"/>
                <a:gd name="T10" fmla="*/ 16 w 34"/>
                <a:gd name="T11" fmla="*/ 46 h 46"/>
                <a:gd name="T12" fmla="*/ 29 w 34"/>
                <a:gd name="T13" fmla="*/ 42 h 46"/>
                <a:gd name="T14" fmla="*/ 33 w 34"/>
                <a:gd name="T15" fmla="*/ 33 h 46"/>
                <a:gd name="T16" fmla="*/ 34 w 34"/>
                <a:gd name="T17" fmla="*/ 29 h 46"/>
                <a:gd name="T18" fmla="*/ 29 w 34"/>
                <a:gd name="T19" fmla="*/ 17 h 46"/>
                <a:gd name="T20" fmla="*/ 16 w 34"/>
                <a:gd name="T21" fmla="*/ 12 h 46"/>
                <a:gd name="T22" fmla="*/ 16 w 34"/>
                <a:gd name="T23" fmla="*/ 17 h 46"/>
                <a:gd name="T24" fmla="*/ 22 w 34"/>
                <a:gd name="T25" fmla="*/ 18 h 46"/>
                <a:gd name="T26" fmla="*/ 26 w 34"/>
                <a:gd name="T27" fmla="*/ 25 h 46"/>
                <a:gd name="T28" fmla="*/ 27 w 34"/>
                <a:gd name="T29" fmla="*/ 29 h 46"/>
                <a:gd name="T30" fmla="*/ 25 w 34"/>
                <a:gd name="T31" fmla="*/ 37 h 46"/>
                <a:gd name="T32" fmla="*/ 16 w 34"/>
                <a:gd name="T33" fmla="*/ 42 h 46"/>
                <a:gd name="T34" fmla="*/ 12 w 34"/>
                <a:gd name="T35" fmla="*/ 40 h 46"/>
                <a:gd name="T36" fmla="*/ 7 w 34"/>
                <a:gd name="T37" fmla="*/ 35 h 46"/>
                <a:gd name="T38" fmla="*/ 7 w 34"/>
                <a:gd name="T39" fmla="*/ 29 h 46"/>
                <a:gd name="T40" fmla="*/ 8 w 34"/>
                <a:gd name="T41" fmla="*/ 21 h 46"/>
                <a:gd name="T42" fmla="*/ 16 w 34"/>
                <a:gd name="T43" fmla="*/ 17 h 46"/>
                <a:gd name="T44" fmla="*/ 9 w 34"/>
                <a:gd name="T45" fmla="*/ 7 h 46"/>
                <a:gd name="T46" fmla="*/ 12 w 34"/>
                <a:gd name="T47" fmla="*/ 7 h 46"/>
                <a:gd name="T48" fmla="*/ 14 w 34"/>
                <a:gd name="T49" fmla="*/ 4 h 46"/>
                <a:gd name="T50" fmla="*/ 9 w 34"/>
                <a:gd name="T51" fmla="*/ 0 h 46"/>
                <a:gd name="T52" fmla="*/ 8 w 34"/>
                <a:gd name="T53" fmla="*/ 1 h 46"/>
                <a:gd name="T54" fmla="*/ 7 w 34"/>
                <a:gd name="T55" fmla="*/ 4 h 46"/>
                <a:gd name="T56" fmla="*/ 9 w 34"/>
                <a:gd name="T57" fmla="*/ 7 h 46"/>
                <a:gd name="T58" fmla="*/ 23 w 34"/>
                <a:gd name="T59" fmla="*/ 7 h 46"/>
                <a:gd name="T60" fmla="*/ 26 w 34"/>
                <a:gd name="T61" fmla="*/ 7 h 46"/>
                <a:gd name="T62" fmla="*/ 27 w 34"/>
                <a:gd name="T63" fmla="*/ 4 h 46"/>
                <a:gd name="T64" fmla="*/ 23 w 34"/>
                <a:gd name="T65" fmla="*/ 0 h 46"/>
                <a:gd name="T66" fmla="*/ 21 w 34"/>
                <a:gd name="T67" fmla="*/ 1 h 46"/>
                <a:gd name="T68" fmla="*/ 19 w 34"/>
                <a:gd name="T69" fmla="*/ 4 h 46"/>
                <a:gd name="T70" fmla="*/ 23 w 34"/>
                <a:gd name="T7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" h="46">
                  <a:moveTo>
                    <a:pt x="16" y="12"/>
                  </a:moveTo>
                  <a:lnTo>
                    <a:pt x="16" y="12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9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3" y="44"/>
                  </a:lnTo>
                  <a:lnTo>
                    <a:pt x="29" y="42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2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6" y="12"/>
                  </a:lnTo>
                  <a:lnTo>
                    <a:pt x="16" y="12"/>
                  </a:lnTo>
                  <a:close/>
                  <a:moveTo>
                    <a:pt x="16" y="17"/>
                  </a:moveTo>
                  <a:lnTo>
                    <a:pt x="16" y="17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26" y="25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35"/>
                  </a:lnTo>
                  <a:lnTo>
                    <a:pt x="25" y="37"/>
                  </a:lnTo>
                  <a:lnTo>
                    <a:pt x="21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0"/>
                  </a:lnTo>
                  <a:lnTo>
                    <a:pt x="9" y="37"/>
                  </a:lnTo>
                  <a:lnTo>
                    <a:pt x="7" y="35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6" y="17"/>
                  </a:lnTo>
                  <a:lnTo>
                    <a:pt x="16" y="1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26" y="7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1" name="Rectangle 323"/>
            <p:cNvSpPr>
              <a:spLocks noChangeArrowheads="1"/>
            </p:cNvSpPr>
            <p:nvPr/>
          </p:nvSpPr>
          <p:spPr bwMode="auto">
            <a:xfrm>
              <a:off x="958" y="3612"/>
              <a:ext cx="18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3" name="Freeform 345"/>
            <p:cNvSpPr>
              <a:spLocks/>
            </p:cNvSpPr>
            <p:nvPr/>
          </p:nvSpPr>
          <p:spPr bwMode="auto">
            <a:xfrm>
              <a:off x="6103" y="3587"/>
              <a:ext cx="28" cy="44"/>
            </a:xfrm>
            <a:custGeom>
              <a:avLst/>
              <a:gdLst>
                <a:gd name="T0" fmla="*/ 0 w 28"/>
                <a:gd name="T1" fmla="*/ 44 h 44"/>
                <a:gd name="T2" fmla="*/ 28 w 28"/>
                <a:gd name="T3" fmla="*/ 44 h 44"/>
                <a:gd name="T4" fmla="*/ 28 w 28"/>
                <a:gd name="T5" fmla="*/ 40 h 44"/>
                <a:gd name="T6" fmla="*/ 5 w 28"/>
                <a:gd name="T7" fmla="*/ 40 h 44"/>
                <a:gd name="T8" fmla="*/ 5 w 28"/>
                <a:gd name="T9" fmla="*/ 0 h 44"/>
                <a:gd name="T10" fmla="*/ 0 w 28"/>
                <a:gd name="T11" fmla="*/ 0 h 44"/>
                <a:gd name="T12" fmla="*/ 0 w 2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lnTo>
                    <a:pt x="28" y="44"/>
                  </a:lnTo>
                  <a:lnTo>
                    <a:pt x="28" y="40"/>
                  </a:lnTo>
                  <a:lnTo>
                    <a:pt x="5" y="4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4" name="Freeform 346"/>
            <p:cNvSpPr>
              <a:spLocks noEditPoints="1"/>
            </p:cNvSpPr>
            <p:nvPr/>
          </p:nvSpPr>
          <p:spPr bwMode="auto">
            <a:xfrm>
              <a:off x="6136" y="3587"/>
              <a:ext cx="9" cy="44"/>
            </a:xfrm>
            <a:custGeom>
              <a:avLst/>
              <a:gdLst>
                <a:gd name="T0" fmla="*/ 7 w 9"/>
                <a:gd name="T1" fmla="*/ 44 h 44"/>
                <a:gd name="T2" fmla="*/ 7 w 9"/>
                <a:gd name="T3" fmla="*/ 12 h 44"/>
                <a:gd name="T4" fmla="*/ 0 w 9"/>
                <a:gd name="T5" fmla="*/ 12 h 44"/>
                <a:gd name="T6" fmla="*/ 0 w 9"/>
                <a:gd name="T7" fmla="*/ 44 h 44"/>
                <a:gd name="T8" fmla="*/ 7 w 9"/>
                <a:gd name="T9" fmla="*/ 44 h 44"/>
                <a:gd name="T10" fmla="*/ 4 w 9"/>
                <a:gd name="T11" fmla="*/ 0 h 44"/>
                <a:gd name="T12" fmla="*/ 4 w 9"/>
                <a:gd name="T13" fmla="*/ 0 h 44"/>
                <a:gd name="T14" fmla="*/ 2 w 9"/>
                <a:gd name="T15" fmla="*/ 0 h 44"/>
                <a:gd name="T16" fmla="*/ 0 w 9"/>
                <a:gd name="T17" fmla="*/ 3 h 44"/>
                <a:gd name="T18" fmla="*/ 0 w 9"/>
                <a:gd name="T19" fmla="*/ 3 h 44"/>
                <a:gd name="T20" fmla="*/ 2 w 9"/>
                <a:gd name="T21" fmla="*/ 5 h 44"/>
                <a:gd name="T22" fmla="*/ 4 w 9"/>
                <a:gd name="T23" fmla="*/ 7 h 44"/>
                <a:gd name="T24" fmla="*/ 4 w 9"/>
                <a:gd name="T25" fmla="*/ 7 h 44"/>
                <a:gd name="T26" fmla="*/ 7 w 9"/>
                <a:gd name="T27" fmla="*/ 5 h 44"/>
                <a:gd name="T28" fmla="*/ 9 w 9"/>
                <a:gd name="T29" fmla="*/ 3 h 44"/>
                <a:gd name="T30" fmla="*/ 9 w 9"/>
                <a:gd name="T31" fmla="*/ 3 h 44"/>
                <a:gd name="T32" fmla="*/ 7 w 9"/>
                <a:gd name="T33" fmla="*/ 0 h 44"/>
                <a:gd name="T34" fmla="*/ 4 w 9"/>
                <a:gd name="T35" fmla="*/ 0 h 44"/>
                <a:gd name="T36" fmla="*/ 4 w 9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44">
                  <a:moveTo>
                    <a:pt x="7" y="44"/>
                  </a:moveTo>
                  <a:lnTo>
                    <a:pt x="7" y="12"/>
                  </a:lnTo>
                  <a:lnTo>
                    <a:pt x="0" y="12"/>
                  </a:lnTo>
                  <a:lnTo>
                    <a:pt x="0" y="44"/>
                  </a:lnTo>
                  <a:lnTo>
                    <a:pt x="7" y="4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5" name="Freeform 347"/>
            <p:cNvSpPr>
              <a:spLocks noEditPoints="1"/>
            </p:cNvSpPr>
            <p:nvPr/>
          </p:nvSpPr>
          <p:spPr bwMode="auto">
            <a:xfrm>
              <a:off x="6153" y="3587"/>
              <a:ext cx="8" cy="44"/>
            </a:xfrm>
            <a:custGeom>
              <a:avLst/>
              <a:gdLst>
                <a:gd name="T0" fmla="*/ 7 w 8"/>
                <a:gd name="T1" fmla="*/ 44 h 44"/>
                <a:gd name="T2" fmla="*/ 7 w 8"/>
                <a:gd name="T3" fmla="*/ 12 h 44"/>
                <a:gd name="T4" fmla="*/ 1 w 8"/>
                <a:gd name="T5" fmla="*/ 12 h 44"/>
                <a:gd name="T6" fmla="*/ 1 w 8"/>
                <a:gd name="T7" fmla="*/ 44 h 44"/>
                <a:gd name="T8" fmla="*/ 7 w 8"/>
                <a:gd name="T9" fmla="*/ 44 h 44"/>
                <a:gd name="T10" fmla="*/ 4 w 8"/>
                <a:gd name="T11" fmla="*/ 0 h 44"/>
                <a:gd name="T12" fmla="*/ 4 w 8"/>
                <a:gd name="T13" fmla="*/ 0 h 44"/>
                <a:gd name="T14" fmla="*/ 1 w 8"/>
                <a:gd name="T15" fmla="*/ 0 h 44"/>
                <a:gd name="T16" fmla="*/ 0 w 8"/>
                <a:gd name="T17" fmla="*/ 3 h 44"/>
                <a:gd name="T18" fmla="*/ 0 w 8"/>
                <a:gd name="T19" fmla="*/ 3 h 44"/>
                <a:gd name="T20" fmla="*/ 1 w 8"/>
                <a:gd name="T21" fmla="*/ 5 h 44"/>
                <a:gd name="T22" fmla="*/ 4 w 8"/>
                <a:gd name="T23" fmla="*/ 7 h 44"/>
                <a:gd name="T24" fmla="*/ 4 w 8"/>
                <a:gd name="T25" fmla="*/ 7 h 44"/>
                <a:gd name="T26" fmla="*/ 7 w 8"/>
                <a:gd name="T27" fmla="*/ 5 h 44"/>
                <a:gd name="T28" fmla="*/ 8 w 8"/>
                <a:gd name="T29" fmla="*/ 3 h 44"/>
                <a:gd name="T30" fmla="*/ 8 w 8"/>
                <a:gd name="T31" fmla="*/ 3 h 44"/>
                <a:gd name="T32" fmla="*/ 7 w 8"/>
                <a:gd name="T33" fmla="*/ 0 h 44"/>
                <a:gd name="T34" fmla="*/ 4 w 8"/>
                <a:gd name="T35" fmla="*/ 0 h 44"/>
                <a:gd name="T36" fmla="*/ 4 w 8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4">
                  <a:moveTo>
                    <a:pt x="7" y="44"/>
                  </a:moveTo>
                  <a:lnTo>
                    <a:pt x="7" y="12"/>
                  </a:lnTo>
                  <a:lnTo>
                    <a:pt x="1" y="12"/>
                  </a:lnTo>
                  <a:lnTo>
                    <a:pt x="1" y="44"/>
                  </a:lnTo>
                  <a:lnTo>
                    <a:pt x="7" y="4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6" name="Freeform 348"/>
            <p:cNvSpPr>
              <a:spLocks/>
            </p:cNvSpPr>
            <p:nvPr/>
          </p:nvSpPr>
          <p:spPr bwMode="auto">
            <a:xfrm>
              <a:off x="6171" y="3584"/>
              <a:ext cx="29" cy="47"/>
            </a:xfrm>
            <a:custGeom>
              <a:avLst/>
              <a:gdLst>
                <a:gd name="T0" fmla="*/ 5 w 29"/>
                <a:gd name="T1" fmla="*/ 0 h 47"/>
                <a:gd name="T2" fmla="*/ 0 w 29"/>
                <a:gd name="T3" fmla="*/ 0 h 47"/>
                <a:gd name="T4" fmla="*/ 0 w 29"/>
                <a:gd name="T5" fmla="*/ 47 h 47"/>
                <a:gd name="T6" fmla="*/ 5 w 29"/>
                <a:gd name="T7" fmla="*/ 47 h 47"/>
                <a:gd name="T8" fmla="*/ 5 w 29"/>
                <a:gd name="T9" fmla="*/ 35 h 47"/>
                <a:gd name="T10" fmla="*/ 10 w 29"/>
                <a:gd name="T11" fmla="*/ 32 h 47"/>
                <a:gd name="T12" fmla="*/ 22 w 29"/>
                <a:gd name="T13" fmla="*/ 47 h 47"/>
                <a:gd name="T14" fmla="*/ 29 w 29"/>
                <a:gd name="T15" fmla="*/ 47 h 47"/>
                <a:gd name="T16" fmla="*/ 14 w 29"/>
                <a:gd name="T17" fmla="*/ 28 h 47"/>
                <a:gd name="T18" fmla="*/ 28 w 29"/>
                <a:gd name="T19" fmla="*/ 15 h 47"/>
                <a:gd name="T20" fmla="*/ 19 w 29"/>
                <a:gd name="T21" fmla="*/ 15 h 47"/>
                <a:gd name="T22" fmla="*/ 10 w 29"/>
                <a:gd name="T23" fmla="*/ 26 h 47"/>
                <a:gd name="T24" fmla="*/ 10 w 29"/>
                <a:gd name="T25" fmla="*/ 26 h 47"/>
                <a:gd name="T26" fmla="*/ 7 w 29"/>
                <a:gd name="T27" fmla="*/ 31 h 47"/>
                <a:gd name="T28" fmla="*/ 5 w 29"/>
                <a:gd name="T29" fmla="*/ 31 h 47"/>
                <a:gd name="T30" fmla="*/ 5 w 29"/>
                <a:gd name="T3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7">
                  <a:moveTo>
                    <a:pt x="5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5" y="35"/>
                  </a:lnTo>
                  <a:lnTo>
                    <a:pt x="10" y="32"/>
                  </a:lnTo>
                  <a:lnTo>
                    <a:pt x="22" y="47"/>
                  </a:lnTo>
                  <a:lnTo>
                    <a:pt x="29" y="47"/>
                  </a:lnTo>
                  <a:lnTo>
                    <a:pt x="14" y="28"/>
                  </a:lnTo>
                  <a:lnTo>
                    <a:pt x="28" y="15"/>
                  </a:lnTo>
                  <a:lnTo>
                    <a:pt x="19" y="1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7" name="Freeform 349"/>
            <p:cNvSpPr>
              <a:spLocks noEditPoints="1"/>
            </p:cNvSpPr>
            <p:nvPr/>
          </p:nvSpPr>
          <p:spPr bwMode="auto">
            <a:xfrm>
              <a:off x="6203" y="3598"/>
              <a:ext cx="30" cy="35"/>
            </a:xfrm>
            <a:custGeom>
              <a:avLst/>
              <a:gdLst>
                <a:gd name="T0" fmla="*/ 30 w 30"/>
                <a:gd name="T1" fmla="*/ 18 h 35"/>
                <a:gd name="T2" fmla="*/ 30 w 30"/>
                <a:gd name="T3" fmla="*/ 18 h 35"/>
                <a:gd name="T4" fmla="*/ 30 w 30"/>
                <a:gd name="T5" fmla="*/ 15 h 35"/>
                <a:gd name="T6" fmla="*/ 30 w 30"/>
                <a:gd name="T7" fmla="*/ 15 h 35"/>
                <a:gd name="T8" fmla="*/ 29 w 30"/>
                <a:gd name="T9" fmla="*/ 11 h 35"/>
                <a:gd name="T10" fmla="*/ 28 w 30"/>
                <a:gd name="T11" fmla="*/ 6 h 35"/>
                <a:gd name="T12" fmla="*/ 23 w 30"/>
                <a:gd name="T13" fmla="*/ 1 h 35"/>
                <a:gd name="T14" fmla="*/ 19 w 30"/>
                <a:gd name="T15" fmla="*/ 1 h 35"/>
                <a:gd name="T16" fmla="*/ 15 w 30"/>
                <a:gd name="T17" fmla="*/ 0 h 35"/>
                <a:gd name="T18" fmla="*/ 15 w 30"/>
                <a:gd name="T19" fmla="*/ 0 h 35"/>
                <a:gd name="T20" fmla="*/ 9 w 30"/>
                <a:gd name="T21" fmla="*/ 1 h 35"/>
                <a:gd name="T22" fmla="*/ 4 w 30"/>
                <a:gd name="T23" fmla="*/ 6 h 35"/>
                <a:gd name="T24" fmla="*/ 0 w 30"/>
                <a:gd name="T25" fmla="*/ 11 h 35"/>
                <a:gd name="T26" fmla="*/ 0 w 30"/>
                <a:gd name="T27" fmla="*/ 18 h 35"/>
                <a:gd name="T28" fmla="*/ 0 w 30"/>
                <a:gd name="T29" fmla="*/ 18 h 35"/>
                <a:gd name="T30" fmla="*/ 0 w 30"/>
                <a:gd name="T31" fmla="*/ 25 h 35"/>
                <a:gd name="T32" fmla="*/ 4 w 30"/>
                <a:gd name="T33" fmla="*/ 29 h 35"/>
                <a:gd name="T34" fmla="*/ 9 w 30"/>
                <a:gd name="T35" fmla="*/ 33 h 35"/>
                <a:gd name="T36" fmla="*/ 16 w 30"/>
                <a:gd name="T37" fmla="*/ 35 h 35"/>
                <a:gd name="T38" fmla="*/ 16 w 30"/>
                <a:gd name="T39" fmla="*/ 35 h 35"/>
                <a:gd name="T40" fmla="*/ 23 w 30"/>
                <a:gd name="T41" fmla="*/ 33 h 35"/>
                <a:gd name="T42" fmla="*/ 28 w 30"/>
                <a:gd name="T43" fmla="*/ 32 h 35"/>
                <a:gd name="T44" fmla="*/ 28 w 30"/>
                <a:gd name="T45" fmla="*/ 28 h 35"/>
                <a:gd name="T46" fmla="*/ 28 w 30"/>
                <a:gd name="T47" fmla="*/ 28 h 35"/>
                <a:gd name="T48" fmla="*/ 23 w 30"/>
                <a:gd name="T49" fmla="*/ 29 h 35"/>
                <a:gd name="T50" fmla="*/ 18 w 30"/>
                <a:gd name="T51" fmla="*/ 29 h 35"/>
                <a:gd name="T52" fmla="*/ 18 w 30"/>
                <a:gd name="T53" fmla="*/ 29 h 35"/>
                <a:gd name="T54" fmla="*/ 12 w 30"/>
                <a:gd name="T55" fmla="*/ 29 h 35"/>
                <a:gd name="T56" fmla="*/ 9 w 30"/>
                <a:gd name="T57" fmla="*/ 26 h 35"/>
                <a:gd name="T58" fmla="*/ 7 w 30"/>
                <a:gd name="T59" fmla="*/ 24 h 35"/>
                <a:gd name="T60" fmla="*/ 5 w 30"/>
                <a:gd name="T61" fmla="*/ 18 h 35"/>
                <a:gd name="T62" fmla="*/ 30 w 30"/>
                <a:gd name="T63" fmla="*/ 18 h 35"/>
                <a:gd name="T64" fmla="*/ 5 w 30"/>
                <a:gd name="T65" fmla="*/ 14 h 35"/>
                <a:gd name="T66" fmla="*/ 5 w 30"/>
                <a:gd name="T67" fmla="*/ 14 h 35"/>
                <a:gd name="T68" fmla="*/ 7 w 30"/>
                <a:gd name="T69" fmla="*/ 11 h 35"/>
                <a:gd name="T70" fmla="*/ 8 w 30"/>
                <a:gd name="T71" fmla="*/ 8 h 35"/>
                <a:gd name="T72" fmla="*/ 11 w 30"/>
                <a:gd name="T73" fmla="*/ 6 h 35"/>
                <a:gd name="T74" fmla="*/ 15 w 30"/>
                <a:gd name="T75" fmla="*/ 4 h 35"/>
                <a:gd name="T76" fmla="*/ 15 w 30"/>
                <a:gd name="T77" fmla="*/ 4 h 35"/>
                <a:gd name="T78" fmla="*/ 19 w 30"/>
                <a:gd name="T79" fmla="*/ 6 h 35"/>
                <a:gd name="T80" fmla="*/ 22 w 30"/>
                <a:gd name="T81" fmla="*/ 8 h 35"/>
                <a:gd name="T82" fmla="*/ 23 w 30"/>
                <a:gd name="T83" fmla="*/ 11 h 35"/>
                <a:gd name="T84" fmla="*/ 23 w 30"/>
                <a:gd name="T85" fmla="*/ 14 h 35"/>
                <a:gd name="T86" fmla="*/ 5 w 30"/>
                <a:gd name="T8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35">
                  <a:moveTo>
                    <a:pt x="30" y="18"/>
                  </a:moveTo>
                  <a:lnTo>
                    <a:pt x="30" y="1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1"/>
                  </a:lnTo>
                  <a:lnTo>
                    <a:pt x="28" y="6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4" y="29"/>
                  </a:lnTo>
                  <a:lnTo>
                    <a:pt x="9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23" y="33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18"/>
                  </a:lnTo>
                  <a:lnTo>
                    <a:pt x="30" y="18"/>
                  </a:lnTo>
                  <a:close/>
                  <a:moveTo>
                    <a:pt x="5" y="14"/>
                  </a:moveTo>
                  <a:lnTo>
                    <a:pt x="5" y="14"/>
                  </a:lnTo>
                  <a:lnTo>
                    <a:pt x="7" y="11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6"/>
                  </a:lnTo>
                  <a:lnTo>
                    <a:pt x="22" y="8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8" name="Freeform 350"/>
            <p:cNvSpPr>
              <a:spLocks/>
            </p:cNvSpPr>
            <p:nvPr/>
          </p:nvSpPr>
          <p:spPr bwMode="auto">
            <a:xfrm>
              <a:off x="6240" y="3598"/>
              <a:ext cx="31" cy="33"/>
            </a:xfrm>
            <a:custGeom>
              <a:avLst/>
              <a:gdLst>
                <a:gd name="T0" fmla="*/ 2 w 31"/>
                <a:gd name="T1" fmla="*/ 33 h 33"/>
                <a:gd name="T2" fmla="*/ 7 w 31"/>
                <a:gd name="T3" fmla="*/ 33 h 33"/>
                <a:gd name="T4" fmla="*/ 7 w 31"/>
                <a:gd name="T5" fmla="*/ 14 h 33"/>
                <a:gd name="T6" fmla="*/ 7 w 31"/>
                <a:gd name="T7" fmla="*/ 14 h 33"/>
                <a:gd name="T8" fmla="*/ 9 w 31"/>
                <a:gd name="T9" fmla="*/ 11 h 33"/>
                <a:gd name="T10" fmla="*/ 9 w 31"/>
                <a:gd name="T11" fmla="*/ 11 h 33"/>
                <a:gd name="T12" fmla="*/ 11 w 31"/>
                <a:gd name="T13" fmla="*/ 7 h 33"/>
                <a:gd name="T14" fmla="*/ 14 w 31"/>
                <a:gd name="T15" fmla="*/ 6 h 33"/>
                <a:gd name="T16" fmla="*/ 17 w 31"/>
                <a:gd name="T17" fmla="*/ 6 h 33"/>
                <a:gd name="T18" fmla="*/ 17 w 31"/>
                <a:gd name="T19" fmla="*/ 6 h 33"/>
                <a:gd name="T20" fmla="*/ 20 w 31"/>
                <a:gd name="T21" fmla="*/ 6 h 33"/>
                <a:gd name="T22" fmla="*/ 22 w 31"/>
                <a:gd name="T23" fmla="*/ 8 h 33"/>
                <a:gd name="T24" fmla="*/ 24 w 31"/>
                <a:gd name="T25" fmla="*/ 11 h 33"/>
                <a:gd name="T26" fmla="*/ 25 w 31"/>
                <a:gd name="T27" fmla="*/ 15 h 33"/>
                <a:gd name="T28" fmla="*/ 25 w 31"/>
                <a:gd name="T29" fmla="*/ 33 h 33"/>
                <a:gd name="T30" fmla="*/ 31 w 31"/>
                <a:gd name="T31" fmla="*/ 33 h 33"/>
                <a:gd name="T32" fmla="*/ 31 w 31"/>
                <a:gd name="T33" fmla="*/ 14 h 33"/>
                <a:gd name="T34" fmla="*/ 31 w 31"/>
                <a:gd name="T35" fmla="*/ 14 h 33"/>
                <a:gd name="T36" fmla="*/ 29 w 31"/>
                <a:gd name="T37" fmla="*/ 7 h 33"/>
                <a:gd name="T38" fmla="*/ 27 w 31"/>
                <a:gd name="T39" fmla="*/ 3 h 33"/>
                <a:gd name="T40" fmla="*/ 22 w 31"/>
                <a:gd name="T41" fmla="*/ 1 h 33"/>
                <a:gd name="T42" fmla="*/ 18 w 31"/>
                <a:gd name="T43" fmla="*/ 0 h 33"/>
                <a:gd name="T44" fmla="*/ 18 w 31"/>
                <a:gd name="T45" fmla="*/ 0 h 33"/>
                <a:gd name="T46" fmla="*/ 14 w 31"/>
                <a:gd name="T47" fmla="*/ 1 h 33"/>
                <a:gd name="T48" fmla="*/ 11 w 31"/>
                <a:gd name="T49" fmla="*/ 3 h 33"/>
                <a:gd name="T50" fmla="*/ 9 w 31"/>
                <a:gd name="T51" fmla="*/ 4 h 33"/>
                <a:gd name="T52" fmla="*/ 7 w 31"/>
                <a:gd name="T53" fmla="*/ 7 h 33"/>
                <a:gd name="T54" fmla="*/ 7 w 31"/>
                <a:gd name="T55" fmla="*/ 7 h 33"/>
                <a:gd name="T56" fmla="*/ 6 w 31"/>
                <a:gd name="T57" fmla="*/ 1 h 33"/>
                <a:gd name="T58" fmla="*/ 0 w 31"/>
                <a:gd name="T59" fmla="*/ 1 h 33"/>
                <a:gd name="T60" fmla="*/ 0 w 31"/>
                <a:gd name="T61" fmla="*/ 1 h 33"/>
                <a:gd name="T62" fmla="*/ 2 w 31"/>
                <a:gd name="T63" fmla="*/ 10 h 33"/>
                <a:gd name="T64" fmla="*/ 2 w 31"/>
                <a:gd name="T6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3">
                  <a:moveTo>
                    <a:pt x="2" y="33"/>
                  </a:moveTo>
                  <a:lnTo>
                    <a:pt x="7" y="3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5" y="33"/>
                  </a:lnTo>
                  <a:lnTo>
                    <a:pt x="31" y="3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9" y="7"/>
                  </a:lnTo>
                  <a:lnTo>
                    <a:pt x="27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0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9" name="Freeform 351"/>
            <p:cNvSpPr>
              <a:spLocks/>
            </p:cNvSpPr>
            <p:nvPr/>
          </p:nvSpPr>
          <p:spPr bwMode="auto">
            <a:xfrm>
              <a:off x="6280" y="3598"/>
              <a:ext cx="31" cy="33"/>
            </a:xfrm>
            <a:custGeom>
              <a:avLst/>
              <a:gdLst>
                <a:gd name="T0" fmla="*/ 2 w 31"/>
                <a:gd name="T1" fmla="*/ 33 h 33"/>
                <a:gd name="T2" fmla="*/ 7 w 31"/>
                <a:gd name="T3" fmla="*/ 33 h 33"/>
                <a:gd name="T4" fmla="*/ 7 w 31"/>
                <a:gd name="T5" fmla="*/ 14 h 33"/>
                <a:gd name="T6" fmla="*/ 7 w 31"/>
                <a:gd name="T7" fmla="*/ 14 h 33"/>
                <a:gd name="T8" fmla="*/ 9 w 31"/>
                <a:gd name="T9" fmla="*/ 11 h 33"/>
                <a:gd name="T10" fmla="*/ 9 w 31"/>
                <a:gd name="T11" fmla="*/ 11 h 33"/>
                <a:gd name="T12" fmla="*/ 12 w 31"/>
                <a:gd name="T13" fmla="*/ 7 h 33"/>
                <a:gd name="T14" fmla="*/ 14 w 31"/>
                <a:gd name="T15" fmla="*/ 6 h 33"/>
                <a:gd name="T16" fmla="*/ 17 w 31"/>
                <a:gd name="T17" fmla="*/ 6 h 33"/>
                <a:gd name="T18" fmla="*/ 17 w 31"/>
                <a:gd name="T19" fmla="*/ 6 h 33"/>
                <a:gd name="T20" fmla="*/ 20 w 31"/>
                <a:gd name="T21" fmla="*/ 6 h 33"/>
                <a:gd name="T22" fmla="*/ 23 w 31"/>
                <a:gd name="T23" fmla="*/ 8 h 33"/>
                <a:gd name="T24" fmla="*/ 24 w 31"/>
                <a:gd name="T25" fmla="*/ 11 h 33"/>
                <a:gd name="T26" fmla="*/ 25 w 31"/>
                <a:gd name="T27" fmla="*/ 15 h 33"/>
                <a:gd name="T28" fmla="*/ 25 w 31"/>
                <a:gd name="T29" fmla="*/ 33 h 33"/>
                <a:gd name="T30" fmla="*/ 31 w 31"/>
                <a:gd name="T31" fmla="*/ 33 h 33"/>
                <a:gd name="T32" fmla="*/ 31 w 31"/>
                <a:gd name="T33" fmla="*/ 14 h 33"/>
                <a:gd name="T34" fmla="*/ 31 w 31"/>
                <a:gd name="T35" fmla="*/ 14 h 33"/>
                <a:gd name="T36" fmla="*/ 30 w 31"/>
                <a:gd name="T37" fmla="*/ 7 h 33"/>
                <a:gd name="T38" fmla="*/ 27 w 31"/>
                <a:gd name="T39" fmla="*/ 3 h 33"/>
                <a:gd name="T40" fmla="*/ 23 w 31"/>
                <a:gd name="T41" fmla="*/ 1 h 33"/>
                <a:gd name="T42" fmla="*/ 18 w 31"/>
                <a:gd name="T43" fmla="*/ 0 h 33"/>
                <a:gd name="T44" fmla="*/ 18 w 31"/>
                <a:gd name="T45" fmla="*/ 0 h 33"/>
                <a:gd name="T46" fmla="*/ 14 w 31"/>
                <a:gd name="T47" fmla="*/ 1 h 33"/>
                <a:gd name="T48" fmla="*/ 12 w 31"/>
                <a:gd name="T49" fmla="*/ 3 h 33"/>
                <a:gd name="T50" fmla="*/ 9 w 31"/>
                <a:gd name="T51" fmla="*/ 4 h 33"/>
                <a:gd name="T52" fmla="*/ 7 w 31"/>
                <a:gd name="T53" fmla="*/ 7 h 33"/>
                <a:gd name="T54" fmla="*/ 7 w 31"/>
                <a:gd name="T55" fmla="*/ 7 h 33"/>
                <a:gd name="T56" fmla="*/ 7 w 31"/>
                <a:gd name="T57" fmla="*/ 1 h 33"/>
                <a:gd name="T58" fmla="*/ 0 w 31"/>
                <a:gd name="T59" fmla="*/ 1 h 33"/>
                <a:gd name="T60" fmla="*/ 0 w 31"/>
                <a:gd name="T61" fmla="*/ 1 h 33"/>
                <a:gd name="T62" fmla="*/ 2 w 31"/>
                <a:gd name="T63" fmla="*/ 10 h 33"/>
                <a:gd name="T64" fmla="*/ 2 w 31"/>
                <a:gd name="T6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3">
                  <a:moveTo>
                    <a:pt x="2" y="33"/>
                  </a:moveTo>
                  <a:lnTo>
                    <a:pt x="7" y="3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3" y="8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5" y="33"/>
                  </a:lnTo>
                  <a:lnTo>
                    <a:pt x="31" y="3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0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0" name="Freeform 352"/>
            <p:cNvSpPr>
              <a:spLocks noEditPoints="1"/>
            </p:cNvSpPr>
            <p:nvPr/>
          </p:nvSpPr>
          <p:spPr bwMode="auto">
            <a:xfrm>
              <a:off x="6319" y="3598"/>
              <a:ext cx="31" cy="35"/>
            </a:xfrm>
            <a:custGeom>
              <a:avLst/>
              <a:gdLst>
                <a:gd name="T0" fmla="*/ 31 w 31"/>
                <a:gd name="T1" fmla="*/ 18 h 35"/>
                <a:gd name="T2" fmla="*/ 31 w 31"/>
                <a:gd name="T3" fmla="*/ 18 h 35"/>
                <a:gd name="T4" fmla="*/ 31 w 31"/>
                <a:gd name="T5" fmla="*/ 15 h 35"/>
                <a:gd name="T6" fmla="*/ 31 w 31"/>
                <a:gd name="T7" fmla="*/ 15 h 35"/>
                <a:gd name="T8" fmla="*/ 31 w 31"/>
                <a:gd name="T9" fmla="*/ 11 h 35"/>
                <a:gd name="T10" fmla="*/ 28 w 31"/>
                <a:gd name="T11" fmla="*/ 6 h 35"/>
                <a:gd name="T12" fmla="*/ 24 w 31"/>
                <a:gd name="T13" fmla="*/ 1 h 35"/>
                <a:gd name="T14" fmla="*/ 21 w 31"/>
                <a:gd name="T15" fmla="*/ 1 h 35"/>
                <a:gd name="T16" fmla="*/ 17 w 31"/>
                <a:gd name="T17" fmla="*/ 0 h 35"/>
                <a:gd name="T18" fmla="*/ 17 w 31"/>
                <a:gd name="T19" fmla="*/ 0 h 35"/>
                <a:gd name="T20" fmla="*/ 10 w 31"/>
                <a:gd name="T21" fmla="*/ 1 h 35"/>
                <a:gd name="T22" fmla="*/ 4 w 31"/>
                <a:gd name="T23" fmla="*/ 6 h 35"/>
                <a:gd name="T24" fmla="*/ 2 w 31"/>
                <a:gd name="T25" fmla="*/ 11 h 35"/>
                <a:gd name="T26" fmla="*/ 0 w 31"/>
                <a:gd name="T27" fmla="*/ 18 h 35"/>
                <a:gd name="T28" fmla="*/ 0 w 31"/>
                <a:gd name="T29" fmla="*/ 18 h 35"/>
                <a:gd name="T30" fmla="*/ 2 w 31"/>
                <a:gd name="T31" fmla="*/ 25 h 35"/>
                <a:gd name="T32" fmla="*/ 4 w 31"/>
                <a:gd name="T33" fmla="*/ 29 h 35"/>
                <a:gd name="T34" fmla="*/ 10 w 31"/>
                <a:gd name="T35" fmla="*/ 33 h 35"/>
                <a:gd name="T36" fmla="*/ 17 w 31"/>
                <a:gd name="T37" fmla="*/ 35 h 35"/>
                <a:gd name="T38" fmla="*/ 17 w 31"/>
                <a:gd name="T39" fmla="*/ 35 h 35"/>
                <a:gd name="T40" fmla="*/ 24 w 31"/>
                <a:gd name="T41" fmla="*/ 33 h 35"/>
                <a:gd name="T42" fmla="*/ 29 w 31"/>
                <a:gd name="T43" fmla="*/ 32 h 35"/>
                <a:gd name="T44" fmla="*/ 28 w 31"/>
                <a:gd name="T45" fmla="*/ 28 h 35"/>
                <a:gd name="T46" fmla="*/ 28 w 31"/>
                <a:gd name="T47" fmla="*/ 28 h 35"/>
                <a:gd name="T48" fmla="*/ 24 w 31"/>
                <a:gd name="T49" fmla="*/ 29 h 35"/>
                <a:gd name="T50" fmla="*/ 18 w 31"/>
                <a:gd name="T51" fmla="*/ 29 h 35"/>
                <a:gd name="T52" fmla="*/ 18 w 31"/>
                <a:gd name="T53" fmla="*/ 29 h 35"/>
                <a:gd name="T54" fmla="*/ 14 w 31"/>
                <a:gd name="T55" fmla="*/ 29 h 35"/>
                <a:gd name="T56" fmla="*/ 10 w 31"/>
                <a:gd name="T57" fmla="*/ 26 h 35"/>
                <a:gd name="T58" fmla="*/ 7 w 31"/>
                <a:gd name="T59" fmla="*/ 24 h 35"/>
                <a:gd name="T60" fmla="*/ 6 w 31"/>
                <a:gd name="T61" fmla="*/ 18 h 35"/>
                <a:gd name="T62" fmla="*/ 31 w 31"/>
                <a:gd name="T63" fmla="*/ 18 h 35"/>
                <a:gd name="T64" fmla="*/ 6 w 31"/>
                <a:gd name="T65" fmla="*/ 14 h 35"/>
                <a:gd name="T66" fmla="*/ 6 w 31"/>
                <a:gd name="T67" fmla="*/ 14 h 35"/>
                <a:gd name="T68" fmla="*/ 7 w 31"/>
                <a:gd name="T69" fmla="*/ 11 h 35"/>
                <a:gd name="T70" fmla="*/ 9 w 31"/>
                <a:gd name="T71" fmla="*/ 8 h 35"/>
                <a:gd name="T72" fmla="*/ 11 w 31"/>
                <a:gd name="T73" fmla="*/ 6 h 35"/>
                <a:gd name="T74" fmla="*/ 16 w 31"/>
                <a:gd name="T75" fmla="*/ 4 h 35"/>
                <a:gd name="T76" fmla="*/ 16 w 31"/>
                <a:gd name="T77" fmla="*/ 4 h 35"/>
                <a:gd name="T78" fmla="*/ 21 w 31"/>
                <a:gd name="T79" fmla="*/ 6 h 35"/>
                <a:gd name="T80" fmla="*/ 22 w 31"/>
                <a:gd name="T81" fmla="*/ 8 h 35"/>
                <a:gd name="T82" fmla="*/ 24 w 31"/>
                <a:gd name="T83" fmla="*/ 11 h 35"/>
                <a:gd name="T84" fmla="*/ 25 w 31"/>
                <a:gd name="T85" fmla="*/ 14 h 35"/>
                <a:gd name="T86" fmla="*/ 6 w 31"/>
                <a:gd name="T8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35">
                  <a:moveTo>
                    <a:pt x="31" y="18"/>
                  </a:moveTo>
                  <a:lnTo>
                    <a:pt x="31" y="18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1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4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10" y="33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24" y="33"/>
                  </a:lnTo>
                  <a:lnTo>
                    <a:pt x="29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0" y="26"/>
                  </a:lnTo>
                  <a:lnTo>
                    <a:pt x="7" y="24"/>
                  </a:lnTo>
                  <a:lnTo>
                    <a:pt x="6" y="18"/>
                  </a:lnTo>
                  <a:lnTo>
                    <a:pt x="31" y="18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7" y="11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1" name="Freeform 353"/>
            <p:cNvSpPr>
              <a:spLocks/>
            </p:cNvSpPr>
            <p:nvPr/>
          </p:nvSpPr>
          <p:spPr bwMode="auto">
            <a:xfrm>
              <a:off x="6354" y="3599"/>
              <a:ext cx="33" cy="32"/>
            </a:xfrm>
            <a:custGeom>
              <a:avLst/>
              <a:gdLst>
                <a:gd name="T0" fmla="*/ 0 w 33"/>
                <a:gd name="T1" fmla="*/ 0 h 32"/>
                <a:gd name="T2" fmla="*/ 12 w 33"/>
                <a:gd name="T3" fmla="*/ 32 h 32"/>
                <a:gd name="T4" fmla="*/ 19 w 33"/>
                <a:gd name="T5" fmla="*/ 32 h 32"/>
                <a:gd name="T6" fmla="*/ 33 w 33"/>
                <a:gd name="T7" fmla="*/ 0 h 32"/>
                <a:gd name="T8" fmla="*/ 26 w 33"/>
                <a:gd name="T9" fmla="*/ 0 h 32"/>
                <a:gd name="T10" fmla="*/ 19 w 33"/>
                <a:gd name="T11" fmla="*/ 18 h 32"/>
                <a:gd name="T12" fmla="*/ 19 w 33"/>
                <a:gd name="T13" fmla="*/ 18 h 32"/>
                <a:gd name="T14" fmla="*/ 17 w 33"/>
                <a:gd name="T15" fmla="*/ 27 h 32"/>
                <a:gd name="T16" fmla="*/ 17 w 33"/>
                <a:gd name="T17" fmla="*/ 27 h 32"/>
                <a:gd name="T18" fmla="*/ 17 w 33"/>
                <a:gd name="T19" fmla="*/ 27 h 32"/>
                <a:gd name="T20" fmla="*/ 14 w 33"/>
                <a:gd name="T21" fmla="*/ 18 h 32"/>
                <a:gd name="T22" fmla="*/ 7 w 33"/>
                <a:gd name="T23" fmla="*/ 0 h 32"/>
                <a:gd name="T24" fmla="*/ 0 w 3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0"/>
                  </a:moveTo>
                  <a:lnTo>
                    <a:pt x="12" y="32"/>
                  </a:lnTo>
                  <a:lnTo>
                    <a:pt x="19" y="3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4" y="18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2" name="Freeform 354"/>
            <p:cNvSpPr>
              <a:spLocks noEditPoints="1"/>
            </p:cNvSpPr>
            <p:nvPr/>
          </p:nvSpPr>
          <p:spPr bwMode="auto">
            <a:xfrm>
              <a:off x="6391" y="3587"/>
              <a:ext cx="9" cy="44"/>
            </a:xfrm>
            <a:custGeom>
              <a:avLst/>
              <a:gdLst>
                <a:gd name="T0" fmla="*/ 9 w 9"/>
                <a:gd name="T1" fmla="*/ 44 h 44"/>
                <a:gd name="T2" fmla="*/ 9 w 9"/>
                <a:gd name="T3" fmla="*/ 12 h 44"/>
                <a:gd name="T4" fmla="*/ 2 w 9"/>
                <a:gd name="T5" fmla="*/ 12 h 44"/>
                <a:gd name="T6" fmla="*/ 2 w 9"/>
                <a:gd name="T7" fmla="*/ 44 h 44"/>
                <a:gd name="T8" fmla="*/ 9 w 9"/>
                <a:gd name="T9" fmla="*/ 44 h 44"/>
                <a:gd name="T10" fmla="*/ 5 w 9"/>
                <a:gd name="T11" fmla="*/ 0 h 44"/>
                <a:gd name="T12" fmla="*/ 5 w 9"/>
                <a:gd name="T13" fmla="*/ 0 h 44"/>
                <a:gd name="T14" fmla="*/ 2 w 9"/>
                <a:gd name="T15" fmla="*/ 0 h 44"/>
                <a:gd name="T16" fmla="*/ 0 w 9"/>
                <a:gd name="T17" fmla="*/ 3 h 44"/>
                <a:gd name="T18" fmla="*/ 0 w 9"/>
                <a:gd name="T19" fmla="*/ 3 h 44"/>
                <a:gd name="T20" fmla="*/ 2 w 9"/>
                <a:gd name="T21" fmla="*/ 5 h 44"/>
                <a:gd name="T22" fmla="*/ 5 w 9"/>
                <a:gd name="T23" fmla="*/ 7 h 44"/>
                <a:gd name="T24" fmla="*/ 5 w 9"/>
                <a:gd name="T25" fmla="*/ 7 h 44"/>
                <a:gd name="T26" fmla="*/ 7 w 9"/>
                <a:gd name="T27" fmla="*/ 5 h 44"/>
                <a:gd name="T28" fmla="*/ 9 w 9"/>
                <a:gd name="T29" fmla="*/ 3 h 44"/>
                <a:gd name="T30" fmla="*/ 9 w 9"/>
                <a:gd name="T31" fmla="*/ 3 h 44"/>
                <a:gd name="T32" fmla="*/ 7 w 9"/>
                <a:gd name="T33" fmla="*/ 0 h 44"/>
                <a:gd name="T34" fmla="*/ 5 w 9"/>
                <a:gd name="T35" fmla="*/ 0 h 44"/>
                <a:gd name="T36" fmla="*/ 5 w 9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44">
                  <a:moveTo>
                    <a:pt x="9" y="44"/>
                  </a:moveTo>
                  <a:lnTo>
                    <a:pt x="9" y="12"/>
                  </a:lnTo>
                  <a:lnTo>
                    <a:pt x="2" y="12"/>
                  </a:lnTo>
                  <a:lnTo>
                    <a:pt x="2" y="44"/>
                  </a:lnTo>
                  <a:lnTo>
                    <a:pt x="9" y="44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3" name="Freeform 355"/>
            <p:cNvSpPr>
              <a:spLocks/>
            </p:cNvSpPr>
            <p:nvPr/>
          </p:nvSpPr>
          <p:spPr bwMode="auto">
            <a:xfrm>
              <a:off x="6409" y="3598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7 w 18"/>
                <a:gd name="T3" fmla="*/ 33 h 33"/>
                <a:gd name="T4" fmla="*/ 7 w 18"/>
                <a:gd name="T5" fmla="*/ 17 h 33"/>
                <a:gd name="T6" fmla="*/ 7 w 18"/>
                <a:gd name="T7" fmla="*/ 17 h 33"/>
                <a:gd name="T8" fmla="*/ 7 w 18"/>
                <a:gd name="T9" fmla="*/ 14 h 33"/>
                <a:gd name="T10" fmla="*/ 7 w 18"/>
                <a:gd name="T11" fmla="*/ 14 h 33"/>
                <a:gd name="T12" fmla="*/ 9 w 18"/>
                <a:gd name="T13" fmla="*/ 11 h 33"/>
                <a:gd name="T14" fmla="*/ 10 w 18"/>
                <a:gd name="T15" fmla="*/ 8 h 33"/>
                <a:gd name="T16" fmla="*/ 13 w 18"/>
                <a:gd name="T17" fmla="*/ 7 h 33"/>
                <a:gd name="T18" fmla="*/ 16 w 18"/>
                <a:gd name="T19" fmla="*/ 6 h 33"/>
                <a:gd name="T20" fmla="*/ 16 w 18"/>
                <a:gd name="T21" fmla="*/ 6 h 33"/>
                <a:gd name="T22" fmla="*/ 18 w 18"/>
                <a:gd name="T23" fmla="*/ 6 h 33"/>
                <a:gd name="T24" fmla="*/ 18 w 18"/>
                <a:gd name="T25" fmla="*/ 0 h 33"/>
                <a:gd name="T26" fmla="*/ 18 w 18"/>
                <a:gd name="T27" fmla="*/ 0 h 33"/>
                <a:gd name="T28" fmla="*/ 16 w 18"/>
                <a:gd name="T29" fmla="*/ 0 h 33"/>
                <a:gd name="T30" fmla="*/ 16 w 18"/>
                <a:gd name="T31" fmla="*/ 0 h 33"/>
                <a:gd name="T32" fmla="*/ 13 w 18"/>
                <a:gd name="T33" fmla="*/ 1 h 33"/>
                <a:gd name="T34" fmla="*/ 10 w 18"/>
                <a:gd name="T35" fmla="*/ 3 h 33"/>
                <a:gd name="T36" fmla="*/ 9 w 18"/>
                <a:gd name="T37" fmla="*/ 4 h 33"/>
                <a:gd name="T38" fmla="*/ 6 w 18"/>
                <a:gd name="T39" fmla="*/ 7 h 33"/>
                <a:gd name="T40" fmla="*/ 6 w 18"/>
                <a:gd name="T41" fmla="*/ 7 h 33"/>
                <a:gd name="T42" fmla="*/ 6 w 18"/>
                <a:gd name="T43" fmla="*/ 1 h 33"/>
                <a:gd name="T44" fmla="*/ 0 w 18"/>
                <a:gd name="T45" fmla="*/ 1 h 33"/>
                <a:gd name="T46" fmla="*/ 0 w 18"/>
                <a:gd name="T47" fmla="*/ 1 h 33"/>
                <a:gd name="T48" fmla="*/ 0 w 18"/>
                <a:gd name="T49" fmla="*/ 11 h 33"/>
                <a:gd name="T50" fmla="*/ 0 w 18"/>
                <a:gd name="T5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33">
                  <a:moveTo>
                    <a:pt x="0" y="33"/>
                  </a:moveTo>
                  <a:lnTo>
                    <a:pt x="7" y="33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9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4" name="Freeform 356"/>
            <p:cNvSpPr>
              <a:spLocks noEditPoints="1"/>
            </p:cNvSpPr>
            <p:nvPr/>
          </p:nvSpPr>
          <p:spPr bwMode="auto">
            <a:xfrm>
              <a:off x="6430" y="3598"/>
              <a:ext cx="28" cy="35"/>
            </a:xfrm>
            <a:custGeom>
              <a:avLst/>
              <a:gdLst>
                <a:gd name="T0" fmla="*/ 28 w 28"/>
                <a:gd name="T1" fmla="*/ 33 h 35"/>
                <a:gd name="T2" fmla="*/ 28 w 28"/>
                <a:gd name="T3" fmla="*/ 33 h 35"/>
                <a:gd name="T4" fmla="*/ 28 w 28"/>
                <a:gd name="T5" fmla="*/ 26 h 35"/>
                <a:gd name="T6" fmla="*/ 28 w 28"/>
                <a:gd name="T7" fmla="*/ 14 h 35"/>
                <a:gd name="T8" fmla="*/ 28 w 28"/>
                <a:gd name="T9" fmla="*/ 14 h 35"/>
                <a:gd name="T10" fmla="*/ 27 w 28"/>
                <a:gd name="T11" fmla="*/ 8 h 35"/>
                <a:gd name="T12" fmla="*/ 25 w 28"/>
                <a:gd name="T13" fmla="*/ 4 h 35"/>
                <a:gd name="T14" fmla="*/ 21 w 28"/>
                <a:gd name="T15" fmla="*/ 1 h 35"/>
                <a:gd name="T16" fmla="*/ 14 w 28"/>
                <a:gd name="T17" fmla="*/ 0 h 35"/>
                <a:gd name="T18" fmla="*/ 14 w 28"/>
                <a:gd name="T19" fmla="*/ 0 h 35"/>
                <a:gd name="T20" fmla="*/ 9 w 28"/>
                <a:gd name="T21" fmla="*/ 1 h 35"/>
                <a:gd name="T22" fmla="*/ 3 w 28"/>
                <a:gd name="T23" fmla="*/ 3 h 35"/>
                <a:gd name="T24" fmla="*/ 4 w 28"/>
                <a:gd name="T25" fmla="*/ 7 h 35"/>
                <a:gd name="T26" fmla="*/ 4 w 28"/>
                <a:gd name="T27" fmla="*/ 7 h 35"/>
                <a:gd name="T28" fmla="*/ 9 w 28"/>
                <a:gd name="T29" fmla="*/ 6 h 35"/>
                <a:gd name="T30" fmla="*/ 14 w 28"/>
                <a:gd name="T31" fmla="*/ 4 h 35"/>
                <a:gd name="T32" fmla="*/ 14 w 28"/>
                <a:gd name="T33" fmla="*/ 4 h 35"/>
                <a:gd name="T34" fmla="*/ 18 w 28"/>
                <a:gd name="T35" fmla="*/ 6 h 35"/>
                <a:gd name="T36" fmla="*/ 20 w 28"/>
                <a:gd name="T37" fmla="*/ 7 h 35"/>
                <a:gd name="T38" fmla="*/ 21 w 28"/>
                <a:gd name="T39" fmla="*/ 10 h 35"/>
                <a:gd name="T40" fmla="*/ 21 w 28"/>
                <a:gd name="T41" fmla="*/ 12 h 35"/>
                <a:gd name="T42" fmla="*/ 21 w 28"/>
                <a:gd name="T43" fmla="*/ 12 h 35"/>
                <a:gd name="T44" fmla="*/ 21 w 28"/>
                <a:gd name="T45" fmla="*/ 12 h 35"/>
                <a:gd name="T46" fmla="*/ 13 w 28"/>
                <a:gd name="T47" fmla="*/ 14 h 35"/>
                <a:gd name="T48" fmla="*/ 6 w 28"/>
                <a:gd name="T49" fmla="*/ 15 h 35"/>
                <a:gd name="T50" fmla="*/ 2 w 28"/>
                <a:gd name="T51" fmla="*/ 19 h 35"/>
                <a:gd name="T52" fmla="*/ 0 w 28"/>
                <a:gd name="T53" fmla="*/ 25 h 35"/>
                <a:gd name="T54" fmla="*/ 0 w 28"/>
                <a:gd name="T55" fmla="*/ 25 h 35"/>
                <a:gd name="T56" fmla="*/ 2 w 28"/>
                <a:gd name="T57" fmla="*/ 28 h 35"/>
                <a:gd name="T58" fmla="*/ 3 w 28"/>
                <a:gd name="T59" fmla="*/ 32 h 35"/>
                <a:gd name="T60" fmla="*/ 6 w 28"/>
                <a:gd name="T61" fmla="*/ 33 h 35"/>
                <a:gd name="T62" fmla="*/ 11 w 28"/>
                <a:gd name="T63" fmla="*/ 35 h 35"/>
                <a:gd name="T64" fmla="*/ 11 w 28"/>
                <a:gd name="T65" fmla="*/ 35 h 35"/>
                <a:gd name="T66" fmla="*/ 18 w 28"/>
                <a:gd name="T67" fmla="*/ 33 h 35"/>
                <a:gd name="T68" fmla="*/ 22 w 28"/>
                <a:gd name="T69" fmla="*/ 29 h 35"/>
                <a:gd name="T70" fmla="*/ 22 w 28"/>
                <a:gd name="T71" fmla="*/ 29 h 35"/>
                <a:gd name="T72" fmla="*/ 22 w 28"/>
                <a:gd name="T73" fmla="*/ 33 h 35"/>
                <a:gd name="T74" fmla="*/ 28 w 28"/>
                <a:gd name="T75" fmla="*/ 33 h 35"/>
                <a:gd name="T76" fmla="*/ 21 w 28"/>
                <a:gd name="T77" fmla="*/ 22 h 35"/>
                <a:gd name="T78" fmla="*/ 21 w 28"/>
                <a:gd name="T79" fmla="*/ 22 h 35"/>
                <a:gd name="T80" fmla="*/ 21 w 28"/>
                <a:gd name="T81" fmla="*/ 25 h 35"/>
                <a:gd name="T82" fmla="*/ 21 w 28"/>
                <a:gd name="T83" fmla="*/ 25 h 35"/>
                <a:gd name="T84" fmla="*/ 18 w 28"/>
                <a:gd name="T85" fmla="*/ 28 h 35"/>
                <a:gd name="T86" fmla="*/ 15 w 28"/>
                <a:gd name="T87" fmla="*/ 29 h 35"/>
                <a:gd name="T88" fmla="*/ 13 w 28"/>
                <a:gd name="T89" fmla="*/ 29 h 35"/>
                <a:gd name="T90" fmla="*/ 13 w 28"/>
                <a:gd name="T91" fmla="*/ 29 h 35"/>
                <a:gd name="T92" fmla="*/ 9 w 28"/>
                <a:gd name="T93" fmla="*/ 28 h 35"/>
                <a:gd name="T94" fmla="*/ 7 w 28"/>
                <a:gd name="T95" fmla="*/ 26 h 35"/>
                <a:gd name="T96" fmla="*/ 7 w 28"/>
                <a:gd name="T97" fmla="*/ 24 h 35"/>
                <a:gd name="T98" fmla="*/ 7 w 28"/>
                <a:gd name="T99" fmla="*/ 24 h 35"/>
                <a:gd name="T100" fmla="*/ 9 w 28"/>
                <a:gd name="T101" fmla="*/ 21 h 35"/>
                <a:gd name="T102" fmla="*/ 11 w 28"/>
                <a:gd name="T103" fmla="*/ 18 h 35"/>
                <a:gd name="T104" fmla="*/ 17 w 28"/>
                <a:gd name="T105" fmla="*/ 17 h 35"/>
                <a:gd name="T106" fmla="*/ 21 w 28"/>
                <a:gd name="T107" fmla="*/ 17 h 35"/>
                <a:gd name="T108" fmla="*/ 21 w 28"/>
                <a:gd name="T10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5">
                  <a:moveTo>
                    <a:pt x="28" y="33"/>
                  </a:moveTo>
                  <a:lnTo>
                    <a:pt x="28" y="33"/>
                  </a:lnTo>
                  <a:lnTo>
                    <a:pt x="28" y="2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3" y="14"/>
                  </a:lnTo>
                  <a:lnTo>
                    <a:pt x="6" y="15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8" y="33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8" y="33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11" y="18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5" name="Freeform 357"/>
            <p:cNvSpPr>
              <a:spLocks/>
            </p:cNvSpPr>
            <p:nvPr/>
          </p:nvSpPr>
          <p:spPr bwMode="auto">
            <a:xfrm>
              <a:off x="6466" y="3598"/>
              <a:ext cx="22" cy="35"/>
            </a:xfrm>
            <a:custGeom>
              <a:avLst/>
              <a:gdLst>
                <a:gd name="T0" fmla="*/ 0 w 22"/>
                <a:gd name="T1" fmla="*/ 32 h 35"/>
                <a:gd name="T2" fmla="*/ 0 w 22"/>
                <a:gd name="T3" fmla="*/ 32 h 35"/>
                <a:gd name="T4" fmla="*/ 4 w 22"/>
                <a:gd name="T5" fmla="*/ 33 h 35"/>
                <a:gd name="T6" fmla="*/ 10 w 22"/>
                <a:gd name="T7" fmla="*/ 35 h 35"/>
                <a:gd name="T8" fmla="*/ 10 w 22"/>
                <a:gd name="T9" fmla="*/ 35 h 35"/>
                <a:gd name="T10" fmla="*/ 16 w 22"/>
                <a:gd name="T11" fmla="*/ 33 h 35"/>
                <a:gd name="T12" fmla="*/ 20 w 22"/>
                <a:gd name="T13" fmla="*/ 32 h 35"/>
                <a:gd name="T14" fmla="*/ 21 w 22"/>
                <a:gd name="T15" fmla="*/ 28 h 35"/>
                <a:gd name="T16" fmla="*/ 22 w 22"/>
                <a:gd name="T17" fmla="*/ 25 h 35"/>
                <a:gd name="T18" fmla="*/ 22 w 22"/>
                <a:gd name="T19" fmla="*/ 25 h 35"/>
                <a:gd name="T20" fmla="*/ 22 w 22"/>
                <a:gd name="T21" fmla="*/ 21 h 35"/>
                <a:gd name="T22" fmla="*/ 20 w 22"/>
                <a:gd name="T23" fmla="*/ 18 h 35"/>
                <a:gd name="T24" fmla="*/ 17 w 22"/>
                <a:gd name="T25" fmla="*/ 17 h 35"/>
                <a:gd name="T26" fmla="*/ 13 w 22"/>
                <a:gd name="T27" fmla="*/ 15 h 35"/>
                <a:gd name="T28" fmla="*/ 13 w 22"/>
                <a:gd name="T29" fmla="*/ 15 h 35"/>
                <a:gd name="T30" fmla="*/ 9 w 22"/>
                <a:gd name="T31" fmla="*/ 12 h 35"/>
                <a:gd name="T32" fmla="*/ 7 w 22"/>
                <a:gd name="T33" fmla="*/ 11 h 35"/>
                <a:gd name="T34" fmla="*/ 7 w 22"/>
                <a:gd name="T35" fmla="*/ 10 h 35"/>
                <a:gd name="T36" fmla="*/ 7 w 22"/>
                <a:gd name="T37" fmla="*/ 10 h 35"/>
                <a:gd name="T38" fmla="*/ 9 w 22"/>
                <a:gd name="T39" fmla="*/ 6 h 35"/>
                <a:gd name="T40" fmla="*/ 13 w 22"/>
                <a:gd name="T41" fmla="*/ 4 h 35"/>
                <a:gd name="T42" fmla="*/ 13 w 22"/>
                <a:gd name="T43" fmla="*/ 4 h 35"/>
                <a:gd name="T44" fmla="*/ 17 w 22"/>
                <a:gd name="T45" fmla="*/ 6 h 35"/>
                <a:gd name="T46" fmla="*/ 20 w 22"/>
                <a:gd name="T47" fmla="*/ 7 h 35"/>
                <a:gd name="T48" fmla="*/ 21 w 22"/>
                <a:gd name="T49" fmla="*/ 3 h 35"/>
                <a:gd name="T50" fmla="*/ 21 w 22"/>
                <a:gd name="T51" fmla="*/ 3 h 35"/>
                <a:gd name="T52" fmla="*/ 18 w 22"/>
                <a:gd name="T53" fmla="*/ 1 h 35"/>
                <a:gd name="T54" fmla="*/ 13 w 22"/>
                <a:gd name="T55" fmla="*/ 0 h 35"/>
                <a:gd name="T56" fmla="*/ 13 w 22"/>
                <a:gd name="T57" fmla="*/ 0 h 35"/>
                <a:gd name="T58" fmla="*/ 7 w 22"/>
                <a:gd name="T59" fmla="*/ 1 h 35"/>
                <a:gd name="T60" fmla="*/ 4 w 22"/>
                <a:gd name="T61" fmla="*/ 3 h 35"/>
                <a:gd name="T62" fmla="*/ 2 w 22"/>
                <a:gd name="T63" fmla="*/ 7 h 35"/>
                <a:gd name="T64" fmla="*/ 0 w 22"/>
                <a:gd name="T65" fmla="*/ 10 h 35"/>
                <a:gd name="T66" fmla="*/ 0 w 22"/>
                <a:gd name="T67" fmla="*/ 10 h 35"/>
                <a:gd name="T68" fmla="*/ 2 w 22"/>
                <a:gd name="T69" fmla="*/ 12 h 35"/>
                <a:gd name="T70" fmla="*/ 3 w 22"/>
                <a:gd name="T71" fmla="*/ 15 h 35"/>
                <a:gd name="T72" fmla="*/ 6 w 22"/>
                <a:gd name="T73" fmla="*/ 17 h 35"/>
                <a:gd name="T74" fmla="*/ 10 w 22"/>
                <a:gd name="T75" fmla="*/ 19 h 35"/>
                <a:gd name="T76" fmla="*/ 10 w 22"/>
                <a:gd name="T77" fmla="*/ 19 h 35"/>
                <a:gd name="T78" fmla="*/ 16 w 22"/>
                <a:gd name="T79" fmla="*/ 22 h 35"/>
                <a:gd name="T80" fmla="*/ 16 w 22"/>
                <a:gd name="T81" fmla="*/ 24 h 35"/>
                <a:gd name="T82" fmla="*/ 17 w 22"/>
                <a:gd name="T83" fmla="*/ 25 h 35"/>
                <a:gd name="T84" fmla="*/ 17 w 22"/>
                <a:gd name="T85" fmla="*/ 25 h 35"/>
                <a:gd name="T86" fmla="*/ 16 w 22"/>
                <a:gd name="T87" fmla="*/ 26 h 35"/>
                <a:gd name="T88" fmla="*/ 14 w 22"/>
                <a:gd name="T89" fmla="*/ 28 h 35"/>
                <a:gd name="T90" fmla="*/ 13 w 22"/>
                <a:gd name="T91" fmla="*/ 29 h 35"/>
                <a:gd name="T92" fmla="*/ 10 w 22"/>
                <a:gd name="T93" fmla="*/ 29 h 35"/>
                <a:gd name="T94" fmla="*/ 10 w 22"/>
                <a:gd name="T95" fmla="*/ 29 h 35"/>
                <a:gd name="T96" fmla="*/ 4 w 22"/>
                <a:gd name="T97" fmla="*/ 29 h 35"/>
                <a:gd name="T98" fmla="*/ 2 w 22"/>
                <a:gd name="T99" fmla="*/ 28 h 35"/>
                <a:gd name="T100" fmla="*/ 0 w 22"/>
                <a:gd name="T10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35">
                  <a:moveTo>
                    <a:pt x="0" y="32"/>
                  </a:moveTo>
                  <a:lnTo>
                    <a:pt x="0" y="32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6" y="33"/>
                  </a:lnTo>
                  <a:lnTo>
                    <a:pt x="20" y="32"/>
                  </a:lnTo>
                  <a:lnTo>
                    <a:pt x="21" y="2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0" y="18"/>
                  </a:lnTo>
                  <a:lnTo>
                    <a:pt x="17" y="17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9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0" y="7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6" name="Freeform 358"/>
            <p:cNvSpPr>
              <a:spLocks/>
            </p:cNvSpPr>
            <p:nvPr/>
          </p:nvSpPr>
          <p:spPr bwMode="auto">
            <a:xfrm>
              <a:off x="6493" y="3590"/>
              <a:ext cx="20" cy="43"/>
            </a:xfrm>
            <a:custGeom>
              <a:avLst/>
              <a:gdLst>
                <a:gd name="T0" fmla="*/ 5 w 20"/>
                <a:gd name="T1" fmla="*/ 1 h 43"/>
                <a:gd name="T2" fmla="*/ 5 w 20"/>
                <a:gd name="T3" fmla="*/ 9 h 43"/>
                <a:gd name="T4" fmla="*/ 0 w 20"/>
                <a:gd name="T5" fmla="*/ 9 h 43"/>
                <a:gd name="T6" fmla="*/ 0 w 20"/>
                <a:gd name="T7" fmla="*/ 14 h 43"/>
                <a:gd name="T8" fmla="*/ 5 w 20"/>
                <a:gd name="T9" fmla="*/ 14 h 43"/>
                <a:gd name="T10" fmla="*/ 5 w 20"/>
                <a:gd name="T11" fmla="*/ 32 h 43"/>
                <a:gd name="T12" fmla="*/ 5 w 20"/>
                <a:gd name="T13" fmla="*/ 32 h 43"/>
                <a:gd name="T14" fmla="*/ 5 w 20"/>
                <a:gd name="T15" fmla="*/ 36 h 43"/>
                <a:gd name="T16" fmla="*/ 8 w 20"/>
                <a:gd name="T17" fmla="*/ 40 h 43"/>
                <a:gd name="T18" fmla="*/ 8 w 20"/>
                <a:gd name="T19" fmla="*/ 40 h 43"/>
                <a:gd name="T20" fmla="*/ 11 w 20"/>
                <a:gd name="T21" fmla="*/ 41 h 43"/>
                <a:gd name="T22" fmla="*/ 15 w 20"/>
                <a:gd name="T23" fmla="*/ 43 h 43"/>
                <a:gd name="T24" fmla="*/ 15 w 20"/>
                <a:gd name="T25" fmla="*/ 43 h 43"/>
                <a:gd name="T26" fmla="*/ 20 w 20"/>
                <a:gd name="T27" fmla="*/ 41 h 43"/>
                <a:gd name="T28" fmla="*/ 20 w 20"/>
                <a:gd name="T29" fmla="*/ 37 h 43"/>
                <a:gd name="T30" fmla="*/ 20 w 20"/>
                <a:gd name="T31" fmla="*/ 37 h 43"/>
                <a:gd name="T32" fmla="*/ 16 w 20"/>
                <a:gd name="T33" fmla="*/ 37 h 43"/>
                <a:gd name="T34" fmla="*/ 16 w 20"/>
                <a:gd name="T35" fmla="*/ 37 h 43"/>
                <a:gd name="T36" fmla="*/ 13 w 20"/>
                <a:gd name="T37" fmla="*/ 37 h 43"/>
                <a:gd name="T38" fmla="*/ 12 w 20"/>
                <a:gd name="T39" fmla="*/ 36 h 43"/>
                <a:gd name="T40" fmla="*/ 12 w 20"/>
                <a:gd name="T41" fmla="*/ 32 h 43"/>
                <a:gd name="T42" fmla="*/ 12 w 20"/>
                <a:gd name="T43" fmla="*/ 14 h 43"/>
                <a:gd name="T44" fmla="*/ 20 w 20"/>
                <a:gd name="T45" fmla="*/ 14 h 43"/>
                <a:gd name="T46" fmla="*/ 20 w 20"/>
                <a:gd name="T47" fmla="*/ 9 h 43"/>
                <a:gd name="T48" fmla="*/ 12 w 20"/>
                <a:gd name="T49" fmla="*/ 9 h 43"/>
                <a:gd name="T50" fmla="*/ 12 w 20"/>
                <a:gd name="T51" fmla="*/ 0 h 43"/>
                <a:gd name="T52" fmla="*/ 5 w 20"/>
                <a:gd name="T5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43">
                  <a:moveTo>
                    <a:pt x="5" y="1"/>
                  </a:moveTo>
                  <a:lnTo>
                    <a:pt x="5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1" y="41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7" name="Freeform 359"/>
            <p:cNvSpPr>
              <a:spLocks noEditPoints="1"/>
            </p:cNvSpPr>
            <p:nvPr/>
          </p:nvSpPr>
          <p:spPr bwMode="auto">
            <a:xfrm>
              <a:off x="6518" y="3598"/>
              <a:ext cx="34" cy="35"/>
            </a:xfrm>
            <a:custGeom>
              <a:avLst/>
              <a:gdLst>
                <a:gd name="T0" fmla="*/ 18 w 34"/>
                <a:gd name="T1" fmla="*/ 0 h 35"/>
                <a:gd name="T2" fmla="*/ 18 w 34"/>
                <a:gd name="T3" fmla="*/ 0 h 35"/>
                <a:gd name="T4" fmla="*/ 11 w 34"/>
                <a:gd name="T5" fmla="*/ 1 h 35"/>
                <a:gd name="T6" fmla="*/ 5 w 34"/>
                <a:gd name="T7" fmla="*/ 6 h 35"/>
                <a:gd name="T8" fmla="*/ 1 w 34"/>
                <a:gd name="T9" fmla="*/ 10 h 35"/>
                <a:gd name="T10" fmla="*/ 0 w 34"/>
                <a:gd name="T11" fmla="*/ 18 h 35"/>
                <a:gd name="T12" fmla="*/ 0 w 34"/>
                <a:gd name="T13" fmla="*/ 18 h 35"/>
                <a:gd name="T14" fmla="*/ 1 w 34"/>
                <a:gd name="T15" fmla="*/ 25 h 35"/>
                <a:gd name="T16" fmla="*/ 5 w 34"/>
                <a:gd name="T17" fmla="*/ 29 h 35"/>
                <a:gd name="T18" fmla="*/ 11 w 34"/>
                <a:gd name="T19" fmla="*/ 33 h 35"/>
                <a:gd name="T20" fmla="*/ 16 w 34"/>
                <a:gd name="T21" fmla="*/ 35 h 35"/>
                <a:gd name="T22" fmla="*/ 16 w 34"/>
                <a:gd name="T23" fmla="*/ 35 h 35"/>
                <a:gd name="T24" fmla="*/ 23 w 34"/>
                <a:gd name="T25" fmla="*/ 33 h 35"/>
                <a:gd name="T26" fmla="*/ 29 w 34"/>
                <a:gd name="T27" fmla="*/ 31 h 35"/>
                <a:gd name="T28" fmla="*/ 33 w 34"/>
                <a:gd name="T29" fmla="*/ 25 h 35"/>
                <a:gd name="T30" fmla="*/ 34 w 34"/>
                <a:gd name="T31" fmla="*/ 21 h 35"/>
                <a:gd name="T32" fmla="*/ 34 w 34"/>
                <a:gd name="T33" fmla="*/ 17 h 35"/>
                <a:gd name="T34" fmla="*/ 34 w 34"/>
                <a:gd name="T35" fmla="*/ 17 h 35"/>
                <a:gd name="T36" fmla="*/ 33 w 34"/>
                <a:gd name="T37" fmla="*/ 10 h 35"/>
                <a:gd name="T38" fmla="*/ 30 w 34"/>
                <a:gd name="T39" fmla="*/ 6 h 35"/>
                <a:gd name="T40" fmla="*/ 25 w 34"/>
                <a:gd name="T41" fmla="*/ 1 h 35"/>
                <a:gd name="T42" fmla="*/ 18 w 34"/>
                <a:gd name="T43" fmla="*/ 0 h 35"/>
                <a:gd name="T44" fmla="*/ 18 w 34"/>
                <a:gd name="T45" fmla="*/ 0 h 35"/>
                <a:gd name="T46" fmla="*/ 18 w 34"/>
                <a:gd name="T47" fmla="*/ 4 h 35"/>
                <a:gd name="T48" fmla="*/ 18 w 34"/>
                <a:gd name="T49" fmla="*/ 4 h 35"/>
                <a:gd name="T50" fmla="*/ 22 w 34"/>
                <a:gd name="T51" fmla="*/ 6 h 35"/>
                <a:gd name="T52" fmla="*/ 25 w 34"/>
                <a:gd name="T53" fmla="*/ 8 h 35"/>
                <a:gd name="T54" fmla="*/ 27 w 34"/>
                <a:gd name="T55" fmla="*/ 12 h 35"/>
                <a:gd name="T56" fmla="*/ 27 w 34"/>
                <a:gd name="T57" fmla="*/ 17 h 35"/>
                <a:gd name="T58" fmla="*/ 27 w 34"/>
                <a:gd name="T59" fmla="*/ 17 h 35"/>
                <a:gd name="T60" fmla="*/ 27 w 34"/>
                <a:gd name="T61" fmla="*/ 22 h 35"/>
                <a:gd name="T62" fmla="*/ 25 w 34"/>
                <a:gd name="T63" fmla="*/ 26 h 35"/>
                <a:gd name="T64" fmla="*/ 22 w 34"/>
                <a:gd name="T65" fmla="*/ 29 h 35"/>
                <a:gd name="T66" fmla="*/ 16 w 34"/>
                <a:gd name="T67" fmla="*/ 29 h 35"/>
                <a:gd name="T68" fmla="*/ 16 w 34"/>
                <a:gd name="T69" fmla="*/ 29 h 35"/>
                <a:gd name="T70" fmla="*/ 12 w 34"/>
                <a:gd name="T71" fmla="*/ 29 h 35"/>
                <a:gd name="T72" fmla="*/ 9 w 34"/>
                <a:gd name="T73" fmla="*/ 26 h 35"/>
                <a:gd name="T74" fmla="*/ 7 w 34"/>
                <a:gd name="T75" fmla="*/ 22 h 35"/>
                <a:gd name="T76" fmla="*/ 7 w 34"/>
                <a:gd name="T77" fmla="*/ 18 h 35"/>
                <a:gd name="T78" fmla="*/ 7 w 34"/>
                <a:gd name="T79" fmla="*/ 18 h 35"/>
                <a:gd name="T80" fmla="*/ 7 w 34"/>
                <a:gd name="T81" fmla="*/ 12 h 35"/>
                <a:gd name="T82" fmla="*/ 9 w 34"/>
                <a:gd name="T83" fmla="*/ 8 h 35"/>
                <a:gd name="T84" fmla="*/ 12 w 34"/>
                <a:gd name="T85" fmla="*/ 6 h 35"/>
                <a:gd name="T86" fmla="*/ 18 w 34"/>
                <a:gd name="T87" fmla="*/ 4 h 35"/>
                <a:gd name="T88" fmla="*/ 18 w 34"/>
                <a:gd name="T8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35">
                  <a:moveTo>
                    <a:pt x="18" y="0"/>
                  </a:moveTo>
                  <a:lnTo>
                    <a:pt x="18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23" y="33"/>
                  </a:lnTo>
                  <a:lnTo>
                    <a:pt x="29" y="31"/>
                  </a:lnTo>
                  <a:lnTo>
                    <a:pt x="33" y="25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3" y="10"/>
                  </a:lnTo>
                  <a:lnTo>
                    <a:pt x="30" y="6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8" y="4"/>
                  </a:lnTo>
                  <a:lnTo>
                    <a:pt x="22" y="6"/>
                  </a:lnTo>
                  <a:lnTo>
                    <a:pt x="25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22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8" name="Rectangle 360"/>
            <p:cNvSpPr>
              <a:spLocks noChangeArrowheads="1"/>
            </p:cNvSpPr>
            <p:nvPr/>
          </p:nvSpPr>
          <p:spPr bwMode="auto">
            <a:xfrm>
              <a:off x="6573" y="3612"/>
              <a:ext cx="17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9" name="Freeform 361"/>
            <p:cNvSpPr>
              <a:spLocks/>
            </p:cNvSpPr>
            <p:nvPr/>
          </p:nvSpPr>
          <p:spPr bwMode="auto">
            <a:xfrm>
              <a:off x="6176" y="3666"/>
              <a:ext cx="28" cy="46"/>
            </a:xfrm>
            <a:custGeom>
              <a:avLst/>
              <a:gdLst>
                <a:gd name="T0" fmla="*/ 0 w 28"/>
                <a:gd name="T1" fmla="*/ 46 h 46"/>
                <a:gd name="T2" fmla="*/ 28 w 28"/>
                <a:gd name="T3" fmla="*/ 46 h 46"/>
                <a:gd name="T4" fmla="*/ 28 w 28"/>
                <a:gd name="T5" fmla="*/ 40 h 46"/>
                <a:gd name="T6" fmla="*/ 7 w 28"/>
                <a:gd name="T7" fmla="*/ 40 h 46"/>
                <a:gd name="T8" fmla="*/ 7 w 28"/>
                <a:gd name="T9" fmla="*/ 0 h 46"/>
                <a:gd name="T10" fmla="*/ 0 w 28"/>
                <a:gd name="T11" fmla="*/ 0 h 46"/>
                <a:gd name="T12" fmla="*/ 0 w 2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6">
                  <a:moveTo>
                    <a:pt x="0" y="46"/>
                  </a:moveTo>
                  <a:lnTo>
                    <a:pt x="28" y="46"/>
                  </a:lnTo>
                  <a:lnTo>
                    <a:pt x="28" y="40"/>
                  </a:lnTo>
                  <a:lnTo>
                    <a:pt x="7" y="4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0" name="Freeform 362"/>
            <p:cNvSpPr>
              <a:spLocks noEditPoints="1"/>
            </p:cNvSpPr>
            <p:nvPr/>
          </p:nvSpPr>
          <p:spPr bwMode="auto">
            <a:xfrm>
              <a:off x="6210" y="3666"/>
              <a:ext cx="8" cy="46"/>
            </a:xfrm>
            <a:custGeom>
              <a:avLst/>
              <a:gdLst>
                <a:gd name="T0" fmla="*/ 7 w 8"/>
                <a:gd name="T1" fmla="*/ 46 h 46"/>
                <a:gd name="T2" fmla="*/ 7 w 8"/>
                <a:gd name="T3" fmla="*/ 12 h 46"/>
                <a:gd name="T4" fmla="*/ 1 w 8"/>
                <a:gd name="T5" fmla="*/ 12 h 46"/>
                <a:gd name="T6" fmla="*/ 1 w 8"/>
                <a:gd name="T7" fmla="*/ 46 h 46"/>
                <a:gd name="T8" fmla="*/ 7 w 8"/>
                <a:gd name="T9" fmla="*/ 46 h 46"/>
                <a:gd name="T10" fmla="*/ 4 w 8"/>
                <a:gd name="T11" fmla="*/ 0 h 46"/>
                <a:gd name="T12" fmla="*/ 4 w 8"/>
                <a:gd name="T13" fmla="*/ 0 h 46"/>
                <a:gd name="T14" fmla="*/ 1 w 8"/>
                <a:gd name="T15" fmla="*/ 1 h 46"/>
                <a:gd name="T16" fmla="*/ 0 w 8"/>
                <a:gd name="T17" fmla="*/ 4 h 46"/>
                <a:gd name="T18" fmla="*/ 0 w 8"/>
                <a:gd name="T19" fmla="*/ 4 h 46"/>
                <a:gd name="T20" fmla="*/ 1 w 8"/>
                <a:gd name="T21" fmla="*/ 7 h 46"/>
                <a:gd name="T22" fmla="*/ 4 w 8"/>
                <a:gd name="T23" fmla="*/ 8 h 46"/>
                <a:gd name="T24" fmla="*/ 4 w 8"/>
                <a:gd name="T25" fmla="*/ 8 h 46"/>
                <a:gd name="T26" fmla="*/ 7 w 8"/>
                <a:gd name="T27" fmla="*/ 7 h 46"/>
                <a:gd name="T28" fmla="*/ 8 w 8"/>
                <a:gd name="T29" fmla="*/ 4 h 46"/>
                <a:gd name="T30" fmla="*/ 8 w 8"/>
                <a:gd name="T31" fmla="*/ 4 h 46"/>
                <a:gd name="T32" fmla="*/ 7 w 8"/>
                <a:gd name="T33" fmla="*/ 1 h 46"/>
                <a:gd name="T34" fmla="*/ 4 w 8"/>
                <a:gd name="T35" fmla="*/ 0 h 46"/>
                <a:gd name="T36" fmla="*/ 4 w 8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6">
                  <a:moveTo>
                    <a:pt x="7" y="46"/>
                  </a:moveTo>
                  <a:lnTo>
                    <a:pt x="7" y="12"/>
                  </a:lnTo>
                  <a:lnTo>
                    <a:pt x="1" y="12"/>
                  </a:lnTo>
                  <a:lnTo>
                    <a:pt x="1" y="46"/>
                  </a:lnTo>
                  <a:lnTo>
                    <a:pt x="7" y="4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1" name="Freeform 363"/>
            <p:cNvSpPr>
              <a:spLocks noEditPoints="1"/>
            </p:cNvSpPr>
            <p:nvPr/>
          </p:nvSpPr>
          <p:spPr bwMode="auto">
            <a:xfrm>
              <a:off x="6226" y="3666"/>
              <a:ext cx="9" cy="46"/>
            </a:xfrm>
            <a:custGeom>
              <a:avLst/>
              <a:gdLst>
                <a:gd name="T0" fmla="*/ 7 w 9"/>
                <a:gd name="T1" fmla="*/ 46 h 46"/>
                <a:gd name="T2" fmla="*/ 7 w 9"/>
                <a:gd name="T3" fmla="*/ 12 h 46"/>
                <a:gd name="T4" fmla="*/ 2 w 9"/>
                <a:gd name="T5" fmla="*/ 12 h 46"/>
                <a:gd name="T6" fmla="*/ 2 w 9"/>
                <a:gd name="T7" fmla="*/ 46 h 46"/>
                <a:gd name="T8" fmla="*/ 7 w 9"/>
                <a:gd name="T9" fmla="*/ 46 h 46"/>
                <a:gd name="T10" fmla="*/ 5 w 9"/>
                <a:gd name="T11" fmla="*/ 0 h 46"/>
                <a:gd name="T12" fmla="*/ 5 w 9"/>
                <a:gd name="T13" fmla="*/ 0 h 46"/>
                <a:gd name="T14" fmla="*/ 2 w 9"/>
                <a:gd name="T15" fmla="*/ 1 h 46"/>
                <a:gd name="T16" fmla="*/ 0 w 9"/>
                <a:gd name="T17" fmla="*/ 4 h 46"/>
                <a:gd name="T18" fmla="*/ 0 w 9"/>
                <a:gd name="T19" fmla="*/ 4 h 46"/>
                <a:gd name="T20" fmla="*/ 2 w 9"/>
                <a:gd name="T21" fmla="*/ 7 h 46"/>
                <a:gd name="T22" fmla="*/ 5 w 9"/>
                <a:gd name="T23" fmla="*/ 8 h 46"/>
                <a:gd name="T24" fmla="*/ 5 w 9"/>
                <a:gd name="T25" fmla="*/ 8 h 46"/>
                <a:gd name="T26" fmla="*/ 7 w 9"/>
                <a:gd name="T27" fmla="*/ 7 h 46"/>
                <a:gd name="T28" fmla="*/ 9 w 9"/>
                <a:gd name="T29" fmla="*/ 4 h 46"/>
                <a:gd name="T30" fmla="*/ 9 w 9"/>
                <a:gd name="T31" fmla="*/ 4 h 46"/>
                <a:gd name="T32" fmla="*/ 7 w 9"/>
                <a:gd name="T33" fmla="*/ 1 h 46"/>
                <a:gd name="T34" fmla="*/ 5 w 9"/>
                <a:gd name="T35" fmla="*/ 0 h 46"/>
                <a:gd name="T36" fmla="*/ 5 w 9"/>
                <a:gd name="T3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46">
                  <a:moveTo>
                    <a:pt x="7" y="46"/>
                  </a:moveTo>
                  <a:lnTo>
                    <a:pt x="7" y="12"/>
                  </a:lnTo>
                  <a:lnTo>
                    <a:pt x="2" y="12"/>
                  </a:lnTo>
                  <a:lnTo>
                    <a:pt x="2" y="46"/>
                  </a:lnTo>
                  <a:lnTo>
                    <a:pt x="7" y="46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2" name="Freeform 364"/>
            <p:cNvSpPr>
              <a:spLocks/>
            </p:cNvSpPr>
            <p:nvPr/>
          </p:nvSpPr>
          <p:spPr bwMode="auto">
            <a:xfrm>
              <a:off x="6244" y="3665"/>
              <a:ext cx="30" cy="47"/>
            </a:xfrm>
            <a:custGeom>
              <a:avLst/>
              <a:gdLst>
                <a:gd name="T0" fmla="*/ 7 w 30"/>
                <a:gd name="T1" fmla="*/ 0 h 47"/>
                <a:gd name="T2" fmla="*/ 0 w 30"/>
                <a:gd name="T3" fmla="*/ 0 h 47"/>
                <a:gd name="T4" fmla="*/ 0 w 30"/>
                <a:gd name="T5" fmla="*/ 47 h 47"/>
                <a:gd name="T6" fmla="*/ 7 w 30"/>
                <a:gd name="T7" fmla="*/ 47 h 47"/>
                <a:gd name="T8" fmla="*/ 7 w 30"/>
                <a:gd name="T9" fmla="*/ 34 h 47"/>
                <a:gd name="T10" fmla="*/ 10 w 30"/>
                <a:gd name="T11" fmla="*/ 31 h 47"/>
                <a:gd name="T12" fmla="*/ 23 w 30"/>
                <a:gd name="T13" fmla="*/ 47 h 47"/>
                <a:gd name="T14" fmla="*/ 30 w 30"/>
                <a:gd name="T15" fmla="*/ 47 h 47"/>
                <a:gd name="T16" fmla="*/ 14 w 30"/>
                <a:gd name="T17" fmla="*/ 27 h 47"/>
                <a:gd name="T18" fmla="*/ 28 w 30"/>
                <a:gd name="T19" fmla="*/ 13 h 47"/>
                <a:gd name="T20" fmla="*/ 20 w 30"/>
                <a:gd name="T21" fmla="*/ 13 h 47"/>
                <a:gd name="T22" fmla="*/ 10 w 30"/>
                <a:gd name="T23" fmla="*/ 25 h 47"/>
                <a:gd name="T24" fmla="*/ 10 w 30"/>
                <a:gd name="T25" fmla="*/ 25 h 47"/>
                <a:gd name="T26" fmla="*/ 7 w 30"/>
                <a:gd name="T27" fmla="*/ 29 h 47"/>
                <a:gd name="T28" fmla="*/ 7 w 30"/>
                <a:gd name="T29" fmla="*/ 29 h 47"/>
                <a:gd name="T30" fmla="*/ 7 w 30"/>
                <a:gd name="T3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47">
                  <a:moveTo>
                    <a:pt x="7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7" y="47"/>
                  </a:lnTo>
                  <a:lnTo>
                    <a:pt x="7" y="34"/>
                  </a:lnTo>
                  <a:lnTo>
                    <a:pt x="10" y="31"/>
                  </a:lnTo>
                  <a:lnTo>
                    <a:pt x="23" y="47"/>
                  </a:lnTo>
                  <a:lnTo>
                    <a:pt x="30" y="47"/>
                  </a:lnTo>
                  <a:lnTo>
                    <a:pt x="14" y="27"/>
                  </a:lnTo>
                  <a:lnTo>
                    <a:pt x="28" y="13"/>
                  </a:lnTo>
                  <a:lnTo>
                    <a:pt x="20" y="1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3" name="Freeform 365"/>
            <p:cNvSpPr>
              <a:spLocks noEditPoints="1"/>
            </p:cNvSpPr>
            <p:nvPr/>
          </p:nvSpPr>
          <p:spPr bwMode="auto">
            <a:xfrm>
              <a:off x="6276" y="3678"/>
              <a:ext cx="31" cy="34"/>
            </a:xfrm>
            <a:custGeom>
              <a:avLst/>
              <a:gdLst>
                <a:gd name="T0" fmla="*/ 31 w 31"/>
                <a:gd name="T1" fmla="*/ 18 h 34"/>
                <a:gd name="T2" fmla="*/ 31 w 31"/>
                <a:gd name="T3" fmla="*/ 18 h 34"/>
                <a:gd name="T4" fmla="*/ 31 w 31"/>
                <a:gd name="T5" fmla="*/ 16 h 34"/>
                <a:gd name="T6" fmla="*/ 31 w 31"/>
                <a:gd name="T7" fmla="*/ 16 h 34"/>
                <a:gd name="T8" fmla="*/ 31 w 31"/>
                <a:gd name="T9" fmla="*/ 10 h 34"/>
                <a:gd name="T10" fmla="*/ 28 w 31"/>
                <a:gd name="T11" fmla="*/ 6 h 34"/>
                <a:gd name="T12" fmla="*/ 24 w 31"/>
                <a:gd name="T13" fmla="*/ 2 h 34"/>
                <a:gd name="T14" fmla="*/ 21 w 31"/>
                <a:gd name="T15" fmla="*/ 0 h 34"/>
                <a:gd name="T16" fmla="*/ 17 w 31"/>
                <a:gd name="T17" fmla="*/ 0 h 34"/>
                <a:gd name="T18" fmla="*/ 17 w 31"/>
                <a:gd name="T19" fmla="*/ 0 h 34"/>
                <a:gd name="T20" fmla="*/ 10 w 31"/>
                <a:gd name="T21" fmla="*/ 2 h 34"/>
                <a:gd name="T22" fmla="*/ 4 w 31"/>
                <a:gd name="T23" fmla="*/ 6 h 34"/>
                <a:gd name="T24" fmla="*/ 2 w 31"/>
                <a:gd name="T25" fmla="*/ 12 h 34"/>
                <a:gd name="T26" fmla="*/ 0 w 31"/>
                <a:gd name="T27" fmla="*/ 17 h 34"/>
                <a:gd name="T28" fmla="*/ 0 w 31"/>
                <a:gd name="T29" fmla="*/ 17 h 34"/>
                <a:gd name="T30" fmla="*/ 2 w 31"/>
                <a:gd name="T31" fmla="*/ 24 h 34"/>
                <a:gd name="T32" fmla="*/ 4 w 31"/>
                <a:gd name="T33" fmla="*/ 30 h 34"/>
                <a:gd name="T34" fmla="*/ 10 w 31"/>
                <a:gd name="T35" fmla="*/ 32 h 34"/>
                <a:gd name="T36" fmla="*/ 17 w 31"/>
                <a:gd name="T37" fmla="*/ 34 h 34"/>
                <a:gd name="T38" fmla="*/ 17 w 31"/>
                <a:gd name="T39" fmla="*/ 34 h 34"/>
                <a:gd name="T40" fmla="*/ 24 w 31"/>
                <a:gd name="T41" fmla="*/ 34 h 34"/>
                <a:gd name="T42" fmla="*/ 29 w 31"/>
                <a:gd name="T43" fmla="*/ 32 h 34"/>
                <a:gd name="T44" fmla="*/ 28 w 31"/>
                <a:gd name="T45" fmla="*/ 28 h 34"/>
                <a:gd name="T46" fmla="*/ 28 w 31"/>
                <a:gd name="T47" fmla="*/ 28 h 34"/>
                <a:gd name="T48" fmla="*/ 24 w 31"/>
                <a:gd name="T49" fmla="*/ 30 h 34"/>
                <a:gd name="T50" fmla="*/ 18 w 31"/>
                <a:gd name="T51" fmla="*/ 30 h 34"/>
                <a:gd name="T52" fmla="*/ 18 w 31"/>
                <a:gd name="T53" fmla="*/ 30 h 34"/>
                <a:gd name="T54" fmla="*/ 14 w 31"/>
                <a:gd name="T55" fmla="*/ 28 h 34"/>
                <a:gd name="T56" fmla="*/ 10 w 31"/>
                <a:gd name="T57" fmla="*/ 27 h 34"/>
                <a:gd name="T58" fmla="*/ 7 w 31"/>
                <a:gd name="T59" fmla="*/ 24 h 34"/>
                <a:gd name="T60" fmla="*/ 6 w 31"/>
                <a:gd name="T61" fmla="*/ 18 h 34"/>
                <a:gd name="T62" fmla="*/ 31 w 31"/>
                <a:gd name="T63" fmla="*/ 18 h 34"/>
                <a:gd name="T64" fmla="*/ 6 w 31"/>
                <a:gd name="T65" fmla="*/ 14 h 34"/>
                <a:gd name="T66" fmla="*/ 6 w 31"/>
                <a:gd name="T67" fmla="*/ 14 h 34"/>
                <a:gd name="T68" fmla="*/ 7 w 31"/>
                <a:gd name="T69" fmla="*/ 12 h 34"/>
                <a:gd name="T70" fmla="*/ 9 w 31"/>
                <a:gd name="T71" fmla="*/ 7 h 34"/>
                <a:gd name="T72" fmla="*/ 11 w 31"/>
                <a:gd name="T73" fmla="*/ 6 h 34"/>
                <a:gd name="T74" fmla="*/ 16 w 31"/>
                <a:gd name="T75" fmla="*/ 5 h 34"/>
                <a:gd name="T76" fmla="*/ 16 w 31"/>
                <a:gd name="T77" fmla="*/ 5 h 34"/>
                <a:gd name="T78" fmla="*/ 21 w 31"/>
                <a:gd name="T79" fmla="*/ 6 h 34"/>
                <a:gd name="T80" fmla="*/ 22 w 31"/>
                <a:gd name="T81" fmla="*/ 7 h 34"/>
                <a:gd name="T82" fmla="*/ 24 w 31"/>
                <a:gd name="T83" fmla="*/ 12 h 34"/>
                <a:gd name="T84" fmla="*/ 25 w 31"/>
                <a:gd name="T85" fmla="*/ 14 h 34"/>
                <a:gd name="T86" fmla="*/ 6 w 31"/>
                <a:gd name="T8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34">
                  <a:moveTo>
                    <a:pt x="31" y="18"/>
                  </a:moveTo>
                  <a:lnTo>
                    <a:pt x="31" y="18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4" y="34"/>
                  </a:lnTo>
                  <a:lnTo>
                    <a:pt x="29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6" y="18"/>
                  </a:lnTo>
                  <a:lnTo>
                    <a:pt x="31" y="18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7" y="12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4" name="Freeform 366"/>
            <p:cNvSpPr>
              <a:spLocks/>
            </p:cNvSpPr>
            <p:nvPr/>
          </p:nvSpPr>
          <p:spPr bwMode="auto">
            <a:xfrm>
              <a:off x="6315" y="3678"/>
              <a:ext cx="29" cy="34"/>
            </a:xfrm>
            <a:custGeom>
              <a:avLst/>
              <a:gdLst>
                <a:gd name="T0" fmla="*/ 0 w 29"/>
                <a:gd name="T1" fmla="*/ 34 h 34"/>
                <a:gd name="T2" fmla="*/ 6 w 29"/>
                <a:gd name="T3" fmla="*/ 34 h 34"/>
                <a:gd name="T4" fmla="*/ 6 w 29"/>
                <a:gd name="T5" fmla="*/ 14 h 34"/>
                <a:gd name="T6" fmla="*/ 6 w 29"/>
                <a:gd name="T7" fmla="*/ 14 h 34"/>
                <a:gd name="T8" fmla="*/ 7 w 29"/>
                <a:gd name="T9" fmla="*/ 12 h 34"/>
                <a:gd name="T10" fmla="*/ 7 w 29"/>
                <a:gd name="T11" fmla="*/ 12 h 34"/>
                <a:gd name="T12" fmla="*/ 10 w 29"/>
                <a:gd name="T13" fmla="*/ 7 h 34"/>
                <a:gd name="T14" fmla="*/ 13 w 29"/>
                <a:gd name="T15" fmla="*/ 6 h 34"/>
                <a:gd name="T16" fmla="*/ 15 w 29"/>
                <a:gd name="T17" fmla="*/ 5 h 34"/>
                <a:gd name="T18" fmla="*/ 15 w 29"/>
                <a:gd name="T19" fmla="*/ 5 h 34"/>
                <a:gd name="T20" fmla="*/ 20 w 29"/>
                <a:gd name="T21" fmla="*/ 6 h 34"/>
                <a:gd name="T22" fmla="*/ 21 w 29"/>
                <a:gd name="T23" fmla="*/ 7 h 34"/>
                <a:gd name="T24" fmla="*/ 22 w 29"/>
                <a:gd name="T25" fmla="*/ 12 h 34"/>
                <a:gd name="T26" fmla="*/ 24 w 29"/>
                <a:gd name="T27" fmla="*/ 14 h 34"/>
                <a:gd name="T28" fmla="*/ 24 w 29"/>
                <a:gd name="T29" fmla="*/ 34 h 34"/>
                <a:gd name="T30" fmla="*/ 29 w 29"/>
                <a:gd name="T31" fmla="*/ 34 h 34"/>
                <a:gd name="T32" fmla="*/ 29 w 29"/>
                <a:gd name="T33" fmla="*/ 14 h 34"/>
                <a:gd name="T34" fmla="*/ 29 w 29"/>
                <a:gd name="T35" fmla="*/ 14 h 34"/>
                <a:gd name="T36" fmla="*/ 28 w 29"/>
                <a:gd name="T37" fmla="*/ 7 h 34"/>
                <a:gd name="T38" fmla="*/ 25 w 29"/>
                <a:gd name="T39" fmla="*/ 3 h 34"/>
                <a:gd name="T40" fmla="*/ 21 w 29"/>
                <a:gd name="T41" fmla="*/ 0 h 34"/>
                <a:gd name="T42" fmla="*/ 17 w 29"/>
                <a:gd name="T43" fmla="*/ 0 h 34"/>
                <a:gd name="T44" fmla="*/ 17 w 29"/>
                <a:gd name="T45" fmla="*/ 0 h 34"/>
                <a:gd name="T46" fmla="*/ 14 w 29"/>
                <a:gd name="T47" fmla="*/ 0 h 34"/>
                <a:gd name="T48" fmla="*/ 10 w 29"/>
                <a:gd name="T49" fmla="*/ 2 h 34"/>
                <a:gd name="T50" fmla="*/ 7 w 29"/>
                <a:gd name="T51" fmla="*/ 5 h 34"/>
                <a:gd name="T52" fmla="*/ 6 w 29"/>
                <a:gd name="T53" fmla="*/ 6 h 34"/>
                <a:gd name="T54" fmla="*/ 6 w 29"/>
                <a:gd name="T55" fmla="*/ 6 h 34"/>
                <a:gd name="T56" fmla="*/ 6 w 29"/>
                <a:gd name="T57" fmla="*/ 0 h 34"/>
                <a:gd name="T58" fmla="*/ 0 w 29"/>
                <a:gd name="T59" fmla="*/ 0 h 34"/>
                <a:gd name="T60" fmla="*/ 0 w 29"/>
                <a:gd name="T61" fmla="*/ 0 h 34"/>
                <a:gd name="T62" fmla="*/ 0 w 29"/>
                <a:gd name="T63" fmla="*/ 10 h 34"/>
                <a:gd name="T64" fmla="*/ 0 w 29"/>
                <a:gd name="T6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4">
                  <a:moveTo>
                    <a:pt x="0" y="34"/>
                  </a:moveTo>
                  <a:lnTo>
                    <a:pt x="6" y="3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8" y="7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5" name="Freeform 367"/>
            <p:cNvSpPr>
              <a:spLocks/>
            </p:cNvSpPr>
            <p:nvPr/>
          </p:nvSpPr>
          <p:spPr bwMode="auto">
            <a:xfrm>
              <a:off x="6355" y="3678"/>
              <a:ext cx="29" cy="34"/>
            </a:xfrm>
            <a:custGeom>
              <a:avLst/>
              <a:gdLst>
                <a:gd name="T0" fmla="*/ 0 w 29"/>
                <a:gd name="T1" fmla="*/ 34 h 34"/>
                <a:gd name="T2" fmla="*/ 6 w 29"/>
                <a:gd name="T3" fmla="*/ 34 h 34"/>
                <a:gd name="T4" fmla="*/ 6 w 29"/>
                <a:gd name="T5" fmla="*/ 14 h 34"/>
                <a:gd name="T6" fmla="*/ 6 w 29"/>
                <a:gd name="T7" fmla="*/ 14 h 34"/>
                <a:gd name="T8" fmla="*/ 7 w 29"/>
                <a:gd name="T9" fmla="*/ 12 h 34"/>
                <a:gd name="T10" fmla="*/ 7 w 29"/>
                <a:gd name="T11" fmla="*/ 12 h 34"/>
                <a:gd name="T12" fmla="*/ 10 w 29"/>
                <a:gd name="T13" fmla="*/ 7 h 34"/>
                <a:gd name="T14" fmla="*/ 13 w 29"/>
                <a:gd name="T15" fmla="*/ 6 h 34"/>
                <a:gd name="T16" fmla="*/ 16 w 29"/>
                <a:gd name="T17" fmla="*/ 5 h 34"/>
                <a:gd name="T18" fmla="*/ 16 w 29"/>
                <a:gd name="T19" fmla="*/ 5 h 34"/>
                <a:gd name="T20" fmla="*/ 20 w 29"/>
                <a:gd name="T21" fmla="*/ 6 h 34"/>
                <a:gd name="T22" fmla="*/ 23 w 29"/>
                <a:gd name="T23" fmla="*/ 7 h 34"/>
                <a:gd name="T24" fmla="*/ 24 w 29"/>
                <a:gd name="T25" fmla="*/ 12 h 34"/>
                <a:gd name="T26" fmla="*/ 24 w 29"/>
                <a:gd name="T27" fmla="*/ 14 h 34"/>
                <a:gd name="T28" fmla="*/ 24 w 29"/>
                <a:gd name="T29" fmla="*/ 34 h 34"/>
                <a:gd name="T30" fmla="*/ 29 w 29"/>
                <a:gd name="T31" fmla="*/ 34 h 34"/>
                <a:gd name="T32" fmla="*/ 29 w 29"/>
                <a:gd name="T33" fmla="*/ 14 h 34"/>
                <a:gd name="T34" fmla="*/ 29 w 29"/>
                <a:gd name="T35" fmla="*/ 14 h 34"/>
                <a:gd name="T36" fmla="*/ 29 w 29"/>
                <a:gd name="T37" fmla="*/ 7 h 34"/>
                <a:gd name="T38" fmla="*/ 25 w 29"/>
                <a:gd name="T39" fmla="*/ 3 h 34"/>
                <a:gd name="T40" fmla="*/ 21 w 29"/>
                <a:gd name="T41" fmla="*/ 0 h 34"/>
                <a:gd name="T42" fmla="*/ 17 w 29"/>
                <a:gd name="T43" fmla="*/ 0 h 34"/>
                <a:gd name="T44" fmla="*/ 17 w 29"/>
                <a:gd name="T45" fmla="*/ 0 h 34"/>
                <a:gd name="T46" fmla="*/ 14 w 29"/>
                <a:gd name="T47" fmla="*/ 0 h 34"/>
                <a:gd name="T48" fmla="*/ 10 w 29"/>
                <a:gd name="T49" fmla="*/ 2 h 34"/>
                <a:gd name="T50" fmla="*/ 7 w 29"/>
                <a:gd name="T51" fmla="*/ 5 h 34"/>
                <a:gd name="T52" fmla="*/ 6 w 29"/>
                <a:gd name="T53" fmla="*/ 6 h 34"/>
                <a:gd name="T54" fmla="*/ 6 w 29"/>
                <a:gd name="T55" fmla="*/ 6 h 34"/>
                <a:gd name="T56" fmla="*/ 6 w 29"/>
                <a:gd name="T57" fmla="*/ 0 h 34"/>
                <a:gd name="T58" fmla="*/ 0 w 29"/>
                <a:gd name="T59" fmla="*/ 0 h 34"/>
                <a:gd name="T60" fmla="*/ 0 w 29"/>
                <a:gd name="T61" fmla="*/ 0 h 34"/>
                <a:gd name="T62" fmla="*/ 0 w 29"/>
                <a:gd name="T63" fmla="*/ 10 h 34"/>
                <a:gd name="T64" fmla="*/ 0 w 29"/>
                <a:gd name="T6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4">
                  <a:moveTo>
                    <a:pt x="0" y="34"/>
                  </a:moveTo>
                  <a:lnTo>
                    <a:pt x="6" y="3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0" y="6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7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6" name="Freeform 368"/>
            <p:cNvSpPr>
              <a:spLocks noEditPoints="1"/>
            </p:cNvSpPr>
            <p:nvPr/>
          </p:nvSpPr>
          <p:spPr bwMode="auto">
            <a:xfrm>
              <a:off x="6393" y="3678"/>
              <a:ext cx="30" cy="34"/>
            </a:xfrm>
            <a:custGeom>
              <a:avLst/>
              <a:gdLst>
                <a:gd name="T0" fmla="*/ 30 w 30"/>
                <a:gd name="T1" fmla="*/ 18 h 34"/>
                <a:gd name="T2" fmla="*/ 30 w 30"/>
                <a:gd name="T3" fmla="*/ 18 h 34"/>
                <a:gd name="T4" fmla="*/ 30 w 30"/>
                <a:gd name="T5" fmla="*/ 16 h 34"/>
                <a:gd name="T6" fmla="*/ 30 w 30"/>
                <a:gd name="T7" fmla="*/ 16 h 34"/>
                <a:gd name="T8" fmla="*/ 30 w 30"/>
                <a:gd name="T9" fmla="*/ 10 h 34"/>
                <a:gd name="T10" fmla="*/ 28 w 30"/>
                <a:gd name="T11" fmla="*/ 6 h 34"/>
                <a:gd name="T12" fmla="*/ 23 w 30"/>
                <a:gd name="T13" fmla="*/ 2 h 34"/>
                <a:gd name="T14" fmla="*/ 21 w 30"/>
                <a:gd name="T15" fmla="*/ 0 h 34"/>
                <a:gd name="T16" fmla="*/ 16 w 30"/>
                <a:gd name="T17" fmla="*/ 0 h 34"/>
                <a:gd name="T18" fmla="*/ 16 w 30"/>
                <a:gd name="T19" fmla="*/ 0 h 34"/>
                <a:gd name="T20" fmla="*/ 9 w 30"/>
                <a:gd name="T21" fmla="*/ 2 h 34"/>
                <a:gd name="T22" fmla="*/ 4 w 30"/>
                <a:gd name="T23" fmla="*/ 6 h 34"/>
                <a:gd name="T24" fmla="*/ 1 w 30"/>
                <a:gd name="T25" fmla="*/ 12 h 34"/>
                <a:gd name="T26" fmla="*/ 0 w 30"/>
                <a:gd name="T27" fmla="*/ 17 h 34"/>
                <a:gd name="T28" fmla="*/ 0 w 30"/>
                <a:gd name="T29" fmla="*/ 17 h 34"/>
                <a:gd name="T30" fmla="*/ 1 w 30"/>
                <a:gd name="T31" fmla="*/ 24 h 34"/>
                <a:gd name="T32" fmla="*/ 4 w 30"/>
                <a:gd name="T33" fmla="*/ 30 h 34"/>
                <a:gd name="T34" fmla="*/ 9 w 30"/>
                <a:gd name="T35" fmla="*/ 32 h 34"/>
                <a:gd name="T36" fmla="*/ 18 w 30"/>
                <a:gd name="T37" fmla="*/ 34 h 34"/>
                <a:gd name="T38" fmla="*/ 18 w 30"/>
                <a:gd name="T39" fmla="*/ 34 h 34"/>
                <a:gd name="T40" fmla="*/ 25 w 30"/>
                <a:gd name="T41" fmla="*/ 34 h 34"/>
                <a:gd name="T42" fmla="*/ 29 w 30"/>
                <a:gd name="T43" fmla="*/ 32 h 34"/>
                <a:gd name="T44" fmla="*/ 28 w 30"/>
                <a:gd name="T45" fmla="*/ 28 h 34"/>
                <a:gd name="T46" fmla="*/ 28 w 30"/>
                <a:gd name="T47" fmla="*/ 28 h 34"/>
                <a:gd name="T48" fmla="*/ 23 w 30"/>
                <a:gd name="T49" fmla="*/ 30 h 34"/>
                <a:gd name="T50" fmla="*/ 18 w 30"/>
                <a:gd name="T51" fmla="*/ 30 h 34"/>
                <a:gd name="T52" fmla="*/ 18 w 30"/>
                <a:gd name="T53" fmla="*/ 30 h 34"/>
                <a:gd name="T54" fmla="*/ 14 w 30"/>
                <a:gd name="T55" fmla="*/ 28 h 34"/>
                <a:gd name="T56" fmla="*/ 9 w 30"/>
                <a:gd name="T57" fmla="*/ 27 h 34"/>
                <a:gd name="T58" fmla="*/ 7 w 30"/>
                <a:gd name="T59" fmla="*/ 24 h 34"/>
                <a:gd name="T60" fmla="*/ 5 w 30"/>
                <a:gd name="T61" fmla="*/ 18 h 34"/>
                <a:gd name="T62" fmla="*/ 30 w 30"/>
                <a:gd name="T63" fmla="*/ 18 h 34"/>
                <a:gd name="T64" fmla="*/ 7 w 30"/>
                <a:gd name="T65" fmla="*/ 14 h 34"/>
                <a:gd name="T66" fmla="*/ 7 w 30"/>
                <a:gd name="T67" fmla="*/ 14 h 34"/>
                <a:gd name="T68" fmla="*/ 7 w 30"/>
                <a:gd name="T69" fmla="*/ 12 h 34"/>
                <a:gd name="T70" fmla="*/ 8 w 30"/>
                <a:gd name="T71" fmla="*/ 7 h 34"/>
                <a:gd name="T72" fmla="*/ 12 w 30"/>
                <a:gd name="T73" fmla="*/ 6 h 34"/>
                <a:gd name="T74" fmla="*/ 16 w 30"/>
                <a:gd name="T75" fmla="*/ 5 h 34"/>
                <a:gd name="T76" fmla="*/ 16 w 30"/>
                <a:gd name="T77" fmla="*/ 5 h 34"/>
                <a:gd name="T78" fmla="*/ 21 w 30"/>
                <a:gd name="T79" fmla="*/ 6 h 34"/>
                <a:gd name="T80" fmla="*/ 23 w 30"/>
                <a:gd name="T81" fmla="*/ 7 h 34"/>
                <a:gd name="T82" fmla="*/ 25 w 30"/>
                <a:gd name="T83" fmla="*/ 12 h 34"/>
                <a:gd name="T84" fmla="*/ 25 w 30"/>
                <a:gd name="T85" fmla="*/ 14 h 34"/>
                <a:gd name="T86" fmla="*/ 7 w 30"/>
                <a:gd name="T8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34">
                  <a:moveTo>
                    <a:pt x="30" y="18"/>
                  </a:move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9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5" y="34"/>
                  </a:lnTo>
                  <a:lnTo>
                    <a:pt x="29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9" y="27"/>
                  </a:lnTo>
                  <a:lnTo>
                    <a:pt x="7" y="24"/>
                  </a:lnTo>
                  <a:lnTo>
                    <a:pt x="5" y="18"/>
                  </a:lnTo>
                  <a:lnTo>
                    <a:pt x="30" y="18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7" y="12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7" name="Rectangle 369"/>
            <p:cNvSpPr>
              <a:spLocks noChangeArrowheads="1"/>
            </p:cNvSpPr>
            <p:nvPr/>
          </p:nvSpPr>
          <p:spPr bwMode="auto">
            <a:xfrm>
              <a:off x="6430" y="3691"/>
              <a:ext cx="18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8" name="Freeform 370"/>
            <p:cNvSpPr>
              <a:spLocks noEditPoints="1"/>
            </p:cNvSpPr>
            <p:nvPr/>
          </p:nvSpPr>
          <p:spPr bwMode="auto">
            <a:xfrm>
              <a:off x="6463" y="3666"/>
              <a:ext cx="16" cy="60"/>
            </a:xfrm>
            <a:custGeom>
              <a:avLst/>
              <a:gdLst>
                <a:gd name="T0" fmla="*/ 0 w 16"/>
                <a:gd name="T1" fmla="*/ 60 h 60"/>
                <a:gd name="T2" fmla="*/ 0 w 16"/>
                <a:gd name="T3" fmla="*/ 60 h 60"/>
                <a:gd name="T4" fmla="*/ 6 w 16"/>
                <a:gd name="T5" fmla="*/ 58 h 60"/>
                <a:gd name="T6" fmla="*/ 12 w 16"/>
                <a:gd name="T7" fmla="*/ 55 h 60"/>
                <a:gd name="T8" fmla="*/ 12 w 16"/>
                <a:gd name="T9" fmla="*/ 55 h 60"/>
                <a:gd name="T10" fmla="*/ 13 w 16"/>
                <a:gd name="T11" fmla="*/ 53 h 60"/>
                <a:gd name="T12" fmla="*/ 14 w 16"/>
                <a:gd name="T13" fmla="*/ 50 h 60"/>
                <a:gd name="T14" fmla="*/ 16 w 16"/>
                <a:gd name="T15" fmla="*/ 43 h 60"/>
                <a:gd name="T16" fmla="*/ 16 w 16"/>
                <a:gd name="T17" fmla="*/ 12 h 60"/>
                <a:gd name="T18" fmla="*/ 9 w 16"/>
                <a:gd name="T19" fmla="*/ 12 h 60"/>
                <a:gd name="T20" fmla="*/ 9 w 16"/>
                <a:gd name="T21" fmla="*/ 40 h 60"/>
                <a:gd name="T22" fmla="*/ 9 w 16"/>
                <a:gd name="T23" fmla="*/ 40 h 60"/>
                <a:gd name="T24" fmla="*/ 9 w 16"/>
                <a:gd name="T25" fmla="*/ 48 h 60"/>
                <a:gd name="T26" fmla="*/ 7 w 16"/>
                <a:gd name="T27" fmla="*/ 53 h 60"/>
                <a:gd name="T28" fmla="*/ 7 w 16"/>
                <a:gd name="T29" fmla="*/ 53 h 60"/>
                <a:gd name="T30" fmla="*/ 3 w 16"/>
                <a:gd name="T31" fmla="*/ 54 h 60"/>
                <a:gd name="T32" fmla="*/ 0 w 16"/>
                <a:gd name="T33" fmla="*/ 54 h 60"/>
                <a:gd name="T34" fmla="*/ 0 w 16"/>
                <a:gd name="T35" fmla="*/ 60 h 60"/>
                <a:gd name="T36" fmla="*/ 13 w 16"/>
                <a:gd name="T37" fmla="*/ 0 h 60"/>
                <a:gd name="T38" fmla="*/ 13 w 16"/>
                <a:gd name="T39" fmla="*/ 0 h 60"/>
                <a:gd name="T40" fmla="*/ 9 w 16"/>
                <a:gd name="T41" fmla="*/ 1 h 60"/>
                <a:gd name="T42" fmla="*/ 9 w 16"/>
                <a:gd name="T43" fmla="*/ 4 h 60"/>
                <a:gd name="T44" fmla="*/ 9 w 16"/>
                <a:gd name="T45" fmla="*/ 4 h 60"/>
                <a:gd name="T46" fmla="*/ 9 w 16"/>
                <a:gd name="T47" fmla="*/ 7 h 60"/>
                <a:gd name="T48" fmla="*/ 13 w 16"/>
                <a:gd name="T49" fmla="*/ 8 h 60"/>
                <a:gd name="T50" fmla="*/ 13 w 16"/>
                <a:gd name="T51" fmla="*/ 8 h 60"/>
                <a:gd name="T52" fmla="*/ 16 w 16"/>
                <a:gd name="T53" fmla="*/ 7 h 60"/>
                <a:gd name="T54" fmla="*/ 16 w 16"/>
                <a:gd name="T55" fmla="*/ 4 h 60"/>
                <a:gd name="T56" fmla="*/ 16 w 16"/>
                <a:gd name="T57" fmla="*/ 4 h 60"/>
                <a:gd name="T58" fmla="*/ 16 w 16"/>
                <a:gd name="T59" fmla="*/ 1 h 60"/>
                <a:gd name="T60" fmla="*/ 13 w 16"/>
                <a:gd name="T61" fmla="*/ 0 h 60"/>
                <a:gd name="T62" fmla="*/ 13 w 16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60">
                  <a:moveTo>
                    <a:pt x="0" y="60"/>
                  </a:moveTo>
                  <a:lnTo>
                    <a:pt x="0" y="60"/>
                  </a:lnTo>
                  <a:lnTo>
                    <a:pt x="6" y="58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53"/>
                  </a:lnTo>
                  <a:lnTo>
                    <a:pt x="14" y="50"/>
                  </a:lnTo>
                  <a:lnTo>
                    <a:pt x="16" y="43"/>
                  </a:lnTo>
                  <a:lnTo>
                    <a:pt x="16" y="12"/>
                  </a:lnTo>
                  <a:lnTo>
                    <a:pt x="9" y="1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0" y="60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9" name="Freeform 371"/>
            <p:cNvSpPr>
              <a:spLocks noEditPoints="1"/>
            </p:cNvSpPr>
            <p:nvPr/>
          </p:nvSpPr>
          <p:spPr bwMode="auto">
            <a:xfrm>
              <a:off x="6486" y="3678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9 w 29"/>
                <a:gd name="T3" fmla="*/ 34 h 34"/>
                <a:gd name="T4" fmla="*/ 27 w 29"/>
                <a:gd name="T5" fmla="*/ 25 h 34"/>
                <a:gd name="T6" fmla="*/ 27 w 29"/>
                <a:gd name="T7" fmla="*/ 13 h 34"/>
                <a:gd name="T8" fmla="*/ 27 w 29"/>
                <a:gd name="T9" fmla="*/ 13 h 34"/>
                <a:gd name="T10" fmla="*/ 27 w 29"/>
                <a:gd name="T11" fmla="*/ 9 h 34"/>
                <a:gd name="T12" fmla="*/ 25 w 29"/>
                <a:gd name="T13" fmla="*/ 5 h 34"/>
                <a:gd name="T14" fmla="*/ 20 w 29"/>
                <a:gd name="T15" fmla="*/ 2 h 34"/>
                <a:gd name="T16" fmla="*/ 15 w 29"/>
                <a:gd name="T17" fmla="*/ 0 h 34"/>
                <a:gd name="T18" fmla="*/ 15 w 29"/>
                <a:gd name="T19" fmla="*/ 0 h 34"/>
                <a:gd name="T20" fmla="*/ 8 w 29"/>
                <a:gd name="T21" fmla="*/ 0 h 34"/>
                <a:gd name="T22" fmla="*/ 2 w 29"/>
                <a:gd name="T23" fmla="*/ 3 h 34"/>
                <a:gd name="T24" fmla="*/ 4 w 29"/>
                <a:gd name="T25" fmla="*/ 7 h 34"/>
                <a:gd name="T26" fmla="*/ 4 w 29"/>
                <a:gd name="T27" fmla="*/ 7 h 34"/>
                <a:gd name="T28" fmla="*/ 8 w 29"/>
                <a:gd name="T29" fmla="*/ 6 h 34"/>
                <a:gd name="T30" fmla="*/ 14 w 29"/>
                <a:gd name="T31" fmla="*/ 5 h 34"/>
                <a:gd name="T32" fmla="*/ 14 w 29"/>
                <a:gd name="T33" fmla="*/ 5 h 34"/>
                <a:gd name="T34" fmla="*/ 18 w 29"/>
                <a:gd name="T35" fmla="*/ 6 h 34"/>
                <a:gd name="T36" fmla="*/ 20 w 29"/>
                <a:gd name="T37" fmla="*/ 7 h 34"/>
                <a:gd name="T38" fmla="*/ 20 w 29"/>
                <a:gd name="T39" fmla="*/ 10 h 34"/>
                <a:gd name="T40" fmla="*/ 22 w 29"/>
                <a:gd name="T41" fmla="*/ 12 h 34"/>
                <a:gd name="T42" fmla="*/ 22 w 29"/>
                <a:gd name="T43" fmla="*/ 13 h 34"/>
                <a:gd name="T44" fmla="*/ 22 w 29"/>
                <a:gd name="T45" fmla="*/ 13 h 34"/>
                <a:gd name="T46" fmla="*/ 12 w 29"/>
                <a:gd name="T47" fmla="*/ 13 h 34"/>
                <a:gd name="T48" fmla="*/ 5 w 29"/>
                <a:gd name="T49" fmla="*/ 16 h 34"/>
                <a:gd name="T50" fmla="*/ 1 w 29"/>
                <a:gd name="T51" fmla="*/ 20 h 34"/>
                <a:gd name="T52" fmla="*/ 0 w 29"/>
                <a:gd name="T53" fmla="*/ 25 h 34"/>
                <a:gd name="T54" fmla="*/ 0 w 29"/>
                <a:gd name="T55" fmla="*/ 25 h 34"/>
                <a:gd name="T56" fmla="*/ 1 w 29"/>
                <a:gd name="T57" fmla="*/ 28 h 34"/>
                <a:gd name="T58" fmla="*/ 2 w 29"/>
                <a:gd name="T59" fmla="*/ 31 h 34"/>
                <a:gd name="T60" fmla="*/ 7 w 29"/>
                <a:gd name="T61" fmla="*/ 34 h 34"/>
                <a:gd name="T62" fmla="*/ 11 w 29"/>
                <a:gd name="T63" fmla="*/ 34 h 34"/>
                <a:gd name="T64" fmla="*/ 11 w 29"/>
                <a:gd name="T65" fmla="*/ 34 h 34"/>
                <a:gd name="T66" fmla="*/ 18 w 29"/>
                <a:gd name="T67" fmla="*/ 32 h 34"/>
                <a:gd name="T68" fmla="*/ 22 w 29"/>
                <a:gd name="T69" fmla="*/ 30 h 34"/>
                <a:gd name="T70" fmla="*/ 22 w 29"/>
                <a:gd name="T71" fmla="*/ 30 h 34"/>
                <a:gd name="T72" fmla="*/ 22 w 29"/>
                <a:gd name="T73" fmla="*/ 34 h 34"/>
                <a:gd name="T74" fmla="*/ 29 w 29"/>
                <a:gd name="T75" fmla="*/ 34 h 34"/>
                <a:gd name="T76" fmla="*/ 22 w 29"/>
                <a:gd name="T77" fmla="*/ 23 h 34"/>
                <a:gd name="T78" fmla="*/ 22 w 29"/>
                <a:gd name="T79" fmla="*/ 23 h 34"/>
                <a:gd name="T80" fmla="*/ 20 w 29"/>
                <a:gd name="T81" fmla="*/ 24 h 34"/>
                <a:gd name="T82" fmla="*/ 20 w 29"/>
                <a:gd name="T83" fmla="*/ 24 h 34"/>
                <a:gd name="T84" fmla="*/ 18 w 29"/>
                <a:gd name="T85" fmla="*/ 28 h 34"/>
                <a:gd name="T86" fmla="*/ 16 w 29"/>
                <a:gd name="T87" fmla="*/ 30 h 34"/>
                <a:gd name="T88" fmla="*/ 12 w 29"/>
                <a:gd name="T89" fmla="*/ 30 h 34"/>
                <a:gd name="T90" fmla="*/ 12 w 29"/>
                <a:gd name="T91" fmla="*/ 30 h 34"/>
                <a:gd name="T92" fmla="*/ 8 w 29"/>
                <a:gd name="T93" fmla="*/ 28 h 34"/>
                <a:gd name="T94" fmla="*/ 7 w 29"/>
                <a:gd name="T95" fmla="*/ 27 h 34"/>
                <a:gd name="T96" fmla="*/ 7 w 29"/>
                <a:gd name="T97" fmla="*/ 24 h 34"/>
                <a:gd name="T98" fmla="*/ 7 w 29"/>
                <a:gd name="T99" fmla="*/ 24 h 34"/>
                <a:gd name="T100" fmla="*/ 8 w 29"/>
                <a:gd name="T101" fmla="*/ 20 h 34"/>
                <a:gd name="T102" fmla="*/ 11 w 29"/>
                <a:gd name="T103" fmla="*/ 18 h 34"/>
                <a:gd name="T104" fmla="*/ 16 w 29"/>
                <a:gd name="T105" fmla="*/ 17 h 34"/>
                <a:gd name="T106" fmla="*/ 22 w 29"/>
                <a:gd name="T107" fmla="*/ 17 h 34"/>
                <a:gd name="T108" fmla="*/ 22 w 29"/>
                <a:gd name="T10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29" y="34"/>
                  </a:lnTo>
                  <a:lnTo>
                    <a:pt x="27" y="2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9"/>
                  </a:lnTo>
                  <a:lnTo>
                    <a:pt x="25" y="5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12" y="13"/>
                  </a:lnTo>
                  <a:lnTo>
                    <a:pt x="5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7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9" y="34"/>
                  </a:lnTo>
                  <a:close/>
                  <a:moveTo>
                    <a:pt x="22" y="23"/>
                  </a:moveTo>
                  <a:lnTo>
                    <a:pt x="22" y="23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6" y="17"/>
                  </a:lnTo>
                  <a:lnTo>
                    <a:pt x="22" y="17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0" name="Freeform 372"/>
            <p:cNvSpPr>
              <a:spLocks/>
            </p:cNvSpPr>
            <p:nvPr/>
          </p:nvSpPr>
          <p:spPr bwMode="auto">
            <a:xfrm>
              <a:off x="6066" y="3759"/>
              <a:ext cx="33" cy="32"/>
            </a:xfrm>
            <a:custGeom>
              <a:avLst/>
              <a:gdLst>
                <a:gd name="T0" fmla="*/ 0 w 33"/>
                <a:gd name="T1" fmla="*/ 0 h 32"/>
                <a:gd name="T2" fmla="*/ 13 w 33"/>
                <a:gd name="T3" fmla="*/ 32 h 32"/>
                <a:gd name="T4" fmla="*/ 19 w 33"/>
                <a:gd name="T5" fmla="*/ 32 h 32"/>
                <a:gd name="T6" fmla="*/ 33 w 33"/>
                <a:gd name="T7" fmla="*/ 0 h 32"/>
                <a:gd name="T8" fmla="*/ 26 w 33"/>
                <a:gd name="T9" fmla="*/ 0 h 32"/>
                <a:gd name="T10" fmla="*/ 19 w 33"/>
                <a:gd name="T11" fmla="*/ 18 h 32"/>
                <a:gd name="T12" fmla="*/ 19 w 33"/>
                <a:gd name="T13" fmla="*/ 18 h 32"/>
                <a:gd name="T14" fmla="*/ 16 w 33"/>
                <a:gd name="T15" fmla="*/ 26 h 32"/>
                <a:gd name="T16" fmla="*/ 16 w 33"/>
                <a:gd name="T17" fmla="*/ 26 h 32"/>
                <a:gd name="T18" fmla="*/ 16 w 33"/>
                <a:gd name="T19" fmla="*/ 26 h 32"/>
                <a:gd name="T20" fmla="*/ 13 w 33"/>
                <a:gd name="T21" fmla="*/ 18 h 32"/>
                <a:gd name="T22" fmla="*/ 6 w 33"/>
                <a:gd name="T23" fmla="*/ 0 h 32"/>
                <a:gd name="T24" fmla="*/ 0 w 3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0"/>
                  </a:moveTo>
                  <a:lnTo>
                    <a:pt x="13" y="32"/>
                  </a:lnTo>
                  <a:lnTo>
                    <a:pt x="19" y="3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3" y="1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1" name="Freeform 373"/>
            <p:cNvSpPr>
              <a:spLocks noEditPoints="1"/>
            </p:cNvSpPr>
            <p:nvPr/>
          </p:nvSpPr>
          <p:spPr bwMode="auto">
            <a:xfrm>
              <a:off x="6104" y="3746"/>
              <a:ext cx="7" cy="45"/>
            </a:xfrm>
            <a:custGeom>
              <a:avLst/>
              <a:gdLst>
                <a:gd name="T0" fmla="*/ 7 w 7"/>
                <a:gd name="T1" fmla="*/ 45 h 45"/>
                <a:gd name="T2" fmla="*/ 7 w 7"/>
                <a:gd name="T3" fmla="*/ 13 h 45"/>
                <a:gd name="T4" fmla="*/ 0 w 7"/>
                <a:gd name="T5" fmla="*/ 13 h 45"/>
                <a:gd name="T6" fmla="*/ 0 w 7"/>
                <a:gd name="T7" fmla="*/ 45 h 45"/>
                <a:gd name="T8" fmla="*/ 7 w 7"/>
                <a:gd name="T9" fmla="*/ 45 h 45"/>
                <a:gd name="T10" fmla="*/ 4 w 7"/>
                <a:gd name="T11" fmla="*/ 0 h 45"/>
                <a:gd name="T12" fmla="*/ 4 w 7"/>
                <a:gd name="T13" fmla="*/ 0 h 45"/>
                <a:gd name="T14" fmla="*/ 0 w 7"/>
                <a:gd name="T15" fmla="*/ 2 h 45"/>
                <a:gd name="T16" fmla="*/ 0 w 7"/>
                <a:gd name="T17" fmla="*/ 5 h 45"/>
                <a:gd name="T18" fmla="*/ 0 w 7"/>
                <a:gd name="T19" fmla="*/ 5 h 45"/>
                <a:gd name="T20" fmla="*/ 0 w 7"/>
                <a:gd name="T21" fmla="*/ 6 h 45"/>
                <a:gd name="T22" fmla="*/ 3 w 7"/>
                <a:gd name="T23" fmla="*/ 7 h 45"/>
                <a:gd name="T24" fmla="*/ 3 w 7"/>
                <a:gd name="T25" fmla="*/ 7 h 45"/>
                <a:gd name="T26" fmla="*/ 7 w 7"/>
                <a:gd name="T27" fmla="*/ 6 h 45"/>
                <a:gd name="T28" fmla="*/ 7 w 7"/>
                <a:gd name="T29" fmla="*/ 5 h 45"/>
                <a:gd name="T30" fmla="*/ 7 w 7"/>
                <a:gd name="T31" fmla="*/ 5 h 45"/>
                <a:gd name="T32" fmla="*/ 7 w 7"/>
                <a:gd name="T33" fmla="*/ 2 h 45"/>
                <a:gd name="T34" fmla="*/ 4 w 7"/>
                <a:gd name="T35" fmla="*/ 0 h 45"/>
                <a:gd name="T36" fmla="*/ 4 w 7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5">
                  <a:moveTo>
                    <a:pt x="7" y="45"/>
                  </a:moveTo>
                  <a:lnTo>
                    <a:pt x="7" y="13"/>
                  </a:lnTo>
                  <a:lnTo>
                    <a:pt x="0" y="13"/>
                  </a:lnTo>
                  <a:lnTo>
                    <a:pt x="0" y="45"/>
                  </a:lnTo>
                  <a:lnTo>
                    <a:pt x="7" y="45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2" name="Freeform 374"/>
            <p:cNvSpPr>
              <a:spLocks noEditPoints="1"/>
            </p:cNvSpPr>
            <p:nvPr/>
          </p:nvSpPr>
          <p:spPr bwMode="auto">
            <a:xfrm>
              <a:off x="6120" y="3759"/>
              <a:ext cx="30" cy="33"/>
            </a:xfrm>
            <a:custGeom>
              <a:avLst/>
              <a:gdLst>
                <a:gd name="T0" fmla="*/ 30 w 30"/>
                <a:gd name="T1" fmla="*/ 16 h 33"/>
                <a:gd name="T2" fmla="*/ 30 w 30"/>
                <a:gd name="T3" fmla="*/ 16 h 33"/>
                <a:gd name="T4" fmla="*/ 30 w 30"/>
                <a:gd name="T5" fmla="*/ 14 h 33"/>
                <a:gd name="T6" fmla="*/ 30 w 30"/>
                <a:gd name="T7" fmla="*/ 14 h 33"/>
                <a:gd name="T8" fmla="*/ 30 w 30"/>
                <a:gd name="T9" fmla="*/ 10 h 33"/>
                <a:gd name="T10" fmla="*/ 27 w 30"/>
                <a:gd name="T11" fmla="*/ 4 h 33"/>
                <a:gd name="T12" fmla="*/ 23 w 30"/>
                <a:gd name="T13" fmla="*/ 1 h 33"/>
                <a:gd name="T14" fmla="*/ 19 w 30"/>
                <a:gd name="T15" fmla="*/ 0 h 33"/>
                <a:gd name="T16" fmla="*/ 16 w 30"/>
                <a:gd name="T17" fmla="*/ 0 h 33"/>
                <a:gd name="T18" fmla="*/ 16 w 30"/>
                <a:gd name="T19" fmla="*/ 0 h 33"/>
                <a:gd name="T20" fmla="*/ 9 w 30"/>
                <a:gd name="T21" fmla="*/ 1 h 33"/>
                <a:gd name="T22" fmla="*/ 4 w 30"/>
                <a:gd name="T23" fmla="*/ 4 h 33"/>
                <a:gd name="T24" fmla="*/ 0 w 30"/>
                <a:gd name="T25" fmla="*/ 10 h 33"/>
                <a:gd name="T26" fmla="*/ 0 w 30"/>
                <a:gd name="T27" fmla="*/ 16 h 33"/>
                <a:gd name="T28" fmla="*/ 0 w 30"/>
                <a:gd name="T29" fmla="*/ 16 h 33"/>
                <a:gd name="T30" fmla="*/ 0 w 30"/>
                <a:gd name="T31" fmla="*/ 23 h 33"/>
                <a:gd name="T32" fmla="*/ 4 w 30"/>
                <a:gd name="T33" fmla="*/ 29 h 33"/>
                <a:gd name="T34" fmla="*/ 9 w 30"/>
                <a:gd name="T35" fmla="*/ 32 h 33"/>
                <a:gd name="T36" fmla="*/ 16 w 30"/>
                <a:gd name="T37" fmla="*/ 33 h 33"/>
                <a:gd name="T38" fmla="*/ 16 w 30"/>
                <a:gd name="T39" fmla="*/ 33 h 33"/>
                <a:gd name="T40" fmla="*/ 23 w 30"/>
                <a:gd name="T41" fmla="*/ 32 h 33"/>
                <a:gd name="T42" fmla="*/ 29 w 30"/>
                <a:gd name="T43" fmla="*/ 30 h 33"/>
                <a:gd name="T44" fmla="*/ 27 w 30"/>
                <a:gd name="T45" fmla="*/ 26 h 33"/>
                <a:gd name="T46" fmla="*/ 27 w 30"/>
                <a:gd name="T47" fmla="*/ 26 h 33"/>
                <a:gd name="T48" fmla="*/ 23 w 30"/>
                <a:gd name="T49" fmla="*/ 28 h 33"/>
                <a:gd name="T50" fmla="*/ 18 w 30"/>
                <a:gd name="T51" fmla="*/ 28 h 33"/>
                <a:gd name="T52" fmla="*/ 18 w 30"/>
                <a:gd name="T53" fmla="*/ 28 h 33"/>
                <a:gd name="T54" fmla="*/ 12 w 30"/>
                <a:gd name="T55" fmla="*/ 28 h 33"/>
                <a:gd name="T56" fmla="*/ 9 w 30"/>
                <a:gd name="T57" fmla="*/ 26 h 33"/>
                <a:gd name="T58" fmla="*/ 7 w 30"/>
                <a:gd name="T59" fmla="*/ 22 h 33"/>
                <a:gd name="T60" fmla="*/ 5 w 30"/>
                <a:gd name="T61" fmla="*/ 16 h 33"/>
                <a:gd name="T62" fmla="*/ 30 w 30"/>
                <a:gd name="T63" fmla="*/ 16 h 33"/>
                <a:gd name="T64" fmla="*/ 5 w 30"/>
                <a:gd name="T65" fmla="*/ 12 h 33"/>
                <a:gd name="T66" fmla="*/ 5 w 30"/>
                <a:gd name="T67" fmla="*/ 12 h 33"/>
                <a:gd name="T68" fmla="*/ 7 w 30"/>
                <a:gd name="T69" fmla="*/ 10 h 33"/>
                <a:gd name="T70" fmla="*/ 8 w 30"/>
                <a:gd name="T71" fmla="*/ 7 h 33"/>
                <a:gd name="T72" fmla="*/ 11 w 30"/>
                <a:gd name="T73" fmla="*/ 4 h 33"/>
                <a:gd name="T74" fmla="*/ 15 w 30"/>
                <a:gd name="T75" fmla="*/ 4 h 33"/>
                <a:gd name="T76" fmla="*/ 15 w 30"/>
                <a:gd name="T77" fmla="*/ 4 h 33"/>
                <a:gd name="T78" fmla="*/ 19 w 30"/>
                <a:gd name="T79" fmla="*/ 4 h 33"/>
                <a:gd name="T80" fmla="*/ 22 w 30"/>
                <a:gd name="T81" fmla="*/ 7 h 33"/>
                <a:gd name="T82" fmla="*/ 23 w 30"/>
                <a:gd name="T83" fmla="*/ 10 h 33"/>
                <a:gd name="T84" fmla="*/ 25 w 30"/>
                <a:gd name="T85" fmla="*/ 12 h 33"/>
                <a:gd name="T86" fmla="*/ 5 w 30"/>
                <a:gd name="T8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33">
                  <a:moveTo>
                    <a:pt x="30" y="16"/>
                  </a:moveTo>
                  <a:lnTo>
                    <a:pt x="30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0"/>
                  </a:lnTo>
                  <a:lnTo>
                    <a:pt x="27" y="4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9" y="32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3" y="32"/>
                  </a:lnTo>
                  <a:lnTo>
                    <a:pt x="29" y="30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3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2" y="28"/>
                  </a:lnTo>
                  <a:lnTo>
                    <a:pt x="9" y="26"/>
                  </a:lnTo>
                  <a:lnTo>
                    <a:pt x="7" y="22"/>
                  </a:lnTo>
                  <a:lnTo>
                    <a:pt x="5" y="16"/>
                  </a:lnTo>
                  <a:lnTo>
                    <a:pt x="30" y="16"/>
                  </a:lnTo>
                  <a:close/>
                  <a:moveTo>
                    <a:pt x="5" y="12"/>
                  </a:moveTo>
                  <a:lnTo>
                    <a:pt x="5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0"/>
                  </a:lnTo>
                  <a:lnTo>
                    <a:pt x="2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3" name="Freeform 375"/>
            <p:cNvSpPr>
              <a:spLocks/>
            </p:cNvSpPr>
            <p:nvPr/>
          </p:nvSpPr>
          <p:spPr bwMode="auto">
            <a:xfrm>
              <a:off x="6156" y="3759"/>
              <a:ext cx="22" cy="33"/>
            </a:xfrm>
            <a:custGeom>
              <a:avLst/>
              <a:gdLst>
                <a:gd name="T0" fmla="*/ 0 w 22"/>
                <a:gd name="T1" fmla="*/ 30 h 33"/>
                <a:gd name="T2" fmla="*/ 0 w 22"/>
                <a:gd name="T3" fmla="*/ 30 h 33"/>
                <a:gd name="T4" fmla="*/ 4 w 22"/>
                <a:gd name="T5" fmla="*/ 32 h 33"/>
                <a:gd name="T6" fmla="*/ 9 w 22"/>
                <a:gd name="T7" fmla="*/ 33 h 33"/>
                <a:gd name="T8" fmla="*/ 9 w 22"/>
                <a:gd name="T9" fmla="*/ 33 h 33"/>
                <a:gd name="T10" fmla="*/ 15 w 22"/>
                <a:gd name="T11" fmla="*/ 32 h 33"/>
                <a:gd name="T12" fmla="*/ 19 w 22"/>
                <a:gd name="T13" fmla="*/ 30 h 33"/>
                <a:gd name="T14" fmla="*/ 22 w 22"/>
                <a:gd name="T15" fmla="*/ 28 h 33"/>
                <a:gd name="T16" fmla="*/ 22 w 22"/>
                <a:gd name="T17" fmla="*/ 23 h 33"/>
                <a:gd name="T18" fmla="*/ 22 w 22"/>
                <a:gd name="T19" fmla="*/ 23 h 33"/>
                <a:gd name="T20" fmla="*/ 22 w 22"/>
                <a:gd name="T21" fmla="*/ 19 h 33"/>
                <a:gd name="T22" fmla="*/ 20 w 22"/>
                <a:gd name="T23" fmla="*/ 18 h 33"/>
                <a:gd name="T24" fmla="*/ 18 w 22"/>
                <a:gd name="T25" fmla="*/ 15 h 33"/>
                <a:gd name="T26" fmla="*/ 14 w 22"/>
                <a:gd name="T27" fmla="*/ 14 h 33"/>
                <a:gd name="T28" fmla="*/ 14 w 22"/>
                <a:gd name="T29" fmla="*/ 14 h 33"/>
                <a:gd name="T30" fmla="*/ 8 w 22"/>
                <a:gd name="T31" fmla="*/ 11 h 33"/>
                <a:gd name="T32" fmla="*/ 7 w 22"/>
                <a:gd name="T33" fmla="*/ 10 h 33"/>
                <a:gd name="T34" fmla="*/ 7 w 22"/>
                <a:gd name="T35" fmla="*/ 8 h 33"/>
                <a:gd name="T36" fmla="*/ 7 w 22"/>
                <a:gd name="T37" fmla="*/ 8 h 33"/>
                <a:gd name="T38" fmla="*/ 8 w 22"/>
                <a:gd name="T39" fmla="*/ 5 h 33"/>
                <a:gd name="T40" fmla="*/ 12 w 22"/>
                <a:gd name="T41" fmla="*/ 4 h 33"/>
                <a:gd name="T42" fmla="*/ 12 w 22"/>
                <a:gd name="T43" fmla="*/ 4 h 33"/>
                <a:gd name="T44" fmla="*/ 16 w 22"/>
                <a:gd name="T45" fmla="*/ 4 h 33"/>
                <a:gd name="T46" fmla="*/ 19 w 22"/>
                <a:gd name="T47" fmla="*/ 5 h 33"/>
                <a:gd name="T48" fmla="*/ 22 w 22"/>
                <a:gd name="T49" fmla="*/ 1 h 33"/>
                <a:gd name="T50" fmla="*/ 22 w 22"/>
                <a:gd name="T51" fmla="*/ 1 h 33"/>
                <a:gd name="T52" fmla="*/ 18 w 22"/>
                <a:gd name="T53" fmla="*/ 0 h 33"/>
                <a:gd name="T54" fmla="*/ 12 w 22"/>
                <a:gd name="T55" fmla="*/ 0 h 33"/>
                <a:gd name="T56" fmla="*/ 12 w 22"/>
                <a:gd name="T57" fmla="*/ 0 h 33"/>
                <a:gd name="T58" fmla="*/ 8 w 22"/>
                <a:gd name="T59" fmla="*/ 0 h 33"/>
                <a:gd name="T60" fmla="*/ 4 w 22"/>
                <a:gd name="T61" fmla="*/ 3 h 33"/>
                <a:gd name="T62" fmla="*/ 1 w 22"/>
                <a:gd name="T63" fmla="*/ 5 h 33"/>
                <a:gd name="T64" fmla="*/ 1 w 22"/>
                <a:gd name="T65" fmla="*/ 8 h 33"/>
                <a:gd name="T66" fmla="*/ 1 w 22"/>
                <a:gd name="T67" fmla="*/ 8 h 33"/>
                <a:gd name="T68" fmla="*/ 1 w 22"/>
                <a:gd name="T69" fmla="*/ 11 h 33"/>
                <a:gd name="T70" fmla="*/ 2 w 22"/>
                <a:gd name="T71" fmla="*/ 14 h 33"/>
                <a:gd name="T72" fmla="*/ 5 w 22"/>
                <a:gd name="T73" fmla="*/ 16 h 33"/>
                <a:gd name="T74" fmla="*/ 9 w 22"/>
                <a:gd name="T75" fmla="*/ 18 h 33"/>
                <a:gd name="T76" fmla="*/ 9 w 22"/>
                <a:gd name="T77" fmla="*/ 18 h 33"/>
                <a:gd name="T78" fmla="*/ 15 w 22"/>
                <a:gd name="T79" fmla="*/ 21 h 33"/>
                <a:gd name="T80" fmla="*/ 16 w 22"/>
                <a:gd name="T81" fmla="*/ 22 h 33"/>
                <a:gd name="T82" fmla="*/ 16 w 22"/>
                <a:gd name="T83" fmla="*/ 23 h 33"/>
                <a:gd name="T84" fmla="*/ 16 w 22"/>
                <a:gd name="T85" fmla="*/ 23 h 33"/>
                <a:gd name="T86" fmla="*/ 16 w 22"/>
                <a:gd name="T87" fmla="*/ 26 h 33"/>
                <a:gd name="T88" fmla="*/ 15 w 22"/>
                <a:gd name="T89" fmla="*/ 28 h 33"/>
                <a:gd name="T90" fmla="*/ 12 w 22"/>
                <a:gd name="T91" fmla="*/ 28 h 33"/>
                <a:gd name="T92" fmla="*/ 9 w 22"/>
                <a:gd name="T93" fmla="*/ 29 h 33"/>
                <a:gd name="T94" fmla="*/ 9 w 22"/>
                <a:gd name="T95" fmla="*/ 29 h 33"/>
                <a:gd name="T96" fmla="*/ 5 w 22"/>
                <a:gd name="T97" fmla="*/ 28 h 33"/>
                <a:gd name="T98" fmla="*/ 1 w 22"/>
                <a:gd name="T99" fmla="*/ 26 h 33"/>
                <a:gd name="T100" fmla="*/ 0 w 22"/>
                <a:gd name="T10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33">
                  <a:moveTo>
                    <a:pt x="0" y="30"/>
                  </a:moveTo>
                  <a:lnTo>
                    <a:pt x="0" y="30"/>
                  </a:lnTo>
                  <a:lnTo>
                    <a:pt x="4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5" y="32"/>
                  </a:lnTo>
                  <a:lnTo>
                    <a:pt x="19" y="30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5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4" name="Freeform 376"/>
            <p:cNvSpPr>
              <a:spLocks/>
            </p:cNvSpPr>
            <p:nvPr/>
          </p:nvSpPr>
          <p:spPr bwMode="auto">
            <a:xfrm>
              <a:off x="6182" y="3749"/>
              <a:ext cx="22" cy="43"/>
            </a:xfrm>
            <a:custGeom>
              <a:avLst/>
              <a:gdLst>
                <a:gd name="T0" fmla="*/ 6 w 22"/>
                <a:gd name="T1" fmla="*/ 2 h 43"/>
                <a:gd name="T2" fmla="*/ 6 w 22"/>
                <a:gd name="T3" fmla="*/ 10 h 43"/>
                <a:gd name="T4" fmla="*/ 0 w 22"/>
                <a:gd name="T5" fmla="*/ 10 h 43"/>
                <a:gd name="T6" fmla="*/ 0 w 22"/>
                <a:gd name="T7" fmla="*/ 14 h 43"/>
                <a:gd name="T8" fmla="*/ 6 w 22"/>
                <a:gd name="T9" fmla="*/ 14 h 43"/>
                <a:gd name="T10" fmla="*/ 6 w 22"/>
                <a:gd name="T11" fmla="*/ 32 h 43"/>
                <a:gd name="T12" fmla="*/ 6 w 22"/>
                <a:gd name="T13" fmla="*/ 32 h 43"/>
                <a:gd name="T14" fmla="*/ 7 w 22"/>
                <a:gd name="T15" fmla="*/ 38 h 43"/>
                <a:gd name="T16" fmla="*/ 8 w 22"/>
                <a:gd name="T17" fmla="*/ 40 h 43"/>
                <a:gd name="T18" fmla="*/ 8 w 22"/>
                <a:gd name="T19" fmla="*/ 40 h 43"/>
                <a:gd name="T20" fmla="*/ 11 w 22"/>
                <a:gd name="T21" fmla="*/ 42 h 43"/>
                <a:gd name="T22" fmla="*/ 15 w 22"/>
                <a:gd name="T23" fmla="*/ 43 h 43"/>
                <a:gd name="T24" fmla="*/ 15 w 22"/>
                <a:gd name="T25" fmla="*/ 43 h 43"/>
                <a:gd name="T26" fmla="*/ 21 w 22"/>
                <a:gd name="T27" fmla="*/ 42 h 43"/>
                <a:gd name="T28" fmla="*/ 21 w 22"/>
                <a:gd name="T29" fmla="*/ 38 h 43"/>
                <a:gd name="T30" fmla="*/ 21 w 22"/>
                <a:gd name="T31" fmla="*/ 38 h 43"/>
                <a:gd name="T32" fmla="*/ 17 w 22"/>
                <a:gd name="T33" fmla="*/ 38 h 43"/>
                <a:gd name="T34" fmla="*/ 17 w 22"/>
                <a:gd name="T35" fmla="*/ 38 h 43"/>
                <a:gd name="T36" fmla="*/ 15 w 22"/>
                <a:gd name="T37" fmla="*/ 38 h 43"/>
                <a:gd name="T38" fmla="*/ 14 w 22"/>
                <a:gd name="T39" fmla="*/ 36 h 43"/>
                <a:gd name="T40" fmla="*/ 12 w 22"/>
                <a:gd name="T41" fmla="*/ 32 h 43"/>
                <a:gd name="T42" fmla="*/ 12 w 22"/>
                <a:gd name="T43" fmla="*/ 14 h 43"/>
                <a:gd name="T44" fmla="*/ 22 w 22"/>
                <a:gd name="T45" fmla="*/ 14 h 43"/>
                <a:gd name="T46" fmla="*/ 22 w 22"/>
                <a:gd name="T47" fmla="*/ 10 h 43"/>
                <a:gd name="T48" fmla="*/ 12 w 22"/>
                <a:gd name="T49" fmla="*/ 10 h 43"/>
                <a:gd name="T50" fmla="*/ 12 w 22"/>
                <a:gd name="T51" fmla="*/ 0 h 43"/>
                <a:gd name="T52" fmla="*/ 6 w 22"/>
                <a:gd name="T5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43">
                  <a:moveTo>
                    <a:pt x="6" y="2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1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21" y="42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5" name="Freeform 377"/>
            <p:cNvSpPr>
              <a:spLocks noEditPoints="1"/>
            </p:cNvSpPr>
            <p:nvPr/>
          </p:nvSpPr>
          <p:spPr bwMode="auto">
            <a:xfrm>
              <a:off x="6210" y="3746"/>
              <a:ext cx="8" cy="45"/>
            </a:xfrm>
            <a:custGeom>
              <a:avLst/>
              <a:gdLst>
                <a:gd name="T0" fmla="*/ 7 w 8"/>
                <a:gd name="T1" fmla="*/ 45 h 45"/>
                <a:gd name="T2" fmla="*/ 7 w 8"/>
                <a:gd name="T3" fmla="*/ 13 h 45"/>
                <a:gd name="T4" fmla="*/ 1 w 8"/>
                <a:gd name="T5" fmla="*/ 13 h 45"/>
                <a:gd name="T6" fmla="*/ 1 w 8"/>
                <a:gd name="T7" fmla="*/ 45 h 45"/>
                <a:gd name="T8" fmla="*/ 7 w 8"/>
                <a:gd name="T9" fmla="*/ 45 h 45"/>
                <a:gd name="T10" fmla="*/ 4 w 8"/>
                <a:gd name="T11" fmla="*/ 0 h 45"/>
                <a:gd name="T12" fmla="*/ 4 w 8"/>
                <a:gd name="T13" fmla="*/ 0 h 45"/>
                <a:gd name="T14" fmla="*/ 1 w 8"/>
                <a:gd name="T15" fmla="*/ 2 h 45"/>
                <a:gd name="T16" fmla="*/ 0 w 8"/>
                <a:gd name="T17" fmla="*/ 5 h 45"/>
                <a:gd name="T18" fmla="*/ 0 w 8"/>
                <a:gd name="T19" fmla="*/ 5 h 45"/>
                <a:gd name="T20" fmla="*/ 1 w 8"/>
                <a:gd name="T21" fmla="*/ 6 h 45"/>
                <a:gd name="T22" fmla="*/ 4 w 8"/>
                <a:gd name="T23" fmla="*/ 7 h 45"/>
                <a:gd name="T24" fmla="*/ 4 w 8"/>
                <a:gd name="T25" fmla="*/ 7 h 45"/>
                <a:gd name="T26" fmla="*/ 7 w 8"/>
                <a:gd name="T27" fmla="*/ 6 h 45"/>
                <a:gd name="T28" fmla="*/ 8 w 8"/>
                <a:gd name="T29" fmla="*/ 5 h 45"/>
                <a:gd name="T30" fmla="*/ 8 w 8"/>
                <a:gd name="T31" fmla="*/ 5 h 45"/>
                <a:gd name="T32" fmla="*/ 7 w 8"/>
                <a:gd name="T33" fmla="*/ 2 h 45"/>
                <a:gd name="T34" fmla="*/ 4 w 8"/>
                <a:gd name="T35" fmla="*/ 0 h 45"/>
                <a:gd name="T36" fmla="*/ 4 w 8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5">
                  <a:moveTo>
                    <a:pt x="7" y="45"/>
                  </a:moveTo>
                  <a:lnTo>
                    <a:pt x="7" y="13"/>
                  </a:lnTo>
                  <a:lnTo>
                    <a:pt x="1" y="13"/>
                  </a:lnTo>
                  <a:lnTo>
                    <a:pt x="1" y="45"/>
                  </a:lnTo>
                  <a:lnTo>
                    <a:pt x="7" y="45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6" name="Freeform 378"/>
            <p:cNvSpPr>
              <a:spLocks/>
            </p:cNvSpPr>
            <p:nvPr/>
          </p:nvSpPr>
          <p:spPr bwMode="auto">
            <a:xfrm>
              <a:off x="6228" y="3759"/>
              <a:ext cx="29" cy="32"/>
            </a:xfrm>
            <a:custGeom>
              <a:avLst/>
              <a:gdLst>
                <a:gd name="T0" fmla="*/ 0 w 29"/>
                <a:gd name="T1" fmla="*/ 32 h 32"/>
                <a:gd name="T2" fmla="*/ 7 w 29"/>
                <a:gd name="T3" fmla="*/ 32 h 32"/>
                <a:gd name="T4" fmla="*/ 7 w 29"/>
                <a:gd name="T5" fmla="*/ 12 h 32"/>
                <a:gd name="T6" fmla="*/ 7 w 29"/>
                <a:gd name="T7" fmla="*/ 12 h 32"/>
                <a:gd name="T8" fmla="*/ 7 w 29"/>
                <a:gd name="T9" fmla="*/ 10 h 32"/>
                <a:gd name="T10" fmla="*/ 7 w 29"/>
                <a:gd name="T11" fmla="*/ 10 h 32"/>
                <a:gd name="T12" fmla="*/ 9 w 29"/>
                <a:gd name="T13" fmla="*/ 5 h 32"/>
                <a:gd name="T14" fmla="*/ 12 w 29"/>
                <a:gd name="T15" fmla="*/ 4 h 32"/>
                <a:gd name="T16" fmla="*/ 15 w 29"/>
                <a:gd name="T17" fmla="*/ 4 h 32"/>
                <a:gd name="T18" fmla="*/ 15 w 29"/>
                <a:gd name="T19" fmla="*/ 4 h 32"/>
                <a:gd name="T20" fmla="*/ 19 w 29"/>
                <a:gd name="T21" fmla="*/ 5 h 32"/>
                <a:gd name="T22" fmla="*/ 22 w 29"/>
                <a:gd name="T23" fmla="*/ 7 h 32"/>
                <a:gd name="T24" fmla="*/ 23 w 29"/>
                <a:gd name="T25" fmla="*/ 10 h 32"/>
                <a:gd name="T26" fmla="*/ 23 w 29"/>
                <a:gd name="T27" fmla="*/ 14 h 32"/>
                <a:gd name="T28" fmla="*/ 23 w 29"/>
                <a:gd name="T29" fmla="*/ 32 h 32"/>
                <a:gd name="T30" fmla="*/ 29 w 29"/>
                <a:gd name="T31" fmla="*/ 32 h 32"/>
                <a:gd name="T32" fmla="*/ 29 w 29"/>
                <a:gd name="T33" fmla="*/ 12 h 32"/>
                <a:gd name="T34" fmla="*/ 29 w 29"/>
                <a:gd name="T35" fmla="*/ 12 h 32"/>
                <a:gd name="T36" fmla="*/ 29 w 29"/>
                <a:gd name="T37" fmla="*/ 7 h 32"/>
                <a:gd name="T38" fmla="*/ 25 w 29"/>
                <a:gd name="T39" fmla="*/ 1 h 32"/>
                <a:gd name="T40" fmla="*/ 21 w 29"/>
                <a:gd name="T41" fmla="*/ 0 h 32"/>
                <a:gd name="T42" fmla="*/ 18 w 29"/>
                <a:gd name="T43" fmla="*/ 0 h 32"/>
                <a:gd name="T44" fmla="*/ 18 w 29"/>
                <a:gd name="T45" fmla="*/ 0 h 32"/>
                <a:gd name="T46" fmla="*/ 14 w 29"/>
                <a:gd name="T47" fmla="*/ 0 h 32"/>
                <a:gd name="T48" fmla="*/ 9 w 29"/>
                <a:gd name="T49" fmla="*/ 1 h 32"/>
                <a:gd name="T50" fmla="*/ 7 w 29"/>
                <a:gd name="T51" fmla="*/ 3 h 32"/>
                <a:gd name="T52" fmla="*/ 5 w 29"/>
                <a:gd name="T53" fmla="*/ 5 h 32"/>
                <a:gd name="T54" fmla="*/ 5 w 29"/>
                <a:gd name="T55" fmla="*/ 5 h 32"/>
                <a:gd name="T56" fmla="*/ 5 w 29"/>
                <a:gd name="T57" fmla="*/ 0 h 32"/>
                <a:gd name="T58" fmla="*/ 0 w 29"/>
                <a:gd name="T59" fmla="*/ 0 h 32"/>
                <a:gd name="T60" fmla="*/ 0 w 29"/>
                <a:gd name="T61" fmla="*/ 0 h 32"/>
                <a:gd name="T62" fmla="*/ 0 w 29"/>
                <a:gd name="T63" fmla="*/ 8 h 32"/>
                <a:gd name="T64" fmla="*/ 0 w 29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32">
                  <a:moveTo>
                    <a:pt x="0" y="32"/>
                  </a:moveTo>
                  <a:lnTo>
                    <a:pt x="7" y="3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3" y="32"/>
                  </a:lnTo>
                  <a:lnTo>
                    <a:pt x="29" y="3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7" name="Freeform 379"/>
            <p:cNvSpPr>
              <a:spLocks/>
            </p:cNvSpPr>
            <p:nvPr/>
          </p:nvSpPr>
          <p:spPr bwMode="auto">
            <a:xfrm>
              <a:off x="6264" y="3749"/>
              <a:ext cx="21" cy="43"/>
            </a:xfrm>
            <a:custGeom>
              <a:avLst/>
              <a:gdLst>
                <a:gd name="T0" fmla="*/ 5 w 21"/>
                <a:gd name="T1" fmla="*/ 2 h 43"/>
                <a:gd name="T2" fmla="*/ 5 w 21"/>
                <a:gd name="T3" fmla="*/ 10 h 43"/>
                <a:gd name="T4" fmla="*/ 0 w 21"/>
                <a:gd name="T5" fmla="*/ 10 h 43"/>
                <a:gd name="T6" fmla="*/ 0 w 21"/>
                <a:gd name="T7" fmla="*/ 14 h 43"/>
                <a:gd name="T8" fmla="*/ 5 w 21"/>
                <a:gd name="T9" fmla="*/ 14 h 43"/>
                <a:gd name="T10" fmla="*/ 5 w 21"/>
                <a:gd name="T11" fmla="*/ 32 h 43"/>
                <a:gd name="T12" fmla="*/ 5 w 21"/>
                <a:gd name="T13" fmla="*/ 32 h 43"/>
                <a:gd name="T14" fmla="*/ 5 w 21"/>
                <a:gd name="T15" fmla="*/ 38 h 43"/>
                <a:gd name="T16" fmla="*/ 8 w 21"/>
                <a:gd name="T17" fmla="*/ 40 h 43"/>
                <a:gd name="T18" fmla="*/ 8 w 21"/>
                <a:gd name="T19" fmla="*/ 40 h 43"/>
                <a:gd name="T20" fmla="*/ 11 w 21"/>
                <a:gd name="T21" fmla="*/ 42 h 43"/>
                <a:gd name="T22" fmla="*/ 15 w 21"/>
                <a:gd name="T23" fmla="*/ 43 h 43"/>
                <a:gd name="T24" fmla="*/ 15 w 21"/>
                <a:gd name="T25" fmla="*/ 43 h 43"/>
                <a:gd name="T26" fmla="*/ 21 w 21"/>
                <a:gd name="T27" fmla="*/ 42 h 43"/>
                <a:gd name="T28" fmla="*/ 19 w 21"/>
                <a:gd name="T29" fmla="*/ 38 h 43"/>
                <a:gd name="T30" fmla="*/ 19 w 21"/>
                <a:gd name="T31" fmla="*/ 38 h 43"/>
                <a:gd name="T32" fmla="*/ 16 w 21"/>
                <a:gd name="T33" fmla="*/ 38 h 43"/>
                <a:gd name="T34" fmla="*/ 16 w 21"/>
                <a:gd name="T35" fmla="*/ 38 h 43"/>
                <a:gd name="T36" fmla="*/ 14 w 21"/>
                <a:gd name="T37" fmla="*/ 38 h 43"/>
                <a:gd name="T38" fmla="*/ 12 w 21"/>
                <a:gd name="T39" fmla="*/ 36 h 43"/>
                <a:gd name="T40" fmla="*/ 11 w 21"/>
                <a:gd name="T41" fmla="*/ 32 h 43"/>
                <a:gd name="T42" fmla="*/ 11 w 21"/>
                <a:gd name="T43" fmla="*/ 14 h 43"/>
                <a:gd name="T44" fmla="*/ 21 w 21"/>
                <a:gd name="T45" fmla="*/ 14 h 43"/>
                <a:gd name="T46" fmla="*/ 21 w 21"/>
                <a:gd name="T47" fmla="*/ 10 h 43"/>
                <a:gd name="T48" fmla="*/ 11 w 21"/>
                <a:gd name="T49" fmla="*/ 10 h 43"/>
                <a:gd name="T50" fmla="*/ 11 w 21"/>
                <a:gd name="T51" fmla="*/ 0 h 43"/>
                <a:gd name="T52" fmla="*/ 5 w 21"/>
                <a:gd name="T5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3">
                  <a:moveTo>
                    <a:pt x="5" y="2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1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21" y="42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1" y="32"/>
                  </a:lnTo>
                  <a:lnTo>
                    <a:pt x="11" y="14"/>
                  </a:lnTo>
                  <a:lnTo>
                    <a:pt x="21" y="14"/>
                  </a:lnTo>
                  <a:lnTo>
                    <a:pt x="21" y="1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8" name="Freeform 380"/>
            <p:cNvSpPr>
              <a:spLocks noEditPoints="1"/>
            </p:cNvSpPr>
            <p:nvPr/>
          </p:nvSpPr>
          <p:spPr bwMode="auto">
            <a:xfrm>
              <a:off x="6289" y="3746"/>
              <a:ext cx="28" cy="46"/>
            </a:xfrm>
            <a:custGeom>
              <a:avLst/>
              <a:gdLst>
                <a:gd name="T0" fmla="*/ 28 w 28"/>
                <a:gd name="T1" fmla="*/ 45 h 46"/>
                <a:gd name="T2" fmla="*/ 28 w 28"/>
                <a:gd name="T3" fmla="*/ 25 h 46"/>
                <a:gd name="T4" fmla="*/ 26 w 28"/>
                <a:gd name="T5" fmla="*/ 21 h 46"/>
                <a:gd name="T6" fmla="*/ 21 w 28"/>
                <a:gd name="T7" fmla="*/ 13 h 46"/>
                <a:gd name="T8" fmla="*/ 14 w 28"/>
                <a:gd name="T9" fmla="*/ 13 h 46"/>
                <a:gd name="T10" fmla="*/ 3 w 28"/>
                <a:gd name="T11" fmla="*/ 16 h 46"/>
                <a:gd name="T12" fmla="*/ 4 w 28"/>
                <a:gd name="T13" fmla="*/ 18 h 46"/>
                <a:gd name="T14" fmla="*/ 14 w 28"/>
                <a:gd name="T15" fmla="*/ 17 h 46"/>
                <a:gd name="T16" fmla="*/ 18 w 28"/>
                <a:gd name="T17" fmla="*/ 17 h 46"/>
                <a:gd name="T18" fmla="*/ 21 w 28"/>
                <a:gd name="T19" fmla="*/ 21 h 46"/>
                <a:gd name="T20" fmla="*/ 21 w 28"/>
                <a:gd name="T21" fmla="*/ 25 h 46"/>
                <a:gd name="T22" fmla="*/ 12 w 28"/>
                <a:gd name="T23" fmla="*/ 25 h 46"/>
                <a:gd name="T24" fmla="*/ 1 w 28"/>
                <a:gd name="T25" fmla="*/ 31 h 46"/>
                <a:gd name="T26" fmla="*/ 0 w 28"/>
                <a:gd name="T27" fmla="*/ 36 h 46"/>
                <a:gd name="T28" fmla="*/ 3 w 28"/>
                <a:gd name="T29" fmla="*/ 43 h 46"/>
                <a:gd name="T30" fmla="*/ 11 w 28"/>
                <a:gd name="T31" fmla="*/ 46 h 46"/>
                <a:gd name="T32" fmla="*/ 16 w 28"/>
                <a:gd name="T33" fmla="*/ 45 h 46"/>
                <a:gd name="T34" fmla="*/ 22 w 28"/>
                <a:gd name="T35" fmla="*/ 41 h 46"/>
                <a:gd name="T36" fmla="*/ 28 w 28"/>
                <a:gd name="T37" fmla="*/ 45 h 46"/>
                <a:gd name="T38" fmla="*/ 21 w 28"/>
                <a:gd name="T39" fmla="*/ 34 h 46"/>
                <a:gd name="T40" fmla="*/ 21 w 28"/>
                <a:gd name="T41" fmla="*/ 36 h 46"/>
                <a:gd name="T42" fmla="*/ 15 w 28"/>
                <a:gd name="T43" fmla="*/ 41 h 46"/>
                <a:gd name="T44" fmla="*/ 12 w 28"/>
                <a:gd name="T45" fmla="*/ 42 h 46"/>
                <a:gd name="T46" fmla="*/ 7 w 28"/>
                <a:gd name="T47" fmla="*/ 38 h 46"/>
                <a:gd name="T48" fmla="*/ 7 w 28"/>
                <a:gd name="T49" fmla="*/ 36 h 46"/>
                <a:gd name="T50" fmla="*/ 11 w 28"/>
                <a:gd name="T51" fmla="*/ 29 h 46"/>
                <a:gd name="T52" fmla="*/ 21 w 28"/>
                <a:gd name="T53" fmla="*/ 28 h 46"/>
                <a:gd name="T54" fmla="*/ 8 w 28"/>
                <a:gd name="T55" fmla="*/ 7 h 46"/>
                <a:gd name="T56" fmla="*/ 11 w 28"/>
                <a:gd name="T57" fmla="*/ 6 h 46"/>
                <a:gd name="T58" fmla="*/ 12 w 28"/>
                <a:gd name="T59" fmla="*/ 3 h 46"/>
                <a:gd name="T60" fmla="*/ 8 w 28"/>
                <a:gd name="T61" fmla="*/ 0 h 46"/>
                <a:gd name="T62" fmla="*/ 5 w 28"/>
                <a:gd name="T63" fmla="*/ 2 h 46"/>
                <a:gd name="T64" fmla="*/ 4 w 28"/>
                <a:gd name="T65" fmla="*/ 3 h 46"/>
                <a:gd name="T66" fmla="*/ 8 w 28"/>
                <a:gd name="T67" fmla="*/ 7 h 46"/>
                <a:gd name="T68" fmla="*/ 22 w 28"/>
                <a:gd name="T69" fmla="*/ 7 h 46"/>
                <a:gd name="T70" fmla="*/ 25 w 28"/>
                <a:gd name="T71" fmla="*/ 6 h 46"/>
                <a:gd name="T72" fmla="*/ 25 w 28"/>
                <a:gd name="T73" fmla="*/ 3 h 46"/>
                <a:gd name="T74" fmla="*/ 22 w 28"/>
                <a:gd name="T75" fmla="*/ 0 h 46"/>
                <a:gd name="T76" fmla="*/ 19 w 28"/>
                <a:gd name="T77" fmla="*/ 2 h 46"/>
                <a:gd name="T78" fmla="*/ 18 w 28"/>
                <a:gd name="T79" fmla="*/ 3 h 46"/>
                <a:gd name="T80" fmla="*/ 22 w 28"/>
                <a:gd name="T8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46">
                  <a:moveTo>
                    <a:pt x="28" y="45"/>
                  </a:moveTo>
                  <a:lnTo>
                    <a:pt x="28" y="45"/>
                  </a:lnTo>
                  <a:lnTo>
                    <a:pt x="28" y="38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6" y="21"/>
                  </a:lnTo>
                  <a:lnTo>
                    <a:pt x="25" y="17"/>
                  </a:lnTo>
                  <a:lnTo>
                    <a:pt x="21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3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19" y="20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2" y="25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3" y="43"/>
                  </a:lnTo>
                  <a:lnTo>
                    <a:pt x="5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6" y="45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5"/>
                  </a:lnTo>
                  <a:lnTo>
                    <a:pt x="28" y="45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8" y="39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1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2"/>
                  </a:lnTo>
                  <a:lnTo>
                    <a:pt x="11" y="29"/>
                  </a:lnTo>
                  <a:lnTo>
                    <a:pt x="16" y="29"/>
                  </a:lnTo>
                  <a:lnTo>
                    <a:pt x="21" y="28"/>
                  </a:lnTo>
                  <a:lnTo>
                    <a:pt x="21" y="3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6"/>
                  </a:lnTo>
                  <a:lnTo>
                    <a:pt x="8" y="7"/>
                  </a:lnTo>
                  <a:lnTo>
                    <a:pt x="8" y="7"/>
                  </a:lnTo>
                  <a:close/>
                  <a:moveTo>
                    <a:pt x="22" y="7"/>
                  </a:moveTo>
                  <a:lnTo>
                    <a:pt x="22" y="7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9" name="Freeform 381"/>
            <p:cNvSpPr>
              <a:spLocks/>
            </p:cNvSpPr>
            <p:nvPr/>
          </p:nvSpPr>
          <p:spPr bwMode="auto">
            <a:xfrm>
              <a:off x="6326" y="3759"/>
              <a:ext cx="50" cy="32"/>
            </a:xfrm>
            <a:custGeom>
              <a:avLst/>
              <a:gdLst>
                <a:gd name="T0" fmla="*/ 0 w 50"/>
                <a:gd name="T1" fmla="*/ 32 h 32"/>
                <a:gd name="T2" fmla="*/ 7 w 50"/>
                <a:gd name="T3" fmla="*/ 32 h 32"/>
                <a:gd name="T4" fmla="*/ 7 w 50"/>
                <a:gd name="T5" fmla="*/ 12 h 32"/>
                <a:gd name="T6" fmla="*/ 7 w 50"/>
                <a:gd name="T7" fmla="*/ 12 h 32"/>
                <a:gd name="T8" fmla="*/ 7 w 50"/>
                <a:gd name="T9" fmla="*/ 10 h 32"/>
                <a:gd name="T10" fmla="*/ 7 w 50"/>
                <a:gd name="T11" fmla="*/ 10 h 32"/>
                <a:gd name="T12" fmla="*/ 10 w 50"/>
                <a:gd name="T13" fmla="*/ 5 h 32"/>
                <a:gd name="T14" fmla="*/ 13 w 50"/>
                <a:gd name="T15" fmla="*/ 4 h 32"/>
                <a:gd name="T16" fmla="*/ 15 w 50"/>
                <a:gd name="T17" fmla="*/ 4 h 32"/>
                <a:gd name="T18" fmla="*/ 15 w 50"/>
                <a:gd name="T19" fmla="*/ 4 h 32"/>
                <a:gd name="T20" fmla="*/ 18 w 50"/>
                <a:gd name="T21" fmla="*/ 4 h 32"/>
                <a:gd name="T22" fmla="*/ 21 w 50"/>
                <a:gd name="T23" fmla="*/ 7 h 32"/>
                <a:gd name="T24" fmla="*/ 22 w 50"/>
                <a:gd name="T25" fmla="*/ 10 h 32"/>
                <a:gd name="T26" fmla="*/ 22 w 50"/>
                <a:gd name="T27" fmla="*/ 12 h 32"/>
                <a:gd name="T28" fmla="*/ 22 w 50"/>
                <a:gd name="T29" fmla="*/ 32 h 32"/>
                <a:gd name="T30" fmla="*/ 29 w 50"/>
                <a:gd name="T31" fmla="*/ 32 h 32"/>
                <a:gd name="T32" fmla="*/ 29 w 50"/>
                <a:gd name="T33" fmla="*/ 12 h 32"/>
                <a:gd name="T34" fmla="*/ 29 w 50"/>
                <a:gd name="T35" fmla="*/ 12 h 32"/>
                <a:gd name="T36" fmla="*/ 29 w 50"/>
                <a:gd name="T37" fmla="*/ 10 h 32"/>
                <a:gd name="T38" fmla="*/ 29 w 50"/>
                <a:gd name="T39" fmla="*/ 10 h 32"/>
                <a:gd name="T40" fmla="*/ 32 w 50"/>
                <a:gd name="T41" fmla="*/ 5 h 32"/>
                <a:gd name="T42" fmla="*/ 35 w 50"/>
                <a:gd name="T43" fmla="*/ 4 h 32"/>
                <a:gd name="T44" fmla="*/ 36 w 50"/>
                <a:gd name="T45" fmla="*/ 4 h 32"/>
                <a:gd name="T46" fmla="*/ 36 w 50"/>
                <a:gd name="T47" fmla="*/ 4 h 32"/>
                <a:gd name="T48" fmla="*/ 40 w 50"/>
                <a:gd name="T49" fmla="*/ 4 h 32"/>
                <a:gd name="T50" fmla="*/ 43 w 50"/>
                <a:gd name="T51" fmla="*/ 7 h 32"/>
                <a:gd name="T52" fmla="*/ 45 w 50"/>
                <a:gd name="T53" fmla="*/ 10 h 32"/>
                <a:gd name="T54" fmla="*/ 45 w 50"/>
                <a:gd name="T55" fmla="*/ 14 h 32"/>
                <a:gd name="T56" fmla="*/ 45 w 50"/>
                <a:gd name="T57" fmla="*/ 32 h 32"/>
                <a:gd name="T58" fmla="*/ 50 w 50"/>
                <a:gd name="T59" fmla="*/ 32 h 32"/>
                <a:gd name="T60" fmla="*/ 50 w 50"/>
                <a:gd name="T61" fmla="*/ 14 h 32"/>
                <a:gd name="T62" fmla="*/ 50 w 50"/>
                <a:gd name="T63" fmla="*/ 14 h 32"/>
                <a:gd name="T64" fmla="*/ 50 w 50"/>
                <a:gd name="T65" fmla="*/ 7 h 32"/>
                <a:gd name="T66" fmla="*/ 46 w 50"/>
                <a:gd name="T67" fmla="*/ 3 h 32"/>
                <a:gd name="T68" fmla="*/ 43 w 50"/>
                <a:gd name="T69" fmla="*/ 0 h 32"/>
                <a:gd name="T70" fmla="*/ 39 w 50"/>
                <a:gd name="T71" fmla="*/ 0 h 32"/>
                <a:gd name="T72" fmla="*/ 39 w 50"/>
                <a:gd name="T73" fmla="*/ 0 h 32"/>
                <a:gd name="T74" fmla="*/ 35 w 50"/>
                <a:gd name="T75" fmla="*/ 0 h 32"/>
                <a:gd name="T76" fmla="*/ 31 w 50"/>
                <a:gd name="T77" fmla="*/ 1 h 32"/>
                <a:gd name="T78" fmla="*/ 31 w 50"/>
                <a:gd name="T79" fmla="*/ 1 h 32"/>
                <a:gd name="T80" fmla="*/ 28 w 50"/>
                <a:gd name="T81" fmla="*/ 5 h 32"/>
                <a:gd name="T82" fmla="*/ 28 w 50"/>
                <a:gd name="T83" fmla="*/ 5 h 32"/>
                <a:gd name="T84" fmla="*/ 28 w 50"/>
                <a:gd name="T85" fmla="*/ 5 h 32"/>
                <a:gd name="T86" fmla="*/ 25 w 50"/>
                <a:gd name="T87" fmla="*/ 3 h 32"/>
                <a:gd name="T88" fmla="*/ 24 w 50"/>
                <a:gd name="T89" fmla="*/ 1 h 32"/>
                <a:gd name="T90" fmla="*/ 21 w 50"/>
                <a:gd name="T91" fmla="*/ 0 h 32"/>
                <a:gd name="T92" fmla="*/ 17 w 50"/>
                <a:gd name="T93" fmla="*/ 0 h 32"/>
                <a:gd name="T94" fmla="*/ 17 w 50"/>
                <a:gd name="T95" fmla="*/ 0 h 32"/>
                <a:gd name="T96" fmla="*/ 14 w 50"/>
                <a:gd name="T97" fmla="*/ 0 h 32"/>
                <a:gd name="T98" fmla="*/ 10 w 50"/>
                <a:gd name="T99" fmla="*/ 1 h 32"/>
                <a:gd name="T100" fmla="*/ 6 w 50"/>
                <a:gd name="T101" fmla="*/ 5 h 32"/>
                <a:gd name="T102" fmla="*/ 6 w 50"/>
                <a:gd name="T103" fmla="*/ 5 h 32"/>
                <a:gd name="T104" fmla="*/ 6 w 50"/>
                <a:gd name="T105" fmla="*/ 0 h 32"/>
                <a:gd name="T106" fmla="*/ 0 w 50"/>
                <a:gd name="T107" fmla="*/ 0 h 32"/>
                <a:gd name="T108" fmla="*/ 0 w 50"/>
                <a:gd name="T109" fmla="*/ 0 h 32"/>
                <a:gd name="T110" fmla="*/ 0 w 50"/>
                <a:gd name="T111" fmla="*/ 8 h 32"/>
                <a:gd name="T112" fmla="*/ 0 w 50"/>
                <a:gd name="T1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" h="32">
                  <a:moveTo>
                    <a:pt x="0" y="32"/>
                  </a:moveTo>
                  <a:lnTo>
                    <a:pt x="7" y="3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32"/>
                  </a:lnTo>
                  <a:lnTo>
                    <a:pt x="29" y="3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2" y="5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5" y="10"/>
                  </a:lnTo>
                  <a:lnTo>
                    <a:pt x="45" y="14"/>
                  </a:lnTo>
                  <a:lnTo>
                    <a:pt x="45" y="32"/>
                  </a:lnTo>
                  <a:lnTo>
                    <a:pt x="50" y="3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7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0" name="Freeform 382"/>
            <p:cNvSpPr>
              <a:spLocks noEditPoints="1"/>
            </p:cNvSpPr>
            <p:nvPr/>
          </p:nvSpPr>
          <p:spPr bwMode="auto">
            <a:xfrm>
              <a:off x="6386" y="3746"/>
              <a:ext cx="8" cy="45"/>
            </a:xfrm>
            <a:custGeom>
              <a:avLst/>
              <a:gdLst>
                <a:gd name="T0" fmla="*/ 7 w 8"/>
                <a:gd name="T1" fmla="*/ 45 h 45"/>
                <a:gd name="T2" fmla="*/ 7 w 8"/>
                <a:gd name="T3" fmla="*/ 13 h 45"/>
                <a:gd name="T4" fmla="*/ 1 w 8"/>
                <a:gd name="T5" fmla="*/ 13 h 45"/>
                <a:gd name="T6" fmla="*/ 1 w 8"/>
                <a:gd name="T7" fmla="*/ 45 h 45"/>
                <a:gd name="T8" fmla="*/ 7 w 8"/>
                <a:gd name="T9" fmla="*/ 45 h 45"/>
                <a:gd name="T10" fmla="*/ 4 w 8"/>
                <a:gd name="T11" fmla="*/ 0 h 45"/>
                <a:gd name="T12" fmla="*/ 4 w 8"/>
                <a:gd name="T13" fmla="*/ 0 h 45"/>
                <a:gd name="T14" fmla="*/ 1 w 8"/>
                <a:gd name="T15" fmla="*/ 2 h 45"/>
                <a:gd name="T16" fmla="*/ 0 w 8"/>
                <a:gd name="T17" fmla="*/ 5 h 45"/>
                <a:gd name="T18" fmla="*/ 0 w 8"/>
                <a:gd name="T19" fmla="*/ 5 h 45"/>
                <a:gd name="T20" fmla="*/ 1 w 8"/>
                <a:gd name="T21" fmla="*/ 6 h 45"/>
                <a:gd name="T22" fmla="*/ 4 w 8"/>
                <a:gd name="T23" fmla="*/ 7 h 45"/>
                <a:gd name="T24" fmla="*/ 4 w 8"/>
                <a:gd name="T25" fmla="*/ 7 h 45"/>
                <a:gd name="T26" fmla="*/ 7 w 8"/>
                <a:gd name="T27" fmla="*/ 6 h 45"/>
                <a:gd name="T28" fmla="*/ 8 w 8"/>
                <a:gd name="T29" fmla="*/ 5 h 45"/>
                <a:gd name="T30" fmla="*/ 8 w 8"/>
                <a:gd name="T31" fmla="*/ 5 h 45"/>
                <a:gd name="T32" fmla="*/ 7 w 8"/>
                <a:gd name="T33" fmla="*/ 2 h 45"/>
                <a:gd name="T34" fmla="*/ 4 w 8"/>
                <a:gd name="T35" fmla="*/ 0 h 45"/>
                <a:gd name="T36" fmla="*/ 4 w 8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5">
                  <a:moveTo>
                    <a:pt x="7" y="45"/>
                  </a:moveTo>
                  <a:lnTo>
                    <a:pt x="7" y="13"/>
                  </a:lnTo>
                  <a:lnTo>
                    <a:pt x="1" y="13"/>
                  </a:lnTo>
                  <a:lnTo>
                    <a:pt x="1" y="45"/>
                  </a:lnTo>
                  <a:lnTo>
                    <a:pt x="7" y="45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1" name="Freeform 383"/>
            <p:cNvSpPr>
              <a:spLocks/>
            </p:cNvSpPr>
            <p:nvPr/>
          </p:nvSpPr>
          <p:spPr bwMode="auto">
            <a:xfrm>
              <a:off x="6404" y="3759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7 w 30"/>
                <a:gd name="T3" fmla="*/ 32 h 32"/>
                <a:gd name="T4" fmla="*/ 7 w 30"/>
                <a:gd name="T5" fmla="*/ 12 h 32"/>
                <a:gd name="T6" fmla="*/ 7 w 30"/>
                <a:gd name="T7" fmla="*/ 12 h 32"/>
                <a:gd name="T8" fmla="*/ 7 w 30"/>
                <a:gd name="T9" fmla="*/ 10 h 32"/>
                <a:gd name="T10" fmla="*/ 7 w 30"/>
                <a:gd name="T11" fmla="*/ 10 h 32"/>
                <a:gd name="T12" fmla="*/ 10 w 30"/>
                <a:gd name="T13" fmla="*/ 5 h 32"/>
                <a:gd name="T14" fmla="*/ 12 w 30"/>
                <a:gd name="T15" fmla="*/ 4 h 32"/>
                <a:gd name="T16" fmla="*/ 15 w 30"/>
                <a:gd name="T17" fmla="*/ 4 h 32"/>
                <a:gd name="T18" fmla="*/ 15 w 30"/>
                <a:gd name="T19" fmla="*/ 4 h 32"/>
                <a:gd name="T20" fmla="*/ 19 w 30"/>
                <a:gd name="T21" fmla="*/ 5 h 32"/>
                <a:gd name="T22" fmla="*/ 22 w 30"/>
                <a:gd name="T23" fmla="*/ 7 h 32"/>
                <a:gd name="T24" fmla="*/ 23 w 30"/>
                <a:gd name="T25" fmla="*/ 10 h 32"/>
                <a:gd name="T26" fmla="*/ 23 w 30"/>
                <a:gd name="T27" fmla="*/ 14 h 32"/>
                <a:gd name="T28" fmla="*/ 23 w 30"/>
                <a:gd name="T29" fmla="*/ 32 h 32"/>
                <a:gd name="T30" fmla="*/ 30 w 30"/>
                <a:gd name="T31" fmla="*/ 32 h 32"/>
                <a:gd name="T32" fmla="*/ 30 w 30"/>
                <a:gd name="T33" fmla="*/ 12 h 32"/>
                <a:gd name="T34" fmla="*/ 30 w 30"/>
                <a:gd name="T35" fmla="*/ 12 h 32"/>
                <a:gd name="T36" fmla="*/ 29 w 30"/>
                <a:gd name="T37" fmla="*/ 7 h 32"/>
                <a:gd name="T38" fmla="*/ 25 w 30"/>
                <a:gd name="T39" fmla="*/ 1 h 32"/>
                <a:gd name="T40" fmla="*/ 22 w 30"/>
                <a:gd name="T41" fmla="*/ 0 h 32"/>
                <a:gd name="T42" fmla="*/ 18 w 30"/>
                <a:gd name="T43" fmla="*/ 0 h 32"/>
                <a:gd name="T44" fmla="*/ 18 w 30"/>
                <a:gd name="T45" fmla="*/ 0 h 32"/>
                <a:gd name="T46" fmla="*/ 14 w 30"/>
                <a:gd name="T47" fmla="*/ 0 h 32"/>
                <a:gd name="T48" fmla="*/ 10 w 30"/>
                <a:gd name="T49" fmla="*/ 1 h 32"/>
                <a:gd name="T50" fmla="*/ 8 w 30"/>
                <a:gd name="T51" fmla="*/ 3 h 32"/>
                <a:gd name="T52" fmla="*/ 5 w 30"/>
                <a:gd name="T53" fmla="*/ 5 h 32"/>
                <a:gd name="T54" fmla="*/ 5 w 30"/>
                <a:gd name="T55" fmla="*/ 5 h 32"/>
                <a:gd name="T56" fmla="*/ 5 w 30"/>
                <a:gd name="T57" fmla="*/ 0 h 32"/>
                <a:gd name="T58" fmla="*/ 0 w 30"/>
                <a:gd name="T59" fmla="*/ 0 h 32"/>
                <a:gd name="T60" fmla="*/ 0 w 30"/>
                <a:gd name="T61" fmla="*/ 0 h 32"/>
                <a:gd name="T62" fmla="*/ 0 w 30"/>
                <a:gd name="T63" fmla="*/ 8 h 32"/>
                <a:gd name="T64" fmla="*/ 0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7" y="3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3" y="32"/>
                  </a:lnTo>
                  <a:lnTo>
                    <a:pt x="30" y="3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7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2" name="Freeform 384"/>
            <p:cNvSpPr>
              <a:spLocks noEditPoints="1"/>
            </p:cNvSpPr>
            <p:nvPr/>
          </p:nvSpPr>
          <p:spPr bwMode="auto">
            <a:xfrm>
              <a:off x="6444" y="3746"/>
              <a:ext cx="7" cy="45"/>
            </a:xfrm>
            <a:custGeom>
              <a:avLst/>
              <a:gdLst>
                <a:gd name="T0" fmla="*/ 7 w 7"/>
                <a:gd name="T1" fmla="*/ 45 h 45"/>
                <a:gd name="T2" fmla="*/ 7 w 7"/>
                <a:gd name="T3" fmla="*/ 13 h 45"/>
                <a:gd name="T4" fmla="*/ 0 w 7"/>
                <a:gd name="T5" fmla="*/ 13 h 45"/>
                <a:gd name="T6" fmla="*/ 0 w 7"/>
                <a:gd name="T7" fmla="*/ 45 h 45"/>
                <a:gd name="T8" fmla="*/ 7 w 7"/>
                <a:gd name="T9" fmla="*/ 45 h 45"/>
                <a:gd name="T10" fmla="*/ 3 w 7"/>
                <a:gd name="T11" fmla="*/ 0 h 45"/>
                <a:gd name="T12" fmla="*/ 3 w 7"/>
                <a:gd name="T13" fmla="*/ 0 h 45"/>
                <a:gd name="T14" fmla="*/ 0 w 7"/>
                <a:gd name="T15" fmla="*/ 2 h 45"/>
                <a:gd name="T16" fmla="*/ 0 w 7"/>
                <a:gd name="T17" fmla="*/ 5 h 45"/>
                <a:gd name="T18" fmla="*/ 0 w 7"/>
                <a:gd name="T19" fmla="*/ 5 h 45"/>
                <a:gd name="T20" fmla="*/ 0 w 7"/>
                <a:gd name="T21" fmla="*/ 6 h 45"/>
                <a:gd name="T22" fmla="*/ 3 w 7"/>
                <a:gd name="T23" fmla="*/ 7 h 45"/>
                <a:gd name="T24" fmla="*/ 3 w 7"/>
                <a:gd name="T25" fmla="*/ 7 h 45"/>
                <a:gd name="T26" fmla="*/ 6 w 7"/>
                <a:gd name="T27" fmla="*/ 6 h 45"/>
                <a:gd name="T28" fmla="*/ 7 w 7"/>
                <a:gd name="T29" fmla="*/ 5 h 45"/>
                <a:gd name="T30" fmla="*/ 7 w 7"/>
                <a:gd name="T31" fmla="*/ 5 h 45"/>
                <a:gd name="T32" fmla="*/ 6 w 7"/>
                <a:gd name="T33" fmla="*/ 2 h 45"/>
                <a:gd name="T34" fmla="*/ 3 w 7"/>
                <a:gd name="T35" fmla="*/ 0 h 45"/>
                <a:gd name="T36" fmla="*/ 3 w 7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5">
                  <a:moveTo>
                    <a:pt x="7" y="45"/>
                  </a:moveTo>
                  <a:lnTo>
                    <a:pt x="7" y="13"/>
                  </a:lnTo>
                  <a:lnTo>
                    <a:pt x="0" y="13"/>
                  </a:lnTo>
                  <a:lnTo>
                    <a:pt x="0" y="45"/>
                  </a:lnTo>
                  <a:lnTo>
                    <a:pt x="7" y="45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3" name="Freeform 385"/>
            <p:cNvSpPr>
              <a:spLocks/>
            </p:cNvSpPr>
            <p:nvPr/>
          </p:nvSpPr>
          <p:spPr bwMode="auto">
            <a:xfrm>
              <a:off x="6459" y="3759"/>
              <a:ext cx="23" cy="33"/>
            </a:xfrm>
            <a:custGeom>
              <a:avLst/>
              <a:gdLst>
                <a:gd name="T0" fmla="*/ 0 w 23"/>
                <a:gd name="T1" fmla="*/ 30 h 33"/>
                <a:gd name="T2" fmla="*/ 0 w 23"/>
                <a:gd name="T3" fmla="*/ 30 h 33"/>
                <a:gd name="T4" fmla="*/ 4 w 23"/>
                <a:gd name="T5" fmla="*/ 32 h 33"/>
                <a:gd name="T6" fmla="*/ 10 w 23"/>
                <a:gd name="T7" fmla="*/ 33 h 33"/>
                <a:gd name="T8" fmla="*/ 10 w 23"/>
                <a:gd name="T9" fmla="*/ 33 h 33"/>
                <a:gd name="T10" fmla="*/ 16 w 23"/>
                <a:gd name="T11" fmla="*/ 32 h 33"/>
                <a:gd name="T12" fmla="*/ 20 w 23"/>
                <a:gd name="T13" fmla="*/ 30 h 33"/>
                <a:gd name="T14" fmla="*/ 23 w 23"/>
                <a:gd name="T15" fmla="*/ 28 h 33"/>
                <a:gd name="T16" fmla="*/ 23 w 23"/>
                <a:gd name="T17" fmla="*/ 23 h 33"/>
                <a:gd name="T18" fmla="*/ 23 w 23"/>
                <a:gd name="T19" fmla="*/ 23 h 33"/>
                <a:gd name="T20" fmla="*/ 23 w 23"/>
                <a:gd name="T21" fmla="*/ 19 h 33"/>
                <a:gd name="T22" fmla="*/ 20 w 23"/>
                <a:gd name="T23" fmla="*/ 18 h 33"/>
                <a:gd name="T24" fmla="*/ 17 w 23"/>
                <a:gd name="T25" fmla="*/ 15 h 33"/>
                <a:gd name="T26" fmla="*/ 14 w 23"/>
                <a:gd name="T27" fmla="*/ 14 h 33"/>
                <a:gd name="T28" fmla="*/ 14 w 23"/>
                <a:gd name="T29" fmla="*/ 14 h 33"/>
                <a:gd name="T30" fmla="*/ 9 w 23"/>
                <a:gd name="T31" fmla="*/ 11 h 33"/>
                <a:gd name="T32" fmla="*/ 7 w 23"/>
                <a:gd name="T33" fmla="*/ 10 h 33"/>
                <a:gd name="T34" fmla="*/ 7 w 23"/>
                <a:gd name="T35" fmla="*/ 8 h 33"/>
                <a:gd name="T36" fmla="*/ 7 w 23"/>
                <a:gd name="T37" fmla="*/ 8 h 33"/>
                <a:gd name="T38" fmla="*/ 9 w 23"/>
                <a:gd name="T39" fmla="*/ 5 h 33"/>
                <a:gd name="T40" fmla="*/ 13 w 23"/>
                <a:gd name="T41" fmla="*/ 4 h 33"/>
                <a:gd name="T42" fmla="*/ 13 w 23"/>
                <a:gd name="T43" fmla="*/ 4 h 33"/>
                <a:gd name="T44" fmla="*/ 17 w 23"/>
                <a:gd name="T45" fmla="*/ 4 h 33"/>
                <a:gd name="T46" fmla="*/ 20 w 23"/>
                <a:gd name="T47" fmla="*/ 5 h 33"/>
                <a:gd name="T48" fmla="*/ 21 w 23"/>
                <a:gd name="T49" fmla="*/ 1 h 33"/>
                <a:gd name="T50" fmla="*/ 21 w 23"/>
                <a:gd name="T51" fmla="*/ 1 h 33"/>
                <a:gd name="T52" fmla="*/ 18 w 23"/>
                <a:gd name="T53" fmla="*/ 0 h 33"/>
                <a:gd name="T54" fmla="*/ 13 w 23"/>
                <a:gd name="T55" fmla="*/ 0 h 33"/>
                <a:gd name="T56" fmla="*/ 13 w 23"/>
                <a:gd name="T57" fmla="*/ 0 h 33"/>
                <a:gd name="T58" fmla="*/ 7 w 23"/>
                <a:gd name="T59" fmla="*/ 0 h 33"/>
                <a:gd name="T60" fmla="*/ 4 w 23"/>
                <a:gd name="T61" fmla="*/ 3 h 33"/>
                <a:gd name="T62" fmla="*/ 2 w 23"/>
                <a:gd name="T63" fmla="*/ 5 h 33"/>
                <a:gd name="T64" fmla="*/ 0 w 23"/>
                <a:gd name="T65" fmla="*/ 8 h 33"/>
                <a:gd name="T66" fmla="*/ 0 w 23"/>
                <a:gd name="T67" fmla="*/ 8 h 33"/>
                <a:gd name="T68" fmla="*/ 2 w 23"/>
                <a:gd name="T69" fmla="*/ 11 h 33"/>
                <a:gd name="T70" fmla="*/ 3 w 23"/>
                <a:gd name="T71" fmla="*/ 14 h 33"/>
                <a:gd name="T72" fmla="*/ 6 w 23"/>
                <a:gd name="T73" fmla="*/ 16 h 33"/>
                <a:gd name="T74" fmla="*/ 10 w 23"/>
                <a:gd name="T75" fmla="*/ 18 h 33"/>
                <a:gd name="T76" fmla="*/ 10 w 23"/>
                <a:gd name="T77" fmla="*/ 18 h 33"/>
                <a:gd name="T78" fmla="*/ 16 w 23"/>
                <a:gd name="T79" fmla="*/ 21 h 33"/>
                <a:gd name="T80" fmla="*/ 16 w 23"/>
                <a:gd name="T81" fmla="*/ 22 h 33"/>
                <a:gd name="T82" fmla="*/ 17 w 23"/>
                <a:gd name="T83" fmla="*/ 23 h 33"/>
                <a:gd name="T84" fmla="*/ 17 w 23"/>
                <a:gd name="T85" fmla="*/ 23 h 33"/>
                <a:gd name="T86" fmla="*/ 16 w 23"/>
                <a:gd name="T87" fmla="*/ 26 h 33"/>
                <a:gd name="T88" fmla="*/ 14 w 23"/>
                <a:gd name="T89" fmla="*/ 28 h 33"/>
                <a:gd name="T90" fmla="*/ 13 w 23"/>
                <a:gd name="T91" fmla="*/ 28 h 33"/>
                <a:gd name="T92" fmla="*/ 10 w 23"/>
                <a:gd name="T93" fmla="*/ 29 h 33"/>
                <a:gd name="T94" fmla="*/ 10 w 23"/>
                <a:gd name="T95" fmla="*/ 29 h 33"/>
                <a:gd name="T96" fmla="*/ 4 w 23"/>
                <a:gd name="T97" fmla="*/ 28 h 33"/>
                <a:gd name="T98" fmla="*/ 2 w 23"/>
                <a:gd name="T99" fmla="*/ 26 h 33"/>
                <a:gd name="T100" fmla="*/ 0 w 23"/>
                <a:gd name="T10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33">
                  <a:moveTo>
                    <a:pt x="0" y="30"/>
                  </a:moveTo>
                  <a:lnTo>
                    <a:pt x="0" y="30"/>
                  </a:lnTo>
                  <a:lnTo>
                    <a:pt x="4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3" y="28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20" y="18"/>
                  </a:lnTo>
                  <a:lnTo>
                    <a:pt x="17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4" name="Freeform 386"/>
            <p:cNvSpPr>
              <a:spLocks/>
            </p:cNvSpPr>
            <p:nvPr/>
          </p:nvSpPr>
          <p:spPr bwMode="auto">
            <a:xfrm>
              <a:off x="6486" y="3749"/>
              <a:ext cx="20" cy="43"/>
            </a:xfrm>
            <a:custGeom>
              <a:avLst/>
              <a:gdLst>
                <a:gd name="T0" fmla="*/ 5 w 20"/>
                <a:gd name="T1" fmla="*/ 2 h 43"/>
                <a:gd name="T2" fmla="*/ 5 w 20"/>
                <a:gd name="T3" fmla="*/ 10 h 43"/>
                <a:gd name="T4" fmla="*/ 0 w 20"/>
                <a:gd name="T5" fmla="*/ 10 h 43"/>
                <a:gd name="T6" fmla="*/ 0 w 20"/>
                <a:gd name="T7" fmla="*/ 14 h 43"/>
                <a:gd name="T8" fmla="*/ 5 w 20"/>
                <a:gd name="T9" fmla="*/ 14 h 43"/>
                <a:gd name="T10" fmla="*/ 5 w 20"/>
                <a:gd name="T11" fmla="*/ 32 h 43"/>
                <a:gd name="T12" fmla="*/ 5 w 20"/>
                <a:gd name="T13" fmla="*/ 32 h 43"/>
                <a:gd name="T14" fmla="*/ 5 w 20"/>
                <a:gd name="T15" fmla="*/ 38 h 43"/>
                <a:gd name="T16" fmla="*/ 8 w 20"/>
                <a:gd name="T17" fmla="*/ 40 h 43"/>
                <a:gd name="T18" fmla="*/ 8 w 20"/>
                <a:gd name="T19" fmla="*/ 40 h 43"/>
                <a:gd name="T20" fmla="*/ 11 w 20"/>
                <a:gd name="T21" fmla="*/ 42 h 43"/>
                <a:gd name="T22" fmla="*/ 15 w 20"/>
                <a:gd name="T23" fmla="*/ 43 h 43"/>
                <a:gd name="T24" fmla="*/ 15 w 20"/>
                <a:gd name="T25" fmla="*/ 43 h 43"/>
                <a:gd name="T26" fmla="*/ 20 w 20"/>
                <a:gd name="T27" fmla="*/ 42 h 43"/>
                <a:gd name="T28" fmla="*/ 20 w 20"/>
                <a:gd name="T29" fmla="*/ 38 h 43"/>
                <a:gd name="T30" fmla="*/ 20 w 20"/>
                <a:gd name="T31" fmla="*/ 38 h 43"/>
                <a:gd name="T32" fmla="*/ 16 w 20"/>
                <a:gd name="T33" fmla="*/ 38 h 43"/>
                <a:gd name="T34" fmla="*/ 16 w 20"/>
                <a:gd name="T35" fmla="*/ 38 h 43"/>
                <a:gd name="T36" fmla="*/ 14 w 20"/>
                <a:gd name="T37" fmla="*/ 38 h 43"/>
                <a:gd name="T38" fmla="*/ 12 w 20"/>
                <a:gd name="T39" fmla="*/ 36 h 43"/>
                <a:gd name="T40" fmla="*/ 12 w 20"/>
                <a:gd name="T41" fmla="*/ 32 h 43"/>
                <a:gd name="T42" fmla="*/ 12 w 20"/>
                <a:gd name="T43" fmla="*/ 14 h 43"/>
                <a:gd name="T44" fmla="*/ 20 w 20"/>
                <a:gd name="T45" fmla="*/ 14 h 43"/>
                <a:gd name="T46" fmla="*/ 20 w 20"/>
                <a:gd name="T47" fmla="*/ 10 h 43"/>
                <a:gd name="T48" fmla="*/ 12 w 20"/>
                <a:gd name="T49" fmla="*/ 10 h 43"/>
                <a:gd name="T50" fmla="*/ 12 w 20"/>
                <a:gd name="T51" fmla="*/ 0 h 43"/>
                <a:gd name="T52" fmla="*/ 5 w 20"/>
                <a:gd name="T5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43">
                  <a:moveTo>
                    <a:pt x="5" y="2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1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5" name="Freeform 387"/>
            <p:cNvSpPr>
              <a:spLocks noEditPoints="1"/>
            </p:cNvSpPr>
            <p:nvPr/>
          </p:nvSpPr>
          <p:spPr bwMode="auto">
            <a:xfrm>
              <a:off x="6511" y="3759"/>
              <a:ext cx="32" cy="33"/>
            </a:xfrm>
            <a:custGeom>
              <a:avLst/>
              <a:gdLst>
                <a:gd name="T0" fmla="*/ 30 w 32"/>
                <a:gd name="T1" fmla="*/ 16 h 33"/>
                <a:gd name="T2" fmla="*/ 30 w 32"/>
                <a:gd name="T3" fmla="*/ 16 h 33"/>
                <a:gd name="T4" fmla="*/ 32 w 32"/>
                <a:gd name="T5" fmla="*/ 14 h 33"/>
                <a:gd name="T6" fmla="*/ 32 w 32"/>
                <a:gd name="T7" fmla="*/ 14 h 33"/>
                <a:gd name="T8" fmla="*/ 30 w 32"/>
                <a:gd name="T9" fmla="*/ 10 h 33"/>
                <a:gd name="T10" fmla="*/ 27 w 32"/>
                <a:gd name="T11" fmla="*/ 4 h 33"/>
                <a:gd name="T12" fmla="*/ 23 w 32"/>
                <a:gd name="T13" fmla="*/ 1 h 33"/>
                <a:gd name="T14" fmla="*/ 20 w 32"/>
                <a:gd name="T15" fmla="*/ 0 h 33"/>
                <a:gd name="T16" fmla="*/ 16 w 32"/>
                <a:gd name="T17" fmla="*/ 0 h 33"/>
                <a:gd name="T18" fmla="*/ 16 w 32"/>
                <a:gd name="T19" fmla="*/ 0 h 33"/>
                <a:gd name="T20" fmla="*/ 9 w 32"/>
                <a:gd name="T21" fmla="*/ 1 h 33"/>
                <a:gd name="T22" fmla="*/ 4 w 32"/>
                <a:gd name="T23" fmla="*/ 4 h 33"/>
                <a:gd name="T24" fmla="*/ 1 w 32"/>
                <a:gd name="T25" fmla="*/ 10 h 33"/>
                <a:gd name="T26" fmla="*/ 0 w 32"/>
                <a:gd name="T27" fmla="*/ 16 h 33"/>
                <a:gd name="T28" fmla="*/ 0 w 32"/>
                <a:gd name="T29" fmla="*/ 16 h 33"/>
                <a:gd name="T30" fmla="*/ 1 w 32"/>
                <a:gd name="T31" fmla="*/ 23 h 33"/>
                <a:gd name="T32" fmla="*/ 5 w 32"/>
                <a:gd name="T33" fmla="*/ 29 h 33"/>
                <a:gd name="T34" fmla="*/ 9 w 32"/>
                <a:gd name="T35" fmla="*/ 32 h 33"/>
                <a:gd name="T36" fmla="*/ 18 w 32"/>
                <a:gd name="T37" fmla="*/ 33 h 33"/>
                <a:gd name="T38" fmla="*/ 18 w 32"/>
                <a:gd name="T39" fmla="*/ 33 h 33"/>
                <a:gd name="T40" fmla="*/ 25 w 32"/>
                <a:gd name="T41" fmla="*/ 32 h 33"/>
                <a:gd name="T42" fmla="*/ 29 w 32"/>
                <a:gd name="T43" fmla="*/ 30 h 33"/>
                <a:gd name="T44" fmla="*/ 27 w 32"/>
                <a:gd name="T45" fmla="*/ 26 h 33"/>
                <a:gd name="T46" fmla="*/ 27 w 32"/>
                <a:gd name="T47" fmla="*/ 26 h 33"/>
                <a:gd name="T48" fmla="*/ 23 w 32"/>
                <a:gd name="T49" fmla="*/ 28 h 33"/>
                <a:gd name="T50" fmla="*/ 18 w 32"/>
                <a:gd name="T51" fmla="*/ 28 h 33"/>
                <a:gd name="T52" fmla="*/ 18 w 32"/>
                <a:gd name="T53" fmla="*/ 28 h 33"/>
                <a:gd name="T54" fmla="*/ 14 w 32"/>
                <a:gd name="T55" fmla="*/ 28 h 33"/>
                <a:gd name="T56" fmla="*/ 9 w 32"/>
                <a:gd name="T57" fmla="*/ 26 h 33"/>
                <a:gd name="T58" fmla="*/ 7 w 32"/>
                <a:gd name="T59" fmla="*/ 22 h 33"/>
                <a:gd name="T60" fmla="*/ 7 w 32"/>
                <a:gd name="T61" fmla="*/ 16 h 33"/>
                <a:gd name="T62" fmla="*/ 30 w 32"/>
                <a:gd name="T63" fmla="*/ 16 h 33"/>
                <a:gd name="T64" fmla="*/ 7 w 32"/>
                <a:gd name="T65" fmla="*/ 12 h 33"/>
                <a:gd name="T66" fmla="*/ 7 w 32"/>
                <a:gd name="T67" fmla="*/ 12 h 33"/>
                <a:gd name="T68" fmla="*/ 7 w 32"/>
                <a:gd name="T69" fmla="*/ 10 h 33"/>
                <a:gd name="T70" fmla="*/ 9 w 32"/>
                <a:gd name="T71" fmla="*/ 7 h 33"/>
                <a:gd name="T72" fmla="*/ 12 w 32"/>
                <a:gd name="T73" fmla="*/ 4 h 33"/>
                <a:gd name="T74" fmla="*/ 16 w 32"/>
                <a:gd name="T75" fmla="*/ 4 h 33"/>
                <a:gd name="T76" fmla="*/ 16 w 32"/>
                <a:gd name="T77" fmla="*/ 4 h 33"/>
                <a:gd name="T78" fmla="*/ 20 w 32"/>
                <a:gd name="T79" fmla="*/ 4 h 33"/>
                <a:gd name="T80" fmla="*/ 23 w 32"/>
                <a:gd name="T81" fmla="*/ 7 h 33"/>
                <a:gd name="T82" fmla="*/ 25 w 32"/>
                <a:gd name="T83" fmla="*/ 10 h 33"/>
                <a:gd name="T84" fmla="*/ 25 w 32"/>
                <a:gd name="T85" fmla="*/ 12 h 33"/>
                <a:gd name="T86" fmla="*/ 7 w 32"/>
                <a:gd name="T8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33">
                  <a:moveTo>
                    <a:pt x="30" y="16"/>
                  </a:moveTo>
                  <a:lnTo>
                    <a:pt x="30" y="16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0" y="10"/>
                  </a:lnTo>
                  <a:lnTo>
                    <a:pt x="27" y="4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5" y="32"/>
                  </a:lnTo>
                  <a:lnTo>
                    <a:pt x="29" y="30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3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9" y="26"/>
                  </a:lnTo>
                  <a:lnTo>
                    <a:pt x="7" y="22"/>
                  </a:lnTo>
                  <a:lnTo>
                    <a:pt x="7" y="16"/>
                  </a:lnTo>
                  <a:lnTo>
                    <a:pt x="30" y="16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6" name="Freeform 388"/>
            <p:cNvSpPr>
              <a:spLocks/>
            </p:cNvSpPr>
            <p:nvPr/>
          </p:nvSpPr>
          <p:spPr bwMode="auto">
            <a:xfrm>
              <a:off x="6549" y="3759"/>
              <a:ext cx="19" cy="32"/>
            </a:xfrm>
            <a:custGeom>
              <a:avLst/>
              <a:gdLst>
                <a:gd name="T0" fmla="*/ 0 w 19"/>
                <a:gd name="T1" fmla="*/ 32 h 32"/>
                <a:gd name="T2" fmla="*/ 7 w 19"/>
                <a:gd name="T3" fmla="*/ 32 h 32"/>
                <a:gd name="T4" fmla="*/ 7 w 19"/>
                <a:gd name="T5" fmla="*/ 15 h 32"/>
                <a:gd name="T6" fmla="*/ 7 w 19"/>
                <a:gd name="T7" fmla="*/ 15 h 32"/>
                <a:gd name="T8" fmla="*/ 7 w 19"/>
                <a:gd name="T9" fmla="*/ 12 h 32"/>
                <a:gd name="T10" fmla="*/ 7 w 19"/>
                <a:gd name="T11" fmla="*/ 12 h 32"/>
                <a:gd name="T12" fmla="*/ 9 w 19"/>
                <a:gd name="T13" fmla="*/ 10 h 32"/>
                <a:gd name="T14" fmla="*/ 10 w 19"/>
                <a:gd name="T15" fmla="*/ 7 h 32"/>
                <a:gd name="T16" fmla="*/ 13 w 19"/>
                <a:gd name="T17" fmla="*/ 5 h 32"/>
                <a:gd name="T18" fmla="*/ 16 w 19"/>
                <a:gd name="T19" fmla="*/ 5 h 32"/>
                <a:gd name="T20" fmla="*/ 16 w 19"/>
                <a:gd name="T21" fmla="*/ 5 h 32"/>
                <a:gd name="T22" fmla="*/ 19 w 19"/>
                <a:gd name="T23" fmla="*/ 5 h 32"/>
                <a:gd name="T24" fmla="*/ 19 w 19"/>
                <a:gd name="T25" fmla="*/ 0 h 32"/>
                <a:gd name="T26" fmla="*/ 19 w 19"/>
                <a:gd name="T27" fmla="*/ 0 h 32"/>
                <a:gd name="T28" fmla="*/ 16 w 19"/>
                <a:gd name="T29" fmla="*/ 0 h 32"/>
                <a:gd name="T30" fmla="*/ 16 w 19"/>
                <a:gd name="T31" fmla="*/ 0 h 32"/>
                <a:gd name="T32" fmla="*/ 13 w 19"/>
                <a:gd name="T33" fmla="*/ 0 h 32"/>
                <a:gd name="T34" fmla="*/ 10 w 19"/>
                <a:gd name="T35" fmla="*/ 1 h 32"/>
                <a:gd name="T36" fmla="*/ 9 w 19"/>
                <a:gd name="T37" fmla="*/ 4 h 32"/>
                <a:gd name="T38" fmla="*/ 6 w 19"/>
                <a:gd name="T39" fmla="*/ 7 h 32"/>
                <a:gd name="T40" fmla="*/ 6 w 19"/>
                <a:gd name="T41" fmla="*/ 7 h 32"/>
                <a:gd name="T42" fmla="*/ 6 w 19"/>
                <a:gd name="T43" fmla="*/ 0 h 32"/>
                <a:gd name="T44" fmla="*/ 0 w 19"/>
                <a:gd name="T45" fmla="*/ 0 h 32"/>
                <a:gd name="T46" fmla="*/ 0 w 19"/>
                <a:gd name="T47" fmla="*/ 0 h 32"/>
                <a:gd name="T48" fmla="*/ 0 w 19"/>
                <a:gd name="T49" fmla="*/ 10 h 32"/>
                <a:gd name="T50" fmla="*/ 0 w 19"/>
                <a:gd name="T5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32">
                  <a:moveTo>
                    <a:pt x="0" y="32"/>
                  </a:moveTo>
                  <a:lnTo>
                    <a:pt x="7" y="32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7" name="Freeform 389"/>
            <p:cNvSpPr>
              <a:spLocks noEditPoints="1"/>
            </p:cNvSpPr>
            <p:nvPr/>
          </p:nvSpPr>
          <p:spPr bwMode="auto">
            <a:xfrm>
              <a:off x="6573" y="3746"/>
              <a:ext cx="8" cy="45"/>
            </a:xfrm>
            <a:custGeom>
              <a:avLst/>
              <a:gdLst>
                <a:gd name="T0" fmla="*/ 7 w 8"/>
                <a:gd name="T1" fmla="*/ 45 h 45"/>
                <a:gd name="T2" fmla="*/ 7 w 8"/>
                <a:gd name="T3" fmla="*/ 13 h 45"/>
                <a:gd name="T4" fmla="*/ 1 w 8"/>
                <a:gd name="T5" fmla="*/ 13 h 45"/>
                <a:gd name="T6" fmla="*/ 1 w 8"/>
                <a:gd name="T7" fmla="*/ 45 h 45"/>
                <a:gd name="T8" fmla="*/ 7 w 8"/>
                <a:gd name="T9" fmla="*/ 45 h 45"/>
                <a:gd name="T10" fmla="*/ 4 w 8"/>
                <a:gd name="T11" fmla="*/ 0 h 45"/>
                <a:gd name="T12" fmla="*/ 4 w 8"/>
                <a:gd name="T13" fmla="*/ 0 h 45"/>
                <a:gd name="T14" fmla="*/ 1 w 8"/>
                <a:gd name="T15" fmla="*/ 2 h 45"/>
                <a:gd name="T16" fmla="*/ 0 w 8"/>
                <a:gd name="T17" fmla="*/ 5 h 45"/>
                <a:gd name="T18" fmla="*/ 0 w 8"/>
                <a:gd name="T19" fmla="*/ 5 h 45"/>
                <a:gd name="T20" fmla="*/ 1 w 8"/>
                <a:gd name="T21" fmla="*/ 6 h 45"/>
                <a:gd name="T22" fmla="*/ 4 w 8"/>
                <a:gd name="T23" fmla="*/ 7 h 45"/>
                <a:gd name="T24" fmla="*/ 4 w 8"/>
                <a:gd name="T25" fmla="*/ 7 h 45"/>
                <a:gd name="T26" fmla="*/ 7 w 8"/>
                <a:gd name="T27" fmla="*/ 6 h 45"/>
                <a:gd name="T28" fmla="*/ 8 w 8"/>
                <a:gd name="T29" fmla="*/ 5 h 45"/>
                <a:gd name="T30" fmla="*/ 8 w 8"/>
                <a:gd name="T31" fmla="*/ 5 h 45"/>
                <a:gd name="T32" fmla="*/ 7 w 8"/>
                <a:gd name="T33" fmla="*/ 2 h 45"/>
                <a:gd name="T34" fmla="*/ 4 w 8"/>
                <a:gd name="T35" fmla="*/ 0 h 45"/>
                <a:gd name="T36" fmla="*/ 4 w 8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5">
                  <a:moveTo>
                    <a:pt x="7" y="45"/>
                  </a:moveTo>
                  <a:lnTo>
                    <a:pt x="7" y="13"/>
                  </a:lnTo>
                  <a:lnTo>
                    <a:pt x="1" y="13"/>
                  </a:lnTo>
                  <a:lnTo>
                    <a:pt x="1" y="45"/>
                  </a:lnTo>
                  <a:lnTo>
                    <a:pt x="7" y="45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8" name="Freeform 390"/>
            <p:cNvSpPr>
              <a:spLocks noEditPoints="1"/>
            </p:cNvSpPr>
            <p:nvPr/>
          </p:nvSpPr>
          <p:spPr bwMode="auto">
            <a:xfrm>
              <a:off x="6588" y="3746"/>
              <a:ext cx="35" cy="46"/>
            </a:xfrm>
            <a:custGeom>
              <a:avLst/>
              <a:gdLst>
                <a:gd name="T0" fmla="*/ 18 w 35"/>
                <a:gd name="T1" fmla="*/ 13 h 46"/>
                <a:gd name="T2" fmla="*/ 6 w 35"/>
                <a:gd name="T3" fmla="*/ 17 h 46"/>
                <a:gd name="T4" fmla="*/ 0 w 35"/>
                <a:gd name="T5" fmla="*/ 29 h 46"/>
                <a:gd name="T6" fmla="*/ 2 w 35"/>
                <a:gd name="T7" fmla="*/ 36 h 46"/>
                <a:gd name="T8" fmla="*/ 10 w 35"/>
                <a:gd name="T9" fmla="*/ 45 h 46"/>
                <a:gd name="T10" fmla="*/ 17 w 35"/>
                <a:gd name="T11" fmla="*/ 46 h 46"/>
                <a:gd name="T12" fmla="*/ 29 w 35"/>
                <a:gd name="T13" fmla="*/ 42 h 46"/>
                <a:gd name="T14" fmla="*/ 34 w 35"/>
                <a:gd name="T15" fmla="*/ 32 h 46"/>
                <a:gd name="T16" fmla="*/ 35 w 35"/>
                <a:gd name="T17" fmla="*/ 28 h 46"/>
                <a:gd name="T18" fmla="*/ 29 w 35"/>
                <a:gd name="T19" fmla="*/ 17 h 46"/>
                <a:gd name="T20" fmla="*/ 18 w 35"/>
                <a:gd name="T21" fmla="*/ 13 h 46"/>
                <a:gd name="T22" fmla="*/ 17 w 35"/>
                <a:gd name="T23" fmla="*/ 17 h 46"/>
                <a:gd name="T24" fmla="*/ 22 w 35"/>
                <a:gd name="T25" fmla="*/ 18 h 46"/>
                <a:gd name="T26" fmla="*/ 28 w 35"/>
                <a:gd name="T27" fmla="*/ 25 h 46"/>
                <a:gd name="T28" fmla="*/ 28 w 35"/>
                <a:gd name="T29" fmla="*/ 29 h 46"/>
                <a:gd name="T30" fmla="*/ 25 w 35"/>
                <a:gd name="T31" fmla="*/ 38 h 46"/>
                <a:gd name="T32" fmla="*/ 17 w 35"/>
                <a:gd name="T33" fmla="*/ 42 h 46"/>
                <a:gd name="T34" fmla="*/ 13 w 35"/>
                <a:gd name="T35" fmla="*/ 41 h 46"/>
                <a:gd name="T36" fmla="*/ 7 w 35"/>
                <a:gd name="T37" fmla="*/ 34 h 46"/>
                <a:gd name="T38" fmla="*/ 7 w 35"/>
                <a:gd name="T39" fmla="*/ 29 h 46"/>
                <a:gd name="T40" fmla="*/ 9 w 35"/>
                <a:gd name="T41" fmla="*/ 21 h 46"/>
                <a:gd name="T42" fmla="*/ 17 w 35"/>
                <a:gd name="T43" fmla="*/ 17 h 46"/>
                <a:gd name="T44" fmla="*/ 10 w 35"/>
                <a:gd name="T45" fmla="*/ 7 h 46"/>
                <a:gd name="T46" fmla="*/ 13 w 35"/>
                <a:gd name="T47" fmla="*/ 6 h 46"/>
                <a:gd name="T48" fmla="*/ 14 w 35"/>
                <a:gd name="T49" fmla="*/ 3 h 46"/>
                <a:gd name="T50" fmla="*/ 10 w 35"/>
                <a:gd name="T51" fmla="*/ 0 h 46"/>
                <a:gd name="T52" fmla="*/ 9 w 35"/>
                <a:gd name="T53" fmla="*/ 2 h 46"/>
                <a:gd name="T54" fmla="*/ 7 w 35"/>
                <a:gd name="T55" fmla="*/ 3 h 46"/>
                <a:gd name="T56" fmla="*/ 10 w 35"/>
                <a:gd name="T57" fmla="*/ 7 h 46"/>
                <a:gd name="T58" fmla="*/ 24 w 35"/>
                <a:gd name="T59" fmla="*/ 7 h 46"/>
                <a:gd name="T60" fmla="*/ 27 w 35"/>
                <a:gd name="T61" fmla="*/ 6 h 46"/>
                <a:gd name="T62" fmla="*/ 28 w 35"/>
                <a:gd name="T63" fmla="*/ 3 h 46"/>
                <a:gd name="T64" fmla="*/ 24 w 35"/>
                <a:gd name="T65" fmla="*/ 0 h 46"/>
                <a:gd name="T66" fmla="*/ 21 w 35"/>
                <a:gd name="T67" fmla="*/ 2 h 46"/>
                <a:gd name="T68" fmla="*/ 21 w 35"/>
                <a:gd name="T69" fmla="*/ 3 h 46"/>
                <a:gd name="T70" fmla="*/ 24 w 35"/>
                <a:gd name="T7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" h="46">
                  <a:moveTo>
                    <a:pt x="18" y="13"/>
                  </a:moveTo>
                  <a:lnTo>
                    <a:pt x="18" y="13"/>
                  </a:lnTo>
                  <a:lnTo>
                    <a:pt x="11" y="13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10" y="45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4" y="45"/>
                  </a:lnTo>
                  <a:lnTo>
                    <a:pt x="29" y="42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4" y="23"/>
                  </a:lnTo>
                  <a:lnTo>
                    <a:pt x="29" y="17"/>
                  </a:lnTo>
                  <a:lnTo>
                    <a:pt x="24" y="13"/>
                  </a:lnTo>
                  <a:lnTo>
                    <a:pt x="18" y="13"/>
                  </a:lnTo>
                  <a:lnTo>
                    <a:pt x="18" y="13"/>
                  </a:lnTo>
                  <a:close/>
                  <a:moveTo>
                    <a:pt x="17" y="17"/>
                  </a:moveTo>
                  <a:lnTo>
                    <a:pt x="17" y="17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7" y="34"/>
                  </a:lnTo>
                  <a:lnTo>
                    <a:pt x="25" y="38"/>
                  </a:lnTo>
                  <a:lnTo>
                    <a:pt x="21" y="41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10" y="38"/>
                  </a:lnTo>
                  <a:lnTo>
                    <a:pt x="7" y="34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9" y="21"/>
                  </a:lnTo>
                  <a:lnTo>
                    <a:pt x="13" y="17"/>
                  </a:lnTo>
                  <a:lnTo>
                    <a:pt x="17" y="17"/>
                  </a:lnTo>
                  <a:lnTo>
                    <a:pt x="17" y="17"/>
                  </a:lnTo>
                  <a:close/>
                  <a:moveTo>
                    <a:pt x="10" y="7"/>
                  </a:moveTo>
                  <a:lnTo>
                    <a:pt x="10" y="7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7"/>
                  </a:lnTo>
                  <a:close/>
                  <a:moveTo>
                    <a:pt x="24" y="7"/>
                  </a:moveTo>
                  <a:lnTo>
                    <a:pt x="24" y="7"/>
                  </a:lnTo>
                  <a:lnTo>
                    <a:pt x="27" y="6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4" y="7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9" name="Freeform 391"/>
            <p:cNvSpPr>
              <a:spLocks/>
            </p:cNvSpPr>
            <p:nvPr/>
          </p:nvSpPr>
          <p:spPr bwMode="auto">
            <a:xfrm>
              <a:off x="2545" y="3587"/>
              <a:ext cx="41" cy="44"/>
            </a:xfrm>
            <a:custGeom>
              <a:avLst/>
              <a:gdLst>
                <a:gd name="T0" fmla="*/ 23 w 41"/>
                <a:gd name="T1" fmla="*/ 44 h 44"/>
                <a:gd name="T2" fmla="*/ 41 w 41"/>
                <a:gd name="T3" fmla="*/ 0 h 44"/>
                <a:gd name="T4" fmla="*/ 34 w 41"/>
                <a:gd name="T5" fmla="*/ 0 h 44"/>
                <a:gd name="T6" fmla="*/ 26 w 41"/>
                <a:gd name="T7" fmla="*/ 22 h 44"/>
                <a:gd name="T8" fmla="*/ 26 w 41"/>
                <a:gd name="T9" fmla="*/ 22 h 44"/>
                <a:gd name="T10" fmla="*/ 20 w 41"/>
                <a:gd name="T11" fmla="*/ 39 h 44"/>
                <a:gd name="T12" fmla="*/ 20 w 41"/>
                <a:gd name="T13" fmla="*/ 39 h 44"/>
                <a:gd name="T14" fmla="*/ 20 w 41"/>
                <a:gd name="T15" fmla="*/ 39 h 44"/>
                <a:gd name="T16" fmla="*/ 15 w 41"/>
                <a:gd name="T17" fmla="*/ 22 h 44"/>
                <a:gd name="T18" fmla="*/ 7 w 41"/>
                <a:gd name="T19" fmla="*/ 0 h 44"/>
                <a:gd name="T20" fmla="*/ 0 w 41"/>
                <a:gd name="T21" fmla="*/ 0 h 44"/>
                <a:gd name="T22" fmla="*/ 16 w 41"/>
                <a:gd name="T23" fmla="*/ 44 h 44"/>
                <a:gd name="T24" fmla="*/ 23 w 41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4">
                  <a:moveTo>
                    <a:pt x="23" y="44"/>
                  </a:moveTo>
                  <a:lnTo>
                    <a:pt x="41" y="0"/>
                  </a:lnTo>
                  <a:lnTo>
                    <a:pt x="34" y="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5" y="22"/>
                  </a:lnTo>
                  <a:lnTo>
                    <a:pt x="7" y="0"/>
                  </a:lnTo>
                  <a:lnTo>
                    <a:pt x="0" y="0"/>
                  </a:lnTo>
                  <a:lnTo>
                    <a:pt x="16" y="44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0" name="Freeform 392"/>
            <p:cNvSpPr>
              <a:spLocks noEditPoints="1"/>
            </p:cNvSpPr>
            <p:nvPr/>
          </p:nvSpPr>
          <p:spPr bwMode="auto">
            <a:xfrm>
              <a:off x="2585" y="3598"/>
              <a:ext cx="29" cy="35"/>
            </a:xfrm>
            <a:custGeom>
              <a:avLst/>
              <a:gdLst>
                <a:gd name="T0" fmla="*/ 29 w 29"/>
                <a:gd name="T1" fmla="*/ 33 h 35"/>
                <a:gd name="T2" fmla="*/ 29 w 29"/>
                <a:gd name="T3" fmla="*/ 33 h 35"/>
                <a:gd name="T4" fmla="*/ 28 w 29"/>
                <a:gd name="T5" fmla="*/ 26 h 35"/>
                <a:gd name="T6" fmla="*/ 28 w 29"/>
                <a:gd name="T7" fmla="*/ 14 h 35"/>
                <a:gd name="T8" fmla="*/ 28 w 29"/>
                <a:gd name="T9" fmla="*/ 14 h 35"/>
                <a:gd name="T10" fmla="*/ 28 w 29"/>
                <a:gd name="T11" fmla="*/ 8 h 35"/>
                <a:gd name="T12" fmla="*/ 25 w 29"/>
                <a:gd name="T13" fmla="*/ 4 h 35"/>
                <a:gd name="T14" fmla="*/ 21 w 29"/>
                <a:gd name="T15" fmla="*/ 1 h 35"/>
                <a:gd name="T16" fmla="*/ 15 w 29"/>
                <a:gd name="T17" fmla="*/ 0 h 35"/>
                <a:gd name="T18" fmla="*/ 15 w 29"/>
                <a:gd name="T19" fmla="*/ 0 h 35"/>
                <a:gd name="T20" fmla="*/ 8 w 29"/>
                <a:gd name="T21" fmla="*/ 1 h 35"/>
                <a:gd name="T22" fmla="*/ 3 w 29"/>
                <a:gd name="T23" fmla="*/ 3 h 35"/>
                <a:gd name="T24" fmla="*/ 4 w 29"/>
                <a:gd name="T25" fmla="*/ 7 h 35"/>
                <a:gd name="T26" fmla="*/ 4 w 29"/>
                <a:gd name="T27" fmla="*/ 7 h 35"/>
                <a:gd name="T28" fmla="*/ 8 w 29"/>
                <a:gd name="T29" fmla="*/ 6 h 35"/>
                <a:gd name="T30" fmla="*/ 14 w 29"/>
                <a:gd name="T31" fmla="*/ 4 h 35"/>
                <a:gd name="T32" fmla="*/ 14 w 29"/>
                <a:gd name="T33" fmla="*/ 4 h 35"/>
                <a:gd name="T34" fmla="*/ 18 w 29"/>
                <a:gd name="T35" fmla="*/ 6 h 35"/>
                <a:gd name="T36" fmla="*/ 21 w 29"/>
                <a:gd name="T37" fmla="*/ 7 h 35"/>
                <a:gd name="T38" fmla="*/ 22 w 29"/>
                <a:gd name="T39" fmla="*/ 10 h 35"/>
                <a:gd name="T40" fmla="*/ 22 w 29"/>
                <a:gd name="T41" fmla="*/ 12 h 35"/>
                <a:gd name="T42" fmla="*/ 22 w 29"/>
                <a:gd name="T43" fmla="*/ 12 h 35"/>
                <a:gd name="T44" fmla="*/ 22 w 29"/>
                <a:gd name="T45" fmla="*/ 12 h 35"/>
                <a:gd name="T46" fmla="*/ 12 w 29"/>
                <a:gd name="T47" fmla="*/ 14 h 35"/>
                <a:gd name="T48" fmla="*/ 5 w 29"/>
                <a:gd name="T49" fmla="*/ 15 h 35"/>
                <a:gd name="T50" fmla="*/ 1 w 29"/>
                <a:gd name="T51" fmla="*/ 19 h 35"/>
                <a:gd name="T52" fmla="*/ 0 w 29"/>
                <a:gd name="T53" fmla="*/ 25 h 35"/>
                <a:gd name="T54" fmla="*/ 0 w 29"/>
                <a:gd name="T55" fmla="*/ 25 h 35"/>
                <a:gd name="T56" fmla="*/ 1 w 29"/>
                <a:gd name="T57" fmla="*/ 28 h 35"/>
                <a:gd name="T58" fmla="*/ 3 w 29"/>
                <a:gd name="T59" fmla="*/ 32 h 35"/>
                <a:gd name="T60" fmla="*/ 7 w 29"/>
                <a:gd name="T61" fmla="*/ 33 h 35"/>
                <a:gd name="T62" fmla="*/ 11 w 29"/>
                <a:gd name="T63" fmla="*/ 35 h 35"/>
                <a:gd name="T64" fmla="*/ 11 w 29"/>
                <a:gd name="T65" fmla="*/ 35 h 35"/>
                <a:gd name="T66" fmla="*/ 18 w 29"/>
                <a:gd name="T67" fmla="*/ 33 h 35"/>
                <a:gd name="T68" fmla="*/ 22 w 29"/>
                <a:gd name="T69" fmla="*/ 29 h 35"/>
                <a:gd name="T70" fmla="*/ 22 w 29"/>
                <a:gd name="T71" fmla="*/ 29 h 35"/>
                <a:gd name="T72" fmla="*/ 22 w 29"/>
                <a:gd name="T73" fmla="*/ 33 h 35"/>
                <a:gd name="T74" fmla="*/ 29 w 29"/>
                <a:gd name="T75" fmla="*/ 33 h 35"/>
                <a:gd name="T76" fmla="*/ 22 w 29"/>
                <a:gd name="T77" fmla="*/ 22 h 35"/>
                <a:gd name="T78" fmla="*/ 22 w 29"/>
                <a:gd name="T79" fmla="*/ 22 h 35"/>
                <a:gd name="T80" fmla="*/ 22 w 29"/>
                <a:gd name="T81" fmla="*/ 25 h 35"/>
                <a:gd name="T82" fmla="*/ 22 w 29"/>
                <a:gd name="T83" fmla="*/ 25 h 35"/>
                <a:gd name="T84" fmla="*/ 18 w 29"/>
                <a:gd name="T85" fmla="*/ 28 h 35"/>
                <a:gd name="T86" fmla="*/ 16 w 29"/>
                <a:gd name="T87" fmla="*/ 29 h 35"/>
                <a:gd name="T88" fmla="*/ 12 w 29"/>
                <a:gd name="T89" fmla="*/ 29 h 35"/>
                <a:gd name="T90" fmla="*/ 12 w 29"/>
                <a:gd name="T91" fmla="*/ 29 h 35"/>
                <a:gd name="T92" fmla="*/ 8 w 29"/>
                <a:gd name="T93" fmla="*/ 28 h 35"/>
                <a:gd name="T94" fmla="*/ 7 w 29"/>
                <a:gd name="T95" fmla="*/ 26 h 35"/>
                <a:gd name="T96" fmla="*/ 7 w 29"/>
                <a:gd name="T97" fmla="*/ 24 h 35"/>
                <a:gd name="T98" fmla="*/ 7 w 29"/>
                <a:gd name="T99" fmla="*/ 24 h 35"/>
                <a:gd name="T100" fmla="*/ 8 w 29"/>
                <a:gd name="T101" fmla="*/ 21 h 35"/>
                <a:gd name="T102" fmla="*/ 12 w 29"/>
                <a:gd name="T103" fmla="*/ 18 h 35"/>
                <a:gd name="T104" fmla="*/ 16 w 29"/>
                <a:gd name="T105" fmla="*/ 17 h 35"/>
                <a:gd name="T106" fmla="*/ 22 w 29"/>
                <a:gd name="T107" fmla="*/ 17 h 35"/>
                <a:gd name="T108" fmla="*/ 22 w 29"/>
                <a:gd name="T10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5">
                  <a:moveTo>
                    <a:pt x="29" y="33"/>
                  </a:moveTo>
                  <a:lnTo>
                    <a:pt x="29" y="33"/>
                  </a:lnTo>
                  <a:lnTo>
                    <a:pt x="28" y="2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2" y="14"/>
                  </a:lnTo>
                  <a:lnTo>
                    <a:pt x="5" y="15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32"/>
                  </a:lnTo>
                  <a:lnTo>
                    <a:pt x="7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8" y="33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9" y="33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8" y="28"/>
                  </a:lnTo>
                  <a:lnTo>
                    <a:pt x="16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6" y="17"/>
                  </a:lnTo>
                  <a:lnTo>
                    <a:pt x="22" y="17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1" name="Rectangle 393"/>
            <p:cNvSpPr>
              <a:spLocks noChangeArrowheads="1"/>
            </p:cNvSpPr>
            <p:nvPr/>
          </p:nvSpPr>
          <p:spPr bwMode="auto">
            <a:xfrm>
              <a:off x="2624" y="3584"/>
              <a:ext cx="5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2" name="Freeform 394"/>
            <p:cNvSpPr>
              <a:spLocks/>
            </p:cNvSpPr>
            <p:nvPr/>
          </p:nvSpPr>
          <p:spPr bwMode="auto">
            <a:xfrm>
              <a:off x="2636" y="3590"/>
              <a:ext cx="21" cy="43"/>
            </a:xfrm>
            <a:custGeom>
              <a:avLst/>
              <a:gdLst>
                <a:gd name="T0" fmla="*/ 6 w 21"/>
                <a:gd name="T1" fmla="*/ 1 h 43"/>
                <a:gd name="T2" fmla="*/ 6 w 21"/>
                <a:gd name="T3" fmla="*/ 9 h 43"/>
                <a:gd name="T4" fmla="*/ 0 w 21"/>
                <a:gd name="T5" fmla="*/ 9 h 43"/>
                <a:gd name="T6" fmla="*/ 0 w 21"/>
                <a:gd name="T7" fmla="*/ 14 h 43"/>
                <a:gd name="T8" fmla="*/ 6 w 21"/>
                <a:gd name="T9" fmla="*/ 14 h 43"/>
                <a:gd name="T10" fmla="*/ 6 w 21"/>
                <a:gd name="T11" fmla="*/ 32 h 43"/>
                <a:gd name="T12" fmla="*/ 6 w 21"/>
                <a:gd name="T13" fmla="*/ 32 h 43"/>
                <a:gd name="T14" fmla="*/ 6 w 21"/>
                <a:gd name="T15" fmla="*/ 36 h 43"/>
                <a:gd name="T16" fmla="*/ 8 w 21"/>
                <a:gd name="T17" fmla="*/ 40 h 43"/>
                <a:gd name="T18" fmla="*/ 8 w 21"/>
                <a:gd name="T19" fmla="*/ 40 h 43"/>
                <a:gd name="T20" fmla="*/ 11 w 21"/>
                <a:gd name="T21" fmla="*/ 41 h 43"/>
                <a:gd name="T22" fmla="*/ 15 w 21"/>
                <a:gd name="T23" fmla="*/ 43 h 43"/>
                <a:gd name="T24" fmla="*/ 15 w 21"/>
                <a:gd name="T25" fmla="*/ 43 h 43"/>
                <a:gd name="T26" fmla="*/ 21 w 21"/>
                <a:gd name="T27" fmla="*/ 41 h 43"/>
                <a:gd name="T28" fmla="*/ 21 w 21"/>
                <a:gd name="T29" fmla="*/ 37 h 43"/>
                <a:gd name="T30" fmla="*/ 21 w 21"/>
                <a:gd name="T31" fmla="*/ 37 h 43"/>
                <a:gd name="T32" fmla="*/ 17 w 21"/>
                <a:gd name="T33" fmla="*/ 37 h 43"/>
                <a:gd name="T34" fmla="*/ 17 w 21"/>
                <a:gd name="T35" fmla="*/ 37 h 43"/>
                <a:gd name="T36" fmla="*/ 14 w 21"/>
                <a:gd name="T37" fmla="*/ 37 h 43"/>
                <a:gd name="T38" fmla="*/ 13 w 21"/>
                <a:gd name="T39" fmla="*/ 36 h 43"/>
                <a:gd name="T40" fmla="*/ 13 w 21"/>
                <a:gd name="T41" fmla="*/ 32 h 43"/>
                <a:gd name="T42" fmla="*/ 13 w 21"/>
                <a:gd name="T43" fmla="*/ 14 h 43"/>
                <a:gd name="T44" fmla="*/ 21 w 21"/>
                <a:gd name="T45" fmla="*/ 14 h 43"/>
                <a:gd name="T46" fmla="*/ 21 w 21"/>
                <a:gd name="T47" fmla="*/ 9 h 43"/>
                <a:gd name="T48" fmla="*/ 13 w 21"/>
                <a:gd name="T49" fmla="*/ 9 h 43"/>
                <a:gd name="T50" fmla="*/ 13 w 21"/>
                <a:gd name="T51" fmla="*/ 0 h 43"/>
                <a:gd name="T52" fmla="*/ 6 w 21"/>
                <a:gd name="T5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3">
                  <a:moveTo>
                    <a:pt x="6" y="1"/>
                  </a:moveTo>
                  <a:lnTo>
                    <a:pt x="6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1" y="41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21" y="41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4" y="37"/>
                  </a:lnTo>
                  <a:lnTo>
                    <a:pt x="13" y="36"/>
                  </a:lnTo>
                  <a:lnTo>
                    <a:pt x="13" y="32"/>
                  </a:lnTo>
                  <a:lnTo>
                    <a:pt x="13" y="14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3" name="Freeform 395"/>
            <p:cNvSpPr>
              <a:spLocks noEditPoints="1"/>
            </p:cNvSpPr>
            <p:nvPr/>
          </p:nvSpPr>
          <p:spPr bwMode="auto">
            <a:xfrm>
              <a:off x="2664" y="3587"/>
              <a:ext cx="7" cy="44"/>
            </a:xfrm>
            <a:custGeom>
              <a:avLst/>
              <a:gdLst>
                <a:gd name="T0" fmla="*/ 7 w 7"/>
                <a:gd name="T1" fmla="*/ 44 h 44"/>
                <a:gd name="T2" fmla="*/ 7 w 7"/>
                <a:gd name="T3" fmla="*/ 12 h 44"/>
                <a:gd name="T4" fmla="*/ 0 w 7"/>
                <a:gd name="T5" fmla="*/ 12 h 44"/>
                <a:gd name="T6" fmla="*/ 0 w 7"/>
                <a:gd name="T7" fmla="*/ 44 h 44"/>
                <a:gd name="T8" fmla="*/ 7 w 7"/>
                <a:gd name="T9" fmla="*/ 44 h 44"/>
                <a:gd name="T10" fmla="*/ 4 w 7"/>
                <a:gd name="T11" fmla="*/ 0 h 44"/>
                <a:gd name="T12" fmla="*/ 4 w 7"/>
                <a:gd name="T13" fmla="*/ 0 h 44"/>
                <a:gd name="T14" fmla="*/ 1 w 7"/>
                <a:gd name="T15" fmla="*/ 0 h 44"/>
                <a:gd name="T16" fmla="*/ 0 w 7"/>
                <a:gd name="T17" fmla="*/ 3 h 44"/>
                <a:gd name="T18" fmla="*/ 0 w 7"/>
                <a:gd name="T19" fmla="*/ 3 h 44"/>
                <a:gd name="T20" fmla="*/ 1 w 7"/>
                <a:gd name="T21" fmla="*/ 5 h 44"/>
                <a:gd name="T22" fmla="*/ 4 w 7"/>
                <a:gd name="T23" fmla="*/ 7 h 44"/>
                <a:gd name="T24" fmla="*/ 4 w 7"/>
                <a:gd name="T25" fmla="*/ 7 h 44"/>
                <a:gd name="T26" fmla="*/ 7 w 7"/>
                <a:gd name="T27" fmla="*/ 5 h 44"/>
                <a:gd name="T28" fmla="*/ 7 w 7"/>
                <a:gd name="T29" fmla="*/ 3 h 44"/>
                <a:gd name="T30" fmla="*/ 7 w 7"/>
                <a:gd name="T31" fmla="*/ 3 h 44"/>
                <a:gd name="T32" fmla="*/ 7 w 7"/>
                <a:gd name="T33" fmla="*/ 0 h 44"/>
                <a:gd name="T34" fmla="*/ 4 w 7"/>
                <a:gd name="T35" fmla="*/ 0 h 44"/>
                <a:gd name="T36" fmla="*/ 4 w 7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4">
                  <a:moveTo>
                    <a:pt x="7" y="44"/>
                  </a:moveTo>
                  <a:lnTo>
                    <a:pt x="7" y="12"/>
                  </a:lnTo>
                  <a:lnTo>
                    <a:pt x="0" y="12"/>
                  </a:lnTo>
                  <a:lnTo>
                    <a:pt x="0" y="44"/>
                  </a:lnTo>
                  <a:lnTo>
                    <a:pt x="7" y="4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4" name="Freeform 396"/>
            <p:cNvSpPr>
              <a:spLocks noEditPoints="1"/>
            </p:cNvSpPr>
            <p:nvPr/>
          </p:nvSpPr>
          <p:spPr bwMode="auto">
            <a:xfrm>
              <a:off x="2679" y="3598"/>
              <a:ext cx="33" cy="35"/>
            </a:xfrm>
            <a:custGeom>
              <a:avLst/>
              <a:gdLst>
                <a:gd name="T0" fmla="*/ 17 w 33"/>
                <a:gd name="T1" fmla="*/ 0 h 35"/>
                <a:gd name="T2" fmla="*/ 17 w 33"/>
                <a:gd name="T3" fmla="*/ 0 h 35"/>
                <a:gd name="T4" fmla="*/ 10 w 33"/>
                <a:gd name="T5" fmla="*/ 1 h 35"/>
                <a:gd name="T6" fmla="*/ 4 w 33"/>
                <a:gd name="T7" fmla="*/ 6 h 35"/>
                <a:gd name="T8" fmla="*/ 1 w 33"/>
                <a:gd name="T9" fmla="*/ 10 h 35"/>
                <a:gd name="T10" fmla="*/ 0 w 33"/>
                <a:gd name="T11" fmla="*/ 18 h 35"/>
                <a:gd name="T12" fmla="*/ 0 w 33"/>
                <a:gd name="T13" fmla="*/ 18 h 35"/>
                <a:gd name="T14" fmla="*/ 1 w 33"/>
                <a:gd name="T15" fmla="*/ 25 h 35"/>
                <a:gd name="T16" fmla="*/ 4 w 33"/>
                <a:gd name="T17" fmla="*/ 29 h 35"/>
                <a:gd name="T18" fmla="*/ 10 w 33"/>
                <a:gd name="T19" fmla="*/ 33 h 35"/>
                <a:gd name="T20" fmla="*/ 17 w 33"/>
                <a:gd name="T21" fmla="*/ 35 h 35"/>
                <a:gd name="T22" fmla="*/ 17 w 33"/>
                <a:gd name="T23" fmla="*/ 35 h 35"/>
                <a:gd name="T24" fmla="*/ 22 w 33"/>
                <a:gd name="T25" fmla="*/ 33 h 35"/>
                <a:gd name="T26" fmla="*/ 28 w 33"/>
                <a:gd name="T27" fmla="*/ 31 h 35"/>
                <a:gd name="T28" fmla="*/ 32 w 33"/>
                <a:gd name="T29" fmla="*/ 25 h 35"/>
                <a:gd name="T30" fmla="*/ 33 w 33"/>
                <a:gd name="T31" fmla="*/ 21 h 35"/>
                <a:gd name="T32" fmla="*/ 33 w 33"/>
                <a:gd name="T33" fmla="*/ 17 h 35"/>
                <a:gd name="T34" fmla="*/ 33 w 33"/>
                <a:gd name="T35" fmla="*/ 17 h 35"/>
                <a:gd name="T36" fmla="*/ 33 w 33"/>
                <a:gd name="T37" fmla="*/ 10 h 35"/>
                <a:gd name="T38" fmla="*/ 29 w 33"/>
                <a:gd name="T39" fmla="*/ 6 h 35"/>
                <a:gd name="T40" fmla="*/ 24 w 33"/>
                <a:gd name="T41" fmla="*/ 1 h 35"/>
                <a:gd name="T42" fmla="*/ 17 w 33"/>
                <a:gd name="T43" fmla="*/ 0 h 35"/>
                <a:gd name="T44" fmla="*/ 17 w 33"/>
                <a:gd name="T45" fmla="*/ 0 h 35"/>
                <a:gd name="T46" fmla="*/ 17 w 33"/>
                <a:gd name="T47" fmla="*/ 4 h 35"/>
                <a:gd name="T48" fmla="*/ 17 w 33"/>
                <a:gd name="T49" fmla="*/ 4 h 35"/>
                <a:gd name="T50" fmla="*/ 22 w 33"/>
                <a:gd name="T51" fmla="*/ 6 h 35"/>
                <a:gd name="T52" fmla="*/ 25 w 33"/>
                <a:gd name="T53" fmla="*/ 8 h 35"/>
                <a:gd name="T54" fmla="*/ 26 w 33"/>
                <a:gd name="T55" fmla="*/ 12 h 35"/>
                <a:gd name="T56" fmla="*/ 28 w 33"/>
                <a:gd name="T57" fmla="*/ 17 h 35"/>
                <a:gd name="T58" fmla="*/ 28 w 33"/>
                <a:gd name="T59" fmla="*/ 17 h 35"/>
                <a:gd name="T60" fmla="*/ 26 w 33"/>
                <a:gd name="T61" fmla="*/ 22 h 35"/>
                <a:gd name="T62" fmla="*/ 25 w 33"/>
                <a:gd name="T63" fmla="*/ 26 h 35"/>
                <a:gd name="T64" fmla="*/ 21 w 33"/>
                <a:gd name="T65" fmla="*/ 29 h 35"/>
                <a:gd name="T66" fmla="*/ 17 w 33"/>
                <a:gd name="T67" fmla="*/ 29 h 35"/>
                <a:gd name="T68" fmla="*/ 17 w 33"/>
                <a:gd name="T69" fmla="*/ 29 h 35"/>
                <a:gd name="T70" fmla="*/ 13 w 33"/>
                <a:gd name="T71" fmla="*/ 29 h 35"/>
                <a:gd name="T72" fmla="*/ 10 w 33"/>
                <a:gd name="T73" fmla="*/ 26 h 35"/>
                <a:gd name="T74" fmla="*/ 7 w 33"/>
                <a:gd name="T75" fmla="*/ 22 h 35"/>
                <a:gd name="T76" fmla="*/ 6 w 33"/>
                <a:gd name="T77" fmla="*/ 18 h 35"/>
                <a:gd name="T78" fmla="*/ 6 w 33"/>
                <a:gd name="T79" fmla="*/ 18 h 35"/>
                <a:gd name="T80" fmla="*/ 7 w 33"/>
                <a:gd name="T81" fmla="*/ 12 h 35"/>
                <a:gd name="T82" fmla="*/ 8 w 33"/>
                <a:gd name="T83" fmla="*/ 8 h 35"/>
                <a:gd name="T84" fmla="*/ 13 w 33"/>
                <a:gd name="T85" fmla="*/ 6 h 35"/>
                <a:gd name="T86" fmla="*/ 17 w 33"/>
                <a:gd name="T87" fmla="*/ 4 h 35"/>
                <a:gd name="T88" fmla="*/ 17 w 33"/>
                <a:gd name="T8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lnTo>
                    <a:pt x="17" y="0"/>
                  </a:lnTo>
                  <a:lnTo>
                    <a:pt x="10" y="1"/>
                  </a:lnTo>
                  <a:lnTo>
                    <a:pt x="4" y="6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29"/>
                  </a:lnTo>
                  <a:lnTo>
                    <a:pt x="10" y="33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22" y="33"/>
                  </a:lnTo>
                  <a:lnTo>
                    <a:pt x="28" y="31"/>
                  </a:lnTo>
                  <a:lnTo>
                    <a:pt x="32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0"/>
                  </a:lnTo>
                  <a:lnTo>
                    <a:pt x="29" y="6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7" y="0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22" y="6"/>
                  </a:lnTo>
                  <a:lnTo>
                    <a:pt x="25" y="8"/>
                  </a:lnTo>
                  <a:lnTo>
                    <a:pt x="26" y="12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6" y="22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3" y="29"/>
                  </a:lnTo>
                  <a:lnTo>
                    <a:pt x="10" y="26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2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5" name="Freeform 397"/>
            <p:cNvSpPr>
              <a:spLocks/>
            </p:cNvSpPr>
            <p:nvPr/>
          </p:nvSpPr>
          <p:spPr bwMode="auto">
            <a:xfrm>
              <a:off x="2721" y="3598"/>
              <a:ext cx="30" cy="33"/>
            </a:xfrm>
            <a:custGeom>
              <a:avLst/>
              <a:gdLst>
                <a:gd name="T0" fmla="*/ 0 w 30"/>
                <a:gd name="T1" fmla="*/ 33 h 33"/>
                <a:gd name="T2" fmla="*/ 7 w 30"/>
                <a:gd name="T3" fmla="*/ 33 h 33"/>
                <a:gd name="T4" fmla="*/ 7 w 30"/>
                <a:gd name="T5" fmla="*/ 14 h 33"/>
                <a:gd name="T6" fmla="*/ 7 w 30"/>
                <a:gd name="T7" fmla="*/ 14 h 33"/>
                <a:gd name="T8" fmla="*/ 7 w 30"/>
                <a:gd name="T9" fmla="*/ 11 h 33"/>
                <a:gd name="T10" fmla="*/ 7 w 30"/>
                <a:gd name="T11" fmla="*/ 11 h 33"/>
                <a:gd name="T12" fmla="*/ 9 w 30"/>
                <a:gd name="T13" fmla="*/ 7 h 33"/>
                <a:gd name="T14" fmla="*/ 12 w 30"/>
                <a:gd name="T15" fmla="*/ 6 h 33"/>
                <a:gd name="T16" fmla="*/ 15 w 30"/>
                <a:gd name="T17" fmla="*/ 6 h 33"/>
                <a:gd name="T18" fmla="*/ 15 w 30"/>
                <a:gd name="T19" fmla="*/ 6 h 33"/>
                <a:gd name="T20" fmla="*/ 19 w 30"/>
                <a:gd name="T21" fmla="*/ 6 h 33"/>
                <a:gd name="T22" fmla="*/ 22 w 30"/>
                <a:gd name="T23" fmla="*/ 8 h 33"/>
                <a:gd name="T24" fmla="*/ 23 w 30"/>
                <a:gd name="T25" fmla="*/ 11 h 33"/>
                <a:gd name="T26" fmla="*/ 23 w 30"/>
                <a:gd name="T27" fmla="*/ 15 h 33"/>
                <a:gd name="T28" fmla="*/ 23 w 30"/>
                <a:gd name="T29" fmla="*/ 33 h 33"/>
                <a:gd name="T30" fmla="*/ 30 w 30"/>
                <a:gd name="T31" fmla="*/ 33 h 33"/>
                <a:gd name="T32" fmla="*/ 30 w 30"/>
                <a:gd name="T33" fmla="*/ 14 h 33"/>
                <a:gd name="T34" fmla="*/ 30 w 30"/>
                <a:gd name="T35" fmla="*/ 14 h 33"/>
                <a:gd name="T36" fmla="*/ 29 w 30"/>
                <a:gd name="T37" fmla="*/ 7 h 33"/>
                <a:gd name="T38" fmla="*/ 26 w 30"/>
                <a:gd name="T39" fmla="*/ 3 h 33"/>
                <a:gd name="T40" fmla="*/ 22 w 30"/>
                <a:gd name="T41" fmla="*/ 1 h 33"/>
                <a:gd name="T42" fmla="*/ 18 w 30"/>
                <a:gd name="T43" fmla="*/ 0 h 33"/>
                <a:gd name="T44" fmla="*/ 18 w 30"/>
                <a:gd name="T45" fmla="*/ 0 h 33"/>
                <a:gd name="T46" fmla="*/ 14 w 30"/>
                <a:gd name="T47" fmla="*/ 1 h 33"/>
                <a:gd name="T48" fmla="*/ 11 w 30"/>
                <a:gd name="T49" fmla="*/ 3 h 33"/>
                <a:gd name="T50" fmla="*/ 8 w 30"/>
                <a:gd name="T51" fmla="*/ 4 h 33"/>
                <a:gd name="T52" fmla="*/ 7 w 30"/>
                <a:gd name="T53" fmla="*/ 7 h 33"/>
                <a:gd name="T54" fmla="*/ 5 w 30"/>
                <a:gd name="T55" fmla="*/ 7 h 33"/>
                <a:gd name="T56" fmla="*/ 5 w 30"/>
                <a:gd name="T57" fmla="*/ 1 h 33"/>
                <a:gd name="T58" fmla="*/ 0 w 30"/>
                <a:gd name="T59" fmla="*/ 1 h 33"/>
                <a:gd name="T60" fmla="*/ 0 w 30"/>
                <a:gd name="T61" fmla="*/ 1 h 33"/>
                <a:gd name="T62" fmla="*/ 0 w 30"/>
                <a:gd name="T63" fmla="*/ 10 h 33"/>
                <a:gd name="T64" fmla="*/ 0 w 30"/>
                <a:gd name="T6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lnTo>
                    <a:pt x="7" y="3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22" y="8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30" y="33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7"/>
                  </a:lnTo>
                  <a:lnTo>
                    <a:pt x="26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8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6" name="Freeform 398"/>
            <p:cNvSpPr>
              <a:spLocks/>
            </p:cNvSpPr>
            <p:nvPr/>
          </p:nvSpPr>
          <p:spPr bwMode="auto">
            <a:xfrm>
              <a:off x="2755" y="3599"/>
              <a:ext cx="34" cy="32"/>
            </a:xfrm>
            <a:custGeom>
              <a:avLst/>
              <a:gdLst>
                <a:gd name="T0" fmla="*/ 0 w 34"/>
                <a:gd name="T1" fmla="*/ 0 h 32"/>
                <a:gd name="T2" fmla="*/ 14 w 34"/>
                <a:gd name="T3" fmla="*/ 32 h 32"/>
                <a:gd name="T4" fmla="*/ 20 w 34"/>
                <a:gd name="T5" fmla="*/ 32 h 32"/>
                <a:gd name="T6" fmla="*/ 34 w 34"/>
                <a:gd name="T7" fmla="*/ 0 h 32"/>
                <a:gd name="T8" fmla="*/ 28 w 34"/>
                <a:gd name="T9" fmla="*/ 0 h 32"/>
                <a:gd name="T10" fmla="*/ 21 w 34"/>
                <a:gd name="T11" fmla="*/ 18 h 32"/>
                <a:gd name="T12" fmla="*/ 21 w 34"/>
                <a:gd name="T13" fmla="*/ 18 h 32"/>
                <a:gd name="T14" fmla="*/ 18 w 34"/>
                <a:gd name="T15" fmla="*/ 27 h 32"/>
                <a:gd name="T16" fmla="*/ 17 w 34"/>
                <a:gd name="T17" fmla="*/ 27 h 32"/>
                <a:gd name="T18" fmla="*/ 17 w 34"/>
                <a:gd name="T19" fmla="*/ 27 h 32"/>
                <a:gd name="T20" fmla="*/ 14 w 34"/>
                <a:gd name="T21" fmla="*/ 18 h 32"/>
                <a:gd name="T22" fmla="*/ 7 w 34"/>
                <a:gd name="T23" fmla="*/ 0 h 32"/>
                <a:gd name="T24" fmla="*/ 0 w 3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2">
                  <a:moveTo>
                    <a:pt x="0" y="0"/>
                  </a:moveTo>
                  <a:lnTo>
                    <a:pt x="14" y="32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4" y="18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7" name="Freeform 399"/>
            <p:cNvSpPr>
              <a:spLocks noEditPoints="1"/>
            </p:cNvSpPr>
            <p:nvPr/>
          </p:nvSpPr>
          <p:spPr bwMode="auto">
            <a:xfrm>
              <a:off x="2793" y="3598"/>
              <a:ext cx="28" cy="35"/>
            </a:xfrm>
            <a:custGeom>
              <a:avLst/>
              <a:gdLst>
                <a:gd name="T0" fmla="*/ 28 w 28"/>
                <a:gd name="T1" fmla="*/ 33 h 35"/>
                <a:gd name="T2" fmla="*/ 28 w 28"/>
                <a:gd name="T3" fmla="*/ 33 h 35"/>
                <a:gd name="T4" fmla="*/ 26 w 28"/>
                <a:gd name="T5" fmla="*/ 26 h 35"/>
                <a:gd name="T6" fmla="*/ 26 w 28"/>
                <a:gd name="T7" fmla="*/ 14 h 35"/>
                <a:gd name="T8" fmla="*/ 26 w 28"/>
                <a:gd name="T9" fmla="*/ 14 h 35"/>
                <a:gd name="T10" fmla="*/ 26 w 28"/>
                <a:gd name="T11" fmla="*/ 8 h 35"/>
                <a:gd name="T12" fmla="*/ 23 w 28"/>
                <a:gd name="T13" fmla="*/ 4 h 35"/>
                <a:gd name="T14" fmla="*/ 19 w 28"/>
                <a:gd name="T15" fmla="*/ 1 h 35"/>
                <a:gd name="T16" fmla="*/ 14 w 28"/>
                <a:gd name="T17" fmla="*/ 0 h 35"/>
                <a:gd name="T18" fmla="*/ 14 w 28"/>
                <a:gd name="T19" fmla="*/ 0 h 35"/>
                <a:gd name="T20" fmla="*/ 7 w 28"/>
                <a:gd name="T21" fmla="*/ 1 h 35"/>
                <a:gd name="T22" fmla="*/ 1 w 28"/>
                <a:gd name="T23" fmla="*/ 3 h 35"/>
                <a:gd name="T24" fmla="*/ 3 w 28"/>
                <a:gd name="T25" fmla="*/ 7 h 35"/>
                <a:gd name="T26" fmla="*/ 3 w 28"/>
                <a:gd name="T27" fmla="*/ 7 h 35"/>
                <a:gd name="T28" fmla="*/ 8 w 28"/>
                <a:gd name="T29" fmla="*/ 6 h 35"/>
                <a:gd name="T30" fmla="*/ 12 w 28"/>
                <a:gd name="T31" fmla="*/ 4 h 35"/>
                <a:gd name="T32" fmla="*/ 12 w 28"/>
                <a:gd name="T33" fmla="*/ 4 h 35"/>
                <a:gd name="T34" fmla="*/ 16 w 28"/>
                <a:gd name="T35" fmla="*/ 6 h 35"/>
                <a:gd name="T36" fmla="*/ 19 w 28"/>
                <a:gd name="T37" fmla="*/ 7 h 35"/>
                <a:gd name="T38" fmla="*/ 21 w 28"/>
                <a:gd name="T39" fmla="*/ 10 h 35"/>
                <a:gd name="T40" fmla="*/ 21 w 28"/>
                <a:gd name="T41" fmla="*/ 12 h 35"/>
                <a:gd name="T42" fmla="*/ 21 w 28"/>
                <a:gd name="T43" fmla="*/ 12 h 35"/>
                <a:gd name="T44" fmla="*/ 21 w 28"/>
                <a:gd name="T45" fmla="*/ 12 h 35"/>
                <a:gd name="T46" fmla="*/ 11 w 28"/>
                <a:gd name="T47" fmla="*/ 14 h 35"/>
                <a:gd name="T48" fmla="*/ 5 w 28"/>
                <a:gd name="T49" fmla="*/ 15 h 35"/>
                <a:gd name="T50" fmla="*/ 1 w 28"/>
                <a:gd name="T51" fmla="*/ 19 h 35"/>
                <a:gd name="T52" fmla="*/ 0 w 28"/>
                <a:gd name="T53" fmla="*/ 25 h 35"/>
                <a:gd name="T54" fmla="*/ 0 w 28"/>
                <a:gd name="T55" fmla="*/ 25 h 35"/>
                <a:gd name="T56" fmla="*/ 0 w 28"/>
                <a:gd name="T57" fmla="*/ 28 h 35"/>
                <a:gd name="T58" fmla="*/ 3 w 28"/>
                <a:gd name="T59" fmla="*/ 32 h 35"/>
                <a:gd name="T60" fmla="*/ 5 w 28"/>
                <a:gd name="T61" fmla="*/ 33 h 35"/>
                <a:gd name="T62" fmla="*/ 10 w 28"/>
                <a:gd name="T63" fmla="*/ 35 h 35"/>
                <a:gd name="T64" fmla="*/ 10 w 28"/>
                <a:gd name="T65" fmla="*/ 35 h 35"/>
                <a:gd name="T66" fmla="*/ 16 w 28"/>
                <a:gd name="T67" fmla="*/ 33 h 35"/>
                <a:gd name="T68" fmla="*/ 21 w 28"/>
                <a:gd name="T69" fmla="*/ 29 h 35"/>
                <a:gd name="T70" fmla="*/ 21 w 28"/>
                <a:gd name="T71" fmla="*/ 29 h 35"/>
                <a:gd name="T72" fmla="*/ 22 w 28"/>
                <a:gd name="T73" fmla="*/ 33 h 35"/>
                <a:gd name="T74" fmla="*/ 28 w 28"/>
                <a:gd name="T75" fmla="*/ 33 h 35"/>
                <a:gd name="T76" fmla="*/ 21 w 28"/>
                <a:gd name="T77" fmla="*/ 22 h 35"/>
                <a:gd name="T78" fmla="*/ 21 w 28"/>
                <a:gd name="T79" fmla="*/ 22 h 35"/>
                <a:gd name="T80" fmla="*/ 21 w 28"/>
                <a:gd name="T81" fmla="*/ 25 h 35"/>
                <a:gd name="T82" fmla="*/ 21 w 28"/>
                <a:gd name="T83" fmla="*/ 25 h 35"/>
                <a:gd name="T84" fmla="*/ 18 w 28"/>
                <a:gd name="T85" fmla="*/ 28 h 35"/>
                <a:gd name="T86" fmla="*/ 15 w 28"/>
                <a:gd name="T87" fmla="*/ 29 h 35"/>
                <a:gd name="T88" fmla="*/ 12 w 28"/>
                <a:gd name="T89" fmla="*/ 29 h 35"/>
                <a:gd name="T90" fmla="*/ 12 w 28"/>
                <a:gd name="T91" fmla="*/ 29 h 35"/>
                <a:gd name="T92" fmla="*/ 7 w 28"/>
                <a:gd name="T93" fmla="*/ 28 h 35"/>
                <a:gd name="T94" fmla="*/ 7 w 28"/>
                <a:gd name="T95" fmla="*/ 26 h 35"/>
                <a:gd name="T96" fmla="*/ 5 w 28"/>
                <a:gd name="T97" fmla="*/ 24 h 35"/>
                <a:gd name="T98" fmla="*/ 5 w 28"/>
                <a:gd name="T99" fmla="*/ 24 h 35"/>
                <a:gd name="T100" fmla="*/ 7 w 28"/>
                <a:gd name="T101" fmla="*/ 21 h 35"/>
                <a:gd name="T102" fmla="*/ 11 w 28"/>
                <a:gd name="T103" fmla="*/ 18 h 35"/>
                <a:gd name="T104" fmla="*/ 15 w 28"/>
                <a:gd name="T105" fmla="*/ 17 h 35"/>
                <a:gd name="T106" fmla="*/ 21 w 28"/>
                <a:gd name="T107" fmla="*/ 17 h 35"/>
                <a:gd name="T108" fmla="*/ 21 w 28"/>
                <a:gd name="T10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5">
                  <a:moveTo>
                    <a:pt x="28" y="33"/>
                  </a:moveTo>
                  <a:lnTo>
                    <a:pt x="28" y="33"/>
                  </a:lnTo>
                  <a:lnTo>
                    <a:pt x="26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1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1" y="14"/>
                  </a:lnTo>
                  <a:lnTo>
                    <a:pt x="5" y="15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5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6" y="33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33"/>
                  </a:lnTo>
                  <a:lnTo>
                    <a:pt x="28" y="33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11" y="18"/>
                  </a:lnTo>
                  <a:lnTo>
                    <a:pt x="15" y="17"/>
                  </a:lnTo>
                  <a:lnTo>
                    <a:pt x="21" y="17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8" name="Freeform 400"/>
            <p:cNvSpPr>
              <a:spLocks/>
            </p:cNvSpPr>
            <p:nvPr/>
          </p:nvSpPr>
          <p:spPr bwMode="auto">
            <a:xfrm>
              <a:off x="2830" y="3598"/>
              <a:ext cx="17" cy="33"/>
            </a:xfrm>
            <a:custGeom>
              <a:avLst/>
              <a:gdLst>
                <a:gd name="T0" fmla="*/ 0 w 17"/>
                <a:gd name="T1" fmla="*/ 33 h 33"/>
                <a:gd name="T2" fmla="*/ 6 w 17"/>
                <a:gd name="T3" fmla="*/ 33 h 33"/>
                <a:gd name="T4" fmla="*/ 6 w 17"/>
                <a:gd name="T5" fmla="*/ 17 h 33"/>
                <a:gd name="T6" fmla="*/ 6 w 17"/>
                <a:gd name="T7" fmla="*/ 17 h 33"/>
                <a:gd name="T8" fmla="*/ 7 w 17"/>
                <a:gd name="T9" fmla="*/ 14 h 33"/>
                <a:gd name="T10" fmla="*/ 7 w 17"/>
                <a:gd name="T11" fmla="*/ 14 h 33"/>
                <a:gd name="T12" fmla="*/ 7 w 17"/>
                <a:gd name="T13" fmla="*/ 11 h 33"/>
                <a:gd name="T14" fmla="*/ 10 w 17"/>
                <a:gd name="T15" fmla="*/ 8 h 33"/>
                <a:gd name="T16" fmla="*/ 11 w 17"/>
                <a:gd name="T17" fmla="*/ 7 h 33"/>
                <a:gd name="T18" fmla="*/ 16 w 17"/>
                <a:gd name="T19" fmla="*/ 6 h 33"/>
                <a:gd name="T20" fmla="*/ 16 w 17"/>
                <a:gd name="T21" fmla="*/ 6 h 33"/>
                <a:gd name="T22" fmla="*/ 17 w 17"/>
                <a:gd name="T23" fmla="*/ 6 h 33"/>
                <a:gd name="T24" fmla="*/ 17 w 17"/>
                <a:gd name="T25" fmla="*/ 0 h 33"/>
                <a:gd name="T26" fmla="*/ 17 w 17"/>
                <a:gd name="T27" fmla="*/ 0 h 33"/>
                <a:gd name="T28" fmla="*/ 16 w 17"/>
                <a:gd name="T29" fmla="*/ 0 h 33"/>
                <a:gd name="T30" fmla="*/ 16 w 17"/>
                <a:gd name="T31" fmla="*/ 0 h 33"/>
                <a:gd name="T32" fmla="*/ 13 w 17"/>
                <a:gd name="T33" fmla="*/ 1 h 33"/>
                <a:gd name="T34" fmla="*/ 10 w 17"/>
                <a:gd name="T35" fmla="*/ 3 h 33"/>
                <a:gd name="T36" fmla="*/ 7 w 17"/>
                <a:gd name="T37" fmla="*/ 4 h 33"/>
                <a:gd name="T38" fmla="*/ 6 w 17"/>
                <a:gd name="T39" fmla="*/ 7 h 33"/>
                <a:gd name="T40" fmla="*/ 6 w 17"/>
                <a:gd name="T41" fmla="*/ 7 h 33"/>
                <a:gd name="T42" fmla="*/ 6 w 17"/>
                <a:gd name="T43" fmla="*/ 1 h 33"/>
                <a:gd name="T44" fmla="*/ 0 w 17"/>
                <a:gd name="T45" fmla="*/ 1 h 33"/>
                <a:gd name="T46" fmla="*/ 0 w 17"/>
                <a:gd name="T47" fmla="*/ 1 h 33"/>
                <a:gd name="T48" fmla="*/ 0 w 17"/>
                <a:gd name="T49" fmla="*/ 11 h 33"/>
                <a:gd name="T50" fmla="*/ 0 w 17"/>
                <a:gd name="T5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33">
                  <a:moveTo>
                    <a:pt x="0" y="33"/>
                  </a:moveTo>
                  <a:lnTo>
                    <a:pt x="6" y="33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9" name="Freeform 401"/>
            <p:cNvSpPr>
              <a:spLocks noEditPoints="1"/>
            </p:cNvSpPr>
            <p:nvPr/>
          </p:nvSpPr>
          <p:spPr bwMode="auto">
            <a:xfrm>
              <a:off x="2851" y="3598"/>
              <a:ext cx="28" cy="35"/>
            </a:xfrm>
            <a:custGeom>
              <a:avLst/>
              <a:gdLst>
                <a:gd name="T0" fmla="*/ 28 w 28"/>
                <a:gd name="T1" fmla="*/ 33 h 35"/>
                <a:gd name="T2" fmla="*/ 28 w 28"/>
                <a:gd name="T3" fmla="*/ 33 h 35"/>
                <a:gd name="T4" fmla="*/ 26 w 28"/>
                <a:gd name="T5" fmla="*/ 26 h 35"/>
                <a:gd name="T6" fmla="*/ 26 w 28"/>
                <a:gd name="T7" fmla="*/ 14 h 35"/>
                <a:gd name="T8" fmla="*/ 26 w 28"/>
                <a:gd name="T9" fmla="*/ 14 h 35"/>
                <a:gd name="T10" fmla="*/ 26 w 28"/>
                <a:gd name="T11" fmla="*/ 8 h 35"/>
                <a:gd name="T12" fmla="*/ 24 w 28"/>
                <a:gd name="T13" fmla="*/ 4 h 35"/>
                <a:gd name="T14" fmla="*/ 21 w 28"/>
                <a:gd name="T15" fmla="*/ 1 h 35"/>
                <a:gd name="T16" fmla="*/ 14 w 28"/>
                <a:gd name="T17" fmla="*/ 0 h 35"/>
                <a:gd name="T18" fmla="*/ 14 w 28"/>
                <a:gd name="T19" fmla="*/ 0 h 35"/>
                <a:gd name="T20" fmla="*/ 7 w 28"/>
                <a:gd name="T21" fmla="*/ 1 h 35"/>
                <a:gd name="T22" fmla="*/ 1 w 28"/>
                <a:gd name="T23" fmla="*/ 3 h 35"/>
                <a:gd name="T24" fmla="*/ 3 w 28"/>
                <a:gd name="T25" fmla="*/ 7 h 35"/>
                <a:gd name="T26" fmla="*/ 3 w 28"/>
                <a:gd name="T27" fmla="*/ 7 h 35"/>
                <a:gd name="T28" fmla="*/ 8 w 28"/>
                <a:gd name="T29" fmla="*/ 6 h 35"/>
                <a:gd name="T30" fmla="*/ 13 w 28"/>
                <a:gd name="T31" fmla="*/ 4 h 35"/>
                <a:gd name="T32" fmla="*/ 13 w 28"/>
                <a:gd name="T33" fmla="*/ 4 h 35"/>
                <a:gd name="T34" fmla="*/ 17 w 28"/>
                <a:gd name="T35" fmla="*/ 6 h 35"/>
                <a:gd name="T36" fmla="*/ 19 w 28"/>
                <a:gd name="T37" fmla="*/ 7 h 35"/>
                <a:gd name="T38" fmla="*/ 21 w 28"/>
                <a:gd name="T39" fmla="*/ 10 h 35"/>
                <a:gd name="T40" fmla="*/ 21 w 28"/>
                <a:gd name="T41" fmla="*/ 12 h 35"/>
                <a:gd name="T42" fmla="*/ 21 w 28"/>
                <a:gd name="T43" fmla="*/ 12 h 35"/>
                <a:gd name="T44" fmla="*/ 21 w 28"/>
                <a:gd name="T45" fmla="*/ 12 h 35"/>
                <a:gd name="T46" fmla="*/ 11 w 28"/>
                <a:gd name="T47" fmla="*/ 14 h 35"/>
                <a:gd name="T48" fmla="*/ 6 w 28"/>
                <a:gd name="T49" fmla="*/ 15 h 35"/>
                <a:gd name="T50" fmla="*/ 1 w 28"/>
                <a:gd name="T51" fmla="*/ 19 h 35"/>
                <a:gd name="T52" fmla="*/ 0 w 28"/>
                <a:gd name="T53" fmla="*/ 25 h 35"/>
                <a:gd name="T54" fmla="*/ 0 w 28"/>
                <a:gd name="T55" fmla="*/ 25 h 35"/>
                <a:gd name="T56" fmla="*/ 0 w 28"/>
                <a:gd name="T57" fmla="*/ 28 h 35"/>
                <a:gd name="T58" fmla="*/ 3 w 28"/>
                <a:gd name="T59" fmla="*/ 32 h 35"/>
                <a:gd name="T60" fmla="*/ 6 w 28"/>
                <a:gd name="T61" fmla="*/ 33 h 35"/>
                <a:gd name="T62" fmla="*/ 10 w 28"/>
                <a:gd name="T63" fmla="*/ 35 h 35"/>
                <a:gd name="T64" fmla="*/ 10 w 28"/>
                <a:gd name="T65" fmla="*/ 35 h 35"/>
                <a:gd name="T66" fmla="*/ 17 w 28"/>
                <a:gd name="T67" fmla="*/ 33 h 35"/>
                <a:gd name="T68" fmla="*/ 21 w 28"/>
                <a:gd name="T69" fmla="*/ 29 h 35"/>
                <a:gd name="T70" fmla="*/ 21 w 28"/>
                <a:gd name="T71" fmla="*/ 29 h 35"/>
                <a:gd name="T72" fmla="*/ 22 w 28"/>
                <a:gd name="T73" fmla="*/ 33 h 35"/>
                <a:gd name="T74" fmla="*/ 28 w 28"/>
                <a:gd name="T75" fmla="*/ 33 h 35"/>
                <a:gd name="T76" fmla="*/ 21 w 28"/>
                <a:gd name="T77" fmla="*/ 22 h 35"/>
                <a:gd name="T78" fmla="*/ 21 w 28"/>
                <a:gd name="T79" fmla="*/ 22 h 35"/>
                <a:gd name="T80" fmla="*/ 21 w 28"/>
                <a:gd name="T81" fmla="*/ 25 h 35"/>
                <a:gd name="T82" fmla="*/ 21 w 28"/>
                <a:gd name="T83" fmla="*/ 25 h 35"/>
                <a:gd name="T84" fmla="*/ 18 w 28"/>
                <a:gd name="T85" fmla="*/ 28 h 35"/>
                <a:gd name="T86" fmla="*/ 15 w 28"/>
                <a:gd name="T87" fmla="*/ 29 h 35"/>
                <a:gd name="T88" fmla="*/ 13 w 28"/>
                <a:gd name="T89" fmla="*/ 29 h 35"/>
                <a:gd name="T90" fmla="*/ 13 w 28"/>
                <a:gd name="T91" fmla="*/ 29 h 35"/>
                <a:gd name="T92" fmla="*/ 7 w 28"/>
                <a:gd name="T93" fmla="*/ 28 h 35"/>
                <a:gd name="T94" fmla="*/ 7 w 28"/>
                <a:gd name="T95" fmla="*/ 26 h 35"/>
                <a:gd name="T96" fmla="*/ 6 w 28"/>
                <a:gd name="T97" fmla="*/ 24 h 35"/>
                <a:gd name="T98" fmla="*/ 6 w 28"/>
                <a:gd name="T99" fmla="*/ 24 h 35"/>
                <a:gd name="T100" fmla="*/ 7 w 28"/>
                <a:gd name="T101" fmla="*/ 21 h 35"/>
                <a:gd name="T102" fmla="*/ 11 w 28"/>
                <a:gd name="T103" fmla="*/ 18 h 35"/>
                <a:gd name="T104" fmla="*/ 15 w 28"/>
                <a:gd name="T105" fmla="*/ 17 h 35"/>
                <a:gd name="T106" fmla="*/ 21 w 28"/>
                <a:gd name="T107" fmla="*/ 17 h 35"/>
                <a:gd name="T108" fmla="*/ 21 w 28"/>
                <a:gd name="T10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5">
                  <a:moveTo>
                    <a:pt x="28" y="33"/>
                  </a:moveTo>
                  <a:lnTo>
                    <a:pt x="28" y="33"/>
                  </a:lnTo>
                  <a:lnTo>
                    <a:pt x="26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1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8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1" y="14"/>
                  </a:lnTo>
                  <a:lnTo>
                    <a:pt x="6" y="15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7" y="33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33"/>
                  </a:lnTo>
                  <a:lnTo>
                    <a:pt x="28" y="33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7" y="21"/>
                  </a:lnTo>
                  <a:lnTo>
                    <a:pt x="11" y="18"/>
                  </a:lnTo>
                  <a:lnTo>
                    <a:pt x="15" y="17"/>
                  </a:lnTo>
                  <a:lnTo>
                    <a:pt x="21" y="17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0" name="Freeform 402"/>
            <p:cNvSpPr>
              <a:spLocks noEditPoints="1"/>
            </p:cNvSpPr>
            <p:nvPr/>
          </p:nvSpPr>
          <p:spPr bwMode="auto">
            <a:xfrm>
              <a:off x="2887" y="3587"/>
              <a:ext cx="8" cy="44"/>
            </a:xfrm>
            <a:custGeom>
              <a:avLst/>
              <a:gdLst>
                <a:gd name="T0" fmla="*/ 7 w 8"/>
                <a:gd name="T1" fmla="*/ 44 h 44"/>
                <a:gd name="T2" fmla="*/ 7 w 8"/>
                <a:gd name="T3" fmla="*/ 12 h 44"/>
                <a:gd name="T4" fmla="*/ 1 w 8"/>
                <a:gd name="T5" fmla="*/ 12 h 44"/>
                <a:gd name="T6" fmla="*/ 1 w 8"/>
                <a:gd name="T7" fmla="*/ 44 h 44"/>
                <a:gd name="T8" fmla="*/ 7 w 8"/>
                <a:gd name="T9" fmla="*/ 44 h 44"/>
                <a:gd name="T10" fmla="*/ 4 w 8"/>
                <a:gd name="T11" fmla="*/ 0 h 44"/>
                <a:gd name="T12" fmla="*/ 4 w 8"/>
                <a:gd name="T13" fmla="*/ 0 h 44"/>
                <a:gd name="T14" fmla="*/ 1 w 8"/>
                <a:gd name="T15" fmla="*/ 0 h 44"/>
                <a:gd name="T16" fmla="*/ 0 w 8"/>
                <a:gd name="T17" fmla="*/ 3 h 44"/>
                <a:gd name="T18" fmla="*/ 0 w 8"/>
                <a:gd name="T19" fmla="*/ 3 h 44"/>
                <a:gd name="T20" fmla="*/ 1 w 8"/>
                <a:gd name="T21" fmla="*/ 5 h 44"/>
                <a:gd name="T22" fmla="*/ 4 w 8"/>
                <a:gd name="T23" fmla="*/ 7 h 44"/>
                <a:gd name="T24" fmla="*/ 4 w 8"/>
                <a:gd name="T25" fmla="*/ 7 h 44"/>
                <a:gd name="T26" fmla="*/ 7 w 8"/>
                <a:gd name="T27" fmla="*/ 5 h 44"/>
                <a:gd name="T28" fmla="*/ 8 w 8"/>
                <a:gd name="T29" fmla="*/ 3 h 44"/>
                <a:gd name="T30" fmla="*/ 8 w 8"/>
                <a:gd name="T31" fmla="*/ 3 h 44"/>
                <a:gd name="T32" fmla="*/ 7 w 8"/>
                <a:gd name="T33" fmla="*/ 0 h 44"/>
                <a:gd name="T34" fmla="*/ 4 w 8"/>
                <a:gd name="T35" fmla="*/ 0 h 44"/>
                <a:gd name="T36" fmla="*/ 4 w 8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44">
                  <a:moveTo>
                    <a:pt x="7" y="44"/>
                  </a:moveTo>
                  <a:lnTo>
                    <a:pt x="7" y="12"/>
                  </a:lnTo>
                  <a:lnTo>
                    <a:pt x="1" y="12"/>
                  </a:lnTo>
                  <a:lnTo>
                    <a:pt x="1" y="44"/>
                  </a:lnTo>
                  <a:lnTo>
                    <a:pt x="7" y="4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1" name="Freeform 403"/>
            <p:cNvSpPr>
              <a:spLocks/>
            </p:cNvSpPr>
            <p:nvPr/>
          </p:nvSpPr>
          <p:spPr bwMode="auto">
            <a:xfrm>
              <a:off x="2905" y="3598"/>
              <a:ext cx="31" cy="33"/>
            </a:xfrm>
            <a:custGeom>
              <a:avLst/>
              <a:gdLst>
                <a:gd name="T0" fmla="*/ 0 w 31"/>
                <a:gd name="T1" fmla="*/ 33 h 33"/>
                <a:gd name="T2" fmla="*/ 7 w 31"/>
                <a:gd name="T3" fmla="*/ 33 h 33"/>
                <a:gd name="T4" fmla="*/ 7 w 31"/>
                <a:gd name="T5" fmla="*/ 14 h 33"/>
                <a:gd name="T6" fmla="*/ 7 w 31"/>
                <a:gd name="T7" fmla="*/ 14 h 33"/>
                <a:gd name="T8" fmla="*/ 7 w 31"/>
                <a:gd name="T9" fmla="*/ 11 h 33"/>
                <a:gd name="T10" fmla="*/ 7 w 31"/>
                <a:gd name="T11" fmla="*/ 11 h 33"/>
                <a:gd name="T12" fmla="*/ 10 w 31"/>
                <a:gd name="T13" fmla="*/ 7 h 33"/>
                <a:gd name="T14" fmla="*/ 13 w 31"/>
                <a:gd name="T15" fmla="*/ 6 h 33"/>
                <a:gd name="T16" fmla="*/ 15 w 31"/>
                <a:gd name="T17" fmla="*/ 6 h 33"/>
                <a:gd name="T18" fmla="*/ 15 w 31"/>
                <a:gd name="T19" fmla="*/ 6 h 33"/>
                <a:gd name="T20" fmla="*/ 20 w 31"/>
                <a:gd name="T21" fmla="*/ 6 h 33"/>
                <a:gd name="T22" fmla="*/ 22 w 31"/>
                <a:gd name="T23" fmla="*/ 8 h 33"/>
                <a:gd name="T24" fmla="*/ 24 w 31"/>
                <a:gd name="T25" fmla="*/ 11 h 33"/>
                <a:gd name="T26" fmla="*/ 24 w 31"/>
                <a:gd name="T27" fmla="*/ 15 h 33"/>
                <a:gd name="T28" fmla="*/ 24 w 31"/>
                <a:gd name="T29" fmla="*/ 33 h 33"/>
                <a:gd name="T30" fmla="*/ 31 w 31"/>
                <a:gd name="T31" fmla="*/ 33 h 33"/>
                <a:gd name="T32" fmla="*/ 31 w 31"/>
                <a:gd name="T33" fmla="*/ 14 h 33"/>
                <a:gd name="T34" fmla="*/ 31 w 31"/>
                <a:gd name="T35" fmla="*/ 14 h 33"/>
                <a:gd name="T36" fmla="*/ 29 w 31"/>
                <a:gd name="T37" fmla="*/ 7 h 33"/>
                <a:gd name="T38" fmla="*/ 25 w 31"/>
                <a:gd name="T39" fmla="*/ 3 h 33"/>
                <a:gd name="T40" fmla="*/ 22 w 31"/>
                <a:gd name="T41" fmla="*/ 1 h 33"/>
                <a:gd name="T42" fmla="*/ 18 w 31"/>
                <a:gd name="T43" fmla="*/ 0 h 33"/>
                <a:gd name="T44" fmla="*/ 18 w 31"/>
                <a:gd name="T45" fmla="*/ 0 h 33"/>
                <a:gd name="T46" fmla="*/ 14 w 31"/>
                <a:gd name="T47" fmla="*/ 1 h 33"/>
                <a:gd name="T48" fmla="*/ 10 w 31"/>
                <a:gd name="T49" fmla="*/ 3 h 33"/>
                <a:gd name="T50" fmla="*/ 8 w 31"/>
                <a:gd name="T51" fmla="*/ 4 h 33"/>
                <a:gd name="T52" fmla="*/ 6 w 31"/>
                <a:gd name="T53" fmla="*/ 7 h 33"/>
                <a:gd name="T54" fmla="*/ 6 w 31"/>
                <a:gd name="T55" fmla="*/ 7 h 33"/>
                <a:gd name="T56" fmla="*/ 6 w 31"/>
                <a:gd name="T57" fmla="*/ 1 h 33"/>
                <a:gd name="T58" fmla="*/ 0 w 31"/>
                <a:gd name="T59" fmla="*/ 1 h 33"/>
                <a:gd name="T60" fmla="*/ 0 w 31"/>
                <a:gd name="T61" fmla="*/ 1 h 33"/>
                <a:gd name="T62" fmla="*/ 0 w 31"/>
                <a:gd name="T63" fmla="*/ 10 h 33"/>
                <a:gd name="T64" fmla="*/ 0 w 31"/>
                <a:gd name="T6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33">
                  <a:moveTo>
                    <a:pt x="0" y="33"/>
                  </a:moveTo>
                  <a:lnTo>
                    <a:pt x="7" y="3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4" y="33"/>
                  </a:lnTo>
                  <a:lnTo>
                    <a:pt x="31" y="3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9" y="7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2" name="Rectangle 404"/>
            <p:cNvSpPr>
              <a:spLocks noChangeArrowheads="1"/>
            </p:cNvSpPr>
            <p:nvPr/>
          </p:nvSpPr>
          <p:spPr bwMode="auto">
            <a:xfrm>
              <a:off x="2943" y="3612"/>
              <a:ext cx="18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3" name="Freeform 405"/>
            <p:cNvSpPr>
              <a:spLocks noEditPoints="1"/>
            </p:cNvSpPr>
            <p:nvPr/>
          </p:nvSpPr>
          <p:spPr bwMode="auto">
            <a:xfrm>
              <a:off x="2962" y="3584"/>
              <a:ext cx="36" cy="47"/>
            </a:xfrm>
            <a:custGeom>
              <a:avLst/>
              <a:gdLst>
                <a:gd name="T0" fmla="*/ 0 w 36"/>
                <a:gd name="T1" fmla="*/ 47 h 47"/>
                <a:gd name="T2" fmla="*/ 36 w 36"/>
                <a:gd name="T3" fmla="*/ 47 h 47"/>
                <a:gd name="T4" fmla="*/ 36 w 36"/>
                <a:gd name="T5" fmla="*/ 0 h 47"/>
                <a:gd name="T6" fmla="*/ 0 w 36"/>
                <a:gd name="T7" fmla="*/ 0 h 47"/>
                <a:gd name="T8" fmla="*/ 0 w 36"/>
                <a:gd name="T9" fmla="*/ 47 h 47"/>
                <a:gd name="T10" fmla="*/ 18 w 36"/>
                <a:gd name="T11" fmla="*/ 21 h 47"/>
                <a:gd name="T12" fmla="*/ 6 w 36"/>
                <a:gd name="T13" fmla="*/ 4 h 47"/>
                <a:gd name="T14" fmla="*/ 30 w 36"/>
                <a:gd name="T15" fmla="*/ 4 h 47"/>
                <a:gd name="T16" fmla="*/ 18 w 36"/>
                <a:gd name="T17" fmla="*/ 21 h 47"/>
                <a:gd name="T18" fmla="*/ 21 w 36"/>
                <a:gd name="T19" fmla="*/ 24 h 47"/>
                <a:gd name="T20" fmla="*/ 33 w 36"/>
                <a:gd name="T21" fmla="*/ 7 h 47"/>
                <a:gd name="T22" fmla="*/ 33 w 36"/>
                <a:gd name="T23" fmla="*/ 42 h 47"/>
                <a:gd name="T24" fmla="*/ 21 w 36"/>
                <a:gd name="T25" fmla="*/ 24 h 47"/>
                <a:gd name="T26" fmla="*/ 6 w 36"/>
                <a:gd name="T27" fmla="*/ 45 h 47"/>
                <a:gd name="T28" fmla="*/ 18 w 36"/>
                <a:gd name="T29" fmla="*/ 26 h 47"/>
                <a:gd name="T30" fmla="*/ 30 w 36"/>
                <a:gd name="T31" fmla="*/ 45 h 47"/>
                <a:gd name="T32" fmla="*/ 6 w 36"/>
                <a:gd name="T33" fmla="*/ 45 h 47"/>
                <a:gd name="T34" fmla="*/ 4 w 36"/>
                <a:gd name="T35" fmla="*/ 7 h 47"/>
                <a:gd name="T36" fmla="*/ 17 w 36"/>
                <a:gd name="T37" fmla="*/ 24 h 47"/>
                <a:gd name="T38" fmla="*/ 4 w 36"/>
                <a:gd name="T39" fmla="*/ 42 h 47"/>
                <a:gd name="T40" fmla="*/ 4 w 36"/>
                <a:gd name="T41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0" y="47"/>
                  </a:moveTo>
                  <a:lnTo>
                    <a:pt x="36" y="4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7"/>
                  </a:lnTo>
                  <a:close/>
                  <a:moveTo>
                    <a:pt x="18" y="21"/>
                  </a:moveTo>
                  <a:lnTo>
                    <a:pt x="6" y="4"/>
                  </a:lnTo>
                  <a:lnTo>
                    <a:pt x="30" y="4"/>
                  </a:lnTo>
                  <a:lnTo>
                    <a:pt x="18" y="21"/>
                  </a:lnTo>
                  <a:close/>
                  <a:moveTo>
                    <a:pt x="21" y="24"/>
                  </a:moveTo>
                  <a:lnTo>
                    <a:pt x="33" y="7"/>
                  </a:lnTo>
                  <a:lnTo>
                    <a:pt x="33" y="42"/>
                  </a:lnTo>
                  <a:lnTo>
                    <a:pt x="21" y="24"/>
                  </a:lnTo>
                  <a:close/>
                  <a:moveTo>
                    <a:pt x="6" y="45"/>
                  </a:moveTo>
                  <a:lnTo>
                    <a:pt x="18" y="26"/>
                  </a:lnTo>
                  <a:lnTo>
                    <a:pt x="30" y="45"/>
                  </a:lnTo>
                  <a:lnTo>
                    <a:pt x="6" y="45"/>
                  </a:lnTo>
                  <a:close/>
                  <a:moveTo>
                    <a:pt x="4" y="7"/>
                  </a:moveTo>
                  <a:lnTo>
                    <a:pt x="17" y="24"/>
                  </a:lnTo>
                  <a:lnTo>
                    <a:pt x="4" y="4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" name="Freeform 407"/>
          <p:cNvSpPr>
            <a:spLocks/>
          </p:cNvSpPr>
          <p:nvPr/>
        </p:nvSpPr>
        <p:spPr bwMode="auto">
          <a:xfrm>
            <a:off x="3103960" y="5236369"/>
            <a:ext cx="59531" cy="40481"/>
          </a:xfrm>
          <a:custGeom>
            <a:avLst/>
            <a:gdLst>
              <a:gd name="T0" fmla="*/ 0 w 50"/>
              <a:gd name="T1" fmla="*/ 34 h 34"/>
              <a:gd name="T2" fmla="*/ 6 w 50"/>
              <a:gd name="T3" fmla="*/ 34 h 34"/>
              <a:gd name="T4" fmla="*/ 6 w 50"/>
              <a:gd name="T5" fmla="*/ 14 h 34"/>
              <a:gd name="T6" fmla="*/ 6 w 50"/>
              <a:gd name="T7" fmla="*/ 14 h 34"/>
              <a:gd name="T8" fmla="*/ 7 w 50"/>
              <a:gd name="T9" fmla="*/ 12 h 34"/>
              <a:gd name="T10" fmla="*/ 7 w 50"/>
              <a:gd name="T11" fmla="*/ 12 h 34"/>
              <a:gd name="T12" fmla="*/ 10 w 50"/>
              <a:gd name="T13" fmla="*/ 7 h 34"/>
              <a:gd name="T14" fmla="*/ 12 w 50"/>
              <a:gd name="T15" fmla="*/ 6 h 34"/>
              <a:gd name="T16" fmla="*/ 15 w 50"/>
              <a:gd name="T17" fmla="*/ 5 h 34"/>
              <a:gd name="T18" fmla="*/ 15 w 50"/>
              <a:gd name="T19" fmla="*/ 5 h 34"/>
              <a:gd name="T20" fmla="*/ 18 w 50"/>
              <a:gd name="T21" fmla="*/ 6 h 34"/>
              <a:gd name="T22" fmla="*/ 19 w 50"/>
              <a:gd name="T23" fmla="*/ 7 h 34"/>
              <a:gd name="T24" fmla="*/ 21 w 50"/>
              <a:gd name="T25" fmla="*/ 10 h 34"/>
              <a:gd name="T26" fmla="*/ 22 w 50"/>
              <a:gd name="T27" fmla="*/ 14 h 34"/>
              <a:gd name="T28" fmla="*/ 22 w 50"/>
              <a:gd name="T29" fmla="*/ 34 h 34"/>
              <a:gd name="T30" fmla="*/ 28 w 50"/>
              <a:gd name="T31" fmla="*/ 34 h 34"/>
              <a:gd name="T32" fmla="*/ 28 w 50"/>
              <a:gd name="T33" fmla="*/ 13 h 34"/>
              <a:gd name="T34" fmla="*/ 28 w 50"/>
              <a:gd name="T35" fmla="*/ 13 h 34"/>
              <a:gd name="T36" fmla="*/ 29 w 50"/>
              <a:gd name="T37" fmla="*/ 10 h 34"/>
              <a:gd name="T38" fmla="*/ 29 w 50"/>
              <a:gd name="T39" fmla="*/ 10 h 34"/>
              <a:gd name="T40" fmla="*/ 32 w 50"/>
              <a:gd name="T41" fmla="*/ 7 h 34"/>
              <a:gd name="T42" fmla="*/ 33 w 50"/>
              <a:gd name="T43" fmla="*/ 6 h 34"/>
              <a:gd name="T44" fmla="*/ 36 w 50"/>
              <a:gd name="T45" fmla="*/ 5 h 34"/>
              <a:gd name="T46" fmla="*/ 36 w 50"/>
              <a:gd name="T47" fmla="*/ 5 h 34"/>
              <a:gd name="T48" fmla="*/ 40 w 50"/>
              <a:gd name="T49" fmla="*/ 6 h 34"/>
              <a:gd name="T50" fmla="*/ 42 w 50"/>
              <a:gd name="T51" fmla="*/ 7 h 34"/>
              <a:gd name="T52" fmla="*/ 43 w 50"/>
              <a:gd name="T53" fmla="*/ 12 h 34"/>
              <a:gd name="T54" fmla="*/ 44 w 50"/>
              <a:gd name="T55" fmla="*/ 16 h 34"/>
              <a:gd name="T56" fmla="*/ 44 w 50"/>
              <a:gd name="T57" fmla="*/ 34 h 34"/>
              <a:gd name="T58" fmla="*/ 50 w 50"/>
              <a:gd name="T59" fmla="*/ 34 h 34"/>
              <a:gd name="T60" fmla="*/ 50 w 50"/>
              <a:gd name="T61" fmla="*/ 14 h 34"/>
              <a:gd name="T62" fmla="*/ 50 w 50"/>
              <a:gd name="T63" fmla="*/ 14 h 34"/>
              <a:gd name="T64" fmla="*/ 49 w 50"/>
              <a:gd name="T65" fmla="*/ 7 h 34"/>
              <a:gd name="T66" fmla="*/ 46 w 50"/>
              <a:gd name="T67" fmla="*/ 3 h 34"/>
              <a:gd name="T68" fmla="*/ 42 w 50"/>
              <a:gd name="T69" fmla="*/ 0 h 34"/>
              <a:gd name="T70" fmla="*/ 39 w 50"/>
              <a:gd name="T71" fmla="*/ 0 h 34"/>
              <a:gd name="T72" fmla="*/ 39 w 50"/>
              <a:gd name="T73" fmla="*/ 0 h 34"/>
              <a:gd name="T74" fmla="*/ 35 w 50"/>
              <a:gd name="T75" fmla="*/ 0 h 34"/>
              <a:gd name="T76" fmla="*/ 30 w 50"/>
              <a:gd name="T77" fmla="*/ 3 h 34"/>
              <a:gd name="T78" fmla="*/ 30 w 50"/>
              <a:gd name="T79" fmla="*/ 3 h 34"/>
              <a:gd name="T80" fmla="*/ 26 w 50"/>
              <a:gd name="T81" fmla="*/ 7 h 34"/>
              <a:gd name="T82" fmla="*/ 26 w 50"/>
              <a:gd name="T83" fmla="*/ 7 h 34"/>
              <a:gd name="T84" fmla="*/ 26 w 50"/>
              <a:gd name="T85" fmla="*/ 7 h 34"/>
              <a:gd name="T86" fmla="*/ 25 w 50"/>
              <a:gd name="T87" fmla="*/ 5 h 34"/>
              <a:gd name="T88" fmla="*/ 24 w 50"/>
              <a:gd name="T89" fmla="*/ 2 h 34"/>
              <a:gd name="T90" fmla="*/ 21 w 50"/>
              <a:gd name="T91" fmla="*/ 0 h 34"/>
              <a:gd name="T92" fmla="*/ 17 w 50"/>
              <a:gd name="T93" fmla="*/ 0 h 34"/>
              <a:gd name="T94" fmla="*/ 17 w 50"/>
              <a:gd name="T95" fmla="*/ 0 h 34"/>
              <a:gd name="T96" fmla="*/ 12 w 50"/>
              <a:gd name="T97" fmla="*/ 0 h 34"/>
              <a:gd name="T98" fmla="*/ 10 w 50"/>
              <a:gd name="T99" fmla="*/ 2 h 34"/>
              <a:gd name="T100" fmla="*/ 6 w 50"/>
              <a:gd name="T101" fmla="*/ 6 h 34"/>
              <a:gd name="T102" fmla="*/ 6 w 50"/>
              <a:gd name="T103" fmla="*/ 6 h 34"/>
              <a:gd name="T104" fmla="*/ 6 w 50"/>
              <a:gd name="T105" fmla="*/ 0 h 34"/>
              <a:gd name="T106" fmla="*/ 0 w 50"/>
              <a:gd name="T107" fmla="*/ 0 h 34"/>
              <a:gd name="T108" fmla="*/ 0 w 50"/>
              <a:gd name="T109" fmla="*/ 0 h 34"/>
              <a:gd name="T110" fmla="*/ 0 w 50"/>
              <a:gd name="T111" fmla="*/ 10 h 34"/>
              <a:gd name="T112" fmla="*/ 0 w 50"/>
              <a:gd name="T11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" h="34">
                <a:moveTo>
                  <a:pt x="0" y="34"/>
                </a:moveTo>
                <a:lnTo>
                  <a:pt x="6" y="34"/>
                </a:lnTo>
                <a:lnTo>
                  <a:pt x="6" y="14"/>
                </a:lnTo>
                <a:lnTo>
                  <a:pt x="6" y="14"/>
                </a:lnTo>
                <a:lnTo>
                  <a:pt x="7" y="12"/>
                </a:lnTo>
                <a:lnTo>
                  <a:pt x="7" y="12"/>
                </a:lnTo>
                <a:lnTo>
                  <a:pt x="10" y="7"/>
                </a:lnTo>
                <a:lnTo>
                  <a:pt x="12" y="6"/>
                </a:lnTo>
                <a:lnTo>
                  <a:pt x="15" y="5"/>
                </a:lnTo>
                <a:lnTo>
                  <a:pt x="15" y="5"/>
                </a:lnTo>
                <a:lnTo>
                  <a:pt x="18" y="6"/>
                </a:lnTo>
                <a:lnTo>
                  <a:pt x="19" y="7"/>
                </a:lnTo>
                <a:lnTo>
                  <a:pt x="21" y="10"/>
                </a:lnTo>
                <a:lnTo>
                  <a:pt x="22" y="14"/>
                </a:lnTo>
                <a:lnTo>
                  <a:pt x="22" y="34"/>
                </a:lnTo>
                <a:lnTo>
                  <a:pt x="28" y="34"/>
                </a:lnTo>
                <a:lnTo>
                  <a:pt x="28" y="13"/>
                </a:lnTo>
                <a:lnTo>
                  <a:pt x="28" y="13"/>
                </a:lnTo>
                <a:lnTo>
                  <a:pt x="29" y="10"/>
                </a:lnTo>
                <a:lnTo>
                  <a:pt x="29" y="10"/>
                </a:lnTo>
                <a:lnTo>
                  <a:pt x="32" y="7"/>
                </a:lnTo>
                <a:lnTo>
                  <a:pt x="33" y="6"/>
                </a:lnTo>
                <a:lnTo>
                  <a:pt x="36" y="5"/>
                </a:lnTo>
                <a:lnTo>
                  <a:pt x="36" y="5"/>
                </a:lnTo>
                <a:lnTo>
                  <a:pt x="40" y="6"/>
                </a:lnTo>
                <a:lnTo>
                  <a:pt x="42" y="7"/>
                </a:lnTo>
                <a:lnTo>
                  <a:pt x="43" y="12"/>
                </a:lnTo>
                <a:lnTo>
                  <a:pt x="44" y="16"/>
                </a:lnTo>
                <a:lnTo>
                  <a:pt x="44" y="34"/>
                </a:lnTo>
                <a:lnTo>
                  <a:pt x="50" y="34"/>
                </a:lnTo>
                <a:lnTo>
                  <a:pt x="50" y="14"/>
                </a:lnTo>
                <a:lnTo>
                  <a:pt x="50" y="14"/>
                </a:lnTo>
                <a:lnTo>
                  <a:pt x="49" y="7"/>
                </a:lnTo>
                <a:lnTo>
                  <a:pt x="46" y="3"/>
                </a:lnTo>
                <a:lnTo>
                  <a:pt x="42" y="0"/>
                </a:lnTo>
                <a:lnTo>
                  <a:pt x="39" y="0"/>
                </a:lnTo>
                <a:lnTo>
                  <a:pt x="39" y="0"/>
                </a:lnTo>
                <a:lnTo>
                  <a:pt x="35" y="0"/>
                </a:lnTo>
                <a:lnTo>
                  <a:pt x="30" y="3"/>
                </a:lnTo>
                <a:lnTo>
                  <a:pt x="30" y="3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5" y="5"/>
                </a:lnTo>
                <a:lnTo>
                  <a:pt x="24" y="2"/>
                </a:lnTo>
                <a:lnTo>
                  <a:pt x="21" y="0"/>
                </a:lnTo>
                <a:lnTo>
                  <a:pt x="17" y="0"/>
                </a:lnTo>
                <a:lnTo>
                  <a:pt x="17" y="0"/>
                </a:lnTo>
                <a:lnTo>
                  <a:pt x="12" y="0"/>
                </a:lnTo>
                <a:lnTo>
                  <a:pt x="10" y="2"/>
                </a:ln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0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408"/>
          <p:cNvSpPr>
            <a:spLocks noEditPoints="1"/>
          </p:cNvSpPr>
          <p:nvPr/>
        </p:nvSpPr>
        <p:spPr bwMode="auto">
          <a:xfrm>
            <a:off x="3175397" y="5222082"/>
            <a:ext cx="9525" cy="54769"/>
          </a:xfrm>
          <a:custGeom>
            <a:avLst/>
            <a:gdLst>
              <a:gd name="T0" fmla="*/ 7 w 8"/>
              <a:gd name="T1" fmla="*/ 46 h 46"/>
              <a:gd name="T2" fmla="*/ 7 w 8"/>
              <a:gd name="T3" fmla="*/ 12 h 46"/>
              <a:gd name="T4" fmla="*/ 1 w 8"/>
              <a:gd name="T5" fmla="*/ 12 h 46"/>
              <a:gd name="T6" fmla="*/ 1 w 8"/>
              <a:gd name="T7" fmla="*/ 46 h 46"/>
              <a:gd name="T8" fmla="*/ 7 w 8"/>
              <a:gd name="T9" fmla="*/ 46 h 46"/>
              <a:gd name="T10" fmla="*/ 4 w 8"/>
              <a:gd name="T11" fmla="*/ 0 h 46"/>
              <a:gd name="T12" fmla="*/ 4 w 8"/>
              <a:gd name="T13" fmla="*/ 0 h 46"/>
              <a:gd name="T14" fmla="*/ 1 w 8"/>
              <a:gd name="T15" fmla="*/ 1 h 46"/>
              <a:gd name="T16" fmla="*/ 0 w 8"/>
              <a:gd name="T17" fmla="*/ 4 h 46"/>
              <a:gd name="T18" fmla="*/ 0 w 8"/>
              <a:gd name="T19" fmla="*/ 4 h 46"/>
              <a:gd name="T20" fmla="*/ 1 w 8"/>
              <a:gd name="T21" fmla="*/ 7 h 46"/>
              <a:gd name="T22" fmla="*/ 4 w 8"/>
              <a:gd name="T23" fmla="*/ 8 h 46"/>
              <a:gd name="T24" fmla="*/ 4 w 8"/>
              <a:gd name="T25" fmla="*/ 8 h 46"/>
              <a:gd name="T26" fmla="*/ 7 w 8"/>
              <a:gd name="T27" fmla="*/ 7 h 46"/>
              <a:gd name="T28" fmla="*/ 8 w 8"/>
              <a:gd name="T29" fmla="*/ 4 h 46"/>
              <a:gd name="T30" fmla="*/ 8 w 8"/>
              <a:gd name="T31" fmla="*/ 4 h 46"/>
              <a:gd name="T32" fmla="*/ 7 w 8"/>
              <a:gd name="T33" fmla="*/ 1 h 46"/>
              <a:gd name="T34" fmla="*/ 4 w 8"/>
              <a:gd name="T35" fmla="*/ 0 h 46"/>
              <a:gd name="T36" fmla="*/ 4 w 8"/>
              <a:gd name="T3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46">
                <a:moveTo>
                  <a:pt x="7" y="46"/>
                </a:moveTo>
                <a:lnTo>
                  <a:pt x="7" y="12"/>
                </a:lnTo>
                <a:lnTo>
                  <a:pt x="1" y="12"/>
                </a:lnTo>
                <a:lnTo>
                  <a:pt x="1" y="46"/>
                </a:lnTo>
                <a:lnTo>
                  <a:pt x="7" y="46"/>
                </a:lnTo>
                <a:close/>
                <a:moveTo>
                  <a:pt x="4" y="0"/>
                </a:moveTo>
                <a:lnTo>
                  <a:pt x="4" y="0"/>
                </a:lnTo>
                <a:lnTo>
                  <a:pt x="1" y="1"/>
                </a:lnTo>
                <a:lnTo>
                  <a:pt x="0" y="4"/>
                </a:lnTo>
                <a:lnTo>
                  <a:pt x="0" y="4"/>
                </a:lnTo>
                <a:lnTo>
                  <a:pt x="1" y="7"/>
                </a:lnTo>
                <a:lnTo>
                  <a:pt x="4" y="8"/>
                </a:lnTo>
                <a:lnTo>
                  <a:pt x="4" y="8"/>
                </a:lnTo>
                <a:lnTo>
                  <a:pt x="7" y="7"/>
                </a:lnTo>
                <a:lnTo>
                  <a:pt x="8" y="4"/>
                </a:lnTo>
                <a:lnTo>
                  <a:pt x="8" y="4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409"/>
          <p:cNvSpPr>
            <a:spLocks/>
          </p:cNvSpPr>
          <p:nvPr/>
        </p:nvSpPr>
        <p:spPr bwMode="auto">
          <a:xfrm>
            <a:off x="3196828" y="5236369"/>
            <a:ext cx="34529" cy="40481"/>
          </a:xfrm>
          <a:custGeom>
            <a:avLst/>
            <a:gdLst>
              <a:gd name="T0" fmla="*/ 0 w 29"/>
              <a:gd name="T1" fmla="*/ 34 h 34"/>
              <a:gd name="T2" fmla="*/ 5 w 29"/>
              <a:gd name="T3" fmla="*/ 34 h 34"/>
              <a:gd name="T4" fmla="*/ 5 w 29"/>
              <a:gd name="T5" fmla="*/ 14 h 34"/>
              <a:gd name="T6" fmla="*/ 5 w 29"/>
              <a:gd name="T7" fmla="*/ 14 h 34"/>
              <a:gd name="T8" fmla="*/ 7 w 29"/>
              <a:gd name="T9" fmla="*/ 12 h 34"/>
              <a:gd name="T10" fmla="*/ 7 w 29"/>
              <a:gd name="T11" fmla="*/ 12 h 34"/>
              <a:gd name="T12" fmla="*/ 9 w 29"/>
              <a:gd name="T13" fmla="*/ 7 h 34"/>
              <a:gd name="T14" fmla="*/ 12 w 29"/>
              <a:gd name="T15" fmla="*/ 6 h 34"/>
              <a:gd name="T16" fmla="*/ 15 w 29"/>
              <a:gd name="T17" fmla="*/ 5 h 34"/>
              <a:gd name="T18" fmla="*/ 15 w 29"/>
              <a:gd name="T19" fmla="*/ 5 h 34"/>
              <a:gd name="T20" fmla="*/ 19 w 29"/>
              <a:gd name="T21" fmla="*/ 6 h 34"/>
              <a:gd name="T22" fmla="*/ 20 w 29"/>
              <a:gd name="T23" fmla="*/ 7 h 34"/>
              <a:gd name="T24" fmla="*/ 22 w 29"/>
              <a:gd name="T25" fmla="*/ 12 h 34"/>
              <a:gd name="T26" fmla="*/ 23 w 29"/>
              <a:gd name="T27" fmla="*/ 14 h 34"/>
              <a:gd name="T28" fmla="*/ 23 w 29"/>
              <a:gd name="T29" fmla="*/ 34 h 34"/>
              <a:gd name="T30" fmla="*/ 29 w 29"/>
              <a:gd name="T31" fmla="*/ 34 h 34"/>
              <a:gd name="T32" fmla="*/ 29 w 29"/>
              <a:gd name="T33" fmla="*/ 14 h 34"/>
              <a:gd name="T34" fmla="*/ 29 w 29"/>
              <a:gd name="T35" fmla="*/ 14 h 34"/>
              <a:gd name="T36" fmla="*/ 27 w 29"/>
              <a:gd name="T37" fmla="*/ 7 h 34"/>
              <a:gd name="T38" fmla="*/ 25 w 29"/>
              <a:gd name="T39" fmla="*/ 3 h 34"/>
              <a:gd name="T40" fmla="*/ 20 w 29"/>
              <a:gd name="T41" fmla="*/ 0 h 34"/>
              <a:gd name="T42" fmla="*/ 16 w 29"/>
              <a:gd name="T43" fmla="*/ 0 h 34"/>
              <a:gd name="T44" fmla="*/ 16 w 29"/>
              <a:gd name="T45" fmla="*/ 0 h 34"/>
              <a:gd name="T46" fmla="*/ 12 w 29"/>
              <a:gd name="T47" fmla="*/ 0 h 34"/>
              <a:gd name="T48" fmla="*/ 9 w 29"/>
              <a:gd name="T49" fmla="*/ 2 h 34"/>
              <a:gd name="T50" fmla="*/ 7 w 29"/>
              <a:gd name="T51" fmla="*/ 5 h 34"/>
              <a:gd name="T52" fmla="*/ 5 w 29"/>
              <a:gd name="T53" fmla="*/ 6 h 34"/>
              <a:gd name="T54" fmla="*/ 5 w 29"/>
              <a:gd name="T55" fmla="*/ 6 h 34"/>
              <a:gd name="T56" fmla="*/ 5 w 29"/>
              <a:gd name="T57" fmla="*/ 0 h 34"/>
              <a:gd name="T58" fmla="*/ 0 w 29"/>
              <a:gd name="T59" fmla="*/ 0 h 34"/>
              <a:gd name="T60" fmla="*/ 0 w 29"/>
              <a:gd name="T61" fmla="*/ 0 h 34"/>
              <a:gd name="T62" fmla="*/ 0 w 29"/>
              <a:gd name="T63" fmla="*/ 10 h 34"/>
              <a:gd name="T64" fmla="*/ 0 w 29"/>
              <a:gd name="T6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" h="34">
                <a:moveTo>
                  <a:pt x="0" y="34"/>
                </a:moveTo>
                <a:lnTo>
                  <a:pt x="5" y="34"/>
                </a:lnTo>
                <a:lnTo>
                  <a:pt x="5" y="14"/>
                </a:lnTo>
                <a:lnTo>
                  <a:pt x="5" y="14"/>
                </a:lnTo>
                <a:lnTo>
                  <a:pt x="7" y="12"/>
                </a:lnTo>
                <a:lnTo>
                  <a:pt x="7" y="12"/>
                </a:lnTo>
                <a:lnTo>
                  <a:pt x="9" y="7"/>
                </a:lnTo>
                <a:lnTo>
                  <a:pt x="12" y="6"/>
                </a:lnTo>
                <a:lnTo>
                  <a:pt x="15" y="5"/>
                </a:lnTo>
                <a:lnTo>
                  <a:pt x="15" y="5"/>
                </a:lnTo>
                <a:lnTo>
                  <a:pt x="19" y="6"/>
                </a:lnTo>
                <a:lnTo>
                  <a:pt x="20" y="7"/>
                </a:lnTo>
                <a:lnTo>
                  <a:pt x="22" y="12"/>
                </a:lnTo>
                <a:lnTo>
                  <a:pt x="23" y="14"/>
                </a:lnTo>
                <a:lnTo>
                  <a:pt x="23" y="34"/>
                </a:lnTo>
                <a:lnTo>
                  <a:pt x="29" y="34"/>
                </a:lnTo>
                <a:lnTo>
                  <a:pt x="29" y="14"/>
                </a:lnTo>
                <a:lnTo>
                  <a:pt x="29" y="14"/>
                </a:lnTo>
                <a:lnTo>
                  <a:pt x="27" y="7"/>
                </a:lnTo>
                <a:lnTo>
                  <a:pt x="25" y="3"/>
                </a:lnTo>
                <a:lnTo>
                  <a:pt x="20" y="0"/>
                </a:lnTo>
                <a:lnTo>
                  <a:pt x="16" y="0"/>
                </a:lnTo>
                <a:lnTo>
                  <a:pt x="16" y="0"/>
                </a:lnTo>
                <a:lnTo>
                  <a:pt x="12" y="0"/>
                </a:lnTo>
                <a:lnTo>
                  <a:pt x="9" y="2"/>
                </a:lnTo>
                <a:lnTo>
                  <a:pt x="7" y="5"/>
                </a:lnTo>
                <a:lnTo>
                  <a:pt x="5" y="6"/>
                </a:lnTo>
                <a:lnTo>
                  <a:pt x="5" y="6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0" y="10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410"/>
          <p:cNvSpPr>
            <a:spLocks noEditPoints="1"/>
          </p:cNvSpPr>
          <p:nvPr/>
        </p:nvSpPr>
        <p:spPr bwMode="auto">
          <a:xfrm>
            <a:off x="3242072" y="5222082"/>
            <a:ext cx="10716" cy="54769"/>
          </a:xfrm>
          <a:custGeom>
            <a:avLst/>
            <a:gdLst>
              <a:gd name="T0" fmla="*/ 7 w 9"/>
              <a:gd name="T1" fmla="*/ 46 h 46"/>
              <a:gd name="T2" fmla="*/ 7 w 9"/>
              <a:gd name="T3" fmla="*/ 12 h 46"/>
              <a:gd name="T4" fmla="*/ 2 w 9"/>
              <a:gd name="T5" fmla="*/ 12 h 46"/>
              <a:gd name="T6" fmla="*/ 2 w 9"/>
              <a:gd name="T7" fmla="*/ 46 h 46"/>
              <a:gd name="T8" fmla="*/ 7 w 9"/>
              <a:gd name="T9" fmla="*/ 46 h 46"/>
              <a:gd name="T10" fmla="*/ 5 w 9"/>
              <a:gd name="T11" fmla="*/ 0 h 46"/>
              <a:gd name="T12" fmla="*/ 5 w 9"/>
              <a:gd name="T13" fmla="*/ 0 h 46"/>
              <a:gd name="T14" fmla="*/ 2 w 9"/>
              <a:gd name="T15" fmla="*/ 1 h 46"/>
              <a:gd name="T16" fmla="*/ 0 w 9"/>
              <a:gd name="T17" fmla="*/ 4 h 46"/>
              <a:gd name="T18" fmla="*/ 0 w 9"/>
              <a:gd name="T19" fmla="*/ 4 h 46"/>
              <a:gd name="T20" fmla="*/ 2 w 9"/>
              <a:gd name="T21" fmla="*/ 7 h 46"/>
              <a:gd name="T22" fmla="*/ 5 w 9"/>
              <a:gd name="T23" fmla="*/ 8 h 46"/>
              <a:gd name="T24" fmla="*/ 5 w 9"/>
              <a:gd name="T25" fmla="*/ 8 h 46"/>
              <a:gd name="T26" fmla="*/ 7 w 9"/>
              <a:gd name="T27" fmla="*/ 7 h 46"/>
              <a:gd name="T28" fmla="*/ 9 w 9"/>
              <a:gd name="T29" fmla="*/ 4 h 46"/>
              <a:gd name="T30" fmla="*/ 9 w 9"/>
              <a:gd name="T31" fmla="*/ 4 h 46"/>
              <a:gd name="T32" fmla="*/ 7 w 9"/>
              <a:gd name="T33" fmla="*/ 1 h 46"/>
              <a:gd name="T34" fmla="*/ 5 w 9"/>
              <a:gd name="T35" fmla="*/ 0 h 46"/>
              <a:gd name="T36" fmla="*/ 5 w 9"/>
              <a:gd name="T3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46">
                <a:moveTo>
                  <a:pt x="7" y="46"/>
                </a:moveTo>
                <a:lnTo>
                  <a:pt x="7" y="12"/>
                </a:lnTo>
                <a:lnTo>
                  <a:pt x="2" y="12"/>
                </a:lnTo>
                <a:lnTo>
                  <a:pt x="2" y="46"/>
                </a:lnTo>
                <a:lnTo>
                  <a:pt x="7" y="46"/>
                </a:lnTo>
                <a:close/>
                <a:moveTo>
                  <a:pt x="5" y="0"/>
                </a:move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0" y="4"/>
                </a:lnTo>
                <a:lnTo>
                  <a:pt x="2" y="7"/>
                </a:lnTo>
                <a:lnTo>
                  <a:pt x="5" y="8"/>
                </a:lnTo>
                <a:lnTo>
                  <a:pt x="5" y="8"/>
                </a:lnTo>
                <a:lnTo>
                  <a:pt x="7" y="7"/>
                </a:lnTo>
                <a:lnTo>
                  <a:pt x="9" y="4"/>
                </a:lnTo>
                <a:lnTo>
                  <a:pt x="9" y="4"/>
                </a:lnTo>
                <a:lnTo>
                  <a:pt x="7" y="1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411"/>
          <p:cNvSpPr>
            <a:spLocks/>
          </p:cNvSpPr>
          <p:nvPr/>
        </p:nvSpPr>
        <p:spPr bwMode="auto">
          <a:xfrm>
            <a:off x="3261123" y="5236369"/>
            <a:ext cx="27385" cy="40481"/>
          </a:xfrm>
          <a:custGeom>
            <a:avLst/>
            <a:gdLst>
              <a:gd name="T0" fmla="*/ 0 w 23"/>
              <a:gd name="T1" fmla="*/ 32 h 34"/>
              <a:gd name="T2" fmla="*/ 0 w 23"/>
              <a:gd name="T3" fmla="*/ 32 h 34"/>
              <a:gd name="T4" fmla="*/ 4 w 23"/>
              <a:gd name="T5" fmla="*/ 34 h 34"/>
              <a:gd name="T6" fmla="*/ 9 w 23"/>
              <a:gd name="T7" fmla="*/ 34 h 34"/>
              <a:gd name="T8" fmla="*/ 9 w 23"/>
              <a:gd name="T9" fmla="*/ 34 h 34"/>
              <a:gd name="T10" fmla="*/ 15 w 23"/>
              <a:gd name="T11" fmla="*/ 34 h 34"/>
              <a:gd name="T12" fmla="*/ 19 w 23"/>
              <a:gd name="T13" fmla="*/ 31 h 34"/>
              <a:gd name="T14" fmla="*/ 22 w 23"/>
              <a:gd name="T15" fmla="*/ 28 h 34"/>
              <a:gd name="T16" fmla="*/ 23 w 23"/>
              <a:gd name="T17" fmla="*/ 24 h 34"/>
              <a:gd name="T18" fmla="*/ 23 w 23"/>
              <a:gd name="T19" fmla="*/ 24 h 34"/>
              <a:gd name="T20" fmla="*/ 22 w 23"/>
              <a:gd name="T21" fmla="*/ 21 h 34"/>
              <a:gd name="T22" fmla="*/ 21 w 23"/>
              <a:gd name="T23" fmla="*/ 18 h 34"/>
              <a:gd name="T24" fmla="*/ 18 w 23"/>
              <a:gd name="T25" fmla="*/ 16 h 34"/>
              <a:gd name="T26" fmla="*/ 14 w 23"/>
              <a:gd name="T27" fmla="*/ 14 h 34"/>
              <a:gd name="T28" fmla="*/ 14 w 23"/>
              <a:gd name="T29" fmla="*/ 14 h 34"/>
              <a:gd name="T30" fmla="*/ 9 w 23"/>
              <a:gd name="T31" fmla="*/ 13 h 34"/>
              <a:gd name="T32" fmla="*/ 8 w 23"/>
              <a:gd name="T33" fmla="*/ 12 h 34"/>
              <a:gd name="T34" fmla="*/ 7 w 23"/>
              <a:gd name="T35" fmla="*/ 9 h 34"/>
              <a:gd name="T36" fmla="*/ 7 w 23"/>
              <a:gd name="T37" fmla="*/ 9 h 34"/>
              <a:gd name="T38" fmla="*/ 8 w 23"/>
              <a:gd name="T39" fmla="*/ 6 h 34"/>
              <a:gd name="T40" fmla="*/ 14 w 23"/>
              <a:gd name="T41" fmla="*/ 5 h 34"/>
              <a:gd name="T42" fmla="*/ 14 w 23"/>
              <a:gd name="T43" fmla="*/ 5 h 34"/>
              <a:gd name="T44" fmla="*/ 18 w 23"/>
              <a:gd name="T45" fmla="*/ 6 h 34"/>
              <a:gd name="T46" fmla="*/ 21 w 23"/>
              <a:gd name="T47" fmla="*/ 6 h 34"/>
              <a:gd name="T48" fmla="*/ 22 w 23"/>
              <a:gd name="T49" fmla="*/ 2 h 34"/>
              <a:gd name="T50" fmla="*/ 22 w 23"/>
              <a:gd name="T51" fmla="*/ 2 h 34"/>
              <a:gd name="T52" fmla="*/ 18 w 23"/>
              <a:gd name="T53" fmla="*/ 0 h 34"/>
              <a:gd name="T54" fmla="*/ 14 w 23"/>
              <a:gd name="T55" fmla="*/ 0 h 34"/>
              <a:gd name="T56" fmla="*/ 14 w 23"/>
              <a:gd name="T57" fmla="*/ 0 h 34"/>
              <a:gd name="T58" fmla="*/ 8 w 23"/>
              <a:gd name="T59" fmla="*/ 0 h 34"/>
              <a:gd name="T60" fmla="*/ 4 w 23"/>
              <a:gd name="T61" fmla="*/ 3 h 34"/>
              <a:gd name="T62" fmla="*/ 2 w 23"/>
              <a:gd name="T63" fmla="*/ 6 h 34"/>
              <a:gd name="T64" fmla="*/ 1 w 23"/>
              <a:gd name="T65" fmla="*/ 10 h 34"/>
              <a:gd name="T66" fmla="*/ 1 w 23"/>
              <a:gd name="T67" fmla="*/ 10 h 34"/>
              <a:gd name="T68" fmla="*/ 1 w 23"/>
              <a:gd name="T69" fmla="*/ 13 h 34"/>
              <a:gd name="T70" fmla="*/ 4 w 23"/>
              <a:gd name="T71" fmla="*/ 16 h 34"/>
              <a:gd name="T72" fmla="*/ 7 w 23"/>
              <a:gd name="T73" fmla="*/ 17 h 34"/>
              <a:gd name="T74" fmla="*/ 11 w 23"/>
              <a:gd name="T75" fmla="*/ 18 h 34"/>
              <a:gd name="T76" fmla="*/ 11 w 23"/>
              <a:gd name="T77" fmla="*/ 18 h 34"/>
              <a:gd name="T78" fmla="*/ 15 w 23"/>
              <a:gd name="T79" fmla="*/ 21 h 34"/>
              <a:gd name="T80" fmla="*/ 16 w 23"/>
              <a:gd name="T81" fmla="*/ 23 h 34"/>
              <a:gd name="T82" fmla="*/ 16 w 23"/>
              <a:gd name="T83" fmla="*/ 25 h 34"/>
              <a:gd name="T84" fmla="*/ 16 w 23"/>
              <a:gd name="T85" fmla="*/ 25 h 34"/>
              <a:gd name="T86" fmla="*/ 16 w 23"/>
              <a:gd name="T87" fmla="*/ 27 h 34"/>
              <a:gd name="T88" fmla="*/ 15 w 23"/>
              <a:gd name="T89" fmla="*/ 28 h 34"/>
              <a:gd name="T90" fmla="*/ 14 w 23"/>
              <a:gd name="T91" fmla="*/ 30 h 34"/>
              <a:gd name="T92" fmla="*/ 9 w 23"/>
              <a:gd name="T93" fmla="*/ 30 h 34"/>
              <a:gd name="T94" fmla="*/ 9 w 23"/>
              <a:gd name="T95" fmla="*/ 30 h 34"/>
              <a:gd name="T96" fmla="*/ 5 w 23"/>
              <a:gd name="T97" fmla="*/ 30 h 34"/>
              <a:gd name="T98" fmla="*/ 1 w 23"/>
              <a:gd name="T99" fmla="*/ 27 h 34"/>
              <a:gd name="T100" fmla="*/ 0 w 23"/>
              <a:gd name="T10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" h="34">
                <a:moveTo>
                  <a:pt x="0" y="32"/>
                </a:moveTo>
                <a:lnTo>
                  <a:pt x="0" y="32"/>
                </a:lnTo>
                <a:lnTo>
                  <a:pt x="4" y="34"/>
                </a:lnTo>
                <a:lnTo>
                  <a:pt x="9" y="34"/>
                </a:lnTo>
                <a:lnTo>
                  <a:pt x="9" y="34"/>
                </a:lnTo>
                <a:lnTo>
                  <a:pt x="15" y="34"/>
                </a:lnTo>
                <a:lnTo>
                  <a:pt x="19" y="31"/>
                </a:lnTo>
                <a:lnTo>
                  <a:pt x="22" y="28"/>
                </a:lnTo>
                <a:lnTo>
                  <a:pt x="23" y="24"/>
                </a:lnTo>
                <a:lnTo>
                  <a:pt x="23" y="24"/>
                </a:lnTo>
                <a:lnTo>
                  <a:pt x="22" y="21"/>
                </a:lnTo>
                <a:lnTo>
                  <a:pt x="21" y="18"/>
                </a:lnTo>
                <a:lnTo>
                  <a:pt x="18" y="16"/>
                </a:lnTo>
                <a:lnTo>
                  <a:pt x="14" y="14"/>
                </a:lnTo>
                <a:lnTo>
                  <a:pt x="14" y="14"/>
                </a:lnTo>
                <a:lnTo>
                  <a:pt x="9" y="13"/>
                </a:lnTo>
                <a:lnTo>
                  <a:pt x="8" y="12"/>
                </a:lnTo>
                <a:lnTo>
                  <a:pt x="7" y="9"/>
                </a:lnTo>
                <a:lnTo>
                  <a:pt x="7" y="9"/>
                </a:lnTo>
                <a:lnTo>
                  <a:pt x="8" y="6"/>
                </a:lnTo>
                <a:lnTo>
                  <a:pt x="14" y="5"/>
                </a:lnTo>
                <a:lnTo>
                  <a:pt x="14" y="5"/>
                </a:lnTo>
                <a:lnTo>
                  <a:pt x="18" y="6"/>
                </a:lnTo>
                <a:lnTo>
                  <a:pt x="21" y="6"/>
                </a:lnTo>
                <a:lnTo>
                  <a:pt x="22" y="2"/>
                </a:lnTo>
                <a:lnTo>
                  <a:pt x="22" y="2"/>
                </a:lnTo>
                <a:lnTo>
                  <a:pt x="18" y="0"/>
                </a:lnTo>
                <a:lnTo>
                  <a:pt x="14" y="0"/>
                </a:lnTo>
                <a:lnTo>
                  <a:pt x="14" y="0"/>
                </a:lnTo>
                <a:lnTo>
                  <a:pt x="8" y="0"/>
                </a:lnTo>
                <a:lnTo>
                  <a:pt x="4" y="3"/>
                </a:lnTo>
                <a:lnTo>
                  <a:pt x="2" y="6"/>
                </a:lnTo>
                <a:lnTo>
                  <a:pt x="1" y="10"/>
                </a:lnTo>
                <a:lnTo>
                  <a:pt x="1" y="10"/>
                </a:lnTo>
                <a:lnTo>
                  <a:pt x="1" y="13"/>
                </a:lnTo>
                <a:lnTo>
                  <a:pt x="4" y="16"/>
                </a:lnTo>
                <a:lnTo>
                  <a:pt x="7" y="17"/>
                </a:lnTo>
                <a:lnTo>
                  <a:pt x="11" y="18"/>
                </a:lnTo>
                <a:lnTo>
                  <a:pt x="11" y="18"/>
                </a:lnTo>
                <a:lnTo>
                  <a:pt x="15" y="21"/>
                </a:lnTo>
                <a:lnTo>
                  <a:pt x="16" y="23"/>
                </a:lnTo>
                <a:lnTo>
                  <a:pt x="16" y="25"/>
                </a:lnTo>
                <a:lnTo>
                  <a:pt x="16" y="25"/>
                </a:lnTo>
                <a:lnTo>
                  <a:pt x="16" y="27"/>
                </a:lnTo>
                <a:lnTo>
                  <a:pt x="15" y="28"/>
                </a:lnTo>
                <a:lnTo>
                  <a:pt x="14" y="30"/>
                </a:lnTo>
                <a:lnTo>
                  <a:pt x="9" y="30"/>
                </a:lnTo>
                <a:lnTo>
                  <a:pt x="9" y="30"/>
                </a:lnTo>
                <a:lnTo>
                  <a:pt x="5" y="30"/>
                </a:lnTo>
                <a:lnTo>
                  <a:pt x="1" y="27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412"/>
          <p:cNvSpPr>
            <a:spLocks/>
          </p:cNvSpPr>
          <p:nvPr/>
        </p:nvSpPr>
        <p:spPr bwMode="auto">
          <a:xfrm>
            <a:off x="3293269" y="5226844"/>
            <a:ext cx="25004" cy="50006"/>
          </a:xfrm>
          <a:custGeom>
            <a:avLst/>
            <a:gdLst>
              <a:gd name="T0" fmla="*/ 6 w 21"/>
              <a:gd name="T1" fmla="*/ 1 h 42"/>
              <a:gd name="T2" fmla="*/ 6 w 21"/>
              <a:gd name="T3" fmla="*/ 8 h 42"/>
              <a:gd name="T4" fmla="*/ 0 w 21"/>
              <a:gd name="T5" fmla="*/ 8 h 42"/>
              <a:gd name="T6" fmla="*/ 0 w 21"/>
              <a:gd name="T7" fmla="*/ 14 h 42"/>
              <a:gd name="T8" fmla="*/ 6 w 21"/>
              <a:gd name="T9" fmla="*/ 14 h 42"/>
              <a:gd name="T10" fmla="*/ 6 w 21"/>
              <a:gd name="T11" fmla="*/ 31 h 42"/>
              <a:gd name="T12" fmla="*/ 6 w 21"/>
              <a:gd name="T13" fmla="*/ 31 h 42"/>
              <a:gd name="T14" fmla="*/ 6 w 21"/>
              <a:gd name="T15" fmla="*/ 36 h 42"/>
              <a:gd name="T16" fmla="*/ 9 w 21"/>
              <a:gd name="T17" fmla="*/ 39 h 42"/>
              <a:gd name="T18" fmla="*/ 9 w 21"/>
              <a:gd name="T19" fmla="*/ 39 h 42"/>
              <a:gd name="T20" fmla="*/ 12 w 21"/>
              <a:gd name="T21" fmla="*/ 42 h 42"/>
              <a:gd name="T22" fmla="*/ 16 w 21"/>
              <a:gd name="T23" fmla="*/ 42 h 42"/>
              <a:gd name="T24" fmla="*/ 16 w 21"/>
              <a:gd name="T25" fmla="*/ 42 h 42"/>
              <a:gd name="T26" fmla="*/ 21 w 21"/>
              <a:gd name="T27" fmla="*/ 42 h 42"/>
              <a:gd name="T28" fmla="*/ 20 w 21"/>
              <a:gd name="T29" fmla="*/ 36 h 42"/>
              <a:gd name="T30" fmla="*/ 20 w 21"/>
              <a:gd name="T31" fmla="*/ 36 h 42"/>
              <a:gd name="T32" fmla="*/ 17 w 21"/>
              <a:gd name="T33" fmla="*/ 38 h 42"/>
              <a:gd name="T34" fmla="*/ 17 w 21"/>
              <a:gd name="T35" fmla="*/ 38 h 42"/>
              <a:gd name="T36" fmla="*/ 14 w 21"/>
              <a:gd name="T37" fmla="*/ 36 h 42"/>
              <a:gd name="T38" fmla="*/ 13 w 21"/>
              <a:gd name="T39" fmla="*/ 36 h 42"/>
              <a:gd name="T40" fmla="*/ 12 w 21"/>
              <a:gd name="T41" fmla="*/ 31 h 42"/>
              <a:gd name="T42" fmla="*/ 12 w 21"/>
              <a:gd name="T43" fmla="*/ 14 h 42"/>
              <a:gd name="T44" fmla="*/ 21 w 21"/>
              <a:gd name="T45" fmla="*/ 14 h 42"/>
              <a:gd name="T46" fmla="*/ 21 w 21"/>
              <a:gd name="T47" fmla="*/ 8 h 42"/>
              <a:gd name="T48" fmla="*/ 12 w 21"/>
              <a:gd name="T49" fmla="*/ 8 h 42"/>
              <a:gd name="T50" fmla="*/ 12 w 21"/>
              <a:gd name="T51" fmla="*/ 0 h 42"/>
              <a:gd name="T52" fmla="*/ 6 w 21"/>
              <a:gd name="T53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" h="42">
                <a:moveTo>
                  <a:pt x="6" y="1"/>
                </a:moveTo>
                <a:lnTo>
                  <a:pt x="6" y="8"/>
                </a:lnTo>
                <a:lnTo>
                  <a:pt x="0" y="8"/>
                </a:lnTo>
                <a:lnTo>
                  <a:pt x="0" y="14"/>
                </a:lnTo>
                <a:lnTo>
                  <a:pt x="6" y="14"/>
                </a:lnTo>
                <a:lnTo>
                  <a:pt x="6" y="31"/>
                </a:lnTo>
                <a:lnTo>
                  <a:pt x="6" y="31"/>
                </a:lnTo>
                <a:lnTo>
                  <a:pt x="6" y="36"/>
                </a:lnTo>
                <a:lnTo>
                  <a:pt x="9" y="39"/>
                </a:lnTo>
                <a:lnTo>
                  <a:pt x="9" y="39"/>
                </a:lnTo>
                <a:lnTo>
                  <a:pt x="12" y="42"/>
                </a:lnTo>
                <a:lnTo>
                  <a:pt x="16" y="42"/>
                </a:lnTo>
                <a:lnTo>
                  <a:pt x="16" y="42"/>
                </a:lnTo>
                <a:lnTo>
                  <a:pt x="21" y="42"/>
                </a:lnTo>
                <a:lnTo>
                  <a:pt x="20" y="36"/>
                </a:lnTo>
                <a:lnTo>
                  <a:pt x="20" y="36"/>
                </a:lnTo>
                <a:lnTo>
                  <a:pt x="17" y="38"/>
                </a:lnTo>
                <a:lnTo>
                  <a:pt x="17" y="38"/>
                </a:lnTo>
                <a:lnTo>
                  <a:pt x="14" y="36"/>
                </a:lnTo>
                <a:lnTo>
                  <a:pt x="13" y="36"/>
                </a:lnTo>
                <a:lnTo>
                  <a:pt x="12" y="31"/>
                </a:lnTo>
                <a:lnTo>
                  <a:pt x="12" y="14"/>
                </a:lnTo>
                <a:lnTo>
                  <a:pt x="21" y="14"/>
                </a:lnTo>
                <a:lnTo>
                  <a:pt x="21" y="8"/>
                </a:lnTo>
                <a:lnTo>
                  <a:pt x="12" y="8"/>
                </a:lnTo>
                <a:lnTo>
                  <a:pt x="12" y="0"/>
                </a:lnTo>
                <a:lnTo>
                  <a:pt x="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413"/>
          <p:cNvSpPr>
            <a:spLocks noEditPoints="1"/>
          </p:cNvSpPr>
          <p:nvPr/>
        </p:nvSpPr>
        <p:spPr bwMode="auto">
          <a:xfrm>
            <a:off x="3323035" y="5236369"/>
            <a:ext cx="36910" cy="40481"/>
          </a:xfrm>
          <a:custGeom>
            <a:avLst/>
            <a:gdLst>
              <a:gd name="T0" fmla="*/ 31 w 31"/>
              <a:gd name="T1" fmla="*/ 18 h 34"/>
              <a:gd name="T2" fmla="*/ 31 w 31"/>
              <a:gd name="T3" fmla="*/ 18 h 34"/>
              <a:gd name="T4" fmla="*/ 31 w 31"/>
              <a:gd name="T5" fmla="*/ 16 h 34"/>
              <a:gd name="T6" fmla="*/ 31 w 31"/>
              <a:gd name="T7" fmla="*/ 16 h 34"/>
              <a:gd name="T8" fmla="*/ 31 w 31"/>
              <a:gd name="T9" fmla="*/ 10 h 34"/>
              <a:gd name="T10" fmla="*/ 28 w 31"/>
              <a:gd name="T11" fmla="*/ 6 h 34"/>
              <a:gd name="T12" fmla="*/ 24 w 31"/>
              <a:gd name="T13" fmla="*/ 2 h 34"/>
              <a:gd name="T14" fmla="*/ 21 w 31"/>
              <a:gd name="T15" fmla="*/ 0 h 34"/>
              <a:gd name="T16" fmla="*/ 17 w 31"/>
              <a:gd name="T17" fmla="*/ 0 h 34"/>
              <a:gd name="T18" fmla="*/ 17 w 31"/>
              <a:gd name="T19" fmla="*/ 0 h 34"/>
              <a:gd name="T20" fmla="*/ 10 w 31"/>
              <a:gd name="T21" fmla="*/ 2 h 34"/>
              <a:gd name="T22" fmla="*/ 5 w 31"/>
              <a:gd name="T23" fmla="*/ 6 h 34"/>
              <a:gd name="T24" fmla="*/ 2 w 31"/>
              <a:gd name="T25" fmla="*/ 12 h 34"/>
              <a:gd name="T26" fmla="*/ 0 w 31"/>
              <a:gd name="T27" fmla="*/ 17 h 34"/>
              <a:gd name="T28" fmla="*/ 0 w 31"/>
              <a:gd name="T29" fmla="*/ 17 h 34"/>
              <a:gd name="T30" fmla="*/ 2 w 31"/>
              <a:gd name="T31" fmla="*/ 24 h 34"/>
              <a:gd name="T32" fmla="*/ 5 w 31"/>
              <a:gd name="T33" fmla="*/ 30 h 34"/>
              <a:gd name="T34" fmla="*/ 10 w 31"/>
              <a:gd name="T35" fmla="*/ 32 h 34"/>
              <a:gd name="T36" fmla="*/ 17 w 31"/>
              <a:gd name="T37" fmla="*/ 34 h 34"/>
              <a:gd name="T38" fmla="*/ 17 w 31"/>
              <a:gd name="T39" fmla="*/ 34 h 34"/>
              <a:gd name="T40" fmla="*/ 24 w 31"/>
              <a:gd name="T41" fmla="*/ 34 h 34"/>
              <a:gd name="T42" fmla="*/ 30 w 31"/>
              <a:gd name="T43" fmla="*/ 32 h 34"/>
              <a:gd name="T44" fmla="*/ 28 w 31"/>
              <a:gd name="T45" fmla="*/ 28 h 34"/>
              <a:gd name="T46" fmla="*/ 28 w 31"/>
              <a:gd name="T47" fmla="*/ 28 h 34"/>
              <a:gd name="T48" fmla="*/ 24 w 31"/>
              <a:gd name="T49" fmla="*/ 30 h 34"/>
              <a:gd name="T50" fmla="*/ 18 w 31"/>
              <a:gd name="T51" fmla="*/ 30 h 34"/>
              <a:gd name="T52" fmla="*/ 18 w 31"/>
              <a:gd name="T53" fmla="*/ 30 h 34"/>
              <a:gd name="T54" fmla="*/ 14 w 31"/>
              <a:gd name="T55" fmla="*/ 28 h 34"/>
              <a:gd name="T56" fmla="*/ 10 w 31"/>
              <a:gd name="T57" fmla="*/ 27 h 34"/>
              <a:gd name="T58" fmla="*/ 7 w 31"/>
              <a:gd name="T59" fmla="*/ 24 h 34"/>
              <a:gd name="T60" fmla="*/ 6 w 31"/>
              <a:gd name="T61" fmla="*/ 18 h 34"/>
              <a:gd name="T62" fmla="*/ 31 w 31"/>
              <a:gd name="T63" fmla="*/ 18 h 34"/>
              <a:gd name="T64" fmla="*/ 6 w 31"/>
              <a:gd name="T65" fmla="*/ 14 h 34"/>
              <a:gd name="T66" fmla="*/ 6 w 31"/>
              <a:gd name="T67" fmla="*/ 14 h 34"/>
              <a:gd name="T68" fmla="*/ 7 w 31"/>
              <a:gd name="T69" fmla="*/ 12 h 34"/>
              <a:gd name="T70" fmla="*/ 9 w 31"/>
              <a:gd name="T71" fmla="*/ 7 h 34"/>
              <a:gd name="T72" fmla="*/ 12 w 31"/>
              <a:gd name="T73" fmla="*/ 6 h 34"/>
              <a:gd name="T74" fmla="*/ 16 w 31"/>
              <a:gd name="T75" fmla="*/ 5 h 34"/>
              <a:gd name="T76" fmla="*/ 16 w 31"/>
              <a:gd name="T77" fmla="*/ 5 h 34"/>
              <a:gd name="T78" fmla="*/ 21 w 31"/>
              <a:gd name="T79" fmla="*/ 6 h 34"/>
              <a:gd name="T80" fmla="*/ 24 w 31"/>
              <a:gd name="T81" fmla="*/ 7 h 34"/>
              <a:gd name="T82" fmla="*/ 25 w 31"/>
              <a:gd name="T83" fmla="*/ 12 h 34"/>
              <a:gd name="T84" fmla="*/ 25 w 31"/>
              <a:gd name="T85" fmla="*/ 14 h 34"/>
              <a:gd name="T86" fmla="*/ 6 w 31"/>
              <a:gd name="T87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" h="34">
                <a:moveTo>
                  <a:pt x="31" y="18"/>
                </a:moveTo>
                <a:lnTo>
                  <a:pt x="31" y="18"/>
                </a:lnTo>
                <a:lnTo>
                  <a:pt x="31" y="16"/>
                </a:lnTo>
                <a:lnTo>
                  <a:pt x="31" y="16"/>
                </a:lnTo>
                <a:lnTo>
                  <a:pt x="31" y="10"/>
                </a:lnTo>
                <a:lnTo>
                  <a:pt x="28" y="6"/>
                </a:lnTo>
                <a:lnTo>
                  <a:pt x="24" y="2"/>
                </a:lnTo>
                <a:lnTo>
                  <a:pt x="21" y="0"/>
                </a:lnTo>
                <a:lnTo>
                  <a:pt x="17" y="0"/>
                </a:lnTo>
                <a:lnTo>
                  <a:pt x="17" y="0"/>
                </a:lnTo>
                <a:lnTo>
                  <a:pt x="10" y="2"/>
                </a:lnTo>
                <a:lnTo>
                  <a:pt x="5" y="6"/>
                </a:lnTo>
                <a:lnTo>
                  <a:pt x="2" y="12"/>
                </a:lnTo>
                <a:lnTo>
                  <a:pt x="0" y="17"/>
                </a:lnTo>
                <a:lnTo>
                  <a:pt x="0" y="17"/>
                </a:lnTo>
                <a:lnTo>
                  <a:pt x="2" y="24"/>
                </a:lnTo>
                <a:lnTo>
                  <a:pt x="5" y="30"/>
                </a:lnTo>
                <a:lnTo>
                  <a:pt x="10" y="32"/>
                </a:lnTo>
                <a:lnTo>
                  <a:pt x="17" y="34"/>
                </a:lnTo>
                <a:lnTo>
                  <a:pt x="17" y="34"/>
                </a:lnTo>
                <a:lnTo>
                  <a:pt x="24" y="34"/>
                </a:lnTo>
                <a:lnTo>
                  <a:pt x="30" y="32"/>
                </a:lnTo>
                <a:lnTo>
                  <a:pt x="28" y="28"/>
                </a:lnTo>
                <a:lnTo>
                  <a:pt x="28" y="28"/>
                </a:lnTo>
                <a:lnTo>
                  <a:pt x="24" y="30"/>
                </a:lnTo>
                <a:lnTo>
                  <a:pt x="18" y="30"/>
                </a:lnTo>
                <a:lnTo>
                  <a:pt x="18" y="30"/>
                </a:lnTo>
                <a:lnTo>
                  <a:pt x="14" y="28"/>
                </a:lnTo>
                <a:lnTo>
                  <a:pt x="10" y="27"/>
                </a:lnTo>
                <a:lnTo>
                  <a:pt x="7" y="24"/>
                </a:lnTo>
                <a:lnTo>
                  <a:pt x="6" y="18"/>
                </a:lnTo>
                <a:lnTo>
                  <a:pt x="31" y="18"/>
                </a:lnTo>
                <a:close/>
                <a:moveTo>
                  <a:pt x="6" y="14"/>
                </a:moveTo>
                <a:lnTo>
                  <a:pt x="6" y="14"/>
                </a:lnTo>
                <a:lnTo>
                  <a:pt x="7" y="12"/>
                </a:lnTo>
                <a:lnTo>
                  <a:pt x="9" y="7"/>
                </a:lnTo>
                <a:lnTo>
                  <a:pt x="12" y="6"/>
                </a:lnTo>
                <a:lnTo>
                  <a:pt x="16" y="5"/>
                </a:lnTo>
                <a:lnTo>
                  <a:pt x="16" y="5"/>
                </a:lnTo>
                <a:lnTo>
                  <a:pt x="21" y="6"/>
                </a:lnTo>
                <a:lnTo>
                  <a:pt x="24" y="7"/>
                </a:lnTo>
                <a:lnTo>
                  <a:pt x="25" y="12"/>
                </a:lnTo>
                <a:lnTo>
                  <a:pt x="25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414"/>
          <p:cNvSpPr>
            <a:spLocks/>
          </p:cNvSpPr>
          <p:nvPr/>
        </p:nvSpPr>
        <p:spPr bwMode="auto">
          <a:xfrm>
            <a:off x="3369469" y="5236369"/>
            <a:ext cx="20241" cy="40481"/>
          </a:xfrm>
          <a:custGeom>
            <a:avLst/>
            <a:gdLst>
              <a:gd name="T0" fmla="*/ 0 w 17"/>
              <a:gd name="T1" fmla="*/ 34 h 34"/>
              <a:gd name="T2" fmla="*/ 6 w 17"/>
              <a:gd name="T3" fmla="*/ 34 h 34"/>
              <a:gd name="T4" fmla="*/ 6 w 17"/>
              <a:gd name="T5" fmla="*/ 16 h 34"/>
              <a:gd name="T6" fmla="*/ 6 w 17"/>
              <a:gd name="T7" fmla="*/ 16 h 34"/>
              <a:gd name="T8" fmla="*/ 7 w 17"/>
              <a:gd name="T9" fmla="*/ 13 h 34"/>
              <a:gd name="T10" fmla="*/ 7 w 17"/>
              <a:gd name="T11" fmla="*/ 13 h 34"/>
              <a:gd name="T12" fmla="*/ 7 w 17"/>
              <a:gd name="T13" fmla="*/ 10 h 34"/>
              <a:gd name="T14" fmla="*/ 10 w 17"/>
              <a:gd name="T15" fmla="*/ 7 h 34"/>
              <a:gd name="T16" fmla="*/ 13 w 17"/>
              <a:gd name="T17" fmla="*/ 6 h 34"/>
              <a:gd name="T18" fmla="*/ 16 w 17"/>
              <a:gd name="T19" fmla="*/ 6 h 34"/>
              <a:gd name="T20" fmla="*/ 16 w 17"/>
              <a:gd name="T21" fmla="*/ 6 h 34"/>
              <a:gd name="T22" fmla="*/ 17 w 17"/>
              <a:gd name="T23" fmla="*/ 6 h 34"/>
              <a:gd name="T24" fmla="*/ 17 w 17"/>
              <a:gd name="T25" fmla="*/ 0 h 34"/>
              <a:gd name="T26" fmla="*/ 17 w 17"/>
              <a:gd name="T27" fmla="*/ 0 h 34"/>
              <a:gd name="T28" fmla="*/ 16 w 17"/>
              <a:gd name="T29" fmla="*/ 0 h 34"/>
              <a:gd name="T30" fmla="*/ 16 w 17"/>
              <a:gd name="T31" fmla="*/ 0 h 34"/>
              <a:gd name="T32" fmla="*/ 13 w 17"/>
              <a:gd name="T33" fmla="*/ 0 h 34"/>
              <a:gd name="T34" fmla="*/ 10 w 17"/>
              <a:gd name="T35" fmla="*/ 2 h 34"/>
              <a:gd name="T36" fmla="*/ 7 w 17"/>
              <a:gd name="T37" fmla="*/ 5 h 34"/>
              <a:gd name="T38" fmla="*/ 6 w 17"/>
              <a:gd name="T39" fmla="*/ 7 h 34"/>
              <a:gd name="T40" fmla="*/ 6 w 17"/>
              <a:gd name="T41" fmla="*/ 7 h 34"/>
              <a:gd name="T42" fmla="*/ 6 w 17"/>
              <a:gd name="T43" fmla="*/ 0 h 34"/>
              <a:gd name="T44" fmla="*/ 0 w 17"/>
              <a:gd name="T45" fmla="*/ 0 h 34"/>
              <a:gd name="T46" fmla="*/ 0 w 17"/>
              <a:gd name="T47" fmla="*/ 0 h 34"/>
              <a:gd name="T48" fmla="*/ 0 w 17"/>
              <a:gd name="T49" fmla="*/ 12 h 34"/>
              <a:gd name="T50" fmla="*/ 0 w 17"/>
              <a:gd name="T5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" h="34">
                <a:moveTo>
                  <a:pt x="0" y="34"/>
                </a:moveTo>
                <a:lnTo>
                  <a:pt x="6" y="34"/>
                </a:lnTo>
                <a:lnTo>
                  <a:pt x="6" y="16"/>
                </a:lnTo>
                <a:lnTo>
                  <a:pt x="6" y="16"/>
                </a:lnTo>
                <a:lnTo>
                  <a:pt x="7" y="13"/>
                </a:lnTo>
                <a:lnTo>
                  <a:pt x="7" y="13"/>
                </a:lnTo>
                <a:lnTo>
                  <a:pt x="7" y="10"/>
                </a:lnTo>
                <a:lnTo>
                  <a:pt x="10" y="7"/>
                </a:lnTo>
                <a:lnTo>
                  <a:pt x="13" y="6"/>
                </a:lnTo>
                <a:lnTo>
                  <a:pt x="16" y="6"/>
                </a:lnTo>
                <a:lnTo>
                  <a:pt x="16" y="6"/>
                </a:lnTo>
                <a:lnTo>
                  <a:pt x="17" y="6"/>
                </a:lnTo>
                <a:lnTo>
                  <a:pt x="17" y="0"/>
                </a:lnTo>
                <a:lnTo>
                  <a:pt x="17" y="0"/>
                </a:lnTo>
                <a:lnTo>
                  <a:pt x="16" y="0"/>
                </a:lnTo>
                <a:lnTo>
                  <a:pt x="16" y="0"/>
                </a:lnTo>
                <a:lnTo>
                  <a:pt x="13" y="0"/>
                </a:lnTo>
                <a:lnTo>
                  <a:pt x="10" y="2"/>
                </a:lnTo>
                <a:lnTo>
                  <a:pt x="7" y="5"/>
                </a:lnTo>
                <a:lnTo>
                  <a:pt x="6" y="7"/>
                </a:lnTo>
                <a:lnTo>
                  <a:pt x="6" y="7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415"/>
          <p:cNvSpPr>
            <a:spLocks noEditPoints="1"/>
          </p:cNvSpPr>
          <p:nvPr/>
        </p:nvSpPr>
        <p:spPr bwMode="auto">
          <a:xfrm>
            <a:off x="3398044" y="5222082"/>
            <a:ext cx="8335" cy="54769"/>
          </a:xfrm>
          <a:custGeom>
            <a:avLst/>
            <a:gdLst>
              <a:gd name="T0" fmla="*/ 7 w 7"/>
              <a:gd name="T1" fmla="*/ 46 h 46"/>
              <a:gd name="T2" fmla="*/ 7 w 7"/>
              <a:gd name="T3" fmla="*/ 12 h 46"/>
              <a:gd name="T4" fmla="*/ 0 w 7"/>
              <a:gd name="T5" fmla="*/ 12 h 46"/>
              <a:gd name="T6" fmla="*/ 0 w 7"/>
              <a:gd name="T7" fmla="*/ 46 h 46"/>
              <a:gd name="T8" fmla="*/ 7 w 7"/>
              <a:gd name="T9" fmla="*/ 46 h 46"/>
              <a:gd name="T10" fmla="*/ 4 w 7"/>
              <a:gd name="T11" fmla="*/ 0 h 46"/>
              <a:gd name="T12" fmla="*/ 4 w 7"/>
              <a:gd name="T13" fmla="*/ 0 h 46"/>
              <a:gd name="T14" fmla="*/ 0 w 7"/>
              <a:gd name="T15" fmla="*/ 1 h 46"/>
              <a:gd name="T16" fmla="*/ 0 w 7"/>
              <a:gd name="T17" fmla="*/ 4 h 46"/>
              <a:gd name="T18" fmla="*/ 0 w 7"/>
              <a:gd name="T19" fmla="*/ 4 h 46"/>
              <a:gd name="T20" fmla="*/ 0 w 7"/>
              <a:gd name="T21" fmla="*/ 7 h 46"/>
              <a:gd name="T22" fmla="*/ 3 w 7"/>
              <a:gd name="T23" fmla="*/ 8 h 46"/>
              <a:gd name="T24" fmla="*/ 3 w 7"/>
              <a:gd name="T25" fmla="*/ 8 h 46"/>
              <a:gd name="T26" fmla="*/ 7 w 7"/>
              <a:gd name="T27" fmla="*/ 7 h 46"/>
              <a:gd name="T28" fmla="*/ 7 w 7"/>
              <a:gd name="T29" fmla="*/ 4 h 46"/>
              <a:gd name="T30" fmla="*/ 7 w 7"/>
              <a:gd name="T31" fmla="*/ 4 h 46"/>
              <a:gd name="T32" fmla="*/ 7 w 7"/>
              <a:gd name="T33" fmla="*/ 1 h 46"/>
              <a:gd name="T34" fmla="*/ 4 w 7"/>
              <a:gd name="T35" fmla="*/ 0 h 46"/>
              <a:gd name="T36" fmla="*/ 4 w 7"/>
              <a:gd name="T3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46">
                <a:moveTo>
                  <a:pt x="7" y="46"/>
                </a:moveTo>
                <a:lnTo>
                  <a:pt x="7" y="12"/>
                </a:lnTo>
                <a:lnTo>
                  <a:pt x="0" y="12"/>
                </a:lnTo>
                <a:lnTo>
                  <a:pt x="0" y="46"/>
                </a:lnTo>
                <a:lnTo>
                  <a:pt x="7" y="46"/>
                </a:lnTo>
                <a:close/>
                <a:moveTo>
                  <a:pt x="4" y="0"/>
                </a:move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0" y="4"/>
                </a:lnTo>
                <a:lnTo>
                  <a:pt x="0" y="7"/>
                </a:lnTo>
                <a:lnTo>
                  <a:pt x="3" y="8"/>
                </a:lnTo>
                <a:lnTo>
                  <a:pt x="3" y="8"/>
                </a:lnTo>
                <a:lnTo>
                  <a:pt x="7" y="7"/>
                </a:lnTo>
                <a:lnTo>
                  <a:pt x="7" y="4"/>
                </a:lnTo>
                <a:lnTo>
                  <a:pt x="7" y="4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416"/>
          <p:cNvSpPr>
            <a:spLocks noEditPoints="1"/>
          </p:cNvSpPr>
          <p:nvPr/>
        </p:nvSpPr>
        <p:spPr bwMode="auto">
          <a:xfrm>
            <a:off x="3415904" y="5222082"/>
            <a:ext cx="39291" cy="54769"/>
          </a:xfrm>
          <a:custGeom>
            <a:avLst/>
            <a:gdLst>
              <a:gd name="T0" fmla="*/ 17 w 33"/>
              <a:gd name="T1" fmla="*/ 12 h 46"/>
              <a:gd name="T2" fmla="*/ 4 w 33"/>
              <a:gd name="T3" fmla="*/ 17 h 46"/>
              <a:gd name="T4" fmla="*/ 0 w 33"/>
              <a:gd name="T5" fmla="*/ 29 h 46"/>
              <a:gd name="T6" fmla="*/ 1 w 33"/>
              <a:gd name="T7" fmla="*/ 36 h 46"/>
              <a:gd name="T8" fmla="*/ 10 w 33"/>
              <a:gd name="T9" fmla="*/ 44 h 46"/>
              <a:gd name="T10" fmla="*/ 17 w 33"/>
              <a:gd name="T11" fmla="*/ 46 h 46"/>
              <a:gd name="T12" fmla="*/ 28 w 33"/>
              <a:gd name="T13" fmla="*/ 42 h 46"/>
              <a:gd name="T14" fmla="*/ 33 w 33"/>
              <a:gd name="T15" fmla="*/ 33 h 46"/>
              <a:gd name="T16" fmla="*/ 33 w 33"/>
              <a:gd name="T17" fmla="*/ 29 h 46"/>
              <a:gd name="T18" fmla="*/ 29 w 33"/>
              <a:gd name="T19" fmla="*/ 17 h 46"/>
              <a:gd name="T20" fmla="*/ 17 w 33"/>
              <a:gd name="T21" fmla="*/ 12 h 46"/>
              <a:gd name="T22" fmla="*/ 17 w 33"/>
              <a:gd name="T23" fmla="*/ 17 h 46"/>
              <a:gd name="T24" fmla="*/ 22 w 33"/>
              <a:gd name="T25" fmla="*/ 18 h 46"/>
              <a:gd name="T26" fmla="*/ 26 w 33"/>
              <a:gd name="T27" fmla="*/ 25 h 46"/>
              <a:gd name="T28" fmla="*/ 28 w 33"/>
              <a:gd name="T29" fmla="*/ 29 h 46"/>
              <a:gd name="T30" fmla="*/ 24 w 33"/>
              <a:gd name="T31" fmla="*/ 37 h 46"/>
              <a:gd name="T32" fmla="*/ 17 w 33"/>
              <a:gd name="T33" fmla="*/ 42 h 46"/>
              <a:gd name="T34" fmla="*/ 13 w 33"/>
              <a:gd name="T35" fmla="*/ 40 h 46"/>
              <a:gd name="T36" fmla="*/ 7 w 33"/>
              <a:gd name="T37" fmla="*/ 35 h 46"/>
              <a:gd name="T38" fmla="*/ 6 w 33"/>
              <a:gd name="T39" fmla="*/ 29 h 46"/>
              <a:gd name="T40" fmla="*/ 8 w 33"/>
              <a:gd name="T41" fmla="*/ 21 h 46"/>
              <a:gd name="T42" fmla="*/ 17 w 33"/>
              <a:gd name="T43" fmla="*/ 17 h 46"/>
              <a:gd name="T44" fmla="*/ 10 w 33"/>
              <a:gd name="T45" fmla="*/ 7 h 46"/>
              <a:gd name="T46" fmla="*/ 13 w 33"/>
              <a:gd name="T47" fmla="*/ 7 h 46"/>
              <a:gd name="T48" fmla="*/ 14 w 33"/>
              <a:gd name="T49" fmla="*/ 4 h 46"/>
              <a:gd name="T50" fmla="*/ 10 w 33"/>
              <a:gd name="T51" fmla="*/ 0 h 46"/>
              <a:gd name="T52" fmla="*/ 7 w 33"/>
              <a:gd name="T53" fmla="*/ 1 h 46"/>
              <a:gd name="T54" fmla="*/ 7 w 33"/>
              <a:gd name="T55" fmla="*/ 4 h 46"/>
              <a:gd name="T56" fmla="*/ 10 w 33"/>
              <a:gd name="T57" fmla="*/ 7 h 46"/>
              <a:gd name="T58" fmla="*/ 24 w 33"/>
              <a:gd name="T59" fmla="*/ 7 h 46"/>
              <a:gd name="T60" fmla="*/ 26 w 33"/>
              <a:gd name="T61" fmla="*/ 7 h 46"/>
              <a:gd name="T62" fmla="*/ 26 w 33"/>
              <a:gd name="T63" fmla="*/ 4 h 46"/>
              <a:gd name="T64" fmla="*/ 24 w 33"/>
              <a:gd name="T65" fmla="*/ 0 h 46"/>
              <a:gd name="T66" fmla="*/ 21 w 33"/>
              <a:gd name="T67" fmla="*/ 1 h 46"/>
              <a:gd name="T68" fmla="*/ 19 w 33"/>
              <a:gd name="T69" fmla="*/ 4 h 46"/>
              <a:gd name="T70" fmla="*/ 24 w 33"/>
              <a:gd name="T71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" h="46">
                <a:moveTo>
                  <a:pt x="17" y="12"/>
                </a:moveTo>
                <a:lnTo>
                  <a:pt x="17" y="12"/>
                </a:lnTo>
                <a:lnTo>
                  <a:pt x="10" y="14"/>
                </a:lnTo>
                <a:lnTo>
                  <a:pt x="4" y="17"/>
                </a:lnTo>
                <a:lnTo>
                  <a:pt x="1" y="22"/>
                </a:lnTo>
                <a:lnTo>
                  <a:pt x="0" y="29"/>
                </a:lnTo>
                <a:lnTo>
                  <a:pt x="0" y="29"/>
                </a:lnTo>
                <a:lnTo>
                  <a:pt x="1" y="36"/>
                </a:lnTo>
                <a:lnTo>
                  <a:pt x="4" y="42"/>
                </a:lnTo>
                <a:lnTo>
                  <a:pt x="10" y="44"/>
                </a:lnTo>
                <a:lnTo>
                  <a:pt x="17" y="46"/>
                </a:lnTo>
                <a:lnTo>
                  <a:pt x="17" y="46"/>
                </a:lnTo>
                <a:lnTo>
                  <a:pt x="22" y="44"/>
                </a:lnTo>
                <a:lnTo>
                  <a:pt x="28" y="42"/>
                </a:lnTo>
                <a:lnTo>
                  <a:pt x="32" y="36"/>
                </a:lnTo>
                <a:lnTo>
                  <a:pt x="33" y="33"/>
                </a:lnTo>
                <a:lnTo>
                  <a:pt x="33" y="29"/>
                </a:lnTo>
                <a:lnTo>
                  <a:pt x="33" y="29"/>
                </a:lnTo>
                <a:lnTo>
                  <a:pt x="33" y="22"/>
                </a:lnTo>
                <a:lnTo>
                  <a:pt x="29" y="17"/>
                </a:lnTo>
                <a:lnTo>
                  <a:pt x="24" y="14"/>
                </a:lnTo>
                <a:lnTo>
                  <a:pt x="17" y="12"/>
                </a:lnTo>
                <a:lnTo>
                  <a:pt x="17" y="12"/>
                </a:lnTo>
                <a:close/>
                <a:moveTo>
                  <a:pt x="17" y="17"/>
                </a:moveTo>
                <a:lnTo>
                  <a:pt x="17" y="17"/>
                </a:lnTo>
                <a:lnTo>
                  <a:pt x="22" y="18"/>
                </a:lnTo>
                <a:lnTo>
                  <a:pt x="25" y="21"/>
                </a:lnTo>
                <a:lnTo>
                  <a:pt x="26" y="25"/>
                </a:lnTo>
                <a:lnTo>
                  <a:pt x="28" y="29"/>
                </a:lnTo>
                <a:lnTo>
                  <a:pt x="28" y="29"/>
                </a:lnTo>
                <a:lnTo>
                  <a:pt x="26" y="35"/>
                </a:lnTo>
                <a:lnTo>
                  <a:pt x="24" y="37"/>
                </a:lnTo>
                <a:lnTo>
                  <a:pt x="21" y="40"/>
                </a:lnTo>
                <a:lnTo>
                  <a:pt x="17" y="42"/>
                </a:lnTo>
                <a:lnTo>
                  <a:pt x="17" y="42"/>
                </a:lnTo>
                <a:lnTo>
                  <a:pt x="13" y="40"/>
                </a:lnTo>
                <a:lnTo>
                  <a:pt x="8" y="37"/>
                </a:lnTo>
                <a:lnTo>
                  <a:pt x="7" y="35"/>
                </a:lnTo>
                <a:lnTo>
                  <a:pt x="6" y="29"/>
                </a:lnTo>
                <a:lnTo>
                  <a:pt x="6" y="29"/>
                </a:lnTo>
                <a:lnTo>
                  <a:pt x="7" y="25"/>
                </a:lnTo>
                <a:lnTo>
                  <a:pt x="8" y="21"/>
                </a:lnTo>
                <a:lnTo>
                  <a:pt x="13" y="18"/>
                </a:lnTo>
                <a:lnTo>
                  <a:pt x="17" y="17"/>
                </a:lnTo>
                <a:lnTo>
                  <a:pt x="17" y="17"/>
                </a:lnTo>
                <a:close/>
                <a:moveTo>
                  <a:pt x="10" y="7"/>
                </a:moveTo>
                <a:lnTo>
                  <a:pt x="10" y="7"/>
                </a:lnTo>
                <a:lnTo>
                  <a:pt x="13" y="7"/>
                </a:lnTo>
                <a:lnTo>
                  <a:pt x="14" y="4"/>
                </a:lnTo>
                <a:lnTo>
                  <a:pt x="14" y="4"/>
                </a:lnTo>
                <a:lnTo>
                  <a:pt x="13" y="1"/>
                </a:lnTo>
                <a:lnTo>
                  <a:pt x="10" y="0"/>
                </a:lnTo>
                <a:lnTo>
                  <a:pt x="10" y="0"/>
                </a:lnTo>
                <a:lnTo>
                  <a:pt x="7" y="1"/>
                </a:lnTo>
                <a:lnTo>
                  <a:pt x="7" y="4"/>
                </a:lnTo>
                <a:lnTo>
                  <a:pt x="7" y="4"/>
                </a:lnTo>
                <a:lnTo>
                  <a:pt x="7" y="7"/>
                </a:lnTo>
                <a:lnTo>
                  <a:pt x="10" y="7"/>
                </a:lnTo>
                <a:lnTo>
                  <a:pt x="10" y="7"/>
                </a:lnTo>
                <a:close/>
                <a:moveTo>
                  <a:pt x="24" y="7"/>
                </a:moveTo>
                <a:lnTo>
                  <a:pt x="24" y="7"/>
                </a:lnTo>
                <a:lnTo>
                  <a:pt x="26" y="7"/>
                </a:lnTo>
                <a:lnTo>
                  <a:pt x="26" y="4"/>
                </a:lnTo>
                <a:lnTo>
                  <a:pt x="26" y="4"/>
                </a:lnTo>
                <a:lnTo>
                  <a:pt x="26" y="1"/>
                </a:lnTo>
                <a:lnTo>
                  <a:pt x="24" y="0"/>
                </a:lnTo>
                <a:lnTo>
                  <a:pt x="24" y="0"/>
                </a:lnTo>
                <a:lnTo>
                  <a:pt x="21" y="1"/>
                </a:lnTo>
                <a:lnTo>
                  <a:pt x="19" y="4"/>
                </a:lnTo>
                <a:lnTo>
                  <a:pt x="19" y="4"/>
                </a:lnTo>
                <a:lnTo>
                  <a:pt x="21" y="7"/>
                </a:lnTo>
                <a:lnTo>
                  <a:pt x="24" y="7"/>
                </a:lnTo>
                <a:lnTo>
                  <a:pt x="24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417"/>
          <p:cNvSpPr>
            <a:spLocks/>
          </p:cNvSpPr>
          <p:nvPr/>
        </p:nvSpPr>
        <p:spPr bwMode="auto">
          <a:xfrm>
            <a:off x="5128022" y="5126832"/>
            <a:ext cx="34529" cy="55960"/>
          </a:xfrm>
          <a:custGeom>
            <a:avLst/>
            <a:gdLst>
              <a:gd name="T0" fmla="*/ 0 w 29"/>
              <a:gd name="T1" fmla="*/ 43 h 47"/>
              <a:gd name="T2" fmla="*/ 0 w 29"/>
              <a:gd name="T3" fmla="*/ 43 h 47"/>
              <a:gd name="T4" fmla="*/ 6 w 29"/>
              <a:gd name="T5" fmla="*/ 45 h 47"/>
              <a:gd name="T6" fmla="*/ 13 w 29"/>
              <a:gd name="T7" fmla="*/ 47 h 47"/>
              <a:gd name="T8" fmla="*/ 13 w 29"/>
              <a:gd name="T9" fmla="*/ 47 h 47"/>
              <a:gd name="T10" fmla="*/ 21 w 29"/>
              <a:gd name="T11" fmla="*/ 45 h 47"/>
              <a:gd name="T12" fmla="*/ 25 w 29"/>
              <a:gd name="T13" fmla="*/ 43 h 47"/>
              <a:gd name="T14" fmla="*/ 29 w 29"/>
              <a:gd name="T15" fmla="*/ 38 h 47"/>
              <a:gd name="T16" fmla="*/ 29 w 29"/>
              <a:gd name="T17" fmla="*/ 33 h 47"/>
              <a:gd name="T18" fmla="*/ 29 w 29"/>
              <a:gd name="T19" fmla="*/ 33 h 47"/>
              <a:gd name="T20" fmla="*/ 29 w 29"/>
              <a:gd name="T21" fmla="*/ 29 h 47"/>
              <a:gd name="T22" fmla="*/ 26 w 29"/>
              <a:gd name="T23" fmla="*/ 26 h 47"/>
              <a:gd name="T24" fmla="*/ 22 w 29"/>
              <a:gd name="T25" fmla="*/ 22 h 47"/>
              <a:gd name="T26" fmla="*/ 17 w 29"/>
              <a:gd name="T27" fmla="*/ 20 h 47"/>
              <a:gd name="T28" fmla="*/ 17 w 29"/>
              <a:gd name="T29" fmla="*/ 20 h 47"/>
              <a:gd name="T30" fmla="*/ 10 w 29"/>
              <a:gd name="T31" fmla="*/ 16 h 47"/>
              <a:gd name="T32" fmla="*/ 8 w 29"/>
              <a:gd name="T33" fmla="*/ 15 h 47"/>
              <a:gd name="T34" fmla="*/ 7 w 29"/>
              <a:gd name="T35" fmla="*/ 12 h 47"/>
              <a:gd name="T36" fmla="*/ 7 w 29"/>
              <a:gd name="T37" fmla="*/ 12 h 47"/>
              <a:gd name="T38" fmla="*/ 8 w 29"/>
              <a:gd name="T39" fmla="*/ 9 h 47"/>
              <a:gd name="T40" fmla="*/ 10 w 29"/>
              <a:gd name="T41" fmla="*/ 6 h 47"/>
              <a:gd name="T42" fmla="*/ 13 w 29"/>
              <a:gd name="T43" fmla="*/ 5 h 47"/>
              <a:gd name="T44" fmla="*/ 17 w 29"/>
              <a:gd name="T45" fmla="*/ 5 h 47"/>
              <a:gd name="T46" fmla="*/ 17 w 29"/>
              <a:gd name="T47" fmla="*/ 5 h 47"/>
              <a:gd name="T48" fmla="*/ 22 w 29"/>
              <a:gd name="T49" fmla="*/ 5 h 47"/>
              <a:gd name="T50" fmla="*/ 26 w 29"/>
              <a:gd name="T51" fmla="*/ 6 h 47"/>
              <a:gd name="T52" fmla="*/ 28 w 29"/>
              <a:gd name="T53" fmla="*/ 2 h 47"/>
              <a:gd name="T54" fmla="*/ 28 w 29"/>
              <a:gd name="T55" fmla="*/ 2 h 47"/>
              <a:gd name="T56" fmla="*/ 24 w 29"/>
              <a:gd name="T57" fmla="*/ 1 h 47"/>
              <a:gd name="T58" fmla="*/ 17 w 29"/>
              <a:gd name="T59" fmla="*/ 0 h 47"/>
              <a:gd name="T60" fmla="*/ 17 w 29"/>
              <a:gd name="T61" fmla="*/ 0 h 47"/>
              <a:gd name="T62" fmla="*/ 11 w 29"/>
              <a:gd name="T63" fmla="*/ 1 h 47"/>
              <a:gd name="T64" fmla="*/ 6 w 29"/>
              <a:gd name="T65" fmla="*/ 4 h 47"/>
              <a:gd name="T66" fmla="*/ 3 w 29"/>
              <a:gd name="T67" fmla="*/ 6 h 47"/>
              <a:gd name="T68" fmla="*/ 2 w 29"/>
              <a:gd name="T69" fmla="*/ 12 h 47"/>
              <a:gd name="T70" fmla="*/ 2 w 29"/>
              <a:gd name="T71" fmla="*/ 12 h 47"/>
              <a:gd name="T72" fmla="*/ 2 w 29"/>
              <a:gd name="T73" fmla="*/ 16 h 47"/>
              <a:gd name="T74" fmla="*/ 4 w 29"/>
              <a:gd name="T75" fmla="*/ 20 h 47"/>
              <a:gd name="T76" fmla="*/ 8 w 29"/>
              <a:gd name="T77" fmla="*/ 23 h 47"/>
              <a:gd name="T78" fmla="*/ 14 w 29"/>
              <a:gd name="T79" fmla="*/ 24 h 47"/>
              <a:gd name="T80" fmla="*/ 14 w 29"/>
              <a:gd name="T81" fmla="*/ 24 h 47"/>
              <a:gd name="T82" fmla="*/ 18 w 29"/>
              <a:gd name="T83" fmla="*/ 26 h 47"/>
              <a:gd name="T84" fmla="*/ 21 w 29"/>
              <a:gd name="T85" fmla="*/ 29 h 47"/>
              <a:gd name="T86" fmla="*/ 22 w 29"/>
              <a:gd name="T87" fmla="*/ 31 h 47"/>
              <a:gd name="T88" fmla="*/ 24 w 29"/>
              <a:gd name="T89" fmla="*/ 34 h 47"/>
              <a:gd name="T90" fmla="*/ 24 w 29"/>
              <a:gd name="T91" fmla="*/ 34 h 47"/>
              <a:gd name="T92" fmla="*/ 22 w 29"/>
              <a:gd name="T93" fmla="*/ 37 h 47"/>
              <a:gd name="T94" fmla="*/ 21 w 29"/>
              <a:gd name="T95" fmla="*/ 40 h 47"/>
              <a:gd name="T96" fmla="*/ 18 w 29"/>
              <a:gd name="T97" fmla="*/ 41 h 47"/>
              <a:gd name="T98" fmla="*/ 13 w 29"/>
              <a:gd name="T99" fmla="*/ 41 h 47"/>
              <a:gd name="T100" fmla="*/ 13 w 29"/>
              <a:gd name="T101" fmla="*/ 41 h 47"/>
              <a:gd name="T102" fmla="*/ 7 w 29"/>
              <a:gd name="T103" fmla="*/ 40 h 47"/>
              <a:gd name="T104" fmla="*/ 2 w 29"/>
              <a:gd name="T105" fmla="*/ 38 h 47"/>
              <a:gd name="T106" fmla="*/ 0 w 29"/>
              <a:gd name="T107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" h="47">
                <a:moveTo>
                  <a:pt x="0" y="43"/>
                </a:moveTo>
                <a:lnTo>
                  <a:pt x="0" y="43"/>
                </a:lnTo>
                <a:lnTo>
                  <a:pt x="6" y="45"/>
                </a:lnTo>
                <a:lnTo>
                  <a:pt x="13" y="47"/>
                </a:lnTo>
                <a:lnTo>
                  <a:pt x="13" y="47"/>
                </a:lnTo>
                <a:lnTo>
                  <a:pt x="21" y="45"/>
                </a:lnTo>
                <a:lnTo>
                  <a:pt x="25" y="43"/>
                </a:lnTo>
                <a:lnTo>
                  <a:pt x="29" y="38"/>
                </a:lnTo>
                <a:lnTo>
                  <a:pt x="29" y="33"/>
                </a:lnTo>
                <a:lnTo>
                  <a:pt x="29" y="33"/>
                </a:lnTo>
                <a:lnTo>
                  <a:pt x="29" y="29"/>
                </a:lnTo>
                <a:lnTo>
                  <a:pt x="26" y="26"/>
                </a:lnTo>
                <a:lnTo>
                  <a:pt x="22" y="22"/>
                </a:lnTo>
                <a:lnTo>
                  <a:pt x="17" y="20"/>
                </a:lnTo>
                <a:lnTo>
                  <a:pt x="17" y="20"/>
                </a:lnTo>
                <a:lnTo>
                  <a:pt x="10" y="16"/>
                </a:lnTo>
                <a:lnTo>
                  <a:pt x="8" y="15"/>
                </a:lnTo>
                <a:lnTo>
                  <a:pt x="7" y="12"/>
                </a:lnTo>
                <a:lnTo>
                  <a:pt x="7" y="12"/>
                </a:lnTo>
                <a:lnTo>
                  <a:pt x="8" y="9"/>
                </a:lnTo>
                <a:lnTo>
                  <a:pt x="10" y="6"/>
                </a:lnTo>
                <a:lnTo>
                  <a:pt x="13" y="5"/>
                </a:lnTo>
                <a:lnTo>
                  <a:pt x="17" y="5"/>
                </a:lnTo>
                <a:lnTo>
                  <a:pt x="17" y="5"/>
                </a:lnTo>
                <a:lnTo>
                  <a:pt x="22" y="5"/>
                </a:lnTo>
                <a:lnTo>
                  <a:pt x="26" y="6"/>
                </a:lnTo>
                <a:lnTo>
                  <a:pt x="28" y="2"/>
                </a:lnTo>
                <a:lnTo>
                  <a:pt x="28" y="2"/>
                </a:lnTo>
                <a:lnTo>
                  <a:pt x="24" y="1"/>
                </a:lnTo>
                <a:lnTo>
                  <a:pt x="17" y="0"/>
                </a:lnTo>
                <a:lnTo>
                  <a:pt x="17" y="0"/>
                </a:lnTo>
                <a:lnTo>
                  <a:pt x="11" y="1"/>
                </a:lnTo>
                <a:lnTo>
                  <a:pt x="6" y="4"/>
                </a:lnTo>
                <a:lnTo>
                  <a:pt x="3" y="6"/>
                </a:lnTo>
                <a:lnTo>
                  <a:pt x="2" y="12"/>
                </a:lnTo>
                <a:lnTo>
                  <a:pt x="2" y="12"/>
                </a:lnTo>
                <a:lnTo>
                  <a:pt x="2" y="16"/>
                </a:lnTo>
                <a:lnTo>
                  <a:pt x="4" y="20"/>
                </a:lnTo>
                <a:lnTo>
                  <a:pt x="8" y="23"/>
                </a:lnTo>
                <a:lnTo>
                  <a:pt x="14" y="24"/>
                </a:lnTo>
                <a:lnTo>
                  <a:pt x="14" y="24"/>
                </a:lnTo>
                <a:lnTo>
                  <a:pt x="18" y="26"/>
                </a:lnTo>
                <a:lnTo>
                  <a:pt x="21" y="29"/>
                </a:lnTo>
                <a:lnTo>
                  <a:pt x="22" y="31"/>
                </a:lnTo>
                <a:lnTo>
                  <a:pt x="24" y="34"/>
                </a:lnTo>
                <a:lnTo>
                  <a:pt x="24" y="34"/>
                </a:lnTo>
                <a:lnTo>
                  <a:pt x="22" y="37"/>
                </a:lnTo>
                <a:lnTo>
                  <a:pt x="21" y="40"/>
                </a:lnTo>
                <a:lnTo>
                  <a:pt x="18" y="41"/>
                </a:lnTo>
                <a:lnTo>
                  <a:pt x="13" y="41"/>
                </a:lnTo>
                <a:lnTo>
                  <a:pt x="13" y="41"/>
                </a:lnTo>
                <a:lnTo>
                  <a:pt x="7" y="40"/>
                </a:lnTo>
                <a:lnTo>
                  <a:pt x="2" y="38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418"/>
          <p:cNvSpPr>
            <a:spLocks noEditPoints="1"/>
          </p:cNvSpPr>
          <p:nvPr/>
        </p:nvSpPr>
        <p:spPr bwMode="auto">
          <a:xfrm>
            <a:off x="5173266" y="5128022"/>
            <a:ext cx="9525" cy="52388"/>
          </a:xfrm>
          <a:custGeom>
            <a:avLst/>
            <a:gdLst>
              <a:gd name="T0" fmla="*/ 6 w 8"/>
              <a:gd name="T1" fmla="*/ 44 h 44"/>
              <a:gd name="T2" fmla="*/ 6 w 8"/>
              <a:gd name="T3" fmla="*/ 12 h 44"/>
              <a:gd name="T4" fmla="*/ 0 w 8"/>
              <a:gd name="T5" fmla="*/ 12 h 44"/>
              <a:gd name="T6" fmla="*/ 0 w 8"/>
              <a:gd name="T7" fmla="*/ 44 h 44"/>
              <a:gd name="T8" fmla="*/ 6 w 8"/>
              <a:gd name="T9" fmla="*/ 44 h 44"/>
              <a:gd name="T10" fmla="*/ 4 w 8"/>
              <a:gd name="T11" fmla="*/ 0 h 44"/>
              <a:gd name="T12" fmla="*/ 4 w 8"/>
              <a:gd name="T13" fmla="*/ 0 h 44"/>
              <a:gd name="T14" fmla="*/ 1 w 8"/>
              <a:gd name="T15" fmla="*/ 0 h 44"/>
              <a:gd name="T16" fmla="*/ 0 w 8"/>
              <a:gd name="T17" fmla="*/ 3 h 44"/>
              <a:gd name="T18" fmla="*/ 0 w 8"/>
              <a:gd name="T19" fmla="*/ 3 h 44"/>
              <a:gd name="T20" fmla="*/ 1 w 8"/>
              <a:gd name="T21" fmla="*/ 5 h 44"/>
              <a:gd name="T22" fmla="*/ 4 w 8"/>
              <a:gd name="T23" fmla="*/ 7 h 44"/>
              <a:gd name="T24" fmla="*/ 4 w 8"/>
              <a:gd name="T25" fmla="*/ 7 h 44"/>
              <a:gd name="T26" fmla="*/ 6 w 8"/>
              <a:gd name="T27" fmla="*/ 5 h 44"/>
              <a:gd name="T28" fmla="*/ 8 w 8"/>
              <a:gd name="T29" fmla="*/ 3 h 44"/>
              <a:gd name="T30" fmla="*/ 8 w 8"/>
              <a:gd name="T31" fmla="*/ 3 h 44"/>
              <a:gd name="T32" fmla="*/ 6 w 8"/>
              <a:gd name="T33" fmla="*/ 0 h 44"/>
              <a:gd name="T34" fmla="*/ 4 w 8"/>
              <a:gd name="T35" fmla="*/ 0 h 44"/>
              <a:gd name="T36" fmla="*/ 4 w 8"/>
              <a:gd name="T3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44">
                <a:moveTo>
                  <a:pt x="6" y="44"/>
                </a:moveTo>
                <a:lnTo>
                  <a:pt x="6" y="12"/>
                </a:lnTo>
                <a:lnTo>
                  <a:pt x="0" y="12"/>
                </a:lnTo>
                <a:lnTo>
                  <a:pt x="0" y="44"/>
                </a:lnTo>
                <a:lnTo>
                  <a:pt x="6" y="44"/>
                </a:lnTo>
                <a:close/>
                <a:moveTo>
                  <a:pt x="4" y="0"/>
                </a:moveTo>
                <a:lnTo>
                  <a:pt x="4" y="0"/>
                </a:lnTo>
                <a:lnTo>
                  <a:pt x="1" y="0"/>
                </a:lnTo>
                <a:lnTo>
                  <a:pt x="0" y="3"/>
                </a:lnTo>
                <a:lnTo>
                  <a:pt x="0" y="3"/>
                </a:lnTo>
                <a:lnTo>
                  <a:pt x="1" y="5"/>
                </a:lnTo>
                <a:lnTo>
                  <a:pt x="4" y="7"/>
                </a:lnTo>
                <a:lnTo>
                  <a:pt x="4" y="7"/>
                </a:lnTo>
                <a:lnTo>
                  <a:pt x="6" y="5"/>
                </a:lnTo>
                <a:lnTo>
                  <a:pt x="8" y="3"/>
                </a:lnTo>
                <a:lnTo>
                  <a:pt x="8" y="3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419"/>
          <p:cNvSpPr>
            <a:spLocks/>
          </p:cNvSpPr>
          <p:nvPr/>
        </p:nvSpPr>
        <p:spPr bwMode="auto">
          <a:xfrm>
            <a:off x="5191125" y="5141119"/>
            <a:ext cx="27385" cy="41672"/>
          </a:xfrm>
          <a:custGeom>
            <a:avLst/>
            <a:gdLst>
              <a:gd name="T0" fmla="*/ 0 w 23"/>
              <a:gd name="T1" fmla="*/ 32 h 35"/>
              <a:gd name="T2" fmla="*/ 0 w 23"/>
              <a:gd name="T3" fmla="*/ 32 h 35"/>
              <a:gd name="T4" fmla="*/ 4 w 23"/>
              <a:gd name="T5" fmla="*/ 33 h 35"/>
              <a:gd name="T6" fmla="*/ 10 w 23"/>
              <a:gd name="T7" fmla="*/ 35 h 35"/>
              <a:gd name="T8" fmla="*/ 10 w 23"/>
              <a:gd name="T9" fmla="*/ 35 h 35"/>
              <a:gd name="T10" fmla="*/ 15 w 23"/>
              <a:gd name="T11" fmla="*/ 33 h 35"/>
              <a:gd name="T12" fmla="*/ 19 w 23"/>
              <a:gd name="T13" fmla="*/ 32 h 35"/>
              <a:gd name="T14" fmla="*/ 22 w 23"/>
              <a:gd name="T15" fmla="*/ 28 h 35"/>
              <a:gd name="T16" fmla="*/ 23 w 23"/>
              <a:gd name="T17" fmla="*/ 25 h 35"/>
              <a:gd name="T18" fmla="*/ 23 w 23"/>
              <a:gd name="T19" fmla="*/ 25 h 35"/>
              <a:gd name="T20" fmla="*/ 22 w 23"/>
              <a:gd name="T21" fmla="*/ 21 h 35"/>
              <a:gd name="T22" fmla="*/ 21 w 23"/>
              <a:gd name="T23" fmla="*/ 18 h 35"/>
              <a:gd name="T24" fmla="*/ 18 w 23"/>
              <a:gd name="T25" fmla="*/ 17 h 35"/>
              <a:gd name="T26" fmla="*/ 14 w 23"/>
              <a:gd name="T27" fmla="*/ 15 h 35"/>
              <a:gd name="T28" fmla="*/ 14 w 23"/>
              <a:gd name="T29" fmla="*/ 15 h 35"/>
              <a:gd name="T30" fmla="*/ 8 w 23"/>
              <a:gd name="T31" fmla="*/ 12 h 35"/>
              <a:gd name="T32" fmla="*/ 7 w 23"/>
              <a:gd name="T33" fmla="*/ 11 h 35"/>
              <a:gd name="T34" fmla="*/ 7 w 23"/>
              <a:gd name="T35" fmla="*/ 10 h 35"/>
              <a:gd name="T36" fmla="*/ 7 w 23"/>
              <a:gd name="T37" fmla="*/ 10 h 35"/>
              <a:gd name="T38" fmla="*/ 8 w 23"/>
              <a:gd name="T39" fmla="*/ 6 h 35"/>
              <a:gd name="T40" fmla="*/ 12 w 23"/>
              <a:gd name="T41" fmla="*/ 4 h 35"/>
              <a:gd name="T42" fmla="*/ 12 w 23"/>
              <a:gd name="T43" fmla="*/ 4 h 35"/>
              <a:gd name="T44" fmla="*/ 16 w 23"/>
              <a:gd name="T45" fmla="*/ 6 h 35"/>
              <a:gd name="T46" fmla="*/ 19 w 23"/>
              <a:gd name="T47" fmla="*/ 7 h 35"/>
              <a:gd name="T48" fmla="*/ 22 w 23"/>
              <a:gd name="T49" fmla="*/ 3 h 35"/>
              <a:gd name="T50" fmla="*/ 22 w 23"/>
              <a:gd name="T51" fmla="*/ 3 h 35"/>
              <a:gd name="T52" fmla="*/ 18 w 23"/>
              <a:gd name="T53" fmla="*/ 1 h 35"/>
              <a:gd name="T54" fmla="*/ 12 w 23"/>
              <a:gd name="T55" fmla="*/ 0 h 35"/>
              <a:gd name="T56" fmla="*/ 12 w 23"/>
              <a:gd name="T57" fmla="*/ 0 h 35"/>
              <a:gd name="T58" fmla="*/ 8 w 23"/>
              <a:gd name="T59" fmla="*/ 1 h 35"/>
              <a:gd name="T60" fmla="*/ 4 w 23"/>
              <a:gd name="T61" fmla="*/ 3 h 35"/>
              <a:gd name="T62" fmla="*/ 1 w 23"/>
              <a:gd name="T63" fmla="*/ 7 h 35"/>
              <a:gd name="T64" fmla="*/ 1 w 23"/>
              <a:gd name="T65" fmla="*/ 10 h 35"/>
              <a:gd name="T66" fmla="*/ 1 w 23"/>
              <a:gd name="T67" fmla="*/ 10 h 35"/>
              <a:gd name="T68" fmla="*/ 1 w 23"/>
              <a:gd name="T69" fmla="*/ 12 h 35"/>
              <a:gd name="T70" fmla="*/ 3 w 23"/>
              <a:gd name="T71" fmla="*/ 15 h 35"/>
              <a:gd name="T72" fmla="*/ 5 w 23"/>
              <a:gd name="T73" fmla="*/ 17 h 35"/>
              <a:gd name="T74" fmla="*/ 10 w 23"/>
              <a:gd name="T75" fmla="*/ 19 h 35"/>
              <a:gd name="T76" fmla="*/ 10 w 23"/>
              <a:gd name="T77" fmla="*/ 19 h 35"/>
              <a:gd name="T78" fmla="*/ 15 w 23"/>
              <a:gd name="T79" fmla="*/ 22 h 35"/>
              <a:gd name="T80" fmla="*/ 16 w 23"/>
              <a:gd name="T81" fmla="*/ 24 h 35"/>
              <a:gd name="T82" fmla="*/ 16 w 23"/>
              <a:gd name="T83" fmla="*/ 25 h 35"/>
              <a:gd name="T84" fmla="*/ 16 w 23"/>
              <a:gd name="T85" fmla="*/ 25 h 35"/>
              <a:gd name="T86" fmla="*/ 16 w 23"/>
              <a:gd name="T87" fmla="*/ 26 h 35"/>
              <a:gd name="T88" fmla="*/ 15 w 23"/>
              <a:gd name="T89" fmla="*/ 28 h 35"/>
              <a:gd name="T90" fmla="*/ 12 w 23"/>
              <a:gd name="T91" fmla="*/ 29 h 35"/>
              <a:gd name="T92" fmla="*/ 10 w 23"/>
              <a:gd name="T93" fmla="*/ 29 h 35"/>
              <a:gd name="T94" fmla="*/ 10 w 23"/>
              <a:gd name="T95" fmla="*/ 29 h 35"/>
              <a:gd name="T96" fmla="*/ 5 w 23"/>
              <a:gd name="T97" fmla="*/ 29 h 35"/>
              <a:gd name="T98" fmla="*/ 1 w 23"/>
              <a:gd name="T99" fmla="*/ 28 h 35"/>
              <a:gd name="T100" fmla="*/ 0 w 23"/>
              <a:gd name="T101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" h="35">
                <a:moveTo>
                  <a:pt x="0" y="32"/>
                </a:moveTo>
                <a:lnTo>
                  <a:pt x="0" y="32"/>
                </a:lnTo>
                <a:lnTo>
                  <a:pt x="4" y="33"/>
                </a:lnTo>
                <a:lnTo>
                  <a:pt x="10" y="35"/>
                </a:lnTo>
                <a:lnTo>
                  <a:pt x="10" y="35"/>
                </a:lnTo>
                <a:lnTo>
                  <a:pt x="15" y="33"/>
                </a:lnTo>
                <a:lnTo>
                  <a:pt x="19" y="32"/>
                </a:lnTo>
                <a:lnTo>
                  <a:pt x="22" y="28"/>
                </a:lnTo>
                <a:lnTo>
                  <a:pt x="23" y="25"/>
                </a:lnTo>
                <a:lnTo>
                  <a:pt x="23" y="25"/>
                </a:lnTo>
                <a:lnTo>
                  <a:pt x="22" y="21"/>
                </a:lnTo>
                <a:lnTo>
                  <a:pt x="21" y="18"/>
                </a:lnTo>
                <a:lnTo>
                  <a:pt x="18" y="17"/>
                </a:lnTo>
                <a:lnTo>
                  <a:pt x="14" y="15"/>
                </a:lnTo>
                <a:lnTo>
                  <a:pt x="14" y="15"/>
                </a:lnTo>
                <a:lnTo>
                  <a:pt x="8" y="12"/>
                </a:lnTo>
                <a:lnTo>
                  <a:pt x="7" y="11"/>
                </a:lnTo>
                <a:lnTo>
                  <a:pt x="7" y="10"/>
                </a:lnTo>
                <a:lnTo>
                  <a:pt x="7" y="10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6" y="6"/>
                </a:lnTo>
                <a:lnTo>
                  <a:pt x="19" y="7"/>
                </a:lnTo>
                <a:lnTo>
                  <a:pt x="22" y="3"/>
                </a:lnTo>
                <a:lnTo>
                  <a:pt x="22" y="3"/>
                </a:lnTo>
                <a:lnTo>
                  <a:pt x="18" y="1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1" y="7"/>
                </a:lnTo>
                <a:lnTo>
                  <a:pt x="1" y="10"/>
                </a:lnTo>
                <a:lnTo>
                  <a:pt x="1" y="10"/>
                </a:lnTo>
                <a:lnTo>
                  <a:pt x="1" y="12"/>
                </a:lnTo>
                <a:lnTo>
                  <a:pt x="3" y="15"/>
                </a:lnTo>
                <a:lnTo>
                  <a:pt x="5" y="17"/>
                </a:lnTo>
                <a:lnTo>
                  <a:pt x="10" y="19"/>
                </a:lnTo>
                <a:lnTo>
                  <a:pt x="10" y="19"/>
                </a:lnTo>
                <a:lnTo>
                  <a:pt x="15" y="22"/>
                </a:lnTo>
                <a:lnTo>
                  <a:pt x="16" y="24"/>
                </a:lnTo>
                <a:lnTo>
                  <a:pt x="16" y="25"/>
                </a:lnTo>
                <a:lnTo>
                  <a:pt x="16" y="25"/>
                </a:lnTo>
                <a:lnTo>
                  <a:pt x="16" y="26"/>
                </a:lnTo>
                <a:lnTo>
                  <a:pt x="15" y="28"/>
                </a:lnTo>
                <a:lnTo>
                  <a:pt x="12" y="29"/>
                </a:lnTo>
                <a:lnTo>
                  <a:pt x="10" y="29"/>
                </a:lnTo>
                <a:lnTo>
                  <a:pt x="10" y="29"/>
                </a:lnTo>
                <a:lnTo>
                  <a:pt x="5" y="29"/>
                </a:lnTo>
                <a:lnTo>
                  <a:pt x="1" y="28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420"/>
          <p:cNvSpPr>
            <a:spLocks noEditPoints="1"/>
          </p:cNvSpPr>
          <p:nvPr/>
        </p:nvSpPr>
        <p:spPr bwMode="auto">
          <a:xfrm>
            <a:off x="5224462" y="5128023"/>
            <a:ext cx="34529" cy="54769"/>
          </a:xfrm>
          <a:custGeom>
            <a:avLst/>
            <a:gdLst>
              <a:gd name="T0" fmla="*/ 29 w 29"/>
              <a:gd name="T1" fmla="*/ 44 h 46"/>
              <a:gd name="T2" fmla="*/ 27 w 29"/>
              <a:gd name="T3" fmla="*/ 25 h 46"/>
              <a:gd name="T4" fmla="*/ 27 w 29"/>
              <a:gd name="T5" fmla="*/ 19 h 46"/>
              <a:gd name="T6" fmla="*/ 20 w 29"/>
              <a:gd name="T7" fmla="*/ 12 h 46"/>
              <a:gd name="T8" fmla="*/ 15 w 29"/>
              <a:gd name="T9" fmla="*/ 11 h 46"/>
              <a:gd name="T10" fmla="*/ 2 w 29"/>
              <a:gd name="T11" fmla="*/ 14 h 46"/>
              <a:gd name="T12" fmla="*/ 4 w 29"/>
              <a:gd name="T13" fmla="*/ 18 h 46"/>
              <a:gd name="T14" fmla="*/ 13 w 29"/>
              <a:gd name="T15" fmla="*/ 15 h 46"/>
              <a:gd name="T16" fmla="*/ 18 w 29"/>
              <a:gd name="T17" fmla="*/ 17 h 46"/>
              <a:gd name="T18" fmla="*/ 20 w 29"/>
              <a:gd name="T19" fmla="*/ 21 h 46"/>
              <a:gd name="T20" fmla="*/ 22 w 29"/>
              <a:gd name="T21" fmla="*/ 23 h 46"/>
              <a:gd name="T22" fmla="*/ 12 w 29"/>
              <a:gd name="T23" fmla="*/ 25 h 46"/>
              <a:gd name="T24" fmla="*/ 1 w 29"/>
              <a:gd name="T25" fmla="*/ 30 h 46"/>
              <a:gd name="T26" fmla="*/ 0 w 29"/>
              <a:gd name="T27" fmla="*/ 36 h 46"/>
              <a:gd name="T28" fmla="*/ 2 w 29"/>
              <a:gd name="T29" fmla="*/ 43 h 46"/>
              <a:gd name="T30" fmla="*/ 11 w 29"/>
              <a:gd name="T31" fmla="*/ 46 h 46"/>
              <a:gd name="T32" fmla="*/ 18 w 29"/>
              <a:gd name="T33" fmla="*/ 44 h 46"/>
              <a:gd name="T34" fmla="*/ 22 w 29"/>
              <a:gd name="T35" fmla="*/ 40 h 46"/>
              <a:gd name="T36" fmla="*/ 29 w 29"/>
              <a:gd name="T37" fmla="*/ 44 h 46"/>
              <a:gd name="T38" fmla="*/ 22 w 29"/>
              <a:gd name="T39" fmla="*/ 33 h 46"/>
              <a:gd name="T40" fmla="*/ 20 w 29"/>
              <a:gd name="T41" fmla="*/ 36 h 46"/>
              <a:gd name="T42" fmla="*/ 16 w 29"/>
              <a:gd name="T43" fmla="*/ 40 h 46"/>
              <a:gd name="T44" fmla="*/ 12 w 29"/>
              <a:gd name="T45" fmla="*/ 40 h 46"/>
              <a:gd name="T46" fmla="*/ 6 w 29"/>
              <a:gd name="T47" fmla="*/ 37 h 46"/>
              <a:gd name="T48" fmla="*/ 6 w 29"/>
              <a:gd name="T49" fmla="*/ 35 h 46"/>
              <a:gd name="T50" fmla="*/ 12 w 29"/>
              <a:gd name="T51" fmla="*/ 29 h 46"/>
              <a:gd name="T52" fmla="*/ 22 w 29"/>
              <a:gd name="T53" fmla="*/ 28 h 46"/>
              <a:gd name="T54" fmla="*/ 8 w 29"/>
              <a:gd name="T55" fmla="*/ 7 h 46"/>
              <a:gd name="T56" fmla="*/ 11 w 29"/>
              <a:gd name="T57" fmla="*/ 5 h 46"/>
              <a:gd name="T58" fmla="*/ 12 w 29"/>
              <a:gd name="T59" fmla="*/ 3 h 46"/>
              <a:gd name="T60" fmla="*/ 8 w 29"/>
              <a:gd name="T61" fmla="*/ 0 h 46"/>
              <a:gd name="T62" fmla="*/ 6 w 29"/>
              <a:gd name="T63" fmla="*/ 1 h 46"/>
              <a:gd name="T64" fmla="*/ 5 w 29"/>
              <a:gd name="T65" fmla="*/ 3 h 46"/>
              <a:gd name="T66" fmla="*/ 8 w 29"/>
              <a:gd name="T67" fmla="*/ 7 h 46"/>
              <a:gd name="T68" fmla="*/ 22 w 29"/>
              <a:gd name="T69" fmla="*/ 7 h 46"/>
              <a:gd name="T70" fmla="*/ 25 w 29"/>
              <a:gd name="T71" fmla="*/ 5 h 46"/>
              <a:gd name="T72" fmla="*/ 26 w 29"/>
              <a:gd name="T73" fmla="*/ 3 h 46"/>
              <a:gd name="T74" fmla="*/ 22 w 29"/>
              <a:gd name="T75" fmla="*/ 0 h 46"/>
              <a:gd name="T76" fmla="*/ 19 w 29"/>
              <a:gd name="T77" fmla="*/ 1 h 46"/>
              <a:gd name="T78" fmla="*/ 18 w 29"/>
              <a:gd name="T79" fmla="*/ 3 h 46"/>
              <a:gd name="T80" fmla="*/ 22 w 29"/>
              <a:gd name="T81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" h="46">
                <a:moveTo>
                  <a:pt x="29" y="44"/>
                </a:moveTo>
                <a:lnTo>
                  <a:pt x="29" y="44"/>
                </a:lnTo>
                <a:lnTo>
                  <a:pt x="27" y="37"/>
                </a:lnTo>
                <a:lnTo>
                  <a:pt x="27" y="25"/>
                </a:lnTo>
                <a:lnTo>
                  <a:pt x="27" y="25"/>
                </a:lnTo>
                <a:lnTo>
                  <a:pt x="27" y="19"/>
                </a:lnTo>
                <a:lnTo>
                  <a:pt x="25" y="15"/>
                </a:lnTo>
                <a:lnTo>
                  <a:pt x="20" y="12"/>
                </a:lnTo>
                <a:lnTo>
                  <a:pt x="15" y="11"/>
                </a:lnTo>
                <a:lnTo>
                  <a:pt x="15" y="11"/>
                </a:lnTo>
                <a:lnTo>
                  <a:pt x="8" y="12"/>
                </a:lnTo>
                <a:lnTo>
                  <a:pt x="2" y="14"/>
                </a:lnTo>
                <a:lnTo>
                  <a:pt x="4" y="18"/>
                </a:lnTo>
                <a:lnTo>
                  <a:pt x="4" y="18"/>
                </a:lnTo>
                <a:lnTo>
                  <a:pt x="8" y="17"/>
                </a:lnTo>
                <a:lnTo>
                  <a:pt x="13" y="15"/>
                </a:lnTo>
                <a:lnTo>
                  <a:pt x="13" y="15"/>
                </a:lnTo>
                <a:lnTo>
                  <a:pt x="18" y="17"/>
                </a:lnTo>
                <a:lnTo>
                  <a:pt x="20" y="18"/>
                </a:lnTo>
                <a:lnTo>
                  <a:pt x="20" y="21"/>
                </a:lnTo>
                <a:lnTo>
                  <a:pt x="22" y="23"/>
                </a:lnTo>
                <a:lnTo>
                  <a:pt x="22" y="23"/>
                </a:lnTo>
                <a:lnTo>
                  <a:pt x="22" y="23"/>
                </a:lnTo>
                <a:lnTo>
                  <a:pt x="12" y="25"/>
                </a:lnTo>
                <a:lnTo>
                  <a:pt x="5" y="26"/>
                </a:lnTo>
                <a:lnTo>
                  <a:pt x="1" y="30"/>
                </a:lnTo>
                <a:lnTo>
                  <a:pt x="0" y="36"/>
                </a:lnTo>
                <a:lnTo>
                  <a:pt x="0" y="36"/>
                </a:lnTo>
                <a:lnTo>
                  <a:pt x="1" y="39"/>
                </a:lnTo>
                <a:lnTo>
                  <a:pt x="2" y="43"/>
                </a:lnTo>
                <a:lnTo>
                  <a:pt x="6" y="44"/>
                </a:lnTo>
                <a:lnTo>
                  <a:pt x="11" y="46"/>
                </a:lnTo>
                <a:lnTo>
                  <a:pt x="11" y="46"/>
                </a:lnTo>
                <a:lnTo>
                  <a:pt x="18" y="44"/>
                </a:lnTo>
                <a:lnTo>
                  <a:pt x="22" y="40"/>
                </a:lnTo>
                <a:lnTo>
                  <a:pt x="22" y="40"/>
                </a:lnTo>
                <a:lnTo>
                  <a:pt x="22" y="44"/>
                </a:lnTo>
                <a:lnTo>
                  <a:pt x="29" y="44"/>
                </a:lnTo>
                <a:close/>
                <a:moveTo>
                  <a:pt x="22" y="33"/>
                </a:moveTo>
                <a:lnTo>
                  <a:pt x="22" y="33"/>
                </a:lnTo>
                <a:lnTo>
                  <a:pt x="20" y="36"/>
                </a:lnTo>
                <a:lnTo>
                  <a:pt x="20" y="36"/>
                </a:lnTo>
                <a:lnTo>
                  <a:pt x="18" y="39"/>
                </a:lnTo>
                <a:lnTo>
                  <a:pt x="16" y="40"/>
                </a:lnTo>
                <a:lnTo>
                  <a:pt x="12" y="40"/>
                </a:lnTo>
                <a:lnTo>
                  <a:pt x="12" y="40"/>
                </a:lnTo>
                <a:lnTo>
                  <a:pt x="8" y="39"/>
                </a:lnTo>
                <a:lnTo>
                  <a:pt x="6" y="37"/>
                </a:lnTo>
                <a:lnTo>
                  <a:pt x="6" y="35"/>
                </a:lnTo>
                <a:lnTo>
                  <a:pt x="6" y="35"/>
                </a:lnTo>
                <a:lnTo>
                  <a:pt x="8" y="32"/>
                </a:lnTo>
                <a:lnTo>
                  <a:pt x="12" y="29"/>
                </a:lnTo>
                <a:lnTo>
                  <a:pt x="16" y="28"/>
                </a:lnTo>
                <a:lnTo>
                  <a:pt x="22" y="28"/>
                </a:lnTo>
                <a:lnTo>
                  <a:pt x="22" y="33"/>
                </a:lnTo>
                <a:close/>
                <a:moveTo>
                  <a:pt x="8" y="7"/>
                </a:moveTo>
                <a:lnTo>
                  <a:pt x="8" y="7"/>
                </a:lnTo>
                <a:lnTo>
                  <a:pt x="11" y="5"/>
                </a:lnTo>
                <a:lnTo>
                  <a:pt x="12" y="3"/>
                </a:lnTo>
                <a:lnTo>
                  <a:pt x="12" y="3"/>
                </a:lnTo>
                <a:lnTo>
                  <a:pt x="11" y="1"/>
                </a:lnTo>
                <a:lnTo>
                  <a:pt x="8" y="0"/>
                </a:lnTo>
                <a:lnTo>
                  <a:pt x="8" y="0"/>
                </a:lnTo>
                <a:lnTo>
                  <a:pt x="6" y="1"/>
                </a:lnTo>
                <a:lnTo>
                  <a:pt x="5" y="3"/>
                </a:lnTo>
                <a:lnTo>
                  <a:pt x="5" y="3"/>
                </a:lnTo>
                <a:lnTo>
                  <a:pt x="5" y="5"/>
                </a:lnTo>
                <a:lnTo>
                  <a:pt x="8" y="7"/>
                </a:lnTo>
                <a:lnTo>
                  <a:pt x="8" y="7"/>
                </a:lnTo>
                <a:close/>
                <a:moveTo>
                  <a:pt x="22" y="7"/>
                </a:moveTo>
                <a:lnTo>
                  <a:pt x="22" y="7"/>
                </a:lnTo>
                <a:lnTo>
                  <a:pt x="25" y="5"/>
                </a:lnTo>
                <a:lnTo>
                  <a:pt x="26" y="3"/>
                </a:lnTo>
                <a:lnTo>
                  <a:pt x="26" y="3"/>
                </a:lnTo>
                <a:lnTo>
                  <a:pt x="25" y="1"/>
                </a:lnTo>
                <a:lnTo>
                  <a:pt x="22" y="0"/>
                </a:lnTo>
                <a:lnTo>
                  <a:pt x="22" y="0"/>
                </a:lnTo>
                <a:lnTo>
                  <a:pt x="19" y="1"/>
                </a:lnTo>
                <a:lnTo>
                  <a:pt x="18" y="3"/>
                </a:lnTo>
                <a:lnTo>
                  <a:pt x="18" y="3"/>
                </a:lnTo>
                <a:lnTo>
                  <a:pt x="19" y="5"/>
                </a:lnTo>
                <a:lnTo>
                  <a:pt x="22" y="7"/>
                </a:lnTo>
                <a:lnTo>
                  <a:pt x="2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421"/>
          <p:cNvSpPr>
            <a:spLocks/>
          </p:cNvSpPr>
          <p:nvPr/>
        </p:nvSpPr>
        <p:spPr bwMode="auto">
          <a:xfrm>
            <a:off x="5268517" y="5141119"/>
            <a:ext cx="60722" cy="39291"/>
          </a:xfrm>
          <a:custGeom>
            <a:avLst/>
            <a:gdLst>
              <a:gd name="T0" fmla="*/ 1 w 51"/>
              <a:gd name="T1" fmla="*/ 33 h 33"/>
              <a:gd name="T2" fmla="*/ 7 w 51"/>
              <a:gd name="T3" fmla="*/ 33 h 33"/>
              <a:gd name="T4" fmla="*/ 7 w 51"/>
              <a:gd name="T5" fmla="*/ 14 h 33"/>
              <a:gd name="T6" fmla="*/ 7 w 51"/>
              <a:gd name="T7" fmla="*/ 14 h 33"/>
              <a:gd name="T8" fmla="*/ 7 w 51"/>
              <a:gd name="T9" fmla="*/ 11 h 33"/>
              <a:gd name="T10" fmla="*/ 7 w 51"/>
              <a:gd name="T11" fmla="*/ 11 h 33"/>
              <a:gd name="T12" fmla="*/ 11 w 51"/>
              <a:gd name="T13" fmla="*/ 7 h 33"/>
              <a:gd name="T14" fmla="*/ 12 w 51"/>
              <a:gd name="T15" fmla="*/ 6 h 33"/>
              <a:gd name="T16" fmla="*/ 15 w 51"/>
              <a:gd name="T17" fmla="*/ 6 h 33"/>
              <a:gd name="T18" fmla="*/ 15 w 51"/>
              <a:gd name="T19" fmla="*/ 6 h 33"/>
              <a:gd name="T20" fmla="*/ 18 w 51"/>
              <a:gd name="T21" fmla="*/ 6 h 33"/>
              <a:gd name="T22" fmla="*/ 21 w 51"/>
              <a:gd name="T23" fmla="*/ 8 h 33"/>
              <a:gd name="T24" fmla="*/ 22 w 51"/>
              <a:gd name="T25" fmla="*/ 11 h 33"/>
              <a:gd name="T26" fmla="*/ 22 w 51"/>
              <a:gd name="T27" fmla="*/ 14 h 33"/>
              <a:gd name="T28" fmla="*/ 22 w 51"/>
              <a:gd name="T29" fmla="*/ 33 h 33"/>
              <a:gd name="T30" fmla="*/ 29 w 51"/>
              <a:gd name="T31" fmla="*/ 33 h 33"/>
              <a:gd name="T32" fmla="*/ 29 w 51"/>
              <a:gd name="T33" fmla="*/ 14 h 33"/>
              <a:gd name="T34" fmla="*/ 29 w 51"/>
              <a:gd name="T35" fmla="*/ 14 h 33"/>
              <a:gd name="T36" fmla="*/ 29 w 51"/>
              <a:gd name="T37" fmla="*/ 11 h 33"/>
              <a:gd name="T38" fmla="*/ 29 w 51"/>
              <a:gd name="T39" fmla="*/ 11 h 33"/>
              <a:gd name="T40" fmla="*/ 32 w 51"/>
              <a:gd name="T41" fmla="*/ 7 h 33"/>
              <a:gd name="T42" fmla="*/ 35 w 51"/>
              <a:gd name="T43" fmla="*/ 6 h 33"/>
              <a:gd name="T44" fmla="*/ 37 w 51"/>
              <a:gd name="T45" fmla="*/ 6 h 33"/>
              <a:gd name="T46" fmla="*/ 37 w 51"/>
              <a:gd name="T47" fmla="*/ 6 h 33"/>
              <a:gd name="T48" fmla="*/ 40 w 51"/>
              <a:gd name="T49" fmla="*/ 6 h 33"/>
              <a:gd name="T50" fmla="*/ 43 w 51"/>
              <a:gd name="T51" fmla="*/ 8 h 33"/>
              <a:gd name="T52" fmla="*/ 44 w 51"/>
              <a:gd name="T53" fmla="*/ 11 h 33"/>
              <a:gd name="T54" fmla="*/ 44 w 51"/>
              <a:gd name="T55" fmla="*/ 15 h 33"/>
              <a:gd name="T56" fmla="*/ 44 w 51"/>
              <a:gd name="T57" fmla="*/ 33 h 33"/>
              <a:gd name="T58" fmla="*/ 51 w 51"/>
              <a:gd name="T59" fmla="*/ 33 h 33"/>
              <a:gd name="T60" fmla="*/ 51 w 51"/>
              <a:gd name="T61" fmla="*/ 14 h 33"/>
              <a:gd name="T62" fmla="*/ 51 w 51"/>
              <a:gd name="T63" fmla="*/ 14 h 33"/>
              <a:gd name="T64" fmla="*/ 50 w 51"/>
              <a:gd name="T65" fmla="*/ 7 h 33"/>
              <a:gd name="T66" fmla="*/ 47 w 51"/>
              <a:gd name="T67" fmla="*/ 3 h 33"/>
              <a:gd name="T68" fmla="*/ 43 w 51"/>
              <a:gd name="T69" fmla="*/ 1 h 33"/>
              <a:gd name="T70" fmla="*/ 39 w 51"/>
              <a:gd name="T71" fmla="*/ 0 h 33"/>
              <a:gd name="T72" fmla="*/ 39 w 51"/>
              <a:gd name="T73" fmla="*/ 0 h 33"/>
              <a:gd name="T74" fmla="*/ 35 w 51"/>
              <a:gd name="T75" fmla="*/ 1 h 33"/>
              <a:gd name="T76" fmla="*/ 32 w 51"/>
              <a:gd name="T77" fmla="*/ 3 h 33"/>
              <a:gd name="T78" fmla="*/ 32 w 51"/>
              <a:gd name="T79" fmla="*/ 3 h 33"/>
              <a:gd name="T80" fmla="*/ 28 w 51"/>
              <a:gd name="T81" fmla="*/ 7 h 33"/>
              <a:gd name="T82" fmla="*/ 28 w 51"/>
              <a:gd name="T83" fmla="*/ 7 h 33"/>
              <a:gd name="T84" fmla="*/ 28 w 51"/>
              <a:gd name="T85" fmla="*/ 7 h 33"/>
              <a:gd name="T86" fmla="*/ 26 w 51"/>
              <a:gd name="T87" fmla="*/ 4 h 33"/>
              <a:gd name="T88" fmla="*/ 24 w 51"/>
              <a:gd name="T89" fmla="*/ 3 h 33"/>
              <a:gd name="T90" fmla="*/ 21 w 51"/>
              <a:gd name="T91" fmla="*/ 1 h 33"/>
              <a:gd name="T92" fmla="*/ 18 w 51"/>
              <a:gd name="T93" fmla="*/ 0 h 33"/>
              <a:gd name="T94" fmla="*/ 18 w 51"/>
              <a:gd name="T95" fmla="*/ 0 h 33"/>
              <a:gd name="T96" fmla="*/ 14 w 51"/>
              <a:gd name="T97" fmla="*/ 1 h 33"/>
              <a:gd name="T98" fmla="*/ 11 w 51"/>
              <a:gd name="T99" fmla="*/ 3 h 33"/>
              <a:gd name="T100" fmla="*/ 7 w 51"/>
              <a:gd name="T101" fmla="*/ 7 h 33"/>
              <a:gd name="T102" fmla="*/ 7 w 51"/>
              <a:gd name="T103" fmla="*/ 7 h 33"/>
              <a:gd name="T104" fmla="*/ 6 w 51"/>
              <a:gd name="T105" fmla="*/ 1 h 33"/>
              <a:gd name="T106" fmla="*/ 0 w 51"/>
              <a:gd name="T107" fmla="*/ 1 h 33"/>
              <a:gd name="T108" fmla="*/ 0 w 51"/>
              <a:gd name="T109" fmla="*/ 1 h 33"/>
              <a:gd name="T110" fmla="*/ 1 w 51"/>
              <a:gd name="T111" fmla="*/ 10 h 33"/>
              <a:gd name="T112" fmla="*/ 1 w 51"/>
              <a:gd name="T1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" h="33">
                <a:moveTo>
                  <a:pt x="1" y="33"/>
                </a:moveTo>
                <a:lnTo>
                  <a:pt x="7" y="33"/>
                </a:lnTo>
                <a:lnTo>
                  <a:pt x="7" y="14"/>
                </a:lnTo>
                <a:lnTo>
                  <a:pt x="7" y="14"/>
                </a:lnTo>
                <a:lnTo>
                  <a:pt x="7" y="11"/>
                </a:lnTo>
                <a:lnTo>
                  <a:pt x="7" y="11"/>
                </a:lnTo>
                <a:lnTo>
                  <a:pt x="11" y="7"/>
                </a:lnTo>
                <a:lnTo>
                  <a:pt x="12" y="6"/>
                </a:lnTo>
                <a:lnTo>
                  <a:pt x="15" y="6"/>
                </a:lnTo>
                <a:lnTo>
                  <a:pt x="15" y="6"/>
                </a:lnTo>
                <a:lnTo>
                  <a:pt x="18" y="6"/>
                </a:lnTo>
                <a:lnTo>
                  <a:pt x="21" y="8"/>
                </a:lnTo>
                <a:lnTo>
                  <a:pt x="22" y="11"/>
                </a:lnTo>
                <a:lnTo>
                  <a:pt x="22" y="14"/>
                </a:lnTo>
                <a:lnTo>
                  <a:pt x="22" y="33"/>
                </a:lnTo>
                <a:lnTo>
                  <a:pt x="29" y="33"/>
                </a:lnTo>
                <a:lnTo>
                  <a:pt x="29" y="14"/>
                </a:lnTo>
                <a:lnTo>
                  <a:pt x="29" y="14"/>
                </a:lnTo>
                <a:lnTo>
                  <a:pt x="29" y="11"/>
                </a:lnTo>
                <a:lnTo>
                  <a:pt x="29" y="11"/>
                </a:lnTo>
                <a:lnTo>
                  <a:pt x="32" y="7"/>
                </a:lnTo>
                <a:lnTo>
                  <a:pt x="35" y="6"/>
                </a:lnTo>
                <a:lnTo>
                  <a:pt x="37" y="6"/>
                </a:lnTo>
                <a:lnTo>
                  <a:pt x="37" y="6"/>
                </a:lnTo>
                <a:lnTo>
                  <a:pt x="40" y="6"/>
                </a:lnTo>
                <a:lnTo>
                  <a:pt x="43" y="8"/>
                </a:lnTo>
                <a:lnTo>
                  <a:pt x="44" y="11"/>
                </a:lnTo>
                <a:lnTo>
                  <a:pt x="44" y="15"/>
                </a:lnTo>
                <a:lnTo>
                  <a:pt x="44" y="33"/>
                </a:lnTo>
                <a:lnTo>
                  <a:pt x="51" y="33"/>
                </a:lnTo>
                <a:lnTo>
                  <a:pt x="51" y="14"/>
                </a:lnTo>
                <a:lnTo>
                  <a:pt x="51" y="14"/>
                </a:lnTo>
                <a:lnTo>
                  <a:pt x="50" y="7"/>
                </a:lnTo>
                <a:lnTo>
                  <a:pt x="47" y="3"/>
                </a:lnTo>
                <a:lnTo>
                  <a:pt x="43" y="1"/>
                </a:lnTo>
                <a:lnTo>
                  <a:pt x="39" y="0"/>
                </a:lnTo>
                <a:lnTo>
                  <a:pt x="39" y="0"/>
                </a:lnTo>
                <a:lnTo>
                  <a:pt x="35" y="1"/>
                </a:lnTo>
                <a:lnTo>
                  <a:pt x="32" y="3"/>
                </a:lnTo>
                <a:lnTo>
                  <a:pt x="32" y="3"/>
                </a:lnTo>
                <a:lnTo>
                  <a:pt x="28" y="7"/>
                </a:lnTo>
                <a:lnTo>
                  <a:pt x="28" y="7"/>
                </a:lnTo>
                <a:lnTo>
                  <a:pt x="28" y="7"/>
                </a:lnTo>
                <a:lnTo>
                  <a:pt x="26" y="4"/>
                </a:lnTo>
                <a:lnTo>
                  <a:pt x="24" y="3"/>
                </a:lnTo>
                <a:lnTo>
                  <a:pt x="21" y="1"/>
                </a:lnTo>
                <a:lnTo>
                  <a:pt x="18" y="0"/>
                </a:lnTo>
                <a:lnTo>
                  <a:pt x="18" y="0"/>
                </a:lnTo>
                <a:lnTo>
                  <a:pt x="14" y="1"/>
                </a:lnTo>
                <a:lnTo>
                  <a:pt x="11" y="3"/>
                </a:lnTo>
                <a:lnTo>
                  <a:pt x="7" y="7"/>
                </a:lnTo>
                <a:lnTo>
                  <a:pt x="7" y="7"/>
                </a:lnTo>
                <a:lnTo>
                  <a:pt x="6" y="1"/>
                </a:lnTo>
                <a:lnTo>
                  <a:pt x="0" y="1"/>
                </a:lnTo>
                <a:lnTo>
                  <a:pt x="0" y="1"/>
                </a:lnTo>
                <a:lnTo>
                  <a:pt x="1" y="10"/>
                </a:ln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422"/>
          <p:cNvSpPr>
            <a:spLocks noEditPoints="1"/>
          </p:cNvSpPr>
          <p:nvPr/>
        </p:nvSpPr>
        <p:spPr bwMode="auto">
          <a:xfrm>
            <a:off x="5341144" y="5128022"/>
            <a:ext cx="8335" cy="52388"/>
          </a:xfrm>
          <a:custGeom>
            <a:avLst/>
            <a:gdLst>
              <a:gd name="T0" fmla="*/ 7 w 7"/>
              <a:gd name="T1" fmla="*/ 44 h 44"/>
              <a:gd name="T2" fmla="*/ 7 w 7"/>
              <a:gd name="T3" fmla="*/ 12 h 44"/>
              <a:gd name="T4" fmla="*/ 0 w 7"/>
              <a:gd name="T5" fmla="*/ 12 h 44"/>
              <a:gd name="T6" fmla="*/ 0 w 7"/>
              <a:gd name="T7" fmla="*/ 44 h 44"/>
              <a:gd name="T8" fmla="*/ 7 w 7"/>
              <a:gd name="T9" fmla="*/ 44 h 44"/>
              <a:gd name="T10" fmla="*/ 4 w 7"/>
              <a:gd name="T11" fmla="*/ 0 h 44"/>
              <a:gd name="T12" fmla="*/ 4 w 7"/>
              <a:gd name="T13" fmla="*/ 0 h 44"/>
              <a:gd name="T14" fmla="*/ 0 w 7"/>
              <a:gd name="T15" fmla="*/ 0 h 44"/>
              <a:gd name="T16" fmla="*/ 0 w 7"/>
              <a:gd name="T17" fmla="*/ 3 h 44"/>
              <a:gd name="T18" fmla="*/ 0 w 7"/>
              <a:gd name="T19" fmla="*/ 3 h 44"/>
              <a:gd name="T20" fmla="*/ 0 w 7"/>
              <a:gd name="T21" fmla="*/ 5 h 44"/>
              <a:gd name="T22" fmla="*/ 3 w 7"/>
              <a:gd name="T23" fmla="*/ 7 h 44"/>
              <a:gd name="T24" fmla="*/ 3 w 7"/>
              <a:gd name="T25" fmla="*/ 7 h 44"/>
              <a:gd name="T26" fmla="*/ 7 w 7"/>
              <a:gd name="T27" fmla="*/ 5 h 44"/>
              <a:gd name="T28" fmla="*/ 7 w 7"/>
              <a:gd name="T29" fmla="*/ 3 h 44"/>
              <a:gd name="T30" fmla="*/ 7 w 7"/>
              <a:gd name="T31" fmla="*/ 3 h 44"/>
              <a:gd name="T32" fmla="*/ 7 w 7"/>
              <a:gd name="T33" fmla="*/ 0 h 44"/>
              <a:gd name="T34" fmla="*/ 4 w 7"/>
              <a:gd name="T35" fmla="*/ 0 h 44"/>
              <a:gd name="T36" fmla="*/ 4 w 7"/>
              <a:gd name="T3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44">
                <a:moveTo>
                  <a:pt x="7" y="44"/>
                </a:moveTo>
                <a:lnTo>
                  <a:pt x="7" y="12"/>
                </a:lnTo>
                <a:lnTo>
                  <a:pt x="0" y="12"/>
                </a:lnTo>
                <a:lnTo>
                  <a:pt x="0" y="44"/>
                </a:lnTo>
                <a:lnTo>
                  <a:pt x="7" y="44"/>
                </a:lnTo>
                <a:close/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3" y="7"/>
                </a:lnTo>
                <a:lnTo>
                  <a:pt x="3" y="7"/>
                </a:lnTo>
                <a:lnTo>
                  <a:pt x="7" y="5"/>
                </a:lnTo>
                <a:lnTo>
                  <a:pt x="7" y="3"/>
                </a:lnTo>
                <a:lnTo>
                  <a:pt x="7" y="3"/>
                </a:lnTo>
                <a:lnTo>
                  <a:pt x="7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423"/>
          <p:cNvSpPr>
            <a:spLocks/>
          </p:cNvSpPr>
          <p:nvPr/>
        </p:nvSpPr>
        <p:spPr bwMode="auto">
          <a:xfrm>
            <a:off x="5361385" y="5141119"/>
            <a:ext cx="35719" cy="39291"/>
          </a:xfrm>
          <a:custGeom>
            <a:avLst/>
            <a:gdLst>
              <a:gd name="T0" fmla="*/ 0 w 30"/>
              <a:gd name="T1" fmla="*/ 33 h 33"/>
              <a:gd name="T2" fmla="*/ 7 w 30"/>
              <a:gd name="T3" fmla="*/ 33 h 33"/>
              <a:gd name="T4" fmla="*/ 7 w 30"/>
              <a:gd name="T5" fmla="*/ 14 h 33"/>
              <a:gd name="T6" fmla="*/ 7 w 30"/>
              <a:gd name="T7" fmla="*/ 14 h 33"/>
              <a:gd name="T8" fmla="*/ 7 w 30"/>
              <a:gd name="T9" fmla="*/ 11 h 33"/>
              <a:gd name="T10" fmla="*/ 7 w 30"/>
              <a:gd name="T11" fmla="*/ 11 h 33"/>
              <a:gd name="T12" fmla="*/ 11 w 30"/>
              <a:gd name="T13" fmla="*/ 7 h 33"/>
              <a:gd name="T14" fmla="*/ 12 w 30"/>
              <a:gd name="T15" fmla="*/ 6 h 33"/>
              <a:gd name="T16" fmla="*/ 16 w 30"/>
              <a:gd name="T17" fmla="*/ 6 h 33"/>
              <a:gd name="T18" fmla="*/ 16 w 30"/>
              <a:gd name="T19" fmla="*/ 6 h 33"/>
              <a:gd name="T20" fmla="*/ 19 w 30"/>
              <a:gd name="T21" fmla="*/ 6 h 33"/>
              <a:gd name="T22" fmla="*/ 22 w 30"/>
              <a:gd name="T23" fmla="*/ 8 h 33"/>
              <a:gd name="T24" fmla="*/ 23 w 30"/>
              <a:gd name="T25" fmla="*/ 11 h 33"/>
              <a:gd name="T26" fmla="*/ 23 w 30"/>
              <a:gd name="T27" fmla="*/ 15 h 33"/>
              <a:gd name="T28" fmla="*/ 23 w 30"/>
              <a:gd name="T29" fmla="*/ 33 h 33"/>
              <a:gd name="T30" fmla="*/ 30 w 30"/>
              <a:gd name="T31" fmla="*/ 33 h 33"/>
              <a:gd name="T32" fmla="*/ 30 w 30"/>
              <a:gd name="T33" fmla="*/ 14 h 33"/>
              <a:gd name="T34" fmla="*/ 30 w 30"/>
              <a:gd name="T35" fmla="*/ 14 h 33"/>
              <a:gd name="T36" fmla="*/ 29 w 30"/>
              <a:gd name="T37" fmla="*/ 7 h 33"/>
              <a:gd name="T38" fmla="*/ 26 w 30"/>
              <a:gd name="T39" fmla="*/ 3 h 33"/>
              <a:gd name="T40" fmla="*/ 22 w 30"/>
              <a:gd name="T41" fmla="*/ 1 h 33"/>
              <a:gd name="T42" fmla="*/ 18 w 30"/>
              <a:gd name="T43" fmla="*/ 0 h 33"/>
              <a:gd name="T44" fmla="*/ 18 w 30"/>
              <a:gd name="T45" fmla="*/ 0 h 33"/>
              <a:gd name="T46" fmla="*/ 14 w 30"/>
              <a:gd name="T47" fmla="*/ 1 h 33"/>
              <a:gd name="T48" fmla="*/ 11 w 30"/>
              <a:gd name="T49" fmla="*/ 3 h 33"/>
              <a:gd name="T50" fmla="*/ 8 w 30"/>
              <a:gd name="T51" fmla="*/ 4 h 33"/>
              <a:gd name="T52" fmla="*/ 7 w 30"/>
              <a:gd name="T53" fmla="*/ 7 h 33"/>
              <a:gd name="T54" fmla="*/ 7 w 30"/>
              <a:gd name="T55" fmla="*/ 7 h 33"/>
              <a:gd name="T56" fmla="*/ 5 w 30"/>
              <a:gd name="T57" fmla="*/ 1 h 33"/>
              <a:gd name="T58" fmla="*/ 0 w 30"/>
              <a:gd name="T59" fmla="*/ 1 h 33"/>
              <a:gd name="T60" fmla="*/ 0 w 30"/>
              <a:gd name="T61" fmla="*/ 1 h 33"/>
              <a:gd name="T62" fmla="*/ 0 w 30"/>
              <a:gd name="T63" fmla="*/ 10 h 33"/>
              <a:gd name="T64" fmla="*/ 0 w 30"/>
              <a:gd name="T6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" h="33">
                <a:moveTo>
                  <a:pt x="0" y="33"/>
                </a:moveTo>
                <a:lnTo>
                  <a:pt x="7" y="33"/>
                </a:lnTo>
                <a:lnTo>
                  <a:pt x="7" y="14"/>
                </a:lnTo>
                <a:lnTo>
                  <a:pt x="7" y="14"/>
                </a:lnTo>
                <a:lnTo>
                  <a:pt x="7" y="11"/>
                </a:lnTo>
                <a:lnTo>
                  <a:pt x="7" y="11"/>
                </a:lnTo>
                <a:lnTo>
                  <a:pt x="11" y="7"/>
                </a:lnTo>
                <a:lnTo>
                  <a:pt x="12" y="6"/>
                </a:lnTo>
                <a:lnTo>
                  <a:pt x="16" y="6"/>
                </a:lnTo>
                <a:lnTo>
                  <a:pt x="16" y="6"/>
                </a:lnTo>
                <a:lnTo>
                  <a:pt x="19" y="6"/>
                </a:lnTo>
                <a:lnTo>
                  <a:pt x="22" y="8"/>
                </a:lnTo>
                <a:lnTo>
                  <a:pt x="23" y="11"/>
                </a:lnTo>
                <a:lnTo>
                  <a:pt x="23" y="15"/>
                </a:lnTo>
                <a:lnTo>
                  <a:pt x="23" y="33"/>
                </a:lnTo>
                <a:lnTo>
                  <a:pt x="30" y="33"/>
                </a:lnTo>
                <a:lnTo>
                  <a:pt x="30" y="14"/>
                </a:lnTo>
                <a:lnTo>
                  <a:pt x="30" y="14"/>
                </a:lnTo>
                <a:lnTo>
                  <a:pt x="29" y="7"/>
                </a:lnTo>
                <a:lnTo>
                  <a:pt x="26" y="3"/>
                </a:lnTo>
                <a:lnTo>
                  <a:pt x="22" y="1"/>
                </a:lnTo>
                <a:lnTo>
                  <a:pt x="18" y="0"/>
                </a:lnTo>
                <a:lnTo>
                  <a:pt x="18" y="0"/>
                </a:lnTo>
                <a:lnTo>
                  <a:pt x="14" y="1"/>
                </a:lnTo>
                <a:lnTo>
                  <a:pt x="11" y="3"/>
                </a:lnTo>
                <a:lnTo>
                  <a:pt x="8" y="4"/>
                </a:lnTo>
                <a:lnTo>
                  <a:pt x="7" y="7"/>
                </a:lnTo>
                <a:lnTo>
                  <a:pt x="7" y="7"/>
                </a:lnTo>
                <a:lnTo>
                  <a:pt x="5" y="1"/>
                </a:lnTo>
                <a:lnTo>
                  <a:pt x="0" y="1"/>
                </a:lnTo>
                <a:lnTo>
                  <a:pt x="0" y="1"/>
                </a:lnTo>
                <a:lnTo>
                  <a:pt x="0" y="10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424"/>
          <p:cNvSpPr>
            <a:spLocks noEditPoints="1"/>
          </p:cNvSpPr>
          <p:nvPr/>
        </p:nvSpPr>
        <p:spPr bwMode="auto">
          <a:xfrm>
            <a:off x="5409010" y="5128022"/>
            <a:ext cx="9525" cy="52388"/>
          </a:xfrm>
          <a:custGeom>
            <a:avLst/>
            <a:gdLst>
              <a:gd name="T0" fmla="*/ 7 w 8"/>
              <a:gd name="T1" fmla="*/ 44 h 44"/>
              <a:gd name="T2" fmla="*/ 7 w 8"/>
              <a:gd name="T3" fmla="*/ 12 h 44"/>
              <a:gd name="T4" fmla="*/ 0 w 8"/>
              <a:gd name="T5" fmla="*/ 12 h 44"/>
              <a:gd name="T6" fmla="*/ 0 w 8"/>
              <a:gd name="T7" fmla="*/ 44 h 44"/>
              <a:gd name="T8" fmla="*/ 7 w 8"/>
              <a:gd name="T9" fmla="*/ 44 h 44"/>
              <a:gd name="T10" fmla="*/ 4 w 8"/>
              <a:gd name="T11" fmla="*/ 0 h 44"/>
              <a:gd name="T12" fmla="*/ 4 w 8"/>
              <a:gd name="T13" fmla="*/ 0 h 44"/>
              <a:gd name="T14" fmla="*/ 1 w 8"/>
              <a:gd name="T15" fmla="*/ 0 h 44"/>
              <a:gd name="T16" fmla="*/ 0 w 8"/>
              <a:gd name="T17" fmla="*/ 3 h 44"/>
              <a:gd name="T18" fmla="*/ 0 w 8"/>
              <a:gd name="T19" fmla="*/ 3 h 44"/>
              <a:gd name="T20" fmla="*/ 1 w 8"/>
              <a:gd name="T21" fmla="*/ 5 h 44"/>
              <a:gd name="T22" fmla="*/ 4 w 8"/>
              <a:gd name="T23" fmla="*/ 7 h 44"/>
              <a:gd name="T24" fmla="*/ 4 w 8"/>
              <a:gd name="T25" fmla="*/ 7 h 44"/>
              <a:gd name="T26" fmla="*/ 7 w 8"/>
              <a:gd name="T27" fmla="*/ 5 h 44"/>
              <a:gd name="T28" fmla="*/ 8 w 8"/>
              <a:gd name="T29" fmla="*/ 3 h 44"/>
              <a:gd name="T30" fmla="*/ 8 w 8"/>
              <a:gd name="T31" fmla="*/ 3 h 44"/>
              <a:gd name="T32" fmla="*/ 7 w 8"/>
              <a:gd name="T33" fmla="*/ 0 h 44"/>
              <a:gd name="T34" fmla="*/ 4 w 8"/>
              <a:gd name="T35" fmla="*/ 0 h 44"/>
              <a:gd name="T36" fmla="*/ 4 w 8"/>
              <a:gd name="T3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44">
                <a:moveTo>
                  <a:pt x="7" y="44"/>
                </a:moveTo>
                <a:lnTo>
                  <a:pt x="7" y="12"/>
                </a:lnTo>
                <a:lnTo>
                  <a:pt x="0" y="12"/>
                </a:lnTo>
                <a:lnTo>
                  <a:pt x="0" y="44"/>
                </a:lnTo>
                <a:lnTo>
                  <a:pt x="7" y="44"/>
                </a:lnTo>
                <a:close/>
                <a:moveTo>
                  <a:pt x="4" y="0"/>
                </a:moveTo>
                <a:lnTo>
                  <a:pt x="4" y="0"/>
                </a:lnTo>
                <a:lnTo>
                  <a:pt x="1" y="0"/>
                </a:lnTo>
                <a:lnTo>
                  <a:pt x="0" y="3"/>
                </a:lnTo>
                <a:lnTo>
                  <a:pt x="0" y="3"/>
                </a:lnTo>
                <a:lnTo>
                  <a:pt x="1" y="5"/>
                </a:lnTo>
                <a:lnTo>
                  <a:pt x="4" y="7"/>
                </a:lnTo>
                <a:lnTo>
                  <a:pt x="4" y="7"/>
                </a:lnTo>
                <a:lnTo>
                  <a:pt x="7" y="5"/>
                </a:lnTo>
                <a:lnTo>
                  <a:pt x="8" y="3"/>
                </a:lnTo>
                <a:lnTo>
                  <a:pt x="8" y="3"/>
                </a:lnTo>
                <a:lnTo>
                  <a:pt x="7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425"/>
          <p:cNvSpPr>
            <a:spLocks/>
          </p:cNvSpPr>
          <p:nvPr/>
        </p:nvSpPr>
        <p:spPr bwMode="auto">
          <a:xfrm>
            <a:off x="5426869" y="5141119"/>
            <a:ext cx="28575" cy="41672"/>
          </a:xfrm>
          <a:custGeom>
            <a:avLst/>
            <a:gdLst>
              <a:gd name="T0" fmla="*/ 0 w 24"/>
              <a:gd name="T1" fmla="*/ 32 h 35"/>
              <a:gd name="T2" fmla="*/ 0 w 24"/>
              <a:gd name="T3" fmla="*/ 32 h 35"/>
              <a:gd name="T4" fmla="*/ 4 w 24"/>
              <a:gd name="T5" fmla="*/ 33 h 35"/>
              <a:gd name="T6" fmla="*/ 10 w 24"/>
              <a:gd name="T7" fmla="*/ 35 h 35"/>
              <a:gd name="T8" fmla="*/ 10 w 24"/>
              <a:gd name="T9" fmla="*/ 35 h 35"/>
              <a:gd name="T10" fmla="*/ 15 w 24"/>
              <a:gd name="T11" fmla="*/ 33 h 35"/>
              <a:gd name="T12" fmla="*/ 20 w 24"/>
              <a:gd name="T13" fmla="*/ 32 h 35"/>
              <a:gd name="T14" fmla="*/ 22 w 24"/>
              <a:gd name="T15" fmla="*/ 28 h 35"/>
              <a:gd name="T16" fmla="*/ 24 w 24"/>
              <a:gd name="T17" fmla="*/ 25 h 35"/>
              <a:gd name="T18" fmla="*/ 24 w 24"/>
              <a:gd name="T19" fmla="*/ 25 h 35"/>
              <a:gd name="T20" fmla="*/ 22 w 24"/>
              <a:gd name="T21" fmla="*/ 21 h 35"/>
              <a:gd name="T22" fmla="*/ 21 w 24"/>
              <a:gd name="T23" fmla="*/ 18 h 35"/>
              <a:gd name="T24" fmla="*/ 18 w 24"/>
              <a:gd name="T25" fmla="*/ 17 h 35"/>
              <a:gd name="T26" fmla="*/ 14 w 24"/>
              <a:gd name="T27" fmla="*/ 15 h 35"/>
              <a:gd name="T28" fmla="*/ 14 w 24"/>
              <a:gd name="T29" fmla="*/ 15 h 35"/>
              <a:gd name="T30" fmla="*/ 8 w 24"/>
              <a:gd name="T31" fmla="*/ 12 h 35"/>
              <a:gd name="T32" fmla="*/ 7 w 24"/>
              <a:gd name="T33" fmla="*/ 11 h 35"/>
              <a:gd name="T34" fmla="*/ 7 w 24"/>
              <a:gd name="T35" fmla="*/ 10 h 35"/>
              <a:gd name="T36" fmla="*/ 7 w 24"/>
              <a:gd name="T37" fmla="*/ 10 h 35"/>
              <a:gd name="T38" fmla="*/ 8 w 24"/>
              <a:gd name="T39" fmla="*/ 6 h 35"/>
              <a:gd name="T40" fmla="*/ 13 w 24"/>
              <a:gd name="T41" fmla="*/ 4 h 35"/>
              <a:gd name="T42" fmla="*/ 13 w 24"/>
              <a:gd name="T43" fmla="*/ 4 h 35"/>
              <a:gd name="T44" fmla="*/ 17 w 24"/>
              <a:gd name="T45" fmla="*/ 6 h 35"/>
              <a:gd name="T46" fmla="*/ 20 w 24"/>
              <a:gd name="T47" fmla="*/ 7 h 35"/>
              <a:gd name="T48" fmla="*/ 22 w 24"/>
              <a:gd name="T49" fmla="*/ 3 h 35"/>
              <a:gd name="T50" fmla="*/ 22 w 24"/>
              <a:gd name="T51" fmla="*/ 3 h 35"/>
              <a:gd name="T52" fmla="*/ 18 w 24"/>
              <a:gd name="T53" fmla="*/ 1 h 35"/>
              <a:gd name="T54" fmla="*/ 13 w 24"/>
              <a:gd name="T55" fmla="*/ 0 h 35"/>
              <a:gd name="T56" fmla="*/ 13 w 24"/>
              <a:gd name="T57" fmla="*/ 0 h 35"/>
              <a:gd name="T58" fmla="*/ 8 w 24"/>
              <a:gd name="T59" fmla="*/ 1 h 35"/>
              <a:gd name="T60" fmla="*/ 4 w 24"/>
              <a:gd name="T61" fmla="*/ 3 h 35"/>
              <a:gd name="T62" fmla="*/ 2 w 24"/>
              <a:gd name="T63" fmla="*/ 7 h 35"/>
              <a:gd name="T64" fmla="*/ 2 w 24"/>
              <a:gd name="T65" fmla="*/ 10 h 35"/>
              <a:gd name="T66" fmla="*/ 2 w 24"/>
              <a:gd name="T67" fmla="*/ 10 h 35"/>
              <a:gd name="T68" fmla="*/ 2 w 24"/>
              <a:gd name="T69" fmla="*/ 12 h 35"/>
              <a:gd name="T70" fmla="*/ 3 w 24"/>
              <a:gd name="T71" fmla="*/ 15 h 35"/>
              <a:gd name="T72" fmla="*/ 6 w 24"/>
              <a:gd name="T73" fmla="*/ 17 h 35"/>
              <a:gd name="T74" fmla="*/ 10 w 24"/>
              <a:gd name="T75" fmla="*/ 19 h 35"/>
              <a:gd name="T76" fmla="*/ 10 w 24"/>
              <a:gd name="T77" fmla="*/ 19 h 35"/>
              <a:gd name="T78" fmla="*/ 15 w 24"/>
              <a:gd name="T79" fmla="*/ 22 h 35"/>
              <a:gd name="T80" fmla="*/ 17 w 24"/>
              <a:gd name="T81" fmla="*/ 24 h 35"/>
              <a:gd name="T82" fmla="*/ 17 w 24"/>
              <a:gd name="T83" fmla="*/ 25 h 35"/>
              <a:gd name="T84" fmla="*/ 17 w 24"/>
              <a:gd name="T85" fmla="*/ 25 h 35"/>
              <a:gd name="T86" fmla="*/ 17 w 24"/>
              <a:gd name="T87" fmla="*/ 26 h 35"/>
              <a:gd name="T88" fmla="*/ 15 w 24"/>
              <a:gd name="T89" fmla="*/ 28 h 35"/>
              <a:gd name="T90" fmla="*/ 13 w 24"/>
              <a:gd name="T91" fmla="*/ 29 h 35"/>
              <a:gd name="T92" fmla="*/ 10 w 24"/>
              <a:gd name="T93" fmla="*/ 29 h 35"/>
              <a:gd name="T94" fmla="*/ 10 w 24"/>
              <a:gd name="T95" fmla="*/ 29 h 35"/>
              <a:gd name="T96" fmla="*/ 6 w 24"/>
              <a:gd name="T97" fmla="*/ 29 h 35"/>
              <a:gd name="T98" fmla="*/ 2 w 24"/>
              <a:gd name="T99" fmla="*/ 28 h 35"/>
              <a:gd name="T100" fmla="*/ 0 w 24"/>
              <a:gd name="T101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" h="35">
                <a:moveTo>
                  <a:pt x="0" y="32"/>
                </a:moveTo>
                <a:lnTo>
                  <a:pt x="0" y="32"/>
                </a:lnTo>
                <a:lnTo>
                  <a:pt x="4" y="33"/>
                </a:lnTo>
                <a:lnTo>
                  <a:pt x="10" y="35"/>
                </a:lnTo>
                <a:lnTo>
                  <a:pt x="10" y="35"/>
                </a:lnTo>
                <a:lnTo>
                  <a:pt x="15" y="33"/>
                </a:lnTo>
                <a:lnTo>
                  <a:pt x="20" y="32"/>
                </a:lnTo>
                <a:lnTo>
                  <a:pt x="22" y="28"/>
                </a:lnTo>
                <a:lnTo>
                  <a:pt x="24" y="25"/>
                </a:lnTo>
                <a:lnTo>
                  <a:pt x="24" y="25"/>
                </a:lnTo>
                <a:lnTo>
                  <a:pt x="22" y="21"/>
                </a:lnTo>
                <a:lnTo>
                  <a:pt x="21" y="18"/>
                </a:lnTo>
                <a:lnTo>
                  <a:pt x="18" y="17"/>
                </a:lnTo>
                <a:lnTo>
                  <a:pt x="14" y="15"/>
                </a:lnTo>
                <a:lnTo>
                  <a:pt x="14" y="15"/>
                </a:lnTo>
                <a:lnTo>
                  <a:pt x="8" y="12"/>
                </a:lnTo>
                <a:lnTo>
                  <a:pt x="7" y="11"/>
                </a:lnTo>
                <a:lnTo>
                  <a:pt x="7" y="10"/>
                </a:lnTo>
                <a:lnTo>
                  <a:pt x="7" y="10"/>
                </a:lnTo>
                <a:lnTo>
                  <a:pt x="8" y="6"/>
                </a:lnTo>
                <a:lnTo>
                  <a:pt x="13" y="4"/>
                </a:lnTo>
                <a:lnTo>
                  <a:pt x="13" y="4"/>
                </a:lnTo>
                <a:lnTo>
                  <a:pt x="17" y="6"/>
                </a:lnTo>
                <a:lnTo>
                  <a:pt x="20" y="7"/>
                </a:lnTo>
                <a:lnTo>
                  <a:pt x="22" y="3"/>
                </a:lnTo>
                <a:lnTo>
                  <a:pt x="22" y="3"/>
                </a:lnTo>
                <a:lnTo>
                  <a:pt x="18" y="1"/>
                </a:lnTo>
                <a:lnTo>
                  <a:pt x="13" y="0"/>
                </a:lnTo>
                <a:lnTo>
                  <a:pt x="13" y="0"/>
                </a:lnTo>
                <a:lnTo>
                  <a:pt x="8" y="1"/>
                </a:lnTo>
                <a:lnTo>
                  <a:pt x="4" y="3"/>
                </a:lnTo>
                <a:lnTo>
                  <a:pt x="2" y="7"/>
                </a:lnTo>
                <a:lnTo>
                  <a:pt x="2" y="10"/>
                </a:lnTo>
                <a:lnTo>
                  <a:pt x="2" y="10"/>
                </a:lnTo>
                <a:lnTo>
                  <a:pt x="2" y="12"/>
                </a:lnTo>
                <a:lnTo>
                  <a:pt x="3" y="15"/>
                </a:lnTo>
                <a:lnTo>
                  <a:pt x="6" y="17"/>
                </a:lnTo>
                <a:lnTo>
                  <a:pt x="10" y="19"/>
                </a:lnTo>
                <a:lnTo>
                  <a:pt x="10" y="19"/>
                </a:lnTo>
                <a:lnTo>
                  <a:pt x="15" y="22"/>
                </a:lnTo>
                <a:lnTo>
                  <a:pt x="17" y="24"/>
                </a:lnTo>
                <a:lnTo>
                  <a:pt x="17" y="25"/>
                </a:lnTo>
                <a:lnTo>
                  <a:pt x="17" y="25"/>
                </a:lnTo>
                <a:lnTo>
                  <a:pt x="17" y="26"/>
                </a:lnTo>
                <a:lnTo>
                  <a:pt x="15" y="28"/>
                </a:lnTo>
                <a:lnTo>
                  <a:pt x="13" y="29"/>
                </a:lnTo>
                <a:lnTo>
                  <a:pt x="10" y="29"/>
                </a:lnTo>
                <a:lnTo>
                  <a:pt x="10" y="29"/>
                </a:lnTo>
                <a:lnTo>
                  <a:pt x="6" y="29"/>
                </a:lnTo>
                <a:lnTo>
                  <a:pt x="2" y="28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426"/>
          <p:cNvSpPr>
            <a:spLocks/>
          </p:cNvSpPr>
          <p:nvPr/>
        </p:nvSpPr>
        <p:spPr bwMode="auto">
          <a:xfrm>
            <a:off x="5460206" y="5131594"/>
            <a:ext cx="25004" cy="51197"/>
          </a:xfrm>
          <a:custGeom>
            <a:avLst/>
            <a:gdLst>
              <a:gd name="T0" fmla="*/ 4 w 21"/>
              <a:gd name="T1" fmla="*/ 1 h 43"/>
              <a:gd name="T2" fmla="*/ 4 w 21"/>
              <a:gd name="T3" fmla="*/ 9 h 43"/>
              <a:gd name="T4" fmla="*/ 0 w 21"/>
              <a:gd name="T5" fmla="*/ 9 h 43"/>
              <a:gd name="T6" fmla="*/ 0 w 21"/>
              <a:gd name="T7" fmla="*/ 14 h 43"/>
              <a:gd name="T8" fmla="*/ 4 w 21"/>
              <a:gd name="T9" fmla="*/ 14 h 43"/>
              <a:gd name="T10" fmla="*/ 4 w 21"/>
              <a:gd name="T11" fmla="*/ 32 h 43"/>
              <a:gd name="T12" fmla="*/ 4 w 21"/>
              <a:gd name="T13" fmla="*/ 32 h 43"/>
              <a:gd name="T14" fmla="*/ 5 w 21"/>
              <a:gd name="T15" fmla="*/ 36 h 43"/>
              <a:gd name="T16" fmla="*/ 7 w 21"/>
              <a:gd name="T17" fmla="*/ 40 h 43"/>
              <a:gd name="T18" fmla="*/ 7 w 21"/>
              <a:gd name="T19" fmla="*/ 40 h 43"/>
              <a:gd name="T20" fmla="*/ 10 w 21"/>
              <a:gd name="T21" fmla="*/ 41 h 43"/>
              <a:gd name="T22" fmla="*/ 14 w 21"/>
              <a:gd name="T23" fmla="*/ 43 h 43"/>
              <a:gd name="T24" fmla="*/ 14 w 21"/>
              <a:gd name="T25" fmla="*/ 43 h 43"/>
              <a:gd name="T26" fmla="*/ 19 w 21"/>
              <a:gd name="T27" fmla="*/ 41 h 43"/>
              <a:gd name="T28" fmla="*/ 19 w 21"/>
              <a:gd name="T29" fmla="*/ 37 h 43"/>
              <a:gd name="T30" fmla="*/ 19 w 21"/>
              <a:gd name="T31" fmla="*/ 37 h 43"/>
              <a:gd name="T32" fmla="*/ 15 w 21"/>
              <a:gd name="T33" fmla="*/ 37 h 43"/>
              <a:gd name="T34" fmla="*/ 15 w 21"/>
              <a:gd name="T35" fmla="*/ 37 h 43"/>
              <a:gd name="T36" fmla="*/ 14 w 21"/>
              <a:gd name="T37" fmla="*/ 37 h 43"/>
              <a:gd name="T38" fmla="*/ 12 w 21"/>
              <a:gd name="T39" fmla="*/ 36 h 43"/>
              <a:gd name="T40" fmla="*/ 11 w 21"/>
              <a:gd name="T41" fmla="*/ 32 h 43"/>
              <a:gd name="T42" fmla="*/ 11 w 21"/>
              <a:gd name="T43" fmla="*/ 14 h 43"/>
              <a:gd name="T44" fmla="*/ 21 w 21"/>
              <a:gd name="T45" fmla="*/ 14 h 43"/>
              <a:gd name="T46" fmla="*/ 21 w 21"/>
              <a:gd name="T47" fmla="*/ 9 h 43"/>
              <a:gd name="T48" fmla="*/ 11 w 21"/>
              <a:gd name="T49" fmla="*/ 9 h 43"/>
              <a:gd name="T50" fmla="*/ 11 w 21"/>
              <a:gd name="T51" fmla="*/ 0 h 43"/>
              <a:gd name="T52" fmla="*/ 4 w 21"/>
              <a:gd name="T53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" h="43">
                <a:moveTo>
                  <a:pt x="4" y="1"/>
                </a:moveTo>
                <a:lnTo>
                  <a:pt x="4" y="9"/>
                </a:lnTo>
                <a:lnTo>
                  <a:pt x="0" y="9"/>
                </a:lnTo>
                <a:lnTo>
                  <a:pt x="0" y="14"/>
                </a:lnTo>
                <a:lnTo>
                  <a:pt x="4" y="14"/>
                </a:lnTo>
                <a:lnTo>
                  <a:pt x="4" y="32"/>
                </a:lnTo>
                <a:lnTo>
                  <a:pt x="4" y="32"/>
                </a:lnTo>
                <a:lnTo>
                  <a:pt x="5" y="36"/>
                </a:lnTo>
                <a:lnTo>
                  <a:pt x="7" y="40"/>
                </a:lnTo>
                <a:lnTo>
                  <a:pt x="7" y="40"/>
                </a:lnTo>
                <a:lnTo>
                  <a:pt x="10" y="41"/>
                </a:lnTo>
                <a:lnTo>
                  <a:pt x="14" y="43"/>
                </a:lnTo>
                <a:lnTo>
                  <a:pt x="14" y="43"/>
                </a:lnTo>
                <a:lnTo>
                  <a:pt x="19" y="41"/>
                </a:lnTo>
                <a:lnTo>
                  <a:pt x="19" y="37"/>
                </a:lnTo>
                <a:lnTo>
                  <a:pt x="19" y="37"/>
                </a:lnTo>
                <a:lnTo>
                  <a:pt x="15" y="37"/>
                </a:lnTo>
                <a:lnTo>
                  <a:pt x="15" y="37"/>
                </a:lnTo>
                <a:lnTo>
                  <a:pt x="14" y="37"/>
                </a:lnTo>
                <a:lnTo>
                  <a:pt x="12" y="36"/>
                </a:lnTo>
                <a:lnTo>
                  <a:pt x="11" y="32"/>
                </a:lnTo>
                <a:lnTo>
                  <a:pt x="11" y="14"/>
                </a:lnTo>
                <a:lnTo>
                  <a:pt x="21" y="14"/>
                </a:lnTo>
                <a:lnTo>
                  <a:pt x="21" y="9"/>
                </a:lnTo>
                <a:lnTo>
                  <a:pt x="11" y="9"/>
                </a:lnTo>
                <a:lnTo>
                  <a:pt x="11" y="0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427"/>
          <p:cNvSpPr>
            <a:spLocks noEditPoints="1"/>
          </p:cNvSpPr>
          <p:nvPr/>
        </p:nvSpPr>
        <p:spPr bwMode="auto">
          <a:xfrm>
            <a:off x="5489973" y="5141119"/>
            <a:ext cx="35719" cy="41672"/>
          </a:xfrm>
          <a:custGeom>
            <a:avLst/>
            <a:gdLst>
              <a:gd name="T0" fmla="*/ 30 w 30"/>
              <a:gd name="T1" fmla="*/ 18 h 35"/>
              <a:gd name="T2" fmla="*/ 30 w 30"/>
              <a:gd name="T3" fmla="*/ 18 h 35"/>
              <a:gd name="T4" fmla="*/ 30 w 30"/>
              <a:gd name="T5" fmla="*/ 15 h 35"/>
              <a:gd name="T6" fmla="*/ 30 w 30"/>
              <a:gd name="T7" fmla="*/ 15 h 35"/>
              <a:gd name="T8" fmla="*/ 29 w 30"/>
              <a:gd name="T9" fmla="*/ 11 h 35"/>
              <a:gd name="T10" fmla="*/ 28 w 30"/>
              <a:gd name="T11" fmla="*/ 6 h 35"/>
              <a:gd name="T12" fmla="*/ 23 w 30"/>
              <a:gd name="T13" fmla="*/ 1 h 35"/>
              <a:gd name="T14" fmla="*/ 19 w 30"/>
              <a:gd name="T15" fmla="*/ 1 h 35"/>
              <a:gd name="T16" fmla="*/ 15 w 30"/>
              <a:gd name="T17" fmla="*/ 0 h 35"/>
              <a:gd name="T18" fmla="*/ 15 w 30"/>
              <a:gd name="T19" fmla="*/ 0 h 35"/>
              <a:gd name="T20" fmla="*/ 10 w 30"/>
              <a:gd name="T21" fmla="*/ 1 h 35"/>
              <a:gd name="T22" fmla="*/ 4 w 30"/>
              <a:gd name="T23" fmla="*/ 6 h 35"/>
              <a:gd name="T24" fmla="*/ 0 w 30"/>
              <a:gd name="T25" fmla="*/ 11 h 35"/>
              <a:gd name="T26" fmla="*/ 0 w 30"/>
              <a:gd name="T27" fmla="*/ 18 h 35"/>
              <a:gd name="T28" fmla="*/ 0 w 30"/>
              <a:gd name="T29" fmla="*/ 18 h 35"/>
              <a:gd name="T30" fmla="*/ 0 w 30"/>
              <a:gd name="T31" fmla="*/ 25 h 35"/>
              <a:gd name="T32" fmla="*/ 4 w 30"/>
              <a:gd name="T33" fmla="*/ 29 h 35"/>
              <a:gd name="T34" fmla="*/ 10 w 30"/>
              <a:gd name="T35" fmla="*/ 33 h 35"/>
              <a:gd name="T36" fmla="*/ 16 w 30"/>
              <a:gd name="T37" fmla="*/ 35 h 35"/>
              <a:gd name="T38" fmla="*/ 16 w 30"/>
              <a:gd name="T39" fmla="*/ 35 h 35"/>
              <a:gd name="T40" fmla="*/ 23 w 30"/>
              <a:gd name="T41" fmla="*/ 33 h 35"/>
              <a:gd name="T42" fmla="*/ 28 w 30"/>
              <a:gd name="T43" fmla="*/ 32 h 35"/>
              <a:gd name="T44" fmla="*/ 28 w 30"/>
              <a:gd name="T45" fmla="*/ 28 h 35"/>
              <a:gd name="T46" fmla="*/ 28 w 30"/>
              <a:gd name="T47" fmla="*/ 28 h 35"/>
              <a:gd name="T48" fmla="*/ 23 w 30"/>
              <a:gd name="T49" fmla="*/ 29 h 35"/>
              <a:gd name="T50" fmla="*/ 18 w 30"/>
              <a:gd name="T51" fmla="*/ 29 h 35"/>
              <a:gd name="T52" fmla="*/ 18 w 30"/>
              <a:gd name="T53" fmla="*/ 29 h 35"/>
              <a:gd name="T54" fmla="*/ 12 w 30"/>
              <a:gd name="T55" fmla="*/ 29 h 35"/>
              <a:gd name="T56" fmla="*/ 10 w 30"/>
              <a:gd name="T57" fmla="*/ 26 h 35"/>
              <a:gd name="T58" fmla="*/ 7 w 30"/>
              <a:gd name="T59" fmla="*/ 24 h 35"/>
              <a:gd name="T60" fmla="*/ 5 w 30"/>
              <a:gd name="T61" fmla="*/ 18 h 35"/>
              <a:gd name="T62" fmla="*/ 30 w 30"/>
              <a:gd name="T63" fmla="*/ 18 h 35"/>
              <a:gd name="T64" fmla="*/ 5 w 30"/>
              <a:gd name="T65" fmla="*/ 14 h 35"/>
              <a:gd name="T66" fmla="*/ 5 w 30"/>
              <a:gd name="T67" fmla="*/ 14 h 35"/>
              <a:gd name="T68" fmla="*/ 7 w 30"/>
              <a:gd name="T69" fmla="*/ 11 h 35"/>
              <a:gd name="T70" fmla="*/ 8 w 30"/>
              <a:gd name="T71" fmla="*/ 8 h 35"/>
              <a:gd name="T72" fmla="*/ 11 w 30"/>
              <a:gd name="T73" fmla="*/ 6 h 35"/>
              <a:gd name="T74" fmla="*/ 15 w 30"/>
              <a:gd name="T75" fmla="*/ 4 h 35"/>
              <a:gd name="T76" fmla="*/ 15 w 30"/>
              <a:gd name="T77" fmla="*/ 4 h 35"/>
              <a:gd name="T78" fmla="*/ 19 w 30"/>
              <a:gd name="T79" fmla="*/ 6 h 35"/>
              <a:gd name="T80" fmla="*/ 22 w 30"/>
              <a:gd name="T81" fmla="*/ 8 h 35"/>
              <a:gd name="T82" fmla="*/ 23 w 30"/>
              <a:gd name="T83" fmla="*/ 11 h 35"/>
              <a:gd name="T84" fmla="*/ 23 w 30"/>
              <a:gd name="T85" fmla="*/ 14 h 35"/>
              <a:gd name="T86" fmla="*/ 5 w 30"/>
              <a:gd name="T87" fmla="*/ 1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" h="35">
                <a:moveTo>
                  <a:pt x="30" y="18"/>
                </a:moveTo>
                <a:lnTo>
                  <a:pt x="30" y="18"/>
                </a:lnTo>
                <a:lnTo>
                  <a:pt x="30" y="15"/>
                </a:lnTo>
                <a:lnTo>
                  <a:pt x="30" y="15"/>
                </a:lnTo>
                <a:lnTo>
                  <a:pt x="29" y="11"/>
                </a:lnTo>
                <a:lnTo>
                  <a:pt x="28" y="6"/>
                </a:lnTo>
                <a:lnTo>
                  <a:pt x="23" y="1"/>
                </a:lnTo>
                <a:lnTo>
                  <a:pt x="19" y="1"/>
                </a:lnTo>
                <a:lnTo>
                  <a:pt x="15" y="0"/>
                </a:lnTo>
                <a:lnTo>
                  <a:pt x="15" y="0"/>
                </a:lnTo>
                <a:lnTo>
                  <a:pt x="10" y="1"/>
                </a:lnTo>
                <a:lnTo>
                  <a:pt x="4" y="6"/>
                </a:lnTo>
                <a:lnTo>
                  <a:pt x="0" y="11"/>
                </a:lnTo>
                <a:lnTo>
                  <a:pt x="0" y="18"/>
                </a:lnTo>
                <a:lnTo>
                  <a:pt x="0" y="18"/>
                </a:lnTo>
                <a:lnTo>
                  <a:pt x="0" y="25"/>
                </a:lnTo>
                <a:lnTo>
                  <a:pt x="4" y="29"/>
                </a:lnTo>
                <a:lnTo>
                  <a:pt x="10" y="33"/>
                </a:lnTo>
                <a:lnTo>
                  <a:pt x="16" y="35"/>
                </a:lnTo>
                <a:lnTo>
                  <a:pt x="16" y="35"/>
                </a:lnTo>
                <a:lnTo>
                  <a:pt x="23" y="33"/>
                </a:lnTo>
                <a:lnTo>
                  <a:pt x="28" y="32"/>
                </a:lnTo>
                <a:lnTo>
                  <a:pt x="28" y="28"/>
                </a:lnTo>
                <a:lnTo>
                  <a:pt x="28" y="28"/>
                </a:lnTo>
                <a:lnTo>
                  <a:pt x="23" y="29"/>
                </a:lnTo>
                <a:lnTo>
                  <a:pt x="18" y="29"/>
                </a:lnTo>
                <a:lnTo>
                  <a:pt x="18" y="29"/>
                </a:lnTo>
                <a:lnTo>
                  <a:pt x="12" y="29"/>
                </a:lnTo>
                <a:lnTo>
                  <a:pt x="10" y="26"/>
                </a:lnTo>
                <a:lnTo>
                  <a:pt x="7" y="24"/>
                </a:lnTo>
                <a:lnTo>
                  <a:pt x="5" y="18"/>
                </a:lnTo>
                <a:lnTo>
                  <a:pt x="30" y="18"/>
                </a:lnTo>
                <a:close/>
                <a:moveTo>
                  <a:pt x="5" y="14"/>
                </a:moveTo>
                <a:lnTo>
                  <a:pt x="5" y="14"/>
                </a:lnTo>
                <a:lnTo>
                  <a:pt x="7" y="11"/>
                </a:lnTo>
                <a:lnTo>
                  <a:pt x="8" y="8"/>
                </a:lnTo>
                <a:lnTo>
                  <a:pt x="11" y="6"/>
                </a:lnTo>
                <a:lnTo>
                  <a:pt x="15" y="4"/>
                </a:lnTo>
                <a:lnTo>
                  <a:pt x="15" y="4"/>
                </a:lnTo>
                <a:lnTo>
                  <a:pt x="19" y="6"/>
                </a:lnTo>
                <a:lnTo>
                  <a:pt x="22" y="8"/>
                </a:lnTo>
                <a:lnTo>
                  <a:pt x="23" y="11"/>
                </a:lnTo>
                <a:lnTo>
                  <a:pt x="23" y="14"/>
                </a:lnTo>
                <a:lnTo>
                  <a:pt x="5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Freeform 428"/>
          <p:cNvSpPr>
            <a:spLocks/>
          </p:cNvSpPr>
          <p:nvPr/>
        </p:nvSpPr>
        <p:spPr bwMode="auto">
          <a:xfrm>
            <a:off x="5534026" y="5141119"/>
            <a:ext cx="21431" cy="39291"/>
          </a:xfrm>
          <a:custGeom>
            <a:avLst/>
            <a:gdLst>
              <a:gd name="T0" fmla="*/ 2 w 18"/>
              <a:gd name="T1" fmla="*/ 33 h 33"/>
              <a:gd name="T2" fmla="*/ 7 w 18"/>
              <a:gd name="T3" fmla="*/ 33 h 33"/>
              <a:gd name="T4" fmla="*/ 7 w 18"/>
              <a:gd name="T5" fmla="*/ 17 h 33"/>
              <a:gd name="T6" fmla="*/ 7 w 18"/>
              <a:gd name="T7" fmla="*/ 17 h 33"/>
              <a:gd name="T8" fmla="*/ 7 w 18"/>
              <a:gd name="T9" fmla="*/ 14 h 33"/>
              <a:gd name="T10" fmla="*/ 7 w 18"/>
              <a:gd name="T11" fmla="*/ 14 h 33"/>
              <a:gd name="T12" fmla="*/ 9 w 18"/>
              <a:gd name="T13" fmla="*/ 11 h 33"/>
              <a:gd name="T14" fmla="*/ 10 w 18"/>
              <a:gd name="T15" fmla="*/ 8 h 33"/>
              <a:gd name="T16" fmla="*/ 13 w 18"/>
              <a:gd name="T17" fmla="*/ 7 h 33"/>
              <a:gd name="T18" fmla="*/ 17 w 18"/>
              <a:gd name="T19" fmla="*/ 6 h 33"/>
              <a:gd name="T20" fmla="*/ 17 w 18"/>
              <a:gd name="T21" fmla="*/ 6 h 33"/>
              <a:gd name="T22" fmla="*/ 18 w 18"/>
              <a:gd name="T23" fmla="*/ 6 h 33"/>
              <a:gd name="T24" fmla="*/ 18 w 18"/>
              <a:gd name="T25" fmla="*/ 0 h 33"/>
              <a:gd name="T26" fmla="*/ 18 w 18"/>
              <a:gd name="T27" fmla="*/ 0 h 33"/>
              <a:gd name="T28" fmla="*/ 17 w 18"/>
              <a:gd name="T29" fmla="*/ 0 h 33"/>
              <a:gd name="T30" fmla="*/ 17 w 18"/>
              <a:gd name="T31" fmla="*/ 0 h 33"/>
              <a:gd name="T32" fmla="*/ 14 w 18"/>
              <a:gd name="T33" fmla="*/ 1 h 33"/>
              <a:gd name="T34" fmla="*/ 11 w 18"/>
              <a:gd name="T35" fmla="*/ 3 h 33"/>
              <a:gd name="T36" fmla="*/ 9 w 18"/>
              <a:gd name="T37" fmla="*/ 4 h 33"/>
              <a:gd name="T38" fmla="*/ 7 w 18"/>
              <a:gd name="T39" fmla="*/ 7 h 33"/>
              <a:gd name="T40" fmla="*/ 7 w 18"/>
              <a:gd name="T41" fmla="*/ 7 h 33"/>
              <a:gd name="T42" fmla="*/ 6 w 18"/>
              <a:gd name="T43" fmla="*/ 1 h 33"/>
              <a:gd name="T44" fmla="*/ 0 w 18"/>
              <a:gd name="T45" fmla="*/ 1 h 33"/>
              <a:gd name="T46" fmla="*/ 0 w 18"/>
              <a:gd name="T47" fmla="*/ 1 h 33"/>
              <a:gd name="T48" fmla="*/ 2 w 18"/>
              <a:gd name="T49" fmla="*/ 11 h 33"/>
              <a:gd name="T50" fmla="*/ 2 w 18"/>
              <a:gd name="T51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" h="33">
                <a:moveTo>
                  <a:pt x="2" y="33"/>
                </a:moveTo>
                <a:lnTo>
                  <a:pt x="7" y="33"/>
                </a:lnTo>
                <a:lnTo>
                  <a:pt x="7" y="17"/>
                </a:lnTo>
                <a:lnTo>
                  <a:pt x="7" y="17"/>
                </a:lnTo>
                <a:lnTo>
                  <a:pt x="7" y="14"/>
                </a:lnTo>
                <a:lnTo>
                  <a:pt x="7" y="14"/>
                </a:lnTo>
                <a:lnTo>
                  <a:pt x="9" y="11"/>
                </a:lnTo>
                <a:lnTo>
                  <a:pt x="10" y="8"/>
                </a:lnTo>
                <a:lnTo>
                  <a:pt x="13" y="7"/>
                </a:lnTo>
                <a:lnTo>
                  <a:pt x="17" y="6"/>
                </a:lnTo>
                <a:lnTo>
                  <a:pt x="17" y="6"/>
                </a:lnTo>
                <a:lnTo>
                  <a:pt x="18" y="6"/>
                </a:lnTo>
                <a:lnTo>
                  <a:pt x="18" y="0"/>
                </a:ln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14" y="1"/>
                </a:lnTo>
                <a:lnTo>
                  <a:pt x="11" y="3"/>
                </a:lnTo>
                <a:lnTo>
                  <a:pt x="9" y="4"/>
                </a:lnTo>
                <a:lnTo>
                  <a:pt x="7" y="7"/>
                </a:lnTo>
                <a:lnTo>
                  <a:pt x="7" y="7"/>
                </a:lnTo>
                <a:lnTo>
                  <a:pt x="6" y="1"/>
                </a:lnTo>
                <a:lnTo>
                  <a:pt x="0" y="1"/>
                </a:lnTo>
                <a:lnTo>
                  <a:pt x="0" y="1"/>
                </a:lnTo>
                <a:lnTo>
                  <a:pt x="2" y="11"/>
                </a:lnTo>
                <a:lnTo>
                  <a:pt x="2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429"/>
          <p:cNvSpPr>
            <a:spLocks noEditPoints="1"/>
          </p:cNvSpPr>
          <p:nvPr/>
        </p:nvSpPr>
        <p:spPr bwMode="auto">
          <a:xfrm>
            <a:off x="5562600" y="5128022"/>
            <a:ext cx="9525" cy="52388"/>
          </a:xfrm>
          <a:custGeom>
            <a:avLst/>
            <a:gdLst>
              <a:gd name="T0" fmla="*/ 8 w 8"/>
              <a:gd name="T1" fmla="*/ 44 h 44"/>
              <a:gd name="T2" fmla="*/ 8 w 8"/>
              <a:gd name="T3" fmla="*/ 12 h 44"/>
              <a:gd name="T4" fmla="*/ 1 w 8"/>
              <a:gd name="T5" fmla="*/ 12 h 44"/>
              <a:gd name="T6" fmla="*/ 1 w 8"/>
              <a:gd name="T7" fmla="*/ 44 h 44"/>
              <a:gd name="T8" fmla="*/ 8 w 8"/>
              <a:gd name="T9" fmla="*/ 44 h 44"/>
              <a:gd name="T10" fmla="*/ 4 w 8"/>
              <a:gd name="T11" fmla="*/ 0 h 44"/>
              <a:gd name="T12" fmla="*/ 4 w 8"/>
              <a:gd name="T13" fmla="*/ 0 h 44"/>
              <a:gd name="T14" fmla="*/ 1 w 8"/>
              <a:gd name="T15" fmla="*/ 0 h 44"/>
              <a:gd name="T16" fmla="*/ 0 w 8"/>
              <a:gd name="T17" fmla="*/ 3 h 44"/>
              <a:gd name="T18" fmla="*/ 0 w 8"/>
              <a:gd name="T19" fmla="*/ 3 h 44"/>
              <a:gd name="T20" fmla="*/ 1 w 8"/>
              <a:gd name="T21" fmla="*/ 5 h 44"/>
              <a:gd name="T22" fmla="*/ 4 w 8"/>
              <a:gd name="T23" fmla="*/ 7 h 44"/>
              <a:gd name="T24" fmla="*/ 4 w 8"/>
              <a:gd name="T25" fmla="*/ 7 h 44"/>
              <a:gd name="T26" fmla="*/ 7 w 8"/>
              <a:gd name="T27" fmla="*/ 5 h 44"/>
              <a:gd name="T28" fmla="*/ 8 w 8"/>
              <a:gd name="T29" fmla="*/ 3 h 44"/>
              <a:gd name="T30" fmla="*/ 8 w 8"/>
              <a:gd name="T31" fmla="*/ 3 h 44"/>
              <a:gd name="T32" fmla="*/ 7 w 8"/>
              <a:gd name="T33" fmla="*/ 0 h 44"/>
              <a:gd name="T34" fmla="*/ 4 w 8"/>
              <a:gd name="T35" fmla="*/ 0 h 44"/>
              <a:gd name="T36" fmla="*/ 4 w 8"/>
              <a:gd name="T3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44">
                <a:moveTo>
                  <a:pt x="8" y="44"/>
                </a:moveTo>
                <a:lnTo>
                  <a:pt x="8" y="12"/>
                </a:lnTo>
                <a:lnTo>
                  <a:pt x="1" y="12"/>
                </a:lnTo>
                <a:lnTo>
                  <a:pt x="1" y="44"/>
                </a:lnTo>
                <a:lnTo>
                  <a:pt x="8" y="44"/>
                </a:lnTo>
                <a:close/>
                <a:moveTo>
                  <a:pt x="4" y="0"/>
                </a:moveTo>
                <a:lnTo>
                  <a:pt x="4" y="0"/>
                </a:lnTo>
                <a:lnTo>
                  <a:pt x="1" y="0"/>
                </a:lnTo>
                <a:lnTo>
                  <a:pt x="0" y="3"/>
                </a:lnTo>
                <a:lnTo>
                  <a:pt x="0" y="3"/>
                </a:lnTo>
                <a:lnTo>
                  <a:pt x="1" y="5"/>
                </a:lnTo>
                <a:lnTo>
                  <a:pt x="4" y="7"/>
                </a:lnTo>
                <a:lnTo>
                  <a:pt x="4" y="7"/>
                </a:lnTo>
                <a:lnTo>
                  <a:pt x="7" y="5"/>
                </a:lnTo>
                <a:lnTo>
                  <a:pt x="8" y="3"/>
                </a:lnTo>
                <a:lnTo>
                  <a:pt x="8" y="3"/>
                </a:lnTo>
                <a:lnTo>
                  <a:pt x="7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430"/>
          <p:cNvSpPr>
            <a:spLocks noEditPoints="1"/>
          </p:cNvSpPr>
          <p:nvPr/>
        </p:nvSpPr>
        <p:spPr bwMode="auto">
          <a:xfrm>
            <a:off x="5580460" y="5128023"/>
            <a:ext cx="41672" cy="54769"/>
          </a:xfrm>
          <a:custGeom>
            <a:avLst/>
            <a:gdLst>
              <a:gd name="T0" fmla="*/ 18 w 35"/>
              <a:gd name="T1" fmla="*/ 11 h 46"/>
              <a:gd name="T2" fmla="*/ 6 w 35"/>
              <a:gd name="T3" fmla="*/ 17 h 46"/>
              <a:gd name="T4" fmla="*/ 0 w 35"/>
              <a:gd name="T5" fmla="*/ 29 h 46"/>
              <a:gd name="T6" fmla="*/ 1 w 35"/>
              <a:gd name="T7" fmla="*/ 36 h 46"/>
              <a:gd name="T8" fmla="*/ 11 w 35"/>
              <a:gd name="T9" fmla="*/ 44 h 46"/>
              <a:gd name="T10" fmla="*/ 17 w 35"/>
              <a:gd name="T11" fmla="*/ 46 h 46"/>
              <a:gd name="T12" fmla="*/ 29 w 35"/>
              <a:gd name="T13" fmla="*/ 42 h 46"/>
              <a:gd name="T14" fmla="*/ 35 w 35"/>
              <a:gd name="T15" fmla="*/ 32 h 46"/>
              <a:gd name="T16" fmla="*/ 35 w 35"/>
              <a:gd name="T17" fmla="*/ 28 h 46"/>
              <a:gd name="T18" fmla="*/ 31 w 35"/>
              <a:gd name="T19" fmla="*/ 17 h 46"/>
              <a:gd name="T20" fmla="*/ 18 w 35"/>
              <a:gd name="T21" fmla="*/ 11 h 46"/>
              <a:gd name="T22" fmla="*/ 18 w 35"/>
              <a:gd name="T23" fmla="*/ 15 h 46"/>
              <a:gd name="T24" fmla="*/ 22 w 35"/>
              <a:gd name="T25" fmla="*/ 17 h 46"/>
              <a:gd name="T26" fmla="*/ 28 w 35"/>
              <a:gd name="T27" fmla="*/ 23 h 46"/>
              <a:gd name="T28" fmla="*/ 28 w 35"/>
              <a:gd name="T29" fmla="*/ 28 h 46"/>
              <a:gd name="T30" fmla="*/ 25 w 35"/>
              <a:gd name="T31" fmla="*/ 37 h 46"/>
              <a:gd name="T32" fmla="*/ 18 w 35"/>
              <a:gd name="T33" fmla="*/ 40 h 46"/>
              <a:gd name="T34" fmla="*/ 14 w 35"/>
              <a:gd name="T35" fmla="*/ 40 h 46"/>
              <a:gd name="T36" fmla="*/ 8 w 35"/>
              <a:gd name="T37" fmla="*/ 33 h 46"/>
              <a:gd name="T38" fmla="*/ 7 w 35"/>
              <a:gd name="T39" fmla="*/ 29 h 46"/>
              <a:gd name="T40" fmla="*/ 10 w 35"/>
              <a:gd name="T41" fmla="*/ 19 h 46"/>
              <a:gd name="T42" fmla="*/ 18 w 35"/>
              <a:gd name="T43" fmla="*/ 15 h 46"/>
              <a:gd name="T44" fmla="*/ 11 w 35"/>
              <a:gd name="T45" fmla="*/ 7 h 46"/>
              <a:gd name="T46" fmla="*/ 14 w 35"/>
              <a:gd name="T47" fmla="*/ 5 h 46"/>
              <a:gd name="T48" fmla="*/ 14 w 35"/>
              <a:gd name="T49" fmla="*/ 3 h 46"/>
              <a:gd name="T50" fmla="*/ 11 w 35"/>
              <a:gd name="T51" fmla="*/ 0 h 46"/>
              <a:gd name="T52" fmla="*/ 8 w 35"/>
              <a:gd name="T53" fmla="*/ 1 h 46"/>
              <a:gd name="T54" fmla="*/ 7 w 35"/>
              <a:gd name="T55" fmla="*/ 3 h 46"/>
              <a:gd name="T56" fmla="*/ 11 w 35"/>
              <a:gd name="T57" fmla="*/ 7 h 46"/>
              <a:gd name="T58" fmla="*/ 25 w 35"/>
              <a:gd name="T59" fmla="*/ 7 h 46"/>
              <a:gd name="T60" fmla="*/ 26 w 35"/>
              <a:gd name="T61" fmla="*/ 5 h 46"/>
              <a:gd name="T62" fmla="*/ 28 w 35"/>
              <a:gd name="T63" fmla="*/ 3 h 46"/>
              <a:gd name="T64" fmla="*/ 25 w 35"/>
              <a:gd name="T65" fmla="*/ 0 h 46"/>
              <a:gd name="T66" fmla="*/ 22 w 35"/>
              <a:gd name="T67" fmla="*/ 1 h 46"/>
              <a:gd name="T68" fmla="*/ 21 w 35"/>
              <a:gd name="T69" fmla="*/ 3 h 46"/>
              <a:gd name="T70" fmla="*/ 25 w 35"/>
              <a:gd name="T71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" h="46">
                <a:moveTo>
                  <a:pt x="18" y="11"/>
                </a:moveTo>
                <a:lnTo>
                  <a:pt x="18" y="11"/>
                </a:lnTo>
                <a:lnTo>
                  <a:pt x="11" y="12"/>
                </a:lnTo>
                <a:lnTo>
                  <a:pt x="6" y="17"/>
                </a:lnTo>
                <a:lnTo>
                  <a:pt x="1" y="21"/>
                </a:lnTo>
                <a:lnTo>
                  <a:pt x="0" y="29"/>
                </a:lnTo>
                <a:lnTo>
                  <a:pt x="0" y="29"/>
                </a:lnTo>
                <a:lnTo>
                  <a:pt x="1" y="36"/>
                </a:lnTo>
                <a:lnTo>
                  <a:pt x="6" y="40"/>
                </a:lnTo>
                <a:lnTo>
                  <a:pt x="11" y="44"/>
                </a:lnTo>
                <a:lnTo>
                  <a:pt x="17" y="46"/>
                </a:lnTo>
                <a:lnTo>
                  <a:pt x="17" y="46"/>
                </a:lnTo>
                <a:lnTo>
                  <a:pt x="24" y="44"/>
                </a:lnTo>
                <a:lnTo>
                  <a:pt x="29" y="42"/>
                </a:lnTo>
                <a:lnTo>
                  <a:pt x="33" y="36"/>
                </a:lnTo>
                <a:lnTo>
                  <a:pt x="35" y="32"/>
                </a:lnTo>
                <a:lnTo>
                  <a:pt x="35" y="28"/>
                </a:lnTo>
                <a:lnTo>
                  <a:pt x="35" y="28"/>
                </a:lnTo>
                <a:lnTo>
                  <a:pt x="33" y="21"/>
                </a:lnTo>
                <a:lnTo>
                  <a:pt x="31" y="17"/>
                </a:lnTo>
                <a:lnTo>
                  <a:pt x="25" y="12"/>
                </a:lnTo>
                <a:lnTo>
                  <a:pt x="18" y="11"/>
                </a:lnTo>
                <a:lnTo>
                  <a:pt x="18" y="11"/>
                </a:lnTo>
                <a:close/>
                <a:moveTo>
                  <a:pt x="18" y="15"/>
                </a:moveTo>
                <a:lnTo>
                  <a:pt x="18" y="15"/>
                </a:lnTo>
                <a:lnTo>
                  <a:pt x="22" y="17"/>
                </a:lnTo>
                <a:lnTo>
                  <a:pt x="26" y="19"/>
                </a:lnTo>
                <a:lnTo>
                  <a:pt x="28" y="23"/>
                </a:lnTo>
                <a:lnTo>
                  <a:pt x="28" y="28"/>
                </a:lnTo>
                <a:lnTo>
                  <a:pt x="28" y="28"/>
                </a:lnTo>
                <a:lnTo>
                  <a:pt x="28" y="33"/>
                </a:lnTo>
                <a:lnTo>
                  <a:pt x="25" y="37"/>
                </a:lnTo>
                <a:lnTo>
                  <a:pt x="22" y="40"/>
                </a:lnTo>
                <a:lnTo>
                  <a:pt x="18" y="40"/>
                </a:lnTo>
                <a:lnTo>
                  <a:pt x="18" y="40"/>
                </a:lnTo>
                <a:lnTo>
                  <a:pt x="14" y="40"/>
                </a:lnTo>
                <a:lnTo>
                  <a:pt x="10" y="37"/>
                </a:lnTo>
                <a:lnTo>
                  <a:pt x="8" y="33"/>
                </a:lnTo>
                <a:lnTo>
                  <a:pt x="7" y="29"/>
                </a:lnTo>
                <a:lnTo>
                  <a:pt x="7" y="29"/>
                </a:lnTo>
                <a:lnTo>
                  <a:pt x="7" y="23"/>
                </a:lnTo>
                <a:lnTo>
                  <a:pt x="10" y="19"/>
                </a:lnTo>
                <a:lnTo>
                  <a:pt x="13" y="17"/>
                </a:lnTo>
                <a:lnTo>
                  <a:pt x="18" y="15"/>
                </a:lnTo>
                <a:lnTo>
                  <a:pt x="18" y="15"/>
                </a:lnTo>
                <a:close/>
                <a:moveTo>
                  <a:pt x="11" y="7"/>
                </a:moveTo>
                <a:lnTo>
                  <a:pt x="11" y="7"/>
                </a:lnTo>
                <a:lnTo>
                  <a:pt x="14" y="5"/>
                </a:lnTo>
                <a:lnTo>
                  <a:pt x="14" y="3"/>
                </a:lnTo>
                <a:lnTo>
                  <a:pt x="14" y="3"/>
                </a:lnTo>
                <a:lnTo>
                  <a:pt x="14" y="1"/>
                </a:lnTo>
                <a:lnTo>
                  <a:pt x="11" y="0"/>
                </a:lnTo>
                <a:lnTo>
                  <a:pt x="11" y="0"/>
                </a:lnTo>
                <a:lnTo>
                  <a:pt x="8" y="1"/>
                </a:lnTo>
                <a:lnTo>
                  <a:pt x="7" y="3"/>
                </a:lnTo>
                <a:lnTo>
                  <a:pt x="7" y="3"/>
                </a:lnTo>
                <a:lnTo>
                  <a:pt x="8" y="5"/>
                </a:lnTo>
                <a:lnTo>
                  <a:pt x="11" y="7"/>
                </a:lnTo>
                <a:lnTo>
                  <a:pt x="11" y="7"/>
                </a:lnTo>
                <a:close/>
                <a:moveTo>
                  <a:pt x="25" y="7"/>
                </a:moveTo>
                <a:lnTo>
                  <a:pt x="25" y="7"/>
                </a:lnTo>
                <a:lnTo>
                  <a:pt x="26" y="5"/>
                </a:lnTo>
                <a:lnTo>
                  <a:pt x="28" y="3"/>
                </a:lnTo>
                <a:lnTo>
                  <a:pt x="28" y="3"/>
                </a:lnTo>
                <a:lnTo>
                  <a:pt x="26" y="1"/>
                </a:lnTo>
                <a:lnTo>
                  <a:pt x="25" y="0"/>
                </a:lnTo>
                <a:lnTo>
                  <a:pt x="25" y="0"/>
                </a:lnTo>
                <a:lnTo>
                  <a:pt x="22" y="1"/>
                </a:lnTo>
                <a:lnTo>
                  <a:pt x="21" y="3"/>
                </a:lnTo>
                <a:lnTo>
                  <a:pt x="21" y="3"/>
                </a:lnTo>
                <a:lnTo>
                  <a:pt x="22" y="5"/>
                </a:lnTo>
                <a:lnTo>
                  <a:pt x="25" y="7"/>
                </a:lnTo>
                <a:lnTo>
                  <a:pt x="25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431"/>
          <p:cNvSpPr>
            <a:spLocks/>
          </p:cNvSpPr>
          <p:nvPr/>
        </p:nvSpPr>
        <p:spPr bwMode="auto">
          <a:xfrm>
            <a:off x="6368654" y="5128022"/>
            <a:ext cx="58341" cy="52388"/>
          </a:xfrm>
          <a:custGeom>
            <a:avLst/>
            <a:gdLst>
              <a:gd name="T0" fmla="*/ 43 w 49"/>
              <a:gd name="T1" fmla="*/ 44 h 44"/>
              <a:gd name="T2" fmla="*/ 49 w 49"/>
              <a:gd name="T3" fmla="*/ 44 h 44"/>
              <a:gd name="T4" fmla="*/ 47 w 49"/>
              <a:gd name="T5" fmla="*/ 0 h 44"/>
              <a:gd name="T6" fmla="*/ 38 w 49"/>
              <a:gd name="T7" fmla="*/ 0 h 44"/>
              <a:gd name="T8" fmla="*/ 30 w 49"/>
              <a:gd name="T9" fmla="*/ 21 h 44"/>
              <a:gd name="T10" fmla="*/ 30 w 49"/>
              <a:gd name="T11" fmla="*/ 21 h 44"/>
              <a:gd name="T12" fmla="*/ 25 w 49"/>
              <a:gd name="T13" fmla="*/ 36 h 44"/>
              <a:gd name="T14" fmla="*/ 25 w 49"/>
              <a:gd name="T15" fmla="*/ 36 h 44"/>
              <a:gd name="T16" fmla="*/ 25 w 49"/>
              <a:gd name="T17" fmla="*/ 36 h 44"/>
              <a:gd name="T18" fmla="*/ 19 w 49"/>
              <a:gd name="T19" fmla="*/ 21 h 44"/>
              <a:gd name="T20" fmla="*/ 11 w 49"/>
              <a:gd name="T21" fmla="*/ 0 h 44"/>
              <a:gd name="T22" fmla="*/ 2 w 49"/>
              <a:gd name="T23" fmla="*/ 0 h 44"/>
              <a:gd name="T24" fmla="*/ 0 w 49"/>
              <a:gd name="T25" fmla="*/ 44 h 44"/>
              <a:gd name="T26" fmla="*/ 5 w 49"/>
              <a:gd name="T27" fmla="*/ 44 h 44"/>
              <a:gd name="T28" fmla="*/ 6 w 49"/>
              <a:gd name="T29" fmla="*/ 25 h 44"/>
              <a:gd name="T30" fmla="*/ 6 w 49"/>
              <a:gd name="T31" fmla="*/ 25 h 44"/>
              <a:gd name="T32" fmla="*/ 8 w 49"/>
              <a:gd name="T33" fmla="*/ 5 h 44"/>
              <a:gd name="T34" fmla="*/ 8 w 49"/>
              <a:gd name="T35" fmla="*/ 5 h 44"/>
              <a:gd name="T36" fmla="*/ 8 w 49"/>
              <a:gd name="T37" fmla="*/ 5 h 44"/>
              <a:gd name="T38" fmla="*/ 13 w 49"/>
              <a:gd name="T39" fmla="*/ 22 h 44"/>
              <a:gd name="T40" fmla="*/ 22 w 49"/>
              <a:gd name="T41" fmla="*/ 44 h 44"/>
              <a:gd name="T42" fmla="*/ 26 w 49"/>
              <a:gd name="T43" fmla="*/ 44 h 44"/>
              <a:gd name="T44" fmla="*/ 34 w 49"/>
              <a:gd name="T45" fmla="*/ 22 h 44"/>
              <a:gd name="T46" fmla="*/ 34 w 49"/>
              <a:gd name="T47" fmla="*/ 22 h 44"/>
              <a:gd name="T48" fmla="*/ 41 w 49"/>
              <a:gd name="T49" fmla="*/ 5 h 44"/>
              <a:gd name="T50" fmla="*/ 41 w 49"/>
              <a:gd name="T51" fmla="*/ 5 h 44"/>
              <a:gd name="T52" fmla="*/ 41 w 49"/>
              <a:gd name="T53" fmla="*/ 5 h 44"/>
              <a:gd name="T54" fmla="*/ 43 w 49"/>
              <a:gd name="T55" fmla="*/ 25 h 44"/>
              <a:gd name="T56" fmla="*/ 43 w 49"/>
              <a:gd name="T5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44">
                <a:moveTo>
                  <a:pt x="43" y="44"/>
                </a:moveTo>
                <a:lnTo>
                  <a:pt x="49" y="44"/>
                </a:lnTo>
                <a:lnTo>
                  <a:pt x="47" y="0"/>
                </a:lnTo>
                <a:lnTo>
                  <a:pt x="38" y="0"/>
                </a:lnTo>
                <a:lnTo>
                  <a:pt x="30" y="21"/>
                </a:lnTo>
                <a:lnTo>
                  <a:pt x="30" y="21"/>
                </a:lnTo>
                <a:lnTo>
                  <a:pt x="25" y="36"/>
                </a:lnTo>
                <a:lnTo>
                  <a:pt x="25" y="36"/>
                </a:lnTo>
                <a:lnTo>
                  <a:pt x="25" y="36"/>
                </a:lnTo>
                <a:lnTo>
                  <a:pt x="19" y="21"/>
                </a:lnTo>
                <a:lnTo>
                  <a:pt x="11" y="0"/>
                </a:lnTo>
                <a:lnTo>
                  <a:pt x="2" y="0"/>
                </a:lnTo>
                <a:lnTo>
                  <a:pt x="0" y="44"/>
                </a:lnTo>
                <a:lnTo>
                  <a:pt x="5" y="44"/>
                </a:lnTo>
                <a:lnTo>
                  <a:pt x="6" y="25"/>
                </a:lnTo>
                <a:lnTo>
                  <a:pt x="6" y="25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13" y="22"/>
                </a:lnTo>
                <a:lnTo>
                  <a:pt x="22" y="44"/>
                </a:lnTo>
                <a:lnTo>
                  <a:pt x="26" y="44"/>
                </a:lnTo>
                <a:lnTo>
                  <a:pt x="34" y="22"/>
                </a:lnTo>
                <a:lnTo>
                  <a:pt x="34" y="22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3" y="25"/>
                </a:lnTo>
                <a:lnTo>
                  <a:pt x="43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Freeform 432"/>
          <p:cNvSpPr>
            <a:spLocks noEditPoints="1"/>
          </p:cNvSpPr>
          <p:nvPr/>
        </p:nvSpPr>
        <p:spPr bwMode="auto">
          <a:xfrm>
            <a:off x="6435328" y="5141119"/>
            <a:ext cx="33338" cy="41672"/>
          </a:xfrm>
          <a:custGeom>
            <a:avLst/>
            <a:gdLst>
              <a:gd name="T0" fmla="*/ 28 w 28"/>
              <a:gd name="T1" fmla="*/ 33 h 35"/>
              <a:gd name="T2" fmla="*/ 28 w 28"/>
              <a:gd name="T3" fmla="*/ 33 h 35"/>
              <a:gd name="T4" fmla="*/ 28 w 28"/>
              <a:gd name="T5" fmla="*/ 26 h 35"/>
              <a:gd name="T6" fmla="*/ 28 w 28"/>
              <a:gd name="T7" fmla="*/ 14 h 35"/>
              <a:gd name="T8" fmla="*/ 28 w 28"/>
              <a:gd name="T9" fmla="*/ 14 h 35"/>
              <a:gd name="T10" fmla="*/ 27 w 28"/>
              <a:gd name="T11" fmla="*/ 8 h 35"/>
              <a:gd name="T12" fmla="*/ 25 w 28"/>
              <a:gd name="T13" fmla="*/ 4 h 35"/>
              <a:gd name="T14" fmla="*/ 21 w 28"/>
              <a:gd name="T15" fmla="*/ 1 h 35"/>
              <a:gd name="T16" fmla="*/ 14 w 28"/>
              <a:gd name="T17" fmla="*/ 0 h 35"/>
              <a:gd name="T18" fmla="*/ 14 w 28"/>
              <a:gd name="T19" fmla="*/ 0 h 35"/>
              <a:gd name="T20" fmla="*/ 9 w 28"/>
              <a:gd name="T21" fmla="*/ 1 h 35"/>
              <a:gd name="T22" fmla="*/ 3 w 28"/>
              <a:gd name="T23" fmla="*/ 3 h 35"/>
              <a:gd name="T24" fmla="*/ 5 w 28"/>
              <a:gd name="T25" fmla="*/ 7 h 35"/>
              <a:gd name="T26" fmla="*/ 5 w 28"/>
              <a:gd name="T27" fmla="*/ 7 h 35"/>
              <a:gd name="T28" fmla="*/ 9 w 28"/>
              <a:gd name="T29" fmla="*/ 6 h 35"/>
              <a:gd name="T30" fmla="*/ 13 w 28"/>
              <a:gd name="T31" fmla="*/ 4 h 35"/>
              <a:gd name="T32" fmla="*/ 13 w 28"/>
              <a:gd name="T33" fmla="*/ 4 h 35"/>
              <a:gd name="T34" fmla="*/ 18 w 28"/>
              <a:gd name="T35" fmla="*/ 6 h 35"/>
              <a:gd name="T36" fmla="*/ 20 w 28"/>
              <a:gd name="T37" fmla="*/ 7 h 35"/>
              <a:gd name="T38" fmla="*/ 21 w 28"/>
              <a:gd name="T39" fmla="*/ 10 h 35"/>
              <a:gd name="T40" fmla="*/ 21 w 28"/>
              <a:gd name="T41" fmla="*/ 12 h 35"/>
              <a:gd name="T42" fmla="*/ 21 w 28"/>
              <a:gd name="T43" fmla="*/ 12 h 35"/>
              <a:gd name="T44" fmla="*/ 21 w 28"/>
              <a:gd name="T45" fmla="*/ 12 h 35"/>
              <a:gd name="T46" fmla="*/ 13 w 28"/>
              <a:gd name="T47" fmla="*/ 14 h 35"/>
              <a:gd name="T48" fmla="*/ 6 w 28"/>
              <a:gd name="T49" fmla="*/ 15 h 35"/>
              <a:gd name="T50" fmla="*/ 2 w 28"/>
              <a:gd name="T51" fmla="*/ 19 h 35"/>
              <a:gd name="T52" fmla="*/ 0 w 28"/>
              <a:gd name="T53" fmla="*/ 25 h 35"/>
              <a:gd name="T54" fmla="*/ 0 w 28"/>
              <a:gd name="T55" fmla="*/ 25 h 35"/>
              <a:gd name="T56" fmla="*/ 2 w 28"/>
              <a:gd name="T57" fmla="*/ 28 h 35"/>
              <a:gd name="T58" fmla="*/ 3 w 28"/>
              <a:gd name="T59" fmla="*/ 32 h 35"/>
              <a:gd name="T60" fmla="*/ 6 w 28"/>
              <a:gd name="T61" fmla="*/ 33 h 35"/>
              <a:gd name="T62" fmla="*/ 12 w 28"/>
              <a:gd name="T63" fmla="*/ 35 h 35"/>
              <a:gd name="T64" fmla="*/ 12 w 28"/>
              <a:gd name="T65" fmla="*/ 35 h 35"/>
              <a:gd name="T66" fmla="*/ 17 w 28"/>
              <a:gd name="T67" fmla="*/ 33 h 35"/>
              <a:gd name="T68" fmla="*/ 23 w 28"/>
              <a:gd name="T69" fmla="*/ 29 h 35"/>
              <a:gd name="T70" fmla="*/ 23 w 28"/>
              <a:gd name="T71" fmla="*/ 29 h 35"/>
              <a:gd name="T72" fmla="*/ 23 w 28"/>
              <a:gd name="T73" fmla="*/ 33 h 35"/>
              <a:gd name="T74" fmla="*/ 28 w 28"/>
              <a:gd name="T75" fmla="*/ 33 h 35"/>
              <a:gd name="T76" fmla="*/ 21 w 28"/>
              <a:gd name="T77" fmla="*/ 22 h 35"/>
              <a:gd name="T78" fmla="*/ 21 w 28"/>
              <a:gd name="T79" fmla="*/ 22 h 35"/>
              <a:gd name="T80" fmla="*/ 21 w 28"/>
              <a:gd name="T81" fmla="*/ 25 h 35"/>
              <a:gd name="T82" fmla="*/ 21 w 28"/>
              <a:gd name="T83" fmla="*/ 25 h 35"/>
              <a:gd name="T84" fmla="*/ 18 w 28"/>
              <a:gd name="T85" fmla="*/ 28 h 35"/>
              <a:gd name="T86" fmla="*/ 16 w 28"/>
              <a:gd name="T87" fmla="*/ 29 h 35"/>
              <a:gd name="T88" fmla="*/ 13 w 28"/>
              <a:gd name="T89" fmla="*/ 29 h 35"/>
              <a:gd name="T90" fmla="*/ 13 w 28"/>
              <a:gd name="T91" fmla="*/ 29 h 35"/>
              <a:gd name="T92" fmla="*/ 9 w 28"/>
              <a:gd name="T93" fmla="*/ 28 h 35"/>
              <a:gd name="T94" fmla="*/ 7 w 28"/>
              <a:gd name="T95" fmla="*/ 26 h 35"/>
              <a:gd name="T96" fmla="*/ 7 w 28"/>
              <a:gd name="T97" fmla="*/ 24 h 35"/>
              <a:gd name="T98" fmla="*/ 7 w 28"/>
              <a:gd name="T99" fmla="*/ 24 h 35"/>
              <a:gd name="T100" fmla="*/ 9 w 28"/>
              <a:gd name="T101" fmla="*/ 21 h 35"/>
              <a:gd name="T102" fmla="*/ 12 w 28"/>
              <a:gd name="T103" fmla="*/ 18 h 35"/>
              <a:gd name="T104" fmla="*/ 17 w 28"/>
              <a:gd name="T105" fmla="*/ 17 h 35"/>
              <a:gd name="T106" fmla="*/ 21 w 28"/>
              <a:gd name="T107" fmla="*/ 17 h 35"/>
              <a:gd name="T108" fmla="*/ 21 w 28"/>
              <a:gd name="T109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5">
                <a:moveTo>
                  <a:pt x="28" y="33"/>
                </a:moveTo>
                <a:lnTo>
                  <a:pt x="28" y="33"/>
                </a:lnTo>
                <a:lnTo>
                  <a:pt x="28" y="26"/>
                </a:lnTo>
                <a:lnTo>
                  <a:pt x="28" y="14"/>
                </a:lnTo>
                <a:lnTo>
                  <a:pt x="28" y="14"/>
                </a:lnTo>
                <a:lnTo>
                  <a:pt x="27" y="8"/>
                </a:lnTo>
                <a:lnTo>
                  <a:pt x="25" y="4"/>
                </a:lnTo>
                <a:lnTo>
                  <a:pt x="21" y="1"/>
                </a:lnTo>
                <a:lnTo>
                  <a:pt x="14" y="0"/>
                </a:lnTo>
                <a:lnTo>
                  <a:pt x="14" y="0"/>
                </a:lnTo>
                <a:lnTo>
                  <a:pt x="9" y="1"/>
                </a:lnTo>
                <a:lnTo>
                  <a:pt x="3" y="3"/>
                </a:lnTo>
                <a:lnTo>
                  <a:pt x="5" y="7"/>
                </a:lnTo>
                <a:lnTo>
                  <a:pt x="5" y="7"/>
                </a:lnTo>
                <a:lnTo>
                  <a:pt x="9" y="6"/>
                </a:lnTo>
                <a:lnTo>
                  <a:pt x="13" y="4"/>
                </a:lnTo>
                <a:lnTo>
                  <a:pt x="13" y="4"/>
                </a:lnTo>
                <a:lnTo>
                  <a:pt x="18" y="6"/>
                </a:lnTo>
                <a:lnTo>
                  <a:pt x="20" y="7"/>
                </a:lnTo>
                <a:lnTo>
                  <a:pt x="21" y="10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13" y="14"/>
                </a:lnTo>
                <a:lnTo>
                  <a:pt x="6" y="15"/>
                </a:lnTo>
                <a:lnTo>
                  <a:pt x="2" y="19"/>
                </a:lnTo>
                <a:lnTo>
                  <a:pt x="0" y="25"/>
                </a:lnTo>
                <a:lnTo>
                  <a:pt x="0" y="25"/>
                </a:lnTo>
                <a:lnTo>
                  <a:pt x="2" y="28"/>
                </a:lnTo>
                <a:lnTo>
                  <a:pt x="3" y="32"/>
                </a:lnTo>
                <a:lnTo>
                  <a:pt x="6" y="33"/>
                </a:lnTo>
                <a:lnTo>
                  <a:pt x="12" y="35"/>
                </a:lnTo>
                <a:lnTo>
                  <a:pt x="12" y="35"/>
                </a:lnTo>
                <a:lnTo>
                  <a:pt x="17" y="33"/>
                </a:lnTo>
                <a:lnTo>
                  <a:pt x="23" y="29"/>
                </a:lnTo>
                <a:lnTo>
                  <a:pt x="23" y="29"/>
                </a:lnTo>
                <a:lnTo>
                  <a:pt x="23" y="33"/>
                </a:lnTo>
                <a:lnTo>
                  <a:pt x="28" y="33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1" y="25"/>
                </a:lnTo>
                <a:lnTo>
                  <a:pt x="21" y="25"/>
                </a:lnTo>
                <a:lnTo>
                  <a:pt x="18" y="28"/>
                </a:lnTo>
                <a:lnTo>
                  <a:pt x="16" y="29"/>
                </a:lnTo>
                <a:lnTo>
                  <a:pt x="13" y="29"/>
                </a:lnTo>
                <a:lnTo>
                  <a:pt x="13" y="29"/>
                </a:lnTo>
                <a:lnTo>
                  <a:pt x="9" y="28"/>
                </a:lnTo>
                <a:lnTo>
                  <a:pt x="7" y="26"/>
                </a:lnTo>
                <a:lnTo>
                  <a:pt x="7" y="24"/>
                </a:lnTo>
                <a:lnTo>
                  <a:pt x="7" y="24"/>
                </a:lnTo>
                <a:lnTo>
                  <a:pt x="9" y="21"/>
                </a:lnTo>
                <a:lnTo>
                  <a:pt x="12" y="18"/>
                </a:lnTo>
                <a:lnTo>
                  <a:pt x="17" y="17"/>
                </a:lnTo>
                <a:lnTo>
                  <a:pt x="21" y="17"/>
                </a:lnTo>
                <a:lnTo>
                  <a:pt x="21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433"/>
          <p:cNvSpPr>
            <a:spLocks noEditPoints="1"/>
          </p:cNvSpPr>
          <p:nvPr/>
        </p:nvSpPr>
        <p:spPr bwMode="auto">
          <a:xfrm>
            <a:off x="6477000" y="5141119"/>
            <a:ext cx="33338" cy="41672"/>
          </a:xfrm>
          <a:custGeom>
            <a:avLst/>
            <a:gdLst>
              <a:gd name="T0" fmla="*/ 28 w 28"/>
              <a:gd name="T1" fmla="*/ 33 h 35"/>
              <a:gd name="T2" fmla="*/ 28 w 28"/>
              <a:gd name="T3" fmla="*/ 33 h 35"/>
              <a:gd name="T4" fmla="*/ 28 w 28"/>
              <a:gd name="T5" fmla="*/ 26 h 35"/>
              <a:gd name="T6" fmla="*/ 28 w 28"/>
              <a:gd name="T7" fmla="*/ 14 h 35"/>
              <a:gd name="T8" fmla="*/ 28 w 28"/>
              <a:gd name="T9" fmla="*/ 14 h 35"/>
              <a:gd name="T10" fmla="*/ 28 w 28"/>
              <a:gd name="T11" fmla="*/ 8 h 35"/>
              <a:gd name="T12" fmla="*/ 25 w 28"/>
              <a:gd name="T13" fmla="*/ 4 h 35"/>
              <a:gd name="T14" fmla="*/ 21 w 28"/>
              <a:gd name="T15" fmla="*/ 1 h 35"/>
              <a:gd name="T16" fmla="*/ 14 w 28"/>
              <a:gd name="T17" fmla="*/ 0 h 35"/>
              <a:gd name="T18" fmla="*/ 14 w 28"/>
              <a:gd name="T19" fmla="*/ 0 h 35"/>
              <a:gd name="T20" fmla="*/ 8 w 28"/>
              <a:gd name="T21" fmla="*/ 1 h 35"/>
              <a:gd name="T22" fmla="*/ 3 w 28"/>
              <a:gd name="T23" fmla="*/ 3 h 35"/>
              <a:gd name="T24" fmla="*/ 4 w 28"/>
              <a:gd name="T25" fmla="*/ 7 h 35"/>
              <a:gd name="T26" fmla="*/ 4 w 28"/>
              <a:gd name="T27" fmla="*/ 7 h 35"/>
              <a:gd name="T28" fmla="*/ 8 w 28"/>
              <a:gd name="T29" fmla="*/ 6 h 35"/>
              <a:gd name="T30" fmla="*/ 14 w 28"/>
              <a:gd name="T31" fmla="*/ 4 h 35"/>
              <a:gd name="T32" fmla="*/ 14 w 28"/>
              <a:gd name="T33" fmla="*/ 4 h 35"/>
              <a:gd name="T34" fmla="*/ 18 w 28"/>
              <a:gd name="T35" fmla="*/ 6 h 35"/>
              <a:gd name="T36" fmla="*/ 21 w 28"/>
              <a:gd name="T37" fmla="*/ 7 h 35"/>
              <a:gd name="T38" fmla="*/ 21 w 28"/>
              <a:gd name="T39" fmla="*/ 10 h 35"/>
              <a:gd name="T40" fmla="*/ 21 w 28"/>
              <a:gd name="T41" fmla="*/ 12 h 35"/>
              <a:gd name="T42" fmla="*/ 21 w 28"/>
              <a:gd name="T43" fmla="*/ 12 h 35"/>
              <a:gd name="T44" fmla="*/ 21 w 28"/>
              <a:gd name="T45" fmla="*/ 12 h 35"/>
              <a:gd name="T46" fmla="*/ 13 w 28"/>
              <a:gd name="T47" fmla="*/ 14 h 35"/>
              <a:gd name="T48" fmla="*/ 6 w 28"/>
              <a:gd name="T49" fmla="*/ 15 h 35"/>
              <a:gd name="T50" fmla="*/ 1 w 28"/>
              <a:gd name="T51" fmla="*/ 19 h 35"/>
              <a:gd name="T52" fmla="*/ 0 w 28"/>
              <a:gd name="T53" fmla="*/ 25 h 35"/>
              <a:gd name="T54" fmla="*/ 0 w 28"/>
              <a:gd name="T55" fmla="*/ 25 h 35"/>
              <a:gd name="T56" fmla="*/ 1 w 28"/>
              <a:gd name="T57" fmla="*/ 28 h 35"/>
              <a:gd name="T58" fmla="*/ 3 w 28"/>
              <a:gd name="T59" fmla="*/ 32 h 35"/>
              <a:gd name="T60" fmla="*/ 7 w 28"/>
              <a:gd name="T61" fmla="*/ 33 h 35"/>
              <a:gd name="T62" fmla="*/ 11 w 28"/>
              <a:gd name="T63" fmla="*/ 35 h 35"/>
              <a:gd name="T64" fmla="*/ 11 w 28"/>
              <a:gd name="T65" fmla="*/ 35 h 35"/>
              <a:gd name="T66" fmla="*/ 18 w 28"/>
              <a:gd name="T67" fmla="*/ 33 h 35"/>
              <a:gd name="T68" fmla="*/ 22 w 28"/>
              <a:gd name="T69" fmla="*/ 29 h 35"/>
              <a:gd name="T70" fmla="*/ 22 w 28"/>
              <a:gd name="T71" fmla="*/ 29 h 35"/>
              <a:gd name="T72" fmla="*/ 22 w 28"/>
              <a:gd name="T73" fmla="*/ 33 h 35"/>
              <a:gd name="T74" fmla="*/ 28 w 28"/>
              <a:gd name="T75" fmla="*/ 33 h 35"/>
              <a:gd name="T76" fmla="*/ 22 w 28"/>
              <a:gd name="T77" fmla="*/ 22 h 35"/>
              <a:gd name="T78" fmla="*/ 22 w 28"/>
              <a:gd name="T79" fmla="*/ 22 h 35"/>
              <a:gd name="T80" fmla="*/ 21 w 28"/>
              <a:gd name="T81" fmla="*/ 25 h 35"/>
              <a:gd name="T82" fmla="*/ 21 w 28"/>
              <a:gd name="T83" fmla="*/ 25 h 35"/>
              <a:gd name="T84" fmla="*/ 18 w 28"/>
              <a:gd name="T85" fmla="*/ 28 h 35"/>
              <a:gd name="T86" fmla="*/ 15 w 28"/>
              <a:gd name="T87" fmla="*/ 29 h 35"/>
              <a:gd name="T88" fmla="*/ 13 w 28"/>
              <a:gd name="T89" fmla="*/ 29 h 35"/>
              <a:gd name="T90" fmla="*/ 13 w 28"/>
              <a:gd name="T91" fmla="*/ 29 h 35"/>
              <a:gd name="T92" fmla="*/ 8 w 28"/>
              <a:gd name="T93" fmla="*/ 28 h 35"/>
              <a:gd name="T94" fmla="*/ 7 w 28"/>
              <a:gd name="T95" fmla="*/ 26 h 35"/>
              <a:gd name="T96" fmla="*/ 7 w 28"/>
              <a:gd name="T97" fmla="*/ 24 h 35"/>
              <a:gd name="T98" fmla="*/ 7 w 28"/>
              <a:gd name="T99" fmla="*/ 24 h 35"/>
              <a:gd name="T100" fmla="*/ 8 w 28"/>
              <a:gd name="T101" fmla="*/ 21 h 35"/>
              <a:gd name="T102" fmla="*/ 11 w 28"/>
              <a:gd name="T103" fmla="*/ 18 h 35"/>
              <a:gd name="T104" fmla="*/ 17 w 28"/>
              <a:gd name="T105" fmla="*/ 17 h 35"/>
              <a:gd name="T106" fmla="*/ 22 w 28"/>
              <a:gd name="T107" fmla="*/ 17 h 35"/>
              <a:gd name="T108" fmla="*/ 22 w 28"/>
              <a:gd name="T109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5">
                <a:moveTo>
                  <a:pt x="28" y="33"/>
                </a:moveTo>
                <a:lnTo>
                  <a:pt x="28" y="33"/>
                </a:lnTo>
                <a:lnTo>
                  <a:pt x="28" y="26"/>
                </a:lnTo>
                <a:lnTo>
                  <a:pt x="28" y="14"/>
                </a:lnTo>
                <a:lnTo>
                  <a:pt x="28" y="14"/>
                </a:lnTo>
                <a:lnTo>
                  <a:pt x="28" y="8"/>
                </a:lnTo>
                <a:lnTo>
                  <a:pt x="25" y="4"/>
                </a:lnTo>
                <a:lnTo>
                  <a:pt x="21" y="1"/>
                </a:lnTo>
                <a:lnTo>
                  <a:pt x="14" y="0"/>
                </a:lnTo>
                <a:lnTo>
                  <a:pt x="14" y="0"/>
                </a:lnTo>
                <a:lnTo>
                  <a:pt x="8" y="1"/>
                </a:lnTo>
                <a:lnTo>
                  <a:pt x="3" y="3"/>
                </a:lnTo>
                <a:lnTo>
                  <a:pt x="4" y="7"/>
                </a:lnTo>
                <a:lnTo>
                  <a:pt x="4" y="7"/>
                </a:lnTo>
                <a:lnTo>
                  <a:pt x="8" y="6"/>
                </a:lnTo>
                <a:lnTo>
                  <a:pt x="14" y="4"/>
                </a:lnTo>
                <a:lnTo>
                  <a:pt x="14" y="4"/>
                </a:lnTo>
                <a:lnTo>
                  <a:pt x="18" y="6"/>
                </a:lnTo>
                <a:lnTo>
                  <a:pt x="21" y="7"/>
                </a:lnTo>
                <a:lnTo>
                  <a:pt x="21" y="10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13" y="14"/>
                </a:lnTo>
                <a:lnTo>
                  <a:pt x="6" y="15"/>
                </a:lnTo>
                <a:lnTo>
                  <a:pt x="1" y="19"/>
                </a:lnTo>
                <a:lnTo>
                  <a:pt x="0" y="25"/>
                </a:lnTo>
                <a:lnTo>
                  <a:pt x="0" y="25"/>
                </a:lnTo>
                <a:lnTo>
                  <a:pt x="1" y="28"/>
                </a:lnTo>
                <a:lnTo>
                  <a:pt x="3" y="32"/>
                </a:lnTo>
                <a:lnTo>
                  <a:pt x="7" y="33"/>
                </a:lnTo>
                <a:lnTo>
                  <a:pt x="11" y="35"/>
                </a:lnTo>
                <a:lnTo>
                  <a:pt x="11" y="35"/>
                </a:lnTo>
                <a:lnTo>
                  <a:pt x="18" y="33"/>
                </a:lnTo>
                <a:lnTo>
                  <a:pt x="22" y="29"/>
                </a:lnTo>
                <a:lnTo>
                  <a:pt x="22" y="29"/>
                </a:lnTo>
                <a:lnTo>
                  <a:pt x="22" y="33"/>
                </a:lnTo>
                <a:lnTo>
                  <a:pt x="28" y="33"/>
                </a:lnTo>
                <a:close/>
                <a:moveTo>
                  <a:pt x="22" y="22"/>
                </a:moveTo>
                <a:lnTo>
                  <a:pt x="22" y="22"/>
                </a:lnTo>
                <a:lnTo>
                  <a:pt x="21" y="25"/>
                </a:lnTo>
                <a:lnTo>
                  <a:pt x="21" y="25"/>
                </a:lnTo>
                <a:lnTo>
                  <a:pt x="18" y="28"/>
                </a:lnTo>
                <a:lnTo>
                  <a:pt x="15" y="29"/>
                </a:lnTo>
                <a:lnTo>
                  <a:pt x="13" y="29"/>
                </a:lnTo>
                <a:lnTo>
                  <a:pt x="13" y="29"/>
                </a:lnTo>
                <a:lnTo>
                  <a:pt x="8" y="28"/>
                </a:lnTo>
                <a:lnTo>
                  <a:pt x="7" y="26"/>
                </a:lnTo>
                <a:lnTo>
                  <a:pt x="7" y="24"/>
                </a:lnTo>
                <a:lnTo>
                  <a:pt x="7" y="24"/>
                </a:lnTo>
                <a:lnTo>
                  <a:pt x="8" y="21"/>
                </a:lnTo>
                <a:lnTo>
                  <a:pt x="11" y="18"/>
                </a:lnTo>
                <a:lnTo>
                  <a:pt x="17" y="17"/>
                </a:lnTo>
                <a:lnTo>
                  <a:pt x="22" y="17"/>
                </a:lnTo>
                <a:lnTo>
                  <a:pt x="22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Rectangle 434"/>
          <p:cNvSpPr>
            <a:spLocks noChangeArrowheads="1"/>
          </p:cNvSpPr>
          <p:nvPr/>
        </p:nvSpPr>
        <p:spPr bwMode="auto">
          <a:xfrm>
            <a:off x="6518673" y="5157787"/>
            <a:ext cx="21431" cy="4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435"/>
          <p:cNvSpPr>
            <a:spLocks noEditPoints="1"/>
          </p:cNvSpPr>
          <p:nvPr/>
        </p:nvSpPr>
        <p:spPr bwMode="auto">
          <a:xfrm>
            <a:off x="6556772" y="5128023"/>
            <a:ext cx="19050" cy="69056"/>
          </a:xfrm>
          <a:custGeom>
            <a:avLst/>
            <a:gdLst>
              <a:gd name="T0" fmla="*/ 1 w 16"/>
              <a:gd name="T1" fmla="*/ 58 h 58"/>
              <a:gd name="T2" fmla="*/ 1 w 16"/>
              <a:gd name="T3" fmla="*/ 58 h 58"/>
              <a:gd name="T4" fmla="*/ 7 w 16"/>
              <a:gd name="T5" fmla="*/ 57 h 58"/>
              <a:gd name="T6" fmla="*/ 12 w 16"/>
              <a:gd name="T7" fmla="*/ 54 h 58"/>
              <a:gd name="T8" fmla="*/ 12 w 16"/>
              <a:gd name="T9" fmla="*/ 54 h 58"/>
              <a:gd name="T10" fmla="*/ 14 w 16"/>
              <a:gd name="T11" fmla="*/ 53 h 58"/>
              <a:gd name="T12" fmla="*/ 15 w 16"/>
              <a:gd name="T13" fmla="*/ 50 h 58"/>
              <a:gd name="T14" fmla="*/ 16 w 16"/>
              <a:gd name="T15" fmla="*/ 42 h 58"/>
              <a:gd name="T16" fmla="*/ 16 w 16"/>
              <a:gd name="T17" fmla="*/ 12 h 58"/>
              <a:gd name="T18" fmla="*/ 9 w 16"/>
              <a:gd name="T19" fmla="*/ 12 h 58"/>
              <a:gd name="T20" fmla="*/ 9 w 16"/>
              <a:gd name="T21" fmla="*/ 39 h 58"/>
              <a:gd name="T22" fmla="*/ 9 w 16"/>
              <a:gd name="T23" fmla="*/ 39 h 58"/>
              <a:gd name="T24" fmla="*/ 9 w 16"/>
              <a:gd name="T25" fmla="*/ 47 h 58"/>
              <a:gd name="T26" fmla="*/ 7 w 16"/>
              <a:gd name="T27" fmla="*/ 51 h 58"/>
              <a:gd name="T28" fmla="*/ 7 w 16"/>
              <a:gd name="T29" fmla="*/ 51 h 58"/>
              <a:gd name="T30" fmla="*/ 4 w 16"/>
              <a:gd name="T31" fmla="*/ 53 h 58"/>
              <a:gd name="T32" fmla="*/ 0 w 16"/>
              <a:gd name="T33" fmla="*/ 54 h 58"/>
              <a:gd name="T34" fmla="*/ 1 w 16"/>
              <a:gd name="T35" fmla="*/ 58 h 58"/>
              <a:gd name="T36" fmla="*/ 12 w 16"/>
              <a:gd name="T37" fmla="*/ 0 h 58"/>
              <a:gd name="T38" fmla="*/ 12 w 16"/>
              <a:gd name="T39" fmla="*/ 0 h 58"/>
              <a:gd name="T40" fmla="*/ 9 w 16"/>
              <a:gd name="T41" fmla="*/ 0 h 58"/>
              <a:gd name="T42" fmla="*/ 9 w 16"/>
              <a:gd name="T43" fmla="*/ 3 h 58"/>
              <a:gd name="T44" fmla="*/ 9 w 16"/>
              <a:gd name="T45" fmla="*/ 3 h 58"/>
              <a:gd name="T46" fmla="*/ 9 w 16"/>
              <a:gd name="T47" fmla="*/ 5 h 58"/>
              <a:gd name="T48" fmla="*/ 12 w 16"/>
              <a:gd name="T49" fmla="*/ 7 h 58"/>
              <a:gd name="T50" fmla="*/ 12 w 16"/>
              <a:gd name="T51" fmla="*/ 7 h 58"/>
              <a:gd name="T52" fmla="*/ 16 w 16"/>
              <a:gd name="T53" fmla="*/ 5 h 58"/>
              <a:gd name="T54" fmla="*/ 16 w 16"/>
              <a:gd name="T55" fmla="*/ 3 h 58"/>
              <a:gd name="T56" fmla="*/ 16 w 16"/>
              <a:gd name="T57" fmla="*/ 3 h 58"/>
              <a:gd name="T58" fmla="*/ 16 w 16"/>
              <a:gd name="T59" fmla="*/ 0 h 58"/>
              <a:gd name="T60" fmla="*/ 12 w 16"/>
              <a:gd name="T61" fmla="*/ 0 h 58"/>
              <a:gd name="T62" fmla="*/ 12 w 16"/>
              <a:gd name="T6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" h="58">
                <a:moveTo>
                  <a:pt x="1" y="58"/>
                </a:moveTo>
                <a:lnTo>
                  <a:pt x="1" y="58"/>
                </a:lnTo>
                <a:lnTo>
                  <a:pt x="7" y="57"/>
                </a:lnTo>
                <a:lnTo>
                  <a:pt x="12" y="54"/>
                </a:lnTo>
                <a:lnTo>
                  <a:pt x="12" y="54"/>
                </a:lnTo>
                <a:lnTo>
                  <a:pt x="14" y="53"/>
                </a:lnTo>
                <a:lnTo>
                  <a:pt x="15" y="50"/>
                </a:lnTo>
                <a:lnTo>
                  <a:pt x="16" y="42"/>
                </a:lnTo>
                <a:lnTo>
                  <a:pt x="16" y="12"/>
                </a:lnTo>
                <a:lnTo>
                  <a:pt x="9" y="12"/>
                </a:lnTo>
                <a:lnTo>
                  <a:pt x="9" y="39"/>
                </a:lnTo>
                <a:lnTo>
                  <a:pt x="9" y="39"/>
                </a:lnTo>
                <a:lnTo>
                  <a:pt x="9" y="47"/>
                </a:lnTo>
                <a:lnTo>
                  <a:pt x="7" y="51"/>
                </a:lnTo>
                <a:lnTo>
                  <a:pt x="7" y="51"/>
                </a:lnTo>
                <a:lnTo>
                  <a:pt x="4" y="53"/>
                </a:lnTo>
                <a:lnTo>
                  <a:pt x="0" y="54"/>
                </a:lnTo>
                <a:lnTo>
                  <a:pt x="1" y="58"/>
                </a:lnTo>
                <a:close/>
                <a:moveTo>
                  <a:pt x="12" y="0"/>
                </a:moveTo>
                <a:lnTo>
                  <a:pt x="12" y="0"/>
                </a:lnTo>
                <a:lnTo>
                  <a:pt x="9" y="0"/>
                </a:lnTo>
                <a:lnTo>
                  <a:pt x="9" y="3"/>
                </a:lnTo>
                <a:lnTo>
                  <a:pt x="9" y="3"/>
                </a:lnTo>
                <a:lnTo>
                  <a:pt x="9" y="5"/>
                </a:lnTo>
                <a:lnTo>
                  <a:pt x="12" y="7"/>
                </a:lnTo>
                <a:lnTo>
                  <a:pt x="12" y="7"/>
                </a:lnTo>
                <a:lnTo>
                  <a:pt x="16" y="5"/>
                </a:lnTo>
                <a:lnTo>
                  <a:pt x="16" y="3"/>
                </a:lnTo>
                <a:lnTo>
                  <a:pt x="16" y="3"/>
                </a:lnTo>
                <a:lnTo>
                  <a:pt x="16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436"/>
          <p:cNvSpPr>
            <a:spLocks noEditPoints="1"/>
          </p:cNvSpPr>
          <p:nvPr/>
        </p:nvSpPr>
        <p:spPr bwMode="auto">
          <a:xfrm>
            <a:off x="6584156" y="5141119"/>
            <a:ext cx="33338" cy="41672"/>
          </a:xfrm>
          <a:custGeom>
            <a:avLst/>
            <a:gdLst>
              <a:gd name="T0" fmla="*/ 28 w 28"/>
              <a:gd name="T1" fmla="*/ 33 h 35"/>
              <a:gd name="T2" fmla="*/ 28 w 28"/>
              <a:gd name="T3" fmla="*/ 33 h 35"/>
              <a:gd name="T4" fmla="*/ 28 w 28"/>
              <a:gd name="T5" fmla="*/ 26 h 35"/>
              <a:gd name="T6" fmla="*/ 28 w 28"/>
              <a:gd name="T7" fmla="*/ 14 h 35"/>
              <a:gd name="T8" fmla="*/ 28 w 28"/>
              <a:gd name="T9" fmla="*/ 14 h 35"/>
              <a:gd name="T10" fmla="*/ 28 w 28"/>
              <a:gd name="T11" fmla="*/ 8 h 35"/>
              <a:gd name="T12" fmla="*/ 25 w 28"/>
              <a:gd name="T13" fmla="*/ 4 h 35"/>
              <a:gd name="T14" fmla="*/ 21 w 28"/>
              <a:gd name="T15" fmla="*/ 1 h 35"/>
              <a:gd name="T16" fmla="*/ 14 w 28"/>
              <a:gd name="T17" fmla="*/ 0 h 35"/>
              <a:gd name="T18" fmla="*/ 14 w 28"/>
              <a:gd name="T19" fmla="*/ 0 h 35"/>
              <a:gd name="T20" fmla="*/ 9 w 28"/>
              <a:gd name="T21" fmla="*/ 1 h 35"/>
              <a:gd name="T22" fmla="*/ 3 w 28"/>
              <a:gd name="T23" fmla="*/ 3 h 35"/>
              <a:gd name="T24" fmla="*/ 4 w 28"/>
              <a:gd name="T25" fmla="*/ 7 h 35"/>
              <a:gd name="T26" fmla="*/ 4 w 28"/>
              <a:gd name="T27" fmla="*/ 7 h 35"/>
              <a:gd name="T28" fmla="*/ 9 w 28"/>
              <a:gd name="T29" fmla="*/ 6 h 35"/>
              <a:gd name="T30" fmla="*/ 14 w 28"/>
              <a:gd name="T31" fmla="*/ 4 h 35"/>
              <a:gd name="T32" fmla="*/ 14 w 28"/>
              <a:gd name="T33" fmla="*/ 4 h 35"/>
              <a:gd name="T34" fmla="*/ 18 w 28"/>
              <a:gd name="T35" fmla="*/ 6 h 35"/>
              <a:gd name="T36" fmla="*/ 21 w 28"/>
              <a:gd name="T37" fmla="*/ 7 h 35"/>
              <a:gd name="T38" fmla="*/ 21 w 28"/>
              <a:gd name="T39" fmla="*/ 10 h 35"/>
              <a:gd name="T40" fmla="*/ 21 w 28"/>
              <a:gd name="T41" fmla="*/ 12 h 35"/>
              <a:gd name="T42" fmla="*/ 21 w 28"/>
              <a:gd name="T43" fmla="*/ 12 h 35"/>
              <a:gd name="T44" fmla="*/ 21 w 28"/>
              <a:gd name="T45" fmla="*/ 12 h 35"/>
              <a:gd name="T46" fmla="*/ 13 w 28"/>
              <a:gd name="T47" fmla="*/ 14 h 35"/>
              <a:gd name="T48" fmla="*/ 6 w 28"/>
              <a:gd name="T49" fmla="*/ 15 h 35"/>
              <a:gd name="T50" fmla="*/ 2 w 28"/>
              <a:gd name="T51" fmla="*/ 19 h 35"/>
              <a:gd name="T52" fmla="*/ 0 w 28"/>
              <a:gd name="T53" fmla="*/ 25 h 35"/>
              <a:gd name="T54" fmla="*/ 0 w 28"/>
              <a:gd name="T55" fmla="*/ 25 h 35"/>
              <a:gd name="T56" fmla="*/ 2 w 28"/>
              <a:gd name="T57" fmla="*/ 28 h 35"/>
              <a:gd name="T58" fmla="*/ 3 w 28"/>
              <a:gd name="T59" fmla="*/ 32 h 35"/>
              <a:gd name="T60" fmla="*/ 7 w 28"/>
              <a:gd name="T61" fmla="*/ 33 h 35"/>
              <a:gd name="T62" fmla="*/ 11 w 28"/>
              <a:gd name="T63" fmla="*/ 35 h 35"/>
              <a:gd name="T64" fmla="*/ 11 w 28"/>
              <a:gd name="T65" fmla="*/ 35 h 35"/>
              <a:gd name="T66" fmla="*/ 18 w 28"/>
              <a:gd name="T67" fmla="*/ 33 h 35"/>
              <a:gd name="T68" fmla="*/ 22 w 28"/>
              <a:gd name="T69" fmla="*/ 29 h 35"/>
              <a:gd name="T70" fmla="*/ 22 w 28"/>
              <a:gd name="T71" fmla="*/ 29 h 35"/>
              <a:gd name="T72" fmla="*/ 22 w 28"/>
              <a:gd name="T73" fmla="*/ 33 h 35"/>
              <a:gd name="T74" fmla="*/ 28 w 28"/>
              <a:gd name="T75" fmla="*/ 33 h 35"/>
              <a:gd name="T76" fmla="*/ 22 w 28"/>
              <a:gd name="T77" fmla="*/ 22 h 35"/>
              <a:gd name="T78" fmla="*/ 22 w 28"/>
              <a:gd name="T79" fmla="*/ 22 h 35"/>
              <a:gd name="T80" fmla="*/ 21 w 28"/>
              <a:gd name="T81" fmla="*/ 25 h 35"/>
              <a:gd name="T82" fmla="*/ 21 w 28"/>
              <a:gd name="T83" fmla="*/ 25 h 35"/>
              <a:gd name="T84" fmla="*/ 18 w 28"/>
              <a:gd name="T85" fmla="*/ 28 h 35"/>
              <a:gd name="T86" fmla="*/ 15 w 28"/>
              <a:gd name="T87" fmla="*/ 29 h 35"/>
              <a:gd name="T88" fmla="*/ 13 w 28"/>
              <a:gd name="T89" fmla="*/ 29 h 35"/>
              <a:gd name="T90" fmla="*/ 13 w 28"/>
              <a:gd name="T91" fmla="*/ 29 h 35"/>
              <a:gd name="T92" fmla="*/ 9 w 28"/>
              <a:gd name="T93" fmla="*/ 28 h 35"/>
              <a:gd name="T94" fmla="*/ 7 w 28"/>
              <a:gd name="T95" fmla="*/ 26 h 35"/>
              <a:gd name="T96" fmla="*/ 7 w 28"/>
              <a:gd name="T97" fmla="*/ 24 h 35"/>
              <a:gd name="T98" fmla="*/ 7 w 28"/>
              <a:gd name="T99" fmla="*/ 24 h 35"/>
              <a:gd name="T100" fmla="*/ 9 w 28"/>
              <a:gd name="T101" fmla="*/ 21 h 35"/>
              <a:gd name="T102" fmla="*/ 11 w 28"/>
              <a:gd name="T103" fmla="*/ 18 h 35"/>
              <a:gd name="T104" fmla="*/ 17 w 28"/>
              <a:gd name="T105" fmla="*/ 17 h 35"/>
              <a:gd name="T106" fmla="*/ 22 w 28"/>
              <a:gd name="T107" fmla="*/ 17 h 35"/>
              <a:gd name="T108" fmla="*/ 22 w 28"/>
              <a:gd name="T109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5">
                <a:moveTo>
                  <a:pt x="28" y="33"/>
                </a:moveTo>
                <a:lnTo>
                  <a:pt x="28" y="33"/>
                </a:lnTo>
                <a:lnTo>
                  <a:pt x="28" y="26"/>
                </a:lnTo>
                <a:lnTo>
                  <a:pt x="28" y="14"/>
                </a:lnTo>
                <a:lnTo>
                  <a:pt x="28" y="14"/>
                </a:lnTo>
                <a:lnTo>
                  <a:pt x="28" y="8"/>
                </a:lnTo>
                <a:lnTo>
                  <a:pt x="25" y="4"/>
                </a:lnTo>
                <a:lnTo>
                  <a:pt x="21" y="1"/>
                </a:lnTo>
                <a:lnTo>
                  <a:pt x="14" y="0"/>
                </a:lnTo>
                <a:lnTo>
                  <a:pt x="14" y="0"/>
                </a:lnTo>
                <a:lnTo>
                  <a:pt x="9" y="1"/>
                </a:lnTo>
                <a:lnTo>
                  <a:pt x="3" y="3"/>
                </a:lnTo>
                <a:lnTo>
                  <a:pt x="4" y="7"/>
                </a:lnTo>
                <a:lnTo>
                  <a:pt x="4" y="7"/>
                </a:lnTo>
                <a:lnTo>
                  <a:pt x="9" y="6"/>
                </a:lnTo>
                <a:lnTo>
                  <a:pt x="14" y="4"/>
                </a:lnTo>
                <a:lnTo>
                  <a:pt x="14" y="4"/>
                </a:lnTo>
                <a:lnTo>
                  <a:pt x="18" y="6"/>
                </a:lnTo>
                <a:lnTo>
                  <a:pt x="21" y="7"/>
                </a:lnTo>
                <a:lnTo>
                  <a:pt x="21" y="10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13" y="14"/>
                </a:lnTo>
                <a:lnTo>
                  <a:pt x="6" y="15"/>
                </a:lnTo>
                <a:lnTo>
                  <a:pt x="2" y="19"/>
                </a:lnTo>
                <a:lnTo>
                  <a:pt x="0" y="25"/>
                </a:lnTo>
                <a:lnTo>
                  <a:pt x="0" y="25"/>
                </a:lnTo>
                <a:lnTo>
                  <a:pt x="2" y="28"/>
                </a:lnTo>
                <a:lnTo>
                  <a:pt x="3" y="32"/>
                </a:lnTo>
                <a:lnTo>
                  <a:pt x="7" y="33"/>
                </a:lnTo>
                <a:lnTo>
                  <a:pt x="11" y="35"/>
                </a:lnTo>
                <a:lnTo>
                  <a:pt x="11" y="35"/>
                </a:lnTo>
                <a:lnTo>
                  <a:pt x="18" y="33"/>
                </a:lnTo>
                <a:lnTo>
                  <a:pt x="22" y="29"/>
                </a:lnTo>
                <a:lnTo>
                  <a:pt x="22" y="29"/>
                </a:lnTo>
                <a:lnTo>
                  <a:pt x="22" y="33"/>
                </a:lnTo>
                <a:lnTo>
                  <a:pt x="28" y="33"/>
                </a:lnTo>
                <a:close/>
                <a:moveTo>
                  <a:pt x="22" y="22"/>
                </a:moveTo>
                <a:lnTo>
                  <a:pt x="22" y="22"/>
                </a:lnTo>
                <a:lnTo>
                  <a:pt x="21" y="25"/>
                </a:lnTo>
                <a:lnTo>
                  <a:pt x="21" y="25"/>
                </a:lnTo>
                <a:lnTo>
                  <a:pt x="18" y="28"/>
                </a:lnTo>
                <a:lnTo>
                  <a:pt x="15" y="29"/>
                </a:lnTo>
                <a:lnTo>
                  <a:pt x="13" y="29"/>
                </a:lnTo>
                <a:lnTo>
                  <a:pt x="13" y="29"/>
                </a:lnTo>
                <a:lnTo>
                  <a:pt x="9" y="28"/>
                </a:lnTo>
                <a:lnTo>
                  <a:pt x="7" y="26"/>
                </a:lnTo>
                <a:lnTo>
                  <a:pt x="7" y="24"/>
                </a:lnTo>
                <a:lnTo>
                  <a:pt x="7" y="24"/>
                </a:lnTo>
                <a:lnTo>
                  <a:pt x="9" y="21"/>
                </a:lnTo>
                <a:lnTo>
                  <a:pt x="11" y="18"/>
                </a:lnTo>
                <a:lnTo>
                  <a:pt x="17" y="17"/>
                </a:lnTo>
                <a:lnTo>
                  <a:pt x="22" y="17"/>
                </a:lnTo>
                <a:lnTo>
                  <a:pt x="22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437"/>
          <p:cNvSpPr>
            <a:spLocks/>
          </p:cNvSpPr>
          <p:nvPr/>
        </p:nvSpPr>
        <p:spPr bwMode="auto">
          <a:xfrm>
            <a:off x="6266260" y="5236369"/>
            <a:ext cx="60722" cy="40481"/>
          </a:xfrm>
          <a:custGeom>
            <a:avLst/>
            <a:gdLst>
              <a:gd name="T0" fmla="*/ 1 w 51"/>
              <a:gd name="T1" fmla="*/ 34 h 34"/>
              <a:gd name="T2" fmla="*/ 7 w 51"/>
              <a:gd name="T3" fmla="*/ 34 h 34"/>
              <a:gd name="T4" fmla="*/ 7 w 51"/>
              <a:gd name="T5" fmla="*/ 14 h 34"/>
              <a:gd name="T6" fmla="*/ 7 w 51"/>
              <a:gd name="T7" fmla="*/ 14 h 34"/>
              <a:gd name="T8" fmla="*/ 7 w 51"/>
              <a:gd name="T9" fmla="*/ 12 h 34"/>
              <a:gd name="T10" fmla="*/ 7 w 51"/>
              <a:gd name="T11" fmla="*/ 12 h 34"/>
              <a:gd name="T12" fmla="*/ 11 w 51"/>
              <a:gd name="T13" fmla="*/ 7 h 34"/>
              <a:gd name="T14" fmla="*/ 12 w 51"/>
              <a:gd name="T15" fmla="*/ 6 h 34"/>
              <a:gd name="T16" fmla="*/ 15 w 51"/>
              <a:gd name="T17" fmla="*/ 5 h 34"/>
              <a:gd name="T18" fmla="*/ 15 w 51"/>
              <a:gd name="T19" fmla="*/ 5 h 34"/>
              <a:gd name="T20" fmla="*/ 18 w 51"/>
              <a:gd name="T21" fmla="*/ 6 h 34"/>
              <a:gd name="T22" fmla="*/ 20 w 51"/>
              <a:gd name="T23" fmla="*/ 7 h 34"/>
              <a:gd name="T24" fmla="*/ 22 w 51"/>
              <a:gd name="T25" fmla="*/ 10 h 34"/>
              <a:gd name="T26" fmla="*/ 22 w 51"/>
              <a:gd name="T27" fmla="*/ 14 h 34"/>
              <a:gd name="T28" fmla="*/ 22 w 51"/>
              <a:gd name="T29" fmla="*/ 34 h 34"/>
              <a:gd name="T30" fmla="*/ 29 w 51"/>
              <a:gd name="T31" fmla="*/ 34 h 34"/>
              <a:gd name="T32" fmla="*/ 29 w 51"/>
              <a:gd name="T33" fmla="*/ 13 h 34"/>
              <a:gd name="T34" fmla="*/ 29 w 51"/>
              <a:gd name="T35" fmla="*/ 13 h 34"/>
              <a:gd name="T36" fmla="*/ 29 w 51"/>
              <a:gd name="T37" fmla="*/ 10 h 34"/>
              <a:gd name="T38" fmla="*/ 29 w 51"/>
              <a:gd name="T39" fmla="*/ 10 h 34"/>
              <a:gd name="T40" fmla="*/ 31 w 51"/>
              <a:gd name="T41" fmla="*/ 7 h 34"/>
              <a:gd name="T42" fmla="*/ 34 w 51"/>
              <a:gd name="T43" fmla="*/ 6 h 34"/>
              <a:gd name="T44" fmla="*/ 37 w 51"/>
              <a:gd name="T45" fmla="*/ 5 h 34"/>
              <a:gd name="T46" fmla="*/ 37 w 51"/>
              <a:gd name="T47" fmla="*/ 5 h 34"/>
              <a:gd name="T48" fmla="*/ 40 w 51"/>
              <a:gd name="T49" fmla="*/ 6 h 34"/>
              <a:gd name="T50" fmla="*/ 43 w 51"/>
              <a:gd name="T51" fmla="*/ 7 h 34"/>
              <a:gd name="T52" fmla="*/ 44 w 51"/>
              <a:gd name="T53" fmla="*/ 12 h 34"/>
              <a:gd name="T54" fmla="*/ 44 w 51"/>
              <a:gd name="T55" fmla="*/ 16 h 34"/>
              <a:gd name="T56" fmla="*/ 44 w 51"/>
              <a:gd name="T57" fmla="*/ 34 h 34"/>
              <a:gd name="T58" fmla="*/ 51 w 51"/>
              <a:gd name="T59" fmla="*/ 34 h 34"/>
              <a:gd name="T60" fmla="*/ 51 w 51"/>
              <a:gd name="T61" fmla="*/ 14 h 34"/>
              <a:gd name="T62" fmla="*/ 51 w 51"/>
              <a:gd name="T63" fmla="*/ 14 h 34"/>
              <a:gd name="T64" fmla="*/ 50 w 51"/>
              <a:gd name="T65" fmla="*/ 7 h 34"/>
              <a:gd name="T66" fmla="*/ 47 w 51"/>
              <a:gd name="T67" fmla="*/ 3 h 34"/>
              <a:gd name="T68" fmla="*/ 43 w 51"/>
              <a:gd name="T69" fmla="*/ 0 h 34"/>
              <a:gd name="T70" fmla="*/ 38 w 51"/>
              <a:gd name="T71" fmla="*/ 0 h 34"/>
              <a:gd name="T72" fmla="*/ 38 w 51"/>
              <a:gd name="T73" fmla="*/ 0 h 34"/>
              <a:gd name="T74" fmla="*/ 34 w 51"/>
              <a:gd name="T75" fmla="*/ 0 h 34"/>
              <a:gd name="T76" fmla="*/ 31 w 51"/>
              <a:gd name="T77" fmla="*/ 3 h 34"/>
              <a:gd name="T78" fmla="*/ 31 w 51"/>
              <a:gd name="T79" fmla="*/ 3 h 34"/>
              <a:gd name="T80" fmla="*/ 27 w 51"/>
              <a:gd name="T81" fmla="*/ 7 h 34"/>
              <a:gd name="T82" fmla="*/ 27 w 51"/>
              <a:gd name="T83" fmla="*/ 7 h 34"/>
              <a:gd name="T84" fmla="*/ 27 w 51"/>
              <a:gd name="T85" fmla="*/ 7 h 34"/>
              <a:gd name="T86" fmla="*/ 26 w 51"/>
              <a:gd name="T87" fmla="*/ 5 h 34"/>
              <a:gd name="T88" fmla="*/ 23 w 51"/>
              <a:gd name="T89" fmla="*/ 2 h 34"/>
              <a:gd name="T90" fmla="*/ 20 w 51"/>
              <a:gd name="T91" fmla="*/ 0 h 34"/>
              <a:gd name="T92" fmla="*/ 18 w 51"/>
              <a:gd name="T93" fmla="*/ 0 h 34"/>
              <a:gd name="T94" fmla="*/ 18 w 51"/>
              <a:gd name="T95" fmla="*/ 0 h 34"/>
              <a:gd name="T96" fmla="*/ 13 w 51"/>
              <a:gd name="T97" fmla="*/ 0 h 34"/>
              <a:gd name="T98" fmla="*/ 11 w 51"/>
              <a:gd name="T99" fmla="*/ 2 h 34"/>
              <a:gd name="T100" fmla="*/ 7 w 51"/>
              <a:gd name="T101" fmla="*/ 6 h 34"/>
              <a:gd name="T102" fmla="*/ 7 w 51"/>
              <a:gd name="T103" fmla="*/ 6 h 34"/>
              <a:gd name="T104" fmla="*/ 5 w 51"/>
              <a:gd name="T105" fmla="*/ 0 h 34"/>
              <a:gd name="T106" fmla="*/ 0 w 51"/>
              <a:gd name="T107" fmla="*/ 0 h 34"/>
              <a:gd name="T108" fmla="*/ 0 w 51"/>
              <a:gd name="T109" fmla="*/ 0 h 34"/>
              <a:gd name="T110" fmla="*/ 1 w 51"/>
              <a:gd name="T111" fmla="*/ 10 h 34"/>
              <a:gd name="T112" fmla="*/ 1 w 51"/>
              <a:gd name="T11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" h="34">
                <a:moveTo>
                  <a:pt x="1" y="34"/>
                </a:moveTo>
                <a:lnTo>
                  <a:pt x="7" y="34"/>
                </a:lnTo>
                <a:lnTo>
                  <a:pt x="7" y="14"/>
                </a:lnTo>
                <a:lnTo>
                  <a:pt x="7" y="14"/>
                </a:lnTo>
                <a:lnTo>
                  <a:pt x="7" y="12"/>
                </a:lnTo>
                <a:lnTo>
                  <a:pt x="7" y="12"/>
                </a:lnTo>
                <a:lnTo>
                  <a:pt x="11" y="7"/>
                </a:lnTo>
                <a:lnTo>
                  <a:pt x="12" y="6"/>
                </a:lnTo>
                <a:lnTo>
                  <a:pt x="15" y="5"/>
                </a:lnTo>
                <a:lnTo>
                  <a:pt x="15" y="5"/>
                </a:lnTo>
                <a:lnTo>
                  <a:pt x="18" y="6"/>
                </a:lnTo>
                <a:lnTo>
                  <a:pt x="20" y="7"/>
                </a:lnTo>
                <a:lnTo>
                  <a:pt x="22" y="10"/>
                </a:lnTo>
                <a:lnTo>
                  <a:pt x="22" y="14"/>
                </a:lnTo>
                <a:lnTo>
                  <a:pt x="22" y="34"/>
                </a:lnTo>
                <a:lnTo>
                  <a:pt x="29" y="34"/>
                </a:lnTo>
                <a:lnTo>
                  <a:pt x="29" y="13"/>
                </a:lnTo>
                <a:lnTo>
                  <a:pt x="29" y="13"/>
                </a:lnTo>
                <a:lnTo>
                  <a:pt x="29" y="10"/>
                </a:lnTo>
                <a:lnTo>
                  <a:pt x="29" y="10"/>
                </a:lnTo>
                <a:lnTo>
                  <a:pt x="31" y="7"/>
                </a:lnTo>
                <a:lnTo>
                  <a:pt x="34" y="6"/>
                </a:lnTo>
                <a:lnTo>
                  <a:pt x="37" y="5"/>
                </a:lnTo>
                <a:lnTo>
                  <a:pt x="37" y="5"/>
                </a:lnTo>
                <a:lnTo>
                  <a:pt x="40" y="6"/>
                </a:lnTo>
                <a:lnTo>
                  <a:pt x="43" y="7"/>
                </a:lnTo>
                <a:lnTo>
                  <a:pt x="44" y="12"/>
                </a:lnTo>
                <a:lnTo>
                  <a:pt x="44" y="16"/>
                </a:lnTo>
                <a:lnTo>
                  <a:pt x="44" y="34"/>
                </a:lnTo>
                <a:lnTo>
                  <a:pt x="51" y="34"/>
                </a:lnTo>
                <a:lnTo>
                  <a:pt x="51" y="14"/>
                </a:lnTo>
                <a:lnTo>
                  <a:pt x="51" y="14"/>
                </a:lnTo>
                <a:lnTo>
                  <a:pt x="50" y="7"/>
                </a:lnTo>
                <a:lnTo>
                  <a:pt x="47" y="3"/>
                </a:lnTo>
                <a:lnTo>
                  <a:pt x="43" y="0"/>
                </a:lnTo>
                <a:lnTo>
                  <a:pt x="38" y="0"/>
                </a:lnTo>
                <a:lnTo>
                  <a:pt x="38" y="0"/>
                </a:lnTo>
                <a:lnTo>
                  <a:pt x="34" y="0"/>
                </a:lnTo>
                <a:lnTo>
                  <a:pt x="31" y="3"/>
                </a:lnTo>
                <a:lnTo>
                  <a:pt x="31" y="3"/>
                </a:lnTo>
                <a:lnTo>
                  <a:pt x="27" y="7"/>
                </a:lnTo>
                <a:lnTo>
                  <a:pt x="27" y="7"/>
                </a:lnTo>
                <a:lnTo>
                  <a:pt x="27" y="7"/>
                </a:lnTo>
                <a:lnTo>
                  <a:pt x="26" y="5"/>
                </a:lnTo>
                <a:lnTo>
                  <a:pt x="23" y="2"/>
                </a:lnTo>
                <a:lnTo>
                  <a:pt x="20" y="0"/>
                </a:lnTo>
                <a:lnTo>
                  <a:pt x="18" y="0"/>
                </a:lnTo>
                <a:lnTo>
                  <a:pt x="18" y="0"/>
                </a:lnTo>
                <a:lnTo>
                  <a:pt x="13" y="0"/>
                </a:lnTo>
                <a:lnTo>
                  <a:pt x="11" y="2"/>
                </a:lnTo>
                <a:lnTo>
                  <a:pt x="7" y="6"/>
                </a:lnTo>
                <a:lnTo>
                  <a:pt x="7" y="6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1" y="10"/>
                </a:lnTo>
                <a:lnTo>
                  <a:pt x="1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438"/>
          <p:cNvSpPr>
            <a:spLocks noEditPoints="1"/>
          </p:cNvSpPr>
          <p:nvPr/>
        </p:nvSpPr>
        <p:spPr bwMode="auto">
          <a:xfrm>
            <a:off x="6335316" y="5236369"/>
            <a:ext cx="38100" cy="40481"/>
          </a:xfrm>
          <a:custGeom>
            <a:avLst/>
            <a:gdLst>
              <a:gd name="T0" fmla="*/ 32 w 32"/>
              <a:gd name="T1" fmla="*/ 18 h 34"/>
              <a:gd name="T2" fmla="*/ 32 w 32"/>
              <a:gd name="T3" fmla="*/ 18 h 34"/>
              <a:gd name="T4" fmla="*/ 32 w 32"/>
              <a:gd name="T5" fmla="*/ 16 h 34"/>
              <a:gd name="T6" fmla="*/ 32 w 32"/>
              <a:gd name="T7" fmla="*/ 16 h 34"/>
              <a:gd name="T8" fmla="*/ 30 w 32"/>
              <a:gd name="T9" fmla="*/ 10 h 34"/>
              <a:gd name="T10" fmla="*/ 29 w 32"/>
              <a:gd name="T11" fmla="*/ 6 h 34"/>
              <a:gd name="T12" fmla="*/ 23 w 32"/>
              <a:gd name="T13" fmla="*/ 2 h 34"/>
              <a:gd name="T14" fmla="*/ 21 w 32"/>
              <a:gd name="T15" fmla="*/ 0 h 34"/>
              <a:gd name="T16" fmla="*/ 16 w 32"/>
              <a:gd name="T17" fmla="*/ 0 h 34"/>
              <a:gd name="T18" fmla="*/ 16 w 32"/>
              <a:gd name="T19" fmla="*/ 0 h 34"/>
              <a:gd name="T20" fmla="*/ 10 w 32"/>
              <a:gd name="T21" fmla="*/ 2 h 34"/>
              <a:gd name="T22" fmla="*/ 5 w 32"/>
              <a:gd name="T23" fmla="*/ 6 h 34"/>
              <a:gd name="T24" fmla="*/ 1 w 32"/>
              <a:gd name="T25" fmla="*/ 12 h 34"/>
              <a:gd name="T26" fmla="*/ 0 w 32"/>
              <a:gd name="T27" fmla="*/ 17 h 34"/>
              <a:gd name="T28" fmla="*/ 0 w 32"/>
              <a:gd name="T29" fmla="*/ 17 h 34"/>
              <a:gd name="T30" fmla="*/ 1 w 32"/>
              <a:gd name="T31" fmla="*/ 24 h 34"/>
              <a:gd name="T32" fmla="*/ 5 w 32"/>
              <a:gd name="T33" fmla="*/ 30 h 34"/>
              <a:gd name="T34" fmla="*/ 11 w 32"/>
              <a:gd name="T35" fmla="*/ 32 h 34"/>
              <a:gd name="T36" fmla="*/ 18 w 32"/>
              <a:gd name="T37" fmla="*/ 34 h 34"/>
              <a:gd name="T38" fmla="*/ 18 w 32"/>
              <a:gd name="T39" fmla="*/ 34 h 34"/>
              <a:gd name="T40" fmla="*/ 25 w 32"/>
              <a:gd name="T41" fmla="*/ 34 h 34"/>
              <a:gd name="T42" fmla="*/ 29 w 32"/>
              <a:gd name="T43" fmla="*/ 32 h 34"/>
              <a:gd name="T44" fmla="*/ 28 w 32"/>
              <a:gd name="T45" fmla="*/ 28 h 34"/>
              <a:gd name="T46" fmla="*/ 28 w 32"/>
              <a:gd name="T47" fmla="*/ 28 h 34"/>
              <a:gd name="T48" fmla="*/ 25 w 32"/>
              <a:gd name="T49" fmla="*/ 30 h 34"/>
              <a:gd name="T50" fmla="*/ 18 w 32"/>
              <a:gd name="T51" fmla="*/ 30 h 34"/>
              <a:gd name="T52" fmla="*/ 18 w 32"/>
              <a:gd name="T53" fmla="*/ 30 h 34"/>
              <a:gd name="T54" fmla="*/ 14 w 32"/>
              <a:gd name="T55" fmla="*/ 28 h 34"/>
              <a:gd name="T56" fmla="*/ 10 w 32"/>
              <a:gd name="T57" fmla="*/ 27 h 34"/>
              <a:gd name="T58" fmla="*/ 8 w 32"/>
              <a:gd name="T59" fmla="*/ 24 h 34"/>
              <a:gd name="T60" fmla="*/ 7 w 32"/>
              <a:gd name="T61" fmla="*/ 18 h 34"/>
              <a:gd name="T62" fmla="*/ 32 w 32"/>
              <a:gd name="T63" fmla="*/ 18 h 34"/>
              <a:gd name="T64" fmla="*/ 7 w 32"/>
              <a:gd name="T65" fmla="*/ 14 h 34"/>
              <a:gd name="T66" fmla="*/ 7 w 32"/>
              <a:gd name="T67" fmla="*/ 14 h 34"/>
              <a:gd name="T68" fmla="*/ 7 w 32"/>
              <a:gd name="T69" fmla="*/ 12 h 34"/>
              <a:gd name="T70" fmla="*/ 10 w 32"/>
              <a:gd name="T71" fmla="*/ 7 h 34"/>
              <a:gd name="T72" fmla="*/ 12 w 32"/>
              <a:gd name="T73" fmla="*/ 6 h 34"/>
              <a:gd name="T74" fmla="*/ 16 w 32"/>
              <a:gd name="T75" fmla="*/ 5 h 34"/>
              <a:gd name="T76" fmla="*/ 16 w 32"/>
              <a:gd name="T77" fmla="*/ 5 h 34"/>
              <a:gd name="T78" fmla="*/ 21 w 32"/>
              <a:gd name="T79" fmla="*/ 6 h 34"/>
              <a:gd name="T80" fmla="*/ 23 w 32"/>
              <a:gd name="T81" fmla="*/ 7 h 34"/>
              <a:gd name="T82" fmla="*/ 25 w 32"/>
              <a:gd name="T83" fmla="*/ 12 h 34"/>
              <a:gd name="T84" fmla="*/ 25 w 32"/>
              <a:gd name="T85" fmla="*/ 14 h 34"/>
              <a:gd name="T86" fmla="*/ 7 w 32"/>
              <a:gd name="T87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" h="34">
                <a:moveTo>
                  <a:pt x="32" y="18"/>
                </a:moveTo>
                <a:lnTo>
                  <a:pt x="32" y="18"/>
                </a:lnTo>
                <a:lnTo>
                  <a:pt x="32" y="16"/>
                </a:lnTo>
                <a:lnTo>
                  <a:pt x="32" y="16"/>
                </a:lnTo>
                <a:lnTo>
                  <a:pt x="30" y="10"/>
                </a:lnTo>
                <a:lnTo>
                  <a:pt x="29" y="6"/>
                </a:lnTo>
                <a:lnTo>
                  <a:pt x="23" y="2"/>
                </a:lnTo>
                <a:lnTo>
                  <a:pt x="21" y="0"/>
                </a:lnTo>
                <a:lnTo>
                  <a:pt x="16" y="0"/>
                </a:lnTo>
                <a:lnTo>
                  <a:pt x="16" y="0"/>
                </a:lnTo>
                <a:lnTo>
                  <a:pt x="10" y="2"/>
                </a:lnTo>
                <a:lnTo>
                  <a:pt x="5" y="6"/>
                </a:lnTo>
                <a:lnTo>
                  <a:pt x="1" y="12"/>
                </a:lnTo>
                <a:lnTo>
                  <a:pt x="0" y="17"/>
                </a:lnTo>
                <a:lnTo>
                  <a:pt x="0" y="17"/>
                </a:lnTo>
                <a:lnTo>
                  <a:pt x="1" y="24"/>
                </a:lnTo>
                <a:lnTo>
                  <a:pt x="5" y="30"/>
                </a:lnTo>
                <a:lnTo>
                  <a:pt x="11" y="32"/>
                </a:lnTo>
                <a:lnTo>
                  <a:pt x="18" y="34"/>
                </a:lnTo>
                <a:lnTo>
                  <a:pt x="18" y="34"/>
                </a:lnTo>
                <a:lnTo>
                  <a:pt x="25" y="34"/>
                </a:lnTo>
                <a:lnTo>
                  <a:pt x="29" y="32"/>
                </a:lnTo>
                <a:lnTo>
                  <a:pt x="28" y="28"/>
                </a:lnTo>
                <a:lnTo>
                  <a:pt x="28" y="28"/>
                </a:lnTo>
                <a:lnTo>
                  <a:pt x="25" y="30"/>
                </a:lnTo>
                <a:lnTo>
                  <a:pt x="18" y="30"/>
                </a:lnTo>
                <a:lnTo>
                  <a:pt x="18" y="30"/>
                </a:lnTo>
                <a:lnTo>
                  <a:pt x="14" y="28"/>
                </a:lnTo>
                <a:lnTo>
                  <a:pt x="10" y="27"/>
                </a:lnTo>
                <a:lnTo>
                  <a:pt x="8" y="24"/>
                </a:lnTo>
                <a:lnTo>
                  <a:pt x="7" y="18"/>
                </a:lnTo>
                <a:lnTo>
                  <a:pt x="32" y="18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7" y="12"/>
                </a:lnTo>
                <a:lnTo>
                  <a:pt x="10" y="7"/>
                </a:lnTo>
                <a:lnTo>
                  <a:pt x="12" y="6"/>
                </a:lnTo>
                <a:lnTo>
                  <a:pt x="16" y="5"/>
                </a:lnTo>
                <a:lnTo>
                  <a:pt x="16" y="5"/>
                </a:lnTo>
                <a:lnTo>
                  <a:pt x="21" y="6"/>
                </a:lnTo>
                <a:lnTo>
                  <a:pt x="23" y="7"/>
                </a:lnTo>
                <a:lnTo>
                  <a:pt x="25" y="12"/>
                </a:lnTo>
                <a:lnTo>
                  <a:pt x="25" y="14"/>
                </a:lnTo>
                <a:lnTo>
                  <a:pt x="7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439"/>
          <p:cNvSpPr>
            <a:spLocks/>
          </p:cNvSpPr>
          <p:nvPr/>
        </p:nvSpPr>
        <p:spPr bwMode="auto">
          <a:xfrm>
            <a:off x="6378178" y="5226844"/>
            <a:ext cx="25004" cy="50006"/>
          </a:xfrm>
          <a:custGeom>
            <a:avLst/>
            <a:gdLst>
              <a:gd name="T0" fmla="*/ 4 w 21"/>
              <a:gd name="T1" fmla="*/ 1 h 42"/>
              <a:gd name="T2" fmla="*/ 4 w 21"/>
              <a:gd name="T3" fmla="*/ 8 h 42"/>
              <a:gd name="T4" fmla="*/ 0 w 21"/>
              <a:gd name="T5" fmla="*/ 8 h 42"/>
              <a:gd name="T6" fmla="*/ 0 w 21"/>
              <a:gd name="T7" fmla="*/ 14 h 42"/>
              <a:gd name="T8" fmla="*/ 4 w 21"/>
              <a:gd name="T9" fmla="*/ 14 h 42"/>
              <a:gd name="T10" fmla="*/ 4 w 21"/>
              <a:gd name="T11" fmla="*/ 31 h 42"/>
              <a:gd name="T12" fmla="*/ 4 w 21"/>
              <a:gd name="T13" fmla="*/ 31 h 42"/>
              <a:gd name="T14" fmla="*/ 5 w 21"/>
              <a:gd name="T15" fmla="*/ 36 h 42"/>
              <a:gd name="T16" fmla="*/ 7 w 21"/>
              <a:gd name="T17" fmla="*/ 39 h 42"/>
              <a:gd name="T18" fmla="*/ 7 w 21"/>
              <a:gd name="T19" fmla="*/ 39 h 42"/>
              <a:gd name="T20" fmla="*/ 10 w 21"/>
              <a:gd name="T21" fmla="*/ 42 h 42"/>
              <a:gd name="T22" fmla="*/ 14 w 21"/>
              <a:gd name="T23" fmla="*/ 42 h 42"/>
              <a:gd name="T24" fmla="*/ 14 w 21"/>
              <a:gd name="T25" fmla="*/ 42 h 42"/>
              <a:gd name="T26" fmla="*/ 19 w 21"/>
              <a:gd name="T27" fmla="*/ 42 h 42"/>
              <a:gd name="T28" fmla="*/ 19 w 21"/>
              <a:gd name="T29" fmla="*/ 36 h 42"/>
              <a:gd name="T30" fmla="*/ 19 w 21"/>
              <a:gd name="T31" fmla="*/ 36 h 42"/>
              <a:gd name="T32" fmla="*/ 15 w 21"/>
              <a:gd name="T33" fmla="*/ 38 h 42"/>
              <a:gd name="T34" fmla="*/ 15 w 21"/>
              <a:gd name="T35" fmla="*/ 38 h 42"/>
              <a:gd name="T36" fmla="*/ 14 w 21"/>
              <a:gd name="T37" fmla="*/ 36 h 42"/>
              <a:gd name="T38" fmla="*/ 12 w 21"/>
              <a:gd name="T39" fmla="*/ 36 h 42"/>
              <a:gd name="T40" fmla="*/ 11 w 21"/>
              <a:gd name="T41" fmla="*/ 31 h 42"/>
              <a:gd name="T42" fmla="*/ 11 w 21"/>
              <a:gd name="T43" fmla="*/ 14 h 42"/>
              <a:gd name="T44" fmla="*/ 21 w 21"/>
              <a:gd name="T45" fmla="*/ 14 h 42"/>
              <a:gd name="T46" fmla="*/ 21 w 21"/>
              <a:gd name="T47" fmla="*/ 8 h 42"/>
              <a:gd name="T48" fmla="*/ 11 w 21"/>
              <a:gd name="T49" fmla="*/ 8 h 42"/>
              <a:gd name="T50" fmla="*/ 11 w 21"/>
              <a:gd name="T51" fmla="*/ 0 h 42"/>
              <a:gd name="T52" fmla="*/ 4 w 21"/>
              <a:gd name="T53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" h="42">
                <a:moveTo>
                  <a:pt x="4" y="1"/>
                </a:moveTo>
                <a:lnTo>
                  <a:pt x="4" y="8"/>
                </a:lnTo>
                <a:lnTo>
                  <a:pt x="0" y="8"/>
                </a:lnTo>
                <a:lnTo>
                  <a:pt x="0" y="14"/>
                </a:lnTo>
                <a:lnTo>
                  <a:pt x="4" y="14"/>
                </a:lnTo>
                <a:lnTo>
                  <a:pt x="4" y="31"/>
                </a:lnTo>
                <a:lnTo>
                  <a:pt x="4" y="31"/>
                </a:lnTo>
                <a:lnTo>
                  <a:pt x="5" y="36"/>
                </a:lnTo>
                <a:lnTo>
                  <a:pt x="7" y="39"/>
                </a:lnTo>
                <a:lnTo>
                  <a:pt x="7" y="39"/>
                </a:lnTo>
                <a:lnTo>
                  <a:pt x="10" y="42"/>
                </a:lnTo>
                <a:lnTo>
                  <a:pt x="14" y="42"/>
                </a:lnTo>
                <a:lnTo>
                  <a:pt x="14" y="42"/>
                </a:lnTo>
                <a:lnTo>
                  <a:pt x="19" y="42"/>
                </a:lnTo>
                <a:lnTo>
                  <a:pt x="19" y="36"/>
                </a:lnTo>
                <a:lnTo>
                  <a:pt x="19" y="36"/>
                </a:lnTo>
                <a:lnTo>
                  <a:pt x="15" y="38"/>
                </a:lnTo>
                <a:lnTo>
                  <a:pt x="15" y="38"/>
                </a:lnTo>
                <a:lnTo>
                  <a:pt x="14" y="36"/>
                </a:lnTo>
                <a:lnTo>
                  <a:pt x="12" y="36"/>
                </a:lnTo>
                <a:lnTo>
                  <a:pt x="11" y="31"/>
                </a:lnTo>
                <a:lnTo>
                  <a:pt x="11" y="14"/>
                </a:lnTo>
                <a:lnTo>
                  <a:pt x="21" y="14"/>
                </a:lnTo>
                <a:lnTo>
                  <a:pt x="21" y="8"/>
                </a:lnTo>
                <a:lnTo>
                  <a:pt x="11" y="8"/>
                </a:lnTo>
                <a:lnTo>
                  <a:pt x="11" y="0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440"/>
          <p:cNvSpPr>
            <a:spLocks/>
          </p:cNvSpPr>
          <p:nvPr/>
        </p:nvSpPr>
        <p:spPr bwMode="auto">
          <a:xfrm>
            <a:off x="6407944" y="5236369"/>
            <a:ext cx="27385" cy="40481"/>
          </a:xfrm>
          <a:custGeom>
            <a:avLst/>
            <a:gdLst>
              <a:gd name="T0" fmla="*/ 0 w 23"/>
              <a:gd name="T1" fmla="*/ 32 h 34"/>
              <a:gd name="T2" fmla="*/ 0 w 23"/>
              <a:gd name="T3" fmla="*/ 32 h 34"/>
              <a:gd name="T4" fmla="*/ 4 w 23"/>
              <a:gd name="T5" fmla="*/ 34 h 34"/>
              <a:gd name="T6" fmla="*/ 10 w 23"/>
              <a:gd name="T7" fmla="*/ 34 h 34"/>
              <a:gd name="T8" fmla="*/ 10 w 23"/>
              <a:gd name="T9" fmla="*/ 34 h 34"/>
              <a:gd name="T10" fmla="*/ 15 w 23"/>
              <a:gd name="T11" fmla="*/ 34 h 34"/>
              <a:gd name="T12" fmla="*/ 19 w 23"/>
              <a:gd name="T13" fmla="*/ 31 h 34"/>
              <a:gd name="T14" fmla="*/ 22 w 23"/>
              <a:gd name="T15" fmla="*/ 28 h 34"/>
              <a:gd name="T16" fmla="*/ 23 w 23"/>
              <a:gd name="T17" fmla="*/ 24 h 34"/>
              <a:gd name="T18" fmla="*/ 23 w 23"/>
              <a:gd name="T19" fmla="*/ 24 h 34"/>
              <a:gd name="T20" fmla="*/ 22 w 23"/>
              <a:gd name="T21" fmla="*/ 21 h 34"/>
              <a:gd name="T22" fmla="*/ 21 w 23"/>
              <a:gd name="T23" fmla="*/ 18 h 34"/>
              <a:gd name="T24" fmla="*/ 18 w 23"/>
              <a:gd name="T25" fmla="*/ 16 h 34"/>
              <a:gd name="T26" fmla="*/ 14 w 23"/>
              <a:gd name="T27" fmla="*/ 14 h 34"/>
              <a:gd name="T28" fmla="*/ 14 w 23"/>
              <a:gd name="T29" fmla="*/ 14 h 34"/>
              <a:gd name="T30" fmla="*/ 8 w 23"/>
              <a:gd name="T31" fmla="*/ 13 h 34"/>
              <a:gd name="T32" fmla="*/ 7 w 23"/>
              <a:gd name="T33" fmla="*/ 12 h 34"/>
              <a:gd name="T34" fmla="*/ 7 w 23"/>
              <a:gd name="T35" fmla="*/ 9 h 34"/>
              <a:gd name="T36" fmla="*/ 7 w 23"/>
              <a:gd name="T37" fmla="*/ 9 h 34"/>
              <a:gd name="T38" fmla="*/ 8 w 23"/>
              <a:gd name="T39" fmla="*/ 6 h 34"/>
              <a:gd name="T40" fmla="*/ 12 w 23"/>
              <a:gd name="T41" fmla="*/ 5 h 34"/>
              <a:gd name="T42" fmla="*/ 12 w 23"/>
              <a:gd name="T43" fmla="*/ 5 h 34"/>
              <a:gd name="T44" fmla="*/ 16 w 23"/>
              <a:gd name="T45" fmla="*/ 6 h 34"/>
              <a:gd name="T46" fmla="*/ 19 w 23"/>
              <a:gd name="T47" fmla="*/ 6 h 34"/>
              <a:gd name="T48" fmla="*/ 22 w 23"/>
              <a:gd name="T49" fmla="*/ 2 h 34"/>
              <a:gd name="T50" fmla="*/ 22 w 23"/>
              <a:gd name="T51" fmla="*/ 2 h 34"/>
              <a:gd name="T52" fmla="*/ 18 w 23"/>
              <a:gd name="T53" fmla="*/ 0 h 34"/>
              <a:gd name="T54" fmla="*/ 12 w 23"/>
              <a:gd name="T55" fmla="*/ 0 h 34"/>
              <a:gd name="T56" fmla="*/ 12 w 23"/>
              <a:gd name="T57" fmla="*/ 0 h 34"/>
              <a:gd name="T58" fmla="*/ 8 w 23"/>
              <a:gd name="T59" fmla="*/ 0 h 34"/>
              <a:gd name="T60" fmla="*/ 4 w 23"/>
              <a:gd name="T61" fmla="*/ 3 h 34"/>
              <a:gd name="T62" fmla="*/ 1 w 23"/>
              <a:gd name="T63" fmla="*/ 6 h 34"/>
              <a:gd name="T64" fmla="*/ 1 w 23"/>
              <a:gd name="T65" fmla="*/ 10 h 34"/>
              <a:gd name="T66" fmla="*/ 1 w 23"/>
              <a:gd name="T67" fmla="*/ 10 h 34"/>
              <a:gd name="T68" fmla="*/ 1 w 23"/>
              <a:gd name="T69" fmla="*/ 13 h 34"/>
              <a:gd name="T70" fmla="*/ 3 w 23"/>
              <a:gd name="T71" fmla="*/ 16 h 34"/>
              <a:gd name="T72" fmla="*/ 5 w 23"/>
              <a:gd name="T73" fmla="*/ 17 h 34"/>
              <a:gd name="T74" fmla="*/ 10 w 23"/>
              <a:gd name="T75" fmla="*/ 18 h 34"/>
              <a:gd name="T76" fmla="*/ 10 w 23"/>
              <a:gd name="T77" fmla="*/ 18 h 34"/>
              <a:gd name="T78" fmla="*/ 15 w 23"/>
              <a:gd name="T79" fmla="*/ 21 h 34"/>
              <a:gd name="T80" fmla="*/ 16 w 23"/>
              <a:gd name="T81" fmla="*/ 23 h 34"/>
              <a:gd name="T82" fmla="*/ 16 w 23"/>
              <a:gd name="T83" fmla="*/ 25 h 34"/>
              <a:gd name="T84" fmla="*/ 16 w 23"/>
              <a:gd name="T85" fmla="*/ 25 h 34"/>
              <a:gd name="T86" fmla="*/ 16 w 23"/>
              <a:gd name="T87" fmla="*/ 27 h 34"/>
              <a:gd name="T88" fmla="*/ 15 w 23"/>
              <a:gd name="T89" fmla="*/ 28 h 34"/>
              <a:gd name="T90" fmla="*/ 12 w 23"/>
              <a:gd name="T91" fmla="*/ 30 h 34"/>
              <a:gd name="T92" fmla="*/ 10 w 23"/>
              <a:gd name="T93" fmla="*/ 30 h 34"/>
              <a:gd name="T94" fmla="*/ 10 w 23"/>
              <a:gd name="T95" fmla="*/ 30 h 34"/>
              <a:gd name="T96" fmla="*/ 5 w 23"/>
              <a:gd name="T97" fmla="*/ 30 h 34"/>
              <a:gd name="T98" fmla="*/ 1 w 23"/>
              <a:gd name="T99" fmla="*/ 27 h 34"/>
              <a:gd name="T100" fmla="*/ 0 w 23"/>
              <a:gd name="T10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" h="34">
                <a:moveTo>
                  <a:pt x="0" y="32"/>
                </a:moveTo>
                <a:lnTo>
                  <a:pt x="0" y="32"/>
                </a:lnTo>
                <a:lnTo>
                  <a:pt x="4" y="34"/>
                </a:lnTo>
                <a:lnTo>
                  <a:pt x="10" y="34"/>
                </a:lnTo>
                <a:lnTo>
                  <a:pt x="10" y="34"/>
                </a:lnTo>
                <a:lnTo>
                  <a:pt x="15" y="34"/>
                </a:lnTo>
                <a:lnTo>
                  <a:pt x="19" y="31"/>
                </a:lnTo>
                <a:lnTo>
                  <a:pt x="22" y="28"/>
                </a:lnTo>
                <a:lnTo>
                  <a:pt x="23" y="24"/>
                </a:lnTo>
                <a:lnTo>
                  <a:pt x="23" y="24"/>
                </a:lnTo>
                <a:lnTo>
                  <a:pt x="22" y="21"/>
                </a:lnTo>
                <a:lnTo>
                  <a:pt x="21" y="18"/>
                </a:lnTo>
                <a:lnTo>
                  <a:pt x="18" y="16"/>
                </a:lnTo>
                <a:lnTo>
                  <a:pt x="14" y="14"/>
                </a:lnTo>
                <a:lnTo>
                  <a:pt x="14" y="14"/>
                </a:lnTo>
                <a:lnTo>
                  <a:pt x="8" y="13"/>
                </a:lnTo>
                <a:lnTo>
                  <a:pt x="7" y="12"/>
                </a:lnTo>
                <a:lnTo>
                  <a:pt x="7" y="9"/>
                </a:lnTo>
                <a:lnTo>
                  <a:pt x="7" y="9"/>
                </a:lnTo>
                <a:lnTo>
                  <a:pt x="8" y="6"/>
                </a:lnTo>
                <a:lnTo>
                  <a:pt x="12" y="5"/>
                </a:lnTo>
                <a:lnTo>
                  <a:pt x="12" y="5"/>
                </a:lnTo>
                <a:lnTo>
                  <a:pt x="16" y="6"/>
                </a:lnTo>
                <a:lnTo>
                  <a:pt x="19" y="6"/>
                </a:lnTo>
                <a:lnTo>
                  <a:pt x="22" y="2"/>
                </a:lnTo>
                <a:lnTo>
                  <a:pt x="22" y="2"/>
                </a:lnTo>
                <a:lnTo>
                  <a:pt x="18" y="0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3"/>
                </a:lnTo>
                <a:lnTo>
                  <a:pt x="1" y="6"/>
                </a:lnTo>
                <a:lnTo>
                  <a:pt x="1" y="10"/>
                </a:lnTo>
                <a:lnTo>
                  <a:pt x="1" y="10"/>
                </a:lnTo>
                <a:lnTo>
                  <a:pt x="1" y="13"/>
                </a:lnTo>
                <a:lnTo>
                  <a:pt x="3" y="16"/>
                </a:lnTo>
                <a:lnTo>
                  <a:pt x="5" y="17"/>
                </a:lnTo>
                <a:lnTo>
                  <a:pt x="10" y="18"/>
                </a:lnTo>
                <a:lnTo>
                  <a:pt x="10" y="18"/>
                </a:lnTo>
                <a:lnTo>
                  <a:pt x="15" y="21"/>
                </a:lnTo>
                <a:lnTo>
                  <a:pt x="16" y="23"/>
                </a:lnTo>
                <a:lnTo>
                  <a:pt x="16" y="25"/>
                </a:lnTo>
                <a:lnTo>
                  <a:pt x="16" y="25"/>
                </a:lnTo>
                <a:lnTo>
                  <a:pt x="16" y="27"/>
                </a:lnTo>
                <a:lnTo>
                  <a:pt x="15" y="28"/>
                </a:lnTo>
                <a:lnTo>
                  <a:pt x="12" y="30"/>
                </a:lnTo>
                <a:lnTo>
                  <a:pt x="10" y="30"/>
                </a:lnTo>
                <a:lnTo>
                  <a:pt x="10" y="30"/>
                </a:lnTo>
                <a:lnTo>
                  <a:pt x="5" y="30"/>
                </a:lnTo>
                <a:lnTo>
                  <a:pt x="1" y="27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41"/>
          <p:cNvSpPr>
            <a:spLocks noEditPoints="1"/>
          </p:cNvSpPr>
          <p:nvPr/>
        </p:nvSpPr>
        <p:spPr bwMode="auto">
          <a:xfrm>
            <a:off x="6441281" y="5222082"/>
            <a:ext cx="34529" cy="54769"/>
          </a:xfrm>
          <a:custGeom>
            <a:avLst/>
            <a:gdLst>
              <a:gd name="T0" fmla="*/ 29 w 29"/>
              <a:gd name="T1" fmla="*/ 46 h 46"/>
              <a:gd name="T2" fmla="*/ 27 w 29"/>
              <a:gd name="T3" fmla="*/ 25 h 46"/>
              <a:gd name="T4" fmla="*/ 27 w 29"/>
              <a:gd name="T5" fmla="*/ 21 h 46"/>
              <a:gd name="T6" fmla="*/ 20 w 29"/>
              <a:gd name="T7" fmla="*/ 14 h 46"/>
              <a:gd name="T8" fmla="*/ 15 w 29"/>
              <a:gd name="T9" fmla="*/ 12 h 46"/>
              <a:gd name="T10" fmla="*/ 2 w 29"/>
              <a:gd name="T11" fmla="*/ 15 h 46"/>
              <a:gd name="T12" fmla="*/ 4 w 29"/>
              <a:gd name="T13" fmla="*/ 19 h 46"/>
              <a:gd name="T14" fmla="*/ 13 w 29"/>
              <a:gd name="T15" fmla="*/ 17 h 46"/>
              <a:gd name="T16" fmla="*/ 18 w 29"/>
              <a:gd name="T17" fmla="*/ 18 h 46"/>
              <a:gd name="T18" fmla="*/ 20 w 29"/>
              <a:gd name="T19" fmla="*/ 22 h 46"/>
              <a:gd name="T20" fmla="*/ 22 w 29"/>
              <a:gd name="T21" fmla="*/ 25 h 46"/>
              <a:gd name="T22" fmla="*/ 12 w 29"/>
              <a:gd name="T23" fmla="*/ 25 h 46"/>
              <a:gd name="T24" fmla="*/ 1 w 29"/>
              <a:gd name="T25" fmla="*/ 32 h 46"/>
              <a:gd name="T26" fmla="*/ 0 w 29"/>
              <a:gd name="T27" fmla="*/ 37 h 46"/>
              <a:gd name="T28" fmla="*/ 2 w 29"/>
              <a:gd name="T29" fmla="*/ 43 h 46"/>
              <a:gd name="T30" fmla="*/ 11 w 29"/>
              <a:gd name="T31" fmla="*/ 46 h 46"/>
              <a:gd name="T32" fmla="*/ 18 w 29"/>
              <a:gd name="T33" fmla="*/ 44 h 46"/>
              <a:gd name="T34" fmla="*/ 22 w 29"/>
              <a:gd name="T35" fmla="*/ 42 h 46"/>
              <a:gd name="T36" fmla="*/ 29 w 29"/>
              <a:gd name="T37" fmla="*/ 46 h 46"/>
              <a:gd name="T38" fmla="*/ 22 w 29"/>
              <a:gd name="T39" fmla="*/ 35 h 46"/>
              <a:gd name="T40" fmla="*/ 20 w 29"/>
              <a:gd name="T41" fmla="*/ 36 h 46"/>
              <a:gd name="T42" fmla="*/ 16 w 29"/>
              <a:gd name="T43" fmla="*/ 42 h 46"/>
              <a:gd name="T44" fmla="*/ 12 w 29"/>
              <a:gd name="T45" fmla="*/ 42 h 46"/>
              <a:gd name="T46" fmla="*/ 7 w 29"/>
              <a:gd name="T47" fmla="*/ 39 h 46"/>
              <a:gd name="T48" fmla="*/ 7 w 29"/>
              <a:gd name="T49" fmla="*/ 36 h 46"/>
              <a:gd name="T50" fmla="*/ 12 w 29"/>
              <a:gd name="T51" fmla="*/ 30 h 46"/>
              <a:gd name="T52" fmla="*/ 22 w 29"/>
              <a:gd name="T53" fmla="*/ 29 h 46"/>
              <a:gd name="T54" fmla="*/ 8 w 29"/>
              <a:gd name="T55" fmla="*/ 7 h 46"/>
              <a:gd name="T56" fmla="*/ 11 w 29"/>
              <a:gd name="T57" fmla="*/ 7 h 46"/>
              <a:gd name="T58" fmla="*/ 12 w 29"/>
              <a:gd name="T59" fmla="*/ 4 h 46"/>
              <a:gd name="T60" fmla="*/ 8 w 29"/>
              <a:gd name="T61" fmla="*/ 0 h 46"/>
              <a:gd name="T62" fmla="*/ 7 w 29"/>
              <a:gd name="T63" fmla="*/ 1 h 46"/>
              <a:gd name="T64" fmla="*/ 5 w 29"/>
              <a:gd name="T65" fmla="*/ 4 h 46"/>
              <a:gd name="T66" fmla="*/ 8 w 29"/>
              <a:gd name="T67" fmla="*/ 7 h 46"/>
              <a:gd name="T68" fmla="*/ 22 w 29"/>
              <a:gd name="T69" fmla="*/ 7 h 46"/>
              <a:gd name="T70" fmla="*/ 25 w 29"/>
              <a:gd name="T71" fmla="*/ 7 h 46"/>
              <a:gd name="T72" fmla="*/ 26 w 29"/>
              <a:gd name="T73" fmla="*/ 4 h 46"/>
              <a:gd name="T74" fmla="*/ 22 w 29"/>
              <a:gd name="T75" fmla="*/ 0 h 46"/>
              <a:gd name="T76" fmla="*/ 19 w 29"/>
              <a:gd name="T77" fmla="*/ 1 h 46"/>
              <a:gd name="T78" fmla="*/ 18 w 29"/>
              <a:gd name="T79" fmla="*/ 4 h 46"/>
              <a:gd name="T80" fmla="*/ 22 w 29"/>
              <a:gd name="T81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" h="46">
                <a:moveTo>
                  <a:pt x="29" y="46"/>
                </a:moveTo>
                <a:lnTo>
                  <a:pt x="29" y="46"/>
                </a:lnTo>
                <a:lnTo>
                  <a:pt x="27" y="37"/>
                </a:lnTo>
                <a:lnTo>
                  <a:pt x="27" y="25"/>
                </a:lnTo>
                <a:lnTo>
                  <a:pt x="27" y="25"/>
                </a:lnTo>
                <a:lnTo>
                  <a:pt x="27" y="21"/>
                </a:lnTo>
                <a:lnTo>
                  <a:pt x="25" y="17"/>
                </a:lnTo>
                <a:lnTo>
                  <a:pt x="20" y="14"/>
                </a:lnTo>
                <a:lnTo>
                  <a:pt x="15" y="12"/>
                </a:lnTo>
                <a:lnTo>
                  <a:pt x="15" y="12"/>
                </a:lnTo>
                <a:lnTo>
                  <a:pt x="8" y="12"/>
                </a:lnTo>
                <a:lnTo>
                  <a:pt x="2" y="15"/>
                </a:lnTo>
                <a:lnTo>
                  <a:pt x="4" y="19"/>
                </a:lnTo>
                <a:lnTo>
                  <a:pt x="4" y="19"/>
                </a:lnTo>
                <a:lnTo>
                  <a:pt x="8" y="18"/>
                </a:lnTo>
                <a:lnTo>
                  <a:pt x="13" y="17"/>
                </a:lnTo>
                <a:lnTo>
                  <a:pt x="13" y="17"/>
                </a:lnTo>
                <a:lnTo>
                  <a:pt x="18" y="18"/>
                </a:lnTo>
                <a:lnTo>
                  <a:pt x="20" y="19"/>
                </a:lnTo>
                <a:lnTo>
                  <a:pt x="20" y="22"/>
                </a:lnTo>
                <a:lnTo>
                  <a:pt x="22" y="24"/>
                </a:lnTo>
                <a:lnTo>
                  <a:pt x="22" y="25"/>
                </a:lnTo>
                <a:lnTo>
                  <a:pt x="22" y="25"/>
                </a:lnTo>
                <a:lnTo>
                  <a:pt x="12" y="25"/>
                </a:lnTo>
                <a:lnTo>
                  <a:pt x="5" y="28"/>
                </a:lnTo>
                <a:lnTo>
                  <a:pt x="1" y="32"/>
                </a:lnTo>
                <a:lnTo>
                  <a:pt x="0" y="37"/>
                </a:lnTo>
                <a:lnTo>
                  <a:pt x="0" y="37"/>
                </a:lnTo>
                <a:lnTo>
                  <a:pt x="1" y="40"/>
                </a:lnTo>
                <a:lnTo>
                  <a:pt x="2" y="43"/>
                </a:lnTo>
                <a:lnTo>
                  <a:pt x="7" y="46"/>
                </a:lnTo>
                <a:lnTo>
                  <a:pt x="11" y="46"/>
                </a:lnTo>
                <a:lnTo>
                  <a:pt x="11" y="46"/>
                </a:lnTo>
                <a:lnTo>
                  <a:pt x="18" y="44"/>
                </a:lnTo>
                <a:lnTo>
                  <a:pt x="22" y="42"/>
                </a:lnTo>
                <a:lnTo>
                  <a:pt x="22" y="42"/>
                </a:lnTo>
                <a:lnTo>
                  <a:pt x="22" y="46"/>
                </a:lnTo>
                <a:lnTo>
                  <a:pt x="29" y="46"/>
                </a:lnTo>
                <a:close/>
                <a:moveTo>
                  <a:pt x="22" y="35"/>
                </a:moveTo>
                <a:lnTo>
                  <a:pt x="22" y="35"/>
                </a:lnTo>
                <a:lnTo>
                  <a:pt x="20" y="36"/>
                </a:lnTo>
                <a:lnTo>
                  <a:pt x="20" y="36"/>
                </a:lnTo>
                <a:lnTo>
                  <a:pt x="18" y="40"/>
                </a:lnTo>
                <a:lnTo>
                  <a:pt x="16" y="42"/>
                </a:lnTo>
                <a:lnTo>
                  <a:pt x="12" y="42"/>
                </a:lnTo>
                <a:lnTo>
                  <a:pt x="12" y="42"/>
                </a:lnTo>
                <a:lnTo>
                  <a:pt x="8" y="40"/>
                </a:lnTo>
                <a:lnTo>
                  <a:pt x="7" y="39"/>
                </a:lnTo>
                <a:lnTo>
                  <a:pt x="7" y="36"/>
                </a:lnTo>
                <a:lnTo>
                  <a:pt x="7" y="36"/>
                </a:lnTo>
                <a:lnTo>
                  <a:pt x="8" y="32"/>
                </a:lnTo>
                <a:lnTo>
                  <a:pt x="12" y="30"/>
                </a:lnTo>
                <a:lnTo>
                  <a:pt x="16" y="29"/>
                </a:lnTo>
                <a:lnTo>
                  <a:pt x="22" y="29"/>
                </a:lnTo>
                <a:lnTo>
                  <a:pt x="22" y="35"/>
                </a:lnTo>
                <a:close/>
                <a:moveTo>
                  <a:pt x="8" y="7"/>
                </a:moveTo>
                <a:lnTo>
                  <a:pt x="8" y="7"/>
                </a:lnTo>
                <a:lnTo>
                  <a:pt x="11" y="7"/>
                </a:lnTo>
                <a:lnTo>
                  <a:pt x="12" y="4"/>
                </a:lnTo>
                <a:lnTo>
                  <a:pt x="12" y="4"/>
                </a:lnTo>
                <a:lnTo>
                  <a:pt x="11" y="1"/>
                </a:lnTo>
                <a:lnTo>
                  <a:pt x="8" y="0"/>
                </a:lnTo>
                <a:lnTo>
                  <a:pt x="8" y="0"/>
                </a:lnTo>
                <a:lnTo>
                  <a:pt x="7" y="1"/>
                </a:lnTo>
                <a:lnTo>
                  <a:pt x="5" y="4"/>
                </a:lnTo>
                <a:lnTo>
                  <a:pt x="5" y="4"/>
                </a:lnTo>
                <a:lnTo>
                  <a:pt x="5" y="7"/>
                </a:lnTo>
                <a:lnTo>
                  <a:pt x="8" y="7"/>
                </a:lnTo>
                <a:lnTo>
                  <a:pt x="8" y="7"/>
                </a:lnTo>
                <a:close/>
                <a:moveTo>
                  <a:pt x="22" y="7"/>
                </a:moveTo>
                <a:lnTo>
                  <a:pt x="22" y="7"/>
                </a:lnTo>
                <a:lnTo>
                  <a:pt x="25" y="7"/>
                </a:lnTo>
                <a:lnTo>
                  <a:pt x="26" y="4"/>
                </a:lnTo>
                <a:lnTo>
                  <a:pt x="26" y="4"/>
                </a:lnTo>
                <a:lnTo>
                  <a:pt x="25" y="1"/>
                </a:lnTo>
                <a:lnTo>
                  <a:pt x="22" y="0"/>
                </a:lnTo>
                <a:lnTo>
                  <a:pt x="22" y="0"/>
                </a:lnTo>
                <a:lnTo>
                  <a:pt x="19" y="1"/>
                </a:lnTo>
                <a:lnTo>
                  <a:pt x="18" y="4"/>
                </a:lnTo>
                <a:lnTo>
                  <a:pt x="18" y="4"/>
                </a:lnTo>
                <a:lnTo>
                  <a:pt x="19" y="7"/>
                </a:lnTo>
                <a:lnTo>
                  <a:pt x="22" y="7"/>
                </a:lnTo>
                <a:lnTo>
                  <a:pt x="2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42"/>
          <p:cNvSpPr>
            <a:spLocks/>
          </p:cNvSpPr>
          <p:nvPr/>
        </p:nvSpPr>
        <p:spPr bwMode="auto">
          <a:xfrm>
            <a:off x="6481762" y="5226844"/>
            <a:ext cx="25004" cy="50006"/>
          </a:xfrm>
          <a:custGeom>
            <a:avLst/>
            <a:gdLst>
              <a:gd name="T0" fmla="*/ 4 w 21"/>
              <a:gd name="T1" fmla="*/ 1 h 42"/>
              <a:gd name="T2" fmla="*/ 4 w 21"/>
              <a:gd name="T3" fmla="*/ 8 h 42"/>
              <a:gd name="T4" fmla="*/ 0 w 21"/>
              <a:gd name="T5" fmla="*/ 8 h 42"/>
              <a:gd name="T6" fmla="*/ 0 w 21"/>
              <a:gd name="T7" fmla="*/ 14 h 42"/>
              <a:gd name="T8" fmla="*/ 4 w 21"/>
              <a:gd name="T9" fmla="*/ 14 h 42"/>
              <a:gd name="T10" fmla="*/ 4 w 21"/>
              <a:gd name="T11" fmla="*/ 31 h 42"/>
              <a:gd name="T12" fmla="*/ 4 w 21"/>
              <a:gd name="T13" fmla="*/ 31 h 42"/>
              <a:gd name="T14" fmla="*/ 6 w 21"/>
              <a:gd name="T15" fmla="*/ 36 h 42"/>
              <a:gd name="T16" fmla="*/ 7 w 21"/>
              <a:gd name="T17" fmla="*/ 39 h 42"/>
              <a:gd name="T18" fmla="*/ 7 w 21"/>
              <a:gd name="T19" fmla="*/ 39 h 42"/>
              <a:gd name="T20" fmla="*/ 10 w 21"/>
              <a:gd name="T21" fmla="*/ 42 h 42"/>
              <a:gd name="T22" fmla="*/ 14 w 21"/>
              <a:gd name="T23" fmla="*/ 42 h 42"/>
              <a:gd name="T24" fmla="*/ 14 w 21"/>
              <a:gd name="T25" fmla="*/ 42 h 42"/>
              <a:gd name="T26" fmla="*/ 20 w 21"/>
              <a:gd name="T27" fmla="*/ 42 h 42"/>
              <a:gd name="T28" fmla="*/ 20 w 21"/>
              <a:gd name="T29" fmla="*/ 36 h 42"/>
              <a:gd name="T30" fmla="*/ 20 w 21"/>
              <a:gd name="T31" fmla="*/ 36 h 42"/>
              <a:gd name="T32" fmla="*/ 16 w 21"/>
              <a:gd name="T33" fmla="*/ 38 h 42"/>
              <a:gd name="T34" fmla="*/ 16 w 21"/>
              <a:gd name="T35" fmla="*/ 38 h 42"/>
              <a:gd name="T36" fmla="*/ 14 w 21"/>
              <a:gd name="T37" fmla="*/ 36 h 42"/>
              <a:gd name="T38" fmla="*/ 13 w 21"/>
              <a:gd name="T39" fmla="*/ 36 h 42"/>
              <a:gd name="T40" fmla="*/ 11 w 21"/>
              <a:gd name="T41" fmla="*/ 31 h 42"/>
              <a:gd name="T42" fmla="*/ 11 w 21"/>
              <a:gd name="T43" fmla="*/ 14 h 42"/>
              <a:gd name="T44" fmla="*/ 21 w 21"/>
              <a:gd name="T45" fmla="*/ 14 h 42"/>
              <a:gd name="T46" fmla="*/ 21 w 21"/>
              <a:gd name="T47" fmla="*/ 8 h 42"/>
              <a:gd name="T48" fmla="*/ 11 w 21"/>
              <a:gd name="T49" fmla="*/ 8 h 42"/>
              <a:gd name="T50" fmla="*/ 11 w 21"/>
              <a:gd name="T51" fmla="*/ 0 h 42"/>
              <a:gd name="T52" fmla="*/ 4 w 21"/>
              <a:gd name="T53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" h="42">
                <a:moveTo>
                  <a:pt x="4" y="1"/>
                </a:moveTo>
                <a:lnTo>
                  <a:pt x="4" y="8"/>
                </a:lnTo>
                <a:lnTo>
                  <a:pt x="0" y="8"/>
                </a:lnTo>
                <a:lnTo>
                  <a:pt x="0" y="14"/>
                </a:lnTo>
                <a:lnTo>
                  <a:pt x="4" y="14"/>
                </a:lnTo>
                <a:lnTo>
                  <a:pt x="4" y="31"/>
                </a:lnTo>
                <a:lnTo>
                  <a:pt x="4" y="31"/>
                </a:lnTo>
                <a:lnTo>
                  <a:pt x="6" y="36"/>
                </a:lnTo>
                <a:lnTo>
                  <a:pt x="7" y="39"/>
                </a:lnTo>
                <a:lnTo>
                  <a:pt x="7" y="39"/>
                </a:lnTo>
                <a:lnTo>
                  <a:pt x="10" y="42"/>
                </a:lnTo>
                <a:lnTo>
                  <a:pt x="14" y="42"/>
                </a:lnTo>
                <a:lnTo>
                  <a:pt x="14" y="42"/>
                </a:lnTo>
                <a:lnTo>
                  <a:pt x="20" y="42"/>
                </a:lnTo>
                <a:lnTo>
                  <a:pt x="20" y="36"/>
                </a:lnTo>
                <a:lnTo>
                  <a:pt x="20" y="36"/>
                </a:lnTo>
                <a:lnTo>
                  <a:pt x="16" y="38"/>
                </a:lnTo>
                <a:lnTo>
                  <a:pt x="16" y="38"/>
                </a:lnTo>
                <a:lnTo>
                  <a:pt x="14" y="36"/>
                </a:lnTo>
                <a:lnTo>
                  <a:pt x="13" y="36"/>
                </a:lnTo>
                <a:lnTo>
                  <a:pt x="11" y="31"/>
                </a:lnTo>
                <a:lnTo>
                  <a:pt x="11" y="14"/>
                </a:lnTo>
                <a:lnTo>
                  <a:pt x="21" y="14"/>
                </a:lnTo>
                <a:lnTo>
                  <a:pt x="21" y="8"/>
                </a:lnTo>
                <a:lnTo>
                  <a:pt x="11" y="8"/>
                </a:lnTo>
                <a:lnTo>
                  <a:pt x="11" y="0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43"/>
          <p:cNvSpPr>
            <a:spLocks noEditPoints="1"/>
          </p:cNvSpPr>
          <p:nvPr/>
        </p:nvSpPr>
        <p:spPr bwMode="auto">
          <a:xfrm>
            <a:off x="6511528" y="5236369"/>
            <a:ext cx="33338" cy="40481"/>
          </a:xfrm>
          <a:custGeom>
            <a:avLst/>
            <a:gdLst>
              <a:gd name="T0" fmla="*/ 28 w 28"/>
              <a:gd name="T1" fmla="*/ 34 h 34"/>
              <a:gd name="T2" fmla="*/ 28 w 28"/>
              <a:gd name="T3" fmla="*/ 34 h 34"/>
              <a:gd name="T4" fmla="*/ 28 w 28"/>
              <a:gd name="T5" fmla="*/ 25 h 34"/>
              <a:gd name="T6" fmla="*/ 28 w 28"/>
              <a:gd name="T7" fmla="*/ 13 h 34"/>
              <a:gd name="T8" fmla="*/ 28 w 28"/>
              <a:gd name="T9" fmla="*/ 13 h 34"/>
              <a:gd name="T10" fmla="*/ 27 w 28"/>
              <a:gd name="T11" fmla="*/ 9 h 34"/>
              <a:gd name="T12" fmla="*/ 25 w 28"/>
              <a:gd name="T13" fmla="*/ 5 h 34"/>
              <a:gd name="T14" fmla="*/ 21 w 28"/>
              <a:gd name="T15" fmla="*/ 2 h 34"/>
              <a:gd name="T16" fmla="*/ 14 w 28"/>
              <a:gd name="T17" fmla="*/ 0 h 34"/>
              <a:gd name="T18" fmla="*/ 14 w 28"/>
              <a:gd name="T19" fmla="*/ 0 h 34"/>
              <a:gd name="T20" fmla="*/ 7 w 28"/>
              <a:gd name="T21" fmla="*/ 0 h 34"/>
              <a:gd name="T22" fmla="*/ 3 w 28"/>
              <a:gd name="T23" fmla="*/ 3 h 34"/>
              <a:gd name="T24" fmla="*/ 4 w 28"/>
              <a:gd name="T25" fmla="*/ 7 h 34"/>
              <a:gd name="T26" fmla="*/ 4 w 28"/>
              <a:gd name="T27" fmla="*/ 7 h 34"/>
              <a:gd name="T28" fmla="*/ 9 w 28"/>
              <a:gd name="T29" fmla="*/ 6 h 34"/>
              <a:gd name="T30" fmla="*/ 13 w 28"/>
              <a:gd name="T31" fmla="*/ 5 h 34"/>
              <a:gd name="T32" fmla="*/ 13 w 28"/>
              <a:gd name="T33" fmla="*/ 5 h 34"/>
              <a:gd name="T34" fmla="*/ 17 w 28"/>
              <a:gd name="T35" fmla="*/ 6 h 34"/>
              <a:gd name="T36" fmla="*/ 20 w 28"/>
              <a:gd name="T37" fmla="*/ 7 h 34"/>
              <a:gd name="T38" fmla="*/ 21 w 28"/>
              <a:gd name="T39" fmla="*/ 10 h 34"/>
              <a:gd name="T40" fmla="*/ 21 w 28"/>
              <a:gd name="T41" fmla="*/ 12 h 34"/>
              <a:gd name="T42" fmla="*/ 21 w 28"/>
              <a:gd name="T43" fmla="*/ 13 h 34"/>
              <a:gd name="T44" fmla="*/ 21 w 28"/>
              <a:gd name="T45" fmla="*/ 13 h 34"/>
              <a:gd name="T46" fmla="*/ 11 w 28"/>
              <a:gd name="T47" fmla="*/ 13 h 34"/>
              <a:gd name="T48" fmla="*/ 6 w 28"/>
              <a:gd name="T49" fmla="*/ 16 h 34"/>
              <a:gd name="T50" fmla="*/ 2 w 28"/>
              <a:gd name="T51" fmla="*/ 20 h 34"/>
              <a:gd name="T52" fmla="*/ 0 w 28"/>
              <a:gd name="T53" fmla="*/ 25 h 34"/>
              <a:gd name="T54" fmla="*/ 0 w 28"/>
              <a:gd name="T55" fmla="*/ 25 h 34"/>
              <a:gd name="T56" fmla="*/ 0 w 28"/>
              <a:gd name="T57" fmla="*/ 28 h 34"/>
              <a:gd name="T58" fmla="*/ 3 w 28"/>
              <a:gd name="T59" fmla="*/ 31 h 34"/>
              <a:gd name="T60" fmla="*/ 6 w 28"/>
              <a:gd name="T61" fmla="*/ 34 h 34"/>
              <a:gd name="T62" fmla="*/ 10 w 28"/>
              <a:gd name="T63" fmla="*/ 34 h 34"/>
              <a:gd name="T64" fmla="*/ 10 w 28"/>
              <a:gd name="T65" fmla="*/ 34 h 34"/>
              <a:gd name="T66" fmla="*/ 17 w 28"/>
              <a:gd name="T67" fmla="*/ 32 h 34"/>
              <a:gd name="T68" fmla="*/ 21 w 28"/>
              <a:gd name="T69" fmla="*/ 30 h 34"/>
              <a:gd name="T70" fmla="*/ 21 w 28"/>
              <a:gd name="T71" fmla="*/ 30 h 34"/>
              <a:gd name="T72" fmla="*/ 22 w 28"/>
              <a:gd name="T73" fmla="*/ 34 h 34"/>
              <a:gd name="T74" fmla="*/ 28 w 28"/>
              <a:gd name="T75" fmla="*/ 34 h 34"/>
              <a:gd name="T76" fmla="*/ 21 w 28"/>
              <a:gd name="T77" fmla="*/ 23 h 34"/>
              <a:gd name="T78" fmla="*/ 21 w 28"/>
              <a:gd name="T79" fmla="*/ 23 h 34"/>
              <a:gd name="T80" fmla="*/ 21 w 28"/>
              <a:gd name="T81" fmla="*/ 24 h 34"/>
              <a:gd name="T82" fmla="*/ 21 w 28"/>
              <a:gd name="T83" fmla="*/ 24 h 34"/>
              <a:gd name="T84" fmla="*/ 18 w 28"/>
              <a:gd name="T85" fmla="*/ 28 h 34"/>
              <a:gd name="T86" fmla="*/ 15 w 28"/>
              <a:gd name="T87" fmla="*/ 30 h 34"/>
              <a:gd name="T88" fmla="*/ 13 w 28"/>
              <a:gd name="T89" fmla="*/ 30 h 34"/>
              <a:gd name="T90" fmla="*/ 13 w 28"/>
              <a:gd name="T91" fmla="*/ 30 h 34"/>
              <a:gd name="T92" fmla="*/ 9 w 28"/>
              <a:gd name="T93" fmla="*/ 28 h 34"/>
              <a:gd name="T94" fmla="*/ 7 w 28"/>
              <a:gd name="T95" fmla="*/ 27 h 34"/>
              <a:gd name="T96" fmla="*/ 6 w 28"/>
              <a:gd name="T97" fmla="*/ 24 h 34"/>
              <a:gd name="T98" fmla="*/ 6 w 28"/>
              <a:gd name="T99" fmla="*/ 24 h 34"/>
              <a:gd name="T100" fmla="*/ 7 w 28"/>
              <a:gd name="T101" fmla="*/ 20 h 34"/>
              <a:gd name="T102" fmla="*/ 11 w 28"/>
              <a:gd name="T103" fmla="*/ 18 h 34"/>
              <a:gd name="T104" fmla="*/ 15 w 28"/>
              <a:gd name="T105" fmla="*/ 17 h 34"/>
              <a:gd name="T106" fmla="*/ 21 w 28"/>
              <a:gd name="T107" fmla="*/ 17 h 34"/>
              <a:gd name="T108" fmla="*/ 21 w 28"/>
              <a:gd name="T109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4">
                <a:moveTo>
                  <a:pt x="28" y="34"/>
                </a:moveTo>
                <a:lnTo>
                  <a:pt x="28" y="34"/>
                </a:lnTo>
                <a:lnTo>
                  <a:pt x="28" y="25"/>
                </a:lnTo>
                <a:lnTo>
                  <a:pt x="28" y="13"/>
                </a:lnTo>
                <a:lnTo>
                  <a:pt x="28" y="13"/>
                </a:lnTo>
                <a:lnTo>
                  <a:pt x="27" y="9"/>
                </a:lnTo>
                <a:lnTo>
                  <a:pt x="25" y="5"/>
                </a:lnTo>
                <a:lnTo>
                  <a:pt x="21" y="2"/>
                </a:lnTo>
                <a:lnTo>
                  <a:pt x="14" y="0"/>
                </a:lnTo>
                <a:lnTo>
                  <a:pt x="14" y="0"/>
                </a:lnTo>
                <a:lnTo>
                  <a:pt x="7" y="0"/>
                </a:lnTo>
                <a:lnTo>
                  <a:pt x="3" y="3"/>
                </a:lnTo>
                <a:lnTo>
                  <a:pt x="4" y="7"/>
                </a:lnTo>
                <a:lnTo>
                  <a:pt x="4" y="7"/>
                </a:lnTo>
                <a:lnTo>
                  <a:pt x="9" y="6"/>
                </a:lnTo>
                <a:lnTo>
                  <a:pt x="13" y="5"/>
                </a:lnTo>
                <a:lnTo>
                  <a:pt x="13" y="5"/>
                </a:lnTo>
                <a:lnTo>
                  <a:pt x="17" y="6"/>
                </a:lnTo>
                <a:lnTo>
                  <a:pt x="20" y="7"/>
                </a:lnTo>
                <a:lnTo>
                  <a:pt x="21" y="10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11" y="13"/>
                </a:lnTo>
                <a:lnTo>
                  <a:pt x="6" y="16"/>
                </a:lnTo>
                <a:lnTo>
                  <a:pt x="2" y="20"/>
                </a:lnTo>
                <a:lnTo>
                  <a:pt x="0" y="25"/>
                </a:lnTo>
                <a:lnTo>
                  <a:pt x="0" y="25"/>
                </a:lnTo>
                <a:lnTo>
                  <a:pt x="0" y="28"/>
                </a:lnTo>
                <a:lnTo>
                  <a:pt x="3" y="31"/>
                </a:lnTo>
                <a:lnTo>
                  <a:pt x="6" y="34"/>
                </a:lnTo>
                <a:lnTo>
                  <a:pt x="10" y="34"/>
                </a:lnTo>
                <a:lnTo>
                  <a:pt x="10" y="34"/>
                </a:lnTo>
                <a:lnTo>
                  <a:pt x="17" y="32"/>
                </a:lnTo>
                <a:lnTo>
                  <a:pt x="21" y="30"/>
                </a:lnTo>
                <a:lnTo>
                  <a:pt x="21" y="30"/>
                </a:lnTo>
                <a:lnTo>
                  <a:pt x="22" y="34"/>
                </a:lnTo>
                <a:lnTo>
                  <a:pt x="28" y="34"/>
                </a:lnTo>
                <a:close/>
                <a:moveTo>
                  <a:pt x="21" y="23"/>
                </a:moveTo>
                <a:lnTo>
                  <a:pt x="21" y="23"/>
                </a:lnTo>
                <a:lnTo>
                  <a:pt x="21" y="24"/>
                </a:lnTo>
                <a:lnTo>
                  <a:pt x="21" y="24"/>
                </a:lnTo>
                <a:lnTo>
                  <a:pt x="18" y="28"/>
                </a:lnTo>
                <a:lnTo>
                  <a:pt x="15" y="30"/>
                </a:lnTo>
                <a:lnTo>
                  <a:pt x="13" y="30"/>
                </a:lnTo>
                <a:lnTo>
                  <a:pt x="13" y="30"/>
                </a:lnTo>
                <a:lnTo>
                  <a:pt x="9" y="28"/>
                </a:lnTo>
                <a:lnTo>
                  <a:pt x="7" y="27"/>
                </a:lnTo>
                <a:lnTo>
                  <a:pt x="6" y="24"/>
                </a:lnTo>
                <a:lnTo>
                  <a:pt x="6" y="24"/>
                </a:lnTo>
                <a:lnTo>
                  <a:pt x="7" y="20"/>
                </a:lnTo>
                <a:lnTo>
                  <a:pt x="11" y="18"/>
                </a:lnTo>
                <a:lnTo>
                  <a:pt x="15" y="17"/>
                </a:lnTo>
                <a:lnTo>
                  <a:pt x="21" y="17"/>
                </a:lnTo>
                <a:lnTo>
                  <a:pt x="21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Rectangle 444"/>
          <p:cNvSpPr>
            <a:spLocks noChangeArrowheads="1"/>
          </p:cNvSpPr>
          <p:nvPr/>
        </p:nvSpPr>
        <p:spPr bwMode="auto">
          <a:xfrm>
            <a:off x="6556773" y="5220891"/>
            <a:ext cx="8335" cy="559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5"/>
          <p:cNvSpPr>
            <a:spLocks noEditPoints="1"/>
          </p:cNvSpPr>
          <p:nvPr/>
        </p:nvSpPr>
        <p:spPr bwMode="auto">
          <a:xfrm>
            <a:off x="6573442" y="5236369"/>
            <a:ext cx="40481" cy="40481"/>
          </a:xfrm>
          <a:custGeom>
            <a:avLst/>
            <a:gdLst>
              <a:gd name="T0" fmla="*/ 18 w 34"/>
              <a:gd name="T1" fmla="*/ 0 h 34"/>
              <a:gd name="T2" fmla="*/ 18 w 34"/>
              <a:gd name="T3" fmla="*/ 0 h 34"/>
              <a:gd name="T4" fmla="*/ 11 w 34"/>
              <a:gd name="T5" fmla="*/ 2 h 34"/>
              <a:gd name="T6" fmla="*/ 5 w 34"/>
              <a:gd name="T7" fmla="*/ 5 h 34"/>
              <a:gd name="T8" fmla="*/ 1 w 34"/>
              <a:gd name="T9" fmla="*/ 10 h 34"/>
              <a:gd name="T10" fmla="*/ 0 w 34"/>
              <a:gd name="T11" fmla="*/ 17 h 34"/>
              <a:gd name="T12" fmla="*/ 0 w 34"/>
              <a:gd name="T13" fmla="*/ 17 h 34"/>
              <a:gd name="T14" fmla="*/ 1 w 34"/>
              <a:gd name="T15" fmla="*/ 24 h 34"/>
              <a:gd name="T16" fmla="*/ 5 w 34"/>
              <a:gd name="T17" fmla="*/ 30 h 34"/>
              <a:gd name="T18" fmla="*/ 11 w 34"/>
              <a:gd name="T19" fmla="*/ 32 h 34"/>
              <a:gd name="T20" fmla="*/ 18 w 34"/>
              <a:gd name="T21" fmla="*/ 34 h 34"/>
              <a:gd name="T22" fmla="*/ 18 w 34"/>
              <a:gd name="T23" fmla="*/ 34 h 34"/>
              <a:gd name="T24" fmla="*/ 23 w 34"/>
              <a:gd name="T25" fmla="*/ 32 h 34"/>
              <a:gd name="T26" fmla="*/ 29 w 34"/>
              <a:gd name="T27" fmla="*/ 30 h 34"/>
              <a:gd name="T28" fmla="*/ 33 w 34"/>
              <a:gd name="T29" fmla="*/ 24 h 34"/>
              <a:gd name="T30" fmla="*/ 34 w 34"/>
              <a:gd name="T31" fmla="*/ 21 h 34"/>
              <a:gd name="T32" fmla="*/ 34 w 34"/>
              <a:gd name="T33" fmla="*/ 17 h 34"/>
              <a:gd name="T34" fmla="*/ 34 w 34"/>
              <a:gd name="T35" fmla="*/ 17 h 34"/>
              <a:gd name="T36" fmla="*/ 33 w 34"/>
              <a:gd name="T37" fmla="*/ 10 h 34"/>
              <a:gd name="T38" fmla="*/ 30 w 34"/>
              <a:gd name="T39" fmla="*/ 5 h 34"/>
              <a:gd name="T40" fmla="*/ 24 w 34"/>
              <a:gd name="T41" fmla="*/ 2 h 34"/>
              <a:gd name="T42" fmla="*/ 18 w 34"/>
              <a:gd name="T43" fmla="*/ 0 h 34"/>
              <a:gd name="T44" fmla="*/ 18 w 34"/>
              <a:gd name="T45" fmla="*/ 0 h 34"/>
              <a:gd name="T46" fmla="*/ 18 w 34"/>
              <a:gd name="T47" fmla="*/ 5 h 34"/>
              <a:gd name="T48" fmla="*/ 18 w 34"/>
              <a:gd name="T49" fmla="*/ 5 h 34"/>
              <a:gd name="T50" fmla="*/ 22 w 34"/>
              <a:gd name="T51" fmla="*/ 6 h 34"/>
              <a:gd name="T52" fmla="*/ 26 w 34"/>
              <a:gd name="T53" fmla="*/ 9 h 34"/>
              <a:gd name="T54" fmla="*/ 27 w 34"/>
              <a:gd name="T55" fmla="*/ 13 h 34"/>
              <a:gd name="T56" fmla="*/ 27 w 34"/>
              <a:gd name="T57" fmla="*/ 17 h 34"/>
              <a:gd name="T58" fmla="*/ 27 w 34"/>
              <a:gd name="T59" fmla="*/ 17 h 34"/>
              <a:gd name="T60" fmla="*/ 27 w 34"/>
              <a:gd name="T61" fmla="*/ 23 h 34"/>
              <a:gd name="T62" fmla="*/ 24 w 34"/>
              <a:gd name="T63" fmla="*/ 25 h 34"/>
              <a:gd name="T64" fmla="*/ 22 w 34"/>
              <a:gd name="T65" fmla="*/ 28 h 34"/>
              <a:gd name="T66" fmla="*/ 18 w 34"/>
              <a:gd name="T67" fmla="*/ 30 h 34"/>
              <a:gd name="T68" fmla="*/ 18 w 34"/>
              <a:gd name="T69" fmla="*/ 30 h 34"/>
              <a:gd name="T70" fmla="*/ 13 w 34"/>
              <a:gd name="T71" fmla="*/ 28 h 34"/>
              <a:gd name="T72" fmla="*/ 9 w 34"/>
              <a:gd name="T73" fmla="*/ 25 h 34"/>
              <a:gd name="T74" fmla="*/ 8 w 34"/>
              <a:gd name="T75" fmla="*/ 23 h 34"/>
              <a:gd name="T76" fmla="*/ 6 w 34"/>
              <a:gd name="T77" fmla="*/ 17 h 34"/>
              <a:gd name="T78" fmla="*/ 6 w 34"/>
              <a:gd name="T79" fmla="*/ 17 h 34"/>
              <a:gd name="T80" fmla="*/ 8 w 34"/>
              <a:gd name="T81" fmla="*/ 13 h 34"/>
              <a:gd name="T82" fmla="*/ 9 w 34"/>
              <a:gd name="T83" fmla="*/ 9 h 34"/>
              <a:gd name="T84" fmla="*/ 12 w 34"/>
              <a:gd name="T85" fmla="*/ 6 h 34"/>
              <a:gd name="T86" fmla="*/ 18 w 34"/>
              <a:gd name="T87" fmla="*/ 5 h 34"/>
              <a:gd name="T88" fmla="*/ 18 w 34"/>
              <a:gd name="T89" fmla="*/ 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" h="34">
                <a:moveTo>
                  <a:pt x="18" y="0"/>
                </a:moveTo>
                <a:lnTo>
                  <a:pt x="18" y="0"/>
                </a:lnTo>
                <a:lnTo>
                  <a:pt x="11" y="2"/>
                </a:lnTo>
                <a:lnTo>
                  <a:pt x="5" y="5"/>
                </a:lnTo>
                <a:lnTo>
                  <a:pt x="1" y="10"/>
                </a:lnTo>
                <a:lnTo>
                  <a:pt x="0" y="17"/>
                </a:lnTo>
                <a:lnTo>
                  <a:pt x="0" y="17"/>
                </a:lnTo>
                <a:lnTo>
                  <a:pt x="1" y="24"/>
                </a:lnTo>
                <a:lnTo>
                  <a:pt x="5" y="30"/>
                </a:lnTo>
                <a:lnTo>
                  <a:pt x="11" y="32"/>
                </a:lnTo>
                <a:lnTo>
                  <a:pt x="18" y="34"/>
                </a:lnTo>
                <a:lnTo>
                  <a:pt x="18" y="34"/>
                </a:lnTo>
                <a:lnTo>
                  <a:pt x="23" y="32"/>
                </a:lnTo>
                <a:lnTo>
                  <a:pt x="29" y="30"/>
                </a:lnTo>
                <a:lnTo>
                  <a:pt x="33" y="24"/>
                </a:lnTo>
                <a:lnTo>
                  <a:pt x="34" y="21"/>
                </a:lnTo>
                <a:lnTo>
                  <a:pt x="34" y="17"/>
                </a:lnTo>
                <a:lnTo>
                  <a:pt x="34" y="17"/>
                </a:lnTo>
                <a:lnTo>
                  <a:pt x="33" y="10"/>
                </a:lnTo>
                <a:lnTo>
                  <a:pt x="30" y="5"/>
                </a:lnTo>
                <a:lnTo>
                  <a:pt x="24" y="2"/>
                </a:lnTo>
                <a:lnTo>
                  <a:pt x="18" y="0"/>
                </a:lnTo>
                <a:lnTo>
                  <a:pt x="18" y="0"/>
                </a:lnTo>
                <a:close/>
                <a:moveTo>
                  <a:pt x="18" y="5"/>
                </a:moveTo>
                <a:lnTo>
                  <a:pt x="18" y="5"/>
                </a:lnTo>
                <a:lnTo>
                  <a:pt x="22" y="6"/>
                </a:lnTo>
                <a:lnTo>
                  <a:pt x="26" y="9"/>
                </a:lnTo>
                <a:lnTo>
                  <a:pt x="27" y="13"/>
                </a:lnTo>
                <a:lnTo>
                  <a:pt x="27" y="17"/>
                </a:lnTo>
                <a:lnTo>
                  <a:pt x="27" y="17"/>
                </a:lnTo>
                <a:lnTo>
                  <a:pt x="27" y="23"/>
                </a:lnTo>
                <a:lnTo>
                  <a:pt x="24" y="25"/>
                </a:lnTo>
                <a:lnTo>
                  <a:pt x="22" y="28"/>
                </a:lnTo>
                <a:lnTo>
                  <a:pt x="18" y="30"/>
                </a:lnTo>
                <a:lnTo>
                  <a:pt x="18" y="30"/>
                </a:lnTo>
                <a:lnTo>
                  <a:pt x="13" y="28"/>
                </a:lnTo>
                <a:lnTo>
                  <a:pt x="9" y="25"/>
                </a:lnTo>
                <a:lnTo>
                  <a:pt x="8" y="23"/>
                </a:lnTo>
                <a:lnTo>
                  <a:pt x="6" y="17"/>
                </a:lnTo>
                <a:lnTo>
                  <a:pt x="6" y="17"/>
                </a:lnTo>
                <a:lnTo>
                  <a:pt x="8" y="13"/>
                </a:lnTo>
                <a:lnTo>
                  <a:pt x="9" y="9"/>
                </a:lnTo>
                <a:lnTo>
                  <a:pt x="12" y="6"/>
                </a:lnTo>
                <a:lnTo>
                  <a:pt x="18" y="5"/>
                </a:lnTo>
                <a:lnTo>
                  <a:pt x="18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46"/>
          <p:cNvSpPr>
            <a:spLocks/>
          </p:cNvSpPr>
          <p:nvPr/>
        </p:nvSpPr>
        <p:spPr bwMode="auto">
          <a:xfrm>
            <a:off x="6624637" y="5236369"/>
            <a:ext cx="34529" cy="40481"/>
          </a:xfrm>
          <a:custGeom>
            <a:avLst/>
            <a:gdLst>
              <a:gd name="T0" fmla="*/ 29 w 29"/>
              <a:gd name="T1" fmla="*/ 0 h 34"/>
              <a:gd name="T2" fmla="*/ 23 w 29"/>
              <a:gd name="T3" fmla="*/ 0 h 34"/>
              <a:gd name="T4" fmla="*/ 23 w 29"/>
              <a:gd name="T5" fmla="*/ 21 h 34"/>
              <a:gd name="T6" fmla="*/ 23 w 29"/>
              <a:gd name="T7" fmla="*/ 21 h 34"/>
              <a:gd name="T8" fmla="*/ 22 w 29"/>
              <a:gd name="T9" fmla="*/ 24 h 34"/>
              <a:gd name="T10" fmla="*/ 22 w 29"/>
              <a:gd name="T11" fmla="*/ 24 h 34"/>
              <a:gd name="T12" fmla="*/ 19 w 29"/>
              <a:gd name="T13" fmla="*/ 27 h 34"/>
              <a:gd name="T14" fmla="*/ 16 w 29"/>
              <a:gd name="T15" fmla="*/ 28 h 34"/>
              <a:gd name="T16" fmla="*/ 13 w 29"/>
              <a:gd name="T17" fmla="*/ 30 h 34"/>
              <a:gd name="T18" fmla="*/ 13 w 29"/>
              <a:gd name="T19" fmla="*/ 30 h 34"/>
              <a:gd name="T20" fmla="*/ 9 w 29"/>
              <a:gd name="T21" fmla="*/ 28 h 34"/>
              <a:gd name="T22" fmla="*/ 8 w 29"/>
              <a:gd name="T23" fmla="*/ 27 h 34"/>
              <a:gd name="T24" fmla="*/ 6 w 29"/>
              <a:gd name="T25" fmla="*/ 23 h 34"/>
              <a:gd name="T26" fmla="*/ 5 w 29"/>
              <a:gd name="T27" fmla="*/ 18 h 34"/>
              <a:gd name="T28" fmla="*/ 5 w 29"/>
              <a:gd name="T29" fmla="*/ 0 h 34"/>
              <a:gd name="T30" fmla="*/ 0 w 29"/>
              <a:gd name="T31" fmla="*/ 0 h 34"/>
              <a:gd name="T32" fmla="*/ 0 w 29"/>
              <a:gd name="T33" fmla="*/ 20 h 34"/>
              <a:gd name="T34" fmla="*/ 0 w 29"/>
              <a:gd name="T35" fmla="*/ 20 h 34"/>
              <a:gd name="T36" fmla="*/ 1 w 29"/>
              <a:gd name="T37" fmla="*/ 27 h 34"/>
              <a:gd name="T38" fmla="*/ 4 w 29"/>
              <a:gd name="T39" fmla="*/ 31 h 34"/>
              <a:gd name="T40" fmla="*/ 8 w 29"/>
              <a:gd name="T41" fmla="*/ 34 h 34"/>
              <a:gd name="T42" fmla="*/ 12 w 29"/>
              <a:gd name="T43" fmla="*/ 34 h 34"/>
              <a:gd name="T44" fmla="*/ 12 w 29"/>
              <a:gd name="T45" fmla="*/ 34 h 34"/>
              <a:gd name="T46" fmla="*/ 16 w 29"/>
              <a:gd name="T47" fmla="*/ 34 h 34"/>
              <a:gd name="T48" fmla="*/ 19 w 29"/>
              <a:gd name="T49" fmla="*/ 32 h 34"/>
              <a:gd name="T50" fmla="*/ 23 w 29"/>
              <a:gd name="T51" fmla="*/ 28 h 34"/>
              <a:gd name="T52" fmla="*/ 23 w 29"/>
              <a:gd name="T53" fmla="*/ 28 h 34"/>
              <a:gd name="T54" fmla="*/ 23 w 29"/>
              <a:gd name="T55" fmla="*/ 34 h 34"/>
              <a:gd name="T56" fmla="*/ 29 w 29"/>
              <a:gd name="T57" fmla="*/ 34 h 34"/>
              <a:gd name="T58" fmla="*/ 29 w 29"/>
              <a:gd name="T59" fmla="*/ 34 h 34"/>
              <a:gd name="T60" fmla="*/ 29 w 29"/>
              <a:gd name="T61" fmla="*/ 24 h 34"/>
              <a:gd name="T62" fmla="*/ 29 w 29"/>
              <a:gd name="T6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" h="34">
                <a:moveTo>
                  <a:pt x="29" y="0"/>
                </a:moveTo>
                <a:lnTo>
                  <a:pt x="23" y="0"/>
                </a:lnTo>
                <a:lnTo>
                  <a:pt x="23" y="21"/>
                </a:lnTo>
                <a:lnTo>
                  <a:pt x="23" y="21"/>
                </a:lnTo>
                <a:lnTo>
                  <a:pt x="22" y="24"/>
                </a:lnTo>
                <a:lnTo>
                  <a:pt x="22" y="24"/>
                </a:lnTo>
                <a:lnTo>
                  <a:pt x="19" y="27"/>
                </a:lnTo>
                <a:lnTo>
                  <a:pt x="16" y="28"/>
                </a:lnTo>
                <a:lnTo>
                  <a:pt x="13" y="30"/>
                </a:lnTo>
                <a:lnTo>
                  <a:pt x="13" y="30"/>
                </a:lnTo>
                <a:lnTo>
                  <a:pt x="9" y="28"/>
                </a:lnTo>
                <a:lnTo>
                  <a:pt x="8" y="27"/>
                </a:lnTo>
                <a:lnTo>
                  <a:pt x="6" y="23"/>
                </a:lnTo>
                <a:lnTo>
                  <a:pt x="5" y="18"/>
                </a:lnTo>
                <a:lnTo>
                  <a:pt x="5" y="0"/>
                </a:lnTo>
                <a:lnTo>
                  <a:pt x="0" y="0"/>
                </a:lnTo>
                <a:lnTo>
                  <a:pt x="0" y="20"/>
                </a:lnTo>
                <a:lnTo>
                  <a:pt x="0" y="20"/>
                </a:lnTo>
                <a:lnTo>
                  <a:pt x="1" y="27"/>
                </a:lnTo>
                <a:lnTo>
                  <a:pt x="4" y="31"/>
                </a:lnTo>
                <a:lnTo>
                  <a:pt x="8" y="34"/>
                </a:lnTo>
                <a:lnTo>
                  <a:pt x="12" y="34"/>
                </a:lnTo>
                <a:lnTo>
                  <a:pt x="12" y="34"/>
                </a:lnTo>
                <a:lnTo>
                  <a:pt x="16" y="34"/>
                </a:lnTo>
                <a:lnTo>
                  <a:pt x="19" y="32"/>
                </a:lnTo>
                <a:lnTo>
                  <a:pt x="23" y="28"/>
                </a:lnTo>
                <a:lnTo>
                  <a:pt x="23" y="28"/>
                </a:lnTo>
                <a:lnTo>
                  <a:pt x="23" y="34"/>
                </a:lnTo>
                <a:lnTo>
                  <a:pt x="29" y="34"/>
                </a:lnTo>
                <a:lnTo>
                  <a:pt x="29" y="34"/>
                </a:lnTo>
                <a:lnTo>
                  <a:pt x="29" y="24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47"/>
          <p:cNvSpPr>
            <a:spLocks/>
          </p:cNvSpPr>
          <p:nvPr/>
        </p:nvSpPr>
        <p:spPr bwMode="auto">
          <a:xfrm>
            <a:off x="6668691" y="5236369"/>
            <a:ext cx="28575" cy="40481"/>
          </a:xfrm>
          <a:custGeom>
            <a:avLst/>
            <a:gdLst>
              <a:gd name="T0" fmla="*/ 0 w 24"/>
              <a:gd name="T1" fmla="*/ 32 h 34"/>
              <a:gd name="T2" fmla="*/ 0 w 24"/>
              <a:gd name="T3" fmla="*/ 32 h 34"/>
              <a:gd name="T4" fmla="*/ 4 w 24"/>
              <a:gd name="T5" fmla="*/ 34 h 34"/>
              <a:gd name="T6" fmla="*/ 10 w 24"/>
              <a:gd name="T7" fmla="*/ 34 h 34"/>
              <a:gd name="T8" fmla="*/ 10 w 24"/>
              <a:gd name="T9" fmla="*/ 34 h 34"/>
              <a:gd name="T10" fmla="*/ 15 w 24"/>
              <a:gd name="T11" fmla="*/ 34 h 34"/>
              <a:gd name="T12" fmla="*/ 19 w 24"/>
              <a:gd name="T13" fmla="*/ 31 h 34"/>
              <a:gd name="T14" fmla="*/ 22 w 24"/>
              <a:gd name="T15" fmla="*/ 28 h 34"/>
              <a:gd name="T16" fmla="*/ 24 w 24"/>
              <a:gd name="T17" fmla="*/ 24 h 34"/>
              <a:gd name="T18" fmla="*/ 24 w 24"/>
              <a:gd name="T19" fmla="*/ 24 h 34"/>
              <a:gd name="T20" fmla="*/ 22 w 24"/>
              <a:gd name="T21" fmla="*/ 21 h 34"/>
              <a:gd name="T22" fmla="*/ 21 w 24"/>
              <a:gd name="T23" fmla="*/ 18 h 34"/>
              <a:gd name="T24" fmla="*/ 18 w 24"/>
              <a:gd name="T25" fmla="*/ 16 h 34"/>
              <a:gd name="T26" fmla="*/ 14 w 24"/>
              <a:gd name="T27" fmla="*/ 14 h 34"/>
              <a:gd name="T28" fmla="*/ 14 w 24"/>
              <a:gd name="T29" fmla="*/ 14 h 34"/>
              <a:gd name="T30" fmla="*/ 8 w 24"/>
              <a:gd name="T31" fmla="*/ 13 h 34"/>
              <a:gd name="T32" fmla="*/ 7 w 24"/>
              <a:gd name="T33" fmla="*/ 12 h 34"/>
              <a:gd name="T34" fmla="*/ 7 w 24"/>
              <a:gd name="T35" fmla="*/ 9 h 34"/>
              <a:gd name="T36" fmla="*/ 7 w 24"/>
              <a:gd name="T37" fmla="*/ 9 h 34"/>
              <a:gd name="T38" fmla="*/ 8 w 24"/>
              <a:gd name="T39" fmla="*/ 6 h 34"/>
              <a:gd name="T40" fmla="*/ 12 w 24"/>
              <a:gd name="T41" fmla="*/ 5 h 34"/>
              <a:gd name="T42" fmla="*/ 12 w 24"/>
              <a:gd name="T43" fmla="*/ 5 h 34"/>
              <a:gd name="T44" fmla="*/ 17 w 24"/>
              <a:gd name="T45" fmla="*/ 6 h 34"/>
              <a:gd name="T46" fmla="*/ 21 w 24"/>
              <a:gd name="T47" fmla="*/ 6 h 34"/>
              <a:gd name="T48" fmla="*/ 22 w 24"/>
              <a:gd name="T49" fmla="*/ 2 h 34"/>
              <a:gd name="T50" fmla="*/ 22 w 24"/>
              <a:gd name="T51" fmla="*/ 2 h 34"/>
              <a:gd name="T52" fmla="*/ 18 w 24"/>
              <a:gd name="T53" fmla="*/ 0 h 34"/>
              <a:gd name="T54" fmla="*/ 12 w 24"/>
              <a:gd name="T55" fmla="*/ 0 h 34"/>
              <a:gd name="T56" fmla="*/ 12 w 24"/>
              <a:gd name="T57" fmla="*/ 0 h 34"/>
              <a:gd name="T58" fmla="*/ 8 w 24"/>
              <a:gd name="T59" fmla="*/ 0 h 34"/>
              <a:gd name="T60" fmla="*/ 4 w 24"/>
              <a:gd name="T61" fmla="*/ 3 h 34"/>
              <a:gd name="T62" fmla="*/ 1 w 24"/>
              <a:gd name="T63" fmla="*/ 6 h 34"/>
              <a:gd name="T64" fmla="*/ 1 w 24"/>
              <a:gd name="T65" fmla="*/ 10 h 34"/>
              <a:gd name="T66" fmla="*/ 1 w 24"/>
              <a:gd name="T67" fmla="*/ 10 h 34"/>
              <a:gd name="T68" fmla="*/ 1 w 24"/>
              <a:gd name="T69" fmla="*/ 13 h 34"/>
              <a:gd name="T70" fmla="*/ 3 w 24"/>
              <a:gd name="T71" fmla="*/ 16 h 34"/>
              <a:gd name="T72" fmla="*/ 5 w 24"/>
              <a:gd name="T73" fmla="*/ 17 h 34"/>
              <a:gd name="T74" fmla="*/ 10 w 24"/>
              <a:gd name="T75" fmla="*/ 18 h 34"/>
              <a:gd name="T76" fmla="*/ 10 w 24"/>
              <a:gd name="T77" fmla="*/ 18 h 34"/>
              <a:gd name="T78" fmla="*/ 15 w 24"/>
              <a:gd name="T79" fmla="*/ 21 h 34"/>
              <a:gd name="T80" fmla="*/ 17 w 24"/>
              <a:gd name="T81" fmla="*/ 23 h 34"/>
              <a:gd name="T82" fmla="*/ 17 w 24"/>
              <a:gd name="T83" fmla="*/ 25 h 34"/>
              <a:gd name="T84" fmla="*/ 17 w 24"/>
              <a:gd name="T85" fmla="*/ 25 h 34"/>
              <a:gd name="T86" fmla="*/ 17 w 24"/>
              <a:gd name="T87" fmla="*/ 27 h 34"/>
              <a:gd name="T88" fmla="*/ 15 w 24"/>
              <a:gd name="T89" fmla="*/ 28 h 34"/>
              <a:gd name="T90" fmla="*/ 12 w 24"/>
              <a:gd name="T91" fmla="*/ 30 h 34"/>
              <a:gd name="T92" fmla="*/ 10 w 24"/>
              <a:gd name="T93" fmla="*/ 30 h 34"/>
              <a:gd name="T94" fmla="*/ 10 w 24"/>
              <a:gd name="T95" fmla="*/ 30 h 34"/>
              <a:gd name="T96" fmla="*/ 5 w 24"/>
              <a:gd name="T97" fmla="*/ 30 h 34"/>
              <a:gd name="T98" fmla="*/ 1 w 24"/>
              <a:gd name="T99" fmla="*/ 27 h 34"/>
              <a:gd name="T100" fmla="*/ 0 w 24"/>
              <a:gd name="T10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" h="34">
                <a:moveTo>
                  <a:pt x="0" y="32"/>
                </a:moveTo>
                <a:lnTo>
                  <a:pt x="0" y="32"/>
                </a:lnTo>
                <a:lnTo>
                  <a:pt x="4" y="34"/>
                </a:lnTo>
                <a:lnTo>
                  <a:pt x="10" y="34"/>
                </a:lnTo>
                <a:lnTo>
                  <a:pt x="10" y="34"/>
                </a:lnTo>
                <a:lnTo>
                  <a:pt x="15" y="34"/>
                </a:lnTo>
                <a:lnTo>
                  <a:pt x="19" y="31"/>
                </a:lnTo>
                <a:lnTo>
                  <a:pt x="22" y="28"/>
                </a:lnTo>
                <a:lnTo>
                  <a:pt x="24" y="24"/>
                </a:lnTo>
                <a:lnTo>
                  <a:pt x="24" y="24"/>
                </a:lnTo>
                <a:lnTo>
                  <a:pt x="22" y="21"/>
                </a:lnTo>
                <a:lnTo>
                  <a:pt x="21" y="18"/>
                </a:lnTo>
                <a:lnTo>
                  <a:pt x="18" y="16"/>
                </a:lnTo>
                <a:lnTo>
                  <a:pt x="14" y="14"/>
                </a:lnTo>
                <a:lnTo>
                  <a:pt x="14" y="14"/>
                </a:lnTo>
                <a:lnTo>
                  <a:pt x="8" y="13"/>
                </a:lnTo>
                <a:lnTo>
                  <a:pt x="7" y="12"/>
                </a:lnTo>
                <a:lnTo>
                  <a:pt x="7" y="9"/>
                </a:lnTo>
                <a:lnTo>
                  <a:pt x="7" y="9"/>
                </a:lnTo>
                <a:lnTo>
                  <a:pt x="8" y="6"/>
                </a:lnTo>
                <a:lnTo>
                  <a:pt x="12" y="5"/>
                </a:lnTo>
                <a:lnTo>
                  <a:pt x="12" y="5"/>
                </a:lnTo>
                <a:lnTo>
                  <a:pt x="17" y="6"/>
                </a:lnTo>
                <a:lnTo>
                  <a:pt x="21" y="6"/>
                </a:lnTo>
                <a:lnTo>
                  <a:pt x="22" y="2"/>
                </a:lnTo>
                <a:lnTo>
                  <a:pt x="22" y="2"/>
                </a:lnTo>
                <a:lnTo>
                  <a:pt x="18" y="0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3"/>
                </a:lnTo>
                <a:lnTo>
                  <a:pt x="1" y="6"/>
                </a:lnTo>
                <a:lnTo>
                  <a:pt x="1" y="10"/>
                </a:lnTo>
                <a:lnTo>
                  <a:pt x="1" y="10"/>
                </a:lnTo>
                <a:lnTo>
                  <a:pt x="1" y="13"/>
                </a:lnTo>
                <a:lnTo>
                  <a:pt x="3" y="16"/>
                </a:lnTo>
                <a:lnTo>
                  <a:pt x="5" y="17"/>
                </a:lnTo>
                <a:lnTo>
                  <a:pt x="10" y="18"/>
                </a:lnTo>
                <a:lnTo>
                  <a:pt x="10" y="18"/>
                </a:lnTo>
                <a:lnTo>
                  <a:pt x="15" y="21"/>
                </a:lnTo>
                <a:lnTo>
                  <a:pt x="17" y="23"/>
                </a:lnTo>
                <a:lnTo>
                  <a:pt x="17" y="25"/>
                </a:lnTo>
                <a:lnTo>
                  <a:pt x="17" y="25"/>
                </a:lnTo>
                <a:lnTo>
                  <a:pt x="17" y="27"/>
                </a:lnTo>
                <a:lnTo>
                  <a:pt x="15" y="28"/>
                </a:lnTo>
                <a:lnTo>
                  <a:pt x="12" y="30"/>
                </a:lnTo>
                <a:lnTo>
                  <a:pt x="10" y="30"/>
                </a:lnTo>
                <a:lnTo>
                  <a:pt x="10" y="30"/>
                </a:lnTo>
                <a:lnTo>
                  <a:pt x="5" y="30"/>
                </a:lnTo>
                <a:lnTo>
                  <a:pt x="1" y="27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Rectangle 448"/>
          <p:cNvSpPr>
            <a:spLocks noChangeArrowheads="1"/>
          </p:cNvSpPr>
          <p:nvPr/>
        </p:nvSpPr>
        <p:spPr bwMode="auto">
          <a:xfrm>
            <a:off x="6702029" y="5251847"/>
            <a:ext cx="21431" cy="4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" name="Freeform 449"/>
          <p:cNvSpPr>
            <a:spLocks noEditPoints="1"/>
          </p:cNvSpPr>
          <p:nvPr/>
        </p:nvSpPr>
        <p:spPr bwMode="auto">
          <a:xfrm>
            <a:off x="6725841" y="5220891"/>
            <a:ext cx="44054" cy="55960"/>
          </a:xfrm>
          <a:custGeom>
            <a:avLst/>
            <a:gdLst>
              <a:gd name="T0" fmla="*/ 0 w 37"/>
              <a:gd name="T1" fmla="*/ 47 h 47"/>
              <a:gd name="T2" fmla="*/ 37 w 37"/>
              <a:gd name="T3" fmla="*/ 47 h 47"/>
              <a:gd name="T4" fmla="*/ 37 w 37"/>
              <a:gd name="T5" fmla="*/ 0 h 47"/>
              <a:gd name="T6" fmla="*/ 0 w 37"/>
              <a:gd name="T7" fmla="*/ 0 h 47"/>
              <a:gd name="T8" fmla="*/ 0 w 37"/>
              <a:gd name="T9" fmla="*/ 47 h 47"/>
              <a:gd name="T10" fmla="*/ 19 w 37"/>
              <a:gd name="T11" fmla="*/ 20 h 47"/>
              <a:gd name="T12" fmla="*/ 6 w 37"/>
              <a:gd name="T13" fmla="*/ 2 h 47"/>
              <a:gd name="T14" fmla="*/ 31 w 37"/>
              <a:gd name="T15" fmla="*/ 2 h 47"/>
              <a:gd name="T16" fmla="*/ 19 w 37"/>
              <a:gd name="T17" fmla="*/ 20 h 47"/>
              <a:gd name="T18" fmla="*/ 20 w 37"/>
              <a:gd name="T19" fmla="*/ 23 h 47"/>
              <a:gd name="T20" fmla="*/ 32 w 37"/>
              <a:gd name="T21" fmla="*/ 6 h 47"/>
              <a:gd name="T22" fmla="*/ 32 w 37"/>
              <a:gd name="T23" fmla="*/ 40 h 47"/>
              <a:gd name="T24" fmla="*/ 20 w 37"/>
              <a:gd name="T25" fmla="*/ 23 h 47"/>
              <a:gd name="T26" fmla="*/ 6 w 37"/>
              <a:gd name="T27" fmla="*/ 43 h 47"/>
              <a:gd name="T28" fmla="*/ 19 w 37"/>
              <a:gd name="T29" fmla="*/ 26 h 47"/>
              <a:gd name="T30" fmla="*/ 31 w 37"/>
              <a:gd name="T31" fmla="*/ 43 h 47"/>
              <a:gd name="T32" fmla="*/ 6 w 37"/>
              <a:gd name="T33" fmla="*/ 43 h 47"/>
              <a:gd name="T34" fmla="*/ 3 w 37"/>
              <a:gd name="T35" fmla="*/ 6 h 47"/>
              <a:gd name="T36" fmla="*/ 16 w 37"/>
              <a:gd name="T37" fmla="*/ 23 h 47"/>
              <a:gd name="T38" fmla="*/ 3 w 37"/>
              <a:gd name="T39" fmla="*/ 40 h 47"/>
              <a:gd name="T40" fmla="*/ 3 w 37"/>
              <a:gd name="T41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47">
                <a:moveTo>
                  <a:pt x="0" y="47"/>
                </a:moveTo>
                <a:lnTo>
                  <a:pt x="37" y="47"/>
                </a:lnTo>
                <a:lnTo>
                  <a:pt x="37" y="0"/>
                </a:lnTo>
                <a:lnTo>
                  <a:pt x="0" y="0"/>
                </a:lnTo>
                <a:lnTo>
                  <a:pt x="0" y="47"/>
                </a:lnTo>
                <a:close/>
                <a:moveTo>
                  <a:pt x="19" y="20"/>
                </a:moveTo>
                <a:lnTo>
                  <a:pt x="6" y="2"/>
                </a:lnTo>
                <a:lnTo>
                  <a:pt x="31" y="2"/>
                </a:lnTo>
                <a:lnTo>
                  <a:pt x="19" y="20"/>
                </a:lnTo>
                <a:close/>
                <a:moveTo>
                  <a:pt x="20" y="23"/>
                </a:moveTo>
                <a:lnTo>
                  <a:pt x="32" y="6"/>
                </a:lnTo>
                <a:lnTo>
                  <a:pt x="32" y="40"/>
                </a:lnTo>
                <a:lnTo>
                  <a:pt x="20" y="23"/>
                </a:lnTo>
                <a:close/>
                <a:moveTo>
                  <a:pt x="6" y="43"/>
                </a:moveTo>
                <a:lnTo>
                  <a:pt x="19" y="26"/>
                </a:lnTo>
                <a:lnTo>
                  <a:pt x="31" y="43"/>
                </a:lnTo>
                <a:lnTo>
                  <a:pt x="6" y="43"/>
                </a:lnTo>
                <a:close/>
                <a:moveTo>
                  <a:pt x="3" y="6"/>
                </a:moveTo>
                <a:lnTo>
                  <a:pt x="16" y="23"/>
                </a:lnTo>
                <a:lnTo>
                  <a:pt x="3" y="40"/>
                </a:lnTo>
                <a:lnTo>
                  <a:pt x="3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Freeform 450"/>
          <p:cNvSpPr>
            <a:spLocks/>
          </p:cNvSpPr>
          <p:nvPr/>
        </p:nvSpPr>
        <p:spPr bwMode="auto">
          <a:xfrm>
            <a:off x="6318648" y="5332810"/>
            <a:ext cx="59531" cy="38100"/>
          </a:xfrm>
          <a:custGeom>
            <a:avLst/>
            <a:gdLst>
              <a:gd name="T0" fmla="*/ 0 w 50"/>
              <a:gd name="T1" fmla="*/ 32 h 32"/>
              <a:gd name="T2" fmla="*/ 6 w 50"/>
              <a:gd name="T3" fmla="*/ 32 h 32"/>
              <a:gd name="T4" fmla="*/ 6 w 50"/>
              <a:gd name="T5" fmla="*/ 12 h 32"/>
              <a:gd name="T6" fmla="*/ 6 w 50"/>
              <a:gd name="T7" fmla="*/ 12 h 32"/>
              <a:gd name="T8" fmla="*/ 7 w 50"/>
              <a:gd name="T9" fmla="*/ 10 h 32"/>
              <a:gd name="T10" fmla="*/ 7 w 50"/>
              <a:gd name="T11" fmla="*/ 10 h 32"/>
              <a:gd name="T12" fmla="*/ 10 w 50"/>
              <a:gd name="T13" fmla="*/ 5 h 32"/>
              <a:gd name="T14" fmla="*/ 12 w 50"/>
              <a:gd name="T15" fmla="*/ 4 h 32"/>
              <a:gd name="T16" fmla="*/ 15 w 50"/>
              <a:gd name="T17" fmla="*/ 4 h 32"/>
              <a:gd name="T18" fmla="*/ 15 w 50"/>
              <a:gd name="T19" fmla="*/ 4 h 32"/>
              <a:gd name="T20" fmla="*/ 18 w 50"/>
              <a:gd name="T21" fmla="*/ 4 h 32"/>
              <a:gd name="T22" fmla="*/ 19 w 50"/>
              <a:gd name="T23" fmla="*/ 7 h 32"/>
              <a:gd name="T24" fmla="*/ 21 w 50"/>
              <a:gd name="T25" fmla="*/ 10 h 32"/>
              <a:gd name="T26" fmla="*/ 22 w 50"/>
              <a:gd name="T27" fmla="*/ 12 h 32"/>
              <a:gd name="T28" fmla="*/ 22 w 50"/>
              <a:gd name="T29" fmla="*/ 32 h 32"/>
              <a:gd name="T30" fmla="*/ 28 w 50"/>
              <a:gd name="T31" fmla="*/ 32 h 32"/>
              <a:gd name="T32" fmla="*/ 28 w 50"/>
              <a:gd name="T33" fmla="*/ 12 h 32"/>
              <a:gd name="T34" fmla="*/ 28 w 50"/>
              <a:gd name="T35" fmla="*/ 12 h 32"/>
              <a:gd name="T36" fmla="*/ 29 w 50"/>
              <a:gd name="T37" fmla="*/ 10 h 32"/>
              <a:gd name="T38" fmla="*/ 29 w 50"/>
              <a:gd name="T39" fmla="*/ 10 h 32"/>
              <a:gd name="T40" fmla="*/ 32 w 50"/>
              <a:gd name="T41" fmla="*/ 5 h 32"/>
              <a:gd name="T42" fmla="*/ 33 w 50"/>
              <a:gd name="T43" fmla="*/ 4 h 32"/>
              <a:gd name="T44" fmla="*/ 36 w 50"/>
              <a:gd name="T45" fmla="*/ 4 h 32"/>
              <a:gd name="T46" fmla="*/ 36 w 50"/>
              <a:gd name="T47" fmla="*/ 4 h 32"/>
              <a:gd name="T48" fmla="*/ 40 w 50"/>
              <a:gd name="T49" fmla="*/ 4 h 32"/>
              <a:gd name="T50" fmla="*/ 42 w 50"/>
              <a:gd name="T51" fmla="*/ 7 h 32"/>
              <a:gd name="T52" fmla="*/ 43 w 50"/>
              <a:gd name="T53" fmla="*/ 10 h 32"/>
              <a:gd name="T54" fmla="*/ 44 w 50"/>
              <a:gd name="T55" fmla="*/ 14 h 32"/>
              <a:gd name="T56" fmla="*/ 44 w 50"/>
              <a:gd name="T57" fmla="*/ 32 h 32"/>
              <a:gd name="T58" fmla="*/ 50 w 50"/>
              <a:gd name="T59" fmla="*/ 32 h 32"/>
              <a:gd name="T60" fmla="*/ 50 w 50"/>
              <a:gd name="T61" fmla="*/ 14 h 32"/>
              <a:gd name="T62" fmla="*/ 50 w 50"/>
              <a:gd name="T63" fmla="*/ 14 h 32"/>
              <a:gd name="T64" fmla="*/ 48 w 50"/>
              <a:gd name="T65" fmla="*/ 7 h 32"/>
              <a:gd name="T66" fmla="*/ 46 w 50"/>
              <a:gd name="T67" fmla="*/ 3 h 32"/>
              <a:gd name="T68" fmla="*/ 42 w 50"/>
              <a:gd name="T69" fmla="*/ 0 h 32"/>
              <a:gd name="T70" fmla="*/ 39 w 50"/>
              <a:gd name="T71" fmla="*/ 0 h 32"/>
              <a:gd name="T72" fmla="*/ 39 w 50"/>
              <a:gd name="T73" fmla="*/ 0 h 32"/>
              <a:gd name="T74" fmla="*/ 35 w 50"/>
              <a:gd name="T75" fmla="*/ 0 h 32"/>
              <a:gd name="T76" fmla="*/ 30 w 50"/>
              <a:gd name="T77" fmla="*/ 1 h 32"/>
              <a:gd name="T78" fmla="*/ 30 w 50"/>
              <a:gd name="T79" fmla="*/ 1 h 32"/>
              <a:gd name="T80" fmla="*/ 26 w 50"/>
              <a:gd name="T81" fmla="*/ 5 h 32"/>
              <a:gd name="T82" fmla="*/ 26 w 50"/>
              <a:gd name="T83" fmla="*/ 5 h 32"/>
              <a:gd name="T84" fmla="*/ 26 w 50"/>
              <a:gd name="T85" fmla="*/ 5 h 32"/>
              <a:gd name="T86" fmla="*/ 25 w 50"/>
              <a:gd name="T87" fmla="*/ 3 h 32"/>
              <a:gd name="T88" fmla="*/ 24 w 50"/>
              <a:gd name="T89" fmla="*/ 1 h 32"/>
              <a:gd name="T90" fmla="*/ 21 w 50"/>
              <a:gd name="T91" fmla="*/ 0 h 32"/>
              <a:gd name="T92" fmla="*/ 17 w 50"/>
              <a:gd name="T93" fmla="*/ 0 h 32"/>
              <a:gd name="T94" fmla="*/ 17 w 50"/>
              <a:gd name="T95" fmla="*/ 0 h 32"/>
              <a:gd name="T96" fmla="*/ 12 w 50"/>
              <a:gd name="T97" fmla="*/ 0 h 32"/>
              <a:gd name="T98" fmla="*/ 10 w 50"/>
              <a:gd name="T99" fmla="*/ 1 h 32"/>
              <a:gd name="T100" fmla="*/ 6 w 50"/>
              <a:gd name="T101" fmla="*/ 5 h 32"/>
              <a:gd name="T102" fmla="*/ 6 w 50"/>
              <a:gd name="T103" fmla="*/ 5 h 32"/>
              <a:gd name="T104" fmla="*/ 6 w 50"/>
              <a:gd name="T105" fmla="*/ 0 h 32"/>
              <a:gd name="T106" fmla="*/ 0 w 50"/>
              <a:gd name="T107" fmla="*/ 0 h 32"/>
              <a:gd name="T108" fmla="*/ 0 w 50"/>
              <a:gd name="T109" fmla="*/ 0 h 32"/>
              <a:gd name="T110" fmla="*/ 0 w 50"/>
              <a:gd name="T111" fmla="*/ 8 h 32"/>
              <a:gd name="T112" fmla="*/ 0 w 50"/>
              <a:gd name="T1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" h="32">
                <a:moveTo>
                  <a:pt x="0" y="32"/>
                </a:moveTo>
                <a:lnTo>
                  <a:pt x="6" y="32"/>
                </a:lnTo>
                <a:lnTo>
                  <a:pt x="6" y="12"/>
                </a:lnTo>
                <a:lnTo>
                  <a:pt x="6" y="12"/>
                </a:lnTo>
                <a:lnTo>
                  <a:pt x="7" y="10"/>
                </a:lnTo>
                <a:lnTo>
                  <a:pt x="7" y="10"/>
                </a:lnTo>
                <a:lnTo>
                  <a:pt x="10" y="5"/>
                </a:lnTo>
                <a:lnTo>
                  <a:pt x="12" y="4"/>
                </a:lnTo>
                <a:lnTo>
                  <a:pt x="15" y="4"/>
                </a:lnTo>
                <a:lnTo>
                  <a:pt x="15" y="4"/>
                </a:lnTo>
                <a:lnTo>
                  <a:pt x="18" y="4"/>
                </a:lnTo>
                <a:lnTo>
                  <a:pt x="19" y="7"/>
                </a:lnTo>
                <a:lnTo>
                  <a:pt x="21" y="10"/>
                </a:lnTo>
                <a:lnTo>
                  <a:pt x="22" y="12"/>
                </a:lnTo>
                <a:lnTo>
                  <a:pt x="22" y="32"/>
                </a:lnTo>
                <a:lnTo>
                  <a:pt x="28" y="32"/>
                </a:lnTo>
                <a:lnTo>
                  <a:pt x="28" y="12"/>
                </a:lnTo>
                <a:lnTo>
                  <a:pt x="28" y="12"/>
                </a:lnTo>
                <a:lnTo>
                  <a:pt x="29" y="10"/>
                </a:lnTo>
                <a:lnTo>
                  <a:pt x="29" y="10"/>
                </a:lnTo>
                <a:lnTo>
                  <a:pt x="32" y="5"/>
                </a:lnTo>
                <a:lnTo>
                  <a:pt x="33" y="4"/>
                </a:lnTo>
                <a:lnTo>
                  <a:pt x="36" y="4"/>
                </a:lnTo>
                <a:lnTo>
                  <a:pt x="36" y="4"/>
                </a:lnTo>
                <a:lnTo>
                  <a:pt x="40" y="4"/>
                </a:lnTo>
                <a:lnTo>
                  <a:pt x="42" y="7"/>
                </a:lnTo>
                <a:lnTo>
                  <a:pt x="43" y="10"/>
                </a:lnTo>
                <a:lnTo>
                  <a:pt x="44" y="14"/>
                </a:lnTo>
                <a:lnTo>
                  <a:pt x="44" y="32"/>
                </a:lnTo>
                <a:lnTo>
                  <a:pt x="50" y="32"/>
                </a:lnTo>
                <a:lnTo>
                  <a:pt x="50" y="14"/>
                </a:lnTo>
                <a:lnTo>
                  <a:pt x="50" y="14"/>
                </a:lnTo>
                <a:lnTo>
                  <a:pt x="48" y="7"/>
                </a:lnTo>
                <a:lnTo>
                  <a:pt x="46" y="3"/>
                </a:lnTo>
                <a:lnTo>
                  <a:pt x="42" y="0"/>
                </a:lnTo>
                <a:lnTo>
                  <a:pt x="39" y="0"/>
                </a:lnTo>
                <a:lnTo>
                  <a:pt x="39" y="0"/>
                </a:lnTo>
                <a:lnTo>
                  <a:pt x="35" y="0"/>
                </a:lnTo>
                <a:lnTo>
                  <a:pt x="30" y="1"/>
                </a:lnTo>
                <a:lnTo>
                  <a:pt x="30" y="1"/>
                </a:lnTo>
                <a:lnTo>
                  <a:pt x="26" y="5"/>
                </a:lnTo>
                <a:lnTo>
                  <a:pt x="26" y="5"/>
                </a:lnTo>
                <a:lnTo>
                  <a:pt x="26" y="5"/>
                </a:lnTo>
                <a:lnTo>
                  <a:pt x="25" y="3"/>
                </a:lnTo>
                <a:lnTo>
                  <a:pt x="24" y="1"/>
                </a:lnTo>
                <a:lnTo>
                  <a:pt x="21" y="0"/>
                </a:lnTo>
                <a:lnTo>
                  <a:pt x="17" y="0"/>
                </a:lnTo>
                <a:lnTo>
                  <a:pt x="17" y="0"/>
                </a:lnTo>
                <a:lnTo>
                  <a:pt x="12" y="0"/>
                </a:lnTo>
                <a:lnTo>
                  <a:pt x="10" y="1"/>
                </a:lnTo>
                <a:lnTo>
                  <a:pt x="6" y="5"/>
                </a:lnTo>
                <a:lnTo>
                  <a:pt x="6" y="5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Freeform 451"/>
          <p:cNvSpPr>
            <a:spLocks noEditPoints="1"/>
          </p:cNvSpPr>
          <p:nvPr/>
        </p:nvSpPr>
        <p:spPr bwMode="auto">
          <a:xfrm>
            <a:off x="6390085" y="5317331"/>
            <a:ext cx="9525" cy="53579"/>
          </a:xfrm>
          <a:custGeom>
            <a:avLst/>
            <a:gdLst>
              <a:gd name="T0" fmla="*/ 7 w 8"/>
              <a:gd name="T1" fmla="*/ 45 h 45"/>
              <a:gd name="T2" fmla="*/ 7 w 8"/>
              <a:gd name="T3" fmla="*/ 13 h 45"/>
              <a:gd name="T4" fmla="*/ 1 w 8"/>
              <a:gd name="T5" fmla="*/ 13 h 45"/>
              <a:gd name="T6" fmla="*/ 1 w 8"/>
              <a:gd name="T7" fmla="*/ 45 h 45"/>
              <a:gd name="T8" fmla="*/ 7 w 8"/>
              <a:gd name="T9" fmla="*/ 45 h 45"/>
              <a:gd name="T10" fmla="*/ 4 w 8"/>
              <a:gd name="T11" fmla="*/ 0 h 45"/>
              <a:gd name="T12" fmla="*/ 4 w 8"/>
              <a:gd name="T13" fmla="*/ 0 h 45"/>
              <a:gd name="T14" fmla="*/ 1 w 8"/>
              <a:gd name="T15" fmla="*/ 2 h 45"/>
              <a:gd name="T16" fmla="*/ 0 w 8"/>
              <a:gd name="T17" fmla="*/ 5 h 45"/>
              <a:gd name="T18" fmla="*/ 0 w 8"/>
              <a:gd name="T19" fmla="*/ 5 h 45"/>
              <a:gd name="T20" fmla="*/ 1 w 8"/>
              <a:gd name="T21" fmla="*/ 6 h 45"/>
              <a:gd name="T22" fmla="*/ 4 w 8"/>
              <a:gd name="T23" fmla="*/ 7 h 45"/>
              <a:gd name="T24" fmla="*/ 4 w 8"/>
              <a:gd name="T25" fmla="*/ 7 h 45"/>
              <a:gd name="T26" fmla="*/ 7 w 8"/>
              <a:gd name="T27" fmla="*/ 6 h 45"/>
              <a:gd name="T28" fmla="*/ 8 w 8"/>
              <a:gd name="T29" fmla="*/ 5 h 45"/>
              <a:gd name="T30" fmla="*/ 8 w 8"/>
              <a:gd name="T31" fmla="*/ 5 h 45"/>
              <a:gd name="T32" fmla="*/ 7 w 8"/>
              <a:gd name="T33" fmla="*/ 2 h 45"/>
              <a:gd name="T34" fmla="*/ 4 w 8"/>
              <a:gd name="T35" fmla="*/ 0 h 45"/>
              <a:gd name="T36" fmla="*/ 4 w 8"/>
              <a:gd name="T3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45">
                <a:moveTo>
                  <a:pt x="7" y="45"/>
                </a:moveTo>
                <a:lnTo>
                  <a:pt x="7" y="13"/>
                </a:lnTo>
                <a:lnTo>
                  <a:pt x="1" y="13"/>
                </a:lnTo>
                <a:lnTo>
                  <a:pt x="1" y="45"/>
                </a:lnTo>
                <a:lnTo>
                  <a:pt x="7" y="45"/>
                </a:lnTo>
                <a:close/>
                <a:moveTo>
                  <a:pt x="4" y="0"/>
                </a:moveTo>
                <a:lnTo>
                  <a:pt x="4" y="0"/>
                </a:lnTo>
                <a:lnTo>
                  <a:pt x="1" y="2"/>
                </a:lnTo>
                <a:lnTo>
                  <a:pt x="0" y="5"/>
                </a:lnTo>
                <a:lnTo>
                  <a:pt x="0" y="5"/>
                </a:lnTo>
                <a:lnTo>
                  <a:pt x="1" y="6"/>
                </a:lnTo>
                <a:lnTo>
                  <a:pt x="4" y="7"/>
                </a:lnTo>
                <a:lnTo>
                  <a:pt x="4" y="7"/>
                </a:lnTo>
                <a:lnTo>
                  <a:pt x="7" y="6"/>
                </a:lnTo>
                <a:lnTo>
                  <a:pt x="8" y="5"/>
                </a:lnTo>
                <a:lnTo>
                  <a:pt x="8" y="5"/>
                </a:lnTo>
                <a:lnTo>
                  <a:pt x="7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452"/>
          <p:cNvSpPr>
            <a:spLocks/>
          </p:cNvSpPr>
          <p:nvPr/>
        </p:nvSpPr>
        <p:spPr bwMode="auto">
          <a:xfrm>
            <a:off x="6411516" y="5332810"/>
            <a:ext cx="34529" cy="38100"/>
          </a:xfrm>
          <a:custGeom>
            <a:avLst/>
            <a:gdLst>
              <a:gd name="T0" fmla="*/ 0 w 29"/>
              <a:gd name="T1" fmla="*/ 32 h 32"/>
              <a:gd name="T2" fmla="*/ 5 w 29"/>
              <a:gd name="T3" fmla="*/ 32 h 32"/>
              <a:gd name="T4" fmla="*/ 5 w 29"/>
              <a:gd name="T5" fmla="*/ 12 h 32"/>
              <a:gd name="T6" fmla="*/ 5 w 29"/>
              <a:gd name="T7" fmla="*/ 12 h 32"/>
              <a:gd name="T8" fmla="*/ 7 w 29"/>
              <a:gd name="T9" fmla="*/ 10 h 32"/>
              <a:gd name="T10" fmla="*/ 7 w 29"/>
              <a:gd name="T11" fmla="*/ 10 h 32"/>
              <a:gd name="T12" fmla="*/ 9 w 29"/>
              <a:gd name="T13" fmla="*/ 5 h 32"/>
              <a:gd name="T14" fmla="*/ 12 w 29"/>
              <a:gd name="T15" fmla="*/ 4 h 32"/>
              <a:gd name="T16" fmla="*/ 15 w 29"/>
              <a:gd name="T17" fmla="*/ 4 h 32"/>
              <a:gd name="T18" fmla="*/ 15 w 29"/>
              <a:gd name="T19" fmla="*/ 4 h 32"/>
              <a:gd name="T20" fmla="*/ 19 w 29"/>
              <a:gd name="T21" fmla="*/ 5 h 32"/>
              <a:gd name="T22" fmla="*/ 20 w 29"/>
              <a:gd name="T23" fmla="*/ 7 h 32"/>
              <a:gd name="T24" fmla="*/ 22 w 29"/>
              <a:gd name="T25" fmla="*/ 10 h 32"/>
              <a:gd name="T26" fmla="*/ 23 w 29"/>
              <a:gd name="T27" fmla="*/ 14 h 32"/>
              <a:gd name="T28" fmla="*/ 23 w 29"/>
              <a:gd name="T29" fmla="*/ 32 h 32"/>
              <a:gd name="T30" fmla="*/ 29 w 29"/>
              <a:gd name="T31" fmla="*/ 32 h 32"/>
              <a:gd name="T32" fmla="*/ 29 w 29"/>
              <a:gd name="T33" fmla="*/ 12 h 32"/>
              <a:gd name="T34" fmla="*/ 29 w 29"/>
              <a:gd name="T35" fmla="*/ 12 h 32"/>
              <a:gd name="T36" fmla="*/ 27 w 29"/>
              <a:gd name="T37" fmla="*/ 7 h 32"/>
              <a:gd name="T38" fmla="*/ 25 w 29"/>
              <a:gd name="T39" fmla="*/ 1 h 32"/>
              <a:gd name="T40" fmla="*/ 20 w 29"/>
              <a:gd name="T41" fmla="*/ 0 h 32"/>
              <a:gd name="T42" fmla="*/ 16 w 29"/>
              <a:gd name="T43" fmla="*/ 0 h 32"/>
              <a:gd name="T44" fmla="*/ 16 w 29"/>
              <a:gd name="T45" fmla="*/ 0 h 32"/>
              <a:gd name="T46" fmla="*/ 12 w 29"/>
              <a:gd name="T47" fmla="*/ 0 h 32"/>
              <a:gd name="T48" fmla="*/ 9 w 29"/>
              <a:gd name="T49" fmla="*/ 1 h 32"/>
              <a:gd name="T50" fmla="*/ 7 w 29"/>
              <a:gd name="T51" fmla="*/ 3 h 32"/>
              <a:gd name="T52" fmla="*/ 5 w 29"/>
              <a:gd name="T53" fmla="*/ 5 h 32"/>
              <a:gd name="T54" fmla="*/ 5 w 29"/>
              <a:gd name="T55" fmla="*/ 5 h 32"/>
              <a:gd name="T56" fmla="*/ 5 w 29"/>
              <a:gd name="T57" fmla="*/ 0 h 32"/>
              <a:gd name="T58" fmla="*/ 0 w 29"/>
              <a:gd name="T59" fmla="*/ 0 h 32"/>
              <a:gd name="T60" fmla="*/ 0 w 29"/>
              <a:gd name="T61" fmla="*/ 0 h 32"/>
              <a:gd name="T62" fmla="*/ 0 w 29"/>
              <a:gd name="T63" fmla="*/ 8 h 32"/>
              <a:gd name="T64" fmla="*/ 0 w 29"/>
              <a:gd name="T6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" h="32">
                <a:moveTo>
                  <a:pt x="0" y="32"/>
                </a:moveTo>
                <a:lnTo>
                  <a:pt x="5" y="32"/>
                </a:lnTo>
                <a:lnTo>
                  <a:pt x="5" y="12"/>
                </a:lnTo>
                <a:lnTo>
                  <a:pt x="5" y="12"/>
                </a:lnTo>
                <a:lnTo>
                  <a:pt x="7" y="10"/>
                </a:lnTo>
                <a:lnTo>
                  <a:pt x="7" y="10"/>
                </a:lnTo>
                <a:lnTo>
                  <a:pt x="9" y="5"/>
                </a:lnTo>
                <a:lnTo>
                  <a:pt x="12" y="4"/>
                </a:lnTo>
                <a:lnTo>
                  <a:pt x="15" y="4"/>
                </a:lnTo>
                <a:lnTo>
                  <a:pt x="15" y="4"/>
                </a:lnTo>
                <a:lnTo>
                  <a:pt x="19" y="5"/>
                </a:lnTo>
                <a:lnTo>
                  <a:pt x="20" y="7"/>
                </a:lnTo>
                <a:lnTo>
                  <a:pt x="22" y="10"/>
                </a:lnTo>
                <a:lnTo>
                  <a:pt x="23" y="14"/>
                </a:lnTo>
                <a:lnTo>
                  <a:pt x="23" y="32"/>
                </a:lnTo>
                <a:lnTo>
                  <a:pt x="29" y="32"/>
                </a:lnTo>
                <a:lnTo>
                  <a:pt x="29" y="12"/>
                </a:lnTo>
                <a:lnTo>
                  <a:pt x="29" y="12"/>
                </a:lnTo>
                <a:lnTo>
                  <a:pt x="27" y="7"/>
                </a:lnTo>
                <a:lnTo>
                  <a:pt x="25" y="1"/>
                </a:lnTo>
                <a:lnTo>
                  <a:pt x="20" y="0"/>
                </a:lnTo>
                <a:lnTo>
                  <a:pt x="16" y="0"/>
                </a:lnTo>
                <a:lnTo>
                  <a:pt x="16" y="0"/>
                </a:lnTo>
                <a:lnTo>
                  <a:pt x="12" y="0"/>
                </a:lnTo>
                <a:lnTo>
                  <a:pt x="9" y="1"/>
                </a:lnTo>
                <a:lnTo>
                  <a:pt x="7" y="3"/>
                </a:lnTo>
                <a:lnTo>
                  <a:pt x="5" y="5"/>
                </a:lnTo>
                <a:lnTo>
                  <a:pt x="5" y="5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453"/>
          <p:cNvSpPr>
            <a:spLocks noEditPoints="1"/>
          </p:cNvSpPr>
          <p:nvPr/>
        </p:nvSpPr>
        <p:spPr bwMode="auto">
          <a:xfrm>
            <a:off x="6456760" y="5317331"/>
            <a:ext cx="10716" cy="53579"/>
          </a:xfrm>
          <a:custGeom>
            <a:avLst/>
            <a:gdLst>
              <a:gd name="T0" fmla="*/ 7 w 9"/>
              <a:gd name="T1" fmla="*/ 45 h 45"/>
              <a:gd name="T2" fmla="*/ 7 w 9"/>
              <a:gd name="T3" fmla="*/ 13 h 45"/>
              <a:gd name="T4" fmla="*/ 2 w 9"/>
              <a:gd name="T5" fmla="*/ 13 h 45"/>
              <a:gd name="T6" fmla="*/ 2 w 9"/>
              <a:gd name="T7" fmla="*/ 45 h 45"/>
              <a:gd name="T8" fmla="*/ 7 w 9"/>
              <a:gd name="T9" fmla="*/ 45 h 45"/>
              <a:gd name="T10" fmla="*/ 5 w 9"/>
              <a:gd name="T11" fmla="*/ 0 h 45"/>
              <a:gd name="T12" fmla="*/ 5 w 9"/>
              <a:gd name="T13" fmla="*/ 0 h 45"/>
              <a:gd name="T14" fmla="*/ 2 w 9"/>
              <a:gd name="T15" fmla="*/ 2 h 45"/>
              <a:gd name="T16" fmla="*/ 0 w 9"/>
              <a:gd name="T17" fmla="*/ 5 h 45"/>
              <a:gd name="T18" fmla="*/ 0 w 9"/>
              <a:gd name="T19" fmla="*/ 5 h 45"/>
              <a:gd name="T20" fmla="*/ 2 w 9"/>
              <a:gd name="T21" fmla="*/ 6 h 45"/>
              <a:gd name="T22" fmla="*/ 5 w 9"/>
              <a:gd name="T23" fmla="*/ 7 h 45"/>
              <a:gd name="T24" fmla="*/ 5 w 9"/>
              <a:gd name="T25" fmla="*/ 7 h 45"/>
              <a:gd name="T26" fmla="*/ 7 w 9"/>
              <a:gd name="T27" fmla="*/ 6 h 45"/>
              <a:gd name="T28" fmla="*/ 9 w 9"/>
              <a:gd name="T29" fmla="*/ 5 h 45"/>
              <a:gd name="T30" fmla="*/ 9 w 9"/>
              <a:gd name="T31" fmla="*/ 5 h 45"/>
              <a:gd name="T32" fmla="*/ 7 w 9"/>
              <a:gd name="T33" fmla="*/ 2 h 45"/>
              <a:gd name="T34" fmla="*/ 5 w 9"/>
              <a:gd name="T35" fmla="*/ 0 h 45"/>
              <a:gd name="T36" fmla="*/ 5 w 9"/>
              <a:gd name="T3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45">
                <a:moveTo>
                  <a:pt x="7" y="45"/>
                </a:moveTo>
                <a:lnTo>
                  <a:pt x="7" y="13"/>
                </a:lnTo>
                <a:lnTo>
                  <a:pt x="2" y="13"/>
                </a:lnTo>
                <a:lnTo>
                  <a:pt x="2" y="45"/>
                </a:lnTo>
                <a:lnTo>
                  <a:pt x="7" y="45"/>
                </a:lnTo>
                <a:close/>
                <a:moveTo>
                  <a:pt x="5" y="0"/>
                </a:move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0" y="5"/>
                </a:lnTo>
                <a:lnTo>
                  <a:pt x="2" y="6"/>
                </a:lnTo>
                <a:lnTo>
                  <a:pt x="5" y="7"/>
                </a:lnTo>
                <a:lnTo>
                  <a:pt x="5" y="7"/>
                </a:lnTo>
                <a:lnTo>
                  <a:pt x="7" y="6"/>
                </a:lnTo>
                <a:lnTo>
                  <a:pt x="9" y="5"/>
                </a:lnTo>
                <a:lnTo>
                  <a:pt x="9" y="5"/>
                </a:lnTo>
                <a:lnTo>
                  <a:pt x="7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454"/>
          <p:cNvSpPr>
            <a:spLocks/>
          </p:cNvSpPr>
          <p:nvPr/>
        </p:nvSpPr>
        <p:spPr bwMode="auto">
          <a:xfrm>
            <a:off x="6475810" y="5332810"/>
            <a:ext cx="27385" cy="39291"/>
          </a:xfrm>
          <a:custGeom>
            <a:avLst/>
            <a:gdLst>
              <a:gd name="T0" fmla="*/ 0 w 23"/>
              <a:gd name="T1" fmla="*/ 30 h 33"/>
              <a:gd name="T2" fmla="*/ 0 w 23"/>
              <a:gd name="T3" fmla="*/ 30 h 33"/>
              <a:gd name="T4" fmla="*/ 4 w 23"/>
              <a:gd name="T5" fmla="*/ 32 h 33"/>
              <a:gd name="T6" fmla="*/ 9 w 23"/>
              <a:gd name="T7" fmla="*/ 33 h 33"/>
              <a:gd name="T8" fmla="*/ 9 w 23"/>
              <a:gd name="T9" fmla="*/ 33 h 33"/>
              <a:gd name="T10" fmla="*/ 15 w 23"/>
              <a:gd name="T11" fmla="*/ 32 h 33"/>
              <a:gd name="T12" fmla="*/ 19 w 23"/>
              <a:gd name="T13" fmla="*/ 30 h 33"/>
              <a:gd name="T14" fmla="*/ 22 w 23"/>
              <a:gd name="T15" fmla="*/ 28 h 33"/>
              <a:gd name="T16" fmla="*/ 23 w 23"/>
              <a:gd name="T17" fmla="*/ 23 h 33"/>
              <a:gd name="T18" fmla="*/ 23 w 23"/>
              <a:gd name="T19" fmla="*/ 23 h 33"/>
              <a:gd name="T20" fmla="*/ 22 w 23"/>
              <a:gd name="T21" fmla="*/ 19 h 33"/>
              <a:gd name="T22" fmla="*/ 21 w 23"/>
              <a:gd name="T23" fmla="*/ 18 h 33"/>
              <a:gd name="T24" fmla="*/ 18 w 23"/>
              <a:gd name="T25" fmla="*/ 15 h 33"/>
              <a:gd name="T26" fmla="*/ 14 w 23"/>
              <a:gd name="T27" fmla="*/ 14 h 33"/>
              <a:gd name="T28" fmla="*/ 14 w 23"/>
              <a:gd name="T29" fmla="*/ 14 h 33"/>
              <a:gd name="T30" fmla="*/ 9 w 23"/>
              <a:gd name="T31" fmla="*/ 11 h 33"/>
              <a:gd name="T32" fmla="*/ 8 w 23"/>
              <a:gd name="T33" fmla="*/ 10 h 33"/>
              <a:gd name="T34" fmla="*/ 7 w 23"/>
              <a:gd name="T35" fmla="*/ 8 h 33"/>
              <a:gd name="T36" fmla="*/ 7 w 23"/>
              <a:gd name="T37" fmla="*/ 8 h 33"/>
              <a:gd name="T38" fmla="*/ 8 w 23"/>
              <a:gd name="T39" fmla="*/ 5 h 33"/>
              <a:gd name="T40" fmla="*/ 14 w 23"/>
              <a:gd name="T41" fmla="*/ 4 h 33"/>
              <a:gd name="T42" fmla="*/ 14 w 23"/>
              <a:gd name="T43" fmla="*/ 4 h 33"/>
              <a:gd name="T44" fmla="*/ 18 w 23"/>
              <a:gd name="T45" fmla="*/ 4 h 33"/>
              <a:gd name="T46" fmla="*/ 21 w 23"/>
              <a:gd name="T47" fmla="*/ 5 h 33"/>
              <a:gd name="T48" fmla="*/ 22 w 23"/>
              <a:gd name="T49" fmla="*/ 1 h 33"/>
              <a:gd name="T50" fmla="*/ 22 w 23"/>
              <a:gd name="T51" fmla="*/ 1 h 33"/>
              <a:gd name="T52" fmla="*/ 18 w 23"/>
              <a:gd name="T53" fmla="*/ 0 h 33"/>
              <a:gd name="T54" fmla="*/ 14 w 23"/>
              <a:gd name="T55" fmla="*/ 0 h 33"/>
              <a:gd name="T56" fmla="*/ 14 w 23"/>
              <a:gd name="T57" fmla="*/ 0 h 33"/>
              <a:gd name="T58" fmla="*/ 8 w 23"/>
              <a:gd name="T59" fmla="*/ 0 h 33"/>
              <a:gd name="T60" fmla="*/ 4 w 23"/>
              <a:gd name="T61" fmla="*/ 3 h 33"/>
              <a:gd name="T62" fmla="*/ 2 w 23"/>
              <a:gd name="T63" fmla="*/ 5 h 33"/>
              <a:gd name="T64" fmla="*/ 1 w 23"/>
              <a:gd name="T65" fmla="*/ 8 h 33"/>
              <a:gd name="T66" fmla="*/ 1 w 23"/>
              <a:gd name="T67" fmla="*/ 8 h 33"/>
              <a:gd name="T68" fmla="*/ 1 w 23"/>
              <a:gd name="T69" fmla="*/ 11 h 33"/>
              <a:gd name="T70" fmla="*/ 4 w 23"/>
              <a:gd name="T71" fmla="*/ 14 h 33"/>
              <a:gd name="T72" fmla="*/ 7 w 23"/>
              <a:gd name="T73" fmla="*/ 16 h 33"/>
              <a:gd name="T74" fmla="*/ 11 w 23"/>
              <a:gd name="T75" fmla="*/ 18 h 33"/>
              <a:gd name="T76" fmla="*/ 11 w 23"/>
              <a:gd name="T77" fmla="*/ 18 h 33"/>
              <a:gd name="T78" fmla="*/ 15 w 23"/>
              <a:gd name="T79" fmla="*/ 21 h 33"/>
              <a:gd name="T80" fmla="*/ 16 w 23"/>
              <a:gd name="T81" fmla="*/ 22 h 33"/>
              <a:gd name="T82" fmla="*/ 16 w 23"/>
              <a:gd name="T83" fmla="*/ 23 h 33"/>
              <a:gd name="T84" fmla="*/ 16 w 23"/>
              <a:gd name="T85" fmla="*/ 23 h 33"/>
              <a:gd name="T86" fmla="*/ 16 w 23"/>
              <a:gd name="T87" fmla="*/ 26 h 33"/>
              <a:gd name="T88" fmla="*/ 15 w 23"/>
              <a:gd name="T89" fmla="*/ 28 h 33"/>
              <a:gd name="T90" fmla="*/ 14 w 23"/>
              <a:gd name="T91" fmla="*/ 28 h 33"/>
              <a:gd name="T92" fmla="*/ 9 w 23"/>
              <a:gd name="T93" fmla="*/ 29 h 33"/>
              <a:gd name="T94" fmla="*/ 9 w 23"/>
              <a:gd name="T95" fmla="*/ 29 h 33"/>
              <a:gd name="T96" fmla="*/ 5 w 23"/>
              <a:gd name="T97" fmla="*/ 28 h 33"/>
              <a:gd name="T98" fmla="*/ 1 w 23"/>
              <a:gd name="T99" fmla="*/ 26 h 33"/>
              <a:gd name="T100" fmla="*/ 0 w 23"/>
              <a:gd name="T10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" h="33">
                <a:moveTo>
                  <a:pt x="0" y="30"/>
                </a:moveTo>
                <a:lnTo>
                  <a:pt x="0" y="30"/>
                </a:lnTo>
                <a:lnTo>
                  <a:pt x="4" y="32"/>
                </a:lnTo>
                <a:lnTo>
                  <a:pt x="9" y="33"/>
                </a:lnTo>
                <a:lnTo>
                  <a:pt x="9" y="33"/>
                </a:lnTo>
                <a:lnTo>
                  <a:pt x="15" y="32"/>
                </a:lnTo>
                <a:lnTo>
                  <a:pt x="19" y="30"/>
                </a:lnTo>
                <a:lnTo>
                  <a:pt x="22" y="28"/>
                </a:lnTo>
                <a:lnTo>
                  <a:pt x="23" y="23"/>
                </a:lnTo>
                <a:lnTo>
                  <a:pt x="23" y="23"/>
                </a:lnTo>
                <a:lnTo>
                  <a:pt x="22" y="19"/>
                </a:lnTo>
                <a:lnTo>
                  <a:pt x="21" y="18"/>
                </a:lnTo>
                <a:lnTo>
                  <a:pt x="18" y="15"/>
                </a:lnTo>
                <a:lnTo>
                  <a:pt x="14" y="14"/>
                </a:lnTo>
                <a:lnTo>
                  <a:pt x="14" y="14"/>
                </a:lnTo>
                <a:lnTo>
                  <a:pt x="9" y="11"/>
                </a:lnTo>
                <a:lnTo>
                  <a:pt x="8" y="10"/>
                </a:lnTo>
                <a:lnTo>
                  <a:pt x="7" y="8"/>
                </a:lnTo>
                <a:lnTo>
                  <a:pt x="7" y="8"/>
                </a:lnTo>
                <a:lnTo>
                  <a:pt x="8" y="5"/>
                </a:lnTo>
                <a:lnTo>
                  <a:pt x="14" y="4"/>
                </a:lnTo>
                <a:lnTo>
                  <a:pt x="14" y="4"/>
                </a:lnTo>
                <a:lnTo>
                  <a:pt x="18" y="4"/>
                </a:lnTo>
                <a:lnTo>
                  <a:pt x="21" y="5"/>
                </a:lnTo>
                <a:lnTo>
                  <a:pt x="22" y="1"/>
                </a:lnTo>
                <a:lnTo>
                  <a:pt x="22" y="1"/>
                </a:lnTo>
                <a:lnTo>
                  <a:pt x="18" y="0"/>
                </a:lnTo>
                <a:lnTo>
                  <a:pt x="14" y="0"/>
                </a:lnTo>
                <a:lnTo>
                  <a:pt x="14" y="0"/>
                </a:lnTo>
                <a:lnTo>
                  <a:pt x="8" y="0"/>
                </a:lnTo>
                <a:lnTo>
                  <a:pt x="4" y="3"/>
                </a:lnTo>
                <a:lnTo>
                  <a:pt x="2" y="5"/>
                </a:lnTo>
                <a:lnTo>
                  <a:pt x="1" y="8"/>
                </a:lnTo>
                <a:lnTo>
                  <a:pt x="1" y="8"/>
                </a:lnTo>
                <a:lnTo>
                  <a:pt x="1" y="11"/>
                </a:lnTo>
                <a:lnTo>
                  <a:pt x="4" y="14"/>
                </a:lnTo>
                <a:lnTo>
                  <a:pt x="7" y="16"/>
                </a:lnTo>
                <a:lnTo>
                  <a:pt x="11" y="18"/>
                </a:lnTo>
                <a:lnTo>
                  <a:pt x="11" y="18"/>
                </a:lnTo>
                <a:lnTo>
                  <a:pt x="15" y="21"/>
                </a:lnTo>
                <a:lnTo>
                  <a:pt x="16" y="22"/>
                </a:lnTo>
                <a:lnTo>
                  <a:pt x="16" y="23"/>
                </a:lnTo>
                <a:lnTo>
                  <a:pt x="16" y="23"/>
                </a:lnTo>
                <a:lnTo>
                  <a:pt x="16" y="26"/>
                </a:lnTo>
                <a:lnTo>
                  <a:pt x="15" y="28"/>
                </a:lnTo>
                <a:lnTo>
                  <a:pt x="14" y="28"/>
                </a:lnTo>
                <a:lnTo>
                  <a:pt x="9" y="29"/>
                </a:lnTo>
                <a:lnTo>
                  <a:pt x="9" y="29"/>
                </a:lnTo>
                <a:lnTo>
                  <a:pt x="5" y="28"/>
                </a:lnTo>
                <a:lnTo>
                  <a:pt x="1" y="26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455"/>
          <p:cNvSpPr>
            <a:spLocks/>
          </p:cNvSpPr>
          <p:nvPr/>
        </p:nvSpPr>
        <p:spPr bwMode="auto">
          <a:xfrm>
            <a:off x="6507956" y="5320904"/>
            <a:ext cx="25004" cy="51197"/>
          </a:xfrm>
          <a:custGeom>
            <a:avLst/>
            <a:gdLst>
              <a:gd name="T0" fmla="*/ 6 w 21"/>
              <a:gd name="T1" fmla="*/ 2 h 43"/>
              <a:gd name="T2" fmla="*/ 6 w 21"/>
              <a:gd name="T3" fmla="*/ 10 h 43"/>
              <a:gd name="T4" fmla="*/ 0 w 21"/>
              <a:gd name="T5" fmla="*/ 10 h 43"/>
              <a:gd name="T6" fmla="*/ 0 w 21"/>
              <a:gd name="T7" fmla="*/ 14 h 43"/>
              <a:gd name="T8" fmla="*/ 6 w 21"/>
              <a:gd name="T9" fmla="*/ 14 h 43"/>
              <a:gd name="T10" fmla="*/ 6 w 21"/>
              <a:gd name="T11" fmla="*/ 32 h 43"/>
              <a:gd name="T12" fmla="*/ 6 w 21"/>
              <a:gd name="T13" fmla="*/ 32 h 43"/>
              <a:gd name="T14" fmla="*/ 6 w 21"/>
              <a:gd name="T15" fmla="*/ 38 h 43"/>
              <a:gd name="T16" fmla="*/ 9 w 21"/>
              <a:gd name="T17" fmla="*/ 40 h 43"/>
              <a:gd name="T18" fmla="*/ 9 w 21"/>
              <a:gd name="T19" fmla="*/ 40 h 43"/>
              <a:gd name="T20" fmla="*/ 12 w 21"/>
              <a:gd name="T21" fmla="*/ 42 h 43"/>
              <a:gd name="T22" fmla="*/ 16 w 21"/>
              <a:gd name="T23" fmla="*/ 43 h 43"/>
              <a:gd name="T24" fmla="*/ 16 w 21"/>
              <a:gd name="T25" fmla="*/ 43 h 43"/>
              <a:gd name="T26" fmla="*/ 21 w 21"/>
              <a:gd name="T27" fmla="*/ 42 h 43"/>
              <a:gd name="T28" fmla="*/ 20 w 21"/>
              <a:gd name="T29" fmla="*/ 38 h 43"/>
              <a:gd name="T30" fmla="*/ 20 w 21"/>
              <a:gd name="T31" fmla="*/ 38 h 43"/>
              <a:gd name="T32" fmla="*/ 17 w 21"/>
              <a:gd name="T33" fmla="*/ 38 h 43"/>
              <a:gd name="T34" fmla="*/ 17 w 21"/>
              <a:gd name="T35" fmla="*/ 38 h 43"/>
              <a:gd name="T36" fmla="*/ 14 w 21"/>
              <a:gd name="T37" fmla="*/ 38 h 43"/>
              <a:gd name="T38" fmla="*/ 13 w 21"/>
              <a:gd name="T39" fmla="*/ 36 h 43"/>
              <a:gd name="T40" fmla="*/ 12 w 21"/>
              <a:gd name="T41" fmla="*/ 32 h 43"/>
              <a:gd name="T42" fmla="*/ 12 w 21"/>
              <a:gd name="T43" fmla="*/ 14 h 43"/>
              <a:gd name="T44" fmla="*/ 21 w 21"/>
              <a:gd name="T45" fmla="*/ 14 h 43"/>
              <a:gd name="T46" fmla="*/ 21 w 21"/>
              <a:gd name="T47" fmla="*/ 10 h 43"/>
              <a:gd name="T48" fmla="*/ 12 w 21"/>
              <a:gd name="T49" fmla="*/ 10 h 43"/>
              <a:gd name="T50" fmla="*/ 12 w 21"/>
              <a:gd name="T51" fmla="*/ 0 h 43"/>
              <a:gd name="T52" fmla="*/ 6 w 21"/>
              <a:gd name="T53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" h="43">
                <a:moveTo>
                  <a:pt x="6" y="2"/>
                </a:moveTo>
                <a:lnTo>
                  <a:pt x="6" y="10"/>
                </a:lnTo>
                <a:lnTo>
                  <a:pt x="0" y="10"/>
                </a:lnTo>
                <a:lnTo>
                  <a:pt x="0" y="14"/>
                </a:lnTo>
                <a:lnTo>
                  <a:pt x="6" y="14"/>
                </a:lnTo>
                <a:lnTo>
                  <a:pt x="6" y="32"/>
                </a:lnTo>
                <a:lnTo>
                  <a:pt x="6" y="32"/>
                </a:lnTo>
                <a:lnTo>
                  <a:pt x="6" y="38"/>
                </a:lnTo>
                <a:lnTo>
                  <a:pt x="9" y="40"/>
                </a:lnTo>
                <a:lnTo>
                  <a:pt x="9" y="40"/>
                </a:lnTo>
                <a:lnTo>
                  <a:pt x="12" y="42"/>
                </a:lnTo>
                <a:lnTo>
                  <a:pt x="16" y="43"/>
                </a:lnTo>
                <a:lnTo>
                  <a:pt x="16" y="43"/>
                </a:lnTo>
                <a:lnTo>
                  <a:pt x="21" y="42"/>
                </a:lnTo>
                <a:lnTo>
                  <a:pt x="20" y="38"/>
                </a:lnTo>
                <a:lnTo>
                  <a:pt x="20" y="38"/>
                </a:lnTo>
                <a:lnTo>
                  <a:pt x="17" y="38"/>
                </a:lnTo>
                <a:lnTo>
                  <a:pt x="17" y="38"/>
                </a:lnTo>
                <a:lnTo>
                  <a:pt x="14" y="38"/>
                </a:lnTo>
                <a:lnTo>
                  <a:pt x="13" y="36"/>
                </a:lnTo>
                <a:lnTo>
                  <a:pt x="12" y="32"/>
                </a:lnTo>
                <a:lnTo>
                  <a:pt x="12" y="14"/>
                </a:lnTo>
                <a:lnTo>
                  <a:pt x="21" y="14"/>
                </a:lnTo>
                <a:lnTo>
                  <a:pt x="21" y="10"/>
                </a:lnTo>
                <a:lnTo>
                  <a:pt x="12" y="10"/>
                </a:lnTo>
                <a:lnTo>
                  <a:pt x="12" y="0"/>
                </a:lnTo>
                <a:lnTo>
                  <a:pt x="6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456"/>
          <p:cNvSpPr>
            <a:spLocks noEditPoints="1"/>
          </p:cNvSpPr>
          <p:nvPr/>
        </p:nvSpPr>
        <p:spPr bwMode="auto">
          <a:xfrm>
            <a:off x="6537723" y="5332810"/>
            <a:ext cx="36910" cy="39291"/>
          </a:xfrm>
          <a:custGeom>
            <a:avLst/>
            <a:gdLst>
              <a:gd name="T0" fmla="*/ 31 w 31"/>
              <a:gd name="T1" fmla="*/ 16 h 33"/>
              <a:gd name="T2" fmla="*/ 31 w 31"/>
              <a:gd name="T3" fmla="*/ 16 h 33"/>
              <a:gd name="T4" fmla="*/ 31 w 31"/>
              <a:gd name="T5" fmla="*/ 14 h 33"/>
              <a:gd name="T6" fmla="*/ 31 w 31"/>
              <a:gd name="T7" fmla="*/ 14 h 33"/>
              <a:gd name="T8" fmla="*/ 31 w 31"/>
              <a:gd name="T9" fmla="*/ 10 h 33"/>
              <a:gd name="T10" fmla="*/ 28 w 31"/>
              <a:gd name="T11" fmla="*/ 4 h 33"/>
              <a:gd name="T12" fmla="*/ 24 w 31"/>
              <a:gd name="T13" fmla="*/ 1 h 33"/>
              <a:gd name="T14" fmla="*/ 21 w 31"/>
              <a:gd name="T15" fmla="*/ 0 h 33"/>
              <a:gd name="T16" fmla="*/ 17 w 31"/>
              <a:gd name="T17" fmla="*/ 0 h 33"/>
              <a:gd name="T18" fmla="*/ 17 w 31"/>
              <a:gd name="T19" fmla="*/ 0 h 33"/>
              <a:gd name="T20" fmla="*/ 10 w 31"/>
              <a:gd name="T21" fmla="*/ 1 h 33"/>
              <a:gd name="T22" fmla="*/ 5 w 31"/>
              <a:gd name="T23" fmla="*/ 4 h 33"/>
              <a:gd name="T24" fmla="*/ 2 w 31"/>
              <a:gd name="T25" fmla="*/ 10 h 33"/>
              <a:gd name="T26" fmla="*/ 0 w 31"/>
              <a:gd name="T27" fmla="*/ 16 h 33"/>
              <a:gd name="T28" fmla="*/ 0 w 31"/>
              <a:gd name="T29" fmla="*/ 16 h 33"/>
              <a:gd name="T30" fmla="*/ 2 w 31"/>
              <a:gd name="T31" fmla="*/ 23 h 33"/>
              <a:gd name="T32" fmla="*/ 5 w 31"/>
              <a:gd name="T33" fmla="*/ 29 h 33"/>
              <a:gd name="T34" fmla="*/ 10 w 31"/>
              <a:gd name="T35" fmla="*/ 32 h 33"/>
              <a:gd name="T36" fmla="*/ 17 w 31"/>
              <a:gd name="T37" fmla="*/ 33 h 33"/>
              <a:gd name="T38" fmla="*/ 17 w 31"/>
              <a:gd name="T39" fmla="*/ 33 h 33"/>
              <a:gd name="T40" fmla="*/ 24 w 31"/>
              <a:gd name="T41" fmla="*/ 32 h 33"/>
              <a:gd name="T42" fmla="*/ 30 w 31"/>
              <a:gd name="T43" fmla="*/ 30 h 33"/>
              <a:gd name="T44" fmla="*/ 28 w 31"/>
              <a:gd name="T45" fmla="*/ 26 h 33"/>
              <a:gd name="T46" fmla="*/ 28 w 31"/>
              <a:gd name="T47" fmla="*/ 26 h 33"/>
              <a:gd name="T48" fmla="*/ 24 w 31"/>
              <a:gd name="T49" fmla="*/ 28 h 33"/>
              <a:gd name="T50" fmla="*/ 18 w 31"/>
              <a:gd name="T51" fmla="*/ 28 h 33"/>
              <a:gd name="T52" fmla="*/ 18 w 31"/>
              <a:gd name="T53" fmla="*/ 28 h 33"/>
              <a:gd name="T54" fmla="*/ 14 w 31"/>
              <a:gd name="T55" fmla="*/ 28 h 33"/>
              <a:gd name="T56" fmla="*/ 10 w 31"/>
              <a:gd name="T57" fmla="*/ 26 h 33"/>
              <a:gd name="T58" fmla="*/ 7 w 31"/>
              <a:gd name="T59" fmla="*/ 22 h 33"/>
              <a:gd name="T60" fmla="*/ 6 w 31"/>
              <a:gd name="T61" fmla="*/ 16 h 33"/>
              <a:gd name="T62" fmla="*/ 31 w 31"/>
              <a:gd name="T63" fmla="*/ 16 h 33"/>
              <a:gd name="T64" fmla="*/ 6 w 31"/>
              <a:gd name="T65" fmla="*/ 12 h 33"/>
              <a:gd name="T66" fmla="*/ 6 w 31"/>
              <a:gd name="T67" fmla="*/ 12 h 33"/>
              <a:gd name="T68" fmla="*/ 7 w 31"/>
              <a:gd name="T69" fmla="*/ 10 h 33"/>
              <a:gd name="T70" fmla="*/ 9 w 31"/>
              <a:gd name="T71" fmla="*/ 7 h 33"/>
              <a:gd name="T72" fmla="*/ 11 w 31"/>
              <a:gd name="T73" fmla="*/ 4 h 33"/>
              <a:gd name="T74" fmla="*/ 16 w 31"/>
              <a:gd name="T75" fmla="*/ 4 h 33"/>
              <a:gd name="T76" fmla="*/ 16 w 31"/>
              <a:gd name="T77" fmla="*/ 4 h 33"/>
              <a:gd name="T78" fmla="*/ 21 w 31"/>
              <a:gd name="T79" fmla="*/ 4 h 33"/>
              <a:gd name="T80" fmla="*/ 24 w 31"/>
              <a:gd name="T81" fmla="*/ 7 h 33"/>
              <a:gd name="T82" fmla="*/ 25 w 31"/>
              <a:gd name="T83" fmla="*/ 10 h 33"/>
              <a:gd name="T84" fmla="*/ 25 w 31"/>
              <a:gd name="T85" fmla="*/ 12 h 33"/>
              <a:gd name="T86" fmla="*/ 6 w 31"/>
              <a:gd name="T87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" h="33">
                <a:moveTo>
                  <a:pt x="31" y="16"/>
                </a:moveTo>
                <a:lnTo>
                  <a:pt x="31" y="16"/>
                </a:lnTo>
                <a:lnTo>
                  <a:pt x="31" y="14"/>
                </a:lnTo>
                <a:lnTo>
                  <a:pt x="31" y="14"/>
                </a:lnTo>
                <a:lnTo>
                  <a:pt x="31" y="10"/>
                </a:lnTo>
                <a:lnTo>
                  <a:pt x="28" y="4"/>
                </a:lnTo>
                <a:lnTo>
                  <a:pt x="24" y="1"/>
                </a:lnTo>
                <a:lnTo>
                  <a:pt x="21" y="0"/>
                </a:lnTo>
                <a:lnTo>
                  <a:pt x="17" y="0"/>
                </a:lnTo>
                <a:lnTo>
                  <a:pt x="17" y="0"/>
                </a:lnTo>
                <a:lnTo>
                  <a:pt x="10" y="1"/>
                </a:lnTo>
                <a:lnTo>
                  <a:pt x="5" y="4"/>
                </a:lnTo>
                <a:lnTo>
                  <a:pt x="2" y="10"/>
                </a:lnTo>
                <a:lnTo>
                  <a:pt x="0" y="16"/>
                </a:lnTo>
                <a:lnTo>
                  <a:pt x="0" y="16"/>
                </a:lnTo>
                <a:lnTo>
                  <a:pt x="2" y="23"/>
                </a:lnTo>
                <a:lnTo>
                  <a:pt x="5" y="29"/>
                </a:lnTo>
                <a:lnTo>
                  <a:pt x="10" y="32"/>
                </a:lnTo>
                <a:lnTo>
                  <a:pt x="17" y="33"/>
                </a:lnTo>
                <a:lnTo>
                  <a:pt x="17" y="33"/>
                </a:lnTo>
                <a:lnTo>
                  <a:pt x="24" y="32"/>
                </a:lnTo>
                <a:lnTo>
                  <a:pt x="30" y="30"/>
                </a:lnTo>
                <a:lnTo>
                  <a:pt x="28" y="26"/>
                </a:lnTo>
                <a:lnTo>
                  <a:pt x="28" y="26"/>
                </a:lnTo>
                <a:lnTo>
                  <a:pt x="24" y="28"/>
                </a:lnTo>
                <a:lnTo>
                  <a:pt x="18" y="28"/>
                </a:lnTo>
                <a:lnTo>
                  <a:pt x="18" y="28"/>
                </a:lnTo>
                <a:lnTo>
                  <a:pt x="14" y="28"/>
                </a:lnTo>
                <a:lnTo>
                  <a:pt x="10" y="26"/>
                </a:lnTo>
                <a:lnTo>
                  <a:pt x="7" y="22"/>
                </a:lnTo>
                <a:lnTo>
                  <a:pt x="6" y="16"/>
                </a:lnTo>
                <a:lnTo>
                  <a:pt x="31" y="16"/>
                </a:lnTo>
                <a:close/>
                <a:moveTo>
                  <a:pt x="6" y="12"/>
                </a:moveTo>
                <a:lnTo>
                  <a:pt x="6" y="12"/>
                </a:lnTo>
                <a:lnTo>
                  <a:pt x="7" y="10"/>
                </a:lnTo>
                <a:lnTo>
                  <a:pt x="9" y="7"/>
                </a:lnTo>
                <a:lnTo>
                  <a:pt x="11" y="4"/>
                </a:lnTo>
                <a:lnTo>
                  <a:pt x="16" y="4"/>
                </a:lnTo>
                <a:lnTo>
                  <a:pt x="16" y="4"/>
                </a:lnTo>
                <a:lnTo>
                  <a:pt x="21" y="4"/>
                </a:lnTo>
                <a:lnTo>
                  <a:pt x="24" y="7"/>
                </a:lnTo>
                <a:lnTo>
                  <a:pt x="25" y="10"/>
                </a:lnTo>
                <a:lnTo>
                  <a:pt x="25" y="12"/>
                </a:lnTo>
                <a:lnTo>
                  <a:pt x="6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457"/>
          <p:cNvSpPr>
            <a:spLocks/>
          </p:cNvSpPr>
          <p:nvPr/>
        </p:nvSpPr>
        <p:spPr bwMode="auto">
          <a:xfrm>
            <a:off x="6584156" y="5332810"/>
            <a:ext cx="20241" cy="38100"/>
          </a:xfrm>
          <a:custGeom>
            <a:avLst/>
            <a:gdLst>
              <a:gd name="T0" fmla="*/ 0 w 17"/>
              <a:gd name="T1" fmla="*/ 32 h 32"/>
              <a:gd name="T2" fmla="*/ 6 w 17"/>
              <a:gd name="T3" fmla="*/ 32 h 32"/>
              <a:gd name="T4" fmla="*/ 6 w 17"/>
              <a:gd name="T5" fmla="*/ 15 h 32"/>
              <a:gd name="T6" fmla="*/ 6 w 17"/>
              <a:gd name="T7" fmla="*/ 15 h 32"/>
              <a:gd name="T8" fmla="*/ 7 w 17"/>
              <a:gd name="T9" fmla="*/ 12 h 32"/>
              <a:gd name="T10" fmla="*/ 7 w 17"/>
              <a:gd name="T11" fmla="*/ 12 h 32"/>
              <a:gd name="T12" fmla="*/ 7 w 17"/>
              <a:gd name="T13" fmla="*/ 10 h 32"/>
              <a:gd name="T14" fmla="*/ 10 w 17"/>
              <a:gd name="T15" fmla="*/ 7 h 32"/>
              <a:gd name="T16" fmla="*/ 13 w 17"/>
              <a:gd name="T17" fmla="*/ 5 h 32"/>
              <a:gd name="T18" fmla="*/ 15 w 17"/>
              <a:gd name="T19" fmla="*/ 5 h 32"/>
              <a:gd name="T20" fmla="*/ 15 w 17"/>
              <a:gd name="T21" fmla="*/ 5 h 32"/>
              <a:gd name="T22" fmla="*/ 17 w 17"/>
              <a:gd name="T23" fmla="*/ 5 h 32"/>
              <a:gd name="T24" fmla="*/ 17 w 17"/>
              <a:gd name="T25" fmla="*/ 0 h 32"/>
              <a:gd name="T26" fmla="*/ 17 w 17"/>
              <a:gd name="T27" fmla="*/ 0 h 32"/>
              <a:gd name="T28" fmla="*/ 15 w 17"/>
              <a:gd name="T29" fmla="*/ 0 h 32"/>
              <a:gd name="T30" fmla="*/ 15 w 17"/>
              <a:gd name="T31" fmla="*/ 0 h 32"/>
              <a:gd name="T32" fmla="*/ 13 w 17"/>
              <a:gd name="T33" fmla="*/ 0 h 32"/>
              <a:gd name="T34" fmla="*/ 10 w 17"/>
              <a:gd name="T35" fmla="*/ 1 h 32"/>
              <a:gd name="T36" fmla="*/ 7 w 17"/>
              <a:gd name="T37" fmla="*/ 4 h 32"/>
              <a:gd name="T38" fmla="*/ 6 w 17"/>
              <a:gd name="T39" fmla="*/ 7 h 32"/>
              <a:gd name="T40" fmla="*/ 6 w 17"/>
              <a:gd name="T41" fmla="*/ 7 h 32"/>
              <a:gd name="T42" fmla="*/ 6 w 17"/>
              <a:gd name="T43" fmla="*/ 0 h 32"/>
              <a:gd name="T44" fmla="*/ 0 w 17"/>
              <a:gd name="T45" fmla="*/ 0 h 32"/>
              <a:gd name="T46" fmla="*/ 0 w 17"/>
              <a:gd name="T47" fmla="*/ 0 h 32"/>
              <a:gd name="T48" fmla="*/ 0 w 17"/>
              <a:gd name="T49" fmla="*/ 10 h 32"/>
              <a:gd name="T50" fmla="*/ 0 w 17"/>
              <a:gd name="T51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" h="32">
                <a:moveTo>
                  <a:pt x="0" y="32"/>
                </a:moveTo>
                <a:lnTo>
                  <a:pt x="6" y="32"/>
                </a:lnTo>
                <a:lnTo>
                  <a:pt x="6" y="15"/>
                </a:lnTo>
                <a:lnTo>
                  <a:pt x="6" y="15"/>
                </a:lnTo>
                <a:lnTo>
                  <a:pt x="7" y="12"/>
                </a:lnTo>
                <a:lnTo>
                  <a:pt x="7" y="12"/>
                </a:lnTo>
                <a:lnTo>
                  <a:pt x="7" y="10"/>
                </a:lnTo>
                <a:lnTo>
                  <a:pt x="10" y="7"/>
                </a:lnTo>
                <a:lnTo>
                  <a:pt x="13" y="5"/>
                </a:lnTo>
                <a:lnTo>
                  <a:pt x="15" y="5"/>
                </a:lnTo>
                <a:lnTo>
                  <a:pt x="15" y="5"/>
                </a:lnTo>
                <a:lnTo>
                  <a:pt x="17" y="5"/>
                </a:lnTo>
                <a:lnTo>
                  <a:pt x="17" y="0"/>
                </a:lnTo>
                <a:lnTo>
                  <a:pt x="17" y="0"/>
                </a:lnTo>
                <a:lnTo>
                  <a:pt x="15" y="0"/>
                </a:lnTo>
                <a:lnTo>
                  <a:pt x="15" y="0"/>
                </a:lnTo>
                <a:lnTo>
                  <a:pt x="13" y="0"/>
                </a:lnTo>
                <a:lnTo>
                  <a:pt x="10" y="1"/>
                </a:lnTo>
                <a:lnTo>
                  <a:pt x="7" y="4"/>
                </a:lnTo>
                <a:lnTo>
                  <a:pt x="6" y="7"/>
                </a:lnTo>
                <a:lnTo>
                  <a:pt x="6" y="7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0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0" name="Freeform 458"/>
          <p:cNvSpPr>
            <a:spLocks noEditPoints="1"/>
          </p:cNvSpPr>
          <p:nvPr/>
        </p:nvSpPr>
        <p:spPr bwMode="auto">
          <a:xfrm>
            <a:off x="6612732" y="5317331"/>
            <a:ext cx="8335" cy="53579"/>
          </a:xfrm>
          <a:custGeom>
            <a:avLst/>
            <a:gdLst>
              <a:gd name="T0" fmla="*/ 7 w 7"/>
              <a:gd name="T1" fmla="*/ 45 h 45"/>
              <a:gd name="T2" fmla="*/ 7 w 7"/>
              <a:gd name="T3" fmla="*/ 13 h 45"/>
              <a:gd name="T4" fmla="*/ 0 w 7"/>
              <a:gd name="T5" fmla="*/ 13 h 45"/>
              <a:gd name="T6" fmla="*/ 0 w 7"/>
              <a:gd name="T7" fmla="*/ 45 h 45"/>
              <a:gd name="T8" fmla="*/ 7 w 7"/>
              <a:gd name="T9" fmla="*/ 45 h 45"/>
              <a:gd name="T10" fmla="*/ 4 w 7"/>
              <a:gd name="T11" fmla="*/ 0 h 45"/>
              <a:gd name="T12" fmla="*/ 4 w 7"/>
              <a:gd name="T13" fmla="*/ 0 h 45"/>
              <a:gd name="T14" fmla="*/ 0 w 7"/>
              <a:gd name="T15" fmla="*/ 2 h 45"/>
              <a:gd name="T16" fmla="*/ 0 w 7"/>
              <a:gd name="T17" fmla="*/ 5 h 45"/>
              <a:gd name="T18" fmla="*/ 0 w 7"/>
              <a:gd name="T19" fmla="*/ 5 h 45"/>
              <a:gd name="T20" fmla="*/ 0 w 7"/>
              <a:gd name="T21" fmla="*/ 6 h 45"/>
              <a:gd name="T22" fmla="*/ 3 w 7"/>
              <a:gd name="T23" fmla="*/ 7 h 45"/>
              <a:gd name="T24" fmla="*/ 3 w 7"/>
              <a:gd name="T25" fmla="*/ 7 h 45"/>
              <a:gd name="T26" fmla="*/ 7 w 7"/>
              <a:gd name="T27" fmla="*/ 6 h 45"/>
              <a:gd name="T28" fmla="*/ 7 w 7"/>
              <a:gd name="T29" fmla="*/ 5 h 45"/>
              <a:gd name="T30" fmla="*/ 7 w 7"/>
              <a:gd name="T31" fmla="*/ 5 h 45"/>
              <a:gd name="T32" fmla="*/ 7 w 7"/>
              <a:gd name="T33" fmla="*/ 2 h 45"/>
              <a:gd name="T34" fmla="*/ 4 w 7"/>
              <a:gd name="T35" fmla="*/ 0 h 45"/>
              <a:gd name="T36" fmla="*/ 4 w 7"/>
              <a:gd name="T3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45">
                <a:moveTo>
                  <a:pt x="7" y="45"/>
                </a:moveTo>
                <a:lnTo>
                  <a:pt x="7" y="13"/>
                </a:lnTo>
                <a:lnTo>
                  <a:pt x="0" y="13"/>
                </a:lnTo>
                <a:lnTo>
                  <a:pt x="0" y="45"/>
                </a:lnTo>
                <a:lnTo>
                  <a:pt x="7" y="45"/>
                </a:lnTo>
                <a:close/>
                <a:moveTo>
                  <a:pt x="4" y="0"/>
                </a:move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3" y="7"/>
                </a:lnTo>
                <a:lnTo>
                  <a:pt x="3" y="7"/>
                </a:lnTo>
                <a:lnTo>
                  <a:pt x="7" y="6"/>
                </a:lnTo>
                <a:lnTo>
                  <a:pt x="7" y="5"/>
                </a:lnTo>
                <a:lnTo>
                  <a:pt x="7" y="5"/>
                </a:lnTo>
                <a:lnTo>
                  <a:pt x="7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" name="Freeform 459"/>
          <p:cNvSpPr>
            <a:spLocks noEditPoints="1"/>
          </p:cNvSpPr>
          <p:nvPr/>
        </p:nvSpPr>
        <p:spPr bwMode="auto">
          <a:xfrm>
            <a:off x="6630591" y="5317332"/>
            <a:ext cx="39291" cy="54769"/>
          </a:xfrm>
          <a:custGeom>
            <a:avLst/>
            <a:gdLst>
              <a:gd name="T0" fmla="*/ 17 w 33"/>
              <a:gd name="T1" fmla="*/ 13 h 46"/>
              <a:gd name="T2" fmla="*/ 4 w 33"/>
              <a:gd name="T3" fmla="*/ 17 h 46"/>
              <a:gd name="T4" fmla="*/ 0 w 33"/>
              <a:gd name="T5" fmla="*/ 29 h 46"/>
              <a:gd name="T6" fmla="*/ 1 w 33"/>
              <a:gd name="T7" fmla="*/ 36 h 46"/>
              <a:gd name="T8" fmla="*/ 10 w 33"/>
              <a:gd name="T9" fmla="*/ 45 h 46"/>
              <a:gd name="T10" fmla="*/ 17 w 33"/>
              <a:gd name="T11" fmla="*/ 46 h 46"/>
              <a:gd name="T12" fmla="*/ 28 w 33"/>
              <a:gd name="T13" fmla="*/ 42 h 46"/>
              <a:gd name="T14" fmla="*/ 33 w 33"/>
              <a:gd name="T15" fmla="*/ 32 h 46"/>
              <a:gd name="T16" fmla="*/ 33 w 33"/>
              <a:gd name="T17" fmla="*/ 28 h 46"/>
              <a:gd name="T18" fmla="*/ 29 w 33"/>
              <a:gd name="T19" fmla="*/ 17 h 46"/>
              <a:gd name="T20" fmla="*/ 17 w 33"/>
              <a:gd name="T21" fmla="*/ 13 h 46"/>
              <a:gd name="T22" fmla="*/ 17 w 33"/>
              <a:gd name="T23" fmla="*/ 17 h 46"/>
              <a:gd name="T24" fmla="*/ 22 w 33"/>
              <a:gd name="T25" fmla="*/ 18 h 46"/>
              <a:gd name="T26" fmla="*/ 26 w 33"/>
              <a:gd name="T27" fmla="*/ 25 h 46"/>
              <a:gd name="T28" fmla="*/ 28 w 33"/>
              <a:gd name="T29" fmla="*/ 29 h 46"/>
              <a:gd name="T30" fmla="*/ 24 w 33"/>
              <a:gd name="T31" fmla="*/ 38 h 46"/>
              <a:gd name="T32" fmla="*/ 17 w 33"/>
              <a:gd name="T33" fmla="*/ 42 h 46"/>
              <a:gd name="T34" fmla="*/ 13 w 33"/>
              <a:gd name="T35" fmla="*/ 41 h 46"/>
              <a:gd name="T36" fmla="*/ 7 w 33"/>
              <a:gd name="T37" fmla="*/ 34 h 46"/>
              <a:gd name="T38" fmla="*/ 6 w 33"/>
              <a:gd name="T39" fmla="*/ 29 h 46"/>
              <a:gd name="T40" fmla="*/ 8 w 33"/>
              <a:gd name="T41" fmla="*/ 21 h 46"/>
              <a:gd name="T42" fmla="*/ 17 w 33"/>
              <a:gd name="T43" fmla="*/ 17 h 46"/>
              <a:gd name="T44" fmla="*/ 10 w 33"/>
              <a:gd name="T45" fmla="*/ 7 h 46"/>
              <a:gd name="T46" fmla="*/ 13 w 33"/>
              <a:gd name="T47" fmla="*/ 6 h 46"/>
              <a:gd name="T48" fmla="*/ 14 w 33"/>
              <a:gd name="T49" fmla="*/ 3 h 46"/>
              <a:gd name="T50" fmla="*/ 10 w 33"/>
              <a:gd name="T51" fmla="*/ 0 h 46"/>
              <a:gd name="T52" fmla="*/ 7 w 33"/>
              <a:gd name="T53" fmla="*/ 2 h 46"/>
              <a:gd name="T54" fmla="*/ 7 w 33"/>
              <a:gd name="T55" fmla="*/ 3 h 46"/>
              <a:gd name="T56" fmla="*/ 10 w 33"/>
              <a:gd name="T57" fmla="*/ 7 h 46"/>
              <a:gd name="T58" fmla="*/ 24 w 33"/>
              <a:gd name="T59" fmla="*/ 7 h 46"/>
              <a:gd name="T60" fmla="*/ 26 w 33"/>
              <a:gd name="T61" fmla="*/ 6 h 46"/>
              <a:gd name="T62" fmla="*/ 26 w 33"/>
              <a:gd name="T63" fmla="*/ 3 h 46"/>
              <a:gd name="T64" fmla="*/ 24 w 33"/>
              <a:gd name="T65" fmla="*/ 0 h 46"/>
              <a:gd name="T66" fmla="*/ 21 w 33"/>
              <a:gd name="T67" fmla="*/ 2 h 46"/>
              <a:gd name="T68" fmla="*/ 19 w 33"/>
              <a:gd name="T69" fmla="*/ 3 h 46"/>
              <a:gd name="T70" fmla="*/ 24 w 33"/>
              <a:gd name="T71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" h="46">
                <a:moveTo>
                  <a:pt x="17" y="13"/>
                </a:moveTo>
                <a:lnTo>
                  <a:pt x="17" y="13"/>
                </a:lnTo>
                <a:lnTo>
                  <a:pt x="10" y="13"/>
                </a:lnTo>
                <a:lnTo>
                  <a:pt x="4" y="17"/>
                </a:lnTo>
                <a:lnTo>
                  <a:pt x="1" y="23"/>
                </a:lnTo>
                <a:lnTo>
                  <a:pt x="0" y="29"/>
                </a:lnTo>
                <a:lnTo>
                  <a:pt x="0" y="29"/>
                </a:lnTo>
                <a:lnTo>
                  <a:pt x="1" y="36"/>
                </a:lnTo>
                <a:lnTo>
                  <a:pt x="4" y="42"/>
                </a:lnTo>
                <a:lnTo>
                  <a:pt x="10" y="45"/>
                </a:lnTo>
                <a:lnTo>
                  <a:pt x="17" y="46"/>
                </a:lnTo>
                <a:lnTo>
                  <a:pt x="17" y="46"/>
                </a:lnTo>
                <a:lnTo>
                  <a:pt x="22" y="45"/>
                </a:lnTo>
                <a:lnTo>
                  <a:pt x="28" y="42"/>
                </a:lnTo>
                <a:lnTo>
                  <a:pt x="32" y="36"/>
                </a:lnTo>
                <a:lnTo>
                  <a:pt x="33" y="32"/>
                </a:lnTo>
                <a:lnTo>
                  <a:pt x="33" y="28"/>
                </a:lnTo>
                <a:lnTo>
                  <a:pt x="33" y="28"/>
                </a:lnTo>
                <a:lnTo>
                  <a:pt x="33" y="23"/>
                </a:lnTo>
                <a:lnTo>
                  <a:pt x="29" y="17"/>
                </a:lnTo>
                <a:lnTo>
                  <a:pt x="24" y="13"/>
                </a:lnTo>
                <a:lnTo>
                  <a:pt x="17" y="13"/>
                </a:lnTo>
                <a:lnTo>
                  <a:pt x="17" y="13"/>
                </a:lnTo>
                <a:close/>
                <a:moveTo>
                  <a:pt x="17" y="17"/>
                </a:moveTo>
                <a:lnTo>
                  <a:pt x="17" y="17"/>
                </a:lnTo>
                <a:lnTo>
                  <a:pt x="22" y="18"/>
                </a:lnTo>
                <a:lnTo>
                  <a:pt x="25" y="21"/>
                </a:lnTo>
                <a:lnTo>
                  <a:pt x="26" y="25"/>
                </a:lnTo>
                <a:lnTo>
                  <a:pt x="28" y="29"/>
                </a:lnTo>
                <a:lnTo>
                  <a:pt x="28" y="29"/>
                </a:lnTo>
                <a:lnTo>
                  <a:pt x="26" y="34"/>
                </a:lnTo>
                <a:lnTo>
                  <a:pt x="24" y="38"/>
                </a:lnTo>
                <a:lnTo>
                  <a:pt x="21" y="41"/>
                </a:lnTo>
                <a:lnTo>
                  <a:pt x="17" y="42"/>
                </a:lnTo>
                <a:lnTo>
                  <a:pt x="17" y="42"/>
                </a:lnTo>
                <a:lnTo>
                  <a:pt x="13" y="41"/>
                </a:lnTo>
                <a:lnTo>
                  <a:pt x="8" y="38"/>
                </a:lnTo>
                <a:lnTo>
                  <a:pt x="7" y="34"/>
                </a:lnTo>
                <a:lnTo>
                  <a:pt x="6" y="29"/>
                </a:lnTo>
                <a:lnTo>
                  <a:pt x="6" y="29"/>
                </a:lnTo>
                <a:lnTo>
                  <a:pt x="7" y="24"/>
                </a:lnTo>
                <a:lnTo>
                  <a:pt x="8" y="21"/>
                </a:lnTo>
                <a:lnTo>
                  <a:pt x="13" y="17"/>
                </a:lnTo>
                <a:lnTo>
                  <a:pt x="17" y="17"/>
                </a:lnTo>
                <a:lnTo>
                  <a:pt x="17" y="17"/>
                </a:lnTo>
                <a:close/>
                <a:moveTo>
                  <a:pt x="10" y="7"/>
                </a:moveTo>
                <a:lnTo>
                  <a:pt x="10" y="7"/>
                </a:lnTo>
                <a:lnTo>
                  <a:pt x="13" y="6"/>
                </a:lnTo>
                <a:lnTo>
                  <a:pt x="14" y="3"/>
                </a:lnTo>
                <a:lnTo>
                  <a:pt x="14" y="3"/>
                </a:lnTo>
                <a:lnTo>
                  <a:pt x="13" y="2"/>
                </a:lnTo>
                <a:lnTo>
                  <a:pt x="10" y="0"/>
                </a:lnTo>
                <a:lnTo>
                  <a:pt x="10" y="0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6"/>
                </a:lnTo>
                <a:lnTo>
                  <a:pt x="10" y="7"/>
                </a:lnTo>
                <a:lnTo>
                  <a:pt x="10" y="7"/>
                </a:lnTo>
                <a:close/>
                <a:moveTo>
                  <a:pt x="24" y="7"/>
                </a:moveTo>
                <a:lnTo>
                  <a:pt x="24" y="7"/>
                </a:lnTo>
                <a:lnTo>
                  <a:pt x="26" y="6"/>
                </a:lnTo>
                <a:lnTo>
                  <a:pt x="26" y="3"/>
                </a:lnTo>
                <a:lnTo>
                  <a:pt x="26" y="3"/>
                </a:lnTo>
                <a:lnTo>
                  <a:pt x="26" y="2"/>
                </a:lnTo>
                <a:lnTo>
                  <a:pt x="24" y="0"/>
                </a:lnTo>
                <a:lnTo>
                  <a:pt x="24" y="0"/>
                </a:lnTo>
                <a:lnTo>
                  <a:pt x="21" y="2"/>
                </a:lnTo>
                <a:lnTo>
                  <a:pt x="19" y="3"/>
                </a:lnTo>
                <a:lnTo>
                  <a:pt x="19" y="3"/>
                </a:lnTo>
                <a:lnTo>
                  <a:pt x="21" y="6"/>
                </a:lnTo>
                <a:lnTo>
                  <a:pt x="24" y="7"/>
                </a:lnTo>
                <a:lnTo>
                  <a:pt x="24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" name="Rectangle 460"/>
          <p:cNvSpPr>
            <a:spLocks noChangeArrowheads="1"/>
          </p:cNvSpPr>
          <p:nvPr/>
        </p:nvSpPr>
        <p:spPr bwMode="auto">
          <a:xfrm>
            <a:off x="6909198" y="4261248"/>
            <a:ext cx="68448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Heikki Heikkilä KEH</a:t>
            </a:r>
            <a:endParaRPr lang="fi-FI" altLang="fi-FI" sz="1350"/>
          </a:p>
        </p:txBody>
      </p:sp>
      <p:sp>
        <p:nvSpPr>
          <p:cNvPr id="63" name="Rectangle 461"/>
          <p:cNvSpPr>
            <a:spLocks noChangeArrowheads="1"/>
          </p:cNvSpPr>
          <p:nvPr/>
        </p:nvSpPr>
        <p:spPr bwMode="auto">
          <a:xfrm>
            <a:off x="7609285" y="4261248"/>
            <a:ext cx="5129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A</a:t>
            </a:r>
            <a:endParaRPr lang="fi-FI" altLang="fi-FI" sz="1350"/>
          </a:p>
        </p:txBody>
      </p:sp>
      <p:sp>
        <p:nvSpPr>
          <p:cNvPr id="64" name="Rectangle 462"/>
          <p:cNvSpPr>
            <a:spLocks noChangeArrowheads="1"/>
          </p:cNvSpPr>
          <p:nvPr/>
        </p:nvSpPr>
        <p:spPr bwMode="auto">
          <a:xfrm>
            <a:off x="6909198" y="4355307"/>
            <a:ext cx="83115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 dirty="0" smtClean="0">
                <a:solidFill>
                  <a:srgbClr val="040506"/>
                </a:solidFill>
              </a:rPr>
              <a:t>Ari Hyyryläinen KEHA</a:t>
            </a:r>
            <a:endParaRPr lang="fi-FI" altLang="fi-FI" sz="1350" dirty="0"/>
          </a:p>
        </p:txBody>
      </p:sp>
      <p:sp>
        <p:nvSpPr>
          <p:cNvPr id="66" name="Rectangle 464"/>
          <p:cNvSpPr>
            <a:spLocks noChangeArrowheads="1"/>
          </p:cNvSpPr>
          <p:nvPr/>
        </p:nvSpPr>
        <p:spPr bwMode="auto">
          <a:xfrm>
            <a:off x="6909197" y="4451748"/>
            <a:ext cx="53380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 dirty="0">
                <a:solidFill>
                  <a:srgbClr val="040506"/>
                </a:solidFill>
              </a:rPr>
              <a:t>Päivi Lehtonen,</a:t>
            </a:r>
            <a:endParaRPr lang="fi-FI" altLang="fi-FI" sz="1350" dirty="0"/>
          </a:p>
        </p:txBody>
      </p:sp>
      <p:sp>
        <p:nvSpPr>
          <p:cNvPr id="67" name="Rectangle 465"/>
          <p:cNvSpPr>
            <a:spLocks noChangeArrowheads="1"/>
          </p:cNvSpPr>
          <p:nvPr/>
        </p:nvSpPr>
        <p:spPr bwMode="auto">
          <a:xfrm>
            <a:off x="7472363" y="4451748"/>
            <a:ext cx="10259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AS</a:t>
            </a:r>
            <a:endParaRPr lang="fi-FI" altLang="fi-FI" sz="1350"/>
          </a:p>
        </p:txBody>
      </p:sp>
      <p:sp>
        <p:nvSpPr>
          <p:cNvPr id="68" name="Rectangle 466"/>
          <p:cNvSpPr>
            <a:spLocks noChangeArrowheads="1"/>
          </p:cNvSpPr>
          <p:nvPr/>
        </p:nvSpPr>
        <p:spPr bwMode="auto">
          <a:xfrm>
            <a:off x="7578329" y="4451748"/>
            <a:ext cx="5129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P</a:t>
            </a:r>
            <a:endParaRPr lang="fi-FI" altLang="fi-FI" sz="1350"/>
          </a:p>
        </p:txBody>
      </p:sp>
      <p:sp>
        <p:nvSpPr>
          <p:cNvPr id="69" name="Rectangle 467"/>
          <p:cNvSpPr>
            <a:spLocks noChangeArrowheads="1"/>
          </p:cNvSpPr>
          <p:nvPr/>
        </p:nvSpPr>
        <p:spPr bwMode="auto">
          <a:xfrm>
            <a:off x="7625954" y="4451748"/>
            <a:ext cx="30938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At-hanke</a:t>
            </a:r>
            <a:endParaRPr lang="fi-FI" altLang="fi-FI" sz="1350"/>
          </a:p>
        </p:txBody>
      </p:sp>
      <p:sp>
        <p:nvSpPr>
          <p:cNvPr id="70" name="Rectangle 468"/>
          <p:cNvSpPr>
            <a:spLocks noChangeArrowheads="1"/>
          </p:cNvSpPr>
          <p:nvPr/>
        </p:nvSpPr>
        <p:spPr bwMode="auto">
          <a:xfrm>
            <a:off x="6909197" y="4546998"/>
            <a:ext cx="4648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T</a:t>
            </a:r>
            <a:endParaRPr lang="fi-FI" altLang="fi-FI" sz="1350"/>
          </a:p>
        </p:txBody>
      </p:sp>
      <p:sp>
        <p:nvSpPr>
          <p:cNvPr id="71" name="Rectangle 469"/>
          <p:cNvSpPr>
            <a:spLocks noChangeArrowheads="1"/>
          </p:cNvSpPr>
          <p:nvPr/>
        </p:nvSpPr>
        <p:spPr bwMode="auto">
          <a:xfrm>
            <a:off x="6949679" y="4546998"/>
            <a:ext cx="39113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arja Pyöriä,</a:t>
            </a:r>
            <a:endParaRPr lang="fi-FI" altLang="fi-FI" sz="1350"/>
          </a:p>
        </p:txBody>
      </p:sp>
      <p:sp>
        <p:nvSpPr>
          <p:cNvPr id="72" name="Rectangle 470"/>
          <p:cNvSpPr>
            <a:spLocks noChangeArrowheads="1"/>
          </p:cNvSpPr>
          <p:nvPr/>
        </p:nvSpPr>
        <p:spPr bwMode="auto">
          <a:xfrm>
            <a:off x="7369969" y="4546998"/>
            <a:ext cx="16190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TEM</a:t>
            </a:r>
            <a:endParaRPr lang="fi-FI" altLang="fi-FI" sz="1350"/>
          </a:p>
        </p:txBody>
      </p:sp>
      <p:sp>
        <p:nvSpPr>
          <p:cNvPr id="73" name="Rectangle 471"/>
          <p:cNvSpPr>
            <a:spLocks noChangeArrowheads="1"/>
          </p:cNvSpPr>
          <p:nvPr/>
        </p:nvSpPr>
        <p:spPr bwMode="auto">
          <a:xfrm>
            <a:off x="6909198" y="4641057"/>
            <a:ext cx="572273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 dirty="0">
                <a:solidFill>
                  <a:srgbClr val="040506"/>
                </a:solidFill>
              </a:rPr>
              <a:t>Mikko Kuoppala,</a:t>
            </a:r>
            <a:endParaRPr lang="fi-FI" altLang="fi-FI" sz="1350" dirty="0"/>
          </a:p>
        </p:txBody>
      </p:sp>
      <p:sp>
        <p:nvSpPr>
          <p:cNvPr id="74" name="Rectangle 472"/>
          <p:cNvSpPr>
            <a:spLocks noChangeArrowheads="1"/>
          </p:cNvSpPr>
          <p:nvPr/>
        </p:nvSpPr>
        <p:spPr bwMode="auto">
          <a:xfrm>
            <a:off x="7515225" y="4641057"/>
            <a:ext cx="16190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TEM</a:t>
            </a:r>
            <a:endParaRPr lang="fi-FI" altLang="fi-FI" sz="1350"/>
          </a:p>
        </p:txBody>
      </p:sp>
      <p:sp>
        <p:nvSpPr>
          <p:cNvPr id="75" name="Rectangle 473"/>
          <p:cNvSpPr>
            <a:spLocks noChangeArrowheads="1"/>
          </p:cNvSpPr>
          <p:nvPr/>
        </p:nvSpPr>
        <p:spPr bwMode="auto">
          <a:xfrm>
            <a:off x="6909197" y="4737498"/>
            <a:ext cx="53380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Nina Lehtimäki,</a:t>
            </a:r>
            <a:endParaRPr lang="fi-FI" altLang="fi-FI" sz="1350"/>
          </a:p>
        </p:txBody>
      </p:sp>
      <p:sp>
        <p:nvSpPr>
          <p:cNvPr id="76" name="Rectangle 474"/>
          <p:cNvSpPr>
            <a:spLocks noChangeArrowheads="1"/>
          </p:cNvSpPr>
          <p:nvPr/>
        </p:nvSpPr>
        <p:spPr bwMode="auto">
          <a:xfrm>
            <a:off x="7475935" y="4737498"/>
            <a:ext cx="34464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600">
                <a:solidFill>
                  <a:srgbClr val="040506"/>
                </a:solidFill>
              </a:rPr>
              <a:t>TEM, siht.</a:t>
            </a:r>
            <a:endParaRPr lang="fi-FI" altLang="fi-FI" sz="1350"/>
          </a:p>
        </p:txBody>
      </p:sp>
      <p:sp>
        <p:nvSpPr>
          <p:cNvPr id="77" name="Rectangle 475"/>
          <p:cNvSpPr>
            <a:spLocks noChangeArrowheads="1"/>
          </p:cNvSpPr>
          <p:nvPr/>
        </p:nvSpPr>
        <p:spPr bwMode="auto">
          <a:xfrm>
            <a:off x="701279" y="2416969"/>
            <a:ext cx="7317581" cy="482204"/>
          </a:xfrm>
          <a:prstGeom prst="rect">
            <a:avLst/>
          </a:prstGeom>
          <a:solidFill>
            <a:srgbClr val="2D438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fi-FI" dirty="0" smtClean="0"/>
              <a:t>		</a:t>
            </a:r>
            <a:r>
              <a:rPr lang="fi-FI" sz="1600" dirty="0" err="1" smtClean="0">
                <a:solidFill>
                  <a:schemeClr val="bg1"/>
                </a:solidFill>
              </a:rPr>
              <a:t>ELY-keskus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78" name="Rectangle 476"/>
          <p:cNvSpPr>
            <a:spLocks noChangeArrowheads="1"/>
          </p:cNvSpPr>
          <p:nvPr/>
        </p:nvSpPr>
        <p:spPr bwMode="auto">
          <a:xfrm>
            <a:off x="4577954" y="1625204"/>
            <a:ext cx="43281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1350">
                <a:solidFill>
                  <a:srgbClr val="FFFFFF"/>
                </a:solidFill>
                <a:latin typeface="Myriad Pro" panose="020B0503030403020204" pitchFamily="34" charset="0"/>
              </a:rPr>
              <a:t>ASIAK</a:t>
            </a:r>
            <a:endParaRPr lang="fi-FI" altLang="fi-FI" sz="1350"/>
          </a:p>
        </p:txBody>
      </p:sp>
      <p:sp>
        <p:nvSpPr>
          <p:cNvPr id="80" name="Rectangle 478"/>
          <p:cNvSpPr>
            <a:spLocks noChangeArrowheads="1"/>
          </p:cNvSpPr>
          <p:nvPr/>
        </p:nvSpPr>
        <p:spPr bwMode="auto">
          <a:xfrm>
            <a:off x="5101828" y="1625204"/>
            <a:ext cx="10579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1350">
                <a:solidFill>
                  <a:srgbClr val="FFFFFF"/>
                </a:solidFill>
                <a:latin typeface="Myriad Pro" panose="020B0503030403020204" pitchFamily="34" charset="0"/>
              </a:rPr>
              <a:t>A</a:t>
            </a:r>
            <a:endParaRPr lang="fi-FI" altLang="fi-FI" sz="1350"/>
          </a:p>
        </p:txBody>
      </p:sp>
      <p:sp>
        <p:nvSpPr>
          <p:cNvPr id="81" name="Rectangle 479"/>
          <p:cNvSpPr>
            <a:spLocks noChangeArrowheads="1"/>
          </p:cNvSpPr>
          <p:nvPr/>
        </p:nvSpPr>
        <p:spPr bwMode="auto">
          <a:xfrm>
            <a:off x="5205412" y="1625204"/>
            <a:ext cx="10579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1350">
                <a:solidFill>
                  <a:srgbClr val="FFFFFF"/>
                </a:solidFill>
                <a:latin typeface="Myriad Pro" panose="020B0503030403020204" pitchFamily="34" charset="0"/>
              </a:rPr>
              <a:t>A</a:t>
            </a:r>
            <a:endParaRPr lang="fi-FI" altLang="fi-FI" sz="1350"/>
          </a:p>
        </p:txBody>
      </p:sp>
      <p:sp>
        <p:nvSpPr>
          <p:cNvPr id="82" name="Rectangle 480"/>
          <p:cNvSpPr>
            <a:spLocks noChangeArrowheads="1"/>
          </p:cNvSpPr>
          <p:nvPr/>
        </p:nvSpPr>
        <p:spPr bwMode="auto">
          <a:xfrm>
            <a:off x="5298281" y="1625204"/>
            <a:ext cx="8656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fi-FI" altLang="fi-FI" sz="1350">
                <a:solidFill>
                  <a:srgbClr val="FFFFFF"/>
                </a:solidFill>
                <a:latin typeface="Myriad Pro" panose="020B0503030403020204" pitchFamily="34" charset="0"/>
              </a:rPr>
              <a:t>T</a:t>
            </a:r>
            <a:endParaRPr lang="fi-FI" altLang="fi-FI" sz="1350"/>
          </a:p>
        </p:txBody>
      </p:sp>
      <p:sp>
        <p:nvSpPr>
          <p:cNvPr id="83" name="Rectangle 481"/>
          <p:cNvSpPr>
            <a:spLocks noChangeArrowheads="1"/>
          </p:cNvSpPr>
          <p:nvPr/>
        </p:nvSpPr>
        <p:spPr bwMode="auto">
          <a:xfrm>
            <a:off x="5652120" y="2420888"/>
            <a:ext cx="2358629" cy="482204"/>
          </a:xfrm>
          <a:prstGeom prst="rect">
            <a:avLst/>
          </a:prstGeom>
          <a:solidFill>
            <a:srgbClr val="7F8E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600" dirty="0" err="1" smtClean="0">
                <a:solidFill>
                  <a:schemeClr val="bg1"/>
                </a:solidFill>
              </a:rPr>
              <a:t>KEHA-keskus</a:t>
            </a: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1517" name="Picture 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435" y="3954066"/>
            <a:ext cx="396479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" name="Freeform 11"/>
          <p:cNvSpPr>
            <a:spLocks/>
          </p:cNvSpPr>
          <p:nvPr/>
        </p:nvSpPr>
        <p:spPr bwMode="auto">
          <a:xfrm>
            <a:off x="1763688" y="5013176"/>
            <a:ext cx="977503" cy="442913"/>
          </a:xfrm>
          <a:custGeom>
            <a:avLst/>
            <a:gdLst>
              <a:gd name="T0" fmla="*/ 821 w 821"/>
              <a:gd name="T1" fmla="*/ 267 h 372"/>
              <a:gd name="T2" fmla="*/ 818 w 821"/>
              <a:gd name="T3" fmla="*/ 287 h 372"/>
              <a:gd name="T4" fmla="*/ 812 w 821"/>
              <a:gd name="T5" fmla="*/ 308 h 372"/>
              <a:gd name="T6" fmla="*/ 803 w 821"/>
              <a:gd name="T7" fmla="*/ 325 h 372"/>
              <a:gd name="T8" fmla="*/ 790 w 821"/>
              <a:gd name="T9" fmla="*/ 341 h 372"/>
              <a:gd name="T10" fmla="*/ 774 w 821"/>
              <a:gd name="T11" fmla="*/ 354 h 372"/>
              <a:gd name="T12" fmla="*/ 757 w 821"/>
              <a:gd name="T13" fmla="*/ 364 h 372"/>
              <a:gd name="T14" fmla="*/ 736 w 821"/>
              <a:gd name="T15" fmla="*/ 369 h 372"/>
              <a:gd name="T16" fmla="*/ 715 w 821"/>
              <a:gd name="T17" fmla="*/ 372 h 372"/>
              <a:gd name="T18" fmla="*/ 105 w 821"/>
              <a:gd name="T19" fmla="*/ 372 h 372"/>
              <a:gd name="T20" fmla="*/ 84 w 821"/>
              <a:gd name="T21" fmla="*/ 369 h 372"/>
              <a:gd name="T22" fmla="*/ 64 w 821"/>
              <a:gd name="T23" fmla="*/ 364 h 372"/>
              <a:gd name="T24" fmla="*/ 47 w 821"/>
              <a:gd name="T25" fmla="*/ 354 h 372"/>
              <a:gd name="T26" fmla="*/ 30 w 821"/>
              <a:gd name="T27" fmla="*/ 341 h 372"/>
              <a:gd name="T28" fmla="*/ 18 w 821"/>
              <a:gd name="T29" fmla="*/ 325 h 372"/>
              <a:gd name="T30" fmla="*/ 8 w 821"/>
              <a:gd name="T31" fmla="*/ 308 h 372"/>
              <a:gd name="T32" fmla="*/ 3 w 821"/>
              <a:gd name="T33" fmla="*/ 287 h 372"/>
              <a:gd name="T34" fmla="*/ 0 w 821"/>
              <a:gd name="T35" fmla="*/ 267 h 372"/>
              <a:gd name="T36" fmla="*/ 0 w 821"/>
              <a:gd name="T37" fmla="*/ 106 h 372"/>
              <a:gd name="T38" fmla="*/ 3 w 821"/>
              <a:gd name="T39" fmla="*/ 85 h 372"/>
              <a:gd name="T40" fmla="*/ 8 w 821"/>
              <a:gd name="T41" fmla="*/ 64 h 372"/>
              <a:gd name="T42" fmla="*/ 18 w 821"/>
              <a:gd name="T43" fmla="*/ 48 h 372"/>
              <a:gd name="T44" fmla="*/ 30 w 821"/>
              <a:gd name="T45" fmla="*/ 31 h 372"/>
              <a:gd name="T46" fmla="*/ 47 w 821"/>
              <a:gd name="T47" fmla="*/ 18 h 372"/>
              <a:gd name="T48" fmla="*/ 64 w 821"/>
              <a:gd name="T49" fmla="*/ 9 h 372"/>
              <a:gd name="T50" fmla="*/ 84 w 821"/>
              <a:gd name="T51" fmla="*/ 3 h 372"/>
              <a:gd name="T52" fmla="*/ 105 w 821"/>
              <a:gd name="T53" fmla="*/ 0 h 372"/>
              <a:gd name="T54" fmla="*/ 715 w 821"/>
              <a:gd name="T55" fmla="*/ 0 h 372"/>
              <a:gd name="T56" fmla="*/ 736 w 821"/>
              <a:gd name="T57" fmla="*/ 3 h 372"/>
              <a:gd name="T58" fmla="*/ 757 w 821"/>
              <a:gd name="T59" fmla="*/ 9 h 372"/>
              <a:gd name="T60" fmla="*/ 774 w 821"/>
              <a:gd name="T61" fmla="*/ 18 h 372"/>
              <a:gd name="T62" fmla="*/ 790 w 821"/>
              <a:gd name="T63" fmla="*/ 31 h 372"/>
              <a:gd name="T64" fmla="*/ 803 w 821"/>
              <a:gd name="T65" fmla="*/ 48 h 372"/>
              <a:gd name="T66" fmla="*/ 812 w 821"/>
              <a:gd name="T67" fmla="*/ 64 h 372"/>
              <a:gd name="T68" fmla="*/ 818 w 821"/>
              <a:gd name="T69" fmla="*/ 85 h 372"/>
              <a:gd name="T70" fmla="*/ 821 w 821"/>
              <a:gd name="T71" fmla="*/ 10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1" h="372">
                <a:moveTo>
                  <a:pt x="821" y="267"/>
                </a:moveTo>
                <a:lnTo>
                  <a:pt x="821" y="267"/>
                </a:lnTo>
                <a:lnTo>
                  <a:pt x="821" y="278"/>
                </a:lnTo>
                <a:lnTo>
                  <a:pt x="818" y="287"/>
                </a:lnTo>
                <a:lnTo>
                  <a:pt x="817" y="299"/>
                </a:lnTo>
                <a:lnTo>
                  <a:pt x="812" y="308"/>
                </a:lnTo>
                <a:lnTo>
                  <a:pt x="808" y="317"/>
                </a:lnTo>
                <a:lnTo>
                  <a:pt x="803" y="325"/>
                </a:lnTo>
                <a:lnTo>
                  <a:pt x="797" y="333"/>
                </a:lnTo>
                <a:lnTo>
                  <a:pt x="790" y="341"/>
                </a:lnTo>
                <a:lnTo>
                  <a:pt x="782" y="348"/>
                </a:lnTo>
                <a:lnTo>
                  <a:pt x="774" y="354"/>
                </a:lnTo>
                <a:lnTo>
                  <a:pt x="765" y="360"/>
                </a:lnTo>
                <a:lnTo>
                  <a:pt x="757" y="364"/>
                </a:lnTo>
                <a:lnTo>
                  <a:pt x="747" y="368"/>
                </a:lnTo>
                <a:lnTo>
                  <a:pt x="736" y="369"/>
                </a:lnTo>
                <a:lnTo>
                  <a:pt x="726" y="372"/>
                </a:lnTo>
                <a:lnTo>
                  <a:pt x="715" y="372"/>
                </a:lnTo>
                <a:lnTo>
                  <a:pt x="105" y="372"/>
                </a:lnTo>
                <a:lnTo>
                  <a:pt x="105" y="372"/>
                </a:lnTo>
                <a:lnTo>
                  <a:pt x="94" y="372"/>
                </a:lnTo>
                <a:lnTo>
                  <a:pt x="84" y="369"/>
                </a:lnTo>
                <a:lnTo>
                  <a:pt x="73" y="368"/>
                </a:lnTo>
                <a:lnTo>
                  <a:pt x="64" y="364"/>
                </a:lnTo>
                <a:lnTo>
                  <a:pt x="55" y="360"/>
                </a:lnTo>
                <a:lnTo>
                  <a:pt x="47" y="354"/>
                </a:lnTo>
                <a:lnTo>
                  <a:pt x="39" y="348"/>
                </a:lnTo>
                <a:lnTo>
                  <a:pt x="30" y="341"/>
                </a:lnTo>
                <a:lnTo>
                  <a:pt x="23" y="333"/>
                </a:lnTo>
                <a:lnTo>
                  <a:pt x="18" y="325"/>
                </a:lnTo>
                <a:lnTo>
                  <a:pt x="12" y="317"/>
                </a:lnTo>
                <a:lnTo>
                  <a:pt x="8" y="308"/>
                </a:lnTo>
                <a:lnTo>
                  <a:pt x="4" y="299"/>
                </a:lnTo>
                <a:lnTo>
                  <a:pt x="3" y="287"/>
                </a:lnTo>
                <a:lnTo>
                  <a:pt x="0" y="278"/>
                </a:lnTo>
                <a:lnTo>
                  <a:pt x="0" y="267"/>
                </a:lnTo>
                <a:lnTo>
                  <a:pt x="0" y="106"/>
                </a:lnTo>
                <a:lnTo>
                  <a:pt x="0" y="106"/>
                </a:lnTo>
                <a:lnTo>
                  <a:pt x="0" y="95"/>
                </a:lnTo>
                <a:lnTo>
                  <a:pt x="3" y="85"/>
                </a:lnTo>
                <a:lnTo>
                  <a:pt x="4" y="74"/>
                </a:lnTo>
                <a:lnTo>
                  <a:pt x="8" y="64"/>
                </a:lnTo>
                <a:lnTo>
                  <a:pt x="12" y="56"/>
                </a:lnTo>
                <a:lnTo>
                  <a:pt x="18" y="48"/>
                </a:lnTo>
                <a:lnTo>
                  <a:pt x="23" y="39"/>
                </a:lnTo>
                <a:lnTo>
                  <a:pt x="30" y="31"/>
                </a:lnTo>
                <a:lnTo>
                  <a:pt x="39" y="24"/>
                </a:lnTo>
                <a:lnTo>
                  <a:pt x="47" y="18"/>
                </a:lnTo>
                <a:lnTo>
                  <a:pt x="55" y="13"/>
                </a:lnTo>
                <a:lnTo>
                  <a:pt x="64" y="9"/>
                </a:lnTo>
                <a:lnTo>
                  <a:pt x="73" y="5"/>
                </a:lnTo>
                <a:lnTo>
                  <a:pt x="84" y="3"/>
                </a:lnTo>
                <a:lnTo>
                  <a:pt x="94" y="0"/>
                </a:lnTo>
                <a:lnTo>
                  <a:pt x="105" y="0"/>
                </a:lnTo>
                <a:lnTo>
                  <a:pt x="715" y="0"/>
                </a:lnTo>
                <a:lnTo>
                  <a:pt x="715" y="0"/>
                </a:lnTo>
                <a:lnTo>
                  <a:pt x="726" y="0"/>
                </a:lnTo>
                <a:lnTo>
                  <a:pt x="736" y="3"/>
                </a:lnTo>
                <a:lnTo>
                  <a:pt x="747" y="5"/>
                </a:lnTo>
                <a:lnTo>
                  <a:pt x="757" y="9"/>
                </a:lnTo>
                <a:lnTo>
                  <a:pt x="765" y="13"/>
                </a:lnTo>
                <a:lnTo>
                  <a:pt x="774" y="18"/>
                </a:lnTo>
                <a:lnTo>
                  <a:pt x="782" y="24"/>
                </a:lnTo>
                <a:lnTo>
                  <a:pt x="790" y="31"/>
                </a:lnTo>
                <a:lnTo>
                  <a:pt x="797" y="39"/>
                </a:lnTo>
                <a:lnTo>
                  <a:pt x="803" y="48"/>
                </a:lnTo>
                <a:lnTo>
                  <a:pt x="808" y="56"/>
                </a:lnTo>
                <a:lnTo>
                  <a:pt x="812" y="64"/>
                </a:lnTo>
                <a:lnTo>
                  <a:pt x="817" y="74"/>
                </a:lnTo>
                <a:lnTo>
                  <a:pt x="818" y="85"/>
                </a:lnTo>
                <a:lnTo>
                  <a:pt x="821" y="95"/>
                </a:lnTo>
                <a:lnTo>
                  <a:pt x="821" y="106"/>
                </a:lnTo>
                <a:lnTo>
                  <a:pt x="821" y="267"/>
                </a:lnTo>
                <a:close/>
              </a:path>
            </a:pathLst>
          </a:custGeom>
          <a:solidFill>
            <a:srgbClr val="86868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OKM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93" name="Freeform 11"/>
          <p:cNvSpPr>
            <a:spLocks/>
          </p:cNvSpPr>
          <p:nvPr/>
        </p:nvSpPr>
        <p:spPr bwMode="auto">
          <a:xfrm>
            <a:off x="2843808" y="5013176"/>
            <a:ext cx="977503" cy="442913"/>
          </a:xfrm>
          <a:custGeom>
            <a:avLst/>
            <a:gdLst>
              <a:gd name="T0" fmla="*/ 821 w 821"/>
              <a:gd name="T1" fmla="*/ 267 h 372"/>
              <a:gd name="T2" fmla="*/ 818 w 821"/>
              <a:gd name="T3" fmla="*/ 287 h 372"/>
              <a:gd name="T4" fmla="*/ 812 w 821"/>
              <a:gd name="T5" fmla="*/ 308 h 372"/>
              <a:gd name="T6" fmla="*/ 803 w 821"/>
              <a:gd name="T7" fmla="*/ 325 h 372"/>
              <a:gd name="T8" fmla="*/ 790 w 821"/>
              <a:gd name="T9" fmla="*/ 341 h 372"/>
              <a:gd name="T10" fmla="*/ 774 w 821"/>
              <a:gd name="T11" fmla="*/ 354 h 372"/>
              <a:gd name="T12" fmla="*/ 757 w 821"/>
              <a:gd name="T13" fmla="*/ 364 h 372"/>
              <a:gd name="T14" fmla="*/ 736 w 821"/>
              <a:gd name="T15" fmla="*/ 369 h 372"/>
              <a:gd name="T16" fmla="*/ 715 w 821"/>
              <a:gd name="T17" fmla="*/ 372 h 372"/>
              <a:gd name="T18" fmla="*/ 105 w 821"/>
              <a:gd name="T19" fmla="*/ 372 h 372"/>
              <a:gd name="T20" fmla="*/ 84 w 821"/>
              <a:gd name="T21" fmla="*/ 369 h 372"/>
              <a:gd name="T22" fmla="*/ 64 w 821"/>
              <a:gd name="T23" fmla="*/ 364 h 372"/>
              <a:gd name="T24" fmla="*/ 47 w 821"/>
              <a:gd name="T25" fmla="*/ 354 h 372"/>
              <a:gd name="T26" fmla="*/ 30 w 821"/>
              <a:gd name="T27" fmla="*/ 341 h 372"/>
              <a:gd name="T28" fmla="*/ 18 w 821"/>
              <a:gd name="T29" fmla="*/ 325 h 372"/>
              <a:gd name="T30" fmla="*/ 8 w 821"/>
              <a:gd name="T31" fmla="*/ 308 h 372"/>
              <a:gd name="T32" fmla="*/ 3 w 821"/>
              <a:gd name="T33" fmla="*/ 287 h 372"/>
              <a:gd name="T34" fmla="*/ 0 w 821"/>
              <a:gd name="T35" fmla="*/ 267 h 372"/>
              <a:gd name="T36" fmla="*/ 0 w 821"/>
              <a:gd name="T37" fmla="*/ 106 h 372"/>
              <a:gd name="T38" fmla="*/ 3 w 821"/>
              <a:gd name="T39" fmla="*/ 85 h 372"/>
              <a:gd name="T40" fmla="*/ 8 w 821"/>
              <a:gd name="T41" fmla="*/ 64 h 372"/>
              <a:gd name="T42" fmla="*/ 18 w 821"/>
              <a:gd name="T43" fmla="*/ 48 h 372"/>
              <a:gd name="T44" fmla="*/ 30 w 821"/>
              <a:gd name="T45" fmla="*/ 31 h 372"/>
              <a:gd name="T46" fmla="*/ 47 w 821"/>
              <a:gd name="T47" fmla="*/ 18 h 372"/>
              <a:gd name="T48" fmla="*/ 64 w 821"/>
              <a:gd name="T49" fmla="*/ 9 h 372"/>
              <a:gd name="T50" fmla="*/ 84 w 821"/>
              <a:gd name="T51" fmla="*/ 3 h 372"/>
              <a:gd name="T52" fmla="*/ 105 w 821"/>
              <a:gd name="T53" fmla="*/ 0 h 372"/>
              <a:gd name="T54" fmla="*/ 715 w 821"/>
              <a:gd name="T55" fmla="*/ 0 h 372"/>
              <a:gd name="T56" fmla="*/ 736 w 821"/>
              <a:gd name="T57" fmla="*/ 3 h 372"/>
              <a:gd name="T58" fmla="*/ 757 w 821"/>
              <a:gd name="T59" fmla="*/ 9 h 372"/>
              <a:gd name="T60" fmla="*/ 774 w 821"/>
              <a:gd name="T61" fmla="*/ 18 h 372"/>
              <a:gd name="T62" fmla="*/ 790 w 821"/>
              <a:gd name="T63" fmla="*/ 31 h 372"/>
              <a:gd name="T64" fmla="*/ 803 w 821"/>
              <a:gd name="T65" fmla="*/ 48 h 372"/>
              <a:gd name="T66" fmla="*/ 812 w 821"/>
              <a:gd name="T67" fmla="*/ 64 h 372"/>
              <a:gd name="T68" fmla="*/ 818 w 821"/>
              <a:gd name="T69" fmla="*/ 85 h 372"/>
              <a:gd name="T70" fmla="*/ 821 w 821"/>
              <a:gd name="T71" fmla="*/ 10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1" h="372">
                <a:moveTo>
                  <a:pt x="821" y="267"/>
                </a:moveTo>
                <a:lnTo>
                  <a:pt x="821" y="267"/>
                </a:lnTo>
                <a:lnTo>
                  <a:pt x="821" y="278"/>
                </a:lnTo>
                <a:lnTo>
                  <a:pt x="818" y="287"/>
                </a:lnTo>
                <a:lnTo>
                  <a:pt x="817" y="299"/>
                </a:lnTo>
                <a:lnTo>
                  <a:pt x="812" y="308"/>
                </a:lnTo>
                <a:lnTo>
                  <a:pt x="808" y="317"/>
                </a:lnTo>
                <a:lnTo>
                  <a:pt x="803" y="325"/>
                </a:lnTo>
                <a:lnTo>
                  <a:pt x="797" y="333"/>
                </a:lnTo>
                <a:lnTo>
                  <a:pt x="790" y="341"/>
                </a:lnTo>
                <a:lnTo>
                  <a:pt x="782" y="348"/>
                </a:lnTo>
                <a:lnTo>
                  <a:pt x="774" y="354"/>
                </a:lnTo>
                <a:lnTo>
                  <a:pt x="765" y="360"/>
                </a:lnTo>
                <a:lnTo>
                  <a:pt x="757" y="364"/>
                </a:lnTo>
                <a:lnTo>
                  <a:pt x="747" y="368"/>
                </a:lnTo>
                <a:lnTo>
                  <a:pt x="736" y="369"/>
                </a:lnTo>
                <a:lnTo>
                  <a:pt x="726" y="372"/>
                </a:lnTo>
                <a:lnTo>
                  <a:pt x="715" y="372"/>
                </a:lnTo>
                <a:lnTo>
                  <a:pt x="105" y="372"/>
                </a:lnTo>
                <a:lnTo>
                  <a:pt x="105" y="372"/>
                </a:lnTo>
                <a:lnTo>
                  <a:pt x="94" y="372"/>
                </a:lnTo>
                <a:lnTo>
                  <a:pt x="84" y="369"/>
                </a:lnTo>
                <a:lnTo>
                  <a:pt x="73" y="368"/>
                </a:lnTo>
                <a:lnTo>
                  <a:pt x="64" y="364"/>
                </a:lnTo>
                <a:lnTo>
                  <a:pt x="55" y="360"/>
                </a:lnTo>
                <a:lnTo>
                  <a:pt x="47" y="354"/>
                </a:lnTo>
                <a:lnTo>
                  <a:pt x="39" y="348"/>
                </a:lnTo>
                <a:lnTo>
                  <a:pt x="30" y="341"/>
                </a:lnTo>
                <a:lnTo>
                  <a:pt x="23" y="333"/>
                </a:lnTo>
                <a:lnTo>
                  <a:pt x="18" y="325"/>
                </a:lnTo>
                <a:lnTo>
                  <a:pt x="12" y="317"/>
                </a:lnTo>
                <a:lnTo>
                  <a:pt x="8" y="308"/>
                </a:lnTo>
                <a:lnTo>
                  <a:pt x="4" y="299"/>
                </a:lnTo>
                <a:lnTo>
                  <a:pt x="3" y="287"/>
                </a:lnTo>
                <a:lnTo>
                  <a:pt x="0" y="278"/>
                </a:lnTo>
                <a:lnTo>
                  <a:pt x="0" y="267"/>
                </a:lnTo>
                <a:lnTo>
                  <a:pt x="0" y="106"/>
                </a:lnTo>
                <a:lnTo>
                  <a:pt x="0" y="106"/>
                </a:lnTo>
                <a:lnTo>
                  <a:pt x="0" y="95"/>
                </a:lnTo>
                <a:lnTo>
                  <a:pt x="3" y="85"/>
                </a:lnTo>
                <a:lnTo>
                  <a:pt x="4" y="74"/>
                </a:lnTo>
                <a:lnTo>
                  <a:pt x="8" y="64"/>
                </a:lnTo>
                <a:lnTo>
                  <a:pt x="12" y="56"/>
                </a:lnTo>
                <a:lnTo>
                  <a:pt x="18" y="48"/>
                </a:lnTo>
                <a:lnTo>
                  <a:pt x="23" y="39"/>
                </a:lnTo>
                <a:lnTo>
                  <a:pt x="30" y="31"/>
                </a:lnTo>
                <a:lnTo>
                  <a:pt x="39" y="24"/>
                </a:lnTo>
                <a:lnTo>
                  <a:pt x="47" y="18"/>
                </a:lnTo>
                <a:lnTo>
                  <a:pt x="55" y="13"/>
                </a:lnTo>
                <a:lnTo>
                  <a:pt x="64" y="9"/>
                </a:lnTo>
                <a:lnTo>
                  <a:pt x="73" y="5"/>
                </a:lnTo>
                <a:lnTo>
                  <a:pt x="84" y="3"/>
                </a:lnTo>
                <a:lnTo>
                  <a:pt x="94" y="0"/>
                </a:lnTo>
                <a:lnTo>
                  <a:pt x="105" y="0"/>
                </a:lnTo>
                <a:lnTo>
                  <a:pt x="715" y="0"/>
                </a:lnTo>
                <a:lnTo>
                  <a:pt x="715" y="0"/>
                </a:lnTo>
                <a:lnTo>
                  <a:pt x="726" y="0"/>
                </a:lnTo>
                <a:lnTo>
                  <a:pt x="736" y="3"/>
                </a:lnTo>
                <a:lnTo>
                  <a:pt x="747" y="5"/>
                </a:lnTo>
                <a:lnTo>
                  <a:pt x="757" y="9"/>
                </a:lnTo>
                <a:lnTo>
                  <a:pt x="765" y="13"/>
                </a:lnTo>
                <a:lnTo>
                  <a:pt x="774" y="18"/>
                </a:lnTo>
                <a:lnTo>
                  <a:pt x="782" y="24"/>
                </a:lnTo>
                <a:lnTo>
                  <a:pt x="790" y="31"/>
                </a:lnTo>
                <a:lnTo>
                  <a:pt x="797" y="39"/>
                </a:lnTo>
                <a:lnTo>
                  <a:pt x="803" y="48"/>
                </a:lnTo>
                <a:lnTo>
                  <a:pt x="808" y="56"/>
                </a:lnTo>
                <a:lnTo>
                  <a:pt x="812" y="64"/>
                </a:lnTo>
                <a:lnTo>
                  <a:pt x="817" y="74"/>
                </a:lnTo>
                <a:lnTo>
                  <a:pt x="818" y="85"/>
                </a:lnTo>
                <a:lnTo>
                  <a:pt x="821" y="95"/>
                </a:lnTo>
                <a:lnTo>
                  <a:pt x="821" y="106"/>
                </a:lnTo>
                <a:lnTo>
                  <a:pt x="821" y="267"/>
                </a:lnTo>
                <a:close/>
              </a:path>
            </a:pathLst>
          </a:custGeom>
          <a:solidFill>
            <a:srgbClr val="86868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VM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94" name="Freeform 11"/>
          <p:cNvSpPr>
            <a:spLocks/>
          </p:cNvSpPr>
          <p:nvPr/>
        </p:nvSpPr>
        <p:spPr bwMode="auto">
          <a:xfrm>
            <a:off x="3923928" y="5013176"/>
            <a:ext cx="977503" cy="442913"/>
          </a:xfrm>
          <a:custGeom>
            <a:avLst/>
            <a:gdLst>
              <a:gd name="T0" fmla="*/ 821 w 821"/>
              <a:gd name="T1" fmla="*/ 267 h 372"/>
              <a:gd name="T2" fmla="*/ 818 w 821"/>
              <a:gd name="T3" fmla="*/ 287 h 372"/>
              <a:gd name="T4" fmla="*/ 812 w 821"/>
              <a:gd name="T5" fmla="*/ 308 h 372"/>
              <a:gd name="T6" fmla="*/ 803 w 821"/>
              <a:gd name="T7" fmla="*/ 325 h 372"/>
              <a:gd name="T8" fmla="*/ 790 w 821"/>
              <a:gd name="T9" fmla="*/ 341 h 372"/>
              <a:gd name="T10" fmla="*/ 774 w 821"/>
              <a:gd name="T11" fmla="*/ 354 h 372"/>
              <a:gd name="T12" fmla="*/ 757 w 821"/>
              <a:gd name="T13" fmla="*/ 364 h 372"/>
              <a:gd name="T14" fmla="*/ 736 w 821"/>
              <a:gd name="T15" fmla="*/ 369 h 372"/>
              <a:gd name="T16" fmla="*/ 715 w 821"/>
              <a:gd name="T17" fmla="*/ 372 h 372"/>
              <a:gd name="T18" fmla="*/ 105 w 821"/>
              <a:gd name="T19" fmla="*/ 372 h 372"/>
              <a:gd name="T20" fmla="*/ 84 w 821"/>
              <a:gd name="T21" fmla="*/ 369 h 372"/>
              <a:gd name="T22" fmla="*/ 64 w 821"/>
              <a:gd name="T23" fmla="*/ 364 h 372"/>
              <a:gd name="T24" fmla="*/ 47 w 821"/>
              <a:gd name="T25" fmla="*/ 354 h 372"/>
              <a:gd name="T26" fmla="*/ 30 w 821"/>
              <a:gd name="T27" fmla="*/ 341 h 372"/>
              <a:gd name="T28" fmla="*/ 18 w 821"/>
              <a:gd name="T29" fmla="*/ 325 h 372"/>
              <a:gd name="T30" fmla="*/ 8 w 821"/>
              <a:gd name="T31" fmla="*/ 308 h 372"/>
              <a:gd name="T32" fmla="*/ 3 w 821"/>
              <a:gd name="T33" fmla="*/ 287 h 372"/>
              <a:gd name="T34" fmla="*/ 0 w 821"/>
              <a:gd name="T35" fmla="*/ 267 h 372"/>
              <a:gd name="T36" fmla="*/ 0 w 821"/>
              <a:gd name="T37" fmla="*/ 106 h 372"/>
              <a:gd name="T38" fmla="*/ 3 w 821"/>
              <a:gd name="T39" fmla="*/ 85 h 372"/>
              <a:gd name="T40" fmla="*/ 8 w 821"/>
              <a:gd name="T41" fmla="*/ 64 h 372"/>
              <a:gd name="T42" fmla="*/ 18 w 821"/>
              <a:gd name="T43" fmla="*/ 48 h 372"/>
              <a:gd name="T44" fmla="*/ 30 w 821"/>
              <a:gd name="T45" fmla="*/ 31 h 372"/>
              <a:gd name="T46" fmla="*/ 47 w 821"/>
              <a:gd name="T47" fmla="*/ 18 h 372"/>
              <a:gd name="T48" fmla="*/ 64 w 821"/>
              <a:gd name="T49" fmla="*/ 9 h 372"/>
              <a:gd name="T50" fmla="*/ 84 w 821"/>
              <a:gd name="T51" fmla="*/ 3 h 372"/>
              <a:gd name="T52" fmla="*/ 105 w 821"/>
              <a:gd name="T53" fmla="*/ 0 h 372"/>
              <a:gd name="T54" fmla="*/ 715 w 821"/>
              <a:gd name="T55" fmla="*/ 0 h 372"/>
              <a:gd name="T56" fmla="*/ 736 w 821"/>
              <a:gd name="T57" fmla="*/ 3 h 372"/>
              <a:gd name="T58" fmla="*/ 757 w 821"/>
              <a:gd name="T59" fmla="*/ 9 h 372"/>
              <a:gd name="T60" fmla="*/ 774 w 821"/>
              <a:gd name="T61" fmla="*/ 18 h 372"/>
              <a:gd name="T62" fmla="*/ 790 w 821"/>
              <a:gd name="T63" fmla="*/ 31 h 372"/>
              <a:gd name="T64" fmla="*/ 803 w 821"/>
              <a:gd name="T65" fmla="*/ 48 h 372"/>
              <a:gd name="T66" fmla="*/ 812 w 821"/>
              <a:gd name="T67" fmla="*/ 64 h 372"/>
              <a:gd name="T68" fmla="*/ 818 w 821"/>
              <a:gd name="T69" fmla="*/ 85 h 372"/>
              <a:gd name="T70" fmla="*/ 821 w 821"/>
              <a:gd name="T71" fmla="*/ 10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1" h="372">
                <a:moveTo>
                  <a:pt x="821" y="267"/>
                </a:moveTo>
                <a:lnTo>
                  <a:pt x="821" y="267"/>
                </a:lnTo>
                <a:lnTo>
                  <a:pt x="821" y="278"/>
                </a:lnTo>
                <a:lnTo>
                  <a:pt x="818" y="287"/>
                </a:lnTo>
                <a:lnTo>
                  <a:pt x="817" y="299"/>
                </a:lnTo>
                <a:lnTo>
                  <a:pt x="812" y="308"/>
                </a:lnTo>
                <a:lnTo>
                  <a:pt x="808" y="317"/>
                </a:lnTo>
                <a:lnTo>
                  <a:pt x="803" y="325"/>
                </a:lnTo>
                <a:lnTo>
                  <a:pt x="797" y="333"/>
                </a:lnTo>
                <a:lnTo>
                  <a:pt x="790" y="341"/>
                </a:lnTo>
                <a:lnTo>
                  <a:pt x="782" y="348"/>
                </a:lnTo>
                <a:lnTo>
                  <a:pt x="774" y="354"/>
                </a:lnTo>
                <a:lnTo>
                  <a:pt x="765" y="360"/>
                </a:lnTo>
                <a:lnTo>
                  <a:pt x="757" y="364"/>
                </a:lnTo>
                <a:lnTo>
                  <a:pt x="747" y="368"/>
                </a:lnTo>
                <a:lnTo>
                  <a:pt x="736" y="369"/>
                </a:lnTo>
                <a:lnTo>
                  <a:pt x="726" y="372"/>
                </a:lnTo>
                <a:lnTo>
                  <a:pt x="715" y="372"/>
                </a:lnTo>
                <a:lnTo>
                  <a:pt x="105" y="372"/>
                </a:lnTo>
                <a:lnTo>
                  <a:pt x="105" y="372"/>
                </a:lnTo>
                <a:lnTo>
                  <a:pt x="94" y="372"/>
                </a:lnTo>
                <a:lnTo>
                  <a:pt x="84" y="369"/>
                </a:lnTo>
                <a:lnTo>
                  <a:pt x="73" y="368"/>
                </a:lnTo>
                <a:lnTo>
                  <a:pt x="64" y="364"/>
                </a:lnTo>
                <a:lnTo>
                  <a:pt x="55" y="360"/>
                </a:lnTo>
                <a:lnTo>
                  <a:pt x="47" y="354"/>
                </a:lnTo>
                <a:lnTo>
                  <a:pt x="39" y="348"/>
                </a:lnTo>
                <a:lnTo>
                  <a:pt x="30" y="341"/>
                </a:lnTo>
                <a:lnTo>
                  <a:pt x="23" y="333"/>
                </a:lnTo>
                <a:lnTo>
                  <a:pt x="18" y="325"/>
                </a:lnTo>
                <a:lnTo>
                  <a:pt x="12" y="317"/>
                </a:lnTo>
                <a:lnTo>
                  <a:pt x="8" y="308"/>
                </a:lnTo>
                <a:lnTo>
                  <a:pt x="4" y="299"/>
                </a:lnTo>
                <a:lnTo>
                  <a:pt x="3" y="287"/>
                </a:lnTo>
                <a:lnTo>
                  <a:pt x="0" y="278"/>
                </a:lnTo>
                <a:lnTo>
                  <a:pt x="0" y="267"/>
                </a:lnTo>
                <a:lnTo>
                  <a:pt x="0" y="106"/>
                </a:lnTo>
                <a:lnTo>
                  <a:pt x="0" y="106"/>
                </a:lnTo>
                <a:lnTo>
                  <a:pt x="0" y="95"/>
                </a:lnTo>
                <a:lnTo>
                  <a:pt x="3" y="85"/>
                </a:lnTo>
                <a:lnTo>
                  <a:pt x="4" y="74"/>
                </a:lnTo>
                <a:lnTo>
                  <a:pt x="8" y="64"/>
                </a:lnTo>
                <a:lnTo>
                  <a:pt x="12" y="56"/>
                </a:lnTo>
                <a:lnTo>
                  <a:pt x="18" y="48"/>
                </a:lnTo>
                <a:lnTo>
                  <a:pt x="23" y="39"/>
                </a:lnTo>
                <a:lnTo>
                  <a:pt x="30" y="31"/>
                </a:lnTo>
                <a:lnTo>
                  <a:pt x="39" y="24"/>
                </a:lnTo>
                <a:lnTo>
                  <a:pt x="47" y="18"/>
                </a:lnTo>
                <a:lnTo>
                  <a:pt x="55" y="13"/>
                </a:lnTo>
                <a:lnTo>
                  <a:pt x="64" y="9"/>
                </a:lnTo>
                <a:lnTo>
                  <a:pt x="73" y="5"/>
                </a:lnTo>
                <a:lnTo>
                  <a:pt x="84" y="3"/>
                </a:lnTo>
                <a:lnTo>
                  <a:pt x="94" y="0"/>
                </a:lnTo>
                <a:lnTo>
                  <a:pt x="105" y="0"/>
                </a:lnTo>
                <a:lnTo>
                  <a:pt x="715" y="0"/>
                </a:lnTo>
                <a:lnTo>
                  <a:pt x="715" y="0"/>
                </a:lnTo>
                <a:lnTo>
                  <a:pt x="726" y="0"/>
                </a:lnTo>
                <a:lnTo>
                  <a:pt x="736" y="3"/>
                </a:lnTo>
                <a:lnTo>
                  <a:pt x="747" y="5"/>
                </a:lnTo>
                <a:lnTo>
                  <a:pt x="757" y="9"/>
                </a:lnTo>
                <a:lnTo>
                  <a:pt x="765" y="13"/>
                </a:lnTo>
                <a:lnTo>
                  <a:pt x="774" y="18"/>
                </a:lnTo>
                <a:lnTo>
                  <a:pt x="782" y="24"/>
                </a:lnTo>
                <a:lnTo>
                  <a:pt x="790" y="31"/>
                </a:lnTo>
                <a:lnTo>
                  <a:pt x="797" y="39"/>
                </a:lnTo>
                <a:lnTo>
                  <a:pt x="803" y="48"/>
                </a:lnTo>
                <a:lnTo>
                  <a:pt x="808" y="56"/>
                </a:lnTo>
                <a:lnTo>
                  <a:pt x="812" y="64"/>
                </a:lnTo>
                <a:lnTo>
                  <a:pt x="817" y="74"/>
                </a:lnTo>
                <a:lnTo>
                  <a:pt x="818" y="85"/>
                </a:lnTo>
                <a:lnTo>
                  <a:pt x="821" y="95"/>
                </a:lnTo>
                <a:lnTo>
                  <a:pt x="821" y="106"/>
                </a:lnTo>
                <a:lnTo>
                  <a:pt x="821" y="267"/>
                </a:lnTo>
                <a:close/>
              </a:path>
            </a:pathLst>
          </a:custGeom>
          <a:solidFill>
            <a:srgbClr val="86868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YM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95" name="Freeform 11"/>
          <p:cNvSpPr>
            <a:spLocks/>
          </p:cNvSpPr>
          <p:nvPr/>
        </p:nvSpPr>
        <p:spPr bwMode="auto">
          <a:xfrm>
            <a:off x="4932040" y="5013176"/>
            <a:ext cx="977503" cy="442913"/>
          </a:xfrm>
          <a:custGeom>
            <a:avLst/>
            <a:gdLst>
              <a:gd name="T0" fmla="*/ 821 w 821"/>
              <a:gd name="T1" fmla="*/ 267 h 372"/>
              <a:gd name="T2" fmla="*/ 818 w 821"/>
              <a:gd name="T3" fmla="*/ 287 h 372"/>
              <a:gd name="T4" fmla="*/ 812 w 821"/>
              <a:gd name="T5" fmla="*/ 308 h 372"/>
              <a:gd name="T6" fmla="*/ 803 w 821"/>
              <a:gd name="T7" fmla="*/ 325 h 372"/>
              <a:gd name="T8" fmla="*/ 790 w 821"/>
              <a:gd name="T9" fmla="*/ 341 h 372"/>
              <a:gd name="T10" fmla="*/ 774 w 821"/>
              <a:gd name="T11" fmla="*/ 354 h 372"/>
              <a:gd name="T12" fmla="*/ 757 w 821"/>
              <a:gd name="T13" fmla="*/ 364 h 372"/>
              <a:gd name="T14" fmla="*/ 736 w 821"/>
              <a:gd name="T15" fmla="*/ 369 h 372"/>
              <a:gd name="T16" fmla="*/ 715 w 821"/>
              <a:gd name="T17" fmla="*/ 372 h 372"/>
              <a:gd name="T18" fmla="*/ 105 w 821"/>
              <a:gd name="T19" fmla="*/ 372 h 372"/>
              <a:gd name="T20" fmla="*/ 84 w 821"/>
              <a:gd name="T21" fmla="*/ 369 h 372"/>
              <a:gd name="T22" fmla="*/ 64 w 821"/>
              <a:gd name="T23" fmla="*/ 364 h 372"/>
              <a:gd name="T24" fmla="*/ 47 w 821"/>
              <a:gd name="T25" fmla="*/ 354 h 372"/>
              <a:gd name="T26" fmla="*/ 30 w 821"/>
              <a:gd name="T27" fmla="*/ 341 h 372"/>
              <a:gd name="T28" fmla="*/ 18 w 821"/>
              <a:gd name="T29" fmla="*/ 325 h 372"/>
              <a:gd name="T30" fmla="*/ 8 w 821"/>
              <a:gd name="T31" fmla="*/ 308 h 372"/>
              <a:gd name="T32" fmla="*/ 3 w 821"/>
              <a:gd name="T33" fmla="*/ 287 h 372"/>
              <a:gd name="T34" fmla="*/ 0 w 821"/>
              <a:gd name="T35" fmla="*/ 267 h 372"/>
              <a:gd name="T36" fmla="*/ 0 w 821"/>
              <a:gd name="T37" fmla="*/ 106 h 372"/>
              <a:gd name="T38" fmla="*/ 3 w 821"/>
              <a:gd name="T39" fmla="*/ 85 h 372"/>
              <a:gd name="T40" fmla="*/ 8 w 821"/>
              <a:gd name="T41" fmla="*/ 64 h 372"/>
              <a:gd name="T42" fmla="*/ 18 w 821"/>
              <a:gd name="T43" fmla="*/ 48 h 372"/>
              <a:gd name="T44" fmla="*/ 30 w 821"/>
              <a:gd name="T45" fmla="*/ 31 h 372"/>
              <a:gd name="T46" fmla="*/ 47 w 821"/>
              <a:gd name="T47" fmla="*/ 18 h 372"/>
              <a:gd name="T48" fmla="*/ 64 w 821"/>
              <a:gd name="T49" fmla="*/ 9 h 372"/>
              <a:gd name="T50" fmla="*/ 84 w 821"/>
              <a:gd name="T51" fmla="*/ 3 h 372"/>
              <a:gd name="T52" fmla="*/ 105 w 821"/>
              <a:gd name="T53" fmla="*/ 0 h 372"/>
              <a:gd name="T54" fmla="*/ 715 w 821"/>
              <a:gd name="T55" fmla="*/ 0 h 372"/>
              <a:gd name="T56" fmla="*/ 736 w 821"/>
              <a:gd name="T57" fmla="*/ 3 h 372"/>
              <a:gd name="T58" fmla="*/ 757 w 821"/>
              <a:gd name="T59" fmla="*/ 9 h 372"/>
              <a:gd name="T60" fmla="*/ 774 w 821"/>
              <a:gd name="T61" fmla="*/ 18 h 372"/>
              <a:gd name="T62" fmla="*/ 790 w 821"/>
              <a:gd name="T63" fmla="*/ 31 h 372"/>
              <a:gd name="T64" fmla="*/ 803 w 821"/>
              <a:gd name="T65" fmla="*/ 48 h 372"/>
              <a:gd name="T66" fmla="*/ 812 w 821"/>
              <a:gd name="T67" fmla="*/ 64 h 372"/>
              <a:gd name="T68" fmla="*/ 818 w 821"/>
              <a:gd name="T69" fmla="*/ 85 h 372"/>
              <a:gd name="T70" fmla="*/ 821 w 821"/>
              <a:gd name="T71" fmla="*/ 10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1" h="372">
                <a:moveTo>
                  <a:pt x="821" y="267"/>
                </a:moveTo>
                <a:lnTo>
                  <a:pt x="821" y="267"/>
                </a:lnTo>
                <a:lnTo>
                  <a:pt x="821" y="278"/>
                </a:lnTo>
                <a:lnTo>
                  <a:pt x="818" y="287"/>
                </a:lnTo>
                <a:lnTo>
                  <a:pt x="817" y="299"/>
                </a:lnTo>
                <a:lnTo>
                  <a:pt x="812" y="308"/>
                </a:lnTo>
                <a:lnTo>
                  <a:pt x="808" y="317"/>
                </a:lnTo>
                <a:lnTo>
                  <a:pt x="803" y="325"/>
                </a:lnTo>
                <a:lnTo>
                  <a:pt x="797" y="333"/>
                </a:lnTo>
                <a:lnTo>
                  <a:pt x="790" y="341"/>
                </a:lnTo>
                <a:lnTo>
                  <a:pt x="782" y="348"/>
                </a:lnTo>
                <a:lnTo>
                  <a:pt x="774" y="354"/>
                </a:lnTo>
                <a:lnTo>
                  <a:pt x="765" y="360"/>
                </a:lnTo>
                <a:lnTo>
                  <a:pt x="757" y="364"/>
                </a:lnTo>
                <a:lnTo>
                  <a:pt x="747" y="368"/>
                </a:lnTo>
                <a:lnTo>
                  <a:pt x="736" y="369"/>
                </a:lnTo>
                <a:lnTo>
                  <a:pt x="726" y="372"/>
                </a:lnTo>
                <a:lnTo>
                  <a:pt x="715" y="372"/>
                </a:lnTo>
                <a:lnTo>
                  <a:pt x="105" y="372"/>
                </a:lnTo>
                <a:lnTo>
                  <a:pt x="105" y="372"/>
                </a:lnTo>
                <a:lnTo>
                  <a:pt x="94" y="372"/>
                </a:lnTo>
                <a:lnTo>
                  <a:pt x="84" y="369"/>
                </a:lnTo>
                <a:lnTo>
                  <a:pt x="73" y="368"/>
                </a:lnTo>
                <a:lnTo>
                  <a:pt x="64" y="364"/>
                </a:lnTo>
                <a:lnTo>
                  <a:pt x="55" y="360"/>
                </a:lnTo>
                <a:lnTo>
                  <a:pt x="47" y="354"/>
                </a:lnTo>
                <a:lnTo>
                  <a:pt x="39" y="348"/>
                </a:lnTo>
                <a:lnTo>
                  <a:pt x="30" y="341"/>
                </a:lnTo>
                <a:lnTo>
                  <a:pt x="23" y="333"/>
                </a:lnTo>
                <a:lnTo>
                  <a:pt x="18" y="325"/>
                </a:lnTo>
                <a:lnTo>
                  <a:pt x="12" y="317"/>
                </a:lnTo>
                <a:lnTo>
                  <a:pt x="8" y="308"/>
                </a:lnTo>
                <a:lnTo>
                  <a:pt x="4" y="299"/>
                </a:lnTo>
                <a:lnTo>
                  <a:pt x="3" y="287"/>
                </a:lnTo>
                <a:lnTo>
                  <a:pt x="0" y="278"/>
                </a:lnTo>
                <a:lnTo>
                  <a:pt x="0" y="267"/>
                </a:lnTo>
                <a:lnTo>
                  <a:pt x="0" y="106"/>
                </a:lnTo>
                <a:lnTo>
                  <a:pt x="0" y="106"/>
                </a:lnTo>
                <a:lnTo>
                  <a:pt x="0" y="95"/>
                </a:lnTo>
                <a:lnTo>
                  <a:pt x="3" y="85"/>
                </a:lnTo>
                <a:lnTo>
                  <a:pt x="4" y="74"/>
                </a:lnTo>
                <a:lnTo>
                  <a:pt x="8" y="64"/>
                </a:lnTo>
                <a:lnTo>
                  <a:pt x="12" y="56"/>
                </a:lnTo>
                <a:lnTo>
                  <a:pt x="18" y="48"/>
                </a:lnTo>
                <a:lnTo>
                  <a:pt x="23" y="39"/>
                </a:lnTo>
                <a:lnTo>
                  <a:pt x="30" y="31"/>
                </a:lnTo>
                <a:lnTo>
                  <a:pt x="39" y="24"/>
                </a:lnTo>
                <a:lnTo>
                  <a:pt x="47" y="18"/>
                </a:lnTo>
                <a:lnTo>
                  <a:pt x="55" y="13"/>
                </a:lnTo>
                <a:lnTo>
                  <a:pt x="64" y="9"/>
                </a:lnTo>
                <a:lnTo>
                  <a:pt x="73" y="5"/>
                </a:lnTo>
                <a:lnTo>
                  <a:pt x="84" y="3"/>
                </a:lnTo>
                <a:lnTo>
                  <a:pt x="94" y="0"/>
                </a:lnTo>
                <a:lnTo>
                  <a:pt x="105" y="0"/>
                </a:lnTo>
                <a:lnTo>
                  <a:pt x="715" y="0"/>
                </a:lnTo>
                <a:lnTo>
                  <a:pt x="715" y="0"/>
                </a:lnTo>
                <a:lnTo>
                  <a:pt x="726" y="0"/>
                </a:lnTo>
                <a:lnTo>
                  <a:pt x="736" y="3"/>
                </a:lnTo>
                <a:lnTo>
                  <a:pt x="747" y="5"/>
                </a:lnTo>
                <a:lnTo>
                  <a:pt x="757" y="9"/>
                </a:lnTo>
                <a:lnTo>
                  <a:pt x="765" y="13"/>
                </a:lnTo>
                <a:lnTo>
                  <a:pt x="774" y="18"/>
                </a:lnTo>
                <a:lnTo>
                  <a:pt x="782" y="24"/>
                </a:lnTo>
                <a:lnTo>
                  <a:pt x="790" y="31"/>
                </a:lnTo>
                <a:lnTo>
                  <a:pt x="797" y="39"/>
                </a:lnTo>
                <a:lnTo>
                  <a:pt x="803" y="48"/>
                </a:lnTo>
                <a:lnTo>
                  <a:pt x="808" y="56"/>
                </a:lnTo>
                <a:lnTo>
                  <a:pt x="812" y="64"/>
                </a:lnTo>
                <a:lnTo>
                  <a:pt x="817" y="74"/>
                </a:lnTo>
                <a:lnTo>
                  <a:pt x="818" y="85"/>
                </a:lnTo>
                <a:lnTo>
                  <a:pt x="821" y="95"/>
                </a:lnTo>
                <a:lnTo>
                  <a:pt x="821" y="106"/>
                </a:lnTo>
                <a:lnTo>
                  <a:pt x="821" y="267"/>
                </a:lnTo>
                <a:close/>
              </a:path>
            </a:pathLst>
          </a:custGeom>
          <a:solidFill>
            <a:srgbClr val="86868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SM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96" name="Freeform 11"/>
          <p:cNvSpPr>
            <a:spLocks/>
          </p:cNvSpPr>
          <p:nvPr/>
        </p:nvSpPr>
        <p:spPr bwMode="auto">
          <a:xfrm>
            <a:off x="6012160" y="5013176"/>
            <a:ext cx="977503" cy="442913"/>
          </a:xfrm>
          <a:custGeom>
            <a:avLst/>
            <a:gdLst>
              <a:gd name="T0" fmla="*/ 821 w 821"/>
              <a:gd name="T1" fmla="*/ 267 h 372"/>
              <a:gd name="T2" fmla="*/ 818 w 821"/>
              <a:gd name="T3" fmla="*/ 287 h 372"/>
              <a:gd name="T4" fmla="*/ 812 w 821"/>
              <a:gd name="T5" fmla="*/ 308 h 372"/>
              <a:gd name="T6" fmla="*/ 803 w 821"/>
              <a:gd name="T7" fmla="*/ 325 h 372"/>
              <a:gd name="T8" fmla="*/ 790 w 821"/>
              <a:gd name="T9" fmla="*/ 341 h 372"/>
              <a:gd name="T10" fmla="*/ 774 w 821"/>
              <a:gd name="T11" fmla="*/ 354 h 372"/>
              <a:gd name="T12" fmla="*/ 757 w 821"/>
              <a:gd name="T13" fmla="*/ 364 h 372"/>
              <a:gd name="T14" fmla="*/ 736 w 821"/>
              <a:gd name="T15" fmla="*/ 369 h 372"/>
              <a:gd name="T16" fmla="*/ 715 w 821"/>
              <a:gd name="T17" fmla="*/ 372 h 372"/>
              <a:gd name="T18" fmla="*/ 105 w 821"/>
              <a:gd name="T19" fmla="*/ 372 h 372"/>
              <a:gd name="T20" fmla="*/ 84 w 821"/>
              <a:gd name="T21" fmla="*/ 369 h 372"/>
              <a:gd name="T22" fmla="*/ 64 w 821"/>
              <a:gd name="T23" fmla="*/ 364 h 372"/>
              <a:gd name="T24" fmla="*/ 47 w 821"/>
              <a:gd name="T25" fmla="*/ 354 h 372"/>
              <a:gd name="T26" fmla="*/ 30 w 821"/>
              <a:gd name="T27" fmla="*/ 341 h 372"/>
              <a:gd name="T28" fmla="*/ 18 w 821"/>
              <a:gd name="T29" fmla="*/ 325 h 372"/>
              <a:gd name="T30" fmla="*/ 8 w 821"/>
              <a:gd name="T31" fmla="*/ 308 h 372"/>
              <a:gd name="T32" fmla="*/ 3 w 821"/>
              <a:gd name="T33" fmla="*/ 287 h 372"/>
              <a:gd name="T34" fmla="*/ 0 w 821"/>
              <a:gd name="T35" fmla="*/ 267 h 372"/>
              <a:gd name="T36" fmla="*/ 0 w 821"/>
              <a:gd name="T37" fmla="*/ 106 h 372"/>
              <a:gd name="T38" fmla="*/ 3 w 821"/>
              <a:gd name="T39" fmla="*/ 85 h 372"/>
              <a:gd name="T40" fmla="*/ 8 w 821"/>
              <a:gd name="T41" fmla="*/ 64 h 372"/>
              <a:gd name="T42" fmla="*/ 18 w 821"/>
              <a:gd name="T43" fmla="*/ 48 h 372"/>
              <a:gd name="T44" fmla="*/ 30 w 821"/>
              <a:gd name="T45" fmla="*/ 31 h 372"/>
              <a:gd name="T46" fmla="*/ 47 w 821"/>
              <a:gd name="T47" fmla="*/ 18 h 372"/>
              <a:gd name="T48" fmla="*/ 64 w 821"/>
              <a:gd name="T49" fmla="*/ 9 h 372"/>
              <a:gd name="T50" fmla="*/ 84 w 821"/>
              <a:gd name="T51" fmla="*/ 3 h 372"/>
              <a:gd name="T52" fmla="*/ 105 w 821"/>
              <a:gd name="T53" fmla="*/ 0 h 372"/>
              <a:gd name="T54" fmla="*/ 715 w 821"/>
              <a:gd name="T55" fmla="*/ 0 h 372"/>
              <a:gd name="T56" fmla="*/ 736 w 821"/>
              <a:gd name="T57" fmla="*/ 3 h 372"/>
              <a:gd name="T58" fmla="*/ 757 w 821"/>
              <a:gd name="T59" fmla="*/ 9 h 372"/>
              <a:gd name="T60" fmla="*/ 774 w 821"/>
              <a:gd name="T61" fmla="*/ 18 h 372"/>
              <a:gd name="T62" fmla="*/ 790 w 821"/>
              <a:gd name="T63" fmla="*/ 31 h 372"/>
              <a:gd name="T64" fmla="*/ 803 w 821"/>
              <a:gd name="T65" fmla="*/ 48 h 372"/>
              <a:gd name="T66" fmla="*/ 812 w 821"/>
              <a:gd name="T67" fmla="*/ 64 h 372"/>
              <a:gd name="T68" fmla="*/ 818 w 821"/>
              <a:gd name="T69" fmla="*/ 85 h 372"/>
              <a:gd name="T70" fmla="*/ 821 w 821"/>
              <a:gd name="T71" fmla="*/ 10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1" h="372">
                <a:moveTo>
                  <a:pt x="821" y="267"/>
                </a:moveTo>
                <a:lnTo>
                  <a:pt x="821" y="267"/>
                </a:lnTo>
                <a:lnTo>
                  <a:pt x="821" y="278"/>
                </a:lnTo>
                <a:lnTo>
                  <a:pt x="818" y="287"/>
                </a:lnTo>
                <a:lnTo>
                  <a:pt x="817" y="299"/>
                </a:lnTo>
                <a:lnTo>
                  <a:pt x="812" y="308"/>
                </a:lnTo>
                <a:lnTo>
                  <a:pt x="808" y="317"/>
                </a:lnTo>
                <a:lnTo>
                  <a:pt x="803" y="325"/>
                </a:lnTo>
                <a:lnTo>
                  <a:pt x="797" y="333"/>
                </a:lnTo>
                <a:lnTo>
                  <a:pt x="790" y="341"/>
                </a:lnTo>
                <a:lnTo>
                  <a:pt x="782" y="348"/>
                </a:lnTo>
                <a:lnTo>
                  <a:pt x="774" y="354"/>
                </a:lnTo>
                <a:lnTo>
                  <a:pt x="765" y="360"/>
                </a:lnTo>
                <a:lnTo>
                  <a:pt x="757" y="364"/>
                </a:lnTo>
                <a:lnTo>
                  <a:pt x="747" y="368"/>
                </a:lnTo>
                <a:lnTo>
                  <a:pt x="736" y="369"/>
                </a:lnTo>
                <a:lnTo>
                  <a:pt x="726" y="372"/>
                </a:lnTo>
                <a:lnTo>
                  <a:pt x="715" y="372"/>
                </a:lnTo>
                <a:lnTo>
                  <a:pt x="105" y="372"/>
                </a:lnTo>
                <a:lnTo>
                  <a:pt x="105" y="372"/>
                </a:lnTo>
                <a:lnTo>
                  <a:pt x="94" y="372"/>
                </a:lnTo>
                <a:lnTo>
                  <a:pt x="84" y="369"/>
                </a:lnTo>
                <a:lnTo>
                  <a:pt x="73" y="368"/>
                </a:lnTo>
                <a:lnTo>
                  <a:pt x="64" y="364"/>
                </a:lnTo>
                <a:lnTo>
                  <a:pt x="55" y="360"/>
                </a:lnTo>
                <a:lnTo>
                  <a:pt x="47" y="354"/>
                </a:lnTo>
                <a:lnTo>
                  <a:pt x="39" y="348"/>
                </a:lnTo>
                <a:lnTo>
                  <a:pt x="30" y="341"/>
                </a:lnTo>
                <a:lnTo>
                  <a:pt x="23" y="333"/>
                </a:lnTo>
                <a:lnTo>
                  <a:pt x="18" y="325"/>
                </a:lnTo>
                <a:lnTo>
                  <a:pt x="12" y="317"/>
                </a:lnTo>
                <a:lnTo>
                  <a:pt x="8" y="308"/>
                </a:lnTo>
                <a:lnTo>
                  <a:pt x="4" y="299"/>
                </a:lnTo>
                <a:lnTo>
                  <a:pt x="3" y="287"/>
                </a:lnTo>
                <a:lnTo>
                  <a:pt x="0" y="278"/>
                </a:lnTo>
                <a:lnTo>
                  <a:pt x="0" y="267"/>
                </a:lnTo>
                <a:lnTo>
                  <a:pt x="0" y="106"/>
                </a:lnTo>
                <a:lnTo>
                  <a:pt x="0" y="106"/>
                </a:lnTo>
                <a:lnTo>
                  <a:pt x="0" y="95"/>
                </a:lnTo>
                <a:lnTo>
                  <a:pt x="3" y="85"/>
                </a:lnTo>
                <a:lnTo>
                  <a:pt x="4" y="74"/>
                </a:lnTo>
                <a:lnTo>
                  <a:pt x="8" y="64"/>
                </a:lnTo>
                <a:lnTo>
                  <a:pt x="12" y="56"/>
                </a:lnTo>
                <a:lnTo>
                  <a:pt x="18" y="48"/>
                </a:lnTo>
                <a:lnTo>
                  <a:pt x="23" y="39"/>
                </a:lnTo>
                <a:lnTo>
                  <a:pt x="30" y="31"/>
                </a:lnTo>
                <a:lnTo>
                  <a:pt x="39" y="24"/>
                </a:lnTo>
                <a:lnTo>
                  <a:pt x="47" y="18"/>
                </a:lnTo>
                <a:lnTo>
                  <a:pt x="55" y="13"/>
                </a:lnTo>
                <a:lnTo>
                  <a:pt x="64" y="9"/>
                </a:lnTo>
                <a:lnTo>
                  <a:pt x="73" y="5"/>
                </a:lnTo>
                <a:lnTo>
                  <a:pt x="84" y="3"/>
                </a:lnTo>
                <a:lnTo>
                  <a:pt x="94" y="0"/>
                </a:lnTo>
                <a:lnTo>
                  <a:pt x="105" y="0"/>
                </a:lnTo>
                <a:lnTo>
                  <a:pt x="715" y="0"/>
                </a:lnTo>
                <a:lnTo>
                  <a:pt x="715" y="0"/>
                </a:lnTo>
                <a:lnTo>
                  <a:pt x="726" y="0"/>
                </a:lnTo>
                <a:lnTo>
                  <a:pt x="736" y="3"/>
                </a:lnTo>
                <a:lnTo>
                  <a:pt x="747" y="5"/>
                </a:lnTo>
                <a:lnTo>
                  <a:pt x="757" y="9"/>
                </a:lnTo>
                <a:lnTo>
                  <a:pt x="765" y="13"/>
                </a:lnTo>
                <a:lnTo>
                  <a:pt x="774" y="18"/>
                </a:lnTo>
                <a:lnTo>
                  <a:pt x="782" y="24"/>
                </a:lnTo>
                <a:lnTo>
                  <a:pt x="790" y="31"/>
                </a:lnTo>
                <a:lnTo>
                  <a:pt x="797" y="39"/>
                </a:lnTo>
                <a:lnTo>
                  <a:pt x="803" y="48"/>
                </a:lnTo>
                <a:lnTo>
                  <a:pt x="808" y="56"/>
                </a:lnTo>
                <a:lnTo>
                  <a:pt x="812" y="64"/>
                </a:lnTo>
                <a:lnTo>
                  <a:pt x="817" y="74"/>
                </a:lnTo>
                <a:lnTo>
                  <a:pt x="818" y="85"/>
                </a:lnTo>
                <a:lnTo>
                  <a:pt x="821" y="95"/>
                </a:lnTo>
                <a:lnTo>
                  <a:pt x="821" y="106"/>
                </a:lnTo>
                <a:lnTo>
                  <a:pt x="821" y="267"/>
                </a:lnTo>
                <a:close/>
              </a:path>
            </a:pathLst>
          </a:custGeom>
          <a:solidFill>
            <a:srgbClr val="86868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MMM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97" name="Freeform 11"/>
          <p:cNvSpPr>
            <a:spLocks/>
          </p:cNvSpPr>
          <p:nvPr/>
        </p:nvSpPr>
        <p:spPr bwMode="auto">
          <a:xfrm>
            <a:off x="7092280" y="5013176"/>
            <a:ext cx="977503" cy="442913"/>
          </a:xfrm>
          <a:custGeom>
            <a:avLst/>
            <a:gdLst>
              <a:gd name="T0" fmla="*/ 821 w 821"/>
              <a:gd name="T1" fmla="*/ 267 h 372"/>
              <a:gd name="T2" fmla="*/ 818 w 821"/>
              <a:gd name="T3" fmla="*/ 287 h 372"/>
              <a:gd name="T4" fmla="*/ 812 w 821"/>
              <a:gd name="T5" fmla="*/ 308 h 372"/>
              <a:gd name="T6" fmla="*/ 803 w 821"/>
              <a:gd name="T7" fmla="*/ 325 h 372"/>
              <a:gd name="T8" fmla="*/ 790 w 821"/>
              <a:gd name="T9" fmla="*/ 341 h 372"/>
              <a:gd name="T10" fmla="*/ 774 w 821"/>
              <a:gd name="T11" fmla="*/ 354 h 372"/>
              <a:gd name="T12" fmla="*/ 757 w 821"/>
              <a:gd name="T13" fmla="*/ 364 h 372"/>
              <a:gd name="T14" fmla="*/ 736 w 821"/>
              <a:gd name="T15" fmla="*/ 369 h 372"/>
              <a:gd name="T16" fmla="*/ 715 w 821"/>
              <a:gd name="T17" fmla="*/ 372 h 372"/>
              <a:gd name="T18" fmla="*/ 105 w 821"/>
              <a:gd name="T19" fmla="*/ 372 h 372"/>
              <a:gd name="T20" fmla="*/ 84 w 821"/>
              <a:gd name="T21" fmla="*/ 369 h 372"/>
              <a:gd name="T22" fmla="*/ 64 w 821"/>
              <a:gd name="T23" fmla="*/ 364 h 372"/>
              <a:gd name="T24" fmla="*/ 47 w 821"/>
              <a:gd name="T25" fmla="*/ 354 h 372"/>
              <a:gd name="T26" fmla="*/ 30 w 821"/>
              <a:gd name="T27" fmla="*/ 341 h 372"/>
              <a:gd name="T28" fmla="*/ 18 w 821"/>
              <a:gd name="T29" fmla="*/ 325 h 372"/>
              <a:gd name="T30" fmla="*/ 8 w 821"/>
              <a:gd name="T31" fmla="*/ 308 h 372"/>
              <a:gd name="T32" fmla="*/ 3 w 821"/>
              <a:gd name="T33" fmla="*/ 287 h 372"/>
              <a:gd name="T34" fmla="*/ 0 w 821"/>
              <a:gd name="T35" fmla="*/ 267 h 372"/>
              <a:gd name="T36" fmla="*/ 0 w 821"/>
              <a:gd name="T37" fmla="*/ 106 h 372"/>
              <a:gd name="T38" fmla="*/ 3 w 821"/>
              <a:gd name="T39" fmla="*/ 85 h 372"/>
              <a:gd name="T40" fmla="*/ 8 w 821"/>
              <a:gd name="T41" fmla="*/ 64 h 372"/>
              <a:gd name="T42" fmla="*/ 18 w 821"/>
              <a:gd name="T43" fmla="*/ 48 h 372"/>
              <a:gd name="T44" fmla="*/ 30 w 821"/>
              <a:gd name="T45" fmla="*/ 31 h 372"/>
              <a:gd name="T46" fmla="*/ 47 w 821"/>
              <a:gd name="T47" fmla="*/ 18 h 372"/>
              <a:gd name="T48" fmla="*/ 64 w 821"/>
              <a:gd name="T49" fmla="*/ 9 h 372"/>
              <a:gd name="T50" fmla="*/ 84 w 821"/>
              <a:gd name="T51" fmla="*/ 3 h 372"/>
              <a:gd name="T52" fmla="*/ 105 w 821"/>
              <a:gd name="T53" fmla="*/ 0 h 372"/>
              <a:gd name="T54" fmla="*/ 715 w 821"/>
              <a:gd name="T55" fmla="*/ 0 h 372"/>
              <a:gd name="T56" fmla="*/ 736 w 821"/>
              <a:gd name="T57" fmla="*/ 3 h 372"/>
              <a:gd name="T58" fmla="*/ 757 w 821"/>
              <a:gd name="T59" fmla="*/ 9 h 372"/>
              <a:gd name="T60" fmla="*/ 774 w 821"/>
              <a:gd name="T61" fmla="*/ 18 h 372"/>
              <a:gd name="T62" fmla="*/ 790 w 821"/>
              <a:gd name="T63" fmla="*/ 31 h 372"/>
              <a:gd name="T64" fmla="*/ 803 w 821"/>
              <a:gd name="T65" fmla="*/ 48 h 372"/>
              <a:gd name="T66" fmla="*/ 812 w 821"/>
              <a:gd name="T67" fmla="*/ 64 h 372"/>
              <a:gd name="T68" fmla="*/ 818 w 821"/>
              <a:gd name="T69" fmla="*/ 85 h 372"/>
              <a:gd name="T70" fmla="*/ 821 w 821"/>
              <a:gd name="T71" fmla="*/ 10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1" h="372">
                <a:moveTo>
                  <a:pt x="821" y="267"/>
                </a:moveTo>
                <a:lnTo>
                  <a:pt x="821" y="267"/>
                </a:lnTo>
                <a:lnTo>
                  <a:pt x="821" y="278"/>
                </a:lnTo>
                <a:lnTo>
                  <a:pt x="818" y="287"/>
                </a:lnTo>
                <a:lnTo>
                  <a:pt x="817" y="299"/>
                </a:lnTo>
                <a:lnTo>
                  <a:pt x="812" y="308"/>
                </a:lnTo>
                <a:lnTo>
                  <a:pt x="808" y="317"/>
                </a:lnTo>
                <a:lnTo>
                  <a:pt x="803" y="325"/>
                </a:lnTo>
                <a:lnTo>
                  <a:pt x="797" y="333"/>
                </a:lnTo>
                <a:lnTo>
                  <a:pt x="790" y="341"/>
                </a:lnTo>
                <a:lnTo>
                  <a:pt x="782" y="348"/>
                </a:lnTo>
                <a:lnTo>
                  <a:pt x="774" y="354"/>
                </a:lnTo>
                <a:lnTo>
                  <a:pt x="765" y="360"/>
                </a:lnTo>
                <a:lnTo>
                  <a:pt x="757" y="364"/>
                </a:lnTo>
                <a:lnTo>
                  <a:pt x="747" y="368"/>
                </a:lnTo>
                <a:lnTo>
                  <a:pt x="736" y="369"/>
                </a:lnTo>
                <a:lnTo>
                  <a:pt x="726" y="372"/>
                </a:lnTo>
                <a:lnTo>
                  <a:pt x="715" y="372"/>
                </a:lnTo>
                <a:lnTo>
                  <a:pt x="105" y="372"/>
                </a:lnTo>
                <a:lnTo>
                  <a:pt x="105" y="372"/>
                </a:lnTo>
                <a:lnTo>
                  <a:pt x="94" y="372"/>
                </a:lnTo>
                <a:lnTo>
                  <a:pt x="84" y="369"/>
                </a:lnTo>
                <a:lnTo>
                  <a:pt x="73" y="368"/>
                </a:lnTo>
                <a:lnTo>
                  <a:pt x="64" y="364"/>
                </a:lnTo>
                <a:lnTo>
                  <a:pt x="55" y="360"/>
                </a:lnTo>
                <a:lnTo>
                  <a:pt x="47" y="354"/>
                </a:lnTo>
                <a:lnTo>
                  <a:pt x="39" y="348"/>
                </a:lnTo>
                <a:lnTo>
                  <a:pt x="30" y="341"/>
                </a:lnTo>
                <a:lnTo>
                  <a:pt x="23" y="333"/>
                </a:lnTo>
                <a:lnTo>
                  <a:pt x="18" y="325"/>
                </a:lnTo>
                <a:lnTo>
                  <a:pt x="12" y="317"/>
                </a:lnTo>
                <a:lnTo>
                  <a:pt x="8" y="308"/>
                </a:lnTo>
                <a:lnTo>
                  <a:pt x="4" y="299"/>
                </a:lnTo>
                <a:lnTo>
                  <a:pt x="3" y="287"/>
                </a:lnTo>
                <a:lnTo>
                  <a:pt x="0" y="278"/>
                </a:lnTo>
                <a:lnTo>
                  <a:pt x="0" y="267"/>
                </a:lnTo>
                <a:lnTo>
                  <a:pt x="0" y="106"/>
                </a:lnTo>
                <a:lnTo>
                  <a:pt x="0" y="106"/>
                </a:lnTo>
                <a:lnTo>
                  <a:pt x="0" y="95"/>
                </a:lnTo>
                <a:lnTo>
                  <a:pt x="3" y="85"/>
                </a:lnTo>
                <a:lnTo>
                  <a:pt x="4" y="74"/>
                </a:lnTo>
                <a:lnTo>
                  <a:pt x="8" y="64"/>
                </a:lnTo>
                <a:lnTo>
                  <a:pt x="12" y="56"/>
                </a:lnTo>
                <a:lnTo>
                  <a:pt x="18" y="48"/>
                </a:lnTo>
                <a:lnTo>
                  <a:pt x="23" y="39"/>
                </a:lnTo>
                <a:lnTo>
                  <a:pt x="30" y="31"/>
                </a:lnTo>
                <a:lnTo>
                  <a:pt x="39" y="24"/>
                </a:lnTo>
                <a:lnTo>
                  <a:pt x="47" y="18"/>
                </a:lnTo>
                <a:lnTo>
                  <a:pt x="55" y="13"/>
                </a:lnTo>
                <a:lnTo>
                  <a:pt x="64" y="9"/>
                </a:lnTo>
                <a:lnTo>
                  <a:pt x="73" y="5"/>
                </a:lnTo>
                <a:lnTo>
                  <a:pt x="84" y="3"/>
                </a:lnTo>
                <a:lnTo>
                  <a:pt x="94" y="0"/>
                </a:lnTo>
                <a:lnTo>
                  <a:pt x="105" y="0"/>
                </a:lnTo>
                <a:lnTo>
                  <a:pt x="715" y="0"/>
                </a:lnTo>
                <a:lnTo>
                  <a:pt x="715" y="0"/>
                </a:lnTo>
                <a:lnTo>
                  <a:pt x="726" y="0"/>
                </a:lnTo>
                <a:lnTo>
                  <a:pt x="736" y="3"/>
                </a:lnTo>
                <a:lnTo>
                  <a:pt x="747" y="5"/>
                </a:lnTo>
                <a:lnTo>
                  <a:pt x="757" y="9"/>
                </a:lnTo>
                <a:lnTo>
                  <a:pt x="765" y="13"/>
                </a:lnTo>
                <a:lnTo>
                  <a:pt x="774" y="18"/>
                </a:lnTo>
                <a:lnTo>
                  <a:pt x="782" y="24"/>
                </a:lnTo>
                <a:lnTo>
                  <a:pt x="790" y="31"/>
                </a:lnTo>
                <a:lnTo>
                  <a:pt x="797" y="39"/>
                </a:lnTo>
                <a:lnTo>
                  <a:pt x="803" y="48"/>
                </a:lnTo>
                <a:lnTo>
                  <a:pt x="808" y="56"/>
                </a:lnTo>
                <a:lnTo>
                  <a:pt x="812" y="64"/>
                </a:lnTo>
                <a:lnTo>
                  <a:pt x="817" y="74"/>
                </a:lnTo>
                <a:lnTo>
                  <a:pt x="818" y="85"/>
                </a:lnTo>
                <a:lnTo>
                  <a:pt x="821" y="95"/>
                </a:lnTo>
                <a:lnTo>
                  <a:pt x="821" y="106"/>
                </a:lnTo>
                <a:lnTo>
                  <a:pt x="821" y="267"/>
                </a:lnTo>
                <a:close/>
              </a:path>
            </a:pathLst>
          </a:custGeom>
          <a:solidFill>
            <a:srgbClr val="86868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600" dirty="0" err="1" smtClean="0">
                <a:solidFill>
                  <a:schemeClr val="bg1"/>
                </a:solidFill>
              </a:rPr>
              <a:t>Livi/LVM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7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ELY-palvelut sopeutetaan kansalliseen palveluarkkitehtuuriin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UUD ELY, Vesa Lipponen</a:t>
            </a:r>
            <a:endParaRPr lang="fi-FI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887317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96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 smtClean="0"/>
              <a:t>Rajapinnat </a:t>
            </a:r>
            <a:r>
              <a:rPr lang="fi-FI" sz="2000" dirty="0" err="1" smtClean="0"/>
              <a:t>YritysSuomi</a:t>
            </a:r>
            <a:r>
              <a:rPr lang="fi-FI" sz="2000" dirty="0" smtClean="0"/>
              <a:t>, kansallinen palveluarkkitehtuuri ja IE2 –ohjelman rajapinnat.</a:t>
            </a:r>
            <a:endParaRPr lang="fi-FI" sz="20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1400" dirty="0" smtClean="0"/>
              <a:t>Keskeisin sidoshanke ohjelmatasolla on </a:t>
            </a:r>
            <a:r>
              <a:rPr lang="fi-FI" sz="1400" dirty="0" err="1" smtClean="0"/>
              <a:t>VM:n</a:t>
            </a:r>
            <a:r>
              <a:rPr lang="fi-FI" sz="1400" dirty="0" smtClean="0"/>
              <a:t> </a:t>
            </a:r>
            <a:r>
              <a:rPr lang="fi-FI" sz="1400" b="1" dirty="0" smtClean="0"/>
              <a:t>Kansallinen palveluarkkitehtuurityö</a:t>
            </a:r>
            <a:r>
              <a:rPr lang="fi-FI" sz="1400" dirty="0" smtClean="0"/>
              <a:t>. Yhtenäinen palveluarkkitehtuuri tarjoaa raamit, joiden mukaisesti </a:t>
            </a:r>
            <a:r>
              <a:rPr lang="fi-FI" sz="1400" dirty="0" err="1" smtClean="0"/>
              <a:t>ELY-palvelut</a:t>
            </a:r>
            <a:r>
              <a:rPr lang="fi-FI" sz="1400" dirty="0" smtClean="0"/>
              <a:t> kuvataan ja voidaan omalla aikataulullaan kytkeä kansalliseen palvelunäkymään.</a:t>
            </a:r>
          </a:p>
          <a:p>
            <a:r>
              <a:rPr lang="en-US" sz="1400" dirty="0" err="1" smtClean="0"/>
              <a:t>Valtiovarainministeriö</a:t>
            </a:r>
            <a:r>
              <a:rPr lang="en-US" sz="1400" dirty="0" smtClean="0"/>
              <a:t> </a:t>
            </a:r>
            <a:r>
              <a:rPr lang="en-US" sz="1400" dirty="0" err="1" smtClean="0"/>
              <a:t>asetti</a:t>
            </a:r>
            <a:r>
              <a:rPr lang="en-US" sz="1400" dirty="0" smtClean="0"/>
              <a:t> 18.6.2014 </a:t>
            </a:r>
            <a:r>
              <a:rPr lang="en-US" sz="1400" dirty="0" err="1" smtClean="0"/>
              <a:t>Kansallisen</a:t>
            </a:r>
            <a:r>
              <a:rPr lang="en-US" sz="1400" dirty="0" smtClean="0"/>
              <a:t> </a:t>
            </a:r>
            <a:r>
              <a:rPr lang="en-US" sz="1400" dirty="0" err="1" smtClean="0"/>
              <a:t>palveluarkkitehtuuriohjelman</a:t>
            </a:r>
            <a:r>
              <a:rPr lang="en-US" sz="1400" dirty="0" smtClean="0"/>
              <a:t> (</a:t>
            </a:r>
            <a:r>
              <a:rPr lang="en-US" sz="1400" dirty="0" err="1" smtClean="0"/>
              <a:t>KaPa</a:t>
            </a:r>
            <a:r>
              <a:rPr lang="en-US" sz="1400" dirty="0" smtClean="0"/>
              <a:t>, VM140:00/2013) </a:t>
            </a:r>
            <a:r>
              <a:rPr lang="en-US" sz="1400" dirty="0" err="1" smtClean="0"/>
              <a:t>hallituksen</a:t>
            </a:r>
            <a:r>
              <a:rPr lang="en-US" sz="1400" dirty="0" smtClean="0"/>
              <a:t> </a:t>
            </a:r>
            <a:r>
              <a:rPr lang="en-US" sz="1400" dirty="0" err="1" smtClean="0"/>
              <a:t>rakennepoliittisen</a:t>
            </a:r>
            <a:r>
              <a:rPr lang="en-US" sz="1400" dirty="0" smtClean="0"/>
              <a:t> </a:t>
            </a:r>
            <a:r>
              <a:rPr lang="en-US" sz="1400" dirty="0" err="1" smtClean="0"/>
              <a:t>ohjelman</a:t>
            </a:r>
            <a:r>
              <a:rPr lang="en-US" sz="1400" dirty="0" smtClean="0"/>
              <a:t> (29.8.2013) </a:t>
            </a:r>
            <a:r>
              <a:rPr lang="en-US" sz="1400" dirty="0" err="1" smtClean="0"/>
              <a:t>tavoitteiden</a:t>
            </a:r>
            <a:r>
              <a:rPr lang="en-US" sz="1400" dirty="0" smtClean="0"/>
              <a:t> </a:t>
            </a:r>
            <a:r>
              <a:rPr lang="en-US" sz="1400" dirty="0" err="1" smtClean="0"/>
              <a:t>toteuttamiseksi</a:t>
            </a:r>
            <a:r>
              <a:rPr lang="en-US" sz="1400" dirty="0" smtClean="0"/>
              <a:t>.</a:t>
            </a:r>
          </a:p>
          <a:p>
            <a:r>
              <a:rPr lang="fi-FI" sz="1400" dirty="0" smtClean="0"/>
              <a:t>Yhteisesti sovitut kehittämisen periaatteet (TEM ja VM):</a:t>
            </a:r>
          </a:p>
          <a:p>
            <a:pPr lvl="1"/>
            <a:r>
              <a:rPr lang="fi-FI" sz="1200" dirty="0" smtClean="0"/>
              <a:t>Asiakkaan näkökulmasta uusi </a:t>
            </a:r>
            <a:r>
              <a:rPr lang="fi-FI" sz="1200" dirty="0" err="1" smtClean="0"/>
              <a:t>Suomi.fi</a:t>
            </a:r>
            <a:r>
              <a:rPr lang="fi-FI" sz="1200" dirty="0" smtClean="0"/>
              <a:t> ja </a:t>
            </a:r>
            <a:r>
              <a:rPr lang="fi-FI" sz="1200" dirty="0" err="1" smtClean="0"/>
              <a:t>Yrityssuomi.fi-</a:t>
            </a:r>
            <a:r>
              <a:rPr lang="fi-FI" sz="1200" dirty="0" smtClean="0"/>
              <a:t> kokonaisuus ml. Oma </a:t>
            </a:r>
            <a:r>
              <a:rPr lang="fi-FI" sz="1200" dirty="0" err="1" smtClean="0"/>
              <a:t>Yritys-Suomi</a:t>
            </a:r>
            <a:r>
              <a:rPr lang="fi-FI" sz="1200" dirty="0" smtClean="0"/>
              <a:t> -kokonaisuus ovat yhdessä Palvelunäkymä</a:t>
            </a:r>
          </a:p>
          <a:p>
            <a:pPr lvl="1"/>
            <a:r>
              <a:rPr lang="fi-FI" sz="1200" dirty="0" smtClean="0"/>
              <a:t>Oma </a:t>
            </a:r>
            <a:r>
              <a:rPr lang="fi-FI" sz="1200" dirty="0" err="1" smtClean="0"/>
              <a:t>Yritys-Suomi</a:t>
            </a:r>
            <a:r>
              <a:rPr lang="fi-FI" sz="1200" dirty="0" smtClean="0"/>
              <a:t> säilyy </a:t>
            </a:r>
            <a:r>
              <a:rPr lang="fi-FI" sz="1200" dirty="0" err="1" smtClean="0"/>
              <a:t>TEMin</a:t>
            </a:r>
            <a:r>
              <a:rPr lang="fi-FI" sz="1200" dirty="0" smtClean="0"/>
              <a:t> vastuulla yritysten asiointipalveluja kokoavana palveluna</a:t>
            </a:r>
          </a:p>
          <a:p>
            <a:pPr lvl="1"/>
            <a:r>
              <a:rPr lang="fi-FI" sz="1200" dirty="0" smtClean="0"/>
              <a:t>Nykyisellä alustalla ja konseptilla oleva julkinen </a:t>
            </a:r>
            <a:r>
              <a:rPr lang="fi-FI" sz="1200" dirty="0" err="1" smtClean="0"/>
              <a:t>Yritys-Suomi</a:t>
            </a:r>
            <a:r>
              <a:rPr lang="fi-FI" sz="1200" dirty="0" smtClean="0"/>
              <a:t> siirtyy yhteiselle alustalle erikseen sovittavalla aikataululla</a:t>
            </a:r>
          </a:p>
          <a:p>
            <a:pPr lvl="1"/>
            <a:r>
              <a:rPr lang="fi-FI" sz="1200" dirty="0" smtClean="0"/>
              <a:t>Jatketaan uudella vaihteella määrittely- ja kehittämistyötä Palvelunäkymien aikaan saamiseksi</a:t>
            </a:r>
          </a:p>
          <a:p>
            <a:pPr lvl="1"/>
            <a:r>
              <a:rPr lang="fi-FI" sz="1200" dirty="0" smtClean="0"/>
              <a:t>Työtä tehdään </a:t>
            </a:r>
            <a:r>
              <a:rPr lang="fi-FI" sz="1200" dirty="0" err="1" smtClean="0"/>
              <a:t>VRK/Suomi.fi/KEHA/Yrityssuomi.fi</a:t>
            </a:r>
            <a:r>
              <a:rPr lang="fi-FI" sz="1200" dirty="0" smtClean="0"/>
              <a:t> linjalla yhtenä joukkona, yhteisen tavoitetilan eteen, </a:t>
            </a:r>
          </a:p>
          <a:p>
            <a:pPr lvl="1"/>
            <a:r>
              <a:rPr lang="fi-FI" sz="1200" dirty="0" smtClean="0"/>
              <a:t>Työtä ohjaavassa roolissa ovat VM ja TEM</a:t>
            </a:r>
          </a:p>
          <a:p>
            <a:pPr lvl="1"/>
            <a:r>
              <a:rPr lang="fi-FI" sz="1200" dirty="0" smtClean="0"/>
              <a:t>Palvelunäkymistä johtuvat muutostarpeet rahoitetaan </a:t>
            </a:r>
            <a:r>
              <a:rPr lang="fi-FI" sz="1200" dirty="0" err="1" smtClean="0"/>
              <a:t>KaPa</a:t>
            </a:r>
            <a:r>
              <a:rPr lang="fi-FI" sz="1200" dirty="0" smtClean="0"/>
              <a:t> –ohjelmasta </a:t>
            </a:r>
            <a:endParaRPr lang="en-US" sz="1200" dirty="0" smtClean="0"/>
          </a:p>
          <a:p>
            <a:r>
              <a:rPr lang="fi-FI" sz="1400" dirty="0" err="1" smtClean="0"/>
              <a:t>ELYjen</a:t>
            </a:r>
            <a:r>
              <a:rPr lang="fi-FI" sz="1400" dirty="0" smtClean="0"/>
              <a:t> ja TE- toimistojen yrityksiä koskevat asiointipalvelut tulisi integroida Oma </a:t>
            </a:r>
            <a:r>
              <a:rPr lang="fi-FI" sz="1400" dirty="0" err="1" smtClean="0"/>
              <a:t>Yritys-Suomi-</a:t>
            </a:r>
            <a:r>
              <a:rPr lang="fi-FI" sz="1400" dirty="0" smtClean="0"/>
              <a:t> palveluihin siten, että keskeinen palvelujen tarjonta tapahtuu OYS- palvelun kautta ja palvelut ovat siten löydettävissä nykyisen </a:t>
            </a:r>
            <a:r>
              <a:rPr lang="fi-FI" sz="1400" dirty="0" err="1" smtClean="0"/>
              <a:t>Yritys-Suomen</a:t>
            </a:r>
            <a:r>
              <a:rPr lang="fi-FI" sz="1400" dirty="0" smtClean="0"/>
              <a:t> ja tulevan Yrityksen palvelunäkymän kautta.</a:t>
            </a:r>
          </a:p>
          <a:p>
            <a:endParaRPr lang="fi-FI" sz="1400" dirty="0">
              <a:solidFill>
                <a:srgbClr val="FF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/>
                </a:solidFill>
              </a:rPr>
              <a:t>	</a:t>
            </a:r>
            <a:endParaRPr lang="fi-FI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/>
          <p:cNvSpPr/>
          <p:nvPr/>
        </p:nvSpPr>
        <p:spPr>
          <a:xfrm>
            <a:off x="4355976" y="1844824"/>
            <a:ext cx="3384376" cy="40140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FFFFFF"/>
                </a:solidFill>
              </a:rPr>
              <a:t>Iskukykyinen ELY 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srgbClr val="FFFFFF"/>
                </a:solidFill>
              </a:rPr>
              <a:t>-</a:t>
            </a:r>
            <a:r>
              <a:rPr lang="fi-FI" b="1" dirty="0" smtClean="0">
                <a:solidFill>
                  <a:srgbClr val="FFFFFF"/>
                </a:solidFill>
              </a:rPr>
              <a:t>ohjelma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 smtClean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5" name="Suorakulmainen kolmio 44"/>
          <p:cNvSpPr/>
          <p:nvPr/>
        </p:nvSpPr>
        <p:spPr>
          <a:xfrm rot="16200000">
            <a:off x="3974878" y="2237421"/>
            <a:ext cx="3995668" cy="32472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7524329" y="1844824"/>
            <a:ext cx="1233620" cy="4014058"/>
          </a:xfrm>
          <a:prstGeom prst="roundRect">
            <a:avLst>
              <a:gd name="adj" fmla="val 14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 smtClean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srgbClr val="FFFFFF"/>
                </a:solidFill>
              </a:rPr>
              <a:t>ELY palvelut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b="1" dirty="0">
              <a:solidFill>
                <a:srgbClr val="FFFFFF"/>
              </a:solidFill>
            </a:endParaRPr>
          </a:p>
        </p:txBody>
      </p:sp>
      <p:graphicFrame>
        <p:nvGraphicFramePr>
          <p:cNvPr id="22" name="Object 21" hidden="1"/>
          <p:cNvGraphicFramePr>
            <a:graphicFrameLocks noChangeAspect="1"/>
          </p:cNvGraphicFramePr>
          <p:nvPr>
            <p:extLst/>
          </p:nvPr>
        </p:nvGraphicFramePr>
        <p:xfrm>
          <a:off x="1590" y="265238"/>
          <a:ext cx="1587" cy="1465"/>
        </p:xfrm>
        <a:graphic>
          <a:graphicData uri="http://schemas.openxmlformats.org/presentationml/2006/ole">
            <p:oleObj spid="_x0000_s3095" name="think-cell Slide" r:id="rId4" imgW="360" imgH="360" progId="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259632" y="1844824"/>
            <a:ext cx="2592288" cy="37600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>
                <a:solidFill>
                  <a:srgbClr val="FFFFFF"/>
                </a:solidFill>
              </a:rPr>
              <a:t>IE </a:t>
            </a:r>
            <a:r>
              <a:rPr lang="fi-FI" sz="1400" b="1" dirty="0" err="1">
                <a:solidFill>
                  <a:srgbClr val="FFFFFF"/>
                </a:solidFill>
              </a:rPr>
              <a:t>-toimeenpanovaihe</a:t>
            </a:r>
            <a:r>
              <a:rPr lang="fi-FI" sz="1400" b="1" dirty="0">
                <a:solidFill>
                  <a:srgbClr val="FFFFFF"/>
                </a:solidFill>
              </a:rPr>
              <a:t> 4/2013-3/2015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71600" y="6021288"/>
            <a:ext cx="7197547" cy="1839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1600" y="5877272"/>
            <a:ext cx="0" cy="299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779912" y="5877272"/>
            <a:ext cx="0" cy="299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71600" y="602128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200" b="1" dirty="0">
                <a:solidFill>
                  <a:srgbClr val="003883"/>
                </a:solidFill>
                <a:latin typeface="Arial"/>
                <a:cs typeface="+mn-cs"/>
              </a:rPr>
              <a:t>3/2013</a:t>
            </a:r>
            <a:endParaRPr lang="en-US" sz="1200" b="1" dirty="0">
              <a:solidFill>
                <a:srgbClr val="003883"/>
              </a:solidFill>
              <a:latin typeface="Arial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1840" y="6165304"/>
            <a:ext cx="136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1" dirty="0">
                <a:solidFill>
                  <a:srgbClr val="003883"/>
                </a:solidFill>
                <a:latin typeface="Arial"/>
                <a:cs typeface="+mn-cs"/>
              </a:rPr>
              <a:t>1/ 2015</a:t>
            </a:r>
            <a:endParaRPr lang="en-US" sz="1200" b="1" dirty="0">
              <a:solidFill>
                <a:srgbClr val="003883"/>
              </a:solidFill>
              <a:latin typeface="Arial"/>
              <a:cs typeface="+mn-cs"/>
            </a:endParaRPr>
          </a:p>
        </p:txBody>
      </p:sp>
      <p:sp>
        <p:nvSpPr>
          <p:cNvPr id="44" name="Viisikulmio 43"/>
          <p:cNvSpPr/>
          <p:nvPr/>
        </p:nvSpPr>
        <p:spPr>
          <a:xfrm>
            <a:off x="1259632" y="2276872"/>
            <a:ext cx="2592288" cy="48463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srgbClr val="FFFFFF"/>
                </a:solidFill>
              </a:rPr>
              <a:t>OSY</a:t>
            </a:r>
          </a:p>
        </p:txBody>
      </p:sp>
      <p:sp>
        <p:nvSpPr>
          <p:cNvPr id="46" name="Viisikulmio 45"/>
          <p:cNvSpPr/>
          <p:nvPr/>
        </p:nvSpPr>
        <p:spPr>
          <a:xfrm>
            <a:off x="1259632" y="2852936"/>
            <a:ext cx="2448272" cy="48463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srgbClr val="FFFFFF"/>
                </a:solidFill>
              </a:rPr>
              <a:t>KEHA</a:t>
            </a:r>
          </a:p>
        </p:txBody>
      </p:sp>
      <p:sp>
        <p:nvSpPr>
          <p:cNvPr id="54" name="Viisikulmio 53"/>
          <p:cNvSpPr/>
          <p:nvPr/>
        </p:nvSpPr>
        <p:spPr>
          <a:xfrm>
            <a:off x="1259632" y="4581128"/>
            <a:ext cx="1728192" cy="48463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FFFFFF"/>
                </a:solidFill>
              </a:rPr>
              <a:t>Erikoistumiset 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FFFFFF"/>
                </a:solidFill>
              </a:rPr>
              <a:t>keskittämiset</a:t>
            </a:r>
          </a:p>
        </p:txBody>
      </p:sp>
      <p:sp>
        <p:nvSpPr>
          <p:cNvPr id="55" name="Viisikulmio 54"/>
          <p:cNvSpPr/>
          <p:nvPr/>
        </p:nvSpPr>
        <p:spPr>
          <a:xfrm>
            <a:off x="1259632" y="5157192"/>
            <a:ext cx="1224136" cy="48463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srgbClr val="FFFFFF"/>
                </a:solidFill>
              </a:rPr>
              <a:t>Maksu-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>
                <a:solidFill>
                  <a:srgbClr val="FFFFFF"/>
                </a:solidFill>
              </a:rPr>
              <a:t>politiikka</a:t>
            </a:r>
          </a:p>
        </p:txBody>
      </p:sp>
      <p:cxnSp>
        <p:nvCxnSpPr>
          <p:cNvPr id="56" name="Straight Connector 60"/>
          <p:cNvCxnSpPr/>
          <p:nvPr/>
        </p:nvCxnSpPr>
        <p:spPr>
          <a:xfrm>
            <a:off x="2483768" y="5877272"/>
            <a:ext cx="0" cy="299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64"/>
          <p:cNvSpPr txBox="1"/>
          <p:nvPr/>
        </p:nvSpPr>
        <p:spPr>
          <a:xfrm>
            <a:off x="1835696" y="6165304"/>
            <a:ext cx="136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1" dirty="0">
                <a:solidFill>
                  <a:srgbClr val="003883"/>
                </a:solidFill>
                <a:latin typeface="Arial"/>
                <a:cs typeface="+mn-cs"/>
              </a:rPr>
              <a:t>1/2014</a:t>
            </a:r>
            <a:endParaRPr lang="en-US" sz="1200" b="1" dirty="0">
              <a:solidFill>
                <a:srgbClr val="003883"/>
              </a:solidFill>
              <a:latin typeface="Arial"/>
              <a:cs typeface="+mn-cs"/>
            </a:endParaRPr>
          </a:p>
        </p:txBody>
      </p:sp>
      <p:cxnSp>
        <p:nvCxnSpPr>
          <p:cNvPr id="58" name="Straight Connector 60"/>
          <p:cNvCxnSpPr/>
          <p:nvPr/>
        </p:nvCxnSpPr>
        <p:spPr>
          <a:xfrm>
            <a:off x="5076056" y="5877272"/>
            <a:ext cx="0" cy="299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64"/>
          <p:cNvSpPr txBox="1"/>
          <p:nvPr/>
        </p:nvSpPr>
        <p:spPr>
          <a:xfrm>
            <a:off x="4355976" y="6165304"/>
            <a:ext cx="136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1" dirty="0">
                <a:solidFill>
                  <a:srgbClr val="003883"/>
                </a:solidFill>
                <a:latin typeface="Arial"/>
                <a:cs typeface="+mn-cs"/>
              </a:rPr>
              <a:t>1/2016</a:t>
            </a:r>
            <a:endParaRPr lang="en-US" sz="1200" b="1" dirty="0">
              <a:solidFill>
                <a:srgbClr val="003883"/>
              </a:solidFill>
              <a:latin typeface="Arial"/>
              <a:cs typeface="+mn-cs"/>
            </a:endParaRPr>
          </a:p>
        </p:txBody>
      </p:sp>
      <p:sp>
        <p:nvSpPr>
          <p:cNvPr id="64" name="Suorakulmio 63"/>
          <p:cNvSpPr/>
          <p:nvPr/>
        </p:nvSpPr>
        <p:spPr>
          <a:xfrm>
            <a:off x="5436096" y="576064"/>
            <a:ext cx="3312368" cy="692696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err="1">
                <a:solidFill>
                  <a:prstClr val="black"/>
                </a:solidFill>
              </a:rPr>
              <a:t>ELY-keskuksia</a:t>
            </a:r>
            <a:r>
              <a:rPr lang="fi-FI" sz="1400" b="1" dirty="0">
                <a:solidFill>
                  <a:prstClr val="black"/>
                </a:solidFill>
              </a:rPr>
              <a:t> ohjaavien tahojen ehdotukset sopeutustoimiksi </a:t>
            </a:r>
          </a:p>
        </p:txBody>
      </p:sp>
      <p:cxnSp>
        <p:nvCxnSpPr>
          <p:cNvPr id="26" name="Straight Connector 60"/>
          <p:cNvCxnSpPr/>
          <p:nvPr/>
        </p:nvCxnSpPr>
        <p:spPr>
          <a:xfrm>
            <a:off x="6444208" y="5877272"/>
            <a:ext cx="0" cy="299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4"/>
          <p:cNvSpPr txBox="1"/>
          <p:nvPr/>
        </p:nvSpPr>
        <p:spPr>
          <a:xfrm>
            <a:off x="5796136" y="6165304"/>
            <a:ext cx="136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1" dirty="0">
                <a:solidFill>
                  <a:srgbClr val="003883"/>
                </a:solidFill>
                <a:latin typeface="Arial"/>
                <a:cs typeface="+mn-cs"/>
              </a:rPr>
              <a:t>1/2017</a:t>
            </a:r>
            <a:endParaRPr lang="en-US" sz="1200" b="1" dirty="0">
              <a:solidFill>
                <a:srgbClr val="003883"/>
              </a:solidFill>
              <a:latin typeface="Arial"/>
              <a:cs typeface="+mn-cs"/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7164288" y="6165304"/>
            <a:ext cx="136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b="1" dirty="0">
                <a:solidFill>
                  <a:srgbClr val="003883"/>
                </a:solidFill>
                <a:latin typeface="Arial"/>
                <a:cs typeface="+mn-cs"/>
              </a:rPr>
              <a:t>1/2018</a:t>
            </a:r>
            <a:endParaRPr lang="en-US" sz="1200" b="1" dirty="0">
              <a:solidFill>
                <a:srgbClr val="003883"/>
              </a:solidFill>
              <a:latin typeface="Arial"/>
              <a:cs typeface="+mn-cs"/>
            </a:endParaRPr>
          </a:p>
        </p:txBody>
      </p:sp>
      <p:cxnSp>
        <p:nvCxnSpPr>
          <p:cNvPr id="30" name="Straight Connector 60"/>
          <p:cNvCxnSpPr/>
          <p:nvPr/>
        </p:nvCxnSpPr>
        <p:spPr>
          <a:xfrm>
            <a:off x="7812360" y="5877272"/>
            <a:ext cx="0" cy="299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Viisikulmio 34"/>
          <p:cNvSpPr/>
          <p:nvPr/>
        </p:nvSpPr>
        <p:spPr>
          <a:xfrm>
            <a:off x="4221445" y="3429000"/>
            <a:ext cx="3672408" cy="49013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 err="1">
                <a:solidFill>
                  <a:prstClr val="black"/>
                </a:solidFill>
              </a:rPr>
              <a:t>eELY</a:t>
            </a:r>
            <a:r>
              <a:rPr lang="fi-FI" sz="1600" dirty="0">
                <a:solidFill>
                  <a:prstClr val="black"/>
                </a:solidFill>
              </a:rPr>
              <a:t> </a:t>
            </a:r>
            <a:r>
              <a:rPr lang="fi-FI" sz="1600" dirty="0" smtClean="0">
                <a:solidFill>
                  <a:prstClr val="black"/>
                </a:solidFill>
              </a:rPr>
              <a:t>2.1 </a:t>
            </a:r>
            <a:endParaRPr lang="fi-FI" sz="1600" dirty="0">
              <a:solidFill>
                <a:prstClr val="black"/>
              </a:solidFill>
            </a:endParaRPr>
          </a:p>
        </p:txBody>
      </p:sp>
      <p:sp>
        <p:nvSpPr>
          <p:cNvPr id="37" name="Viisikulmio 36"/>
          <p:cNvSpPr/>
          <p:nvPr/>
        </p:nvSpPr>
        <p:spPr>
          <a:xfrm>
            <a:off x="4365462" y="4581128"/>
            <a:ext cx="3446897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</a:rPr>
              <a:t>Asiakaslähtöisen ja moni- paikkaisen toimintamallin kehitys</a:t>
            </a:r>
            <a:endParaRPr lang="fi-FI" sz="1600" dirty="0">
              <a:solidFill>
                <a:prstClr val="black"/>
              </a:solidFill>
            </a:endParaRPr>
          </a:p>
        </p:txBody>
      </p:sp>
      <p:sp>
        <p:nvSpPr>
          <p:cNvPr id="39" name="Viisikulmio 38"/>
          <p:cNvSpPr/>
          <p:nvPr/>
        </p:nvSpPr>
        <p:spPr>
          <a:xfrm>
            <a:off x="4355976" y="5157190"/>
            <a:ext cx="3456383" cy="48463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prstClr val="black"/>
                </a:solidFill>
              </a:rPr>
              <a:t>ELY hankintojen sähköistäminen </a:t>
            </a:r>
          </a:p>
        </p:txBody>
      </p:sp>
      <p:sp>
        <p:nvSpPr>
          <p:cNvPr id="40" name="Viisikulmio 39"/>
          <p:cNvSpPr/>
          <p:nvPr/>
        </p:nvSpPr>
        <p:spPr>
          <a:xfrm>
            <a:off x="4355976" y="2852912"/>
            <a:ext cx="3456384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</a:rPr>
              <a:t>ELY-palveluiden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 smtClean="0">
                <a:solidFill>
                  <a:prstClr val="black"/>
                </a:solidFill>
              </a:rPr>
              <a:t>kehittäminen ja tuotanto</a:t>
            </a:r>
            <a:endParaRPr lang="fi-FI" sz="1600" dirty="0">
              <a:solidFill>
                <a:prstClr val="black"/>
              </a:solidFill>
            </a:endParaRPr>
          </a:p>
        </p:txBody>
      </p:sp>
      <p:sp>
        <p:nvSpPr>
          <p:cNvPr id="48" name="Viisikulmio 47"/>
          <p:cNvSpPr/>
          <p:nvPr/>
        </p:nvSpPr>
        <p:spPr>
          <a:xfrm>
            <a:off x="3419872" y="4005064"/>
            <a:ext cx="4392488" cy="4846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black"/>
                </a:solidFill>
              </a:rPr>
              <a:t>ASPA</a:t>
            </a:r>
            <a:r>
              <a:rPr lang="fi-FI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7" name="Viisikulmio 46"/>
          <p:cNvSpPr/>
          <p:nvPr/>
        </p:nvSpPr>
        <p:spPr>
          <a:xfrm>
            <a:off x="1259632" y="4005064"/>
            <a:ext cx="2448272" cy="4846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srgbClr val="FFFFFF"/>
                </a:solidFill>
              </a:rPr>
              <a:t>ASPA</a:t>
            </a:r>
          </a:p>
        </p:txBody>
      </p:sp>
      <p:sp>
        <p:nvSpPr>
          <p:cNvPr id="49" name="Pyöristetty suorakulmio 48"/>
          <p:cNvSpPr/>
          <p:nvPr/>
        </p:nvSpPr>
        <p:spPr>
          <a:xfrm>
            <a:off x="3491880" y="908720"/>
            <a:ext cx="11521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rgbClr val="FFFFFF"/>
                </a:solidFill>
              </a:rPr>
              <a:t>Päätös </a:t>
            </a:r>
            <a:r>
              <a:rPr lang="fi-FI" sz="1200" dirty="0" err="1" smtClean="0">
                <a:solidFill>
                  <a:srgbClr val="FFFFFF"/>
                </a:solidFill>
              </a:rPr>
              <a:t>ELY-palveluista</a:t>
            </a:r>
            <a:endParaRPr lang="fi-FI" sz="1200" dirty="0">
              <a:solidFill>
                <a:srgbClr val="FFFFFF"/>
              </a:solidFill>
            </a:endParaRPr>
          </a:p>
        </p:txBody>
      </p:sp>
      <p:sp>
        <p:nvSpPr>
          <p:cNvPr id="50" name="Pyöristetty suorakulmio 49"/>
          <p:cNvSpPr/>
          <p:nvPr/>
        </p:nvSpPr>
        <p:spPr>
          <a:xfrm>
            <a:off x="3491880" y="1340768"/>
            <a:ext cx="1224136" cy="360040"/>
          </a:xfrm>
          <a:prstGeom prst="roundRect">
            <a:avLst/>
          </a:prstGeom>
          <a:solidFill>
            <a:srgbClr val="1C7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rgbClr val="FFFFFF"/>
                </a:solidFill>
              </a:rPr>
              <a:t>IE2 –ohjelman valmistelu</a:t>
            </a:r>
            <a:endParaRPr lang="fi-FI" sz="1200" dirty="0">
              <a:solidFill>
                <a:srgbClr val="FFFFFF"/>
              </a:solidFill>
            </a:endParaRPr>
          </a:p>
        </p:txBody>
      </p:sp>
      <p:sp>
        <p:nvSpPr>
          <p:cNvPr id="33" name="Viisikulmio 32"/>
          <p:cNvSpPr/>
          <p:nvPr/>
        </p:nvSpPr>
        <p:spPr>
          <a:xfrm>
            <a:off x="1259631" y="3429000"/>
            <a:ext cx="3233807" cy="48463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 err="1">
                <a:solidFill>
                  <a:srgbClr val="FFFFFF"/>
                </a:solidFill>
              </a:rPr>
              <a:t>eELY</a:t>
            </a:r>
            <a:r>
              <a:rPr lang="fi-FI" sz="1600" dirty="0">
                <a:solidFill>
                  <a:srgbClr val="FFFFFF"/>
                </a:solidFill>
              </a:rPr>
              <a:t> 2.0</a:t>
            </a:r>
          </a:p>
        </p:txBody>
      </p:sp>
      <p:sp>
        <p:nvSpPr>
          <p:cNvPr id="62" name="Suorakulmio 61"/>
          <p:cNvSpPr/>
          <p:nvPr/>
        </p:nvSpPr>
        <p:spPr>
          <a:xfrm>
            <a:off x="3419872" y="1844824"/>
            <a:ext cx="936104" cy="417646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179512" y="188640"/>
            <a:ext cx="4041933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61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556792"/>
            <a:ext cx="7782694" cy="3937050"/>
          </a:xfrm>
        </p:spPr>
        <p:txBody>
          <a:bodyPr/>
          <a:lstStyle/>
          <a:p>
            <a:pPr marL="914271" lvl="1" indent="-457200">
              <a:buFont typeface="+mj-lt"/>
              <a:buAutoNum type="arabicPeriod"/>
            </a:pPr>
            <a:r>
              <a:rPr lang="fi-FI" sz="1800" b="1" dirty="0" smtClean="0"/>
              <a:t>Tarkennetaan palvelut ja laaditaan palvelukuvaukset, joissa kuvataan palvelukanavat ja asiakassegmentit</a:t>
            </a:r>
          </a:p>
          <a:p>
            <a:pPr lvl="2"/>
            <a:r>
              <a:rPr lang="fi-FI" sz="1600" dirty="0" smtClean="0"/>
              <a:t>Valitaan palvelukuvausten laatimiselle </a:t>
            </a:r>
            <a:r>
              <a:rPr lang="fi-FI" sz="1600" dirty="0"/>
              <a:t>laajasti sovellettava </a:t>
            </a:r>
            <a:r>
              <a:rPr lang="fi-FI" sz="1600" dirty="0" smtClean="0"/>
              <a:t>toimintatapa ottamalla huomioon jo käynnissä oleva kehittämistyö (</a:t>
            </a:r>
            <a:r>
              <a:rPr lang="fi-FI" sz="1600" dirty="0" err="1" smtClean="0"/>
              <a:t>Yritys-Suomi</a:t>
            </a:r>
            <a:r>
              <a:rPr lang="fi-FI" sz="1600" dirty="0" smtClean="0"/>
              <a:t>, ympäristöhallinnon toimintamallityö)</a:t>
            </a:r>
          </a:p>
          <a:p>
            <a:pPr lvl="2"/>
            <a:r>
              <a:rPr lang="fi-FI" sz="1600" dirty="0" err="1" smtClean="0"/>
              <a:t>Yhteinäinen</a:t>
            </a:r>
            <a:r>
              <a:rPr lang="fi-FI" sz="1600" dirty="0" smtClean="0"/>
              <a:t> malli </a:t>
            </a:r>
            <a:r>
              <a:rPr lang="fi-FI" sz="1600" dirty="0" err="1" smtClean="0"/>
              <a:t>VMn</a:t>
            </a:r>
            <a:r>
              <a:rPr lang="fi-FI" sz="1600" dirty="0" smtClean="0"/>
              <a:t> Kansallinen palveluarkkitehtuurin tietomalli joka pohjautuu JHS 183 –suositukseen (julkisen hallinnon palvelujen tietomalli ja ryhmittely verkkopalveluissa)</a:t>
            </a:r>
          </a:p>
          <a:p>
            <a:pPr lvl="2"/>
            <a:r>
              <a:rPr lang="fi-FI" sz="1600" dirty="0" smtClean="0"/>
              <a:t>ELY-palvelut ovat kehittyvä käsite joka muovautuu vielä tässä vaiheessa</a:t>
            </a:r>
          </a:p>
          <a:p>
            <a:pPr marL="914145" lvl="2" indent="0">
              <a:buNone/>
            </a:pPr>
            <a:endParaRPr lang="fi-FI" sz="1600" dirty="0" smtClean="0"/>
          </a:p>
          <a:p>
            <a:pPr marL="914271" lvl="1" indent="-457200">
              <a:buFont typeface="+mj-lt"/>
              <a:buAutoNum type="arabicPeriod"/>
            </a:pPr>
            <a:r>
              <a:rPr lang="fi-FI" sz="1800" b="1" dirty="0" smtClean="0"/>
              <a:t>Rakennetaan uuden toimintatavan vaatimaa sähköistä asiointia, verkkopalvelua, asiakasneuvontaa sekä tietojärjestelmiä.</a:t>
            </a:r>
          </a:p>
          <a:p>
            <a:pPr lvl="2"/>
            <a:r>
              <a:rPr lang="fi-FI" sz="1600" dirty="0" smtClean="0"/>
              <a:t>ELY-palveluiden </a:t>
            </a:r>
            <a:r>
              <a:rPr lang="fi-FI" sz="1600" dirty="0"/>
              <a:t>palvelukuvaukset tuottavat toimeksiantoja </a:t>
            </a:r>
            <a:r>
              <a:rPr lang="fi-FI" sz="1600" dirty="0" smtClean="0"/>
              <a:t>eELY </a:t>
            </a:r>
            <a:r>
              <a:rPr lang="fi-FI" sz="1600" dirty="0"/>
              <a:t>2.1-hankkeelle ja </a:t>
            </a:r>
            <a:r>
              <a:rPr lang="fi-FI" sz="1600" dirty="0" err="1"/>
              <a:t>ASPAt</a:t>
            </a:r>
            <a:r>
              <a:rPr lang="fi-FI" sz="1600" dirty="0"/>
              <a:t> –</a:t>
            </a:r>
            <a:r>
              <a:rPr lang="fi-FI" sz="1600" dirty="0" smtClean="0"/>
              <a:t>hankkeelle</a:t>
            </a:r>
          </a:p>
          <a:p>
            <a:pPr lvl="2"/>
            <a:r>
              <a:rPr lang="fi-FI" sz="1600" dirty="0" smtClean="0"/>
              <a:t>IE2 hankehallinta ja päätöksenteko tukee toimintaa</a:t>
            </a:r>
            <a:endParaRPr lang="fi-FI" sz="1600" dirty="0"/>
          </a:p>
          <a:p>
            <a:pPr lvl="2"/>
            <a:r>
              <a:rPr lang="fi-FI" sz="1600" dirty="0"/>
              <a:t>ELY-palveluiden palvelutuotanto </a:t>
            </a:r>
            <a:r>
              <a:rPr lang="fi-FI" sz="1600" dirty="0" smtClean="0"/>
              <a:t>varmistetaan</a:t>
            </a: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82284-112A-4200-A38D-E9DFDFFCC923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88984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7776864" cy="64294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schemeClr val="accent1"/>
                </a:solidFill>
              </a:rPr>
              <a:t>HANKE 1. </a:t>
            </a:r>
            <a:r>
              <a:rPr lang="fi-FI" dirty="0" err="1" smtClean="0">
                <a:solidFill>
                  <a:prstClr val="black"/>
                </a:solidFill>
              </a:rPr>
              <a:t>ELY-palveluiden</a:t>
            </a:r>
            <a:r>
              <a:rPr lang="fi-FI" dirty="0" smtClean="0">
                <a:solidFill>
                  <a:prstClr val="black"/>
                </a:solidFill>
              </a:rPr>
              <a:t> kehittäminen ja tuotanto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6864" cy="642942"/>
          </a:xfrm>
        </p:spPr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HANKE 2. </a:t>
            </a:r>
            <a:r>
              <a:rPr lang="fi-FI" dirty="0" err="1" smtClean="0"/>
              <a:t>eELY</a:t>
            </a:r>
            <a:r>
              <a:rPr lang="fi-FI" dirty="0" smtClean="0"/>
              <a:t> 2.1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628800"/>
            <a:ext cx="7782694" cy="39370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ELY asiakkuuksien kehittäminen</a:t>
            </a:r>
          </a:p>
          <a:p>
            <a:pPr lvl="1"/>
            <a:r>
              <a:rPr lang="fi-FI" sz="1600" dirty="0" smtClean="0"/>
              <a:t>Mm. Yritystukien sähköinen asiointi 2015 – 2018; Asiakastiedon ja tapahtumatietovarannon hyödyntäminen</a:t>
            </a:r>
          </a:p>
          <a:p>
            <a:pPr lvl="1"/>
            <a:r>
              <a:rPr lang="fi-FI" sz="1600" dirty="0" smtClean="0"/>
              <a:t>Vahva kytkentä </a:t>
            </a:r>
            <a:r>
              <a:rPr lang="fi-FI" sz="1600" dirty="0" err="1" smtClean="0"/>
              <a:t>ASPAt</a:t>
            </a:r>
            <a:r>
              <a:rPr lang="fi-FI" sz="1600" dirty="0" smtClean="0"/>
              <a:t> –hankkeeseen</a:t>
            </a:r>
          </a:p>
          <a:p>
            <a:pPr lvl="1">
              <a:buNone/>
            </a:pPr>
            <a:endParaRPr lang="fi-FI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 smtClean="0"/>
              <a:t>ELY-palveluiden</a:t>
            </a:r>
            <a:r>
              <a:rPr lang="fi-FI" sz="2000" dirty="0" smtClean="0"/>
              <a:t> muotoilu</a:t>
            </a:r>
          </a:p>
          <a:p>
            <a:pPr lvl="1"/>
            <a:r>
              <a:rPr lang="fi-FI" sz="1600" dirty="0" err="1" smtClean="0"/>
              <a:t>ELY-palvelut</a:t>
            </a:r>
            <a:r>
              <a:rPr lang="fi-FI" sz="1600" dirty="0" smtClean="0"/>
              <a:t> -hankkeesta tulevat tarpeet</a:t>
            </a:r>
          </a:p>
          <a:p>
            <a:pPr lvl="1"/>
            <a:r>
              <a:rPr lang="fi-FI" sz="1600" dirty="0" smtClean="0"/>
              <a:t>Mm. Hankintojen sähköistäminen, Lupa- ja valvontapalveluiden toimintamalli ja sähköistys, </a:t>
            </a:r>
            <a:r>
              <a:rPr lang="fi-FI" sz="1600" dirty="0" err="1" smtClean="0"/>
              <a:t>VAHTI-järjestelmän</a:t>
            </a:r>
            <a:r>
              <a:rPr lang="fi-FI" sz="1600" dirty="0" smtClean="0"/>
              <a:t> kehittäminen</a:t>
            </a:r>
          </a:p>
          <a:p>
            <a:pPr lvl="1"/>
            <a:endParaRPr lang="fi-FI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Sähköistämisen peruspilareiden kehitys</a:t>
            </a:r>
          </a:p>
          <a:p>
            <a:pPr lvl="1"/>
            <a:r>
              <a:rPr lang="fi-FI" sz="1600" dirty="0" smtClean="0"/>
              <a:t>Mm. </a:t>
            </a:r>
            <a:r>
              <a:rPr lang="fi-FI" sz="1600" dirty="0" err="1" smtClean="0"/>
              <a:t>ELY-arkkitehtuuri</a:t>
            </a:r>
            <a:r>
              <a:rPr lang="fi-FI" sz="1600" dirty="0" smtClean="0"/>
              <a:t>, Uusi TOS, Sähköinen työskentelyalusta TAIMI,, SÄHKE 2 lupa, Dokumenttien hallinta</a:t>
            </a:r>
          </a:p>
          <a:p>
            <a:pPr lvl="1">
              <a:buNone/>
            </a:pPr>
            <a:endParaRPr lang="fi-FI" sz="1600" dirty="0" smtClean="0"/>
          </a:p>
          <a:p>
            <a:pPr>
              <a:buFont typeface="Wingdings" pitchFamily="2" charset="2"/>
              <a:buChar char="Ø"/>
            </a:pPr>
            <a:r>
              <a:rPr lang="fi-FI" sz="1800" b="1" dirty="0" smtClean="0"/>
              <a:t>Valtaosa ohjelman toteutukseen varatuista ICT- ja kehittämisinvestoinneista tullaan kohdentamaan </a:t>
            </a:r>
            <a:r>
              <a:rPr lang="fi-FI" sz="1800" b="1" dirty="0" err="1" smtClean="0"/>
              <a:t>eELY-hankkeen</a:t>
            </a:r>
            <a:r>
              <a:rPr lang="fi-FI" sz="1800" b="1" dirty="0" smtClean="0"/>
              <a:t> puitteissa toteutettaviin projekteihin.</a:t>
            </a:r>
          </a:p>
          <a:p>
            <a:pPr lvl="1"/>
            <a:endParaRPr lang="fi-FI" sz="18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82284-112A-4200-A38D-E9DFDFFCC923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85272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denmaan ELYn CAF ohjeistus Esimiesfoorumi 3.9.2013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eELY-toimintamallityö-Laajennettu ydinryhmä-18 3+kommentit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udenmaan ELYn CAF ohjeistus Esimiesfoorumi 3.9.2013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69E90C2A2E0B647BB4C6481E9461E28" ma:contentTypeVersion="1" ma:contentTypeDescription="Luo uusi asiakirja." ma:contentTypeScope="" ma:versionID="53162027a1a31c9410f9dae88a29522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340a008e99365d80b71206bae22299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826ED9-DB0D-479F-8960-935918B9A1BE}">
  <ds:schemaRefs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056277A-ACDB-4076-920B-95C687A85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B70DD07-0D2C-49D9-90C6-68CDFF98C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Uudenmaan ELYn CAF ohjeistus Esimiesfoorumi 3.9.2013</Template>
  <TotalTime>1440</TotalTime>
  <Words>964</Words>
  <Application>Microsoft Office PowerPoint</Application>
  <PresentationFormat>Näytössä katseltava diaesitys (4:3)</PresentationFormat>
  <Paragraphs>218</Paragraphs>
  <Slides>13</Slides>
  <Notes>1</Notes>
  <HiddenSlides>0</HiddenSlides>
  <MMClips>0</MMClips>
  <ScaleCrop>false</ScaleCrop>
  <HeadingPairs>
    <vt:vector size="6" baseType="variant"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Uudenmaan ELYn CAF ohjeistus Esimiesfoorumi 3.9.2013</vt:lpstr>
      <vt:lpstr>9_eELY-toimintamallityö-Laajennettu ydinryhmä-18 3+kommentit</vt:lpstr>
      <vt:lpstr>1_Uudenmaan ELYn CAF ohjeistus Esimiesfoorumi 3.9.2013</vt:lpstr>
      <vt:lpstr>think-cell Slide</vt:lpstr>
      <vt:lpstr>Dia 1</vt:lpstr>
      <vt:lpstr>Iskukykyinen ELY 2 -ohjelman tarkoitus ja tehtävät</vt:lpstr>
      <vt:lpstr>Hankesuunnitelmaa on käsitelty ja valmisteltu useilla foorumeilla: 4-6/2015</vt:lpstr>
      <vt:lpstr>Dia 4</vt:lpstr>
      <vt:lpstr>ELY-palvelut sopeutetaan kansalliseen palveluarkkitehtuuriin</vt:lpstr>
      <vt:lpstr>Rajapinnat YritysSuomi, kansallinen palveluarkkitehtuuri ja IE2 –ohjelman rajapinnat.</vt:lpstr>
      <vt:lpstr>Dia 7</vt:lpstr>
      <vt:lpstr>HANKE 1. ELY-palveluiden kehittäminen ja tuotanto</vt:lpstr>
      <vt:lpstr>HANKE 2. eELY 2.1</vt:lpstr>
      <vt:lpstr>HANKE3. ASPA kehittämishanke: uusi asiakaspalvelukeskus 2017</vt:lpstr>
      <vt:lpstr>HANKE 4. Asiakaslähtöisen ja monipaikkaisen toimintamallin kehitys (6-10/2015)</vt:lpstr>
      <vt:lpstr>HANKE 5. ELY hankintojen sähköistäminen</vt:lpstr>
      <vt:lpstr>Dia 13</vt:lpstr>
    </vt:vector>
  </TitlesOfParts>
  <Company>AVI ELY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A001722</dc:creator>
  <cp:lastModifiedBy>temlippove1</cp:lastModifiedBy>
  <cp:revision>102</cp:revision>
  <dcterms:created xsi:type="dcterms:W3CDTF">2015-04-09T11:48:03Z</dcterms:created>
  <dcterms:modified xsi:type="dcterms:W3CDTF">2015-06-09T07:46:31Z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0x010100B69E90C2A2E0B647BB4C6481E9461E28</vt:lpwstr>
  </property>
</Properties>
</file>