
<file path=[Content_Types].xml><?xml version="1.0" encoding="utf-8"?>
<Types xmlns="http://schemas.openxmlformats.org/package/2006/content-types">
  <Override PartName="/customXml/itemProps3.xml" ContentType="application/vnd.openxmlformats-officedocument.customXml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Default Extension="vml" ContentType="application/vnd.openxmlformats-officedocument.vmlDrawing"/>
  <Override PartName="/ppt/notesSlides/notesSlide6.xml" ContentType="application/vnd.openxmlformats-officedocument.presentationml.notesSlide+xml"/>
  <Override PartName="/ppt/notesSlides/notesSlide7.xml" ContentType="application/vnd.openxmlformats-officedocument.presentationml.notesSlide+xml"/>
  <Override PartName="/customXml/itemProps4.xml" ContentType="application/vnd.openxmlformats-officedocument.customXmlProperties+xml"/>
  <Override PartName="/ppt/slides/slide7.xml" ContentType="application/vnd.openxmlformats-officedocument.presentationml.slide+xml"/>
  <Override PartName="/ppt/slides/slide8.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customXml/itemProps2.xml" ContentType="application/vnd.openxmlformats-officedocument.customXml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Default Extension="bin" ContentType="application/vnd.openxmlformats-officedocument.oleObject"/>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Default Extension="emf" ContentType="image/x-emf"/>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5"/>
  </p:sldMasterIdLst>
  <p:notesMasterIdLst>
    <p:notesMasterId r:id="rId14"/>
  </p:notesMasterIdLst>
  <p:handoutMasterIdLst>
    <p:handoutMasterId r:id="rId15"/>
  </p:handoutMasterIdLst>
  <p:sldIdLst>
    <p:sldId id="280" r:id="rId6"/>
    <p:sldId id="305" r:id="rId7"/>
    <p:sldId id="294" r:id="rId8"/>
    <p:sldId id="295" r:id="rId9"/>
    <p:sldId id="296" r:id="rId10"/>
    <p:sldId id="297" r:id="rId11"/>
    <p:sldId id="298" r:id="rId12"/>
    <p:sldId id="299" r:id="rId13"/>
  </p:sldIdLst>
  <p:sldSz cx="9144000" cy="6858000" type="screen4x3"/>
  <p:notesSz cx="6805613" cy="9944100"/>
  <p:defaultTextStyle>
    <a:defPPr>
      <a:defRPr lang="fi-FI"/>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xmlns="">
        <p15:guide id="1" orient="horz" pos="164">
          <p15:clr>
            <a:srgbClr val="A4A3A4"/>
          </p15:clr>
        </p15:guide>
        <p15:guide id="2" pos="2880">
          <p15:clr>
            <a:srgbClr val="A4A3A4"/>
          </p15:clr>
        </p15:guide>
      </p15:sldGuideLst>
    </p:ext>
    <p:ext uri="{2D200454-40CA-4A62-9FC3-DE9A4176ACB9}">
      <p15:notesGuideLst xmlns:p15="http://schemas.microsoft.com/office/powerpoint/2012/main" xmlns="">
        <p15:guide id="1" orient="horz" pos="3132" userDrawn="1">
          <p15:clr>
            <a:srgbClr val="A4A3A4"/>
          </p15:clr>
        </p15:guide>
        <p15:guide id="2" pos="2144"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B6BF00"/>
    <a:srgbClr val="B0C688"/>
    <a:srgbClr val="F6A05F"/>
    <a:srgbClr val="9A9A9D"/>
    <a:srgbClr val="899DCE"/>
    <a:srgbClr val="779346"/>
    <a:srgbClr val="6C6C6C"/>
    <a:srgbClr val="D9640C"/>
    <a:srgbClr val="2C2C2D"/>
    <a:srgbClr val="FFFFFF"/>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926" autoAdjust="0"/>
    <p:restoredTop sz="90485" autoAdjust="0"/>
  </p:normalViewPr>
  <p:slideViewPr>
    <p:cSldViewPr>
      <p:cViewPr varScale="1">
        <p:scale>
          <a:sx n="64" d="100"/>
          <a:sy n="64" d="100"/>
        </p:scale>
        <p:origin x="-1746" y="-102"/>
      </p:cViewPr>
      <p:guideLst>
        <p:guide orient="horz" pos="164"/>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67" d="100"/>
          <a:sy n="67" d="100"/>
        </p:scale>
        <p:origin x="-1266" y="-120"/>
      </p:cViewPr>
      <p:guideLst>
        <p:guide orient="horz" pos="3132"/>
        <p:guide pos="2144"/>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handoutMaster" Target="handoutMasters/handoutMaster1.xml"/><Relationship Id="rId10" Type="http://schemas.openxmlformats.org/officeDocument/2006/relationships/slide" Target="slides/slide5.xml"/><Relationship Id="rId19" Type="http://schemas.openxmlformats.org/officeDocument/2006/relationships/tableStyles" Target="tableStyle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8.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8.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8.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8.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8.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8.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8.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7346" name="Rectangle 2"/>
          <p:cNvSpPr>
            <a:spLocks noGrp="1" noChangeArrowheads="1"/>
          </p:cNvSpPr>
          <p:nvPr>
            <p:ph type="hdr" sz="quarter"/>
          </p:nvPr>
        </p:nvSpPr>
        <p:spPr bwMode="auto">
          <a:xfrm>
            <a:off x="1" y="0"/>
            <a:ext cx="2922184" cy="517906"/>
          </a:xfrm>
          <a:prstGeom prst="rect">
            <a:avLst/>
          </a:prstGeom>
          <a:noFill/>
          <a:ln w="9525">
            <a:noFill/>
            <a:miter lim="800000"/>
            <a:headEnd/>
            <a:tailEnd/>
          </a:ln>
          <a:effectLst/>
        </p:spPr>
        <p:txBody>
          <a:bodyPr vert="horz" wrap="square" lIns="88335" tIns="44167" rIns="88335" bIns="44167" numCol="1" anchor="t" anchorCtr="0" compatLnSpc="1">
            <a:prstTxWarp prst="textNoShape">
              <a:avLst/>
            </a:prstTxWarp>
          </a:bodyPr>
          <a:lstStyle>
            <a:lvl1pPr defTabSz="883003">
              <a:defRPr sz="1300">
                <a:cs typeface="+mn-cs"/>
              </a:defRPr>
            </a:lvl1pPr>
          </a:lstStyle>
          <a:p>
            <a:pPr>
              <a:defRPr/>
            </a:pPr>
            <a:endParaRPr lang="fi-FI"/>
          </a:p>
        </p:txBody>
      </p:sp>
      <p:sp>
        <p:nvSpPr>
          <p:cNvPr id="57347" name="Rectangle 3"/>
          <p:cNvSpPr>
            <a:spLocks noGrp="1" noChangeArrowheads="1"/>
          </p:cNvSpPr>
          <p:nvPr>
            <p:ph type="dt" sz="quarter" idx="1"/>
          </p:nvPr>
        </p:nvSpPr>
        <p:spPr bwMode="auto">
          <a:xfrm>
            <a:off x="3872215" y="0"/>
            <a:ext cx="2920581" cy="517906"/>
          </a:xfrm>
          <a:prstGeom prst="rect">
            <a:avLst/>
          </a:prstGeom>
          <a:noFill/>
          <a:ln w="9525">
            <a:noFill/>
            <a:miter lim="800000"/>
            <a:headEnd/>
            <a:tailEnd/>
          </a:ln>
          <a:effectLst/>
        </p:spPr>
        <p:txBody>
          <a:bodyPr vert="horz" wrap="square" lIns="88335" tIns="44167" rIns="88335" bIns="44167" numCol="1" anchor="t" anchorCtr="0" compatLnSpc="1">
            <a:prstTxWarp prst="textNoShape">
              <a:avLst/>
            </a:prstTxWarp>
          </a:bodyPr>
          <a:lstStyle>
            <a:lvl1pPr algn="r" defTabSz="883003">
              <a:defRPr sz="1300">
                <a:cs typeface="+mn-cs"/>
              </a:defRPr>
            </a:lvl1pPr>
          </a:lstStyle>
          <a:p>
            <a:pPr>
              <a:defRPr/>
            </a:pPr>
            <a:endParaRPr lang="fi-FI"/>
          </a:p>
        </p:txBody>
      </p:sp>
      <p:sp>
        <p:nvSpPr>
          <p:cNvPr id="57348" name="Rectangle 4"/>
          <p:cNvSpPr>
            <a:spLocks noGrp="1" noChangeArrowheads="1"/>
          </p:cNvSpPr>
          <p:nvPr>
            <p:ph type="ftr" sz="quarter" idx="2"/>
          </p:nvPr>
        </p:nvSpPr>
        <p:spPr bwMode="auto">
          <a:xfrm>
            <a:off x="1" y="9477346"/>
            <a:ext cx="2922184" cy="444376"/>
          </a:xfrm>
          <a:prstGeom prst="rect">
            <a:avLst/>
          </a:prstGeom>
          <a:noFill/>
          <a:ln w="9525">
            <a:noFill/>
            <a:miter lim="800000"/>
            <a:headEnd/>
            <a:tailEnd/>
          </a:ln>
          <a:effectLst/>
        </p:spPr>
        <p:txBody>
          <a:bodyPr vert="horz" wrap="square" lIns="88335" tIns="44167" rIns="88335" bIns="44167" numCol="1" anchor="b" anchorCtr="0" compatLnSpc="1">
            <a:prstTxWarp prst="textNoShape">
              <a:avLst/>
            </a:prstTxWarp>
          </a:bodyPr>
          <a:lstStyle>
            <a:lvl1pPr defTabSz="883003">
              <a:defRPr sz="1300">
                <a:cs typeface="+mn-cs"/>
              </a:defRPr>
            </a:lvl1pPr>
          </a:lstStyle>
          <a:p>
            <a:pPr>
              <a:defRPr/>
            </a:pPr>
            <a:endParaRPr lang="fi-FI"/>
          </a:p>
        </p:txBody>
      </p:sp>
      <p:sp>
        <p:nvSpPr>
          <p:cNvPr id="57349" name="Rectangle 5"/>
          <p:cNvSpPr>
            <a:spLocks noGrp="1" noChangeArrowheads="1"/>
          </p:cNvSpPr>
          <p:nvPr>
            <p:ph type="sldNum" sz="quarter" idx="3"/>
          </p:nvPr>
        </p:nvSpPr>
        <p:spPr bwMode="auto">
          <a:xfrm>
            <a:off x="3872215" y="9477346"/>
            <a:ext cx="2920581" cy="444376"/>
          </a:xfrm>
          <a:prstGeom prst="rect">
            <a:avLst/>
          </a:prstGeom>
          <a:noFill/>
          <a:ln w="9525">
            <a:noFill/>
            <a:miter lim="800000"/>
            <a:headEnd/>
            <a:tailEnd/>
          </a:ln>
          <a:effectLst/>
        </p:spPr>
        <p:txBody>
          <a:bodyPr vert="horz" wrap="square" lIns="88335" tIns="44167" rIns="88335" bIns="44167" numCol="1" anchor="b" anchorCtr="0" compatLnSpc="1">
            <a:prstTxWarp prst="textNoShape">
              <a:avLst/>
            </a:prstTxWarp>
          </a:bodyPr>
          <a:lstStyle>
            <a:lvl1pPr algn="r" defTabSz="883003">
              <a:defRPr sz="1300">
                <a:cs typeface="+mn-cs"/>
              </a:defRPr>
            </a:lvl1pPr>
          </a:lstStyle>
          <a:p>
            <a:pPr>
              <a:defRPr/>
            </a:pPr>
            <a:fld id="{427D5255-CF73-492F-B10F-955D90C448C1}" type="slidenum">
              <a:rPr lang="fi-FI"/>
              <a:pPr>
                <a:defRPr/>
              </a:pPr>
              <a:t>‹#›</a:t>
            </a:fld>
            <a:endParaRPr lang="fi-FI"/>
          </a:p>
        </p:txBody>
      </p:sp>
    </p:spTree>
    <p:extLst>
      <p:ext uri="{BB962C8B-B14F-4D97-AF65-F5344CB8AC3E}">
        <p14:creationId xmlns:p14="http://schemas.microsoft.com/office/powerpoint/2010/main" xmlns="" val="267733796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0" y="0"/>
            <a:ext cx="2949420" cy="497126"/>
          </a:xfrm>
          <a:prstGeom prst="rect">
            <a:avLst/>
          </a:prstGeom>
          <a:noFill/>
          <a:ln w="9525">
            <a:noFill/>
            <a:miter lim="800000"/>
            <a:headEnd/>
            <a:tailEnd/>
          </a:ln>
          <a:effectLst/>
        </p:spPr>
        <p:txBody>
          <a:bodyPr vert="horz" wrap="square" lIns="95684" tIns="47842" rIns="95684" bIns="47842" numCol="1" anchor="t" anchorCtr="0" compatLnSpc="1">
            <a:prstTxWarp prst="textNoShape">
              <a:avLst/>
            </a:prstTxWarp>
          </a:bodyPr>
          <a:lstStyle>
            <a:lvl1pPr defTabSz="956587">
              <a:defRPr sz="1300">
                <a:cs typeface="+mn-cs"/>
              </a:defRPr>
            </a:lvl1pPr>
          </a:lstStyle>
          <a:p>
            <a:pPr>
              <a:defRPr/>
            </a:pPr>
            <a:endParaRPr lang="fi-FI"/>
          </a:p>
        </p:txBody>
      </p:sp>
      <p:sp>
        <p:nvSpPr>
          <p:cNvPr id="18435" name="Rectangle 3"/>
          <p:cNvSpPr>
            <a:spLocks noGrp="1" noChangeArrowheads="1"/>
          </p:cNvSpPr>
          <p:nvPr>
            <p:ph type="dt" idx="1"/>
          </p:nvPr>
        </p:nvSpPr>
        <p:spPr bwMode="auto">
          <a:xfrm>
            <a:off x="3854591" y="0"/>
            <a:ext cx="2949420" cy="497126"/>
          </a:xfrm>
          <a:prstGeom prst="rect">
            <a:avLst/>
          </a:prstGeom>
          <a:noFill/>
          <a:ln w="9525">
            <a:noFill/>
            <a:miter lim="800000"/>
            <a:headEnd/>
            <a:tailEnd/>
          </a:ln>
          <a:effectLst/>
        </p:spPr>
        <p:txBody>
          <a:bodyPr vert="horz" wrap="square" lIns="95684" tIns="47842" rIns="95684" bIns="47842" numCol="1" anchor="t" anchorCtr="0" compatLnSpc="1">
            <a:prstTxWarp prst="textNoShape">
              <a:avLst/>
            </a:prstTxWarp>
          </a:bodyPr>
          <a:lstStyle>
            <a:lvl1pPr algn="r" defTabSz="956587">
              <a:defRPr sz="1300">
                <a:cs typeface="+mn-cs"/>
              </a:defRPr>
            </a:lvl1pPr>
          </a:lstStyle>
          <a:p>
            <a:pPr>
              <a:defRPr/>
            </a:pPr>
            <a:endParaRPr lang="fi-FI"/>
          </a:p>
        </p:txBody>
      </p:sp>
      <p:sp>
        <p:nvSpPr>
          <p:cNvPr id="16388" name="Rectangle 4"/>
          <p:cNvSpPr>
            <a:spLocks noGrp="1" noRot="1" noChangeAspect="1" noChangeArrowheads="1" noTextEdit="1"/>
          </p:cNvSpPr>
          <p:nvPr>
            <p:ph type="sldImg" idx="2"/>
          </p:nvPr>
        </p:nvSpPr>
        <p:spPr bwMode="auto">
          <a:xfrm>
            <a:off x="887413" y="774700"/>
            <a:ext cx="4967287" cy="37274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680882" y="4723488"/>
            <a:ext cx="5443850" cy="4474125"/>
          </a:xfrm>
          <a:prstGeom prst="rect">
            <a:avLst/>
          </a:prstGeom>
          <a:noFill/>
          <a:ln w="9525">
            <a:noFill/>
            <a:miter lim="800000"/>
            <a:headEnd/>
            <a:tailEnd/>
          </a:ln>
          <a:effectLst/>
        </p:spPr>
        <p:txBody>
          <a:bodyPr vert="horz" wrap="square" lIns="95684" tIns="47842" rIns="95684" bIns="47842" numCol="1" anchor="t" anchorCtr="0" compatLnSpc="1">
            <a:prstTxWarp prst="textNoShape">
              <a:avLst/>
            </a:prstTxWarp>
          </a:bodyPr>
          <a:lstStyle/>
          <a:p>
            <a:pPr lvl="0"/>
            <a:r>
              <a:rPr lang="fi-FI" noProof="0" smtClean="0"/>
              <a:t>Muokkaa tekstin perustyylejä napsauttamalla</a:t>
            </a:r>
          </a:p>
          <a:p>
            <a:pPr lvl="1"/>
            <a:r>
              <a:rPr lang="fi-FI" noProof="0" smtClean="0"/>
              <a:t>toinen taso</a:t>
            </a:r>
          </a:p>
          <a:p>
            <a:pPr lvl="2"/>
            <a:r>
              <a:rPr lang="fi-FI" noProof="0" smtClean="0"/>
              <a:t>kolmas taso</a:t>
            </a:r>
          </a:p>
          <a:p>
            <a:pPr lvl="3"/>
            <a:r>
              <a:rPr lang="fi-FI" noProof="0" smtClean="0"/>
              <a:t>neljäs taso</a:t>
            </a:r>
          </a:p>
          <a:p>
            <a:pPr lvl="4"/>
            <a:r>
              <a:rPr lang="fi-FI" noProof="0" smtClean="0"/>
              <a:t>viides taso</a:t>
            </a:r>
          </a:p>
        </p:txBody>
      </p:sp>
      <p:sp>
        <p:nvSpPr>
          <p:cNvPr id="18438" name="Rectangle 6"/>
          <p:cNvSpPr>
            <a:spLocks noGrp="1" noChangeArrowheads="1"/>
          </p:cNvSpPr>
          <p:nvPr>
            <p:ph type="ftr" sz="quarter" idx="4"/>
          </p:nvPr>
        </p:nvSpPr>
        <p:spPr bwMode="auto">
          <a:xfrm>
            <a:off x="0" y="9445376"/>
            <a:ext cx="2949420" cy="497125"/>
          </a:xfrm>
          <a:prstGeom prst="rect">
            <a:avLst/>
          </a:prstGeom>
          <a:noFill/>
          <a:ln w="9525">
            <a:noFill/>
            <a:miter lim="800000"/>
            <a:headEnd/>
            <a:tailEnd/>
          </a:ln>
          <a:effectLst/>
        </p:spPr>
        <p:txBody>
          <a:bodyPr vert="horz" wrap="square" lIns="95684" tIns="47842" rIns="95684" bIns="47842" numCol="1" anchor="b" anchorCtr="0" compatLnSpc="1">
            <a:prstTxWarp prst="textNoShape">
              <a:avLst/>
            </a:prstTxWarp>
          </a:bodyPr>
          <a:lstStyle>
            <a:lvl1pPr defTabSz="956587">
              <a:defRPr sz="1300">
                <a:cs typeface="+mn-cs"/>
              </a:defRPr>
            </a:lvl1pPr>
          </a:lstStyle>
          <a:p>
            <a:pPr>
              <a:defRPr/>
            </a:pPr>
            <a:endParaRPr lang="fi-FI"/>
          </a:p>
        </p:txBody>
      </p:sp>
      <p:sp>
        <p:nvSpPr>
          <p:cNvPr id="18439" name="Rectangle 7"/>
          <p:cNvSpPr>
            <a:spLocks noGrp="1" noChangeArrowheads="1"/>
          </p:cNvSpPr>
          <p:nvPr>
            <p:ph type="sldNum" sz="quarter" idx="5"/>
          </p:nvPr>
        </p:nvSpPr>
        <p:spPr bwMode="auto">
          <a:xfrm>
            <a:off x="3854591" y="9445376"/>
            <a:ext cx="2949420" cy="497125"/>
          </a:xfrm>
          <a:prstGeom prst="rect">
            <a:avLst/>
          </a:prstGeom>
          <a:noFill/>
          <a:ln w="9525">
            <a:noFill/>
            <a:miter lim="800000"/>
            <a:headEnd/>
            <a:tailEnd/>
          </a:ln>
          <a:effectLst/>
        </p:spPr>
        <p:txBody>
          <a:bodyPr vert="horz" wrap="square" lIns="95684" tIns="47842" rIns="95684" bIns="47842" numCol="1" anchor="b" anchorCtr="0" compatLnSpc="1">
            <a:prstTxWarp prst="textNoShape">
              <a:avLst/>
            </a:prstTxWarp>
          </a:bodyPr>
          <a:lstStyle>
            <a:lvl1pPr algn="r" defTabSz="956587">
              <a:defRPr sz="1300">
                <a:cs typeface="+mn-cs"/>
              </a:defRPr>
            </a:lvl1pPr>
          </a:lstStyle>
          <a:p>
            <a:pPr>
              <a:defRPr/>
            </a:pPr>
            <a:fld id="{5312E06E-8A9D-4E03-A5FC-18B53F18C2A2}" type="slidenum">
              <a:rPr lang="fi-FI"/>
              <a:pPr>
                <a:defRPr/>
              </a:pPr>
              <a:t>‹#›</a:t>
            </a:fld>
            <a:endParaRPr lang="fi-FI"/>
          </a:p>
        </p:txBody>
      </p:sp>
    </p:spTree>
    <p:extLst>
      <p:ext uri="{BB962C8B-B14F-4D97-AF65-F5344CB8AC3E}">
        <p14:creationId xmlns:p14="http://schemas.microsoft.com/office/powerpoint/2010/main" xmlns="" val="290418611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00100" y="744538"/>
            <a:ext cx="4787900" cy="3590925"/>
          </a:xfrm>
        </p:spPr>
      </p:sp>
      <p:sp>
        <p:nvSpPr>
          <p:cNvPr id="3" name="Notes Placeholder 2"/>
          <p:cNvSpPr>
            <a:spLocks noGrp="1"/>
          </p:cNvSpPr>
          <p:nvPr>
            <p:ph type="body" idx="1"/>
          </p:nvPr>
        </p:nvSpPr>
        <p:spPr/>
        <p:txBody>
          <a:bodyPr/>
          <a:lstStyle/>
          <a:p>
            <a:endParaRPr lang="fi-FI" dirty="0"/>
          </a:p>
        </p:txBody>
      </p:sp>
      <p:sp>
        <p:nvSpPr>
          <p:cNvPr id="4" name="Slide Number Placeholder 3"/>
          <p:cNvSpPr>
            <a:spLocks noGrp="1"/>
          </p:cNvSpPr>
          <p:nvPr>
            <p:ph type="sldNum" sz="quarter" idx="10"/>
          </p:nvPr>
        </p:nvSpPr>
        <p:spPr/>
        <p:txBody>
          <a:bodyPr/>
          <a:lstStyle/>
          <a:p>
            <a:pPr>
              <a:defRPr/>
            </a:pPr>
            <a:fld id="{4DD5F0AB-3C78-4364-8A86-76C8BCEBA2D2}" type="slidenum">
              <a:rPr lang="fi-FI" smtClean="0">
                <a:solidFill>
                  <a:prstClr val="black"/>
                </a:solidFill>
              </a:rPr>
              <a:pPr>
                <a:defRPr/>
              </a:pPr>
              <a:t>2</a:t>
            </a:fld>
            <a:endParaRPr lang="fi-FI" dirty="0">
              <a:solidFill>
                <a:prstClr val="black"/>
              </a:solidFill>
            </a:endParaRPr>
          </a:p>
        </p:txBody>
      </p:sp>
    </p:spTree>
    <p:extLst>
      <p:ext uri="{BB962C8B-B14F-4D97-AF65-F5344CB8AC3E}">
        <p14:creationId xmlns:p14="http://schemas.microsoft.com/office/powerpoint/2010/main" xmlns="" val="25044355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00100" y="744538"/>
            <a:ext cx="4787900" cy="3590925"/>
          </a:xfrm>
        </p:spPr>
      </p:sp>
      <p:sp>
        <p:nvSpPr>
          <p:cNvPr id="3" name="Notes Placeholder 2"/>
          <p:cNvSpPr>
            <a:spLocks noGrp="1"/>
          </p:cNvSpPr>
          <p:nvPr>
            <p:ph type="body" idx="1"/>
          </p:nvPr>
        </p:nvSpPr>
        <p:spPr/>
        <p:txBody>
          <a:bodyPr/>
          <a:lstStyle/>
          <a:p>
            <a:r>
              <a:rPr lang="fi-FI" dirty="0" smtClean="0">
                <a:solidFill>
                  <a:srgbClr val="FF0000"/>
                </a:solidFill>
              </a:rPr>
              <a:t>Punaisella: </a:t>
            </a:r>
            <a:r>
              <a:rPr lang="fi-FI" dirty="0" smtClean="0"/>
              <a:t>Lupakysely:</a:t>
            </a:r>
            <a:r>
              <a:rPr lang="fi-FI" baseline="0" dirty="0" smtClean="0"/>
              <a:t> </a:t>
            </a:r>
            <a:r>
              <a:rPr lang="fi-FI" dirty="0" smtClean="0"/>
              <a:t>L-puolen kysely</a:t>
            </a:r>
            <a:r>
              <a:rPr lang="fi-FI" baseline="0" dirty="0" smtClean="0"/>
              <a:t> sähköistetään. Systemaattisesti kaikki Liikenteen luvat ja myös Y-puolen luvat (yksi lupa). Tehdään ulkoisen linkin kautta. L</a:t>
            </a:r>
          </a:p>
          <a:p>
            <a:r>
              <a:rPr lang="fi-FI" baseline="0" dirty="0" smtClean="0"/>
              <a:t>Tuloksia saadaan vasta 2016. </a:t>
            </a:r>
          </a:p>
          <a:p>
            <a:r>
              <a:rPr lang="fi-FI" baseline="0" dirty="0" smtClean="0"/>
              <a:t>KEHPA kyselyt – rakennettu valtakunnallinen (CGI rakentanut saadaan 2015 yritysten analyysi, neuvonta ja koulutuspalveluita käyttäneet yritykset) koko vuosi.</a:t>
            </a:r>
          </a:p>
          <a:p>
            <a:endParaRPr lang="fi-FI" baseline="0" dirty="0" smtClean="0"/>
          </a:p>
          <a:p>
            <a:r>
              <a:rPr lang="fi-FI" baseline="0" dirty="0" smtClean="0"/>
              <a:t>Keskeisten </a:t>
            </a:r>
            <a:r>
              <a:rPr lang="fi-FI" baseline="0" dirty="0" err="1" smtClean="0"/>
              <a:t>asiointiprosessine</a:t>
            </a:r>
            <a:r>
              <a:rPr lang="fi-FI" baseline="0" dirty="0" smtClean="0"/>
              <a:t> </a:t>
            </a:r>
            <a:r>
              <a:rPr lang="fi-FI" baseline="0" dirty="0" err="1" smtClean="0"/>
              <a:t>läpimenojat</a:t>
            </a:r>
            <a:r>
              <a:rPr lang="fi-FI" baseline="0" dirty="0" smtClean="0"/>
              <a:t> olisi hyvä kehittämiskohde. Nyt on joidenkin palveluiden osalta läpimenoajat tiedossa ja julkaistu myös netissä.</a:t>
            </a:r>
            <a:endParaRPr lang="fi-FI" dirty="0"/>
          </a:p>
        </p:txBody>
      </p:sp>
      <p:sp>
        <p:nvSpPr>
          <p:cNvPr id="4" name="Slide Number Placeholder 3"/>
          <p:cNvSpPr>
            <a:spLocks noGrp="1"/>
          </p:cNvSpPr>
          <p:nvPr>
            <p:ph type="sldNum" sz="quarter" idx="10"/>
          </p:nvPr>
        </p:nvSpPr>
        <p:spPr/>
        <p:txBody>
          <a:bodyPr/>
          <a:lstStyle/>
          <a:p>
            <a:pPr>
              <a:defRPr/>
            </a:pPr>
            <a:fld id="{4DD5F0AB-3C78-4364-8A86-76C8BCEBA2D2}" type="slidenum">
              <a:rPr lang="fi-FI" smtClean="0">
                <a:solidFill>
                  <a:prstClr val="black"/>
                </a:solidFill>
              </a:rPr>
              <a:pPr>
                <a:defRPr/>
              </a:pPr>
              <a:t>3</a:t>
            </a:fld>
            <a:endParaRPr lang="fi-FI" dirty="0">
              <a:solidFill>
                <a:prstClr val="black"/>
              </a:solidFill>
            </a:endParaRPr>
          </a:p>
        </p:txBody>
      </p:sp>
    </p:spTree>
    <p:extLst>
      <p:ext uri="{BB962C8B-B14F-4D97-AF65-F5344CB8AC3E}">
        <p14:creationId xmlns:p14="http://schemas.microsoft.com/office/powerpoint/2010/main" xmlns="" val="37022541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00100" y="744538"/>
            <a:ext cx="4787900" cy="3590925"/>
          </a:xfrm>
        </p:spPr>
      </p:sp>
      <p:sp>
        <p:nvSpPr>
          <p:cNvPr id="3" name="Notes Placeholder 2"/>
          <p:cNvSpPr>
            <a:spLocks noGrp="1"/>
          </p:cNvSpPr>
          <p:nvPr>
            <p:ph type="body" idx="1"/>
          </p:nvPr>
        </p:nvSpPr>
        <p:spPr/>
        <p:txBody>
          <a:bodyPr/>
          <a:lstStyle/>
          <a:p>
            <a:r>
              <a:rPr lang="fi-FI" dirty="0" smtClean="0"/>
              <a:t>Lupakyselyssä:</a:t>
            </a:r>
            <a:r>
              <a:rPr lang="fi-FI" baseline="0" dirty="0" smtClean="0"/>
              <a:t> Sähköisten palveluiden kehitysaste? (0-5) Sähköisten palveluiden käytettävyys? (0-5) asteikoilla </a:t>
            </a:r>
            <a:r>
              <a:rPr lang="fi-FI" baseline="0" smtClean="0"/>
              <a:t>verrattuna muihin.</a:t>
            </a:r>
            <a:endParaRPr lang="fi-FI" dirty="0"/>
          </a:p>
        </p:txBody>
      </p:sp>
      <p:sp>
        <p:nvSpPr>
          <p:cNvPr id="4" name="Slide Number Placeholder 3"/>
          <p:cNvSpPr>
            <a:spLocks noGrp="1"/>
          </p:cNvSpPr>
          <p:nvPr>
            <p:ph type="sldNum" sz="quarter" idx="10"/>
          </p:nvPr>
        </p:nvSpPr>
        <p:spPr/>
        <p:txBody>
          <a:bodyPr/>
          <a:lstStyle/>
          <a:p>
            <a:pPr>
              <a:defRPr/>
            </a:pPr>
            <a:fld id="{4DD5F0AB-3C78-4364-8A86-76C8BCEBA2D2}" type="slidenum">
              <a:rPr lang="fi-FI" smtClean="0">
                <a:solidFill>
                  <a:prstClr val="black"/>
                </a:solidFill>
              </a:rPr>
              <a:pPr>
                <a:defRPr/>
              </a:pPr>
              <a:t>4</a:t>
            </a:fld>
            <a:endParaRPr lang="fi-FI" dirty="0">
              <a:solidFill>
                <a:prstClr val="black"/>
              </a:solidFill>
            </a:endParaRPr>
          </a:p>
        </p:txBody>
      </p:sp>
    </p:spTree>
    <p:extLst>
      <p:ext uri="{BB962C8B-B14F-4D97-AF65-F5344CB8AC3E}">
        <p14:creationId xmlns:p14="http://schemas.microsoft.com/office/powerpoint/2010/main" xmlns="" val="18061258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00100" y="744538"/>
            <a:ext cx="4787900" cy="3590925"/>
          </a:xfrm>
        </p:spPr>
      </p:sp>
      <p:sp>
        <p:nvSpPr>
          <p:cNvPr id="3" name="Notes Placeholder 2"/>
          <p:cNvSpPr>
            <a:spLocks noGrp="1"/>
          </p:cNvSpPr>
          <p:nvPr>
            <p:ph type="body" idx="1"/>
          </p:nvPr>
        </p:nvSpPr>
        <p:spPr/>
        <p:txBody>
          <a:bodyPr/>
          <a:lstStyle/>
          <a:p>
            <a:endParaRPr lang="fi-FI" dirty="0"/>
          </a:p>
        </p:txBody>
      </p:sp>
      <p:sp>
        <p:nvSpPr>
          <p:cNvPr id="4" name="Slide Number Placeholder 3"/>
          <p:cNvSpPr>
            <a:spLocks noGrp="1"/>
          </p:cNvSpPr>
          <p:nvPr>
            <p:ph type="sldNum" sz="quarter" idx="10"/>
          </p:nvPr>
        </p:nvSpPr>
        <p:spPr/>
        <p:txBody>
          <a:bodyPr/>
          <a:lstStyle/>
          <a:p>
            <a:pPr>
              <a:defRPr/>
            </a:pPr>
            <a:fld id="{4DD5F0AB-3C78-4364-8A86-76C8BCEBA2D2}" type="slidenum">
              <a:rPr lang="fi-FI" smtClean="0">
                <a:solidFill>
                  <a:prstClr val="black"/>
                </a:solidFill>
              </a:rPr>
              <a:pPr>
                <a:defRPr/>
              </a:pPr>
              <a:t>5</a:t>
            </a:fld>
            <a:endParaRPr lang="fi-FI" dirty="0">
              <a:solidFill>
                <a:prstClr val="black"/>
              </a:solidFill>
            </a:endParaRPr>
          </a:p>
        </p:txBody>
      </p:sp>
    </p:spTree>
    <p:extLst>
      <p:ext uri="{BB962C8B-B14F-4D97-AF65-F5344CB8AC3E}">
        <p14:creationId xmlns:p14="http://schemas.microsoft.com/office/powerpoint/2010/main" xmlns="" val="25449367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00100" y="744538"/>
            <a:ext cx="4787900" cy="3590925"/>
          </a:xfrm>
        </p:spPr>
      </p:sp>
      <p:sp>
        <p:nvSpPr>
          <p:cNvPr id="3" name="Notes Placeholder 2"/>
          <p:cNvSpPr>
            <a:spLocks noGrp="1"/>
          </p:cNvSpPr>
          <p:nvPr>
            <p:ph type="body" idx="1"/>
          </p:nvPr>
        </p:nvSpPr>
        <p:spPr/>
        <p:txBody>
          <a:bodyPr/>
          <a:lstStyle/>
          <a:p>
            <a:endParaRPr lang="fi-FI" dirty="0"/>
          </a:p>
        </p:txBody>
      </p:sp>
      <p:sp>
        <p:nvSpPr>
          <p:cNvPr id="4" name="Slide Number Placeholder 3"/>
          <p:cNvSpPr>
            <a:spLocks noGrp="1"/>
          </p:cNvSpPr>
          <p:nvPr>
            <p:ph type="sldNum" sz="quarter" idx="10"/>
          </p:nvPr>
        </p:nvSpPr>
        <p:spPr/>
        <p:txBody>
          <a:bodyPr/>
          <a:lstStyle/>
          <a:p>
            <a:pPr>
              <a:defRPr/>
            </a:pPr>
            <a:fld id="{4DD5F0AB-3C78-4364-8A86-76C8BCEBA2D2}" type="slidenum">
              <a:rPr lang="fi-FI" smtClean="0">
                <a:solidFill>
                  <a:prstClr val="black"/>
                </a:solidFill>
              </a:rPr>
              <a:pPr>
                <a:defRPr/>
              </a:pPr>
              <a:t>6</a:t>
            </a:fld>
            <a:endParaRPr lang="fi-FI" dirty="0">
              <a:solidFill>
                <a:prstClr val="black"/>
              </a:solidFill>
            </a:endParaRPr>
          </a:p>
        </p:txBody>
      </p:sp>
    </p:spTree>
    <p:extLst>
      <p:ext uri="{BB962C8B-B14F-4D97-AF65-F5344CB8AC3E}">
        <p14:creationId xmlns:p14="http://schemas.microsoft.com/office/powerpoint/2010/main" xmlns="" val="263191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00100" y="744538"/>
            <a:ext cx="4787900" cy="3590925"/>
          </a:xfrm>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fi-FI" sz="1200" b="0" i="0" u="none" strike="noStrike" kern="1200" baseline="0" dirty="0" smtClean="0">
                <a:solidFill>
                  <a:srgbClr val="4D4B39"/>
                </a:solidFill>
                <a:effectLst/>
                <a:latin typeface="Arial" panose="020B0604020202020204" pitchFamily="34" charset="0"/>
                <a:ea typeface="+mn-ea"/>
                <a:cs typeface="+mn-cs"/>
              </a:rPr>
              <a:t>Asiakkaat löytävät </a:t>
            </a:r>
            <a:r>
              <a:rPr lang="fi-FI" sz="1200" b="0" i="0" u="none" strike="noStrike" kern="1200" baseline="0" dirty="0" err="1" smtClean="0">
                <a:solidFill>
                  <a:srgbClr val="4D4B39"/>
                </a:solidFill>
                <a:effectLst/>
                <a:latin typeface="Arial" panose="020B0604020202020204" pitchFamily="34" charset="0"/>
                <a:ea typeface="+mn-ea"/>
                <a:cs typeface="+mn-cs"/>
              </a:rPr>
              <a:t>ELY-keskusten</a:t>
            </a:r>
            <a:r>
              <a:rPr lang="fi-FI" sz="1200" b="0" i="0" u="none" strike="noStrike" kern="1200" baseline="0" dirty="0" smtClean="0">
                <a:solidFill>
                  <a:srgbClr val="4D4B39"/>
                </a:solidFill>
                <a:effectLst/>
                <a:latin typeface="Arial" panose="020B0604020202020204" pitchFamily="34" charset="0"/>
                <a:ea typeface="+mn-ea"/>
                <a:cs typeface="+mn-cs"/>
              </a:rPr>
              <a:t> palvelut </a:t>
            </a:r>
            <a:r>
              <a:rPr lang="fi-FI" sz="1200" b="0" i="0" u="none" strike="noStrike" kern="1200" baseline="0" dirty="0" err="1" smtClean="0">
                <a:solidFill>
                  <a:srgbClr val="4D4B39"/>
                </a:solidFill>
                <a:effectLst/>
                <a:latin typeface="Arial" panose="020B0604020202020204" pitchFamily="34" charset="0"/>
                <a:ea typeface="+mn-ea"/>
                <a:cs typeface="+mn-cs"/>
              </a:rPr>
              <a:t>Yritys-Suomen</a:t>
            </a:r>
            <a:r>
              <a:rPr lang="fi-FI" sz="1200" b="0" i="0" u="none" strike="noStrike" kern="1200" baseline="0" dirty="0" smtClean="0">
                <a:solidFill>
                  <a:srgbClr val="4D4B39"/>
                </a:solidFill>
                <a:effectLst/>
                <a:latin typeface="Arial" panose="020B0604020202020204" pitchFamily="34" charset="0"/>
                <a:ea typeface="+mn-ea"/>
                <a:cs typeface="+mn-cs"/>
              </a:rPr>
              <a:t> ja muiden palvelukanavien kautta: </a:t>
            </a:r>
            <a:r>
              <a:rPr lang="fi-FI" dirty="0" smtClean="0"/>
              <a:t>Kysytään</a:t>
            </a:r>
            <a:r>
              <a:rPr lang="fi-FI" baseline="0" dirty="0" smtClean="0"/>
              <a:t> mistä asiakas on saanut tietoa palvelusta. Voi valita useampia vaihtoehtoja joista yksi on </a:t>
            </a:r>
            <a:r>
              <a:rPr lang="fi-FI" baseline="0" dirty="0" err="1" smtClean="0"/>
              <a:t>Yritys-Suomi</a:t>
            </a:r>
            <a:endParaRPr lang="fi-FI" dirty="0"/>
          </a:p>
        </p:txBody>
      </p:sp>
      <p:sp>
        <p:nvSpPr>
          <p:cNvPr id="4" name="Slide Number Placeholder 3"/>
          <p:cNvSpPr>
            <a:spLocks noGrp="1"/>
          </p:cNvSpPr>
          <p:nvPr>
            <p:ph type="sldNum" sz="quarter" idx="10"/>
          </p:nvPr>
        </p:nvSpPr>
        <p:spPr/>
        <p:txBody>
          <a:bodyPr/>
          <a:lstStyle/>
          <a:p>
            <a:pPr>
              <a:defRPr/>
            </a:pPr>
            <a:fld id="{4DD5F0AB-3C78-4364-8A86-76C8BCEBA2D2}" type="slidenum">
              <a:rPr lang="fi-FI" smtClean="0">
                <a:solidFill>
                  <a:prstClr val="black"/>
                </a:solidFill>
              </a:rPr>
              <a:pPr>
                <a:defRPr/>
              </a:pPr>
              <a:t>7</a:t>
            </a:fld>
            <a:endParaRPr lang="fi-FI" dirty="0">
              <a:solidFill>
                <a:prstClr val="black"/>
              </a:solidFill>
            </a:endParaRPr>
          </a:p>
        </p:txBody>
      </p:sp>
    </p:spTree>
    <p:extLst>
      <p:ext uri="{BB962C8B-B14F-4D97-AF65-F5344CB8AC3E}">
        <p14:creationId xmlns:p14="http://schemas.microsoft.com/office/powerpoint/2010/main" xmlns="" val="36451864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00100" y="744538"/>
            <a:ext cx="4787900" cy="3590925"/>
          </a:xfrm>
        </p:spPr>
      </p:sp>
      <p:sp>
        <p:nvSpPr>
          <p:cNvPr id="3" name="Notes Placeholder 2"/>
          <p:cNvSpPr>
            <a:spLocks noGrp="1"/>
          </p:cNvSpPr>
          <p:nvPr>
            <p:ph type="body" idx="1"/>
          </p:nvPr>
        </p:nvSpPr>
        <p:spPr/>
        <p:txBody>
          <a:bodyPr/>
          <a:lstStyle/>
          <a:p>
            <a:r>
              <a:rPr lang="fi-FI" dirty="0" smtClean="0"/>
              <a:t>Tästä</a:t>
            </a:r>
            <a:r>
              <a:rPr lang="fi-FI" baseline="0" dirty="0" smtClean="0"/>
              <a:t> osiosta ei suuremmin tietoa ole.</a:t>
            </a:r>
          </a:p>
          <a:p>
            <a:r>
              <a:rPr lang="fi-FI" baseline="0" dirty="0" smtClean="0"/>
              <a:t>Ainut on että sähköiset palvelut ovat auki 24/7.</a:t>
            </a:r>
            <a:endParaRPr lang="fi-FI" dirty="0"/>
          </a:p>
        </p:txBody>
      </p:sp>
      <p:sp>
        <p:nvSpPr>
          <p:cNvPr id="4" name="Slide Number Placeholder 3"/>
          <p:cNvSpPr>
            <a:spLocks noGrp="1"/>
          </p:cNvSpPr>
          <p:nvPr>
            <p:ph type="sldNum" sz="quarter" idx="10"/>
          </p:nvPr>
        </p:nvSpPr>
        <p:spPr/>
        <p:txBody>
          <a:bodyPr/>
          <a:lstStyle/>
          <a:p>
            <a:pPr>
              <a:defRPr/>
            </a:pPr>
            <a:fld id="{4DD5F0AB-3C78-4364-8A86-76C8BCEBA2D2}" type="slidenum">
              <a:rPr lang="fi-FI" smtClean="0">
                <a:solidFill>
                  <a:prstClr val="black"/>
                </a:solidFill>
              </a:rPr>
              <a:pPr>
                <a:defRPr/>
              </a:pPr>
              <a:t>8</a:t>
            </a:fld>
            <a:endParaRPr lang="fi-FI" dirty="0">
              <a:solidFill>
                <a:prstClr val="black"/>
              </a:solidFill>
            </a:endParaRPr>
          </a:p>
        </p:txBody>
      </p:sp>
    </p:spTree>
    <p:extLst>
      <p:ext uri="{BB962C8B-B14F-4D97-AF65-F5344CB8AC3E}">
        <p14:creationId xmlns:p14="http://schemas.microsoft.com/office/powerpoint/2010/main" xmlns="" val="389212152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Aloitusdia_sininen">
    <p:spTree>
      <p:nvGrpSpPr>
        <p:cNvPr id="1" name=""/>
        <p:cNvGrpSpPr/>
        <p:nvPr/>
      </p:nvGrpSpPr>
      <p:grpSpPr>
        <a:xfrm>
          <a:off x="0" y="0"/>
          <a:ext cx="0" cy="0"/>
          <a:chOff x="0" y="0"/>
          <a:chExt cx="0" cy="0"/>
        </a:xfrm>
      </p:grpSpPr>
      <p:sp>
        <p:nvSpPr>
          <p:cNvPr id="10" name="Rektangel 9"/>
          <p:cNvSpPr/>
          <p:nvPr userDrawn="1"/>
        </p:nvSpPr>
        <p:spPr>
          <a:xfrm>
            <a:off x="0" y="981075"/>
            <a:ext cx="9144000" cy="58769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i-FI"/>
          </a:p>
        </p:txBody>
      </p:sp>
      <p:pic>
        <p:nvPicPr>
          <p:cNvPr id="11" name="Bildobjekt 9" descr="logon_sipuli2_vit.png"/>
          <p:cNvPicPr>
            <a:picLocks noChangeAspect="1"/>
          </p:cNvPicPr>
          <p:nvPr userDrawn="1"/>
        </p:nvPicPr>
        <p:blipFill>
          <a:blip r:embed="rId2" cstate="print"/>
          <a:srcRect l="504" r="57983"/>
          <a:stretch>
            <a:fillRect/>
          </a:stretch>
        </p:blipFill>
        <p:spPr bwMode="auto">
          <a:xfrm>
            <a:off x="7292718" y="1556792"/>
            <a:ext cx="1851282" cy="4727352"/>
          </a:xfrm>
          <a:prstGeom prst="rect">
            <a:avLst/>
          </a:prstGeom>
          <a:noFill/>
          <a:ln w="9525">
            <a:noFill/>
            <a:miter lim="800000"/>
            <a:headEnd/>
            <a:tailEnd/>
          </a:ln>
        </p:spPr>
      </p:pic>
      <p:sp>
        <p:nvSpPr>
          <p:cNvPr id="6" name="Otsikko 6"/>
          <p:cNvSpPr>
            <a:spLocks noGrp="1"/>
          </p:cNvSpPr>
          <p:nvPr>
            <p:ph type="title"/>
          </p:nvPr>
        </p:nvSpPr>
        <p:spPr>
          <a:xfrm>
            <a:off x="899592" y="2924944"/>
            <a:ext cx="5976664" cy="1656184"/>
          </a:xfrm>
          <a:prstGeom prst="rect">
            <a:avLst/>
          </a:prstGeom>
        </p:spPr>
        <p:txBody>
          <a:bodyPr/>
          <a:lstStyle>
            <a:lvl1pPr algn="ctr">
              <a:defRPr sz="3600" baseline="0">
                <a:solidFill>
                  <a:schemeClr val="bg1"/>
                </a:solidFill>
              </a:defRPr>
            </a:lvl1pPr>
          </a:lstStyle>
          <a:p>
            <a:r>
              <a:rPr lang="fi-FI" noProof="0" smtClean="0"/>
              <a:t>Muokkaa perustyyl. napsautt.</a:t>
            </a:r>
            <a:endParaRPr lang="fi-FI" noProof="0"/>
          </a:p>
        </p:txBody>
      </p:sp>
      <p:sp>
        <p:nvSpPr>
          <p:cNvPr id="7" name="Tekstin paikkamerkki 16"/>
          <p:cNvSpPr>
            <a:spLocks noGrp="1"/>
          </p:cNvSpPr>
          <p:nvPr>
            <p:ph type="body" sz="quarter" idx="10"/>
          </p:nvPr>
        </p:nvSpPr>
        <p:spPr>
          <a:xfrm>
            <a:off x="899592" y="4581128"/>
            <a:ext cx="5976664" cy="1440160"/>
          </a:xfrm>
          <a:prstGeom prst="rect">
            <a:avLst/>
          </a:prstGeom>
        </p:spPr>
        <p:txBody>
          <a:bodyPr/>
          <a:lstStyle>
            <a:lvl1pPr algn="ctr">
              <a:buClr>
                <a:schemeClr val="accent6"/>
              </a:buClr>
              <a:buFont typeface="Wingdings" pitchFamily="2" charset="2"/>
              <a:buNone/>
              <a:defRPr sz="2400" baseline="0">
                <a:solidFill>
                  <a:schemeClr val="bg1"/>
                </a:solidFill>
              </a:defRPr>
            </a:lvl1pPr>
          </a:lstStyle>
          <a:p>
            <a:pPr lvl="0"/>
            <a:r>
              <a:rPr lang="fi-FI" smtClean="0"/>
              <a:t>Muokkaa tekstin perustyylejä napsauttamalla</a:t>
            </a:r>
          </a:p>
        </p:txBody>
      </p:sp>
      <p:sp>
        <p:nvSpPr>
          <p:cNvPr id="8" name="Platshållare för datum 3"/>
          <p:cNvSpPr>
            <a:spLocks noGrp="1"/>
          </p:cNvSpPr>
          <p:nvPr>
            <p:ph type="dt" sz="half" idx="13"/>
          </p:nvPr>
        </p:nvSpPr>
        <p:spPr>
          <a:xfrm>
            <a:off x="3419872" y="6381328"/>
            <a:ext cx="936104" cy="360040"/>
          </a:xfrm>
        </p:spPr>
        <p:txBody>
          <a:bodyPr/>
          <a:lstStyle>
            <a:lvl1pPr algn="ctr">
              <a:defRPr>
                <a:solidFill>
                  <a:schemeClr val="bg1"/>
                </a:solidFill>
              </a:defRPr>
            </a:lvl1pPr>
          </a:lstStyle>
          <a:p>
            <a:fld id="{E3E4B43C-E405-4271-85DD-5BE3A0CD0BA5}" type="datetime1">
              <a:rPr lang="fi-FI" smtClean="0"/>
              <a:pPr/>
              <a:t>2.12.2015</a:t>
            </a:fld>
            <a:endParaRPr lang="fi-FI" dirty="0"/>
          </a:p>
        </p:txBody>
      </p:sp>
      <p:sp>
        <p:nvSpPr>
          <p:cNvPr id="9" name="Platshållare för sidfot 4"/>
          <p:cNvSpPr>
            <a:spLocks noGrp="1"/>
          </p:cNvSpPr>
          <p:nvPr>
            <p:ph type="ftr" sz="quarter" idx="14"/>
          </p:nvPr>
        </p:nvSpPr>
        <p:spPr>
          <a:xfrm>
            <a:off x="899592" y="6021288"/>
            <a:ext cx="5976664" cy="360040"/>
          </a:xfrm>
        </p:spPr>
        <p:txBody>
          <a:bodyPr/>
          <a:lstStyle>
            <a:lvl1pPr algn="ctr">
              <a:defRPr>
                <a:solidFill>
                  <a:schemeClr val="bg1"/>
                </a:solidFill>
              </a:defRPr>
            </a:lvl1pPr>
          </a:lstStyle>
          <a:p>
            <a:endParaRPr lang="fi-FI"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_Otsikko ja sisältö elementillä_vihreä">
    <p:spTree>
      <p:nvGrpSpPr>
        <p:cNvPr id="1" name=""/>
        <p:cNvGrpSpPr/>
        <p:nvPr/>
      </p:nvGrpSpPr>
      <p:grpSpPr>
        <a:xfrm>
          <a:off x="0" y="0"/>
          <a:ext cx="0" cy="0"/>
          <a:chOff x="0" y="0"/>
          <a:chExt cx="0" cy="0"/>
        </a:xfrm>
      </p:grpSpPr>
      <p:sp>
        <p:nvSpPr>
          <p:cNvPr id="11" name="Rektangel 10"/>
          <p:cNvSpPr/>
          <p:nvPr/>
        </p:nvSpPr>
        <p:spPr>
          <a:xfrm>
            <a:off x="8100392" y="0"/>
            <a:ext cx="1043608"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i-FI"/>
          </a:p>
        </p:txBody>
      </p:sp>
      <p:pic>
        <p:nvPicPr>
          <p:cNvPr id="12" name="Bildobjekt 5" descr="logon_sipuli2_vit.png"/>
          <p:cNvPicPr>
            <a:picLocks noChangeAspect="1"/>
          </p:cNvPicPr>
          <p:nvPr/>
        </p:nvPicPr>
        <p:blipFill>
          <a:blip r:embed="rId2" cstate="print"/>
          <a:srcRect l="33112" r="34585"/>
          <a:stretch>
            <a:fillRect/>
          </a:stretch>
        </p:blipFill>
        <p:spPr bwMode="auto">
          <a:xfrm>
            <a:off x="8100392" y="3319463"/>
            <a:ext cx="1043608" cy="3422650"/>
          </a:xfrm>
          <a:prstGeom prst="rect">
            <a:avLst/>
          </a:prstGeom>
          <a:noFill/>
          <a:ln w="9525">
            <a:noFill/>
            <a:miter lim="800000"/>
            <a:headEnd/>
            <a:tailEnd/>
          </a:ln>
        </p:spPr>
      </p:pic>
      <p:sp>
        <p:nvSpPr>
          <p:cNvPr id="6" name="Otsikko 6"/>
          <p:cNvSpPr>
            <a:spLocks noGrp="1"/>
          </p:cNvSpPr>
          <p:nvPr userDrawn="1">
            <p:ph type="title"/>
          </p:nvPr>
        </p:nvSpPr>
        <p:spPr>
          <a:xfrm>
            <a:off x="827584" y="1268760"/>
            <a:ext cx="6624736" cy="648072"/>
          </a:xfrm>
          <a:prstGeom prst="rect">
            <a:avLst/>
          </a:prstGeom>
        </p:spPr>
        <p:txBody>
          <a:bodyPr/>
          <a:lstStyle>
            <a:lvl1pPr>
              <a:defRPr sz="3000" baseline="0">
                <a:solidFill>
                  <a:schemeClr val="tx1"/>
                </a:solidFill>
              </a:defRPr>
            </a:lvl1pPr>
          </a:lstStyle>
          <a:p>
            <a:r>
              <a:rPr lang="fi-FI" smtClean="0"/>
              <a:t>Muokkaa perustyyl. napsautt.</a:t>
            </a:r>
            <a:endParaRPr lang="fi-FI" dirty="0"/>
          </a:p>
        </p:txBody>
      </p:sp>
      <p:sp>
        <p:nvSpPr>
          <p:cNvPr id="4" name="Dian numeron paikkamerkki 9"/>
          <p:cNvSpPr>
            <a:spLocks noGrp="1"/>
          </p:cNvSpPr>
          <p:nvPr userDrawn="1">
            <p:ph type="sldNum" sz="quarter" idx="11"/>
          </p:nvPr>
        </p:nvSpPr>
        <p:spPr>
          <a:xfrm>
            <a:off x="7700342" y="6381328"/>
            <a:ext cx="400050" cy="360040"/>
          </a:xfrm>
        </p:spPr>
        <p:txBody>
          <a:bodyPr/>
          <a:lstStyle>
            <a:lvl1pPr>
              <a:defRPr/>
            </a:lvl1pPr>
          </a:lstStyle>
          <a:p>
            <a:pPr>
              <a:defRPr/>
            </a:pPr>
            <a:fld id="{D3C89A02-2183-4EC2-9978-996C81F899C4}" type="slidenum">
              <a:rPr lang="fi-FI"/>
              <a:pPr>
                <a:defRPr/>
              </a:pPr>
              <a:t>‹#›</a:t>
            </a:fld>
            <a:endParaRPr lang="fi-FI" dirty="0"/>
          </a:p>
        </p:txBody>
      </p:sp>
      <p:sp>
        <p:nvSpPr>
          <p:cNvPr id="9" name="Platshållare för sidfot 4"/>
          <p:cNvSpPr>
            <a:spLocks noGrp="1"/>
          </p:cNvSpPr>
          <p:nvPr userDrawn="1">
            <p:ph type="ftr" sz="quarter" idx="14"/>
          </p:nvPr>
        </p:nvSpPr>
        <p:spPr>
          <a:xfrm>
            <a:off x="251520" y="6357938"/>
            <a:ext cx="6357937" cy="365125"/>
          </a:xfrm>
        </p:spPr>
        <p:txBody>
          <a:bodyPr/>
          <a:lstStyle/>
          <a:p>
            <a:endParaRPr lang="fi-FI" dirty="0"/>
          </a:p>
        </p:txBody>
      </p:sp>
      <p:sp>
        <p:nvSpPr>
          <p:cNvPr id="8" name="Tekstin paikkamerkki 16"/>
          <p:cNvSpPr>
            <a:spLocks noGrp="1"/>
          </p:cNvSpPr>
          <p:nvPr>
            <p:ph type="body" sz="quarter" idx="10"/>
          </p:nvPr>
        </p:nvSpPr>
        <p:spPr>
          <a:xfrm>
            <a:off x="827584" y="2084238"/>
            <a:ext cx="6624736" cy="3937050"/>
          </a:xfrm>
          <a:prstGeom prst="rect">
            <a:avLst/>
          </a:prstGeom>
        </p:spPr>
        <p:txBody>
          <a:bodyPr/>
          <a:lstStyle>
            <a:lvl1pPr>
              <a:buClr>
                <a:schemeClr val="accent6"/>
              </a:buClr>
              <a:buFont typeface="Wingdings" pitchFamily="2" charset="2"/>
              <a:buChar char="§"/>
              <a:defRPr sz="2200" baseline="0">
                <a:solidFill>
                  <a:schemeClr val="tx1"/>
                </a:solidFill>
              </a:defRPr>
            </a:lvl1pPr>
            <a:lvl2pPr>
              <a:buNone/>
              <a:defRPr sz="2200"/>
            </a:lvl2pPr>
          </a:lstStyle>
          <a:p>
            <a:pPr lvl="0"/>
            <a:r>
              <a:rPr lang="fi-FI" smtClean="0"/>
              <a:t>Muokkaa tekstin perustyylejä napsauttamalla</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2_Otsikko ja sisältö elementillä_oranssi">
    <p:spTree>
      <p:nvGrpSpPr>
        <p:cNvPr id="1" name=""/>
        <p:cNvGrpSpPr/>
        <p:nvPr/>
      </p:nvGrpSpPr>
      <p:grpSpPr>
        <a:xfrm>
          <a:off x="0" y="0"/>
          <a:ext cx="0" cy="0"/>
          <a:chOff x="0" y="0"/>
          <a:chExt cx="0" cy="0"/>
        </a:xfrm>
      </p:grpSpPr>
      <p:sp>
        <p:nvSpPr>
          <p:cNvPr id="11" name="Rektangel 10"/>
          <p:cNvSpPr/>
          <p:nvPr/>
        </p:nvSpPr>
        <p:spPr>
          <a:xfrm>
            <a:off x="8100392" y="0"/>
            <a:ext cx="1043608"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i-FI"/>
          </a:p>
        </p:txBody>
      </p:sp>
      <p:pic>
        <p:nvPicPr>
          <p:cNvPr id="12" name="Bildobjekt 5" descr="logon_sipuli2_vit.png"/>
          <p:cNvPicPr>
            <a:picLocks noChangeAspect="1"/>
          </p:cNvPicPr>
          <p:nvPr/>
        </p:nvPicPr>
        <p:blipFill>
          <a:blip r:embed="rId2" cstate="print"/>
          <a:srcRect l="33112" r="34585"/>
          <a:stretch>
            <a:fillRect/>
          </a:stretch>
        </p:blipFill>
        <p:spPr bwMode="auto">
          <a:xfrm>
            <a:off x="8100392" y="3319463"/>
            <a:ext cx="1043608" cy="3422650"/>
          </a:xfrm>
          <a:prstGeom prst="rect">
            <a:avLst/>
          </a:prstGeom>
          <a:noFill/>
          <a:ln w="9525">
            <a:noFill/>
            <a:miter lim="800000"/>
            <a:headEnd/>
            <a:tailEnd/>
          </a:ln>
        </p:spPr>
      </p:pic>
      <p:sp>
        <p:nvSpPr>
          <p:cNvPr id="6" name="Otsikko 6"/>
          <p:cNvSpPr>
            <a:spLocks noGrp="1"/>
          </p:cNvSpPr>
          <p:nvPr userDrawn="1">
            <p:ph type="title"/>
          </p:nvPr>
        </p:nvSpPr>
        <p:spPr>
          <a:xfrm>
            <a:off x="827584" y="1268760"/>
            <a:ext cx="6624736" cy="648072"/>
          </a:xfrm>
          <a:prstGeom prst="rect">
            <a:avLst/>
          </a:prstGeom>
        </p:spPr>
        <p:txBody>
          <a:bodyPr/>
          <a:lstStyle>
            <a:lvl1pPr>
              <a:defRPr sz="3000" baseline="0">
                <a:solidFill>
                  <a:schemeClr val="tx1"/>
                </a:solidFill>
              </a:defRPr>
            </a:lvl1pPr>
          </a:lstStyle>
          <a:p>
            <a:r>
              <a:rPr lang="fi-FI" smtClean="0"/>
              <a:t>Muokkaa perustyyl. napsautt.</a:t>
            </a:r>
            <a:endParaRPr lang="fi-FI" dirty="0"/>
          </a:p>
        </p:txBody>
      </p:sp>
      <p:sp>
        <p:nvSpPr>
          <p:cNvPr id="4" name="Dian numeron paikkamerkki 9"/>
          <p:cNvSpPr>
            <a:spLocks noGrp="1"/>
          </p:cNvSpPr>
          <p:nvPr userDrawn="1">
            <p:ph type="sldNum" sz="quarter" idx="11"/>
          </p:nvPr>
        </p:nvSpPr>
        <p:spPr>
          <a:xfrm>
            <a:off x="7700342" y="6381328"/>
            <a:ext cx="400050" cy="360040"/>
          </a:xfrm>
        </p:spPr>
        <p:txBody>
          <a:bodyPr/>
          <a:lstStyle>
            <a:lvl1pPr>
              <a:defRPr/>
            </a:lvl1pPr>
          </a:lstStyle>
          <a:p>
            <a:pPr>
              <a:defRPr/>
            </a:pPr>
            <a:fld id="{D3C89A02-2183-4EC2-9978-996C81F899C4}" type="slidenum">
              <a:rPr lang="fi-FI"/>
              <a:pPr>
                <a:defRPr/>
              </a:pPr>
              <a:t>‹#›</a:t>
            </a:fld>
            <a:endParaRPr lang="fi-FI" dirty="0"/>
          </a:p>
        </p:txBody>
      </p:sp>
      <p:sp>
        <p:nvSpPr>
          <p:cNvPr id="9" name="Platshållare för sidfot 4"/>
          <p:cNvSpPr>
            <a:spLocks noGrp="1"/>
          </p:cNvSpPr>
          <p:nvPr userDrawn="1">
            <p:ph type="ftr" sz="quarter" idx="14"/>
          </p:nvPr>
        </p:nvSpPr>
        <p:spPr>
          <a:xfrm>
            <a:off x="251520" y="6357938"/>
            <a:ext cx="6357937" cy="365125"/>
          </a:xfrm>
        </p:spPr>
        <p:txBody>
          <a:bodyPr/>
          <a:lstStyle/>
          <a:p>
            <a:endParaRPr lang="fi-FI" dirty="0"/>
          </a:p>
        </p:txBody>
      </p:sp>
      <p:sp>
        <p:nvSpPr>
          <p:cNvPr id="8" name="Tekstin paikkamerkki 16"/>
          <p:cNvSpPr>
            <a:spLocks noGrp="1"/>
          </p:cNvSpPr>
          <p:nvPr>
            <p:ph type="body" sz="quarter" idx="10"/>
          </p:nvPr>
        </p:nvSpPr>
        <p:spPr>
          <a:xfrm>
            <a:off x="827584" y="2084238"/>
            <a:ext cx="6624736" cy="3937050"/>
          </a:xfrm>
          <a:prstGeom prst="rect">
            <a:avLst/>
          </a:prstGeom>
        </p:spPr>
        <p:txBody>
          <a:bodyPr/>
          <a:lstStyle>
            <a:lvl1pPr>
              <a:buClr>
                <a:schemeClr val="accent6"/>
              </a:buClr>
              <a:buFont typeface="Wingdings" pitchFamily="2" charset="2"/>
              <a:buChar char="§"/>
              <a:defRPr sz="2200" baseline="0">
                <a:solidFill>
                  <a:schemeClr val="tx1"/>
                </a:solidFill>
              </a:defRPr>
            </a:lvl1pPr>
            <a:lvl2pPr>
              <a:buNone/>
              <a:defRPr sz="2200"/>
            </a:lvl2pPr>
          </a:lstStyle>
          <a:p>
            <a:pPr lvl="0"/>
            <a:r>
              <a:rPr lang="fi-FI" smtClean="0"/>
              <a:t>Muokkaa tekstin perustyylejä napsauttamalla</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3_Otsikko ja sisältö elementillä_sininen">
    <p:spTree>
      <p:nvGrpSpPr>
        <p:cNvPr id="1" name=""/>
        <p:cNvGrpSpPr/>
        <p:nvPr/>
      </p:nvGrpSpPr>
      <p:grpSpPr>
        <a:xfrm>
          <a:off x="0" y="0"/>
          <a:ext cx="0" cy="0"/>
          <a:chOff x="0" y="0"/>
          <a:chExt cx="0" cy="0"/>
        </a:xfrm>
      </p:grpSpPr>
      <p:sp>
        <p:nvSpPr>
          <p:cNvPr id="6" name="Otsikko 6"/>
          <p:cNvSpPr>
            <a:spLocks noGrp="1"/>
          </p:cNvSpPr>
          <p:nvPr userDrawn="1">
            <p:ph type="title"/>
          </p:nvPr>
        </p:nvSpPr>
        <p:spPr>
          <a:xfrm>
            <a:off x="827584" y="1268760"/>
            <a:ext cx="6624736" cy="648072"/>
          </a:xfrm>
          <a:prstGeom prst="rect">
            <a:avLst/>
          </a:prstGeom>
        </p:spPr>
        <p:txBody>
          <a:bodyPr/>
          <a:lstStyle>
            <a:lvl1pPr>
              <a:defRPr sz="3000" baseline="0">
                <a:solidFill>
                  <a:schemeClr val="tx1"/>
                </a:solidFill>
              </a:defRPr>
            </a:lvl1pPr>
          </a:lstStyle>
          <a:p>
            <a:r>
              <a:rPr lang="fi-FI" smtClean="0"/>
              <a:t>Muokkaa perustyyl. napsautt.</a:t>
            </a:r>
            <a:endParaRPr lang="fi-FI" dirty="0"/>
          </a:p>
        </p:txBody>
      </p:sp>
      <p:sp>
        <p:nvSpPr>
          <p:cNvPr id="4" name="Dian numeron paikkamerkki 9"/>
          <p:cNvSpPr>
            <a:spLocks noGrp="1"/>
          </p:cNvSpPr>
          <p:nvPr userDrawn="1">
            <p:ph type="sldNum" sz="quarter" idx="11"/>
          </p:nvPr>
        </p:nvSpPr>
        <p:spPr>
          <a:xfrm>
            <a:off x="7740352" y="6381328"/>
            <a:ext cx="400050" cy="360040"/>
          </a:xfrm>
        </p:spPr>
        <p:txBody>
          <a:bodyPr/>
          <a:lstStyle>
            <a:lvl1pPr>
              <a:defRPr/>
            </a:lvl1pPr>
          </a:lstStyle>
          <a:p>
            <a:pPr>
              <a:defRPr/>
            </a:pPr>
            <a:fld id="{D3C89A02-2183-4EC2-9978-996C81F899C4}" type="slidenum">
              <a:rPr lang="fi-FI"/>
              <a:pPr>
                <a:defRPr/>
              </a:pPr>
              <a:t>‹#›</a:t>
            </a:fld>
            <a:endParaRPr lang="fi-FI" dirty="0"/>
          </a:p>
        </p:txBody>
      </p:sp>
      <p:sp>
        <p:nvSpPr>
          <p:cNvPr id="9" name="Platshållare för sidfot 4"/>
          <p:cNvSpPr>
            <a:spLocks noGrp="1"/>
          </p:cNvSpPr>
          <p:nvPr userDrawn="1">
            <p:ph type="ftr" sz="quarter" idx="14"/>
          </p:nvPr>
        </p:nvSpPr>
        <p:spPr>
          <a:xfrm>
            <a:off x="251520" y="6357938"/>
            <a:ext cx="6357937" cy="365125"/>
          </a:xfrm>
        </p:spPr>
        <p:txBody>
          <a:bodyPr/>
          <a:lstStyle/>
          <a:p>
            <a:endParaRPr lang="fi-FI" dirty="0"/>
          </a:p>
        </p:txBody>
      </p:sp>
      <p:pic>
        <p:nvPicPr>
          <p:cNvPr id="8" name="Kuva 7" descr="sipuli_blue_osa.png"/>
          <p:cNvPicPr>
            <a:picLocks noChangeAspect="1"/>
          </p:cNvPicPr>
          <p:nvPr userDrawn="1"/>
        </p:nvPicPr>
        <p:blipFill>
          <a:blip r:embed="rId2" cstate="print"/>
          <a:stretch>
            <a:fillRect/>
          </a:stretch>
        </p:blipFill>
        <p:spPr>
          <a:xfrm>
            <a:off x="7853359" y="3933056"/>
            <a:ext cx="1290641" cy="2924944"/>
          </a:xfrm>
          <a:prstGeom prst="rect">
            <a:avLst/>
          </a:prstGeom>
        </p:spPr>
      </p:pic>
      <p:sp>
        <p:nvSpPr>
          <p:cNvPr id="11" name="Tekstin paikkamerkki 16"/>
          <p:cNvSpPr>
            <a:spLocks noGrp="1"/>
          </p:cNvSpPr>
          <p:nvPr>
            <p:ph type="body" sz="quarter" idx="10"/>
          </p:nvPr>
        </p:nvSpPr>
        <p:spPr>
          <a:xfrm>
            <a:off x="827584" y="2084238"/>
            <a:ext cx="6624736" cy="3937050"/>
          </a:xfrm>
          <a:prstGeom prst="rect">
            <a:avLst/>
          </a:prstGeom>
        </p:spPr>
        <p:txBody>
          <a:bodyPr/>
          <a:lstStyle>
            <a:lvl1pPr>
              <a:buClr>
                <a:schemeClr val="accent6"/>
              </a:buClr>
              <a:buFont typeface="Wingdings" pitchFamily="2" charset="2"/>
              <a:buChar char="§"/>
              <a:defRPr sz="2200" baseline="0">
                <a:solidFill>
                  <a:schemeClr val="tx1"/>
                </a:solidFill>
              </a:defRPr>
            </a:lvl1pPr>
            <a:lvl2pPr>
              <a:buNone/>
              <a:defRPr sz="2200"/>
            </a:lvl2pPr>
          </a:lstStyle>
          <a:p>
            <a:pPr lvl="0"/>
            <a:r>
              <a:rPr lang="fi-FI" smtClean="0"/>
              <a:t>Muokkaa tekstin perustyylejä napsauttamalla</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3_Otsikko ja sisältö elementillä_vihreä">
    <p:spTree>
      <p:nvGrpSpPr>
        <p:cNvPr id="1" name=""/>
        <p:cNvGrpSpPr/>
        <p:nvPr/>
      </p:nvGrpSpPr>
      <p:grpSpPr>
        <a:xfrm>
          <a:off x="0" y="0"/>
          <a:ext cx="0" cy="0"/>
          <a:chOff x="0" y="0"/>
          <a:chExt cx="0" cy="0"/>
        </a:xfrm>
      </p:grpSpPr>
      <p:sp>
        <p:nvSpPr>
          <p:cNvPr id="6" name="Otsikko 6"/>
          <p:cNvSpPr>
            <a:spLocks noGrp="1"/>
          </p:cNvSpPr>
          <p:nvPr userDrawn="1">
            <p:ph type="title"/>
          </p:nvPr>
        </p:nvSpPr>
        <p:spPr>
          <a:xfrm>
            <a:off x="827584" y="1268760"/>
            <a:ext cx="6624736" cy="648072"/>
          </a:xfrm>
          <a:prstGeom prst="rect">
            <a:avLst/>
          </a:prstGeom>
        </p:spPr>
        <p:txBody>
          <a:bodyPr/>
          <a:lstStyle>
            <a:lvl1pPr>
              <a:defRPr sz="3000" baseline="0">
                <a:solidFill>
                  <a:schemeClr val="tx1"/>
                </a:solidFill>
              </a:defRPr>
            </a:lvl1pPr>
          </a:lstStyle>
          <a:p>
            <a:r>
              <a:rPr lang="fi-FI" smtClean="0"/>
              <a:t>Muokkaa perustyyl. napsautt.</a:t>
            </a:r>
            <a:endParaRPr lang="fi-FI" dirty="0"/>
          </a:p>
        </p:txBody>
      </p:sp>
      <p:sp>
        <p:nvSpPr>
          <p:cNvPr id="4" name="Dian numeron paikkamerkki 9"/>
          <p:cNvSpPr>
            <a:spLocks noGrp="1"/>
          </p:cNvSpPr>
          <p:nvPr userDrawn="1">
            <p:ph type="sldNum" sz="quarter" idx="11"/>
          </p:nvPr>
        </p:nvSpPr>
        <p:spPr>
          <a:xfrm>
            <a:off x="7740352" y="6381328"/>
            <a:ext cx="400050" cy="360040"/>
          </a:xfrm>
        </p:spPr>
        <p:txBody>
          <a:bodyPr/>
          <a:lstStyle>
            <a:lvl1pPr>
              <a:defRPr/>
            </a:lvl1pPr>
          </a:lstStyle>
          <a:p>
            <a:pPr>
              <a:defRPr/>
            </a:pPr>
            <a:fld id="{D3C89A02-2183-4EC2-9978-996C81F899C4}" type="slidenum">
              <a:rPr lang="fi-FI"/>
              <a:pPr>
                <a:defRPr/>
              </a:pPr>
              <a:t>‹#›</a:t>
            </a:fld>
            <a:endParaRPr lang="fi-FI" dirty="0"/>
          </a:p>
        </p:txBody>
      </p:sp>
      <p:sp>
        <p:nvSpPr>
          <p:cNvPr id="9" name="Platshållare för sidfot 4"/>
          <p:cNvSpPr>
            <a:spLocks noGrp="1"/>
          </p:cNvSpPr>
          <p:nvPr userDrawn="1">
            <p:ph type="ftr" sz="quarter" idx="14"/>
          </p:nvPr>
        </p:nvSpPr>
        <p:spPr>
          <a:xfrm>
            <a:off x="251520" y="6357938"/>
            <a:ext cx="6357937" cy="365125"/>
          </a:xfrm>
        </p:spPr>
        <p:txBody>
          <a:bodyPr/>
          <a:lstStyle/>
          <a:p>
            <a:endParaRPr lang="fi-FI" dirty="0"/>
          </a:p>
        </p:txBody>
      </p:sp>
      <p:pic>
        <p:nvPicPr>
          <p:cNvPr id="11" name="Kuva 10" descr="sipuli_green_osa.png"/>
          <p:cNvPicPr>
            <a:picLocks noChangeAspect="1"/>
          </p:cNvPicPr>
          <p:nvPr userDrawn="1"/>
        </p:nvPicPr>
        <p:blipFill>
          <a:blip r:embed="rId2" cstate="print"/>
          <a:stretch>
            <a:fillRect/>
          </a:stretch>
        </p:blipFill>
        <p:spPr>
          <a:xfrm>
            <a:off x="7873505" y="3978713"/>
            <a:ext cx="1270495" cy="2879287"/>
          </a:xfrm>
          <a:prstGeom prst="rect">
            <a:avLst/>
          </a:prstGeom>
        </p:spPr>
      </p:pic>
      <p:sp>
        <p:nvSpPr>
          <p:cNvPr id="8" name="Tekstin paikkamerkki 16"/>
          <p:cNvSpPr>
            <a:spLocks noGrp="1"/>
          </p:cNvSpPr>
          <p:nvPr>
            <p:ph type="body" sz="quarter" idx="10"/>
          </p:nvPr>
        </p:nvSpPr>
        <p:spPr>
          <a:xfrm>
            <a:off x="827584" y="2084238"/>
            <a:ext cx="6624736" cy="3937050"/>
          </a:xfrm>
          <a:prstGeom prst="rect">
            <a:avLst/>
          </a:prstGeom>
        </p:spPr>
        <p:txBody>
          <a:bodyPr/>
          <a:lstStyle>
            <a:lvl1pPr>
              <a:buClr>
                <a:schemeClr val="accent6"/>
              </a:buClr>
              <a:buFont typeface="Wingdings" pitchFamily="2" charset="2"/>
              <a:buChar char="§"/>
              <a:defRPr sz="2200" baseline="0">
                <a:solidFill>
                  <a:schemeClr val="tx1"/>
                </a:solidFill>
              </a:defRPr>
            </a:lvl1pPr>
            <a:lvl2pPr>
              <a:buNone/>
              <a:defRPr sz="2200"/>
            </a:lvl2pPr>
          </a:lstStyle>
          <a:p>
            <a:pPr lvl="0"/>
            <a:r>
              <a:rPr lang="fi-FI" smtClean="0"/>
              <a:t>Muokkaa tekstin perustyylejä napsauttamalla</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3_Otsikko ja sisältö elementillä_oranssi">
    <p:spTree>
      <p:nvGrpSpPr>
        <p:cNvPr id="1" name=""/>
        <p:cNvGrpSpPr/>
        <p:nvPr/>
      </p:nvGrpSpPr>
      <p:grpSpPr>
        <a:xfrm>
          <a:off x="0" y="0"/>
          <a:ext cx="0" cy="0"/>
          <a:chOff x="0" y="0"/>
          <a:chExt cx="0" cy="0"/>
        </a:xfrm>
      </p:grpSpPr>
      <p:sp>
        <p:nvSpPr>
          <p:cNvPr id="6" name="Otsikko 6"/>
          <p:cNvSpPr>
            <a:spLocks noGrp="1"/>
          </p:cNvSpPr>
          <p:nvPr userDrawn="1">
            <p:ph type="title"/>
          </p:nvPr>
        </p:nvSpPr>
        <p:spPr>
          <a:xfrm>
            <a:off x="827584" y="1268760"/>
            <a:ext cx="6624736" cy="648072"/>
          </a:xfrm>
          <a:prstGeom prst="rect">
            <a:avLst/>
          </a:prstGeom>
        </p:spPr>
        <p:txBody>
          <a:bodyPr/>
          <a:lstStyle>
            <a:lvl1pPr>
              <a:defRPr sz="3000" baseline="0">
                <a:solidFill>
                  <a:schemeClr val="tx1"/>
                </a:solidFill>
              </a:defRPr>
            </a:lvl1pPr>
          </a:lstStyle>
          <a:p>
            <a:r>
              <a:rPr lang="fi-FI" smtClean="0"/>
              <a:t>Muokkaa perustyyl. napsautt.</a:t>
            </a:r>
            <a:endParaRPr lang="fi-FI" dirty="0"/>
          </a:p>
        </p:txBody>
      </p:sp>
      <p:sp>
        <p:nvSpPr>
          <p:cNvPr id="4" name="Dian numeron paikkamerkki 9"/>
          <p:cNvSpPr>
            <a:spLocks noGrp="1"/>
          </p:cNvSpPr>
          <p:nvPr userDrawn="1">
            <p:ph type="sldNum" sz="quarter" idx="11"/>
          </p:nvPr>
        </p:nvSpPr>
        <p:spPr>
          <a:xfrm>
            <a:off x="7740352" y="6381328"/>
            <a:ext cx="400050" cy="360040"/>
          </a:xfrm>
        </p:spPr>
        <p:txBody>
          <a:bodyPr/>
          <a:lstStyle>
            <a:lvl1pPr>
              <a:defRPr/>
            </a:lvl1pPr>
          </a:lstStyle>
          <a:p>
            <a:pPr>
              <a:defRPr/>
            </a:pPr>
            <a:fld id="{D3C89A02-2183-4EC2-9978-996C81F899C4}" type="slidenum">
              <a:rPr lang="fi-FI"/>
              <a:pPr>
                <a:defRPr/>
              </a:pPr>
              <a:t>‹#›</a:t>
            </a:fld>
            <a:endParaRPr lang="fi-FI" dirty="0"/>
          </a:p>
        </p:txBody>
      </p:sp>
      <p:sp>
        <p:nvSpPr>
          <p:cNvPr id="9" name="Platshållare för sidfot 4"/>
          <p:cNvSpPr>
            <a:spLocks noGrp="1"/>
          </p:cNvSpPr>
          <p:nvPr userDrawn="1">
            <p:ph type="ftr" sz="quarter" idx="14"/>
          </p:nvPr>
        </p:nvSpPr>
        <p:spPr>
          <a:xfrm>
            <a:off x="251520" y="6357938"/>
            <a:ext cx="6357937" cy="365125"/>
          </a:xfrm>
        </p:spPr>
        <p:txBody>
          <a:bodyPr/>
          <a:lstStyle/>
          <a:p>
            <a:endParaRPr lang="fi-FI" dirty="0"/>
          </a:p>
        </p:txBody>
      </p:sp>
      <p:pic>
        <p:nvPicPr>
          <p:cNvPr id="8" name="Kuva 7" descr="sipuli_orange_osa.png"/>
          <p:cNvPicPr>
            <a:picLocks noChangeAspect="1"/>
          </p:cNvPicPr>
          <p:nvPr userDrawn="1"/>
        </p:nvPicPr>
        <p:blipFill>
          <a:blip r:embed="rId2" cstate="print"/>
          <a:stretch>
            <a:fillRect/>
          </a:stretch>
        </p:blipFill>
        <p:spPr>
          <a:xfrm>
            <a:off x="7860266" y="3948708"/>
            <a:ext cx="1283734" cy="2909290"/>
          </a:xfrm>
          <a:prstGeom prst="rect">
            <a:avLst/>
          </a:prstGeom>
        </p:spPr>
      </p:pic>
      <p:sp>
        <p:nvSpPr>
          <p:cNvPr id="10" name="Tekstin paikkamerkki 16"/>
          <p:cNvSpPr>
            <a:spLocks noGrp="1"/>
          </p:cNvSpPr>
          <p:nvPr>
            <p:ph type="body" sz="quarter" idx="10"/>
          </p:nvPr>
        </p:nvSpPr>
        <p:spPr>
          <a:xfrm>
            <a:off x="827584" y="2084238"/>
            <a:ext cx="6624736" cy="3937050"/>
          </a:xfrm>
          <a:prstGeom prst="rect">
            <a:avLst/>
          </a:prstGeom>
        </p:spPr>
        <p:txBody>
          <a:bodyPr/>
          <a:lstStyle>
            <a:lvl1pPr>
              <a:buClr>
                <a:schemeClr val="accent6"/>
              </a:buClr>
              <a:buFont typeface="Wingdings" pitchFamily="2" charset="2"/>
              <a:buChar char="§"/>
              <a:defRPr sz="2200" baseline="0">
                <a:solidFill>
                  <a:schemeClr val="tx1"/>
                </a:solidFill>
              </a:defRPr>
            </a:lvl1pPr>
            <a:lvl2pPr>
              <a:buNone/>
              <a:defRPr sz="2200"/>
            </a:lvl2pPr>
          </a:lstStyle>
          <a:p>
            <a:pPr lvl="0"/>
            <a:r>
              <a:rPr lang="fi-FI" smtClean="0"/>
              <a:t>Muokkaa tekstin perustyylejä napsauttamalla</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4_Otsikko ja sisältö kuvalla">
    <p:spTree>
      <p:nvGrpSpPr>
        <p:cNvPr id="1" name=""/>
        <p:cNvGrpSpPr/>
        <p:nvPr/>
      </p:nvGrpSpPr>
      <p:grpSpPr>
        <a:xfrm>
          <a:off x="0" y="0"/>
          <a:ext cx="0" cy="0"/>
          <a:chOff x="0" y="0"/>
          <a:chExt cx="0" cy="0"/>
        </a:xfrm>
      </p:grpSpPr>
      <p:sp>
        <p:nvSpPr>
          <p:cNvPr id="6" name="Otsikko 6"/>
          <p:cNvSpPr>
            <a:spLocks noGrp="1"/>
          </p:cNvSpPr>
          <p:nvPr userDrawn="1">
            <p:ph type="title"/>
          </p:nvPr>
        </p:nvSpPr>
        <p:spPr>
          <a:xfrm>
            <a:off x="827584" y="1268760"/>
            <a:ext cx="5904656" cy="648072"/>
          </a:xfrm>
          <a:prstGeom prst="rect">
            <a:avLst/>
          </a:prstGeom>
        </p:spPr>
        <p:txBody>
          <a:bodyPr/>
          <a:lstStyle>
            <a:lvl1pPr>
              <a:defRPr sz="3000" baseline="0">
                <a:solidFill>
                  <a:schemeClr val="tx1"/>
                </a:solidFill>
              </a:defRPr>
            </a:lvl1pPr>
          </a:lstStyle>
          <a:p>
            <a:r>
              <a:rPr lang="fi-FI" smtClean="0"/>
              <a:t>Muokkaa perustyyl. napsautt.</a:t>
            </a:r>
            <a:endParaRPr lang="fi-FI" dirty="0"/>
          </a:p>
        </p:txBody>
      </p:sp>
      <p:sp>
        <p:nvSpPr>
          <p:cNvPr id="4" name="Dian numeron paikkamerkki 9"/>
          <p:cNvSpPr>
            <a:spLocks noGrp="1"/>
          </p:cNvSpPr>
          <p:nvPr userDrawn="1">
            <p:ph type="sldNum" sz="quarter" idx="11"/>
          </p:nvPr>
        </p:nvSpPr>
        <p:spPr/>
        <p:txBody>
          <a:bodyPr/>
          <a:lstStyle>
            <a:lvl1pPr>
              <a:defRPr/>
            </a:lvl1pPr>
          </a:lstStyle>
          <a:p>
            <a:pPr>
              <a:defRPr/>
            </a:pPr>
            <a:fld id="{D3C89A02-2183-4EC2-9978-996C81F899C4}" type="slidenum">
              <a:rPr lang="fi-FI"/>
              <a:pPr>
                <a:defRPr/>
              </a:pPr>
              <a:t>‹#›</a:t>
            </a:fld>
            <a:endParaRPr lang="fi-FI" dirty="0"/>
          </a:p>
        </p:txBody>
      </p:sp>
      <p:sp>
        <p:nvSpPr>
          <p:cNvPr id="9" name="Platshållare för sidfot 4"/>
          <p:cNvSpPr>
            <a:spLocks noGrp="1"/>
          </p:cNvSpPr>
          <p:nvPr userDrawn="1">
            <p:ph type="ftr" sz="quarter" idx="14"/>
          </p:nvPr>
        </p:nvSpPr>
        <p:spPr>
          <a:xfrm>
            <a:off x="251520" y="6357938"/>
            <a:ext cx="6357937" cy="365125"/>
          </a:xfrm>
        </p:spPr>
        <p:txBody>
          <a:bodyPr/>
          <a:lstStyle/>
          <a:p>
            <a:endParaRPr lang="fi-FI" dirty="0"/>
          </a:p>
        </p:txBody>
      </p:sp>
      <p:sp>
        <p:nvSpPr>
          <p:cNvPr id="11" name="Platshållare för bild 2"/>
          <p:cNvSpPr>
            <a:spLocks noGrp="1"/>
          </p:cNvSpPr>
          <p:nvPr>
            <p:ph type="pic" idx="1"/>
          </p:nvPr>
        </p:nvSpPr>
        <p:spPr>
          <a:xfrm>
            <a:off x="7056784" y="0"/>
            <a:ext cx="2051720" cy="68580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smtClean="0"/>
              <a:t>Lisää kuva napsauttamalla kuvaketta</a:t>
            </a:r>
            <a:endParaRPr lang="fi-FI" dirty="0"/>
          </a:p>
        </p:txBody>
      </p:sp>
      <p:sp>
        <p:nvSpPr>
          <p:cNvPr id="8" name="Tekstin paikkamerkki 16"/>
          <p:cNvSpPr>
            <a:spLocks noGrp="1"/>
          </p:cNvSpPr>
          <p:nvPr>
            <p:ph type="body" sz="quarter" idx="10"/>
          </p:nvPr>
        </p:nvSpPr>
        <p:spPr>
          <a:xfrm>
            <a:off x="827584" y="2084238"/>
            <a:ext cx="5904656" cy="3937050"/>
          </a:xfrm>
          <a:prstGeom prst="rect">
            <a:avLst/>
          </a:prstGeom>
        </p:spPr>
        <p:txBody>
          <a:bodyPr/>
          <a:lstStyle>
            <a:lvl1pPr>
              <a:buClr>
                <a:schemeClr val="accent6"/>
              </a:buClr>
              <a:buFont typeface="Wingdings" pitchFamily="2" charset="2"/>
              <a:buChar char="§"/>
              <a:defRPr sz="2200" baseline="0">
                <a:solidFill>
                  <a:schemeClr val="tx1"/>
                </a:solidFill>
              </a:defRPr>
            </a:lvl1pPr>
            <a:lvl2pPr>
              <a:buNone/>
              <a:defRPr sz="2200"/>
            </a:lvl2pPr>
          </a:lstStyle>
          <a:p>
            <a:pPr lvl="0"/>
            <a:r>
              <a:rPr lang="fi-FI" smtClean="0"/>
              <a:t>Muokkaa tekstin perustyylejä napsauttamalla</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4_Otsikko ja kuva">
    <p:spTree>
      <p:nvGrpSpPr>
        <p:cNvPr id="1" name=""/>
        <p:cNvGrpSpPr/>
        <p:nvPr/>
      </p:nvGrpSpPr>
      <p:grpSpPr>
        <a:xfrm>
          <a:off x="0" y="0"/>
          <a:ext cx="0" cy="0"/>
          <a:chOff x="0" y="0"/>
          <a:chExt cx="0" cy="0"/>
        </a:xfrm>
      </p:grpSpPr>
      <p:sp>
        <p:nvSpPr>
          <p:cNvPr id="2" name="Rubrik 1"/>
          <p:cNvSpPr>
            <a:spLocks noGrp="1"/>
          </p:cNvSpPr>
          <p:nvPr>
            <p:ph type="title"/>
          </p:nvPr>
        </p:nvSpPr>
        <p:spPr>
          <a:xfrm>
            <a:off x="971600" y="4947046"/>
            <a:ext cx="6480720" cy="498178"/>
          </a:xfrm>
          <a:prstGeom prst="rect">
            <a:avLst/>
          </a:prstGeom>
        </p:spPr>
        <p:txBody>
          <a:bodyPr anchor="b"/>
          <a:lstStyle>
            <a:lvl1pPr algn="l">
              <a:defRPr sz="2200" b="0">
                <a:solidFill>
                  <a:schemeClr val="tx1"/>
                </a:solidFill>
              </a:defRPr>
            </a:lvl1pPr>
          </a:lstStyle>
          <a:p>
            <a:r>
              <a:rPr lang="fi-FI" smtClean="0"/>
              <a:t>Muokkaa perustyyl. napsautt.</a:t>
            </a:r>
            <a:endParaRPr lang="fi-FI" dirty="0"/>
          </a:p>
        </p:txBody>
      </p:sp>
      <p:sp>
        <p:nvSpPr>
          <p:cNvPr id="3" name="Platshållare för bild 2"/>
          <p:cNvSpPr>
            <a:spLocks noGrp="1"/>
          </p:cNvSpPr>
          <p:nvPr>
            <p:ph type="pic" idx="1"/>
          </p:nvPr>
        </p:nvSpPr>
        <p:spPr>
          <a:xfrm>
            <a:off x="971600" y="1268760"/>
            <a:ext cx="6480720" cy="36004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smtClean="0"/>
              <a:t>Lisää kuva napsauttamalla kuvaketta</a:t>
            </a:r>
            <a:endParaRPr lang="fi-FI"/>
          </a:p>
        </p:txBody>
      </p:sp>
      <p:sp>
        <p:nvSpPr>
          <p:cNvPr id="4" name="Platshållare för text 3"/>
          <p:cNvSpPr>
            <a:spLocks noGrp="1"/>
          </p:cNvSpPr>
          <p:nvPr>
            <p:ph type="body" sz="half" idx="2"/>
          </p:nvPr>
        </p:nvSpPr>
        <p:spPr>
          <a:xfrm>
            <a:off x="971600" y="5511354"/>
            <a:ext cx="6480720" cy="509934"/>
          </a:xfrm>
          <a:prstGeom prst="rect">
            <a:avLst/>
          </a:prstGeom>
        </p:spPr>
        <p:txBody>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6" name="Platshållare för sidfot 5"/>
          <p:cNvSpPr>
            <a:spLocks noGrp="1"/>
          </p:cNvSpPr>
          <p:nvPr>
            <p:ph type="ftr" sz="quarter" idx="11"/>
          </p:nvPr>
        </p:nvSpPr>
        <p:spPr/>
        <p:txBody>
          <a:bodyPr/>
          <a:lstStyle/>
          <a:p>
            <a:endParaRPr lang="fi-FI"/>
          </a:p>
        </p:txBody>
      </p:sp>
      <p:sp>
        <p:nvSpPr>
          <p:cNvPr id="7" name="Platshållare för bildnummer 6"/>
          <p:cNvSpPr>
            <a:spLocks noGrp="1"/>
          </p:cNvSpPr>
          <p:nvPr>
            <p:ph type="sldNum" sz="quarter" idx="12"/>
          </p:nvPr>
        </p:nvSpPr>
        <p:spPr>
          <a:xfrm>
            <a:off x="7740352" y="6381328"/>
            <a:ext cx="400050" cy="360040"/>
          </a:xfrm>
        </p:spPr>
        <p:txBody>
          <a:bodyPr/>
          <a:lstStyle/>
          <a:p>
            <a:fld id="{4644F606-9E59-44A4-9C1B-318877967A10}" type="slidenum">
              <a:rPr lang="fi-FI" smtClean="0"/>
              <a:pPr/>
              <a:t>‹#›</a:t>
            </a:fld>
            <a:endParaRPr lang="fi-FI"/>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4_ kuva">
    <p:spTree>
      <p:nvGrpSpPr>
        <p:cNvPr id="1" name=""/>
        <p:cNvGrpSpPr/>
        <p:nvPr/>
      </p:nvGrpSpPr>
      <p:grpSpPr>
        <a:xfrm>
          <a:off x="0" y="0"/>
          <a:ext cx="0" cy="0"/>
          <a:chOff x="0" y="0"/>
          <a:chExt cx="0" cy="0"/>
        </a:xfrm>
      </p:grpSpPr>
      <p:sp>
        <p:nvSpPr>
          <p:cNvPr id="3" name="Platshållare för bild 2"/>
          <p:cNvSpPr>
            <a:spLocks noGrp="1"/>
          </p:cNvSpPr>
          <p:nvPr>
            <p:ph type="pic" idx="1"/>
          </p:nvPr>
        </p:nvSpPr>
        <p:spPr>
          <a:xfrm>
            <a:off x="251520" y="260648"/>
            <a:ext cx="8640960" cy="5328592"/>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smtClean="0"/>
              <a:t>Lisää kuva napsauttamalla kuvaketta</a:t>
            </a:r>
            <a:endParaRPr lang="fi-FI"/>
          </a:p>
        </p:txBody>
      </p:sp>
      <p:sp>
        <p:nvSpPr>
          <p:cNvPr id="4" name="Platshållare för text 3"/>
          <p:cNvSpPr>
            <a:spLocks noGrp="1"/>
          </p:cNvSpPr>
          <p:nvPr>
            <p:ph type="body" sz="half" idx="2"/>
          </p:nvPr>
        </p:nvSpPr>
        <p:spPr>
          <a:xfrm>
            <a:off x="251520" y="5661248"/>
            <a:ext cx="8640960" cy="509934"/>
          </a:xfrm>
          <a:prstGeom prst="rect">
            <a:avLst/>
          </a:prstGeom>
        </p:spPr>
        <p:txBody>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6" name="Platshållare för sidfot 5"/>
          <p:cNvSpPr>
            <a:spLocks noGrp="1"/>
          </p:cNvSpPr>
          <p:nvPr>
            <p:ph type="ftr" sz="quarter" idx="11"/>
          </p:nvPr>
        </p:nvSpPr>
        <p:spPr/>
        <p:txBody>
          <a:bodyPr/>
          <a:lstStyle/>
          <a:p>
            <a:endParaRPr lang="fi-FI" dirty="0"/>
          </a:p>
        </p:txBody>
      </p:sp>
      <p:sp>
        <p:nvSpPr>
          <p:cNvPr id="7" name="Platshållare för bildnummer 6"/>
          <p:cNvSpPr>
            <a:spLocks noGrp="1"/>
          </p:cNvSpPr>
          <p:nvPr>
            <p:ph type="sldNum" sz="quarter" idx="12"/>
          </p:nvPr>
        </p:nvSpPr>
        <p:spPr>
          <a:xfrm>
            <a:off x="7740352" y="6381328"/>
            <a:ext cx="400050" cy="360040"/>
          </a:xfrm>
        </p:spPr>
        <p:txBody>
          <a:bodyPr/>
          <a:lstStyle/>
          <a:p>
            <a:fld id="{4644F606-9E59-44A4-9C1B-318877967A10}" type="slidenum">
              <a:rPr lang="fi-FI" smtClean="0"/>
              <a:pPr/>
              <a:t>‹#›</a:t>
            </a:fld>
            <a:endParaRPr lang="fi-FI"/>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5_ otsikko ja sisältölokero">
    <p:spTree>
      <p:nvGrpSpPr>
        <p:cNvPr id="1" name=""/>
        <p:cNvGrpSpPr/>
        <p:nvPr/>
      </p:nvGrpSpPr>
      <p:grpSpPr>
        <a:xfrm>
          <a:off x="0" y="0"/>
          <a:ext cx="0" cy="0"/>
          <a:chOff x="0" y="0"/>
          <a:chExt cx="0" cy="0"/>
        </a:xfrm>
      </p:grpSpPr>
      <p:sp>
        <p:nvSpPr>
          <p:cNvPr id="2" name="Rubrik 1"/>
          <p:cNvSpPr>
            <a:spLocks noGrp="1"/>
          </p:cNvSpPr>
          <p:nvPr>
            <p:ph type="title"/>
          </p:nvPr>
        </p:nvSpPr>
        <p:spPr>
          <a:xfrm>
            <a:off x="251520" y="1268760"/>
            <a:ext cx="8352928" cy="1143000"/>
          </a:xfrm>
          <a:prstGeom prst="rect">
            <a:avLst/>
          </a:prstGeom>
        </p:spPr>
        <p:txBody>
          <a:bodyPr/>
          <a:lstStyle>
            <a:lvl1pPr>
              <a:defRPr sz="3000">
                <a:solidFill>
                  <a:schemeClr val="tx1"/>
                </a:solidFill>
              </a:defRPr>
            </a:lvl1pPr>
          </a:lstStyle>
          <a:p>
            <a:r>
              <a:rPr lang="fi-FI" smtClean="0"/>
              <a:t>Muokkaa perustyyl. napsautt.</a:t>
            </a:r>
            <a:endParaRPr lang="fi-FI" dirty="0"/>
          </a:p>
        </p:txBody>
      </p:sp>
      <p:sp>
        <p:nvSpPr>
          <p:cNvPr id="3" name="Platshållare för innehåll 2"/>
          <p:cNvSpPr>
            <a:spLocks noGrp="1"/>
          </p:cNvSpPr>
          <p:nvPr>
            <p:ph idx="1"/>
          </p:nvPr>
        </p:nvSpPr>
        <p:spPr>
          <a:xfrm>
            <a:off x="251520" y="2564904"/>
            <a:ext cx="8373616" cy="3268960"/>
          </a:xfrm>
          <a:prstGeom prst="rect">
            <a:avLst/>
          </a:prstGeom>
        </p:spPr>
        <p:txBody>
          <a:bodyPr/>
          <a:lstStyle>
            <a:lvl1pPr>
              <a:buClr>
                <a:schemeClr val="accent6"/>
              </a:buClr>
              <a:defRPr sz="2200"/>
            </a:lvl1pPr>
            <a:lvl2pPr>
              <a:defRPr sz="2200"/>
            </a:lvl2pPr>
            <a:lvl3pPr>
              <a:buClr>
                <a:schemeClr val="accent6"/>
              </a:buClr>
              <a:defRPr sz="1800"/>
            </a:lvl3pPr>
            <a:lvl4pPr>
              <a:defRPr sz="1800"/>
            </a:lvl4pPr>
            <a:lvl5pPr>
              <a:buClr>
                <a:schemeClr val="accent6"/>
              </a:buClr>
              <a:defRPr/>
            </a:lvl5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p:txBody>
      </p:sp>
      <p:sp>
        <p:nvSpPr>
          <p:cNvPr id="5" name="Platshållare för sidfot 4"/>
          <p:cNvSpPr>
            <a:spLocks noGrp="1"/>
          </p:cNvSpPr>
          <p:nvPr>
            <p:ph type="ftr" sz="quarter" idx="11"/>
          </p:nvPr>
        </p:nvSpPr>
        <p:spPr>
          <a:xfrm>
            <a:off x="251520" y="6357938"/>
            <a:ext cx="6357937" cy="365125"/>
          </a:xfrm>
        </p:spPr>
        <p:txBody>
          <a:bodyPr/>
          <a:lstStyle/>
          <a:p>
            <a:endParaRPr lang="fi-FI" dirty="0"/>
          </a:p>
        </p:txBody>
      </p:sp>
      <p:sp>
        <p:nvSpPr>
          <p:cNvPr id="6" name="Platshållare för bildnummer 5"/>
          <p:cNvSpPr>
            <a:spLocks noGrp="1"/>
          </p:cNvSpPr>
          <p:nvPr>
            <p:ph type="sldNum" sz="quarter" idx="12"/>
          </p:nvPr>
        </p:nvSpPr>
        <p:spPr>
          <a:xfrm>
            <a:off x="7772350" y="6381328"/>
            <a:ext cx="400050" cy="360040"/>
          </a:xfrm>
        </p:spPr>
        <p:txBody>
          <a:bodyPr/>
          <a:lstStyle/>
          <a:p>
            <a:fld id="{4644F606-9E59-44A4-9C1B-318877967A10}" type="slidenum">
              <a:rPr lang="fi-FI" smtClean="0"/>
              <a:pPr/>
              <a:t>‹#›</a:t>
            </a:fld>
            <a:endParaRPr lang="fi-FI"/>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 preserve="1">
  <p:cSld name="5_ Otsikko ja kaksi sisältölokeroa">
    <p:spTree>
      <p:nvGrpSpPr>
        <p:cNvPr id="1" name=""/>
        <p:cNvGrpSpPr/>
        <p:nvPr/>
      </p:nvGrpSpPr>
      <p:grpSpPr>
        <a:xfrm>
          <a:off x="0" y="0"/>
          <a:ext cx="0" cy="0"/>
          <a:chOff x="0" y="0"/>
          <a:chExt cx="0" cy="0"/>
        </a:xfrm>
      </p:grpSpPr>
      <p:sp>
        <p:nvSpPr>
          <p:cNvPr id="2" name="Rubrik 1"/>
          <p:cNvSpPr>
            <a:spLocks noGrp="1"/>
          </p:cNvSpPr>
          <p:nvPr>
            <p:ph type="title"/>
          </p:nvPr>
        </p:nvSpPr>
        <p:spPr>
          <a:xfrm>
            <a:off x="251520" y="980728"/>
            <a:ext cx="8568952" cy="1008112"/>
          </a:xfrm>
          <a:prstGeom prst="rect">
            <a:avLst/>
          </a:prstGeom>
        </p:spPr>
        <p:txBody>
          <a:bodyPr/>
          <a:lstStyle>
            <a:lvl1pPr>
              <a:defRPr sz="3000">
                <a:solidFill>
                  <a:schemeClr val="tx1"/>
                </a:solidFill>
              </a:defRPr>
            </a:lvl1pPr>
          </a:lstStyle>
          <a:p>
            <a:r>
              <a:rPr lang="fi-FI" smtClean="0"/>
              <a:t>Muokkaa perustyyl. napsautt.</a:t>
            </a:r>
            <a:endParaRPr lang="fi-FI" dirty="0"/>
          </a:p>
        </p:txBody>
      </p:sp>
      <p:sp>
        <p:nvSpPr>
          <p:cNvPr id="3" name="Platshållare för innehåll 2"/>
          <p:cNvSpPr>
            <a:spLocks noGrp="1"/>
          </p:cNvSpPr>
          <p:nvPr>
            <p:ph sz="half" idx="1"/>
          </p:nvPr>
        </p:nvSpPr>
        <p:spPr>
          <a:xfrm>
            <a:off x="251520" y="1988841"/>
            <a:ext cx="4254624" cy="4320480"/>
          </a:xfrm>
          <a:prstGeom prst="rect">
            <a:avLst/>
          </a:prstGeom>
        </p:spPr>
        <p:txBody>
          <a:bodyPr/>
          <a:lstStyle>
            <a:lvl1pPr>
              <a:buClr>
                <a:schemeClr val="accent6"/>
              </a:buClr>
              <a:buFont typeface="Wingdings" pitchFamily="2" charset="2"/>
              <a:buChar char="§"/>
              <a:defRPr sz="2200"/>
            </a:lvl1pPr>
            <a:lvl2pPr>
              <a:defRPr sz="2200"/>
            </a:lvl2pPr>
            <a:lvl3pPr>
              <a:buClr>
                <a:schemeClr val="accent6"/>
              </a:buClr>
              <a:defRPr sz="18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p:txBody>
      </p:sp>
      <p:sp>
        <p:nvSpPr>
          <p:cNvPr id="4" name="Platshållare för innehåll 3"/>
          <p:cNvSpPr>
            <a:spLocks noGrp="1"/>
          </p:cNvSpPr>
          <p:nvPr>
            <p:ph sz="half" idx="2"/>
          </p:nvPr>
        </p:nvSpPr>
        <p:spPr>
          <a:xfrm>
            <a:off x="4572000" y="1988841"/>
            <a:ext cx="4248472" cy="4320480"/>
          </a:xfrm>
          <a:prstGeom prst="rect">
            <a:avLst/>
          </a:prstGeom>
        </p:spPr>
        <p:txBody>
          <a:bodyPr/>
          <a:lstStyle>
            <a:lvl1pPr>
              <a:buClr>
                <a:schemeClr val="accent6"/>
              </a:buClr>
              <a:defRPr sz="2200"/>
            </a:lvl1pPr>
            <a:lvl2pPr>
              <a:defRPr sz="2200"/>
            </a:lvl2pPr>
            <a:lvl3pPr>
              <a:buClr>
                <a:schemeClr val="accent6"/>
              </a:buClr>
              <a:defRPr sz="18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sv-SE" dirty="0" smtClean="0"/>
          </a:p>
        </p:txBody>
      </p:sp>
      <p:sp>
        <p:nvSpPr>
          <p:cNvPr id="6" name="Platshållare för sidfot 5"/>
          <p:cNvSpPr>
            <a:spLocks noGrp="1"/>
          </p:cNvSpPr>
          <p:nvPr>
            <p:ph type="ftr" sz="quarter" idx="11"/>
          </p:nvPr>
        </p:nvSpPr>
        <p:spPr/>
        <p:txBody>
          <a:bodyPr/>
          <a:lstStyle/>
          <a:p>
            <a:endParaRPr lang="fi-FI"/>
          </a:p>
        </p:txBody>
      </p:sp>
      <p:sp>
        <p:nvSpPr>
          <p:cNvPr id="7" name="Platshållare för bildnummer 6"/>
          <p:cNvSpPr>
            <a:spLocks noGrp="1"/>
          </p:cNvSpPr>
          <p:nvPr>
            <p:ph type="sldNum" sz="quarter" idx="12"/>
          </p:nvPr>
        </p:nvSpPr>
        <p:spPr>
          <a:xfrm>
            <a:off x="7772350" y="6381328"/>
            <a:ext cx="400050" cy="360040"/>
          </a:xfrm>
        </p:spPr>
        <p:txBody>
          <a:bodyPr/>
          <a:lstStyle/>
          <a:p>
            <a:fld id="{4644F606-9E59-44A4-9C1B-318877967A10}" type="slidenum">
              <a:rPr lang="fi-FI" smtClean="0"/>
              <a:pPr/>
              <a:t>‹#›</a:t>
            </a:fld>
            <a:endParaRPr lang="fi-FI"/>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loitusdia_vihreä">
    <p:spTree>
      <p:nvGrpSpPr>
        <p:cNvPr id="1" name=""/>
        <p:cNvGrpSpPr/>
        <p:nvPr/>
      </p:nvGrpSpPr>
      <p:grpSpPr>
        <a:xfrm>
          <a:off x="0" y="0"/>
          <a:ext cx="0" cy="0"/>
          <a:chOff x="0" y="0"/>
          <a:chExt cx="0" cy="0"/>
        </a:xfrm>
      </p:grpSpPr>
      <p:sp>
        <p:nvSpPr>
          <p:cNvPr id="10" name="Rektangel 9"/>
          <p:cNvSpPr/>
          <p:nvPr userDrawn="1"/>
        </p:nvSpPr>
        <p:spPr>
          <a:xfrm>
            <a:off x="0" y="981075"/>
            <a:ext cx="9144000" cy="587692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i-FI"/>
          </a:p>
        </p:txBody>
      </p:sp>
      <p:pic>
        <p:nvPicPr>
          <p:cNvPr id="11" name="Bildobjekt 9" descr="logon_sipuli2_vit.png"/>
          <p:cNvPicPr>
            <a:picLocks noChangeAspect="1"/>
          </p:cNvPicPr>
          <p:nvPr userDrawn="1"/>
        </p:nvPicPr>
        <p:blipFill>
          <a:blip r:embed="rId2" cstate="print"/>
          <a:srcRect l="504" r="57983"/>
          <a:stretch>
            <a:fillRect/>
          </a:stretch>
        </p:blipFill>
        <p:spPr bwMode="auto">
          <a:xfrm>
            <a:off x="7292718" y="1556792"/>
            <a:ext cx="1851282" cy="4727352"/>
          </a:xfrm>
          <a:prstGeom prst="rect">
            <a:avLst/>
          </a:prstGeom>
          <a:noFill/>
          <a:ln w="9525">
            <a:noFill/>
            <a:miter lim="800000"/>
            <a:headEnd/>
            <a:tailEnd/>
          </a:ln>
        </p:spPr>
      </p:pic>
      <p:sp>
        <p:nvSpPr>
          <p:cNvPr id="6" name="Otsikko 6"/>
          <p:cNvSpPr>
            <a:spLocks noGrp="1"/>
          </p:cNvSpPr>
          <p:nvPr>
            <p:ph type="title"/>
          </p:nvPr>
        </p:nvSpPr>
        <p:spPr>
          <a:xfrm>
            <a:off x="683568" y="2924944"/>
            <a:ext cx="6048672" cy="1584176"/>
          </a:xfrm>
          <a:prstGeom prst="rect">
            <a:avLst/>
          </a:prstGeom>
        </p:spPr>
        <p:txBody>
          <a:bodyPr/>
          <a:lstStyle>
            <a:lvl1pPr algn="ctr">
              <a:defRPr sz="3600" baseline="0">
                <a:solidFill>
                  <a:schemeClr val="bg1"/>
                </a:solidFill>
              </a:defRPr>
            </a:lvl1pPr>
          </a:lstStyle>
          <a:p>
            <a:r>
              <a:rPr lang="fi-FI" smtClean="0"/>
              <a:t>Muokkaa perustyyl. napsautt.</a:t>
            </a:r>
            <a:endParaRPr lang="fi-FI" dirty="0"/>
          </a:p>
        </p:txBody>
      </p:sp>
      <p:sp>
        <p:nvSpPr>
          <p:cNvPr id="7" name="Tekstin paikkamerkki 16"/>
          <p:cNvSpPr>
            <a:spLocks noGrp="1"/>
          </p:cNvSpPr>
          <p:nvPr>
            <p:ph type="body" sz="quarter" idx="10"/>
          </p:nvPr>
        </p:nvSpPr>
        <p:spPr>
          <a:xfrm>
            <a:off x="683568" y="4509120"/>
            <a:ext cx="6048672" cy="1584176"/>
          </a:xfrm>
          <a:prstGeom prst="rect">
            <a:avLst/>
          </a:prstGeom>
        </p:spPr>
        <p:txBody>
          <a:bodyPr/>
          <a:lstStyle>
            <a:lvl1pPr algn="ctr">
              <a:buClr>
                <a:schemeClr val="accent6"/>
              </a:buClr>
              <a:buFont typeface="Wingdings" pitchFamily="2" charset="2"/>
              <a:buNone/>
              <a:defRPr sz="2400" baseline="0">
                <a:solidFill>
                  <a:schemeClr val="bg1"/>
                </a:solidFill>
              </a:defRPr>
            </a:lvl1pPr>
          </a:lstStyle>
          <a:p>
            <a:pPr lvl="0"/>
            <a:r>
              <a:rPr lang="fi-FI" smtClean="0"/>
              <a:t>Muokkaa tekstin perustyylejä napsauttamalla</a:t>
            </a:r>
          </a:p>
        </p:txBody>
      </p:sp>
      <p:sp>
        <p:nvSpPr>
          <p:cNvPr id="12" name="Platshållare för datum 3"/>
          <p:cNvSpPr>
            <a:spLocks noGrp="1"/>
          </p:cNvSpPr>
          <p:nvPr>
            <p:ph type="dt" sz="half" idx="13"/>
          </p:nvPr>
        </p:nvSpPr>
        <p:spPr>
          <a:xfrm>
            <a:off x="3203848" y="6381328"/>
            <a:ext cx="936104" cy="360040"/>
          </a:xfrm>
        </p:spPr>
        <p:txBody>
          <a:bodyPr/>
          <a:lstStyle>
            <a:lvl1pPr algn="ctr">
              <a:defRPr>
                <a:solidFill>
                  <a:schemeClr val="bg1"/>
                </a:solidFill>
              </a:defRPr>
            </a:lvl1pPr>
          </a:lstStyle>
          <a:p>
            <a:fld id="{95B96160-477E-4C56-93A9-AFEB34CADFEE}" type="datetime1">
              <a:rPr lang="fi-FI" smtClean="0"/>
              <a:pPr/>
              <a:t>2.12.2015</a:t>
            </a:fld>
            <a:endParaRPr lang="fi-FI" dirty="0"/>
          </a:p>
        </p:txBody>
      </p:sp>
      <p:sp>
        <p:nvSpPr>
          <p:cNvPr id="13" name="Platshållare för sidfot 4"/>
          <p:cNvSpPr>
            <a:spLocks noGrp="1"/>
          </p:cNvSpPr>
          <p:nvPr>
            <p:ph type="ftr" sz="quarter" idx="14"/>
          </p:nvPr>
        </p:nvSpPr>
        <p:spPr>
          <a:xfrm>
            <a:off x="683568" y="6093296"/>
            <a:ext cx="6048672" cy="288032"/>
          </a:xfrm>
        </p:spPr>
        <p:txBody>
          <a:bodyPr/>
          <a:lstStyle>
            <a:lvl1pPr algn="ctr">
              <a:defRPr>
                <a:solidFill>
                  <a:schemeClr val="bg1"/>
                </a:solidFill>
              </a:defRPr>
            </a:lvl1pPr>
          </a:lstStyle>
          <a:p>
            <a:endParaRPr lang="fi-FI"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TxTwoObj" preserve="1">
  <p:cSld name="5_ Otsikot ja kaksi sisältölokeroa">
    <p:spTree>
      <p:nvGrpSpPr>
        <p:cNvPr id="1" name=""/>
        <p:cNvGrpSpPr/>
        <p:nvPr/>
      </p:nvGrpSpPr>
      <p:grpSpPr>
        <a:xfrm>
          <a:off x="0" y="0"/>
          <a:ext cx="0" cy="0"/>
          <a:chOff x="0" y="0"/>
          <a:chExt cx="0" cy="0"/>
        </a:xfrm>
      </p:grpSpPr>
      <p:sp>
        <p:nvSpPr>
          <p:cNvPr id="2" name="Rubrik 1"/>
          <p:cNvSpPr>
            <a:spLocks noGrp="1"/>
          </p:cNvSpPr>
          <p:nvPr>
            <p:ph type="title"/>
          </p:nvPr>
        </p:nvSpPr>
        <p:spPr>
          <a:xfrm>
            <a:off x="251520" y="1196752"/>
            <a:ext cx="8640960" cy="576064"/>
          </a:xfrm>
          <a:prstGeom prst="rect">
            <a:avLst/>
          </a:prstGeom>
        </p:spPr>
        <p:txBody>
          <a:bodyPr/>
          <a:lstStyle>
            <a:lvl1pPr>
              <a:defRPr sz="3000">
                <a:solidFill>
                  <a:schemeClr val="tx1"/>
                </a:solidFill>
              </a:defRPr>
            </a:lvl1pPr>
          </a:lstStyle>
          <a:p>
            <a:r>
              <a:rPr lang="fi-FI" smtClean="0"/>
              <a:t>Muokkaa perustyyl. napsautt.</a:t>
            </a:r>
            <a:endParaRPr lang="fi-FI" dirty="0"/>
          </a:p>
        </p:txBody>
      </p:sp>
      <p:sp>
        <p:nvSpPr>
          <p:cNvPr id="3" name="Platshållare för text 2"/>
          <p:cNvSpPr>
            <a:spLocks noGrp="1"/>
          </p:cNvSpPr>
          <p:nvPr>
            <p:ph type="body" idx="1"/>
          </p:nvPr>
        </p:nvSpPr>
        <p:spPr>
          <a:xfrm>
            <a:off x="251520" y="1988840"/>
            <a:ext cx="4248472" cy="720080"/>
          </a:xfrm>
          <a:prstGeom prst="rect">
            <a:avLst/>
          </a:prstGeom>
        </p:spPr>
        <p:txBody>
          <a:bodyPr anchor="b"/>
          <a:lstStyle>
            <a:lvl1pPr marL="0" indent="0">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Platshållare för innehåll 3"/>
          <p:cNvSpPr>
            <a:spLocks noGrp="1"/>
          </p:cNvSpPr>
          <p:nvPr>
            <p:ph sz="half" idx="2"/>
          </p:nvPr>
        </p:nvSpPr>
        <p:spPr>
          <a:xfrm>
            <a:off x="251520" y="2894955"/>
            <a:ext cx="4248472" cy="3414365"/>
          </a:xfrm>
          <a:prstGeom prst="rect">
            <a:avLst/>
          </a:prstGeom>
        </p:spPr>
        <p:txBody>
          <a:bodyPr/>
          <a:lstStyle>
            <a:lvl1pPr>
              <a:buClr>
                <a:schemeClr val="accent6"/>
              </a:buClr>
              <a:defRPr sz="2200"/>
            </a:lvl1pPr>
            <a:lvl2pPr>
              <a:defRPr sz="2200"/>
            </a:lvl2pPr>
            <a:lvl3pPr>
              <a:buClr>
                <a:schemeClr val="accent6"/>
              </a:buClr>
              <a:defRPr sz="1800"/>
            </a:lvl3pPr>
            <a:lvl4pPr>
              <a:defRPr sz="1800"/>
            </a:lvl4pPr>
            <a:lvl5pPr>
              <a:buClr>
                <a:schemeClr val="accent6"/>
              </a:buCl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p:txBody>
      </p:sp>
      <p:sp>
        <p:nvSpPr>
          <p:cNvPr id="5" name="Platshållare för text 4"/>
          <p:cNvSpPr>
            <a:spLocks noGrp="1"/>
          </p:cNvSpPr>
          <p:nvPr>
            <p:ph type="body" sz="quarter" idx="3"/>
          </p:nvPr>
        </p:nvSpPr>
        <p:spPr>
          <a:xfrm>
            <a:off x="4644008" y="1988840"/>
            <a:ext cx="4248472" cy="711770"/>
          </a:xfrm>
          <a:prstGeom prst="rect">
            <a:avLst/>
          </a:prstGeom>
        </p:spPr>
        <p:txBody>
          <a:bodyPr anchor="b"/>
          <a:lstStyle>
            <a:lvl1pPr marL="0" indent="0">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Platshållare för innehåll 5"/>
          <p:cNvSpPr>
            <a:spLocks noGrp="1"/>
          </p:cNvSpPr>
          <p:nvPr>
            <p:ph sz="quarter" idx="4"/>
          </p:nvPr>
        </p:nvSpPr>
        <p:spPr>
          <a:xfrm>
            <a:off x="4645025" y="2894955"/>
            <a:ext cx="4247455" cy="3414365"/>
          </a:xfrm>
          <a:prstGeom prst="rect">
            <a:avLst/>
          </a:prstGeom>
        </p:spPr>
        <p:txBody>
          <a:bodyPr/>
          <a:lstStyle>
            <a:lvl1pPr>
              <a:buClr>
                <a:schemeClr val="accent6"/>
              </a:buClr>
              <a:defRPr sz="2200"/>
            </a:lvl1pPr>
            <a:lvl2pPr>
              <a:defRPr sz="2200"/>
            </a:lvl2pPr>
            <a:lvl3pPr>
              <a:buClr>
                <a:schemeClr val="accent6"/>
              </a:buClr>
              <a:defRPr sz="1800"/>
            </a:lvl3pPr>
            <a:lvl4pPr>
              <a:defRPr sz="18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p:txBody>
      </p:sp>
      <p:sp>
        <p:nvSpPr>
          <p:cNvPr id="8" name="Platshållare för sidfot 7"/>
          <p:cNvSpPr>
            <a:spLocks noGrp="1"/>
          </p:cNvSpPr>
          <p:nvPr>
            <p:ph type="ftr" sz="quarter" idx="11"/>
          </p:nvPr>
        </p:nvSpPr>
        <p:spPr/>
        <p:txBody>
          <a:bodyPr/>
          <a:lstStyle/>
          <a:p>
            <a:endParaRPr lang="fi-FI"/>
          </a:p>
        </p:txBody>
      </p:sp>
      <p:sp>
        <p:nvSpPr>
          <p:cNvPr id="9" name="Platshållare för bildnummer 8"/>
          <p:cNvSpPr>
            <a:spLocks noGrp="1"/>
          </p:cNvSpPr>
          <p:nvPr>
            <p:ph type="sldNum" sz="quarter" idx="12"/>
          </p:nvPr>
        </p:nvSpPr>
        <p:spPr>
          <a:xfrm>
            <a:off x="7772350" y="6381328"/>
            <a:ext cx="400050" cy="360040"/>
          </a:xfrm>
        </p:spPr>
        <p:txBody>
          <a:bodyPr/>
          <a:lstStyle/>
          <a:p>
            <a:fld id="{4644F606-9E59-44A4-9C1B-318877967A10}" type="slidenum">
              <a:rPr lang="fi-FI" smtClean="0"/>
              <a:pPr/>
              <a:t>‹#›</a:t>
            </a:fld>
            <a:endParaRPr lang="fi-FI"/>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5_ Otsikko ja kaksi erikokoista  sisältölokeroa">
    <p:spTree>
      <p:nvGrpSpPr>
        <p:cNvPr id="1" name=""/>
        <p:cNvGrpSpPr/>
        <p:nvPr/>
      </p:nvGrpSpPr>
      <p:grpSpPr>
        <a:xfrm>
          <a:off x="0" y="0"/>
          <a:ext cx="0" cy="0"/>
          <a:chOff x="0" y="0"/>
          <a:chExt cx="0" cy="0"/>
        </a:xfrm>
      </p:grpSpPr>
      <p:sp>
        <p:nvSpPr>
          <p:cNvPr id="2" name="Rubrik 1"/>
          <p:cNvSpPr>
            <a:spLocks noGrp="1"/>
          </p:cNvSpPr>
          <p:nvPr>
            <p:ph type="title"/>
          </p:nvPr>
        </p:nvSpPr>
        <p:spPr>
          <a:xfrm>
            <a:off x="251520" y="1268760"/>
            <a:ext cx="4032448" cy="792088"/>
          </a:xfrm>
          <a:prstGeom prst="rect">
            <a:avLst/>
          </a:prstGeom>
        </p:spPr>
        <p:txBody>
          <a:bodyPr anchor="b"/>
          <a:lstStyle>
            <a:lvl1pPr algn="l">
              <a:defRPr sz="2200" b="0">
                <a:solidFill>
                  <a:schemeClr val="tx1"/>
                </a:solidFill>
              </a:defRPr>
            </a:lvl1pPr>
          </a:lstStyle>
          <a:p>
            <a:r>
              <a:rPr lang="fi-FI" noProof="0" smtClean="0"/>
              <a:t>Muokkaa perustyyl. napsautt.</a:t>
            </a:r>
            <a:endParaRPr lang="fi-FI" noProof="0" dirty="0"/>
          </a:p>
        </p:txBody>
      </p:sp>
      <p:sp>
        <p:nvSpPr>
          <p:cNvPr id="3" name="Platshållare för innehåll 2"/>
          <p:cNvSpPr>
            <a:spLocks noGrp="1"/>
          </p:cNvSpPr>
          <p:nvPr>
            <p:ph idx="1"/>
          </p:nvPr>
        </p:nvSpPr>
        <p:spPr>
          <a:xfrm>
            <a:off x="4572000" y="404665"/>
            <a:ext cx="4320480" cy="5760640"/>
          </a:xfrm>
          <a:prstGeom prst="rect">
            <a:avLst/>
          </a:prstGeom>
        </p:spPr>
        <p:txBody>
          <a:bodyPr/>
          <a:lstStyle>
            <a:lvl1pPr>
              <a:buClr>
                <a:schemeClr val="accent6"/>
              </a:buClr>
              <a:defRPr sz="2200"/>
            </a:lvl1pPr>
            <a:lvl2pPr>
              <a:defRPr sz="2200"/>
            </a:lvl2pPr>
            <a:lvl3pPr>
              <a:buClr>
                <a:schemeClr val="accent6"/>
              </a:buClr>
              <a:defRPr sz="1800"/>
            </a:lvl3pPr>
            <a:lvl4pPr>
              <a:defRPr sz="1800"/>
            </a:lvl4pPr>
            <a:lvl5pPr>
              <a:defRPr sz="2000"/>
            </a:lvl5pPr>
            <a:lvl6pPr>
              <a:defRPr sz="2000"/>
            </a:lvl6pPr>
            <a:lvl7pPr>
              <a:defRPr sz="2000"/>
            </a:lvl7pPr>
            <a:lvl8pPr>
              <a:defRPr sz="2000"/>
            </a:lvl8pPr>
            <a:lvl9pPr>
              <a:defRPr sz="20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p:txBody>
      </p:sp>
      <p:sp>
        <p:nvSpPr>
          <p:cNvPr id="4" name="Platshållare för text 3"/>
          <p:cNvSpPr>
            <a:spLocks noGrp="1"/>
          </p:cNvSpPr>
          <p:nvPr>
            <p:ph type="body" sz="half" idx="2"/>
          </p:nvPr>
        </p:nvSpPr>
        <p:spPr>
          <a:xfrm>
            <a:off x="251520" y="2204864"/>
            <a:ext cx="4032448" cy="3960440"/>
          </a:xfrm>
          <a:prstGeom prst="rect">
            <a:avLst/>
          </a:prstGeom>
        </p:spPr>
        <p:txBody>
          <a:bodyPr/>
          <a:lstStyle>
            <a:lvl1pPr marL="0" indent="0">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6" name="Platshållare för sidfot 5"/>
          <p:cNvSpPr>
            <a:spLocks noGrp="1"/>
          </p:cNvSpPr>
          <p:nvPr>
            <p:ph type="ftr" sz="quarter" idx="11"/>
          </p:nvPr>
        </p:nvSpPr>
        <p:spPr/>
        <p:txBody>
          <a:bodyPr/>
          <a:lstStyle/>
          <a:p>
            <a:endParaRPr lang="fi-FI" dirty="0"/>
          </a:p>
        </p:txBody>
      </p:sp>
      <p:sp>
        <p:nvSpPr>
          <p:cNvPr id="7" name="Platshållare för bildnummer 6"/>
          <p:cNvSpPr>
            <a:spLocks noGrp="1"/>
          </p:cNvSpPr>
          <p:nvPr>
            <p:ph type="sldNum" sz="quarter" idx="12"/>
          </p:nvPr>
        </p:nvSpPr>
        <p:spPr>
          <a:xfrm>
            <a:off x="7772350" y="6381328"/>
            <a:ext cx="400050" cy="360040"/>
          </a:xfrm>
        </p:spPr>
        <p:txBody>
          <a:bodyPr/>
          <a:lstStyle/>
          <a:p>
            <a:fld id="{4644F606-9E59-44A4-9C1B-318877967A10}" type="slidenum">
              <a:rPr lang="fi-FI" smtClean="0"/>
              <a:pPr/>
              <a:t>‹#›</a:t>
            </a:fld>
            <a:endParaRPr lang="fi-FI"/>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reserve="1">
  <p:cSld name="6_Tyhjä">
    <p:spTree>
      <p:nvGrpSpPr>
        <p:cNvPr id="1" name=""/>
        <p:cNvGrpSpPr/>
        <p:nvPr/>
      </p:nvGrpSpPr>
      <p:grpSpPr>
        <a:xfrm>
          <a:off x="0" y="0"/>
          <a:ext cx="0" cy="0"/>
          <a:chOff x="0" y="0"/>
          <a:chExt cx="0" cy="0"/>
        </a:xfrm>
      </p:grpSpPr>
      <p:sp>
        <p:nvSpPr>
          <p:cNvPr id="3" name="Platshållare för sidfot 2"/>
          <p:cNvSpPr>
            <a:spLocks noGrp="1"/>
          </p:cNvSpPr>
          <p:nvPr>
            <p:ph type="ftr" sz="quarter" idx="11"/>
          </p:nvPr>
        </p:nvSpPr>
        <p:spPr/>
        <p:txBody>
          <a:bodyPr/>
          <a:lstStyle/>
          <a:p>
            <a:endParaRPr lang="fi-FI"/>
          </a:p>
        </p:txBody>
      </p:sp>
      <p:sp>
        <p:nvSpPr>
          <p:cNvPr id="4" name="Platshållare för bildnummer 3"/>
          <p:cNvSpPr>
            <a:spLocks noGrp="1"/>
          </p:cNvSpPr>
          <p:nvPr>
            <p:ph type="sldNum" sz="quarter" idx="12"/>
          </p:nvPr>
        </p:nvSpPr>
        <p:spPr>
          <a:xfrm>
            <a:off x="7772350" y="6381328"/>
            <a:ext cx="400050" cy="360040"/>
          </a:xfrm>
        </p:spPr>
        <p:txBody>
          <a:bodyPr/>
          <a:lstStyle/>
          <a:p>
            <a:fld id="{4644F606-9E59-44A4-9C1B-318877967A10}" type="slidenum">
              <a:rPr lang="fi-FI" smtClean="0"/>
              <a:pPr/>
              <a:t>‹#›</a:t>
            </a:fld>
            <a:endParaRPr lang="fi-FI"/>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Aloitusdia_oranssi">
    <p:spTree>
      <p:nvGrpSpPr>
        <p:cNvPr id="1" name=""/>
        <p:cNvGrpSpPr/>
        <p:nvPr/>
      </p:nvGrpSpPr>
      <p:grpSpPr>
        <a:xfrm>
          <a:off x="0" y="0"/>
          <a:ext cx="0" cy="0"/>
          <a:chOff x="0" y="0"/>
          <a:chExt cx="0" cy="0"/>
        </a:xfrm>
      </p:grpSpPr>
      <p:sp>
        <p:nvSpPr>
          <p:cNvPr id="10" name="Rektangel 9"/>
          <p:cNvSpPr/>
          <p:nvPr userDrawn="1"/>
        </p:nvSpPr>
        <p:spPr>
          <a:xfrm>
            <a:off x="0" y="981075"/>
            <a:ext cx="9144000" cy="5876925"/>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i-FI"/>
          </a:p>
        </p:txBody>
      </p:sp>
      <p:pic>
        <p:nvPicPr>
          <p:cNvPr id="11" name="Bildobjekt 9" descr="logon_sipuli2_vit.png"/>
          <p:cNvPicPr>
            <a:picLocks noChangeAspect="1"/>
          </p:cNvPicPr>
          <p:nvPr userDrawn="1"/>
        </p:nvPicPr>
        <p:blipFill>
          <a:blip r:embed="rId2" cstate="print"/>
          <a:srcRect l="504" r="57983"/>
          <a:stretch>
            <a:fillRect/>
          </a:stretch>
        </p:blipFill>
        <p:spPr bwMode="auto">
          <a:xfrm>
            <a:off x="7292718" y="1556792"/>
            <a:ext cx="1851282" cy="4727352"/>
          </a:xfrm>
          <a:prstGeom prst="rect">
            <a:avLst/>
          </a:prstGeom>
          <a:noFill/>
          <a:ln w="9525">
            <a:noFill/>
            <a:miter lim="800000"/>
            <a:headEnd/>
            <a:tailEnd/>
          </a:ln>
        </p:spPr>
      </p:pic>
      <p:sp>
        <p:nvSpPr>
          <p:cNvPr id="6" name="Otsikko 6"/>
          <p:cNvSpPr>
            <a:spLocks noGrp="1"/>
          </p:cNvSpPr>
          <p:nvPr>
            <p:ph type="title"/>
          </p:nvPr>
        </p:nvSpPr>
        <p:spPr>
          <a:xfrm>
            <a:off x="683568" y="2924944"/>
            <a:ext cx="5976664" cy="1656184"/>
          </a:xfrm>
          <a:prstGeom prst="rect">
            <a:avLst/>
          </a:prstGeom>
        </p:spPr>
        <p:txBody>
          <a:bodyPr/>
          <a:lstStyle>
            <a:lvl1pPr algn="ctr">
              <a:defRPr sz="3600" baseline="0">
                <a:solidFill>
                  <a:schemeClr val="bg1"/>
                </a:solidFill>
              </a:defRPr>
            </a:lvl1pPr>
          </a:lstStyle>
          <a:p>
            <a:r>
              <a:rPr lang="fi-FI" smtClean="0"/>
              <a:t>Muokkaa perustyyl. napsautt.</a:t>
            </a:r>
            <a:endParaRPr lang="fi-FI" dirty="0"/>
          </a:p>
        </p:txBody>
      </p:sp>
      <p:sp>
        <p:nvSpPr>
          <p:cNvPr id="7" name="Tekstin paikkamerkki 16"/>
          <p:cNvSpPr>
            <a:spLocks noGrp="1"/>
          </p:cNvSpPr>
          <p:nvPr>
            <p:ph type="body" sz="quarter" idx="10"/>
          </p:nvPr>
        </p:nvSpPr>
        <p:spPr>
          <a:xfrm>
            <a:off x="683568" y="4581128"/>
            <a:ext cx="5976664" cy="1440160"/>
          </a:xfrm>
          <a:prstGeom prst="rect">
            <a:avLst/>
          </a:prstGeom>
        </p:spPr>
        <p:txBody>
          <a:bodyPr/>
          <a:lstStyle>
            <a:lvl1pPr algn="ctr">
              <a:buClr>
                <a:schemeClr val="accent6"/>
              </a:buClr>
              <a:buFont typeface="Wingdings" pitchFamily="2" charset="2"/>
              <a:buNone/>
              <a:defRPr sz="2400" baseline="0">
                <a:solidFill>
                  <a:schemeClr val="bg1"/>
                </a:solidFill>
              </a:defRPr>
            </a:lvl1pPr>
          </a:lstStyle>
          <a:p>
            <a:pPr lvl="0"/>
            <a:r>
              <a:rPr lang="fi-FI" smtClean="0"/>
              <a:t>Muokkaa tekstin perustyylejä napsauttamalla</a:t>
            </a:r>
          </a:p>
        </p:txBody>
      </p:sp>
      <p:sp>
        <p:nvSpPr>
          <p:cNvPr id="12" name="Platshållare för datum 3"/>
          <p:cNvSpPr>
            <a:spLocks noGrp="1"/>
          </p:cNvSpPr>
          <p:nvPr>
            <p:ph type="dt" sz="half" idx="13"/>
          </p:nvPr>
        </p:nvSpPr>
        <p:spPr>
          <a:xfrm>
            <a:off x="3203848" y="6381328"/>
            <a:ext cx="936104" cy="360040"/>
          </a:xfrm>
        </p:spPr>
        <p:txBody>
          <a:bodyPr/>
          <a:lstStyle>
            <a:lvl1pPr algn="ctr">
              <a:defRPr>
                <a:solidFill>
                  <a:schemeClr val="bg1"/>
                </a:solidFill>
              </a:defRPr>
            </a:lvl1pPr>
          </a:lstStyle>
          <a:p>
            <a:fld id="{42617F29-EB51-4C92-9093-89AC304DB813}" type="datetime1">
              <a:rPr lang="fi-FI" smtClean="0"/>
              <a:pPr/>
              <a:t>2.12.2015</a:t>
            </a:fld>
            <a:endParaRPr lang="fi-FI" dirty="0"/>
          </a:p>
        </p:txBody>
      </p:sp>
      <p:sp>
        <p:nvSpPr>
          <p:cNvPr id="13" name="Platshållare för sidfot 4"/>
          <p:cNvSpPr>
            <a:spLocks noGrp="1"/>
          </p:cNvSpPr>
          <p:nvPr>
            <p:ph type="ftr" sz="quarter" idx="14"/>
          </p:nvPr>
        </p:nvSpPr>
        <p:spPr>
          <a:xfrm>
            <a:off x="683568" y="6021288"/>
            <a:ext cx="5976664" cy="360040"/>
          </a:xfrm>
        </p:spPr>
        <p:txBody>
          <a:bodyPr/>
          <a:lstStyle>
            <a:lvl1pPr algn="ctr">
              <a:defRPr>
                <a:solidFill>
                  <a:schemeClr val="bg1"/>
                </a:solidFill>
              </a:defRPr>
            </a:lvl1pPr>
          </a:lstStyle>
          <a:p>
            <a:endParaRPr lang="fi-FI"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Otsikko ja sisältö">
    <p:spTree>
      <p:nvGrpSpPr>
        <p:cNvPr id="1" name=""/>
        <p:cNvGrpSpPr/>
        <p:nvPr/>
      </p:nvGrpSpPr>
      <p:grpSpPr>
        <a:xfrm>
          <a:off x="0" y="0"/>
          <a:ext cx="0" cy="0"/>
          <a:chOff x="0" y="0"/>
          <a:chExt cx="0" cy="0"/>
        </a:xfrm>
      </p:grpSpPr>
      <p:sp>
        <p:nvSpPr>
          <p:cNvPr id="6" name="Otsikko 6"/>
          <p:cNvSpPr>
            <a:spLocks noGrp="1"/>
          </p:cNvSpPr>
          <p:nvPr>
            <p:ph type="title"/>
          </p:nvPr>
        </p:nvSpPr>
        <p:spPr>
          <a:xfrm>
            <a:off x="827584" y="1268760"/>
            <a:ext cx="7776864" cy="642942"/>
          </a:xfrm>
          <a:prstGeom prst="rect">
            <a:avLst/>
          </a:prstGeom>
        </p:spPr>
        <p:txBody>
          <a:bodyPr/>
          <a:lstStyle>
            <a:lvl1pPr>
              <a:defRPr sz="3000" baseline="0">
                <a:solidFill>
                  <a:schemeClr val="tx1"/>
                </a:solidFill>
              </a:defRPr>
            </a:lvl1pPr>
          </a:lstStyle>
          <a:p>
            <a:r>
              <a:rPr lang="fi-FI" smtClean="0"/>
              <a:t>Muokkaa perustyyl. napsautt.</a:t>
            </a:r>
            <a:endParaRPr lang="fi-FI" dirty="0"/>
          </a:p>
        </p:txBody>
      </p:sp>
      <p:sp>
        <p:nvSpPr>
          <p:cNvPr id="7" name="Tekstin paikkamerkki 16"/>
          <p:cNvSpPr>
            <a:spLocks noGrp="1"/>
          </p:cNvSpPr>
          <p:nvPr>
            <p:ph type="body" sz="quarter" idx="10"/>
          </p:nvPr>
        </p:nvSpPr>
        <p:spPr>
          <a:xfrm>
            <a:off x="827584" y="2084238"/>
            <a:ext cx="7782694" cy="3937050"/>
          </a:xfrm>
          <a:prstGeom prst="rect">
            <a:avLst/>
          </a:prstGeom>
        </p:spPr>
        <p:txBody>
          <a:bodyPr/>
          <a:lstStyle>
            <a:lvl1pPr>
              <a:buClr>
                <a:schemeClr val="accent6"/>
              </a:buClr>
              <a:buFont typeface="Wingdings" pitchFamily="2" charset="2"/>
              <a:buChar char="§"/>
              <a:defRPr sz="2200" baseline="0">
                <a:solidFill>
                  <a:schemeClr val="tx1"/>
                </a:solidFill>
              </a:defRPr>
            </a:lvl1pPr>
            <a:lvl2pPr>
              <a:buNone/>
              <a:defRPr sz="2200"/>
            </a:lvl2pPr>
          </a:lstStyle>
          <a:p>
            <a:pPr lvl="0"/>
            <a:r>
              <a:rPr lang="fi-FI" smtClean="0"/>
              <a:t>Muokkaa tekstin perustyylejä napsauttamalla</a:t>
            </a:r>
          </a:p>
        </p:txBody>
      </p:sp>
      <p:sp>
        <p:nvSpPr>
          <p:cNvPr id="4" name="Dian numeron paikkamerkki 9"/>
          <p:cNvSpPr>
            <a:spLocks noGrp="1"/>
          </p:cNvSpPr>
          <p:nvPr>
            <p:ph type="sldNum" sz="quarter" idx="11"/>
          </p:nvPr>
        </p:nvSpPr>
        <p:spPr>
          <a:xfrm>
            <a:off x="7740352" y="6356350"/>
            <a:ext cx="400050" cy="365125"/>
          </a:xfrm>
        </p:spPr>
        <p:txBody>
          <a:bodyPr/>
          <a:lstStyle>
            <a:lvl1pPr>
              <a:defRPr/>
            </a:lvl1pPr>
          </a:lstStyle>
          <a:p>
            <a:pPr>
              <a:defRPr/>
            </a:pPr>
            <a:fld id="{D3C89A02-2183-4EC2-9978-996C81F899C4}" type="slidenum">
              <a:rPr lang="fi-FI"/>
              <a:pPr>
                <a:defRPr/>
              </a:pPr>
              <a:t>‹#›</a:t>
            </a:fld>
            <a:endParaRPr lang="fi-FI" dirty="0"/>
          </a:p>
        </p:txBody>
      </p:sp>
      <p:sp>
        <p:nvSpPr>
          <p:cNvPr id="9" name="Platshållare för sidfot 4"/>
          <p:cNvSpPr>
            <a:spLocks noGrp="1"/>
          </p:cNvSpPr>
          <p:nvPr>
            <p:ph type="ftr" sz="quarter" idx="14"/>
          </p:nvPr>
        </p:nvSpPr>
        <p:spPr>
          <a:xfrm>
            <a:off x="251520" y="6357938"/>
            <a:ext cx="6357937" cy="365125"/>
          </a:xfrm>
        </p:spPr>
        <p:txBody>
          <a:bodyPr/>
          <a:lstStyle/>
          <a:p>
            <a:endParaRPr lang="fi-FI"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Otsikko ja sisältö hankelogoilla">
    <p:spTree>
      <p:nvGrpSpPr>
        <p:cNvPr id="1" name=""/>
        <p:cNvGrpSpPr/>
        <p:nvPr/>
      </p:nvGrpSpPr>
      <p:grpSpPr>
        <a:xfrm>
          <a:off x="0" y="0"/>
          <a:ext cx="0" cy="0"/>
          <a:chOff x="0" y="0"/>
          <a:chExt cx="0" cy="0"/>
        </a:xfrm>
      </p:grpSpPr>
      <p:sp>
        <p:nvSpPr>
          <p:cNvPr id="6" name="Otsikko 6"/>
          <p:cNvSpPr>
            <a:spLocks noGrp="1"/>
          </p:cNvSpPr>
          <p:nvPr>
            <p:ph type="title"/>
          </p:nvPr>
        </p:nvSpPr>
        <p:spPr>
          <a:xfrm>
            <a:off x="827584" y="1268760"/>
            <a:ext cx="7776864" cy="642942"/>
          </a:xfrm>
          <a:prstGeom prst="rect">
            <a:avLst/>
          </a:prstGeom>
        </p:spPr>
        <p:txBody>
          <a:bodyPr/>
          <a:lstStyle>
            <a:lvl1pPr>
              <a:defRPr lang="fi-FI" sz="3000" dirty="0">
                <a:solidFill>
                  <a:schemeClr val="tx1"/>
                </a:solidFill>
              </a:defRPr>
            </a:lvl1pPr>
          </a:lstStyle>
          <a:p>
            <a:r>
              <a:rPr lang="fi-FI" smtClean="0"/>
              <a:t>Muokkaa perustyyl. napsautt.</a:t>
            </a:r>
            <a:endParaRPr lang="fi-FI" dirty="0"/>
          </a:p>
        </p:txBody>
      </p:sp>
      <p:sp>
        <p:nvSpPr>
          <p:cNvPr id="7" name="Tekstin paikkamerkki 16"/>
          <p:cNvSpPr>
            <a:spLocks noGrp="1"/>
          </p:cNvSpPr>
          <p:nvPr>
            <p:ph type="body" sz="quarter" idx="10"/>
          </p:nvPr>
        </p:nvSpPr>
        <p:spPr>
          <a:xfrm>
            <a:off x="827584" y="2084238"/>
            <a:ext cx="7782694" cy="3937050"/>
          </a:xfrm>
          <a:prstGeom prst="rect">
            <a:avLst/>
          </a:prstGeom>
        </p:spPr>
        <p:txBody>
          <a:bodyPr/>
          <a:lstStyle>
            <a:lvl1pPr>
              <a:buClr>
                <a:schemeClr val="accent6"/>
              </a:buClr>
              <a:buFont typeface="Wingdings" pitchFamily="2" charset="2"/>
              <a:buChar char="§"/>
              <a:defRPr sz="2200" baseline="0">
                <a:solidFill>
                  <a:schemeClr val="tx1"/>
                </a:solidFill>
              </a:defRPr>
            </a:lvl1pPr>
            <a:lvl2pPr>
              <a:buNone/>
              <a:defRPr sz="2200"/>
            </a:lvl2pPr>
          </a:lstStyle>
          <a:p>
            <a:pPr lvl="0"/>
            <a:r>
              <a:rPr lang="fi-FI" smtClean="0"/>
              <a:t>Muokkaa tekstin perustyylejä napsauttamalla</a:t>
            </a:r>
          </a:p>
        </p:txBody>
      </p:sp>
      <p:sp>
        <p:nvSpPr>
          <p:cNvPr id="4" name="Dian numeron paikkamerkki 9"/>
          <p:cNvSpPr>
            <a:spLocks noGrp="1"/>
          </p:cNvSpPr>
          <p:nvPr>
            <p:ph type="sldNum" sz="quarter" idx="11"/>
          </p:nvPr>
        </p:nvSpPr>
        <p:spPr>
          <a:xfrm>
            <a:off x="7740352" y="6381328"/>
            <a:ext cx="400050" cy="360040"/>
          </a:xfrm>
        </p:spPr>
        <p:txBody>
          <a:bodyPr/>
          <a:lstStyle>
            <a:lvl1pPr>
              <a:defRPr/>
            </a:lvl1pPr>
          </a:lstStyle>
          <a:p>
            <a:pPr>
              <a:defRPr/>
            </a:pPr>
            <a:fld id="{D3C89A02-2183-4EC2-9978-996C81F899C4}" type="slidenum">
              <a:rPr lang="fi-FI"/>
              <a:pPr>
                <a:defRPr/>
              </a:pPr>
              <a:t>‹#›</a:t>
            </a:fld>
            <a:endParaRPr lang="fi-FI" dirty="0"/>
          </a:p>
        </p:txBody>
      </p:sp>
      <p:sp>
        <p:nvSpPr>
          <p:cNvPr id="9" name="Platshållare för sidfot 4"/>
          <p:cNvSpPr>
            <a:spLocks noGrp="1"/>
          </p:cNvSpPr>
          <p:nvPr>
            <p:ph type="ftr" sz="quarter" idx="14"/>
          </p:nvPr>
        </p:nvSpPr>
        <p:spPr>
          <a:xfrm>
            <a:off x="251520" y="6357938"/>
            <a:ext cx="6357937" cy="365125"/>
          </a:xfrm>
        </p:spPr>
        <p:txBody>
          <a:bodyPr/>
          <a:lstStyle/>
          <a:p>
            <a:endParaRPr lang="fi-FI" dirty="0"/>
          </a:p>
        </p:txBody>
      </p:sp>
      <p:pic>
        <p:nvPicPr>
          <p:cNvPr id="10" name="Kuva 11" descr="sosiaali.png"/>
          <p:cNvPicPr>
            <a:picLocks noChangeAspect="1"/>
          </p:cNvPicPr>
          <p:nvPr userDrawn="1"/>
        </p:nvPicPr>
        <p:blipFill>
          <a:blip r:embed="rId2" cstate="print"/>
          <a:srcRect/>
          <a:stretch>
            <a:fillRect/>
          </a:stretch>
        </p:blipFill>
        <p:spPr bwMode="auto">
          <a:xfrm>
            <a:off x="6216278" y="260350"/>
            <a:ext cx="903287" cy="503238"/>
          </a:xfrm>
          <a:prstGeom prst="rect">
            <a:avLst/>
          </a:prstGeom>
          <a:noFill/>
          <a:ln w="9525">
            <a:noFill/>
            <a:miter lim="800000"/>
            <a:headEnd/>
            <a:tailEnd/>
          </a:ln>
        </p:spPr>
      </p:pic>
      <p:pic>
        <p:nvPicPr>
          <p:cNvPr id="11" name="Kuva 12" descr="vipuvoimaaEU.png"/>
          <p:cNvPicPr>
            <a:picLocks noChangeAspect="1"/>
          </p:cNvPicPr>
          <p:nvPr userDrawn="1"/>
        </p:nvPicPr>
        <p:blipFill>
          <a:blip r:embed="rId3" cstate="print"/>
          <a:srcRect/>
          <a:stretch>
            <a:fillRect/>
          </a:stretch>
        </p:blipFill>
        <p:spPr bwMode="auto">
          <a:xfrm>
            <a:off x="7368803" y="260350"/>
            <a:ext cx="1163637" cy="485775"/>
          </a:xfrm>
          <a:prstGeom prst="rect">
            <a:avLst/>
          </a:prstGeom>
          <a:noFill/>
          <a:ln w="9525">
            <a:noFill/>
            <a:miter lim="800000"/>
            <a:headEnd/>
            <a:tailEnd/>
          </a:ln>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1_Otsikko ja sisältö_ilman logoa">
    <p:spTree>
      <p:nvGrpSpPr>
        <p:cNvPr id="1" name=""/>
        <p:cNvGrpSpPr/>
        <p:nvPr/>
      </p:nvGrpSpPr>
      <p:grpSpPr>
        <a:xfrm>
          <a:off x="0" y="0"/>
          <a:ext cx="0" cy="0"/>
          <a:chOff x="0" y="0"/>
          <a:chExt cx="0" cy="0"/>
        </a:xfrm>
      </p:grpSpPr>
      <p:sp>
        <p:nvSpPr>
          <p:cNvPr id="6" name="Otsikko 6"/>
          <p:cNvSpPr>
            <a:spLocks noGrp="1"/>
          </p:cNvSpPr>
          <p:nvPr>
            <p:ph type="title"/>
          </p:nvPr>
        </p:nvSpPr>
        <p:spPr>
          <a:xfrm>
            <a:off x="611560" y="548680"/>
            <a:ext cx="7776864" cy="648072"/>
          </a:xfrm>
          <a:prstGeom prst="rect">
            <a:avLst/>
          </a:prstGeom>
        </p:spPr>
        <p:txBody>
          <a:bodyPr/>
          <a:lstStyle>
            <a:lvl1pPr>
              <a:defRPr sz="3000" baseline="0">
                <a:solidFill>
                  <a:schemeClr val="tx1"/>
                </a:solidFill>
              </a:defRPr>
            </a:lvl1pPr>
          </a:lstStyle>
          <a:p>
            <a:r>
              <a:rPr lang="fi-FI" smtClean="0"/>
              <a:t>Muokkaa perustyyl. napsautt.</a:t>
            </a:r>
            <a:endParaRPr lang="fi-FI" dirty="0"/>
          </a:p>
        </p:txBody>
      </p:sp>
      <p:sp>
        <p:nvSpPr>
          <p:cNvPr id="7" name="Tekstin paikkamerkki 16"/>
          <p:cNvSpPr>
            <a:spLocks noGrp="1"/>
          </p:cNvSpPr>
          <p:nvPr>
            <p:ph type="body" sz="quarter" idx="10"/>
          </p:nvPr>
        </p:nvSpPr>
        <p:spPr>
          <a:xfrm>
            <a:off x="611560" y="1556792"/>
            <a:ext cx="7782694" cy="4536504"/>
          </a:xfrm>
          <a:prstGeom prst="rect">
            <a:avLst/>
          </a:prstGeom>
        </p:spPr>
        <p:txBody>
          <a:bodyPr/>
          <a:lstStyle>
            <a:lvl1pPr>
              <a:buClr>
                <a:schemeClr val="accent6"/>
              </a:buClr>
              <a:buFont typeface="Wingdings" pitchFamily="2" charset="2"/>
              <a:buChar char="§"/>
              <a:defRPr sz="2200" baseline="0">
                <a:solidFill>
                  <a:schemeClr val="tx1"/>
                </a:solidFill>
              </a:defRPr>
            </a:lvl1pPr>
            <a:lvl2pPr>
              <a:buNone/>
              <a:defRPr sz="2200"/>
            </a:lvl2pPr>
          </a:lstStyle>
          <a:p>
            <a:pPr lvl="0"/>
            <a:r>
              <a:rPr lang="fi-FI" smtClean="0"/>
              <a:t>Muokkaa tekstin perustyylejä napsauttamalla</a:t>
            </a:r>
          </a:p>
        </p:txBody>
      </p:sp>
      <p:sp>
        <p:nvSpPr>
          <p:cNvPr id="4" name="Dian numeron paikkamerkki 9"/>
          <p:cNvSpPr>
            <a:spLocks noGrp="1"/>
          </p:cNvSpPr>
          <p:nvPr>
            <p:ph type="sldNum" sz="quarter" idx="11"/>
          </p:nvPr>
        </p:nvSpPr>
        <p:spPr>
          <a:xfrm>
            <a:off x="7740352" y="6381328"/>
            <a:ext cx="400050" cy="360040"/>
          </a:xfrm>
        </p:spPr>
        <p:txBody>
          <a:bodyPr/>
          <a:lstStyle>
            <a:lvl1pPr>
              <a:defRPr/>
            </a:lvl1pPr>
          </a:lstStyle>
          <a:p>
            <a:pPr>
              <a:defRPr/>
            </a:pPr>
            <a:fld id="{D3C89A02-2183-4EC2-9978-996C81F899C4}" type="slidenum">
              <a:rPr lang="fi-FI"/>
              <a:pPr>
                <a:defRPr/>
              </a:pPr>
              <a:t>‹#›</a:t>
            </a:fld>
            <a:endParaRPr lang="fi-FI" dirty="0"/>
          </a:p>
        </p:txBody>
      </p:sp>
      <p:sp>
        <p:nvSpPr>
          <p:cNvPr id="9" name="Platshållare för sidfot 4"/>
          <p:cNvSpPr>
            <a:spLocks noGrp="1"/>
          </p:cNvSpPr>
          <p:nvPr>
            <p:ph type="ftr" sz="quarter" idx="14"/>
          </p:nvPr>
        </p:nvSpPr>
        <p:spPr>
          <a:xfrm>
            <a:off x="251520" y="6357938"/>
            <a:ext cx="6357937" cy="365125"/>
          </a:xfrm>
        </p:spPr>
        <p:txBody>
          <a:bodyPr/>
          <a:lstStyle/>
          <a:p>
            <a:endParaRPr lang="fi-FI"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1_otsikko ja sisältö_keskitetty">
    <p:spTree>
      <p:nvGrpSpPr>
        <p:cNvPr id="1" name=""/>
        <p:cNvGrpSpPr/>
        <p:nvPr/>
      </p:nvGrpSpPr>
      <p:grpSpPr>
        <a:xfrm>
          <a:off x="0" y="0"/>
          <a:ext cx="0" cy="0"/>
          <a:chOff x="0" y="0"/>
          <a:chExt cx="0" cy="0"/>
        </a:xfrm>
      </p:grpSpPr>
      <p:sp>
        <p:nvSpPr>
          <p:cNvPr id="2" name="Rubrik 1"/>
          <p:cNvSpPr>
            <a:spLocks noGrp="1"/>
          </p:cNvSpPr>
          <p:nvPr>
            <p:ph type="ctrTitle"/>
          </p:nvPr>
        </p:nvSpPr>
        <p:spPr>
          <a:xfrm>
            <a:off x="827584" y="1988840"/>
            <a:ext cx="7344816" cy="1470025"/>
          </a:xfrm>
          <a:prstGeom prst="rect">
            <a:avLst/>
          </a:prstGeom>
        </p:spPr>
        <p:txBody>
          <a:bodyPr/>
          <a:lstStyle>
            <a:lvl1pPr algn="ctr">
              <a:defRPr sz="3000">
                <a:solidFill>
                  <a:schemeClr val="tx1"/>
                </a:solidFill>
              </a:defRPr>
            </a:lvl1pPr>
          </a:lstStyle>
          <a:p>
            <a:r>
              <a:rPr lang="fi-FI" smtClean="0"/>
              <a:t>Muokkaa perustyyl. napsautt.</a:t>
            </a:r>
            <a:endParaRPr lang="fi-FI" dirty="0"/>
          </a:p>
        </p:txBody>
      </p:sp>
      <p:sp>
        <p:nvSpPr>
          <p:cNvPr id="3" name="Underrubrik 2"/>
          <p:cNvSpPr>
            <a:spLocks noGrp="1"/>
          </p:cNvSpPr>
          <p:nvPr>
            <p:ph type="subTitle" idx="1"/>
          </p:nvPr>
        </p:nvSpPr>
        <p:spPr>
          <a:xfrm>
            <a:off x="827584" y="3886200"/>
            <a:ext cx="7344816" cy="1752600"/>
          </a:xfrm>
          <a:prstGeom prst="rect">
            <a:avLst/>
          </a:prstGeom>
        </p:spPr>
        <p:txBody>
          <a:bodyPr/>
          <a:lstStyle>
            <a:lvl1pPr marL="0" indent="0" algn="ctr">
              <a:buNone/>
              <a:defRPr sz="22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fi-FI" dirty="0" smtClean="0"/>
          </a:p>
        </p:txBody>
      </p:sp>
      <p:sp>
        <p:nvSpPr>
          <p:cNvPr id="5" name="Platshållare för sidfot 4"/>
          <p:cNvSpPr>
            <a:spLocks noGrp="1"/>
          </p:cNvSpPr>
          <p:nvPr>
            <p:ph type="ftr" sz="quarter" idx="11"/>
          </p:nvPr>
        </p:nvSpPr>
        <p:spPr/>
        <p:txBody>
          <a:bodyPr/>
          <a:lstStyle/>
          <a:p>
            <a:endParaRPr lang="fi-FI" dirty="0"/>
          </a:p>
        </p:txBody>
      </p:sp>
      <p:sp>
        <p:nvSpPr>
          <p:cNvPr id="6" name="Platshållare för bildnummer 5"/>
          <p:cNvSpPr>
            <a:spLocks noGrp="1"/>
          </p:cNvSpPr>
          <p:nvPr>
            <p:ph type="sldNum" sz="quarter" idx="12"/>
          </p:nvPr>
        </p:nvSpPr>
        <p:spPr>
          <a:xfrm>
            <a:off x="7740352" y="6381328"/>
            <a:ext cx="400050" cy="360040"/>
          </a:xfrm>
        </p:spPr>
        <p:txBody>
          <a:bodyPr/>
          <a:lstStyle/>
          <a:p>
            <a:fld id="{4644F606-9E59-44A4-9C1B-318877967A10}" type="slidenum">
              <a:rPr lang="fi-FI" smtClean="0"/>
              <a:pPr/>
              <a:t>‹#›</a:t>
            </a:fld>
            <a:endParaRPr lang="fi-FI"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1_Vain iso otsikko">
    <p:spTree>
      <p:nvGrpSpPr>
        <p:cNvPr id="1" name=""/>
        <p:cNvGrpSpPr/>
        <p:nvPr/>
      </p:nvGrpSpPr>
      <p:grpSpPr>
        <a:xfrm>
          <a:off x="0" y="0"/>
          <a:ext cx="0" cy="0"/>
          <a:chOff x="0" y="0"/>
          <a:chExt cx="0" cy="0"/>
        </a:xfrm>
      </p:grpSpPr>
      <p:sp>
        <p:nvSpPr>
          <p:cNvPr id="2" name="Rubrik 1"/>
          <p:cNvSpPr>
            <a:spLocks noGrp="1"/>
          </p:cNvSpPr>
          <p:nvPr>
            <p:ph type="title"/>
          </p:nvPr>
        </p:nvSpPr>
        <p:spPr>
          <a:xfrm>
            <a:off x="827584" y="1268760"/>
            <a:ext cx="7992888" cy="4464496"/>
          </a:xfrm>
          <a:prstGeom prst="rect">
            <a:avLst/>
          </a:prstGeom>
        </p:spPr>
        <p:txBody>
          <a:bodyPr/>
          <a:lstStyle>
            <a:lvl1pPr>
              <a:defRPr>
                <a:solidFill>
                  <a:schemeClr val="tx1"/>
                </a:solidFill>
              </a:defRPr>
            </a:lvl1pPr>
          </a:lstStyle>
          <a:p>
            <a:r>
              <a:rPr lang="fi-FI" smtClean="0"/>
              <a:t>Muokkaa perustyyl. napsautt.</a:t>
            </a:r>
            <a:endParaRPr lang="fi-FI" dirty="0"/>
          </a:p>
        </p:txBody>
      </p:sp>
      <p:sp>
        <p:nvSpPr>
          <p:cNvPr id="4" name="Platshållare för sidfot 3"/>
          <p:cNvSpPr>
            <a:spLocks noGrp="1"/>
          </p:cNvSpPr>
          <p:nvPr>
            <p:ph type="ftr" sz="quarter" idx="11"/>
          </p:nvPr>
        </p:nvSpPr>
        <p:spPr/>
        <p:txBody>
          <a:bodyPr/>
          <a:lstStyle/>
          <a:p>
            <a:endParaRPr lang="fi-FI"/>
          </a:p>
        </p:txBody>
      </p:sp>
      <p:sp>
        <p:nvSpPr>
          <p:cNvPr id="7" name="Dian numeron paikkamerkki 9"/>
          <p:cNvSpPr>
            <a:spLocks noGrp="1"/>
          </p:cNvSpPr>
          <p:nvPr>
            <p:ph type="sldNum" sz="quarter" idx="12"/>
          </p:nvPr>
        </p:nvSpPr>
        <p:spPr>
          <a:xfrm>
            <a:off x="7740352" y="6381328"/>
            <a:ext cx="400050" cy="360040"/>
          </a:xfrm>
        </p:spPr>
        <p:txBody>
          <a:bodyPr/>
          <a:lstStyle>
            <a:lvl1pPr>
              <a:defRPr/>
            </a:lvl1pPr>
          </a:lstStyle>
          <a:p>
            <a:pPr>
              <a:defRPr/>
            </a:pPr>
            <a:fld id="{D3C89A02-2183-4EC2-9978-996C81F899C4}" type="slidenum">
              <a:rPr lang="fi-FI"/>
              <a:pPr>
                <a:defRPr/>
              </a:pPr>
              <a:t>‹#›</a:t>
            </a:fld>
            <a:endParaRPr lang="fi-FI"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_Otsikko ja sisältö elementillä_sininen">
    <p:spTree>
      <p:nvGrpSpPr>
        <p:cNvPr id="1" name=""/>
        <p:cNvGrpSpPr/>
        <p:nvPr/>
      </p:nvGrpSpPr>
      <p:grpSpPr>
        <a:xfrm>
          <a:off x="0" y="0"/>
          <a:ext cx="0" cy="0"/>
          <a:chOff x="0" y="0"/>
          <a:chExt cx="0" cy="0"/>
        </a:xfrm>
      </p:grpSpPr>
      <p:sp>
        <p:nvSpPr>
          <p:cNvPr id="11" name="Rektangel 10"/>
          <p:cNvSpPr/>
          <p:nvPr/>
        </p:nvSpPr>
        <p:spPr>
          <a:xfrm>
            <a:off x="8100392" y="0"/>
            <a:ext cx="10436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i-FI"/>
          </a:p>
        </p:txBody>
      </p:sp>
      <p:pic>
        <p:nvPicPr>
          <p:cNvPr id="12" name="Bildobjekt 5" descr="logon_sipuli2_vit.png"/>
          <p:cNvPicPr>
            <a:picLocks noChangeAspect="1"/>
          </p:cNvPicPr>
          <p:nvPr/>
        </p:nvPicPr>
        <p:blipFill>
          <a:blip r:embed="rId2" cstate="print"/>
          <a:srcRect l="33112" r="34585"/>
          <a:stretch>
            <a:fillRect/>
          </a:stretch>
        </p:blipFill>
        <p:spPr bwMode="auto">
          <a:xfrm>
            <a:off x="8100392" y="3319463"/>
            <a:ext cx="1043608" cy="3422650"/>
          </a:xfrm>
          <a:prstGeom prst="rect">
            <a:avLst/>
          </a:prstGeom>
          <a:noFill/>
          <a:ln w="9525">
            <a:noFill/>
            <a:miter lim="800000"/>
            <a:headEnd/>
            <a:tailEnd/>
          </a:ln>
        </p:spPr>
      </p:pic>
      <p:sp>
        <p:nvSpPr>
          <p:cNvPr id="6" name="Otsikko 6"/>
          <p:cNvSpPr>
            <a:spLocks noGrp="1"/>
          </p:cNvSpPr>
          <p:nvPr userDrawn="1">
            <p:ph type="title"/>
          </p:nvPr>
        </p:nvSpPr>
        <p:spPr>
          <a:xfrm>
            <a:off x="827584" y="1268760"/>
            <a:ext cx="6624736" cy="648072"/>
          </a:xfrm>
          <a:prstGeom prst="rect">
            <a:avLst/>
          </a:prstGeom>
        </p:spPr>
        <p:txBody>
          <a:bodyPr/>
          <a:lstStyle>
            <a:lvl1pPr>
              <a:defRPr sz="3000" baseline="0">
                <a:solidFill>
                  <a:schemeClr val="tx1"/>
                </a:solidFill>
              </a:defRPr>
            </a:lvl1pPr>
          </a:lstStyle>
          <a:p>
            <a:r>
              <a:rPr lang="fi-FI" smtClean="0"/>
              <a:t>Muokkaa perustyyl. napsautt.</a:t>
            </a:r>
            <a:endParaRPr lang="fi-FI" dirty="0"/>
          </a:p>
        </p:txBody>
      </p:sp>
      <p:sp>
        <p:nvSpPr>
          <p:cNvPr id="4" name="Dian numeron paikkamerkki 9"/>
          <p:cNvSpPr>
            <a:spLocks noGrp="1"/>
          </p:cNvSpPr>
          <p:nvPr userDrawn="1">
            <p:ph type="sldNum" sz="quarter" idx="11"/>
          </p:nvPr>
        </p:nvSpPr>
        <p:spPr>
          <a:xfrm>
            <a:off x="7700342" y="6381328"/>
            <a:ext cx="400050" cy="360040"/>
          </a:xfrm>
        </p:spPr>
        <p:txBody>
          <a:bodyPr/>
          <a:lstStyle>
            <a:lvl1pPr>
              <a:defRPr/>
            </a:lvl1pPr>
          </a:lstStyle>
          <a:p>
            <a:pPr>
              <a:defRPr/>
            </a:pPr>
            <a:fld id="{D3C89A02-2183-4EC2-9978-996C81F899C4}" type="slidenum">
              <a:rPr lang="fi-FI"/>
              <a:pPr>
                <a:defRPr/>
              </a:pPr>
              <a:t>‹#›</a:t>
            </a:fld>
            <a:endParaRPr lang="fi-FI" dirty="0"/>
          </a:p>
        </p:txBody>
      </p:sp>
      <p:sp>
        <p:nvSpPr>
          <p:cNvPr id="9" name="Platshållare för sidfot 4"/>
          <p:cNvSpPr>
            <a:spLocks noGrp="1"/>
          </p:cNvSpPr>
          <p:nvPr userDrawn="1">
            <p:ph type="ftr" sz="quarter" idx="14"/>
          </p:nvPr>
        </p:nvSpPr>
        <p:spPr>
          <a:xfrm>
            <a:off x="251520" y="6357938"/>
            <a:ext cx="6357937" cy="365125"/>
          </a:xfrm>
        </p:spPr>
        <p:txBody>
          <a:bodyPr/>
          <a:lstStyle/>
          <a:p>
            <a:endParaRPr lang="fi-FI" dirty="0"/>
          </a:p>
        </p:txBody>
      </p:sp>
      <p:sp>
        <p:nvSpPr>
          <p:cNvPr id="8" name="Tekstin paikkamerkki 16"/>
          <p:cNvSpPr>
            <a:spLocks noGrp="1"/>
          </p:cNvSpPr>
          <p:nvPr>
            <p:ph type="body" sz="quarter" idx="10"/>
          </p:nvPr>
        </p:nvSpPr>
        <p:spPr>
          <a:xfrm>
            <a:off x="827584" y="2084238"/>
            <a:ext cx="6624736" cy="3937050"/>
          </a:xfrm>
          <a:prstGeom prst="rect">
            <a:avLst/>
          </a:prstGeom>
        </p:spPr>
        <p:txBody>
          <a:bodyPr/>
          <a:lstStyle>
            <a:lvl1pPr>
              <a:buClr>
                <a:schemeClr val="accent6"/>
              </a:buClr>
              <a:buFont typeface="Wingdings" pitchFamily="2" charset="2"/>
              <a:buChar char="§"/>
              <a:defRPr sz="2200" baseline="0">
                <a:solidFill>
                  <a:schemeClr val="tx1"/>
                </a:solidFill>
              </a:defRPr>
            </a:lvl1pPr>
            <a:lvl2pPr>
              <a:buNone/>
              <a:defRPr sz="2200"/>
            </a:lvl2pPr>
          </a:lstStyle>
          <a:p>
            <a:pPr lvl="0"/>
            <a:r>
              <a:rPr lang="fi-FI" smtClean="0"/>
              <a:t>Muokkaa tekstin perustyylejä napsauttamalla</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image" Target="../media/image1.jpe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3801" name="Text Box 9"/>
          <p:cNvSpPr txBox="1">
            <a:spLocks noChangeArrowheads="1"/>
          </p:cNvSpPr>
          <p:nvPr/>
        </p:nvSpPr>
        <p:spPr bwMode="auto">
          <a:xfrm>
            <a:off x="323850" y="6021388"/>
            <a:ext cx="1944688" cy="274637"/>
          </a:xfrm>
          <a:prstGeom prst="rect">
            <a:avLst/>
          </a:prstGeom>
          <a:noFill/>
          <a:ln w="9525">
            <a:noFill/>
            <a:miter lim="800000"/>
            <a:headEnd/>
            <a:tailEnd/>
          </a:ln>
          <a:effectLst/>
        </p:spPr>
        <p:txBody>
          <a:bodyPr lIns="0" tIns="0" rIns="0" bIns="0">
            <a:spAutoFit/>
          </a:bodyPr>
          <a:lstStyle/>
          <a:p>
            <a:pPr>
              <a:spcBef>
                <a:spcPct val="50000"/>
              </a:spcBef>
              <a:defRPr/>
            </a:pPr>
            <a:endParaRPr lang="fi-FI">
              <a:cs typeface="+mn-cs"/>
            </a:endParaRPr>
          </a:p>
        </p:txBody>
      </p:sp>
      <p:sp>
        <p:nvSpPr>
          <p:cNvPr id="5" name="Päivämäärän paikkamerkki 4"/>
          <p:cNvSpPr>
            <a:spLocks noGrp="1"/>
          </p:cNvSpPr>
          <p:nvPr>
            <p:ph type="dt" sz="half" idx="2"/>
          </p:nvPr>
        </p:nvSpPr>
        <p:spPr>
          <a:xfrm>
            <a:off x="6713538" y="6357938"/>
            <a:ext cx="810790" cy="365125"/>
          </a:xfrm>
          <a:prstGeom prst="rect">
            <a:avLst/>
          </a:prstGeom>
        </p:spPr>
        <p:txBody>
          <a:bodyPr vert="horz" lIns="91440" tIns="45720" rIns="91440" bIns="45720" rtlCol="0" anchor="ctr"/>
          <a:lstStyle>
            <a:lvl1pPr algn="l">
              <a:defRPr sz="1000" baseline="0" dirty="0">
                <a:solidFill>
                  <a:schemeClr val="tx1"/>
                </a:solidFill>
                <a:cs typeface="+mn-cs"/>
              </a:defRPr>
            </a:lvl1pPr>
          </a:lstStyle>
          <a:p>
            <a:pPr>
              <a:defRPr/>
            </a:pPr>
            <a:fld id="{376C01DB-020D-41A1-AB12-9B021A8F534D}" type="datetime1">
              <a:rPr lang="fi-FI" smtClean="0"/>
              <a:pPr>
                <a:defRPr/>
              </a:pPr>
              <a:t>2.12.2015</a:t>
            </a:fld>
            <a:endParaRPr lang="fi-FI"/>
          </a:p>
        </p:txBody>
      </p:sp>
      <p:sp>
        <p:nvSpPr>
          <p:cNvPr id="6" name="Alatunnisteen paikkamerkki 5"/>
          <p:cNvSpPr>
            <a:spLocks noGrp="1"/>
          </p:cNvSpPr>
          <p:nvPr>
            <p:ph type="ftr" sz="quarter" idx="3"/>
          </p:nvPr>
        </p:nvSpPr>
        <p:spPr>
          <a:xfrm>
            <a:off x="284163" y="6357938"/>
            <a:ext cx="6357937" cy="365125"/>
          </a:xfrm>
          <a:prstGeom prst="rect">
            <a:avLst/>
          </a:prstGeom>
        </p:spPr>
        <p:txBody>
          <a:bodyPr vert="horz" lIns="91440" tIns="45720" rIns="91440" bIns="45720" rtlCol="0" anchor="ctr"/>
          <a:lstStyle>
            <a:lvl1pPr algn="l">
              <a:defRPr sz="1000" baseline="0" smtClean="0">
                <a:solidFill>
                  <a:schemeClr val="tx1"/>
                </a:solidFill>
                <a:cs typeface="+mn-cs"/>
              </a:defRPr>
            </a:lvl1pPr>
          </a:lstStyle>
          <a:p>
            <a:pPr>
              <a:defRPr/>
            </a:pPr>
            <a:endParaRPr lang="fi-FI" dirty="0"/>
          </a:p>
        </p:txBody>
      </p:sp>
      <p:sp>
        <p:nvSpPr>
          <p:cNvPr id="7" name="Dian numeron paikkamerkki 6"/>
          <p:cNvSpPr>
            <a:spLocks noGrp="1"/>
          </p:cNvSpPr>
          <p:nvPr>
            <p:ph type="sldNum" sz="quarter" idx="4"/>
          </p:nvPr>
        </p:nvSpPr>
        <p:spPr>
          <a:xfrm>
            <a:off x="7740352" y="6381328"/>
            <a:ext cx="400050" cy="360040"/>
          </a:xfrm>
          <a:prstGeom prst="rect">
            <a:avLst/>
          </a:prstGeom>
        </p:spPr>
        <p:txBody>
          <a:bodyPr vert="horz" lIns="91440" tIns="45720" rIns="91440" bIns="45720" rtlCol="0" anchor="ctr"/>
          <a:lstStyle>
            <a:lvl1pPr algn="r">
              <a:defRPr sz="1000" baseline="0" smtClean="0">
                <a:solidFill>
                  <a:schemeClr val="tx1"/>
                </a:solidFill>
                <a:cs typeface="+mn-cs"/>
              </a:defRPr>
            </a:lvl1pPr>
          </a:lstStyle>
          <a:p>
            <a:pPr>
              <a:defRPr/>
            </a:pPr>
            <a:fld id="{1F70512E-3501-4C97-9457-F6C16E24E41E}" type="slidenum">
              <a:rPr lang="fi-FI"/>
              <a:pPr>
                <a:defRPr/>
              </a:pPr>
              <a:t>‹#›</a:t>
            </a:fld>
            <a:endParaRPr lang="fi-FI" dirty="0"/>
          </a:p>
        </p:txBody>
      </p:sp>
      <p:pic>
        <p:nvPicPr>
          <p:cNvPr id="8" name="Kuva 7" descr="ELY_LB01_FiSvEn_3L_B3___RGB_tresprak.jpg"/>
          <p:cNvPicPr>
            <a:picLocks noChangeAspect="1"/>
          </p:cNvPicPr>
          <p:nvPr/>
        </p:nvPicPr>
        <p:blipFill>
          <a:blip r:embed="rId24" cstate="print"/>
          <a:stretch>
            <a:fillRect/>
          </a:stretch>
        </p:blipFill>
        <p:spPr>
          <a:xfrm>
            <a:off x="179512" y="116632"/>
            <a:ext cx="4055487" cy="864096"/>
          </a:xfrm>
          <a:prstGeom prst="rect">
            <a:avLst/>
          </a:prstGeom>
        </p:spPr>
      </p:pic>
    </p:spTree>
  </p:cSld>
  <p:clrMap bg1="lt1" tx1="dk1" bg2="lt2" tx2="dk2" accent1="accent1" accent2="accent2" accent3="accent3" accent4="accent4" accent5="accent5" accent6="accent6" hlink="hlink" folHlink="folHlink"/>
  <p:sldLayoutIdLst>
    <p:sldLayoutId id="2147483692" r:id="rId1"/>
    <p:sldLayoutId id="2147483748" r:id="rId2"/>
    <p:sldLayoutId id="2147483749" r:id="rId3"/>
    <p:sldLayoutId id="2147483735" r:id="rId4"/>
    <p:sldLayoutId id="2147483750" r:id="rId5"/>
    <p:sldLayoutId id="2147483736" r:id="rId6"/>
    <p:sldLayoutId id="2147483734" r:id="rId7"/>
    <p:sldLayoutId id="2147483725" r:id="rId8"/>
    <p:sldLayoutId id="2147483738" r:id="rId9"/>
    <p:sldLayoutId id="2147483739" r:id="rId10"/>
    <p:sldLayoutId id="2147483740" r:id="rId11"/>
    <p:sldLayoutId id="2147483742" r:id="rId12"/>
    <p:sldLayoutId id="2147483743" r:id="rId13"/>
    <p:sldLayoutId id="2147483744" r:id="rId14"/>
    <p:sldLayoutId id="2147483745" r:id="rId15"/>
    <p:sldLayoutId id="2147483728" r:id="rId16"/>
    <p:sldLayoutId id="2147483737" r:id="rId17"/>
    <p:sldLayoutId id="2147483721" r:id="rId18"/>
    <p:sldLayoutId id="2147483723" r:id="rId19"/>
    <p:sldLayoutId id="2147483724" r:id="rId20"/>
    <p:sldLayoutId id="2147483727" r:id="rId21"/>
    <p:sldLayoutId id="2147483726" r:id="rId22"/>
  </p:sldLayoutIdLst>
  <p:timing>
    <p:tnLst>
      <p:par>
        <p:cTn id="1" dur="indefinite" restart="never" nodeType="tmRoot"/>
      </p:par>
    </p:tnLst>
  </p:timing>
  <p:hf hdr="0"/>
  <p:txStyles>
    <p:titleStyle>
      <a:lvl1pPr algn="l" rtl="0" eaLnBrk="1" fontAlgn="base" hangingPunct="1">
        <a:spcBef>
          <a:spcPct val="0"/>
        </a:spcBef>
        <a:spcAft>
          <a:spcPct val="0"/>
        </a:spcAft>
        <a:defRPr sz="4000">
          <a:solidFill>
            <a:schemeClr val="tx2"/>
          </a:solidFill>
          <a:latin typeface="+mj-lt"/>
          <a:ea typeface="+mj-ea"/>
          <a:cs typeface="+mj-cs"/>
        </a:defRPr>
      </a:lvl1pPr>
      <a:lvl2pPr algn="l" rtl="0" eaLnBrk="1" fontAlgn="base" hangingPunct="1">
        <a:spcBef>
          <a:spcPct val="0"/>
        </a:spcBef>
        <a:spcAft>
          <a:spcPct val="0"/>
        </a:spcAft>
        <a:defRPr sz="4000">
          <a:solidFill>
            <a:schemeClr val="tx2"/>
          </a:solidFill>
          <a:latin typeface="Arial" charset="0"/>
        </a:defRPr>
      </a:lvl2pPr>
      <a:lvl3pPr algn="l" rtl="0" eaLnBrk="1" fontAlgn="base" hangingPunct="1">
        <a:spcBef>
          <a:spcPct val="0"/>
        </a:spcBef>
        <a:spcAft>
          <a:spcPct val="0"/>
        </a:spcAft>
        <a:defRPr sz="4000">
          <a:solidFill>
            <a:schemeClr val="tx2"/>
          </a:solidFill>
          <a:latin typeface="Arial" charset="0"/>
        </a:defRPr>
      </a:lvl3pPr>
      <a:lvl4pPr algn="l" rtl="0" eaLnBrk="1" fontAlgn="base" hangingPunct="1">
        <a:spcBef>
          <a:spcPct val="0"/>
        </a:spcBef>
        <a:spcAft>
          <a:spcPct val="0"/>
        </a:spcAft>
        <a:defRPr sz="4000">
          <a:solidFill>
            <a:schemeClr val="tx2"/>
          </a:solidFill>
          <a:latin typeface="Arial" charset="0"/>
        </a:defRPr>
      </a:lvl4pPr>
      <a:lvl5pPr algn="l" rtl="0" eaLnBrk="1" fontAlgn="base" hangingPunct="1">
        <a:spcBef>
          <a:spcPct val="0"/>
        </a:spcBef>
        <a:spcAft>
          <a:spcPct val="0"/>
        </a:spcAft>
        <a:defRPr sz="4000">
          <a:solidFill>
            <a:schemeClr val="tx2"/>
          </a:solidFill>
          <a:latin typeface="Arial" charset="0"/>
        </a:defRPr>
      </a:lvl5pPr>
      <a:lvl6pPr marL="457200" algn="l" rtl="0" eaLnBrk="1" fontAlgn="base" hangingPunct="1">
        <a:spcBef>
          <a:spcPct val="0"/>
        </a:spcBef>
        <a:spcAft>
          <a:spcPct val="0"/>
        </a:spcAft>
        <a:defRPr sz="4000">
          <a:solidFill>
            <a:schemeClr val="tx2"/>
          </a:solidFill>
          <a:latin typeface="Verdana" pitchFamily="34" charset="0"/>
        </a:defRPr>
      </a:lvl6pPr>
      <a:lvl7pPr marL="914400" algn="l" rtl="0" eaLnBrk="1" fontAlgn="base" hangingPunct="1">
        <a:spcBef>
          <a:spcPct val="0"/>
        </a:spcBef>
        <a:spcAft>
          <a:spcPct val="0"/>
        </a:spcAft>
        <a:defRPr sz="4000">
          <a:solidFill>
            <a:schemeClr val="tx2"/>
          </a:solidFill>
          <a:latin typeface="Verdana" pitchFamily="34" charset="0"/>
        </a:defRPr>
      </a:lvl7pPr>
      <a:lvl8pPr marL="1371600" algn="l" rtl="0" eaLnBrk="1" fontAlgn="base" hangingPunct="1">
        <a:spcBef>
          <a:spcPct val="0"/>
        </a:spcBef>
        <a:spcAft>
          <a:spcPct val="0"/>
        </a:spcAft>
        <a:defRPr sz="4000">
          <a:solidFill>
            <a:schemeClr val="tx2"/>
          </a:solidFill>
          <a:latin typeface="Verdana" pitchFamily="34" charset="0"/>
        </a:defRPr>
      </a:lvl8pPr>
      <a:lvl9pPr marL="1828800" algn="l" rtl="0" eaLnBrk="1" fontAlgn="base" hangingPunct="1">
        <a:spcBef>
          <a:spcPct val="0"/>
        </a:spcBef>
        <a:spcAft>
          <a:spcPct val="0"/>
        </a:spcAft>
        <a:defRPr sz="4000">
          <a:solidFill>
            <a:schemeClr val="tx2"/>
          </a:solidFill>
          <a:latin typeface="Verdana" pitchFamily="34" charset="0"/>
        </a:defRPr>
      </a:lvl9pPr>
    </p:titleStyle>
    <p:bodyStyle>
      <a:lvl1pPr marL="342900" indent="-342900" algn="l" rtl="0" eaLnBrk="1" fontAlgn="base" hangingPunct="1">
        <a:spcBef>
          <a:spcPct val="20000"/>
        </a:spcBef>
        <a:spcAft>
          <a:spcPct val="0"/>
        </a:spcAft>
        <a:buClr>
          <a:schemeClr val="tx2"/>
        </a:buClr>
        <a:buSzPct val="150000"/>
        <a:buFont typeface="Wingdings" pitchFamily="2" charset="2"/>
        <a:buChar char="§"/>
        <a:defRPr sz="26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defRPr>
      </a:lvl2pPr>
      <a:lvl3pPr marL="1143000" indent="-228600" algn="l" rtl="0" eaLnBrk="1" fontAlgn="base" hangingPunct="1">
        <a:spcBef>
          <a:spcPct val="20000"/>
        </a:spcBef>
        <a:spcAft>
          <a:spcPct val="0"/>
        </a:spcAft>
        <a:buClr>
          <a:schemeClr val="accent2"/>
        </a:buClr>
        <a:buSzPct val="150000"/>
        <a:buFont typeface="Wingdings" pitchFamily="2" charset="2"/>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5pPr>
      <a:lvl6pPr marL="25146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6pPr>
      <a:lvl7pPr marL="29718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7pPr>
      <a:lvl8pPr marL="34290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8pPr>
      <a:lvl9pPr marL="38862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4.xml"/><Relationship Id="rId1" Type="http://schemas.openxmlformats.org/officeDocument/2006/relationships/vmlDrawing" Target="../drawings/vmlDrawing1.vml"/><Relationship Id="rId4" Type="http://schemas.openxmlformats.org/officeDocument/2006/relationships/oleObject" Target="../embeddings/oleObject1.bin"/></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4.xml"/><Relationship Id="rId1" Type="http://schemas.openxmlformats.org/officeDocument/2006/relationships/vmlDrawing" Target="../drawings/vmlDrawing2.vml"/><Relationship Id="rId4" Type="http://schemas.openxmlformats.org/officeDocument/2006/relationships/oleObject" Target="../embeddings/oleObject2.bin"/></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4.xml"/><Relationship Id="rId1" Type="http://schemas.openxmlformats.org/officeDocument/2006/relationships/vmlDrawing" Target="../drawings/vmlDrawing3.vml"/><Relationship Id="rId4" Type="http://schemas.openxmlformats.org/officeDocument/2006/relationships/oleObject" Target="../embeddings/oleObject3.bin"/></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4.xml"/><Relationship Id="rId1" Type="http://schemas.openxmlformats.org/officeDocument/2006/relationships/vmlDrawing" Target="../drawings/vmlDrawing4.vml"/><Relationship Id="rId4" Type="http://schemas.openxmlformats.org/officeDocument/2006/relationships/oleObject" Target="../embeddings/oleObject4.bin"/></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4.xml"/><Relationship Id="rId1" Type="http://schemas.openxmlformats.org/officeDocument/2006/relationships/vmlDrawing" Target="../drawings/vmlDrawing5.vml"/><Relationship Id="rId4" Type="http://schemas.openxmlformats.org/officeDocument/2006/relationships/oleObject" Target="../embeddings/oleObject5.bin"/></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4.xml"/><Relationship Id="rId1" Type="http://schemas.openxmlformats.org/officeDocument/2006/relationships/vmlDrawing" Target="../drawings/vmlDrawing6.vml"/><Relationship Id="rId4" Type="http://schemas.openxmlformats.org/officeDocument/2006/relationships/oleObject" Target="../embeddings/oleObject6.bin"/></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4.xml"/><Relationship Id="rId1" Type="http://schemas.openxmlformats.org/officeDocument/2006/relationships/vmlDrawing" Target="../drawings/vmlDrawing7.vml"/><Relationship Id="rId4" Type="http://schemas.openxmlformats.org/officeDocument/2006/relationships/oleObject" Target="../embeddings/oleObject7.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899592" y="2564904"/>
            <a:ext cx="5976664" cy="1656184"/>
          </a:xfrm>
        </p:spPr>
        <p:txBody>
          <a:bodyPr/>
          <a:lstStyle/>
          <a:p>
            <a:r>
              <a:rPr lang="fi-FI" dirty="0" smtClean="0"/>
              <a:t>Iskukykyinen </a:t>
            </a:r>
            <a:br>
              <a:rPr lang="fi-FI" dirty="0" smtClean="0"/>
            </a:br>
            <a:r>
              <a:rPr lang="fi-FI" dirty="0" smtClean="0"/>
              <a:t>ELY-keskus 2</a:t>
            </a:r>
            <a:br>
              <a:rPr lang="fi-FI" dirty="0" smtClean="0"/>
            </a:br>
            <a:r>
              <a:rPr lang="fi-FI" dirty="0" smtClean="0"/>
              <a:t/>
            </a:r>
            <a:br>
              <a:rPr lang="fi-FI" dirty="0" smtClean="0"/>
            </a:br>
            <a:r>
              <a:rPr lang="fi-FI" dirty="0" smtClean="0"/>
              <a:t>Tulosmittarit</a:t>
            </a:r>
            <a:endParaRPr lang="fi-FI" dirty="0"/>
          </a:p>
        </p:txBody>
      </p:sp>
      <p:sp>
        <p:nvSpPr>
          <p:cNvPr id="4" name="Alatunnisteen paikkamerkki 3"/>
          <p:cNvSpPr>
            <a:spLocks noGrp="1"/>
          </p:cNvSpPr>
          <p:nvPr>
            <p:ph type="ftr" sz="quarter" idx="14"/>
          </p:nvPr>
        </p:nvSpPr>
        <p:spPr/>
        <p:txBody>
          <a:bodyPr/>
          <a:lstStyle/>
          <a:p>
            <a:r>
              <a:rPr lang="fi-FI" dirty="0" smtClean="0"/>
              <a:t>KEHA-keskus | </a:t>
            </a:r>
            <a:r>
              <a:rPr lang="fi-FI" dirty="0"/>
              <a:t>Tieto- ja viestintäyksikkö</a:t>
            </a:r>
          </a:p>
        </p:txBody>
      </p:sp>
      <p:sp>
        <p:nvSpPr>
          <p:cNvPr id="5" name="Päivämäärän paikkamerkki 4"/>
          <p:cNvSpPr>
            <a:spLocks noGrp="1"/>
          </p:cNvSpPr>
          <p:nvPr>
            <p:ph type="dt" sz="half" idx="13"/>
          </p:nvPr>
        </p:nvSpPr>
        <p:spPr/>
        <p:txBody>
          <a:bodyPr/>
          <a:lstStyle/>
          <a:p>
            <a:fld id="{BBF7CD28-96B3-481D-AA07-D5627190FDE6}" type="datetime1">
              <a:rPr lang="fi-FI" smtClean="0"/>
              <a:pPr/>
              <a:t>2.12.2015</a:t>
            </a:fld>
            <a:endParaRPr lang="fi-FI"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Ryhmä 3"/>
          <p:cNvGrpSpPr/>
          <p:nvPr/>
        </p:nvGrpSpPr>
        <p:grpSpPr>
          <a:xfrm>
            <a:off x="2673783" y="3547998"/>
            <a:ext cx="1670553" cy="3059749"/>
            <a:chOff x="2673783" y="3547998"/>
            <a:chExt cx="1670553" cy="3059749"/>
          </a:xfrm>
        </p:grpSpPr>
        <p:cxnSp>
          <p:nvCxnSpPr>
            <p:cNvPr id="100" name="Elbow Connector 99"/>
            <p:cNvCxnSpPr>
              <a:stCxn id="13" idx="1"/>
              <a:endCxn id="101" idx="1"/>
            </p:cNvCxnSpPr>
            <p:nvPr/>
          </p:nvCxnSpPr>
          <p:spPr>
            <a:xfrm rot="10800000" flipV="1">
              <a:off x="2673784" y="3547999"/>
              <a:ext cx="50451" cy="3059748"/>
            </a:xfrm>
            <a:prstGeom prst="bentConnector3">
              <a:avLst>
                <a:gd name="adj1" fmla="val 553113"/>
              </a:avLst>
            </a:prstGeom>
          </p:spPr>
          <p:style>
            <a:lnRef idx="1">
              <a:schemeClr val="accent1"/>
            </a:lnRef>
            <a:fillRef idx="0">
              <a:schemeClr val="accent1"/>
            </a:fillRef>
            <a:effectRef idx="0">
              <a:schemeClr val="accent1"/>
            </a:effectRef>
            <a:fontRef idx="minor">
              <a:schemeClr val="tx1"/>
            </a:fontRef>
          </p:style>
        </p:cxnSp>
        <p:grpSp>
          <p:nvGrpSpPr>
            <p:cNvPr id="20" name="Group 19"/>
            <p:cNvGrpSpPr/>
            <p:nvPr/>
          </p:nvGrpSpPr>
          <p:grpSpPr>
            <a:xfrm>
              <a:off x="2673783" y="3547998"/>
              <a:ext cx="1670553" cy="2874560"/>
              <a:chOff x="2673783" y="3547998"/>
              <a:chExt cx="1670553" cy="2874560"/>
            </a:xfrm>
          </p:grpSpPr>
          <p:sp>
            <p:nvSpPr>
              <p:cNvPr id="18" name="TextBox 17"/>
              <p:cNvSpPr txBox="1"/>
              <p:nvPr/>
            </p:nvSpPr>
            <p:spPr>
              <a:xfrm>
                <a:off x="2673784" y="4077072"/>
                <a:ext cx="1610184" cy="626701"/>
              </a:xfrm>
              <a:prstGeom prst="rect">
                <a:avLst/>
              </a:prstGeom>
              <a:noFill/>
            </p:spPr>
            <p:txBody>
              <a:bodyPr wrap="square" lIns="36000" tIns="36000" rIns="36000" bIns="36000" rtlCol="0">
                <a:spAutoFit/>
              </a:bodyPr>
              <a:lstStyle/>
              <a:p>
                <a:pPr defTabSz="914253" fontAlgn="auto">
                  <a:spcBef>
                    <a:spcPts val="0"/>
                  </a:spcBef>
                  <a:spcAft>
                    <a:spcPts val="0"/>
                  </a:spcAft>
                </a:pPr>
                <a:r>
                  <a:rPr lang="fi-FI" sz="900" dirty="0" smtClean="0">
                    <a:solidFill>
                      <a:schemeClr val="tx2">
                        <a:lumMod val="75000"/>
                      </a:schemeClr>
                    </a:solidFill>
                    <a:latin typeface="Arial"/>
                    <a:cs typeface="+mn-cs"/>
                  </a:rPr>
                  <a:t>Uudistetaan asiakkaan, ELY-keskuksen ja sidosryhmien keskinäinen vuorovaikutus </a:t>
                </a:r>
                <a:r>
                  <a:rPr lang="fi-FI" sz="900" dirty="0" err="1" smtClean="0">
                    <a:solidFill>
                      <a:schemeClr val="tx2">
                        <a:lumMod val="75000"/>
                      </a:schemeClr>
                    </a:solidFill>
                    <a:latin typeface="Arial"/>
                    <a:cs typeface="+mn-cs"/>
                  </a:rPr>
                  <a:t>digitalisaation</a:t>
                </a:r>
                <a:r>
                  <a:rPr lang="fi-FI" sz="900" dirty="0" smtClean="0">
                    <a:solidFill>
                      <a:schemeClr val="tx2">
                        <a:lumMod val="75000"/>
                      </a:schemeClr>
                    </a:solidFill>
                    <a:latin typeface="Arial"/>
                    <a:cs typeface="+mn-cs"/>
                  </a:rPr>
                  <a:t> avulla</a:t>
                </a:r>
                <a:endParaRPr lang="fi-FI" sz="900" dirty="0">
                  <a:solidFill>
                    <a:schemeClr val="tx2">
                      <a:lumMod val="75000"/>
                    </a:schemeClr>
                  </a:solidFill>
                  <a:latin typeface="Arial"/>
                  <a:cs typeface="+mn-cs"/>
                </a:endParaRPr>
              </a:p>
            </p:txBody>
          </p:sp>
          <p:sp>
            <p:nvSpPr>
              <p:cNvPr id="24" name="TextBox 23"/>
              <p:cNvSpPr txBox="1"/>
              <p:nvPr/>
            </p:nvSpPr>
            <p:spPr>
              <a:xfrm>
                <a:off x="2673783" y="6072856"/>
                <a:ext cx="1670553" cy="349702"/>
              </a:xfrm>
              <a:prstGeom prst="rect">
                <a:avLst/>
              </a:prstGeom>
              <a:noFill/>
            </p:spPr>
            <p:txBody>
              <a:bodyPr wrap="square" lIns="36000" tIns="36000" rIns="36000" bIns="36000" rtlCol="0">
                <a:spAutoFit/>
              </a:bodyPr>
              <a:lstStyle/>
              <a:p>
                <a:pPr defTabSz="914253" fontAlgn="auto">
                  <a:spcBef>
                    <a:spcPts val="0"/>
                  </a:spcBef>
                  <a:spcAft>
                    <a:spcPts val="0"/>
                  </a:spcAft>
                </a:pPr>
                <a:r>
                  <a:rPr lang="fi-FI" sz="900" dirty="0">
                    <a:solidFill>
                      <a:schemeClr val="tx2">
                        <a:lumMod val="75000"/>
                      </a:schemeClr>
                    </a:solidFill>
                    <a:latin typeface="Arial"/>
                  </a:rPr>
                  <a:t>Yhteiset tai </a:t>
                </a:r>
                <a:r>
                  <a:rPr lang="fi-FI" sz="900" dirty="0" err="1">
                    <a:solidFill>
                      <a:schemeClr val="tx2">
                        <a:lumMod val="75000"/>
                      </a:schemeClr>
                    </a:solidFill>
                    <a:latin typeface="Arial"/>
                  </a:rPr>
                  <a:t>yhteentoimivat</a:t>
                </a:r>
                <a:r>
                  <a:rPr lang="fi-FI" sz="900" dirty="0">
                    <a:solidFill>
                      <a:schemeClr val="tx2">
                        <a:lumMod val="75000"/>
                      </a:schemeClr>
                    </a:solidFill>
                    <a:latin typeface="Arial"/>
                  </a:rPr>
                  <a:t> </a:t>
                </a:r>
                <a:r>
                  <a:rPr lang="fi-FI" sz="900" dirty="0" smtClean="0">
                    <a:solidFill>
                      <a:schemeClr val="tx2">
                        <a:lumMod val="75000"/>
                      </a:schemeClr>
                    </a:solidFill>
                    <a:latin typeface="Arial"/>
                  </a:rPr>
                  <a:t>tietojärjestelmät</a:t>
                </a:r>
                <a:endParaRPr lang="fi-FI" sz="900" dirty="0">
                  <a:solidFill>
                    <a:schemeClr val="tx2">
                      <a:lumMod val="75000"/>
                    </a:schemeClr>
                  </a:solidFill>
                  <a:latin typeface="Arial"/>
                </a:endParaRPr>
              </a:p>
            </p:txBody>
          </p:sp>
          <p:cxnSp>
            <p:nvCxnSpPr>
              <p:cNvPr id="36" name="Elbow Connector 35"/>
              <p:cNvCxnSpPr>
                <a:stCxn id="13" idx="1"/>
                <a:endCxn id="74" idx="1"/>
              </p:cNvCxnSpPr>
              <p:nvPr/>
            </p:nvCxnSpPr>
            <p:spPr>
              <a:xfrm rot="10800000" flipV="1">
                <a:off x="2673784" y="3547998"/>
                <a:ext cx="50450" cy="1941157"/>
              </a:xfrm>
              <a:prstGeom prst="bentConnector3">
                <a:avLst>
                  <a:gd name="adj1" fmla="val 553122"/>
                </a:avLst>
              </a:prstGeom>
            </p:spPr>
            <p:style>
              <a:lnRef idx="1">
                <a:schemeClr val="accent1"/>
              </a:lnRef>
              <a:fillRef idx="0">
                <a:schemeClr val="accent1"/>
              </a:fillRef>
              <a:effectRef idx="0">
                <a:schemeClr val="accent1"/>
              </a:effectRef>
              <a:fontRef idx="minor">
                <a:schemeClr val="tx1"/>
              </a:fontRef>
            </p:style>
          </p:cxnSp>
          <p:sp>
            <p:nvSpPr>
              <p:cNvPr id="49" name="TextBox 48"/>
              <p:cNvSpPr txBox="1"/>
              <p:nvPr/>
            </p:nvSpPr>
            <p:spPr>
              <a:xfrm>
                <a:off x="2673784" y="5712816"/>
                <a:ext cx="1512000" cy="349702"/>
              </a:xfrm>
              <a:prstGeom prst="rect">
                <a:avLst/>
              </a:prstGeom>
              <a:noFill/>
            </p:spPr>
            <p:txBody>
              <a:bodyPr wrap="square" lIns="36000" tIns="36000" rIns="36000" bIns="36000" rtlCol="0">
                <a:spAutoFit/>
              </a:bodyPr>
              <a:lstStyle/>
              <a:p>
                <a:pPr defTabSz="914253" fontAlgn="auto">
                  <a:spcBef>
                    <a:spcPts val="0"/>
                  </a:spcBef>
                  <a:spcAft>
                    <a:spcPts val="0"/>
                  </a:spcAft>
                </a:pPr>
                <a:r>
                  <a:rPr lang="fi-FI" sz="900" dirty="0" smtClean="0">
                    <a:solidFill>
                      <a:schemeClr val="tx2">
                        <a:lumMod val="75000"/>
                      </a:schemeClr>
                    </a:solidFill>
                    <a:latin typeface="Arial"/>
                    <a:cs typeface="+mn-cs"/>
                  </a:rPr>
                  <a:t>Yhteiset laadukkaat tietovarannot</a:t>
                </a:r>
                <a:endParaRPr lang="fi-FI" sz="900" dirty="0">
                  <a:solidFill>
                    <a:schemeClr val="tx2">
                      <a:lumMod val="75000"/>
                    </a:schemeClr>
                  </a:solidFill>
                  <a:latin typeface="Arial"/>
                  <a:cs typeface="+mn-cs"/>
                </a:endParaRPr>
              </a:p>
            </p:txBody>
          </p:sp>
          <p:sp>
            <p:nvSpPr>
              <p:cNvPr id="74" name="TextBox 73"/>
              <p:cNvSpPr txBox="1"/>
              <p:nvPr/>
            </p:nvSpPr>
            <p:spPr>
              <a:xfrm>
                <a:off x="2673784" y="5245055"/>
                <a:ext cx="1512000" cy="488201"/>
              </a:xfrm>
              <a:prstGeom prst="rect">
                <a:avLst/>
              </a:prstGeom>
              <a:noFill/>
            </p:spPr>
            <p:txBody>
              <a:bodyPr wrap="square" lIns="36000" tIns="36000" rIns="36000" bIns="36000" rtlCol="0">
                <a:spAutoFit/>
              </a:bodyPr>
              <a:lstStyle/>
              <a:p>
                <a:pPr defTabSz="914253" fontAlgn="auto">
                  <a:spcBef>
                    <a:spcPts val="0"/>
                  </a:spcBef>
                  <a:spcAft>
                    <a:spcPts val="0"/>
                  </a:spcAft>
                </a:pPr>
                <a:r>
                  <a:rPr lang="fi-FI" sz="900" dirty="0">
                    <a:solidFill>
                      <a:schemeClr val="tx2">
                        <a:lumMod val="75000"/>
                      </a:schemeClr>
                    </a:solidFill>
                    <a:latin typeface="Arial"/>
                  </a:rPr>
                  <a:t>Yhtenäiset valtakunnalliset toimintatavat ja </a:t>
                </a:r>
                <a:br>
                  <a:rPr lang="fi-FI" sz="900" dirty="0">
                    <a:solidFill>
                      <a:schemeClr val="tx2">
                        <a:lumMod val="75000"/>
                      </a:schemeClr>
                    </a:solidFill>
                    <a:latin typeface="Arial"/>
                  </a:rPr>
                </a:br>
                <a:r>
                  <a:rPr lang="fi-FI" sz="900" dirty="0">
                    <a:solidFill>
                      <a:schemeClr val="tx2">
                        <a:lumMod val="75000"/>
                      </a:schemeClr>
                    </a:solidFill>
                    <a:latin typeface="Arial"/>
                  </a:rPr>
                  <a:t>selkeät </a:t>
                </a:r>
                <a:r>
                  <a:rPr lang="fi-FI" sz="900" dirty="0" smtClean="0">
                    <a:solidFill>
                      <a:schemeClr val="tx2">
                        <a:lumMod val="75000"/>
                      </a:schemeClr>
                    </a:solidFill>
                    <a:latin typeface="Arial"/>
                  </a:rPr>
                  <a:t>käytännöt</a:t>
                </a:r>
                <a:endParaRPr lang="fi-FI" sz="900" dirty="0">
                  <a:solidFill>
                    <a:schemeClr val="tx2">
                      <a:lumMod val="75000"/>
                    </a:schemeClr>
                  </a:solidFill>
                  <a:latin typeface="Arial"/>
                  <a:cs typeface="+mn-cs"/>
                </a:endParaRPr>
              </a:p>
            </p:txBody>
          </p:sp>
          <p:cxnSp>
            <p:nvCxnSpPr>
              <p:cNvPr id="98" name="Elbow Connector 97"/>
              <p:cNvCxnSpPr>
                <a:stCxn id="13" idx="1"/>
                <a:endCxn id="49" idx="1"/>
              </p:cNvCxnSpPr>
              <p:nvPr/>
            </p:nvCxnSpPr>
            <p:spPr>
              <a:xfrm rot="10800000" flipV="1">
                <a:off x="2673784" y="3547999"/>
                <a:ext cx="50450" cy="2339668"/>
              </a:xfrm>
              <a:prstGeom prst="bentConnector3">
                <a:avLst>
                  <a:gd name="adj1" fmla="val 553122"/>
                </a:avLst>
              </a:prstGeom>
            </p:spPr>
            <p:style>
              <a:lnRef idx="1">
                <a:schemeClr val="accent1"/>
              </a:lnRef>
              <a:fillRef idx="0">
                <a:schemeClr val="accent1"/>
              </a:fillRef>
              <a:effectRef idx="0">
                <a:schemeClr val="accent1"/>
              </a:effectRef>
              <a:fontRef idx="minor">
                <a:schemeClr val="tx1"/>
              </a:fontRef>
            </p:style>
          </p:cxnSp>
          <p:cxnSp>
            <p:nvCxnSpPr>
              <p:cNvPr id="102" name="Elbow Connector 101"/>
              <p:cNvCxnSpPr>
                <a:stCxn id="13" idx="1"/>
                <a:endCxn id="24" idx="1"/>
              </p:cNvCxnSpPr>
              <p:nvPr/>
            </p:nvCxnSpPr>
            <p:spPr>
              <a:xfrm rot="10800000" flipV="1">
                <a:off x="2673784" y="3547999"/>
                <a:ext cx="50451" cy="2699708"/>
              </a:xfrm>
              <a:prstGeom prst="bentConnector3">
                <a:avLst>
                  <a:gd name="adj1" fmla="val 553113"/>
                </a:avLst>
              </a:prstGeom>
            </p:spPr>
            <p:style>
              <a:lnRef idx="1">
                <a:schemeClr val="accent1"/>
              </a:lnRef>
              <a:fillRef idx="0">
                <a:schemeClr val="accent1"/>
              </a:fillRef>
              <a:effectRef idx="0">
                <a:schemeClr val="accent1"/>
              </a:effectRef>
              <a:fontRef idx="minor">
                <a:schemeClr val="tx1"/>
              </a:fontRef>
            </p:style>
          </p:cxnSp>
          <p:cxnSp>
            <p:nvCxnSpPr>
              <p:cNvPr id="105" name="Elbow Connector 104"/>
              <p:cNvCxnSpPr>
                <a:stCxn id="13" idx="1"/>
                <a:endCxn id="18" idx="1"/>
              </p:cNvCxnSpPr>
              <p:nvPr/>
            </p:nvCxnSpPr>
            <p:spPr>
              <a:xfrm rot="10800000" flipV="1">
                <a:off x="2673784" y="3547999"/>
                <a:ext cx="50450" cy="842424"/>
              </a:xfrm>
              <a:prstGeom prst="bentConnector3">
                <a:avLst>
                  <a:gd name="adj1" fmla="val 553122"/>
                </a:avLst>
              </a:prstGeom>
            </p:spPr>
            <p:style>
              <a:lnRef idx="1">
                <a:schemeClr val="accent1"/>
              </a:lnRef>
              <a:fillRef idx="0">
                <a:schemeClr val="accent1"/>
              </a:fillRef>
              <a:effectRef idx="0">
                <a:schemeClr val="accent1"/>
              </a:effectRef>
              <a:fontRef idx="minor">
                <a:schemeClr val="tx1"/>
              </a:fontRef>
            </p:style>
          </p:cxnSp>
        </p:grpSp>
        <p:sp>
          <p:nvSpPr>
            <p:cNvPr id="73" name="TextBox 72"/>
            <p:cNvSpPr txBox="1"/>
            <p:nvPr/>
          </p:nvSpPr>
          <p:spPr>
            <a:xfrm>
              <a:off x="2673783" y="4725144"/>
              <a:ext cx="1512000" cy="488201"/>
            </a:xfrm>
            <a:prstGeom prst="rect">
              <a:avLst/>
            </a:prstGeom>
            <a:noFill/>
          </p:spPr>
          <p:txBody>
            <a:bodyPr wrap="square" lIns="36000" tIns="36000" rIns="36000" bIns="36000" rtlCol="0">
              <a:spAutoFit/>
            </a:bodyPr>
            <a:lstStyle/>
            <a:p>
              <a:pPr defTabSz="914253" fontAlgn="auto">
                <a:spcBef>
                  <a:spcPts val="0"/>
                </a:spcBef>
                <a:spcAft>
                  <a:spcPts val="0"/>
                </a:spcAft>
              </a:pPr>
              <a:r>
                <a:rPr lang="fi-FI" sz="900" dirty="0" smtClean="0">
                  <a:solidFill>
                    <a:schemeClr val="tx2">
                      <a:lumMod val="75000"/>
                    </a:schemeClr>
                  </a:solidFill>
                  <a:latin typeface="Arial"/>
                </a:rPr>
                <a:t>ELY-keskus on keskeinen osa kansallista palveluarkkitehtuuria</a:t>
              </a:r>
              <a:endParaRPr lang="fi-FI" sz="900" dirty="0">
                <a:solidFill>
                  <a:schemeClr val="tx2">
                    <a:lumMod val="75000"/>
                  </a:schemeClr>
                </a:solidFill>
                <a:latin typeface="Arial"/>
                <a:cs typeface="+mn-cs"/>
              </a:endParaRPr>
            </a:p>
          </p:txBody>
        </p:sp>
      </p:grpSp>
      <p:graphicFrame>
        <p:nvGraphicFramePr>
          <p:cNvPr id="21" name="Object 20" hidden="1"/>
          <p:cNvGraphicFramePr>
            <a:graphicFrameLocks noChangeAspect="1"/>
          </p:cNvGraphicFramePr>
          <p:nvPr>
            <p:extLst/>
          </p:nvPr>
        </p:nvGraphicFramePr>
        <p:xfrm>
          <a:off x="1588" y="1588"/>
          <a:ext cx="1587" cy="1587"/>
        </p:xfrm>
        <a:graphic>
          <a:graphicData uri="http://schemas.openxmlformats.org/presentationml/2006/ole">
            <p:oleObj spid="_x0000_s10261" name="think-cell Slide" r:id="rId4" imgW="360" imgH="360" progId="">
              <p:embed/>
            </p:oleObj>
          </a:graphicData>
        </a:graphic>
      </p:graphicFrame>
      <p:cxnSp>
        <p:nvCxnSpPr>
          <p:cNvPr id="77" name="Elbow Connector 76"/>
          <p:cNvCxnSpPr>
            <a:stCxn id="13" idx="1"/>
            <a:endCxn id="73" idx="1"/>
          </p:cNvCxnSpPr>
          <p:nvPr/>
        </p:nvCxnSpPr>
        <p:spPr>
          <a:xfrm rot="10800000" flipV="1">
            <a:off x="2673784" y="3547999"/>
            <a:ext cx="50451" cy="1421246"/>
          </a:xfrm>
          <a:prstGeom prst="bentConnector3">
            <a:avLst>
              <a:gd name="adj1" fmla="val 553113"/>
            </a:avLst>
          </a:prstGeom>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827584" y="836712"/>
            <a:ext cx="7776864" cy="642942"/>
          </a:xfrm>
        </p:spPr>
        <p:txBody>
          <a:bodyPr/>
          <a:lstStyle/>
          <a:p>
            <a:r>
              <a:rPr lang="fi-FI" sz="2200" dirty="0" smtClean="0"/>
              <a:t>Hankkeilla kehitetään toiminnan ja strategian </a:t>
            </a:r>
            <a:br>
              <a:rPr lang="fi-FI" sz="2200" dirty="0" smtClean="0"/>
            </a:br>
            <a:r>
              <a:rPr lang="fi-FI" sz="2200" dirty="0" smtClean="0"/>
              <a:t>kriittisiä menestystekijöitä</a:t>
            </a:r>
            <a:endParaRPr lang="fi-FI" sz="2200" dirty="0"/>
          </a:p>
        </p:txBody>
      </p:sp>
      <p:grpSp>
        <p:nvGrpSpPr>
          <p:cNvPr id="19" name="Group 18"/>
          <p:cNvGrpSpPr/>
          <p:nvPr/>
        </p:nvGrpSpPr>
        <p:grpSpPr>
          <a:xfrm>
            <a:off x="500728" y="3547998"/>
            <a:ext cx="1512000" cy="2905338"/>
            <a:chOff x="500728" y="3547998"/>
            <a:chExt cx="1512000" cy="2905338"/>
          </a:xfrm>
        </p:grpSpPr>
        <p:sp>
          <p:nvSpPr>
            <p:cNvPr id="17" name="TextBox 16"/>
            <p:cNvSpPr txBox="1"/>
            <p:nvPr/>
          </p:nvSpPr>
          <p:spPr>
            <a:xfrm>
              <a:off x="500728" y="4170347"/>
              <a:ext cx="1512000" cy="534368"/>
            </a:xfrm>
            <a:prstGeom prst="rect">
              <a:avLst/>
            </a:prstGeom>
            <a:noFill/>
          </p:spPr>
          <p:txBody>
            <a:bodyPr wrap="square" lIns="36000" tIns="36000" rIns="36000" bIns="36000" rtlCol="0">
              <a:spAutoFit/>
            </a:bodyPr>
            <a:lstStyle/>
            <a:p>
              <a:pPr defTabSz="914253" fontAlgn="auto">
                <a:spcBef>
                  <a:spcPts val="0"/>
                </a:spcBef>
                <a:spcAft>
                  <a:spcPts val="0"/>
                </a:spcAft>
              </a:pPr>
              <a:r>
                <a:rPr lang="fi-FI" sz="1000" dirty="0" smtClean="0">
                  <a:solidFill>
                    <a:schemeClr val="tx2">
                      <a:lumMod val="75000"/>
                    </a:schemeClr>
                  </a:solidFill>
                  <a:latin typeface="Arial"/>
                  <a:cs typeface="+mn-cs"/>
                </a:rPr>
                <a:t>Oikein mitoitetut resurssit (oikea tekeminen oikeassa paikassa)</a:t>
              </a:r>
              <a:endParaRPr lang="fi-FI" sz="1000" dirty="0">
                <a:solidFill>
                  <a:schemeClr val="tx2">
                    <a:lumMod val="75000"/>
                  </a:schemeClr>
                </a:solidFill>
                <a:latin typeface="Arial"/>
                <a:cs typeface="+mn-cs"/>
              </a:endParaRPr>
            </a:p>
          </p:txBody>
        </p:sp>
        <p:cxnSp>
          <p:nvCxnSpPr>
            <p:cNvPr id="26" name="Elbow Connector 25"/>
            <p:cNvCxnSpPr>
              <a:stCxn id="12" idx="1"/>
              <a:endCxn id="17" idx="1"/>
            </p:cNvCxnSpPr>
            <p:nvPr/>
          </p:nvCxnSpPr>
          <p:spPr>
            <a:xfrm rot="10800000" flipV="1">
              <a:off x="500728" y="3547999"/>
              <a:ext cx="56800" cy="889532"/>
            </a:xfrm>
            <a:prstGeom prst="bentConnector3">
              <a:avLst>
                <a:gd name="adj1" fmla="val 502465"/>
              </a:avLst>
            </a:prstGeom>
          </p:spPr>
          <p:style>
            <a:lnRef idx="1">
              <a:schemeClr val="accent1"/>
            </a:lnRef>
            <a:fillRef idx="0">
              <a:schemeClr val="accent1"/>
            </a:fillRef>
            <a:effectRef idx="0">
              <a:schemeClr val="accent1"/>
            </a:effectRef>
            <a:fontRef idx="minor">
              <a:schemeClr val="tx1"/>
            </a:fontRef>
          </p:style>
        </p:cxnSp>
        <p:sp>
          <p:nvSpPr>
            <p:cNvPr id="43" name="TextBox 42"/>
            <p:cNvSpPr txBox="1"/>
            <p:nvPr/>
          </p:nvSpPr>
          <p:spPr>
            <a:xfrm>
              <a:off x="500728" y="4797152"/>
              <a:ext cx="1512000" cy="688256"/>
            </a:xfrm>
            <a:prstGeom prst="rect">
              <a:avLst/>
            </a:prstGeom>
            <a:noFill/>
          </p:spPr>
          <p:txBody>
            <a:bodyPr wrap="square" lIns="36000" tIns="36000" rIns="36000" bIns="36000" rtlCol="0">
              <a:spAutoFit/>
            </a:bodyPr>
            <a:lstStyle/>
            <a:p>
              <a:pPr defTabSz="914253" fontAlgn="auto">
                <a:spcBef>
                  <a:spcPts val="0"/>
                </a:spcBef>
                <a:spcAft>
                  <a:spcPts val="0"/>
                </a:spcAft>
              </a:pPr>
              <a:r>
                <a:rPr lang="fi-FI" sz="1000" dirty="0">
                  <a:solidFill>
                    <a:schemeClr val="tx2">
                      <a:lumMod val="75000"/>
                    </a:schemeClr>
                  </a:solidFill>
                  <a:latin typeface="Arial"/>
                  <a:cs typeface="+mn-cs"/>
                </a:rPr>
                <a:t>Tuotetaan arvoa lisääviä palveluita, joista </a:t>
              </a:r>
              <a:r>
                <a:rPr lang="fi-FI" sz="1000" dirty="0" smtClean="0">
                  <a:solidFill>
                    <a:schemeClr val="tx2">
                      <a:lumMod val="75000"/>
                    </a:schemeClr>
                  </a:solidFill>
                  <a:latin typeface="Arial"/>
                  <a:cs typeface="+mn-cs"/>
                </a:rPr>
                <a:t>asiakkaat ovat valmiita </a:t>
              </a:r>
              <a:r>
                <a:rPr lang="fi-FI" sz="1000" dirty="0">
                  <a:solidFill>
                    <a:schemeClr val="tx2">
                      <a:lumMod val="75000"/>
                    </a:schemeClr>
                  </a:solidFill>
                  <a:latin typeface="Arial"/>
                  <a:cs typeface="+mn-cs"/>
                </a:rPr>
                <a:t>maksamaan</a:t>
              </a:r>
            </a:p>
          </p:txBody>
        </p:sp>
        <p:sp>
          <p:nvSpPr>
            <p:cNvPr id="47" name="TextBox 46"/>
            <p:cNvSpPr txBox="1"/>
            <p:nvPr/>
          </p:nvSpPr>
          <p:spPr>
            <a:xfrm>
              <a:off x="500728" y="5538488"/>
              <a:ext cx="1512000" cy="380480"/>
            </a:xfrm>
            <a:prstGeom prst="rect">
              <a:avLst/>
            </a:prstGeom>
            <a:noFill/>
          </p:spPr>
          <p:txBody>
            <a:bodyPr wrap="square" lIns="36000" tIns="36000" rIns="36000" bIns="36000" rtlCol="0">
              <a:spAutoFit/>
            </a:bodyPr>
            <a:lstStyle/>
            <a:p>
              <a:pPr defTabSz="914253" fontAlgn="auto">
                <a:spcBef>
                  <a:spcPts val="0"/>
                </a:spcBef>
                <a:spcAft>
                  <a:spcPts val="0"/>
                </a:spcAft>
              </a:pPr>
              <a:r>
                <a:rPr lang="fi-FI" sz="1000" dirty="0">
                  <a:solidFill>
                    <a:schemeClr val="tx2">
                      <a:lumMod val="75000"/>
                    </a:schemeClr>
                  </a:solidFill>
                  <a:latin typeface="Arial"/>
                  <a:cs typeface="+mn-cs"/>
                </a:rPr>
                <a:t>Tehokkuutta tukevat rakenteet</a:t>
              </a:r>
            </a:p>
          </p:txBody>
        </p:sp>
        <p:cxnSp>
          <p:nvCxnSpPr>
            <p:cNvPr id="89" name="Elbow Connector 88"/>
            <p:cNvCxnSpPr>
              <a:stCxn id="12" idx="1"/>
              <a:endCxn id="43" idx="1"/>
            </p:cNvCxnSpPr>
            <p:nvPr/>
          </p:nvCxnSpPr>
          <p:spPr>
            <a:xfrm rot="10800000" flipV="1">
              <a:off x="500728" y="3547998"/>
              <a:ext cx="56800" cy="1593281"/>
            </a:xfrm>
            <a:prstGeom prst="bentConnector3">
              <a:avLst>
                <a:gd name="adj1" fmla="val 502465"/>
              </a:avLst>
            </a:prstGeom>
          </p:spPr>
          <p:style>
            <a:lnRef idx="1">
              <a:schemeClr val="accent1"/>
            </a:lnRef>
            <a:fillRef idx="0">
              <a:schemeClr val="accent1"/>
            </a:fillRef>
            <a:effectRef idx="0">
              <a:schemeClr val="accent1"/>
            </a:effectRef>
            <a:fontRef idx="minor">
              <a:schemeClr val="tx1"/>
            </a:fontRef>
          </p:style>
        </p:cxnSp>
        <p:cxnSp>
          <p:nvCxnSpPr>
            <p:cNvPr id="92" name="Elbow Connector 91"/>
            <p:cNvCxnSpPr>
              <a:stCxn id="12" idx="1"/>
              <a:endCxn id="47" idx="1"/>
            </p:cNvCxnSpPr>
            <p:nvPr/>
          </p:nvCxnSpPr>
          <p:spPr>
            <a:xfrm rot="10800000" flipV="1">
              <a:off x="500728" y="3547998"/>
              <a:ext cx="56800" cy="2180729"/>
            </a:xfrm>
            <a:prstGeom prst="bentConnector3">
              <a:avLst>
                <a:gd name="adj1" fmla="val 502465"/>
              </a:avLst>
            </a:prstGeom>
          </p:spPr>
          <p:style>
            <a:lnRef idx="1">
              <a:schemeClr val="accent1"/>
            </a:lnRef>
            <a:fillRef idx="0">
              <a:schemeClr val="accent1"/>
            </a:fillRef>
            <a:effectRef idx="0">
              <a:schemeClr val="accent1"/>
            </a:effectRef>
            <a:fontRef idx="minor">
              <a:schemeClr val="tx1"/>
            </a:fontRef>
          </p:style>
        </p:cxnSp>
        <p:sp>
          <p:nvSpPr>
            <p:cNvPr id="64" name="TextBox 63"/>
            <p:cNvSpPr txBox="1"/>
            <p:nvPr/>
          </p:nvSpPr>
          <p:spPr>
            <a:xfrm>
              <a:off x="500728" y="5918968"/>
              <a:ext cx="1512000" cy="534368"/>
            </a:xfrm>
            <a:prstGeom prst="rect">
              <a:avLst/>
            </a:prstGeom>
            <a:noFill/>
          </p:spPr>
          <p:txBody>
            <a:bodyPr wrap="square" lIns="36000" tIns="36000" rIns="36000" bIns="36000" rtlCol="0">
              <a:spAutoFit/>
            </a:bodyPr>
            <a:lstStyle/>
            <a:p>
              <a:pPr defTabSz="914253" fontAlgn="auto">
                <a:spcBef>
                  <a:spcPts val="0"/>
                </a:spcBef>
                <a:spcAft>
                  <a:spcPts val="0"/>
                </a:spcAft>
              </a:pPr>
              <a:r>
                <a:rPr lang="fi-FI" sz="1000" dirty="0" smtClean="0">
                  <a:solidFill>
                    <a:schemeClr val="tx2">
                      <a:lumMod val="75000"/>
                    </a:schemeClr>
                  </a:solidFill>
                  <a:latin typeface="Arial"/>
                  <a:cs typeface="+mn-cs"/>
                </a:rPr>
                <a:t>Yhteistyössä </a:t>
              </a:r>
            </a:p>
            <a:p>
              <a:pPr defTabSz="914253" fontAlgn="auto">
                <a:spcBef>
                  <a:spcPts val="0"/>
                </a:spcBef>
                <a:spcAft>
                  <a:spcPts val="0"/>
                </a:spcAft>
              </a:pPr>
              <a:r>
                <a:rPr lang="fi-FI" sz="1000" dirty="0" smtClean="0">
                  <a:solidFill>
                    <a:schemeClr val="tx2">
                      <a:lumMod val="75000"/>
                    </a:schemeClr>
                  </a:solidFill>
                  <a:latin typeface="Arial"/>
                  <a:cs typeface="+mn-cs"/>
                </a:rPr>
                <a:t>vaikuttavasti kohdennetut kehityspanokset</a:t>
              </a:r>
              <a:endParaRPr lang="fi-FI" sz="1000" dirty="0">
                <a:solidFill>
                  <a:schemeClr val="tx2">
                    <a:lumMod val="75000"/>
                  </a:schemeClr>
                </a:solidFill>
                <a:latin typeface="Arial"/>
                <a:cs typeface="+mn-cs"/>
              </a:endParaRPr>
            </a:p>
          </p:txBody>
        </p:sp>
        <p:cxnSp>
          <p:nvCxnSpPr>
            <p:cNvPr id="65" name="Elbow Connector 64"/>
            <p:cNvCxnSpPr>
              <a:stCxn id="12" idx="1"/>
              <a:endCxn id="64" idx="1"/>
            </p:cNvCxnSpPr>
            <p:nvPr/>
          </p:nvCxnSpPr>
          <p:spPr>
            <a:xfrm rot="10800000" flipV="1">
              <a:off x="500728" y="3547998"/>
              <a:ext cx="56800" cy="2638153"/>
            </a:xfrm>
            <a:prstGeom prst="bentConnector3">
              <a:avLst>
                <a:gd name="adj1" fmla="val 502465"/>
              </a:avLst>
            </a:prstGeom>
          </p:spPr>
          <p:style>
            <a:lnRef idx="1">
              <a:schemeClr val="accent1"/>
            </a:lnRef>
            <a:fillRef idx="0">
              <a:schemeClr val="accent1"/>
            </a:fillRef>
            <a:effectRef idx="0">
              <a:schemeClr val="accent1"/>
            </a:effectRef>
            <a:fontRef idx="minor">
              <a:schemeClr val="tx1"/>
            </a:fontRef>
          </p:style>
        </p:cxnSp>
      </p:grpSp>
      <p:grpSp>
        <p:nvGrpSpPr>
          <p:cNvPr id="25" name="Group 24"/>
          <p:cNvGrpSpPr/>
          <p:nvPr/>
        </p:nvGrpSpPr>
        <p:grpSpPr>
          <a:xfrm>
            <a:off x="4902158" y="3547998"/>
            <a:ext cx="1554782" cy="2962063"/>
            <a:chOff x="4902158" y="3547998"/>
            <a:chExt cx="1554782" cy="2962063"/>
          </a:xfrm>
        </p:grpSpPr>
        <p:sp>
          <p:nvSpPr>
            <p:cNvPr id="22" name="TextBox 21"/>
            <p:cNvSpPr txBox="1"/>
            <p:nvPr/>
          </p:nvSpPr>
          <p:spPr>
            <a:xfrm>
              <a:off x="4944940" y="4170347"/>
              <a:ext cx="1512000" cy="380480"/>
            </a:xfrm>
            <a:prstGeom prst="rect">
              <a:avLst/>
            </a:prstGeom>
            <a:noFill/>
          </p:spPr>
          <p:txBody>
            <a:bodyPr wrap="square" lIns="36000" tIns="36000" rIns="36000" bIns="36000" rtlCol="0">
              <a:spAutoFit/>
            </a:bodyPr>
            <a:lstStyle/>
            <a:p>
              <a:pPr defTabSz="914253" fontAlgn="auto">
                <a:spcBef>
                  <a:spcPts val="0"/>
                </a:spcBef>
                <a:spcAft>
                  <a:spcPts val="0"/>
                </a:spcAft>
              </a:pPr>
              <a:r>
                <a:rPr lang="fi-FI" sz="1000" dirty="0">
                  <a:solidFill>
                    <a:schemeClr val="tx2">
                      <a:lumMod val="75000"/>
                    </a:schemeClr>
                  </a:solidFill>
                  <a:latin typeface="Arial"/>
                  <a:cs typeface="+mn-cs"/>
                </a:rPr>
                <a:t>Osaamisen </a:t>
              </a:r>
              <a:r>
                <a:rPr lang="fi-FI" sz="1000" dirty="0" smtClean="0">
                  <a:solidFill>
                    <a:schemeClr val="tx2">
                      <a:lumMod val="75000"/>
                    </a:schemeClr>
                  </a:solidFill>
                  <a:latin typeface="Arial"/>
                  <a:cs typeface="+mn-cs"/>
                </a:rPr>
                <a:t>kehittäminen ja monipuolistaminen</a:t>
              </a:r>
              <a:endParaRPr lang="fi-FI" sz="1000" dirty="0">
                <a:solidFill>
                  <a:schemeClr val="tx2">
                    <a:lumMod val="75000"/>
                  </a:schemeClr>
                </a:solidFill>
                <a:latin typeface="Arial"/>
                <a:cs typeface="+mn-cs"/>
              </a:endParaRPr>
            </a:p>
          </p:txBody>
        </p:sp>
        <p:sp>
          <p:nvSpPr>
            <p:cNvPr id="23" name="TextBox 22"/>
            <p:cNvSpPr txBox="1"/>
            <p:nvPr/>
          </p:nvSpPr>
          <p:spPr>
            <a:xfrm>
              <a:off x="4932040" y="5514454"/>
              <a:ext cx="1512000" cy="380480"/>
            </a:xfrm>
            <a:prstGeom prst="rect">
              <a:avLst/>
            </a:prstGeom>
            <a:noFill/>
          </p:spPr>
          <p:txBody>
            <a:bodyPr wrap="square" lIns="36000" tIns="36000" rIns="36000" bIns="36000" rtlCol="0">
              <a:spAutoFit/>
            </a:bodyPr>
            <a:lstStyle/>
            <a:p>
              <a:pPr defTabSz="914253" fontAlgn="auto">
                <a:spcBef>
                  <a:spcPts val="0"/>
                </a:spcBef>
                <a:spcAft>
                  <a:spcPts val="0"/>
                </a:spcAft>
              </a:pPr>
              <a:r>
                <a:rPr lang="fi-FI" sz="1000" dirty="0" smtClean="0">
                  <a:solidFill>
                    <a:schemeClr val="tx2">
                      <a:lumMod val="75000"/>
                    </a:schemeClr>
                  </a:solidFill>
                  <a:latin typeface="Arial"/>
                  <a:cs typeface="+mn-cs"/>
                </a:rPr>
                <a:t>Osaamisen </a:t>
              </a:r>
              <a:r>
                <a:rPr lang="fi-FI" sz="1000" dirty="0">
                  <a:solidFill>
                    <a:schemeClr val="tx2">
                      <a:lumMod val="75000"/>
                    </a:schemeClr>
                  </a:solidFill>
                  <a:latin typeface="Arial"/>
                  <a:cs typeface="+mn-cs"/>
                </a:rPr>
                <a:t>joustava käyttö</a:t>
              </a:r>
            </a:p>
          </p:txBody>
        </p:sp>
        <p:cxnSp>
          <p:nvCxnSpPr>
            <p:cNvPr id="42" name="Elbow Connector 41"/>
            <p:cNvCxnSpPr>
              <a:stCxn id="14" idx="1"/>
              <a:endCxn id="22" idx="1"/>
            </p:cNvCxnSpPr>
            <p:nvPr/>
          </p:nvCxnSpPr>
          <p:spPr>
            <a:xfrm rot="10800000" flipH="1" flipV="1">
              <a:off x="4902158" y="3547999"/>
              <a:ext cx="42782" cy="812588"/>
            </a:xfrm>
            <a:prstGeom prst="bentConnector3">
              <a:avLst>
                <a:gd name="adj1" fmla="val -534337"/>
              </a:avLst>
            </a:prstGeom>
          </p:spPr>
          <p:style>
            <a:lnRef idx="1">
              <a:schemeClr val="accent1"/>
            </a:lnRef>
            <a:fillRef idx="0">
              <a:schemeClr val="accent1"/>
            </a:fillRef>
            <a:effectRef idx="0">
              <a:schemeClr val="accent1"/>
            </a:effectRef>
            <a:fontRef idx="minor">
              <a:schemeClr val="tx1"/>
            </a:fontRef>
          </p:style>
        </p:cxnSp>
        <p:cxnSp>
          <p:nvCxnSpPr>
            <p:cNvPr id="109" name="Elbow Connector 108"/>
            <p:cNvCxnSpPr>
              <a:stCxn id="14" idx="1"/>
              <a:endCxn id="23" idx="1"/>
            </p:cNvCxnSpPr>
            <p:nvPr/>
          </p:nvCxnSpPr>
          <p:spPr>
            <a:xfrm rot="10800000" flipH="1" flipV="1">
              <a:off x="4902158" y="3547998"/>
              <a:ext cx="29882" cy="2156695"/>
            </a:xfrm>
            <a:prstGeom prst="bentConnector3">
              <a:avLst>
                <a:gd name="adj1" fmla="val -765009"/>
              </a:avLst>
            </a:prstGeom>
          </p:spPr>
          <p:style>
            <a:lnRef idx="1">
              <a:schemeClr val="accent1"/>
            </a:lnRef>
            <a:fillRef idx="0">
              <a:schemeClr val="accent1"/>
            </a:fillRef>
            <a:effectRef idx="0">
              <a:schemeClr val="accent1"/>
            </a:effectRef>
            <a:fontRef idx="minor">
              <a:schemeClr val="tx1"/>
            </a:fontRef>
          </p:style>
        </p:cxnSp>
        <p:sp>
          <p:nvSpPr>
            <p:cNvPr id="60" name="TextBox 59"/>
            <p:cNvSpPr txBox="1"/>
            <p:nvPr/>
          </p:nvSpPr>
          <p:spPr>
            <a:xfrm>
              <a:off x="4944940" y="4994687"/>
              <a:ext cx="1512000" cy="534368"/>
            </a:xfrm>
            <a:prstGeom prst="rect">
              <a:avLst/>
            </a:prstGeom>
            <a:noFill/>
          </p:spPr>
          <p:txBody>
            <a:bodyPr wrap="square" lIns="36000" tIns="36000" rIns="36000" bIns="36000" rtlCol="0">
              <a:spAutoFit/>
            </a:bodyPr>
            <a:lstStyle/>
            <a:p>
              <a:pPr defTabSz="914253" fontAlgn="auto">
                <a:spcBef>
                  <a:spcPts val="0"/>
                </a:spcBef>
                <a:spcAft>
                  <a:spcPts val="0"/>
                </a:spcAft>
              </a:pPr>
              <a:r>
                <a:rPr lang="fi-FI" sz="1000" dirty="0">
                  <a:solidFill>
                    <a:schemeClr val="tx2">
                      <a:lumMod val="75000"/>
                    </a:schemeClr>
                  </a:solidFill>
                  <a:latin typeface="Arial"/>
                  <a:cs typeface="+mn-cs"/>
                </a:rPr>
                <a:t>Asiantuntemuksen tarkoituksenmukainen kohdentaminen </a:t>
              </a:r>
            </a:p>
          </p:txBody>
        </p:sp>
        <p:cxnSp>
          <p:nvCxnSpPr>
            <p:cNvPr id="66" name="Elbow Connector 65"/>
            <p:cNvCxnSpPr>
              <a:stCxn id="14" idx="1"/>
              <a:endCxn id="60" idx="1"/>
            </p:cNvCxnSpPr>
            <p:nvPr/>
          </p:nvCxnSpPr>
          <p:spPr>
            <a:xfrm rot="10800000" flipH="1" flipV="1">
              <a:off x="4902158" y="3547999"/>
              <a:ext cx="42782" cy="1713872"/>
            </a:xfrm>
            <a:prstGeom prst="bentConnector3">
              <a:avLst>
                <a:gd name="adj1" fmla="val -534337"/>
              </a:avLst>
            </a:prstGeom>
          </p:spPr>
          <p:style>
            <a:lnRef idx="1">
              <a:schemeClr val="accent1"/>
            </a:lnRef>
            <a:fillRef idx="0">
              <a:schemeClr val="accent1"/>
            </a:fillRef>
            <a:effectRef idx="0">
              <a:schemeClr val="accent1"/>
            </a:effectRef>
            <a:fontRef idx="minor">
              <a:schemeClr val="tx1"/>
            </a:fontRef>
          </p:style>
        </p:cxnSp>
        <p:sp>
          <p:nvSpPr>
            <p:cNvPr id="68" name="TextBox 67"/>
            <p:cNvSpPr txBox="1"/>
            <p:nvPr/>
          </p:nvSpPr>
          <p:spPr>
            <a:xfrm>
              <a:off x="4944940" y="4581128"/>
              <a:ext cx="1512000" cy="380480"/>
            </a:xfrm>
            <a:prstGeom prst="rect">
              <a:avLst/>
            </a:prstGeom>
            <a:noFill/>
          </p:spPr>
          <p:txBody>
            <a:bodyPr wrap="square" lIns="36000" tIns="36000" rIns="36000" bIns="36000" rtlCol="0">
              <a:spAutoFit/>
            </a:bodyPr>
            <a:lstStyle/>
            <a:p>
              <a:pPr defTabSz="914253" fontAlgn="auto">
                <a:spcBef>
                  <a:spcPts val="0"/>
                </a:spcBef>
                <a:spcAft>
                  <a:spcPts val="0"/>
                </a:spcAft>
              </a:pPr>
              <a:r>
                <a:rPr lang="fi-FI" sz="1000" dirty="0" smtClean="0">
                  <a:solidFill>
                    <a:schemeClr val="tx2">
                      <a:lumMod val="75000"/>
                    </a:schemeClr>
                  </a:solidFill>
                  <a:latin typeface="Arial"/>
                  <a:cs typeface="+mn-cs"/>
                </a:rPr>
                <a:t>Henkilöstö omaksuu uudet toimintatavat</a:t>
              </a:r>
              <a:endParaRPr lang="fi-FI" sz="1000" dirty="0">
                <a:solidFill>
                  <a:schemeClr val="tx2">
                    <a:lumMod val="75000"/>
                  </a:schemeClr>
                </a:solidFill>
                <a:latin typeface="Arial"/>
                <a:cs typeface="+mn-cs"/>
              </a:endParaRPr>
            </a:p>
          </p:txBody>
        </p:sp>
        <p:cxnSp>
          <p:nvCxnSpPr>
            <p:cNvPr id="69" name="Elbow Connector 68"/>
            <p:cNvCxnSpPr>
              <a:stCxn id="14" idx="1"/>
              <a:endCxn id="68" idx="1"/>
            </p:cNvCxnSpPr>
            <p:nvPr/>
          </p:nvCxnSpPr>
          <p:spPr>
            <a:xfrm rot="10800000" flipH="1" flipV="1">
              <a:off x="4902158" y="3547998"/>
              <a:ext cx="42782" cy="1223369"/>
            </a:xfrm>
            <a:prstGeom prst="bentConnector3">
              <a:avLst>
                <a:gd name="adj1" fmla="val -534337"/>
              </a:avLst>
            </a:prstGeom>
          </p:spPr>
          <p:style>
            <a:lnRef idx="1">
              <a:schemeClr val="accent1"/>
            </a:lnRef>
            <a:fillRef idx="0">
              <a:schemeClr val="accent1"/>
            </a:fillRef>
            <a:effectRef idx="0">
              <a:schemeClr val="accent1"/>
            </a:effectRef>
            <a:fontRef idx="minor">
              <a:schemeClr val="tx1"/>
            </a:fontRef>
          </p:style>
        </p:cxnSp>
        <p:sp>
          <p:nvSpPr>
            <p:cNvPr id="75" name="TextBox 74"/>
            <p:cNvSpPr txBox="1"/>
            <p:nvPr/>
          </p:nvSpPr>
          <p:spPr>
            <a:xfrm>
              <a:off x="4944940" y="5975693"/>
              <a:ext cx="1512000" cy="534368"/>
            </a:xfrm>
            <a:prstGeom prst="rect">
              <a:avLst/>
            </a:prstGeom>
            <a:noFill/>
          </p:spPr>
          <p:txBody>
            <a:bodyPr wrap="square" lIns="36000" tIns="36000" rIns="36000" bIns="36000" rtlCol="0">
              <a:spAutoFit/>
            </a:bodyPr>
            <a:lstStyle/>
            <a:p>
              <a:pPr defTabSz="914253" fontAlgn="auto">
                <a:spcBef>
                  <a:spcPts val="0"/>
                </a:spcBef>
                <a:spcAft>
                  <a:spcPts val="0"/>
                </a:spcAft>
              </a:pPr>
              <a:r>
                <a:rPr lang="fi-FI" sz="1000" dirty="0" smtClean="0">
                  <a:solidFill>
                    <a:schemeClr val="tx2">
                      <a:lumMod val="75000"/>
                    </a:schemeClr>
                  </a:solidFill>
                  <a:latin typeface="Arial"/>
                  <a:cs typeface="+mn-cs"/>
                </a:rPr>
                <a:t>Henkilöstö kokee toiminnan uudistumisen myönteisenä</a:t>
              </a:r>
              <a:endParaRPr lang="fi-FI" sz="1000" dirty="0">
                <a:solidFill>
                  <a:schemeClr val="tx2">
                    <a:lumMod val="75000"/>
                  </a:schemeClr>
                </a:solidFill>
                <a:latin typeface="Arial"/>
                <a:cs typeface="+mn-cs"/>
              </a:endParaRPr>
            </a:p>
          </p:txBody>
        </p:sp>
        <p:cxnSp>
          <p:nvCxnSpPr>
            <p:cNvPr id="76" name="Elbow Connector 75"/>
            <p:cNvCxnSpPr>
              <a:stCxn id="14" idx="1"/>
              <a:endCxn id="75" idx="1"/>
            </p:cNvCxnSpPr>
            <p:nvPr/>
          </p:nvCxnSpPr>
          <p:spPr>
            <a:xfrm rot="10800000" flipH="1" flipV="1">
              <a:off x="4902158" y="3547999"/>
              <a:ext cx="42782" cy="2694878"/>
            </a:xfrm>
            <a:prstGeom prst="bentConnector3">
              <a:avLst>
                <a:gd name="adj1" fmla="val -534337"/>
              </a:avLst>
            </a:prstGeom>
          </p:spPr>
          <p:style>
            <a:lnRef idx="1">
              <a:schemeClr val="accent1"/>
            </a:lnRef>
            <a:fillRef idx="0">
              <a:schemeClr val="accent1"/>
            </a:fillRef>
            <a:effectRef idx="0">
              <a:schemeClr val="accent1"/>
            </a:effectRef>
            <a:fontRef idx="minor">
              <a:schemeClr val="tx1"/>
            </a:fontRef>
          </p:style>
        </p:cxnSp>
      </p:grpSp>
      <p:grpSp>
        <p:nvGrpSpPr>
          <p:cNvPr id="3" name="Group 2"/>
          <p:cNvGrpSpPr/>
          <p:nvPr/>
        </p:nvGrpSpPr>
        <p:grpSpPr>
          <a:xfrm>
            <a:off x="6823613" y="3547098"/>
            <a:ext cx="1941582" cy="2906238"/>
            <a:chOff x="6823613" y="3547098"/>
            <a:chExt cx="1941582" cy="2906238"/>
          </a:xfrm>
        </p:grpSpPr>
        <p:sp>
          <p:nvSpPr>
            <p:cNvPr id="79" name="TextBox 78"/>
            <p:cNvSpPr txBox="1"/>
            <p:nvPr/>
          </p:nvSpPr>
          <p:spPr>
            <a:xfrm>
              <a:off x="7829195" y="5611191"/>
              <a:ext cx="936000" cy="534368"/>
            </a:xfrm>
            <a:prstGeom prst="rect">
              <a:avLst/>
            </a:prstGeom>
            <a:noFill/>
          </p:spPr>
          <p:txBody>
            <a:bodyPr wrap="square" lIns="36000" tIns="36000" rIns="36000" bIns="36000" rtlCol="0">
              <a:spAutoFit/>
            </a:bodyPr>
            <a:lstStyle/>
            <a:p>
              <a:pPr defTabSz="914253" fontAlgn="auto">
                <a:spcBef>
                  <a:spcPts val="0"/>
                </a:spcBef>
                <a:spcAft>
                  <a:spcPts val="0"/>
                </a:spcAft>
              </a:pPr>
              <a:r>
                <a:rPr lang="fi-FI" sz="1000" dirty="0" smtClean="0">
                  <a:solidFill>
                    <a:schemeClr val="tx2">
                      <a:lumMod val="75000"/>
                    </a:schemeClr>
                  </a:solidFill>
                  <a:latin typeface="Arial"/>
                  <a:cs typeface="+mn-cs"/>
                </a:rPr>
                <a:t>Yhteinen </a:t>
              </a:r>
              <a:r>
                <a:rPr lang="fi-FI" sz="1000" dirty="0" err="1" smtClean="0">
                  <a:solidFill>
                    <a:schemeClr val="tx2">
                      <a:lumMod val="75000"/>
                    </a:schemeClr>
                  </a:solidFill>
                  <a:latin typeface="Arial"/>
                  <a:cs typeface="+mn-cs"/>
                </a:rPr>
                <a:t>asiakkuuden</a:t>
              </a:r>
              <a:r>
                <a:rPr lang="fi-FI" sz="1000" dirty="0" smtClean="0">
                  <a:solidFill>
                    <a:schemeClr val="tx2">
                      <a:lumMod val="75000"/>
                    </a:schemeClr>
                  </a:solidFill>
                  <a:latin typeface="Arial"/>
                  <a:cs typeface="+mn-cs"/>
                </a:rPr>
                <a:t>-hoito</a:t>
              </a:r>
              <a:endParaRPr lang="fi-FI" sz="1000" dirty="0">
                <a:solidFill>
                  <a:schemeClr val="tx2">
                    <a:lumMod val="75000"/>
                  </a:schemeClr>
                </a:solidFill>
                <a:latin typeface="Arial"/>
                <a:cs typeface="+mn-cs"/>
              </a:endParaRPr>
            </a:p>
          </p:txBody>
        </p:sp>
        <p:sp>
          <p:nvSpPr>
            <p:cNvPr id="80" name="TextBox 79"/>
            <p:cNvSpPr txBox="1"/>
            <p:nvPr/>
          </p:nvSpPr>
          <p:spPr>
            <a:xfrm>
              <a:off x="7829195" y="4551835"/>
              <a:ext cx="936000" cy="996033"/>
            </a:xfrm>
            <a:prstGeom prst="rect">
              <a:avLst/>
            </a:prstGeom>
            <a:noFill/>
          </p:spPr>
          <p:txBody>
            <a:bodyPr wrap="square" lIns="36000" tIns="36000" rIns="36000" bIns="36000" rtlCol="0">
              <a:spAutoFit/>
            </a:bodyPr>
            <a:lstStyle/>
            <a:p>
              <a:pPr defTabSz="914253" fontAlgn="auto">
                <a:spcBef>
                  <a:spcPts val="0"/>
                </a:spcBef>
                <a:spcAft>
                  <a:spcPts val="0"/>
                </a:spcAft>
              </a:pPr>
              <a:r>
                <a:rPr lang="fi-FI" sz="1000" dirty="0" smtClean="0">
                  <a:solidFill>
                    <a:schemeClr val="tx2">
                      <a:lumMod val="75000"/>
                    </a:schemeClr>
                  </a:solidFill>
                  <a:latin typeface="Arial"/>
                  <a:cs typeface="+mn-cs"/>
                </a:rPr>
                <a:t>Palvelupolut luodaan asiakas-lähtöisesti (tarpeet laajasti huomioiden)</a:t>
              </a:r>
              <a:endParaRPr lang="fi-FI" sz="1000" dirty="0">
                <a:solidFill>
                  <a:schemeClr val="tx2">
                    <a:lumMod val="75000"/>
                  </a:schemeClr>
                </a:solidFill>
                <a:latin typeface="Arial"/>
                <a:cs typeface="+mn-cs"/>
              </a:endParaRPr>
            </a:p>
          </p:txBody>
        </p:sp>
        <p:sp>
          <p:nvSpPr>
            <p:cNvPr id="83" name="TextBox 82"/>
            <p:cNvSpPr txBox="1"/>
            <p:nvPr/>
          </p:nvSpPr>
          <p:spPr>
            <a:xfrm>
              <a:off x="6823613" y="4551835"/>
              <a:ext cx="916740" cy="688256"/>
            </a:xfrm>
            <a:prstGeom prst="rect">
              <a:avLst/>
            </a:prstGeom>
            <a:noFill/>
          </p:spPr>
          <p:txBody>
            <a:bodyPr wrap="square" lIns="36000" tIns="36000" rIns="36000" bIns="36000" rtlCol="0">
              <a:spAutoFit/>
            </a:bodyPr>
            <a:lstStyle/>
            <a:p>
              <a:pPr defTabSz="914253" fontAlgn="auto">
                <a:spcBef>
                  <a:spcPts val="0"/>
                </a:spcBef>
                <a:spcAft>
                  <a:spcPts val="0"/>
                </a:spcAft>
              </a:pPr>
              <a:r>
                <a:rPr lang="fi-FI" sz="1000" dirty="0" smtClean="0">
                  <a:solidFill>
                    <a:schemeClr val="tx2">
                      <a:lumMod val="75000"/>
                    </a:schemeClr>
                  </a:solidFill>
                  <a:latin typeface="Arial"/>
                  <a:cs typeface="+mn-cs"/>
                </a:rPr>
                <a:t>Palveluiden tarjoaminen oikea-aikaisesti</a:t>
              </a:r>
              <a:endParaRPr lang="fi-FI" sz="1000" dirty="0">
                <a:solidFill>
                  <a:schemeClr val="tx2">
                    <a:lumMod val="75000"/>
                  </a:schemeClr>
                </a:solidFill>
                <a:latin typeface="Arial"/>
                <a:cs typeface="+mn-cs"/>
              </a:endParaRPr>
            </a:p>
          </p:txBody>
        </p:sp>
        <p:sp>
          <p:nvSpPr>
            <p:cNvPr id="85" name="TextBox 84"/>
            <p:cNvSpPr txBox="1"/>
            <p:nvPr/>
          </p:nvSpPr>
          <p:spPr>
            <a:xfrm>
              <a:off x="6823613" y="4170348"/>
              <a:ext cx="1941582" cy="226591"/>
            </a:xfrm>
            <a:prstGeom prst="rect">
              <a:avLst/>
            </a:prstGeom>
            <a:noFill/>
          </p:spPr>
          <p:txBody>
            <a:bodyPr wrap="square" lIns="36000" tIns="36000" rIns="36000" bIns="36000" rtlCol="0">
              <a:spAutoFit/>
            </a:bodyPr>
            <a:lstStyle/>
            <a:p>
              <a:pPr algn="ctr" defTabSz="914253" fontAlgn="auto">
                <a:spcBef>
                  <a:spcPts val="0"/>
                </a:spcBef>
                <a:spcAft>
                  <a:spcPts val="0"/>
                </a:spcAft>
              </a:pPr>
              <a:r>
                <a:rPr lang="fi-FI" sz="1000" dirty="0">
                  <a:solidFill>
                    <a:schemeClr val="tx2">
                      <a:lumMod val="75000"/>
                    </a:schemeClr>
                  </a:solidFill>
                  <a:latin typeface="Arial"/>
                  <a:cs typeface="+mn-cs"/>
                </a:rPr>
                <a:t>Yhtenäinen asiakasrajapinta</a:t>
              </a:r>
            </a:p>
          </p:txBody>
        </p:sp>
        <p:cxnSp>
          <p:nvCxnSpPr>
            <p:cNvPr id="115" name="Elbow Connector 114"/>
            <p:cNvCxnSpPr>
              <a:stCxn id="15" idx="1"/>
              <a:endCxn id="85" idx="1"/>
            </p:cNvCxnSpPr>
            <p:nvPr/>
          </p:nvCxnSpPr>
          <p:spPr>
            <a:xfrm rot="10800000" flipV="1">
              <a:off x="6823614" y="3547098"/>
              <a:ext cx="160739" cy="736545"/>
            </a:xfrm>
            <a:prstGeom prst="bentConnector3">
              <a:avLst>
                <a:gd name="adj1" fmla="val 242218"/>
              </a:avLst>
            </a:prstGeom>
          </p:spPr>
          <p:style>
            <a:lnRef idx="1">
              <a:schemeClr val="accent1"/>
            </a:lnRef>
            <a:fillRef idx="0">
              <a:schemeClr val="accent1"/>
            </a:fillRef>
            <a:effectRef idx="0">
              <a:schemeClr val="accent1"/>
            </a:effectRef>
            <a:fontRef idx="minor">
              <a:schemeClr val="tx1"/>
            </a:fontRef>
          </p:style>
        </p:cxnSp>
        <p:cxnSp>
          <p:nvCxnSpPr>
            <p:cNvPr id="118" name="Elbow Connector 117"/>
            <p:cNvCxnSpPr>
              <a:stCxn id="15" idx="1"/>
              <a:endCxn id="83" idx="1"/>
            </p:cNvCxnSpPr>
            <p:nvPr/>
          </p:nvCxnSpPr>
          <p:spPr>
            <a:xfrm rot="10800000" flipV="1">
              <a:off x="6823614" y="3547099"/>
              <a:ext cx="160739" cy="1348864"/>
            </a:xfrm>
            <a:prstGeom prst="bentConnector3">
              <a:avLst>
                <a:gd name="adj1" fmla="val 242218"/>
              </a:avLst>
            </a:prstGeom>
          </p:spPr>
          <p:style>
            <a:lnRef idx="1">
              <a:schemeClr val="accent1"/>
            </a:lnRef>
            <a:fillRef idx="0">
              <a:schemeClr val="accent1"/>
            </a:fillRef>
            <a:effectRef idx="0">
              <a:schemeClr val="accent1"/>
            </a:effectRef>
            <a:fontRef idx="minor">
              <a:schemeClr val="tx1"/>
            </a:fontRef>
          </p:style>
        </p:cxnSp>
        <p:cxnSp>
          <p:nvCxnSpPr>
            <p:cNvPr id="128" name="Elbow Connector 127"/>
            <p:cNvCxnSpPr>
              <a:stCxn id="57" idx="3"/>
              <a:endCxn id="85" idx="3"/>
            </p:cNvCxnSpPr>
            <p:nvPr/>
          </p:nvCxnSpPr>
          <p:spPr>
            <a:xfrm>
              <a:off x="8604456" y="3547099"/>
              <a:ext cx="160739" cy="736545"/>
            </a:xfrm>
            <a:prstGeom prst="bentConnector3">
              <a:avLst>
                <a:gd name="adj1" fmla="val 242218"/>
              </a:avLst>
            </a:prstGeom>
          </p:spPr>
          <p:style>
            <a:lnRef idx="1">
              <a:schemeClr val="accent1"/>
            </a:lnRef>
            <a:fillRef idx="0">
              <a:schemeClr val="accent1"/>
            </a:fillRef>
            <a:effectRef idx="0">
              <a:schemeClr val="accent1"/>
            </a:effectRef>
            <a:fontRef idx="minor">
              <a:schemeClr val="tx1"/>
            </a:fontRef>
          </p:style>
        </p:cxnSp>
        <p:cxnSp>
          <p:nvCxnSpPr>
            <p:cNvPr id="131" name="Elbow Connector 130"/>
            <p:cNvCxnSpPr>
              <a:stCxn id="57" idx="3"/>
              <a:endCxn id="80" idx="3"/>
            </p:cNvCxnSpPr>
            <p:nvPr/>
          </p:nvCxnSpPr>
          <p:spPr>
            <a:xfrm>
              <a:off x="8604456" y="3547099"/>
              <a:ext cx="160739" cy="1502753"/>
            </a:xfrm>
            <a:prstGeom prst="bentConnector3">
              <a:avLst>
                <a:gd name="adj1" fmla="val 242218"/>
              </a:avLst>
            </a:prstGeom>
          </p:spPr>
          <p:style>
            <a:lnRef idx="1">
              <a:schemeClr val="accent1"/>
            </a:lnRef>
            <a:fillRef idx="0">
              <a:schemeClr val="accent1"/>
            </a:fillRef>
            <a:effectRef idx="0">
              <a:schemeClr val="accent1"/>
            </a:effectRef>
            <a:fontRef idx="minor">
              <a:schemeClr val="tx1"/>
            </a:fontRef>
          </p:style>
        </p:cxnSp>
        <p:cxnSp>
          <p:nvCxnSpPr>
            <p:cNvPr id="134" name="Elbow Connector 133"/>
            <p:cNvCxnSpPr>
              <a:stCxn id="57" idx="3"/>
              <a:endCxn id="79" idx="3"/>
            </p:cNvCxnSpPr>
            <p:nvPr/>
          </p:nvCxnSpPr>
          <p:spPr>
            <a:xfrm>
              <a:off x="8604456" y="3547099"/>
              <a:ext cx="160739" cy="2331276"/>
            </a:xfrm>
            <a:prstGeom prst="bentConnector3">
              <a:avLst>
                <a:gd name="adj1" fmla="val 242218"/>
              </a:avLst>
            </a:prstGeom>
          </p:spPr>
          <p:style>
            <a:lnRef idx="1">
              <a:schemeClr val="accent1"/>
            </a:lnRef>
            <a:fillRef idx="0">
              <a:schemeClr val="accent1"/>
            </a:fillRef>
            <a:effectRef idx="0">
              <a:schemeClr val="accent1"/>
            </a:effectRef>
            <a:fontRef idx="minor">
              <a:schemeClr val="tx1"/>
            </a:fontRef>
          </p:style>
        </p:cxnSp>
        <p:sp>
          <p:nvSpPr>
            <p:cNvPr id="87" name="TextBox 86"/>
            <p:cNvSpPr txBox="1"/>
            <p:nvPr/>
          </p:nvSpPr>
          <p:spPr>
            <a:xfrm>
              <a:off x="6823613" y="5611191"/>
              <a:ext cx="936000" cy="842145"/>
            </a:xfrm>
            <a:prstGeom prst="rect">
              <a:avLst/>
            </a:prstGeom>
            <a:noFill/>
          </p:spPr>
          <p:txBody>
            <a:bodyPr wrap="square" lIns="36000" tIns="36000" rIns="36000" bIns="36000" rtlCol="0">
              <a:spAutoFit/>
            </a:bodyPr>
            <a:lstStyle/>
            <a:p>
              <a:pPr defTabSz="914253" fontAlgn="auto">
                <a:spcBef>
                  <a:spcPts val="0"/>
                </a:spcBef>
                <a:spcAft>
                  <a:spcPts val="0"/>
                </a:spcAft>
              </a:pPr>
              <a:r>
                <a:rPr lang="fi-FI" sz="1000" dirty="0" err="1" smtClean="0">
                  <a:solidFill>
                    <a:schemeClr val="tx2">
                      <a:lumMod val="75000"/>
                    </a:schemeClr>
                  </a:solidFill>
                  <a:latin typeface="Arial"/>
                  <a:cs typeface="+mn-cs"/>
                </a:rPr>
                <a:t>Yhteis</a:t>
              </a:r>
              <a:r>
                <a:rPr lang="fi-FI" sz="1000" dirty="0" smtClean="0">
                  <a:solidFill>
                    <a:schemeClr val="tx2">
                      <a:lumMod val="75000"/>
                    </a:schemeClr>
                  </a:solidFill>
                  <a:latin typeface="Arial"/>
                  <a:cs typeface="+mn-cs"/>
                </a:rPr>
                <a:t>-</a:t>
              </a:r>
            </a:p>
            <a:p>
              <a:pPr defTabSz="914253" fontAlgn="auto">
                <a:spcBef>
                  <a:spcPts val="0"/>
                </a:spcBef>
                <a:spcAft>
                  <a:spcPts val="0"/>
                </a:spcAft>
              </a:pPr>
              <a:r>
                <a:rPr lang="fi-FI" sz="1000" dirty="0" smtClean="0">
                  <a:solidFill>
                    <a:schemeClr val="tx2">
                      <a:lumMod val="75000"/>
                    </a:schemeClr>
                  </a:solidFill>
                  <a:latin typeface="Arial"/>
                  <a:cs typeface="+mn-cs"/>
                </a:rPr>
                <a:t>kunnallisesti </a:t>
              </a:r>
              <a:r>
                <a:rPr lang="fi-FI" sz="1000" dirty="0">
                  <a:solidFill>
                    <a:schemeClr val="tx2">
                      <a:lumMod val="75000"/>
                    </a:schemeClr>
                  </a:solidFill>
                  <a:latin typeface="Arial"/>
                  <a:cs typeface="+mn-cs"/>
                </a:rPr>
                <a:t>vaikuttavin resurssien kohdentaminen</a:t>
              </a:r>
            </a:p>
          </p:txBody>
        </p:sp>
        <p:cxnSp>
          <p:nvCxnSpPr>
            <p:cNvPr id="90" name="Elbow Connector 89"/>
            <p:cNvCxnSpPr>
              <a:stCxn id="15" idx="1"/>
              <a:endCxn id="87" idx="1"/>
            </p:cNvCxnSpPr>
            <p:nvPr/>
          </p:nvCxnSpPr>
          <p:spPr>
            <a:xfrm rot="10800000" flipV="1">
              <a:off x="6823614" y="3547098"/>
              <a:ext cx="160739" cy="2485165"/>
            </a:xfrm>
            <a:prstGeom prst="bentConnector3">
              <a:avLst>
                <a:gd name="adj1" fmla="val 242218"/>
              </a:avLst>
            </a:prstGeom>
          </p:spPr>
          <p:style>
            <a:lnRef idx="1">
              <a:schemeClr val="accent1"/>
            </a:lnRef>
            <a:fillRef idx="0">
              <a:schemeClr val="accent1"/>
            </a:fillRef>
            <a:effectRef idx="0">
              <a:schemeClr val="accent1"/>
            </a:effectRef>
            <a:fontRef idx="minor">
              <a:schemeClr val="tx1"/>
            </a:fontRef>
          </p:style>
        </p:cxnSp>
      </p:grpSp>
      <p:grpSp>
        <p:nvGrpSpPr>
          <p:cNvPr id="16" name="Group 15"/>
          <p:cNvGrpSpPr/>
          <p:nvPr/>
        </p:nvGrpSpPr>
        <p:grpSpPr>
          <a:xfrm>
            <a:off x="323528" y="2204815"/>
            <a:ext cx="8480117" cy="1685184"/>
            <a:chOff x="323528" y="2204815"/>
            <a:chExt cx="8480117" cy="1685184"/>
          </a:xfrm>
        </p:grpSpPr>
        <p:sp>
          <p:nvSpPr>
            <p:cNvPr id="12" name="Rounded Rectangle 11"/>
            <p:cNvSpPr/>
            <p:nvPr/>
          </p:nvSpPr>
          <p:spPr>
            <a:xfrm>
              <a:off x="557528" y="3205999"/>
              <a:ext cx="1512000" cy="684000"/>
            </a:xfrm>
            <a:prstGeom prst="roundRect">
              <a:avLst/>
            </a:prstGeom>
            <a:no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defTabSz="914253" fontAlgn="auto">
                <a:spcBef>
                  <a:spcPts val="0"/>
                </a:spcBef>
                <a:spcAft>
                  <a:spcPts val="0"/>
                </a:spcAft>
              </a:pPr>
              <a:r>
                <a:rPr lang="fi-FI" sz="900" b="1" dirty="0">
                  <a:solidFill>
                    <a:schemeClr val="accent1"/>
                  </a:solidFill>
                </a:rPr>
                <a:t>Yhteistyössä kehitystyö nopeutuu ja henkilöstön aikaa säästyy vaativiin </a:t>
              </a:r>
              <a:r>
                <a:rPr lang="fi-FI" sz="900" b="1" dirty="0" smtClean="0">
                  <a:solidFill>
                    <a:schemeClr val="accent1"/>
                  </a:solidFill>
                </a:rPr>
                <a:t>asiantuntijatehtäviin</a:t>
              </a:r>
              <a:endParaRPr lang="fi-FI" sz="900" b="1" dirty="0">
                <a:solidFill>
                  <a:schemeClr val="accent1"/>
                </a:solidFill>
              </a:endParaRPr>
            </a:p>
          </p:txBody>
        </p:sp>
        <p:sp>
          <p:nvSpPr>
            <p:cNvPr id="13" name="Rounded Rectangle 12"/>
            <p:cNvSpPr/>
            <p:nvPr/>
          </p:nvSpPr>
          <p:spPr>
            <a:xfrm>
              <a:off x="2724234" y="3205999"/>
              <a:ext cx="1620102" cy="684000"/>
            </a:xfrm>
            <a:prstGeom prst="roundRect">
              <a:avLst/>
            </a:prstGeom>
            <a:no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defTabSz="914253" fontAlgn="auto">
                <a:spcBef>
                  <a:spcPts val="0"/>
                </a:spcBef>
                <a:spcAft>
                  <a:spcPts val="0"/>
                </a:spcAft>
              </a:pPr>
              <a:r>
                <a:rPr lang="fi-FI" sz="900" b="1" dirty="0" smtClean="0">
                  <a:solidFill>
                    <a:srgbClr val="003883"/>
                  </a:solidFill>
                </a:rPr>
                <a:t>Edelläkävijä </a:t>
              </a:r>
              <a:r>
                <a:rPr lang="fi-FI" sz="900" b="1" dirty="0">
                  <a:solidFill>
                    <a:srgbClr val="003883"/>
                  </a:solidFill>
                </a:rPr>
                <a:t>uusien </a:t>
              </a:r>
              <a:r>
                <a:rPr lang="fi-FI" sz="900" b="1" dirty="0" err="1">
                  <a:solidFill>
                    <a:srgbClr val="003883"/>
                  </a:solidFill>
                </a:rPr>
                <a:t>digitalisaation</a:t>
              </a:r>
              <a:r>
                <a:rPr lang="fi-FI" sz="900" b="1" dirty="0">
                  <a:solidFill>
                    <a:srgbClr val="003883"/>
                  </a:solidFill>
                </a:rPr>
                <a:t> mahdollistamien toimintatapojen hyödyntämisessä</a:t>
              </a:r>
            </a:p>
          </p:txBody>
        </p:sp>
        <p:sp>
          <p:nvSpPr>
            <p:cNvPr id="14" name="Rounded Rectangle 13"/>
            <p:cNvSpPr/>
            <p:nvPr/>
          </p:nvSpPr>
          <p:spPr>
            <a:xfrm>
              <a:off x="4902158" y="3205999"/>
              <a:ext cx="1512000" cy="684000"/>
            </a:xfrm>
            <a:prstGeom prst="roundRect">
              <a:avLst/>
            </a:prstGeom>
            <a:no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defTabSz="914253" eaLnBrk="0" fontAlgn="auto" hangingPunct="0">
                <a:spcBef>
                  <a:spcPts val="0"/>
                </a:spcBef>
                <a:spcAft>
                  <a:spcPts val="0"/>
                </a:spcAft>
              </a:pPr>
              <a:r>
                <a:rPr lang="fi-FI" sz="900" b="1" dirty="0">
                  <a:solidFill>
                    <a:srgbClr val="003883"/>
                  </a:solidFill>
                </a:rPr>
                <a:t>Motivoitunut henkilöstö, joka pääsee hyödyntämään asiantuntijuuttaan monipuolisesti</a:t>
              </a:r>
            </a:p>
          </p:txBody>
        </p:sp>
        <p:sp>
          <p:nvSpPr>
            <p:cNvPr id="15" name="Rounded Rectangle 14"/>
            <p:cNvSpPr/>
            <p:nvPr/>
          </p:nvSpPr>
          <p:spPr>
            <a:xfrm>
              <a:off x="6984352" y="3204199"/>
              <a:ext cx="756000" cy="685800"/>
            </a:xfrm>
            <a:prstGeom prst="roundRect">
              <a:avLst/>
            </a:prstGeom>
            <a:no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defTabSz="914253" fontAlgn="auto">
                <a:spcBef>
                  <a:spcPts val="0"/>
                </a:spcBef>
                <a:spcAft>
                  <a:spcPts val="0"/>
                </a:spcAft>
              </a:pPr>
              <a:r>
                <a:rPr lang="fi-FI" sz="900" b="1" dirty="0" smtClean="0">
                  <a:solidFill>
                    <a:srgbClr val="003883"/>
                  </a:solidFill>
                </a:rPr>
                <a:t>Palvelu-tarpeiden ennakointi</a:t>
              </a:r>
              <a:endParaRPr lang="fi-FI" sz="900" b="1" dirty="0">
                <a:solidFill>
                  <a:srgbClr val="003883"/>
                </a:solidFill>
              </a:endParaRPr>
            </a:p>
          </p:txBody>
        </p:sp>
        <p:cxnSp>
          <p:nvCxnSpPr>
            <p:cNvPr id="52" name="Elbow Connector 51"/>
            <p:cNvCxnSpPr>
              <a:stCxn id="11" idx="2"/>
              <a:endCxn id="51" idx="0"/>
            </p:cNvCxnSpPr>
            <p:nvPr/>
          </p:nvCxnSpPr>
          <p:spPr>
            <a:xfrm rot="5400000">
              <a:off x="2603945" y="914400"/>
              <a:ext cx="669387" cy="3250219"/>
            </a:xfrm>
            <a:prstGeom prst="bentConnector3">
              <a:avLst>
                <a:gd name="adj1" fmla="val 50000"/>
              </a:avLst>
            </a:prstGeom>
          </p:spPr>
          <p:style>
            <a:lnRef idx="1">
              <a:schemeClr val="accent1"/>
            </a:lnRef>
            <a:fillRef idx="0">
              <a:schemeClr val="accent1"/>
            </a:fillRef>
            <a:effectRef idx="0">
              <a:schemeClr val="accent1"/>
            </a:effectRef>
            <a:fontRef idx="minor">
              <a:schemeClr val="tx1"/>
            </a:fontRef>
          </p:style>
        </p:cxnSp>
        <p:cxnSp>
          <p:nvCxnSpPr>
            <p:cNvPr id="55" name="Elbow Connector 54"/>
            <p:cNvCxnSpPr>
              <a:stCxn id="11" idx="2"/>
              <a:endCxn id="53" idx="0"/>
            </p:cNvCxnSpPr>
            <p:nvPr/>
          </p:nvCxnSpPr>
          <p:spPr>
            <a:xfrm rot="5400000">
              <a:off x="3681103" y="2003948"/>
              <a:ext cx="681777" cy="1083513"/>
            </a:xfrm>
            <a:prstGeom prst="bentConnector3">
              <a:avLst>
                <a:gd name="adj1" fmla="val 50000"/>
              </a:avLst>
            </a:prstGeom>
          </p:spPr>
          <p:style>
            <a:lnRef idx="1">
              <a:schemeClr val="accent1"/>
            </a:lnRef>
            <a:fillRef idx="0">
              <a:schemeClr val="accent1"/>
            </a:fillRef>
            <a:effectRef idx="0">
              <a:schemeClr val="accent1"/>
            </a:effectRef>
            <a:fontRef idx="minor">
              <a:schemeClr val="tx1"/>
            </a:fontRef>
          </p:style>
        </p:cxnSp>
        <p:cxnSp>
          <p:nvCxnSpPr>
            <p:cNvPr id="61" name="Elbow Connector 60"/>
            <p:cNvCxnSpPr>
              <a:stCxn id="11" idx="2"/>
              <a:endCxn id="54" idx="0"/>
            </p:cNvCxnSpPr>
            <p:nvPr/>
          </p:nvCxnSpPr>
          <p:spPr>
            <a:xfrm rot="16200000" flipH="1">
              <a:off x="4764455" y="2004107"/>
              <a:ext cx="681776" cy="1083193"/>
            </a:xfrm>
            <a:prstGeom prst="bentConnector3">
              <a:avLst>
                <a:gd name="adj1" fmla="val 50000"/>
              </a:avLst>
            </a:prstGeom>
          </p:spPr>
          <p:style>
            <a:lnRef idx="1">
              <a:schemeClr val="accent1"/>
            </a:lnRef>
            <a:fillRef idx="0">
              <a:schemeClr val="accent1"/>
            </a:fillRef>
            <a:effectRef idx="0">
              <a:schemeClr val="accent1"/>
            </a:effectRef>
            <a:fontRef idx="minor">
              <a:schemeClr val="tx1"/>
            </a:fontRef>
          </p:style>
        </p:cxnSp>
        <p:sp>
          <p:nvSpPr>
            <p:cNvPr id="51" name="Rounded Rectangle 50"/>
            <p:cNvSpPr/>
            <p:nvPr/>
          </p:nvSpPr>
          <p:spPr>
            <a:xfrm>
              <a:off x="323528" y="2874203"/>
              <a:ext cx="1980000" cy="229343"/>
            </a:xfrm>
            <a:prstGeom prst="round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defTabSz="914253" fontAlgn="auto">
                <a:spcBef>
                  <a:spcPts val="0"/>
                </a:spcBef>
                <a:spcAft>
                  <a:spcPts val="0"/>
                </a:spcAft>
              </a:pPr>
              <a:r>
                <a:rPr lang="fi-FI" sz="1400" b="1" dirty="0" smtClean="0">
                  <a:solidFill>
                    <a:srgbClr val="FFFFFF"/>
                  </a:solidFill>
                </a:rPr>
                <a:t>Talous ja resurssit</a:t>
              </a:r>
              <a:endParaRPr lang="fi-FI" sz="1000" dirty="0">
                <a:solidFill>
                  <a:srgbClr val="FFFFFF"/>
                </a:solidFill>
              </a:endParaRPr>
            </a:p>
          </p:txBody>
        </p:sp>
        <p:sp>
          <p:nvSpPr>
            <p:cNvPr id="53" name="Rounded Rectangle 52"/>
            <p:cNvSpPr/>
            <p:nvPr/>
          </p:nvSpPr>
          <p:spPr>
            <a:xfrm>
              <a:off x="2490234" y="2886593"/>
              <a:ext cx="1980000" cy="216954"/>
            </a:xfrm>
            <a:prstGeom prst="round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defTabSz="914253" fontAlgn="auto">
                <a:spcBef>
                  <a:spcPts val="0"/>
                </a:spcBef>
                <a:spcAft>
                  <a:spcPts val="0"/>
                </a:spcAft>
              </a:pPr>
              <a:r>
                <a:rPr lang="fi-FI" sz="1400" b="1" dirty="0" smtClean="0">
                  <a:solidFill>
                    <a:srgbClr val="FFFFFF"/>
                  </a:solidFill>
                </a:rPr>
                <a:t>Toimintatavat</a:t>
              </a:r>
              <a:endParaRPr lang="fi-FI" sz="1000" dirty="0">
                <a:solidFill>
                  <a:srgbClr val="FFFFFF"/>
                </a:solidFill>
              </a:endParaRPr>
            </a:p>
          </p:txBody>
        </p:sp>
        <p:sp>
          <p:nvSpPr>
            <p:cNvPr id="54" name="Rounded Rectangle 53"/>
            <p:cNvSpPr/>
            <p:nvPr/>
          </p:nvSpPr>
          <p:spPr>
            <a:xfrm>
              <a:off x="4656940" y="2886592"/>
              <a:ext cx="1980000" cy="216955"/>
            </a:xfrm>
            <a:prstGeom prst="round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defTabSz="914253" fontAlgn="auto">
                <a:spcBef>
                  <a:spcPts val="0"/>
                </a:spcBef>
                <a:spcAft>
                  <a:spcPts val="0"/>
                </a:spcAft>
              </a:pPr>
              <a:r>
                <a:rPr lang="fi-FI" sz="1400" b="1" dirty="0" smtClean="0">
                  <a:solidFill>
                    <a:srgbClr val="FFFFFF"/>
                  </a:solidFill>
                </a:rPr>
                <a:t>Henkilöstö</a:t>
              </a:r>
              <a:endParaRPr lang="fi-FI" sz="1000" dirty="0">
                <a:solidFill>
                  <a:srgbClr val="FFFFFF"/>
                </a:solidFill>
              </a:endParaRPr>
            </a:p>
          </p:txBody>
        </p:sp>
        <p:sp>
          <p:nvSpPr>
            <p:cNvPr id="56" name="Rounded Rectangle 55"/>
            <p:cNvSpPr/>
            <p:nvPr/>
          </p:nvSpPr>
          <p:spPr>
            <a:xfrm>
              <a:off x="6823645" y="2874203"/>
              <a:ext cx="1980000" cy="253306"/>
            </a:xfrm>
            <a:prstGeom prst="round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defTabSz="914253" fontAlgn="auto">
                <a:spcBef>
                  <a:spcPts val="0"/>
                </a:spcBef>
                <a:spcAft>
                  <a:spcPts val="0"/>
                </a:spcAft>
              </a:pPr>
              <a:r>
                <a:rPr lang="fi-FI" sz="1400" b="1" dirty="0" smtClean="0">
                  <a:solidFill>
                    <a:srgbClr val="FFFFFF"/>
                  </a:solidFill>
                </a:rPr>
                <a:t>Asiakkaat</a:t>
              </a:r>
              <a:endParaRPr lang="fi-FI" sz="1000" dirty="0">
                <a:solidFill>
                  <a:srgbClr val="FFFFFF"/>
                </a:solidFill>
              </a:endParaRPr>
            </a:p>
          </p:txBody>
        </p:sp>
        <p:sp>
          <p:nvSpPr>
            <p:cNvPr id="57" name="Rounded Rectangle 56"/>
            <p:cNvSpPr/>
            <p:nvPr/>
          </p:nvSpPr>
          <p:spPr>
            <a:xfrm>
              <a:off x="7848456" y="3204199"/>
              <a:ext cx="756000" cy="685800"/>
            </a:xfrm>
            <a:prstGeom prst="roundRect">
              <a:avLst/>
            </a:prstGeom>
            <a:no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defTabSz="914253" fontAlgn="auto">
                <a:spcBef>
                  <a:spcPts val="0"/>
                </a:spcBef>
                <a:spcAft>
                  <a:spcPts val="0"/>
                </a:spcAft>
              </a:pPr>
              <a:r>
                <a:rPr lang="fi-FI" sz="900" b="1" dirty="0" smtClean="0">
                  <a:solidFill>
                    <a:srgbClr val="003883"/>
                  </a:solidFill>
                </a:rPr>
                <a:t>Asioinnin sujuvuus</a:t>
              </a:r>
              <a:endParaRPr lang="fi-FI" sz="900" b="1" dirty="0">
                <a:solidFill>
                  <a:srgbClr val="003883"/>
                </a:solidFill>
              </a:endParaRPr>
            </a:p>
          </p:txBody>
        </p:sp>
        <p:cxnSp>
          <p:nvCxnSpPr>
            <p:cNvPr id="71" name="Elbow Connector 70"/>
            <p:cNvCxnSpPr>
              <a:stCxn id="11" idx="2"/>
              <a:endCxn id="56" idx="0"/>
            </p:cNvCxnSpPr>
            <p:nvPr/>
          </p:nvCxnSpPr>
          <p:spPr>
            <a:xfrm rot="16200000" flipH="1">
              <a:off x="5854003" y="914560"/>
              <a:ext cx="669387" cy="3249898"/>
            </a:xfrm>
            <a:prstGeom prst="bentConnector3">
              <a:avLst>
                <a:gd name="adj1" fmla="val 50000"/>
              </a:avLst>
            </a:prstGeom>
          </p:spPr>
          <p:style>
            <a:lnRef idx="1">
              <a:schemeClr val="accent1"/>
            </a:lnRef>
            <a:fillRef idx="0">
              <a:schemeClr val="accent1"/>
            </a:fillRef>
            <a:effectRef idx="0">
              <a:schemeClr val="accent1"/>
            </a:effectRef>
            <a:fontRef idx="minor">
              <a:schemeClr val="tx1"/>
            </a:fontRef>
          </p:style>
        </p:cxnSp>
      </p:grpSp>
      <p:sp>
        <p:nvSpPr>
          <p:cNvPr id="70" name="Rectangle 69"/>
          <p:cNvSpPr/>
          <p:nvPr/>
        </p:nvSpPr>
        <p:spPr>
          <a:xfrm>
            <a:off x="468314" y="3925953"/>
            <a:ext cx="8207374" cy="172386"/>
          </a:xfrm>
          <a:prstGeom prst="rect">
            <a:avLst/>
          </a:prstGeom>
          <a:solidFill>
            <a:schemeClr val="tx2">
              <a:lumMod val="75000"/>
            </a:schemeClr>
          </a:solidFill>
          <a:ln w="12700">
            <a:noFill/>
            <a:prstDash val="lgDash"/>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defTabSz="914253" fontAlgn="auto">
              <a:spcBef>
                <a:spcPts val="0"/>
              </a:spcBef>
              <a:spcAft>
                <a:spcPts val="0"/>
              </a:spcAft>
            </a:pPr>
            <a:r>
              <a:rPr lang="fi-FI" sz="1100" b="1" dirty="0" smtClean="0">
                <a:solidFill>
                  <a:srgbClr val="FFFFFF"/>
                </a:solidFill>
              </a:rPr>
              <a:t>Kriittiset menestystekijät, joita hankkeilla tuetaan</a:t>
            </a:r>
            <a:endParaRPr lang="fi-FI" sz="1100" b="1" dirty="0">
              <a:solidFill>
                <a:srgbClr val="FFFFFF"/>
              </a:solidFill>
            </a:endParaRPr>
          </a:p>
        </p:txBody>
      </p:sp>
      <p:grpSp>
        <p:nvGrpSpPr>
          <p:cNvPr id="10" name="Group 9"/>
          <p:cNvGrpSpPr/>
          <p:nvPr/>
        </p:nvGrpSpPr>
        <p:grpSpPr>
          <a:xfrm>
            <a:off x="323849" y="1988816"/>
            <a:ext cx="8496623" cy="576088"/>
            <a:chOff x="323849" y="1988816"/>
            <a:chExt cx="8496623" cy="576088"/>
          </a:xfrm>
        </p:grpSpPr>
        <p:sp>
          <p:nvSpPr>
            <p:cNvPr id="82" name="Rectangle 81"/>
            <p:cNvSpPr/>
            <p:nvPr/>
          </p:nvSpPr>
          <p:spPr>
            <a:xfrm>
              <a:off x="323849" y="2390040"/>
              <a:ext cx="8496623" cy="174864"/>
            </a:xfrm>
            <a:prstGeom prst="rect">
              <a:avLst/>
            </a:prstGeom>
            <a:solidFill>
              <a:schemeClr val="accent4"/>
            </a:solidFill>
            <a:ln w="12700">
              <a:noFill/>
              <a:prstDash val="lgDash"/>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defTabSz="914253" fontAlgn="auto">
                <a:spcBef>
                  <a:spcPts val="0"/>
                </a:spcBef>
                <a:spcAft>
                  <a:spcPts val="0"/>
                </a:spcAft>
              </a:pPr>
              <a:r>
                <a:rPr lang="fi-FI" sz="1100" b="1" dirty="0" smtClean="0">
                  <a:solidFill>
                    <a:srgbClr val="FFFFFF"/>
                  </a:solidFill>
                </a:rPr>
                <a:t>Strategiset tavoitteet</a:t>
              </a:r>
              <a:endParaRPr lang="fi-FI" sz="1100" b="1" dirty="0">
                <a:solidFill>
                  <a:srgbClr val="FFFFFF"/>
                </a:solidFill>
              </a:endParaRPr>
            </a:p>
          </p:txBody>
        </p:sp>
        <p:cxnSp>
          <p:nvCxnSpPr>
            <p:cNvPr id="9" name="Straight Connector 8"/>
            <p:cNvCxnSpPr>
              <a:endCxn id="82" idx="0"/>
            </p:cNvCxnSpPr>
            <p:nvPr/>
          </p:nvCxnSpPr>
          <p:spPr>
            <a:xfrm>
              <a:off x="4572161" y="1988816"/>
              <a:ext cx="0" cy="401224"/>
            </a:xfrm>
            <a:prstGeom prst="line">
              <a:avLst/>
            </a:prstGeom>
          </p:spPr>
          <p:style>
            <a:lnRef idx="1">
              <a:schemeClr val="accent1"/>
            </a:lnRef>
            <a:fillRef idx="0">
              <a:schemeClr val="accent1"/>
            </a:fillRef>
            <a:effectRef idx="0">
              <a:schemeClr val="accent1"/>
            </a:effectRef>
            <a:fontRef idx="minor">
              <a:schemeClr val="tx1"/>
            </a:fontRef>
          </p:style>
        </p:cxnSp>
      </p:grpSp>
      <p:sp>
        <p:nvSpPr>
          <p:cNvPr id="11" name="Rounded Rectangle 10"/>
          <p:cNvSpPr/>
          <p:nvPr/>
        </p:nvSpPr>
        <p:spPr>
          <a:xfrm>
            <a:off x="323849" y="1772816"/>
            <a:ext cx="8479795" cy="432000"/>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914253" fontAlgn="auto">
              <a:spcBef>
                <a:spcPts val="0"/>
              </a:spcBef>
              <a:spcAft>
                <a:spcPts val="0"/>
              </a:spcAft>
            </a:pPr>
            <a:r>
              <a:rPr lang="fi-FI" sz="1200" b="1" dirty="0" smtClean="0">
                <a:solidFill>
                  <a:srgbClr val="FFFFFF"/>
                </a:solidFill>
              </a:rPr>
              <a:t>ELY-keskuksen toiminta-ajatus:</a:t>
            </a:r>
          </a:p>
          <a:p>
            <a:pPr algn="ctr" defTabSz="914253" fontAlgn="auto">
              <a:spcBef>
                <a:spcPts val="0"/>
              </a:spcBef>
              <a:spcAft>
                <a:spcPts val="0"/>
              </a:spcAft>
            </a:pPr>
            <a:r>
              <a:rPr lang="fi-FI" sz="1000" dirty="0" smtClean="0">
                <a:solidFill>
                  <a:srgbClr val="FFFFFF"/>
                </a:solidFill>
              </a:rPr>
              <a:t>ELY-keskus kasvattaa alueen elinvoimaisuutta ja elinkeinoelämän menestymistä sekä edistää väestön hyvinvointia omalla alueellaan.</a:t>
            </a:r>
            <a:endParaRPr lang="fi-FI" sz="1000" dirty="0">
              <a:solidFill>
                <a:srgbClr val="FFFFFF"/>
              </a:solidFill>
            </a:endParaRPr>
          </a:p>
        </p:txBody>
      </p:sp>
      <p:sp>
        <p:nvSpPr>
          <p:cNvPr id="101" name="TextBox 100"/>
          <p:cNvSpPr txBox="1"/>
          <p:nvPr/>
        </p:nvSpPr>
        <p:spPr>
          <a:xfrm>
            <a:off x="2673783" y="6432896"/>
            <a:ext cx="1512000" cy="349702"/>
          </a:xfrm>
          <a:prstGeom prst="rect">
            <a:avLst/>
          </a:prstGeom>
          <a:noFill/>
        </p:spPr>
        <p:txBody>
          <a:bodyPr wrap="square" lIns="36000" tIns="36000" rIns="36000" bIns="36000" rtlCol="0">
            <a:spAutoFit/>
          </a:bodyPr>
          <a:lstStyle/>
          <a:p>
            <a:pPr defTabSz="914253" fontAlgn="auto">
              <a:spcBef>
                <a:spcPts val="0"/>
              </a:spcBef>
              <a:spcAft>
                <a:spcPts val="0"/>
              </a:spcAft>
            </a:pPr>
            <a:r>
              <a:rPr lang="fi-FI" sz="900" dirty="0" smtClean="0">
                <a:solidFill>
                  <a:schemeClr val="tx2">
                    <a:lumMod val="75000"/>
                  </a:schemeClr>
                </a:solidFill>
                <a:latin typeface="Arial"/>
                <a:cs typeface="+mn-cs"/>
              </a:rPr>
              <a:t>Läpinäkyvyys ja avoimet palvelurajapinnat</a:t>
            </a:r>
            <a:endParaRPr lang="fi-FI" sz="900" dirty="0">
              <a:solidFill>
                <a:schemeClr val="tx2">
                  <a:lumMod val="75000"/>
                </a:schemeClr>
              </a:solidFill>
              <a:latin typeface="Arial"/>
              <a:cs typeface="+mn-cs"/>
            </a:endParaRPr>
          </a:p>
        </p:txBody>
      </p:sp>
      <p:sp>
        <p:nvSpPr>
          <p:cNvPr id="72" name="Suorakulmio 71"/>
          <p:cNvSpPr/>
          <p:nvPr/>
        </p:nvSpPr>
        <p:spPr>
          <a:xfrm>
            <a:off x="539552" y="4149080"/>
            <a:ext cx="8225643" cy="2588312"/>
          </a:xfrm>
          <a:prstGeom prst="rect">
            <a:avLst/>
          </a:prstGeom>
          <a:solidFill>
            <a:schemeClr val="bg2">
              <a:lumMod val="10000"/>
              <a:alpha val="2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dirty="0" smtClean="0"/>
              <a:t>Tavoitteet sidotaan ohjelman hankkeisiin</a:t>
            </a:r>
          </a:p>
          <a:p>
            <a:pPr algn="ctr"/>
            <a:r>
              <a:rPr lang="fi-FI" dirty="0" smtClean="0"/>
              <a:t>Kuvataan ohjelmatason ja hanketason mittarit</a:t>
            </a:r>
            <a:endParaRPr lang="fi-FI" dirty="0"/>
          </a:p>
        </p:txBody>
      </p:sp>
    </p:spTree>
    <p:extLst>
      <p:ext uri="{BB962C8B-B14F-4D97-AF65-F5344CB8AC3E}">
        <p14:creationId xmlns:p14="http://schemas.microsoft.com/office/powerpoint/2010/main" xmlns="" val="31388266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1"/>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77"/>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72"/>
                                        </p:tgtEl>
                                        <p:attrNameLst>
                                          <p:attrName>style.visibility</p:attrName>
                                        </p:attrNameLst>
                                      </p:cBhvr>
                                      <p:to>
                                        <p:strVal val="visible"/>
                                      </p:to>
                                    </p:set>
                                    <p:animEffect transition="in" filter="fade">
                                      <p:cBhvr>
                                        <p:cTn id="31" dur="500"/>
                                        <p:tgtEl>
                                          <p:spTgt spid="7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 grpId="0" animBg="1"/>
      <p:bldP spid="101" grpId="0"/>
      <p:bldP spid="7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 name="Object 20" hidden="1"/>
          <p:cNvGraphicFramePr>
            <a:graphicFrameLocks noChangeAspect="1"/>
          </p:cNvGraphicFramePr>
          <p:nvPr>
            <p:extLst/>
          </p:nvPr>
        </p:nvGraphicFramePr>
        <p:xfrm>
          <a:off x="1588" y="1588"/>
          <a:ext cx="1587" cy="1587"/>
        </p:xfrm>
        <a:graphic>
          <a:graphicData uri="http://schemas.openxmlformats.org/presentationml/2006/ole">
            <p:oleObj spid="_x0000_s3110" name="think-cell Slide" r:id="rId4" imgW="360" imgH="360" progId="">
              <p:embed/>
            </p:oleObj>
          </a:graphicData>
        </a:graphic>
      </p:graphicFrame>
      <p:sp>
        <p:nvSpPr>
          <p:cNvPr id="2" name="Title 1"/>
          <p:cNvSpPr>
            <a:spLocks noGrp="1"/>
          </p:cNvSpPr>
          <p:nvPr>
            <p:ph type="title"/>
          </p:nvPr>
        </p:nvSpPr>
        <p:spPr>
          <a:xfrm>
            <a:off x="827584" y="836712"/>
            <a:ext cx="7776864" cy="642942"/>
          </a:xfrm>
        </p:spPr>
        <p:txBody>
          <a:bodyPr/>
          <a:lstStyle/>
          <a:p>
            <a:r>
              <a:rPr lang="fi-FI" sz="2200" dirty="0" smtClean="0"/>
              <a:t>Ohjelmatason mittareiden lisäksi osaa menestystekijöistä mitataan tarkemmin hankekohtaisesti</a:t>
            </a:r>
            <a:endParaRPr lang="fi-FI" sz="2200" dirty="0"/>
          </a:p>
        </p:txBody>
      </p:sp>
      <p:grpSp>
        <p:nvGrpSpPr>
          <p:cNvPr id="16" name="Group 15"/>
          <p:cNvGrpSpPr/>
          <p:nvPr/>
        </p:nvGrpSpPr>
        <p:grpSpPr>
          <a:xfrm>
            <a:off x="323528" y="2204817"/>
            <a:ext cx="4240219" cy="1685182"/>
            <a:chOff x="323528" y="2204817"/>
            <a:chExt cx="4240219" cy="1685182"/>
          </a:xfrm>
        </p:grpSpPr>
        <p:sp>
          <p:nvSpPr>
            <p:cNvPr id="12" name="Rounded Rectangle 11"/>
            <p:cNvSpPr/>
            <p:nvPr/>
          </p:nvSpPr>
          <p:spPr>
            <a:xfrm>
              <a:off x="557528" y="3205999"/>
              <a:ext cx="1512000" cy="684000"/>
            </a:xfrm>
            <a:prstGeom prst="roundRect">
              <a:avLst/>
            </a:prstGeom>
            <a:no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defTabSz="914253" fontAlgn="auto">
                <a:spcBef>
                  <a:spcPts val="0"/>
                </a:spcBef>
                <a:spcAft>
                  <a:spcPts val="0"/>
                </a:spcAft>
              </a:pPr>
              <a:r>
                <a:rPr lang="fi-FI" sz="900" b="1" dirty="0">
                  <a:solidFill>
                    <a:srgbClr val="003883"/>
                  </a:solidFill>
                </a:rPr>
                <a:t>Yhteistyössä kehitystyö nopeutuu ja henkilöstön aikaa säästyy vaativiin </a:t>
              </a:r>
              <a:r>
                <a:rPr lang="fi-FI" sz="900" b="1" dirty="0" smtClean="0">
                  <a:solidFill>
                    <a:srgbClr val="003883"/>
                  </a:solidFill>
                </a:rPr>
                <a:t>asiantuntijatehtäviin</a:t>
              </a:r>
              <a:endParaRPr lang="fi-FI" sz="900" b="1" dirty="0">
                <a:solidFill>
                  <a:srgbClr val="003883"/>
                </a:solidFill>
              </a:endParaRPr>
            </a:p>
          </p:txBody>
        </p:sp>
        <p:cxnSp>
          <p:nvCxnSpPr>
            <p:cNvPr id="52" name="Elbow Connector 51"/>
            <p:cNvCxnSpPr>
              <a:stCxn id="11" idx="2"/>
              <a:endCxn id="51" idx="0"/>
            </p:cNvCxnSpPr>
            <p:nvPr/>
          </p:nvCxnSpPr>
          <p:spPr>
            <a:xfrm rot="5400000">
              <a:off x="2627345" y="937800"/>
              <a:ext cx="669386" cy="3203419"/>
            </a:xfrm>
            <a:prstGeom prst="bentConnector3">
              <a:avLst>
                <a:gd name="adj1" fmla="val 50000"/>
              </a:avLst>
            </a:prstGeom>
          </p:spPr>
          <p:style>
            <a:lnRef idx="1">
              <a:schemeClr val="accent1"/>
            </a:lnRef>
            <a:fillRef idx="0">
              <a:schemeClr val="accent1"/>
            </a:fillRef>
            <a:effectRef idx="0">
              <a:schemeClr val="accent1"/>
            </a:effectRef>
            <a:fontRef idx="minor">
              <a:schemeClr val="tx1"/>
            </a:fontRef>
          </p:style>
        </p:cxnSp>
        <p:sp>
          <p:nvSpPr>
            <p:cNvPr id="51" name="Rounded Rectangle 50"/>
            <p:cNvSpPr/>
            <p:nvPr/>
          </p:nvSpPr>
          <p:spPr>
            <a:xfrm>
              <a:off x="323528" y="2874202"/>
              <a:ext cx="2073600" cy="255600"/>
            </a:xfrm>
            <a:prstGeom prst="round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defTabSz="914253" fontAlgn="auto">
                <a:spcBef>
                  <a:spcPts val="0"/>
                </a:spcBef>
                <a:spcAft>
                  <a:spcPts val="0"/>
                </a:spcAft>
              </a:pPr>
              <a:r>
                <a:rPr lang="fi-FI" sz="1400" b="1" dirty="0" smtClean="0">
                  <a:solidFill>
                    <a:srgbClr val="FFFFFF"/>
                  </a:solidFill>
                </a:rPr>
                <a:t>Talous ja resurssit</a:t>
              </a:r>
              <a:endParaRPr lang="fi-FI" sz="1000" dirty="0">
                <a:solidFill>
                  <a:srgbClr val="FFFFFF"/>
                </a:solidFill>
              </a:endParaRPr>
            </a:p>
          </p:txBody>
        </p:sp>
      </p:grpSp>
      <p:sp>
        <p:nvSpPr>
          <p:cNvPr id="70" name="Rectangle 69"/>
          <p:cNvSpPr/>
          <p:nvPr/>
        </p:nvSpPr>
        <p:spPr>
          <a:xfrm>
            <a:off x="468314" y="3925952"/>
            <a:ext cx="2015454" cy="295136"/>
          </a:xfrm>
          <a:prstGeom prst="rect">
            <a:avLst/>
          </a:prstGeom>
          <a:solidFill>
            <a:schemeClr val="tx2">
              <a:lumMod val="75000"/>
            </a:schemeClr>
          </a:solidFill>
          <a:ln w="12700">
            <a:noFill/>
            <a:prstDash val="lgDash"/>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defTabSz="914253" fontAlgn="auto">
              <a:spcBef>
                <a:spcPts val="0"/>
              </a:spcBef>
              <a:spcAft>
                <a:spcPts val="0"/>
              </a:spcAft>
            </a:pPr>
            <a:r>
              <a:rPr lang="fi-FI" sz="1000" b="1" dirty="0">
                <a:solidFill>
                  <a:srgbClr val="FFFFFF"/>
                </a:solidFill>
              </a:rPr>
              <a:t>Kriittiset menestystekijät, joita hankkeilla tuetaan</a:t>
            </a:r>
          </a:p>
        </p:txBody>
      </p:sp>
      <p:grpSp>
        <p:nvGrpSpPr>
          <p:cNvPr id="10" name="Group 9"/>
          <p:cNvGrpSpPr/>
          <p:nvPr/>
        </p:nvGrpSpPr>
        <p:grpSpPr>
          <a:xfrm>
            <a:off x="323849" y="1988816"/>
            <a:ext cx="8496623" cy="576088"/>
            <a:chOff x="323849" y="1988816"/>
            <a:chExt cx="8496623" cy="576088"/>
          </a:xfrm>
        </p:grpSpPr>
        <p:sp>
          <p:nvSpPr>
            <p:cNvPr id="82" name="Rectangle 81"/>
            <p:cNvSpPr/>
            <p:nvPr/>
          </p:nvSpPr>
          <p:spPr>
            <a:xfrm>
              <a:off x="323849" y="2390040"/>
              <a:ext cx="8496623" cy="174864"/>
            </a:xfrm>
            <a:prstGeom prst="rect">
              <a:avLst/>
            </a:prstGeom>
            <a:solidFill>
              <a:schemeClr val="accent4"/>
            </a:solidFill>
            <a:ln w="12700">
              <a:noFill/>
              <a:prstDash val="lgDash"/>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defTabSz="914253" fontAlgn="auto">
                <a:spcBef>
                  <a:spcPts val="0"/>
                </a:spcBef>
                <a:spcAft>
                  <a:spcPts val="0"/>
                </a:spcAft>
              </a:pPr>
              <a:r>
                <a:rPr lang="fi-FI" sz="1100" b="1" dirty="0" smtClean="0">
                  <a:solidFill>
                    <a:srgbClr val="FFFFFF"/>
                  </a:solidFill>
                </a:rPr>
                <a:t>Strategiset tavoitteet</a:t>
              </a:r>
              <a:endParaRPr lang="fi-FI" sz="1100" b="1" dirty="0">
                <a:solidFill>
                  <a:srgbClr val="FFFFFF"/>
                </a:solidFill>
              </a:endParaRPr>
            </a:p>
          </p:txBody>
        </p:sp>
        <p:cxnSp>
          <p:nvCxnSpPr>
            <p:cNvPr id="9" name="Straight Connector 8"/>
            <p:cNvCxnSpPr>
              <a:endCxn id="82" idx="0"/>
            </p:cNvCxnSpPr>
            <p:nvPr/>
          </p:nvCxnSpPr>
          <p:spPr>
            <a:xfrm>
              <a:off x="4572161" y="1988816"/>
              <a:ext cx="0" cy="401224"/>
            </a:xfrm>
            <a:prstGeom prst="line">
              <a:avLst/>
            </a:prstGeom>
          </p:spPr>
          <p:style>
            <a:lnRef idx="1">
              <a:schemeClr val="accent1"/>
            </a:lnRef>
            <a:fillRef idx="0">
              <a:schemeClr val="accent1"/>
            </a:fillRef>
            <a:effectRef idx="0">
              <a:schemeClr val="accent1"/>
            </a:effectRef>
            <a:fontRef idx="minor">
              <a:schemeClr val="tx1"/>
            </a:fontRef>
          </p:style>
        </p:cxnSp>
      </p:grpSp>
      <p:sp>
        <p:nvSpPr>
          <p:cNvPr id="11" name="Rounded Rectangle 10"/>
          <p:cNvSpPr/>
          <p:nvPr/>
        </p:nvSpPr>
        <p:spPr>
          <a:xfrm>
            <a:off x="323849" y="1772816"/>
            <a:ext cx="8479795" cy="432000"/>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914253" fontAlgn="auto">
              <a:spcBef>
                <a:spcPts val="0"/>
              </a:spcBef>
              <a:spcAft>
                <a:spcPts val="0"/>
              </a:spcAft>
            </a:pPr>
            <a:r>
              <a:rPr lang="fi-FI" sz="1200" b="1" dirty="0" smtClean="0">
                <a:solidFill>
                  <a:srgbClr val="FFFFFF"/>
                </a:solidFill>
              </a:rPr>
              <a:t>ELY-keskuksen toiminta-ajatus:</a:t>
            </a:r>
          </a:p>
          <a:p>
            <a:pPr algn="ctr" defTabSz="914253" fontAlgn="auto">
              <a:spcBef>
                <a:spcPts val="0"/>
              </a:spcBef>
              <a:spcAft>
                <a:spcPts val="0"/>
              </a:spcAft>
            </a:pPr>
            <a:r>
              <a:rPr lang="fi-FI" sz="1000" dirty="0" smtClean="0">
                <a:solidFill>
                  <a:srgbClr val="FFFFFF"/>
                </a:solidFill>
              </a:rPr>
              <a:t>ELY-keskus kasvattaa alueen elinvoimaisuutta ja elinkeinoelämän menestymistä sekä edistää väestön hyvinvointia omalla alueellaan.</a:t>
            </a:r>
            <a:endParaRPr lang="fi-FI" sz="1000" dirty="0">
              <a:solidFill>
                <a:srgbClr val="FFFFFF"/>
              </a:solidFill>
            </a:endParaRPr>
          </a:p>
        </p:txBody>
      </p:sp>
      <p:graphicFrame>
        <p:nvGraphicFramePr>
          <p:cNvPr id="72" name="Table 71"/>
          <p:cNvGraphicFramePr>
            <a:graphicFrameLocks noGrp="1"/>
          </p:cNvGraphicFramePr>
          <p:nvPr>
            <p:extLst>
              <p:ext uri="{D42A27DB-BD31-4B8C-83A1-F6EECF244321}">
                <p14:modId xmlns:p14="http://schemas.microsoft.com/office/powerpoint/2010/main" xmlns="" val="1441549004"/>
              </p:ext>
            </p:extLst>
          </p:nvPr>
        </p:nvGraphicFramePr>
        <p:xfrm>
          <a:off x="2627784" y="2852936"/>
          <a:ext cx="6120001" cy="3416296"/>
        </p:xfrm>
        <a:graphic>
          <a:graphicData uri="http://schemas.openxmlformats.org/drawingml/2006/table">
            <a:tbl>
              <a:tblPr firstRow="1" bandRow="1">
                <a:tableStyleId>{5C22544A-7EE6-4342-B048-85BDC9FD1C3A}</a:tableStyleId>
              </a:tblPr>
              <a:tblGrid>
                <a:gridCol w="1284307"/>
                <a:gridCol w="2172077"/>
                <a:gridCol w="698072"/>
                <a:gridCol w="1253918"/>
                <a:gridCol w="711627"/>
              </a:tblGrid>
              <a:tr h="189890">
                <a:tc>
                  <a:txBody>
                    <a:bodyPr/>
                    <a:lstStyle/>
                    <a:p>
                      <a:pPr algn="ctr" fontAlgn="b"/>
                      <a:r>
                        <a:rPr lang="fi-FI" sz="1050" b="1" i="0" u="none" strike="noStrike" dirty="0" smtClean="0">
                          <a:solidFill>
                            <a:srgbClr val="FFFFFF"/>
                          </a:solidFill>
                          <a:effectLst/>
                          <a:latin typeface="Arial" panose="020B0604020202020204" pitchFamily="34" charset="0"/>
                        </a:rPr>
                        <a:t>Menestystekijät</a:t>
                      </a:r>
                      <a:endParaRPr lang="fi-FI" sz="1050" b="1" i="0" u="none" strike="noStrike" dirty="0">
                        <a:solidFill>
                          <a:srgbClr val="FFFFFF"/>
                        </a:solidFill>
                        <a:effectLst/>
                        <a:latin typeface="Arial" panose="020B0604020202020204" pitchFamily="34" charset="0"/>
                      </a:endParaRPr>
                    </a:p>
                  </a:txBody>
                  <a:tcPr marL="72000" marR="0" marT="0" marB="0" anchor="ctr"/>
                </a:tc>
                <a:tc>
                  <a:txBody>
                    <a:bodyPr/>
                    <a:lstStyle/>
                    <a:p>
                      <a:pPr algn="ctr" fontAlgn="b"/>
                      <a:r>
                        <a:rPr lang="fi-FI" sz="1050" b="1" i="0" u="none" strike="noStrike" dirty="0">
                          <a:solidFill>
                            <a:srgbClr val="FFFFFF"/>
                          </a:solidFill>
                          <a:effectLst/>
                          <a:latin typeface="Arial" panose="020B0604020202020204" pitchFamily="34" charset="0"/>
                        </a:rPr>
                        <a:t>Mittarin kuvaus ja määritelmät</a:t>
                      </a:r>
                    </a:p>
                  </a:txBody>
                  <a:tcPr marL="72000" marR="0" marT="0" marB="0" anchor="ctr"/>
                </a:tc>
                <a:tc>
                  <a:txBody>
                    <a:bodyPr/>
                    <a:lstStyle/>
                    <a:p>
                      <a:pPr algn="ctr" fontAlgn="b"/>
                      <a:r>
                        <a:rPr lang="fi-FI" sz="1050" b="1" i="0" u="none" strike="noStrike" dirty="0">
                          <a:solidFill>
                            <a:srgbClr val="FFFFFF"/>
                          </a:solidFill>
                          <a:effectLst/>
                          <a:latin typeface="Arial" panose="020B0604020202020204" pitchFamily="34" charset="0"/>
                        </a:rPr>
                        <a:t>Mittarin muoto</a:t>
                      </a:r>
                    </a:p>
                  </a:txBody>
                  <a:tcPr marL="72000" marR="0" marT="0" marB="0" anchor="ctr"/>
                </a:tc>
                <a:tc>
                  <a:txBody>
                    <a:bodyPr/>
                    <a:lstStyle/>
                    <a:p>
                      <a:pPr algn="ctr" fontAlgn="b"/>
                      <a:r>
                        <a:rPr lang="fi-FI" sz="1050" b="1" i="0" u="none" strike="noStrike" dirty="0">
                          <a:solidFill>
                            <a:srgbClr val="FFFFFF"/>
                          </a:solidFill>
                          <a:effectLst/>
                          <a:latin typeface="Arial" panose="020B0604020202020204" pitchFamily="34" charset="0"/>
                        </a:rPr>
                        <a:t>Tietolähde</a:t>
                      </a:r>
                    </a:p>
                  </a:txBody>
                  <a:tcPr marL="72000" marR="0" marT="0" marB="0" anchor="ctr"/>
                </a:tc>
                <a:tc>
                  <a:txBody>
                    <a:bodyPr/>
                    <a:lstStyle/>
                    <a:p>
                      <a:pPr algn="ctr" fontAlgn="b"/>
                      <a:r>
                        <a:rPr lang="fi-FI" sz="1050" b="1" i="0" u="none" strike="noStrike" dirty="0" smtClean="0">
                          <a:solidFill>
                            <a:srgbClr val="FFFFFF"/>
                          </a:solidFill>
                          <a:effectLst/>
                          <a:latin typeface="Arial" panose="020B0604020202020204" pitchFamily="34" charset="0"/>
                        </a:rPr>
                        <a:t>Tieto</a:t>
                      </a:r>
                      <a:r>
                        <a:rPr lang="fi-FI" sz="1050" b="1" i="0" u="none" strike="noStrike" baseline="0" dirty="0" smtClean="0">
                          <a:solidFill>
                            <a:srgbClr val="FFFFFF"/>
                          </a:solidFill>
                          <a:effectLst/>
                          <a:latin typeface="Arial" panose="020B0604020202020204" pitchFamily="34" charset="0"/>
                        </a:rPr>
                        <a:t> saatavilla</a:t>
                      </a:r>
                      <a:endParaRPr lang="fi-FI" sz="1050" b="1" i="0" u="none" strike="noStrike" dirty="0">
                        <a:solidFill>
                          <a:srgbClr val="FFFFFF"/>
                        </a:solidFill>
                        <a:effectLst/>
                        <a:latin typeface="Arial" panose="020B0604020202020204" pitchFamily="34" charset="0"/>
                      </a:endParaRPr>
                    </a:p>
                  </a:txBody>
                  <a:tcPr marL="72000" marR="0" marT="0" marB="0" anchor="ctr"/>
                </a:tc>
              </a:tr>
              <a:tr h="280474">
                <a:tc rowSpan="3">
                  <a:txBody>
                    <a:bodyPr/>
                    <a:lstStyle/>
                    <a:p>
                      <a:pPr algn="l" fontAlgn="ctr"/>
                      <a:r>
                        <a:rPr lang="fi-FI" sz="800" b="0" i="0" u="none" strike="noStrike" dirty="0" smtClean="0">
                          <a:solidFill>
                            <a:srgbClr val="4D4B39"/>
                          </a:solidFill>
                          <a:effectLst/>
                          <a:latin typeface="Arial" panose="020B0604020202020204" pitchFamily="34" charset="0"/>
                        </a:rPr>
                        <a:t>Tehokkuutta tukevat rakenteet</a:t>
                      </a:r>
                    </a:p>
                  </a:txBody>
                  <a:tcPr marL="72000" marR="0" marT="0" marB="0" anchor="ctr">
                    <a:solidFill>
                      <a:schemeClr val="bg1">
                        <a:lumMod val="95000"/>
                      </a:schemeClr>
                    </a:solidFill>
                  </a:tcPr>
                </a:tc>
                <a:tc>
                  <a:txBody>
                    <a:bodyPr/>
                    <a:lstStyle/>
                    <a:p>
                      <a:pPr algn="l" fontAlgn="ctr"/>
                      <a:r>
                        <a:rPr lang="fi-FI" sz="800" b="0" i="0" u="none" strike="noStrike" dirty="0" smtClean="0">
                          <a:solidFill>
                            <a:srgbClr val="4D4B39"/>
                          </a:solidFill>
                          <a:effectLst/>
                          <a:latin typeface="Arial" panose="020B0604020202020204" pitchFamily="34" charset="0"/>
                        </a:rPr>
                        <a:t>Asiakkaiden </a:t>
                      </a:r>
                      <a:r>
                        <a:rPr lang="fi-FI" sz="800" b="0" i="0" u="none" strike="noStrike" dirty="0">
                          <a:solidFill>
                            <a:srgbClr val="4D4B39"/>
                          </a:solidFill>
                          <a:effectLst/>
                          <a:latin typeface="Arial" panose="020B0604020202020204" pitchFamily="34" charset="0"/>
                        </a:rPr>
                        <a:t>arvio palveluita tarjoavien </a:t>
                      </a:r>
                      <a:r>
                        <a:rPr lang="fi-FI" sz="800" b="0" i="0" u="none" strike="noStrike" dirty="0" smtClean="0">
                          <a:solidFill>
                            <a:srgbClr val="4D4B39"/>
                          </a:solidFill>
                          <a:effectLst/>
                          <a:latin typeface="Arial" panose="020B0604020202020204" pitchFamily="34" charset="0"/>
                        </a:rPr>
                        <a:t>organisaatioiden </a:t>
                      </a:r>
                      <a:r>
                        <a:rPr lang="fi-FI" sz="800" b="0" i="0" u="none" strike="noStrike" dirty="0">
                          <a:solidFill>
                            <a:srgbClr val="4D4B39"/>
                          </a:solidFill>
                          <a:effectLst/>
                          <a:latin typeface="Arial" panose="020B0604020202020204" pitchFamily="34" charset="0"/>
                        </a:rPr>
                        <a:t>roolien ja vastuiden selkeydestä</a:t>
                      </a:r>
                    </a:p>
                  </a:txBody>
                  <a:tcPr marL="72000" marR="0" marT="0" marB="0" anchor="ctr">
                    <a:solidFill>
                      <a:schemeClr val="tx2">
                        <a:lumMod val="40000"/>
                        <a:lumOff val="60000"/>
                      </a:schemeClr>
                    </a:solidFill>
                  </a:tcPr>
                </a:tc>
                <a:tc>
                  <a:txBody>
                    <a:bodyPr/>
                    <a:lstStyle/>
                    <a:p>
                      <a:pPr algn="l" fontAlgn="ctr"/>
                      <a:r>
                        <a:rPr lang="fi-FI" sz="800" b="0" i="0" u="none" strike="noStrike" dirty="0">
                          <a:solidFill>
                            <a:srgbClr val="4D4B39"/>
                          </a:solidFill>
                          <a:effectLst/>
                          <a:latin typeface="Arial" panose="020B0604020202020204" pitchFamily="34" charset="0"/>
                        </a:rPr>
                        <a:t>Asteikko</a:t>
                      </a:r>
                    </a:p>
                  </a:txBody>
                  <a:tcPr marL="72000" marR="0" marT="0" marB="0" anchor="ctr">
                    <a:solidFill>
                      <a:schemeClr val="tx2">
                        <a:lumMod val="40000"/>
                        <a:lumOff val="60000"/>
                      </a:schemeClr>
                    </a:solidFill>
                  </a:tcPr>
                </a:tc>
                <a:tc>
                  <a:txBody>
                    <a:bodyPr/>
                    <a:lstStyle/>
                    <a:p>
                      <a:pPr algn="l" fontAlgn="ctr"/>
                      <a:r>
                        <a:rPr lang="fi-FI" sz="800" b="0" i="0" u="none" strike="noStrike" dirty="0" smtClean="0">
                          <a:solidFill>
                            <a:srgbClr val="4D4B39"/>
                          </a:solidFill>
                          <a:effectLst/>
                          <a:latin typeface="Arial" panose="020B0604020202020204" pitchFamily="34" charset="0"/>
                        </a:rPr>
                        <a:t>Palvelutyytyväisyyskysely</a:t>
                      </a:r>
                      <a:r>
                        <a:rPr lang="fi-FI" sz="800" b="0" i="0" u="none" strike="noStrike" baseline="0" dirty="0" smtClean="0">
                          <a:solidFill>
                            <a:srgbClr val="4D4B39"/>
                          </a:solidFill>
                          <a:effectLst/>
                          <a:latin typeface="Arial" panose="020B0604020202020204" pitchFamily="34" charset="0"/>
                        </a:rPr>
                        <a:t> (ei kysytä tällä hetkellä)</a:t>
                      </a:r>
                      <a:endParaRPr lang="fi-FI" sz="800" b="0" i="0" u="none" strike="noStrike" dirty="0">
                        <a:solidFill>
                          <a:srgbClr val="4D4B39"/>
                        </a:solidFill>
                        <a:effectLst/>
                        <a:latin typeface="Arial" panose="020B0604020202020204" pitchFamily="34" charset="0"/>
                      </a:endParaRPr>
                    </a:p>
                  </a:txBody>
                  <a:tcPr marL="72000" marR="0" marT="0" marB="0" anchor="ctr">
                    <a:solidFill>
                      <a:schemeClr val="tx2">
                        <a:lumMod val="40000"/>
                        <a:lumOff val="60000"/>
                      </a:schemeClr>
                    </a:solidFill>
                  </a:tcPr>
                </a:tc>
                <a:tc>
                  <a:txBody>
                    <a:bodyPr/>
                    <a:lstStyle/>
                    <a:p>
                      <a:pPr algn="ctr" fontAlgn="ctr"/>
                      <a:endParaRPr lang="fi-FI" sz="800" b="0" i="0" u="none" strike="noStrike" dirty="0">
                        <a:solidFill>
                          <a:srgbClr val="4D4B39"/>
                        </a:solidFill>
                        <a:effectLst/>
                        <a:latin typeface="Arial" panose="020B0604020202020204" pitchFamily="34" charset="0"/>
                      </a:endParaRPr>
                    </a:p>
                  </a:txBody>
                  <a:tcPr marL="72000" marR="0" marT="0" marB="0" anchor="ctr">
                    <a:solidFill>
                      <a:schemeClr val="tx2">
                        <a:lumMod val="40000"/>
                        <a:lumOff val="60000"/>
                      </a:schemeClr>
                    </a:solidFill>
                  </a:tcPr>
                </a:tc>
              </a:tr>
              <a:tr h="268922">
                <a:tc vMerge="1">
                  <a:txBody>
                    <a:bodyPr/>
                    <a:lstStyle/>
                    <a:p>
                      <a:pPr algn="l" fontAlgn="ctr"/>
                      <a:endParaRPr lang="fi-FI" sz="800" b="0" i="0" u="none" strike="noStrike" dirty="0">
                        <a:solidFill>
                          <a:srgbClr val="4D4B39"/>
                        </a:solidFill>
                        <a:effectLst/>
                        <a:latin typeface="Arial" panose="020B0604020202020204" pitchFamily="34" charset="0"/>
                      </a:endParaRPr>
                    </a:p>
                  </a:txBody>
                  <a:tcPr marL="72000" marR="0" marT="0" marB="0" anchor="ctr"/>
                </a:tc>
                <a:tc>
                  <a:txBody>
                    <a:bodyPr/>
                    <a:lstStyle/>
                    <a:p>
                      <a:pPr algn="l" fontAlgn="ctr"/>
                      <a:r>
                        <a:rPr lang="fi-FI" sz="800" b="0" i="0" u="none" strike="noStrike" dirty="0" smtClean="0">
                          <a:solidFill>
                            <a:srgbClr val="4D4B39"/>
                          </a:solidFill>
                          <a:effectLst/>
                          <a:latin typeface="Arial" panose="020B0604020202020204" pitchFamily="34" charset="0"/>
                        </a:rPr>
                        <a:t>Henkilöstön arvio ELY-keskusten roolien ja vastuiden selkeydestä</a:t>
                      </a:r>
                      <a:endParaRPr lang="fi-FI" sz="800" b="0" i="0" u="none" strike="noStrike" dirty="0">
                        <a:solidFill>
                          <a:srgbClr val="4D4B39"/>
                        </a:solidFill>
                        <a:effectLst/>
                        <a:latin typeface="Arial" panose="020B0604020202020204" pitchFamily="34" charset="0"/>
                      </a:endParaRPr>
                    </a:p>
                  </a:txBody>
                  <a:tcPr marL="72000" marR="0" marT="0" marB="0" anchor="ctr">
                    <a:solidFill>
                      <a:schemeClr val="tx2">
                        <a:lumMod val="40000"/>
                        <a:lumOff val="60000"/>
                      </a:schemeClr>
                    </a:solidFill>
                  </a:tcPr>
                </a:tc>
                <a:tc>
                  <a:txBody>
                    <a:bodyPr/>
                    <a:lstStyle/>
                    <a:p>
                      <a:pPr algn="l" fontAlgn="ctr"/>
                      <a:r>
                        <a:rPr lang="fi-FI" sz="800" b="0" i="0" u="none" strike="noStrike" dirty="0" smtClean="0">
                          <a:solidFill>
                            <a:srgbClr val="4D4B39"/>
                          </a:solidFill>
                          <a:effectLst/>
                          <a:latin typeface="Arial" panose="020B0604020202020204" pitchFamily="34" charset="0"/>
                        </a:rPr>
                        <a:t>Asteikko</a:t>
                      </a:r>
                      <a:endParaRPr lang="fi-FI" sz="800" b="0" i="0" u="none" strike="noStrike" dirty="0">
                        <a:solidFill>
                          <a:srgbClr val="4D4B39"/>
                        </a:solidFill>
                        <a:effectLst/>
                        <a:latin typeface="Arial" panose="020B0604020202020204" pitchFamily="34" charset="0"/>
                      </a:endParaRPr>
                    </a:p>
                  </a:txBody>
                  <a:tcPr marL="72000" marR="0" marT="0" marB="0" anchor="ctr">
                    <a:solidFill>
                      <a:schemeClr val="tx2">
                        <a:lumMod val="40000"/>
                        <a:lumOff val="60000"/>
                      </a:schemeClr>
                    </a:solidFill>
                  </a:tcPr>
                </a:tc>
                <a:tc>
                  <a:txBody>
                    <a:bodyPr/>
                    <a:lstStyle/>
                    <a:p>
                      <a:pPr algn="l" fontAlgn="ctr"/>
                      <a:r>
                        <a:rPr lang="fi-FI" sz="800" b="0" i="0" u="none" strike="noStrike" dirty="0" smtClean="0">
                          <a:solidFill>
                            <a:srgbClr val="4D4B39"/>
                          </a:solidFill>
                          <a:effectLst/>
                          <a:latin typeface="Arial" panose="020B0604020202020204" pitchFamily="34" charset="0"/>
                        </a:rPr>
                        <a:t>VM-barometri (ei kysytä tällä hetkellä)</a:t>
                      </a:r>
                      <a:endParaRPr lang="fi-FI" sz="800" b="0" i="0" u="none" strike="noStrike" dirty="0">
                        <a:solidFill>
                          <a:srgbClr val="4D4B39"/>
                        </a:solidFill>
                        <a:effectLst/>
                        <a:latin typeface="Arial" panose="020B0604020202020204" pitchFamily="34" charset="0"/>
                      </a:endParaRPr>
                    </a:p>
                  </a:txBody>
                  <a:tcPr marL="72000" marR="0" marT="0" marB="0" anchor="ctr">
                    <a:solidFill>
                      <a:schemeClr val="tx2">
                        <a:lumMod val="40000"/>
                        <a:lumOff val="60000"/>
                      </a:schemeClr>
                    </a:solidFill>
                  </a:tcPr>
                </a:tc>
                <a:tc>
                  <a:txBody>
                    <a:bodyPr/>
                    <a:lstStyle/>
                    <a:p>
                      <a:pPr algn="ctr" fontAlgn="ctr"/>
                      <a:endParaRPr lang="fi-FI" sz="800" b="0" i="0" u="none" strike="noStrike" dirty="0">
                        <a:solidFill>
                          <a:srgbClr val="4D4B39"/>
                        </a:solidFill>
                        <a:effectLst/>
                        <a:latin typeface="Arial" panose="020B0604020202020204" pitchFamily="34" charset="0"/>
                      </a:endParaRPr>
                    </a:p>
                  </a:txBody>
                  <a:tcPr marL="72000" marR="0" marT="0" marB="0" anchor="ctr">
                    <a:solidFill>
                      <a:schemeClr val="tx2">
                        <a:lumMod val="40000"/>
                        <a:lumOff val="60000"/>
                      </a:schemeClr>
                    </a:solidFill>
                  </a:tcPr>
                </a:tc>
              </a:tr>
              <a:tr h="268922">
                <a:tc vMerge="1">
                  <a:txBody>
                    <a:bodyPr/>
                    <a:lstStyle/>
                    <a:p>
                      <a:pPr algn="l" fontAlgn="ctr"/>
                      <a:endParaRPr lang="fi-FI" sz="800" b="0" i="0" u="none" strike="noStrike" dirty="0">
                        <a:solidFill>
                          <a:srgbClr val="FF0000"/>
                        </a:solidFill>
                        <a:effectLst/>
                        <a:latin typeface="Arial" panose="020B0604020202020204" pitchFamily="34" charset="0"/>
                      </a:endParaRPr>
                    </a:p>
                  </a:txBody>
                  <a:tcPr marL="72000" marR="0" marT="0" marB="0" anchor="ctr">
                    <a:solidFill>
                      <a:srgbClr val="E7E8ED"/>
                    </a:solidFill>
                  </a:tcPr>
                </a:tc>
                <a:tc>
                  <a:txBody>
                    <a:bodyPr/>
                    <a:lstStyle/>
                    <a:p>
                      <a:pPr marL="0" algn="l" defTabSz="914253" rtl="0" eaLnBrk="1" fontAlgn="ctr" latinLnBrk="0" hangingPunct="1"/>
                      <a:r>
                        <a:rPr lang="fi-FI" sz="800" b="0" i="0" u="none" strike="noStrike" kern="1200" dirty="0" smtClean="0">
                          <a:solidFill>
                            <a:srgbClr val="4D4B39"/>
                          </a:solidFill>
                          <a:effectLst/>
                          <a:latin typeface="Arial" panose="020B0604020202020204" pitchFamily="34" charset="0"/>
                          <a:ea typeface="+mn-ea"/>
                          <a:cs typeface="+mn-cs"/>
                        </a:rPr>
                        <a:t>Palvelutapahtumat sähköisessä</a:t>
                      </a:r>
                      <a:r>
                        <a:rPr lang="fi-FI" sz="800" b="0" i="0" u="none" strike="noStrike" kern="1200" baseline="0" dirty="0" smtClean="0">
                          <a:solidFill>
                            <a:srgbClr val="4D4B39"/>
                          </a:solidFill>
                          <a:effectLst/>
                          <a:latin typeface="Arial" panose="020B0604020202020204" pitchFamily="34" charset="0"/>
                          <a:ea typeface="+mn-ea"/>
                          <a:cs typeface="+mn-cs"/>
                        </a:rPr>
                        <a:t> </a:t>
                      </a:r>
                      <a:r>
                        <a:rPr lang="fi-FI" sz="800" b="0" i="0" u="none" strike="noStrike" kern="1200" dirty="0" smtClean="0">
                          <a:solidFill>
                            <a:srgbClr val="4D4B39"/>
                          </a:solidFill>
                          <a:effectLst/>
                          <a:latin typeface="Arial" panose="020B0604020202020204" pitchFamily="34" charset="0"/>
                          <a:ea typeface="+mn-ea"/>
                          <a:cs typeface="+mn-cs"/>
                        </a:rPr>
                        <a:t>kanavassa</a:t>
                      </a:r>
                      <a:endParaRPr lang="fi-FI" sz="800" b="0" i="0" u="none" strike="noStrike" kern="1200" dirty="0">
                        <a:solidFill>
                          <a:srgbClr val="4D4B39"/>
                        </a:solidFill>
                        <a:effectLst/>
                        <a:latin typeface="Arial" panose="020B0604020202020204" pitchFamily="34" charset="0"/>
                        <a:ea typeface="+mn-ea"/>
                        <a:cs typeface="+mn-cs"/>
                      </a:endParaRPr>
                    </a:p>
                  </a:txBody>
                  <a:tcPr marL="72000" anchor="ctr">
                    <a:solidFill>
                      <a:schemeClr val="tx2">
                        <a:lumMod val="40000"/>
                        <a:lumOff val="60000"/>
                      </a:schemeClr>
                    </a:solidFill>
                  </a:tcPr>
                </a:tc>
                <a:tc>
                  <a:txBody>
                    <a:bodyPr/>
                    <a:lstStyle/>
                    <a:p>
                      <a:pPr marL="0" algn="l" defTabSz="914253" rtl="0" eaLnBrk="1" fontAlgn="ctr" latinLnBrk="0" hangingPunct="1"/>
                      <a:r>
                        <a:rPr lang="fi-FI" sz="800" b="0" i="0" u="none" strike="noStrike" kern="1200" dirty="0" smtClean="0">
                          <a:solidFill>
                            <a:srgbClr val="4D4B39"/>
                          </a:solidFill>
                          <a:effectLst/>
                          <a:latin typeface="Arial" panose="020B0604020202020204" pitchFamily="34" charset="0"/>
                          <a:ea typeface="+mn-ea"/>
                          <a:cs typeface="+mn-cs"/>
                        </a:rPr>
                        <a:t>Lukumäärä</a:t>
                      </a:r>
                      <a:endParaRPr lang="fi-FI" sz="800" b="0" i="0" u="none" strike="noStrike" kern="1200" dirty="0">
                        <a:solidFill>
                          <a:srgbClr val="4D4B39"/>
                        </a:solidFill>
                        <a:effectLst/>
                        <a:latin typeface="Arial" panose="020B0604020202020204" pitchFamily="34" charset="0"/>
                        <a:ea typeface="+mn-ea"/>
                        <a:cs typeface="+mn-cs"/>
                      </a:endParaRPr>
                    </a:p>
                  </a:txBody>
                  <a:tcPr marL="72000" anchor="ctr">
                    <a:solidFill>
                      <a:schemeClr val="tx2">
                        <a:lumMod val="40000"/>
                        <a:lumOff val="60000"/>
                      </a:schemeClr>
                    </a:solidFill>
                  </a:tcPr>
                </a:tc>
                <a:tc>
                  <a:txBody>
                    <a:bodyPr/>
                    <a:lstStyle/>
                    <a:p>
                      <a:pPr marL="0" algn="l" defTabSz="914253" rtl="0" eaLnBrk="1" fontAlgn="ctr" latinLnBrk="0" hangingPunct="1"/>
                      <a:r>
                        <a:rPr lang="fi-FI" sz="800" b="0" i="0" u="none" strike="noStrike" kern="1200" dirty="0">
                          <a:solidFill>
                            <a:srgbClr val="4D4B39"/>
                          </a:solidFill>
                          <a:effectLst/>
                          <a:latin typeface="Arial" panose="020B0604020202020204" pitchFamily="34" charset="0"/>
                          <a:ea typeface="+mn-ea"/>
                          <a:cs typeface="+mn-cs"/>
                        </a:rPr>
                        <a:t> </a:t>
                      </a:r>
                      <a:r>
                        <a:rPr lang="fi-FI" sz="800" b="0" i="0" u="none" strike="noStrike" kern="1200" dirty="0" smtClean="0">
                          <a:solidFill>
                            <a:srgbClr val="4D4B39"/>
                          </a:solidFill>
                          <a:effectLst/>
                          <a:latin typeface="Arial" panose="020B0604020202020204" pitchFamily="34" charset="0"/>
                          <a:ea typeface="+mn-ea"/>
                          <a:cs typeface="+mn-cs"/>
                        </a:rPr>
                        <a:t>?</a:t>
                      </a:r>
                      <a:endParaRPr lang="fi-FI" sz="800" b="0" i="0" u="none" strike="noStrike" kern="1200" dirty="0">
                        <a:solidFill>
                          <a:srgbClr val="4D4B39"/>
                        </a:solidFill>
                        <a:effectLst/>
                        <a:latin typeface="Arial" panose="020B0604020202020204" pitchFamily="34" charset="0"/>
                        <a:ea typeface="+mn-ea"/>
                        <a:cs typeface="+mn-cs"/>
                      </a:endParaRPr>
                    </a:p>
                  </a:txBody>
                  <a:tcPr marL="72000" marR="0" marT="0" marB="0" anchor="ctr">
                    <a:solidFill>
                      <a:schemeClr val="tx2">
                        <a:lumMod val="40000"/>
                        <a:lumOff val="60000"/>
                      </a:schemeClr>
                    </a:solidFill>
                  </a:tcPr>
                </a:tc>
                <a:tc>
                  <a:txBody>
                    <a:bodyPr/>
                    <a:lstStyle/>
                    <a:p>
                      <a:pPr marL="0" algn="ctr" defTabSz="914253" rtl="0" eaLnBrk="1" fontAlgn="ctr" latinLnBrk="0" hangingPunct="1"/>
                      <a:endParaRPr lang="fi-FI" sz="800" b="0" i="0" u="none" strike="noStrike" kern="1200" dirty="0">
                        <a:solidFill>
                          <a:srgbClr val="4D4B39"/>
                        </a:solidFill>
                        <a:effectLst/>
                        <a:latin typeface="Arial" panose="020B0604020202020204" pitchFamily="34" charset="0"/>
                        <a:ea typeface="+mn-ea"/>
                        <a:cs typeface="+mn-cs"/>
                      </a:endParaRPr>
                    </a:p>
                  </a:txBody>
                  <a:tcPr marL="72000" marR="0" marT="0" marB="0" anchor="ctr">
                    <a:solidFill>
                      <a:schemeClr val="tx2">
                        <a:lumMod val="40000"/>
                        <a:lumOff val="60000"/>
                      </a:schemeClr>
                    </a:solidFill>
                  </a:tcPr>
                </a:tc>
              </a:tr>
              <a:tr h="268922">
                <a:tc rowSpan="2">
                  <a:txBody>
                    <a:bodyPr/>
                    <a:lstStyle/>
                    <a:p>
                      <a:pPr algn="l" fontAlgn="ctr"/>
                      <a:r>
                        <a:rPr lang="fi-FI" sz="800" b="0" i="0" u="none" strike="noStrike" dirty="0" smtClean="0">
                          <a:solidFill>
                            <a:srgbClr val="4D4B39"/>
                          </a:solidFill>
                          <a:effectLst/>
                          <a:latin typeface="Arial" panose="020B0604020202020204" pitchFamily="34" charset="0"/>
                        </a:rPr>
                        <a:t>Yhteistyössä vaikuttavasti kohdennetut kehityspanokset</a:t>
                      </a:r>
                      <a:endParaRPr lang="fi-FI" sz="800" b="0" i="0" u="none" strike="noStrike" dirty="0">
                        <a:solidFill>
                          <a:srgbClr val="4D4B39"/>
                        </a:solidFill>
                        <a:effectLst/>
                        <a:latin typeface="Arial" panose="020B0604020202020204" pitchFamily="34" charset="0"/>
                      </a:endParaRPr>
                    </a:p>
                  </a:txBody>
                  <a:tcPr marL="72000" marR="0" marT="0" marB="0" anchor="ctr">
                    <a:solidFill>
                      <a:schemeClr val="bg1">
                        <a:lumMod val="95000"/>
                      </a:schemeClr>
                    </a:solidFill>
                  </a:tcPr>
                </a:tc>
                <a:tc>
                  <a:txBody>
                    <a:bodyPr/>
                    <a:lstStyle/>
                    <a:p>
                      <a:pPr marL="0" marR="0" indent="0" algn="l" defTabSz="914253" rtl="0" eaLnBrk="1" fontAlgn="ctr" latinLnBrk="0" hangingPunct="1">
                        <a:lnSpc>
                          <a:spcPct val="100000"/>
                        </a:lnSpc>
                        <a:spcBef>
                          <a:spcPts val="0"/>
                        </a:spcBef>
                        <a:spcAft>
                          <a:spcPts val="0"/>
                        </a:spcAft>
                        <a:buClrTx/>
                        <a:buSzTx/>
                        <a:buFontTx/>
                        <a:buNone/>
                        <a:tabLst/>
                        <a:defRPr/>
                      </a:pPr>
                      <a:r>
                        <a:rPr lang="fi-FI" sz="800" b="0" i="0" u="none" strike="noStrike" kern="1200" dirty="0" smtClean="0">
                          <a:solidFill>
                            <a:srgbClr val="4D4B39"/>
                          </a:solidFill>
                          <a:effectLst/>
                          <a:latin typeface="Arial" panose="020B0604020202020204" pitchFamily="34" charset="0"/>
                          <a:ea typeface="+mn-ea"/>
                          <a:cs typeface="+mn-cs"/>
                        </a:rPr>
                        <a:t>Mikä osuus kehityshankkeista yhteisiä?</a:t>
                      </a:r>
                      <a:endParaRPr lang="fi-FI" sz="800" b="0" i="0" u="none" strike="noStrike" kern="1200" dirty="0">
                        <a:solidFill>
                          <a:srgbClr val="4D4B39"/>
                        </a:solidFill>
                        <a:effectLst/>
                        <a:latin typeface="Arial" panose="020B0604020202020204" pitchFamily="34" charset="0"/>
                        <a:ea typeface="+mn-ea"/>
                        <a:cs typeface="+mn-cs"/>
                      </a:endParaRPr>
                    </a:p>
                  </a:txBody>
                  <a:tcPr marL="72000" marR="0" marT="0" marB="0" anchor="ctr">
                    <a:solidFill>
                      <a:srgbClr val="B6BF00">
                        <a:alpha val="60000"/>
                      </a:srgbClr>
                    </a:solidFill>
                  </a:tcPr>
                </a:tc>
                <a:tc>
                  <a:txBody>
                    <a:bodyPr/>
                    <a:lstStyle/>
                    <a:p>
                      <a:pPr marL="0" marR="0" indent="0" algn="l" defTabSz="914253" rtl="0" eaLnBrk="1" fontAlgn="ctr" latinLnBrk="0" hangingPunct="1">
                        <a:lnSpc>
                          <a:spcPct val="100000"/>
                        </a:lnSpc>
                        <a:spcBef>
                          <a:spcPts val="0"/>
                        </a:spcBef>
                        <a:spcAft>
                          <a:spcPts val="0"/>
                        </a:spcAft>
                        <a:buClrTx/>
                        <a:buSzTx/>
                        <a:buFontTx/>
                        <a:buNone/>
                        <a:tabLst/>
                        <a:defRPr/>
                      </a:pPr>
                      <a:r>
                        <a:rPr lang="fi-FI" sz="800" b="0" i="0" u="none" strike="noStrike" kern="1200" dirty="0" smtClean="0">
                          <a:solidFill>
                            <a:srgbClr val="4D4B39"/>
                          </a:solidFill>
                          <a:effectLst/>
                          <a:latin typeface="Arial" panose="020B0604020202020204" pitchFamily="34" charset="0"/>
                          <a:ea typeface="+mn-ea"/>
                          <a:cs typeface="+mn-cs"/>
                        </a:rPr>
                        <a:t>%-osuus</a:t>
                      </a:r>
                      <a:endParaRPr lang="fi-FI" sz="800" b="0" i="0" u="none" strike="noStrike" kern="1200" dirty="0">
                        <a:solidFill>
                          <a:srgbClr val="4D4B39"/>
                        </a:solidFill>
                        <a:effectLst/>
                        <a:latin typeface="Arial" panose="020B0604020202020204" pitchFamily="34" charset="0"/>
                        <a:ea typeface="+mn-ea"/>
                        <a:cs typeface="+mn-cs"/>
                      </a:endParaRPr>
                    </a:p>
                  </a:txBody>
                  <a:tcPr marL="72000" marR="0" marT="0" marB="0" anchor="ctr">
                    <a:solidFill>
                      <a:srgbClr val="B6BF00">
                        <a:alpha val="60000"/>
                      </a:srgbClr>
                    </a:solidFill>
                  </a:tcPr>
                </a:tc>
                <a:tc>
                  <a:txBody>
                    <a:bodyPr/>
                    <a:lstStyle/>
                    <a:p>
                      <a:pPr marL="0" marR="0" indent="0" algn="l" defTabSz="914253" rtl="0" eaLnBrk="1" fontAlgn="ctr" latinLnBrk="0" hangingPunct="1">
                        <a:lnSpc>
                          <a:spcPct val="100000"/>
                        </a:lnSpc>
                        <a:spcBef>
                          <a:spcPts val="0"/>
                        </a:spcBef>
                        <a:spcAft>
                          <a:spcPts val="0"/>
                        </a:spcAft>
                        <a:buClrTx/>
                        <a:buSzTx/>
                        <a:buFontTx/>
                        <a:buNone/>
                        <a:tabLst/>
                        <a:defRPr/>
                      </a:pPr>
                      <a:r>
                        <a:rPr lang="fi-FI" sz="800" b="0" i="0" u="none" strike="noStrike" kern="1200" dirty="0" smtClean="0">
                          <a:solidFill>
                            <a:srgbClr val="4D4B39"/>
                          </a:solidFill>
                          <a:effectLst/>
                          <a:latin typeface="Arial" panose="020B0604020202020204" pitchFamily="34" charset="0"/>
                          <a:ea typeface="+mn-ea"/>
                          <a:cs typeface="+mn-cs"/>
                        </a:rPr>
                        <a:t>KEHA</a:t>
                      </a:r>
                      <a:endParaRPr lang="fi-FI" sz="800" b="0" i="0" u="none" strike="noStrike" kern="1200" dirty="0">
                        <a:solidFill>
                          <a:srgbClr val="4D4B39"/>
                        </a:solidFill>
                        <a:effectLst/>
                        <a:latin typeface="Arial" panose="020B0604020202020204" pitchFamily="34" charset="0"/>
                        <a:ea typeface="+mn-ea"/>
                        <a:cs typeface="+mn-cs"/>
                      </a:endParaRPr>
                    </a:p>
                  </a:txBody>
                  <a:tcPr marL="72000" marR="0" marT="0" marB="0" anchor="ctr">
                    <a:solidFill>
                      <a:srgbClr val="B6BF00">
                        <a:alpha val="60000"/>
                      </a:srgbClr>
                    </a:solidFill>
                  </a:tcPr>
                </a:tc>
                <a:tc>
                  <a:txBody>
                    <a:bodyPr/>
                    <a:lstStyle/>
                    <a:p>
                      <a:pPr marL="0" marR="0" indent="0" algn="l" defTabSz="914253" rtl="0" eaLnBrk="1" fontAlgn="ctr" latinLnBrk="0" hangingPunct="1">
                        <a:lnSpc>
                          <a:spcPct val="100000"/>
                        </a:lnSpc>
                        <a:spcBef>
                          <a:spcPts val="0"/>
                        </a:spcBef>
                        <a:spcAft>
                          <a:spcPts val="0"/>
                        </a:spcAft>
                        <a:buClrTx/>
                        <a:buSzTx/>
                        <a:buFontTx/>
                        <a:buNone/>
                        <a:tabLst/>
                        <a:defRPr/>
                      </a:pPr>
                      <a:endParaRPr lang="fi-FI" sz="800" b="0" i="0" u="none" strike="noStrike" kern="1200" dirty="0">
                        <a:solidFill>
                          <a:srgbClr val="4D4B39"/>
                        </a:solidFill>
                        <a:effectLst/>
                        <a:latin typeface="Arial" panose="020B0604020202020204" pitchFamily="34" charset="0"/>
                        <a:ea typeface="+mn-ea"/>
                        <a:cs typeface="+mn-cs"/>
                      </a:endParaRPr>
                    </a:p>
                  </a:txBody>
                  <a:tcPr marL="72000" marR="0" marT="0" marB="0" anchor="ctr">
                    <a:solidFill>
                      <a:srgbClr val="B6BF00">
                        <a:alpha val="60000"/>
                      </a:srgbClr>
                    </a:solidFill>
                  </a:tcPr>
                </a:tc>
              </a:tr>
              <a:tr h="268922">
                <a:tc vMerge="1">
                  <a:txBody>
                    <a:bodyPr/>
                    <a:lstStyle/>
                    <a:p>
                      <a:pPr algn="l" fontAlgn="ctr"/>
                      <a:endParaRPr lang="fi-FI" sz="800" b="0" i="0" u="none" strike="noStrike" dirty="0">
                        <a:solidFill>
                          <a:srgbClr val="4D4B39"/>
                        </a:solidFill>
                        <a:effectLst/>
                        <a:latin typeface="Arial" panose="020B0604020202020204" pitchFamily="34" charset="0"/>
                      </a:endParaRPr>
                    </a:p>
                  </a:txBody>
                  <a:tcPr marL="72000" marR="0" marT="0" marB="0" anchor="ctr">
                    <a:solidFill>
                      <a:srgbClr val="CBCED9"/>
                    </a:solidFill>
                  </a:tcPr>
                </a:tc>
                <a:tc>
                  <a:txBody>
                    <a:bodyPr/>
                    <a:lstStyle/>
                    <a:p>
                      <a:pPr marL="0" marR="0" indent="0" algn="l" defTabSz="914253" rtl="0" eaLnBrk="1" fontAlgn="ctr" latinLnBrk="0" hangingPunct="1">
                        <a:lnSpc>
                          <a:spcPct val="100000"/>
                        </a:lnSpc>
                        <a:spcBef>
                          <a:spcPts val="0"/>
                        </a:spcBef>
                        <a:spcAft>
                          <a:spcPts val="0"/>
                        </a:spcAft>
                        <a:buClrTx/>
                        <a:buSzTx/>
                        <a:buFontTx/>
                        <a:buNone/>
                        <a:tabLst/>
                        <a:defRPr/>
                      </a:pPr>
                      <a:r>
                        <a:rPr lang="fi-FI" sz="800" b="0" i="0" u="none" strike="noStrike" kern="1200" dirty="0" smtClean="0">
                          <a:solidFill>
                            <a:srgbClr val="4D4B39"/>
                          </a:solidFill>
                          <a:effectLst/>
                          <a:latin typeface="Arial" panose="020B0604020202020204" pitchFamily="34" charset="0"/>
                          <a:ea typeface="+mn-ea"/>
                          <a:cs typeface="+mn-cs"/>
                        </a:rPr>
                        <a:t>Kehityshankkeiden yhteenlaskettu säästöpotentiaali</a:t>
                      </a:r>
                      <a:endParaRPr lang="fi-FI" sz="800" b="0" i="0" u="none" strike="noStrike" kern="1200" dirty="0">
                        <a:solidFill>
                          <a:srgbClr val="4D4B39"/>
                        </a:solidFill>
                        <a:effectLst/>
                        <a:latin typeface="Arial" panose="020B0604020202020204" pitchFamily="34" charset="0"/>
                        <a:ea typeface="+mn-ea"/>
                        <a:cs typeface="+mn-cs"/>
                      </a:endParaRPr>
                    </a:p>
                  </a:txBody>
                  <a:tcPr marL="72000" marR="0" marT="0" marB="0" anchor="ctr">
                    <a:solidFill>
                      <a:srgbClr val="B6BF00">
                        <a:alpha val="60000"/>
                      </a:srgbClr>
                    </a:solidFill>
                  </a:tcPr>
                </a:tc>
                <a:tc>
                  <a:txBody>
                    <a:bodyPr/>
                    <a:lstStyle/>
                    <a:p>
                      <a:pPr marL="0" marR="0" indent="0" algn="l" defTabSz="914253" rtl="0" eaLnBrk="1" fontAlgn="ctr" latinLnBrk="0" hangingPunct="1">
                        <a:lnSpc>
                          <a:spcPct val="100000"/>
                        </a:lnSpc>
                        <a:spcBef>
                          <a:spcPts val="0"/>
                        </a:spcBef>
                        <a:spcAft>
                          <a:spcPts val="0"/>
                        </a:spcAft>
                        <a:buClrTx/>
                        <a:buSzTx/>
                        <a:buFontTx/>
                        <a:buNone/>
                        <a:tabLst/>
                        <a:defRPr/>
                      </a:pPr>
                      <a:r>
                        <a:rPr lang="fi-FI" sz="800" b="0" i="0" u="none" strike="noStrike" kern="1200" dirty="0" smtClean="0">
                          <a:solidFill>
                            <a:srgbClr val="4D4B39"/>
                          </a:solidFill>
                          <a:effectLst/>
                          <a:latin typeface="Arial" panose="020B0604020202020204" pitchFamily="34" charset="0"/>
                          <a:ea typeface="+mn-ea"/>
                          <a:cs typeface="+mn-cs"/>
                        </a:rPr>
                        <a:t>Henkilö-työvuosia</a:t>
                      </a:r>
                    </a:p>
                  </a:txBody>
                  <a:tcPr marL="72000" marR="0" marT="0" marB="0" anchor="ctr">
                    <a:solidFill>
                      <a:srgbClr val="B6BF00">
                        <a:alpha val="60000"/>
                      </a:srgbClr>
                    </a:solidFill>
                  </a:tcPr>
                </a:tc>
                <a:tc>
                  <a:txBody>
                    <a:bodyPr/>
                    <a:lstStyle/>
                    <a:p>
                      <a:pPr marL="0" marR="0" indent="0" algn="l" defTabSz="914253" rtl="0" eaLnBrk="1" fontAlgn="ctr" latinLnBrk="0" hangingPunct="1">
                        <a:lnSpc>
                          <a:spcPct val="100000"/>
                        </a:lnSpc>
                        <a:spcBef>
                          <a:spcPts val="0"/>
                        </a:spcBef>
                        <a:spcAft>
                          <a:spcPts val="0"/>
                        </a:spcAft>
                        <a:buClrTx/>
                        <a:buSzTx/>
                        <a:buFontTx/>
                        <a:buNone/>
                        <a:tabLst/>
                        <a:defRPr/>
                      </a:pPr>
                      <a:r>
                        <a:rPr lang="fi-FI" sz="800" b="0" i="0" u="none" strike="noStrike" kern="1200" dirty="0" smtClean="0">
                          <a:solidFill>
                            <a:srgbClr val="4D4B39"/>
                          </a:solidFill>
                          <a:effectLst/>
                          <a:latin typeface="Arial" panose="020B0604020202020204" pitchFamily="34" charset="0"/>
                          <a:ea typeface="+mn-ea"/>
                          <a:cs typeface="+mn-cs"/>
                        </a:rPr>
                        <a:t>HTV-seuranta</a:t>
                      </a:r>
                      <a:endParaRPr lang="fi-FI" sz="800" b="0" i="0" u="none" strike="noStrike" kern="1200" dirty="0">
                        <a:solidFill>
                          <a:srgbClr val="4D4B39"/>
                        </a:solidFill>
                        <a:effectLst/>
                        <a:latin typeface="Arial" panose="020B0604020202020204" pitchFamily="34" charset="0"/>
                        <a:ea typeface="+mn-ea"/>
                        <a:cs typeface="+mn-cs"/>
                      </a:endParaRPr>
                    </a:p>
                  </a:txBody>
                  <a:tcPr marL="72000" marR="0" marT="0" marB="0" anchor="ctr">
                    <a:solidFill>
                      <a:srgbClr val="B6BF00">
                        <a:alpha val="60000"/>
                      </a:srgbClr>
                    </a:solidFill>
                  </a:tcPr>
                </a:tc>
                <a:tc>
                  <a:txBody>
                    <a:bodyPr/>
                    <a:lstStyle/>
                    <a:p>
                      <a:pPr marL="0" marR="0" indent="0" algn="l" defTabSz="914253" rtl="0" eaLnBrk="1" fontAlgn="ctr" latinLnBrk="0" hangingPunct="1">
                        <a:lnSpc>
                          <a:spcPct val="100000"/>
                        </a:lnSpc>
                        <a:spcBef>
                          <a:spcPts val="0"/>
                        </a:spcBef>
                        <a:spcAft>
                          <a:spcPts val="0"/>
                        </a:spcAft>
                        <a:buClrTx/>
                        <a:buSzTx/>
                        <a:buFontTx/>
                        <a:buNone/>
                        <a:tabLst/>
                        <a:defRPr/>
                      </a:pPr>
                      <a:endParaRPr lang="fi-FI" sz="800" b="0" i="0" u="none" strike="noStrike" kern="1200" dirty="0">
                        <a:solidFill>
                          <a:srgbClr val="4D4B39"/>
                        </a:solidFill>
                        <a:effectLst/>
                        <a:latin typeface="Arial" panose="020B0604020202020204" pitchFamily="34" charset="0"/>
                        <a:ea typeface="+mn-ea"/>
                        <a:cs typeface="+mn-cs"/>
                      </a:endParaRPr>
                    </a:p>
                  </a:txBody>
                  <a:tcPr marL="72000" marR="0" marT="0" marB="0" anchor="ctr">
                    <a:solidFill>
                      <a:srgbClr val="B6BF00">
                        <a:alpha val="60000"/>
                      </a:srgbClr>
                    </a:solidFill>
                  </a:tcPr>
                </a:tc>
              </a:tr>
              <a:tr h="268922">
                <a:tc rowSpan="3">
                  <a:txBody>
                    <a:bodyPr/>
                    <a:lstStyle/>
                    <a:p>
                      <a:pPr marL="0" algn="l" defTabSz="914253" rtl="0" eaLnBrk="1" fontAlgn="ctr" latinLnBrk="0" hangingPunct="1"/>
                      <a:r>
                        <a:rPr lang="fi-FI" sz="800" b="0" i="0" u="none" strike="noStrike" kern="1200" dirty="0" smtClean="0">
                          <a:solidFill>
                            <a:srgbClr val="4D4B39"/>
                          </a:solidFill>
                          <a:effectLst/>
                          <a:latin typeface="Arial" panose="020B0604020202020204" pitchFamily="34" charset="0"/>
                          <a:ea typeface="+mn-ea"/>
                          <a:cs typeface="+mn-cs"/>
                        </a:rPr>
                        <a:t>Tuotetaan arvoa lisääviä palveluita, joista asiakkaat ovat valmiita maksamaan</a:t>
                      </a:r>
                    </a:p>
                  </a:txBody>
                  <a:tcPr marL="72000" anchor="ctr">
                    <a:solidFill>
                      <a:schemeClr val="bg1">
                        <a:lumMod val="95000"/>
                      </a:schemeClr>
                    </a:solidFill>
                  </a:tcPr>
                </a:tc>
                <a:tc>
                  <a:txBody>
                    <a:bodyPr/>
                    <a:lstStyle/>
                    <a:p>
                      <a:pPr marL="0" marR="0" indent="0" algn="l" defTabSz="914253" rtl="0" eaLnBrk="1" fontAlgn="ctr" latinLnBrk="0" hangingPunct="1">
                        <a:lnSpc>
                          <a:spcPct val="100000"/>
                        </a:lnSpc>
                        <a:spcBef>
                          <a:spcPts val="0"/>
                        </a:spcBef>
                        <a:spcAft>
                          <a:spcPts val="0"/>
                        </a:spcAft>
                        <a:buClrTx/>
                        <a:buSzTx/>
                        <a:buFontTx/>
                        <a:buNone/>
                        <a:tabLst/>
                        <a:defRPr/>
                      </a:pPr>
                      <a:r>
                        <a:rPr lang="fi-FI" sz="800" b="0" i="0" u="none" strike="noStrike" kern="1200" dirty="0" smtClean="0">
                          <a:solidFill>
                            <a:srgbClr val="4D4B39"/>
                          </a:solidFill>
                          <a:effectLst/>
                          <a:latin typeface="Arial" panose="020B0604020202020204" pitchFamily="34" charset="0"/>
                          <a:ea typeface="+mn-ea"/>
                          <a:cs typeface="+mn-cs"/>
                        </a:rPr>
                        <a:t>Kustannukset palveltua asiakasta tai tuotettua suoritetta kohden</a:t>
                      </a:r>
                      <a:endParaRPr lang="fi-FI" sz="800" b="0" i="0" u="none" strike="noStrike" kern="1200" dirty="0">
                        <a:solidFill>
                          <a:srgbClr val="4D4B39"/>
                        </a:solidFill>
                        <a:effectLst/>
                        <a:latin typeface="Arial" panose="020B0604020202020204" pitchFamily="34" charset="0"/>
                        <a:ea typeface="+mn-ea"/>
                        <a:cs typeface="+mn-cs"/>
                      </a:endParaRPr>
                    </a:p>
                  </a:txBody>
                  <a:tcPr marL="72000" anchor="ctr">
                    <a:solidFill>
                      <a:srgbClr val="B6BF00">
                        <a:alpha val="60000"/>
                      </a:srgbClr>
                    </a:solidFill>
                  </a:tcPr>
                </a:tc>
                <a:tc>
                  <a:txBody>
                    <a:bodyPr/>
                    <a:lstStyle/>
                    <a:p>
                      <a:pPr marL="0" marR="0" indent="0" algn="l" defTabSz="914253" rtl="0" eaLnBrk="1" fontAlgn="ctr" latinLnBrk="0" hangingPunct="1">
                        <a:lnSpc>
                          <a:spcPct val="100000"/>
                        </a:lnSpc>
                        <a:spcBef>
                          <a:spcPts val="0"/>
                        </a:spcBef>
                        <a:spcAft>
                          <a:spcPts val="0"/>
                        </a:spcAft>
                        <a:buClrTx/>
                        <a:buSzTx/>
                        <a:buFontTx/>
                        <a:buNone/>
                        <a:tabLst/>
                        <a:defRPr/>
                      </a:pPr>
                      <a:r>
                        <a:rPr lang="fi-FI" sz="800" b="0" i="0" u="none" strike="noStrike" kern="1200" dirty="0" smtClean="0">
                          <a:solidFill>
                            <a:srgbClr val="4D4B39"/>
                          </a:solidFill>
                          <a:effectLst/>
                          <a:latin typeface="Arial" panose="020B0604020202020204" pitchFamily="34" charset="0"/>
                          <a:ea typeface="+mn-ea"/>
                          <a:cs typeface="+mn-cs"/>
                        </a:rPr>
                        <a:t>EUR / Suorite</a:t>
                      </a:r>
                      <a:endParaRPr lang="fi-FI" sz="800" b="0" i="0" u="none" strike="noStrike" kern="1200" dirty="0">
                        <a:solidFill>
                          <a:srgbClr val="4D4B39"/>
                        </a:solidFill>
                        <a:effectLst/>
                        <a:latin typeface="Arial" panose="020B0604020202020204" pitchFamily="34" charset="0"/>
                        <a:ea typeface="+mn-ea"/>
                        <a:cs typeface="+mn-cs"/>
                      </a:endParaRPr>
                    </a:p>
                  </a:txBody>
                  <a:tcPr marL="72000" anchor="ctr">
                    <a:solidFill>
                      <a:srgbClr val="B6BF00">
                        <a:alpha val="60000"/>
                      </a:srgbClr>
                    </a:solidFill>
                  </a:tcPr>
                </a:tc>
                <a:tc>
                  <a:txBody>
                    <a:bodyPr/>
                    <a:lstStyle/>
                    <a:p>
                      <a:pPr marL="0" marR="0" indent="0" algn="l" defTabSz="914253" rtl="0" eaLnBrk="1" fontAlgn="ctr" latinLnBrk="0" hangingPunct="1">
                        <a:lnSpc>
                          <a:spcPct val="100000"/>
                        </a:lnSpc>
                        <a:spcBef>
                          <a:spcPts val="0"/>
                        </a:spcBef>
                        <a:spcAft>
                          <a:spcPts val="0"/>
                        </a:spcAft>
                        <a:buClrTx/>
                        <a:buSzTx/>
                        <a:buFontTx/>
                        <a:buNone/>
                        <a:tabLst/>
                        <a:defRPr/>
                      </a:pPr>
                      <a:r>
                        <a:rPr lang="fi-FI" sz="800" b="0" i="0" u="none" strike="noStrike" kern="1200" dirty="0" smtClean="0">
                          <a:solidFill>
                            <a:srgbClr val="4D4B39"/>
                          </a:solidFill>
                          <a:effectLst/>
                          <a:latin typeface="Arial" panose="020B0604020202020204" pitchFamily="34" charset="0"/>
                          <a:ea typeface="+mn-ea"/>
                          <a:cs typeface="+mn-cs"/>
                        </a:rPr>
                        <a:t>ELY-keskusten tilinpäätökset</a:t>
                      </a:r>
                    </a:p>
                  </a:txBody>
                  <a:tcPr marL="72000" marR="0" marT="0" marB="0" anchor="ctr">
                    <a:solidFill>
                      <a:srgbClr val="B6BF00">
                        <a:alpha val="60000"/>
                      </a:srgbClr>
                    </a:solidFill>
                  </a:tcPr>
                </a:tc>
                <a:tc>
                  <a:txBody>
                    <a:bodyPr/>
                    <a:lstStyle/>
                    <a:p>
                      <a:pPr marL="0" marR="0" indent="0" algn="ctr" defTabSz="914253" rtl="0" eaLnBrk="1" fontAlgn="ctr" latinLnBrk="0" hangingPunct="1">
                        <a:lnSpc>
                          <a:spcPct val="100000"/>
                        </a:lnSpc>
                        <a:spcBef>
                          <a:spcPts val="0"/>
                        </a:spcBef>
                        <a:spcAft>
                          <a:spcPts val="0"/>
                        </a:spcAft>
                        <a:buClrTx/>
                        <a:buSzTx/>
                        <a:buFontTx/>
                        <a:buNone/>
                        <a:tabLst/>
                        <a:defRPr/>
                      </a:pPr>
                      <a:r>
                        <a:rPr lang="fi-FI" sz="800" b="0" i="0" u="none" strike="noStrike" kern="1200" dirty="0" smtClean="0">
                          <a:solidFill>
                            <a:srgbClr val="4D4B39"/>
                          </a:solidFill>
                          <a:effectLst/>
                          <a:latin typeface="Arial" panose="020B0604020202020204" pitchFamily="34" charset="0"/>
                          <a:ea typeface="+mn-ea"/>
                          <a:cs typeface="+mn-cs"/>
                        </a:rPr>
                        <a:t>X</a:t>
                      </a:r>
                      <a:endParaRPr lang="fi-FI" sz="800" b="0" i="0" u="none" strike="noStrike" kern="1200" dirty="0">
                        <a:solidFill>
                          <a:srgbClr val="4D4B39"/>
                        </a:solidFill>
                        <a:effectLst/>
                        <a:latin typeface="Arial" panose="020B0604020202020204" pitchFamily="34" charset="0"/>
                        <a:ea typeface="+mn-ea"/>
                        <a:cs typeface="+mn-cs"/>
                      </a:endParaRPr>
                    </a:p>
                  </a:txBody>
                  <a:tcPr marL="72000" marR="0" marT="0" marB="0" anchor="ctr">
                    <a:solidFill>
                      <a:srgbClr val="B6BF00">
                        <a:alpha val="60000"/>
                      </a:srgbClr>
                    </a:solidFill>
                  </a:tcPr>
                </a:tc>
              </a:tr>
              <a:tr h="268922">
                <a:tc vMerge="1">
                  <a:txBody>
                    <a:bodyPr/>
                    <a:lstStyle/>
                    <a:p>
                      <a:endParaRPr lang="fi-FI" sz="1000" dirty="0">
                        <a:latin typeface="+mj-lt"/>
                      </a:endParaRPr>
                    </a:p>
                  </a:txBody>
                  <a:tcPr/>
                </a:tc>
                <a:tc>
                  <a:txBody>
                    <a:bodyPr/>
                    <a:lstStyle/>
                    <a:p>
                      <a:pPr marL="0" marR="0" indent="0" algn="l" defTabSz="914253" rtl="0" eaLnBrk="1" fontAlgn="ctr" latinLnBrk="0" hangingPunct="1">
                        <a:lnSpc>
                          <a:spcPct val="100000"/>
                        </a:lnSpc>
                        <a:spcBef>
                          <a:spcPts val="0"/>
                        </a:spcBef>
                        <a:spcAft>
                          <a:spcPts val="0"/>
                        </a:spcAft>
                        <a:buClrTx/>
                        <a:buSzTx/>
                        <a:buFontTx/>
                        <a:buNone/>
                        <a:tabLst/>
                        <a:defRPr/>
                      </a:pPr>
                      <a:r>
                        <a:rPr lang="fi-FI" sz="800" b="0" i="0" u="none" strike="noStrike" kern="1200" dirty="0" smtClean="0">
                          <a:solidFill>
                            <a:srgbClr val="4D4B39"/>
                          </a:solidFill>
                          <a:effectLst/>
                          <a:latin typeface="Arial" panose="020B0604020202020204" pitchFamily="34" charset="0"/>
                          <a:ea typeface="+mn-ea"/>
                          <a:cs typeface="+mn-cs"/>
                        </a:rPr>
                        <a:t>Asiantuntijan </a:t>
                      </a:r>
                      <a:r>
                        <a:rPr lang="fi-FI" sz="800" b="0" i="0" u="none" strike="noStrike" kern="1200" dirty="0">
                          <a:solidFill>
                            <a:srgbClr val="4D4B39"/>
                          </a:solidFill>
                          <a:effectLst/>
                          <a:latin typeface="Arial" panose="020B0604020202020204" pitchFamily="34" charset="0"/>
                          <a:ea typeface="+mn-ea"/>
                          <a:cs typeface="+mn-cs"/>
                        </a:rPr>
                        <a:t>mielipide asioinnin kuormittavuudesta, kysely</a:t>
                      </a:r>
                    </a:p>
                  </a:txBody>
                  <a:tcPr marL="72000" marR="0" marT="0" marB="0" anchor="ctr">
                    <a:solidFill>
                      <a:srgbClr val="B6BF00">
                        <a:alpha val="60000"/>
                      </a:srgbClr>
                    </a:solidFill>
                  </a:tcPr>
                </a:tc>
                <a:tc>
                  <a:txBody>
                    <a:bodyPr/>
                    <a:lstStyle/>
                    <a:p>
                      <a:pPr marL="0" marR="0" indent="0" algn="l" defTabSz="914253" rtl="0" eaLnBrk="1" fontAlgn="ctr" latinLnBrk="0" hangingPunct="1">
                        <a:lnSpc>
                          <a:spcPct val="100000"/>
                        </a:lnSpc>
                        <a:spcBef>
                          <a:spcPts val="0"/>
                        </a:spcBef>
                        <a:spcAft>
                          <a:spcPts val="0"/>
                        </a:spcAft>
                        <a:buClrTx/>
                        <a:buSzTx/>
                        <a:buFontTx/>
                        <a:buNone/>
                        <a:tabLst/>
                        <a:defRPr/>
                      </a:pPr>
                      <a:r>
                        <a:rPr lang="fi-FI" sz="800" b="0" i="0" u="none" strike="noStrike" kern="1200" dirty="0" smtClean="0">
                          <a:solidFill>
                            <a:srgbClr val="4D4B39"/>
                          </a:solidFill>
                          <a:effectLst/>
                          <a:latin typeface="Arial" panose="020B0604020202020204" pitchFamily="34" charset="0"/>
                          <a:ea typeface="+mn-ea"/>
                          <a:cs typeface="+mn-cs"/>
                        </a:rPr>
                        <a:t>Arvio</a:t>
                      </a:r>
                      <a:endParaRPr lang="fi-FI" sz="800" b="0" i="0" u="none" strike="noStrike" kern="1200" dirty="0">
                        <a:solidFill>
                          <a:srgbClr val="4D4B39"/>
                        </a:solidFill>
                        <a:effectLst/>
                        <a:latin typeface="Arial" panose="020B0604020202020204" pitchFamily="34" charset="0"/>
                        <a:ea typeface="+mn-ea"/>
                        <a:cs typeface="+mn-cs"/>
                      </a:endParaRPr>
                    </a:p>
                  </a:txBody>
                  <a:tcPr marL="72000" anchor="ctr">
                    <a:solidFill>
                      <a:srgbClr val="B6BF00">
                        <a:alpha val="60000"/>
                      </a:srgbClr>
                    </a:solidFill>
                  </a:tcPr>
                </a:tc>
                <a:tc>
                  <a:txBody>
                    <a:bodyPr/>
                    <a:lstStyle/>
                    <a:p>
                      <a:pPr marL="0" marR="0" indent="0" algn="l" defTabSz="914253" rtl="0" eaLnBrk="1" fontAlgn="ctr" latinLnBrk="0" hangingPunct="1">
                        <a:lnSpc>
                          <a:spcPct val="100000"/>
                        </a:lnSpc>
                        <a:spcBef>
                          <a:spcPts val="0"/>
                        </a:spcBef>
                        <a:spcAft>
                          <a:spcPts val="0"/>
                        </a:spcAft>
                        <a:buClrTx/>
                        <a:buSzTx/>
                        <a:buFontTx/>
                        <a:buNone/>
                        <a:tabLst/>
                        <a:defRPr/>
                      </a:pPr>
                      <a:r>
                        <a:rPr lang="fi-FI" sz="800" b="0" i="0" u="none" strike="noStrike" kern="1200" dirty="0" smtClean="0">
                          <a:solidFill>
                            <a:srgbClr val="4D4B39"/>
                          </a:solidFill>
                          <a:effectLst/>
                          <a:latin typeface="Arial" panose="020B0604020202020204" pitchFamily="34" charset="0"/>
                          <a:ea typeface="+mn-ea"/>
                          <a:cs typeface="+mn-cs"/>
                        </a:rPr>
                        <a:t>VM-barometri (ei kysytä tällä hetkellä)</a:t>
                      </a:r>
                      <a:endParaRPr lang="fi-FI" sz="800" b="0" i="0" u="none" strike="noStrike" kern="1200" dirty="0">
                        <a:solidFill>
                          <a:srgbClr val="4D4B39"/>
                        </a:solidFill>
                        <a:effectLst/>
                        <a:latin typeface="Arial" panose="020B0604020202020204" pitchFamily="34" charset="0"/>
                        <a:ea typeface="+mn-ea"/>
                        <a:cs typeface="+mn-cs"/>
                      </a:endParaRPr>
                    </a:p>
                  </a:txBody>
                  <a:tcPr marL="72000" marR="0" marT="0" marB="0" anchor="ctr">
                    <a:solidFill>
                      <a:srgbClr val="B6BF00">
                        <a:alpha val="60000"/>
                      </a:srgbClr>
                    </a:solidFill>
                  </a:tcPr>
                </a:tc>
                <a:tc>
                  <a:txBody>
                    <a:bodyPr/>
                    <a:lstStyle/>
                    <a:p>
                      <a:pPr marL="0" marR="0" indent="0" algn="ctr" defTabSz="914253" rtl="0" eaLnBrk="1" fontAlgn="ctr" latinLnBrk="0" hangingPunct="1">
                        <a:lnSpc>
                          <a:spcPct val="100000"/>
                        </a:lnSpc>
                        <a:spcBef>
                          <a:spcPts val="0"/>
                        </a:spcBef>
                        <a:spcAft>
                          <a:spcPts val="0"/>
                        </a:spcAft>
                        <a:buClrTx/>
                        <a:buSzTx/>
                        <a:buFontTx/>
                        <a:buNone/>
                        <a:tabLst/>
                        <a:defRPr/>
                      </a:pPr>
                      <a:r>
                        <a:rPr lang="fi-FI" sz="800" b="0" i="0" u="none" strike="noStrike" kern="1200" dirty="0" smtClean="0">
                          <a:solidFill>
                            <a:srgbClr val="4D4B39"/>
                          </a:solidFill>
                          <a:effectLst/>
                          <a:latin typeface="Arial" panose="020B0604020202020204" pitchFamily="34" charset="0"/>
                          <a:ea typeface="+mn-ea"/>
                          <a:cs typeface="+mn-cs"/>
                        </a:rPr>
                        <a:t>68% Kyllä</a:t>
                      </a:r>
                      <a:endParaRPr lang="fi-FI" sz="800" b="0" i="0" u="none" strike="noStrike" kern="1200" dirty="0">
                        <a:solidFill>
                          <a:srgbClr val="4D4B39"/>
                        </a:solidFill>
                        <a:effectLst/>
                        <a:latin typeface="Arial" panose="020B0604020202020204" pitchFamily="34" charset="0"/>
                        <a:ea typeface="+mn-ea"/>
                        <a:cs typeface="+mn-cs"/>
                      </a:endParaRPr>
                    </a:p>
                  </a:txBody>
                  <a:tcPr marL="72000" marR="0" marT="0" marB="0" anchor="ctr">
                    <a:solidFill>
                      <a:srgbClr val="B6BF00">
                        <a:alpha val="60000"/>
                      </a:srgbClr>
                    </a:solidFill>
                  </a:tcPr>
                </a:tc>
              </a:tr>
              <a:tr h="268922">
                <a:tc vMerge="1">
                  <a:txBody>
                    <a:bodyPr/>
                    <a:lstStyle/>
                    <a:p>
                      <a:pPr marL="0" algn="l" defTabSz="914253" rtl="0" eaLnBrk="1" fontAlgn="ctr" latinLnBrk="0" hangingPunct="1"/>
                      <a:endParaRPr lang="fi-FI" sz="800" b="0" i="0" u="none" strike="noStrike" kern="1200" dirty="0">
                        <a:solidFill>
                          <a:srgbClr val="FF0000"/>
                        </a:solidFill>
                        <a:effectLst/>
                        <a:latin typeface="Arial" panose="020B0604020202020204" pitchFamily="34" charset="0"/>
                        <a:ea typeface="+mn-ea"/>
                        <a:cs typeface="+mn-cs"/>
                      </a:endParaRPr>
                    </a:p>
                  </a:txBody>
                  <a:tcPr marL="72000" anchor="ctr"/>
                </a:tc>
                <a:tc>
                  <a:txBody>
                    <a:bodyPr/>
                    <a:lstStyle/>
                    <a:p>
                      <a:pPr marL="0" marR="0" indent="0" algn="l" defTabSz="914253" rtl="0" eaLnBrk="1" fontAlgn="ctr" latinLnBrk="0" hangingPunct="1">
                        <a:lnSpc>
                          <a:spcPct val="100000"/>
                        </a:lnSpc>
                        <a:spcBef>
                          <a:spcPts val="0"/>
                        </a:spcBef>
                        <a:spcAft>
                          <a:spcPts val="0"/>
                        </a:spcAft>
                        <a:buClrTx/>
                        <a:buSzTx/>
                        <a:buFontTx/>
                        <a:buNone/>
                        <a:tabLst/>
                        <a:defRPr/>
                      </a:pPr>
                      <a:r>
                        <a:rPr lang="fi-FI" sz="800" b="0" i="0" u="none" strike="noStrike" kern="1200" dirty="0" smtClean="0">
                          <a:solidFill>
                            <a:srgbClr val="FF0000"/>
                          </a:solidFill>
                          <a:effectLst/>
                          <a:latin typeface="Arial" panose="020B0604020202020204" pitchFamily="34" charset="0"/>
                          <a:ea typeface="+mn-ea"/>
                          <a:cs typeface="+mn-cs"/>
                        </a:rPr>
                        <a:t>Asiakkaiden tyytyväisyys maksullisen toiminnan laatuun </a:t>
                      </a:r>
                      <a:endParaRPr lang="fi-FI" sz="800" b="0" i="0" u="none" strike="noStrike" kern="1200" dirty="0">
                        <a:solidFill>
                          <a:srgbClr val="FF0000"/>
                        </a:solidFill>
                        <a:effectLst/>
                        <a:latin typeface="Arial" panose="020B0604020202020204" pitchFamily="34" charset="0"/>
                        <a:ea typeface="+mn-ea"/>
                        <a:cs typeface="+mn-cs"/>
                      </a:endParaRPr>
                    </a:p>
                  </a:txBody>
                  <a:tcPr marL="72000" marR="0" marT="0" marB="0" anchor="ctr">
                    <a:solidFill>
                      <a:srgbClr val="B6BF00">
                        <a:alpha val="60000"/>
                      </a:srgbClr>
                    </a:solidFill>
                  </a:tcPr>
                </a:tc>
                <a:tc>
                  <a:txBody>
                    <a:bodyPr/>
                    <a:lstStyle/>
                    <a:p>
                      <a:pPr marL="0" marR="0" indent="0" algn="l" defTabSz="914253" rtl="0" eaLnBrk="1" fontAlgn="ctr" latinLnBrk="0" hangingPunct="1">
                        <a:lnSpc>
                          <a:spcPct val="100000"/>
                        </a:lnSpc>
                        <a:spcBef>
                          <a:spcPts val="0"/>
                        </a:spcBef>
                        <a:spcAft>
                          <a:spcPts val="0"/>
                        </a:spcAft>
                        <a:buClrTx/>
                        <a:buSzTx/>
                        <a:buFontTx/>
                        <a:buNone/>
                        <a:tabLst/>
                        <a:defRPr/>
                      </a:pPr>
                      <a:r>
                        <a:rPr lang="fi-FI" sz="800" b="0" i="0" u="none" strike="noStrike" kern="1200" dirty="0" smtClean="0">
                          <a:solidFill>
                            <a:srgbClr val="4D4B39"/>
                          </a:solidFill>
                          <a:effectLst/>
                          <a:latin typeface="Arial" panose="020B0604020202020204" pitchFamily="34" charset="0"/>
                          <a:ea typeface="+mn-ea"/>
                          <a:cs typeface="+mn-cs"/>
                        </a:rPr>
                        <a:t>Asteikko</a:t>
                      </a:r>
                      <a:endParaRPr lang="fi-FI" sz="800" b="0" i="0" u="none" strike="noStrike" kern="1200" dirty="0">
                        <a:solidFill>
                          <a:srgbClr val="4D4B39"/>
                        </a:solidFill>
                        <a:effectLst/>
                        <a:latin typeface="Arial" panose="020B0604020202020204" pitchFamily="34" charset="0"/>
                        <a:ea typeface="+mn-ea"/>
                        <a:cs typeface="+mn-cs"/>
                      </a:endParaRPr>
                    </a:p>
                  </a:txBody>
                  <a:tcPr marL="72000" anchor="ctr">
                    <a:solidFill>
                      <a:srgbClr val="B6BF00">
                        <a:alpha val="60000"/>
                      </a:srgbClr>
                    </a:solidFill>
                  </a:tcPr>
                </a:tc>
                <a:tc>
                  <a:txBody>
                    <a:bodyPr/>
                    <a:lstStyle/>
                    <a:p>
                      <a:pPr marL="0" marR="0" indent="0" algn="l" defTabSz="914253" rtl="0" eaLnBrk="1" fontAlgn="ctr" latinLnBrk="0" hangingPunct="1">
                        <a:lnSpc>
                          <a:spcPct val="100000"/>
                        </a:lnSpc>
                        <a:spcBef>
                          <a:spcPts val="0"/>
                        </a:spcBef>
                        <a:spcAft>
                          <a:spcPts val="0"/>
                        </a:spcAft>
                        <a:buClrTx/>
                        <a:buSzTx/>
                        <a:buFontTx/>
                        <a:buNone/>
                        <a:tabLst/>
                        <a:defRPr/>
                      </a:pPr>
                      <a:r>
                        <a:rPr lang="fi-FI" sz="800" b="0" i="0" u="none" strike="noStrike" kern="1200" dirty="0" smtClean="0">
                          <a:solidFill>
                            <a:srgbClr val="4D4B39"/>
                          </a:solidFill>
                          <a:effectLst/>
                          <a:latin typeface="Arial" panose="020B0604020202020204" pitchFamily="34" charset="0"/>
                          <a:ea typeface="+mn-ea"/>
                          <a:cs typeface="+mn-cs"/>
                        </a:rPr>
                        <a:t>Palvelutyytyväisyyskysely (ei kysytä tällä hetkellä)</a:t>
                      </a:r>
                      <a:endParaRPr lang="fi-FI" sz="800" b="0" i="0" u="none" strike="noStrike" kern="1200" dirty="0">
                        <a:solidFill>
                          <a:srgbClr val="4D4B39"/>
                        </a:solidFill>
                        <a:effectLst/>
                        <a:latin typeface="Arial" panose="020B0604020202020204" pitchFamily="34" charset="0"/>
                        <a:ea typeface="+mn-ea"/>
                        <a:cs typeface="+mn-cs"/>
                      </a:endParaRPr>
                    </a:p>
                  </a:txBody>
                  <a:tcPr marL="72000" marR="0" marT="0" marB="0" anchor="ctr">
                    <a:solidFill>
                      <a:srgbClr val="B6BF00">
                        <a:alpha val="60000"/>
                      </a:srgbClr>
                    </a:solidFill>
                  </a:tcPr>
                </a:tc>
                <a:tc>
                  <a:txBody>
                    <a:bodyPr/>
                    <a:lstStyle/>
                    <a:p>
                      <a:pPr marL="0" marR="0" indent="0" algn="l" defTabSz="914253" rtl="0" eaLnBrk="1" fontAlgn="ctr" latinLnBrk="0" hangingPunct="1">
                        <a:lnSpc>
                          <a:spcPct val="100000"/>
                        </a:lnSpc>
                        <a:spcBef>
                          <a:spcPts val="0"/>
                        </a:spcBef>
                        <a:spcAft>
                          <a:spcPts val="0"/>
                        </a:spcAft>
                        <a:buClrTx/>
                        <a:buSzTx/>
                        <a:buFontTx/>
                        <a:buNone/>
                        <a:tabLst/>
                        <a:defRPr/>
                      </a:pPr>
                      <a:endParaRPr lang="fi-FI" sz="800" b="0" i="0" u="none" strike="noStrike" kern="1200" dirty="0">
                        <a:solidFill>
                          <a:srgbClr val="4D4B39"/>
                        </a:solidFill>
                        <a:effectLst/>
                        <a:latin typeface="Arial" panose="020B0604020202020204" pitchFamily="34" charset="0"/>
                        <a:ea typeface="+mn-ea"/>
                        <a:cs typeface="+mn-cs"/>
                      </a:endParaRPr>
                    </a:p>
                  </a:txBody>
                  <a:tcPr marL="72000" marR="0" marT="0" marB="0" anchor="ctr">
                    <a:solidFill>
                      <a:srgbClr val="B6BF00">
                        <a:alpha val="60000"/>
                      </a:srgbClr>
                    </a:solidFill>
                  </a:tcPr>
                </a:tc>
              </a:tr>
              <a:tr h="268922">
                <a:tc rowSpan="3">
                  <a:txBody>
                    <a:bodyPr/>
                    <a:lstStyle/>
                    <a:p>
                      <a:pPr algn="l" fontAlgn="ctr"/>
                      <a:r>
                        <a:rPr lang="fi-FI" sz="800" b="0" i="0" u="none" strike="noStrike" dirty="0" smtClean="0">
                          <a:solidFill>
                            <a:srgbClr val="4D4B39"/>
                          </a:solidFill>
                          <a:effectLst/>
                          <a:latin typeface="Arial" panose="020B0604020202020204" pitchFamily="34" charset="0"/>
                        </a:rPr>
                        <a:t>Oikein mitoitetut resurssit (oikea tekeminen oikeassa paikassa)</a:t>
                      </a:r>
                      <a:endParaRPr lang="fi-FI" sz="800" b="0" i="0" u="none" strike="noStrike" dirty="0">
                        <a:solidFill>
                          <a:srgbClr val="4D4B39"/>
                        </a:solidFill>
                        <a:effectLst/>
                        <a:latin typeface="Arial" panose="020B0604020202020204" pitchFamily="34" charset="0"/>
                      </a:endParaRPr>
                    </a:p>
                  </a:txBody>
                  <a:tcPr marL="72000" marR="0" marT="0" marB="0" anchor="ctr">
                    <a:solidFill>
                      <a:schemeClr val="bg1">
                        <a:lumMod val="95000"/>
                      </a:schemeClr>
                    </a:solidFill>
                  </a:tcPr>
                </a:tc>
                <a:tc>
                  <a:txBody>
                    <a:bodyPr/>
                    <a:lstStyle/>
                    <a:p>
                      <a:pPr marL="0" marR="0" indent="0" algn="l" defTabSz="914253" rtl="0" eaLnBrk="1" fontAlgn="ctr" latinLnBrk="0" hangingPunct="1">
                        <a:lnSpc>
                          <a:spcPct val="100000"/>
                        </a:lnSpc>
                        <a:spcBef>
                          <a:spcPts val="0"/>
                        </a:spcBef>
                        <a:spcAft>
                          <a:spcPts val="0"/>
                        </a:spcAft>
                        <a:buClrTx/>
                        <a:buSzTx/>
                        <a:buFontTx/>
                        <a:buNone/>
                        <a:tabLst/>
                        <a:defRPr/>
                      </a:pPr>
                      <a:r>
                        <a:rPr lang="fi-FI" sz="800" b="0" i="0" u="none" strike="noStrike" dirty="0" smtClean="0">
                          <a:solidFill>
                            <a:srgbClr val="4D4B39"/>
                          </a:solidFill>
                          <a:effectLst/>
                          <a:latin typeface="Arial" panose="020B0604020202020204" pitchFamily="34" charset="0"/>
                        </a:rPr>
                        <a:t>Henkilötyövuosien kehitys</a:t>
                      </a:r>
                    </a:p>
                  </a:txBody>
                  <a:tcPr marL="72000" marR="0" marT="0" marB="0" anchor="ctr">
                    <a:solidFill>
                      <a:schemeClr val="tx2">
                        <a:lumMod val="40000"/>
                        <a:lumOff val="60000"/>
                      </a:schemeClr>
                    </a:solidFill>
                  </a:tcPr>
                </a:tc>
                <a:tc>
                  <a:txBody>
                    <a:bodyPr/>
                    <a:lstStyle/>
                    <a:p>
                      <a:pPr algn="l" fontAlgn="ctr"/>
                      <a:r>
                        <a:rPr lang="fi-FI" sz="800" b="0" i="0" u="none" strike="noStrike" dirty="0" smtClean="0">
                          <a:solidFill>
                            <a:srgbClr val="4D4B39"/>
                          </a:solidFill>
                          <a:effectLst/>
                          <a:latin typeface="Arial" panose="020B0604020202020204" pitchFamily="34" charset="0"/>
                        </a:rPr>
                        <a:t>Henkilö-työvuosia</a:t>
                      </a:r>
                      <a:endParaRPr lang="fi-FI" sz="800" b="0" i="0" u="none" strike="noStrike" dirty="0">
                        <a:solidFill>
                          <a:srgbClr val="4D4B39"/>
                        </a:solidFill>
                        <a:effectLst/>
                        <a:latin typeface="Arial" panose="020B0604020202020204" pitchFamily="34" charset="0"/>
                      </a:endParaRPr>
                    </a:p>
                  </a:txBody>
                  <a:tcPr marL="72000" marR="0" marT="0" marB="0" anchor="ctr">
                    <a:solidFill>
                      <a:schemeClr val="tx2">
                        <a:lumMod val="40000"/>
                        <a:lumOff val="60000"/>
                      </a:schemeClr>
                    </a:solidFill>
                  </a:tcPr>
                </a:tc>
                <a:tc>
                  <a:txBody>
                    <a:bodyPr/>
                    <a:lstStyle/>
                    <a:p>
                      <a:pPr algn="l" fontAlgn="ctr"/>
                      <a:r>
                        <a:rPr lang="fi-FI" sz="800" b="0" i="0" u="none" strike="noStrike" dirty="0" smtClean="0">
                          <a:solidFill>
                            <a:srgbClr val="4D4B39"/>
                          </a:solidFill>
                          <a:effectLst/>
                          <a:latin typeface="Arial" panose="020B0604020202020204" pitchFamily="34" charset="0"/>
                        </a:rPr>
                        <a:t>ELY-keskusten</a:t>
                      </a:r>
                      <a:r>
                        <a:rPr lang="fi-FI" sz="800" b="0" i="0" u="none" strike="noStrike" baseline="0" dirty="0" smtClean="0">
                          <a:solidFill>
                            <a:srgbClr val="4D4B39"/>
                          </a:solidFill>
                          <a:effectLst/>
                          <a:latin typeface="Arial" panose="020B0604020202020204" pitchFamily="34" charset="0"/>
                        </a:rPr>
                        <a:t> tilinpäätös</a:t>
                      </a:r>
                      <a:endParaRPr lang="fi-FI" sz="800" b="0" i="0" u="none" strike="noStrike" dirty="0">
                        <a:solidFill>
                          <a:srgbClr val="4D4B39"/>
                        </a:solidFill>
                        <a:effectLst/>
                        <a:latin typeface="Arial" panose="020B0604020202020204" pitchFamily="34" charset="0"/>
                      </a:endParaRPr>
                    </a:p>
                  </a:txBody>
                  <a:tcPr marL="72000" marR="0" marT="0" marB="0" anchor="ctr">
                    <a:solidFill>
                      <a:schemeClr val="tx2">
                        <a:lumMod val="40000"/>
                        <a:lumOff val="60000"/>
                      </a:schemeClr>
                    </a:solidFill>
                  </a:tcPr>
                </a:tc>
                <a:tc>
                  <a:txBody>
                    <a:bodyPr/>
                    <a:lstStyle/>
                    <a:p>
                      <a:pPr algn="ctr" fontAlgn="ctr"/>
                      <a:r>
                        <a:rPr lang="fi-FI" sz="800" b="0" i="0" u="none" strike="noStrike" dirty="0" smtClean="0">
                          <a:solidFill>
                            <a:srgbClr val="4D4B39"/>
                          </a:solidFill>
                          <a:effectLst/>
                          <a:latin typeface="Arial" panose="020B0604020202020204" pitchFamily="34" charset="0"/>
                        </a:rPr>
                        <a:t>X</a:t>
                      </a:r>
                      <a:endParaRPr lang="fi-FI" sz="800" b="0" i="0" u="none" strike="noStrike" dirty="0">
                        <a:solidFill>
                          <a:srgbClr val="4D4B39"/>
                        </a:solidFill>
                        <a:effectLst/>
                        <a:latin typeface="Arial" panose="020B0604020202020204" pitchFamily="34" charset="0"/>
                      </a:endParaRPr>
                    </a:p>
                  </a:txBody>
                  <a:tcPr marL="72000" marR="0" marT="0" marB="0" anchor="ctr">
                    <a:solidFill>
                      <a:schemeClr val="tx2">
                        <a:lumMod val="40000"/>
                        <a:lumOff val="60000"/>
                      </a:schemeClr>
                    </a:solidFill>
                  </a:tcPr>
                </a:tc>
              </a:tr>
              <a:tr h="268922">
                <a:tc vMerge="1">
                  <a:txBody>
                    <a:bodyPr/>
                    <a:lstStyle/>
                    <a:p>
                      <a:pPr algn="l" fontAlgn="ctr"/>
                      <a:endParaRPr lang="fi-FI" sz="800" b="0" i="0" u="none" strike="noStrike" dirty="0">
                        <a:solidFill>
                          <a:srgbClr val="4D4B39"/>
                        </a:solidFill>
                        <a:effectLst/>
                        <a:latin typeface="Arial" panose="020B0604020202020204" pitchFamily="34" charset="0"/>
                      </a:endParaRPr>
                    </a:p>
                  </a:txBody>
                  <a:tcPr marL="72000" marR="0" marT="0" marB="0" anchor="ctr"/>
                </a:tc>
                <a:tc>
                  <a:txBody>
                    <a:bodyPr/>
                    <a:lstStyle/>
                    <a:p>
                      <a:pPr marL="0" marR="0" indent="0" algn="l" defTabSz="914253" rtl="0" eaLnBrk="1" fontAlgn="ctr" latinLnBrk="0" hangingPunct="1">
                        <a:lnSpc>
                          <a:spcPct val="100000"/>
                        </a:lnSpc>
                        <a:spcBef>
                          <a:spcPts val="0"/>
                        </a:spcBef>
                        <a:spcAft>
                          <a:spcPts val="0"/>
                        </a:spcAft>
                        <a:buClrTx/>
                        <a:buSzTx/>
                        <a:buFontTx/>
                        <a:buNone/>
                        <a:tabLst/>
                        <a:defRPr/>
                      </a:pPr>
                      <a:r>
                        <a:rPr lang="fi-FI" sz="800" b="0" i="0" u="none" strike="noStrike" dirty="0" smtClean="0">
                          <a:solidFill>
                            <a:srgbClr val="4D4B39"/>
                          </a:solidFill>
                          <a:effectLst/>
                          <a:latin typeface="Arial" panose="020B0604020202020204" pitchFamily="34" charset="0"/>
                        </a:rPr>
                        <a:t>ELY-keskusten</a:t>
                      </a:r>
                      <a:r>
                        <a:rPr lang="fi-FI" sz="800" b="0" i="0" u="none" strike="noStrike" baseline="0" dirty="0" smtClean="0">
                          <a:solidFill>
                            <a:srgbClr val="4D4B39"/>
                          </a:solidFill>
                          <a:effectLst/>
                          <a:latin typeface="Arial" panose="020B0604020202020204" pitchFamily="34" charset="0"/>
                        </a:rPr>
                        <a:t> toimintamenojen kehitys</a:t>
                      </a:r>
                      <a:endParaRPr lang="fi-FI" sz="800" b="0" i="0" u="none" strike="noStrike" dirty="0" smtClean="0">
                        <a:solidFill>
                          <a:srgbClr val="4D4B39"/>
                        </a:solidFill>
                        <a:effectLst/>
                        <a:latin typeface="Arial" panose="020B0604020202020204" pitchFamily="34" charset="0"/>
                      </a:endParaRPr>
                    </a:p>
                  </a:txBody>
                  <a:tcPr marL="72000" marR="0" marT="0" marB="0" anchor="ctr">
                    <a:solidFill>
                      <a:schemeClr val="tx2">
                        <a:lumMod val="40000"/>
                        <a:lumOff val="60000"/>
                      </a:schemeClr>
                    </a:solidFill>
                  </a:tcPr>
                </a:tc>
                <a:tc>
                  <a:txBody>
                    <a:bodyPr/>
                    <a:lstStyle/>
                    <a:p>
                      <a:pPr algn="l" fontAlgn="ctr"/>
                      <a:r>
                        <a:rPr lang="fi-FI" sz="800" b="0" i="0" u="none" strike="noStrike" dirty="0" smtClean="0">
                          <a:solidFill>
                            <a:srgbClr val="4D4B39"/>
                          </a:solidFill>
                          <a:effectLst/>
                          <a:latin typeface="Arial" panose="020B0604020202020204" pitchFamily="34" charset="0"/>
                        </a:rPr>
                        <a:t>EUR</a:t>
                      </a:r>
                      <a:endParaRPr lang="fi-FI" sz="800" b="0" i="0" u="none" strike="noStrike" dirty="0">
                        <a:solidFill>
                          <a:srgbClr val="4D4B39"/>
                        </a:solidFill>
                        <a:effectLst/>
                        <a:latin typeface="Arial" panose="020B0604020202020204" pitchFamily="34" charset="0"/>
                      </a:endParaRPr>
                    </a:p>
                  </a:txBody>
                  <a:tcPr marL="72000" marR="0" marT="0" marB="0" anchor="ctr">
                    <a:solidFill>
                      <a:schemeClr val="tx2">
                        <a:lumMod val="40000"/>
                        <a:lumOff val="60000"/>
                      </a:schemeClr>
                    </a:solidFill>
                  </a:tcPr>
                </a:tc>
                <a:tc>
                  <a:txBody>
                    <a:bodyPr/>
                    <a:lstStyle/>
                    <a:p>
                      <a:pPr algn="l" fontAlgn="ctr"/>
                      <a:r>
                        <a:rPr lang="fi-FI" sz="800" b="0" i="0" u="none" strike="noStrike" dirty="0" smtClean="0">
                          <a:solidFill>
                            <a:srgbClr val="4D4B39"/>
                          </a:solidFill>
                          <a:effectLst/>
                          <a:latin typeface="Arial" panose="020B0604020202020204" pitchFamily="34" charset="0"/>
                        </a:rPr>
                        <a:t>ELY-keskusten tulossopimukset</a:t>
                      </a:r>
                      <a:endParaRPr lang="fi-FI" sz="800" b="0" i="0" u="none" strike="noStrike" dirty="0">
                        <a:solidFill>
                          <a:srgbClr val="4D4B39"/>
                        </a:solidFill>
                        <a:effectLst/>
                        <a:latin typeface="Arial" panose="020B0604020202020204" pitchFamily="34" charset="0"/>
                      </a:endParaRPr>
                    </a:p>
                  </a:txBody>
                  <a:tcPr marL="72000" marR="0" marT="0" marB="0" anchor="ctr">
                    <a:solidFill>
                      <a:schemeClr val="tx2">
                        <a:lumMod val="40000"/>
                        <a:lumOff val="60000"/>
                      </a:schemeClr>
                    </a:solidFill>
                  </a:tcPr>
                </a:tc>
                <a:tc>
                  <a:txBody>
                    <a:bodyPr/>
                    <a:lstStyle/>
                    <a:p>
                      <a:pPr algn="ctr" fontAlgn="ctr"/>
                      <a:r>
                        <a:rPr lang="fi-FI" sz="800" b="0" i="0" u="none" strike="noStrike" dirty="0" smtClean="0">
                          <a:solidFill>
                            <a:srgbClr val="4D4B39"/>
                          </a:solidFill>
                          <a:effectLst/>
                          <a:latin typeface="Arial" panose="020B0604020202020204" pitchFamily="34" charset="0"/>
                        </a:rPr>
                        <a:t>X</a:t>
                      </a:r>
                      <a:endParaRPr lang="fi-FI" sz="800" b="0" i="0" u="none" strike="noStrike" dirty="0">
                        <a:solidFill>
                          <a:srgbClr val="4D4B39"/>
                        </a:solidFill>
                        <a:effectLst/>
                        <a:latin typeface="Arial" panose="020B0604020202020204" pitchFamily="34" charset="0"/>
                      </a:endParaRPr>
                    </a:p>
                  </a:txBody>
                  <a:tcPr marL="72000" marR="0" marT="0" marB="0" anchor="ctr">
                    <a:solidFill>
                      <a:schemeClr val="tx2">
                        <a:lumMod val="40000"/>
                        <a:lumOff val="60000"/>
                      </a:schemeClr>
                    </a:solidFill>
                  </a:tcPr>
                </a:tc>
              </a:tr>
              <a:tr h="0">
                <a:tc vMerge="1">
                  <a:txBody>
                    <a:bodyPr/>
                    <a:lstStyle/>
                    <a:p>
                      <a:pPr algn="l" fontAlgn="ctr"/>
                      <a:endParaRPr lang="fi-FI" sz="800" b="0" i="0" u="none" strike="noStrike" dirty="0">
                        <a:solidFill>
                          <a:srgbClr val="4D4B39"/>
                        </a:solidFill>
                        <a:effectLst/>
                        <a:latin typeface="Arial" panose="020B0604020202020204" pitchFamily="34" charset="0"/>
                      </a:endParaRPr>
                    </a:p>
                  </a:txBody>
                  <a:tcPr marL="72000" marR="0" marT="0" marB="0" anchor="ctr"/>
                </a:tc>
                <a:tc>
                  <a:txBody>
                    <a:bodyPr/>
                    <a:lstStyle/>
                    <a:p>
                      <a:pPr marL="0" marR="0" indent="0" algn="l" defTabSz="914253" rtl="0" eaLnBrk="1" fontAlgn="ctr" latinLnBrk="0" hangingPunct="1">
                        <a:lnSpc>
                          <a:spcPct val="100000"/>
                        </a:lnSpc>
                        <a:spcBef>
                          <a:spcPts val="0"/>
                        </a:spcBef>
                        <a:spcAft>
                          <a:spcPts val="0"/>
                        </a:spcAft>
                        <a:buClrTx/>
                        <a:buSzTx/>
                        <a:buFontTx/>
                        <a:buNone/>
                        <a:tabLst/>
                        <a:defRPr/>
                      </a:pPr>
                      <a:r>
                        <a:rPr lang="fi-FI" sz="800" b="0" i="0" u="none" strike="noStrike" kern="1200" dirty="0" smtClean="0">
                          <a:solidFill>
                            <a:srgbClr val="4D4B39"/>
                          </a:solidFill>
                          <a:effectLst/>
                          <a:latin typeface="Arial" panose="020B0604020202020204" pitchFamily="34" charset="0"/>
                          <a:ea typeface="+mn-ea"/>
                          <a:cs typeface="+mn-cs"/>
                        </a:rPr>
                        <a:t>Keskeisten asiointiprosessien läpimenoajat</a:t>
                      </a:r>
                    </a:p>
                  </a:txBody>
                  <a:tcPr marL="72000" marR="0" marT="0" marB="0" anchor="ctr">
                    <a:solidFill>
                      <a:schemeClr val="tx2">
                        <a:lumMod val="40000"/>
                        <a:lumOff val="60000"/>
                      </a:schemeClr>
                    </a:solidFill>
                  </a:tcPr>
                </a:tc>
                <a:tc>
                  <a:txBody>
                    <a:bodyPr/>
                    <a:lstStyle/>
                    <a:p>
                      <a:pPr algn="l" fontAlgn="ctr"/>
                      <a:r>
                        <a:rPr lang="fi-FI" sz="800" b="0" i="0" u="none" strike="noStrike" dirty="0" smtClean="0">
                          <a:solidFill>
                            <a:srgbClr val="4D4B39"/>
                          </a:solidFill>
                          <a:effectLst/>
                          <a:latin typeface="Arial" panose="020B0604020202020204" pitchFamily="34" charset="0"/>
                        </a:rPr>
                        <a:t>Kalenteri-päiviä</a:t>
                      </a:r>
                      <a:endParaRPr lang="fi-FI" sz="800" b="0" i="0" u="none" strike="noStrike" dirty="0">
                        <a:solidFill>
                          <a:srgbClr val="4D4B39"/>
                        </a:solidFill>
                        <a:effectLst/>
                        <a:latin typeface="Arial" panose="020B0604020202020204" pitchFamily="34" charset="0"/>
                      </a:endParaRPr>
                    </a:p>
                  </a:txBody>
                  <a:tcPr marL="72000" marR="0" marT="0" marB="0" anchor="ctr">
                    <a:solidFill>
                      <a:schemeClr val="tx2">
                        <a:lumMod val="40000"/>
                        <a:lumOff val="60000"/>
                      </a:schemeClr>
                    </a:solidFill>
                  </a:tcPr>
                </a:tc>
                <a:tc>
                  <a:txBody>
                    <a:bodyPr/>
                    <a:lstStyle/>
                    <a:p>
                      <a:pPr algn="l" fontAlgn="ctr"/>
                      <a:r>
                        <a:rPr lang="fi-FI" sz="800" b="0" i="0" u="none" strike="noStrike" dirty="0" smtClean="0">
                          <a:solidFill>
                            <a:srgbClr val="4D4B39"/>
                          </a:solidFill>
                          <a:effectLst/>
                          <a:latin typeface="Arial" panose="020B0604020202020204" pitchFamily="34" charset="0"/>
                        </a:rPr>
                        <a:t>?</a:t>
                      </a:r>
                      <a:endParaRPr lang="fi-FI" sz="800" b="0" i="0" u="none" strike="noStrike" dirty="0">
                        <a:solidFill>
                          <a:srgbClr val="4D4B39"/>
                        </a:solidFill>
                        <a:effectLst/>
                        <a:latin typeface="Arial" panose="020B0604020202020204" pitchFamily="34" charset="0"/>
                      </a:endParaRPr>
                    </a:p>
                  </a:txBody>
                  <a:tcPr marL="72000" marR="0" marT="0" marB="0" anchor="ctr">
                    <a:solidFill>
                      <a:schemeClr val="tx2">
                        <a:lumMod val="40000"/>
                        <a:lumOff val="60000"/>
                      </a:schemeClr>
                    </a:solidFill>
                  </a:tcPr>
                </a:tc>
                <a:tc>
                  <a:txBody>
                    <a:bodyPr/>
                    <a:lstStyle/>
                    <a:p>
                      <a:pPr algn="ctr" fontAlgn="ctr"/>
                      <a:r>
                        <a:rPr lang="fi-FI" sz="800" b="0" i="0" u="none" strike="noStrike" dirty="0" smtClean="0">
                          <a:solidFill>
                            <a:srgbClr val="4D4B39"/>
                          </a:solidFill>
                          <a:effectLst/>
                          <a:latin typeface="Arial" panose="020B0604020202020204" pitchFamily="34" charset="0"/>
                        </a:rPr>
                        <a:t>X</a:t>
                      </a:r>
                      <a:endParaRPr lang="fi-FI" sz="800" b="0" i="0" u="none" strike="noStrike" dirty="0">
                        <a:solidFill>
                          <a:srgbClr val="4D4B39"/>
                        </a:solidFill>
                        <a:effectLst/>
                        <a:latin typeface="Arial" panose="020B0604020202020204" pitchFamily="34" charset="0"/>
                      </a:endParaRPr>
                    </a:p>
                  </a:txBody>
                  <a:tcPr marL="72000" marR="0" marT="0" marB="0" anchor="ctr">
                    <a:solidFill>
                      <a:schemeClr val="tx2">
                        <a:lumMod val="40000"/>
                        <a:lumOff val="60000"/>
                      </a:schemeClr>
                    </a:solidFill>
                  </a:tcPr>
                </a:tc>
              </a:tr>
            </a:tbl>
          </a:graphicData>
        </a:graphic>
      </p:graphicFrame>
      <p:grpSp>
        <p:nvGrpSpPr>
          <p:cNvPr id="28" name="Group 27"/>
          <p:cNvGrpSpPr/>
          <p:nvPr/>
        </p:nvGrpSpPr>
        <p:grpSpPr>
          <a:xfrm>
            <a:off x="500728" y="3547998"/>
            <a:ext cx="1568800" cy="2903826"/>
            <a:chOff x="500728" y="3547998"/>
            <a:chExt cx="1568800" cy="2903826"/>
          </a:xfrm>
        </p:grpSpPr>
        <p:sp>
          <p:nvSpPr>
            <p:cNvPr id="29" name="TextBox 28"/>
            <p:cNvSpPr txBox="1"/>
            <p:nvPr/>
          </p:nvSpPr>
          <p:spPr>
            <a:xfrm>
              <a:off x="500728" y="4241879"/>
              <a:ext cx="1512000" cy="380480"/>
            </a:xfrm>
            <a:prstGeom prst="rect">
              <a:avLst/>
            </a:prstGeom>
            <a:noFill/>
          </p:spPr>
          <p:txBody>
            <a:bodyPr wrap="square" lIns="36000" tIns="36000" rIns="36000" bIns="36000" rtlCol="0">
              <a:spAutoFit/>
            </a:bodyPr>
            <a:lstStyle>
              <a:defPPr>
                <a:defRPr lang="fi-FI"/>
              </a:defPPr>
              <a:lvl1pPr defTabSz="914253" fontAlgn="auto">
                <a:spcBef>
                  <a:spcPts val="0"/>
                </a:spcBef>
                <a:spcAft>
                  <a:spcPts val="0"/>
                </a:spcAft>
                <a:defRPr sz="1000">
                  <a:solidFill>
                    <a:schemeClr val="tx2">
                      <a:lumMod val="75000"/>
                    </a:schemeClr>
                  </a:solidFill>
                  <a:latin typeface="Arial"/>
                  <a:cs typeface="+mn-cs"/>
                </a:defRPr>
              </a:lvl1pPr>
            </a:lstStyle>
            <a:p>
              <a:r>
                <a:rPr lang="fi-FI" dirty="0"/>
                <a:t>Tehokkuutta tukevat rakenteet</a:t>
              </a:r>
            </a:p>
          </p:txBody>
        </p:sp>
        <p:cxnSp>
          <p:nvCxnSpPr>
            <p:cNvPr id="30" name="Elbow Connector 29"/>
            <p:cNvCxnSpPr>
              <a:stCxn id="12" idx="1"/>
              <a:endCxn id="29" idx="1"/>
            </p:cNvCxnSpPr>
            <p:nvPr/>
          </p:nvCxnSpPr>
          <p:spPr>
            <a:xfrm rot="10800000" flipV="1">
              <a:off x="500728" y="3547999"/>
              <a:ext cx="56800" cy="884120"/>
            </a:xfrm>
            <a:prstGeom prst="bentConnector3">
              <a:avLst>
                <a:gd name="adj1" fmla="val 502465"/>
              </a:avLst>
            </a:prstGeom>
          </p:spPr>
          <p:style>
            <a:lnRef idx="1">
              <a:schemeClr val="accent1"/>
            </a:lnRef>
            <a:fillRef idx="0">
              <a:schemeClr val="accent1"/>
            </a:fillRef>
            <a:effectRef idx="0">
              <a:schemeClr val="accent1"/>
            </a:effectRef>
            <a:fontRef idx="minor">
              <a:schemeClr val="tx1"/>
            </a:fontRef>
          </p:style>
        </p:cxnSp>
        <p:sp>
          <p:nvSpPr>
            <p:cNvPr id="31" name="TextBox 30"/>
            <p:cNvSpPr txBox="1"/>
            <p:nvPr/>
          </p:nvSpPr>
          <p:spPr>
            <a:xfrm>
              <a:off x="500728" y="5229200"/>
              <a:ext cx="1512000" cy="688256"/>
            </a:xfrm>
            <a:prstGeom prst="rect">
              <a:avLst/>
            </a:prstGeom>
            <a:noFill/>
          </p:spPr>
          <p:txBody>
            <a:bodyPr wrap="square" lIns="36000" tIns="36000" rIns="36000" bIns="36000" rtlCol="0">
              <a:spAutoFit/>
            </a:bodyPr>
            <a:lstStyle/>
            <a:p>
              <a:pPr defTabSz="914253" fontAlgn="auto">
                <a:spcBef>
                  <a:spcPts val="0"/>
                </a:spcBef>
                <a:spcAft>
                  <a:spcPts val="0"/>
                </a:spcAft>
              </a:pPr>
              <a:r>
                <a:rPr lang="fi-FI" sz="1000" dirty="0">
                  <a:latin typeface="Arial"/>
                  <a:cs typeface="+mn-cs"/>
                </a:rPr>
                <a:t>Tuotetaan arvoa lisääviä palveluita, joista </a:t>
              </a:r>
              <a:r>
                <a:rPr lang="fi-FI" sz="1000" dirty="0" smtClean="0">
                  <a:latin typeface="Arial"/>
                  <a:cs typeface="+mn-cs"/>
                </a:rPr>
                <a:t>asiakkaat ovat valmiita </a:t>
              </a:r>
              <a:r>
                <a:rPr lang="fi-FI" sz="1000" dirty="0">
                  <a:latin typeface="Arial"/>
                  <a:cs typeface="+mn-cs"/>
                </a:rPr>
                <a:t>maksamaan</a:t>
              </a:r>
            </a:p>
          </p:txBody>
        </p:sp>
        <p:sp>
          <p:nvSpPr>
            <p:cNvPr id="32" name="TextBox 31"/>
            <p:cNvSpPr txBox="1"/>
            <p:nvPr/>
          </p:nvSpPr>
          <p:spPr>
            <a:xfrm>
              <a:off x="500728" y="5917456"/>
              <a:ext cx="1512000" cy="534368"/>
            </a:xfrm>
            <a:prstGeom prst="rect">
              <a:avLst/>
            </a:prstGeom>
            <a:noFill/>
          </p:spPr>
          <p:txBody>
            <a:bodyPr wrap="square" lIns="36000" tIns="36000" rIns="36000" bIns="36000" rtlCol="0">
              <a:spAutoFit/>
            </a:bodyPr>
            <a:lstStyle/>
            <a:p>
              <a:pPr defTabSz="914253" fontAlgn="auto">
                <a:spcBef>
                  <a:spcPts val="0"/>
                </a:spcBef>
                <a:spcAft>
                  <a:spcPts val="0"/>
                </a:spcAft>
              </a:pPr>
              <a:r>
                <a:rPr lang="fi-FI" sz="1000" dirty="0">
                  <a:latin typeface="Arial"/>
                </a:rPr>
                <a:t>Oikein mitoitetut resurssit (oikea tekeminen oikeassa paikassa)</a:t>
              </a:r>
            </a:p>
          </p:txBody>
        </p:sp>
        <p:cxnSp>
          <p:nvCxnSpPr>
            <p:cNvPr id="33" name="Elbow Connector 32"/>
            <p:cNvCxnSpPr>
              <a:stCxn id="12" idx="1"/>
              <a:endCxn id="31" idx="1"/>
            </p:cNvCxnSpPr>
            <p:nvPr/>
          </p:nvCxnSpPr>
          <p:spPr>
            <a:xfrm rot="10800000" flipV="1">
              <a:off x="500728" y="3547998"/>
              <a:ext cx="56800" cy="2025329"/>
            </a:xfrm>
            <a:prstGeom prst="bentConnector3">
              <a:avLst>
                <a:gd name="adj1" fmla="val 502465"/>
              </a:avLst>
            </a:prstGeom>
          </p:spPr>
          <p:style>
            <a:lnRef idx="1">
              <a:schemeClr val="accent1"/>
            </a:lnRef>
            <a:fillRef idx="0">
              <a:schemeClr val="accent1"/>
            </a:fillRef>
            <a:effectRef idx="0">
              <a:schemeClr val="accent1"/>
            </a:effectRef>
            <a:fontRef idx="minor">
              <a:schemeClr val="tx1"/>
            </a:fontRef>
          </p:style>
        </p:cxnSp>
        <p:cxnSp>
          <p:nvCxnSpPr>
            <p:cNvPr id="34" name="Elbow Connector 33"/>
            <p:cNvCxnSpPr>
              <a:stCxn id="12" idx="1"/>
              <a:endCxn id="32" idx="1"/>
            </p:cNvCxnSpPr>
            <p:nvPr/>
          </p:nvCxnSpPr>
          <p:spPr>
            <a:xfrm rot="10800000" flipV="1">
              <a:off x="500728" y="3547998"/>
              <a:ext cx="56800" cy="2636641"/>
            </a:xfrm>
            <a:prstGeom prst="bentConnector3">
              <a:avLst>
                <a:gd name="adj1" fmla="val 502465"/>
              </a:avLst>
            </a:prstGeom>
          </p:spPr>
          <p:style>
            <a:lnRef idx="1">
              <a:schemeClr val="accent1"/>
            </a:lnRef>
            <a:fillRef idx="0">
              <a:schemeClr val="accent1"/>
            </a:fillRef>
            <a:effectRef idx="0">
              <a:schemeClr val="accent1"/>
            </a:effectRef>
            <a:fontRef idx="minor">
              <a:schemeClr val="tx1"/>
            </a:fontRef>
          </p:style>
        </p:cxnSp>
        <p:sp>
          <p:nvSpPr>
            <p:cNvPr id="35" name="TextBox 34"/>
            <p:cNvSpPr txBox="1"/>
            <p:nvPr/>
          </p:nvSpPr>
          <p:spPr>
            <a:xfrm>
              <a:off x="500728" y="4653136"/>
              <a:ext cx="1568800" cy="534368"/>
            </a:xfrm>
            <a:prstGeom prst="rect">
              <a:avLst/>
            </a:prstGeom>
            <a:noFill/>
          </p:spPr>
          <p:txBody>
            <a:bodyPr wrap="square" lIns="36000" tIns="36000" rIns="36000" bIns="36000" rtlCol="0">
              <a:spAutoFit/>
            </a:bodyPr>
            <a:lstStyle/>
            <a:p>
              <a:pPr defTabSz="914253" fontAlgn="auto">
                <a:spcBef>
                  <a:spcPts val="0"/>
                </a:spcBef>
                <a:spcAft>
                  <a:spcPts val="0"/>
                </a:spcAft>
              </a:pPr>
              <a:r>
                <a:rPr lang="fi-FI" sz="1000" dirty="0">
                  <a:latin typeface="Arial"/>
                  <a:cs typeface="+mn-cs"/>
                </a:rPr>
                <a:t>Yhteistyössä </a:t>
              </a:r>
              <a:r>
                <a:rPr lang="fi-FI" sz="1000" dirty="0" smtClean="0">
                  <a:latin typeface="Arial"/>
                  <a:cs typeface="+mn-cs"/>
                </a:rPr>
                <a:t>vaikuttavasti </a:t>
              </a:r>
              <a:r>
                <a:rPr lang="fi-FI" sz="1000" dirty="0">
                  <a:latin typeface="Arial"/>
                  <a:cs typeface="+mn-cs"/>
                </a:rPr>
                <a:t>kohdennetut kehityspanokset</a:t>
              </a:r>
            </a:p>
          </p:txBody>
        </p:sp>
        <p:cxnSp>
          <p:nvCxnSpPr>
            <p:cNvPr id="36" name="Elbow Connector 35"/>
            <p:cNvCxnSpPr>
              <a:stCxn id="12" idx="1"/>
              <a:endCxn id="35" idx="1"/>
            </p:cNvCxnSpPr>
            <p:nvPr/>
          </p:nvCxnSpPr>
          <p:spPr>
            <a:xfrm rot="10800000" flipV="1">
              <a:off x="500728" y="3547998"/>
              <a:ext cx="56800" cy="1372321"/>
            </a:xfrm>
            <a:prstGeom prst="bentConnector3">
              <a:avLst>
                <a:gd name="adj1" fmla="val 502465"/>
              </a:avLst>
            </a:prstGeom>
          </p:spPr>
          <p:style>
            <a:lnRef idx="1">
              <a:schemeClr val="accent1"/>
            </a:lnRef>
            <a:fillRef idx="0">
              <a:schemeClr val="accent1"/>
            </a:fillRef>
            <a:effectRef idx="0">
              <a:schemeClr val="accent1"/>
            </a:effectRef>
            <a:fontRef idx="minor">
              <a:schemeClr val="tx1"/>
            </a:fontRef>
          </p:style>
        </p:cxnSp>
      </p:grpSp>
      <p:grpSp>
        <p:nvGrpSpPr>
          <p:cNvPr id="23" name="Group 3"/>
          <p:cNvGrpSpPr>
            <a:grpSpLocks/>
          </p:cNvGrpSpPr>
          <p:nvPr/>
        </p:nvGrpSpPr>
        <p:grpSpPr bwMode="auto">
          <a:xfrm>
            <a:off x="4572000" y="6453336"/>
            <a:ext cx="4327163" cy="216024"/>
            <a:chOff x="3635896" y="4869160"/>
            <a:chExt cx="4326177" cy="216150"/>
          </a:xfrm>
        </p:grpSpPr>
        <p:grpSp>
          <p:nvGrpSpPr>
            <p:cNvPr id="24" name="Group 29"/>
            <p:cNvGrpSpPr>
              <a:grpSpLocks/>
            </p:cNvGrpSpPr>
            <p:nvPr/>
          </p:nvGrpSpPr>
          <p:grpSpPr bwMode="auto">
            <a:xfrm>
              <a:off x="4067599" y="4869160"/>
              <a:ext cx="3894474" cy="216026"/>
              <a:chOff x="597746" y="6263807"/>
              <a:chExt cx="3894603" cy="216150"/>
            </a:xfrm>
          </p:grpSpPr>
          <p:sp>
            <p:nvSpPr>
              <p:cNvPr id="26" name="Rectangle 25"/>
              <p:cNvSpPr/>
              <p:nvPr/>
            </p:nvSpPr>
            <p:spPr>
              <a:xfrm>
                <a:off x="597746" y="6263807"/>
                <a:ext cx="404734" cy="216150"/>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atin typeface="+mj-lt"/>
                </a:endParaRPr>
              </a:p>
            </p:txBody>
          </p:sp>
          <p:sp>
            <p:nvSpPr>
              <p:cNvPr id="27" name="Rectangle 26"/>
              <p:cNvSpPr/>
              <p:nvPr/>
            </p:nvSpPr>
            <p:spPr>
              <a:xfrm>
                <a:off x="2397624" y="6263807"/>
                <a:ext cx="382513" cy="216150"/>
              </a:xfrm>
              <a:prstGeom prst="rect">
                <a:avLst/>
              </a:prstGeom>
              <a:solidFill>
                <a:srgbClr val="B6BF00">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atin typeface="+mj-lt"/>
                </a:endParaRPr>
              </a:p>
            </p:txBody>
          </p:sp>
          <p:sp>
            <p:nvSpPr>
              <p:cNvPr id="37" name="TextBox 36"/>
              <p:cNvSpPr txBox="1"/>
              <p:nvPr/>
            </p:nvSpPr>
            <p:spPr>
              <a:xfrm>
                <a:off x="2757917" y="6263807"/>
                <a:ext cx="1734432" cy="184880"/>
              </a:xfrm>
              <a:prstGeom prst="rect">
                <a:avLst/>
              </a:prstGeom>
              <a:noFill/>
            </p:spPr>
            <p:txBody>
              <a:bodyPr wrap="none">
                <a:spAutoFit/>
              </a:bodyPr>
              <a:lstStyle/>
              <a:p>
                <a:pPr>
                  <a:defRPr/>
                </a:pPr>
                <a:r>
                  <a:rPr lang="fi-FI" sz="600" dirty="0">
                    <a:latin typeface="+mn-lt"/>
                  </a:rPr>
                  <a:t>= </a:t>
                </a:r>
                <a:r>
                  <a:rPr lang="fi-FI" sz="600" dirty="0" smtClean="0">
                    <a:latin typeface="+mn-lt"/>
                  </a:rPr>
                  <a:t>Hanketasolla tarkemmin seurattavat mittarit</a:t>
                </a:r>
                <a:endParaRPr lang="fi-FI" sz="600" dirty="0">
                  <a:latin typeface="+mn-lt"/>
                </a:endParaRPr>
              </a:p>
            </p:txBody>
          </p:sp>
          <p:sp>
            <p:nvSpPr>
              <p:cNvPr id="38" name="TextBox 37"/>
              <p:cNvSpPr txBox="1"/>
              <p:nvPr/>
            </p:nvSpPr>
            <p:spPr>
              <a:xfrm>
                <a:off x="958039" y="6263807"/>
                <a:ext cx="1437937" cy="184880"/>
              </a:xfrm>
              <a:prstGeom prst="rect">
                <a:avLst/>
              </a:prstGeom>
              <a:noFill/>
            </p:spPr>
            <p:txBody>
              <a:bodyPr wrap="none">
                <a:spAutoFit/>
              </a:bodyPr>
              <a:lstStyle/>
              <a:p>
                <a:pPr>
                  <a:defRPr/>
                </a:pPr>
                <a:r>
                  <a:rPr lang="fi-FI" sz="600" dirty="0">
                    <a:latin typeface="+mn-lt"/>
                  </a:rPr>
                  <a:t>= </a:t>
                </a:r>
                <a:r>
                  <a:rPr lang="fi-FI" sz="600" dirty="0" smtClean="0">
                    <a:latin typeface="+mn-lt"/>
                  </a:rPr>
                  <a:t>Ohjelmatasolla seurattavat mittarit </a:t>
                </a:r>
                <a:endParaRPr lang="fi-FI" sz="600" dirty="0">
                  <a:latin typeface="+mn-lt"/>
                </a:endParaRPr>
              </a:p>
            </p:txBody>
          </p:sp>
        </p:grpSp>
        <p:sp>
          <p:nvSpPr>
            <p:cNvPr id="25" name="Rectangle 24"/>
            <p:cNvSpPr/>
            <p:nvPr/>
          </p:nvSpPr>
          <p:spPr>
            <a:xfrm>
              <a:off x="3635896" y="4869160"/>
              <a:ext cx="4247503" cy="216150"/>
            </a:xfrm>
            <a:prstGeom prst="rect">
              <a:avLst/>
            </a:prstGeom>
            <a:no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fi-FI" sz="600" dirty="0">
                  <a:solidFill>
                    <a:schemeClr val="tx1"/>
                  </a:solidFill>
                </a:rPr>
                <a:t>Selite</a:t>
              </a:r>
              <a:r>
                <a:rPr lang="fi-FI" sz="600" dirty="0">
                  <a:solidFill>
                    <a:schemeClr val="tx1"/>
                  </a:solidFill>
                  <a:latin typeface="+mj-lt"/>
                </a:rPr>
                <a:t>:</a:t>
              </a:r>
            </a:p>
          </p:txBody>
        </p:sp>
      </p:grpSp>
      <p:sp>
        <p:nvSpPr>
          <p:cNvPr id="40" name="Kuvatekstisuorakulmio 39"/>
          <p:cNvSpPr/>
          <p:nvPr/>
        </p:nvSpPr>
        <p:spPr>
          <a:xfrm>
            <a:off x="4535488" y="2204864"/>
            <a:ext cx="4608512" cy="360040"/>
          </a:xfrm>
          <a:prstGeom prst="wedgeRectCallout">
            <a:avLst>
              <a:gd name="adj1" fmla="val 30011"/>
              <a:gd name="adj2" fmla="val 71793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dirty="0" smtClean="0"/>
              <a:t> </a:t>
            </a:r>
            <a:r>
              <a:rPr lang="fi-FI" sz="1000" dirty="0" err="1" smtClean="0"/>
              <a:t>ELY-keskuksen</a:t>
            </a:r>
            <a:r>
              <a:rPr lang="fi-FI" sz="1000" dirty="0" smtClean="0"/>
              <a:t> palveluihin liittyvät sähköiset välineet helpottavat asiakkaan palveluprosessia (Kyllä/ei) </a:t>
            </a:r>
            <a:endParaRPr lang="fi-FI" sz="1000" dirty="0"/>
          </a:p>
        </p:txBody>
      </p:sp>
      <p:sp>
        <p:nvSpPr>
          <p:cNvPr id="39" name="Pyöristetty kuvatekstisuorakulmio 38"/>
          <p:cNvSpPr/>
          <p:nvPr/>
        </p:nvSpPr>
        <p:spPr>
          <a:xfrm>
            <a:off x="2195736" y="2708920"/>
            <a:ext cx="914400" cy="756664"/>
          </a:xfrm>
          <a:prstGeom prst="wedgeRoundRectCallout">
            <a:avLst>
              <a:gd name="adj1" fmla="val 133334"/>
              <a:gd name="adj2" fmla="val 20522"/>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000" dirty="0" smtClean="0"/>
              <a:t>Avoimessa palautteessa – ei kysymystä vielä</a:t>
            </a:r>
            <a:endParaRPr lang="fi-FI" sz="1000" dirty="0"/>
          </a:p>
        </p:txBody>
      </p:sp>
      <p:sp>
        <p:nvSpPr>
          <p:cNvPr id="41" name="Pyöristetty kuvatekstisuorakulmio 40"/>
          <p:cNvSpPr/>
          <p:nvPr/>
        </p:nvSpPr>
        <p:spPr>
          <a:xfrm>
            <a:off x="2123728" y="6101336"/>
            <a:ext cx="986408" cy="756664"/>
          </a:xfrm>
          <a:prstGeom prst="wedgeRoundRectCallout">
            <a:avLst>
              <a:gd name="adj1" fmla="val 135417"/>
              <a:gd name="adj2" fmla="val -37383"/>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000" dirty="0" smtClean="0"/>
              <a:t>On kaivettavissa</a:t>
            </a:r>
          </a:p>
          <a:p>
            <a:pPr algn="ctr"/>
            <a:r>
              <a:rPr lang="fi-FI" sz="1000" dirty="0" smtClean="0"/>
              <a:t>Maksatus saadaan</a:t>
            </a:r>
            <a:endParaRPr lang="fi-FI" sz="1000" dirty="0"/>
          </a:p>
        </p:txBody>
      </p:sp>
    </p:spTree>
    <p:extLst>
      <p:ext uri="{BB962C8B-B14F-4D97-AF65-F5344CB8AC3E}">
        <p14:creationId xmlns:p14="http://schemas.microsoft.com/office/powerpoint/2010/main" xmlns="" val="110639231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 name="Object 20" hidden="1"/>
          <p:cNvGraphicFramePr>
            <a:graphicFrameLocks noChangeAspect="1"/>
          </p:cNvGraphicFramePr>
          <p:nvPr>
            <p:extLst/>
          </p:nvPr>
        </p:nvGraphicFramePr>
        <p:xfrm>
          <a:off x="1588" y="1588"/>
          <a:ext cx="1587" cy="1587"/>
        </p:xfrm>
        <a:graphic>
          <a:graphicData uri="http://schemas.openxmlformats.org/presentationml/2006/ole">
            <p:oleObj spid="_x0000_s4134" name="think-cell Slide" r:id="rId4" imgW="360" imgH="360" progId="">
              <p:embed/>
            </p:oleObj>
          </a:graphicData>
        </a:graphic>
      </p:graphicFrame>
      <p:grpSp>
        <p:nvGrpSpPr>
          <p:cNvPr id="16" name="Group 15"/>
          <p:cNvGrpSpPr/>
          <p:nvPr/>
        </p:nvGrpSpPr>
        <p:grpSpPr>
          <a:xfrm>
            <a:off x="323528" y="2204817"/>
            <a:ext cx="4240219" cy="1685182"/>
            <a:chOff x="539552" y="2204817"/>
            <a:chExt cx="4240219" cy="1685182"/>
          </a:xfrm>
        </p:grpSpPr>
        <p:sp>
          <p:nvSpPr>
            <p:cNvPr id="13" name="Rounded Rectangle 12"/>
            <p:cNvSpPr/>
            <p:nvPr/>
          </p:nvSpPr>
          <p:spPr>
            <a:xfrm>
              <a:off x="827584" y="3205999"/>
              <a:ext cx="1620102" cy="684000"/>
            </a:xfrm>
            <a:prstGeom prst="roundRect">
              <a:avLst/>
            </a:prstGeom>
            <a:no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defTabSz="914253" fontAlgn="auto">
                <a:spcBef>
                  <a:spcPts val="0"/>
                </a:spcBef>
                <a:spcAft>
                  <a:spcPts val="0"/>
                </a:spcAft>
              </a:pPr>
              <a:r>
                <a:rPr lang="fi-FI" sz="900" b="1" dirty="0" smtClean="0">
                  <a:solidFill>
                    <a:srgbClr val="003883"/>
                  </a:solidFill>
                </a:rPr>
                <a:t>Edelläkävijä </a:t>
              </a:r>
              <a:r>
                <a:rPr lang="fi-FI" sz="900" b="1" dirty="0">
                  <a:solidFill>
                    <a:srgbClr val="003883"/>
                  </a:solidFill>
                </a:rPr>
                <a:t>uusien </a:t>
              </a:r>
              <a:r>
                <a:rPr lang="fi-FI" sz="900" b="1" dirty="0" err="1">
                  <a:solidFill>
                    <a:srgbClr val="003883"/>
                  </a:solidFill>
                </a:rPr>
                <a:t>digitalisaation</a:t>
              </a:r>
              <a:r>
                <a:rPr lang="fi-FI" sz="900" b="1" dirty="0">
                  <a:solidFill>
                    <a:srgbClr val="003883"/>
                  </a:solidFill>
                </a:rPr>
                <a:t> mahdollistamien toimintatapojen hyödyntämisessä</a:t>
              </a:r>
            </a:p>
          </p:txBody>
        </p:sp>
        <p:cxnSp>
          <p:nvCxnSpPr>
            <p:cNvPr id="55" name="Elbow Connector 54"/>
            <p:cNvCxnSpPr>
              <a:stCxn id="11" idx="2"/>
              <a:endCxn id="53" idx="0"/>
            </p:cNvCxnSpPr>
            <p:nvPr/>
          </p:nvCxnSpPr>
          <p:spPr>
            <a:xfrm rot="5400000">
              <a:off x="2837174" y="943995"/>
              <a:ext cx="681776" cy="3203419"/>
            </a:xfrm>
            <a:prstGeom prst="bentConnector3">
              <a:avLst>
                <a:gd name="adj1" fmla="val 29982"/>
              </a:avLst>
            </a:prstGeom>
          </p:spPr>
          <p:style>
            <a:lnRef idx="1">
              <a:schemeClr val="accent1"/>
            </a:lnRef>
            <a:fillRef idx="0">
              <a:schemeClr val="accent1"/>
            </a:fillRef>
            <a:effectRef idx="0">
              <a:schemeClr val="accent1"/>
            </a:effectRef>
            <a:fontRef idx="minor">
              <a:schemeClr val="tx1"/>
            </a:fontRef>
          </p:style>
        </p:cxnSp>
        <p:sp>
          <p:nvSpPr>
            <p:cNvPr id="53" name="Rounded Rectangle 52"/>
            <p:cNvSpPr/>
            <p:nvPr/>
          </p:nvSpPr>
          <p:spPr>
            <a:xfrm>
              <a:off x="539552" y="2886592"/>
              <a:ext cx="2073600" cy="254376"/>
            </a:xfrm>
            <a:prstGeom prst="round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defTabSz="914253" fontAlgn="auto">
                <a:spcBef>
                  <a:spcPts val="0"/>
                </a:spcBef>
                <a:spcAft>
                  <a:spcPts val="0"/>
                </a:spcAft>
              </a:pPr>
              <a:r>
                <a:rPr lang="fi-FI" sz="1400" b="1" dirty="0" smtClean="0">
                  <a:solidFill>
                    <a:srgbClr val="FFFFFF"/>
                  </a:solidFill>
                </a:rPr>
                <a:t>Toimintatavat</a:t>
              </a:r>
              <a:endParaRPr lang="fi-FI" sz="1000" dirty="0">
                <a:solidFill>
                  <a:srgbClr val="FFFFFF"/>
                </a:solidFill>
              </a:endParaRPr>
            </a:p>
          </p:txBody>
        </p:sp>
      </p:grpSp>
      <p:grpSp>
        <p:nvGrpSpPr>
          <p:cNvPr id="10" name="Group 9"/>
          <p:cNvGrpSpPr/>
          <p:nvPr/>
        </p:nvGrpSpPr>
        <p:grpSpPr>
          <a:xfrm>
            <a:off x="323849" y="1988816"/>
            <a:ext cx="8496623" cy="576088"/>
            <a:chOff x="323849" y="1988816"/>
            <a:chExt cx="8496623" cy="576088"/>
          </a:xfrm>
        </p:grpSpPr>
        <p:sp>
          <p:nvSpPr>
            <p:cNvPr id="82" name="Rectangle 81"/>
            <p:cNvSpPr/>
            <p:nvPr/>
          </p:nvSpPr>
          <p:spPr>
            <a:xfrm>
              <a:off x="323849" y="2390040"/>
              <a:ext cx="8496623" cy="174864"/>
            </a:xfrm>
            <a:prstGeom prst="rect">
              <a:avLst/>
            </a:prstGeom>
            <a:solidFill>
              <a:schemeClr val="accent4"/>
            </a:solidFill>
            <a:ln w="12700">
              <a:noFill/>
              <a:prstDash val="lgDash"/>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defTabSz="914253" fontAlgn="auto">
                <a:spcBef>
                  <a:spcPts val="0"/>
                </a:spcBef>
                <a:spcAft>
                  <a:spcPts val="0"/>
                </a:spcAft>
              </a:pPr>
              <a:r>
                <a:rPr lang="fi-FI" sz="1100" b="1" dirty="0" smtClean="0">
                  <a:solidFill>
                    <a:srgbClr val="FFFFFF"/>
                  </a:solidFill>
                </a:rPr>
                <a:t>Strategiset tavoitteet</a:t>
              </a:r>
              <a:endParaRPr lang="fi-FI" sz="1100" b="1" dirty="0">
                <a:solidFill>
                  <a:srgbClr val="FFFFFF"/>
                </a:solidFill>
              </a:endParaRPr>
            </a:p>
          </p:txBody>
        </p:sp>
        <p:cxnSp>
          <p:nvCxnSpPr>
            <p:cNvPr id="9" name="Straight Connector 8"/>
            <p:cNvCxnSpPr>
              <a:endCxn id="82" idx="0"/>
            </p:cNvCxnSpPr>
            <p:nvPr/>
          </p:nvCxnSpPr>
          <p:spPr>
            <a:xfrm>
              <a:off x="4572161" y="1988816"/>
              <a:ext cx="0" cy="401224"/>
            </a:xfrm>
            <a:prstGeom prst="line">
              <a:avLst/>
            </a:prstGeom>
          </p:spPr>
          <p:style>
            <a:lnRef idx="1">
              <a:schemeClr val="accent1"/>
            </a:lnRef>
            <a:fillRef idx="0">
              <a:schemeClr val="accent1"/>
            </a:fillRef>
            <a:effectRef idx="0">
              <a:schemeClr val="accent1"/>
            </a:effectRef>
            <a:fontRef idx="minor">
              <a:schemeClr val="tx1"/>
            </a:fontRef>
          </p:style>
        </p:cxnSp>
      </p:grpSp>
      <p:sp>
        <p:nvSpPr>
          <p:cNvPr id="11" name="Rounded Rectangle 10"/>
          <p:cNvSpPr/>
          <p:nvPr/>
        </p:nvSpPr>
        <p:spPr>
          <a:xfrm>
            <a:off x="323849" y="1772816"/>
            <a:ext cx="8479795" cy="432000"/>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914253" fontAlgn="auto">
              <a:spcBef>
                <a:spcPts val="0"/>
              </a:spcBef>
              <a:spcAft>
                <a:spcPts val="0"/>
              </a:spcAft>
            </a:pPr>
            <a:r>
              <a:rPr lang="fi-FI" sz="1200" b="1" dirty="0" smtClean="0">
                <a:solidFill>
                  <a:srgbClr val="FFFFFF"/>
                </a:solidFill>
              </a:rPr>
              <a:t>ELY-keskuksen toiminta-ajatus:</a:t>
            </a:r>
          </a:p>
          <a:p>
            <a:pPr algn="ctr" defTabSz="914253" fontAlgn="auto">
              <a:spcBef>
                <a:spcPts val="0"/>
              </a:spcBef>
              <a:spcAft>
                <a:spcPts val="0"/>
              </a:spcAft>
            </a:pPr>
            <a:r>
              <a:rPr lang="fi-FI" sz="1000" dirty="0" smtClean="0">
                <a:solidFill>
                  <a:srgbClr val="FFFFFF"/>
                </a:solidFill>
              </a:rPr>
              <a:t>ELY-keskus kasvattaa alueen elinvoimaisuutta ja elinkeinoelämän menestymistä sekä edistää väestön hyvinvointia omalla alueellaan.</a:t>
            </a:r>
            <a:endParaRPr lang="fi-FI" sz="1000" dirty="0">
              <a:solidFill>
                <a:srgbClr val="FFFFFF"/>
              </a:solidFill>
            </a:endParaRPr>
          </a:p>
        </p:txBody>
      </p:sp>
      <p:sp>
        <p:nvSpPr>
          <p:cNvPr id="72" name="Rectangle 71"/>
          <p:cNvSpPr/>
          <p:nvPr/>
        </p:nvSpPr>
        <p:spPr>
          <a:xfrm>
            <a:off x="468314" y="3925952"/>
            <a:ext cx="2015454" cy="295136"/>
          </a:xfrm>
          <a:prstGeom prst="rect">
            <a:avLst/>
          </a:prstGeom>
          <a:solidFill>
            <a:schemeClr val="tx2">
              <a:lumMod val="75000"/>
            </a:schemeClr>
          </a:solidFill>
          <a:ln w="12700">
            <a:noFill/>
            <a:prstDash val="lgDash"/>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defTabSz="914253" fontAlgn="auto">
              <a:spcBef>
                <a:spcPts val="0"/>
              </a:spcBef>
              <a:spcAft>
                <a:spcPts val="0"/>
              </a:spcAft>
            </a:pPr>
            <a:r>
              <a:rPr lang="fi-FI" sz="1000" b="1" dirty="0" smtClean="0">
                <a:solidFill>
                  <a:srgbClr val="FFFFFF"/>
                </a:solidFill>
              </a:rPr>
              <a:t>Kriittiset menestystekijät, joita hankkeilla tuetaan</a:t>
            </a:r>
            <a:endParaRPr lang="fi-FI" sz="1000" b="1" dirty="0">
              <a:solidFill>
                <a:srgbClr val="FFFFFF"/>
              </a:solidFill>
            </a:endParaRPr>
          </a:p>
        </p:txBody>
      </p:sp>
      <p:sp>
        <p:nvSpPr>
          <p:cNvPr id="84" name="Title 1"/>
          <p:cNvSpPr txBox="1">
            <a:spLocks/>
          </p:cNvSpPr>
          <p:nvPr/>
        </p:nvSpPr>
        <p:spPr>
          <a:xfrm>
            <a:off x="827584" y="836712"/>
            <a:ext cx="7776864" cy="642942"/>
          </a:xfrm>
          <a:prstGeom prst="rect">
            <a:avLst/>
          </a:prstGeom>
        </p:spPr>
        <p:txBody>
          <a:bodyPr lIns="91426" tIns="45712" rIns="91426" bIns="45712"/>
          <a:lstStyle>
            <a:lvl1pPr algn="l" rtl="0" eaLnBrk="0" fontAlgn="base" hangingPunct="0">
              <a:spcBef>
                <a:spcPct val="0"/>
              </a:spcBef>
              <a:spcAft>
                <a:spcPct val="0"/>
              </a:spcAft>
              <a:defRPr sz="2400" baseline="0">
                <a:solidFill>
                  <a:schemeClr val="tx1"/>
                </a:solidFill>
                <a:latin typeface="+mj-lt"/>
                <a:ea typeface="+mj-ea"/>
                <a:cs typeface="+mj-cs"/>
              </a:defRPr>
            </a:lvl1pPr>
            <a:lvl2pPr algn="l" rtl="0" eaLnBrk="0" fontAlgn="base" hangingPunct="0">
              <a:spcBef>
                <a:spcPct val="0"/>
              </a:spcBef>
              <a:spcAft>
                <a:spcPct val="0"/>
              </a:spcAft>
              <a:defRPr sz="4000">
                <a:solidFill>
                  <a:schemeClr val="tx2"/>
                </a:solidFill>
                <a:latin typeface="Arial" charset="0"/>
              </a:defRPr>
            </a:lvl2pPr>
            <a:lvl3pPr algn="l" rtl="0" eaLnBrk="0" fontAlgn="base" hangingPunct="0">
              <a:spcBef>
                <a:spcPct val="0"/>
              </a:spcBef>
              <a:spcAft>
                <a:spcPct val="0"/>
              </a:spcAft>
              <a:defRPr sz="4000">
                <a:solidFill>
                  <a:schemeClr val="tx2"/>
                </a:solidFill>
                <a:latin typeface="Arial" charset="0"/>
              </a:defRPr>
            </a:lvl3pPr>
            <a:lvl4pPr algn="l" rtl="0" eaLnBrk="0" fontAlgn="base" hangingPunct="0">
              <a:spcBef>
                <a:spcPct val="0"/>
              </a:spcBef>
              <a:spcAft>
                <a:spcPct val="0"/>
              </a:spcAft>
              <a:defRPr sz="4000">
                <a:solidFill>
                  <a:schemeClr val="tx2"/>
                </a:solidFill>
                <a:latin typeface="Arial" charset="0"/>
              </a:defRPr>
            </a:lvl4pPr>
            <a:lvl5pPr algn="l" rtl="0" eaLnBrk="0" fontAlgn="base" hangingPunct="0">
              <a:spcBef>
                <a:spcPct val="0"/>
              </a:spcBef>
              <a:spcAft>
                <a:spcPct val="0"/>
              </a:spcAft>
              <a:defRPr sz="4000">
                <a:solidFill>
                  <a:schemeClr val="tx2"/>
                </a:solidFill>
                <a:latin typeface="Arial" charset="0"/>
              </a:defRPr>
            </a:lvl5pPr>
            <a:lvl6pPr marL="457127" algn="l" rtl="0" eaLnBrk="1" fontAlgn="base" hangingPunct="1">
              <a:spcBef>
                <a:spcPct val="0"/>
              </a:spcBef>
              <a:spcAft>
                <a:spcPct val="0"/>
              </a:spcAft>
              <a:defRPr sz="4000">
                <a:solidFill>
                  <a:schemeClr val="tx2"/>
                </a:solidFill>
                <a:latin typeface="Verdana" pitchFamily="34" charset="0"/>
              </a:defRPr>
            </a:lvl6pPr>
            <a:lvl7pPr marL="914253" algn="l" rtl="0" eaLnBrk="1" fontAlgn="base" hangingPunct="1">
              <a:spcBef>
                <a:spcPct val="0"/>
              </a:spcBef>
              <a:spcAft>
                <a:spcPct val="0"/>
              </a:spcAft>
              <a:defRPr sz="4000">
                <a:solidFill>
                  <a:schemeClr val="tx2"/>
                </a:solidFill>
                <a:latin typeface="Verdana" pitchFamily="34" charset="0"/>
              </a:defRPr>
            </a:lvl7pPr>
            <a:lvl8pPr marL="1371380" algn="l" rtl="0" eaLnBrk="1" fontAlgn="base" hangingPunct="1">
              <a:spcBef>
                <a:spcPct val="0"/>
              </a:spcBef>
              <a:spcAft>
                <a:spcPct val="0"/>
              </a:spcAft>
              <a:defRPr sz="4000">
                <a:solidFill>
                  <a:schemeClr val="tx2"/>
                </a:solidFill>
                <a:latin typeface="Verdana" pitchFamily="34" charset="0"/>
              </a:defRPr>
            </a:lvl8pPr>
            <a:lvl9pPr marL="1828507" algn="l" rtl="0" eaLnBrk="1" fontAlgn="base" hangingPunct="1">
              <a:spcBef>
                <a:spcPct val="0"/>
              </a:spcBef>
              <a:spcAft>
                <a:spcPct val="0"/>
              </a:spcAft>
              <a:defRPr sz="4000">
                <a:solidFill>
                  <a:schemeClr val="tx2"/>
                </a:solidFill>
                <a:latin typeface="Verdana" pitchFamily="34" charset="0"/>
              </a:defRPr>
            </a:lvl9pPr>
          </a:lstStyle>
          <a:p>
            <a:r>
              <a:rPr lang="fi-FI" sz="2200" dirty="0"/>
              <a:t>Ohjelmatason mittareiden lisäksi osaa menestystekijöistä mitataan tarkemmin hankekohtaisesti</a:t>
            </a:r>
            <a:endParaRPr lang="fi-FI" sz="2200" kern="0" dirty="0"/>
          </a:p>
        </p:txBody>
      </p:sp>
      <p:grpSp>
        <p:nvGrpSpPr>
          <p:cNvPr id="38" name="Group 37"/>
          <p:cNvGrpSpPr/>
          <p:nvPr/>
        </p:nvGrpSpPr>
        <p:grpSpPr>
          <a:xfrm>
            <a:off x="539552" y="3547998"/>
            <a:ext cx="1944215" cy="3193370"/>
            <a:chOff x="2673783" y="3475990"/>
            <a:chExt cx="1944215" cy="3193370"/>
          </a:xfrm>
        </p:grpSpPr>
        <p:grpSp>
          <p:nvGrpSpPr>
            <p:cNvPr id="41" name="Group 40"/>
            <p:cNvGrpSpPr/>
            <p:nvPr/>
          </p:nvGrpSpPr>
          <p:grpSpPr>
            <a:xfrm>
              <a:off x="2673783" y="3475990"/>
              <a:ext cx="1944215" cy="3193370"/>
              <a:chOff x="2673783" y="3475990"/>
              <a:chExt cx="1944215" cy="3193370"/>
            </a:xfrm>
          </p:grpSpPr>
          <p:sp>
            <p:nvSpPr>
              <p:cNvPr id="49" name="TextBox 48"/>
              <p:cNvSpPr txBox="1"/>
              <p:nvPr/>
            </p:nvSpPr>
            <p:spPr>
              <a:xfrm>
                <a:off x="2673783" y="4190196"/>
                <a:ext cx="1872207" cy="534368"/>
              </a:xfrm>
              <a:prstGeom prst="rect">
                <a:avLst/>
              </a:prstGeom>
              <a:noFill/>
            </p:spPr>
            <p:txBody>
              <a:bodyPr wrap="square" lIns="36000" tIns="36000" rIns="36000" bIns="36000" rtlCol="0">
                <a:spAutoFit/>
              </a:bodyPr>
              <a:lstStyle>
                <a:defPPr>
                  <a:defRPr lang="fi-FI"/>
                </a:defPPr>
                <a:lvl1pPr defTabSz="914253" fontAlgn="auto">
                  <a:spcBef>
                    <a:spcPts val="0"/>
                  </a:spcBef>
                  <a:spcAft>
                    <a:spcPts val="0"/>
                  </a:spcAft>
                  <a:defRPr sz="1000">
                    <a:solidFill>
                      <a:srgbClr val="779346"/>
                    </a:solidFill>
                    <a:latin typeface="Arial"/>
                  </a:defRPr>
                </a:lvl1pPr>
              </a:lstStyle>
              <a:p>
                <a:r>
                  <a:rPr lang="fi-FI" dirty="0">
                    <a:solidFill>
                      <a:schemeClr val="tx1"/>
                    </a:solidFill>
                  </a:rPr>
                  <a:t>Yhtenäiset valtakunnalliset toimintatavat ja </a:t>
                </a:r>
                <a:br>
                  <a:rPr lang="fi-FI" dirty="0">
                    <a:solidFill>
                      <a:schemeClr val="tx1"/>
                    </a:solidFill>
                  </a:rPr>
                </a:br>
                <a:r>
                  <a:rPr lang="fi-FI" dirty="0">
                    <a:solidFill>
                      <a:schemeClr val="tx1"/>
                    </a:solidFill>
                  </a:rPr>
                  <a:t>selkeät käytännöt</a:t>
                </a:r>
              </a:p>
            </p:txBody>
          </p:sp>
          <p:sp>
            <p:nvSpPr>
              <p:cNvPr id="50" name="TextBox 49"/>
              <p:cNvSpPr txBox="1"/>
              <p:nvPr/>
            </p:nvSpPr>
            <p:spPr>
              <a:xfrm>
                <a:off x="2673783" y="6288880"/>
                <a:ext cx="1670553" cy="380480"/>
              </a:xfrm>
              <a:prstGeom prst="rect">
                <a:avLst/>
              </a:prstGeom>
              <a:noFill/>
            </p:spPr>
            <p:txBody>
              <a:bodyPr wrap="square" lIns="36000" tIns="36000" rIns="36000" bIns="36000" rtlCol="0">
                <a:spAutoFit/>
              </a:bodyPr>
              <a:lstStyle>
                <a:defPPr>
                  <a:defRPr lang="fi-FI"/>
                </a:defPPr>
                <a:lvl1pPr defTabSz="914253" fontAlgn="auto">
                  <a:spcBef>
                    <a:spcPts val="0"/>
                  </a:spcBef>
                  <a:spcAft>
                    <a:spcPts val="0"/>
                  </a:spcAft>
                  <a:defRPr sz="1000">
                    <a:solidFill>
                      <a:srgbClr val="779346"/>
                    </a:solidFill>
                    <a:latin typeface="Arial"/>
                  </a:defRPr>
                </a:lvl1pPr>
              </a:lstStyle>
              <a:p>
                <a:r>
                  <a:rPr lang="fi-FI" dirty="0">
                    <a:solidFill>
                      <a:schemeClr val="tx1"/>
                    </a:solidFill>
                  </a:rPr>
                  <a:t>Yhteiset tai </a:t>
                </a:r>
                <a:r>
                  <a:rPr lang="fi-FI" dirty="0" err="1">
                    <a:solidFill>
                      <a:schemeClr val="tx1"/>
                    </a:solidFill>
                  </a:rPr>
                  <a:t>yhteentoimivat</a:t>
                </a:r>
                <a:r>
                  <a:rPr lang="fi-FI" dirty="0">
                    <a:solidFill>
                      <a:schemeClr val="tx1"/>
                    </a:solidFill>
                  </a:rPr>
                  <a:t> tietojärjestelmät</a:t>
                </a:r>
              </a:p>
            </p:txBody>
          </p:sp>
          <p:cxnSp>
            <p:nvCxnSpPr>
              <p:cNvPr id="51" name="Elbow Connector 50"/>
              <p:cNvCxnSpPr>
                <a:stCxn id="13" idx="1"/>
                <a:endCxn id="57" idx="1"/>
              </p:cNvCxnSpPr>
              <p:nvPr/>
            </p:nvCxnSpPr>
            <p:spPr>
              <a:xfrm rot="10800000" flipV="1">
                <a:off x="2673783" y="3475990"/>
                <a:ext cx="72008" cy="2036247"/>
              </a:xfrm>
              <a:prstGeom prst="bentConnector3">
                <a:avLst>
                  <a:gd name="adj1" fmla="val 417465"/>
                </a:avLst>
              </a:prstGeom>
            </p:spPr>
            <p:style>
              <a:lnRef idx="1">
                <a:schemeClr val="accent1"/>
              </a:lnRef>
              <a:fillRef idx="0">
                <a:schemeClr val="accent1"/>
              </a:fillRef>
              <a:effectRef idx="0">
                <a:schemeClr val="accent1"/>
              </a:effectRef>
              <a:fontRef idx="minor">
                <a:schemeClr val="tx1"/>
              </a:fontRef>
            </p:style>
          </p:cxnSp>
          <p:sp>
            <p:nvSpPr>
              <p:cNvPr id="52" name="TextBox 51"/>
              <p:cNvSpPr txBox="1"/>
              <p:nvPr/>
            </p:nvSpPr>
            <p:spPr>
              <a:xfrm>
                <a:off x="2673783" y="5856832"/>
                <a:ext cx="1512000" cy="380480"/>
              </a:xfrm>
              <a:prstGeom prst="rect">
                <a:avLst/>
              </a:prstGeom>
              <a:noFill/>
            </p:spPr>
            <p:txBody>
              <a:bodyPr wrap="square" lIns="36000" tIns="36000" rIns="36000" bIns="36000" rtlCol="0">
                <a:spAutoFit/>
              </a:bodyPr>
              <a:lstStyle>
                <a:defPPr>
                  <a:defRPr lang="fi-FI"/>
                </a:defPPr>
                <a:lvl1pPr defTabSz="914253" fontAlgn="auto">
                  <a:spcBef>
                    <a:spcPts val="0"/>
                  </a:spcBef>
                  <a:spcAft>
                    <a:spcPts val="0"/>
                  </a:spcAft>
                  <a:defRPr sz="1000">
                    <a:solidFill>
                      <a:srgbClr val="779346"/>
                    </a:solidFill>
                    <a:latin typeface="Arial"/>
                  </a:defRPr>
                </a:lvl1pPr>
              </a:lstStyle>
              <a:p>
                <a:r>
                  <a:rPr lang="fi-FI" dirty="0">
                    <a:solidFill>
                      <a:schemeClr val="tx1"/>
                    </a:solidFill>
                  </a:rPr>
                  <a:t>Yhteiset laadukkaat tietovarannot</a:t>
                </a:r>
              </a:p>
            </p:txBody>
          </p:sp>
          <p:sp>
            <p:nvSpPr>
              <p:cNvPr id="57" name="TextBox 56"/>
              <p:cNvSpPr txBox="1"/>
              <p:nvPr/>
            </p:nvSpPr>
            <p:spPr>
              <a:xfrm>
                <a:off x="2673783" y="5168110"/>
                <a:ext cx="1944215" cy="688256"/>
              </a:xfrm>
              <a:prstGeom prst="rect">
                <a:avLst/>
              </a:prstGeom>
              <a:noFill/>
            </p:spPr>
            <p:txBody>
              <a:bodyPr wrap="square" lIns="36000" tIns="36000" rIns="36000" bIns="36000" rtlCol="0">
                <a:spAutoFit/>
              </a:bodyPr>
              <a:lstStyle>
                <a:defPPr>
                  <a:defRPr lang="fi-FI"/>
                </a:defPPr>
                <a:lvl1pPr defTabSz="914253" fontAlgn="auto">
                  <a:spcBef>
                    <a:spcPts val="0"/>
                  </a:spcBef>
                  <a:spcAft>
                    <a:spcPts val="0"/>
                  </a:spcAft>
                  <a:defRPr sz="1000">
                    <a:solidFill>
                      <a:srgbClr val="779346"/>
                    </a:solidFill>
                    <a:latin typeface="Arial"/>
                  </a:defRPr>
                </a:lvl1pPr>
              </a:lstStyle>
              <a:p>
                <a:r>
                  <a:rPr lang="fi-FI" dirty="0">
                    <a:solidFill>
                      <a:schemeClr val="tx1"/>
                    </a:solidFill>
                  </a:rPr>
                  <a:t>Uudistetaan asiakkaan, </a:t>
                </a:r>
                <a:r>
                  <a:rPr lang="fi-FI" dirty="0" smtClean="0">
                    <a:solidFill>
                      <a:schemeClr val="tx1"/>
                    </a:solidFill>
                  </a:rPr>
                  <a:t>ELY-keskuksen </a:t>
                </a:r>
                <a:r>
                  <a:rPr lang="fi-FI" dirty="0">
                    <a:solidFill>
                      <a:schemeClr val="tx1"/>
                    </a:solidFill>
                  </a:rPr>
                  <a:t>ja sidosryhmien keskinäinen vuorovaikutus </a:t>
                </a:r>
                <a:r>
                  <a:rPr lang="fi-FI" dirty="0" err="1">
                    <a:solidFill>
                      <a:schemeClr val="tx1"/>
                    </a:solidFill>
                  </a:rPr>
                  <a:t>digitalisaation</a:t>
                </a:r>
                <a:r>
                  <a:rPr lang="fi-FI" dirty="0">
                    <a:solidFill>
                      <a:schemeClr val="tx1"/>
                    </a:solidFill>
                  </a:rPr>
                  <a:t> avulla</a:t>
                </a:r>
              </a:p>
            </p:txBody>
          </p:sp>
          <p:cxnSp>
            <p:nvCxnSpPr>
              <p:cNvPr id="59" name="Elbow Connector 58"/>
              <p:cNvCxnSpPr>
                <a:stCxn id="13" idx="1"/>
                <a:endCxn id="50" idx="1"/>
              </p:cNvCxnSpPr>
              <p:nvPr/>
            </p:nvCxnSpPr>
            <p:spPr>
              <a:xfrm rot="10800000" flipV="1">
                <a:off x="2673783" y="3475990"/>
                <a:ext cx="72008" cy="3003129"/>
              </a:xfrm>
              <a:prstGeom prst="bentConnector3">
                <a:avLst>
                  <a:gd name="adj1" fmla="val 417465"/>
                </a:avLst>
              </a:prstGeom>
            </p:spPr>
            <p:style>
              <a:lnRef idx="1">
                <a:schemeClr val="accent1"/>
              </a:lnRef>
              <a:fillRef idx="0">
                <a:schemeClr val="accent1"/>
              </a:fillRef>
              <a:effectRef idx="0">
                <a:schemeClr val="accent1"/>
              </a:effectRef>
              <a:fontRef idx="minor">
                <a:schemeClr val="tx1"/>
              </a:fontRef>
            </p:style>
          </p:cxnSp>
          <p:cxnSp>
            <p:nvCxnSpPr>
              <p:cNvPr id="60" name="Elbow Connector 59"/>
              <p:cNvCxnSpPr>
                <a:stCxn id="13" idx="1"/>
                <a:endCxn id="49" idx="1"/>
              </p:cNvCxnSpPr>
              <p:nvPr/>
            </p:nvCxnSpPr>
            <p:spPr>
              <a:xfrm rot="10800000" flipV="1">
                <a:off x="2673783" y="3475990"/>
                <a:ext cx="72008" cy="981389"/>
              </a:xfrm>
              <a:prstGeom prst="bentConnector3">
                <a:avLst>
                  <a:gd name="adj1" fmla="val 417465"/>
                </a:avLst>
              </a:prstGeom>
            </p:spPr>
            <p:style>
              <a:lnRef idx="1">
                <a:schemeClr val="accent1"/>
              </a:lnRef>
              <a:fillRef idx="0">
                <a:schemeClr val="accent1"/>
              </a:fillRef>
              <a:effectRef idx="0">
                <a:schemeClr val="accent1"/>
              </a:effectRef>
              <a:fontRef idx="minor">
                <a:schemeClr val="tx1"/>
              </a:fontRef>
            </p:style>
          </p:cxnSp>
        </p:grpSp>
        <p:sp>
          <p:nvSpPr>
            <p:cNvPr id="48" name="TextBox 47"/>
            <p:cNvSpPr txBox="1"/>
            <p:nvPr/>
          </p:nvSpPr>
          <p:spPr>
            <a:xfrm>
              <a:off x="2673783" y="4694832"/>
              <a:ext cx="1512000" cy="534368"/>
            </a:xfrm>
            <a:prstGeom prst="rect">
              <a:avLst/>
            </a:prstGeom>
            <a:noFill/>
          </p:spPr>
          <p:txBody>
            <a:bodyPr wrap="square" lIns="36000" tIns="36000" rIns="36000" bIns="36000" rtlCol="0">
              <a:spAutoFit/>
            </a:bodyPr>
            <a:lstStyle>
              <a:defPPr>
                <a:defRPr lang="fi-FI"/>
              </a:defPPr>
              <a:lvl1pPr defTabSz="914253" fontAlgn="auto">
                <a:spcBef>
                  <a:spcPts val="0"/>
                </a:spcBef>
                <a:spcAft>
                  <a:spcPts val="0"/>
                </a:spcAft>
                <a:defRPr sz="1000">
                  <a:solidFill>
                    <a:srgbClr val="779346"/>
                  </a:solidFill>
                  <a:latin typeface="Arial"/>
                </a:defRPr>
              </a:lvl1pPr>
            </a:lstStyle>
            <a:p>
              <a:r>
                <a:rPr lang="fi-FI" dirty="0" smtClean="0">
                  <a:solidFill>
                    <a:schemeClr val="tx1"/>
                  </a:solidFill>
                </a:rPr>
                <a:t>ELY-keskus </a:t>
              </a:r>
              <a:r>
                <a:rPr lang="fi-FI" dirty="0">
                  <a:solidFill>
                    <a:schemeClr val="tx1"/>
                  </a:solidFill>
                </a:rPr>
                <a:t>on keskeinen osa kansallista palveluarkkitehtuuria</a:t>
              </a:r>
            </a:p>
          </p:txBody>
        </p:sp>
      </p:grpSp>
      <p:cxnSp>
        <p:nvCxnSpPr>
          <p:cNvPr id="19" name="Elbow Connector 18"/>
          <p:cNvCxnSpPr>
            <a:stCxn id="52" idx="1"/>
            <a:endCxn id="13" idx="1"/>
          </p:cNvCxnSpPr>
          <p:nvPr/>
        </p:nvCxnSpPr>
        <p:spPr>
          <a:xfrm rot="10800000" flipH="1">
            <a:off x="539552" y="3548000"/>
            <a:ext cx="72008" cy="2571081"/>
          </a:xfrm>
          <a:prstGeom prst="bentConnector3">
            <a:avLst>
              <a:gd name="adj1" fmla="val -317465"/>
            </a:avLst>
          </a:prstGeom>
        </p:spPr>
        <p:style>
          <a:lnRef idx="1">
            <a:schemeClr val="accent1"/>
          </a:lnRef>
          <a:fillRef idx="0">
            <a:schemeClr val="accent1"/>
          </a:fillRef>
          <a:effectRef idx="0">
            <a:schemeClr val="accent1"/>
          </a:effectRef>
          <a:fontRef idx="minor">
            <a:schemeClr val="tx1"/>
          </a:fontRef>
        </p:style>
      </p:cxnSp>
      <p:cxnSp>
        <p:nvCxnSpPr>
          <p:cNvPr id="24" name="Elbow Connector 23"/>
          <p:cNvCxnSpPr>
            <a:stCxn id="48" idx="1"/>
            <a:endCxn id="13" idx="1"/>
          </p:cNvCxnSpPr>
          <p:nvPr/>
        </p:nvCxnSpPr>
        <p:spPr>
          <a:xfrm rot="10800000" flipH="1">
            <a:off x="539552" y="3548000"/>
            <a:ext cx="72008" cy="1486025"/>
          </a:xfrm>
          <a:prstGeom prst="bentConnector3">
            <a:avLst>
              <a:gd name="adj1" fmla="val -317465"/>
            </a:avLst>
          </a:prstGeom>
        </p:spPr>
        <p:style>
          <a:lnRef idx="1">
            <a:schemeClr val="accent1"/>
          </a:lnRef>
          <a:fillRef idx="0">
            <a:schemeClr val="accent1"/>
          </a:fillRef>
          <a:effectRef idx="0">
            <a:schemeClr val="accent1"/>
          </a:effectRef>
          <a:fontRef idx="minor">
            <a:schemeClr val="tx1"/>
          </a:fontRef>
        </p:style>
      </p:cxnSp>
      <p:graphicFrame>
        <p:nvGraphicFramePr>
          <p:cNvPr id="47" name="Table 46"/>
          <p:cNvGraphicFramePr>
            <a:graphicFrameLocks noGrp="1"/>
          </p:cNvGraphicFramePr>
          <p:nvPr>
            <p:extLst>
              <p:ext uri="{D42A27DB-BD31-4B8C-83A1-F6EECF244321}">
                <p14:modId xmlns:p14="http://schemas.microsoft.com/office/powerpoint/2010/main" xmlns="" val="1167462273"/>
              </p:ext>
            </p:extLst>
          </p:nvPr>
        </p:nvGraphicFramePr>
        <p:xfrm>
          <a:off x="2627784" y="2852936"/>
          <a:ext cx="6120684" cy="2912306"/>
        </p:xfrm>
        <a:graphic>
          <a:graphicData uri="http://schemas.openxmlformats.org/drawingml/2006/table">
            <a:tbl>
              <a:tblPr firstRow="1" bandRow="1">
                <a:tableStyleId>{5C22544A-7EE6-4342-B048-85BDC9FD1C3A}</a:tableStyleId>
              </a:tblPr>
              <a:tblGrid>
                <a:gridCol w="1460617"/>
                <a:gridCol w="1995768"/>
                <a:gridCol w="720081"/>
                <a:gridCol w="1296144"/>
                <a:gridCol w="648074"/>
              </a:tblGrid>
              <a:tr h="288032">
                <a:tc>
                  <a:txBody>
                    <a:bodyPr/>
                    <a:lstStyle/>
                    <a:p>
                      <a:pPr algn="ctr" fontAlgn="b"/>
                      <a:r>
                        <a:rPr lang="fi-FI" sz="1050" b="1" i="0" u="none" strike="noStrike" dirty="0" smtClean="0">
                          <a:solidFill>
                            <a:srgbClr val="FFFFFF"/>
                          </a:solidFill>
                          <a:effectLst/>
                          <a:latin typeface="Arial" panose="020B0604020202020204" pitchFamily="34" charset="0"/>
                        </a:rPr>
                        <a:t>Menestystekijä</a:t>
                      </a:r>
                      <a:endParaRPr lang="fi-FI" sz="1050" b="1" i="0" u="none" strike="noStrike" dirty="0">
                        <a:solidFill>
                          <a:srgbClr val="FFFFFF"/>
                        </a:solidFill>
                        <a:effectLst/>
                        <a:latin typeface="Arial" panose="020B0604020202020204" pitchFamily="34" charset="0"/>
                      </a:endParaRPr>
                    </a:p>
                  </a:txBody>
                  <a:tcPr marL="72000" marR="0" marT="0" marB="0" anchor="ctr"/>
                </a:tc>
                <a:tc>
                  <a:txBody>
                    <a:bodyPr/>
                    <a:lstStyle/>
                    <a:p>
                      <a:pPr algn="ctr" fontAlgn="b"/>
                      <a:r>
                        <a:rPr lang="fi-FI" sz="1050" b="1" i="0" u="none" strike="noStrike" dirty="0">
                          <a:solidFill>
                            <a:srgbClr val="FFFFFF"/>
                          </a:solidFill>
                          <a:effectLst/>
                          <a:latin typeface="Arial" panose="020B0604020202020204" pitchFamily="34" charset="0"/>
                        </a:rPr>
                        <a:t>Mittarin kuvaus ja määritelmät</a:t>
                      </a:r>
                    </a:p>
                  </a:txBody>
                  <a:tcPr marL="72000" marR="0" marT="0" marB="0" anchor="ctr"/>
                </a:tc>
                <a:tc>
                  <a:txBody>
                    <a:bodyPr/>
                    <a:lstStyle/>
                    <a:p>
                      <a:pPr algn="ctr" fontAlgn="b"/>
                      <a:r>
                        <a:rPr lang="fi-FI" sz="1050" b="1" i="0" u="none" strike="noStrike" dirty="0">
                          <a:solidFill>
                            <a:srgbClr val="FFFFFF"/>
                          </a:solidFill>
                          <a:effectLst/>
                          <a:latin typeface="Arial" panose="020B0604020202020204" pitchFamily="34" charset="0"/>
                        </a:rPr>
                        <a:t>Mittarin muoto</a:t>
                      </a:r>
                    </a:p>
                  </a:txBody>
                  <a:tcPr marL="72000" marR="0" marT="0" marB="0" anchor="ctr"/>
                </a:tc>
                <a:tc>
                  <a:txBody>
                    <a:bodyPr/>
                    <a:lstStyle/>
                    <a:p>
                      <a:pPr algn="ctr" fontAlgn="b"/>
                      <a:r>
                        <a:rPr lang="fi-FI" sz="1050" b="1" i="0" u="none" strike="noStrike" dirty="0">
                          <a:solidFill>
                            <a:srgbClr val="FFFFFF"/>
                          </a:solidFill>
                          <a:effectLst/>
                          <a:latin typeface="Arial" panose="020B0604020202020204" pitchFamily="34" charset="0"/>
                        </a:rPr>
                        <a:t>Tietolähde</a:t>
                      </a:r>
                    </a:p>
                  </a:txBody>
                  <a:tcPr marL="72000" marR="0" marT="0" marB="0" anchor="ctr"/>
                </a:tc>
                <a:tc>
                  <a:txBody>
                    <a:bodyPr/>
                    <a:lstStyle/>
                    <a:p>
                      <a:pPr algn="ctr" fontAlgn="b"/>
                      <a:r>
                        <a:rPr lang="fi-FI" sz="1000" b="1" i="0" u="none" strike="noStrike" dirty="0" smtClean="0">
                          <a:solidFill>
                            <a:srgbClr val="FFFFFF"/>
                          </a:solidFill>
                          <a:effectLst/>
                          <a:latin typeface="Arial" panose="020B0604020202020204" pitchFamily="34" charset="0"/>
                        </a:rPr>
                        <a:t>Tieto saatavilla</a:t>
                      </a:r>
                      <a:endParaRPr lang="fi-FI" sz="1000" b="1" i="0" u="none" strike="noStrike" dirty="0">
                        <a:solidFill>
                          <a:srgbClr val="FFFFFF"/>
                        </a:solidFill>
                        <a:effectLst/>
                        <a:latin typeface="Arial" panose="020B0604020202020204" pitchFamily="34" charset="0"/>
                      </a:endParaRPr>
                    </a:p>
                  </a:txBody>
                  <a:tcPr marL="72000" marR="0" marT="0" marB="0" anchor="ctr"/>
                </a:tc>
              </a:tr>
              <a:tr h="282731">
                <a:tc rowSpan="3">
                  <a:txBody>
                    <a:bodyPr/>
                    <a:lstStyle/>
                    <a:p>
                      <a:pPr marL="0" algn="l" defTabSz="914253" rtl="0" eaLnBrk="1" fontAlgn="ctr" latinLnBrk="0" hangingPunct="1"/>
                      <a:r>
                        <a:rPr lang="fi-FI" sz="800" b="0" i="0" u="none" strike="noStrike" kern="1200" dirty="0" smtClean="0">
                          <a:solidFill>
                            <a:srgbClr val="4D4B39"/>
                          </a:solidFill>
                          <a:effectLst/>
                          <a:latin typeface="Arial" panose="020B0604020202020204" pitchFamily="34" charset="0"/>
                          <a:ea typeface="+mn-ea"/>
                          <a:cs typeface="+mn-cs"/>
                        </a:rPr>
                        <a:t>Yhtenäiset valtakunnalliset toimintatavat ja </a:t>
                      </a:r>
                      <a:br>
                        <a:rPr lang="fi-FI" sz="800" b="0" i="0" u="none" strike="noStrike" kern="1200" dirty="0" smtClean="0">
                          <a:solidFill>
                            <a:srgbClr val="4D4B39"/>
                          </a:solidFill>
                          <a:effectLst/>
                          <a:latin typeface="Arial" panose="020B0604020202020204" pitchFamily="34" charset="0"/>
                          <a:ea typeface="+mn-ea"/>
                          <a:cs typeface="+mn-cs"/>
                        </a:rPr>
                      </a:br>
                      <a:r>
                        <a:rPr lang="fi-FI" sz="800" b="0" i="0" u="none" strike="noStrike" kern="1200" dirty="0" smtClean="0">
                          <a:solidFill>
                            <a:srgbClr val="4D4B39"/>
                          </a:solidFill>
                          <a:effectLst/>
                          <a:latin typeface="Arial" panose="020B0604020202020204" pitchFamily="34" charset="0"/>
                          <a:ea typeface="+mn-ea"/>
                          <a:cs typeface="+mn-cs"/>
                        </a:rPr>
                        <a:t>selkeät käytännöt</a:t>
                      </a:r>
                    </a:p>
                  </a:txBody>
                  <a:tcPr marL="72000" marR="0" marT="0" marB="0" anchor="ctr">
                    <a:solidFill>
                      <a:schemeClr val="bg1">
                        <a:lumMod val="95000"/>
                      </a:schemeClr>
                    </a:solidFill>
                  </a:tcPr>
                </a:tc>
                <a:tc>
                  <a:txBody>
                    <a:bodyPr/>
                    <a:lstStyle/>
                    <a:p>
                      <a:pPr marL="0" algn="l" defTabSz="914253" rtl="0" eaLnBrk="1" fontAlgn="ctr" latinLnBrk="0" hangingPunct="1"/>
                      <a:r>
                        <a:rPr lang="fi-FI" sz="800" b="0" i="0" u="none" strike="noStrike" kern="1200" dirty="0" smtClean="0">
                          <a:solidFill>
                            <a:srgbClr val="4D4B39"/>
                          </a:solidFill>
                          <a:effectLst/>
                          <a:latin typeface="Arial" panose="020B0604020202020204" pitchFamily="34" charset="0"/>
                          <a:ea typeface="+mn-ea"/>
                          <a:cs typeface="+mn-cs"/>
                        </a:rPr>
                        <a:t>Sidosryhmien arvio toimintatapojen yhtenäisyydestä ja tehokkuudesta</a:t>
                      </a:r>
                      <a:endParaRPr lang="fi-FI" sz="800" b="0" i="0" u="none" strike="noStrike" kern="1200" dirty="0">
                        <a:solidFill>
                          <a:srgbClr val="4D4B39"/>
                        </a:solidFill>
                        <a:effectLst/>
                        <a:latin typeface="Arial" panose="020B0604020202020204" pitchFamily="34" charset="0"/>
                        <a:ea typeface="+mn-ea"/>
                        <a:cs typeface="+mn-cs"/>
                      </a:endParaRPr>
                    </a:p>
                  </a:txBody>
                  <a:tcPr marL="72000" marR="0" marT="0" marB="0" anchor="ctr">
                    <a:solidFill>
                      <a:schemeClr val="tx2">
                        <a:lumMod val="40000"/>
                        <a:lumOff val="60000"/>
                      </a:schemeClr>
                    </a:solidFill>
                  </a:tcPr>
                </a:tc>
                <a:tc>
                  <a:txBody>
                    <a:bodyPr/>
                    <a:lstStyle/>
                    <a:p>
                      <a:pPr marL="0" algn="l" defTabSz="914253" rtl="0" eaLnBrk="1" fontAlgn="ctr" latinLnBrk="0" hangingPunct="1"/>
                      <a:r>
                        <a:rPr lang="fi-FI" sz="800" b="0" i="0" u="none" strike="noStrike" kern="1200" dirty="0" smtClean="0">
                          <a:solidFill>
                            <a:srgbClr val="4D4B39"/>
                          </a:solidFill>
                          <a:effectLst/>
                          <a:latin typeface="Arial" panose="020B0604020202020204" pitchFamily="34" charset="0"/>
                          <a:ea typeface="+mn-ea"/>
                          <a:cs typeface="+mn-cs"/>
                        </a:rPr>
                        <a:t>Asteikko</a:t>
                      </a:r>
                      <a:endParaRPr lang="fi-FI" sz="800" b="0" i="0" u="none" strike="noStrike" kern="1200" dirty="0">
                        <a:solidFill>
                          <a:srgbClr val="4D4B39"/>
                        </a:solidFill>
                        <a:effectLst/>
                        <a:latin typeface="Arial" panose="020B0604020202020204" pitchFamily="34" charset="0"/>
                        <a:ea typeface="+mn-ea"/>
                        <a:cs typeface="+mn-cs"/>
                      </a:endParaRPr>
                    </a:p>
                  </a:txBody>
                  <a:tcPr marL="72000" marR="0" marT="0" marB="0" anchor="ctr">
                    <a:solidFill>
                      <a:schemeClr val="tx2">
                        <a:lumMod val="40000"/>
                        <a:lumOff val="60000"/>
                      </a:schemeClr>
                    </a:solidFill>
                  </a:tcPr>
                </a:tc>
                <a:tc>
                  <a:txBody>
                    <a:bodyPr/>
                    <a:lstStyle/>
                    <a:p>
                      <a:pPr marL="0" algn="l" defTabSz="914253" rtl="0" eaLnBrk="1" fontAlgn="ctr" latinLnBrk="0" hangingPunct="1"/>
                      <a:r>
                        <a:rPr lang="fi-FI" sz="800" b="0" i="0" u="none" strike="noStrike" kern="1200" dirty="0" smtClean="0">
                          <a:solidFill>
                            <a:srgbClr val="4D4B39"/>
                          </a:solidFill>
                          <a:effectLst/>
                          <a:latin typeface="Arial" panose="020B0604020202020204" pitchFamily="34" charset="0"/>
                          <a:ea typeface="+mn-ea"/>
                          <a:cs typeface="+mn-cs"/>
                        </a:rPr>
                        <a:t>Sidosryhmäkysely</a:t>
                      </a:r>
                      <a:r>
                        <a:rPr lang="fi-FI" sz="800" b="0" i="0" u="none" strike="noStrike" kern="1200" dirty="0">
                          <a:solidFill>
                            <a:srgbClr val="4D4B39"/>
                          </a:solidFill>
                          <a:effectLst/>
                          <a:latin typeface="Arial" panose="020B0604020202020204" pitchFamily="34" charset="0"/>
                          <a:ea typeface="+mn-ea"/>
                          <a:cs typeface="+mn-cs"/>
                        </a:rPr>
                        <a:t> </a:t>
                      </a:r>
                    </a:p>
                  </a:txBody>
                  <a:tcPr marL="72000" marR="0" marT="0" marB="0" anchor="ctr">
                    <a:solidFill>
                      <a:schemeClr val="tx2">
                        <a:lumMod val="40000"/>
                        <a:lumOff val="60000"/>
                      </a:schemeClr>
                    </a:solidFill>
                  </a:tcPr>
                </a:tc>
                <a:tc>
                  <a:txBody>
                    <a:bodyPr/>
                    <a:lstStyle/>
                    <a:p>
                      <a:pPr marL="0" algn="ctr" defTabSz="914253" rtl="0" eaLnBrk="1" fontAlgn="ctr" latinLnBrk="0" hangingPunct="1"/>
                      <a:r>
                        <a:rPr lang="fi-FI" sz="800" b="0" i="0" u="none" strike="noStrike" kern="1200" dirty="0" smtClean="0">
                          <a:solidFill>
                            <a:srgbClr val="4D4B39"/>
                          </a:solidFill>
                          <a:effectLst/>
                          <a:latin typeface="Arial" panose="020B0604020202020204" pitchFamily="34" charset="0"/>
                          <a:ea typeface="+mn-ea"/>
                          <a:cs typeface="+mn-cs"/>
                        </a:rPr>
                        <a:t>X</a:t>
                      </a:r>
                      <a:endParaRPr lang="fi-FI" sz="800" b="0" i="0" u="none" strike="noStrike" kern="1200" dirty="0">
                        <a:solidFill>
                          <a:srgbClr val="4D4B39"/>
                        </a:solidFill>
                        <a:effectLst/>
                        <a:latin typeface="Arial" panose="020B0604020202020204" pitchFamily="34" charset="0"/>
                        <a:ea typeface="+mn-ea"/>
                        <a:cs typeface="+mn-cs"/>
                      </a:endParaRPr>
                    </a:p>
                  </a:txBody>
                  <a:tcPr marL="72000" marR="0" marT="0" marB="0" anchor="ctr">
                    <a:solidFill>
                      <a:schemeClr val="tx2">
                        <a:lumMod val="40000"/>
                        <a:lumOff val="60000"/>
                      </a:schemeClr>
                    </a:solidFill>
                  </a:tcPr>
                </a:tc>
              </a:tr>
              <a:tr h="282731">
                <a:tc vMerge="1">
                  <a:txBody>
                    <a:bodyPr/>
                    <a:lstStyle/>
                    <a:p>
                      <a:endParaRPr lang="fi-FI"/>
                    </a:p>
                  </a:txBody>
                  <a:tcPr/>
                </a:tc>
                <a:tc>
                  <a:txBody>
                    <a:bodyPr/>
                    <a:lstStyle/>
                    <a:p>
                      <a:pPr marL="0" algn="l" defTabSz="914253" rtl="0" eaLnBrk="1" fontAlgn="ctr" latinLnBrk="0" hangingPunct="1"/>
                      <a:r>
                        <a:rPr lang="fi-FI" sz="800" b="0" i="0" u="none" strike="noStrike" kern="1200" dirty="0" smtClean="0">
                          <a:solidFill>
                            <a:srgbClr val="4D4B39"/>
                          </a:solidFill>
                          <a:effectLst/>
                          <a:latin typeface="Arial" panose="020B0604020202020204" pitchFamily="34" charset="0"/>
                          <a:ea typeface="+mn-ea"/>
                          <a:cs typeface="+mn-cs"/>
                        </a:rPr>
                        <a:t>Sidosryhmien arvio asiakaslähtöisyydestä ja asiantuntevuudesta</a:t>
                      </a:r>
                      <a:endParaRPr lang="fi-FI" sz="800" b="0" i="0" u="none" strike="noStrike" kern="1200" dirty="0">
                        <a:solidFill>
                          <a:srgbClr val="4D4B39"/>
                        </a:solidFill>
                        <a:effectLst/>
                        <a:latin typeface="Arial" panose="020B0604020202020204" pitchFamily="34" charset="0"/>
                        <a:ea typeface="+mn-ea"/>
                        <a:cs typeface="+mn-cs"/>
                      </a:endParaRPr>
                    </a:p>
                  </a:txBody>
                  <a:tcPr marL="72000" marR="0" marT="0" marB="0" anchor="ctr">
                    <a:solidFill>
                      <a:schemeClr val="tx2">
                        <a:lumMod val="40000"/>
                        <a:lumOff val="60000"/>
                      </a:schemeClr>
                    </a:solidFill>
                  </a:tcPr>
                </a:tc>
                <a:tc>
                  <a:txBody>
                    <a:bodyPr/>
                    <a:lstStyle/>
                    <a:p>
                      <a:pPr marL="0" algn="l" defTabSz="914253" rtl="0" eaLnBrk="1" fontAlgn="ctr" latinLnBrk="0" hangingPunct="1"/>
                      <a:r>
                        <a:rPr lang="fi-FI" sz="800" b="0" i="0" u="none" strike="noStrike" kern="1200" dirty="0" smtClean="0">
                          <a:solidFill>
                            <a:srgbClr val="4D4B39"/>
                          </a:solidFill>
                          <a:effectLst/>
                          <a:latin typeface="Arial" panose="020B0604020202020204" pitchFamily="34" charset="0"/>
                          <a:ea typeface="+mn-ea"/>
                          <a:cs typeface="+mn-cs"/>
                        </a:rPr>
                        <a:t>Asteikko</a:t>
                      </a:r>
                      <a:endParaRPr lang="fi-FI" sz="800" b="0" i="0" u="none" strike="noStrike" kern="1200" dirty="0">
                        <a:solidFill>
                          <a:srgbClr val="4D4B39"/>
                        </a:solidFill>
                        <a:effectLst/>
                        <a:latin typeface="Arial" panose="020B0604020202020204" pitchFamily="34" charset="0"/>
                        <a:ea typeface="+mn-ea"/>
                        <a:cs typeface="+mn-cs"/>
                      </a:endParaRPr>
                    </a:p>
                  </a:txBody>
                  <a:tcPr marL="72000" marR="0" marT="0" marB="0" anchor="ctr">
                    <a:solidFill>
                      <a:schemeClr val="tx2">
                        <a:lumMod val="40000"/>
                        <a:lumOff val="60000"/>
                      </a:schemeClr>
                    </a:solidFill>
                  </a:tcPr>
                </a:tc>
                <a:tc>
                  <a:txBody>
                    <a:bodyPr/>
                    <a:lstStyle/>
                    <a:p>
                      <a:pPr marL="0" algn="l" defTabSz="914253" rtl="0" eaLnBrk="1" fontAlgn="ctr" latinLnBrk="0" hangingPunct="1"/>
                      <a:r>
                        <a:rPr lang="fi-FI" sz="800" b="0" i="0" u="none" strike="noStrike" kern="1200" dirty="0" smtClean="0">
                          <a:solidFill>
                            <a:srgbClr val="4D4B39"/>
                          </a:solidFill>
                          <a:effectLst/>
                          <a:latin typeface="Arial" panose="020B0604020202020204" pitchFamily="34" charset="0"/>
                          <a:ea typeface="+mn-ea"/>
                          <a:cs typeface="+mn-cs"/>
                        </a:rPr>
                        <a:t>Sidosryhmäkysely</a:t>
                      </a:r>
                      <a:r>
                        <a:rPr lang="fi-FI" sz="800" b="0" i="0" u="none" strike="noStrike" kern="1200" dirty="0">
                          <a:solidFill>
                            <a:srgbClr val="4D4B39"/>
                          </a:solidFill>
                          <a:effectLst/>
                          <a:latin typeface="Arial" panose="020B0604020202020204" pitchFamily="34" charset="0"/>
                          <a:ea typeface="+mn-ea"/>
                          <a:cs typeface="+mn-cs"/>
                        </a:rPr>
                        <a:t> </a:t>
                      </a:r>
                    </a:p>
                  </a:txBody>
                  <a:tcPr marL="72000" marR="0" marT="0" marB="0" anchor="ctr">
                    <a:solidFill>
                      <a:schemeClr val="tx2">
                        <a:lumMod val="40000"/>
                        <a:lumOff val="60000"/>
                      </a:schemeClr>
                    </a:solidFill>
                  </a:tcPr>
                </a:tc>
                <a:tc>
                  <a:txBody>
                    <a:bodyPr/>
                    <a:lstStyle/>
                    <a:p>
                      <a:pPr marL="0" algn="ctr" defTabSz="914253" rtl="0" eaLnBrk="1" fontAlgn="ctr" latinLnBrk="0" hangingPunct="1"/>
                      <a:r>
                        <a:rPr lang="fi-FI" sz="800" b="0" i="0" u="none" strike="noStrike" kern="1200" dirty="0" smtClean="0">
                          <a:solidFill>
                            <a:srgbClr val="4D4B39"/>
                          </a:solidFill>
                          <a:effectLst/>
                          <a:latin typeface="Arial" panose="020B0604020202020204" pitchFamily="34" charset="0"/>
                          <a:ea typeface="+mn-ea"/>
                          <a:cs typeface="+mn-cs"/>
                        </a:rPr>
                        <a:t>X</a:t>
                      </a:r>
                      <a:endParaRPr lang="fi-FI" sz="800" b="0" i="0" u="none" strike="noStrike" kern="1200" dirty="0">
                        <a:solidFill>
                          <a:srgbClr val="4D4B39"/>
                        </a:solidFill>
                        <a:effectLst/>
                        <a:latin typeface="Arial" panose="020B0604020202020204" pitchFamily="34" charset="0"/>
                        <a:ea typeface="+mn-ea"/>
                        <a:cs typeface="+mn-cs"/>
                      </a:endParaRPr>
                    </a:p>
                  </a:txBody>
                  <a:tcPr marL="72000" marR="0" marT="0" marB="0" anchor="ctr">
                    <a:solidFill>
                      <a:schemeClr val="tx2">
                        <a:lumMod val="40000"/>
                        <a:lumOff val="60000"/>
                      </a:schemeClr>
                    </a:solidFill>
                  </a:tcPr>
                </a:tc>
              </a:tr>
              <a:tr h="282731">
                <a:tc vMerge="1">
                  <a:txBody>
                    <a:bodyPr/>
                    <a:lstStyle/>
                    <a:p>
                      <a:pPr marL="0" algn="l" defTabSz="914253" rtl="0" eaLnBrk="1" fontAlgn="ctr" latinLnBrk="0" hangingPunct="1"/>
                      <a:endParaRPr lang="fi-FI" sz="800" b="1" i="0" u="none" strike="noStrike" kern="1200" dirty="0" smtClean="0">
                        <a:solidFill>
                          <a:srgbClr val="4D4B39"/>
                        </a:solidFill>
                        <a:effectLst/>
                        <a:latin typeface="Arial" panose="020B0604020202020204" pitchFamily="34" charset="0"/>
                        <a:ea typeface="+mn-ea"/>
                        <a:cs typeface="+mn-cs"/>
                      </a:endParaRPr>
                    </a:p>
                  </a:txBody>
                  <a:tcPr marL="72000" marR="0" marT="0" marB="0" anchor="ctr"/>
                </a:tc>
                <a:tc>
                  <a:txBody>
                    <a:bodyPr/>
                    <a:lstStyle/>
                    <a:p>
                      <a:pPr marL="0" marR="0" indent="0" algn="l" defTabSz="914253" rtl="0" eaLnBrk="1" fontAlgn="ctr" latinLnBrk="0" hangingPunct="1">
                        <a:lnSpc>
                          <a:spcPct val="100000"/>
                        </a:lnSpc>
                        <a:spcBef>
                          <a:spcPts val="0"/>
                        </a:spcBef>
                        <a:spcAft>
                          <a:spcPts val="0"/>
                        </a:spcAft>
                        <a:buClrTx/>
                        <a:buSzTx/>
                        <a:buFontTx/>
                        <a:buNone/>
                        <a:tabLst/>
                        <a:defRPr/>
                      </a:pPr>
                      <a:r>
                        <a:rPr lang="fi-FI" sz="800" b="0" i="0" u="none" strike="noStrike" kern="1200" dirty="0" smtClean="0">
                          <a:solidFill>
                            <a:srgbClr val="4D4B39"/>
                          </a:solidFill>
                          <a:effectLst/>
                          <a:latin typeface="Arial" panose="020B0604020202020204" pitchFamily="34" charset="0"/>
                          <a:ea typeface="+mn-ea"/>
                          <a:cs typeface="+mn-cs"/>
                        </a:rPr>
                        <a:t>Johdon</a:t>
                      </a:r>
                      <a:r>
                        <a:rPr lang="fi-FI" sz="800" b="0" i="0" u="none" strike="noStrike" kern="1200" baseline="0" dirty="0" smtClean="0">
                          <a:solidFill>
                            <a:srgbClr val="4D4B39"/>
                          </a:solidFill>
                          <a:effectLst/>
                          <a:latin typeface="Arial" panose="020B0604020202020204" pitchFamily="34" charset="0"/>
                          <a:ea typeface="+mn-ea"/>
                          <a:cs typeface="+mn-cs"/>
                        </a:rPr>
                        <a:t> (ylijohtajien ja vastuualuejohdon)</a:t>
                      </a:r>
                      <a:r>
                        <a:rPr lang="fi-FI" sz="800" b="0" i="0" u="none" strike="noStrike" kern="1200" dirty="0" smtClean="0">
                          <a:solidFill>
                            <a:srgbClr val="4D4B39"/>
                          </a:solidFill>
                          <a:effectLst/>
                          <a:latin typeface="Arial" panose="020B0604020202020204" pitchFamily="34" charset="0"/>
                          <a:ea typeface="+mn-ea"/>
                          <a:cs typeface="+mn-cs"/>
                        </a:rPr>
                        <a:t> arvio toimintatapojen yhtenäisyydestä</a:t>
                      </a:r>
                    </a:p>
                  </a:txBody>
                  <a:tcPr marL="72000" marR="0" marT="0" marB="0" anchor="ctr">
                    <a:solidFill>
                      <a:schemeClr val="tx2">
                        <a:lumMod val="40000"/>
                        <a:lumOff val="60000"/>
                      </a:schemeClr>
                    </a:solidFill>
                  </a:tcPr>
                </a:tc>
                <a:tc>
                  <a:txBody>
                    <a:bodyPr/>
                    <a:lstStyle/>
                    <a:p>
                      <a:pPr marL="0" algn="l" defTabSz="914253" rtl="0" eaLnBrk="1" fontAlgn="ctr" latinLnBrk="0" hangingPunct="1"/>
                      <a:r>
                        <a:rPr lang="fi-FI" sz="800" b="0" i="0" u="none" strike="noStrike" kern="1200" dirty="0" smtClean="0">
                          <a:solidFill>
                            <a:srgbClr val="4D4B39"/>
                          </a:solidFill>
                          <a:effectLst/>
                          <a:latin typeface="Arial" panose="020B0604020202020204" pitchFamily="34" charset="0"/>
                          <a:ea typeface="+mn-ea"/>
                          <a:cs typeface="+mn-cs"/>
                        </a:rPr>
                        <a:t>Asteikko</a:t>
                      </a:r>
                      <a:endParaRPr lang="fi-FI" sz="800" b="0" i="0" u="none" strike="noStrike" kern="1200" dirty="0">
                        <a:solidFill>
                          <a:srgbClr val="4D4B39"/>
                        </a:solidFill>
                        <a:effectLst/>
                        <a:latin typeface="Arial" panose="020B0604020202020204" pitchFamily="34" charset="0"/>
                        <a:ea typeface="+mn-ea"/>
                        <a:cs typeface="+mn-cs"/>
                      </a:endParaRPr>
                    </a:p>
                  </a:txBody>
                  <a:tcPr marL="72000" anchor="ctr">
                    <a:solidFill>
                      <a:schemeClr val="tx2">
                        <a:lumMod val="40000"/>
                        <a:lumOff val="60000"/>
                      </a:schemeClr>
                    </a:solidFill>
                  </a:tcPr>
                </a:tc>
                <a:tc>
                  <a:txBody>
                    <a:bodyPr/>
                    <a:lstStyle/>
                    <a:p>
                      <a:pPr marL="0" algn="l" defTabSz="914253" rtl="0" eaLnBrk="1" fontAlgn="ctr" latinLnBrk="0" hangingPunct="1"/>
                      <a:r>
                        <a:rPr lang="fi-FI" sz="800" b="0" i="0" u="none" strike="noStrike" kern="1200" dirty="0" smtClean="0">
                          <a:solidFill>
                            <a:srgbClr val="4D4B39"/>
                          </a:solidFill>
                          <a:effectLst/>
                          <a:latin typeface="Arial" panose="020B0604020202020204" pitchFamily="34" charset="0"/>
                          <a:ea typeface="+mn-ea"/>
                          <a:cs typeface="+mn-cs"/>
                        </a:rPr>
                        <a:t>VM barometri</a:t>
                      </a:r>
                    </a:p>
                    <a:p>
                      <a:pPr marL="0" algn="l" defTabSz="914253" rtl="0" eaLnBrk="1" fontAlgn="ctr" latinLnBrk="0" hangingPunct="1"/>
                      <a:r>
                        <a:rPr lang="fi-FI" sz="800" b="0" i="0" u="none" strike="noStrike" kern="1200" dirty="0" smtClean="0">
                          <a:solidFill>
                            <a:srgbClr val="FF0000"/>
                          </a:solidFill>
                          <a:effectLst/>
                          <a:latin typeface="Arial" panose="020B0604020202020204" pitchFamily="34" charset="0"/>
                          <a:ea typeface="+mn-ea"/>
                          <a:cs typeface="+mn-cs"/>
                        </a:rPr>
                        <a:t>Vai sittenkin</a:t>
                      </a:r>
                      <a:r>
                        <a:rPr lang="fi-FI" sz="800" b="0" i="0" u="none" strike="noStrike" kern="1200" baseline="0" dirty="0" smtClean="0">
                          <a:solidFill>
                            <a:srgbClr val="FF0000"/>
                          </a:solidFill>
                          <a:effectLst/>
                          <a:latin typeface="Arial" panose="020B0604020202020204" pitchFamily="34" charset="0"/>
                          <a:ea typeface="+mn-ea"/>
                          <a:cs typeface="+mn-cs"/>
                        </a:rPr>
                        <a:t> sidosryhmäkysely?</a:t>
                      </a:r>
                      <a:endParaRPr lang="fi-FI" sz="800" b="0" i="0" u="none" strike="noStrike" kern="1200" dirty="0" smtClean="0">
                        <a:solidFill>
                          <a:srgbClr val="FF0000"/>
                        </a:solidFill>
                        <a:effectLst/>
                        <a:latin typeface="Arial" panose="020B0604020202020204" pitchFamily="34" charset="0"/>
                        <a:ea typeface="+mn-ea"/>
                        <a:cs typeface="+mn-cs"/>
                      </a:endParaRPr>
                    </a:p>
                  </a:txBody>
                  <a:tcPr marL="72000" marR="0" marT="0" marB="0" anchor="ctr">
                    <a:solidFill>
                      <a:schemeClr val="tx2">
                        <a:lumMod val="40000"/>
                        <a:lumOff val="60000"/>
                      </a:schemeClr>
                    </a:solidFill>
                  </a:tcPr>
                </a:tc>
                <a:tc>
                  <a:txBody>
                    <a:bodyPr/>
                    <a:lstStyle/>
                    <a:p>
                      <a:pPr marL="0" algn="ctr" defTabSz="914253" rtl="0" eaLnBrk="1" fontAlgn="ctr" latinLnBrk="0" hangingPunct="1"/>
                      <a:r>
                        <a:rPr lang="fi-FI" sz="800" b="0" i="0" u="none" strike="noStrike" kern="1200" dirty="0" smtClean="0">
                          <a:solidFill>
                            <a:srgbClr val="4D4B39"/>
                          </a:solidFill>
                          <a:effectLst/>
                          <a:latin typeface="Arial" panose="020B0604020202020204" pitchFamily="34" charset="0"/>
                          <a:ea typeface="+mn-ea"/>
                          <a:cs typeface="+mn-cs"/>
                        </a:rPr>
                        <a:t>3,28</a:t>
                      </a:r>
                    </a:p>
                    <a:p>
                      <a:pPr marL="0" algn="ctr" defTabSz="914253" rtl="0" eaLnBrk="1" fontAlgn="ctr" latinLnBrk="0" hangingPunct="1"/>
                      <a:endParaRPr lang="fi-FI" sz="800" b="0" i="0" u="none" strike="noStrike" kern="1200" dirty="0">
                        <a:solidFill>
                          <a:srgbClr val="4D4B39"/>
                        </a:solidFill>
                        <a:effectLst/>
                        <a:latin typeface="Arial" panose="020B0604020202020204" pitchFamily="34" charset="0"/>
                        <a:ea typeface="+mn-ea"/>
                        <a:cs typeface="+mn-cs"/>
                      </a:endParaRPr>
                    </a:p>
                  </a:txBody>
                  <a:tcPr marL="72000" marR="0" marT="0" marB="0" anchor="ctr">
                    <a:solidFill>
                      <a:schemeClr val="tx2">
                        <a:lumMod val="40000"/>
                        <a:lumOff val="60000"/>
                      </a:schemeClr>
                    </a:solidFill>
                  </a:tcPr>
                </a:tc>
              </a:tr>
              <a:tr h="530120">
                <a:tc>
                  <a:txBody>
                    <a:bodyPr/>
                    <a:lstStyle/>
                    <a:p>
                      <a:pPr marL="0" algn="l" defTabSz="914253" rtl="0" eaLnBrk="1" fontAlgn="ctr" latinLnBrk="0" hangingPunct="1"/>
                      <a:r>
                        <a:rPr lang="fi-FI" sz="800" b="0" i="0" u="none" strike="noStrike" kern="1200" dirty="0" smtClean="0">
                          <a:solidFill>
                            <a:srgbClr val="4D4B39"/>
                          </a:solidFill>
                          <a:effectLst/>
                          <a:latin typeface="Arial" panose="020B0604020202020204" pitchFamily="34" charset="0"/>
                          <a:ea typeface="+mn-ea"/>
                          <a:cs typeface="+mn-cs"/>
                        </a:rPr>
                        <a:t>ELY-keskus on keskeinen osa kansallista palveluarkkitehtuuria</a:t>
                      </a:r>
                    </a:p>
                  </a:txBody>
                  <a:tcPr marL="72000" anchor="ctr">
                    <a:solidFill>
                      <a:schemeClr val="bg1">
                        <a:lumMod val="95000"/>
                      </a:schemeClr>
                    </a:solidFill>
                  </a:tcPr>
                </a:tc>
                <a:tc>
                  <a:txBody>
                    <a:bodyPr/>
                    <a:lstStyle/>
                    <a:p>
                      <a:pPr marL="0" algn="l" defTabSz="914253" rtl="0" eaLnBrk="1" fontAlgn="ctr" latinLnBrk="0" hangingPunct="1"/>
                      <a:r>
                        <a:rPr lang="fi-FI" sz="800" b="0" i="0" u="none" strike="noStrike" kern="1200" dirty="0" smtClean="0">
                          <a:solidFill>
                            <a:srgbClr val="4D4B39"/>
                          </a:solidFill>
                          <a:effectLst/>
                          <a:latin typeface="Arial" panose="020B0604020202020204" pitchFamily="34" charset="0"/>
                          <a:ea typeface="+mn-ea"/>
                          <a:cs typeface="+mn-cs"/>
                        </a:rPr>
                        <a:t>Kansalliseen palveluväylään</a:t>
                      </a:r>
                      <a:r>
                        <a:rPr lang="fi-FI" sz="800" b="0" i="0" u="none" strike="noStrike" kern="1200" baseline="0" dirty="0" smtClean="0">
                          <a:solidFill>
                            <a:srgbClr val="4D4B39"/>
                          </a:solidFill>
                          <a:effectLst/>
                          <a:latin typeface="Arial" panose="020B0604020202020204" pitchFamily="34" charset="0"/>
                          <a:ea typeface="+mn-ea"/>
                          <a:cs typeface="+mn-cs"/>
                        </a:rPr>
                        <a:t> </a:t>
                      </a:r>
                      <a:r>
                        <a:rPr lang="fi-FI" sz="800" b="0" i="0" u="none" strike="noStrike" kern="1200" dirty="0" smtClean="0">
                          <a:solidFill>
                            <a:srgbClr val="4D4B39"/>
                          </a:solidFill>
                          <a:effectLst/>
                          <a:latin typeface="Arial" panose="020B0604020202020204" pitchFamily="34" charset="0"/>
                          <a:ea typeface="+mn-ea"/>
                          <a:cs typeface="+mn-cs"/>
                        </a:rPr>
                        <a:t>hyväksyttyjen ELY-kehityshankkeiden osuus</a:t>
                      </a:r>
                      <a:endParaRPr lang="fi-FI" sz="800" b="0" i="0" u="none" strike="noStrike" kern="1200" dirty="0">
                        <a:solidFill>
                          <a:srgbClr val="4D4B39"/>
                        </a:solidFill>
                        <a:effectLst/>
                        <a:latin typeface="Arial" panose="020B0604020202020204" pitchFamily="34" charset="0"/>
                        <a:ea typeface="+mn-ea"/>
                        <a:cs typeface="+mn-cs"/>
                      </a:endParaRPr>
                    </a:p>
                  </a:txBody>
                  <a:tcPr marL="72000" marR="0" marT="0" marB="0" anchor="ctr">
                    <a:solidFill>
                      <a:schemeClr val="tx2">
                        <a:lumMod val="40000"/>
                        <a:lumOff val="60000"/>
                      </a:schemeClr>
                    </a:solidFill>
                  </a:tcPr>
                </a:tc>
                <a:tc>
                  <a:txBody>
                    <a:bodyPr/>
                    <a:lstStyle/>
                    <a:p>
                      <a:pPr marL="0" algn="l" defTabSz="914253" rtl="0" eaLnBrk="1" fontAlgn="ctr" latinLnBrk="0" hangingPunct="1"/>
                      <a:r>
                        <a:rPr lang="fi-FI" sz="800" b="0" i="0" u="none" strike="noStrike" kern="1200" dirty="0" smtClean="0">
                          <a:solidFill>
                            <a:srgbClr val="4D4B39"/>
                          </a:solidFill>
                          <a:effectLst/>
                          <a:latin typeface="Arial" panose="020B0604020202020204" pitchFamily="34" charset="0"/>
                          <a:ea typeface="+mn-ea"/>
                          <a:cs typeface="+mn-cs"/>
                        </a:rPr>
                        <a:t>%-osuus</a:t>
                      </a:r>
                      <a:endParaRPr lang="fi-FI" sz="800" b="0" i="0" u="none" strike="noStrike" kern="1200" dirty="0">
                        <a:solidFill>
                          <a:srgbClr val="4D4B39"/>
                        </a:solidFill>
                        <a:effectLst/>
                        <a:latin typeface="Arial" panose="020B0604020202020204" pitchFamily="34" charset="0"/>
                        <a:ea typeface="+mn-ea"/>
                        <a:cs typeface="+mn-cs"/>
                      </a:endParaRPr>
                    </a:p>
                  </a:txBody>
                  <a:tcPr marL="72000" anchor="ctr">
                    <a:solidFill>
                      <a:schemeClr val="tx2">
                        <a:lumMod val="40000"/>
                        <a:lumOff val="60000"/>
                      </a:schemeClr>
                    </a:solidFill>
                  </a:tcPr>
                </a:tc>
                <a:tc>
                  <a:txBody>
                    <a:bodyPr/>
                    <a:lstStyle/>
                    <a:p>
                      <a:pPr marL="0" algn="l" defTabSz="914253" rtl="0" eaLnBrk="1" fontAlgn="ctr" latinLnBrk="0" hangingPunct="1"/>
                      <a:endParaRPr lang="fi-FI" sz="800" b="0" i="0" u="none" strike="noStrike" kern="1200" dirty="0">
                        <a:solidFill>
                          <a:srgbClr val="4D4B39"/>
                        </a:solidFill>
                        <a:effectLst/>
                        <a:latin typeface="Arial" panose="020B0604020202020204" pitchFamily="34" charset="0"/>
                        <a:ea typeface="+mn-ea"/>
                        <a:cs typeface="+mn-cs"/>
                      </a:endParaRPr>
                    </a:p>
                  </a:txBody>
                  <a:tcPr marL="72000" marR="0" marT="0" marB="0" anchor="ctr">
                    <a:solidFill>
                      <a:schemeClr val="tx2">
                        <a:lumMod val="40000"/>
                        <a:lumOff val="60000"/>
                      </a:schemeClr>
                    </a:solidFill>
                  </a:tcPr>
                </a:tc>
                <a:tc>
                  <a:txBody>
                    <a:bodyPr/>
                    <a:lstStyle/>
                    <a:p>
                      <a:pPr marL="0" algn="ctr" defTabSz="914253" rtl="0" eaLnBrk="1" fontAlgn="ctr" latinLnBrk="0" hangingPunct="1"/>
                      <a:endParaRPr lang="fi-FI" sz="800" b="0" i="0" u="none" strike="noStrike" kern="1200" dirty="0">
                        <a:solidFill>
                          <a:srgbClr val="4D4B39"/>
                        </a:solidFill>
                        <a:effectLst/>
                        <a:latin typeface="Arial" panose="020B0604020202020204" pitchFamily="34" charset="0"/>
                        <a:ea typeface="+mn-ea"/>
                        <a:cs typeface="+mn-cs"/>
                      </a:endParaRPr>
                    </a:p>
                  </a:txBody>
                  <a:tcPr marL="72000" marR="0" marT="0" marB="0" anchor="ctr">
                    <a:solidFill>
                      <a:schemeClr val="tx2">
                        <a:lumMod val="40000"/>
                        <a:lumOff val="60000"/>
                      </a:schemeClr>
                    </a:solidFill>
                  </a:tcPr>
                </a:tc>
              </a:tr>
              <a:tr h="282731">
                <a:tc rowSpan="4">
                  <a:txBody>
                    <a:bodyPr/>
                    <a:lstStyle/>
                    <a:p>
                      <a:pPr marL="0" algn="l" defTabSz="914253" rtl="0" eaLnBrk="1" fontAlgn="ctr" latinLnBrk="0" hangingPunct="1"/>
                      <a:r>
                        <a:rPr lang="fi-FI" sz="800" b="0" i="0" u="none" strike="noStrike" kern="1200" dirty="0" smtClean="0">
                          <a:solidFill>
                            <a:srgbClr val="4D4B39"/>
                          </a:solidFill>
                          <a:effectLst/>
                          <a:latin typeface="Arial" panose="020B0604020202020204" pitchFamily="34" charset="0"/>
                          <a:ea typeface="+mn-ea"/>
                          <a:cs typeface="+mn-cs"/>
                        </a:rPr>
                        <a:t>Uudistetaan asiakkaan, ELY-keskuksen ja sidosryhmien keskinäinen vuorovaikutus </a:t>
                      </a:r>
                      <a:r>
                        <a:rPr lang="fi-FI" sz="800" b="0" i="0" u="none" strike="noStrike" kern="1200" dirty="0" err="1" smtClean="0">
                          <a:solidFill>
                            <a:srgbClr val="4D4B39"/>
                          </a:solidFill>
                          <a:effectLst/>
                          <a:latin typeface="Arial" panose="020B0604020202020204" pitchFamily="34" charset="0"/>
                          <a:ea typeface="+mn-ea"/>
                          <a:cs typeface="+mn-cs"/>
                        </a:rPr>
                        <a:t>digitalisaation</a:t>
                      </a:r>
                      <a:r>
                        <a:rPr lang="fi-FI" sz="800" b="0" i="0" u="none" strike="noStrike" kern="1200" dirty="0" smtClean="0">
                          <a:solidFill>
                            <a:srgbClr val="4D4B39"/>
                          </a:solidFill>
                          <a:effectLst/>
                          <a:latin typeface="Arial" panose="020B0604020202020204" pitchFamily="34" charset="0"/>
                          <a:ea typeface="+mn-ea"/>
                          <a:cs typeface="+mn-cs"/>
                        </a:rPr>
                        <a:t> avulla</a:t>
                      </a:r>
                    </a:p>
                  </a:txBody>
                  <a:tcPr marL="72000" anchor="ctr">
                    <a:solidFill>
                      <a:schemeClr val="bg1">
                        <a:lumMod val="95000"/>
                      </a:schemeClr>
                    </a:solidFill>
                  </a:tcPr>
                </a:tc>
                <a:tc>
                  <a:txBody>
                    <a:bodyPr/>
                    <a:lstStyle/>
                    <a:p>
                      <a:pPr marL="0" algn="l" defTabSz="914253" rtl="0" eaLnBrk="1" fontAlgn="ctr" latinLnBrk="0" hangingPunct="1"/>
                      <a:r>
                        <a:rPr lang="fi-FI" sz="800" b="0" i="0" u="none" strike="noStrike" kern="1200" dirty="0" smtClean="0">
                          <a:solidFill>
                            <a:srgbClr val="4D4B39"/>
                          </a:solidFill>
                          <a:effectLst/>
                          <a:latin typeface="Arial" panose="020B0604020202020204" pitchFamily="34" charset="0"/>
                          <a:ea typeface="+mn-ea"/>
                          <a:cs typeface="+mn-cs"/>
                        </a:rPr>
                        <a:t>Henkilöstön arvio sähköisten</a:t>
                      </a:r>
                      <a:r>
                        <a:rPr lang="fi-FI" sz="800" b="0" i="0" u="none" strike="noStrike" kern="1200" baseline="0" dirty="0" smtClean="0">
                          <a:solidFill>
                            <a:srgbClr val="4D4B39"/>
                          </a:solidFill>
                          <a:effectLst/>
                          <a:latin typeface="Arial" panose="020B0604020202020204" pitchFamily="34" charset="0"/>
                          <a:ea typeface="+mn-ea"/>
                          <a:cs typeface="+mn-cs"/>
                        </a:rPr>
                        <a:t> ELY-palveluiden</a:t>
                      </a:r>
                      <a:r>
                        <a:rPr lang="fi-FI" sz="800" b="0" i="0" u="none" strike="noStrike" kern="1200" dirty="0" smtClean="0">
                          <a:solidFill>
                            <a:srgbClr val="4D4B39"/>
                          </a:solidFill>
                          <a:effectLst/>
                          <a:latin typeface="Arial" panose="020B0604020202020204" pitchFamily="34" charset="0"/>
                          <a:ea typeface="+mn-ea"/>
                          <a:cs typeface="+mn-cs"/>
                        </a:rPr>
                        <a:t> kehitysasteesta</a:t>
                      </a:r>
                      <a:endParaRPr lang="fi-FI" sz="800" b="0" i="0" u="none" strike="noStrike" kern="1200" dirty="0">
                        <a:solidFill>
                          <a:srgbClr val="4D4B39"/>
                        </a:solidFill>
                        <a:effectLst/>
                        <a:latin typeface="Arial" panose="020B0604020202020204" pitchFamily="34" charset="0"/>
                        <a:ea typeface="+mn-ea"/>
                        <a:cs typeface="+mn-cs"/>
                      </a:endParaRPr>
                    </a:p>
                  </a:txBody>
                  <a:tcPr marL="72000" marR="0" marT="0" marB="0" anchor="ctr">
                    <a:solidFill>
                      <a:schemeClr val="tx2">
                        <a:lumMod val="40000"/>
                        <a:lumOff val="60000"/>
                      </a:schemeClr>
                    </a:solidFill>
                  </a:tcPr>
                </a:tc>
                <a:tc>
                  <a:txBody>
                    <a:bodyPr/>
                    <a:lstStyle/>
                    <a:p>
                      <a:pPr marL="0" algn="l" defTabSz="914253" rtl="0" eaLnBrk="1" fontAlgn="ctr" latinLnBrk="0" hangingPunct="1"/>
                      <a:r>
                        <a:rPr lang="fi-FI" sz="800" b="0" i="0" u="none" strike="noStrike" kern="1200" dirty="0" smtClean="0">
                          <a:solidFill>
                            <a:srgbClr val="4D4B39"/>
                          </a:solidFill>
                          <a:effectLst/>
                          <a:latin typeface="Arial" panose="020B0604020202020204" pitchFamily="34" charset="0"/>
                          <a:ea typeface="+mn-ea"/>
                          <a:cs typeface="+mn-cs"/>
                        </a:rPr>
                        <a:t>Asteikko</a:t>
                      </a:r>
                    </a:p>
                  </a:txBody>
                  <a:tcPr marL="72000" anchor="ctr">
                    <a:solidFill>
                      <a:schemeClr val="tx2">
                        <a:lumMod val="40000"/>
                        <a:lumOff val="60000"/>
                      </a:schemeClr>
                    </a:solidFill>
                  </a:tcPr>
                </a:tc>
                <a:tc>
                  <a:txBody>
                    <a:bodyPr/>
                    <a:lstStyle/>
                    <a:p>
                      <a:pPr marL="0" algn="l" defTabSz="914253" rtl="0" eaLnBrk="1" fontAlgn="ctr" latinLnBrk="0" hangingPunct="1"/>
                      <a:r>
                        <a:rPr lang="fi-FI" sz="800" b="0" i="0" u="none" strike="noStrike" kern="1200" dirty="0" smtClean="0">
                          <a:solidFill>
                            <a:srgbClr val="4D4B39"/>
                          </a:solidFill>
                          <a:effectLst/>
                          <a:latin typeface="Arial" panose="020B0604020202020204" pitchFamily="34" charset="0"/>
                          <a:ea typeface="+mn-ea"/>
                          <a:cs typeface="+mn-cs"/>
                        </a:rPr>
                        <a:t>VM barometri (ei kysytä tällä hetkellä)</a:t>
                      </a:r>
                    </a:p>
                  </a:txBody>
                  <a:tcPr marL="72000" marR="0" marT="0" marB="0" anchor="ctr">
                    <a:solidFill>
                      <a:schemeClr val="tx2">
                        <a:lumMod val="40000"/>
                        <a:lumOff val="60000"/>
                      </a:schemeClr>
                    </a:solidFill>
                  </a:tcPr>
                </a:tc>
                <a:tc>
                  <a:txBody>
                    <a:bodyPr/>
                    <a:lstStyle/>
                    <a:p>
                      <a:pPr marL="0" algn="ctr" defTabSz="914253" rtl="0" eaLnBrk="1" fontAlgn="ctr" latinLnBrk="0" hangingPunct="1"/>
                      <a:endParaRPr lang="fi-FI" sz="800" b="0" i="0" u="none" strike="noStrike" kern="1200" dirty="0">
                        <a:solidFill>
                          <a:srgbClr val="4D4B39"/>
                        </a:solidFill>
                        <a:effectLst/>
                        <a:latin typeface="Arial" panose="020B0604020202020204" pitchFamily="34" charset="0"/>
                        <a:ea typeface="+mn-ea"/>
                        <a:cs typeface="+mn-cs"/>
                      </a:endParaRPr>
                    </a:p>
                  </a:txBody>
                  <a:tcPr marL="72000" marR="0" marT="0" marB="0" anchor="ctr">
                    <a:solidFill>
                      <a:schemeClr val="tx2">
                        <a:lumMod val="40000"/>
                        <a:lumOff val="60000"/>
                      </a:schemeClr>
                    </a:solidFill>
                  </a:tcPr>
                </a:tc>
              </a:tr>
              <a:tr h="282731">
                <a:tc vMerge="1">
                  <a:txBody>
                    <a:bodyPr/>
                    <a:lstStyle/>
                    <a:p>
                      <a:endParaRPr lang="fi-FI" sz="1000" dirty="0">
                        <a:latin typeface="+mj-lt"/>
                      </a:endParaRPr>
                    </a:p>
                  </a:txBody>
                  <a:tcPr/>
                </a:tc>
                <a:tc>
                  <a:txBody>
                    <a:bodyPr/>
                    <a:lstStyle/>
                    <a:p>
                      <a:pPr marL="0" marR="0" indent="0" algn="l" defTabSz="914253" rtl="0" eaLnBrk="1" fontAlgn="ctr" latinLnBrk="0" hangingPunct="1">
                        <a:lnSpc>
                          <a:spcPct val="100000"/>
                        </a:lnSpc>
                        <a:spcBef>
                          <a:spcPts val="0"/>
                        </a:spcBef>
                        <a:spcAft>
                          <a:spcPts val="0"/>
                        </a:spcAft>
                        <a:buClrTx/>
                        <a:buSzTx/>
                        <a:buFontTx/>
                        <a:buNone/>
                        <a:tabLst/>
                        <a:defRPr/>
                      </a:pPr>
                      <a:r>
                        <a:rPr lang="fi-FI" sz="800" b="0" i="0" u="none" strike="noStrike" kern="1200" dirty="0" smtClean="0">
                          <a:solidFill>
                            <a:srgbClr val="4D4B39"/>
                          </a:solidFill>
                          <a:effectLst/>
                          <a:latin typeface="Arial" panose="020B0604020202020204" pitchFamily="34" charset="0"/>
                          <a:ea typeface="+mn-ea"/>
                          <a:cs typeface="+mn-cs"/>
                        </a:rPr>
                        <a:t>Asiakkaan</a:t>
                      </a:r>
                      <a:r>
                        <a:rPr lang="fi-FI" sz="800" b="0" i="0" u="none" strike="noStrike" kern="1200" baseline="0" dirty="0" smtClean="0">
                          <a:solidFill>
                            <a:srgbClr val="4D4B39"/>
                          </a:solidFill>
                          <a:effectLst/>
                          <a:latin typeface="Arial" panose="020B0604020202020204" pitchFamily="34" charset="0"/>
                          <a:ea typeface="+mn-ea"/>
                          <a:cs typeface="+mn-cs"/>
                        </a:rPr>
                        <a:t> arvio </a:t>
                      </a:r>
                      <a:r>
                        <a:rPr lang="fi-FI" sz="800" b="0" i="0" u="none" strike="noStrike" kern="1200" dirty="0" smtClean="0">
                          <a:solidFill>
                            <a:srgbClr val="4D4B39"/>
                          </a:solidFill>
                          <a:effectLst/>
                          <a:latin typeface="Arial" panose="020B0604020202020204" pitchFamily="34" charset="0"/>
                          <a:ea typeface="+mn-ea"/>
                          <a:cs typeface="+mn-cs"/>
                        </a:rPr>
                        <a:t>sähköisten</a:t>
                      </a:r>
                      <a:r>
                        <a:rPr lang="fi-FI" sz="800" b="0" i="0" u="none" strike="noStrike" kern="1200" baseline="0" dirty="0" smtClean="0">
                          <a:solidFill>
                            <a:srgbClr val="4D4B39"/>
                          </a:solidFill>
                          <a:effectLst/>
                          <a:latin typeface="Arial" panose="020B0604020202020204" pitchFamily="34" charset="0"/>
                          <a:ea typeface="+mn-ea"/>
                          <a:cs typeface="+mn-cs"/>
                        </a:rPr>
                        <a:t> ELY-palveluiden</a:t>
                      </a:r>
                      <a:r>
                        <a:rPr lang="fi-FI" sz="800" b="0" i="0" u="none" strike="noStrike" kern="1200" dirty="0" smtClean="0">
                          <a:solidFill>
                            <a:srgbClr val="4D4B39"/>
                          </a:solidFill>
                          <a:effectLst/>
                          <a:latin typeface="Arial" panose="020B0604020202020204" pitchFamily="34" charset="0"/>
                          <a:ea typeface="+mn-ea"/>
                          <a:cs typeface="+mn-cs"/>
                        </a:rPr>
                        <a:t> kehitysasteesta</a:t>
                      </a:r>
                    </a:p>
                  </a:txBody>
                  <a:tcPr marL="72000" marR="0" marT="0" marB="0" anchor="ctr">
                    <a:solidFill>
                      <a:schemeClr val="tx2">
                        <a:lumMod val="40000"/>
                        <a:lumOff val="60000"/>
                      </a:schemeClr>
                    </a:solidFill>
                  </a:tcPr>
                </a:tc>
                <a:tc>
                  <a:txBody>
                    <a:bodyPr/>
                    <a:lstStyle/>
                    <a:p>
                      <a:pPr marL="0" algn="l" defTabSz="914253" rtl="0" eaLnBrk="1" fontAlgn="ctr" latinLnBrk="0" hangingPunct="1"/>
                      <a:r>
                        <a:rPr lang="fi-FI" sz="800" b="0" i="0" u="none" strike="noStrike" kern="1200" dirty="0" smtClean="0">
                          <a:solidFill>
                            <a:srgbClr val="4D4B39"/>
                          </a:solidFill>
                          <a:effectLst/>
                          <a:latin typeface="Arial" panose="020B0604020202020204" pitchFamily="34" charset="0"/>
                          <a:ea typeface="+mn-ea"/>
                          <a:cs typeface="+mn-cs"/>
                        </a:rPr>
                        <a:t>Asteikko</a:t>
                      </a:r>
                      <a:endParaRPr lang="fi-FI" sz="800" b="0" i="0" u="none" strike="noStrike" kern="1200" dirty="0">
                        <a:solidFill>
                          <a:srgbClr val="4D4B39"/>
                        </a:solidFill>
                        <a:effectLst/>
                        <a:latin typeface="Arial" panose="020B0604020202020204" pitchFamily="34" charset="0"/>
                        <a:ea typeface="+mn-ea"/>
                        <a:cs typeface="+mn-cs"/>
                      </a:endParaRPr>
                    </a:p>
                  </a:txBody>
                  <a:tcPr marL="72000" anchor="ctr">
                    <a:solidFill>
                      <a:schemeClr val="tx2">
                        <a:lumMod val="40000"/>
                        <a:lumOff val="60000"/>
                      </a:schemeClr>
                    </a:solidFill>
                  </a:tcPr>
                </a:tc>
                <a:tc>
                  <a:txBody>
                    <a:bodyPr/>
                    <a:lstStyle/>
                    <a:p>
                      <a:pPr marL="0" marR="0" indent="0" algn="l" defTabSz="914253" rtl="0" eaLnBrk="1" fontAlgn="ctr" latinLnBrk="0" hangingPunct="1">
                        <a:lnSpc>
                          <a:spcPct val="100000"/>
                        </a:lnSpc>
                        <a:spcBef>
                          <a:spcPts val="0"/>
                        </a:spcBef>
                        <a:spcAft>
                          <a:spcPts val="0"/>
                        </a:spcAft>
                        <a:buClrTx/>
                        <a:buSzTx/>
                        <a:buFontTx/>
                        <a:buNone/>
                        <a:tabLst/>
                        <a:defRPr/>
                      </a:pPr>
                      <a:r>
                        <a:rPr lang="fi-FI" sz="800" b="0" i="0" u="none" strike="noStrike" dirty="0" smtClean="0">
                          <a:solidFill>
                            <a:srgbClr val="4D4B39"/>
                          </a:solidFill>
                          <a:effectLst/>
                          <a:latin typeface="Arial" panose="020B0604020202020204" pitchFamily="34" charset="0"/>
                        </a:rPr>
                        <a:t>Palvelutyytyväisyyskysely</a:t>
                      </a:r>
                      <a:r>
                        <a:rPr lang="fi-FI" sz="800" b="0" i="0" u="none" strike="noStrike" baseline="0" dirty="0" smtClean="0">
                          <a:solidFill>
                            <a:srgbClr val="4D4B39"/>
                          </a:solidFill>
                          <a:effectLst/>
                          <a:latin typeface="Arial" panose="020B0604020202020204" pitchFamily="34" charset="0"/>
                        </a:rPr>
                        <a:t> (ei kysytä tällä hetkellä)</a:t>
                      </a:r>
                      <a:endParaRPr lang="fi-FI" sz="800" b="0" i="0" u="none" strike="noStrike" dirty="0" smtClean="0">
                        <a:solidFill>
                          <a:srgbClr val="4D4B39"/>
                        </a:solidFill>
                        <a:effectLst/>
                        <a:latin typeface="Arial" panose="020B0604020202020204" pitchFamily="34" charset="0"/>
                      </a:endParaRPr>
                    </a:p>
                  </a:txBody>
                  <a:tcPr marL="72000" marR="0" marT="0" marB="0" anchor="ctr">
                    <a:solidFill>
                      <a:schemeClr val="tx2">
                        <a:lumMod val="40000"/>
                        <a:lumOff val="60000"/>
                      </a:schemeClr>
                    </a:solidFill>
                  </a:tcPr>
                </a:tc>
                <a:tc>
                  <a:txBody>
                    <a:bodyPr/>
                    <a:lstStyle/>
                    <a:p>
                      <a:pPr algn="ctr" fontAlgn="ctr"/>
                      <a:endParaRPr lang="fi-FI" sz="800" b="0" i="0" u="none" strike="noStrike" dirty="0">
                        <a:solidFill>
                          <a:srgbClr val="FF0000"/>
                        </a:solidFill>
                        <a:effectLst/>
                        <a:latin typeface="Arial" panose="020B0604020202020204" pitchFamily="34" charset="0"/>
                      </a:endParaRPr>
                    </a:p>
                  </a:txBody>
                  <a:tcPr marL="72000" marR="0" marT="0" marB="0" anchor="ctr">
                    <a:solidFill>
                      <a:schemeClr val="tx2">
                        <a:lumMod val="40000"/>
                        <a:lumOff val="60000"/>
                      </a:schemeClr>
                    </a:solidFill>
                  </a:tcPr>
                </a:tc>
              </a:tr>
              <a:tr h="282731">
                <a:tc vMerge="1">
                  <a:txBody>
                    <a:bodyPr/>
                    <a:lstStyle/>
                    <a:p>
                      <a:pPr marL="0" algn="l" defTabSz="914253" rtl="0" eaLnBrk="1" fontAlgn="ctr" latinLnBrk="0" hangingPunct="1"/>
                      <a:endParaRPr lang="fi-FI" sz="800" b="0" i="0" u="none" strike="noStrike" kern="1200" dirty="0" smtClean="0">
                        <a:solidFill>
                          <a:srgbClr val="4D4B39"/>
                        </a:solidFill>
                        <a:effectLst/>
                        <a:latin typeface="Arial" panose="020B0604020202020204" pitchFamily="34" charset="0"/>
                        <a:ea typeface="+mn-ea"/>
                        <a:cs typeface="+mn-cs"/>
                      </a:endParaRPr>
                    </a:p>
                  </a:txBody>
                  <a:tcPr marL="72000" anchor="ctr">
                    <a:solidFill>
                      <a:srgbClr val="CBCED9"/>
                    </a:solidFill>
                  </a:tcPr>
                </a:tc>
                <a:tc>
                  <a:txBody>
                    <a:bodyPr/>
                    <a:lstStyle/>
                    <a:p>
                      <a:pPr marL="0" marR="0" indent="0" algn="l" defTabSz="914253" rtl="0" eaLnBrk="1" fontAlgn="ctr" latinLnBrk="0" hangingPunct="1">
                        <a:lnSpc>
                          <a:spcPct val="100000"/>
                        </a:lnSpc>
                        <a:spcBef>
                          <a:spcPts val="0"/>
                        </a:spcBef>
                        <a:spcAft>
                          <a:spcPts val="0"/>
                        </a:spcAft>
                        <a:buClrTx/>
                        <a:buSzTx/>
                        <a:buFontTx/>
                        <a:buNone/>
                        <a:tabLst/>
                        <a:defRPr/>
                      </a:pPr>
                      <a:r>
                        <a:rPr lang="fi-FI" sz="800" b="0" i="0" u="none" strike="noStrike" kern="1200" dirty="0" smtClean="0">
                          <a:solidFill>
                            <a:srgbClr val="4D4B39"/>
                          </a:solidFill>
                          <a:effectLst/>
                          <a:latin typeface="Arial" panose="020B0604020202020204" pitchFamily="34" charset="0"/>
                          <a:ea typeface="+mn-ea"/>
                          <a:cs typeface="+mn-cs"/>
                        </a:rPr>
                        <a:t>Sidosryhmien arvio sähköisten</a:t>
                      </a:r>
                      <a:r>
                        <a:rPr lang="fi-FI" sz="800" b="0" i="0" u="none" strike="noStrike" kern="1200" baseline="0" dirty="0" smtClean="0">
                          <a:solidFill>
                            <a:srgbClr val="4D4B39"/>
                          </a:solidFill>
                          <a:effectLst/>
                          <a:latin typeface="Arial" panose="020B0604020202020204" pitchFamily="34" charset="0"/>
                          <a:ea typeface="+mn-ea"/>
                          <a:cs typeface="+mn-cs"/>
                        </a:rPr>
                        <a:t> ELY-palveluiden</a:t>
                      </a:r>
                      <a:r>
                        <a:rPr lang="fi-FI" sz="800" b="0" i="0" u="none" strike="noStrike" kern="1200" dirty="0" smtClean="0">
                          <a:solidFill>
                            <a:srgbClr val="4D4B39"/>
                          </a:solidFill>
                          <a:effectLst/>
                          <a:latin typeface="Arial" panose="020B0604020202020204" pitchFamily="34" charset="0"/>
                          <a:ea typeface="+mn-ea"/>
                          <a:cs typeface="+mn-cs"/>
                        </a:rPr>
                        <a:t> kehitysasteesta</a:t>
                      </a:r>
                    </a:p>
                  </a:txBody>
                  <a:tcPr marL="72000" marR="0" marT="0" marB="0" anchor="ctr">
                    <a:solidFill>
                      <a:schemeClr val="tx2">
                        <a:lumMod val="40000"/>
                        <a:lumOff val="60000"/>
                      </a:schemeClr>
                    </a:solidFill>
                  </a:tcPr>
                </a:tc>
                <a:tc>
                  <a:txBody>
                    <a:bodyPr/>
                    <a:lstStyle/>
                    <a:p>
                      <a:pPr marL="0" algn="l" defTabSz="914253" rtl="0" eaLnBrk="1" fontAlgn="ctr" latinLnBrk="0" hangingPunct="1"/>
                      <a:r>
                        <a:rPr lang="fi-FI" sz="800" b="0" i="0" u="none" strike="noStrike" kern="1200" dirty="0" smtClean="0">
                          <a:solidFill>
                            <a:srgbClr val="4D4B39"/>
                          </a:solidFill>
                          <a:effectLst/>
                          <a:latin typeface="Arial" panose="020B0604020202020204" pitchFamily="34" charset="0"/>
                          <a:ea typeface="+mn-ea"/>
                          <a:cs typeface="+mn-cs"/>
                        </a:rPr>
                        <a:t>Asteikko</a:t>
                      </a:r>
                      <a:endParaRPr lang="fi-FI" sz="800" b="0" i="0" u="none" strike="noStrike" kern="1200" dirty="0">
                        <a:solidFill>
                          <a:srgbClr val="4D4B39"/>
                        </a:solidFill>
                        <a:effectLst/>
                        <a:latin typeface="Arial" panose="020B0604020202020204" pitchFamily="34" charset="0"/>
                        <a:ea typeface="+mn-ea"/>
                        <a:cs typeface="+mn-cs"/>
                      </a:endParaRPr>
                    </a:p>
                  </a:txBody>
                  <a:tcPr marL="72000" anchor="ctr">
                    <a:solidFill>
                      <a:schemeClr val="tx2">
                        <a:lumMod val="40000"/>
                        <a:lumOff val="60000"/>
                      </a:schemeClr>
                    </a:solidFill>
                  </a:tcPr>
                </a:tc>
                <a:tc>
                  <a:txBody>
                    <a:bodyPr/>
                    <a:lstStyle/>
                    <a:p>
                      <a:pPr marL="0" algn="l" defTabSz="914253" rtl="0" eaLnBrk="1" fontAlgn="ctr" latinLnBrk="0" hangingPunct="1"/>
                      <a:r>
                        <a:rPr lang="fi-FI" sz="800" b="0" i="0" u="none" strike="noStrike" kern="1200" dirty="0" smtClean="0">
                          <a:solidFill>
                            <a:srgbClr val="4D4B39"/>
                          </a:solidFill>
                          <a:effectLst/>
                          <a:latin typeface="Arial" panose="020B0604020202020204" pitchFamily="34" charset="0"/>
                          <a:ea typeface="+mn-ea"/>
                          <a:cs typeface="+mn-cs"/>
                        </a:rPr>
                        <a:t>Sidosryhmäkysely (ei kysytä tällä</a:t>
                      </a:r>
                      <a:r>
                        <a:rPr lang="fi-FI" sz="800" b="0" i="0" u="none" strike="noStrike" kern="1200" baseline="0" dirty="0" smtClean="0">
                          <a:solidFill>
                            <a:srgbClr val="4D4B39"/>
                          </a:solidFill>
                          <a:effectLst/>
                          <a:latin typeface="Arial" panose="020B0604020202020204" pitchFamily="34" charset="0"/>
                          <a:ea typeface="+mn-ea"/>
                          <a:cs typeface="+mn-cs"/>
                        </a:rPr>
                        <a:t> hetkellä)</a:t>
                      </a:r>
                      <a:endParaRPr lang="fi-FI" sz="800" b="0" i="0" u="none" strike="noStrike" kern="1200" dirty="0">
                        <a:solidFill>
                          <a:srgbClr val="4D4B39"/>
                        </a:solidFill>
                        <a:effectLst/>
                        <a:latin typeface="Arial" panose="020B0604020202020204" pitchFamily="34" charset="0"/>
                        <a:ea typeface="+mn-ea"/>
                        <a:cs typeface="+mn-cs"/>
                      </a:endParaRPr>
                    </a:p>
                  </a:txBody>
                  <a:tcPr marL="72000" marR="0" marT="0" marB="0" anchor="ctr">
                    <a:solidFill>
                      <a:schemeClr val="tx2">
                        <a:lumMod val="40000"/>
                        <a:lumOff val="60000"/>
                      </a:schemeClr>
                    </a:solidFill>
                  </a:tcPr>
                </a:tc>
                <a:tc>
                  <a:txBody>
                    <a:bodyPr/>
                    <a:lstStyle/>
                    <a:p>
                      <a:pPr algn="ctr" fontAlgn="ctr"/>
                      <a:endParaRPr lang="fi-FI" sz="800" b="0" i="0" u="none" strike="noStrike" dirty="0">
                        <a:solidFill>
                          <a:srgbClr val="FF0000"/>
                        </a:solidFill>
                        <a:effectLst/>
                        <a:latin typeface="Arial" panose="020B0604020202020204" pitchFamily="34" charset="0"/>
                      </a:endParaRPr>
                    </a:p>
                  </a:txBody>
                  <a:tcPr marL="72000" marR="0" marT="0" marB="0" anchor="ctr">
                    <a:solidFill>
                      <a:schemeClr val="tx2">
                        <a:lumMod val="40000"/>
                        <a:lumOff val="60000"/>
                      </a:schemeClr>
                    </a:solidFill>
                  </a:tcPr>
                </a:tc>
              </a:tr>
              <a:tr h="282731">
                <a:tc vMerge="1">
                  <a:txBody>
                    <a:bodyPr/>
                    <a:lstStyle/>
                    <a:p>
                      <a:pPr marL="0" algn="l" defTabSz="914253" rtl="0" eaLnBrk="1" fontAlgn="ctr" latinLnBrk="0" hangingPunct="1"/>
                      <a:endParaRPr lang="fi-FI" sz="800" b="0" i="0" u="none" strike="noStrike" kern="1200" dirty="0" smtClean="0">
                        <a:solidFill>
                          <a:srgbClr val="4D4B39"/>
                        </a:solidFill>
                        <a:effectLst/>
                        <a:latin typeface="Arial" panose="020B0604020202020204" pitchFamily="34" charset="0"/>
                        <a:ea typeface="+mn-ea"/>
                        <a:cs typeface="+mn-cs"/>
                      </a:endParaRPr>
                    </a:p>
                  </a:txBody>
                  <a:tcPr marL="72000" anchor="ctr">
                    <a:solidFill>
                      <a:srgbClr val="CBCED9"/>
                    </a:solidFill>
                  </a:tcPr>
                </a:tc>
                <a:tc>
                  <a:txBody>
                    <a:bodyPr/>
                    <a:lstStyle/>
                    <a:p>
                      <a:pPr marL="0" marR="0" indent="0" algn="l" defTabSz="914253" rtl="0" eaLnBrk="1" fontAlgn="ctr" latinLnBrk="0" hangingPunct="1">
                        <a:lnSpc>
                          <a:spcPct val="100000"/>
                        </a:lnSpc>
                        <a:spcBef>
                          <a:spcPts val="0"/>
                        </a:spcBef>
                        <a:spcAft>
                          <a:spcPts val="0"/>
                        </a:spcAft>
                        <a:buClrTx/>
                        <a:buSzTx/>
                        <a:buFontTx/>
                        <a:buNone/>
                        <a:tabLst/>
                        <a:defRPr/>
                      </a:pPr>
                      <a:r>
                        <a:rPr lang="fi-FI" sz="800" b="0" i="0" u="none" strike="noStrike" kern="1200" dirty="0" smtClean="0">
                          <a:solidFill>
                            <a:srgbClr val="4D4B39"/>
                          </a:solidFill>
                          <a:effectLst/>
                          <a:latin typeface="Arial" panose="020B0604020202020204" pitchFamily="34" charset="0"/>
                          <a:ea typeface="+mn-ea"/>
                          <a:cs typeface="+mn-cs"/>
                        </a:rPr>
                        <a:t>Palvelutapahtumat sähköisessä kanavassa </a:t>
                      </a:r>
                    </a:p>
                  </a:txBody>
                  <a:tcPr marL="72000" marR="0" marT="0" marB="0" anchor="ctr">
                    <a:solidFill>
                      <a:schemeClr val="tx2">
                        <a:lumMod val="40000"/>
                        <a:lumOff val="60000"/>
                      </a:schemeClr>
                    </a:solidFill>
                  </a:tcPr>
                </a:tc>
                <a:tc>
                  <a:txBody>
                    <a:bodyPr/>
                    <a:lstStyle/>
                    <a:p>
                      <a:pPr marL="0" algn="l" defTabSz="914253" rtl="0" eaLnBrk="1" fontAlgn="ctr" latinLnBrk="0" hangingPunct="1"/>
                      <a:r>
                        <a:rPr lang="fi-FI" sz="800" b="0" i="0" u="none" strike="noStrike" kern="1200" dirty="0" smtClean="0">
                          <a:solidFill>
                            <a:srgbClr val="4D4B39"/>
                          </a:solidFill>
                          <a:effectLst/>
                          <a:latin typeface="Arial" panose="020B0604020202020204" pitchFamily="34" charset="0"/>
                          <a:ea typeface="+mn-ea"/>
                          <a:cs typeface="+mn-cs"/>
                        </a:rPr>
                        <a:t>Lukumäärä</a:t>
                      </a:r>
                      <a:endParaRPr lang="fi-FI" sz="800" b="0" i="0" u="none" strike="noStrike" kern="1200" dirty="0">
                        <a:solidFill>
                          <a:srgbClr val="4D4B39"/>
                        </a:solidFill>
                        <a:effectLst/>
                        <a:latin typeface="Arial" panose="020B0604020202020204" pitchFamily="34" charset="0"/>
                        <a:ea typeface="+mn-ea"/>
                        <a:cs typeface="+mn-cs"/>
                      </a:endParaRPr>
                    </a:p>
                  </a:txBody>
                  <a:tcPr marL="72000" anchor="ctr">
                    <a:solidFill>
                      <a:schemeClr val="tx2">
                        <a:lumMod val="40000"/>
                        <a:lumOff val="60000"/>
                      </a:schemeClr>
                    </a:solidFill>
                  </a:tcPr>
                </a:tc>
                <a:tc>
                  <a:txBody>
                    <a:bodyPr/>
                    <a:lstStyle/>
                    <a:p>
                      <a:pPr marL="0" algn="l" defTabSz="914253" rtl="0" eaLnBrk="1" fontAlgn="ctr" latinLnBrk="0" hangingPunct="1"/>
                      <a:endParaRPr lang="fi-FI" sz="800" b="0" i="0" u="none" strike="noStrike" kern="1200" dirty="0">
                        <a:solidFill>
                          <a:srgbClr val="4D4B39"/>
                        </a:solidFill>
                        <a:effectLst/>
                        <a:latin typeface="Arial" panose="020B0604020202020204" pitchFamily="34" charset="0"/>
                        <a:ea typeface="+mn-ea"/>
                        <a:cs typeface="+mn-cs"/>
                      </a:endParaRPr>
                    </a:p>
                  </a:txBody>
                  <a:tcPr marL="72000" marR="0" marT="0" marB="0" anchor="ctr">
                    <a:solidFill>
                      <a:schemeClr val="tx2">
                        <a:lumMod val="40000"/>
                        <a:lumOff val="60000"/>
                      </a:schemeClr>
                    </a:solidFill>
                  </a:tcPr>
                </a:tc>
                <a:tc>
                  <a:txBody>
                    <a:bodyPr/>
                    <a:lstStyle/>
                    <a:p>
                      <a:pPr algn="ctr" fontAlgn="ctr"/>
                      <a:endParaRPr lang="fi-FI" sz="800" b="0" i="0" u="none" strike="noStrike" dirty="0">
                        <a:solidFill>
                          <a:srgbClr val="FF0000"/>
                        </a:solidFill>
                        <a:effectLst/>
                        <a:latin typeface="Arial" panose="020B0604020202020204" pitchFamily="34" charset="0"/>
                      </a:endParaRPr>
                    </a:p>
                  </a:txBody>
                  <a:tcPr marL="72000" marR="0" marT="0" marB="0" anchor="ctr">
                    <a:solidFill>
                      <a:schemeClr val="tx2">
                        <a:lumMod val="40000"/>
                        <a:lumOff val="60000"/>
                      </a:schemeClr>
                    </a:solidFill>
                  </a:tcPr>
                </a:tc>
              </a:tr>
            </a:tbl>
          </a:graphicData>
        </a:graphic>
      </p:graphicFrame>
      <p:grpSp>
        <p:nvGrpSpPr>
          <p:cNvPr id="31" name="Group 3"/>
          <p:cNvGrpSpPr>
            <a:grpSpLocks/>
          </p:cNvGrpSpPr>
          <p:nvPr/>
        </p:nvGrpSpPr>
        <p:grpSpPr bwMode="auto">
          <a:xfrm>
            <a:off x="4572000" y="6453336"/>
            <a:ext cx="4327163" cy="216024"/>
            <a:chOff x="3635896" y="4869160"/>
            <a:chExt cx="4326177" cy="216150"/>
          </a:xfrm>
        </p:grpSpPr>
        <p:grpSp>
          <p:nvGrpSpPr>
            <p:cNvPr id="32" name="Group 29"/>
            <p:cNvGrpSpPr>
              <a:grpSpLocks/>
            </p:cNvGrpSpPr>
            <p:nvPr/>
          </p:nvGrpSpPr>
          <p:grpSpPr bwMode="auto">
            <a:xfrm>
              <a:off x="4067599" y="4869160"/>
              <a:ext cx="3894474" cy="216026"/>
              <a:chOff x="597746" y="6263807"/>
              <a:chExt cx="3894603" cy="216150"/>
            </a:xfrm>
          </p:grpSpPr>
          <p:sp>
            <p:nvSpPr>
              <p:cNvPr id="34" name="Rectangle 33"/>
              <p:cNvSpPr/>
              <p:nvPr/>
            </p:nvSpPr>
            <p:spPr>
              <a:xfrm>
                <a:off x="597746" y="6263807"/>
                <a:ext cx="404734" cy="216150"/>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atin typeface="+mj-lt"/>
                </a:endParaRPr>
              </a:p>
            </p:txBody>
          </p:sp>
          <p:sp>
            <p:nvSpPr>
              <p:cNvPr id="35" name="Rectangle 34"/>
              <p:cNvSpPr/>
              <p:nvPr/>
            </p:nvSpPr>
            <p:spPr>
              <a:xfrm>
                <a:off x="2397624" y="6263807"/>
                <a:ext cx="382513" cy="216150"/>
              </a:xfrm>
              <a:prstGeom prst="rect">
                <a:avLst/>
              </a:prstGeom>
              <a:solidFill>
                <a:srgbClr val="B6BF00">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atin typeface="+mj-lt"/>
                </a:endParaRPr>
              </a:p>
            </p:txBody>
          </p:sp>
          <p:sp>
            <p:nvSpPr>
              <p:cNvPr id="36" name="TextBox 35"/>
              <p:cNvSpPr txBox="1"/>
              <p:nvPr/>
            </p:nvSpPr>
            <p:spPr>
              <a:xfrm>
                <a:off x="2757917" y="6263807"/>
                <a:ext cx="1734432" cy="184880"/>
              </a:xfrm>
              <a:prstGeom prst="rect">
                <a:avLst/>
              </a:prstGeom>
              <a:noFill/>
            </p:spPr>
            <p:txBody>
              <a:bodyPr wrap="none">
                <a:spAutoFit/>
              </a:bodyPr>
              <a:lstStyle/>
              <a:p>
                <a:pPr>
                  <a:defRPr/>
                </a:pPr>
                <a:r>
                  <a:rPr lang="fi-FI" sz="600" dirty="0">
                    <a:latin typeface="+mn-lt"/>
                  </a:rPr>
                  <a:t>= </a:t>
                </a:r>
                <a:r>
                  <a:rPr lang="fi-FI" sz="600" dirty="0" smtClean="0">
                    <a:latin typeface="+mn-lt"/>
                  </a:rPr>
                  <a:t>Hanketasolla tarkemmin seurattavat mittarit</a:t>
                </a:r>
                <a:endParaRPr lang="fi-FI" sz="600" dirty="0">
                  <a:latin typeface="+mn-lt"/>
                </a:endParaRPr>
              </a:p>
            </p:txBody>
          </p:sp>
          <p:sp>
            <p:nvSpPr>
              <p:cNvPr id="37" name="TextBox 36"/>
              <p:cNvSpPr txBox="1"/>
              <p:nvPr/>
            </p:nvSpPr>
            <p:spPr>
              <a:xfrm>
                <a:off x="958039" y="6263807"/>
                <a:ext cx="1437937" cy="184880"/>
              </a:xfrm>
              <a:prstGeom prst="rect">
                <a:avLst/>
              </a:prstGeom>
              <a:noFill/>
            </p:spPr>
            <p:txBody>
              <a:bodyPr wrap="none">
                <a:spAutoFit/>
              </a:bodyPr>
              <a:lstStyle/>
              <a:p>
                <a:pPr>
                  <a:defRPr/>
                </a:pPr>
                <a:r>
                  <a:rPr lang="fi-FI" sz="600" dirty="0">
                    <a:latin typeface="+mn-lt"/>
                  </a:rPr>
                  <a:t>= </a:t>
                </a:r>
                <a:r>
                  <a:rPr lang="fi-FI" sz="600" dirty="0" smtClean="0">
                    <a:latin typeface="+mn-lt"/>
                  </a:rPr>
                  <a:t>Ohjelmatasolla seurattavat mittarit </a:t>
                </a:r>
                <a:endParaRPr lang="fi-FI" sz="600" dirty="0">
                  <a:latin typeface="+mn-lt"/>
                </a:endParaRPr>
              </a:p>
            </p:txBody>
          </p:sp>
        </p:grpSp>
        <p:sp>
          <p:nvSpPr>
            <p:cNvPr id="33" name="Rectangle 32"/>
            <p:cNvSpPr/>
            <p:nvPr/>
          </p:nvSpPr>
          <p:spPr>
            <a:xfrm>
              <a:off x="3635896" y="4869160"/>
              <a:ext cx="4247503" cy="216150"/>
            </a:xfrm>
            <a:prstGeom prst="rect">
              <a:avLst/>
            </a:prstGeom>
            <a:no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fi-FI" sz="600" dirty="0">
                  <a:solidFill>
                    <a:schemeClr val="tx1"/>
                  </a:solidFill>
                </a:rPr>
                <a:t>Selite</a:t>
              </a:r>
              <a:r>
                <a:rPr lang="fi-FI" sz="600" dirty="0">
                  <a:solidFill>
                    <a:schemeClr val="tx1"/>
                  </a:solidFill>
                  <a:latin typeface="+mj-lt"/>
                </a:rPr>
                <a:t>:</a:t>
              </a:r>
            </a:p>
          </p:txBody>
        </p:sp>
      </p:grpSp>
      <p:sp>
        <p:nvSpPr>
          <p:cNvPr id="39" name="Kuvatekstisuorakulmio 38"/>
          <p:cNvSpPr/>
          <p:nvPr/>
        </p:nvSpPr>
        <p:spPr>
          <a:xfrm>
            <a:off x="4535488" y="1484784"/>
            <a:ext cx="4608512" cy="288032"/>
          </a:xfrm>
          <a:prstGeom prst="wedgeRectCallout">
            <a:avLst>
              <a:gd name="adj1" fmla="val 30218"/>
              <a:gd name="adj2" fmla="val 747034"/>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dirty="0" smtClean="0"/>
              <a:t> </a:t>
            </a:r>
            <a:r>
              <a:rPr lang="fi-FI" sz="1000" dirty="0" smtClean="0"/>
              <a:t>Töiden yleinen organisointi työyhteisössä</a:t>
            </a:r>
            <a:endParaRPr lang="fi-FI" sz="1000" dirty="0"/>
          </a:p>
        </p:txBody>
      </p:sp>
      <p:sp>
        <p:nvSpPr>
          <p:cNvPr id="40" name="Kuvatekstisuorakulmio 39"/>
          <p:cNvSpPr/>
          <p:nvPr/>
        </p:nvSpPr>
        <p:spPr>
          <a:xfrm>
            <a:off x="4211960" y="5949280"/>
            <a:ext cx="4608512" cy="288032"/>
          </a:xfrm>
          <a:prstGeom prst="wedgeRectCallout">
            <a:avLst>
              <a:gd name="adj1" fmla="val 35178"/>
              <a:gd name="adj2" fmla="val -73446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000" dirty="0" err="1" smtClean="0"/>
              <a:t>ELY-keskuksen</a:t>
            </a:r>
            <a:r>
              <a:rPr lang="fi-FI" sz="1000" dirty="0" smtClean="0"/>
              <a:t> ylijohtaja suhtautuu tasapuolisesti eri tehtäväalueisiin 3,12</a:t>
            </a:r>
          </a:p>
          <a:p>
            <a:pPr algn="ctr"/>
            <a:r>
              <a:rPr lang="fi-FI" sz="1000" dirty="0" err="1" smtClean="0"/>
              <a:t>ELY-keskuksessa</a:t>
            </a:r>
            <a:r>
              <a:rPr lang="fi-FI" sz="1000" dirty="0" smtClean="0"/>
              <a:t> on edistetty yhtenäisen toiminta- ja työkulttuuria 3,06</a:t>
            </a:r>
            <a:endParaRPr lang="fi-FI" sz="1000" dirty="0"/>
          </a:p>
        </p:txBody>
      </p:sp>
      <p:sp>
        <p:nvSpPr>
          <p:cNvPr id="42" name="Pyöristetty kuvatekstisuorakulmio 41"/>
          <p:cNvSpPr/>
          <p:nvPr/>
        </p:nvSpPr>
        <p:spPr>
          <a:xfrm>
            <a:off x="2195736" y="5445224"/>
            <a:ext cx="914400" cy="756664"/>
          </a:xfrm>
          <a:prstGeom prst="wedgeRoundRectCallout">
            <a:avLst>
              <a:gd name="adj1" fmla="val 154167"/>
              <a:gd name="adj2" fmla="val -90254"/>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000" dirty="0" smtClean="0"/>
              <a:t>Lupakyselyssä</a:t>
            </a:r>
          </a:p>
          <a:p>
            <a:pPr algn="ctr"/>
            <a:r>
              <a:rPr lang="fi-FI" sz="1000" dirty="0" smtClean="0"/>
              <a:t>2 kysymystä</a:t>
            </a:r>
            <a:endParaRPr lang="fi-FI" sz="1000" dirty="0"/>
          </a:p>
        </p:txBody>
      </p:sp>
    </p:spTree>
    <p:extLst>
      <p:ext uri="{BB962C8B-B14F-4D97-AF65-F5344CB8AC3E}">
        <p14:creationId xmlns:p14="http://schemas.microsoft.com/office/powerpoint/2010/main" xmlns="" val="14217861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 name="Object 20" hidden="1"/>
          <p:cNvGraphicFramePr>
            <a:graphicFrameLocks noChangeAspect="1"/>
          </p:cNvGraphicFramePr>
          <p:nvPr>
            <p:extLst/>
          </p:nvPr>
        </p:nvGraphicFramePr>
        <p:xfrm>
          <a:off x="1588" y="1588"/>
          <a:ext cx="1587" cy="1587"/>
        </p:xfrm>
        <a:graphic>
          <a:graphicData uri="http://schemas.openxmlformats.org/presentationml/2006/ole">
            <p:oleObj spid="_x0000_s5158" name="think-cell Slide" r:id="rId4" imgW="360" imgH="360" progId="">
              <p:embed/>
            </p:oleObj>
          </a:graphicData>
        </a:graphic>
      </p:graphicFrame>
      <p:grpSp>
        <p:nvGrpSpPr>
          <p:cNvPr id="16" name="Group 15"/>
          <p:cNvGrpSpPr/>
          <p:nvPr/>
        </p:nvGrpSpPr>
        <p:grpSpPr>
          <a:xfrm>
            <a:off x="323528" y="2204817"/>
            <a:ext cx="4240219" cy="1685182"/>
            <a:chOff x="539552" y="2204817"/>
            <a:chExt cx="4240219" cy="1685182"/>
          </a:xfrm>
        </p:grpSpPr>
        <p:sp>
          <p:nvSpPr>
            <p:cNvPr id="13" name="Rounded Rectangle 12"/>
            <p:cNvSpPr/>
            <p:nvPr/>
          </p:nvSpPr>
          <p:spPr>
            <a:xfrm>
              <a:off x="827584" y="3205999"/>
              <a:ext cx="1620102" cy="684000"/>
            </a:xfrm>
            <a:prstGeom prst="roundRect">
              <a:avLst/>
            </a:prstGeom>
            <a:no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defTabSz="914253" fontAlgn="auto">
                <a:spcBef>
                  <a:spcPts val="0"/>
                </a:spcBef>
                <a:spcAft>
                  <a:spcPts val="0"/>
                </a:spcAft>
              </a:pPr>
              <a:r>
                <a:rPr lang="fi-FI" sz="900" b="1" dirty="0" smtClean="0">
                  <a:solidFill>
                    <a:srgbClr val="003883"/>
                  </a:solidFill>
                </a:rPr>
                <a:t>Edelläkävijä </a:t>
              </a:r>
              <a:r>
                <a:rPr lang="fi-FI" sz="900" b="1" dirty="0">
                  <a:solidFill>
                    <a:srgbClr val="003883"/>
                  </a:solidFill>
                </a:rPr>
                <a:t>uusien </a:t>
              </a:r>
              <a:r>
                <a:rPr lang="fi-FI" sz="900" b="1" dirty="0" err="1">
                  <a:solidFill>
                    <a:srgbClr val="003883"/>
                  </a:solidFill>
                </a:rPr>
                <a:t>digitalisaation</a:t>
              </a:r>
              <a:r>
                <a:rPr lang="fi-FI" sz="900" b="1" dirty="0">
                  <a:solidFill>
                    <a:srgbClr val="003883"/>
                  </a:solidFill>
                </a:rPr>
                <a:t> mahdollistamien toimintatapojen hyödyntämisessä</a:t>
              </a:r>
            </a:p>
          </p:txBody>
        </p:sp>
        <p:cxnSp>
          <p:nvCxnSpPr>
            <p:cNvPr id="55" name="Elbow Connector 54"/>
            <p:cNvCxnSpPr>
              <a:stCxn id="11" idx="2"/>
              <a:endCxn id="53" idx="0"/>
            </p:cNvCxnSpPr>
            <p:nvPr/>
          </p:nvCxnSpPr>
          <p:spPr>
            <a:xfrm rot="5400000">
              <a:off x="2837174" y="943995"/>
              <a:ext cx="681776" cy="3203419"/>
            </a:xfrm>
            <a:prstGeom prst="bentConnector3">
              <a:avLst>
                <a:gd name="adj1" fmla="val 31984"/>
              </a:avLst>
            </a:prstGeom>
          </p:spPr>
          <p:style>
            <a:lnRef idx="1">
              <a:schemeClr val="accent1"/>
            </a:lnRef>
            <a:fillRef idx="0">
              <a:schemeClr val="accent1"/>
            </a:fillRef>
            <a:effectRef idx="0">
              <a:schemeClr val="accent1"/>
            </a:effectRef>
            <a:fontRef idx="minor">
              <a:schemeClr val="tx1"/>
            </a:fontRef>
          </p:style>
        </p:cxnSp>
        <p:sp>
          <p:nvSpPr>
            <p:cNvPr id="53" name="Rounded Rectangle 52"/>
            <p:cNvSpPr/>
            <p:nvPr/>
          </p:nvSpPr>
          <p:spPr>
            <a:xfrm>
              <a:off x="539552" y="2886592"/>
              <a:ext cx="2073600" cy="254376"/>
            </a:xfrm>
            <a:prstGeom prst="round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defTabSz="914253" fontAlgn="auto">
                <a:spcBef>
                  <a:spcPts val="0"/>
                </a:spcBef>
                <a:spcAft>
                  <a:spcPts val="0"/>
                </a:spcAft>
              </a:pPr>
              <a:r>
                <a:rPr lang="fi-FI" sz="1400" b="1" dirty="0" smtClean="0">
                  <a:solidFill>
                    <a:srgbClr val="FFFFFF"/>
                  </a:solidFill>
                </a:rPr>
                <a:t>Toimintatavat</a:t>
              </a:r>
              <a:endParaRPr lang="fi-FI" sz="1000" dirty="0">
                <a:solidFill>
                  <a:srgbClr val="FFFFFF"/>
                </a:solidFill>
              </a:endParaRPr>
            </a:p>
          </p:txBody>
        </p:sp>
      </p:grpSp>
      <p:grpSp>
        <p:nvGrpSpPr>
          <p:cNvPr id="10" name="Group 9"/>
          <p:cNvGrpSpPr/>
          <p:nvPr/>
        </p:nvGrpSpPr>
        <p:grpSpPr>
          <a:xfrm>
            <a:off x="323849" y="1988816"/>
            <a:ext cx="8496623" cy="576088"/>
            <a:chOff x="323849" y="1988816"/>
            <a:chExt cx="8496623" cy="576088"/>
          </a:xfrm>
        </p:grpSpPr>
        <p:sp>
          <p:nvSpPr>
            <p:cNvPr id="82" name="Rectangle 81"/>
            <p:cNvSpPr/>
            <p:nvPr/>
          </p:nvSpPr>
          <p:spPr>
            <a:xfrm>
              <a:off x="323849" y="2390040"/>
              <a:ext cx="8496623" cy="174864"/>
            </a:xfrm>
            <a:prstGeom prst="rect">
              <a:avLst/>
            </a:prstGeom>
            <a:solidFill>
              <a:schemeClr val="accent4"/>
            </a:solidFill>
            <a:ln w="12700">
              <a:noFill/>
              <a:prstDash val="lgDash"/>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defTabSz="914253" fontAlgn="auto">
                <a:spcBef>
                  <a:spcPts val="0"/>
                </a:spcBef>
                <a:spcAft>
                  <a:spcPts val="0"/>
                </a:spcAft>
              </a:pPr>
              <a:r>
                <a:rPr lang="fi-FI" sz="1100" b="1" dirty="0" smtClean="0">
                  <a:solidFill>
                    <a:srgbClr val="FFFFFF"/>
                  </a:solidFill>
                </a:rPr>
                <a:t>Strategiset tavoitteet</a:t>
              </a:r>
              <a:endParaRPr lang="fi-FI" sz="1100" b="1" dirty="0">
                <a:solidFill>
                  <a:srgbClr val="FFFFFF"/>
                </a:solidFill>
              </a:endParaRPr>
            </a:p>
          </p:txBody>
        </p:sp>
        <p:cxnSp>
          <p:nvCxnSpPr>
            <p:cNvPr id="9" name="Straight Connector 8"/>
            <p:cNvCxnSpPr>
              <a:endCxn id="82" idx="0"/>
            </p:cNvCxnSpPr>
            <p:nvPr/>
          </p:nvCxnSpPr>
          <p:spPr>
            <a:xfrm>
              <a:off x="4572161" y="1988816"/>
              <a:ext cx="0" cy="401224"/>
            </a:xfrm>
            <a:prstGeom prst="line">
              <a:avLst/>
            </a:prstGeom>
          </p:spPr>
          <p:style>
            <a:lnRef idx="1">
              <a:schemeClr val="accent1"/>
            </a:lnRef>
            <a:fillRef idx="0">
              <a:schemeClr val="accent1"/>
            </a:fillRef>
            <a:effectRef idx="0">
              <a:schemeClr val="accent1"/>
            </a:effectRef>
            <a:fontRef idx="minor">
              <a:schemeClr val="tx1"/>
            </a:fontRef>
          </p:style>
        </p:cxnSp>
      </p:grpSp>
      <p:sp>
        <p:nvSpPr>
          <p:cNvPr id="11" name="Rounded Rectangle 10"/>
          <p:cNvSpPr/>
          <p:nvPr/>
        </p:nvSpPr>
        <p:spPr>
          <a:xfrm>
            <a:off x="323849" y="1772816"/>
            <a:ext cx="8479795" cy="432000"/>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914253" fontAlgn="auto">
              <a:spcBef>
                <a:spcPts val="0"/>
              </a:spcBef>
              <a:spcAft>
                <a:spcPts val="0"/>
              </a:spcAft>
            </a:pPr>
            <a:r>
              <a:rPr lang="fi-FI" sz="1200" b="1" dirty="0" smtClean="0">
                <a:solidFill>
                  <a:srgbClr val="FFFFFF"/>
                </a:solidFill>
              </a:rPr>
              <a:t>ELY-keskuksen toiminta-ajatus:</a:t>
            </a:r>
          </a:p>
          <a:p>
            <a:pPr algn="ctr" defTabSz="914253" fontAlgn="auto">
              <a:spcBef>
                <a:spcPts val="0"/>
              </a:spcBef>
              <a:spcAft>
                <a:spcPts val="0"/>
              </a:spcAft>
            </a:pPr>
            <a:r>
              <a:rPr lang="fi-FI" sz="1000" dirty="0" smtClean="0">
                <a:solidFill>
                  <a:srgbClr val="FFFFFF"/>
                </a:solidFill>
              </a:rPr>
              <a:t>ELY-keskus kasvattaa alueen elinvoimaisuutta ja elinkeinoelämän menestymistä sekä edistää väestön hyvinvointia omalla alueellaan.</a:t>
            </a:r>
            <a:endParaRPr lang="fi-FI" sz="1000" dirty="0">
              <a:solidFill>
                <a:srgbClr val="FFFFFF"/>
              </a:solidFill>
            </a:endParaRPr>
          </a:p>
        </p:txBody>
      </p:sp>
      <p:sp>
        <p:nvSpPr>
          <p:cNvPr id="72" name="Rectangle 71"/>
          <p:cNvSpPr/>
          <p:nvPr/>
        </p:nvSpPr>
        <p:spPr>
          <a:xfrm>
            <a:off x="468314" y="3925952"/>
            <a:ext cx="2015454" cy="295136"/>
          </a:xfrm>
          <a:prstGeom prst="rect">
            <a:avLst/>
          </a:prstGeom>
          <a:solidFill>
            <a:schemeClr val="tx2">
              <a:lumMod val="75000"/>
            </a:schemeClr>
          </a:solidFill>
          <a:ln w="12700">
            <a:noFill/>
            <a:prstDash val="lgDash"/>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defTabSz="914253" fontAlgn="auto">
              <a:spcBef>
                <a:spcPts val="0"/>
              </a:spcBef>
              <a:spcAft>
                <a:spcPts val="0"/>
              </a:spcAft>
            </a:pPr>
            <a:r>
              <a:rPr lang="fi-FI" sz="1000" b="1" dirty="0" smtClean="0">
                <a:solidFill>
                  <a:srgbClr val="FFFFFF"/>
                </a:solidFill>
              </a:rPr>
              <a:t>Kriittiset menestystekijät, joita hankkeilla tuetaan</a:t>
            </a:r>
            <a:endParaRPr lang="fi-FI" sz="1000" b="1" dirty="0">
              <a:solidFill>
                <a:srgbClr val="FFFFFF"/>
              </a:solidFill>
            </a:endParaRPr>
          </a:p>
        </p:txBody>
      </p:sp>
      <p:sp>
        <p:nvSpPr>
          <p:cNvPr id="84" name="Title 1"/>
          <p:cNvSpPr txBox="1">
            <a:spLocks/>
          </p:cNvSpPr>
          <p:nvPr/>
        </p:nvSpPr>
        <p:spPr>
          <a:xfrm>
            <a:off x="827584" y="836712"/>
            <a:ext cx="7776864" cy="642942"/>
          </a:xfrm>
          <a:prstGeom prst="rect">
            <a:avLst/>
          </a:prstGeom>
        </p:spPr>
        <p:txBody>
          <a:bodyPr lIns="91426" tIns="45712" rIns="91426" bIns="45712"/>
          <a:lstStyle>
            <a:lvl1pPr algn="l" rtl="0" eaLnBrk="0" fontAlgn="base" hangingPunct="0">
              <a:spcBef>
                <a:spcPct val="0"/>
              </a:spcBef>
              <a:spcAft>
                <a:spcPct val="0"/>
              </a:spcAft>
              <a:defRPr sz="2400" baseline="0">
                <a:solidFill>
                  <a:schemeClr val="tx1"/>
                </a:solidFill>
                <a:latin typeface="+mj-lt"/>
                <a:ea typeface="+mj-ea"/>
                <a:cs typeface="+mj-cs"/>
              </a:defRPr>
            </a:lvl1pPr>
            <a:lvl2pPr algn="l" rtl="0" eaLnBrk="0" fontAlgn="base" hangingPunct="0">
              <a:spcBef>
                <a:spcPct val="0"/>
              </a:spcBef>
              <a:spcAft>
                <a:spcPct val="0"/>
              </a:spcAft>
              <a:defRPr sz="4000">
                <a:solidFill>
                  <a:schemeClr val="tx2"/>
                </a:solidFill>
                <a:latin typeface="Arial" charset="0"/>
              </a:defRPr>
            </a:lvl2pPr>
            <a:lvl3pPr algn="l" rtl="0" eaLnBrk="0" fontAlgn="base" hangingPunct="0">
              <a:spcBef>
                <a:spcPct val="0"/>
              </a:spcBef>
              <a:spcAft>
                <a:spcPct val="0"/>
              </a:spcAft>
              <a:defRPr sz="4000">
                <a:solidFill>
                  <a:schemeClr val="tx2"/>
                </a:solidFill>
                <a:latin typeface="Arial" charset="0"/>
              </a:defRPr>
            </a:lvl3pPr>
            <a:lvl4pPr algn="l" rtl="0" eaLnBrk="0" fontAlgn="base" hangingPunct="0">
              <a:spcBef>
                <a:spcPct val="0"/>
              </a:spcBef>
              <a:spcAft>
                <a:spcPct val="0"/>
              </a:spcAft>
              <a:defRPr sz="4000">
                <a:solidFill>
                  <a:schemeClr val="tx2"/>
                </a:solidFill>
                <a:latin typeface="Arial" charset="0"/>
              </a:defRPr>
            </a:lvl4pPr>
            <a:lvl5pPr algn="l" rtl="0" eaLnBrk="0" fontAlgn="base" hangingPunct="0">
              <a:spcBef>
                <a:spcPct val="0"/>
              </a:spcBef>
              <a:spcAft>
                <a:spcPct val="0"/>
              </a:spcAft>
              <a:defRPr sz="4000">
                <a:solidFill>
                  <a:schemeClr val="tx2"/>
                </a:solidFill>
                <a:latin typeface="Arial" charset="0"/>
              </a:defRPr>
            </a:lvl5pPr>
            <a:lvl6pPr marL="457127" algn="l" rtl="0" eaLnBrk="1" fontAlgn="base" hangingPunct="1">
              <a:spcBef>
                <a:spcPct val="0"/>
              </a:spcBef>
              <a:spcAft>
                <a:spcPct val="0"/>
              </a:spcAft>
              <a:defRPr sz="4000">
                <a:solidFill>
                  <a:schemeClr val="tx2"/>
                </a:solidFill>
                <a:latin typeface="Verdana" pitchFamily="34" charset="0"/>
              </a:defRPr>
            </a:lvl6pPr>
            <a:lvl7pPr marL="914253" algn="l" rtl="0" eaLnBrk="1" fontAlgn="base" hangingPunct="1">
              <a:spcBef>
                <a:spcPct val="0"/>
              </a:spcBef>
              <a:spcAft>
                <a:spcPct val="0"/>
              </a:spcAft>
              <a:defRPr sz="4000">
                <a:solidFill>
                  <a:schemeClr val="tx2"/>
                </a:solidFill>
                <a:latin typeface="Verdana" pitchFamily="34" charset="0"/>
              </a:defRPr>
            </a:lvl7pPr>
            <a:lvl8pPr marL="1371380" algn="l" rtl="0" eaLnBrk="1" fontAlgn="base" hangingPunct="1">
              <a:spcBef>
                <a:spcPct val="0"/>
              </a:spcBef>
              <a:spcAft>
                <a:spcPct val="0"/>
              </a:spcAft>
              <a:defRPr sz="4000">
                <a:solidFill>
                  <a:schemeClr val="tx2"/>
                </a:solidFill>
                <a:latin typeface="Verdana" pitchFamily="34" charset="0"/>
              </a:defRPr>
            </a:lvl8pPr>
            <a:lvl9pPr marL="1828507" algn="l" rtl="0" eaLnBrk="1" fontAlgn="base" hangingPunct="1">
              <a:spcBef>
                <a:spcPct val="0"/>
              </a:spcBef>
              <a:spcAft>
                <a:spcPct val="0"/>
              </a:spcAft>
              <a:defRPr sz="4000">
                <a:solidFill>
                  <a:schemeClr val="tx2"/>
                </a:solidFill>
                <a:latin typeface="Verdana" pitchFamily="34" charset="0"/>
              </a:defRPr>
            </a:lvl9pPr>
          </a:lstStyle>
          <a:p>
            <a:r>
              <a:rPr lang="fi-FI" sz="2200" dirty="0"/>
              <a:t>Ohjelmatason mittareiden lisäksi osaa menestystekijöistä mitataan tarkemmin hankekohtaisesti</a:t>
            </a:r>
            <a:endParaRPr lang="fi-FI" sz="2200" kern="0" dirty="0"/>
          </a:p>
        </p:txBody>
      </p:sp>
      <p:grpSp>
        <p:nvGrpSpPr>
          <p:cNvPr id="38" name="Group 37"/>
          <p:cNvGrpSpPr/>
          <p:nvPr/>
        </p:nvGrpSpPr>
        <p:grpSpPr>
          <a:xfrm>
            <a:off x="539552" y="3547998"/>
            <a:ext cx="1944215" cy="3193370"/>
            <a:chOff x="2673783" y="3475990"/>
            <a:chExt cx="1944215" cy="3193370"/>
          </a:xfrm>
        </p:grpSpPr>
        <p:grpSp>
          <p:nvGrpSpPr>
            <p:cNvPr id="41" name="Group 40"/>
            <p:cNvGrpSpPr/>
            <p:nvPr/>
          </p:nvGrpSpPr>
          <p:grpSpPr>
            <a:xfrm>
              <a:off x="2673783" y="3475990"/>
              <a:ext cx="1944215" cy="3193370"/>
              <a:chOff x="2673783" y="3475990"/>
              <a:chExt cx="1944215" cy="3193370"/>
            </a:xfrm>
          </p:grpSpPr>
          <p:sp>
            <p:nvSpPr>
              <p:cNvPr id="49" name="TextBox 48"/>
              <p:cNvSpPr txBox="1"/>
              <p:nvPr/>
            </p:nvSpPr>
            <p:spPr>
              <a:xfrm>
                <a:off x="2673783" y="4190196"/>
                <a:ext cx="1872207" cy="534368"/>
              </a:xfrm>
              <a:prstGeom prst="rect">
                <a:avLst/>
              </a:prstGeom>
              <a:noFill/>
            </p:spPr>
            <p:txBody>
              <a:bodyPr wrap="square" lIns="36000" tIns="36000" rIns="36000" bIns="36000" rtlCol="0">
                <a:spAutoFit/>
              </a:bodyPr>
              <a:lstStyle>
                <a:defPPr>
                  <a:defRPr lang="fi-FI"/>
                </a:defPPr>
                <a:lvl1pPr defTabSz="914253" fontAlgn="auto">
                  <a:spcBef>
                    <a:spcPts val="0"/>
                  </a:spcBef>
                  <a:spcAft>
                    <a:spcPts val="0"/>
                  </a:spcAft>
                  <a:defRPr sz="800">
                    <a:solidFill>
                      <a:srgbClr val="779346"/>
                    </a:solidFill>
                    <a:latin typeface="Arial"/>
                  </a:defRPr>
                </a:lvl1pPr>
              </a:lstStyle>
              <a:p>
                <a:r>
                  <a:rPr lang="fi-FI" sz="1000" dirty="0">
                    <a:solidFill>
                      <a:schemeClr val="tx1"/>
                    </a:solidFill>
                  </a:rPr>
                  <a:t>Yhtenäiset valtakunnalliset toimintatavat ja </a:t>
                </a:r>
                <a:br>
                  <a:rPr lang="fi-FI" sz="1000" dirty="0">
                    <a:solidFill>
                      <a:schemeClr val="tx1"/>
                    </a:solidFill>
                  </a:rPr>
                </a:br>
                <a:r>
                  <a:rPr lang="fi-FI" sz="1000" dirty="0">
                    <a:solidFill>
                      <a:schemeClr val="tx1"/>
                    </a:solidFill>
                  </a:rPr>
                  <a:t>selkeät käytännöt</a:t>
                </a:r>
              </a:p>
            </p:txBody>
          </p:sp>
          <p:sp>
            <p:nvSpPr>
              <p:cNvPr id="50" name="TextBox 49"/>
              <p:cNvSpPr txBox="1"/>
              <p:nvPr/>
            </p:nvSpPr>
            <p:spPr>
              <a:xfrm>
                <a:off x="2673783" y="6288880"/>
                <a:ext cx="1670553" cy="380480"/>
              </a:xfrm>
              <a:prstGeom prst="rect">
                <a:avLst/>
              </a:prstGeom>
              <a:noFill/>
            </p:spPr>
            <p:txBody>
              <a:bodyPr wrap="square" lIns="36000" tIns="36000" rIns="36000" bIns="36000" rtlCol="0">
                <a:spAutoFit/>
              </a:bodyPr>
              <a:lstStyle/>
              <a:p>
                <a:pPr defTabSz="914253" fontAlgn="auto">
                  <a:spcBef>
                    <a:spcPts val="0"/>
                  </a:spcBef>
                  <a:spcAft>
                    <a:spcPts val="0"/>
                  </a:spcAft>
                </a:pPr>
                <a:r>
                  <a:rPr lang="fi-FI" sz="1000" dirty="0">
                    <a:latin typeface="Arial"/>
                  </a:rPr>
                  <a:t>Yhteiset tai </a:t>
                </a:r>
                <a:r>
                  <a:rPr lang="fi-FI" sz="1000" dirty="0" err="1">
                    <a:latin typeface="Arial"/>
                  </a:rPr>
                  <a:t>yhteentoimivat</a:t>
                </a:r>
                <a:r>
                  <a:rPr lang="fi-FI" sz="1000" dirty="0">
                    <a:latin typeface="Arial"/>
                  </a:rPr>
                  <a:t> tietojärjestelmät</a:t>
                </a:r>
              </a:p>
            </p:txBody>
          </p:sp>
          <p:cxnSp>
            <p:nvCxnSpPr>
              <p:cNvPr id="51" name="Elbow Connector 50"/>
              <p:cNvCxnSpPr>
                <a:stCxn id="13" idx="1"/>
                <a:endCxn id="57" idx="1"/>
              </p:cNvCxnSpPr>
              <p:nvPr/>
            </p:nvCxnSpPr>
            <p:spPr>
              <a:xfrm rot="10800000" flipV="1">
                <a:off x="2673783" y="3475990"/>
                <a:ext cx="72008" cy="2036247"/>
              </a:xfrm>
              <a:prstGeom prst="bentConnector3">
                <a:avLst>
                  <a:gd name="adj1" fmla="val 417465"/>
                </a:avLst>
              </a:prstGeom>
            </p:spPr>
            <p:style>
              <a:lnRef idx="1">
                <a:schemeClr val="accent1"/>
              </a:lnRef>
              <a:fillRef idx="0">
                <a:schemeClr val="accent1"/>
              </a:fillRef>
              <a:effectRef idx="0">
                <a:schemeClr val="accent1"/>
              </a:effectRef>
              <a:fontRef idx="minor">
                <a:schemeClr val="tx1"/>
              </a:fontRef>
            </p:style>
          </p:cxnSp>
          <p:sp>
            <p:nvSpPr>
              <p:cNvPr id="52" name="TextBox 51"/>
              <p:cNvSpPr txBox="1"/>
              <p:nvPr/>
            </p:nvSpPr>
            <p:spPr>
              <a:xfrm>
                <a:off x="2673783" y="5856832"/>
                <a:ext cx="1512000" cy="380480"/>
              </a:xfrm>
              <a:prstGeom prst="rect">
                <a:avLst/>
              </a:prstGeom>
              <a:noFill/>
            </p:spPr>
            <p:txBody>
              <a:bodyPr wrap="square" lIns="36000" tIns="36000" rIns="36000" bIns="36000" rtlCol="0">
                <a:spAutoFit/>
              </a:bodyPr>
              <a:lstStyle/>
              <a:p>
                <a:pPr defTabSz="914253" fontAlgn="auto">
                  <a:spcBef>
                    <a:spcPts val="0"/>
                  </a:spcBef>
                  <a:spcAft>
                    <a:spcPts val="0"/>
                  </a:spcAft>
                </a:pPr>
                <a:r>
                  <a:rPr lang="fi-FI" sz="1000" dirty="0">
                    <a:latin typeface="Arial"/>
                  </a:rPr>
                  <a:t>Yhteiset laadukkaat tietovarannot</a:t>
                </a:r>
              </a:p>
            </p:txBody>
          </p:sp>
          <p:sp>
            <p:nvSpPr>
              <p:cNvPr id="57" name="TextBox 56"/>
              <p:cNvSpPr txBox="1"/>
              <p:nvPr/>
            </p:nvSpPr>
            <p:spPr>
              <a:xfrm>
                <a:off x="2673783" y="5168110"/>
                <a:ext cx="1944215" cy="688256"/>
              </a:xfrm>
              <a:prstGeom prst="rect">
                <a:avLst/>
              </a:prstGeom>
              <a:noFill/>
            </p:spPr>
            <p:txBody>
              <a:bodyPr wrap="square" lIns="36000" tIns="36000" rIns="36000" bIns="36000" rtlCol="0">
                <a:spAutoFit/>
              </a:bodyPr>
              <a:lstStyle/>
              <a:p>
                <a:pPr defTabSz="914253" fontAlgn="auto">
                  <a:spcBef>
                    <a:spcPts val="0"/>
                  </a:spcBef>
                  <a:spcAft>
                    <a:spcPts val="0"/>
                  </a:spcAft>
                </a:pPr>
                <a:r>
                  <a:rPr lang="fi-FI" sz="1000" dirty="0">
                    <a:latin typeface="Arial"/>
                  </a:rPr>
                  <a:t>Uudistetaan asiakkaan, </a:t>
                </a:r>
                <a:r>
                  <a:rPr lang="fi-FI" sz="1000" dirty="0" smtClean="0">
                    <a:latin typeface="Arial"/>
                  </a:rPr>
                  <a:t>ELY-keskuksen </a:t>
                </a:r>
                <a:r>
                  <a:rPr lang="fi-FI" sz="1000" dirty="0">
                    <a:latin typeface="Arial"/>
                  </a:rPr>
                  <a:t>ja sidosryhmien keskinäinen vuorovaikutus </a:t>
                </a:r>
                <a:r>
                  <a:rPr lang="fi-FI" sz="1000" dirty="0" err="1">
                    <a:latin typeface="Arial"/>
                  </a:rPr>
                  <a:t>digitalisaation</a:t>
                </a:r>
                <a:r>
                  <a:rPr lang="fi-FI" sz="1000" dirty="0">
                    <a:latin typeface="Arial"/>
                  </a:rPr>
                  <a:t> avulla</a:t>
                </a:r>
              </a:p>
            </p:txBody>
          </p:sp>
          <p:cxnSp>
            <p:nvCxnSpPr>
              <p:cNvPr id="59" name="Elbow Connector 58"/>
              <p:cNvCxnSpPr>
                <a:stCxn id="13" idx="1"/>
                <a:endCxn id="50" idx="1"/>
              </p:cNvCxnSpPr>
              <p:nvPr/>
            </p:nvCxnSpPr>
            <p:spPr>
              <a:xfrm rot="10800000" flipV="1">
                <a:off x="2673783" y="3475990"/>
                <a:ext cx="72008" cy="3003129"/>
              </a:xfrm>
              <a:prstGeom prst="bentConnector3">
                <a:avLst>
                  <a:gd name="adj1" fmla="val 417465"/>
                </a:avLst>
              </a:prstGeom>
            </p:spPr>
            <p:style>
              <a:lnRef idx="1">
                <a:schemeClr val="accent1"/>
              </a:lnRef>
              <a:fillRef idx="0">
                <a:schemeClr val="accent1"/>
              </a:fillRef>
              <a:effectRef idx="0">
                <a:schemeClr val="accent1"/>
              </a:effectRef>
              <a:fontRef idx="minor">
                <a:schemeClr val="tx1"/>
              </a:fontRef>
            </p:style>
          </p:cxnSp>
          <p:cxnSp>
            <p:nvCxnSpPr>
              <p:cNvPr id="60" name="Elbow Connector 59"/>
              <p:cNvCxnSpPr>
                <a:stCxn id="13" idx="1"/>
                <a:endCxn id="49" idx="1"/>
              </p:cNvCxnSpPr>
              <p:nvPr/>
            </p:nvCxnSpPr>
            <p:spPr>
              <a:xfrm rot="10800000" flipV="1">
                <a:off x="2673783" y="3475990"/>
                <a:ext cx="72008" cy="981389"/>
              </a:xfrm>
              <a:prstGeom prst="bentConnector3">
                <a:avLst>
                  <a:gd name="adj1" fmla="val 417465"/>
                </a:avLst>
              </a:prstGeom>
            </p:spPr>
            <p:style>
              <a:lnRef idx="1">
                <a:schemeClr val="accent1"/>
              </a:lnRef>
              <a:fillRef idx="0">
                <a:schemeClr val="accent1"/>
              </a:fillRef>
              <a:effectRef idx="0">
                <a:schemeClr val="accent1"/>
              </a:effectRef>
              <a:fontRef idx="minor">
                <a:schemeClr val="tx1"/>
              </a:fontRef>
            </p:style>
          </p:cxnSp>
        </p:grpSp>
        <p:sp>
          <p:nvSpPr>
            <p:cNvPr id="48" name="TextBox 47"/>
            <p:cNvSpPr txBox="1"/>
            <p:nvPr/>
          </p:nvSpPr>
          <p:spPr>
            <a:xfrm>
              <a:off x="2673783" y="4694832"/>
              <a:ext cx="1512000" cy="534368"/>
            </a:xfrm>
            <a:prstGeom prst="rect">
              <a:avLst/>
            </a:prstGeom>
            <a:noFill/>
          </p:spPr>
          <p:txBody>
            <a:bodyPr wrap="square" lIns="36000" tIns="36000" rIns="36000" bIns="36000" rtlCol="0">
              <a:spAutoFit/>
            </a:bodyPr>
            <a:lstStyle>
              <a:defPPr>
                <a:defRPr lang="fi-FI"/>
              </a:defPPr>
              <a:lvl1pPr defTabSz="914253" fontAlgn="auto">
                <a:spcBef>
                  <a:spcPts val="0"/>
                </a:spcBef>
                <a:spcAft>
                  <a:spcPts val="0"/>
                </a:spcAft>
                <a:defRPr sz="800">
                  <a:solidFill>
                    <a:srgbClr val="779346"/>
                  </a:solidFill>
                  <a:latin typeface="Arial"/>
                </a:defRPr>
              </a:lvl1pPr>
            </a:lstStyle>
            <a:p>
              <a:r>
                <a:rPr lang="fi-FI" sz="1000" dirty="0" smtClean="0">
                  <a:solidFill>
                    <a:schemeClr val="tx1"/>
                  </a:solidFill>
                </a:rPr>
                <a:t>ELY-keskus </a:t>
              </a:r>
              <a:r>
                <a:rPr lang="fi-FI" sz="1000" dirty="0">
                  <a:solidFill>
                    <a:schemeClr val="tx1"/>
                  </a:solidFill>
                </a:rPr>
                <a:t>on keskeinen osa kansallista palveluarkkitehtuuria</a:t>
              </a:r>
            </a:p>
          </p:txBody>
        </p:sp>
      </p:grpSp>
      <p:cxnSp>
        <p:nvCxnSpPr>
          <p:cNvPr id="19" name="Elbow Connector 18"/>
          <p:cNvCxnSpPr>
            <a:stCxn id="52" idx="1"/>
            <a:endCxn id="13" idx="1"/>
          </p:cNvCxnSpPr>
          <p:nvPr/>
        </p:nvCxnSpPr>
        <p:spPr>
          <a:xfrm rot="10800000" flipH="1">
            <a:off x="539552" y="3548000"/>
            <a:ext cx="72008" cy="2571081"/>
          </a:xfrm>
          <a:prstGeom prst="bentConnector3">
            <a:avLst>
              <a:gd name="adj1" fmla="val -317465"/>
            </a:avLst>
          </a:prstGeom>
        </p:spPr>
        <p:style>
          <a:lnRef idx="1">
            <a:schemeClr val="accent1"/>
          </a:lnRef>
          <a:fillRef idx="0">
            <a:schemeClr val="accent1"/>
          </a:fillRef>
          <a:effectRef idx="0">
            <a:schemeClr val="accent1"/>
          </a:effectRef>
          <a:fontRef idx="minor">
            <a:schemeClr val="tx1"/>
          </a:fontRef>
        </p:style>
      </p:cxnSp>
      <p:cxnSp>
        <p:nvCxnSpPr>
          <p:cNvPr id="24" name="Elbow Connector 23"/>
          <p:cNvCxnSpPr>
            <a:stCxn id="48" idx="1"/>
            <a:endCxn id="13" idx="1"/>
          </p:cNvCxnSpPr>
          <p:nvPr/>
        </p:nvCxnSpPr>
        <p:spPr>
          <a:xfrm rot="10800000" flipH="1">
            <a:off x="539552" y="3548000"/>
            <a:ext cx="72008" cy="1486025"/>
          </a:xfrm>
          <a:prstGeom prst="bentConnector3">
            <a:avLst>
              <a:gd name="adj1" fmla="val -317465"/>
            </a:avLst>
          </a:prstGeom>
        </p:spPr>
        <p:style>
          <a:lnRef idx="1">
            <a:schemeClr val="accent1"/>
          </a:lnRef>
          <a:fillRef idx="0">
            <a:schemeClr val="accent1"/>
          </a:fillRef>
          <a:effectRef idx="0">
            <a:schemeClr val="accent1"/>
          </a:effectRef>
          <a:fontRef idx="minor">
            <a:schemeClr val="tx1"/>
          </a:fontRef>
        </p:style>
      </p:cxnSp>
      <p:graphicFrame>
        <p:nvGraphicFramePr>
          <p:cNvPr id="47" name="Table 46"/>
          <p:cNvGraphicFramePr>
            <a:graphicFrameLocks noGrp="1"/>
          </p:cNvGraphicFramePr>
          <p:nvPr>
            <p:extLst>
              <p:ext uri="{D42A27DB-BD31-4B8C-83A1-F6EECF244321}">
                <p14:modId xmlns:p14="http://schemas.microsoft.com/office/powerpoint/2010/main" xmlns="" val="3441232792"/>
              </p:ext>
            </p:extLst>
          </p:nvPr>
        </p:nvGraphicFramePr>
        <p:xfrm>
          <a:off x="2627784" y="2852936"/>
          <a:ext cx="6120000" cy="2283377"/>
        </p:xfrm>
        <a:graphic>
          <a:graphicData uri="http://schemas.openxmlformats.org/drawingml/2006/table">
            <a:tbl>
              <a:tblPr firstRow="1" bandRow="1">
                <a:tableStyleId>{5C22544A-7EE6-4342-B048-85BDC9FD1C3A}</a:tableStyleId>
              </a:tblPr>
              <a:tblGrid>
                <a:gridCol w="1460454"/>
                <a:gridCol w="1995544"/>
                <a:gridCol w="720000"/>
                <a:gridCol w="1296000"/>
                <a:gridCol w="648002"/>
              </a:tblGrid>
              <a:tr h="288032">
                <a:tc>
                  <a:txBody>
                    <a:bodyPr/>
                    <a:lstStyle/>
                    <a:p>
                      <a:pPr algn="ctr" fontAlgn="b"/>
                      <a:r>
                        <a:rPr lang="fi-FI" sz="1050" b="1" i="0" u="none" strike="noStrike" dirty="0" smtClean="0">
                          <a:solidFill>
                            <a:srgbClr val="FFFFFF"/>
                          </a:solidFill>
                          <a:effectLst/>
                          <a:latin typeface="Arial" panose="020B0604020202020204" pitchFamily="34" charset="0"/>
                        </a:rPr>
                        <a:t>Menestystekijä</a:t>
                      </a:r>
                      <a:endParaRPr lang="fi-FI" sz="1050" b="1" i="0" u="none" strike="noStrike" dirty="0">
                        <a:solidFill>
                          <a:srgbClr val="FFFFFF"/>
                        </a:solidFill>
                        <a:effectLst/>
                        <a:latin typeface="Arial" panose="020B0604020202020204" pitchFamily="34" charset="0"/>
                      </a:endParaRPr>
                    </a:p>
                  </a:txBody>
                  <a:tcPr marL="72000" marR="0" marT="0" marB="0" anchor="ctr"/>
                </a:tc>
                <a:tc>
                  <a:txBody>
                    <a:bodyPr/>
                    <a:lstStyle/>
                    <a:p>
                      <a:pPr algn="ctr" fontAlgn="b"/>
                      <a:r>
                        <a:rPr lang="fi-FI" sz="1050" b="1" i="0" u="none" strike="noStrike" dirty="0">
                          <a:solidFill>
                            <a:srgbClr val="FFFFFF"/>
                          </a:solidFill>
                          <a:effectLst/>
                          <a:latin typeface="Arial" panose="020B0604020202020204" pitchFamily="34" charset="0"/>
                        </a:rPr>
                        <a:t>Mittarin kuvaus ja määritelmät</a:t>
                      </a:r>
                    </a:p>
                  </a:txBody>
                  <a:tcPr marL="72000" marR="0" marT="0" marB="0" anchor="ctr"/>
                </a:tc>
                <a:tc>
                  <a:txBody>
                    <a:bodyPr/>
                    <a:lstStyle/>
                    <a:p>
                      <a:pPr algn="ctr" fontAlgn="b"/>
                      <a:r>
                        <a:rPr lang="fi-FI" sz="1050" b="1" i="0" u="none" strike="noStrike" dirty="0">
                          <a:solidFill>
                            <a:srgbClr val="FFFFFF"/>
                          </a:solidFill>
                          <a:effectLst/>
                          <a:latin typeface="Arial" panose="020B0604020202020204" pitchFamily="34" charset="0"/>
                        </a:rPr>
                        <a:t>Mittarin muoto</a:t>
                      </a:r>
                    </a:p>
                  </a:txBody>
                  <a:tcPr marL="72000" marR="0" marT="0" marB="0" anchor="ctr"/>
                </a:tc>
                <a:tc>
                  <a:txBody>
                    <a:bodyPr/>
                    <a:lstStyle/>
                    <a:p>
                      <a:pPr algn="ctr" fontAlgn="b"/>
                      <a:r>
                        <a:rPr lang="fi-FI" sz="1050" b="1" i="0" u="none" strike="noStrike" dirty="0">
                          <a:solidFill>
                            <a:srgbClr val="FFFFFF"/>
                          </a:solidFill>
                          <a:effectLst/>
                          <a:latin typeface="Arial" panose="020B0604020202020204" pitchFamily="34" charset="0"/>
                        </a:rPr>
                        <a:t>Tietolähde</a:t>
                      </a:r>
                    </a:p>
                  </a:txBody>
                  <a:tcPr marL="72000" marR="0" marT="0" marB="0" anchor="ctr"/>
                </a:tc>
                <a:tc>
                  <a:txBody>
                    <a:bodyPr/>
                    <a:lstStyle/>
                    <a:p>
                      <a:pPr algn="ctr" fontAlgn="b"/>
                      <a:r>
                        <a:rPr lang="fi-FI" sz="1000" b="1" i="0" u="none" strike="noStrike" dirty="0" smtClean="0">
                          <a:solidFill>
                            <a:srgbClr val="FFFFFF"/>
                          </a:solidFill>
                          <a:effectLst/>
                          <a:latin typeface="Arial" panose="020B0604020202020204" pitchFamily="34" charset="0"/>
                        </a:rPr>
                        <a:t>Tieto saatavilla</a:t>
                      </a:r>
                      <a:endParaRPr lang="fi-FI" sz="1000" b="1" i="0" u="none" strike="noStrike" dirty="0">
                        <a:solidFill>
                          <a:srgbClr val="FFFFFF"/>
                        </a:solidFill>
                        <a:effectLst/>
                        <a:latin typeface="Arial" panose="020B0604020202020204" pitchFamily="34" charset="0"/>
                      </a:endParaRPr>
                    </a:p>
                  </a:txBody>
                  <a:tcPr marL="72000" marR="0" marT="0" marB="0" anchor="ctr"/>
                </a:tc>
              </a:tr>
              <a:tr h="547908">
                <a:tc rowSpan="2">
                  <a:txBody>
                    <a:bodyPr/>
                    <a:lstStyle/>
                    <a:p>
                      <a:pPr marL="0" algn="l" defTabSz="914253" rtl="0" eaLnBrk="1" fontAlgn="ctr" latinLnBrk="0" hangingPunct="1"/>
                      <a:r>
                        <a:rPr lang="fi-FI" sz="800" b="0" i="0" u="none" strike="noStrike" kern="1200" dirty="0" smtClean="0">
                          <a:solidFill>
                            <a:srgbClr val="4D4B39"/>
                          </a:solidFill>
                          <a:effectLst/>
                          <a:latin typeface="Arial" panose="020B0604020202020204" pitchFamily="34" charset="0"/>
                          <a:ea typeface="+mn-ea"/>
                          <a:cs typeface="+mn-cs"/>
                        </a:rPr>
                        <a:t>Yhteiset laadukkaat tietovarannot</a:t>
                      </a:r>
                    </a:p>
                  </a:txBody>
                  <a:tcPr marL="72000" anchor="ctr">
                    <a:solidFill>
                      <a:schemeClr val="bg1">
                        <a:lumMod val="95000"/>
                      </a:schemeClr>
                    </a:solidFill>
                  </a:tcPr>
                </a:tc>
                <a:tc>
                  <a:txBody>
                    <a:bodyPr/>
                    <a:lstStyle/>
                    <a:p>
                      <a:pPr marL="0" algn="l" defTabSz="914253" rtl="0" eaLnBrk="1" fontAlgn="ctr" latinLnBrk="0" hangingPunct="1"/>
                      <a:r>
                        <a:rPr lang="fi-FI" sz="800" b="0" i="0" u="none" strike="noStrike" kern="1200" dirty="0" smtClean="0">
                          <a:solidFill>
                            <a:srgbClr val="4D4B39"/>
                          </a:solidFill>
                          <a:effectLst/>
                          <a:latin typeface="Arial" panose="020B0604020202020204" pitchFamily="34" charset="0"/>
                          <a:ea typeface="+mn-ea"/>
                          <a:cs typeface="+mn-cs"/>
                        </a:rPr>
                        <a:t>ELY-tasolla integroitujen yhteisten tietovarantojen osuus kaikista tietovarannoista</a:t>
                      </a:r>
                      <a:endParaRPr lang="fi-FI" sz="800" b="0" i="0" u="none" strike="noStrike" kern="1200" dirty="0">
                        <a:solidFill>
                          <a:srgbClr val="4D4B39"/>
                        </a:solidFill>
                        <a:effectLst/>
                        <a:latin typeface="Arial" panose="020B0604020202020204" pitchFamily="34" charset="0"/>
                        <a:ea typeface="+mn-ea"/>
                        <a:cs typeface="+mn-cs"/>
                      </a:endParaRPr>
                    </a:p>
                  </a:txBody>
                  <a:tcPr marL="72000" marR="0" marT="0" marB="0" anchor="ctr">
                    <a:solidFill>
                      <a:schemeClr val="tx2">
                        <a:lumMod val="40000"/>
                        <a:lumOff val="60000"/>
                      </a:schemeClr>
                    </a:solidFill>
                  </a:tcPr>
                </a:tc>
                <a:tc>
                  <a:txBody>
                    <a:bodyPr/>
                    <a:lstStyle/>
                    <a:p>
                      <a:pPr marL="0" algn="l" defTabSz="914253" rtl="0" eaLnBrk="1" fontAlgn="ctr" latinLnBrk="0" hangingPunct="1"/>
                      <a:r>
                        <a:rPr lang="fi-FI" sz="800" b="0" i="0" u="none" strike="noStrike" kern="1200" dirty="0" smtClean="0">
                          <a:solidFill>
                            <a:srgbClr val="4D4B39"/>
                          </a:solidFill>
                          <a:effectLst/>
                          <a:latin typeface="Arial" panose="020B0604020202020204" pitchFamily="34" charset="0"/>
                          <a:ea typeface="+mn-ea"/>
                          <a:cs typeface="+mn-cs"/>
                        </a:rPr>
                        <a:t>%-osuus</a:t>
                      </a:r>
                      <a:endParaRPr lang="fi-FI" sz="800" b="0" i="0" u="none" strike="noStrike" kern="1200" dirty="0">
                        <a:solidFill>
                          <a:srgbClr val="4D4B39"/>
                        </a:solidFill>
                        <a:effectLst/>
                        <a:latin typeface="Arial" panose="020B0604020202020204" pitchFamily="34" charset="0"/>
                        <a:ea typeface="+mn-ea"/>
                        <a:cs typeface="+mn-cs"/>
                      </a:endParaRPr>
                    </a:p>
                  </a:txBody>
                  <a:tcPr marL="72000" anchor="ctr">
                    <a:solidFill>
                      <a:schemeClr val="tx2">
                        <a:lumMod val="40000"/>
                        <a:lumOff val="60000"/>
                      </a:schemeClr>
                    </a:solidFill>
                  </a:tcPr>
                </a:tc>
                <a:tc>
                  <a:txBody>
                    <a:bodyPr/>
                    <a:lstStyle/>
                    <a:p>
                      <a:pPr marL="0" algn="l" defTabSz="914253" rtl="0" eaLnBrk="1" fontAlgn="ctr" latinLnBrk="0" hangingPunct="1"/>
                      <a:endParaRPr lang="fi-FI" sz="800" b="0" i="0" u="none" strike="noStrike" kern="1200" dirty="0">
                        <a:solidFill>
                          <a:srgbClr val="4D4B39"/>
                        </a:solidFill>
                        <a:effectLst/>
                        <a:latin typeface="Arial" panose="020B0604020202020204" pitchFamily="34" charset="0"/>
                        <a:ea typeface="+mn-ea"/>
                        <a:cs typeface="+mn-cs"/>
                      </a:endParaRPr>
                    </a:p>
                  </a:txBody>
                  <a:tcPr marL="72000" marR="0" marT="0" marB="0" anchor="ctr">
                    <a:solidFill>
                      <a:schemeClr val="tx2">
                        <a:lumMod val="40000"/>
                        <a:lumOff val="60000"/>
                      </a:schemeClr>
                    </a:solidFill>
                  </a:tcPr>
                </a:tc>
                <a:tc>
                  <a:txBody>
                    <a:bodyPr/>
                    <a:lstStyle/>
                    <a:p>
                      <a:pPr algn="ctr" fontAlgn="ctr"/>
                      <a:endParaRPr lang="fi-FI" sz="800" b="0" i="0" u="none" strike="noStrike" dirty="0">
                        <a:solidFill>
                          <a:srgbClr val="FF0000"/>
                        </a:solidFill>
                        <a:effectLst/>
                        <a:latin typeface="Arial" panose="020B0604020202020204" pitchFamily="34" charset="0"/>
                      </a:endParaRPr>
                    </a:p>
                  </a:txBody>
                  <a:tcPr marL="72000" marR="0" marT="0" marB="0" anchor="ctr">
                    <a:solidFill>
                      <a:schemeClr val="tx2">
                        <a:lumMod val="40000"/>
                        <a:lumOff val="60000"/>
                      </a:schemeClr>
                    </a:solidFill>
                  </a:tcPr>
                </a:tc>
              </a:tr>
              <a:tr h="365272">
                <a:tc vMerge="1">
                  <a:txBody>
                    <a:bodyPr/>
                    <a:lstStyle/>
                    <a:p>
                      <a:pPr marL="0" algn="l" defTabSz="914253" rtl="0" eaLnBrk="1" fontAlgn="ctr" latinLnBrk="0" hangingPunct="1"/>
                      <a:endParaRPr lang="fi-FI" sz="800" b="0" i="0" u="none" strike="noStrike" kern="1200" dirty="0">
                        <a:solidFill>
                          <a:srgbClr val="4D4B39"/>
                        </a:solidFill>
                        <a:effectLst/>
                        <a:latin typeface="Arial" panose="020B0604020202020204" pitchFamily="34" charset="0"/>
                        <a:ea typeface="+mn-ea"/>
                        <a:cs typeface="+mn-cs"/>
                      </a:endParaRPr>
                    </a:p>
                  </a:txBody>
                  <a:tcPr marL="72000" anchor="ctr"/>
                </a:tc>
                <a:tc>
                  <a:txBody>
                    <a:bodyPr/>
                    <a:lstStyle/>
                    <a:p>
                      <a:pPr marL="0" marR="0" indent="0" algn="l" defTabSz="914253" rtl="0" eaLnBrk="1" fontAlgn="ctr" latinLnBrk="0" hangingPunct="1">
                        <a:lnSpc>
                          <a:spcPct val="100000"/>
                        </a:lnSpc>
                        <a:spcBef>
                          <a:spcPts val="0"/>
                        </a:spcBef>
                        <a:spcAft>
                          <a:spcPts val="0"/>
                        </a:spcAft>
                        <a:buClrTx/>
                        <a:buSzTx/>
                        <a:buFontTx/>
                        <a:buNone/>
                        <a:tabLst/>
                        <a:defRPr/>
                      </a:pPr>
                      <a:r>
                        <a:rPr lang="fi-FI" sz="800" b="0" i="0" u="none" strike="noStrike" kern="1200" dirty="0" smtClean="0">
                          <a:solidFill>
                            <a:srgbClr val="4D4B39"/>
                          </a:solidFill>
                          <a:effectLst/>
                          <a:latin typeface="Arial" panose="020B0604020202020204" pitchFamily="34" charset="0"/>
                          <a:ea typeface="+mn-ea"/>
                          <a:cs typeface="+mn-cs"/>
                        </a:rPr>
                        <a:t>Asiakkaiden arvio asiointitietojen hyödyntämisestä yli organisaatiorajojen</a:t>
                      </a:r>
                    </a:p>
                  </a:txBody>
                  <a:tcPr marL="72000" marR="0" marT="0" marB="0" anchor="ctr">
                    <a:solidFill>
                      <a:schemeClr val="tx2">
                        <a:lumMod val="40000"/>
                        <a:lumOff val="60000"/>
                      </a:schemeClr>
                    </a:solidFill>
                  </a:tcPr>
                </a:tc>
                <a:tc>
                  <a:txBody>
                    <a:bodyPr/>
                    <a:lstStyle/>
                    <a:p>
                      <a:pPr marL="0" algn="l" defTabSz="914253" rtl="0" eaLnBrk="1" fontAlgn="ctr" latinLnBrk="0" hangingPunct="1"/>
                      <a:r>
                        <a:rPr lang="fi-FI" sz="800" b="0" i="0" u="none" strike="noStrike" kern="1200" dirty="0" smtClean="0">
                          <a:solidFill>
                            <a:srgbClr val="4D4B39"/>
                          </a:solidFill>
                          <a:effectLst/>
                          <a:latin typeface="Arial" panose="020B0604020202020204" pitchFamily="34" charset="0"/>
                          <a:ea typeface="+mn-ea"/>
                          <a:cs typeface="+mn-cs"/>
                        </a:rPr>
                        <a:t>Asteikko</a:t>
                      </a:r>
                      <a:endParaRPr lang="fi-FI" sz="800" b="0" i="0" u="none" strike="noStrike" kern="1200" dirty="0">
                        <a:solidFill>
                          <a:srgbClr val="4D4B39"/>
                        </a:solidFill>
                        <a:effectLst/>
                        <a:latin typeface="Arial" panose="020B0604020202020204" pitchFamily="34" charset="0"/>
                        <a:ea typeface="+mn-ea"/>
                        <a:cs typeface="+mn-cs"/>
                      </a:endParaRPr>
                    </a:p>
                  </a:txBody>
                  <a:tcPr marL="72000" anchor="ctr">
                    <a:solidFill>
                      <a:schemeClr val="tx2">
                        <a:lumMod val="40000"/>
                        <a:lumOff val="60000"/>
                      </a:schemeClr>
                    </a:solidFill>
                  </a:tcPr>
                </a:tc>
                <a:tc>
                  <a:txBody>
                    <a:bodyPr/>
                    <a:lstStyle/>
                    <a:p>
                      <a:pPr marL="0" marR="0" indent="0" algn="l" defTabSz="914253" rtl="0" eaLnBrk="1" fontAlgn="ctr" latinLnBrk="0" hangingPunct="1">
                        <a:lnSpc>
                          <a:spcPct val="100000"/>
                        </a:lnSpc>
                        <a:spcBef>
                          <a:spcPts val="0"/>
                        </a:spcBef>
                        <a:spcAft>
                          <a:spcPts val="0"/>
                        </a:spcAft>
                        <a:buClrTx/>
                        <a:buSzTx/>
                        <a:buFontTx/>
                        <a:buNone/>
                        <a:tabLst/>
                        <a:defRPr/>
                      </a:pPr>
                      <a:r>
                        <a:rPr lang="fi-FI" sz="800" b="0" i="0" u="none" strike="noStrike" dirty="0" smtClean="0">
                          <a:solidFill>
                            <a:srgbClr val="4D4B39"/>
                          </a:solidFill>
                          <a:effectLst/>
                          <a:latin typeface="Arial" panose="020B0604020202020204" pitchFamily="34" charset="0"/>
                        </a:rPr>
                        <a:t>Palvelutyytyväisyyskysely</a:t>
                      </a:r>
                      <a:r>
                        <a:rPr lang="fi-FI" sz="800" b="0" i="0" u="none" strike="noStrike" baseline="0" dirty="0" smtClean="0">
                          <a:solidFill>
                            <a:srgbClr val="4D4B39"/>
                          </a:solidFill>
                          <a:effectLst/>
                          <a:latin typeface="Arial" panose="020B0604020202020204" pitchFamily="34" charset="0"/>
                        </a:rPr>
                        <a:t> (ei kysytä tällä hetkellä)</a:t>
                      </a:r>
                      <a:endParaRPr lang="fi-FI" sz="800" b="0" i="0" u="none" strike="noStrike" dirty="0" smtClean="0">
                        <a:solidFill>
                          <a:srgbClr val="4D4B39"/>
                        </a:solidFill>
                        <a:effectLst/>
                        <a:latin typeface="Arial" panose="020B0604020202020204" pitchFamily="34" charset="0"/>
                      </a:endParaRPr>
                    </a:p>
                  </a:txBody>
                  <a:tcPr marL="72000" marR="0" marT="0" marB="0" anchor="ctr">
                    <a:solidFill>
                      <a:schemeClr val="tx2">
                        <a:lumMod val="40000"/>
                        <a:lumOff val="60000"/>
                      </a:schemeClr>
                    </a:solidFill>
                  </a:tcPr>
                </a:tc>
                <a:tc>
                  <a:txBody>
                    <a:bodyPr/>
                    <a:lstStyle/>
                    <a:p>
                      <a:pPr algn="ctr" fontAlgn="ctr"/>
                      <a:endParaRPr lang="fi-FI" sz="800" b="0" i="0" u="none" strike="noStrike" dirty="0">
                        <a:solidFill>
                          <a:srgbClr val="FF0000"/>
                        </a:solidFill>
                        <a:effectLst/>
                        <a:latin typeface="Arial" panose="020B0604020202020204" pitchFamily="34" charset="0"/>
                      </a:endParaRPr>
                    </a:p>
                  </a:txBody>
                  <a:tcPr marL="72000" marR="0" marT="0" marB="0" anchor="ctr">
                    <a:solidFill>
                      <a:schemeClr val="tx2">
                        <a:lumMod val="40000"/>
                        <a:lumOff val="60000"/>
                      </a:schemeClr>
                    </a:solidFill>
                  </a:tcPr>
                </a:tc>
              </a:tr>
              <a:tr h="502249">
                <a:tc rowSpan="3">
                  <a:txBody>
                    <a:bodyPr/>
                    <a:lstStyle/>
                    <a:p>
                      <a:pPr marL="0" algn="l" defTabSz="914253" rtl="0" eaLnBrk="1" fontAlgn="ctr" latinLnBrk="0" hangingPunct="1"/>
                      <a:r>
                        <a:rPr lang="fi-FI" sz="800" b="0" i="0" u="none" strike="noStrike" kern="1200" dirty="0" smtClean="0">
                          <a:solidFill>
                            <a:srgbClr val="4D4B39"/>
                          </a:solidFill>
                          <a:effectLst/>
                          <a:latin typeface="Arial" panose="020B0604020202020204" pitchFamily="34" charset="0"/>
                          <a:ea typeface="+mn-ea"/>
                          <a:cs typeface="+mn-cs"/>
                        </a:rPr>
                        <a:t>Yhteiset tai </a:t>
                      </a:r>
                      <a:r>
                        <a:rPr lang="fi-FI" sz="800" b="0" i="0" u="none" strike="noStrike" kern="1200" dirty="0" err="1" smtClean="0">
                          <a:solidFill>
                            <a:srgbClr val="4D4B39"/>
                          </a:solidFill>
                          <a:effectLst/>
                          <a:latin typeface="Arial" panose="020B0604020202020204" pitchFamily="34" charset="0"/>
                          <a:ea typeface="+mn-ea"/>
                          <a:cs typeface="+mn-cs"/>
                        </a:rPr>
                        <a:t>yhteentoimivat</a:t>
                      </a:r>
                      <a:r>
                        <a:rPr lang="fi-FI" sz="800" b="0" i="0" u="none" strike="noStrike" kern="1200" dirty="0" smtClean="0">
                          <a:solidFill>
                            <a:srgbClr val="4D4B39"/>
                          </a:solidFill>
                          <a:effectLst/>
                          <a:latin typeface="Arial" panose="020B0604020202020204" pitchFamily="34" charset="0"/>
                          <a:ea typeface="+mn-ea"/>
                          <a:cs typeface="+mn-cs"/>
                        </a:rPr>
                        <a:t> tietojärjestelmät</a:t>
                      </a:r>
                    </a:p>
                  </a:txBody>
                  <a:tcPr marL="72000" anchor="ctr">
                    <a:solidFill>
                      <a:schemeClr val="bg1">
                        <a:lumMod val="95000"/>
                      </a:schemeClr>
                    </a:solidFill>
                  </a:tcPr>
                </a:tc>
                <a:tc>
                  <a:txBody>
                    <a:bodyPr/>
                    <a:lstStyle/>
                    <a:p>
                      <a:pPr marL="0" marR="0" indent="0" algn="l" defTabSz="914253" rtl="0" eaLnBrk="1" fontAlgn="ctr" latinLnBrk="0" hangingPunct="1">
                        <a:lnSpc>
                          <a:spcPct val="100000"/>
                        </a:lnSpc>
                        <a:spcBef>
                          <a:spcPts val="0"/>
                        </a:spcBef>
                        <a:spcAft>
                          <a:spcPts val="0"/>
                        </a:spcAft>
                        <a:buClrTx/>
                        <a:buSzTx/>
                        <a:buFontTx/>
                        <a:buNone/>
                        <a:tabLst/>
                        <a:defRPr/>
                      </a:pPr>
                      <a:r>
                        <a:rPr lang="fi-FI" sz="800" b="0" i="0" u="none" strike="noStrike" kern="1200" dirty="0" smtClean="0">
                          <a:solidFill>
                            <a:srgbClr val="4D4B39"/>
                          </a:solidFill>
                          <a:effectLst/>
                          <a:latin typeface="Arial" panose="020B0604020202020204" pitchFamily="34" charset="0"/>
                          <a:ea typeface="+mn-ea"/>
                          <a:cs typeface="+mn-cs"/>
                        </a:rPr>
                        <a:t>ELY-tasolla integroitujen yhteisten tietojärjestelmien osuus ja lukumäärä</a:t>
                      </a:r>
                    </a:p>
                  </a:txBody>
                  <a:tcPr marL="72000" marR="0" marT="0" marB="0" anchor="ctr">
                    <a:solidFill>
                      <a:srgbClr val="B6BF00">
                        <a:alpha val="60000"/>
                      </a:srgbClr>
                    </a:solidFill>
                  </a:tcPr>
                </a:tc>
                <a:tc>
                  <a:txBody>
                    <a:bodyPr/>
                    <a:lstStyle/>
                    <a:p>
                      <a:pPr marL="0" algn="l" defTabSz="914253" rtl="0" eaLnBrk="1" fontAlgn="ctr" latinLnBrk="0" hangingPunct="1"/>
                      <a:r>
                        <a:rPr lang="fi-FI" sz="800" b="0" i="0" u="none" strike="noStrike" kern="1200" dirty="0" smtClean="0">
                          <a:solidFill>
                            <a:srgbClr val="4D4B39"/>
                          </a:solidFill>
                          <a:effectLst/>
                          <a:latin typeface="Arial" panose="020B0604020202020204" pitchFamily="34" charset="0"/>
                          <a:ea typeface="+mn-ea"/>
                          <a:cs typeface="+mn-cs"/>
                        </a:rPr>
                        <a:t>%-osuus ja lukumäärä</a:t>
                      </a:r>
                      <a:endParaRPr lang="fi-FI" sz="800" b="0" i="0" u="none" strike="noStrike" kern="1200" dirty="0">
                        <a:solidFill>
                          <a:srgbClr val="4D4B39"/>
                        </a:solidFill>
                        <a:effectLst/>
                        <a:latin typeface="Arial" panose="020B0604020202020204" pitchFamily="34" charset="0"/>
                        <a:ea typeface="+mn-ea"/>
                        <a:cs typeface="+mn-cs"/>
                      </a:endParaRPr>
                    </a:p>
                  </a:txBody>
                  <a:tcPr marL="72000" anchor="ctr">
                    <a:solidFill>
                      <a:srgbClr val="B6BF00">
                        <a:alpha val="60000"/>
                      </a:srgbClr>
                    </a:solidFill>
                  </a:tcPr>
                </a:tc>
                <a:tc>
                  <a:txBody>
                    <a:bodyPr/>
                    <a:lstStyle/>
                    <a:p>
                      <a:pPr marL="0" algn="l" defTabSz="914253" rtl="0" eaLnBrk="1" fontAlgn="ctr" latinLnBrk="0" hangingPunct="1"/>
                      <a:r>
                        <a:rPr lang="fi-FI" sz="800" b="0" i="0" u="none" strike="noStrike" kern="1200" dirty="0" smtClean="0">
                          <a:solidFill>
                            <a:srgbClr val="4D4B39"/>
                          </a:solidFill>
                          <a:effectLst/>
                          <a:latin typeface="Arial" panose="020B0604020202020204" pitchFamily="34" charset="0"/>
                          <a:ea typeface="+mn-ea"/>
                          <a:cs typeface="+mn-cs"/>
                        </a:rPr>
                        <a:t>KEHA</a:t>
                      </a:r>
                      <a:endParaRPr lang="fi-FI" sz="800" b="0" i="0" u="none" strike="noStrike" kern="1200" dirty="0">
                        <a:solidFill>
                          <a:srgbClr val="4D4B39"/>
                        </a:solidFill>
                        <a:effectLst/>
                        <a:latin typeface="Arial" panose="020B0604020202020204" pitchFamily="34" charset="0"/>
                        <a:ea typeface="+mn-ea"/>
                        <a:cs typeface="+mn-cs"/>
                      </a:endParaRPr>
                    </a:p>
                  </a:txBody>
                  <a:tcPr marL="72000" marR="0" marT="0" marB="0" anchor="ctr">
                    <a:solidFill>
                      <a:srgbClr val="B6BF00">
                        <a:alpha val="60000"/>
                      </a:srgbClr>
                    </a:solidFill>
                  </a:tcPr>
                </a:tc>
                <a:tc>
                  <a:txBody>
                    <a:bodyPr/>
                    <a:lstStyle/>
                    <a:p>
                      <a:pPr algn="ctr" fontAlgn="ctr"/>
                      <a:endParaRPr lang="fi-FI" sz="800" b="0" i="0" u="none" strike="noStrike" dirty="0">
                        <a:solidFill>
                          <a:srgbClr val="FF0000"/>
                        </a:solidFill>
                        <a:effectLst/>
                        <a:latin typeface="Arial" panose="020B0604020202020204" pitchFamily="34" charset="0"/>
                      </a:endParaRPr>
                    </a:p>
                  </a:txBody>
                  <a:tcPr marL="72000" marR="0" marT="0" marB="0" anchor="ctr">
                    <a:solidFill>
                      <a:srgbClr val="B6BF00">
                        <a:alpha val="60000"/>
                      </a:srgbClr>
                    </a:solidFill>
                  </a:tcPr>
                </a:tc>
              </a:tr>
              <a:tr h="365272">
                <a:tc vMerge="1">
                  <a:txBody>
                    <a:bodyPr/>
                    <a:lstStyle/>
                    <a:p>
                      <a:pPr marL="0" algn="l" defTabSz="914253" rtl="0" eaLnBrk="1" fontAlgn="ctr" latinLnBrk="0" hangingPunct="1"/>
                      <a:endParaRPr lang="fi-FI" sz="800" b="0" i="0" u="none" strike="noStrike" kern="1200" dirty="0">
                        <a:solidFill>
                          <a:srgbClr val="4D4B39"/>
                        </a:solidFill>
                        <a:effectLst/>
                        <a:latin typeface="Arial" panose="020B0604020202020204" pitchFamily="34" charset="0"/>
                        <a:ea typeface="+mn-ea"/>
                        <a:cs typeface="+mn-cs"/>
                      </a:endParaRPr>
                    </a:p>
                  </a:txBody>
                  <a:tcPr marL="72000" anchor="ctr"/>
                </a:tc>
                <a:tc>
                  <a:txBody>
                    <a:bodyPr/>
                    <a:lstStyle/>
                    <a:p>
                      <a:pPr marL="0" algn="l" defTabSz="914253" rtl="0" eaLnBrk="1" fontAlgn="ctr" latinLnBrk="0" hangingPunct="1"/>
                      <a:r>
                        <a:rPr lang="fi-FI" sz="800" b="0" i="0" u="none" strike="noStrike" kern="1200" dirty="0" smtClean="0">
                          <a:solidFill>
                            <a:srgbClr val="4D4B39"/>
                          </a:solidFill>
                          <a:effectLst/>
                          <a:latin typeface="Arial" panose="020B0604020202020204" pitchFamily="34" charset="0"/>
                          <a:ea typeface="+mn-ea"/>
                          <a:cs typeface="+mn-cs"/>
                        </a:rPr>
                        <a:t>Henkilöstön arvio työkalujen </a:t>
                      </a:r>
                      <a:r>
                        <a:rPr lang="fi-FI" sz="800" b="0" i="0" u="none" strike="noStrike" kern="1200" dirty="0" err="1" smtClean="0">
                          <a:solidFill>
                            <a:srgbClr val="4D4B39"/>
                          </a:solidFill>
                          <a:effectLst/>
                          <a:latin typeface="Arial" panose="020B0604020202020204" pitchFamily="34" charset="0"/>
                          <a:ea typeface="+mn-ea"/>
                          <a:cs typeface="+mn-cs"/>
                        </a:rPr>
                        <a:t>yhteentoimivuudesta</a:t>
                      </a:r>
                      <a:endParaRPr lang="fi-FI" sz="800" b="0" i="0" u="none" strike="noStrike" kern="1200" dirty="0">
                        <a:solidFill>
                          <a:srgbClr val="4D4B39"/>
                        </a:solidFill>
                        <a:effectLst/>
                        <a:latin typeface="Arial" panose="020B0604020202020204" pitchFamily="34" charset="0"/>
                        <a:ea typeface="+mn-ea"/>
                        <a:cs typeface="+mn-cs"/>
                      </a:endParaRPr>
                    </a:p>
                  </a:txBody>
                  <a:tcPr marL="72000" marR="0" marT="0" marB="0" anchor="ctr">
                    <a:solidFill>
                      <a:srgbClr val="B6BF00">
                        <a:alpha val="60000"/>
                      </a:srgbClr>
                    </a:solidFill>
                  </a:tcPr>
                </a:tc>
                <a:tc>
                  <a:txBody>
                    <a:bodyPr/>
                    <a:lstStyle/>
                    <a:p>
                      <a:pPr marL="0" algn="l" defTabSz="914253" rtl="0" eaLnBrk="1" fontAlgn="ctr" latinLnBrk="0" hangingPunct="1"/>
                      <a:r>
                        <a:rPr lang="fi-FI" sz="800" b="0" i="0" u="none" strike="noStrike" kern="1200" dirty="0" smtClean="0">
                          <a:solidFill>
                            <a:srgbClr val="4D4B39"/>
                          </a:solidFill>
                          <a:effectLst/>
                          <a:latin typeface="Arial" panose="020B0604020202020204" pitchFamily="34" charset="0"/>
                          <a:ea typeface="+mn-ea"/>
                          <a:cs typeface="+mn-cs"/>
                        </a:rPr>
                        <a:t>Asteikko</a:t>
                      </a:r>
                      <a:endParaRPr lang="fi-FI" sz="800" b="0" i="0" u="none" strike="noStrike" kern="1200" dirty="0">
                        <a:solidFill>
                          <a:srgbClr val="4D4B39"/>
                        </a:solidFill>
                        <a:effectLst/>
                        <a:latin typeface="Arial" panose="020B0604020202020204" pitchFamily="34" charset="0"/>
                        <a:ea typeface="+mn-ea"/>
                        <a:cs typeface="+mn-cs"/>
                      </a:endParaRPr>
                    </a:p>
                  </a:txBody>
                  <a:tcPr marL="72000" anchor="ctr">
                    <a:solidFill>
                      <a:srgbClr val="B6BF00">
                        <a:alpha val="60000"/>
                      </a:srgbClr>
                    </a:solidFill>
                  </a:tcPr>
                </a:tc>
                <a:tc>
                  <a:txBody>
                    <a:bodyPr/>
                    <a:lstStyle/>
                    <a:p>
                      <a:pPr marL="0" marR="0" indent="0" algn="l" defTabSz="914253" rtl="0" eaLnBrk="1" fontAlgn="ctr" latinLnBrk="0" hangingPunct="1">
                        <a:lnSpc>
                          <a:spcPct val="100000"/>
                        </a:lnSpc>
                        <a:spcBef>
                          <a:spcPts val="0"/>
                        </a:spcBef>
                        <a:spcAft>
                          <a:spcPts val="0"/>
                        </a:spcAft>
                        <a:buClrTx/>
                        <a:buSzTx/>
                        <a:buFontTx/>
                        <a:buNone/>
                        <a:tabLst/>
                        <a:defRPr/>
                      </a:pPr>
                      <a:r>
                        <a:rPr lang="fi-FI" sz="800" b="0" i="0" u="none" strike="noStrike" kern="1200" dirty="0" smtClean="0">
                          <a:solidFill>
                            <a:srgbClr val="4D4B39"/>
                          </a:solidFill>
                          <a:effectLst/>
                          <a:latin typeface="Arial" panose="020B0604020202020204" pitchFamily="34" charset="0"/>
                          <a:ea typeface="+mn-ea"/>
                          <a:cs typeface="+mn-cs"/>
                        </a:rPr>
                        <a:t>VM barometri (ei kysytä tällä hetkellä)</a:t>
                      </a:r>
                    </a:p>
                  </a:txBody>
                  <a:tcPr marL="72000" marR="0" marT="0" marB="0" anchor="ctr">
                    <a:solidFill>
                      <a:srgbClr val="B6BF00">
                        <a:alpha val="60000"/>
                      </a:srgbClr>
                    </a:solidFill>
                  </a:tcPr>
                </a:tc>
                <a:tc>
                  <a:txBody>
                    <a:bodyPr/>
                    <a:lstStyle/>
                    <a:p>
                      <a:pPr algn="ctr" fontAlgn="ctr"/>
                      <a:r>
                        <a:rPr lang="fi-FI" sz="800" b="0" i="0" u="none" strike="noStrike" dirty="0" smtClean="0">
                          <a:solidFill>
                            <a:schemeClr val="tx1"/>
                          </a:solidFill>
                          <a:effectLst/>
                          <a:latin typeface="Arial" panose="020B0604020202020204" pitchFamily="34" charset="0"/>
                        </a:rPr>
                        <a:t>61% Kyllä</a:t>
                      </a:r>
                      <a:endParaRPr lang="fi-FI" sz="800" b="0" i="0" u="none" strike="noStrike" dirty="0">
                        <a:solidFill>
                          <a:schemeClr val="tx1"/>
                        </a:solidFill>
                        <a:effectLst/>
                        <a:latin typeface="Arial" panose="020B0604020202020204" pitchFamily="34" charset="0"/>
                      </a:endParaRPr>
                    </a:p>
                  </a:txBody>
                  <a:tcPr marL="72000" marR="0" marT="0" marB="0" anchor="ctr">
                    <a:solidFill>
                      <a:srgbClr val="B6BF00">
                        <a:alpha val="60000"/>
                      </a:srgbClr>
                    </a:solidFill>
                  </a:tcPr>
                </a:tc>
              </a:tr>
              <a:tr h="182636">
                <a:tc vMerge="1">
                  <a:txBody>
                    <a:bodyPr/>
                    <a:lstStyle/>
                    <a:p>
                      <a:pPr marL="0" algn="l" defTabSz="914253" rtl="0" eaLnBrk="1" fontAlgn="ctr" latinLnBrk="0" hangingPunct="1"/>
                      <a:endParaRPr lang="fi-FI" sz="800" b="0" i="0" u="none" strike="noStrike" kern="1200" dirty="0" smtClean="0">
                        <a:solidFill>
                          <a:srgbClr val="4D4B39"/>
                        </a:solidFill>
                        <a:effectLst/>
                        <a:latin typeface="Arial" panose="020B0604020202020204" pitchFamily="34" charset="0"/>
                        <a:ea typeface="+mn-ea"/>
                        <a:cs typeface="+mn-cs"/>
                      </a:endParaRPr>
                    </a:p>
                  </a:txBody>
                  <a:tcPr marL="72000" anchor="ctr">
                    <a:solidFill>
                      <a:srgbClr val="CBCED9"/>
                    </a:solidFill>
                  </a:tcPr>
                </a:tc>
                <a:tc>
                  <a:txBody>
                    <a:bodyPr/>
                    <a:lstStyle/>
                    <a:p>
                      <a:pPr marL="0" marR="0" indent="0" algn="l" defTabSz="914253" rtl="0" eaLnBrk="1" fontAlgn="ctr" latinLnBrk="0" hangingPunct="1">
                        <a:lnSpc>
                          <a:spcPct val="100000"/>
                        </a:lnSpc>
                        <a:spcBef>
                          <a:spcPts val="0"/>
                        </a:spcBef>
                        <a:spcAft>
                          <a:spcPts val="0"/>
                        </a:spcAft>
                        <a:buClrTx/>
                        <a:buSzTx/>
                        <a:buFontTx/>
                        <a:buNone/>
                        <a:tabLst/>
                        <a:defRPr/>
                      </a:pPr>
                      <a:r>
                        <a:rPr lang="fi-FI" sz="800" b="0" i="0" u="none" strike="noStrike" dirty="0" smtClean="0">
                          <a:solidFill>
                            <a:srgbClr val="4D4B39"/>
                          </a:solidFill>
                          <a:effectLst/>
                          <a:latin typeface="Arial" panose="020B0604020202020204" pitchFamily="34" charset="0"/>
                        </a:rPr>
                        <a:t>ELY-keskusten IT</a:t>
                      </a:r>
                      <a:r>
                        <a:rPr lang="fi-FI" sz="800" b="0" i="0" u="none" strike="noStrike" baseline="0" dirty="0" smtClean="0">
                          <a:solidFill>
                            <a:srgbClr val="4D4B39"/>
                          </a:solidFill>
                          <a:effectLst/>
                          <a:latin typeface="Arial" panose="020B0604020202020204" pitchFamily="34" charset="0"/>
                        </a:rPr>
                        <a:t>-käyttömenojen kehitys</a:t>
                      </a:r>
                      <a:endParaRPr lang="fi-FI" sz="800" b="0" i="0" u="none" strike="noStrike" dirty="0" smtClean="0">
                        <a:solidFill>
                          <a:srgbClr val="4D4B39"/>
                        </a:solidFill>
                        <a:effectLst/>
                        <a:latin typeface="Arial" panose="020B0604020202020204" pitchFamily="34" charset="0"/>
                      </a:endParaRPr>
                    </a:p>
                  </a:txBody>
                  <a:tcPr marL="72000" marR="0" marT="0" marB="0" anchor="ctr">
                    <a:solidFill>
                      <a:srgbClr val="B6BF00">
                        <a:alpha val="60000"/>
                      </a:srgbClr>
                    </a:solidFill>
                  </a:tcPr>
                </a:tc>
                <a:tc>
                  <a:txBody>
                    <a:bodyPr/>
                    <a:lstStyle/>
                    <a:p>
                      <a:pPr algn="l" fontAlgn="ctr"/>
                      <a:r>
                        <a:rPr lang="fi-FI" sz="800" b="0" i="0" u="none" strike="noStrike" dirty="0" smtClean="0">
                          <a:solidFill>
                            <a:srgbClr val="4D4B39"/>
                          </a:solidFill>
                          <a:effectLst/>
                          <a:latin typeface="Arial" panose="020B0604020202020204" pitchFamily="34" charset="0"/>
                        </a:rPr>
                        <a:t>EUR</a:t>
                      </a:r>
                      <a:endParaRPr lang="fi-FI" sz="800" b="0" i="0" u="none" strike="noStrike" dirty="0">
                        <a:solidFill>
                          <a:srgbClr val="4D4B39"/>
                        </a:solidFill>
                        <a:effectLst/>
                        <a:latin typeface="Arial" panose="020B0604020202020204" pitchFamily="34" charset="0"/>
                      </a:endParaRPr>
                    </a:p>
                  </a:txBody>
                  <a:tcPr marL="72000" marR="0" marT="0" marB="0" anchor="ctr">
                    <a:solidFill>
                      <a:srgbClr val="B6BF00">
                        <a:alpha val="60000"/>
                      </a:srgbClr>
                    </a:solidFill>
                  </a:tcPr>
                </a:tc>
                <a:tc>
                  <a:txBody>
                    <a:bodyPr/>
                    <a:lstStyle/>
                    <a:p>
                      <a:pPr algn="l" fontAlgn="ctr"/>
                      <a:r>
                        <a:rPr lang="fi-FI" sz="800" b="0" i="0" u="none" strike="noStrike" dirty="0" smtClean="0">
                          <a:solidFill>
                            <a:srgbClr val="4D4B39"/>
                          </a:solidFill>
                          <a:effectLst/>
                          <a:latin typeface="Arial" panose="020B0604020202020204" pitchFamily="34" charset="0"/>
                        </a:rPr>
                        <a:t>?</a:t>
                      </a:r>
                      <a:endParaRPr lang="fi-FI" sz="800" b="0" i="0" u="none" strike="noStrike" dirty="0">
                        <a:solidFill>
                          <a:srgbClr val="4D4B39"/>
                        </a:solidFill>
                        <a:effectLst/>
                        <a:latin typeface="Arial" panose="020B0604020202020204" pitchFamily="34" charset="0"/>
                      </a:endParaRPr>
                    </a:p>
                  </a:txBody>
                  <a:tcPr marL="72000" marR="0" marT="0" marB="0" anchor="ctr">
                    <a:solidFill>
                      <a:srgbClr val="B6BF00">
                        <a:alpha val="60000"/>
                      </a:srgbClr>
                    </a:solidFill>
                  </a:tcPr>
                </a:tc>
                <a:tc>
                  <a:txBody>
                    <a:bodyPr/>
                    <a:lstStyle/>
                    <a:p>
                      <a:pPr algn="ctr" fontAlgn="ctr"/>
                      <a:endParaRPr lang="fi-FI" sz="800" b="0" i="0" u="none" strike="noStrike" dirty="0">
                        <a:solidFill>
                          <a:srgbClr val="4D4B39"/>
                        </a:solidFill>
                        <a:effectLst/>
                        <a:latin typeface="Arial" panose="020B0604020202020204" pitchFamily="34" charset="0"/>
                      </a:endParaRPr>
                    </a:p>
                  </a:txBody>
                  <a:tcPr marL="72000" marR="0" marT="0" marB="0" anchor="ctr">
                    <a:solidFill>
                      <a:srgbClr val="B6BF00">
                        <a:alpha val="60000"/>
                      </a:srgbClr>
                    </a:solidFill>
                  </a:tcPr>
                </a:tc>
              </a:tr>
            </a:tbl>
          </a:graphicData>
        </a:graphic>
      </p:graphicFrame>
      <p:grpSp>
        <p:nvGrpSpPr>
          <p:cNvPr id="31" name="Group 3"/>
          <p:cNvGrpSpPr>
            <a:grpSpLocks/>
          </p:cNvGrpSpPr>
          <p:nvPr/>
        </p:nvGrpSpPr>
        <p:grpSpPr bwMode="auto">
          <a:xfrm>
            <a:off x="4572000" y="6453336"/>
            <a:ext cx="4327163" cy="216024"/>
            <a:chOff x="3635896" y="4869160"/>
            <a:chExt cx="4326177" cy="216150"/>
          </a:xfrm>
        </p:grpSpPr>
        <p:grpSp>
          <p:nvGrpSpPr>
            <p:cNvPr id="32" name="Group 29"/>
            <p:cNvGrpSpPr>
              <a:grpSpLocks/>
            </p:cNvGrpSpPr>
            <p:nvPr/>
          </p:nvGrpSpPr>
          <p:grpSpPr bwMode="auto">
            <a:xfrm>
              <a:off x="4067599" y="4869160"/>
              <a:ext cx="3894474" cy="216026"/>
              <a:chOff x="597746" y="6263807"/>
              <a:chExt cx="3894603" cy="216150"/>
            </a:xfrm>
          </p:grpSpPr>
          <p:sp>
            <p:nvSpPr>
              <p:cNvPr id="34" name="Rectangle 33"/>
              <p:cNvSpPr/>
              <p:nvPr/>
            </p:nvSpPr>
            <p:spPr>
              <a:xfrm>
                <a:off x="597746" y="6263807"/>
                <a:ext cx="404734" cy="216150"/>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atin typeface="+mj-lt"/>
                </a:endParaRPr>
              </a:p>
            </p:txBody>
          </p:sp>
          <p:sp>
            <p:nvSpPr>
              <p:cNvPr id="35" name="Rectangle 34"/>
              <p:cNvSpPr/>
              <p:nvPr/>
            </p:nvSpPr>
            <p:spPr>
              <a:xfrm>
                <a:off x="2397624" y="6263807"/>
                <a:ext cx="382513" cy="216150"/>
              </a:xfrm>
              <a:prstGeom prst="rect">
                <a:avLst/>
              </a:prstGeom>
              <a:solidFill>
                <a:srgbClr val="B6BF00">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atin typeface="+mj-lt"/>
                </a:endParaRPr>
              </a:p>
            </p:txBody>
          </p:sp>
          <p:sp>
            <p:nvSpPr>
              <p:cNvPr id="36" name="TextBox 35"/>
              <p:cNvSpPr txBox="1"/>
              <p:nvPr/>
            </p:nvSpPr>
            <p:spPr>
              <a:xfrm>
                <a:off x="2757917" y="6263807"/>
                <a:ext cx="1734432" cy="184880"/>
              </a:xfrm>
              <a:prstGeom prst="rect">
                <a:avLst/>
              </a:prstGeom>
              <a:noFill/>
            </p:spPr>
            <p:txBody>
              <a:bodyPr wrap="none">
                <a:spAutoFit/>
              </a:bodyPr>
              <a:lstStyle/>
              <a:p>
                <a:pPr>
                  <a:defRPr/>
                </a:pPr>
                <a:r>
                  <a:rPr lang="fi-FI" sz="600" dirty="0">
                    <a:latin typeface="+mn-lt"/>
                  </a:rPr>
                  <a:t>= </a:t>
                </a:r>
                <a:r>
                  <a:rPr lang="fi-FI" sz="600" dirty="0" smtClean="0">
                    <a:latin typeface="+mn-lt"/>
                  </a:rPr>
                  <a:t>Hanketasolla tarkemmin seurattavat mittarit</a:t>
                </a:r>
                <a:endParaRPr lang="fi-FI" sz="600" dirty="0">
                  <a:latin typeface="+mn-lt"/>
                </a:endParaRPr>
              </a:p>
            </p:txBody>
          </p:sp>
          <p:sp>
            <p:nvSpPr>
              <p:cNvPr id="37" name="TextBox 36"/>
              <p:cNvSpPr txBox="1"/>
              <p:nvPr/>
            </p:nvSpPr>
            <p:spPr>
              <a:xfrm>
                <a:off x="958039" y="6263807"/>
                <a:ext cx="1437937" cy="184880"/>
              </a:xfrm>
              <a:prstGeom prst="rect">
                <a:avLst/>
              </a:prstGeom>
              <a:noFill/>
            </p:spPr>
            <p:txBody>
              <a:bodyPr wrap="none">
                <a:spAutoFit/>
              </a:bodyPr>
              <a:lstStyle/>
              <a:p>
                <a:pPr>
                  <a:defRPr/>
                </a:pPr>
                <a:r>
                  <a:rPr lang="fi-FI" sz="600" dirty="0">
                    <a:latin typeface="+mn-lt"/>
                  </a:rPr>
                  <a:t>= </a:t>
                </a:r>
                <a:r>
                  <a:rPr lang="fi-FI" sz="600" dirty="0" smtClean="0">
                    <a:latin typeface="+mn-lt"/>
                  </a:rPr>
                  <a:t>Ohjelmatasolla seurattavat mittarit </a:t>
                </a:r>
                <a:endParaRPr lang="fi-FI" sz="600" dirty="0">
                  <a:latin typeface="+mn-lt"/>
                </a:endParaRPr>
              </a:p>
            </p:txBody>
          </p:sp>
        </p:grpSp>
        <p:sp>
          <p:nvSpPr>
            <p:cNvPr id="33" name="Rectangle 32"/>
            <p:cNvSpPr/>
            <p:nvPr/>
          </p:nvSpPr>
          <p:spPr>
            <a:xfrm>
              <a:off x="3635896" y="4869160"/>
              <a:ext cx="4247503" cy="216150"/>
            </a:xfrm>
            <a:prstGeom prst="rect">
              <a:avLst/>
            </a:prstGeom>
            <a:no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fi-FI" sz="600" dirty="0">
                  <a:solidFill>
                    <a:schemeClr val="tx1"/>
                  </a:solidFill>
                </a:rPr>
                <a:t>Selite</a:t>
              </a:r>
              <a:r>
                <a:rPr lang="fi-FI" sz="600" dirty="0">
                  <a:solidFill>
                    <a:schemeClr val="tx1"/>
                  </a:solidFill>
                  <a:latin typeface="+mj-lt"/>
                </a:rPr>
                <a:t>:</a:t>
              </a:r>
            </a:p>
          </p:txBody>
        </p:sp>
      </p:grpSp>
      <p:sp>
        <p:nvSpPr>
          <p:cNvPr id="39" name="Kuvatekstisuorakulmio 38"/>
          <p:cNvSpPr/>
          <p:nvPr/>
        </p:nvSpPr>
        <p:spPr>
          <a:xfrm>
            <a:off x="4716016" y="5517232"/>
            <a:ext cx="4608512" cy="288032"/>
          </a:xfrm>
          <a:prstGeom prst="wedgeRectCallout">
            <a:avLst>
              <a:gd name="adj1" fmla="val 28771"/>
              <a:gd name="adj2" fmla="val -23512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000" dirty="0" smtClean="0"/>
              <a:t>Sähköiset järjestelmät ja palvelut tukevat hyvin oman työni suorittamista Kyllä/Ei</a:t>
            </a:r>
            <a:endParaRPr lang="fi-FI" sz="1000" dirty="0"/>
          </a:p>
        </p:txBody>
      </p:sp>
    </p:spTree>
    <p:extLst>
      <p:ext uri="{BB962C8B-B14F-4D97-AF65-F5344CB8AC3E}">
        <p14:creationId xmlns:p14="http://schemas.microsoft.com/office/powerpoint/2010/main" xmlns="" val="339318722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 name="Object 20" hidden="1"/>
          <p:cNvGraphicFramePr>
            <a:graphicFrameLocks noChangeAspect="1"/>
          </p:cNvGraphicFramePr>
          <p:nvPr>
            <p:extLst/>
          </p:nvPr>
        </p:nvGraphicFramePr>
        <p:xfrm>
          <a:off x="1588" y="1588"/>
          <a:ext cx="1587" cy="1587"/>
        </p:xfrm>
        <a:graphic>
          <a:graphicData uri="http://schemas.openxmlformats.org/presentationml/2006/ole">
            <p:oleObj spid="_x0000_s6181" name="think-cell Slide" r:id="rId4" imgW="360" imgH="360" progId="">
              <p:embed/>
            </p:oleObj>
          </a:graphicData>
        </a:graphic>
      </p:graphicFrame>
      <p:grpSp>
        <p:nvGrpSpPr>
          <p:cNvPr id="16" name="Group 15"/>
          <p:cNvGrpSpPr/>
          <p:nvPr/>
        </p:nvGrpSpPr>
        <p:grpSpPr>
          <a:xfrm>
            <a:off x="323528" y="2204816"/>
            <a:ext cx="4240219" cy="1685183"/>
            <a:chOff x="4563746" y="2204816"/>
            <a:chExt cx="4240219" cy="1685183"/>
          </a:xfrm>
        </p:grpSpPr>
        <p:sp>
          <p:nvSpPr>
            <p:cNvPr id="14" name="Rounded Rectangle 13"/>
            <p:cNvSpPr/>
            <p:nvPr/>
          </p:nvSpPr>
          <p:spPr>
            <a:xfrm>
              <a:off x="4902158" y="3205999"/>
              <a:ext cx="1512000" cy="684000"/>
            </a:xfrm>
            <a:prstGeom prst="roundRect">
              <a:avLst/>
            </a:prstGeom>
            <a:no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defTabSz="914253" eaLnBrk="0" fontAlgn="auto" hangingPunct="0">
                <a:spcBef>
                  <a:spcPts val="0"/>
                </a:spcBef>
                <a:spcAft>
                  <a:spcPts val="0"/>
                </a:spcAft>
              </a:pPr>
              <a:r>
                <a:rPr lang="fi-FI" sz="900" b="1" dirty="0">
                  <a:solidFill>
                    <a:srgbClr val="003883"/>
                  </a:solidFill>
                </a:rPr>
                <a:t>Motivoitunut henkilöstö, joka pääsee hyödyntämään asiantuntijuuttaan monipuolisesti</a:t>
              </a:r>
            </a:p>
          </p:txBody>
        </p:sp>
        <p:cxnSp>
          <p:nvCxnSpPr>
            <p:cNvPr id="61" name="Elbow Connector 60"/>
            <p:cNvCxnSpPr>
              <a:stCxn id="11" idx="2"/>
              <a:endCxn id="54" idx="0"/>
            </p:cNvCxnSpPr>
            <p:nvPr/>
          </p:nvCxnSpPr>
          <p:spPr>
            <a:xfrm rot="5400000">
              <a:off x="6861266" y="943893"/>
              <a:ext cx="681776" cy="3203622"/>
            </a:xfrm>
            <a:prstGeom prst="bentConnector3">
              <a:avLst>
                <a:gd name="adj1" fmla="val 50000"/>
              </a:avLst>
            </a:prstGeom>
          </p:spPr>
          <p:style>
            <a:lnRef idx="1">
              <a:schemeClr val="accent1"/>
            </a:lnRef>
            <a:fillRef idx="0">
              <a:schemeClr val="accent1"/>
            </a:fillRef>
            <a:effectRef idx="0">
              <a:schemeClr val="accent1"/>
            </a:effectRef>
            <a:fontRef idx="minor">
              <a:schemeClr val="tx1"/>
            </a:fontRef>
          </p:style>
        </p:cxnSp>
        <p:sp>
          <p:nvSpPr>
            <p:cNvPr id="54" name="Rounded Rectangle 53"/>
            <p:cNvSpPr/>
            <p:nvPr/>
          </p:nvSpPr>
          <p:spPr>
            <a:xfrm>
              <a:off x="4563746" y="2886592"/>
              <a:ext cx="2073194" cy="254376"/>
            </a:xfrm>
            <a:prstGeom prst="round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defTabSz="914253" fontAlgn="auto">
                <a:spcBef>
                  <a:spcPts val="0"/>
                </a:spcBef>
                <a:spcAft>
                  <a:spcPts val="0"/>
                </a:spcAft>
              </a:pPr>
              <a:r>
                <a:rPr lang="fi-FI" sz="1400" b="1" dirty="0" smtClean="0">
                  <a:solidFill>
                    <a:srgbClr val="FFFFFF"/>
                  </a:solidFill>
                </a:rPr>
                <a:t>Henkilöstö</a:t>
              </a:r>
              <a:endParaRPr lang="fi-FI" sz="1000" dirty="0">
                <a:solidFill>
                  <a:srgbClr val="FFFFFF"/>
                </a:solidFill>
              </a:endParaRPr>
            </a:p>
          </p:txBody>
        </p:sp>
      </p:grpSp>
      <p:grpSp>
        <p:nvGrpSpPr>
          <p:cNvPr id="10" name="Group 9"/>
          <p:cNvGrpSpPr/>
          <p:nvPr/>
        </p:nvGrpSpPr>
        <p:grpSpPr>
          <a:xfrm>
            <a:off x="323849" y="1988816"/>
            <a:ext cx="8496623" cy="576088"/>
            <a:chOff x="323849" y="1988816"/>
            <a:chExt cx="8496623" cy="576088"/>
          </a:xfrm>
        </p:grpSpPr>
        <p:sp>
          <p:nvSpPr>
            <p:cNvPr id="82" name="Rectangle 81"/>
            <p:cNvSpPr/>
            <p:nvPr/>
          </p:nvSpPr>
          <p:spPr>
            <a:xfrm>
              <a:off x="323849" y="2390040"/>
              <a:ext cx="8496623" cy="174864"/>
            </a:xfrm>
            <a:prstGeom prst="rect">
              <a:avLst/>
            </a:prstGeom>
            <a:solidFill>
              <a:schemeClr val="accent4"/>
            </a:solidFill>
            <a:ln w="12700">
              <a:noFill/>
              <a:prstDash val="lgDash"/>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defTabSz="914253" fontAlgn="auto">
                <a:spcBef>
                  <a:spcPts val="0"/>
                </a:spcBef>
                <a:spcAft>
                  <a:spcPts val="0"/>
                </a:spcAft>
              </a:pPr>
              <a:r>
                <a:rPr lang="fi-FI" sz="1100" b="1" dirty="0" smtClean="0">
                  <a:solidFill>
                    <a:srgbClr val="FFFFFF"/>
                  </a:solidFill>
                </a:rPr>
                <a:t>Strategiset tavoitteet</a:t>
              </a:r>
              <a:endParaRPr lang="fi-FI" sz="1100" b="1" dirty="0">
                <a:solidFill>
                  <a:srgbClr val="FFFFFF"/>
                </a:solidFill>
              </a:endParaRPr>
            </a:p>
          </p:txBody>
        </p:sp>
        <p:cxnSp>
          <p:nvCxnSpPr>
            <p:cNvPr id="9" name="Straight Connector 8"/>
            <p:cNvCxnSpPr>
              <a:endCxn id="82" idx="0"/>
            </p:cNvCxnSpPr>
            <p:nvPr/>
          </p:nvCxnSpPr>
          <p:spPr>
            <a:xfrm>
              <a:off x="4572161" y="1988816"/>
              <a:ext cx="0" cy="401224"/>
            </a:xfrm>
            <a:prstGeom prst="line">
              <a:avLst/>
            </a:prstGeom>
          </p:spPr>
          <p:style>
            <a:lnRef idx="1">
              <a:schemeClr val="accent1"/>
            </a:lnRef>
            <a:fillRef idx="0">
              <a:schemeClr val="accent1"/>
            </a:fillRef>
            <a:effectRef idx="0">
              <a:schemeClr val="accent1"/>
            </a:effectRef>
            <a:fontRef idx="minor">
              <a:schemeClr val="tx1"/>
            </a:fontRef>
          </p:style>
        </p:cxnSp>
      </p:grpSp>
      <p:sp>
        <p:nvSpPr>
          <p:cNvPr id="11" name="Rounded Rectangle 10"/>
          <p:cNvSpPr/>
          <p:nvPr/>
        </p:nvSpPr>
        <p:spPr>
          <a:xfrm>
            <a:off x="323849" y="1772816"/>
            <a:ext cx="8479795" cy="432000"/>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914253" fontAlgn="auto">
              <a:spcBef>
                <a:spcPts val="0"/>
              </a:spcBef>
              <a:spcAft>
                <a:spcPts val="0"/>
              </a:spcAft>
            </a:pPr>
            <a:r>
              <a:rPr lang="fi-FI" sz="1200" b="1" dirty="0" smtClean="0">
                <a:solidFill>
                  <a:srgbClr val="FFFFFF"/>
                </a:solidFill>
              </a:rPr>
              <a:t>ELY-keskuksen toiminta-ajatus:</a:t>
            </a:r>
          </a:p>
          <a:p>
            <a:pPr algn="ctr" defTabSz="914253" fontAlgn="auto">
              <a:spcBef>
                <a:spcPts val="0"/>
              </a:spcBef>
              <a:spcAft>
                <a:spcPts val="0"/>
              </a:spcAft>
            </a:pPr>
            <a:r>
              <a:rPr lang="fi-FI" sz="1000" dirty="0" smtClean="0">
                <a:solidFill>
                  <a:srgbClr val="FFFFFF"/>
                </a:solidFill>
              </a:rPr>
              <a:t>ELY-keskus kasvattaa alueen elinvoimaisuutta ja elinkeinoelämän menestymistä sekä edistää väestön hyvinvointia omalla alueellaan.</a:t>
            </a:r>
            <a:endParaRPr lang="fi-FI" sz="1000" dirty="0">
              <a:solidFill>
                <a:srgbClr val="FFFFFF"/>
              </a:solidFill>
            </a:endParaRPr>
          </a:p>
        </p:txBody>
      </p:sp>
      <p:sp>
        <p:nvSpPr>
          <p:cNvPr id="72" name="Rectangle 71"/>
          <p:cNvSpPr/>
          <p:nvPr/>
        </p:nvSpPr>
        <p:spPr>
          <a:xfrm>
            <a:off x="468314" y="3925952"/>
            <a:ext cx="2015454" cy="295136"/>
          </a:xfrm>
          <a:prstGeom prst="rect">
            <a:avLst/>
          </a:prstGeom>
          <a:solidFill>
            <a:schemeClr val="tx2">
              <a:lumMod val="75000"/>
            </a:schemeClr>
          </a:solidFill>
          <a:ln w="12700">
            <a:noFill/>
            <a:prstDash val="lgDash"/>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defTabSz="914253" fontAlgn="auto">
              <a:spcBef>
                <a:spcPts val="0"/>
              </a:spcBef>
              <a:spcAft>
                <a:spcPts val="0"/>
              </a:spcAft>
            </a:pPr>
            <a:r>
              <a:rPr lang="fi-FI" sz="1000" b="1" dirty="0" smtClean="0">
                <a:solidFill>
                  <a:srgbClr val="FFFFFF"/>
                </a:solidFill>
              </a:rPr>
              <a:t>Kriittiset menestystekijät, joita hankkeilla tuetaan</a:t>
            </a:r>
            <a:endParaRPr lang="fi-FI" sz="1000" b="1" dirty="0">
              <a:solidFill>
                <a:srgbClr val="FFFFFF"/>
              </a:solidFill>
            </a:endParaRPr>
          </a:p>
        </p:txBody>
      </p:sp>
      <p:graphicFrame>
        <p:nvGraphicFramePr>
          <p:cNvPr id="78" name="Table 77"/>
          <p:cNvGraphicFramePr>
            <a:graphicFrameLocks noGrp="1"/>
          </p:cNvGraphicFramePr>
          <p:nvPr>
            <p:extLst>
              <p:ext uri="{D42A27DB-BD31-4B8C-83A1-F6EECF244321}">
                <p14:modId xmlns:p14="http://schemas.microsoft.com/office/powerpoint/2010/main" xmlns="" val="3005514742"/>
              </p:ext>
            </p:extLst>
          </p:nvPr>
        </p:nvGraphicFramePr>
        <p:xfrm>
          <a:off x="2627785" y="2852936"/>
          <a:ext cx="6120000" cy="3575918"/>
        </p:xfrm>
        <a:graphic>
          <a:graphicData uri="http://schemas.openxmlformats.org/drawingml/2006/table">
            <a:tbl>
              <a:tblPr firstRow="1" bandRow="1">
                <a:tableStyleId>{5C22544A-7EE6-4342-B048-85BDC9FD1C3A}</a:tableStyleId>
              </a:tblPr>
              <a:tblGrid>
                <a:gridCol w="1352093"/>
                <a:gridCol w="2132289"/>
                <a:gridCol w="714223"/>
                <a:gridCol w="1138604"/>
                <a:gridCol w="782791"/>
              </a:tblGrid>
              <a:tr h="165723">
                <a:tc>
                  <a:txBody>
                    <a:bodyPr/>
                    <a:lstStyle/>
                    <a:p>
                      <a:pPr algn="ctr" fontAlgn="b"/>
                      <a:r>
                        <a:rPr lang="fi-FI" sz="1050" b="1" i="0" u="none" strike="noStrike" dirty="0" smtClean="0">
                          <a:solidFill>
                            <a:srgbClr val="FFFFFF"/>
                          </a:solidFill>
                          <a:effectLst/>
                          <a:latin typeface="Arial" panose="020B0604020202020204" pitchFamily="34" charset="0"/>
                        </a:rPr>
                        <a:t>Menestystekijät</a:t>
                      </a:r>
                      <a:endParaRPr lang="fi-FI" sz="1050" b="1" i="0" u="none" strike="noStrike" dirty="0">
                        <a:solidFill>
                          <a:srgbClr val="FFFFFF"/>
                        </a:solidFill>
                        <a:effectLst/>
                        <a:latin typeface="Arial" panose="020B0604020202020204" pitchFamily="34" charset="0"/>
                      </a:endParaRPr>
                    </a:p>
                  </a:txBody>
                  <a:tcPr marL="0" marR="0" marT="0" marB="0" anchor="ctr"/>
                </a:tc>
                <a:tc>
                  <a:txBody>
                    <a:bodyPr/>
                    <a:lstStyle/>
                    <a:p>
                      <a:pPr algn="ctr" fontAlgn="b"/>
                      <a:r>
                        <a:rPr lang="fi-FI" sz="1050" b="1" i="0" u="none" strike="noStrike" dirty="0">
                          <a:solidFill>
                            <a:srgbClr val="FFFFFF"/>
                          </a:solidFill>
                          <a:effectLst/>
                          <a:latin typeface="Arial" panose="020B0604020202020204" pitchFamily="34" charset="0"/>
                        </a:rPr>
                        <a:t>Mittarin kuvaus ja määritelmät</a:t>
                      </a:r>
                    </a:p>
                  </a:txBody>
                  <a:tcPr marL="0" marR="0" marT="0" marB="0" anchor="ctr"/>
                </a:tc>
                <a:tc>
                  <a:txBody>
                    <a:bodyPr/>
                    <a:lstStyle/>
                    <a:p>
                      <a:pPr algn="ctr" fontAlgn="b"/>
                      <a:r>
                        <a:rPr lang="fi-FI" sz="1050" b="1" i="0" u="none" strike="noStrike" dirty="0">
                          <a:solidFill>
                            <a:srgbClr val="FFFFFF"/>
                          </a:solidFill>
                          <a:effectLst/>
                          <a:latin typeface="Arial" panose="020B0604020202020204" pitchFamily="34" charset="0"/>
                        </a:rPr>
                        <a:t>Mittarin muoto</a:t>
                      </a:r>
                    </a:p>
                  </a:txBody>
                  <a:tcPr marL="0" marR="0" marT="0" marB="0" anchor="ctr"/>
                </a:tc>
                <a:tc>
                  <a:txBody>
                    <a:bodyPr/>
                    <a:lstStyle/>
                    <a:p>
                      <a:pPr algn="ctr" fontAlgn="b"/>
                      <a:r>
                        <a:rPr lang="fi-FI" sz="1050" b="1" i="0" u="none" strike="noStrike" dirty="0">
                          <a:solidFill>
                            <a:srgbClr val="FFFFFF"/>
                          </a:solidFill>
                          <a:effectLst/>
                          <a:latin typeface="Arial" panose="020B0604020202020204" pitchFamily="34" charset="0"/>
                        </a:rPr>
                        <a:t>Tietolähde</a:t>
                      </a:r>
                    </a:p>
                  </a:txBody>
                  <a:tcPr marL="0" marR="0" marT="0" marB="0" anchor="ctr"/>
                </a:tc>
                <a:tc>
                  <a:txBody>
                    <a:bodyPr/>
                    <a:lstStyle/>
                    <a:p>
                      <a:pPr algn="ctr" fontAlgn="b"/>
                      <a:r>
                        <a:rPr lang="fi-FI" sz="1050" b="1" i="0" u="none" strike="noStrike" dirty="0" smtClean="0">
                          <a:solidFill>
                            <a:srgbClr val="FFFFFF"/>
                          </a:solidFill>
                          <a:effectLst/>
                          <a:latin typeface="Arial" panose="020B0604020202020204" pitchFamily="34" charset="0"/>
                        </a:rPr>
                        <a:t>Tieto saatavilla</a:t>
                      </a:r>
                      <a:endParaRPr lang="fi-FI" sz="1050" b="1" i="0" u="none" strike="noStrike" dirty="0">
                        <a:solidFill>
                          <a:srgbClr val="FFFFFF"/>
                        </a:solidFill>
                        <a:effectLst/>
                        <a:latin typeface="Arial" panose="020B0604020202020204" pitchFamily="34" charset="0"/>
                      </a:endParaRPr>
                    </a:p>
                  </a:txBody>
                  <a:tcPr marL="0" marR="0" marT="0" marB="0" anchor="ctr"/>
                </a:tc>
              </a:tr>
              <a:tr h="288853">
                <a:tc rowSpan="2">
                  <a:txBody>
                    <a:bodyPr/>
                    <a:lstStyle/>
                    <a:p>
                      <a:pPr algn="l" fontAlgn="ctr"/>
                      <a:r>
                        <a:rPr lang="fi-FI" sz="800" b="0" i="0" u="none" strike="noStrike" dirty="0" smtClean="0">
                          <a:solidFill>
                            <a:srgbClr val="4D4B39"/>
                          </a:solidFill>
                          <a:effectLst/>
                          <a:latin typeface="Arial" panose="020B0604020202020204" pitchFamily="34" charset="0"/>
                        </a:rPr>
                        <a:t>Osaamisen joustava käyttö</a:t>
                      </a:r>
                    </a:p>
                  </a:txBody>
                  <a:tcPr marL="72000" marR="0" marT="0" marB="0" anchor="ctr">
                    <a:solidFill>
                      <a:schemeClr val="bg1">
                        <a:lumMod val="95000"/>
                      </a:schemeClr>
                    </a:solidFill>
                  </a:tcPr>
                </a:tc>
                <a:tc>
                  <a:txBody>
                    <a:bodyPr/>
                    <a:lstStyle/>
                    <a:p>
                      <a:pPr algn="l" fontAlgn="ctr"/>
                      <a:r>
                        <a:rPr lang="fi-FI" sz="800" b="0" i="0" u="none" strike="noStrike" dirty="0" smtClean="0">
                          <a:solidFill>
                            <a:srgbClr val="4D4B39"/>
                          </a:solidFill>
                          <a:effectLst/>
                          <a:latin typeface="Arial" panose="020B0604020202020204" pitchFamily="34" charset="0"/>
                        </a:rPr>
                        <a:t>Henkilöstön kiinnostus monipuolisiin työtehtäviin tai asiakaspalvelutehtäviin</a:t>
                      </a:r>
                      <a:endParaRPr lang="fi-FI" sz="800" b="0" i="0" u="none" strike="noStrike" dirty="0">
                        <a:solidFill>
                          <a:srgbClr val="4D4B39"/>
                        </a:solidFill>
                        <a:effectLst/>
                        <a:latin typeface="Arial" panose="020B0604020202020204" pitchFamily="34" charset="0"/>
                      </a:endParaRPr>
                    </a:p>
                  </a:txBody>
                  <a:tcPr marL="72000" marR="0" marT="0" marB="0" anchor="ctr">
                    <a:solidFill>
                      <a:schemeClr val="tx2">
                        <a:lumMod val="40000"/>
                        <a:lumOff val="60000"/>
                      </a:schemeClr>
                    </a:solidFill>
                  </a:tcPr>
                </a:tc>
                <a:tc>
                  <a:txBody>
                    <a:bodyPr/>
                    <a:lstStyle/>
                    <a:p>
                      <a:pPr algn="l" fontAlgn="ctr"/>
                      <a:r>
                        <a:rPr lang="fi-FI" sz="800" b="0" i="0" u="none" strike="noStrike" dirty="0" smtClean="0">
                          <a:solidFill>
                            <a:srgbClr val="4D4B39"/>
                          </a:solidFill>
                          <a:effectLst/>
                          <a:latin typeface="Arial" panose="020B0604020202020204" pitchFamily="34" charset="0"/>
                        </a:rPr>
                        <a:t>Arvio</a:t>
                      </a:r>
                      <a:endParaRPr lang="fi-FI" sz="800" b="0" i="0" u="none" strike="noStrike" dirty="0">
                        <a:solidFill>
                          <a:srgbClr val="4D4B39"/>
                        </a:solidFill>
                        <a:effectLst/>
                        <a:latin typeface="Arial" panose="020B0604020202020204" pitchFamily="34" charset="0"/>
                      </a:endParaRPr>
                    </a:p>
                  </a:txBody>
                  <a:tcPr marL="72000" marR="0" marT="0" marB="0" anchor="ctr">
                    <a:solidFill>
                      <a:schemeClr val="tx2">
                        <a:lumMod val="40000"/>
                        <a:lumOff val="60000"/>
                      </a:schemeClr>
                    </a:solidFill>
                  </a:tcPr>
                </a:tc>
                <a:tc>
                  <a:txBody>
                    <a:bodyPr/>
                    <a:lstStyle/>
                    <a:p>
                      <a:pPr algn="l" fontAlgn="ctr"/>
                      <a:r>
                        <a:rPr lang="fi-FI" sz="800" b="0" i="0" u="none" strike="noStrike" dirty="0" smtClean="0">
                          <a:solidFill>
                            <a:srgbClr val="4D4B39"/>
                          </a:solidFill>
                          <a:effectLst/>
                          <a:latin typeface="Arial" panose="020B0604020202020204" pitchFamily="34" charset="0"/>
                        </a:rPr>
                        <a:t>Kehityskeskustelut</a:t>
                      </a:r>
                      <a:endParaRPr lang="fi-FI" sz="800" b="0" i="0" u="none" strike="noStrike" dirty="0">
                        <a:solidFill>
                          <a:srgbClr val="4D4B39"/>
                        </a:solidFill>
                        <a:effectLst/>
                        <a:latin typeface="Arial" panose="020B0604020202020204" pitchFamily="34" charset="0"/>
                      </a:endParaRPr>
                    </a:p>
                  </a:txBody>
                  <a:tcPr marL="72000" marR="0" marT="0" marB="0" anchor="ctr">
                    <a:solidFill>
                      <a:schemeClr val="tx2">
                        <a:lumMod val="40000"/>
                        <a:lumOff val="60000"/>
                      </a:schemeClr>
                    </a:solidFill>
                  </a:tcPr>
                </a:tc>
                <a:tc>
                  <a:txBody>
                    <a:bodyPr/>
                    <a:lstStyle/>
                    <a:p>
                      <a:pPr algn="ctr" fontAlgn="ctr"/>
                      <a:r>
                        <a:rPr lang="fi-FI" sz="800" b="0" i="0" u="none" strike="noStrike" dirty="0" smtClean="0">
                          <a:solidFill>
                            <a:srgbClr val="4D4B39"/>
                          </a:solidFill>
                          <a:effectLst/>
                          <a:latin typeface="Arial" panose="020B0604020202020204" pitchFamily="34" charset="0"/>
                        </a:rPr>
                        <a:t>X</a:t>
                      </a:r>
                      <a:endParaRPr lang="fi-FI" sz="800" b="0" i="0" u="none" strike="noStrike" dirty="0">
                        <a:solidFill>
                          <a:srgbClr val="4D4B39"/>
                        </a:solidFill>
                        <a:effectLst/>
                        <a:latin typeface="Arial" panose="020B0604020202020204" pitchFamily="34" charset="0"/>
                      </a:endParaRPr>
                    </a:p>
                  </a:txBody>
                  <a:tcPr marL="72000" marR="0" marT="0" marB="0" anchor="ctr">
                    <a:solidFill>
                      <a:schemeClr val="tx2">
                        <a:lumMod val="40000"/>
                        <a:lumOff val="60000"/>
                      </a:schemeClr>
                    </a:solidFill>
                  </a:tcPr>
                </a:tc>
              </a:tr>
              <a:tr h="288853">
                <a:tc vMerge="1">
                  <a:txBody>
                    <a:bodyPr/>
                    <a:lstStyle/>
                    <a:p>
                      <a:pPr algn="l" fontAlgn="ctr"/>
                      <a:endParaRPr lang="fi-FI" sz="800" b="0" i="0" u="none" strike="noStrike" dirty="0" smtClean="0">
                        <a:solidFill>
                          <a:srgbClr val="4D4B39"/>
                        </a:solidFill>
                        <a:effectLst/>
                        <a:latin typeface="Arial" panose="020B0604020202020204" pitchFamily="34" charset="0"/>
                      </a:endParaRPr>
                    </a:p>
                  </a:txBody>
                  <a:tcPr marL="72000" marR="0" marT="0" marB="0" anchor="ctr"/>
                </a:tc>
                <a:tc>
                  <a:txBody>
                    <a:bodyPr/>
                    <a:lstStyle/>
                    <a:p>
                      <a:pPr marL="0" algn="l" defTabSz="914253" rtl="0" eaLnBrk="1" fontAlgn="ctr" latinLnBrk="0" hangingPunct="1"/>
                      <a:r>
                        <a:rPr lang="fi-FI" sz="800" b="0" i="0" u="none" strike="noStrike" kern="1200" dirty="0" smtClean="0">
                          <a:solidFill>
                            <a:srgbClr val="4D4B39"/>
                          </a:solidFill>
                          <a:effectLst/>
                          <a:latin typeface="Arial" panose="020B0604020202020204" pitchFamily="34" charset="0"/>
                          <a:ea typeface="+mn-ea"/>
                          <a:cs typeface="+mn-cs"/>
                        </a:rPr>
                        <a:t>Asiakaspalvelukeskuksista tuettujen ELY-palveluiden osuus kaikista palveluista</a:t>
                      </a:r>
                      <a:endParaRPr lang="fi-FI" sz="800" b="0" i="0" u="none" strike="noStrike" kern="1200" dirty="0">
                        <a:solidFill>
                          <a:srgbClr val="4D4B39"/>
                        </a:solidFill>
                        <a:effectLst/>
                        <a:latin typeface="Arial" panose="020B0604020202020204" pitchFamily="34" charset="0"/>
                        <a:ea typeface="+mn-ea"/>
                        <a:cs typeface="+mn-cs"/>
                      </a:endParaRPr>
                    </a:p>
                  </a:txBody>
                  <a:tcPr marL="72000" marR="0" marT="0" marB="0" anchor="ctr">
                    <a:solidFill>
                      <a:schemeClr val="tx2">
                        <a:lumMod val="40000"/>
                        <a:lumOff val="60000"/>
                      </a:schemeClr>
                    </a:solidFill>
                  </a:tcPr>
                </a:tc>
                <a:tc>
                  <a:txBody>
                    <a:bodyPr/>
                    <a:lstStyle/>
                    <a:p>
                      <a:pPr algn="l" fontAlgn="ctr"/>
                      <a:r>
                        <a:rPr lang="fi-FI" sz="800" b="0" i="0" u="none" strike="noStrike" dirty="0" smtClean="0">
                          <a:solidFill>
                            <a:srgbClr val="4D4B39"/>
                          </a:solidFill>
                          <a:effectLst/>
                          <a:latin typeface="Arial" panose="020B0604020202020204" pitchFamily="34" charset="0"/>
                        </a:rPr>
                        <a:t>Lukumäärä</a:t>
                      </a:r>
                      <a:endParaRPr lang="fi-FI" sz="800" b="0" i="0" u="none" strike="noStrike" dirty="0">
                        <a:solidFill>
                          <a:srgbClr val="4D4B39"/>
                        </a:solidFill>
                        <a:effectLst/>
                        <a:latin typeface="Arial" panose="020B0604020202020204" pitchFamily="34" charset="0"/>
                      </a:endParaRPr>
                    </a:p>
                  </a:txBody>
                  <a:tcPr marL="72000" marR="0" marT="0" marB="0" anchor="ctr">
                    <a:solidFill>
                      <a:schemeClr val="tx2">
                        <a:lumMod val="40000"/>
                        <a:lumOff val="60000"/>
                      </a:schemeClr>
                    </a:solidFill>
                  </a:tcPr>
                </a:tc>
                <a:tc>
                  <a:txBody>
                    <a:bodyPr/>
                    <a:lstStyle/>
                    <a:p>
                      <a:pPr algn="l" fontAlgn="ctr"/>
                      <a:endParaRPr lang="fi-FI" sz="800" b="0" i="0" u="none" strike="noStrike" dirty="0">
                        <a:solidFill>
                          <a:srgbClr val="4D4B39"/>
                        </a:solidFill>
                        <a:effectLst/>
                        <a:latin typeface="Arial" panose="020B0604020202020204" pitchFamily="34" charset="0"/>
                      </a:endParaRPr>
                    </a:p>
                  </a:txBody>
                  <a:tcPr marL="72000" marR="0" marT="0" marB="0" anchor="ctr">
                    <a:solidFill>
                      <a:schemeClr val="tx2">
                        <a:lumMod val="40000"/>
                        <a:lumOff val="60000"/>
                      </a:schemeClr>
                    </a:solidFill>
                  </a:tcPr>
                </a:tc>
                <a:tc>
                  <a:txBody>
                    <a:bodyPr/>
                    <a:lstStyle/>
                    <a:p>
                      <a:pPr algn="ctr" fontAlgn="ctr"/>
                      <a:endParaRPr lang="fi-FI" sz="800" b="0" i="0" u="none" strike="noStrike" dirty="0">
                        <a:solidFill>
                          <a:srgbClr val="4D4B39"/>
                        </a:solidFill>
                        <a:effectLst/>
                        <a:latin typeface="Arial" panose="020B0604020202020204" pitchFamily="34" charset="0"/>
                      </a:endParaRPr>
                    </a:p>
                  </a:txBody>
                  <a:tcPr marL="72000" marR="0" marT="0" marB="0" anchor="ctr">
                    <a:solidFill>
                      <a:schemeClr val="tx2">
                        <a:lumMod val="40000"/>
                        <a:lumOff val="60000"/>
                      </a:schemeClr>
                    </a:solidFill>
                  </a:tcPr>
                </a:tc>
              </a:tr>
              <a:tr h="288853">
                <a:tc rowSpan="3">
                  <a:txBody>
                    <a:bodyPr/>
                    <a:lstStyle/>
                    <a:p>
                      <a:pPr algn="l" fontAlgn="ctr"/>
                      <a:r>
                        <a:rPr lang="fi-FI" sz="800" b="0" i="0" u="none" strike="noStrike" dirty="0" smtClean="0">
                          <a:solidFill>
                            <a:srgbClr val="4D4B39"/>
                          </a:solidFill>
                          <a:effectLst/>
                          <a:latin typeface="Arial" panose="020B0604020202020204" pitchFamily="34" charset="0"/>
                        </a:rPr>
                        <a:t>Henkilöstö kokee toiminnan uudistumisen myönteisenä</a:t>
                      </a:r>
                    </a:p>
                  </a:txBody>
                  <a:tcPr marL="72000" marR="0" marT="0" marB="0" anchor="ctr">
                    <a:solidFill>
                      <a:schemeClr val="bg1">
                        <a:lumMod val="95000"/>
                      </a:schemeClr>
                    </a:solidFill>
                  </a:tcPr>
                </a:tc>
                <a:tc>
                  <a:txBody>
                    <a:bodyPr/>
                    <a:lstStyle/>
                    <a:p>
                      <a:pPr algn="l" fontAlgn="ctr"/>
                      <a:r>
                        <a:rPr lang="fi-FI" sz="800" b="0" i="0" u="none" strike="noStrike" dirty="0">
                          <a:solidFill>
                            <a:srgbClr val="4D4B39"/>
                          </a:solidFill>
                          <a:effectLst/>
                          <a:latin typeface="Arial" panose="020B0604020202020204" pitchFamily="34" charset="0"/>
                        </a:rPr>
                        <a:t>Henkilökunnan arvio omistautumisesta ja sitoutumisesta työtehtäviin </a:t>
                      </a:r>
                    </a:p>
                  </a:txBody>
                  <a:tcPr marL="72000" marR="0" marT="0" marB="0" anchor="ctr">
                    <a:solidFill>
                      <a:schemeClr val="tx2">
                        <a:lumMod val="40000"/>
                        <a:lumOff val="60000"/>
                      </a:schemeClr>
                    </a:solidFill>
                  </a:tcPr>
                </a:tc>
                <a:tc>
                  <a:txBody>
                    <a:bodyPr/>
                    <a:lstStyle/>
                    <a:p>
                      <a:pPr algn="l" fontAlgn="ctr"/>
                      <a:r>
                        <a:rPr lang="fi-FI" sz="800" b="0" i="0" u="none" strike="noStrike" dirty="0">
                          <a:solidFill>
                            <a:srgbClr val="4D4B39"/>
                          </a:solidFill>
                          <a:effectLst/>
                          <a:latin typeface="Arial" panose="020B0604020202020204" pitchFamily="34" charset="0"/>
                        </a:rPr>
                        <a:t>Asteikko</a:t>
                      </a:r>
                    </a:p>
                  </a:txBody>
                  <a:tcPr marL="72000" marR="0" marT="0" marB="0" anchor="ctr">
                    <a:solidFill>
                      <a:schemeClr val="tx2">
                        <a:lumMod val="40000"/>
                        <a:lumOff val="60000"/>
                      </a:schemeClr>
                    </a:solidFill>
                  </a:tcPr>
                </a:tc>
                <a:tc>
                  <a:txBody>
                    <a:bodyPr/>
                    <a:lstStyle/>
                    <a:p>
                      <a:pPr algn="l" fontAlgn="ctr"/>
                      <a:r>
                        <a:rPr lang="fi-FI" sz="800" b="0" i="0" u="none" strike="noStrike" dirty="0" smtClean="0">
                          <a:solidFill>
                            <a:srgbClr val="4D4B39"/>
                          </a:solidFill>
                          <a:effectLst/>
                          <a:latin typeface="Arial" panose="020B0604020202020204" pitchFamily="34" charset="0"/>
                        </a:rPr>
                        <a:t>VM</a:t>
                      </a:r>
                      <a:r>
                        <a:rPr lang="fi-FI" sz="800" b="0" i="0" u="none" strike="noStrike" baseline="0" dirty="0" smtClean="0">
                          <a:solidFill>
                            <a:srgbClr val="4D4B39"/>
                          </a:solidFill>
                          <a:effectLst/>
                          <a:latin typeface="Arial" panose="020B0604020202020204" pitchFamily="34" charset="0"/>
                        </a:rPr>
                        <a:t> barometri</a:t>
                      </a:r>
                      <a:endParaRPr lang="fi-FI" sz="800" b="0" i="0" u="none" strike="noStrike" dirty="0">
                        <a:solidFill>
                          <a:srgbClr val="4D4B39"/>
                        </a:solidFill>
                        <a:effectLst/>
                        <a:latin typeface="Arial" panose="020B0604020202020204" pitchFamily="34" charset="0"/>
                      </a:endParaRPr>
                    </a:p>
                  </a:txBody>
                  <a:tcPr marL="72000" marR="0" marT="0" marB="0" anchor="ctr">
                    <a:solidFill>
                      <a:schemeClr val="tx2">
                        <a:lumMod val="40000"/>
                        <a:lumOff val="60000"/>
                      </a:schemeClr>
                    </a:solidFill>
                  </a:tcPr>
                </a:tc>
                <a:tc>
                  <a:txBody>
                    <a:bodyPr/>
                    <a:lstStyle/>
                    <a:p>
                      <a:pPr algn="ctr" fontAlgn="ctr"/>
                      <a:r>
                        <a:rPr lang="fi-FI" sz="800" b="0" i="0" u="none" strike="noStrike" dirty="0" smtClean="0">
                          <a:solidFill>
                            <a:srgbClr val="4D4B39"/>
                          </a:solidFill>
                          <a:effectLst/>
                          <a:latin typeface="Arial" panose="020B0604020202020204" pitchFamily="34" charset="0"/>
                        </a:rPr>
                        <a:t>3,6</a:t>
                      </a:r>
                      <a:endParaRPr lang="fi-FI" sz="800" b="0" i="0" u="none" strike="noStrike" dirty="0">
                        <a:solidFill>
                          <a:srgbClr val="4D4B39"/>
                        </a:solidFill>
                        <a:effectLst/>
                        <a:latin typeface="Arial" panose="020B0604020202020204" pitchFamily="34" charset="0"/>
                      </a:endParaRPr>
                    </a:p>
                  </a:txBody>
                  <a:tcPr marL="72000" marR="0" marT="0" marB="0" anchor="ctr">
                    <a:solidFill>
                      <a:schemeClr val="tx2">
                        <a:lumMod val="40000"/>
                        <a:lumOff val="60000"/>
                      </a:schemeClr>
                    </a:solidFill>
                  </a:tcPr>
                </a:tc>
              </a:tr>
              <a:tr h="288853">
                <a:tc vMerge="1">
                  <a:txBody>
                    <a:bodyPr/>
                    <a:lstStyle/>
                    <a:p>
                      <a:pPr algn="l" fontAlgn="ctr"/>
                      <a:endParaRPr lang="fi-FI" sz="800" b="1" i="0" u="none" strike="noStrike" dirty="0" smtClean="0">
                        <a:solidFill>
                          <a:srgbClr val="4D4B39"/>
                        </a:solidFill>
                        <a:effectLst/>
                        <a:latin typeface="Arial" panose="020B0604020202020204" pitchFamily="34" charset="0"/>
                      </a:endParaRPr>
                    </a:p>
                  </a:txBody>
                  <a:tcPr marL="72000" marR="0" marT="0" marB="0" anchor="ctr">
                    <a:solidFill>
                      <a:srgbClr val="E7E8ED"/>
                    </a:solidFill>
                  </a:tcPr>
                </a:tc>
                <a:tc>
                  <a:txBody>
                    <a:bodyPr/>
                    <a:lstStyle/>
                    <a:p>
                      <a:pPr marL="0" algn="l" defTabSz="914253" rtl="0" eaLnBrk="1" fontAlgn="ctr" latinLnBrk="0" hangingPunct="1"/>
                      <a:r>
                        <a:rPr lang="fi-FI" sz="800" b="0" i="0" u="none" strike="noStrike" kern="1200" dirty="0" smtClean="0">
                          <a:solidFill>
                            <a:srgbClr val="4D4B39"/>
                          </a:solidFill>
                          <a:effectLst/>
                          <a:latin typeface="Arial" panose="020B0604020202020204" pitchFamily="34" charset="0"/>
                          <a:ea typeface="+mn-ea"/>
                          <a:cs typeface="+mn-cs"/>
                        </a:rPr>
                        <a:t>Henkilöstön suhtautuminen toiminnan muutokseen ja ELY-keskusten tulevaisuuteen</a:t>
                      </a:r>
                      <a:endParaRPr lang="fi-FI" sz="800" b="0" i="0" u="none" strike="noStrike" kern="1200" dirty="0">
                        <a:solidFill>
                          <a:srgbClr val="4D4B39"/>
                        </a:solidFill>
                        <a:effectLst/>
                        <a:latin typeface="Arial" panose="020B0604020202020204" pitchFamily="34" charset="0"/>
                        <a:ea typeface="+mn-ea"/>
                        <a:cs typeface="+mn-cs"/>
                      </a:endParaRPr>
                    </a:p>
                  </a:txBody>
                  <a:tcPr marL="72000" marR="0" marT="0" marB="0" anchor="ctr">
                    <a:solidFill>
                      <a:schemeClr val="tx2">
                        <a:lumMod val="40000"/>
                        <a:lumOff val="60000"/>
                      </a:schemeClr>
                    </a:solidFill>
                  </a:tcPr>
                </a:tc>
                <a:tc>
                  <a:txBody>
                    <a:bodyPr/>
                    <a:lstStyle/>
                    <a:p>
                      <a:pPr algn="l" fontAlgn="ctr"/>
                      <a:r>
                        <a:rPr lang="fi-FI" sz="800" b="0" i="0" u="none" strike="noStrike" dirty="0" smtClean="0">
                          <a:solidFill>
                            <a:srgbClr val="4D4B39"/>
                          </a:solidFill>
                          <a:effectLst/>
                          <a:latin typeface="Arial" panose="020B0604020202020204" pitchFamily="34" charset="0"/>
                        </a:rPr>
                        <a:t>Asteikko</a:t>
                      </a:r>
                      <a:endParaRPr lang="fi-FI" sz="800" b="0" i="0" u="none" strike="noStrike" dirty="0">
                        <a:solidFill>
                          <a:srgbClr val="4D4B39"/>
                        </a:solidFill>
                        <a:effectLst/>
                        <a:latin typeface="Arial" panose="020B0604020202020204" pitchFamily="34" charset="0"/>
                      </a:endParaRPr>
                    </a:p>
                  </a:txBody>
                  <a:tcPr marL="72000" marR="0" marT="0" marB="0" anchor="ctr">
                    <a:solidFill>
                      <a:schemeClr val="tx2">
                        <a:lumMod val="40000"/>
                        <a:lumOff val="60000"/>
                      </a:schemeClr>
                    </a:solidFill>
                  </a:tcPr>
                </a:tc>
                <a:tc>
                  <a:txBody>
                    <a:bodyPr/>
                    <a:lstStyle/>
                    <a:p>
                      <a:pPr marL="0" marR="0" indent="0" algn="l" defTabSz="914253" rtl="0" eaLnBrk="1" fontAlgn="ctr" latinLnBrk="0" hangingPunct="1">
                        <a:lnSpc>
                          <a:spcPct val="100000"/>
                        </a:lnSpc>
                        <a:spcBef>
                          <a:spcPts val="0"/>
                        </a:spcBef>
                        <a:spcAft>
                          <a:spcPts val="0"/>
                        </a:spcAft>
                        <a:buClrTx/>
                        <a:buSzTx/>
                        <a:buFontTx/>
                        <a:buNone/>
                        <a:tabLst/>
                        <a:defRPr/>
                      </a:pPr>
                      <a:r>
                        <a:rPr lang="fi-FI" sz="800" b="0" i="0" u="none" strike="noStrike" dirty="0" smtClean="0">
                          <a:solidFill>
                            <a:srgbClr val="4D4B39"/>
                          </a:solidFill>
                          <a:effectLst/>
                          <a:latin typeface="Arial" panose="020B0604020202020204" pitchFamily="34" charset="0"/>
                        </a:rPr>
                        <a:t>VM barometri (ei</a:t>
                      </a:r>
                      <a:r>
                        <a:rPr lang="fi-FI" sz="800" b="0" i="0" u="none" strike="noStrike" baseline="0" dirty="0" smtClean="0">
                          <a:solidFill>
                            <a:srgbClr val="4D4B39"/>
                          </a:solidFill>
                          <a:effectLst/>
                          <a:latin typeface="Arial" panose="020B0604020202020204" pitchFamily="34" charset="0"/>
                        </a:rPr>
                        <a:t> kysytä tällä hetkellä)</a:t>
                      </a:r>
                      <a:endParaRPr lang="fi-FI" sz="800" b="0" i="0" u="none" strike="noStrike" dirty="0" smtClean="0">
                        <a:solidFill>
                          <a:srgbClr val="4D4B39"/>
                        </a:solidFill>
                        <a:effectLst/>
                        <a:latin typeface="Arial" panose="020B0604020202020204" pitchFamily="34" charset="0"/>
                      </a:endParaRPr>
                    </a:p>
                  </a:txBody>
                  <a:tcPr marL="72000" marR="0" marT="0" marB="0" anchor="ctr">
                    <a:solidFill>
                      <a:schemeClr val="tx2">
                        <a:lumMod val="40000"/>
                        <a:lumOff val="60000"/>
                      </a:schemeClr>
                    </a:solidFill>
                  </a:tcPr>
                </a:tc>
                <a:tc>
                  <a:txBody>
                    <a:bodyPr/>
                    <a:lstStyle/>
                    <a:p>
                      <a:pPr algn="ctr" fontAlgn="ctr"/>
                      <a:endParaRPr lang="fi-FI" sz="800" b="0" i="0" u="none" strike="noStrike" dirty="0">
                        <a:solidFill>
                          <a:srgbClr val="4D4B39"/>
                        </a:solidFill>
                        <a:effectLst/>
                        <a:latin typeface="Arial" panose="020B0604020202020204" pitchFamily="34" charset="0"/>
                      </a:endParaRPr>
                    </a:p>
                  </a:txBody>
                  <a:tcPr marL="72000" marR="0" marT="0" marB="0" anchor="ctr">
                    <a:solidFill>
                      <a:schemeClr val="tx2">
                        <a:lumMod val="40000"/>
                        <a:lumOff val="60000"/>
                      </a:schemeClr>
                    </a:solidFill>
                  </a:tcPr>
                </a:tc>
              </a:tr>
              <a:tr h="288853">
                <a:tc vMerge="1">
                  <a:txBody>
                    <a:bodyPr/>
                    <a:lstStyle/>
                    <a:p>
                      <a:pPr algn="l" fontAlgn="ctr"/>
                      <a:endParaRPr lang="fi-FI" sz="800" b="1" i="0" u="none" strike="noStrike" dirty="0" smtClean="0">
                        <a:solidFill>
                          <a:srgbClr val="4D4B39"/>
                        </a:solidFill>
                        <a:effectLst/>
                        <a:latin typeface="Arial" panose="020B0604020202020204" pitchFamily="34" charset="0"/>
                      </a:endParaRPr>
                    </a:p>
                  </a:txBody>
                  <a:tcPr marL="72000" marR="0" marT="0" marB="0" anchor="ctr">
                    <a:solidFill>
                      <a:srgbClr val="E7E8ED"/>
                    </a:solidFill>
                  </a:tcPr>
                </a:tc>
                <a:tc>
                  <a:txBody>
                    <a:bodyPr/>
                    <a:lstStyle/>
                    <a:p>
                      <a:pPr marL="0" algn="l" defTabSz="914253" rtl="0" eaLnBrk="1" fontAlgn="ctr" latinLnBrk="0" hangingPunct="1"/>
                      <a:r>
                        <a:rPr lang="fi-FI" sz="800" b="0" i="0" u="none" strike="noStrike" kern="1200" dirty="0" smtClean="0">
                          <a:solidFill>
                            <a:srgbClr val="4D4B39"/>
                          </a:solidFill>
                          <a:effectLst/>
                          <a:latin typeface="Arial" panose="020B0604020202020204" pitchFamily="34" charset="0"/>
                          <a:ea typeface="+mn-ea"/>
                          <a:cs typeface="+mn-cs"/>
                        </a:rPr>
                        <a:t>Suosittelisiko henkilöstö ELY-keskusta työnantajana</a:t>
                      </a:r>
                      <a:endParaRPr lang="fi-FI" sz="800" b="0" i="0" u="none" strike="noStrike" kern="1200" dirty="0">
                        <a:solidFill>
                          <a:srgbClr val="4D4B39"/>
                        </a:solidFill>
                        <a:effectLst/>
                        <a:latin typeface="Arial" panose="020B0604020202020204" pitchFamily="34" charset="0"/>
                        <a:ea typeface="+mn-ea"/>
                        <a:cs typeface="+mn-cs"/>
                      </a:endParaRPr>
                    </a:p>
                  </a:txBody>
                  <a:tcPr marL="72000" marR="0" marT="0" marB="0" anchor="ctr">
                    <a:solidFill>
                      <a:schemeClr val="tx2">
                        <a:lumMod val="40000"/>
                        <a:lumOff val="60000"/>
                      </a:schemeClr>
                    </a:solidFill>
                  </a:tcPr>
                </a:tc>
                <a:tc>
                  <a:txBody>
                    <a:bodyPr/>
                    <a:lstStyle/>
                    <a:p>
                      <a:pPr algn="l" fontAlgn="ctr"/>
                      <a:r>
                        <a:rPr lang="fi-FI" sz="800" b="0" i="0" u="none" strike="noStrike" dirty="0" smtClean="0">
                          <a:solidFill>
                            <a:srgbClr val="4D4B39"/>
                          </a:solidFill>
                          <a:effectLst/>
                          <a:latin typeface="Arial" panose="020B0604020202020204" pitchFamily="34" charset="0"/>
                        </a:rPr>
                        <a:t>Asteikko</a:t>
                      </a:r>
                      <a:endParaRPr lang="fi-FI" sz="800" b="0" i="0" u="none" strike="noStrike" dirty="0">
                        <a:solidFill>
                          <a:srgbClr val="4D4B39"/>
                        </a:solidFill>
                        <a:effectLst/>
                        <a:latin typeface="Arial" panose="020B0604020202020204" pitchFamily="34" charset="0"/>
                      </a:endParaRPr>
                    </a:p>
                  </a:txBody>
                  <a:tcPr marL="72000" marR="0" marT="0" marB="0" anchor="ctr">
                    <a:solidFill>
                      <a:schemeClr val="tx2">
                        <a:lumMod val="40000"/>
                        <a:lumOff val="60000"/>
                      </a:schemeClr>
                    </a:solidFill>
                  </a:tcPr>
                </a:tc>
                <a:tc>
                  <a:txBody>
                    <a:bodyPr/>
                    <a:lstStyle/>
                    <a:p>
                      <a:pPr algn="l" fontAlgn="ctr"/>
                      <a:r>
                        <a:rPr lang="fi-FI" sz="800" b="0" i="0" u="none" strike="noStrike" dirty="0" smtClean="0">
                          <a:solidFill>
                            <a:srgbClr val="4D4B39"/>
                          </a:solidFill>
                          <a:effectLst/>
                          <a:latin typeface="Arial" panose="020B0604020202020204" pitchFamily="34" charset="0"/>
                        </a:rPr>
                        <a:t>VM barometri (</a:t>
                      </a:r>
                      <a:r>
                        <a:rPr lang="fi-FI" sz="800" b="0" i="0" u="none" strike="noStrike" baseline="0" dirty="0" err="1" smtClean="0">
                          <a:solidFill>
                            <a:srgbClr val="4D4B39"/>
                          </a:solidFill>
                          <a:effectLst/>
                          <a:latin typeface="Arial" panose="020B0604020202020204" pitchFamily="34" charset="0"/>
                        </a:rPr>
                        <a:t>erilliskysmys</a:t>
                      </a:r>
                      <a:r>
                        <a:rPr lang="fi-FI" sz="800" b="0" i="0" u="none" strike="noStrike" baseline="0" dirty="0" smtClean="0">
                          <a:solidFill>
                            <a:srgbClr val="4D4B39"/>
                          </a:solidFill>
                          <a:effectLst/>
                          <a:latin typeface="Arial" panose="020B0604020202020204" pitchFamily="34" charset="0"/>
                        </a:rPr>
                        <a:t>)</a:t>
                      </a:r>
                      <a:endParaRPr lang="fi-FI" sz="800" b="0" i="0" u="none" strike="noStrike" dirty="0">
                        <a:solidFill>
                          <a:srgbClr val="4D4B39"/>
                        </a:solidFill>
                        <a:effectLst/>
                        <a:latin typeface="Arial" panose="020B0604020202020204" pitchFamily="34" charset="0"/>
                      </a:endParaRPr>
                    </a:p>
                  </a:txBody>
                  <a:tcPr marL="72000" marR="0" marT="0" marB="0" anchor="ctr">
                    <a:solidFill>
                      <a:schemeClr val="tx2">
                        <a:lumMod val="40000"/>
                        <a:lumOff val="60000"/>
                      </a:schemeClr>
                    </a:solidFill>
                  </a:tcPr>
                </a:tc>
                <a:tc>
                  <a:txBody>
                    <a:bodyPr/>
                    <a:lstStyle/>
                    <a:p>
                      <a:pPr algn="ctr" fontAlgn="ctr"/>
                      <a:r>
                        <a:rPr lang="fi-FI" sz="800" b="0" i="0" u="none" strike="noStrike" dirty="0" smtClean="0">
                          <a:solidFill>
                            <a:srgbClr val="4D4B39"/>
                          </a:solidFill>
                          <a:effectLst/>
                          <a:latin typeface="Arial" panose="020B0604020202020204" pitchFamily="34" charset="0"/>
                        </a:rPr>
                        <a:t>66% Kyllä</a:t>
                      </a:r>
                      <a:endParaRPr lang="fi-FI" sz="800" b="0" i="0" u="none" strike="noStrike" dirty="0">
                        <a:solidFill>
                          <a:srgbClr val="4D4B39"/>
                        </a:solidFill>
                        <a:effectLst/>
                        <a:latin typeface="Arial" panose="020B0604020202020204" pitchFamily="34" charset="0"/>
                      </a:endParaRPr>
                    </a:p>
                  </a:txBody>
                  <a:tcPr marL="72000" marR="0" marT="0" marB="0" anchor="ctr">
                    <a:solidFill>
                      <a:schemeClr val="tx2">
                        <a:lumMod val="40000"/>
                        <a:lumOff val="60000"/>
                      </a:schemeClr>
                    </a:solidFill>
                  </a:tcPr>
                </a:tc>
              </a:tr>
              <a:tr h="288853">
                <a:tc rowSpan="2">
                  <a:txBody>
                    <a:bodyPr/>
                    <a:lstStyle/>
                    <a:p>
                      <a:pPr algn="l" fontAlgn="ctr"/>
                      <a:r>
                        <a:rPr lang="fi-FI" sz="800" b="0" i="0" u="none" strike="noStrike" dirty="0" smtClean="0">
                          <a:solidFill>
                            <a:srgbClr val="4D4B39"/>
                          </a:solidFill>
                          <a:effectLst/>
                          <a:latin typeface="Arial" panose="020B0604020202020204" pitchFamily="34" charset="0"/>
                        </a:rPr>
                        <a:t>Osaamisen kehittäminen ja monipuolistaminen</a:t>
                      </a:r>
                    </a:p>
                  </a:txBody>
                  <a:tcPr marL="72000" marR="0" marT="0" marB="0" anchor="ctr">
                    <a:solidFill>
                      <a:schemeClr val="bg1">
                        <a:lumMod val="95000"/>
                      </a:schemeClr>
                    </a:solidFill>
                  </a:tcPr>
                </a:tc>
                <a:tc>
                  <a:txBody>
                    <a:bodyPr/>
                    <a:lstStyle/>
                    <a:p>
                      <a:pPr marL="0" algn="l" defTabSz="914253" rtl="0" eaLnBrk="1" fontAlgn="ctr" latinLnBrk="0" hangingPunct="1"/>
                      <a:r>
                        <a:rPr lang="fi-FI" sz="800" b="0" i="0" u="none" strike="noStrike" kern="1200" dirty="0" smtClean="0">
                          <a:solidFill>
                            <a:srgbClr val="4D4B39"/>
                          </a:solidFill>
                          <a:effectLst/>
                          <a:latin typeface="Arial" panose="020B0604020202020204" pitchFamily="34" charset="0"/>
                          <a:ea typeface="+mn-ea"/>
                          <a:cs typeface="+mn-cs"/>
                        </a:rPr>
                        <a:t>Henkilöstön arvio oman osaamisen riittävyydestä asiakkaiden odotuksiin nähden</a:t>
                      </a:r>
                      <a:endParaRPr lang="fi-FI" sz="800" b="0" i="0" u="none" strike="noStrike" kern="1200" dirty="0">
                        <a:solidFill>
                          <a:srgbClr val="4D4B39"/>
                        </a:solidFill>
                        <a:effectLst/>
                        <a:latin typeface="Arial" panose="020B0604020202020204" pitchFamily="34" charset="0"/>
                        <a:ea typeface="+mn-ea"/>
                        <a:cs typeface="+mn-cs"/>
                      </a:endParaRPr>
                    </a:p>
                  </a:txBody>
                  <a:tcPr marL="72000" marR="0" marT="0" marB="0" anchor="ctr">
                    <a:solidFill>
                      <a:schemeClr val="tx2">
                        <a:lumMod val="40000"/>
                        <a:lumOff val="60000"/>
                      </a:schemeClr>
                    </a:solidFill>
                  </a:tcPr>
                </a:tc>
                <a:tc>
                  <a:txBody>
                    <a:bodyPr/>
                    <a:lstStyle/>
                    <a:p>
                      <a:pPr algn="l" fontAlgn="ctr"/>
                      <a:r>
                        <a:rPr lang="fi-FI" sz="800" b="0" i="0" u="none" strike="noStrike" dirty="0">
                          <a:solidFill>
                            <a:srgbClr val="4D4B39"/>
                          </a:solidFill>
                          <a:effectLst/>
                          <a:latin typeface="Arial" panose="020B0604020202020204" pitchFamily="34" charset="0"/>
                        </a:rPr>
                        <a:t>Asteikko</a:t>
                      </a:r>
                    </a:p>
                  </a:txBody>
                  <a:tcPr marL="72000" marR="0" marT="0" marB="0" anchor="ctr">
                    <a:solidFill>
                      <a:schemeClr val="tx2">
                        <a:lumMod val="40000"/>
                        <a:lumOff val="60000"/>
                      </a:schemeClr>
                    </a:solidFill>
                  </a:tcPr>
                </a:tc>
                <a:tc>
                  <a:txBody>
                    <a:bodyPr/>
                    <a:lstStyle/>
                    <a:p>
                      <a:pPr algn="l" fontAlgn="ctr"/>
                      <a:r>
                        <a:rPr lang="fi-FI" sz="800" b="0" i="0" u="none" strike="noStrike" dirty="0" smtClean="0">
                          <a:solidFill>
                            <a:srgbClr val="4D4B39"/>
                          </a:solidFill>
                          <a:effectLst/>
                          <a:latin typeface="Arial" panose="020B0604020202020204" pitchFamily="34" charset="0"/>
                        </a:rPr>
                        <a:t>VM</a:t>
                      </a:r>
                      <a:r>
                        <a:rPr lang="fi-FI" sz="800" b="0" i="0" u="none" strike="noStrike" baseline="0" dirty="0" smtClean="0">
                          <a:solidFill>
                            <a:srgbClr val="4D4B39"/>
                          </a:solidFill>
                          <a:effectLst/>
                          <a:latin typeface="Arial" panose="020B0604020202020204" pitchFamily="34" charset="0"/>
                        </a:rPr>
                        <a:t> barometri (erilliskysymys)</a:t>
                      </a:r>
                      <a:endParaRPr lang="fi-FI" sz="800" b="0" i="0" u="none" strike="noStrike" dirty="0">
                        <a:solidFill>
                          <a:srgbClr val="4D4B39"/>
                        </a:solidFill>
                        <a:effectLst/>
                        <a:latin typeface="Arial" panose="020B0604020202020204" pitchFamily="34" charset="0"/>
                      </a:endParaRPr>
                    </a:p>
                  </a:txBody>
                  <a:tcPr marL="72000" marR="0" marT="0" marB="0" anchor="ctr">
                    <a:solidFill>
                      <a:schemeClr val="tx2">
                        <a:lumMod val="40000"/>
                        <a:lumOff val="60000"/>
                      </a:schemeClr>
                    </a:solidFill>
                  </a:tcPr>
                </a:tc>
                <a:tc>
                  <a:txBody>
                    <a:bodyPr/>
                    <a:lstStyle/>
                    <a:p>
                      <a:pPr algn="ctr" fontAlgn="ctr"/>
                      <a:r>
                        <a:rPr lang="fi-FI" sz="800" b="0" i="0" u="none" strike="noStrike" dirty="0" smtClean="0">
                          <a:solidFill>
                            <a:srgbClr val="4D4B39"/>
                          </a:solidFill>
                          <a:effectLst/>
                          <a:latin typeface="Arial" panose="020B0604020202020204" pitchFamily="34" charset="0"/>
                        </a:rPr>
                        <a:t>3,98</a:t>
                      </a:r>
                      <a:endParaRPr lang="fi-FI" sz="800" b="0" i="0" u="none" strike="noStrike" dirty="0">
                        <a:solidFill>
                          <a:srgbClr val="4D4B39"/>
                        </a:solidFill>
                        <a:effectLst/>
                        <a:latin typeface="Arial" panose="020B0604020202020204" pitchFamily="34" charset="0"/>
                      </a:endParaRPr>
                    </a:p>
                  </a:txBody>
                  <a:tcPr marL="72000" marR="0" marT="0" marB="0" anchor="ctr">
                    <a:solidFill>
                      <a:schemeClr val="tx2">
                        <a:lumMod val="40000"/>
                        <a:lumOff val="60000"/>
                      </a:schemeClr>
                    </a:solidFill>
                  </a:tcPr>
                </a:tc>
              </a:tr>
              <a:tr h="360031">
                <a:tc vMerge="1">
                  <a:txBody>
                    <a:bodyPr/>
                    <a:lstStyle/>
                    <a:p>
                      <a:endParaRPr lang="fi-FI"/>
                    </a:p>
                  </a:txBody>
                  <a:tcPr/>
                </a:tc>
                <a:tc>
                  <a:txBody>
                    <a:bodyPr/>
                    <a:lstStyle/>
                    <a:p>
                      <a:pPr marL="0" algn="l" defTabSz="914253" rtl="0" eaLnBrk="1" fontAlgn="ctr" latinLnBrk="0" hangingPunct="1"/>
                      <a:r>
                        <a:rPr lang="fi-FI" sz="800" b="0" i="0" u="none" strike="noStrike" kern="1200" dirty="0">
                          <a:solidFill>
                            <a:srgbClr val="4D4B39"/>
                          </a:solidFill>
                          <a:effectLst/>
                          <a:latin typeface="Arial" panose="020B0604020202020204" pitchFamily="34" charset="0"/>
                          <a:ea typeface="+mn-ea"/>
                          <a:cs typeface="+mn-cs"/>
                        </a:rPr>
                        <a:t>Henkilökunnan arvio </a:t>
                      </a:r>
                      <a:r>
                        <a:rPr lang="fi-FI" sz="800" b="0" i="0" u="none" strike="noStrike" kern="1200" dirty="0" smtClean="0">
                          <a:solidFill>
                            <a:srgbClr val="4D4B39"/>
                          </a:solidFill>
                          <a:effectLst/>
                          <a:latin typeface="Arial" panose="020B0604020202020204" pitchFamily="34" charset="0"/>
                          <a:ea typeface="+mn-ea"/>
                          <a:cs typeface="+mn-cs"/>
                        </a:rPr>
                        <a:t>työn sisällöstä ja haasteellisuudesta</a:t>
                      </a:r>
                      <a:endParaRPr lang="fi-FI" sz="800" b="0" i="0" u="none" strike="noStrike" kern="1200" dirty="0">
                        <a:solidFill>
                          <a:srgbClr val="4D4B39"/>
                        </a:solidFill>
                        <a:effectLst/>
                        <a:latin typeface="Arial" panose="020B0604020202020204" pitchFamily="34" charset="0"/>
                        <a:ea typeface="+mn-ea"/>
                        <a:cs typeface="+mn-cs"/>
                      </a:endParaRPr>
                    </a:p>
                  </a:txBody>
                  <a:tcPr marL="72000" marR="0" marT="0" marB="0" anchor="ctr">
                    <a:solidFill>
                      <a:schemeClr val="tx2">
                        <a:lumMod val="40000"/>
                        <a:lumOff val="60000"/>
                      </a:schemeClr>
                    </a:solidFill>
                  </a:tcPr>
                </a:tc>
                <a:tc>
                  <a:txBody>
                    <a:bodyPr/>
                    <a:lstStyle/>
                    <a:p>
                      <a:pPr algn="l" fontAlgn="ctr"/>
                      <a:r>
                        <a:rPr lang="fi-FI" sz="800" b="0" i="0" u="none" strike="noStrike" dirty="0">
                          <a:solidFill>
                            <a:srgbClr val="4D4B39"/>
                          </a:solidFill>
                          <a:effectLst/>
                          <a:latin typeface="Arial" panose="020B0604020202020204" pitchFamily="34" charset="0"/>
                        </a:rPr>
                        <a:t>Asteikko</a:t>
                      </a:r>
                    </a:p>
                  </a:txBody>
                  <a:tcPr marL="72000" marR="0" marT="0" marB="0" anchor="ctr">
                    <a:solidFill>
                      <a:schemeClr val="tx2">
                        <a:lumMod val="40000"/>
                        <a:lumOff val="60000"/>
                      </a:schemeClr>
                    </a:solidFill>
                  </a:tcPr>
                </a:tc>
                <a:tc>
                  <a:txBody>
                    <a:bodyPr/>
                    <a:lstStyle/>
                    <a:p>
                      <a:pPr algn="l" fontAlgn="ctr"/>
                      <a:r>
                        <a:rPr lang="fi-FI" sz="800" b="0" i="0" u="none" strike="noStrike" dirty="0" smtClean="0">
                          <a:solidFill>
                            <a:srgbClr val="4D4B39"/>
                          </a:solidFill>
                          <a:effectLst/>
                          <a:latin typeface="Arial" panose="020B0604020202020204" pitchFamily="34" charset="0"/>
                        </a:rPr>
                        <a:t>VM</a:t>
                      </a:r>
                      <a:r>
                        <a:rPr lang="fi-FI" sz="800" b="0" i="0" u="none" strike="noStrike" baseline="0" dirty="0" smtClean="0">
                          <a:solidFill>
                            <a:srgbClr val="4D4B39"/>
                          </a:solidFill>
                          <a:effectLst/>
                          <a:latin typeface="Arial" panose="020B0604020202020204" pitchFamily="34" charset="0"/>
                        </a:rPr>
                        <a:t> barometri</a:t>
                      </a:r>
                      <a:endParaRPr lang="fi-FI" sz="800" b="0" i="0" u="none" strike="noStrike" dirty="0">
                        <a:solidFill>
                          <a:srgbClr val="4D4B39"/>
                        </a:solidFill>
                        <a:effectLst/>
                        <a:latin typeface="Arial" panose="020B0604020202020204" pitchFamily="34" charset="0"/>
                      </a:endParaRPr>
                    </a:p>
                  </a:txBody>
                  <a:tcPr marL="72000" marR="0" marT="0" marB="0" anchor="ctr">
                    <a:solidFill>
                      <a:schemeClr val="tx2">
                        <a:lumMod val="40000"/>
                        <a:lumOff val="60000"/>
                      </a:schemeClr>
                    </a:solidFill>
                  </a:tcPr>
                </a:tc>
                <a:tc>
                  <a:txBody>
                    <a:bodyPr/>
                    <a:lstStyle/>
                    <a:p>
                      <a:pPr algn="ctr" fontAlgn="ctr"/>
                      <a:r>
                        <a:rPr lang="fi-FI" sz="800" b="0" i="0" u="none" strike="noStrike" dirty="0" smtClean="0">
                          <a:solidFill>
                            <a:srgbClr val="4D4B39"/>
                          </a:solidFill>
                          <a:effectLst/>
                          <a:latin typeface="Arial" panose="020B0604020202020204" pitchFamily="34" charset="0"/>
                        </a:rPr>
                        <a:t>3,76</a:t>
                      </a:r>
                      <a:endParaRPr lang="fi-FI" sz="800" b="0" i="0" u="none" strike="noStrike" dirty="0">
                        <a:solidFill>
                          <a:srgbClr val="4D4B39"/>
                        </a:solidFill>
                        <a:effectLst/>
                        <a:latin typeface="Arial" panose="020B0604020202020204" pitchFamily="34" charset="0"/>
                      </a:endParaRPr>
                    </a:p>
                  </a:txBody>
                  <a:tcPr marL="72000" marR="0" marT="0" marB="0" anchor="ctr">
                    <a:solidFill>
                      <a:schemeClr val="tx2">
                        <a:lumMod val="40000"/>
                        <a:lumOff val="60000"/>
                      </a:schemeClr>
                    </a:solidFill>
                  </a:tcPr>
                </a:tc>
              </a:tr>
              <a:tr h="360031">
                <a:tc>
                  <a:txBody>
                    <a:bodyPr/>
                    <a:lstStyle/>
                    <a:p>
                      <a:pPr algn="l" fontAlgn="ctr"/>
                      <a:r>
                        <a:rPr lang="fi-FI" sz="800" b="0" i="0" u="none" strike="noStrike" dirty="0" smtClean="0">
                          <a:solidFill>
                            <a:srgbClr val="4D4B39"/>
                          </a:solidFill>
                          <a:effectLst/>
                          <a:latin typeface="Arial" panose="020B0604020202020204" pitchFamily="34" charset="0"/>
                        </a:rPr>
                        <a:t>Asiantuntemuksen</a:t>
                      </a:r>
                      <a:r>
                        <a:rPr lang="fi-FI" sz="800" b="0" i="0" u="none" strike="noStrike" baseline="0" dirty="0" smtClean="0">
                          <a:solidFill>
                            <a:srgbClr val="4D4B39"/>
                          </a:solidFill>
                          <a:effectLst/>
                          <a:latin typeface="Arial" panose="020B0604020202020204" pitchFamily="34" charset="0"/>
                        </a:rPr>
                        <a:t> tarkoituksenmukainen kohdentaminen</a:t>
                      </a:r>
                      <a:endParaRPr lang="fi-FI" sz="800" b="0" i="0" u="none" strike="noStrike" dirty="0" smtClean="0">
                        <a:solidFill>
                          <a:srgbClr val="4D4B39"/>
                        </a:solidFill>
                        <a:effectLst/>
                        <a:latin typeface="Arial" panose="020B0604020202020204" pitchFamily="34" charset="0"/>
                      </a:endParaRPr>
                    </a:p>
                  </a:txBody>
                  <a:tcPr marL="72000" marR="0" marT="0" marB="0" anchor="ctr">
                    <a:solidFill>
                      <a:schemeClr val="bg1">
                        <a:lumMod val="95000"/>
                      </a:schemeClr>
                    </a:solidFill>
                  </a:tcPr>
                </a:tc>
                <a:tc>
                  <a:txBody>
                    <a:bodyPr/>
                    <a:lstStyle/>
                    <a:p>
                      <a:pPr marL="0" algn="l" defTabSz="914253" rtl="0" eaLnBrk="1" fontAlgn="ctr" latinLnBrk="0" hangingPunct="1"/>
                      <a:r>
                        <a:rPr lang="fi-FI" sz="800" b="0" i="0" u="none" strike="noStrike" kern="1200" dirty="0" smtClean="0">
                          <a:solidFill>
                            <a:srgbClr val="4D4B39"/>
                          </a:solidFill>
                          <a:effectLst/>
                          <a:latin typeface="Arial" panose="020B0604020202020204" pitchFamily="34" charset="0"/>
                          <a:ea typeface="+mn-ea"/>
                          <a:cs typeface="+mn-cs"/>
                        </a:rPr>
                        <a:t>Henkilöstön arvio hallintoon ja sisäiseen byrokratiaan kuluvasta ajasta (vs. asiakastyöhön)</a:t>
                      </a:r>
                      <a:endParaRPr lang="fi-FI" sz="800" b="0" i="0" u="none" strike="noStrike" kern="1200" dirty="0">
                        <a:solidFill>
                          <a:srgbClr val="4D4B39"/>
                        </a:solidFill>
                        <a:effectLst/>
                        <a:latin typeface="Arial" panose="020B0604020202020204" pitchFamily="34" charset="0"/>
                        <a:ea typeface="+mn-ea"/>
                        <a:cs typeface="+mn-cs"/>
                      </a:endParaRPr>
                    </a:p>
                  </a:txBody>
                  <a:tcPr marL="72000" marR="0" marT="0" marB="0" anchor="ctr">
                    <a:solidFill>
                      <a:srgbClr val="B6BF00">
                        <a:alpha val="60000"/>
                      </a:srgbClr>
                    </a:solidFill>
                  </a:tcPr>
                </a:tc>
                <a:tc>
                  <a:txBody>
                    <a:bodyPr/>
                    <a:lstStyle/>
                    <a:p>
                      <a:pPr algn="l" fontAlgn="ctr"/>
                      <a:r>
                        <a:rPr lang="fi-FI" sz="800" b="0" i="0" u="none" strike="noStrike" dirty="0" smtClean="0">
                          <a:solidFill>
                            <a:srgbClr val="4D4B39"/>
                          </a:solidFill>
                          <a:effectLst/>
                          <a:latin typeface="Arial" panose="020B0604020202020204" pitchFamily="34" charset="0"/>
                        </a:rPr>
                        <a:t>Asteikko</a:t>
                      </a:r>
                      <a:endParaRPr lang="fi-FI" sz="800" b="0" i="0" u="none" strike="noStrike" dirty="0">
                        <a:solidFill>
                          <a:srgbClr val="4D4B39"/>
                        </a:solidFill>
                        <a:effectLst/>
                        <a:latin typeface="Arial" panose="020B0604020202020204" pitchFamily="34" charset="0"/>
                      </a:endParaRPr>
                    </a:p>
                  </a:txBody>
                  <a:tcPr marL="72000" marR="0" marT="0" marB="0" anchor="ctr">
                    <a:solidFill>
                      <a:srgbClr val="B6BF00">
                        <a:alpha val="60000"/>
                      </a:srgbClr>
                    </a:solidFill>
                  </a:tcPr>
                </a:tc>
                <a:tc>
                  <a:txBody>
                    <a:bodyPr/>
                    <a:lstStyle/>
                    <a:p>
                      <a:pPr marL="0" marR="0" indent="0" algn="l" defTabSz="914253" rtl="0" eaLnBrk="1" fontAlgn="ctr" latinLnBrk="0" hangingPunct="1">
                        <a:lnSpc>
                          <a:spcPct val="100000"/>
                        </a:lnSpc>
                        <a:spcBef>
                          <a:spcPts val="0"/>
                        </a:spcBef>
                        <a:spcAft>
                          <a:spcPts val="0"/>
                        </a:spcAft>
                        <a:buClrTx/>
                        <a:buSzTx/>
                        <a:buFontTx/>
                        <a:buNone/>
                        <a:tabLst/>
                        <a:defRPr/>
                      </a:pPr>
                      <a:r>
                        <a:rPr lang="fi-FI" sz="800" b="0" i="0" u="none" strike="noStrike" dirty="0" smtClean="0">
                          <a:solidFill>
                            <a:srgbClr val="4D4B39"/>
                          </a:solidFill>
                          <a:effectLst/>
                          <a:latin typeface="Arial" panose="020B0604020202020204" pitchFamily="34" charset="0"/>
                        </a:rPr>
                        <a:t>VM</a:t>
                      </a:r>
                      <a:r>
                        <a:rPr lang="fi-FI" sz="800" b="0" i="0" u="none" strike="noStrike" baseline="0" dirty="0" smtClean="0">
                          <a:solidFill>
                            <a:srgbClr val="4D4B39"/>
                          </a:solidFill>
                          <a:effectLst/>
                          <a:latin typeface="Arial" panose="020B0604020202020204" pitchFamily="34" charset="0"/>
                        </a:rPr>
                        <a:t> barometri (ei kysytä tällä hetkellä)</a:t>
                      </a:r>
                      <a:endParaRPr lang="fi-FI" sz="800" b="0" i="0" u="none" strike="noStrike" dirty="0" smtClean="0">
                        <a:solidFill>
                          <a:srgbClr val="4D4B39"/>
                        </a:solidFill>
                        <a:effectLst/>
                        <a:latin typeface="Arial" panose="020B0604020202020204" pitchFamily="34" charset="0"/>
                      </a:endParaRPr>
                    </a:p>
                  </a:txBody>
                  <a:tcPr marL="72000" marR="0" marT="0" marB="0" anchor="ctr">
                    <a:solidFill>
                      <a:srgbClr val="B6BF00">
                        <a:alpha val="60000"/>
                      </a:srgbClr>
                    </a:solidFill>
                  </a:tcPr>
                </a:tc>
                <a:tc>
                  <a:txBody>
                    <a:bodyPr/>
                    <a:lstStyle/>
                    <a:p>
                      <a:pPr algn="ctr" fontAlgn="ctr"/>
                      <a:endParaRPr lang="fi-FI" sz="800" b="0" i="0" u="none" strike="noStrike" dirty="0">
                        <a:solidFill>
                          <a:srgbClr val="4D4B39"/>
                        </a:solidFill>
                        <a:effectLst/>
                        <a:latin typeface="Arial" panose="020B0604020202020204" pitchFamily="34" charset="0"/>
                      </a:endParaRPr>
                    </a:p>
                  </a:txBody>
                  <a:tcPr marL="72000" marR="0" marT="0" marB="0" anchor="ctr">
                    <a:solidFill>
                      <a:srgbClr val="B6BF00">
                        <a:alpha val="60000"/>
                      </a:srgbClr>
                    </a:solidFill>
                  </a:tcPr>
                </a:tc>
              </a:tr>
              <a:tr h="360031">
                <a:tc rowSpan="2">
                  <a:txBody>
                    <a:bodyPr/>
                    <a:lstStyle/>
                    <a:p>
                      <a:pPr algn="l" fontAlgn="ctr"/>
                      <a:r>
                        <a:rPr lang="fi-FI" sz="800" b="0" i="0" u="none" strike="noStrike" dirty="0" smtClean="0">
                          <a:solidFill>
                            <a:srgbClr val="4D4B39"/>
                          </a:solidFill>
                          <a:effectLst/>
                          <a:latin typeface="Arial" panose="020B0604020202020204" pitchFamily="34" charset="0"/>
                        </a:rPr>
                        <a:t>Henkilöstö omaksuu uudet toimintatavat</a:t>
                      </a:r>
                    </a:p>
                  </a:txBody>
                  <a:tcPr marL="72000" marR="0" marT="0" marB="0" anchor="ctr">
                    <a:solidFill>
                      <a:schemeClr val="bg1">
                        <a:lumMod val="95000"/>
                      </a:schemeClr>
                    </a:solidFill>
                  </a:tcPr>
                </a:tc>
                <a:tc>
                  <a:txBody>
                    <a:bodyPr/>
                    <a:lstStyle/>
                    <a:p>
                      <a:pPr marL="0" algn="l" defTabSz="914253" rtl="0" eaLnBrk="1" fontAlgn="ctr" latinLnBrk="0" hangingPunct="1"/>
                      <a:r>
                        <a:rPr lang="fi-FI" sz="800" b="0" i="0" u="none" strike="noStrike" kern="1200" dirty="0" smtClean="0">
                          <a:solidFill>
                            <a:srgbClr val="4D4B39"/>
                          </a:solidFill>
                          <a:effectLst/>
                          <a:latin typeface="Arial" panose="020B0604020202020204" pitchFamily="34" charset="0"/>
                          <a:ea typeface="+mn-ea"/>
                          <a:cs typeface="+mn-cs"/>
                        </a:rPr>
                        <a:t>Henkilöstön arvio toimintatapojen muutoksen läpiviennin onnistumisesta</a:t>
                      </a:r>
                      <a:endParaRPr lang="fi-FI" sz="800" b="0" i="0" u="none" strike="noStrike" kern="1200" dirty="0">
                        <a:solidFill>
                          <a:srgbClr val="4D4B39"/>
                        </a:solidFill>
                        <a:effectLst/>
                        <a:latin typeface="Arial" panose="020B0604020202020204" pitchFamily="34" charset="0"/>
                        <a:ea typeface="+mn-ea"/>
                        <a:cs typeface="+mn-cs"/>
                      </a:endParaRPr>
                    </a:p>
                  </a:txBody>
                  <a:tcPr marL="72000" marR="0" marT="0" marB="0" anchor="ctr">
                    <a:solidFill>
                      <a:srgbClr val="B6BF00">
                        <a:alpha val="60000"/>
                      </a:srgbClr>
                    </a:solidFill>
                  </a:tcPr>
                </a:tc>
                <a:tc>
                  <a:txBody>
                    <a:bodyPr/>
                    <a:lstStyle/>
                    <a:p>
                      <a:pPr algn="l" fontAlgn="ctr"/>
                      <a:r>
                        <a:rPr lang="fi-FI" sz="800" b="0" i="0" u="none" strike="noStrike" dirty="0" smtClean="0">
                          <a:solidFill>
                            <a:srgbClr val="4D4B39"/>
                          </a:solidFill>
                          <a:effectLst/>
                          <a:latin typeface="Arial" panose="020B0604020202020204" pitchFamily="34" charset="0"/>
                        </a:rPr>
                        <a:t>Asteikko</a:t>
                      </a:r>
                      <a:endParaRPr lang="fi-FI" sz="800" b="0" i="0" u="none" strike="noStrike" dirty="0">
                        <a:solidFill>
                          <a:srgbClr val="4D4B39"/>
                        </a:solidFill>
                        <a:effectLst/>
                        <a:latin typeface="Arial" panose="020B0604020202020204" pitchFamily="34" charset="0"/>
                      </a:endParaRPr>
                    </a:p>
                  </a:txBody>
                  <a:tcPr marL="72000" marR="0" marT="0" marB="0" anchor="ctr">
                    <a:solidFill>
                      <a:srgbClr val="B6BF00">
                        <a:alpha val="60000"/>
                      </a:srgbClr>
                    </a:solidFill>
                  </a:tcPr>
                </a:tc>
                <a:tc>
                  <a:txBody>
                    <a:bodyPr/>
                    <a:lstStyle/>
                    <a:p>
                      <a:pPr algn="l" fontAlgn="ctr"/>
                      <a:r>
                        <a:rPr lang="fi-FI" sz="800" b="0" i="0" u="none" strike="noStrike" dirty="0" smtClean="0">
                          <a:solidFill>
                            <a:srgbClr val="4D4B39"/>
                          </a:solidFill>
                          <a:effectLst/>
                          <a:latin typeface="Arial" panose="020B0604020202020204" pitchFamily="34" charset="0"/>
                        </a:rPr>
                        <a:t>VM</a:t>
                      </a:r>
                      <a:r>
                        <a:rPr lang="fi-FI" sz="800" b="0" i="0" u="none" strike="noStrike" baseline="0" dirty="0" smtClean="0">
                          <a:solidFill>
                            <a:srgbClr val="4D4B39"/>
                          </a:solidFill>
                          <a:effectLst/>
                          <a:latin typeface="Arial" panose="020B0604020202020204" pitchFamily="34" charset="0"/>
                        </a:rPr>
                        <a:t> barometri (ei kysytä tällä hetkellä)</a:t>
                      </a:r>
                      <a:endParaRPr lang="fi-FI" sz="800" b="0" i="0" u="none" strike="noStrike" dirty="0">
                        <a:solidFill>
                          <a:srgbClr val="4D4B39"/>
                        </a:solidFill>
                        <a:effectLst/>
                        <a:latin typeface="Arial" panose="020B0604020202020204" pitchFamily="34" charset="0"/>
                      </a:endParaRPr>
                    </a:p>
                  </a:txBody>
                  <a:tcPr marL="72000" marR="0" marT="0" marB="0" anchor="ctr">
                    <a:solidFill>
                      <a:srgbClr val="B6BF00">
                        <a:alpha val="60000"/>
                      </a:srgbClr>
                    </a:solidFill>
                  </a:tcPr>
                </a:tc>
                <a:tc>
                  <a:txBody>
                    <a:bodyPr/>
                    <a:lstStyle/>
                    <a:p>
                      <a:pPr algn="ctr" fontAlgn="ctr"/>
                      <a:r>
                        <a:rPr lang="fi-FI" sz="800" b="0" i="0" u="none" strike="noStrike" dirty="0" smtClean="0">
                          <a:solidFill>
                            <a:srgbClr val="4D4B39"/>
                          </a:solidFill>
                          <a:effectLst/>
                          <a:latin typeface="Arial" panose="020B0604020202020204" pitchFamily="34" charset="0"/>
                        </a:rPr>
                        <a:t>46% Kyllä</a:t>
                      </a:r>
                      <a:endParaRPr lang="fi-FI" sz="800" b="0" i="0" u="none" strike="noStrike" dirty="0">
                        <a:solidFill>
                          <a:srgbClr val="4D4B39"/>
                        </a:solidFill>
                        <a:effectLst/>
                        <a:latin typeface="Arial" panose="020B0604020202020204" pitchFamily="34" charset="0"/>
                      </a:endParaRPr>
                    </a:p>
                  </a:txBody>
                  <a:tcPr marL="72000" marR="0" marT="0" marB="0" anchor="ctr">
                    <a:solidFill>
                      <a:srgbClr val="B6BF00">
                        <a:alpha val="60000"/>
                      </a:srgbClr>
                    </a:solidFill>
                  </a:tcPr>
                </a:tc>
              </a:tr>
              <a:tr h="360031">
                <a:tc vMerge="1">
                  <a:txBody>
                    <a:bodyPr/>
                    <a:lstStyle/>
                    <a:p>
                      <a:pPr algn="l" fontAlgn="ctr"/>
                      <a:endParaRPr lang="fi-FI" sz="800" b="0" i="0" u="none" strike="noStrike" dirty="0" smtClean="0">
                        <a:solidFill>
                          <a:srgbClr val="4D4B39"/>
                        </a:solidFill>
                        <a:effectLst/>
                        <a:latin typeface="Arial" panose="020B0604020202020204" pitchFamily="34" charset="0"/>
                      </a:endParaRPr>
                    </a:p>
                  </a:txBody>
                  <a:tcPr marL="72000" marR="0" marT="0" marB="0" anchor="ctr"/>
                </a:tc>
                <a:tc>
                  <a:txBody>
                    <a:bodyPr/>
                    <a:lstStyle/>
                    <a:p>
                      <a:pPr marL="0" marR="0" indent="0" algn="l" defTabSz="914253" rtl="0" eaLnBrk="1" fontAlgn="ctr" latinLnBrk="0" hangingPunct="1">
                        <a:lnSpc>
                          <a:spcPct val="100000"/>
                        </a:lnSpc>
                        <a:spcBef>
                          <a:spcPts val="0"/>
                        </a:spcBef>
                        <a:spcAft>
                          <a:spcPts val="0"/>
                        </a:spcAft>
                        <a:buClrTx/>
                        <a:buSzTx/>
                        <a:buFontTx/>
                        <a:buNone/>
                        <a:tabLst/>
                        <a:defRPr/>
                      </a:pPr>
                      <a:r>
                        <a:rPr lang="fi-FI" sz="800" b="0" i="0" u="none" strike="noStrike" dirty="0" smtClean="0">
                          <a:solidFill>
                            <a:srgbClr val="4D4B39"/>
                          </a:solidFill>
                          <a:effectLst/>
                          <a:latin typeface="Arial" panose="020B0604020202020204" pitchFamily="34" charset="0"/>
                        </a:rPr>
                        <a:t>Henkilöstön arvio tietojärjestelmien käyttäjäystävällisyydestä</a:t>
                      </a:r>
                    </a:p>
                  </a:txBody>
                  <a:tcPr marL="72000" marR="0" marT="0" marB="0" anchor="ctr">
                    <a:solidFill>
                      <a:srgbClr val="B6BF00">
                        <a:alpha val="60000"/>
                      </a:srgbClr>
                    </a:solidFill>
                  </a:tcPr>
                </a:tc>
                <a:tc>
                  <a:txBody>
                    <a:bodyPr/>
                    <a:lstStyle/>
                    <a:p>
                      <a:pPr algn="l" fontAlgn="ctr"/>
                      <a:r>
                        <a:rPr lang="fi-FI" sz="800" b="0" i="0" u="none" strike="noStrike" dirty="0" smtClean="0">
                          <a:solidFill>
                            <a:srgbClr val="4D4B39"/>
                          </a:solidFill>
                          <a:effectLst/>
                          <a:latin typeface="Arial" panose="020B0604020202020204" pitchFamily="34" charset="0"/>
                        </a:rPr>
                        <a:t>Asteikko</a:t>
                      </a:r>
                      <a:endParaRPr lang="fi-FI" sz="800" b="0" i="0" u="none" strike="noStrike" dirty="0">
                        <a:solidFill>
                          <a:srgbClr val="4D4B39"/>
                        </a:solidFill>
                        <a:effectLst/>
                        <a:latin typeface="Arial" panose="020B0604020202020204" pitchFamily="34" charset="0"/>
                      </a:endParaRPr>
                    </a:p>
                  </a:txBody>
                  <a:tcPr marL="72000" marR="0" marT="0" marB="0" anchor="ctr">
                    <a:solidFill>
                      <a:srgbClr val="B6BF00">
                        <a:alpha val="60000"/>
                      </a:srgbClr>
                    </a:solidFill>
                  </a:tcPr>
                </a:tc>
                <a:tc>
                  <a:txBody>
                    <a:bodyPr/>
                    <a:lstStyle/>
                    <a:p>
                      <a:pPr marL="0" marR="0" indent="0" algn="l" defTabSz="914253" rtl="0" eaLnBrk="1" fontAlgn="ctr" latinLnBrk="0" hangingPunct="1">
                        <a:lnSpc>
                          <a:spcPct val="100000"/>
                        </a:lnSpc>
                        <a:spcBef>
                          <a:spcPts val="0"/>
                        </a:spcBef>
                        <a:spcAft>
                          <a:spcPts val="0"/>
                        </a:spcAft>
                        <a:buClrTx/>
                        <a:buSzTx/>
                        <a:buFontTx/>
                        <a:buNone/>
                        <a:tabLst/>
                        <a:defRPr/>
                      </a:pPr>
                      <a:r>
                        <a:rPr lang="fi-FI" sz="800" b="0" i="0" u="none" strike="noStrike" dirty="0" smtClean="0">
                          <a:solidFill>
                            <a:srgbClr val="4D4B39"/>
                          </a:solidFill>
                          <a:effectLst/>
                          <a:latin typeface="Arial" panose="020B0604020202020204" pitchFamily="34" charset="0"/>
                        </a:rPr>
                        <a:t>VM</a:t>
                      </a:r>
                      <a:r>
                        <a:rPr lang="fi-FI" sz="800" b="0" i="0" u="none" strike="noStrike" baseline="0" dirty="0" smtClean="0">
                          <a:solidFill>
                            <a:srgbClr val="4D4B39"/>
                          </a:solidFill>
                          <a:effectLst/>
                          <a:latin typeface="Arial" panose="020B0604020202020204" pitchFamily="34" charset="0"/>
                        </a:rPr>
                        <a:t> barometri (ei kysytä tällä hetkellä)</a:t>
                      </a:r>
                      <a:endParaRPr lang="fi-FI" sz="800" b="0" i="0" u="none" strike="noStrike" dirty="0" smtClean="0">
                        <a:solidFill>
                          <a:srgbClr val="4D4B39"/>
                        </a:solidFill>
                        <a:effectLst/>
                        <a:latin typeface="Arial" panose="020B0604020202020204" pitchFamily="34" charset="0"/>
                      </a:endParaRPr>
                    </a:p>
                  </a:txBody>
                  <a:tcPr marL="72000" marR="0" marT="0" marB="0" anchor="ctr">
                    <a:solidFill>
                      <a:srgbClr val="B6BF00">
                        <a:alpha val="60000"/>
                      </a:srgbClr>
                    </a:solidFill>
                  </a:tcPr>
                </a:tc>
                <a:tc>
                  <a:txBody>
                    <a:bodyPr/>
                    <a:lstStyle/>
                    <a:p>
                      <a:pPr algn="ctr" fontAlgn="ctr"/>
                      <a:r>
                        <a:rPr lang="fi-FI" sz="800" b="0" i="0" u="none" strike="noStrike" dirty="0" smtClean="0">
                          <a:solidFill>
                            <a:srgbClr val="4D4B39"/>
                          </a:solidFill>
                          <a:effectLst/>
                          <a:latin typeface="Arial" panose="020B0604020202020204" pitchFamily="34" charset="0"/>
                        </a:rPr>
                        <a:t>61% Kyllä</a:t>
                      </a:r>
                      <a:endParaRPr lang="fi-FI" sz="800" b="0" i="0" u="none" strike="noStrike" dirty="0">
                        <a:solidFill>
                          <a:srgbClr val="4D4B39"/>
                        </a:solidFill>
                        <a:effectLst/>
                        <a:latin typeface="Arial" panose="020B0604020202020204" pitchFamily="34" charset="0"/>
                      </a:endParaRPr>
                    </a:p>
                  </a:txBody>
                  <a:tcPr marL="72000" marR="0" marT="0" marB="0" anchor="ctr">
                    <a:solidFill>
                      <a:srgbClr val="B6BF00">
                        <a:alpha val="60000"/>
                      </a:srgbClr>
                    </a:solidFill>
                  </a:tcPr>
                </a:tc>
              </a:tr>
            </a:tbl>
          </a:graphicData>
        </a:graphic>
      </p:graphicFrame>
      <p:sp>
        <p:nvSpPr>
          <p:cNvPr id="84" name="Title 1"/>
          <p:cNvSpPr>
            <a:spLocks noGrp="1"/>
          </p:cNvSpPr>
          <p:nvPr>
            <p:ph type="title"/>
          </p:nvPr>
        </p:nvSpPr>
        <p:spPr>
          <a:xfrm>
            <a:off x="827584" y="836712"/>
            <a:ext cx="7776864" cy="642942"/>
          </a:xfrm>
        </p:spPr>
        <p:txBody>
          <a:bodyPr/>
          <a:lstStyle/>
          <a:p>
            <a:r>
              <a:rPr lang="fi-FI" sz="2200" dirty="0"/>
              <a:t>Ohjelmatason mittareiden lisäksi osaa menestystekijöistä mitataan tarkemmin hankekohtaisesti</a:t>
            </a:r>
          </a:p>
        </p:txBody>
      </p:sp>
      <p:grpSp>
        <p:nvGrpSpPr>
          <p:cNvPr id="28" name="Group 27"/>
          <p:cNvGrpSpPr/>
          <p:nvPr/>
        </p:nvGrpSpPr>
        <p:grpSpPr>
          <a:xfrm>
            <a:off x="670836" y="4293096"/>
            <a:ext cx="1512000" cy="2304256"/>
            <a:chOff x="4932040" y="4293096"/>
            <a:chExt cx="1512000" cy="2304256"/>
          </a:xfrm>
        </p:grpSpPr>
        <p:sp>
          <p:nvSpPr>
            <p:cNvPr id="29" name="TextBox 28"/>
            <p:cNvSpPr txBox="1"/>
            <p:nvPr/>
          </p:nvSpPr>
          <p:spPr>
            <a:xfrm>
              <a:off x="4932040" y="5301208"/>
              <a:ext cx="1512000" cy="380480"/>
            </a:xfrm>
            <a:prstGeom prst="rect">
              <a:avLst/>
            </a:prstGeom>
            <a:noFill/>
          </p:spPr>
          <p:txBody>
            <a:bodyPr wrap="square" lIns="36000" tIns="36000" rIns="36000" bIns="36000" rtlCol="0">
              <a:spAutoFit/>
            </a:bodyPr>
            <a:lstStyle/>
            <a:p>
              <a:pPr defTabSz="914253" fontAlgn="auto">
                <a:spcBef>
                  <a:spcPts val="0"/>
                </a:spcBef>
                <a:spcAft>
                  <a:spcPts val="0"/>
                </a:spcAft>
              </a:pPr>
              <a:r>
                <a:rPr lang="fi-FI" sz="1000" dirty="0">
                  <a:latin typeface="Arial"/>
                  <a:cs typeface="+mn-cs"/>
                </a:rPr>
                <a:t>Osaamisen kehittäminen ja monipuolistaminen</a:t>
              </a:r>
            </a:p>
          </p:txBody>
        </p:sp>
        <p:sp>
          <p:nvSpPr>
            <p:cNvPr id="30" name="TextBox 29"/>
            <p:cNvSpPr txBox="1"/>
            <p:nvPr/>
          </p:nvSpPr>
          <p:spPr>
            <a:xfrm>
              <a:off x="4932040" y="6216872"/>
              <a:ext cx="1512000" cy="380480"/>
            </a:xfrm>
            <a:prstGeom prst="rect">
              <a:avLst/>
            </a:prstGeom>
            <a:noFill/>
          </p:spPr>
          <p:txBody>
            <a:bodyPr wrap="square" lIns="36000" tIns="36000" rIns="36000" bIns="36000" rtlCol="0">
              <a:spAutoFit/>
            </a:bodyPr>
            <a:lstStyle/>
            <a:p>
              <a:pPr defTabSz="914253" fontAlgn="auto">
                <a:spcBef>
                  <a:spcPts val="0"/>
                </a:spcBef>
                <a:spcAft>
                  <a:spcPts val="0"/>
                </a:spcAft>
              </a:pPr>
              <a:r>
                <a:rPr lang="fi-FI" sz="1000" dirty="0">
                  <a:latin typeface="Arial"/>
                </a:rPr>
                <a:t>Henkilöstö omaksuu uudet toimintatavat</a:t>
              </a:r>
            </a:p>
          </p:txBody>
        </p:sp>
        <p:sp>
          <p:nvSpPr>
            <p:cNvPr id="33" name="TextBox 32"/>
            <p:cNvSpPr txBox="1"/>
            <p:nvPr/>
          </p:nvSpPr>
          <p:spPr>
            <a:xfrm>
              <a:off x="4932040" y="5702944"/>
              <a:ext cx="1512000" cy="534368"/>
            </a:xfrm>
            <a:prstGeom prst="rect">
              <a:avLst/>
            </a:prstGeom>
            <a:noFill/>
          </p:spPr>
          <p:txBody>
            <a:bodyPr wrap="square" lIns="36000" tIns="36000" rIns="36000" bIns="36000" rtlCol="0">
              <a:spAutoFit/>
            </a:bodyPr>
            <a:lstStyle/>
            <a:p>
              <a:pPr defTabSz="914253" fontAlgn="auto">
                <a:spcBef>
                  <a:spcPts val="0"/>
                </a:spcBef>
                <a:spcAft>
                  <a:spcPts val="0"/>
                </a:spcAft>
              </a:pPr>
              <a:r>
                <a:rPr lang="fi-FI" sz="1000" dirty="0">
                  <a:latin typeface="Arial"/>
                  <a:cs typeface="+mn-cs"/>
                </a:rPr>
                <a:t>Asiantuntemuksen tarkoituksenmukainen kohdentaminen </a:t>
              </a:r>
            </a:p>
          </p:txBody>
        </p:sp>
        <p:sp>
          <p:nvSpPr>
            <p:cNvPr id="35" name="TextBox 34"/>
            <p:cNvSpPr txBox="1"/>
            <p:nvPr/>
          </p:nvSpPr>
          <p:spPr>
            <a:xfrm>
              <a:off x="4932040" y="4293096"/>
              <a:ext cx="1512000" cy="380480"/>
            </a:xfrm>
            <a:prstGeom prst="rect">
              <a:avLst/>
            </a:prstGeom>
            <a:noFill/>
          </p:spPr>
          <p:txBody>
            <a:bodyPr wrap="square" lIns="36000" tIns="36000" rIns="36000" bIns="36000" rtlCol="0">
              <a:spAutoFit/>
            </a:bodyPr>
            <a:lstStyle>
              <a:defPPr>
                <a:defRPr lang="fi-FI"/>
              </a:defPPr>
              <a:lvl1pPr defTabSz="914253" fontAlgn="auto">
                <a:spcBef>
                  <a:spcPts val="0"/>
                </a:spcBef>
                <a:spcAft>
                  <a:spcPts val="0"/>
                </a:spcAft>
                <a:defRPr sz="1000">
                  <a:solidFill>
                    <a:srgbClr val="779346"/>
                  </a:solidFill>
                  <a:latin typeface="Arial"/>
                  <a:cs typeface="+mn-cs"/>
                </a:defRPr>
              </a:lvl1pPr>
            </a:lstStyle>
            <a:p>
              <a:r>
                <a:rPr lang="fi-FI" dirty="0">
                  <a:solidFill>
                    <a:schemeClr val="tx1"/>
                  </a:solidFill>
                </a:rPr>
                <a:t>Osaamisen joustava käyttö</a:t>
              </a:r>
            </a:p>
          </p:txBody>
        </p:sp>
        <p:sp>
          <p:nvSpPr>
            <p:cNvPr id="37" name="TextBox 36"/>
            <p:cNvSpPr txBox="1"/>
            <p:nvPr/>
          </p:nvSpPr>
          <p:spPr>
            <a:xfrm>
              <a:off x="4932040" y="4653136"/>
              <a:ext cx="1512000" cy="534368"/>
            </a:xfrm>
            <a:prstGeom prst="rect">
              <a:avLst/>
            </a:prstGeom>
            <a:noFill/>
          </p:spPr>
          <p:txBody>
            <a:bodyPr wrap="square" lIns="36000" tIns="36000" rIns="36000" bIns="36000" rtlCol="0">
              <a:spAutoFit/>
            </a:bodyPr>
            <a:lstStyle>
              <a:defPPr>
                <a:defRPr lang="fi-FI"/>
              </a:defPPr>
              <a:lvl1pPr defTabSz="914253" fontAlgn="auto">
                <a:spcBef>
                  <a:spcPts val="0"/>
                </a:spcBef>
                <a:spcAft>
                  <a:spcPts val="0"/>
                </a:spcAft>
                <a:defRPr sz="1000">
                  <a:solidFill>
                    <a:srgbClr val="779346"/>
                  </a:solidFill>
                  <a:latin typeface="Arial"/>
                  <a:cs typeface="+mn-cs"/>
                </a:defRPr>
              </a:lvl1pPr>
            </a:lstStyle>
            <a:p>
              <a:r>
                <a:rPr lang="fi-FI" dirty="0">
                  <a:solidFill>
                    <a:schemeClr val="tx1"/>
                  </a:solidFill>
                </a:rPr>
                <a:t>Henkilöstö kokee toiminnan uudistumisen myönteisenä</a:t>
              </a:r>
            </a:p>
          </p:txBody>
        </p:sp>
      </p:grpSp>
      <p:cxnSp>
        <p:nvCxnSpPr>
          <p:cNvPr id="6" name="Elbow Connector 5"/>
          <p:cNvCxnSpPr>
            <a:stCxn id="14" idx="1"/>
            <a:endCxn id="29" idx="1"/>
          </p:cNvCxnSpPr>
          <p:nvPr/>
        </p:nvCxnSpPr>
        <p:spPr>
          <a:xfrm rot="10800000" flipH="1" flipV="1">
            <a:off x="661940" y="3547998"/>
            <a:ext cx="8896" cy="1943449"/>
          </a:xfrm>
          <a:prstGeom prst="bentConnector3">
            <a:avLst>
              <a:gd name="adj1" fmla="val -2569694"/>
            </a:avLst>
          </a:prstGeom>
        </p:spPr>
        <p:style>
          <a:lnRef idx="1">
            <a:schemeClr val="accent1"/>
          </a:lnRef>
          <a:fillRef idx="0">
            <a:schemeClr val="accent1"/>
          </a:fillRef>
          <a:effectRef idx="0">
            <a:schemeClr val="accent1"/>
          </a:effectRef>
          <a:fontRef idx="minor">
            <a:schemeClr val="tx1"/>
          </a:fontRef>
        </p:style>
      </p:cxnSp>
      <p:cxnSp>
        <p:nvCxnSpPr>
          <p:cNvPr id="8" name="Elbow Connector 7"/>
          <p:cNvCxnSpPr>
            <a:stCxn id="35" idx="1"/>
            <a:endCxn id="14" idx="1"/>
          </p:cNvCxnSpPr>
          <p:nvPr/>
        </p:nvCxnSpPr>
        <p:spPr>
          <a:xfrm rot="10800000">
            <a:off x="661940" y="3548000"/>
            <a:ext cx="8896" cy="935337"/>
          </a:xfrm>
          <a:prstGeom prst="bentConnector3">
            <a:avLst>
              <a:gd name="adj1" fmla="val 2669694"/>
            </a:avLst>
          </a:prstGeom>
        </p:spPr>
        <p:style>
          <a:lnRef idx="1">
            <a:schemeClr val="accent1"/>
          </a:lnRef>
          <a:fillRef idx="0">
            <a:schemeClr val="accent1"/>
          </a:fillRef>
          <a:effectRef idx="0">
            <a:schemeClr val="accent1"/>
          </a:effectRef>
          <a:fontRef idx="minor">
            <a:schemeClr val="tx1"/>
          </a:fontRef>
        </p:style>
      </p:cxnSp>
      <p:cxnSp>
        <p:nvCxnSpPr>
          <p:cNvPr id="13" name="Elbow Connector 12"/>
          <p:cNvCxnSpPr>
            <a:stCxn id="33" idx="1"/>
            <a:endCxn id="14" idx="1"/>
          </p:cNvCxnSpPr>
          <p:nvPr/>
        </p:nvCxnSpPr>
        <p:spPr>
          <a:xfrm rot="10800000">
            <a:off x="661940" y="3548000"/>
            <a:ext cx="8896" cy="2422129"/>
          </a:xfrm>
          <a:prstGeom prst="bentConnector3">
            <a:avLst>
              <a:gd name="adj1" fmla="val 2669694"/>
            </a:avLst>
          </a:prstGeom>
        </p:spPr>
        <p:style>
          <a:lnRef idx="1">
            <a:schemeClr val="accent1"/>
          </a:lnRef>
          <a:fillRef idx="0">
            <a:schemeClr val="accent1"/>
          </a:fillRef>
          <a:effectRef idx="0">
            <a:schemeClr val="accent1"/>
          </a:effectRef>
          <a:fontRef idx="minor">
            <a:schemeClr val="tx1"/>
          </a:fontRef>
        </p:style>
      </p:cxnSp>
      <p:cxnSp>
        <p:nvCxnSpPr>
          <p:cNvPr id="17" name="Elbow Connector 16"/>
          <p:cNvCxnSpPr>
            <a:stCxn id="30" idx="1"/>
            <a:endCxn id="14" idx="1"/>
          </p:cNvCxnSpPr>
          <p:nvPr/>
        </p:nvCxnSpPr>
        <p:spPr>
          <a:xfrm rot="10800000">
            <a:off x="661940" y="3548000"/>
            <a:ext cx="8896" cy="2859113"/>
          </a:xfrm>
          <a:prstGeom prst="bentConnector3">
            <a:avLst>
              <a:gd name="adj1" fmla="val 2669694"/>
            </a:avLst>
          </a:prstGeom>
        </p:spPr>
        <p:style>
          <a:lnRef idx="1">
            <a:schemeClr val="accent1"/>
          </a:lnRef>
          <a:fillRef idx="0">
            <a:schemeClr val="accent1"/>
          </a:fillRef>
          <a:effectRef idx="0">
            <a:schemeClr val="accent1"/>
          </a:effectRef>
          <a:fontRef idx="minor">
            <a:schemeClr val="tx1"/>
          </a:fontRef>
        </p:style>
      </p:cxnSp>
      <p:cxnSp>
        <p:nvCxnSpPr>
          <p:cNvPr id="19" name="Elbow Connector 18"/>
          <p:cNvCxnSpPr>
            <a:stCxn id="37" idx="1"/>
            <a:endCxn id="14" idx="1"/>
          </p:cNvCxnSpPr>
          <p:nvPr/>
        </p:nvCxnSpPr>
        <p:spPr>
          <a:xfrm rot="10800000">
            <a:off x="661940" y="3548000"/>
            <a:ext cx="8896" cy="1372321"/>
          </a:xfrm>
          <a:prstGeom prst="bentConnector3">
            <a:avLst>
              <a:gd name="adj1" fmla="val 2669694"/>
            </a:avLst>
          </a:prstGeom>
        </p:spPr>
        <p:style>
          <a:lnRef idx="1">
            <a:schemeClr val="accent1"/>
          </a:lnRef>
          <a:fillRef idx="0">
            <a:schemeClr val="accent1"/>
          </a:fillRef>
          <a:effectRef idx="0">
            <a:schemeClr val="accent1"/>
          </a:effectRef>
          <a:fontRef idx="minor">
            <a:schemeClr val="tx1"/>
          </a:fontRef>
        </p:style>
      </p:cxnSp>
      <p:grpSp>
        <p:nvGrpSpPr>
          <p:cNvPr id="25" name="Group 3"/>
          <p:cNvGrpSpPr>
            <a:grpSpLocks/>
          </p:cNvGrpSpPr>
          <p:nvPr/>
        </p:nvGrpSpPr>
        <p:grpSpPr bwMode="auto">
          <a:xfrm>
            <a:off x="4572000" y="6453336"/>
            <a:ext cx="4327163" cy="216024"/>
            <a:chOff x="3635896" y="4869160"/>
            <a:chExt cx="4326177" cy="216150"/>
          </a:xfrm>
        </p:grpSpPr>
        <p:grpSp>
          <p:nvGrpSpPr>
            <p:cNvPr id="26" name="Group 29"/>
            <p:cNvGrpSpPr>
              <a:grpSpLocks/>
            </p:cNvGrpSpPr>
            <p:nvPr/>
          </p:nvGrpSpPr>
          <p:grpSpPr bwMode="auto">
            <a:xfrm>
              <a:off x="4067599" y="4869160"/>
              <a:ext cx="3894474" cy="216026"/>
              <a:chOff x="597746" y="6263807"/>
              <a:chExt cx="3894603" cy="216150"/>
            </a:xfrm>
          </p:grpSpPr>
          <p:sp>
            <p:nvSpPr>
              <p:cNvPr id="31" name="Rectangle 30"/>
              <p:cNvSpPr/>
              <p:nvPr/>
            </p:nvSpPr>
            <p:spPr>
              <a:xfrm>
                <a:off x="597746" y="6263807"/>
                <a:ext cx="404734" cy="216150"/>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atin typeface="+mj-lt"/>
                </a:endParaRPr>
              </a:p>
            </p:txBody>
          </p:sp>
          <p:sp>
            <p:nvSpPr>
              <p:cNvPr id="32" name="Rectangle 31"/>
              <p:cNvSpPr/>
              <p:nvPr/>
            </p:nvSpPr>
            <p:spPr>
              <a:xfrm>
                <a:off x="2397624" y="6263807"/>
                <a:ext cx="382513" cy="216150"/>
              </a:xfrm>
              <a:prstGeom prst="rect">
                <a:avLst/>
              </a:prstGeom>
              <a:solidFill>
                <a:srgbClr val="B6BF00">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atin typeface="+mj-lt"/>
                </a:endParaRPr>
              </a:p>
            </p:txBody>
          </p:sp>
          <p:sp>
            <p:nvSpPr>
              <p:cNvPr id="34" name="TextBox 33"/>
              <p:cNvSpPr txBox="1"/>
              <p:nvPr/>
            </p:nvSpPr>
            <p:spPr>
              <a:xfrm>
                <a:off x="2757917" y="6263807"/>
                <a:ext cx="1734432" cy="184880"/>
              </a:xfrm>
              <a:prstGeom prst="rect">
                <a:avLst/>
              </a:prstGeom>
              <a:noFill/>
            </p:spPr>
            <p:txBody>
              <a:bodyPr wrap="none">
                <a:spAutoFit/>
              </a:bodyPr>
              <a:lstStyle/>
              <a:p>
                <a:pPr>
                  <a:defRPr/>
                </a:pPr>
                <a:r>
                  <a:rPr lang="fi-FI" sz="600" dirty="0">
                    <a:latin typeface="+mn-lt"/>
                  </a:rPr>
                  <a:t>= </a:t>
                </a:r>
                <a:r>
                  <a:rPr lang="fi-FI" sz="600" dirty="0" smtClean="0">
                    <a:latin typeface="+mn-lt"/>
                  </a:rPr>
                  <a:t>Hanketasolla tarkemmin seurattavat mittarit</a:t>
                </a:r>
                <a:endParaRPr lang="fi-FI" sz="600" dirty="0">
                  <a:latin typeface="+mn-lt"/>
                </a:endParaRPr>
              </a:p>
            </p:txBody>
          </p:sp>
          <p:sp>
            <p:nvSpPr>
              <p:cNvPr id="36" name="TextBox 35"/>
              <p:cNvSpPr txBox="1"/>
              <p:nvPr/>
            </p:nvSpPr>
            <p:spPr>
              <a:xfrm>
                <a:off x="958039" y="6263807"/>
                <a:ext cx="1437937" cy="184880"/>
              </a:xfrm>
              <a:prstGeom prst="rect">
                <a:avLst/>
              </a:prstGeom>
              <a:noFill/>
            </p:spPr>
            <p:txBody>
              <a:bodyPr wrap="none">
                <a:spAutoFit/>
              </a:bodyPr>
              <a:lstStyle/>
              <a:p>
                <a:pPr>
                  <a:defRPr/>
                </a:pPr>
                <a:r>
                  <a:rPr lang="fi-FI" sz="600" dirty="0">
                    <a:latin typeface="+mn-lt"/>
                  </a:rPr>
                  <a:t>= </a:t>
                </a:r>
                <a:r>
                  <a:rPr lang="fi-FI" sz="600" dirty="0" smtClean="0">
                    <a:latin typeface="+mn-lt"/>
                  </a:rPr>
                  <a:t>Ohjelmatasolla seurattavat mittarit </a:t>
                </a:r>
                <a:endParaRPr lang="fi-FI" sz="600" dirty="0">
                  <a:latin typeface="+mn-lt"/>
                </a:endParaRPr>
              </a:p>
            </p:txBody>
          </p:sp>
        </p:grpSp>
        <p:sp>
          <p:nvSpPr>
            <p:cNvPr id="27" name="Rectangle 26"/>
            <p:cNvSpPr/>
            <p:nvPr/>
          </p:nvSpPr>
          <p:spPr>
            <a:xfrm>
              <a:off x="3635896" y="4869160"/>
              <a:ext cx="4247503" cy="216150"/>
            </a:xfrm>
            <a:prstGeom prst="rect">
              <a:avLst/>
            </a:prstGeom>
            <a:no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fi-FI" sz="600" dirty="0">
                  <a:solidFill>
                    <a:schemeClr val="tx1"/>
                  </a:solidFill>
                </a:rPr>
                <a:t>Selite</a:t>
              </a:r>
              <a:r>
                <a:rPr lang="fi-FI" sz="600" dirty="0">
                  <a:solidFill>
                    <a:schemeClr val="tx1"/>
                  </a:solidFill>
                  <a:latin typeface="+mj-lt"/>
                </a:rPr>
                <a:t>:</a:t>
              </a:r>
            </a:p>
          </p:txBody>
        </p:sp>
      </p:grpSp>
      <p:sp>
        <p:nvSpPr>
          <p:cNvPr id="39" name="Kuvatekstisuorakulmio 38"/>
          <p:cNvSpPr/>
          <p:nvPr/>
        </p:nvSpPr>
        <p:spPr>
          <a:xfrm>
            <a:off x="4716016" y="6525344"/>
            <a:ext cx="4608512" cy="332656"/>
          </a:xfrm>
          <a:prstGeom prst="wedgeRectCallout">
            <a:avLst>
              <a:gd name="adj1" fmla="val 27117"/>
              <a:gd name="adj2" fmla="val -10796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000" dirty="0" smtClean="0"/>
              <a:t>Sähköiset järjestelmät ja palvelut tukevat hyvin oman työni </a:t>
            </a:r>
            <a:r>
              <a:rPr lang="fi-FI" sz="1000" dirty="0" err="1" smtClean="0"/>
              <a:t>suor</a:t>
            </a:r>
            <a:r>
              <a:rPr lang="fi-FI" sz="1000" dirty="0" smtClean="0"/>
              <a:t> </a:t>
            </a:r>
            <a:r>
              <a:rPr lang="fi-FI" sz="1000" dirty="0" err="1" smtClean="0"/>
              <a:t>ittamista</a:t>
            </a:r>
            <a:r>
              <a:rPr lang="fi-FI" sz="1000" dirty="0" smtClean="0"/>
              <a:t> (</a:t>
            </a:r>
            <a:r>
              <a:rPr lang="fi-FI" sz="1000" dirty="0" err="1" smtClean="0"/>
              <a:t>kylläSähköiset</a:t>
            </a:r>
            <a:r>
              <a:rPr lang="fi-FI" sz="1000" dirty="0" smtClean="0"/>
              <a:t> järjestelmät ja palvelut tukevat hyvin oman työni </a:t>
            </a:r>
            <a:r>
              <a:rPr lang="fi-FI" sz="1000" dirty="0" err="1" smtClean="0"/>
              <a:t>suor</a:t>
            </a:r>
            <a:r>
              <a:rPr lang="fi-FI" sz="1000" dirty="0" smtClean="0"/>
              <a:t> /ei)</a:t>
            </a:r>
            <a:endParaRPr lang="fi-FI" sz="1000" dirty="0"/>
          </a:p>
        </p:txBody>
      </p:sp>
      <p:sp>
        <p:nvSpPr>
          <p:cNvPr id="40" name="Kuvatekstisuorakulmio 39"/>
          <p:cNvSpPr/>
          <p:nvPr/>
        </p:nvSpPr>
        <p:spPr>
          <a:xfrm>
            <a:off x="3131840" y="5157192"/>
            <a:ext cx="4608512" cy="332656"/>
          </a:xfrm>
          <a:prstGeom prst="wedgeRectCallout">
            <a:avLst>
              <a:gd name="adj1" fmla="val 53986"/>
              <a:gd name="adj2" fmla="val 144004"/>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000" dirty="0" smtClean="0"/>
              <a:t>Uusien toimintatapojen, palveluiden ja järjestelmien käyttöönottoa tuetaan tarkoituksen mukaisilla koulutuksilla ja tuella</a:t>
            </a:r>
            <a:endParaRPr lang="fi-FI" sz="1000" dirty="0"/>
          </a:p>
        </p:txBody>
      </p:sp>
      <p:sp>
        <p:nvSpPr>
          <p:cNvPr id="41" name="Kuvatekstisuorakulmio 40"/>
          <p:cNvSpPr/>
          <p:nvPr/>
        </p:nvSpPr>
        <p:spPr>
          <a:xfrm>
            <a:off x="0" y="3573016"/>
            <a:ext cx="3995936" cy="288032"/>
          </a:xfrm>
          <a:prstGeom prst="wedgeRectCallout">
            <a:avLst>
              <a:gd name="adj1" fmla="val 51581"/>
              <a:gd name="adj2" fmla="val 7572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000" b="1" dirty="0" smtClean="0"/>
              <a:t>Motivaatio ja työn imu (MTI) indeksi</a:t>
            </a:r>
            <a:endParaRPr lang="fi-FI" sz="1000" dirty="0"/>
          </a:p>
        </p:txBody>
      </p:sp>
      <p:sp>
        <p:nvSpPr>
          <p:cNvPr id="42" name="Kuvatekstisuorakulmio 41"/>
          <p:cNvSpPr/>
          <p:nvPr/>
        </p:nvSpPr>
        <p:spPr>
          <a:xfrm>
            <a:off x="0" y="4005064"/>
            <a:ext cx="3744416" cy="288032"/>
          </a:xfrm>
          <a:prstGeom prst="wedgeRectCallout">
            <a:avLst>
              <a:gd name="adj1" fmla="val 56165"/>
              <a:gd name="adj2" fmla="val 22784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000" dirty="0" smtClean="0"/>
              <a:t>Miten tämänhetkinen osaamisesi vastaa nykyisiä työtehtäviäsi?</a:t>
            </a:r>
            <a:endParaRPr lang="fi-FI" sz="1000" dirty="0"/>
          </a:p>
        </p:txBody>
      </p:sp>
      <p:sp>
        <p:nvSpPr>
          <p:cNvPr id="38" name="Kuvatekstisuorakulmio 37"/>
          <p:cNvSpPr/>
          <p:nvPr/>
        </p:nvSpPr>
        <p:spPr>
          <a:xfrm>
            <a:off x="0" y="4437112"/>
            <a:ext cx="3744416" cy="288032"/>
          </a:xfrm>
          <a:prstGeom prst="wedgeRectCallout">
            <a:avLst>
              <a:gd name="adj1" fmla="val 56419"/>
              <a:gd name="adj2" fmla="val 16832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000" b="1" dirty="0" smtClean="0"/>
              <a:t>Työn sisältö ja haasteellisuus</a:t>
            </a:r>
            <a:r>
              <a:rPr lang="fi-FI" sz="1000" dirty="0" smtClean="0"/>
              <a:t> (yhteensä 2.1.,2.2,2.3,2.4)</a:t>
            </a:r>
            <a:endParaRPr lang="fi-FI" sz="1000" dirty="0"/>
          </a:p>
        </p:txBody>
      </p:sp>
    </p:spTree>
    <p:extLst>
      <p:ext uri="{BB962C8B-B14F-4D97-AF65-F5344CB8AC3E}">
        <p14:creationId xmlns:p14="http://schemas.microsoft.com/office/powerpoint/2010/main" xmlns="" val="209074077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 name="Object 20" hidden="1"/>
          <p:cNvGraphicFramePr>
            <a:graphicFrameLocks noChangeAspect="1"/>
          </p:cNvGraphicFramePr>
          <p:nvPr>
            <p:extLst/>
          </p:nvPr>
        </p:nvGraphicFramePr>
        <p:xfrm>
          <a:off x="1588" y="1588"/>
          <a:ext cx="1587" cy="1587"/>
        </p:xfrm>
        <a:graphic>
          <a:graphicData uri="http://schemas.openxmlformats.org/presentationml/2006/ole">
            <p:oleObj spid="_x0000_s7205" name="think-cell Slide" r:id="rId4" imgW="360" imgH="360" progId="">
              <p:embed/>
            </p:oleObj>
          </a:graphicData>
        </a:graphic>
      </p:graphicFrame>
      <p:grpSp>
        <p:nvGrpSpPr>
          <p:cNvPr id="16" name="Group 15"/>
          <p:cNvGrpSpPr/>
          <p:nvPr/>
        </p:nvGrpSpPr>
        <p:grpSpPr>
          <a:xfrm>
            <a:off x="4563747" y="2204815"/>
            <a:ext cx="4242093" cy="1685184"/>
            <a:chOff x="4563747" y="2204815"/>
            <a:chExt cx="4242093" cy="1685184"/>
          </a:xfrm>
        </p:grpSpPr>
        <p:sp>
          <p:nvSpPr>
            <p:cNvPr id="15" name="Rounded Rectangle 14"/>
            <p:cNvSpPr/>
            <p:nvPr/>
          </p:nvSpPr>
          <p:spPr>
            <a:xfrm>
              <a:off x="6984352" y="3204199"/>
              <a:ext cx="756000" cy="685800"/>
            </a:xfrm>
            <a:prstGeom prst="roundRect">
              <a:avLst/>
            </a:prstGeom>
            <a:no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defTabSz="914253" fontAlgn="auto">
                <a:spcBef>
                  <a:spcPts val="0"/>
                </a:spcBef>
                <a:spcAft>
                  <a:spcPts val="0"/>
                </a:spcAft>
              </a:pPr>
              <a:r>
                <a:rPr lang="fi-FI" sz="900" b="1" dirty="0" smtClean="0">
                  <a:solidFill>
                    <a:srgbClr val="003883"/>
                  </a:solidFill>
                </a:rPr>
                <a:t>Palvelu-tarpeiden ennakointi</a:t>
              </a:r>
              <a:endParaRPr lang="fi-FI" sz="900" b="1" dirty="0">
                <a:solidFill>
                  <a:srgbClr val="003883"/>
                </a:solidFill>
              </a:endParaRPr>
            </a:p>
          </p:txBody>
        </p:sp>
        <p:sp>
          <p:nvSpPr>
            <p:cNvPr id="56" name="Rounded Rectangle 55"/>
            <p:cNvSpPr/>
            <p:nvPr/>
          </p:nvSpPr>
          <p:spPr>
            <a:xfrm>
              <a:off x="6732240" y="2874203"/>
              <a:ext cx="2073600" cy="255600"/>
            </a:xfrm>
            <a:prstGeom prst="round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defTabSz="914253" fontAlgn="auto">
                <a:spcBef>
                  <a:spcPts val="0"/>
                </a:spcBef>
                <a:spcAft>
                  <a:spcPts val="0"/>
                </a:spcAft>
              </a:pPr>
              <a:r>
                <a:rPr lang="fi-FI" sz="1400" b="1" dirty="0" smtClean="0">
                  <a:solidFill>
                    <a:srgbClr val="FFFFFF"/>
                  </a:solidFill>
                </a:rPr>
                <a:t>Asiakkaat</a:t>
              </a:r>
              <a:endParaRPr lang="fi-FI" sz="1000" dirty="0">
                <a:solidFill>
                  <a:srgbClr val="FFFFFF"/>
                </a:solidFill>
              </a:endParaRPr>
            </a:p>
          </p:txBody>
        </p:sp>
        <p:sp>
          <p:nvSpPr>
            <p:cNvPr id="57" name="Rounded Rectangle 56"/>
            <p:cNvSpPr/>
            <p:nvPr/>
          </p:nvSpPr>
          <p:spPr>
            <a:xfrm>
              <a:off x="7848456" y="3204199"/>
              <a:ext cx="756000" cy="685800"/>
            </a:xfrm>
            <a:prstGeom prst="roundRect">
              <a:avLst/>
            </a:prstGeom>
            <a:no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defTabSz="914253" fontAlgn="auto">
                <a:spcBef>
                  <a:spcPts val="0"/>
                </a:spcBef>
                <a:spcAft>
                  <a:spcPts val="0"/>
                </a:spcAft>
              </a:pPr>
              <a:r>
                <a:rPr lang="fi-FI" sz="900" b="1" dirty="0" smtClean="0">
                  <a:solidFill>
                    <a:srgbClr val="003883"/>
                  </a:solidFill>
                </a:rPr>
                <a:t>Asioinnin sujuvuus</a:t>
              </a:r>
              <a:endParaRPr lang="fi-FI" sz="900" b="1" dirty="0">
                <a:solidFill>
                  <a:srgbClr val="003883"/>
                </a:solidFill>
              </a:endParaRPr>
            </a:p>
          </p:txBody>
        </p:sp>
        <p:cxnSp>
          <p:nvCxnSpPr>
            <p:cNvPr id="71" name="Elbow Connector 70"/>
            <p:cNvCxnSpPr>
              <a:stCxn id="11" idx="2"/>
              <a:endCxn id="56" idx="0"/>
            </p:cNvCxnSpPr>
            <p:nvPr/>
          </p:nvCxnSpPr>
          <p:spPr>
            <a:xfrm rot="16200000" flipH="1">
              <a:off x="5831700" y="936862"/>
              <a:ext cx="669387" cy="3205293"/>
            </a:xfrm>
            <a:prstGeom prst="bentConnector3">
              <a:avLst>
                <a:gd name="adj1" fmla="val 50000"/>
              </a:avLst>
            </a:prstGeom>
          </p:spPr>
          <p:style>
            <a:lnRef idx="1">
              <a:schemeClr val="accent1"/>
            </a:lnRef>
            <a:fillRef idx="0">
              <a:schemeClr val="accent1"/>
            </a:fillRef>
            <a:effectRef idx="0">
              <a:schemeClr val="accent1"/>
            </a:effectRef>
            <a:fontRef idx="minor">
              <a:schemeClr val="tx1"/>
            </a:fontRef>
          </p:style>
        </p:cxnSp>
      </p:grpSp>
      <p:grpSp>
        <p:nvGrpSpPr>
          <p:cNvPr id="10" name="Group 9"/>
          <p:cNvGrpSpPr/>
          <p:nvPr/>
        </p:nvGrpSpPr>
        <p:grpSpPr>
          <a:xfrm>
            <a:off x="323849" y="1988816"/>
            <a:ext cx="8496623" cy="576088"/>
            <a:chOff x="323849" y="1988816"/>
            <a:chExt cx="8496623" cy="576088"/>
          </a:xfrm>
        </p:grpSpPr>
        <p:sp>
          <p:nvSpPr>
            <p:cNvPr id="82" name="Rectangle 81"/>
            <p:cNvSpPr/>
            <p:nvPr/>
          </p:nvSpPr>
          <p:spPr>
            <a:xfrm>
              <a:off x="323849" y="2390040"/>
              <a:ext cx="8496623" cy="174864"/>
            </a:xfrm>
            <a:prstGeom prst="rect">
              <a:avLst/>
            </a:prstGeom>
            <a:solidFill>
              <a:schemeClr val="accent4"/>
            </a:solidFill>
            <a:ln w="12700">
              <a:noFill/>
              <a:prstDash val="lgDash"/>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defTabSz="914253" fontAlgn="auto">
                <a:spcBef>
                  <a:spcPts val="0"/>
                </a:spcBef>
                <a:spcAft>
                  <a:spcPts val="0"/>
                </a:spcAft>
              </a:pPr>
              <a:r>
                <a:rPr lang="fi-FI" sz="1100" b="1" dirty="0" smtClean="0">
                  <a:solidFill>
                    <a:srgbClr val="FFFFFF"/>
                  </a:solidFill>
                </a:rPr>
                <a:t>Strategiset tavoitteet</a:t>
              </a:r>
              <a:endParaRPr lang="fi-FI" sz="1100" b="1" dirty="0">
                <a:solidFill>
                  <a:srgbClr val="FFFFFF"/>
                </a:solidFill>
              </a:endParaRPr>
            </a:p>
          </p:txBody>
        </p:sp>
        <p:cxnSp>
          <p:nvCxnSpPr>
            <p:cNvPr id="9" name="Straight Connector 8"/>
            <p:cNvCxnSpPr>
              <a:endCxn id="82" idx="0"/>
            </p:cNvCxnSpPr>
            <p:nvPr/>
          </p:nvCxnSpPr>
          <p:spPr>
            <a:xfrm>
              <a:off x="4572161" y="1988816"/>
              <a:ext cx="0" cy="401224"/>
            </a:xfrm>
            <a:prstGeom prst="line">
              <a:avLst/>
            </a:prstGeom>
          </p:spPr>
          <p:style>
            <a:lnRef idx="1">
              <a:schemeClr val="accent1"/>
            </a:lnRef>
            <a:fillRef idx="0">
              <a:schemeClr val="accent1"/>
            </a:fillRef>
            <a:effectRef idx="0">
              <a:schemeClr val="accent1"/>
            </a:effectRef>
            <a:fontRef idx="minor">
              <a:schemeClr val="tx1"/>
            </a:fontRef>
          </p:style>
        </p:cxnSp>
      </p:grpSp>
      <p:sp>
        <p:nvSpPr>
          <p:cNvPr id="11" name="Rounded Rectangle 10"/>
          <p:cNvSpPr/>
          <p:nvPr/>
        </p:nvSpPr>
        <p:spPr>
          <a:xfrm>
            <a:off x="323849" y="1772816"/>
            <a:ext cx="8479795" cy="432000"/>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914253" fontAlgn="auto">
              <a:spcBef>
                <a:spcPts val="0"/>
              </a:spcBef>
              <a:spcAft>
                <a:spcPts val="0"/>
              </a:spcAft>
            </a:pPr>
            <a:r>
              <a:rPr lang="fi-FI" sz="1200" b="1" dirty="0" smtClean="0">
                <a:solidFill>
                  <a:srgbClr val="FFFFFF"/>
                </a:solidFill>
              </a:rPr>
              <a:t>ELY-keskuksen toiminta-ajatus:</a:t>
            </a:r>
          </a:p>
          <a:p>
            <a:pPr algn="ctr" defTabSz="914253" fontAlgn="auto">
              <a:spcBef>
                <a:spcPts val="0"/>
              </a:spcBef>
              <a:spcAft>
                <a:spcPts val="0"/>
              </a:spcAft>
            </a:pPr>
            <a:r>
              <a:rPr lang="fi-FI" sz="1000" dirty="0" smtClean="0">
                <a:solidFill>
                  <a:srgbClr val="FFFFFF"/>
                </a:solidFill>
              </a:rPr>
              <a:t>ELY-keskus kasvattaa alueen elinvoimaisuutta ja elinkeinoelämän menestymistä sekä edistää väestön hyvinvointia omalla alueellaan.</a:t>
            </a:r>
            <a:endParaRPr lang="fi-FI" sz="1000" dirty="0">
              <a:solidFill>
                <a:srgbClr val="FFFFFF"/>
              </a:solidFill>
            </a:endParaRPr>
          </a:p>
        </p:txBody>
      </p:sp>
      <p:sp>
        <p:nvSpPr>
          <p:cNvPr id="72" name="Rectangle 71"/>
          <p:cNvSpPr/>
          <p:nvPr/>
        </p:nvSpPr>
        <p:spPr>
          <a:xfrm>
            <a:off x="6732240" y="3925952"/>
            <a:ext cx="2015454" cy="295136"/>
          </a:xfrm>
          <a:prstGeom prst="rect">
            <a:avLst/>
          </a:prstGeom>
          <a:solidFill>
            <a:schemeClr val="tx2">
              <a:lumMod val="75000"/>
            </a:schemeClr>
          </a:solidFill>
          <a:ln w="12700">
            <a:noFill/>
            <a:prstDash val="lgDash"/>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defTabSz="914253" fontAlgn="auto">
              <a:spcBef>
                <a:spcPts val="0"/>
              </a:spcBef>
              <a:spcAft>
                <a:spcPts val="0"/>
              </a:spcAft>
            </a:pPr>
            <a:r>
              <a:rPr lang="fi-FI" sz="1000" b="1" dirty="0" smtClean="0">
                <a:solidFill>
                  <a:srgbClr val="FFFFFF"/>
                </a:solidFill>
              </a:rPr>
              <a:t>Kriittiset menestystekijät, joita hankkeilla tuetaan</a:t>
            </a:r>
            <a:endParaRPr lang="fi-FI" sz="1000" b="1" dirty="0">
              <a:solidFill>
                <a:srgbClr val="FFFFFF"/>
              </a:solidFill>
            </a:endParaRPr>
          </a:p>
        </p:txBody>
      </p:sp>
      <p:graphicFrame>
        <p:nvGraphicFramePr>
          <p:cNvPr id="78" name="Table 77"/>
          <p:cNvGraphicFramePr>
            <a:graphicFrameLocks noGrp="1"/>
          </p:cNvGraphicFramePr>
          <p:nvPr>
            <p:extLst>
              <p:ext uri="{D42A27DB-BD31-4B8C-83A1-F6EECF244321}">
                <p14:modId xmlns:p14="http://schemas.microsoft.com/office/powerpoint/2010/main" xmlns="" val="2356945939"/>
              </p:ext>
            </p:extLst>
          </p:nvPr>
        </p:nvGraphicFramePr>
        <p:xfrm>
          <a:off x="323528" y="2852937"/>
          <a:ext cx="6048001" cy="2776796"/>
        </p:xfrm>
        <a:graphic>
          <a:graphicData uri="http://schemas.openxmlformats.org/drawingml/2006/table">
            <a:tbl>
              <a:tblPr firstRow="1" bandRow="1">
                <a:tableStyleId>{5C22544A-7EE6-4342-B048-85BDC9FD1C3A}</a:tableStyleId>
              </a:tblPr>
              <a:tblGrid>
                <a:gridCol w="1269197"/>
                <a:gridCol w="2174191"/>
                <a:gridCol w="662190"/>
                <a:gridCol w="1286615"/>
                <a:gridCol w="655808"/>
              </a:tblGrid>
              <a:tr h="304492">
                <a:tc>
                  <a:txBody>
                    <a:bodyPr/>
                    <a:lstStyle/>
                    <a:p>
                      <a:pPr algn="ctr" fontAlgn="b"/>
                      <a:r>
                        <a:rPr lang="fi-FI" sz="1050" b="1" i="0" u="none" strike="noStrike" dirty="0" smtClean="0">
                          <a:solidFill>
                            <a:srgbClr val="FFFFFF"/>
                          </a:solidFill>
                          <a:effectLst/>
                          <a:latin typeface="Arial" panose="020B0604020202020204" pitchFamily="34" charset="0"/>
                        </a:rPr>
                        <a:t>Menestystekijä</a:t>
                      </a:r>
                      <a:endParaRPr lang="fi-FI" sz="1050" b="1" i="0" u="none" strike="noStrike" dirty="0">
                        <a:solidFill>
                          <a:srgbClr val="FFFFFF"/>
                        </a:solidFill>
                        <a:effectLst/>
                        <a:latin typeface="Arial" panose="020B0604020202020204" pitchFamily="34" charset="0"/>
                      </a:endParaRPr>
                    </a:p>
                  </a:txBody>
                  <a:tcPr marL="0" marR="0" marT="0" marB="0" anchor="ctr"/>
                </a:tc>
                <a:tc>
                  <a:txBody>
                    <a:bodyPr/>
                    <a:lstStyle/>
                    <a:p>
                      <a:pPr algn="ctr" fontAlgn="b"/>
                      <a:r>
                        <a:rPr lang="fi-FI" sz="1050" b="1" i="0" u="none" strike="noStrike" dirty="0">
                          <a:solidFill>
                            <a:srgbClr val="FFFFFF"/>
                          </a:solidFill>
                          <a:effectLst/>
                          <a:latin typeface="Arial" panose="020B0604020202020204" pitchFamily="34" charset="0"/>
                        </a:rPr>
                        <a:t>Mittarin kuvaus ja määritelmät</a:t>
                      </a:r>
                    </a:p>
                  </a:txBody>
                  <a:tcPr marL="0" marR="0" marT="0" marB="0" anchor="ctr"/>
                </a:tc>
                <a:tc>
                  <a:txBody>
                    <a:bodyPr/>
                    <a:lstStyle/>
                    <a:p>
                      <a:pPr algn="ctr" fontAlgn="b"/>
                      <a:r>
                        <a:rPr lang="fi-FI" sz="1050" b="1" i="0" u="none" strike="noStrike" dirty="0">
                          <a:solidFill>
                            <a:srgbClr val="FFFFFF"/>
                          </a:solidFill>
                          <a:effectLst/>
                          <a:latin typeface="Arial" panose="020B0604020202020204" pitchFamily="34" charset="0"/>
                        </a:rPr>
                        <a:t>Mittarin muoto</a:t>
                      </a:r>
                    </a:p>
                  </a:txBody>
                  <a:tcPr marL="0" marR="0" marT="0" marB="0" anchor="ctr"/>
                </a:tc>
                <a:tc>
                  <a:txBody>
                    <a:bodyPr/>
                    <a:lstStyle/>
                    <a:p>
                      <a:pPr algn="ctr" fontAlgn="b"/>
                      <a:r>
                        <a:rPr lang="fi-FI" sz="1050" b="1" i="0" u="none" strike="noStrike" dirty="0">
                          <a:solidFill>
                            <a:srgbClr val="FFFFFF"/>
                          </a:solidFill>
                          <a:effectLst/>
                          <a:latin typeface="Arial" panose="020B0604020202020204" pitchFamily="34" charset="0"/>
                        </a:rPr>
                        <a:t>Tietolähde</a:t>
                      </a:r>
                    </a:p>
                  </a:txBody>
                  <a:tcPr marL="0" marR="0" marT="0" marB="0" anchor="ctr"/>
                </a:tc>
                <a:tc>
                  <a:txBody>
                    <a:bodyPr/>
                    <a:lstStyle/>
                    <a:p>
                      <a:pPr algn="ctr" fontAlgn="b"/>
                      <a:r>
                        <a:rPr lang="fi-FI" sz="1050" b="1" i="0" u="none" strike="noStrike" dirty="0" smtClean="0">
                          <a:solidFill>
                            <a:srgbClr val="FFFFFF"/>
                          </a:solidFill>
                          <a:effectLst/>
                          <a:latin typeface="Arial" panose="020B0604020202020204" pitchFamily="34" charset="0"/>
                        </a:rPr>
                        <a:t>Tieto saatavilla</a:t>
                      </a:r>
                      <a:endParaRPr lang="fi-FI" sz="1050" b="1" i="0" u="none" strike="noStrike" dirty="0">
                        <a:solidFill>
                          <a:srgbClr val="FFFFFF"/>
                        </a:solidFill>
                        <a:effectLst/>
                        <a:latin typeface="Arial" panose="020B0604020202020204" pitchFamily="34" charset="0"/>
                      </a:endParaRPr>
                    </a:p>
                  </a:txBody>
                  <a:tcPr marL="0" marR="0" marT="0" marB="0" anchor="ctr"/>
                </a:tc>
              </a:tr>
              <a:tr h="281564">
                <a:tc rowSpan="2">
                  <a:txBody>
                    <a:bodyPr/>
                    <a:lstStyle/>
                    <a:p>
                      <a:pPr marL="0" algn="l" defTabSz="914253" rtl="0" eaLnBrk="1" fontAlgn="ctr" latinLnBrk="0" hangingPunct="1"/>
                      <a:r>
                        <a:rPr lang="fi-FI" sz="800" b="0" i="0" u="none" strike="noStrike" kern="1200" baseline="0" dirty="0" smtClean="0">
                          <a:solidFill>
                            <a:srgbClr val="4D4B39"/>
                          </a:solidFill>
                          <a:effectLst/>
                          <a:latin typeface="Arial" panose="020B0604020202020204" pitchFamily="34" charset="0"/>
                          <a:ea typeface="+mn-ea"/>
                          <a:cs typeface="+mn-cs"/>
                        </a:rPr>
                        <a:t>Yhtenäinen asiakasrajapinta</a:t>
                      </a:r>
                    </a:p>
                  </a:txBody>
                  <a:tcPr marL="72000" marR="0" marT="0" marB="0" anchor="ctr">
                    <a:solidFill>
                      <a:schemeClr val="bg1">
                        <a:lumMod val="95000"/>
                      </a:schemeClr>
                    </a:solidFill>
                  </a:tcPr>
                </a:tc>
                <a:tc>
                  <a:txBody>
                    <a:bodyPr/>
                    <a:lstStyle/>
                    <a:p>
                      <a:pPr marL="0" algn="l" defTabSz="914253" rtl="0" eaLnBrk="1" fontAlgn="ctr" latinLnBrk="0" hangingPunct="1"/>
                      <a:r>
                        <a:rPr lang="fi-FI" sz="800" b="0" i="0" u="none" strike="noStrike" kern="1200" baseline="0" dirty="0" smtClean="0">
                          <a:solidFill>
                            <a:srgbClr val="4D4B39"/>
                          </a:solidFill>
                          <a:effectLst/>
                          <a:latin typeface="Arial" panose="020B0604020202020204" pitchFamily="34" charset="0"/>
                          <a:ea typeface="+mn-ea"/>
                          <a:cs typeface="+mn-cs"/>
                        </a:rPr>
                        <a:t>Asiakkaat löytävät ELY-keskusten palvelut Yritys-Suomen ja muiden palvelukanavien kautta</a:t>
                      </a:r>
                      <a:endParaRPr lang="fi-FI" sz="800" b="0" i="0" u="none" strike="noStrike" kern="1200" baseline="0" dirty="0">
                        <a:solidFill>
                          <a:srgbClr val="4D4B39"/>
                        </a:solidFill>
                        <a:effectLst/>
                        <a:latin typeface="Arial" panose="020B0604020202020204" pitchFamily="34" charset="0"/>
                        <a:ea typeface="+mn-ea"/>
                        <a:cs typeface="+mn-cs"/>
                      </a:endParaRPr>
                    </a:p>
                  </a:txBody>
                  <a:tcPr marL="72000" marR="0" marT="0" marB="0" anchor="ctr">
                    <a:solidFill>
                      <a:srgbClr val="B6BF00">
                        <a:alpha val="60000"/>
                      </a:srgbClr>
                    </a:solidFill>
                  </a:tcPr>
                </a:tc>
                <a:tc>
                  <a:txBody>
                    <a:bodyPr/>
                    <a:lstStyle/>
                    <a:p>
                      <a:pPr marL="0" algn="l" defTabSz="914253" rtl="0" eaLnBrk="1" fontAlgn="ctr" latinLnBrk="0" hangingPunct="1"/>
                      <a:r>
                        <a:rPr lang="fi-FI" sz="800" b="0" i="0" u="none" strike="noStrike" kern="1200" baseline="0" dirty="0">
                          <a:solidFill>
                            <a:srgbClr val="4D4B39"/>
                          </a:solidFill>
                          <a:effectLst/>
                          <a:latin typeface="Arial" panose="020B0604020202020204" pitchFamily="34" charset="0"/>
                          <a:ea typeface="+mn-ea"/>
                          <a:cs typeface="+mn-cs"/>
                        </a:rPr>
                        <a:t>Asteikko</a:t>
                      </a:r>
                    </a:p>
                  </a:txBody>
                  <a:tcPr marL="72000" marR="0" marT="0" marB="0" anchor="ctr">
                    <a:solidFill>
                      <a:srgbClr val="B6BF00">
                        <a:alpha val="60000"/>
                      </a:srgbClr>
                    </a:solidFill>
                  </a:tcPr>
                </a:tc>
                <a:tc>
                  <a:txBody>
                    <a:bodyPr/>
                    <a:lstStyle/>
                    <a:p>
                      <a:pPr marL="0" algn="l" defTabSz="914253" rtl="0" eaLnBrk="1" fontAlgn="ctr" latinLnBrk="0" hangingPunct="1"/>
                      <a:r>
                        <a:rPr lang="fi-FI" sz="800" b="0" i="0" u="none" strike="noStrike" kern="1200" baseline="0" dirty="0" smtClean="0">
                          <a:solidFill>
                            <a:srgbClr val="4D4B39"/>
                          </a:solidFill>
                          <a:effectLst/>
                          <a:latin typeface="Arial" panose="020B0604020202020204" pitchFamily="34" charset="0"/>
                          <a:ea typeface="+mn-ea"/>
                          <a:cs typeface="+mn-cs"/>
                        </a:rPr>
                        <a:t>Palvelutyytyväisyyskysely (ei kysytä tällä hetkellä)</a:t>
                      </a:r>
                      <a:endParaRPr lang="fi-FI" sz="800" b="0" i="0" u="none" strike="noStrike" kern="1200" baseline="0" dirty="0">
                        <a:solidFill>
                          <a:srgbClr val="4D4B39"/>
                        </a:solidFill>
                        <a:effectLst/>
                        <a:latin typeface="Arial" panose="020B0604020202020204" pitchFamily="34" charset="0"/>
                        <a:ea typeface="+mn-ea"/>
                        <a:cs typeface="+mn-cs"/>
                      </a:endParaRPr>
                    </a:p>
                  </a:txBody>
                  <a:tcPr marL="72000" marR="0" marT="0" marB="0" anchor="ctr">
                    <a:solidFill>
                      <a:srgbClr val="B6BF00">
                        <a:alpha val="60000"/>
                      </a:srgbClr>
                    </a:solidFill>
                  </a:tcPr>
                </a:tc>
                <a:tc>
                  <a:txBody>
                    <a:bodyPr/>
                    <a:lstStyle/>
                    <a:p>
                      <a:pPr algn="l" fontAlgn="ctr"/>
                      <a:endParaRPr lang="fi-FI" sz="800" b="0" i="0" u="none" strike="noStrike" dirty="0">
                        <a:solidFill>
                          <a:srgbClr val="FF0000"/>
                        </a:solidFill>
                        <a:effectLst/>
                        <a:latin typeface="Arial" panose="020B0604020202020204" pitchFamily="34" charset="0"/>
                      </a:endParaRPr>
                    </a:p>
                  </a:txBody>
                  <a:tcPr marL="72000" marR="0" marT="0" marB="0" anchor="ctr">
                    <a:solidFill>
                      <a:srgbClr val="B6BF00">
                        <a:alpha val="60000"/>
                      </a:srgbClr>
                    </a:solidFill>
                  </a:tcPr>
                </a:tc>
              </a:tr>
              <a:tr h="281564">
                <a:tc vMerge="1">
                  <a:txBody>
                    <a:bodyPr/>
                    <a:lstStyle/>
                    <a:p>
                      <a:pPr marL="0" algn="l" defTabSz="914253" rtl="0" eaLnBrk="1" fontAlgn="ctr" latinLnBrk="0" hangingPunct="1"/>
                      <a:endParaRPr lang="fi-FI" sz="800" b="1" i="0" u="none" strike="noStrike" kern="1200" baseline="0" dirty="0" smtClean="0">
                        <a:solidFill>
                          <a:srgbClr val="4D4B39"/>
                        </a:solidFill>
                        <a:effectLst/>
                        <a:latin typeface="Arial" panose="020B0604020202020204" pitchFamily="34" charset="0"/>
                        <a:ea typeface="+mn-ea"/>
                        <a:cs typeface="+mn-cs"/>
                      </a:endParaRPr>
                    </a:p>
                  </a:txBody>
                  <a:tcPr marL="72000" marR="0" marT="0" marB="0" anchor="ctr"/>
                </a:tc>
                <a:tc>
                  <a:txBody>
                    <a:bodyPr/>
                    <a:lstStyle/>
                    <a:p>
                      <a:pPr marL="0" algn="l" defTabSz="914253" rtl="0" eaLnBrk="1" fontAlgn="ctr" latinLnBrk="0" hangingPunct="1"/>
                      <a:r>
                        <a:rPr lang="fi-FI" sz="800" b="0" i="0" u="none" strike="noStrike" kern="1200" baseline="0" dirty="0" smtClean="0">
                          <a:solidFill>
                            <a:srgbClr val="4D4B39"/>
                          </a:solidFill>
                          <a:effectLst/>
                          <a:latin typeface="Arial" panose="020B0604020202020204" pitchFamily="34" charset="0"/>
                          <a:ea typeface="+mn-ea"/>
                          <a:cs typeface="+mn-cs"/>
                        </a:rPr>
                        <a:t>Yhteisen </a:t>
                      </a:r>
                      <a:r>
                        <a:rPr lang="fi-FI" sz="800" b="0" i="0" u="none" strike="noStrike" kern="1200" baseline="0" dirty="0" err="1" smtClean="0">
                          <a:solidFill>
                            <a:srgbClr val="4D4B39"/>
                          </a:solidFill>
                          <a:effectLst/>
                          <a:latin typeface="Arial" panose="020B0604020202020204" pitchFamily="34" charset="0"/>
                          <a:ea typeface="+mn-ea"/>
                          <a:cs typeface="+mn-cs"/>
                        </a:rPr>
                        <a:t>asiakkuudenhallintajärjestelmän</a:t>
                      </a:r>
                      <a:r>
                        <a:rPr lang="fi-FI" sz="800" b="0" i="0" u="none" strike="noStrike" kern="1200" baseline="0" dirty="0" smtClean="0">
                          <a:solidFill>
                            <a:srgbClr val="4D4B39"/>
                          </a:solidFill>
                          <a:effectLst/>
                          <a:latin typeface="Arial" panose="020B0604020202020204" pitchFamily="34" charset="0"/>
                          <a:ea typeface="+mn-ea"/>
                          <a:cs typeface="+mn-cs"/>
                        </a:rPr>
                        <a:t> käyttöaste</a:t>
                      </a:r>
                      <a:endParaRPr lang="fi-FI" sz="800" b="0" i="0" u="none" strike="noStrike" kern="1200" baseline="0" dirty="0">
                        <a:solidFill>
                          <a:srgbClr val="4D4B39"/>
                        </a:solidFill>
                        <a:effectLst/>
                        <a:latin typeface="Arial" panose="020B0604020202020204" pitchFamily="34" charset="0"/>
                        <a:ea typeface="+mn-ea"/>
                        <a:cs typeface="+mn-cs"/>
                      </a:endParaRPr>
                    </a:p>
                  </a:txBody>
                  <a:tcPr marL="72000" marR="0" marT="0" marB="0" anchor="ctr">
                    <a:solidFill>
                      <a:srgbClr val="B6BF00">
                        <a:alpha val="60000"/>
                      </a:srgbClr>
                    </a:solidFill>
                  </a:tcPr>
                </a:tc>
                <a:tc>
                  <a:txBody>
                    <a:bodyPr/>
                    <a:lstStyle/>
                    <a:p>
                      <a:pPr marL="0" algn="l" defTabSz="914253" rtl="0" eaLnBrk="1" fontAlgn="ctr" latinLnBrk="0" hangingPunct="1"/>
                      <a:r>
                        <a:rPr lang="fi-FI" sz="800" b="0" i="0" u="none" strike="noStrike" kern="1200" baseline="0" dirty="0" smtClean="0">
                          <a:solidFill>
                            <a:srgbClr val="4D4B39"/>
                          </a:solidFill>
                          <a:effectLst/>
                          <a:latin typeface="Arial" panose="020B0604020202020204" pitchFamily="34" charset="0"/>
                          <a:ea typeface="+mn-ea"/>
                          <a:cs typeface="+mn-cs"/>
                        </a:rPr>
                        <a:t>Aktiivisten käyttäjien lukumäärä</a:t>
                      </a:r>
                      <a:endParaRPr lang="fi-FI" sz="800" b="0" i="0" u="none" strike="noStrike" kern="1200" baseline="0" dirty="0">
                        <a:solidFill>
                          <a:srgbClr val="4D4B39"/>
                        </a:solidFill>
                        <a:effectLst/>
                        <a:latin typeface="Arial" panose="020B0604020202020204" pitchFamily="34" charset="0"/>
                        <a:ea typeface="+mn-ea"/>
                        <a:cs typeface="+mn-cs"/>
                      </a:endParaRPr>
                    </a:p>
                  </a:txBody>
                  <a:tcPr marL="72000" marR="0" marT="0" marB="0" anchor="ctr">
                    <a:solidFill>
                      <a:srgbClr val="B6BF00">
                        <a:alpha val="60000"/>
                      </a:srgbClr>
                    </a:solidFill>
                  </a:tcPr>
                </a:tc>
                <a:tc>
                  <a:txBody>
                    <a:bodyPr/>
                    <a:lstStyle/>
                    <a:p>
                      <a:pPr marL="0" algn="l" defTabSz="914253" rtl="0" eaLnBrk="1" fontAlgn="ctr" latinLnBrk="0" hangingPunct="1"/>
                      <a:r>
                        <a:rPr lang="fi-FI" sz="800" b="0" i="0" u="none" strike="noStrike" kern="1200" baseline="0" dirty="0" smtClean="0">
                          <a:solidFill>
                            <a:srgbClr val="4D4B39"/>
                          </a:solidFill>
                          <a:effectLst/>
                          <a:latin typeface="Arial" panose="020B0604020202020204" pitchFamily="34" charset="0"/>
                          <a:ea typeface="+mn-ea"/>
                          <a:cs typeface="+mn-cs"/>
                        </a:rPr>
                        <a:t>KEHA</a:t>
                      </a:r>
                      <a:endParaRPr lang="fi-FI" sz="800" b="0" i="0" u="none" strike="noStrike" kern="1200" baseline="0" dirty="0">
                        <a:solidFill>
                          <a:srgbClr val="4D4B39"/>
                        </a:solidFill>
                        <a:effectLst/>
                        <a:latin typeface="Arial" panose="020B0604020202020204" pitchFamily="34" charset="0"/>
                        <a:ea typeface="+mn-ea"/>
                        <a:cs typeface="+mn-cs"/>
                      </a:endParaRPr>
                    </a:p>
                  </a:txBody>
                  <a:tcPr marL="72000" marR="0" marT="0" marB="0" anchor="ctr">
                    <a:solidFill>
                      <a:srgbClr val="B6BF00">
                        <a:alpha val="60000"/>
                      </a:srgbClr>
                    </a:solidFill>
                  </a:tcPr>
                </a:tc>
                <a:tc>
                  <a:txBody>
                    <a:bodyPr/>
                    <a:lstStyle/>
                    <a:p>
                      <a:pPr algn="l" fontAlgn="ctr"/>
                      <a:endParaRPr lang="fi-FI" sz="800" b="0" i="0" u="none" strike="noStrike" dirty="0">
                        <a:solidFill>
                          <a:srgbClr val="FF0000"/>
                        </a:solidFill>
                        <a:effectLst/>
                        <a:latin typeface="Arial" panose="020B0604020202020204" pitchFamily="34" charset="0"/>
                      </a:endParaRPr>
                    </a:p>
                  </a:txBody>
                  <a:tcPr marL="72000" marR="0" marT="0" marB="0" anchor="ctr">
                    <a:solidFill>
                      <a:srgbClr val="B6BF00">
                        <a:alpha val="60000"/>
                      </a:srgbClr>
                    </a:solidFill>
                  </a:tcPr>
                </a:tc>
              </a:tr>
              <a:tr h="261014">
                <a:tc rowSpan="6">
                  <a:txBody>
                    <a:bodyPr/>
                    <a:lstStyle/>
                    <a:p>
                      <a:pPr algn="l" fontAlgn="ctr"/>
                      <a:r>
                        <a:rPr lang="fi-FI" sz="800" b="0" i="0" u="none" strike="noStrike" dirty="0" smtClean="0">
                          <a:solidFill>
                            <a:srgbClr val="4D4B39"/>
                          </a:solidFill>
                          <a:effectLst/>
                          <a:latin typeface="Arial" panose="020B0604020202020204" pitchFamily="34" charset="0"/>
                        </a:rPr>
                        <a:t>Palvelupolut luodaan asiakaslähtöisesti (tarpeet laajasti huomioiden)</a:t>
                      </a:r>
                      <a:endParaRPr lang="fi-FI" sz="800" b="0" i="0" u="none" strike="noStrike" dirty="0">
                        <a:solidFill>
                          <a:srgbClr val="4D4B39"/>
                        </a:solidFill>
                        <a:effectLst/>
                        <a:latin typeface="Arial" panose="020B0604020202020204" pitchFamily="34" charset="0"/>
                      </a:endParaRPr>
                    </a:p>
                  </a:txBody>
                  <a:tcPr marL="72000" marR="0" marT="0" marB="0" anchor="ctr">
                    <a:solidFill>
                      <a:schemeClr val="bg1">
                        <a:lumMod val="95000"/>
                      </a:schemeClr>
                    </a:solidFill>
                  </a:tcPr>
                </a:tc>
                <a:tc>
                  <a:txBody>
                    <a:bodyPr/>
                    <a:lstStyle/>
                    <a:p>
                      <a:pPr algn="l" fontAlgn="ctr"/>
                      <a:r>
                        <a:rPr lang="fi-FI" sz="800" b="0" i="0" u="none" strike="noStrike" dirty="0">
                          <a:solidFill>
                            <a:srgbClr val="4D4B39"/>
                          </a:solidFill>
                          <a:effectLst/>
                          <a:latin typeface="Arial" panose="020B0604020202020204" pitchFamily="34" charset="0"/>
                        </a:rPr>
                        <a:t>Asiakkaan kokemus </a:t>
                      </a:r>
                      <a:r>
                        <a:rPr lang="fi-FI" sz="800" b="0" i="0" u="none" strike="noStrike" dirty="0" smtClean="0">
                          <a:solidFill>
                            <a:srgbClr val="4D4B39"/>
                          </a:solidFill>
                          <a:effectLst/>
                          <a:latin typeface="Arial" panose="020B0604020202020204" pitchFamily="34" charset="0"/>
                        </a:rPr>
                        <a:t>palvelun laadusta kokonaisuudessaan</a:t>
                      </a:r>
                      <a:endParaRPr lang="fi-FI" sz="800" b="0" i="0" u="none" strike="noStrike" dirty="0">
                        <a:solidFill>
                          <a:srgbClr val="4D4B39"/>
                        </a:solidFill>
                        <a:effectLst/>
                        <a:latin typeface="Arial" panose="020B0604020202020204" pitchFamily="34" charset="0"/>
                      </a:endParaRPr>
                    </a:p>
                  </a:txBody>
                  <a:tcPr marL="72000" marR="0" marT="0" marB="0" anchor="ctr">
                    <a:solidFill>
                      <a:srgbClr val="B6BF00">
                        <a:alpha val="60000"/>
                      </a:srgbClr>
                    </a:solidFill>
                  </a:tcPr>
                </a:tc>
                <a:tc>
                  <a:txBody>
                    <a:bodyPr/>
                    <a:lstStyle/>
                    <a:p>
                      <a:pPr algn="l" fontAlgn="ctr"/>
                      <a:r>
                        <a:rPr lang="fi-FI" sz="800" b="0" i="0" u="none" strike="noStrike" dirty="0">
                          <a:solidFill>
                            <a:srgbClr val="4D4B39"/>
                          </a:solidFill>
                          <a:effectLst/>
                          <a:latin typeface="Arial" panose="020B0604020202020204" pitchFamily="34" charset="0"/>
                        </a:rPr>
                        <a:t>Asteikko</a:t>
                      </a:r>
                    </a:p>
                  </a:txBody>
                  <a:tcPr marL="72000" marR="0" marT="0" marB="0" anchor="ctr">
                    <a:solidFill>
                      <a:srgbClr val="B6BF00">
                        <a:alpha val="60000"/>
                      </a:srgbClr>
                    </a:solidFill>
                  </a:tcPr>
                </a:tc>
                <a:tc>
                  <a:txBody>
                    <a:bodyPr/>
                    <a:lstStyle/>
                    <a:p>
                      <a:pPr algn="l" fontAlgn="ctr"/>
                      <a:r>
                        <a:rPr lang="fi-FI" sz="800" b="0" i="0" u="none" strike="noStrike" dirty="0" smtClean="0">
                          <a:solidFill>
                            <a:srgbClr val="4D4B39"/>
                          </a:solidFill>
                          <a:effectLst/>
                          <a:latin typeface="Arial" panose="020B0604020202020204" pitchFamily="34" charset="0"/>
                        </a:rPr>
                        <a:t>Palvelutyytyväisyyskysely</a:t>
                      </a:r>
                      <a:endParaRPr lang="fi-FI" sz="800" b="0" i="0" u="none" strike="noStrike" dirty="0">
                        <a:solidFill>
                          <a:srgbClr val="4D4B39"/>
                        </a:solidFill>
                        <a:effectLst/>
                        <a:latin typeface="Arial" panose="020B0604020202020204" pitchFamily="34" charset="0"/>
                      </a:endParaRPr>
                    </a:p>
                  </a:txBody>
                  <a:tcPr marL="72000" marR="0" marT="0" marB="0" anchor="ctr">
                    <a:solidFill>
                      <a:srgbClr val="B6BF00">
                        <a:alpha val="60000"/>
                      </a:srgbClr>
                    </a:solidFill>
                  </a:tcPr>
                </a:tc>
                <a:tc>
                  <a:txBody>
                    <a:bodyPr/>
                    <a:lstStyle/>
                    <a:p>
                      <a:pPr algn="ctr" fontAlgn="ctr"/>
                      <a:r>
                        <a:rPr lang="fi-FI" sz="800" kern="1200" dirty="0" smtClean="0">
                          <a:solidFill>
                            <a:schemeClr val="dk1"/>
                          </a:solidFill>
                          <a:latin typeface="+mn-lt"/>
                          <a:ea typeface="+mn-ea"/>
                          <a:cs typeface="+mn-cs"/>
                        </a:rPr>
                        <a:t>4,13</a:t>
                      </a:r>
                      <a:r>
                        <a:rPr lang="fi-FI" sz="1800" kern="1200" dirty="0" smtClean="0">
                          <a:solidFill>
                            <a:schemeClr val="dk1"/>
                          </a:solidFill>
                          <a:latin typeface="+mn-lt"/>
                          <a:ea typeface="+mn-ea"/>
                          <a:cs typeface="+mn-cs"/>
                        </a:rPr>
                        <a:t> </a:t>
                      </a:r>
                      <a:endParaRPr lang="fi-FI" sz="800" b="0" i="0" u="none" strike="noStrike" dirty="0">
                        <a:solidFill>
                          <a:srgbClr val="4D4B39"/>
                        </a:solidFill>
                        <a:effectLst/>
                        <a:latin typeface="Arial" panose="020B0604020202020204" pitchFamily="34" charset="0"/>
                      </a:endParaRPr>
                    </a:p>
                  </a:txBody>
                  <a:tcPr marL="72000" marR="0" marT="0" marB="0" anchor="ctr">
                    <a:solidFill>
                      <a:srgbClr val="B6BF00">
                        <a:alpha val="60000"/>
                      </a:srgbClr>
                    </a:solidFill>
                  </a:tcPr>
                </a:tc>
              </a:tr>
              <a:tr h="261014">
                <a:tc vMerge="1">
                  <a:txBody>
                    <a:bodyPr/>
                    <a:lstStyle/>
                    <a:p>
                      <a:endParaRPr lang="fi-FI"/>
                    </a:p>
                  </a:txBody>
                  <a:tcPr/>
                </a:tc>
                <a:tc>
                  <a:txBody>
                    <a:bodyPr/>
                    <a:lstStyle/>
                    <a:p>
                      <a:pPr algn="l" fontAlgn="ctr"/>
                      <a:r>
                        <a:rPr lang="fi-FI" sz="800" b="0" i="0" u="none" strike="noStrike" baseline="0" dirty="0" smtClean="0">
                          <a:solidFill>
                            <a:srgbClr val="4D4B39"/>
                          </a:solidFill>
                          <a:effectLst/>
                          <a:latin typeface="Arial" panose="020B0604020202020204" pitchFamily="34" charset="0"/>
                        </a:rPr>
                        <a:t>Asiakkaan kokemus käsittelynopeudesta paranee</a:t>
                      </a:r>
                      <a:endParaRPr lang="fi-FI" sz="800" b="0" i="0" u="none" strike="noStrike" dirty="0">
                        <a:solidFill>
                          <a:srgbClr val="4D4B39"/>
                        </a:solidFill>
                        <a:effectLst/>
                        <a:latin typeface="Arial" panose="020B0604020202020204" pitchFamily="34" charset="0"/>
                      </a:endParaRPr>
                    </a:p>
                  </a:txBody>
                  <a:tcPr marL="72000" marR="0" marT="0" marB="0" anchor="ctr">
                    <a:solidFill>
                      <a:srgbClr val="B6BF00">
                        <a:alpha val="60000"/>
                      </a:srgbClr>
                    </a:solidFill>
                  </a:tcPr>
                </a:tc>
                <a:tc>
                  <a:txBody>
                    <a:bodyPr/>
                    <a:lstStyle/>
                    <a:p>
                      <a:pPr algn="l" fontAlgn="ctr"/>
                      <a:r>
                        <a:rPr lang="fi-FI" sz="800" b="0" i="0" u="none" strike="noStrike" dirty="0">
                          <a:solidFill>
                            <a:srgbClr val="4D4B39"/>
                          </a:solidFill>
                          <a:effectLst/>
                          <a:latin typeface="Arial" panose="020B0604020202020204" pitchFamily="34" charset="0"/>
                        </a:rPr>
                        <a:t>Asteikko</a:t>
                      </a:r>
                    </a:p>
                  </a:txBody>
                  <a:tcPr marL="72000" marR="0" marT="0" marB="0" anchor="ctr">
                    <a:solidFill>
                      <a:srgbClr val="B6BF00">
                        <a:alpha val="60000"/>
                      </a:srgbClr>
                    </a:solidFill>
                  </a:tcPr>
                </a:tc>
                <a:tc>
                  <a:txBody>
                    <a:bodyPr/>
                    <a:lstStyle/>
                    <a:p>
                      <a:pPr algn="l" fontAlgn="ctr"/>
                      <a:r>
                        <a:rPr lang="fi-FI" sz="800" b="0" i="0" u="none" strike="noStrike" dirty="0" smtClean="0">
                          <a:solidFill>
                            <a:srgbClr val="4D4B39"/>
                          </a:solidFill>
                          <a:effectLst/>
                          <a:latin typeface="Arial" panose="020B0604020202020204" pitchFamily="34" charset="0"/>
                        </a:rPr>
                        <a:t>Palvelutyytyväisyyskysely</a:t>
                      </a:r>
                      <a:endParaRPr lang="fi-FI" sz="800" b="0" i="0" u="none" strike="noStrike" dirty="0">
                        <a:solidFill>
                          <a:srgbClr val="4D4B39"/>
                        </a:solidFill>
                        <a:effectLst/>
                        <a:latin typeface="Arial" panose="020B0604020202020204" pitchFamily="34" charset="0"/>
                      </a:endParaRPr>
                    </a:p>
                  </a:txBody>
                  <a:tcPr marL="72000" marR="0" marT="0" marB="0" anchor="ctr">
                    <a:solidFill>
                      <a:srgbClr val="B6BF00">
                        <a:alpha val="60000"/>
                      </a:srgbClr>
                    </a:solidFill>
                  </a:tcPr>
                </a:tc>
                <a:tc>
                  <a:txBody>
                    <a:bodyPr/>
                    <a:lstStyle/>
                    <a:p>
                      <a:pPr algn="ctr" fontAlgn="ctr"/>
                      <a:r>
                        <a:rPr lang="fi-FI" sz="800" kern="1200" dirty="0" smtClean="0">
                          <a:solidFill>
                            <a:schemeClr val="dk1"/>
                          </a:solidFill>
                          <a:latin typeface="+mn-lt"/>
                          <a:ea typeface="+mn-ea"/>
                          <a:cs typeface="+mn-cs"/>
                        </a:rPr>
                        <a:t>3,92</a:t>
                      </a:r>
                      <a:endParaRPr lang="fi-FI" sz="800" b="0" i="0" u="none" strike="noStrike" dirty="0">
                        <a:solidFill>
                          <a:srgbClr val="4D4B39"/>
                        </a:solidFill>
                        <a:effectLst/>
                        <a:latin typeface="Arial" panose="020B0604020202020204" pitchFamily="34" charset="0"/>
                      </a:endParaRPr>
                    </a:p>
                  </a:txBody>
                  <a:tcPr marL="72000" marR="0" marT="0" marB="0" anchor="ctr">
                    <a:solidFill>
                      <a:srgbClr val="B6BF00">
                        <a:alpha val="60000"/>
                      </a:srgbClr>
                    </a:solidFill>
                  </a:tcPr>
                </a:tc>
              </a:tr>
              <a:tr h="261014">
                <a:tc vMerge="1">
                  <a:txBody>
                    <a:bodyPr/>
                    <a:lstStyle/>
                    <a:p>
                      <a:endParaRPr lang="fi-FI"/>
                    </a:p>
                  </a:txBody>
                  <a:tcPr/>
                </a:tc>
                <a:tc>
                  <a:txBody>
                    <a:bodyPr/>
                    <a:lstStyle/>
                    <a:p>
                      <a:pPr algn="l" fontAlgn="ctr"/>
                      <a:r>
                        <a:rPr lang="fi-FI" sz="800" b="0" i="0" u="none" strike="noStrike" dirty="0" smtClean="0">
                          <a:solidFill>
                            <a:srgbClr val="4D4B39"/>
                          </a:solidFill>
                          <a:effectLst/>
                          <a:latin typeface="Arial" panose="020B0604020202020204" pitchFamily="34" charset="0"/>
                        </a:rPr>
                        <a:t>Asiakkaiden </a:t>
                      </a:r>
                      <a:r>
                        <a:rPr lang="fi-FI" sz="800" b="0" i="0" u="none" strike="noStrike" dirty="0">
                          <a:solidFill>
                            <a:srgbClr val="4D4B39"/>
                          </a:solidFill>
                          <a:effectLst/>
                          <a:latin typeface="Arial" panose="020B0604020202020204" pitchFamily="34" charset="0"/>
                        </a:rPr>
                        <a:t>arvio palvelun sujuvuudesta ja asiointiin kuluvasta ajasta</a:t>
                      </a:r>
                    </a:p>
                  </a:txBody>
                  <a:tcPr marL="72000" marR="0" marT="0" marB="0" anchor="ctr">
                    <a:solidFill>
                      <a:srgbClr val="B6BF00">
                        <a:alpha val="60000"/>
                      </a:srgbClr>
                    </a:solidFill>
                  </a:tcPr>
                </a:tc>
                <a:tc>
                  <a:txBody>
                    <a:bodyPr/>
                    <a:lstStyle/>
                    <a:p>
                      <a:pPr algn="l" fontAlgn="ctr"/>
                      <a:r>
                        <a:rPr lang="fi-FI" sz="800" b="0" i="0" u="none" strike="noStrike" dirty="0" smtClean="0">
                          <a:solidFill>
                            <a:srgbClr val="4D4B39"/>
                          </a:solidFill>
                          <a:effectLst/>
                          <a:latin typeface="Arial" panose="020B0604020202020204" pitchFamily="34" charset="0"/>
                        </a:rPr>
                        <a:t>Asteikko</a:t>
                      </a:r>
                      <a:endParaRPr lang="fi-FI" sz="800" b="0" i="0" u="none" strike="noStrike" dirty="0">
                        <a:solidFill>
                          <a:srgbClr val="4D4B39"/>
                        </a:solidFill>
                        <a:effectLst/>
                        <a:latin typeface="Arial" panose="020B0604020202020204" pitchFamily="34" charset="0"/>
                      </a:endParaRPr>
                    </a:p>
                  </a:txBody>
                  <a:tcPr marL="72000" marR="0" marT="0" marB="0" anchor="ctr">
                    <a:solidFill>
                      <a:srgbClr val="B6BF00">
                        <a:alpha val="60000"/>
                      </a:srgbClr>
                    </a:solidFill>
                  </a:tcPr>
                </a:tc>
                <a:tc>
                  <a:txBody>
                    <a:bodyPr/>
                    <a:lstStyle/>
                    <a:p>
                      <a:pPr algn="l" fontAlgn="ctr"/>
                      <a:r>
                        <a:rPr lang="fi-FI" sz="800" b="0" i="0" u="none" strike="noStrike" dirty="0" smtClean="0">
                          <a:solidFill>
                            <a:srgbClr val="4D4B39"/>
                          </a:solidFill>
                          <a:effectLst/>
                          <a:latin typeface="Arial" panose="020B0604020202020204" pitchFamily="34" charset="0"/>
                        </a:rPr>
                        <a:t>Palvelutyytyväisyyskysely</a:t>
                      </a:r>
                      <a:r>
                        <a:rPr lang="fi-FI" sz="800" b="0" i="0" u="none" strike="noStrike" baseline="0" dirty="0" smtClean="0">
                          <a:solidFill>
                            <a:srgbClr val="4D4B39"/>
                          </a:solidFill>
                          <a:effectLst/>
                          <a:latin typeface="Arial" panose="020B0604020202020204" pitchFamily="34" charset="0"/>
                        </a:rPr>
                        <a:t> (ei kysytä tällä hetkellä)</a:t>
                      </a:r>
                      <a:endParaRPr lang="fi-FI" sz="800" b="0" i="0" u="none" strike="noStrike" dirty="0">
                        <a:solidFill>
                          <a:srgbClr val="4D4B39"/>
                        </a:solidFill>
                        <a:effectLst/>
                        <a:latin typeface="Arial" panose="020B0604020202020204" pitchFamily="34" charset="0"/>
                      </a:endParaRPr>
                    </a:p>
                  </a:txBody>
                  <a:tcPr marL="72000" marR="0" marT="0" marB="0" anchor="ctr">
                    <a:solidFill>
                      <a:srgbClr val="B6BF00">
                        <a:alpha val="60000"/>
                      </a:srgbClr>
                    </a:solidFill>
                  </a:tcPr>
                </a:tc>
                <a:tc>
                  <a:txBody>
                    <a:bodyPr/>
                    <a:lstStyle/>
                    <a:p>
                      <a:pPr algn="ctr" fontAlgn="ctr"/>
                      <a:endParaRPr lang="fi-FI" sz="800" b="0" i="1" u="none" strike="noStrike" dirty="0">
                        <a:solidFill>
                          <a:srgbClr val="4D4B39"/>
                        </a:solidFill>
                        <a:effectLst/>
                        <a:latin typeface="Arial" panose="020B0604020202020204" pitchFamily="34" charset="0"/>
                      </a:endParaRPr>
                    </a:p>
                  </a:txBody>
                  <a:tcPr marL="72000" marR="0" marT="0" marB="0" anchor="ctr">
                    <a:solidFill>
                      <a:srgbClr val="B6BF00">
                        <a:alpha val="60000"/>
                      </a:srgbClr>
                    </a:solidFill>
                  </a:tcPr>
                </a:tc>
              </a:tr>
              <a:tr h="261014">
                <a:tc vMerge="1">
                  <a:txBody>
                    <a:bodyPr/>
                    <a:lstStyle/>
                    <a:p>
                      <a:endParaRPr lang="fi-FI"/>
                    </a:p>
                  </a:txBody>
                  <a:tcPr/>
                </a:tc>
                <a:tc>
                  <a:txBody>
                    <a:bodyPr/>
                    <a:lstStyle/>
                    <a:p>
                      <a:pPr algn="l" fontAlgn="ctr"/>
                      <a:r>
                        <a:rPr lang="fi-FI" sz="800" b="0" i="0" u="none" strike="noStrike" dirty="0" smtClean="0">
                          <a:solidFill>
                            <a:srgbClr val="4D4B39"/>
                          </a:solidFill>
                          <a:effectLst/>
                          <a:latin typeface="Arial" panose="020B0604020202020204" pitchFamily="34" charset="0"/>
                        </a:rPr>
                        <a:t>Asiakkaan </a:t>
                      </a:r>
                      <a:r>
                        <a:rPr lang="fi-FI" sz="800" b="0" i="0" u="none" strike="noStrike" dirty="0">
                          <a:solidFill>
                            <a:srgbClr val="4D4B39"/>
                          </a:solidFill>
                          <a:effectLst/>
                          <a:latin typeface="Arial" panose="020B0604020202020204" pitchFamily="34" charset="0"/>
                        </a:rPr>
                        <a:t>arvioima työmäärän käyttö asiointiin</a:t>
                      </a:r>
                    </a:p>
                  </a:txBody>
                  <a:tcPr marL="72000" marR="0" marT="0" marB="0" anchor="ctr">
                    <a:solidFill>
                      <a:srgbClr val="B6BF00">
                        <a:alpha val="60000"/>
                      </a:srgbClr>
                    </a:solidFill>
                  </a:tcPr>
                </a:tc>
                <a:tc>
                  <a:txBody>
                    <a:bodyPr/>
                    <a:lstStyle/>
                    <a:p>
                      <a:pPr algn="l" fontAlgn="ctr"/>
                      <a:r>
                        <a:rPr lang="fi-FI" sz="800" b="0" i="0" u="none" strike="noStrike" dirty="0" smtClean="0">
                          <a:solidFill>
                            <a:srgbClr val="4D4B39"/>
                          </a:solidFill>
                          <a:effectLst/>
                          <a:latin typeface="Arial" panose="020B0604020202020204" pitchFamily="34" charset="0"/>
                        </a:rPr>
                        <a:t>Henkilö-työpäiviä</a:t>
                      </a:r>
                      <a:endParaRPr lang="fi-FI" sz="800" b="0" i="0" u="none" strike="noStrike" dirty="0">
                        <a:solidFill>
                          <a:srgbClr val="4D4B39"/>
                        </a:solidFill>
                        <a:effectLst/>
                        <a:latin typeface="Arial" panose="020B0604020202020204" pitchFamily="34" charset="0"/>
                      </a:endParaRPr>
                    </a:p>
                  </a:txBody>
                  <a:tcPr marL="72000" marR="0" marT="0" marB="0" anchor="ctr">
                    <a:solidFill>
                      <a:srgbClr val="B6BF00">
                        <a:alpha val="60000"/>
                      </a:srgbClr>
                    </a:solidFill>
                  </a:tcPr>
                </a:tc>
                <a:tc>
                  <a:txBody>
                    <a:bodyPr/>
                    <a:lstStyle/>
                    <a:p>
                      <a:pPr algn="l" fontAlgn="ctr"/>
                      <a:r>
                        <a:rPr lang="fi-FI" sz="800" b="0" i="0" u="none" strike="noStrike" dirty="0" smtClean="0">
                          <a:solidFill>
                            <a:srgbClr val="4D4B39"/>
                          </a:solidFill>
                          <a:effectLst/>
                          <a:latin typeface="Arial" panose="020B0604020202020204" pitchFamily="34" charset="0"/>
                        </a:rPr>
                        <a:t>Hallinnollisen taakan analyysi ennen ja jälkeen uudistuksen</a:t>
                      </a:r>
                      <a:endParaRPr lang="fi-FI" sz="800" b="0" i="0" u="none" strike="noStrike" dirty="0">
                        <a:solidFill>
                          <a:srgbClr val="4D4B39"/>
                        </a:solidFill>
                        <a:effectLst/>
                        <a:latin typeface="Arial" panose="020B0604020202020204" pitchFamily="34" charset="0"/>
                      </a:endParaRPr>
                    </a:p>
                  </a:txBody>
                  <a:tcPr marL="72000" marR="0" marT="0" marB="0" anchor="ctr">
                    <a:solidFill>
                      <a:srgbClr val="B6BF00">
                        <a:alpha val="60000"/>
                      </a:srgbClr>
                    </a:solidFill>
                  </a:tcPr>
                </a:tc>
                <a:tc>
                  <a:txBody>
                    <a:bodyPr/>
                    <a:lstStyle/>
                    <a:p>
                      <a:pPr algn="ctr" fontAlgn="ctr"/>
                      <a:endParaRPr lang="fi-FI" sz="800" b="0" i="1" u="none" strike="noStrike" dirty="0">
                        <a:solidFill>
                          <a:srgbClr val="4D4B39"/>
                        </a:solidFill>
                        <a:effectLst/>
                        <a:latin typeface="Arial" panose="020B0604020202020204" pitchFamily="34" charset="0"/>
                      </a:endParaRPr>
                    </a:p>
                  </a:txBody>
                  <a:tcPr marL="72000" marR="0" marT="0" marB="0" anchor="ctr">
                    <a:solidFill>
                      <a:srgbClr val="B6BF00">
                        <a:alpha val="60000"/>
                      </a:srgbClr>
                    </a:solidFill>
                  </a:tcPr>
                </a:tc>
              </a:tr>
              <a:tr h="281564">
                <a:tc vMerge="1">
                  <a:txBody>
                    <a:bodyPr/>
                    <a:lstStyle/>
                    <a:p>
                      <a:pPr algn="l" fontAlgn="ctr"/>
                      <a:endParaRPr lang="fi-FI" sz="800" b="0" i="0" u="none" strike="noStrike" dirty="0">
                        <a:solidFill>
                          <a:srgbClr val="4D4B39"/>
                        </a:solidFill>
                        <a:effectLst/>
                        <a:latin typeface="Arial" panose="020B0604020202020204" pitchFamily="34" charset="0"/>
                      </a:endParaRPr>
                    </a:p>
                  </a:txBody>
                  <a:tcPr marL="72000" marR="0" marT="0" marB="0" anchor="ctr"/>
                </a:tc>
                <a:tc>
                  <a:txBody>
                    <a:bodyPr/>
                    <a:lstStyle/>
                    <a:p>
                      <a:pPr algn="l" fontAlgn="ctr"/>
                      <a:r>
                        <a:rPr lang="fi-FI" sz="800" b="0" i="0" u="none" strike="noStrike" dirty="0" smtClean="0">
                          <a:solidFill>
                            <a:srgbClr val="4D4B39"/>
                          </a:solidFill>
                          <a:effectLst/>
                          <a:latin typeface="Arial" panose="020B0604020202020204" pitchFamily="34" charset="0"/>
                        </a:rPr>
                        <a:t>Sähköisten</a:t>
                      </a:r>
                      <a:r>
                        <a:rPr lang="fi-FI" sz="800" b="0" i="0" u="none" strike="noStrike" baseline="0" dirty="0" smtClean="0">
                          <a:solidFill>
                            <a:srgbClr val="4D4B39"/>
                          </a:solidFill>
                          <a:effectLst/>
                          <a:latin typeface="Arial" panose="020B0604020202020204" pitchFamily="34" charset="0"/>
                        </a:rPr>
                        <a:t> palveluiden käytettävyys on hyvällä tasolla</a:t>
                      </a:r>
                      <a:endParaRPr lang="fi-FI" sz="800" b="0" i="0" u="none" strike="noStrike" dirty="0">
                        <a:solidFill>
                          <a:srgbClr val="4D4B39"/>
                        </a:solidFill>
                        <a:effectLst/>
                        <a:latin typeface="Arial" panose="020B0604020202020204" pitchFamily="34" charset="0"/>
                      </a:endParaRPr>
                    </a:p>
                  </a:txBody>
                  <a:tcPr marL="72000" marR="0" marT="0" marB="0" anchor="ctr">
                    <a:solidFill>
                      <a:srgbClr val="B6BF00">
                        <a:alpha val="60000"/>
                      </a:srgbClr>
                    </a:solidFill>
                  </a:tcPr>
                </a:tc>
                <a:tc>
                  <a:txBody>
                    <a:bodyPr/>
                    <a:lstStyle/>
                    <a:p>
                      <a:pPr algn="l" fontAlgn="ctr"/>
                      <a:r>
                        <a:rPr lang="fi-FI" sz="800" b="0" i="0" u="none" strike="noStrike" dirty="0">
                          <a:solidFill>
                            <a:srgbClr val="4D4B39"/>
                          </a:solidFill>
                          <a:effectLst/>
                          <a:latin typeface="Arial" panose="020B0604020202020204" pitchFamily="34" charset="0"/>
                        </a:rPr>
                        <a:t>Asteikko</a:t>
                      </a:r>
                    </a:p>
                  </a:txBody>
                  <a:tcPr marL="72000" marR="0" marT="0" marB="0" anchor="ctr">
                    <a:solidFill>
                      <a:srgbClr val="B6BF00">
                        <a:alpha val="60000"/>
                      </a:srgbClr>
                    </a:solidFill>
                  </a:tcPr>
                </a:tc>
                <a:tc>
                  <a:txBody>
                    <a:bodyPr/>
                    <a:lstStyle/>
                    <a:p>
                      <a:pPr algn="l" fontAlgn="ctr"/>
                      <a:r>
                        <a:rPr lang="fi-FI" sz="800" b="0" i="0" u="none" strike="noStrike" dirty="0" smtClean="0">
                          <a:solidFill>
                            <a:srgbClr val="4D4B39"/>
                          </a:solidFill>
                          <a:effectLst/>
                          <a:latin typeface="Arial" panose="020B0604020202020204" pitchFamily="34" charset="0"/>
                        </a:rPr>
                        <a:t>Palvelutyytyväisyyskysely</a:t>
                      </a:r>
                      <a:r>
                        <a:rPr lang="fi-FI" sz="800" b="0" i="0" u="none" strike="noStrike" baseline="0" dirty="0" smtClean="0">
                          <a:solidFill>
                            <a:srgbClr val="4D4B39"/>
                          </a:solidFill>
                          <a:effectLst/>
                          <a:latin typeface="Arial" panose="020B0604020202020204" pitchFamily="34" charset="0"/>
                        </a:rPr>
                        <a:t> (ei kysytä tällä hetkellä)</a:t>
                      </a:r>
                      <a:endParaRPr lang="fi-FI" sz="800" b="0" i="0" u="none" strike="noStrike" dirty="0">
                        <a:solidFill>
                          <a:srgbClr val="4D4B39"/>
                        </a:solidFill>
                        <a:effectLst/>
                        <a:latin typeface="Arial" panose="020B0604020202020204" pitchFamily="34" charset="0"/>
                      </a:endParaRPr>
                    </a:p>
                  </a:txBody>
                  <a:tcPr marL="72000" marR="0" marT="0" marB="0" anchor="ctr">
                    <a:solidFill>
                      <a:srgbClr val="B6BF00">
                        <a:alpha val="60000"/>
                      </a:srgbClr>
                    </a:solidFill>
                  </a:tcPr>
                </a:tc>
                <a:tc>
                  <a:txBody>
                    <a:bodyPr/>
                    <a:lstStyle/>
                    <a:p>
                      <a:pPr algn="l" fontAlgn="ctr"/>
                      <a:endParaRPr lang="fi-FI" sz="800" b="0" i="0" u="none" strike="noStrike" dirty="0">
                        <a:solidFill>
                          <a:srgbClr val="FF0000"/>
                        </a:solidFill>
                        <a:effectLst/>
                        <a:latin typeface="Arial" panose="020B0604020202020204" pitchFamily="34" charset="0"/>
                      </a:endParaRPr>
                    </a:p>
                  </a:txBody>
                  <a:tcPr marL="72000" marR="0" marT="0" marB="0" anchor="ctr">
                    <a:solidFill>
                      <a:srgbClr val="B6BF00">
                        <a:alpha val="60000"/>
                      </a:srgbClr>
                    </a:solidFill>
                  </a:tcPr>
                </a:tc>
              </a:tr>
              <a:tr h="281564">
                <a:tc vMerge="1">
                  <a:txBody>
                    <a:bodyPr/>
                    <a:lstStyle/>
                    <a:p>
                      <a:pPr marL="0" algn="l" defTabSz="914253" rtl="0" eaLnBrk="1" fontAlgn="ctr" latinLnBrk="0" hangingPunct="1"/>
                      <a:endParaRPr lang="fi-FI" sz="800" b="0" i="0" u="none" strike="noStrike" kern="1200" baseline="0" dirty="0">
                        <a:solidFill>
                          <a:srgbClr val="FF0000"/>
                        </a:solidFill>
                        <a:effectLst/>
                        <a:latin typeface="Arial" panose="020B0604020202020204" pitchFamily="34" charset="0"/>
                        <a:ea typeface="+mn-ea"/>
                        <a:cs typeface="+mn-cs"/>
                      </a:endParaRPr>
                    </a:p>
                  </a:txBody>
                  <a:tcPr marL="72000" marR="0" marT="0" marB="0" anchor="ctr"/>
                </a:tc>
                <a:tc>
                  <a:txBody>
                    <a:bodyPr/>
                    <a:lstStyle/>
                    <a:p>
                      <a:pPr marL="0" algn="l" defTabSz="914253" rtl="0" eaLnBrk="1" fontAlgn="ctr" latinLnBrk="0" hangingPunct="1"/>
                      <a:r>
                        <a:rPr lang="fi-FI" sz="800" b="0" i="0" u="none" strike="noStrike" kern="1200" baseline="0" dirty="0" smtClean="0">
                          <a:solidFill>
                            <a:srgbClr val="4D4B39"/>
                          </a:solidFill>
                          <a:effectLst/>
                          <a:latin typeface="Arial" panose="020B0604020202020204" pitchFamily="34" charset="0"/>
                          <a:ea typeface="+mn-ea"/>
                          <a:cs typeface="+mn-cs"/>
                        </a:rPr>
                        <a:t>Asiointiprosessien läpimenoaika</a:t>
                      </a:r>
                      <a:endParaRPr lang="fi-FI" sz="800" b="0" i="0" u="none" strike="noStrike" kern="1200" baseline="0" dirty="0">
                        <a:solidFill>
                          <a:srgbClr val="4D4B39"/>
                        </a:solidFill>
                        <a:effectLst/>
                        <a:latin typeface="Arial" panose="020B0604020202020204" pitchFamily="34" charset="0"/>
                        <a:ea typeface="+mn-ea"/>
                        <a:cs typeface="+mn-cs"/>
                      </a:endParaRPr>
                    </a:p>
                  </a:txBody>
                  <a:tcPr marL="72000" marR="0" marT="0" marB="0" anchor="ctr">
                    <a:solidFill>
                      <a:srgbClr val="B6BF00">
                        <a:alpha val="60000"/>
                      </a:srgbClr>
                    </a:solidFill>
                  </a:tcPr>
                </a:tc>
                <a:tc>
                  <a:txBody>
                    <a:bodyPr/>
                    <a:lstStyle/>
                    <a:p>
                      <a:pPr marL="0" algn="l" defTabSz="914253" rtl="0" eaLnBrk="1" fontAlgn="ctr" latinLnBrk="0" hangingPunct="1"/>
                      <a:r>
                        <a:rPr lang="fi-FI" sz="800" b="0" i="0" u="none" strike="noStrike" kern="1200" baseline="0" dirty="0" smtClean="0">
                          <a:solidFill>
                            <a:srgbClr val="4D4B39"/>
                          </a:solidFill>
                          <a:effectLst/>
                          <a:latin typeface="Arial" panose="020B0604020202020204" pitchFamily="34" charset="0"/>
                          <a:ea typeface="+mn-ea"/>
                          <a:cs typeface="+mn-cs"/>
                        </a:rPr>
                        <a:t>Kalenteri-päiviä</a:t>
                      </a:r>
                      <a:endParaRPr lang="fi-FI" sz="800" b="0" i="0" u="none" strike="noStrike" kern="1200" baseline="0" dirty="0">
                        <a:solidFill>
                          <a:srgbClr val="4D4B39"/>
                        </a:solidFill>
                        <a:effectLst/>
                        <a:latin typeface="Arial" panose="020B0604020202020204" pitchFamily="34" charset="0"/>
                        <a:ea typeface="+mn-ea"/>
                        <a:cs typeface="+mn-cs"/>
                      </a:endParaRPr>
                    </a:p>
                  </a:txBody>
                  <a:tcPr marL="72000" marR="0" marT="0" marB="0" anchor="ctr">
                    <a:solidFill>
                      <a:srgbClr val="B6BF00">
                        <a:alpha val="60000"/>
                      </a:srgbClr>
                    </a:solidFill>
                  </a:tcPr>
                </a:tc>
                <a:tc>
                  <a:txBody>
                    <a:bodyPr/>
                    <a:lstStyle/>
                    <a:p>
                      <a:pPr marL="0" algn="l" defTabSz="914253" rtl="0" eaLnBrk="1" fontAlgn="ctr" latinLnBrk="0" hangingPunct="1"/>
                      <a:r>
                        <a:rPr lang="fi-FI" sz="800" b="0" i="0" u="none" strike="noStrike" kern="1200" baseline="0" dirty="0">
                          <a:solidFill>
                            <a:srgbClr val="4D4B39"/>
                          </a:solidFill>
                          <a:effectLst/>
                          <a:latin typeface="Arial" panose="020B0604020202020204" pitchFamily="34" charset="0"/>
                          <a:ea typeface="+mn-ea"/>
                          <a:cs typeface="+mn-cs"/>
                        </a:rPr>
                        <a:t> </a:t>
                      </a:r>
                      <a:r>
                        <a:rPr lang="fi-FI" sz="800" b="0" i="0" u="none" strike="noStrike" kern="1200" baseline="0" dirty="0" smtClean="0">
                          <a:solidFill>
                            <a:srgbClr val="4D4B39"/>
                          </a:solidFill>
                          <a:effectLst/>
                          <a:latin typeface="Arial" panose="020B0604020202020204" pitchFamily="34" charset="0"/>
                          <a:ea typeface="+mn-ea"/>
                          <a:cs typeface="+mn-cs"/>
                        </a:rPr>
                        <a:t>?</a:t>
                      </a:r>
                      <a:endParaRPr lang="fi-FI" sz="800" b="0" i="0" u="none" strike="noStrike" kern="1200" baseline="0" dirty="0">
                        <a:solidFill>
                          <a:srgbClr val="4D4B39"/>
                        </a:solidFill>
                        <a:effectLst/>
                        <a:latin typeface="Arial" panose="020B0604020202020204" pitchFamily="34" charset="0"/>
                        <a:ea typeface="+mn-ea"/>
                        <a:cs typeface="+mn-cs"/>
                      </a:endParaRPr>
                    </a:p>
                  </a:txBody>
                  <a:tcPr marL="72000" marR="0" marT="0" marB="0" anchor="ctr">
                    <a:solidFill>
                      <a:srgbClr val="B6BF00">
                        <a:alpha val="60000"/>
                      </a:srgbClr>
                    </a:solidFill>
                  </a:tcPr>
                </a:tc>
                <a:tc>
                  <a:txBody>
                    <a:bodyPr/>
                    <a:lstStyle/>
                    <a:p>
                      <a:pPr algn="ctr" fontAlgn="ctr"/>
                      <a:r>
                        <a:rPr lang="fi-FI" sz="800" b="0" i="0" u="none" strike="noStrike" dirty="0" smtClean="0">
                          <a:solidFill>
                            <a:srgbClr val="4D4B39"/>
                          </a:solidFill>
                          <a:effectLst/>
                          <a:latin typeface="Arial" panose="020B0604020202020204" pitchFamily="34" charset="0"/>
                        </a:rPr>
                        <a:t>X</a:t>
                      </a:r>
                      <a:endParaRPr lang="fi-FI" sz="800" b="0" i="0" u="none" strike="noStrike" dirty="0">
                        <a:solidFill>
                          <a:srgbClr val="4D4B39"/>
                        </a:solidFill>
                        <a:effectLst/>
                        <a:latin typeface="Arial" panose="020B0604020202020204" pitchFamily="34" charset="0"/>
                      </a:endParaRPr>
                    </a:p>
                  </a:txBody>
                  <a:tcPr marL="72000" marR="0" marT="0" marB="0" anchor="ctr">
                    <a:solidFill>
                      <a:srgbClr val="B6BF00">
                        <a:alpha val="60000"/>
                      </a:srgbClr>
                    </a:solidFill>
                  </a:tcPr>
                </a:tc>
              </a:tr>
            </a:tbl>
          </a:graphicData>
        </a:graphic>
      </p:graphicFrame>
      <p:sp>
        <p:nvSpPr>
          <p:cNvPr id="84" name="Title 1"/>
          <p:cNvSpPr>
            <a:spLocks noGrp="1"/>
          </p:cNvSpPr>
          <p:nvPr>
            <p:ph type="title"/>
          </p:nvPr>
        </p:nvSpPr>
        <p:spPr>
          <a:xfrm>
            <a:off x="827584" y="836712"/>
            <a:ext cx="7776864" cy="642942"/>
          </a:xfrm>
        </p:spPr>
        <p:txBody>
          <a:bodyPr/>
          <a:lstStyle/>
          <a:p>
            <a:r>
              <a:rPr lang="fi-FI" sz="2200" dirty="0"/>
              <a:t>Ohjelmatason mittareiden lisäksi osaa menestystekijöistä mitataan tarkemmin hankekohtaisesti</a:t>
            </a:r>
          </a:p>
        </p:txBody>
      </p:sp>
      <p:grpSp>
        <p:nvGrpSpPr>
          <p:cNvPr id="29" name="Group 28"/>
          <p:cNvGrpSpPr/>
          <p:nvPr/>
        </p:nvGrpSpPr>
        <p:grpSpPr>
          <a:xfrm>
            <a:off x="6732240" y="3547098"/>
            <a:ext cx="2032955" cy="2906238"/>
            <a:chOff x="6804248" y="3547098"/>
            <a:chExt cx="1960947" cy="2906238"/>
          </a:xfrm>
        </p:grpSpPr>
        <p:sp>
          <p:nvSpPr>
            <p:cNvPr id="30" name="TextBox 29"/>
            <p:cNvSpPr txBox="1"/>
            <p:nvPr/>
          </p:nvSpPr>
          <p:spPr>
            <a:xfrm>
              <a:off x="7829195" y="5774952"/>
              <a:ext cx="936000" cy="534368"/>
            </a:xfrm>
            <a:prstGeom prst="rect">
              <a:avLst/>
            </a:prstGeom>
            <a:noFill/>
          </p:spPr>
          <p:txBody>
            <a:bodyPr wrap="square" lIns="36000" tIns="36000" rIns="36000" bIns="36000" rtlCol="0">
              <a:spAutoFit/>
            </a:bodyPr>
            <a:lstStyle/>
            <a:p>
              <a:pPr defTabSz="914253" fontAlgn="auto">
                <a:spcBef>
                  <a:spcPts val="0"/>
                </a:spcBef>
                <a:spcAft>
                  <a:spcPts val="0"/>
                </a:spcAft>
              </a:pPr>
              <a:r>
                <a:rPr lang="fi-FI" sz="1000" dirty="0" smtClean="0">
                  <a:latin typeface="Arial"/>
                  <a:cs typeface="+mn-cs"/>
                </a:rPr>
                <a:t>Yhteinen </a:t>
              </a:r>
              <a:r>
                <a:rPr lang="fi-FI" sz="1000" dirty="0" err="1" smtClean="0">
                  <a:latin typeface="Arial"/>
                  <a:cs typeface="+mn-cs"/>
                </a:rPr>
                <a:t>asiakkuuden</a:t>
              </a:r>
              <a:r>
                <a:rPr lang="fi-FI" sz="1000" dirty="0" smtClean="0">
                  <a:latin typeface="Arial"/>
                  <a:cs typeface="+mn-cs"/>
                </a:rPr>
                <a:t>-hoito</a:t>
              </a:r>
              <a:endParaRPr lang="fi-FI" sz="1000" dirty="0">
                <a:latin typeface="Arial"/>
                <a:cs typeface="+mn-cs"/>
              </a:endParaRPr>
            </a:p>
          </p:txBody>
        </p:sp>
        <p:sp>
          <p:nvSpPr>
            <p:cNvPr id="31" name="TextBox 30"/>
            <p:cNvSpPr txBox="1"/>
            <p:nvPr/>
          </p:nvSpPr>
          <p:spPr>
            <a:xfrm>
              <a:off x="7829195" y="4551835"/>
              <a:ext cx="936000" cy="996033"/>
            </a:xfrm>
            <a:prstGeom prst="rect">
              <a:avLst/>
            </a:prstGeom>
            <a:noFill/>
          </p:spPr>
          <p:txBody>
            <a:bodyPr wrap="square" lIns="36000" tIns="36000" rIns="36000" bIns="36000" rtlCol="0">
              <a:spAutoFit/>
            </a:bodyPr>
            <a:lstStyle>
              <a:defPPr>
                <a:defRPr lang="fi-FI"/>
              </a:defPPr>
              <a:lvl1pPr defTabSz="914253" fontAlgn="auto">
                <a:spcBef>
                  <a:spcPts val="0"/>
                </a:spcBef>
                <a:spcAft>
                  <a:spcPts val="0"/>
                </a:spcAft>
                <a:defRPr sz="1000">
                  <a:solidFill>
                    <a:srgbClr val="779346"/>
                  </a:solidFill>
                  <a:latin typeface="Arial"/>
                  <a:cs typeface="+mn-cs"/>
                </a:defRPr>
              </a:lvl1pPr>
            </a:lstStyle>
            <a:p>
              <a:r>
                <a:rPr lang="fi-FI" dirty="0">
                  <a:solidFill>
                    <a:schemeClr val="tx1"/>
                  </a:solidFill>
                </a:rPr>
                <a:t>Palvelupolut luodaan asiakas-lähtöisesti (tarpeet laajasti huomioiden)</a:t>
              </a:r>
            </a:p>
          </p:txBody>
        </p:sp>
        <p:sp>
          <p:nvSpPr>
            <p:cNvPr id="32" name="TextBox 31"/>
            <p:cNvSpPr txBox="1"/>
            <p:nvPr/>
          </p:nvSpPr>
          <p:spPr>
            <a:xfrm>
              <a:off x="6823613" y="4766840"/>
              <a:ext cx="916740" cy="534368"/>
            </a:xfrm>
            <a:prstGeom prst="rect">
              <a:avLst/>
            </a:prstGeom>
            <a:noFill/>
          </p:spPr>
          <p:txBody>
            <a:bodyPr wrap="square" lIns="36000" tIns="36000" rIns="36000" bIns="36000" rtlCol="0">
              <a:spAutoFit/>
            </a:bodyPr>
            <a:lstStyle>
              <a:defPPr>
                <a:defRPr lang="fi-FI"/>
              </a:defPPr>
              <a:lvl1pPr defTabSz="914253" fontAlgn="auto">
                <a:spcBef>
                  <a:spcPts val="0"/>
                </a:spcBef>
                <a:spcAft>
                  <a:spcPts val="0"/>
                </a:spcAft>
                <a:defRPr sz="1000">
                  <a:solidFill>
                    <a:srgbClr val="779346"/>
                  </a:solidFill>
                  <a:latin typeface="Arial"/>
                  <a:cs typeface="+mn-cs"/>
                </a:defRPr>
              </a:lvl1pPr>
            </a:lstStyle>
            <a:p>
              <a:r>
                <a:rPr lang="fi-FI" dirty="0">
                  <a:solidFill>
                    <a:schemeClr val="tx1"/>
                  </a:solidFill>
                </a:rPr>
                <a:t>Palveluiden tarjoaminen oikea-aikaisesti</a:t>
              </a:r>
            </a:p>
          </p:txBody>
        </p:sp>
        <p:sp>
          <p:nvSpPr>
            <p:cNvPr id="33" name="TextBox 32"/>
            <p:cNvSpPr txBox="1"/>
            <p:nvPr/>
          </p:nvSpPr>
          <p:spPr>
            <a:xfrm>
              <a:off x="6804248" y="4267140"/>
              <a:ext cx="1960947" cy="226591"/>
            </a:xfrm>
            <a:prstGeom prst="rect">
              <a:avLst/>
            </a:prstGeom>
            <a:noFill/>
          </p:spPr>
          <p:txBody>
            <a:bodyPr wrap="square" lIns="36000" tIns="36000" rIns="36000" bIns="36000" rtlCol="0">
              <a:spAutoFit/>
            </a:bodyPr>
            <a:lstStyle>
              <a:defPPr>
                <a:defRPr lang="fi-FI"/>
              </a:defPPr>
              <a:lvl1pPr defTabSz="914253" fontAlgn="auto">
                <a:spcBef>
                  <a:spcPts val="0"/>
                </a:spcBef>
                <a:spcAft>
                  <a:spcPts val="0"/>
                </a:spcAft>
                <a:defRPr sz="1000">
                  <a:solidFill>
                    <a:srgbClr val="779346"/>
                  </a:solidFill>
                  <a:latin typeface="Arial"/>
                  <a:cs typeface="+mn-cs"/>
                </a:defRPr>
              </a:lvl1pPr>
            </a:lstStyle>
            <a:p>
              <a:r>
                <a:rPr lang="fi-FI" dirty="0" smtClean="0">
                  <a:solidFill>
                    <a:schemeClr val="tx1"/>
                  </a:solidFill>
                </a:rPr>
                <a:t>    Yhtenäinen </a:t>
              </a:r>
              <a:r>
                <a:rPr lang="fi-FI" dirty="0">
                  <a:solidFill>
                    <a:schemeClr val="tx1"/>
                  </a:solidFill>
                </a:rPr>
                <a:t>asiakasrajapinta</a:t>
              </a:r>
            </a:p>
          </p:txBody>
        </p:sp>
        <p:cxnSp>
          <p:nvCxnSpPr>
            <p:cNvPr id="35" name="Elbow Connector 34"/>
            <p:cNvCxnSpPr>
              <a:stCxn id="15" idx="1"/>
              <a:endCxn id="32" idx="1"/>
            </p:cNvCxnSpPr>
            <p:nvPr/>
          </p:nvCxnSpPr>
          <p:spPr>
            <a:xfrm rot="10800000" flipV="1">
              <a:off x="6823613" y="3547098"/>
              <a:ext cx="223817" cy="1486925"/>
            </a:xfrm>
            <a:prstGeom prst="bentConnector3">
              <a:avLst>
                <a:gd name="adj1" fmla="val 198519"/>
              </a:avLst>
            </a:prstGeom>
          </p:spPr>
          <p:style>
            <a:lnRef idx="1">
              <a:schemeClr val="accent1"/>
            </a:lnRef>
            <a:fillRef idx="0">
              <a:schemeClr val="accent1"/>
            </a:fillRef>
            <a:effectRef idx="0">
              <a:schemeClr val="accent1"/>
            </a:effectRef>
            <a:fontRef idx="minor">
              <a:schemeClr val="tx1"/>
            </a:fontRef>
          </p:style>
        </p:cxnSp>
        <p:cxnSp>
          <p:nvCxnSpPr>
            <p:cNvPr id="36" name="Elbow Connector 35"/>
            <p:cNvCxnSpPr>
              <a:stCxn id="57" idx="3"/>
              <a:endCxn id="33" idx="3"/>
            </p:cNvCxnSpPr>
            <p:nvPr/>
          </p:nvCxnSpPr>
          <p:spPr>
            <a:xfrm>
              <a:off x="8610149" y="3547099"/>
              <a:ext cx="155046" cy="833337"/>
            </a:xfrm>
            <a:prstGeom prst="bentConnector3">
              <a:avLst>
                <a:gd name="adj1" fmla="val 250709"/>
              </a:avLst>
            </a:prstGeom>
          </p:spPr>
          <p:style>
            <a:lnRef idx="1">
              <a:schemeClr val="accent1"/>
            </a:lnRef>
            <a:fillRef idx="0">
              <a:schemeClr val="accent1"/>
            </a:fillRef>
            <a:effectRef idx="0">
              <a:schemeClr val="accent1"/>
            </a:effectRef>
            <a:fontRef idx="minor">
              <a:schemeClr val="tx1"/>
            </a:fontRef>
          </p:style>
        </p:cxnSp>
        <p:cxnSp>
          <p:nvCxnSpPr>
            <p:cNvPr id="37" name="Elbow Connector 36"/>
            <p:cNvCxnSpPr>
              <a:endCxn id="31" idx="3"/>
            </p:cNvCxnSpPr>
            <p:nvPr/>
          </p:nvCxnSpPr>
          <p:spPr>
            <a:xfrm rot="16200000" flipH="1">
              <a:off x="7933449" y="4218105"/>
              <a:ext cx="1502753" cy="160739"/>
            </a:xfrm>
            <a:prstGeom prst="bentConnector4">
              <a:avLst>
                <a:gd name="adj1" fmla="val -173"/>
                <a:gd name="adj2" fmla="val 237180"/>
              </a:avLst>
            </a:prstGeom>
          </p:spPr>
          <p:style>
            <a:lnRef idx="1">
              <a:schemeClr val="accent1"/>
            </a:lnRef>
            <a:fillRef idx="0">
              <a:schemeClr val="accent1"/>
            </a:fillRef>
            <a:effectRef idx="0">
              <a:schemeClr val="accent1"/>
            </a:effectRef>
            <a:fontRef idx="minor">
              <a:schemeClr val="tx1"/>
            </a:fontRef>
          </p:style>
        </p:cxnSp>
        <p:cxnSp>
          <p:nvCxnSpPr>
            <p:cNvPr id="38" name="Elbow Connector 37"/>
            <p:cNvCxnSpPr>
              <a:endCxn id="30" idx="3"/>
            </p:cNvCxnSpPr>
            <p:nvPr/>
          </p:nvCxnSpPr>
          <p:spPr>
            <a:xfrm>
              <a:off x="8604456" y="3547099"/>
              <a:ext cx="160739" cy="2495037"/>
            </a:xfrm>
            <a:prstGeom prst="bentConnector3">
              <a:avLst>
                <a:gd name="adj1" fmla="val 242218"/>
              </a:avLst>
            </a:prstGeom>
          </p:spPr>
          <p:style>
            <a:lnRef idx="1">
              <a:schemeClr val="accent1"/>
            </a:lnRef>
            <a:fillRef idx="0">
              <a:schemeClr val="accent1"/>
            </a:fillRef>
            <a:effectRef idx="0">
              <a:schemeClr val="accent1"/>
            </a:effectRef>
            <a:fontRef idx="minor">
              <a:schemeClr val="tx1"/>
            </a:fontRef>
          </p:style>
        </p:cxnSp>
        <p:sp>
          <p:nvSpPr>
            <p:cNvPr id="39" name="TextBox 38"/>
            <p:cNvSpPr txBox="1"/>
            <p:nvPr/>
          </p:nvSpPr>
          <p:spPr>
            <a:xfrm>
              <a:off x="6823613" y="5611191"/>
              <a:ext cx="936000" cy="842145"/>
            </a:xfrm>
            <a:prstGeom prst="rect">
              <a:avLst/>
            </a:prstGeom>
            <a:noFill/>
          </p:spPr>
          <p:txBody>
            <a:bodyPr wrap="square" lIns="36000" tIns="36000" rIns="36000" bIns="36000" rtlCol="0">
              <a:spAutoFit/>
            </a:bodyPr>
            <a:lstStyle/>
            <a:p>
              <a:pPr defTabSz="914253" fontAlgn="auto">
                <a:spcBef>
                  <a:spcPts val="0"/>
                </a:spcBef>
                <a:spcAft>
                  <a:spcPts val="0"/>
                </a:spcAft>
              </a:pPr>
              <a:r>
                <a:rPr lang="fi-FI" sz="1000" dirty="0" err="1" smtClean="0">
                  <a:latin typeface="Arial"/>
                  <a:cs typeface="+mn-cs"/>
                </a:rPr>
                <a:t>Yhteis</a:t>
              </a:r>
              <a:r>
                <a:rPr lang="fi-FI" sz="1000" dirty="0" smtClean="0">
                  <a:latin typeface="Arial"/>
                  <a:cs typeface="+mn-cs"/>
                </a:rPr>
                <a:t>-</a:t>
              </a:r>
            </a:p>
            <a:p>
              <a:pPr defTabSz="914253" fontAlgn="auto">
                <a:spcBef>
                  <a:spcPts val="0"/>
                </a:spcBef>
                <a:spcAft>
                  <a:spcPts val="0"/>
                </a:spcAft>
              </a:pPr>
              <a:r>
                <a:rPr lang="fi-FI" sz="1000" dirty="0" smtClean="0">
                  <a:latin typeface="Arial"/>
                  <a:cs typeface="+mn-cs"/>
                </a:rPr>
                <a:t>kunnallisesti vaikuttavien </a:t>
              </a:r>
              <a:r>
                <a:rPr lang="fi-FI" sz="1000" dirty="0">
                  <a:latin typeface="Arial"/>
                  <a:cs typeface="+mn-cs"/>
                </a:rPr>
                <a:t>resurssien kohdentaminen</a:t>
              </a:r>
            </a:p>
          </p:txBody>
        </p:sp>
        <p:cxnSp>
          <p:nvCxnSpPr>
            <p:cNvPr id="40" name="Elbow Connector 39"/>
            <p:cNvCxnSpPr>
              <a:endCxn id="39" idx="1"/>
            </p:cNvCxnSpPr>
            <p:nvPr/>
          </p:nvCxnSpPr>
          <p:spPr>
            <a:xfrm rot="10800000" flipV="1">
              <a:off x="6823614" y="3547098"/>
              <a:ext cx="160739" cy="2485165"/>
            </a:xfrm>
            <a:prstGeom prst="bentConnector3">
              <a:avLst>
                <a:gd name="adj1" fmla="val 242218"/>
              </a:avLst>
            </a:prstGeom>
          </p:spPr>
          <p:style>
            <a:lnRef idx="1">
              <a:schemeClr val="accent1"/>
            </a:lnRef>
            <a:fillRef idx="0">
              <a:schemeClr val="accent1"/>
            </a:fillRef>
            <a:effectRef idx="0">
              <a:schemeClr val="accent1"/>
            </a:effectRef>
            <a:fontRef idx="minor">
              <a:schemeClr val="tx1"/>
            </a:fontRef>
          </p:style>
        </p:cxnSp>
      </p:grpSp>
      <p:cxnSp>
        <p:nvCxnSpPr>
          <p:cNvPr id="6" name="Elbow Connector 5"/>
          <p:cNvCxnSpPr>
            <a:stCxn id="15" idx="1"/>
            <a:endCxn id="33" idx="1"/>
          </p:cNvCxnSpPr>
          <p:nvPr/>
        </p:nvCxnSpPr>
        <p:spPr>
          <a:xfrm rot="10800000" flipV="1">
            <a:off x="6732240" y="3547098"/>
            <a:ext cx="252112" cy="833337"/>
          </a:xfrm>
          <a:prstGeom prst="bentConnector3">
            <a:avLst>
              <a:gd name="adj1" fmla="val 179847"/>
            </a:avLst>
          </a:prstGeom>
        </p:spPr>
        <p:style>
          <a:lnRef idx="1">
            <a:schemeClr val="accent1"/>
          </a:lnRef>
          <a:fillRef idx="0">
            <a:schemeClr val="accent1"/>
          </a:fillRef>
          <a:effectRef idx="0">
            <a:schemeClr val="accent1"/>
          </a:effectRef>
          <a:fontRef idx="minor">
            <a:schemeClr val="tx1"/>
          </a:fontRef>
        </p:style>
      </p:cxnSp>
      <p:grpSp>
        <p:nvGrpSpPr>
          <p:cNvPr id="27" name="Group 3"/>
          <p:cNvGrpSpPr>
            <a:grpSpLocks/>
          </p:cNvGrpSpPr>
          <p:nvPr/>
        </p:nvGrpSpPr>
        <p:grpSpPr bwMode="auto">
          <a:xfrm>
            <a:off x="323528" y="6453336"/>
            <a:ext cx="4327163" cy="216024"/>
            <a:chOff x="3635896" y="4869160"/>
            <a:chExt cx="4326177" cy="216150"/>
          </a:xfrm>
        </p:grpSpPr>
        <p:grpSp>
          <p:nvGrpSpPr>
            <p:cNvPr id="28" name="Group 29"/>
            <p:cNvGrpSpPr>
              <a:grpSpLocks/>
            </p:cNvGrpSpPr>
            <p:nvPr/>
          </p:nvGrpSpPr>
          <p:grpSpPr bwMode="auto">
            <a:xfrm>
              <a:off x="4067599" y="4869160"/>
              <a:ext cx="3894474" cy="216026"/>
              <a:chOff x="597746" y="6263807"/>
              <a:chExt cx="3894603" cy="216150"/>
            </a:xfrm>
          </p:grpSpPr>
          <p:sp>
            <p:nvSpPr>
              <p:cNvPr id="41" name="Rectangle 40"/>
              <p:cNvSpPr/>
              <p:nvPr/>
            </p:nvSpPr>
            <p:spPr>
              <a:xfrm>
                <a:off x="597746" y="6263807"/>
                <a:ext cx="404734" cy="216150"/>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atin typeface="+mj-lt"/>
                </a:endParaRPr>
              </a:p>
            </p:txBody>
          </p:sp>
          <p:sp>
            <p:nvSpPr>
              <p:cNvPr id="42" name="Rectangle 41"/>
              <p:cNvSpPr/>
              <p:nvPr/>
            </p:nvSpPr>
            <p:spPr>
              <a:xfrm>
                <a:off x="2397624" y="6263807"/>
                <a:ext cx="382513" cy="216150"/>
              </a:xfrm>
              <a:prstGeom prst="rect">
                <a:avLst/>
              </a:prstGeom>
              <a:solidFill>
                <a:srgbClr val="B6BF00">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atin typeface="+mj-lt"/>
                </a:endParaRPr>
              </a:p>
            </p:txBody>
          </p:sp>
          <p:sp>
            <p:nvSpPr>
              <p:cNvPr id="43" name="TextBox 42"/>
              <p:cNvSpPr txBox="1"/>
              <p:nvPr/>
            </p:nvSpPr>
            <p:spPr>
              <a:xfrm>
                <a:off x="2757917" y="6263807"/>
                <a:ext cx="1734432" cy="184880"/>
              </a:xfrm>
              <a:prstGeom prst="rect">
                <a:avLst/>
              </a:prstGeom>
              <a:noFill/>
            </p:spPr>
            <p:txBody>
              <a:bodyPr wrap="none">
                <a:spAutoFit/>
              </a:bodyPr>
              <a:lstStyle/>
              <a:p>
                <a:pPr>
                  <a:defRPr/>
                </a:pPr>
                <a:r>
                  <a:rPr lang="fi-FI" sz="600" dirty="0">
                    <a:latin typeface="+mn-lt"/>
                  </a:rPr>
                  <a:t>= </a:t>
                </a:r>
                <a:r>
                  <a:rPr lang="fi-FI" sz="600" dirty="0" smtClean="0">
                    <a:latin typeface="+mn-lt"/>
                  </a:rPr>
                  <a:t>Hanketasolla tarkemmin seurattavat mittarit</a:t>
                </a:r>
                <a:endParaRPr lang="fi-FI" sz="600" dirty="0">
                  <a:latin typeface="+mn-lt"/>
                </a:endParaRPr>
              </a:p>
            </p:txBody>
          </p:sp>
          <p:sp>
            <p:nvSpPr>
              <p:cNvPr id="44" name="TextBox 43"/>
              <p:cNvSpPr txBox="1"/>
              <p:nvPr/>
            </p:nvSpPr>
            <p:spPr>
              <a:xfrm>
                <a:off x="958039" y="6263807"/>
                <a:ext cx="1437937" cy="184880"/>
              </a:xfrm>
              <a:prstGeom prst="rect">
                <a:avLst/>
              </a:prstGeom>
              <a:noFill/>
            </p:spPr>
            <p:txBody>
              <a:bodyPr wrap="none">
                <a:spAutoFit/>
              </a:bodyPr>
              <a:lstStyle/>
              <a:p>
                <a:pPr>
                  <a:defRPr/>
                </a:pPr>
                <a:r>
                  <a:rPr lang="fi-FI" sz="600" dirty="0">
                    <a:latin typeface="+mn-lt"/>
                  </a:rPr>
                  <a:t>= </a:t>
                </a:r>
                <a:r>
                  <a:rPr lang="fi-FI" sz="600" dirty="0" smtClean="0">
                    <a:latin typeface="+mn-lt"/>
                  </a:rPr>
                  <a:t>Ohjelmatasolla seurattavat mittarit </a:t>
                </a:r>
                <a:endParaRPr lang="fi-FI" sz="600" dirty="0">
                  <a:latin typeface="+mn-lt"/>
                </a:endParaRPr>
              </a:p>
            </p:txBody>
          </p:sp>
        </p:grpSp>
        <p:sp>
          <p:nvSpPr>
            <p:cNvPr id="34" name="Rectangle 33"/>
            <p:cNvSpPr/>
            <p:nvPr/>
          </p:nvSpPr>
          <p:spPr>
            <a:xfrm>
              <a:off x="3635896" y="4869160"/>
              <a:ext cx="4247503" cy="216150"/>
            </a:xfrm>
            <a:prstGeom prst="rect">
              <a:avLst/>
            </a:prstGeom>
            <a:no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fi-FI" sz="600" dirty="0">
                  <a:solidFill>
                    <a:schemeClr val="tx1"/>
                  </a:solidFill>
                </a:rPr>
                <a:t>Selite</a:t>
              </a:r>
              <a:r>
                <a:rPr lang="fi-FI" sz="600" dirty="0">
                  <a:solidFill>
                    <a:schemeClr val="tx1"/>
                  </a:solidFill>
                  <a:latin typeface="+mj-lt"/>
                </a:rPr>
                <a:t>:</a:t>
              </a:r>
            </a:p>
          </p:txBody>
        </p:sp>
      </p:grpSp>
      <p:sp>
        <p:nvSpPr>
          <p:cNvPr id="45" name="Pyöristetty kuvatekstisuorakulmio 44"/>
          <p:cNvSpPr/>
          <p:nvPr/>
        </p:nvSpPr>
        <p:spPr>
          <a:xfrm>
            <a:off x="6228184" y="2204864"/>
            <a:ext cx="1008112" cy="648072"/>
          </a:xfrm>
          <a:prstGeom prst="wedgeRoundRectCallout">
            <a:avLst>
              <a:gd name="adj1" fmla="val -41619"/>
              <a:gd name="adj2" fmla="val 117063"/>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000" dirty="0" smtClean="0"/>
              <a:t>Kysytään mitä kautta asiakas löysi palvelun</a:t>
            </a:r>
            <a:endParaRPr lang="fi-FI" sz="1000" dirty="0"/>
          </a:p>
        </p:txBody>
      </p:sp>
    </p:spTree>
    <p:extLst>
      <p:ext uri="{BB962C8B-B14F-4D97-AF65-F5344CB8AC3E}">
        <p14:creationId xmlns:p14="http://schemas.microsoft.com/office/powerpoint/2010/main" xmlns="" val="409904192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 name="Object 20" hidden="1"/>
          <p:cNvGraphicFramePr>
            <a:graphicFrameLocks noChangeAspect="1"/>
          </p:cNvGraphicFramePr>
          <p:nvPr>
            <p:extLst/>
          </p:nvPr>
        </p:nvGraphicFramePr>
        <p:xfrm>
          <a:off x="1588" y="1588"/>
          <a:ext cx="1587" cy="1587"/>
        </p:xfrm>
        <a:graphic>
          <a:graphicData uri="http://schemas.openxmlformats.org/presentationml/2006/ole">
            <p:oleObj spid="_x0000_s8229" name="think-cell Slide" r:id="rId4" imgW="360" imgH="360" progId="">
              <p:embed/>
            </p:oleObj>
          </a:graphicData>
        </a:graphic>
      </p:graphicFrame>
      <p:grpSp>
        <p:nvGrpSpPr>
          <p:cNvPr id="16" name="Group 15"/>
          <p:cNvGrpSpPr/>
          <p:nvPr/>
        </p:nvGrpSpPr>
        <p:grpSpPr>
          <a:xfrm>
            <a:off x="4563747" y="2204815"/>
            <a:ext cx="4242093" cy="1685184"/>
            <a:chOff x="4563747" y="2204815"/>
            <a:chExt cx="4242093" cy="1685184"/>
          </a:xfrm>
        </p:grpSpPr>
        <p:sp>
          <p:nvSpPr>
            <p:cNvPr id="15" name="Rounded Rectangle 14"/>
            <p:cNvSpPr/>
            <p:nvPr/>
          </p:nvSpPr>
          <p:spPr>
            <a:xfrm>
              <a:off x="6984352" y="3204199"/>
              <a:ext cx="756000" cy="685800"/>
            </a:xfrm>
            <a:prstGeom prst="roundRect">
              <a:avLst/>
            </a:prstGeom>
            <a:no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defTabSz="914253" fontAlgn="auto">
                <a:spcBef>
                  <a:spcPts val="0"/>
                </a:spcBef>
                <a:spcAft>
                  <a:spcPts val="0"/>
                </a:spcAft>
              </a:pPr>
              <a:r>
                <a:rPr lang="fi-FI" sz="900" b="1" dirty="0" smtClean="0">
                  <a:solidFill>
                    <a:srgbClr val="003883"/>
                  </a:solidFill>
                </a:rPr>
                <a:t>Palvelu-tarpeiden ennakointi</a:t>
              </a:r>
              <a:endParaRPr lang="fi-FI" sz="900" b="1" dirty="0">
                <a:solidFill>
                  <a:srgbClr val="003883"/>
                </a:solidFill>
              </a:endParaRPr>
            </a:p>
          </p:txBody>
        </p:sp>
        <p:sp>
          <p:nvSpPr>
            <p:cNvPr id="56" name="Rounded Rectangle 55"/>
            <p:cNvSpPr/>
            <p:nvPr/>
          </p:nvSpPr>
          <p:spPr>
            <a:xfrm>
              <a:off x="6732240" y="2874203"/>
              <a:ext cx="2073600" cy="255600"/>
            </a:xfrm>
            <a:prstGeom prst="round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defTabSz="914253" fontAlgn="auto">
                <a:spcBef>
                  <a:spcPts val="0"/>
                </a:spcBef>
                <a:spcAft>
                  <a:spcPts val="0"/>
                </a:spcAft>
              </a:pPr>
              <a:r>
                <a:rPr lang="fi-FI" sz="1400" b="1" dirty="0" smtClean="0">
                  <a:solidFill>
                    <a:srgbClr val="FFFFFF"/>
                  </a:solidFill>
                </a:rPr>
                <a:t>Asiakkaat</a:t>
              </a:r>
              <a:endParaRPr lang="fi-FI" sz="1000" dirty="0">
                <a:solidFill>
                  <a:srgbClr val="FFFFFF"/>
                </a:solidFill>
              </a:endParaRPr>
            </a:p>
          </p:txBody>
        </p:sp>
        <p:sp>
          <p:nvSpPr>
            <p:cNvPr id="57" name="Rounded Rectangle 56"/>
            <p:cNvSpPr/>
            <p:nvPr/>
          </p:nvSpPr>
          <p:spPr>
            <a:xfrm>
              <a:off x="7848456" y="3204199"/>
              <a:ext cx="756000" cy="685800"/>
            </a:xfrm>
            <a:prstGeom prst="roundRect">
              <a:avLst/>
            </a:prstGeom>
            <a:no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defTabSz="914253" fontAlgn="auto">
                <a:spcBef>
                  <a:spcPts val="0"/>
                </a:spcBef>
                <a:spcAft>
                  <a:spcPts val="0"/>
                </a:spcAft>
              </a:pPr>
              <a:r>
                <a:rPr lang="fi-FI" sz="900" b="1" dirty="0" smtClean="0">
                  <a:solidFill>
                    <a:srgbClr val="003883"/>
                  </a:solidFill>
                </a:rPr>
                <a:t>Asioinnin sujuvuus</a:t>
              </a:r>
              <a:endParaRPr lang="fi-FI" sz="900" b="1" dirty="0">
                <a:solidFill>
                  <a:srgbClr val="003883"/>
                </a:solidFill>
              </a:endParaRPr>
            </a:p>
          </p:txBody>
        </p:sp>
        <p:cxnSp>
          <p:nvCxnSpPr>
            <p:cNvPr id="71" name="Elbow Connector 70"/>
            <p:cNvCxnSpPr>
              <a:stCxn id="11" idx="2"/>
              <a:endCxn id="56" idx="0"/>
            </p:cNvCxnSpPr>
            <p:nvPr/>
          </p:nvCxnSpPr>
          <p:spPr>
            <a:xfrm rot="16200000" flipH="1">
              <a:off x="5831700" y="936862"/>
              <a:ext cx="669387" cy="3205293"/>
            </a:xfrm>
            <a:prstGeom prst="bentConnector3">
              <a:avLst>
                <a:gd name="adj1" fmla="val 50000"/>
              </a:avLst>
            </a:prstGeom>
          </p:spPr>
          <p:style>
            <a:lnRef idx="1">
              <a:schemeClr val="accent1"/>
            </a:lnRef>
            <a:fillRef idx="0">
              <a:schemeClr val="accent1"/>
            </a:fillRef>
            <a:effectRef idx="0">
              <a:schemeClr val="accent1"/>
            </a:effectRef>
            <a:fontRef idx="minor">
              <a:schemeClr val="tx1"/>
            </a:fontRef>
          </p:style>
        </p:cxnSp>
      </p:grpSp>
      <p:grpSp>
        <p:nvGrpSpPr>
          <p:cNvPr id="10" name="Group 9"/>
          <p:cNvGrpSpPr/>
          <p:nvPr/>
        </p:nvGrpSpPr>
        <p:grpSpPr>
          <a:xfrm>
            <a:off x="323849" y="1988816"/>
            <a:ext cx="8496623" cy="576088"/>
            <a:chOff x="323849" y="1988816"/>
            <a:chExt cx="8496623" cy="576088"/>
          </a:xfrm>
        </p:grpSpPr>
        <p:sp>
          <p:nvSpPr>
            <p:cNvPr id="82" name="Rectangle 81"/>
            <p:cNvSpPr/>
            <p:nvPr/>
          </p:nvSpPr>
          <p:spPr>
            <a:xfrm>
              <a:off x="323849" y="2390040"/>
              <a:ext cx="8496623" cy="174864"/>
            </a:xfrm>
            <a:prstGeom prst="rect">
              <a:avLst/>
            </a:prstGeom>
            <a:solidFill>
              <a:schemeClr val="accent4"/>
            </a:solidFill>
            <a:ln w="12700">
              <a:noFill/>
              <a:prstDash val="lgDash"/>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defTabSz="914253" fontAlgn="auto">
                <a:spcBef>
                  <a:spcPts val="0"/>
                </a:spcBef>
                <a:spcAft>
                  <a:spcPts val="0"/>
                </a:spcAft>
              </a:pPr>
              <a:r>
                <a:rPr lang="fi-FI" sz="1100" b="1" dirty="0" smtClean="0">
                  <a:solidFill>
                    <a:srgbClr val="FFFFFF"/>
                  </a:solidFill>
                </a:rPr>
                <a:t>Strategiset tavoitteet</a:t>
              </a:r>
              <a:endParaRPr lang="fi-FI" sz="1100" b="1" dirty="0">
                <a:solidFill>
                  <a:srgbClr val="FFFFFF"/>
                </a:solidFill>
              </a:endParaRPr>
            </a:p>
          </p:txBody>
        </p:sp>
        <p:cxnSp>
          <p:nvCxnSpPr>
            <p:cNvPr id="9" name="Straight Connector 8"/>
            <p:cNvCxnSpPr>
              <a:endCxn id="82" idx="0"/>
            </p:cNvCxnSpPr>
            <p:nvPr/>
          </p:nvCxnSpPr>
          <p:spPr>
            <a:xfrm>
              <a:off x="4572161" y="1988816"/>
              <a:ext cx="0" cy="401224"/>
            </a:xfrm>
            <a:prstGeom prst="line">
              <a:avLst/>
            </a:prstGeom>
          </p:spPr>
          <p:style>
            <a:lnRef idx="1">
              <a:schemeClr val="accent1"/>
            </a:lnRef>
            <a:fillRef idx="0">
              <a:schemeClr val="accent1"/>
            </a:fillRef>
            <a:effectRef idx="0">
              <a:schemeClr val="accent1"/>
            </a:effectRef>
            <a:fontRef idx="minor">
              <a:schemeClr val="tx1"/>
            </a:fontRef>
          </p:style>
        </p:cxnSp>
      </p:grpSp>
      <p:sp>
        <p:nvSpPr>
          <p:cNvPr id="11" name="Rounded Rectangle 10"/>
          <p:cNvSpPr/>
          <p:nvPr/>
        </p:nvSpPr>
        <p:spPr>
          <a:xfrm>
            <a:off x="323849" y="1772816"/>
            <a:ext cx="8479795" cy="432000"/>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914253" fontAlgn="auto">
              <a:spcBef>
                <a:spcPts val="0"/>
              </a:spcBef>
              <a:spcAft>
                <a:spcPts val="0"/>
              </a:spcAft>
            </a:pPr>
            <a:r>
              <a:rPr lang="fi-FI" sz="1200" b="1" dirty="0" smtClean="0">
                <a:solidFill>
                  <a:srgbClr val="FFFFFF"/>
                </a:solidFill>
              </a:rPr>
              <a:t>ELY-keskuksen toiminta-ajatus:</a:t>
            </a:r>
          </a:p>
          <a:p>
            <a:pPr algn="ctr" defTabSz="914253" fontAlgn="auto">
              <a:spcBef>
                <a:spcPts val="0"/>
              </a:spcBef>
              <a:spcAft>
                <a:spcPts val="0"/>
              </a:spcAft>
            </a:pPr>
            <a:r>
              <a:rPr lang="fi-FI" sz="1000" dirty="0" smtClean="0">
                <a:solidFill>
                  <a:srgbClr val="FFFFFF"/>
                </a:solidFill>
              </a:rPr>
              <a:t>ELY-keskus kasvattaa alueen elinvoimaisuutta ja elinkeinoelämän menestymistä sekä edistää väestön hyvinvointia omalla alueellaan.</a:t>
            </a:r>
            <a:endParaRPr lang="fi-FI" sz="1000" dirty="0">
              <a:solidFill>
                <a:srgbClr val="FFFFFF"/>
              </a:solidFill>
            </a:endParaRPr>
          </a:p>
        </p:txBody>
      </p:sp>
      <p:sp>
        <p:nvSpPr>
          <p:cNvPr id="72" name="Rectangle 71"/>
          <p:cNvSpPr/>
          <p:nvPr/>
        </p:nvSpPr>
        <p:spPr>
          <a:xfrm>
            <a:off x="6732240" y="3925952"/>
            <a:ext cx="2015454" cy="295136"/>
          </a:xfrm>
          <a:prstGeom prst="rect">
            <a:avLst/>
          </a:prstGeom>
          <a:solidFill>
            <a:schemeClr val="accent2"/>
          </a:solidFill>
          <a:ln w="12700">
            <a:noFill/>
            <a:prstDash val="lgDash"/>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defTabSz="914253" fontAlgn="auto">
              <a:spcBef>
                <a:spcPts val="0"/>
              </a:spcBef>
              <a:spcAft>
                <a:spcPts val="0"/>
              </a:spcAft>
            </a:pPr>
            <a:r>
              <a:rPr lang="fi-FI" sz="1000" b="1" dirty="0" smtClean="0">
                <a:solidFill>
                  <a:srgbClr val="FFFFFF"/>
                </a:solidFill>
              </a:rPr>
              <a:t>Kriittiset menestystekijät, joita hankkeilla tuetaan</a:t>
            </a:r>
            <a:endParaRPr lang="fi-FI" sz="1000" b="1" dirty="0">
              <a:solidFill>
                <a:srgbClr val="FFFFFF"/>
              </a:solidFill>
            </a:endParaRPr>
          </a:p>
        </p:txBody>
      </p:sp>
      <p:graphicFrame>
        <p:nvGraphicFramePr>
          <p:cNvPr id="78" name="Table 77"/>
          <p:cNvGraphicFramePr>
            <a:graphicFrameLocks noGrp="1"/>
          </p:cNvGraphicFramePr>
          <p:nvPr>
            <p:extLst>
              <p:ext uri="{D42A27DB-BD31-4B8C-83A1-F6EECF244321}">
                <p14:modId xmlns:p14="http://schemas.microsoft.com/office/powerpoint/2010/main" xmlns="" val="3451021352"/>
              </p:ext>
            </p:extLst>
          </p:nvPr>
        </p:nvGraphicFramePr>
        <p:xfrm>
          <a:off x="323528" y="2852934"/>
          <a:ext cx="5976664" cy="1834036"/>
        </p:xfrm>
        <a:graphic>
          <a:graphicData uri="http://schemas.openxmlformats.org/drawingml/2006/table">
            <a:tbl>
              <a:tblPr firstRow="1" bandRow="1">
                <a:tableStyleId>{5C22544A-7EE6-4342-B048-85BDC9FD1C3A}</a:tableStyleId>
              </a:tblPr>
              <a:tblGrid>
                <a:gridCol w="1254227"/>
                <a:gridCol w="2148546"/>
                <a:gridCol w="654379"/>
                <a:gridCol w="1271440"/>
                <a:gridCol w="648072"/>
              </a:tblGrid>
              <a:tr h="288034">
                <a:tc>
                  <a:txBody>
                    <a:bodyPr/>
                    <a:lstStyle/>
                    <a:p>
                      <a:pPr algn="ctr" fontAlgn="b"/>
                      <a:r>
                        <a:rPr lang="fi-FI" sz="1050" b="1" i="0" u="none" strike="noStrike" dirty="0" smtClean="0">
                          <a:solidFill>
                            <a:srgbClr val="FFFFFF"/>
                          </a:solidFill>
                          <a:effectLst/>
                          <a:latin typeface="Arial" panose="020B0604020202020204" pitchFamily="34" charset="0"/>
                        </a:rPr>
                        <a:t>Menestystekijä</a:t>
                      </a:r>
                      <a:endParaRPr lang="fi-FI" sz="1050" b="1" i="0" u="none" strike="noStrike" dirty="0">
                        <a:solidFill>
                          <a:srgbClr val="FFFFFF"/>
                        </a:solidFill>
                        <a:effectLst/>
                        <a:latin typeface="Arial" panose="020B0604020202020204" pitchFamily="34" charset="0"/>
                      </a:endParaRPr>
                    </a:p>
                  </a:txBody>
                  <a:tcPr marL="0" marR="0" marT="0" marB="0" anchor="ctr"/>
                </a:tc>
                <a:tc>
                  <a:txBody>
                    <a:bodyPr/>
                    <a:lstStyle/>
                    <a:p>
                      <a:pPr algn="ctr" fontAlgn="b"/>
                      <a:r>
                        <a:rPr lang="fi-FI" sz="1050" b="1" i="0" u="none" strike="noStrike" dirty="0">
                          <a:solidFill>
                            <a:srgbClr val="FFFFFF"/>
                          </a:solidFill>
                          <a:effectLst/>
                          <a:latin typeface="Arial" panose="020B0604020202020204" pitchFamily="34" charset="0"/>
                        </a:rPr>
                        <a:t>Mittarin kuvaus ja määritelmät</a:t>
                      </a:r>
                    </a:p>
                  </a:txBody>
                  <a:tcPr marL="0" marR="0" marT="0" marB="0" anchor="ctr"/>
                </a:tc>
                <a:tc>
                  <a:txBody>
                    <a:bodyPr/>
                    <a:lstStyle/>
                    <a:p>
                      <a:pPr algn="ctr" fontAlgn="b"/>
                      <a:r>
                        <a:rPr lang="fi-FI" sz="1050" b="1" i="0" u="none" strike="noStrike" dirty="0">
                          <a:solidFill>
                            <a:srgbClr val="FFFFFF"/>
                          </a:solidFill>
                          <a:effectLst/>
                          <a:latin typeface="Arial" panose="020B0604020202020204" pitchFamily="34" charset="0"/>
                        </a:rPr>
                        <a:t>Mittarin muoto</a:t>
                      </a:r>
                    </a:p>
                  </a:txBody>
                  <a:tcPr marL="0" marR="0" marT="0" marB="0" anchor="ctr"/>
                </a:tc>
                <a:tc>
                  <a:txBody>
                    <a:bodyPr/>
                    <a:lstStyle/>
                    <a:p>
                      <a:pPr algn="ctr" fontAlgn="b"/>
                      <a:r>
                        <a:rPr lang="fi-FI" sz="1050" b="1" i="0" u="none" strike="noStrike" dirty="0">
                          <a:solidFill>
                            <a:srgbClr val="FFFFFF"/>
                          </a:solidFill>
                          <a:effectLst/>
                          <a:latin typeface="Arial" panose="020B0604020202020204" pitchFamily="34" charset="0"/>
                        </a:rPr>
                        <a:t>Tietolähde</a:t>
                      </a:r>
                    </a:p>
                  </a:txBody>
                  <a:tcPr marL="0" marR="0" marT="0" marB="0" anchor="ctr"/>
                </a:tc>
                <a:tc>
                  <a:txBody>
                    <a:bodyPr/>
                    <a:lstStyle/>
                    <a:p>
                      <a:pPr algn="ctr" fontAlgn="b"/>
                      <a:r>
                        <a:rPr lang="fi-FI" sz="1050" b="1" i="0" u="none" strike="noStrike" dirty="0" smtClean="0">
                          <a:solidFill>
                            <a:srgbClr val="FFFFFF"/>
                          </a:solidFill>
                          <a:effectLst/>
                          <a:latin typeface="Arial" panose="020B0604020202020204" pitchFamily="34" charset="0"/>
                        </a:rPr>
                        <a:t>Tieto saatavilla</a:t>
                      </a:r>
                      <a:endParaRPr lang="fi-FI" sz="1050" b="1" i="0" u="none" strike="noStrike" dirty="0">
                        <a:solidFill>
                          <a:srgbClr val="FFFFFF"/>
                        </a:solidFill>
                        <a:effectLst/>
                        <a:latin typeface="Arial" panose="020B0604020202020204" pitchFamily="34" charset="0"/>
                      </a:endParaRPr>
                    </a:p>
                  </a:txBody>
                  <a:tcPr marL="0" marR="0" marT="0" marB="0" anchor="ctr"/>
                </a:tc>
              </a:tr>
              <a:tr h="378499">
                <a:tc>
                  <a:txBody>
                    <a:bodyPr/>
                    <a:lstStyle/>
                    <a:p>
                      <a:pPr marL="0" algn="l" defTabSz="914253" rtl="0" eaLnBrk="1" fontAlgn="ctr" latinLnBrk="0" hangingPunct="1"/>
                      <a:r>
                        <a:rPr lang="fi-FI" sz="800" b="0" i="0" u="none" strike="noStrike" kern="1200" baseline="0" dirty="0" smtClean="0">
                          <a:solidFill>
                            <a:srgbClr val="4D4B39"/>
                          </a:solidFill>
                          <a:effectLst/>
                          <a:latin typeface="Arial" panose="020B0604020202020204" pitchFamily="34" charset="0"/>
                          <a:ea typeface="+mn-ea"/>
                          <a:cs typeface="+mn-cs"/>
                        </a:rPr>
                        <a:t>Palveluiden tarjoaminen oikea-aikaisesti</a:t>
                      </a:r>
                      <a:endParaRPr lang="fi-FI" sz="800" b="0" i="0" u="none" strike="noStrike" kern="1200" baseline="0" dirty="0">
                        <a:solidFill>
                          <a:srgbClr val="4D4B39"/>
                        </a:solidFill>
                        <a:effectLst/>
                        <a:latin typeface="Arial" panose="020B0604020202020204" pitchFamily="34" charset="0"/>
                        <a:ea typeface="+mn-ea"/>
                        <a:cs typeface="+mn-cs"/>
                      </a:endParaRPr>
                    </a:p>
                  </a:txBody>
                  <a:tcPr marL="72000" marR="0" marT="0" marB="0" anchor="ctr">
                    <a:solidFill>
                      <a:schemeClr val="bg1">
                        <a:lumMod val="95000"/>
                      </a:schemeClr>
                    </a:solidFill>
                  </a:tcPr>
                </a:tc>
                <a:tc>
                  <a:txBody>
                    <a:bodyPr/>
                    <a:lstStyle/>
                    <a:p>
                      <a:pPr marL="0" algn="l" defTabSz="914253" rtl="0" eaLnBrk="1" fontAlgn="ctr" latinLnBrk="0" hangingPunct="1"/>
                      <a:r>
                        <a:rPr lang="fi-FI" sz="800" b="0" i="0" u="none" strike="noStrike" kern="1200" baseline="0" dirty="0" smtClean="0">
                          <a:solidFill>
                            <a:srgbClr val="4D4B39"/>
                          </a:solidFill>
                          <a:effectLst/>
                          <a:latin typeface="Arial" panose="020B0604020202020204" pitchFamily="34" charset="0"/>
                          <a:ea typeface="+mn-ea"/>
                          <a:cs typeface="+mn-cs"/>
                        </a:rPr>
                        <a:t>Asiakkaiden </a:t>
                      </a:r>
                      <a:r>
                        <a:rPr lang="fi-FI" sz="800" b="0" i="0" u="none" strike="noStrike" kern="1200" baseline="0" dirty="0">
                          <a:solidFill>
                            <a:srgbClr val="4D4B39"/>
                          </a:solidFill>
                          <a:effectLst/>
                          <a:latin typeface="Arial" panose="020B0604020202020204" pitchFamily="34" charset="0"/>
                          <a:ea typeface="+mn-ea"/>
                          <a:cs typeface="+mn-cs"/>
                        </a:rPr>
                        <a:t>arvio palveluiden saatavuudesta </a:t>
                      </a:r>
                      <a:r>
                        <a:rPr lang="fi-FI" sz="800" b="0" i="0" u="none" strike="noStrike" kern="1200" baseline="0" dirty="0" smtClean="0">
                          <a:solidFill>
                            <a:srgbClr val="4D4B39"/>
                          </a:solidFill>
                          <a:effectLst/>
                          <a:latin typeface="Arial" panose="020B0604020202020204" pitchFamily="34" charset="0"/>
                          <a:ea typeface="+mn-ea"/>
                          <a:cs typeface="+mn-cs"/>
                        </a:rPr>
                        <a:t>ajasta ja paikasta </a:t>
                      </a:r>
                      <a:r>
                        <a:rPr lang="fi-FI" sz="800" b="0" i="0" u="none" strike="noStrike" kern="1200" baseline="0" dirty="0">
                          <a:solidFill>
                            <a:srgbClr val="4D4B39"/>
                          </a:solidFill>
                          <a:effectLst/>
                          <a:latin typeface="Arial" panose="020B0604020202020204" pitchFamily="34" charset="0"/>
                          <a:ea typeface="+mn-ea"/>
                          <a:cs typeface="+mn-cs"/>
                        </a:rPr>
                        <a:t>riippumatta</a:t>
                      </a:r>
                    </a:p>
                  </a:txBody>
                  <a:tcPr marL="72000" marR="0" marT="0" marB="0" anchor="ctr">
                    <a:solidFill>
                      <a:srgbClr val="B6BF00">
                        <a:alpha val="60000"/>
                      </a:srgbClr>
                    </a:solidFill>
                  </a:tcPr>
                </a:tc>
                <a:tc>
                  <a:txBody>
                    <a:bodyPr/>
                    <a:lstStyle/>
                    <a:p>
                      <a:pPr marL="0" algn="l" defTabSz="914253" rtl="0" eaLnBrk="1" fontAlgn="ctr" latinLnBrk="0" hangingPunct="1"/>
                      <a:r>
                        <a:rPr lang="fi-FI" sz="800" b="0" i="0" u="none" strike="noStrike" kern="1200" baseline="0" dirty="0">
                          <a:solidFill>
                            <a:srgbClr val="4D4B39"/>
                          </a:solidFill>
                          <a:effectLst/>
                          <a:latin typeface="Arial" panose="020B0604020202020204" pitchFamily="34" charset="0"/>
                          <a:ea typeface="+mn-ea"/>
                          <a:cs typeface="+mn-cs"/>
                        </a:rPr>
                        <a:t>Asteikko</a:t>
                      </a:r>
                    </a:p>
                  </a:txBody>
                  <a:tcPr marL="72000" marR="0" marT="0" marB="0" anchor="ctr">
                    <a:solidFill>
                      <a:srgbClr val="B6BF00">
                        <a:alpha val="60000"/>
                      </a:srgbClr>
                    </a:solidFill>
                  </a:tcPr>
                </a:tc>
                <a:tc>
                  <a:txBody>
                    <a:bodyPr/>
                    <a:lstStyle/>
                    <a:p>
                      <a:pPr marL="0" marR="0" indent="0" algn="l" defTabSz="914253" rtl="0" eaLnBrk="1" fontAlgn="ctr" latinLnBrk="0" hangingPunct="1">
                        <a:lnSpc>
                          <a:spcPct val="100000"/>
                        </a:lnSpc>
                        <a:spcBef>
                          <a:spcPts val="0"/>
                        </a:spcBef>
                        <a:spcAft>
                          <a:spcPts val="0"/>
                        </a:spcAft>
                        <a:buClrTx/>
                        <a:buSzTx/>
                        <a:buFontTx/>
                        <a:buNone/>
                        <a:tabLst/>
                        <a:defRPr/>
                      </a:pPr>
                      <a:r>
                        <a:rPr lang="fi-FI" sz="800" b="0" i="0" u="none" strike="noStrike" kern="1200" baseline="0" dirty="0" smtClean="0">
                          <a:solidFill>
                            <a:srgbClr val="4D4B39"/>
                          </a:solidFill>
                          <a:effectLst/>
                          <a:latin typeface="Arial" panose="020B0604020202020204" pitchFamily="34" charset="0"/>
                          <a:ea typeface="+mn-ea"/>
                          <a:cs typeface="+mn-cs"/>
                        </a:rPr>
                        <a:t>Palvelutyytyväisyyskysely (ei kysytä tällä hetkellä)</a:t>
                      </a:r>
                    </a:p>
                  </a:txBody>
                  <a:tcPr marL="72000" marR="0" marT="0" marB="0" anchor="ctr">
                    <a:solidFill>
                      <a:srgbClr val="B6BF00">
                        <a:alpha val="60000"/>
                      </a:srgbClr>
                    </a:solidFill>
                  </a:tcPr>
                </a:tc>
                <a:tc>
                  <a:txBody>
                    <a:bodyPr/>
                    <a:lstStyle/>
                    <a:p>
                      <a:pPr algn="l" fontAlgn="ctr"/>
                      <a:endParaRPr lang="fi-FI" sz="800" b="0" i="0" u="none" strike="noStrike" dirty="0">
                        <a:solidFill>
                          <a:srgbClr val="FF0000"/>
                        </a:solidFill>
                        <a:effectLst/>
                        <a:latin typeface="Arial" panose="020B0604020202020204" pitchFamily="34" charset="0"/>
                      </a:endParaRPr>
                    </a:p>
                  </a:txBody>
                  <a:tcPr marL="72000" marR="0" marT="0" marB="0" anchor="ctr">
                    <a:solidFill>
                      <a:srgbClr val="B6BF00">
                        <a:alpha val="60000"/>
                      </a:srgbClr>
                    </a:solidFill>
                  </a:tcPr>
                </a:tc>
              </a:tr>
              <a:tr h="378499">
                <a:tc rowSpan="2">
                  <a:txBody>
                    <a:bodyPr/>
                    <a:lstStyle/>
                    <a:p>
                      <a:pPr marL="0" algn="l" defTabSz="914253" rtl="0" eaLnBrk="1" fontAlgn="ctr" latinLnBrk="0" hangingPunct="1"/>
                      <a:r>
                        <a:rPr lang="fi-FI" sz="800" b="0" i="0" u="none" strike="noStrike" kern="1200" baseline="0" dirty="0" smtClean="0">
                          <a:solidFill>
                            <a:srgbClr val="4D4B39"/>
                          </a:solidFill>
                          <a:effectLst/>
                          <a:latin typeface="Arial" panose="020B0604020202020204" pitchFamily="34" charset="0"/>
                          <a:ea typeface="+mn-ea"/>
                          <a:cs typeface="+mn-cs"/>
                        </a:rPr>
                        <a:t>Yhteiskunnallisesti vaikuttavien resurssien kohdentaminen</a:t>
                      </a:r>
                      <a:endParaRPr lang="fi-FI" sz="800" b="0" i="0" u="none" strike="noStrike" kern="1200" baseline="0" dirty="0">
                        <a:solidFill>
                          <a:srgbClr val="4D4B39"/>
                        </a:solidFill>
                        <a:effectLst/>
                        <a:latin typeface="Arial" panose="020B0604020202020204" pitchFamily="34" charset="0"/>
                        <a:ea typeface="+mn-ea"/>
                        <a:cs typeface="+mn-cs"/>
                      </a:endParaRPr>
                    </a:p>
                  </a:txBody>
                  <a:tcPr marL="72000" marR="0" marT="0" marB="0" anchor="ctr">
                    <a:solidFill>
                      <a:schemeClr val="bg1">
                        <a:lumMod val="95000"/>
                      </a:schemeClr>
                    </a:solidFill>
                  </a:tcPr>
                </a:tc>
                <a:tc>
                  <a:txBody>
                    <a:bodyPr/>
                    <a:lstStyle/>
                    <a:p>
                      <a:pPr marL="0" algn="l" defTabSz="914253" rtl="0" eaLnBrk="1" fontAlgn="ctr" latinLnBrk="0" hangingPunct="1"/>
                      <a:r>
                        <a:rPr lang="fi-FI" sz="800" b="0" i="0" u="none" strike="noStrike" kern="1200" baseline="0" dirty="0" smtClean="0">
                          <a:solidFill>
                            <a:srgbClr val="4D4B39"/>
                          </a:solidFill>
                          <a:effectLst/>
                          <a:latin typeface="Arial" panose="020B0604020202020204" pitchFamily="34" charset="0"/>
                          <a:ea typeface="+mn-ea"/>
                          <a:cs typeface="+mn-cs"/>
                        </a:rPr>
                        <a:t>Sidosryhmien arvio resurssien kohdentumisen vaikuttavuudesta</a:t>
                      </a:r>
                      <a:endParaRPr lang="fi-FI" sz="800" b="0" i="0" u="none" strike="noStrike" kern="1200" baseline="0" dirty="0">
                        <a:solidFill>
                          <a:srgbClr val="4D4B39"/>
                        </a:solidFill>
                        <a:effectLst/>
                        <a:latin typeface="Arial" panose="020B0604020202020204" pitchFamily="34" charset="0"/>
                        <a:ea typeface="+mn-ea"/>
                        <a:cs typeface="+mn-cs"/>
                      </a:endParaRPr>
                    </a:p>
                  </a:txBody>
                  <a:tcPr marL="72000" marR="0" marT="0" marB="0" anchor="ctr">
                    <a:solidFill>
                      <a:schemeClr val="tx2">
                        <a:lumMod val="40000"/>
                        <a:lumOff val="60000"/>
                      </a:schemeClr>
                    </a:solidFill>
                  </a:tcPr>
                </a:tc>
                <a:tc>
                  <a:txBody>
                    <a:bodyPr/>
                    <a:lstStyle/>
                    <a:p>
                      <a:pPr marL="0" algn="l" defTabSz="914253" rtl="0" eaLnBrk="1" fontAlgn="ctr" latinLnBrk="0" hangingPunct="1"/>
                      <a:r>
                        <a:rPr lang="fi-FI" sz="800" b="0" i="0" u="none" strike="noStrike" kern="1200" baseline="0" dirty="0" smtClean="0">
                          <a:solidFill>
                            <a:srgbClr val="4D4B39"/>
                          </a:solidFill>
                          <a:effectLst/>
                          <a:latin typeface="Arial" panose="020B0604020202020204" pitchFamily="34" charset="0"/>
                          <a:ea typeface="+mn-ea"/>
                          <a:cs typeface="+mn-cs"/>
                        </a:rPr>
                        <a:t>Asteikko</a:t>
                      </a:r>
                      <a:endParaRPr lang="fi-FI" sz="800" b="0" i="0" u="none" strike="noStrike" kern="1200" baseline="0" dirty="0">
                        <a:solidFill>
                          <a:srgbClr val="4D4B39"/>
                        </a:solidFill>
                        <a:effectLst/>
                        <a:latin typeface="Arial" panose="020B0604020202020204" pitchFamily="34" charset="0"/>
                        <a:ea typeface="+mn-ea"/>
                        <a:cs typeface="+mn-cs"/>
                      </a:endParaRPr>
                    </a:p>
                  </a:txBody>
                  <a:tcPr marL="72000" marR="0" marT="0" marB="0" anchor="ctr">
                    <a:solidFill>
                      <a:schemeClr val="tx2">
                        <a:lumMod val="40000"/>
                        <a:lumOff val="60000"/>
                      </a:schemeClr>
                    </a:solidFill>
                  </a:tcPr>
                </a:tc>
                <a:tc>
                  <a:txBody>
                    <a:bodyPr/>
                    <a:lstStyle/>
                    <a:p>
                      <a:pPr marL="0" algn="l" defTabSz="914253" rtl="0" eaLnBrk="1" fontAlgn="ctr" latinLnBrk="0" hangingPunct="1"/>
                      <a:r>
                        <a:rPr lang="fi-FI" sz="800" b="0" i="0" u="none" strike="noStrike" kern="1200" baseline="0" dirty="0" smtClean="0">
                          <a:solidFill>
                            <a:srgbClr val="4D4B39"/>
                          </a:solidFill>
                          <a:effectLst/>
                          <a:latin typeface="Arial" panose="020B0604020202020204" pitchFamily="34" charset="0"/>
                          <a:ea typeface="+mn-ea"/>
                          <a:cs typeface="+mn-cs"/>
                        </a:rPr>
                        <a:t>Sidosryhmäkysely (ei kysytä tällä hetkellä)</a:t>
                      </a:r>
                      <a:endParaRPr lang="fi-FI" sz="800" b="0" i="0" u="none" strike="noStrike" kern="1200" baseline="0" dirty="0">
                        <a:solidFill>
                          <a:srgbClr val="4D4B39"/>
                        </a:solidFill>
                        <a:effectLst/>
                        <a:latin typeface="Arial" panose="020B0604020202020204" pitchFamily="34" charset="0"/>
                        <a:ea typeface="+mn-ea"/>
                        <a:cs typeface="+mn-cs"/>
                      </a:endParaRPr>
                    </a:p>
                  </a:txBody>
                  <a:tcPr marL="72000" marR="0" marT="0" marB="0" anchor="ctr">
                    <a:solidFill>
                      <a:schemeClr val="tx2">
                        <a:lumMod val="40000"/>
                        <a:lumOff val="60000"/>
                      </a:schemeClr>
                    </a:solidFill>
                  </a:tcPr>
                </a:tc>
                <a:tc>
                  <a:txBody>
                    <a:bodyPr/>
                    <a:lstStyle/>
                    <a:p>
                      <a:pPr algn="l" fontAlgn="ctr"/>
                      <a:endParaRPr lang="fi-FI" sz="800" b="0" i="0" u="none" strike="noStrike" dirty="0">
                        <a:solidFill>
                          <a:srgbClr val="FF0000"/>
                        </a:solidFill>
                        <a:effectLst/>
                        <a:latin typeface="Arial" panose="020B0604020202020204" pitchFamily="34" charset="0"/>
                      </a:endParaRPr>
                    </a:p>
                  </a:txBody>
                  <a:tcPr marL="72000" marR="0" marT="0" marB="0" anchor="ctr">
                    <a:solidFill>
                      <a:schemeClr val="tx2">
                        <a:lumMod val="40000"/>
                        <a:lumOff val="60000"/>
                      </a:schemeClr>
                    </a:solidFill>
                  </a:tcPr>
                </a:tc>
              </a:tr>
              <a:tr h="378499">
                <a:tc vMerge="1">
                  <a:txBody>
                    <a:bodyPr/>
                    <a:lstStyle/>
                    <a:p>
                      <a:pPr marL="0" algn="l" defTabSz="914253" rtl="0" eaLnBrk="1" fontAlgn="ctr" latinLnBrk="0" hangingPunct="1"/>
                      <a:endParaRPr lang="fi-FI" sz="800" b="0" i="0" u="none" strike="noStrike" kern="1200" baseline="0" dirty="0">
                        <a:solidFill>
                          <a:srgbClr val="4D4B39"/>
                        </a:solidFill>
                        <a:effectLst/>
                        <a:latin typeface="Arial" panose="020B0604020202020204" pitchFamily="34" charset="0"/>
                        <a:ea typeface="+mn-ea"/>
                        <a:cs typeface="+mn-cs"/>
                      </a:endParaRPr>
                    </a:p>
                  </a:txBody>
                  <a:tcPr marL="72000" marR="0" marT="0" marB="0" anchor="ctr"/>
                </a:tc>
                <a:tc>
                  <a:txBody>
                    <a:bodyPr/>
                    <a:lstStyle/>
                    <a:p>
                      <a:pPr marL="0" marR="0" indent="0" algn="l" defTabSz="914253" rtl="0" eaLnBrk="1" fontAlgn="ctr" latinLnBrk="0" hangingPunct="1">
                        <a:lnSpc>
                          <a:spcPct val="100000"/>
                        </a:lnSpc>
                        <a:spcBef>
                          <a:spcPts val="0"/>
                        </a:spcBef>
                        <a:spcAft>
                          <a:spcPts val="0"/>
                        </a:spcAft>
                        <a:buClrTx/>
                        <a:buSzTx/>
                        <a:buFontTx/>
                        <a:buNone/>
                        <a:tabLst/>
                        <a:defRPr/>
                      </a:pPr>
                      <a:r>
                        <a:rPr lang="fi-FI" sz="800" b="0" i="0" u="none" strike="noStrike" kern="1200" baseline="0" dirty="0" smtClean="0">
                          <a:solidFill>
                            <a:srgbClr val="4D4B39"/>
                          </a:solidFill>
                          <a:effectLst/>
                          <a:latin typeface="Arial" panose="020B0604020202020204" pitchFamily="34" charset="0"/>
                          <a:ea typeface="+mn-ea"/>
                          <a:cs typeface="+mn-cs"/>
                        </a:rPr>
                        <a:t>Asiakkaiden arvio resurssien kohdentumisen vaikuttavuudesta</a:t>
                      </a:r>
                    </a:p>
                  </a:txBody>
                  <a:tcPr marL="72000" marR="0" marT="0" marB="0" anchor="ctr">
                    <a:solidFill>
                      <a:srgbClr val="B6BF00">
                        <a:alpha val="60000"/>
                      </a:srgbClr>
                    </a:solidFill>
                  </a:tcPr>
                </a:tc>
                <a:tc>
                  <a:txBody>
                    <a:bodyPr/>
                    <a:lstStyle/>
                    <a:p>
                      <a:pPr marL="0" algn="l" defTabSz="914253" rtl="0" eaLnBrk="1" fontAlgn="ctr" latinLnBrk="0" hangingPunct="1"/>
                      <a:r>
                        <a:rPr lang="fi-FI" sz="800" b="0" i="0" u="none" strike="noStrike" kern="1200" baseline="0" dirty="0" smtClean="0">
                          <a:solidFill>
                            <a:srgbClr val="4D4B39"/>
                          </a:solidFill>
                          <a:effectLst/>
                          <a:latin typeface="Arial" panose="020B0604020202020204" pitchFamily="34" charset="0"/>
                          <a:ea typeface="+mn-ea"/>
                          <a:cs typeface="+mn-cs"/>
                        </a:rPr>
                        <a:t>Asteikko</a:t>
                      </a:r>
                      <a:endParaRPr lang="fi-FI" sz="800" b="0" i="0" u="none" strike="noStrike" kern="1200" baseline="0" dirty="0">
                        <a:solidFill>
                          <a:srgbClr val="4D4B39"/>
                        </a:solidFill>
                        <a:effectLst/>
                        <a:latin typeface="Arial" panose="020B0604020202020204" pitchFamily="34" charset="0"/>
                        <a:ea typeface="+mn-ea"/>
                        <a:cs typeface="+mn-cs"/>
                      </a:endParaRPr>
                    </a:p>
                  </a:txBody>
                  <a:tcPr marL="72000" marR="0" marT="0" marB="0" anchor="ctr">
                    <a:solidFill>
                      <a:srgbClr val="B6BF00">
                        <a:alpha val="60000"/>
                      </a:srgbClr>
                    </a:solidFill>
                  </a:tcPr>
                </a:tc>
                <a:tc>
                  <a:txBody>
                    <a:bodyPr/>
                    <a:lstStyle/>
                    <a:p>
                      <a:pPr marL="0" marR="0" indent="0" algn="l" defTabSz="914253" rtl="0" eaLnBrk="1" fontAlgn="ctr" latinLnBrk="0" hangingPunct="1">
                        <a:lnSpc>
                          <a:spcPct val="100000"/>
                        </a:lnSpc>
                        <a:spcBef>
                          <a:spcPts val="0"/>
                        </a:spcBef>
                        <a:spcAft>
                          <a:spcPts val="0"/>
                        </a:spcAft>
                        <a:buClrTx/>
                        <a:buSzTx/>
                        <a:buFontTx/>
                        <a:buNone/>
                        <a:tabLst/>
                        <a:defRPr/>
                      </a:pPr>
                      <a:r>
                        <a:rPr lang="fi-FI" sz="800" b="0" i="0" u="none" strike="noStrike" dirty="0" smtClean="0">
                          <a:solidFill>
                            <a:srgbClr val="4D4B39"/>
                          </a:solidFill>
                          <a:effectLst/>
                          <a:latin typeface="Arial" panose="020B0604020202020204" pitchFamily="34" charset="0"/>
                        </a:rPr>
                        <a:t>Hankekohtainen</a:t>
                      </a:r>
                      <a:r>
                        <a:rPr lang="fi-FI" sz="800" b="0" i="0" u="none" strike="noStrike" baseline="0" dirty="0" smtClean="0">
                          <a:solidFill>
                            <a:srgbClr val="4D4B39"/>
                          </a:solidFill>
                          <a:effectLst/>
                          <a:latin typeface="Arial" panose="020B0604020202020204" pitchFamily="34" charset="0"/>
                        </a:rPr>
                        <a:t> asiakaskysely</a:t>
                      </a:r>
                      <a:endParaRPr lang="fi-FI" sz="800" b="0" i="0" u="none" strike="noStrike" dirty="0" smtClean="0">
                        <a:solidFill>
                          <a:srgbClr val="4D4B39"/>
                        </a:solidFill>
                        <a:effectLst/>
                        <a:latin typeface="Arial" panose="020B0604020202020204" pitchFamily="34" charset="0"/>
                      </a:endParaRPr>
                    </a:p>
                  </a:txBody>
                  <a:tcPr marL="72000" marR="0" marT="0" marB="0" anchor="ctr">
                    <a:solidFill>
                      <a:srgbClr val="B6BF00">
                        <a:alpha val="60000"/>
                      </a:srgbClr>
                    </a:solidFill>
                  </a:tcPr>
                </a:tc>
                <a:tc>
                  <a:txBody>
                    <a:bodyPr/>
                    <a:lstStyle/>
                    <a:p>
                      <a:pPr algn="l" fontAlgn="ctr"/>
                      <a:endParaRPr lang="fi-FI" sz="800" b="0" i="0" u="none" strike="noStrike" dirty="0">
                        <a:solidFill>
                          <a:srgbClr val="FF0000"/>
                        </a:solidFill>
                        <a:effectLst/>
                        <a:latin typeface="Arial" panose="020B0604020202020204" pitchFamily="34" charset="0"/>
                      </a:endParaRPr>
                    </a:p>
                  </a:txBody>
                  <a:tcPr marL="72000" marR="0" marT="0" marB="0" anchor="ctr">
                    <a:solidFill>
                      <a:srgbClr val="B6BF00">
                        <a:alpha val="60000"/>
                      </a:srgbClr>
                    </a:solidFill>
                  </a:tcPr>
                </a:tc>
              </a:tr>
              <a:tr h="378499">
                <a:tc>
                  <a:txBody>
                    <a:bodyPr/>
                    <a:lstStyle/>
                    <a:p>
                      <a:pPr marL="0" algn="l" defTabSz="914253" rtl="0" eaLnBrk="1" fontAlgn="ctr" latinLnBrk="0" hangingPunct="1"/>
                      <a:r>
                        <a:rPr lang="fi-FI" sz="800" b="0" i="0" u="none" strike="noStrike" kern="1200" baseline="0" dirty="0" smtClean="0">
                          <a:solidFill>
                            <a:srgbClr val="4D4B39"/>
                          </a:solidFill>
                          <a:effectLst/>
                          <a:latin typeface="Arial" panose="020B0604020202020204" pitchFamily="34" charset="0"/>
                          <a:ea typeface="+mn-ea"/>
                          <a:cs typeface="+mn-cs"/>
                        </a:rPr>
                        <a:t>Yhteinen </a:t>
                      </a:r>
                      <a:r>
                        <a:rPr lang="fi-FI" sz="800" b="0" i="0" u="none" strike="noStrike" kern="1200" baseline="0" dirty="0" err="1" smtClean="0">
                          <a:solidFill>
                            <a:srgbClr val="4D4B39"/>
                          </a:solidFill>
                          <a:effectLst/>
                          <a:latin typeface="Arial" panose="020B0604020202020204" pitchFamily="34" charset="0"/>
                          <a:ea typeface="+mn-ea"/>
                          <a:cs typeface="+mn-cs"/>
                        </a:rPr>
                        <a:t>asiakkuudenhoito</a:t>
                      </a:r>
                      <a:endParaRPr lang="fi-FI" sz="800" b="0" i="0" u="none" strike="noStrike" kern="1200" baseline="0" dirty="0">
                        <a:solidFill>
                          <a:srgbClr val="4D4B39"/>
                        </a:solidFill>
                        <a:effectLst/>
                        <a:latin typeface="Arial" panose="020B0604020202020204" pitchFamily="34" charset="0"/>
                        <a:ea typeface="+mn-ea"/>
                        <a:cs typeface="+mn-cs"/>
                      </a:endParaRPr>
                    </a:p>
                  </a:txBody>
                  <a:tcPr marL="72000" marR="0" marT="0" marB="0" anchor="ctr">
                    <a:solidFill>
                      <a:schemeClr val="bg1">
                        <a:lumMod val="95000"/>
                      </a:schemeClr>
                    </a:solidFill>
                  </a:tcPr>
                </a:tc>
                <a:tc>
                  <a:txBody>
                    <a:bodyPr/>
                    <a:lstStyle/>
                    <a:p>
                      <a:pPr marL="0" algn="l" defTabSz="914253" rtl="0" eaLnBrk="1" fontAlgn="ctr" latinLnBrk="0" hangingPunct="1"/>
                      <a:r>
                        <a:rPr lang="fi-FI" sz="800" b="0" i="0" u="none" strike="noStrike" kern="1200" baseline="0" dirty="0" smtClean="0">
                          <a:solidFill>
                            <a:srgbClr val="4D4B39"/>
                          </a:solidFill>
                          <a:effectLst/>
                          <a:latin typeface="Arial" panose="020B0604020202020204" pitchFamily="34" charset="0"/>
                          <a:ea typeface="+mn-ea"/>
                          <a:cs typeface="+mn-cs"/>
                        </a:rPr>
                        <a:t>Henkilöstön arvio vastuualuerajat ylittävän </a:t>
                      </a:r>
                      <a:r>
                        <a:rPr lang="fi-FI" sz="800" b="0" i="0" u="none" strike="noStrike" kern="1200" baseline="0" dirty="0" err="1" smtClean="0">
                          <a:solidFill>
                            <a:srgbClr val="4D4B39"/>
                          </a:solidFill>
                          <a:effectLst/>
                          <a:latin typeface="Arial" panose="020B0604020202020204" pitchFamily="34" charset="0"/>
                          <a:ea typeface="+mn-ea"/>
                          <a:cs typeface="+mn-cs"/>
                        </a:rPr>
                        <a:t>asiakkuudenhoidon</a:t>
                      </a:r>
                      <a:r>
                        <a:rPr lang="fi-FI" sz="800" b="0" i="0" u="none" strike="noStrike" kern="1200" baseline="0" dirty="0" smtClean="0">
                          <a:solidFill>
                            <a:srgbClr val="4D4B39"/>
                          </a:solidFill>
                          <a:effectLst/>
                          <a:latin typeface="Arial" panose="020B0604020202020204" pitchFamily="34" charset="0"/>
                          <a:ea typeface="+mn-ea"/>
                          <a:cs typeface="+mn-cs"/>
                        </a:rPr>
                        <a:t> onnistumisesta</a:t>
                      </a:r>
                      <a:endParaRPr lang="fi-FI" sz="800" b="0" i="0" u="none" strike="noStrike" kern="1200" baseline="0" dirty="0">
                        <a:solidFill>
                          <a:srgbClr val="4D4B39"/>
                        </a:solidFill>
                        <a:effectLst/>
                        <a:latin typeface="Arial" panose="020B0604020202020204" pitchFamily="34" charset="0"/>
                        <a:ea typeface="+mn-ea"/>
                        <a:cs typeface="+mn-cs"/>
                      </a:endParaRPr>
                    </a:p>
                  </a:txBody>
                  <a:tcPr marL="72000" marR="0" marT="0" marB="0" anchor="ctr">
                    <a:solidFill>
                      <a:schemeClr val="tx2">
                        <a:lumMod val="40000"/>
                        <a:lumOff val="60000"/>
                      </a:schemeClr>
                    </a:solidFill>
                  </a:tcPr>
                </a:tc>
                <a:tc>
                  <a:txBody>
                    <a:bodyPr/>
                    <a:lstStyle/>
                    <a:p>
                      <a:pPr marL="0" algn="l" defTabSz="914253" rtl="0" eaLnBrk="1" fontAlgn="ctr" latinLnBrk="0" hangingPunct="1"/>
                      <a:r>
                        <a:rPr lang="fi-FI" sz="800" b="0" i="0" u="none" strike="noStrike" kern="1200" baseline="0" dirty="0" smtClean="0">
                          <a:solidFill>
                            <a:srgbClr val="4D4B39"/>
                          </a:solidFill>
                          <a:effectLst/>
                          <a:latin typeface="Arial" panose="020B0604020202020204" pitchFamily="34" charset="0"/>
                          <a:ea typeface="+mn-ea"/>
                          <a:cs typeface="+mn-cs"/>
                        </a:rPr>
                        <a:t>Asteikko</a:t>
                      </a:r>
                      <a:endParaRPr lang="fi-FI" sz="800" b="0" i="0" u="none" strike="noStrike" kern="1200" baseline="0" dirty="0">
                        <a:solidFill>
                          <a:srgbClr val="4D4B39"/>
                        </a:solidFill>
                        <a:effectLst/>
                        <a:latin typeface="Arial" panose="020B0604020202020204" pitchFamily="34" charset="0"/>
                        <a:ea typeface="+mn-ea"/>
                        <a:cs typeface="+mn-cs"/>
                      </a:endParaRPr>
                    </a:p>
                  </a:txBody>
                  <a:tcPr marL="72000" marR="0" marT="0" marB="0" anchor="ctr">
                    <a:solidFill>
                      <a:schemeClr val="tx2">
                        <a:lumMod val="40000"/>
                        <a:lumOff val="60000"/>
                      </a:schemeClr>
                    </a:solidFill>
                  </a:tcPr>
                </a:tc>
                <a:tc>
                  <a:txBody>
                    <a:bodyPr/>
                    <a:lstStyle/>
                    <a:p>
                      <a:pPr marL="0" algn="l" defTabSz="914253" rtl="0" eaLnBrk="1" fontAlgn="ctr" latinLnBrk="0" hangingPunct="1"/>
                      <a:r>
                        <a:rPr lang="fi-FI" sz="800" b="0" i="0" u="none" strike="noStrike" kern="1200" baseline="0" dirty="0" smtClean="0">
                          <a:solidFill>
                            <a:srgbClr val="4D4B39"/>
                          </a:solidFill>
                          <a:effectLst/>
                          <a:latin typeface="Arial" panose="020B0604020202020204" pitchFamily="34" charset="0"/>
                          <a:ea typeface="+mn-ea"/>
                          <a:cs typeface="+mn-cs"/>
                        </a:rPr>
                        <a:t>VM-barometri (ei kysytä tällä hetkellä)</a:t>
                      </a:r>
                      <a:endParaRPr lang="fi-FI" sz="800" b="0" i="0" u="none" strike="noStrike" kern="1200" baseline="0" dirty="0">
                        <a:solidFill>
                          <a:srgbClr val="4D4B39"/>
                        </a:solidFill>
                        <a:effectLst/>
                        <a:latin typeface="Arial" panose="020B0604020202020204" pitchFamily="34" charset="0"/>
                        <a:ea typeface="+mn-ea"/>
                        <a:cs typeface="+mn-cs"/>
                      </a:endParaRPr>
                    </a:p>
                  </a:txBody>
                  <a:tcPr marL="72000" marR="0" marT="0" marB="0" anchor="ctr">
                    <a:solidFill>
                      <a:schemeClr val="tx2">
                        <a:lumMod val="40000"/>
                        <a:lumOff val="60000"/>
                      </a:schemeClr>
                    </a:solidFill>
                  </a:tcPr>
                </a:tc>
                <a:tc>
                  <a:txBody>
                    <a:bodyPr/>
                    <a:lstStyle/>
                    <a:p>
                      <a:pPr algn="l" fontAlgn="ctr"/>
                      <a:endParaRPr lang="fi-FI" sz="800" b="0" i="0" u="none" strike="noStrike" dirty="0">
                        <a:solidFill>
                          <a:srgbClr val="FF0000"/>
                        </a:solidFill>
                        <a:effectLst/>
                        <a:latin typeface="Arial" panose="020B0604020202020204" pitchFamily="34" charset="0"/>
                      </a:endParaRPr>
                    </a:p>
                  </a:txBody>
                  <a:tcPr marL="72000" marR="0" marT="0" marB="0" anchor="ctr">
                    <a:solidFill>
                      <a:schemeClr val="tx2">
                        <a:lumMod val="40000"/>
                        <a:lumOff val="60000"/>
                      </a:schemeClr>
                    </a:solidFill>
                  </a:tcPr>
                </a:tc>
              </a:tr>
            </a:tbl>
          </a:graphicData>
        </a:graphic>
      </p:graphicFrame>
      <p:sp>
        <p:nvSpPr>
          <p:cNvPr id="84" name="Title 1"/>
          <p:cNvSpPr>
            <a:spLocks noGrp="1"/>
          </p:cNvSpPr>
          <p:nvPr>
            <p:ph type="title"/>
          </p:nvPr>
        </p:nvSpPr>
        <p:spPr>
          <a:xfrm>
            <a:off x="827584" y="836712"/>
            <a:ext cx="7776864" cy="642942"/>
          </a:xfrm>
        </p:spPr>
        <p:txBody>
          <a:bodyPr/>
          <a:lstStyle/>
          <a:p>
            <a:r>
              <a:rPr lang="fi-FI" sz="2200" dirty="0"/>
              <a:t>Ohjelmatason mittareiden lisäksi osaa menestystekijöistä mitataan tarkemmin hankekohtaisesti</a:t>
            </a:r>
          </a:p>
        </p:txBody>
      </p:sp>
      <p:grpSp>
        <p:nvGrpSpPr>
          <p:cNvPr id="46" name="Group 3"/>
          <p:cNvGrpSpPr>
            <a:grpSpLocks/>
          </p:cNvGrpSpPr>
          <p:nvPr/>
        </p:nvGrpSpPr>
        <p:grpSpPr bwMode="auto">
          <a:xfrm>
            <a:off x="323528" y="6453336"/>
            <a:ext cx="4327163" cy="216024"/>
            <a:chOff x="3635896" y="4869160"/>
            <a:chExt cx="4326177" cy="216150"/>
          </a:xfrm>
        </p:grpSpPr>
        <p:grpSp>
          <p:nvGrpSpPr>
            <p:cNvPr id="47" name="Group 29"/>
            <p:cNvGrpSpPr>
              <a:grpSpLocks/>
            </p:cNvGrpSpPr>
            <p:nvPr/>
          </p:nvGrpSpPr>
          <p:grpSpPr bwMode="auto">
            <a:xfrm>
              <a:off x="4067599" y="4869160"/>
              <a:ext cx="3894474" cy="216026"/>
              <a:chOff x="597746" y="6263807"/>
              <a:chExt cx="3894603" cy="216150"/>
            </a:xfrm>
          </p:grpSpPr>
          <p:sp>
            <p:nvSpPr>
              <p:cNvPr id="49" name="Rectangle 48"/>
              <p:cNvSpPr/>
              <p:nvPr/>
            </p:nvSpPr>
            <p:spPr>
              <a:xfrm>
                <a:off x="597746" y="6263807"/>
                <a:ext cx="404734" cy="216150"/>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atin typeface="+mj-lt"/>
                </a:endParaRPr>
              </a:p>
            </p:txBody>
          </p:sp>
          <p:sp>
            <p:nvSpPr>
              <p:cNvPr id="50" name="Rectangle 49"/>
              <p:cNvSpPr/>
              <p:nvPr/>
            </p:nvSpPr>
            <p:spPr>
              <a:xfrm>
                <a:off x="2397624" y="6263807"/>
                <a:ext cx="382513" cy="216150"/>
              </a:xfrm>
              <a:prstGeom prst="rect">
                <a:avLst/>
              </a:prstGeom>
              <a:solidFill>
                <a:srgbClr val="B6BF00">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atin typeface="+mj-lt"/>
                </a:endParaRPr>
              </a:p>
            </p:txBody>
          </p:sp>
          <p:sp>
            <p:nvSpPr>
              <p:cNvPr id="51" name="TextBox 50"/>
              <p:cNvSpPr txBox="1"/>
              <p:nvPr/>
            </p:nvSpPr>
            <p:spPr>
              <a:xfrm>
                <a:off x="2757917" y="6263807"/>
                <a:ext cx="1734432" cy="184880"/>
              </a:xfrm>
              <a:prstGeom prst="rect">
                <a:avLst/>
              </a:prstGeom>
              <a:noFill/>
            </p:spPr>
            <p:txBody>
              <a:bodyPr wrap="none">
                <a:spAutoFit/>
              </a:bodyPr>
              <a:lstStyle/>
              <a:p>
                <a:pPr>
                  <a:defRPr/>
                </a:pPr>
                <a:r>
                  <a:rPr lang="fi-FI" sz="600" dirty="0">
                    <a:latin typeface="+mn-lt"/>
                  </a:rPr>
                  <a:t>= </a:t>
                </a:r>
                <a:r>
                  <a:rPr lang="fi-FI" sz="600" dirty="0" smtClean="0">
                    <a:latin typeface="+mn-lt"/>
                  </a:rPr>
                  <a:t>Hanketasolla tarkemmin seurattavat mittarit</a:t>
                </a:r>
                <a:endParaRPr lang="fi-FI" sz="600" dirty="0">
                  <a:latin typeface="+mn-lt"/>
                </a:endParaRPr>
              </a:p>
            </p:txBody>
          </p:sp>
          <p:sp>
            <p:nvSpPr>
              <p:cNvPr id="52" name="TextBox 51"/>
              <p:cNvSpPr txBox="1"/>
              <p:nvPr/>
            </p:nvSpPr>
            <p:spPr>
              <a:xfrm>
                <a:off x="958039" y="6263807"/>
                <a:ext cx="1437937" cy="184880"/>
              </a:xfrm>
              <a:prstGeom prst="rect">
                <a:avLst/>
              </a:prstGeom>
              <a:noFill/>
            </p:spPr>
            <p:txBody>
              <a:bodyPr wrap="none">
                <a:spAutoFit/>
              </a:bodyPr>
              <a:lstStyle/>
              <a:p>
                <a:pPr>
                  <a:defRPr/>
                </a:pPr>
                <a:r>
                  <a:rPr lang="fi-FI" sz="600" dirty="0">
                    <a:latin typeface="+mn-lt"/>
                  </a:rPr>
                  <a:t>= </a:t>
                </a:r>
                <a:r>
                  <a:rPr lang="fi-FI" sz="600" dirty="0" smtClean="0">
                    <a:latin typeface="+mn-lt"/>
                  </a:rPr>
                  <a:t>Ohjelmatasolla seurattavat mittarit </a:t>
                </a:r>
                <a:endParaRPr lang="fi-FI" sz="600" dirty="0">
                  <a:latin typeface="+mn-lt"/>
                </a:endParaRPr>
              </a:p>
            </p:txBody>
          </p:sp>
        </p:grpSp>
        <p:sp>
          <p:nvSpPr>
            <p:cNvPr id="48" name="Rectangle 47"/>
            <p:cNvSpPr/>
            <p:nvPr/>
          </p:nvSpPr>
          <p:spPr>
            <a:xfrm>
              <a:off x="3635896" y="4869160"/>
              <a:ext cx="4247503" cy="216150"/>
            </a:xfrm>
            <a:prstGeom prst="rect">
              <a:avLst/>
            </a:prstGeom>
            <a:no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fi-FI" sz="600" dirty="0">
                  <a:solidFill>
                    <a:schemeClr val="tx1"/>
                  </a:solidFill>
                </a:rPr>
                <a:t>Selite</a:t>
              </a:r>
              <a:r>
                <a:rPr lang="fi-FI" sz="600" dirty="0">
                  <a:solidFill>
                    <a:schemeClr val="tx1"/>
                  </a:solidFill>
                  <a:latin typeface="+mj-lt"/>
                </a:rPr>
                <a:t>:</a:t>
              </a:r>
            </a:p>
          </p:txBody>
        </p:sp>
      </p:grpSp>
      <p:cxnSp>
        <p:nvCxnSpPr>
          <p:cNvPr id="3" name="Elbow Connector 2"/>
          <p:cNvCxnSpPr>
            <a:endCxn id="15" idx="1"/>
          </p:cNvCxnSpPr>
          <p:nvPr/>
        </p:nvCxnSpPr>
        <p:spPr>
          <a:xfrm rot="10800000" flipH="1">
            <a:off x="6732240" y="3547100"/>
            <a:ext cx="252112" cy="841031"/>
          </a:xfrm>
          <a:prstGeom prst="bentConnector3">
            <a:avLst>
              <a:gd name="adj1" fmla="val -79847"/>
            </a:avLst>
          </a:prstGeom>
        </p:spPr>
        <p:style>
          <a:lnRef idx="1">
            <a:schemeClr val="accent1"/>
          </a:lnRef>
          <a:fillRef idx="0">
            <a:schemeClr val="accent1"/>
          </a:fillRef>
          <a:effectRef idx="0">
            <a:schemeClr val="accent1"/>
          </a:effectRef>
          <a:fontRef idx="minor">
            <a:schemeClr val="tx1"/>
          </a:fontRef>
        </p:style>
      </p:cxnSp>
      <p:cxnSp>
        <p:nvCxnSpPr>
          <p:cNvPr id="7" name="Elbow Connector 6"/>
          <p:cNvCxnSpPr>
            <a:endCxn id="57" idx="3"/>
          </p:cNvCxnSpPr>
          <p:nvPr/>
        </p:nvCxnSpPr>
        <p:spPr>
          <a:xfrm flipH="1" flipV="1">
            <a:off x="8604456" y="3547099"/>
            <a:ext cx="160739" cy="841031"/>
          </a:xfrm>
          <a:prstGeom prst="bentConnector3">
            <a:avLst>
              <a:gd name="adj1" fmla="val -150709"/>
            </a:avLst>
          </a:prstGeom>
        </p:spPr>
        <p:style>
          <a:lnRef idx="1">
            <a:schemeClr val="accent1"/>
          </a:lnRef>
          <a:fillRef idx="0">
            <a:schemeClr val="accent1"/>
          </a:fillRef>
          <a:effectRef idx="0">
            <a:schemeClr val="accent1"/>
          </a:effectRef>
          <a:fontRef idx="minor">
            <a:schemeClr val="tx1"/>
          </a:fontRef>
        </p:style>
      </p:cxnSp>
      <p:sp>
        <p:nvSpPr>
          <p:cNvPr id="68" name="Rectangle 67"/>
          <p:cNvSpPr/>
          <p:nvPr/>
        </p:nvSpPr>
        <p:spPr>
          <a:xfrm>
            <a:off x="6732240" y="3925952"/>
            <a:ext cx="2015454" cy="295136"/>
          </a:xfrm>
          <a:prstGeom prst="rect">
            <a:avLst/>
          </a:prstGeom>
          <a:solidFill>
            <a:schemeClr val="tx2">
              <a:lumMod val="75000"/>
            </a:schemeClr>
          </a:solidFill>
          <a:ln w="12700">
            <a:noFill/>
            <a:prstDash val="lgDash"/>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defTabSz="914253" fontAlgn="auto">
              <a:spcBef>
                <a:spcPts val="0"/>
              </a:spcBef>
              <a:spcAft>
                <a:spcPts val="0"/>
              </a:spcAft>
            </a:pPr>
            <a:r>
              <a:rPr lang="fi-FI" sz="1000" b="1" dirty="0" smtClean="0">
                <a:solidFill>
                  <a:srgbClr val="FFFFFF"/>
                </a:solidFill>
              </a:rPr>
              <a:t>Kriittiset menestystekijät, joita hankkeilla tuetaan</a:t>
            </a:r>
            <a:endParaRPr lang="fi-FI" sz="1000" b="1" dirty="0">
              <a:solidFill>
                <a:srgbClr val="FFFFFF"/>
              </a:solidFill>
            </a:endParaRPr>
          </a:p>
        </p:txBody>
      </p:sp>
      <p:grpSp>
        <p:nvGrpSpPr>
          <p:cNvPr id="69" name="Group 68"/>
          <p:cNvGrpSpPr/>
          <p:nvPr/>
        </p:nvGrpSpPr>
        <p:grpSpPr>
          <a:xfrm>
            <a:off x="6732240" y="3547098"/>
            <a:ext cx="2032955" cy="2906238"/>
            <a:chOff x="6804248" y="3547098"/>
            <a:chExt cx="1960947" cy="2906238"/>
          </a:xfrm>
        </p:grpSpPr>
        <p:sp>
          <p:nvSpPr>
            <p:cNvPr id="70" name="TextBox 69"/>
            <p:cNvSpPr txBox="1"/>
            <p:nvPr/>
          </p:nvSpPr>
          <p:spPr>
            <a:xfrm>
              <a:off x="7829195" y="5774952"/>
              <a:ext cx="936000" cy="534368"/>
            </a:xfrm>
            <a:prstGeom prst="rect">
              <a:avLst/>
            </a:prstGeom>
            <a:noFill/>
          </p:spPr>
          <p:txBody>
            <a:bodyPr wrap="square" lIns="36000" tIns="36000" rIns="36000" bIns="36000" rtlCol="0">
              <a:spAutoFit/>
            </a:bodyPr>
            <a:lstStyle/>
            <a:p>
              <a:pPr defTabSz="914253" fontAlgn="auto">
                <a:spcBef>
                  <a:spcPts val="0"/>
                </a:spcBef>
                <a:spcAft>
                  <a:spcPts val="0"/>
                </a:spcAft>
              </a:pPr>
              <a:r>
                <a:rPr lang="fi-FI" sz="1000" dirty="0" smtClean="0">
                  <a:latin typeface="Arial"/>
                  <a:cs typeface="+mn-cs"/>
                </a:rPr>
                <a:t>Yhteinen </a:t>
              </a:r>
              <a:r>
                <a:rPr lang="fi-FI" sz="1000" dirty="0" err="1" smtClean="0">
                  <a:latin typeface="Arial"/>
                  <a:cs typeface="+mn-cs"/>
                </a:rPr>
                <a:t>asiakkuuden</a:t>
              </a:r>
              <a:r>
                <a:rPr lang="fi-FI" sz="1000" dirty="0" smtClean="0">
                  <a:latin typeface="Arial"/>
                  <a:cs typeface="+mn-cs"/>
                </a:rPr>
                <a:t>-hoito</a:t>
              </a:r>
              <a:endParaRPr lang="fi-FI" sz="1000" dirty="0">
                <a:latin typeface="Arial"/>
                <a:cs typeface="+mn-cs"/>
              </a:endParaRPr>
            </a:p>
          </p:txBody>
        </p:sp>
        <p:sp>
          <p:nvSpPr>
            <p:cNvPr id="73" name="TextBox 72"/>
            <p:cNvSpPr txBox="1"/>
            <p:nvPr/>
          </p:nvSpPr>
          <p:spPr>
            <a:xfrm>
              <a:off x="7829195" y="4551835"/>
              <a:ext cx="936000" cy="996033"/>
            </a:xfrm>
            <a:prstGeom prst="rect">
              <a:avLst/>
            </a:prstGeom>
            <a:noFill/>
          </p:spPr>
          <p:txBody>
            <a:bodyPr wrap="square" lIns="36000" tIns="36000" rIns="36000" bIns="36000" rtlCol="0">
              <a:spAutoFit/>
            </a:bodyPr>
            <a:lstStyle>
              <a:defPPr>
                <a:defRPr lang="fi-FI"/>
              </a:defPPr>
              <a:lvl1pPr defTabSz="914253" fontAlgn="auto">
                <a:spcBef>
                  <a:spcPts val="0"/>
                </a:spcBef>
                <a:spcAft>
                  <a:spcPts val="0"/>
                </a:spcAft>
                <a:defRPr sz="1000">
                  <a:solidFill>
                    <a:srgbClr val="779346"/>
                  </a:solidFill>
                  <a:latin typeface="Arial"/>
                  <a:cs typeface="+mn-cs"/>
                </a:defRPr>
              </a:lvl1pPr>
            </a:lstStyle>
            <a:p>
              <a:r>
                <a:rPr lang="fi-FI" dirty="0">
                  <a:solidFill>
                    <a:schemeClr val="tx1"/>
                  </a:solidFill>
                </a:rPr>
                <a:t>Palvelupolut luodaan asiakas-lähtöisesti (tarpeet laajasti huomioiden)</a:t>
              </a:r>
            </a:p>
          </p:txBody>
        </p:sp>
        <p:sp>
          <p:nvSpPr>
            <p:cNvPr id="74" name="TextBox 73"/>
            <p:cNvSpPr txBox="1"/>
            <p:nvPr/>
          </p:nvSpPr>
          <p:spPr>
            <a:xfrm>
              <a:off x="6823613" y="4766840"/>
              <a:ext cx="916740" cy="534368"/>
            </a:xfrm>
            <a:prstGeom prst="rect">
              <a:avLst/>
            </a:prstGeom>
            <a:noFill/>
          </p:spPr>
          <p:txBody>
            <a:bodyPr wrap="square" lIns="36000" tIns="36000" rIns="36000" bIns="36000" rtlCol="0">
              <a:spAutoFit/>
            </a:bodyPr>
            <a:lstStyle>
              <a:defPPr>
                <a:defRPr lang="fi-FI"/>
              </a:defPPr>
              <a:lvl1pPr defTabSz="914253" fontAlgn="auto">
                <a:spcBef>
                  <a:spcPts val="0"/>
                </a:spcBef>
                <a:spcAft>
                  <a:spcPts val="0"/>
                </a:spcAft>
                <a:defRPr sz="1000">
                  <a:solidFill>
                    <a:srgbClr val="779346"/>
                  </a:solidFill>
                  <a:latin typeface="Arial"/>
                  <a:cs typeface="+mn-cs"/>
                </a:defRPr>
              </a:lvl1pPr>
            </a:lstStyle>
            <a:p>
              <a:r>
                <a:rPr lang="fi-FI" dirty="0">
                  <a:solidFill>
                    <a:schemeClr val="tx1"/>
                  </a:solidFill>
                </a:rPr>
                <a:t>Palveluiden tarjoaminen oikea-aikaisesti</a:t>
              </a:r>
            </a:p>
          </p:txBody>
        </p:sp>
        <p:sp>
          <p:nvSpPr>
            <p:cNvPr id="75" name="TextBox 74"/>
            <p:cNvSpPr txBox="1"/>
            <p:nvPr/>
          </p:nvSpPr>
          <p:spPr>
            <a:xfrm>
              <a:off x="6804248" y="4267140"/>
              <a:ext cx="1960947" cy="226591"/>
            </a:xfrm>
            <a:prstGeom prst="rect">
              <a:avLst/>
            </a:prstGeom>
            <a:noFill/>
          </p:spPr>
          <p:txBody>
            <a:bodyPr wrap="square" lIns="36000" tIns="36000" rIns="36000" bIns="36000" rtlCol="0">
              <a:spAutoFit/>
            </a:bodyPr>
            <a:lstStyle>
              <a:defPPr>
                <a:defRPr lang="fi-FI"/>
              </a:defPPr>
              <a:lvl1pPr defTabSz="914253" fontAlgn="auto">
                <a:spcBef>
                  <a:spcPts val="0"/>
                </a:spcBef>
                <a:spcAft>
                  <a:spcPts val="0"/>
                </a:spcAft>
                <a:defRPr sz="1000">
                  <a:solidFill>
                    <a:srgbClr val="779346"/>
                  </a:solidFill>
                  <a:latin typeface="Arial"/>
                  <a:cs typeface="+mn-cs"/>
                </a:defRPr>
              </a:lvl1pPr>
            </a:lstStyle>
            <a:p>
              <a:r>
                <a:rPr lang="fi-FI" dirty="0" smtClean="0">
                  <a:solidFill>
                    <a:schemeClr val="tx1"/>
                  </a:solidFill>
                </a:rPr>
                <a:t>    Yhtenäinen </a:t>
              </a:r>
              <a:r>
                <a:rPr lang="fi-FI" dirty="0">
                  <a:solidFill>
                    <a:schemeClr val="tx1"/>
                  </a:solidFill>
                </a:rPr>
                <a:t>asiakasrajapinta</a:t>
              </a:r>
            </a:p>
          </p:txBody>
        </p:sp>
        <p:cxnSp>
          <p:nvCxnSpPr>
            <p:cNvPr id="76" name="Elbow Connector 75"/>
            <p:cNvCxnSpPr>
              <a:endCxn id="74" idx="1"/>
            </p:cNvCxnSpPr>
            <p:nvPr/>
          </p:nvCxnSpPr>
          <p:spPr>
            <a:xfrm rot="10800000" flipV="1">
              <a:off x="6823613" y="3547098"/>
              <a:ext cx="223817" cy="1486925"/>
            </a:xfrm>
            <a:prstGeom prst="bentConnector3">
              <a:avLst>
                <a:gd name="adj1" fmla="val 198519"/>
              </a:avLst>
            </a:prstGeom>
          </p:spPr>
          <p:style>
            <a:lnRef idx="1">
              <a:schemeClr val="accent1"/>
            </a:lnRef>
            <a:fillRef idx="0">
              <a:schemeClr val="accent1"/>
            </a:fillRef>
            <a:effectRef idx="0">
              <a:schemeClr val="accent1"/>
            </a:effectRef>
            <a:fontRef idx="minor">
              <a:schemeClr val="tx1"/>
            </a:fontRef>
          </p:style>
        </p:cxnSp>
        <p:cxnSp>
          <p:nvCxnSpPr>
            <p:cNvPr id="77" name="Elbow Connector 76"/>
            <p:cNvCxnSpPr>
              <a:endCxn id="75" idx="3"/>
            </p:cNvCxnSpPr>
            <p:nvPr/>
          </p:nvCxnSpPr>
          <p:spPr>
            <a:xfrm>
              <a:off x="8610149" y="3547099"/>
              <a:ext cx="155046" cy="833337"/>
            </a:xfrm>
            <a:prstGeom prst="bentConnector3">
              <a:avLst>
                <a:gd name="adj1" fmla="val 250709"/>
              </a:avLst>
            </a:prstGeom>
          </p:spPr>
          <p:style>
            <a:lnRef idx="1">
              <a:schemeClr val="accent1"/>
            </a:lnRef>
            <a:fillRef idx="0">
              <a:schemeClr val="accent1"/>
            </a:fillRef>
            <a:effectRef idx="0">
              <a:schemeClr val="accent1"/>
            </a:effectRef>
            <a:fontRef idx="minor">
              <a:schemeClr val="tx1"/>
            </a:fontRef>
          </p:style>
        </p:cxnSp>
        <p:cxnSp>
          <p:nvCxnSpPr>
            <p:cNvPr id="79" name="Elbow Connector 78"/>
            <p:cNvCxnSpPr>
              <a:endCxn id="73" idx="3"/>
            </p:cNvCxnSpPr>
            <p:nvPr/>
          </p:nvCxnSpPr>
          <p:spPr>
            <a:xfrm rot="16200000" flipH="1">
              <a:off x="7933449" y="4218105"/>
              <a:ext cx="1502753" cy="160739"/>
            </a:xfrm>
            <a:prstGeom prst="bentConnector4">
              <a:avLst>
                <a:gd name="adj1" fmla="val -173"/>
                <a:gd name="adj2" fmla="val 237180"/>
              </a:avLst>
            </a:prstGeom>
          </p:spPr>
          <p:style>
            <a:lnRef idx="1">
              <a:schemeClr val="accent1"/>
            </a:lnRef>
            <a:fillRef idx="0">
              <a:schemeClr val="accent1"/>
            </a:fillRef>
            <a:effectRef idx="0">
              <a:schemeClr val="accent1"/>
            </a:effectRef>
            <a:fontRef idx="minor">
              <a:schemeClr val="tx1"/>
            </a:fontRef>
          </p:style>
        </p:cxnSp>
        <p:cxnSp>
          <p:nvCxnSpPr>
            <p:cNvPr id="80" name="Elbow Connector 79"/>
            <p:cNvCxnSpPr>
              <a:endCxn id="70" idx="3"/>
            </p:cNvCxnSpPr>
            <p:nvPr/>
          </p:nvCxnSpPr>
          <p:spPr>
            <a:xfrm>
              <a:off x="8604456" y="3547099"/>
              <a:ext cx="160739" cy="2495037"/>
            </a:xfrm>
            <a:prstGeom prst="bentConnector3">
              <a:avLst>
                <a:gd name="adj1" fmla="val 242218"/>
              </a:avLst>
            </a:prstGeom>
          </p:spPr>
          <p:style>
            <a:lnRef idx="1">
              <a:schemeClr val="accent1"/>
            </a:lnRef>
            <a:fillRef idx="0">
              <a:schemeClr val="accent1"/>
            </a:fillRef>
            <a:effectRef idx="0">
              <a:schemeClr val="accent1"/>
            </a:effectRef>
            <a:fontRef idx="minor">
              <a:schemeClr val="tx1"/>
            </a:fontRef>
          </p:style>
        </p:cxnSp>
        <p:sp>
          <p:nvSpPr>
            <p:cNvPr id="81" name="TextBox 80"/>
            <p:cNvSpPr txBox="1"/>
            <p:nvPr/>
          </p:nvSpPr>
          <p:spPr>
            <a:xfrm>
              <a:off x="6823613" y="5611191"/>
              <a:ext cx="936000" cy="842145"/>
            </a:xfrm>
            <a:prstGeom prst="rect">
              <a:avLst/>
            </a:prstGeom>
            <a:noFill/>
          </p:spPr>
          <p:txBody>
            <a:bodyPr wrap="square" lIns="36000" tIns="36000" rIns="36000" bIns="36000" rtlCol="0">
              <a:spAutoFit/>
            </a:bodyPr>
            <a:lstStyle/>
            <a:p>
              <a:pPr defTabSz="914253" fontAlgn="auto">
                <a:spcBef>
                  <a:spcPts val="0"/>
                </a:spcBef>
                <a:spcAft>
                  <a:spcPts val="0"/>
                </a:spcAft>
              </a:pPr>
              <a:r>
                <a:rPr lang="fi-FI" sz="1000" dirty="0" err="1" smtClean="0">
                  <a:latin typeface="Arial"/>
                  <a:cs typeface="+mn-cs"/>
                </a:rPr>
                <a:t>Yhteis</a:t>
              </a:r>
              <a:r>
                <a:rPr lang="fi-FI" sz="1000" dirty="0" smtClean="0">
                  <a:latin typeface="Arial"/>
                  <a:cs typeface="+mn-cs"/>
                </a:rPr>
                <a:t>-</a:t>
              </a:r>
            </a:p>
            <a:p>
              <a:pPr defTabSz="914253" fontAlgn="auto">
                <a:spcBef>
                  <a:spcPts val="0"/>
                </a:spcBef>
                <a:spcAft>
                  <a:spcPts val="0"/>
                </a:spcAft>
              </a:pPr>
              <a:r>
                <a:rPr lang="fi-FI" sz="1000" dirty="0" smtClean="0">
                  <a:latin typeface="Arial"/>
                  <a:cs typeface="+mn-cs"/>
                </a:rPr>
                <a:t>kunnallisesti vaikuttavien </a:t>
              </a:r>
              <a:r>
                <a:rPr lang="fi-FI" sz="1000" dirty="0">
                  <a:latin typeface="Arial"/>
                  <a:cs typeface="+mn-cs"/>
                </a:rPr>
                <a:t>resurssien kohdentaminen</a:t>
              </a:r>
            </a:p>
          </p:txBody>
        </p:sp>
        <p:cxnSp>
          <p:nvCxnSpPr>
            <p:cNvPr id="83" name="Elbow Connector 82"/>
            <p:cNvCxnSpPr>
              <a:endCxn id="81" idx="1"/>
            </p:cNvCxnSpPr>
            <p:nvPr/>
          </p:nvCxnSpPr>
          <p:spPr>
            <a:xfrm rot="10800000" flipV="1">
              <a:off x="6823614" y="3547098"/>
              <a:ext cx="160739" cy="2485165"/>
            </a:xfrm>
            <a:prstGeom prst="bentConnector3">
              <a:avLst>
                <a:gd name="adj1" fmla="val 242218"/>
              </a:avLst>
            </a:prstGeom>
          </p:spPr>
          <p:style>
            <a:lnRef idx="1">
              <a:schemeClr val="accent1"/>
            </a:lnRef>
            <a:fillRef idx="0">
              <a:schemeClr val="accent1"/>
            </a:fillRef>
            <a:effectRef idx="0">
              <a:schemeClr val="accent1"/>
            </a:effectRef>
            <a:fontRef idx="minor">
              <a:schemeClr val="tx1"/>
            </a:fontRef>
          </p:style>
        </p:cxnSp>
      </p:grpSp>
      <p:cxnSp>
        <p:nvCxnSpPr>
          <p:cNvPr id="85" name="Elbow Connector 84"/>
          <p:cNvCxnSpPr>
            <a:endCxn id="75" idx="1"/>
          </p:cNvCxnSpPr>
          <p:nvPr/>
        </p:nvCxnSpPr>
        <p:spPr>
          <a:xfrm rot="10800000" flipV="1">
            <a:off x="6732240" y="3547098"/>
            <a:ext cx="252112" cy="833337"/>
          </a:xfrm>
          <a:prstGeom prst="bentConnector3">
            <a:avLst>
              <a:gd name="adj1" fmla="val 179847"/>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4256330319"/>
      </p:ext>
    </p:extLst>
  </p:cSld>
  <p:clrMapOvr>
    <a:masterClrMapping/>
  </p:clrMapOvr>
  <p:timing>
    <p:tnLst>
      <p:par>
        <p:cTn id="1" dur="indefinite" restart="never" nodeType="tmRoot"/>
      </p:par>
    </p:tnLst>
  </p:timing>
</p:sld>
</file>

<file path=ppt/theme/theme1.xml><?xml version="1.0" encoding="utf-8"?>
<a:theme xmlns:a="http://schemas.openxmlformats.org/drawingml/2006/main" name="ELY_powerpoint_pohja">
  <a:themeElements>
    <a:clrScheme name="ELY-värit">
      <a:dk1>
        <a:sysClr val="windowText" lastClr="000000"/>
      </a:dk1>
      <a:lt1>
        <a:srgbClr val="FFFFFF"/>
      </a:lt1>
      <a:dk2>
        <a:srgbClr val="58585A"/>
      </a:dk2>
      <a:lt2>
        <a:srgbClr val="D8D8D8"/>
      </a:lt2>
      <a:accent1>
        <a:srgbClr val="003883"/>
      </a:accent1>
      <a:accent2>
        <a:srgbClr val="779346"/>
      </a:accent2>
      <a:accent3>
        <a:srgbClr val="D9640C"/>
      </a:accent3>
      <a:accent4>
        <a:srgbClr val="4460A5"/>
      </a:accent4>
      <a:accent5>
        <a:srgbClr val="58585A"/>
      </a:accent5>
      <a:accent6>
        <a:srgbClr val="FDD078"/>
      </a:accent6>
      <a:hlink>
        <a:srgbClr val="D9640C"/>
      </a:hlink>
      <a:folHlink>
        <a:srgbClr val="D9640C"/>
      </a:folHlink>
    </a:clrScheme>
    <a:fontScheme name="ELY_fonti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ffice-teema 1">
        <a:dk1>
          <a:srgbClr val="59595B"/>
        </a:dk1>
        <a:lt1>
          <a:srgbClr val="FFFFFF"/>
        </a:lt1>
        <a:dk2>
          <a:srgbClr val="0081CC"/>
        </a:dk2>
        <a:lt2>
          <a:srgbClr val="A7A8AB"/>
        </a:lt2>
        <a:accent1>
          <a:srgbClr val="859FCB"/>
        </a:accent1>
        <a:accent2>
          <a:srgbClr val="D87F82"/>
        </a:accent2>
        <a:accent3>
          <a:srgbClr val="FFFFFF"/>
        </a:accent3>
        <a:accent4>
          <a:srgbClr val="4B4B4C"/>
        </a:accent4>
        <a:accent5>
          <a:srgbClr val="C2CDE2"/>
        </a:accent5>
        <a:accent6>
          <a:srgbClr val="C47275"/>
        </a:accent6>
        <a:hlink>
          <a:srgbClr val="7FD1ED"/>
        </a:hlink>
        <a:folHlink>
          <a:srgbClr val="F7BC7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te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eem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mso-contentType ?>
<SharedContentType xmlns="Microsoft.SharePoint.Taxonomy.ContentTypeSync" SourceId="d2c86073-d20c-4242-97f1-555d65605501" ContentTypeId="0x01010040485BB5EA91409BADF540D1B0254D33" PreviousValue="false"/>
</file>

<file path=customXml/item3.xml><?xml version="1.0" encoding="utf-8"?>
<p:properties xmlns:p="http://schemas.microsoft.com/office/2006/metadata/properties" xmlns:xsi="http://www.w3.org/2001/XMLSchema-instance">
  <documentManagement>
    <ha41659fa04643d0ac27d4c98155f03c xmlns="a90a8554-5475-4609-9feb-2f024996965b">
      <Terms xmlns="http://schemas.microsoft.com/office/infopath/2007/PartnerControls"/>
    </ha41659fa04643d0ac27d4c98155f03c>
    <Dokumentin_x0020_tila xmlns="a90a8554-5475-4609-9feb-2f024996965b">Katselmoitavana</Dokumentin_x0020_tila>
    <Diaarinumero xmlns="a90a8554-5475-4609-9feb-2f024996965b" xsi:nil="true"/>
    <Dokumenttityyppi xmlns="a90a8554-5475-4609-9feb-2f024996965b">Esitys</Dokumenttityyppi>
    <TaxCatchAll xmlns="a90a8554-5475-4609-9feb-2f024996965b">
      <Value>34</Value>
    </TaxCatchAll>
    <KEHALaatija xmlns="a90a8554-5475-4609-9feb-2f024996965b">Vesa Lipponen</KEHALaatija>
    <h5218b789dcc4879ac7e2471126f729c xmlns="a90a8554-5475-4609-9feb-2f024996965b">
      <Terms xmlns="http://schemas.microsoft.com/office/infopath/2007/PartnerControls">
        <TermInfo xmlns="http://schemas.microsoft.com/office/infopath/2007/PartnerControls">
          <TermName xmlns="http://schemas.microsoft.com/office/infopath/2007/PartnerControls">KEHA</TermName>
          <TermId xmlns="http://schemas.microsoft.com/office/infopath/2007/PartnerControls">2bb061a1-1e15-4ab0-b7dd-5e3bb04dfaea</TermId>
        </TermInfo>
      </Terms>
    </h5218b789dcc4879ac7e2471126f729c>
    <IPOExplanation xmlns="a90a8554-5475-4609-9feb-2f024996965b">Mittaristo ja toteumatietoa (aineiston kerääminen kesken)</IPOExplanation>
    <Päiväys xmlns="a90a8554-5475-4609-9feb-2f024996965b">2015-12-01T22:00:00+00:00</Päiväys>
    <Lisatieto xmlns="a90a8554-5475-4609-9feb-2f024996965b" xsi:nil="true"/>
    <ic4bbedd957942e9b7ae9016b7d801af xmlns="a90a8554-5475-4609-9feb-2f024996965b">
      <Terms xmlns="http://schemas.microsoft.com/office/infopath/2007/PartnerControls"/>
    </ic4bbedd957942e9b7ae9016b7d801af>
    <cdf3ae8bf76741b5a3048f7f7f6eee61 xmlns="a90a8554-5475-4609-9feb-2f024996965b">
      <Terms xmlns="http://schemas.microsoft.com/office/infopath/2007/PartnerControls"/>
    </cdf3ae8bf76741b5a3048f7f7f6eee61>
  </documentManagement>
</p:properties>
</file>

<file path=customXml/item4.xml><?xml version="1.0" encoding="utf-8"?>
<ct:contentTypeSchema xmlns:ct="http://schemas.microsoft.com/office/2006/metadata/contentType" xmlns:ma="http://schemas.microsoft.com/office/2006/metadata/properties/metaAttributes" ct:_="" ma:_="" ma:contentTypeName="TAIMI Yleisdokumentti" ma:contentTypeID="0x01010040485BB5EA91409BADF540D1B0254D330047EBEA740932EA499465F881B4A212F8" ma:contentTypeVersion="52" ma:contentTypeDescription="Yleisdokumentti perusmetatietoineen" ma:contentTypeScope="" ma:versionID="d97eba29304fb5f874fea735ffa4e0ac">
  <xsd:schema xmlns:xsd="http://www.w3.org/2001/XMLSchema" xmlns:xs="http://www.w3.org/2001/XMLSchema" xmlns:p="http://schemas.microsoft.com/office/2006/metadata/properties" xmlns:ns2="a90a8554-5475-4609-9feb-2f024996965b" targetNamespace="http://schemas.microsoft.com/office/2006/metadata/properties" ma:root="true" ma:fieldsID="95b9b1c9e4eabbdf3efecc8d720defb4" ns2:_="">
    <xsd:import namespace="a90a8554-5475-4609-9feb-2f024996965b"/>
    <xsd:element name="properties">
      <xsd:complexType>
        <xsd:sequence>
          <xsd:element name="documentManagement">
            <xsd:complexType>
              <xsd:all>
                <xsd:element ref="ns2:Dokumenttityyppi" minOccurs="0"/>
                <xsd:element ref="ns2:Päiväys" minOccurs="0"/>
                <xsd:element ref="ns2:Diaarinumero" minOccurs="0"/>
                <xsd:element ref="ns2:KEHALaatija" minOccurs="0"/>
                <xsd:element ref="ns2:Dokumentin_x0020_tila" minOccurs="0"/>
                <xsd:element ref="ns2:IPOExplanation" minOccurs="0"/>
                <xsd:element ref="ns2:Lisatieto" minOccurs="0"/>
                <xsd:element ref="ns2:TaxCatchAllLabel" minOccurs="0"/>
                <xsd:element ref="ns2:h5218b789dcc4879ac7e2471126f729c" minOccurs="0"/>
                <xsd:element ref="ns2:cdf3ae8bf76741b5a3048f7f7f6eee61" minOccurs="0"/>
                <xsd:element ref="ns2:TaxCatchAll" minOccurs="0"/>
                <xsd:element ref="ns2:ic4bbedd957942e9b7ae9016b7d801af" minOccurs="0"/>
                <xsd:element ref="ns2:ha41659fa04643d0ac27d4c98155f03c"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90a8554-5475-4609-9feb-2f024996965b" elementFormDefault="qualified">
    <xsd:import namespace="http://schemas.microsoft.com/office/2006/documentManagement/types"/>
    <xsd:import namespace="http://schemas.microsoft.com/office/infopath/2007/PartnerControls"/>
    <xsd:element name="Dokumenttityyppi" ma:index="5" nillable="true" ma:displayName="Dokumenttityyppi" ma:description="Valitse dokumentin sisältöä ja käyttötarkoitusta kuvaava dokumenttityyppi. Käytä yleistyyppejä eli esim. Henkilöstösuunnitelma ja Taloussuunnitelma ovat molemmat Suunnitelma-tyyppisiä. Tarkenna tyyppiä tarvittaessa esim. dokumentin nimessä." ma:format="Dropdown" ma:internalName="Dokumenttityyppi">
      <xsd:simpleType>
        <xsd:restriction base="dms:Choice">
          <xsd:enumeration value="TUNTEMATON"/>
          <xsd:enumeration value="Muu dokumenttityyppi"/>
          <xsd:enumeration value="Aloite"/>
          <xsd:enumeration value="Analyysi"/>
          <xsd:enumeration value="Ansioluettelo"/>
          <xsd:enumeration value="Arvio"/>
          <xsd:enumeration value="Arviointi"/>
          <xsd:enumeration value="Asettamispäätös"/>
          <xsd:enumeration value="Asetus"/>
          <xsd:enumeration value="Asiakirjamalli"/>
          <xsd:enumeration value="Asialista"/>
          <xsd:enumeration value="Ehdotus"/>
          <xsd:enumeration value="Esite"/>
          <xsd:enumeration value="Esittely"/>
          <xsd:enumeration value="Esitys"/>
          <xsd:enumeration value="Esityslista"/>
          <xsd:enumeration value="Haaste"/>
          <xsd:enumeration value="Hakemus"/>
          <xsd:enumeration value="Hinnasto"/>
          <xsd:enumeration value="Huomautus"/>
          <xsd:enumeration value="Hyväksyminen"/>
          <xsd:enumeration value="Ilmoitus"/>
          <xsd:enumeration value="Jälkiarviointi"/>
          <xsd:enumeration value="Kannanotto"/>
          <xsd:enumeration value="Kartta"/>
          <xsd:enumeration value="Kehittämisehdotus"/>
          <xsd:enumeration value="Kirje"/>
          <xsd:enumeration value="Kokouskutsu"/>
          <xsd:enumeration value="Korvaus"/>
          <xsd:enumeration value="Kuitti"/>
          <xsd:enumeration value="Kustannusarvio"/>
          <xsd:enumeration value="Kutsu"/>
          <xsd:enumeration value="Kuulutus"/>
          <xsd:enumeration value="Kuvaus"/>
          <xsd:enumeration value="Laskelma"/>
          <xsd:enumeration value="Lasku"/>
          <xsd:enumeration value="Lausunto"/>
          <xsd:enumeration value="Lausuntopyyntö"/>
          <xsd:enumeration value="Linkki"/>
          <xsd:enumeration value="Lista"/>
          <xsd:enumeration value="Lomake"/>
          <xsd:enumeration value="Loppuraportti"/>
          <xsd:enumeration value="Luettelo"/>
          <xsd:enumeration value="Lupa"/>
          <xsd:enumeration value="Lähete"/>
          <xsd:enumeration value="Määrittely"/>
          <xsd:enumeration value="Määritys"/>
          <xsd:enumeration value="Muistio"/>
          <xsd:enumeration value="Muutosilmoitus"/>
          <xsd:enumeration value="Nimitys"/>
          <xsd:enumeration value="Ohje"/>
          <xsd:enumeration value="Ohjelma"/>
          <xsd:enumeration value="Politiikka"/>
          <xsd:enumeration value="Projektiehdotus"/>
          <xsd:enumeration value="Projektisuunnitelma"/>
          <xsd:enumeration value="Prosessikuvaus"/>
          <xsd:enumeration value="Päätös"/>
          <xsd:enumeration value="Pöytäkirja"/>
          <xsd:enumeration value="Raportti"/>
          <xsd:enumeration value="Reklamaatio"/>
          <xsd:enumeration value="Resurssivaraus"/>
          <xsd:enumeration value="Saate"/>
          <xsd:enumeration value="Sähköpostiviesti"/>
          <xsd:enumeration value="Sitoumus"/>
          <xsd:enumeration value="Sivusto"/>
          <xsd:enumeration value="Sopimus"/>
          <xsd:enumeration value="Strategia"/>
          <xsd:enumeration value="Suunnitelma"/>
          <xsd:enumeration value="Tarjous"/>
          <xsd:enumeration value="Tarjouspyyntö"/>
          <xsd:enumeration value="Tarkastus"/>
          <xsd:enumeration value="Tiedote"/>
          <xsd:enumeration value="Tietojärjestelmäseloste"/>
          <xsd:enumeration value="Tilaus"/>
          <xsd:enumeration value="Tilausvahvistus"/>
          <xsd:enumeration value="Todistus"/>
          <xsd:enumeration value="Toimeksianto"/>
          <xsd:enumeration value="Uutiskirje"/>
          <xsd:enumeration value="Vaatimus"/>
        </xsd:restriction>
      </xsd:simpleType>
    </xsd:element>
    <xsd:element name="Päiväys" ma:index="6" nillable="true" ma:displayName="Päiväys" ma:description="Päivämäärä muodossa pp.kk.vvvv   HUOM! Ei ole sama kuin Muokkauspäivä, joka muuttuu aina kun dokumentin sisältöä tai ominaisuuksia muutetaan" ma:format="DateOnly" ma:internalName="P_x00e4_iv_x00e4_ys">
      <xsd:simpleType>
        <xsd:restriction base="dms:DateTime"/>
      </xsd:simpleType>
    </xsd:element>
    <xsd:element name="Diaarinumero" ma:index="7" nillable="true" ma:displayName="Diaarinumero" ma:description="Arkistoitavat dokumentit pitää toimittaa viraston asiankäsittelyjärjestelmään (esim. USPA), josta saadaan dokumentille diaarinumero/asian tunnus. Dokumentin tallentaminen työtilaan ei vastaa arkistointia vaan on lähinnä työkappale tai kopio! Kirjoita tähän asiankäsittelyjärjestelmästä saatu diaarinumero. Jos tässä diaarinumerokentässä on tieto, silloin alkuperäinen dokumentti on löydettävissä asiankäsittelyjärjestelmästä samalla diaarinumerolla." ma:internalName="Diaarinumero">
      <xsd:simpleType>
        <xsd:restriction base="dms:Text">
          <xsd:maxLength value="255"/>
        </xsd:restriction>
      </xsd:simpleType>
    </xsd:element>
    <xsd:element name="KEHALaatija" ma:index="8" nillable="true" ma:displayName="Laatija" ma:description="Dokumentin laatija(t)/kirjoittaja(t)/valmistelija(t). Kirjoita muodossa Sukunimi Etunimi ja useampi nimi pilkulla erotettuina. Laatijaorganisaatio on omana tietonaan. HUOM! Ei ole sama kuin Muokkaaja, joka päivittyy aina automaattisesti!" ma:internalName="KEHALaatija">
      <xsd:simpleType>
        <xsd:restriction base="dms:Text">
          <xsd:maxLength value="255"/>
        </xsd:restriction>
      </xsd:simpleType>
    </xsd:element>
    <xsd:element name="Dokumentin_x0020_tila" ma:index="10" nillable="true" ma:displayName="Dokumentin tila" ma:description="Valitse dokumentin tila" ma:format="Dropdown" ma:internalName="Dokumentin_x0020_tila">
      <xsd:simpleType>
        <xsd:restriction base="dms:Choice">
          <xsd:enumeration value="Luonnos"/>
          <xsd:enumeration value="Lausunnolla"/>
          <xsd:enumeration value="Katselmoitavana"/>
          <xsd:enumeration value="Kommentoitavana"/>
          <xsd:enumeration value="Valmis"/>
          <xsd:enumeration value="Hyväksytty"/>
          <xsd:enumeration value="Allekirjoitettu"/>
          <xsd:enumeration value="Arkistoitu"/>
        </xsd:restriction>
      </xsd:simpleType>
    </xsd:element>
    <xsd:element name="IPOExplanation" ma:index="11" nillable="true" ma:displayName="Selite" ma:description="Anna seliteteksti" ma:internalName="IPOExplanation" ma:readOnly="false">
      <xsd:simpleType>
        <xsd:restriction base="dms:Note">
          <xsd:maxLength value="255"/>
        </xsd:restriction>
      </xsd:simpleType>
    </xsd:element>
    <xsd:element name="Lisatieto" ma:index="12" nillable="true" ma:displayName="Lisatieto" ma:description="Dokumenttiin liittyvä vapaamuotoinen lisätieto" ma:internalName="Lisatieto">
      <xsd:simpleType>
        <xsd:restriction base="dms:Text">
          <xsd:maxLength value="255"/>
        </xsd:restriction>
      </xsd:simpleType>
    </xsd:element>
    <xsd:element name="TaxCatchAllLabel" ma:index="14" nillable="true" ma:displayName="Taxonomy Catch All Column1" ma:description="" ma:hidden="true" ma:list="{b5968929-579b-4f0b-97a1-651b2c4a5c8c}" ma:internalName="TaxCatchAllLabel" ma:readOnly="true" ma:showField="CatchAllDataLabel" ma:web="ba13e89b-55fb-4abb-b00d-3656e114958a">
      <xsd:complexType>
        <xsd:complexContent>
          <xsd:extension base="dms:MultiChoiceLookup">
            <xsd:sequence>
              <xsd:element name="Value" type="dms:Lookup" maxOccurs="unbounded" minOccurs="0" nillable="true"/>
            </xsd:sequence>
          </xsd:extension>
        </xsd:complexContent>
      </xsd:complexType>
    </xsd:element>
    <xsd:element name="h5218b789dcc4879ac7e2471126f729c" ma:index="20" nillable="true" ma:taxonomy="true" ma:internalName="h5218b789dcc4879ac7e2471126f729c" ma:taxonomyFieldName="Laatijaorganisaatio" ma:displayName="Laatijaorganisaatio" ma:default="" ma:fieldId="{15218b78-9dcc-4879-ac7e-2471126f729c}" ma:sspId="d2c86073-d20c-4242-97f1-555d65605501" ma:termSetId="3048278a-efee-4f89-97d2-3a09c7261644" ma:anchorId="00000000-0000-0000-0000-000000000000" ma:open="true" ma:isKeyword="false">
      <xsd:complexType>
        <xsd:sequence>
          <xsd:element ref="pc:Terms" minOccurs="0" maxOccurs="1"/>
        </xsd:sequence>
      </xsd:complexType>
    </xsd:element>
    <xsd:element name="cdf3ae8bf76741b5a3048f7f7f6eee61" ma:index="22" nillable="true" ma:taxonomy="true" ma:internalName="cdf3ae8bf76741b5a3048f7f7f6eee61" ma:taxonomyFieldName="Kohdevirastot" ma:displayName="Kohdevirastot" ma:default="" ma:fieldId="{cdf3ae8b-f767-41b5-a304-8f7f7f6eee61}" ma:taxonomyMulti="true" ma:sspId="d2c86073-d20c-4242-97f1-555d65605501" ma:termSetId="63820ef9-0d8b-440d-bb2a-a34f31636611" ma:anchorId="00000000-0000-0000-0000-000000000000" ma:open="false" ma:isKeyword="false">
      <xsd:complexType>
        <xsd:sequence>
          <xsd:element ref="pc:Terms" minOccurs="0" maxOccurs="1"/>
        </xsd:sequence>
      </xsd:complexType>
    </xsd:element>
    <xsd:element name="TaxCatchAll" ma:index="23" nillable="true" ma:displayName="Taxonomy Catch All Column" ma:description="" ma:hidden="true" ma:list="{b5968929-579b-4f0b-97a1-651b2c4a5c8c}" ma:internalName="TaxCatchAll" ma:showField="CatchAllData" ma:web="ba13e89b-55fb-4abb-b00d-3656e114958a">
      <xsd:complexType>
        <xsd:complexContent>
          <xsd:extension base="dms:MultiChoiceLookup">
            <xsd:sequence>
              <xsd:element name="Value" type="dms:Lookup" maxOccurs="unbounded" minOccurs="0" nillable="true"/>
            </xsd:sequence>
          </xsd:extension>
        </xsd:complexContent>
      </xsd:complexType>
    </xsd:element>
    <xsd:element name="ic4bbedd957942e9b7ae9016b7d801af" ma:index="24" nillable="true" ma:taxonomy="true" ma:internalName="ic4bbedd957942e9b7ae9016b7d801af" ma:taxonomyFieldName="Kohdepaikkakunnat" ma:displayName="Kohdepaikkakunnat" ma:default="" ma:fieldId="{2c4bbedd-9579-42e9-b7ae-9016b7d801af}" ma:taxonomyMulti="true" ma:sspId="d2c86073-d20c-4242-97f1-555d65605501" ma:termSetId="0dc2f29c-0234-492f-8714-dea2e1be5dcc" ma:anchorId="00000000-0000-0000-0000-000000000000" ma:open="false" ma:isKeyword="false">
      <xsd:complexType>
        <xsd:sequence>
          <xsd:element ref="pc:Terms" minOccurs="0" maxOccurs="1"/>
        </xsd:sequence>
      </xsd:complexType>
    </xsd:element>
    <xsd:element name="ha41659fa04643d0ac27d4c98155f03c" ma:index="25" nillable="true" ma:taxonomy="true" ma:internalName="ha41659fa04643d0ac27d4c98155f03c" ma:taxonomyFieldName="Sis_x00e4_lt_x00f6_aihe" ma:displayName="Sisältöaihe" ma:default="" ma:fieldId="{1a41659f-a046-43d0-ac27-d4c98155f03c}" ma:sspId="d2c86073-d20c-4242-97f1-555d65605501" ma:termSetId="908b95f9-7a2e-4422-b2f4-f82e2c0341e9" ma:anchorId="00000000-0000-0000-0000-000000000000" ma:open="false" ma:isKeyword="false">
      <xsd:complexType>
        <xsd:sequence>
          <xsd:element ref="pc:Terms" minOccurs="0" maxOccurs="1"/>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6" ma:displayName="Sisältölaji"/>
        <xsd:element ref="dc:title" minOccurs="0" maxOccurs="1" ma:index="1"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C9C83FC-48C9-4F9A-A2FC-697AD66F4379}">
  <ds:schemaRefs>
    <ds:schemaRef ds:uri="http://schemas.microsoft.com/sharepoint/v3/contenttype/forms"/>
  </ds:schemaRefs>
</ds:datastoreItem>
</file>

<file path=customXml/itemProps2.xml><?xml version="1.0" encoding="utf-8"?>
<ds:datastoreItem xmlns:ds="http://schemas.openxmlformats.org/officeDocument/2006/customXml" ds:itemID="{0C9ABF88-5C14-414F-A740-01329F2FBBA3}">
  <ds:schemaRefs>
    <ds:schemaRef ds:uri="Microsoft.SharePoint.Taxonomy.ContentTypeSync"/>
  </ds:schemaRefs>
</ds:datastoreItem>
</file>

<file path=customXml/itemProps3.xml><?xml version="1.0" encoding="utf-8"?>
<ds:datastoreItem xmlns:ds="http://schemas.openxmlformats.org/officeDocument/2006/customXml" ds:itemID="{7EC8DE75-5930-47BC-BC27-6159D1DA7F0F}">
  <ds:schemaRefs>
    <ds:schemaRef ds:uri="http://schemas.microsoft.com/office/2006/metadata/properties"/>
    <ds:schemaRef ds:uri="a90a8554-5475-4609-9feb-2f024996965b"/>
    <ds:schemaRef ds:uri="http://schemas.microsoft.com/office/infopath/2007/PartnerControls"/>
  </ds:schemaRefs>
</ds:datastoreItem>
</file>

<file path=customXml/itemProps4.xml><?xml version="1.0" encoding="utf-8"?>
<ds:datastoreItem xmlns:ds="http://schemas.openxmlformats.org/officeDocument/2006/customXml" ds:itemID="{D60E4732-A4A7-4230-93CC-C46197FBE67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90a8554-5475-4609-9feb-2f024996965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ELY_EA03_PP2015_________RGB</Template>
  <TotalTime>2792</TotalTime>
  <Words>1570</Words>
  <Application>Microsoft Office PowerPoint</Application>
  <PresentationFormat>Näytössä katseltava diaesitys (4:3)</PresentationFormat>
  <Paragraphs>370</Paragraphs>
  <Slides>8</Slides>
  <Notes>7</Notes>
  <HiddenSlides>0</HiddenSlides>
  <MMClips>0</MMClips>
  <ScaleCrop>false</ScaleCrop>
  <HeadingPairs>
    <vt:vector size="6" baseType="variant">
      <vt:variant>
        <vt:lpstr>Teema</vt:lpstr>
      </vt:variant>
      <vt:variant>
        <vt:i4>1</vt:i4>
      </vt:variant>
      <vt:variant>
        <vt:lpstr>Upotetut OLE-palvelimet</vt:lpstr>
      </vt:variant>
      <vt:variant>
        <vt:i4>1</vt:i4>
      </vt:variant>
      <vt:variant>
        <vt:lpstr>Dian otsikot</vt:lpstr>
      </vt:variant>
      <vt:variant>
        <vt:i4>8</vt:i4>
      </vt:variant>
    </vt:vector>
  </HeadingPairs>
  <TitlesOfParts>
    <vt:vector size="10" baseType="lpstr">
      <vt:lpstr>ELY_powerpoint_pohja</vt:lpstr>
      <vt:lpstr>think-cell Slide</vt:lpstr>
      <vt:lpstr>Iskukykyinen  ELY-keskus 2  Tulosmittarit</vt:lpstr>
      <vt:lpstr>Hankkeilla kehitetään toiminnan ja strategian  kriittisiä menestystekijöitä</vt:lpstr>
      <vt:lpstr>Ohjelmatason mittareiden lisäksi osaa menestystekijöistä mitataan tarkemmin hankekohtaisesti</vt:lpstr>
      <vt:lpstr>Dia 4</vt:lpstr>
      <vt:lpstr>Dia 5</vt:lpstr>
      <vt:lpstr>Ohjelmatason mittareiden lisäksi osaa menestystekijöistä mitataan tarkemmin hankekohtaisesti</vt:lpstr>
      <vt:lpstr>Ohjelmatason mittareiden lisäksi osaa menestystekijöistä mitataan tarkemmin hankekohtaisesti</vt:lpstr>
      <vt:lpstr>Ohjelmatason mittareiden lisäksi osaa menestystekijöistä mitataan tarkemmin hankekohtaisesti</vt:lpstr>
    </vt:vector>
  </TitlesOfParts>
  <Company>Suomen valtio</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Iskukykyinen ELY-keskus 2</dc:title>
  <dc:creator>Hietikko-Hautala Tiina</dc:creator>
  <cp:lastModifiedBy>temlehtini1</cp:lastModifiedBy>
  <cp:revision>146</cp:revision>
  <cp:lastPrinted>2015-07-22T07:20:52Z</cp:lastPrinted>
  <dcterms:created xsi:type="dcterms:W3CDTF">2015-05-29T09:27:54Z</dcterms:created>
  <dcterms:modified xsi:type="dcterms:W3CDTF">2015-12-02T06:05:49Z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0x01010040485BB5EA91409BADF540D1B0254D330047EBEA740932EA499465F881B4A212F8</vt:lpwstr>
  </property>
  <property fmtid="{D5CDD505-2E9C-101B-9397-08002B2CF9AE}" pid="3" name="Laatijaorganisaatio">
    <vt:lpwstr>34;#KEHA|2bb061a1-1e15-4ab0-b7dd-5e3bb04dfaea</vt:lpwstr>
  </property>
  <property fmtid="{D5CDD505-2E9C-101B-9397-08002B2CF9AE}" pid="4" name="Sisältöaihe">
    <vt:lpwstr/>
  </property>
  <property fmtid="{D5CDD505-2E9C-101B-9397-08002B2CF9AE}" pid="5" name="Kohdepaikkakunnat">
    <vt:lpwstr/>
  </property>
  <property fmtid="{D5CDD505-2E9C-101B-9397-08002B2CF9AE}" pid="6" name="Kohdevirastot">
    <vt:lpwstr/>
  </property>
</Properties>
</file>