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751" r:id="rId5"/>
  </p:sldMasterIdLst>
  <p:notesMasterIdLst>
    <p:notesMasterId r:id="rId33"/>
  </p:notesMasterIdLst>
  <p:handoutMasterIdLst>
    <p:handoutMasterId r:id="rId34"/>
  </p:handoutMasterIdLst>
  <p:sldIdLst>
    <p:sldId id="577" r:id="rId6"/>
    <p:sldId id="639" r:id="rId7"/>
    <p:sldId id="614" r:id="rId8"/>
    <p:sldId id="641" r:id="rId9"/>
    <p:sldId id="689" r:id="rId10"/>
    <p:sldId id="618" r:id="rId11"/>
    <p:sldId id="667" r:id="rId12"/>
    <p:sldId id="668" r:id="rId13"/>
    <p:sldId id="669" r:id="rId14"/>
    <p:sldId id="670" r:id="rId15"/>
    <p:sldId id="687" r:id="rId16"/>
    <p:sldId id="688" r:id="rId17"/>
    <p:sldId id="672" r:id="rId18"/>
    <p:sldId id="673" r:id="rId19"/>
    <p:sldId id="674" r:id="rId20"/>
    <p:sldId id="675" r:id="rId21"/>
    <p:sldId id="676" r:id="rId22"/>
    <p:sldId id="677" r:id="rId23"/>
    <p:sldId id="678" r:id="rId24"/>
    <p:sldId id="679" r:id="rId25"/>
    <p:sldId id="680" r:id="rId26"/>
    <p:sldId id="681" r:id="rId27"/>
    <p:sldId id="682" r:id="rId28"/>
    <p:sldId id="683" r:id="rId29"/>
    <p:sldId id="684" r:id="rId30"/>
    <p:sldId id="685" r:id="rId31"/>
    <p:sldId id="686" r:id="rId32"/>
  </p:sldIdLst>
  <p:sldSz cx="12192000" cy="6858000"/>
  <p:notesSz cx="6743700" cy="9875838"/>
  <p:defaultTex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64"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3110">
          <p15:clr>
            <a:srgbClr val="A4A3A4"/>
          </p15:clr>
        </p15:guide>
        <p15:guide id="2" pos="21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etikko-Hautala Tiina" initials="H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83"/>
    <a:srgbClr val="4460A5"/>
    <a:srgbClr val="FFFFFF"/>
    <a:srgbClr val="B6BF00"/>
    <a:srgbClr val="779346"/>
    <a:srgbClr val="FCB01C"/>
    <a:srgbClr val="D9640C"/>
    <a:srgbClr val="58585A"/>
    <a:srgbClr val="7F7F7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809" autoAdjust="0"/>
    <p:restoredTop sz="94660"/>
  </p:normalViewPr>
  <p:slideViewPr>
    <p:cSldViewPr snapToGrid="0">
      <p:cViewPr>
        <p:scale>
          <a:sx n="117" d="100"/>
          <a:sy n="117" d="100"/>
        </p:scale>
        <p:origin x="-108" y="-48"/>
      </p:cViewPr>
      <p:guideLst>
        <p:guide orient="horz" pos="164"/>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10"/>
        <p:guide pos="21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0B86B-690B-4DBB-A598-FE5736FABEB3}" type="doc">
      <dgm:prSet loTypeId="urn:microsoft.com/office/officeart/2005/8/layout/radial3" loCatId="cycle" qsTypeId="urn:microsoft.com/office/officeart/2005/8/quickstyle/simple1" qsCatId="simple" csTypeId="urn:microsoft.com/office/officeart/2005/8/colors/accent3_5" csCatId="accent3" phldr="1"/>
      <dgm:spPr/>
      <dgm:t>
        <a:bodyPr/>
        <a:lstStyle/>
        <a:p>
          <a:endParaRPr lang="fi-FI"/>
        </a:p>
      </dgm:t>
    </dgm:pt>
    <dgm:pt modelId="{06821B37-91A8-4751-AB2D-F73F6F5E1455}">
      <dgm:prSet phldrT="[Teksti]" custT="1"/>
      <dgm:spPr>
        <a:solidFill>
          <a:schemeClr val="accent6">
            <a:lumMod val="75000"/>
            <a:alpha val="80000"/>
          </a:schemeClr>
        </a:solidFill>
        <a:ln>
          <a:noFill/>
        </a:ln>
      </dgm:spPr>
      <dgm:t>
        <a:bodyPr/>
        <a:lstStyle/>
        <a:p>
          <a:endParaRPr lang="fi-FI" sz="1800" b="1" dirty="0">
            <a:solidFill>
              <a:schemeClr val="bg1"/>
            </a:solidFill>
          </a:endParaRPr>
        </a:p>
      </dgm:t>
    </dgm:pt>
    <dgm:pt modelId="{F370FE12-0219-4C36-8404-5ED8D544CBF9}" type="parTrans" cxnId="{71373F20-780D-44F8-809C-38AFAE60095F}">
      <dgm:prSet/>
      <dgm:spPr/>
      <dgm:t>
        <a:bodyPr/>
        <a:lstStyle/>
        <a:p>
          <a:endParaRPr lang="fi-FI"/>
        </a:p>
      </dgm:t>
    </dgm:pt>
    <dgm:pt modelId="{58C93631-3499-413B-BEE2-914CC7605BC2}" type="sibTrans" cxnId="{71373F20-780D-44F8-809C-38AFAE60095F}">
      <dgm:prSet/>
      <dgm:spPr/>
      <dgm:t>
        <a:bodyPr/>
        <a:lstStyle/>
        <a:p>
          <a:endParaRPr lang="fi-FI"/>
        </a:p>
      </dgm:t>
    </dgm:pt>
    <dgm:pt modelId="{7F738503-D4C3-4678-916A-DCA030F69607}">
      <dgm:prSet phldrT="[Teksti]" custT="1"/>
      <dgm:spPr>
        <a:solidFill>
          <a:srgbClr val="D9640C">
            <a:alpha val="89804"/>
          </a:srgbClr>
        </a:solidFill>
        <a:ln>
          <a:noFill/>
        </a:ln>
      </dgm:spPr>
      <dgm:t>
        <a:bodyPr/>
        <a:lstStyle/>
        <a:p>
          <a:r>
            <a:rPr lang="fi-FI" sz="1500" dirty="0">
              <a:solidFill>
                <a:schemeClr val="bg1"/>
              </a:solidFill>
            </a:rPr>
            <a:t>Modernit </a:t>
          </a:r>
          <a:r>
            <a:rPr lang="fi-FI" sz="1500" dirty="0" smtClean="0">
              <a:solidFill>
                <a:schemeClr val="bg1"/>
              </a:solidFill>
            </a:rPr>
            <a:t>työskentely-välineet</a:t>
          </a:r>
          <a:endParaRPr lang="fi-FI" sz="1500" dirty="0">
            <a:solidFill>
              <a:schemeClr val="bg1"/>
            </a:solidFill>
          </a:endParaRPr>
        </a:p>
      </dgm:t>
    </dgm:pt>
    <dgm:pt modelId="{69B0ABC5-0A27-471C-8373-942F2F768F30}" type="parTrans" cxnId="{F25196B9-1201-49DF-A329-CCFCCF3DE673}">
      <dgm:prSet/>
      <dgm:spPr/>
      <dgm:t>
        <a:bodyPr/>
        <a:lstStyle/>
        <a:p>
          <a:endParaRPr lang="fi-FI"/>
        </a:p>
      </dgm:t>
    </dgm:pt>
    <dgm:pt modelId="{F9EB7129-77BC-4A05-9DE4-93D315952154}" type="sibTrans" cxnId="{F25196B9-1201-49DF-A329-CCFCCF3DE673}">
      <dgm:prSet/>
      <dgm:spPr/>
      <dgm:t>
        <a:bodyPr/>
        <a:lstStyle/>
        <a:p>
          <a:endParaRPr lang="fi-FI"/>
        </a:p>
      </dgm:t>
    </dgm:pt>
    <dgm:pt modelId="{65092D81-2111-4011-ABDE-DC8266F00B81}">
      <dgm:prSet phldrT="[Teksti]" custT="1"/>
      <dgm:spPr>
        <a:solidFill>
          <a:srgbClr val="D9640C">
            <a:alpha val="89804"/>
          </a:srgbClr>
        </a:solidFill>
        <a:ln>
          <a:noFill/>
        </a:ln>
      </dgm:spPr>
      <dgm:t>
        <a:bodyPr/>
        <a:lstStyle/>
        <a:p>
          <a:r>
            <a:rPr lang="fi-FI" sz="1500" dirty="0" smtClean="0">
              <a:solidFill>
                <a:schemeClr val="bg1"/>
              </a:solidFill>
            </a:rPr>
            <a:t>Palvelut on</a:t>
          </a:r>
          <a:r>
            <a:rPr lang="fi-FI" sz="1500" baseline="0" dirty="0" smtClean="0">
              <a:solidFill>
                <a:schemeClr val="bg1"/>
              </a:solidFill>
            </a:rPr>
            <a:t> </a:t>
          </a:r>
          <a:r>
            <a:rPr lang="fi-FI" sz="1500" dirty="0" smtClean="0">
              <a:solidFill>
                <a:schemeClr val="bg1"/>
              </a:solidFill>
            </a:rPr>
            <a:t>kuvattu ja määritelty palvelutieto-varantoon</a:t>
          </a:r>
          <a:endParaRPr lang="fi-FI" sz="1500" dirty="0">
            <a:solidFill>
              <a:schemeClr val="bg1"/>
            </a:solidFill>
          </a:endParaRPr>
        </a:p>
      </dgm:t>
    </dgm:pt>
    <dgm:pt modelId="{D97B82C0-0BEF-4299-AA1E-74C4E734D2D1}" type="parTrans" cxnId="{7ACE860F-655E-4EBB-8C65-118D75750DD6}">
      <dgm:prSet/>
      <dgm:spPr/>
      <dgm:t>
        <a:bodyPr/>
        <a:lstStyle/>
        <a:p>
          <a:endParaRPr lang="fi-FI"/>
        </a:p>
      </dgm:t>
    </dgm:pt>
    <dgm:pt modelId="{28EFF617-8116-4C4D-9285-007976933635}" type="sibTrans" cxnId="{7ACE860F-655E-4EBB-8C65-118D75750DD6}">
      <dgm:prSet/>
      <dgm:spPr/>
      <dgm:t>
        <a:bodyPr/>
        <a:lstStyle/>
        <a:p>
          <a:endParaRPr lang="fi-FI"/>
        </a:p>
      </dgm:t>
    </dgm:pt>
    <dgm:pt modelId="{6573FC5E-3F8B-4705-B995-3C10542B6824}">
      <dgm:prSet phldrT="[Teksti]" custT="1"/>
      <dgm:spPr>
        <a:solidFill>
          <a:srgbClr val="D9640C">
            <a:alpha val="89804"/>
          </a:srgbClr>
        </a:solidFill>
        <a:ln>
          <a:noFill/>
        </a:ln>
      </dgm:spPr>
      <dgm:t>
        <a:bodyPr/>
        <a:lstStyle/>
        <a:p>
          <a:r>
            <a:rPr lang="fi-FI" sz="1500" dirty="0" smtClean="0">
              <a:solidFill>
                <a:schemeClr val="bg1"/>
              </a:solidFill>
            </a:rPr>
            <a:t>Asiakkaat ovat osallistuneet palveluiden</a:t>
          </a:r>
          <a:r>
            <a:rPr lang="fi-FI" sz="1500" baseline="0" dirty="0" smtClean="0">
              <a:solidFill>
                <a:schemeClr val="bg1"/>
              </a:solidFill>
            </a:rPr>
            <a:t> </a:t>
          </a:r>
          <a:r>
            <a:rPr lang="fi-FI" sz="1500" dirty="0" smtClean="0">
              <a:solidFill>
                <a:schemeClr val="bg1"/>
              </a:solidFill>
            </a:rPr>
            <a:t>kehittämiseen</a:t>
          </a:r>
          <a:endParaRPr lang="fi-FI" sz="1500" dirty="0">
            <a:solidFill>
              <a:schemeClr val="bg1"/>
            </a:solidFill>
          </a:endParaRPr>
        </a:p>
      </dgm:t>
    </dgm:pt>
    <dgm:pt modelId="{AF47FA31-64C8-45F0-BF7A-2B5583D7F52D}" type="parTrans" cxnId="{49659D8B-9023-4619-B76B-B468670758A1}">
      <dgm:prSet/>
      <dgm:spPr/>
      <dgm:t>
        <a:bodyPr/>
        <a:lstStyle/>
        <a:p>
          <a:endParaRPr lang="fi-FI"/>
        </a:p>
      </dgm:t>
    </dgm:pt>
    <dgm:pt modelId="{66A7C368-AC1E-4FFD-A780-A35C5447C910}" type="sibTrans" cxnId="{49659D8B-9023-4619-B76B-B468670758A1}">
      <dgm:prSet/>
      <dgm:spPr/>
      <dgm:t>
        <a:bodyPr/>
        <a:lstStyle/>
        <a:p>
          <a:endParaRPr lang="fi-FI"/>
        </a:p>
      </dgm:t>
    </dgm:pt>
    <dgm:pt modelId="{E2C12DF1-7FA7-4AE5-97CB-BD328C87BC50}">
      <dgm:prSet phldrT="[Teksti]" custT="1"/>
      <dgm:spPr>
        <a:solidFill>
          <a:srgbClr val="D9640C">
            <a:alpha val="89804"/>
          </a:srgbClr>
        </a:solidFill>
        <a:ln>
          <a:noFill/>
        </a:ln>
      </dgm:spPr>
      <dgm:t>
        <a:bodyPr/>
        <a:lstStyle/>
        <a:p>
          <a:r>
            <a:rPr lang="fi-FI" sz="1500" dirty="0">
              <a:solidFill>
                <a:schemeClr val="bg1"/>
              </a:solidFill>
            </a:rPr>
            <a:t>Paperittomat, sähköiset  hankinnat</a:t>
          </a:r>
        </a:p>
      </dgm:t>
    </dgm:pt>
    <dgm:pt modelId="{DA0F6110-99A9-4977-9D4B-FA1BCC3594A0}" type="parTrans" cxnId="{0E7D4C1C-7BB0-4B9D-AE73-E9AB686FC02A}">
      <dgm:prSet/>
      <dgm:spPr/>
      <dgm:t>
        <a:bodyPr/>
        <a:lstStyle/>
        <a:p>
          <a:endParaRPr lang="fi-FI"/>
        </a:p>
      </dgm:t>
    </dgm:pt>
    <dgm:pt modelId="{E8755D8A-141A-4945-9E80-EFE7D2CA809C}" type="sibTrans" cxnId="{0E7D4C1C-7BB0-4B9D-AE73-E9AB686FC02A}">
      <dgm:prSet/>
      <dgm:spPr/>
      <dgm:t>
        <a:bodyPr/>
        <a:lstStyle/>
        <a:p>
          <a:endParaRPr lang="fi-FI"/>
        </a:p>
      </dgm:t>
    </dgm:pt>
    <dgm:pt modelId="{6ACBC184-4E6E-46C8-AAC1-8CF71F3D6F7D}">
      <dgm:prSet phldrT="[Teksti]" custT="1"/>
      <dgm:spPr>
        <a:solidFill>
          <a:srgbClr val="D9640C">
            <a:alpha val="89804"/>
          </a:srgbClr>
        </a:solidFill>
        <a:ln>
          <a:noFill/>
        </a:ln>
      </dgm:spPr>
      <dgm:t>
        <a:bodyPr/>
        <a:lstStyle/>
        <a:p>
          <a:r>
            <a:rPr lang="fi-FI" sz="1500" dirty="0">
              <a:solidFill>
                <a:schemeClr val="bg1"/>
              </a:solidFill>
            </a:rPr>
            <a:t>Oikea osaaminen oikeissa tehtävissä</a:t>
          </a:r>
        </a:p>
      </dgm:t>
    </dgm:pt>
    <dgm:pt modelId="{629672DC-4601-43A7-B5AE-FEF8BE6A3957}" type="parTrans" cxnId="{A77CD7DE-2430-46CD-B50E-2359D1F0CD3A}">
      <dgm:prSet/>
      <dgm:spPr/>
      <dgm:t>
        <a:bodyPr/>
        <a:lstStyle/>
        <a:p>
          <a:endParaRPr lang="fi-FI"/>
        </a:p>
      </dgm:t>
    </dgm:pt>
    <dgm:pt modelId="{C09ADBD5-92EF-43EF-8ADD-24AB29570EF0}" type="sibTrans" cxnId="{A77CD7DE-2430-46CD-B50E-2359D1F0CD3A}">
      <dgm:prSet/>
      <dgm:spPr/>
      <dgm:t>
        <a:bodyPr/>
        <a:lstStyle/>
        <a:p>
          <a:endParaRPr lang="fi-FI"/>
        </a:p>
      </dgm:t>
    </dgm:pt>
    <dgm:pt modelId="{9A4A6883-BC19-4949-B454-7F9331F6C300}">
      <dgm:prSet phldrT="[Teksti]" custT="1"/>
      <dgm:spPr>
        <a:solidFill>
          <a:srgbClr val="D9640C">
            <a:alpha val="89804"/>
          </a:srgbClr>
        </a:solidFill>
        <a:ln>
          <a:noFill/>
        </a:ln>
      </dgm:spPr>
      <dgm:t>
        <a:bodyPr/>
        <a:lstStyle/>
        <a:p>
          <a:r>
            <a:rPr lang="fi-FI" sz="1500" dirty="0" smtClean="0">
              <a:solidFill>
                <a:schemeClr val="bg1"/>
              </a:solidFill>
            </a:rPr>
            <a:t>Palveluiden digitalisointi jatkuu </a:t>
          </a:r>
        </a:p>
      </dgm:t>
    </dgm:pt>
    <dgm:pt modelId="{B85049B8-A49C-4A5B-92D7-2DC7A95BCDA1}" type="parTrans" cxnId="{B0F73E35-1C41-40D1-9404-2751F09ABB75}">
      <dgm:prSet/>
      <dgm:spPr/>
      <dgm:t>
        <a:bodyPr/>
        <a:lstStyle/>
        <a:p>
          <a:endParaRPr lang="fi-FI"/>
        </a:p>
      </dgm:t>
    </dgm:pt>
    <dgm:pt modelId="{CBF8F52E-860D-4014-BAED-F65B5FF30B0F}" type="sibTrans" cxnId="{B0F73E35-1C41-40D1-9404-2751F09ABB75}">
      <dgm:prSet/>
      <dgm:spPr/>
      <dgm:t>
        <a:bodyPr/>
        <a:lstStyle/>
        <a:p>
          <a:endParaRPr lang="fi-FI"/>
        </a:p>
      </dgm:t>
    </dgm:pt>
    <dgm:pt modelId="{FAAFC0A4-50F5-4372-8E8E-94D20855C438}">
      <dgm:prSet phldrT="[Teksti]" custT="1"/>
      <dgm:spPr>
        <a:solidFill>
          <a:srgbClr val="D9640C">
            <a:alpha val="89804"/>
          </a:srgbClr>
        </a:solidFill>
        <a:ln>
          <a:noFill/>
        </a:ln>
      </dgm:spPr>
      <dgm:t>
        <a:bodyPr/>
        <a:lstStyle/>
        <a:p>
          <a:endParaRPr lang="fi-FI" sz="1500" dirty="0">
            <a:solidFill>
              <a:schemeClr val="bg1"/>
            </a:solidFill>
          </a:endParaRPr>
        </a:p>
        <a:p>
          <a:r>
            <a:rPr lang="fi-FI" sz="1500" dirty="0" smtClean="0">
              <a:solidFill>
                <a:schemeClr val="bg1"/>
              </a:solidFill>
            </a:rPr>
            <a:t>Asiakaspalvelu-keskusten toiminta ja kehittäminen varmistetaan</a:t>
          </a:r>
          <a:endParaRPr lang="fi-FI" sz="1500" dirty="0">
            <a:solidFill>
              <a:schemeClr val="bg1"/>
            </a:solidFill>
          </a:endParaRPr>
        </a:p>
        <a:p>
          <a:endParaRPr lang="fi-FI" sz="1500" dirty="0">
            <a:solidFill>
              <a:schemeClr val="bg1"/>
            </a:solidFill>
          </a:endParaRPr>
        </a:p>
      </dgm:t>
    </dgm:pt>
    <dgm:pt modelId="{BFA2EFC6-4433-4BB8-86DC-D8187A9FEB73}" type="parTrans" cxnId="{755A10E0-1BA4-475E-B241-AAD13A189620}">
      <dgm:prSet/>
      <dgm:spPr/>
      <dgm:t>
        <a:bodyPr/>
        <a:lstStyle/>
        <a:p>
          <a:endParaRPr lang="fi-FI"/>
        </a:p>
      </dgm:t>
    </dgm:pt>
    <dgm:pt modelId="{6CEE7CB4-A3B6-4484-985B-6EEE0D54782E}" type="sibTrans" cxnId="{755A10E0-1BA4-475E-B241-AAD13A189620}">
      <dgm:prSet/>
      <dgm:spPr/>
      <dgm:t>
        <a:bodyPr/>
        <a:lstStyle/>
        <a:p>
          <a:endParaRPr lang="fi-FI"/>
        </a:p>
      </dgm:t>
    </dgm:pt>
    <dgm:pt modelId="{A1D1EE7D-2E3A-4BC9-BC81-2CB1BD81E94E}">
      <dgm:prSet phldrT="[Teksti]" custT="1"/>
      <dgm:spPr>
        <a:solidFill>
          <a:srgbClr val="D9640C">
            <a:alpha val="89804"/>
          </a:srgbClr>
        </a:solidFill>
        <a:ln>
          <a:noFill/>
        </a:ln>
      </dgm:spPr>
      <dgm:t>
        <a:bodyPr/>
        <a:lstStyle/>
        <a:p>
          <a:r>
            <a:rPr lang="fi-FI" sz="1500" dirty="0" smtClean="0">
              <a:solidFill>
                <a:schemeClr val="bg1"/>
              </a:solidFill>
            </a:rPr>
            <a:t>Yhteinen asianhallinta ja sähköisen säilyttämisen lupa</a:t>
          </a:r>
          <a:endParaRPr lang="fi-FI" sz="1500" dirty="0">
            <a:solidFill>
              <a:schemeClr val="bg1"/>
            </a:solidFill>
          </a:endParaRPr>
        </a:p>
      </dgm:t>
    </dgm:pt>
    <dgm:pt modelId="{D3A277D5-2CDD-4265-B3ED-2860A95B6E79}" type="parTrans" cxnId="{FA086D55-10D4-4ED7-B178-D3CB92E9E0AC}">
      <dgm:prSet/>
      <dgm:spPr/>
      <dgm:t>
        <a:bodyPr/>
        <a:lstStyle/>
        <a:p>
          <a:endParaRPr lang="fi-FI"/>
        </a:p>
      </dgm:t>
    </dgm:pt>
    <dgm:pt modelId="{467C1E0B-8DE9-4AEC-9336-8E7F788EB3A3}" type="sibTrans" cxnId="{FA086D55-10D4-4ED7-B178-D3CB92E9E0AC}">
      <dgm:prSet/>
      <dgm:spPr/>
      <dgm:t>
        <a:bodyPr/>
        <a:lstStyle/>
        <a:p>
          <a:endParaRPr lang="fi-FI"/>
        </a:p>
      </dgm:t>
    </dgm:pt>
    <dgm:pt modelId="{D9BB5423-E9FA-4850-9D47-5D9255BE13C0}" type="pres">
      <dgm:prSet presAssocID="{6E50B86B-690B-4DBB-A598-FE5736FABEB3}" presName="composite" presStyleCnt="0">
        <dgm:presLayoutVars>
          <dgm:chMax val="1"/>
          <dgm:dir/>
          <dgm:resizeHandles val="exact"/>
        </dgm:presLayoutVars>
      </dgm:prSet>
      <dgm:spPr/>
      <dgm:t>
        <a:bodyPr/>
        <a:lstStyle/>
        <a:p>
          <a:endParaRPr lang="fi-FI"/>
        </a:p>
      </dgm:t>
    </dgm:pt>
    <dgm:pt modelId="{93D476FB-1A44-4F53-93E1-4D92D1E4CD67}" type="pres">
      <dgm:prSet presAssocID="{6E50B86B-690B-4DBB-A598-FE5736FABEB3}" presName="radial" presStyleCnt="0">
        <dgm:presLayoutVars>
          <dgm:animLvl val="ctr"/>
        </dgm:presLayoutVars>
      </dgm:prSet>
      <dgm:spPr/>
    </dgm:pt>
    <dgm:pt modelId="{F5BDB518-393C-45EC-BB9A-16F444F7A417}" type="pres">
      <dgm:prSet presAssocID="{06821B37-91A8-4751-AB2D-F73F6F5E1455}" presName="centerShape" presStyleLbl="vennNode1" presStyleIdx="0" presStyleCnt="9" custScaleX="91741" custScaleY="92810" custLinFactNeighborX="2183"/>
      <dgm:spPr/>
      <dgm:t>
        <a:bodyPr/>
        <a:lstStyle/>
        <a:p>
          <a:endParaRPr lang="fi-FI"/>
        </a:p>
      </dgm:t>
    </dgm:pt>
    <dgm:pt modelId="{41537917-519D-4B77-B1DC-135CE9B62C49}" type="pres">
      <dgm:prSet presAssocID="{7F738503-D4C3-4678-916A-DCA030F69607}" presName="node" presStyleLbl="vennNode1" presStyleIdx="1" presStyleCnt="9" custScaleX="109543" custScaleY="109543" custRadScaleRad="93932" custRadScaleInc="-315635">
        <dgm:presLayoutVars>
          <dgm:bulletEnabled val="1"/>
        </dgm:presLayoutVars>
      </dgm:prSet>
      <dgm:spPr/>
      <dgm:t>
        <a:bodyPr/>
        <a:lstStyle/>
        <a:p>
          <a:endParaRPr lang="fi-FI"/>
        </a:p>
      </dgm:t>
    </dgm:pt>
    <dgm:pt modelId="{233D6921-0907-44DC-99AD-4B344D9534D2}" type="pres">
      <dgm:prSet presAssocID="{9A4A6883-BC19-4949-B454-7F9331F6C300}" presName="node" presStyleLbl="vennNode1" presStyleIdx="2" presStyleCnt="9" custScaleX="109543" custScaleY="109543" custRadScaleRad="89393" custRadScaleInc="-40145">
        <dgm:presLayoutVars>
          <dgm:bulletEnabled val="1"/>
        </dgm:presLayoutVars>
      </dgm:prSet>
      <dgm:spPr/>
      <dgm:t>
        <a:bodyPr/>
        <a:lstStyle/>
        <a:p>
          <a:endParaRPr lang="fi-FI"/>
        </a:p>
      </dgm:t>
    </dgm:pt>
    <dgm:pt modelId="{A3890D2B-ECF5-4BFA-A15E-F049AB33A8E1}" type="pres">
      <dgm:prSet presAssocID="{E2C12DF1-7FA7-4AE5-97CB-BD328C87BC50}" presName="node" presStyleLbl="vennNode1" presStyleIdx="3" presStyleCnt="9" custScaleX="109543" custScaleY="109543" custRadScaleRad="98946" custRadScaleInc="25516">
        <dgm:presLayoutVars>
          <dgm:bulletEnabled val="1"/>
        </dgm:presLayoutVars>
      </dgm:prSet>
      <dgm:spPr/>
      <dgm:t>
        <a:bodyPr/>
        <a:lstStyle/>
        <a:p>
          <a:endParaRPr lang="fi-FI"/>
        </a:p>
      </dgm:t>
    </dgm:pt>
    <dgm:pt modelId="{9E677E93-CDB4-4BE3-99D4-1DCD21230C78}" type="pres">
      <dgm:prSet presAssocID="{A1D1EE7D-2E3A-4BC9-BC81-2CB1BD81E94E}" presName="node" presStyleLbl="vennNode1" presStyleIdx="4" presStyleCnt="9" custScaleX="109543" custScaleY="109543" custRadScaleRad="108272" custRadScaleInc="6394">
        <dgm:presLayoutVars>
          <dgm:bulletEnabled val="1"/>
        </dgm:presLayoutVars>
      </dgm:prSet>
      <dgm:spPr/>
      <dgm:t>
        <a:bodyPr/>
        <a:lstStyle/>
        <a:p>
          <a:endParaRPr lang="fi-FI"/>
        </a:p>
      </dgm:t>
    </dgm:pt>
    <dgm:pt modelId="{685D17A9-06CD-4D48-898C-84B07B324BCD}" type="pres">
      <dgm:prSet presAssocID="{6ACBC184-4E6E-46C8-AAC1-8CF71F3D6F7D}" presName="node" presStyleLbl="vennNode1" presStyleIdx="5" presStyleCnt="9" custScaleX="109543" custScaleY="109543" custRadScaleRad="87049" custRadScaleInc="-6875">
        <dgm:presLayoutVars>
          <dgm:bulletEnabled val="1"/>
        </dgm:presLayoutVars>
      </dgm:prSet>
      <dgm:spPr/>
      <dgm:t>
        <a:bodyPr/>
        <a:lstStyle/>
        <a:p>
          <a:endParaRPr lang="fi-FI"/>
        </a:p>
      </dgm:t>
    </dgm:pt>
    <dgm:pt modelId="{B02AD9DC-1E67-4C52-B391-92EA705323C0}" type="pres">
      <dgm:prSet presAssocID="{65092D81-2111-4011-ABDE-DC8266F00B81}" presName="node" presStyleLbl="vennNode1" presStyleIdx="6" presStyleCnt="9" custScaleX="109543" custScaleY="109543" custRadScaleRad="85394" custRadScaleInc="253225">
        <dgm:presLayoutVars>
          <dgm:bulletEnabled val="1"/>
        </dgm:presLayoutVars>
      </dgm:prSet>
      <dgm:spPr/>
      <dgm:t>
        <a:bodyPr/>
        <a:lstStyle/>
        <a:p>
          <a:endParaRPr lang="fi-FI"/>
        </a:p>
      </dgm:t>
    </dgm:pt>
    <dgm:pt modelId="{B7434EF9-4D8E-4784-981B-967CF6C08F26}" type="pres">
      <dgm:prSet presAssocID="{FAAFC0A4-50F5-4372-8E8E-94D20855C438}" presName="node" presStyleLbl="vennNode1" presStyleIdx="7" presStyleCnt="9" custScaleX="117670" custScaleY="109667" custRadScaleRad="105043" custRadScaleInc="348676">
        <dgm:presLayoutVars>
          <dgm:bulletEnabled val="1"/>
        </dgm:presLayoutVars>
      </dgm:prSet>
      <dgm:spPr/>
      <dgm:t>
        <a:bodyPr/>
        <a:lstStyle/>
        <a:p>
          <a:endParaRPr lang="fi-FI"/>
        </a:p>
      </dgm:t>
    </dgm:pt>
    <dgm:pt modelId="{D8F0C761-5B4F-42EF-95C0-9F8FCDA4CE96}" type="pres">
      <dgm:prSet presAssocID="{6573FC5E-3F8B-4705-B995-3C10542B6824}" presName="node" presStyleLbl="vennNode1" presStyleIdx="8" presStyleCnt="9" custScaleX="109543" custScaleY="109543" custRadScaleRad="93551" custRadScaleInc="-48223">
        <dgm:presLayoutVars>
          <dgm:bulletEnabled val="1"/>
        </dgm:presLayoutVars>
      </dgm:prSet>
      <dgm:spPr/>
      <dgm:t>
        <a:bodyPr/>
        <a:lstStyle/>
        <a:p>
          <a:endParaRPr lang="fi-FI"/>
        </a:p>
      </dgm:t>
    </dgm:pt>
  </dgm:ptLst>
  <dgm:cxnLst>
    <dgm:cxn modelId="{755A10E0-1BA4-475E-B241-AAD13A189620}" srcId="{06821B37-91A8-4751-AB2D-F73F6F5E1455}" destId="{FAAFC0A4-50F5-4372-8E8E-94D20855C438}" srcOrd="6" destOrd="0" parTransId="{BFA2EFC6-4433-4BB8-86DC-D8187A9FEB73}" sibTransId="{6CEE7CB4-A3B6-4484-985B-6EEE0D54782E}"/>
    <dgm:cxn modelId="{0E7D4C1C-7BB0-4B9D-AE73-E9AB686FC02A}" srcId="{06821B37-91A8-4751-AB2D-F73F6F5E1455}" destId="{E2C12DF1-7FA7-4AE5-97CB-BD328C87BC50}" srcOrd="2" destOrd="0" parTransId="{DA0F6110-99A9-4977-9D4B-FA1BCC3594A0}" sibTransId="{E8755D8A-141A-4945-9E80-EFE7D2CA809C}"/>
    <dgm:cxn modelId="{FA086D55-10D4-4ED7-B178-D3CB92E9E0AC}" srcId="{06821B37-91A8-4751-AB2D-F73F6F5E1455}" destId="{A1D1EE7D-2E3A-4BC9-BC81-2CB1BD81E94E}" srcOrd="3" destOrd="0" parTransId="{D3A277D5-2CDD-4265-B3ED-2860A95B6E79}" sibTransId="{467C1E0B-8DE9-4AEC-9336-8E7F788EB3A3}"/>
    <dgm:cxn modelId="{4C5276DD-17FE-41CE-9433-2B8F756EF5B2}" type="presOf" srcId="{9A4A6883-BC19-4949-B454-7F9331F6C300}" destId="{233D6921-0907-44DC-99AD-4B344D9534D2}" srcOrd="0" destOrd="0" presId="urn:microsoft.com/office/officeart/2005/8/layout/radial3"/>
    <dgm:cxn modelId="{2432FF04-0231-4C36-800A-77AFA9120276}" type="presOf" srcId="{6ACBC184-4E6E-46C8-AAC1-8CF71F3D6F7D}" destId="{685D17A9-06CD-4D48-898C-84B07B324BCD}" srcOrd="0" destOrd="0" presId="urn:microsoft.com/office/officeart/2005/8/layout/radial3"/>
    <dgm:cxn modelId="{DC934E32-9454-4925-B0B0-6B2CAF84D5B0}" type="presOf" srcId="{6E50B86B-690B-4DBB-A598-FE5736FABEB3}" destId="{D9BB5423-E9FA-4850-9D47-5D9255BE13C0}" srcOrd="0" destOrd="0" presId="urn:microsoft.com/office/officeart/2005/8/layout/radial3"/>
    <dgm:cxn modelId="{B07FF84E-290E-4B71-9A14-D84061F75B97}" type="presOf" srcId="{FAAFC0A4-50F5-4372-8E8E-94D20855C438}" destId="{B7434EF9-4D8E-4784-981B-967CF6C08F26}" srcOrd="0" destOrd="0" presId="urn:microsoft.com/office/officeart/2005/8/layout/radial3"/>
    <dgm:cxn modelId="{5D1F360D-DED8-42D2-888F-91B6907131D9}" type="presOf" srcId="{E2C12DF1-7FA7-4AE5-97CB-BD328C87BC50}" destId="{A3890D2B-ECF5-4BFA-A15E-F049AB33A8E1}" srcOrd="0" destOrd="0" presId="urn:microsoft.com/office/officeart/2005/8/layout/radial3"/>
    <dgm:cxn modelId="{A459EE1F-46EB-4317-8672-74036F9014AB}" type="presOf" srcId="{06821B37-91A8-4751-AB2D-F73F6F5E1455}" destId="{F5BDB518-393C-45EC-BB9A-16F444F7A417}" srcOrd="0" destOrd="0" presId="urn:microsoft.com/office/officeart/2005/8/layout/radial3"/>
    <dgm:cxn modelId="{7ACE860F-655E-4EBB-8C65-118D75750DD6}" srcId="{06821B37-91A8-4751-AB2D-F73F6F5E1455}" destId="{65092D81-2111-4011-ABDE-DC8266F00B81}" srcOrd="5" destOrd="0" parTransId="{D97B82C0-0BEF-4299-AA1E-74C4E734D2D1}" sibTransId="{28EFF617-8116-4C4D-9285-007976933635}"/>
    <dgm:cxn modelId="{B0F73E35-1C41-40D1-9404-2751F09ABB75}" srcId="{06821B37-91A8-4751-AB2D-F73F6F5E1455}" destId="{9A4A6883-BC19-4949-B454-7F9331F6C300}" srcOrd="1" destOrd="0" parTransId="{B85049B8-A49C-4A5B-92D7-2DC7A95BCDA1}" sibTransId="{CBF8F52E-860D-4014-BAED-F65B5FF30B0F}"/>
    <dgm:cxn modelId="{A77CD7DE-2430-46CD-B50E-2359D1F0CD3A}" srcId="{06821B37-91A8-4751-AB2D-F73F6F5E1455}" destId="{6ACBC184-4E6E-46C8-AAC1-8CF71F3D6F7D}" srcOrd="4" destOrd="0" parTransId="{629672DC-4601-43A7-B5AE-FEF8BE6A3957}" sibTransId="{C09ADBD5-92EF-43EF-8ADD-24AB29570EF0}"/>
    <dgm:cxn modelId="{E35A8951-5B14-454E-9EC3-3443BA04B442}" type="presOf" srcId="{A1D1EE7D-2E3A-4BC9-BC81-2CB1BD81E94E}" destId="{9E677E93-CDB4-4BE3-99D4-1DCD21230C78}" srcOrd="0" destOrd="0" presId="urn:microsoft.com/office/officeart/2005/8/layout/radial3"/>
    <dgm:cxn modelId="{49659D8B-9023-4619-B76B-B468670758A1}" srcId="{06821B37-91A8-4751-AB2D-F73F6F5E1455}" destId="{6573FC5E-3F8B-4705-B995-3C10542B6824}" srcOrd="7" destOrd="0" parTransId="{AF47FA31-64C8-45F0-BF7A-2B5583D7F52D}" sibTransId="{66A7C368-AC1E-4FFD-A780-A35C5447C910}"/>
    <dgm:cxn modelId="{F8C0D62A-57EC-4759-8DD2-2F45D63F91CE}" type="presOf" srcId="{6573FC5E-3F8B-4705-B995-3C10542B6824}" destId="{D8F0C761-5B4F-42EF-95C0-9F8FCDA4CE96}" srcOrd="0" destOrd="0" presId="urn:microsoft.com/office/officeart/2005/8/layout/radial3"/>
    <dgm:cxn modelId="{F25196B9-1201-49DF-A329-CCFCCF3DE673}" srcId="{06821B37-91A8-4751-AB2D-F73F6F5E1455}" destId="{7F738503-D4C3-4678-916A-DCA030F69607}" srcOrd="0" destOrd="0" parTransId="{69B0ABC5-0A27-471C-8373-942F2F768F30}" sibTransId="{F9EB7129-77BC-4A05-9DE4-93D315952154}"/>
    <dgm:cxn modelId="{666DB42E-C91D-4EF7-B13A-16A8EC248E88}" type="presOf" srcId="{7F738503-D4C3-4678-916A-DCA030F69607}" destId="{41537917-519D-4B77-B1DC-135CE9B62C49}" srcOrd="0" destOrd="0" presId="urn:microsoft.com/office/officeart/2005/8/layout/radial3"/>
    <dgm:cxn modelId="{2737241E-289B-4B1C-9995-7B3FEF0356E6}" type="presOf" srcId="{65092D81-2111-4011-ABDE-DC8266F00B81}" destId="{B02AD9DC-1E67-4C52-B391-92EA705323C0}" srcOrd="0" destOrd="0" presId="urn:microsoft.com/office/officeart/2005/8/layout/radial3"/>
    <dgm:cxn modelId="{71373F20-780D-44F8-809C-38AFAE60095F}" srcId="{6E50B86B-690B-4DBB-A598-FE5736FABEB3}" destId="{06821B37-91A8-4751-AB2D-F73F6F5E1455}" srcOrd="0" destOrd="0" parTransId="{F370FE12-0219-4C36-8404-5ED8D544CBF9}" sibTransId="{58C93631-3499-413B-BEE2-914CC7605BC2}"/>
    <dgm:cxn modelId="{69D2FBF6-25EF-4A81-9982-5085F45C14B8}" type="presParOf" srcId="{D9BB5423-E9FA-4850-9D47-5D9255BE13C0}" destId="{93D476FB-1A44-4F53-93E1-4D92D1E4CD67}" srcOrd="0" destOrd="0" presId="urn:microsoft.com/office/officeart/2005/8/layout/radial3"/>
    <dgm:cxn modelId="{B0266DF7-03A3-439B-B320-C8C311B182C7}" type="presParOf" srcId="{93D476FB-1A44-4F53-93E1-4D92D1E4CD67}" destId="{F5BDB518-393C-45EC-BB9A-16F444F7A417}" srcOrd="0" destOrd="0" presId="urn:microsoft.com/office/officeart/2005/8/layout/radial3"/>
    <dgm:cxn modelId="{E5AB8168-6A95-4BB1-8BE7-7FE01F4160EB}" type="presParOf" srcId="{93D476FB-1A44-4F53-93E1-4D92D1E4CD67}" destId="{41537917-519D-4B77-B1DC-135CE9B62C49}" srcOrd="1" destOrd="0" presId="urn:microsoft.com/office/officeart/2005/8/layout/radial3"/>
    <dgm:cxn modelId="{11C896C5-DF57-4786-A4B6-4EDDAF30C901}" type="presParOf" srcId="{93D476FB-1A44-4F53-93E1-4D92D1E4CD67}" destId="{233D6921-0907-44DC-99AD-4B344D9534D2}" srcOrd="2" destOrd="0" presId="urn:microsoft.com/office/officeart/2005/8/layout/radial3"/>
    <dgm:cxn modelId="{51E369F4-7516-4C52-BC60-77EABA8B4925}" type="presParOf" srcId="{93D476FB-1A44-4F53-93E1-4D92D1E4CD67}" destId="{A3890D2B-ECF5-4BFA-A15E-F049AB33A8E1}" srcOrd="3" destOrd="0" presId="urn:microsoft.com/office/officeart/2005/8/layout/radial3"/>
    <dgm:cxn modelId="{E0407E4E-7E3B-48CB-87C1-6AC69A590D49}" type="presParOf" srcId="{93D476FB-1A44-4F53-93E1-4D92D1E4CD67}" destId="{9E677E93-CDB4-4BE3-99D4-1DCD21230C78}" srcOrd="4" destOrd="0" presId="urn:microsoft.com/office/officeart/2005/8/layout/radial3"/>
    <dgm:cxn modelId="{F3F3363C-153B-4C29-AAC7-D29A78E4CD4C}" type="presParOf" srcId="{93D476FB-1A44-4F53-93E1-4D92D1E4CD67}" destId="{685D17A9-06CD-4D48-898C-84B07B324BCD}" srcOrd="5" destOrd="0" presId="urn:microsoft.com/office/officeart/2005/8/layout/radial3"/>
    <dgm:cxn modelId="{C7CDFA30-5D08-4CC4-A5EC-E0AFB7621677}" type="presParOf" srcId="{93D476FB-1A44-4F53-93E1-4D92D1E4CD67}" destId="{B02AD9DC-1E67-4C52-B391-92EA705323C0}" srcOrd="6" destOrd="0" presId="urn:microsoft.com/office/officeart/2005/8/layout/radial3"/>
    <dgm:cxn modelId="{A59BC416-0B80-42B2-A262-B6FDC0A45276}" type="presParOf" srcId="{93D476FB-1A44-4F53-93E1-4D92D1E4CD67}" destId="{B7434EF9-4D8E-4784-981B-967CF6C08F26}" srcOrd="7" destOrd="0" presId="urn:microsoft.com/office/officeart/2005/8/layout/radial3"/>
    <dgm:cxn modelId="{814D7CBE-E28A-4E6C-8BA4-D86F4FC25CD7}" type="presParOf" srcId="{93D476FB-1A44-4F53-93E1-4D92D1E4CD67}" destId="{D8F0C761-5B4F-42EF-95C0-9F8FCDA4CE96}"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DB518-393C-45EC-BB9A-16F444F7A417}">
      <dsp:nvSpPr>
        <dsp:cNvPr id="0" name=""/>
        <dsp:cNvSpPr/>
      </dsp:nvSpPr>
      <dsp:spPr>
        <a:xfrm>
          <a:off x="3360690" y="1511087"/>
          <a:ext cx="3169680" cy="3206614"/>
        </a:xfrm>
        <a:prstGeom prst="ellipse">
          <a:avLst/>
        </a:prstGeom>
        <a:solidFill>
          <a:schemeClr val="accent6">
            <a:lumMod val="75000"/>
            <a:alpha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fi-FI" sz="1800" b="1" kern="1200" dirty="0">
            <a:solidFill>
              <a:schemeClr val="bg1"/>
            </a:solidFill>
          </a:endParaRPr>
        </a:p>
      </dsp:txBody>
      <dsp:txXfrm>
        <a:off x="3824879" y="1980685"/>
        <a:ext cx="2241302" cy="2267418"/>
      </dsp:txXfrm>
    </dsp:sp>
    <dsp:sp modelId="{41537917-519D-4B77-B1DC-135CE9B62C49}">
      <dsp:nvSpPr>
        <dsp:cNvPr id="0" name=""/>
        <dsp:cNvSpPr/>
      </dsp:nvSpPr>
      <dsp:spPr>
        <a:xfrm>
          <a:off x="2600954" y="3834471"/>
          <a:ext cx="1892372" cy="1892372"/>
        </a:xfrm>
        <a:prstGeom prst="ellipse">
          <a:avLst/>
        </a:prstGeom>
        <a:solidFill>
          <a:srgbClr val="D9640C">
            <a:alpha val="89804"/>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i-FI" sz="1500" kern="1200" dirty="0">
              <a:solidFill>
                <a:schemeClr val="bg1"/>
              </a:solidFill>
            </a:rPr>
            <a:t>Modernit </a:t>
          </a:r>
          <a:r>
            <a:rPr lang="fi-FI" sz="1500" kern="1200" dirty="0" smtClean="0">
              <a:solidFill>
                <a:schemeClr val="bg1"/>
              </a:solidFill>
            </a:rPr>
            <a:t>työskentely-välineet</a:t>
          </a:r>
          <a:endParaRPr lang="fi-FI" sz="1500" kern="1200" dirty="0">
            <a:solidFill>
              <a:schemeClr val="bg1"/>
            </a:solidFill>
          </a:endParaRPr>
        </a:p>
      </dsp:txBody>
      <dsp:txXfrm>
        <a:off x="2878085" y="4111602"/>
        <a:ext cx="1338110" cy="1338110"/>
      </dsp:txXfrm>
    </dsp:sp>
    <dsp:sp modelId="{233D6921-0907-44DC-99AD-4B344D9534D2}">
      <dsp:nvSpPr>
        <dsp:cNvPr id="0" name=""/>
        <dsp:cNvSpPr/>
      </dsp:nvSpPr>
      <dsp:spPr>
        <a:xfrm>
          <a:off x="4812205" y="375034"/>
          <a:ext cx="1892372" cy="1892372"/>
        </a:xfrm>
        <a:prstGeom prst="ellipse">
          <a:avLst/>
        </a:prstGeom>
        <a:solidFill>
          <a:srgbClr val="D9640C">
            <a:alpha val="89804"/>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i-FI" sz="1500" kern="1200" dirty="0" smtClean="0">
              <a:solidFill>
                <a:schemeClr val="bg1"/>
              </a:solidFill>
            </a:rPr>
            <a:t>Palveluiden digitalisointi jatkuu </a:t>
          </a:r>
        </a:p>
      </dsp:txBody>
      <dsp:txXfrm>
        <a:off x="5089336" y="652165"/>
        <a:ext cx="1338110" cy="1338110"/>
      </dsp:txXfrm>
    </dsp:sp>
    <dsp:sp modelId="{A3890D2B-ECF5-4BFA-A15E-F049AB33A8E1}">
      <dsp:nvSpPr>
        <dsp:cNvPr id="0" name=""/>
        <dsp:cNvSpPr/>
      </dsp:nvSpPr>
      <dsp:spPr>
        <a:xfrm>
          <a:off x="6082857" y="2611384"/>
          <a:ext cx="1892372" cy="1892372"/>
        </a:xfrm>
        <a:prstGeom prst="ellipse">
          <a:avLst/>
        </a:prstGeom>
        <a:solidFill>
          <a:srgbClr val="D9640C">
            <a:alpha val="89804"/>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i-FI" sz="1500" kern="1200" dirty="0">
              <a:solidFill>
                <a:schemeClr val="bg1"/>
              </a:solidFill>
            </a:rPr>
            <a:t>Paperittomat, sähköiset  hankinnat</a:t>
          </a:r>
        </a:p>
      </dsp:txBody>
      <dsp:txXfrm>
        <a:off x="6359988" y="2888515"/>
        <a:ext cx="1338110" cy="1338110"/>
      </dsp:txXfrm>
    </dsp:sp>
    <dsp:sp modelId="{9E677E93-CDB4-4BE3-99D4-1DCD21230C78}">
      <dsp:nvSpPr>
        <dsp:cNvPr id="0" name=""/>
        <dsp:cNvSpPr/>
      </dsp:nvSpPr>
      <dsp:spPr>
        <a:xfrm>
          <a:off x="5535078" y="3975119"/>
          <a:ext cx="1892372" cy="1892372"/>
        </a:xfrm>
        <a:prstGeom prst="ellipse">
          <a:avLst/>
        </a:prstGeom>
        <a:solidFill>
          <a:srgbClr val="D9640C">
            <a:alpha val="89804"/>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i-FI" sz="1500" kern="1200" dirty="0" smtClean="0">
              <a:solidFill>
                <a:schemeClr val="bg1"/>
              </a:solidFill>
            </a:rPr>
            <a:t>Yhteinen asianhallinta ja sähköisen säilyttämisen lupa</a:t>
          </a:r>
          <a:endParaRPr lang="fi-FI" sz="1500" kern="1200" dirty="0">
            <a:solidFill>
              <a:schemeClr val="bg1"/>
            </a:solidFill>
          </a:endParaRPr>
        </a:p>
      </dsp:txBody>
      <dsp:txXfrm>
        <a:off x="5812209" y="4252250"/>
        <a:ext cx="1338110" cy="1338110"/>
      </dsp:txXfrm>
    </dsp:sp>
    <dsp:sp modelId="{685D17A9-06CD-4D48-898C-84B07B324BCD}">
      <dsp:nvSpPr>
        <dsp:cNvPr id="0" name=""/>
        <dsp:cNvSpPr/>
      </dsp:nvSpPr>
      <dsp:spPr>
        <a:xfrm>
          <a:off x="4006815" y="4123973"/>
          <a:ext cx="1892372" cy="1892372"/>
        </a:xfrm>
        <a:prstGeom prst="ellipse">
          <a:avLst/>
        </a:prstGeom>
        <a:solidFill>
          <a:srgbClr val="D9640C">
            <a:alpha val="89804"/>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i-FI" sz="1500" kern="1200" dirty="0">
              <a:solidFill>
                <a:schemeClr val="bg1"/>
              </a:solidFill>
            </a:rPr>
            <a:t>Oikea osaaminen oikeissa tehtävissä</a:t>
          </a:r>
        </a:p>
      </dsp:txBody>
      <dsp:txXfrm>
        <a:off x="4283946" y="4401104"/>
        <a:ext cx="1338110" cy="1338110"/>
      </dsp:txXfrm>
    </dsp:sp>
    <dsp:sp modelId="{B02AD9DC-1E67-4C52-B391-92EA705323C0}">
      <dsp:nvSpPr>
        <dsp:cNvPr id="0" name=""/>
        <dsp:cNvSpPr/>
      </dsp:nvSpPr>
      <dsp:spPr>
        <a:xfrm>
          <a:off x="3211020" y="375030"/>
          <a:ext cx="1892372" cy="1892372"/>
        </a:xfrm>
        <a:prstGeom prst="ellipse">
          <a:avLst/>
        </a:prstGeom>
        <a:solidFill>
          <a:srgbClr val="D9640C">
            <a:alpha val="89804"/>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i-FI" sz="1500" kern="1200" dirty="0" smtClean="0">
              <a:solidFill>
                <a:schemeClr val="bg1"/>
              </a:solidFill>
            </a:rPr>
            <a:t>Palvelut on</a:t>
          </a:r>
          <a:r>
            <a:rPr lang="fi-FI" sz="1500" kern="1200" baseline="0" dirty="0" smtClean="0">
              <a:solidFill>
                <a:schemeClr val="bg1"/>
              </a:solidFill>
            </a:rPr>
            <a:t> </a:t>
          </a:r>
          <a:r>
            <a:rPr lang="fi-FI" sz="1500" kern="1200" dirty="0" smtClean="0">
              <a:solidFill>
                <a:schemeClr val="bg1"/>
              </a:solidFill>
            </a:rPr>
            <a:t>kuvattu ja määritelty palvelutieto-varantoon</a:t>
          </a:r>
          <a:endParaRPr lang="fi-FI" sz="1500" kern="1200" dirty="0">
            <a:solidFill>
              <a:schemeClr val="bg1"/>
            </a:solidFill>
          </a:endParaRPr>
        </a:p>
      </dsp:txBody>
      <dsp:txXfrm>
        <a:off x="3488151" y="652161"/>
        <a:ext cx="1338110" cy="1338110"/>
      </dsp:txXfrm>
    </dsp:sp>
    <dsp:sp modelId="{B7434EF9-4D8E-4784-981B-967CF6C08F26}">
      <dsp:nvSpPr>
        <dsp:cNvPr id="0" name=""/>
        <dsp:cNvSpPr/>
      </dsp:nvSpPr>
      <dsp:spPr>
        <a:xfrm>
          <a:off x="6004966" y="1240012"/>
          <a:ext cx="2032767" cy="1894514"/>
        </a:xfrm>
        <a:prstGeom prst="ellipse">
          <a:avLst/>
        </a:prstGeom>
        <a:solidFill>
          <a:srgbClr val="D9640C">
            <a:alpha val="89804"/>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fi-FI" sz="1500" kern="1200" dirty="0">
            <a:solidFill>
              <a:schemeClr val="bg1"/>
            </a:solidFill>
          </a:endParaRPr>
        </a:p>
        <a:p>
          <a:pPr lvl="0" algn="ctr" defTabSz="666750">
            <a:lnSpc>
              <a:spcPct val="90000"/>
            </a:lnSpc>
            <a:spcBef>
              <a:spcPct val="0"/>
            </a:spcBef>
            <a:spcAft>
              <a:spcPct val="35000"/>
            </a:spcAft>
          </a:pPr>
          <a:r>
            <a:rPr lang="fi-FI" sz="1500" kern="1200" dirty="0" smtClean="0">
              <a:solidFill>
                <a:schemeClr val="bg1"/>
              </a:solidFill>
            </a:rPr>
            <a:t>Asiakaspalvelu-keskusten toiminta ja kehittäminen varmistetaan</a:t>
          </a:r>
          <a:endParaRPr lang="fi-FI" sz="1500" kern="1200" dirty="0">
            <a:solidFill>
              <a:schemeClr val="bg1"/>
            </a:solidFill>
          </a:endParaRPr>
        </a:p>
        <a:p>
          <a:pPr lvl="0" algn="ctr" defTabSz="666750">
            <a:lnSpc>
              <a:spcPct val="90000"/>
            </a:lnSpc>
            <a:spcBef>
              <a:spcPct val="0"/>
            </a:spcBef>
            <a:spcAft>
              <a:spcPct val="35000"/>
            </a:spcAft>
          </a:pPr>
          <a:endParaRPr lang="fi-FI" sz="1500" kern="1200" dirty="0">
            <a:solidFill>
              <a:schemeClr val="bg1"/>
            </a:solidFill>
          </a:endParaRPr>
        </a:p>
      </dsp:txBody>
      <dsp:txXfrm>
        <a:off x="6302658" y="1517457"/>
        <a:ext cx="1437383" cy="1339624"/>
      </dsp:txXfrm>
    </dsp:sp>
    <dsp:sp modelId="{D8F0C761-5B4F-42EF-95C0-9F8FCDA4CE96}">
      <dsp:nvSpPr>
        <dsp:cNvPr id="0" name=""/>
        <dsp:cNvSpPr/>
      </dsp:nvSpPr>
      <dsp:spPr>
        <a:xfrm>
          <a:off x="1967850" y="1335629"/>
          <a:ext cx="1892372" cy="1892372"/>
        </a:xfrm>
        <a:prstGeom prst="ellipse">
          <a:avLst/>
        </a:prstGeom>
        <a:solidFill>
          <a:srgbClr val="D9640C">
            <a:alpha val="89804"/>
          </a:srgb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i-FI" sz="1500" kern="1200" dirty="0" smtClean="0">
              <a:solidFill>
                <a:schemeClr val="bg1"/>
              </a:solidFill>
            </a:rPr>
            <a:t>Asiakkaat ovat osallistuneet palveluiden</a:t>
          </a:r>
          <a:r>
            <a:rPr lang="fi-FI" sz="1500" kern="1200" baseline="0" dirty="0" smtClean="0">
              <a:solidFill>
                <a:schemeClr val="bg1"/>
              </a:solidFill>
            </a:rPr>
            <a:t> </a:t>
          </a:r>
          <a:r>
            <a:rPr lang="fi-FI" sz="1500" kern="1200" dirty="0" smtClean="0">
              <a:solidFill>
                <a:schemeClr val="bg1"/>
              </a:solidFill>
            </a:rPr>
            <a:t>kehittämiseen</a:t>
          </a:r>
          <a:endParaRPr lang="fi-FI" sz="1500" kern="1200" dirty="0">
            <a:solidFill>
              <a:schemeClr val="bg1"/>
            </a:solidFill>
          </a:endParaRPr>
        </a:p>
      </dsp:txBody>
      <dsp:txXfrm>
        <a:off x="2244981" y="1612760"/>
        <a:ext cx="1338110" cy="133811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895600" cy="514350"/>
          </a:xfrm>
          <a:prstGeom prst="rect">
            <a:avLst/>
          </a:prstGeom>
          <a:noFill/>
          <a:ln w="9525">
            <a:noFill/>
            <a:miter lim="800000"/>
            <a:headEnd/>
            <a:tailEnd/>
          </a:ln>
          <a:effectLst/>
        </p:spPr>
        <p:txBody>
          <a:bodyPr vert="horz" wrap="square" lIns="87664" tIns="43832" rIns="87664" bIns="43832" numCol="1" anchor="t" anchorCtr="0" compatLnSpc="1">
            <a:prstTxWarp prst="textNoShape">
              <a:avLst/>
            </a:prstTxWarp>
          </a:bodyPr>
          <a:lstStyle>
            <a:lvl1pPr defTabSz="876300">
              <a:defRPr sz="1200">
                <a:cs typeface="+mn-cs"/>
              </a:defRPr>
            </a:lvl1pPr>
          </a:lstStyle>
          <a:p>
            <a:pPr>
              <a:defRPr/>
            </a:pPr>
            <a:endParaRPr lang="fi-FI"/>
          </a:p>
        </p:txBody>
      </p:sp>
      <p:sp>
        <p:nvSpPr>
          <p:cNvPr id="57347" name="Rectangle 3"/>
          <p:cNvSpPr>
            <a:spLocks noGrp="1" noChangeArrowheads="1"/>
          </p:cNvSpPr>
          <p:nvPr>
            <p:ph type="dt" sz="quarter" idx="1"/>
          </p:nvPr>
        </p:nvSpPr>
        <p:spPr bwMode="auto">
          <a:xfrm>
            <a:off x="3836988" y="0"/>
            <a:ext cx="2894012" cy="514350"/>
          </a:xfrm>
          <a:prstGeom prst="rect">
            <a:avLst/>
          </a:prstGeom>
          <a:noFill/>
          <a:ln w="9525">
            <a:noFill/>
            <a:miter lim="800000"/>
            <a:headEnd/>
            <a:tailEnd/>
          </a:ln>
          <a:effectLst/>
        </p:spPr>
        <p:txBody>
          <a:bodyPr vert="horz" wrap="square" lIns="87664" tIns="43832" rIns="87664" bIns="43832" numCol="1" anchor="t" anchorCtr="0" compatLnSpc="1">
            <a:prstTxWarp prst="textNoShape">
              <a:avLst/>
            </a:prstTxWarp>
          </a:bodyPr>
          <a:lstStyle>
            <a:lvl1pPr algn="r" defTabSz="876300">
              <a:defRPr sz="1200">
                <a:cs typeface="+mn-cs"/>
              </a:defRPr>
            </a:lvl1pPr>
          </a:lstStyle>
          <a:p>
            <a:pPr>
              <a:defRPr/>
            </a:pPr>
            <a:endParaRPr lang="fi-FI"/>
          </a:p>
        </p:txBody>
      </p:sp>
      <p:sp>
        <p:nvSpPr>
          <p:cNvPr id="57348" name="Rectangle 4"/>
          <p:cNvSpPr>
            <a:spLocks noGrp="1" noChangeArrowheads="1"/>
          </p:cNvSpPr>
          <p:nvPr>
            <p:ph type="ftr" sz="quarter" idx="2"/>
          </p:nvPr>
        </p:nvSpPr>
        <p:spPr bwMode="auto">
          <a:xfrm>
            <a:off x="0" y="9412288"/>
            <a:ext cx="2895600" cy="441325"/>
          </a:xfrm>
          <a:prstGeom prst="rect">
            <a:avLst/>
          </a:prstGeom>
          <a:noFill/>
          <a:ln w="9525">
            <a:noFill/>
            <a:miter lim="800000"/>
            <a:headEnd/>
            <a:tailEnd/>
          </a:ln>
          <a:effectLst/>
        </p:spPr>
        <p:txBody>
          <a:bodyPr vert="horz" wrap="square" lIns="87664" tIns="43832" rIns="87664" bIns="43832" numCol="1" anchor="b" anchorCtr="0" compatLnSpc="1">
            <a:prstTxWarp prst="textNoShape">
              <a:avLst/>
            </a:prstTxWarp>
          </a:bodyPr>
          <a:lstStyle>
            <a:lvl1pPr defTabSz="876300">
              <a:defRPr sz="1200">
                <a:cs typeface="+mn-cs"/>
              </a:defRPr>
            </a:lvl1pPr>
          </a:lstStyle>
          <a:p>
            <a:pPr>
              <a:defRPr/>
            </a:pPr>
            <a:endParaRPr lang="fi-FI"/>
          </a:p>
        </p:txBody>
      </p:sp>
      <p:sp>
        <p:nvSpPr>
          <p:cNvPr id="57349" name="Rectangle 5"/>
          <p:cNvSpPr>
            <a:spLocks noGrp="1" noChangeArrowheads="1"/>
          </p:cNvSpPr>
          <p:nvPr>
            <p:ph type="sldNum" sz="quarter" idx="3"/>
          </p:nvPr>
        </p:nvSpPr>
        <p:spPr bwMode="auto">
          <a:xfrm>
            <a:off x="3836988" y="9412288"/>
            <a:ext cx="2894012" cy="441325"/>
          </a:xfrm>
          <a:prstGeom prst="rect">
            <a:avLst/>
          </a:prstGeom>
          <a:noFill/>
          <a:ln w="9525">
            <a:noFill/>
            <a:miter lim="800000"/>
            <a:headEnd/>
            <a:tailEnd/>
          </a:ln>
          <a:effectLst/>
        </p:spPr>
        <p:txBody>
          <a:bodyPr vert="horz" wrap="square" lIns="87664" tIns="43832" rIns="87664" bIns="43832" numCol="1" anchor="b" anchorCtr="0" compatLnSpc="1">
            <a:prstTxWarp prst="textNoShape">
              <a:avLst/>
            </a:prstTxWarp>
          </a:bodyPr>
          <a:lstStyle>
            <a:lvl1pPr algn="r" defTabSz="876300">
              <a:defRPr sz="1200">
                <a:cs typeface="+mn-cs"/>
              </a:defRPr>
            </a:lvl1pPr>
          </a:lstStyle>
          <a:p>
            <a:pPr>
              <a:defRPr/>
            </a:pPr>
            <a:fld id="{427D5255-CF73-492F-B10F-955D90C448C1}" type="slidenum">
              <a:rPr lang="fi-FI"/>
              <a:pPr>
                <a:defRPr/>
              </a:pPr>
              <a:t>‹#›</a:t>
            </a:fld>
            <a:endParaRPr lang="fi-FI"/>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4957" tIns="47479" rIns="94957" bIns="47479" numCol="1" anchor="t" anchorCtr="0" compatLnSpc="1">
            <a:prstTxWarp prst="textNoShape">
              <a:avLst/>
            </a:prstTxWarp>
          </a:bodyPr>
          <a:lstStyle>
            <a:lvl1pPr defTabSz="949325">
              <a:defRPr sz="1200">
                <a:cs typeface="+mn-cs"/>
              </a:defRPr>
            </a:lvl1pPr>
          </a:lstStyle>
          <a:p>
            <a:pPr>
              <a:defRPr/>
            </a:pPr>
            <a:endParaRPr lang="fi-FI"/>
          </a:p>
        </p:txBody>
      </p:sp>
      <p:sp>
        <p:nvSpPr>
          <p:cNvPr id="18435" name="Rectangle 3"/>
          <p:cNvSpPr>
            <a:spLocks noGrp="1" noChangeArrowheads="1"/>
          </p:cNvSpPr>
          <p:nvPr>
            <p:ph type="dt" idx="1"/>
          </p:nvPr>
        </p:nvSpPr>
        <p:spPr bwMode="auto">
          <a:xfrm>
            <a:off x="3819525" y="0"/>
            <a:ext cx="2922588" cy="493713"/>
          </a:xfrm>
          <a:prstGeom prst="rect">
            <a:avLst/>
          </a:prstGeom>
          <a:noFill/>
          <a:ln w="9525">
            <a:noFill/>
            <a:miter lim="800000"/>
            <a:headEnd/>
            <a:tailEnd/>
          </a:ln>
          <a:effectLst/>
        </p:spPr>
        <p:txBody>
          <a:bodyPr vert="horz" wrap="square" lIns="94957" tIns="47479" rIns="94957" bIns="47479" numCol="1" anchor="t" anchorCtr="0" compatLnSpc="1">
            <a:prstTxWarp prst="textNoShape">
              <a:avLst/>
            </a:prstTxWarp>
          </a:bodyPr>
          <a:lstStyle>
            <a:lvl1pPr algn="r" defTabSz="949325">
              <a:defRPr sz="1200">
                <a:cs typeface="+mn-cs"/>
              </a:defRPr>
            </a:lvl1pPr>
          </a:lstStyle>
          <a:p>
            <a:pPr>
              <a:defRPr/>
            </a:pPr>
            <a:endParaRPr lang="fi-FI"/>
          </a:p>
        </p:txBody>
      </p:sp>
      <p:sp>
        <p:nvSpPr>
          <p:cNvPr id="16388" name="Rectangle 4"/>
          <p:cNvSpPr>
            <a:spLocks noGrp="1" noRot="1" noChangeAspect="1" noChangeArrowheads="1" noTextEdit="1"/>
          </p:cNvSpPr>
          <p:nvPr>
            <p:ph type="sldImg" idx="2"/>
          </p:nvPr>
        </p:nvSpPr>
        <p:spPr bwMode="auto">
          <a:xfrm>
            <a:off x="49213" y="768350"/>
            <a:ext cx="6581775" cy="370363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74688" y="4691063"/>
            <a:ext cx="5394325" cy="4443412"/>
          </a:xfrm>
          <a:prstGeom prst="rect">
            <a:avLst/>
          </a:prstGeom>
          <a:noFill/>
          <a:ln w="9525">
            <a:noFill/>
            <a:miter lim="800000"/>
            <a:headEnd/>
            <a:tailEnd/>
          </a:ln>
          <a:effectLst/>
        </p:spPr>
        <p:txBody>
          <a:bodyPr vert="horz" wrap="square" lIns="94957" tIns="47479" rIns="94957" bIns="47479"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8438" name="Rectangle 6"/>
          <p:cNvSpPr>
            <a:spLocks noGrp="1" noChangeArrowheads="1"/>
          </p:cNvSpPr>
          <p:nvPr>
            <p:ph type="ftr" sz="quarter" idx="4"/>
          </p:nvPr>
        </p:nvSpPr>
        <p:spPr bwMode="auto">
          <a:xfrm>
            <a:off x="0" y="9380538"/>
            <a:ext cx="2922588" cy="493712"/>
          </a:xfrm>
          <a:prstGeom prst="rect">
            <a:avLst/>
          </a:prstGeom>
          <a:noFill/>
          <a:ln w="9525">
            <a:noFill/>
            <a:miter lim="800000"/>
            <a:headEnd/>
            <a:tailEnd/>
          </a:ln>
          <a:effectLst/>
        </p:spPr>
        <p:txBody>
          <a:bodyPr vert="horz" wrap="square" lIns="94957" tIns="47479" rIns="94957" bIns="47479" numCol="1" anchor="b" anchorCtr="0" compatLnSpc="1">
            <a:prstTxWarp prst="textNoShape">
              <a:avLst/>
            </a:prstTxWarp>
          </a:bodyPr>
          <a:lstStyle>
            <a:lvl1pPr defTabSz="949325">
              <a:defRPr sz="1200">
                <a:cs typeface="+mn-cs"/>
              </a:defRPr>
            </a:lvl1pPr>
          </a:lstStyle>
          <a:p>
            <a:pPr>
              <a:defRPr/>
            </a:pPr>
            <a:endParaRPr lang="fi-FI"/>
          </a:p>
        </p:txBody>
      </p:sp>
      <p:sp>
        <p:nvSpPr>
          <p:cNvPr id="18439" name="Rectangle 7"/>
          <p:cNvSpPr>
            <a:spLocks noGrp="1" noChangeArrowheads="1"/>
          </p:cNvSpPr>
          <p:nvPr>
            <p:ph type="sldNum" sz="quarter" idx="5"/>
          </p:nvPr>
        </p:nvSpPr>
        <p:spPr bwMode="auto">
          <a:xfrm>
            <a:off x="3819525" y="9380538"/>
            <a:ext cx="2922588" cy="493712"/>
          </a:xfrm>
          <a:prstGeom prst="rect">
            <a:avLst/>
          </a:prstGeom>
          <a:noFill/>
          <a:ln w="9525">
            <a:noFill/>
            <a:miter lim="800000"/>
            <a:headEnd/>
            <a:tailEnd/>
          </a:ln>
          <a:effectLst/>
        </p:spPr>
        <p:txBody>
          <a:bodyPr vert="horz" wrap="square" lIns="94957" tIns="47479" rIns="94957" bIns="47479" numCol="1" anchor="b" anchorCtr="0" compatLnSpc="1">
            <a:prstTxWarp prst="textNoShape">
              <a:avLst/>
            </a:prstTxWarp>
          </a:bodyPr>
          <a:lstStyle>
            <a:lvl1pPr algn="r" defTabSz="949325">
              <a:defRPr sz="1200">
                <a:cs typeface="+mn-cs"/>
              </a:defRPr>
            </a:lvl1pPr>
          </a:lstStyle>
          <a:p>
            <a:pPr>
              <a:defRPr/>
            </a:pPr>
            <a:fld id="{5312E06E-8A9D-4E03-A5FC-18B53F18C2A2}" type="slidenum">
              <a:rPr lang="fi-FI"/>
              <a:pPr>
                <a:defRPr/>
              </a:pPr>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Tulevaisuudessa – turvataan palvelut muuttuvassa ympäristössä</a:t>
            </a:r>
          </a:p>
          <a:p>
            <a:r>
              <a:rPr lang="fi-FI"/>
              <a:t>Prosesseja ja osaamista – kehitystyö tehdään organisaatioriippumattomasti</a:t>
            </a:r>
          </a:p>
          <a:p>
            <a:r>
              <a:rPr lang="fi-FI"/>
              <a:t>Yhteistyössä – </a:t>
            </a:r>
            <a:r>
              <a:rPr lang="fi-FI" err="1"/>
              <a:t>osallistetaan</a:t>
            </a:r>
            <a:r>
              <a:rPr lang="fi-FI"/>
              <a:t> kehitystyöhön asiakkaat sekä sidosryhmät</a:t>
            </a:r>
          </a:p>
          <a:p>
            <a:endParaRPr lang="fi-FI"/>
          </a:p>
        </p:txBody>
      </p:sp>
      <p:sp>
        <p:nvSpPr>
          <p:cNvPr id="4" name="Dian numeron paikkamerkki 3"/>
          <p:cNvSpPr>
            <a:spLocks noGrp="1"/>
          </p:cNvSpPr>
          <p:nvPr>
            <p:ph type="sldNum" sz="quarter" idx="10"/>
          </p:nvPr>
        </p:nvSpPr>
        <p:spPr/>
        <p:txBody>
          <a:bodyPr/>
          <a:lstStyle/>
          <a:p>
            <a:pPr>
              <a:defRPr/>
            </a:pPr>
            <a:fld id="{5312E06E-8A9D-4E03-A5FC-18B53F18C2A2}" type="slidenum">
              <a:rPr lang="fi-FI" smtClean="0"/>
              <a:pPr>
                <a:defRPr/>
              </a:pPr>
              <a:t>1</a:t>
            </a:fld>
            <a:endParaRPr lang="fi-FI"/>
          </a:p>
        </p:txBody>
      </p:sp>
    </p:spTree>
    <p:extLst>
      <p:ext uri="{BB962C8B-B14F-4D97-AF65-F5344CB8AC3E}">
        <p14:creationId xmlns:p14="http://schemas.microsoft.com/office/powerpoint/2010/main" val="40859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Palveluiden</a:t>
            </a:r>
            <a:r>
              <a:rPr lang="fi-FI" baseline="0"/>
              <a:t> kehittäminen: Palvelumuotoilua jossa asiakas on mukana kokonaisuutena</a:t>
            </a:r>
          </a:p>
          <a:p>
            <a:r>
              <a:rPr lang="fi-FI" baseline="0"/>
              <a:t>Ympäristön suojelun palvelut, kotoutumisen palvelut, tienpidon ja liikenteen palvelut, vesien- ja merenhoidon palvelut</a:t>
            </a:r>
          </a:p>
          <a:p>
            <a:r>
              <a:rPr lang="fi-FI" baseline="0"/>
              <a:t>Luomutuotannon valvonta, Liikenteen neuvonta, viestintä ja tietopalvelu (syötettä </a:t>
            </a:r>
            <a:r>
              <a:rPr lang="fi-FI" baseline="0" err="1"/>
              <a:t>digihankkeeseen</a:t>
            </a:r>
            <a:r>
              <a:rPr lang="fi-FI" baseline="0"/>
              <a:t>), Luonnonsuojelun palvelut</a:t>
            </a:r>
          </a:p>
          <a:p>
            <a:r>
              <a:rPr lang="fi-FI" baseline="0"/>
              <a:t>Kaikki suunniteltu työ on tehtävää joka saadaan valmiiksi ennen maakuntauudistusta.</a:t>
            </a:r>
          </a:p>
          <a:p>
            <a:r>
              <a:rPr lang="fi-FI" baseline="0" err="1"/>
              <a:t>Mavin</a:t>
            </a:r>
            <a:r>
              <a:rPr lang="fi-FI" baseline="0"/>
              <a:t> </a:t>
            </a:r>
            <a:r>
              <a:rPr lang="fi-FI" baseline="0" err="1"/>
              <a:t>mobiilipilotti</a:t>
            </a:r>
            <a:r>
              <a:rPr lang="fi-FI" baseline="0"/>
              <a:t> ja laajennus muuhun maastotoimintaan, USPA- sähköisen säilyttämisen lupa, ATV ja CRM etenevät rahoitus ja ohjausryhmä perustettu </a:t>
            </a:r>
            <a:r>
              <a:rPr lang="fi-FI" baseline="0" err="1"/>
              <a:t>ELYn</a:t>
            </a:r>
            <a:r>
              <a:rPr lang="fi-FI" baseline="0"/>
              <a:t> osalta</a:t>
            </a:r>
          </a:p>
          <a:p>
            <a:r>
              <a:rPr lang="fi-FI" baseline="0"/>
              <a:t>Chat-palvelu </a:t>
            </a:r>
            <a:r>
              <a:rPr lang="fi-FI" sz="1200"/>
              <a:t>(mm. </a:t>
            </a:r>
            <a:r>
              <a:rPr lang="fi-FI" sz="1200" err="1"/>
              <a:t>TE-aspa</a:t>
            </a:r>
            <a:r>
              <a:rPr lang="fi-FI" sz="1200"/>
              <a:t>, </a:t>
            </a:r>
            <a:r>
              <a:rPr lang="fi-FI" sz="1200" err="1"/>
              <a:t>Liikenne-aspa</a:t>
            </a:r>
            <a:r>
              <a:rPr lang="fi-FI" sz="1200"/>
              <a:t>, </a:t>
            </a:r>
            <a:r>
              <a:rPr lang="fi-FI" sz="1200" err="1"/>
              <a:t>TeamFinland</a:t>
            </a:r>
            <a:r>
              <a:rPr lang="fi-FI" sz="1200"/>
              <a:t>) yhtenäisiä</a:t>
            </a:r>
            <a:r>
              <a:rPr lang="fi-FI" sz="1200" baseline="0"/>
              <a:t> järjestelmiä osaamisen kehittämistä – Asiakaspalvelu tarvitaan jatkossakin.</a:t>
            </a:r>
          </a:p>
          <a:p>
            <a:r>
              <a:rPr lang="fi-FI" sz="1200" baseline="0"/>
              <a:t>Kilpailutuksen osa sähköistetty – asiantuntijat koulutettu, arkkitehtuuri valmistunut ja </a:t>
            </a:r>
            <a:r>
              <a:rPr lang="fi-FI" sz="1200" baseline="0" err="1"/>
              <a:t>USPA-yhteyksiä</a:t>
            </a:r>
            <a:r>
              <a:rPr lang="fi-FI" sz="1200" baseline="0"/>
              <a:t> </a:t>
            </a:r>
            <a:r>
              <a:rPr lang="fi-FI" sz="1200" baseline="0" err="1"/>
              <a:t>rakentaan</a:t>
            </a:r>
            <a:r>
              <a:rPr lang="fi-FI" sz="1200" baseline="0"/>
              <a:t> (TOS)</a:t>
            </a:r>
          </a:p>
          <a:p>
            <a:r>
              <a:rPr lang="fi-FI" baseline="0"/>
              <a:t>Ennen kaikkea sähköisten toimintatapojen omaksumista autettu, </a:t>
            </a:r>
            <a:r>
              <a:rPr lang="fi-FI" baseline="0" err="1"/>
              <a:t>webinaarit</a:t>
            </a:r>
            <a:r>
              <a:rPr lang="fi-FI" baseline="0"/>
              <a:t>, koulutukset, </a:t>
            </a:r>
            <a:r>
              <a:rPr lang="fi-FI" baseline="0" err="1"/>
              <a:t>täsmäiskut</a:t>
            </a:r>
            <a:r>
              <a:rPr lang="fi-FI" baseline="0"/>
              <a:t>, Ratkaisukeskeinen palvelu Kaikki E, L ja Y mukana PIR, VAR ja SAT </a:t>
            </a:r>
            <a:r>
              <a:rPr lang="fi-FI" baseline="0" err="1"/>
              <a:t>ELYt</a:t>
            </a:r>
            <a:r>
              <a:rPr lang="fi-FI" baseline="0"/>
              <a:t> jatkoa mietitään parhaillaan (mukaan lisää toimijoita – ihmiset pysyvät)</a:t>
            </a:r>
          </a:p>
          <a:p>
            <a:endParaRPr lang="fi-FI"/>
          </a:p>
        </p:txBody>
      </p:sp>
      <p:sp>
        <p:nvSpPr>
          <p:cNvPr id="4" name="Dian numeron paikkamerkki 3"/>
          <p:cNvSpPr>
            <a:spLocks noGrp="1"/>
          </p:cNvSpPr>
          <p:nvPr>
            <p:ph type="sldNum" sz="quarter" idx="10"/>
          </p:nvPr>
        </p:nvSpPr>
        <p:spPr/>
        <p:txBody>
          <a:bodyPr/>
          <a:lstStyle/>
          <a:p>
            <a:pPr>
              <a:defRPr/>
            </a:pPr>
            <a:fld id="{5312E06E-8A9D-4E03-A5FC-18B53F18C2A2}" type="slidenum">
              <a:rPr lang="fi-FI"/>
              <a:pPr>
                <a:defRPr/>
              </a:pPr>
              <a:t>3</a:t>
            </a:fld>
            <a:endParaRPr lang="fi-FI"/>
          </a:p>
        </p:txBody>
      </p:sp>
    </p:spTree>
    <p:extLst>
      <p:ext uri="{BB962C8B-B14F-4D97-AF65-F5344CB8AC3E}">
        <p14:creationId xmlns:p14="http://schemas.microsoft.com/office/powerpoint/2010/main" val="242642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Valmistelu on jakautuu</a:t>
            </a:r>
            <a:r>
              <a:rPr lang="fi-FI" baseline="0"/>
              <a:t> kolmeen tasoon</a:t>
            </a:r>
          </a:p>
          <a:p>
            <a:r>
              <a:rPr lang="fi-FI" sz="1200"/>
              <a:t>Valtakunnallisen tason valmistelu (näiden lisäksi</a:t>
            </a:r>
            <a:r>
              <a:rPr lang="fi-FI" sz="1200" baseline="0"/>
              <a:t> Rahoitus ja ohjaus, tehtävät valmisteluryhmät ja </a:t>
            </a:r>
            <a:r>
              <a:rPr lang="fi-FI" sz="1200" baseline="0" err="1"/>
              <a:t>sotedigi</a:t>
            </a:r>
            <a:r>
              <a:rPr lang="fi-FI" sz="1200" baseline="0"/>
              <a:t>) LINJAUKSET</a:t>
            </a:r>
            <a:endParaRPr lang="fi-FI" sz="1200"/>
          </a:p>
          <a:p>
            <a:r>
              <a:rPr lang="fi-FI" sz="1200"/>
              <a:t>Maakunnallisen tason valmistelu (18</a:t>
            </a:r>
            <a:r>
              <a:rPr lang="fi-FI" sz="1200" baseline="0"/>
              <a:t> alueellista valmistelua paljon ryhmiä)</a:t>
            </a:r>
            <a:endParaRPr lang="fi-FI" sz="1200"/>
          </a:p>
          <a:p>
            <a:r>
              <a:rPr lang="fi-FI" sz="1200"/>
              <a:t>Nykyisten virastojen tason valmistelu (IE2</a:t>
            </a:r>
            <a:r>
              <a:rPr lang="fi-FI" sz="1200" baseline="0"/>
              <a:t>, Uudistumisohjelma jonka alle kaikki osaamisen kehittäminen asemoidaan) ATOMI jatkaa tahollaan (</a:t>
            </a:r>
            <a:r>
              <a:rPr lang="fi-FI" sz="1200" baseline="0" err="1"/>
              <a:t>digitalisaation</a:t>
            </a:r>
            <a:r>
              <a:rPr lang="fi-FI" sz="1200" baseline="0"/>
              <a:t> asennemuokkausta mm.) ja </a:t>
            </a:r>
            <a:r>
              <a:rPr lang="fi-FI" sz="1200" baseline="0" err="1"/>
              <a:t>LUOVA-valmistelu</a:t>
            </a:r>
            <a:r>
              <a:rPr lang="fi-FI" sz="1200" baseline="0"/>
              <a:t> tietenkin.</a:t>
            </a:r>
            <a:endParaRPr lang="fi-FI" sz="1200"/>
          </a:p>
        </p:txBody>
      </p:sp>
      <p:sp>
        <p:nvSpPr>
          <p:cNvPr id="4" name="Dian numeron paikkamerkki 3"/>
          <p:cNvSpPr>
            <a:spLocks noGrp="1"/>
          </p:cNvSpPr>
          <p:nvPr>
            <p:ph type="sldNum" sz="quarter" idx="10"/>
          </p:nvPr>
        </p:nvSpPr>
        <p:spPr/>
        <p:txBody>
          <a:bodyPr/>
          <a:lstStyle/>
          <a:p>
            <a:pPr>
              <a:defRPr/>
            </a:pPr>
            <a:fld id="{5312E06E-8A9D-4E03-A5FC-18B53F18C2A2}" type="slidenum">
              <a:rPr lang="fi-FI"/>
              <a:pPr>
                <a:defRPr/>
              </a:pPr>
              <a:t>4</a:t>
            </a:fld>
            <a:endParaRPr lang="fi-FI"/>
          </a:p>
        </p:txBody>
      </p:sp>
    </p:spTree>
    <p:extLst>
      <p:ext uri="{BB962C8B-B14F-4D97-AF65-F5344CB8AC3E}">
        <p14:creationId xmlns:p14="http://schemas.microsoft.com/office/powerpoint/2010/main" val="163574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312E06E-8A9D-4E03-A5FC-18B53F18C2A2}" type="slidenum">
              <a:rPr lang="fi-FI">
                <a:solidFill>
                  <a:srgbClr val="000000"/>
                </a:solidFill>
              </a:rPr>
              <a:pPr>
                <a:defRPr/>
              </a:pPr>
              <a:t>5</a:t>
            </a:fld>
            <a:endParaRPr lang="fi-FI">
              <a:solidFill>
                <a:srgbClr val="000000"/>
              </a:solidFill>
            </a:endParaRPr>
          </a:p>
        </p:txBody>
      </p:sp>
    </p:spTree>
    <p:extLst>
      <p:ext uri="{BB962C8B-B14F-4D97-AF65-F5344CB8AC3E}">
        <p14:creationId xmlns:p14="http://schemas.microsoft.com/office/powerpoint/2010/main" val="336351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312E06E-8A9D-4E03-A5FC-18B53F18C2A2}" type="slidenum">
              <a:rPr lang="fi-FI"/>
              <a:pPr>
                <a:defRPr/>
              </a:pPr>
              <a:t>11</a:t>
            </a:fld>
            <a:endParaRPr lang="fi-FI"/>
          </a:p>
        </p:txBody>
      </p:sp>
    </p:spTree>
    <p:extLst>
      <p:ext uri="{BB962C8B-B14F-4D97-AF65-F5344CB8AC3E}">
        <p14:creationId xmlns:p14="http://schemas.microsoft.com/office/powerpoint/2010/main" val="94565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312E06E-8A9D-4E03-A5FC-18B53F18C2A2}" type="slidenum">
              <a:rPr lang="fi-FI"/>
              <a:pPr>
                <a:defRPr/>
              </a:pPr>
              <a:t>12</a:t>
            </a:fld>
            <a:endParaRPr lang="fi-FI"/>
          </a:p>
        </p:txBody>
      </p:sp>
    </p:spTree>
    <p:extLst>
      <p:ext uri="{BB962C8B-B14F-4D97-AF65-F5344CB8AC3E}">
        <p14:creationId xmlns:p14="http://schemas.microsoft.com/office/powerpoint/2010/main" val="377890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5312E06E-8A9D-4E03-A5FC-18B53F18C2A2}" type="slidenum">
              <a:rPr lang="fi-FI"/>
              <a:pPr>
                <a:defRPr/>
              </a:pPr>
              <a:t>16</a:t>
            </a:fld>
            <a:endParaRPr lang="fi-FI"/>
          </a:p>
        </p:txBody>
      </p:sp>
    </p:spTree>
    <p:extLst>
      <p:ext uri="{BB962C8B-B14F-4D97-AF65-F5344CB8AC3E}">
        <p14:creationId xmlns:p14="http://schemas.microsoft.com/office/powerpoint/2010/main" val="2138009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oitusdia_sininen">
    <p:spTree>
      <p:nvGrpSpPr>
        <p:cNvPr id="1" name=""/>
        <p:cNvGrpSpPr/>
        <p:nvPr/>
      </p:nvGrpSpPr>
      <p:grpSpPr>
        <a:xfrm>
          <a:off x="0" y="0"/>
          <a:ext cx="0" cy="0"/>
          <a:chOff x="0" y="0"/>
          <a:chExt cx="0" cy="0"/>
        </a:xfrm>
      </p:grpSpPr>
      <p:sp>
        <p:nvSpPr>
          <p:cNvPr id="10" name="Rektangel 9"/>
          <p:cNvSpPr/>
          <p:nvPr/>
        </p:nvSpPr>
        <p:spPr>
          <a:xfrm>
            <a:off x="0" y="1044463"/>
            <a:ext cx="12203324" cy="587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 name="Otsikko 6"/>
          <p:cNvSpPr>
            <a:spLocks noGrp="1"/>
          </p:cNvSpPr>
          <p:nvPr>
            <p:ph type="title" hasCustomPrompt="1"/>
          </p:nvPr>
        </p:nvSpPr>
        <p:spPr>
          <a:xfrm>
            <a:off x="1055440" y="2744924"/>
            <a:ext cx="7200800" cy="1656184"/>
          </a:xfrm>
          <a:prstGeom prst="rect">
            <a:avLst/>
          </a:prstGeom>
        </p:spPr>
        <p:txBody>
          <a:bodyPr/>
          <a:lstStyle>
            <a:lvl1pPr algn="ctr">
              <a:defRPr sz="3600" baseline="0">
                <a:solidFill>
                  <a:schemeClr val="bg1"/>
                </a:solidFill>
              </a:defRPr>
            </a:lvl1pPr>
          </a:lstStyle>
          <a:p>
            <a:r>
              <a:rPr lang="fi-FI" noProof="0"/>
              <a:t>Lisää otsikko</a:t>
            </a:r>
          </a:p>
        </p:txBody>
      </p:sp>
      <p:sp>
        <p:nvSpPr>
          <p:cNvPr id="7" name="Tekstin paikkamerkki 16"/>
          <p:cNvSpPr>
            <a:spLocks noGrp="1"/>
          </p:cNvSpPr>
          <p:nvPr>
            <p:ph type="body" sz="quarter" idx="10"/>
          </p:nvPr>
        </p:nvSpPr>
        <p:spPr>
          <a:xfrm>
            <a:off x="1055440" y="4581128"/>
            <a:ext cx="7200800"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a:t>Muokkaa tekstin perustyylejä napsauttamalla</a:t>
            </a:r>
          </a:p>
        </p:txBody>
      </p:sp>
      <p:sp>
        <p:nvSpPr>
          <p:cNvPr id="8" name="Platshållare för datum 3"/>
          <p:cNvSpPr>
            <a:spLocks noGrp="1"/>
          </p:cNvSpPr>
          <p:nvPr>
            <p:ph type="dt" sz="half" idx="13"/>
          </p:nvPr>
        </p:nvSpPr>
        <p:spPr>
          <a:xfrm>
            <a:off x="1055440" y="6417332"/>
            <a:ext cx="7200800" cy="360040"/>
          </a:xfrm>
        </p:spPr>
        <p:txBody>
          <a:bodyPr/>
          <a:lstStyle>
            <a:lvl1pPr algn="ctr">
              <a:defRPr>
                <a:solidFill>
                  <a:schemeClr val="bg1"/>
                </a:solidFill>
              </a:defRPr>
            </a:lvl1pPr>
          </a:lstStyle>
          <a:p>
            <a:fld id="{E3E4B43C-E405-4271-85DD-5BE3A0CD0BA5}" type="datetime1">
              <a:rPr lang="fi-FI" smtClean="0"/>
              <a:pPr/>
              <a:t>9.11.2016</a:t>
            </a:fld>
            <a:endParaRPr lang="fi-FI"/>
          </a:p>
        </p:txBody>
      </p:sp>
      <p:sp>
        <p:nvSpPr>
          <p:cNvPr id="9" name="Platshållare för sidfot 4"/>
          <p:cNvSpPr>
            <a:spLocks noGrp="1"/>
          </p:cNvSpPr>
          <p:nvPr>
            <p:ph type="ftr" sz="quarter" idx="14"/>
          </p:nvPr>
        </p:nvSpPr>
        <p:spPr>
          <a:xfrm>
            <a:off x="1055440" y="6057292"/>
            <a:ext cx="7200800" cy="360040"/>
          </a:xfrm>
        </p:spPr>
        <p:txBody>
          <a:bodyPr/>
          <a:lstStyle>
            <a:lvl1pPr algn="ctr">
              <a:defRPr>
                <a:solidFill>
                  <a:schemeClr val="bg1"/>
                </a:solidFill>
              </a:defRPr>
            </a:lvl1pPr>
          </a:lstStyle>
          <a:p>
            <a:endParaRPr lang="fi-FI"/>
          </a:p>
        </p:txBody>
      </p:sp>
      <p:pic>
        <p:nvPicPr>
          <p:cNvPr id="2" name="Kuva 1"/>
          <p:cNvPicPr>
            <a:picLocks noChangeAspect="1"/>
          </p:cNvPicPr>
          <p:nvPr/>
        </p:nvPicPr>
        <p:blipFill rotWithShape="1">
          <a:blip r:embed="rId2" cstate="print">
            <a:extLst>
              <a:ext uri="{28A0092B-C50C-407E-A947-70E740481C1C}">
                <a14:useLocalDpi xmlns:a14="http://schemas.microsoft.com/office/drawing/2010/main" val="0"/>
              </a:ext>
            </a:extLst>
          </a:blip>
          <a:srcRect r="38773"/>
          <a:stretch/>
        </p:blipFill>
        <p:spPr>
          <a:xfrm>
            <a:off x="9588388" y="1952836"/>
            <a:ext cx="2628292" cy="442849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Otsikko ja sisältö elementillä_vihreä">
    <p:spTree>
      <p:nvGrpSpPr>
        <p:cNvPr id="1" name=""/>
        <p:cNvGrpSpPr/>
        <p:nvPr/>
      </p:nvGrpSpPr>
      <p:grpSpPr>
        <a:xfrm>
          <a:off x="0" y="0"/>
          <a:ext cx="0" cy="0"/>
          <a:chOff x="0" y="0"/>
          <a:chExt cx="0" cy="0"/>
        </a:xfrm>
      </p:grpSpPr>
      <p:sp>
        <p:nvSpPr>
          <p:cNvPr id="11" name="Rektangel 10"/>
          <p:cNvSpPr/>
          <p:nvPr/>
        </p:nvSpPr>
        <p:spPr>
          <a:xfrm>
            <a:off x="10956540" y="0"/>
            <a:ext cx="12354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0" name="Kuva 9"/>
          <p:cNvPicPr>
            <a:picLocks noChangeAspect="1"/>
          </p:cNvPicPr>
          <p:nvPr/>
        </p:nvPicPr>
        <p:blipFill rotWithShape="1">
          <a:blip r:embed="rId2" cstate="print">
            <a:extLst>
              <a:ext uri="{28A0092B-C50C-407E-A947-70E740481C1C}">
                <a14:useLocalDpi xmlns:a14="http://schemas.microsoft.com/office/drawing/2010/main" val="0"/>
              </a:ext>
            </a:extLst>
          </a:blip>
          <a:srcRect l="32813" t="964" r="33343" b="-964"/>
          <a:stretch/>
        </p:blipFill>
        <p:spPr>
          <a:xfrm>
            <a:off x="10956540" y="2960948"/>
            <a:ext cx="1225485" cy="3735478"/>
          </a:xfrm>
          <a:prstGeom prst="rect">
            <a:avLst/>
          </a:prstGeom>
        </p:spPr>
      </p:pic>
      <p:sp>
        <p:nvSpPr>
          <p:cNvPr id="14"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5" name="Tekstin paikkamerkki 16"/>
          <p:cNvSpPr>
            <a:spLocks noGrp="1"/>
          </p:cNvSpPr>
          <p:nvPr>
            <p:ph type="body" sz="quarter" idx="10"/>
          </p:nvPr>
        </p:nvSpPr>
        <p:spPr>
          <a:xfrm>
            <a:off x="1091444" y="2084238"/>
            <a:ext cx="8832981"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
        <p:nvSpPr>
          <p:cNvPr id="16" name="Platshållare för sidfot 4"/>
          <p:cNvSpPr>
            <a:spLocks noGrp="1"/>
          </p:cNvSpPr>
          <p:nvPr>
            <p:ph type="ftr" sz="quarter" idx="14"/>
          </p:nvPr>
        </p:nvSpPr>
        <p:spPr>
          <a:xfrm>
            <a:off x="1086925" y="6376243"/>
            <a:ext cx="8837500" cy="365125"/>
          </a:xfrm>
        </p:spPr>
        <p:txBody>
          <a:bodyPr/>
          <a:lstStyle/>
          <a:p>
            <a:endParaRPr lang="fi-FI"/>
          </a:p>
        </p:txBody>
      </p:sp>
      <p:sp>
        <p:nvSpPr>
          <p:cNvPr id="17"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Otsikko ja sisältö elementillä_oranssi">
    <p:spTree>
      <p:nvGrpSpPr>
        <p:cNvPr id="1" name=""/>
        <p:cNvGrpSpPr/>
        <p:nvPr/>
      </p:nvGrpSpPr>
      <p:grpSpPr>
        <a:xfrm>
          <a:off x="0" y="0"/>
          <a:ext cx="0" cy="0"/>
          <a:chOff x="0" y="0"/>
          <a:chExt cx="0" cy="0"/>
        </a:xfrm>
      </p:grpSpPr>
      <p:sp>
        <p:nvSpPr>
          <p:cNvPr id="11" name="Rektangel 10"/>
          <p:cNvSpPr/>
          <p:nvPr/>
        </p:nvSpPr>
        <p:spPr>
          <a:xfrm>
            <a:off x="10956540" y="0"/>
            <a:ext cx="12354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0" name="Kuva 9"/>
          <p:cNvPicPr>
            <a:picLocks noChangeAspect="1"/>
          </p:cNvPicPr>
          <p:nvPr/>
        </p:nvPicPr>
        <p:blipFill rotWithShape="1">
          <a:blip r:embed="rId2" cstate="print">
            <a:extLst>
              <a:ext uri="{28A0092B-C50C-407E-A947-70E740481C1C}">
                <a14:useLocalDpi xmlns:a14="http://schemas.microsoft.com/office/drawing/2010/main" val="0"/>
              </a:ext>
            </a:extLst>
          </a:blip>
          <a:srcRect l="32813" t="964" r="33343" b="-964"/>
          <a:stretch/>
        </p:blipFill>
        <p:spPr>
          <a:xfrm>
            <a:off x="10956540" y="2960948"/>
            <a:ext cx="1225485" cy="3735478"/>
          </a:xfrm>
          <a:prstGeom prst="rect">
            <a:avLst/>
          </a:prstGeom>
        </p:spPr>
      </p:pic>
      <p:sp>
        <p:nvSpPr>
          <p:cNvPr id="13"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4" name="Tekstin paikkamerkki 16"/>
          <p:cNvSpPr>
            <a:spLocks noGrp="1"/>
          </p:cNvSpPr>
          <p:nvPr>
            <p:ph type="body" sz="quarter" idx="10"/>
          </p:nvPr>
        </p:nvSpPr>
        <p:spPr>
          <a:xfrm>
            <a:off x="1091444" y="2084238"/>
            <a:ext cx="8832981"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
        <p:nvSpPr>
          <p:cNvPr id="15" name="Platshållare för sidfot 4"/>
          <p:cNvSpPr>
            <a:spLocks noGrp="1"/>
          </p:cNvSpPr>
          <p:nvPr>
            <p:ph type="ftr" sz="quarter" idx="14"/>
          </p:nvPr>
        </p:nvSpPr>
        <p:spPr>
          <a:xfrm>
            <a:off x="1086925" y="6376243"/>
            <a:ext cx="8837500" cy="365125"/>
          </a:xfrm>
        </p:spPr>
        <p:txBody>
          <a:bodyPr/>
          <a:lstStyle/>
          <a:p>
            <a:endParaRPr lang="fi-FI"/>
          </a:p>
        </p:txBody>
      </p:sp>
      <p:sp>
        <p:nvSpPr>
          <p:cNvPr id="16"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Otsikko ja sisältö elementillä_sininen">
    <p:spTree>
      <p:nvGrpSpPr>
        <p:cNvPr id="1" name=""/>
        <p:cNvGrpSpPr/>
        <p:nvPr/>
      </p:nvGrpSpPr>
      <p:grpSpPr>
        <a:xfrm>
          <a:off x="0" y="0"/>
          <a:ext cx="0" cy="0"/>
          <a:chOff x="0" y="0"/>
          <a:chExt cx="0" cy="0"/>
        </a:xfrm>
      </p:grpSpPr>
      <p:pic>
        <p:nvPicPr>
          <p:cNvPr id="3" name="Kuva 2"/>
          <p:cNvPicPr>
            <a:picLocks noChangeAspect="1"/>
          </p:cNvPicPr>
          <p:nvPr/>
        </p:nvPicPr>
        <p:blipFill rotWithShape="1">
          <a:blip r:embed="rId2" cstate="print">
            <a:extLst>
              <a:ext uri="{28A0092B-C50C-407E-A947-70E740481C1C}">
                <a14:useLocalDpi xmlns:a14="http://schemas.microsoft.com/office/drawing/2010/main" val="0"/>
              </a:ext>
            </a:extLst>
          </a:blip>
          <a:srcRect r="38930"/>
          <a:stretch/>
        </p:blipFill>
        <p:spPr>
          <a:xfrm>
            <a:off x="10572346" y="3983580"/>
            <a:ext cx="1619654" cy="2736000"/>
          </a:xfrm>
          <a:prstGeom prst="rect">
            <a:avLst/>
          </a:prstGeom>
        </p:spPr>
      </p:pic>
      <p:sp>
        <p:nvSpPr>
          <p:cNvPr id="10"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2" name="Tekstin paikkamerkki 16"/>
          <p:cNvSpPr>
            <a:spLocks noGrp="1"/>
          </p:cNvSpPr>
          <p:nvPr>
            <p:ph type="body" sz="quarter" idx="10"/>
          </p:nvPr>
        </p:nvSpPr>
        <p:spPr>
          <a:xfrm>
            <a:off x="1091444" y="2084238"/>
            <a:ext cx="8832981"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
        <p:nvSpPr>
          <p:cNvPr id="13" name="Platshållare för sidfot 4"/>
          <p:cNvSpPr>
            <a:spLocks noGrp="1"/>
          </p:cNvSpPr>
          <p:nvPr>
            <p:ph type="ftr" sz="quarter" idx="14"/>
          </p:nvPr>
        </p:nvSpPr>
        <p:spPr>
          <a:xfrm>
            <a:off x="1086925" y="6376243"/>
            <a:ext cx="8837500" cy="365125"/>
          </a:xfrm>
        </p:spPr>
        <p:txBody>
          <a:bodyPr/>
          <a:lstStyle/>
          <a:p>
            <a:endParaRPr lang="fi-FI"/>
          </a:p>
        </p:txBody>
      </p:sp>
      <p:sp>
        <p:nvSpPr>
          <p:cNvPr id="14"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Otsikko ja sisältö elementillä_vihreä">
    <p:spTree>
      <p:nvGrpSpPr>
        <p:cNvPr id="1" name=""/>
        <p:cNvGrpSpPr/>
        <p:nvPr/>
      </p:nvGrpSpPr>
      <p:grpSpPr>
        <a:xfrm>
          <a:off x="0" y="0"/>
          <a:ext cx="0" cy="0"/>
          <a:chOff x="0" y="0"/>
          <a:chExt cx="0" cy="0"/>
        </a:xfrm>
      </p:grpSpPr>
      <p:pic>
        <p:nvPicPr>
          <p:cNvPr id="2" name="Kuva 1"/>
          <p:cNvPicPr>
            <a:picLocks noChangeAspect="1"/>
          </p:cNvPicPr>
          <p:nvPr/>
        </p:nvPicPr>
        <p:blipFill rotWithShape="1">
          <a:blip r:embed="rId2" cstate="print">
            <a:extLst>
              <a:ext uri="{28A0092B-C50C-407E-A947-70E740481C1C}">
                <a14:useLocalDpi xmlns:a14="http://schemas.microsoft.com/office/drawing/2010/main" val="0"/>
              </a:ext>
            </a:extLst>
          </a:blip>
          <a:srcRect r="38930"/>
          <a:stretch/>
        </p:blipFill>
        <p:spPr>
          <a:xfrm>
            <a:off x="10572346" y="4005368"/>
            <a:ext cx="1619654" cy="2736000"/>
          </a:xfrm>
          <a:prstGeom prst="rect">
            <a:avLst/>
          </a:prstGeom>
        </p:spPr>
      </p:pic>
      <p:sp>
        <p:nvSpPr>
          <p:cNvPr id="16"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7" name="Tekstin paikkamerkki 16"/>
          <p:cNvSpPr>
            <a:spLocks noGrp="1"/>
          </p:cNvSpPr>
          <p:nvPr>
            <p:ph type="body" sz="quarter" idx="10"/>
          </p:nvPr>
        </p:nvSpPr>
        <p:spPr>
          <a:xfrm>
            <a:off x="1091444" y="2084238"/>
            <a:ext cx="8832981"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
        <p:nvSpPr>
          <p:cNvPr id="18" name="Platshållare för sidfot 4"/>
          <p:cNvSpPr>
            <a:spLocks noGrp="1"/>
          </p:cNvSpPr>
          <p:nvPr>
            <p:ph type="ftr" sz="quarter" idx="14"/>
          </p:nvPr>
        </p:nvSpPr>
        <p:spPr>
          <a:xfrm>
            <a:off x="1086925" y="6376243"/>
            <a:ext cx="8837500" cy="365125"/>
          </a:xfrm>
        </p:spPr>
        <p:txBody>
          <a:bodyPr/>
          <a:lstStyle/>
          <a:p>
            <a:endParaRPr lang="fi-FI"/>
          </a:p>
        </p:txBody>
      </p:sp>
      <p:sp>
        <p:nvSpPr>
          <p:cNvPr id="19"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Otsikko ja sisältö elementillä_oranssi">
    <p:spTree>
      <p:nvGrpSpPr>
        <p:cNvPr id="1" name=""/>
        <p:cNvGrpSpPr/>
        <p:nvPr/>
      </p:nvGrpSpPr>
      <p:grpSpPr>
        <a:xfrm>
          <a:off x="0" y="0"/>
          <a:ext cx="0" cy="0"/>
          <a:chOff x="0" y="0"/>
          <a:chExt cx="0" cy="0"/>
        </a:xfrm>
      </p:grpSpPr>
      <p:pic>
        <p:nvPicPr>
          <p:cNvPr id="2" name="Kuva 1"/>
          <p:cNvPicPr>
            <a:picLocks noChangeAspect="1"/>
          </p:cNvPicPr>
          <p:nvPr/>
        </p:nvPicPr>
        <p:blipFill rotWithShape="1">
          <a:blip r:embed="rId2" cstate="print">
            <a:extLst>
              <a:ext uri="{28A0092B-C50C-407E-A947-70E740481C1C}">
                <a14:useLocalDpi xmlns:a14="http://schemas.microsoft.com/office/drawing/2010/main" val="0"/>
              </a:ext>
            </a:extLst>
          </a:blip>
          <a:srcRect l="-1" r="38275"/>
          <a:stretch/>
        </p:blipFill>
        <p:spPr>
          <a:xfrm>
            <a:off x="10560496" y="3981979"/>
            <a:ext cx="1637015" cy="2736000"/>
          </a:xfrm>
          <a:prstGeom prst="rect">
            <a:avLst/>
          </a:prstGeom>
        </p:spPr>
      </p:pic>
      <p:sp>
        <p:nvSpPr>
          <p:cNvPr id="15"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6" name="Tekstin paikkamerkki 16"/>
          <p:cNvSpPr>
            <a:spLocks noGrp="1"/>
          </p:cNvSpPr>
          <p:nvPr>
            <p:ph type="body" sz="quarter" idx="10"/>
          </p:nvPr>
        </p:nvSpPr>
        <p:spPr>
          <a:xfrm>
            <a:off x="1091444" y="2084238"/>
            <a:ext cx="8832981"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
        <p:nvSpPr>
          <p:cNvPr id="17" name="Platshållare för sidfot 4"/>
          <p:cNvSpPr>
            <a:spLocks noGrp="1"/>
          </p:cNvSpPr>
          <p:nvPr>
            <p:ph type="ftr" sz="quarter" idx="14"/>
          </p:nvPr>
        </p:nvSpPr>
        <p:spPr>
          <a:xfrm>
            <a:off x="1086925" y="6376243"/>
            <a:ext cx="8837500" cy="365125"/>
          </a:xfrm>
        </p:spPr>
        <p:txBody>
          <a:bodyPr/>
          <a:lstStyle/>
          <a:p>
            <a:endParaRPr lang="fi-FI"/>
          </a:p>
        </p:txBody>
      </p:sp>
      <p:sp>
        <p:nvSpPr>
          <p:cNvPr id="18"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Otsikko ja sisältö kuvalla">
    <p:spTree>
      <p:nvGrpSpPr>
        <p:cNvPr id="1" name=""/>
        <p:cNvGrpSpPr/>
        <p:nvPr/>
      </p:nvGrpSpPr>
      <p:grpSpPr>
        <a:xfrm>
          <a:off x="0" y="0"/>
          <a:ext cx="0" cy="0"/>
          <a:chOff x="0" y="0"/>
          <a:chExt cx="0" cy="0"/>
        </a:xfrm>
      </p:grpSpPr>
      <p:sp>
        <p:nvSpPr>
          <p:cNvPr id="11" name="Platshållare för bild 2"/>
          <p:cNvSpPr>
            <a:spLocks noGrp="1"/>
          </p:cNvSpPr>
          <p:nvPr>
            <p:ph type="pic" idx="1"/>
          </p:nvPr>
        </p:nvSpPr>
        <p:spPr>
          <a:xfrm>
            <a:off x="9732404" y="0"/>
            <a:ext cx="2448272"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0" name="Otsikko 6"/>
          <p:cNvSpPr>
            <a:spLocks noGrp="1"/>
          </p:cNvSpPr>
          <p:nvPr>
            <p:ph type="title" hasCustomPrompt="1"/>
          </p:nvPr>
        </p:nvSpPr>
        <p:spPr>
          <a:xfrm>
            <a:off x="1091446" y="1267841"/>
            <a:ext cx="8244916"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2" name="Tekstin paikkamerkki 16"/>
          <p:cNvSpPr>
            <a:spLocks noGrp="1"/>
          </p:cNvSpPr>
          <p:nvPr>
            <p:ph type="body" sz="quarter" idx="10"/>
          </p:nvPr>
        </p:nvSpPr>
        <p:spPr>
          <a:xfrm>
            <a:off x="1091445" y="2084238"/>
            <a:ext cx="8244916"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
        <p:nvSpPr>
          <p:cNvPr id="13" name="Platshållare för sidfot 4"/>
          <p:cNvSpPr>
            <a:spLocks noGrp="1"/>
          </p:cNvSpPr>
          <p:nvPr>
            <p:ph type="ftr" sz="quarter" idx="14"/>
          </p:nvPr>
        </p:nvSpPr>
        <p:spPr>
          <a:xfrm>
            <a:off x="1086925" y="6376243"/>
            <a:ext cx="8249436" cy="365125"/>
          </a:xfrm>
        </p:spPr>
        <p:txBody>
          <a:bodyPr/>
          <a:lstStyle/>
          <a:p>
            <a:endParaRPr lang="fi-FI"/>
          </a:p>
        </p:txBody>
      </p:sp>
      <p:sp>
        <p:nvSpPr>
          <p:cNvPr id="14"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4_Otsikko ja kuv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91444" y="4947046"/>
            <a:ext cx="8832980" cy="498178"/>
          </a:xfrm>
          <a:prstGeom prst="rect">
            <a:avLst/>
          </a:prstGeom>
        </p:spPr>
        <p:txBody>
          <a:bodyPr anchor="b"/>
          <a:lstStyle>
            <a:lvl1pPr algn="l">
              <a:defRPr sz="2200" b="0">
                <a:solidFill>
                  <a:schemeClr val="tx1"/>
                </a:solidFill>
              </a:defRPr>
            </a:lvl1pPr>
          </a:lstStyle>
          <a:p>
            <a:r>
              <a:rPr lang="fi-FI"/>
              <a:t>Muokkaa perustyyliä napsauttamalla</a:t>
            </a:r>
          </a:p>
        </p:txBody>
      </p:sp>
      <p:sp>
        <p:nvSpPr>
          <p:cNvPr id="3" name="Platshållare för bild 2"/>
          <p:cNvSpPr>
            <a:spLocks noGrp="1"/>
          </p:cNvSpPr>
          <p:nvPr>
            <p:ph type="pic" idx="1"/>
          </p:nvPr>
        </p:nvSpPr>
        <p:spPr>
          <a:xfrm>
            <a:off x="1091443" y="1268760"/>
            <a:ext cx="8832981" cy="3600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Platshållare för text 3"/>
          <p:cNvSpPr>
            <a:spLocks noGrp="1"/>
          </p:cNvSpPr>
          <p:nvPr>
            <p:ph type="body" sz="half" idx="2"/>
          </p:nvPr>
        </p:nvSpPr>
        <p:spPr>
          <a:xfrm>
            <a:off x="1091444" y="5511354"/>
            <a:ext cx="883298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Platshållare för sidfot 4"/>
          <p:cNvSpPr>
            <a:spLocks noGrp="1"/>
          </p:cNvSpPr>
          <p:nvPr>
            <p:ph type="ftr" sz="quarter" idx="14"/>
          </p:nvPr>
        </p:nvSpPr>
        <p:spPr>
          <a:xfrm>
            <a:off x="1086925" y="6376243"/>
            <a:ext cx="8837500" cy="365125"/>
          </a:xfrm>
        </p:spPr>
        <p:txBody>
          <a:bodyPr/>
          <a:lstStyle/>
          <a:p>
            <a:endParaRPr lang="fi-FI"/>
          </a:p>
        </p:txBody>
      </p:sp>
      <p:sp>
        <p:nvSpPr>
          <p:cNvPr id="10"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4_ kuv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335360" y="260648"/>
            <a:ext cx="11521280" cy="53285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Platshållare för text 3"/>
          <p:cNvSpPr>
            <a:spLocks noGrp="1"/>
          </p:cNvSpPr>
          <p:nvPr>
            <p:ph type="body" sz="half" idx="2"/>
          </p:nvPr>
        </p:nvSpPr>
        <p:spPr>
          <a:xfrm>
            <a:off x="335360" y="5661248"/>
            <a:ext cx="1152128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Platshållare för sidfot 4"/>
          <p:cNvSpPr>
            <a:spLocks noGrp="1"/>
          </p:cNvSpPr>
          <p:nvPr>
            <p:ph type="ftr" sz="quarter" idx="14"/>
          </p:nvPr>
        </p:nvSpPr>
        <p:spPr>
          <a:xfrm>
            <a:off x="1086925" y="6376243"/>
            <a:ext cx="8837500" cy="365125"/>
          </a:xfrm>
        </p:spPr>
        <p:txBody>
          <a:bodyPr/>
          <a:lstStyle/>
          <a:p>
            <a:endParaRPr lang="fi-FI"/>
          </a:p>
        </p:txBody>
      </p:sp>
      <p:sp>
        <p:nvSpPr>
          <p:cNvPr id="10"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 otsikko ja sisältölokero">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5360" y="1268760"/>
            <a:ext cx="11137237" cy="1143000"/>
          </a:xfrm>
          <a:prstGeom prst="rect">
            <a:avLst/>
          </a:prstGeom>
        </p:spPr>
        <p:txBody>
          <a:bodyPr/>
          <a:lstStyle>
            <a:lvl1pPr>
              <a:defRPr sz="3000">
                <a:solidFill>
                  <a:schemeClr val="tx1"/>
                </a:solidFill>
              </a:defRPr>
            </a:lvl1pPr>
          </a:lstStyle>
          <a:p>
            <a:r>
              <a:rPr lang="fi-FI" noProof="0"/>
              <a:t>Lisää otsikko</a:t>
            </a:r>
            <a:endParaRPr lang="fi-FI"/>
          </a:p>
        </p:txBody>
      </p:sp>
      <p:sp>
        <p:nvSpPr>
          <p:cNvPr id="3" name="Platshållare för innehåll 2"/>
          <p:cNvSpPr>
            <a:spLocks noGrp="1"/>
          </p:cNvSpPr>
          <p:nvPr>
            <p:ph idx="1"/>
          </p:nvPr>
        </p:nvSpPr>
        <p:spPr>
          <a:xfrm>
            <a:off x="335360" y="2564904"/>
            <a:ext cx="11164821" cy="3268960"/>
          </a:xfrm>
          <a:prstGeom prst="rect">
            <a:avLst/>
          </a:prstGeom>
        </p:spPr>
        <p:txBody>
          <a:bodyPr/>
          <a:lstStyle>
            <a:lvl1pPr>
              <a:buClr>
                <a:schemeClr val="tx2"/>
              </a:buClr>
              <a:defRPr sz="2200"/>
            </a:lvl1pPr>
            <a:lvl2pPr>
              <a:buClr>
                <a:schemeClr val="tx2"/>
              </a:buClr>
              <a:defRPr sz="2200"/>
            </a:lvl2pPr>
            <a:lvl3pPr>
              <a:buClr>
                <a:schemeClr val="tx2"/>
              </a:buClr>
              <a:defRPr sz="1800"/>
            </a:lvl3pPr>
            <a:lvl4pPr>
              <a:buClr>
                <a:schemeClr val="tx2"/>
              </a:buClr>
              <a:defRPr sz="1800"/>
            </a:lvl4pPr>
            <a:lvl5pPr>
              <a:buClr>
                <a:schemeClr val="accent6"/>
              </a:buClr>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Platshållare för sidfot 4"/>
          <p:cNvSpPr>
            <a:spLocks noGrp="1"/>
          </p:cNvSpPr>
          <p:nvPr>
            <p:ph type="ftr" sz="quarter" idx="14"/>
          </p:nvPr>
        </p:nvSpPr>
        <p:spPr>
          <a:xfrm>
            <a:off x="1086925" y="6376243"/>
            <a:ext cx="8837500" cy="365125"/>
          </a:xfrm>
        </p:spPr>
        <p:txBody>
          <a:bodyPr/>
          <a:lstStyle/>
          <a:p>
            <a:endParaRPr lang="fi-FI"/>
          </a:p>
        </p:txBody>
      </p:sp>
      <p:sp>
        <p:nvSpPr>
          <p:cNvPr id="9"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5_ Otsikko ja kaksi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5360" y="980728"/>
            <a:ext cx="11425269" cy="1008112"/>
          </a:xfrm>
          <a:prstGeom prst="rect">
            <a:avLst/>
          </a:prstGeom>
        </p:spPr>
        <p:txBody>
          <a:bodyPr/>
          <a:lstStyle>
            <a:lvl1pPr>
              <a:defRPr sz="3000">
                <a:solidFill>
                  <a:schemeClr val="tx1"/>
                </a:solidFill>
              </a:defRPr>
            </a:lvl1pPr>
          </a:lstStyle>
          <a:p>
            <a:r>
              <a:rPr lang="fi-FI" noProof="0"/>
              <a:t>Lisää otsikko</a:t>
            </a:r>
            <a:endParaRPr lang="fi-FI"/>
          </a:p>
        </p:txBody>
      </p:sp>
      <p:sp>
        <p:nvSpPr>
          <p:cNvPr id="3" name="Platshållare för innehåll 2"/>
          <p:cNvSpPr>
            <a:spLocks noGrp="1"/>
          </p:cNvSpPr>
          <p:nvPr>
            <p:ph sz="half" idx="1"/>
          </p:nvPr>
        </p:nvSpPr>
        <p:spPr>
          <a:xfrm>
            <a:off x="335360" y="1988841"/>
            <a:ext cx="5672832" cy="4320480"/>
          </a:xfrm>
          <a:prstGeom prst="rect">
            <a:avLst/>
          </a:prstGeom>
        </p:spPr>
        <p:txBody>
          <a:bodyPr/>
          <a:lstStyle>
            <a:lvl1pPr>
              <a:buClr>
                <a:schemeClr val="tx2"/>
              </a:buClr>
              <a:buFont typeface="Wingdings" pitchFamily="2" charset="2"/>
              <a:buChar char="§"/>
              <a:defRPr sz="2200"/>
            </a:lvl1pPr>
            <a:lvl2pPr>
              <a:buClr>
                <a:schemeClr val="tx2"/>
              </a:buClr>
              <a:defRPr sz="2200"/>
            </a:lvl2pPr>
            <a:lvl3pPr>
              <a:buClr>
                <a:schemeClr val="tx2"/>
              </a:buClr>
              <a:defRPr sz="1800"/>
            </a:lvl3pPr>
            <a:lvl4pPr>
              <a:buClr>
                <a:schemeClr val="tx2"/>
              </a:buCl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4" name="Platshållare för innehåll 3"/>
          <p:cNvSpPr>
            <a:spLocks noGrp="1"/>
          </p:cNvSpPr>
          <p:nvPr>
            <p:ph sz="half" idx="2"/>
          </p:nvPr>
        </p:nvSpPr>
        <p:spPr>
          <a:xfrm>
            <a:off x="6096000" y="1988841"/>
            <a:ext cx="5664629" cy="4320480"/>
          </a:xfrm>
          <a:prstGeom prst="rect">
            <a:avLst/>
          </a:prstGeom>
        </p:spPr>
        <p:txBody>
          <a:bodyPr/>
          <a:lstStyle>
            <a:lvl1pPr>
              <a:buClr>
                <a:schemeClr val="tx2"/>
              </a:buClr>
              <a:defRPr sz="2200"/>
            </a:lvl1pPr>
            <a:lvl2pPr>
              <a:buClr>
                <a:schemeClr val="tx2"/>
              </a:buClr>
              <a:defRPr sz="2200"/>
            </a:lvl2pPr>
            <a:lvl3pPr>
              <a:buClr>
                <a:schemeClr val="tx2"/>
              </a:buClr>
              <a:defRPr sz="18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9" name="Platshållare för sidfot 4"/>
          <p:cNvSpPr>
            <a:spLocks noGrp="1"/>
          </p:cNvSpPr>
          <p:nvPr>
            <p:ph type="ftr" sz="quarter" idx="14"/>
          </p:nvPr>
        </p:nvSpPr>
        <p:spPr>
          <a:xfrm>
            <a:off x="1086925" y="6376243"/>
            <a:ext cx="8837500" cy="365125"/>
          </a:xfrm>
        </p:spPr>
        <p:txBody>
          <a:bodyPr/>
          <a:lstStyle/>
          <a:p>
            <a:endParaRPr lang="fi-FI"/>
          </a:p>
        </p:txBody>
      </p:sp>
      <p:sp>
        <p:nvSpPr>
          <p:cNvPr id="10"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oitusdia_vihreä">
    <p:spTree>
      <p:nvGrpSpPr>
        <p:cNvPr id="1" name=""/>
        <p:cNvGrpSpPr/>
        <p:nvPr/>
      </p:nvGrpSpPr>
      <p:grpSpPr>
        <a:xfrm>
          <a:off x="0" y="0"/>
          <a:ext cx="0" cy="0"/>
          <a:chOff x="0" y="0"/>
          <a:chExt cx="0" cy="0"/>
        </a:xfrm>
      </p:grpSpPr>
      <p:sp>
        <p:nvSpPr>
          <p:cNvPr id="9" name="Rektangel 9"/>
          <p:cNvSpPr/>
          <p:nvPr/>
        </p:nvSpPr>
        <p:spPr>
          <a:xfrm>
            <a:off x="0" y="981075"/>
            <a:ext cx="12216680" cy="5876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4" name="Otsikko 6"/>
          <p:cNvSpPr>
            <a:spLocks noGrp="1"/>
          </p:cNvSpPr>
          <p:nvPr>
            <p:ph type="title" hasCustomPrompt="1"/>
          </p:nvPr>
        </p:nvSpPr>
        <p:spPr>
          <a:xfrm>
            <a:off x="1091444" y="2744924"/>
            <a:ext cx="6984777" cy="1656184"/>
          </a:xfrm>
          <a:prstGeom prst="rect">
            <a:avLst/>
          </a:prstGeom>
        </p:spPr>
        <p:txBody>
          <a:bodyPr/>
          <a:lstStyle>
            <a:lvl1pPr algn="ctr">
              <a:defRPr sz="3600" baseline="0">
                <a:solidFill>
                  <a:schemeClr val="bg1"/>
                </a:solidFill>
              </a:defRPr>
            </a:lvl1pPr>
          </a:lstStyle>
          <a:p>
            <a:r>
              <a:rPr lang="fi-FI" noProof="0"/>
              <a:t>Lisää otsikko</a:t>
            </a:r>
          </a:p>
        </p:txBody>
      </p:sp>
      <p:sp>
        <p:nvSpPr>
          <p:cNvPr id="15" name="Tekstin paikkamerkki 16"/>
          <p:cNvSpPr>
            <a:spLocks noGrp="1"/>
          </p:cNvSpPr>
          <p:nvPr>
            <p:ph type="body" sz="quarter" idx="10"/>
          </p:nvPr>
        </p:nvSpPr>
        <p:spPr>
          <a:xfrm>
            <a:off x="1091444" y="4581128"/>
            <a:ext cx="6984777"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a:t>Muokkaa tekstin perustyylejä napsauttamalla</a:t>
            </a:r>
          </a:p>
        </p:txBody>
      </p:sp>
      <p:sp>
        <p:nvSpPr>
          <p:cNvPr id="16" name="Platshållare för datum 3"/>
          <p:cNvSpPr>
            <a:spLocks noGrp="1"/>
          </p:cNvSpPr>
          <p:nvPr>
            <p:ph type="dt" sz="half" idx="13"/>
          </p:nvPr>
        </p:nvSpPr>
        <p:spPr>
          <a:xfrm>
            <a:off x="1091444" y="6417332"/>
            <a:ext cx="6984777" cy="360040"/>
          </a:xfrm>
        </p:spPr>
        <p:txBody>
          <a:bodyPr/>
          <a:lstStyle>
            <a:lvl1pPr algn="ctr">
              <a:defRPr>
                <a:solidFill>
                  <a:schemeClr val="bg1"/>
                </a:solidFill>
              </a:defRPr>
            </a:lvl1pPr>
          </a:lstStyle>
          <a:p>
            <a:fld id="{E3E4B43C-E405-4271-85DD-5BE3A0CD0BA5}" type="datetime1">
              <a:rPr lang="fi-FI" smtClean="0"/>
              <a:pPr/>
              <a:t>9.11.2016</a:t>
            </a:fld>
            <a:endParaRPr lang="fi-FI"/>
          </a:p>
        </p:txBody>
      </p:sp>
      <p:sp>
        <p:nvSpPr>
          <p:cNvPr id="17" name="Platshållare för sidfot 4"/>
          <p:cNvSpPr>
            <a:spLocks noGrp="1"/>
          </p:cNvSpPr>
          <p:nvPr>
            <p:ph type="ftr" sz="quarter" idx="14"/>
          </p:nvPr>
        </p:nvSpPr>
        <p:spPr>
          <a:xfrm>
            <a:off x="1091444" y="6021288"/>
            <a:ext cx="6984777" cy="360040"/>
          </a:xfrm>
        </p:spPr>
        <p:txBody>
          <a:bodyPr/>
          <a:lstStyle>
            <a:lvl1pPr algn="ctr">
              <a:defRPr>
                <a:solidFill>
                  <a:schemeClr val="bg1"/>
                </a:solidFill>
              </a:defRPr>
            </a:lvl1pPr>
          </a:lstStyle>
          <a:p>
            <a:endParaRPr lang="fi-FI"/>
          </a:p>
        </p:txBody>
      </p:sp>
      <p:pic>
        <p:nvPicPr>
          <p:cNvPr id="18" name="Kuva 17"/>
          <p:cNvPicPr>
            <a:picLocks noChangeAspect="1"/>
          </p:cNvPicPr>
          <p:nvPr/>
        </p:nvPicPr>
        <p:blipFill rotWithShape="1">
          <a:blip r:embed="rId2" cstate="print">
            <a:extLst>
              <a:ext uri="{28A0092B-C50C-407E-A947-70E740481C1C}">
                <a14:useLocalDpi xmlns:a14="http://schemas.microsoft.com/office/drawing/2010/main" val="0"/>
              </a:ext>
            </a:extLst>
          </a:blip>
          <a:srcRect r="38773"/>
          <a:stretch/>
        </p:blipFill>
        <p:spPr>
          <a:xfrm>
            <a:off x="9588388" y="1952836"/>
            <a:ext cx="2628292" cy="442849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5_ Otsikot ja kaksi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5360" y="1196752"/>
            <a:ext cx="11521280" cy="576064"/>
          </a:xfrm>
          <a:prstGeom prst="rect">
            <a:avLst/>
          </a:prstGeom>
        </p:spPr>
        <p:txBody>
          <a:bodyPr/>
          <a:lstStyle>
            <a:lvl1pPr>
              <a:defRPr sz="3000">
                <a:solidFill>
                  <a:schemeClr val="tx1"/>
                </a:solidFill>
              </a:defRPr>
            </a:lvl1pPr>
          </a:lstStyle>
          <a:p>
            <a:r>
              <a:rPr lang="fi-FI" noProof="0"/>
              <a:t>Lisää otsikko</a:t>
            </a:r>
            <a:endParaRPr lang="fi-FI"/>
          </a:p>
        </p:txBody>
      </p:sp>
      <p:sp>
        <p:nvSpPr>
          <p:cNvPr id="3" name="Platshållare för text 2"/>
          <p:cNvSpPr>
            <a:spLocks noGrp="1"/>
          </p:cNvSpPr>
          <p:nvPr>
            <p:ph type="body" idx="1"/>
          </p:nvPr>
        </p:nvSpPr>
        <p:spPr>
          <a:xfrm>
            <a:off x="335360" y="1988840"/>
            <a:ext cx="5664629" cy="72008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Platshållare för innehåll 3"/>
          <p:cNvSpPr>
            <a:spLocks noGrp="1"/>
          </p:cNvSpPr>
          <p:nvPr>
            <p:ph sz="half" idx="2"/>
          </p:nvPr>
        </p:nvSpPr>
        <p:spPr>
          <a:xfrm>
            <a:off x="335360" y="2894956"/>
            <a:ext cx="5664629" cy="3414365"/>
          </a:xfrm>
          <a:prstGeom prst="rect">
            <a:avLst/>
          </a:prstGeom>
        </p:spPr>
        <p:txBody>
          <a:bodyPr/>
          <a:lstStyle>
            <a:lvl1pPr>
              <a:buClr>
                <a:schemeClr val="tx2"/>
              </a:buClr>
              <a:defRPr sz="2200"/>
            </a:lvl1pPr>
            <a:lvl2pPr>
              <a:buClr>
                <a:schemeClr val="tx2"/>
              </a:buClr>
              <a:defRPr sz="2200"/>
            </a:lvl2pPr>
            <a:lvl3pPr>
              <a:buClr>
                <a:schemeClr val="tx2"/>
              </a:buClr>
              <a:defRPr sz="1800"/>
            </a:lvl3pPr>
            <a:lvl4pPr>
              <a:buClr>
                <a:schemeClr val="tx2"/>
              </a:buClr>
              <a:defRPr sz="1800"/>
            </a:lvl4pPr>
            <a:lvl5pPr>
              <a:buClr>
                <a:schemeClr val="accent6"/>
              </a:buCl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5" name="Platshållare för text 4"/>
          <p:cNvSpPr>
            <a:spLocks noGrp="1"/>
          </p:cNvSpPr>
          <p:nvPr>
            <p:ph type="body" sz="quarter" idx="3"/>
          </p:nvPr>
        </p:nvSpPr>
        <p:spPr>
          <a:xfrm>
            <a:off x="6192011" y="1988840"/>
            <a:ext cx="5664629" cy="71177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Platshållare för innehåll 5"/>
          <p:cNvSpPr>
            <a:spLocks noGrp="1"/>
          </p:cNvSpPr>
          <p:nvPr>
            <p:ph sz="quarter" idx="4"/>
          </p:nvPr>
        </p:nvSpPr>
        <p:spPr>
          <a:xfrm>
            <a:off x="6193368" y="2894956"/>
            <a:ext cx="5663273" cy="3414365"/>
          </a:xfrm>
          <a:prstGeom prst="rect">
            <a:avLst/>
          </a:prstGeom>
        </p:spPr>
        <p:txBody>
          <a:bodyPr/>
          <a:lstStyle>
            <a:lvl1pPr>
              <a:buClr>
                <a:schemeClr val="tx2"/>
              </a:buClr>
              <a:defRPr sz="2200"/>
            </a:lvl1pPr>
            <a:lvl2pPr>
              <a:buClr>
                <a:schemeClr val="tx2"/>
              </a:buClr>
              <a:defRPr sz="2200"/>
            </a:lvl2pPr>
            <a:lvl3pPr>
              <a:buClr>
                <a:schemeClr val="tx2"/>
              </a:buClr>
              <a:defRPr sz="1800"/>
            </a:lvl3pPr>
            <a:lvl4pPr>
              <a:buClr>
                <a:schemeClr val="tx2"/>
              </a:buClr>
              <a:defRPr sz="18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1" name="Platshållare för sidfot 4"/>
          <p:cNvSpPr>
            <a:spLocks noGrp="1"/>
          </p:cNvSpPr>
          <p:nvPr>
            <p:ph type="ftr" sz="quarter" idx="14"/>
          </p:nvPr>
        </p:nvSpPr>
        <p:spPr>
          <a:xfrm>
            <a:off x="1086925" y="6376243"/>
            <a:ext cx="8837500" cy="365125"/>
          </a:xfrm>
        </p:spPr>
        <p:txBody>
          <a:bodyPr/>
          <a:lstStyle/>
          <a:p>
            <a:endParaRPr lang="fi-FI"/>
          </a:p>
        </p:txBody>
      </p:sp>
      <p:sp>
        <p:nvSpPr>
          <p:cNvPr id="12"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5_ Otsikko ja kaksi erikokoista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5360" y="1268760"/>
            <a:ext cx="5376597" cy="792088"/>
          </a:xfrm>
          <a:prstGeom prst="rect">
            <a:avLst/>
          </a:prstGeom>
        </p:spPr>
        <p:txBody>
          <a:bodyPr anchor="b"/>
          <a:lstStyle>
            <a:lvl1pPr algn="l">
              <a:defRPr sz="2200" b="0">
                <a:solidFill>
                  <a:schemeClr val="tx1"/>
                </a:solidFill>
              </a:defRPr>
            </a:lvl1pPr>
          </a:lstStyle>
          <a:p>
            <a:r>
              <a:rPr lang="fi-FI" noProof="0"/>
              <a:t>Lisää otsikko</a:t>
            </a:r>
          </a:p>
        </p:txBody>
      </p:sp>
      <p:sp>
        <p:nvSpPr>
          <p:cNvPr id="3" name="Platshållare för innehåll 2"/>
          <p:cNvSpPr>
            <a:spLocks noGrp="1"/>
          </p:cNvSpPr>
          <p:nvPr>
            <p:ph idx="1"/>
          </p:nvPr>
        </p:nvSpPr>
        <p:spPr>
          <a:xfrm>
            <a:off x="6096000" y="404665"/>
            <a:ext cx="5760640" cy="5760640"/>
          </a:xfrm>
          <a:prstGeom prst="rect">
            <a:avLst/>
          </a:prstGeom>
        </p:spPr>
        <p:txBody>
          <a:bodyPr/>
          <a:lstStyle>
            <a:lvl1pPr>
              <a:buClr>
                <a:schemeClr val="tx2"/>
              </a:buClr>
              <a:defRPr sz="2200"/>
            </a:lvl1pPr>
            <a:lvl2pPr>
              <a:buClr>
                <a:schemeClr val="tx2"/>
              </a:buClr>
              <a:defRPr sz="2200"/>
            </a:lvl2pPr>
            <a:lvl3pPr>
              <a:buClr>
                <a:schemeClr val="tx2"/>
              </a:buClr>
              <a:defRPr sz="1800"/>
            </a:lvl3pPr>
            <a:lvl4pPr>
              <a:buClr>
                <a:schemeClr val="tx2"/>
              </a:buClr>
              <a:defRPr sz="18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4" name="Platshållare för text 3"/>
          <p:cNvSpPr>
            <a:spLocks noGrp="1"/>
          </p:cNvSpPr>
          <p:nvPr>
            <p:ph type="body" sz="half" idx="2"/>
          </p:nvPr>
        </p:nvSpPr>
        <p:spPr>
          <a:xfrm>
            <a:off x="335360" y="2204864"/>
            <a:ext cx="5376597" cy="3960440"/>
          </a:xfrm>
          <a:prstGeom prst="rect">
            <a:avLst/>
          </a:prstGeo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Platshållare för sidfot 4"/>
          <p:cNvSpPr>
            <a:spLocks noGrp="1"/>
          </p:cNvSpPr>
          <p:nvPr>
            <p:ph type="ftr" sz="quarter" idx="14"/>
          </p:nvPr>
        </p:nvSpPr>
        <p:spPr>
          <a:xfrm>
            <a:off x="1086925" y="6376243"/>
            <a:ext cx="8837500" cy="365125"/>
          </a:xfrm>
        </p:spPr>
        <p:txBody>
          <a:bodyPr/>
          <a:lstStyle/>
          <a:p>
            <a:endParaRPr lang="fi-FI"/>
          </a:p>
        </p:txBody>
      </p:sp>
      <p:sp>
        <p:nvSpPr>
          <p:cNvPr id="10"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6_Tyhjä">
    <p:spTree>
      <p:nvGrpSpPr>
        <p:cNvPr id="1" name=""/>
        <p:cNvGrpSpPr/>
        <p:nvPr/>
      </p:nvGrpSpPr>
      <p:grpSpPr>
        <a:xfrm>
          <a:off x="0" y="0"/>
          <a:ext cx="0" cy="0"/>
          <a:chOff x="0" y="0"/>
          <a:chExt cx="0" cy="0"/>
        </a:xfrm>
      </p:grpSpPr>
      <p:sp>
        <p:nvSpPr>
          <p:cNvPr id="6" name="Platshållare för sidfot 4"/>
          <p:cNvSpPr>
            <a:spLocks noGrp="1"/>
          </p:cNvSpPr>
          <p:nvPr>
            <p:ph type="ftr" sz="quarter" idx="14"/>
          </p:nvPr>
        </p:nvSpPr>
        <p:spPr>
          <a:xfrm>
            <a:off x="1086925" y="6376243"/>
            <a:ext cx="8837500" cy="365125"/>
          </a:xfrm>
        </p:spPr>
        <p:txBody>
          <a:bodyPr/>
          <a:lstStyle/>
          <a:p>
            <a:endParaRPr lang="fi-FI"/>
          </a:p>
        </p:txBody>
      </p:sp>
      <p:sp>
        <p:nvSpPr>
          <p:cNvPr id="7"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oitusdia_sininen">
    <p:spTree>
      <p:nvGrpSpPr>
        <p:cNvPr id="1" name=""/>
        <p:cNvGrpSpPr/>
        <p:nvPr/>
      </p:nvGrpSpPr>
      <p:grpSpPr>
        <a:xfrm>
          <a:off x="0" y="0"/>
          <a:ext cx="0" cy="0"/>
          <a:chOff x="0" y="0"/>
          <a:chExt cx="0" cy="0"/>
        </a:xfrm>
      </p:grpSpPr>
      <p:sp>
        <p:nvSpPr>
          <p:cNvPr id="10" name="Rektangel 9"/>
          <p:cNvSpPr/>
          <p:nvPr/>
        </p:nvSpPr>
        <p:spPr>
          <a:xfrm>
            <a:off x="0" y="1044463"/>
            <a:ext cx="12203324" cy="587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 name="Otsikko 6"/>
          <p:cNvSpPr>
            <a:spLocks noGrp="1"/>
          </p:cNvSpPr>
          <p:nvPr>
            <p:ph type="title" hasCustomPrompt="1"/>
          </p:nvPr>
        </p:nvSpPr>
        <p:spPr>
          <a:xfrm>
            <a:off x="1055440" y="2744924"/>
            <a:ext cx="7200800" cy="1656184"/>
          </a:xfrm>
          <a:prstGeom prst="rect">
            <a:avLst/>
          </a:prstGeom>
        </p:spPr>
        <p:txBody>
          <a:bodyPr/>
          <a:lstStyle>
            <a:lvl1pPr algn="ctr">
              <a:defRPr sz="3600" baseline="0">
                <a:solidFill>
                  <a:schemeClr val="bg1"/>
                </a:solidFill>
              </a:defRPr>
            </a:lvl1pPr>
          </a:lstStyle>
          <a:p>
            <a:r>
              <a:rPr lang="fi-FI" noProof="0"/>
              <a:t>Lisää otsikko</a:t>
            </a:r>
          </a:p>
        </p:txBody>
      </p:sp>
      <p:sp>
        <p:nvSpPr>
          <p:cNvPr id="7" name="Tekstin paikkamerkki 16"/>
          <p:cNvSpPr>
            <a:spLocks noGrp="1"/>
          </p:cNvSpPr>
          <p:nvPr>
            <p:ph type="body" sz="quarter" idx="10"/>
          </p:nvPr>
        </p:nvSpPr>
        <p:spPr>
          <a:xfrm>
            <a:off x="1055440" y="4581128"/>
            <a:ext cx="7200800"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a:t>Muokkaa tekstin perustyylejä napsauttamalla</a:t>
            </a:r>
          </a:p>
        </p:txBody>
      </p:sp>
      <p:sp>
        <p:nvSpPr>
          <p:cNvPr id="8" name="Platshållare för datum 3"/>
          <p:cNvSpPr>
            <a:spLocks noGrp="1"/>
          </p:cNvSpPr>
          <p:nvPr>
            <p:ph type="dt" sz="half" idx="13"/>
          </p:nvPr>
        </p:nvSpPr>
        <p:spPr>
          <a:xfrm>
            <a:off x="1055440" y="6417332"/>
            <a:ext cx="7200800" cy="360040"/>
          </a:xfrm>
        </p:spPr>
        <p:txBody>
          <a:bodyPr/>
          <a:lstStyle>
            <a:lvl1pPr algn="ctr">
              <a:defRPr>
                <a:solidFill>
                  <a:schemeClr val="bg1"/>
                </a:solidFill>
              </a:defRPr>
            </a:lvl1pPr>
          </a:lstStyle>
          <a:p>
            <a:fld id="{E3E4B43C-E405-4271-85DD-5BE3A0CD0BA5}" type="datetime1">
              <a:rPr lang="fi-FI" smtClean="0"/>
              <a:pPr/>
              <a:t>9.11.2016</a:t>
            </a:fld>
            <a:endParaRPr lang="fi-FI"/>
          </a:p>
        </p:txBody>
      </p:sp>
      <p:sp>
        <p:nvSpPr>
          <p:cNvPr id="9" name="Platshållare för sidfot 4"/>
          <p:cNvSpPr>
            <a:spLocks noGrp="1"/>
          </p:cNvSpPr>
          <p:nvPr>
            <p:ph type="ftr" sz="quarter" idx="14"/>
          </p:nvPr>
        </p:nvSpPr>
        <p:spPr>
          <a:xfrm>
            <a:off x="1055440" y="6057292"/>
            <a:ext cx="7200800" cy="360040"/>
          </a:xfrm>
        </p:spPr>
        <p:txBody>
          <a:bodyPr/>
          <a:lstStyle>
            <a:lvl1pPr algn="ctr">
              <a:defRPr>
                <a:solidFill>
                  <a:schemeClr val="bg1"/>
                </a:solidFill>
              </a:defRPr>
            </a:lvl1pPr>
          </a:lstStyle>
          <a:p>
            <a:endParaRPr lang="fi-FI"/>
          </a:p>
        </p:txBody>
      </p:sp>
      <p:pic>
        <p:nvPicPr>
          <p:cNvPr id="2" name="Kuva 1"/>
          <p:cNvPicPr>
            <a:picLocks noChangeAspect="1"/>
          </p:cNvPicPr>
          <p:nvPr/>
        </p:nvPicPr>
        <p:blipFill rotWithShape="1">
          <a:blip r:embed="rId2" cstate="print">
            <a:extLst>
              <a:ext uri="{28A0092B-C50C-407E-A947-70E740481C1C}">
                <a14:useLocalDpi xmlns:a14="http://schemas.microsoft.com/office/drawing/2010/main" val="0"/>
              </a:ext>
            </a:extLst>
          </a:blip>
          <a:srcRect r="38773"/>
          <a:stretch/>
        </p:blipFill>
        <p:spPr>
          <a:xfrm>
            <a:off x="9588388" y="1952836"/>
            <a:ext cx="2628292" cy="4428492"/>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oitusdia_vihreä">
    <p:spTree>
      <p:nvGrpSpPr>
        <p:cNvPr id="1" name=""/>
        <p:cNvGrpSpPr/>
        <p:nvPr/>
      </p:nvGrpSpPr>
      <p:grpSpPr>
        <a:xfrm>
          <a:off x="0" y="0"/>
          <a:ext cx="0" cy="0"/>
          <a:chOff x="0" y="0"/>
          <a:chExt cx="0" cy="0"/>
        </a:xfrm>
      </p:grpSpPr>
      <p:sp>
        <p:nvSpPr>
          <p:cNvPr id="9" name="Rektangel 9"/>
          <p:cNvSpPr/>
          <p:nvPr/>
        </p:nvSpPr>
        <p:spPr>
          <a:xfrm>
            <a:off x="0" y="981075"/>
            <a:ext cx="12216680" cy="5876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4" name="Otsikko 6"/>
          <p:cNvSpPr>
            <a:spLocks noGrp="1"/>
          </p:cNvSpPr>
          <p:nvPr>
            <p:ph type="title" hasCustomPrompt="1"/>
          </p:nvPr>
        </p:nvSpPr>
        <p:spPr>
          <a:xfrm>
            <a:off x="1091444" y="2744924"/>
            <a:ext cx="6984777" cy="1656184"/>
          </a:xfrm>
          <a:prstGeom prst="rect">
            <a:avLst/>
          </a:prstGeom>
        </p:spPr>
        <p:txBody>
          <a:bodyPr/>
          <a:lstStyle>
            <a:lvl1pPr algn="ctr">
              <a:defRPr sz="3600" baseline="0">
                <a:solidFill>
                  <a:schemeClr val="bg1"/>
                </a:solidFill>
              </a:defRPr>
            </a:lvl1pPr>
          </a:lstStyle>
          <a:p>
            <a:r>
              <a:rPr lang="fi-FI" noProof="0"/>
              <a:t>Lisää otsikko</a:t>
            </a:r>
          </a:p>
        </p:txBody>
      </p:sp>
      <p:sp>
        <p:nvSpPr>
          <p:cNvPr id="15" name="Tekstin paikkamerkki 16"/>
          <p:cNvSpPr>
            <a:spLocks noGrp="1"/>
          </p:cNvSpPr>
          <p:nvPr>
            <p:ph type="body" sz="quarter" idx="10"/>
          </p:nvPr>
        </p:nvSpPr>
        <p:spPr>
          <a:xfrm>
            <a:off x="1091444" y="4581128"/>
            <a:ext cx="6984777"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a:t>Muokkaa tekstin perustyylejä napsauttamalla</a:t>
            </a:r>
          </a:p>
        </p:txBody>
      </p:sp>
      <p:sp>
        <p:nvSpPr>
          <p:cNvPr id="16" name="Platshållare för datum 3"/>
          <p:cNvSpPr>
            <a:spLocks noGrp="1"/>
          </p:cNvSpPr>
          <p:nvPr>
            <p:ph type="dt" sz="half" idx="13"/>
          </p:nvPr>
        </p:nvSpPr>
        <p:spPr>
          <a:xfrm>
            <a:off x="1091444" y="6417332"/>
            <a:ext cx="6984777" cy="360040"/>
          </a:xfrm>
        </p:spPr>
        <p:txBody>
          <a:bodyPr/>
          <a:lstStyle>
            <a:lvl1pPr algn="ctr">
              <a:defRPr>
                <a:solidFill>
                  <a:schemeClr val="bg1"/>
                </a:solidFill>
              </a:defRPr>
            </a:lvl1pPr>
          </a:lstStyle>
          <a:p>
            <a:fld id="{E3E4B43C-E405-4271-85DD-5BE3A0CD0BA5}" type="datetime1">
              <a:rPr lang="fi-FI" smtClean="0"/>
              <a:pPr/>
              <a:t>9.11.2016</a:t>
            </a:fld>
            <a:endParaRPr lang="fi-FI"/>
          </a:p>
        </p:txBody>
      </p:sp>
      <p:sp>
        <p:nvSpPr>
          <p:cNvPr id="17" name="Platshållare för sidfot 4"/>
          <p:cNvSpPr>
            <a:spLocks noGrp="1"/>
          </p:cNvSpPr>
          <p:nvPr>
            <p:ph type="ftr" sz="quarter" idx="14"/>
          </p:nvPr>
        </p:nvSpPr>
        <p:spPr>
          <a:xfrm>
            <a:off x="1091444" y="6021288"/>
            <a:ext cx="6984777" cy="360040"/>
          </a:xfrm>
        </p:spPr>
        <p:txBody>
          <a:bodyPr/>
          <a:lstStyle>
            <a:lvl1pPr algn="ctr">
              <a:defRPr>
                <a:solidFill>
                  <a:schemeClr val="bg1"/>
                </a:solidFill>
              </a:defRPr>
            </a:lvl1pPr>
          </a:lstStyle>
          <a:p>
            <a:endParaRPr lang="fi-FI"/>
          </a:p>
        </p:txBody>
      </p:sp>
      <p:pic>
        <p:nvPicPr>
          <p:cNvPr id="18" name="Kuva 17"/>
          <p:cNvPicPr>
            <a:picLocks noChangeAspect="1"/>
          </p:cNvPicPr>
          <p:nvPr/>
        </p:nvPicPr>
        <p:blipFill rotWithShape="1">
          <a:blip r:embed="rId2" cstate="print">
            <a:extLst>
              <a:ext uri="{28A0092B-C50C-407E-A947-70E740481C1C}">
                <a14:useLocalDpi xmlns:a14="http://schemas.microsoft.com/office/drawing/2010/main" val="0"/>
              </a:ext>
            </a:extLst>
          </a:blip>
          <a:srcRect r="38773"/>
          <a:stretch/>
        </p:blipFill>
        <p:spPr>
          <a:xfrm>
            <a:off x="9588388" y="1952836"/>
            <a:ext cx="2628292" cy="4428492"/>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oitusdia_oranssi">
    <p:spTree>
      <p:nvGrpSpPr>
        <p:cNvPr id="1" name=""/>
        <p:cNvGrpSpPr/>
        <p:nvPr/>
      </p:nvGrpSpPr>
      <p:grpSpPr>
        <a:xfrm>
          <a:off x="0" y="0"/>
          <a:ext cx="0" cy="0"/>
          <a:chOff x="0" y="0"/>
          <a:chExt cx="0" cy="0"/>
        </a:xfrm>
      </p:grpSpPr>
      <p:sp>
        <p:nvSpPr>
          <p:cNvPr id="9" name="Rektangel 9"/>
          <p:cNvSpPr/>
          <p:nvPr/>
        </p:nvSpPr>
        <p:spPr>
          <a:xfrm>
            <a:off x="0" y="1044463"/>
            <a:ext cx="12216680" cy="5876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4" name="Otsikko 6"/>
          <p:cNvSpPr>
            <a:spLocks noGrp="1"/>
          </p:cNvSpPr>
          <p:nvPr>
            <p:ph type="title" hasCustomPrompt="1"/>
          </p:nvPr>
        </p:nvSpPr>
        <p:spPr>
          <a:xfrm>
            <a:off x="1055440" y="2744924"/>
            <a:ext cx="7164796" cy="1656184"/>
          </a:xfrm>
          <a:prstGeom prst="rect">
            <a:avLst/>
          </a:prstGeom>
        </p:spPr>
        <p:txBody>
          <a:bodyPr/>
          <a:lstStyle>
            <a:lvl1pPr algn="ctr">
              <a:defRPr sz="3600" baseline="0">
                <a:solidFill>
                  <a:schemeClr val="bg1"/>
                </a:solidFill>
              </a:defRPr>
            </a:lvl1pPr>
          </a:lstStyle>
          <a:p>
            <a:r>
              <a:rPr lang="fi-FI" noProof="0"/>
              <a:t>Lisää otsikko</a:t>
            </a:r>
          </a:p>
        </p:txBody>
      </p:sp>
      <p:sp>
        <p:nvSpPr>
          <p:cNvPr id="15" name="Tekstin paikkamerkki 16"/>
          <p:cNvSpPr>
            <a:spLocks noGrp="1"/>
          </p:cNvSpPr>
          <p:nvPr>
            <p:ph type="body" sz="quarter" idx="10"/>
          </p:nvPr>
        </p:nvSpPr>
        <p:spPr>
          <a:xfrm>
            <a:off x="1055440" y="4581128"/>
            <a:ext cx="7164796"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a:t>Muokkaa tekstin perustyylejä napsauttamalla</a:t>
            </a:r>
          </a:p>
        </p:txBody>
      </p:sp>
      <p:sp>
        <p:nvSpPr>
          <p:cNvPr id="16" name="Platshållare för datum 3"/>
          <p:cNvSpPr>
            <a:spLocks noGrp="1"/>
          </p:cNvSpPr>
          <p:nvPr>
            <p:ph type="dt" sz="half" idx="13"/>
          </p:nvPr>
        </p:nvSpPr>
        <p:spPr>
          <a:xfrm>
            <a:off x="1055440" y="6417332"/>
            <a:ext cx="7164795" cy="360040"/>
          </a:xfrm>
        </p:spPr>
        <p:txBody>
          <a:bodyPr/>
          <a:lstStyle>
            <a:lvl1pPr algn="ctr">
              <a:defRPr>
                <a:solidFill>
                  <a:schemeClr val="bg1"/>
                </a:solidFill>
              </a:defRPr>
            </a:lvl1pPr>
          </a:lstStyle>
          <a:p>
            <a:fld id="{E3E4B43C-E405-4271-85DD-5BE3A0CD0BA5}" type="datetime1">
              <a:rPr lang="fi-FI" smtClean="0"/>
              <a:pPr/>
              <a:t>9.11.2016</a:t>
            </a:fld>
            <a:endParaRPr lang="fi-FI"/>
          </a:p>
        </p:txBody>
      </p:sp>
      <p:sp>
        <p:nvSpPr>
          <p:cNvPr id="17" name="Platshållare för sidfot 4"/>
          <p:cNvSpPr>
            <a:spLocks noGrp="1"/>
          </p:cNvSpPr>
          <p:nvPr>
            <p:ph type="ftr" sz="quarter" idx="14"/>
          </p:nvPr>
        </p:nvSpPr>
        <p:spPr>
          <a:xfrm>
            <a:off x="1055440" y="6021288"/>
            <a:ext cx="7164796" cy="360040"/>
          </a:xfrm>
        </p:spPr>
        <p:txBody>
          <a:bodyPr/>
          <a:lstStyle>
            <a:lvl1pPr algn="ctr">
              <a:defRPr>
                <a:solidFill>
                  <a:schemeClr val="bg1"/>
                </a:solidFill>
              </a:defRPr>
            </a:lvl1pPr>
          </a:lstStyle>
          <a:p>
            <a:endParaRPr lang="fi-FI"/>
          </a:p>
        </p:txBody>
      </p:sp>
      <p:pic>
        <p:nvPicPr>
          <p:cNvPr id="18" name="Kuva 17"/>
          <p:cNvPicPr>
            <a:picLocks noChangeAspect="1"/>
          </p:cNvPicPr>
          <p:nvPr/>
        </p:nvPicPr>
        <p:blipFill rotWithShape="1">
          <a:blip r:embed="rId2" cstate="print">
            <a:extLst>
              <a:ext uri="{28A0092B-C50C-407E-A947-70E740481C1C}">
                <a14:useLocalDpi xmlns:a14="http://schemas.microsoft.com/office/drawing/2010/main" val="0"/>
              </a:ext>
            </a:extLst>
          </a:blip>
          <a:srcRect r="38773"/>
          <a:stretch/>
        </p:blipFill>
        <p:spPr>
          <a:xfrm>
            <a:off x="9588388" y="1952836"/>
            <a:ext cx="2628292" cy="442849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Otsikko ja sisältö">
    <p:spTree>
      <p:nvGrpSpPr>
        <p:cNvPr id="1" name=""/>
        <p:cNvGrpSpPr/>
        <p:nvPr/>
      </p:nvGrpSpPr>
      <p:grpSpPr>
        <a:xfrm>
          <a:off x="0" y="0"/>
          <a:ext cx="0" cy="0"/>
          <a:chOff x="0" y="0"/>
          <a:chExt cx="0" cy="0"/>
        </a:xfrm>
      </p:grpSpPr>
      <p:sp>
        <p:nvSpPr>
          <p:cNvPr id="9" name="Platshållare för sidfot 4"/>
          <p:cNvSpPr>
            <a:spLocks noGrp="1"/>
          </p:cNvSpPr>
          <p:nvPr>
            <p:ph type="ftr" sz="quarter" idx="14"/>
          </p:nvPr>
        </p:nvSpPr>
        <p:spPr>
          <a:xfrm>
            <a:off x="1091445" y="6376243"/>
            <a:ext cx="9325036" cy="365125"/>
          </a:xfrm>
        </p:spPr>
        <p:txBody>
          <a:bodyPr/>
          <a:lstStyle/>
          <a:p>
            <a:endParaRPr lang="fi-FI"/>
          </a:p>
        </p:txBody>
      </p:sp>
      <p:sp>
        <p:nvSpPr>
          <p:cNvPr id="8"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10" name="Otsikko 6"/>
          <p:cNvSpPr>
            <a:spLocks noGrp="1"/>
          </p:cNvSpPr>
          <p:nvPr>
            <p:ph type="title" hasCustomPrompt="1"/>
          </p:nvPr>
        </p:nvSpPr>
        <p:spPr>
          <a:xfrm>
            <a:off x="1091445" y="1278951"/>
            <a:ext cx="9325036" cy="642942"/>
          </a:xfrm>
          <a:prstGeom prst="rect">
            <a:avLst/>
          </a:prstGeom>
        </p:spPr>
        <p:txBody>
          <a:bodyPr/>
          <a:lstStyle>
            <a:lvl1pPr>
              <a:defRPr lang="fi-FI" sz="3000" dirty="0">
                <a:solidFill>
                  <a:schemeClr val="tx1"/>
                </a:solidFill>
              </a:defRPr>
            </a:lvl1pPr>
          </a:lstStyle>
          <a:p>
            <a:r>
              <a:rPr lang="fi-FI" noProof="0"/>
              <a:t>Lisää otsikko</a:t>
            </a:r>
            <a:endParaRPr lang="fi-FI"/>
          </a:p>
        </p:txBody>
      </p:sp>
      <p:sp>
        <p:nvSpPr>
          <p:cNvPr id="11" name="Tekstin paikkamerkki 16"/>
          <p:cNvSpPr>
            <a:spLocks noGrp="1"/>
          </p:cNvSpPr>
          <p:nvPr>
            <p:ph type="body" sz="quarter" idx="10"/>
          </p:nvPr>
        </p:nvSpPr>
        <p:spPr>
          <a:xfrm>
            <a:off x="1091444" y="2060848"/>
            <a:ext cx="9325037"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Otsikko ja sisältö hankelogoilla">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1091444" y="1268760"/>
            <a:ext cx="9330377" cy="642942"/>
          </a:xfrm>
          <a:prstGeom prst="rect">
            <a:avLst/>
          </a:prstGeom>
        </p:spPr>
        <p:txBody>
          <a:bodyPr/>
          <a:lstStyle>
            <a:lvl1pPr>
              <a:defRPr lang="fi-FI" sz="3000" dirty="0">
                <a:solidFill>
                  <a:schemeClr val="tx1"/>
                </a:solidFill>
              </a:defRPr>
            </a:lvl1pPr>
          </a:lstStyle>
          <a:p>
            <a:r>
              <a:rPr lang="fi-FI" noProof="0"/>
              <a:t>Lisää otsikko</a:t>
            </a:r>
            <a:endParaRPr lang="fi-FI"/>
          </a:p>
        </p:txBody>
      </p:sp>
      <p:sp>
        <p:nvSpPr>
          <p:cNvPr id="7" name="Tekstin paikkamerkki 16"/>
          <p:cNvSpPr>
            <a:spLocks noGrp="1"/>
          </p:cNvSpPr>
          <p:nvPr>
            <p:ph type="body" sz="quarter" idx="10"/>
          </p:nvPr>
        </p:nvSpPr>
        <p:spPr>
          <a:xfrm>
            <a:off x="1091444" y="2060848"/>
            <a:ext cx="9330377"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
        <p:nvSpPr>
          <p:cNvPr id="16" name="Platshållare för sidfot 4"/>
          <p:cNvSpPr>
            <a:spLocks noGrp="1"/>
          </p:cNvSpPr>
          <p:nvPr>
            <p:ph type="ftr" sz="quarter" idx="14"/>
          </p:nvPr>
        </p:nvSpPr>
        <p:spPr>
          <a:xfrm>
            <a:off x="1089268" y="6376243"/>
            <a:ext cx="9327212" cy="365125"/>
          </a:xfrm>
        </p:spPr>
        <p:txBody>
          <a:bodyPr/>
          <a:lstStyle/>
          <a:p>
            <a:endParaRPr lang="fi-FI"/>
          </a:p>
        </p:txBody>
      </p:sp>
      <p:sp>
        <p:nvSpPr>
          <p:cNvPr id="17"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pic>
        <p:nvPicPr>
          <p:cNvPr id="8" name="Kuva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668509" y="147396"/>
            <a:ext cx="853081" cy="882000"/>
          </a:xfrm>
          <a:prstGeom prst="rect">
            <a:avLst/>
          </a:prstGeom>
          <a:noFill/>
          <a:ln w="9525">
            <a:noFill/>
            <a:miter lim="800000"/>
            <a:headEnd/>
            <a:tailEnd/>
          </a:ln>
        </p:spPr>
      </p:pic>
      <p:pic>
        <p:nvPicPr>
          <p:cNvPr id="9" name="Kuva 8" descr="VipuvoimaaEU_2014_2020_rgb.png"/>
          <p:cNvPicPr>
            <a:picLocks noChangeAspect="1"/>
          </p:cNvPicPr>
          <p:nvPr/>
        </p:nvPicPr>
        <p:blipFill>
          <a:blip r:embed="rId3" cstate="print"/>
          <a:stretch>
            <a:fillRect/>
          </a:stretch>
        </p:blipFill>
        <p:spPr>
          <a:xfrm>
            <a:off x="9259136" y="188640"/>
            <a:ext cx="1049332" cy="742796"/>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Otsikko ja sisältö_ilman logoa">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1091444" y="587655"/>
            <a:ext cx="9330377"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7" name="Tekstin paikkamerkki 16"/>
          <p:cNvSpPr>
            <a:spLocks noGrp="1"/>
          </p:cNvSpPr>
          <p:nvPr>
            <p:ph type="body" sz="quarter" idx="10"/>
          </p:nvPr>
        </p:nvSpPr>
        <p:spPr>
          <a:xfrm>
            <a:off x="1091444" y="1547289"/>
            <a:ext cx="9330377" cy="4536504"/>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
        <p:nvSpPr>
          <p:cNvPr id="11" name="Platshållare för sidfot 4"/>
          <p:cNvSpPr>
            <a:spLocks noGrp="1"/>
          </p:cNvSpPr>
          <p:nvPr>
            <p:ph type="ftr" sz="quarter" idx="14"/>
          </p:nvPr>
        </p:nvSpPr>
        <p:spPr>
          <a:xfrm>
            <a:off x="1091444" y="6376243"/>
            <a:ext cx="9330377" cy="365125"/>
          </a:xfrm>
        </p:spPr>
        <p:txBody>
          <a:bodyPr/>
          <a:lstStyle/>
          <a:p>
            <a:endParaRPr lang="fi-FI"/>
          </a:p>
        </p:txBody>
      </p:sp>
      <p:sp>
        <p:nvSpPr>
          <p:cNvPr id="12"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otsikko ja sisältö_keskitetty">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91442" y="1989181"/>
            <a:ext cx="9289034" cy="1470025"/>
          </a:xfrm>
          <a:prstGeom prst="rect">
            <a:avLst/>
          </a:prstGeom>
        </p:spPr>
        <p:txBody>
          <a:bodyPr/>
          <a:lstStyle>
            <a:lvl1pPr algn="ctr">
              <a:defRPr sz="3000">
                <a:solidFill>
                  <a:schemeClr val="tx1"/>
                </a:solidFill>
              </a:defRPr>
            </a:lvl1pPr>
          </a:lstStyle>
          <a:p>
            <a:r>
              <a:rPr lang="fi-FI" noProof="0"/>
              <a:t>Lisää otsikko</a:t>
            </a:r>
            <a:endParaRPr lang="fi-FI"/>
          </a:p>
        </p:txBody>
      </p:sp>
      <p:sp>
        <p:nvSpPr>
          <p:cNvPr id="3" name="Underrubrik 2"/>
          <p:cNvSpPr>
            <a:spLocks noGrp="1"/>
          </p:cNvSpPr>
          <p:nvPr>
            <p:ph type="subTitle" idx="1" hasCustomPrompt="1"/>
          </p:nvPr>
        </p:nvSpPr>
        <p:spPr>
          <a:xfrm>
            <a:off x="1091444" y="3825044"/>
            <a:ext cx="9289034" cy="1752600"/>
          </a:xfrm>
          <a:prstGeom prst="rect">
            <a:avLst/>
          </a:prstGeom>
        </p:spPr>
        <p:txBody>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napsauttamalla</a:t>
            </a:r>
          </a:p>
        </p:txBody>
      </p:sp>
      <p:sp>
        <p:nvSpPr>
          <p:cNvPr id="8" name="Platshållare för sidfot 4"/>
          <p:cNvSpPr>
            <a:spLocks noGrp="1"/>
          </p:cNvSpPr>
          <p:nvPr>
            <p:ph type="ftr" sz="quarter" idx="14"/>
          </p:nvPr>
        </p:nvSpPr>
        <p:spPr>
          <a:xfrm>
            <a:off x="1091444" y="6376243"/>
            <a:ext cx="9289032" cy="365125"/>
          </a:xfrm>
        </p:spPr>
        <p:txBody>
          <a:bodyPr/>
          <a:lstStyle/>
          <a:p>
            <a:endParaRPr lang="fi-FI"/>
          </a:p>
        </p:txBody>
      </p:sp>
      <p:sp>
        <p:nvSpPr>
          <p:cNvPr id="9"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oitusdia_oranssi">
    <p:spTree>
      <p:nvGrpSpPr>
        <p:cNvPr id="1" name=""/>
        <p:cNvGrpSpPr/>
        <p:nvPr/>
      </p:nvGrpSpPr>
      <p:grpSpPr>
        <a:xfrm>
          <a:off x="0" y="0"/>
          <a:ext cx="0" cy="0"/>
          <a:chOff x="0" y="0"/>
          <a:chExt cx="0" cy="0"/>
        </a:xfrm>
      </p:grpSpPr>
      <p:sp>
        <p:nvSpPr>
          <p:cNvPr id="9" name="Rektangel 9"/>
          <p:cNvSpPr/>
          <p:nvPr/>
        </p:nvSpPr>
        <p:spPr>
          <a:xfrm>
            <a:off x="0" y="1044463"/>
            <a:ext cx="12216680" cy="5876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4" name="Otsikko 6"/>
          <p:cNvSpPr>
            <a:spLocks noGrp="1"/>
          </p:cNvSpPr>
          <p:nvPr>
            <p:ph type="title" hasCustomPrompt="1"/>
          </p:nvPr>
        </p:nvSpPr>
        <p:spPr>
          <a:xfrm>
            <a:off x="1055440" y="2744924"/>
            <a:ext cx="7164796" cy="1656184"/>
          </a:xfrm>
          <a:prstGeom prst="rect">
            <a:avLst/>
          </a:prstGeom>
        </p:spPr>
        <p:txBody>
          <a:bodyPr/>
          <a:lstStyle>
            <a:lvl1pPr algn="ctr">
              <a:defRPr sz="3600" baseline="0">
                <a:solidFill>
                  <a:schemeClr val="bg1"/>
                </a:solidFill>
              </a:defRPr>
            </a:lvl1pPr>
          </a:lstStyle>
          <a:p>
            <a:r>
              <a:rPr lang="fi-FI" noProof="0"/>
              <a:t>Lisää otsikko</a:t>
            </a:r>
          </a:p>
        </p:txBody>
      </p:sp>
      <p:sp>
        <p:nvSpPr>
          <p:cNvPr id="15" name="Tekstin paikkamerkki 16"/>
          <p:cNvSpPr>
            <a:spLocks noGrp="1"/>
          </p:cNvSpPr>
          <p:nvPr>
            <p:ph type="body" sz="quarter" idx="10"/>
          </p:nvPr>
        </p:nvSpPr>
        <p:spPr>
          <a:xfrm>
            <a:off x="1055440" y="4581128"/>
            <a:ext cx="7164796"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a:t>Muokkaa tekstin perustyylejä napsauttamalla</a:t>
            </a:r>
          </a:p>
        </p:txBody>
      </p:sp>
      <p:sp>
        <p:nvSpPr>
          <p:cNvPr id="16" name="Platshållare för datum 3"/>
          <p:cNvSpPr>
            <a:spLocks noGrp="1"/>
          </p:cNvSpPr>
          <p:nvPr>
            <p:ph type="dt" sz="half" idx="13"/>
          </p:nvPr>
        </p:nvSpPr>
        <p:spPr>
          <a:xfrm>
            <a:off x="1055440" y="6417332"/>
            <a:ext cx="7164795" cy="360040"/>
          </a:xfrm>
        </p:spPr>
        <p:txBody>
          <a:bodyPr/>
          <a:lstStyle>
            <a:lvl1pPr algn="ctr">
              <a:defRPr>
                <a:solidFill>
                  <a:schemeClr val="bg1"/>
                </a:solidFill>
              </a:defRPr>
            </a:lvl1pPr>
          </a:lstStyle>
          <a:p>
            <a:fld id="{E3E4B43C-E405-4271-85DD-5BE3A0CD0BA5}" type="datetime1">
              <a:rPr lang="fi-FI" smtClean="0"/>
              <a:pPr/>
              <a:t>9.11.2016</a:t>
            </a:fld>
            <a:endParaRPr lang="fi-FI"/>
          </a:p>
        </p:txBody>
      </p:sp>
      <p:sp>
        <p:nvSpPr>
          <p:cNvPr id="17" name="Platshållare för sidfot 4"/>
          <p:cNvSpPr>
            <a:spLocks noGrp="1"/>
          </p:cNvSpPr>
          <p:nvPr>
            <p:ph type="ftr" sz="quarter" idx="14"/>
          </p:nvPr>
        </p:nvSpPr>
        <p:spPr>
          <a:xfrm>
            <a:off x="1055440" y="6021288"/>
            <a:ext cx="7164796" cy="360040"/>
          </a:xfrm>
        </p:spPr>
        <p:txBody>
          <a:bodyPr/>
          <a:lstStyle>
            <a:lvl1pPr algn="ctr">
              <a:defRPr>
                <a:solidFill>
                  <a:schemeClr val="bg1"/>
                </a:solidFill>
              </a:defRPr>
            </a:lvl1pPr>
          </a:lstStyle>
          <a:p>
            <a:endParaRPr lang="fi-FI"/>
          </a:p>
        </p:txBody>
      </p:sp>
      <p:pic>
        <p:nvPicPr>
          <p:cNvPr id="18" name="Kuva 17"/>
          <p:cNvPicPr>
            <a:picLocks noChangeAspect="1"/>
          </p:cNvPicPr>
          <p:nvPr/>
        </p:nvPicPr>
        <p:blipFill rotWithShape="1">
          <a:blip r:embed="rId2" cstate="print">
            <a:extLst>
              <a:ext uri="{28A0092B-C50C-407E-A947-70E740481C1C}">
                <a14:useLocalDpi xmlns:a14="http://schemas.microsoft.com/office/drawing/2010/main" val="0"/>
              </a:ext>
            </a:extLst>
          </a:blip>
          <a:srcRect r="38773"/>
          <a:stretch/>
        </p:blipFill>
        <p:spPr>
          <a:xfrm>
            <a:off x="9588388" y="1952836"/>
            <a:ext cx="2628292" cy="442849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Vain iso otsikko">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91445" y="1268760"/>
            <a:ext cx="9325036" cy="4464496"/>
          </a:xfrm>
          <a:prstGeom prst="rect">
            <a:avLst/>
          </a:prstGeom>
        </p:spPr>
        <p:txBody>
          <a:bodyPr/>
          <a:lstStyle>
            <a:lvl1pPr>
              <a:defRPr>
                <a:solidFill>
                  <a:schemeClr val="tx1"/>
                </a:solidFill>
              </a:defRPr>
            </a:lvl1pPr>
          </a:lstStyle>
          <a:p>
            <a:r>
              <a:rPr lang="fi-FI"/>
              <a:t>Muokkaa perustyyliä napsauttamalla</a:t>
            </a:r>
          </a:p>
        </p:txBody>
      </p:sp>
      <p:sp>
        <p:nvSpPr>
          <p:cNvPr id="6" name="Platshållare för sidfot 4"/>
          <p:cNvSpPr>
            <a:spLocks noGrp="1"/>
          </p:cNvSpPr>
          <p:nvPr>
            <p:ph type="ftr" sz="quarter" idx="14"/>
          </p:nvPr>
        </p:nvSpPr>
        <p:spPr>
          <a:xfrm>
            <a:off x="1086925" y="6376243"/>
            <a:ext cx="8477249" cy="365125"/>
          </a:xfrm>
        </p:spPr>
        <p:txBody>
          <a:bodyPr/>
          <a:lstStyle/>
          <a:p>
            <a:endParaRPr lang="fi-FI"/>
          </a:p>
        </p:txBody>
      </p:sp>
      <p:sp>
        <p:nvSpPr>
          <p:cNvPr id="8"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Otsikko ja sisältö elementillä_sininen">
    <p:spTree>
      <p:nvGrpSpPr>
        <p:cNvPr id="1" name=""/>
        <p:cNvGrpSpPr/>
        <p:nvPr/>
      </p:nvGrpSpPr>
      <p:grpSpPr>
        <a:xfrm>
          <a:off x="0" y="0"/>
          <a:ext cx="0" cy="0"/>
          <a:chOff x="0" y="0"/>
          <a:chExt cx="0" cy="0"/>
        </a:xfrm>
      </p:grpSpPr>
      <p:sp>
        <p:nvSpPr>
          <p:cNvPr id="11" name="Rektangel 10"/>
          <p:cNvSpPr/>
          <p:nvPr/>
        </p:nvSpPr>
        <p:spPr>
          <a:xfrm>
            <a:off x="10956540" y="0"/>
            <a:ext cx="12354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8" name="Tekstin paikkamerkki 16"/>
          <p:cNvSpPr>
            <a:spLocks noGrp="1"/>
          </p:cNvSpPr>
          <p:nvPr>
            <p:ph type="body" sz="quarter" idx="10"/>
          </p:nvPr>
        </p:nvSpPr>
        <p:spPr>
          <a:xfrm>
            <a:off x="1091444" y="2084238"/>
            <a:ext cx="8832981"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pic>
        <p:nvPicPr>
          <p:cNvPr id="10" name="Kuva 9"/>
          <p:cNvPicPr>
            <a:picLocks noChangeAspect="1"/>
          </p:cNvPicPr>
          <p:nvPr/>
        </p:nvPicPr>
        <p:blipFill rotWithShape="1">
          <a:blip r:embed="rId2" cstate="print">
            <a:extLst>
              <a:ext uri="{28A0092B-C50C-407E-A947-70E740481C1C}">
                <a14:useLocalDpi xmlns:a14="http://schemas.microsoft.com/office/drawing/2010/main" val="0"/>
              </a:ext>
            </a:extLst>
          </a:blip>
          <a:srcRect l="32813" t="964" r="33343" b="-964"/>
          <a:stretch/>
        </p:blipFill>
        <p:spPr>
          <a:xfrm>
            <a:off x="10956540" y="2960948"/>
            <a:ext cx="1225485" cy="3735478"/>
          </a:xfrm>
          <a:prstGeom prst="rect">
            <a:avLst/>
          </a:prstGeom>
        </p:spPr>
      </p:pic>
      <p:sp>
        <p:nvSpPr>
          <p:cNvPr id="14" name="Platshållare för sidfot 4"/>
          <p:cNvSpPr>
            <a:spLocks noGrp="1"/>
          </p:cNvSpPr>
          <p:nvPr>
            <p:ph type="ftr" sz="quarter" idx="14"/>
          </p:nvPr>
        </p:nvSpPr>
        <p:spPr>
          <a:xfrm>
            <a:off x="1086925" y="6376243"/>
            <a:ext cx="8837500" cy="365125"/>
          </a:xfrm>
        </p:spPr>
        <p:txBody>
          <a:bodyPr/>
          <a:lstStyle/>
          <a:p>
            <a:endParaRPr lang="fi-FI"/>
          </a:p>
        </p:txBody>
      </p:sp>
      <p:sp>
        <p:nvSpPr>
          <p:cNvPr id="15"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Otsikko ja sisältö elementillä_vihreä">
    <p:spTree>
      <p:nvGrpSpPr>
        <p:cNvPr id="1" name=""/>
        <p:cNvGrpSpPr/>
        <p:nvPr/>
      </p:nvGrpSpPr>
      <p:grpSpPr>
        <a:xfrm>
          <a:off x="0" y="0"/>
          <a:ext cx="0" cy="0"/>
          <a:chOff x="0" y="0"/>
          <a:chExt cx="0" cy="0"/>
        </a:xfrm>
      </p:grpSpPr>
      <p:sp>
        <p:nvSpPr>
          <p:cNvPr id="11" name="Rektangel 10"/>
          <p:cNvSpPr/>
          <p:nvPr/>
        </p:nvSpPr>
        <p:spPr>
          <a:xfrm>
            <a:off x="10956540" y="0"/>
            <a:ext cx="12354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0" name="Kuva 9"/>
          <p:cNvPicPr>
            <a:picLocks noChangeAspect="1"/>
          </p:cNvPicPr>
          <p:nvPr/>
        </p:nvPicPr>
        <p:blipFill rotWithShape="1">
          <a:blip r:embed="rId2" cstate="print">
            <a:extLst>
              <a:ext uri="{28A0092B-C50C-407E-A947-70E740481C1C}">
                <a14:useLocalDpi xmlns:a14="http://schemas.microsoft.com/office/drawing/2010/main" val="0"/>
              </a:ext>
            </a:extLst>
          </a:blip>
          <a:srcRect l="32813" t="964" r="33343" b="-964"/>
          <a:stretch/>
        </p:blipFill>
        <p:spPr>
          <a:xfrm>
            <a:off x="10956540" y="2960948"/>
            <a:ext cx="1225485" cy="3735478"/>
          </a:xfrm>
          <a:prstGeom prst="rect">
            <a:avLst/>
          </a:prstGeom>
        </p:spPr>
      </p:pic>
      <p:sp>
        <p:nvSpPr>
          <p:cNvPr id="14"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5" name="Tekstin paikkamerkki 16"/>
          <p:cNvSpPr>
            <a:spLocks noGrp="1"/>
          </p:cNvSpPr>
          <p:nvPr>
            <p:ph type="body" sz="quarter" idx="10"/>
          </p:nvPr>
        </p:nvSpPr>
        <p:spPr>
          <a:xfrm>
            <a:off x="1091444" y="2084238"/>
            <a:ext cx="8832981"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
        <p:nvSpPr>
          <p:cNvPr id="16" name="Platshållare för sidfot 4"/>
          <p:cNvSpPr>
            <a:spLocks noGrp="1"/>
          </p:cNvSpPr>
          <p:nvPr>
            <p:ph type="ftr" sz="quarter" idx="14"/>
          </p:nvPr>
        </p:nvSpPr>
        <p:spPr>
          <a:xfrm>
            <a:off x="1086925" y="6376243"/>
            <a:ext cx="8837500" cy="365125"/>
          </a:xfrm>
        </p:spPr>
        <p:txBody>
          <a:bodyPr/>
          <a:lstStyle/>
          <a:p>
            <a:endParaRPr lang="fi-FI"/>
          </a:p>
        </p:txBody>
      </p:sp>
      <p:sp>
        <p:nvSpPr>
          <p:cNvPr id="17"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Otsikko ja sisältö elementillä_oranssi">
    <p:spTree>
      <p:nvGrpSpPr>
        <p:cNvPr id="1" name=""/>
        <p:cNvGrpSpPr/>
        <p:nvPr/>
      </p:nvGrpSpPr>
      <p:grpSpPr>
        <a:xfrm>
          <a:off x="0" y="0"/>
          <a:ext cx="0" cy="0"/>
          <a:chOff x="0" y="0"/>
          <a:chExt cx="0" cy="0"/>
        </a:xfrm>
      </p:grpSpPr>
      <p:sp>
        <p:nvSpPr>
          <p:cNvPr id="11" name="Rektangel 10"/>
          <p:cNvSpPr/>
          <p:nvPr/>
        </p:nvSpPr>
        <p:spPr>
          <a:xfrm>
            <a:off x="10956540" y="0"/>
            <a:ext cx="12354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0" name="Kuva 9"/>
          <p:cNvPicPr>
            <a:picLocks noChangeAspect="1"/>
          </p:cNvPicPr>
          <p:nvPr/>
        </p:nvPicPr>
        <p:blipFill rotWithShape="1">
          <a:blip r:embed="rId2" cstate="print">
            <a:extLst>
              <a:ext uri="{28A0092B-C50C-407E-A947-70E740481C1C}">
                <a14:useLocalDpi xmlns:a14="http://schemas.microsoft.com/office/drawing/2010/main" val="0"/>
              </a:ext>
            </a:extLst>
          </a:blip>
          <a:srcRect l="32813" t="964" r="33343" b="-964"/>
          <a:stretch/>
        </p:blipFill>
        <p:spPr>
          <a:xfrm>
            <a:off x="10956540" y="2960948"/>
            <a:ext cx="1225485" cy="3735478"/>
          </a:xfrm>
          <a:prstGeom prst="rect">
            <a:avLst/>
          </a:prstGeom>
        </p:spPr>
      </p:pic>
      <p:sp>
        <p:nvSpPr>
          <p:cNvPr id="13"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4" name="Tekstin paikkamerkki 16"/>
          <p:cNvSpPr>
            <a:spLocks noGrp="1"/>
          </p:cNvSpPr>
          <p:nvPr>
            <p:ph type="body" sz="quarter" idx="10"/>
          </p:nvPr>
        </p:nvSpPr>
        <p:spPr>
          <a:xfrm>
            <a:off x="1091444" y="2084238"/>
            <a:ext cx="8832981"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
        <p:nvSpPr>
          <p:cNvPr id="15" name="Platshållare för sidfot 4"/>
          <p:cNvSpPr>
            <a:spLocks noGrp="1"/>
          </p:cNvSpPr>
          <p:nvPr>
            <p:ph type="ftr" sz="quarter" idx="14"/>
          </p:nvPr>
        </p:nvSpPr>
        <p:spPr>
          <a:xfrm>
            <a:off x="1086925" y="6376243"/>
            <a:ext cx="8837500" cy="365125"/>
          </a:xfrm>
        </p:spPr>
        <p:txBody>
          <a:bodyPr/>
          <a:lstStyle/>
          <a:p>
            <a:endParaRPr lang="fi-FI"/>
          </a:p>
        </p:txBody>
      </p:sp>
      <p:sp>
        <p:nvSpPr>
          <p:cNvPr id="16"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Otsikko ja sisältö elementillä_sininen">
    <p:spTree>
      <p:nvGrpSpPr>
        <p:cNvPr id="1" name=""/>
        <p:cNvGrpSpPr/>
        <p:nvPr/>
      </p:nvGrpSpPr>
      <p:grpSpPr>
        <a:xfrm>
          <a:off x="0" y="0"/>
          <a:ext cx="0" cy="0"/>
          <a:chOff x="0" y="0"/>
          <a:chExt cx="0" cy="0"/>
        </a:xfrm>
      </p:grpSpPr>
      <p:pic>
        <p:nvPicPr>
          <p:cNvPr id="3" name="Kuva 2"/>
          <p:cNvPicPr>
            <a:picLocks noChangeAspect="1"/>
          </p:cNvPicPr>
          <p:nvPr/>
        </p:nvPicPr>
        <p:blipFill rotWithShape="1">
          <a:blip r:embed="rId2" cstate="print">
            <a:extLst>
              <a:ext uri="{28A0092B-C50C-407E-A947-70E740481C1C}">
                <a14:useLocalDpi xmlns:a14="http://schemas.microsoft.com/office/drawing/2010/main" val="0"/>
              </a:ext>
            </a:extLst>
          </a:blip>
          <a:srcRect r="38930"/>
          <a:stretch/>
        </p:blipFill>
        <p:spPr>
          <a:xfrm>
            <a:off x="10572346" y="3983580"/>
            <a:ext cx="1619654" cy="2736000"/>
          </a:xfrm>
          <a:prstGeom prst="rect">
            <a:avLst/>
          </a:prstGeom>
        </p:spPr>
      </p:pic>
      <p:sp>
        <p:nvSpPr>
          <p:cNvPr id="10"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2" name="Tekstin paikkamerkki 16"/>
          <p:cNvSpPr>
            <a:spLocks noGrp="1"/>
          </p:cNvSpPr>
          <p:nvPr>
            <p:ph type="body" sz="quarter" idx="10"/>
          </p:nvPr>
        </p:nvSpPr>
        <p:spPr>
          <a:xfrm>
            <a:off x="1091444" y="2084238"/>
            <a:ext cx="8832981"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
        <p:nvSpPr>
          <p:cNvPr id="13" name="Platshållare för sidfot 4"/>
          <p:cNvSpPr>
            <a:spLocks noGrp="1"/>
          </p:cNvSpPr>
          <p:nvPr>
            <p:ph type="ftr" sz="quarter" idx="14"/>
          </p:nvPr>
        </p:nvSpPr>
        <p:spPr>
          <a:xfrm>
            <a:off x="1086925" y="6376243"/>
            <a:ext cx="8837500" cy="365125"/>
          </a:xfrm>
        </p:spPr>
        <p:txBody>
          <a:bodyPr/>
          <a:lstStyle/>
          <a:p>
            <a:endParaRPr lang="fi-FI"/>
          </a:p>
        </p:txBody>
      </p:sp>
      <p:sp>
        <p:nvSpPr>
          <p:cNvPr id="14"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Otsikko ja sisältö elementillä_vihreä">
    <p:spTree>
      <p:nvGrpSpPr>
        <p:cNvPr id="1" name=""/>
        <p:cNvGrpSpPr/>
        <p:nvPr/>
      </p:nvGrpSpPr>
      <p:grpSpPr>
        <a:xfrm>
          <a:off x="0" y="0"/>
          <a:ext cx="0" cy="0"/>
          <a:chOff x="0" y="0"/>
          <a:chExt cx="0" cy="0"/>
        </a:xfrm>
      </p:grpSpPr>
      <p:pic>
        <p:nvPicPr>
          <p:cNvPr id="2" name="Kuva 1"/>
          <p:cNvPicPr>
            <a:picLocks noChangeAspect="1"/>
          </p:cNvPicPr>
          <p:nvPr/>
        </p:nvPicPr>
        <p:blipFill rotWithShape="1">
          <a:blip r:embed="rId2" cstate="print">
            <a:extLst>
              <a:ext uri="{28A0092B-C50C-407E-A947-70E740481C1C}">
                <a14:useLocalDpi xmlns:a14="http://schemas.microsoft.com/office/drawing/2010/main" val="0"/>
              </a:ext>
            </a:extLst>
          </a:blip>
          <a:srcRect r="38930"/>
          <a:stretch/>
        </p:blipFill>
        <p:spPr>
          <a:xfrm>
            <a:off x="10572346" y="4005368"/>
            <a:ext cx="1619654" cy="2736000"/>
          </a:xfrm>
          <a:prstGeom prst="rect">
            <a:avLst/>
          </a:prstGeom>
        </p:spPr>
      </p:pic>
      <p:sp>
        <p:nvSpPr>
          <p:cNvPr id="16"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7" name="Tekstin paikkamerkki 16"/>
          <p:cNvSpPr>
            <a:spLocks noGrp="1"/>
          </p:cNvSpPr>
          <p:nvPr>
            <p:ph type="body" sz="quarter" idx="10"/>
          </p:nvPr>
        </p:nvSpPr>
        <p:spPr>
          <a:xfrm>
            <a:off x="1091444" y="2084238"/>
            <a:ext cx="8832981"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
        <p:nvSpPr>
          <p:cNvPr id="18" name="Platshållare för sidfot 4"/>
          <p:cNvSpPr>
            <a:spLocks noGrp="1"/>
          </p:cNvSpPr>
          <p:nvPr>
            <p:ph type="ftr" sz="quarter" idx="14"/>
          </p:nvPr>
        </p:nvSpPr>
        <p:spPr>
          <a:xfrm>
            <a:off x="1086925" y="6376243"/>
            <a:ext cx="8837500" cy="365125"/>
          </a:xfrm>
        </p:spPr>
        <p:txBody>
          <a:bodyPr/>
          <a:lstStyle/>
          <a:p>
            <a:endParaRPr lang="fi-FI"/>
          </a:p>
        </p:txBody>
      </p:sp>
      <p:sp>
        <p:nvSpPr>
          <p:cNvPr id="19"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Otsikko ja sisältö elementillä_oranssi">
    <p:spTree>
      <p:nvGrpSpPr>
        <p:cNvPr id="1" name=""/>
        <p:cNvGrpSpPr/>
        <p:nvPr/>
      </p:nvGrpSpPr>
      <p:grpSpPr>
        <a:xfrm>
          <a:off x="0" y="0"/>
          <a:ext cx="0" cy="0"/>
          <a:chOff x="0" y="0"/>
          <a:chExt cx="0" cy="0"/>
        </a:xfrm>
      </p:grpSpPr>
      <p:pic>
        <p:nvPicPr>
          <p:cNvPr id="2" name="Kuva 1"/>
          <p:cNvPicPr>
            <a:picLocks noChangeAspect="1"/>
          </p:cNvPicPr>
          <p:nvPr/>
        </p:nvPicPr>
        <p:blipFill rotWithShape="1">
          <a:blip r:embed="rId2" cstate="print">
            <a:extLst>
              <a:ext uri="{28A0092B-C50C-407E-A947-70E740481C1C}">
                <a14:useLocalDpi xmlns:a14="http://schemas.microsoft.com/office/drawing/2010/main" val="0"/>
              </a:ext>
            </a:extLst>
          </a:blip>
          <a:srcRect l="-1" r="38275"/>
          <a:stretch/>
        </p:blipFill>
        <p:spPr>
          <a:xfrm>
            <a:off x="10560496" y="3981979"/>
            <a:ext cx="1637015" cy="2736000"/>
          </a:xfrm>
          <a:prstGeom prst="rect">
            <a:avLst/>
          </a:prstGeom>
        </p:spPr>
      </p:pic>
      <p:sp>
        <p:nvSpPr>
          <p:cNvPr id="15"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6" name="Tekstin paikkamerkki 16"/>
          <p:cNvSpPr>
            <a:spLocks noGrp="1"/>
          </p:cNvSpPr>
          <p:nvPr>
            <p:ph type="body" sz="quarter" idx="10"/>
          </p:nvPr>
        </p:nvSpPr>
        <p:spPr>
          <a:xfrm>
            <a:off x="1091444" y="2084238"/>
            <a:ext cx="8832981"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
        <p:nvSpPr>
          <p:cNvPr id="17" name="Platshållare för sidfot 4"/>
          <p:cNvSpPr>
            <a:spLocks noGrp="1"/>
          </p:cNvSpPr>
          <p:nvPr>
            <p:ph type="ftr" sz="quarter" idx="14"/>
          </p:nvPr>
        </p:nvSpPr>
        <p:spPr>
          <a:xfrm>
            <a:off x="1086925" y="6376243"/>
            <a:ext cx="8837500" cy="365125"/>
          </a:xfrm>
        </p:spPr>
        <p:txBody>
          <a:bodyPr/>
          <a:lstStyle/>
          <a:p>
            <a:endParaRPr lang="fi-FI"/>
          </a:p>
        </p:txBody>
      </p:sp>
      <p:sp>
        <p:nvSpPr>
          <p:cNvPr id="18"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_Otsikko ja sisältö kuvalla">
    <p:spTree>
      <p:nvGrpSpPr>
        <p:cNvPr id="1" name=""/>
        <p:cNvGrpSpPr/>
        <p:nvPr/>
      </p:nvGrpSpPr>
      <p:grpSpPr>
        <a:xfrm>
          <a:off x="0" y="0"/>
          <a:ext cx="0" cy="0"/>
          <a:chOff x="0" y="0"/>
          <a:chExt cx="0" cy="0"/>
        </a:xfrm>
      </p:grpSpPr>
      <p:sp>
        <p:nvSpPr>
          <p:cNvPr id="11" name="Platshållare för bild 2"/>
          <p:cNvSpPr>
            <a:spLocks noGrp="1"/>
          </p:cNvSpPr>
          <p:nvPr>
            <p:ph type="pic" idx="1"/>
          </p:nvPr>
        </p:nvSpPr>
        <p:spPr>
          <a:xfrm>
            <a:off x="9732404" y="0"/>
            <a:ext cx="2448272"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10" name="Otsikko 6"/>
          <p:cNvSpPr>
            <a:spLocks noGrp="1"/>
          </p:cNvSpPr>
          <p:nvPr>
            <p:ph type="title" hasCustomPrompt="1"/>
          </p:nvPr>
        </p:nvSpPr>
        <p:spPr>
          <a:xfrm>
            <a:off x="1091446" y="1267841"/>
            <a:ext cx="8244916"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12" name="Tekstin paikkamerkki 16"/>
          <p:cNvSpPr>
            <a:spLocks noGrp="1"/>
          </p:cNvSpPr>
          <p:nvPr>
            <p:ph type="body" sz="quarter" idx="10"/>
          </p:nvPr>
        </p:nvSpPr>
        <p:spPr>
          <a:xfrm>
            <a:off x="1091445" y="2084238"/>
            <a:ext cx="8244916"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
        <p:nvSpPr>
          <p:cNvPr id="13" name="Platshållare för sidfot 4"/>
          <p:cNvSpPr>
            <a:spLocks noGrp="1"/>
          </p:cNvSpPr>
          <p:nvPr>
            <p:ph type="ftr" sz="quarter" idx="14"/>
          </p:nvPr>
        </p:nvSpPr>
        <p:spPr>
          <a:xfrm>
            <a:off x="1086925" y="6376243"/>
            <a:ext cx="8249436" cy="365125"/>
          </a:xfrm>
        </p:spPr>
        <p:txBody>
          <a:bodyPr/>
          <a:lstStyle/>
          <a:p>
            <a:endParaRPr lang="fi-FI"/>
          </a:p>
        </p:txBody>
      </p:sp>
      <p:sp>
        <p:nvSpPr>
          <p:cNvPr id="14"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4_Otsikko ja kuv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91444" y="4947046"/>
            <a:ext cx="8832980" cy="498178"/>
          </a:xfrm>
          <a:prstGeom prst="rect">
            <a:avLst/>
          </a:prstGeom>
        </p:spPr>
        <p:txBody>
          <a:bodyPr anchor="b"/>
          <a:lstStyle>
            <a:lvl1pPr algn="l">
              <a:defRPr sz="2200" b="0">
                <a:solidFill>
                  <a:schemeClr val="tx1"/>
                </a:solidFill>
              </a:defRPr>
            </a:lvl1pPr>
          </a:lstStyle>
          <a:p>
            <a:r>
              <a:rPr lang="fi-FI"/>
              <a:t>Muokkaa perustyyliä napsauttamalla</a:t>
            </a:r>
          </a:p>
        </p:txBody>
      </p:sp>
      <p:sp>
        <p:nvSpPr>
          <p:cNvPr id="3" name="Platshållare för bild 2"/>
          <p:cNvSpPr>
            <a:spLocks noGrp="1"/>
          </p:cNvSpPr>
          <p:nvPr>
            <p:ph type="pic" idx="1"/>
          </p:nvPr>
        </p:nvSpPr>
        <p:spPr>
          <a:xfrm>
            <a:off x="1091443" y="1268760"/>
            <a:ext cx="8832981" cy="3600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Platshållare för text 3"/>
          <p:cNvSpPr>
            <a:spLocks noGrp="1"/>
          </p:cNvSpPr>
          <p:nvPr>
            <p:ph type="body" sz="half" idx="2"/>
          </p:nvPr>
        </p:nvSpPr>
        <p:spPr>
          <a:xfrm>
            <a:off x="1091444" y="5511354"/>
            <a:ext cx="883298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Platshållare för sidfot 4"/>
          <p:cNvSpPr>
            <a:spLocks noGrp="1"/>
          </p:cNvSpPr>
          <p:nvPr>
            <p:ph type="ftr" sz="quarter" idx="14"/>
          </p:nvPr>
        </p:nvSpPr>
        <p:spPr>
          <a:xfrm>
            <a:off x="1086925" y="6376243"/>
            <a:ext cx="8837500" cy="365125"/>
          </a:xfrm>
        </p:spPr>
        <p:txBody>
          <a:bodyPr/>
          <a:lstStyle/>
          <a:p>
            <a:endParaRPr lang="fi-FI"/>
          </a:p>
        </p:txBody>
      </p:sp>
      <p:sp>
        <p:nvSpPr>
          <p:cNvPr id="10"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4_ kuv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335360" y="260648"/>
            <a:ext cx="11521280" cy="53285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Platshållare för text 3"/>
          <p:cNvSpPr>
            <a:spLocks noGrp="1"/>
          </p:cNvSpPr>
          <p:nvPr>
            <p:ph type="body" sz="half" idx="2"/>
          </p:nvPr>
        </p:nvSpPr>
        <p:spPr>
          <a:xfrm>
            <a:off x="335360" y="5661248"/>
            <a:ext cx="1152128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Platshållare för sidfot 4"/>
          <p:cNvSpPr>
            <a:spLocks noGrp="1"/>
          </p:cNvSpPr>
          <p:nvPr>
            <p:ph type="ftr" sz="quarter" idx="14"/>
          </p:nvPr>
        </p:nvSpPr>
        <p:spPr>
          <a:xfrm>
            <a:off x="1086925" y="6376243"/>
            <a:ext cx="8837500" cy="365125"/>
          </a:xfrm>
        </p:spPr>
        <p:txBody>
          <a:bodyPr/>
          <a:lstStyle/>
          <a:p>
            <a:endParaRPr lang="fi-FI"/>
          </a:p>
        </p:txBody>
      </p:sp>
      <p:sp>
        <p:nvSpPr>
          <p:cNvPr id="10"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Otsikko ja sisältö">
    <p:spTree>
      <p:nvGrpSpPr>
        <p:cNvPr id="1" name=""/>
        <p:cNvGrpSpPr/>
        <p:nvPr/>
      </p:nvGrpSpPr>
      <p:grpSpPr>
        <a:xfrm>
          <a:off x="0" y="0"/>
          <a:ext cx="0" cy="0"/>
          <a:chOff x="0" y="0"/>
          <a:chExt cx="0" cy="0"/>
        </a:xfrm>
      </p:grpSpPr>
      <p:sp>
        <p:nvSpPr>
          <p:cNvPr id="9" name="Platshållare för sidfot 4"/>
          <p:cNvSpPr>
            <a:spLocks noGrp="1"/>
          </p:cNvSpPr>
          <p:nvPr>
            <p:ph type="ftr" sz="quarter" idx="14"/>
          </p:nvPr>
        </p:nvSpPr>
        <p:spPr>
          <a:xfrm>
            <a:off x="1091445" y="6376243"/>
            <a:ext cx="9325036" cy="365125"/>
          </a:xfrm>
        </p:spPr>
        <p:txBody>
          <a:bodyPr/>
          <a:lstStyle/>
          <a:p>
            <a:endParaRPr lang="fi-FI"/>
          </a:p>
        </p:txBody>
      </p:sp>
      <p:sp>
        <p:nvSpPr>
          <p:cNvPr id="8"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
        <p:nvSpPr>
          <p:cNvPr id="10" name="Otsikko 6"/>
          <p:cNvSpPr>
            <a:spLocks noGrp="1"/>
          </p:cNvSpPr>
          <p:nvPr>
            <p:ph type="title" hasCustomPrompt="1"/>
          </p:nvPr>
        </p:nvSpPr>
        <p:spPr>
          <a:xfrm>
            <a:off x="1091445" y="1278951"/>
            <a:ext cx="9325036" cy="642942"/>
          </a:xfrm>
          <a:prstGeom prst="rect">
            <a:avLst/>
          </a:prstGeom>
        </p:spPr>
        <p:txBody>
          <a:bodyPr/>
          <a:lstStyle>
            <a:lvl1pPr>
              <a:defRPr lang="fi-FI" sz="3000" dirty="0">
                <a:solidFill>
                  <a:schemeClr val="tx1"/>
                </a:solidFill>
              </a:defRPr>
            </a:lvl1pPr>
          </a:lstStyle>
          <a:p>
            <a:r>
              <a:rPr lang="fi-FI" noProof="0"/>
              <a:t>Lisää otsikko</a:t>
            </a:r>
            <a:endParaRPr lang="fi-FI"/>
          </a:p>
        </p:txBody>
      </p:sp>
      <p:sp>
        <p:nvSpPr>
          <p:cNvPr id="11" name="Tekstin paikkamerkki 16"/>
          <p:cNvSpPr>
            <a:spLocks noGrp="1"/>
          </p:cNvSpPr>
          <p:nvPr>
            <p:ph type="body" sz="quarter" idx="10"/>
          </p:nvPr>
        </p:nvSpPr>
        <p:spPr>
          <a:xfrm>
            <a:off x="1091444" y="2060848"/>
            <a:ext cx="9325037"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5_ otsikko ja sisältölokero">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5360" y="1268760"/>
            <a:ext cx="11137237" cy="1143000"/>
          </a:xfrm>
          <a:prstGeom prst="rect">
            <a:avLst/>
          </a:prstGeom>
        </p:spPr>
        <p:txBody>
          <a:bodyPr/>
          <a:lstStyle>
            <a:lvl1pPr>
              <a:defRPr sz="3000">
                <a:solidFill>
                  <a:schemeClr val="tx1"/>
                </a:solidFill>
              </a:defRPr>
            </a:lvl1pPr>
          </a:lstStyle>
          <a:p>
            <a:r>
              <a:rPr lang="fi-FI" noProof="0"/>
              <a:t>Lisää otsikko</a:t>
            </a:r>
            <a:endParaRPr lang="fi-FI"/>
          </a:p>
        </p:txBody>
      </p:sp>
      <p:sp>
        <p:nvSpPr>
          <p:cNvPr id="3" name="Platshållare för innehåll 2"/>
          <p:cNvSpPr>
            <a:spLocks noGrp="1"/>
          </p:cNvSpPr>
          <p:nvPr>
            <p:ph idx="1"/>
          </p:nvPr>
        </p:nvSpPr>
        <p:spPr>
          <a:xfrm>
            <a:off x="335360" y="2564904"/>
            <a:ext cx="11164821" cy="3268960"/>
          </a:xfrm>
          <a:prstGeom prst="rect">
            <a:avLst/>
          </a:prstGeom>
        </p:spPr>
        <p:txBody>
          <a:bodyPr/>
          <a:lstStyle>
            <a:lvl1pPr>
              <a:buClr>
                <a:schemeClr val="tx2"/>
              </a:buClr>
              <a:defRPr sz="2200"/>
            </a:lvl1pPr>
            <a:lvl2pPr>
              <a:buClr>
                <a:schemeClr val="tx2"/>
              </a:buClr>
              <a:defRPr sz="2200"/>
            </a:lvl2pPr>
            <a:lvl3pPr>
              <a:buClr>
                <a:schemeClr val="tx2"/>
              </a:buClr>
              <a:defRPr sz="1800"/>
            </a:lvl3pPr>
            <a:lvl4pPr>
              <a:buClr>
                <a:schemeClr val="tx2"/>
              </a:buClr>
              <a:defRPr sz="1800"/>
            </a:lvl4pPr>
            <a:lvl5pPr>
              <a:buClr>
                <a:schemeClr val="accent6"/>
              </a:buClr>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Platshållare för sidfot 4"/>
          <p:cNvSpPr>
            <a:spLocks noGrp="1"/>
          </p:cNvSpPr>
          <p:nvPr>
            <p:ph type="ftr" sz="quarter" idx="14"/>
          </p:nvPr>
        </p:nvSpPr>
        <p:spPr>
          <a:xfrm>
            <a:off x="1086925" y="6376243"/>
            <a:ext cx="8837500" cy="365125"/>
          </a:xfrm>
        </p:spPr>
        <p:txBody>
          <a:bodyPr/>
          <a:lstStyle/>
          <a:p>
            <a:endParaRPr lang="fi-FI"/>
          </a:p>
        </p:txBody>
      </p:sp>
      <p:sp>
        <p:nvSpPr>
          <p:cNvPr id="9"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5_ Otsikko ja kaksi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5360" y="980728"/>
            <a:ext cx="11425269" cy="1008112"/>
          </a:xfrm>
          <a:prstGeom prst="rect">
            <a:avLst/>
          </a:prstGeom>
        </p:spPr>
        <p:txBody>
          <a:bodyPr/>
          <a:lstStyle>
            <a:lvl1pPr>
              <a:defRPr sz="3000">
                <a:solidFill>
                  <a:schemeClr val="tx1"/>
                </a:solidFill>
              </a:defRPr>
            </a:lvl1pPr>
          </a:lstStyle>
          <a:p>
            <a:r>
              <a:rPr lang="fi-FI" noProof="0"/>
              <a:t>Lisää otsikko</a:t>
            </a:r>
            <a:endParaRPr lang="fi-FI"/>
          </a:p>
        </p:txBody>
      </p:sp>
      <p:sp>
        <p:nvSpPr>
          <p:cNvPr id="3" name="Platshållare för innehåll 2"/>
          <p:cNvSpPr>
            <a:spLocks noGrp="1"/>
          </p:cNvSpPr>
          <p:nvPr>
            <p:ph sz="half" idx="1"/>
          </p:nvPr>
        </p:nvSpPr>
        <p:spPr>
          <a:xfrm>
            <a:off x="335360" y="1988841"/>
            <a:ext cx="5672832" cy="4320480"/>
          </a:xfrm>
          <a:prstGeom prst="rect">
            <a:avLst/>
          </a:prstGeom>
        </p:spPr>
        <p:txBody>
          <a:bodyPr/>
          <a:lstStyle>
            <a:lvl1pPr>
              <a:buClr>
                <a:schemeClr val="tx2"/>
              </a:buClr>
              <a:buFont typeface="Wingdings" pitchFamily="2" charset="2"/>
              <a:buChar char="§"/>
              <a:defRPr sz="2200"/>
            </a:lvl1pPr>
            <a:lvl2pPr>
              <a:buClr>
                <a:schemeClr val="tx2"/>
              </a:buClr>
              <a:defRPr sz="2200"/>
            </a:lvl2pPr>
            <a:lvl3pPr>
              <a:buClr>
                <a:schemeClr val="tx2"/>
              </a:buClr>
              <a:defRPr sz="1800"/>
            </a:lvl3pPr>
            <a:lvl4pPr>
              <a:buClr>
                <a:schemeClr val="tx2"/>
              </a:buCl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4" name="Platshållare för innehåll 3"/>
          <p:cNvSpPr>
            <a:spLocks noGrp="1"/>
          </p:cNvSpPr>
          <p:nvPr>
            <p:ph sz="half" idx="2"/>
          </p:nvPr>
        </p:nvSpPr>
        <p:spPr>
          <a:xfrm>
            <a:off x="6096000" y="1988841"/>
            <a:ext cx="5664629" cy="4320480"/>
          </a:xfrm>
          <a:prstGeom prst="rect">
            <a:avLst/>
          </a:prstGeom>
        </p:spPr>
        <p:txBody>
          <a:bodyPr/>
          <a:lstStyle>
            <a:lvl1pPr>
              <a:buClr>
                <a:schemeClr val="tx2"/>
              </a:buClr>
              <a:defRPr sz="2200"/>
            </a:lvl1pPr>
            <a:lvl2pPr>
              <a:buClr>
                <a:schemeClr val="tx2"/>
              </a:buClr>
              <a:defRPr sz="2200"/>
            </a:lvl2pPr>
            <a:lvl3pPr>
              <a:buClr>
                <a:schemeClr val="tx2"/>
              </a:buClr>
              <a:defRPr sz="18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9" name="Platshållare för sidfot 4"/>
          <p:cNvSpPr>
            <a:spLocks noGrp="1"/>
          </p:cNvSpPr>
          <p:nvPr>
            <p:ph type="ftr" sz="quarter" idx="14"/>
          </p:nvPr>
        </p:nvSpPr>
        <p:spPr>
          <a:xfrm>
            <a:off x="1086925" y="6376243"/>
            <a:ext cx="8837500" cy="365125"/>
          </a:xfrm>
        </p:spPr>
        <p:txBody>
          <a:bodyPr/>
          <a:lstStyle/>
          <a:p>
            <a:endParaRPr lang="fi-FI"/>
          </a:p>
        </p:txBody>
      </p:sp>
      <p:sp>
        <p:nvSpPr>
          <p:cNvPr id="10"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5_ Otsikot ja kaksi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5360" y="1196752"/>
            <a:ext cx="11521280" cy="576064"/>
          </a:xfrm>
          <a:prstGeom prst="rect">
            <a:avLst/>
          </a:prstGeom>
        </p:spPr>
        <p:txBody>
          <a:bodyPr/>
          <a:lstStyle>
            <a:lvl1pPr>
              <a:defRPr sz="3000">
                <a:solidFill>
                  <a:schemeClr val="tx1"/>
                </a:solidFill>
              </a:defRPr>
            </a:lvl1pPr>
          </a:lstStyle>
          <a:p>
            <a:r>
              <a:rPr lang="fi-FI" noProof="0"/>
              <a:t>Lisää otsikko</a:t>
            </a:r>
            <a:endParaRPr lang="fi-FI"/>
          </a:p>
        </p:txBody>
      </p:sp>
      <p:sp>
        <p:nvSpPr>
          <p:cNvPr id="3" name="Platshållare för text 2"/>
          <p:cNvSpPr>
            <a:spLocks noGrp="1"/>
          </p:cNvSpPr>
          <p:nvPr>
            <p:ph type="body" idx="1"/>
          </p:nvPr>
        </p:nvSpPr>
        <p:spPr>
          <a:xfrm>
            <a:off x="335360" y="1988840"/>
            <a:ext cx="5664629" cy="72008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Platshållare för innehåll 3"/>
          <p:cNvSpPr>
            <a:spLocks noGrp="1"/>
          </p:cNvSpPr>
          <p:nvPr>
            <p:ph sz="half" idx="2"/>
          </p:nvPr>
        </p:nvSpPr>
        <p:spPr>
          <a:xfrm>
            <a:off x="335360" y="2894956"/>
            <a:ext cx="5664629" cy="3414365"/>
          </a:xfrm>
          <a:prstGeom prst="rect">
            <a:avLst/>
          </a:prstGeom>
        </p:spPr>
        <p:txBody>
          <a:bodyPr/>
          <a:lstStyle>
            <a:lvl1pPr>
              <a:buClr>
                <a:schemeClr val="tx2"/>
              </a:buClr>
              <a:defRPr sz="2200"/>
            </a:lvl1pPr>
            <a:lvl2pPr>
              <a:buClr>
                <a:schemeClr val="tx2"/>
              </a:buClr>
              <a:defRPr sz="2200"/>
            </a:lvl2pPr>
            <a:lvl3pPr>
              <a:buClr>
                <a:schemeClr val="tx2"/>
              </a:buClr>
              <a:defRPr sz="1800"/>
            </a:lvl3pPr>
            <a:lvl4pPr>
              <a:buClr>
                <a:schemeClr val="tx2"/>
              </a:buClr>
              <a:defRPr sz="1800"/>
            </a:lvl4pPr>
            <a:lvl5pPr>
              <a:buClr>
                <a:schemeClr val="accent6"/>
              </a:buCl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5" name="Platshållare för text 4"/>
          <p:cNvSpPr>
            <a:spLocks noGrp="1"/>
          </p:cNvSpPr>
          <p:nvPr>
            <p:ph type="body" sz="quarter" idx="3"/>
          </p:nvPr>
        </p:nvSpPr>
        <p:spPr>
          <a:xfrm>
            <a:off x="6192011" y="1988840"/>
            <a:ext cx="5664629" cy="71177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Platshållare för innehåll 5"/>
          <p:cNvSpPr>
            <a:spLocks noGrp="1"/>
          </p:cNvSpPr>
          <p:nvPr>
            <p:ph sz="quarter" idx="4"/>
          </p:nvPr>
        </p:nvSpPr>
        <p:spPr>
          <a:xfrm>
            <a:off x="6193368" y="2894956"/>
            <a:ext cx="5663273" cy="3414365"/>
          </a:xfrm>
          <a:prstGeom prst="rect">
            <a:avLst/>
          </a:prstGeom>
        </p:spPr>
        <p:txBody>
          <a:bodyPr/>
          <a:lstStyle>
            <a:lvl1pPr>
              <a:buClr>
                <a:schemeClr val="tx2"/>
              </a:buClr>
              <a:defRPr sz="2200"/>
            </a:lvl1pPr>
            <a:lvl2pPr>
              <a:buClr>
                <a:schemeClr val="tx2"/>
              </a:buClr>
              <a:defRPr sz="2200"/>
            </a:lvl2pPr>
            <a:lvl3pPr>
              <a:buClr>
                <a:schemeClr val="tx2"/>
              </a:buClr>
              <a:defRPr sz="1800"/>
            </a:lvl3pPr>
            <a:lvl4pPr>
              <a:buClr>
                <a:schemeClr val="tx2"/>
              </a:buClr>
              <a:defRPr sz="18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1" name="Platshållare för sidfot 4"/>
          <p:cNvSpPr>
            <a:spLocks noGrp="1"/>
          </p:cNvSpPr>
          <p:nvPr>
            <p:ph type="ftr" sz="quarter" idx="14"/>
          </p:nvPr>
        </p:nvSpPr>
        <p:spPr>
          <a:xfrm>
            <a:off x="1086925" y="6376243"/>
            <a:ext cx="8837500" cy="365125"/>
          </a:xfrm>
        </p:spPr>
        <p:txBody>
          <a:bodyPr/>
          <a:lstStyle/>
          <a:p>
            <a:endParaRPr lang="fi-FI"/>
          </a:p>
        </p:txBody>
      </p:sp>
      <p:sp>
        <p:nvSpPr>
          <p:cNvPr id="12"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5_ Otsikko ja kaksi erikokoista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5360" y="1268760"/>
            <a:ext cx="5376597" cy="792088"/>
          </a:xfrm>
          <a:prstGeom prst="rect">
            <a:avLst/>
          </a:prstGeom>
        </p:spPr>
        <p:txBody>
          <a:bodyPr anchor="b"/>
          <a:lstStyle>
            <a:lvl1pPr algn="l">
              <a:defRPr sz="2200" b="0">
                <a:solidFill>
                  <a:schemeClr val="tx1"/>
                </a:solidFill>
              </a:defRPr>
            </a:lvl1pPr>
          </a:lstStyle>
          <a:p>
            <a:r>
              <a:rPr lang="fi-FI" noProof="0"/>
              <a:t>Lisää otsikko</a:t>
            </a:r>
          </a:p>
        </p:txBody>
      </p:sp>
      <p:sp>
        <p:nvSpPr>
          <p:cNvPr id="3" name="Platshållare för innehåll 2"/>
          <p:cNvSpPr>
            <a:spLocks noGrp="1"/>
          </p:cNvSpPr>
          <p:nvPr>
            <p:ph idx="1"/>
          </p:nvPr>
        </p:nvSpPr>
        <p:spPr>
          <a:xfrm>
            <a:off x="6096000" y="404665"/>
            <a:ext cx="5760640" cy="5760640"/>
          </a:xfrm>
          <a:prstGeom prst="rect">
            <a:avLst/>
          </a:prstGeom>
        </p:spPr>
        <p:txBody>
          <a:bodyPr/>
          <a:lstStyle>
            <a:lvl1pPr>
              <a:buClr>
                <a:schemeClr val="tx2"/>
              </a:buClr>
              <a:defRPr sz="2200"/>
            </a:lvl1pPr>
            <a:lvl2pPr>
              <a:buClr>
                <a:schemeClr val="tx2"/>
              </a:buClr>
              <a:defRPr sz="2200"/>
            </a:lvl2pPr>
            <a:lvl3pPr>
              <a:buClr>
                <a:schemeClr val="tx2"/>
              </a:buClr>
              <a:defRPr sz="1800"/>
            </a:lvl3pPr>
            <a:lvl4pPr>
              <a:buClr>
                <a:schemeClr val="tx2"/>
              </a:buClr>
              <a:defRPr sz="18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4" name="Platshållare för text 3"/>
          <p:cNvSpPr>
            <a:spLocks noGrp="1"/>
          </p:cNvSpPr>
          <p:nvPr>
            <p:ph type="body" sz="half" idx="2"/>
          </p:nvPr>
        </p:nvSpPr>
        <p:spPr>
          <a:xfrm>
            <a:off x="335360" y="2204864"/>
            <a:ext cx="5376597" cy="3960440"/>
          </a:xfrm>
          <a:prstGeom prst="rect">
            <a:avLst/>
          </a:prstGeo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9" name="Platshållare för sidfot 4"/>
          <p:cNvSpPr>
            <a:spLocks noGrp="1"/>
          </p:cNvSpPr>
          <p:nvPr>
            <p:ph type="ftr" sz="quarter" idx="14"/>
          </p:nvPr>
        </p:nvSpPr>
        <p:spPr>
          <a:xfrm>
            <a:off x="1086925" y="6376243"/>
            <a:ext cx="8837500" cy="365125"/>
          </a:xfrm>
        </p:spPr>
        <p:txBody>
          <a:bodyPr/>
          <a:lstStyle/>
          <a:p>
            <a:endParaRPr lang="fi-FI"/>
          </a:p>
        </p:txBody>
      </p:sp>
      <p:sp>
        <p:nvSpPr>
          <p:cNvPr id="10"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6_Tyhjä">
    <p:spTree>
      <p:nvGrpSpPr>
        <p:cNvPr id="1" name=""/>
        <p:cNvGrpSpPr/>
        <p:nvPr/>
      </p:nvGrpSpPr>
      <p:grpSpPr>
        <a:xfrm>
          <a:off x="0" y="0"/>
          <a:ext cx="0" cy="0"/>
          <a:chOff x="0" y="0"/>
          <a:chExt cx="0" cy="0"/>
        </a:xfrm>
      </p:grpSpPr>
      <p:sp>
        <p:nvSpPr>
          <p:cNvPr id="6" name="Platshållare för sidfot 4"/>
          <p:cNvSpPr>
            <a:spLocks noGrp="1"/>
          </p:cNvSpPr>
          <p:nvPr>
            <p:ph type="ftr" sz="quarter" idx="14"/>
          </p:nvPr>
        </p:nvSpPr>
        <p:spPr>
          <a:xfrm>
            <a:off x="1086925" y="6376243"/>
            <a:ext cx="8837500" cy="365125"/>
          </a:xfrm>
        </p:spPr>
        <p:txBody>
          <a:bodyPr/>
          <a:lstStyle/>
          <a:p>
            <a:endParaRPr lang="fi-FI"/>
          </a:p>
        </p:txBody>
      </p:sp>
      <p:sp>
        <p:nvSpPr>
          <p:cNvPr id="7"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Otsikko ja sisältö hankelogoilla">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1091444" y="1268760"/>
            <a:ext cx="9330377" cy="642942"/>
          </a:xfrm>
          <a:prstGeom prst="rect">
            <a:avLst/>
          </a:prstGeom>
        </p:spPr>
        <p:txBody>
          <a:bodyPr/>
          <a:lstStyle>
            <a:lvl1pPr>
              <a:defRPr lang="fi-FI" sz="3000" dirty="0">
                <a:solidFill>
                  <a:schemeClr val="tx1"/>
                </a:solidFill>
              </a:defRPr>
            </a:lvl1pPr>
          </a:lstStyle>
          <a:p>
            <a:r>
              <a:rPr lang="fi-FI" noProof="0"/>
              <a:t>Lisää otsikko</a:t>
            </a:r>
            <a:endParaRPr lang="fi-FI"/>
          </a:p>
        </p:txBody>
      </p:sp>
      <p:sp>
        <p:nvSpPr>
          <p:cNvPr id="7" name="Tekstin paikkamerkki 16"/>
          <p:cNvSpPr>
            <a:spLocks noGrp="1"/>
          </p:cNvSpPr>
          <p:nvPr>
            <p:ph type="body" sz="quarter" idx="10"/>
          </p:nvPr>
        </p:nvSpPr>
        <p:spPr>
          <a:xfrm>
            <a:off x="1091444" y="2060848"/>
            <a:ext cx="9330377"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
        <p:nvSpPr>
          <p:cNvPr id="16" name="Platshållare för sidfot 4"/>
          <p:cNvSpPr>
            <a:spLocks noGrp="1"/>
          </p:cNvSpPr>
          <p:nvPr>
            <p:ph type="ftr" sz="quarter" idx="14"/>
          </p:nvPr>
        </p:nvSpPr>
        <p:spPr>
          <a:xfrm>
            <a:off x="1089268" y="6376243"/>
            <a:ext cx="9327212" cy="365125"/>
          </a:xfrm>
        </p:spPr>
        <p:txBody>
          <a:bodyPr/>
          <a:lstStyle/>
          <a:p>
            <a:endParaRPr lang="fi-FI"/>
          </a:p>
        </p:txBody>
      </p:sp>
      <p:sp>
        <p:nvSpPr>
          <p:cNvPr id="17"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pic>
        <p:nvPicPr>
          <p:cNvPr id="8" name="Kuva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668509" y="147396"/>
            <a:ext cx="853081" cy="882000"/>
          </a:xfrm>
          <a:prstGeom prst="rect">
            <a:avLst/>
          </a:prstGeom>
          <a:noFill/>
          <a:ln w="9525">
            <a:noFill/>
            <a:miter lim="800000"/>
            <a:headEnd/>
            <a:tailEnd/>
          </a:ln>
        </p:spPr>
      </p:pic>
      <p:pic>
        <p:nvPicPr>
          <p:cNvPr id="9" name="Kuva 8" descr="VipuvoimaaEU_2014_2020_rgb.png"/>
          <p:cNvPicPr>
            <a:picLocks noChangeAspect="1"/>
          </p:cNvPicPr>
          <p:nvPr/>
        </p:nvPicPr>
        <p:blipFill>
          <a:blip r:embed="rId3" cstate="print"/>
          <a:stretch>
            <a:fillRect/>
          </a:stretch>
        </p:blipFill>
        <p:spPr>
          <a:xfrm>
            <a:off x="9259136" y="188640"/>
            <a:ext cx="1049332" cy="7427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Otsikko ja sisältö_ilman logoa">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1091444" y="587655"/>
            <a:ext cx="9330377"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7" name="Tekstin paikkamerkki 16"/>
          <p:cNvSpPr>
            <a:spLocks noGrp="1"/>
          </p:cNvSpPr>
          <p:nvPr>
            <p:ph type="body" sz="quarter" idx="10"/>
          </p:nvPr>
        </p:nvSpPr>
        <p:spPr>
          <a:xfrm>
            <a:off x="1091444" y="1547289"/>
            <a:ext cx="9330377" cy="4536504"/>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sp>
        <p:nvSpPr>
          <p:cNvPr id="11" name="Platshållare för sidfot 4"/>
          <p:cNvSpPr>
            <a:spLocks noGrp="1"/>
          </p:cNvSpPr>
          <p:nvPr>
            <p:ph type="ftr" sz="quarter" idx="14"/>
          </p:nvPr>
        </p:nvSpPr>
        <p:spPr>
          <a:xfrm>
            <a:off x="1091444" y="6376243"/>
            <a:ext cx="9330377" cy="365125"/>
          </a:xfrm>
        </p:spPr>
        <p:txBody>
          <a:bodyPr/>
          <a:lstStyle/>
          <a:p>
            <a:endParaRPr lang="fi-FI"/>
          </a:p>
        </p:txBody>
      </p:sp>
      <p:sp>
        <p:nvSpPr>
          <p:cNvPr id="12"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otsikko ja sisältö_keskitetty">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91442" y="1989181"/>
            <a:ext cx="9289034" cy="1470025"/>
          </a:xfrm>
          <a:prstGeom prst="rect">
            <a:avLst/>
          </a:prstGeom>
        </p:spPr>
        <p:txBody>
          <a:bodyPr/>
          <a:lstStyle>
            <a:lvl1pPr algn="ctr">
              <a:defRPr sz="3000">
                <a:solidFill>
                  <a:schemeClr val="tx1"/>
                </a:solidFill>
              </a:defRPr>
            </a:lvl1pPr>
          </a:lstStyle>
          <a:p>
            <a:r>
              <a:rPr lang="fi-FI" noProof="0"/>
              <a:t>Lisää otsikko</a:t>
            </a:r>
            <a:endParaRPr lang="fi-FI"/>
          </a:p>
        </p:txBody>
      </p:sp>
      <p:sp>
        <p:nvSpPr>
          <p:cNvPr id="3" name="Underrubrik 2"/>
          <p:cNvSpPr>
            <a:spLocks noGrp="1"/>
          </p:cNvSpPr>
          <p:nvPr>
            <p:ph type="subTitle" idx="1" hasCustomPrompt="1"/>
          </p:nvPr>
        </p:nvSpPr>
        <p:spPr>
          <a:xfrm>
            <a:off x="1091444" y="3825044"/>
            <a:ext cx="9289034" cy="1752600"/>
          </a:xfrm>
          <a:prstGeom prst="rect">
            <a:avLst/>
          </a:prstGeom>
        </p:spPr>
        <p:txBody>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napsauttamalla</a:t>
            </a:r>
          </a:p>
        </p:txBody>
      </p:sp>
      <p:sp>
        <p:nvSpPr>
          <p:cNvPr id="8" name="Platshållare för sidfot 4"/>
          <p:cNvSpPr>
            <a:spLocks noGrp="1"/>
          </p:cNvSpPr>
          <p:nvPr>
            <p:ph type="ftr" sz="quarter" idx="14"/>
          </p:nvPr>
        </p:nvSpPr>
        <p:spPr>
          <a:xfrm>
            <a:off x="1091444" y="6376243"/>
            <a:ext cx="9289032" cy="365125"/>
          </a:xfrm>
        </p:spPr>
        <p:txBody>
          <a:bodyPr/>
          <a:lstStyle/>
          <a:p>
            <a:endParaRPr lang="fi-FI"/>
          </a:p>
        </p:txBody>
      </p:sp>
      <p:sp>
        <p:nvSpPr>
          <p:cNvPr id="9"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Vain iso otsikko">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091445" y="1268760"/>
            <a:ext cx="9325036" cy="4464496"/>
          </a:xfrm>
          <a:prstGeom prst="rect">
            <a:avLst/>
          </a:prstGeom>
        </p:spPr>
        <p:txBody>
          <a:bodyPr/>
          <a:lstStyle>
            <a:lvl1pPr>
              <a:defRPr>
                <a:solidFill>
                  <a:schemeClr val="tx1"/>
                </a:solidFill>
              </a:defRPr>
            </a:lvl1pPr>
          </a:lstStyle>
          <a:p>
            <a:r>
              <a:rPr lang="fi-FI"/>
              <a:t>Muokkaa perustyyliä napsauttamalla</a:t>
            </a:r>
          </a:p>
        </p:txBody>
      </p:sp>
      <p:sp>
        <p:nvSpPr>
          <p:cNvPr id="6" name="Platshållare för sidfot 4"/>
          <p:cNvSpPr>
            <a:spLocks noGrp="1"/>
          </p:cNvSpPr>
          <p:nvPr>
            <p:ph type="ftr" sz="quarter" idx="14"/>
          </p:nvPr>
        </p:nvSpPr>
        <p:spPr>
          <a:xfrm>
            <a:off x="1086925" y="6376243"/>
            <a:ext cx="8477249" cy="365125"/>
          </a:xfrm>
        </p:spPr>
        <p:txBody>
          <a:bodyPr/>
          <a:lstStyle/>
          <a:p>
            <a:endParaRPr lang="fi-FI"/>
          </a:p>
        </p:txBody>
      </p:sp>
      <p:sp>
        <p:nvSpPr>
          <p:cNvPr id="8"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Otsikko ja sisältö elementillä_sininen">
    <p:spTree>
      <p:nvGrpSpPr>
        <p:cNvPr id="1" name=""/>
        <p:cNvGrpSpPr/>
        <p:nvPr/>
      </p:nvGrpSpPr>
      <p:grpSpPr>
        <a:xfrm>
          <a:off x="0" y="0"/>
          <a:ext cx="0" cy="0"/>
          <a:chOff x="0" y="0"/>
          <a:chExt cx="0" cy="0"/>
        </a:xfrm>
      </p:grpSpPr>
      <p:sp>
        <p:nvSpPr>
          <p:cNvPr id="11" name="Rektangel 10"/>
          <p:cNvSpPr/>
          <p:nvPr/>
        </p:nvSpPr>
        <p:spPr>
          <a:xfrm>
            <a:off x="10956540" y="0"/>
            <a:ext cx="12354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 name="Otsikko 6"/>
          <p:cNvSpPr>
            <a:spLocks noGrp="1"/>
          </p:cNvSpPr>
          <p:nvPr>
            <p:ph type="title" hasCustomPrompt="1"/>
          </p:nvPr>
        </p:nvSpPr>
        <p:spPr>
          <a:xfrm>
            <a:off x="1091445" y="1267841"/>
            <a:ext cx="8832981" cy="648072"/>
          </a:xfrm>
          <a:prstGeom prst="rect">
            <a:avLst/>
          </a:prstGeom>
        </p:spPr>
        <p:txBody>
          <a:bodyPr/>
          <a:lstStyle>
            <a:lvl1pPr>
              <a:defRPr sz="3000" baseline="0">
                <a:solidFill>
                  <a:schemeClr val="tx1"/>
                </a:solidFill>
              </a:defRPr>
            </a:lvl1pPr>
          </a:lstStyle>
          <a:p>
            <a:r>
              <a:rPr lang="fi-FI" noProof="0"/>
              <a:t>Lisää otsikko</a:t>
            </a:r>
            <a:endParaRPr lang="fi-FI"/>
          </a:p>
        </p:txBody>
      </p:sp>
      <p:sp>
        <p:nvSpPr>
          <p:cNvPr id="8" name="Tekstin paikkamerkki 16"/>
          <p:cNvSpPr>
            <a:spLocks noGrp="1"/>
          </p:cNvSpPr>
          <p:nvPr>
            <p:ph type="body" sz="quarter" idx="10"/>
          </p:nvPr>
        </p:nvSpPr>
        <p:spPr>
          <a:xfrm>
            <a:off x="1091444" y="2084238"/>
            <a:ext cx="8832981"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 napsauttamalla</a:t>
            </a:r>
          </a:p>
        </p:txBody>
      </p:sp>
      <p:pic>
        <p:nvPicPr>
          <p:cNvPr id="10" name="Kuva 9"/>
          <p:cNvPicPr>
            <a:picLocks noChangeAspect="1"/>
          </p:cNvPicPr>
          <p:nvPr/>
        </p:nvPicPr>
        <p:blipFill rotWithShape="1">
          <a:blip r:embed="rId2" cstate="print">
            <a:extLst>
              <a:ext uri="{28A0092B-C50C-407E-A947-70E740481C1C}">
                <a14:useLocalDpi xmlns:a14="http://schemas.microsoft.com/office/drawing/2010/main" val="0"/>
              </a:ext>
            </a:extLst>
          </a:blip>
          <a:srcRect l="32813" t="964" r="33343" b="-964"/>
          <a:stretch/>
        </p:blipFill>
        <p:spPr>
          <a:xfrm>
            <a:off x="10956540" y="2960948"/>
            <a:ext cx="1225485" cy="3735478"/>
          </a:xfrm>
          <a:prstGeom prst="rect">
            <a:avLst/>
          </a:prstGeom>
        </p:spPr>
      </p:pic>
      <p:sp>
        <p:nvSpPr>
          <p:cNvPr id="14" name="Platshållare för sidfot 4"/>
          <p:cNvSpPr>
            <a:spLocks noGrp="1"/>
          </p:cNvSpPr>
          <p:nvPr>
            <p:ph type="ftr" sz="quarter" idx="14"/>
          </p:nvPr>
        </p:nvSpPr>
        <p:spPr>
          <a:xfrm>
            <a:off x="1086925" y="6376243"/>
            <a:ext cx="8837500" cy="365125"/>
          </a:xfrm>
        </p:spPr>
        <p:txBody>
          <a:bodyPr/>
          <a:lstStyle/>
          <a:p>
            <a:endParaRPr lang="fi-FI"/>
          </a:p>
        </p:txBody>
      </p:sp>
      <p:sp>
        <p:nvSpPr>
          <p:cNvPr id="15" name="Dian numeron paikkamerkki 9"/>
          <p:cNvSpPr>
            <a:spLocks noGrp="1"/>
          </p:cNvSpPr>
          <p:nvPr>
            <p:ph type="sldNum" sz="quarter" idx="12"/>
          </p:nvPr>
        </p:nvSpPr>
        <p:spPr>
          <a:xfrm>
            <a:off x="270012" y="6381328"/>
            <a:ext cx="533400" cy="360040"/>
          </a:xfrm>
        </p:spPr>
        <p:txBody>
          <a:bodyPr/>
          <a:lstStyle>
            <a:lvl1pPr>
              <a:defRPr/>
            </a:lvl1pPr>
          </a:lstStyle>
          <a:p>
            <a:pPr>
              <a:defRPr/>
            </a:pPr>
            <a:fld id="{D3C89A02-2183-4EC2-9978-996C81F899C4}"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jpe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01" name="Text Box 9"/>
          <p:cNvSpPr txBox="1">
            <a:spLocks noChangeArrowheads="1"/>
          </p:cNvSpPr>
          <p:nvPr/>
        </p:nvSpPr>
        <p:spPr bwMode="auto">
          <a:xfrm>
            <a:off x="431800" y="6021389"/>
            <a:ext cx="2592917" cy="274637"/>
          </a:xfrm>
          <a:prstGeom prst="rect">
            <a:avLst/>
          </a:prstGeom>
          <a:noFill/>
          <a:ln w="9525">
            <a:noFill/>
            <a:miter lim="800000"/>
            <a:headEnd/>
            <a:tailEnd/>
          </a:ln>
          <a:effectLst/>
        </p:spPr>
        <p:txBody>
          <a:bodyPr lIns="0" tIns="0" rIns="0" bIns="0">
            <a:spAutoFit/>
          </a:bodyPr>
          <a:lstStyle/>
          <a:p>
            <a:pPr>
              <a:spcBef>
                <a:spcPct val="50000"/>
              </a:spcBef>
              <a:defRPr/>
            </a:pPr>
            <a:endParaRPr lang="fi-FI">
              <a:cs typeface="+mn-cs"/>
            </a:endParaRPr>
          </a:p>
        </p:txBody>
      </p:sp>
      <p:sp>
        <p:nvSpPr>
          <p:cNvPr id="5" name="Päivämäärän paikkamerkki 4"/>
          <p:cNvSpPr>
            <a:spLocks noGrp="1"/>
          </p:cNvSpPr>
          <p:nvPr>
            <p:ph type="dt" sz="half" idx="2"/>
          </p:nvPr>
        </p:nvSpPr>
        <p:spPr>
          <a:xfrm>
            <a:off x="8951384" y="6357939"/>
            <a:ext cx="1081053" cy="365125"/>
          </a:xfrm>
          <a:prstGeom prst="rect">
            <a:avLst/>
          </a:prstGeom>
        </p:spPr>
        <p:txBody>
          <a:bodyPr vert="horz" lIns="91440" tIns="45720" rIns="91440" bIns="45720" rtlCol="0" anchor="ctr"/>
          <a:lstStyle>
            <a:lvl1pPr algn="l">
              <a:defRPr sz="1000" baseline="0" dirty="0">
                <a:solidFill>
                  <a:schemeClr val="tx1"/>
                </a:solidFill>
                <a:cs typeface="+mn-cs"/>
              </a:defRPr>
            </a:lvl1pPr>
          </a:lstStyle>
          <a:p>
            <a:pPr>
              <a:defRPr/>
            </a:pPr>
            <a:fld id="{376C01DB-020D-41A1-AB12-9B021A8F534D}" type="datetime1">
              <a:rPr lang="fi-FI" smtClean="0"/>
              <a:pPr>
                <a:defRPr/>
              </a:pPr>
              <a:t>9.11.2016</a:t>
            </a:fld>
            <a:endParaRPr lang="fi-FI"/>
          </a:p>
        </p:txBody>
      </p:sp>
      <p:sp>
        <p:nvSpPr>
          <p:cNvPr id="6" name="Alatunnisteen paikkamerkki 5"/>
          <p:cNvSpPr>
            <a:spLocks noGrp="1"/>
          </p:cNvSpPr>
          <p:nvPr>
            <p:ph type="ftr" sz="quarter" idx="3"/>
          </p:nvPr>
        </p:nvSpPr>
        <p:spPr>
          <a:xfrm>
            <a:off x="378885" y="6357939"/>
            <a:ext cx="8477249"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a:p>
        </p:txBody>
      </p:sp>
      <p:sp>
        <p:nvSpPr>
          <p:cNvPr id="7" name="Dian numeron paikkamerkki 6"/>
          <p:cNvSpPr>
            <a:spLocks noGrp="1"/>
          </p:cNvSpPr>
          <p:nvPr>
            <p:ph type="sldNum" sz="quarter" idx="4"/>
          </p:nvPr>
        </p:nvSpPr>
        <p:spPr>
          <a:xfrm>
            <a:off x="10320469" y="6381328"/>
            <a:ext cx="533400"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a:p>
        </p:txBody>
      </p:sp>
      <p:pic>
        <p:nvPicPr>
          <p:cNvPr id="9" name="Kuva 8" descr="ELY_LB01_FiSvEn_3L_B3___RGB_tresprak.jpg"/>
          <p:cNvPicPr>
            <a:picLocks noChangeAspect="1"/>
          </p:cNvPicPr>
          <p:nvPr/>
        </p:nvPicPr>
        <p:blipFill>
          <a:blip r:embed="rId24" cstate="print"/>
          <a:stretch>
            <a:fillRect/>
          </a:stretch>
        </p:blipFill>
        <p:spPr>
          <a:xfrm>
            <a:off x="191344" y="8620"/>
            <a:ext cx="5069360" cy="1080120"/>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748" r:id="rId2"/>
    <p:sldLayoutId id="2147483749" r:id="rId3"/>
    <p:sldLayoutId id="2147483735" r:id="rId4"/>
    <p:sldLayoutId id="2147483750" r:id="rId5"/>
    <p:sldLayoutId id="2147483736" r:id="rId6"/>
    <p:sldLayoutId id="2147483734" r:id="rId7"/>
    <p:sldLayoutId id="2147483725" r:id="rId8"/>
    <p:sldLayoutId id="2147483738" r:id="rId9"/>
    <p:sldLayoutId id="2147483739" r:id="rId10"/>
    <p:sldLayoutId id="2147483740" r:id="rId11"/>
    <p:sldLayoutId id="2147483742" r:id="rId12"/>
    <p:sldLayoutId id="2147483743" r:id="rId13"/>
    <p:sldLayoutId id="2147483744" r:id="rId14"/>
    <p:sldLayoutId id="2147483745" r:id="rId15"/>
    <p:sldLayoutId id="2147483728" r:id="rId16"/>
    <p:sldLayoutId id="2147483737" r:id="rId17"/>
    <p:sldLayoutId id="2147483721" r:id="rId18"/>
    <p:sldLayoutId id="2147483723" r:id="rId19"/>
    <p:sldLayoutId id="2147483724" r:id="rId20"/>
    <p:sldLayoutId id="2147483727" r:id="rId21"/>
    <p:sldLayoutId id="2147483726" r:id="rId22"/>
  </p:sldLayoutIdLst>
  <p:hf hdr="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01" name="Text Box 9"/>
          <p:cNvSpPr txBox="1">
            <a:spLocks noChangeArrowheads="1"/>
          </p:cNvSpPr>
          <p:nvPr/>
        </p:nvSpPr>
        <p:spPr bwMode="auto">
          <a:xfrm>
            <a:off x="431800" y="6021389"/>
            <a:ext cx="2592917" cy="274637"/>
          </a:xfrm>
          <a:prstGeom prst="rect">
            <a:avLst/>
          </a:prstGeom>
          <a:noFill/>
          <a:ln w="9525">
            <a:noFill/>
            <a:miter lim="800000"/>
            <a:headEnd/>
            <a:tailEnd/>
          </a:ln>
          <a:effectLst/>
        </p:spPr>
        <p:txBody>
          <a:bodyPr lIns="0" tIns="0" rIns="0" bIns="0">
            <a:spAutoFit/>
          </a:bodyPr>
          <a:lstStyle/>
          <a:p>
            <a:pPr>
              <a:spcBef>
                <a:spcPct val="50000"/>
              </a:spcBef>
              <a:defRPr/>
            </a:pPr>
            <a:endParaRPr lang="fi-FI">
              <a:cs typeface="+mn-cs"/>
            </a:endParaRPr>
          </a:p>
        </p:txBody>
      </p:sp>
      <p:sp>
        <p:nvSpPr>
          <p:cNvPr id="5" name="Päivämäärän paikkamerkki 4"/>
          <p:cNvSpPr>
            <a:spLocks noGrp="1"/>
          </p:cNvSpPr>
          <p:nvPr>
            <p:ph type="dt" sz="half" idx="2"/>
          </p:nvPr>
        </p:nvSpPr>
        <p:spPr>
          <a:xfrm>
            <a:off x="8951384" y="6357939"/>
            <a:ext cx="1081053" cy="365125"/>
          </a:xfrm>
          <a:prstGeom prst="rect">
            <a:avLst/>
          </a:prstGeom>
        </p:spPr>
        <p:txBody>
          <a:bodyPr vert="horz" lIns="91440" tIns="45720" rIns="91440" bIns="45720" rtlCol="0" anchor="ctr"/>
          <a:lstStyle>
            <a:lvl1pPr algn="l">
              <a:defRPr sz="1000" baseline="0" dirty="0">
                <a:solidFill>
                  <a:schemeClr val="tx1"/>
                </a:solidFill>
                <a:cs typeface="+mn-cs"/>
              </a:defRPr>
            </a:lvl1pPr>
          </a:lstStyle>
          <a:p>
            <a:pPr>
              <a:defRPr/>
            </a:pPr>
            <a:fld id="{376C01DB-020D-41A1-AB12-9B021A8F534D}" type="datetime1">
              <a:rPr lang="fi-FI" smtClean="0"/>
              <a:pPr>
                <a:defRPr/>
              </a:pPr>
              <a:t>9.11.2016</a:t>
            </a:fld>
            <a:endParaRPr lang="fi-FI"/>
          </a:p>
        </p:txBody>
      </p:sp>
      <p:sp>
        <p:nvSpPr>
          <p:cNvPr id="6" name="Alatunnisteen paikkamerkki 5"/>
          <p:cNvSpPr>
            <a:spLocks noGrp="1"/>
          </p:cNvSpPr>
          <p:nvPr>
            <p:ph type="ftr" sz="quarter" idx="3"/>
          </p:nvPr>
        </p:nvSpPr>
        <p:spPr>
          <a:xfrm>
            <a:off x="378885" y="6357939"/>
            <a:ext cx="8477249"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a:p>
        </p:txBody>
      </p:sp>
      <p:sp>
        <p:nvSpPr>
          <p:cNvPr id="7" name="Dian numeron paikkamerkki 6"/>
          <p:cNvSpPr>
            <a:spLocks noGrp="1"/>
          </p:cNvSpPr>
          <p:nvPr>
            <p:ph type="sldNum" sz="quarter" idx="4"/>
          </p:nvPr>
        </p:nvSpPr>
        <p:spPr>
          <a:xfrm>
            <a:off x="10320469" y="6381328"/>
            <a:ext cx="533400"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a:p>
        </p:txBody>
      </p:sp>
      <p:pic>
        <p:nvPicPr>
          <p:cNvPr id="9" name="Kuva 8" descr="ELY_LB01_FiSvEn_3L_B3___RGB_tresprak.jpg"/>
          <p:cNvPicPr>
            <a:picLocks noChangeAspect="1"/>
          </p:cNvPicPr>
          <p:nvPr/>
        </p:nvPicPr>
        <p:blipFill>
          <a:blip r:embed="rId24" cstate="print"/>
          <a:stretch>
            <a:fillRect/>
          </a:stretch>
        </p:blipFill>
        <p:spPr>
          <a:xfrm>
            <a:off x="191344" y="8620"/>
            <a:ext cx="5069360" cy="1080120"/>
          </a:xfrm>
          <a:prstGeom prst="rect">
            <a:avLst/>
          </a:prstGeom>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Lst>
  <p:hf hdr="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rotWithShape="1">
          <a:blip r:embed="rId3">
            <a:extLst>
              <a:ext uri="{28A0092B-C50C-407E-A947-70E740481C1C}">
                <a14:useLocalDpi xmlns:a14="http://schemas.microsoft.com/office/drawing/2010/main" val="0"/>
              </a:ext>
            </a:extLst>
          </a:blip>
          <a:srcRect t="6606" r="31464"/>
          <a:stretch/>
        </p:blipFill>
        <p:spPr>
          <a:xfrm rot="5400000">
            <a:off x="3120009" y="-2067272"/>
            <a:ext cx="5976663" cy="12216681"/>
          </a:xfrm>
          <a:prstGeom prst="rect">
            <a:avLst/>
          </a:prstGeom>
        </p:spPr>
      </p:pic>
      <p:sp>
        <p:nvSpPr>
          <p:cNvPr id="7" name="Otsikko 1"/>
          <p:cNvSpPr>
            <a:spLocks noGrp="1"/>
          </p:cNvSpPr>
          <p:nvPr>
            <p:ph type="title"/>
          </p:nvPr>
        </p:nvSpPr>
        <p:spPr>
          <a:xfrm>
            <a:off x="839416" y="1268760"/>
            <a:ext cx="10441160" cy="1656184"/>
          </a:xfrm>
        </p:spPr>
        <p:txBody>
          <a:bodyPr anchor="t"/>
          <a:lstStyle/>
          <a:p>
            <a:r>
              <a:rPr lang="fi-FI" sz="2800">
                <a:solidFill>
                  <a:schemeClr val="bg1"/>
                </a:solidFill>
              </a:rPr>
              <a:t>Iskukykyinen ELY 2 </a:t>
            </a:r>
            <a:br>
              <a:rPr lang="fi-FI" sz="2800">
                <a:solidFill>
                  <a:schemeClr val="bg1"/>
                </a:solidFill>
              </a:rPr>
            </a:br>
            <a:r>
              <a:rPr lang="fi-FI" sz="2800">
                <a:solidFill>
                  <a:schemeClr val="bg1"/>
                </a:solidFill>
              </a:rPr>
              <a:t>IE2-OHJELMA</a:t>
            </a:r>
            <a:br>
              <a:rPr lang="fi-FI" sz="2800">
                <a:solidFill>
                  <a:schemeClr val="bg1"/>
                </a:solidFill>
              </a:rPr>
            </a:br>
            <a:r>
              <a:rPr lang="fi-FI" sz="2800">
                <a:solidFill>
                  <a:schemeClr val="bg1"/>
                </a:solidFill>
              </a:rPr>
              <a:t/>
            </a:r>
            <a:br>
              <a:rPr lang="fi-FI" sz="2800">
                <a:solidFill>
                  <a:schemeClr val="bg1"/>
                </a:solidFill>
              </a:rPr>
            </a:br>
            <a:r>
              <a:rPr lang="fi-FI" sz="5400" err="1">
                <a:solidFill>
                  <a:schemeClr val="bg1"/>
                </a:solidFill>
              </a:rPr>
              <a:t>IE2-ohjelma</a:t>
            </a:r>
            <a:r>
              <a:rPr lang="fi-FI" sz="5400">
                <a:solidFill>
                  <a:schemeClr val="bg1"/>
                </a:solidFill>
              </a:rPr>
              <a:t> maakunnan palveluiden ja nykyisen aluehallinnon muutoksen tukena</a:t>
            </a:r>
            <a:r>
              <a:rPr lang="fi-FI" sz="2800">
                <a:solidFill>
                  <a:schemeClr val="bg1"/>
                </a:solidFill>
              </a:rPr>
              <a:t/>
            </a:r>
            <a:br>
              <a:rPr lang="fi-FI" sz="2800">
                <a:solidFill>
                  <a:schemeClr val="bg1"/>
                </a:solidFill>
              </a:rPr>
            </a:br>
            <a:endParaRPr lang="fi-FI" sz="2800" i="1">
              <a:solidFill>
                <a:schemeClr val="bg1"/>
              </a:solidFill>
            </a:endParaRPr>
          </a:p>
        </p:txBody>
      </p:sp>
      <p:sp>
        <p:nvSpPr>
          <p:cNvPr id="2" name="Alatunnisteen paikkamerkki 1"/>
          <p:cNvSpPr>
            <a:spLocks noGrp="1"/>
          </p:cNvSpPr>
          <p:nvPr>
            <p:ph type="ftr" sz="quarter" idx="14"/>
          </p:nvPr>
        </p:nvSpPr>
        <p:spPr/>
        <p:txBody>
          <a:bodyPr/>
          <a:lstStyle/>
          <a:p>
            <a:endParaRPr lang="fi-FI"/>
          </a:p>
        </p:txBody>
      </p:sp>
      <p:sp>
        <p:nvSpPr>
          <p:cNvPr id="3" name="Dian numeron paikkamerkki 2"/>
          <p:cNvSpPr>
            <a:spLocks noGrp="1"/>
          </p:cNvSpPr>
          <p:nvPr>
            <p:ph type="sldNum" sz="quarter" idx="12"/>
          </p:nvPr>
        </p:nvSpPr>
        <p:spPr/>
        <p:txBody>
          <a:bodyPr/>
          <a:lstStyle/>
          <a:p>
            <a:pPr>
              <a:defRPr/>
            </a:pPr>
            <a:fld id="{D3C89A02-2183-4EC2-9978-996C81F899C4}" type="slidenum">
              <a:rPr lang="fi-FI" smtClean="0"/>
              <a:pPr>
                <a:defRPr/>
              </a:pPr>
              <a:t>1</a:t>
            </a:fld>
            <a:endParaRPr lang="fi-FI"/>
          </a:p>
        </p:txBody>
      </p:sp>
    </p:spTree>
    <p:extLst>
      <p:ext uri="{BB962C8B-B14F-4D97-AF65-F5344CB8AC3E}">
        <p14:creationId xmlns:p14="http://schemas.microsoft.com/office/powerpoint/2010/main" val="145411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4"/>
          </p:nvPr>
        </p:nvSpPr>
        <p:spPr/>
        <p:txBody>
          <a:bodyPr/>
          <a:lstStyle/>
          <a:p>
            <a:endParaRPr lang="fi-FI"/>
          </a:p>
        </p:txBody>
      </p:sp>
      <p:sp>
        <p:nvSpPr>
          <p:cNvPr id="3" name="Dian numeron paikkamerkki 2"/>
          <p:cNvSpPr>
            <a:spLocks noGrp="1"/>
          </p:cNvSpPr>
          <p:nvPr>
            <p:ph type="sldNum" sz="quarter" idx="12"/>
          </p:nvPr>
        </p:nvSpPr>
        <p:spPr/>
        <p:txBody>
          <a:bodyPr/>
          <a:lstStyle/>
          <a:p>
            <a:pPr>
              <a:defRPr/>
            </a:pPr>
            <a:fld id="{D3C89A02-2183-4EC2-9978-996C81F899C4}" type="slidenum">
              <a:rPr lang="fi-FI" smtClean="0"/>
              <a:pPr>
                <a:defRPr/>
              </a:pPr>
              <a:t>10</a:t>
            </a:fld>
            <a:endParaRPr lang="fi-FI"/>
          </a:p>
        </p:txBody>
      </p:sp>
      <p:sp>
        <p:nvSpPr>
          <p:cNvPr id="4" name="Otsikko 3"/>
          <p:cNvSpPr>
            <a:spLocks noGrp="1"/>
          </p:cNvSpPr>
          <p:nvPr>
            <p:ph type="title"/>
          </p:nvPr>
        </p:nvSpPr>
        <p:spPr/>
        <p:txBody>
          <a:bodyPr/>
          <a:lstStyle/>
          <a:p>
            <a:r>
              <a:rPr lang="fi-FI"/>
              <a:t>6-8 tehtäväkokonaisuutta palvelumuotoiltu</a:t>
            </a:r>
          </a:p>
        </p:txBody>
      </p:sp>
      <p:sp>
        <p:nvSpPr>
          <p:cNvPr id="5" name="Tekstin paikkamerkki 4"/>
          <p:cNvSpPr>
            <a:spLocks noGrp="1"/>
          </p:cNvSpPr>
          <p:nvPr>
            <p:ph type="body" sz="quarter" idx="10"/>
          </p:nvPr>
        </p:nvSpPr>
        <p:spPr>
          <a:xfrm>
            <a:off x="1091444" y="1815151"/>
            <a:ext cx="9325037" cy="4394579"/>
          </a:xfrm>
        </p:spPr>
        <p:txBody>
          <a:bodyPr anchor="t"/>
          <a:lstStyle/>
          <a:p>
            <a:pPr marL="0" indent="0">
              <a:buNone/>
            </a:pPr>
            <a:r>
              <a:rPr lang="fi-FI" dirty="0"/>
              <a:t>Mitä tarkoittaa /tiivistelmä</a:t>
            </a:r>
          </a:p>
          <a:p>
            <a:pPr marL="800100" lvl="1" indent="-342900">
              <a:buFont typeface="Arial" panose="020B0604020202020204" pitchFamily="34" charset="0"/>
              <a:buChar char="•"/>
            </a:pPr>
            <a:r>
              <a:rPr lang="fi-FI" sz="1400" dirty="0"/>
              <a:t>6-8 tehtäväkokonaisuutta on tarkasteltu konsultin sekä asiakas ja asiantuntijahaastattelujen avulla asiakkaiden näkökulmasta. Niistä on tehty palvelupolut ja palvelukuvaukset tai –mallit yhteistyössä asiakkaiden, asiantuntijoiden ja ohjaavien tahojen kanssa.</a:t>
            </a:r>
          </a:p>
          <a:p>
            <a:pPr marL="800100" lvl="1" indent="-342900">
              <a:buFont typeface="Arial" panose="020B0604020202020204" pitchFamily="34" charset="0"/>
              <a:buChar char="•"/>
            </a:pPr>
            <a:r>
              <a:rPr lang="fi-FI" sz="1400" dirty="0"/>
              <a:t>Palvelukuvauksissa ja –malleissa tulevat ilmi sähköisen kehittämisen ja sitä tukevan neuvonnan kehittämistarpeet, myös muut asiointia sujuvoittavat kehittämistarpeet.</a:t>
            </a:r>
            <a:endParaRPr lang="fi-FI" dirty="0"/>
          </a:p>
          <a:p>
            <a:pPr marL="0" indent="0">
              <a:buNone/>
            </a:pPr>
            <a:r>
              <a:rPr lang="fi-FI" dirty="0"/>
              <a:t>Mikä muuttuu</a:t>
            </a:r>
          </a:p>
          <a:p>
            <a:pPr marL="800100" lvl="1" indent="-342900">
              <a:buFont typeface="Arial" panose="020B0604020202020204" pitchFamily="34" charset="0"/>
              <a:buChar char="•"/>
            </a:pPr>
            <a:r>
              <a:rPr lang="fi-FI" sz="1400" dirty="0"/>
              <a:t>Asiakkaat on otettu mukaan palveluiden kehittämiseen.</a:t>
            </a:r>
          </a:p>
          <a:p>
            <a:pPr marL="800100" lvl="1" indent="-342900">
              <a:buFont typeface="Arial" panose="020B0604020202020204" pitchFamily="34" charset="0"/>
              <a:buChar char="•"/>
            </a:pPr>
            <a:r>
              <a:rPr lang="fi-FI" sz="1400" dirty="0"/>
              <a:t>Palvelut on tarkasteltu asiakkaan näkökulmasta koko niiden elinkaaren ajan eli esimerkiksi hakemuksen vireille laittamisesta päätöksen saamiseen saakka.</a:t>
            </a:r>
          </a:p>
          <a:p>
            <a:pPr marL="800100" lvl="1" indent="-342900">
              <a:buFont typeface="Arial" panose="020B0604020202020204" pitchFamily="34" charset="0"/>
              <a:buChar char="•"/>
            </a:pPr>
            <a:r>
              <a:rPr lang="fi-FI" sz="1400" dirty="0"/>
              <a:t>Prosesseissa mukana olevien asiantuntijoiden on pakko tarkastella tehtäviään osana asiakkaan palveluprosessia.</a:t>
            </a:r>
          </a:p>
          <a:p>
            <a:pPr marL="800100" lvl="1" indent="-342900">
              <a:buFont typeface="Arial" panose="020B0604020202020204" pitchFamily="34" charset="0"/>
              <a:buChar char="•"/>
            </a:pPr>
            <a:r>
              <a:rPr lang="fi-FI" sz="1400" dirty="0" smtClean="0"/>
              <a:t>Palveluketjujen rajapinnat ja sujuvuus tai sujumattomuus tulevat näkyviksi kun kuvataan asiakkaan palvelupolku </a:t>
            </a:r>
            <a:endParaRPr lang="fi-FI" sz="1400" dirty="0"/>
          </a:p>
          <a:p>
            <a:pPr marL="800100" lvl="1" indent="-342900">
              <a:buFont typeface="Arial" panose="020B0604020202020204" pitchFamily="34" charset="0"/>
              <a:buChar char="•"/>
            </a:pPr>
            <a:r>
              <a:rPr lang="fi-FI" sz="1400" dirty="0"/>
              <a:t>Sähköisen asioinnin ja sähköistä asiointia tukevan neuvonnan kehittämistarpeet on tiedossa.</a:t>
            </a:r>
          </a:p>
          <a:p>
            <a:pPr marL="0" indent="0">
              <a:buNone/>
            </a:pPr>
            <a:r>
              <a:rPr lang="fi-FI" dirty="0"/>
              <a:t>Millä aikataululla /vaiheistus</a:t>
            </a:r>
          </a:p>
          <a:p>
            <a:pPr marL="800100" lvl="1" indent="-342900">
              <a:buFont typeface="Arial" panose="020B0604020202020204" pitchFamily="34" charset="0"/>
              <a:buChar char="•"/>
            </a:pPr>
            <a:r>
              <a:rPr lang="fi-FI" sz="1400" dirty="0"/>
              <a:t>Palvelumuotoiluprosessit etenevät 6-8 tehtäväkokonaisuuden vuosivauhdilla</a:t>
            </a:r>
            <a:r>
              <a:rPr lang="fi-FI" sz="1400" dirty="0" smtClean="0"/>
              <a:t>.</a:t>
            </a:r>
          </a:p>
          <a:p>
            <a:pPr marL="800100" lvl="1" indent="-342900">
              <a:buFont typeface="Arial" panose="020B0604020202020204" pitchFamily="34" charset="0"/>
              <a:buChar char="•"/>
            </a:pPr>
            <a:r>
              <a:rPr lang="fi-FI" sz="1400" dirty="0">
                <a:solidFill>
                  <a:srgbClr val="FF0000"/>
                </a:solidFill>
              </a:rPr>
              <a:t>T</a:t>
            </a:r>
            <a:r>
              <a:rPr lang="fi-FI" sz="1400" dirty="0" smtClean="0">
                <a:solidFill>
                  <a:srgbClr val="FF0000"/>
                </a:solidFill>
              </a:rPr>
              <a:t>ämän hetkisen </a:t>
            </a:r>
            <a:r>
              <a:rPr lang="fi-FI" sz="1400" dirty="0" err="1" smtClean="0">
                <a:solidFill>
                  <a:srgbClr val="FF0000"/>
                </a:solidFill>
              </a:rPr>
              <a:t>arvionmukaan</a:t>
            </a:r>
            <a:r>
              <a:rPr lang="fi-FI" sz="1400" dirty="0" smtClean="0">
                <a:solidFill>
                  <a:srgbClr val="FF0000"/>
                </a:solidFill>
              </a:rPr>
              <a:t> </a:t>
            </a:r>
            <a:r>
              <a:rPr lang="fi-FI" sz="1400" dirty="0">
                <a:solidFill>
                  <a:srgbClr val="FF0000"/>
                </a:solidFill>
              </a:rPr>
              <a:t>n. </a:t>
            </a:r>
            <a:r>
              <a:rPr lang="fi-FI" sz="1400" dirty="0" smtClean="0">
                <a:solidFill>
                  <a:srgbClr val="FF0000"/>
                </a:solidFill>
              </a:rPr>
              <a:t>20 palvelua</a:t>
            </a:r>
            <a:endParaRPr lang="fi-FI" sz="1400" dirty="0">
              <a:solidFill>
                <a:srgbClr val="FF0000"/>
              </a:solidFill>
            </a:endParaRPr>
          </a:p>
          <a:p>
            <a:endParaRPr lang="fi-FI" dirty="0"/>
          </a:p>
          <a:p>
            <a:endParaRPr lang="fi-FI" dirty="0"/>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3406355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4"/>
          </p:nvPr>
        </p:nvSpPr>
        <p:spPr/>
        <p:txBody>
          <a:bodyPr/>
          <a:lstStyle/>
          <a:p>
            <a:endParaRPr lang="fi-FI"/>
          </a:p>
        </p:txBody>
      </p:sp>
      <p:sp>
        <p:nvSpPr>
          <p:cNvPr id="3" name="Dian numeron paikkamerkki 2"/>
          <p:cNvSpPr>
            <a:spLocks noGrp="1"/>
          </p:cNvSpPr>
          <p:nvPr>
            <p:ph type="sldNum" sz="quarter" idx="12"/>
          </p:nvPr>
        </p:nvSpPr>
        <p:spPr/>
        <p:txBody>
          <a:bodyPr/>
          <a:lstStyle/>
          <a:p>
            <a:pPr>
              <a:defRPr/>
            </a:pPr>
            <a:fld id="{D3C89A02-2183-4EC2-9978-996C81F899C4}" type="slidenum">
              <a:rPr lang="fi-FI"/>
              <a:pPr>
                <a:defRPr/>
              </a:pPr>
              <a:t>11</a:t>
            </a:fld>
            <a:endParaRPr lang="fi-FI"/>
          </a:p>
        </p:txBody>
      </p:sp>
      <p:sp>
        <p:nvSpPr>
          <p:cNvPr id="4" name="Otsikko 3"/>
          <p:cNvSpPr>
            <a:spLocks noGrp="1"/>
          </p:cNvSpPr>
          <p:nvPr>
            <p:ph type="title"/>
          </p:nvPr>
        </p:nvSpPr>
        <p:spPr/>
        <p:txBody>
          <a:bodyPr/>
          <a:lstStyle/>
          <a:p>
            <a:endParaRPr lang="fi-FI"/>
          </a:p>
        </p:txBody>
      </p:sp>
      <p:sp>
        <p:nvSpPr>
          <p:cNvPr id="5" name="Tekstin paikkamerkki 4"/>
          <p:cNvSpPr>
            <a:spLocks noGrp="1"/>
          </p:cNvSpPr>
          <p:nvPr>
            <p:ph type="body" sz="quarter" idx="10"/>
          </p:nvPr>
        </p:nvSpPr>
        <p:spPr/>
        <p:txBody>
          <a:bodyPr/>
          <a:lstStyle/>
          <a:p>
            <a:endParaRPr lang="fi-FI"/>
          </a:p>
        </p:txBody>
      </p:sp>
    </p:spTree>
    <p:extLst>
      <p:ext uri="{BB962C8B-B14F-4D97-AF65-F5344CB8AC3E}">
        <p14:creationId xmlns:p14="http://schemas.microsoft.com/office/powerpoint/2010/main" val="229706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4"/>
          </p:nvPr>
        </p:nvSpPr>
        <p:spPr/>
        <p:txBody>
          <a:bodyPr/>
          <a:lstStyle/>
          <a:p>
            <a:endParaRPr lang="fi-FI"/>
          </a:p>
        </p:txBody>
      </p:sp>
      <p:sp>
        <p:nvSpPr>
          <p:cNvPr id="3" name="Dian numeron paikkamerkki 2"/>
          <p:cNvSpPr>
            <a:spLocks noGrp="1"/>
          </p:cNvSpPr>
          <p:nvPr>
            <p:ph type="sldNum" sz="quarter" idx="12"/>
          </p:nvPr>
        </p:nvSpPr>
        <p:spPr/>
        <p:txBody>
          <a:bodyPr/>
          <a:lstStyle/>
          <a:p>
            <a:pPr>
              <a:defRPr/>
            </a:pPr>
            <a:fld id="{D3C89A02-2183-4EC2-9978-996C81F899C4}" type="slidenum">
              <a:rPr lang="fi-FI" smtClean="0"/>
              <a:pPr>
                <a:defRPr/>
              </a:pPr>
              <a:t>12</a:t>
            </a:fld>
            <a:endParaRPr lang="fi-FI"/>
          </a:p>
        </p:txBody>
      </p:sp>
      <p:sp>
        <p:nvSpPr>
          <p:cNvPr id="4" name="Otsikko 3"/>
          <p:cNvSpPr>
            <a:spLocks noGrp="1"/>
          </p:cNvSpPr>
          <p:nvPr>
            <p:ph type="title"/>
          </p:nvPr>
        </p:nvSpPr>
        <p:spPr>
          <a:xfrm>
            <a:off x="1085850" y="971550"/>
            <a:ext cx="9363145" cy="948232"/>
          </a:xfrm>
        </p:spPr>
        <p:txBody>
          <a:bodyPr anchor="t"/>
          <a:lstStyle/>
          <a:p>
            <a:r>
              <a:rPr lang="fi-FI"/>
              <a:t>2016 H2 Sähköinen, paperiton hankintojen kilpailuttaminen </a:t>
            </a:r>
          </a:p>
        </p:txBody>
      </p:sp>
      <p:sp>
        <p:nvSpPr>
          <p:cNvPr id="5" name="Tekstin paikkamerkki 4"/>
          <p:cNvSpPr>
            <a:spLocks noGrp="1"/>
          </p:cNvSpPr>
          <p:nvPr>
            <p:ph type="body" sz="quarter" idx="10"/>
          </p:nvPr>
        </p:nvSpPr>
        <p:spPr>
          <a:xfrm>
            <a:off x="1019411" y="2028825"/>
            <a:ext cx="10277474" cy="4198937"/>
          </a:xfrm>
        </p:spPr>
        <p:txBody>
          <a:bodyPr anchor="t"/>
          <a:lstStyle/>
          <a:p>
            <a:pPr marL="0" indent="0">
              <a:buNone/>
            </a:pPr>
            <a:r>
              <a:rPr lang="fi-FI"/>
              <a:t>Mitä tarkoittaa /tiivistelmä</a:t>
            </a:r>
          </a:p>
          <a:p>
            <a:r>
              <a:rPr lang="fi-FI" sz="1600"/>
              <a:t>Cloudian kilpailutuksen (tarjouspyyntö/tarjous) sähköinen portaali tuotantokäytössä ja hankinnan henkilöstö on  koulutettu</a:t>
            </a:r>
          </a:p>
          <a:p>
            <a:r>
              <a:rPr lang="fi-FI" sz="1600"/>
              <a:t>Asianhallintajärjestelmän (USPA) tiedonohjauksen (TOS/TOJ) uudistus hankintojen osalta.</a:t>
            </a:r>
          </a:p>
          <a:p>
            <a:r>
              <a:rPr lang="fi-FI" sz="1600"/>
              <a:t>Cloudian ja </a:t>
            </a:r>
            <a:r>
              <a:rPr lang="fi-FI" sz="1600" err="1"/>
              <a:t>USPAn</a:t>
            </a:r>
            <a:r>
              <a:rPr lang="fi-FI" sz="1600"/>
              <a:t> välinen integraatio</a:t>
            </a:r>
          </a:p>
          <a:p>
            <a:pPr marL="0" indent="0">
              <a:buNone/>
            </a:pPr>
            <a:r>
              <a:rPr lang="fi-FI"/>
              <a:t>Mikä muuttuu</a:t>
            </a:r>
            <a:endParaRPr lang="en-US"/>
          </a:p>
          <a:p>
            <a:r>
              <a:rPr lang="fi-FI" sz="1600"/>
              <a:t>Kilpailuttamiset toteutetaan sähköisenä Cloudian kautta. </a:t>
            </a:r>
            <a:endParaRPr lang="en-US"/>
          </a:p>
          <a:p>
            <a:r>
              <a:rPr lang="fi-FI" sz="1600" err="1"/>
              <a:t>USPA:ssa</a:t>
            </a:r>
            <a:r>
              <a:rPr lang="fi-FI" sz="1600"/>
              <a:t> on käytössä </a:t>
            </a:r>
            <a:r>
              <a:rPr lang="fi-FI" sz="1600" err="1"/>
              <a:t>geneerinen</a:t>
            </a:r>
            <a:r>
              <a:rPr lang="fi-FI" sz="1600"/>
              <a:t> uudistettu tiedonohjaus (TOS/TOJ)</a:t>
            </a:r>
            <a:endParaRPr lang="en-US" sz="1600"/>
          </a:p>
          <a:p>
            <a:r>
              <a:rPr lang="fi-FI" sz="1600"/>
              <a:t>Kilpailutusvaiheen asiakirjojen siirto hoidetaan sähköisesti </a:t>
            </a:r>
            <a:r>
              <a:rPr lang="fi-FI" sz="1600" err="1"/>
              <a:t>USPA:aan</a:t>
            </a:r>
            <a:endParaRPr lang="en-US" sz="1600" err="1"/>
          </a:p>
          <a:p>
            <a:pPr marL="0" indent="0">
              <a:buNone/>
            </a:pPr>
            <a:r>
              <a:rPr lang="fi-FI"/>
              <a:t>Millä aikataululla /vaiheistus</a:t>
            </a:r>
            <a:r>
              <a:rPr lang="en-US"/>
              <a:t> </a:t>
            </a:r>
          </a:p>
          <a:p>
            <a:r>
              <a:rPr lang="fi-FI" sz="1600"/>
              <a:t>Hankinnan henkilöstö (n. 350 hlöä) on koulutettu 2016 loppuun mennessä</a:t>
            </a:r>
          </a:p>
          <a:p>
            <a:r>
              <a:rPr lang="fi-FI" sz="1600"/>
              <a:t>Cloudia on tuotantokäytössä 2016 loppuun mennessä. </a:t>
            </a:r>
          </a:p>
          <a:p>
            <a:r>
              <a:rPr lang="fi-FI" sz="1600"/>
              <a:t>Tiedonohjauksen uudistus tuotantokäyttöön </a:t>
            </a:r>
            <a:r>
              <a:rPr lang="fi-FI" sz="1600" err="1"/>
              <a:t>USPA:ssa</a:t>
            </a:r>
            <a:r>
              <a:rPr lang="fi-FI" sz="1600"/>
              <a:t> 2016 loppuun mennessä.</a:t>
            </a:r>
          </a:p>
          <a:p>
            <a:r>
              <a:rPr lang="fi-FI" sz="1600"/>
              <a:t>Kilpailutusvaiheen asiakirjojen siirto sähköisesti 1.1.2017 alkaen.</a:t>
            </a:r>
            <a:r>
              <a:rPr lang="en-US" sz="1600"/>
              <a:t> </a:t>
            </a:r>
          </a:p>
          <a:p>
            <a:endParaRPr lang="fi-FI"/>
          </a:p>
          <a:p>
            <a:endParaRPr lang="fi-FI"/>
          </a:p>
          <a:p>
            <a:endParaRPr lang="fi-FI"/>
          </a:p>
        </p:txBody>
      </p:sp>
    </p:spTree>
    <p:extLst>
      <p:ext uri="{BB962C8B-B14F-4D97-AF65-F5344CB8AC3E}">
        <p14:creationId xmlns:p14="http://schemas.microsoft.com/office/powerpoint/2010/main" val="931397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4"/>
          </p:nvPr>
        </p:nvSpPr>
        <p:spPr/>
        <p:txBody>
          <a:bodyPr/>
          <a:lstStyle/>
          <a:p>
            <a:endParaRPr lang="fi-FI"/>
          </a:p>
        </p:txBody>
      </p:sp>
      <p:sp>
        <p:nvSpPr>
          <p:cNvPr id="3" name="Dian numeron paikkamerkki 2"/>
          <p:cNvSpPr>
            <a:spLocks noGrp="1"/>
          </p:cNvSpPr>
          <p:nvPr>
            <p:ph type="sldNum" sz="quarter" idx="12"/>
          </p:nvPr>
        </p:nvSpPr>
        <p:spPr/>
        <p:txBody>
          <a:bodyPr/>
          <a:lstStyle/>
          <a:p>
            <a:pPr>
              <a:defRPr/>
            </a:pPr>
            <a:fld id="{D3C89A02-2183-4EC2-9978-996C81F899C4}" type="slidenum">
              <a:rPr lang="fi-FI" smtClean="0"/>
              <a:pPr>
                <a:defRPr/>
              </a:pPr>
              <a:t>13</a:t>
            </a:fld>
            <a:endParaRPr lang="fi-FI"/>
          </a:p>
        </p:txBody>
      </p:sp>
      <p:sp>
        <p:nvSpPr>
          <p:cNvPr id="4" name="Otsikko 3"/>
          <p:cNvSpPr>
            <a:spLocks noGrp="1"/>
          </p:cNvSpPr>
          <p:nvPr>
            <p:ph type="title"/>
          </p:nvPr>
        </p:nvSpPr>
        <p:spPr>
          <a:xfrm>
            <a:off x="1091445" y="953026"/>
            <a:ext cx="9325036" cy="642942"/>
          </a:xfrm>
        </p:spPr>
        <p:txBody>
          <a:bodyPr anchor="t"/>
          <a:lstStyle/>
          <a:p>
            <a:r>
              <a:rPr lang="fi-FI" dirty="0"/>
              <a:t>Ratkaisukeskeinen palvelu on </a:t>
            </a:r>
            <a:r>
              <a:rPr lang="fi-FI" dirty="0" smtClean="0"/>
              <a:t>vahvistunut (muutetaan </a:t>
            </a:r>
            <a:r>
              <a:rPr lang="fi-FI" dirty="0" err="1" smtClean="0"/>
              <a:t>laatikkodiaan</a:t>
            </a:r>
            <a:r>
              <a:rPr lang="fi-FI" dirty="0" smtClean="0"/>
              <a:t> sama otsikko)</a:t>
            </a:r>
            <a:r>
              <a:rPr lang="fi-FI" dirty="0"/>
              <a:t> </a:t>
            </a:r>
          </a:p>
        </p:txBody>
      </p:sp>
      <p:sp>
        <p:nvSpPr>
          <p:cNvPr id="5" name="Tekstin paikkamerkki 4"/>
          <p:cNvSpPr>
            <a:spLocks noGrp="1"/>
          </p:cNvSpPr>
          <p:nvPr>
            <p:ph type="body" sz="quarter" idx="10"/>
          </p:nvPr>
        </p:nvSpPr>
        <p:spPr/>
        <p:txBody>
          <a:bodyPr anchor="t"/>
          <a:lstStyle/>
          <a:p>
            <a:pPr marL="0" indent="0">
              <a:buNone/>
            </a:pPr>
            <a:r>
              <a:rPr lang="fi-FI" dirty="0"/>
              <a:t>Mitä tarkoittaa /tiivistelmä</a:t>
            </a:r>
          </a:p>
          <a:p>
            <a:pPr marL="800100" lvl="1" indent="-342900">
              <a:buFont typeface="Arial" panose="020B0604020202020204" pitchFamily="34" charset="0"/>
              <a:buChar char="•"/>
            </a:pPr>
            <a:r>
              <a:rPr lang="fi-FI" sz="1400" dirty="0" smtClean="0">
                <a:solidFill>
                  <a:srgbClr val="FF0000"/>
                </a:solidFill>
              </a:rPr>
              <a:t>Verkkoaivoriihen lopputuloksena</a:t>
            </a:r>
            <a:r>
              <a:rPr lang="fi-FI" sz="1400" dirty="0" smtClean="0"/>
              <a:t> </a:t>
            </a:r>
            <a:r>
              <a:rPr lang="fi-FI" sz="1400" dirty="0" err="1" smtClean="0"/>
              <a:t>ELY-keskusten</a:t>
            </a:r>
            <a:r>
              <a:rPr lang="fi-FI" sz="1400" dirty="0" smtClean="0"/>
              <a:t> </a:t>
            </a:r>
            <a:r>
              <a:rPr lang="fi-FI" sz="1400" dirty="0"/>
              <a:t>ylijohtajat nimesivät vuoden 2016 alussa yhdeksi tulevaisuuden keskeiseksi kyvykkyydeksi ratkaisukeskeisyyden.</a:t>
            </a:r>
          </a:p>
          <a:p>
            <a:pPr marL="800100" lvl="1" indent="-342900">
              <a:buFont typeface="Arial" panose="020B0604020202020204" pitchFamily="34" charset="0"/>
              <a:buChar char="•"/>
            </a:pPr>
            <a:r>
              <a:rPr lang="fi-FI" sz="1400" dirty="0"/>
              <a:t>Ratkaisukeskeisen toimintamallin kehittämiseksi toteutettiin pilottina projekti jossa kolmen </a:t>
            </a:r>
            <a:r>
              <a:rPr lang="fi-FI" sz="1400" dirty="0" err="1"/>
              <a:t>ELYn</a:t>
            </a:r>
            <a:r>
              <a:rPr lang="fi-FI" sz="1400" dirty="0"/>
              <a:t> kaikkien vastuualueiden henkilöt </a:t>
            </a:r>
            <a:r>
              <a:rPr lang="fi-FI" sz="1400" dirty="0" smtClean="0"/>
              <a:t>osallistuivat </a:t>
            </a:r>
            <a:r>
              <a:rPr lang="fi-FI" sz="1400" dirty="0"/>
              <a:t>määrittelemään tapauksia joissa </a:t>
            </a:r>
            <a:r>
              <a:rPr lang="fi-FI" sz="1400" dirty="0" smtClean="0"/>
              <a:t>yritys </a:t>
            </a:r>
            <a:r>
              <a:rPr lang="fi-FI" sz="1400" dirty="0"/>
              <a:t>tarvitsee laajaa palvelua yli yksittäisten palveluiden ja vastuualueiden</a:t>
            </a:r>
            <a:r>
              <a:rPr lang="fi-FI" sz="1400" dirty="0" smtClean="0"/>
              <a:t>.</a:t>
            </a:r>
          </a:p>
          <a:p>
            <a:pPr marL="800100" lvl="1" indent="-342900">
              <a:buFont typeface="Arial" panose="020B0604020202020204" pitchFamily="34" charset="0"/>
              <a:buChar char="•"/>
            </a:pPr>
            <a:r>
              <a:rPr lang="fi-FI" sz="1400" dirty="0"/>
              <a:t>Syntyi yhteinen tavoitetila yrityspalveluille, koottiin parhaita </a:t>
            </a:r>
            <a:r>
              <a:rPr lang="fi-FI" sz="1400" dirty="0" smtClean="0"/>
              <a:t>sisäisiä käytäntöjä ja </a:t>
            </a:r>
            <a:r>
              <a:rPr lang="fi-FI" sz="1400" dirty="0"/>
              <a:t>luotiin ratkaisukeskeisen palvelun </a:t>
            </a:r>
            <a:r>
              <a:rPr lang="fi-FI" sz="1400" dirty="0" smtClean="0"/>
              <a:t>perusta</a:t>
            </a:r>
            <a:endParaRPr lang="fi-FI" dirty="0"/>
          </a:p>
          <a:p>
            <a:pPr marL="0" indent="0">
              <a:buNone/>
            </a:pPr>
            <a:r>
              <a:rPr lang="fi-FI" dirty="0"/>
              <a:t>Mikä muuttuu</a:t>
            </a:r>
          </a:p>
          <a:p>
            <a:pPr marL="800100" lvl="1" indent="-342900">
              <a:buFont typeface="Arial" panose="020B0604020202020204" pitchFamily="34" charset="0"/>
              <a:buChar char="•"/>
            </a:pPr>
            <a:r>
              <a:rPr lang="fi-FI" sz="1400" dirty="0"/>
              <a:t>Projektissa tunnistettiin hyviä käytäntöjä ja laajennettiin </a:t>
            </a:r>
            <a:r>
              <a:rPr lang="fi-FI" sz="1400" dirty="0" smtClean="0"/>
              <a:t>tietoisuutta eri tehtävistä käytännössä</a:t>
            </a:r>
            <a:endParaRPr lang="fi-FI" sz="1400" dirty="0"/>
          </a:p>
          <a:p>
            <a:pPr marL="800100" lvl="1" indent="-342900">
              <a:buFont typeface="Arial" panose="020B0604020202020204" pitchFamily="34" charset="0"/>
              <a:buChar char="•"/>
            </a:pPr>
            <a:r>
              <a:rPr lang="fi-FI" sz="1400" dirty="0"/>
              <a:t>Esim. Pirkanmaan </a:t>
            </a:r>
            <a:r>
              <a:rPr lang="fi-FI" sz="1400" dirty="0" err="1"/>
              <a:t>ELYssä</a:t>
            </a:r>
            <a:r>
              <a:rPr lang="fi-FI" sz="1400" dirty="0"/>
              <a:t> tunnistettiin uuden asuinalueen rakentamisen tarpeet ja pullonkaulat.</a:t>
            </a:r>
          </a:p>
          <a:p>
            <a:pPr marL="800100" lvl="1" indent="-342900">
              <a:buFont typeface="Arial" panose="020B0604020202020204" pitchFamily="34" charset="0"/>
              <a:buChar char="•"/>
            </a:pPr>
            <a:r>
              <a:rPr lang="fi-FI" sz="1400" dirty="0"/>
              <a:t>Keskinäisellä sopimisella ja verkostoitumisella saadaan asiakkaan prosessia selkeämmäksi monin tavoin</a:t>
            </a:r>
            <a:r>
              <a:rPr lang="fi-FI" sz="1400" dirty="0" smtClean="0"/>
              <a:t>.</a:t>
            </a:r>
          </a:p>
          <a:p>
            <a:pPr marL="0" indent="0">
              <a:buNone/>
            </a:pPr>
            <a:r>
              <a:rPr lang="fi-FI" dirty="0" smtClean="0"/>
              <a:t>Millä </a:t>
            </a:r>
            <a:r>
              <a:rPr lang="fi-FI" dirty="0"/>
              <a:t>aikataululla /vaiheistus</a:t>
            </a:r>
          </a:p>
          <a:p>
            <a:pPr marL="800100" lvl="1" indent="-342900">
              <a:buFont typeface="Arial" panose="020B0604020202020204" pitchFamily="34" charset="0"/>
              <a:buChar char="•"/>
            </a:pPr>
            <a:r>
              <a:rPr lang="fi-FI" sz="1400" dirty="0"/>
              <a:t>Pilotti projekti toteutettiin 6-11.2016 PIR, VAR ja SAT </a:t>
            </a:r>
            <a:r>
              <a:rPr lang="fi-FI" sz="1400" dirty="0" err="1"/>
              <a:t>ELYissä</a:t>
            </a:r>
            <a:endParaRPr lang="fi-FI" sz="1400" dirty="0"/>
          </a:p>
          <a:p>
            <a:pPr marL="800100" lvl="1" indent="-342900">
              <a:buFont typeface="Arial" panose="020B0604020202020204" pitchFamily="34" charset="0"/>
              <a:buChar char="•"/>
            </a:pPr>
            <a:r>
              <a:rPr lang="fi-FI" sz="1400" dirty="0"/>
              <a:t>T</a:t>
            </a:r>
            <a:r>
              <a:rPr lang="fi-FI" sz="1400" dirty="0" smtClean="0"/>
              <a:t>yötä </a:t>
            </a:r>
            <a:r>
              <a:rPr lang="fi-FI" sz="1400" dirty="0"/>
              <a:t>jatketaan </a:t>
            </a:r>
            <a:r>
              <a:rPr lang="fi-FI" sz="1400" dirty="0" err="1"/>
              <a:t>ELY-kohtaisesti</a:t>
            </a:r>
            <a:r>
              <a:rPr lang="fi-FI" sz="1400" dirty="0"/>
              <a:t> valituin </a:t>
            </a:r>
            <a:r>
              <a:rPr lang="fi-FI" sz="1400" dirty="0" smtClean="0"/>
              <a:t>toimin 2017</a:t>
            </a:r>
            <a:endParaRPr lang="fi-FI" sz="1400" dirty="0"/>
          </a:p>
          <a:p>
            <a:pPr marL="800100" lvl="1" indent="-342900">
              <a:buFont typeface="Arial" panose="020B0604020202020204" pitchFamily="34" charset="0"/>
              <a:buChar char="•"/>
            </a:pPr>
            <a:r>
              <a:rPr lang="fi-FI" sz="1400" dirty="0"/>
              <a:t>Rahoitusta osoitetaan Iskukykyohjelmasta ja suunnittelu/hankinta/toteutusapua tarvittaessa </a:t>
            </a:r>
            <a:r>
              <a:rPr lang="fi-FI" sz="1400" dirty="0" err="1"/>
              <a:t>KEHAsta</a:t>
            </a:r>
            <a:r>
              <a:rPr lang="fi-FI" sz="1400" dirty="0"/>
              <a:t>.</a:t>
            </a:r>
          </a:p>
          <a:p>
            <a:endParaRPr lang="fi-FI" dirty="0"/>
          </a:p>
          <a:p>
            <a:endParaRPr lang="fi-FI" dirty="0"/>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248392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4"/>
          </p:nvPr>
        </p:nvSpPr>
        <p:spPr/>
        <p:txBody>
          <a:bodyPr/>
          <a:lstStyle/>
          <a:p>
            <a:endParaRPr lang="fi-FI"/>
          </a:p>
        </p:txBody>
      </p:sp>
      <p:sp>
        <p:nvSpPr>
          <p:cNvPr id="3" name="Dian numeron paikkamerkki 2"/>
          <p:cNvSpPr>
            <a:spLocks noGrp="1"/>
          </p:cNvSpPr>
          <p:nvPr>
            <p:ph type="sldNum" sz="quarter" idx="12"/>
          </p:nvPr>
        </p:nvSpPr>
        <p:spPr/>
        <p:txBody>
          <a:bodyPr/>
          <a:lstStyle/>
          <a:p>
            <a:pPr>
              <a:defRPr/>
            </a:pPr>
            <a:fld id="{D3C89A02-2183-4EC2-9978-996C81F899C4}" type="slidenum">
              <a:rPr lang="fi-FI" smtClean="0"/>
              <a:pPr>
                <a:defRPr/>
              </a:pPr>
              <a:t>14</a:t>
            </a:fld>
            <a:endParaRPr lang="fi-FI"/>
          </a:p>
        </p:txBody>
      </p:sp>
      <p:sp>
        <p:nvSpPr>
          <p:cNvPr id="4" name="Otsikko 3"/>
          <p:cNvSpPr>
            <a:spLocks noGrp="1"/>
          </p:cNvSpPr>
          <p:nvPr>
            <p:ph type="title"/>
          </p:nvPr>
        </p:nvSpPr>
        <p:spPr/>
        <p:txBody>
          <a:bodyPr/>
          <a:lstStyle/>
          <a:p>
            <a:r>
              <a:rPr lang="fi-FI"/>
              <a:t>Sähköisen säilyttämisen lupa</a:t>
            </a:r>
          </a:p>
        </p:txBody>
      </p:sp>
      <p:sp>
        <p:nvSpPr>
          <p:cNvPr id="5" name="Tekstin paikkamerkki 4"/>
          <p:cNvSpPr>
            <a:spLocks noGrp="1"/>
          </p:cNvSpPr>
          <p:nvPr>
            <p:ph type="body" sz="quarter" idx="10"/>
          </p:nvPr>
        </p:nvSpPr>
        <p:spPr/>
        <p:txBody>
          <a:bodyPr/>
          <a:lstStyle/>
          <a:p>
            <a:pPr marL="0" indent="0">
              <a:buNone/>
            </a:pPr>
            <a:r>
              <a:rPr lang="fi-FI" dirty="0"/>
              <a:t>Mitä tarkoittaa /tiivistelmä</a:t>
            </a:r>
          </a:p>
          <a:p>
            <a:pPr marL="800100" lvl="1" indent="-342900">
              <a:buFont typeface="Arial" panose="020B0604020202020204" pitchFamily="34" charset="0"/>
              <a:buChar char="•"/>
            </a:pPr>
            <a:r>
              <a:rPr lang="fi-FI" sz="1400" dirty="0" smtClean="0"/>
              <a:t>Voidaan luopua paperisesta arkistoinnista. Siirrytään asiakirjojen sähköiseen säilyttämiseen.</a:t>
            </a:r>
          </a:p>
          <a:p>
            <a:pPr marL="800100" lvl="1" indent="-342900">
              <a:buFont typeface="Arial" panose="020B0604020202020204" pitchFamily="34" charset="0"/>
              <a:buChar char="•"/>
            </a:pPr>
            <a:r>
              <a:rPr lang="fi-FI" sz="1400" dirty="0" smtClean="0"/>
              <a:t>Sähköisen </a:t>
            </a:r>
            <a:r>
              <a:rPr lang="fi-FI" sz="1400" dirty="0"/>
              <a:t>säilyttämisen lupa on tietojärjestelmäkohtainen ja sitä haettiin </a:t>
            </a:r>
            <a:r>
              <a:rPr lang="fi-FI" sz="1400" dirty="0" err="1"/>
              <a:t>Uspaan</a:t>
            </a:r>
            <a:endParaRPr lang="fi-FI" sz="1400" dirty="0"/>
          </a:p>
          <a:p>
            <a:pPr marL="800100" lvl="1" indent="-342900">
              <a:buFont typeface="Arial" panose="020B0604020202020204" pitchFamily="34" charset="0"/>
              <a:buChar char="•"/>
            </a:pPr>
            <a:r>
              <a:rPr lang="fi-FI" sz="1400" dirty="0"/>
              <a:t>Lupa haetaan arkistolaitokselta</a:t>
            </a:r>
          </a:p>
          <a:p>
            <a:pPr marL="800100" lvl="1" indent="-342900">
              <a:buFont typeface="Arial" panose="020B0604020202020204" pitchFamily="34" charset="0"/>
              <a:buChar char="•"/>
            </a:pPr>
            <a:r>
              <a:rPr lang="fi-FI" sz="1400" dirty="0"/>
              <a:t>Luvan saamisen edellytyksenä on se, että TOS/TOJ ovat osoitettu olevan ajan tasalla ja niiden mukaan myös toimitaan</a:t>
            </a:r>
          </a:p>
          <a:p>
            <a:pPr marL="0" indent="0">
              <a:buNone/>
            </a:pPr>
            <a:r>
              <a:rPr lang="fi-FI" dirty="0"/>
              <a:t>Mikä muuttuu</a:t>
            </a:r>
          </a:p>
          <a:p>
            <a:pPr lvl="1" indent="-342900">
              <a:buFont typeface="Arial" panose="020B0604020202020204" pitchFamily="34" charset="0"/>
              <a:buChar char="•"/>
            </a:pPr>
            <a:r>
              <a:rPr lang="fi-FI" sz="1400" dirty="0" err="1"/>
              <a:t>Uspaan</a:t>
            </a:r>
            <a:r>
              <a:rPr lang="fi-FI" sz="1400" dirty="0"/>
              <a:t> vietyjä asiakirjoja ei tarvitse tulostaa ja viedä paperiarkistoon</a:t>
            </a:r>
          </a:p>
          <a:p>
            <a:pPr lvl="1" indent="-342900">
              <a:buFont typeface="Arial" panose="020B0604020202020204" pitchFamily="34" charset="0"/>
              <a:buChar char="•"/>
            </a:pPr>
            <a:r>
              <a:rPr lang="fi-FI" sz="1400" dirty="0"/>
              <a:t>Paperiarkistojen tilan tarve pienenee vähitellen</a:t>
            </a:r>
          </a:p>
          <a:p>
            <a:pPr lvl="1" indent="-342900">
              <a:buFont typeface="Arial" panose="020B0604020202020204" pitchFamily="34" charset="0"/>
              <a:buChar char="•"/>
            </a:pPr>
            <a:r>
              <a:rPr lang="fi-FI" sz="1400" dirty="0"/>
              <a:t>Sähköinen arkistointi on tärkeä perusedellytys täysin sähköiselle toiminnalle</a:t>
            </a:r>
          </a:p>
          <a:p>
            <a:pPr marL="0" indent="0">
              <a:buNone/>
            </a:pPr>
            <a:endParaRPr lang="fi-FI" sz="1400" dirty="0"/>
          </a:p>
          <a:p>
            <a:pPr marL="0" indent="0">
              <a:buNone/>
            </a:pPr>
            <a:r>
              <a:rPr lang="fi-FI" dirty="0"/>
              <a:t>Millä aikataululla /vaiheistus</a:t>
            </a:r>
          </a:p>
          <a:p>
            <a:pPr marL="800100" lvl="1" indent="-342900">
              <a:buFont typeface="Arial" panose="020B0604020202020204" pitchFamily="34" charset="0"/>
              <a:buChar char="•"/>
            </a:pPr>
            <a:r>
              <a:rPr lang="fi-FI" sz="1400" dirty="0"/>
              <a:t>Sähköisen säilyttämisen lupa on saatu 1.1.2016 alkaen </a:t>
            </a:r>
            <a:r>
              <a:rPr lang="fi-FI" sz="1400" dirty="0" err="1"/>
              <a:t>Uspaan</a:t>
            </a:r>
            <a:r>
              <a:rPr lang="fi-FI" sz="1400" dirty="0"/>
              <a:t> </a:t>
            </a:r>
          </a:p>
          <a:p>
            <a:endParaRPr lang="fi-FI" dirty="0"/>
          </a:p>
        </p:txBody>
      </p:sp>
    </p:spTree>
    <p:extLst>
      <p:ext uri="{BB962C8B-B14F-4D97-AF65-F5344CB8AC3E}">
        <p14:creationId xmlns:p14="http://schemas.microsoft.com/office/powerpoint/2010/main" val="348844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2017 H1 Yhteinen asiakkuuden hallinta</a:t>
            </a:r>
          </a:p>
        </p:txBody>
      </p:sp>
      <p:sp>
        <p:nvSpPr>
          <p:cNvPr id="3" name="Tekstin paikkamerkki 2"/>
          <p:cNvSpPr>
            <a:spLocks noGrp="1"/>
          </p:cNvSpPr>
          <p:nvPr>
            <p:ph type="body" sz="quarter" idx="10"/>
          </p:nvPr>
        </p:nvSpPr>
        <p:spPr/>
        <p:txBody>
          <a:bodyPr anchor="t"/>
          <a:lstStyle/>
          <a:p>
            <a:pPr marL="0" indent="0">
              <a:buNone/>
            </a:pPr>
            <a:r>
              <a:rPr lang="fi-FI" dirty="0"/>
              <a:t>Mitä tarkoittaa /tiivistelmä</a:t>
            </a:r>
          </a:p>
          <a:p>
            <a:pPr marL="800100" lvl="1" indent="-342900">
              <a:buFont typeface="Arial" panose="020B0604020202020204" pitchFamily="34" charset="0"/>
              <a:buChar char="•"/>
            </a:pPr>
            <a:r>
              <a:rPr lang="fi-FI" sz="1400" dirty="0" smtClean="0"/>
              <a:t>Yhteinen asiakkuudenhallintajärjestelmä (CRM) otetaan käyttöön vuoden 2017 aikana.</a:t>
            </a:r>
          </a:p>
          <a:p>
            <a:pPr marL="800100" lvl="1" indent="-342900">
              <a:buFont typeface="Arial" panose="020B0604020202020204" pitchFamily="34" charset="0"/>
              <a:buChar char="•"/>
            </a:pPr>
            <a:r>
              <a:rPr lang="fi-FI" sz="1400" dirty="0" smtClean="0"/>
              <a:t>Tieto </a:t>
            </a:r>
            <a:r>
              <a:rPr lang="fi-FI" sz="1400" dirty="0"/>
              <a:t>siitä, mitä  asiakkaiden tai asiakasryhmien kanssa on keskusteltu ja sovittu, saadaan organisaation </a:t>
            </a:r>
            <a:r>
              <a:rPr lang="fi-FI" sz="1400" dirty="0" smtClean="0"/>
              <a:t>tietoon sitä tarvitseville</a:t>
            </a:r>
            <a:endParaRPr lang="fi-FI" sz="1400" dirty="0"/>
          </a:p>
          <a:p>
            <a:pPr marL="800100" lvl="1" indent="-342900">
              <a:buFont typeface="Arial" panose="020B0604020202020204" pitchFamily="34" charset="0"/>
              <a:buChar char="•"/>
            </a:pPr>
            <a:r>
              <a:rPr lang="fi-FI" sz="1400" dirty="0"/>
              <a:t>Mahdollistaa nykyistä paremmin asiakkaiden kokonaisvaltaisen </a:t>
            </a:r>
            <a:r>
              <a:rPr lang="fi-FI" sz="1400" dirty="0" smtClean="0"/>
              <a:t>palvelun, koska tiedetään mikä on asiakkaan tilanne ja palvelutarve laajasti.</a:t>
            </a:r>
            <a:endParaRPr lang="fi-FI" sz="1400" dirty="0"/>
          </a:p>
          <a:p>
            <a:pPr marL="800100" lvl="1" indent="-342900">
              <a:buFont typeface="Arial" panose="020B0604020202020204" pitchFamily="34" charset="0"/>
              <a:buChar char="•"/>
            </a:pPr>
            <a:r>
              <a:rPr lang="fi-FI" sz="1400" dirty="0"/>
              <a:t>On merkittävä askel kohti yhden luukun </a:t>
            </a:r>
            <a:r>
              <a:rPr lang="fi-FI" sz="1400" dirty="0" smtClean="0"/>
              <a:t>periaatetta, koska tavoitteena on että sama tieto kerätään vain kerran</a:t>
            </a:r>
            <a:endParaRPr lang="fi-FI" sz="1400" dirty="0"/>
          </a:p>
          <a:p>
            <a:pPr marL="0" indent="0">
              <a:buNone/>
            </a:pPr>
            <a:r>
              <a:rPr lang="fi-FI" dirty="0"/>
              <a:t>Mikä muuttuu</a:t>
            </a:r>
          </a:p>
          <a:p>
            <a:pPr lvl="1">
              <a:buFont typeface="Arial" panose="020B0604020202020204" pitchFamily="34" charset="0"/>
              <a:buChar char="•"/>
            </a:pPr>
            <a:r>
              <a:rPr lang="fi-FI" sz="1400" dirty="0"/>
              <a:t>Asiakas tulee nykyistä enemmän toiminnan keskiöön ja organisaatiot jäävät </a:t>
            </a:r>
            <a:r>
              <a:rPr lang="fi-FI" sz="1400" dirty="0" smtClean="0"/>
              <a:t>taustalle, koska tieto tulee näkyväksi organisaatiorajojen yli.</a:t>
            </a:r>
            <a:endParaRPr lang="fi-FI" sz="1400" dirty="0"/>
          </a:p>
          <a:p>
            <a:pPr lvl="1">
              <a:buFont typeface="Arial" panose="020B0604020202020204" pitchFamily="34" charset="0"/>
              <a:buChar char="•"/>
            </a:pPr>
            <a:r>
              <a:rPr lang="fi-FI" sz="1400" dirty="0"/>
              <a:t>Asiakaslähtöinen ja kokonaisvaltainen palvelu ja julkisen palvelujärjestelmän </a:t>
            </a:r>
            <a:r>
              <a:rPr lang="fi-FI" sz="1400" dirty="0" smtClean="0"/>
              <a:t>tehokkuus paranee</a:t>
            </a:r>
            <a:endParaRPr lang="fi-FI" sz="1400" dirty="0"/>
          </a:p>
          <a:p>
            <a:pPr lvl="1">
              <a:buFont typeface="Arial" panose="020B0604020202020204" pitchFamily="34" charset="0"/>
              <a:buChar char="•"/>
            </a:pPr>
            <a:r>
              <a:rPr lang="fi-FI" sz="1400" dirty="0"/>
              <a:t>Tiedolla johtamisen edellytykset </a:t>
            </a:r>
            <a:r>
              <a:rPr lang="fi-FI" sz="1400" dirty="0" smtClean="0"/>
              <a:t>paranevat</a:t>
            </a:r>
            <a:endParaRPr lang="fi-FI" dirty="0"/>
          </a:p>
          <a:p>
            <a:pPr marL="0" indent="0">
              <a:buNone/>
            </a:pPr>
            <a:r>
              <a:rPr lang="fi-FI" dirty="0"/>
              <a:t>Millä aikataululla /vaiheistus</a:t>
            </a:r>
          </a:p>
          <a:p>
            <a:pPr marL="800100" lvl="1" indent="-342900">
              <a:buFont typeface="Arial" panose="020B0604020202020204" pitchFamily="34" charset="0"/>
              <a:buChar char="•"/>
            </a:pPr>
            <a:r>
              <a:rPr lang="fi-FI" sz="1400" dirty="0" smtClean="0"/>
              <a:t>Järjestelmä ja lisenssit hankittu 2016</a:t>
            </a:r>
          </a:p>
          <a:p>
            <a:pPr marL="800100" lvl="1" indent="-342900">
              <a:buFont typeface="Arial" panose="020B0604020202020204" pitchFamily="34" charset="0"/>
              <a:buChar char="•"/>
            </a:pPr>
            <a:r>
              <a:rPr lang="fi-FI" sz="1400" dirty="0" smtClean="0"/>
              <a:t>Käyttöönotto kevät </a:t>
            </a:r>
            <a:r>
              <a:rPr lang="fi-FI" sz="1400" dirty="0"/>
              <a:t>2017 </a:t>
            </a:r>
          </a:p>
          <a:p>
            <a:endParaRPr lang="fi-FI" dirty="0"/>
          </a:p>
        </p:txBody>
      </p:sp>
      <p:sp>
        <p:nvSpPr>
          <p:cNvPr id="4" name="Alatunnisteen paikkamerkki 3"/>
          <p:cNvSpPr>
            <a:spLocks noGrp="1"/>
          </p:cNvSpPr>
          <p:nvPr>
            <p:ph type="ftr" sz="quarter" idx="14"/>
          </p:nvPr>
        </p:nvSpPr>
        <p:spPr/>
        <p:txBody>
          <a:bodyPr/>
          <a:lstStyle/>
          <a:p>
            <a:endParaRPr lang="fi-FI"/>
          </a:p>
        </p:txBody>
      </p:sp>
      <p:sp>
        <p:nvSpPr>
          <p:cNvPr id="5" name="Dian numeron paikkamerkki 4"/>
          <p:cNvSpPr>
            <a:spLocks noGrp="1"/>
          </p:cNvSpPr>
          <p:nvPr>
            <p:ph type="sldNum" sz="quarter" idx="12"/>
          </p:nvPr>
        </p:nvSpPr>
        <p:spPr/>
        <p:txBody>
          <a:bodyPr/>
          <a:lstStyle/>
          <a:p>
            <a:pPr>
              <a:defRPr/>
            </a:pPr>
            <a:fld id="{D3C89A02-2183-4EC2-9978-996C81F899C4}" type="slidenum">
              <a:rPr lang="fi-FI" smtClean="0"/>
              <a:pPr>
                <a:defRPr/>
              </a:pPr>
              <a:t>15</a:t>
            </a:fld>
            <a:endParaRPr lang="fi-FI"/>
          </a:p>
        </p:txBody>
      </p:sp>
    </p:spTree>
    <p:extLst>
      <p:ext uri="{BB962C8B-B14F-4D97-AF65-F5344CB8AC3E}">
        <p14:creationId xmlns:p14="http://schemas.microsoft.com/office/powerpoint/2010/main" val="2747857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4"/>
          </p:nvPr>
        </p:nvSpPr>
        <p:spPr/>
        <p:txBody>
          <a:bodyPr/>
          <a:lstStyle/>
          <a:p>
            <a:endParaRPr lang="fi-FI" dirty="0"/>
          </a:p>
        </p:txBody>
      </p:sp>
      <p:sp>
        <p:nvSpPr>
          <p:cNvPr id="3" name="Dian numeron paikkamerkki 2"/>
          <p:cNvSpPr>
            <a:spLocks noGrp="1"/>
          </p:cNvSpPr>
          <p:nvPr>
            <p:ph type="sldNum" sz="quarter" idx="12"/>
          </p:nvPr>
        </p:nvSpPr>
        <p:spPr/>
        <p:txBody>
          <a:bodyPr/>
          <a:lstStyle/>
          <a:p>
            <a:pPr>
              <a:defRPr/>
            </a:pPr>
            <a:fld id="{D3C89A02-2183-4EC2-9978-996C81F899C4}" type="slidenum">
              <a:rPr lang="fi-FI" smtClean="0"/>
              <a:pPr>
                <a:defRPr/>
              </a:pPr>
              <a:t>16</a:t>
            </a:fld>
            <a:endParaRPr lang="fi-FI"/>
          </a:p>
        </p:txBody>
      </p:sp>
      <p:sp>
        <p:nvSpPr>
          <p:cNvPr id="4" name="Otsikko 3"/>
          <p:cNvSpPr>
            <a:spLocks noGrp="1"/>
          </p:cNvSpPr>
          <p:nvPr>
            <p:ph type="title"/>
          </p:nvPr>
        </p:nvSpPr>
        <p:spPr>
          <a:xfrm>
            <a:off x="1091445" y="1027281"/>
            <a:ext cx="9325036" cy="642942"/>
          </a:xfrm>
        </p:spPr>
        <p:txBody>
          <a:bodyPr/>
          <a:lstStyle/>
          <a:p>
            <a:r>
              <a:rPr lang="fi-FI" dirty="0"/>
              <a:t>Työskentely maastossa </a:t>
            </a:r>
            <a:r>
              <a:rPr lang="fi-FI" dirty="0" smtClean="0"/>
              <a:t>sähköisesti uusi otsikko (vanha otsikko </a:t>
            </a:r>
            <a:r>
              <a:rPr lang="fi-FI" dirty="0" err="1" smtClean="0"/>
              <a:t>Mobiilityöasemat</a:t>
            </a:r>
            <a:r>
              <a:rPr lang="fi-FI" dirty="0" smtClean="0"/>
              <a:t> </a:t>
            </a:r>
            <a:r>
              <a:rPr lang="fi-FI" dirty="0"/>
              <a:t>käytössä)</a:t>
            </a:r>
          </a:p>
        </p:txBody>
      </p:sp>
      <p:sp>
        <p:nvSpPr>
          <p:cNvPr id="5" name="Tekstin paikkamerkki 4"/>
          <p:cNvSpPr>
            <a:spLocks noGrp="1"/>
          </p:cNvSpPr>
          <p:nvPr>
            <p:ph type="body" sz="quarter" idx="10"/>
          </p:nvPr>
        </p:nvSpPr>
        <p:spPr>
          <a:xfrm>
            <a:off x="1055440" y="1916832"/>
            <a:ext cx="9325037" cy="3937050"/>
          </a:xfrm>
        </p:spPr>
        <p:txBody>
          <a:bodyPr/>
          <a:lstStyle/>
          <a:p>
            <a:r>
              <a:rPr lang="fi-FI" dirty="0"/>
              <a:t>Mitä tarkoittaa? / Tiivistelmä</a:t>
            </a:r>
          </a:p>
          <a:p>
            <a:r>
              <a:rPr lang="fi-FI" sz="1800" dirty="0"/>
              <a:t>Maastossa tehtävä työ siirtyy paperilomakkeista sähköisen järjestelmän käyttöön tabletilla. Tabletteja </a:t>
            </a:r>
            <a:r>
              <a:rPr lang="fi-FI" sz="1800" dirty="0" err="1"/>
              <a:t>pilotoitu</a:t>
            </a:r>
            <a:r>
              <a:rPr lang="fi-FI" sz="1800" dirty="0"/>
              <a:t> nyt kokotilan valvonnoissa </a:t>
            </a:r>
            <a:r>
              <a:rPr lang="fi-FI" sz="1800" dirty="0" err="1"/>
              <a:t>MMMn</a:t>
            </a:r>
            <a:r>
              <a:rPr lang="fi-FI" sz="1800" dirty="0"/>
              <a:t> tehtävissä</a:t>
            </a:r>
            <a:r>
              <a:rPr lang="fi-FI" sz="1800" dirty="0" smtClean="0"/>
              <a:t>.</a:t>
            </a:r>
          </a:p>
          <a:p>
            <a:r>
              <a:rPr lang="fi-FI" sz="1800" dirty="0" smtClean="0"/>
              <a:t>Liikenne tehtävissä </a:t>
            </a:r>
            <a:r>
              <a:rPr lang="fi-FI" sz="1800" dirty="0" err="1" smtClean="0"/>
              <a:t>mobiililaitteet</a:t>
            </a:r>
            <a:r>
              <a:rPr lang="fi-FI" sz="1800" dirty="0" smtClean="0"/>
              <a:t> ja karttaliittymät ovat olleet käytössä jo pitkään</a:t>
            </a:r>
            <a:endParaRPr lang="fi-FI" sz="1800" dirty="0"/>
          </a:p>
          <a:p>
            <a:r>
              <a:rPr lang="fi-FI" dirty="0"/>
              <a:t>Mikä muuttuu?</a:t>
            </a:r>
          </a:p>
          <a:p>
            <a:r>
              <a:rPr lang="fi-FI" sz="1800" dirty="0" smtClean="0"/>
              <a:t>Paperilomakkeiden </a:t>
            </a:r>
            <a:r>
              <a:rPr lang="fi-FI" sz="1800" dirty="0"/>
              <a:t>ja karttojen sijaan mukaan käynnille otetaan tabletti josta saadaan sekä lomakkeet, kartta että kamera. Tietoja ei tarvitse tallentaa erikseen valvontakäynnin jälkeen vaan menevät suoraan tietokantaan. </a:t>
            </a:r>
            <a:endParaRPr lang="fi-FI" sz="1800" dirty="0" smtClean="0"/>
          </a:p>
          <a:p>
            <a:r>
              <a:rPr lang="fi-FI" sz="1800" dirty="0" smtClean="0"/>
              <a:t>Tavoitteena yhtenäinen substanssiriippumaton laiteympäristö maastotyölle ja yhteinen karttaympäristö</a:t>
            </a:r>
            <a:endParaRPr lang="fi-FI" sz="1800" dirty="0"/>
          </a:p>
          <a:p>
            <a:r>
              <a:rPr lang="fi-FI" dirty="0"/>
              <a:t>Millä aikataululla? / Vaiheistus</a:t>
            </a:r>
          </a:p>
          <a:p>
            <a:r>
              <a:rPr lang="fi-FI" sz="1800" dirty="0" err="1"/>
              <a:t>Pilotointi</a:t>
            </a:r>
            <a:r>
              <a:rPr lang="fi-FI" sz="1800" dirty="0"/>
              <a:t> 2016 kesällä ja syksyllä. Kokemuksia kerätty 30.9. ensi vuonna kokeilu laajenee ja karttaominaisuutta kehitetään</a:t>
            </a:r>
          </a:p>
          <a:p>
            <a:r>
              <a:rPr lang="fi-FI" sz="1800" dirty="0"/>
              <a:t>Ensi vuonna tehdään suositus laiteympäristöstä (montako laitetta </a:t>
            </a:r>
            <a:r>
              <a:rPr lang="fi-FI" sz="1800" dirty="0" smtClean="0"/>
              <a:t>tarvitaan yhdelle ihmiselle) </a:t>
            </a:r>
            <a:r>
              <a:rPr lang="fi-FI" sz="1800" dirty="0"/>
              <a:t>ja laajennetaan kokeilua ympäristöpuolen valvontaan. </a:t>
            </a:r>
            <a:endParaRPr lang="fi-FI" dirty="0"/>
          </a:p>
        </p:txBody>
      </p:sp>
    </p:spTree>
    <p:extLst>
      <p:ext uri="{BB962C8B-B14F-4D97-AF65-F5344CB8AC3E}">
        <p14:creationId xmlns:p14="http://schemas.microsoft.com/office/powerpoint/2010/main" val="3223414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Yhteinen ajantasainen asiakastieto</a:t>
            </a:r>
          </a:p>
        </p:txBody>
      </p:sp>
      <p:sp>
        <p:nvSpPr>
          <p:cNvPr id="3" name="Tekstin paikkamerkki 2"/>
          <p:cNvSpPr>
            <a:spLocks noGrp="1"/>
          </p:cNvSpPr>
          <p:nvPr>
            <p:ph type="body" sz="quarter" idx="10"/>
          </p:nvPr>
        </p:nvSpPr>
        <p:spPr>
          <a:xfrm>
            <a:off x="1028070" y="2002756"/>
            <a:ext cx="8832981" cy="3937050"/>
          </a:xfrm>
        </p:spPr>
        <p:txBody>
          <a:bodyPr/>
          <a:lstStyle/>
          <a:p>
            <a:pPr marL="0" indent="0">
              <a:buNone/>
            </a:pPr>
            <a:r>
              <a:rPr lang="fi-FI" dirty="0"/>
              <a:t>Mitä tarkoittaa /tiivistelmä</a:t>
            </a:r>
          </a:p>
          <a:p>
            <a:pPr marL="800100" lvl="1" indent="-342900">
              <a:buFont typeface="Arial" panose="020B0604020202020204" pitchFamily="34" charset="0"/>
              <a:buChar char="•"/>
            </a:pPr>
            <a:r>
              <a:rPr lang="fi-FI" sz="1400" dirty="0" smtClean="0"/>
              <a:t>On luotu integraatiot eri järjestelmistä yhteisen tietovarannon synnyttämiseksi (asiakastietorekisteri ATR ja tapahtumatietovaranto ATV)</a:t>
            </a:r>
          </a:p>
          <a:p>
            <a:pPr marL="800100" lvl="1" indent="-342900">
              <a:buFont typeface="Arial" panose="020B0604020202020204" pitchFamily="34" charset="0"/>
              <a:buChar char="•"/>
            </a:pPr>
            <a:r>
              <a:rPr lang="fi-FI" sz="1400" dirty="0" smtClean="0"/>
              <a:t>Asiakkaan perustiedot (esim. osoite) ja eri toimijoiden toimenpiteet muodostavat yhteisen tietopohjan.</a:t>
            </a:r>
            <a:endParaRPr lang="fi-FI" sz="1400" dirty="0"/>
          </a:p>
          <a:p>
            <a:pPr marL="0" indent="0">
              <a:buNone/>
            </a:pPr>
            <a:r>
              <a:rPr lang="fi-FI" dirty="0"/>
              <a:t>Mikä muuttuu</a:t>
            </a:r>
          </a:p>
          <a:p>
            <a:pPr lvl="1">
              <a:buFont typeface="Arial" panose="020B0604020202020204" pitchFamily="34" charset="0"/>
              <a:buChar char="•"/>
            </a:pPr>
            <a:r>
              <a:rPr lang="fi-FI" sz="1400" dirty="0"/>
              <a:t>Asiakastiedon ylläpitorutiinit muuttuvat; perustiedot saadaan osin automaattisesti, mutta jokaisen henkilön pitää kirjata järjestelmään tiedot asiakastapaamisista (mistä on keskusteltu ja mistä on sovittu)</a:t>
            </a:r>
          </a:p>
          <a:p>
            <a:pPr lvl="1">
              <a:buFont typeface="Arial" panose="020B0604020202020204" pitchFamily="34" charset="0"/>
              <a:buChar char="•"/>
            </a:pPr>
            <a:r>
              <a:rPr lang="fi-FI" sz="1400" dirty="0"/>
              <a:t>Asiakastieto ei ole enää asiantuntijan henkilökohtaista tietoa</a:t>
            </a:r>
          </a:p>
          <a:p>
            <a:pPr lvl="1">
              <a:buFont typeface="Arial" panose="020B0604020202020204" pitchFamily="34" charset="0"/>
              <a:buChar char="•"/>
            </a:pPr>
            <a:r>
              <a:rPr lang="fi-FI" sz="1400" dirty="0">
                <a:solidFill>
                  <a:srgbClr val="FF0000"/>
                </a:solidFill>
              </a:rPr>
              <a:t>Asiakkaalta pyydetään vain uutta tietoa ja yhden kerran</a:t>
            </a:r>
          </a:p>
          <a:p>
            <a:pPr marL="0" indent="0">
              <a:buNone/>
            </a:pPr>
            <a:r>
              <a:rPr lang="fi-FI" dirty="0"/>
              <a:t>Millä aikataululla /vaiheistus</a:t>
            </a:r>
          </a:p>
          <a:p>
            <a:pPr marL="800100" lvl="1" indent="-342900">
              <a:buFont typeface="Arial" panose="020B0604020202020204" pitchFamily="34" charset="0"/>
              <a:buChar char="•"/>
            </a:pPr>
            <a:r>
              <a:rPr lang="fi-FI" sz="1400" dirty="0" smtClean="0"/>
              <a:t>Tärkeimmistä järjestelmistä integraatiot on tehty </a:t>
            </a:r>
            <a:r>
              <a:rPr lang="fi-FI" sz="1400" dirty="0"/>
              <a:t>2017 </a:t>
            </a:r>
            <a:r>
              <a:rPr lang="fi-FI" sz="1400" dirty="0" smtClean="0"/>
              <a:t>keväällä</a:t>
            </a:r>
          </a:p>
          <a:p>
            <a:pPr marL="800100" lvl="1" indent="-342900">
              <a:buFont typeface="Arial" panose="020B0604020202020204" pitchFamily="34" charset="0"/>
              <a:buChar char="•"/>
            </a:pPr>
            <a:r>
              <a:rPr lang="fi-FI" sz="1400" dirty="0" smtClean="0"/>
              <a:t>Lakkautettavista järjestelmistä tehty tiedonsiirrot</a:t>
            </a:r>
            <a:endParaRPr lang="fi-FI" sz="1400" dirty="0"/>
          </a:p>
          <a:p>
            <a:endParaRPr lang="fi-FI" dirty="0"/>
          </a:p>
        </p:txBody>
      </p:sp>
      <p:sp>
        <p:nvSpPr>
          <p:cNvPr id="4" name="Alatunnisteen paikkamerkki 3"/>
          <p:cNvSpPr>
            <a:spLocks noGrp="1"/>
          </p:cNvSpPr>
          <p:nvPr>
            <p:ph type="ftr" sz="quarter" idx="14"/>
          </p:nvPr>
        </p:nvSpPr>
        <p:spPr/>
        <p:txBody>
          <a:bodyPr/>
          <a:lstStyle/>
          <a:p>
            <a:endParaRPr lang="fi-FI"/>
          </a:p>
        </p:txBody>
      </p:sp>
      <p:sp>
        <p:nvSpPr>
          <p:cNvPr id="5" name="Dian numeron paikkamerkki 4"/>
          <p:cNvSpPr>
            <a:spLocks noGrp="1"/>
          </p:cNvSpPr>
          <p:nvPr>
            <p:ph type="sldNum" sz="quarter" idx="12"/>
          </p:nvPr>
        </p:nvSpPr>
        <p:spPr/>
        <p:txBody>
          <a:bodyPr/>
          <a:lstStyle/>
          <a:p>
            <a:pPr>
              <a:defRPr/>
            </a:pPr>
            <a:fld id="{D3C89A02-2183-4EC2-9978-996C81F899C4}" type="slidenum">
              <a:rPr lang="fi-FI" smtClean="0"/>
              <a:pPr>
                <a:defRPr/>
              </a:pPr>
              <a:t>17</a:t>
            </a:fld>
            <a:endParaRPr lang="fi-FI"/>
          </a:p>
        </p:txBody>
      </p:sp>
    </p:spTree>
    <p:extLst>
      <p:ext uri="{BB962C8B-B14F-4D97-AF65-F5344CB8AC3E}">
        <p14:creationId xmlns:p14="http://schemas.microsoft.com/office/powerpoint/2010/main" val="3460382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86925" y="904875"/>
            <a:ext cx="9325036" cy="4464496"/>
          </a:xfrm>
        </p:spPr>
        <p:txBody>
          <a:bodyPr anchor="t"/>
          <a:lstStyle/>
          <a:p>
            <a:r>
              <a:rPr lang="fi-FI" sz="2800"/>
              <a:t>Asiakasneuvonnan yhteiset mittarit ja laadun kehittämisen menetelmät </a:t>
            </a:r>
          </a:p>
        </p:txBody>
      </p:sp>
      <p:sp>
        <p:nvSpPr>
          <p:cNvPr id="3" name="Alatunnisteen paikkamerkki 2"/>
          <p:cNvSpPr>
            <a:spLocks noGrp="1"/>
          </p:cNvSpPr>
          <p:nvPr>
            <p:ph type="ftr" sz="quarter" idx="14"/>
          </p:nvPr>
        </p:nvSpPr>
        <p:spPr/>
        <p:txBody>
          <a:bodyPr/>
          <a:lstStyle/>
          <a:p>
            <a:endParaRPr lang="fi-FI"/>
          </a:p>
        </p:txBody>
      </p:sp>
      <p:sp>
        <p:nvSpPr>
          <p:cNvPr id="4" name="Dian numeron paikkamerkki 3"/>
          <p:cNvSpPr>
            <a:spLocks noGrp="1"/>
          </p:cNvSpPr>
          <p:nvPr>
            <p:ph type="sldNum" sz="quarter" idx="12"/>
          </p:nvPr>
        </p:nvSpPr>
        <p:spPr/>
        <p:txBody>
          <a:bodyPr/>
          <a:lstStyle/>
          <a:p>
            <a:pPr>
              <a:defRPr/>
            </a:pPr>
            <a:fld id="{D3C89A02-2183-4EC2-9978-996C81F899C4}" type="slidenum">
              <a:rPr lang="fi-FI" smtClean="0">
                <a:solidFill>
                  <a:prstClr val="black"/>
                </a:solidFill>
              </a:rPr>
              <a:pPr>
                <a:defRPr/>
              </a:pPr>
              <a:t>18</a:t>
            </a:fld>
            <a:endParaRPr lang="fi-FI">
              <a:solidFill>
                <a:prstClr val="black"/>
              </a:solidFill>
            </a:endParaRPr>
          </a:p>
        </p:txBody>
      </p:sp>
      <p:sp>
        <p:nvSpPr>
          <p:cNvPr id="5" name="Tekstiruutu 4"/>
          <p:cNvSpPr txBox="1"/>
          <p:nvPr/>
        </p:nvSpPr>
        <p:spPr>
          <a:xfrm>
            <a:off x="1087438" y="2082740"/>
            <a:ext cx="10944225" cy="6432530"/>
          </a:xfrm>
          <a:prstGeom prst="rect">
            <a:avLst/>
          </a:prstGeom>
          <a:noFill/>
        </p:spPr>
        <p:txBody>
          <a:bodyPr wrap="square" rtlCol="0" anchor="t">
            <a:spAutoFit/>
          </a:bodyPr>
          <a:lstStyle/>
          <a:p>
            <a:pPr marL="342900" indent="-342900">
              <a:spcBef>
                <a:spcPct val="20000"/>
              </a:spcBef>
              <a:buClr>
                <a:srgbClr val="58585A"/>
              </a:buClr>
              <a:buSzPct val="150000"/>
              <a:buFont typeface="Wingdings" pitchFamily="2" charset="2"/>
              <a:buChar char="§"/>
            </a:pPr>
            <a:r>
              <a:rPr lang="fi-FI" sz="2200" kern="0" dirty="0">
                <a:solidFill>
                  <a:prstClr val="black"/>
                </a:solidFill>
                <a:latin typeface="Arial"/>
              </a:rPr>
              <a:t>Mitä tarkoittaa? / Tiivistelmä</a:t>
            </a:r>
          </a:p>
          <a:p>
            <a:pPr marL="342900" indent="-342900">
              <a:spcBef>
                <a:spcPct val="20000"/>
              </a:spcBef>
              <a:buClr>
                <a:srgbClr val="58585A"/>
              </a:buClr>
              <a:buSzPct val="150000"/>
              <a:buFont typeface="Wingdings" pitchFamily="2" charset="2"/>
              <a:buChar char="§"/>
            </a:pPr>
            <a:r>
              <a:rPr lang="fi-FI" kern="0" dirty="0">
                <a:solidFill>
                  <a:prstClr val="black"/>
                </a:solidFill>
                <a:latin typeface="Arial"/>
              </a:rPr>
              <a:t>Asiakaspalvelukeskuksille luodaan ja vakiinnutetaan yhteinen toimintamalli, jolla systemaattisesti</a:t>
            </a:r>
          </a:p>
          <a:p>
            <a:pPr>
              <a:spcBef>
                <a:spcPct val="20000"/>
              </a:spcBef>
              <a:buClr>
                <a:srgbClr val="58585A"/>
              </a:buClr>
              <a:buSzPct val="150000"/>
            </a:pPr>
            <a:r>
              <a:rPr lang="fi-FI" kern="0" dirty="0">
                <a:solidFill>
                  <a:prstClr val="black"/>
                </a:solidFill>
                <a:latin typeface="Arial"/>
              </a:rPr>
              <a:t>     arvioidaan, ylläpidetään ja kehitetään palvelun laatua. Määritellään yhteinen palvelulupaus, </a:t>
            </a:r>
          </a:p>
          <a:p>
            <a:pPr>
              <a:spcBef>
                <a:spcPct val="20000"/>
              </a:spcBef>
              <a:buClr>
                <a:srgbClr val="58585A"/>
              </a:buClr>
              <a:buSzPct val="150000"/>
            </a:pPr>
            <a:r>
              <a:rPr lang="fi-FI" kern="0" dirty="0">
                <a:solidFill>
                  <a:prstClr val="black"/>
                </a:solidFill>
                <a:latin typeface="Arial"/>
              </a:rPr>
              <a:t>     yhteisiä toimintaa kuvaavia mittareita ja laatuun liittyviä tavoitteita/kriteereitä. </a:t>
            </a:r>
          </a:p>
          <a:p>
            <a:pPr marL="342900" indent="-342900">
              <a:spcBef>
                <a:spcPct val="20000"/>
              </a:spcBef>
              <a:buClr>
                <a:srgbClr val="58585A"/>
              </a:buClr>
              <a:buSzPct val="150000"/>
              <a:buFont typeface="Wingdings" pitchFamily="2" charset="2"/>
              <a:buChar char="§"/>
            </a:pPr>
            <a:r>
              <a:rPr lang="fi-FI" sz="2200" kern="0" dirty="0">
                <a:solidFill>
                  <a:prstClr val="black"/>
                </a:solidFill>
                <a:latin typeface="Arial"/>
              </a:rPr>
              <a:t>Mikä muuttuu?</a:t>
            </a:r>
          </a:p>
          <a:p>
            <a:pPr marL="342900" indent="-342900">
              <a:spcBef>
                <a:spcPct val="20000"/>
              </a:spcBef>
              <a:buClr>
                <a:srgbClr val="58585A"/>
              </a:buClr>
              <a:buSzPct val="150000"/>
              <a:buFont typeface="Wingdings" pitchFamily="2" charset="2"/>
              <a:buChar char="§"/>
            </a:pPr>
            <a:r>
              <a:rPr lang="fi-FI" kern="0" dirty="0" smtClean="0">
                <a:solidFill>
                  <a:prstClr val="black"/>
                </a:solidFill>
                <a:latin typeface="Arial"/>
              </a:rPr>
              <a:t>Asiakkaiden palvelun </a:t>
            </a:r>
            <a:r>
              <a:rPr lang="fi-FI" kern="0" dirty="0">
                <a:solidFill>
                  <a:prstClr val="black"/>
                </a:solidFill>
                <a:latin typeface="Arial"/>
              </a:rPr>
              <a:t>laatu paranee, tasalaatuisuus ja vaikuttavuus </a:t>
            </a:r>
            <a:r>
              <a:rPr lang="fi-FI" kern="0" dirty="0" smtClean="0">
                <a:solidFill>
                  <a:prstClr val="black"/>
                </a:solidFill>
                <a:latin typeface="Arial"/>
              </a:rPr>
              <a:t>lisääntyy ja asiakaspalvelukeskukseen.</a:t>
            </a:r>
          </a:p>
          <a:p>
            <a:pPr marL="342900" indent="-342900">
              <a:spcBef>
                <a:spcPct val="20000"/>
              </a:spcBef>
              <a:buClr>
                <a:srgbClr val="58585A"/>
              </a:buClr>
              <a:buSzPct val="150000"/>
              <a:buFont typeface="Wingdings" pitchFamily="2" charset="2"/>
              <a:buChar char="§"/>
            </a:pPr>
            <a:r>
              <a:rPr lang="fi-FI" kern="0" dirty="0" smtClean="0">
                <a:solidFill>
                  <a:prstClr val="black"/>
                </a:solidFill>
                <a:latin typeface="Arial"/>
              </a:rPr>
              <a:t>Asiakkaan kokemus palvelun laadusta paranee entisestään.</a:t>
            </a:r>
          </a:p>
          <a:p>
            <a:pPr marL="342900" indent="-342900">
              <a:spcBef>
                <a:spcPct val="20000"/>
              </a:spcBef>
              <a:buClr>
                <a:srgbClr val="58585A"/>
              </a:buClr>
              <a:buSzPct val="150000"/>
              <a:buFont typeface="Wingdings" pitchFamily="2" charset="2"/>
              <a:buChar char="§"/>
            </a:pPr>
            <a:r>
              <a:rPr lang="fi-FI" kern="0" dirty="0" smtClean="0">
                <a:solidFill>
                  <a:prstClr val="black"/>
                </a:solidFill>
                <a:latin typeface="Arial"/>
              </a:rPr>
              <a:t>Asiakaspalvelukeskuksessa asiakasnäkökulma </a:t>
            </a:r>
            <a:r>
              <a:rPr lang="fi-FI" kern="0" dirty="0">
                <a:solidFill>
                  <a:prstClr val="black"/>
                </a:solidFill>
                <a:latin typeface="Arial"/>
              </a:rPr>
              <a:t>ja </a:t>
            </a:r>
            <a:r>
              <a:rPr lang="fi-FI" kern="0" dirty="0" smtClean="0">
                <a:solidFill>
                  <a:prstClr val="black"/>
                </a:solidFill>
                <a:latin typeface="Arial"/>
              </a:rPr>
              <a:t>vertaiskehittäminen </a:t>
            </a:r>
            <a:r>
              <a:rPr lang="fi-FI" kern="0" dirty="0">
                <a:solidFill>
                  <a:prstClr val="black"/>
                </a:solidFill>
                <a:latin typeface="Arial"/>
              </a:rPr>
              <a:t>tulee paremmin mukaan toiminnan kehittämiseen ja johtamiseen</a:t>
            </a:r>
            <a:r>
              <a:rPr lang="fi-FI" kern="0" dirty="0" smtClean="0">
                <a:solidFill>
                  <a:prstClr val="black"/>
                </a:solidFill>
                <a:latin typeface="Arial"/>
              </a:rPr>
              <a:t>.</a:t>
            </a:r>
            <a:endParaRPr lang="fi-FI" kern="0" dirty="0">
              <a:solidFill>
                <a:prstClr val="black"/>
              </a:solidFill>
              <a:latin typeface="Arial"/>
            </a:endParaRPr>
          </a:p>
          <a:p>
            <a:pPr marL="342900" indent="-342900">
              <a:spcBef>
                <a:spcPct val="20000"/>
              </a:spcBef>
              <a:buClr>
                <a:srgbClr val="58585A"/>
              </a:buClr>
              <a:buSzPct val="150000"/>
              <a:buFont typeface="Wingdings" pitchFamily="2" charset="2"/>
              <a:buChar char="§"/>
            </a:pPr>
            <a:r>
              <a:rPr lang="fi-FI" sz="2200" kern="0" dirty="0">
                <a:solidFill>
                  <a:prstClr val="black"/>
                </a:solidFill>
                <a:latin typeface="Arial"/>
              </a:rPr>
              <a:t>Millä aikataululla? / Vaiheistus</a:t>
            </a:r>
          </a:p>
          <a:p>
            <a:pPr marL="342900" indent="-342900">
              <a:spcBef>
                <a:spcPct val="20000"/>
              </a:spcBef>
              <a:buClr>
                <a:srgbClr val="58585A"/>
              </a:buClr>
              <a:buSzPct val="150000"/>
              <a:buFont typeface="Wingdings" pitchFamily="2" charset="2"/>
              <a:buChar char="§"/>
            </a:pPr>
            <a:r>
              <a:rPr lang="fi-FI" kern="0" dirty="0">
                <a:solidFill>
                  <a:prstClr val="black"/>
                </a:solidFill>
                <a:latin typeface="Arial"/>
              </a:rPr>
              <a:t>Valmistelutyö on käynnistynyt syksyllä 2016. Vuoden 2017 aikana valmennetaan asiantuntijat ja</a:t>
            </a:r>
            <a:endParaRPr lang="fi-FI" sz="2200" kern="0" dirty="0">
              <a:solidFill>
                <a:prstClr val="black"/>
              </a:solidFill>
              <a:latin typeface="Arial"/>
            </a:endParaRPr>
          </a:p>
          <a:p>
            <a:pPr>
              <a:spcBef>
                <a:spcPct val="20000"/>
              </a:spcBef>
              <a:buClr>
                <a:srgbClr val="58585A"/>
              </a:buClr>
              <a:buSzPct val="150000"/>
            </a:pPr>
            <a:r>
              <a:rPr lang="fi-FI" kern="0" dirty="0">
                <a:solidFill>
                  <a:prstClr val="black"/>
                </a:solidFill>
                <a:latin typeface="Arial"/>
              </a:rPr>
              <a:t>     esimiehet palvelun laadun arviointiin ja kehittämiseen. Alkuvuoden 2017 aikana määritetään</a:t>
            </a:r>
            <a:endParaRPr lang="fi-FI" sz="2200" kern="0" dirty="0">
              <a:solidFill>
                <a:prstClr val="black"/>
              </a:solidFill>
              <a:latin typeface="Arial"/>
            </a:endParaRPr>
          </a:p>
          <a:p>
            <a:pPr>
              <a:spcBef>
                <a:spcPct val="20000"/>
              </a:spcBef>
              <a:buClr>
                <a:srgbClr val="58585A"/>
              </a:buClr>
              <a:buSzPct val="150000"/>
            </a:pPr>
            <a:r>
              <a:rPr lang="fi-FI" kern="0" dirty="0">
                <a:solidFill>
                  <a:prstClr val="black"/>
                </a:solidFill>
                <a:latin typeface="Arial"/>
              </a:rPr>
              <a:t>     palvelun laadun kriteereitä ja yhteisiä toimintaa kuvaavia tunnuslukuja. Vuoden loppuun mennessä on </a:t>
            </a:r>
            <a:endParaRPr lang="fi-FI" sz="2200" kern="0" dirty="0">
              <a:solidFill>
                <a:prstClr val="black"/>
              </a:solidFill>
              <a:latin typeface="Arial"/>
            </a:endParaRPr>
          </a:p>
          <a:p>
            <a:pPr>
              <a:spcBef>
                <a:spcPct val="20000"/>
              </a:spcBef>
              <a:buClr>
                <a:srgbClr val="58585A"/>
              </a:buClr>
              <a:buSzPct val="150000"/>
            </a:pPr>
            <a:r>
              <a:rPr lang="fi-FI" kern="0" dirty="0">
                <a:solidFill>
                  <a:prstClr val="black"/>
                </a:solidFill>
                <a:latin typeface="Arial"/>
              </a:rPr>
              <a:t>     otettu käyttöön yhteinen toimintamalli palvelun laadun arvioimiseksi, ylläpitämiseksi ja kehittämiseksi.</a:t>
            </a:r>
            <a:endParaRPr lang="fi-FI" sz="2200" kern="0" dirty="0">
              <a:latin typeface="Arial"/>
            </a:endParaRPr>
          </a:p>
          <a:p>
            <a:pPr>
              <a:spcBef>
                <a:spcPct val="20000"/>
              </a:spcBef>
              <a:buClr>
                <a:srgbClr val="58585A"/>
              </a:buClr>
              <a:buSzPct val="150000"/>
            </a:pPr>
            <a:r>
              <a:rPr lang="fi-FI" kern="0" dirty="0">
                <a:solidFill>
                  <a:prstClr val="black"/>
                </a:solidFill>
                <a:latin typeface="Arial"/>
              </a:rPr>
              <a:t>     </a:t>
            </a:r>
            <a:endParaRPr lang="fi-FI" sz="2200" kern="0" dirty="0">
              <a:latin typeface="Arial"/>
            </a:endParaRPr>
          </a:p>
          <a:p>
            <a:pPr>
              <a:spcBef>
                <a:spcPct val="20000"/>
              </a:spcBef>
              <a:buClr>
                <a:srgbClr val="58585A"/>
              </a:buClr>
              <a:buSzPct val="150000"/>
            </a:pPr>
            <a:endParaRPr lang="fi-FI" kern="0" dirty="0">
              <a:latin typeface="Arial"/>
            </a:endParaRPr>
          </a:p>
          <a:p>
            <a:endParaRPr lang="fi-FI" dirty="0">
              <a:solidFill>
                <a:prstClr val="black"/>
              </a:solidFill>
            </a:endParaRPr>
          </a:p>
        </p:txBody>
      </p:sp>
      <p:sp>
        <p:nvSpPr>
          <p:cNvPr id="6" name="Suorakulmio 5"/>
          <p:cNvSpPr/>
          <p:nvPr/>
        </p:nvSpPr>
        <p:spPr>
          <a:xfrm>
            <a:off x="8601335" y="795620"/>
            <a:ext cx="3235569" cy="1209821"/>
          </a:xfrm>
          <a:prstGeom prst="rect">
            <a:avLst/>
          </a:prstGeom>
          <a:solidFill>
            <a:srgbClr val="FCB0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solidFill>
                  <a:prstClr val="black"/>
                </a:solidFill>
              </a:rPr>
              <a:t>Asiakasneuvonnan yhteiset mittarit ja laadun kehittämisen menetelmät</a:t>
            </a:r>
          </a:p>
        </p:txBody>
      </p:sp>
    </p:spTree>
    <p:extLst>
      <p:ext uri="{BB962C8B-B14F-4D97-AF65-F5344CB8AC3E}">
        <p14:creationId xmlns:p14="http://schemas.microsoft.com/office/powerpoint/2010/main" val="1594186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a:t>Asiakaspalvelu tukee uudelleen muotoiltuja palveluja</a:t>
            </a:r>
          </a:p>
        </p:txBody>
      </p:sp>
      <p:sp>
        <p:nvSpPr>
          <p:cNvPr id="3" name="Alatunnisteen paikkamerkki 2"/>
          <p:cNvSpPr>
            <a:spLocks noGrp="1"/>
          </p:cNvSpPr>
          <p:nvPr>
            <p:ph type="ftr" sz="quarter" idx="14"/>
          </p:nvPr>
        </p:nvSpPr>
        <p:spPr/>
        <p:txBody>
          <a:bodyPr/>
          <a:lstStyle/>
          <a:p>
            <a:endParaRPr lang="fi-FI"/>
          </a:p>
        </p:txBody>
      </p:sp>
      <p:sp>
        <p:nvSpPr>
          <p:cNvPr id="4" name="Dian numeron paikkamerkki 3"/>
          <p:cNvSpPr>
            <a:spLocks noGrp="1"/>
          </p:cNvSpPr>
          <p:nvPr>
            <p:ph type="sldNum" sz="quarter" idx="12"/>
          </p:nvPr>
        </p:nvSpPr>
        <p:spPr/>
        <p:txBody>
          <a:bodyPr/>
          <a:lstStyle/>
          <a:p>
            <a:pPr>
              <a:defRPr/>
            </a:pPr>
            <a:fld id="{D3C89A02-2183-4EC2-9978-996C81F899C4}" type="slidenum">
              <a:rPr lang="fi-FI" smtClean="0">
                <a:solidFill>
                  <a:prstClr val="black"/>
                </a:solidFill>
              </a:rPr>
              <a:pPr>
                <a:defRPr/>
              </a:pPr>
              <a:t>19</a:t>
            </a:fld>
            <a:endParaRPr lang="fi-FI">
              <a:solidFill>
                <a:prstClr val="black"/>
              </a:solidFill>
            </a:endParaRPr>
          </a:p>
        </p:txBody>
      </p:sp>
      <p:sp>
        <p:nvSpPr>
          <p:cNvPr id="5" name="Tekstiruutu 4"/>
          <p:cNvSpPr txBox="1"/>
          <p:nvPr/>
        </p:nvSpPr>
        <p:spPr>
          <a:xfrm>
            <a:off x="1119738" y="2053883"/>
            <a:ext cx="11072262" cy="4253472"/>
          </a:xfrm>
          <a:prstGeom prst="rect">
            <a:avLst/>
          </a:prstGeom>
          <a:noFill/>
        </p:spPr>
        <p:txBody>
          <a:bodyPr wrap="square" rtlCol="0">
            <a:spAutoFit/>
          </a:bodyPr>
          <a:lstStyle/>
          <a:p>
            <a:pPr marL="342900" indent="-342900">
              <a:spcBef>
                <a:spcPct val="20000"/>
              </a:spcBef>
              <a:buClr>
                <a:srgbClr val="58585A"/>
              </a:buClr>
              <a:buSzPct val="150000"/>
              <a:buFont typeface="Wingdings" pitchFamily="2" charset="2"/>
              <a:buChar char="§"/>
            </a:pPr>
            <a:r>
              <a:rPr lang="fi-FI" sz="2200" kern="0" dirty="0">
                <a:solidFill>
                  <a:prstClr val="black"/>
                </a:solidFill>
                <a:latin typeface="Arial"/>
              </a:rPr>
              <a:t>Mitä tarkoittaa? / Tiivistelmä</a:t>
            </a:r>
          </a:p>
          <a:p>
            <a:pPr marL="342900" indent="-342900">
              <a:spcBef>
                <a:spcPct val="20000"/>
              </a:spcBef>
              <a:buClr>
                <a:srgbClr val="58585A"/>
              </a:buClr>
              <a:buSzPct val="150000"/>
              <a:buFont typeface="Wingdings" pitchFamily="2" charset="2"/>
              <a:buChar char="§"/>
            </a:pPr>
            <a:r>
              <a:rPr lang="fi-FI" kern="0" dirty="0">
                <a:solidFill>
                  <a:prstClr val="black"/>
                </a:solidFill>
                <a:latin typeface="Arial"/>
              </a:rPr>
              <a:t>Palvelumuotoilu tuottaa </a:t>
            </a:r>
            <a:r>
              <a:rPr lang="fi-FI" kern="0" dirty="0" smtClean="0">
                <a:solidFill>
                  <a:prstClr val="black"/>
                </a:solidFill>
                <a:latin typeface="Arial"/>
              </a:rPr>
              <a:t>(tai uudenlaista palvelua uudenlaista tapaa tuottaa palveluja) </a:t>
            </a:r>
            <a:r>
              <a:rPr lang="fi-FI" kern="0" dirty="0" err="1" smtClean="0">
                <a:solidFill>
                  <a:prstClr val="black"/>
                </a:solidFill>
                <a:latin typeface="Arial"/>
              </a:rPr>
              <a:t>kaikkikanavaiseen</a:t>
            </a:r>
            <a:r>
              <a:rPr lang="fi-FI" kern="0" dirty="0" smtClean="0">
                <a:solidFill>
                  <a:prstClr val="black"/>
                </a:solidFill>
                <a:latin typeface="Arial"/>
              </a:rPr>
              <a:t> </a:t>
            </a:r>
            <a:r>
              <a:rPr lang="fi-FI" kern="0" dirty="0">
                <a:solidFill>
                  <a:prstClr val="black"/>
                </a:solidFill>
                <a:latin typeface="Arial"/>
              </a:rPr>
              <a:t>palvelujen kehittämiseen. Keskitetyt asiakas-</a:t>
            </a:r>
          </a:p>
          <a:p>
            <a:pPr>
              <a:spcBef>
                <a:spcPct val="20000"/>
              </a:spcBef>
              <a:buClr>
                <a:srgbClr val="58585A"/>
              </a:buClr>
              <a:buSzPct val="150000"/>
            </a:pPr>
            <a:r>
              <a:rPr lang="fi-FI" kern="0" dirty="0">
                <a:solidFill>
                  <a:prstClr val="black"/>
                </a:solidFill>
                <a:latin typeface="Arial"/>
              </a:rPr>
              <a:t>      palvelut tukevat asiakkaita verkkopalvelujen käytössä ja tuottavat henkilökohtaista </a:t>
            </a:r>
            <a:r>
              <a:rPr lang="fi-FI" kern="0" dirty="0" smtClean="0">
                <a:solidFill>
                  <a:prstClr val="black"/>
                </a:solidFill>
                <a:latin typeface="Arial"/>
              </a:rPr>
              <a:t>palvelua</a:t>
            </a:r>
            <a:endParaRPr lang="fi-FI" kern="0" dirty="0">
              <a:solidFill>
                <a:prstClr val="black"/>
              </a:solidFill>
              <a:latin typeface="Arial"/>
            </a:endParaRPr>
          </a:p>
          <a:p>
            <a:pPr>
              <a:spcBef>
                <a:spcPct val="20000"/>
              </a:spcBef>
              <a:buClr>
                <a:srgbClr val="58585A"/>
              </a:buClr>
              <a:buSzPct val="150000"/>
            </a:pPr>
            <a:r>
              <a:rPr lang="fi-FI" kern="0" dirty="0">
                <a:solidFill>
                  <a:prstClr val="black"/>
                </a:solidFill>
                <a:latin typeface="Arial"/>
              </a:rPr>
              <a:t>      kaikilla </a:t>
            </a:r>
            <a:r>
              <a:rPr lang="fi-FI" kern="0" dirty="0" err="1">
                <a:solidFill>
                  <a:prstClr val="black"/>
                </a:solidFill>
                <a:latin typeface="Arial"/>
              </a:rPr>
              <a:t>ELY-keskuksen</a:t>
            </a:r>
            <a:r>
              <a:rPr lang="fi-FI" kern="0" dirty="0">
                <a:solidFill>
                  <a:prstClr val="black"/>
                </a:solidFill>
                <a:latin typeface="Arial"/>
              </a:rPr>
              <a:t> ja </a:t>
            </a:r>
            <a:r>
              <a:rPr lang="fi-FI" kern="0" dirty="0" err="1">
                <a:solidFill>
                  <a:prstClr val="black"/>
                </a:solidFill>
                <a:latin typeface="Arial"/>
              </a:rPr>
              <a:t>TE-toimistojen</a:t>
            </a:r>
            <a:r>
              <a:rPr lang="fi-FI" kern="0" dirty="0">
                <a:solidFill>
                  <a:prstClr val="black"/>
                </a:solidFill>
                <a:latin typeface="Arial"/>
              </a:rPr>
              <a:t> substanssialoilla</a:t>
            </a:r>
            <a:r>
              <a:rPr lang="fi-FI" kern="0" dirty="0" smtClean="0">
                <a:solidFill>
                  <a:prstClr val="black"/>
                </a:solidFill>
                <a:latin typeface="Arial"/>
              </a:rPr>
              <a:t>.</a:t>
            </a:r>
            <a:endParaRPr lang="fi-FI" sz="2200" kern="0" dirty="0">
              <a:solidFill>
                <a:prstClr val="black"/>
              </a:solidFill>
              <a:latin typeface="Arial"/>
            </a:endParaRPr>
          </a:p>
          <a:p>
            <a:pPr marL="342900" indent="-342900">
              <a:spcBef>
                <a:spcPct val="20000"/>
              </a:spcBef>
              <a:buClr>
                <a:srgbClr val="58585A"/>
              </a:buClr>
              <a:buSzPct val="150000"/>
              <a:buFont typeface="Wingdings" pitchFamily="2" charset="2"/>
              <a:buChar char="§"/>
            </a:pPr>
            <a:r>
              <a:rPr lang="fi-FI" sz="2200" kern="0" dirty="0">
                <a:solidFill>
                  <a:prstClr val="black"/>
                </a:solidFill>
                <a:latin typeface="Arial"/>
              </a:rPr>
              <a:t>Mikä muuttuu?</a:t>
            </a:r>
          </a:p>
          <a:p>
            <a:pPr marL="342900" indent="-342900">
              <a:spcBef>
                <a:spcPct val="20000"/>
              </a:spcBef>
              <a:buClr>
                <a:srgbClr val="58585A"/>
              </a:buClr>
              <a:buSzPct val="150000"/>
              <a:buFont typeface="Wingdings" pitchFamily="2" charset="2"/>
              <a:buChar char="§"/>
            </a:pPr>
            <a:r>
              <a:rPr lang="fi-FI" kern="0" dirty="0">
                <a:solidFill>
                  <a:prstClr val="black"/>
                </a:solidFill>
                <a:latin typeface="Arial"/>
              </a:rPr>
              <a:t>Sähköisen asioinnin/verkkopalvelujen käyttö lisääntyy. Palveluprosessit ovat entistä sujuvampia ja</a:t>
            </a:r>
          </a:p>
          <a:p>
            <a:pPr>
              <a:spcBef>
                <a:spcPct val="20000"/>
              </a:spcBef>
              <a:buClr>
                <a:srgbClr val="58585A"/>
              </a:buClr>
              <a:buSzPct val="150000"/>
            </a:pPr>
            <a:r>
              <a:rPr lang="fi-FI" kern="0" dirty="0">
                <a:solidFill>
                  <a:prstClr val="black"/>
                </a:solidFill>
                <a:latin typeface="Arial"/>
              </a:rPr>
              <a:t>     työnjako toimipaikoista tarjottavien asiantuntijapalvelujen, keskitettyjen ja verkkopalvelujen välillä on </a:t>
            </a:r>
          </a:p>
          <a:p>
            <a:pPr>
              <a:spcBef>
                <a:spcPct val="20000"/>
              </a:spcBef>
              <a:buClr>
                <a:srgbClr val="58585A"/>
              </a:buClr>
              <a:buSzPct val="150000"/>
            </a:pPr>
            <a:r>
              <a:rPr lang="fi-FI" kern="0" dirty="0">
                <a:solidFill>
                  <a:prstClr val="black"/>
                </a:solidFill>
                <a:latin typeface="Arial"/>
              </a:rPr>
              <a:t>     tarkoituksenmukainen ja selkeä.</a:t>
            </a:r>
          </a:p>
          <a:p>
            <a:pPr>
              <a:spcBef>
                <a:spcPct val="20000"/>
              </a:spcBef>
              <a:buClr>
                <a:srgbClr val="58585A"/>
              </a:buClr>
              <a:buSzPct val="150000"/>
            </a:pPr>
            <a:endParaRPr lang="fi-FI" kern="0" dirty="0">
              <a:solidFill>
                <a:prstClr val="black"/>
              </a:solidFill>
              <a:latin typeface="Arial"/>
            </a:endParaRPr>
          </a:p>
          <a:p>
            <a:pPr marL="342900" indent="-342900">
              <a:spcBef>
                <a:spcPct val="20000"/>
              </a:spcBef>
              <a:buClr>
                <a:srgbClr val="58585A"/>
              </a:buClr>
              <a:buSzPct val="150000"/>
              <a:buFont typeface="Wingdings" pitchFamily="2" charset="2"/>
              <a:buChar char="§"/>
            </a:pPr>
            <a:r>
              <a:rPr lang="fi-FI" sz="2200" kern="0" dirty="0">
                <a:solidFill>
                  <a:prstClr val="black"/>
                </a:solidFill>
                <a:latin typeface="Arial"/>
              </a:rPr>
              <a:t>Millä aikataululla? / Vaiheistus</a:t>
            </a:r>
          </a:p>
          <a:p>
            <a:pPr marL="342900" indent="-342900">
              <a:spcBef>
                <a:spcPct val="20000"/>
              </a:spcBef>
              <a:buClr>
                <a:srgbClr val="58585A"/>
              </a:buClr>
              <a:buSzPct val="150000"/>
              <a:buFont typeface="Wingdings" pitchFamily="2" charset="2"/>
              <a:buChar char="§"/>
            </a:pPr>
            <a:r>
              <a:rPr lang="fi-FI" kern="0" dirty="0">
                <a:solidFill>
                  <a:prstClr val="black"/>
                </a:solidFill>
                <a:latin typeface="Arial"/>
              </a:rPr>
              <a:t>Kehitystyö on jatkuvaa ja </a:t>
            </a:r>
            <a:r>
              <a:rPr lang="fi-FI" kern="0" dirty="0" smtClean="0">
                <a:solidFill>
                  <a:prstClr val="black"/>
                </a:solidFill>
                <a:latin typeface="Arial"/>
              </a:rPr>
              <a:t>palvelumuotoilun eteneminen määrittää aikataulun.</a:t>
            </a:r>
            <a:endParaRPr lang="fi-FI" kern="0" dirty="0">
              <a:solidFill>
                <a:prstClr val="black"/>
              </a:solidFill>
              <a:latin typeface="Arial"/>
            </a:endParaRPr>
          </a:p>
        </p:txBody>
      </p:sp>
      <p:sp>
        <p:nvSpPr>
          <p:cNvPr id="6" name="Suorakulmio 5"/>
          <p:cNvSpPr/>
          <p:nvPr/>
        </p:nvSpPr>
        <p:spPr>
          <a:xfrm>
            <a:off x="8380145" y="106601"/>
            <a:ext cx="3235569" cy="1209821"/>
          </a:xfrm>
          <a:prstGeom prst="rect">
            <a:avLst/>
          </a:prstGeom>
          <a:solidFill>
            <a:srgbClr val="FCB0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solidFill>
                  <a:prstClr val="black"/>
                </a:solidFill>
              </a:rPr>
              <a:t>Asiakaspalvelu tukee uudelleen muotoiltuja palveluja</a:t>
            </a:r>
          </a:p>
        </p:txBody>
      </p:sp>
    </p:spTree>
    <p:extLst>
      <p:ext uri="{BB962C8B-B14F-4D97-AF65-F5344CB8AC3E}">
        <p14:creationId xmlns:p14="http://schemas.microsoft.com/office/powerpoint/2010/main" val="3591101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4"/>
          </p:nvPr>
        </p:nvSpPr>
        <p:spPr/>
        <p:txBody>
          <a:bodyPr/>
          <a:lstStyle/>
          <a:p>
            <a:endParaRPr lang="fi-FI"/>
          </a:p>
        </p:txBody>
      </p:sp>
      <p:sp>
        <p:nvSpPr>
          <p:cNvPr id="3" name="Dian numeron paikkamerkki 2"/>
          <p:cNvSpPr>
            <a:spLocks noGrp="1"/>
          </p:cNvSpPr>
          <p:nvPr>
            <p:ph type="sldNum" sz="quarter" idx="12"/>
          </p:nvPr>
        </p:nvSpPr>
        <p:spPr/>
        <p:txBody>
          <a:bodyPr/>
          <a:lstStyle/>
          <a:p>
            <a:pPr>
              <a:defRPr/>
            </a:pPr>
            <a:fld id="{D3C89A02-2183-4EC2-9978-996C81F899C4}" type="slidenum">
              <a:rPr lang="fi-FI" smtClean="0"/>
              <a:pPr>
                <a:defRPr/>
              </a:pPr>
              <a:t>2</a:t>
            </a:fld>
            <a:endParaRPr lang="fi-FI"/>
          </a:p>
        </p:txBody>
      </p:sp>
      <p:sp>
        <p:nvSpPr>
          <p:cNvPr id="4" name="Otsikko 3"/>
          <p:cNvSpPr>
            <a:spLocks noGrp="1"/>
          </p:cNvSpPr>
          <p:nvPr>
            <p:ph type="title"/>
          </p:nvPr>
        </p:nvSpPr>
        <p:spPr/>
        <p:txBody>
          <a:bodyPr/>
          <a:lstStyle/>
          <a:p>
            <a:r>
              <a:rPr lang="fi-FI"/>
              <a:t>Ohjelman uusi nimi:</a:t>
            </a:r>
            <a:br>
              <a:rPr lang="fi-FI"/>
            </a:br>
            <a:r>
              <a:rPr lang="fi-FI" sz="2000" err="1"/>
              <a:t>ELY-jory</a:t>
            </a:r>
            <a:r>
              <a:rPr lang="fi-FI" sz="2000"/>
              <a:t> 13.10. ehdotti ohjelman nimen päivittämistä, muutamia ehdotuksia alla:</a:t>
            </a:r>
            <a:endParaRPr lang="fi-FI"/>
          </a:p>
        </p:txBody>
      </p:sp>
      <p:sp>
        <p:nvSpPr>
          <p:cNvPr id="5" name="Tekstin paikkamerkki 4"/>
          <p:cNvSpPr>
            <a:spLocks noGrp="1"/>
          </p:cNvSpPr>
          <p:nvPr>
            <p:ph type="body" sz="quarter" idx="10"/>
          </p:nvPr>
        </p:nvSpPr>
        <p:spPr>
          <a:xfrm>
            <a:off x="1055440" y="2204864"/>
            <a:ext cx="9325037" cy="3937050"/>
          </a:xfrm>
        </p:spPr>
        <p:txBody>
          <a:bodyPr/>
          <a:lstStyle/>
          <a:p>
            <a:r>
              <a:rPr lang="fi-FI" dirty="0"/>
              <a:t>Iskukyky </a:t>
            </a:r>
            <a:r>
              <a:rPr lang="fi-FI" sz="1600" dirty="0"/>
              <a:t>(</a:t>
            </a:r>
            <a:r>
              <a:rPr lang="fi-FI" sz="1600" dirty="0" err="1"/>
              <a:t>ELY-sana</a:t>
            </a:r>
            <a:r>
              <a:rPr lang="fi-FI" sz="1600" dirty="0"/>
              <a:t> jätetään pois)</a:t>
            </a:r>
          </a:p>
          <a:p>
            <a:r>
              <a:rPr lang="fi-FI" dirty="0"/>
              <a:t>Toimivat palvelut</a:t>
            </a:r>
          </a:p>
          <a:p>
            <a:r>
              <a:rPr lang="fi-FI" dirty="0"/>
              <a:t>Iskukykyiset palvelut</a:t>
            </a:r>
          </a:p>
          <a:p>
            <a:r>
              <a:rPr lang="fi-FI" dirty="0"/>
              <a:t>Sähköistämisen peruspilarit kuntoon</a:t>
            </a:r>
          </a:p>
          <a:p>
            <a:pPr marL="0" indent="0">
              <a:buNone/>
            </a:pPr>
            <a:r>
              <a:rPr lang="fi-FI" dirty="0"/>
              <a:t>Pyritään mahdollistamaan kynnyksen ylitys uuteen maailmaan</a:t>
            </a:r>
          </a:p>
          <a:p>
            <a:r>
              <a:rPr lang="fi-FI" dirty="0"/>
              <a:t>Ramppi ohjelma</a:t>
            </a:r>
          </a:p>
          <a:p>
            <a:r>
              <a:rPr lang="fi-FI" dirty="0"/>
              <a:t>Hallittu siirtymä</a:t>
            </a:r>
          </a:p>
          <a:p>
            <a:r>
              <a:rPr lang="fi-FI" dirty="0"/>
              <a:t>Sähköistämisen perusratkaisut – </a:t>
            </a:r>
          </a:p>
          <a:p>
            <a:r>
              <a:rPr lang="fi-FI" dirty="0"/>
              <a:t>Silta –ohjelma</a:t>
            </a:r>
          </a:p>
          <a:p>
            <a:r>
              <a:rPr lang="fi-FI" dirty="0"/>
              <a:t>Iskukykyinen maakunta – iskukykyinen tulevaisuus</a:t>
            </a:r>
          </a:p>
          <a:p>
            <a:endParaRPr lang="fi-FI" dirty="0"/>
          </a:p>
          <a:p>
            <a:endParaRPr lang="fi-FI" dirty="0"/>
          </a:p>
          <a:p>
            <a:endParaRPr lang="fi-FI" dirty="0"/>
          </a:p>
        </p:txBody>
      </p:sp>
      <p:sp>
        <p:nvSpPr>
          <p:cNvPr id="6" name="Suorakulmio 5"/>
          <p:cNvSpPr/>
          <p:nvPr/>
        </p:nvSpPr>
        <p:spPr>
          <a:xfrm>
            <a:off x="959667" y="2983116"/>
            <a:ext cx="3259248" cy="4617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44285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Tiedolla johtamisen ja vertailuoppimisen tuki</a:t>
            </a:r>
          </a:p>
        </p:txBody>
      </p:sp>
      <p:sp>
        <p:nvSpPr>
          <p:cNvPr id="3" name="Tekstin paikkamerkki 2"/>
          <p:cNvSpPr>
            <a:spLocks noGrp="1"/>
          </p:cNvSpPr>
          <p:nvPr>
            <p:ph type="body" sz="quarter" idx="10"/>
          </p:nvPr>
        </p:nvSpPr>
        <p:spPr>
          <a:xfrm>
            <a:off x="1091444" y="2286000"/>
            <a:ext cx="8832981" cy="3735288"/>
          </a:xfrm>
        </p:spPr>
        <p:txBody>
          <a:bodyPr/>
          <a:lstStyle/>
          <a:p>
            <a:pPr marL="0" indent="0">
              <a:buNone/>
            </a:pPr>
            <a:r>
              <a:rPr lang="fi-FI" dirty="0"/>
              <a:t>Mitä tarkoittaa /tiivistelmä</a:t>
            </a:r>
          </a:p>
          <a:p>
            <a:pPr marL="800100" lvl="1" indent="-342900">
              <a:buFont typeface="Arial" panose="020B0604020202020204" pitchFamily="34" charset="0"/>
              <a:buChar char="•"/>
            </a:pPr>
            <a:r>
              <a:rPr lang="fi-FI" sz="1400" dirty="0"/>
              <a:t>Otetaan käyttöön ns. l</a:t>
            </a:r>
            <a:r>
              <a:rPr lang="fi-FI" sz="1400" dirty="0" smtClean="0"/>
              <a:t>ouhintatyökalu </a:t>
            </a:r>
            <a:r>
              <a:rPr lang="fi-FI" sz="1400" dirty="0"/>
              <a:t>(</a:t>
            </a:r>
            <a:r>
              <a:rPr lang="fi-FI" sz="1400" dirty="0" err="1"/>
              <a:t>QlikView</a:t>
            </a:r>
            <a:r>
              <a:rPr lang="fi-FI" sz="1400" dirty="0"/>
              <a:t>), joka mahdollistaa eri tietojen ja tietotasojen reaaliaikaisen esiin nostamisen (raportoinnin) eri tietojärjestelmistä</a:t>
            </a:r>
          </a:p>
          <a:p>
            <a:pPr marL="800100" lvl="1" indent="-342900">
              <a:buFont typeface="Arial" panose="020B0604020202020204" pitchFamily="34" charset="0"/>
              <a:buChar char="•"/>
            </a:pPr>
            <a:r>
              <a:rPr lang="fi-FI" sz="1400" dirty="0"/>
              <a:t>Mahdollistetaan tietojärjestelmässä porautuminen tiedon lähteelle, jolloin myös vertailuoppimista voidaan tehdä</a:t>
            </a:r>
          </a:p>
          <a:p>
            <a:pPr marL="800100" lvl="1" indent="-342900">
              <a:buFont typeface="Arial" panose="020B0604020202020204" pitchFamily="34" charset="0"/>
              <a:buChar char="•"/>
            </a:pPr>
            <a:r>
              <a:rPr lang="fi-FI" sz="1400" dirty="0"/>
              <a:t>Reaaliaikaisella tiedolla johtamisen edellytykset paranevat </a:t>
            </a:r>
            <a:r>
              <a:rPr lang="fi-FI" sz="1400" dirty="0" smtClean="0"/>
              <a:t>huimasti (johdon ikkuna)</a:t>
            </a:r>
            <a:endParaRPr lang="fi-FI" sz="1400" dirty="0"/>
          </a:p>
          <a:p>
            <a:pPr marL="0" indent="0">
              <a:buNone/>
            </a:pPr>
            <a:r>
              <a:rPr lang="fi-FI" dirty="0"/>
              <a:t>Mikä muuttuu</a:t>
            </a:r>
          </a:p>
          <a:p>
            <a:pPr lvl="1">
              <a:buFont typeface="Arial" panose="020B0604020202020204" pitchFamily="34" charset="0"/>
              <a:buChar char="•"/>
            </a:pPr>
            <a:r>
              <a:rPr lang="fi-FI" sz="1400" dirty="0"/>
              <a:t>Järjestelmissä olevat tiedot saadaan aivan uudella tavalla esiin.</a:t>
            </a:r>
          </a:p>
          <a:p>
            <a:pPr lvl="1">
              <a:buFont typeface="Arial" panose="020B0604020202020204" pitchFamily="34" charset="0"/>
              <a:buChar char="•"/>
            </a:pPr>
            <a:r>
              <a:rPr lang="fi-FI" sz="1400" dirty="0"/>
              <a:t>Tietojen laatu paranee, jolloin myös johtopäätökset tietojen pohjalta ovat nykyistä laadukkaammat</a:t>
            </a:r>
          </a:p>
          <a:p>
            <a:pPr lvl="1">
              <a:buFont typeface="Arial" panose="020B0604020202020204" pitchFamily="34" charset="0"/>
              <a:buChar char="•"/>
            </a:pPr>
            <a:endParaRPr lang="fi-FI" sz="1400" dirty="0"/>
          </a:p>
          <a:p>
            <a:pPr marL="0" indent="0">
              <a:buNone/>
            </a:pPr>
            <a:r>
              <a:rPr lang="fi-FI" dirty="0"/>
              <a:t>Millä aikataululla /vaiheistus</a:t>
            </a:r>
          </a:p>
          <a:p>
            <a:pPr marL="800100" lvl="1" indent="-342900">
              <a:buFont typeface="Arial" panose="020B0604020202020204" pitchFamily="34" charset="0"/>
              <a:buChar char="•"/>
            </a:pPr>
            <a:r>
              <a:rPr lang="fi-FI" sz="1400" dirty="0"/>
              <a:t>Vuonna 2016 on rakennettu kaksi mallityöpöytää jotka toteutetaan käytännössä 2017</a:t>
            </a:r>
          </a:p>
          <a:p>
            <a:pPr marL="800100" lvl="1" indent="-342900">
              <a:buFont typeface="Arial" panose="020B0604020202020204" pitchFamily="34" charset="0"/>
              <a:buChar char="•"/>
            </a:pPr>
            <a:r>
              <a:rPr lang="fi-FI" sz="1400" dirty="0"/>
              <a:t>Vuosi 2017 …</a:t>
            </a:r>
          </a:p>
          <a:p>
            <a:endParaRPr lang="fi-FI" dirty="0"/>
          </a:p>
        </p:txBody>
      </p:sp>
      <p:sp>
        <p:nvSpPr>
          <p:cNvPr id="4" name="Alatunnisteen paikkamerkki 3"/>
          <p:cNvSpPr>
            <a:spLocks noGrp="1"/>
          </p:cNvSpPr>
          <p:nvPr>
            <p:ph type="ftr" sz="quarter" idx="14"/>
          </p:nvPr>
        </p:nvSpPr>
        <p:spPr/>
        <p:txBody>
          <a:bodyPr/>
          <a:lstStyle/>
          <a:p>
            <a:endParaRPr lang="fi-FI"/>
          </a:p>
        </p:txBody>
      </p:sp>
      <p:sp>
        <p:nvSpPr>
          <p:cNvPr id="5" name="Dian numeron paikkamerkki 4"/>
          <p:cNvSpPr>
            <a:spLocks noGrp="1"/>
          </p:cNvSpPr>
          <p:nvPr>
            <p:ph type="sldNum" sz="quarter" idx="12"/>
          </p:nvPr>
        </p:nvSpPr>
        <p:spPr/>
        <p:txBody>
          <a:bodyPr/>
          <a:lstStyle/>
          <a:p>
            <a:pPr>
              <a:defRPr/>
            </a:pPr>
            <a:fld id="{D3C89A02-2183-4EC2-9978-996C81F899C4}" type="slidenum">
              <a:rPr lang="fi-FI" smtClean="0"/>
              <a:pPr>
                <a:defRPr/>
              </a:pPr>
              <a:t>20</a:t>
            </a:fld>
            <a:endParaRPr lang="fi-FI"/>
          </a:p>
        </p:txBody>
      </p:sp>
    </p:spTree>
    <p:extLst>
      <p:ext uri="{BB962C8B-B14F-4D97-AF65-F5344CB8AC3E}">
        <p14:creationId xmlns:p14="http://schemas.microsoft.com/office/powerpoint/2010/main" val="3847898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Palkkaturva ja perintäprosessi sähköiseksi</a:t>
            </a:r>
          </a:p>
        </p:txBody>
      </p:sp>
      <p:sp>
        <p:nvSpPr>
          <p:cNvPr id="3" name="Tekstin paikkamerkki 2"/>
          <p:cNvSpPr>
            <a:spLocks noGrp="1"/>
          </p:cNvSpPr>
          <p:nvPr>
            <p:ph type="body" sz="quarter" idx="10"/>
          </p:nvPr>
        </p:nvSpPr>
        <p:spPr/>
        <p:txBody>
          <a:bodyPr/>
          <a:lstStyle/>
          <a:p>
            <a:pPr marL="0" indent="0">
              <a:buNone/>
            </a:pPr>
            <a:r>
              <a:rPr lang="fi-FI"/>
              <a:t>Mitä tarkoittaa /tiivistelmä</a:t>
            </a:r>
          </a:p>
          <a:p>
            <a:pPr marL="800100" lvl="1" indent="-342900">
              <a:buFont typeface="Arial" panose="020B0604020202020204" pitchFamily="34" charset="0"/>
              <a:buChar char="•"/>
            </a:pPr>
            <a:r>
              <a:rPr lang="fi-FI" sz="1400"/>
              <a:t>Palkkaturva ja perintäprosessi on keskitetty Uudellemaalle</a:t>
            </a:r>
          </a:p>
          <a:p>
            <a:pPr marL="800100" lvl="1" indent="-342900">
              <a:buFont typeface="Arial" panose="020B0604020202020204" pitchFamily="34" charset="0"/>
              <a:buChar char="•"/>
            </a:pPr>
            <a:r>
              <a:rPr lang="fi-FI" sz="1400"/>
              <a:t>Ao. prosessien toimintaa on kehitetty siten, että  kyetään hyödyntämään sähköistystä täysimääräisesti</a:t>
            </a:r>
          </a:p>
          <a:p>
            <a:pPr marL="800100" lvl="1" indent="-342900">
              <a:buFont typeface="Arial" panose="020B0604020202020204" pitchFamily="34" charset="0"/>
              <a:buChar char="•"/>
            </a:pPr>
            <a:r>
              <a:rPr lang="fi-FI" sz="1400"/>
              <a:t>Toteutetaan välttämättömät tukitoimenpiteet, jota ao. prosessit olisivat kokonaan sähköisiä</a:t>
            </a:r>
          </a:p>
          <a:p>
            <a:pPr marL="0" indent="0">
              <a:buNone/>
            </a:pPr>
            <a:r>
              <a:rPr lang="fi-FI"/>
              <a:t>Mikä muuttuu</a:t>
            </a:r>
          </a:p>
          <a:p>
            <a:pPr marL="800100" lvl="1" indent="-342900">
              <a:buFont typeface="Arial" panose="020B0604020202020204" pitchFamily="34" charset="0"/>
              <a:buChar char="•"/>
            </a:pPr>
            <a:r>
              <a:rPr lang="fi-FI" sz="1400"/>
              <a:t>Varmistuu, että selvitään nykyisellä resursoinnilla tehtävistä</a:t>
            </a:r>
          </a:p>
          <a:p>
            <a:pPr marL="800100" lvl="1" indent="-342900">
              <a:buFont typeface="Arial" panose="020B0604020202020204" pitchFamily="34" charset="0"/>
              <a:buChar char="•"/>
            </a:pPr>
            <a:r>
              <a:rPr lang="fi-FI" sz="1400"/>
              <a:t>Asiakaspalvelu paranee (käsittely- ja läpimenoajat nopeutuvat huomattavasti)</a:t>
            </a:r>
          </a:p>
          <a:p>
            <a:pPr lvl="1">
              <a:buFont typeface="Arial" panose="020B0604020202020204" pitchFamily="34" charset="0"/>
              <a:buChar char="•"/>
            </a:pPr>
            <a:endParaRPr lang="fi-FI" sz="1400"/>
          </a:p>
          <a:p>
            <a:pPr marL="0" indent="0">
              <a:buNone/>
            </a:pPr>
            <a:r>
              <a:rPr lang="fi-FI"/>
              <a:t>Millä aikataululla /vaiheistus</a:t>
            </a:r>
          </a:p>
          <a:p>
            <a:pPr marL="800100" lvl="1" indent="-342900">
              <a:buFont typeface="Arial" panose="020B0604020202020204" pitchFamily="34" charset="0"/>
              <a:buChar char="•"/>
            </a:pPr>
            <a:r>
              <a:rPr lang="fi-FI" sz="1400"/>
              <a:t>Mitä jo tehty</a:t>
            </a:r>
          </a:p>
          <a:p>
            <a:pPr marL="800100" lvl="1" indent="-342900">
              <a:buFont typeface="Arial" panose="020B0604020202020204" pitchFamily="34" charset="0"/>
              <a:buChar char="•"/>
            </a:pPr>
            <a:r>
              <a:rPr lang="fi-FI" sz="1400"/>
              <a:t>Mitä tehdään viime päätöksellä</a:t>
            </a:r>
          </a:p>
          <a:p>
            <a:pPr marL="800100" lvl="1" indent="-342900">
              <a:buFont typeface="Arial" panose="020B0604020202020204" pitchFamily="34" charset="0"/>
              <a:buChar char="•"/>
            </a:pPr>
            <a:r>
              <a:rPr lang="fi-FI" sz="1400"/>
              <a:t>Kevät 2017 </a:t>
            </a:r>
          </a:p>
          <a:p>
            <a:endParaRPr lang="fi-FI"/>
          </a:p>
        </p:txBody>
      </p:sp>
      <p:sp>
        <p:nvSpPr>
          <p:cNvPr id="4" name="Alatunnisteen paikkamerkki 3"/>
          <p:cNvSpPr>
            <a:spLocks noGrp="1"/>
          </p:cNvSpPr>
          <p:nvPr>
            <p:ph type="ftr" sz="quarter" idx="14"/>
          </p:nvPr>
        </p:nvSpPr>
        <p:spPr/>
        <p:txBody>
          <a:bodyPr/>
          <a:lstStyle/>
          <a:p>
            <a:endParaRPr lang="fi-FI"/>
          </a:p>
        </p:txBody>
      </p:sp>
      <p:sp>
        <p:nvSpPr>
          <p:cNvPr id="5" name="Dian numeron paikkamerkki 4"/>
          <p:cNvSpPr>
            <a:spLocks noGrp="1"/>
          </p:cNvSpPr>
          <p:nvPr>
            <p:ph type="sldNum" sz="quarter" idx="12"/>
          </p:nvPr>
        </p:nvSpPr>
        <p:spPr/>
        <p:txBody>
          <a:bodyPr/>
          <a:lstStyle/>
          <a:p>
            <a:pPr>
              <a:defRPr/>
            </a:pPr>
            <a:fld id="{D3C89A02-2183-4EC2-9978-996C81F899C4}" type="slidenum">
              <a:rPr lang="fi-FI" smtClean="0"/>
              <a:pPr>
                <a:defRPr/>
              </a:pPr>
              <a:t>21</a:t>
            </a:fld>
            <a:endParaRPr lang="fi-FI"/>
          </a:p>
        </p:txBody>
      </p:sp>
    </p:spTree>
    <p:extLst>
      <p:ext uri="{BB962C8B-B14F-4D97-AF65-F5344CB8AC3E}">
        <p14:creationId xmlns:p14="http://schemas.microsoft.com/office/powerpoint/2010/main" val="2661907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Tiedot liikkeelle tietojärjestelmien välillä</a:t>
            </a:r>
          </a:p>
        </p:txBody>
      </p:sp>
      <p:sp>
        <p:nvSpPr>
          <p:cNvPr id="3" name="Tekstin paikkamerkki 2"/>
          <p:cNvSpPr>
            <a:spLocks noGrp="1"/>
          </p:cNvSpPr>
          <p:nvPr>
            <p:ph type="body" sz="quarter" idx="10"/>
          </p:nvPr>
        </p:nvSpPr>
        <p:spPr/>
        <p:txBody>
          <a:bodyPr/>
          <a:lstStyle/>
          <a:p>
            <a:pPr marL="0" indent="0">
              <a:buNone/>
            </a:pPr>
            <a:r>
              <a:rPr lang="fi-FI" dirty="0"/>
              <a:t>Mitä tarkoittaa /tiivistelmä</a:t>
            </a:r>
          </a:p>
          <a:p>
            <a:pPr marL="800100" lvl="1" indent="-342900">
              <a:buFont typeface="Arial" panose="020B0604020202020204" pitchFamily="34" charset="0"/>
              <a:buChar char="•"/>
            </a:pPr>
            <a:r>
              <a:rPr lang="fi-FI" sz="1400" dirty="0"/>
              <a:t>Tiedonohjaussuunnitelman (TOS) avulla mahdollistetaan tarvittavien tietojen liikkuminen eri järjestelmien välillä</a:t>
            </a:r>
          </a:p>
          <a:p>
            <a:pPr marL="800100" lvl="1" indent="-342900">
              <a:buFont typeface="Arial" panose="020B0604020202020204" pitchFamily="34" charset="0"/>
              <a:buChar char="•"/>
            </a:pPr>
            <a:r>
              <a:rPr lang="fi-FI" sz="1400" dirty="0"/>
              <a:t>Tavoitteena on päivittää nykyinen TOS – versio uudempaan ja se tulee voimaan 1.1.2018</a:t>
            </a:r>
          </a:p>
          <a:p>
            <a:pPr marL="800100" lvl="1" indent="-342900">
              <a:buFont typeface="Arial" panose="020B0604020202020204" pitchFamily="34" charset="0"/>
              <a:buChar char="•"/>
            </a:pPr>
            <a:endParaRPr lang="fi-FI" sz="1400" dirty="0"/>
          </a:p>
          <a:p>
            <a:pPr marL="0" indent="0">
              <a:buNone/>
            </a:pPr>
            <a:r>
              <a:rPr lang="fi-FI" dirty="0"/>
              <a:t>Mikä muuttuu</a:t>
            </a:r>
          </a:p>
          <a:p>
            <a:pPr lvl="1">
              <a:buFont typeface="Arial" panose="020B0604020202020204" pitchFamily="34" charset="0"/>
              <a:buChar char="•"/>
            </a:pPr>
            <a:r>
              <a:rPr lang="fi-FI" sz="1400" dirty="0"/>
              <a:t>Yhteisen tiedon hallinta paranee ja myös sen hyödyntäminen kehittyvät myönteiseen suuntaan</a:t>
            </a:r>
          </a:p>
          <a:p>
            <a:pPr lvl="1">
              <a:buFont typeface="Arial" panose="020B0604020202020204" pitchFamily="34" charset="0"/>
              <a:buChar char="•"/>
            </a:pPr>
            <a:r>
              <a:rPr lang="fi-FI" sz="1400" dirty="0" smtClean="0"/>
              <a:t>Tiedonohjaussuunnitelmasta tulee </a:t>
            </a:r>
            <a:r>
              <a:rPr lang="fi-FI" sz="1400" dirty="0" err="1" smtClean="0"/>
              <a:t>geneerinen</a:t>
            </a:r>
            <a:r>
              <a:rPr lang="fi-FI" sz="1400" dirty="0" smtClean="0"/>
              <a:t> ja vastuualuerajat häviävät. </a:t>
            </a:r>
            <a:r>
              <a:rPr lang="fi-FI" sz="1400" dirty="0" err="1" smtClean="0"/>
              <a:t>Geneerinen</a:t>
            </a:r>
            <a:r>
              <a:rPr lang="fi-FI" sz="1400" dirty="0" smtClean="0"/>
              <a:t>  TOS mahdollistaa integraatiot uusiin järjestelmiin.</a:t>
            </a:r>
            <a:endParaRPr lang="fi-FI" sz="1400" dirty="0"/>
          </a:p>
          <a:p>
            <a:pPr marL="0" indent="0">
              <a:buNone/>
            </a:pPr>
            <a:r>
              <a:rPr lang="fi-FI" dirty="0"/>
              <a:t>Millä aikataululla /vaiheistus</a:t>
            </a:r>
          </a:p>
          <a:p>
            <a:pPr marL="800100" lvl="1" indent="-342900">
              <a:buFont typeface="Arial" panose="020B0604020202020204" pitchFamily="34" charset="0"/>
              <a:buChar char="•"/>
            </a:pPr>
            <a:r>
              <a:rPr lang="fi-FI" sz="1400" dirty="0"/>
              <a:t>31.12.2017 mennessä </a:t>
            </a:r>
          </a:p>
          <a:p>
            <a:endParaRPr lang="fi-FI" dirty="0"/>
          </a:p>
        </p:txBody>
      </p:sp>
      <p:sp>
        <p:nvSpPr>
          <p:cNvPr id="4" name="Alatunnisteen paikkamerkki 3"/>
          <p:cNvSpPr>
            <a:spLocks noGrp="1"/>
          </p:cNvSpPr>
          <p:nvPr>
            <p:ph type="ftr" sz="quarter" idx="14"/>
          </p:nvPr>
        </p:nvSpPr>
        <p:spPr/>
        <p:txBody>
          <a:bodyPr/>
          <a:lstStyle/>
          <a:p>
            <a:endParaRPr lang="fi-FI"/>
          </a:p>
        </p:txBody>
      </p:sp>
      <p:sp>
        <p:nvSpPr>
          <p:cNvPr id="5" name="Dian numeron paikkamerkki 4"/>
          <p:cNvSpPr>
            <a:spLocks noGrp="1"/>
          </p:cNvSpPr>
          <p:nvPr>
            <p:ph type="sldNum" sz="quarter" idx="12"/>
          </p:nvPr>
        </p:nvSpPr>
        <p:spPr/>
        <p:txBody>
          <a:bodyPr/>
          <a:lstStyle/>
          <a:p>
            <a:pPr>
              <a:defRPr/>
            </a:pPr>
            <a:fld id="{D3C89A02-2183-4EC2-9978-996C81F899C4}" type="slidenum">
              <a:rPr lang="fi-FI" smtClean="0"/>
              <a:pPr>
                <a:defRPr/>
              </a:pPr>
              <a:t>22</a:t>
            </a:fld>
            <a:endParaRPr lang="fi-FI"/>
          </a:p>
        </p:txBody>
      </p:sp>
    </p:spTree>
    <p:extLst>
      <p:ext uri="{BB962C8B-B14F-4D97-AF65-F5344CB8AC3E}">
        <p14:creationId xmlns:p14="http://schemas.microsoft.com/office/powerpoint/2010/main" val="4144302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4"/>
          </p:nvPr>
        </p:nvSpPr>
        <p:spPr/>
        <p:txBody>
          <a:bodyPr/>
          <a:lstStyle/>
          <a:p>
            <a:endParaRPr lang="fi-FI"/>
          </a:p>
        </p:txBody>
      </p:sp>
      <p:sp>
        <p:nvSpPr>
          <p:cNvPr id="3" name="Dian numeron paikkamerkki 2"/>
          <p:cNvSpPr>
            <a:spLocks noGrp="1"/>
          </p:cNvSpPr>
          <p:nvPr>
            <p:ph type="sldNum" sz="quarter" idx="12"/>
          </p:nvPr>
        </p:nvSpPr>
        <p:spPr/>
        <p:txBody>
          <a:bodyPr/>
          <a:lstStyle/>
          <a:p>
            <a:pPr>
              <a:defRPr/>
            </a:pPr>
            <a:fld id="{D3C89A02-2183-4EC2-9978-996C81F899C4}" type="slidenum">
              <a:rPr lang="fi-FI" smtClean="0"/>
              <a:pPr>
                <a:defRPr/>
              </a:pPr>
              <a:t>23</a:t>
            </a:fld>
            <a:endParaRPr lang="fi-FI"/>
          </a:p>
        </p:txBody>
      </p:sp>
      <p:sp>
        <p:nvSpPr>
          <p:cNvPr id="4" name="Otsikko 3"/>
          <p:cNvSpPr>
            <a:spLocks noGrp="1"/>
          </p:cNvSpPr>
          <p:nvPr>
            <p:ph type="title"/>
          </p:nvPr>
        </p:nvSpPr>
        <p:spPr/>
        <p:txBody>
          <a:bodyPr/>
          <a:lstStyle/>
          <a:p>
            <a:r>
              <a:rPr lang="fi-FI"/>
              <a:t>2017 H2 15-20 tehtäväkokonaisuutta palvelumuotoiltu.</a:t>
            </a:r>
          </a:p>
        </p:txBody>
      </p:sp>
      <p:sp>
        <p:nvSpPr>
          <p:cNvPr id="5" name="Tekstin paikkamerkki 4"/>
          <p:cNvSpPr>
            <a:spLocks noGrp="1"/>
          </p:cNvSpPr>
          <p:nvPr>
            <p:ph type="body" sz="quarter" idx="10"/>
          </p:nvPr>
        </p:nvSpPr>
        <p:spPr/>
        <p:txBody>
          <a:bodyPr/>
          <a:lstStyle/>
          <a:p>
            <a:endParaRPr lang="fi-FI"/>
          </a:p>
        </p:txBody>
      </p:sp>
    </p:spTree>
    <p:extLst>
      <p:ext uri="{BB962C8B-B14F-4D97-AF65-F5344CB8AC3E}">
        <p14:creationId xmlns:p14="http://schemas.microsoft.com/office/powerpoint/2010/main" val="833929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chor="t"/>
          <a:lstStyle/>
          <a:p>
            <a:r>
              <a:rPr lang="fi-FI"/>
              <a:t>2017 H2 </a:t>
            </a:r>
            <a:r>
              <a:rPr lang="fi-FI" smtClean="0"/>
              <a:t>paperittomat, </a:t>
            </a:r>
            <a:r>
              <a:rPr lang="fi-FI"/>
              <a:t>sähköiset hankinnat</a:t>
            </a:r>
            <a:br>
              <a:rPr lang="fi-FI"/>
            </a:br>
            <a:r>
              <a:rPr lang="fi-FI"/>
              <a:t>Sähköisen asioinnin perusta</a:t>
            </a:r>
          </a:p>
        </p:txBody>
      </p:sp>
      <p:sp>
        <p:nvSpPr>
          <p:cNvPr id="3" name="Tekstin paikkamerkki 2"/>
          <p:cNvSpPr>
            <a:spLocks noGrp="1"/>
          </p:cNvSpPr>
          <p:nvPr>
            <p:ph type="body" sz="quarter" idx="10"/>
          </p:nvPr>
        </p:nvSpPr>
        <p:spPr/>
        <p:txBody>
          <a:bodyPr/>
          <a:lstStyle/>
          <a:p>
            <a:pPr marL="0" indent="0">
              <a:buNone/>
            </a:pPr>
            <a:r>
              <a:rPr lang="fi-FI"/>
              <a:t>Mitä tarkoittaa /tiivistelmä</a:t>
            </a:r>
          </a:p>
          <a:p>
            <a:pPr marL="800100" lvl="1" indent="-342900">
              <a:buFont typeface="Arial" panose="020B0604020202020204" pitchFamily="34" charset="0"/>
              <a:buChar char="•"/>
            </a:pPr>
            <a:r>
              <a:rPr lang="fi-FI" sz="1400"/>
              <a:t>Sähköisen asioinnin kokonaisratkaisu, jolla osaltaan mahdollistetaan siirtymistä kokonaan sähköiseen toimintaan</a:t>
            </a:r>
          </a:p>
          <a:p>
            <a:pPr marL="800100" lvl="1" indent="-342900">
              <a:buFont typeface="Arial" panose="020B0604020202020204" pitchFamily="34" charset="0"/>
              <a:buChar char="•"/>
            </a:pPr>
            <a:r>
              <a:rPr lang="fi-FI" sz="1400"/>
              <a:t>Kokonaisratkaisun avulla pyritään välttämään päällekkäiset kehittämishankkeet</a:t>
            </a:r>
          </a:p>
          <a:p>
            <a:pPr marL="800100" lvl="1" indent="-342900">
              <a:buFont typeface="Arial" panose="020B0604020202020204" pitchFamily="34" charset="0"/>
              <a:buChar char="•"/>
            </a:pPr>
            <a:r>
              <a:rPr lang="fi-FI" sz="1400"/>
              <a:t>Valmiita komponentteja voidaan hyödyntää kaikissa sähköistyksissä</a:t>
            </a:r>
          </a:p>
          <a:p>
            <a:pPr marL="800100" lvl="1" indent="-342900">
              <a:buFont typeface="Arial" panose="020B0604020202020204" pitchFamily="34" charset="0"/>
              <a:buChar char="•"/>
            </a:pPr>
            <a:endParaRPr lang="fi-FI" sz="1400"/>
          </a:p>
          <a:p>
            <a:pPr marL="0" indent="0">
              <a:buNone/>
            </a:pPr>
            <a:r>
              <a:rPr lang="fi-FI"/>
              <a:t>Mikä muuttuu</a:t>
            </a:r>
          </a:p>
          <a:p>
            <a:pPr lvl="1">
              <a:buFont typeface="Arial" panose="020B0604020202020204" pitchFamily="34" charset="0"/>
              <a:buChar char="•"/>
            </a:pPr>
            <a:r>
              <a:rPr lang="fi-FI" sz="1400"/>
              <a:t>Sähköistys etenee järjestelmällisesti ja tehokkaasti, kunhan toimintatapaa on muutettu sähköistystä hyödyntävään </a:t>
            </a:r>
            <a:r>
              <a:rPr lang="fi-FI" sz="1400" err="1"/>
              <a:t>suunntaan</a:t>
            </a:r>
            <a:endParaRPr lang="fi-FI" sz="1400"/>
          </a:p>
          <a:p>
            <a:pPr lvl="1">
              <a:buFont typeface="Arial" panose="020B0604020202020204" pitchFamily="34" charset="0"/>
              <a:buChar char="•"/>
            </a:pPr>
            <a:endParaRPr lang="fi-FI" sz="1400"/>
          </a:p>
          <a:p>
            <a:pPr marL="0" indent="0">
              <a:buNone/>
            </a:pPr>
            <a:r>
              <a:rPr lang="fi-FI"/>
              <a:t>Millä aikataululla /vaiheistus</a:t>
            </a:r>
          </a:p>
          <a:p>
            <a:pPr marL="800100" lvl="1" indent="-342900">
              <a:buFont typeface="Arial" panose="020B0604020202020204" pitchFamily="34" charset="0"/>
              <a:buChar char="•"/>
            </a:pPr>
            <a:r>
              <a:rPr lang="fi-FI" sz="1400"/>
              <a:t>Vuonna 2017 </a:t>
            </a:r>
          </a:p>
          <a:p>
            <a:endParaRPr lang="fi-FI"/>
          </a:p>
        </p:txBody>
      </p:sp>
      <p:sp>
        <p:nvSpPr>
          <p:cNvPr id="4" name="Alatunnisteen paikkamerkki 3"/>
          <p:cNvSpPr>
            <a:spLocks noGrp="1"/>
          </p:cNvSpPr>
          <p:nvPr>
            <p:ph type="ftr" sz="quarter" idx="14"/>
          </p:nvPr>
        </p:nvSpPr>
        <p:spPr/>
        <p:txBody>
          <a:bodyPr/>
          <a:lstStyle/>
          <a:p>
            <a:endParaRPr lang="fi-FI"/>
          </a:p>
        </p:txBody>
      </p:sp>
      <p:sp>
        <p:nvSpPr>
          <p:cNvPr id="5" name="Dian numeron paikkamerkki 4"/>
          <p:cNvSpPr>
            <a:spLocks noGrp="1"/>
          </p:cNvSpPr>
          <p:nvPr>
            <p:ph type="sldNum" sz="quarter" idx="12"/>
          </p:nvPr>
        </p:nvSpPr>
        <p:spPr/>
        <p:txBody>
          <a:bodyPr/>
          <a:lstStyle/>
          <a:p>
            <a:pPr>
              <a:defRPr/>
            </a:pPr>
            <a:fld id="{D3C89A02-2183-4EC2-9978-996C81F899C4}" type="slidenum">
              <a:rPr lang="fi-FI" smtClean="0"/>
              <a:pPr>
                <a:defRPr/>
              </a:pPr>
              <a:t>24</a:t>
            </a:fld>
            <a:endParaRPr lang="fi-FI"/>
          </a:p>
        </p:txBody>
      </p:sp>
    </p:spTree>
    <p:extLst>
      <p:ext uri="{BB962C8B-B14F-4D97-AF65-F5344CB8AC3E}">
        <p14:creationId xmlns:p14="http://schemas.microsoft.com/office/powerpoint/2010/main" val="3358608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4"/>
          </p:nvPr>
        </p:nvSpPr>
        <p:spPr/>
        <p:txBody>
          <a:bodyPr/>
          <a:lstStyle/>
          <a:p>
            <a:endParaRPr lang="fi-FI"/>
          </a:p>
        </p:txBody>
      </p:sp>
      <p:sp>
        <p:nvSpPr>
          <p:cNvPr id="3" name="Dian numeron paikkamerkki 2"/>
          <p:cNvSpPr>
            <a:spLocks noGrp="1"/>
          </p:cNvSpPr>
          <p:nvPr>
            <p:ph type="sldNum" sz="quarter" idx="12"/>
          </p:nvPr>
        </p:nvSpPr>
        <p:spPr/>
        <p:txBody>
          <a:bodyPr/>
          <a:lstStyle/>
          <a:p>
            <a:pPr>
              <a:defRPr/>
            </a:pPr>
            <a:fld id="{D3C89A02-2183-4EC2-9978-996C81F899C4}" type="slidenum">
              <a:rPr lang="fi-FI" smtClean="0"/>
              <a:pPr>
                <a:defRPr/>
              </a:pPr>
              <a:t>25</a:t>
            </a:fld>
            <a:endParaRPr lang="fi-FI"/>
          </a:p>
        </p:txBody>
      </p:sp>
      <p:sp>
        <p:nvSpPr>
          <p:cNvPr id="4" name="Otsikko 3"/>
          <p:cNvSpPr>
            <a:spLocks noGrp="1"/>
          </p:cNvSpPr>
          <p:nvPr>
            <p:ph type="title"/>
          </p:nvPr>
        </p:nvSpPr>
        <p:spPr/>
        <p:txBody>
          <a:bodyPr anchor="t"/>
          <a:lstStyle/>
          <a:p>
            <a:r>
              <a:rPr lang="fi-FI"/>
              <a:t>Hankintojen sähköistäminen</a:t>
            </a:r>
          </a:p>
        </p:txBody>
      </p:sp>
      <p:sp>
        <p:nvSpPr>
          <p:cNvPr id="5" name="Tekstin paikkamerkki 4"/>
          <p:cNvSpPr>
            <a:spLocks noGrp="1"/>
          </p:cNvSpPr>
          <p:nvPr>
            <p:ph type="body" sz="quarter" idx="10"/>
          </p:nvPr>
        </p:nvSpPr>
        <p:spPr>
          <a:xfrm>
            <a:off x="841376" y="1916113"/>
            <a:ext cx="10552112" cy="4496593"/>
          </a:xfrm>
        </p:spPr>
        <p:txBody>
          <a:bodyPr anchor="t"/>
          <a:lstStyle/>
          <a:p>
            <a:r>
              <a:rPr lang="fi-FI"/>
              <a:t>Mitä tarkoittaa? / Tiivistelmä</a:t>
            </a:r>
          </a:p>
          <a:p>
            <a:r>
              <a:rPr lang="fi-FI" sz="1800"/>
              <a:t>Hankintaprosessin eri vaiheissa (suunnittelu/kilpailuttaminen/toteutus) toiminta on pääosin paperiton vuoden 2017 loppuun mennessä. </a:t>
            </a:r>
          </a:p>
          <a:p>
            <a:endParaRPr lang="fi-FI"/>
          </a:p>
          <a:p>
            <a:r>
              <a:rPr lang="fi-FI"/>
              <a:t>Mikä muuttuu?</a:t>
            </a:r>
          </a:p>
          <a:p>
            <a:r>
              <a:rPr lang="fi-FI" sz="1800"/>
              <a:t>Hankintaprosessin eri vaiheissa  asiakirjat, suunnitelmat ja muut materiaalit (hankinta-aineisto) välittyvät vain sähköisessä muodossa.  Hankinta-aineisto arkistoidaan sähköisistä järjestelmistä ja palveluista integraatioiden kautta pääosin automaattisesti sähköiseen asianhallintajärjestelmään. Hankinta-aineistojen allekirjoitukset/tunnistamiset hoidetaan sähköisesti.  </a:t>
            </a:r>
          </a:p>
          <a:p>
            <a:endParaRPr lang="fi-FI" sz="1800"/>
          </a:p>
          <a:p>
            <a:r>
              <a:rPr lang="fi-FI"/>
              <a:t>Millä aikataululla? / Vaiheistus</a:t>
            </a:r>
          </a:p>
          <a:p>
            <a:r>
              <a:rPr lang="fi-FI" sz="1800"/>
              <a:t>Hankkeiden kilpailuttamisen vaiheen (tarjouspyyntö/tarjous) Cloudian kilpailutusportaalin henkilöstökoulutukset on toteutettu 2016 loppuun mennessä. </a:t>
            </a:r>
            <a:endParaRPr lang="fi-FI"/>
          </a:p>
          <a:p>
            <a:endParaRPr lang="fi-FI"/>
          </a:p>
        </p:txBody>
      </p:sp>
    </p:spTree>
    <p:extLst>
      <p:ext uri="{BB962C8B-B14F-4D97-AF65-F5344CB8AC3E}">
        <p14:creationId xmlns:p14="http://schemas.microsoft.com/office/powerpoint/2010/main" val="1776657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4"/>
          </p:nvPr>
        </p:nvSpPr>
        <p:spPr/>
        <p:txBody>
          <a:bodyPr/>
          <a:lstStyle/>
          <a:p>
            <a:endParaRPr lang="fi-FI"/>
          </a:p>
        </p:txBody>
      </p:sp>
      <p:sp>
        <p:nvSpPr>
          <p:cNvPr id="3" name="Dian numeron paikkamerkki 2"/>
          <p:cNvSpPr>
            <a:spLocks noGrp="1"/>
          </p:cNvSpPr>
          <p:nvPr>
            <p:ph type="sldNum" sz="quarter" idx="12"/>
          </p:nvPr>
        </p:nvSpPr>
        <p:spPr/>
        <p:txBody>
          <a:bodyPr/>
          <a:lstStyle/>
          <a:p>
            <a:pPr>
              <a:defRPr/>
            </a:pPr>
            <a:fld id="{D3C89A02-2183-4EC2-9978-996C81F899C4}" type="slidenum">
              <a:rPr lang="fi-FI" smtClean="0"/>
              <a:pPr>
                <a:defRPr/>
              </a:pPr>
              <a:t>26</a:t>
            </a:fld>
            <a:endParaRPr lang="fi-FI"/>
          </a:p>
        </p:txBody>
      </p:sp>
      <p:sp>
        <p:nvSpPr>
          <p:cNvPr id="4" name="Otsikko 3"/>
          <p:cNvSpPr>
            <a:spLocks noGrp="1"/>
          </p:cNvSpPr>
          <p:nvPr>
            <p:ph type="title"/>
          </p:nvPr>
        </p:nvSpPr>
        <p:spPr/>
        <p:txBody>
          <a:bodyPr/>
          <a:lstStyle/>
          <a:p>
            <a:r>
              <a:rPr lang="fi-FI"/>
              <a:t>Osaamisresurssit tukevat uudelleen muotoiltuja palveluja</a:t>
            </a:r>
          </a:p>
        </p:txBody>
      </p:sp>
      <p:sp>
        <p:nvSpPr>
          <p:cNvPr id="5" name="Tekstin paikkamerkki 4"/>
          <p:cNvSpPr>
            <a:spLocks noGrp="1"/>
          </p:cNvSpPr>
          <p:nvPr>
            <p:ph type="body" sz="quarter" idx="10"/>
          </p:nvPr>
        </p:nvSpPr>
        <p:spPr/>
        <p:txBody>
          <a:bodyPr/>
          <a:lstStyle/>
          <a:p>
            <a:endParaRPr lang="fi-FI" dirty="0"/>
          </a:p>
          <a:p>
            <a:r>
              <a:rPr lang="fi-FI" dirty="0"/>
              <a:t>Mitä tarkoittaa / tiivistelmä</a:t>
            </a:r>
          </a:p>
          <a:p>
            <a:endParaRPr lang="fi-FI" dirty="0"/>
          </a:p>
          <a:p>
            <a:r>
              <a:rPr lang="fi-FI" dirty="0"/>
              <a:t>Mikä muuttuu</a:t>
            </a:r>
          </a:p>
          <a:p>
            <a:endParaRPr lang="fi-FI" dirty="0"/>
          </a:p>
          <a:p>
            <a:r>
              <a:rPr lang="fi-FI" dirty="0"/>
              <a:t>Millä aikataululla?</a:t>
            </a:r>
          </a:p>
        </p:txBody>
      </p:sp>
    </p:spTree>
    <p:extLst>
      <p:ext uri="{BB962C8B-B14F-4D97-AF65-F5344CB8AC3E}">
        <p14:creationId xmlns:p14="http://schemas.microsoft.com/office/powerpoint/2010/main" val="2889544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4"/>
          </p:nvPr>
        </p:nvSpPr>
        <p:spPr/>
        <p:txBody>
          <a:bodyPr/>
          <a:lstStyle/>
          <a:p>
            <a:endParaRPr lang="fi-FI"/>
          </a:p>
        </p:txBody>
      </p:sp>
      <p:sp>
        <p:nvSpPr>
          <p:cNvPr id="3" name="Dian numeron paikkamerkki 2"/>
          <p:cNvSpPr>
            <a:spLocks noGrp="1"/>
          </p:cNvSpPr>
          <p:nvPr>
            <p:ph type="sldNum" sz="quarter" idx="12"/>
          </p:nvPr>
        </p:nvSpPr>
        <p:spPr/>
        <p:txBody>
          <a:bodyPr/>
          <a:lstStyle/>
          <a:p>
            <a:pPr>
              <a:defRPr/>
            </a:pPr>
            <a:fld id="{D3C89A02-2183-4EC2-9978-996C81F899C4}" type="slidenum">
              <a:rPr lang="fi-FI" smtClean="0"/>
              <a:pPr>
                <a:defRPr/>
              </a:pPr>
              <a:t>27</a:t>
            </a:fld>
            <a:endParaRPr lang="fi-FI"/>
          </a:p>
        </p:txBody>
      </p:sp>
      <p:sp>
        <p:nvSpPr>
          <p:cNvPr id="4" name="Otsikko 3"/>
          <p:cNvSpPr>
            <a:spLocks noGrp="1"/>
          </p:cNvSpPr>
          <p:nvPr>
            <p:ph type="title"/>
          </p:nvPr>
        </p:nvSpPr>
        <p:spPr/>
        <p:txBody>
          <a:bodyPr/>
          <a:lstStyle/>
          <a:p>
            <a:r>
              <a:rPr lang="fi-FI"/>
              <a:t>Yritysten sähköinen asiointi (YSA)</a:t>
            </a:r>
          </a:p>
        </p:txBody>
      </p:sp>
      <p:sp>
        <p:nvSpPr>
          <p:cNvPr id="5" name="Tekstin paikkamerkki 4"/>
          <p:cNvSpPr>
            <a:spLocks noGrp="1"/>
          </p:cNvSpPr>
          <p:nvPr>
            <p:ph type="body" sz="quarter" idx="10"/>
          </p:nvPr>
        </p:nvSpPr>
        <p:spPr/>
        <p:txBody>
          <a:bodyPr/>
          <a:lstStyle/>
          <a:p>
            <a:r>
              <a:rPr lang="fi-FI"/>
              <a:t>Mitä tarkoittaa / tiivistelmä</a:t>
            </a:r>
          </a:p>
          <a:p>
            <a:endParaRPr lang="fi-FI"/>
          </a:p>
          <a:p>
            <a:r>
              <a:rPr lang="fi-FI"/>
              <a:t>Mikä muuttuu</a:t>
            </a:r>
          </a:p>
          <a:p>
            <a:endParaRPr lang="fi-FI"/>
          </a:p>
          <a:p>
            <a:r>
              <a:rPr lang="fi-FI"/>
              <a:t>Millä aikataululla?</a:t>
            </a:r>
          </a:p>
          <a:p>
            <a:endParaRPr lang="fi-FI"/>
          </a:p>
        </p:txBody>
      </p:sp>
    </p:spTree>
    <p:extLst>
      <p:ext uri="{BB962C8B-B14F-4D97-AF65-F5344CB8AC3E}">
        <p14:creationId xmlns:p14="http://schemas.microsoft.com/office/powerpoint/2010/main" val="1311343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61"/>
          <p:cNvSpPr>
            <a:spLocks noChangeArrowheads="1"/>
          </p:cNvSpPr>
          <p:nvPr/>
        </p:nvSpPr>
        <p:spPr bwMode="auto">
          <a:xfrm>
            <a:off x="8209681" y="1785690"/>
            <a:ext cx="2998887" cy="684000"/>
          </a:xfrm>
          <a:prstGeom prst="rect">
            <a:avLst/>
          </a:prstGeom>
          <a:solidFill>
            <a:schemeClr val="accent1"/>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56" name="Suorakulmio 55"/>
          <p:cNvSpPr/>
          <p:nvPr/>
        </p:nvSpPr>
        <p:spPr>
          <a:xfrm>
            <a:off x="8510358" y="1857698"/>
            <a:ext cx="2600753" cy="400110"/>
          </a:xfrm>
          <a:prstGeom prst="rect">
            <a:avLst/>
          </a:prstGeom>
        </p:spPr>
        <p:txBody>
          <a:bodyPr wrap="square">
            <a:spAutoFit/>
          </a:bodyPr>
          <a:lstStyle/>
          <a:p>
            <a:pPr algn="r"/>
            <a:r>
              <a:rPr lang="fi-FI" sz="2000">
                <a:solidFill>
                  <a:schemeClr val="bg1"/>
                </a:solidFill>
              </a:rPr>
              <a:t>Päivi Blinnikka</a:t>
            </a:r>
          </a:p>
        </p:txBody>
      </p:sp>
      <p:grpSp>
        <p:nvGrpSpPr>
          <p:cNvPr id="6" name="Ryhmä 5"/>
          <p:cNvGrpSpPr/>
          <p:nvPr/>
        </p:nvGrpSpPr>
        <p:grpSpPr>
          <a:xfrm>
            <a:off x="685989" y="1774507"/>
            <a:ext cx="6795761" cy="684000"/>
            <a:chOff x="3420296" y="830165"/>
            <a:chExt cx="6658132" cy="2066518"/>
          </a:xfrm>
        </p:grpSpPr>
        <p:sp>
          <p:nvSpPr>
            <p:cNvPr id="61" name="Rectangle 61"/>
            <p:cNvSpPr>
              <a:spLocks noChangeArrowheads="1"/>
            </p:cNvSpPr>
            <p:nvPr/>
          </p:nvSpPr>
          <p:spPr bwMode="auto">
            <a:xfrm>
              <a:off x="5228533" y="830165"/>
              <a:ext cx="4849895" cy="2066518"/>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fi-FI"/>
            </a:p>
          </p:txBody>
        </p:sp>
        <p:sp>
          <p:nvSpPr>
            <p:cNvPr id="62" name="Freeform 62"/>
            <p:cNvSpPr>
              <a:spLocks/>
            </p:cNvSpPr>
            <p:nvPr/>
          </p:nvSpPr>
          <p:spPr bwMode="auto">
            <a:xfrm>
              <a:off x="7424594" y="843482"/>
              <a:ext cx="2008187" cy="2053201"/>
            </a:xfrm>
            <a:custGeom>
              <a:avLst/>
              <a:gdLst>
                <a:gd name="T0" fmla="*/ 0 w 2105"/>
                <a:gd name="T1" fmla="*/ 0 h 617"/>
                <a:gd name="T2" fmla="*/ 1866 w 2105"/>
                <a:gd name="T3" fmla="*/ 0 h 617"/>
                <a:gd name="T4" fmla="*/ 2105 w 2105"/>
                <a:gd name="T5" fmla="*/ 305 h 617"/>
                <a:gd name="T6" fmla="*/ 1866 w 2105"/>
                <a:gd name="T7" fmla="*/ 617 h 617"/>
                <a:gd name="T8" fmla="*/ 0 w 2105"/>
                <a:gd name="T9" fmla="*/ 617 h 617"/>
                <a:gd name="T10" fmla="*/ 0 w 2105"/>
                <a:gd name="T11" fmla="*/ 0 h 617"/>
              </a:gdLst>
              <a:ahLst/>
              <a:cxnLst>
                <a:cxn ang="0">
                  <a:pos x="T0" y="T1"/>
                </a:cxn>
                <a:cxn ang="0">
                  <a:pos x="T2" y="T3"/>
                </a:cxn>
                <a:cxn ang="0">
                  <a:pos x="T4" y="T5"/>
                </a:cxn>
                <a:cxn ang="0">
                  <a:pos x="T6" y="T7"/>
                </a:cxn>
                <a:cxn ang="0">
                  <a:pos x="T8" y="T9"/>
                </a:cxn>
                <a:cxn ang="0">
                  <a:pos x="T10" y="T11"/>
                </a:cxn>
              </a:cxnLst>
              <a:rect l="0" t="0" r="r" b="b"/>
              <a:pathLst>
                <a:path w="2105" h="617">
                  <a:moveTo>
                    <a:pt x="0" y="0"/>
                  </a:moveTo>
                  <a:lnTo>
                    <a:pt x="1866" y="0"/>
                  </a:lnTo>
                  <a:lnTo>
                    <a:pt x="2105" y="305"/>
                  </a:lnTo>
                  <a:lnTo>
                    <a:pt x="1866" y="617"/>
                  </a:lnTo>
                  <a:lnTo>
                    <a:pt x="0" y="617"/>
                  </a:lnTo>
                  <a:lnTo>
                    <a:pt x="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i-FI"/>
            </a:p>
          </p:txBody>
        </p:sp>
        <p:sp>
          <p:nvSpPr>
            <p:cNvPr id="63" name="Freeform 63"/>
            <p:cNvSpPr>
              <a:spLocks/>
            </p:cNvSpPr>
            <p:nvPr/>
          </p:nvSpPr>
          <p:spPr bwMode="auto">
            <a:xfrm>
              <a:off x="6367950" y="840910"/>
              <a:ext cx="2569532" cy="2055773"/>
            </a:xfrm>
            <a:custGeom>
              <a:avLst/>
              <a:gdLst>
                <a:gd name="T0" fmla="*/ 0 w 2104"/>
                <a:gd name="T1" fmla="*/ 0 h 617"/>
                <a:gd name="T2" fmla="*/ 1865 w 2104"/>
                <a:gd name="T3" fmla="*/ 0 h 617"/>
                <a:gd name="T4" fmla="*/ 2104 w 2104"/>
                <a:gd name="T5" fmla="*/ 305 h 617"/>
                <a:gd name="T6" fmla="*/ 1865 w 2104"/>
                <a:gd name="T7" fmla="*/ 617 h 617"/>
                <a:gd name="T8" fmla="*/ 0 w 2104"/>
                <a:gd name="T9" fmla="*/ 617 h 617"/>
                <a:gd name="T10" fmla="*/ 0 w 2104"/>
                <a:gd name="T11" fmla="*/ 0 h 617"/>
              </a:gdLst>
              <a:ahLst/>
              <a:cxnLst>
                <a:cxn ang="0">
                  <a:pos x="T0" y="T1"/>
                </a:cxn>
                <a:cxn ang="0">
                  <a:pos x="T2" y="T3"/>
                </a:cxn>
                <a:cxn ang="0">
                  <a:pos x="T4" y="T5"/>
                </a:cxn>
                <a:cxn ang="0">
                  <a:pos x="T6" y="T7"/>
                </a:cxn>
                <a:cxn ang="0">
                  <a:pos x="T8" y="T9"/>
                </a:cxn>
                <a:cxn ang="0">
                  <a:pos x="T10" y="T11"/>
                </a:cxn>
              </a:cxnLst>
              <a:rect l="0" t="0" r="r" b="b"/>
              <a:pathLst>
                <a:path w="2104" h="617">
                  <a:moveTo>
                    <a:pt x="0" y="0"/>
                  </a:moveTo>
                  <a:lnTo>
                    <a:pt x="1865" y="0"/>
                  </a:lnTo>
                  <a:lnTo>
                    <a:pt x="2104" y="305"/>
                  </a:lnTo>
                  <a:lnTo>
                    <a:pt x="1865" y="617"/>
                  </a:lnTo>
                  <a:lnTo>
                    <a:pt x="0" y="61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i-FI"/>
            </a:p>
          </p:txBody>
        </p:sp>
        <p:sp>
          <p:nvSpPr>
            <p:cNvPr id="70" name="Rectangle 81"/>
            <p:cNvSpPr>
              <a:spLocks noChangeArrowheads="1"/>
            </p:cNvSpPr>
            <p:nvPr/>
          </p:nvSpPr>
          <p:spPr bwMode="auto">
            <a:xfrm>
              <a:off x="3420296" y="2589213"/>
              <a:ext cx="64" cy="27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endParaRPr kumimoji="0" lang="fi-FI" altLang="fi-FI" b="0" i="0" u="none" strike="noStrike" cap="none" normalizeH="0" baseline="0">
                <a:ln>
                  <a:noFill/>
                </a:ln>
                <a:solidFill>
                  <a:schemeClr val="bg1"/>
                </a:solidFill>
                <a:effectLst/>
                <a:latin typeface="Arial" panose="020B0604020202020204" pitchFamily="34" charset="0"/>
              </a:endParaRPr>
            </a:p>
          </p:txBody>
        </p:sp>
        <p:sp>
          <p:nvSpPr>
            <p:cNvPr id="101" name="Freeform 155"/>
            <p:cNvSpPr>
              <a:spLocks/>
            </p:cNvSpPr>
            <p:nvPr/>
          </p:nvSpPr>
          <p:spPr bwMode="auto">
            <a:xfrm>
              <a:off x="5467350" y="833438"/>
              <a:ext cx="6350" cy="53975"/>
            </a:xfrm>
            <a:custGeom>
              <a:avLst/>
              <a:gdLst>
                <a:gd name="T0" fmla="*/ 8 w 8"/>
                <a:gd name="T1" fmla="*/ 69 h 69"/>
                <a:gd name="T2" fmla="*/ 8 w 8"/>
                <a:gd name="T3" fmla="*/ 0 h 69"/>
                <a:gd name="T4" fmla="*/ 0 w 8"/>
                <a:gd name="T5" fmla="*/ 0 h 69"/>
                <a:gd name="T6" fmla="*/ 0 w 8"/>
                <a:gd name="T7" fmla="*/ 69 h 69"/>
                <a:gd name="T8" fmla="*/ 8 w 8"/>
                <a:gd name="T9" fmla="*/ 69 h 69"/>
                <a:gd name="T10" fmla="*/ 8 w 8"/>
                <a:gd name="T11" fmla="*/ 69 h 69"/>
              </a:gdLst>
              <a:ahLst/>
              <a:cxnLst>
                <a:cxn ang="0">
                  <a:pos x="T0" y="T1"/>
                </a:cxn>
                <a:cxn ang="0">
                  <a:pos x="T2" y="T3"/>
                </a:cxn>
                <a:cxn ang="0">
                  <a:pos x="T4" y="T5"/>
                </a:cxn>
                <a:cxn ang="0">
                  <a:pos x="T6" y="T7"/>
                </a:cxn>
                <a:cxn ang="0">
                  <a:pos x="T8" y="T9"/>
                </a:cxn>
                <a:cxn ang="0">
                  <a:pos x="T10" y="T11"/>
                </a:cxn>
              </a:cxnLst>
              <a:rect l="0" t="0" r="r" b="b"/>
              <a:pathLst>
                <a:path w="8" h="69">
                  <a:moveTo>
                    <a:pt x="8" y="69"/>
                  </a:moveTo>
                  <a:lnTo>
                    <a:pt x="8" y="0"/>
                  </a:lnTo>
                  <a:lnTo>
                    <a:pt x="0" y="0"/>
                  </a:lnTo>
                  <a:lnTo>
                    <a:pt x="0" y="69"/>
                  </a:lnTo>
                  <a:lnTo>
                    <a:pt x="8" y="69"/>
                  </a:lnTo>
                  <a:lnTo>
                    <a:pt x="8"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fi-FI"/>
            </a:p>
          </p:txBody>
        </p:sp>
      </p:grpSp>
      <p:sp>
        <p:nvSpPr>
          <p:cNvPr id="22" name="Suorakulmio 21"/>
          <p:cNvSpPr/>
          <p:nvPr/>
        </p:nvSpPr>
        <p:spPr>
          <a:xfrm>
            <a:off x="570108" y="1772816"/>
            <a:ext cx="4812483" cy="684000"/>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fi-FI" sz="2400">
              <a:solidFill>
                <a:schemeClr val="bg1"/>
              </a:solidFill>
            </a:endParaRPr>
          </a:p>
        </p:txBody>
      </p:sp>
      <p:sp>
        <p:nvSpPr>
          <p:cNvPr id="64" name="Suorakulmio 63"/>
          <p:cNvSpPr/>
          <p:nvPr/>
        </p:nvSpPr>
        <p:spPr>
          <a:xfrm>
            <a:off x="8373036" y="3049148"/>
            <a:ext cx="2151456" cy="684000"/>
          </a:xfrm>
          <a:prstGeom prst="rect">
            <a:avLst/>
          </a:prstGeom>
        </p:spPr>
        <p:txBody>
          <a:bodyPr wrap="square">
            <a:spAutoFit/>
          </a:bodyPr>
          <a:lstStyle/>
          <a:p>
            <a:pPr algn="r"/>
            <a:r>
              <a:rPr lang="fi-FI" sz="2400">
                <a:solidFill>
                  <a:schemeClr val="bg1"/>
                </a:solidFill>
              </a:rPr>
              <a:t>0 €</a:t>
            </a:r>
          </a:p>
        </p:txBody>
      </p:sp>
      <p:sp>
        <p:nvSpPr>
          <p:cNvPr id="72" name="Rectangle 61"/>
          <p:cNvSpPr>
            <a:spLocks noChangeArrowheads="1"/>
          </p:cNvSpPr>
          <p:nvPr/>
        </p:nvSpPr>
        <p:spPr bwMode="auto">
          <a:xfrm>
            <a:off x="5846622" y="2482968"/>
            <a:ext cx="1635128" cy="684000"/>
          </a:xfrm>
          <a:prstGeom prst="rect">
            <a:avLst/>
          </a:prstGeom>
          <a:solidFill>
            <a:schemeClr val="accent2">
              <a:lumMod val="20000"/>
              <a:lumOff val="80000"/>
            </a:schemeClr>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81" name="Freeform 62"/>
          <p:cNvSpPr>
            <a:spLocks/>
          </p:cNvSpPr>
          <p:nvPr/>
        </p:nvSpPr>
        <p:spPr bwMode="auto">
          <a:xfrm>
            <a:off x="4773059" y="2482971"/>
            <a:ext cx="2049698" cy="684000"/>
          </a:xfrm>
          <a:custGeom>
            <a:avLst/>
            <a:gdLst>
              <a:gd name="T0" fmla="*/ 0 w 2105"/>
              <a:gd name="T1" fmla="*/ 0 h 617"/>
              <a:gd name="T2" fmla="*/ 1866 w 2105"/>
              <a:gd name="T3" fmla="*/ 0 h 617"/>
              <a:gd name="T4" fmla="*/ 2105 w 2105"/>
              <a:gd name="T5" fmla="*/ 305 h 617"/>
              <a:gd name="T6" fmla="*/ 1866 w 2105"/>
              <a:gd name="T7" fmla="*/ 617 h 617"/>
              <a:gd name="T8" fmla="*/ 0 w 2105"/>
              <a:gd name="T9" fmla="*/ 617 h 617"/>
              <a:gd name="T10" fmla="*/ 0 w 2105"/>
              <a:gd name="T11" fmla="*/ 0 h 617"/>
            </a:gdLst>
            <a:ahLst/>
            <a:cxnLst>
              <a:cxn ang="0">
                <a:pos x="T0" y="T1"/>
              </a:cxn>
              <a:cxn ang="0">
                <a:pos x="T2" y="T3"/>
              </a:cxn>
              <a:cxn ang="0">
                <a:pos x="T4" y="T5"/>
              </a:cxn>
              <a:cxn ang="0">
                <a:pos x="T6" y="T7"/>
              </a:cxn>
              <a:cxn ang="0">
                <a:pos x="T8" y="T9"/>
              </a:cxn>
              <a:cxn ang="0">
                <a:pos x="T10" y="T11"/>
              </a:cxn>
            </a:cxnLst>
            <a:rect l="0" t="0" r="r" b="b"/>
            <a:pathLst>
              <a:path w="2105" h="617">
                <a:moveTo>
                  <a:pt x="0" y="0"/>
                </a:moveTo>
                <a:lnTo>
                  <a:pt x="1866" y="0"/>
                </a:lnTo>
                <a:lnTo>
                  <a:pt x="2105" y="305"/>
                </a:lnTo>
                <a:lnTo>
                  <a:pt x="1866" y="617"/>
                </a:lnTo>
                <a:lnTo>
                  <a:pt x="0" y="617"/>
                </a:lnTo>
                <a:lnTo>
                  <a:pt x="0" y="0"/>
                </a:lnTo>
                <a:close/>
              </a:path>
            </a:pathLst>
          </a:custGeom>
          <a:solidFill>
            <a:schemeClr val="accent2">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82" name="Freeform 63"/>
          <p:cNvSpPr>
            <a:spLocks/>
          </p:cNvSpPr>
          <p:nvPr/>
        </p:nvSpPr>
        <p:spPr bwMode="auto">
          <a:xfrm>
            <a:off x="3694573" y="2482973"/>
            <a:ext cx="2622646" cy="684000"/>
          </a:xfrm>
          <a:custGeom>
            <a:avLst/>
            <a:gdLst>
              <a:gd name="T0" fmla="*/ 0 w 2104"/>
              <a:gd name="T1" fmla="*/ 0 h 617"/>
              <a:gd name="T2" fmla="*/ 1865 w 2104"/>
              <a:gd name="T3" fmla="*/ 0 h 617"/>
              <a:gd name="T4" fmla="*/ 2104 w 2104"/>
              <a:gd name="T5" fmla="*/ 305 h 617"/>
              <a:gd name="T6" fmla="*/ 1865 w 2104"/>
              <a:gd name="T7" fmla="*/ 617 h 617"/>
              <a:gd name="T8" fmla="*/ 0 w 2104"/>
              <a:gd name="T9" fmla="*/ 617 h 617"/>
              <a:gd name="T10" fmla="*/ 0 w 2104"/>
              <a:gd name="T11" fmla="*/ 0 h 617"/>
            </a:gdLst>
            <a:ahLst/>
            <a:cxnLst>
              <a:cxn ang="0">
                <a:pos x="T0" y="T1"/>
              </a:cxn>
              <a:cxn ang="0">
                <a:pos x="T2" y="T3"/>
              </a:cxn>
              <a:cxn ang="0">
                <a:pos x="T4" y="T5"/>
              </a:cxn>
              <a:cxn ang="0">
                <a:pos x="T6" y="T7"/>
              </a:cxn>
              <a:cxn ang="0">
                <a:pos x="T8" y="T9"/>
              </a:cxn>
              <a:cxn ang="0">
                <a:pos x="T10" y="T11"/>
              </a:cxn>
            </a:cxnLst>
            <a:rect l="0" t="0" r="r" b="b"/>
            <a:pathLst>
              <a:path w="2104" h="617">
                <a:moveTo>
                  <a:pt x="0" y="0"/>
                </a:moveTo>
                <a:lnTo>
                  <a:pt x="1865" y="0"/>
                </a:lnTo>
                <a:lnTo>
                  <a:pt x="2104" y="305"/>
                </a:lnTo>
                <a:lnTo>
                  <a:pt x="1865" y="617"/>
                </a:lnTo>
                <a:lnTo>
                  <a:pt x="0" y="617"/>
                </a:lnTo>
                <a:lnTo>
                  <a:pt x="0" y="0"/>
                </a:lnTo>
                <a:close/>
              </a:path>
            </a:pathLst>
          </a:custGeom>
          <a:solidFill>
            <a:schemeClr val="accent2"/>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65" name="Suorakulmio 64"/>
          <p:cNvSpPr/>
          <p:nvPr/>
        </p:nvSpPr>
        <p:spPr>
          <a:xfrm>
            <a:off x="570107" y="2482973"/>
            <a:ext cx="4812483" cy="684000"/>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fi-FI" sz="2400">
              <a:solidFill>
                <a:schemeClr val="bg1"/>
              </a:solidFill>
            </a:endParaRPr>
          </a:p>
        </p:txBody>
      </p:sp>
      <p:sp>
        <p:nvSpPr>
          <p:cNvPr id="100" name="Rectangle 61"/>
          <p:cNvSpPr>
            <a:spLocks noChangeArrowheads="1"/>
          </p:cNvSpPr>
          <p:nvPr/>
        </p:nvSpPr>
        <p:spPr bwMode="auto">
          <a:xfrm>
            <a:off x="5846622" y="3216129"/>
            <a:ext cx="1635128" cy="684000"/>
          </a:xfrm>
          <a:prstGeom prst="rect">
            <a:avLst/>
          </a:prstGeom>
          <a:solidFill>
            <a:schemeClr val="accent3">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102" name="Freeform 62"/>
          <p:cNvSpPr>
            <a:spLocks/>
          </p:cNvSpPr>
          <p:nvPr/>
        </p:nvSpPr>
        <p:spPr bwMode="auto">
          <a:xfrm>
            <a:off x="4773059" y="3216129"/>
            <a:ext cx="2049698" cy="684000"/>
          </a:xfrm>
          <a:custGeom>
            <a:avLst/>
            <a:gdLst>
              <a:gd name="T0" fmla="*/ 0 w 2105"/>
              <a:gd name="T1" fmla="*/ 0 h 617"/>
              <a:gd name="T2" fmla="*/ 1866 w 2105"/>
              <a:gd name="T3" fmla="*/ 0 h 617"/>
              <a:gd name="T4" fmla="*/ 2105 w 2105"/>
              <a:gd name="T5" fmla="*/ 305 h 617"/>
              <a:gd name="T6" fmla="*/ 1866 w 2105"/>
              <a:gd name="T7" fmla="*/ 617 h 617"/>
              <a:gd name="T8" fmla="*/ 0 w 2105"/>
              <a:gd name="T9" fmla="*/ 617 h 617"/>
              <a:gd name="T10" fmla="*/ 0 w 2105"/>
              <a:gd name="T11" fmla="*/ 0 h 617"/>
            </a:gdLst>
            <a:ahLst/>
            <a:cxnLst>
              <a:cxn ang="0">
                <a:pos x="T0" y="T1"/>
              </a:cxn>
              <a:cxn ang="0">
                <a:pos x="T2" y="T3"/>
              </a:cxn>
              <a:cxn ang="0">
                <a:pos x="T4" y="T5"/>
              </a:cxn>
              <a:cxn ang="0">
                <a:pos x="T6" y="T7"/>
              </a:cxn>
              <a:cxn ang="0">
                <a:pos x="T8" y="T9"/>
              </a:cxn>
              <a:cxn ang="0">
                <a:pos x="T10" y="T11"/>
              </a:cxn>
            </a:cxnLst>
            <a:rect l="0" t="0" r="r" b="b"/>
            <a:pathLst>
              <a:path w="2105" h="617">
                <a:moveTo>
                  <a:pt x="0" y="0"/>
                </a:moveTo>
                <a:lnTo>
                  <a:pt x="1866" y="0"/>
                </a:lnTo>
                <a:lnTo>
                  <a:pt x="2105" y="305"/>
                </a:lnTo>
                <a:lnTo>
                  <a:pt x="1866" y="617"/>
                </a:lnTo>
                <a:lnTo>
                  <a:pt x="0" y="617"/>
                </a:lnTo>
                <a:lnTo>
                  <a:pt x="0" y="0"/>
                </a:lnTo>
                <a:close/>
              </a:path>
            </a:pathLst>
          </a:custGeom>
          <a:solidFill>
            <a:schemeClr val="accent3">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103" name="Freeform 63"/>
          <p:cNvSpPr>
            <a:spLocks/>
          </p:cNvSpPr>
          <p:nvPr/>
        </p:nvSpPr>
        <p:spPr bwMode="auto">
          <a:xfrm>
            <a:off x="3694573" y="3219566"/>
            <a:ext cx="2622646" cy="599468"/>
          </a:xfrm>
          <a:custGeom>
            <a:avLst/>
            <a:gdLst>
              <a:gd name="T0" fmla="*/ 0 w 2104"/>
              <a:gd name="T1" fmla="*/ 0 h 617"/>
              <a:gd name="T2" fmla="*/ 1865 w 2104"/>
              <a:gd name="T3" fmla="*/ 0 h 617"/>
              <a:gd name="T4" fmla="*/ 2104 w 2104"/>
              <a:gd name="T5" fmla="*/ 305 h 617"/>
              <a:gd name="T6" fmla="*/ 1865 w 2104"/>
              <a:gd name="T7" fmla="*/ 617 h 617"/>
              <a:gd name="T8" fmla="*/ 0 w 2104"/>
              <a:gd name="T9" fmla="*/ 617 h 617"/>
              <a:gd name="T10" fmla="*/ 0 w 2104"/>
              <a:gd name="T11" fmla="*/ 0 h 617"/>
            </a:gdLst>
            <a:ahLst/>
            <a:cxnLst>
              <a:cxn ang="0">
                <a:pos x="T0" y="T1"/>
              </a:cxn>
              <a:cxn ang="0">
                <a:pos x="T2" y="T3"/>
              </a:cxn>
              <a:cxn ang="0">
                <a:pos x="T4" y="T5"/>
              </a:cxn>
              <a:cxn ang="0">
                <a:pos x="T6" y="T7"/>
              </a:cxn>
              <a:cxn ang="0">
                <a:pos x="T8" y="T9"/>
              </a:cxn>
              <a:cxn ang="0">
                <a:pos x="T10" y="T11"/>
              </a:cxn>
            </a:cxnLst>
            <a:rect l="0" t="0" r="r" b="b"/>
            <a:pathLst>
              <a:path w="2104" h="617">
                <a:moveTo>
                  <a:pt x="0" y="0"/>
                </a:moveTo>
                <a:lnTo>
                  <a:pt x="1865" y="0"/>
                </a:lnTo>
                <a:lnTo>
                  <a:pt x="2104" y="305"/>
                </a:lnTo>
                <a:lnTo>
                  <a:pt x="1865" y="617"/>
                </a:lnTo>
                <a:lnTo>
                  <a:pt x="0" y="617"/>
                </a:lnTo>
                <a:lnTo>
                  <a:pt x="0" y="0"/>
                </a:lnTo>
                <a:close/>
              </a:path>
            </a:pathLst>
          </a:cu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104" name="Rectangle 61"/>
          <p:cNvSpPr>
            <a:spLocks noChangeArrowheads="1"/>
          </p:cNvSpPr>
          <p:nvPr/>
        </p:nvSpPr>
        <p:spPr bwMode="auto">
          <a:xfrm>
            <a:off x="5846622" y="3945866"/>
            <a:ext cx="1635128" cy="684000"/>
          </a:xfrm>
          <a:prstGeom prst="rect">
            <a:avLst/>
          </a:prstGeom>
          <a:solidFill>
            <a:schemeClr val="tx2">
              <a:lumMod val="40000"/>
              <a:lumOff val="60000"/>
            </a:schemeClr>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105" name="Freeform 62"/>
          <p:cNvSpPr>
            <a:spLocks/>
          </p:cNvSpPr>
          <p:nvPr/>
        </p:nvSpPr>
        <p:spPr bwMode="auto">
          <a:xfrm>
            <a:off x="4773059" y="3945868"/>
            <a:ext cx="2049698" cy="684000"/>
          </a:xfrm>
          <a:custGeom>
            <a:avLst/>
            <a:gdLst>
              <a:gd name="T0" fmla="*/ 0 w 2105"/>
              <a:gd name="T1" fmla="*/ 0 h 617"/>
              <a:gd name="T2" fmla="*/ 1866 w 2105"/>
              <a:gd name="T3" fmla="*/ 0 h 617"/>
              <a:gd name="T4" fmla="*/ 2105 w 2105"/>
              <a:gd name="T5" fmla="*/ 305 h 617"/>
              <a:gd name="T6" fmla="*/ 1866 w 2105"/>
              <a:gd name="T7" fmla="*/ 617 h 617"/>
              <a:gd name="T8" fmla="*/ 0 w 2105"/>
              <a:gd name="T9" fmla="*/ 617 h 617"/>
              <a:gd name="T10" fmla="*/ 0 w 2105"/>
              <a:gd name="T11" fmla="*/ 0 h 617"/>
            </a:gdLst>
            <a:ahLst/>
            <a:cxnLst>
              <a:cxn ang="0">
                <a:pos x="T0" y="T1"/>
              </a:cxn>
              <a:cxn ang="0">
                <a:pos x="T2" y="T3"/>
              </a:cxn>
              <a:cxn ang="0">
                <a:pos x="T4" y="T5"/>
              </a:cxn>
              <a:cxn ang="0">
                <a:pos x="T6" y="T7"/>
              </a:cxn>
              <a:cxn ang="0">
                <a:pos x="T8" y="T9"/>
              </a:cxn>
              <a:cxn ang="0">
                <a:pos x="T10" y="T11"/>
              </a:cxn>
            </a:cxnLst>
            <a:rect l="0" t="0" r="r" b="b"/>
            <a:pathLst>
              <a:path w="2105" h="617">
                <a:moveTo>
                  <a:pt x="0" y="0"/>
                </a:moveTo>
                <a:lnTo>
                  <a:pt x="1866" y="0"/>
                </a:lnTo>
                <a:lnTo>
                  <a:pt x="2105" y="305"/>
                </a:lnTo>
                <a:lnTo>
                  <a:pt x="1866" y="617"/>
                </a:lnTo>
                <a:lnTo>
                  <a:pt x="0" y="617"/>
                </a:lnTo>
                <a:lnTo>
                  <a:pt x="0" y="0"/>
                </a:lnTo>
                <a:close/>
              </a:path>
            </a:pathLst>
          </a:custGeom>
          <a:solidFill>
            <a:schemeClr val="tx2">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106" name="Freeform 63"/>
          <p:cNvSpPr>
            <a:spLocks/>
          </p:cNvSpPr>
          <p:nvPr/>
        </p:nvSpPr>
        <p:spPr bwMode="auto">
          <a:xfrm>
            <a:off x="3694573" y="3945867"/>
            <a:ext cx="2622646" cy="684000"/>
          </a:xfrm>
          <a:custGeom>
            <a:avLst/>
            <a:gdLst>
              <a:gd name="T0" fmla="*/ 0 w 2104"/>
              <a:gd name="T1" fmla="*/ 0 h 617"/>
              <a:gd name="T2" fmla="*/ 1865 w 2104"/>
              <a:gd name="T3" fmla="*/ 0 h 617"/>
              <a:gd name="T4" fmla="*/ 2104 w 2104"/>
              <a:gd name="T5" fmla="*/ 305 h 617"/>
              <a:gd name="T6" fmla="*/ 1865 w 2104"/>
              <a:gd name="T7" fmla="*/ 617 h 617"/>
              <a:gd name="T8" fmla="*/ 0 w 2104"/>
              <a:gd name="T9" fmla="*/ 617 h 617"/>
              <a:gd name="T10" fmla="*/ 0 w 2104"/>
              <a:gd name="T11" fmla="*/ 0 h 617"/>
            </a:gdLst>
            <a:ahLst/>
            <a:cxnLst>
              <a:cxn ang="0">
                <a:pos x="T0" y="T1"/>
              </a:cxn>
              <a:cxn ang="0">
                <a:pos x="T2" y="T3"/>
              </a:cxn>
              <a:cxn ang="0">
                <a:pos x="T4" y="T5"/>
              </a:cxn>
              <a:cxn ang="0">
                <a:pos x="T6" y="T7"/>
              </a:cxn>
              <a:cxn ang="0">
                <a:pos x="T8" y="T9"/>
              </a:cxn>
              <a:cxn ang="0">
                <a:pos x="T10" y="T11"/>
              </a:cxn>
            </a:cxnLst>
            <a:rect l="0" t="0" r="r" b="b"/>
            <a:pathLst>
              <a:path w="2104" h="617">
                <a:moveTo>
                  <a:pt x="0" y="0"/>
                </a:moveTo>
                <a:lnTo>
                  <a:pt x="1865" y="0"/>
                </a:lnTo>
                <a:lnTo>
                  <a:pt x="2104" y="305"/>
                </a:lnTo>
                <a:lnTo>
                  <a:pt x="1865" y="617"/>
                </a:lnTo>
                <a:lnTo>
                  <a:pt x="0" y="617"/>
                </a:lnTo>
                <a:lnTo>
                  <a:pt x="0" y="0"/>
                </a:lnTo>
                <a:close/>
              </a:path>
            </a:pathLst>
          </a:custGeom>
          <a:solidFill>
            <a:schemeClr val="tx2"/>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107" name="Rectangle 61"/>
          <p:cNvSpPr>
            <a:spLocks noChangeArrowheads="1"/>
          </p:cNvSpPr>
          <p:nvPr/>
        </p:nvSpPr>
        <p:spPr bwMode="auto">
          <a:xfrm>
            <a:off x="5846622" y="4675664"/>
            <a:ext cx="1635128" cy="684000"/>
          </a:xfrm>
          <a:prstGeom prst="rect">
            <a:avLst/>
          </a:prstGeom>
          <a:solidFill>
            <a:schemeClr val="accent4">
              <a:lumMod val="20000"/>
              <a:lumOff val="80000"/>
            </a:schemeClr>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108" name="Freeform 62"/>
          <p:cNvSpPr>
            <a:spLocks/>
          </p:cNvSpPr>
          <p:nvPr/>
        </p:nvSpPr>
        <p:spPr bwMode="auto">
          <a:xfrm>
            <a:off x="4773059" y="4675665"/>
            <a:ext cx="2049698" cy="684000"/>
          </a:xfrm>
          <a:custGeom>
            <a:avLst/>
            <a:gdLst>
              <a:gd name="T0" fmla="*/ 0 w 2105"/>
              <a:gd name="T1" fmla="*/ 0 h 617"/>
              <a:gd name="T2" fmla="*/ 1866 w 2105"/>
              <a:gd name="T3" fmla="*/ 0 h 617"/>
              <a:gd name="T4" fmla="*/ 2105 w 2105"/>
              <a:gd name="T5" fmla="*/ 305 h 617"/>
              <a:gd name="T6" fmla="*/ 1866 w 2105"/>
              <a:gd name="T7" fmla="*/ 617 h 617"/>
              <a:gd name="T8" fmla="*/ 0 w 2105"/>
              <a:gd name="T9" fmla="*/ 617 h 617"/>
              <a:gd name="T10" fmla="*/ 0 w 2105"/>
              <a:gd name="T11" fmla="*/ 0 h 617"/>
            </a:gdLst>
            <a:ahLst/>
            <a:cxnLst>
              <a:cxn ang="0">
                <a:pos x="T0" y="T1"/>
              </a:cxn>
              <a:cxn ang="0">
                <a:pos x="T2" y="T3"/>
              </a:cxn>
              <a:cxn ang="0">
                <a:pos x="T4" y="T5"/>
              </a:cxn>
              <a:cxn ang="0">
                <a:pos x="T6" y="T7"/>
              </a:cxn>
              <a:cxn ang="0">
                <a:pos x="T8" y="T9"/>
              </a:cxn>
              <a:cxn ang="0">
                <a:pos x="T10" y="T11"/>
              </a:cxn>
            </a:cxnLst>
            <a:rect l="0" t="0" r="r" b="b"/>
            <a:pathLst>
              <a:path w="2105" h="617">
                <a:moveTo>
                  <a:pt x="0" y="0"/>
                </a:moveTo>
                <a:lnTo>
                  <a:pt x="1866" y="0"/>
                </a:lnTo>
                <a:lnTo>
                  <a:pt x="2105" y="305"/>
                </a:lnTo>
                <a:lnTo>
                  <a:pt x="1866" y="617"/>
                </a:lnTo>
                <a:lnTo>
                  <a:pt x="0" y="617"/>
                </a:lnTo>
                <a:lnTo>
                  <a:pt x="0" y="0"/>
                </a:lnTo>
                <a:close/>
              </a:path>
            </a:pathLst>
          </a:custGeom>
          <a:solidFill>
            <a:schemeClr val="accent4">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109" name="Freeform 63"/>
          <p:cNvSpPr>
            <a:spLocks/>
          </p:cNvSpPr>
          <p:nvPr/>
        </p:nvSpPr>
        <p:spPr bwMode="auto">
          <a:xfrm>
            <a:off x="3694573" y="4689216"/>
            <a:ext cx="2622646" cy="670448"/>
          </a:xfrm>
          <a:custGeom>
            <a:avLst/>
            <a:gdLst>
              <a:gd name="T0" fmla="*/ 0 w 2104"/>
              <a:gd name="T1" fmla="*/ 0 h 617"/>
              <a:gd name="T2" fmla="*/ 1865 w 2104"/>
              <a:gd name="T3" fmla="*/ 0 h 617"/>
              <a:gd name="T4" fmla="*/ 2104 w 2104"/>
              <a:gd name="T5" fmla="*/ 305 h 617"/>
              <a:gd name="T6" fmla="*/ 1865 w 2104"/>
              <a:gd name="T7" fmla="*/ 617 h 617"/>
              <a:gd name="T8" fmla="*/ 0 w 2104"/>
              <a:gd name="T9" fmla="*/ 617 h 617"/>
              <a:gd name="T10" fmla="*/ 0 w 2104"/>
              <a:gd name="T11" fmla="*/ 0 h 617"/>
            </a:gdLst>
            <a:ahLst/>
            <a:cxnLst>
              <a:cxn ang="0">
                <a:pos x="T0" y="T1"/>
              </a:cxn>
              <a:cxn ang="0">
                <a:pos x="T2" y="T3"/>
              </a:cxn>
              <a:cxn ang="0">
                <a:pos x="T4" y="T5"/>
              </a:cxn>
              <a:cxn ang="0">
                <a:pos x="T6" y="T7"/>
              </a:cxn>
              <a:cxn ang="0">
                <a:pos x="T8" y="T9"/>
              </a:cxn>
              <a:cxn ang="0">
                <a:pos x="T10" y="T11"/>
              </a:cxn>
            </a:cxnLst>
            <a:rect l="0" t="0" r="r" b="b"/>
            <a:pathLst>
              <a:path w="2104" h="617">
                <a:moveTo>
                  <a:pt x="0" y="0"/>
                </a:moveTo>
                <a:lnTo>
                  <a:pt x="1865" y="0"/>
                </a:lnTo>
                <a:lnTo>
                  <a:pt x="2104" y="305"/>
                </a:lnTo>
                <a:lnTo>
                  <a:pt x="1865" y="617"/>
                </a:lnTo>
                <a:lnTo>
                  <a:pt x="0" y="617"/>
                </a:lnTo>
                <a:lnTo>
                  <a:pt x="0" y="0"/>
                </a:lnTo>
                <a:close/>
              </a:path>
            </a:pathLst>
          </a:custGeom>
          <a:solidFill>
            <a:schemeClr val="accent4"/>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66" name="Suorakulmio 65"/>
          <p:cNvSpPr/>
          <p:nvPr/>
        </p:nvSpPr>
        <p:spPr>
          <a:xfrm>
            <a:off x="570107" y="3216129"/>
            <a:ext cx="5453886" cy="684000"/>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fi-FI" sz="2400">
              <a:solidFill>
                <a:schemeClr val="bg1"/>
              </a:solidFill>
            </a:endParaRPr>
          </a:p>
        </p:txBody>
      </p:sp>
      <p:sp>
        <p:nvSpPr>
          <p:cNvPr id="67" name="Suorakulmio 66"/>
          <p:cNvSpPr/>
          <p:nvPr/>
        </p:nvSpPr>
        <p:spPr>
          <a:xfrm>
            <a:off x="570107" y="3945867"/>
            <a:ext cx="5194726" cy="684000"/>
          </a:xfrm>
          <a:prstGeom prst="rect">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fi-FI" sz="2400">
              <a:solidFill>
                <a:schemeClr val="bg1"/>
              </a:solidFill>
            </a:endParaRPr>
          </a:p>
        </p:txBody>
      </p:sp>
      <p:sp>
        <p:nvSpPr>
          <p:cNvPr id="71" name="Suorakulmio 70"/>
          <p:cNvSpPr/>
          <p:nvPr/>
        </p:nvSpPr>
        <p:spPr>
          <a:xfrm>
            <a:off x="570107" y="4675667"/>
            <a:ext cx="5146698" cy="684000"/>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fi-FI" sz="1600">
              <a:solidFill>
                <a:schemeClr val="bg1"/>
              </a:solidFill>
            </a:endParaRPr>
          </a:p>
        </p:txBody>
      </p:sp>
      <p:sp>
        <p:nvSpPr>
          <p:cNvPr id="32" name="Rectangle 61"/>
          <p:cNvSpPr>
            <a:spLocks noChangeArrowheads="1"/>
          </p:cNvSpPr>
          <p:nvPr/>
        </p:nvSpPr>
        <p:spPr bwMode="auto">
          <a:xfrm>
            <a:off x="8209681" y="2490239"/>
            <a:ext cx="2998887" cy="684000"/>
          </a:xfrm>
          <a:prstGeom prst="rect">
            <a:avLst/>
          </a:prstGeom>
          <a:solidFill>
            <a:schemeClr val="accent2"/>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33" name="Rectangle 61"/>
          <p:cNvSpPr>
            <a:spLocks noChangeArrowheads="1"/>
          </p:cNvSpPr>
          <p:nvPr/>
        </p:nvSpPr>
        <p:spPr bwMode="auto">
          <a:xfrm>
            <a:off x="8209681" y="3225850"/>
            <a:ext cx="2998887" cy="684000"/>
          </a:xfrm>
          <a:prstGeom prst="rect">
            <a:avLst/>
          </a:prstGeom>
          <a:solidFill>
            <a:schemeClr val="accent3"/>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34" name="Rectangle 61"/>
          <p:cNvSpPr>
            <a:spLocks noChangeArrowheads="1"/>
          </p:cNvSpPr>
          <p:nvPr/>
        </p:nvSpPr>
        <p:spPr bwMode="auto">
          <a:xfrm>
            <a:off x="8209681" y="3958742"/>
            <a:ext cx="2998887" cy="684000"/>
          </a:xfrm>
          <a:prstGeom prst="rect">
            <a:avLst/>
          </a:prstGeom>
          <a:solidFill>
            <a:schemeClr val="tx2"/>
          </a:solidFill>
          <a:ln>
            <a:noFill/>
          </a:ln>
          <a:extLst/>
        </p:spPr>
        <p:txBody>
          <a:bodyPr vert="horz" wrap="square" lIns="68580" tIns="34290" rIns="68580" bIns="34290" numCol="1" anchor="t" anchorCtr="0" compatLnSpc="1">
            <a:prstTxWarp prst="textNoShape">
              <a:avLst/>
            </a:prstTxWarp>
          </a:bodyPr>
          <a:lstStyle/>
          <a:p>
            <a:endParaRPr lang="fi-FI" sz="2400">
              <a:solidFill>
                <a:schemeClr val="bg1"/>
              </a:solidFill>
            </a:endParaRPr>
          </a:p>
        </p:txBody>
      </p:sp>
      <p:sp>
        <p:nvSpPr>
          <p:cNvPr id="35" name="Rectangle 61"/>
          <p:cNvSpPr>
            <a:spLocks noChangeArrowheads="1"/>
          </p:cNvSpPr>
          <p:nvPr/>
        </p:nvSpPr>
        <p:spPr bwMode="auto">
          <a:xfrm>
            <a:off x="8209681" y="4665946"/>
            <a:ext cx="2998887" cy="684000"/>
          </a:xfrm>
          <a:prstGeom prst="rect">
            <a:avLst/>
          </a:prstGeom>
          <a:solidFill>
            <a:schemeClr val="accent4"/>
          </a:solidFill>
          <a:ln>
            <a:noFill/>
          </a:ln>
          <a:extLst/>
        </p:spPr>
        <p:txBody>
          <a:bodyPr vert="horz" wrap="square" lIns="68580" tIns="34290" rIns="68580" bIns="34290" numCol="1" anchor="t" anchorCtr="0" compatLnSpc="1">
            <a:prstTxWarp prst="textNoShape">
              <a:avLst/>
            </a:prstTxWarp>
          </a:bodyPr>
          <a:lstStyle/>
          <a:p>
            <a:endParaRPr lang="fi-FI" sz="2400">
              <a:solidFill>
                <a:schemeClr val="bg1"/>
              </a:solidFill>
            </a:endParaRPr>
          </a:p>
        </p:txBody>
      </p:sp>
      <p:sp>
        <p:nvSpPr>
          <p:cNvPr id="36" name="Suorakulmio 35"/>
          <p:cNvSpPr/>
          <p:nvPr/>
        </p:nvSpPr>
        <p:spPr>
          <a:xfrm>
            <a:off x="8510358" y="4737954"/>
            <a:ext cx="2600753" cy="400110"/>
          </a:xfrm>
          <a:prstGeom prst="rect">
            <a:avLst/>
          </a:prstGeom>
        </p:spPr>
        <p:txBody>
          <a:bodyPr wrap="square">
            <a:spAutoFit/>
          </a:bodyPr>
          <a:lstStyle/>
          <a:p>
            <a:pPr algn="r"/>
            <a:r>
              <a:rPr lang="fi-FI" sz="2000">
                <a:solidFill>
                  <a:schemeClr val="bg1"/>
                </a:solidFill>
              </a:rPr>
              <a:t>Pia Sorvali</a:t>
            </a:r>
          </a:p>
        </p:txBody>
      </p:sp>
      <p:sp>
        <p:nvSpPr>
          <p:cNvPr id="37" name="Suorakulmio 36"/>
          <p:cNvSpPr/>
          <p:nvPr/>
        </p:nvSpPr>
        <p:spPr>
          <a:xfrm>
            <a:off x="8510358" y="3297794"/>
            <a:ext cx="2600753" cy="400110"/>
          </a:xfrm>
          <a:prstGeom prst="rect">
            <a:avLst/>
          </a:prstGeom>
        </p:spPr>
        <p:txBody>
          <a:bodyPr wrap="square">
            <a:spAutoFit/>
          </a:bodyPr>
          <a:lstStyle/>
          <a:p>
            <a:pPr algn="r"/>
            <a:r>
              <a:rPr lang="fi-FI" sz="2000">
                <a:solidFill>
                  <a:schemeClr val="bg1"/>
                </a:solidFill>
              </a:rPr>
              <a:t>Irma Valtonen</a:t>
            </a:r>
          </a:p>
        </p:txBody>
      </p:sp>
      <p:sp>
        <p:nvSpPr>
          <p:cNvPr id="38" name="Suorakulmio 37"/>
          <p:cNvSpPr/>
          <p:nvPr/>
        </p:nvSpPr>
        <p:spPr>
          <a:xfrm>
            <a:off x="8510358" y="4017874"/>
            <a:ext cx="2600753" cy="400110"/>
          </a:xfrm>
          <a:prstGeom prst="rect">
            <a:avLst/>
          </a:prstGeom>
        </p:spPr>
        <p:txBody>
          <a:bodyPr wrap="square">
            <a:spAutoFit/>
          </a:bodyPr>
          <a:lstStyle/>
          <a:p>
            <a:pPr algn="r"/>
            <a:r>
              <a:rPr lang="fi-FI" sz="2000">
                <a:solidFill>
                  <a:schemeClr val="bg1"/>
                </a:solidFill>
              </a:rPr>
              <a:t>Hannu Tolonen</a:t>
            </a:r>
          </a:p>
        </p:txBody>
      </p:sp>
      <p:sp>
        <p:nvSpPr>
          <p:cNvPr id="39" name="Suorakulmio 38"/>
          <p:cNvSpPr/>
          <p:nvPr/>
        </p:nvSpPr>
        <p:spPr>
          <a:xfrm>
            <a:off x="8510358" y="2577714"/>
            <a:ext cx="2600753" cy="400110"/>
          </a:xfrm>
          <a:prstGeom prst="rect">
            <a:avLst/>
          </a:prstGeom>
        </p:spPr>
        <p:txBody>
          <a:bodyPr wrap="square">
            <a:spAutoFit/>
          </a:bodyPr>
          <a:lstStyle/>
          <a:p>
            <a:pPr algn="r"/>
            <a:r>
              <a:rPr lang="fi-FI" sz="2000">
                <a:solidFill>
                  <a:schemeClr val="bg1"/>
                </a:solidFill>
              </a:rPr>
              <a:t>Pekka Lausti</a:t>
            </a:r>
          </a:p>
        </p:txBody>
      </p:sp>
      <p:sp>
        <p:nvSpPr>
          <p:cNvPr id="3" name="Suorakulmio 2"/>
          <p:cNvSpPr/>
          <p:nvPr/>
        </p:nvSpPr>
        <p:spPr>
          <a:xfrm>
            <a:off x="552812" y="3297794"/>
            <a:ext cx="3650358" cy="400110"/>
          </a:xfrm>
          <a:prstGeom prst="rect">
            <a:avLst/>
          </a:prstGeom>
        </p:spPr>
        <p:txBody>
          <a:bodyPr wrap="none">
            <a:spAutoFit/>
          </a:bodyPr>
          <a:lstStyle/>
          <a:p>
            <a:r>
              <a:rPr lang="fi-FI" sz="2000">
                <a:solidFill>
                  <a:schemeClr val="bg1"/>
                </a:solidFill>
              </a:rPr>
              <a:t>Asiakaspalvelun tehostaminen</a:t>
            </a:r>
          </a:p>
        </p:txBody>
      </p:sp>
      <p:sp>
        <p:nvSpPr>
          <p:cNvPr id="4" name="Suorakulmio 3"/>
          <p:cNvSpPr/>
          <p:nvPr/>
        </p:nvSpPr>
        <p:spPr>
          <a:xfrm>
            <a:off x="552812" y="2577714"/>
            <a:ext cx="4519635" cy="400110"/>
          </a:xfrm>
          <a:prstGeom prst="rect">
            <a:avLst/>
          </a:prstGeom>
        </p:spPr>
        <p:txBody>
          <a:bodyPr wrap="none" anchor="t">
            <a:spAutoFit/>
          </a:bodyPr>
          <a:lstStyle/>
          <a:p>
            <a:r>
              <a:rPr lang="fi-FI" sz="2000">
                <a:solidFill>
                  <a:schemeClr val="bg1"/>
                </a:solidFill>
              </a:rPr>
              <a:t>Toiminnan s</a:t>
            </a:r>
            <a:r>
              <a:rPr lang="fi-FI" altLang="fi-FI" sz="2000">
                <a:solidFill>
                  <a:schemeClr val="bg1"/>
                </a:solidFill>
              </a:rPr>
              <a:t>ähköistämisen peruspilarit</a:t>
            </a:r>
            <a:endParaRPr lang="fi-FI" sz="2000">
              <a:solidFill>
                <a:schemeClr val="bg1"/>
              </a:solidFill>
            </a:endParaRPr>
          </a:p>
        </p:txBody>
      </p:sp>
      <p:sp>
        <p:nvSpPr>
          <p:cNvPr id="5" name="Suorakulmio 4"/>
          <p:cNvSpPr/>
          <p:nvPr/>
        </p:nvSpPr>
        <p:spPr>
          <a:xfrm>
            <a:off x="552812" y="1857698"/>
            <a:ext cx="2696572" cy="400110"/>
          </a:xfrm>
          <a:prstGeom prst="rect">
            <a:avLst/>
          </a:prstGeom>
        </p:spPr>
        <p:txBody>
          <a:bodyPr wrap="none">
            <a:spAutoFit/>
          </a:bodyPr>
          <a:lstStyle/>
          <a:p>
            <a:r>
              <a:rPr lang="fi-FI" sz="2000">
                <a:solidFill>
                  <a:schemeClr val="bg1"/>
                </a:solidFill>
              </a:rPr>
              <a:t>Palvelumuotoiluhanke</a:t>
            </a:r>
          </a:p>
        </p:txBody>
      </p:sp>
      <p:sp>
        <p:nvSpPr>
          <p:cNvPr id="7" name="Suorakulmio 6"/>
          <p:cNvSpPr/>
          <p:nvPr/>
        </p:nvSpPr>
        <p:spPr>
          <a:xfrm>
            <a:off x="552812" y="4017874"/>
            <a:ext cx="3393878" cy="400110"/>
          </a:xfrm>
          <a:prstGeom prst="rect">
            <a:avLst/>
          </a:prstGeom>
        </p:spPr>
        <p:txBody>
          <a:bodyPr wrap="none">
            <a:spAutoFit/>
          </a:bodyPr>
          <a:lstStyle/>
          <a:p>
            <a:r>
              <a:rPr lang="fi-FI" sz="2000">
                <a:solidFill>
                  <a:schemeClr val="bg1"/>
                </a:solidFill>
              </a:rPr>
              <a:t>Hankintojen sähköistäminen</a:t>
            </a:r>
          </a:p>
        </p:txBody>
      </p:sp>
      <p:sp>
        <p:nvSpPr>
          <p:cNvPr id="8" name="Suorakulmio 7"/>
          <p:cNvSpPr/>
          <p:nvPr/>
        </p:nvSpPr>
        <p:spPr>
          <a:xfrm>
            <a:off x="552812" y="4737954"/>
            <a:ext cx="4459875" cy="400110"/>
          </a:xfrm>
          <a:prstGeom prst="rect">
            <a:avLst/>
          </a:prstGeom>
        </p:spPr>
        <p:txBody>
          <a:bodyPr wrap="none">
            <a:spAutoFit/>
          </a:bodyPr>
          <a:lstStyle/>
          <a:p>
            <a:r>
              <a:rPr lang="fi-FI" sz="2000">
                <a:solidFill>
                  <a:schemeClr val="bg1"/>
                </a:solidFill>
              </a:rPr>
              <a:t>Osaamisen ja toiminnan kehittäminen</a:t>
            </a:r>
          </a:p>
        </p:txBody>
      </p:sp>
      <p:sp>
        <p:nvSpPr>
          <p:cNvPr id="45" name="Rectangle 61"/>
          <p:cNvSpPr>
            <a:spLocks noChangeArrowheads="1"/>
          </p:cNvSpPr>
          <p:nvPr/>
        </p:nvSpPr>
        <p:spPr bwMode="auto">
          <a:xfrm>
            <a:off x="5829024" y="5390017"/>
            <a:ext cx="1635128" cy="684000"/>
          </a:xfrm>
          <a:prstGeom prst="rect">
            <a:avLst/>
          </a:prstGeom>
          <a:solidFill>
            <a:schemeClr val="accent6">
              <a:lumMod val="60000"/>
              <a:lumOff val="40000"/>
            </a:schemeClr>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46" name="Freeform 62"/>
          <p:cNvSpPr>
            <a:spLocks/>
          </p:cNvSpPr>
          <p:nvPr/>
        </p:nvSpPr>
        <p:spPr bwMode="auto">
          <a:xfrm>
            <a:off x="4755461" y="5390018"/>
            <a:ext cx="2049698" cy="684000"/>
          </a:xfrm>
          <a:custGeom>
            <a:avLst/>
            <a:gdLst>
              <a:gd name="T0" fmla="*/ 0 w 2105"/>
              <a:gd name="T1" fmla="*/ 0 h 617"/>
              <a:gd name="T2" fmla="*/ 1866 w 2105"/>
              <a:gd name="T3" fmla="*/ 0 h 617"/>
              <a:gd name="T4" fmla="*/ 2105 w 2105"/>
              <a:gd name="T5" fmla="*/ 305 h 617"/>
              <a:gd name="T6" fmla="*/ 1866 w 2105"/>
              <a:gd name="T7" fmla="*/ 617 h 617"/>
              <a:gd name="T8" fmla="*/ 0 w 2105"/>
              <a:gd name="T9" fmla="*/ 617 h 617"/>
              <a:gd name="T10" fmla="*/ 0 w 2105"/>
              <a:gd name="T11" fmla="*/ 0 h 617"/>
            </a:gdLst>
            <a:ahLst/>
            <a:cxnLst>
              <a:cxn ang="0">
                <a:pos x="T0" y="T1"/>
              </a:cxn>
              <a:cxn ang="0">
                <a:pos x="T2" y="T3"/>
              </a:cxn>
              <a:cxn ang="0">
                <a:pos x="T4" y="T5"/>
              </a:cxn>
              <a:cxn ang="0">
                <a:pos x="T6" y="T7"/>
              </a:cxn>
              <a:cxn ang="0">
                <a:pos x="T8" y="T9"/>
              </a:cxn>
              <a:cxn ang="0">
                <a:pos x="T10" y="T11"/>
              </a:cxn>
            </a:cxnLst>
            <a:rect l="0" t="0" r="r" b="b"/>
            <a:pathLst>
              <a:path w="2105" h="617">
                <a:moveTo>
                  <a:pt x="0" y="0"/>
                </a:moveTo>
                <a:lnTo>
                  <a:pt x="1866" y="0"/>
                </a:lnTo>
                <a:lnTo>
                  <a:pt x="2105" y="305"/>
                </a:lnTo>
                <a:lnTo>
                  <a:pt x="1866" y="617"/>
                </a:lnTo>
                <a:lnTo>
                  <a:pt x="0" y="617"/>
                </a:lnTo>
                <a:lnTo>
                  <a:pt x="0" y="0"/>
                </a:lnTo>
                <a:close/>
              </a:path>
            </a:pathLst>
          </a:custGeom>
          <a:solidFill>
            <a:schemeClr val="accent6"/>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47" name="Freeform 63"/>
          <p:cNvSpPr>
            <a:spLocks/>
          </p:cNvSpPr>
          <p:nvPr/>
        </p:nvSpPr>
        <p:spPr bwMode="auto">
          <a:xfrm>
            <a:off x="3676975" y="5390015"/>
            <a:ext cx="2622646" cy="684000"/>
          </a:xfrm>
          <a:custGeom>
            <a:avLst/>
            <a:gdLst>
              <a:gd name="T0" fmla="*/ 0 w 2104"/>
              <a:gd name="T1" fmla="*/ 0 h 617"/>
              <a:gd name="T2" fmla="*/ 1865 w 2104"/>
              <a:gd name="T3" fmla="*/ 0 h 617"/>
              <a:gd name="T4" fmla="*/ 2104 w 2104"/>
              <a:gd name="T5" fmla="*/ 305 h 617"/>
              <a:gd name="T6" fmla="*/ 1865 w 2104"/>
              <a:gd name="T7" fmla="*/ 617 h 617"/>
              <a:gd name="T8" fmla="*/ 0 w 2104"/>
              <a:gd name="T9" fmla="*/ 617 h 617"/>
              <a:gd name="T10" fmla="*/ 0 w 2104"/>
              <a:gd name="T11" fmla="*/ 0 h 617"/>
            </a:gdLst>
            <a:ahLst/>
            <a:cxnLst>
              <a:cxn ang="0">
                <a:pos x="T0" y="T1"/>
              </a:cxn>
              <a:cxn ang="0">
                <a:pos x="T2" y="T3"/>
              </a:cxn>
              <a:cxn ang="0">
                <a:pos x="T4" y="T5"/>
              </a:cxn>
              <a:cxn ang="0">
                <a:pos x="T6" y="T7"/>
              </a:cxn>
              <a:cxn ang="0">
                <a:pos x="T8" y="T9"/>
              </a:cxn>
              <a:cxn ang="0">
                <a:pos x="T10" y="T11"/>
              </a:cxn>
            </a:cxnLst>
            <a:rect l="0" t="0" r="r" b="b"/>
            <a:pathLst>
              <a:path w="2104" h="617">
                <a:moveTo>
                  <a:pt x="0" y="0"/>
                </a:moveTo>
                <a:lnTo>
                  <a:pt x="1865" y="0"/>
                </a:lnTo>
                <a:lnTo>
                  <a:pt x="2104" y="305"/>
                </a:lnTo>
                <a:lnTo>
                  <a:pt x="1865" y="617"/>
                </a:lnTo>
                <a:lnTo>
                  <a:pt x="0" y="617"/>
                </a:lnTo>
                <a:lnTo>
                  <a:pt x="0" y="0"/>
                </a:lnTo>
                <a:close/>
              </a:path>
            </a:pathLst>
          </a:custGeom>
          <a:solidFill>
            <a:schemeClr val="accent6">
              <a:lumMod val="75000"/>
            </a:schemeClr>
          </a:solidFill>
          <a:ln>
            <a:noFill/>
          </a:ln>
          <a:extLst/>
        </p:spPr>
        <p:txBody>
          <a:bodyPr vert="horz" wrap="square" lIns="68580" tIns="34290" rIns="68580" bIns="34290" numCol="1" anchor="t" anchorCtr="0" compatLnSpc="1">
            <a:prstTxWarp prst="textNoShape">
              <a:avLst/>
            </a:prstTxWarp>
          </a:bodyPr>
          <a:lstStyle/>
          <a:p>
            <a:endParaRPr lang="fi-FI"/>
          </a:p>
        </p:txBody>
      </p:sp>
      <p:sp>
        <p:nvSpPr>
          <p:cNvPr id="48" name="Suorakulmio 47"/>
          <p:cNvSpPr/>
          <p:nvPr/>
        </p:nvSpPr>
        <p:spPr>
          <a:xfrm>
            <a:off x="552509" y="5390020"/>
            <a:ext cx="5146698" cy="684000"/>
          </a:xfrm>
          <a:prstGeom prst="rect">
            <a:avLst/>
          </a:pr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fi-FI" sz="1600">
              <a:solidFill>
                <a:schemeClr val="bg1"/>
              </a:solidFill>
            </a:endParaRPr>
          </a:p>
        </p:txBody>
      </p:sp>
      <p:sp>
        <p:nvSpPr>
          <p:cNvPr id="49" name="Rectangle 61"/>
          <p:cNvSpPr>
            <a:spLocks noChangeArrowheads="1"/>
          </p:cNvSpPr>
          <p:nvPr/>
        </p:nvSpPr>
        <p:spPr bwMode="auto">
          <a:xfrm>
            <a:off x="8209681" y="5380299"/>
            <a:ext cx="2998887" cy="684000"/>
          </a:xfrm>
          <a:prstGeom prst="rect">
            <a:avLst/>
          </a:prstGeom>
          <a:solidFill>
            <a:schemeClr val="accent6">
              <a:lumMod val="75000"/>
            </a:schemeClr>
          </a:solidFill>
          <a:ln>
            <a:noFill/>
          </a:ln>
          <a:extLst/>
        </p:spPr>
        <p:txBody>
          <a:bodyPr vert="horz" wrap="square" lIns="68580" tIns="34290" rIns="68580" bIns="34290" numCol="1" anchor="t" anchorCtr="0" compatLnSpc="1">
            <a:prstTxWarp prst="textNoShape">
              <a:avLst/>
            </a:prstTxWarp>
          </a:bodyPr>
          <a:lstStyle/>
          <a:p>
            <a:endParaRPr lang="fi-FI" sz="2400">
              <a:solidFill>
                <a:schemeClr val="bg1"/>
              </a:solidFill>
            </a:endParaRPr>
          </a:p>
        </p:txBody>
      </p:sp>
      <p:sp>
        <p:nvSpPr>
          <p:cNvPr id="50" name="Suorakulmio 49"/>
          <p:cNvSpPr/>
          <p:nvPr/>
        </p:nvSpPr>
        <p:spPr>
          <a:xfrm>
            <a:off x="8510358" y="5477162"/>
            <a:ext cx="2600753" cy="400110"/>
          </a:xfrm>
          <a:prstGeom prst="rect">
            <a:avLst/>
          </a:prstGeom>
        </p:spPr>
        <p:txBody>
          <a:bodyPr wrap="square">
            <a:spAutoFit/>
          </a:bodyPr>
          <a:lstStyle/>
          <a:p>
            <a:pPr algn="r"/>
            <a:r>
              <a:rPr lang="fi-FI" sz="2000">
                <a:solidFill>
                  <a:schemeClr val="bg1"/>
                </a:solidFill>
              </a:rPr>
              <a:t>Vesa Lipponen</a:t>
            </a:r>
          </a:p>
        </p:txBody>
      </p:sp>
      <p:sp>
        <p:nvSpPr>
          <p:cNvPr id="51" name="Suorakulmio 50"/>
          <p:cNvSpPr/>
          <p:nvPr/>
        </p:nvSpPr>
        <p:spPr>
          <a:xfrm>
            <a:off x="552450" y="5457825"/>
            <a:ext cx="2187782" cy="400050"/>
          </a:xfrm>
          <a:prstGeom prst="rect">
            <a:avLst/>
          </a:prstGeom>
        </p:spPr>
        <p:txBody>
          <a:bodyPr wrap="square" anchor="t">
            <a:spAutoFit/>
          </a:bodyPr>
          <a:lstStyle/>
          <a:p>
            <a:r>
              <a:rPr lang="fi-FI" sz="2000">
                <a:solidFill>
                  <a:schemeClr val="bg1"/>
                </a:solidFill>
              </a:rPr>
              <a:t>Ohjelmatoiminto</a:t>
            </a:r>
          </a:p>
        </p:txBody>
      </p:sp>
      <p:sp>
        <p:nvSpPr>
          <p:cNvPr id="153" name="Otsikko 1"/>
          <p:cNvSpPr>
            <a:spLocks noGrp="1"/>
          </p:cNvSpPr>
          <p:nvPr>
            <p:ph type="title"/>
          </p:nvPr>
        </p:nvSpPr>
        <p:spPr>
          <a:xfrm>
            <a:off x="1096414" y="961946"/>
            <a:ext cx="9608098" cy="642942"/>
          </a:xfrm>
        </p:spPr>
        <p:txBody>
          <a:bodyPr/>
          <a:lstStyle/>
          <a:p>
            <a:r>
              <a:rPr lang="fi-FI" sz="4000" dirty="0" smtClean="0">
                <a:solidFill>
                  <a:schemeClr val="bg2">
                    <a:lumMod val="50000"/>
                  </a:schemeClr>
                </a:solidFill>
              </a:rPr>
              <a:t>Iskukykyiset </a:t>
            </a:r>
            <a:r>
              <a:rPr lang="fi-FI" sz="4000" b="1" dirty="0">
                <a:solidFill>
                  <a:schemeClr val="bg2">
                    <a:lumMod val="50000"/>
                  </a:schemeClr>
                </a:solidFill>
              </a:rPr>
              <a:t>palvelut</a:t>
            </a:r>
            <a:r>
              <a:rPr lang="fi-FI" sz="4000" dirty="0">
                <a:solidFill>
                  <a:schemeClr val="bg2">
                    <a:lumMod val="50000"/>
                  </a:schemeClr>
                </a:solidFill>
              </a:rPr>
              <a:t> </a:t>
            </a:r>
            <a:r>
              <a:rPr lang="fi-FI" sz="2400" dirty="0">
                <a:solidFill>
                  <a:schemeClr val="bg2">
                    <a:lumMod val="50000"/>
                  </a:schemeClr>
                </a:solidFill>
              </a:rPr>
              <a:t>päähankkeet &amp; hankepäälliköt</a:t>
            </a:r>
          </a:p>
        </p:txBody>
      </p:sp>
      <p:cxnSp>
        <p:nvCxnSpPr>
          <p:cNvPr id="12" name="Suora yhdysviiva 11"/>
          <p:cNvCxnSpPr/>
          <p:nvPr/>
        </p:nvCxnSpPr>
        <p:spPr>
          <a:xfrm>
            <a:off x="545243" y="6297243"/>
            <a:ext cx="7488832"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479376" y="6393406"/>
            <a:ext cx="7609776" cy="369332"/>
          </a:xfrm>
          <a:prstGeom prst="rect">
            <a:avLst/>
          </a:prstGeom>
          <a:noFill/>
        </p:spPr>
        <p:txBody>
          <a:bodyPr wrap="none" rtlCol="0">
            <a:spAutoFit/>
          </a:bodyPr>
          <a:lstStyle/>
          <a:p>
            <a:r>
              <a:rPr lang="fi-FI"/>
              <a:t>1/2015		     1/2016		1/2017		     1/2018</a:t>
            </a:r>
          </a:p>
        </p:txBody>
      </p:sp>
      <p:sp>
        <p:nvSpPr>
          <p:cNvPr id="16" name="Ellipsi 15"/>
          <p:cNvSpPr/>
          <p:nvPr/>
        </p:nvSpPr>
        <p:spPr>
          <a:xfrm>
            <a:off x="493918" y="6237312"/>
            <a:ext cx="144016" cy="14401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4" name="Ellipsi 153"/>
          <p:cNvSpPr/>
          <p:nvPr/>
        </p:nvSpPr>
        <p:spPr>
          <a:xfrm>
            <a:off x="2728478" y="6237312"/>
            <a:ext cx="144016" cy="14401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5" name="Ellipsi 154"/>
          <p:cNvSpPr/>
          <p:nvPr/>
        </p:nvSpPr>
        <p:spPr>
          <a:xfrm>
            <a:off x="4963038" y="6237312"/>
            <a:ext cx="144016" cy="14401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6" name="Ellipsi 155"/>
          <p:cNvSpPr/>
          <p:nvPr/>
        </p:nvSpPr>
        <p:spPr>
          <a:xfrm>
            <a:off x="7197599" y="6237312"/>
            <a:ext cx="144016" cy="14401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55" name="Ryhmä 54"/>
          <p:cNvGrpSpPr/>
          <p:nvPr/>
        </p:nvGrpSpPr>
        <p:grpSpPr>
          <a:xfrm>
            <a:off x="10736417" y="239986"/>
            <a:ext cx="1056700" cy="876126"/>
            <a:chOff x="10736417" y="239986"/>
            <a:chExt cx="1056700" cy="876126"/>
          </a:xfrm>
        </p:grpSpPr>
        <p:sp>
          <p:nvSpPr>
            <p:cNvPr id="57" name="Tekstiruutu 56"/>
            <p:cNvSpPr txBox="1"/>
            <p:nvPr/>
          </p:nvSpPr>
          <p:spPr>
            <a:xfrm>
              <a:off x="10736417" y="239986"/>
              <a:ext cx="1056700" cy="646331"/>
            </a:xfrm>
            <a:prstGeom prst="rect">
              <a:avLst/>
            </a:prstGeom>
            <a:noFill/>
          </p:spPr>
          <p:txBody>
            <a:bodyPr wrap="none" rtlCol="0">
              <a:spAutoFit/>
            </a:bodyPr>
            <a:lstStyle/>
            <a:p>
              <a:pPr algn="r"/>
              <a:r>
                <a:rPr lang="fi-FI">
                  <a:solidFill>
                    <a:schemeClr val="tx1">
                      <a:lumMod val="50000"/>
                      <a:lumOff val="50000"/>
                    </a:schemeClr>
                  </a:solidFill>
                </a:rPr>
                <a:t>Toimivat</a:t>
              </a:r>
            </a:p>
            <a:p>
              <a:pPr algn="r"/>
              <a:r>
                <a:rPr lang="fi-FI" b="1">
                  <a:solidFill>
                    <a:schemeClr val="tx1">
                      <a:lumMod val="50000"/>
                      <a:lumOff val="50000"/>
                    </a:schemeClr>
                  </a:solidFill>
                </a:rPr>
                <a:t>palvelut</a:t>
              </a:r>
            </a:p>
          </p:txBody>
        </p:sp>
        <p:sp>
          <p:nvSpPr>
            <p:cNvPr id="58" name="Suorakulmio 57"/>
            <p:cNvSpPr/>
            <p:nvPr/>
          </p:nvSpPr>
          <p:spPr>
            <a:xfrm>
              <a:off x="10927175" y="862196"/>
              <a:ext cx="865942" cy="253916"/>
            </a:xfrm>
            <a:prstGeom prst="rect">
              <a:avLst/>
            </a:prstGeom>
          </p:spPr>
          <p:txBody>
            <a:bodyPr wrap="none">
              <a:spAutoFit/>
            </a:bodyPr>
            <a:lstStyle/>
            <a:p>
              <a:pPr algn="r"/>
              <a:r>
                <a:rPr lang="fi-FI" sz="1050">
                  <a:solidFill>
                    <a:schemeClr val="tx1">
                      <a:lumMod val="50000"/>
                      <a:lumOff val="50000"/>
                    </a:schemeClr>
                  </a:solidFill>
                </a:rPr>
                <a:t>-OHJELMA</a:t>
              </a:r>
            </a:p>
          </p:txBody>
        </p:sp>
      </p:grpSp>
      <p:sp>
        <p:nvSpPr>
          <p:cNvPr id="2" name="Alatunnisteen paikkamerkki 1"/>
          <p:cNvSpPr>
            <a:spLocks noGrp="1"/>
          </p:cNvSpPr>
          <p:nvPr>
            <p:ph type="ftr" sz="quarter" idx="14"/>
          </p:nvPr>
        </p:nvSpPr>
        <p:spPr/>
        <p:txBody>
          <a:bodyPr/>
          <a:lstStyle/>
          <a:p>
            <a:endParaRPr lang="fi-FI"/>
          </a:p>
        </p:txBody>
      </p:sp>
      <p:sp>
        <p:nvSpPr>
          <p:cNvPr id="9" name="Dian numeron paikkamerkki 8"/>
          <p:cNvSpPr>
            <a:spLocks noGrp="1"/>
          </p:cNvSpPr>
          <p:nvPr>
            <p:ph type="sldNum" sz="quarter" idx="12"/>
          </p:nvPr>
        </p:nvSpPr>
        <p:spPr/>
        <p:txBody>
          <a:bodyPr/>
          <a:lstStyle/>
          <a:p>
            <a:pPr>
              <a:defRPr/>
            </a:pPr>
            <a:fld id="{D3C89A02-2183-4EC2-9978-996C81F899C4}" type="slidenum">
              <a:rPr lang="fi-FI" smtClean="0"/>
              <a:pPr>
                <a:defRPr/>
              </a:pPr>
              <a:t>3</a:t>
            </a:fld>
            <a:endParaRPr lang="fi-FI"/>
          </a:p>
        </p:txBody>
      </p:sp>
    </p:spTree>
    <p:extLst>
      <p:ext uri="{BB962C8B-B14F-4D97-AF65-F5344CB8AC3E}">
        <p14:creationId xmlns:p14="http://schemas.microsoft.com/office/powerpoint/2010/main" val="3854933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Viisikulmio 45"/>
          <p:cNvSpPr/>
          <p:nvPr/>
        </p:nvSpPr>
        <p:spPr>
          <a:xfrm>
            <a:off x="-96688" y="5536417"/>
            <a:ext cx="12169352" cy="1276960"/>
          </a:xfrm>
          <a:prstGeom prst="homePlate">
            <a:avLst>
              <a:gd name="adj" fmla="val 328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Viisikulmio 5"/>
          <p:cNvSpPr/>
          <p:nvPr/>
        </p:nvSpPr>
        <p:spPr>
          <a:xfrm>
            <a:off x="-96688" y="2871533"/>
            <a:ext cx="12169352" cy="2645699"/>
          </a:xfrm>
          <a:prstGeom prst="homePlate">
            <a:avLst>
              <a:gd name="adj" fmla="val 3280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p:cNvGrpSpPr/>
          <p:nvPr/>
        </p:nvGrpSpPr>
        <p:grpSpPr>
          <a:xfrm>
            <a:off x="1631503" y="2984974"/>
            <a:ext cx="9721082" cy="2388241"/>
            <a:chOff x="1816700" y="3296605"/>
            <a:chExt cx="9535884" cy="2095140"/>
          </a:xfrm>
        </p:grpSpPr>
        <p:grpSp>
          <p:nvGrpSpPr>
            <p:cNvPr id="5" name="Ryhmä 4"/>
            <p:cNvGrpSpPr/>
            <p:nvPr/>
          </p:nvGrpSpPr>
          <p:grpSpPr>
            <a:xfrm>
              <a:off x="1816700" y="3296605"/>
              <a:ext cx="9535884" cy="2095140"/>
              <a:chOff x="1816700" y="3296605"/>
              <a:chExt cx="9535884" cy="2095140"/>
            </a:xfrm>
          </p:grpSpPr>
          <p:sp>
            <p:nvSpPr>
              <p:cNvPr id="39" name="Suorakulmainen kolmio 38"/>
              <p:cNvSpPr/>
              <p:nvPr/>
            </p:nvSpPr>
            <p:spPr>
              <a:xfrm>
                <a:off x="2783632" y="3614419"/>
                <a:ext cx="8568952" cy="177732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Suorakulmainen kolmio 39"/>
              <p:cNvSpPr/>
              <p:nvPr/>
            </p:nvSpPr>
            <p:spPr>
              <a:xfrm rot="10800000">
                <a:off x="1816700" y="3296605"/>
                <a:ext cx="9357450" cy="1835526"/>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 name="Tekstikehys 22"/>
              <p:cNvSpPr txBox="1"/>
              <p:nvPr/>
            </p:nvSpPr>
            <p:spPr>
              <a:xfrm>
                <a:off x="7176120" y="3707136"/>
                <a:ext cx="3960440" cy="756011"/>
              </a:xfrm>
              <a:prstGeom prst="rect">
                <a:avLst/>
              </a:prstGeom>
              <a:noFill/>
              <a:ln>
                <a:noFill/>
              </a:ln>
            </p:spPr>
            <p:txBody>
              <a:bodyPr wrap="square" rtlCol="0">
                <a:spAutoFit/>
              </a:bodyPr>
              <a:lstStyle/>
              <a:p>
                <a:r>
                  <a:rPr lang="fi-FI" sz="1600" b="1">
                    <a:solidFill>
                      <a:schemeClr val="bg1"/>
                    </a:solidFill>
                  </a:rPr>
                  <a:t>Muutosakatemia</a:t>
                </a:r>
              </a:p>
              <a:p>
                <a:r>
                  <a:rPr lang="fi-FI" sz="1600" b="1">
                    <a:solidFill>
                      <a:schemeClr val="bg1"/>
                    </a:solidFill>
                  </a:rPr>
                  <a:t>Pilotit</a:t>
                </a:r>
              </a:p>
              <a:p>
                <a:endParaRPr lang="fi-FI"/>
              </a:p>
            </p:txBody>
          </p:sp>
          <p:sp>
            <p:nvSpPr>
              <p:cNvPr id="42" name="Nuoli oikealle 41"/>
              <p:cNvSpPr/>
              <p:nvPr/>
            </p:nvSpPr>
            <p:spPr>
              <a:xfrm rot="18977712">
                <a:off x="8046011" y="4362127"/>
                <a:ext cx="556947" cy="412624"/>
              </a:xfrm>
              <a:prstGeom prst="rightArrow">
                <a:avLst/>
              </a:prstGeom>
              <a:solidFill>
                <a:srgbClr val="B6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Nuoli oikealle 42"/>
              <p:cNvSpPr/>
              <p:nvPr/>
            </p:nvSpPr>
            <p:spPr>
              <a:xfrm rot="18977712">
                <a:off x="8982115" y="4362127"/>
                <a:ext cx="556947" cy="412624"/>
              </a:xfrm>
              <a:prstGeom prst="rightArrow">
                <a:avLst/>
              </a:prstGeom>
              <a:solidFill>
                <a:srgbClr val="B6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45" name="Tekstikehys 23"/>
            <p:cNvSpPr txBox="1"/>
            <p:nvPr/>
          </p:nvSpPr>
          <p:spPr>
            <a:xfrm>
              <a:off x="2806685" y="4293916"/>
              <a:ext cx="4153411" cy="729011"/>
            </a:xfrm>
            <a:prstGeom prst="rect">
              <a:avLst/>
            </a:prstGeom>
            <a:noFill/>
            <a:ln>
              <a:noFill/>
            </a:ln>
          </p:spPr>
          <p:txBody>
            <a:bodyPr wrap="square" rtlCol="0">
              <a:spAutoFit/>
            </a:bodyPr>
            <a:lstStyle/>
            <a:p>
              <a:r>
                <a:rPr lang="fi-FI" sz="1600" b="1">
                  <a:solidFill>
                    <a:schemeClr val="bg1"/>
                  </a:solidFill>
                </a:rPr>
                <a:t>IE2 ja ATOMI</a:t>
              </a:r>
            </a:p>
            <a:p>
              <a:r>
                <a:rPr lang="fi-FI" sz="1600" b="1">
                  <a:solidFill>
                    <a:schemeClr val="bg1"/>
                  </a:solidFill>
                </a:rPr>
                <a:t>Uudistumisohjelma 2017-2018 ELY ja TE</a:t>
              </a:r>
            </a:p>
            <a:p>
              <a:r>
                <a:rPr lang="fi-FI" sz="1600" b="1">
                  <a:solidFill>
                    <a:schemeClr val="bg1"/>
                  </a:solidFill>
                </a:rPr>
                <a:t>Organisaatioriippumattomat ratkaisut</a:t>
              </a:r>
              <a:endParaRPr lang="fi-FI" sz="1600" b="1"/>
            </a:p>
          </p:txBody>
        </p:sp>
      </p:grpSp>
      <p:sp>
        <p:nvSpPr>
          <p:cNvPr id="18" name="Ylänuoli 17"/>
          <p:cNvSpPr/>
          <p:nvPr/>
        </p:nvSpPr>
        <p:spPr>
          <a:xfrm>
            <a:off x="5952224" y="5013264"/>
            <a:ext cx="2160000" cy="792000"/>
          </a:xfrm>
          <a:prstGeom prst="upArrow">
            <a:avLst/>
          </a:prstGeom>
          <a:solidFill>
            <a:srgbClr val="B6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b="1">
              <a:solidFill>
                <a:schemeClr val="bg1"/>
              </a:solidFill>
            </a:endParaRPr>
          </a:p>
        </p:txBody>
      </p:sp>
      <p:sp>
        <p:nvSpPr>
          <p:cNvPr id="17" name="Ylänuoli 16"/>
          <p:cNvSpPr/>
          <p:nvPr/>
        </p:nvSpPr>
        <p:spPr>
          <a:xfrm>
            <a:off x="3719736" y="5013264"/>
            <a:ext cx="2160000" cy="792000"/>
          </a:xfrm>
          <a:prstGeom prst="upArrow">
            <a:avLst/>
          </a:prstGeom>
          <a:solidFill>
            <a:srgbClr val="B6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b="1">
              <a:solidFill>
                <a:schemeClr val="bg1"/>
              </a:solidFill>
            </a:endParaRPr>
          </a:p>
        </p:txBody>
      </p:sp>
      <p:sp>
        <p:nvSpPr>
          <p:cNvPr id="19" name="Ylänuoli 18"/>
          <p:cNvSpPr/>
          <p:nvPr/>
        </p:nvSpPr>
        <p:spPr>
          <a:xfrm>
            <a:off x="8112464" y="5013264"/>
            <a:ext cx="2160000" cy="792000"/>
          </a:xfrm>
          <a:prstGeom prst="upArrow">
            <a:avLst/>
          </a:prstGeom>
          <a:solidFill>
            <a:srgbClr val="B6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250" b="1">
              <a:solidFill>
                <a:schemeClr val="bg1"/>
              </a:solidFill>
            </a:endParaRPr>
          </a:p>
        </p:txBody>
      </p:sp>
      <p:sp>
        <p:nvSpPr>
          <p:cNvPr id="47" name="Viisikulmio 46"/>
          <p:cNvSpPr/>
          <p:nvPr/>
        </p:nvSpPr>
        <p:spPr>
          <a:xfrm>
            <a:off x="-96688" y="1537268"/>
            <a:ext cx="12169352" cy="1276960"/>
          </a:xfrm>
          <a:prstGeom prst="homePlate">
            <a:avLst>
              <a:gd name="adj" fmla="val 328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Otsikko 3"/>
          <p:cNvSpPr>
            <a:spLocks noGrp="1"/>
          </p:cNvSpPr>
          <p:nvPr>
            <p:ph type="title"/>
          </p:nvPr>
        </p:nvSpPr>
        <p:spPr>
          <a:xfrm>
            <a:off x="1091444" y="908720"/>
            <a:ext cx="10830575" cy="642942"/>
          </a:xfrm>
        </p:spPr>
        <p:txBody>
          <a:bodyPr/>
          <a:lstStyle/>
          <a:p>
            <a:r>
              <a:rPr lang="fi-FI" sz="4000">
                <a:solidFill>
                  <a:schemeClr val="tx2"/>
                </a:solidFill>
              </a:rPr>
              <a:t>Maakunnan palveluiden rakentamisen tiekartta</a:t>
            </a:r>
          </a:p>
        </p:txBody>
      </p:sp>
      <p:sp>
        <p:nvSpPr>
          <p:cNvPr id="11" name="Tekstiruutu 10"/>
          <p:cNvSpPr txBox="1"/>
          <p:nvPr/>
        </p:nvSpPr>
        <p:spPr>
          <a:xfrm>
            <a:off x="10288239" y="188640"/>
            <a:ext cx="1633781" cy="815608"/>
          </a:xfrm>
          <a:prstGeom prst="rect">
            <a:avLst/>
          </a:prstGeom>
          <a:noFill/>
        </p:spPr>
        <p:txBody>
          <a:bodyPr wrap="none" rtlCol="0">
            <a:spAutoFit/>
          </a:bodyPr>
          <a:lstStyle/>
          <a:p>
            <a:pPr algn="r"/>
            <a:r>
              <a:rPr lang="fi-FI" b="1">
                <a:solidFill>
                  <a:schemeClr val="tx2">
                    <a:lumMod val="60000"/>
                    <a:lumOff val="40000"/>
                  </a:schemeClr>
                </a:solidFill>
              </a:rPr>
              <a:t>Iskukykyinen</a:t>
            </a:r>
          </a:p>
          <a:p>
            <a:pPr algn="r"/>
            <a:r>
              <a:rPr lang="fi-FI">
                <a:solidFill>
                  <a:schemeClr val="tx2">
                    <a:lumMod val="60000"/>
                    <a:lumOff val="40000"/>
                  </a:schemeClr>
                </a:solidFill>
              </a:rPr>
              <a:t>ELY 2</a:t>
            </a:r>
          </a:p>
          <a:p>
            <a:pPr algn="r"/>
            <a:r>
              <a:rPr lang="fi-FI" sz="1100">
                <a:solidFill>
                  <a:schemeClr val="tx2">
                    <a:lumMod val="60000"/>
                    <a:lumOff val="40000"/>
                  </a:schemeClr>
                </a:solidFill>
              </a:rPr>
              <a:t>IE2-OHJELMA</a:t>
            </a:r>
          </a:p>
        </p:txBody>
      </p:sp>
      <p:sp>
        <p:nvSpPr>
          <p:cNvPr id="10" name="Viisikulmio 9"/>
          <p:cNvSpPr/>
          <p:nvPr/>
        </p:nvSpPr>
        <p:spPr>
          <a:xfrm>
            <a:off x="3575720" y="1988840"/>
            <a:ext cx="6480720" cy="36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err="1"/>
              <a:t>Maakuntadigi</a:t>
            </a:r>
            <a:endParaRPr lang="fi-FI"/>
          </a:p>
        </p:txBody>
      </p:sp>
      <p:sp>
        <p:nvSpPr>
          <p:cNvPr id="13" name="Viisikulmio 12"/>
          <p:cNvSpPr/>
          <p:nvPr/>
        </p:nvSpPr>
        <p:spPr>
          <a:xfrm>
            <a:off x="3575720" y="6453376"/>
            <a:ext cx="7128792" cy="36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a:t> LUOVA-rakennustyö</a:t>
            </a:r>
          </a:p>
        </p:txBody>
      </p:sp>
      <p:sp>
        <p:nvSpPr>
          <p:cNvPr id="20" name="Viisikulmio 19"/>
          <p:cNvSpPr/>
          <p:nvPr/>
        </p:nvSpPr>
        <p:spPr>
          <a:xfrm>
            <a:off x="3575720" y="6021328"/>
            <a:ext cx="6480720" cy="36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a:t> IE2, ELY muutostuki</a:t>
            </a:r>
          </a:p>
        </p:txBody>
      </p:sp>
      <p:sp>
        <p:nvSpPr>
          <p:cNvPr id="28" name="Tekstiruutu 27"/>
          <p:cNvSpPr txBox="1"/>
          <p:nvPr/>
        </p:nvSpPr>
        <p:spPr>
          <a:xfrm>
            <a:off x="263352" y="1772816"/>
            <a:ext cx="2160240" cy="5632311"/>
          </a:xfrm>
          <a:prstGeom prst="rect">
            <a:avLst/>
          </a:prstGeom>
          <a:noFill/>
        </p:spPr>
        <p:txBody>
          <a:bodyPr wrap="square" rtlCol="0">
            <a:spAutoFit/>
          </a:bodyPr>
          <a:lstStyle/>
          <a:p>
            <a:r>
              <a:rPr lang="fi-FI" b="1"/>
              <a:t>Maakunta-uudistuksen valmistelu</a:t>
            </a:r>
          </a:p>
          <a:p>
            <a:endParaRPr lang="fi-FI" b="1"/>
          </a:p>
          <a:p>
            <a:endParaRPr lang="fi-FI" b="1"/>
          </a:p>
          <a:p>
            <a:r>
              <a:rPr lang="fi-FI" b="1">
                <a:solidFill>
                  <a:schemeClr val="bg1"/>
                </a:solidFill>
              </a:rPr>
              <a:t>Maakunnallinen valmistelu</a:t>
            </a:r>
          </a:p>
          <a:p>
            <a:endParaRPr lang="fi-FI" b="1"/>
          </a:p>
          <a:p>
            <a:endParaRPr lang="fi-FI" b="1"/>
          </a:p>
          <a:p>
            <a:endParaRPr lang="fi-FI" b="1"/>
          </a:p>
          <a:p>
            <a:endParaRPr lang="fi-FI" b="1"/>
          </a:p>
          <a:p>
            <a:endParaRPr lang="fi-FI" b="1"/>
          </a:p>
          <a:p>
            <a:endParaRPr lang="fi-FI" b="1"/>
          </a:p>
          <a:p>
            <a:endParaRPr lang="fi-FI" b="1"/>
          </a:p>
          <a:p>
            <a:r>
              <a:rPr lang="fi-FI" b="1"/>
              <a:t>Nykyiset viranomaiset ja ministeriö</a:t>
            </a:r>
          </a:p>
          <a:p>
            <a:endParaRPr lang="fi-FI" b="1"/>
          </a:p>
          <a:p>
            <a:endParaRPr lang="fi-FI"/>
          </a:p>
          <a:p>
            <a:endParaRPr lang="fi-FI"/>
          </a:p>
        </p:txBody>
      </p:sp>
      <p:sp>
        <p:nvSpPr>
          <p:cNvPr id="12" name="Viisikulmio 11"/>
          <p:cNvSpPr/>
          <p:nvPr/>
        </p:nvSpPr>
        <p:spPr>
          <a:xfrm>
            <a:off x="3575720" y="5589280"/>
            <a:ext cx="6480720" cy="36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a:t> IE2, maakuntauudistus</a:t>
            </a:r>
          </a:p>
        </p:txBody>
      </p:sp>
      <p:sp>
        <p:nvSpPr>
          <p:cNvPr id="34" name="Tekstiruutu 33"/>
          <p:cNvSpPr txBox="1"/>
          <p:nvPr/>
        </p:nvSpPr>
        <p:spPr>
          <a:xfrm>
            <a:off x="3575720" y="1556792"/>
            <a:ext cx="7200798" cy="400110"/>
          </a:xfrm>
          <a:prstGeom prst="rect">
            <a:avLst/>
          </a:prstGeom>
          <a:noFill/>
        </p:spPr>
        <p:txBody>
          <a:bodyPr wrap="square" rtlCol="0">
            <a:spAutoFit/>
          </a:bodyPr>
          <a:lstStyle/>
          <a:p>
            <a:r>
              <a:rPr lang="fi-FI" sz="2000" b="1">
                <a:solidFill>
                  <a:schemeClr val="tx2">
                    <a:lumMod val="75000"/>
                  </a:schemeClr>
                </a:solidFill>
              </a:rPr>
              <a:t>2016			2017			2018</a:t>
            </a:r>
          </a:p>
        </p:txBody>
      </p:sp>
      <p:sp>
        <p:nvSpPr>
          <p:cNvPr id="32" name="Suorakulmio 31"/>
          <p:cNvSpPr/>
          <p:nvPr/>
        </p:nvSpPr>
        <p:spPr>
          <a:xfrm>
            <a:off x="8616280" y="5066020"/>
            <a:ext cx="1209925" cy="523220"/>
          </a:xfrm>
          <a:prstGeom prst="rect">
            <a:avLst/>
          </a:prstGeom>
        </p:spPr>
        <p:txBody>
          <a:bodyPr wrap="square">
            <a:spAutoFit/>
          </a:bodyPr>
          <a:lstStyle/>
          <a:p>
            <a:pPr algn="ctr"/>
            <a:r>
              <a:rPr lang="fi-FI" sz="1400" b="1">
                <a:solidFill>
                  <a:schemeClr val="bg1"/>
                </a:solidFill>
              </a:rPr>
              <a:t>Tietoa, järjestelmiä</a:t>
            </a:r>
          </a:p>
        </p:txBody>
      </p:sp>
      <p:grpSp>
        <p:nvGrpSpPr>
          <p:cNvPr id="7" name="Ryhmä 6"/>
          <p:cNvGrpSpPr/>
          <p:nvPr/>
        </p:nvGrpSpPr>
        <p:grpSpPr>
          <a:xfrm>
            <a:off x="191344" y="3926901"/>
            <a:ext cx="2946115" cy="1015663"/>
            <a:chOff x="1308654" y="5174793"/>
            <a:chExt cx="2946115" cy="1015663"/>
          </a:xfrm>
        </p:grpSpPr>
        <p:sp>
          <p:nvSpPr>
            <p:cNvPr id="30" name="Tekstiruutu 29"/>
            <p:cNvSpPr txBox="1"/>
            <p:nvPr/>
          </p:nvSpPr>
          <p:spPr>
            <a:xfrm>
              <a:off x="2259081" y="5355138"/>
              <a:ext cx="1995688" cy="707886"/>
            </a:xfrm>
            <a:prstGeom prst="rect">
              <a:avLst/>
            </a:prstGeom>
            <a:noFill/>
          </p:spPr>
          <p:txBody>
            <a:bodyPr wrap="square" rtlCol="0">
              <a:spAutoFit/>
            </a:bodyPr>
            <a:lstStyle/>
            <a:p>
              <a:r>
                <a:rPr lang="fi-FI" sz="2000">
                  <a:solidFill>
                    <a:schemeClr val="accent1">
                      <a:lumMod val="20000"/>
                      <a:lumOff val="80000"/>
                    </a:schemeClr>
                  </a:solidFill>
                </a:rPr>
                <a:t>Valmistelu-prosessia</a:t>
              </a:r>
            </a:p>
          </p:txBody>
        </p:sp>
        <p:sp>
          <p:nvSpPr>
            <p:cNvPr id="31" name="Suorakulmio 30"/>
            <p:cNvSpPr/>
            <p:nvPr/>
          </p:nvSpPr>
          <p:spPr>
            <a:xfrm>
              <a:off x="1308654" y="5174793"/>
              <a:ext cx="1040670" cy="1015663"/>
            </a:xfrm>
            <a:prstGeom prst="rect">
              <a:avLst/>
            </a:prstGeom>
          </p:spPr>
          <p:txBody>
            <a:bodyPr wrap="none">
              <a:spAutoFit/>
            </a:bodyPr>
            <a:lstStyle/>
            <a:p>
              <a:r>
                <a:rPr lang="fi-FI" sz="6000" b="1">
                  <a:solidFill>
                    <a:schemeClr val="accent1">
                      <a:lumMod val="20000"/>
                      <a:lumOff val="80000"/>
                    </a:schemeClr>
                  </a:solidFill>
                </a:rPr>
                <a:t>18</a:t>
              </a:r>
              <a:endParaRPr lang="fi-FI" sz="6000">
                <a:solidFill>
                  <a:schemeClr val="accent1">
                    <a:lumMod val="20000"/>
                    <a:lumOff val="80000"/>
                  </a:schemeClr>
                </a:solidFill>
              </a:endParaRPr>
            </a:p>
          </p:txBody>
        </p:sp>
      </p:grpSp>
      <p:sp>
        <p:nvSpPr>
          <p:cNvPr id="2" name="Tekstiruutu 1"/>
          <p:cNvSpPr txBox="1"/>
          <p:nvPr/>
        </p:nvSpPr>
        <p:spPr>
          <a:xfrm>
            <a:off x="6484350" y="5281463"/>
            <a:ext cx="1123818" cy="307777"/>
          </a:xfrm>
          <a:prstGeom prst="rect">
            <a:avLst/>
          </a:prstGeom>
          <a:noFill/>
        </p:spPr>
        <p:txBody>
          <a:bodyPr wrap="square" rtlCol="0">
            <a:spAutoFit/>
          </a:bodyPr>
          <a:lstStyle/>
          <a:p>
            <a:pPr algn="ctr"/>
            <a:r>
              <a:rPr lang="fi-FI" sz="1400" b="1">
                <a:solidFill>
                  <a:schemeClr val="bg1"/>
                </a:solidFill>
              </a:rPr>
              <a:t>Välineitä</a:t>
            </a:r>
          </a:p>
        </p:txBody>
      </p:sp>
      <p:sp>
        <p:nvSpPr>
          <p:cNvPr id="35" name="Tekstiruutu 34"/>
          <p:cNvSpPr txBox="1"/>
          <p:nvPr/>
        </p:nvSpPr>
        <p:spPr>
          <a:xfrm>
            <a:off x="4219948" y="5305206"/>
            <a:ext cx="1123818" cy="307777"/>
          </a:xfrm>
          <a:prstGeom prst="rect">
            <a:avLst/>
          </a:prstGeom>
          <a:noFill/>
        </p:spPr>
        <p:txBody>
          <a:bodyPr wrap="square" rtlCol="0">
            <a:spAutoFit/>
          </a:bodyPr>
          <a:lstStyle/>
          <a:p>
            <a:pPr algn="ctr"/>
            <a:r>
              <a:rPr lang="fi-FI" sz="1400" b="1">
                <a:solidFill>
                  <a:schemeClr val="bg1"/>
                </a:solidFill>
              </a:rPr>
              <a:t>Työtapoja</a:t>
            </a:r>
          </a:p>
        </p:txBody>
      </p:sp>
      <p:sp>
        <p:nvSpPr>
          <p:cNvPr id="36" name="Tekstikehys 22"/>
          <p:cNvSpPr txBox="1"/>
          <p:nvPr/>
        </p:nvSpPr>
        <p:spPr>
          <a:xfrm>
            <a:off x="5003540" y="3420289"/>
            <a:ext cx="1092460" cy="615553"/>
          </a:xfrm>
          <a:prstGeom prst="rect">
            <a:avLst/>
          </a:prstGeom>
          <a:noFill/>
          <a:ln>
            <a:noFill/>
          </a:ln>
        </p:spPr>
        <p:txBody>
          <a:bodyPr wrap="square" rtlCol="0">
            <a:spAutoFit/>
          </a:bodyPr>
          <a:lstStyle/>
          <a:p>
            <a:r>
              <a:rPr lang="fi-FI" sz="1600" b="1">
                <a:solidFill>
                  <a:schemeClr val="bg1"/>
                </a:solidFill>
              </a:rPr>
              <a:t>Tiekartta</a:t>
            </a:r>
          </a:p>
          <a:p>
            <a:endParaRPr lang="fi-FI"/>
          </a:p>
        </p:txBody>
      </p:sp>
      <p:sp>
        <p:nvSpPr>
          <p:cNvPr id="14" name="Alanuoli 13"/>
          <p:cNvSpPr/>
          <p:nvPr/>
        </p:nvSpPr>
        <p:spPr>
          <a:xfrm>
            <a:off x="3719736" y="2637000"/>
            <a:ext cx="2160000" cy="792000"/>
          </a:xfrm>
          <a:prstGeom prst="downArrow">
            <a:avLst/>
          </a:prstGeom>
          <a:solidFill>
            <a:srgbClr val="B6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a:solidFill>
                  <a:schemeClr val="bg1"/>
                </a:solidFill>
              </a:rPr>
              <a:t>tukea</a:t>
            </a:r>
          </a:p>
        </p:txBody>
      </p:sp>
      <p:sp>
        <p:nvSpPr>
          <p:cNvPr id="15" name="Alanuoli 14"/>
          <p:cNvSpPr/>
          <p:nvPr/>
        </p:nvSpPr>
        <p:spPr>
          <a:xfrm>
            <a:off x="5952224" y="2637000"/>
            <a:ext cx="2160000" cy="792000"/>
          </a:xfrm>
          <a:prstGeom prst="downArrow">
            <a:avLst/>
          </a:prstGeom>
          <a:solidFill>
            <a:srgbClr val="B6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a:solidFill>
                  <a:schemeClr val="bg1"/>
                </a:solidFill>
              </a:rPr>
              <a:t>linjauksia</a:t>
            </a:r>
          </a:p>
        </p:txBody>
      </p:sp>
      <p:sp>
        <p:nvSpPr>
          <p:cNvPr id="16" name="Alanuoli 15"/>
          <p:cNvSpPr/>
          <p:nvPr/>
        </p:nvSpPr>
        <p:spPr>
          <a:xfrm>
            <a:off x="8112464" y="2637000"/>
            <a:ext cx="2160000" cy="792000"/>
          </a:xfrm>
          <a:prstGeom prst="downArrow">
            <a:avLst/>
          </a:prstGeom>
          <a:solidFill>
            <a:srgbClr val="B6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a:solidFill>
                  <a:schemeClr val="bg1"/>
                </a:solidFill>
              </a:rPr>
              <a:t>raameja</a:t>
            </a:r>
          </a:p>
        </p:txBody>
      </p:sp>
      <p:sp>
        <p:nvSpPr>
          <p:cNvPr id="8" name="Viisikulmio 7"/>
          <p:cNvSpPr/>
          <p:nvPr/>
        </p:nvSpPr>
        <p:spPr>
          <a:xfrm>
            <a:off x="3575720" y="2420888"/>
            <a:ext cx="6480720" cy="36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a:t>Palvelut ja prosessit</a:t>
            </a:r>
          </a:p>
        </p:txBody>
      </p:sp>
      <p:sp>
        <p:nvSpPr>
          <p:cNvPr id="38" name="Nuoli oikealle 37"/>
          <p:cNvSpPr/>
          <p:nvPr/>
        </p:nvSpPr>
        <p:spPr>
          <a:xfrm rot="18977712">
            <a:off x="7117434" y="4199791"/>
            <a:ext cx="556947" cy="470348"/>
          </a:xfrm>
          <a:prstGeom prst="rightArrow">
            <a:avLst/>
          </a:prstGeom>
          <a:solidFill>
            <a:srgbClr val="B6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tunnisteen paikkamerkki 2"/>
          <p:cNvSpPr>
            <a:spLocks noGrp="1"/>
          </p:cNvSpPr>
          <p:nvPr>
            <p:ph type="ftr" sz="quarter" idx="14"/>
          </p:nvPr>
        </p:nvSpPr>
        <p:spPr/>
        <p:txBody>
          <a:bodyPr/>
          <a:lstStyle/>
          <a:p>
            <a:endParaRPr lang="fi-FI"/>
          </a:p>
        </p:txBody>
      </p:sp>
      <p:sp>
        <p:nvSpPr>
          <p:cNvPr id="21" name="Dian numeron paikkamerkki 20"/>
          <p:cNvSpPr>
            <a:spLocks noGrp="1"/>
          </p:cNvSpPr>
          <p:nvPr>
            <p:ph type="sldNum" sz="quarter" idx="12"/>
          </p:nvPr>
        </p:nvSpPr>
        <p:spPr/>
        <p:txBody>
          <a:bodyPr/>
          <a:lstStyle/>
          <a:p>
            <a:pPr>
              <a:defRPr/>
            </a:pPr>
            <a:fld id="{D3C89A02-2183-4EC2-9978-996C81F899C4}" type="slidenum">
              <a:rPr lang="fi-FI" smtClean="0"/>
              <a:pPr>
                <a:defRPr/>
              </a:pPr>
              <a:t>4</a:t>
            </a:fld>
            <a:endParaRPr lang="fi-FI"/>
          </a:p>
        </p:txBody>
      </p:sp>
    </p:spTree>
    <p:extLst>
      <p:ext uri="{BB962C8B-B14F-4D97-AF65-F5344CB8AC3E}">
        <p14:creationId xmlns:p14="http://schemas.microsoft.com/office/powerpoint/2010/main" val="427484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tsikko 1"/>
          <p:cNvSpPr txBox="1">
            <a:spLocks/>
          </p:cNvSpPr>
          <p:nvPr/>
        </p:nvSpPr>
        <p:spPr>
          <a:xfrm>
            <a:off x="911424" y="826770"/>
            <a:ext cx="7776864" cy="642942"/>
          </a:xfrm>
          <a:prstGeom prst="rect">
            <a:avLst/>
          </a:prstGeom>
        </p:spPr>
        <p:txBody>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a:lstStyle>
          <a:p>
            <a:r>
              <a:rPr lang="fi-FI" sz="3600" kern="0">
                <a:solidFill>
                  <a:srgbClr val="D8D8D8">
                    <a:lumMod val="50000"/>
                  </a:srgbClr>
                </a:solidFill>
              </a:rPr>
              <a:t>Avaintulokset </a:t>
            </a:r>
            <a:r>
              <a:rPr lang="fi-FI" sz="7000" kern="0">
                <a:solidFill>
                  <a:srgbClr val="D8D8D8">
                    <a:lumMod val="50000"/>
                  </a:srgbClr>
                </a:solidFill>
              </a:rPr>
              <a:t> </a:t>
            </a:r>
            <a:r>
              <a:rPr lang="fi-FI" kern="0">
                <a:solidFill>
                  <a:srgbClr val="D8D8D8">
                    <a:lumMod val="50000"/>
                  </a:srgbClr>
                </a:solidFill>
              </a:rPr>
              <a:t> </a:t>
            </a:r>
            <a:endParaRPr lang="fi-FI" sz="2800" kern="0">
              <a:solidFill>
                <a:srgbClr val="D8D8D8">
                  <a:lumMod val="50000"/>
                </a:srgbClr>
              </a:solidFill>
            </a:endParaRPr>
          </a:p>
        </p:txBody>
      </p:sp>
      <p:sp>
        <p:nvSpPr>
          <p:cNvPr id="22" name="Tekstiruutu 21"/>
          <p:cNvSpPr txBox="1"/>
          <p:nvPr/>
        </p:nvSpPr>
        <p:spPr>
          <a:xfrm>
            <a:off x="10288239" y="188640"/>
            <a:ext cx="1633781" cy="815608"/>
          </a:xfrm>
          <a:prstGeom prst="rect">
            <a:avLst/>
          </a:prstGeom>
          <a:noFill/>
        </p:spPr>
        <p:txBody>
          <a:bodyPr wrap="none" rtlCol="0">
            <a:spAutoFit/>
          </a:bodyPr>
          <a:lstStyle/>
          <a:p>
            <a:pPr algn="r" fontAlgn="base">
              <a:spcBef>
                <a:spcPct val="0"/>
              </a:spcBef>
              <a:spcAft>
                <a:spcPct val="0"/>
              </a:spcAft>
            </a:pPr>
            <a:r>
              <a:rPr lang="fi-FI" b="1">
                <a:solidFill>
                  <a:srgbClr val="58585A">
                    <a:lumMod val="60000"/>
                    <a:lumOff val="40000"/>
                  </a:srgbClr>
                </a:solidFill>
                <a:cs typeface="Arial" charset="0"/>
              </a:rPr>
              <a:t>Iskukykyinen</a:t>
            </a:r>
          </a:p>
          <a:p>
            <a:pPr algn="r" fontAlgn="base">
              <a:spcBef>
                <a:spcPct val="0"/>
              </a:spcBef>
              <a:spcAft>
                <a:spcPct val="0"/>
              </a:spcAft>
            </a:pPr>
            <a:r>
              <a:rPr lang="fi-FI">
                <a:solidFill>
                  <a:srgbClr val="58585A">
                    <a:lumMod val="60000"/>
                    <a:lumOff val="40000"/>
                  </a:srgbClr>
                </a:solidFill>
                <a:cs typeface="Arial" charset="0"/>
              </a:rPr>
              <a:t>ELY 2</a:t>
            </a:r>
          </a:p>
          <a:p>
            <a:pPr algn="r" fontAlgn="base">
              <a:spcBef>
                <a:spcPct val="0"/>
              </a:spcBef>
              <a:spcAft>
                <a:spcPct val="0"/>
              </a:spcAft>
            </a:pPr>
            <a:r>
              <a:rPr lang="fi-FI" sz="1100">
                <a:solidFill>
                  <a:srgbClr val="58585A">
                    <a:lumMod val="60000"/>
                    <a:lumOff val="40000"/>
                  </a:srgbClr>
                </a:solidFill>
                <a:cs typeface="Arial" charset="0"/>
              </a:rPr>
              <a:t>IE2-OHJELMA</a:t>
            </a:r>
          </a:p>
        </p:txBody>
      </p:sp>
      <p:sp>
        <p:nvSpPr>
          <p:cNvPr id="2" name="Suorakulmio 1"/>
          <p:cNvSpPr/>
          <p:nvPr/>
        </p:nvSpPr>
        <p:spPr>
          <a:xfrm>
            <a:off x="5009521" y="3049077"/>
            <a:ext cx="2783026" cy="400110"/>
          </a:xfrm>
          <a:prstGeom prst="rect">
            <a:avLst/>
          </a:prstGeom>
        </p:spPr>
        <p:txBody>
          <a:bodyPr wrap="square">
            <a:spAutoFit/>
          </a:bodyPr>
          <a:lstStyle/>
          <a:p>
            <a:pPr algn="ctr" fontAlgn="base">
              <a:spcBef>
                <a:spcPct val="0"/>
              </a:spcBef>
              <a:spcAft>
                <a:spcPct val="0"/>
              </a:spcAft>
            </a:pPr>
            <a:r>
              <a:rPr lang="fi-FI" sz="2000" b="1">
                <a:solidFill>
                  <a:srgbClr val="FFFFFF"/>
                </a:solidFill>
                <a:cs typeface="Arial" charset="0"/>
              </a:rPr>
              <a:t>Toimivat palvelut</a:t>
            </a:r>
            <a:endParaRPr lang="fi-FI" sz="1600">
              <a:solidFill>
                <a:srgbClr val="FFFFFF"/>
              </a:solidFill>
              <a:cs typeface="Arial" charset="0"/>
            </a:endParaRPr>
          </a:p>
        </p:txBody>
      </p:sp>
      <p:graphicFrame>
        <p:nvGraphicFramePr>
          <p:cNvPr id="35" name="Kaaviokuva 19"/>
          <p:cNvGraphicFramePr/>
          <p:nvPr>
            <p:extLst>
              <p:ext uri="{D42A27DB-BD31-4B8C-83A1-F6EECF244321}">
                <p14:modId xmlns:p14="http://schemas.microsoft.com/office/powerpoint/2010/main" val="2316761407"/>
              </p:ext>
            </p:extLst>
          </p:nvPr>
        </p:nvGraphicFramePr>
        <p:xfrm>
          <a:off x="1661834" y="596444"/>
          <a:ext cx="9624392" cy="6228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Ellipsi 18"/>
          <p:cNvSpPr/>
          <p:nvPr/>
        </p:nvSpPr>
        <p:spPr>
          <a:xfrm>
            <a:off x="3411226" y="3297207"/>
            <a:ext cx="1892372" cy="1892372"/>
          </a:xfrm>
          <a:prstGeom prst="ellipse">
            <a:avLst/>
          </a:prstGeom>
          <a:solidFill>
            <a:srgbClr val="D9640C">
              <a:alpha val="89804"/>
            </a:srgbClr>
          </a:solidFill>
          <a:ln>
            <a:noFill/>
          </a:ln>
        </p:spPr>
        <p:style>
          <a:lnRef idx="2">
            <a:scrgbClr r="0" g="0" b="0"/>
          </a:lnRef>
          <a:fillRef idx="1">
            <a:scrgbClr r="0" g="0" b="0"/>
          </a:fillRef>
          <a:effectRef idx="0">
            <a:schemeClr val="accent3">
              <a:shade val="80000"/>
              <a:alpha val="50000"/>
              <a:hueOff val="-29"/>
              <a:satOff val="-273"/>
              <a:lumOff val="1119"/>
              <a:alphaOff val="7500"/>
            </a:schemeClr>
          </a:effectRef>
          <a:fontRef idx="minor">
            <a:schemeClr val="tx1"/>
          </a:fontRef>
        </p:style>
        <p:txBody>
          <a:bodyPr/>
          <a:lstStyle/>
          <a:p>
            <a:pPr algn="ctr" fontAlgn="base">
              <a:spcBef>
                <a:spcPct val="0"/>
              </a:spcBef>
              <a:spcAft>
                <a:spcPct val="0"/>
              </a:spcAft>
            </a:pPr>
            <a:endParaRPr lang="fi-FI" sz="1500" dirty="0">
              <a:solidFill>
                <a:srgbClr val="FFFFFF"/>
              </a:solidFill>
            </a:endParaRPr>
          </a:p>
          <a:p>
            <a:pPr algn="ctr" fontAlgn="base">
              <a:spcBef>
                <a:spcPct val="0"/>
              </a:spcBef>
              <a:spcAft>
                <a:spcPct val="0"/>
              </a:spcAft>
            </a:pPr>
            <a:r>
              <a:rPr lang="fi-FI" sz="1500" dirty="0">
                <a:solidFill>
                  <a:srgbClr val="FFFFFF"/>
                </a:solidFill>
              </a:rPr>
              <a:t>Yhteinen </a:t>
            </a:r>
            <a:r>
              <a:rPr lang="fi-FI" sz="1500" dirty="0" err="1" smtClean="0">
                <a:solidFill>
                  <a:srgbClr val="FFFFFF"/>
                </a:solidFill>
              </a:rPr>
              <a:t>asiakkuuden</a:t>
            </a:r>
            <a:r>
              <a:rPr lang="fi-FI" sz="1500" dirty="0" smtClean="0">
                <a:solidFill>
                  <a:srgbClr val="FFFFFF"/>
                </a:solidFill>
              </a:rPr>
              <a:t>- </a:t>
            </a:r>
            <a:r>
              <a:rPr lang="fi-FI" sz="1500" dirty="0">
                <a:solidFill>
                  <a:srgbClr val="FFFFFF"/>
                </a:solidFill>
              </a:rPr>
              <a:t>hallinta</a:t>
            </a:r>
          </a:p>
        </p:txBody>
      </p:sp>
      <p:sp>
        <p:nvSpPr>
          <p:cNvPr id="24" name="Ellipsi 11"/>
          <p:cNvSpPr/>
          <p:nvPr/>
        </p:nvSpPr>
        <p:spPr>
          <a:xfrm rot="16200000">
            <a:off x="9704212" y="2333769"/>
            <a:ext cx="1892372" cy="1892372"/>
          </a:xfrm>
          <a:prstGeom prst="teardrop">
            <a:avLst/>
          </a:prstGeom>
          <a:solidFill>
            <a:schemeClr val="accent2"/>
          </a:solidFill>
          <a:ln>
            <a:noFill/>
          </a:ln>
        </p:spPr>
        <p:style>
          <a:lnRef idx="2">
            <a:scrgbClr r="0" g="0" b="0"/>
          </a:lnRef>
          <a:fillRef idx="1">
            <a:scrgbClr r="0" g="0" b="0"/>
          </a:fillRef>
          <a:effectRef idx="0">
            <a:schemeClr val="accent3">
              <a:shade val="80000"/>
              <a:alpha val="50000"/>
              <a:hueOff val="-102"/>
              <a:satOff val="-956"/>
              <a:lumOff val="3918"/>
              <a:alphaOff val="26250"/>
            </a:schemeClr>
          </a:effectRef>
          <a:fontRef idx="minor">
            <a:schemeClr val="tx1"/>
          </a:fontRef>
        </p:style>
        <p:txBody>
          <a:bodyPr vert="vert"/>
          <a:lstStyle/>
          <a:p>
            <a:pPr fontAlgn="base">
              <a:spcBef>
                <a:spcPct val="0"/>
              </a:spcBef>
              <a:spcAft>
                <a:spcPct val="0"/>
              </a:spcAft>
            </a:pPr>
            <a:r>
              <a:rPr lang="fi-FI" sz="1500" dirty="0" smtClean="0">
                <a:solidFill>
                  <a:prstClr val="black"/>
                </a:solidFill>
              </a:rPr>
              <a:t>Palvelu-keskusten valmistelu</a:t>
            </a:r>
            <a:endParaRPr lang="fi-FI" sz="1500" dirty="0">
              <a:solidFill>
                <a:prstClr val="black"/>
              </a:solidFill>
            </a:endParaRPr>
          </a:p>
        </p:txBody>
      </p:sp>
      <p:grpSp>
        <p:nvGrpSpPr>
          <p:cNvPr id="8" name="Ryhmä 7"/>
          <p:cNvGrpSpPr/>
          <p:nvPr/>
        </p:nvGrpSpPr>
        <p:grpSpPr>
          <a:xfrm rot="9834211">
            <a:off x="1727050" y="4740803"/>
            <a:ext cx="1892372" cy="1892372"/>
            <a:chOff x="5694864" y="415649"/>
            <a:chExt cx="1892372" cy="1892372"/>
          </a:xfrm>
          <a:solidFill>
            <a:schemeClr val="accent2"/>
          </a:solidFill>
        </p:grpSpPr>
        <p:sp>
          <p:nvSpPr>
            <p:cNvPr id="9" name="Kyynel 8"/>
            <p:cNvSpPr/>
            <p:nvPr/>
          </p:nvSpPr>
          <p:spPr>
            <a:xfrm rot="11774080">
              <a:off x="5694864" y="415649"/>
              <a:ext cx="1892372" cy="1892372"/>
            </a:xfrm>
            <a:prstGeom prst="teardrop">
              <a:avLst/>
            </a:prstGeom>
            <a:grpFill/>
            <a:ln>
              <a:noFill/>
            </a:ln>
          </p:spPr>
          <p:style>
            <a:lnRef idx="2">
              <a:scrgbClr r="0" g="0" b="0"/>
            </a:lnRef>
            <a:fillRef idx="1">
              <a:scrgbClr r="0" g="0" b="0"/>
            </a:fillRef>
            <a:effectRef idx="0">
              <a:schemeClr val="accent3">
                <a:shade val="80000"/>
                <a:alpha val="50000"/>
                <a:hueOff val="-102"/>
                <a:satOff val="-956"/>
                <a:lumOff val="3918"/>
                <a:alphaOff val="26250"/>
              </a:schemeClr>
            </a:effectRef>
            <a:fontRef idx="minor">
              <a:schemeClr val="tx1"/>
            </a:fontRef>
          </p:style>
          <p:txBody>
            <a:bodyPr/>
            <a:lstStyle/>
            <a:p>
              <a:pPr fontAlgn="base">
                <a:spcBef>
                  <a:spcPct val="0"/>
                </a:spcBef>
                <a:spcAft>
                  <a:spcPct val="0"/>
                </a:spcAft>
              </a:pPr>
              <a:r>
                <a:rPr lang="fi-FI" sz="1500">
                  <a:solidFill>
                    <a:prstClr val="black"/>
                  </a:solidFill>
                </a:rPr>
                <a:t>Kansallinen palvelu-arkkitehtuuri</a:t>
              </a:r>
            </a:p>
            <a:p>
              <a:pPr fontAlgn="base">
                <a:spcBef>
                  <a:spcPct val="0"/>
                </a:spcBef>
                <a:spcAft>
                  <a:spcPct val="0"/>
                </a:spcAft>
              </a:pPr>
              <a:r>
                <a:rPr lang="fi-FI" sz="1500" err="1">
                  <a:solidFill>
                    <a:prstClr val="black"/>
                  </a:solidFill>
                </a:rPr>
                <a:t>KaPa</a:t>
              </a:r>
              <a:endParaRPr lang="fi-FI" sz="1500">
                <a:solidFill>
                  <a:prstClr val="black"/>
                </a:solidFill>
              </a:endParaRPr>
            </a:p>
          </p:txBody>
        </p:sp>
        <p:sp>
          <p:nvSpPr>
            <p:cNvPr id="10" name="Ellipsi 4"/>
            <p:cNvSpPr/>
            <p:nvPr/>
          </p:nvSpPr>
          <p:spPr>
            <a:xfrm rot="11765789">
              <a:off x="5845461" y="687533"/>
              <a:ext cx="1554809" cy="1338110"/>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20320" tIns="20320" rIns="20320" bIns="20320" numCol="1" spcCol="1270" anchor="ctr" anchorCtr="0">
              <a:noAutofit/>
            </a:bodyPr>
            <a:lstStyle/>
            <a:p>
              <a:pPr algn="ctr" defTabSz="711200" fontAlgn="base">
                <a:lnSpc>
                  <a:spcPct val="90000"/>
                </a:lnSpc>
                <a:spcBef>
                  <a:spcPct val="0"/>
                </a:spcBef>
                <a:spcAft>
                  <a:spcPct val="35000"/>
                </a:spcAft>
              </a:pPr>
              <a:endParaRPr lang="fi-FI" sz="1500">
                <a:solidFill>
                  <a:srgbClr val="FFFFFF"/>
                </a:solidFill>
              </a:endParaRPr>
            </a:p>
            <a:p>
              <a:pPr algn="ctr" defTabSz="711200" fontAlgn="base">
                <a:lnSpc>
                  <a:spcPct val="90000"/>
                </a:lnSpc>
                <a:spcBef>
                  <a:spcPct val="0"/>
                </a:spcBef>
                <a:spcAft>
                  <a:spcPct val="35000"/>
                </a:spcAft>
              </a:pPr>
              <a:endParaRPr lang="fi-FI" sz="1500">
                <a:solidFill>
                  <a:srgbClr val="FFFFFF"/>
                </a:solidFill>
              </a:endParaRPr>
            </a:p>
          </p:txBody>
        </p:sp>
      </p:grpSp>
      <p:sp>
        <p:nvSpPr>
          <p:cNvPr id="27" name="Ellipsi 14"/>
          <p:cNvSpPr/>
          <p:nvPr/>
        </p:nvSpPr>
        <p:spPr>
          <a:xfrm rot="16200000">
            <a:off x="9626581" y="4334862"/>
            <a:ext cx="1892372" cy="1892372"/>
          </a:xfrm>
          <a:prstGeom prst="teardrop">
            <a:avLst/>
          </a:prstGeom>
          <a:solidFill>
            <a:srgbClr val="B6BF00"/>
          </a:solidFill>
          <a:ln>
            <a:noFill/>
          </a:ln>
        </p:spPr>
        <p:style>
          <a:lnRef idx="2">
            <a:scrgbClr r="0" g="0" b="0"/>
          </a:lnRef>
          <a:fillRef idx="1">
            <a:scrgbClr r="0" g="0" b="0"/>
          </a:fillRef>
          <a:effectRef idx="0">
            <a:schemeClr val="accent3">
              <a:shade val="80000"/>
              <a:alpha val="50000"/>
              <a:hueOff val="-102"/>
              <a:satOff val="-956"/>
              <a:lumOff val="3918"/>
              <a:alphaOff val="26250"/>
            </a:schemeClr>
          </a:effectRef>
          <a:fontRef idx="minor">
            <a:schemeClr val="tx1"/>
          </a:fontRef>
        </p:style>
        <p:txBody>
          <a:bodyPr vert="vert"/>
          <a:lstStyle/>
          <a:p>
            <a:pPr fontAlgn="base">
              <a:spcBef>
                <a:spcPct val="0"/>
              </a:spcBef>
              <a:spcAft>
                <a:spcPct val="0"/>
              </a:spcAft>
            </a:pPr>
            <a:r>
              <a:rPr lang="fi-FI" sz="1500" dirty="0" smtClean="0">
                <a:solidFill>
                  <a:prstClr val="black"/>
                </a:solidFill>
              </a:rPr>
              <a:t>Maakuntadigi ja palvelut ja prosessit -työryhmät</a:t>
            </a:r>
            <a:endParaRPr lang="fi-FI" sz="1500" dirty="0">
              <a:solidFill>
                <a:prstClr val="black"/>
              </a:solidFill>
            </a:endParaRPr>
          </a:p>
        </p:txBody>
      </p:sp>
    </p:spTree>
    <p:extLst>
      <p:ext uri="{BB962C8B-B14F-4D97-AF65-F5344CB8AC3E}">
        <p14:creationId xmlns:p14="http://schemas.microsoft.com/office/powerpoint/2010/main" val="200381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3C89A02-2183-4EC2-9978-996C81F899C4}" type="slidenum">
              <a:rPr lang="fi-FI" smtClean="0"/>
              <a:pPr>
                <a:defRPr/>
              </a:pPr>
              <a:t>6</a:t>
            </a:fld>
            <a:endParaRPr lang="fi-FI"/>
          </a:p>
        </p:txBody>
      </p:sp>
      <p:grpSp>
        <p:nvGrpSpPr>
          <p:cNvPr id="2" name="Group 21"/>
          <p:cNvGrpSpPr/>
          <p:nvPr/>
        </p:nvGrpSpPr>
        <p:grpSpPr>
          <a:xfrm>
            <a:off x="602870" y="1750547"/>
            <a:ext cx="11181762" cy="576064"/>
            <a:chOff x="803412" y="1844824"/>
            <a:chExt cx="10621180" cy="576064"/>
          </a:xfrm>
        </p:grpSpPr>
        <p:sp>
          <p:nvSpPr>
            <p:cNvPr id="6" name="Pentagon 5"/>
            <p:cNvSpPr/>
            <p:nvPr/>
          </p:nvSpPr>
          <p:spPr>
            <a:xfrm>
              <a:off x="803412" y="1844824"/>
              <a:ext cx="3060340" cy="576064"/>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hevron 6"/>
            <p:cNvSpPr/>
            <p:nvPr/>
          </p:nvSpPr>
          <p:spPr>
            <a:xfrm>
              <a:off x="3575720" y="1844824"/>
              <a:ext cx="2808312" cy="57606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6096000" y="1844824"/>
              <a:ext cx="2808312" cy="576064"/>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8616280" y="1844824"/>
              <a:ext cx="2808312" cy="57606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1082497" y="1969565"/>
              <a:ext cx="1980219" cy="369332"/>
            </a:xfrm>
            <a:prstGeom prst="rect">
              <a:avLst/>
            </a:prstGeom>
            <a:noFill/>
            <a:ln>
              <a:noFill/>
            </a:ln>
          </p:spPr>
          <p:txBody>
            <a:bodyPr wrap="square" rtlCol="0">
              <a:spAutoFit/>
            </a:bodyPr>
            <a:lstStyle/>
            <a:p>
              <a:pPr algn="ctr"/>
              <a:r>
                <a:rPr lang="en-US" b="1">
                  <a:solidFill>
                    <a:schemeClr val="bg1"/>
                  </a:solidFill>
                </a:rPr>
                <a:t>2016  H1</a:t>
              </a:r>
            </a:p>
          </p:txBody>
        </p:sp>
        <p:sp>
          <p:nvSpPr>
            <p:cNvPr id="11" name="TextBox 10"/>
            <p:cNvSpPr txBox="1"/>
            <p:nvPr/>
          </p:nvSpPr>
          <p:spPr>
            <a:xfrm>
              <a:off x="3863752" y="1940039"/>
              <a:ext cx="1980219" cy="369332"/>
            </a:xfrm>
            <a:prstGeom prst="rect">
              <a:avLst/>
            </a:prstGeom>
            <a:noFill/>
            <a:ln>
              <a:noFill/>
            </a:ln>
          </p:spPr>
          <p:txBody>
            <a:bodyPr wrap="square" rtlCol="0">
              <a:spAutoFit/>
            </a:bodyPr>
            <a:lstStyle/>
            <a:p>
              <a:pPr algn="ctr"/>
              <a:r>
                <a:rPr lang="en-US" b="1">
                  <a:solidFill>
                    <a:schemeClr val="bg1"/>
                  </a:solidFill>
                </a:rPr>
                <a:t>2016  H2</a:t>
              </a:r>
            </a:p>
          </p:txBody>
        </p:sp>
        <p:sp>
          <p:nvSpPr>
            <p:cNvPr id="12" name="TextBox 11"/>
            <p:cNvSpPr txBox="1"/>
            <p:nvPr/>
          </p:nvSpPr>
          <p:spPr>
            <a:xfrm>
              <a:off x="6500450" y="1937745"/>
              <a:ext cx="1980219" cy="369332"/>
            </a:xfrm>
            <a:prstGeom prst="rect">
              <a:avLst/>
            </a:prstGeom>
            <a:noFill/>
            <a:ln>
              <a:noFill/>
            </a:ln>
          </p:spPr>
          <p:txBody>
            <a:bodyPr wrap="square" rtlCol="0">
              <a:spAutoFit/>
            </a:bodyPr>
            <a:lstStyle/>
            <a:p>
              <a:pPr algn="ctr"/>
              <a:r>
                <a:rPr lang="en-US" b="1">
                  <a:solidFill>
                    <a:schemeClr val="bg1"/>
                  </a:solidFill>
                </a:rPr>
                <a:t>2017  H1</a:t>
              </a:r>
            </a:p>
          </p:txBody>
        </p:sp>
        <p:sp>
          <p:nvSpPr>
            <p:cNvPr id="13" name="TextBox 12"/>
            <p:cNvSpPr txBox="1"/>
            <p:nvPr/>
          </p:nvSpPr>
          <p:spPr>
            <a:xfrm>
              <a:off x="8944553" y="1943475"/>
              <a:ext cx="1980219" cy="369332"/>
            </a:xfrm>
            <a:prstGeom prst="rect">
              <a:avLst/>
            </a:prstGeom>
            <a:noFill/>
            <a:ln>
              <a:noFill/>
            </a:ln>
          </p:spPr>
          <p:txBody>
            <a:bodyPr wrap="square" rtlCol="0">
              <a:spAutoFit/>
            </a:bodyPr>
            <a:lstStyle/>
            <a:p>
              <a:pPr algn="ctr"/>
              <a:r>
                <a:rPr lang="en-US" b="1">
                  <a:solidFill>
                    <a:schemeClr val="bg1"/>
                  </a:solidFill>
                </a:rPr>
                <a:t>2017  H2</a:t>
              </a:r>
            </a:p>
          </p:txBody>
        </p:sp>
      </p:grpSp>
      <p:sp>
        <p:nvSpPr>
          <p:cNvPr id="18" name="Rectangle 17"/>
          <p:cNvSpPr/>
          <p:nvPr/>
        </p:nvSpPr>
        <p:spPr>
          <a:xfrm>
            <a:off x="3383442" y="2456534"/>
            <a:ext cx="2605713" cy="521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a:solidFill>
                  <a:schemeClr val="bg1"/>
                </a:solidFill>
              </a:rPr>
              <a:t>Sähköiset työtilat käytössä</a:t>
            </a:r>
          </a:p>
        </p:txBody>
      </p:sp>
      <p:sp>
        <p:nvSpPr>
          <p:cNvPr id="19" name="Rectangle 18"/>
          <p:cNvSpPr/>
          <p:nvPr/>
        </p:nvSpPr>
        <p:spPr>
          <a:xfrm>
            <a:off x="8890887" y="3069180"/>
            <a:ext cx="2605713" cy="5663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a:solidFill>
                  <a:schemeClr val="bg1"/>
                </a:solidFill>
              </a:rPr>
              <a:t>Tiedot liikkeelle tietojärjestelmien välillä</a:t>
            </a:r>
          </a:p>
        </p:txBody>
      </p:sp>
      <p:sp>
        <p:nvSpPr>
          <p:cNvPr id="27" name="Rectangle 26"/>
          <p:cNvSpPr/>
          <p:nvPr/>
        </p:nvSpPr>
        <p:spPr>
          <a:xfrm>
            <a:off x="8904312" y="2468320"/>
            <a:ext cx="2566575" cy="5183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a:solidFill>
                  <a:schemeClr val="bg1"/>
                </a:solidFill>
              </a:rPr>
              <a:t>Sähköisen asioinnin perusta</a:t>
            </a:r>
          </a:p>
        </p:txBody>
      </p:sp>
      <p:sp>
        <p:nvSpPr>
          <p:cNvPr id="32" name="Otsikko 1"/>
          <p:cNvSpPr>
            <a:spLocks noGrp="1"/>
          </p:cNvSpPr>
          <p:nvPr>
            <p:ph type="title"/>
          </p:nvPr>
        </p:nvSpPr>
        <p:spPr>
          <a:xfrm>
            <a:off x="602870" y="1009405"/>
            <a:ext cx="10749714" cy="642942"/>
          </a:xfrm>
        </p:spPr>
        <p:txBody>
          <a:bodyPr/>
          <a:lstStyle/>
          <a:p>
            <a:r>
              <a:rPr lang="fi-FI" sz="4000">
                <a:solidFill>
                  <a:schemeClr val="tx2"/>
                </a:solidFill>
              </a:rPr>
              <a:t>Merkkipaalut</a:t>
            </a:r>
            <a:endParaRPr lang="fi-FI" sz="2400">
              <a:solidFill>
                <a:schemeClr val="tx2"/>
              </a:solidFill>
            </a:endParaRPr>
          </a:p>
        </p:txBody>
      </p:sp>
      <p:sp>
        <p:nvSpPr>
          <p:cNvPr id="33" name="Rectangle 32"/>
          <p:cNvSpPr/>
          <p:nvPr/>
        </p:nvSpPr>
        <p:spPr>
          <a:xfrm>
            <a:off x="3403880" y="3055531"/>
            <a:ext cx="2605713" cy="5215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a:solidFill>
                  <a:schemeClr val="bg1"/>
                </a:solidFill>
              </a:rPr>
              <a:t>6-8 tehtäväkokonaisuutta  palvelumuotoiltu </a:t>
            </a:r>
          </a:p>
        </p:txBody>
      </p:sp>
      <p:sp>
        <p:nvSpPr>
          <p:cNvPr id="34" name="Rectangle 33"/>
          <p:cNvSpPr/>
          <p:nvPr/>
        </p:nvSpPr>
        <p:spPr>
          <a:xfrm>
            <a:off x="8877200" y="3735518"/>
            <a:ext cx="2605713" cy="5215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a:solidFill>
                  <a:schemeClr val="bg1"/>
                </a:solidFill>
              </a:rPr>
              <a:t>15-20 tehtäväkokonaisuutta palvelumuotoiltu </a:t>
            </a:r>
          </a:p>
        </p:txBody>
      </p:sp>
      <p:sp>
        <p:nvSpPr>
          <p:cNvPr id="35" name="Rectangle 34"/>
          <p:cNvSpPr/>
          <p:nvPr/>
        </p:nvSpPr>
        <p:spPr>
          <a:xfrm>
            <a:off x="6154583" y="2453090"/>
            <a:ext cx="2605713" cy="521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a:solidFill>
                  <a:schemeClr val="bg1"/>
                </a:solidFill>
              </a:rPr>
              <a:t>Yhteinen </a:t>
            </a:r>
            <a:r>
              <a:rPr lang="fi-FI" sz="1400" err="1">
                <a:solidFill>
                  <a:schemeClr val="bg1"/>
                </a:solidFill>
              </a:rPr>
              <a:t>asiakkuuden</a:t>
            </a:r>
            <a:r>
              <a:rPr lang="fi-FI" sz="1400">
                <a:solidFill>
                  <a:schemeClr val="bg1"/>
                </a:solidFill>
              </a:rPr>
              <a:t> hallinta   </a:t>
            </a:r>
          </a:p>
        </p:txBody>
      </p:sp>
      <p:sp>
        <p:nvSpPr>
          <p:cNvPr id="37" name="Rectangle 36"/>
          <p:cNvSpPr/>
          <p:nvPr/>
        </p:nvSpPr>
        <p:spPr>
          <a:xfrm>
            <a:off x="612231" y="2449333"/>
            <a:ext cx="2605713" cy="5215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a:solidFill>
                  <a:schemeClr val="bg1"/>
                </a:solidFill>
              </a:rPr>
              <a:t>Vesien ja merenhoidon palveluiden muotoiltu </a:t>
            </a:r>
          </a:p>
        </p:txBody>
      </p:sp>
      <p:sp>
        <p:nvSpPr>
          <p:cNvPr id="38" name="Rectangle 37"/>
          <p:cNvSpPr/>
          <p:nvPr/>
        </p:nvSpPr>
        <p:spPr>
          <a:xfrm>
            <a:off x="602870" y="3055532"/>
            <a:ext cx="2605713" cy="5215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bg1"/>
                </a:solidFill>
              </a:rPr>
              <a:t>Liikenteen ja tienpidon asiointipalveluiden muotoilu</a:t>
            </a:r>
          </a:p>
        </p:txBody>
      </p:sp>
      <p:sp>
        <p:nvSpPr>
          <p:cNvPr id="39" name="Rectangle 38"/>
          <p:cNvSpPr/>
          <p:nvPr/>
        </p:nvSpPr>
        <p:spPr>
          <a:xfrm>
            <a:off x="593479" y="3694763"/>
            <a:ext cx="2605713" cy="5215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a:solidFill>
                  <a:schemeClr val="bg1"/>
                </a:solidFill>
              </a:rPr>
              <a:t>Kotoutumisen palveluiden muotoiltu </a:t>
            </a:r>
          </a:p>
        </p:txBody>
      </p:sp>
      <p:sp>
        <p:nvSpPr>
          <p:cNvPr id="40" name="Rectangle 39"/>
          <p:cNvSpPr/>
          <p:nvPr/>
        </p:nvSpPr>
        <p:spPr>
          <a:xfrm>
            <a:off x="3403879" y="5527948"/>
            <a:ext cx="2605713" cy="521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a:solidFill>
                  <a:schemeClr val="bg1"/>
                </a:solidFill>
              </a:rPr>
              <a:t>Sähköisen säilyttämisen lupa </a:t>
            </a:r>
          </a:p>
        </p:txBody>
      </p:sp>
      <p:sp>
        <p:nvSpPr>
          <p:cNvPr id="42" name="Rectangle 41"/>
          <p:cNvSpPr/>
          <p:nvPr/>
        </p:nvSpPr>
        <p:spPr>
          <a:xfrm>
            <a:off x="3383442" y="4976801"/>
            <a:ext cx="2633015" cy="521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a:solidFill>
                  <a:schemeClr val="bg1"/>
                </a:solidFill>
              </a:rPr>
              <a:t>Ratkaisukeskeisiä palvelumalleja otettu käyttöön</a:t>
            </a:r>
          </a:p>
        </p:txBody>
      </p:sp>
      <p:sp>
        <p:nvSpPr>
          <p:cNvPr id="43" name="Rectangle 42"/>
          <p:cNvSpPr/>
          <p:nvPr/>
        </p:nvSpPr>
        <p:spPr>
          <a:xfrm>
            <a:off x="6154583" y="3091574"/>
            <a:ext cx="2605713" cy="521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a:solidFill>
                  <a:schemeClr val="bg1"/>
                </a:solidFill>
              </a:rPr>
              <a:t>Työskentely maastossa sähköisesti</a:t>
            </a:r>
          </a:p>
        </p:txBody>
      </p:sp>
      <p:sp>
        <p:nvSpPr>
          <p:cNvPr id="44" name="Rectangle 43"/>
          <p:cNvSpPr/>
          <p:nvPr/>
        </p:nvSpPr>
        <p:spPr>
          <a:xfrm>
            <a:off x="8890887" y="4342835"/>
            <a:ext cx="2605713" cy="5215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i-FI" sz="1400">
                <a:solidFill>
                  <a:schemeClr val="bg1"/>
                </a:solidFill>
              </a:rPr>
              <a:t>Paperittomat, sähköiset  hankinnat</a:t>
            </a:r>
          </a:p>
        </p:txBody>
      </p:sp>
      <p:sp>
        <p:nvSpPr>
          <p:cNvPr id="45" name="Rectangle 44"/>
          <p:cNvSpPr/>
          <p:nvPr/>
        </p:nvSpPr>
        <p:spPr>
          <a:xfrm>
            <a:off x="6195662" y="4949100"/>
            <a:ext cx="2592027" cy="5215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bg1"/>
                </a:solidFill>
              </a:rPr>
              <a:t>Asiakaspalvelu tukee uudelleen muotoiltuja palveluja (asiakasneuvonta)</a:t>
            </a:r>
          </a:p>
        </p:txBody>
      </p:sp>
      <p:sp>
        <p:nvSpPr>
          <p:cNvPr id="47" name="Rectangle 46"/>
          <p:cNvSpPr/>
          <p:nvPr/>
        </p:nvSpPr>
        <p:spPr>
          <a:xfrm>
            <a:off x="8890886" y="5541100"/>
            <a:ext cx="2605713" cy="521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300">
                <a:solidFill>
                  <a:schemeClr val="bg1"/>
                </a:solidFill>
              </a:rPr>
              <a:t>Osaamisresurssit tukevat uudelleen muotoiltuja palveluja</a:t>
            </a:r>
          </a:p>
        </p:txBody>
      </p:sp>
      <p:sp>
        <p:nvSpPr>
          <p:cNvPr id="30" name="Rectangle 44"/>
          <p:cNvSpPr/>
          <p:nvPr/>
        </p:nvSpPr>
        <p:spPr>
          <a:xfrm>
            <a:off x="623392" y="4293096"/>
            <a:ext cx="2592027" cy="5215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bg1"/>
                </a:solidFill>
              </a:rPr>
              <a:t>Yhteiset toimintamallit ja tehokkuutta tukevat työkalut </a:t>
            </a:r>
          </a:p>
        </p:txBody>
      </p:sp>
      <p:sp>
        <p:nvSpPr>
          <p:cNvPr id="46" name="Rectangle 40"/>
          <p:cNvSpPr/>
          <p:nvPr/>
        </p:nvSpPr>
        <p:spPr>
          <a:xfrm>
            <a:off x="612230" y="6105744"/>
            <a:ext cx="10884370" cy="52159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a:solidFill>
                  <a:schemeClr val="bg1"/>
                </a:solidFill>
              </a:rPr>
              <a:t>Kansallisen palveluarkkitehtuurin ratkaisut otetaan täysimääräisesti käyttöön</a:t>
            </a:r>
          </a:p>
        </p:txBody>
      </p:sp>
      <p:sp>
        <p:nvSpPr>
          <p:cNvPr id="48" name="Rectangle 34"/>
          <p:cNvSpPr/>
          <p:nvPr/>
        </p:nvSpPr>
        <p:spPr>
          <a:xfrm>
            <a:off x="6148960" y="3709887"/>
            <a:ext cx="2605713" cy="521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a:solidFill>
                  <a:schemeClr val="bg1"/>
                </a:solidFill>
              </a:rPr>
              <a:t>Yhteinen ja ajan tasainen asiakastieto käytössä</a:t>
            </a:r>
          </a:p>
        </p:txBody>
      </p:sp>
      <p:sp>
        <p:nvSpPr>
          <p:cNvPr id="41" name="Rectangle 44"/>
          <p:cNvSpPr/>
          <p:nvPr/>
        </p:nvSpPr>
        <p:spPr>
          <a:xfrm>
            <a:off x="6168008" y="4293096"/>
            <a:ext cx="2592027" cy="5215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solidFill>
                  <a:schemeClr val="bg1"/>
                </a:solidFill>
              </a:rPr>
              <a:t>Asiakasneuvonnan yhteiset mittarit ja laadun kehittämisen menetelmät</a:t>
            </a:r>
          </a:p>
        </p:txBody>
      </p:sp>
      <p:sp>
        <p:nvSpPr>
          <p:cNvPr id="50" name="Tekstiruutu 49"/>
          <p:cNvSpPr txBox="1"/>
          <p:nvPr/>
        </p:nvSpPr>
        <p:spPr>
          <a:xfrm>
            <a:off x="10288239" y="188640"/>
            <a:ext cx="1633781" cy="815608"/>
          </a:xfrm>
          <a:prstGeom prst="rect">
            <a:avLst/>
          </a:prstGeom>
          <a:noFill/>
        </p:spPr>
        <p:txBody>
          <a:bodyPr wrap="none" rtlCol="0">
            <a:spAutoFit/>
          </a:bodyPr>
          <a:lstStyle/>
          <a:p>
            <a:pPr algn="r"/>
            <a:r>
              <a:rPr lang="fi-FI" b="1">
                <a:solidFill>
                  <a:schemeClr val="tx2">
                    <a:lumMod val="60000"/>
                    <a:lumOff val="40000"/>
                  </a:schemeClr>
                </a:solidFill>
              </a:rPr>
              <a:t>Iskukykyinen</a:t>
            </a:r>
          </a:p>
          <a:p>
            <a:pPr algn="r"/>
            <a:r>
              <a:rPr lang="fi-FI">
                <a:solidFill>
                  <a:schemeClr val="tx2">
                    <a:lumMod val="60000"/>
                    <a:lumOff val="40000"/>
                  </a:schemeClr>
                </a:solidFill>
              </a:rPr>
              <a:t>ELY 2</a:t>
            </a:r>
          </a:p>
          <a:p>
            <a:pPr algn="r"/>
            <a:r>
              <a:rPr lang="fi-FI" sz="1100">
                <a:solidFill>
                  <a:schemeClr val="tx2">
                    <a:lumMod val="60000"/>
                    <a:lumOff val="40000"/>
                  </a:schemeClr>
                </a:solidFill>
              </a:rPr>
              <a:t>IE2-OHJELMA</a:t>
            </a:r>
          </a:p>
        </p:txBody>
      </p:sp>
      <p:sp>
        <p:nvSpPr>
          <p:cNvPr id="4" name="Pyöristetty kuvaselitesuorakulmio 3"/>
          <p:cNvSpPr/>
          <p:nvPr/>
        </p:nvSpPr>
        <p:spPr>
          <a:xfrm>
            <a:off x="6960096" y="476672"/>
            <a:ext cx="2016224" cy="1152128"/>
          </a:xfrm>
          <a:prstGeom prst="wedgeRoundRectCallout">
            <a:avLst>
              <a:gd name="adj1" fmla="val -53893"/>
              <a:gd name="adj2" fmla="val 1255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a:t>Kun hiiren vie laatikon päälle aukeaa näkymä:</a:t>
            </a:r>
          </a:p>
          <a:p>
            <a:pPr algn="ctr"/>
            <a:r>
              <a:rPr lang="fi-FI" sz="1100"/>
              <a:t>Mitä </a:t>
            </a:r>
            <a:r>
              <a:rPr lang="fi-FI" sz="1100" err="1"/>
              <a:t>tarkoittaa?/tiivistelmä</a:t>
            </a:r>
            <a:endParaRPr lang="fi-FI" sz="1100"/>
          </a:p>
          <a:p>
            <a:pPr algn="ctr"/>
            <a:r>
              <a:rPr lang="fi-FI" sz="1100"/>
              <a:t>Mikä muuttuu?</a:t>
            </a:r>
          </a:p>
          <a:p>
            <a:pPr algn="ctr"/>
            <a:r>
              <a:rPr lang="fi-FI" sz="1100"/>
              <a:t>Millä aikataululla? vaiheistus</a:t>
            </a:r>
          </a:p>
        </p:txBody>
      </p:sp>
      <p:sp>
        <p:nvSpPr>
          <p:cNvPr id="51" name="Rectangle 26"/>
          <p:cNvSpPr/>
          <p:nvPr/>
        </p:nvSpPr>
        <p:spPr>
          <a:xfrm>
            <a:off x="8877200" y="1092571"/>
            <a:ext cx="2566575" cy="5183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a:solidFill>
                  <a:schemeClr val="bg1"/>
                </a:solidFill>
              </a:rPr>
              <a:t>Palkkaturva sekä  perintäprosessi kokonaan sähköisiä</a:t>
            </a:r>
          </a:p>
        </p:txBody>
      </p:sp>
      <p:sp>
        <p:nvSpPr>
          <p:cNvPr id="52" name="Rectangle 26"/>
          <p:cNvSpPr/>
          <p:nvPr/>
        </p:nvSpPr>
        <p:spPr>
          <a:xfrm>
            <a:off x="8863200" y="188640"/>
            <a:ext cx="2566575" cy="8483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a:t>Tiedolla johtamisen ja vertailuoppimisen tuki</a:t>
            </a:r>
          </a:p>
        </p:txBody>
      </p:sp>
      <p:sp>
        <p:nvSpPr>
          <p:cNvPr id="53" name="Rectangle 26"/>
          <p:cNvSpPr/>
          <p:nvPr/>
        </p:nvSpPr>
        <p:spPr>
          <a:xfrm>
            <a:off x="8916338" y="6132332"/>
            <a:ext cx="2566575" cy="5183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a:t>Yritysten sähköinen asiointi (YSA)</a:t>
            </a:r>
          </a:p>
        </p:txBody>
      </p:sp>
      <p:sp>
        <p:nvSpPr>
          <p:cNvPr id="5" name="Tekstiruutu 4"/>
          <p:cNvSpPr txBox="1"/>
          <p:nvPr/>
        </p:nvSpPr>
        <p:spPr>
          <a:xfrm flipH="1">
            <a:off x="3384643" y="3613167"/>
            <a:ext cx="2631813" cy="646331"/>
          </a:xfrm>
          <a:prstGeom prst="rect">
            <a:avLst/>
          </a:prstGeom>
          <a:solidFill>
            <a:srgbClr val="003883"/>
          </a:solidFill>
        </p:spPr>
        <p:txBody>
          <a:bodyPr wrap="square" rtlCol="0">
            <a:spAutoFit/>
          </a:bodyPr>
          <a:lstStyle/>
          <a:p>
            <a:r>
              <a:rPr lang="fi-FI" sz="1200">
                <a:solidFill>
                  <a:schemeClr val="bg1"/>
                </a:solidFill>
              </a:rPr>
              <a:t>Luonnonsuojelun, luomutuotannon valvonnan ja liikenteen viestinnän palvelumuotoilut</a:t>
            </a:r>
          </a:p>
        </p:txBody>
      </p:sp>
      <p:pic>
        <p:nvPicPr>
          <p:cNvPr id="14" name="Kuva 13"/>
          <p:cNvPicPr>
            <a:picLocks noChangeAspect="1"/>
          </p:cNvPicPr>
          <p:nvPr/>
        </p:nvPicPr>
        <p:blipFill>
          <a:blip r:embed="rId2"/>
          <a:stretch>
            <a:fillRect/>
          </a:stretch>
        </p:blipFill>
        <p:spPr>
          <a:xfrm>
            <a:off x="3398688" y="4359628"/>
            <a:ext cx="2609314" cy="591363"/>
          </a:xfrm>
          <a:prstGeom prst="rect">
            <a:avLst/>
          </a:prstGeom>
        </p:spPr>
      </p:pic>
      <p:sp>
        <p:nvSpPr>
          <p:cNvPr id="15" name="Alatunnisteen paikkamerkki 14"/>
          <p:cNvSpPr>
            <a:spLocks noGrp="1"/>
          </p:cNvSpPr>
          <p:nvPr>
            <p:ph type="ftr" sz="quarter" idx="14"/>
          </p:nvPr>
        </p:nvSpPr>
        <p:spPr/>
        <p:txBody>
          <a:bodyPr/>
          <a:lstStyle/>
          <a:p>
            <a:endParaRPr lang="fi-FI"/>
          </a:p>
        </p:txBody>
      </p:sp>
    </p:spTree>
    <p:extLst>
      <p:ext uri="{BB962C8B-B14F-4D97-AF65-F5344CB8AC3E}">
        <p14:creationId xmlns:p14="http://schemas.microsoft.com/office/powerpoint/2010/main" val="1125269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4"/>
          </p:nvPr>
        </p:nvSpPr>
        <p:spPr/>
        <p:txBody>
          <a:bodyPr/>
          <a:lstStyle/>
          <a:p>
            <a:endParaRPr lang="fi-FI"/>
          </a:p>
        </p:txBody>
      </p:sp>
      <p:sp>
        <p:nvSpPr>
          <p:cNvPr id="3" name="Dian numeron paikkamerkki 2"/>
          <p:cNvSpPr>
            <a:spLocks noGrp="1"/>
          </p:cNvSpPr>
          <p:nvPr>
            <p:ph type="sldNum" sz="quarter" idx="12"/>
          </p:nvPr>
        </p:nvSpPr>
        <p:spPr/>
        <p:txBody>
          <a:bodyPr/>
          <a:lstStyle/>
          <a:p>
            <a:pPr>
              <a:defRPr/>
            </a:pPr>
            <a:fld id="{D3C89A02-2183-4EC2-9978-996C81F899C4}" type="slidenum">
              <a:rPr lang="fi-FI" smtClean="0"/>
              <a:pPr>
                <a:defRPr/>
              </a:pPr>
              <a:t>7</a:t>
            </a:fld>
            <a:endParaRPr lang="fi-FI"/>
          </a:p>
        </p:txBody>
      </p:sp>
      <p:sp>
        <p:nvSpPr>
          <p:cNvPr id="4" name="Otsikko 3"/>
          <p:cNvSpPr>
            <a:spLocks noGrp="1"/>
          </p:cNvSpPr>
          <p:nvPr>
            <p:ph type="title"/>
          </p:nvPr>
        </p:nvSpPr>
        <p:spPr/>
        <p:txBody>
          <a:bodyPr/>
          <a:lstStyle/>
          <a:p>
            <a:r>
              <a:rPr lang="fi-FI"/>
              <a:t>Palvelumuotoilu 2016 H1 (menneet)</a:t>
            </a:r>
          </a:p>
        </p:txBody>
      </p:sp>
      <p:sp>
        <p:nvSpPr>
          <p:cNvPr id="5" name="Tekstin paikkamerkki 4"/>
          <p:cNvSpPr>
            <a:spLocks noGrp="1"/>
          </p:cNvSpPr>
          <p:nvPr>
            <p:ph type="body" sz="quarter" idx="10"/>
          </p:nvPr>
        </p:nvSpPr>
        <p:spPr/>
        <p:txBody>
          <a:bodyPr/>
          <a:lstStyle/>
          <a:p>
            <a:r>
              <a:rPr lang="fi-FI" dirty="0"/>
              <a:t>Vesien ja merenhoidon palvelut</a:t>
            </a:r>
          </a:p>
          <a:p>
            <a:r>
              <a:rPr lang="fi-FI" dirty="0"/>
              <a:t>Liikenteen ja tienpidon </a:t>
            </a:r>
            <a:r>
              <a:rPr lang="fi-FI" dirty="0" err="1"/>
              <a:t>asiontipalveluiden</a:t>
            </a:r>
            <a:r>
              <a:rPr lang="fi-FI" dirty="0"/>
              <a:t> muotoilu</a:t>
            </a:r>
          </a:p>
          <a:p>
            <a:r>
              <a:rPr lang="fi-FI" dirty="0"/>
              <a:t>Kotoutumisen palveluiden </a:t>
            </a:r>
            <a:r>
              <a:rPr lang="fi-FI" dirty="0" smtClean="0"/>
              <a:t>muotoilu</a:t>
            </a:r>
          </a:p>
          <a:p>
            <a:endParaRPr lang="fi-FI" dirty="0"/>
          </a:p>
          <a:p>
            <a:endParaRPr lang="fi-FI" dirty="0"/>
          </a:p>
        </p:txBody>
      </p:sp>
    </p:spTree>
    <p:extLst>
      <p:ext uri="{BB962C8B-B14F-4D97-AF65-F5344CB8AC3E}">
        <p14:creationId xmlns:p14="http://schemas.microsoft.com/office/powerpoint/2010/main" val="4127848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3412" y="962851"/>
            <a:ext cx="9608549" cy="4464496"/>
          </a:xfrm>
        </p:spPr>
        <p:txBody>
          <a:bodyPr/>
          <a:lstStyle/>
          <a:p>
            <a:r>
              <a:rPr lang="fi-FI" sz="2800"/>
              <a:t>Yhteiset toimintamallit ja tehokkuutta tukevat työkalut</a:t>
            </a:r>
          </a:p>
        </p:txBody>
      </p:sp>
      <p:sp>
        <p:nvSpPr>
          <p:cNvPr id="3" name="Alatunnisteen paikkamerkki 2"/>
          <p:cNvSpPr>
            <a:spLocks noGrp="1"/>
          </p:cNvSpPr>
          <p:nvPr>
            <p:ph type="ftr" sz="quarter" idx="14"/>
          </p:nvPr>
        </p:nvSpPr>
        <p:spPr/>
        <p:txBody>
          <a:bodyPr/>
          <a:lstStyle/>
          <a:p>
            <a:endParaRPr lang="fi-FI"/>
          </a:p>
        </p:txBody>
      </p:sp>
      <p:sp>
        <p:nvSpPr>
          <p:cNvPr id="4" name="Dian numeron paikkamerkki 3"/>
          <p:cNvSpPr>
            <a:spLocks noGrp="1"/>
          </p:cNvSpPr>
          <p:nvPr>
            <p:ph type="sldNum" sz="quarter" idx="12"/>
          </p:nvPr>
        </p:nvSpPr>
        <p:spPr/>
        <p:txBody>
          <a:bodyPr/>
          <a:lstStyle/>
          <a:p>
            <a:pPr>
              <a:defRPr/>
            </a:pPr>
            <a:fld id="{D3C89A02-2183-4EC2-9978-996C81F899C4}" type="slidenum">
              <a:rPr lang="fi-FI" smtClean="0">
                <a:solidFill>
                  <a:prstClr val="black"/>
                </a:solidFill>
              </a:rPr>
              <a:pPr>
                <a:defRPr/>
              </a:pPr>
              <a:t>8</a:t>
            </a:fld>
            <a:endParaRPr lang="fi-FI">
              <a:solidFill>
                <a:prstClr val="black"/>
              </a:solidFill>
            </a:endParaRPr>
          </a:p>
        </p:txBody>
      </p:sp>
      <p:sp>
        <p:nvSpPr>
          <p:cNvPr id="5" name="Tekstiruutu 4"/>
          <p:cNvSpPr txBox="1"/>
          <p:nvPr/>
        </p:nvSpPr>
        <p:spPr>
          <a:xfrm>
            <a:off x="614150" y="1513220"/>
            <a:ext cx="11664936" cy="5484578"/>
          </a:xfrm>
          <a:prstGeom prst="rect">
            <a:avLst/>
          </a:prstGeom>
          <a:noFill/>
        </p:spPr>
        <p:txBody>
          <a:bodyPr wrap="square" rtlCol="0" anchor="t">
            <a:spAutoFit/>
          </a:bodyPr>
          <a:lstStyle/>
          <a:p>
            <a:pPr marL="342900" indent="-342900">
              <a:spcBef>
                <a:spcPct val="20000"/>
              </a:spcBef>
              <a:buClr>
                <a:srgbClr val="58585A"/>
              </a:buClr>
              <a:buSzPct val="150000"/>
              <a:buFont typeface="Wingdings" pitchFamily="2" charset="2"/>
              <a:buChar char="§"/>
            </a:pPr>
            <a:r>
              <a:rPr lang="fi-FI" sz="2200" kern="0" dirty="0">
                <a:solidFill>
                  <a:prstClr val="black"/>
                </a:solidFill>
                <a:latin typeface="Arial"/>
              </a:rPr>
              <a:t>Mitä tarkoittaa? / Tiivistelmä</a:t>
            </a:r>
          </a:p>
          <a:p>
            <a:pPr marL="342900" indent="-342900">
              <a:spcBef>
                <a:spcPct val="20000"/>
              </a:spcBef>
              <a:buClr>
                <a:srgbClr val="58585A"/>
              </a:buClr>
              <a:buSzPct val="150000"/>
              <a:buFont typeface="Wingdings" pitchFamily="2" charset="2"/>
              <a:buChar char="§"/>
            </a:pPr>
            <a:r>
              <a:rPr lang="fi-FI" kern="0" dirty="0" smtClean="0">
                <a:solidFill>
                  <a:prstClr val="black"/>
                </a:solidFill>
                <a:latin typeface="Arial"/>
              </a:rPr>
              <a:t>Asiakaspalvelukeskuksissa otetaan </a:t>
            </a:r>
            <a:r>
              <a:rPr lang="fi-FI" kern="0" dirty="0">
                <a:solidFill>
                  <a:prstClr val="black"/>
                </a:solidFill>
                <a:latin typeface="Arial"/>
              </a:rPr>
              <a:t>käyttöön uusia palvelukanavia, ohjelmia, toimintatapoja ja -malleja, jotka </a:t>
            </a:r>
            <a:r>
              <a:rPr lang="fi-FI" kern="0" dirty="0" smtClean="0">
                <a:solidFill>
                  <a:prstClr val="black"/>
                </a:solidFill>
                <a:latin typeface="Arial"/>
              </a:rPr>
              <a:t>lisäävät toiminnan </a:t>
            </a:r>
            <a:r>
              <a:rPr lang="fi-FI" kern="0" dirty="0">
                <a:solidFill>
                  <a:prstClr val="black"/>
                </a:solidFill>
                <a:latin typeface="Arial"/>
              </a:rPr>
              <a:t>tehokkuutta. </a:t>
            </a:r>
            <a:endParaRPr lang="fi-FI" kern="0" dirty="0">
              <a:latin typeface="Arial"/>
            </a:endParaRPr>
          </a:p>
          <a:p>
            <a:pPr marL="342900" indent="-342900">
              <a:spcBef>
                <a:spcPct val="20000"/>
              </a:spcBef>
              <a:buClr>
                <a:srgbClr val="58585A"/>
              </a:buClr>
              <a:buSzPct val="150000"/>
              <a:buFont typeface="Wingdings" pitchFamily="2" charset="2"/>
              <a:buChar char="§"/>
            </a:pPr>
            <a:r>
              <a:rPr lang="fi-FI" sz="2200" kern="0" dirty="0">
                <a:solidFill>
                  <a:prstClr val="black"/>
                </a:solidFill>
                <a:latin typeface="Arial"/>
              </a:rPr>
              <a:t>Mikä muuttuu?</a:t>
            </a:r>
          </a:p>
          <a:p>
            <a:pPr marL="285750" indent="-285750">
              <a:spcBef>
                <a:spcPct val="20000"/>
              </a:spcBef>
              <a:buClr>
                <a:srgbClr val="58585A"/>
              </a:buClr>
              <a:buSzPct val="150000"/>
              <a:buFont typeface="Wingdings" panose="05000000000000000000" pitchFamily="2" charset="2"/>
              <a:buChar char="§"/>
            </a:pPr>
            <a:r>
              <a:rPr lang="fi-FI" kern="0" dirty="0">
                <a:solidFill>
                  <a:prstClr val="black"/>
                </a:solidFill>
                <a:latin typeface="Arial"/>
              </a:rPr>
              <a:t> Asiakkaat saavat palveluja nykyaikaisilla palvelukanavalla. </a:t>
            </a:r>
            <a:r>
              <a:rPr lang="fi-FI" kern="0" dirty="0" smtClean="0">
                <a:solidFill>
                  <a:prstClr val="black"/>
                </a:solidFill>
                <a:latin typeface="Arial"/>
              </a:rPr>
              <a:t>Asiakaspalvelukeskuksien henkilöstön </a:t>
            </a:r>
            <a:r>
              <a:rPr lang="fi-FI" kern="0" dirty="0">
                <a:solidFill>
                  <a:prstClr val="black"/>
                </a:solidFill>
                <a:latin typeface="Arial"/>
              </a:rPr>
              <a:t>työtyytyväisyys lisääntyy, </a:t>
            </a:r>
            <a:r>
              <a:rPr lang="fi-FI" kern="0" dirty="0" smtClean="0">
                <a:solidFill>
                  <a:prstClr val="black"/>
                </a:solidFill>
                <a:latin typeface="Arial"/>
              </a:rPr>
              <a:t>kun </a:t>
            </a:r>
            <a:r>
              <a:rPr lang="fi-FI" kern="0" dirty="0">
                <a:solidFill>
                  <a:prstClr val="black"/>
                </a:solidFill>
                <a:latin typeface="Arial"/>
              </a:rPr>
              <a:t>voi tehdä työtä uudella tavalla ja saa kannustavaa palautetta asiakkailta. Luo myönteistä imagoa.</a:t>
            </a:r>
          </a:p>
          <a:p>
            <a:pPr marL="342900" indent="-342900">
              <a:spcBef>
                <a:spcPct val="20000"/>
              </a:spcBef>
              <a:buClr>
                <a:srgbClr val="58585A"/>
              </a:buClr>
              <a:buSzPct val="150000"/>
              <a:buFont typeface="Wingdings" pitchFamily="2" charset="2"/>
              <a:buChar char="§"/>
            </a:pPr>
            <a:r>
              <a:rPr lang="fi-FI" kern="0" dirty="0">
                <a:solidFill>
                  <a:prstClr val="black"/>
                </a:solidFill>
                <a:latin typeface="Arial"/>
              </a:rPr>
              <a:t>Asiakkaat saavat palvelua nopeammin ja kustannuksia säästäen. </a:t>
            </a:r>
          </a:p>
          <a:p>
            <a:pPr marL="342900" indent="-342900">
              <a:spcBef>
                <a:spcPct val="20000"/>
              </a:spcBef>
              <a:buClr>
                <a:srgbClr val="58585A"/>
              </a:buClr>
              <a:buSzPct val="150000"/>
              <a:buFont typeface="Wingdings" pitchFamily="2" charset="2"/>
              <a:buChar char="§"/>
            </a:pPr>
            <a:r>
              <a:rPr lang="fi-FI" kern="0" dirty="0">
                <a:solidFill>
                  <a:prstClr val="black"/>
                </a:solidFill>
                <a:latin typeface="Arial"/>
              </a:rPr>
              <a:t>Palvelu tuotetaan kustannustehokkaasti, resurssit optimaalisesti mitoitettuna palvelun kysyntää vastaavasti. </a:t>
            </a:r>
          </a:p>
          <a:p>
            <a:pPr marL="342900" indent="-342900">
              <a:spcBef>
                <a:spcPct val="20000"/>
              </a:spcBef>
              <a:buClr>
                <a:srgbClr val="58585A"/>
              </a:buClr>
              <a:buSzPct val="150000"/>
              <a:buFont typeface="Wingdings" pitchFamily="2" charset="2"/>
              <a:buChar char="§"/>
            </a:pPr>
            <a:r>
              <a:rPr lang="fi-FI" sz="2200" kern="0" dirty="0">
                <a:solidFill>
                  <a:prstClr val="black"/>
                </a:solidFill>
                <a:latin typeface="Arial"/>
              </a:rPr>
              <a:t>Millä aikataululla? / Vaiheistus</a:t>
            </a:r>
          </a:p>
          <a:p>
            <a:pPr marL="342900" indent="-342900">
              <a:spcBef>
                <a:spcPct val="20000"/>
              </a:spcBef>
              <a:buClr>
                <a:srgbClr val="58585A"/>
              </a:buClr>
              <a:buSzPct val="150000"/>
              <a:buFont typeface="Wingdings" pitchFamily="2" charset="2"/>
              <a:buChar char="§"/>
            </a:pPr>
            <a:r>
              <a:rPr lang="fi-FI" kern="0" dirty="0" smtClean="0">
                <a:solidFill>
                  <a:prstClr val="black"/>
                </a:solidFill>
                <a:latin typeface="Arial"/>
              </a:rPr>
              <a:t>2016</a:t>
            </a:r>
            <a:r>
              <a:rPr lang="fi-FI" kern="0" dirty="0">
                <a:solidFill>
                  <a:prstClr val="black"/>
                </a:solidFill>
                <a:latin typeface="Arial"/>
              </a:rPr>
              <a:t>: </a:t>
            </a:r>
            <a:r>
              <a:rPr lang="fi-FI" kern="0" dirty="0" err="1">
                <a:solidFill>
                  <a:prstClr val="black"/>
                </a:solidFill>
                <a:latin typeface="Arial"/>
              </a:rPr>
              <a:t>chat-palvelu</a:t>
            </a:r>
            <a:r>
              <a:rPr lang="fi-FI" kern="0" dirty="0">
                <a:solidFill>
                  <a:prstClr val="black"/>
                </a:solidFill>
                <a:latin typeface="Arial"/>
              </a:rPr>
              <a:t> käytössä kaikissa asiakaspalvelukeskuksissa, resurssisuunnittelua tehdään</a:t>
            </a:r>
          </a:p>
          <a:p>
            <a:pPr>
              <a:spcBef>
                <a:spcPct val="20000"/>
              </a:spcBef>
              <a:buClr>
                <a:srgbClr val="58585A"/>
              </a:buClr>
              <a:buSzPct val="150000"/>
            </a:pPr>
            <a:r>
              <a:rPr lang="fi-FI" kern="0" dirty="0">
                <a:solidFill>
                  <a:prstClr val="black"/>
                </a:solidFill>
                <a:latin typeface="Arial"/>
              </a:rPr>
              <a:t>      </a:t>
            </a:r>
            <a:r>
              <a:rPr lang="fi-FI" kern="0" dirty="0" err="1">
                <a:solidFill>
                  <a:prstClr val="black"/>
                </a:solidFill>
                <a:latin typeface="Arial"/>
              </a:rPr>
              <a:t>Teleopti-ohjelmalla</a:t>
            </a:r>
            <a:r>
              <a:rPr lang="fi-FI" kern="0" dirty="0">
                <a:solidFill>
                  <a:prstClr val="black"/>
                </a:solidFill>
                <a:latin typeface="Arial"/>
              </a:rPr>
              <a:t>, kaikki </a:t>
            </a:r>
            <a:r>
              <a:rPr lang="fi-FI" kern="0" dirty="0" err="1">
                <a:solidFill>
                  <a:prstClr val="black"/>
                </a:solidFill>
                <a:latin typeface="Arial"/>
              </a:rPr>
              <a:t>TE-toimistot</a:t>
            </a:r>
            <a:r>
              <a:rPr lang="fi-FI" kern="0" dirty="0">
                <a:solidFill>
                  <a:prstClr val="black"/>
                </a:solidFill>
                <a:latin typeface="Arial"/>
              </a:rPr>
              <a:t> ja Työlinja mukana henkilöasiakkaiden </a:t>
            </a:r>
            <a:r>
              <a:rPr lang="fi-FI" kern="0" dirty="0" err="1">
                <a:solidFill>
                  <a:prstClr val="black"/>
                </a:solidFill>
                <a:latin typeface="Arial"/>
              </a:rPr>
              <a:t>TE-puhelinpalvelussa</a:t>
            </a:r>
            <a:r>
              <a:rPr lang="fi-FI" kern="0" dirty="0">
                <a:solidFill>
                  <a:prstClr val="black"/>
                </a:solidFill>
                <a:latin typeface="Arial"/>
              </a:rPr>
              <a:t> </a:t>
            </a:r>
            <a:r>
              <a:rPr lang="fi-FI" kern="0" dirty="0" smtClean="0">
                <a:solidFill>
                  <a:prstClr val="black"/>
                </a:solidFill>
                <a:latin typeface="Arial"/>
              </a:rPr>
              <a:t>vuoden loppuun mennessä.</a:t>
            </a:r>
            <a:endParaRPr lang="fi-FI" sz="2200" kern="0" dirty="0">
              <a:solidFill>
                <a:prstClr val="black"/>
              </a:solidFill>
              <a:latin typeface="Arial"/>
            </a:endParaRPr>
          </a:p>
          <a:p>
            <a:pPr>
              <a:spcBef>
                <a:spcPct val="20000"/>
              </a:spcBef>
              <a:buClr>
                <a:srgbClr val="58585A"/>
              </a:buClr>
              <a:buSzPct val="150000"/>
            </a:pPr>
            <a:r>
              <a:rPr lang="fi-FI" kern="0" dirty="0">
                <a:solidFill>
                  <a:prstClr val="black"/>
                </a:solidFill>
                <a:latin typeface="Arial"/>
              </a:rPr>
              <a:t>     V. 2017: </a:t>
            </a:r>
            <a:r>
              <a:rPr lang="fi-FI" kern="0" dirty="0" err="1">
                <a:solidFill>
                  <a:prstClr val="black"/>
                </a:solidFill>
                <a:latin typeface="Arial"/>
              </a:rPr>
              <a:t>OC-puhelinjärjestelmää</a:t>
            </a:r>
            <a:r>
              <a:rPr lang="fi-FI" kern="0" dirty="0">
                <a:solidFill>
                  <a:prstClr val="black"/>
                </a:solidFill>
                <a:latin typeface="Arial"/>
              </a:rPr>
              <a:t> hyödynnetään täysimääräisesti (takaisinsoitto, </a:t>
            </a:r>
            <a:r>
              <a:rPr lang="fi-FI" kern="0" dirty="0" smtClean="0">
                <a:solidFill>
                  <a:prstClr val="black"/>
                </a:solidFill>
                <a:latin typeface="Arial"/>
              </a:rPr>
              <a:t>VIP-palvelu = syvennetty palvelu suoraan ilman uudelleen jonottamista), selvitetään, yhteisselauksen (asiakas näkee asiakkaan työpöydän </a:t>
            </a:r>
            <a:r>
              <a:rPr lang="fi-FI" kern="0" dirty="0" err="1" smtClean="0">
                <a:solidFill>
                  <a:prstClr val="black"/>
                </a:solidFill>
                <a:latin typeface="Arial"/>
              </a:rPr>
              <a:t>samaniakaisesti</a:t>
            </a:r>
            <a:r>
              <a:rPr lang="fi-FI" kern="0" dirty="0" smtClean="0">
                <a:solidFill>
                  <a:prstClr val="black"/>
                </a:solidFill>
                <a:latin typeface="Arial"/>
              </a:rPr>
              <a:t> = näytönjako) </a:t>
            </a:r>
            <a:r>
              <a:rPr lang="fi-FI" kern="0" dirty="0">
                <a:solidFill>
                  <a:prstClr val="black"/>
                </a:solidFill>
                <a:latin typeface="Arial"/>
              </a:rPr>
              <a:t>käyttöönottoa ja muita digitaalisen palvelun kehittämismahdollisuuksia</a:t>
            </a:r>
            <a:r>
              <a:rPr lang="fi-FI" kern="0" dirty="0" smtClean="0">
                <a:solidFill>
                  <a:prstClr val="black"/>
                </a:solidFill>
                <a:latin typeface="Arial"/>
              </a:rPr>
              <a:t>.</a:t>
            </a:r>
            <a:endParaRPr lang="fi-FI" sz="2200" kern="0" dirty="0">
              <a:latin typeface="Arial"/>
            </a:endParaRPr>
          </a:p>
        </p:txBody>
      </p:sp>
      <p:sp>
        <p:nvSpPr>
          <p:cNvPr id="6" name="Suorakulmio 5"/>
          <p:cNvSpPr/>
          <p:nvPr/>
        </p:nvSpPr>
        <p:spPr>
          <a:xfrm>
            <a:off x="9105437" y="179169"/>
            <a:ext cx="2886003" cy="857526"/>
          </a:xfrm>
          <a:prstGeom prst="rect">
            <a:avLst/>
          </a:prstGeom>
          <a:solidFill>
            <a:srgbClr val="FCB0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solidFill>
                  <a:prstClr val="black"/>
                </a:solidFill>
              </a:rPr>
              <a:t>Yhteiset toimintamallit ja tehokkuutta tukevat työkalut</a:t>
            </a:r>
          </a:p>
        </p:txBody>
      </p:sp>
    </p:spTree>
    <p:extLst>
      <p:ext uri="{BB962C8B-B14F-4D97-AF65-F5344CB8AC3E}">
        <p14:creationId xmlns:p14="http://schemas.microsoft.com/office/powerpoint/2010/main" val="309527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4"/>
          </p:nvPr>
        </p:nvSpPr>
        <p:spPr/>
        <p:txBody>
          <a:bodyPr/>
          <a:lstStyle/>
          <a:p>
            <a:endParaRPr lang="fi-FI"/>
          </a:p>
        </p:txBody>
      </p:sp>
      <p:sp>
        <p:nvSpPr>
          <p:cNvPr id="3" name="Dian numeron paikkamerkki 2"/>
          <p:cNvSpPr>
            <a:spLocks noGrp="1"/>
          </p:cNvSpPr>
          <p:nvPr>
            <p:ph type="sldNum" sz="quarter" idx="12"/>
          </p:nvPr>
        </p:nvSpPr>
        <p:spPr/>
        <p:txBody>
          <a:bodyPr/>
          <a:lstStyle/>
          <a:p>
            <a:pPr>
              <a:defRPr/>
            </a:pPr>
            <a:fld id="{D3C89A02-2183-4EC2-9978-996C81F899C4}" type="slidenum">
              <a:rPr lang="fi-FI" smtClean="0"/>
              <a:pPr>
                <a:defRPr/>
              </a:pPr>
              <a:t>9</a:t>
            </a:fld>
            <a:endParaRPr lang="fi-FI"/>
          </a:p>
        </p:txBody>
      </p:sp>
      <p:sp>
        <p:nvSpPr>
          <p:cNvPr id="4" name="Otsikko 3"/>
          <p:cNvSpPr>
            <a:spLocks noGrp="1"/>
          </p:cNvSpPr>
          <p:nvPr>
            <p:ph type="title"/>
          </p:nvPr>
        </p:nvSpPr>
        <p:spPr/>
        <p:txBody>
          <a:bodyPr/>
          <a:lstStyle/>
          <a:p>
            <a:r>
              <a:rPr lang="fi-FI"/>
              <a:t>Sähköiset työtilat ovat käytössä</a:t>
            </a:r>
          </a:p>
        </p:txBody>
      </p:sp>
      <p:sp>
        <p:nvSpPr>
          <p:cNvPr id="5" name="Tekstin paikkamerkki 4"/>
          <p:cNvSpPr>
            <a:spLocks noGrp="1"/>
          </p:cNvSpPr>
          <p:nvPr>
            <p:ph type="body" sz="quarter" idx="10"/>
          </p:nvPr>
        </p:nvSpPr>
        <p:spPr/>
        <p:txBody>
          <a:bodyPr anchor="t"/>
          <a:lstStyle/>
          <a:p>
            <a:pPr marL="0" indent="0">
              <a:buNone/>
            </a:pPr>
            <a:r>
              <a:rPr lang="fi-FI" dirty="0"/>
              <a:t>Mitä tarkoittaa/tiivistelmä</a:t>
            </a:r>
          </a:p>
          <a:p>
            <a:pPr marL="800100" lvl="1" indent="-342900">
              <a:buFont typeface="Arial" panose="020B0604020202020204" pitchFamily="34" charset="0"/>
              <a:buChar char="•"/>
            </a:pPr>
            <a:r>
              <a:rPr lang="fi-FI" sz="1400" dirty="0" smtClean="0"/>
              <a:t>Taimi yhteinen työtila jota voidaan käyttää päätelaite ja aikariippumattomasti</a:t>
            </a:r>
          </a:p>
          <a:p>
            <a:pPr marL="800100" lvl="1" indent="-342900">
              <a:buFont typeface="Arial" panose="020B0604020202020204" pitchFamily="34" charset="0"/>
              <a:buChar char="•"/>
            </a:pPr>
            <a:r>
              <a:rPr lang="fi-FI" sz="1400" dirty="0" err="1" smtClean="0"/>
              <a:t>Taimi:ssa</a:t>
            </a:r>
            <a:r>
              <a:rPr lang="fi-FI" sz="1400" dirty="0" smtClean="0"/>
              <a:t> </a:t>
            </a:r>
            <a:r>
              <a:rPr lang="fi-FI" sz="1400" dirty="0"/>
              <a:t>on muodostettu sähköiset työtilat kattavasti </a:t>
            </a:r>
            <a:r>
              <a:rPr lang="fi-FI" sz="1400" dirty="0" smtClean="0"/>
              <a:t>eri toiminnoille (</a:t>
            </a:r>
            <a:r>
              <a:rPr lang="fi-FI" sz="1400" dirty="0" err="1" smtClean="0"/>
              <a:t>ELY-keskuksille</a:t>
            </a:r>
            <a:r>
              <a:rPr lang="fi-FI" sz="1400" dirty="0" smtClean="0"/>
              <a:t> </a:t>
            </a:r>
            <a:r>
              <a:rPr lang="fi-FI" sz="1400" dirty="0"/>
              <a:t>ja </a:t>
            </a:r>
            <a:r>
              <a:rPr lang="fi-FI" sz="1400" dirty="0" err="1" smtClean="0"/>
              <a:t>TE-toimistoille</a:t>
            </a:r>
            <a:r>
              <a:rPr lang="fi-FI" sz="1400" dirty="0" smtClean="0"/>
              <a:t>)</a:t>
            </a:r>
            <a:endParaRPr lang="fi-FI" dirty="0"/>
          </a:p>
          <a:p>
            <a:pPr marL="0" indent="0">
              <a:buNone/>
            </a:pPr>
            <a:r>
              <a:rPr lang="fi-FI" dirty="0"/>
              <a:t>Mikä muuttuu</a:t>
            </a:r>
          </a:p>
          <a:p>
            <a:pPr marL="800100" lvl="1" indent="-342900">
              <a:buFont typeface="Arial" panose="020B0604020202020204" pitchFamily="34" charset="0"/>
              <a:buChar char="•"/>
            </a:pPr>
            <a:r>
              <a:rPr lang="fi-FI" sz="1400" dirty="0"/>
              <a:t>Tiedostot löytyvät helpommin kuin levyasemilta ja tiedostot ovat kaikkien hyödynnettävissä (jos ovat julkisia)</a:t>
            </a:r>
          </a:p>
          <a:p>
            <a:pPr marL="800100" lvl="1" indent="-342900">
              <a:buFont typeface="Arial" panose="020B0604020202020204" pitchFamily="34" charset="0"/>
              <a:buChar char="•"/>
            </a:pPr>
            <a:r>
              <a:rPr lang="fi-FI" sz="1400" dirty="0"/>
              <a:t>Viimeinen versio löytyy työtilasta, joten arvuuttelu tiedoston ajan tasaisuudesta päättyy</a:t>
            </a:r>
          </a:p>
          <a:p>
            <a:pPr marL="800100" lvl="1" indent="-342900">
              <a:buFont typeface="Arial" panose="020B0604020202020204" pitchFamily="34" charset="0"/>
              <a:buChar char="•"/>
            </a:pPr>
            <a:r>
              <a:rPr lang="fi-FI" sz="1400" dirty="0"/>
              <a:t>Levyasemien käytön tarve vähenee ja loppuukin jollakin aikataululla</a:t>
            </a:r>
          </a:p>
          <a:p>
            <a:pPr lvl="1">
              <a:buFont typeface="Arial" panose="020B0604020202020204" pitchFamily="34" charset="0"/>
              <a:buChar char="•"/>
            </a:pPr>
            <a:r>
              <a:rPr lang="fi-FI" sz="1400" dirty="0"/>
              <a:t>Sähköpostien määrä vähenee ja viestien koko laskee radikaalisti (vain linkki työtilaan</a:t>
            </a:r>
            <a:r>
              <a:rPr lang="fi-FI" sz="1400" dirty="0" smtClean="0"/>
              <a:t>)</a:t>
            </a:r>
          </a:p>
          <a:p>
            <a:pPr lvl="1">
              <a:buFont typeface="Arial" panose="020B0604020202020204" pitchFamily="34" charset="0"/>
              <a:buChar char="•"/>
            </a:pPr>
            <a:r>
              <a:rPr lang="fi-FI" sz="1400" dirty="0" smtClean="0">
                <a:solidFill>
                  <a:srgbClr val="FF0000"/>
                </a:solidFill>
              </a:rPr>
              <a:t>Työtilat voidaan avata myös organisaatioiden ulkopuolisille toimijoille</a:t>
            </a:r>
            <a:endParaRPr lang="fi-FI" sz="1400" dirty="0">
              <a:solidFill>
                <a:srgbClr val="FF0000"/>
              </a:solidFill>
            </a:endParaRPr>
          </a:p>
          <a:p>
            <a:pPr marL="457200" lvl="1" indent="0"/>
            <a:endParaRPr lang="fi-FI" sz="1400" dirty="0"/>
          </a:p>
          <a:p>
            <a:pPr marL="0" indent="0">
              <a:buNone/>
            </a:pPr>
            <a:r>
              <a:rPr lang="fi-FI" dirty="0"/>
              <a:t>Millä aikataululla/vaiheistus</a:t>
            </a:r>
          </a:p>
          <a:p>
            <a:pPr marL="800100" lvl="1" indent="-342900">
              <a:buFont typeface="Arial" panose="020B0604020202020204" pitchFamily="34" charset="0"/>
              <a:buChar char="•"/>
            </a:pPr>
            <a:r>
              <a:rPr lang="fi-FI" sz="1400" dirty="0"/>
              <a:t>Työtilat on saatu kuntoon kevään 2016 aikana ja opastukset ovat </a:t>
            </a:r>
            <a:r>
              <a:rPr lang="fi-FI" sz="1400" dirty="0" smtClean="0"/>
              <a:t>käynnissä</a:t>
            </a:r>
          </a:p>
          <a:p>
            <a:pPr marL="800100" lvl="1" indent="-342900">
              <a:buFont typeface="Arial" panose="020B0604020202020204" pitchFamily="34" charset="0"/>
              <a:buChar char="•"/>
            </a:pPr>
            <a:r>
              <a:rPr lang="fi-FI" sz="1400" dirty="0" smtClean="0">
                <a:solidFill>
                  <a:srgbClr val="FF0000"/>
                </a:solidFill>
              </a:rPr>
              <a:t>Toimintamalli ja tekninen alusta mahdollisia myös uusissa organisaatiorakenteissa</a:t>
            </a:r>
            <a:endParaRPr lang="fi-FI" sz="1400" dirty="0">
              <a:solidFill>
                <a:srgbClr val="FF0000"/>
              </a:solidFill>
            </a:endParaRPr>
          </a:p>
          <a:p>
            <a:endParaRPr lang="fi-FI" dirty="0"/>
          </a:p>
          <a:p>
            <a:endParaRPr lang="fi-FI" dirty="0"/>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2062393073"/>
      </p:ext>
    </p:extLst>
  </p:cSld>
  <p:clrMapOvr>
    <a:masterClrMapping/>
  </p:clrMapOvr>
</p:sld>
</file>

<file path=ppt/theme/theme1.xml><?xml version="1.0" encoding="utf-8"?>
<a:theme xmlns:a="http://schemas.openxmlformats.org/drawingml/2006/main" name="ELY_powerpoint_pohja">
  <a:themeElements>
    <a:clrScheme name="ELY-värit">
      <a:dk1>
        <a:sysClr val="windowText" lastClr="000000"/>
      </a:dk1>
      <a:lt1>
        <a:srgbClr val="FFFFFF"/>
      </a:lt1>
      <a:dk2>
        <a:srgbClr val="58585A"/>
      </a:dk2>
      <a:lt2>
        <a:srgbClr val="D8D8D8"/>
      </a:lt2>
      <a:accent1>
        <a:srgbClr val="003883"/>
      </a:accent1>
      <a:accent2>
        <a:srgbClr val="779346"/>
      </a:accent2>
      <a:accent3>
        <a:srgbClr val="D9640C"/>
      </a:accent3>
      <a:accent4>
        <a:srgbClr val="4460A5"/>
      </a:accent4>
      <a:accent5>
        <a:srgbClr val="58585A"/>
      </a:accent5>
      <a:accent6>
        <a:srgbClr val="FDD078"/>
      </a:accent6>
      <a:hlink>
        <a:srgbClr val="D9640C"/>
      </a:hlink>
      <a:folHlink>
        <a:srgbClr val="D9640C"/>
      </a:folHlink>
    </a:clrScheme>
    <a:fontScheme name="ELY_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ema 1">
        <a:dk1>
          <a:srgbClr val="59595B"/>
        </a:dk1>
        <a:lt1>
          <a:srgbClr val="FFFFFF"/>
        </a:lt1>
        <a:dk2>
          <a:srgbClr val="0081CC"/>
        </a:dk2>
        <a:lt2>
          <a:srgbClr val="A7A8AB"/>
        </a:lt2>
        <a:accent1>
          <a:srgbClr val="859FCB"/>
        </a:accent1>
        <a:accent2>
          <a:srgbClr val="D87F82"/>
        </a:accent2>
        <a:accent3>
          <a:srgbClr val="FFFFFF"/>
        </a:accent3>
        <a:accent4>
          <a:srgbClr val="4B4B4C"/>
        </a:accent4>
        <a:accent5>
          <a:srgbClr val="C2CDE2"/>
        </a:accent5>
        <a:accent6>
          <a:srgbClr val="C47275"/>
        </a:accent6>
        <a:hlink>
          <a:srgbClr val="7FD1ED"/>
        </a:hlink>
        <a:folHlink>
          <a:srgbClr val="F7BC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LY_PowerPoint-pohja_10-1015_laaja.potx [Vain luku]" id="{83A28510-152E-4F8C-9DA0-90F1D0D01DF3}" vid="{CF4EB715-B9D9-4A70-8F6A-57CBCC476726}"/>
    </a:ext>
  </a:extLst>
</a:theme>
</file>

<file path=ppt/theme/theme2.xml><?xml version="1.0" encoding="utf-8"?>
<a:theme xmlns:a="http://schemas.openxmlformats.org/drawingml/2006/main" name="1_ELY_powerpoint_pohja">
  <a:themeElements>
    <a:clrScheme name="ELY-värit">
      <a:dk1>
        <a:sysClr val="windowText" lastClr="000000"/>
      </a:dk1>
      <a:lt1>
        <a:srgbClr val="FFFFFF"/>
      </a:lt1>
      <a:dk2>
        <a:srgbClr val="58585A"/>
      </a:dk2>
      <a:lt2>
        <a:srgbClr val="D8D8D8"/>
      </a:lt2>
      <a:accent1>
        <a:srgbClr val="003883"/>
      </a:accent1>
      <a:accent2>
        <a:srgbClr val="779346"/>
      </a:accent2>
      <a:accent3>
        <a:srgbClr val="D9640C"/>
      </a:accent3>
      <a:accent4>
        <a:srgbClr val="4460A5"/>
      </a:accent4>
      <a:accent5>
        <a:srgbClr val="58585A"/>
      </a:accent5>
      <a:accent6>
        <a:srgbClr val="FDD078"/>
      </a:accent6>
      <a:hlink>
        <a:srgbClr val="D9640C"/>
      </a:hlink>
      <a:folHlink>
        <a:srgbClr val="D9640C"/>
      </a:folHlink>
    </a:clrScheme>
    <a:fontScheme name="ELY_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ema 1">
        <a:dk1>
          <a:srgbClr val="59595B"/>
        </a:dk1>
        <a:lt1>
          <a:srgbClr val="FFFFFF"/>
        </a:lt1>
        <a:dk2>
          <a:srgbClr val="0081CC"/>
        </a:dk2>
        <a:lt2>
          <a:srgbClr val="A7A8AB"/>
        </a:lt2>
        <a:accent1>
          <a:srgbClr val="859FCB"/>
        </a:accent1>
        <a:accent2>
          <a:srgbClr val="D87F82"/>
        </a:accent2>
        <a:accent3>
          <a:srgbClr val="FFFFFF"/>
        </a:accent3>
        <a:accent4>
          <a:srgbClr val="4B4B4C"/>
        </a:accent4>
        <a:accent5>
          <a:srgbClr val="C2CDE2"/>
        </a:accent5>
        <a:accent6>
          <a:srgbClr val="C47275"/>
        </a:accent6>
        <a:hlink>
          <a:srgbClr val="7FD1ED"/>
        </a:hlink>
        <a:folHlink>
          <a:srgbClr val="F7BC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ELY_PowerPoint-pohja_10-1015_laaja.potx [Vain luku]" id="{83A28510-152E-4F8C-9DA0-90F1D0D01DF3}" vid="{CF4EB715-B9D9-4A70-8F6A-57CBCC476726}"/>
    </a:ext>
  </a:ext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ha41659fa04643d0ac27d4c98155f03c xmlns="a90a8554-5475-4609-9feb-2f024996965b">
      <Terms xmlns="http://schemas.microsoft.com/office/infopath/2007/PartnerControls"/>
    </ha41659fa04643d0ac27d4c98155f03c>
    <Dokumentin_x0020_tila xmlns="a90a8554-5475-4609-9feb-2f024996965b">Luonnos</Dokumentin_x0020_tila>
    <Diaarinumero xmlns="a90a8554-5475-4609-9feb-2f024996965b" xsi:nil="true"/>
    <Dokumenttityyppi xmlns="a90a8554-5475-4609-9feb-2f024996965b">Esitys</Dokumenttityyppi>
    <TaxCatchAll xmlns="a90a8554-5475-4609-9feb-2f024996965b">
      <Value>170</Value>
    </TaxCatchAll>
    <KEHALaatija xmlns="a90a8554-5475-4609-9feb-2f024996965b">Lipponen Vesa</KEHALaatija>
    <h5218b789dcc4879ac7e2471126f729c xmlns="a90a8554-5475-4609-9feb-2f024996965b">
      <Terms xmlns="http://schemas.microsoft.com/office/infopath/2007/PartnerControls">
        <TermInfo xmlns="http://schemas.microsoft.com/office/infopath/2007/PartnerControls">
          <TermName xmlns="http://schemas.microsoft.com/office/infopath/2007/PartnerControls">ELY</TermName>
          <TermId xmlns="http://schemas.microsoft.com/office/infopath/2007/PartnerControls">7f32d737-5883-4876-b279-aa7f245d779e</TermId>
        </TermInfo>
      </Terms>
    </h5218b789dcc4879ac7e2471126f729c>
    <ic4bbedd957942e9b7ae9016b7d801af xmlns="a90a8554-5475-4609-9feb-2f024996965b">
      <Terms xmlns="http://schemas.microsoft.com/office/infopath/2007/PartnerControls"/>
    </ic4bbedd957942e9b7ae9016b7d801af>
    <IPOExplanation xmlns="a90a8554-5475-4609-9feb-2f024996965b" xsi:nil="true"/>
    <Päiväys xmlns="a90a8554-5475-4609-9feb-2f024996965b">2016-10-30T22:00:00+00:00</Päiväys>
    <cdf3ae8bf76741b5a3048f7f7f6eee61 xmlns="a90a8554-5475-4609-9feb-2f024996965b">
      <Terms xmlns="http://schemas.microsoft.com/office/infopath/2007/PartnerControls"/>
    </cdf3ae8bf76741b5a3048f7f7f6eee61>
    <Lisatieto xmlns="a90a8554-5475-4609-9feb-2f024996965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AIMI Yleisdokumentti" ma:contentTypeID="0x01010040485BB5EA91409BADF540D1B0254D330047EBEA740932EA499465F881B4A212F8" ma:contentTypeVersion="84" ma:contentTypeDescription="Yleisdokumentti perusmetatietoineen" ma:contentTypeScope="" ma:versionID="7f7d7246b939dcb3b9a7b171dc252298">
  <xsd:schema xmlns:xsd="http://www.w3.org/2001/XMLSchema" xmlns:xs="http://www.w3.org/2001/XMLSchema" xmlns:p="http://schemas.microsoft.com/office/2006/metadata/properties" xmlns:ns2="a90a8554-5475-4609-9feb-2f024996965b" targetNamespace="http://schemas.microsoft.com/office/2006/metadata/properties" ma:root="true" ma:fieldsID="551163c9ec0bc1113adb337b082b0649" ns2:_="">
    <xsd:import namespace="a90a8554-5475-4609-9feb-2f024996965b"/>
    <xsd:element name="properties">
      <xsd:complexType>
        <xsd:sequence>
          <xsd:element name="documentManagement">
            <xsd:complexType>
              <xsd:all>
                <xsd:element ref="ns2:Dokumenttityyppi" minOccurs="0"/>
                <xsd:element ref="ns2:Päiväys" minOccurs="0"/>
                <xsd:element ref="ns2:Diaarinumero" minOccurs="0"/>
                <xsd:element ref="ns2:KEHALaatija" minOccurs="0"/>
                <xsd:element ref="ns2:Dokumentin_x0020_tila" minOccurs="0"/>
                <xsd:element ref="ns2:IPOExplanation" minOccurs="0"/>
                <xsd:element ref="ns2:Lisatieto" minOccurs="0"/>
                <xsd:element ref="ns2:TaxCatchAllLabel" minOccurs="0"/>
                <xsd:element ref="ns2:h5218b789dcc4879ac7e2471126f729c" minOccurs="0"/>
                <xsd:element ref="ns2:cdf3ae8bf76741b5a3048f7f7f6eee61" minOccurs="0"/>
                <xsd:element ref="ns2:TaxCatchAll" minOccurs="0"/>
                <xsd:element ref="ns2:ic4bbedd957942e9b7ae9016b7d801af" minOccurs="0"/>
                <xsd:element ref="ns2:ha41659fa04643d0ac27d4c98155f03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Dokumenttityyppi" ma:index="5"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Asialista"/>
          <xsd:enumeration value="Ehdotus"/>
          <xsd:enumeration value="Esite"/>
          <xsd:enumeration value="Esittely"/>
          <xsd:enumeration value="Esitys"/>
          <xsd:enumeration value="Esityslista"/>
          <xsd:enumeration value="Haaste"/>
          <xsd:enumeration value="Hakemus"/>
          <xsd:enumeration value="Hankekortti"/>
          <xsd:enumeration value="Hinnasto"/>
          <xsd:enumeration value="Huomautus"/>
          <xsd:enumeration value="Hyväksyminen"/>
          <xsd:enumeration value="Ilmoitus"/>
          <xsd:enumeration value="Jälkiarviointi"/>
          <xsd:enumeration value="Kannanotto"/>
          <xsd:enumeration value="Kartta"/>
          <xsd:enumeration value="Kehittämisehdotus"/>
          <xsd:enumeration value="Kirje"/>
          <xsd:enumeration value="Kokouskutsu"/>
          <xsd:enumeration value="Korvaus"/>
          <xsd:enumeration value="Kuitti"/>
          <xsd:enumeration value="Kustannusarvio"/>
          <xsd:enumeration value="Kutsu"/>
          <xsd:enumeration value="Kuulutus"/>
          <xsd:enumeration value="Kuvaus"/>
          <xsd:enumeration value="Laskelma"/>
          <xsd:enumeration value="Lasku"/>
          <xsd:enumeration value="Lausunto"/>
          <xsd:enumeration value="Lausuntopyyntö"/>
          <xsd:enumeration value="Liite"/>
          <xsd:enumeration value="Linkki"/>
          <xsd:enumeration value="Lista"/>
          <xsd:enumeration value="Lomake"/>
          <xsd:enumeration value="Loppuraportti"/>
          <xsd:enumeration value="Luettelo"/>
          <xsd:enumeration value="Lupa"/>
          <xsd:enumeration value="Lähete"/>
          <xsd:enumeration value="Määrittely"/>
          <xsd:enumeration value="Määritys"/>
          <xsd:enumeration value="Muistio"/>
          <xsd:enumeration value="Muutosilmoitus"/>
          <xsd:enumeration value="Nimitys"/>
          <xsd:enumeration value="Ohje"/>
          <xsd:enumeration value="Ohjelma"/>
          <xsd:enumeration value="Oikaisupäätös"/>
          <xsd:enumeration value="Politiikka"/>
          <xsd:enumeration value="Posteri"/>
          <xsd:enumeration value="Projektiehdotus"/>
          <xsd:enumeration value="Projektisuunnitelma"/>
          <xsd:enumeration value="Prosessikuvaus"/>
          <xsd:enumeration value="Päätös"/>
          <xsd:enumeration value="Pöytäkirja"/>
          <xsd:enumeration value="Raportti"/>
          <xsd:enumeration value="Rekisteriseloste"/>
          <xsd:enumeration value="Reklamaatio"/>
          <xsd:enumeration value="Resurssivaraus"/>
          <xsd:enumeration value="Saate"/>
          <xsd:enumeration value="Selvityspyyntö"/>
          <xsd:enumeration value="Sitoumus"/>
          <xsd:enumeration value="Sivusto"/>
          <xsd:enumeration value="Sopimus"/>
          <xsd:enumeration value="Strategia"/>
          <xsd:enumeration value="Suunnitelma"/>
          <xsd:enumeration value="Sähköpostiviesti"/>
          <xsd:enumeration value="Tarjous"/>
          <xsd:enumeration value="Tarjouspyyntö"/>
          <xsd:enumeration value="Tarkastus"/>
          <xsd:enumeration value="Tiedote"/>
          <xsd:enumeration value="Tietojärjestelmäseloste"/>
          <xsd:enumeration value="Tilaus"/>
          <xsd:enumeration value="Tilausvahvistus"/>
          <xsd:enumeration value="Todistus"/>
          <xsd:enumeration value="Toimeksianto"/>
          <xsd:enumeration value="Tosite"/>
          <xsd:enumeration value="Työjärjestys"/>
          <xsd:enumeration value="Urakkaohjelma"/>
          <xsd:enumeration value="Uutiskirje"/>
          <xsd:enumeration value="Vaatimus"/>
          <xsd:enumeration value="Valitusosoitus"/>
        </xsd:restriction>
      </xsd:simpleType>
    </xsd:element>
    <xsd:element name="Päiväys" ma:index="6" nillable="true" ma:displayName="Päiväys" ma:description="Päivämäärä muodossa pp.kk.vvvv   HUOM! Ei ole sama kuin Muokkauspäivä, joka muuttuu aina kun dokumentin sisältöä tai ominaisuuksia muutetaan" ma:format="DateOnly" ma:internalName="P_x00e4_iv_x00e4_ys">
      <xsd:simpleType>
        <xsd:restriction base="dms:DateTime"/>
      </xsd:simpleType>
    </xsd:element>
    <xsd:element name="Diaarinumero" ma:index="7"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ternalName="Diaarinumero">
      <xsd:simpleType>
        <xsd:restriction base="dms:Text">
          <xsd:maxLength value="255"/>
        </xsd:restriction>
      </xsd:simpleType>
    </xsd:element>
    <xsd:element name="KEHALaatija" ma:index="8" nillable="true" ma:displayName="Laatija" ma:description="Dokumentin laatija(t)/kirjoittaja(t)/valmistelija(t). Kirjoita muodossa Sukunimi Etunimi ja useampi nimi pilkulla erotettuina. Laatijaorganisaatio on omana tietonaan. HUOM! Ei ole sama kuin Muokkaaja, joka päivittyy aina automaattisesti!" ma:internalName="KEHALaatija">
      <xsd:simpleType>
        <xsd:restriction base="dms:Text">
          <xsd:maxLength value="255"/>
        </xsd:restriction>
      </xsd:simpleType>
    </xsd:element>
    <xsd:element name="Dokumentin_x0020_tila" ma:index="10"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restriction>
      </xsd:simpleType>
    </xsd:element>
    <xsd:element name="IPOExplanation" ma:index="11" nillable="true" ma:displayName="Selite" ma:description="Anna seliteteksti" ma:internalName="IPOExplanation" ma:readOnly="false">
      <xsd:simpleType>
        <xsd:restriction base="dms:Note">
          <xsd:maxLength value="255"/>
        </xsd:restriction>
      </xsd:simpleType>
    </xsd:element>
    <xsd:element name="Lisatieto" ma:index="12" nillable="true" ma:displayName="Lisatieto" ma:description="Dokumenttiin liittyvä vapaamuotoinen lisätieto" ma:internalName="Lisatieto">
      <xsd:simpleType>
        <xsd:restriction base="dms:Text">
          <xsd:maxLength value="255"/>
        </xsd:restriction>
      </xsd:simpleType>
    </xsd:element>
    <xsd:element name="TaxCatchAllLabel" ma:index="14" nillable="true" ma:displayName="Taxonomy Catch All Column1" ma:description="" ma:hidden="true" ma:list="{b5968929-579b-4f0b-97a1-651b2c4a5c8c}" ma:internalName="TaxCatchAllLabel" ma:readOnly="true" ma:showField="CatchAllDataLabel" ma:web="ba13e89b-55fb-4abb-b00d-3656e114958a">
      <xsd:complexType>
        <xsd:complexContent>
          <xsd:extension base="dms:MultiChoiceLookup">
            <xsd:sequence>
              <xsd:element name="Value" type="dms:Lookup" maxOccurs="unbounded" minOccurs="0" nillable="true"/>
            </xsd:sequence>
          </xsd:extension>
        </xsd:complexContent>
      </xsd:complexType>
    </xsd:element>
    <xsd:element name="h5218b789dcc4879ac7e2471126f729c" ma:index="20"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22"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3" nillable="true" ma:displayName="Taxonomy Catch All Column" ma:description="" ma:hidden="true" ma:list="{b5968929-579b-4f0b-97a1-651b2c4a5c8c}" ma:internalName="TaxCatchAll" ma:showField="CatchAllData" ma:web="ba13e89b-55fb-4abb-b00d-3656e114958a">
      <xsd:complexType>
        <xsd:complexContent>
          <xsd:extension base="dms:MultiChoiceLookup">
            <xsd:sequence>
              <xsd:element name="Value" type="dms:Lookup" maxOccurs="unbounded" minOccurs="0" nillable="true"/>
            </xsd:sequence>
          </xsd:extension>
        </xsd:complexContent>
      </xsd:complexType>
    </xsd:element>
    <xsd:element name="ic4bbedd957942e9b7ae9016b7d801af" ma:index="24"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element name="ha41659fa04643d0ac27d4c98155f03c" ma:index="25"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C8DE75-5930-47BC-BC27-6159D1DA7F0F}">
  <ds:schemaRefs>
    <ds:schemaRef ds:uri="http://purl.org/dc/elements/1.1/"/>
    <ds:schemaRef ds:uri="a90a8554-5475-4609-9feb-2f024996965b"/>
    <ds:schemaRef ds:uri="http://purl.org/dc/terms/"/>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B31B2FF-AACE-4671-A6C2-F5967CE65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0a8554-5475-4609-9feb-2f0249969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9C83FC-48C9-4F9A-A2FC-697AD66F43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TotalTime>
  <Words>1788</Words>
  <Application>Microsoft Office PowerPoint</Application>
  <PresentationFormat>Mukautettu</PresentationFormat>
  <Paragraphs>402</Paragraphs>
  <Slides>27</Slides>
  <Notes>7</Notes>
  <HiddenSlides>0</HiddenSlides>
  <MMClips>0</MMClips>
  <ScaleCrop>false</ScaleCrop>
  <HeadingPairs>
    <vt:vector size="4" baseType="variant">
      <vt:variant>
        <vt:lpstr>Teema</vt:lpstr>
      </vt:variant>
      <vt:variant>
        <vt:i4>2</vt:i4>
      </vt:variant>
      <vt:variant>
        <vt:lpstr>Dian otsikot</vt:lpstr>
      </vt:variant>
      <vt:variant>
        <vt:i4>27</vt:i4>
      </vt:variant>
    </vt:vector>
  </HeadingPairs>
  <TitlesOfParts>
    <vt:vector size="29" baseType="lpstr">
      <vt:lpstr>ELY_powerpoint_pohja</vt:lpstr>
      <vt:lpstr>1_ELY_powerpoint_pohja</vt:lpstr>
      <vt:lpstr>Iskukykyinen ELY 2  IE2-OHJELMA  IE2-ohjelma maakunnan palveluiden ja nykyisen aluehallinnon muutoksen tukena </vt:lpstr>
      <vt:lpstr>Ohjelman uusi nimi: ELY-jory 13.10. ehdotti ohjelman nimen päivittämistä, muutamia ehdotuksia alla:</vt:lpstr>
      <vt:lpstr>Iskukykyiset palvelut päähankkeet &amp; hankepäälliköt</vt:lpstr>
      <vt:lpstr>Maakunnan palveluiden rakentamisen tiekartta</vt:lpstr>
      <vt:lpstr>PowerPoint-esitys</vt:lpstr>
      <vt:lpstr>Merkkipaalut</vt:lpstr>
      <vt:lpstr>Palvelumuotoilu 2016 H1 (menneet)</vt:lpstr>
      <vt:lpstr>Yhteiset toimintamallit ja tehokkuutta tukevat työkalut</vt:lpstr>
      <vt:lpstr>Sähköiset työtilat ovat käytössä</vt:lpstr>
      <vt:lpstr>6-8 tehtäväkokonaisuutta palvelumuotoiltu</vt:lpstr>
      <vt:lpstr>PowerPoint-esitys</vt:lpstr>
      <vt:lpstr>2016 H2 Sähköinen, paperiton hankintojen kilpailuttaminen </vt:lpstr>
      <vt:lpstr>Ratkaisukeskeinen palvelu on vahvistunut (muutetaan laatikkodiaan sama otsikko) </vt:lpstr>
      <vt:lpstr>Sähköisen säilyttämisen lupa</vt:lpstr>
      <vt:lpstr>2017 H1 Yhteinen asiakkuuden hallinta</vt:lpstr>
      <vt:lpstr>Työskentely maastossa sähköisesti uusi otsikko (vanha otsikko Mobiilityöasemat käytössä)</vt:lpstr>
      <vt:lpstr>Yhteinen ajantasainen asiakastieto</vt:lpstr>
      <vt:lpstr>Asiakasneuvonnan yhteiset mittarit ja laadun kehittämisen menetelmät </vt:lpstr>
      <vt:lpstr>Asiakaspalvelu tukee uudelleen muotoiltuja palveluja</vt:lpstr>
      <vt:lpstr>Tiedolla johtamisen ja vertailuoppimisen tuki</vt:lpstr>
      <vt:lpstr>Palkkaturva ja perintäprosessi sähköiseksi</vt:lpstr>
      <vt:lpstr>Tiedot liikkeelle tietojärjestelmien välillä</vt:lpstr>
      <vt:lpstr>2017 H2 15-20 tehtäväkokonaisuutta palvelumuotoiltu.</vt:lpstr>
      <vt:lpstr>2017 H2 paperittomat, sähköiset hankinnat Sähköisen asioinnin perusta</vt:lpstr>
      <vt:lpstr>Hankintojen sähköistäminen</vt:lpstr>
      <vt:lpstr>Osaamisresurssit tukevat uudelleen muotoiltuja palveluja</vt:lpstr>
      <vt:lpstr>Yritysten sähköinen asiointi (YSA)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Iskukykyinen ELY 2  IE2-OHJELMA  IE2-ohjelma maakunnan palveluiden ja nykyisen aluehallinnon muutoksen tukena</dc:title>
  <dc:creator>Lipponen Vesa TEM</dc:creator>
  <cp:lastModifiedBy>Lehtimäki Nina TEM</cp:lastModifiedBy>
  <cp:revision>18</cp:revision>
  <dcterms:modified xsi:type="dcterms:W3CDTF">2016-11-09T06:32:48Z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0x01010040485BB5EA91409BADF540D1B0254D330047EBEA740932EA499465F881B4A212F8</vt:lpwstr>
  </property>
  <property fmtid="{D5CDD505-2E9C-101B-9397-08002B2CF9AE}" pid="3" name="Kohdepaikkakunnat">
    <vt:lpwstr/>
  </property>
  <property fmtid="{D5CDD505-2E9C-101B-9397-08002B2CF9AE}" pid="4" name="Sisältöaihe">
    <vt:lpwstr/>
  </property>
  <property fmtid="{D5CDD505-2E9C-101B-9397-08002B2CF9AE}" pid="5" name="Kohdevirastot">
    <vt:lpwstr/>
  </property>
  <property fmtid="{D5CDD505-2E9C-101B-9397-08002B2CF9AE}" pid="6" name="Laatijaorganisaatio">
    <vt:lpwstr>170;#ELY|7f32d737-5883-4876-b279-aa7f245d779e</vt:lpwstr>
  </property>
</Properties>
</file>