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diagrams/layout3.xml" ContentType="application/vnd.openxmlformats-officedocument.drawingml.diagram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52"/>
  </p:notesMasterIdLst>
  <p:handoutMasterIdLst>
    <p:handoutMasterId r:id="rId53"/>
  </p:handoutMasterIdLst>
  <p:sldIdLst>
    <p:sldId id="477" r:id="rId6"/>
    <p:sldId id="467" r:id="rId7"/>
    <p:sldId id="494" r:id="rId8"/>
    <p:sldId id="505" r:id="rId9"/>
    <p:sldId id="506" r:id="rId10"/>
    <p:sldId id="495" r:id="rId11"/>
    <p:sldId id="496" r:id="rId12"/>
    <p:sldId id="326" r:id="rId13"/>
    <p:sldId id="335" r:id="rId14"/>
    <p:sldId id="497" r:id="rId15"/>
    <p:sldId id="503" r:id="rId16"/>
    <p:sldId id="499" r:id="rId17"/>
    <p:sldId id="500" r:id="rId18"/>
    <p:sldId id="501" r:id="rId19"/>
    <p:sldId id="504" r:id="rId20"/>
    <p:sldId id="502" r:id="rId21"/>
    <p:sldId id="498" r:id="rId22"/>
    <p:sldId id="445" r:id="rId23"/>
    <p:sldId id="446" r:id="rId24"/>
    <p:sldId id="447" r:id="rId25"/>
    <p:sldId id="448" r:id="rId26"/>
    <p:sldId id="449" r:id="rId27"/>
    <p:sldId id="450" r:id="rId28"/>
    <p:sldId id="451" r:id="rId29"/>
    <p:sldId id="452" r:id="rId30"/>
    <p:sldId id="439" r:id="rId31"/>
    <p:sldId id="440" r:id="rId32"/>
    <p:sldId id="441" r:id="rId33"/>
    <p:sldId id="443" r:id="rId34"/>
    <p:sldId id="442" r:id="rId35"/>
    <p:sldId id="444" r:id="rId36"/>
    <p:sldId id="453" r:id="rId37"/>
    <p:sldId id="454" r:id="rId38"/>
    <p:sldId id="455" r:id="rId39"/>
    <p:sldId id="456" r:id="rId40"/>
    <p:sldId id="457" r:id="rId41"/>
    <p:sldId id="458" r:id="rId42"/>
    <p:sldId id="365" r:id="rId43"/>
    <p:sldId id="432" r:id="rId44"/>
    <p:sldId id="433" r:id="rId45"/>
    <p:sldId id="434" r:id="rId46"/>
    <p:sldId id="438" r:id="rId47"/>
    <p:sldId id="459" r:id="rId48"/>
    <p:sldId id="460" r:id="rId49"/>
    <p:sldId id="461" r:id="rId50"/>
    <p:sldId id="462" r:id="rId51"/>
  </p:sldIdLst>
  <p:sldSz cx="12192000" cy="6858000"/>
  <p:notesSz cx="6743700" cy="9875838"/>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164" userDrawn="1">
          <p15:clr>
            <a:srgbClr val="A4A3A4"/>
          </p15:clr>
        </p15:guide>
        <p15:guide id="2" pos="3840" userDrawn="1">
          <p15:clr>
            <a:srgbClr val="A4A3A4"/>
          </p15:clr>
        </p15:guide>
      </p15:sldGuideLst>
    </p:ext>
    <p:ext uri="{2D200454-40CA-4A62-9FC3-DE9A4176ACB9}">
      <p15:notesGuideLst xmlns:p15="http://schemas.microsoft.com/office/powerpoint/2012/main" xmlns="">
        <p15:guide id="1" orient="horz" pos="3110">
          <p15:clr>
            <a:srgbClr val="A4A3A4"/>
          </p15:clr>
        </p15:guide>
        <p15:guide id="2" pos="212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etikko-Hautala Tiina" initials="HT"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CB01C"/>
    <a:srgbClr val="D9640C"/>
    <a:srgbClr val="4460A5"/>
    <a:srgbClr val="003883"/>
    <a:srgbClr val="58585A"/>
    <a:srgbClr val="779346"/>
    <a:srgbClr val="7F7F7F"/>
    <a:srgbClr val="F2F2F2"/>
    <a:srgbClr val="B6B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28" autoAdjust="0"/>
    <p:restoredTop sz="95100" autoAdjust="0"/>
  </p:normalViewPr>
  <p:slideViewPr>
    <p:cSldViewPr>
      <p:cViewPr>
        <p:scale>
          <a:sx n="60" d="100"/>
          <a:sy n="60" d="100"/>
        </p:scale>
        <p:origin x="-2706" y="-1308"/>
      </p:cViewPr>
      <p:guideLst>
        <p:guide orient="horz" pos="164"/>
        <p:guide pos="384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39" d="100"/>
          <a:sy n="39" d="100"/>
        </p:scale>
        <p:origin x="2414" y="58"/>
      </p:cViewPr>
      <p:guideLst>
        <p:guide orient="horz" pos="3110"/>
        <p:guide pos="2124"/>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50B86B-690B-4DBB-A598-FE5736FABEB3}" type="doc">
      <dgm:prSet loTypeId="urn:microsoft.com/office/officeart/2005/8/layout/radial3" loCatId="cycle" qsTypeId="urn:microsoft.com/office/officeart/2005/8/quickstyle/simple1" qsCatId="simple" csTypeId="urn:microsoft.com/office/officeart/2005/8/colors/accent3_5" csCatId="accent3" phldr="1"/>
      <dgm:spPr/>
      <dgm:t>
        <a:bodyPr/>
        <a:lstStyle/>
        <a:p>
          <a:endParaRPr lang="fi-FI"/>
        </a:p>
      </dgm:t>
    </dgm:pt>
    <dgm:pt modelId="{06821B37-91A8-4751-AB2D-F73F6F5E1455}">
      <dgm:prSet phldrT="[Teksti]" custT="1"/>
      <dgm:spPr>
        <a:solidFill>
          <a:schemeClr val="accent6">
            <a:lumMod val="75000"/>
            <a:alpha val="80000"/>
          </a:schemeClr>
        </a:solidFill>
        <a:ln>
          <a:noFill/>
        </a:ln>
      </dgm:spPr>
      <dgm:t>
        <a:bodyPr/>
        <a:lstStyle/>
        <a:p>
          <a:pPr algn="ctr"/>
          <a:r>
            <a:rPr lang="fi-FI" sz="4400" dirty="0" smtClean="0">
              <a:solidFill>
                <a:schemeClr val="bg1"/>
              </a:solidFill>
            </a:rPr>
            <a:t>Toimivat</a:t>
          </a:r>
          <a:br>
            <a:rPr lang="fi-FI" sz="4400" dirty="0" smtClean="0">
              <a:solidFill>
                <a:schemeClr val="bg1"/>
              </a:solidFill>
            </a:rPr>
          </a:br>
          <a:r>
            <a:rPr lang="fi-FI" sz="4400" b="1" dirty="0" smtClean="0">
              <a:solidFill>
                <a:schemeClr val="bg1"/>
              </a:solidFill>
            </a:rPr>
            <a:t>palvelut</a:t>
          </a:r>
          <a:r>
            <a:rPr lang="fi-FI" sz="1600" b="1" dirty="0" smtClean="0">
              <a:solidFill>
                <a:schemeClr val="bg1"/>
              </a:solidFill>
            </a:rPr>
            <a:t>(IE2)</a:t>
          </a:r>
          <a:endParaRPr lang="fi-FI" sz="1600" b="1" dirty="0">
            <a:solidFill>
              <a:schemeClr val="bg1"/>
            </a:solidFill>
          </a:endParaRPr>
        </a:p>
      </dgm:t>
    </dgm:pt>
    <dgm:pt modelId="{F370FE12-0219-4C36-8404-5ED8D544CBF9}" type="parTrans" cxnId="{71373F20-780D-44F8-809C-38AFAE60095F}">
      <dgm:prSet/>
      <dgm:spPr/>
      <dgm:t>
        <a:bodyPr/>
        <a:lstStyle/>
        <a:p>
          <a:endParaRPr lang="fi-FI"/>
        </a:p>
      </dgm:t>
    </dgm:pt>
    <dgm:pt modelId="{58C93631-3499-413B-BEE2-914CC7605BC2}" type="sibTrans" cxnId="{71373F20-780D-44F8-809C-38AFAE60095F}">
      <dgm:prSet/>
      <dgm:spPr/>
      <dgm:t>
        <a:bodyPr/>
        <a:lstStyle/>
        <a:p>
          <a:endParaRPr lang="fi-FI"/>
        </a:p>
      </dgm:t>
    </dgm:pt>
    <dgm:pt modelId="{7F738503-D4C3-4678-916A-DCA030F69607}">
      <dgm:prSet phldrT="[Teksti]" custT="1"/>
      <dgm:spPr>
        <a:solidFill>
          <a:srgbClr val="D9640C">
            <a:alpha val="89804"/>
          </a:srgbClr>
        </a:solidFill>
        <a:ln>
          <a:noFill/>
        </a:ln>
      </dgm:spPr>
      <dgm:t>
        <a:bodyPr/>
        <a:lstStyle/>
        <a:p>
          <a:r>
            <a:rPr lang="fi-FI" sz="1600" dirty="0" smtClean="0">
              <a:solidFill>
                <a:schemeClr val="bg1"/>
              </a:solidFill>
            </a:rPr>
            <a:t>Sähköiset työkalut käytössä </a:t>
          </a:r>
        </a:p>
      </dgm:t>
    </dgm:pt>
    <dgm:pt modelId="{69B0ABC5-0A27-471C-8373-942F2F768F30}" type="parTrans" cxnId="{F25196B9-1201-49DF-A329-CCFCCF3DE673}">
      <dgm:prSet/>
      <dgm:spPr/>
      <dgm:t>
        <a:bodyPr/>
        <a:lstStyle/>
        <a:p>
          <a:endParaRPr lang="fi-FI"/>
        </a:p>
      </dgm:t>
    </dgm:pt>
    <dgm:pt modelId="{F9EB7129-77BC-4A05-9DE4-93D315952154}" type="sibTrans" cxnId="{F25196B9-1201-49DF-A329-CCFCCF3DE673}">
      <dgm:prSet/>
      <dgm:spPr/>
      <dgm:t>
        <a:bodyPr/>
        <a:lstStyle/>
        <a:p>
          <a:endParaRPr lang="fi-FI"/>
        </a:p>
      </dgm:t>
    </dgm:pt>
    <dgm:pt modelId="{65092D81-2111-4011-ABDE-DC8266F00B81}">
      <dgm:prSet phldrT="[Teksti]" custT="1"/>
      <dgm:spPr>
        <a:solidFill>
          <a:srgbClr val="D9640C">
            <a:alpha val="89804"/>
          </a:srgbClr>
        </a:solidFill>
        <a:ln>
          <a:noFill/>
        </a:ln>
      </dgm:spPr>
      <dgm:t>
        <a:bodyPr/>
        <a:lstStyle/>
        <a:p>
          <a:r>
            <a:rPr lang="fi-FI" sz="1500" dirty="0" smtClean="0">
              <a:solidFill>
                <a:schemeClr val="bg1"/>
              </a:solidFill>
            </a:rPr>
            <a:t>Vaikuttavimmat palvelut</a:t>
          </a:r>
          <a:r>
            <a:rPr lang="fi-FI" sz="1500" baseline="0" dirty="0" smtClean="0">
              <a:solidFill>
                <a:schemeClr val="bg1"/>
              </a:solidFill>
            </a:rPr>
            <a:t> </a:t>
          </a:r>
          <a:r>
            <a:rPr lang="fi-FI" sz="1500" dirty="0" smtClean="0">
              <a:solidFill>
                <a:schemeClr val="bg1"/>
              </a:solidFill>
            </a:rPr>
            <a:t>määritelty</a:t>
          </a:r>
          <a:endParaRPr lang="fi-FI" sz="1500" dirty="0">
            <a:solidFill>
              <a:schemeClr val="bg1"/>
            </a:solidFill>
          </a:endParaRPr>
        </a:p>
      </dgm:t>
    </dgm:pt>
    <dgm:pt modelId="{D97B82C0-0BEF-4299-AA1E-74C4E734D2D1}" type="parTrans" cxnId="{7ACE860F-655E-4EBB-8C65-118D75750DD6}">
      <dgm:prSet/>
      <dgm:spPr/>
      <dgm:t>
        <a:bodyPr/>
        <a:lstStyle/>
        <a:p>
          <a:endParaRPr lang="fi-FI"/>
        </a:p>
      </dgm:t>
    </dgm:pt>
    <dgm:pt modelId="{28EFF617-8116-4C4D-9285-007976933635}" type="sibTrans" cxnId="{7ACE860F-655E-4EBB-8C65-118D75750DD6}">
      <dgm:prSet/>
      <dgm:spPr/>
      <dgm:t>
        <a:bodyPr/>
        <a:lstStyle/>
        <a:p>
          <a:endParaRPr lang="fi-FI"/>
        </a:p>
      </dgm:t>
    </dgm:pt>
    <dgm:pt modelId="{6573FC5E-3F8B-4705-B995-3C10542B6824}">
      <dgm:prSet phldrT="[Teksti]" custT="1"/>
      <dgm:spPr>
        <a:solidFill>
          <a:srgbClr val="D9640C">
            <a:alpha val="89804"/>
          </a:srgbClr>
        </a:solidFill>
        <a:ln>
          <a:noFill/>
        </a:ln>
      </dgm:spPr>
      <dgm:t>
        <a:bodyPr/>
        <a:lstStyle/>
        <a:p>
          <a:r>
            <a:rPr lang="fi-FI" sz="1500" dirty="0" smtClean="0">
              <a:solidFill>
                <a:schemeClr val="bg1"/>
              </a:solidFill>
            </a:rPr>
            <a:t>Asiakkaat mukana palveluiden</a:t>
          </a:r>
          <a:r>
            <a:rPr lang="fi-FI" sz="1500" baseline="0" dirty="0" smtClean="0">
              <a:solidFill>
                <a:schemeClr val="bg1"/>
              </a:solidFill>
            </a:rPr>
            <a:t> </a:t>
          </a:r>
          <a:r>
            <a:rPr lang="fi-FI" sz="1500" dirty="0" smtClean="0">
              <a:solidFill>
                <a:schemeClr val="bg1"/>
              </a:solidFill>
            </a:rPr>
            <a:t>kehittämisessä</a:t>
          </a:r>
          <a:endParaRPr lang="fi-FI" sz="1500" dirty="0">
            <a:solidFill>
              <a:schemeClr val="bg1"/>
            </a:solidFill>
          </a:endParaRPr>
        </a:p>
      </dgm:t>
    </dgm:pt>
    <dgm:pt modelId="{AF47FA31-64C8-45F0-BF7A-2B5583D7F52D}" type="parTrans" cxnId="{49659D8B-9023-4619-B76B-B468670758A1}">
      <dgm:prSet/>
      <dgm:spPr/>
      <dgm:t>
        <a:bodyPr/>
        <a:lstStyle/>
        <a:p>
          <a:endParaRPr lang="fi-FI"/>
        </a:p>
      </dgm:t>
    </dgm:pt>
    <dgm:pt modelId="{66A7C368-AC1E-4FFD-A780-A35C5447C910}" type="sibTrans" cxnId="{49659D8B-9023-4619-B76B-B468670758A1}">
      <dgm:prSet/>
      <dgm:spPr/>
      <dgm:t>
        <a:bodyPr/>
        <a:lstStyle/>
        <a:p>
          <a:endParaRPr lang="fi-FI"/>
        </a:p>
      </dgm:t>
    </dgm:pt>
    <dgm:pt modelId="{E2C12DF1-7FA7-4AE5-97CB-BD328C87BC50}">
      <dgm:prSet phldrT="[Teksti]" custT="1"/>
      <dgm:spPr>
        <a:solidFill>
          <a:srgbClr val="D9640C">
            <a:alpha val="89804"/>
          </a:srgbClr>
        </a:solidFill>
        <a:ln>
          <a:noFill/>
        </a:ln>
      </dgm:spPr>
      <dgm:t>
        <a:bodyPr/>
        <a:lstStyle/>
        <a:p>
          <a:r>
            <a:rPr lang="fi-FI" sz="1600" dirty="0" smtClean="0">
              <a:solidFill>
                <a:schemeClr val="bg1"/>
              </a:solidFill>
            </a:rPr>
            <a:t>Sähköinen</a:t>
          </a:r>
        </a:p>
        <a:p>
          <a:r>
            <a:rPr lang="fi-FI" sz="1600" dirty="0" smtClean="0">
              <a:solidFill>
                <a:schemeClr val="bg1"/>
              </a:solidFill>
            </a:rPr>
            <a:t>hankinta</a:t>
          </a:r>
          <a:endParaRPr lang="fi-FI" sz="1600" dirty="0">
            <a:solidFill>
              <a:schemeClr val="bg1"/>
            </a:solidFill>
          </a:endParaRPr>
        </a:p>
      </dgm:t>
    </dgm:pt>
    <dgm:pt modelId="{DA0F6110-99A9-4977-9D4B-FA1BCC3594A0}" type="parTrans" cxnId="{0E7D4C1C-7BB0-4B9D-AE73-E9AB686FC02A}">
      <dgm:prSet/>
      <dgm:spPr/>
      <dgm:t>
        <a:bodyPr/>
        <a:lstStyle/>
        <a:p>
          <a:endParaRPr lang="fi-FI"/>
        </a:p>
      </dgm:t>
    </dgm:pt>
    <dgm:pt modelId="{E8755D8A-141A-4945-9E80-EFE7D2CA809C}" type="sibTrans" cxnId="{0E7D4C1C-7BB0-4B9D-AE73-E9AB686FC02A}">
      <dgm:prSet/>
      <dgm:spPr/>
      <dgm:t>
        <a:bodyPr/>
        <a:lstStyle/>
        <a:p>
          <a:endParaRPr lang="fi-FI"/>
        </a:p>
      </dgm:t>
    </dgm:pt>
    <dgm:pt modelId="{6ACBC184-4E6E-46C8-AAC1-8CF71F3D6F7D}">
      <dgm:prSet phldrT="[Teksti]" custT="1"/>
      <dgm:spPr>
        <a:solidFill>
          <a:srgbClr val="D9640C">
            <a:alpha val="89804"/>
          </a:srgbClr>
        </a:solidFill>
        <a:ln>
          <a:noFill/>
        </a:ln>
      </dgm:spPr>
      <dgm:t>
        <a:bodyPr/>
        <a:lstStyle/>
        <a:p>
          <a:r>
            <a:rPr lang="fi-FI" sz="1500" dirty="0" smtClean="0">
              <a:solidFill>
                <a:schemeClr val="bg1"/>
              </a:solidFill>
            </a:rPr>
            <a:t>Oikea osaaminen oikeissa tehtävissä</a:t>
          </a:r>
          <a:endParaRPr lang="fi-FI" sz="1500" dirty="0">
            <a:solidFill>
              <a:schemeClr val="bg1"/>
            </a:solidFill>
          </a:endParaRPr>
        </a:p>
      </dgm:t>
    </dgm:pt>
    <dgm:pt modelId="{629672DC-4601-43A7-B5AE-FEF8BE6A3957}" type="parTrans" cxnId="{A77CD7DE-2430-46CD-B50E-2359D1F0CD3A}">
      <dgm:prSet/>
      <dgm:spPr/>
      <dgm:t>
        <a:bodyPr/>
        <a:lstStyle/>
        <a:p>
          <a:endParaRPr lang="fi-FI"/>
        </a:p>
      </dgm:t>
    </dgm:pt>
    <dgm:pt modelId="{C09ADBD5-92EF-43EF-8ADD-24AB29570EF0}" type="sibTrans" cxnId="{A77CD7DE-2430-46CD-B50E-2359D1F0CD3A}">
      <dgm:prSet/>
      <dgm:spPr/>
      <dgm:t>
        <a:bodyPr/>
        <a:lstStyle/>
        <a:p>
          <a:endParaRPr lang="fi-FI"/>
        </a:p>
      </dgm:t>
    </dgm:pt>
    <dgm:pt modelId="{9A4A6883-BC19-4949-B454-7F9331F6C300}">
      <dgm:prSet phldrT="[Teksti]" custT="1"/>
      <dgm:spPr>
        <a:solidFill>
          <a:srgbClr val="D9640C">
            <a:alpha val="89804"/>
          </a:srgbClr>
        </a:solidFill>
        <a:ln>
          <a:noFill/>
        </a:ln>
      </dgm:spPr>
      <dgm:t>
        <a:bodyPr/>
        <a:lstStyle/>
        <a:p>
          <a:r>
            <a:rPr lang="fi-FI" sz="1400" dirty="0" smtClean="0">
              <a:solidFill>
                <a:schemeClr val="bg1"/>
              </a:solidFill>
            </a:rPr>
            <a:t>Sujuvat ja helppokäyttöiset sähköiset palvelut</a:t>
          </a:r>
        </a:p>
      </dgm:t>
    </dgm:pt>
    <dgm:pt modelId="{B85049B8-A49C-4A5B-92D7-2DC7A95BCDA1}" type="parTrans" cxnId="{B0F73E35-1C41-40D1-9404-2751F09ABB75}">
      <dgm:prSet/>
      <dgm:spPr/>
      <dgm:t>
        <a:bodyPr/>
        <a:lstStyle/>
        <a:p>
          <a:endParaRPr lang="fi-FI"/>
        </a:p>
      </dgm:t>
    </dgm:pt>
    <dgm:pt modelId="{CBF8F52E-860D-4014-BAED-F65B5FF30B0F}" type="sibTrans" cxnId="{B0F73E35-1C41-40D1-9404-2751F09ABB75}">
      <dgm:prSet/>
      <dgm:spPr/>
      <dgm:t>
        <a:bodyPr/>
        <a:lstStyle/>
        <a:p>
          <a:endParaRPr lang="fi-FI"/>
        </a:p>
      </dgm:t>
    </dgm:pt>
    <dgm:pt modelId="{FAAFC0A4-50F5-4372-8E8E-94D20855C438}">
      <dgm:prSet phldrT="[Teksti]" custT="1"/>
      <dgm:spPr>
        <a:solidFill>
          <a:srgbClr val="D9640C">
            <a:alpha val="89804"/>
          </a:srgbClr>
        </a:solidFill>
        <a:ln>
          <a:noFill/>
        </a:ln>
      </dgm:spPr>
      <dgm:t>
        <a:bodyPr/>
        <a:lstStyle/>
        <a:p>
          <a:endParaRPr lang="fi-FI" sz="1600" dirty="0" smtClean="0">
            <a:solidFill>
              <a:schemeClr val="bg1"/>
            </a:solidFill>
          </a:endParaRPr>
        </a:p>
        <a:p>
          <a:r>
            <a:rPr lang="fi-FI" sz="1600" dirty="0" smtClean="0">
              <a:solidFill>
                <a:schemeClr val="bg1"/>
              </a:solidFill>
            </a:rPr>
            <a:t> </a:t>
          </a:r>
          <a:r>
            <a:rPr lang="fi-FI" sz="1500" dirty="0" err="1" smtClean="0">
              <a:solidFill>
                <a:schemeClr val="bg1"/>
              </a:solidFill>
            </a:rPr>
            <a:t>Valta-kunnalllinen</a:t>
          </a:r>
          <a:r>
            <a:rPr lang="fi-FI" sz="1500" baseline="0" dirty="0" smtClean="0">
              <a:solidFill>
                <a:schemeClr val="bg1"/>
              </a:solidFill>
            </a:rPr>
            <a:t> </a:t>
          </a:r>
          <a:r>
            <a:rPr lang="fi-FI" sz="1500" dirty="0" smtClean="0">
              <a:solidFill>
                <a:schemeClr val="bg1"/>
              </a:solidFill>
            </a:rPr>
            <a:t>asiakaspalvelu</a:t>
          </a:r>
        </a:p>
        <a:p>
          <a:endParaRPr lang="fi-FI" sz="1500" dirty="0">
            <a:solidFill>
              <a:schemeClr val="bg1"/>
            </a:solidFill>
          </a:endParaRPr>
        </a:p>
      </dgm:t>
    </dgm:pt>
    <dgm:pt modelId="{BFA2EFC6-4433-4BB8-86DC-D8187A9FEB73}" type="parTrans" cxnId="{755A10E0-1BA4-475E-B241-AAD13A189620}">
      <dgm:prSet/>
      <dgm:spPr/>
      <dgm:t>
        <a:bodyPr/>
        <a:lstStyle/>
        <a:p>
          <a:endParaRPr lang="fi-FI"/>
        </a:p>
      </dgm:t>
    </dgm:pt>
    <dgm:pt modelId="{6CEE7CB4-A3B6-4484-985B-6EEE0D54782E}" type="sibTrans" cxnId="{755A10E0-1BA4-475E-B241-AAD13A189620}">
      <dgm:prSet/>
      <dgm:spPr/>
      <dgm:t>
        <a:bodyPr/>
        <a:lstStyle/>
        <a:p>
          <a:endParaRPr lang="fi-FI"/>
        </a:p>
      </dgm:t>
    </dgm:pt>
    <dgm:pt modelId="{A1D1EE7D-2E3A-4BC9-BC81-2CB1BD81E94E}">
      <dgm:prSet phldrT="[Teksti]"/>
      <dgm:spPr>
        <a:solidFill>
          <a:srgbClr val="D9640C">
            <a:alpha val="89804"/>
          </a:srgbClr>
        </a:solidFill>
        <a:ln>
          <a:noFill/>
        </a:ln>
      </dgm:spPr>
      <dgm:t>
        <a:bodyPr/>
        <a:lstStyle/>
        <a:p>
          <a:r>
            <a:rPr lang="fi-FI" dirty="0" smtClean="0">
              <a:solidFill>
                <a:schemeClr val="bg1"/>
              </a:solidFill>
            </a:rPr>
            <a:t>Tiedon yhteiskäyttö</a:t>
          </a:r>
          <a:endParaRPr lang="fi-FI" dirty="0">
            <a:solidFill>
              <a:schemeClr val="bg1"/>
            </a:solidFill>
          </a:endParaRPr>
        </a:p>
      </dgm:t>
    </dgm:pt>
    <dgm:pt modelId="{D3A277D5-2CDD-4265-B3ED-2860A95B6E79}" type="parTrans" cxnId="{FA086D55-10D4-4ED7-B178-D3CB92E9E0AC}">
      <dgm:prSet/>
      <dgm:spPr/>
      <dgm:t>
        <a:bodyPr/>
        <a:lstStyle/>
        <a:p>
          <a:endParaRPr lang="fi-FI"/>
        </a:p>
      </dgm:t>
    </dgm:pt>
    <dgm:pt modelId="{467C1E0B-8DE9-4AEC-9336-8E7F788EB3A3}" type="sibTrans" cxnId="{FA086D55-10D4-4ED7-B178-D3CB92E9E0AC}">
      <dgm:prSet/>
      <dgm:spPr/>
      <dgm:t>
        <a:bodyPr/>
        <a:lstStyle/>
        <a:p>
          <a:endParaRPr lang="fi-FI"/>
        </a:p>
      </dgm:t>
    </dgm:pt>
    <dgm:pt modelId="{D9BB5423-E9FA-4850-9D47-5D9255BE13C0}" type="pres">
      <dgm:prSet presAssocID="{6E50B86B-690B-4DBB-A598-FE5736FABEB3}" presName="composite" presStyleCnt="0">
        <dgm:presLayoutVars>
          <dgm:chMax val="1"/>
          <dgm:dir/>
          <dgm:resizeHandles val="exact"/>
        </dgm:presLayoutVars>
      </dgm:prSet>
      <dgm:spPr/>
      <dgm:t>
        <a:bodyPr/>
        <a:lstStyle/>
        <a:p>
          <a:endParaRPr lang="fi-FI"/>
        </a:p>
      </dgm:t>
    </dgm:pt>
    <dgm:pt modelId="{93D476FB-1A44-4F53-93E1-4D92D1E4CD67}" type="pres">
      <dgm:prSet presAssocID="{6E50B86B-690B-4DBB-A598-FE5736FABEB3}" presName="radial" presStyleCnt="0">
        <dgm:presLayoutVars>
          <dgm:animLvl val="ctr"/>
        </dgm:presLayoutVars>
      </dgm:prSet>
      <dgm:spPr/>
    </dgm:pt>
    <dgm:pt modelId="{F5BDB518-393C-45EC-BB9A-16F444F7A417}" type="pres">
      <dgm:prSet presAssocID="{06821B37-91A8-4751-AB2D-F73F6F5E1455}" presName="centerShape" presStyleLbl="vennNode1" presStyleIdx="0" presStyleCnt="9" custScaleX="91741" custScaleY="92810" custLinFactNeighborX="289"/>
      <dgm:spPr/>
      <dgm:t>
        <a:bodyPr/>
        <a:lstStyle/>
        <a:p>
          <a:endParaRPr lang="fi-FI"/>
        </a:p>
      </dgm:t>
    </dgm:pt>
    <dgm:pt modelId="{41537917-519D-4B77-B1DC-135CE9B62C49}" type="pres">
      <dgm:prSet presAssocID="{7F738503-D4C3-4678-916A-DCA030F69607}" presName="node" presStyleLbl="vennNode1" presStyleIdx="1" presStyleCnt="9" custScaleX="109543" custScaleY="109543" custRadScaleRad="93470" custRadScaleInc="-101257">
        <dgm:presLayoutVars>
          <dgm:bulletEnabled val="1"/>
        </dgm:presLayoutVars>
      </dgm:prSet>
      <dgm:spPr/>
      <dgm:t>
        <a:bodyPr/>
        <a:lstStyle/>
        <a:p>
          <a:endParaRPr lang="fi-FI"/>
        </a:p>
      </dgm:t>
    </dgm:pt>
    <dgm:pt modelId="{233D6921-0907-44DC-99AD-4B344D9534D2}" type="pres">
      <dgm:prSet presAssocID="{9A4A6883-BC19-4949-B454-7F9331F6C300}" presName="node" presStyleLbl="vennNode1" presStyleIdx="2" presStyleCnt="9" custScaleX="109543" custScaleY="109543" custRadScaleRad="89552" custRadScaleInc="-300157">
        <dgm:presLayoutVars>
          <dgm:bulletEnabled val="1"/>
        </dgm:presLayoutVars>
      </dgm:prSet>
      <dgm:spPr/>
      <dgm:t>
        <a:bodyPr/>
        <a:lstStyle/>
        <a:p>
          <a:endParaRPr lang="fi-FI"/>
        </a:p>
      </dgm:t>
    </dgm:pt>
    <dgm:pt modelId="{A3890D2B-ECF5-4BFA-A15E-F049AB33A8E1}" type="pres">
      <dgm:prSet presAssocID="{E2C12DF1-7FA7-4AE5-97CB-BD328C87BC50}" presName="node" presStyleLbl="vennNode1" presStyleIdx="3" presStyleCnt="9" custScaleX="109543" custScaleY="109543" custRadScaleRad="97806" custRadScaleInc="-13220">
        <dgm:presLayoutVars>
          <dgm:bulletEnabled val="1"/>
        </dgm:presLayoutVars>
      </dgm:prSet>
      <dgm:spPr/>
      <dgm:t>
        <a:bodyPr/>
        <a:lstStyle/>
        <a:p>
          <a:endParaRPr lang="fi-FI"/>
        </a:p>
      </dgm:t>
    </dgm:pt>
    <dgm:pt modelId="{9E677E93-CDB4-4BE3-99D4-1DCD21230C78}" type="pres">
      <dgm:prSet presAssocID="{A1D1EE7D-2E3A-4BC9-BC81-2CB1BD81E94E}" presName="node" presStyleLbl="vennNode1" presStyleIdx="4" presStyleCnt="9" custScaleX="109543" custScaleY="109543" custRadScaleRad="97806" custRadScaleInc="-13220">
        <dgm:presLayoutVars>
          <dgm:bulletEnabled val="1"/>
        </dgm:presLayoutVars>
      </dgm:prSet>
      <dgm:spPr/>
      <dgm:t>
        <a:bodyPr/>
        <a:lstStyle/>
        <a:p>
          <a:endParaRPr lang="fi-FI"/>
        </a:p>
      </dgm:t>
    </dgm:pt>
    <dgm:pt modelId="{685D17A9-06CD-4D48-898C-84B07B324BCD}" type="pres">
      <dgm:prSet presAssocID="{6ACBC184-4E6E-46C8-AAC1-8CF71F3D6F7D}" presName="node" presStyleLbl="vennNode1" presStyleIdx="5" presStyleCnt="9" custScaleX="109543" custScaleY="109543" custRadScaleRad="90532" custRadScaleInc="-13503">
        <dgm:presLayoutVars>
          <dgm:bulletEnabled val="1"/>
        </dgm:presLayoutVars>
      </dgm:prSet>
      <dgm:spPr/>
      <dgm:t>
        <a:bodyPr/>
        <a:lstStyle/>
        <a:p>
          <a:endParaRPr lang="fi-FI"/>
        </a:p>
      </dgm:t>
    </dgm:pt>
    <dgm:pt modelId="{B02AD9DC-1E67-4C52-B391-92EA705323C0}" type="pres">
      <dgm:prSet presAssocID="{65092D81-2111-4011-ABDE-DC8266F00B81}" presName="node" presStyleLbl="vennNode1" presStyleIdx="6" presStyleCnt="9" custScaleX="109543" custScaleY="109543" custRadScaleRad="100552" custRadScaleInc="297209">
        <dgm:presLayoutVars>
          <dgm:bulletEnabled val="1"/>
        </dgm:presLayoutVars>
      </dgm:prSet>
      <dgm:spPr/>
      <dgm:t>
        <a:bodyPr/>
        <a:lstStyle/>
        <a:p>
          <a:endParaRPr lang="fi-FI"/>
        </a:p>
      </dgm:t>
    </dgm:pt>
    <dgm:pt modelId="{B7434EF9-4D8E-4784-981B-967CF6C08F26}" type="pres">
      <dgm:prSet presAssocID="{FAAFC0A4-50F5-4372-8E8E-94D20855C438}" presName="node" presStyleLbl="vennNode1" presStyleIdx="7" presStyleCnt="9" custScaleX="109543" custScaleY="109543" custRadScaleRad="100029" custRadScaleInc="292774">
        <dgm:presLayoutVars>
          <dgm:bulletEnabled val="1"/>
        </dgm:presLayoutVars>
      </dgm:prSet>
      <dgm:spPr/>
      <dgm:t>
        <a:bodyPr/>
        <a:lstStyle/>
        <a:p>
          <a:endParaRPr lang="fi-FI"/>
        </a:p>
      </dgm:t>
    </dgm:pt>
    <dgm:pt modelId="{D8F0C761-5B4F-42EF-95C0-9F8FCDA4CE96}" type="pres">
      <dgm:prSet presAssocID="{6573FC5E-3F8B-4705-B995-3C10542B6824}" presName="node" presStyleLbl="vennNode1" presStyleIdx="8" presStyleCnt="9" custScaleX="109543" custScaleY="109543" custRadScaleRad="87137" custRadScaleInc="-202534">
        <dgm:presLayoutVars>
          <dgm:bulletEnabled val="1"/>
        </dgm:presLayoutVars>
      </dgm:prSet>
      <dgm:spPr/>
      <dgm:t>
        <a:bodyPr/>
        <a:lstStyle/>
        <a:p>
          <a:endParaRPr lang="fi-FI"/>
        </a:p>
      </dgm:t>
    </dgm:pt>
  </dgm:ptLst>
  <dgm:cxnLst>
    <dgm:cxn modelId="{5EEE1B0C-2822-E04C-B356-C2D40657A7B1}" type="presOf" srcId="{6ACBC184-4E6E-46C8-AAC1-8CF71F3D6F7D}" destId="{685D17A9-06CD-4D48-898C-84B07B324BCD}" srcOrd="0" destOrd="0" presId="urn:microsoft.com/office/officeart/2005/8/layout/radial3"/>
    <dgm:cxn modelId="{F25196B9-1201-49DF-A329-CCFCCF3DE673}" srcId="{06821B37-91A8-4751-AB2D-F73F6F5E1455}" destId="{7F738503-D4C3-4678-916A-DCA030F69607}" srcOrd="0" destOrd="0" parTransId="{69B0ABC5-0A27-471C-8373-942F2F768F30}" sibTransId="{F9EB7129-77BC-4A05-9DE4-93D315952154}"/>
    <dgm:cxn modelId="{7ACE860F-655E-4EBB-8C65-118D75750DD6}" srcId="{06821B37-91A8-4751-AB2D-F73F6F5E1455}" destId="{65092D81-2111-4011-ABDE-DC8266F00B81}" srcOrd="5" destOrd="0" parTransId="{D97B82C0-0BEF-4299-AA1E-74C4E734D2D1}" sibTransId="{28EFF617-8116-4C4D-9285-007976933635}"/>
    <dgm:cxn modelId="{685CB1FA-9311-B84F-88C9-2A65C593F02F}" type="presOf" srcId="{6E50B86B-690B-4DBB-A598-FE5736FABEB3}" destId="{D9BB5423-E9FA-4850-9D47-5D9255BE13C0}" srcOrd="0" destOrd="0" presId="urn:microsoft.com/office/officeart/2005/8/layout/radial3"/>
    <dgm:cxn modelId="{2863E0BC-767B-5C4D-BEB1-811E2E2EDA5D}" type="presOf" srcId="{65092D81-2111-4011-ABDE-DC8266F00B81}" destId="{B02AD9DC-1E67-4C52-B391-92EA705323C0}" srcOrd="0" destOrd="0" presId="urn:microsoft.com/office/officeart/2005/8/layout/radial3"/>
    <dgm:cxn modelId="{71373F20-780D-44F8-809C-38AFAE60095F}" srcId="{6E50B86B-690B-4DBB-A598-FE5736FABEB3}" destId="{06821B37-91A8-4751-AB2D-F73F6F5E1455}" srcOrd="0" destOrd="0" parTransId="{F370FE12-0219-4C36-8404-5ED8D544CBF9}" sibTransId="{58C93631-3499-413B-BEE2-914CC7605BC2}"/>
    <dgm:cxn modelId="{A77CD7DE-2430-46CD-B50E-2359D1F0CD3A}" srcId="{06821B37-91A8-4751-AB2D-F73F6F5E1455}" destId="{6ACBC184-4E6E-46C8-AAC1-8CF71F3D6F7D}" srcOrd="4" destOrd="0" parTransId="{629672DC-4601-43A7-B5AE-FEF8BE6A3957}" sibTransId="{C09ADBD5-92EF-43EF-8ADD-24AB29570EF0}"/>
    <dgm:cxn modelId="{49659D8B-9023-4619-B76B-B468670758A1}" srcId="{06821B37-91A8-4751-AB2D-F73F6F5E1455}" destId="{6573FC5E-3F8B-4705-B995-3C10542B6824}" srcOrd="7" destOrd="0" parTransId="{AF47FA31-64C8-45F0-BF7A-2B5583D7F52D}" sibTransId="{66A7C368-AC1E-4FFD-A780-A35C5447C910}"/>
    <dgm:cxn modelId="{755A10E0-1BA4-475E-B241-AAD13A189620}" srcId="{06821B37-91A8-4751-AB2D-F73F6F5E1455}" destId="{FAAFC0A4-50F5-4372-8E8E-94D20855C438}" srcOrd="6" destOrd="0" parTransId="{BFA2EFC6-4433-4BB8-86DC-D8187A9FEB73}" sibTransId="{6CEE7CB4-A3B6-4484-985B-6EEE0D54782E}"/>
    <dgm:cxn modelId="{B0F73E35-1C41-40D1-9404-2751F09ABB75}" srcId="{06821B37-91A8-4751-AB2D-F73F6F5E1455}" destId="{9A4A6883-BC19-4949-B454-7F9331F6C300}" srcOrd="1" destOrd="0" parTransId="{B85049B8-A49C-4A5B-92D7-2DC7A95BCDA1}" sibTransId="{CBF8F52E-860D-4014-BAED-F65B5FF30B0F}"/>
    <dgm:cxn modelId="{0E7D4C1C-7BB0-4B9D-AE73-E9AB686FC02A}" srcId="{06821B37-91A8-4751-AB2D-F73F6F5E1455}" destId="{E2C12DF1-7FA7-4AE5-97CB-BD328C87BC50}" srcOrd="2" destOrd="0" parTransId="{DA0F6110-99A9-4977-9D4B-FA1BCC3594A0}" sibTransId="{E8755D8A-141A-4945-9E80-EFE7D2CA809C}"/>
    <dgm:cxn modelId="{713B8D31-9681-0243-A595-37663ED62FFB}" type="presOf" srcId="{E2C12DF1-7FA7-4AE5-97CB-BD328C87BC50}" destId="{A3890D2B-ECF5-4BFA-A15E-F049AB33A8E1}" srcOrd="0" destOrd="0" presId="urn:microsoft.com/office/officeart/2005/8/layout/radial3"/>
    <dgm:cxn modelId="{11D424D1-9D1E-AB49-BF18-5AC5043E17F7}" type="presOf" srcId="{9A4A6883-BC19-4949-B454-7F9331F6C300}" destId="{233D6921-0907-44DC-99AD-4B344D9534D2}" srcOrd="0" destOrd="0" presId="urn:microsoft.com/office/officeart/2005/8/layout/radial3"/>
    <dgm:cxn modelId="{3D0C022D-1733-A641-9A56-2154EF20B14B}" type="presOf" srcId="{06821B37-91A8-4751-AB2D-F73F6F5E1455}" destId="{F5BDB518-393C-45EC-BB9A-16F444F7A417}" srcOrd="0" destOrd="0" presId="urn:microsoft.com/office/officeart/2005/8/layout/radial3"/>
    <dgm:cxn modelId="{FA086D55-10D4-4ED7-B178-D3CB92E9E0AC}" srcId="{06821B37-91A8-4751-AB2D-F73F6F5E1455}" destId="{A1D1EE7D-2E3A-4BC9-BC81-2CB1BD81E94E}" srcOrd="3" destOrd="0" parTransId="{D3A277D5-2CDD-4265-B3ED-2860A95B6E79}" sibTransId="{467C1E0B-8DE9-4AEC-9336-8E7F788EB3A3}"/>
    <dgm:cxn modelId="{4355CEA5-354C-4090-8804-1F7E7591E748}" type="presOf" srcId="{A1D1EE7D-2E3A-4BC9-BC81-2CB1BD81E94E}" destId="{9E677E93-CDB4-4BE3-99D4-1DCD21230C78}" srcOrd="0" destOrd="0" presId="urn:microsoft.com/office/officeart/2005/8/layout/radial3"/>
    <dgm:cxn modelId="{B63F395A-893D-5C48-B221-E5BB6242BFE4}" type="presOf" srcId="{FAAFC0A4-50F5-4372-8E8E-94D20855C438}" destId="{B7434EF9-4D8E-4784-981B-967CF6C08F26}" srcOrd="0" destOrd="0" presId="urn:microsoft.com/office/officeart/2005/8/layout/radial3"/>
    <dgm:cxn modelId="{B1AB2610-8DF0-6540-84D6-B2CB71E26876}" type="presOf" srcId="{7F738503-D4C3-4678-916A-DCA030F69607}" destId="{41537917-519D-4B77-B1DC-135CE9B62C49}" srcOrd="0" destOrd="0" presId="urn:microsoft.com/office/officeart/2005/8/layout/radial3"/>
    <dgm:cxn modelId="{5444212F-9CB8-DA4E-ADD8-7DDB4B06FB1F}" type="presOf" srcId="{6573FC5E-3F8B-4705-B995-3C10542B6824}" destId="{D8F0C761-5B4F-42EF-95C0-9F8FCDA4CE96}" srcOrd="0" destOrd="0" presId="urn:microsoft.com/office/officeart/2005/8/layout/radial3"/>
    <dgm:cxn modelId="{6DB1F468-0BC4-464F-84ED-C82BA1F47D1A}" type="presParOf" srcId="{D9BB5423-E9FA-4850-9D47-5D9255BE13C0}" destId="{93D476FB-1A44-4F53-93E1-4D92D1E4CD67}" srcOrd="0" destOrd="0" presId="urn:microsoft.com/office/officeart/2005/8/layout/radial3"/>
    <dgm:cxn modelId="{9DD95201-37EE-944E-B3CC-06658ADB8A02}" type="presParOf" srcId="{93D476FB-1A44-4F53-93E1-4D92D1E4CD67}" destId="{F5BDB518-393C-45EC-BB9A-16F444F7A417}" srcOrd="0" destOrd="0" presId="urn:microsoft.com/office/officeart/2005/8/layout/radial3"/>
    <dgm:cxn modelId="{19066169-E90B-AE41-AE8C-08DB8B5A5472}" type="presParOf" srcId="{93D476FB-1A44-4F53-93E1-4D92D1E4CD67}" destId="{41537917-519D-4B77-B1DC-135CE9B62C49}" srcOrd="1" destOrd="0" presId="urn:microsoft.com/office/officeart/2005/8/layout/radial3"/>
    <dgm:cxn modelId="{4942528C-5246-5F49-9434-7BC2A50F493C}" type="presParOf" srcId="{93D476FB-1A44-4F53-93E1-4D92D1E4CD67}" destId="{233D6921-0907-44DC-99AD-4B344D9534D2}" srcOrd="2" destOrd="0" presId="urn:microsoft.com/office/officeart/2005/8/layout/radial3"/>
    <dgm:cxn modelId="{8840F02D-A402-0146-BEA5-685F35351242}" type="presParOf" srcId="{93D476FB-1A44-4F53-93E1-4D92D1E4CD67}" destId="{A3890D2B-ECF5-4BFA-A15E-F049AB33A8E1}" srcOrd="3" destOrd="0" presId="urn:microsoft.com/office/officeart/2005/8/layout/radial3"/>
    <dgm:cxn modelId="{7C6B8A56-2CCC-41D0-9284-7591629D30E7}" type="presParOf" srcId="{93D476FB-1A44-4F53-93E1-4D92D1E4CD67}" destId="{9E677E93-CDB4-4BE3-99D4-1DCD21230C78}" srcOrd="4" destOrd="0" presId="urn:microsoft.com/office/officeart/2005/8/layout/radial3"/>
    <dgm:cxn modelId="{6C9642E6-1DD8-5E48-BA2A-A17886277183}" type="presParOf" srcId="{93D476FB-1A44-4F53-93E1-4D92D1E4CD67}" destId="{685D17A9-06CD-4D48-898C-84B07B324BCD}" srcOrd="5" destOrd="0" presId="urn:microsoft.com/office/officeart/2005/8/layout/radial3"/>
    <dgm:cxn modelId="{A45836E7-E554-A040-B393-C4F5AD9DEED6}" type="presParOf" srcId="{93D476FB-1A44-4F53-93E1-4D92D1E4CD67}" destId="{B02AD9DC-1E67-4C52-B391-92EA705323C0}" srcOrd="6" destOrd="0" presId="urn:microsoft.com/office/officeart/2005/8/layout/radial3"/>
    <dgm:cxn modelId="{834E7D4F-F344-6040-A123-C590CC3C335F}" type="presParOf" srcId="{93D476FB-1A44-4F53-93E1-4D92D1E4CD67}" destId="{B7434EF9-4D8E-4784-981B-967CF6C08F26}" srcOrd="7" destOrd="0" presId="urn:microsoft.com/office/officeart/2005/8/layout/radial3"/>
    <dgm:cxn modelId="{5715711A-9D94-1B4C-BEA6-6B4E02765523}" type="presParOf" srcId="{93D476FB-1A44-4F53-93E1-4D92D1E4CD67}" destId="{D8F0C761-5B4F-42EF-95C0-9F8FCDA4CE96}" srcOrd="8"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50B86B-690B-4DBB-A598-FE5736FABEB3}" type="doc">
      <dgm:prSet loTypeId="urn:microsoft.com/office/officeart/2005/8/layout/radial3" loCatId="cycle" qsTypeId="urn:microsoft.com/office/officeart/2005/8/quickstyle/simple1" qsCatId="simple" csTypeId="urn:microsoft.com/office/officeart/2005/8/colors/accent3_5" csCatId="accent3" phldr="1"/>
      <dgm:spPr/>
      <dgm:t>
        <a:bodyPr/>
        <a:lstStyle/>
        <a:p>
          <a:endParaRPr lang="fi-FI"/>
        </a:p>
      </dgm:t>
    </dgm:pt>
    <dgm:pt modelId="{06821B37-91A8-4751-AB2D-F73F6F5E1455}">
      <dgm:prSet phldrT="[Teksti]" custT="1"/>
      <dgm:spPr>
        <a:solidFill>
          <a:schemeClr val="accent6">
            <a:lumMod val="75000"/>
            <a:alpha val="80000"/>
          </a:schemeClr>
        </a:solidFill>
        <a:ln>
          <a:noFill/>
        </a:ln>
      </dgm:spPr>
      <dgm:t>
        <a:bodyPr/>
        <a:lstStyle/>
        <a:p>
          <a:pPr algn="ctr"/>
          <a:endParaRPr lang="fi-FI" sz="1600" b="1" dirty="0">
            <a:solidFill>
              <a:schemeClr val="bg1"/>
            </a:solidFill>
          </a:endParaRPr>
        </a:p>
      </dgm:t>
    </dgm:pt>
    <dgm:pt modelId="{F370FE12-0219-4C36-8404-5ED8D544CBF9}" type="parTrans" cxnId="{71373F20-780D-44F8-809C-38AFAE60095F}">
      <dgm:prSet/>
      <dgm:spPr/>
      <dgm:t>
        <a:bodyPr/>
        <a:lstStyle/>
        <a:p>
          <a:endParaRPr lang="fi-FI"/>
        </a:p>
      </dgm:t>
    </dgm:pt>
    <dgm:pt modelId="{58C93631-3499-413B-BEE2-914CC7605BC2}" type="sibTrans" cxnId="{71373F20-780D-44F8-809C-38AFAE60095F}">
      <dgm:prSet/>
      <dgm:spPr/>
      <dgm:t>
        <a:bodyPr/>
        <a:lstStyle/>
        <a:p>
          <a:endParaRPr lang="fi-FI"/>
        </a:p>
      </dgm:t>
    </dgm:pt>
    <dgm:pt modelId="{7F738503-D4C3-4678-916A-DCA030F69607}">
      <dgm:prSet phldrT="[Teksti]" custT="1"/>
      <dgm:spPr>
        <a:solidFill>
          <a:srgbClr val="D9640C">
            <a:alpha val="89804"/>
          </a:srgbClr>
        </a:solidFill>
        <a:ln>
          <a:noFill/>
        </a:ln>
      </dgm:spPr>
      <dgm:t>
        <a:bodyPr/>
        <a:lstStyle/>
        <a:p>
          <a:endParaRPr lang="fi-FI" sz="1600" dirty="0" smtClean="0">
            <a:solidFill>
              <a:schemeClr val="bg1"/>
            </a:solidFill>
          </a:endParaRPr>
        </a:p>
      </dgm:t>
    </dgm:pt>
    <dgm:pt modelId="{69B0ABC5-0A27-471C-8373-942F2F768F30}" type="parTrans" cxnId="{F25196B9-1201-49DF-A329-CCFCCF3DE673}">
      <dgm:prSet/>
      <dgm:spPr/>
      <dgm:t>
        <a:bodyPr/>
        <a:lstStyle/>
        <a:p>
          <a:endParaRPr lang="fi-FI"/>
        </a:p>
      </dgm:t>
    </dgm:pt>
    <dgm:pt modelId="{F9EB7129-77BC-4A05-9DE4-93D315952154}" type="sibTrans" cxnId="{F25196B9-1201-49DF-A329-CCFCCF3DE673}">
      <dgm:prSet/>
      <dgm:spPr/>
      <dgm:t>
        <a:bodyPr/>
        <a:lstStyle/>
        <a:p>
          <a:endParaRPr lang="fi-FI"/>
        </a:p>
      </dgm:t>
    </dgm:pt>
    <dgm:pt modelId="{65092D81-2111-4011-ABDE-DC8266F00B81}">
      <dgm:prSet phldrT="[Teksti]" custT="1"/>
      <dgm:spPr>
        <a:solidFill>
          <a:srgbClr val="D9640C">
            <a:alpha val="89804"/>
          </a:srgbClr>
        </a:solidFill>
        <a:ln>
          <a:noFill/>
        </a:ln>
      </dgm:spPr>
      <dgm:t>
        <a:bodyPr/>
        <a:lstStyle/>
        <a:p>
          <a:endParaRPr lang="fi-FI" sz="1500" dirty="0">
            <a:solidFill>
              <a:schemeClr val="bg1"/>
            </a:solidFill>
          </a:endParaRPr>
        </a:p>
      </dgm:t>
    </dgm:pt>
    <dgm:pt modelId="{D97B82C0-0BEF-4299-AA1E-74C4E734D2D1}" type="parTrans" cxnId="{7ACE860F-655E-4EBB-8C65-118D75750DD6}">
      <dgm:prSet/>
      <dgm:spPr/>
      <dgm:t>
        <a:bodyPr/>
        <a:lstStyle/>
        <a:p>
          <a:endParaRPr lang="fi-FI"/>
        </a:p>
      </dgm:t>
    </dgm:pt>
    <dgm:pt modelId="{28EFF617-8116-4C4D-9285-007976933635}" type="sibTrans" cxnId="{7ACE860F-655E-4EBB-8C65-118D75750DD6}">
      <dgm:prSet/>
      <dgm:spPr/>
      <dgm:t>
        <a:bodyPr/>
        <a:lstStyle/>
        <a:p>
          <a:endParaRPr lang="fi-FI"/>
        </a:p>
      </dgm:t>
    </dgm:pt>
    <dgm:pt modelId="{6573FC5E-3F8B-4705-B995-3C10542B6824}">
      <dgm:prSet phldrT="[Teksti]" custT="1"/>
      <dgm:spPr>
        <a:solidFill>
          <a:srgbClr val="D9640C">
            <a:alpha val="89804"/>
          </a:srgbClr>
        </a:solidFill>
        <a:ln>
          <a:noFill/>
        </a:ln>
      </dgm:spPr>
      <dgm:t>
        <a:bodyPr/>
        <a:lstStyle/>
        <a:p>
          <a:endParaRPr lang="fi-FI" sz="1500" dirty="0">
            <a:solidFill>
              <a:schemeClr val="bg1"/>
            </a:solidFill>
          </a:endParaRPr>
        </a:p>
      </dgm:t>
    </dgm:pt>
    <dgm:pt modelId="{AF47FA31-64C8-45F0-BF7A-2B5583D7F52D}" type="parTrans" cxnId="{49659D8B-9023-4619-B76B-B468670758A1}">
      <dgm:prSet/>
      <dgm:spPr/>
      <dgm:t>
        <a:bodyPr/>
        <a:lstStyle/>
        <a:p>
          <a:endParaRPr lang="fi-FI"/>
        </a:p>
      </dgm:t>
    </dgm:pt>
    <dgm:pt modelId="{66A7C368-AC1E-4FFD-A780-A35C5447C910}" type="sibTrans" cxnId="{49659D8B-9023-4619-B76B-B468670758A1}">
      <dgm:prSet/>
      <dgm:spPr/>
      <dgm:t>
        <a:bodyPr/>
        <a:lstStyle/>
        <a:p>
          <a:endParaRPr lang="fi-FI"/>
        </a:p>
      </dgm:t>
    </dgm:pt>
    <dgm:pt modelId="{E2C12DF1-7FA7-4AE5-97CB-BD328C87BC50}">
      <dgm:prSet phldrT="[Teksti]" custT="1"/>
      <dgm:spPr>
        <a:solidFill>
          <a:srgbClr val="D9640C">
            <a:alpha val="89804"/>
          </a:srgbClr>
        </a:solidFill>
        <a:ln>
          <a:noFill/>
        </a:ln>
      </dgm:spPr>
      <dgm:t>
        <a:bodyPr/>
        <a:lstStyle/>
        <a:p>
          <a:endParaRPr lang="fi-FI" sz="1600" dirty="0">
            <a:solidFill>
              <a:schemeClr val="bg1"/>
            </a:solidFill>
          </a:endParaRPr>
        </a:p>
      </dgm:t>
    </dgm:pt>
    <dgm:pt modelId="{DA0F6110-99A9-4977-9D4B-FA1BCC3594A0}" type="parTrans" cxnId="{0E7D4C1C-7BB0-4B9D-AE73-E9AB686FC02A}">
      <dgm:prSet/>
      <dgm:spPr/>
      <dgm:t>
        <a:bodyPr/>
        <a:lstStyle/>
        <a:p>
          <a:endParaRPr lang="fi-FI"/>
        </a:p>
      </dgm:t>
    </dgm:pt>
    <dgm:pt modelId="{E8755D8A-141A-4945-9E80-EFE7D2CA809C}" type="sibTrans" cxnId="{0E7D4C1C-7BB0-4B9D-AE73-E9AB686FC02A}">
      <dgm:prSet/>
      <dgm:spPr/>
      <dgm:t>
        <a:bodyPr/>
        <a:lstStyle/>
        <a:p>
          <a:endParaRPr lang="fi-FI"/>
        </a:p>
      </dgm:t>
    </dgm:pt>
    <dgm:pt modelId="{6ACBC184-4E6E-46C8-AAC1-8CF71F3D6F7D}">
      <dgm:prSet phldrT="[Teksti]" custT="1"/>
      <dgm:spPr>
        <a:solidFill>
          <a:srgbClr val="D9640C">
            <a:alpha val="89804"/>
          </a:srgbClr>
        </a:solidFill>
        <a:ln>
          <a:noFill/>
        </a:ln>
      </dgm:spPr>
      <dgm:t>
        <a:bodyPr/>
        <a:lstStyle/>
        <a:p>
          <a:endParaRPr lang="fi-FI" sz="1500" dirty="0">
            <a:solidFill>
              <a:schemeClr val="bg1"/>
            </a:solidFill>
          </a:endParaRPr>
        </a:p>
      </dgm:t>
    </dgm:pt>
    <dgm:pt modelId="{629672DC-4601-43A7-B5AE-FEF8BE6A3957}" type="parTrans" cxnId="{A77CD7DE-2430-46CD-B50E-2359D1F0CD3A}">
      <dgm:prSet/>
      <dgm:spPr/>
      <dgm:t>
        <a:bodyPr/>
        <a:lstStyle/>
        <a:p>
          <a:endParaRPr lang="fi-FI"/>
        </a:p>
      </dgm:t>
    </dgm:pt>
    <dgm:pt modelId="{C09ADBD5-92EF-43EF-8ADD-24AB29570EF0}" type="sibTrans" cxnId="{A77CD7DE-2430-46CD-B50E-2359D1F0CD3A}">
      <dgm:prSet/>
      <dgm:spPr/>
      <dgm:t>
        <a:bodyPr/>
        <a:lstStyle/>
        <a:p>
          <a:endParaRPr lang="fi-FI"/>
        </a:p>
      </dgm:t>
    </dgm:pt>
    <dgm:pt modelId="{9A4A6883-BC19-4949-B454-7F9331F6C300}">
      <dgm:prSet phldrT="[Teksti]" custT="1"/>
      <dgm:spPr>
        <a:solidFill>
          <a:srgbClr val="D9640C">
            <a:alpha val="89804"/>
          </a:srgbClr>
        </a:solidFill>
        <a:ln>
          <a:noFill/>
        </a:ln>
      </dgm:spPr>
      <dgm:t>
        <a:bodyPr/>
        <a:lstStyle/>
        <a:p>
          <a:endParaRPr lang="fi-FI" sz="1400" dirty="0" smtClean="0">
            <a:solidFill>
              <a:schemeClr val="bg1"/>
            </a:solidFill>
          </a:endParaRPr>
        </a:p>
      </dgm:t>
    </dgm:pt>
    <dgm:pt modelId="{B85049B8-A49C-4A5B-92D7-2DC7A95BCDA1}" type="parTrans" cxnId="{B0F73E35-1C41-40D1-9404-2751F09ABB75}">
      <dgm:prSet/>
      <dgm:spPr/>
      <dgm:t>
        <a:bodyPr/>
        <a:lstStyle/>
        <a:p>
          <a:endParaRPr lang="fi-FI"/>
        </a:p>
      </dgm:t>
    </dgm:pt>
    <dgm:pt modelId="{CBF8F52E-860D-4014-BAED-F65B5FF30B0F}" type="sibTrans" cxnId="{B0F73E35-1C41-40D1-9404-2751F09ABB75}">
      <dgm:prSet/>
      <dgm:spPr/>
      <dgm:t>
        <a:bodyPr/>
        <a:lstStyle/>
        <a:p>
          <a:endParaRPr lang="fi-FI"/>
        </a:p>
      </dgm:t>
    </dgm:pt>
    <dgm:pt modelId="{FAAFC0A4-50F5-4372-8E8E-94D20855C438}">
      <dgm:prSet phldrT="[Teksti]" custT="1"/>
      <dgm:spPr>
        <a:solidFill>
          <a:srgbClr val="D9640C">
            <a:alpha val="89804"/>
          </a:srgbClr>
        </a:solidFill>
        <a:ln>
          <a:noFill/>
        </a:ln>
      </dgm:spPr>
      <dgm:t>
        <a:bodyPr/>
        <a:lstStyle/>
        <a:p>
          <a:endParaRPr lang="fi-FI" sz="1500" dirty="0">
            <a:solidFill>
              <a:schemeClr val="bg1"/>
            </a:solidFill>
          </a:endParaRPr>
        </a:p>
      </dgm:t>
    </dgm:pt>
    <dgm:pt modelId="{BFA2EFC6-4433-4BB8-86DC-D8187A9FEB73}" type="parTrans" cxnId="{755A10E0-1BA4-475E-B241-AAD13A189620}">
      <dgm:prSet/>
      <dgm:spPr/>
      <dgm:t>
        <a:bodyPr/>
        <a:lstStyle/>
        <a:p>
          <a:endParaRPr lang="fi-FI"/>
        </a:p>
      </dgm:t>
    </dgm:pt>
    <dgm:pt modelId="{6CEE7CB4-A3B6-4484-985B-6EEE0D54782E}" type="sibTrans" cxnId="{755A10E0-1BA4-475E-B241-AAD13A189620}">
      <dgm:prSet/>
      <dgm:spPr/>
      <dgm:t>
        <a:bodyPr/>
        <a:lstStyle/>
        <a:p>
          <a:endParaRPr lang="fi-FI"/>
        </a:p>
      </dgm:t>
    </dgm:pt>
    <dgm:pt modelId="{A1D1EE7D-2E3A-4BC9-BC81-2CB1BD81E94E}">
      <dgm:prSet phldrT="[Teksti]"/>
      <dgm:spPr>
        <a:solidFill>
          <a:srgbClr val="D9640C">
            <a:alpha val="89804"/>
          </a:srgbClr>
        </a:solidFill>
        <a:ln>
          <a:noFill/>
        </a:ln>
      </dgm:spPr>
      <dgm:t>
        <a:bodyPr/>
        <a:lstStyle/>
        <a:p>
          <a:endParaRPr lang="fi-FI" dirty="0">
            <a:solidFill>
              <a:schemeClr val="bg1"/>
            </a:solidFill>
          </a:endParaRPr>
        </a:p>
      </dgm:t>
    </dgm:pt>
    <dgm:pt modelId="{D3A277D5-2CDD-4265-B3ED-2860A95B6E79}" type="parTrans" cxnId="{FA086D55-10D4-4ED7-B178-D3CB92E9E0AC}">
      <dgm:prSet/>
      <dgm:spPr/>
      <dgm:t>
        <a:bodyPr/>
        <a:lstStyle/>
        <a:p>
          <a:endParaRPr lang="fi-FI"/>
        </a:p>
      </dgm:t>
    </dgm:pt>
    <dgm:pt modelId="{467C1E0B-8DE9-4AEC-9336-8E7F788EB3A3}" type="sibTrans" cxnId="{FA086D55-10D4-4ED7-B178-D3CB92E9E0AC}">
      <dgm:prSet/>
      <dgm:spPr/>
      <dgm:t>
        <a:bodyPr/>
        <a:lstStyle/>
        <a:p>
          <a:endParaRPr lang="fi-FI"/>
        </a:p>
      </dgm:t>
    </dgm:pt>
    <dgm:pt modelId="{D9BB5423-E9FA-4850-9D47-5D9255BE13C0}" type="pres">
      <dgm:prSet presAssocID="{6E50B86B-690B-4DBB-A598-FE5736FABEB3}" presName="composite" presStyleCnt="0">
        <dgm:presLayoutVars>
          <dgm:chMax val="1"/>
          <dgm:dir/>
          <dgm:resizeHandles val="exact"/>
        </dgm:presLayoutVars>
      </dgm:prSet>
      <dgm:spPr/>
      <dgm:t>
        <a:bodyPr/>
        <a:lstStyle/>
        <a:p>
          <a:endParaRPr lang="fi-FI"/>
        </a:p>
      </dgm:t>
    </dgm:pt>
    <dgm:pt modelId="{93D476FB-1A44-4F53-93E1-4D92D1E4CD67}" type="pres">
      <dgm:prSet presAssocID="{6E50B86B-690B-4DBB-A598-FE5736FABEB3}" presName="radial" presStyleCnt="0">
        <dgm:presLayoutVars>
          <dgm:animLvl val="ctr"/>
        </dgm:presLayoutVars>
      </dgm:prSet>
      <dgm:spPr/>
    </dgm:pt>
    <dgm:pt modelId="{F5BDB518-393C-45EC-BB9A-16F444F7A417}" type="pres">
      <dgm:prSet presAssocID="{06821B37-91A8-4751-AB2D-F73F6F5E1455}" presName="centerShape" presStyleLbl="vennNode1" presStyleIdx="0" presStyleCnt="9" custScaleX="91741" custScaleY="92810" custLinFactNeighborX="289"/>
      <dgm:spPr/>
      <dgm:t>
        <a:bodyPr/>
        <a:lstStyle/>
        <a:p>
          <a:endParaRPr lang="fi-FI"/>
        </a:p>
      </dgm:t>
    </dgm:pt>
    <dgm:pt modelId="{41537917-519D-4B77-B1DC-135CE9B62C49}" type="pres">
      <dgm:prSet presAssocID="{7F738503-D4C3-4678-916A-DCA030F69607}" presName="node" presStyleLbl="vennNode1" presStyleIdx="1" presStyleCnt="9" custScaleX="109543" custScaleY="109543" custRadScaleRad="93470" custRadScaleInc="-101257">
        <dgm:presLayoutVars>
          <dgm:bulletEnabled val="1"/>
        </dgm:presLayoutVars>
      </dgm:prSet>
      <dgm:spPr/>
      <dgm:t>
        <a:bodyPr/>
        <a:lstStyle/>
        <a:p>
          <a:endParaRPr lang="fi-FI"/>
        </a:p>
      </dgm:t>
    </dgm:pt>
    <dgm:pt modelId="{233D6921-0907-44DC-99AD-4B344D9534D2}" type="pres">
      <dgm:prSet presAssocID="{9A4A6883-BC19-4949-B454-7F9331F6C300}" presName="node" presStyleLbl="vennNode1" presStyleIdx="2" presStyleCnt="9" custScaleX="109543" custScaleY="109543" custRadScaleRad="89552" custRadScaleInc="-300157">
        <dgm:presLayoutVars>
          <dgm:bulletEnabled val="1"/>
        </dgm:presLayoutVars>
      </dgm:prSet>
      <dgm:spPr/>
      <dgm:t>
        <a:bodyPr/>
        <a:lstStyle/>
        <a:p>
          <a:endParaRPr lang="fi-FI"/>
        </a:p>
      </dgm:t>
    </dgm:pt>
    <dgm:pt modelId="{A3890D2B-ECF5-4BFA-A15E-F049AB33A8E1}" type="pres">
      <dgm:prSet presAssocID="{E2C12DF1-7FA7-4AE5-97CB-BD328C87BC50}" presName="node" presStyleLbl="vennNode1" presStyleIdx="3" presStyleCnt="9" custScaleX="109543" custScaleY="109543" custRadScaleRad="97806" custRadScaleInc="-13220">
        <dgm:presLayoutVars>
          <dgm:bulletEnabled val="1"/>
        </dgm:presLayoutVars>
      </dgm:prSet>
      <dgm:spPr/>
      <dgm:t>
        <a:bodyPr/>
        <a:lstStyle/>
        <a:p>
          <a:endParaRPr lang="fi-FI"/>
        </a:p>
      </dgm:t>
    </dgm:pt>
    <dgm:pt modelId="{9E677E93-CDB4-4BE3-99D4-1DCD21230C78}" type="pres">
      <dgm:prSet presAssocID="{A1D1EE7D-2E3A-4BC9-BC81-2CB1BD81E94E}" presName="node" presStyleLbl="vennNode1" presStyleIdx="4" presStyleCnt="9" custScaleX="109543" custScaleY="109543" custRadScaleRad="97806" custRadScaleInc="-13220">
        <dgm:presLayoutVars>
          <dgm:bulletEnabled val="1"/>
        </dgm:presLayoutVars>
      </dgm:prSet>
      <dgm:spPr/>
      <dgm:t>
        <a:bodyPr/>
        <a:lstStyle/>
        <a:p>
          <a:endParaRPr lang="fi-FI"/>
        </a:p>
      </dgm:t>
    </dgm:pt>
    <dgm:pt modelId="{685D17A9-06CD-4D48-898C-84B07B324BCD}" type="pres">
      <dgm:prSet presAssocID="{6ACBC184-4E6E-46C8-AAC1-8CF71F3D6F7D}" presName="node" presStyleLbl="vennNode1" presStyleIdx="5" presStyleCnt="9" custScaleX="109543" custScaleY="109543" custRadScaleRad="90532" custRadScaleInc="-13503">
        <dgm:presLayoutVars>
          <dgm:bulletEnabled val="1"/>
        </dgm:presLayoutVars>
      </dgm:prSet>
      <dgm:spPr/>
      <dgm:t>
        <a:bodyPr/>
        <a:lstStyle/>
        <a:p>
          <a:endParaRPr lang="fi-FI"/>
        </a:p>
      </dgm:t>
    </dgm:pt>
    <dgm:pt modelId="{B02AD9DC-1E67-4C52-B391-92EA705323C0}" type="pres">
      <dgm:prSet presAssocID="{65092D81-2111-4011-ABDE-DC8266F00B81}" presName="node" presStyleLbl="vennNode1" presStyleIdx="6" presStyleCnt="9" custScaleX="109543" custScaleY="109543" custRadScaleRad="100552" custRadScaleInc="297209">
        <dgm:presLayoutVars>
          <dgm:bulletEnabled val="1"/>
        </dgm:presLayoutVars>
      </dgm:prSet>
      <dgm:spPr/>
      <dgm:t>
        <a:bodyPr/>
        <a:lstStyle/>
        <a:p>
          <a:endParaRPr lang="fi-FI"/>
        </a:p>
      </dgm:t>
    </dgm:pt>
    <dgm:pt modelId="{B7434EF9-4D8E-4784-981B-967CF6C08F26}" type="pres">
      <dgm:prSet presAssocID="{FAAFC0A4-50F5-4372-8E8E-94D20855C438}" presName="node" presStyleLbl="vennNode1" presStyleIdx="7" presStyleCnt="9" custScaleX="109543" custScaleY="109543" custRadScaleRad="100029" custRadScaleInc="292774">
        <dgm:presLayoutVars>
          <dgm:bulletEnabled val="1"/>
        </dgm:presLayoutVars>
      </dgm:prSet>
      <dgm:spPr/>
      <dgm:t>
        <a:bodyPr/>
        <a:lstStyle/>
        <a:p>
          <a:endParaRPr lang="fi-FI"/>
        </a:p>
      </dgm:t>
    </dgm:pt>
    <dgm:pt modelId="{D8F0C761-5B4F-42EF-95C0-9F8FCDA4CE96}" type="pres">
      <dgm:prSet presAssocID="{6573FC5E-3F8B-4705-B995-3C10542B6824}" presName="node" presStyleLbl="vennNode1" presStyleIdx="8" presStyleCnt="9" custScaleX="109543" custScaleY="109543" custRadScaleRad="87137" custRadScaleInc="-202534">
        <dgm:presLayoutVars>
          <dgm:bulletEnabled val="1"/>
        </dgm:presLayoutVars>
      </dgm:prSet>
      <dgm:spPr/>
      <dgm:t>
        <a:bodyPr/>
        <a:lstStyle/>
        <a:p>
          <a:endParaRPr lang="fi-FI"/>
        </a:p>
      </dgm:t>
    </dgm:pt>
  </dgm:ptLst>
  <dgm:cxnLst>
    <dgm:cxn modelId="{F25196B9-1201-49DF-A329-CCFCCF3DE673}" srcId="{06821B37-91A8-4751-AB2D-F73F6F5E1455}" destId="{7F738503-D4C3-4678-916A-DCA030F69607}" srcOrd="0" destOrd="0" parTransId="{69B0ABC5-0A27-471C-8373-942F2F768F30}" sibTransId="{F9EB7129-77BC-4A05-9DE4-93D315952154}"/>
    <dgm:cxn modelId="{7ACE860F-655E-4EBB-8C65-118D75750DD6}" srcId="{06821B37-91A8-4751-AB2D-F73F6F5E1455}" destId="{65092D81-2111-4011-ABDE-DC8266F00B81}" srcOrd="5" destOrd="0" parTransId="{D97B82C0-0BEF-4299-AA1E-74C4E734D2D1}" sibTransId="{28EFF617-8116-4C4D-9285-007976933635}"/>
    <dgm:cxn modelId="{2B629246-777B-4B48-88FA-265A0F5E5DA9}" type="presOf" srcId="{6E50B86B-690B-4DBB-A598-FE5736FABEB3}" destId="{D9BB5423-E9FA-4850-9D47-5D9255BE13C0}" srcOrd="0" destOrd="0" presId="urn:microsoft.com/office/officeart/2005/8/layout/radial3"/>
    <dgm:cxn modelId="{2A84F103-9DCC-4CA0-816E-CEACF624F292}" type="presOf" srcId="{06821B37-91A8-4751-AB2D-F73F6F5E1455}" destId="{F5BDB518-393C-45EC-BB9A-16F444F7A417}" srcOrd="0" destOrd="0" presId="urn:microsoft.com/office/officeart/2005/8/layout/radial3"/>
    <dgm:cxn modelId="{E59D8754-6892-4934-A1BB-C15D73D274FF}" type="presOf" srcId="{6573FC5E-3F8B-4705-B995-3C10542B6824}" destId="{D8F0C761-5B4F-42EF-95C0-9F8FCDA4CE96}" srcOrd="0" destOrd="0" presId="urn:microsoft.com/office/officeart/2005/8/layout/radial3"/>
    <dgm:cxn modelId="{06C84911-B1FE-4E87-AD70-24429D8C2ADC}" type="presOf" srcId="{A1D1EE7D-2E3A-4BC9-BC81-2CB1BD81E94E}" destId="{9E677E93-CDB4-4BE3-99D4-1DCD21230C78}" srcOrd="0" destOrd="0" presId="urn:microsoft.com/office/officeart/2005/8/layout/radial3"/>
    <dgm:cxn modelId="{71373F20-780D-44F8-809C-38AFAE60095F}" srcId="{6E50B86B-690B-4DBB-A598-FE5736FABEB3}" destId="{06821B37-91A8-4751-AB2D-F73F6F5E1455}" srcOrd="0" destOrd="0" parTransId="{F370FE12-0219-4C36-8404-5ED8D544CBF9}" sibTransId="{58C93631-3499-413B-BEE2-914CC7605BC2}"/>
    <dgm:cxn modelId="{AF995A7B-FF1C-4AD1-9D38-1D46BECCD7C1}" type="presOf" srcId="{7F738503-D4C3-4678-916A-DCA030F69607}" destId="{41537917-519D-4B77-B1DC-135CE9B62C49}" srcOrd="0" destOrd="0" presId="urn:microsoft.com/office/officeart/2005/8/layout/radial3"/>
    <dgm:cxn modelId="{A77CD7DE-2430-46CD-B50E-2359D1F0CD3A}" srcId="{06821B37-91A8-4751-AB2D-F73F6F5E1455}" destId="{6ACBC184-4E6E-46C8-AAC1-8CF71F3D6F7D}" srcOrd="4" destOrd="0" parTransId="{629672DC-4601-43A7-B5AE-FEF8BE6A3957}" sibTransId="{C09ADBD5-92EF-43EF-8ADD-24AB29570EF0}"/>
    <dgm:cxn modelId="{96F12D5A-BD8C-4A21-AE4D-3C6E8FAF0947}" type="presOf" srcId="{6ACBC184-4E6E-46C8-AAC1-8CF71F3D6F7D}" destId="{685D17A9-06CD-4D48-898C-84B07B324BCD}" srcOrd="0" destOrd="0" presId="urn:microsoft.com/office/officeart/2005/8/layout/radial3"/>
    <dgm:cxn modelId="{49659D8B-9023-4619-B76B-B468670758A1}" srcId="{06821B37-91A8-4751-AB2D-F73F6F5E1455}" destId="{6573FC5E-3F8B-4705-B995-3C10542B6824}" srcOrd="7" destOrd="0" parTransId="{AF47FA31-64C8-45F0-BF7A-2B5583D7F52D}" sibTransId="{66A7C368-AC1E-4FFD-A780-A35C5447C910}"/>
    <dgm:cxn modelId="{755A10E0-1BA4-475E-B241-AAD13A189620}" srcId="{06821B37-91A8-4751-AB2D-F73F6F5E1455}" destId="{FAAFC0A4-50F5-4372-8E8E-94D20855C438}" srcOrd="6" destOrd="0" parTransId="{BFA2EFC6-4433-4BB8-86DC-D8187A9FEB73}" sibTransId="{6CEE7CB4-A3B6-4484-985B-6EEE0D54782E}"/>
    <dgm:cxn modelId="{B0F73E35-1C41-40D1-9404-2751F09ABB75}" srcId="{06821B37-91A8-4751-AB2D-F73F6F5E1455}" destId="{9A4A6883-BC19-4949-B454-7F9331F6C300}" srcOrd="1" destOrd="0" parTransId="{B85049B8-A49C-4A5B-92D7-2DC7A95BCDA1}" sibTransId="{CBF8F52E-860D-4014-BAED-F65B5FF30B0F}"/>
    <dgm:cxn modelId="{0E7D4C1C-7BB0-4B9D-AE73-E9AB686FC02A}" srcId="{06821B37-91A8-4751-AB2D-F73F6F5E1455}" destId="{E2C12DF1-7FA7-4AE5-97CB-BD328C87BC50}" srcOrd="2" destOrd="0" parTransId="{DA0F6110-99A9-4977-9D4B-FA1BCC3594A0}" sibTransId="{E8755D8A-141A-4945-9E80-EFE7D2CA809C}"/>
    <dgm:cxn modelId="{95DC93F6-E5DF-4536-A0EF-B54ADD272E5F}" type="presOf" srcId="{E2C12DF1-7FA7-4AE5-97CB-BD328C87BC50}" destId="{A3890D2B-ECF5-4BFA-A15E-F049AB33A8E1}" srcOrd="0" destOrd="0" presId="urn:microsoft.com/office/officeart/2005/8/layout/radial3"/>
    <dgm:cxn modelId="{8FC61F0C-3A47-4ED4-B08C-B0AF93DAFB5E}" type="presOf" srcId="{9A4A6883-BC19-4949-B454-7F9331F6C300}" destId="{233D6921-0907-44DC-99AD-4B344D9534D2}" srcOrd="0" destOrd="0" presId="urn:microsoft.com/office/officeart/2005/8/layout/radial3"/>
    <dgm:cxn modelId="{27004F58-9232-4AFF-89E5-F40AD8D5EC90}" type="presOf" srcId="{65092D81-2111-4011-ABDE-DC8266F00B81}" destId="{B02AD9DC-1E67-4C52-B391-92EA705323C0}" srcOrd="0" destOrd="0" presId="urn:microsoft.com/office/officeart/2005/8/layout/radial3"/>
    <dgm:cxn modelId="{FA086D55-10D4-4ED7-B178-D3CB92E9E0AC}" srcId="{06821B37-91A8-4751-AB2D-F73F6F5E1455}" destId="{A1D1EE7D-2E3A-4BC9-BC81-2CB1BD81E94E}" srcOrd="3" destOrd="0" parTransId="{D3A277D5-2CDD-4265-B3ED-2860A95B6E79}" sibTransId="{467C1E0B-8DE9-4AEC-9336-8E7F788EB3A3}"/>
    <dgm:cxn modelId="{BF9E603D-C20B-4650-8E87-40B36DA29BEA}" type="presOf" srcId="{FAAFC0A4-50F5-4372-8E8E-94D20855C438}" destId="{B7434EF9-4D8E-4784-981B-967CF6C08F26}" srcOrd="0" destOrd="0" presId="urn:microsoft.com/office/officeart/2005/8/layout/radial3"/>
    <dgm:cxn modelId="{B6EA9E6B-B64E-46A2-AC04-706C217FAC06}" type="presParOf" srcId="{D9BB5423-E9FA-4850-9D47-5D9255BE13C0}" destId="{93D476FB-1A44-4F53-93E1-4D92D1E4CD67}" srcOrd="0" destOrd="0" presId="urn:microsoft.com/office/officeart/2005/8/layout/radial3"/>
    <dgm:cxn modelId="{FA9EA80D-9A3B-40A0-82BC-0D5FD0DF7F6B}" type="presParOf" srcId="{93D476FB-1A44-4F53-93E1-4D92D1E4CD67}" destId="{F5BDB518-393C-45EC-BB9A-16F444F7A417}" srcOrd="0" destOrd="0" presId="urn:microsoft.com/office/officeart/2005/8/layout/radial3"/>
    <dgm:cxn modelId="{EB9508F9-0D6D-47CC-B9B5-73B3828FD881}" type="presParOf" srcId="{93D476FB-1A44-4F53-93E1-4D92D1E4CD67}" destId="{41537917-519D-4B77-B1DC-135CE9B62C49}" srcOrd="1" destOrd="0" presId="urn:microsoft.com/office/officeart/2005/8/layout/radial3"/>
    <dgm:cxn modelId="{5A682083-39B4-4335-B648-4B46670CE2A6}" type="presParOf" srcId="{93D476FB-1A44-4F53-93E1-4D92D1E4CD67}" destId="{233D6921-0907-44DC-99AD-4B344D9534D2}" srcOrd="2" destOrd="0" presId="urn:microsoft.com/office/officeart/2005/8/layout/radial3"/>
    <dgm:cxn modelId="{AFFEA288-0E43-4A6D-933F-D4B33E0D02F5}" type="presParOf" srcId="{93D476FB-1A44-4F53-93E1-4D92D1E4CD67}" destId="{A3890D2B-ECF5-4BFA-A15E-F049AB33A8E1}" srcOrd="3" destOrd="0" presId="urn:microsoft.com/office/officeart/2005/8/layout/radial3"/>
    <dgm:cxn modelId="{294CEC5A-9D91-4F2D-ACC8-13037A554C5A}" type="presParOf" srcId="{93D476FB-1A44-4F53-93E1-4D92D1E4CD67}" destId="{9E677E93-CDB4-4BE3-99D4-1DCD21230C78}" srcOrd="4" destOrd="0" presId="urn:microsoft.com/office/officeart/2005/8/layout/radial3"/>
    <dgm:cxn modelId="{C2E76A0F-7CDE-47A1-96E5-F27857DDC8D1}" type="presParOf" srcId="{93D476FB-1A44-4F53-93E1-4D92D1E4CD67}" destId="{685D17A9-06CD-4D48-898C-84B07B324BCD}" srcOrd="5" destOrd="0" presId="urn:microsoft.com/office/officeart/2005/8/layout/radial3"/>
    <dgm:cxn modelId="{A1BAE126-C739-4B04-8624-D20CCCF8BF4B}" type="presParOf" srcId="{93D476FB-1A44-4F53-93E1-4D92D1E4CD67}" destId="{B02AD9DC-1E67-4C52-B391-92EA705323C0}" srcOrd="6" destOrd="0" presId="urn:microsoft.com/office/officeart/2005/8/layout/radial3"/>
    <dgm:cxn modelId="{322B5E9D-9ECC-4F5C-ABD7-AFE54A094E38}" type="presParOf" srcId="{93D476FB-1A44-4F53-93E1-4D92D1E4CD67}" destId="{B7434EF9-4D8E-4784-981B-967CF6C08F26}" srcOrd="7" destOrd="0" presId="urn:microsoft.com/office/officeart/2005/8/layout/radial3"/>
    <dgm:cxn modelId="{B3D610A2-60EF-489C-918E-20F82EF9D609}" type="presParOf" srcId="{93D476FB-1A44-4F53-93E1-4D92D1E4CD67}" destId="{D8F0C761-5B4F-42EF-95C0-9F8FCDA4CE96}" srcOrd="8"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E50B86B-690B-4DBB-A598-FE5736FABEB3}" type="doc">
      <dgm:prSet loTypeId="urn:microsoft.com/office/officeart/2005/8/layout/radial3" loCatId="cycle" qsTypeId="urn:microsoft.com/office/officeart/2005/8/quickstyle/simple1" qsCatId="simple" csTypeId="urn:microsoft.com/office/officeart/2005/8/colors/accent3_5" csCatId="accent3" phldr="1"/>
      <dgm:spPr/>
      <dgm:t>
        <a:bodyPr/>
        <a:lstStyle/>
        <a:p>
          <a:endParaRPr lang="fi-FI"/>
        </a:p>
      </dgm:t>
    </dgm:pt>
    <dgm:pt modelId="{06821B37-91A8-4751-AB2D-F73F6F5E1455}">
      <dgm:prSet phldrT="[Teksti]" custT="1"/>
      <dgm:spPr>
        <a:solidFill>
          <a:schemeClr val="tx1">
            <a:lumMod val="95000"/>
            <a:lumOff val="5000"/>
            <a:alpha val="80000"/>
          </a:schemeClr>
        </a:solidFill>
        <a:ln>
          <a:noFill/>
        </a:ln>
      </dgm:spPr>
      <dgm:t>
        <a:bodyPr/>
        <a:lstStyle/>
        <a:p>
          <a:pPr algn="ctr"/>
          <a:endParaRPr lang="fi-FI" sz="1600" b="1" dirty="0">
            <a:solidFill>
              <a:schemeClr val="bg1"/>
            </a:solidFill>
          </a:endParaRPr>
        </a:p>
      </dgm:t>
    </dgm:pt>
    <dgm:pt modelId="{F370FE12-0219-4C36-8404-5ED8D544CBF9}" type="parTrans" cxnId="{71373F20-780D-44F8-809C-38AFAE60095F}">
      <dgm:prSet/>
      <dgm:spPr/>
      <dgm:t>
        <a:bodyPr/>
        <a:lstStyle/>
        <a:p>
          <a:endParaRPr lang="fi-FI"/>
        </a:p>
      </dgm:t>
    </dgm:pt>
    <dgm:pt modelId="{58C93631-3499-413B-BEE2-914CC7605BC2}" type="sibTrans" cxnId="{71373F20-780D-44F8-809C-38AFAE60095F}">
      <dgm:prSet/>
      <dgm:spPr/>
      <dgm:t>
        <a:bodyPr/>
        <a:lstStyle/>
        <a:p>
          <a:endParaRPr lang="fi-FI"/>
        </a:p>
      </dgm:t>
    </dgm:pt>
    <dgm:pt modelId="{7F738503-D4C3-4678-916A-DCA030F69607}">
      <dgm:prSet phldrT="[Teksti]" custT="1"/>
      <dgm:spPr>
        <a:solidFill>
          <a:schemeClr val="bg2">
            <a:lumMod val="50000"/>
            <a:alpha val="89804"/>
          </a:schemeClr>
        </a:solidFill>
        <a:ln>
          <a:noFill/>
        </a:ln>
      </dgm:spPr>
      <dgm:t>
        <a:bodyPr/>
        <a:lstStyle/>
        <a:p>
          <a:endParaRPr lang="fi-FI" sz="1600" dirty="0" smtClean="0">
            <a:solidFill>
              <a:schemeClr val="bg1"/>
            </a:solidFill>
          </a:endParaRPr>
        </a:p>
      </dgm:t>
    </dgm:pt>
    <dgm:pt modelId="{69B0ABC5-0A27-471C-8373-942F2F768F30}" type="parTrans" cxnId="{F25196B9-1201-49DF-A329-CCFCCF3DE673}">
      <dgm:prSet/>
      <dgm:spPr/>
      <dgm:t>
        <a:bodyPr/>
        <a:lstStyle/>
        <a:p>
          <a:endParaRPr lang="fi-FI"/>
        </a:p>
      </dgm:t>
    </dgm:pt>
    <dgm:pt modelId="{F9EB7129-77BC-4A05-9DE4-93D315952154}" type="sibTrans" cxnId="{F25196B9-1201-49DF-A329-CCFCCF3DE673}">
      <dgm:prSet/>
      <dgm:spPr/>
      <dgm:t>
        <a:bodyPr/>
        <a:lstStyle/>
        <a:p>
          <a:endParaRPr lang="fi-FI"/>
        </a:p>
      </dgm:t>
    </dgm:pt>
    <dgm:pt modelId="{65092D81-2111-4011-ABDE-DC8266F00B81}">
      <dgm:prSet phldrT="[Teksti]" custT="1"/>
      <dgm:spPr>
        <a:solidFill>
          <a:schemeClr val="bg2">
            <a:lumMod val="50000"/>
            <a:alpha val="89804"/>
          </a:schemeClr>
        </a:solidFill>
        <a:ln>
          <a:noFill/>
        </a:ln>
      </dgm:spPr>
      <dgm:t>
        <a:bodyPr/>
        <a:lstStyle/>
        <a:p>
          <a:endParaRPr lang="fi-FI" sz="1500" dirty="0">
            <a:solidFill>
              <a:schemeClr val="bg1"/>
            </a:solidFill>
          </a:endParaRPr>
        </a:p>
      </dgm:t>
    </dgm:pt>
    <dgm:pt modelId="{D97B82C0-0BEF-4299-AA1E-74C4E734D2D1}" type="parTrans" cxnId="{7ACE860F-655E-4EBB-8C65-118D75750DD6}">
      <dgm:prSet/>
      <dgm:spPr/>
      <dgm:t>
        <a:bodyPr/>
        <a:lstStyle/>
        <a:p>
          <a:endParaRPr lang="fi-FI"/>
        </a:p>
      </dgm:t>
    </dgm:pt>
    <dgm:pt modelId="{28EFF617-8116-4C4D-9285-007976933635}" type="sibTrans" cxnId="{7ACE860F-655E-4EBB-8C65-118D75750DD6}">
      <dgm:prSet/>
      <dgm:spPr/>
      <dgm:t>
        <a:bodyPr/>
        <a:lstStyle/>
        <a:p>
          <a:endParaRPr lang="fi-FI"/>
        </a:p>
      </dgm:t>
    </dgm:pt>
    <dgm:pt modelId="{6573FC5E-3F8B-4705-B995-3C10542B6824}">
      <dgm:prSet phldrT="[Teksti]" custT="1"/>
      <dgm:spPr>
        <a:solidFill>
          <a:schemeClr val="bg2">
            <a:lumMod val="50000"/>
            <a:alpha val="89804"/>
          </a:schemeClr>
        </a:solidFill>
        <a:ln>
          <a:noFill/>
        </a:ln>
      </dgm:spPr>
      <dgm:t>
        <a:bodyPr/>
        <a:lstStyle/>
        <a:p>
          <a:endParaRPr lang="fi-FI" sz="1500" dirty="0">
            <a:solidFill>
              <a:schemeClr val="bg1"/>
            </a:solidFill>
          </a:endParaRPr>
        </a:p>
      </dgm:t>
    </dgm:pt>
    <dgm:pt modelId="{AF47FA31-64C8-45F0-BF7A-2B5583D7F52D}" type="parTrans" cxnId="{49659D8B-9023-4619-B76B-B468670758A1}">
      <dgm:prSet/>
      <dgm:spPr/>
      <dgm:t>
        <a:bodyPr/>
        <a:lstStyle/>
        <a:p>
          <a:endParaRPr lang="fi-FI"/>
        </a:p>
      </dgm:t>
    </dgm:pt>
    <dgm:pt modelId="{66A7C368-AC1E-4FFD-A780-A35C5447C910}" type="sibTrans" cxnId="{49659D8B-9023-4619-B76B-B468670758A1}">
      <dgm:prSet/>
      <dgm:spPr/>
      <dgm:t>
        <a:bodyPr/>
        <a:lstStyle/>
        <a:p>
          <a:endParaRPr lang="fi-FI"/>
        </a:p>
      </dgm:t>
    </dgm:pt>
    <dgm:pt modelId="{E2C12DF1-7FA7-4AE5-97CB-BD328C87BC50}">
      <dgm:prSet phldrT="[Teksti]" custT="1"/>
      <dgm:spPr>
        <a:solidFill>
          <a:schemeClr val="bg2">
            <a:lumMod val="50000"/>
            <a:alpha val="89804"/>
          </a:schemeClr>
        </a:solidFill>
        <a:ln>
          <a:noFill/>
        </a:ln>
      </dgm:spPr>
      <dgm:t>
        <a:bodyPr/>
        <a:lstStyle/>
        <a:p>
          <a:endParaRPr lang="fi-FI" sz="1600" dirty="0">
            <a:solidFill>
              <a:schemeClr val="bg1"/>
            </a:solidFill>
          </a:endParaRPr>
        </a:p>
      </dgm:t>
    </dgm:pt>
    <dgm:pt modelId="{DA0F6110-99A9-4977-9D4B-FA1BCC3594A0}" type="parTrans" cxnId="{0E7D4C1C-7BB0-4B9D-AE73-E9AB686FC02A}">
      <dgm:prSet/>
      <dgm:spPr/>
      <dgm:t>
        <a:bodyPr/>
        <a:lstStyle/>
        <a:p>
          <a:endParaRPr lang="fi-FI"/>
        </a:p>
      </dgm:t>
    </dgm:pt>
    <dgm:pt modelId="{E8755D8A-141A-4945-9E80-EFE7D2CA809C}" type="sibTrans" cxnId="{0E7D4C1C-7BB0-4B9D-AE73-E9AB686FC02A}">
      <dgm:prSet/>
      <dgm:spPr/>
      <dgm:t>
        <a:bodyPr/>
        <a:lstStyle/>
        <a:p>
          <a:endParaRPr lang="fi-FI"/>
        </a:p>
      </dgm:t>
    </dgm:pt>
    <dgm:pt modelId="{6ACBC184-4E6E-46C8-AAC1-8CF71F3D6F7D}">
      <dgm:prSet phldrT="[Teksti]" custT="1"/>
      <dgm:spPr>
        <a:solidFill>
          <a:schemeClr val="bg2">
            <a:lumMod val="50000"/>
            <a:alpha val="89804"/>
          </a:schemeClr>
        </a:solidFill>
        <a:ln>
          <a:noFill/>
        </a:ln>
      </dgm:spPr>
      <dgm:t>
        <a:bodyPr/>
        <a:lstStyle/>
        <a:p>
          <a:endParaRPr lang="fi-FI" sz="1500" dirty="0">
            <a:solidFill>
              <a:schemeClr val="bg1"/>
            </a:solidFill>
          </a:endParaRPr>
        </a:p>
      </dgm:t>
    </dgm:pt>
    <dgm:pt modelId="{629672DC-4601-43A7-B5AE-FEF8BE6A3957}" type="parTrans" cxnId="{A77CD7DE-2430-46CD-B50E-2359D1F0CD3A}">
      <dgm:prSet/>
      <dgm:spPr/>
      <dgm:t>
        <a:bodyPr/>
        <a:lstStyle/>
        <a:p>
          <a:endParaRPr lang="fi-FI"/>
        </a:p>
      </dgm:t>
    </dgm:pt>
    <dgm:pt modelId="{C09ADBD5-92EF-43EF-8ADD-24AB29570EF0}" type="sibTrans" cxnId="{A77CD7DE-2430-46CD-B50E-2359D1F0CD3A}">
      <dgm:prSet/>
      <dgm:spPr/>
      <dgm:t>
        <a:bodyPr/>
        <a:lstStyle/>
        <a:p>
          <a:endParaRPr lang="fi-FI"/>
        </a:p>
      </dgm:t>
    </dgm:pt>
    <dgm:pt modelId="{9A4A6883-BC19-4949-B454-7F9331F6C300}">
      <dgm:prSet phldrT="[Teksti]" custT="1"/>
      <dgm:spPr>
        <a:solidFill>
          <a:schemeClr val="bg2">
            <a:lumMod val="50000"/>
            <a:alpha val="89804"/>
          </a:schemeClr>
        </a:solidFill>
        <a:ln>
          <a:noFill/>
        </a:ln>
      </dgm:spPr>
      <dgm:t>
        <a:bodyPr/>
        <a:lstStyle/>
        <a:p>
          <a:endParaRPr lang="fi-FI" sz="1400" dirty="0" smtClean="0">
            <a:solidFill>
              <a:schemeClr val="bg1"/>
            </a:solidFill>
          </a:endParaRPr>
        </a:p>
      </dgm:t>
    </dgm:pt>
    <dgm:pt modelId="{B85049B8-A49C-4A5B-92D7-2DC7A95BCDA1}" type="parTrans" cxnId="{B0F73E35-1C41-40D1-9404-2751F09ABB75}">
      <dgm:prSet/>
      <dgm:spPr/>
      <dgm:t>
        <a:bodyPr/>
        <a:lstStyle/>
        <a:p>
          <a:endParaRPr lang="fi-FI"/>
        </a:p>
      </dgm:t>
    </dgm:pt>
    <dgm:pt modelId="{CBF8F52E-860D-4014-BAED-F65B5FF30B0F}" type="sibTrans" cxnId="{B0F73E35-1C41-40D1-9404-2751F09ABB75}">
      <dgm:prSet/>
      <dgm:spPr/>
      <dgm:t>
        <a:bodyPr/>
        <a:lstStyle/>
        <a:p>
          <a:endParaRPr lang="fi-FI"/>
        </a:p>
      </dgm:t>
    </dgm:pt>
    <dgm:pt modelId="{FAAFC0A4-50F5-4372-8E8E-94D20855C438}">
      <dgm:prSet phldrT="[Teksti]" custT="1"/>
      <dgm:spPr>
        <a:solidFill>
          <a:schemeClr val="bg2">
            <a:lumMod val="50000"/>
            <a:alpha val="89804"/>
          </a:schemeClr>
        </a:solidFill>
        <a:ln>
          <a:noFill/>
        </a:ln>
      </dgm:spPr>
      <dgm:t>
        <a:bodyPr/>
        <a:lstStyle/>
        <a:p>
          <a:endParaRPr lang="fi-FI" sz="1500" dirty="0">
            <a:solidFill>
              <a:schemeClr val="bg1"/>
            </a:solidFill>
          </a:endParaRPr>
        </a:p>
      </dgm:t>
    </dgm:pt>
    <dgm:pt modelId="{BFA2EFC6-4433-4BB8-86DC-D8187A9FEB73}" type="parTrans" cxnId="{755A10E0-1BA4-475E-B241-AAD13A189620}">
      <dgm:prSet/>
      <dgm:spPr/>
      <dgm:t>
        <a:bodyPr/>
        <a:lstStyle/>
        <a:p>
          <a:endParaRPr lang="fi-FI"/>
        </a:p>
      </dgm:t>
    </dgm:pt>
    <dgm:pt modelId="{6CEE7CB4-A3B6-4484-985B-6EEE0D54782E}" type="sibTrans" cxnId="{755A10E0-1BA4-475E-B241-AAD13A189620}">
      <dgm:prSet/>
      <dgm:spPr/>
      <dgm:t>
        <a:bodyPr/>
        <a:lstStyle/>
        <a:p>
          <a:endParaRPr lang="fi-FI"/>
        </a:p>
      </dgm:t>
    </dgm:pt>
    <dgm:pt modelId="{A1D1EE7D-2E3A-4BC9-BC81-2CB1BD81E94E}">
      <dgm:prSet phldrT="[Teksti]"/>
      <dgm:spPr>
        <a:solidFill>
          <a:schemeClr val="bg2">
            <a:lumMod val="50000"/>
            <a:alpha val="89804"/>
          </a:schemeClr>
        </a:solidFill>
        <a:ln>
          <a:noFill/>
        </a:ln>
      </dgm:spPr>
      <dgm:t>
        <a:bodyPr/>
        <a:lstStyle/>
        <a:p>
          <a:endParaRPr lang="fi-FI" dirty="0">
            <a:solidFill>
              <a:schemeClr val="bg1"/>
            </a:solidFill>
          </a:endParaRPr>
        </a:p>
      </dgm:t>
    </dgm:pt>
    <dgm:pt modelId="{D3A277D5-2CDD-4265-B3ED-2860A95B6E79}" type="parTrans" cxnId="{FA086D55-10D4-4ED7-B178-D3CB92E9E0AC}">
      <dgm:prSet/>
      <dgm:spPr/>
      <dgm:t>
        <a:bodyPr/>
        <a:lstStyle/>
        <a:p>
          <a:endParaRPr lang="fi-FI"/>
        </a:p>
      </dgm:t>
    </dgm:pt>
    <dgm:pt modelId="{467C1E0B-8DE9-4AEC-9336-8E7F788EB3A3}" type="sibTrans" cxnId="{FA086D55-10D4-4ED7-B178-D3CB92E9E0AC}">
      <dgm:prSet/>
      <dgm:spPr/>
      <dgm:t>
        <a:bodyPr/>
        <a:lstStyle/>
        <a:p>
          <a:endParaRPr lang="fi-FI"/>
        </a:p>
      </dgm:t>
    </dgm:pt>
    <dgm:pt modelId="{D9BB5423-E9FA-4850-9D47-5D9255BE13C0}" type="pres">
      <dgm:prSet presAssocID="{6E50B86B-690B-4DBB-A598-FE5736FABEB3}" presName="composite" presStyleCnt="0">
        <dgm:presLayoutVars>
          <dgm:chMax val="1"/>
          <dgm:dir/>
          <dgm:resizeHandles val="exact"/>
        </dgm:presLayoutVars>
      </dgm:prSet>
      <dgm:spPr/>
      <dgm:t>
        <a:bodyPr/>
        <a:lstStyle/>
        <a:p>
          <a:endParaRPr lang="fi-FI"/>
        </a:p>
      </dgm:t>
    </dgm:pt>
    <dgm:pt modelId="{93D476FB-1A44-4F53-93E1-4D92D1E4CD67}" type="pres">
      <dgm:prSet presAssocID="{6E50B86B-690B-4DBB-A598-FE5736FABEB3}" presName="radial" presStyleCnt="0">
        <dgm:presLayoutVars>
          <dgm:animLvl val="ctr"/>
        </dgm:presLayoutVars>
      </dgm:prSet>
      <dgm:spPr/>
    </dgm:pt>
    <dgm:pt modelId="{F5BDB518-393C-45EC-BB9A-16F444F7A417}" type="pres">
      <dgm:prSet presAssocID="{06821B37-91A8-4751-AB2D-F73F6F5E1455}" presName="centerShape" presStyleLbl="vennNode1" presStyleIdx="0" presStyleCnt="9" custScaleX="91741" custScaleY="92810" custLinFactNeighborX="289"/>
      <dgm:spPr/>
      <dgm:t>
        <a:bodyPr/>
        <a:lstStyle/>
        <a:p>
          <a:endParaRPr lang="fi-FI"/>
        </a:p>
      </dgm:t>
    </dgm:pt>
    <dgm:pt modelId="{41537917-519D-4B77-B1DC-135CE9B62C49}" type="pres">
      <dgm:prSet presAssocID="{7F738503-D4C3-4678-916A-DCA030F69607}" presName="node" presStyleLbl="vennNode1" presStyleIdx="1" presStyleCnt="9" custScaleX="109543" custScaleY="109543" custRadScaleRad="93470" custRadScaleInc="-101257">
        <dgm:presLayoutVars>
          <dgm:bulletEnabled val="1"/>
        </dgm:presLayoutVars>
      </dgm:prSet>
      <dgm:spPr/>
      <dgm:t>
        <a:bodyPr/>
        <a:lstStyle/>
        <a:p>
          <a:endParaRPr lang="fi-FI"/>
        </a:p>
      </dgm:t>
    </dgm:pt>
    <dgm:pt modelId="{233D6921-0907-44DC-99AD-4B344D9534D2}" type="pres">
      <dgm:prSet presAssocID="{9A4A6883-BC19-4949-B454-7F9331F6C300}" presName="node" presStyleLbl="vennNode1" presStyleIdx="2" presStyleCnt="9" custScaleX="109543" custScaleY="109543" custRadScaleRad="89552" custRadScaleInc="-300157">
        <dgm:presLayoutVars>
          <dgm:bulletEnabled val="1"/>
        </dgm:presLayoutVars>
      </dgm:prSet>
      <dgm:spPr/>
      <dgm:t>
        <a:bodyPr/>
        <a:lstStyle/>
        <a:p>
          <a:endParaRPr lang="fi-FI"/>
        </a:p>
      </dgm:t>
    </dgm:pt>
    <dgm:pt modelId="{A3890D2B-ECF5-4BFA-A15E-F049AB33A8E1}" type="pres">
      <dgm:prSet presAssocID="{E2C12DF1-7FA7-4AE5-97CB-BD328C87BC50}" presName="node" presStyleLbl="vennNode1" presStyleIdx="3" presStyleCnt="9" custScaleX="109543" custScaleY="109543" custRadScaleRad="97806" custRadScaleInc="-13220">
        <dgm:presLayoutVars>
          <dgm:bulletEnabled val="1"/>
        </dgm:presLayoutVars>
      </dgm:prSet>
      <dgm:spPr/>
      <dgm:t>
        <a:bodyPr/>
        <a:lstStyle/>
        <a:p>
          <a:endParaRPr lang="fi-FI"/>
        </a:p>
      </dgm:t>
    </dgm:pt>
    <dgm:pt modelId="{9E677E93-CDB4-4BE3-99D4-1DCD21230C78}" type="pres">
      <dgm:prSet presAssocID="{A1D1EE7D-2E3A-4BC9-BC81-2CB1BD81E94E}" presName="node" presStyleLbl="vennNode1" presStyleIdx="4" presStyleCnt="9" custScaleX="109543" custScaleY="109543" custRadScaleRad="97806" custRadScaleInc="-13220">
        <dgm:presLayoutVars>
          <dgm:bulletEnabled val="1"/>
        </dgm:presLayoutVars>
      </dgm:prSet>
      <dgm:spPr/>
      <dgm:t>
        <a:bodyPr/>
        <a:lstStyle/>
        <a:p>
          <a:endParaRPr lang="fi-FI"/>
        </a:p>
      </dgm:t>
    </dgm:pt>
    <dgm:pt modelId="{685D17A9-06CD-4D48-898C-84B07B324BCD}" type="pres">
      <dgm:prSet presAssocID="{6ACBC184-4E6E-46C8-AAC1-8CF71F3D6F7D}" presName="node" presStyleLbl="vennNode1" presStyleIdx="5" presStyleCnt="9" custScaleX="109543" custScaleY="109543" custRadScaleRad="90532" custRadScaleInc="-13503">
        <dgm:presLayoutVars>
          <dgm:bulletEnabled val="1"/>
        </dgm:presLayoutVars>
      </dgm:prSet>
      <dgm:spPr/>
      <dgm:t>
        <a:bodyPr/>
        <a:lstStyle/>
        <a:p>
          <a:endParaRPr lang="fi-FI"/>
        </a:p>
      </dgm:t>
    </dgm:pt>
    <dgm:pt modelId="{B02AD9DC-1E67-4C52-B391-92EA705323C0}" type="pres">
      <dgm:prSet presAssocID="{65092D81-2111-4011-ABDE-DC8266F00B81}" presName="node" presStyleLbl="vennNode1" presStyleIdx="6" presStyleCnt="9" custScaleX="109543" custScaleY="109543" custRadScaleRad="100552" custRadScaleInc="297209">
        <dgm:presLayoutVars>
          <dgm:bulletEnabled val="1"/>
        </dgm:presLayoutVars>
      </dgm:prSet>
      <dgm:spPr/>
      <dgm:t>
        <a:bodyPr/>
        <a:lstStyle/>
        <a:p>
          <a:endParaRPr lang="fi-FI"/>
        </a:p>
      </dgm:t>
    </dgm:pt>
    <dgm:pt modelId="{B7434EF9-4D8E-4784-981B-967CF6C08F26}" type="pres">
      <dgm:prSet presAssocID="{FAAFC0A4-50F5-4372-8E8E-94D20855C438}" presName="node" presStyleLbl="vennNode1" presStyleIdx="7" presStyleCnt="9" custScaleX="109543" custScaleY="109543" custRadScaleRad="100029" custRadScaleInc="292774">
        <dgm:presLayoutVars>
          <dgm:bulletEnabled val="1"/>
        </dgm:presLayoutVars>
      </dgm:prSet>
      <dgm:spPr/>
      <dgm:t>
        <a:bodyPr/>
        <a:lstStyle/>
        <a:p>
          <a:endParaRPr lang="fi-FI"/>
        </a:p>
      </dgm:t>
    </dgm:pt>
    <dgm:pt modelId="{D8F0C761-5B4F-42EF-95C0-9F8FCDA4CE96}" type="pres">
      <dgm:prSet presAssocID="{6573FC5E-3F8B-4705-B995-3C10542B6824}" presName="node" presStyleLbl="vennNode1" presStyleIdx="8" presStyleCnt="9" custScaleX="109543" custScaleY="109543" custRadScaleRad="87137" custRadScaleInc="-202534">
        <dgm:presLayoutVars>
          <dgm:bulletEnabled val="1"/>
        </dgm:presLayoutVars>
      </dgm:prSet>
      <dgm:spPr/>
      <dgm:t>
        <a:bodyPr/>
        <a:lstStyle/>
        <a:p>
          <a:endParaRPr lang="fi-FI"/>
        </a:p>
      </dgm:t>
    </dgm:pt>
  </dgm:ptLst>
  <dgm:cxnLst>
    <dgm:cxn modelId="{4401C715-6234-48C2-9DDC-38468466D254}" type="presOf" srcId="{E2C12DF1-7FA7-4AE5-97CB-BD328C87BC50}" destId="{A3890D2B-ECF5-4BFA-A15E-F049AB33A8E1}" srcOrd="0" destOrd="0" presId="urn:microsoft.com/office/officeart/2005/8/layout/radial3"/>
    <dgm:cxn modelId="{1B965CD5-B911-4E97-9494-937F7D459563}" type="presOf" srcId="{06821B37-91A8-4751-AB2D-F73F6F5E1455}" destId="{F5BDB518-393C-45EC-BB9A-16F444F7A417}" srcOrd="0" destOrd="0" presId="urn:microsoft.com/office/officeart/2005/8/layout/radial3"/>
    <dgm:cxn modelId="{2CEF7443-7022-43C1-AC93-36AECC1D78CE}" type="presOf" srcId="{6E50B86B-690B-4DBB-A598-FE5736FABEB3}" destId="{D9BB5423-E9FA-4850-9D47-5D9255BE13C0}" srcOrd="0" destOrd="0" presId="urn:microsoft.com/office/officeart/2005/8/layout/radial3"/>
    <dgm:cxn modelId="{5358C647-5150-4CCF-817C-130FCA8F0E17}" type="presOf" srcId="{FAAFC0A4-50F5-4372-8E8E-94D20855C438}" destId="{B7434EF9-4D8E-4784-981B-967CF6C08F26}" srcOrd="0" destOrd="0" presId="urn:microsoft.com/office/officeart/2005/8/layout/radial3"/>
    <dgm:cxn modelId="{F25196B9-1201-49DF-A329-CCFCCF3DE673}" srcId="{06821B37-91A8-4751-AB2D-F73F6F5E1455}" destId="{7F738503-D4C3-4678-916A-DCA030F69607}" srcOrd="0" destOrd="0" parTransId="{69B0ABC5-0A27-471C-8373-942F2F768F30}" sibTransId="{F9EB7129-77BC-4A05-9DE4-93D315952154}"/>
    <dgm:cxn modelId="{7ACE860F-655E-4EBB-8C65-118D75750DD6}" srcId="{06821B37-91A8-4751-AB2D-F73F6F5E1455}" destId="{65092D81-2111-4011-ABDE-DC8266F00B81}" srcOrd="5" destOrd="0" parTransId="{D97B82C0-0BEF-4299-AA1E-74C4E734D2D1}" sibTransId="{28EFF617-8116-4C4D-9285-007976933635}"/>
    <dgm:cxn modelId="{72FDF07C-570E-49B1-BABA-46EEFE717FF4}" type="presOf" srcId="{65092D81-2111-4011-ABDE-DC8266F00B81}" destId="{B02AD9DC-1E67-4C52-B391-92EA705323C0}" srcOrd="0" destOrd="0" presId="urn:microsoft.com/office/officeart/2005/8/layout/radial3"/>
    <dgm:cxn modelId="{1862DF8D-F045-4812-9F89-BA03C3E80DE9}" type="presOf" srcId="{A1D1EE7D-2E3A-4BC9-BC81-2CB1BD81E94E}" destId="{9E677E93-CDB4-4BE3-99D4-1DCD21230C78}" srcOrd="0" destOrd="0" presId="urn:microsoft.com/office/officeart/2005/8/layout/radial3"/>
    <dgm:cxn modelId="{89F29ECD-873E-4B82-ADA3-A1731CB463E1}" type="presOf" srcId="{6573FC5E-3F8B-4705-B995-3C10542B6824}" destId="{D8F0C761-5B4F-42EF-95C0-9F8FCDA4CE96}" srcOrd="0" destOrd="0" presId="urn:microsoft.com/office/officeart/2005/8/layout/radial3"/>
    <dgm:cxn modelId="{46B54FAD-9EB8-4FFE-8CE7-F2A914533E01}" type="presOf" srcId="{7F738503-D4C3-4678-916A-DCA030F69607}" destId="{41537917-519D-4B77-B1DC-135CE9B62C49}" srcOrd="0" destOrd="0" presId="urn:microsoft.com/office/officeart/2005/8/layout/radial3"/>
    <dgm:cxn modelId="{71373F20-780D-44F8-809C-38AFAE60095F}" srcId="{6E50B86B-690B-4DBB-A598-FE5736FABEB3}" destId="{06821B37-91A8-4751-AB2D-F73F6F5E1455}" srcOrd="0" destOrd="0" parTransId="{F370FE12-0219-4C36-8404-5ED8D544CBF9}" sibTransId="{58C93631-3499-413B-BEE2-914CC7605BC2}"/>
    <dgm:cxn modelId="{A77CD7DE-2430-46CD-B50E-2359D1F0CD3A}" srcId="{06821B37-91A8-4751-AB2D-F73F6F5E1455}" destId="{6ACBC184-4E6E-46C8-AAC1-8CF71F3D6F7D}" srcOrd="4" destOrd="0" parTransId="{629672DC-4601-43A7-B5AE-FEF8BE6A3957}" sibTransId="{C09ADBD5-92EF-43EF-8ADD-24AB29570EF0}"/>
    <dgm:cxn modelId="{49659D8B-9023-4619-B76B-B468670758A1}" srcId="{06821B37-91A8-4751-AB2D-F73F6F5E1455}" destId="{6573FC5E-3F8B-4705-B995-3C10542B6824}" srcOrd="7" destOrd="0" parTransId="{AF47FA31-64C8-45F0-BF7A-2B5583D7F52D}" sibTransId="{66A7C368-AC1E-4FFD-A780-A35C5447C910}"/>
    <dgm:cxn modelId="{5F08CD27-9EE9-48DE-8550-A818EFBDEE04}" type="presOf" srcId="{9A4A6883-BC19-4949-B454-7F9331F6C300}" destId="{233D6921-0907-44DC-99AD-4B344D9534D2}" srcOrd="0" destOrd="0" presId="urn:microsoft.com/office/officeart/2005/8/layout/radial3"/>
    <dgm:cxn modelId="{B0F73E35-1C41-40D1-9404-2751F09ABB75}" srcId="{06821B37-91A8-4751-AB2D-F73F6F5E1455}" destId="{9A4A6883-BC19-4949-B454-7F9331F6C300}" srcOrd="1" destOrd="0" parTransId="{B85049B8-A49C-4A5B-92D7-2DC7A95BCDA1}" sibTransId="{CBF8F52E-860D-4014-BAED-F65B5FF30B0F}"/>
    <dgm:cxn modelId="{755A10E0-1BA4-475E-B241-AAD13A189620}" srcId="{06821B37-91A8-4751-AB2D-F73F6F5E1455}" destId="{FAAFC0A4-50F5-4372-8E8E-94D20855C438}" srcOrd="6" destOrd="0" parTransId="{BFA2EFC6-4433-4BB8-86DC-D8187A9FEB73}" sibTransId="{6CEE7CB4-A3B6-4484-985B-6EEE0D54782E}"/>
    <dgm:cxn modelId="{0E7D4C1C-7BB0-4B9D-AE73-E9AB686FC02A}" srcId="{06821B37-91A8-4751-AB2D-F73F6F5E1455}" destId="{E2C12DF1-7FA7-4AE5-97CB-BD328C87BC50}" srcOrd="2" destOrd="0" parTransId="{DA0F6110-99A9-4977-9D4B-FA1BCC3594A0}" sibTransId="{E8755D8A-141A-4945-9E80-EFE7D2CA809C}"/>
    <dgm:cxn modelId="{FA086D55-10D4-4ED7-B178-D3CB92E9E0AC}" srcId="{06821B37-91A8-4751-AB2D-F73F6F5E1455}" destId="{A1D1EE7D-2E3A-4BC9-BC81-2CB1BD81E94E}" srcOrd="3" destOrd="0" parTransId="{D3A277D5-2CDD-4265-B3ED-2860A95B6E79}" sibTransId="{467C1E0B-8DE9-4AEC-9336-8E7F788EB3A3}"/>
    <dgm:cxn modelId="{CBD9C8BE-B7D9-458E-865E-74543B7FB8AE}" type="presOf" srcId="{6ACBC184-4E6E-46C8-AAC1-8CF71F3D6F7D}" destId="{685D17A9-06CD-4D48-898C-84B07B324BCD}" srcOrd="0" destOrd="0" presId="urn:microsoft.com/office/officeart/2005/8/layout/radial3"/>
    <dgm:cxn modelId="{073E0AC5-0984-4409-9D80-6034D13D0133}" type="presParOf" srcId="{D9BB5423-E9FA-4850-9D47-5D9255BE13C0}" destId="{93D476FB-1A44-4F53-93E1-4D92D1E4CD67}" srcOrd="0" destOrd="0" presId="urn:microsoft.com/office/officeart/2005/8/layout/radial3"/>
    <dgm:cxn modelId="{94FF58B9-D9A3-4737-A3D0-EF4F3F79E5B1}" type="presParOf" srcId="{93D476FB-1A44-4F53-93E1-4D92D1E4CD67}" destId="{F5BDB518-393C-45EC-BB9A-16F444F7A417}" srcOrd="0" destOrd="0" presId="urn:microsoft.com/office/officeart/2005/8/layout/radial3"/>
    <dgm:cxn modelId="{DEEFE1DD-5DDB-4865-8A91-E2F147B69EF1}" type="presParOf" srcId="{93D476FB-1A44-4F53-93E1-4D92D1E4CD67}" destId="{41537917-519D-4B77-B1DC-135CE9B62C49}" srcOrd="1" destOrd="0" presId="urn:microsoft.com/office/officeart/2005/8/layout/radial3"/>
    <dgm:cxn modelId="{D8565FD9-E969-4B37-9BCB-97D0D310A772}" type="presParOf" srcId="{93D476FB-1A44-4F53-93E1-4D92D1E4CD67}" destId="{233D6921-0907-44DC-99AD-4B344D9534D2}" srcOrd="2" destOrd="0" presId="urn:microsoft.com/office/officeart/2005/8/layout/radial3"/>
    <dgm:cxn modelId="{1FDFB51E-6596-436B-8931-EB8F30F86217}" type="presParOf" srcId="{93D476FB-1A44-4F53-93E1-4D92D1E4CD67}" destId="{A3890D2B-ECF5-4BFA-A15E-F049AB33A8E1}" srcOrd="3" destOrd="0" presId="urn:microsoft.com/office/officeart/2005/8/layout/radial3"/>
    <dgm:cxn modelId="{454A8801-9209-410E-8A44-28F71C1390D8}" type="presParOf" srcId="{93D476FB-1A44-4F53-93E1-4D92D1E4CD67}" destId="{9E677E93-CDB4-4BE3-99D4-1DCD21230C78}" srcOrd="4" destOrd="0" presId="urn:microsoft.com/office/officeart/2005/8/layout/radial3"/>
    <dgm:cxn modelId="{4F7359A1-C3E4-47FE-887B-EAA50D69DE05}" type="presParOf" srcId="{93D476FB-1A44-4F53-93E1-4D92D1E4CD67}" destId="{685D17A9-06CD-4D48-898C-84B07B324BCD}" srcOrd="5" destOrd="0" presId="urn:microsoft.com/office/officeart/2005/8/layout/radial3"/>
    <dgm:cxn modelId="{5B20B865-7649-4B6B-9275-EFB460731E1E}" type="presParOf" srcId="{93D476FB-1A44-4F53-93E1-4D92D1E4CD67}" destId="{B02AD9DC-1E67-4C52-B391-92EA705323C0}" srcOrd="6" destOrd="0" presId="urn:microsoft.com/office/officeart/2005/8/layout/radial3"/>
    <dgm:cxn modelId="{F0768B3A-82A8-468B-94F7-184E45E2C435}" type="presParOf" srcId="{93D476FB-1A44-4F53-93E1-4D92D1E4CD67}" destId="{B7434EF9-4D8E-4784-981B-967CF6C08F26}" srcOrd="7" destOrd="0" presId="urn:microsoft.com/office/officeart/2005/8/layout/radial3"/>
    <dgm:cxn modelId="{075B8FD8-D6FF-47F4-80F0-46039B87ED06}" type="presParOf" srcId="{93D476FB-1A44-4F53-93E1-4D92D1E4CD67}" destId="{D8F0C761-5B4F-42EF-95C0-9F8FCDA4CE96}" srcOrd="8"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BDB518-393C-45EC-BB9A-16F444F7A417}">
      <dsp:nvSpPr>
        <dsp:cNvPr id="0" name=""/>
        <dsp:cNvSpPr/>
      </dsp:nvSpPr>
      <dsp:spPr>
        <a:xfrm>
          <a:off x="3240360" y="1511087"/>
          <a:ext cx="3169680" cy="3206614"/>
        </a:xfrm>
        <a:prstGeom prst="ellipse">
          <a:avLst/>
        </a:prstGeom>
        <a:solidFill>
          <a:schemeClr val="accent6">
            <a:lumMod val="75000"/>
            <a:alpha val="80000"/>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fi-FI" sz="4400" kern="1200" dirty="0" smtClean="0">
              <a:solidFill>
                <a:schemeClr val="bg1"/>
              </a:solidFill>
            </a:rPr>
            <a:t>Toimivat</a:t>
          </a:r>
          <a:br>
            <a:rPr lang="fi-FI" sz="4400" kern="1200" dirty="0" smtClean="0">
              <a:solidFill>
                <a:schemeClr val="bg1"/>
              </a:solidFill>
            </a:rPr>
          </a:br>
          <a:r>
            <a:rPr lang="fi-FI" sz="4400" b="1" kern="1200" dirty="0" smtClean="0">
              <a:solidFill>
                <a:schemeClr val="bg1"/>
              </a:solidFill>
            </a:rPr>
            <a:t>palvelut</a:t>
          </a:r>
          <a:r>
            <a:rPr lang="fi-FI" sz="1600" b="1" kern="1200" dirty="0" smtClean="0">
              <a:solidFill>
                <a:schemeClr val="bg1"/>
              </a:solidFill>
            </a:rPr>
            <a:t>(IE2)</a:t>
          </a:r>
          <a:endParaRPr lang="fi-FI" sz="1600" b="1" kern="1200" dirty="0">
            <a:solidFill>
              <a:schemeClr val="bg1"/>
            </a:solidFill>
          </a:endParaRPr>
        </a:p>
      </dsp:txBody>
      <dsp:txXfrm>
        <a:off x="3240360" y="1511087"/>
        <a:ext cx="3169680" cy="3206614"/>
      </dsp:txXfrm>
    </dsp:sp>
    <dsp:sp modelId="{41537917-519D-4B77-B1DC-135CE9B62C49}">
      <dsp:nvSpPr>
        <dsp:cNvPr id="0" name=""/>
        <dsp:cNvSpPr/>
      </dsp:nvSpPr>
      <dsp:spPr>
        <a:xfrm>
          <a:off x="2364289" y="695850"/>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i-FI" sz="1600" kern="1200" dirty="0" smtClean="0">
              <a:solidFill>
                <a:schemeClr val="bg1"/>
              </a:solidFill>
            </a:rPr>
            <a:t>Sähköiset työkalut käytössä </a:t>
          </a:r>
        </a:p>
      </dsp:txBody>
      <dsp:txXfrm>
        <a:off x="2364289" y="695850"/>
        <a:ext cx="1892372" cy="1892372"/>
      </dsp:txXfrm>
    </dsp:sp>
    <dsp:sp modelId="{233D6921-0907-44DC-99AD-4B344D9534D2}">
      <dsp:nvSpPr>
        <dsp:cNvPr id="0" name=""/>
        <dsp:cNvSpPr/>
      </dsp:nvSpPr>
      <dsp:spPr>
        <a:xfrm>
          <a:off x="1851073" y="2170692"/>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fi-FI" sz="1400" kern="1200" dirty="0" smtClean="0">
              <a:solidFill>
                <a:schemeClr val="bg1"/>
              </a:solidFill>
            </a:rPr>
            <a:t>Sujuvat ja helppokäyttöiset sähköiset palvelut</a:t>
          </a:r>
        </a:p>
      </dsp:txBody>
      <dsp:txXfrm>
        <a:off x="1851073" y="2170692"/>
        <a:ext cx="1892372" cy="1892372"/>
      </dsp:txXfrm>
    </dsp:sp>
    <dsp:sp modelId="{A3890D2B-ECF5-4BFA-A15E-F049AB33A8E1}">
      <dsp:nvSpPr>
        <dsp:cNvPr id="0" name=""/>
        <dsp:cNvSpPr/>
      </dsp:nvSpPr>
      <dsp:spPr>
        <a:xfrm>
          <a:off x="6054812" y="1940125"/>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i-FI" sz="1600" kern="1200" dirty="0" smtClean="0">
              <a:solidFill>
                <a:schemeClr val="bg1"/>
              </a:solidFill>
            </a:rPr>
            <a:t>Sähköinen</a:t>
          </a:r>
        </a:p>
        <a:p>
          <a:pPr lvl="0" algn="ctr" defTabSz="711200">
            <a:lnSpc>
              <a:spcPct val="90000"/>
            </a:lnSpc>
            <a:spcBef>
              <a:spcPct val="0"/>
            </a:spcBef>
            <a:spcAft>
              <a:spcPct val="35000"/>
            </a:spcAft>
          </a:pPr>
          <a:r>
            <a:rPr lang="fi-FI" sz="1600" kern="1200" dirty="0" smtClean="0">
              <a:solidFill>
                <a:schemeClr val="bg1"/>
              </a:solidFill>
            </a:rPr>
            <a:t>hankinta</a:t>
          </a:r>
          <a:endParaRPr lang="fi-FI" sz="1600" kern="1200" dirty="0">
            <a:solidFill>
              <a:schemeClr val="bg1"/>
            </a:solidFill>
          </a:endParaRPr>
        </a:p>
      </dsp:txBody>
      <dsp:txXfrm>
        <a:off x="6054812" y="1940125"/>
        <a:ext cx="1892372" cy="1892372"/>
      </dsp:txXfrm>
    </dsp:sp>
    <dsp:sp modelId="{9E677E93-CDB4-4BE3-99D4-1DCD21230C78}">
      <dsp:nvSpPr>
        <dsp:cNvPr id="0" name=""/>
        <dsp:cNvSpPr/>
      </dsp:nvSpPr>
      <dsp:spPr>
        <a:xfrm>
          <a:off x="5575006" y="3554646"/>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fi-FI" sz="1900" kern="1200" dirty="0" smtClean="0">
              <a:solidFill>
                <a:schemeClr val="bg1"/>
              </a:solidFill>
            </a:rPr>
            <a:t>Tiedon yhteiskäyttö</a:t>
          </a:r>
          <a:endParaRPr lang="fi-FI" sz="1900" kern="1200" dirty="0">
            <a:solidFill>
              <a:schemeClr val="bg1"/>
            </a:solidFill>
          </a:endParaRPr>
        </a:p>
      </dsp:txBody>
      <dsp:txXfrm>
        <a:off x="5575006" y="3554646"/>
        <a:ext cx="1892372" cy="1892372"/>
      </dsp:txXfrm>
    </dsp:sp>
    <dsp:sp modelId="{685D17A9-06CD-4D48-898C-84B07B324BCD}">
      <dsp:nvSpPr>
        <dsp:cNvPr id="0" name=""/>
        <dsp:cNvSpPr/>
      </dsp:nvSpPr>
      <dsp:spPr>
        <a:xfrm>
          <a:off x="4081632" y="4193751"/>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fi-FI" sz="1500" kern="1200" dirty="0" smtClean="0">
              <a:solidFill>
                <a:schemeClr val="bg1"/>
              </a:solidFill>
            </a:rPr>
            <a:t>Oikea osaaminen oikeissa tehtävissä</a:t>
          </a:r>
          <a:endParaRPr lang="fi-FI" sz="1500" kern="1200" dirty="0">
            <a:solidFill>
              <a:schemeClr val="bg1"/>
            </a:solidFill>
          </a:endParaRPr>
        </a:p>
      </dsp:txBody>
      <dsp:txXfrm>
        <a:off x="4081632" y="4193751"/>
        <a:ext cx="1892372" cy="1892372"/>
      </dsp:txXfrm>
    </dsp:sp>
    <dsp:sp modelId="{B02AD9DC-1E67-4C52-B391-92EA705323C0}">
      <dsp:nvSpPr>
        <dsp:cNvPr id="0" name=""/>
        <dsp:cNvSpPr/>
      </dsp:nvSpPr>
      <dsp:spPr>
        <a:xfrm>
          <a:off x="3816419" y="0"/>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fi-FI" sz="1500" kern="1200" dirty="0" smtClean="0">
              <a:solidFill>
                <a:schemeClr val="bg1"/>
              </a:solidFill>
            </a:rPr>
            <a:t>Vaikuttavimmat palvelut</a:t>
          </a:r>
          <a:r>
            <a:rPr lang="fi-FI" sz="1500" kern="1200" baseline="0" dirty="0" smtClean="0">
              <a:solidFill>
                <a:schemeClr val="bg1"/>
              </a:solidFill>
            </a:rPr>
            <a:t> </a:t>
          </a:r>
          <a:r>
            <a:rPr lang="fi-FI" sz="1500" kern="1200" dirty="0" smtClean="0">
              <a:solidFill>
                <a:schemeClr val="bg1"/>
              </a:solidFill>
            </a:rPr>
            <a:t>määritelty</a:t>
          </a:r>
          <a:endParaRPr lang="fi-FI" sz="1500" kern="1200" dirty="0">
            <a:solidFill>
              <a:schemeClr val="bg1"/>
            </a:solidFill>
          </a:endParaRPr>
        </a:p>
      </dsp:txBody>
      <dsp:txXfrm>
        <a:off x="3816419" y="0"/>
        <a:ext cx="1892372" cy="1892372"/>
      </dsp:txXfrm>
    </dsp:sp>
    <dsp:sp modelId="{B7434EF9-4D8E-4784-981B-967CF6C08F26}">
      <dsp:nvSpPr>
        <dsp:cNvPr id="0" name=""/>
        <dsp:cNvSpPr/>
      </dsp:nvSpPr>
      <dsp:spPr>
        <a:xfrm>
          <a:off x="5364641" y="489032"/>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kern="1200" dirty="0" smtClean="0">
            <a:solidFill>
              <a:schemeClr val="bg1"/>
            </a:solidFill>
          </a:endParaRPr>
        </a:p>
        <a:p>
          <a:pPr lvl="0" algn="ctr" defTabSz="711200">
            <a:lnSpc>
              <a:spcPct val="90000"/>
            </a:lnSpc>
            <a:spcBef>
              <a:spcPct val="0"/>
            </a:spcBef>
            <a:spcAft>
              <a:spcPct val="35000"/>
            </a:spcAft>
          </a:pPr>
          <a:r>
            <a:rPr lang="fi-FI" sz="1600" kern="1200" dirty="0" smtClean="0">
              <a:solidFill>
                <a:schemeClr val="bg1"/>
              </a:solidFill>
            </a:rPr>
            <a:t> </a:t>
          </a:r>
          <a:r>
            <a:rPr lang="fi-FI" sz="1500" kern="1200" dirty="0" err="1" smtClean="0">
              <a:solidFill>
                <a:schemeClr val="bg1"/>
              </a:solidFill>
            </a:rPr>
            <a:t>Valta-kunnalllinen</a:t>
          </a:r>
          <a:r>
            <a:rPr lang="fi-FI" sz="1500" kern="1200" baseline="0" dirty="0" smtClean="0">
              <a:solidFill>
                <a:schemeClr val="bg1"/>
              </a:solidFill>
            </a:rPr>
            <a:t> </a:t>
          </a:r>
          <a:r>
            <a:rPr lang="fi-FI" sz="1500" kern="1200" dirty="0" smtClean="0">
              <a:solidFill>
                <a:schemeClr val="bg1"/>
              </a:solidFill>
            </a:rPr>
            <a:t>asiakaspalvelu</a:t>
          </a:r>
        </a:p>
        <a:p>
          <a:pPr lvl="0" algn="ctr" defTabSz="711200">
            <a:lnSpc>
              <a:spcPct val="90000"/>
            </a:lnSpc>
            <a:spcBef>
              <a:spcPct val="0"/>
            </a:spcBef>
            <a:spcAft>
              <a:spcPct val="35000"/>
            </a:spcAft>
          </a:pPr>
          <a:endParaRPr lang="fi-FI" sz="1500" kern="1200" dirty="0">
            <a:solidFill>
              <a:schemeClr val="bg1"/>
            </a:solidFill>
          </a:endParaRPr>
        </a:p>
      </dsp:txBody>
      <dsp:txXfrm>
        <a:off x="5364641" y="489032"/>
        <a:ext cx="1892372" cy="1892372"/>
      </dsp:txXfrm>
    </dsp:sp>
    <dsp:sp modelId="{D8F0C761-5B4F-42EF-95C0-9F8FCDA4CE96}">
      <dsp:nvSpPr>
        <dsp:cNvPr id="0" name=""/>
        <dsp:cNvSpPr/>
      </dsp:nvSpPr>
      <dsp:spPr>
        <a:xfrm>
          <a:off x="2507520" y="3581876"/>
          <a:ext cx="1892372" cy="1892372"/>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fi-FI" sz="1500" kern="1200" dirty="0" smtClean="0">
              <a:solidFill>
                <a:schemeClr val="bg1"/>
              </a:solidFill>
            </a:rPr>
            <a:t>Asiakkaat mukana palveluiden</a:t>
          </a:r>
          <a:r>
            <a:rPr lang="fi-FI" sz="1500" kern="1200" baseline="0" dirty="0" smtClean="0">
              <a:solidFill>
                <a:schemeClr val="bg1"/>
              </a:solidFill>
            </a:rPr>
            <a:t> </a:t>
          </a:r>
          <a:r>
            <a:rPr lang="fi-FI" sz="1500" kern="1200" dirty="0" smtClean="0">
              <a:solidFill>
                <a:schemeClr val="bg1"/>
              </a:solidFill>
            </a:rPr>
            <a:t>kehittämisessä</a:t>
          </a:r>
          <a:endParaRPr lang="fi-FI" sz="1500" kern="1200" dirty="0">
            <a:solidFill>
              <a:schemeClr val="bg1"/>
            </a:solidFill>
          </a:endParaRPr>
        </a:p>
      </dsp:txBody>
      <dsp:txXfrm>
        <a:off x="2507520" y="3581876"/>
        <a:ext cx="1892372" cy="189237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BDB518-393C-45EC-BB9A-16F444F7A417}">
      <dsp:nvSpPr>
        <dsp:cNvPr id="0" name=""/>
        <dsp:cNvSpPr/>
      </dsp:nvSpPr>
      <dsp:spPr>
        <a:xfrm>
          <a:off x="1678774" y="724056"/>
          <a:ext cx="1518791" cy="1536488"/>
        </a:xfrm>
        <a:prstGeom prst="ellipse">
          <a:avLst/>
        </a:prstGeom>
        <a:solidFill>
          <a:schemeClr val="accent6">
            <a:lumMod val="75000"/>
            <a:alpha val="80000"/>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b="1" kern="1200" dirty="0">
            <a:solidFill>
              <a:schemeClr val="bg1"/>
            </a:solidFill>
          </a:endParaRPr>
        </a:p>
      </dsp:txBody>
      <dsp:txXfrm>
        <a:off x="1678774" y="724056"/>
        <a:ext cx="1518791" cy="1536488"/>
      </dsp:txXfrm>
    </dsp:sp>
    <dsp:sp modelId="{41537917-519D-4B77-B1DC-135CE9B62C49}">
      <dsp:nvSpPr>
        <dsp:cNvPr id="0" name=""/>
        <dsp:cNvSpPr/>
      </dsp:nvSpPr>
      <dsp:spPr>
        <a:xfrm>
          <a:off x="1258994" y="333425"/>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kern="1200" dirty="0" smtClean="0">
            <a:solidFill>
              <a:schemeClr val="bg1"/>
            </a:solidFill>
          </a:endParaRPr>
        </a:p>
      </dsp:txBody>
      <dsp:txXfrm>
        <a:off x="1258994" y="333425"/>
        <a:ext cx="906753" cy="906753"/>
      </dsp:txXfrm>
    </dsp:sp>
    <dsp:sp modelId="{233D6921-0907-44DC-99AD-4B344D9534D2}">
      <dsp:nvSpPr>
        <dsp:cNvPr id="0" name=""/>
        <dsp:cNvSpPr/>
      </dsp:nvSpPr>
      <dsp:spPr>
        <a:xfrm>
          <a:off x="1013080" y="1040114"/>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fi-FI" sz="1400" kern="1200" dirty="0" smtClean="0">
            <a:solidFill>
              <a:schemeClr val="bg1"/>
            </a:solidFill>
          </a:endParaRPr>
        </a:p>
      </dsp:txBody>
      <dsp:txXfrm>
        <a:off x="1013080" y="1040114"/>
        <a:ext cx="906753" cy="906753"/>
      </dsp:txXfrm>
    </dsp:sp>
    <dsp:sp modelId="{A3890D2B-ECF5-4BFA-A15E-F049AB33A8E1}">
      <dsp:nvSpPr>
        <dsp:cNvPr id="0" name=""/>
        <dsp:cNvSpPr/>
      </dsp:nvSpPr>
      <dsp:spPr>
        <a:xfrm>
          <a:off x="3027354" y="929634"/>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kern="1200" dirty="0">
            <a:solidFill>
              <a:schemeClr val="bg1"/>
            </a:solidFill>
          </a:endParaRPr>
        </a:p>
      </dsp:txBody>
      <dsp:txXfrm>
        <a:off x="3027354" y="929634"/>
        <a:ext cx="906753" cy="906753"/>
      </dsp:txXfrm>
    </dsp:sp>
    <dsp:sp modelId="{9E677E93-CDB4-4BE3-99D4-1DCD21230C78}">
      <dsp:nvSpPr>
        <dsp:cNvPr id="0" name=""/>
        <dsp:cNvSpPr/>
      </dsp:nvSpPr>
      <dsp:spPr>
        <a:xfrm>
          <a:off x="2797448" y="1703252"/>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endParaRPr lang="fi-FI" sz="4000" kern="1200" dirty="0">
            <a:solidFill>
              <a:schemeClr val="bg1"/>
            </a:solidFill>
          </a:endParaRPr>
        </a:p>
      </dsp:txBody>
      <dsp:txXfrm>
        <a:off x="2797448" y="1703252"/>
        <a:ext cx="906753" cy="906753"/>
      </dsp:txXfrm>
    </dsp:sp>
    <dsp:sp modelId="{685D17A9-06CD-4D48-898C-84B07B324BCD}">
      <dsp:nvSpPr>
        <dsp:cNvPr id="0" name=""/>
        <dsp:cNvSpPr/>
      </dsp:nvSpPr>
      <dsp:spPr>
        <a:xfrm>
          <a:off x="2081880" y="2009487"/>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2081880" y="2009487"/>
        <a:ext cx="906753" cy="906753"/>
      </dsp:txXfrm>
    </dsp:sp>
    <dsp:sp modelId="{B02AD9DC-1E67-4C52-B391-92EA705323C0}">
      <dsp:nvSpPr>
        <dsp:cNvPr id="0" name=""/>
        <dsp:cNvSpPr/>
      </dsp:nvSpPr>
      <dsp:spPr>
        <a:xfrm>
          <a:off x="1954800" y="0"/>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1954800" y="0"/>
        <a:ext cx="906753" cy="906753"/>
      </dsp:txXfrm>
    </dsp:sp>
    <dsp:sp modelId="{B7434EF9-4D8E-4784-981B-967CF6C08F26}">
      <dsp:nvSpPr>
        <dsp:cNvPr id="0" name=""/>
        <dsp:cNvSpPr/>
      </dsp:nvSpPr>
      <dsp:spPr>
        <a:xfrm>
          <a:off x="2696650" y="234326"/>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2696650" y="234326"/>
        <a:ext cx="906753" cy="906753"/>
      </dsp:txXfrm>
    </dsp:sp>
    <dsp:sp modelId="{D8F0C761-5B4F-42EF-95C0-9F8FCDA4CE96}">
      <dsp:nvSpPr>
        <dsp:cNvPr id="0" name=""/>
        <dsp:cNvSpPr/>
      </dsp:nvSpPr>
      <dsp:spPr>
        <a:xfrm>
          <a:off x="1327625" y="1716300"/>
          <a:ext cx="906753" cy="906753"/>
        </a:xfrm>
        <a:prstGeom prst="ellipse">
          <a:avLst/>
        </a:prstGeom>
        <a:solidFill>
          <a:srgbClr val="D9640C">
            <a:alpha val="89804"/>
          </a:srgb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1327625" y="1716300"/>
        <a:ext cx="906753" cy="90675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BDB518-393C-45EC-BB9A-16F444F7A417}">
      <dsp:nvSpPr>
        <dsp:cNvPr id="0" name=""/>
        <dsp:cNvSpPr/>
      </dsp:nvSpPr>
      <dsp:spPr>
        <a:xfrm>
          <a:off x="1678774" y="724056"/>
          <a:ext cx="1518791" cy="1536488"/>
        </a:xfrm>
        <a:prstGeom prst="ellipse">
          <a:avLst/>
        </a:prstGeom>
        <a:solidFill>
          <a:schemeClr val="tx1">
            <a:lumMod val="95000"/>
            <a:lumOff val="5000"/>
            <a:alpha val="80000"/>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b="1" kern="1200" dirty="0">
            <a:solidFill>
              <a:schemeClr val="bg1"/>
            </a:solidFill>
          </a:endParaRPr>
        </a:p>
      </dsp:txBody>
      <dsp:txXfrm>
        <a:off x="1678774" y="724056"/>
        <a:ext cx="1518791" cy="1536488"/>
      </dsp:txXfrm>
    </dsp:sp>
    <dsp:sp modelId="{41537917-519D-4B77-B1DC-135CE9B62C49}">
      <dsp:nvSpPr>
        <dsp:cNvPr id="0" name=""/>
        <dsp:cNvSpPr/>
      </dsp:nvSpPr>
      <dsp:spPr>
        <a:xfrm>
          <a:off x="1258994" y="333425"/>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kern="1200" dirty="0" smtClean="0">
            <a:solidFill>
              <a:schemeClr val="bg1"/>
            </a:solidFill>
          </a:endParaRPr>
        </a:p>
      </dsp:txBody>
      <dsp:txXfrm>
        <a:off x="1258994" y="333425"/>
        <a:ext cx="906753" cy="906753"/>
      </dsp:txXfrm>
    </dsp:sp>
    <dsp:sp modelId="{233D6921-0907-44DC-99AD-4B344D9534D2}">
      <dsp:nvSpPr>
        <dsp:cNvPr id="0" name=""/>
        <dsp:cNvSpPr/>
      </dsp:nvSpPr>
      <dsp:spPr>
        <a:xfrm>
          <a:off x="1013080" y="1040114"/>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fi-FI" sz="1400" kern="1200" dirty="0" smtClean="0">
            <a:solidFill>
              <a:schemeClr val="bg1"/>
            </a:solidFill>
          </a:endParaRPr>
        </a:p>
      </dsp:txBody>
      <dsp:txXfrm>
        <a:off x="1013080" y="1040114"/>
        <a:ext cx="906753" cy="906753"/>
      </dsp:txXfrm>
    </dsp:sp>
    <dsp:sp modelId="{A3890D2B-ECF5-4BFA-A15E-F049AB33A8E1}">
      <dsp:nvSpPr>
        <dsp:cNvPr id="0" name=""/>
        <dsp:cNvSpPr/>
      </dsp:nvSpPr>
      <dsp:spPr>
        <a:xfrm>
          <a:off x="3027354" y="929634"/>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kern="1200" dirty="0">
            <a:solidFill>
              <a:schemeClr val="bg1"/>
            </a:solidFill>
          </a:endParaRPr>
        </a:p>
      </dsp:txBody>
      <dsp:txXfrm>
        <a:off x="3027354" y="929634"/>
        <a:ext cx="906753" cy="906753"/>
      </dsp:txXfrm>
    </dsp:sp>
    <dsp:sp modelId="{9E677E93-CDB4-4BE3-99D4-1DCD21230C78}">
      <dsp:nvSpPr>
        <dsp:cNvPr id="0" name=""/>
        <dsp:cNvSpPr/>
      </dsp:nvSpPr>
      <dsp:spPr>
        <a:xfrm>
          <a:off x="2797448" y="1703252"/>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endParaRPr lang="fi-FI" sz="4000" kern="1200" dirty="0">
            <a:solidFill>
              <a:schemeClr val="bg1"/>
            </a:solidFill>
          </a:endParaRPr>
        </a:p>
      </dsp:txBody>
      <dsp:txXfrm>
        <a:off x="2797448" y="1703252"/>
        <a:ext cx="906753" cy="906753"/>
      </dsp:txXfrm>
    </dsp:sp>
    <dsp:sp modelId="{685D17A9-06CD-4D48-898C-84B07B324BCD}">
      <dsp:nvSpPr>
        <dsp:cNvPr id="0" name=""/>
        <dsp:cNvSpPr/>
      </dsp:nvSpPr>
      <dsp:spPr>
        <a:xfrm>
          <a:off x="2081880" y="2009487"/>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2081880" y="2009487"/>
        <a:ext cx="906753" cy="906753"/>
      </dsp:txXfrm>
    </dsp:sp>
    <dsp:sp modelId="{B02AD9DC-1E67-4C52-B391-92EA705323C0}">
      <dsp:nvSpPr>
        <dsp:cNvPr id="0" name=""/>
        <dsp:cNvSpPr/>
      </dsp:nvSpPr>
      <dsp:spPr>
        <a:xfrm>
          <a:off x="1954800" y="0"/>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1954800" y="0"/>
        <a:ext cx="906753" cy="906753"/>
      </dsp:txXfrm>
    </dsp:sp>
    <dsp:sp modelId="{B7434EF9-4D8E-4784-981B-967CF6C08F26}">
      <dsp:nvSpPr>
        <dsp:cNvPr id="0" name=""/>
        <dsp:cNvSpPr/>
      </dsp:nvSpPr>
      <dsp:spPr>
        <a:xfrm>
          <a:off x="2696650" y="234326"/>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2696650" y="234326"/>
        <a:ext cx="906753" cy="906753"/>
      </dsp:txXfrm>
    </dsp:sp>
    <dsp:sp modelId="{D8F0C761-5B4F-42EF-95C0-9F8FCDA4CE96}">
      <dsp:nvSpPr>
        <dsp:cNvPr id="0" name=""/>
        <dsp:cNvSpPr/>
      </dsp:nvSpPr>
      <dsp:spPr>
        <a:xfrm>
          <a:off x="1327625" y="1716300"/>
          <a:ext cx="906753" cy="906753"/>
        </a:xfrm>
        <a:prstGeom prst="ellipse">
          <a:avLst/>
        </a:prstGeom>
        <a:solidFill>
          <a:schemeClr val="bg2">
            <a:lumMod val="50000"/>
            <a:alpha val="89804"/>
          </a:schemeClr>
        </a:solidFill>
        <a:ln w="254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fi-FI" sz="1500" kern="1200" dirty="0">
            <a:solidFill>
              <a:schemeClr val="bg1"/>
            </a:solidFill>
          </a:endParaRPr>
        </a:p>
      </dsp:txBody>
      <dsp:txXfrm>
        <a:off x="1327625" y="1716300"/>
        <a:ext cx="906753" cy="906753"/>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95600"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defTabSz="876300">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36988" y="0"/>
            <a:ext cx="2894012"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algn="r" defTabSz="876300">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12288"/>
            <a:ext cx="2895600"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defTabSz="876300">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36988" y="9412288"/>
            <a:ext cx="2894012"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algn="r" defTabSz="876300">
              <a:defRPr sz="12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xmlns="" val="2677337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defTabSz="949325">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19525"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algn="r" defTabSz="949325">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49213" y="768350"/>
            <a:ext cx="6581775" cy="370363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4688" y="4691063"/>
            <a:ext cx="5394325" cy="4443412"/>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18438" name="Rectangle 6"/>
          <p:cNvSpPr>
            <a:spLocks noGrp="1" noChangeArrowheads="1"/>
          </p:cNvSpPr>
          <p:nvPr>
            <p:ph type="ftr" sz="quarter" idx="4"/>
          </p:nvPr>
        </p:nvSpPr>
        <p:spPr bwMode="auto">
          <a:xfrm>
            <a:off x="0"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defTabSz="949325">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19525"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algn="r" defTabSz="949325">
              <a:defRPr sz="12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xmlns="" val="29041861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a:t>
            </a:fld>
            <a:endParaRPr lang="fi-FI"/>
          </a:p>
        </p:txBody>
      </p:sp>
    </p:spTree>
    <p:extLst>
      <p:ext uri="{BB962C8B-B14F-4D97-AF65-F5344CB8AC3E}">
        <p14:creationId xmlns:p14="http://schemas.microsoft.com/office/powerpoint/2010/main" xmlns="" val="9914239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mj-lt"/>
              <a:buNone/>
            </a:pPr>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solidFill>
                  <a:srgbClr val="000000"/>
                </a:solidFill>
              </a:rPr>
              <a:pPr>
                <a:defRPr/>
              </a:pPr>
              <a:t>19</a:t>
            </a:fld>
            <a:endParaRPr lang="fi-FI">
              <a:solidFill>
                <a:srgbClr val="000000"/>
              </a:solidFill>
            </a:endParaRPr>
          </a:p>
        </p:txBody>
      </p:sp>
    </p:spTree>
    <p:extLst>
      <p:ext uri="{BB962C8B-B14F-4D97-AF65-F5344CB8AC3E}">
        <p14:creationId xmlns:p14="http://schemas.microsoft.com/office/powerpoint/2010/main" xmlns="" val="1395461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22</a:t>
            </a:fld>
            <a:endParaRPr lang="fi-FI"/>
          </a:p>
        </p:txBody>
      </p:sp>
    </p:spTree>
    <p:extLst>
      <p:ext uri="{BB962C8B-B14F-4D97-AF65-F5344CB8AC3E}">
        <p14:creationId xmlns:p14="http://schemas.microsoft.com/office/powerpoint/2010/main" xmlns="" val="1373217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mj-lt"/>
              <a:buNone/>
            </a:pPr>
            <a:r>
              <a:rPr lang="fi-FI" dirty="0" smtClean="0"/>
              <a:t>3 palkki valmistuu 2016 lopussa</a:t>
            </a:r>
          </a:p>
          <a:p>
            <a:pPr marL="0" indent="0">
              <a:buFont typeface="+mj-lt"/>
              <a:buNone/>
            </a:pPr>
            <a:r>
              <a:rPr lang="fi-FI" dirty="0" err="1" smtClean="0"/>
              <a:t>Mavin</a:t>
            </a:r>
            <a:r>
              <a:rPr lang="fi-FI" dirty="0" smtClean="0"/>
              <a:t> mobiilivalvontapalkki pois</a:t>
            </a:r>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solidFill>
                  <a:srgbClr val="000000"/>
                </a:solidFill>
              </a:rPr>
              <a:pPr>
                <a:defRPr/>
              </a:pPr>
              <a:t>26</a:t>
            </a:fld>
            <a:endParaRPr lang="fi-FI">
              <a:solidFill>
                <a:srgbClr val="000000"/>
              </a:solidFill>
            </a:endParaRPr>
          </a:p>
        </p:txBody>
      </p:sp>
    </p:spTree>
    <p:extLst>
      <p:ext uri="{BB962C8B-B14F-4D97-AF65-F5344CB8AC3E}">
        <p14:creationId xmlns:p14="http://schemas.microsoft.com/office/powerpoint/2010/main" xmlns="" val="14282545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mj-lt"/>
              <a:buNone/>
            </a:pPr>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solidFill>
                  <a:srgbClr val="000000"/>
                </a:solidFill>
              </a:rPr>
              <a:pPr>
                <a:defRPr/>
              </a:pPr>
              <a:t>27</a:t>
            </a:fld>
            <a:endParaRPr lang="fi-FI">
              <a:solidFill>
                <a:srgbClr val="000000"/>
              </a:solidFill>
            </a:endParaRPr>
          </a:p>
        </p:txBody>
      </p:sp>
    </p:spTree>
    <p:extLst>
      <p:ext uri="{BB962C8B-B14F-4D97-AF65-F5344CB8AC3E}">
        <p14:creationId xmlns:p14="http://schemas.microsoft.com/office/powerpoint/2010/main" xmlns="" val="147184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32</a:t>
            </a:fld>
            <a:endParaRPr lang="fi-FI"/>
          </a:p>
        </p:txBody>
      </p:sp>
    </p:spTree>
    <p:extLst>
      <p:ext uri="{BB962C8B-B14F-4D97-AF65-F5344CB8AC3E}">
        <p14:creationId xmlns:p14="http://schemas.microsoft.com/office/powerpoint/2010/main" xmlns="" val="1379342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mj-lt"/>
              <a:buNone/>
            </a:pPr>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solidFill>
                  <a:srgbClr val="000000"/>
                </a:solidFill>
              </a:rPr>
              <a:pPr>
                <a:defRPr/>
              </a:pPr>
              <a:t>33</a:t>
            </a:fld>
            <a:endParaRPr lang="fi-FI">
              <a:solidFill>
                <a:srgbClr val="000000"/>
              </a:solidFill>
            </a:endParaRPr>
          </a:p>
        </p:txBody>
      </p:sp>
    </p:spTree>
    <p:extLst>
      <p:ext uri="{BB962C8B-B14F-4D97-AF65-F5344CB8AC3E}">
        <p14:creationId xmlns:p14="http://schemas.microsoft.com/office/powerpoint/2010/main" xmlns="" val="19088305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dirty="0">
                <a:solidFill>
                  <a:schemeClr val="tx2"/>
                </a:solidFill>
              </a:rPr>
              <a:t>Suunnitelmat: ELY hankintojen sähköistäminen</a:t>
            </a:r>
          </a:p>
          <a:p>
            <a:pPr marL="171450" indent="-171450">
              <a:buFont typeface="Arial" panose="020B0604020202020204" pitchFamily="34" charset="0"/>
              <a:buChar char="•"/>
            </a:pPr>
            <a:r>
              <a:rPr lang="fi-FI" sz="1200" dirty="0"/>
              <a:t>ELY hankintahenkilöstön Cloudian kilpailutusportaalin koulutusohjelma vuodelle 2016 valmistuu helmikuun kuluessa. Koulutetaan 27 pääkäyttäjää ja noin 300 peruskäyttäjää.</a:t>
            </a:r>
          </a:p>
          <a:p>
            <a:pPr marL="171450" indent="-171450">
              <a:buFont typeface="Arial" panose="020B0604020202020204" pitchFamily="34" charset="0"/>
              <a:buChar char="•"/>
            </a:pPr>
            <a:r>
              <a:rPr lang="fi-FI" sz="1200" dirty="0"/>
              <a:t>Hankintalainsäädännön uudistukseen liittyvä koulutus vuonna 2016 on myös ensiarvioisen tärkeää. Koulutusta järjestää Liikennevirasto sekä KEHA-keskus. </a:t>
            </a:r>
          </a:p>
          <a:p>
            <a:pPr marL="171450" indent="-171450">
              <a:buFont typeface="Arial" panose="020B0604020202020204" pitchFamily="34" charset="0"/>
              <a:buChar char="•"/>
            </a:pPr>
            <a:r>
              <a:rPr lang="fi-FI" sz="1200" dirty="0"/>
              <a:t>Cloudian kilpailutusportaalin ELY pilottihankkeiden (4) kilpailuttamisen toteutustyö etenee suunnitellusti.</a:t>
            </a:r>
          </a:p>
          <a:p>
            <a:pPr marL="171450" indent="-171450">
              <a:buFont typeface="Arial" panose="020B0604020202020204" pitchFamily="34" charset="0"/>
              <a:buChar char="•"/>
            </a:pPr>
            <a:r>
              <a:rPr lang="fi-FI" sz="1200" dirty="0"/>
              <a:t>Cloudian kilpailutusportaalin hankeryhmän työ etenee suunnitellusti ja kytkeytyy tiiviiksi osaksi </a:t>
            </a:r>
            <a:r>
              <a:rPr lang="fi-FI" sz="1200" dirty="0" err="1"/>
              <a:t>Hansel</a:t>
            </a:r>
            <a:r>
              <a:rPr lang="fi-FI" sz="1200" dirty="0"/>
              <a:t>/Cloudia/virastot hankeryhmätyötä, joka käynnistyy 4/2016.</a:t>
            </a:r>
          </a:p>
          <a:p>
            <a:pPr marL="171450" indent="-171450">
              <a:buFont typeface="Arial" panose="020B0604020202020204" pitchFamily="34" charset="0"/>
              <a:buChar char="•"/>
            </a:pPr>
            <a:r>
              <a:rPr lang="fi-FI" sz="1200" dirty="0"/>
              <a:t>Hankinnan osa-arkkitehtuurityö jatkuu suunnitelmien mukaisesti.</a:t>
            </a:r>
          </a:p>
          <a:p>
            <a:pPr marL="171450" indent="-171450">
              <a:buFont typeface="Arial" panose="020B0604020202020204" pitchFamily="34" charset="0"/>
              <a:buChar char="•"/>
            </a:pPr>
            <a:r>
              <a:rPr lang="fi-FI" sz="1200" dirty="0"/>
              <a:t>Hankkeiden toteutusportaalin ja tietovarantojen osalta laaditaan työsuunnitelma helmikuun kuluessa. Työ jatkuu järjestelmien ja palveluiden taustaselvitysten tarkennuksella ja markkinakartoituksella. Tavoitteena saada aikaan huhtikuussa ratkaisuvaihtoehdot, joiden pohjalta päästään vaatimusmäärittelytyöhön järjestelmien ja palveluiden osalta.</a:t>
            </a:r>
          </a:p>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38</a:t>
            </a:fld>
            <a:endParaRPr lang="fi-FI"/>
          </a:p>
        </p:txBody>
      </p:sp>
    </p:spTree>
    <p:extLst>
      <p:ext uri="{BB962C8B-B14F-4D97-AF65-F5344CB8AC3E}">
        <p14:creationId xmlns:p14="http://schemas.microsoft.com/office/powerpoint/2010/main" xmlns="" val="3956591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mj-lt"/>
              <a:buNone/>
            </a:pPr>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solidFill>
                  <a:srgbClr val="000000"/>
                </a:solidFill>
              </a:rPr>
              <a:pPr>
                <a:defRPr/>
              </a:pPr>
              <a:t>39</a:t>
            </a:fld>
            <a:endParaRPr lang="fi-FI">
              <a:solidFill>
                <a:srgbClr val="000000"/>
              </a:solidFill>
            </a:endParaRPr>
          </a:p>
        </p:txBody>
      </p:sp>
    </p:spTree>
    <p:extLst>
      <p:ext uri="{BB962C8B-B14F-4D97-AF65-F5344CB8AC3E}">
        <p14:creationId xmlns:p14="http://schemas.microsoft.com/office/powerpoint/2010/main" xmlns="" val="3467498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43</a:t>
            </a:fld>
            <a:endParaRPr lang="fi-FI"/>
          </a:p>
        </p:txBody>
      </p:sp>
    </p:spTree>
    <p:extLst>
      <p:ext uri="{BB962C8B-B14F-4D97-AF65-F5344CB8AC3E}">
        <p14:creationId xmlns:p14="http://schemas.microsoft.com/office/powerpoint/2010/main" xmlns="" val="18369128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mj-lt"/>
              <a:buNone/>
            </a:pPr>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solidFill>
                  <a:srgbClr val="000000"/>
                </a:solidFill>
              </a:rPr>
              <a:pPr>
                <a:defRPr/>
              </a:pPr>
              <a:t>44</a:t>
            </a:fld>
            <a:endParaRPr lang="fi-FI">
              <a:solidFill>
                <a:srgbClr val="000000"/>
              </a:solidFill>
            </a:endParaRPr>
          </a:p>
        </p:txBody>
      </p:sp>
    </p:spTree>
    <p:extLst>
      <p:ext uri="{BB962C8B-B14F-4D97-AF65-F5344CB8AC3E}">
        <p14:creationId xmlns:p14="http://schemas.microsoft.com/office/powerpoint/2010/main" xmlns="" val="26446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a:t>
            </a:r>
            <a:r>
              <a:rPr lang="en-US" dirty="0" err="1" smtClean="0"/>
              <a:t>ELYjen</a:t>
            </a:r>
            <a:r>
              <a:rPr lang="en-US" baseline="0" dirty="0" smtClean="0"/>
              <a:t> </a:t>
            </a:r>
            <a:r>
              <a:rPr lang="en-US" dirty="0" err="1" smtClean="0"/>
              <a:t>yt</a:t>
            </a:r>
            <a:r>
              <a:rPr lang="en-US" dirty="0" smtClean="0"/>
              <a:t> </a:t>
            </a:r>
            <a:r>
              <a:rPr lang="en-US" dirty="0" err="1" smtClean="0"/>
              <a:t>neuvottelut</a:t>
            </a:r>
            <a:r>
              <a:rPr lang="en-US" baseline="0" dirty="0" smtClean="0"/>
              <a:t> -&gt;  </a:t>
            </a:r>
            <a:r>
              <a:rPr lang="en-US" baseline="0" dirty="0" err="1" smtClean="0"/>
              <a:t>oli</a:t>
            </a:r>
            <a:r>
              <a:rPr lang="en-US" baseline="0" dirty="0" smtClean="0"/>
              <a:t> </a:t>
            </a:r>
            <a:r>
              <a:rPr lang="en-US" baseline="0" dirty="0" err="1" smtClean="0"/>
              <a:t>mietitty</a:t>
            </a:r>
            <a:r>
              <a:rPr lang="en-US" baseline="0" dirty="0" smtClean="0"/>
              <a:t> </a:t>
            </a:r>
            <a:r>
              <a:rPr lang="en-US" baseline="0" dirty="0" err="1" smtClean="0"/>
              <a:t>porukan</a:t>
            </a:r>
            <a:r>
              <a:rPr lang="en-US" baseline="0" dirty="0" smtClean="0"/>
              <a:t> </a:t>
            </a:r>
            <a:r>
              <a:rPr lang="en-US" baseline="0" dirty="0" err="1" smtClean="0"/>
              <a:t>määrä</a:t>
            </a:r>
            <a:r>
              <a:rPr lang="en-US" baseline="0" dirty="0" smtClean="0"/>
              <a:t> </a:t>
            </a:r>
            <a:r>
              <a:rPr lang="en-US" baseline="0" dirty="0" err="1" smtClean="0"/>
              <a:t>mutta</a:t>
            </a:r>
            <a:r>
              <a:rPr lang="en-US" baseline="0" dirty="0" smtClean="0"/>
              <a:t> </a:t>
            </a:r>
            <a:r>
              <a:rPr lang="en-US" baseline="0" dirty="0" err="1" smtClean="0"/>
              <a:t>ei</a:t>
            </a:r>
            <a:r>
              <a:rPr lang="en-US" baseline="0" dirty="0" smtClean="0"/>
              <a:t> </a:t>
            </a:r>
            <a:r>
              <a:rPr lang="en-US" baseline="0" dirty="0" err="1" smtClean="0"/>
              <a:t>miten</a:t>
            </a:r>
            <a:r>
              <a:rPr lang="en-US" baseline="0" dirty="0" smtClean="0"/>
              <a:t> ne </a:t>
            </a:r>
            <a:r>
              <a:rPr lang="en-US" baseline="0" dirty="0" err="1" smtClean="0"/>
              <a:t>hoidetaan</a:t>
            </a:r>
            <a:r>
              <a:rPr lang="en-US" baseline="0" dirty="0" smtClean="0"/>
              <a:t>. </a:t>
            </a:r>
          </a:p>
          <a:p>
            <a:r>
              <a:rPr lang="en-US" baseline="0" dirty="0" smtClean="0"/>
              <a:t>2. "</a:t>
            </a:r>
            <a:r>
              <a:rPr lang="en-US" baseline="0" dirty="0" err="1" smtClean="0"/>
              <a:t>Tehdään</a:t>
            </a:r>
            <a:r>
              <a:rPr lang="en-US" baseline="0" dirty="0" smtClean="0"/>
              <a:t> </a:t>
            </a:r>
            <a:r>
              <a:rPr lang="en-US" baseline="0" dirty="0" err="1" smtClean="0"/>
              <a:t>sote-edellä</a:t>
            </a:r>
            <a:r>
              <a:rPr lang="en-US" baseline="0" dirty="0" smtClean="0"/>
              <a:t>, </a:t>
            </a:r>
            <a:r>
              <a:rPr lang="en-US" baseline="0" dirty="0" err="1" smtClean="0"/>
              <a:t>tehkää</a:t>
            </a:r>
            <a:r>
              <a:rPr lang="en-US" baseline="0" dirty="0" smtClean="0"/>
              <a:t> </a:t>
            </a:r>
            <a:r>
              <a:rPr lang="en-US" baseline="0" dirty="0" err="1" smtClean="0"/>
              <a:t>mitä</a:t>
            </a:r>
            <a:r>
              <a:rPr lang="en-US" baseline="0" dirty="0" smtClean="0"/>
              <a:t> </a:t>
            </a:r>
            <a:r>
              <a:rPr lang="en-US" baseline="0" dirty="0" err="1" smtClean="0"/>
              <a:t>voitte</a:t>
            </a:r>
            <a:r>
              <a:rPr lang="en-US" baseline="0" dirty="0" smtClean="0"/>
              <a:t>"</a:t>
            </a:r>
          </a:p>
          <a:p>
            <a:r>
              <a:rPr lang="en-US" baseline="0" dirty="0" smtClean="0"/>
              <a:t>3. </a:t>
            </a:r>
            <a:r>
              <a:rPr lang="en-US" baseline="0" dirty="0" err="1" smtClean="0"/>
              <a:t>Miksi</a:t>
            </a:r>
            <a:r>
              <a:rPr lang="en-US" baseline="0" dirty="0" smtClean="0"/>
              <a:t> </a:t>
            </a:r>
            <a:r>
              <a:rPr lang="en-US" baseline="0" dirty="0" err="1" smtClean="0"/>
              <a:t>tätä</a:t>
            </a:r>
            <a:r>
              <a:rPr lang="en-US" baseline="0" dirty="0" smtClean="0"/>
              <a:t> </a:t>
            </a:r>
            <a:r>
              <a:rPr lang="en-US" baseline="0" dirty="0" err="1" smtClean="0"/>
              <a:t>nyt</a:t>
            </a:r>
            <a:r>
              <a:rPr lang="en-US" baseline="0" dirty="0" smtClean="0"/>
              <a:t> </a:t>
            </a:r>
            <a:r>
              <a:rPr lang="en-US" baseline="0" dirty="0" err="1" smtClean="0"/>
              <a:t>tehdään</a:t>
            </a:r>
            <a:r>
              <a:rPr lang="en-US" baseline="0" dirty="0" smtClean="0"/>
              <a:t>? </a:t>
            </a:r>
            <a:r>
              <a:rPr lang="en-US" baseline="0" dirty="0" err="1" smtClean="0"/>
              <a:t>Ongelma</a:t>
            </a:r>
            <a:r>
              <a:rPr lang="en-US" baseline="0" dirty="0" smtClean="0"/>
              <a:t> on </a:t>
            </a:r>
            <a:r>
              <a:rPr lang="en-US" baseline="0" dirty="0" err="1" smtClean="0"/>
              <a:t>pikkaien</a:t>
            </a:r>
            <a:r>
              <a:rPr lang="en-US" baseline="0" dirty="0" smtClean="0"/>
              <a:t> </a:t>
            </a:r>
            <a:r>
              <a:rPr lang="en-US" baseline="0" dirty="0" err="1" smtClean="0"/>
              <a:t>muuttanut</a:t>
            </a:r>
            <a:r>
              <a:rPr lang="en-US" baseline="0" dirty="0" smtClean="0"/>
              <a:t> </a:t>
            </a:r>
            <a:r>
              <a:rPr lang="en-US" baseline="0" dirty="0" err="1" smtClean="0"/>
              <a:t>muotoaan</a:t>
            </a:r>
            <a:r>
              <a:rPr lang="en-US" baseline="0" dirty="0" smtClean="0"/>
              <a:t>.</a:t>
            </a:r>
          </a:p>
          <a:p>
            <a:r>
              <a:rPr lang="en-US" baseline="0" dirty="0" smtClean="0"/>
              <a:t>4. </a:t>
            </a:r>
            <a:r>
              <a:rPr lang="en-US" baseline="0" dirty="0" err="1" smtClean="0"/>
              <a:t>Muutoskykyisyyden</a:t>
            </a:r>
            <a:r>
              <a:rPr lang="en-US" baseline="0" dirty="0" smtClean="0"/>
              <a:t> </a:t>
            </a:r>
            <a:r>
              <a:rPr lang="en-US" baseline="0" dirty="0" err="1" smtClean="0"/>
              <a:t>vahvistaminen</a:t>
            </a:r>
            <a:r>
              <a:rPr lang="en-US" baseline="0" dirty="0" smtClean="0"/>
              <a:t> </a:t>
            </a:r>
          </a:p>
          <a:p>
            <a:r>
              <a:rPr lang="en-US" baseline="0" dirty="0" smtClean="0"/>
              <a:t>5. </a:t>
            </a:r>
            <a:r>
              <a:rPr lang="en-US" baseline="0" dirty="0" err="1" smtClean="0"/>
              <a:t>Prosessit</a:t>
            </a:r>
            <a:r>
              <a:rPr lang="en-US" baseline="0" dirty="0" smtClean="0"/>
              <a:t> </a:t>
            </a:r>
            <a:r>
              <a:rPr lang="en-US" baseline="0" dirty="0" err="1" smtClean="0"/>
              <a:t>käydään</a:t>
            </a:r>
            <a:r>
              <a:rPr lang="en-US" baseline="0" dirty="0" smtClean="0"/>
              <a:t> </a:t>
            </a:r>
            <a:r>
              <a:rPr lang="en-US" baseline="0" dirty="0" err="1" smtClean="0"/>
              <a:t>läpi</a:t>
            </a:r>
            <a:r>
              <a:rPr lang="en-US" baseline="0" dirty="0" smtClean="0"/>
              <a:t> -&gt; </a:t>
            </a:r>
            <a:r>
              <a:rPr lang="en-US" baseline="0" dirty="0" err="1" smtClean="0"/>
              <a:t>mitä</a:t>
            </a:r>
            <a:r>
              <a:rPr lang="en-US" baseline="0" dirty="0" smtClean="0"/>
              <a:t> </a:t>
            </a:r>
            <a:r>
              <a:rPr lang="en-US" baseline="0" dirty="0" err="1" smtClean="0"/>
              <a:t>elytalo</a:t>
            </a:r>
            <a:r>
              <a:rPr lang="en-US" baseline="0" dirty="0" smtClean="0"/>
              <a:t> </a:t>
            </a:r>
            <a:r>
              <a:rPr lang="en-US" baseline="0" dirty="0" err="1" smtClean="0"/>
              <a:t>tarjoaa</a:t>
            </a:r>
            <a:r>
              <a:rPr lang="en-US" baseline="0" dirty="0" smtClean="0"/>
              <a:t> </a:t>
            </a:r>
            <a:r>
              <a:rPr lang="en-US" baseline="0" dirty="0" err="1" smtClean="0"/>
              <a:t>asiakkaalle</a:t>
            </a:r>
            <a:r>
              <a:rPr lang="en-US" baseline="0" dirty="0" smtClean="0"/>
              <a:t>. </a:t>
            </a:r>
            <a:r>
              <a:rPr lang="en-US" baseline="0" dirty="0" err="1" smtClean="0"/>
              <a:t>Miten</a:t>
            </a:r>
            <a:r>
              <a:rPr lang="en-US" baseline="0" dirty="0" smtClean="0"/>
              <a:t> </a:t>
            </a:r>
            <a:r>
              <a:rPr lang="en-US" baseline="0" dirty="0" err="1" smtClean="0"/>
              <a:t>prosesseja</a:t>
            </a:r>
            <a:r>
              <a:rPr lang="en-US" baseline="0" dirty="0" smtClean="0"/>
              <a:t> </a:t>
            </a:r>
            <a:r>
              <a:rPr lang="en-US" baseline="0" dirty="0" err="1" smtClean="0"/>
              <a:t>tuetaan</a:t>
            </a:r>
            <a:r>
              <a:rPr lang="en-US" baseline="0" dirty="0" smtClean="0"/>
              <a:t> </a:t>
            </a:r>
            <a:r>
              <a:rPr lang="en-US" baseline="0" dirty="0" err="1" smtClean="0"/>
              <a:t>järjestelmillä</a:t>
            </a:r>
            <a:r>
              <a:rPr lang="en-US" baseline="0" dirty="0" smtClean="0"/>
              <a:t> ja </a:t>
            </a:r>
            <a:r>
              <a:rPr lang="en-US" baseline="0" dirty="0" err="1" smtClean="0"/>
              <a:t>orgnaisaatiolla</a:t>
            </a:r>
            <a:endParaRPr lang="en-US" baseline="0" dirty="0" smtClean="0"/>
          </a:p>
          <a:p>
            <a:r>
              <a:rPr lang="en-US" baseline="0" dirty="0" smtClean="0"/>
              <a:t>6. </a:t>
            </a:r>
            <a:r>
              <a:rPr lang="en-US" baseline="0" dirty="0" err="1" smtClean="0"/>
              <a:t>Keskustelufoorumi</a:t>
            </a:r>
            <a:r>
              <a:rPr lang="en-US" baseline="0" dirty="0" smtClean="0"/>
              <a:t>! </a:t>
            </a:r>
            <a:r>
              <a:rPr lang="en-US" baseline="0" dirty="0" err="1" smtClean="0"/>
              <a:t>Ettei</a:t>
            </a:r>
            <a:r>
              <a:rPr lang="en-US" baseline="0" dirty="0" smtClean="0"/>
              <a:t> </a:t>
            </a:r>
            <a:r>
              <a:rPr lang="en-US" baseline="0" dirty="0" err="1" smtClean="0"/>
              <a:t>tehdä</a:t>
            </a:r>
            <a:r>
              <a:rPr lang="en-US" baseline="0" dirty="0" smtClean="0"/>
              <a:t> </a:t>
            </a:r>
            <a:r>
              <a:rPr lang="en-US" baseline="0" dirty="0" err="1" smtClean="0"/>
              <a:t>päällekkäisyyttä</a:t>
            </a:r>
            <a:r>
              <a:rPr lang="en-US" baseline="0" dirty="0" smtClean="0"/>
              <a:t>. </a:t>
            </a:r>
          </a:p>
          <a:p>
            <a:r>
              <a:rPr lang="en-US" baseline="0" dirty="0" smtClean="0"/>
              <a:t>7. </a:t>
            </a:r>
            <a:r>
              <a:rPr lang="en-US" baseline="0" dirty="0" err="1" smtClean="0"/>
              <a:t>Keskeinen</a:t>
            </a:r>
            <a:r>
              <a:rPr lang="en-US" baseline="0" dirty="0" smtClean="0"/>
              <a:t> </a:t>
            </a:r>
            <a:r>
              <a:rPr lang="en-US" baseline="0" dirty="0" err="1" smtClean="0"/>
              <a:t>tavoite</a:t>
            </a:r>
            <a:r>
              <a:rPr lang="en-US" baseline="0" dirty="0" smtClean="0"/>
              <a:t>: 200htv </a:t>
            </a:r>
            <a:r>
              <a:rPr lang="en-US" baseline="0" dirty="0" err="1" smtClean="0"/>
              <a:t>säästöjä</a:t>
            </a:r>
            <a:r>
              <a:rPr lang="en-US" baseline="0" dirty="0" smtClean="0"/>
              <a:t> (</a:t>
            </a:r>
            <a:r>
              <a:rPr lang="en-US" baseline="0" dirty="0" err="1" smtClean="0"/>
              <a:t>yt:t</a:t>
            </a:r>
            <a:r>
              <a:rPr lang="en-US" baseline="0" dirty="0" smtClean="0"/>
              <a:t> </a:t>
            </a:r>
            <a:r>
              <a:rPr lang="en-US" baseline="0" dirty="0" err="1" smtClean="0"/>
              <a:t>sai</a:t>
            </a:r>
            <a:r>
              <a:rPr lang="en-US" baseline="0" dirty="0" smtClean="0"/>
              <a:t> </a:t>
            </a:r>
            <a:r>
              <a:rPr lang="en-US" baseline="0" dirty="0" err="1" smtClean="0"/>
              <a:t>sen</a:t>
            </a:r>
            <a:r>
              <a:rPr lang="en-US" baseline="0" dirty="0" smtClean="0"/>
              <a:t> </a:t>
            </a:r>
            <a:r>
              <a:rPr lang="en-US" baseline="0" dirty="0" err="1" smtClean="0"/>
              <a:t>aikaiseksi</a:t>
            </a:r>
            <a:r>
              <a:rPr lang="en-US" baseline="0" dirty="0" smtClean="0"/>
              <a:t>)</a:t>
            </a:r>
          </a:p>
          <a:p>
            <a:r>
              <a:rPr lang="en-US" baseline="0" dirty="0" smtClean="0"/>
              <a:t>8.Jatkuvuussuunnittelua:  </a:t>
            </a:r>
            <a:r>
              <a:rPr lang="en-US" baseline="0" dirty="0" err="1" smtClean="0"/>
              <a:t>Tehtävät</a:t>
            </a:r>
            <a:r>
              <a:rPr lang="en-US" baseline="0" dirty="0" smtClean="0"/>
              <a:t> </a:t>
            </a:r>
            <a:r>
              <a:rPr lang="en-US" baseline="0" dirty="0" err="1" smtClean="0"/>
              <a:t>voidaan</a:t>
            </a:r>
            <a:r>
              <a:rPr lang="en-US" baseline="0" dirty="0" smtClean="0"/>
              <a:t> </a:t>
            </a:r>
            <a:r>
              <a:rPr lang="en-US" baseline="0" dirty="0" err="1" smtClean="0"/>
              <a:t>menestyksellisesti</a:t>
            </a:r>
            <a:r>
              <a:rPr lang="en-US" baseline="0" dirty="0" smtClean="0"/>
              <a:t> </a:t>
            </a:r>
            <a:r>
              <a:rPr lang="en-US" baseline="0" dirty="0" err="1" smtClean="0"/>
              <a:t>siirtää</a:t>
            </a:r>
            <a:r>
              <a:rPr lang="en-US" baseline="0" dirty="0" smtClean="0"/>
              <a:t> </a:t>
            </a:r>
            <a:r>
              <a:rPr lang="en-US" baseline="0" dirty="0" err="1" smtClean="0"/>
              <a:t>uuteen</a:t>
            </a:r>
            <a:r>
              <a:rPr lang="en-US" baseline="0" dirty="0" smtClean="0"/>
              <a:t> </a:t>
            </a:r>
            <a:r>
              <a:rPr lang="en-US" baseline="0" dirty="0" err="1" smtClean="0"/>
              <a:t>orgnaisaatioon</a:t>
            </a:r>
            <a:r>
              <a:rPr lang="en-US" baseline="0" dirty="0" smtClean="0"/>
              <a:t>. </a:t>
            </a:r>
          </a:p>
          <a:p>
            <a:r>
              <a:rPr lang="en-US" baseline="0" dirty="0" smtClean="0"/>
              <a:t>9. ELY-</a:t>
            </a:r>
            <a:r>
              <a:rPr lang="en-US" baseline="0" dirty="0" err="1" smtClean="0"/>
              <a:t>paljelujen</a:t>
            </a:r>
            <a:r>
              <a:rPr lang="en-US" baseline="0" dirty="0" smtClean="0"/>
              <a:t> </a:t>
            </a:r>
            <a:r>
              <a:rPr lang="en-US" baseline="0" dirty="0" err="1" smtClean="0"/>
              <a:t>kehittäminen</a:t>
            </a:r>
            <a:r>
              <a:rPr lang="en-US" baseline="0" dirty="0" smtClean="0"/>
              <a:t> </a:t>
            </a:r>
            <a:r>
              <a:rPr lang="en-US" baseline="0" dirty="0" err="1" smtClean="0"/>
              <a:t>sujuvaksi</a:t>
            </a:r>
            <a:r>
              <a:rPr lang="en-US" baseline="0" dirty="0" smtClean="0"/>
              <a:t>; </a:t>
            </a:r>
          </a:p>
          <a:p>
            <a:r>
              <a:rPr lang="en-US" baseline="0" dirty="0" smtClean="0"/>
              <a:t>10. 2019 me </a:t>
            </a:r>
            <a:r>
              <a:rPr lang="en-US" baseline="0" dirty="0" err="1" smtClean="0"/>
              <a:t>toimitaan</a:t>
            </a:r>
            <a:r>
              <a:rPr lang="en-US" baseline="0" dirty="0" smtClean="0"/>
              <a:t> </a:t>
            </a:r>
            <a:r>
              <a:rPr lang="en-US" baseline="0" dirty="0" err="1" smtClean="0"/>
              <a:t>yhdessä</a:t>
            </a:r>
            <a:r>
              <a:rPr lang="en-US" baseline="0" dirty="0" smtClean="0"/>
              <a:t> </a:t>
            </a:r>
            <a:r>
              <a:rPr lang="en-US" baseline="0" dirty="0" err="1" smtClean="0"/>
              <a:t>siinä</a:t>
            </a:r>
            <a:r>
              <a:rPr lang="en-US" baseline="0" dirty="0" smtClean="0"/>
              <a:t> </a:t>
            </a:r>
            <a:r>
              <a:rPr lang="en-US" baseline="0" dirty="0" err="1" smtClean="0"/>
              <a:t>verksotossa</a:t>
            </a:r>
            <a:r>
              <a:rPr lang="en-US" baseline="0" dirty="0" smtClean="0"/>
              <a:t>. ja </a:t>
            </a:r>
            <a:r>
              <a:rPr lang="en-US" baseline="0" dirty="0" err="1" smtClean="0"/>
              <a:t>julksien</a:t>
            </a:r>
            <a:r>
              <a:rPr lang="en-US" baseline="0" dirty="0" smtClean="0"/>
              <a:t> ja </a:t>
            </a:r>
            <a:r>
              <a:rPr lang="en-US" baseline="0" dirty="0" err="1" smtClean="0"/>
              <a:t>yksitiysen</a:t>
            </a:r>
            <a:r>
              <a:rPr lang="en-US" baseline="0" dirty="0" smtClean="0"/>
              <a:t> </a:t>
            </a:r>
            <a:r>
              <a:rPr lang="en-US" baseline="0" dirty="0" err="1" smtClean="0"/>
              <a:t>liitto</a:t>
            </a:r>
            <a:r>
              <a:rPr lang="en-US" baseline="0" dirty="0" smtClean="0"/>
              <a:t> </a:t>
            </a:r>
          </a:p>
          <a:p>
            <a:r>
              <a:rPr lang="en-US" baseline="0" dirty="0" smtClean="0"/>
              <a:t>11. </a:t>
            </a:r>
            <a:r>
              <a:rPr lang="en-US" baseline="0" dirty="0" err="1" smtClean="0"/>
              <a:t>Palvelujen</a:t>
            </a:r>
            <a:r>
              <a:rPr lang="en-US" baseline="0" dirty="0" smtClean="0"/>
              <a:t> </a:t>
            </a:r>
            <a:r>
              <a:rPr lang="en-US" baseline="0" dirty="0" err="1" smtClean="0"/>
              <a:t>turvaaminen</a:t>
            </a:r>
            <a:r>
              <a:rPr lang="en-US" baseline="0" dirty="0" smtClean="0"/>
              <a:t> </a:t>
            </a:r>
            <a:r>
              <a:rPr lang="en-US" baseline="0" dirty="0" err="1" smtClean="0"/>
              <a:t>vähenevillä</a:t>
            </a:r>
            <a:r>
              <a:rPr lang="en-US" baseline="0" dirty="0" smtClean="0"/>
              <a:t> </a:t>
            </a:r>
            <a:r>
              <a:rPr lang="en-US" baseline="0" dirty="0" err="1" smtClean="0"/>
              <a:t>resursseilla</a:t>
            </a:r>
            <a:r>
              <a:rPr lang="en-US" baseline="0" dirty="0" smtClean="0"/>
              <a:t> ja </a:t>
            </a:r>
            <a:r>
              <a:rPr lang="en-US" baseline="0" dirty="0" err="1" smtClean="0"/>
              <a:t>muuttuvassa</a:t>
            </a:r>
            <a:r>
              <a:rPr lang="en-US" baseline="0" dirty="0" smtClean="0"/>
              <a:t> </a:t>
            </a:r>
            <a:r>
              <a:rPr lang="en-US" baseline="0" dirty="0" err="1" smtClean="0"/>
              <a:t>hallinnollisessa</a:t>
            </a:r>
            <a:r>
              <a:rPr lang="en-US" baseline="0" dirty="0" smtClean="0"/>
              <a:t> </a:t>
            </a:r>
            <a:r>
              <a:rPr lang="en-US" baseline="0" dirty="0" err="1" smtClean="0"/>
              <a:t>toimintaympäristössä</a:t>
            </a:r>
            <a:r>
              <a:rPr lang="en-US" baseline="0" dirty="0" smtClean="0"/>
              <a:t> </a:t>
            </a:r>
          </a:p>
          <a:p>
            <a:r>
              <a:rPr lang="en-US" baseline="0" dirty="0" smtClean="0"/>
              <a:t>12. 	</a:t>
            </a:r>
            <a:r>
              <a:rPr lang="en-US" baseline="0" dirty="0" err="1" smtClean="0"/>
              <a:t>Palvelut</a:t>
            </a:r>
            <a:r>
              <a:rPr lang="en-US" baseline="0" dirty="0" smtClean="0"/>
              <a:t> </a:t>
            </a:r>
            <a:r>
              <a:rPr lang="en-US" baseline="0" dirty="0" err="1" smtClean="0"/>
              <a:t>voidaan</a:t>
            </a:r>
            <a:r>
              <a:rPr lang="en-US" baseline="0" dirty="0" smtClean="0"/>
              <a:t> </a:t>
            </a:r>
            <a:r>
              <a:rPr lang="en-US" baseline="0" dirty="0" err="1" smtClean="0"/>
              <a:t>menestyksellisesti</a:t>
            </a:r>
            <a:r>
              <a:rPr lang="en-US" baseline="0" dirty="0" smtClean="0"/>
              <a:t> </a:t>
            </a:r>
            <a:r>
              <a:rPr lang="en-US" baseline="0" dirty="0" err="1" smtClean="0"/>
              <a:t>toteuttaa</a:t>
            </a:r>
            <a:r>
              <a:rPr lang="en-US" baseline="0" dirty="0" smtClean="0"/>
              <a:t> </a:t>
            </a:r>
            <a:r>
              <a:rPr lang="en-US" baseline="0" dirty="0" err="1" smtClean="0"/>
              <a:t>myös</a:t>
            </a:r>
            <a:r>
              <a:rPr lang="en-US" baseline="0" dirty="0" smtClean="0"/>
              <a:t> </a:t>
            </a:r>
          </a:p>
          <a:p>
            <a:endParaRPr lang="en-US" baseline="0" dirty="0" smtClean="0"/>
          </a:p>
          <a:p>
            <a:r>
              <a:rPr lang="en-US" baseline="0" dirty="0" smtClean="0"/>
              <a:t>13. </a:t>
            </a:r>
            <a:r>
              <a:rPr lang="en-US" baseline="0" dirty="0" err="1" smtClean="0"/>
              <a:t>Laadukkaiden</a:t>
            </a:r>
            <a:r>
              <a:rPr lang="en-US" baseline="0" dirty="0" smtClean="0"/>
              <a:t>/</a:t>
            </a:r>
            <a:r>
              <a:rPr lang="en-US" baseline="0" dirty="0" err="1" smtClean="0"/>
              <a:t>tehokkaiden</a:t>
            </a:r>
            <a:r>
              <a:rPr lang="en-US" baseline="0" dirty="0" smtClean="0"/>
              <a:t>/</a:t>
            </a:r>
            <a:r>
              <a:rPr lang="en-US" baseline="0" dirty="0" err="1" smtClean="0"/>
              <a:t>asiakaslähtöisten</a:t>
            </a:r>
            <a:r>
              <a:rPr lang="en-US" baseline="0" dirty="0" smtClean="0"/>
              <a:t> "ELY-</a:t>
            </a:r>
            <a:r>
              <a:rPr lang="en-US" baseline="0" dirty="0" err="1" smtClean="0"/>
              <a:t>palvelujen</a:t>
            </a:r>
            <a:r>
              <a:rPr lang="en-US" baseline="0" dirty="0" smtClean="0"/>
              <a:t>" </a:t>
            </a:r>
            <a:r>
              <a:rPr lang="en-US" baseline="0" dirty="0" err="1" smtClean="0"/>
              <a:t>turvaaminen</a:t>
            </a:r>
            <a:r>
              <a:rPr lang="en-US" baseline="0" dirty="0" smtClean="0"/>
              <a:t> (</a:t>
            </a:r>
            <a:r>
              <a:rPr lang="en-US" baseline="0" dirty="0" err="1" smtClean="0"/>
              <a:t>jatkuvassa</a:t>
            </a:r>
            <a:r>
              <a:rPr lang="en-US" baseline="0" dirty="0" smtClean="0"/>
              <a:t>) </a:t>
            </a:r>
            <a:r>
              <a:rPr lang="en-US" baseline="0" dirty="0" err="1" smtClean="0"/>
              <a:t>muutoksessa</a:t>
            </a:r>
            <a:r>
              <a:rPr lang="en-US" baseline="0" dirty="0" smtClean="0"/>
              <a:t> </a:t>
            </a:r>
          </a:p>
          <a:p>
            <a:r>
              <a:rPr lang="en-US" baseline="0" dirty="0" smtClean="0"/>
              <a:t>14. </a:t>
            </a:r>
            <a:r>
              <a:rPr lang="en-US" baseline="0" dirty="0" err="1" smtClean="0"/>
              <a:t>Uusi</a:t>
            </a:r>
            <a:r>
              <a:rPr lang="en-US" baseline="0" dirty="0" smtClean="0"/>
              <a:t> </a:t>
            </a:r>
            <a:r>
              <a:rPr lang="en-US" baseline="0" dirty="0" err="1" smtClean="0"/>
              <a:t>kyky</a:t>
            </a:r>
            <a:r>
              <a:rPr lang="en-US" baseline="0" dirty="0" smtClean="0"/>
              <a:t>, Tie, </a:t>
            </a:r>
            <a:r>
              <a:rPr lang="en-US" baseline="0" dirty="0" err="1" smtClean="0"/>
              <a:t>Miete</a:t>
            </a:r>
            <a:r>
              <a:rPr lang="en-US" baseline="0" dirty="0" smtClean="0"/>
              <a:t>, </a:t>
            </a:r>
            <a:r>
              <a:rPr lang="en-US" baseline="0" dirty="0" err="1" smtClean="0"/>
              <a:t>Papana</a:t>
            </a:r>
            <a:r>
              <a:rPr lang="en-US" baseline="0" dirty="0" smtClean="0"/>
              <a:t> </a:t>
            </a:r>
          </a:p>
        </p:txBody>
      </p:sp>
      <p:sp>
        <p:nvSpPr>
          <p:cNvPr id="4" name="Slide Number Placeholder 3"/>
          <p:cNvSpPr>
            <a:spLocks noGrp="1"/>
          </p:cNvSpPr>
          <p:nvPr>
            <p:ph type="sldNum" sz="quarter" idx="10"/>
          </p:nvPr>
        </p:nvSpPr>
        <p:spPr/>
        <p:txBody>
          <a:bodyPr/>
          <a:lstStyle/>
          <a:p>
            <a:pPr>
              <a:defRPr/>
            </a:pPr>
            <a:fld id="{5312E06E-8A9D-4E03-A5FC-18B53F18C2A2}" type="slidenum">
              <a:rPr lang="fi-FI" smtClean="0"/>
              <a:pPr>
                <a:defRPr/>
              </a:pPr>
              <a:t>2</a:t>
            </a:fld>
            <a:endParaRPr lang="fi-FI"/>
          </a:p>
        </p:txBody>
      </p:sp>
    </p:spTree>
    <p:extLst>
      <p:ext uri="{BB962C8B-B14F-4D97-AF65-F5344CB8AC3E}">
        <p14:creationId xmlns:p14="http://schemas.microsoft.com/office/powerpoint/2010/main" xmlns="" val="13861801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312E06E-8A9D-4E03-A5FC-18B53F18C2A2}" type="slidenum">
              <a:rPr lang="fi-FI" smtClean="0"/>
              <a:pPr>
                <a:defRPr/>
              </a:pPr>
              <a:t>45</a:t>
            </a:fld>
            <a:endParaRPr lang="fi-FI"/>
          </a:p>
        </p:txBody>
      </p:sp>
    </p:spTree>
    <p:extLst>
      <p:ext uri="{BB962C8B-B14F-4D97-AF65-F5344CB8AC3E}">
        <p14:creationId xmlns:p14="http://schemas.microsoft.com/office/powerpoint/2010/main" xmlns="" val="1065087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a:t>
            </a:r>
            <a:r>
              <a:rPr lang="en-US" dirty="0" err="1" smtClean="0"/>
              <a:t>ELYjen</a:t>
            </a:r>
            <a:r>
              <a:rPr lang="en-US" baseline="0" dirty="0" smtClean="0"/>
              <a:t> </a:t>
            </a:r>
            <a:r>
              <a:rPr lang="en-US" dirty="0" err="1" smtClean="0"/>
              <a:t>yt</a:t>
            </a:r>
            <a:r>
              <a:rPr lang="en-US" dirty="0" smtClean="0"/>
              <a:t> </a:t>
            </a:r>
            <a:r>
              <a:rPr lang="en-US" dirty="0" err="1" smtClean="0"/>
              <a:t>neuvottelut</a:t>
            </a:r>
            <a:r>
              <a:rPr lang="en-US" baseline="0" dirty="0" smtClean="0"/>
              <a:t> -&gt;  </a:t>
            </a:r>
            <a:r>
              <a:rPr lang="en-US" baseline="0" dirty="0" err="1" smtClean="0"/>
              <a:t>oli</a:t>
            </a:r>
            <a:r>
              <a:rPr lang="en-US" baseline="0" dirty="0" smtClean="0"/>
              <a:t> </a:t>
            </a:r>
            <a:r>
              <a:rPr lang="en-US" baseline="0" dirty="0" err="1" smtClean="0"/>
              <a:t>mietitty</a:t>
            </a:r>
            <a:r>
              <a:rPr lang="en-US" baseline="0" dirty="0" smtClean="0"/>
              <a:t> </a:t>
            </a:r>
            <a:r>
              <a:rPr lang="en-US" baseline="0" dirty="0" err="1" smtClean="0"/>
              <a:t>porukan</a:t>
            </a:r>
            <a:r>
              <a:rPr lang="en-US" baseline="0" dirty="0" smtClean="0"/>
              <a:t> </a:t>
            </a:r>
            <a:r>
              <a:rPr lang="en-US" baseline="0" dirty="0" err="1" smtClean="0"/>
              <a:t>määrä</a:t>
            </a:r>
            <a:r>
              <a:rPr lang="en-US" baseline="0" dirty="0" smtClean="0"/>
              <a:t> </a:t>
            </a:r>
            <a:r>
              <a:rPr lang="en-US" baseline="0" dirty="0" err="1" smtClean="0"/>
              <a:t>mutta</a:t>
            </a:r>
            <a:r>
              <a:rPr lang="en-US" baseline="0" dirty="0" smtClean="0"/>
              <a:t> </a:t>
            </a:r>
            <a:r>
              <a:rPr lang="en-US" baseline="0" dirty="0" err="1" smtClean="0"/>
              <a:t>ei</a:t>
            </a:r>
            <a:r>
              <a:rPr lang="en-US" baseline="0" dirty="0" smtClean="0"/>
              <a:t> </a:t>
            </a:r>
            <a:r>
              <a:rPr lang="en-US" baseline="0" dirty="0" err="1" smtClean="0"/>
              <a:t>miten</a:t>
            </a:r>
            <a:r>
              <a:rPr lang="en-US" baseline="0" dirty="0" smtClean="0"/>
              <a:t> ne </a:t>
            </a:r>
            <a:r>
              <a:rPr lang="en-US" baseline="0" dirty="0" err="1" smtClean="0"/>
              <a:t>hoidetaan</a:t>
            </a:r>
            <a:r>
              <a:rPr lang="en-US" baseline="0" dirty="0" smtClean="0"/>
              <a:t>. </a:t>
            </a:r>
          </a:p>
          <a:p>
            <a:r>
              <a:rPr lang="en-US" baseline="0" dirty="0" smtClean="0"/>
              <a:t>2. "</a:t>
            </a:r>
            <a:r>
              <a:rPr lang="en-US" baseline="0" dirty="0" err="1" smtClean="0"/>
              <a:t>Tehdään</a:t>
            </a:r>
            <a:r>
              <a:rPr lang="en-US" baseline="0" dirty="0" smtClean="0"/>
              <a:t> </a:t>
            </a:r>
            <a:r>
              <a:rPr lang="en-US" baseline="0" dirty="0" err="1" smtClean="0"/>
              <a:t>sote-edellä</a:t>
            </a:r>
            <a:r>
              <a:rPr lang="en-US" baseline="0" dirty="0" smtClean="0"/>
              <a:t>, </a:t>
            </a:r>
            <a:r>
              <a:rPr lang="en-US" baseline="0" dirty="0" err="1" smtClean="0"/>
              <a:t>tehkää</a:t>
            </a:r>
            <a:r>
              <a:rPr lang="en-US" baseline="0" dirty="0" smtClean="0"/>
              <a:t> </a:t>
            </a:r>
            <a:r>
              <a:rPr lang="en-US" baseline="0" dirty="0" err="1" smtClean="0"/>
              <a:t>mitä</a:t>
            </a:r>
            <a:r>
              <a:rPr lang="en-US" baseline="0" dirty="0" smtClean="0"/>
              <a:t> </a:t>
            </a:r>
            <a:r>
              <a:rPr lang="en-US" baseline="0" dirty="0" err="1" smtClean="0"/>
              <a:t>voitte</a:t>
            </a:r>
            <a:r>
              <a:rPr lang="en-US" baseline="0" dirty="0" smtClean="0"/>
              <a:t>"</a:t>
            </a:r>
          </a:p>
          <a:p>
            <a:r>
              <a:rPr lang="en-US" baseline="0" dirty="0" smtClean="0"/>
              <a:t>3. </a:t>
            </a:r>
            <a:r>
              <a:rPr lang="en-US" baseline="0" dirty="0" err="1" smtClean="0"/>
              <a:t>Miksi</a:t>
            </a:r>
            <a:r>
              <a:rPr lang="en-US" baseline="0" dirty="0" smtClean="0"/>
              <a:t> </a:t>
            </a:r>
            <a:r>
              <a:rPr lang="en-US" baseline="0" dirty="0" err="1" smtClean="0"/>
              <a:t>tätä</a:t>
            </a:r>
            <a:r>
              <a:rPr lang="en-US" baseline="0" dirty="0" smtClean="0"/>
              <a:t> </a:t>
            </a:r>
            <a:r>
              <a:rPr lang="en-US" baseline="0" dirty="0" err="1" smtClean="0"/>
              <a:t>nyt</a:t>
            </a:r>
            <a:r>
              <a:rPr lang="en-US" baseline="0" dirty="0" smtClean="0"/>
              <a:t> </a:t>
            </a:r>
            <a:r>
              <a:rPr lang="en-US" baseline="0" dirty="0" err="1" smtClean="0"/>
              <a:t>tehdään</a:t>
            </a:r>
            <a:r>
              <a:rPr lang="en-US" baseline="0" dirty="0" smtClean="0"/>
              <a:t>? </a:t>
            </a:r>
            <a:r>
              <a:rPr lang="en-US" baseline="0" dirty="0" err="1" smtClean="0"/>
              <a:t>Ongelma</a:t>
            </a:r>
            <a:r>
              <a:rPr lang="en-US" baseline="0" dirty="0" smtClean="0"/>
              <a:t> on </a:t>
            </a:r>
            <a:r>
              <a:rPr lang="en-US" baseline="0" dirty="0" err="1" smtClean="0"/>
              <a:t>pikkaien</a:t>
            </a:r>
            <a:r>
              <a:rPr lang="en-US" baseline="0" dirty="0" smtClean="0"/>
              <a:t> </a:t>
            </a:r>
            <a:r>
              <a:rPr lang="en-US" baseline="0" dirty="0" err="1" smtClean="0"/>
              <a:t>muuttanut</a:t>
            </a:r>
            <a:r>
              <a:rPr lang="en-US" baseline="0" dirty="0" smtClean="0"/>
              <a:t> </a:t>
            </a:r>
            <a:r>
              <a:rPr lang="en-US" baseline="0" dirty="0" err="1" smtClean="0"/>
              <a:t>muotoaan</a:t>
            </a:r>
            <a:r>
              <a:rPr lang="en-US" baseline="0" dirty="0" smtClean="0"/>
              <a:t>.</a:t>
            </a:r>
          </a:p>
          <a:p>
            <a:r>
              <a:rPr lang="en-US" baseline="0" dirty="0" smtClean="0"/>
              <a:t>4. </a:t>
            </a:r>
            <a:r>
              <a:rPr lang="en-US" baseline="0" dirty="0" err="1" smtClean="0"/>
              <a:t>Muutoskykyisyyden</a:t>
            </a:r>
            <a:r>
              <a:rPr lang="en-US" baseline="0" dirty="0" smtClean="0"/>
              <a:t> </a:t>
            </a:r>
            <a:r>
              <a:rPr lang="en-US" baseline="0" dirty="0" err="1" smtClean="0"/>
              <a:t>vahvistaminen</a:t>
            </a:r>
            <a:r>
              <a:rPr lang="en-US" baseline="0" dirty="0" smtClean="0"/>
              <a:t> </a:t>
            </a:r>
          </a:p>
          <a:p>
            <a:r>
              <a:rPr lang="en-US" baseline="0" dirty="0" smtClean="0"/>
              <a:t>5. </a:t>
            </a:r>
            <a:r>
              <a:rPr lang="en-US" baseline="0" dirty="0" err="1" smtClean="0"/>
              <a:t>Prosessit</a:t>
            </a:r>
            <a:r>
              <a:rPr lang="en-US" baseline="0" dirty="0" smtClean="0"/>
              <a:t> </a:t>
            </a:r>
            <a:r>
              <a:rPr lang="en-US" baseline="0" dirty="0" err="1" smtClean="0"/>
              <a:t>käydään</a:t>
            </a:r>
            <a:r>
              <a:rPr lang="en-US" baseline="0" dirty="0" smtClean="0"/>
              <a:t> </a:t>
            </a:r>
            <a:r>
              <a:rPr lang="en-US" baseline="0" dirty="0" err="1" smtClean="0"/>
              <a:t>läpi</a:t>
            </a:r>
            <a:r>
              <a:rPr lang="en-US" baseline="0" dirty="0" smtClean="0"/>
              <a:t> -&gt; </a:t>
            </a:r>
            <a:r>
              <a:rPr lang="en-US" baseline="0" dirty="0" err="1" smtClean="0"/>
              <a:t>mitä</a:t>
            </a:r>
            <a:r>
              <a:rPr lang="en-US" baseline="0" dirty="0" smtClean="0"/>
              <a:t> </a:t>
            </a:r>
            <a:r>
              <a:rPr lang="en-US" baseline="0" dirty="0" err="1" smtClean="0"/>
              <a:t>elytalo</a:t>
            </a:r>
            <a:r>
              <a:rPr lang="en-US" baseline="0" dirty="0" smtClean="0"/>
              <a:t> </a:t>
            </a:r>
            <a:r>
              <a:rPr lang="en-US" baseline="0" dirty="0" err="1" smtClean="0"/>
              <a:t>tarjoaa</a:t>
            </a:r>
            <a:r>
              <a:rPr lang="en-US" baseline="0" dirty="0" smtClean="0"/>
              <a:t> </a:t>
            </a:r>
            <a:r>
              <a:rPr lang="en-US" baseline="0" dirty="0" err="1" smtClean="0"/>
              <a:t>asiakkaalle</a:t>
            </a:r>
            <a:r>
              <a:rPr lang="en-US" baseline="0" dirty="0" smtClean="0"/>
              <a:t>. </a:t>
            </a:r>
            <a:r>
              <a:rPr lang="en-US" baseline="0" dirty="0" err="1" smtClean="0"/>
              <a:t>Miten</a:t>
            </a:r>
            <a:r>
              <a:rPr lang="en-US" baseline="0" dirty="0" smtClean="0"/>
              <a:t> </a:t>
            </a:r>
            <a:r>
              <a:rPr lang="en-US" baseline="0" dirty="0" err="1" smtClean="0"/>
              <a:t>prosesseja</a:t>
            </a:r>
            <a:r>
              <a:rPr lang="en-US" baseline="0" dirty="0" smtClean="0"/>
              <a:t> </a:t>
            </a:r>
            <a:r>
              <a:rPr lang="en-US" baseline="0" dirty="0" err="1" smtClean="0"/>
              <a:t>tuetaan</a:t>
            </a:r>
            <a:r>
              <a:rPr lang="en-US" baseline="0" dirty="0" smtClean="0"/>
              <a:t> </a:t>
            </a:r>
            <a:r>
              <a:rPr lang="en-US" baseline="0" dirty="0" err="1" smtClean="0"/>
              <a:t>järjestelmillä</a:t>
            </a:r>
            <a:r>
              <a:rPr lang="en-US" baseline="0" dirty="0" smtClean="0"/>
              <a:t> ja </a:t>
            </a:r>
            <a:r>
              <a:rPr lang="en-US" baseline="0" dirty="0" err="1" smtClean="0"/>
              <a:t>orgnaisaatiolla</a:t>
            </a:r>
            <a:endParaRPr lang="en-US" baseline="0" dirty="0" smtClean="0"/>
          </a:p>
          <a:p>
            <a:r>
              <a:rPr lang="en-US" baseline="0" dirty="0" smtClean="0"/>
              <a:t>6. </a:t>
            </a:r>
            <a:r>
              <a:rPr lang="en-US" baseline="0" dirty="0" err="1" smtClean="0"/>
              <a:t>Keskustelufoorumi</a:t>
            </a:r>
            <a:r>
              <a:rPr lang="en-US" baseline="0" dirty="0" smtClean="0"/>
              <a:t>! </a:t>
            </a:r>
            <a:r>
              <a:rPr lang="en-US" baseline="0" dirty="0" err="1" smtClean="0"/>
              <a:t>Ettei</a:t>
            </a:r>
            <a:r>
              <a:rPr lang="en-US" baseline="0" dirty="0" smtClean="0"/>
              <a:t> </a:t>
            </a:r>
            <a:r>
              <a:rPr lang="en-US" baseline="0" dirty="0" err="1" smtClean="0"/>
              <a:t>tehdä</a:t>
            </a:r>
            <a:r>
              <a:rPr lang="en-US" baseline="0" dirty="0" smtClean="0"/>
              <a:t> </a:t>
            </a:r>
            <a:r>
              <a:rPr lang="en-US" baseline="0" dirty="0" err="1" smtClean="0"/>
              <a:t>päällekkäisyyttä</a:t>
            </a:r>
            <a:r>
              <a:rPr lang="en-US" baseline="0" dirty="0" smtClean="0"/>
              <a:t>. </a:t>
            </a:r>
          </a:p>
          <a:p>
            <a:r>
              <a:rPr lang="en-US" baseline="0" dirty="0" smtClean="0"/>
              <a:t>7. </a:t>
            </a:r>
            <a:r>
              <a:rPr lang="en-US" baseline="0" dirty="0" err="1" smtClean="0"/>
              <a:t>Keskeinen</a:t>
            </a:r>
            <a:r>
              <a:rPr lang="en-US" baseline="0" dirty="0" smtClean="0"/>
              <a:t> </a:t>
            </a:r>
            <a:r>
              <a:rPr lang="en-US" baseline="0" dirty="0" err="1" smtClean="0"/>
              <a:t>tavoite</a:t>
            </a:r>
            <a:r>
              <a:rPr lang="en-US" baseline="0" dirty="0" smtClean="0"/>
              <a:t>: 200htv </a:t>
            </a:r>
            <a:r>
              <a:rPr lang="en-US" baseline="0" dirty="0" err="1" smtClean="0"/>
              <a:t>säästöjä</a:t>
            </a:r>
            <a:r>
              <a:rPr lang="en-US" baseline="0" dirty="0" smtClean="0"/>
              <a:t> (</a:t>
            </a:r>
            <a:r>
              <a:rPr lang="en-US" baseline="0" dirty="0" err="1" smtClean="0"/>
              <a:t>yt:t</a:t>
            </a:r>
            <a:r>
              <a:rPr lang="en-US" baseline="0" dirty="0" smtClean="0"/>
              <a:t> </a:t>
            </a:r>
            <a:r>
              <a:rPr lang="en-US" baseline="0" dirty="0" err="1" smtClean="0"/>
              <a:t>sai</a:t>
            </a:r>
            <a:r>
              <a:rPr lang="en-US" baseline="0" dirty="0" smtClean="0"/>
              <a:t> </a:t>
            </a:r>
            <a:r>
              <a:rPr lang="en-US" baseline="0" dirty="0" err="1" smtClean="0"/>
              <a:t>sen</a:t>
            </a:r>
            <a:r>
              <a:rPr lang="en-US" baseline="0" dirty="0" smtClean="0"/>
              <a:t> </a:t>
            </a:r>
            <a:r>
              <a:rPr lang="en-US" baseline="0" dirty="0" err="1" smtClean="0"/>
              <a:t>aikaiseksi</a:t>
            </a:r>
            <a:r>
              <a:rPr lang="en-US" baseline="0" dirty="0" smtClean="0"/>
              <a:t>)</a:t>
            </a:r>
          </a:p>
          <a:p>
            <a:r>
              <a:rPr lang="en-US" baseline="0" dirty="0" smtClean="0"/>
              <a:t>8.Jatkuvuussuunnittelua:  </a:t>
            </a:r>
            <a:r>
              <a:rPr lang="en-US" baseline="0" dirty="0" err="1" smtClean="0"/>
              <a:t>Tehtävät</a:t>
            </a:r>
            <a:r>
              <a:rPr lang="en-US" baseline="0" dirty="0" smtClean="0"/>
              <a:t> </a:t>
            </a:r>
            <a:r>
              <a:rPr lang="en-US" baseline="0" dirty="0" err="1" smtClean="0"/>
              <a:t>voidaan</a:t>
            </a:r>
            <a:r>
              <a:rPr lang="en-US" baseline="0" dirty="0" smtClean="0"/>
              <a:t> </a:t>
            </a:r>
            <a:r>
              <a:rPr lang="en-US" baseline="0" dirty="0" err="1" smtClean="0"/>
              <a:t>menestyksellisesti</a:t>
            </a:r>
            <a:r>
              <a:rPr lang="en-US" baseline="0" dirty="0" smtClean="0"/>
              <a:t> </a:t>
            </a:r>
            <a:r>
              <a:rPr lang="en-US" baseline="0" dirty="0" err="1" smtClean="0"/>
              <a:t>siirtää</a:t>
            </a:r>
            <a:r>
              <a:rPr lang="en-US" baseline="0" dirty="0" smtClean="0"/>
              <a:t> </a:t>
            </a:r>
            <a:r>
              <a:rPr lang="en-US" baseline="0" dirty="0" err="1" smtClean="0"/>
              <a:t>uuteen</a:t>
            </a:r>
            <a:r>
              <a:rPr lang="en-US" baseline="0" dirty="0" smtClean="0"/>
              <a:t> </a:t>
            </a:r>
            <a:r>
              <a:rPr lang="en-US" baseline="0" dirty="0" err="1" smtClean="0"/>
              <a:t>orgnaisaatioon</a:t>
            </a:r>
            <a:r>
              <a:rPr lang="en-US" baseline="0" dirty="0" smtClean="0"/>
              <a:t>. </a:t>
            </a:r>
          </a:p>
          <a:p>
            <a:r>
              <a:rPr lang="en-US" baseline="0" dirty="0" smtClean="0"/>
              <a:t>9. ELY-</a:t>
            </a:r>
            <a:r>
              <a:rPr lang="en-US" baseline="0" dirty="0" err="1" smtClean="0"/>
              <a:t>paljelujen</a:t>
            </a:r>
            <a:r>
              <a:rPr lang="en-US" baseline="0" dirty="0" smtClean="0"/>
              <a:t> </a:t>
            </a:r>
            <a:r>
              <a:rPr lang="en-US" baseline="0" dirty="0" err="1" smtClean="0"/>
              <a:t>kehittäminen</a:t>
            </a:r>
            <a:r>
              <a:rPr lang="en-US" baseline="0" dirty="0" smtClean="0"/>
              <a:t> </a:t>
            </a:r>
            <a:r>
              <a:rPr lang="en-US" baseline="0" dirty="0" err="1" smtClean="0"/>
              <a:t>sujuvaksi</a:t>
            </a:r>
            <a:r>
              <a:rPr lang="en-US" baseline="0" dirty="0" smtClean="0"/>
              <a:t>; </a:t>
            </a:r>
          </a:p>
          <a:p>
            <a:r>
              <a:rPr lang="en-US" baseline="0" dirty="0" smtClean="0"/>
              <a:t>10. 2019 me </a:t>
            </a:r>
            <a:r>
              <a:rPr lang="en-US" baseline="0" dirty="0" err="1" smtClean="0"/>
              <a:t>toimitaan</a:t>
            </a:r>
            <a:r>
              <a:rPr lang="en-US" baseline="0" dirty="0" smtClean="0"/>
              <a:t> </a:t>
            </a:r>
            <a:r>
              <a:rPr lang="en-US" baseline="0" dirty="0" err="1" smtClean="0"/>
              <a:t>yhdessä</a:t>
            </a:r>
            <a:r>
              <a:rPr lang="en-US" baseline="0" dirty="0" smtClean="0"/>
              <a:t> </a:t>
            </a:r>
            <a:r>
              <a:rPr lang="en-US" baseline="0" dirty="0" err="1" smtClean="0"/>
              <a:t>siinä</a:t>
            </a:r>
            <a:r>
              <a:rPr lang="en-US" baseline="0" dirty="0" smtClean="0"/>
              <a:t> </a:t>
            </a:r>
            <a:r>
              <a:rPr lang="en-US" baseline="0" dirty="0" err="1" smtClean="0"/>
              <a:t>verksotossa</a:t>
            </a:r>
            <a:r>
              <a:rPr lang="en-US" baseline="0" dirty="0" smtClean="0"/>
              <a:t>. ja </a:t>
            </a:r>
            <a:r>
              <a:rPr lang="en-US" baseline="0" dirty="0" err="1" smtClean="0"/>
              <a:t>julksien</a:t>
            </a:r>
            <a:r>
              <a:rPr lang="en-US" baseline="0" dirty="0" smtClean="0"/>
              <a:t> ja </a:t>
            </a:r>
            <a:r>
              <a:rPr lang="en-US" baseline="0" dirty="0" err="1" smtClean="0"/>
              <a:t>yksitiysen</a:t>
            </a:r>
            <a:r>
              <a:rPr lang="en-US" baseline="0" dirty="0" smtClean="0"/>
              <a:t> </a:t>
            </a:r>
            <a:r>
              <a:rPr lang="en-US" baseline="0" dirty="0" err="1" smtClean="0"/>
              <a:t>liitto</a:t>
            </a:r>
            <a:r>
              <a:rPr lang="en-US" baseline="0" dirty="0" smtClean="0"/>
              <a:t> </a:t>
            </a:r>
          </a:p>
          <a:p>
            <a:r>
              <a:rPr lang="en-US" baseline="0" dirty="0" smtClean="0"/>
              <a:t>11. </a:t>
            </a:r>
            <a:r>
              <a:rPr lang="en-US" baseline="0" dirty="0" err="1" smtClean="0"/>
              <a:t>Palvelujen</a:t>
            </a:r>
            <a:r>
              <a:rPr lang="en-US" baseline="0" dirty="0" smtClean="0"/>
              <a:t> </a:t>
            </a:r>
            <a:r>
              <a:rPr lang="en-US" baseline="0" dirty="0" err="1" smtClean="0"/>
              <a:t>turvaaminen</a:t>
            </a:r>
            <a:r>
              <a:rPr lang="en-US" baseline="0" dirty="0" smtClean="0"/>
              <a:t> </a:t>
            </a:r>
            <a:r>
              <a:rPr lang="en-US" baseline="0" dirty="0" err="1" smtClean="0"/>
              <a:t>vähenevillä</a:t>
            </a:r>
            <a:r>
              <a:rPr lang="en-US" baseline="0" dirty="0" smtClean="0"/>
              <a:t> </a:t>
            </a:r>
            <a:r>
              <a:rPr lang="en-US" baseline="0" dirty="0" err="1" smtClean="0"/>
              <a:t>resursseilla</a:t>
            </a:r>
            <a:r>
              <a:rPr lang="en-US" baseline="0" dirty="0" smtClean="0"/>
              <a:t> ja </a:t>
            </a:r>
            <a:r>
              <a:rPr lang="en-US" baseline="0" dirty="0" err="1" smtClean="0"/>
              <a:t>muuttuvassa</a:t>
            </a:r>
            <a:r>
              <a:rPr lang="en-US" baseline="0" dirty="0" smtClean="0"/>
              <a:t> </a:t>
            </a:r>
            <a:r>
              <a:rPr lang="en-US" baseline="0" dirty="0" err="1" smtClean="0"/>
              <a:t>hallinnollisessa</a:t>
            </a:r>
            <a:r>
              <a:rPr lang="en-US" baseline="0" dirty="0" smtClean="0"/>
              <a:t> </a:t>
            </a:r>
            <a:r>
              <a:rPr lang="en-US" baseline="0" dirty="0" err="1" smtClean="0"/>
              <a:t>toimintaympäristössä</a:t>
            </a:r>
            <a:r>
              <a:rPr lang="en-US" baseline="0" dirty="0" smtClean="0"/>
              <a:t> </a:t>
            </a:r>
          </a:p>
          <a:p>
            <a:r>
              <a:rPr lang="en-US" baseline="0" dirty="0" smtClean="0"/>
              <a:t>12. 	</a:t>
            </a:r>
            <a:r>
              <a:rPr lang="en-US" baseline="0" dirty="0" err="1" smtClean="0"/>
              <a:t>Palvelut</a:t>
            </a:r>
            <a:r>
              <a:rPr lang="en-US" baseline="0" dirty="0" smtClean="0"/>
              <a:t> </a:t>
            </a:r>
            <a:r>
              <a:rPr lang="en-US" baseline="0" dirty="0" err="1" smtClean="0"/>
              <a:t>voidaan</a:t>
            </a:r>
            <a:r>
              <a:rPr lang="en-US" baseline="0" dirty="0" smtClean="0"/>
              <a:t> </a:t>
            </a:r>
            <a:r>
              <a:rPr lang="en-US" baseline="0" dirty="0" err="1" smtClean="0"/>
              <a:t>menestyksellisesti</a:t>
            </a:r>
            <a:r>
              <a:rPr lang="en-US" baseline="0" dirty="0" smtClean="0"/>
              <a:t> </a:t>
            </a:r>
            <a:r>
              <a:rPr lang="en-US" baseline="0" dirty="0" err="1" smtClean="0"/>
              <a:t>toteuttaa</a:t>
            </a:r>
            <a:r>
              <a:rPr lang="en-US" baseline="0" dirty="0" smtClean="0"/>
              <a:t> </a:t>
            </a:r>
            <a:r>
              <a:rPr lang="en-US" baseline="0" dirty="0" err="1" smtClean="0"/>
              <a:t>myös</a:t>
            </a:r>
            <a:r>
              <a:rPr lang="en-US" baseline="0" dirty="0" smtClean="0"/>
              <a:t> </a:t>
            </a:r>
          </a:p>
          <a:p>
            <a:endParaRPr lang="en-US" baseline="0" dirty="0" smtClean="0"/>
          </a:p>
          <a:p>
            <a:r>
              <a:rPr lang="en-US" baseline="0" dirty="0" smtClean="0"/>
              <a:t>13. </a:t>
            </a:r>
            <a:r>
              <a:rPr lang="en-US" baseline="0" dirty="0" err="1" smtClean="0"/>
              <a:t>Laadukkaiden</a:t>
            </a:r>
            <a:r>
              <a:rPr lang="en-US" baseline="0" dirty="0" smtClean="0"/>
              <a:t>/</a:t>
            </a:r>
            <a:r>
              <a:rPr lang="en-US" baseline="0" dirty="0" err="1" smtClean="0"/>
              <a:t>tehokkaiden</a:t>
            </a:r>
            <a:r>
              <a:rPr lang="en-US" baseline="0" dirty="0" smtClean="0"/>
              <a:t>/</a:t>
            </a:r>
            <a:r>
              <a:rPr lang="en-US" baseline="0" dirty="0" err="1" smtClean="0"/>
              <a:t>asiakaslähtöisten</a:t>
            </a:r>
            <a:r>
              <a:rPr lang="en-US" baseline="0" dirty="0" smtClean="0"/>
              <a:t> "ELY-</a:t>
            </a:r>
            <a:r>
              <a:rPr lang="en-US" baseline="0" dirty="0" err="1" smtClean="0"/>
              <a:t>palvelujen</a:t>
            </a:r>
            <a:r>
              <a:rPr lang="en-US" baseline="0" dirty="0" smtClean="0"/>
              <a:t>" </a:t>
            </a:r>
            <a:r>
              <a:rPr lang="en-US" baseline="0" dirty="0" err="1" smtClean="0"/>
              <a:t>turvaaminen</a:t>
            </a:r>
            <a:r>
              <a:rPr lang="en-US" baseline="0" dirty="0" smtClean="0"/>
              <a:t> (</a:t>
            </a:r>
            <a:r>
              <a:rPr lang="en-US" baseline="0" dirty="0" err="1" smtClean="0"/>
              <a:t>jatkuvassa</a:t>
            </a:r>
            <a:r>
              <a:rPr lang="en-US" baseline="0" dirty="0" smtClean="0"/>
              <a:t>) </a:t>
            </a:r>
            <a:r>
              <a:rPr lang="en-US" baseline="0" dirty="0" err="1" smtClean="0"/>
              <a:t>muutoksessa</a:t>
            </a:r>
            <a:r>
              <a:rPr lang="en-US" baseline="0" dirty="0" smtClean="0"/>
              <a:t> </a:t>
            </a:r>
          </a:p>
          <a:p>
            <a:r>
              <a:rPr lang="en-US" baseline="0" dirty="0" smtClean="0"/>
              <a:t>14. </a:t>
            </a:r>
            <a:r>
              <a:rPr lang="en-US" baseline="0" dirty="0" err="1" smtClean="0"/>
              <a:t>Uusi</a:t>
            </a:r>
            <a:r>
              <a:rPr lang="en-US" baseline="0" dirty="0" smtClean="0"/>
              <a:t> </a:t>
            </a:r>
            <a:r>
              <a:rPr lang="en-US" baseline="0" dirty="0" err="1" smtClean="0"/>
              <a:t>kyky</a:t>
            </a:r>
            <a:r>
              <a:rPr lang="en-US" baseline="0" dirty="0" smtClean="0"/>
              <a:t>, Tie, </a:t>
            </a:r>
            <a:r>
              <a:rPr lang="en-US" baseline="0" dirty="0" err="1" smtClean="0"/>
              <a:t>Miete</a:t>
            </a:r>
            <a:r>
              <a:rPr lang="en-US" baseline="0" dirty="0" smtClean="0"/>
              <a:t>, </a:t>
            </a:r>
            <a:r>
              <a:rPr lang="en-US" baseline="0" dirty="0" err="1" smtClean="0"/>
              <a:t>Papana</a:t>
            </a:r>
            <a:r>
              <a:rPr lang="en-US" baseline="0" dirty="0" smtClean="0"/>
              <a:t> </a:t>
            </a:r>
          </a:p>
        </p:txBody>
      </p:sp>
      <p:sp>
        <p:nvSpPr>
          <p:cNvPr id="4" name="Slide Number Placeholder 3"/>
          <p:cNvSpPr>
            <a:spLocks noGrp="1"/>
          </p:cNvSpPr>
          <p:nvPr>
            <p:ph type="sldNum" sz="quarter" idx="10"/>
          </p:nvPr>
        </p:nvSpPr>
        <p:spPr/>
        <p:txBody>
          <a:bodyPr/>
          <a:lstStyle/>
          <a:p>
            <a:pPr>
              <a:defRPr/>
            </a:pPr>
            <a:fld id="{5312E06E-8A9D-4E03-A5FC-18B53F18C2A2}" type="slidenum">
              <a:rPr lang="fi-FI" smtClean="0"/>
              <a:pPr>
                <a:defRPr/>
              </a:pPr>
              <a:t>3</a:t>
            </a:fld>
            <a:endParaRPr lang="fi-FI"/>
          </a:p>
        </p:txBody>
      </p:sp>
    </p:spTree>
    <p:extLst>
      <p:ext uri="{BB962C8B-B14F-4D97-AF65-F5344CB8AC3E}">
        <p14:creationId xmlns:p14="http://schemas.microsoft.com/office/powerpoint/2010/main" xmlns="" val="1473755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i-FI" sz="1200" kern="1200" dirty="0" smtClean="0">
                <a:solidFill>
                  <a:schemeClr val="tx1"/>
                </a:solidFill>
                <a:effectLst/>
                <a:latin typeface="Arial" charset="0"/>
                <a:ea typeface="+mn-ea"/>
                <a:cs typeface="+mn-cs"/>
              </a:rPr>
              <a:t>Visio – Tässä yhteydessä hyvä mainita myös mittarit. Kerrotaan, miten asiakkaat</a:t>
            </a:r>
            <a:r>
              <a:rPr lang="fi-FI" sz="1200" kern="1200" baseline="0" dirty="0" smtClean="0">
                <a:solidFill>
                  <a:schemeClr val="tx1"/>
                </a:solidFill>
                <a:effectLst/>
                <a:latin typeface="Arial" charset="0"/>
                <a:ea typeface="+mn-ea"/>
                <a:cs typeface="+mn-cs"/>
              </a:rPr>
              <a:t> osallistuvat: </a:t>
            </a:r>
            <a:r>
              <a:rPr lang="fi-FI" sz="1200" kern="1200" dirty="0" smtClean="0">
                <a:solidFill>
                  <a:schemeClr val="tx1"/>
                </a:solidFill>
                <a:effectLst/>
                <a:latin typeface="Arial" charset="0"/>
                <a:ea typeface="+mn-ea"/>
                <a:cs typeface="+mn-cs"/>
              </a:rPr>
              <a:t>Esimerkiksi palvelumuotoilun kautta, jossa asiakkaiden näkökulma tuodaan esiin. Voi tarkoittaa myös sitä, että tuotetaan itse palveluita esim. ympäristönäytteitä tai muuta. Ei vielä kovin lähellä todellisuutta.</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1200" kern="1200" dirty="0" smtClean="0">
              <a:solidFill>
                <a:schemeClr val="tx1"/>
              </a:solidFill>
              <a:effectLst/>
              <a:latin typeface="Arial" charset="0"/>
              <a:ea typeface="+mn-ea"/>
              <a:cs typeface="+mn-cs"/>
            </a:endParaRPr>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4</a:t>
            </a:fld>
            <a:endParaRPr lang="fi-FI"/>
          </a:p>
        </p:txBody>
      </p:sp>
    </p:spTree>
    <p:extLst>
      <p:ext uri="{BB962C8B-B14F-4D97-AF65-F5344CB8AC3E}">
        <p14:creationId xmlns:p14="http://schemas.microsoft.com/office/powerpoint/2010/main" xmlns="" val="226378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6</a:t>
            </a:fld>
            <a:endParaRPr lang="fi-FI"/>
          </a:p>
        </p:txBody>
      </p:sp>
    </p:spTree>
    <p:extLst>
      <p:ext uri="{BB962C8B-B14F-4D97-AF65-F5344CB8AC3E}">
        <p14:creationId xmlns:p14="http://schemas.microsoft.com/office/powerpoint/2010/main" xmlns="" val="1379485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7</a:t>
            </a:fld>
            <a:endParaRPr lang="fi-FI"/>
          </a:p>
        </p:txBody>
      </p:sp>
    </p:spTree>
    <p:extLst>
      <p:ext uri="{BB962C8B-B14F-4D97-AF65-F5344CB8AC3E}">
        <p14:creationId xmlns:p14="http://schemas.microsoft.com/office/powerpoint/2010/main" xmlns="" val="1394689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8</a:t>
            </a:fld>
            <a:endParaRPr lang="fi-FI"/>
          </a:p>
        </p:txBody>
      </p:sp>
    </p:spTree>
    <p:extLst>
      <p:ext uri="{BB962C8B-B14F-4D97-AF65-F5344CB8AC3E}">
        <p14:creationId xmlns:p14="http://schemas.microsoft.com/office/powerpoint/2010/main" xmlns="" val="1871313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9</a:t>
            </a:fld>
            <a:endParaRPr lang="fi-FI"/>
          </a:p>
        </p:txBody>
      </p:sp>
    </p:spTree>
    <p:extLst>
      <p:ext uri="{BB962C8B-B14F-4D97-AF65-F5344CB8AC3E}">
        <p14:creationId xmlns:p14="http://schemas.microsoft.com/office/powerpoint/2010/main" xmlns="" val="9527988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dirty="0">
                <a:solidFill>
                  <a:schemeClr val="tx2"/>
                </a:solidFill>
              </a:rPr>
              <a:t>Suunnitelmat: </a:t>
            </a:r>
            <a:r>
              <a:rPr lang="fi-FI" sz="1200" dirty="0">
                <a:solidFill>
                  <a:schemeClr val="accent2"/>
                </a:solidFill>
              </a:rPr>
              <a:t>Toiminnan peruspilareiden rakentaminen </a:t>
            </a:r>
            <a:r>
              <a:rPr lang="fi-FI" sz="800" dirty="0">
                <a:solidFill>
                  <a:schemeClr val="accent2"/>
                </a:solidFill>
              </a:rPr>
              <a:t>(eEly2.1)</a:t>
            </a:r>
          </a:p>
          <a:p>
            <a:pPr marL="171450" indent="-171450">
              <a:buFont typeface="Arial" panose="020B0604020202020204" pitchFamily="34" charset="0"/>
              <a:buChar char="•"/>
            </a:pPr>
            <a:r>
              <a:rPr lang="fi-FI" sz="800" dirty="0"/>
              <a:t>Päivitetyn tilannekuvan pohjalta eELY2.1 hankkeen sisältämiä projekteja on käynnissä.</a:t>
            </a:r>
          </a:p>
          <a:p>
            <a:pPr marL="171450" indent="-171450">
              <a:buFont typeface="Arial" panose="020B0604020202020204" pitchFamily="34" charset="0"/>
              <a:buChar char="•"/>
            </a:pPr>
            <a:r>
              <a:rPr lang="fi-FI" sz="800" dirty="0"/>
              <a:t>Käynnistettävistä projekteista laaditaan tai on laadittu hankesuunnitelmat, mitkä hyväksytään määriteltyjen kriteerien pohjalta IE2-tukiryhmässä. </a:t>
            </a:r>
          </a:p>
          <a:p>
            <a:pPr marL="171450" indent="-171450">
              <a:buFont typeface="Arial" panose="020B0604020202020204" pitchFamily="34" charset="0"/>
              <a:buChar char="•"/>
            </a:pPr>
            <a:r>
              <a:rPr lang="fi-FI" sz="800" dirty="0"/>
              <a:t>Hankesuunnitelmat ovat käyneet ennen hyväksymistä myös arkkitehtuuriryhmässä, jossa varmistaudutaan yhteisestä suunnasta.</a:t>
            </a:r>
          </a:p>
          <a:p>
            <a:pPr marL="171450" indent="-171450">
              <a:buFont typeface="Arial" panose="020B0604020202020204" pitchFamily="34" charset="0"/>
              <a:buChar char="•"/>
            </a:pPr>
            <a:r>
              <a:rPr lang="fi-FI" sz="800" dirty="0"/>
              <a:t>Taimin käytön tukemiseen liittyvä projekti on käynnissä ja siihen liittyvään osaamisen kehittämiseen panostetaan </a:t>
            </a:r>
            <a:r>
              <a:rPr lang="fi-FI" sz="800" dirty="0" err="1"/>
              <a:t>videoklipeillä</a:t>
            </a:r>
            <a:r>
              <a:rPr lang="fi-FI" sz="800" dirty="0"/>
              <a:t>, infoilla sekä henkilökohtaisella opastuksella. </a:t>
            </a:r>
          </a:p>
          <a:p>
            <a:r>
              <a:rPr lang="fi-FI" sz="800" dirty="0">
                <a:solidFill>
                  <a:schemeClr val="accent2"/>
                </a:solidFill>
              </a:rPr>
              <a:t/>
            </a:r>
            <a:br>
              <a:rPr lang="fi-FI" sz="800" dirty="0">
                <a:solidFill>
                  <a:schemeClr val="accent2"/>
                </a:solidFill>
              </a:rPr>
            </a:br>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18</a:t>
            </a:fld>
            <a:endParaRPr lang="fi-FI"/>
          </a:p>
        </p:txBody>
      </p:sp>
    </p:spTree>
    <p:extLst>
      <p:ext uri="{BB962C8B-B14F-4D97-AF65-F5344CB8AC3E}">
        <p14:creationId xmlns:p14="http://schemas.microsoft.com/office/powerpoint/2010/main" xmlns="" val="8460892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1044463"/>
            <a:ext cx="12203324"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Otsikko 6"/>
          <p:cNvSpPr>
            <a:spLocks noGrp="1"/>
          </p:cNvSpPr>
          <p:nvPr>
            <p:ph type="title" hasCustomPrompt="1"/>
          </p:nvPr>
        </p:nvSpPr>
        <p:spPr>
          <a:xfrm>
            <a:off x="1055440" y="2744924"/>
            <a:ext cx="7200800" cy="1656184"/>
          </a:xfrm>
          <a:prstGeom prst="rect">
            <a:avLst/>
          </a:prstGeom>
        </p:spPr>
        <p:txBody>
          <a:bodyPr/>
          <a:lstStyle>
            <a:lvl1pPr algn="ctr">
              <a:defRPr sz="3600" baseline="0">
                <a:solidFill>
                  <a:schemeClr val="bg1"/>
                </a:solidFill>
              </a:defRPr>
            </a:lvl1pPr>
          </a:lstStyle>
          <a:p>
            <a:r>
              <a:rPr lang="fi-FI" noProof="0" dirty="0"/>
              <a:t>Lisää otsikko</a:t>
            </a:r>
          </a:p>
        </p:txBody>
      </p:sp>
      <p:sp>
        <p:nvSpPr>
          <p:cNvPr id="7" name="Tekstin paikkamerkki 16"/>
          <p:cNvSpPr>
            <a:spLocks noGrp="1"/>
          </p:cNvSpPr>
          <p:nvPr>
            <p:ph type="body" sz="quarter" idx="10"/>
          </p:nvPr>
        </p:nvSpPr>
        <p:spPr>
          <a:xfrm>
            <a:off x="1055440" y="4581128"/>
            <a:ext cx="7200800"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8" name="Platshållare för datum 3"/>
          <p:cNvSpPr>
            <a:spLocks noGrp="1"/>
          </p:cNvSpPr>
          <p:nvPr>
            <p:ph type="dt" sz="half" idx="13"/>
          </p:nvPr>
        </p:nvSpPr>
        <p:spPr>
          <a:xfrm>
            <a:off x="1055440" y="6417332"/>
            <a:ext cx="7200800" cy="360040"/>
          </a:xfrm>
        </p:spPr>
        <p:txBody>
          <a:bodyPr/>
          <a:lstStyle>
            <a:lvl1pPr algn="ctr">
              <a:defRPr>
                <a:solidFill>
                  <a:schemeClr val="bg1"/>
                </a:solidFill>
              </a:defRPr>
            </a:lvl1pPr>
          </a:lstStyle>
          <a:p>
            <a:fld id="{E3E4B43C-E405-4271-85DD-5BE3A0CD0BA5}" type="datetime1">
              <a:rPr lang="fi-FI" smtClean="0"/>
              <a:pPr/>
              <a:t>13.6.2016</a:t>
            </a:fld>
            <a:endParaRPr lang="fi-FI" dirty="0"/>
          </a:p>
        </p:txBody>
      </p:sp>
      <p:sp>
        <p:nvSpPr>
          <p:cNvPr id="9" name="Platshållare för sidfot 4"/>
          <p:cNvSpPr>
            <a:spLocks noGrp="1"/>
          </p:cNvSpPr>
          <p:nvPr>
            <p:ph type="ftr" sz="quarter" idx="14"/>
          </p:nvPr>
        </p:nvSpPr>
        <p:spPr>
          <a:xfrm>
            <a:off x="1055440" y="6057292"/>
            <a:ext cx="7200800" cy="360040"/>
          </a:xfrm>
        </p:spPr>
        <p:txBody>
          <a:bodyPr/>
          <a:lstStyle>
            <a:lvl1pPr algn="ctr">
              <a:defRPr>
                <a:solidFill>
                  <a:schemeClr val="bg1"/>
                </a:solidFill>
              </a:defRPr>
            </a:lvl1pPr>
          </a:lstStyle>
          <a:p>
            <a:endParaRPr lang="fi-FI" dirty="0"/>
          </a:p>
        </p:txBody>
      </p:sp>
      <p:pic>
        <p:nvPicPr>
          <p:cNvPr id="2" name="Kuva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773"/>
          <a:stretch/>
        </p:blipFill>
        <p:spPr>
          <a:xfrm>
            <a:off x="9588388" y="1952836"/>
            <a:ext cx="2628292" cy="44284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32813" t="964" r="33343" b="-964"/>
          <a:stretch/>
        </p:blipFill>
        <p:spPr>
          <a:xfrm>
            <a:off x="10956540" y="2960948"/>
            <a:ext cx="1225485" cy="3735478"/>
          </a:xfrm>
          <a:prstGeom prst="rect">
            <a:avLst/>
          </a:prstGeom>
        </p:spPr>
      </p:pic>
      <p:sp>
        <p:nvSpPr>
          <p:cNvPr id="14"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15"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6"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32813" t="964" r="33343" b="-964"/>
          <a:stretch/>
        </p:blipFill>
        <p:spPr>
          <a:xfrm>
            <a:off x="10956540" y="2960948"/>
            <a:ext cx="1225485" cy="3735478"/>
          </a:xfrm>
          <a:prstGeom prst="rect">
            <a:avLst/>
          </a:prstGeom>
        </p:spPr>
      </p:pic>
      <p:sp>
        <p:nvSpPr>
          <p:cNvPr id="13"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14"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5"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6"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pic>
        <p:nvPicPr>
          <p:cNvPr id="3" name="Kuva 2"/>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930"/>
          <a:stretch/>
        </p:blipFill>
        <p:spPr>
          <a:xfrm>
            <a:off x="10572346" y="3983580"/>
            <a:ext cx="1619654" cy="2736000"/>
          </a:xfrm>
          <a:prstGeom prst="rect">
            <a:avLst/>
          </a:prstGeom>
        </p:spPr>
      </p:pic>
      <p:sp>
        <p:nvSpPr>
          <p:cNvPr id="10"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12"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3"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4"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pic>
        <p:nvPicPr>
          <p:cNvPr id="2" name="Kuva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930"/>
          <a:stretch/>
        </p:blipFill>
        <p:spPr>
          <a:xfrm>
            <a:off x="10572346" y="4005368"/>
            <a:ext cx="1619654" cy="2736000"/>
          </a:xfrm>
          <a:prstGeom prst="rect">
            <a:avLst/>
          </a:prstGeom>
        </p:spPr>
      </p:pic>
      <p:sp>
        <p:nvSpPr>
          <p:cNvPr id="16"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17"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8"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pic>
        <p:nvPicPr>
          <p:cNvPr id="2" name="Kuva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1" r="38275"/>
          <a:stretch/>
        </p:blipFill>
        <p:spPr>
          <a:xfrm>
            <a:off x="10560496" y="3981979"/>
            <a:ext cx="1637015" cy="2736000"/>
          </a:xfrm>
          <a:prstGeom prst="rect">
            <a:avLst/>
          </a:prstGeom>
        </p:spPr>
      </p:pic>
      <p:sp>
        <p:nvSpPr>
          <p:cNvPr id="15"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16"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7"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11" name="Platshållare för bild 2"/>
          <p:cNvSpPr>
            <a:spLocks noGrp="1"/>
          </p:cNvSpPr>
          <p:nvPr>
            <p:ph type="pic" idx="1"/>
          </p:nvPr>
        </p:nvSpPr>
        <p:spPr>
          <a:xfrm>
            <a:off x="9732404" y="0"/>
            <a:ext cx="2448272"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10" name="Otsikko 6"/>
          <p:cNvSpPr>
            <a:spLocks noGrp="1"/>
          </p:cNvSpPr>
          <p:nvPr>
            <p:ph type="title" hasCustomPrompt="1"/>
          </p:nvPr>
        </p:nvSpPr>
        <p:spPr>
          <a:xfrm>
            <a:off x="1091446" y="1267841"/>
            <a:ext cx="8244916"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12" name="Tekstin paikkamerkki 16"/>
          <p:cNvSpPr>
            <a:spLocks noGrp="1"/>
          </p:cNvSpPr>
          <p:nvPr>
            <p:ph type="body" sz="quarter" idx="10"/>
          </p:nvPr>
        </p:nvSpPr>
        <p:spPr>
          <a:xfrm>
            <a:off x="1091445" y="2084238"/>
            <a:ext cx="8244916"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3" name="Platshållare för sidfot 4"/>
          <p:cNvSpPr>
            <a:spLocks noGrp="1"/>
          </p:cNvSpPr>
          <p:nvPr>
            <p:ph type="ftr" sz="quarter" idx="14"/>
          </p:nvPr>
        </p:nvSpPr>
        <p:spPr>
          <a:xfrm>
            <a:off x="1086925" y="6376243"/>
            <a:ext cx="8249436" cy="365125"/>
          </a:xfrm>
        </p:spPr>
        <p:txBody>
          <a:bodyPr/>
          <a:lstStyle/>
          <a:p>
            <a:endParaRPr lang="fi-FI" dirty="0"/>
          </a:p>
        </p:txBody>
      </p:sp>
      <p:sp>
        <p:nvSpPr>
          <p:cNvPr id="14"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91444" y="4947046"/>
            <a:ext cx="8832980" cy="498178"/>
          </a:xfrm>
          <a:prstGeom prst="rect">
            <a:avLst/>
          </a:prstGeom>
        </p:spPr>
        <p:txBody>
          <a:bodyPr anchor="b"/>
          <a:lstStyle>
            <a:lvl1pPr algn="l">
              <a:defRPr sz="2200" b="0">
                <a:solidFill>
                  <a:schemeClr val="tx1"/>
                </a:solidFill>
              </a:defRPr>
            </a:lvl1pPr>
          </a:lstStyle>
          <a:p>
            <a:r>
              <a:rPr lang="fi-FI" dirty="0"/>
              <a:t>Muokkaa perustyyliä napsauttamalla</a:t>
            </a:r>
          </a:p>
        </p:txBody>
      </p:sp>
      <p:sp>
        <p:nvSpPr>
          <p:cNvPr id="3" name="Platshållare för bild 2"/>
          <p:cNvSpPr>
            <a:spLocks noGrp="1"/>
          </p:cNvSpPr>
          <p:nvPr>
            <p:ph type="pic" idx="1"/>
          </p:nvPr>
        </p:nvSpPr>
        <p:spPr>
          <a:xfrm>
            <a:off x="1091443" y="1268760"/>
            <a:ext cx="8832981"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4" name="Platshållare för text 3"/>
          <p:cNvSpPr>
            <a:spLocks noGrp="1"/>
          </p:cNvSpPr>
          <p:nvPr>
            <p:ph type="body" sz="half" idx="2"/>
          </p:nvPr>
        </p:nvSpPr>
        <p:spPr>
          <a:xfrm>
            <a:off x="1091444" y="5511354"/>
            <a:ext cx="883298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335360" y="260648"/>
            <a:ext cx="1152128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335360" y="5661248"/>
            <a:ext cx="1152128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268760"/>
            <a:ext cx="11137237" cy="1143000"/>
          </a:xfrm>
          <a:prstGeom prst="rect">
            <a:avLst/>
          </a:prstGeom>
        </p:spPr>
        <p:txBody>
          <a:bodyPr/>
          <a:lstStyle>
            <a:lvl1pPr>
              <a:defRPr sz="3000">
                <a:solidFill>
                  <a:schemeClr val="tx1"/>
                </a:solidFill>
              </a:defRPr>
            </a:lvl1pPr>
          </a:lstStyle>
          <a:p>
            <a:r>
              <a:rPr lang="fi-FI" noProof="0" dirty="0"/>
              <a:t>Lisää otsikko</a:t>
            </a:r>
            <a:endParaRPr lang="fi-FI" dirty="0"/>
          </a:p>
        </p:txBody>
      </p:sp>
      <p:sp>
        <p:nvSpPr>
          <p:cNvPr id="3" name="Platshållare för innehåll 2"/>
          <p:cNvSpPr>
            <a:spLocks noGrp="1"/>
          </p:cNvSpPr>
          <p:nvPr>
            <p:ph idx="1"/>
          </p:nvPr>
        </p:nvSpPr>
        <p:spPr>
          <a:xfrm>
            <a:off x="335360" y="2564904"/>
            <a:ext cx="11164821" cy="326896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accent6"/>
              </a:buClr>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Platshållare för sidfot 4"/>
          <p:cNvSpPr>
            <a:spLocks noGrp="1"/>
          </p:cNvSpPr>
          <p:nvPr>
            <p:ph type="ftr" sz="quarter" idx="14"/>
          </p:nvPr>
        </p:nvSpPr>
        <p:spPr>
          <a:xfrm>
            <a:off x="1086925" y="6376243"/>
            <a:ext cx="8837500" cy="365125"/>
          </a:xfrm>
        </p:spPr>
        <p:txBody>
          <a:bodyPr/>
          <a:lstStyle/>
          <a:p>
            <a:endParaRPr lang="fi-FI" dirty="0"/>
          </a:p>
        </p:txBody>
      </p:sp>
      <p:sp>
        <p:nvSpPr>
          <p:cNvPr id="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980728"/>
            <a:ext cx="11425269" cy="1008112"/>
          </a:xfrm>
          <a:prstGeom prst="rect">
            <a:avLst/>
          </a:prstGeom>
        </p:spPr>
        <p:txBody>
          <a:bodyPr/>
          <a:lstStyle>
            <a:lvl1pPr>
              <a:defRPr sz="3000">
                <a:solidFill>
                  <a:schemeClr val="tx1"/>
                </a:solidFill>
              </a:defRPr>
            </a:lvl1pPr>
          </a:lstStyle>
          <a:p>
            <a:r>
              <a:rPr lang="fi-FI" noProof="0" dirty="0"/>
              <a:t>Lisää otsikko</a:t>
            </a:r>
            <a:endParaRPr lang="fi-FI" dirty="0"/>
          </a:p>
        </p:txBody>
      </p:sp>
      <p:sp>
        <p:nvSpPr>
          <p:cNvPr id="3" name="Platshållare för innehåll 2"/>
          <p:cNvSpPr>
            <a:spLocks noGrp="1"/>
          </p:cNvSpPr>
          <p:nvPr>
            <p:ph sz="half" idx="1"/>
          </p:nvPr>
        </p:nvSpPr>
        <p:spPr>
          <a:xfrm>
            <a:off x="335360" y="1988841"/>
            <a:ext cx="5672832" cy="4320480"/>
          </a:xfrm>
          <a:prstGeom prst="rect">
            <a:avLst/>
          </a:prstGeom>
        </p:spPr>
        <p:txBody>
          <a:bodyPr/>
          <a:lstStyle>
            <a:lvl1pPr>
              <a:buClr>
                <a:schemeClr val="tx2"/>
              </a:buClr>
              <a:buFont typeface="Wingdings" pitchFamily="2" charset="2"/>
              <a:buChar char="§"/>
              <a:defRPr sz="2200"/>
            </a:lvl1pPr>
            <a:lvl2pPr>
              <a:buClr>
                <a:schemeClr val="tx2"/>
              </a:buClr>
              <a:defRPr sz="2200"/>
            </a:lvl2pPr>
            <a:lvl3pPr>
              <a:buClr>
                <a:schemeClr val="tx2"/>
              </a:buClr>
              <a:defRPr sz="1800"/>
            </a:lvl3pPr>
            <a:lvl4pPr>
              <a:buClr>
                <a:schemeClr val="tx2"/>
              </a:buCl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innehåll 3"/>
          <p:cNvSpPr>
            <a:spLocks noGrp="1"/>
          </p:cNvSpPr>
          <p:nvPr>
            <p:ph sz="half" idx="2"/>
          </p:nvPr>
        </p:nvSpPr>
        <p:spPr>
          <a:xfrm>
            <a:off x="6096000" y="1988841"/>
            <a:ext cx="5664629" cy="432048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tx2"/>
              </a:buCl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dirty="0"/>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9" name="Rektangel 9"/>
          <p:cNvSpPr/>
          <p:nvPr userDrawn="1"/>
        </p:nvSpPr>
        <p:spPr>
          <a:xfrm>
            <a:off x="0" y="981075"/>
            <a:ext cx="1221668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14" name="Otsikko 6"/>
          <p:cNvSpPr>
            <a:spLocks noGrp="1"/>
          </p:cNvSpPr>
          <p:nvPr>
            <p:ph type="title" hasCustomPrompt="1"/>
          </p:nvPr>
        </p:nvSpPr>
        <p:spPr>
          <a:xfrm>
            <a:off x="1091444" y="2744924"/>
            <a:ext cx="6984777" cy="1656184"/>
          </a:xfrm>
          <a:prstGeom prst="rect">
            <a:avLst/>
          </a:prstGeom>
        </p:spPr>
        <p:txBody>
          <a:bodyPr/>
          <a:lstStyle>
            <a:lvl1pPr algn="ctr">
              <a:defRPr sz="3600" baseline="0">
                <a:solidFill>
                  <a:schemeClr val="bg1"/>
                </a:solidFill>
              </a:defRPr>
            </a:lvl1pPr>
          </a:lstStyle>
          <a:p>
            <a:r>
              <a:rPr lang="fi-FI" noProof="0" dirty="0"/>
              <a:t>Lisää otsikko</a:t>
            </a:r>
          </a:p>
        </p:txBody>
      </p:sp>
      <p:sp>
        <p:nvSpPr>
          <p:cNvPr id="15" name="Tekstin paikkamerkki 16"/>
          <p:cNvSpPr>
            <a:spLocks noGrp="1"/>
          </p:cNvSpPr>
          <p:nvPr>
            <p:ph type="body" sz="quarter" idx="10"/>
          </p:nvPr>
        </p:nvSpPr>
        <p:spPr>
          <a:xfrm>
            <a:off x="1091444" y="4581128"/>
            <a:ext cx="6984777"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6" name="Platshållare för datum 3"/>
          <p:cNvSpPr>
            <a:spLocks noGrp="1"/>
          </p:cNvSpPr>
          <p:nvPr>
            <p:ph type="dt" sz="half" idx="13"/>
          </p:nvPr>
        </p:nvSpPr>
        <p:spPr>
          <a:xfrm>
            <a:off x="1091444" y="6417332"/>
            <a:ext cx="6984777" cy="360040"/>
          </a:xfrm>
        </p:spPr>
        <p:txBody>
          <a:bodyPr/>
          <a:lstStyle>
            <a:lvl1pPr algn="ctr">
              <a:defRPr>
                <a:solidFill>
                  <a:schemeClr val="bg1"/>
                </a:solidFill>
              </a:defRPr>
            </a:lvl1pPr>
          </a:lstStyle>
          <a:p>
            <a:fld id="{E3E4B43C-E405-4271-85DD-5BE3A0CD0BA5}" type="datetime1">
              <a:rPr lang="fi-FI" smtClean="0"/>
              <a:pPr/>
              <a:t>13.6.2016</a:t>
            </a:fld>
            <a:endParaRPr lang="fi-FI" dirty="0"/>
          </a:p>
        </p:txBody>
      </p:sp>
      <p:sp>
        <p:nvSpPr>
          <p:cNvPr id="17" name="Platshållare för sidfot 4"/>
          <p:cNvSpPr>
            <a:spLocks noGrp="1"/>
          </p:cNvSpPr>
          <p:nvPr>
            <p:ph type="ftr" sz="quarter" idx="14"/>
          </p:nvPr>
        </p:nvSpPr>
        <p:spPr>
          <a:xfrm>
            <a:off x="1091444" y="6021288"/>
            <a:ext cx="6984777" cy="360040"/>
          </a:xfrm>
        </p:spPr>
        <p:txBody>
          <a:bodyPr/>
          <a:lstStyle>
            <a:lvl1pPr algn="ctr">
              <a:defRPr>
                <a:solidFill>
                  <a:schemeClr val="bg1"/>
                </a:solidFill>
              </a:defRPr>
            </a:lvl1pPr>
          </a:lstStyle>
          <a:p>
            <a:endParaRPr lang="fi-FI" dirty="0"/>
          </a:p>
        </p:txBody>
      </p:sp>
      <p:pic>
        <p:nvPicPr>
          <p:cNvPr id="18" name="Kuva 17"/>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773"/>
          <a:stretch/>
        </p:blipFill>
        <p:spPr>
          <a:xfrm>
            <a:off x="9588388" y="1952836"/>
            <a:ext cx="2628292" cy="4428492"/>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196752"/>
            <a:ext cx="11521280" cy="576064"/>
          </a:xfrm>
          <a:prstGeom prst="rect">
            <a:avLst/>
          </a:prstGeom>
        </p:spPr>
        <p:txBody>
          <a:bodyPr/>
          <a:lstStyle>
            <a:lvl1pPr>
              <a:defRPr sz="3000">
                <a:solidFill>
                  <a:schemeClr val="tx1"/>
                </a:solidFill>
              </a:defRPr>
            </a:lvl1pPr>
          </a:lstStyle>
          <a:p>
            <a:r>
              <a:rPr lang="fi-FI" noProof="0" dirty="0"/>
              <a:t>Lisää otsikko</a:t>
            </a:r>
            <a:endParaRPr lang="fi-FI" dirty="0"/>
          </a:p>
        </p:txBody>
      </p:sp>
      <p:sp>
        <p:nvSpPr>
          <p:cNvPr id="3" name="Platshållare för text 2"/>
          <p:cNvSpPr>
            <a:spLocks noGrp="1"/>
          </p:cNvSpPr>
          <p:nvPr>
            <p:ph type="body" idx="1"/>
          </p:nvPr>
        </p:nvSpPr>
        <p:spPr>
          <a:xfrm>
            <a:off x="335360" y="1988840"/>
            <a:ext cx="5664629"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Platshållare för innehåll 3"/>
          <p:cNvSpPr>
            <a:spLocks noGrp="1"/>
          </p:cNvSpPr>
          <p:nvPr>
            <p:ph sz="half" idx="2"/>
          </p:nvPr>
        </p:nvSpPr>
        <p:spPr>
          <a:xfrm>
            <a:off x="335360" y="2894956"/>
            <a:ext cx="5664629" cy="3414365"/>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accent6"/>
              </a:buCl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text 4"/>
          <p:cNvSpPr>
            <a:spLocks noGrp="1"/>
          </p:cNvSpPr>
          <p:nvPr>
            <p:ph type="body" sz="quarter" idx="3"/>
          </p:nvPr>
        </p:nvSpPr>
        <p:spPr>
          <a:xfrm>
            <a:off x="6192011" y="1988840"/>
            <a:ext cx="5664629"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Platshållare för innehåll 5"/>
          <p:cNvSpPr>
            <a:spLocks noGrp="1"/>
          </p:cNvSpPr>
          <p:nvPr>
            <p:ph sz="quarter" idx="4"/>
          </p:nvPr>
        </p:nvSpPr>
        <p:spPr>
          <a:xfrm>
            <a:off x="6193368" y="2894956"/>
            <a:ext cx="5663273" cy="3414365"/>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11"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2"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268760"/>
            <a:ext cx="5376597" cy="792088"/>
          </a:xfrm>
          <a:prstGeom prst="rect">
            <a:avLst/>
          </a:prstGeom>
        </p:spPr>
        <p:txBody>
          <a:bodyPr anchor="b"/>
          <a:lstStyle>
            <a:lvl1pPr algn="l">
              <a:defRPr sz="2200" b="0">
                <a:solidFill>
                  <a:schemeClr val="tx1"/>
                </a:solidFill>
              </a:defRPr>
            </a:lvl1pPr>
          </a:lstStyle>
          <a:p>
            <a:r>
              <a:rPr lang="fi-FI" noProof="0" dirty="0"/>
              <a:t>Lisää otsikko</a:t>
            </a:r>
          </a:p>
        </p:txBody>
      </p:sp>
      <p:sp>
        <p:nvSpPr>
          <p:cNvPr id="3" name="Platshållare för innehåll 2"/>
          <p:cNvSpPr>
            <a:spLocks noGrp="1"/>
          </p:cNvSpPr>
          <p:nvPr>
            <p:ph idx="1"/>
          </p:nvPr>
        </p:nvSpPr>
        <p:spPr>
          <a:xfrm>
            <a:off x="6096000" y="404665"/>
            <a:ext cx="5760640" cy="576064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text 3"/>
          <p:cNvSpPr>
            <a:spLocks noGrp="1"/>
          </p:cNvSpPr>
          <p:nvPr>
            <p:ph type="body" sz="half" idx="2"/>
          </p:nvPr>
        </p:nvSpPr>
        <p:spPr>
          <a:xfrm>
            <a:off x="335360" y="2204864"/>
            <a:ext cx="5376597"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6" name="Platshållare för sidfot 4"/>
          <p:cNvSpPr>
            <a:spLocks noGrp="1"/>
          </p:cNvSpPr>
          <p:nvPr>
            <p:ph type="ftr" sz="quarter" idx="14"/>
          </p:nvPr>
        </p:nvSpPr>
        <p:spPr>
          <a:xfrm>
            <a:off x="1086925" y="6376243"/>
            <a:ext cx="8837500" cy="365125"/>
          </a:xfrm>
        </p:spPr>
        <p:txBody>
          <a:bodyPr/>
          <a:lstStyle/>
          <a:p>
            <a:endParaRPr lang="fi-FI" dirty="0"/>
          </a:p>
        </p:txBody>
      </p:sp>
      <p:sp>
        <p:nvSpPr>
          <p:cNvPr id="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9" name="Rektangel 9"/>
          <p:cNvSpPr/>
          <p:nvPr userDrawn="1"/>
        </p:nvSpPr>
        <p:spPr>
          <a:xfrm>
            <a:off x="0" y="1044463"/>
            <a:ext cx="1221668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14" name="Otsikko 6"/>
          <p:cNvSpPr>
            <a:spLocks noGrp="1"/>
          </p:cNvSpPr>
          <p:nvPr>
            <p:ph type="title" hasCustomPrompt="1"/>
          </p:nvPr>
        </p:nvSpPr>
        <p:spPr>
          <a:xfrm>
            <a:off x="1055440" y="2744924"/>
            <a:ext cx="7164796" cy="1656184"/>
          </a:xfrm>
          <a:prstGeom prst="rect">
            <a:avLst/>
          </a:prstGeom>
        </p:spPr>
        <p:txBody>
          <a:bodyPr/>
          <a:lstStyle>
            <a:lvl1pPr algn="ctr">
              <a:defRPr sz="3600" baseline="0">
                <a:solidFill>
                  <a:schemeClr val="bg1"/>
                </a:solidFill>
              </a:defRPr>
            </a:lvl1pPr>
          </a:lstStyle>
          <a:p>
            <a:r>
              <a:rPr lang="fi-FI" noProof="0" dirty="0"/>
              <a:t>Lisää otsikko</a:t>
            </a:r>
          </a:p>
        </p:txBody>
      </p:sp>
      <p:sp>
        <p:nvSpPr>
          <p:cNvPr id="15" name="Tekstin paikkamerkki 16"/>
          <p:cNvSpPr>
            <a:spLocks noGrp="1"/>
          </p:cNvSpPr>
          <p:nvPr>
            <p:ph type="body" sz="quarter" idx="10"/>
          </p:nvPr>
        </p:nvSpPr>
        <p:spPr>
          <a:xfrm>
            <a:off x="1055440" y="4581128"/>
            <a:ext cx="7164796"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6" name="Platshållare för datum 3"/>
          <p:cNvSpPr>
            <a:spLocks noGrp="1"/>
          </p:cNvSpPr>
          <p:nvPr>
            <p:ph type="dt" sz="half" idx="13"/>
          </p:nvPr>
        </p:nvSpPr>
        <p:spPr>
          <a:xfrm>
            <a:off x="1055440" y="6417332"/>
            <a:ext cx="7164795" cy="360040"/>
          </a:xfrm>
        </p:spPr>
        <p:txBody>
          <a:bodyPr/>
          <a:lstStyle>
            <a:lvl1pPr algn="ctr">
              <a:defRPr>
                <a:solidFill>
                  <a:schemeClr val="bg1"/>
                </a:solidFill>
              </a:defRPr>
            </a:lvl1pPr>
          </a:lstStyle>
          <a:p>
            <a:fld id="{E3E4B43C-E405-4271-85DD-5BE3A0CD0BA5}" type="datetime1">
              <a:rPr lang="fi-FI" smtClean="0"/>
              <a:pPr/>
              <a:t>13.6.2016</a:t>
            </a:fld>
            <a:endParaRPr lang="fi-FI" dirty="0"/>
          </a:p>
        </p:txBody>
      </p:sp>
      <p:sp>
        <p:nvSpPr>
          <p:cNvPr id="17" name="Platshållare för sidfot 4"/>
          <p:cNvSpPr>
            <a:spLocks noGrp="1"/>
          </p:cNvSpPr>
          <p:nvPr>
            <p:ph type="ftr" sz="quarter" idx="14"/>
          </p:nvPr>
        </p:nvSpPr>
        <p:spPr>
          <a:xfrm>
            <a:off x="1055440" y="6021288"/>
            <a:ext cx="7164796" cy="360040"/>
          </a:xfrm>
        </p:spPr>
        <p:txBody>
          <a:bodyPr/>
          <a:lstStyle>
            <a:lvl1pPr algn="ctr">
              <a:defRPr>
                <a:solidFill>
                  <a:schemeClr val="bg1"/>
                </a:solidFill>
              </a:defRPr>
            </a:lvl1pPr>
          </a:lstStyle>
          <a:p>
            <a:endParaRPr lang="fi-FI" dirty="0"/>
          </a:p>
        </p:txBody>
      </p:sp>
      <p:pic>
        <p:nvPicPr>
          <p:cNvPr id="18" name="Kuva 17"/>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773"/>
          <a:stretch/>
        </p:blipFill>
        <p:spPr>
          <a:xfrm>
            <a:off x="9588388" y="1952836"/>
            <a:ext cx="2628292" cy="442849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9" name="Platshållare för sidfot 4"/>
          <p:cNvSpPr>
            <a:spLocks noGrp="1"/>
          </p:cNvSpPr>
          <p:nvPr>
            <p:ph type="ftr" sz="quarter" idx="14"/>
          </p:nvPr>
        </p:nvSpPr>
        <p:spPr>
          <a:xfrm>
            <a:off x="1091445" y="6376243"/>
            <a:ext cx="9325036" cy="365125"/>
          </a:xfrm>
        </p:spPr>
        <p:txBody>
          <a:bodyPr/>
          <a:lstStyle/>
          <a:p>
            <a:endParaRPr lang="fi-FI" dirty="0"/>
          </a:p>
        </p:txBody>
      </p:sp>
      <p:sp>
        <p:nvSpPr>
          <p:cNvPr id="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
        <p:nvSpPr>
          <p:cNvPr id="10" name="Otsikko 6"/>
          <p:cNvSpPr>
            <a:spLocks noGrp="1"/>
          </p:cNvSpPr>
          <p:nvPr>
            <p:ph type="title" hasCustomPrompt="1"/>
          </p:nvPr>
        </p:nvSpPr>
        <p:spPr>
          <a:xfrm>
            <a:off x="1091445" y="1278951"/>
            <a:ext cx="9325036" cy="642942"/>
          </a:xfrm>
          <a:prstGeom prst="rect">
            <a:avLst/>
          </a:prstGeom>
        </p:spPr>
        <p:txBody>
          <a:bodyPr/>
          <a:lstStyle>
            <a:lvl1pPr>
              <a:defRPr lang="fi-FI" sz="3000" dirty="0">
                <a:solidFill>
                  <a:schemeClr val="tx1"/>
                </a:solidFill>
              </a:defRPr>
            </a:lvl1pPr>
          </a:lstStyle>
          <a:p>
            <a:r>
              <a:rPr lang="fi-FI" noProof="0" dirty="0"/>
              <a:t>Lisää otsikko</a:t>
            </a:r>
            <a:endParaRPr lang="fi-FI" dirty="0"/>
          </a:p>
        </p:txBody>
      </p:sp>
      <p:sp>
        <p:nvSpPr>
          <p:cNvPr id="11" name="Tekstin paikkamerkki 16"/>
          <p:cNvSpPr>
            <a:spLocks noGrp="1"/>
          </p:cNvSpPr>
          <p:nvPr>
            <p:ph type="body" sz="quarter" idx="10"/>
          </p:nvPr>
        </p:nvSpPr>
        <p:spPr>
          <a:xfrm>
            <a:off x="1091444" y="2060848"/>
            <a:ext cx="9325037"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hasCustomPrompt="1"/>
          </p:nvPr>
        </p:nvSpPr>
        <p:spPr>
          <a:xfrm>
            <a:off x="1091444" y="1268760"/>
            <a:ext cx="9330377" cy="642942"/>
          </a:xfrm>
          <a:prstGeom prst="rect">
            <a:avLst/>
          </a:prstGeom>
        </p:spPr>
        <p:txBody>
          <a:bodyPr/>
          <a:lstStyle>
            <a:lvl1pPr>
              <a:defRPr lang="fi-FI" sz="3000" dirty="0">
                <a:solidFill>
                  <a:schemeClr val="tx1"/>
                </a:solidFill>
              </a:defRPr>
            </a:lvl1pPr>
          </a:lstStyle>
          <a:p>
            <a:r>
              <a:rPr lang="fi-FI" noProof="0" dirty="0"/>
              <a:t>Lisää otsikko</a:t>
            </a:r>
            <a:endParaRPr lang="fi-FI" dirty="0"/>
          </a:p>
        </p:txBody>
      </p:sp>
      <p:sp>
        <p:nvSpPr>
          <p:cNvPr id="7" name="Tekstin paikkamerkki 16"/>
          <p:cNvSpPr>
            <a:spLocks noGrp="1"/>
          </p:cNvSpPr>
          <p:nvPr>
            <p:ph type="body" sz="quarter" idx="10"/>
          </p:nvPr>
        </p:nvSpPr>
        <p:spPr>
          <a:xfrm>
            <a:off x="1091444" y="2060848"/>
            <a:ext cx="9330377"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6" name="Platshållare för sidfot 4"/>
          <p:cNvSpPr>
            <a:spLocks noGrp="1"/>
          </p:cNvSpPr>
          <p:nvPr>
            <p:ph type="ftr" sz="quarter" idx="14"/>
          </p:nvPr>
        </p:nvSpPr>
        <p:spPr>
          <a:xfrm>
            <a:off x="1089268" y="6376243"/>
            <a:ext cx="9327212" cy="365125"/>
          </a:xfrm>
        </p:spPr>
        <p:txBody>
          <a:bodyPr/>
          <a:lstStyle/>
          <a:p>
            <a:endParaRPr lang="fi-FI" dirty="0"/>
          </a:p>
        </p:txBody>
      </p:sp>
      <p:sp>
        <p:nvSpPr>
          <p:cNvPr id="1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pic>
        <p:nvPicPr>
          <p:cNvPr id="8" name="Kuva 11"/>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bwMode="auto">
          <a:xfrm>
            <a:off x="10668509" y="147396"/>
            <a:ext cx="853081" cy="882000"/>
          </a:xfrm>
          <a:prstGeom prst="rect">
            <a:avLst/>
          </a:prstGeom>
          <a:noFill/>
          <a:ln w="9525">
            <a:noFill/>
            <a:miter lim="800000"/>
            <a:headEnd/>
            <a:tailEnd/>
          </a:ln>
        </p:spPr>
      </p:pic>
      <p:pic>
        <p:nvPicPr>
          <p:cNvPr id="9" name="Kuva 8" descr="VipuvoimaaEU_2014_2020_rgb.png"/>
          <p:cNvPicPr>
            <a:picLocks noChangeAspect="1"/>
          </p:cNvPicPr>
          <p:nvPr userDrawn="1"/>
        </p:nvPicPr>
        <p:blipFill>
          <a:blip r:embed="rId3" cstate="print"/>
          <a:stretch>
            <a:fillRect/>
          </a:stretch>
        </p:blipFill>
        <p:spPr>
          <a:xfrm>
            <a:off x="9259136" y="188640"/>
            <a:ext cx="1049332" cy="74279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hasCustomPrompt="1"/>
          </p:nvPr>
        </p:nvSpPr>
        <p:spPr>
          <a:xfrm>
            <a:off x="1091444" y="587655"/>
            <a:ext cx="9330377"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7" name="Tekstin paikkamerkki 16"/>
          <p:cNvSpPr>
            <a:spLocks noGrp="1"/>
          </p:cNvSpPr>
          <p:nvPr>
            <p:ph type="body" sz="quarter" idx="10"/>
          </p:nvPr>
        </p:nvSpPr>
        <p:spPr>
          <a:xfrm>
            <a:off x="1091444" y="1547289"/>
            <a:ext cx="9330377" cy="4536504"/>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11" name="Platshållare för sidfot 4"/>
          <p:cNvSpPr>
            <a:spLocks noGrp="1"/>
          </p:cNvSpPr>
          <p:nvPr>
            <p:ph type="ftr" sz="quarter" idx="14"/>
          </p:nvPr>
        </p:nvSpPr>
        <p:spPr>
          <a:xfrm>
            <a:off x="1091444" y="6376243"/>
            <a:ext cx="9330377" cy="365125"/>
          </a:xfrm>
        </p:spPr>
        <p:txBody>
          <a:bodyPr/>
          <a:lstStyle/>
          <a:p>
            <a:endParaRPr lang="fi-FI" dirty="0"/>
          </a:p>
        </p:txBody>
      </p:sp>
      <p:sp>
        <p:nvSpPr>
          <p:cNvPr id="12"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091442" y="1989181"/>
            <a:ext cx="9289034" cy="1470025"/>
          </a:xfrm>
          <a:prstGeom prst="rect">
            <a:avLst/>
          </a:prstGeom>
        </p:spPr>
        <p:txBody>
          <a:bodyPr/>
          <a:lstStyle>
            <a:lvl1pPr algn="ctr">
              <a:defRPr sz="3000">
                <a:solidFill>
                  <a:schemeClr val="tx1"/>
                </a:solidFill>
              </a:defRPr>
            </a:lvl1pPr>
          </a:lstStyle>
          <a:p>
            <a:r>
              <a:rPr lang="fi-FI" noProof="0" dirty="0"/>
              <a:t>Lisää otsikko</a:t>
            </a:r>
            <a:endParaRPr lang="fi-FI" dirty="0"/>
          </a:p>
        </p:txBody>
      </p:sp>
      <p:sp>
        <p:nvSpPr>
          <p:cNvPr id="3" name="Underrubrik 2"/>
          <p:cNvSpPr>
            <a:spLocks noGrp="1"/>
          </p:cNvSpPr>
          <p:nvPr>
            <p:ph type="subTitle" idx="1" hasCustomPrompt="1"/>
          </p:nvPr>
        </p:nvSpPr>
        <p:spPr>
          <a:xfrm>
            <a:off x="1091444" y="3825044"/>
            <a:ext cx="9289034"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napsauttamalla</a:t>
            </a:r>
          </a:p>
        </p:txBody>
      </p:sp>
      <p:sp>
        <p:nvSpPr>
          <p:cNvPr id="8" name="Platshållare för sidfot 4"/>
          <p:cNvSpPr>
            <a:spLocks noGrp="1"/>
          </p:cNvSpPr>
          <p:nvPr>
            <p:ph type="ftr" sz="quarter" idx="14"/>
          </p:nvPr>
        </p:nvSpPr>
        <p:spPr>
          <a:xfrm>
            <a:off x="1091444" y="6376243"/>
            <a:ext cx="9289032" cy="365125"/>
          </a:xfrm>
        </p:spPr>
        <p:txBody>
          <a:bodyPr/>
          <a:lstStyle/>
          <a:p>
            <a:endParaRPr lang="fi-FI" dirty="0"/>
          </a:p>
        </p:txBody>
      </p:sp>
      <p:sp>
        <p:nvSpPr>
          <p:cNvPr id="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91445" y="1268760"/>
            <a:ext cx="9325036" cy="4464496"/>
          </a:xfrm>
          <a:prstGeom prst="rect">
            <a:avLst/>
          </a:prstGeom>
        </p:spPr>
        <p:txBody>
          <a:bodyPr/>
          <a:lstStyle>
            <a:lvl1pPr>
              <a:defRPr>
                <a:solidFill>
                  <a:schemeClr val="tx1"/>
                </a:solidFill>
              </a:defRPr>
            </a:lvl1pPr>
          </a:lstStyle>
          <a:p>
            <a:r>
              <a:rPr lang="fi-FI" dirty="0"/>
              <a:t>Muokkaa perustyyliä napsauttamalla</a:t>
            </a:r>
          </a:p>
        </p:txBody>
      </p:sp>
      <p:sp>
        <p:nvSpPr>
          <p:cNvPr id="6" name="Platshållare för sidfot 4"/>
          <p:cNvSpPr>
            <a:spLocks noGrp="1"/>
          </p:cNvSpPr>
          <p:nvPr>
            <p:ph type="ftr" sz="quarter" idx="14"/>
          </p:nvPr>
        </p:nvSpPr>
        <p:spPr>
          <a:xfrm>
            <a:off x="1086925" y="6376243"/>
            <a:ext cx="8477249" cy="365125"/>
          </a:xfrm>
        </p:spPr>
        <p:txBody>
          <a:bodyPr/>
          <a:lstStyle/>
          <a:p>
            <a:endParaRPr lang="fi-FI" dirty="0"/>
          </a:p>
        </p:txBody>
      </p:sp>
      <p:sp>
        <p:nvSpPr>
          <p:cNvPr id="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Otsikko 6"/>
          <p:cNvSpPr>
            <a:spLocks noGrp="1"/>
          </p:cNvSpPr>
          <p:nvPr userDrawn="1">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a:t>Lisää otsikko</a:t>
            </a:r>
            <a:endParaRPr lang="fi-FI" dirty="0"/>
          </a:p>
        </p:txBody>
      </p:sp>
      <p:sp>
        <p:nvSpPr>
          <p:cNvPr id="8"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32813" t="964" r="33343" b="-964"/>
          <a:stretch/>
        </p:blipFill>
        <p:spPr>
          <a:xfrm>
            <a:off x="10956540" y="2960948"/>
            <a:ext cx="1225485" cy="3735478"/>
          </a:xfrm>
          <a:prstGeom prst="rect">
            <a:avLst/>
          </a:prstGeom>
        </p:spPr>
      </p:pic>
      <p:sp>
        <p:nvSpPr>
          <p:cNvPr id="14"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5"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431800" y="6021389"/>
            <a:ext cx="2592917"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8951384" y="6357939"/>
            <a:ext cx="1081053"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fld id="{376C01DB-020D-41A1-AB12-9B021A8F534D}" type="datetime1">
              <a:rPr lang="fi-FI" smtClean="0"/>
              <a:pPr>
                <a:defRPr/>
              </a:pPr>
              <a:t>13.6.2016</a:t>
            </a:fld>
            <a:endParaRPr lang="fi-FI"/>
          </a:p>
        </p:txBody>
      </p:sp>
      <p:sp>
        <p:nvSpPr>
          <p:cNvPr id="6" name="Alatunnisteen paikkamerkki 5"/>
          <p:cNvSpPr>
            <a:spLocks noGrp="1"/>
          </p:cNvSpPr>
          <p:nvPr>
            <p:ph type="ftr" sz="quarter" idx="3"/>
          </p:nvPr>
        </p:nvSpPr>
        <p:spPr>
          <a:xfrm>
            <a:off x="378885" y="6357939"/>
            <a:ext cx="8477249"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endParaRPr lang="fi-FI" dirty="0"/>
          </a:p>
        </p:txBody>
      </p:sp>
      <p:sp>
        <p:nvSpPr>
          <p:cNvPr id="7" name="Dian numeron paikkamerkki 6"/>
          <p:cNvSpPr>
            <a:spLocks noGrp="1"/>
          </p:cNvSpPr>
          <p:nvPr>
            <p:ph type="sldNum" sz="quarter" idx="4"/>
          </p:nvPr>
        </p:nvSpPr>
        <p:spPr>
          <a:xfrm>
            <a:off x="10320469" y="6381328"/>
            <a:ext cx="53340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9" name="Kuva 8" descr="ELY_LB01_FiSvEn_3L_B3___RGB_tresprak.jpg"/>
          <p:cNvPicPr>
            <a:picLocks noChangeAspect="1"/>
          </p:cNvPicPr>
          <p:nvPr userDrawn="1"/>
        </p:nvPicPr>
        <p:blipFill>
          <a:blip r:embed="rId24" cstate="print"/>
          <a:stretch>
            <a:fillRect/>
          </a:stretch>
        </p:blipFill>
        <p:spPr>
          <a:xfrm>
            <a:off x="191344" y="8620"/>
            <a:ext cx="5069360" cy="1080120"/>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hf hdr="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uva 4"/>
          <p:cNvPicPr>
            <a:picLocks noChangeAspect="1"/>
          </p:cNvPicPr>
          <p:nvPr/>
        </p:nvPicPr>
        <p:blipFill rotWithShape="1">
          <a:blip r:embed="rId3" cstate="print">
            <a:extLst>
              <a:ext uri="{28A0092B-C50C-407E-A947-70E740481C1C}">
                <a14:useLocalDpi xmlns:a14="http://schemas.microsoft.com/office/drawing/2010/main" xmlns="" val="0"/>
              </a:ext>
            </a:extLst>
          </a:blip>
          <a:srcRect t="18788"/>
          <a:stretch/>
        </p:blipFill>
        <p:spPr>
          <a:xfrm>
            <a:off x="0" y="980728"/>
            <a:ext cx="12285204" cy="6651352"/>
          </a:xfrm>
          <a:prstGeom prst="rect">
            <a:avLst/>
          </a:prstGeom>
        </p:spPr>
      </p:pic>
      <p:sp>
        <p:nvSpPr>
          <p:cNvPr id="2" name="Otsikko 1"/>
          <p:cNvSpPr>
            <a:spLocks noGrp="1"/>
          </p:cNvSpPr>
          <p:nvPr>
            <p:ph type="title"/>
          </p:nvPr>
        </p:nvSpPr>
        <p:spPr>
          <a:xfrm>
            <a:off x="983432" y="1916832"/>
            <a:ext cx="9577064" cy="1656184"/>
          </a:xfrm>
        </p:spPr>
        <p:txBody>
          <a:bodyPr anchor="t"/>
          <a:lstStyle/>
          <a:p>
            <a:pPr algn="l"/>
            <a:r>
              <a:rPr lang="fi-FI" sz="6000" dirty="0" smtClean="0"/>
              <a:t>Toimivat </a:t>
            </a:r>
            <a:br>
              <a:rPr lang="fi-FI" sz="6000" dirty="0" smtClean="0"/>
            </a:br>
            <a:r>
              <a:rPr lang="fi-FI" sz="6000" b="1" dirty="0" smtClean="0"/>
              <a:t>palvelut</a:t>
            </a:r>
            <a:r>
              <a:rPr lang="fi-FI" sz="6000" dirty="0" smtClean="0"/>
              <a:t> </a:t>
            </a:r>
            <a:r>
              <a:rPr lang="fi-FI" sz="1800" b="1" dirty="0" smtClean="0"/>
              <a:t>(IE2)</a:t>
            </a:r>
            <a:r>
              <a:rPr lang="fi-FI" sz="6000" dirty="0" smtClean="0"/>
              <a:t/>
            </a:r>
            <a:br>
              <a:rPr lang="fi-FI" sz="6000" dirty="0" smtClean="0"/>
            </a:br>
            <a:r>
              <a:rPr lang="fi-FI" sz="6000" dirty="0" smtClean="0"/>
              <a:t>-ohjelma</a:t>
            </a:r>
            <a:r>
              <a:rPr lang="fi-FI" dirty="0"/>
              <a:t/>
            </a:r>
            <a:br>
              <a:rPr lang="fi-FI" dirty="0"/>
            </a:br>
            <a:r>
              <a:rPr lang="fi-FI" dirty="0" smtClean="0"/>
              <a:t>Yhteenveto työskentelystä</a:t>
            </a:r>
            <a:br>
              <a:rPr lang="fi-FI" dirty="0" smtClean="0"/>
            </a:br>
            <a:r>
              <a:rPr lang="fi-FI" dirty="0" smtClean="0"/>
              <a:t>23.5.2016</a:t>
            </a:r>
            <a:r>
              <a:rPr lang="fi-FI" dirty="0"/>
              <a:t/>
            </a:r>
            <a:br>
              <a:rPr lang="fi-FI" dirty="0"/>
            </a:br>
            <a:r>
              <a:rPr lang="fi-FI" dirty="0"/>
              <a:t/>
            </a:r>
            <a:br>
              <a:rPr lang="fi-FI" dirty="0"/>
            </a:br>
            <a:r>
              <a:rPr lang="fi-FI" dirty="0"/>
              <a:t/>
            </a:r>
            <a:br>
              <a:rPr lang="fi-FI" dirty="0"/>
            </a:br>
            <a:endParaRPr lang="fi-FI" i="1" dirty="0"/>
          </a:p>
        </p:txBody>
      </p:sp>
    </p:spTree>
    <p:extLst>
      <p:ext uri="{BB962C8B-B14F-4D97-AF65-F5344CB8AC3E}">
        <p14:creationId xmlns:p14="http://schemas.microsoft.com/office/powerpoint/2010/main" xmlns="" val="12072598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3C89A02-2183-4EC2-9978-996C81F899C4}" type="slidenum">
              <a:rPr lang="fi-FI" smtClean="0"/>
              <a:pPr>
                <a:defRPr/>
              </a:pPr>
              <a:t>10</a:t>
            </a:fld>
            <a:endParaRPr lang="fi-FI" dirty="0"/>
          </a:p>
        </p:txBody>
      </p:sp>
      <p:grpSp>
        <p:nvGrpSpPr>
          <p:cNvPr id="22" name="Group 21"/>
          <p:cNvGrpSpPr/>
          <p:nvPr/>
        </p:nvGrpSpPr>
        <p:grpSpPr>
          <a:xfrm>
            <a:off x="602870" y="1750547"/>
            <a:ext cx="11181762" cy="576064"/>
            <a:chOff x="803412" y="1844824"/>
            <a:chExt cx="10621180" cy="576064"/>
          </a:xfrm>
        </p:grpSpPr>
        <p:sp>
          <p:nvSpPr>
            <p:cNvPr id="6" name="Pentagon 5"/>
            <p:cNvSpPr/>
            <p:nvPr/>
          </p:nvSpPr>
          <p:spPr>
            <a:xfrm>
              <a:off x="803412" y="1844824"/>
              <a:ext cx="3060340" cy="576064"/>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hevron 6"/>
            <p:cNvSpPr/>
            <p:nvPr/>
          </p:nvSpPr>
          <p:spPr>
            <a:xfrm>
              <a:off x="3575720" y="1844824"/>
              <a:ext cx="2808312" cy="576064"/>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hevron 7"/>
            <p:cNvSpPr/>
            <p:nvPr/>
          </p:nvSpPr>
          <p:spPr>
            <a:xfrm>
              <a:off x="6096000" y="1844824"/>
              <a:ext cx="2808312" cy="576064"/>
            </a:xfrm>
            <a:prstGeom prst="chevron">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hevron 8"/>
            <p:cNvSpPr/>
            <p:nvPr/>
          </p:nvSpPr>
          <p:spPr>
            <a:xfrm>
              <a:off x="8616280" y="1844824"/>
              <a:ext cx="2808312" cy="576064"/>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1082497" y="1969565"/>
              <a:ext cx="1980219" cy="369332"/>
            </a:xfrm>
            <a:prstGeom prst="rect">
              <a:avLst/>
            </a:prstGeom>
            <a:noFill/>
            <a:ln>
              <a:noFill/>
            </a:ln>
          </p:spPr>
          <p:txBody>
            <a:bodyPr wrap="square" rtlCol="0">
              <a:spAutoFit/>
            </a:bodyPr>
            <a:lstStyle/>
            <a:p>
              <a:pPr algn="ctr"/>
              <a:r>
                <a:rPr lang="en-US" b="1" dirty="0" smtClean="0">
                  <a:solidFill>
                    <a:schemeClr val="bg1"/>
                  </a:solidFill>
                </a:rPr>
                <a:t>2016  H1</a:t>
              </a:r>
              <a:endParaRPr lang="en-US" b="1" dirty="0">
                <a:solidFill>
                  <a:schemeClr val="bg1"/>
                </a:solidFill>
              </a:endParaRPr>
            </a:p>
          </p:txBody>
        </p:sp>
        <p:sp>
          <p:nvSpPr>
            <p:cNvPr id="11" name="TextBox 10"/>
            <p:cNvSpPr txBox="1"/>
            <p:nvPr/>
          </p:nvSpPr>
          <p:spPr>
            <a:xfrm>
              <a:off x="3863752" y="1940039"/>
              <a:ext cx="1980219" cy="369332"/>
            </a:xfrm>
            <a:prstGeom prst="rect">
              <a:avLst/>
            </a:prstGeom>
            <a:noFill/>
            <a:ln>
              <a:noFill/>
            </a:ln>
          </p:spPr>
          <p:txBody>
            <a:bodyPr wrap="square" rtlCol="0">
              <a:spAutoFit/>
            </a:bodyPr>
            <a:lstStyle/>
            <a:p>
              <a:pPr algn="ctr"/>
              <a:r>
                <a:rPr lang="en-US" b="1" dirty="0" smtClean="0">
                  <a:solidFill>
                    <a:schemeClr val="bg1"/>
                  </a:solidFill>
                </a:rPr>
                <a:t>2016  H2</a:t>
              </a:r>
              <a:endParaRPr lang="en-US" b="1" dirty="0">
                <a:solidFill>
                  <a:schemeClr val="bg1"/>
                </a:solidFill>
              </a:endParaRPr>
            </a:p>
          </p:txBody>
        </p:sp>
        <p:sp>
          <p:nvSpPr>
            <p:cNvPr id="12" name="TextBox 11"/>
            <p:cNvSpPr txBox="1"/>
            <p:nvPr/>
          </p:nvSpPr>
          <p:spPr>
            <a:xfrm>
              <a:off x="6500450" y="1937745"/>
              <a:ext cx="1980219" cy="369332"/>
            </a:xfrm>
            <a:prstGeom prst="rect">
              <a:avLst/>
            </a:prstGeom>
            <a:noFill/>
            <a:ln>
              <a:noFill/>
            </a:ln>
          </p:spPr>
          <p:txBody>
            <a:bodyPr wrap="square" rtlCol="0">
              <a:spAutoFit/>
            </a:bodyPr>
            <a:lstStyle/>
            <a:p>
              <a:pPr algn="ctr"/>
              <a:r>
                <a:rPr lang="en-US" b="1" dirty="0" smtClean="0">
                  <a:solidFill>
                    <a:schemeClr val="bg1"/>
                  </a:solidFill>
                </a:rPr>
                <a:t>2017  H1</a:t>
              </a:r>
              <a:endParaRPr lang="en-US" b="1" dirty="0">
                <a:solidFill>
                  <a:schemeClr val="bg1"/>
                </a:solidFill>
              </a:endParaRPr>
            </a:p>
          </p:txBody>
        </p:sp>
        <p:sp>
          <p:nvSpPr>
            <p:cNvPr id="13" name="TextBox 12"/>
            <p:cNvSpPr txBox="1"/>
            <p:nvPr/>
          </p:nvSpPr>
          <p:spPr>
            <a:xfrm>
              <a:off x="8944553" y="1943475"/>
              <a:ext cx="1980219" cy="369332"/>
            </a:xfrm>
            <a:prstGeom prst="rect">
              <a:avLst/>
            </a:prstGeom>
            <a:noFill/>
            <a:ln>
              <a:noFill/>
            </a:ln>
          </p:spPr>
          <p:txBody>
            <a:bodyPr wrap="square" rtlCol="0">
              <a:spAutoFit/>
            </a:bodyPr>
            <a:lstStyle/>
            <a:p>
              <a:pPr algn="ctr"/>
              <a:r>
                <a:rPr lang="en-US" b="1" dirty="0" smtClean="0">
                  <a:solidFill>
                    <a:schemeClr val="bg1"/>
                  </a:solidFill>
                </a:rPr>
                <a:t>2017  H2</a:t>
              </a:r>
              <a:endParaRPr lang="en-US" b="1" dirty="0">
                <a:solidFill>
                  <a:schemeClr val="bg1"/>
                </a:solidFill>
              </a:endParaRPr>
            </a:p>
          </p:txBody>
        </p:sp>
      </p:grpSp>
      <p:sp>
        <p:nvSpPr>
          <p:cNvPr id="18" name="Rectangle 17"/>
          <p:cNvSpPr/>
          <p:nvPr/>
        </p:nvSpPr>
        <p:spPr>
          <a:xfrm>
            <a:off x="3383442" y="2456534"/>
            <a:ext cx="2605713" cy="521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Sähköisen työskentely-alustan käyttöönotto</a:t>
            </a:r>
          </a:p>
        </p:txBody>
      </p:sp>
      <p:sp>
        <p:nvSpPr>
          <p:cNvPr id="19" name="Rectangle 18"/>
          <p:cNvSpPr/>
          <p:nvPr/>
        </p:nvSpPr>
        <p:spPr>
          <a:xfrm>
            <a:off x="8890887" y="3069180"/>
            <a:ext cx="2605713" cy="5663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Yhteinen tiedonhallinta ja sähköiset prosessit </a:t>
            </a:r>
          </a:p>
        </p:txBody>
      </p:sp>
      <p:sp>
        <p:nvSpPr>
          <p:cNvPr id="27" name="Rectangle 26"/>
          <p:cNvSpPr/>
          <p:nvPr/>
        </p:nvSpPr>
        <p:spPr>
          <a:xfrm>
            <a:off x="8904312" y="2468320"/>
            <a:ext cx="2566575" cy="5183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Sähköisen asioinnin kokonaisratkaisu</a:t>
            </a:r>
          </a:p>
        </p:txBody>
      </p:sp>
      <p:sp>
        <p:nvSpPr>
          <p:cNvPr id="32" name="Otsikko 1"/>
          <p:cNvSpPr>
            <a:spLocks noGrp="1"/>
          </p:cNvSpPr>
          <p:nvPr>
            <p:ph type="title"/>
          </p:nvPr>
        </p:nvSpPr>
        <p:spPr>
          <a:xfrm>
            <a:off x="602870" y="1009405"/>
            <a:ext cx="10461682" cy="642942"/>
          </a:xfrm>
        </p:spPr>
        <p:txBody>
          <a:bodyPr/>
          <a:lstStyle/>
          <a:p>
            <a:r>
              <a:rPr lang="fi-FI" sz="4000" dirty="0" err="1" smtClean="0">
                <a:solidFill>
                  <a:schemeClr val="tx2"/>
                </a:solidFill>
              </a:rPr>
              <a:t>Milestones</a:t>
            </a:r>
            <a:r>
              <a:rPr lang="fi-FI" sz="4000" dirty="0" smtClean="0">
                <a:solidFill>
                  <a:schemeClr val="tx2"/>
                </a:solidFill>
              </a:rPr>
              <a:t> / Merkkipaalut / Tarkistuspisteet</a:t>
            </a:r>
            <a:endParaRPr lang="fi-FI" sz="2400" dirty="0">
              <a:solidFill>
                <a:schemeClr val="tx2"/>
              </a:solidFill>
            </a:endParaRPr>
          </a:p>
        </p:txBody>
      </p:sp>
      <p:sp>
        <p:nvSpPr>
          <p:cNvPr id="33" name="Rectangle 32"/>
          <p:cNvSpPr/>
          <p:nvPr/>
        </p:nvSpPr>
        <p:spPr>
          <a:xfrm>
            <a:off x="3403880" y="3055531"/>
            <a:ext cx="2605713" cy="5215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Puolet palveluista palvelumuotoiltu </a:t>
            </a:r>
          </a:p>
        </p:txBody>
      </p:sp>
      <p:sp>
        <p:nvSpPr>
          <p:cNvPr id="34" name="Rectangle 33"/>
          <p:cNvSpPr/>
          <p:nvPr/>
        </p:nvSpPr>
        <p:spPr>
          <a:xfrm>
            <a:off x="8877200" y="3735518"/>
            <a:ext cx="2605713" cy="5215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Kaikki palvelut palvelumuotoiltu </a:t>
            </a:r>
          </a:p>
        </p:txBody>
      </p:sp>
      <p:sp>
        <p:nvSpPr>
          <p:cNvPr id="35" name="Rectangle 34"/>
          <p:cNvSpPr/>
          <p:nvPr/>
        </p:nvSpPr>
        <p:spPr>
          <a:xfrm>
            <a:off x="6154583" y="2453090"/>
            <a:ext cx="2605713" cy="521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CRM-käytössä</a:t>
            </a:r>
          </a:p>
        </p:txBody>
      </p:sp>
      <p:sp>
        <p:nvSpPr>
          <p:cNvPr id="36" name="Rectangle 35"/>
          <p:cNvSpPr/>
          <p:nvPr/>
        </p:nvSpPr>
        <p:spPr>
          <a:xfrm>
            <a:off x="3403880" y="3679282"/>
            <a:ext cx="2605713" cy="52159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Cloudia-kilpailutusportaali täysimääräisesti käytössä</a:t>
            </a:r>
          </a:p>
        </p:txBody>
      </p:sp>
      <p:sp>
        <p:nvSpPr>
          <p:cNvPr id="37" name="Rectangle 36"/>
          <p:cNvSpPr/>
          <p:nvPr/>
        </p:nvSpPr>
        <p:spPr>
          <a:xfrm>
            <a:off x="612231" y="2449333"/>
            <a:ext cx="2605713" cy="5215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Vesien ja merenhoidon palveluiden muotoiltu </a:t>
            </a:r>
          </a:p>
        </p:txBody>
      </p:sp>
      <p:sp>
        <p:nvSpPr>
          <p:cNvPr id="38" name="Rectangle 37"/>
          <p:cNvSpPr/>
          <p:nvPr/>
        </p:nvSpPr>
        <p:spPr>
          <a:xfrm>
            <a:off x="602870" y="3055532"/>
            <a:ext cx="2605713" cy="5215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smtClean="0">
                <a:solidFill>
                  <a:schemeClr val="bg1"/>
                </a:solidFill>
              </a:rPr>
              <a:t>Liikenteen </a:t>
            </a:r>
            <a:r>
              <a:rPr lang="fi-FI" sz="1200" dirty="0">
                <a:solidFill>
                  <a:schemeClr val="bg1"/>
                </a:solidFill>
              </a:rPr>
              <a:t>ja </a:t>
            </a:r>
            <a:r>
              <a:rPr lang="fi-FI" sz="1200" dirty="0" smtClean="0">
                <a:solidFill>
                  <a:schemeClr val="bg1"/>
                </a:solidFill>
              </a:rPr>
              <a:t>tienpidon asiointipalveluiden muotoilu</a:t>
            </a:r>
          </a:p>
        </p:txBody>
      </p:sp>
      <p:sp>
        <p:nvSpPr>
          <p:cNvPr id="39" name="Rectangle 38"/>
          <p:cNvSpPr/>
          <p:nvPr/>
        </p:nvSpPr>
        <p:spPr>
          <a:xfrm>
            <a:off x="593479" y="3694763"/>
            <a:ext cx="2605713" cy="5215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Kotoutumisen palveluiden muotoiltu </a:t>
            </a:r>
          </a:p>
        </p:txBody>
      </p:sp>
      <p:sp>
        <p:nvSpPr>
          <p:cNvPr id="40" name="Rectangle 39"/>
          <p:cNvSpPr/>
          <p:nvPr/>
        </p:nvSpPr>
        <p:spPr>
          <a:xfrm>
            <a:off x="3403879" y="4290392"/>
            <a:ext cx="2605713" cy="52159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err="1" smtClean="0">
                <a:solidFill>
                  <a:schemeClr val="bg1"/>
                </a:solidFill>
              </a:rPr>
              <a:t>Uspa</a:t>
            </a:r>
            <a:r>
              <a:rPr lang="fi-FI" sz="1400" dirty="0" smtClean="0">
                <a:solidFill>
                  <a:schemeClr val="bg1"/>
                </a:solidFill>
              </a:rPr>
              <a:t> täysimääräisesti käytössä</a:t>
            </a:r>
          </a:p>
        </p:txBody>
      </p:sp>
      <p:sp>
        <p:nvSpPr>
          <p:cNvPr id="42" name="Rectangle 41"/>
          <p:cNvSpPr/>
          <p:nvPr/>
        </p:nvSpPr>
        <p:spPr>
          <a:xfrm>
            <a:off x="3403879" y="4920598"/>
            <a:ext cx="2605713" cy="52159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Ratkaisukeskeisiä palvelumalleja otettu käyttöön</a:t>
            </a:r>
          </a:p>
        </p:txBody>
      </p:sp>
      <p:sp>
        <p:nvSpPr>
          <p:cNvPr id="43" name="Rectangle 42"/>
          <p:cNvSpPr/>
          <p:nvPr/>
        </p:nvSpPr>
        <p:spPr>
          <a:xfrm>
            <a:off x="6154583" y="3091574"/>
            <a:ext cx="2605713" cy="521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Mobiilityöasemat käytössä</a:t>
            </a:r>
          </a:p>
        </p:txBody>
      </p:sp>
      <p:sp>
        <p:nvSpPr>
          <p:cNvPr id="44" name="Rectangle 43"/>
          <p:cNvSpPr/>
          <p:nvPr/>
        </p:nvSpPr>
        <p:spPr>
          <a:xfrm>
            <a:off x="8890887" y="4342835"/>
            <a:ext cx="2605713" cy="52159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Hankinnat sähköisiä</a:t>
            </a:r>
          </a:p>
        </p:txBody>
      </p:sp>
      <p:sp>
        <p:nvSpPr>
          <p:cNvPr id="45" name="Rectangle 44"/>
          <p:cNvSpPr/>
          <p:nvPr/>
        </p:nvSpPr>
        <p:spPr>
          <a:xfrm>
            <a:off x="8890887" y="4950152"/>
            <a:ext cx="2592027" cy="52159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smtClean="0">
                <a:solidFill>
                  <a:schemeClr val="bg1"/>
                </a:solidFill>
              </a:rPr>
              <a:t>Asiakaspalvelu tukee uudelleen muotoiltuja palveluja (asiakasneuvonta)</a:t>
            </a:r>
          </a:p>
        </p:txBody>
      </p:sp>
      <p:sp>
        <p:nvSpPr>
          <p:cNvPr id="47" name="Rectangle 46"/>
          <p:cNvSpPr/>
          <p:nvPr/>
        </p:nvSpPr>
        <p:spPr>
          <a:xfrm>
            <a:off x="8890886" y="5541100"/>
            <a:ext cx="2605713" cy="52159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300" dirty="0" smtClean="0">
                <a:solidFill>
                  <a:schemeClr val="bg1"/>
                </a:solidFill>
              </a:rPr>
              <a:t>Osaamisresurssit tukevat uudelleen muotoiltuja palveluja</a:t>
            </a:r>
          </a:p>
        </p:txBody>
      </p:sp>
      <p:sp>
        <p:nvSpPr>
          <p:cNvPr id="30" name="Rectangle 44"/>
          <p:cNvSpPr/>
          <p:nvPr/>
        </p:nvSpPr>
        <p:spPr>
          <a:xfrm>
            <a:off x="607165" y="4306046"/>
            <a:ext cx="2592027" cy="52159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300" dirty="0" smtClean="0">
                <a:solidFill>
                  <a:schemeClr val="bg1"/>
                </a:solidFill>
              </a:rPr>
              <a:t>Palvelumuotoilu tuottaa syötettä asiakaspalvelun</a:t>
            </a:r>
          </a:p>
        </p:txBody>
      </p:sp>
      <p:sp>
        <p:nvSpPr>
          <p:cNvPr id="46" name="Rectangle 40"/>
          <p:cNvSpPr/>
          <p:nvPr/>
        </p:nvSpPr>
        <p:spPr>
          <a:xfrm>
            <a:off x="612230" y="6105744"/>
            <a:ext cx="10884370" cy="52159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solidFill>
                  <a:schemeClr val="bg1"/>
                </a:solidFill>
              </a:rPr>
              <a:t>Kansallisen palveluarkkitehtuurin ratkaisut otetaan täysimääräsisesti käyttöön</a:t>
            </a:r>
          </a:p>
        </p:txBody>
      </p:sp>
      <p:sp>
        <p:nvSpPr>
          <p:cNvPr id="48" name="Rectangle 34"/>
          <p:cNvSpPr/>
          <p:nvPr/>
        </p:nvSpPr>
        <p:spPr>
          <a:xfrm>
            <a:off x="6148960" y="3709887"/>
            <a:ext cx="2605713" cy="521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bg1"/>
                </a:solidFill>
              </a:rPr>
              <a:t>Yhteinen asiakastietovaranto (ATV)</a:t>
            </a:r>
          </a:p>
        </p:txBody>
      </p:sp>
    </p:spTree>
    <p:extLst>
      <p:ext uri="{BB962C8B-B14F-4D97-AF65-F5344CB8AC3E}">
        <p14:creationId xmlns:p14="http://schemas.microsoft.com/office/powerpoint/2010/main" xmlns="" val="662512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sz="4000" dirty="0" smtClean="0">
                <a:solidFill>
                  <a:schemeClr val="tx2"/>
                </a:solidFill>
              </a:rPr>
              <a:t>Merkkipaalut konkreettisesti?</a:t>
            </a:r>
            <a:endParaRPr lang="fi-FI" sz="4000" dirty="0">
              <a:solidFill>
                <a:schemeClr val="tx2"/>
              </a:solidFill>
            </a:endParaRPr>
          </a:p>
        </p:txBody>
      </p:sp>
      <p:sp>
        <p:nvSpPr>
          <p:cNvPr id="5" name="Tekstin paikkamerkki 4"/>
          <p:cNvSpPr>
            <a:spLocks noGrp="1"/>
          </p:cNvSpPr>
          <p:nvPr>
            <p:ph type="body" sz="quarter" idx="10"/>
          </p:nvPr>
        </p:nvSpPr>
        <p:spPr/>
        <p:txBody>
          <a:bodyPr/>
          <a:lstStyle/>
          <a:p>
            <a:r>
              <a:rPr lang="fi-FI" dirty="0" smtClean="0"/>
              <a:t>Pitää suomentaa mitä laatikolla tarkoitetaan ja mikä osuus Toimivat palvelut (IE2) -ohjelmalla on tähän.</a:t>
            </a:r>
          </a:p>
          <a:p>
            <a:pPr marL="800100" lvl="1" indent="-342900">
              <a:buFont typeface="Arial" panose="020B0604020202020204" pitchFamily="34" charset="0"/>
              <a:buChar char="•"/>
            </a:pPr>
            <a:r>
              <a:rPr lang="fi-FI" dirty="0" smtClean="0"/>
              <a:t>Esim. ATV yhteinen asiakastietovaranto joka syntyy AT-hankkeen toimesta (joka ei ole osa IE2-toimivat palvelut kokonaisuutta)</a:t>
            </a:r>
          </a:p>
          <a:p>
            <a:pPr marL="800100" lvl="1" indent="-342900">
              <a:buFont typeface="Arial" panose="020B0604020202020204" pitchFamily="34" charset="0"/>
              <a:buChar char="•"/>
            </a:pPr>
            <a:r>
              <a:rPr lang="fi-FI" dirty="0" smtClean="0"/>
              <a:t>ELYjen osalta työtä koordinoidaan CRM-ohjausryhmän työllä</a:t>
            </a:r>
          </a:p>
          <a:p>
            <a:pPr marL="800100" lvl="1" indent="-342900">
              <a:buFont typeface="Arial" panose="020B0604020202020204" pitchFamily="34" charset="0"/>
              <a:buChar char="•"/>
            </a:pPr>
            <a:r>
              <a:rPr lang="fi-FI" dirty="0" smtClean="0"/>
              <a:t>IE2-ohjelma on perustanut ohjausryhmän ja varautuu rahoittamaan integraatioita jotta yhteinen tietovaranto on mahdollinen myös ELY-keskuksille</a:t>
            </a:r>
          </a:p>
          <a:p>
            <a:r>
              <a:rPr lang="fi-FI" dirty="0" smtClean="0"/>
              <a:t>Hankekohtaisista kuvauksista päästään vielä tarkemmalle tasolle siitä mihin toimenpiteisiin ryhdytään</a:t>
            </a:r>
          </a:p>
          <a:p>
            <a:r>
              <a:rPr lang="fi-FI" dirty="0" smtClean="0"/>
              <a:t>Lisäksi on joitakin toimenpiteitä ja projekteja esim. </a:t>
            </a:r>
            <a:r>
              <a:rPr lang="fi-FI" dirty="0" err="1" smtClean="0"/>
              <a:t>QlikView</a:t>
            </a:r>
            <a:r>
              <a:rPr lang="fi-FI" dirty="0" smtClean="0"/>
              <a:t> -työ jotka ei ole osa mitään hanketta.</a:t>
            </a:r>
          </a:p>
        </p:txBody>
      </p:sp>
    </p:spTree>
    <p:extLst>
      <p:ext uri="{BB962C8B-B14F-4D97-AF65-F5344CB8AC3E}">
        <p14:creationId xmlns:p14="http://schemas.microsoft.com/office/powerpoint/2010/main" xmlns="" val="4281900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n paikkamerkki 4"/>
          <p:cNvSpPr>
            <a:spLocks noGrp="1"/>
          </p:cNvSpPr>
          <p:nvPr>
            <p:ph type="body" sz="quarter" idx="10"/>
          </p:nvPr>
        </p:nvSpPr>
        <p:spPr>
          <a:xfrm>
            <a:off x="1091444" y="2060848"/>
            <a:ext cx="10621180" cy="3937050"/>
          </a:xfrm>
        </p:spPr>
        <p:txBody>
          <a:bodyPr/>
          <a:lstStyle/>
          <a:p>
            <a:pPr marL="0" indent="0">
              <a:buNone/>
            </a:pPr>
            <a:r>
              <a:rPr lang="fi-FI" sz="2000" b="1" dirty="0" smtClean="0">
                <a:solidFill>
                  <a:schemeClr val="accent1"/>
                </a:solidFill>
              </a:rPr>
              <a:t>Palvelumuotoilutyöpaja </a:t>
            </a:r>
            <a:r>
              <a:rPr lang="fi-FI" sz="2000" b="1" dirty="0">
                <a:solidFill>
                  <a:schemeClr val="accent1"/>
                </a:solidFill>
              </a:rPr>
              <a:t>ja </a:t>
            </a:r>
            <a:r>
              <a:rPr lang="fi-FI" sz="2000" b="1" dirty="0" smtClean="0">
                <a:solidFill>
                  <a:schemeClr val="accent1"/>
                </a:solidFill>
              </a:rPr>
              <a:t>lopputulokset</a:t>
            </a:r>
          </a:p>
          <a:p>
            <a:r>
              <a:rPr lang="fi-FI" sz="2000" dirty="0" smtClean="0"/>
              <a:t>Työpajoissa </a:t>
            </a:r>
            <a:r>
              <a:rPr lang="fi-FI" sz="2000" dirty="0"/>
              <a:t>työstetään konsultin avustuksella palvelupolut ja lähtökohdat palvelumalleille.</a:t>
            </a:r>
          </a:p>
          <a:p>
            <a:r>
              <a:rPr lang="fi-FI" sz="2000" dirty="0"/>
              <a:t>Palvelumallissa tunnistetaan myös palvelukanavat eli esimerkiksi sähköinen asiointi, puhelinpalvelu ja asiantuntijapalvelut.</a:t>
            </a:r>
          </a:p>
          <a:p>
            <a:r>
              <a:rPr lang="fi-FI" sz="2000" dirty="0"/>
              <a:t>Mukana asiantuntijoita ja </a:t>
            </a:r>
            <a:r>
              <a:rPr lang="fi-FI" sz="2000" dirty="0" smtClean="0"/>
              <a:t>asiakkaita</a:t>
            </a:r>
            <a:endParaRPr lang="fi-FI" sz="2000" dirty="0"/>
          </a:p>
          <a:p>
            <a:r>
              <a:rPr lang="fi-FI" sz="2000" dirty="0"/>
              <a:t>Dokumentoinnin jälkeen tuloksena asiakaslähtöiset palvelupolut ja palvelumallit palvelukanavittain jaoteltuna, lisäksi muut huomionarvoiset palveluideat</a:t>
            </a:r>
            <a:r>
              <a:rPr lang="fi-FI" sz="2000" dirty="0" smtClean="0"/>
              <a:t>.</a:t>
            </a:r>
          </a:p>
          <a:p>
            <a:pPr marL="0" indent="0">
              <a:buNone/>
            </a:pPr>
            <a:r>
              <a:rPr lang="fi-FI" sz="2000" b="1" dirty="0">
                <a:solidFill>
                  <a:schemeClr val="accent1"/>
                </a:solidFill>
              </a:rPr>
              <a:t>Palvelumuotoilut valmistuvat kesäkuussa</a:t>
            </a:r>
          </a:p>
          <a:p>
            <a:r>
              <a:rPr lang="fi-FI" sz="2000" dirty="0"/>
              <a:t>Jatkossa: rahoitetaan rahoituskriteerien mukaan kehittämistyötä</a:t>
            </a:r>
          </a:p>
          <a:p>
            <a:r>
              <a:rPr lang="fi-FI" sz="2000" dirty="0"/>
              <a:t>Neuvotellaan asiakaspalvelusta</a:t>
            </a:r>
          </a:p>
          <a:p>
            <a:r>
              <a:rPr lang="fi-FI" sz="2000" dirty="0"/>
              <a:t>Toimintamallien kehittämisen tukeminen sovitulla tavalla. Ohjaavat tahot omistavat toimintamallit.</a:t>
            </a:r>
          </a:p>
          <a:p>
            <a:r>
              <a:rPr lang="fi-FI" sz="2000" dirty="0"/>
              <a:t>Työtä ei tehtäisi ilman Toimivat palvelut (IE2) </a:t>
            </a:r>
            <a:r>
              <a:rPr lang="fi-FI" sz="2000" dirty="0" smtClean="0"/>
              <a:t>-ohjelmaa</a:t>
            </a:r>
            <a:endParaRPr lang="fi-FI" sz="2000" dirty="0"/>
          </a:p>
          <a:p>
            <a:endParaRPr lang="fi-FI" dirty="0"/>
          </a:p>
        </p:txBody>
      </p:sp>
      <p:grpSp>
        <p:nvGrpSpPr>
          <p:cNvPr id="6" name="Group 21"/>
          <p:cNvGrpSpPr/>
          <p:nvPr/>
        </p:nvGrpSpPr>
        <p:grpSpPr>
          <a:xfrm>
            <a:off x="816381" y="1246970"/>
            <a:ext cx="11181762" cy="576064"/>
            <a:chOff x="803412" y="1844824"/>
            <a:chExt cx="10621180" cy="576064"/>
          </a:xfrm>
        </p:grpSpPr>
        <p:sp>
          <p:nvSpPr>
            <p:cNvPr id="7" name="Pentagon 5"/>
            <p:cNvSpPr/>
            <p:nvPr/>
          </p:nvSpPr>
          <p:spPr>
            <a:xfrm>
              <a:off x="803412" y="1844824"/>
              <a:ext cx="3060340" cy="576064"/>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hevron 6"/>
            <p:cNvSpPr/>
            <p:nvPr/>
          </p:nvSpPr>
          <p:spPr>
            <a:xfrm>
              <a:off x="3575720" y="1844824"/>
              <a:ext cx="2808312" cy="576064"/>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hevron 7"/>
            <p:cNvSpPr/>
            <p:nvPr/>
          </p:nvSpPr>
          <p:spPr>
            <a:xfrm>
              <a:off x="6096000" y="1844824"/>
              <a:ext cx="2808312" cy="576064"/>
            </a:xfrm>
            <a:prstGeom prst="chevron">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hevron 8"/>
            <p:cNvSpPr/>
            <p:nvPr/>
          </p:nvSpPr>
          <p:spPr>
            <a:xfrm>
              <a:off x="8616280" y="1844824"/>
              <a:ext cx="2808312" cy="576064"/>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9"/>
            <p:cNvSpPr txBox="1"/>
            <p:nvPr/>
          </p:nvSpPr>
          <p:spPr>
            <a:xfrm>
              <a:off x="1082497" y="1969565"/>
              <a:ext cx="1980219" cy="369332"/>
            </a:xfrm>
            <a:prstGeom prst="rect">
              <a:avLst/>
            </a:prstGeom>
            <a:noFill/>
            <a:ln>
              <a:noFill/>
            </a:ln>
          </p:spPr>
          <p:txBody>
            <a:bodyPr wrap="square" rtlCol="0">
              <a:spAutoFit/>
            </a:bodyPr>
            <a:lstStyle/>
            <a:p>
              <a:pPr algn="ctr"/>
              <a:r>
                <a:rPr lang="en-US" b="1" dirty="0" smtClean="0">
                  <a:solidFill>
                    <a:schemeClr val="bg1"/>
                  </a:solidFill>
                </a:rPr>
                <a:t>2016  H1</a:t>
              </a:r>
              <a:endParaRPr lang="en-US" b="1" dirty="0">
                <a:solidFill>
                  <a:schemeClr val="bg1"/>
                </a:solidFill>
              </a:endParaRPr>
            </a:p>
          </p:txBody>
        </p:sp>
        <p:sp>
          <p:nvSpPr>
            <p:cNvPr id="12" name="TextBox 10"/>
            <p:cNvSpPr txBox="1"/>
            <p:nvPr/>
          </p:nvSpPr>
          <p:spPr>
            <a:xfrm>
              <a:off x="3863752" y="1940039"/>
              <a:ext cx="1980219" cy="369332"/>
            </a:xfrm>
            <a:prstGeom prst="rect">
              <a:avLst/>
            </a:prstGeom>
            <a:noFill/>
            <a:ln>
              <a:noFill/>
            </a:ln>
          </p:spPr>
          <p:txBody>
            <a:bodyPr wrap="square" rtlCol="0">
              <a:spAutoFit/>
            </a:bodyPr>
            <a:lstStyle/>
            <a:p>
              <a:pPr algn="ctr"/>
              <a:r>
                <a:rPr lang="en-US" b="1" dirty="0" smtClean="0">
                  <a:solidFill>
                    <a:schemeClr val="bg1"/>
                  </a:solidFill>
                </a:rPr>
                <a:t>2016  H2</a:t>
              </a:r>
              <a:endParaRPr lang="en-US" b="1" dirty="0">
                <a:solidFill>
                  <a:schemeClr val="bg1"/>
                </a:solidFill>
              </a:endParaRPr>
            </a:p>
          </p:txBody>
        </p:sp>
        <p:sp>
          <p:nvSpPr>
            <p:cNvPr id="13" name="TextBox 11"/>
            <p:cNvSpPr txBox="1"/>
            <p:nvPr/>
          </p:nvSpPr>
          <p:spPr>
            <a:xfrm>
              <a:off x="6500450" y="1937745"/>
              <a:ext cx="1980219" cy="369332"/>
            </a:xfrm>
            <a:prstGeom prst="rect">
              <a:avLst/>
            </a:prstGeom>
            <a:noFill/>
            <a:ln>
              <a:noFill/>
            </a:ln>
          </p:spPr>
          <p:txBody>
            <a:bodyPr wrap="square" rtlCol="0">
              <a:spAutoFit/>
            </a:bodyPr>
            <a:lstStyle/>
            <a:p>
              <a:pPr algn="ctr"/>
              <a:r>
                <a:rPr lang="en-US" b="1" dirty="0" smtClean="0">
                  <a:solidFill>
                    <a:schemeClr val="bg1"/>
                  </a:solidFill>
                </a:rPr>
                <a:t>2017  H1</a:t>
              </a:r>
              <a:endParaRPr lang="en-US" b="1" dirty="0">
                <a:solidFill>
                  <a:schemeClr val="bg1"/>
                </a:solidFill>
              </a:endParaRPr>
            </a:p>
          </p:txBody>
        </p:sp>
        <p:sp>
          <p:nvSpPr>
            <p:cNvPr id="14" name="TextBox 12"/>
            <p:cNvSpPr txBox="1"/>
            <p:nvPr/>
          </p:nvSpPr>
          <p:spPr>
            <a:xfrm>
              <a:off x="8944553" y="1943475"/>
              <a:ext cx="1980219" cy="369332"/>
            </a:xfrm>
            <a:prstGeom prst="rect">
              <a:avLst/>
            </a:prstGeom>
            <a:noFill/>
            <a:ln>
              <a:noFill/>
            </a:ln>
          </p:spPr>
          <p:txBody>
            <a:bodyPr wrap="square" rtlCol="0">
              <a:spAutoFit/>
            </a:bodyPr>
            <a:lstStyle/>
            <a:p>
              <a:pPr algn="ctr"/>
              <a:r>
                <a:rPr lang="en-US" b="1" dirty="0" smtClean="0">
                  <a:solidFill>
                    <a:schemeClr val="bg1"/>
                  </a:solidFill>
                </a:rPr>
                <a:t>2017  H2</a:t>
              </a:r>
              <a:endParaRPr lang="en-US" b="1" dirty="0">
                <a:solidFill>
                  <a:schemeClr val="bg1"/>
                </a:solidFill>
              </a:endParaRPr>
            </a:p>
          </p:txBody>
        </p:sp>
      </p:grpSp>
      <p:sp>
        <p:nvSpPr>
          <p:cNvPr id="15" name="Suorakulmio 14"/>
          <p:cNvSpPr/>
          <p:nvPr/>
        </p:nvSpPr>
        <p:spPr>
          <a:xfrm>
            <a:off x="753127" y="1055267"/>
            <a:ext cx="3348372" cy="936104"/>
          </a:xfrm>
          <a:prstGeom prst="rect">
            <a:avLst/>
          </a:prstGeom>
          <a:noFill/>
          <a:ln w="508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6" name="Kuva 15"/>
          <p:cNvPicPr>
            <a:picLocks noChangeAspect="1"/>
          </p:cNvPicPr>
          <p:nvPr/>
        </p:nvPicPr>
        <p:blipFill>
          <a:blip r:embed="rId2" cstate="print"/>
          <a:stretch>
            <a:fillRect/>
          </a:stretch>
        </p:blipFill>
        <p:spPr>
          <a:xfrm>
            <a:off x="10197811" y="13742"/>
            <a:ext cx="1943100" cy="1828800"/>
          </a:xfrm>
          <a:prstGeom prst="rect">
            <a:avLst/>
          </a:prstGeom>
          <a:ln>
            <a:noFill/>
          </a:ln>
        </p:spPr>
      </p:pic>
    </p:spTree>
    <p:extLst>
      <p:ext uri="{BB962C8B-B14F-4D97-AF65-F5344CB8AC3E}">
        <p14:creationId xmlns:p14="http://schemas.microsoft.com/office/powerpoint/2010/main" xmlns="" val="3115312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n paikkamerkki 4"/>
          <p:cNvSpPr>
            <a:spLocks noGrp="1"/>
          </p:cNvSpPr>
          <p:nvPr>
            <p:ph type="body" sz="quarter" idx="10"/>
          </p:nvPr>
        </p:nvSpPr>
        <p:spPr/>
        <p:txBody>
          <a:bodyPr/>
          <a:lstStyle/>
          <a:p>
            <a:r>
              <a:rPr lang="fi-FI" dirty="0" smtClean="0"/>
              <a:t>Sähköisen työalustan käyttöönotto</a:t>
            </a:r>
          </a:p>
          <a:p>
            <a:pPr marL="800100" lvl="1" indent="-342900">
              <a:buFont typeface="Arial" panose="020B0604020202020204" pitchFamily="34" charset="0"/>
              <a:buChar char="•"/>
            </a:pPr>
            <a:r>
              <a:rPr lang="fi-FI" dirty="0" smtClean="0"/>
              <a:t>Taimi ympäristön kehittäminen ja tuki</a:t>
            </a:r>
          </a:p>
          <a:p>
            <a:pPr marL="800100" lvl="1" indent="-342900">
              <a:buFont typeface="Arial" panose="020B0604020202020204" pitchFamily="34" charset="0"/>
              <a:buChar char="•"/>
            </a:pPr>
            <a:r>
              <a:rPr lang="fi-FI" dirty="0" smtClean="0"/>
              <a:t>rahoitus, modernit välineet työpajat </a:t>
            </a:r>
            <a:r>
              <a:rPr lang="fi-FI" dirty="0" err="1" smtClean="0"/>
              <a:t>Innofactor</a:t>
            </a:r>
            <a:endParaRPr lang="fi-FI" dirty="0" smtClean="0"/>
          </a:p>
          <a:p>
            <a:r>
              <a:rPr lang="fi-FI" dirty="0" smtClean="0"/>
              <a:t> Cloudia kilpailutusportaali täysimääräisesti käytössä</a:t>
            </a:r>
          </a:p>
          <a:p>
            <a:pPr marL="800100" lvl="1" indent="-342900">
              <a:buFont typeface="Arial" panose="020B0604020202020204" pitchFamily="34" charset="0"/>
              <a:buChar char="•"/>
            </a:pPr>
            <a:r>
              <a:rPr lang="fi-FI" dirty="0" smtClean="0"/>
              <a:t>Pilotit ja pääkäyttäjäkoulutukset, kaikkien käyttäjien </a:t>
            </a:r>
            <a:r>
              <a:rPr lang="fi-FI" dirty="0" err="1" smtClean="0"/>
              <a:t>koulutukse</a:t>
            </a:r>
            <a:endParaRPr lang="fi-FI" dirty="0" smtClean="0"/>
          </a:p>
          <a:p>
            <a:r>
              <a:rPr lang="fi-FI" dirty="0" smtClean="0"/>
              <a:t>USPA täysimääräisesti käytössä</a:t>
            </a:r>
          </a:p>
          <a:p>
            <a:pPr marL="800100" lvl="1" indent="-342900">
              <a:buFont typeface="Arial" panose="020B0604020202020204" pitchFamily="34" charset="0"/>
              <a:buChar char="•"/>
            </a:pPr>
            <a:r>
              <a:rPr lang="fi-FI" dirty="0" smtClean="0"/>
              <a:t>Tiedonohjaussuunnittelun kehittämistyö (rahoitus ja ohjaus)</a:t>
            </a:r>
          </a:p>
          <a:p>
            <a:pPr marL="800100" lvl="1" indent="-342900">
              <a:buFont typeface="Arial" panose="020B0604020202020204" pitchFamily="34" charset="0"/>
              <a:buChar char="•"/>
            </a:pPr>
            <a:r>
              <a:rPr lang="fi-FI" dirty="0" smtClean="0"/>
              <a:t>Koulutukset </a:t>
            </a:r>
            <a:r>
              <a:rPr lang="fi-FI" dirty="0" err="1" smtClean="0"/>
              <a:t>KEHAn</a:t>
            </a:r>
            <a:r>
              <a:rPr lang="fi-FI" dirty="0" smtClean="0"/>
              <a:t> ASVI toteuttamana</a:t>
            </a:r>
          </a:p>
          <a:p>
            <a:r>
              <a:rPr lang="fi-FI" dirty="0" smtClean="0"/>
              <a:t>Ratkaisukeskeinen palvelumalli määritelty</a:t>
            </a:r>
          </a:p>
          <a:p>
            <a:pPr marL="800100" lvl="1" indent="-342900">
              <a:buFont typeface="Arial" panose="020B0604020202020204" pitchFamily="34" charset="0"/>
              <a:buChar char="•"/>
            </a:pPr>
            <a:r>
              <a:rPr lang="fi-FI" dirty="0" smtClean="0"/>
              <a:t>VAR, SAT ja PIR ELYn työpajasarja </a:t>
            </a:r>
            <a:r>
              <a:rPr lang="fi-FI" dirty="0" err="1" smtClean="0"/>
              <a:t>Talent</a:t>
            </a:r>
            <a:r>
              <a:rPr lang="fi-FI" dirty="0" smtClean="0"/>
              <a:t> </a:t>
            </a:r>
            <a:r>
              <a:rPr lang="fi-FI" dirty="0" err="1" smtClean="0"/>
              <a:t>Vecitia</a:t>
            </a:r>
            <a:endParaRPr lang="fi-FI" dirty="0" smtClean="0"/>
          </a:p>
          <a:p>
            <a:pPr marL="800100" lvl="1" indent="-342900">
              <a:buFont typeface="Arial" panose="020B0604020202020204" pitchFamily="34" charset="0"/>
              <a:buChar char="•"/>
            </a:pPr>
            <a:r>
              <a:rPr lang="fi-FI" dirty="0" smtClean="0"/>
              <a:t>Tavoitteena hallinnon rajat ylittävä yhteistyö asiakkaan palvelussa</a:t>
            </a:r>
          </a:p>
          <a:p>
            <a:endParaRPr lang="fi-FI" dirty="0"/>
          </a:p>
        </p:txBody>
      </p:sp>
      <p:grpSp>
        <p:nvGrpSpPr>
          <p:cNvPr id="6" name="Group 21"/>
          <p:cNvGrpSpPr/>
          <p:nvPr/>
        </p:nvGrpSpPr>
        <p:grpSpPr>
          <a:xfrm>
            <a:off x="816381" y="1246970"/>
            <a:ext cx="11181762" cy="576064"/>
            <a:chOff x="803412" y="1844824"/>
            <a:chExt cx="10621180" cy="576064"/>
          </a:xfrm>
        </p:grpSpPr>
        <p:sp>
          <p:nvSpPr>
            <p:cNvPr id="7" name="Pentagon 5"/>
            <p:cNvSpPr/>
            <p:nvPr/>
          </p:nvSpPr>
          <p:spPr>
            <a:xfrm>
              <a:off x="803412" y="1844824"/>
              <a:ext cx="3060340" cy="576064"/>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hevron 6"/>
            <p:cNvSpPr/>
            <p:nvPr/>
          </p:nvSpPr>
          <p:spPr>
            <a:xfrm>
              <a:off x="3575720" y="1844824"/>
              <a:ext cx="2808312" cy="576064"/>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hevron 7"/>
            <p:cNvSpPr/>
            <p:nvPr/>
          </p:nvSpPr>
          <p:spPr>
            <a:xfrm>
              <a:off x="6096000" y="1844824"/>
              <a:ext cx="2808312" cy="576064"/>
            </a:xfrm>
            <a:prstGeom prst="chevron">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hevron 8"/>
            <p:cNvSpPr/>
            <p:nvPr/>
          </p:nvSpPr>
          <p:spPr>
            <a:xfrm>
              <a:off x="8616280" y="1844824"/>
              <a:ext cx="2808312" cy="576064"/>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9"/>
            <p:cNvSpPr txBox="1"/>
            <p:nvPr/>
          </p:nvSpPr>
          <p:spPr>
            <a:xfrm>
              <a:off x="1082497" y="1969565"/>
              <a:ext cx="1980219" cy="369332"/>
            </a:xfrm>
            <a:prstGeom prst="rect">
              <a:avLst/>
            </a:prstGeom>
            <a:noFill/>
            <a:ln>
              <a:noFill/>
            </a:ln>
          </p:spPr>
          <p:txBody>
            <a:bodyPr wrap="square" rtlCol="0">
              <a:spAutoFit/>
            </a:bodyPr>
            <a:lstStyle/>
            <a:p>
              <a:pPr algn="ctr"/>
              <a:r>
                <a:rPr lang="en-US" b="1" dirty="0" smtClean="0">
                  <a:solidFill>
                    <a:schemeClr val="bg1"/>
                  </a:solidFill>
                </a:rPr>
                <a:t>2016  H1</a:t>
              </a:r>
              <a:endParaRPr lang="en-US" b="1" dirty="0">
                <a:solidFill>
                  <a:schemeClr val="bg1"/>
                </a:solidFill>
              </a:endParaRPr>
            </a:p>
          </p:txBody>
        </p:sp>
        <p:sp>
          <p:nvSpPr>
            <p:cNvPr id="12" name="TextBox 10"/>
            <p:cNvSpPr txBox="1"/>
            <p:nvPr/>
          </p:nvSpPr>
          <p:spPr>
            <a:xfrm>
              <a:off x="3863752" y="1940039"/>
              <a:ext cx="1980219" cy="369332"/>
            </a:xfrm>
            <a:prstGeom prst="rect">
              <a:avLst/>
            </a:prstGeom>
            <a:noFill/>
            <a:ln>
              <a:noFill/>
            </a:ln>
          </p:spPr>
          <p:txBody>
            <a:bodyPr wrap="square" rtlCol="0">
              <a:spAutoFit/>
            </a:bodyPr>
            <a:lstStyle/>
            <a:p>
              <a:pPr algn="ctr"/>
              <a:r>
                <a:rPr lang="en-US" b="1" dirty="0" smtClean="0">
                  <a:solidFill>
                    <a:schemeClr val="bg1"/>
                  </a:solidFill>
                </a:rPr>
                <a:t>2016  H2</a:t>
              </a:r>
              <a:endParaRPr lang="en-US" b="1" dirty="0">
                <a:solidFill>
                  <a:schemeClr val="bg1"/>
                </a:solidFill>
              </a:endParaRPr>
            </a:p>
          </p:txBody>
        </p:sp>
        <p:sp>
          <p:nvSpPr>
            <p:cNvPr id="13" name="TextBox 11"/>
            <p:cNvSpPr txBox="1"/>
            <p:nvPr/>
          </p:nvSpPr>
          <p:spPr>
            <a:xfrm>
              <a:off x="6500450" y="1937745"/>
              <a:ext cx="1980219" cy="369332"/>
            </a:xfrm>
            <a:prstGeom prst="rect">
              <a:avLst/>
            </a:prstGeom>
            <a:noFill/>
            <a:ln>
              <a:noFill/>
            </a:ln>
          </p:spPr>
          <p:txBody>
            <a:bodyPr wrap="square" rtlCol="0">
              <a:spAutoFit/>
            </a:bodyPr>
            <a:lstStyle/>
            <a:p>
              <a:pPr algn="ctr"/>
              <a:r>
                <a:rPr lang="en-US" b="1" dirty="0" smtClean="0">
                  <a:solidFill>
                    <a:schemeClr val="bg1"/>
                  </a:solidFill>
                </a:rPr>
                <a:t>2017  H1</a:t>
              </a:r>
              <a:endParaRPr lang="en-US" b="1" dirty="0">
                <a:solidFill>
                  <a:schemeClr val="bg1"/>
                </a:solidFill>
              </a:endParaRPr>
            </a:p>
          </p:txBody>
        </p:sp>
        <p:sp>
          <p:nvSpPr>
            <p:cNvPr id="14" name="TextBox 12"/>
            <p:cNvSpPr txBox="1"/>
            <p:nvPr/>
          </p:nvSpPr>
          <p:spPr>
            <a:xfrm>
              <a:off x="8944553" y="1943475"/>
              <a:ext cx="1980219" cy="369332"/>
            </a:xfrm>
            <a:prstGeom prst="rect">
              <a:avLst/>
            </a:prstGeom>
            <a:noFill/>
            <a:ln>
              <a:noFill/>
            </a:ln>
          </p:spPr>
          <p:txBody>
            <a:bodyPr wrap="square" rtlCol="0">
              <a:spAutoFit/>
            </a:bodyPr>
            <a:lstStyle/>
            <a:p>
              <a:pPr algn="ctr"/>
              <a:r>
                <a:rPr lang="en-US" b="1" dirty="0" smtClean="0">
                  <a:solidFill>
                    <a:schemeClr val="bg1"/>
                  </a:solidFill>
                </a:rPr>
                <a:t>2017  H2</a:t>
              </a:r>
              <a:endParaRPr lang="en-US" b="1" dirty="0">
                <a:solidFill>
                  <a:schemeClr val="bg1"/>
                </a:solidFill>
              </a:endParaRPr>
            </a:p>
          </p:txBody>
        </p:sp>
      </p:grpSp>
      <p:sp>
        <p:nvSpPr>
          <p:cNvPr id="15" name="Suorakulmio 14"/>
          <p:cNvSpPr/>
          <p:nvPr/>
        </p:nvSpPr>
        <p:spPr>
          <a:xfrm>
            <a:off x="3535820" y="1055267"/>
            <a:ext cx="3348372" cy="936104"/>
          </a:xfrm>
          <a:prstGeom prst="rect">
            <a:avLst/>
          </a:prstGeom>
          <a:noFill/>
          <a:ln w="508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6" name="Kuva 15"/>
          <p:cNvPicPr>
            <a:picLocks noChangeAspect="1"/>
          </p:cNvPicPr>
          <p:nvPr/>
        </p:nvPicPr>
        <p:blipFill>
          <a:blip r:embed="rId2" cstate="print"/>
          <a:stretch>
            <a:fillRect/>
          </a:stretch>
        </p:blipFill>
        <p:spPr>
          <a:xfrm>
            <a:off x="10248900" y="-67480"/>
            <a:ext cx="1943100" cy="2628900"/>
          </a:xfrm>
          <a:prstGeom prst="rect">
            <a:avLst/>
          </a:prstGeom>
        </p:spPr>
      </p:pic>
    </p:spTree>
    <p:extLst>
      <p:ext uri="{BB962C8B-B14F-4D97-AF65-F5344CB8AC3E}">
        <p14:creationId xmlns:p14="http://schemas.microsoft.com/office/powerpoint/2010/main" xmlns="" val="2058924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n paikkamerkki 4"/>
          <p:cNvSpPr>
            <a:spLocks noGrp="1"/>
          </p:cNvSpPr>
          <p:nvPr>
            <p:ph type="body" sz="quarter" idx="10"/>
          </p:nvPr>
        </p:nvSpPr>
        <p:spPr/>
        <p:txBody>
          <a:bodyPr/>
          <a:lstStyle/>
          <a:p>
            <a:r>
              <a:rPr lang="fi-FI" dirty="0" smtClean="0"/>
              <a:t>CRM-käytössä</a:t>
            </a:r>
          </a:p>
          <a:p>
            <a:pPr marL="800100" lvl="1" indent="-342900">
              <a:buFont typeface="Arial" panose="020B0604020202020204" pitchFamily="34" charset="0"/>
              <a:buChar char="•"/>
            </a:pPr>
            <a:r>
              <a:rPr lang="fi-FI" dirty="0"/>
              <a:t>ATV yhteinen asiakastietovaranto joka syntyy AT-hankkeen toimesta (joka ei ole osa IE2-toimivat palvelut kokonaisuutta)</a:t>
            </a:r>
          </a:p>
          <a:p>
            <a:pPr marL="800100" lvl="1" indent="-342900">
              <a:buFont typeface="Arial" panose="020B0604020202020204" pitchFamily="34" charset="0"/>
              <a:buChar char="•"/>
            </a:pPr>
            <a:r>
              <a:rPr lang="fi-FI" dirty="0"/>
              <a:t>ELYjen osalta työtä koordinoidaan CRM-ohjausryhmän työllä</a:t>
            </a:r>
          </a:p>
          <a:p>
            <a:pPr marL="800100" lvl="1" indent="-342900">
              <a:buFont typeface="Arial" panose="020B0604020202020204" pitchFamily="34" charset="0"/>
              <a:buChar char="•"/>
            </a:pPr>
            <a:r>
              <a:rPr lang="fi-FI" dirty="0" smtClean="0"/>
              <a:t>IE2-ohjelma </a:t>
            </a:r>
            <a:r>
              <a:rPr lang="fi-FI" dirty="0"/>
              <a:t>on perustanut ohjausryhmän ja varautuu rahoittamaan integraatioita jotta yhteinen tietovaranto on mahdollinen myös ELY-keskuksille</a:t>
            </a:r>
          </a:p>
          <a:p>
            <a:r>
              <a:rPr lang="fi-FI" dirty="0" smtClean="0"/>
              <a:t>Mobiilityöasemat käytössä</a:t>
            </a:r>
          </a:p>
          <a:p>
            <a:pPr marL="800100" lvl="1" indent="-342900">
              <a:buFont typeface="Arial" panose="020B0604020202020204" pitchFamily="34" charset="0"/>
              <a:buChar char="•"/>
            </a:pPr>
            <a:r>
              <a:rPr lang="fi-FI" dirty="0" smtClean="0"/>
              <a:t>Kokotilan valvonnoissa (MMM) käytetään mobiililaitteita</a:t>
            </a:r>
          </a:p>
          <a:p>
            <a:pPr marL="800100" lvl="1" indent="-342900">
              <a:buFont typeface="Arial" panose="020B0604020202020204" pitchFamily="34" charset="0"/>
              <a:buChar char="•"/>
            </a:pPr>
            <a:r>
              <a:rPr lang="fi-FI" dirty="0" smtClean="0"/>
              <a:t>Samalla saadaan toimialariippumattomia kokemuksia laitteiden maastokäytöstä</a:t>
            </a:r>
          </a:p>
          <a:p>
            <a:pPr marL="800100" lvl="1" indent="-342900">
              <a:buFont typeface="Arial" panose="020B0604020202020204" pitchFamily="34" charset="0"/>
              <a:buChar char="•"/>
            </a:pPr>
            <a:r>
              <a:rPr lang="fi-FI" dirty="0" smtClean="0"/>
              <a:t>IE2-rahoittanut pilotin laitteet</a:t>
            </a:r>
          </a:p>
        </p:txBody>
      </p:sp>
      <p:grpSp>
        <p:nvGrpSpPr>
          <p:cNvPr id="6" name="Group 21"/>
          <p:cNvGrpSpPr/>
          <p:nvPr/>
        </p:nvGrpSpPr>
        <p:grpSpPr>
          <a:xfrm>
            <a:off x="816381" y="1246970"/>
            <a:ext cx="11181762" cy="576064"/>
            <a:chOff x="803412" y="1844824"/>
            <a:chExt cx="10621180" cy="576064"/>
          </a:xfrm>
        </p:grpSpPr>
        <p:sp>
          <p:nvSpPr>
            <p:cNvPr id="7" name="Pentagon 5"/>
            <p:cNvSpPr/>
            <p:nvPr/>
          </p:nvSpPr>
          <p:spPr>
            <a:xfrm>
              <a:off x="803412" y="1844824"/>
              <a:ext cx="3060340" cy="576064"/>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hevron 6"/>
            <p:cNvSpPr/>
            <p:nvPr/>
          </p:nvSpPr>
          <p:spPr>
            <a:xfrm>
              <a:off x="3575720" y="1844824"/>
              <a:ext cx="2808312" cy="576064"/>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hevron 7"/>
            <p:cNvSpPr/>
            <p:nvPr/>
          </p:nvSpPr>
          <p:spPr>
            <a:xfrm>
              <a:off x="6096000" y="1844824"/>
              <a:ext cx="2808312" cy="576064"/>
            </a:xfrm>
            <a:prstGeom prst="chevron">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hevron 8"/>
            <p:cNvSpPr/>
            <p:nvPr/>
          </p:nvSpPr>
          <p:spPr>
            <a:xfrm>
              <a:off x="8616280" y="1844824"/>
              <a:ext cx="2808312" cy="576064"/>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9"/>
            <p:cNvSpPr txBox="1"/>
            <p:nvPr/>
          </p:nvSpPr>
          <p:spPr>
            <a:xfrm>
              <a:off x="1082497" y="1969565"/>
              <a:ext cx="1980219" cy="369332"/>
            </a:xfrm>
            <a:prstGeom prst="rect">
              <a:avLst/>
            </a:prstGeom>
            <a:noFill/>
            <a:ln>
              <a:noFill/>
            </a:ln>
          </p:spPr>
          <p:txBody>
            <a:bodyPr wrap="square" rtlCol="0">
              <a:spAutoFit/>
            </a:bodyPr>
            <a:lstStyle/>
            <a:p>
              <a:pPr algn="ctr"/>
              <a:r>
                <a:rPr lang="en-US" b="1" dirty="0" smtClean="0">
                  <a:solidFill>
                    <a:schemeClr val="bg1"/>
                  </a:solidFill>
                </a:rPr>
                <a:t>2016  H1</a:t>
              </a:r>
              <a:endParaRPr lang="en-US" b="1" dirty="0">
                <a:solidFill>
                  <a:schemeClr val="bg1"/>
                </a:solidFill>
              </a:endParaRPr>
            </a:p>
          </p:txBody>
        </p:sp>
        <p:sp>
          <p:nvSpPr>
            <p:cNvPr id="12" name="TextBox 10"/>
            <p:cNvSpPr txBox="1"/>
            <p:nvPr/>
          </p:nvSpPr>
          <p:spPr>
            <a:xfrm>
              <a:off x="3863752" y="1940039"/>
              <a:ext cx="1980219" cy="369332"/>
            </a:xfrm>
            <a:prstGeom prst="rect">
              <a:avLst/>
            </a:prstGeom>
            <a:noFill/>
            <a:ln>
              <a:noFill/>
            </a:ln>
          </p:spPr>
          <p:txBody>
            <a:bodyPr wrap="square" rtlCol="0">
              <a:spAutoFit/>
            </a:bodyPr>
            <a:lstStyle/>
            <a:p>
              <a:pPr algn="ctr"/>
              <a:r>
                <a:rPr lang="en-US" b="1" dirty="0" smtClean="0">
                  <a:solidFill>
                    <a:schemeClr val="bg1"/>
                  </a:solidFill>
                </a:rPr>
                <a:t>2016  H2</a:t>
              </a:r>
              <a:endParaRPr lang="en-US" b="1" dirty="0">
                <a:solidFill>
                  <a:schemeClr val="bg1"/>
                </a:solidFill>
              </a:endParaRPr>
            </a:p>
          </p:txBody>
        </p:sp>
        <p:sp>
          <p:nvSpPr>
            <p:cNvPr id="13" name="TextBox 11"/>
            <p:cNvSpPr txBox="1"/>
            <p:nvPr/>
          </p:nvSpPr>
          <p:spPr>
            <a:xfrm>
              <a:off x="6500450" y="1937745"/>
              <a:ext cx="1980219" cy="369332"/>
            </a:xfrm>
            <a:prstGeom prst="rect">
              <a:avLst/>
            </a:prstGeom>
            <a:noFill/>
            <a:ln>
              <a:noFill/>
            </a:ln>
          </p:spPr>
          <p:txBody>
            <a:bodyPr wrap="square" rtlCol="0">
              <a:spAutoFit/>
            </a:bodyPr>
            <a:lstStyle/>
            <a:p>
              <a:pPr algn="ctr"/>
              <a:r>
                <a:rPr lang="en-US" b="1" dirty="0" smtClean="0">
                  <a:solidFill>
                    <a:schemeClr val="bg1"/>
                  </a:solidFill>
                </a:rPr>
                <a:t>2017  H1</a:t>
              </a:r>
              <a:endParaRPr lang="en-US" b="1" dirty="0">
                <a:solidFill>
                  <a:schemeClr val="bg1"/>
                </a:solidFill>
              </a:endParaRPr>
            </a:p>
          </p:txBody>
        </p:sp>
        <p:sp>
          <p:nvSpPr>
            <p:cNvPr id="14" name="TextBox 12"/>
            <p:cNvSpPr txBox="1"/>
            <p:nvPr/>
          </p:nvSpPr>
          <p:spPr>
            <a:xfrm>
              <a:off x="8944553" y="1943475"/>
              <a:ext cx="1980219" cy="369332"/>
            </a:xfrm>
            <a:prstGeom prst="rect">
              <a:avLst/>
            </a:prstGeom>
            <a:noFill/>
            <a:ln>
              <a:noFill/>
            </a:ln>
          </p:spPr>
          <p:txBody>
            <a:bodyPr wrap="square" rtlCol="0">
              <a:spAutoFit/>
            </a:bodyPr>
            <a:lstStyle/>
            <a:p>
              <a:pPr algn="ctr"/>
              <a:r>
                <a:rPr lang="en-US" b="1" dirty="0" smtClean="0">
                  <a:solidFill>
                    <a:schemeClr val="bg1"/>
                  </a:solidFill>
                </a:rPr>
                <a:t>2017  H2</a:t>
              </a:r>
              <a:endParaRPr lang="en-US" b="1" dirty="0">
                <a:solidFill>
                  <a:schemeClr val="bg1"/>
                </a:solidFill>
              </a:endParaRPr>
            </a:p>
          </p:txBody>
        </p:sp>
      </p:grpSp>
      <p:sp>
        <p:nvSpPr>
          <p:cNvPr id="15" name="Suorakulmio 14"/>
          <p:cNvSpPr/>
          <p:nvPr/>
        </p:nvSpPr>
        <p:spPr>
          <a:xfrm>
            <a:off x="6146480" y="1055267"/>
            <a:ext cx="3348372" cy="936104"/>
          </a:xfrm>
          <a:prstGeom prst="rect">
            <a:avLst/>
          </a:prstGeom>
          <a:noFill/>
          <a:ln w="508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6" name="Kuva 15"/>
          <p:cNvPicPr>
            <a:picLocks noChangeAspect="1"/>
          </p:cNvPicPr>
          <p:nvPr/>
        </p:nvPicPr>
        <p:blipFill>
          <a:blip r:embed="rId2" cstate="print"/>
          <a:stretch>
            <a:fillRect/>
          </a:stretch>
        </p:blipFill>
        <p:spPr>
          <a:xfrm>
            <a:off x="10277356" y="53666"/>
            <a:ext cx="1943100" cy="1371600"/>
          </a:xfrm>
          <a:prstGeom prst="rect">
            <a:avLst/>
          </a:prstGeom>
        </p:spPr>
      </p:pic>
    </p:spTree>
    <p:extLst>
      <p:ext uri="{BB962C8B-B14F-4D97-AF65-F5344CB8AC3E}">
        <p14:creationId xmlns:p14="http://schemas.microsoft.com/office/powerpoint/2010/main" xmlns="" val="2622442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091444" y="1278951"/>
            <a:ext cx="10621179" cy="642942"/>
          </a:xfrm>
        </p:spPr>
        <p:txBody>
          <a:bodyPr/>
          <a:lstStyle/>
          <a:p>
            <a:r>
              <a:rPr lang="fi-FI" sz="3200" dirty="0">
                <a:solidFill>
                  <a:schemeClr val="tx2"/>
                </a:solidFill>
              </a:rPr>
              <a:t>TEM ja Team Finland </a:t>
            </a:r>
            <a:r>
              <a:rPr lang="fi-FI" sz="3200" dirty="0" smtClean="0">
                <a:solidFill>
                  <a:schemeClr val="tx2"/>
                </a:solidFill>
              </a:rPr>
              <a:t>CRM-järjestelmän </a:t>
            </a:r>
            <a:r>
              <a:rPr lang="fi-FI" sz="3200" dirty="0">
                <a:solidFill>
                  <a:schemeClr val="tx2"/>
                </a:solidFill>
              </a:rPr>
              <a:t>tilannekuva</a:t>
            </a:r>
            <a:br>
              <a:rPr lang="fi-FI" sz="3200" dirty="0">
                <a:solidFill>
                  <a:schemeClr val="tx2"/>
                </a:solidFill>
              </a:rPr>
            </a:br>
            <a:endParaRPr lang="fi-FI" sz="3200" dirty="0">
              <a:solidFill>
                <a:schemeClr val="tx2"/>
              </a:solidFill>
            </a:endParaRPr>
          </a:p>
        </p:txBody>
      </p:sp>
      <p:sp>
        <p:nvSpPr>
          <p:cNvPr id="5" name="Tekstin paikkamerkki 4"/>
          <p:cNvSpPr>
            <a:spLocks noGrp="1"/>
          </p:cNvSpPr>
          <p:nvPr>
            <p:ph type="body" sz="quarter" idx="10"/>
          </p:nvPr>
        </p:nvSpPr>
        <p:spPr>
          <a:xfrm>
            <a:off x="1091444" y="2060848"/>
            <a:ext cx="10333148" cy="3937050"/>
          </a:xfrm>
        </p:spPr>
        <p:txBody>
          <a:bodyPr/>
          <a:lstStyle/>
          <a:p>
            <a:r>
              <a:rPr lang="fi-FI" dirty="0"/>
              <a:t>H</a:t>
            </a:r>
            <a:r>
              <a:rPr lang="fi-FI" dirty="0" smtClean="0"/>
              <a:t>aastava </a:t>
            </a:r>
            <a:r>
              <a:rPr lang="fi-FI" dirty="0"/>
              <a:t>poikkihallinnollinen projekti, joka koostuu sekä CRM järjestelmän hankinnasta että Asiakastietovarannon (ATV) </a:t>
            </a:r>
            <a:r>
              <a:rPr lang="fi-FI" dirty="0" smtClean="0"/>
              <a:t>perustamisesta.</a:t>
            </a:r>
          </a:p>
          <a:p>
            <a:r>
              <a:rPr lang="fi-FI" dirty="0" smtClean="0"/>
              <a:t>Kunkin </a:t>
            </a:r>
            <a:r>
              <a:rPr lang="fi-FI" dirty="0"/>
              <a:t>toimijan operatiiviset järjestelmät eli hakemus- ja maksatusjärjestelmät integroidaan näihin. </a:t>
            </a:r>
            <a:endParaRPr lang="fi-FI" dirty="0" smtClean="0"/>
          </a:p>
          <a:p>
            <a:r>
              <a:rPr lang="fi-FI" dirty="0" smtClean="0"/>
              <a:t>Tavoitteena </a:t>
            </a:r>
            <a:r>
              <a:rPr lang="fi-FI" dirty="0"/>
              <a:t>on yritysten kokeman asiakaspalvelun ja toiminnallisen tehokkuuden parantaminen yhteisillä palvelumalleilla, niitä tukevilla järjestelmillä ja viranomaisilla olevien tietojen kehittyneemmällä jakamisella ja hyödyntämisellä.</a:t>
            </a:r>
          </a:p>
          <a:p>
            <a:r>
              <a:rPr lang="fi-FI" dirty="0" smtClean="0"/>
              <a:t>Lisää liitteessä.</a:t>
            </a:r>
            <a:endParaRPr lang="fi-FI" dirty="0"/>
          </a:p>
        </p:txBody>
      </p:sp>
    </p:spTree>
    <p:extLst>
      <p:ext uri="{BB962C8B-B14F-4D97-AF65-F5344CB8AC3E}">
        <p14:creationId xmlns:p14="http://schemas.microsoft.com/office/powerpoint/2010/main" xmlns="" val="269173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n paikkamerkki 4"/>
          <p:cNvSpPr>
            <a:spLocks noGrp="1"/>
          </p:cNvSpPr>
          <p:nvPr>
            <p:ph type="body" sz="quarter" idx="10"/>
          </p:nvPr>
        </p:nvSpPr>
        <p:spPr/>
        <p:txBody>
          <a:bodyPr/>
          <a:lstStyle/>
          <a:p>
            <a:r>
              <a:rPr lang="en-US" sz="2400" dirty="0" err="1">
                <a:latin typeface="Calibri" charset="0"/>
                <a:ea typeface="Calibri" charset="0"/>
                <a:cs typeface="Calibri" charset="0"/>
              </a:rPr>
              <a:t>Sähköisen</a:t>
            </a:r>
            <a:r>
              <a:rPr lang="en-US" sz="2400" dirty="0">
                <a:latin typeface="Calibri" charset="0"/>
                <a:ea typeface="Calibri" charset="0"/>
                <a:cs typeface="Calibri" charset="0"/>
              </a:rPr>
              <a:t> </a:t>
            </a:r>
            <a:r>
              <a:rPr lang="en-US" sz="2400" dirty="0" err="1">
                <a:latin typeface="Calibri" charset="0"/>
                <a:ea typeface="Calibri" charset="0"/>
                <a:cs typeface="Calibri" charset="0"/>
              </a:rPr>
              <a:t>asioinnin</a:t>
            </a:r>
            <a:r>
              <a:rPr lang="en-US" sz="2400" dirty="0">
                <a:latin typeface="Calibri" charset="0"/>
                <a:ea typeface="Calibri" charset="0"/>
                <a:cs typeface="Calibri" charset="0"/>
              </a:rPr>
              <a:t> </a:t>
            </a:r>
            <a:r>
              <a:rPr lang="en-US" sz="2400" dirty="0" err="1" smtClean="0">
                <a:latin typeface="Calibri" charset="0"/>
                <a:ea typeface="Calibri" charset="0"/>
                <a:cs typeface="Calibri" charset="0"/>
              </a:rPr>
              <a:t>kokonaisratkaisualusta</a:t>
            </a:r>
            <a:endParaRPr lang="en-US" sz="2400" dirty="0" smtClean="0">
              <a:latin typeface="Calibri" charset="0"/>
              <a:ea typeface="Calibri" charset="0"/>
              <a:cs typeface="Calibri" charset="0"/>
            </a:endParaRPr>
          </a:p>
          <a:p>
            <a:pPr marL="800100" lvl="1" indent="-342900">
              <a:buFont typeface="Arial" panose="020B0604020202020204" pitchFamily="34" charset="0"/>
              <a:buChar char="•"/>
            </a:pPr>
            <a:r>
              <a:rPr lang="en-US" sz="1800" dirty="0" err="1" smtClean="0">
                <a:latin typeface="Calibri" charset="0"/>
                <a:ea typeface="Calibri" charset="0"/>
                <a:cs typeface="Calibri" charset="0"/>
              </a:rPr>
              <a:t>yritystuet</a:t>
            </a:r>
            <a:r>
              <a:rPr lang="en-US" sz="1800" dirty="0">
                <a:latin typeface="Calibri" charset="0"/>
                <a:ea typeface="Calibri" charset="0"/>
                <a:cs typeface="Calibri" charset="0"/>
              </a:rPr>
              <a:t>, </a:t>
            </a:r>
            <a:r>
              <a:rPr lang="en-US" sz="1800" dirty="0" err="1">
                <a:latin typeface="Calibri" charset="0"/>
                <a:ea typeface="Calibri" charset="0"/>
                <a:cs typeface="Calibri" charset="0"/>
              </a:rPr>
              <a:t>lupa</a:t>
            </a:r>
            <a:r>
              <a:rPr lang="en-US" sz="1800" dirty="0">
                <a:latin typeface="Calibri" charset="0"/>
                <a:ea typeface="Calibri" charset="0"/>
                <a:cs typeface="Calibri" charset="0"/>
              </a:rPr>
              <a:t> ja </a:t>
            </a:r>
            <a:r>
              <a:rPr lang="en-US" sz="1800" dirty="0" err="1">
                <a:latin typeface="Calibri" charset="0"/>
                <a:ea typeface="Calibri" charset="0"/>
                <a:cs typeface="Calibri" charset="0"/>
              </a:rPr>
              <a:t>muut</a:t>
            </a:r>
            <a:r>
              <a:rPr lang="en-US" sz="1800" dirty="0">
                <a:latin typeface="Calibri" charset="0"/>
                <a:ea typeface="Calibri" charset="0"/>
                <a:cs typeface="Calibri" charset="0"/>
              </a:rPr>
              <a:t> </a:t>
            </a:r>
            <a:r>
              <a:rPr lang="en-US" sz="1800" dirty="0" err="1">
                <a:latin typeface="Calibri" charset="0"/>
                <a:ea typeface="Calibri" charset="0"/>
                <a:cs typeface="Calibri" charset="0"/>
              </a:rPr>
              <a:t>tulevat</a:t>
            </a:r>
            <a:r>
              <a:rPr lang="en-US" sz="1800" dirty="0">
                <a:latin typeface="Calibri" charset="0"/>
                <a:ea typeface="Calibri" charset="0"/>
                <a:cs typeface="Calibri" charset="0"/>
              </a:rPr>
              <a:t> </a:t>
            </a:r>
            <a:r>
              <a:rPr lang="en-US" sz="1800" dirty="0" err="1">
                <a:latin typeface="Calibri" charset="0"/>
                <a:ea typeface="Calibri" charset="0"/>
                <a:cs typeface="Calibri" charset="0"/>
              </a:rPr>
              <a:t>sähköisen</a:t>
            </a:r>
            <a:r>
              <a:rPr lang="en-US" sz="1800" dirty="0">
                <a:latin typeface="Calibri" charset="0"/>
                <a:ea typeface="Calibri" charset="0"/>
                <a:cs typeface="Calibri" charset="0"/>
              </a:rPr>
              <a:t> </a:t>
            </a:r>
            <a:r>
              <a:rPr lang="en-US" sz="1800" dirty="0" err="1">
                <a:latin typeface="Calibri" charset="0"/>
                <a:ea typeface="Calibri" charset="0"/>
                <a:cs typeface="Calibri" charset="0"/>
              </a:rPr>
              <a:t>asioinnin</a:t>
            </a:r>
            <a:r>
              <a:rPr lang="en-US" sz="1800" dirty="0">
                <a:latin typeface="Calibri" charset="0"/>
                <a:ea typeface="Calibri" charset="0"/>
                <a:cs typeface="Calibri" charset="0"/>
              </a:rPr>
              <a:t> </a:t>
            </a:r>
            <a:r>
              <a:rPr lang="en-US" sz="1800" dirty="0" err="1" smtClean="0">
                <a:latin typeface="Calibri" charset="0"/>
                <a:ea typeface="Calibri" charset="0"/>
                <a:cs typeface="Calibri" charset="0"/>
              </a:rPr>
              <a:t>kehityshankkeet</a:t>
            </a:r>
            <a:endParaRPr lang="en-US" sz="1800" dirty="0" smtClean="0">
              <a:latin typeface="Calibri" charset="0"/>
              <a:ea typeface="Calibri" charset="0"/>
              <a:cs typeface="Calibri" charset="0"/>
            </a:endParaRPr>
          </a:p>
          <a:p>
            <a:r>
              <a:rPr lang="en-US" sz="2400" dirty="0" err="1" smtClean="0">
                <a:latin typeface="Calibri" charset="0"/>
                <a:ea typeface="Calibri" charset="0"/>
                <a:cs typeface="Calibri" charset="0"/>
              </a:rPr>
              <a:t>Yhteinen</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tiedonhallinta</a:t>
            </a:r>
            <a:r>
              <a:rPr lang="en-US" sz="2400" dirty="0" smtClean="0">
                <a:latin typeface="Calibri" charset="0"/>
                <a:ea typeface="Calibri" charset="0"/>
                <a:cs typeface="Calibri" charset="0"/>
              </a:rPr>
              <a:t> ja </a:t>
            </a:r>
            <a:r>
              <a:rPr lang="en-US" sz="2400" dirty="0" err="1" smtClean="0">
                <a:latin typeface="Calibri" charset="0"/>
                <a:ea typeface="Calibri" charset="0"/>
                <a:cs typeface="Calibri" charset="0"/>
              </a:rPr>
              <a:t>sähköiset</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prosessit</a:t>
            </a:r>
            <a:endParaRPr lang="en-US" sz="2400" dirty="0" smtClean="0">
              <a:latin typeface="Calibri" charset="0"/>
              <a:ea typeface="Calibri" charset="0"/>
              <a:cs typeface="Calibri" charset="0"/>
            </a:endParaRPr>
          </a:p>
          <a:p>
            <a:pPr marL="800100" lvl="1" indent="-342900">
              <a:buFont typeface="Arial" panose="020B0604020202020204" pitchFamily="34" charset="0"/>
              <a:buChar char="•"/>
            </a:pPr>
            <a:r>
              <a:rPr lang="en-US" sz="1800" dirty="0" err="1" smtClean="0">
                <a:latin typeface="Calibri" charset="0"/>
                <a:ea typeface="Calibri" charset="0"/>
                <a:cs typeface="Calibri" charset="0"/>
              </a:rPr>
              <a:t>Arkkitehtuuri</a:t>
            </a:r>
            <a:r>
              <a:rPr lang="en-US" sz="1800" dirty="0" smtClean="0">
                <a:latin typeface="Calibri" charset="0"/>
                <a:ea typeface="Calibri" charset="0"/>
                <a:cs typeface="Calibri" charset="0"/>
              </a:rPr>
              <a:t>, </a:t>
            </a:r>
            <a:r>
              <a:rPr lang="en-US" sz="1800" dirty="0" err="1" smtClean="0">
                <a:latin typeface="Calibri" charset="0"/>
                <a:ea typeface="Calibri" charset="0"/>
                <a:cs typeface="Calibri" charset="0"/>
              </a:rPr>
              <a:t>tiedonhallinta</a:t>
            </a:r>
            <a:r>
              <a:rPr lang="en-US" sz="1800" dirty="0" smtClean="0">
                <a:latin typeface="Calibri" charset="0"/>
                <a:ea typeface="Calibri" charset="0"/>
                <a:cs typeface="Calibri" charset="0"/>
              </a:rPr>
              <a:t>, TAIMI, </a:t>
            </a:r>
            <a:r>
              <a:rPr lang="en-US" sz="1800" dirty="0" err="1" smtClean="0">
                <a:latin typeface="Calibri" charset="0"/>
                <a:ea typeface="Calibri" charset="0"/>
                <a:cs typeface="Calibri" charset="0"/>
              </a:rPr>
              <a:t>Kieku</a:t>
            </a:r>
            <a:r>
              <a:rPr lang="en-US" sz="1800" dirty="0" smtClean="0">
                <a:latin typeface="Calibri" charset="0"/>
                <a:ea typeface="Calibri" charset="0"/>
                <a:cs typeface="Calibri" charset="0"/>
              </a:rPr>
              <a:t> </a:t>
            </a:r>
            <a:r>
              <a:rPr lang="en-US" sz="1800" dirty="0" err="1" smtClean="0">
                <a:latin typeface="Calibri" charset="0"/>
                <a:ea typeface="Calibri" charset="0"/>
                <a:cs typeface="Calibri" charset="0"/>
              </a:rPr>
              <a:t>yhteensovittaminen</a:t>
            </a:r>
            <a:endParaRPr lang="en-US" sz="1800" dirty="0" smtClean="0">
              <a:latin typeface="Calibri" charset="0"/>
              <a:ea typeface="Calibri" charset="0"/>
              <a:cs typeface="Calibri" charset="0"/>
            </a:endParaRPr>
          </a:p>
          <a:p>
            <a:r>
              <a:rPr lang="en-US" sz="2400" dirty="0" smtClean="0">
                <a:latin typeface="Calibri" charset="0"/>
                <a:ea typeface="Calibri" charset="0"/>
                <a:cs typeface="Calibri" charset="0"/>
              </a:rPr>
              <a:t>Hankinnat </a:t>
            </a:r>
            <a:r>
              <a:rPr lang="en-US" sz="2400" dirty="0" err="1" smtClean="0">
                <a:latin typeface="Calibri" charset="0"/>
                <a:ea typeface="Calibri" charset="0"/>
                <a:cs typeface="Calibri" charset="0"/>
              </a:rPr>
              <a:t>sähköisiä</a:t>
            </a:r>
            <a:endParaRPr lang="en-US" sz="2400" dirty="0" smtClean="0">
              <a:latin typeface="Calibri" charset="0"/>
              <a:ea typeface="Calibri" charset="0"/>
              <a:cs typeface="Calibri" charset="0"/>
            </a:endParaRPr>
          </a:p>
          <a:p>
            <a:pPr marL="800100" lvl="1" indent="-342900">
              <a:buFont typeface="Arial" panose="020B0604020202020204" pitchFamily="34" charset="0"/>
              <a:buChar char="•"/>
            </a:pPr>
            <a:r>
              <a:rPr lang="en-US" sz="1800" dirty="0" err="1">
                <a:latin typeface="Calibri" panose="020F0502020204030204" pitchFamily="34" charset="0"/>
                <a:ea typeface="Calibri" charset="0"/>
                <a:cs typeface="Calibri" panose="020F0502020204030204" pitchFamily="34" charset="0"/>
              </a:rPr>
              <a:t>Osa-arkkitehtuuri</a:t>
            </a:r>
            <a:endParaRPr lang="en-US" sz="1800" dirty="0">
              <a:latin typeface="Calibri" panose="020F0502020204030204" pitchFamily="34" charset="0"/>
              <a:ea typeface="Calibri" charset="0"/>
              <a:cs typeface="Calibri" panose="020F0502020204030204" pitchFamily="34" charset="0"/>
            </a:endParaRPr>
          </a:p>
          <a:p>
            <a:pPr marL="800100" lvl="1" indent="-342900">
              <a:buFont typeface="Arial" panose="020B0604020202020204" pitchFamily="34" charset="0"/>
              <a:buChar char="•"/>
            </a:pPr>
            <a:r>
              <a:rPr lang="en-US" sz="1800" dirty="0" err="1">
                <a:latin typeface="Calibri" panose="020F0502020204030204" pitchFamily="34" charset="0"/>
                <a:ea typeface="Calibri" charset="0"/>
                <a:cs typeface="Calibri" panose="020F0502020204030204" pitchFamily="34" charset="0"/>
              </a:rPr>
              <a:t>Hankintalain</a:t>
            </a:r>
            <a:r>
              <a:rPr lang="en-US" sz="1800" dirty="0">
                <a:latin typeface="Calibri" panose="020F0502020204030204" pitchFamily="34" charset="0"/>
                <a:ea typeface="Calibri" charset="0"/>
                <a:cs typeface="Calibri" panose="020F0502020204030204" pitchFamily="34" charset="0"/>
              </a:rPr>
              <a:t> </a:t>
            </a:r>
            <a:r>
              <a:rPr lang="en-US" sz="1800" dirty="0" err="1">
                <a:latin typeface="Calibri" panose="020F0502020204030204" pitchFamily="34" charset="0"/>
                <a:ea typeface="Calibri" charset="0"/>
                <a:cs typeface="Calibri" panose="020F0502020204030204" pitchFamily="34" charset="0"/>
              </a:rPr>
              <a:t>koulutukset</a:t>
            </a:r>
            <a:endParaRPr lang="en-US" sz="1800" dirty="0">
              <a:latin typeface="Calibri" panose="020F0502020204030204" pitchFamily="34" charset="0"/>
              <a:ea typeface="Calibri" charset="0"/>
              <a:cs typeface="Calibri" panose="020F0502020204030204" pitchFamily="34" charset="0"/>
            </a:endParaRPr>
          </a:p>
          <a:p>
            <a:pPr marL="800100" lvl="1" indent="-342900">
              <a:buFont typeface="Arial" panose="020B0604020202020204" pitchFamily="34" charset="0"/>
              <a:buChar char="•"/>
            </a:pPr>
            <a:r>
              <a:rPr lang="en-US" sz="1800" dirty="0" err="1">
                <a:latin typeface="Calibri" panose="020F0502020204030204" pitchFamily="34" charset="0"/>
                <a:cs typeface="Calibri" panose="020F0502020204030204" pitchFamily="34" charset="0"/>
              </a:rPr>
              <a:t>Hankkeiden</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toteutusportaali</a:t>
            </a:r>
            <a:endParaRPr lang="en-US" sz="1800" dirty="0">
              <a:latin typeface="Calibri" panose="020F0502020204030204" pitchFamily="34" charset="0"/>
              <a:cs typeface="Calibri" panose="020F0502020204030204" pitchFamily="34" charset="0"/>
            </a:endParaRPr>
          </a:p>
          <a:p>
            <a:pPr marL="800100" lvl="1" indent="-342900">
              <a:buFont typeface="Arial" panose="020B0604020202020204" pitchFamily="34" charset="0"/>
              <a:buChar char="•"/>
            </a:pPr>
            <a:r>
              <a:rPr lang="en-US" sz="1800" dirty="0" err="1">
                <a:latin typeface="Calibri" panose="020F0502020204030204" pitchFamily="34" charset="0"/>
                <a:cs typeface="Calibri" panose="020F0502020204030204" pitchFamily="34" charset="0"/>
              </a:rPr>
              <a:t>Hankkeiden</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tietovarannot</a:t>
            </a:r>
            <a:endParaRPr lang="en-US" sz="1800" dirty="0">
              <a:latin typeface="Calibri" panose="020F0502020204030204" pitchFamily="34" charset="0"/>
              <a:cs typeface="Calibri" panose="020F0502020204030204" pitchFamily="34" charset="0"/>
            </a:endParaRPr>
          </a:p>
          <a:p>
            <a:pPr marL="800100" lvl="1" indent="-342900">
              <a:buFont typeface="Arial" panose="020B0604020202020204" pitchFamily="34" charset="0"/>
              <a:buChar char="•"/>
            </a:pPr>
            <a:r>
              <a:rPr lang="en-US" sz="1800" dirty="0" err="1">
                <a:latin typeface="Calibri" panose="020F0502020204030204" pitchFamily="34" charset="0"/>
                <a:cs typeface="Calibri" panose="020F0502020204030204" pitchFamily="34" charset="0"/>
              </a:rPr>
              <a:t>Käyttäjähallinta</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sähköinen</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allekirjoitus</a:t>
            </a:r>
            <a:r>
              <a:rPr lang="en-US" sz="1800" dirty="0">
                <a:latin typeface="Calibri" panose="020F0502020204030204" pitchFamily="34" charset="0"/>
                <a:cs typeface="Calibri" panose="020F0502020204030204" pitchFamily="34" charset="0"/>
              </a:rPr>
              <a:t>/</a:t>
            </a:r>
            <a:r>
              <a:rPr lang="en-US" sz="1800" dirty="0" err="1">
                <a:latin typeface="Calibri" panose="020F0502020204030204" pitchFamily="34" charset="0"/>
                <a:cs typeface="Calibri" panose="020F0502020204030204" pitchFamily="34" charset="0"/>
              </a:rPr>
              <a:t>tunnistus</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sekä</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integraatiot</a:t>
            </a:r>
            <a:endParaRPr lang="en-US" sz="1800" dirty="0">
              <a:latin typeface="Calibri" panose="020F0502020204030204" pitchFamily="34" charset="0"/>
              <a:cs typeface="Calibri" panose="020F0502020204030204" pitchFamily="34" charset="0"/>
            </a:endParaRPr>
          </a:p>
          <a:p>
            <a:r>
              <a:rPr lang="en-US" sz="2400" dirty="0" err="1" smtClean="0">
                <a:latin typeface="Calibri" charset="0"/>
                <a:ea typeface="Calibri" charset="0"/>
                <a:cs typeface="Calibri" charset="0"/>
              </a:rPr>
              <a:t>Asiakaspalvelu</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tukee</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uudelleen</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muotoiltuja</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palveluita</a:t>
            </a:r>
            <a:endParaRPr lang="en-US" sz="2400" dirty="0">
              <a:latin typeface="Calibri" charset="0"/>
              <a:ea typeface="Calibri" charset="0"/>
              <a:cs typeface="Calibri" charset="0"/>
            </a:endParaRPr>
          </a:p>
          <a:p>
            <a:r>
              <a:rPr lang="en-US" sz="2400" dirty="0" err="1" smtClean="0">
                <a:latin typeface="Calibri" charset="0"/>
                <a:ea typeface="Calibri" charset="0"/>
                <a:cs typeface="Calibri" charset="0"/>
              </a:rPr>
              <a:t>Osaamisresurssit</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tukeevat</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uudelleen</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muotoiltuja</a:t>
            </a:r>
            <a:r>
              <a:rPr lang="en-US" sz="2400" dirty="0" smtClean="0">
                <a:latin typeface="Calibri" charset="0"/>
                <a:ea typeface="Calibri" charset="0"/>
                <a:cs typeface="Calibri" charset="0"/>
              </a:rPr>
              <a:t> </a:t>
            </a:r>
            <a:r>
              <a:rPr lang="en-US" sz="2400" dirty="0" err="1" smtClean="0">
                <a:latin typeface="Calibri" charset="0"/>
                <a:ea typeface="Calibri" charset="0"/>
                <a:cs typeface="Calibri" charset="0"/>
              </a:rPr>
              <a:t>palveluita</a:t>
            </a:r>
            <a:endParaRPr lang="en-US" sz="2400" dirty="0" smtClean="0">
              <a:latin typeface="Calibri" charset="0"/>
              <a:ea typeface="Calibri" charset="0"/>
              <a:cs typeface="Calibri" charset="0"/>
            </a:endParaRPr>
          </a:p>
          <a:p>
            <a:pPr marL="800100" lvl="1" indent="-342900">
              <a:buFont typeface="Arial" panose="020B0604020202020204" pitchFamily="34" charset="0"/>
              <a:buChar char="•"/>
            </a:pPr>
            <a:endParaRPr lang="en-US" sz="2400" dirty="0" smtClean="0">
              <a:latin typeface="Calibri" charset="0"/>
              <a:ea typeface="Calibri" charset="0"/>
              <a:cs typeface="Calibri" charset="0"/>
            </a:endParaRPr>
          </a:p>
          <a:p>
            <a:pPr marL="800100" lvl="1" indent="-342900">
              <a:buFont typeface="Arial" panose="020B0604020202020204" pitchFamily="34" charset="0"/>
              <a:buChar char="•"/>
            </a:pPr>
            <a:endParaRPr lang="en-US" sz="2400" dirty="0">
              <a:latin typeface="Calibri" charset="0"/>
              <a:ea typeface="Calibri" charset="0"/>
              <a:cs typeface="Calibri" charset="0"/>
            </a:endParaRPr>
          </a:p>
          <a:p>
            <a:endParaRPr lang="en-US" sz="2400" dirty="0" smtClean="0">
              <a:latin typeface="Calibri" charset="0"/>
              <a:ea typeface="Calibri" charset="0"/>
              <a:cs typeface="Calibri" charset="0"/>
            </a:endParaRPr>
          </a:p>
          <a:p>
            <a:endParaRPr lang="en-US" sz="2400" dirty="0">
              <a:latin typeface="Calibri" charset="0"/>
              <a:ea typeface="Calibri" charset="0"/>
              <a:cs typeface="Calibri" charset="0"/>
            </a:endParaRPr>
          </a:p>
          <a:p>
            <a:endParaRPr lang="en-US" sz="2400" dirty="0">
              <a:latin typeface="Calibri" charset="0"/>
              <a:ea typeface="Calibri" charset="0"/>
              <a:cs typeface="Calibri" charset="0"/>
            </a:endParaRPr>
          </a:p>
          <a:p>
            <a:endParaRPr lang="fi-FI" dirty="0"/>
          </a:p>
        </p:txBody>
      </p:sp>
      <p:grpSp>
        <p:nvGrpSpPr>
          <p:cNvPr id="6" name="Group 21"/>
          <p:cNvGrpSpPr/>
          <p:nvPr/>
        </p:nvGrpSpPr>
        <p:grpSpPr>
          <a:xfrm>
            <a:off x="816381" y="1246970"/>
            <a:ext cx="11181762" cy="576064"/>
            <a:chOff x="803412" y="1844824"/>
            <a:chExt cx="10621180" cy="576064"/>
          </a:xfrm>
        </p:grpSpPr>
        <p:sp>
          <p:nvSpPr>
            <p:cNvPr id="7" name="Pentagon 5"/>
            <p:cNvSpPr/>
            <p:nvPr/>
          </p:nvSpPr>
          <p:spPr>
            <a:xfrm>
              <a:off x="803412" y="1844824"/>
              <a:ext cx="3060340" cy="576064"/>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hevron 6"/>
            <p:cNvSpPr/>
            <p:nvPr/>
          </p:nvSpPr>
          <p:spPr>
            <a:xfrm>
              <a:off x="3575720" y="1844824"/>
              <a:ext cx="2808312" cy="576064"/>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hevron 7"/>
            <p:cNvSpPr/>
            <p:nvPr/>
          </p:nvSpPr>
          <p:spPr>
            <a:xfrm>
              <a:off x="6096000" y="1844824"/>
              <a:ext cx="2808312" cy="576064"/>
            </a:xfrm>
            <a:prstGeom prst="chevron">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hevron 8"/>
            <p:cNvSpPr/>
            <p:nvPr/>
          </p:nvSpPr>
          <p:spPr>
            <a:xfrm>
              <a:off x="8616280" y="1844824"/>
              <a:ext cx="2808312" cy="576064"/>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9"/>
            <p:cNvSpPr txBox="1"/>
            <p:nvPr/>
          </p:nvSpPr>
          <p:spPr>
            <a:xfrm>
              <a:off x="1082497" y="1969565"/>
              <a:ext cx="1980219" cy="369332"/>
            </a:xfrm>
            <a:prstGeom prst="rect">
              <a:avLst/>
            </a:prstGeom>
            <a:noFill/>
            <a:ln>
              <a:noFill/>
            </a:ln>
          </p:spPr>
          <p:txBody>
            <a:bodyPr wrap="square" rtlCol="0">
              <a:spAutoFit/>
            </a:bodyPr>
            <a:lstStyle/>
            <a:p>
              <a:pPr algn="ctr"/>
              <a:r>
                <a:rPr lang="en-US" b="1" dirty="0" smtClean="0">
                  <a:solidFill>
                    <a:schemeClr val="bg1"/>
                  </a:solidFill>
                </a:rPr>
                <a:t>2016  H1</a:t>
              </a:r>
              <a:endParaRPr lang="en-US" b="1" dirty="0">
                <a:solidFill>
                  <a:schemeClr val="bg1"/>
                </a:solidFill>
              </a:endParaRPr>
            </a:p>
          </p:txBody>
        </p:sp>
        <p:sp>
          <p:nvSpPr>
            <p:cNvPr id="12" name="TextBox 10"/>
            <p:cNvSpPr txBox="1"/>
            <p:nvPr/>
          </p:nvSpPr>
          <p:spPr>
            <a:xfrm>
              <a:off x="3863752" y="1940039"/>
              <a:ext cx="1980219" cy="369332"/>
            </a:xfrm>
            <a:prstGeom prst="rect">
              <a:avLst/>
            </a:prstGeom>
            <a:noFill/>
            <a:ln>
              <a:noFill/>
            </a:ln>
          </p:spPr>
          <p:txBody>
            <a:bodyPr wrap="square" rtlCol="0">
              <a:spAutoFit/>
            </a:bodyPr>
            <a:lstStyle/>
            <a:p>
              <a:pPr algn="ctr"/>
              <a:r>
                <a:rPr lang="en-US" b="1" dirty="0" smtClean="0">
                  <a:solidFill>
                    <a:schemeClr val="bg1"/>
                  </a:solidFill>
                </a:rPr>
                <a:t>2016  H2</a:t>
              </a:r>
              <a:endParaRPr lang="en-US" b="1" dirty="0">
                <a:solidFill>
                  <a:schemeClr val="bg1"/>
                </a:solidFill>
              </a:endParaRPr>
            </a:p>
          </p:txBody>
        </p:sp>
        <p:sp>
          <p:nvSpPr>
            <p:cNvPr id="13" name="TextBox 11"/>
            <p:cNvSpPr txBox="1"/>
            <p:nvPr/>
          </p:nvSpPr>
          <p:spPr>
            <a:xfrm>
              <a:off x="6500450" y="1937745"/>
              <a:ext cx="1980219" cy="369332"/>
            </a:xfrm>
            <a:prstGeom prst="rect">
              <a:avLst/>
            </a:prstGeom>
            <a:noFill/>
            <a:ln>
              <a:noFill/>
            </a:ln>
          </p:spPr>
          <p:txBody>
            <a:bodyPr wrap="square" rtlCol="0">
              <a:spAutoFit/>
            </a:bodyPr>
            <a:lstStyle/>
            <a:p>
              <a:pPr algn="ctr"/>
              <a:r>
                <a:rPr lang="en-US" b="1" dirty="0" smtClean="0">
                  <a:solidFill>
                    <a:schemeClr val="bg1"/>
                  </a:solidFill>
                </a:rPr>
                <a:t>2017  H1</a:t>
              </a:r>
              <a:endParaRPr lang="en-US" b="1" dirty="0">
                <a:solidFill>
                  <a:schemeClr val="bg1"/>
                </a:solidFill>
              </a:endParaRPr>
            </a:p>
          </p:txBody>
        </p:sp>
        <p:sp>
          <p:nvSpPr>
            <p:cNvPr id="14" name="TextBox 12"/>
            <p:cNvSpPr txBox="1"/>
            <p:nvPr/>
          </p:nvSpPr>
          <p:spPr>
            <a:xfrm>
              <a:off x="8944553" y="1943475"/>
              <a:ext cx="1980219" cy="369332"/>
            </a:xfrm>
            <a:prstGeom prst="rect">
              <a:avLst/>
            </a:prstGeom>
            <a:noFill/>
            <a:ln>
              <a:noFill/>
            </a:ln>
          </p:spPr>
          <p:txBody>
            <a:bodyPr wrap="square" rtlCol="0">
              <a:spAutoFit/>
            </a:bodyPr>
            <a:lstStyle/>
            <a:p>
              <a:pPr algn="ctr"/>
              <a:r>
                <a:rPr lang="en-US" b="1" dirty="0" smtClean="0">
                  <a:solidFill>
                    <a:schemeClr val="bg1"/>
                  </a:solidFill>
                </a:rPr>
                <a:t>2017  H2</a:t>
              </a:r>
              <a:endParaRPr lang="en-US" b="1" dirty="0">
                <a:solidFill>
                  <a:schemeClr val="bg1"/>
                </a:solidFill>
              </a:endParaRPr>
            </a:p>
          </p:txBody>
        </p:sp>
      </p:grpSp>
      <p:sp>
        <p:nvSpPr>
          <p:cNvPr id="15" name="Suorakulmio 14"/>
          <p:cNvSpPr/>
          <p:nvPr/>
        </p:nvSpPr>
        <p:spPr>
          <a:xfrm>
            <a:off x="8790462" y="1088325"/>
            <a:ext cx="3348372" cy="936104"/>
          </a:xfrm>
          <a:prstGeom prst="rect">
            <a:avLst/>
          </a:prstGeom>
          <a:noFill/>
          <a:ln w="508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6" name="Kuva 15"/>
          <p:cNvPicPr>
            <a:picLocks noChangeAspect="1"/>
          </p:cNvPicPr>
          <p:nvPr/>
        </p:nvPicPr>
        <p:blipFill>
          <a:blip r:embed="rId2" cstate="print"/>
          <a:stretch>
            <a:fillRect/>
          </a:stretch>
        </p:blipFill>
        <p:spPr>
          <a:xfrm>
            <a:off x="10315633" y="0"/>
            <a:ext cx="1924050" cy="2638425"/>
          </a:xfrm>
          <a:prstGeom prst="rect">
            <a:avLst/>
          </a:prstGeom>
        </p:spPr>
      </p:pic>
    </p:spTree>
    <p:extLst>
      <p:ext uri="{BB962C8B-B14F-4D97-AF65-F5344CB8AC3E}">
        <p14:creationId xmlns:p14="http://schemas.microsoft.com/office/powerpoint/2010/main" xmlns="" val="7698401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sz="3200" dirty="0">
                <a:solidFill>
                  <a:schemeClr val="tx2"/>
                </a:solidFill>
              </a:rPr>
              <a:t>Yhteistyö</a:t>
            </a:r>
          </a:p>
        </p:txBody>
      </p:sp>
      <p:sp>
        <p:nvSpPr>
          <p:cNvPr id="5" name="Tekstin paikkamerkki 4"/>
          <p:cNvSpPr>
            <a:spLocks noGrp="1"/>
          </p:cNvSpPr>
          <p:nvPr>
            <p:ph type="body" sz="quarter" idx="10"/>
          </p:nvPr>
        </p:nvSpPr>
        <p:spPr/>
        <p:txBody>
          <a:bodyPr/>
          <a:lstStyle/>
          <a:p>
            <a:r>
              <a:rPr lang="fi-FI" dirty="0" smtClean="0"/>
              <a:t>Maakuntauudistukseen liittyvä yhteistyö</a:t>
            </a:r>
          </a:p>
          <a:p>
            <a:r>
              <a:rPr lang="fi-FI" dirty="0" smtClean="0"/>
              <a:t>Maakuntadigi valmisteluryhmä</a:t>
            </a:r>
          </a:p>
          <a:p>
            <a:r>
              <a:rPr lang="fi-FI" dirty="0" smtClean="0"/>
              <a:t>Palvelut ja prosessit -alatyöryhmä</a:t>
            </a:r>
          </a:p>
          <a:p>
            <a:r>
              <a:rPr lang="fi-FI" dirty="0" smtClean="0"/>
              <a:t>ATOMI</a:t>
            </a:r>
          </a:p>
          <a:p>
            <a:r>
              <a:rPr lang="fi-FI" dirty="0" smtClean="0"/>
              <a:t>Luvat ja valvonta </a:t>
            </a:r>
            <a:r>
              <a:rPr lang="fi-FI" dirty="0"/>
              <a:t>-</a:t>
            </a:r>
            <a:r>
              <a:rPr lang="fi-FI" dirty="0" smtClean="0"/>
              <a:t>kärkihanke</a:t>
            </a:r>
          </a:p>
          <a:p>
            <a:endParaRPr lang="fi-FI" dirty="0" smtClean="0"/>
          </a:p>
          <a:p>
            <a:endParaRPr lang="fi-FI" dirty="0"/>
          </a:p>
        </p:txBody>
      </p:sp>
      <p:grpSp>
        <p:nvGrpSpPr>
          <p:cNvPr id="6" name="Ryhmä 5"/>
          <p:cNvGrpSpPr/>
          <p:nvPr/>
        </p:nvGrpSpPr>
        <p:grpSpPr>
          <a:xfrm>
            <a:off x="6888088" y="3717032"/>
            <a:ext cx="5040560" cy="2984601"/>
            <a:chOff x="1544950" y="688868"/>
            <a:chExt cx="9974001" cy="6228789"/>
          </a:xfrm>
          <a:solidFill>
            <a:schemeClr val="bg2">
              <a:lumMod val="25000"/>
            </a:schemeClr>
          </a:solidFill>
        </p:grpSpPr>
        <p:graphicFrame>
          <p:nvGraphicFramePr>
            <p:cNvPr id="7" name="Kaaviokuva 6"/>
            <p:cNvGraphicFramePr/>
            <p:nvPr>
              <p:extLst>
                <p:ext uri="{D42A27DB-BD31-4B8C-83A1-F6EECF244321}">
                  <p14:modId xmlns:p14="http://schemas.microsoft.com/office/powerpoint/2010/main" xmlns="" val="2685669562"/>
                </p:ext>
              </p:extLst>
            </p:nvPr>
          </p:nvGraphicFramePr>
          <p:xfrm>
            <a:off x="1544950" y="688868"/>
            <a:ext cx="9624392" cy="62287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Kyynel 7"/>
            <p:cNvSpPr/>
            <p:nvPr/>
          </p:nvSpPr>
          <p:spPr>
            <a:xfrm rot="8291">
              <a:off x="1727050" y="4740803"/>
              <a:ext cx="1892372" cy="1892372"/>
            </a:xfrm>
            <a:prstGeom prst="teardrop">
              <a:avLst/>
            </a:prstGeom>
            <a:grp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sp>
          <p:nvSpPr>
            <p:cNvPr id="9" name="Ellipsi 11"/>
            <p:cNvSpPr/>
            <p:nvPr/>
          </p:nvSpPr>
          <p:spPr>
            <a:xfrm rot="10800000">
              <a:off x="9626578" y="2351021"/>
              <a:ext cx="1892372" cy="1892372"/>
            </a:xfrm>
            <a:prstGeom prst="teardrop">
              <a:avLst/>
            </a:prstGeom>
            <a:grp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sp>
          <p:nvSpPr>
            <p:cNvPr id="10" name="Ellipsi 14"/>
            <p:cNvSpPr/>
            <p:nvPr/>
          </p:nvSpPr>
          <p:spPr>
            <a:xfrm rot="16200000">
              <a:off x="9626579" y="4334860"/>
              <a:ext cx="1892372" cy="1892372"/>
            </a:xfrm>
            <a:prstGeom prst="teardrop">
              <a:avLst/>
            </a:prstGeom>
            <a:grp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grpSp>
    </p:spTree>
    <p:extLst>
      <p:ext uri="{BB962C8B-B14F-4D97-AF65-F5344CB8AC3E}">
        <p14:creationId xmlns:p14="http://schemas.microsoft.com/office/powerpoint/2010/main" xmlns="" val="4140476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39416" y="2204864"/>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35597" y="6146606"/>
            <a:ext cx="936104" cy="276999"/>
          </a:xfrm>
          <a:prstGeom prst="rect">
            <a:avLst/>
          </a:prstGeom>
          <a:noFill/>
        </p:spPr>
        <p:txBody>
          <a:bodyPr wrap="square" rtlCol="0">
            <a:spAutoFit/>
          </a:bodyPr>
          <a:lstStyle/>
          <a:p>
            <a:r>
              <a:rPr lang="fi-FI" sz="1200" b="1" dirty="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6/2017</a:t>
            </a:r>
            <a:endParaRPr lang="en-US" sz="1200" b="1" dirty="0">
              <a:solidFill>
                <a:schemeClr val="bg2">
                  <a:lumMod val="25000"/>
                </a:schemeClr>
              </a:solidFill>
              <a:cs typeface="Arial" charset="0"/>
            </a:endParaRPr>
          </a:p>
        </p:txBody>
      </p:sp>
      <p:sp>
        <p:nvSpPr>
          <p:cNvPr id="40"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1079013" y="3407900"/>
            <a:ext cx="5161003" cy="504457"/>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200" b="1" dirty="0">
                <a:solidFill>
                  <a:schemeClr val="bg1"/>
                </a:solidFill>
              </a:rPr>
              <a:t>Mobiilityöasemien </a:t>
            </a:r>
            <a:r>
              <a:rPr lang="fi-FI" sz="1200" b="1" dirty="0" smtClean="0">
                <a:solidFill>
                  <a:schemeClr val="bg1"/>
                </a:solidFill>
              </a:rPr>
              <a:t>hyödyntäminen (</a:t>
            </a:r>
            <a:r>
              <a:rPr lang="fi-FI" sz="1200" b="1" dirty="0" err="1" smtClean="0">
                <a:solidFill>
                  <a:schemeClr val="bg1"/>
                </a:solidFill>
              </a:rPr>
              <a:t>Mavin</a:t>
            </a:r>
            <a:r>
              <a:rPr lang="fi-FI" sz="1200" b="1" dirty="0" smtClean="0">
                <a:solidFill>
                  <a:schemeClr val="bg1"/>
                </a:solidFill>
              </a:rPr>
              <a:t> Pilotti) </a:t>
            </a:r>
            <a:endParaRPr lang="fi-FI" sz="1200" b="1" dirty="0">
              <a:solidFill>
                <a:schemeClr val="bg1"/>
              </a:solidFill>
            </a:endParaRPr>
          </a:p>
        </p:txBody>
      </p:sp>
      <p:sp>
        <p:nvSpPr>
          <p:cNvPr id="52" name="Viisikulmio 51"/>
          <p:cNvSpPr/>
          <p:nvPr/>
        </p:nvSpPr>
        <p:spPr>
          <a:xfrm>
            <a:off x="1079013" y="2924944"/>
            <a:ext cx="7393250" cy="412352"/>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fi-FI" sz="1400" b="1" dirty="0">
              <a:solidFill>
                <a:schemeClr val="bg1"/>
              </a:solidFill>
            </a:endParaRPr>
          </a:p>
          <a:p>
            <a:pPr lvl="0"/>
            <a:r>
              <a:rPr lang="fi-FI" sz="1200" b="1" dirty="0" smtClean="0">
                <a:solidFill>
                  <a:schemeClr val="bg1"/>
                </a:solidFill>
              </a:rPr>
              <a:t>Yhteisen tiedonhallinnan kehittäminen YTHK (</a:t>
            </a:r>
            <a:r>
              <a:rPr lang="fi-FI" sz="1200" b="1" dirty="0" err="1" smtClean="0">
                <a:solidFill>
                  <a:schemeClr val="bg1"/>
                </a:solidFill>
              </a:rPr>
              <a:t>Uspa</a:t>
            </a:r>
            <a:r>
              <a:rPr lang="fi-FI" sz="1200" b="1" dirty="0" smtClean="0">
                <a:solidFill>
                  <a:schemeClr val="bg1"/>
                </a:solidFill>
              </a:rPr>
              <a:t> / uusi TOS</a:t>
            </a:r>
            <a:r>
              <a:rPr lang="fi-FI" sz="1200" b="1" dirty="0">
                <a:solidFill>
                  <a:schemeClr val="bg1"/>
                </a:solidFill>
              </a:rPr>
              <a:t>) </a:t>
            </a:r>
            <a:endParaRPr lang="fi-FI" sz="1200" dirty="0">
              <a:solidFill>
                <a:schemeClr val="bg1"/>
              </a:solidFill>
            </a:endParaRPr>
          </a:p>
          <a:p>
            <a:r>
              <a:rPr lang="fi-FI" sz="1100" b="1" dirty="0">
                <a:solidFill>
                  <a:schemeClr val="bg1"/>
                </a:solidFill>
              </a:rPr>
              <a:t> </a:t>
            </a:r>
          </a:p>
        </p:txBody>
      </p:sp>
      <p:sp>
        <p:nvSpPr>
          <p:cNvPr id="53" name="Viisikulmio 52"/>
          <p:cNvSpPr/>
          <p:nvPr/>
        </p:nvSpPr>
        <p:spPr>
          <a:xfrm>
            <a:off x="1079013" y="2381287"/>
            <a:ext cx="5251284" cy="442672"/>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200" b="1" dirty="0">
              <a:solidFill>
                <a:schemeClr val="bg1"/>
              </a:solidFill>
            </a:endParaRPr>
          </a:p>
        </p:txBody>
      </p:sp>
      <p:sp>
        <p:nvSpPr>
          <p:cNvPr id="55" name="Viisikulmio 54"/>
          <p:cNvSpPr/>
          <p:nvPr/>
        </p:nvSpPr>
        <p:spPr>
          <a:xfrm>
            <a:off x="1079013" y="4029945"/>
            <a:ext cx="8812138" cy="436759"/>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200" b="1" dirty="0">
                <a:solidFill>
                  <a:schemeClr val="bg1"/>
                </a:solidFill>
              </a:rPr>
              <a:t>ELY kokonaisarkkitehtuurityö (virkatyötä)</a:t>
            </a:r>
          </a:p>
        </p:txBody>
      </p:sp>
      <p:cxnSp>
        <p:nvCxnSpPr>
          <p:cNvPr id="6" name="Suora yhdysviiva 5"/>
          <p:cNvCxnSpPr>
            <a:stCxn id="7" idx="2"/>
          </p:cNvCxnSpPr>
          <p:nvPr/>
        </p:nvCxnSpPr>
        <p:spPr>
          <a:xfrm>
            <a:off x="989013" y="6008810"/>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803412" y="1484770"/>
            <a:ext cx="10441160" cy="642942"/>
          </a:xfrm>
        </p:spPr>
        <p:txBody>
          <a:bodyPr/>
          <a:lstStyle/>
          <a:p>
            <a:r>
              <a:rPr lang="fi-FI" sz="4000" dirty="0">
                <a:solidFill>
                  <a:schemeClr val="accent1"/>
                </a:solidFill>
              </a:rPr>
              <a:t>Toiminnan </a:t>
            </a:r>
            <a:r>
              <a:rPr lang="fi-FI" sz="4000">
                <a:solidFill>
                  <a:schemeClr val="accent1"/>
                </a:solidFill>
              </a:rPr>
              <a:t>peruspilareiden </a:t>
            </a:r>
            <a:r>
              <a:rPr lang="fi-FI" sz="4000" smtClean="0">
                <a:solidFill>
                  <a:schemeClr val="accent1"/>
                </a:solidFill>
              </a:rPr>
              <a:t>rakentaminen</a:t>
            </a:r>
            <a:endParaRPr lang="fi-FI" sz="2400" dirty="0">
              <a:solidFill>
                <a:schemeClr val="accent1"/>
              </a:solidFill>
            </a:endParaRPr>
          </a:p>
        </p:txBody>
      </p:sp>
      <p:sp>
        <p:nvSpPr>
          <p:cNvPr id="26" name="Ellipsi 25"/>
          <p:cNvSpPr/>
          <p:nvPr/>
        </p:nvSpPr>
        <p:spPr>
          <a:xfrm>
            <a:off x="8701662" y="2477990"/>
            <a:ext cx="252000" cy="25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7" name="Ellipsi 26"/>
          <p:cNvSpPr/>
          <p:nvPr/>
        </p:nvSpPr>
        <p:spPr>
          <a:xfrm>
            <a:off x="8701662" y="2769889"/>
            <a:ext cx="252000" cy="2520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8" name="Ellipsi 27"/>
          <p:cNvSpPr/>
          <p:nvPr/>
        </p:nvSpPr>
        <p:spPr>
          <a:xfrm>
            <a:off x="8701662" y="3061789"/>
            <a:ext cx="252000" cy="25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9" name="Tekstiruutu 28"/>
          <p:cNvSpPr txBox="1"/>
          <p:nvPr/>
        </p:nvSpPr>
        <p:spPr>
          <a:xfrm>
            <a:off x="8953662" y="2423334"/>
            <a:ext cx="2174506" cy="923330"/>
          </a:xfrm>
          <a:prstGeom prst="rect">
            <a:avLst/>
          </a:prstGeom>
          <a:noFill/>
        </p:spPr>
        <p:txBody>
          <a:bodyPr wrap="none" rtlCol="0">
            <a:spAutoFit/>
          </a:bodyPr>
          <a:lstStyle/>
          <a:p>
            <a:r>
              <a:rPr lang="fi-FI" dirty="0"/>
              <a:t>= Käynnistymässä</a:t>
            </a:r>
          </a:p>
          <a:p>
            <a:r>
              <a:rPr lang="fi-FI" dirty="0"/>
              <a:t>= Meneillään</a:t>
            </a:r>
          </a:p>
          <a:p>
            <a:r>
              <a:rPr lang="fi-FI" dirty="0"/>
              <a:t>= Valmiina tai lähes</a:t>
            </a:r>
          </a:p>
        </p:txBody>
      </p:sp>
      <p:sp>
        <p:nvSpPr>
          <p:cNvPr id="30" name="Viisikulmio 29"/>
          <p:cNvSpPr/>
          <p:nvPr/>
        </p:nvSpPr>
        <p:spPr>
          <a:xfrm>
            <a:off x="1079014" y="5054959"/>
            <a:ext cx="7393250" cy="449394"/>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200" b="1" dirty="0" err="1">
                <a:solidFill>
                  <a:schemeClr val="bg1"/>
                </a:solidFill>
              </a:rPr>
              <a:t>ATV:n</a:t>
            </a:r>
            <a:r>
              <a:rPr lang="fi-FI" sz="1200" b="1" dirty="0">
                <a:solidFill>
                  <a:schemeClr val="bg1"/>
                </a:solidFill>
              </a:rPr>
              <a:t> käyttöönotto </a:t>
            </a:r>
            <a:r>
              <a:rPr lang="fi-FI" sz="1200" b="1" dirty="0">
                <a:solidFill>
                  <a:schemeClr val="bg1"/>
                </a:solidFill>
                <a:sym typeface="Wingdings" panose="05000000000000000000" pitchFamily="2" charset="2"/>
              </a:rPr>
              <a:t></a:t>
            </a:r>
            <a:r>
              <a:rPr lang="fi-FI" sz="1200" b="1" dirty="0">
                <a:solidFill>
                  <a:schemeClr val="bg1"/>
                </a:solidFill>
              </a:rPr>
              <a:t> yhteisen </a:t>
            </a:r>
            <a:r>
              <a:rPr lang="fi-FI" sz="1200" b="1" dirty="0" err="1">
                <a:solidFill>
                  <a:schemeClr val="bg1"/>
                </a:solidFill>
              </a:rPr>
              <a:t>CRM:n</a:t>
            </a:r>
            <a:r>
              <a:rPr lang="fi-FI" sz="1200" b="1" dirty="0">
                <a:solidFill>
                  <a:schemeClr val="bg1"/>
                </a:solidFill>
              </a:rPr>
              <a:t> kehittäminen </a:t>
            </a:r>
          </a:p>
        </p:txBody>
      </p:sp>
      <p:sp>
        <p:nvSpPr>
          <p:cNvPr id="31" name="Viisikulmio 30"/>
          <p:cNvSpPr/>
          <p:nvPr/>
        </p:nvSpPr>
        <p:spPr>
          <a:xfrm>
            <a:off x="1079013" y="4628514"/>
            <a:ext cx="7393250" cy="342648"/>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200" b="1" dirty="0">
                <a:solidFill>
                  <a:schemeClr val="bg1"/>
                </a:solidFill>
              </a:rPr>
              <a:t>Sähköisen asioinnin kokonaisratkaisu (Yritystuet ja LUPA)</a:t>
            </a:r>
          </a:p>
        </p:txBody>
      </p:sp>
      <p:sp>
        <p:nvSpPr>
          <p:cNvPr id="2" name="Suorakulmio 1"/>
          <p:cNvSpPr/>
          <p:nvPr/>
        </p:nvSpPr>
        <p:spPr>
          <a:xfrm>
            <a:off x="1097013" y="2392555"/>
            <a:ext cx="5724000" cy="432000"/>
          </a:xfrm>
          <a:prstGeom prst="rect">
            <a:avLst/>
          </a:prstGeom>
        </p:spPr>
        <p:txBody>
          <a:bodyPr>
            <a:spAutoFit/>
          </a:bodyPr>
          <a:lstStyle/>
          <a:p>
            <a:r>
              <a:rPr lang="fi-FI" sz="1200" b="1" dirty="0">
                <a:solidFill>
                  <a:schemeClr val="bg1"/>
                </a:solidFill>
              </a:rPr>
              <a:t>Sähköisen työskentelyalustan (Taimi) käyttöön-</a:t>
            </a:r>
            <a:br>
              <a:rPr lang="fi-FI" sz="1200" b="1" dirty="0">
                <a:solidFill>
                  <a:schemeClr val="bg1"/>
                </a:solidFill>
              </a:rPr>
            </a:br>
            <a:r>
              <a:rPr lang="fi-FI" sz="1200" b="1" dirty="0">
                <a:solidFill>
                  <a:schemeClr val="bg1"/>
                </a:solidFill>
              </a:rPr>
              <a:t>otto, dokumenttien hallinta, skannausjärjestelmä  </a:t>
            </a:r>
          </a:p>
        </p:txBody>
      </p:sp>
      <p:sp>
        <p:nvSpPr>
          <p:cNvPr id="36" name="Viisikulmio 35"/>
          <p:cNvSpPr/>
          <p:nvPr/>
        </p:nvSpPr>
        <p:spPr>
          <a:xfrm>
            <a:off x="1097013" y="5558353"/>
            <a:ext cx="7527651" cy="414456"/>
          </a:xfrm>
          <a:prstGeom prst="homePlate">
            <a:avLst/>
          </a:prstGeom>
          <a:solidFill>
            <a:srgbClr val="D964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200" b="1" dirty="0" smtClean="0">
                <a:solidFill>
                  <a:schemeClr val="bg1"/>
                </a:solidFill>
              </a:rPr>
              <a:t>Ely-keskus.fi sivuston kehittäminen </a:t>
            </a:r>
            <a:endParaRPr lang="fi-FI" sz="1200" b="1" dirty="0">
              <a:solidFill>
                <a:schemeClr val="bg1"/>
              </a:solidFill>
            </a:endParaRPr>
          </a:p>
        </p:txBody>
      </p:sp>
    </p:spTree>
    <p:extLst>
      <p:ext uri="{BB962C8B-B14F-4D97-AF65-F5344CB8AC3E}">
        <p14:creationId xmlns:p14="http://schemas.microsoft.com/office/powerpoint/2010/main" xmlns="" val="1041854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uorakulmio 9"/>
          <p:cNvSpPr/>
          <p:nvPr/>
        </p:nvSpPr>
        <p:spPr>
          <a:xfrm>
            <a:off x="1140996" y="1492438"/>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0" name="Tekstiruutu 4"/>
          <p:cNvSpPr txBox="1"/>
          <p:nvPr/>
        </p:nvSpPr>
        <p:spPr>
          <a:xfrm>
            <a:off x="1298560" y="1434946"/>
            <a:ext cx="1210588" cy="1569660"/>
          </a:xfrm>
          <a:prstGeom prst="rect">
            <a:avLst/>
          </a:prstGeom>
          <a:noFill/>
        </p:spPr>
        <p:txBody>
          <a:bodyPr wrap="none" rtlCol="0">
            <a:spAutoFit/>
          </a:bodyPr>
          <a:lstStyle/>
          <a:p>
            <a:r>
              <a:rPr lang="fi-FI" sz="9600" dirty="0" smtClean="0">
                <a:solidFill>
                  <a:schemeClr val="accent3"/>
                </a:solidFill>
              </a:rPr>
              <a:t>1 </a:t>
            </a:r>
            <a:endParaRPr lang="fi-FI" sz="9600" dirty="0">
              <a:solidFill>
                <a:schemeClr val="accent3"/>
              </a:solidFill>
            </a:endParaRPr>
          </a:p>
        </p:txBody>
      </p:sp>
      <p:sp>
        <p:nvSpPr>
          <p:cNvPr id="4" name="TextBox 3"/>
          <p:cNvSpPr txBox="1"/>
          <p:nvPr/>
        </p:nvSpPr>
        <p:spPr>
          <a:xfrm>
            <a:off x="2351584" y="1521762"/>
            <a:ext cx="8366476" cy="1338828"/>
          </a:xfrm>
          <a:prstGeom prst="rect">
            <a:avLst/>
          </a:prstGeom>
          <a:noFill/>
        </p:spPr>
        <p:txBody>
          <a:bodyPr wrap="square" rtlCol="0">
            <a:spAutoFit/>
          </a:bodyPr>
          <a:lstStyle/>
          <a:p>
            <a:pPr marL="285750" indent="-285750">
              <a:lnSpc>
                <a:spcPct val="150000"/>
              </a:lnSpc>
              <a:buFont typeface="Arial" charset="0"/>
              <a:buChar char="•"/>
            </a:pPr>
            <a:r>
              <a:rPr lang="en-US" dirty="0" err="1" smtClean="0"/>
              <a:t>ATV:n</a:t>
            </a:r>
            <a:r>
              <a:rPr lang="en-US" dirty="0" smtClean="0"/>
              <a:t> </a:t>
            </a:r>
            <a:r>
              <a:rPr lang="en-US" dirty="0" err="1" smtClean="0"/>
              <a:t>integraatiot</a:t>
            </a:r>
            <a:r>
              <a:rPr lang="en-US" dirty="0" smtClean="0"/>
              <a:t> ja </a:t>
            </a:r>
            <a:r>
              <a:rPr lang="en-US" dirty="0" err="1" smtClean="0"/>
              <a:t>CRM:n</a:t>
            </a:r>
            <a:r>
              <a:rPr lang="en-US" dirty="0" smtClean="0"/>
              <a:t> </a:t>
            </a:r>
            <a:r>
              <a:rPr lang="en-US" dirty="0" err="1" smtClean="0"/>
              <a:t>käyttö</a:t>
            </a:r>
            <a:endParaRPr lang="en-US" dirty="0" smtClean="0"/>
          </a:p>
          <a:p>
            <a:pPr marL="285750" indent="-285750">
              <a:lnSpc>
                <a:spcPct val="150000"/>
              </a:lnSpc>
              <a:buFont typeface="Arial" charset="0"/>
              <a:buChar char="•"/>
            </a:pPr>
            <a:r>
              <a:rPr lang="en-US" dirty="0" err="1" smtClean="0"/>
              <a:t>Yhteisen</a:t>
            </a:r>
            <a:r>
              <a:rPr lang="en-US" dirty="0" smtClean="0"/>
              <a:t> </a:t>
            </a:r>
            <a:r>
              <a:rPr lang="en-US" dirty="0" err="1" smtClean="0"/>
              <a:t>tiedonhallinnan</a:t>
            </a:r>
            <a:r>
              <a:rPr lang="en-US" dirty="0" smtClean="0"/>
              <a:t> </a:t>
            </a:r>
            <a:r>
              <a:rPr lang="en-US" dirty="0" err="1" smtClean="0"/>
              <a:t>kehittäminen</a:t>
            </a:r>
            <a:r>
              <a:rPr lang="en-US" dirty="0" smtClean="0"/>
              <a:t> (</a:t>
            </a:r>
            <a:r>
              <a:rPr lang="en-US" dirty="0" err="1" smtClean="0"/>
              <a:t>Taimi</a:t>
            </a:r>
            <a:r>
              <a:rPr lang="en-US" dirty="0" smtClean="0"/>
              <a:t> ja YHTK)</a:t>
            </a:r>
          </a:p>
          <a:p>
            <a:pPr marL="285750" indent="-285750">
              <a:lnSpc>
                <a:spcPct val="150000"/>
              </a:lnSpc>
              <a:buFont typeface="Arial" charset="0"/>
              <a:buChar char="•"/>
            </a:pPr>
            <a:r>
              <a:rPr lang="en-US" dirty="0" err="1" smtClean="0"/>
              <a:t>Sähköisen</a:t>
            </a:r>
            <a:r>
              <a:rPr lang="en-US" dirty="0" smtClean="0"/>
              <a:t> </a:t>
            </a:r>
            <a:r>
              <a:rPr lang="en-US" dirty="0" err="1" smtClean="0"/>
              <a:t>asioinnin</a:t>
            </a:r>
            <a:r>
              <a:rPr lang="en-US" dirty="0" smtClean="0"/>
              <a:t> </a:t>
            </a:r>
            <a:r>
              <a:rPr lang="en-US" dirty="0" err="1" smtClean="0"/>
              <a:t>kokonaisratkaisu</a:t>
            </a:r>
            <a:r>
              <a:rPr lang="en-US" dirty="0" smtClean="0"/>
              <a:t> (</a:t>
            </a:r>
            <a:r>
              <a:rPr lang="en-US" dirty="0" err="1" smtClean="0"/>
              <a:t>Yritystuet</a:t>
            </a:r>
            <a:r>
              <a:rPr lang="en-US" dirty="0" smtClean="0"/>
              <a:t> ja </a:t>
            </a:r>
            <a:r>
              <a:rPr lang="en-US" dirty="0" err="1" smtClean="0"/>
              <a:t>Lupa</a:t>
            </a:r>
            <a:r>
              <a:rPr lang="en-US" dirty="0" smtClean="0"/>
              <a:t>)</a:t>
            </a:r>
          </a:p>
        </p:txBody>
      </p:sp>
      <p:sp>
        <p:nvSpPr>
          <p:cNvPr id="32" name="Suorakulmio 9"/>
          <p:cNvSpPr/>
          <p:nvPr/>
        </p:nvSpPr>
        <p:spPr>
          <a:xfrm>
            <a:off x="1140996" y="3086446"/>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3" name="Tekstiruutu 4"/>
          <p:cNvSpPr txBox="1"/>
          <p:nvPr/>
        </p:nvSpPr>
        <p:spPr>
          <a:xfrm>
            <a:off x="1298560" y="3028954"/>
            <a:ext cx="1210588" cy="1569660"/>
          </a:xfrm>
          <a:prstGeom prst="rect">
            <a:avLst/>
          </a:prstGeom>
          <a:noFill/>
        </p:spPr>
        <p:txBody>
          <a:bodyPr wrap="none" rtlCol="0">
            <a:spAutoFit/>
          </a:bodyPr>
          <a:lstStyle/>
          <a:p>
            <a:r>
              <a:rPr lang="fi-FI" sz="9600" dirty="0">
                <a:solidFill>
                  <a:schemeClr val="accent1"/>
                </a:solidFill>
              </a:rPr>
              <a:t>2</a:t>
            </a:r>
            <a:r>
              <a:rPr lang="fi-FI" sz="9600" dirty="0" smtClean="0">
                <a:solidFill>
                  <a:schemeClr val="accent3"/>
                </a:solidFill>
              </a:rPr>
              <a:t> </a:t>
            </a:r>
            <a:endParaRPr lang="fi-FI" sz="9600" dirty="0">
              <a:solidFill>
                <a:schemeClr val="accent3"/>
              </a:solidFill>
            </a:endParaRPr>
          </a:p>
        </p:txBody>
      </p:sp>
      <p:sp>
        <p:nvSpPr>
          <p:cNvPr id="34" name="TextBox 33"/>
          <p:cNvSpPr txBox="1"/>
          <p:nvPr/>
        </p:nvSpPr>
        <p:spPr>
          <a:xfrm>
            <a:off x="2351584" y="3115770"/>
            <a:ext cx="8366476" cy="1338828"/>
          </a:xfrm>
          <a:prstGeom prst="rect">
            <a:avLst/>
          </a:prstGeom>
          <a:noFill/>
        </p:spPr>
        <p:txBody>
          <a:bodyPr wrap="square" rtlCol="0">
            <a:spAutoFit/>
          </a:bodyPr>
          <a:lstStyle/>
          <a:p>
            <a:pPr marL="285750" indent="-285750">
              <a:lnSpc>
                <a:spcPct val="150000"/>
              </a:lnSpc>
              <a:buFont typeface="Arial" charset="0"/>
              <a:buChar char="•"/>
            </a:pPr>
            <a:r>
              <a:rPr lang="en-US" dirty="0" err="1" smtClean="0"/>
              <a:t>Mobiilityöaseman</a:t>
            </a:r>
            <a:r>
              <a:rPr lang="en-US" dirty="0" smtClean="0"/>
              <a:t> </a:t>
            </a:r>
            <a:r>
              <a:rPr lang="en-US" dirty="0" err="1" smtClean="0"/>
              <a:t>hyödyntäminen</a:t>
            </a:r>
            <a:endParaRPr lang="en-US" dirty="0" smtClean="0"/>
          </a:p>
          <a:p>
            <a:pPr marL="285750" indent="-285750">
              <a:lnSpc>
                <a:spcPct val="150000"/>
              </a:lnSpc>
              <a:buFont typeface="Arial" charset="0"/>
              <a:buChar char="•"/>
            </a:pPr>
            <a:r>
              <a:rPr lang="en-US" dirty="0" smtClean="0"/>
              <a:t>ELY- keskus.fi </a:t>
            </a:r>
            <a:r>
              <a:rPr lang="en-US" dirty="0" err="1" smtClean="0"/>
              <a:t>sivuston</a:t>
            </a:r>
            <a:r>
              <a:rPr lang="en-US" dirty="0" smtClean="0"/>
              <a:t> </a:t>
            </a:r>
            <a:r>
              <a:rPr lang="en-US" dirty="0" err="1" smtClean="0"/>
              <a:t>kehittäminen</a:t>
            </a:r>
            <a:endParaRPr lang="en-US" dirty="0" smtClean="0"/>
          </a:p>
          <a:p>
            <a:pPr>
              <a:lnSpc>
                <a:spcPct val="150000"/>
              </a:lnSpc>
            </a:pPr>
            <a:endParaRPr lang="en-US" dirty="0" smtClean="0"/>
          </a:p>
        </p:txBody>
      </p:sp>
      <p:sp>
        <p:nvSpPr>
          <p:cNvPr id="35" name="Suorakulmio 9"/>
          <p:cNvSpPr/>
          <p:nvPr/>
        </p:nvSpPr>
        <p:spPr>
          <a:xfrm>
            <a:off x="1140996" y="4695820"/>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6" name="Tekstiruutu 4"/>
          <p:cNvSpPr txBox="1"/>
          <p:nvPr/>
        </p:nvSpPr>
        <p:spPr>
          <a:xfrm>
            <a:off x="1298560" y="4638328"/>
            <a:ext cx="1210588" cy="1569660"/>
          </a:xfrm>
          <a:prstGeom prst="rect">
            <a:avLst/>
          </a:prstGeom>
          <a:noFill/>
        </p:spPr>
        <p:txBody>
          <a:bodyPr wrap="none" rtlCol="0">
            <a:spAutoFit/>
          </a:bodyPr>
          <a:lstStyle/>
          <a:p>
            <a:r>
              <a:rPr lang="fi-FI" sz="9600" dirty="0" smtClean="0">
                <a:solidFill>
                  <a:schemeClr val="accent2"/>
                </a:solidFill>
              </a:rPr>
              <a:t>3</a:t>
            </a:r>
            <a:r>
              <a:rPr lang="fi-FI" sz="9600" smtClean="0">
                <a:solidFill>
                  <a:schemeClr val="accent2"/>
                </a:solidFill>
              </a:rPr>
              <a:t> </a:t>
            </a:r>
            <a:endParaRPr lang="fi-FI" sz="9600" dirty="0">
              <a:solidFill>
                <a:schemeClr val="accent2"/>
              </a:solidFill>
            </a:endParaRPr>
          </a:p>
        </p:txBody>
      </p:sp>
      <p:sp>
        <p:nvSpPr>
          <p:cNvPr id="37" name="TextBox 36"/>
          <p:cNvSpPr txBox="1"/>
          <p:nvPr/>
        </p:nvSpPr>
        <p:spPr>
          <a:xfrm>
            <a:off x="2351584" y="4725144"/>
            <a:ext cx="8366476" cy="1338828"/>
          </a:xfrm>
          <a:prstGeom prst="rect">
            <a:avLst/>
          </a:prstGeom>
          <a:noFill/>
        </p:spPr>
        <p:txBody>
          <a:bodyPr wrap="square" rtlCol="0">
            <a:spAutoFit/>
          </a:bodyPr>
          <a:lstStyle/>
          <a:p>
            <a:pPr marL="285750" indent="-285750">
              <a:lnSpc>
                <a:spcPct val="150000"/>
              </a:lnSpc>
              <a:buFont typeface="Arial" charset="0"/>
              <a:buChar char="•"/>
            </a:pPr>
            <a:r>
              <a:rPr lang="en-US" dirty="0" err="1" smtClean="0"/>
              <a:t>Kokonaisarkkitehtuurityö</a:t>
            </a:r>
            <a:endParaRPr lang="en-US" dirty="0" smtClean="0"/>
          </a:p>
          <a:p>
            <a:pPr marL="285750" indent="-285750">
              <a:lnSpc>
                <a:spcPct val="150000"/>
              </a:lnSpc>
              <a:buFont typeface="Arial" charset="0"/>
              <a:buChar char="•"/>
            </a:pPr>
            <a:endParaRPr lang="en-US" dirty="0" smtClean="0"/>
          </a:p>
          <a:p>
            <a:pPr>
              <a:lnSpc>
                <a:spcPct val="150000"/>
              </a:lnSpc>
            </a:pPr>
            <a:endParaRPr lang="en-US" dirty="0" smtClean="0"/>
          </a:p>
        </p:txBody>
      </p:sp>
    </p:spTree>
    <p:extLst>
      <p:ext uri="{BB962C8B-B14F-4D97-AF65-F5344CB8AC3E}">
        <p14:creationId xmlns:p14="http://schemas.microsoft.com/office/powerpoint/2010/main" xmlns="" val="1732176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131020" y="2348880"/>
            <a:ext cx="10797628" cy="1728192"/>
          </a:xfrm>
        </p:spPr>
        <p:txBody>
          <a:bodyPr/>
          <a:lstStyle/>
          <a:p>
            <a:pPr marL="276225" indent="-276225">
              <a:buNone/>
            </a:pPr>
            <a:r>
              <a:rPr lang="en-US" sz="4000" dirty="0" err="1" smtClean="0">
                <a:solidFill>
                  <a:schemeClr val="tx2"/>
                </a:solidFill>
              </a:rPr>
              <a:t>Toimivien</a:t>
            </a:r>
            <a:r>
              <a:rPr lang="en-US" sz="4000" dirty="0" smtClean="0">
                <a:solidFill>
                  <a:schemeClr val="tx2"/>
                </a:solidFill>
              </a:rPr>
              <a:t> </a:t>
            </a:r>
            <a:r>
              <a:rPr lang="en-US" sz="4000" dirty="0" err="1">
                <a:solidFill>
                  <a:schemeClr val="tx2"/>
                </a:solidFill>
              </a:rPr>
              <a:t>p</a:t>
            </a:r>
            <a:r>
              <a:rPr lang="en-US" sz="4000" dirty="0" err="1" smtClean="0">
                <a:solidFill>
                  <a:schemeClr val="tx2"/>
                </a:solidFill>
              </a:rPr>
              <a:t>alvelujen</a:t>
            </a:r>
            <a:r>
              <a:rPr lang="en-US" sz="4000" i="1" dirty="0" smtClean="0">
                <a:solidFill>
                  <a:schemeClr val="tx2"/>
                </a:solidFill>
              </a:rPr>
              <a:t> </a:t>
            </a:r>
            <a:r>
              <a:rPr lang="en-US" sz="4000" dirty="0" err="1">
                <a:solidFill>
                  <a:schemeClr val="tx2"/>
                </a:solidFill>
              </a:rPr>
              <a:t>turvaaminen</a:t>
            </a:r>
            <a:r>
              <a:rPr lang="en-US" sz="4000" dirty="0">
                <a:solidFill>
                  <a:schemeClr val="tx2"/>
                </a:solidFill>
              </a:rPr>
              <a:t> </a:t>
            </a:r>
            <a:r>
              <a:rPr lang="en-US" sz="4000" dirty="0" err="1" smtClean="0">
                <a:solidFill>
                  <a:schemeClr val="tx2"/>
                </a:solidFill>
              </a:rPr>
              <a:t>asiakkaille</a:t>
            </a:r>
            <a:endParaRPr lang="en-US" sz="4000" dirty="0">
              <a:solidFill>
                <a:schemeClr val="tx2"/>
              </a:solidFill>
            </a:endParaRPr>
          </a:p>
          <a:p>
            <a:pPr marL="276225" indent="-276225">
              <a:buNone/>
            </a:pPr>
            <a:r>
              <a:rPr lang="en-US" sz="4000" b="1" dirty="0" err="1" smtClean="0">
                <a:solidFill>
                  <a:schemeClr val="accent1"/>
                </a:solidFill>
              </a:rPr>
              <a:t>tulevaisuudessa</a:t>
            </a:r>
            <a:r>
              <a:rPr lang="en-US" sz="4000" b="1" dirty="0" smtClean="0">
                <a:solidFill>
                  <a:schemeClr val="tx2"/>
                </a:solidFill>
              </a:rPr>
              <a:t> </a:t>
            </a:r>
          </a:p>
          <a:p>
            <a:pPr marL="276225" indent="-276225">
              <a:buNone/>
            </a:pPr>
            <a:r>
              <a:rPr lang="en-US" sz="4000" b="1" dirty="0" err="1" smtClean="0">
                <a:solidFill>
                  <a:schemeClr val="accent2"/>
                </a:solidFill>
              </a:rPr>
              <a:t>prosesseja</a:t>
            </a:r>
            <a:r>
              <a:rPr lang="en-US" sz="4000" b="1" dirty="0" smtClean="0">
                <a:solidFill>
                  <a:schemeClr val="accent2"/>
                </a:solidFill>
              </a:rPr>
              <a:t> ja </a:t>
            </a:r>
            <a:r>
              <a:rPr lang="en-US" sz="4000" b="1" dirty="0" err="1" smtClean="0">
                <a:solidFill>
                  <a:schemeClr val="accent2"/>
                </a:solidFill>
              </a:rPr>
              <a:t>osaamista</a:t>
            </a:r>
            <a:r>
              <a:rPr lang="en-US" sz="4000" b="1" dirty="0" smtClean="0">
                <a:solidFill>
                  <a:schemeClr val="accent2"/>
                </a:solidFill>
              </a:rPr>
              <a:t> </a:t>
            </a:r>
            <a:r>
              <a:rPr lang="en-US" sz="4000" dirty="0" err="1" smtClean="0">
                <a:solidFill>
                  <a:schemeClr val="tx2"/>
                </a:solidFill>
              </a:rPr>
              <a:t>kehittämällä</a:t>
            </a:r>
            <a:endParaRPr lang="en-US" sz="4000" dirty="0">
              <a:solidFill>
                <a:schemeClr val="tx2"/>
              </a:solidFill>
            </a:endParaRPr>
          </a:p>
          <a:p>
            <a:pPr marL="276225" indent="-276225">
              <a:buNone/>
            </a:pPr>
            <a:r>
              <a:rPr lang="en-US" sz="4000" b="1" dirty="0" err="1" smtClean="0">
                <a:solidFill>
                  <a:schemeClr val="accent3"/>
                </a:solidFill>
              </a:rPr>
              <a:t>yhteistyössä</a:t>
            </a:r>
            <a:endParaRPr lang="en-US" sz="4000" dirty="0">
              <a:solidFill>
                <a:schemeClr val="tx2"/>
              </a:solidFill>
            </a:endParaRPr>
          </a:p>
          <a:p>
            <a:pPr marL="276225" indent="-276225">
              <a:buNone/>
            </a:pPr>
            <a:r>
              <a:rPr lang="en-US" sz="4000" dirty="0" err="1" smtClean="0">
                <a:solidFill>
                  <a:schemeClr val="tx2"/>
                </a:solidFill>
              </a:rPr>
              <a:t>asiakkaiden</a:t>
            </a:r>
            <a:r>
              <a:rPr lang="en-US" sz="4000" dirty="0" smtClean="0">
                <a:solidFill>
                  <a:schemeClr val="tx2"/>
                </a:solidFill>
              </a:rPr>
              <a:t> ja </a:t>
            </a:r>
            <a:r>
              <a:rPr lang="en-US" sz="4000" dirty="0" err="1" smtClean="0">
                <a:solidFill>
                  <a:schemeClr val="tx2"/>
                </a:solidFill>
              </a:rPr>
              <a:t>asiantuntijoiden</a:t>
            </a:r>
            <a:r>
              <a:rPr lang="en-US" sz="4000" dirty="0" smtClean="0">
                <a:solidFill>
                  <a:schemeClr val="tx2"/>
                </a:solidFill>
              </a:rPr>
              <a:t> </a:t>
            </a:r>
            <a:r>
              <a:rPr lang="en-US" sz="4000" dirty="0" err="1" smtClean="0">
                <a:solidFill>
                  <a:schemeClr val="tx2"/>
                </a:solidFill>
              </a:rPr>
              <a:t>kanssa</a:t>
            </a:r>
            <a:r>
              <a:rPr lang="en-US" sz="4000" dirty="0" smtClean="0">
                <a:solidFill>
                  <a:schemeClr val="tx2"/>
                </a:solidFill>
              </a:rPr>
              <a:t>.  </a:t>
            </a:r>
            <a:endParaRPr lang="en-US" sz="4000" dirty="0">
              <a:solidFill>
                <a:schemeClr val="tx2"/>
              </a:solidFill>
            </a:endParaRPr>
          </a:p>
        </p:txBody>
      </p:sp>
      <p:sp>
        <p:nvSpPr>
          <p:cNvPr id="7" name="Otsikko 1"/>
          <p:cNvSpPr txBox="1">
            <a:spLocks/>
          </p:cNvSpPr>
          <p:nvPr/>
        </p:nvSpPr>
        <p:spPr>
          <a:xfrm>
            <a:off x="1063553" y="826770"/>
            <a:ext cx="7776864" cy="642942"/>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6000" kern="0" dirty="0">
                <a:solidFill>
                  <a:schemeClr val="bg2">
                    <a:lumMod val="50000"/>
                  </a:schemeClr>
                </a:solidFill>
              </a:rPr>
              <a:t>Visio</a:t>
            </a:r>
            <a:r>
              <a:rPr lang="fi-FI" sz="8000" kern="0" dirty="0">
                <a:solidFill>
                  <a:schemeClr val="bg2">
                    <a:lumMod val="50000"/>
                  </a:schemeClr>
                </a:solidFill>
              </a:rPr>
              <a:t> </a:t>
            </a:r>
            <a:r>
              <a:rPr lang="fi-FI" sz="7000" kern="0" dirty="0" smtClean="0">
                <a:solidFill>
                  <a:schemeClr val="bg2">
                    <a:lumMod val="50000"/>
                  </a:schemeClr>
                </a:solidFill>
              </a:rPr>
              <a:t> </a:t>
            </a:r>
            <a:r>
              <a:rPr lang="fi-FI" kern="0" dirty="0" smtClean="0">
                <a:solidFill>
                  <a:schemeClr val="bg2">
                    <a:lumMod val="50000"/>
                  </a:schemeClr>
                </a:solidFill>
              </a:rPr>
              <a:t> </a:t>
            </a:r>
            <a:endParaRPr lang="fi-FI" sz="2800" kern="0" dirty="0">
              <a:solidFill>
                <a:schemeClr val="bg2">
                  <a:lumMod val="50000"/>
                </a:schemeClr>
              </a:solidFill>
            </a:endParaRPr>
          </a:p>
        </p:txBody>
      </p:sp>
    </p:spTree>
    <p:extLst>
      <p:ext uri="{BB962C8B-B14F-4D97-AF65-F5344CB8AC3E}">
        <p14:creationId xmlns:p14="http://schemas.microsoft.com/office/powerpoint/2010/main" xmlns="" val="986353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772580" y="1196752"/>
          <a:ext cx="10951875" cy="508976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työskentelyalustan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käyttöönotto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Taimi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Mika Vahala</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buFont typeface="Arial" panose="020B0604020202020204" pitchFamily="34" charset="0"/>
                        <a:buNone/>
                      </a:pPr>
                      <a:r>
                        <a:rPr lang="en-US" sz="1200" dirty="0" err="1" smtClean="0">
                          <a:latin typeface="Calibri" charset="0"/>
                          <a:ea typeface="Calibri" charset="0"/>
                          <a:cs typeface="Calibri" charset="0"/>
                        </a:rPr>
                        <a:t>ELYn</a:t>
                      </a:r>
                      <a:r>
                        <a:rPr lang="en-US" sz="1200" dirty="0" smtClean="0">
                          <a:latin typeface="Calibri" charset="0"/>
                          <a:ea typeface="Calibri" charset="0"/>
                          <a:cs typeface="Calibri" charset="0"/>
                        </a:rPr>
                        <a:t> ja TE- </a:t>
                      </a:r>
                      <a:r>
                        <a:rPr lang="en-US" sz="1200" dirty="0" err="1" smtClean="0">
                          <a:latin typeface="Calibri" charset="0"/>
                          <a:ea typeface="Calibri" charset="0"/>
                          <a:cs typeface="Calibri" charset="0"/>
                        </a:rPr>
                        <a:t>toimiston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henkilöstön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käytössä</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Opastusvideot</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Infotilaisuuudet</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Klinikat</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Henkilökohtainen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taustatuki</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Kameleon</a:t>
                      </a:r>
                      <a:endParaRPr lang="en-US" sz="1200" dirty="0" smtClean="0">
                        <a:latin typeface="Calibri" charset="0"/>
                        <a:ea typeface="Calibri" charset="0"/>
                        <a:cs typeface="Calibri" charset="0"/>
                      </a:endParaRPr>
                    </a:p>
                    <a:p>
                      <a:pPr marL="285750" indent="-285750">
                        <a:buFont typeface="Arial" panose="020B0604020202020204" pitchFamily="34" charset="0"/>
                        <a:buChar char="•"/>
                      </a:pP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buFont typeface="Arial" panose="020B0604020202020204" pitchFamily="34" charset="0"/>
                        <a:buNone/>
                      </a:pPr>
                      <a:r>
                        <a:rPr lang="en-US" sz="1200" dirty="0" err="1" smtClean="0">
                          <a:latin typeface="Calibri" charset="0"/>
                          <a:ea typeface="Calibri" charset="0"/>
                          <a:cs typeface="Calibri" charset="0"/>
                        </a:rPr>
                        <a:t>ELYn</a:t>
                      </a:r>
                      <a:r>
                        <a:rPr lang="en-US" sz="1200" dirty="0" smtClean="0">
                          <a:latin typeface="Calibri" charset="0"/>
                          <a:ea typeface="Calibri" charset="0"/>
                          <a:cs typeface="Calibri" charset="0"/>
                        </a:rPr>
                        <a:t> ja TE- </a:t>
                      </a:r>
                      <a:r>
                        <a:rPr lang="en-US" sz="1200" dirty="0" err="1" smtClean="0">
                          <a:latin typeface="Calibri" charset="0"/>
                          <a:ea typeface="Calibri" charset="0"/>
                          <a:cs typeface="Calibri" charset="0"/>
                        </a:rPr>
                        <a:t>toimiston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henkilöstön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käytössä</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Samat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toimenpiteet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jatkuvat</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Lisäksi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modernit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välineet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työpajat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Innofactor</a:t>
                      </a:r>
                      <a:r>
                        <a:rPr lang="en-US" sz="1200" dirty="0" smtClean="0">
                          <a:latin typeface="Calibri" charset="0"/>
                          <a:ea typeface="Calibri" charset="0"/>
                          <a:cs typeface="Calibri" charset="0"/>
                        </a:rPr>
                        <a:t>)</a:t>
                      </a:r>
                    </a:p>
                    <a:p>
                      <a:pPr marL="0" indent="0">
                        <a:buFont typeface="Arial" panose="020B0604020202020204" pitchFamily="34" charset="0"/>
                        <a:buNone/>
                      </a:pP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r>
                        <a:rPr lang="en-US" sz="1200" dirty="0" err="1" smtClean="0">
                          <a:latin typeface="Calibri" charset="0"/>
                          <a:ea typeface="Calibri" charset="0"/>
                          <a:cs typeface="Calibri" charset="0"/>
                        </a:rPr>
                        <a:t>Yhteisen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tiedonhallinnan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r>
                        <a:rPr lang="en-US" sz="1200" dirty="0" smtClean="0">
                          <a:latin typeface="Calibri" charset="0"/>
                          <a:ea typeface="Calibri" charset="0"/>
                          <a:cs typeface="Calibri" charset="0"/>
                        </a:rPr>
                        <a:t> (YTHK),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Anneli Pekkanen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Asianhallinnan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toimintatavan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uudistaminen</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Uspan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opastukset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vastuunsiirto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KeHa</a:t>
                      </a:r>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Asville</a:t>
                      </a:r>
                      <a:r>
                        <a:rPr lang="en-US" sz="1200" dirty="0" smtClean="0">
                          <a:latin typeface="Calibri" charset="0"/>
                          <a:ea typeface="Calibri" charset="0"/>
                          <a:cs typeface="Calibri" charset="0"/>
                        </a:rPr>
                        <a:t>)</a:t>
                      </a:r>
                    </a:p>
                    <a:p>
                      <a:pPr marL="285750" indent="-285750">
                        <a:buFont typeface="Arial" panose="020B0604020202020204" pitchFamily="34" charset="0"/>
                        <a:buChar char="•"/>
                      </a:pPr>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säilytyksen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lupa</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toimintatapa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muutoksen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ohjeistus</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Tos:n</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Kiekun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yhteensovittaminen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Tiedonohjauksen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työskentely-ympäristön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haltuunotto</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Sähköiset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käsittelyprosessit</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sähköisen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säilyttämisen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kehittäminen</a:t>
                      </a:r>
                      <a:endParaRPr lang="en-US" sz="1200" baseline="0" dirty="0" smtClean="0">
                        <a:latin typeface="Calibri" charset="0"/>
                        <a:ea typeface="Calibri" charset="0"/>
                        <a:cs typeface="Calibri" charset="0"/>
                      </a:endParaRPr>
                    </a:p>
                    <a:p>
                      <a:pPr marL="171450" indent="-171450">
                        <a:buFont typeface="Arial" panose="020B0604020202020204" pitchFamily="34" charset="0"/>
                        <a:buChar char="•"/>
                      </a:pPr>
                      <a:r>
                        <a:rPr lang="en-US" sz="1200" baseline="0" dirty="0" err="1" smtClean="0">
                          <a:latin typeface="Calibri" charset="0"/>
                          <a:ea typeface="Calibri" charset="0"/>
                          <a:cs typeface="Calibri" charset="0"/>
                        </a:rPr>
                        <a:t>Tos:n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Kiekun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yhteensovittaminen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r>
                        <a:rPr lang="en-US" sz="1200" dirty="0" err="1" smtClean="0">
                          <a:latin typeface="Calibri" charset="0"/>
                          <a:ea typeface="Calibri" charset="0"/>
                          <a:cs typeface="Calibri" charset="0"/>
                        </a:rPr>
                        <a:t>Mobiilityöasemien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hyödyntäminen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Janne </a:t>
                      </a:r>
                      <a:r>
                        <a:rPr lang="en-US" sz="1200" dirty="0" err="1" smtClean="0">
                          <a:latin typeface="Calibri" charset="0"/>
                          <a:ea typeface="Calibri" charset="0"/>
                          <a:cs typeface="Calibri" charset="0"/>
                        </a:rPr>
                        <a:t>Aho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MaVi</a:t>
                      </a:r>
                      <a:r>
                        <a:rPr lang="en-US" sz="1200" baseline="0" dirty="0" smtClean="0">
                          <a:latin typeface="Calibri" charset="0"/>
                          <a:ea typeface="Calibri" charset="0"/>
                          <a:cs typeface="Calibri" charset="0"/>
                        </a:rPr>
                        <a:t> </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Valvontatyön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tehostaminen</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Määritetään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toimenpiteet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vuoden</a:t>
                      </a:r>
                      <a:r>
                        <a:rPr lang="en-US" sz="1200" baseline="0" dirty="0" smtClean="0">
                          <a:latin typeface="Calibri" charset="0"/>
                          <a:ea typeface="Calibri" charset="0"/>
                          <a:cs typeface="Calibri" charset="0"/>
                        </a:rPr>
                        <a:t> 2014 </a:t>
                      </a:r>
                      <a:r>
                        <a:rPr lang="en-US" sz="1200" baseline="0" dirty="0" err="1" smtClean="0">
                          <a:latin typeface="Calibri" charset="0"/>
                          <a:ea typeface="Calibri" charset="0"/>
                          <a:cs typeface="Calibri" charset="0"/>
                        </a:rPr>
                        <a:t>Mobiilipilotin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pohjalta</a:t>
                      </a:r>
                      <a:endParaRPr lang="en-US" sz="1200" baseline="0" dirty="0" smtClean="0">
                        <a:latin typeface="Calibri" charset="0"/>
                        <a:ea typeface="Calibri" charset="0"/>
                        <a:cs typeface="Calibri" charset="0"/>
                      </a:endParaRPr>
                    </a:p>
                    <a:p>
                      <a:pPr marL="285750" indent="-285750">
                        <a:buFont typeface="Arial" panose="020B0604020202020204" pitchFamily="34" charset="0"/>
                        <a:buChar char="•"/>
                      </a:pPr>
                      <a:r>
                        <a:rPr lang="en-US" sz="1200" baseline="0" dirty="0" err="1" smtClean="0">
                          <a:latin typeface="Calibri" charset="0"/>
                          <a:ea typeface="Calibri" charset="0"/>
                          <a:cs typeface="Calibri" charset="0"/>
                        </a:rPr>
                        <a:t>Aloitetaan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pilotointi</a:t>
                      </a:r>
                      <a:endParaRPr lang="en-US" sz="1200" baseline="0" dirty="0" smtClean="0">
                        <a:latin typeface="Calibri" charset="0"/>
                        <a:ea typeface="Calibri" charset="0"/>
                        <a:cs typeface="Calibri" charset="0"/>
                      </a:endParaRPr>
                    </a:p>
                    <a:p>
                      <a:pPr marL="285750" indent="-285750">
                        <a:buFont typeface="Arial" panose="020B0604020202020204" pitchFamily="34" charset="0"/>
                        <a:buChar char="•"/>
                      </a:pPr>
                      <a:r>
                        <a:rPr lang="en-US" sz="1200" baseline="0" dirty="0" err="1" smtClean="0">
                          <a:latin typeface="Calibri" charset="0"/>
                          <a:ea typeface="Calibri" charset="0"/>
                          <a:cs typeface="Calibri" charset="0"/>
                        </a:rPr>
                        <a:t>Käyttäjien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opastus</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koulutus</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Valvontatyön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tehostaminen</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Raportti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pilotoinnin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tuloksista</a:t>
                      </a:r>
                      <a:r>
                        <a:rPr lang="en-US" sz="1200" dirty="0" smtClean="0">
                          <a:latin typeface="Calibri" charset="0"/>
                          <a:ea typeface="Calibri" charset="0"/>
                          <a:cs typeface="Calibri" charset="0"/>
                        </a:rPr>
                        <a:t> 30.9.2016</a:t>
                      </a:r>
                    </a:p>
                    <a:p>
                      <a:pPr marL="285750" indent="-285750">
                        <a:buFont typeface="Arial" panose="020B0604020202020204" pitchFamily="34" charset="0"/>
                        <a:buChar char="•"/>
                      </a:pPr>
                      <a:r>
                        <a:rPr lang="en-US" sz="1200" dirty="0" err="1" smtClean="0">
                          <a:latin typeface="Calibri" charset="0"/>
                          <a:ea typeface="Calibri" charset="0"/>
                          <a:cs typeface="Calibri" charset="0"/>
                        </a:rPr>
                        <a:t>Loppurapotti</a:t>
                      </a:r>
                      <a:r>
                        <a:rPr lang="en-US" sz="1200" baseline="0" dirty="0" smtClean="0">
                          <a:latin typeface="Calibri" charset="0"/>
                          <a:ea typeface="Calibri" charset="0"/>
                          <a:cs typeface="Calibri" charset="0"/>
                        </a:rPr>
                        <a:t> 31.12.2016</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8474122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993968003"/>
              </p:ext>
            </p:extLst>
          </p:nvPr>
        </p:nvGraphicFramePr>
        <p:xfrm>
          <a:off x="772580" y="908722"/>
          <a:ext cx="10951875" cy="5765782"/>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83857">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89189">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42091">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1017109">
                <a:tc>
                  <a:txBody>
                    <a:bodyPr/>
                    <a:lstStyle/>
                    <a:p>
                      <a:r>
                        <a:rPr lang="en-US" sz="1200" dirty="0" err="1" smtClean="0">
                          <a:latin typeface="Calibri" charset="0"/>
                          <a:ea typeface="Calibri" charset="0"/>
                          <a:cs typeface="Calibri" charset="0"/>
                        </a:rPr>
                        <a:t>ELYn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kokonais-arkkitehtuurityö</a:t>
                      </a:r>
                      <a:r>
                        <a:rPr lang="en-US" sz="1200" dirty="0" smtClean="0">
                          <a:latin typeface="Calibri" charset="0"/>
                          <a:ea typeface="Calibri" charset="0"/>
                          <a:cs typeface="Calibri" charset="0"/>
                        </a:rPr>
                        <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projektipäällikkö</a:t>
                      </a:r>
                      <a:r>
                        <a:rPr lang="en-US" sz="1200" baseline="0" dirty="0" smtClean="0">
                          <a:latin typeface="Calibri" charset="0"/>
                          <a:ea typeface="Calibri" charset="0"/>
                          <a:cs typeface="Calibri" charset="0"/>
                        </a:rPr>
                        <a:t>” Pekka Lausti</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KA- </a:t>
                      </a:r>
                      <a:r>
                        <a:rPr lang="en-US" sz="1200" dirty="0" err="1" smtClean="0">
                          <a:latin typeface="Calibri" charset="0"/>
                          <a:ea typeface="Calibri" charset="0"/>
                          <a:cs typeface="Calibri" charset="0"/>
                        </a:rPr>
                        <a:t>työ</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rutiiniksi</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Vuosikellon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laadinta</a:t>
                      </a:r>
                      <a:endParaRPr lang="en-US" sz="1200" baseline="0" dirty="0" smtClean="0">
                        <a:latin typeface="Calibri" charset="0"/>
                        <a:ea typeface="Calibri" charset="0"/>
                        <a:cs typeface="Calibri" charset="0"/>
                      </a:endParaRPr>
                    </a:p>
                    <a:p>
                      <a:pPr marL="285750" indent="-285750">
                        <a:buFont typeface="Arial" panose="020B0604020202020204" pitchFamily="34" charset="0"/>
                        <a:buChar char="•"/>
                      </a:pPr>
                      <a:r>
                        <a:rPr lang="en-US" sz="1200" baseline="0" dirty="0" err="1" smtClean="0">
                          <a:latin typeface="Calibri" charset="0"/>
                          <a:ea typeface="Calibri" charset="0"/>
                          <a:cs typeface="Calibri" charset="0"/>
                        </a:rPr>
                        <a:t>Prosessikuvauksen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laadinta</a:t>
                      </a:r>
                      <a:r>
                        <a:rPr lang="en-US" sz="1200" baseline="0" dirty="0" smtClean="0">
                          <a:latin typeface="Calibri" charset="0"/>
                          <a:ea typeface="Calibri" charset="0"/>
                          <a:cs typeface="Calibri" charset="0"/>
                        </a:rPr>
                        <a:t> ja KA- </a:t>
                      </a:r>
                      <a:r>
                        <a:rPr lang="en-US" sz="1200" baseline="0" dirty="0" err="1" smtClean="0">
                          <a:latin typeface="Calibri" charset="0"/>
                          <a:ea typeface="Calibri" charset="0"/>
                          <a:cs typeface="Calibri" charset="0"/>
                        </a:rPr>
                        <a:t>työn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yhteensovittaminen</a:t>
                      </a:r>
                      <a:r>
                        <a:rPr lang="en-US" sz="1200" baseline="0" dirty="0" smtClean="0">
                          <a:latin typeface="Calibri" charset="0"/>
                          <a:ea typeface="Calibri" charset="0"/>
                          <a:cs typeface="Calibri" charset="0"/>
                        </a:rPr>
                        <a:t> PMO- </a:t>
                      </a:r>
                      <a:r>
                        <a:rPr lang="en-US" sz="1200" baseline="0" dirty="0" err="1" smtClean="0">
                          <a:latin typeface="Calibri" charset="0"/>
                          <a:ea typeface="Calibri" charset="0"/>
                          <a:cs typeface="Calibri" charset="0"/>
                        </a:rPr>
                        <a:t>verkoston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kanssa</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smtClean="0">
                          <a:latin typeface="Calibri" charset="0"/>
                          <a:ea typeface="Calibri" charset="0"/>
                          <a:cs typeface="Calibri" charset="0"/>
                        </a:rPr>
                        <a:t>KA- </a:t>
                      </a:r>
                      <a:r>
                        <a:rPr lang="en-US" sz="1200" dirty="0" err="1" smtClean="0">
                          <a:latin typeface="Calibri" charset="0"/>
                          <a:ea typeface="Calibri" charset="0"/>
                          <a:cs typeface="Calibri" charset="0"/>
                        </a:rPr>
                        <a:t>työn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Arkkitehtuurin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kyvykkyysarviointi</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Tavoitteet</a:t>
                      </a:r>
                      <a:r>
                        <a:rPr lang="en-US" sz="1200" dirty="0" smtClean="0">
                          <a:latin typeface="Calibri" charset="0"/>
                          <a:ea typeface="Calibri" charset="0"/>
                          <a:cs typeface="Calibri" charset="0"/>
                        </a:rPr>
                        <a:t> KA- </a:t>
                      </a:r>
                      <a:r>
                        <a:rPr lang="en-US" sz="1200" dirty="0" err="1" smtClean="0">
                          <a:latin typeface="Calibri" charset="0"/>
                          <a:ea typeface="Calibri" charset="0"/>
                          <a:cs typeface="Calibri" charset="0"/>
                        </a:rPr>
                        <a:t>työlle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vuodelle</a:t>
                      </a:r>
                      <a:r>
                        <a:rPr lang="en-US" sz="1200" baseline="0" dirty="0" smtClean="0">
                          <a:latin typeface="Calibri" charset="0"/>
                          <a:ea typeface="Calibri" charset="0"/>
                          <a:cs typeface="Calibri" charset="0"/>
                        </a:rPr>
                        <a:t> 2017</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1247536">
                <a:tc>
                  <a:txBody>
                    <a:bodyPr/>
                    <a:lstStyle/>
                    <a:p>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asioinnin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kokonaisratkaisu</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Yritystuet</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Lupa</a:t>
                      </a:r>
                      <a:r>
                        <a:rPr lang="en-US" sz="1200" dirty="0" smtClean="0">
                          <a:latin typeface="Calibri" charset="0"/>
                          <a:ea typeface="Calibri" charset="0"/>
                          <a:cs typeface="Calibri" charset="0"/>
                        </a:rPr>
                        <a:t> ),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Tuija Vartiainen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kokonaisratkaisu</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alusta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yritystuet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lupa</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muut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tulevat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sähköisen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kehityshankkeet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smtClean="0">
                          <a:latin typeface="Calibri" charset="0"/>
                          <a:ea typeface="Calibri" charset="0"/>
                          <a:cs typeface="Calibri" charset="0"/>
                        </a:rPr>
                        <a:t>YSA- </a:t>
                      </a:r>
                      <a:r>
                        <a:rPr lang="en-US" sz="1200" dirty="0" err="1" smtClean="0">
                          <a:latin typeface="Calibri" charset="0"/>
                          <a:ea typeface="Calibri" charset="0"/>
                          <a:cs typeface="Calibri" charset="0"/>
                        </a:rPr>
                        <a:t>toteutusarkkitehtuurin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täsmentäminen</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Vaatimusmäärittelyn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tarkentaminen</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Pilviratkaisujen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hyödyntäminen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kokonaisratkaisu</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alusta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yritystuet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lupa</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muut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tulevat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sähköisen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kehityshankkeet</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err="1" smtClean="0">
                          <a:latin typeface="Calibri" charset="0"/>
                          <a:ea typeface="Calibri" charset="0"/>
                          <a:cs typeface="Calibri" charset="0"/>
                        </a:rPr>
                        <a:t>Suunnitellun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toteutusarkkitehtuurin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koettelu</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Tuotantojulkaisut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lupa</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ysa</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2207181">
                <a:tc>
                  <a:txBody>
                    <a:bodyPr/>
                    <a:lstStyle/>
                    <a:p>
                      <a:r>
                        <a:rPr lang="en-US" sz="1200" dirty="0" err="1" smtClean="0">
                          <a:latin typeface="Calibri" charset="0"/>
                          <a:ea typeface="Calibri" charset="0"/>
                          <a:cs typeface="Calibri" charset="0"/>
                        </a:rPr>
                        <a:t>ATVn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CRM:n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käyttöönotto</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projektipäälliköt</a:t>
                      </a:r>
                      <a:r>
                        <a:rPr lang="en-US" sz="1200" baseline="0" dirty="0" smtClean="0">
                          <a:latin typeface="Calibri" charset="0"/>
                          <a:ea typeface="Calibri" charset="0"/>
                          <a:cs typeface="Calibri" charset="0"/>
                        </a:rPr>
                        <a:t> Jari Lohvansuu (ATV) ja Kirsi Wendelin-Arponen (CRM/ELY ja TE- </a:t>
                      </a:r>
                      <a:r>
                        <a:rPr lang="en-US" sz="1200" baseline="0" dirty="0" err="1" smtClean="0">
                          <a:latin typeface="Calibri" charset="0"/>
                          <a:ea typeface="Calibri" charset="0"/>
                          <a:cs typeface="Calibri" charset="0"/>
                        </a:rPr>
                        <a:t>toimisto</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CRM:n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hankinta</a:t>
                      </a:r>
                      <a:endParaRPr lang="en-US" sz="1200" dirty="0" smtClean="0">
                        <a:latin typeface="Calibri" charset="0"/>
                        <a:ea typeface="Calibri" charset="0"/>
                        <a:cs typeface="Calibri" charset="0"/>
                      </a:endParaRPr>
                    </a:p>
                    <a:p>
                      <a:r>
                        <a:rPr lang="en-US" sz="1200" dirty="0" smtClean="0">
                          <a:latin typeface="Calibri" charset="0"/>
                          <a:ea typeface="Calibri" charset="0"/>
                          <a:cs typeface="Calibri" charset="0"/>
                        </a:rPr>
                        <a:t>ATV </a:t>
                      </a:r>
                      <a:r>
                        <a:rPr lang="en-US" sz="1200" dirty="0" err="1" smtClean="0">
                          <a:latin typeface="Calibri" charset="0"/>
                          <a:ea typeface="Calibri" charset="0"/>
                          <a:cs typeface="Calibri" charset="0"/>
                        </a:rPr>
                        <a:t>integraatioiden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valmistelu</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Tarjouspyyntöasiakirjojen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valmistelu</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ATV:n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Integraatio-suunnitelman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laadinta</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hyväksyminen</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342900" indent="-342900">
                        <a:buFont typeface="+mj-lt"/>
                        <a:buAutoNum type="arabicPeriod"/>
                      </a:pPr>
                      <a:r>
                        <a:rPr lang="en-US" sz="1200" dirty="0" err="1" smtClean="0">
                          <a:latin typeface="Calibri" charset="0"/>
                          <a:ea typeface="Calibri" charset="0"/>
                          <a:cs typeface="Calibri" charset="0"/>
                        </a:rPr>
                        <a:t>CRM:n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hankinta</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käyttökuntoon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saattaminen</a:t>
                      </a:r>
                      <a:endParaRPr lang="en-US" sz="1200" dirty="0" smtClean="0">
                        <a:latin typeface="Calibri" charset="0"/>
                        <a:ea typeface="Calibri" charset="0"/>
                        <a:cs typeface="Calibri" charset="0"/>
                      </a:endParaRPr>
                    </a:p>
                    <a:p>
                      <a:pPr marL="342900" indent="-342900">
                        <a:buFont typeface="+mj-lt"/>
                        <a:buAutoNum type="arabicPeriod"/>
                      </a:pPr>
                      <a:r>
                        <a:rPr lang="en-US" sz="1200" dirty="0" err="1" smtClean="0">
                          <a:latin typeface="Calibri" charset="0"/>
                          <a:ea typeface="Calibri" charset="0"/>
                          <a:cs typeface="Calibri" charset="0"/>
                        </a:rPr>
                        <a:t>ATV:n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integraatio</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buFont typeface="Arial" panose="020B0604020202020204" pitchFamily="34" charset="0"/>
                        <a:buNone/>
                      </a:pPr>
                      <a:r>
                        <a:rPr lang="en-US" sz="1200" dirty="0" smtClean="0">
                          <a:latin typeface="Calibri" charset="0"/>
                          <a:ea typeface="Calibri" charset="0"/>
                          <a:cs typeface="Calibri" charset="0"/>
                        </a:rPr>
                        <a:t>CRM</a:t>
                      </a:r>
                    </a:p>
                    <a:p>
                      <a:pPr marL="285750" indent="-285750">
                        <a:buFont typeface="Arial" panose="020B0604020202020204" pitchFamily="34" charset="0"/>
                        <a:buChar char="•"/>
                      </a:pPr>
                      <a:r>
                        <a:rPr lang="en-US" sz="1200" dirty="0" err="1" smtClean="0">
                          <a:latin typeface="Calibri" charset="0"/>
                          <a:ea typeface="Calibri" charset="0"/>
                          <a:cs typeface="Calibri" charset="0"/>
                        </a:rPr>
                        <a:t>Hankintasopimus</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Ympäristöjen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pystytys</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smtClean="0">
                          <a:latin typeface="Calibri" charset="0"/>
                          <a:ea typeface="Calibri" charset="0"/>
                          <a:cs typeface="Calibri" charset="0"/>
                        </a:rPr>
                        <a:t>CRM </a:t>
                      </a:r>
                      <a:r>
                        <a:rPr lang="en-US" sz="1200" dirty="0" err="1" smtClean="0">
                          <a:latin typeface="Calibri" charset="0"/>
                          <a:ea typeface="Calibri" charset="0"/>
                          <a:cs typeface="Calibri" charset="0"/>
                        </a:rPr>
                        <a:t>käytettävissä</a:t>
                      </a:r>
                      <a:endParaRPr lang="en-US" sz="1200" dirty="0" smtClean="0">
                        <a:latin typeface="Calibri" charset="0"/>
                        <a:ea typeface="Calibri" charset="0"/>
                        <a:cs typeface="Calibri" charset="0"/>
                      </a:endParaRPr>
                    </a:p>
                    <a:p>
                      <a:pPr marL="0" indent="0">
                        <a:buFont typeface="Arial" panose="020B0604020202020204" pitchFamily="34" charset="0"/>
                        <a:buNone/>
                      </a:pPr>
                      <a:r>
                        <a:rPr lang="en-US" sz="1200" dirty="0" smtClean="0">
                          <a:latin typeface="Calibri" charset="0"/>
                          <a:ea typeface="Calibri" charset="0"/>
                          <a:cs typeface="Calibri" charset="0"/>
                        </a:rPr>
                        <a:t>ATV</a:t>
                      </a:r>
                    </a:p>
                    <a:p>
                      <a:pPr marL="285750" indent="-285750">
                        <a:buFont typeface="Arial" panose="020B0604020202020204" pitchFamily="34" charset="0"/>
                        <a:buChar char="•"/>
                      </a:pPr>
                      <a:r>
                        <a:rPr lang="en-US" sz="1200" dirty="0" err="1" smtClean="0">
                          <a:latin typeface="Calibri" charset="0"/>
                          <a:ea typeface="Calibri" charset="0"/>
                          <a:cs typeface="Calibri" charset="0"/>
                        </a:rPr>
                        <a:t>TEM:n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yritystuet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Tuki</a:t>
                      </a:r>
                      <a:r>
                        <a:rPr lang="en-US" sz="1200" dirty="0" smtClean="0">
                          <a:latin typeface="Calibri" charset="0"/>
                          <a:ea typeface="Calibri" charset="0"/>
                          <a:cs typeface="Calibri" charset="0"/>
                        </a:rPr>
                        <a:t> 2014 </a:t>
                      </a:r>
                      <a:r>
                        <a:rPr lang="en-US" sz="1200" dirty="0" err="1" smtClean="0">
                          <a:latin typeface="Calibri" charset="0"/>
                          <a:ea typeface="Calibri" charset="0"/>
                          <a:cs typeface="Calibri" charset="0"/>
                        </a:rPr>
                        <a:t>osana</a:t>
                      </a:r>
                      <a:r>
                        <a:rPr lang="en-US" sz="1200" dirty="0" smtClean="0">
                          <a:latin typeface="Calibri" charset="0"/>
                          <a:ea typeface="Calibri" charset="0"/>
                          <a:cs typeface="Calibri" charset="0"/>
                        </a:rPr>
                        <a:t> YSA-</a:t>
                      </a:r>
                      <a:r>
                        <a:rPr lang="en-US" sz="1200" dirty="0" err="1" smtClean="0">
                          <a:latin typeface="Calibri" charset="0"/>
                          <a:ea typeface="Calibri" charset="0"/>
                          <a:cs typeface="Calibri" charset="0"/>
                        </a:rPr>
                        <a:t>hanketta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Mavin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yritystuet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Hanke</a:t>
                      </a:r>
                      <a:r>
                        <a:rPr lang="en-US" sz="1200" dirty="0" smtClean="0">
                          <a:latin typeface="Calibri" charset="0"/>
                          <a:ea typeface="Calibri" charset="0"/>
                          <a:cs typeface="Calibri" charset="0"/>
                        </a:rPr>
                        <a:t> 2007 ja </a:t>
                      </a:r>
                      <a:r>
                        <a:rPr lang="en-US" sz="1200" dirty="0" err="1" smtClean="0">
                          <a:latin typeface="Calibri" charset="0"/>
                          <a:ea typeface="Calibri" charset="0"/>
                          <a:cs typeface="Calibri" charset="0"/>
                        </a:rPr>
                        <a:t>Hyrrä,TEM</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kehittämis-palvelut</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ELYjen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asiakastieto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Asko</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Asko-kehpa-moduuli</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467270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772580" y="1124743"/>
          <a:ext cx="10951875" cy="3875316"/>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84329">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84329">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320274">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2786384">
                <a:tc>
                  <a:txBody>
                    <a:bodyPr/>
                    <a:lstStyle/>
                    <a:p>
                      <a:r>
                        <a:rPr lang="en-US" sz="1200" dirty="0" smtClean="0">
                          <a:latin typeface="Calibri" charset="0"/>
                          <a:ea typeface="Calibri" charset="0"/>
                          <a:cs typeface="Calibri" charset="0"/>
                        </a:rPr>
                        <a:t>ELY- keskus.fi </a:t>
                      </a:r>
                      <a:r>
                        <a:rPr lang="en-US" sz="1200" dirty="0" err="1" smtClean="0">
                          <a:latin typeface="Calibri" charset="0"/>
                          <a:ea typeface="Calibri" charset="0"/>
                          <a:cs typeface="Calibri" charset="0"/>
                        </a:rPr>
                        <a:t>sivuston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Sari Byman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Sivuston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kehittämistarpeen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selvittäminen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Esiselvitys</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kehittämistarpeesta</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Suunnitelma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askelluksesta</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hyväksyntä</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buFont typeface="Arial" panose="020B0604020202020204" pitchFamily="34" charset="0"/>
                        <a:buNone/>
                      </a:pPr>
                      <a:r>
                        <a:rPr lang="en-US" sz="1200" dirty="0" smtClean="0">
                          <a:latin typeface="Calibri" charset="0"/>
                          <a:ea typeface="Calibri" charset="0"/>
                          <a:cs typeface="Calibri" charset="0"/>
                        </a:rPr>
                        <a:t>Varmistetaan, </a:t>
                      </a:r>
                      <a:r>
                        <a:rPr lang="en-US" sz="1200" dirty="0" err="1" smtClean="0">
                          <a:latin typeface="Calibri" charset="0"/>
                          <a:ea typeface="Calibri" charset="0"/>
                          <a:cs typeface="Calibri" charset="0"/>
                        </a:rPr>
                        <a:t>että</a:t>
                      </a:r>
                      <a:r>
                        <a:rPr lang="en-US" sz="1200" dirty="0" smtClean="0">
                          <a:latin typeface="Calibri" charset="0"/>
                          <a:ea typeface="Calibri" charset="0"/>
                          <a:cs typeface="Calibri" charset="0"/>
                        </a:rPr>
                        <a:t> ELY- keskus.fi </a:t>
                      </a:r>
                      <a:r>
                        <a:rPr lang="en-US" sz="1200" dirty="0" err="1" smtClean="0">
                          <a:latin typeface="Calibri" charset="0"/>
                          <a:ea typeface="Calibri" charset="0"/>
                          <a:cs typeface="Calibri" charset="0"/>
                        </a:rPr>
                        <a:t>sivusto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tukee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nykyistä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enemmän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asiakaslähtöistä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toimintaa</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Sivuston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ylläpidon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tiivistäminen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laajan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sisällön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hallitsemiseksi</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KaPa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hankkeen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vaikutukset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huomioidaan</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Teknisen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ratkaisun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tarkastelu</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Palvelumuotoilun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vaikutukset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analysoidaan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huomioidaan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3190841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772580" y="1327760"/>
          <a:ext cx="10951875" cy="43582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työskentelyalustan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käyttöönotto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Taimi</a:t>
                      </a:r>
                      <a:r>
                        <a:rPr lang="en-US" sz="1200" dirty="0" smtClean="0">
                          <a:latin typeface="Calibri" charset="0"/>
                          <a:ea typeface="Calibri" charset="0"/>
                          <a:cs typeface="Calibri" charset="0"/>
                        </a:rPr>
                        <a:t>)</a:t>
                      </a: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Projekti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päätyi</a:t>
                      </a:r>
                      <a:r>
                        <a:rPr lang="en-US" sz="1200" dirty="0" smtClean="0">
                          <a:latin typeface="Calibri" charset="0"/>
                          <a:ea typeface="Calibri" charset="0"/>
                          <a:cs typeface="Calibri" charset="0"/>
                        </a:rPr>
                        <a:t> 31.12.2016</a:t>
                      </a: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Yhteisen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tiedonhallinnan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r>
                        <a:rPr lang="en-US" sz="1200" dirty="0" smtClean="0">
                          <a:latin typeface="Calibri" charset="0"/>
                          <a:ea typeface="Calibri" charset="0"/>
                          <a:cs typeface="Calibri" charset="0"/>
                        </a:rPr>
                        <a:t> (YTHK),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Anneli Pekkanen</a:t>
                      </a: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Tiedonohjauksen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endParaRPr lang="en-US" sz="1200" dirty="0" smtClean="0">
                        <a:latin typeface="Calibri" charset="0"/>
                        <a:ea typeface="Calibri" charset="0"/>
                        <a:cs typeface="Calibri" charset="0"/>
                      </a:endParaRPr>
                    </a:p>
                    <a:p>
                      <a:r>
                        <a:rPr lang="en-US" sz="1200" dirty="0" err="1" smtClean="0">
                          <a:latin typeface="Calibri" charset="0"/>
                          <a:ea typeface="Calibri" charset="0"/>
                          <a:cs typeface="Calibri" charset="0"/>
                        </a:rPr>
                        <a:t>Tiedonohjaus</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kohdealuearkkitehtuurissa</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err="1" smtClean="0">
                          <a:latin typeface="Calibri" charset="0"/>
                          <a:ea typeface="Calibri" charset="0"/>
                          <a:cs typeface="Calibri" charset="0"/>
                        </a:rPr>
                        <a:t>Tos:n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hallinnan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Tos:n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tietomallin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kehittäminen</a:t>
                      </a:r>
                      <a:endParaRPr lang="en-US" sz="1200" baseline="0" dirty="0" smtClean="0">
                        <a:latin typeface="Calibri" charset="0"/>
                        <a:ea typeface="Calibri" charset="0"/>
                        <a:cs typeface="Calibri" charset="0"/>
                      </a:endParaRPr>
                    </a:p>
                    <a:p>
                      <a:pPr marL="171450" indent="-171450">
                        <a:buFont typeface="Arial" panose="020B0604020202020204" pitchFamily="34" charset="0"/>
                        <a:buChar char="•"/>
                      </a:pPr>
                      <a:r>
                        <a:rPr lang="en-US" sz="1200" baseline="0" dirty="0" err="1" smtClean="0">
                          <a:latin typeface="Calibri" charset="0"/>
                          <a:ea typeface="Calibri" charset="0"/>
                          <a:cs typeface="Calibri" charset="0"/>
                        </a:rPr>
                        <a:t>Tiedonohjaus</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asianhallinta</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säilyttäminen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kokonaisarkkitehtuurissa</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Sähköiset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käsittelyprosessit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tunnistetaan</a:t>
                      </a:r>
                      <a:r>
                        <a:rPr lang="en-US" sz="1200" dirty="0" smtClean="0">
                          <a:latin typeface="Calibri" charset="0"/>
                          <a:ea typeface="Calibri" charset="0"/>
                          <a:cs typeface="Calibri" charset="0"/>
                        </a:rPr>
                        <a:t> ja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hallitaan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yhteisten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luokitusten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tietorakenteiden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sääntöjen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err="1" smtClean="0">
                          <a:latin typeface="Calibri" charset="0"/>
                          <a:ea typeface="Calibri" charset="0"/>
                          <a:cs typeface="Calibri" charset="0"/>
                        </a:rPr>
                        <a:t>Uusi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Tos</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Tos</a:t>
                      </a:r>
                      <a:r>
                        <a:rPr lang="en-US" sz="1200" dirty="0" smtClean="0">
                          <a:latin typeface="Calibri" charset="0"/>
                          <a:ea typeface="Calibri" charset="0"/>
                          <a:cs typeface="Calibri" charset="0"/>
                        </a:rPr>
                        <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toimintamallin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ylläpito</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Mobiilityöasemien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hyödyntäminen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Janne </a:t>
                      </a:r>
                      <a:r>
                        <a:rPr lang="en-US" sz="1200" dirty="0" err="1" smtClean="0">
                          <a:latin typeface="Calibri" charset="0"/>
                          <a:ea typeface="Calibri" charset="0"/>
                          <a:cs typeface="Calibri" charset="0"/>
                        </a:rPr>
                        <a:t>Aho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Mavi</a:t>
                      </a:r>
                      <a:r>
                        <a:rPr lang="en-US" sz="1200" baseline="0" dirty="0" smtClean="0">
                          <a:latin typeface="Calibri" charset="0"/>
                          <a:ea typeface="Calibri" charset="0"/>
                          <a:cs typeface="Calibri" charset="0"/>
                        </a:rPr>
                        <a:t> </a:t>
                      </a:r>
                      <a:endParaRPr lang="en-US" sz="1200" dirty="0" smtClean="0">
                        <a:latin typeface="Calibri" charset="0"/>
                        <a:ea typeface="Calibri" charset="0"/>
                        <a:cs typeface="Calibri" charset="0"/>
                      </a:endParaRPr>
                    </a:p>
                    <a:p>
                      <a:r>
                        <a:rPr lang="en-US" sz="1200" baseline="0" dirty="0" smtClean="0">
                          <a:latin typeface="Calibri" charset="0"/>
                          <a:ea typeface="Calibri" charset="0"/>
                          <a:cs typeface="Calibri" charset="0"/>
                        </a:rPr>
                        <a:t> </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Projekti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päättyi</a:t>
                      </a:r>
                      <a:r>
                        <a:rPr lang="en-US" sz="1200" dirty="0" smtClean="0">
                          <a:latin typeface="Calibri" charset="0"/>
                          <a:ea typeface="Calibri" charset="0"/>
                          <a:cs typeface="Calibri" charset="0"/>
                        </a:rPr>
                        <a:t> 31.12.2016</a:t>
                      </a: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Siirrytään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tuotantokäyttöön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kesällä</a:t>
                      </a:r>
                      <a:r>
                        <a:rPr lang="en-US" sz="1200" dirty="0" smtClean="0">
                          <a:latin typeface="Calibri" charset="0"/>
                          <a:ea typeface="Calibri" charset="0"/>
                          <a:cs typeface="Calibri" charset="0"/>
                        </a:rPr>
                        <a:t> 2017</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6631463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772580" y="1327760"/>
          <a:ext cx="10951875" cy="43582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ELYn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kokonais-arkkitehtuurityö</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Pekka Lausti</a:t>
                      </a: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KA- </a:t>
                      </a:r>
                      <a:r>
                        <a:rPr lang="en-US" sz="1200" dirty="0" err="1" smtClean="0">
                          <a:latin typeface="Calibri" charset="0"/>
                          <a:ea typeface="Calibri" charset="0"/>
                          <a:cs typeface="Calibri" charset="0"/>
                        </a:rPr>
                        <a:t>työ</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jatkuu</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virkatyönä</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Toiminta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vuosikellon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mukaan</a:t>
                      </a:r>
                      <a:endParaRPr lang="en-US" sz="1200" baseline="0" dirty="0" smtClean="0">
                        <a:latin typeface="Calibri" charset="0"/>
                        <a:ea typeface="Calibri" charset="0"/>
                        <a:cs typeface="Calibri" charset="0"/>
                      </a:endParaRPr>
                    </a:p>
                    <a:p>
                      <a:pPr marL="285750" indent="-285750">
                        <a:buFont typeface="Arial" panose="020B0604020202020204" pitchFamily="34" charset="0"/>
                        <a:buChar char="•"/>
                      </a:pPr>
                      <a:r>
                        <a:rPr lang="en-US" sz="1200" baseline="0" dirty="0" err="1" smtClean="0">
                          <a:latin typeface="Calibri" charset="0"/>
                          <a:ea typeface="Calibri" charset="0"/>
                          <a:cs typeface="Calibri" charset="0"/>
                        </a:rPr>
                        <a:t>Vuositavoitteet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ohjaavat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toimintaa</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KA- </a:t>
                      </a:r>
                      <a:r>
                        <a:rPr lang="en-US" sz="1200" dirty="0" err="1" smtClean="0">
                          <a:latin typeface="Calibri" charset="0"/>
                          <a:ea typeface="Calibri" charset="0"/>
                          <a:cs typeface="Calibri" charset="0"/>
                        </a:rPr>
                        <a:t>työ</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jatkuu</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virkatyönä</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KA-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jatkon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valmistelu</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projekti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päättyy</a:t>
                      </a:r>
                      <a:r>
                        <a:rPr lang="en-US" sz="1200" baseline="0" dirty="0" smtClean="0">
                          <a:latin typeface="Calibri" charset="0"/>
                          <a:ea typeface="Calibri" charset="0"/>
                          <a:cs typeface="Calibri" charset="0"/>
                        </a:rPr>
                        <a:t> 31.12.2017)</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asioinnin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kokonaisratkaisu</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Yritystuet</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Lupa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Tuija Vartiainen </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kokonaisratkaisu</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alusta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yritystuet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lupa</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muut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tulevat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sähköisen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kehityshankkeet</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smtClean="0">
                          <a:latin typeface="Calibri" charset="0"/>
                          <a:ea typeface="Calibri" charset="0"/>
                          <a:cs typeface="Calibri" charset="0"/>
                        </a:rPr>
                        <a:t>YSA </a:t>
                      </a:r>
                      <a:r>
                        <a:rPr lang="en-US" sz="1200" dirty="0" err="1" smtClean="0">
                          <a:latin typeface="Calibri" charset="0"/>
                          <a:ea typeface="Calibri" charset="0"/>
                          <a:cs typeface="Calibri" charset="0"/>
                        </a:rPr>
                        <a:t>sähköinen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asiointi</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smtClean="0">
                          <a:latin typeface="Calibri" charset="0"/>
                          <a:ea typeface="Calibri" charset="0"/>
                          <a:cs typeface="Calibri" charset="0"/>
                        </a:rPr>
                        <a:t>YSA TUKI2014 </a:t>
                      </a:r>
                      <a:r>
                        <a:rPr lang="en-US" sz="1200" dirty="0" err="1" smtClean="0">
                          <a:latin typeface="Calibri" charset="0"/>
                          <a:ea typeface="Calibri" charset="0"/>
                          <a:cs typeface="Calibri" charset="0"/>
                        </a:rPr>
                        <a:t>kehittäminen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Sähköisen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kokonaisratkaisu</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alusta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yritystuet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lupa</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muut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tulevat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sähköisen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asioinnin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kehityshankkeet</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smtClean="0">
                          <a:latin typeface="Calibri" charset="0"/>
                          <a:ea typeface="Calibri" charset="0"/>
                          <a:cs typeface="Calibri" charset="0"/>
                        </a:rPr>
                        <a:t>YSA </a:t>
                      </a:r>
                      <a:r>
                        <a:rPr lang="en-US" sz="1200" dirty="0" err="1" smtClean="0">
                          <a:latin typeface="Calibri" charset="0"/>
                          <a:ea typeface="Calibri" charset="0"/>
                          <a:cs typeface="Calibri" charset="0"/>
                        </a:rPr>
                        <a:t>sähköinen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asiointi</a:t>
                      </a:r>
                      <a:endParaRPr lang="en-US" sz="1200" dirty="0" smtClean="0">
                        <a:latin typeface="Calibri" charset="0"/>
                        <a:ea typeface="Calibri" charset="0"/>
                        <a:cs typeface="Calibri" charset="0"/>
                      </a:endParaRPr>
                    </a:p>
                    <a:p>
                      <a:pPr marL="171450" indent="-171450">
                        <a:buFont typeface="Arial" panose="020B0604020202020204" pitchFamily="34" charset="0"/>
                        <a:buChar char="•"/>
                      </a:pPr>
                      <a:r>
                        <a:rPr lang="en-US" sz="1200" dirty="0" smtClean="0">
                          <a:latin typeface="Calibri" charset="0"/>
                          <a:ea typeface="Calibri" charset="0"/>
                          <a:cs typeface="Calibri" charset="0"/>
                        </a:rPr>
                        <a:t>YSA TUKI2014 </a:t>
                      </a:r>
                      <a:r>
                        <a:rPr lang="en-US" sz="1200" dirty="0" err="1" smtClean="0">
                          <a:latin typeface="Calibri" charset="0"/>
                          <a:ea typeface="Calibri" charset="0"/>
                          <a:cs typeface="Calibri" charset="0"/>
                        </a:rPr>
                        <a:t>kehittäminen</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ATVn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CRM:n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käyttöönotto</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projektipäälliköt</a:t>
                      </a:r>
                      <a:r>
                        <a:rPr lang="en-US" sz="1200" baseline="0" dirty="0" smtClean="0">
                          <a:latin typeface="Calibri" charset="0"/>
                          <a:ea typeface="Calibri" charset="0"/>
                          <a:cs typeface="Calibri" charset="0"/>
                        </a:rPr>
                        <a:t> Jari Lohvansuu (ATV) ja Kirsi Wendelin-Arponen (CRM ELY ja TE- </a:t>
                      </a:r>
                      <a:r>
                        <a:rPr lang="en-US" sz="1200" baseline="0" dirty="0" err="1" smtClean="0">
                          <a:latin typeface="Calibri" charset="0"/>
                          <a:ea typeface="Calibri" charset="0"/>
                          <a:cs typeface="Calibri" charset="0"/>
                        </a:rPr>
                        <a:t>toimisto</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p>
                      <a:r>
                        <a:rPr lang="en-US" sz="1200" baseline="0" dirty="0" smtClean="0">
                          <a:latin typeface="Calibri" charset="0"/>
                          <a:ea typeface="Calibri" charset="0"/>
                          <a:cs typeface="Calibri" charset="0"/>
                        </a:rPr>
                        <a:t> </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ATV:n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integraatio</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Eura</a:t>
                      </a:r>
                      <a:r>
                        <a:rPr lang="en-US" sz="1200" baseline="0" dirty="0" smtClean="0">
                          <a:latin typeface="Calibri" charset="0"/>
                          <a:ea typeface="Calibri" charset="0"/>
                          <a:cs typeface="Calibri" charset="0"/>
                        </a:rPr>
                        <a:t> 2014</a:t>
                      </a:r>
                    </a:p>
                    <a:p>
                      <a:pPr marL="285750" indent="-285750">
                        <a:buFont typeface="Arial" panose="020B0604020202020204" pitchFamily="34" charset="0"/>
                        <a:buChar char="•"/>
                      </a:pPr>
                      <a:r>
                        <a:rPr lang="en-US" sz="1200" baseline="0" dirty="0" smtClean="0">
                          <a:latin typeface="Calibri" charset="0"/>
                          <a:ea typeface="Calibri" charset="0"/>
                          <a:cs typeface="Calibri" charset="0"/>
                        </a:rPr>
                        <a:t>Oma </a:t>
                      </a:r>
                      <a:r>
                        <a:rPr lang="en-US" sz="1200" baseline="0" dirty="0" err="1" smtClean="0">
                          <a:latin typeface="Calibri" charset="0"/>
                          <a:ea typeface="Calibri" charset="0"/>
                          <a:cs typeface="Calibri" charset="0"/>
                        </a:rPr>
                        <a:t>Yritys</a:t>
                      </a:r>
                      <a:r>
                        <a:rPr lang="en-US" sz="1200" baseline="0" dirty="0" smtClean="0">
                          <a:latin typeface="Calibri" charset="0"/>
                          <a:ea typeface="Calibri" charset="0"/>
                          <a:cs typeface="Calibri" charset="0"/>
                        </a:rPr>
                        <a:t>-Suomi</a:t>
                      </a:r>
                    </a:p>
                    <a:p>
                      <a:pPr marL="285750" indent="-285750">
                        <a:buFont typeface="Arial" panose="020B0604020202020204" pitchFamily="34" charset="0"/>
                        <a:buChar char="•"/>
                      </a:pPr>
                      <a:r>
                        <a:rPr lang="en-US" sz="1200" baseline="0" dirty="0" smtClean="0">
                          <a:latin typeface="Calibri" charset="0"/>
                          <a:ea typeface="Calibri" charset="0"/>
                          <a:cs typeface="Calibri" charset="0"/>
                        </a:rPr>
                        <a:t>URA</a:t>
                      </a:r>
                    </a:p>
                    <a:p>
                      <a:pPr marL="285750" indent="-285750">
                        <a:buFont typeface="Arial" panose="020B0604020202020204" pitchFamily="34" charset="0"/>
                        <a:buChar char="•"/>
                      </a:pPr>
                      <a:r>
                        <a:rPr lang="en-US" sz="1200" baseline="0" dirty="0" err="1" smtClean="0">
                          <a:latin typeface="Calibri" charset="0"/>
                          <a:ea typeface="Calibri" charset="0"/>
                          <a:cs typeface="Calibri" charset="0"/>
                        </a:rPr>
                        <a:t>Uspa</a:t>
                      </a:r>
                      <a:endParaRPr lang="en-US" sz="1200" baseline="0" dirty="0" smtClean="0">
                        <a:latin typeface="Calibri" charset="0"/>
                        <a:ea typeface="Calibri" charset="0"/>
                        <a:cs typeface="Calibri" charset="0"/>
                      </a:endParaRPr>
                    </a:p>
                    <a:p>
                      <a:pPr marL="285750" indent="-285750">
                        <a:buFont typeface="Arial" panose="020B0604020202020204" pitchFamily="34" charset="0"/>
                        <a:buChar char="•"/>
                      </a:pPr>
                      <a:r>
                        <a:rPr lang="en-US" sz="1200" baseline="0" dirty="0" smtClean="0">
                          <a:latin typeface="Calibri" charset="0"/>
                          <a:ea typeface="Calibri" charset="0"/>
                          <a:cs typeface="Calibri" charset="0"/>
                        </a:rPr>
                        <a:t>Matti ja </a:t>
                      </a:r>
                      <a:r>
                        <a:rPr lang="en-US" sz="1200" baseline="0" dirty="0" err="1" smtClean="0">
                          <a:latin typeface="Calibri" charset="0"/>
                          <a:ea typeface="Calibri" charset="0"/>
                          <a:cs typeface="Calibri" charset="0"/>
                        </a:rPr>
                        <a:t>Vahti</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613832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793743" y="1013399"/>
          <a:ext cx="10951875" cy="2874232"/>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31712">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31712">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318297">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18244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charset="0"/>
                          <a:ea typeface="Calibri" charset="0"/>
                          <a:cs typeface="Calibri" charset="0"/>
                        </a:rPr>
                        <a:t>ELY- keskus.fi </a:t>
                      </a:r>
                      <a:r>
                        <a:rPr lang="en-US" sz="1200" dirty="0" err="1" smtClean="0">
                          <a:latin typeface="Calibri" charset="0"/>
                          <a:ea typeface="Calibri" charset="0"/>
                          <a:cs typeface="Calibri" charset="0"/>
                        </a:rPr>
                        <a:t>sivuston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projektipäällikkö</a:t>
                      </a:r>
                      <a:r>
                        <a:rPr lang="en-US" sz="1200" dirty="0" smtClean="0">
                          <a:latin typeface="Calibri" charset="0"/>
                          <a:ea typeface="Calibri" charset="0"/>
                          <a:cs typeface="Calibri" charset="0"/>
                        </a:rPr>
                        <a:t> Sari</a:t>
                      </a:r>
                      <a:r>
                        <a:rPr lang="en-US" sz="1200" baseline="0" dirty="0" smtClean="0">
                          <a:latin typeface="Calibri" charset="0"/>
                          <a:ea typeface="Calibri" charset="0"/>
                          <a:cs typeface="Calibri" charset="0"/>
                        </a:rPr>
                        <a:t> Byman</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charset="0"/>
                          <a:ea typeface="Calibri" charset="0"/>
                          <a:cs typeface="Calibri" charset="0"/>
                        </a:rPr>
                        <a:t>Varmistetaan, </a:t>
                      </a:r>
                      <a:r>
                        <a:rPr lang="en-US" sz="1200" dirty="0" err="1" smtClean="0">
                          <a:latin typeface="Calibri" charset="0"/>
                          <a:ea typeface="Calibri" charset="0"/>
                          <a:cs typeface="Calibri" charset="0"/>
                        </a:rPr>
                        <a:t>että</a:t>
                      </a:r>
                      <a:r>
                        <a:rPr lang="en-US" sz="1200" dirty="0" smtClean="0">
                          <a:latin typeface="Calibri" charset="0"/>
                          <a:ea typeface="Calibri" charset="0"/>
                          <a:cs typeface="Calibri" charset="0"/>
                        </a:rPr>
                        <a:t> ELY- keskus.fi </a:t>
                      </a:r>
                      <a:r>
                        <a:rPr lang="en-US" sz="1200" dirty="0" err="1" smtClean="0">
                          <a:latin typeface="Calibri" charset="0"/>
                          <a:ea typeface="Calibri" charset="0"/>
                          <a:cs typeface="Calibri" charset="0"/>
                        </a:rPr>
                        <a:t>sivusto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tukee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nykyistä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enemmän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asiakaslähtöistä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toimintaa</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smtClean="0">
                          <a:latin typeface="Calibri" charset="0"/>
                          <a:ea typeface="Calibri" charset="0"/>
                          <a:cs typeface="Calibri" charset="0"/>
                        </a:rPr>
                        <a:t>Kapa – </a:t>
                      </a:r>
                      <a:r>
                        <a:rPr lang="en-US" sz="1200" dirty="0" err="1" smtClean="0">
                          <a:latin typeface="Calibri" charset="0"/>
                          <a:ea typeface="Calibri" charset="0"/>
                          <a:cs typeface="Calibri" charset="0"/>
                        </a:rPr>
                        <a:t>hankkeen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vaikutukset</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huomioidaan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charset="0"/>
                          <a:ea typeface="Calibri" charset="0"/>
                          <a:cs typeface="Calibri" charset="0"/>
                        </a:rPr>
                        <a:t>Varmistetaan, </a:t>
                      </a:r>
                      <a:r>
                        <a:rPr lang="en-US" sz="1200" dirty="0" err="1" smtClean="0">
                          <a:latin typeface="Calibri" charset="0"/>
                          <a:ea typeface="Calibri" charset="0"/>
                          <a:cs typeface="Calibri" charset="0"/>
                        </a:rPr>
                        <a:t>että</a:t>
                      </a:r>
                      <a:r>
                        <a:rPr lang="en-US" sz="1200" dirty="0" smtClean="0">
                          <a:latin typeface="Calibri" charset="0"/>
                          <a:ea typeface="Calibri" charset="0"/>
                          <a:cs typeface="Calibri" charset="0"/>
                        </a:rPr>
                        <a:t> ELY- keskus.fi </a:t>
                      </a:r>
                      <a:r>
                        <a:rPr lang="en-US" sz="1200" dirty="0" err="1" smtClean="0">
                          <a:latin typeface="Calibri" charset="0"/>
                          <a:ea typeface="Calibri" charset="0"/>
                          <a:cs typeface="Calibri" charset="0"/>
                        </a:rPr>
                        <a:t>sivusto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tukee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nykyistä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enemmän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asiakaslähtöistä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toimintaa</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200" dirty="0" err="1" smtClean="0">
                          <a:latin typeface="Calibri" charset="0"/>
                          <a:ea typeface="Calibri" charset="0"/>
                          <a:cs typeface="Calibri" charset="0"/>
                        </a:rPr>
                        <a:t>Kehittämistilanteen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välitarkastelu</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8762330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28611" y="2127931"/>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FFFFFF"/>
              </a:solidFill>
            </a:endParaRPr>
          </a:p>
        </p:txBody>
      </p:sp>
      <p:sp>
        <p:nvSpPr>
          <p:cNvPr id="51" name="Viisikulmio 50"/>
          <p:cNvSpPr/>
          <p:nvPr/>
        </p:nvSpPr>
        <p:spPr>
          <a:xfrm>
            <a:off x="2791520" y="3495675"/>
            <a:ext cx="3538778" cy="541338"/>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900" b="1" dirty="0">
                <a:solidFill>
                  <a:srgbClr val="FFFFFF"/>
                </a:solidFill>
              </a:rPr>
              <a:t>Liikennetehtävien koostaminen palvelukokonaisuuksiksi, liikenteen ja tienpidon asiointipalveluiden palvelumuotoilu</a:t>
            </a:r>
          </a:p>
        </p:txBody>
      </p:sp>
      <p:sp>
        <p:nvSpPr>
          <p:cNvPr id="52" name="Viisikulmio 51"/>
          <p:cNvSpPr/>
          <p:nvPr/>
        </p:nvSpPr>
        <p:spPr>
          <a:xfrm>
            <a:off x="2769441" y="2846115"/>
            <a:ext cx="7229710"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rgbClr val="FFFFFF"/>
                </a:solidFill>
              </a:rPr>
              <a:t>Vesien ja merenhoidon palvelut, luonnonsuojelun palvelut, palvelumuotoilu ja toimeenpano</a:t>
            </a:r>
          </a:p>
        </p:txBody>
      </p:sp>
      <p:sp>
        <p:nvSpPr>
          <p:cNvPr id="53" name="Viisikulmio 52"/>
          <p:cNvSpPr/>
          <p:nvPr/>
        </p:nvSpPr>
        <p:spPr>
          <a:xfrm>
            <a:off x="2769441" y="2217442"/>
            <a:ext cx="6184220"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rgbClr val="FFFFFF"/>
                </a:solidFill>
              </a:rPr>
              <a:t>Ympäristönsuojelun palvelukuvauksen toimeenpano </a:t>
            </a:r>
            <a:br>
              <a:rPr lang="fi-FI" sz="1600" b="1" dirty="0">
                <a:solidFill>
                  <a:srgbClr val="FFFFFF"/>
                </a:solidFill>
              </a:rPr>
            </a:br>
            <a:r>
              <a:rPr lang="fi-FI" sz="1600" b="1" dirty="0">
                <a:solidFill>
                  <a:srgbClr val="FFFFFF"/>
                </a:solidFill>
              </a:rPr>
              <a:t>(TOS, TOI ja Y-</a:t>
            </a:r>
            <a:r>
              <a:rPr lang="fi-FI" sz="1600" b="1" dirty="0" err="1">
                <a:solidFill>
                  <a:srgbClr val="FFFFFF"/>
                </a:solidFill>
              </a:rPr>
              <a:t>Aspa</a:t>
            </a:r>
            <a:r>
              <a:rPr lang="fi-FI" sz="1600" b="1" dirty="0">
                <a:solidFill>
                  <a:srgbClr val="FFFFFF"/>
                </a:solidFill>
              </a:rPr>
              <a:t>) </a:t>
            </a:r>
          </a:p>
        </p:txBody>
      </p:sp>
      <p:sp>
        <p:nvSpPr>
          <p:cNvPr id="54" name="Viisikulmio 53"/>
          <p:cNvSpPr/>
          <p:nvPr/>
        </p:nvSpPr>
        <p:spPr>
          <a:xfrm>
            <a:off x="2769441" y="5360807"/>
            <a:ext cx="3668856"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200" b="1" dirty="0">
                <a:solidFill>
                  <a:srgbClr val="FFFFFF"/>
                </a:solidFill>
              </a:rPr>
              <a:t>Kotoutumisen tehtäväkokonaisuuden palvelumuotoilu </a:t>
            </a:r>
            <a:br>
              <a:rPr lang="fi-FI" sz="1200" b="1" dirty="0">
                <a:solidFill>
                  <a:srgbClr val="FFFFFF"/>
                </a:solidFill>
              </a:rPr>
            </a:br>
            <a:r>
              <a:rPr lang="fi-FI" sz="1200" b="1" dirty="0">
                <a:solidFill>
                  <a:srgbClr val="FFFFFF"/>
                </a:solidFill>
              </a:rPr>
              <a:t>ja toimeenpano</a:t>
            </a:r>
          </a:p>
        </p:txBody>
      </p:sp>
      <p:sp>
        <p:nvSpPr>
          <p:cNvPr id="55" name="Viisikulmio 54"/>
          <p:cNvSpPr/>
          <p:nvPr/>
        </p:nvSpPr>
        <p:spPr>
          <a:xfrm>
            <a:off x="4549869" y="4721655"/>
            <a:ext cx="4221388"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rgbClr val="FFFFFF"/>
                </a:solidFill>
              </a:rPr>
              <a:t>Luomu-tuotannon </a:t>
            </a:r>
            <a:r>
              <a:rPr lang="fi-FI" sz="1600" b="1" smtClean="0">
                <a:solidFill>
                  <a:srgbClr val="FFFFFF"/>
                </a:solidFill>
              </a:rPr>
              <a:t>valvonnan palvelumuotoilu</a:t>
            </a:r>
            <a:endParaRPr lang="fi-FI" sz="1600" b="1" dirty="0">
              <a:solidFill>
                <a:srgbClr val="FFFFFF"/>
              </a:solidFill>
            </a:endParaRPr>
          </a:p>
        </p:txBody>
      </p:sp>
      <p:sp>
        <p:nvSpPr>
          <p:cNvPr id="56" name="Viisikulmio 55"/>
          <p:cNvSpPr/>
          <p:nvPr/>
        </p:nvSpPr>
        <p:spPr>
          <a:xfrm>
            <a:off x="4549868" y="4103688"/>
            <a:ext cx="5218539" cy="53975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rgbClr val="FFFFFF"/>
                </a:solidFill>
              </a:rPr>
              <a:t>Yrityspalvelukokonaisuuden kartoittaminen tavoitteena ratkaisukeskeinen </a:t>
            </a:r>
            <a:r>
              <a:rPr lang="fi-FI" sz="1600" b="1" dirty="0" err="1">
                <a:solidFill>
                  <a:srgbClr val="FFFFFF"/>
                </a:solidFill>
              </a:rPr>
              <a:t>asiakkuus</a:t>
            </a:r>
            <a:endParaRPr lang="fi-FI" sz="1600" b="1" dirty="0">
              <a:solidFill>
                <a:srgbClr val="FFFFFF"/>
              </a:solidFill>
            </a:endParaRPr>
          </a:p>
        </p:txBody>
      </p:sp>
      <p:sp>
        <p:nvSpPr>
          <p:cNvPr id="47" name="Otsikko 3"/>
          <p:cNvSpPr>
            <a:spLocks noGrp="1"/>
          </p:cNvSpPr>
          <p:nvPr>
            <p:ph type="title"/>
          </p:nvPr>
        </p:nvSpPr>
        <p:spPr>
          <a:xfrm>
            <a:off x="767408" y="1455494"/>
            <a:ext cx="9325036" cy="642942"/>
          </a:xfrm>
        </p:spPr>
        <p:txBody>
          <a:bodyPr/>
          <a:lstStyle/>
          <a:p>
            <a:r>
              <a:rPr lang="fi-FI" sz="4000" dirty="0" smtClean="0">
                <a:solidFill>
                  <a:schemeClr val="accent1"/>
                </a:solidFill>
              </a:rPr>
              <a:t>Palvelumuotoilu</a:t>
            </a:r>
            <a:r>
              <a:rPr lang="fi-FI" sz="4000" dirty="0">
                <a:solidFill>
                  <a:schemeClr val="accent1"/>
                </a:solidFill>
              </a:rPr>
              <a:t/>
            </a:r>
            <a:br>
              <a:rPr lang="fi-FI" sz="4000" dirty="0">
                <a:solidFill>
                  <a:schemeClr val="accent1"/>
                </a:solidFill>
              </a:rPr>
            </a:br>
            <a:endParaRPr lang="fi-FI" sz="2400" dirty="0">
              <a:solidFill>
                <a:schemeClr val="accent1"/>
              </a:solidFill>
            </a:endParaRPr>
          </a:p>
        </p:txBody>
      </p:sp>
      <p:sp>
        <p:nvSpPr>
          <p:cNvPr id="23" name="Ellipsi 22"/>
          <p:cNvSpPr/>
          <p:nvPr/>
        </p:nvSpPr>
        <p:spPr>
          <a:xfrm>
            <a:off x="8771257" y="698048"/>
            <a:ext cx="252000" cy="25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rgbClr val="FFFFFF"/>
              </a:solidFill>
            </a:endParaRPr>
          </a:p>
        </p:txBody>
      </p:sp>
      <p:sp>
        <p:nvSpPr>
          <p:cNvPr id="24" name="Ellipsi 23"/>
          <p:cNvSpPr/>
          <p:nvPr/>
        </p:nvSpPr>
        <p:spPr>
          <a:xfrm>
            <a:off x="8771257" y="989947"/>
            <a:ext cx="252000" cy="2520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rgbClr val="FFFFFF"/>
              </a:solidFill>
            </a:endParaRPr>
          </a:p>
        </p:txBody>
      </p:sp>
      <p:sp>
        <p:nvSpPr>
          <p:cNvPr id="25" name="Ellipsi 24"/>
          <p:cNvSpPr/>
          <p:nvPr/>
        </p:nvSpPr>
        <p:spPr>
          <a:xfrm>
            <a:off x="8771257" y="1281847"/>
            <a:ext cx="252000" cy="25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rgbClr val="FFFFFF"/>
              </a:solidFill>
            </a:endParaRPr>
          </a:p>
        </p:txBody>
      </p:sp>
      <p:sp>
        <p:nvSpPr>
          <p:cNvPr id="26" name="Tekstiruutu 25"/>
          <p:cNvSpPr txBox="1"/>
          <p:nvPr/>
        </p:nvSpPr>
        <p:spPr>
          <a:xfrm>
            <a:off x="9023257" y="643392"/>
            <a:ext cx="2174506" cy="923330"/>
          </a:xfrm>
          <a:prstGeom prst="rect">
            <a:avLst/>
          </a:prstGeom>
          <a:noFill/>
        </p:spPr>
        <p:txBody>
          <a:bodyPr wrap="none" rtlCol="0">
            <a:spAutoFit/>
          </a:bodyPr>
          <a:lstStyle/>
          <a:p>
            <a:r>
              <a:rPr lang="fi-FI" dirty="0">
                <a:solidFill>
                  <a:prstClr val="black"/>
                </a:solidFill>
              </a:rPr>
              <a:t>= Käynnistymässä</a:t>
            </a:r>
          </a:p>
          <a:p>
            <a:r>
              <a:rPr lang="fi-FI" dirty="0">
                <a:solidFill>
                  <a:prstClr val="black"/>
                </a:solidFill>
              </a:rPr>
              <a:t>= Meneillään</a:t>
            </a:r>
          </a:p>
          <a:p>
            <a:r>
              <a:rPr lang="fi-FI" dirty="0">
                <a:solidFill>
                  <a:prstClr val="black"/>
                </a:solidFill>
              </a:rPr>
              <a:t>= Valmiina tai lähes</a:t>
            </a:r>
          </a:p>
        </p:txBody>
      </p:sp>
      <p:sp>
        <p:nvSpPr>
          <p:cNvPr id="58" name="TextBox 33"/>
          <p:cNvSpPr txBox="1"/>
          <p:nvPr/>
        </p:nvSpPr>
        <p:spPr>
          <a:xfrm>
            <a:off x="935597" y="6146606"/>
            <a:ext cx="936104" cy="276999"/>
          </a:xfrm>
          <a:prstGeom prst="rect">
            <a:avLst/>
          </a:prstGeom>
          <a:noFill/>
        </p:spPr>
        <p:txBody>
          <a:bodyPr wrap="square" rtlCol="0">
            <a:spAutoFit/>
          </a:bodyPr>
          <a:lstStyle/>
          <a:p>
            <a:r>
              <a:rPr lang="fi-FI" sz="1200" b="1" dirty="0">
                <a:solidFill>
                  <a:srgbClr val="D8D8D8">
                    <a:lumMod val="25000"/>
                  </a:srgbClr>
                </a:solidFill>
              </a:rPr>
              <a:t>6/2015</a:t>
            </a:r>
            <a:endParaRPr lang="en-US" sz="1200" b="1" dirty="0">
              <a:solidFill>
                <a:srgbClr val="D8D8D8">
                  <a:lumMod val="25000"/>
                </a:srgbClr>
              </a:solidFill>
            </a:endParaRPr>
          </a:p>
        </p:txBody>
      </p:sp>
      <p:sp>
        <p:nvSpPr>
          <p:cNvPr id="59" name="TextBox 64"/>
          <p:cNvSpPr txBox="1"/>
          <p:nvPr/>
        </p:nvSpPr>
        <p:spPr>
          <a:xfrm>
            <a:off x="4068327" y="6171412"/>
            <a:ext cx="1361599" cy="276999"/>
          </a:xfrm>
          <a:prstGeom prst="rect">
            <a:avLst/>
          </a:prstGeom>
          <a:noFill/>
        </p:spPr>
        <p:txBody>
          <a:bodyPr wrap="square" rtlCol="0">
            <a:spAutoFit/>
          </a:bodyPr>
          <a:lstStyle/>
          <a:p>
            <a:pPr algn="ctr"/>
            <a:r>
              <a:rPr lang="fi-FI" sz="1200" b="1" dirty="0">
                <a:solidFill>
                  <a:srgbClr val="D8D8D8">
                    <a:lumMod val="25000"/>
                  </a:srgbClr>
                </a:solidFill>
              </a:rPr>
              <a:t>6/2016</a:t>
            </a:r>
            <a:endParaRPr lang="en-US" sz="1200" b="1" dirty="0">
              <a:solidFill>
                <a:srgbClr val="D8D8D8">
                  <a:lumMod val="25000"/>
                </a:srgbClr>
              </a:solidFill>
            </a:endParaRPr>
          </a:p>
        </p:txBody>
      </p:sp>
      <p:sp>
        <p:nvSpPr>
          <p:cNvPr id="60" name="TextBox 64"/>
          <p:cNvSpPr txBox="1"/>
          <p:nvPr/>
        </p:nvSpPr>
        <p:spPr>
          <a:xfrm>
            <a:off x="2339513" y="6146606"/>
            <a:ext cx="1361599" cy="276999"/>
          </a:xfrm>
          <a:prstGeom prst="rect">
            <a:avLst/>
          </a:prstGeom>
          <a:noFill/>
        </p:spPr>
        <p:txBody>
          <a:bodyPr wrap="square" rtlCol="0">
            <a:spAutoFit/>
          </a:bodyPr>
          <a:lstStyle/>
          <a:p>
            <a:pPr algn="ctr"/>
            <a:r>
              <a:rPr lang="fi-FI" sz="1200" b="1" dirty="0">
                <a:solidFill>
                  <a:srgbClr val="D8D8D8">
                    <a:lumMod val="25000"/>
                  </a:srgbClr>
                </a:solidFill>
              </a:rPr>
              <a:t>1/2016</a:t>
            </a:r>
            <a:endParaRPr lang="en-US" sz="1200" b="1" dirty="0">
              <a:solidFill>
                <a:srgbClr val="D8D8D8">
                  <a:lumMod val="25000"/>
                </a:srgbClr>
              </a:solidFill>
            </a:endParaRPr>
          </a:p>
        </p:txBody>
      </p:sp>
      <p:sp>
        <p:nvSpPr>
          <p:cNvPr id="61" name="TextBox 64"/>
          <p:cNvSpPr txBox="1"/>
          <p:nvPr/>
        </p:nvSpPr>
        <p:spPr>
          <a:xfrm>
            <a:off x="5841213" y="6146606"/>
            <a:ext cx="1361599" cy="276999"/>
          </a:xfrm>
          <a:prstGeom prst="rect">
            <a:avLst/>
          </a:prstGeom>
          <a:noFill/>
        </p:spPr>
        <p:txBody>
          <a:bodyPr wrap="square" rtlCol="0">
            <a:spAutoFit/>
          </a:bodyPr>
          <a:lstStyle/>
          <a:p>
            <a:pPr algn="ctr"/>
            <a:r>
              <a:rPr lang="fi-FI" sz="1200" b="1" dirty="0">
                <a:solidFill>
                  <a:srgbClr val="D8D8D8">
                    <a:lumMod val="25000"/>
                  </a:srgbClr>
                </a:solidFill>
              </a:rPr>
              <a:t>1/2017</a:t>
            </a:r>
            <a:endParaRPr lang="en-US" sz="1200" b="1" dirty="0">
              <a:solidFill>
                <a:srgbClr val="D8D8D8">
                  <a:lumMod val="25000"/>
                </a:srgbClr>
              </a:solidFill>
            </a:endParaRPr>
          </a:p>
        </p:txBody>
      </p:sp>
      <p:sp>
        <p:nvSpPr>
          <p:cNvPr id="62"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rgbClr val="D8D8D8">
                    <a:lumMod val="25000"/>
                  </a:srgbClr>
                </a:solidFill>
              </a:rPr>
              <a:t>6/2017</a:t>
            </a:r>
            <a:endParaRPr lang="en-US" sz="1200" b="1" dirty="0">
              <a:solidFill>
                <a:srgbClr val="D8D8D8">
                  <a:lumMod val="25000"/>
                </a:srgbClr>
              </a:solidFill>
            </a:endParaRPr>
          </a:p>
        </p:txBody>
      </p:sp>
      <p:sp>
        <p:nvSpPr>
          <p:cNvPr id="63"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rgbClr val="D8D8D8">
                    <a:lumMod val="25000"/>
                  </a:srgbClr>
                </a:solidFill>
              </a:rPr>
              <a:t>1/2018</a:t>
            </a:r>
            <a:endParaRPr lang="en-US" sz="1200" b="1" dirty="0">
              <a:solidFill>
                <a:srgbClr val="D8D8D8">
                  <a:lumMod val="25000"/>
                </a:srgbClr>
              </a:solidFill>
            </a:endParaRPr>
          </a:p>
        </p:txBody>
      </p:sp>
      <p:cxnSp>
        <p:nvCxnSpPr>
          <p:cNvPr id="64" name="Suora yhdysviiva 63"/>
          <p:cNvCxnSpPr/>
          <p:nvPr/>
        </p:nvCxnSpPr>
        <p:spPr>
          <a:xfrm>
            <a:off x="1017921" y="6099111"/>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65" name="Ellipsi 64"/>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FFFFFF"/>
              </a:solidFill>
            </a:endParaRPr>
          </a:p>
        </p:txBody>
      </p:sp>
      <p:sp>
        <p:nvSpPr>
          <p:cNvPr id="66" name="Ellipsi 65"/>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FFFFFF"/>
              </a:solidFill>
            </a:endParaRPr>
          </a:p>
        </p:txBody>
      </p:sp>
      <p:sp>
        <p:nvSpPr>
          <p:cNvPr id="67" name="Ellipsi 66"/>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FFFFFF"/>
              </a:solidFill>
            </a:endParaRPr>
          </a:p>
        </p:txBody>
      </p:sp>
      <p:sp>
        <p:nvSpPr>
          <p:cNvPr id="68" name="Ellipsi 67"/>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FFFFFF"/>
              </a:solidFill>
            </a:endParaRPr>
          </a:p>
        </p:txBody>
      </p:sp>
      <p:sp>
        <p:nvSpPr>
          <p:cNvPr id="69" name="Ellipsi 68"/>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FFFFFF"/>
              </a:solidFill>
            </a:endParaRPr>
          </a:p>
        </p:txBody>
      </p:sp>
      <p:sp>
        <p:nvSpPr>
          <p:cNvPr id="70" name="Ellipsi 69"/>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FFFFFF"/>
              </a:solidFill>
            </a:endParaRPr>
          </a:p>
        </p:txBody>
      </p:sp>
    </p:spTree>
    <p:extLst>
      <p:ext uri="{BB962C8B-B14F-4D97-AF65-F5344CB8AC3E}">
        <p14:creationId xmlns:p14="http://schemas.microsoft.com/office/powerpoint/2010/main" xmlns="" val="21015702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uorakulmio 9"/>
          <p:cNvSpPr/>
          <p:nvPr/>
        </p:nvSpPr>
        <p:spPr>
          <a:xfrm>
            <a:off x="1140996" y="1492438"/>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0" name="Tekstiruutu 4"/>
          <p:cNvSpPr txBox="1"/>
          <p:nvPr/>
        </p:nvSpPr>
        <p:spPr>
          <a:xfrm>
            <a:off x="1298560" y="1434946"/>
            <a:ext cx="1210588" cy="1569660"/>
          </a:xfrm>
          <a:prstGeom prst="rect">
            <a:avLst/>
          </a:prstGeom>
          <a:noFill/>
        </p:spPr>
        <p:txBody>
          <a:bodyPr wrap="none" rtlCol="0">
            <a:spAutoFit/>
          </a:bodyPr>
          <a:lstStyle/>
          <a:p>
            <a:r>
              <a:rPr lang="fi-FI" sz="9600" dirty="0" smtClean="0">
                <a:solidFill>
                  <a:schemeClr val="accent3"/>
                </a:solidFill>
              </a:rPr>
              <a:t>1 </a:t>
            </a:r>
            <a:endParaRPr lang="fi-FI" sz="9600" dirty="0">
              <a:solidFill>
                <a:schemeClr val="accent3"/>
              </a:solidFill>
            </a:endParaRPr>
          </a:p>
        </p:txBody>
      </p:sp>
      <p:sp>
        <p:nvSpPr>
          <p:cNvPr id="4" name="TextBox 3"/>
          <p:cNvSpPr txBox="1"/>
          <p:nvPr/>
        </p:nvSpPr>
        <p:spPr>
          <a:xfrm>
            <a:off x="2149108" y="1958602"/>
            <a:ext cx="8366476" cy="507831"/>
          </a:xfrm>
          <a:prstGeom prst="rect">
            <a:avLst/>
          </a:prstGeom>
          <a:noFill/>
        </p:spPr>
        <p:txBody>
          <a:bodyPr wrap="square" rtlCol="0">
            <a:spAutoFit/>
          </a:bodyPr>
          <a:lstStyle/>
          <a:p>
            <a:pPr marL="285750" indent="-285750">
              <a:lnSpc>
                <a:spcPct val="150000"/>
              </a:lnSpc>
              <a:buFont typeface="Arial" charset="0"/>
              <a:buChar char="•"/>
            </a:pPr>
            <a:r>
              <a:rPr lang="en-US" dirty="0" err="1" smtClean="0"/>
              <a:t>Palvelumuotoilut</a:t>
            </a:r>
            <a:r>
              <a:rPr lang="en-US" dirty="0" smtClean="0"/>
              <a:t> (17 </a:t>
            </a:r>
            <a:r>
              <a:rPr lang="en-US" dirty="0" err="1" smtClean="0"/>
              <a:t>tehtäväkokonaisuutta</a:t>
            </a:r>
            <a:r>
              <a:rPr lang="en-US" dirty="0" smtClean="0"/>
              <a:t>)</a:t>
            </a:r>
          </a:p>
        </p:txBody>
      </p:sp>
      <p:sp>
        <p:nvSpPr>
          <p:cNvPr id="32" name="Suorakulmio 9"/>
          <p:cNvSpPr/>
          <p:nvPr/>
        </p:nvSpPr>
        <p:spPr>
          <a:xfrm>
            <a:off x="1140996" y="3086446"/>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3" name="Tekstiruutu 4"/>
          <p:cNvSpPr txBox="1"/>
          <p:nvPr/>
        </p:nvSpPr>
        <p:spPr>
          <a:xfrm>
            <a:off x="1298560" y="3028954"/>
            <a:ext cx="1210588" cy="1569660"/>
          </a:xfrm>
          <a:prstGeom prst="rect">
            <a:avLst/>
          </a:prstGeom>
          <a:noFill/>
        </p:spPr>
        <p:txBody>
          <a:bodyPr wrap="none" rtlCol="0">
            <a:spAutoFit/>
          </a:bodyPr>
          <a:lstStyle/>
          <a:p>
            <a:r>
              <a:rPr lang="fi-FI" sz="9600" dirty="0">
                <a:solidFill>
                  <a:schemeClr val="accent1"/>
                </a:solidFill>
              </a:rPr>
              <a:t>2</a:t>
            </a:r>
            <a:r>
              <a:rPr lang="fi-FI" sz="9600" dirty="0" smtClean="0">
                <a:solidFill>
                  <a:schemeClr val="accent3"/>
                </a:solidFill>
              </a:rPr>
              <a:t> </a:t>
            </a:r>
            <a:endParaRPr lang="fi-FI" sz="9600" dirty="0">
              <a:solidFill>
                <a:schemeClr val="accent3"/>
              </a:solidFill>
            </a:endParaRPr>
          </a:p>
        </p:txBody>
      </p:sp>
      <p:sp>
        <p:nvSpPr>
          <p:cNvPr id="34" name="TextBox 33"/>
          <p:cNvSpPr txBox="1"/>
          <p:nvPr/>
        </p:nvSpPr>
        <p:spPr>
          <a:xfrm>
            <a:off x="2351584" y="3098284"/>
            <a:ext cx="8366476" cy="1338828"/>
          </a:xfrm>
          <a:prstGeom prst="rect">
            <a:avLst/>
          </a:prstGeom>
          <a:noFill/>
        </p:spPr>
        <p:txBody>
          <a:bodyPr wrap="square" rtlCol="0">
            <a:spAutoFit/>
          </a:bodyPr>
          <a:lstStyle/>
          <a:p>
            <a:pPr marL="285750" indent="-285750">
              <a:lnSpc>
                <a:spcPct val="150000"/>
              </a:lnSpc>
              <a:buFont typeface="Arial" charset="0"/>
              <a:buChar char="•"/>
            </a:pPr>
            <a:r>
              <a:rPr lang="en-US" dirty="0" err="1" smtClean="0"/>
              <a:t>Palvelumuotoilujen</a:t>
            </a:r>
            <a:r>
              <a:rPr lang="en-US" dirty="0" smtClean="0"/>
              <a:t> </a:t>
            </a:r>
            <a:r>
              <a:rPr lang="en-US" dirty="0" err="1" smtClean="0"/>
              <a:t>toimeenpano</a:t>
            </a:r>
            <a:endParaRPr lang="en-US" dirty="0" smtClean="0"/>
          </a:p>
          <a:p>
            <a:pPr marL="742950" lvl="1" indent="-285750">
              <a:lnSpc>
                <a:spcPct val="150000"/>
              </a:lnSpc>
              <a:buFont typeface="Arial" charset="0"/>
              <a:buChar char="•"/>
            </a:pPr>
            <a:r>
              <a:rPr lang="en-US" dirty="0" err="1" smtClean="0"/>
              <a:t>sähköinen</a:t>
            </a:r>
            <a:r>
              <a:rPr lang="en-US" dirty="0" smtClean="0"/>
              <a:t> </a:t>
            </a:r>
            <a:r>
              <a:rPr lang="en-US" dirty="0" err="1" smtClean="0"/>
              <a:t>asiointi</a:t>
            </a:r>
            <a:endParaRPr lang="en-US" dirty="0" smtClean="0"/>
          </a:p>
          <a:p>
            <a:pPr marL="742950" lvl="1" indent="-285750">
              <a:lnSpc>
                <a:spcPct val="150000"/>
              </a:lnSpc>
              <a:buFont typeface="Arial" charset="0"/>
              <a:buChar char="•"/>
            </a:pPr>
            <a:r>
              <a:rPr lang="en-US" dirty="0" err="1" smtClean="0"/>
              <a:t>asiakaspalvelukeskukset</a:t>
            </a:r>
            <a:endParaRPr lang="en-US" dirty="0" smtClean="0"/>
          </a:p>
        </p:txBody>
      </p:sp>
      <p:sp>
        <p:nvSpPr>
          <p:cNvPr id="35" name="Suorakulmio 9"/>
          <p:cNvSpPr/>
          <p:nvPr/>
        </p:nvSpPr>
        <p:spPr>
          <a:xfrm>
            <a:off x="1140996" y="4740272"/>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6" name="Tekstiruutu 4"/>
          <p:cNvSpPr txBox="1"/>
          <p:nvPr/>
        </p:nvSpPr>
        <p:spPr>
          <a:xfrm>
            <a:off x="1298560" y="4638328"/>
            <a:ext cx="1210588" cy="1569660"/>
          </a:xfrm>
          <a:prstGeom prst="rect">
            <a:avLst/>
          </a:prstGeom>
          <a:noFill/>
        </p:spPr>
        <p:txBody>
          <a:bodyPr wrap="none" rtlCol="0">
            <a:spAutoFit/>
          </a:bodyPr>
          <a:lstStyle/>
          <a:p>
            <a:r>
              <a:rPr lang="fi-FI" sz="9600" dirty="0" smtClean="0">
                <a:solidFill>
                  <a:schemeClr val="accent2"/>
                </a:solidFill>
              </a:rPr>
              <a:t>3 </a:t>
            </a:r>
            <a:endParaRPr lang="fi-FI" sz="9600" dirty="0">
              <a:solidFill>
                <a:schemeClr val="accent2"/>
              </a:solidFill>
            </a:endParaRPr>
          </a:p>
        </p:txBody>
      </p:sp>
      <p:sp>
        <p:nvSpPr>
          <p:cNvPr id="37" name="TextBox 36"/>
          <p:cNvSpPr txBox="1"/>
          <p:nvPr/>
        </p:nvSpPr>
        <p:spPr>
          <a:xfrm>
            <a:off x="2351584" y="4961493"/>
            <a:ext cx="8366476" cy="923330"/>
          </a:xfrm>
          <a:prstGeom prst="rect">
            <a:avLst/>
          </a:prstGeom>
          <a:noFill/>
        </p:spPr>
        <p:txBody>
          <a:bodyPr wrap="square" rtlCol="0">
            <a:spAutoFit/>
          </a:bodyPr>
          <a:lstStyle/>
          <a:p>
            <a:pPr marL="285750" indent="-285750">
              <a:lnSpc>
                <a:spcPct val="150000"/>
              </a:lnSpc>
              <a:buFont typeface="Arial" charset="0"/>
              <a:buChar char="•"/>
            </a:pPr>
            <a:r>
              <a:rPr lang="en-US" smtClean="0"/>
              <a:t>Yhteistyön</a:t>
            </a:r>
            <a:r>
              <a:rPr lang="en-US" dirty="0" smtClean="0"/>
              <a:t> </a:t>
            </a:r>
            <a:r>
              <a:rPr lang="en-US" dirty="0" err="1" smtClean="0"/>
              <a:t>lisääminen</a:t>
            </a:r>
            <a:r>
              <a:rPr lang="en-US" dirty="0" smtClean="0"/>
              <a:t> </a:t>
            </a:r>
            <a:r>
              <a:rPr lang="en-US" dirty="0" err="1" smtClean="0"/>
              <a:t>eri</a:t>
            </a:r>
            <a:r>
              <a:rPr lang="en-US" dirty="0" smtClean="0"/>
              <a:t> </a:t>
            </a:r>
            <a:r>
              <a:rPr lang="en-US" dirty="0" err="1" smtClean="0"/>
              <a:t>tahojen</a:t>
            </a:r>
            <a:r>
              <a:rPr lang="en-US" dirty="0" smtClean="0"/>
              <a:t> </a:t>
            </a:r>
            <a:r>
              <a:rPr lang="en-US" dirty="0" err="1" smtClean="0"/>
              <a:t>kanssa</a:t>
            </a:r>
            <a:r>
              <a:rPr lang="en-US" dirty="0" smtClean="0"/>
              <a:t> (</a:t>
            </a:r>
            <a:r>
              <a:rPr lang="en-US" dirty="0" err="1" smtClean="0"/>
              <a:t>ohjaavat</a:t>
            </a:r>
            <a:r>
              <a:rPr lang="en-US" dirty="0" smtClean="0"/>
              <a:t> </a:t>
            </a:r>
            <a:r>
              <a:rPr lang="en-US" dirty="0" err="1" smtClean="0"/>
              <a:t>tahot</a:t>
            </a:r>
            <a:r>
              <a:rPr lang="en-US" dirty="0" smtClean="0"/>
              <a:t>, </a:t>
            </a:r>
            <a:r>
              <a:rPr lang="en-US" dirty="0" err="1" smtClean="0"/>
              <a:t>muut</a:t>
            </a:r>
            <a:r>
              <a:rPr lang="en-US" dirty="0" smtClean="0"/>
              <a:t> </a:t>
            </a:r>
            <a:r>
              <a:rPr lang="en-US" dirty="0" err="1" smtClean="0"/>
              <a:t>virastot</a:t>
            </a:r>
            <a:r>
              <a:rPr lang="en-US" dirty="0" smtClean="0"/>
              <a:t>, </a:t>
            </a:r>
            <a:r>
              <a:rPr lang="en-US" dirty="0" err="1" smtClean="0"/>
              <a:t>aluehallintouudistus</a:t>
            </a:r>
            <a:r>
              <a:rPr lang="en-US" dirty="0" smtClean="0"/>
              <a:t>)</a:t>
            </a:r>
          </a:p>
        </p:txBody>
      </p:sp>
    </p:spTree>
    <p:extLst>
      <p:ext uri="{BB962C8B-B14F-4D97-AF65-F5344CB8AC3E}">
        <p14:creationId xmlns:p14="http://schemas.microsoft.com/office/powerpoint/2010/main" xmlns="" val="1027383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1448458883"/>
              </p:ext>
            </p:extLst>
          </p:nvPr>
        </p:nvGraphicFramePr>
        <p:xfrm>
          <a:off x="785116" y="951195"/>
          <a:ext cx="10951875" cy="54250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2514560">
                <a:tc>
                  <a:txBody>
                    <a:bodyPr/>
                    <a:lstStyle/>
                    <a:p>
                      <a:r>
                        <a:rPr lang="en-US" sz="1400" dirty="0" err="1" smtClean="0">
                          <a:latin typeface="Calibri" charset="0"/>
                          <a:ea typeface="Calibri" charset="0"/>
                          <a:cs typeface="Calibri" charset="0"/>
                        </a:rPr>
                        <a:t>Osahanke</a:t>
                      </a:r>
                      <a:r>
                        <a:rPr lang="en-US" sz="1400" baseline="0" dirty="0" smtClean="0">
                          <a:latin typeface="Calibri" charset="0"/>
                          <a:ea typeface="Calibri" charset="0"/>
                          <a:cs typeface="Calibri" charset="0"/>
                        </a:rPr>
                        <a:t> 1</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smtClean="0">
                        <a:latin typeface="Calibri" charset="0"/>
                        <a:ea typeface="Calibri" charset="0"/>
                        <a:cs typeface="Calibri" charset="0"/>
                      </a:endParaRPr>
                    </a:p>
                    <a:p>
                      <a:r>
                        <a:rPr lang="en-US" sz="1400" dirty="0" smtClean="0">
                          <a:latin typeface="Calibri" charset="0"/>
                          <a:ea typeface="Calibri" charset="0"/>
                          <a:cs typeface="Calibri" charset="0"/>
                        </a:rPr>
                        <a:t>- 2-4 </a:t>
                      </a:r>
                      <a:r>
                        <a:rPr lang="en-US" sz="1400" dirty="0" err="1" smtClean="0">
                          <a:latin typeface="Calibri" charset="0"/>
                          <a:ea typeface="Calibri" charset="0"/>
                          <a:cs typeface="Calibri" charset="0"/>
                        </a:rPr>
                        <a:t>uutta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tehtäväkokonaisuutta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palvelumuotoiluun</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Kolme</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palvelumuotoiluprosessia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käyntiin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janiiden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loppuun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saattaminen</a:t>
                      </a:r>
                      <a:r>
                        <a:rPr lang="en-US" sz="1400" baseline="0" dirty="0" smtClean="0">
                          <a:latin typeface="Calibri" charset="0"/>
                          <a:ea typeface="Calibri" charset="0"/>
                          <a:cs typeface="Calibri" charset="0"/>
                        </a:rPr>
                        <a:t> </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400" dirty="0" err="1" smtClean="0">
                          <a:latin typeface="Calibri" charset="0"/>
                          <a:ea typeface="Calibri" charset="0"/>
                          <a:cs typeface="Calibri" charset="0"/>
                        </a:rPr>
                        <a:t>Neuvottelut</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ohjaavien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muiden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päättävien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baseline="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Konsulttisopimukset</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Yhteistyö</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konsulttien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baseline="0" dirty="0" smtClean="0">
                        <a:latin typeface="Calibri" charset="0"/>
                        <a:ea typeface="Calibri" charset="0"/>
                        <a:cs typeface="Calibri" charset="0"/>
                      </a:endParaRPr>
                    </a:p>
                    <a:p>
                      <a:pPr marL="285750" indent="-285750">
                        <a:buFontTx/>
                        <a:buChar char="-"/>
                      </a:pPr>
                      <a:r>
                        <a:rPr lang="en-US" sz="1400" baseline="0" dirty="0" err="1" smtClean="0">
                          <a:latin typeface="Calibri" charset="0"/>
                          <a:ea typeface="Calibri" charset="0"/>
                          <a:cs typeface="Calibri" charset="0"/>
                        </a:rPr>
                        <a:t>Yhteistyö</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asiantuntijoiden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ohjaavien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asiakkaiden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400" baseline="0" dirty="0" smtClean="0">
                          <a:latin typeface="Calibri" charset="0"/>
                          <a:ea typeface="Calibri" charset="0"/>
                          <a:cs typeface="Calibri" charset="0"/>
                        </a:rPr>
                        <a:t>2- 4 </a:t>
                      </a:r>
                      <a:r>
                        <a:rPr lang="en-US" sz="1400" baseline="0" dirty="0" err="1" smtClean="0">
                          <a:latin typeface="Calibri" charset="0"/>
                          <a:ea typeface="Calibri" charset="0"/>
                          <a:cs typeface="Calibri" charset="0"/>
                        </a:rPr>
                        <a:t>uutta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tehtäväkokonaisuutta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palvelumuotoiluun</a:t>
                      </a:r>
                      <a:endParaRPr lang="en-US" sz="1400" baseline="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400" dirty="0" err="1" smtClean="0">
                          <a:latin typeface="Calibri" charset="0"/>
                          <a:ea typeface="Calibri" charset="0"/>
                          <a:cs typeface="Calibri" charset="0"/>
                        </a:rPr>
                        <a:t>Neuvottelut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ohjaavien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tahojen</a:t>
                      </a:r>
                      <a:r>
                        <a:rPr lang="en-US" sz="1400" dirty="0" smtClean="0">
                          <a:latin typeface="Calibri" charset="0"/>
                          <a:ea typeface="Calibri" charset="0"/>
                          <a:cs typeface="Calibri" charset="0"/>
                        </a:rPr>
                        <a:t> ja </a:t>
                      </a:r>
                      <a:r>
                        <a:rPr lang="en-US" sz="1400" dirty="0" err="1" smtClean="0">
                          <a:latin typeface="Calibri" charset="0"/>
                          <a:ea typeface="Calibri" charset="0"/>
                          <a:cs typeface="Calibri" charset="0"/>
                        </a:rPr>
                        <a:t>muiden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päättävien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tahojen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Konsulttisopimukset</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Yhteistyö</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konsulttien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Yhteistyö</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asiantuntijoiden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ohjaavien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asiakkaiden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pPr marL="285750" indent="-285750">
                        <a:buFontTx/>
                        <a:buChar char="-"/>
                      </a:pP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r>
                        <a:rPr lang="en-US" sz="1400" dirty="0" err="1" smtClean="0">
                          <a:latin typeface="Calibri" charset="0"/>
                          <a:ea typeface="Calibri" charset="0"/>
                          <a:cs typeface="Calibri" charset="0"/>
                        </a:rPr>
                        <a:t>Osahanke</a:t>
                      </a:r>
                      <a:r>
                        <a:rPr lang="en-US" sz="1400" dirty="0" smtClean="0">
                          <a:latin typeface="Calibri" charset="0"/>
                          <a:ea typeface="Calibri" charset="0"/>
                          <a:cs typeface="Calibri" charset="0"/>
                        </a:rPr>
                        <a:t> 2</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charset="0"/>
                          <a:ea typeface="Calibri" charset="0"/>
                          <a:cs typeface="Calibri" charset="0"/>
                        </a:rPr>
                        <a:t>-</a:t>
                      </a:r>
                      <a:r>
                        <a:rPr lang="en-US" sz="1400" baseline="0" dirty="0" err="1" smtClean="0">
                          <a:latin typeface="Calibri" charset="0"/>
                          <a:ea typeface="Calibri" charset="0"/>
                          <a:cs typeface="Calibri" charset="0"/>
                        </a:rPr>
                        <a:t>Palvelumuotoiluprosessien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toimeenpano</a:t>
                      </a:r>
                      <a:endParaRPr lang="en-US" sz="1400" baseline="0"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Yhteistyö</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toimeenpanevien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hankkeiden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Palvelumuotoiluprosessien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hyväksyttävyyden</a:t>
                      </a:r>
                      <a:r>
                        <a:rPr lang="en-US" sz="1400" baseline="0" dirty="0" smtClean="0">
                          <a:latin typeface="Calibri" charset="0"/>
                          <a:ea typeface="Calibri" charset="0"/>
                          <a:cs typeface="Calibri" charset="0"/>
                        </a:rPr>
                        <a:t> </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lisääminen</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dirty="0" smtClean="0">
                          <a:latin typeface="Calibri" charset="0"/>
                          <a:ea typeface="Calibri" charset="0"/>
                          <a:cs typeface="Calibri" charset="0"/>
                        </a:rPr>
                        <a:t>- </a:t>
                      </a:r>
                      <a:r>
                        <a:rPr lang="en-US" sz="1400" dirty="0" err="1" smtClean="0">
                          <a:latin typeface="Calibri" charset="0"/>
                          <a:ea typeface="Calibri" charset="0"/>
                          <a:cs typeface="Calibri" charset="0"/>
                        </a:rPr>
                        <a:t>Hyvien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esimerkkien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työstäminen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niiden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esittely</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9763314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862453884"/>
              </p:ext>
            </p:extLst>
          </p:nvPr>
        </p:nvGraphicFramePr>
        <p:xfrm>
          <a:off x="785116" y="1916832"/>
          <a:ext cx="10951875" cy="31390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r>
                        <a:rPr lang="en-US" sz="1400" dirty="0" err="1" smtClean="0">
                          <a:latin typeface="Calibri" charset="0"/>
                          <a:ea typeface="Calibri" charset="0"/>
                          <a:cs typeface="Calibri" charset="0"/>
                        </a:rPr>
                        <a:t>Osahanke</a:t>
                      </a:r>
                      <a:r>
                        <a:rPr lang="en-US" sz="1400" baseline="0" dirty="0" smtClean="0">
                          <a:latin typeface="Calibri" charset="0"/>
                          <a:ea typeface="Calibri" charset="0"/>
                          <a:cs typeface="Calibri" charset="0"/>
                        </a:rPr>
                        <a:t> 3 </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Yhteinen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tahtotila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palvelujen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kehittämiseen</a:t>
                      </a:r>
                      <a:endParaRPr lang="en-US" sz="1400" dirty="0" smtClean="0">
                        <a:latin typeface="Calibri" charset="0"/>
                        <a:ea typeface="Calibri" charset="0"/>
                        <a:cs typeface="Calibri" charset="0"/>
                      </a:endParaRPr>
                    </a:p>
                    <a:p>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Yhteensopivuus</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kansallisen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palveluväylän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400" dirty="0" err="1" smtClean="0">
                          <a:latin typeface="Calibri" charset="0"/>
                          <a:ea typeface="Calibri" charset="0"/>
                          <a:cs typeface="Calibri" charset="0"/>
                        </a:rPr>
                        <a:t>Neuvottelut</a:t>
                      </a:r>
                      <a:r>
                        <a:rPr lang="en-US" sz="1400" dirty="0" smtClean="0">
                          <a:latin typeface="Calibri" charset="0"/>
                          <a:ea typeface="Calibri" charset="0"/>
                          <a:cs typeface="Calibri" charset="0"/>
                        </a:rPr>
                        <a:t> ja </a:t>
                      </a:r>
                      <a:r>
                        <a:rPr lang="en-US" sz="1400" dirty="0" err="1" smtClean="0">
                          <a:latin typeface="Calibri" charset="0"/>
                          <a:ea typeface="Calibri" charset="0"/>
                          <a:cs typeface="Calibri" charset="0"/>
                        </a:rPr>
                        <a:t>palvelumuotoiluprosessin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esittelyt</a:t>
                      </a:r>
                      <a:endParaRPr lang="en-US" sz="1400" baseline="0" dirty="0" smtClean="0">
                        <a:latin typeface="Calibri" charset="0"/>
                        <a:ea typeface="Calibri" charset="0"/>
                        <a:cs typeface="Calibri" charset="0"/>
                      </a:endParaRPr>
                    </a:p>
                    <a:p>
                      <a:pPr marL="285750" indent="-285750">
                        <a:buFontTx/>
                        <a:buChar char="-"/>
                      </a:pPr>
                      <a:r>
                        <a:rPr lang="en-US" sz="1400" baseline="0" dirty="0" err="1" smtClean="0">
                          <a:latin typeface="Calibri" charset="0"/>
                          <a:ea typeface="Calibri" charset="0"/>
                          <a:cs typeface="Calibri" charset="0"/>
                        </a:rPr>
                        <a:t>Ohjelmakokonaisuuden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hankkeen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nimien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päivttäminen</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Yhteinen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tahtotila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palvelujen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kehittämiseen</a:t>
                      </a:r>
                      <a:endParaRPr lang="en-US" sz="1400" dirty="0" smtClean="0">
                        <a:latin typeface="Calibri" charset="0"/>
                        <a:ea typeface="Calibri" charset="0"/>
                        <a:cs typeface="Calibri" charset="0"/>
                      </a:endParaRPr>
                    </a:p>
                    <a:p>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Yhteensopivuus</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kansallisen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palveluväylän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kanssa</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Neuvottelut</a:t>
                      </a:r>
                      <a:r>
                        <a:rPr lang="en-US" sz="1400" dirty="0" smtClean="0">
                          <a:latin typeface="Calibri" charset="0"/>
                          <a:ea typeface="Calibri" charset="0"/>
                          <a:cs typeface="Calibri" charset="0"/>
                        </a:rPr>
                        <a:t> ja </a:t>
                      </a:r>
                      <a:r>
                        <a:rPr lang="en-US" sz="1400" dirty="0" err="1" smtClean="0">
                          <a:latin typeface="Calibri" charset="0"/>
                          <a:ea typeface="Calibri" charset="0"/>
                          <a:cs typeface="Calibri" charset="0"/>
                        </a:rPr>
                        <a:t>yhteistyö</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129876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803412" y="2420888"/>
            <a:ext cx="11182841" cy="1728192"/>
          </a:xfrm>
        </p:spPr>
        <p:txBody>
          <a:bodyPr/>
          <a:lstStyle/>
          <a:p>
            <a:pPr marL="276225" indent="-276225">
              <a:buNone/>
            </a:pPr>
            <a:r>
              <a:rPr lang="en-US" sz="4000" dirty="0" smtClean="0">
                <a:solidFill>
                  <a:schemeClr val="tx2"/>
                </a:solidFill>
              </a:rPr>
              <a:t>	</a:t>
            </a:r>
            <a:r>
              <a:rPr lang="en-US" sz="4000" b="1" dirty="0" err="1">
                <a:solidFill>
                  <a:schemeClr val="accent1"/>
                </a:solidFill>
              </a:rPr>
              <a:t>Tulevaisuudessa</a:t>
            </a:r>
            <a:r>
              <a:rPr lang="en-US" sz="4000" dirty="0" smtClean="0">
                <a:solidFill>
                  <a:schemeClr val="accent1"/>
                </a:solidFill>
              </a:rPr>
              <a:t> </a:t>
            </a:r>
            <a:r>
              <a:rPr lang="en-US" sz="4000" dirty="0">
                <a:solidFill>
                  <a:schemeClr val="tx2"/>
                </a:solidFill>
              </a:rPr>
              <a:t>– </a:t>
            </a:r>
            <a:r>
              <a:rPr lang="en-US" sz="4000" dirty="0" err="1">
                <a:solidFill>
                  <a:schemeClr val="tx2"/>
                </a:solidFill>
              </a:rPr>
              <a:t>turvataan</a:t>
            </a:r>
            <a:r>
              <a:rPr lang="en-US" sz="4000" dirty="0">
                <a:solidFill>
                  <a:schemeClr val="tx2"/>
                </a:solidFill>
              </a:rPr>
              <a:t> </a:t>
            </a:r>
            <a:r>
              <a:rPr lang="en-US" sz="4000" dirty="0" err="1">
                <a:solidFill>
                  <a:schemeClr val="tx2"/>
                </a:solidFill>
              </a:rPr>
              <a:t>palvelut</a:t>
            </a:r>
            <a:r>
              <a:rPr lang="en-US" sz="4000" dirty="0">
                <a:solidFill>
                  <a:schemeClr val="tx2"/>
                </a:solidFill>
              </a:rPr>
              <a:t> </a:t>
            </a:r>
            <a:r>
              <a:rPr lang="en-US" sz="4000" dirty="0" err="1">
                <a:solidFill>
                  <a:schemeClr val="tx2"/>
                </a:solidFill>
              </a:rPr>
              <a:t>muuttuvassa</a:t>
            </a:r>
            <a:r>
              <a:rPr lang="en-US" sz="4000" dirty="0">
                <a:solidFill>
                  <a:schemeClr val="tx2"/>
                </a:solidFill>
              </a:rPr>
              <a:t> </a:t>
            </a:r>
            <a:r>
              <a:rPr lang="en-US" sz="4000" dirty="0" err="1">
                <a:solidFill>
                  <a:schemeClr val="tx2"/>
                </a:solidFill>
              </a:rPr>
              <a:t>ympäristössä</a:t>
            </a:r>
            <a:endParaRPr lang="en-US" sz="4000" dirty="0">
              <a:solidFill>
                <a:schemeClr val="tx2"/>
              </a:solidFill>
            </a:endParaRPr>
          </a:p>
          <a:p>
            <a:pPr marL="276225" indent="-276225">
              <a:buNone/>
            </a:pPr>
            <a:r>
              <a:rPr lang="en-US" sz="4000" dirty="0">
                <a:solidFill>
                  <a:schemeClr val="tx2"/>
                </a:solidFill>
              </a:rPr>
              <a:t>	</a:t>
            </a:r>
            <a:r>
              <a:rPr lang="en-US" sz="4000" b="1" dirty="0" err="1">
                <a:solidFill>
                  <a:schemeClr val="accent2"/>
                </a:solidFill>
              </a:rPr>
              <a:t>Prosesseja</a:t>
            </a:r>
            <a:r>
              <a:rPr lang="en-US" sz="4000" b="1" dirty="0">
                <a:solidFill>
                  <a:schemeClr val="accent2"/>
                </a:solidFill>
              </a:rPr>
              <a:t> ja </a:t>
            </a:r>
            <a:r>
              <a:rPr lang="en-US" sz="4000" b="1" dirty="0" err="1">
                <a:solidFill>
                  <a:schemeClr val="accent2"/>
                </a:solidFill>
              </a:rPr>
              <a:t>osaamista</a:t>
            </a:r>
            <a:r>
              <a:rPr lang="en-US" sz="4000" b="1" dirty="0">
                <a:solidFill>
                  <a:schemeClr val="accent2"/>
                </a:solidFill>
              </a:rPr>
              <a:t> </a:t>
            </a:r>
            <a:r>
              <a:rPr lang="en-US" sz="4000" dirty="0">
                <a:solidFill>
                  <a:schemeClr val="tx2"/>
                </a:solidFill>
              </a:rPr>
              <a:t>– </a:t>
            </a:r>
            <a:r>
              <a:rPr lang="en-US" sz="4000" dirty="0" err="1">
                <a:solidFill>
                  <a:schemeClr val="tx2"/>
                </a:solidFill>
              </a:rPr>
              <a:t>kehitystyö</a:t>
            </a:r>
            <a:r>
              <a:rPr lang="en-US" sz="4000" dirty="0">
                <a:solidFill>
                  <a:schemeClr val="tx2"/>
                </a:solidFill>
              </a:rPr>
              <a:t> </a:t>
            </a:r>
            <a:r>
              <a:rPr lang="en-US" sz="4000" dirty="0" err="1">
                <a:solidFill>
                  <a:schemeClr val="tx2"/>
                </a:solidFill>
              </a:rPr>
              <a:t>tehdään</a:t>
            </a:r>
            <a:r>
              <a:rPr lang="en-US" sz="4000" dirty="0">
                <a:solidFill>
                  <a:schemeClr val="tx2"/>
                </a:solidFill>
              </a:rPr>
              <a:t> </a:t>
            </a:r>
            <a:r>
              <a:rPr lang="en-US" sz="4000" dirty="0" err="1">
                <a:solidFill>
                  <a:schemeClr val="tx2"/>
                </a:solidFill>
              </a:rPr>
              <a:t>orgnaisaatioriippumattomasti</a:t>
            </a:r>
            <a:endParaRPr lang="en-US" sz="4000" dirty="0">
              <a:solidFill>
                <a:schemeClr val="tx2"/>
              </a:solidFill>
            </a:endParaRPr>
          </a:p>
          <a:p>
            <a:pPr marL="276225" indent="-276225">
              <a:buNone/>
            </a:pPr>
            <a:r>
              <a:rPr lang="en-US" sz="4000" dirty="0">
                <a:solidFill>
                  <a:schemeClr val="tx2"/>
                </a:solidFill>
              </a:rPr>
              <a:t>	</a:t>
            </a:r>
            <a:r>
              <a:rPr lang="en-US" sz="4000" b="1" dirty="0" err="1">
                <a:solidFill>
                  <a:schemeClr val="accent3"/>
                </a:solidFill>
              </a:rPr>
              <a:t>Yhteistyössä</a:t>
            </a:r>
            <a:r>
              <a:rPr lang="en-US" sz="4000" dirty="0">
                <a:solidFill>
                  <a:schemeClr val="accent3"/>
                </a:solidFill>
              </a:rPr>
              <a:t> </a:t>
            </a:r>
            <a:r>
              <a:rPr lang="en-US" sz="4000" dirty="0">
                <a:solidFill>
                  <a:schemeClr val="tx2"/>
                </a:solidFill>
              </a:rPr>
              <a:t>– </a:t>
            </a:r>
            <a:r>
              <a:rPr lang="en-US" sz="4000" dirty="0" err="1">
                <a:solidFill>
                  <a:schemeClr val="tx2"/>
                </a:solidFill>
              </a:rPr>
              <a:t>osallistetaan</a:t>
            </a:r>
            <a:r>
              <a:rPr lang="en-US" sz="4000" dirty="0">
                <a:solidFill>
                  <a:schemeClr val="tx2"/>
                </a:solidFill>
              </a:rPr>
              <a:t> </a:t>
            </a:r>
            <a:r>
              <a:rPr lang="en-US" sz="4000" dirty="0" err="1">
                <a:solidFill>
                  <a:schemeClr val="tx2"/>
                </a:solidFill>
              </a:rPr>
              <a:t>kehitystyöhön</a:t>
            </a:r>
            <a:r>
              <a:rPr lang="en-US" sz="4000" dirty="0">
                <a:solidFill>
                  <a:schemeClr val="tx2"/>
                </a:solidFill>
              </a:rPr>
              <a:t> </a:t>
            </a:r>
            <a:r>
              <a:rPr lang="en-US" sz="4000" dirty="0" err="1">
                <a:solidFill>
                  <a:schemeClr val="tx2"/>
                </a:solidFill>
              </a:rPr>
              <a:t>asiakaat</a:t>
            </a:r>
            <a:r>
              <a:rPr lang="en-US" sz="4000" dirty="0">
                <a:solidFill>
                  <a:schemeClr val="tx2"/>
                </a:solidFill>
              </a:rPr>
              <a:t> </a:t>
            </a:r>
            <a:r>
              <a:rPr lang="en-US" sz="4000" dirty="0" err="1">
                <a:solidFill>
                  <a:schemeClr val="tx2"/>
                </a:solidFill>
              </a:rPr>
              <a:t>sekä</a:t>
            </a:r>
            <a:r>
              <a:rPr lang="en-US" sz="4000" dirty="0">
                <a:solidFill>
                  <a:schemeClr val="tx2"/>
                </a:solidFill>
              </a:rPr>
              <a:t> </a:t>
            </a:r>
            <a:r>
              <a:rPr lang="en-US" sz="4000" dirty="0" err="1">
                <a:solidFill>
                  <a:schemeClr val="tx2"/>
                </a:solidFill>
              </a:rPr>
              <a:t>sidosryhmät</a:t>
            </a:r>
            <a:endParaRPr lang="en-US" sz="4000" dirty="0">
              <a:solidFill>
                <a:schemeClr val="tx2"/>
              </a:solidFill>
            </a:endParaRPr>
          </a:p>
        </p:txBody>
      </p:sp>
      <p:sp>
        <p:nvSpPr>
          <p:cNvPr id="6" name="Otsikko 1"/>
          <p:cNvSpPr txBox="1">
            <a:spLocks/>
          </p:cNvSpPr>
          <p:nvPr/>
        </p:nvSpPr>
        <p:spPr>
          <a:xfrm>
            <a:off x="1063553" y="826770"/>
            <a:ext cx="7776864" cy="642942"/>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6000" kern="0" dirty="0" smtClean="0">
                <a:solidFill>
                  <a:schemeClr val="bg2">
                    <a:lumMod val="50000"/>
                  </a:schemeClr>
                </a:solidFill>
              </a:rPr>
              <a:t>Vision avainsanat</a:t>
            </a:r>
            <a:r>
              <a:rPr lang="fi-FI" sz="8000" kern="0" dirty="0" smtClean="0">
                <a:solidFill>
                  <a:schemeClr val="bg2">
                    <a:lumMod val="50000"/>
                  </a:schemeClr>
                </a:solidFill>
              </a:rPr>
              <a:t> </a:t>
            </a:r>
            <a:endParaRPr lang="fi-FI" sz="8000" kern="0" dirty="0">
              <a:solidFill>
                <a:schemeClr val="bg2">
                  <a:lumMod val="50000"/>
                </a:schemeClr>
              </a:solidFill>
            </a:endParaRPr>
          </a:p>
          <a:p>
            <a:r>
              <a:rPr lang="fi-FI" kern="0" dirty="0">
                <a:solidFill>
                  <a:schemeClr val="bg2">
                    <a:lumMod val="50000"/>
                  </a:schemeClr>
                </a:solidFill>
              </a:rPr>
              <a:t> </a:t>
            </a:r>
            <a:r>
              <a:rPr lang="fi-FI" kern="0" dirty="0" smtClean="0">
                <a:solidFill>
                  <a:schemeClr val="bg2">
                    <a:lumMod val="50000"/>
                  </a:schemeClr>
                </a:solidFill>
              </a:rPr>
              <a:t>  </a:t>
            </a:r>
            <a:endParaRPr lang="fi-FI" sz="2800" kern="0" dirty="0">
              <a:solidFill>
                <a:schemeClr val="bg2">
                  <a:lumMod val="50000"/>
                </a:schemeClr>
              </a:solidFill>
            </a:endParaRPr>
          </a:p>
        </p:txBody>
      </p:sp>
    </p:spTree>
    <p:extLst>
      <p:ext uri="{BB962C8B-B14F-4D97-AF65-F5344CB8AC3E}">
        <p14:creationId xmlns:p14="http://schemas.microsoft.com/office/powerpoint/2010/main" xmlns="" val="14160699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1225531478"/>
              </p:ext>
            </p:extLst>
          </p:nvPr>
        </p:nvGraphicFramePr>
        <p:xfrm>
          <a:off x="772580" y="1196752"/>
          <a:ext cx="10951875" cy="54250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2514560">
                <a:tc>
                  <a:txBody>
                    <a:bodyPr/>
                    <a:lstStyle/>
                    <a:p>
                      <a:r>
                        <a:rPr lang="en-US" sz="1400" dirty="0" err="1" smtClean="0">
                          <a:latin typeface="Calibri" charset="0"/>
                          <a:ea typeface="Calibri" charset="0"/>
                          <a:cs typeface="Calibri" charset="0"/>
                        </a:rPr>
                        <a:t>Osahanke</a:t>
                      </a:r>
                      <a:r>
                        <a:rPr lang="en-US" sz="1400" baseline="0" dirty="0" smtClean="0">
                          <a:latin typeface="Calibri" charset="0"/>
                          <a:ea typeface="Calibri" charset="0"/>
                          <a:cs typeface="Calibri" charset="0"/>
                        </a:rPr>
                        <a:t> 1</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smtClean="0">
                        <a:latin typeface="Calibri" charset="0"/>
                        <a:ea typeface="Calibri" charset="0"/>
                        <a:cs typeface="Calibri" charset="0"/>
                      </a:endParaRPr>
                    </a:p>
                    <a:p>
                      <a:r>
                        <a:rPr lang="en-US" sz="1400" dirty="0" smtClean="0">
                          <a:latin typeface="Calibri" charset="0"/>
                          <a:ea typeface="Calibri" charset="0"/>
                          <a:cs typeface="Calibri" charset="0"/>
                        </a:rPr>
                        <a:t>- 2-4 </a:t>
                      </a:r>
                      <a:r>
                        <a:rPr lang="en-US" sz="1400" dirty="0" err="1" smtClean="0">
                          <a:latin typeface="Calibri" charset="0"/>
                          <a:ea typeface="Calibri" charset="0"/>
                          <a:cs typeface="Calibri" charset="0"/>
                        </a:rPr>
                        <a:t>uutta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tehtäväkokonaisuutta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palvelumuotoiluun</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charset="0"/>
                          <a:ea typeface="Calibri" charset="0"/>
                          <a:cs typeface="Calibri" charset="0"/>
                        </a:rPr>
                        <a:t>- 2</a:t>
                      </a:r>
                      <a:r>
                        <a:rPr lang="en-US" sz="1400" baseline="0" dirty="0" smtClean="0">
                          <a:latin typeface="Calibri" charset="0"/>
                          <a:ea typeface="Calibri" charset="0"/>
                          <a:cs typeface="Calibri" charset="0"/>
                        </a:rPr>
                        <a:t> – 4 </a:t>
                      </a:r>
                      <a:r>
                        <a:rPr lang="en-US" sz="1400" baseline="0" dirty="0" err="1" smtClean="0">
                          <a:latin typeface="Calibri" charset="0"/>
                          <a:ea typeface="Calibri" charset="0"/>
                          <a:cs typeface="Calibri" charset="0"/>
                        </a:rPr>
                        <a:t>palvelumuotoiluprosessia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käyntiin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niiden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loppuun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saattaminen</a:t>
                      </a:r>
                      <a:r>
                        <a:rPr lang="en-US" sz="1400" baseline="0" dirty="0" smtClean="0">
                          <a:latin typeface="Calibri" charset="0"/>
                          <a:ea typeface="Calibri" charset="0"/>
                          <a:cs typeface="Calibri" charset="0"/>
                        </a:rPr>
                        <a:t> </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400" dirty="0" err="1" smtClean="0">
                          <a:latin typeface="Calibri" charset="0"/>
                          <a:ea typeface="Calibri" charset="0"/>
                          <a:cs typeface="Calibri" charset="0"/>
                        </a:rPr>
                        <a:t>Neuvottelut</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ohjaavien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muiden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päättävien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baseline="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Konsulttisopimukset</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Yhteistyö</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konsulttien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baseline="0" dirty="0" smtClean="0">
                        <a:latin typeface="Calibri" charset="0"/>
                        <a:ea typeface="Calibri" charset="0"/>
                        <a:cs typeface="Calibri" charset="0"/>
                      </a:endParaRPr>
                    </a:p>
                    <a:p>
                      <a:pPr marL="285750" indent="-285750">
                        <a:buFontTx/>
                        <a:buChar char="-"/>
                      </a:pPr>
                      <a:r>
                        <a:rPr lang="en-US" sz="1400" baseline="0" dirty="0" err="1" smtClean="0">
                          <a:latin typeface="Calibri" charset="0"/>
                          <a:ea typeface="Calibri" charset="0"/>
                          <a:cs typeface="Calibri" charset="0"/>
                        </a:rPr>
                        <a:t>Yhteistyö</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asiantuntijoiden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ohjaavien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asiakkaiden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400" baseline="0" dirty="0" smtClean="0">
                          <a:latin typeface="Calibri" charset="0"/>
                          <a:ea typeface="Calibri" charset="0"/>
                          <a:cs typeface="Calibri" charset="0"/>
                        </a:rPr>
                        <a:t>2- 4 </a:t>
                      </a:r>
                      <a:r>
                        <a:rPr lang="en-US" sz="1400" baseline="0" dirty="0" err="1" smtClean="0">
                          <a:latin typeface="Calibri" charset="0"/>
                          <a:ea typeface="Calibri" charset="0"/>
                          <a:cs typeface="Calibri" charset="0"/>
                        </a:rPr>
                        <a:t>uutta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tehtäväkokonaisuutta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palvelumuotoiluun</a:t>
                      </a:r>
                      <a:endParaRPr lang="en-US" sz="1400" baseline="0" dirty="0" smtClean="0">
                        <a:latin typeface="Calibri" charset="0"/>
                        <a:ea typeface="Calibri" charset="0"/>
                        <a:cs typeface="Calibri" charset="0"/>
                      </a:endParaRPr>
                    </a:p>
                    <a:p>
                      <a:pPr marL="285750" indent="-285750">
                        <a:buFontTx/>
                        <a:buChar char="-"/>
                      </a:pPr>
                      <a:r>
                        <a:rPr lang="en-US" sz="1400" baseline="0" dirty="0" smtClean="0">
                          <a:latin typeface="Calibri" charset="0"/>
                          <a:ea typeface="Calibri" charset="0"/>
                          <a:cs typeface="Calibri" charset="0"/>
                        </a:rPr>
                        <a:t>2 – 4 </a:t>
                      </a:r>
                      <a:r>
                        <a:rPr lang="en-US" sz="1400" baseline="0" dirty="0" err="1" smtClean="0">
                          <a:latin typeface="Calibri" charset="0"/>
                          <a:ea typeface="Calibri" charset="0"/>
                          <a:cs typeface="Calibri" charset="0"/>
                        </a:rPr>
                        <a:t>palvelumuotoiluprosessia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käyntiin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niiden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loppuun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saattaminen</a:t>
                      </a:r>
                      <a:endParaRPr lang="en-US" sz="1400" baseline="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400" dirty="0" err="1" smtClean="0">
                          <a:latin typeface="Calibri" charset="0"/>
                          <a:ea typeface="Calibri" charset="0"/>
                          <a:cs typeface="Calibri" charset="0"/>
                        </a:rPr>
                        <a:t>Neuvottelut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ohjaavien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tahojen</a:t>
                      </a:r>
                      <a:r>
                        <a:rPr lang="en-US" sz="1400" dirty="0" smtClean="0">
                          <a:latin typeface="Calibri" charset="0"/>
                          <a:ea typeface="Calibri" charset="0"/>
                          <a:cs typeface="Calibri" charset="0"/>
                        </a:rPr>
                        <a:t> ja </a:t>
                      </a:r>
                      <a:r>
                        <a:rPr lang="en-US" sz="1400" dirty="0" err="1" smtClean="0">
                          <a:latin typeface="Calibri" charset="0"/>
                          <a:ea typeface="Calibri" charset="0"/>
                          <a:cs typeface="Calibri" charset="0"/>
                        </a:rPr>
                        <a:t>muiden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päättävien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tahojen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Konsulttisopimukset</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Yhteistyö</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konsulttien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pPr marL="285750" indent="-285750">
                        <a:buFontTx/>
                        <a:buChar char="-"/>
                      </a:pPr>
                      <a:r>
                        <a:rPr lang="en-US" sz="1400" dirty="0" err="1" smtClean="0">
                          <a:latin typeface="Calibri" charset="0"/>
                          <a:ea typeface="Calibri" charset="0"/>
                          <a:cs typeface="Calibri" charset="0"/>
                        </a:rPr>
                        <a:t>Yhteistyö</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asiantuntijoiden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ohjaavien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asiakkaiden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pPr marL="285750" indent="-285750">
                        <a:buFontTx/>
                        <a:buChar char="-"/>
                      </a:pP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r>
                        <a:rPr lang="en-US" sz="1400" dirty="0" err="1" smtClean="0">
                          <a:latin typeface="Calibri" charset="0"/>
                          <a:ea typeface="Calibri" charset="0"/>
                          <a:cs typeface="Calibri" charset="0"/>
                        </a:rPr>
                        <a:t>Osahanke</a:t>
                      </a:r>
                      <a:r>
                        <a:rPr lang="en-US" sz="1400" dirty="0" smtClean="0">
                          <a:latin typeface="Calibri" charset="0"/>
                          <a:ea typeface="Calibri" charset="0"/>
                          <a:cs typeface="Calibri" charset="0"/>
                        </a:rPr>
                        <a:t> 2</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charset="0"/>
                          <a:ea typeface="Calibri" charset="0"/>
                          <a:cs typeface="Calibri" charset="0"/>
                        </a:rPr>
                        <a:t>-</a:t>
                      </a:r>
                      <a:r>
                        <a:rPr lang="en-US" sz="1400" baseline="0" dirty="0" err="1" smtClean="0">
                          <a:latin typeface="Calibri" charset="0"/>
                          <a:ea typeface="Calibri" charset="0"/>
                          <a:cs typeface="Calibri" charset="0"/>
                        </a:rPr>
                        <a:t>Palvelumuotoiluprosessien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toimeenpano</a:t>
                      </a:r>
                      <a:endParaRPr lang="en-US" sz="1400" baseline="0"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Yhteistyö</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toimeenpanevien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hankkeiden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tahojen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Palvelumuotoiluprosessien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hyväksyttävyyden</a:t>
                      </a:r>
                      <a:r>
                        <a:rPr lang="en-US" sz="1400" baseline="0" dirty="0" smtClean="0">
                          <a:latin typeface="Calibri" charset="0"/>
                          <a:ea typeface="Calibri" charset="0"/>
                          <a:cs typeface="Calibri" charset="0"/>
                        </a:rPr>
                        <a:t> </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lisääminen</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dirty="0" smtClean="0">
                          <a:latin typeface="Calibri" charset="0"/>
                          <a:ea typeface="Calibri" charset="0"/>
                          <a:cs typeface="Calibri" charset="0"/>
                        </a:rPr>
                        <a:t>- </a:t>
                      </a:r>
                      <a:r>
                        <a:rPr lang="en-US" sz="1400" dirty="0" err="1" smtClean="0">
                          <a:latin typeface="Calibri" charset="0"/>
                          <a:ea typeface="Calibri" charset="0"/>
                          <a:cs typeface="Calibri" charset="0"/>
                        </a:rPr>
                        <a:t>Hyvien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esimerkkien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työstäminen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niiden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esittely</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0731456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1529650853"/>
              </p:ext>
            </p:extLst>
          </p:nvPr>
        </p:nvGraphicFramePr>
        <p:xfrm>
          <a:off x="695400" y="1916832"/>
          <a:ext cx="10951875" cy="31390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r>
                        <a:rPr lang="en-US" sz="1400" dirty="0" err="1" smtClean="0">
                          <a:latin typeface="Calibri" charset="0"/>
                          <a:ea typeface="Calibri" charset="0"/>
                          <a:cs typeface="Calibri" charset="0"/>
                        </a:rPr>
                        <a:t>Osahanke</a:t>
                      </a:r>
                      <a:r>
                        <a:rPr lang="en-US" sz="1400" baseline="0" dirty="0" smtClean="0">
                          <a:latin typeface="Calibri" charset="0"/>
                          <a:ea typeface="Calibri" charset="0"/>
                          <a:cs typeface="Calibri" charset="0"/>
                        </a:rPr>
                        <a:t> 3 </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Yhteensopivuus</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aluehallinnon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uudistuksen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r>
                        <a:rPr lang="en-US" sz="1400" dirty="0" err="1" smtClean="0">
                          <a:latin typeface="Calibri" charset="0"/>
                          <a:ea typeface="Calibri" charset="0"/>
                          <a:cs typeface="Calibri" charset="0"/>
                        </a:rPr>
                        <a:t>Yhteensopivuus</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kansallisen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palveluväylän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smtClean="0">
                        <a:latin typeface="Calibri" charset="0"/>
                        <a:ea typeface="Calibri" charset="0"/>
                        <a:cs typeface="Calibri" charset="0"/>
                      </a:endParaRPr>
                    </a:p>
                    <a:p>
                      <a:endParaRPr lang="en-US"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Vakiintuneet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laajat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yhteistyösuhteet</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0890545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39416" y="2204864"/>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32" name="TextBox 33"/>
          <p:cNvSpPr txBox="1"/>
          <p:nvPr/>
        </p:nvSpPr>
        <p:spPr>
          <a:xfrm>
            <a:off x="935597" y="6146606"/>
            <a:ext cx="936104" cy="276999"/>
          </a:xfrm>
          <a:prstGeom prst="rect">
            <a:avLst/>
          </a:prstGeom>
          <a:noFill/>
        </p:spPr>
        <p:txBody>
          <a:bodyPr wrap="square" rtlCol="0">
            <a:spAutoFit/>
          </a:bodyPr>
          <a:lstStyle/>
          <a:p>
            <a:r>
              <a:rPr lang="fi-FI" sz="1200" b="1" dirty="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6/2017</a:t>
            </a:r>
            <a:endParaRPr lang="en-US" sz="1200" b="1" dirty="0">
              <a:solidFill>
                <a:schemeClr val="bg2">
                  <a:lumMod val="25000"/>
                </a:schemeClr>
              </a:solidFill>
              <a:cs typeface="Arial" charset="0"/>
            </a:endParaRPr>
          </a:p>
        </p:txBody>
      </p:sp>
      <p:sp>
        <p:nvSpPr>
          <p:cNvPr id="40"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3" name="Viisikulmio 52"/>
          <p:cNvSpPr/>
          <p:nvPr/>
        </p:nvSpPr>
        <p:spPr>
          <a:xfrm>
            <a:off x="1079015" y="2361588"/>
            <a:ext cx="8812136"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Keskitettyjen asiakaspalveluprosessien kehittäminen osana monikanavaista palvelua  </a:t>
            </a:r>
            <a:endParaRPr lang="fi-FI" sz="1600" b="1" dirty="0">
              <a:solidFill>
                <a:schemeClr val="bg1"/>
              </a:solidFill>
            </a:endParaRPr>
          </a:p>
        </p:txBody>
      </p:sp>
      <p:cxnSp>
        <p:nvCxnSpPr>
          <p:cNvPr id="6" name="Suora yhdysviiva 5"/>
          <p:cNvCxnSpPr>
            <a:stCxn id="7" idx="2"/>
          </p:cNvCxnSpPr>
          <p:nvPr/>
        </p:nvCxnSpPr>
        <p:spPr>
          <a:xfrm>
            <a:off x="989013" y="6008810"/>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839416" y="973236"/>
            <a:ext cx="11161240" cy="642942"/>
          </a:xfrm>
        </p:spPr>
        <p:txBody>
          <a:bodyPr/>
          <a:lstStyle/>
          <a:p>
            <a:r>
              <a:rPr lang="fi-FI" sz="3600" dirty="0">
                <a:solidFill>
                  <a:schemeClr val="accent1"/>
                </a:solidFill>
              </a:rPr>
              <a:t>Asiakaspalvelun </a:t>
            </a:r>
            <a:r>
              <a:rPr lang="fi-FI" sz="3600" dirty="0" smtClean="0">
                <a:solidFill>
                  <a:schemeClr val="accent1"/>
                </a:solidFill>
              </a:rPr>
              <a:t>tehostaminen: </a:t>
            </a:r>
            <a:br>
              <a:rPr lang="fi-FI" sz="3600" dirty="0" smtClean="0">
                <a:solidFill>
                  <a:schemeClr val="accent1"/>
                </a:solidFill>
              </a:rPr>
            </a:br>
            <a:r>
              <a:rPr lang="fi-FI" sz="3600" dirty="0" err="1" smtClean="0">
                <a:solidFill>
                  <a:schemeClr val="accent1"/>
                </a:solidFill>
              </a:rPr>
              <a:t>Aspat</a:t>
            </a:r>
            <a:r>
              <a:rPr lang="fi-FI" sz="3600" dirty="0" smtClean="0">
                <a:solidFill>
                  <a:schemeClr val="accent1"/>
                </a:solidFill>
              </a:rPr>
              <a:t>-jatkohanke</a:t>
            </a:r>
            <a:endParaRPr lang="fi-FI" sz="3600" dirty="0">
              <a:solidFill>
                <a:schemeClr val="accent1"/>
              </a:solidFill>
            </a:endParaRPr>
          </a:p>
        </p:txBody>
      </p:sp>
      <p:sp>
        <p:nvSpPr>
          <p:cNvPr id="25" name="Ellipsi 24"/>
          <p:cNvSpPr/>
          <p:nvPr/>
        </p:nvSpPr>
        <p:spPr>
          <a:xfrm>
            <a:off x="8551898" y="4977620"/>
            <a:ext cx="252000" cy="25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6" name="Ellipsi 25"/>
          <p:cNvSpPr/>
          <p:nvPr/>
        </p:nvSpPr>
        <p:spPr>
          <a:xfrm>
            <a:off x="8551898" y="5269519"/>
            <a:ext cx="252000" cy="2520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7" name="Ellipsi 26"/>
          <p:cNvSpPr/>
          <p:nvPr/>
        </p:nvSpPr>
        <p:spPr>
          <a:xfrm>
            <a:off x="8551898" y="5561419"/>
            <a:ext cx="252000" cy="25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8" name="Tekstiruutu 27"/>
          <p:cNvSpPr txBox="1"/>
          <p:nvPr/>
        </p:nvSpPr>
        <p:spPr>
          <a:xfrm>
            <a:off x="8803898" y="4922964"/>
            <a:ext cx="2174506" cy="923330"/>
          </a:xfrm>
          <a:prstGeom prst="rect">
            <a:avLst/>
          </a:prstGeom>
          <a:noFill/>
        </p:spPr>
        <p:txBody>
          <a:bodyPr wrap="none" rtlCol="0">
            <a:spAutoFit/>
          </a:bodyPr>
          <a:lstStyle/>
          <a:p>
            <a:r>
              <a:rPr lang="fi-FI" dirty="0"/>
              <a:t>= Käynnistymässä</a:t>
            </a:r>
          </a:p>
          <a:p>
            <a:r>
              <a:rPr lang="fi-FI" dirty="0"/>
              <a:t>= Meneillään</a:t>
            </a:r>
          </a:p>
          <a:p>
            <a:r>
              <a:rPr lang="fi-FI" dirty="0"/>
              <a:t>= Valmiina tai lähes</a:t>
            </a:r>
          </a:p>
        </p:txBody>
      </p:sp>
      <p:sp>
        <p:nvSpPr>
          <p:cNvPr id="29" name="Viisikulmio 28"/>
          <p:cNvSpPr/>
          <p:nvPr/>
        </p:nvSpPr>
        <p:spPr>
          <a:xfrm>
            <a:off x="1112685" y="4388533"/>
            <a:ext cx="8778466"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Yhteistyö eri substanssitalojen pilotointien ja toimintamallien kehittämisen kanssa</a:t>
            </a:r>
            <a:endParaRPr lang="fi-FI" sz="1600" b="1" dirty="0">
              <a:solidFill>
                <a:schemeClr val="bg1"/>
              </a:solidFill>
            </a:endParaRPr>
          </a:p>
        </p:txBody>
      </p:sp>
      <p:sp>
        <p:nvSpPr>
          <p:cNvPr id="30" name="Viisikulmio 29"/>
          <p:cNvSpPr/>
          <p:nvPr/>
        </p:nvSpPr>
        <p:spPr>
          <a:xfrm>
            <a:off x="2379797" y="3052112"/>
            <a:ext cx="6342162"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Yhteisten toimintamallien  ja tehokkuuden kehittäminen</a:t>
            </a:r>
            <a:endParaRPr lang="fi-FI" sz="1600" b="1" dirty="0">
              <a:solidFill>
                <a:schemeClr val="bg1"/>
              </a:solidFill>
            </a:endParaRPr>
          </a:p>
        </p:txBody>
      </p:sp>
      <p:sp>
        <p:nvSpPr>
          <p:cNvPr id="31" name="Viisikulmio 30"/>
          <p:cNvSpPr/>
          <p:nvPr/>
        </p:nvSpPr>
        <p:spPr>
          <a:xfrm>
            <a:off x="3585916" y="3724406"/>
            <a:ext cx="4965982"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Tulosmittarit ja resurssien kohdentaminen </a:t>
            </a:r>
          </a:p>
        </p:txBody>
      </p:sp>
    </p:spTree>
    <p:extLst>
      <p:ext uri="{BB962C8B-B14F-4D97-AF65-F5344CB8AC3E}">
        <p14:creationId xmlns:p14="http://schemas.microsoft.com/office/powerpoint/2010/main" xmlns="" val="11703565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uorakulmio 9"/>
          <p:cNvSpPr/>
          <p:nvPr/>
        </p:nvSpPr>
        <p:spPr>
          <a:xfrm>
            <a:off x="1140996" y="1492438"/>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0" name="Tekstiruutu 4"/>
          <p:cNvSpPr txBox="1"/>
          <p:nvPr/>
        </p:nvSpPr>
        <p:spPr>
          <a:xfrm>
            <a:off x="1298560" y="1434946"/>
            <a:ext cx="1210588" cy="1569660"/>
          </a:xfrm>
          <a:prstGeom prst="rect">
            <a:avLst/>
          </a:prstGeom>
          <a:noFill/>
        </p:spPr>
        <p:txBody>
          <a:bodyPr wrap="none" rtlCol="0">
            <a:spAutoFit/>
          </a:bodyPr>
          <a:lstStyle/>
          <a:p>
            <a:r>
              <a:rPr lang="fi-FI" sz="9600" dirty="0" smtClean="0">
                <a:solidFill>
                  <a:schemeClr val="accent3"/>
                </a:solidFill>
              </a:rPr>
              <a:t>1 </a:t>
            </a:r>
            <a:endParaRPr lang="fi-FI" sz="9600" dirty="0">
              <a:solidFill>
                <a:schemeClr val="accent3"/>
              </a:solidFill>
            </a:endParaRPr>
          </a:p>
        </p:txBody>
      </p:sp>
      <p:sp>
        <p:nvSpPr>
          <p:cNvPr id="4" name="TextBox 3"/>
          <p:cNvSpPr txBox="1"/>
          <p:nvPr/>
        </p:nvSpPr>
        <p:spPr>
          <a:xfrm>
            <a:off x="2351584" y="1521762"/>
            <a:ext cx="8366476" cy="3139321"/>
          </a:xfrm>
          <a:prstGeom prst="rect">
            <a:avLst/>
          </a:prstGeom>
          <a:noFill/>
        </p:spPr>
        <p:txBody>
          <a:bodyPr wrap="square" rtlCol="0">
            <a:spAutoFit/>
          </a:bodyPr>
          <a:lstStyle/>
          <a:p>
            <a:pPr marL="285750" indent="-285750">
              <a:buFont typeface="Arial" charset="0"/>
              <a:buChar char="•"/>
            </a:pPr>
            <a:r>
              <a:rPr lang="fi-FI" b="1" dirty="0" smtClean="0"/>
              <a:t>Keskitettyjen </a:t>
            </a:r>
            <a:r>
              <a:rPr lang="fi-FI" b="1" dirty="0"/>
              <a:t>asiakaspalveluprosessien kehittäminen osana monikanavaista </a:t>
            </a:r>
            <a:r>
              <a:rPr lang="fi-FI" b="1" dirty="0" smtClean="0"/>
              <a:t>palvelua</a:t>
            </a:r>
          </a:p>
          <a:p>
            <a:endParaRPr lang="fi-FI" b="1" dirty="0"/>
          </a:p>
          <a:p>
            <a:pPr marL="285750" indent="-285750">
              <a:buFont typeface="Arial" panose="020B0604020202020204" pitchFamily="34" charset="0"/>
              <a:buChar char="•"/>
            </a:pPr>
            <a:r>
              <a:rPr lang="fi-FI" b="1" dirty="0" smtClean="0"/>
              <a:t>Yhteistyö </a:t>
            </a:r>
            <a:r>
              <a:rPr lang="fi-FI" b="1" dirty="0"/>
              <a:t>eri </a:t>
            </a:r>
            <a:r>
              <a:rPr lang="fi-FI" b="1" dirty="0" smtClean="0"/>
              <a:t>substanssialojen </a:t>
            </a:r>
            <a:r>
              <a:rPr lang="fi-FI" b="1" dirty="0"/>
              <a:t>pilotointien ja toimintamallien kehittämisen kanssa</a:t>
            </a:r>
          </a:p>
          <a:p>
            <a:pPr>
              <a:lnSpc>
                <a:spcPct val="150000"/>
              </a:lnSpc>
            </a:pPr>
            <a:endParaRPr lang="fi-FI" b="1" dirty="0"/>
          </a:p>
          <a:p>
            <a:pPr marL="285750" indent="-285750">
              <a:lnSpc>
                <a:spcPct val="150000"/>
              </a:lnSpc>
              <a:buFont typeface="Arial" charset="0"/>
              <a:buChar char="•"/>
            </a:pPr>
            <a:endParaRPr lang="en-US" dirty="0" smtClean="0"/>
          </a:p>
          <a:p>
            <a:pPr marL="285750" indent="-285750">
              <a:lnSpc>
                <a:spcPct val="150000"/>
              </a:lnSpc>
              <a:buFont typeface="Arial" charset="0"/>
              <a:buChar char="•"/>
            </a:pPr>
            <a:r>
              <a:rPr lang="en-US" dirty="0" smtClean="0"/>
              <a:t>-</a:t>
            </a:r>
          </a:p>
          <a:p>
            <a:pPr marL="285750" indent="-285750">
              <a:lnSpc>
                <a:spcPct val="150000"/>
              </a:lnSpc>
              <a:buFont typeface="Arial" charset="0"/>
              <a:buChar char="•"/>
            </a:pPr>
            <a:r>
              <a:rPr lang="en-US" dirty="0" smtClean="0"/>
              <a:t>-</a:t>
            </a:r>
          </a:p>
        </p:txBody>
      </p:sp>
      <p:sp>
        <p:nvSpPr>
          <p:cNvPr id="32" name="Suorakulmio 9"/>
          <p:cNvSpPr/>
          <p:nvPr/>
        </p:nvSpPr>
        <p:spPr>
          <a:xfrm>
            <a:off x="1140996" y="3086446"/>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3" name="Tekstiruutu 4"/>
          <p:cNvSpPr txBox="1"/>
          <p:nvPr/>
        </p:nvSpPr>
        <p:spPr>
          <a:xfrm>
            <a:off x="1298560" y="3028954"/>
            <a:ext cx="1210588" cy="1569660"/>
          </a:xfrm>
          <a:prstGeom prst="rect">
            <a:avLst/>
          </a:prstGeom>
          <a:noFill/>
        </p:spPr>
        <p:txBody>
          <a:bodyPr wrap="none" rtlCol="0">
            <a:spAutoFit/>
          </a:bodyPr>
          <a:lstStyle/>
          <a:p>
            <a:r>
              <a:rPr lang="fi-FI" sz="9600" dirty="0">
                <a:solidFill>
                  <a:schemeClr val="accent1"/>
                </a:solidFill>
              </a:rPr>
              <a:t>2</a:t>
            </a:r>
            <a:r>
              <a:rPr lang="fi-FI" sz="9600" dirty="0" smtClean="0">
                <a:solidFill>
                  <a:schemeClr val="accent3"/>
                </a:solidFill>
              </a:rPr>
              <a:t> </a:t>
            </a:r>
            <a:endParaRPr lang="fi-FI" sz="9600" dirty="0">
              <a:solidFill>
                <a:schemeClr val="accent3"/>
              </a:solidFill>
            </a:endParaRPr>
          </a:p>
        </p:txBody>
      </p:sp>
      <p:sp>
        <p:nvSpPr>
          <p:cNvPr id="34" name="TextBox 33"/>
          <p:cNvSpPr txBox="1"/>
          <p:nvPr/>
        </p:nvSpPr>
        <p:spPr>
          <a:xfrm>
            <a:off x="2351584" y="3115770"/>
            <a:ext cx="8366476" cy="1754326"/>
          </a:xfrm>
          <a:prstGeom prst="rect">
            <a:avLst/>
          </a:prstGeom>
          <a:noFill/>
        </p:spPr>
        <p:txBody>
          <a:bodyPr wrap="square" rtlCol="0">
            <a:spAutoFit/>
          </a:bodyPr>
          <a:lstStyle/>
          <a:p>
            <a:pPr marL="285750" indent="-285750">
              <a:lnSpc>
                <a:spcPct val="150000"/>
              </a:lnSpc>
              <a:buFont typeface="Arial" charset="0"/>
              <a:buChar char="•"/>
            </a:pPr>
            <a:r>
              <a:rPr lang="fi-FI" b="1" dirty="0" smtClean="0"/>
              <a:t>Yhteisten toimintamallien ja tehokkuuden kehittäminen </a:t>
            </a:r>
          </a:p>
          <a:p>
            <a:pPr marL="285750" indent="-285750">
              <a:lnSpc>
                <a:spcPct val="150000"/>
              </a:lnSpc>
              <a:buFont typeface="Arial" charset="0"/>
              <a:buChar char="•"/>
            </a:pPr>
            <a:r>
              <a:rPr lang="fi-FI" b="1" dirty="0"/>
              <a:t>Asiakas- ja tapahtumatiedon hyödyntäminen</a:t>
            </a:r>
          </a:p>
          <a:p>
            <a:pPr marL="285750" indent="-285750">
              <a:lnSpc>
                <a:spcPct val="150000"/>
              </a:lnSpc>
              <a:buFont typeface="Arial" charset="0"/>
              <a:buChar char="•"/>
            </a:pPr>
            <a:endParaRPr lang="en-US" dirty="0" smtClean="0"/>
          </a:p>
          <a:p>
            <a:pPr>
              <a:lnSpc>
                <a:spcPct val="150000"/>
              </a:lnSpc>
            </a:pPr>
            <a:endParaRPr lang="en-US" dirty="0" smtClean="0"/>
          </a:p>
        </p:txBody>
      </p:sp>
      <p:sp>
        <p:nvSpPr>
          <p:cNvPr id="35" name="Suorakulmio 9"/>
          <p:cNvSpPr/>
          <p:nvPr/>
        </p:nvSpPr>
        <p:spPr>
          <a:xfrm>
            <a:off x="1140996" y="4695820"/>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6" name="Tekstiruutu 4"/>
          <p:cNvSpPr txBox="1"/>
          <p:nvPr/>
        </p:nvSpPr>
        <p:spPr>
          <a:xfrm>
            <a:off x="1298560" y="4638328"/>
            <a:ext cx="1210588" cy="1569660"/>
          </a:xfrm>
          <a:prstGeom prst="rect">
            <a:avLst/>
          </a:prstGeom>
          <a:noFill/>
        </p:spPr>
        <p:txBody>
          <a:bodyPr wrap="none" rtlCol="0">
            <a:spAutoFit/>
          </a:bodyPr>
          <a:lstStyle/>
          <a:p>
            <a:r>
              <a:rPr lang="fi-FI" sz="9600" dirty="0" smtClean="0">
                <a:solidFill>
                  <a:schemeClr val="accent2"/>
                </a:solidFill>
              </a:rPr>
              <a:t>3</a:t>
            </a:r>
            <a:r>
              <a:rPr lang="fi-FI" sz="9600" smtClean="0">
                <a:solidFill>
                  <a:schemeClr val="accent2"/>
                </a:solidFill>
              </a:rPr>
              <a:t> </a:t>
            </a:r>
            <a:endParaRPr lang="fi-FI" sz="9600" dirty="0">
              <a:solidFill>
                <a:schemeClr val="accent2"/>
              </a:solidFill>
            </a:endParaRPr>
          </a:p>
        </p:txBody>
      </p:sp>
      <p:sp>
        <p:nvSpPr>
          <p:cNvPr id="37" name="TextBox 36"/>
          <p:cNvSpPr txBox="1"/>
          <p:nvPr/>
        </p:nvSpPr>
        <p:spPr>
          <a:xfrm>
            <a:off x="2351584" y="4725144"/>
            <a:ext cx="8366476" cy="923330"/>
          </a:xfrm>
          <a:prstGeom prst="rect">
            <a:avLst/>
          </a:prstGeom>
          <a:noFill/>
        </p:spPr>
        <p:txBody>
          <a:bodyPr wrap="square" rtlCol="0">
            <a:spAutoFit/>
          </a:bodyPr>
          <a:lstStyle/>
          <a:p>
            <a:pPr marL="285750" indent="-285750">
              <a:lnSpc>
                <a:spcPct val="150000"/>
              </a:lnSpc>
              <a:buFont typeface="Arial" charset="0"/>
              <a:buChar char="•"/>
            </a:pPr>
            <a:r>
              <a:rPr lang="fi-FI" b="1" dirty="0"/>
              <a:t>Tulosmittarit ja resurssien kohdentaminen  </a:t>
            </a:r>
            <a:r>
              <a:rPr lang="en-US" dirty="0" smtClean="0"/>
              <a:t>-</a:t>
            </a:r>
          </a:p>
          <a:p>
            <a:pPr>
              <a:lnSpc>
                <a:spcPct val="150000"/>
              </a:lnSpc>
            </a:pPr>
            <a:endParaRPr lang="en-US" dirty="0" smtClean="0"/>
          </a:p>
        </p:txBody>
      </p:sp>
    </p:spTree>
    <p:extLst>
      <p:ext uri="{BB962C8B-B14F-4D97-AF65-F5344CB8AC3E}">
        <p14:creationId xmlns:p14="http://schemas.microsoft.com/office/powerpoint/2010/main" xmlns="" val="5214281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803412" y="923880"/>
          <a:ext cx="11228076" cy="5685616"/>
        </p:xfrm>
        <a:graphic>
          <a:graphicData uri="http://schemas.openxmlformats.org/drawingml/2006/table">
            <a:tbl>
              <a:tblPr firstRow="1" bandRow="1">
                <a:tableStyleId>{2D5ABB26-0587-4C30-8999-92F81FD0307C}</a:tableStyleId>
              </a:tblPr>
              <a:tblGrid>
                <a:gridCol w="2245615"/>
                <a:gridCol w="2245615"/>
                <a:gridCol w="2516748"/>
                <a:gridCol w="1974483"/>
                <a:gridCol w="224561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50888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1794480">
                <a:tc>
                  <a:txBody>
                    <a:bodyPr/>
                    <a:lstStyle/>
                    <a:p>
                      <a:r>
                        <a:rPr lang="en-US" sz="1400" b="1" baseline="0" dirty="0" err="1" smtClean="0">
                          <a:latin typeface="Calibri" charset="0"/>
                          <a:ea typeface="Calibri" charset="0"/>
                          <a:cs typeface="Calibri" charset="0"/>
                        </a:rPr>
                        <a:t>Keskitettyjen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asiakaspalveluprosessien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kehittäminen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osana</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monikanavaista</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palvelua</a:t>
                      </a:r>
                      <a:endParaRPr lang="en-US" sz="1400" b="1" baseline="0" dirty="0" smtClean="0">
                        <a:latin typeface="Calibri" charset="0"/>
                        <a:ea typeface="Calibri" charset="0"/>
                        <a:cs typeface="Calibri" charset="0"/>
                      </a:endParaRPr>
                    </a:p>
                    <a:p>
                      <a:r>
                        <a:rPr lang="en-US" sz="1400" b="1" baseline="0" dirty="0" smtClean="0">
                          <a:latin typeface="Calibri" charset="0"/>
                          <a:ea typeface="Calibri" charset="0"/>
                          <a:cs typeface="Calibri" charset="0"/>
                        </a:rPr>
                        <a:t>      </a:t>
                      </a:r>
                      <a:r>
                        <a:rPr lang="en-US" sz="1400" b="0" baseline="0" dirty="0" err="1" smtClean="0">
                          <a:latin typeface="Calibri" charset="0"/>
                          <a:ea typeface="Calibri" charset="0"/>
                          <a:cs typeface="Calibri" charset="0"/>
                        </a:rPr>
                        <a:t>tähän</a:t>
                      </a:r>
                      <a:r>
                        <a:rPr lang="en-US" sz="1400" b="0" baseline="0" dirty="0" smtClean="0">
                          <a:latin typeface="Calibri" charset="0"/>
                          <a:ea typeface="Calibri" charset="0"/>
                          <a:cs typeface="Calibri" charset="0"/>
                        </a:rPr>
                        <a:t>  </a:t>
                      </a:r>
                      <a:r>
                        <a:rPr lang="en-US" sz="1400" b="0" baseline="0" dirty="0" err="1" smtClean="0">
                          <a:latin typeface="Calibri" charset="0"/>
                          <a:ea typeface="Calibri" charset="0"/>
                          <a:cs typeface="Calibri" charset="0"/>
                        </a:rPr>
                        <a:t>liittyy</a:t>
                      </a:r>
                      <a:endParaRPr lang="en-US" sz="1400" b="0" baseline="0" dirty="0" smtClean="0">
                        <a:latin typeface="Calibri" charset="0"/>
                        <a:ea typeface="Calibri" charset="0"/>
                        <a:cs typeface="Calibri" charset="0"/>
                      </a:endParaRPr>
                    </a:p>
                    <a:p>
                      <a:r>
                        <a:rPr lang="en-US" sz="1400" b="1" baseline="0" dirty="0" err="1" smtClean="0">
                          <a:latin typeface="Calibri" charset="0"/>
                          <a:ea typeface="Calibri" charset="0"/>
                          <a:cs typeface="Calibri" charset="0"/>
                        </a:rPr>
                        <a:t>Yhteistyö</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eri</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susbstanssialojen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pilotointien</a:t>
                      </a:r>
                      <a:r>
                        <a:rPr lang="en-US" sz="1400" b="1" baseline="0" dirty="0" smtClean="0">
                          <a:latin typeface="Calibri" charset="0"/>
                          <a:ea typeface="Calibri" charset="0"/>
                          <a:cs typeface="Calibri" charset="0"/>
                        </a:rPr>
                        <a:t> ja </a:t>
                      </a:r>
                      <a:r>
                        <a:rPr lang="en-US" sz="1400" b="1" baseline="0" dirty="0" err="1" smtClean="0">
                          <a:latin typeface="Calibri" charset="0"/>
                          <a:ea typeface="Calibri" charset="0"/>
                          <a:cs typeface="Calibri" charset="0"/>
                        </a:rPr>
                        <a:t>toimintamallien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kehittämisen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kanssa</a:t>
                      </a:r>
                      <a:endParaRPr lang="en-US" sz="1400" b="1" baseline="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err="1" smtClean="0">
                          <a:latin typeface="Calibri" charset="0"/>
                          <a:ea typeface="Calibri" charset="0"/>
                          <a:cs typeface="Calibri" charset="0"/>
                        </a:rPr>
                        <a:t>Palveluja</a:t>
                      </a:r>
                      <a:r>
                        <a:rPr lang="en-US" sz="1200" dirty="0" smtClean="0">
                          <a:latin typeface="Calibri" charset="0"/>
                          <a:ea typeface="Calibri" charset="0"/>
                          <a:cs typeface="Calibri" charset="0"/>
                        </a:rPr>
                        <a:t> </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tuotetaan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t>
                      </a:r>
                      <a:r>
                        <a:rPr lang="en-US" sz="1200" dirty="0" err="1" smtClean="0">
                          <a:latin typeface="Calibri" charset="0"/>
                          <a:ea typeface="Calibri" charset="0"/>
                          <a:cs typeface="Calibri" charset="0"/>
                        </a:rPr>
                        <a:t>alveluprosesseja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kehitetään</a:t>
                      </a:r>
                      <a:r>
                        <a:rPr lang="en-US" sz="1200" baseline="0" dirty="0" smtClean="0">
                          <a:latin typeface="Calibri" charset="0"/>
                          <a:ea typeface="Calibri" charset="0"/>
                          <a:cs typeface="Calibri" charset="0"/>
                        </a:rPr>
                        <a:t> </a:t>
                      </a:r>
                      <a:r>
                        <a:rPr lang="en-US" sz="1200" dirty="0" smtClean="0">
                          <a:latin typeface="Calibri" charset="0"/>
                          <a:ea typeface="Calibri" charset="0"/>
                          <a:cs typeface="Calibri" charset="0"/>
                        </a:rPr>
                        <a:t> </a:t>
                      </a:r>
                      <a:r>
                        <a:rPr lang="en-US" sz="1200" baseline="0" dirty="0" err="1" smtClean="0">
                          <a:latin typeface="Calibri" charset="0"/>
                          <a:ea typeface="Calibri" charset="0"/>
                          <a:cs typeface="Calibri" charset="0"/>
                        </a:rPr>
                        <a:t>niin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että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asiakkaat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saavat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palvelut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palvelukanavien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saumattomalla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yhteistyöllä</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palvelukanaville</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sovitun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työnjaon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endParaRPr lang="en-US" sz="1200" baseline="0" dirty="0" smtClean="0">
                        <a:latin typeface="Calibri" charset="0"/>
                        <a:ea typeface="Calibri" charset="0"/>
                        <a:cs typeface="Calibri"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err="1" smtClean="0">
                          <a:latin typeface="Calibri" charset="0"/>
                          <a:ea typeface="Calibri" charset="0"/>
                          <a:cs typeface="Calibri" charset="0"/>
                        </a:rPr>
                        <a:t>Asiakkaat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ohjataan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verkkopalveluihin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systemaattisesti</a:t>
                      </a:r>
                      <a:endParaRPr lang="en-US" sz="1200" baseline="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Hankkeen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projektiryhmän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ensimmäinen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kokous</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kesäkuussa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tilannekuva</a:t>
                      </a:r>
                      <a:endParaRPr lang="en-US" sz="1200" baseline="0" dirty="0" smtClean="0">
                        <a:latin typeface="Calibri" charset="0"/>
                        <a:ea typeface="Calibri" charset="0"/>
                        <a:cs typeface="Calibri" charset="0"/>
                      </a:endParaRPr>
                    </a:p>
                    <a:p>
                      <a:r>
                        <a:rPr lang="en-US" sz="1200" baseline="0" dirty="0" smtClean="0">
                          <a:latin typeface="Calibri" charset="0"/>
                          <a:ea typeface="Calibri" charset="0"/>
                          <a:cs typeface="Calibri" charset="0"/>
                        </a:rPr>
                        <a:t>ja </a:t>
                      </a:r>
                      <a:r>
                        <a:rPr lang="en-US" sz="1200" baseline="0" dirty="0" err="1" smtClean="0">
                          <a:latin typeface="Calibri" charset="0"/>
                          <a:ea typeface="Calibri" charset="0"/>
                          <a:cs typeface="Calibri" charset="0"/>
                        </a:rPr>
                        <a:t>toimintasuunnitelma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syksylle</a:t>
                      </a:r>
                      <a:r>
                        <a:rPr lang="en-US" sz="1200" baseline="0" dirty="0" smtClean="0">
                          <a:latin typeface="Calibri" charset="0"/>
                          <a:ea typeface="Calibri" charset="0"/>
                          <a:cs typeface="Calibri" charset="0"/>
                        </a:rPr>
                        <a:t> 2016</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err="1" smtClean="0">
                          <a:latin typeface="Calibri" charset="0"/>
                          <a:ea typeface="Calibri" charset="0"/>
                          <a:cs typeface="Calibri" charset="0"/>
                        </a:rPr>
                        <a:t>Palveluja</a:t>
                      </a:r>
                      <a:r>
                        <a:rPr lang="en-US" sz="1200" dirty="0" smtClean="0">
                          <a:latin typeface="Calibri" charset="0"/>
                          <a:ea typeface="Calibri" charset="0"/>
                          <a:cs typeface="Calibri" charset="0"/>
                        </a:rPr>
                        <a:t> </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tuotetaan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t>
                      </a:r>
                      <a:r>
                        <a:rPr lang="en-US" sz="1200" dirty="0" err="1" smtClean="0">
                          <a:latin typeface="Calibri" charset="0"/>
                          <a:ea typeface="Calibri" charset="0"/>
                          <a:cs typeface="Calibri" charset="0"/>
                        </a:rPr>
                        <a:t>alveluprosesseja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kehitetään</a:t>
                      </a:r>
                      <a:r>
                        <a:rPr lang="en-US" sz="1200" baseline="0" dirty="0" smtClean="0">
                          <a:latin typeface="Calibri" charset="0"/>
                          <a:ea typeface="Calibri" charset="0"/>
                          <a:cs typeface="Calibri" charset="0"/>
                        </a:rPr>
                        <a:t> </a:t>
                      </a:r>
                      <a:r>
                        <a:rPr lang="en-US" sz="1200" dirty="0" smtClean="0">
                          <a:latin typeface="Calibri" charset="0"/>
                          <a:ea typeface="Calibri" charset="0"/>
                          <a:cs typeface="Calibri" charset="0"/>
                        </a:rPr>
                        <a:t> </a:t>
                      </a:r>
                      <a:r>
                        <a:rPr lang="en-US" sz="1200" baseline="0" dirty="0" err="1" smtClean="0">
                          <a:latin typeface="Calibri" charset="0"/>
                          <a:ea typeface="Calibri" charset="0"/>
                          <a:cs typeface="Calibri" charset="0"/>
                        </a:rPr>
                        <a:t>niin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että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asiakkaat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saavat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palvelut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palvelukanavien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saumattomalla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yhteistyöllä</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palvelukanaville</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sovitun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työnjaon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endParaRPr lang="en-US" sz="1200" baseline="0" dirty="0" smtClean="0">
                        <a:latin typeface="Calibri" charset="0"/>
                        <a:ea typeface="Calibri" charset="0"/>
                        <a:cs typeface="Calibri"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err="1" smtClean="0">
                          <a:latin typeface="Calibri" charset="0"/>
                          <a:ea typeface="Calibri" charset="0"/>
                          <a:cs typeface="Calibri" charset="0"/>
                        </a:rPr>
                        <a:t>Asiakkaat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ohjataan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verkkopalveluihin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systemaattisesti</a:t>
                      </a:r>
                      <a:endParaRPr lang="en-US" sz="1200" baseline="0" dirty="0" smtClean="0">
                        <a:latin typeface="Calibri" charset="0"/>
                        <a:ea typeface="Calibri" charset="0"/>
                        <a:cs typeface="Calibri" charset="0"/>
                      </a:endParaRPr>
                    </a:p>
                    <a:p>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err="1" smtClean="0">
                          <a:latin typeface="Calibri" charset="0"/>
                          <a:ea typeface="Calibri" charset="0"/>
                          <a:cs typeface="Calibri" charset="0"/>
                        </a:rPr>
                        <a:t>Yhteistyö</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osallistuvien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organisaatioiden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substanssihankkeiden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kanssa</a:t>
                      </a:r>
                      <a:endParaRPr lang="en-US" sz="1200" baseline="0" dirty="0" smtClean="0">
                        <a:latin typeface="Calibri" charset="0"/>
                        <a:ea typeface="Calibri" charset="0"/>
                        <a:cs typeface="Calibri" charset="0"/>
                      </a:endParaRPr>
                    </a:p>
                    <a:p>
                      <a:pPr marL="171450" indent="-171450">
                        <a:buFont typeface="Arial" panose="020B0604020202020204" pitchFamily="34" charset="0"/>
                        <a:buChar char="•"/>
                      </a:pPr>
                      <a:r>
                        <a:rPr lang="en-US" sz="1200" baseline="0" dirty="0" err="1" smtClean="0">
                          <a:latin typeface="Calibri" charset="0"/>
                          <a:ea typeface="Calibri" charset="0"/>
                          <a:cs typeface="Calibri" charset="0"/>
                        </a:rPr>
                        <a:t>Yhteistyö</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osaaminen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toimintatapamuutokset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hankeen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kanssa</a:t>
                      </a:r>
                      <a:endParaRPr lang="en-US" sz="1200" baseline="0" dirty="0" smtClean="0">
                        <a:latin typeface="Calibri" charset="0"/>
                        <a:ea typeface="Calibri" charset="0"/>
                        <a:cs typeface="Calibri" charset="0"/>
                      </a:endParaRPr>
                    </a:p>
                    <a:p>
                      <a:pPr marL="171450" indent="-171450">
                        <a:buFont typeface="Arial" panose="020B0604020202020204" pitchFamily="34" charset="0"/>
                        <a:buChar char="•"/>
                      </a:pPr>
                      <a:r>
                        <a:rPr lang="en-US" sz="1200" baseline="0" dirty="0" err="1" smtClean="0">
                          <a:latin typeface="Calibri" charset="0"/>
                          <a:ea typeface="Calibri" charset="0"/>
                          <a:cs typeface="Calibri" charset="0"/>
                        </a:rPr>
                        <a:t>Maakuntauudistuksen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vaatimiin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valmistelutoimiin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osallistuminen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keskitetyt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palvelut</a:t>
                      </a:r>
                      <a:r>
                        <a:rPr lang="en-US" sz="1200" baseline="0" dirty="0" smtClean="0">
                          <a:latin typeface="Calibri" charset="0"/>
                          <a:ea typeface="Calibri" charset="0"/>
                          <a:cs typeface="Calibri" charset="0"/>
                        </a:rPr>
                        <a:t>)</a:t>
                      </a:r>
                    </a:p>
                    <a:p>
                      <a:pPr marL="171450" indent="-171450">
                        <a:buFont typeface="Arial" panose="020B0604020202020204" pitchFamily="34" charset="0"/>
                        <a:buChar char="•"/>
                      </a:pPr>
                      <a:r>
                        <a:rPr lang="en-US" sz="1200" baseline="0" dirty="0" smtClean="0">
                          <a:latin typeface="Calibri" charset="0"/>
                          <a:ea typeface="Calibri" charset="0"/>
                          <a:cs typeface="Calibri" charset="0"/>
                        </a:rPr>
                        <a:t>ELY-/TE-</a:t>
                      </a:r>
                      <a:r>
                        <a:rPr lang="en-US" sz="1200" baseline="0" dirty="0" err="1" smtClean="0">
                          <a:latin typeface="Calibri" charset="0"/>
                          <a:ea typeface="Calibri" charset="0"/>
                          <a:cs typeface="Calibri" charset="0"/>
                        </a:rPr>
                        <a:t>palvelujen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palvelumuotoiluun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osallistuminen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r>
                        <a:rPr lang="en-US" sz="1400" b="1" dirty="0" err="1" smtClean="0">
                          <a:latin typeface="Calibri" charset="0"/>
                          <a:ea typeface="Calibri" charset="0"/>
                          <a:cs typeface="Calibri" charset="0"/>
                        </a:rPr>
                        <a:t>Asiakas</a:t>
                      </a:r>
                      <a:r>
                        <a:rPr lang="en-US" sz="1400" b="1" dirty="0" smtClean="0">
                          <a:latin typeface="Calibri" charset="0"/>
                          <a:ea typeface="Calibri" charset="0"/>
                          <a:cs typeface="Calibri" charset="0"/>
                        </a:rPr>
                        <a:t>- ja </a:t>
                      </a:r>
                      <a:r>
                        <a:rPr lang="en-US" sz="1400" b="1" dirty="0" err="1" smtClean="0">
                          <a:latin typeface="Calibri" charset="0"/>
                          <a:ea typeface="Calibri" charset="0"/>
                          <a:cs typeface="Calibri" charset="0"/>
                        </a:rPr>
                        <a:t>tapahtumatiedon</a:t>
                      </a:r>
                      <a:r>
                        <a:rPr lang="en-US" sz="1400" b="1" dirty="0" smtClean="0">
                          <a:latin typeface="Calibri" charset="0"/>
                          <a:ea typeface="Calibri" charset="0"/>
                          <a:cs typeface="Calibri" charset="0"/>
                        </a:rPr>
                        <a:t> </a:t>
                      </a:r>
                      <a:r>
                        <a:rPr lang="en-US" sz="1400" b="1" dirty="0" err="1" smtClean="0">
                          <a:latin typeface="Calibri" charset="0"/>
                          <a:ea typeface="Calibri" charset="0"/>
                          <a:cs typeface="Calibri" charset="0"/>
                        </a:rPr>
                        <a:t>hyödyntäminen</a:t>
                      </a:r>
                      <a:endParaRPr lang="en-US" sz="1400" b="1"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smtClean="0">
                        <a:latin typeface="Calibri" charset="0"/>
                        <a:ea typeface="Calibri" charset="0"/>
                        <a:cs typeface="Calibri" charset="0"/>
                      </a:endParaRPr>
                    </a:p>
                    <a:p>
                      <a:r>
                        <a:rPr lang="en-US" sz="1400" dirty="0" smtClean="0">
                          <a:latin typeface="Calibri" charset="0"/>
                          <a:ea typeface="Calibri" charset="0"/>
                          <a:cs typeface="Calibri" charset="0"/>
                        </a:rPr>
                        <a:t>CRM/</a:t>
                      </a:r>
                      <a:r>
                        <a:rPr lang="en-US" sz="1400" dirty="0" err="1" smtClean="0">
                          <a:latin typeface="Calibri" charset="0"/>
                          <a:ea typeface="Calibri" charset="0"/>
                          <a:cs typeface="Calibri" charset="0"/>
                        </a:rPr>
                        <a:t>hankesuunnitelman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mukaan</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Kilpailutuksen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toimenpiteet</a:t>
                      </a:r>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toimittaja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valittu</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kesäkuun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loppuun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mennessä</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CRM </a:t>
                      </a:r>
                      <a:r>
                        <a:rPr lang="en-US" sz="1200" dirty="0" err="1" smtClean="0">
                          <a:latin typeface="Calibri" charset="0"/>
                          <a:ea typeface="Calibri" charset="0"/>
                          <a:cs typeface="Calibri" charset="0"/>
                        </a:rPr>
                        <a:t>käyttöön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otettu</a:t>
                      </a:r>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otettavissa</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Hankesuunnitelman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mukaiset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toimenpiteet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1239728">
                <a:tc>
                  <a:txBody>
                    <a:bodyPr/>
                    <a:lstStyle/>
                    <a:p>
                      <a:pPr marL="0" indent="0">
                        <a:lnSpc>
                          <a:spcPct val="100000"/>
                        </a:lnSpc>
                        <a:buFont typeface="Arial" charset="0"/>
                        <a:buNone/>
                      </a:pPr>
                      <a:r>
                        <a:rPr lang="fi-FI" sz="1200" b="1" dirty="0" smtClean="0"/>
                        <a:t>Yhteisten toimintamallien ja tehokkuuden kehittäminen </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Uusien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palvelukanavien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käyttöönotto</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Otettu</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käytetty</a:t>
                      </a:r>
                      <a:r>
                        <a:rPr lang="en-US" sz="1200" dirty="0" smtClean="0">
                          <a:latin typeface="Calibri" charset="0"/>
                          <a:ea typeface="Calibri" charset="0"/>
                          <a:cs typeface="Calibri" charset="0"/>
                        </a:rPr>
                        <a:t> chat-</a:t>
                      </a:r>
                      <a:r>
                        <a:rPr lang="en-US" sz="1200" dirty="0" err="1" smtClean="0">
                          <a:latin typeface="Calibri" charset="0"/>
                          <a:ea typeface="Calibri" charset="0"/>
                          <a:cs typeface="Calibri" charset="0"/>
                        </a:rPr>
                        <a:t>palveluja</a:t>
                      </a:r>
                      <a:endParaRPr lang="en-US" sz="1200" dirty="0" smtClean="0">
                        <a:latin typeface="Calibri" charset="0"/>
                        <a:ea typeface="Calibri" charset="0"/>
                        <a:cs typeface="Calibri" charset="0"/>
                      </a:endParaRPr>
                    </a:p>
                    <a:p>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Liikenteen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aspa</a:t>
                      </a:r>
                      <a:r>
                        <a:rPr lang="en-US" sz="1200" dirty="0" smtClean="0">
                          <a:latin typeface="Calibri" charset="0"/>
                          <a:ea typeface="Calibri" charset="0"/>
                          <a:cs typeface="Calibri" charset="0"/>
                        </a:rPr>
                        <a:t>, YS-pp ja Työlinja)</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Yhteisten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toimintamallien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käyttöönotto</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tehokkkuuden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asiakaspalvelun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laadun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parantamseksi</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Esim</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OC:n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puhelinjärjestelmän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hyödyntäminen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optimaalisesti</a:t>
                      </a:r>
                      <a:r>
                        <a:rPr lang="en-US" sz="1200" baseline="0" dirty="0" smtClean="0">
                          <a:latin typeface="Calibri" charset="0"/>
                          <a:ea typeface="Calibri" charset="0"/>
                          <a:cs typeface="Calibri" charset="0"/>
                        </a:rPr>
                        <a:t>/</a:t>
                      </a:r>
                      <a:r>
                        <a:rPr lang="en-US" sz="1200" baseline="0" dirty="0" err="1" smtClean="0">
                          <a:latin typeface="Calibri" charset="0"/>
                          <a:ea typeface="Calibri" charset="0"/>
                          <a:cs typeface="Calibri" charset="0"/>
                        </a:rPr>
                        <a:t>esim</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takaisinsoitto</a:t>
                      </a:r>
                      <a:endParaRPr lang="en-US" sz="1200" baseline="0" dirty="0" smtClean="0">
                        <a:latin typeface="Calibri" charset="0"/>
                        <a:ea typeface="Calibri" charset="0"/>
                        <a:cs typeface="Calibri" charset="0"/>
                      </a:endParaRPr>
                    </a:p>
                    <a:p>
                      <a:r>
                        <a:rPr lang="en-US" sz="1200" baseline="0" dirty="0" smtClean="0">
                          <a:latin typeface="Calibri" charset="0"/>
                          <a:ea typeface="Calibri" charset="0"/>
                          <a:cs typeface="Calibri" charset="0"/>
                        </a:rPr>
                        <a:t>Chat-</a:t>
                      </a:r>
                      <a:r>
                        <a:rPr lang="en-US" sz="1200" baseline="0" dirty="0" err="1" smtClean="0">
                          <a:latin typeface="Calibri" charset="0"/>
                          <a:ea typeface="Calibri" charset="0"/>
                          <a:cs typeface="Calibri" charset="0"/>
                        </a:rPr>
                        <a:t>palvelun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toimivuuden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arviointia</a:t>
                      </a:r>
                      <a:r>
                        <a:rPr lang="en-US" sz="1200" baseline="0" dirty="0" smtClean="0">
                          <a:latin typeface="Calibri" charset="0"/>
                          <a:ea typeface="Calibri" charset="0"/>
                          <a:cs typeface="Calibri" charset="0"/>
                        </a:rPr>
                        <a:t>/</a:t>
                      </a:r>
                      <a:r>
                        <a:rPr lang="en-US" sz="1200" baseline="0" dirty="0" err="1" smtClean="0">
                          <a:latin typeface="Calibri" charset="0"/>
                          <a:ea typeface="Calibri" charset="0"/>
                          <a:cs typeface="Calibri" charset="0"/>
                        </a:rPr>
                        <a:t>palvelun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laajentamista</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4569185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779044" y="1916832"/>
          <a:ext cx="10951875" cy="32914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1218416">
                <a:tc>
                  <a:txBody>
                    <a:bodyPr/>
                    <a:lstStyle/>
                    <a:p>
                      <a:r>
                        <a:rPr lang="en-US" sz="1400" b="1" dirty="0" err="1" smtClean="0">
                          <a:latin typeface="Calibri" charset="0"/>
                          <a:ea typeface="Calibri" charset="0"/>
                          <a:cs typeface="Calibri" charset="0"/>
                        </a:rPr>
                        <a:t>Tulosmittarit</a:t>
                      </a:r>
                      <a:r>
                        <a:rPr lang="en-US" sz="1400" b="1" dirty="0" smtClean="0">
                          <a:latin typeface="Calibri" charset="0"/>
                          <a:ea typeface="Calibri" charset="0"/>
                          <a:cs typeface="Calibri" charset="0"/>
                        </a:rPr>
                        <a:t> ja </a:t>
                      </a:r>
                      <a:r>
                        <a:rPr lang="en-US" sz="1400" b="1" dirty="0" err="1" smtClean="0">
                          <a:latin typeface="Calibri" charset="0"/>
                          <a:ea typeface="Calibri" charset="0"/>
                          <a:cs typeface="Calibri" charset="0"/>
                        </a:rPr>
                        <a:t>resurssien</a:t>
                      </a:r>
                      <a:r>
                        <a:rPr lang="en-US" sz="1400" b="1" dirty="0" smtClean="0">
                          <a:latin typeface="Calibri" charset="0"/>
                          <a:ea typeface="Calibri" charset="0"/>
                          <a:cs typeface="Calibri" charset="0"/>
                        </a:rPr>
                        <a:t> </a:t>
                      </a:r>
                      <a:r>
                        <a:rPr lang="en-US" sz="1400" b="1" dirty="0" err="1" smtClean="0">
                          <a:latin typeface="Calibri" charset="0"/>
                          <a:ea typeface="Calibri" charset="0"/>
                          <a:cs typeface="Calibri" charset="0"/>
                        </a:rPr>
                        <a:t>kohdentaminen</a:t>
                      </a:r>
                      <a:endParaRPr lang="en-US" sz="1400" b="1"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Resurssien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optimointi</a:t>
                      </a:r>
                      <a:r>
                        <a:rPr lang="en-US" sz="1200" dirty="0" smtClean="0">
                          <a:latin typeface="Calibri" charset="0"/>
                          <a:ea typeface="Calibri" charset="0"/>
                          <a:cs typeface="Calibri" charset="0"/>
                        </a:rPr>
                        <a:t> </a:t>
                      </a:r>
                    </a:p>
                    <a:p>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Teleopti-resurssisuunnittelu</a:t>
                      </a:r>
                      <a:r>
                        <a:rPr lang="en-US" sz="120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ohjelman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käyttöönotto</a:t>
                      </a:r>
                      <a:endParaRPr lang="en-US" sz="12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Yhtenäisten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mittareiden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luominen</a:t>
                      </a:r>
                      <a:endParaRPr lang="en-US" sz="1200" dirty="0" smtClean="0">
                        <a:latin typeface="Calibri" charset="0"/>
                        <a:ea typeface="Calibri" charset="0"/>
                        <a:cs typeface="Calibri" charset="0"/>
                      </a:endParaRPr>
                    </a:p>
                    <a:p>
                      <a:r>
                        <a:rPr lang="en-US" sz="1200" dirty="0" err="1" smtClean="0">
                          <a:latin typeface="Calibri" charset="0"/>
                          <a:ea typeface="Calibri" charset="0"/>
                          <a:cs typeface="Calibri" charset="0"/>
                        </a:rPr>
                        <a:t>Laadun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kehittäminen</a:t>
                      </a:r>
                      <a:endParaRPr lang="en-US" sz="1200" baseline="0" dirty="0" smtClean="0">
                        <a:latin typeface="Calibri" charset="0"/>
                        <a:ea typeface="Calibri" charset="0"/>
                        <a:cs typeface="Calibri" charset="0"/>
                      </a:endParaRPr>
                    </a:p>
                    <a:p>
                      <a:r>
                        <a:rPr lang="en-US" sz="1200" baseline="0" dirty="0" err="1" smtClean="0">
                          <a:latin typeface="Calibri" charset="0"/>
                          <a:ea typeface="Calibri" charset="0"/>
                          <a:cs typeface="Calibri" charset="0"/>
                        </a:rPr>
                        <a:t>Asiakapalautteen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hankinta</a:t>
                      </a:r>
                      <a:endParaRPr lang="en-US" sz="1200" baseline="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r>
                        <a:rPr lang="en-US" sz="1200" dirty="0" err="1" smtClean="0">
                          <a:latin typeface="Calibri" charset="0"/>
                          <a:ea typeface="Calibri" charset="0"/>
                          <a:cs typeface="Calibri" charset="0"/>
                        </a:rPr>
                        <a:t>Resurssien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optimointi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jatkuu</a:t>
                      </a:r>
                      <a:endParaRPr lang="en-US" sz="12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5750" indent="-285750">
                        <a:buFontTx/>
                        <a:buChar char="-"/>
                      </a:pPr>
                      <a:r>
                        <a:rPr lang="en-US" sz="1200" dirty="0" err="1" smtClean="0">
                          <a:latin typeface="Calibri" charset="0"/>
                          <a:ea typeface="Calibri" charset="0"/>
                          <a:cs typeface="Calibri" charset="0"/>
                        </a:rPr>
                        <a:t>Mittareiden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määrittäminen</a:t>
                      </a:r>
                      <a:endParaRPr lang="en-US" sz="1200" dirty="0" smtClean="0">
                        <a:latin typeface="Calibri" charset="0"/>
                        <a:ea typeface="Calibri" charset="0"/>
                        <a:cs typeface="Calibri" charset="0"/>
                      </a:endParaRPr>
                    </a:p>
                    <a:p>
                      <a:pPr marL="285750" indent="-285750">
                        <a:buFontTx/>
                        <a:buChar char="-"/>
                      </a:pPr>
                      <a:r>
                        <a:rPr lang="en-US" sz="1200" dirty="0" err="1" smtClean="0">
                          <a:latin typeface="Calibri" charset="0"/>
                          <a:ea typeface="Calibri" charset="0"/>
                          <a:cs typeface="Calibri" charset="0"/>
                        </a:rPr>
                        <a:t>Asiakaspalautteen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hankinta</a:t>
                      </a:r>
                      <a:endParaRPr lang="en-US" sz="1200" dirty="0" smtClean="0">
                        <a:latin typeface="Calibri" charset="0"/>
                        <a:ea typeface="Calibri" charset="0"/>
                        <a:cs typeface="Calibri" charset="0"/>
                      </a:endParaRPr>
                    </a:p>
                    <a:p>
                      <a:pPr marL="285750" indent="-285750">
                        <a:buFontTx/>
                        <a:buChar char="-"/>
                      </a:pPr>
                      <a:r>
                        <a:rPr lang="en-US" sz="1200" dirty="0" err="1" smtClean="0">
                          <a:latin typeface="Calibri" charset="0"/>
                          <a:ea typeface="Calibri" charset="0"/>
                          <a:cs typeface="Calibri" charset="0"/>
                        </a:rPr>
                        <a:t>Teleoptin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käyttöönoton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laajentaminen</a:t>
                      </a:r>
                      <a:endParaRPr lang="en-US" sz="1200" dirty="0" smtClean="0">
                        <a:latin typeface="Calibri" charset="0"/>
                        <a:ea typeface="Calibri" charset="0"/>
                        <a:cs typeface="Calibri" charset="0"/>
                      </a:endParaRPr>
                    </a:p>
                    <a:p>
                      <a:pPr marL="285750" indent="-285750">
                        <a:buFontTx/>
                        <a:buChar char="-"/>
                      </a:pPr>
                      <a:r>
                        <a:rPr lang="en-US" sz="1200" dirty="0" err="1" smtClean="0">
                          <a:latin typeface="Calibri" charset="0"/>
                          <a:ea typeface="Calibri" charset="0"/>
                          <a:cs typeface="Calibri" charset="0"/>
                        </a:rPr>
                        <a:t>Puhelutallenteiden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kuuntelu</a:t>
                      </a:r>
                      <a:r>
                        <a:rPr lang="en-US" sz="1200" baseline="0" dirty="0" smtClean="0">
                          <a:latin typeface="Calibri" charset="0"/>
                          <a:ea typeface="Calibri" charset="0"/>
                          <a:cs typeface="Calibri" charset="0"/>
                        </a:rPr>
                        <a:t>/</a:t>
                      </a:r>
                      <a:r>
                        <a:rPr lang="en-US" sz="1200" baseline="0" dirty="0" err="1" smtClean="0">
                          <a:latin typeface="Calibri" charset="0"/>
                          <a:ea typeface="Calibri" charset="0"/>
                          <a:cs typeface="Calibri" charset="0"/>
                        </a:rPr>
                        <a:t>laatukriteerien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arviointi</a:t>
                      </a:r>
                      <a:r>
                        <a:rPr lang="en-US" sz="1200" baseline="0" dirty="0" smtClean="0">
                          <a:latin typeface="Calibri" charset="0"/>
                          <a:ea typeface="Calibri" charset="0"/>
                          <a:cs typeface="Calibri" charset="0"/>
                        </a:rPr>
                        <a:t> </a:t>
                      </a:r>
                      <a:endParaRPr lang="en-US" sz="1200" dirty="0" smtClean="0">
                        <a:latin typeface="Calibri" charset="0"/>
                        <a:ea typeface="Calibri" charset="0"/>
                        <a:cs typeface="Calibri" charset="0"/>
                      </a:endParaRPr>
                    </a:p>
                    <a:p>
                      <a:pPr marL="285750" indent="-285750">
                        <a:buFontTx/>
                        <a:buChar char="-"/>
                      </a:pPr>
                      <a:r>
                        <a:rPr lang="en-US" sz="1200" dirty="0" err="1" smtClean="0">
                          <a:latin typeface="Calibri" charset="0"/>
                          <a:ea typeface="Calibri" charset="0"/>
                          <a:cs typeface="Calibri" charset="0"/>
                        </a:rPr>
                        <a:t>Palautekanavien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palalutejärjestelmän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kehittäminen</a:t>
                      </a:r>
                      <a:endParaRPr lang="en-US" sz="12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84641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803412" y="1075340"/>
          <a:ext cx="10951875" cy="548600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baseline="0" dirty="0" err="1" smtClean="0">
                          <a:latin typeface="Calibri" charset="0"/>
                          <a:ea typeface="Calibri" charset="0"/>
                          <a:cs typeface="Calibri" charset="0"/>
                        </a:rPr>
                        <a:t>Keskitettyjen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asiakaspalveluprosessien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kehittäminen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osana</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monikanavaista</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palvelua</a:t>
                      </a:r>
                      <a:endParaRPr lang="en-US" sz="1400" b="1" baseline="0" dirty="0" smtClean="0">
                        <a:latin typeface="Calibri" charset="0"/>
                        <a:ea typeface="Calibri" charset="0"/>
                        <a:cs typeface="Calibri" charset="0"/>
                      </a:endParaRPr>
                    </a:p>
                    <a:p>
                      <a:pPr lvl="1"/>
                      <a:r>
                        <a:rPr lang="en-US" sz="1400" b="0" baseline="0" dirty="0" err="1" smtClean="0">
                          <a:latin typeface="Calibri" charset="0"/>
                          <a:ea typeface="Calibri" charset="0"/>
                          <a:cs typeface="Calibri" charset="0"/>
                        </a:rPr>
                        <a:t>tähän</a:t>
                      </a:r>
                      <a:r>
                        <a:rPr lang="en-US" sz="1400" b="0" baseline="0" dirty="0" smtClean="0">
                          <a:latin typeface="Calibri" charset="0"/>
                          <a:ea typeface="Calibri" charset="0"/>
                          <a:cs typeface="Calibri" charset="0"/>
                        </a:rPr>
                        <a:t>  </a:t>
                      </a:r>
                      <a:r>
                        <a:rPr lang="en-US" sz="1400" b="0" baseline="0" dirty="0" err="1" smtClean="0">
                          <a:latin typeface="Calibri" charset="0"/>
                          <a:ea typeface="Calibri" charset="0"/>
                          <a:cs typeface="Calibri" charset="0"/>
                        </a:rPr>
                        <a:t>liittyy</a:t>
                      </a:r>
                      <a:endParaRPr lang="en-US" sz="1400" b="0" baseline="0" dirty="0" smtClean="0">
                        <a:latin typeface="Calibri" charset="0"/>
                        <a:ea typeface="Calibri" charset="0"/>
                        <a:cs typeface="Calibri" charset="0"/>
                      </a:endParaRPr>
                    </a:p>
                    <a:p>
                      <a:r>
                        <a:rPr lang="en-US" sz="1400" b="1" baseline="0" dirty="0" err="1" smtClean="0">
                          <a:latin typeface="Calibri" charset="0"/>
                          <a:ea typeface="Calibri" charset="0"/>
                          <a:cs typeface="Calibri" charset="0"/>
                        </a:rPr>
                        <a:t>Yhteistyö</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eri</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susbstanssialojen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pilotointien</a:t>
                      </a:r>
                      <a:r>
                        <a:rPr lang="en-US" sz="1400" b="1" baseline="0" dirty="0" smtClean="0">
                          <a:latin typeface="Calibri" charset="0"/>
                          <a:ea typeface="Calibri" charset="0"/>
                          <a:cs typeface="Calibri" charset="0"/>
                        </a:rPr>
                        <a:t> ja </a:t>
                      </a:r>
                      <a:r>
                        <a:rPr lang="en-US" sz="1400" b="1" baseline="0" dirty="0" err="1" smtClean="0">
                          <a:latin typeface="Calibri" charset="0"/>
                          <a:ea typeface="Calibri" charset="0"/>
                          <a:cs typeface="Calibri" charset="0"/>
                        </a:rPr>
                        <a:t>toimintamallien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kehittämisen</a:t>
                      </a:r>
                      <a:r>
                        <a:rPr lang="en-US" sz="1400" b="1" baseline="0" dirty="0" smtClean="0">
                          <a:latin typeface="Calibri" charset="0"/>
                          <a:ea typeface="Calibri" charset="0"/>
                          <a:cs typeface="Calibri" charset="0"/>
                        </a:rPr>
                        <a:t> </a:t>
                      </a:r>
                      <a:r>
                        <a:rPr lang="en-US" sz="1400" b="1" baseline="0" dirty="0" err="1" smtClean="0">
                          <a:latin typeface="Calibri" charset="0"/>
                          <a:ea typeface="Calibri" charset="0"/>
                          <a:cs typeface="Calibri" charset="0"/>
                        </a:rPr>
                        <a:t>kanssa</a:t>
                      </a:r>
                      <a:endParaRPr lang="en-US" sz="1400" b="1" baseline="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smtClean="0">
                        <a:latin typeface="Calibri" charset="0"/>
                        <a:ea typeface="Calibri" charset="0"/>
                        <a:cs typeface="Calibri" charset="0"/>
                      </a:endParaRPr>
                    </a:p>
                    <a:p>
                      <a:pPr marL="171450" indent="-171450">
                        <a:buFont typeface="Arial" panose="020B0604020202020204" pitchFamily="34" charset="0"/>
                        <a:buChar char="•"/>
                      </a:pPr>
                      <a:r>
                        <a:rPr lang="en-US" sz="1200" dirty="0" smtClean="0">
                          <a:latin typeface="Calibri" charset="0"/>
                          <a:ea typeface="Calibri" charset="0"/>
                          <a:cs typeface="Calibri" charset="0"/>
                        </a:rPr>
                        <a:t>ELY- ja TE-</a:t>
                      </a:r>
                      <a:r>
                        <a:rPr lang="en-US" sz="1200" dirty="0" err="1" smtClean="0">
                          <a:latin typeface="Calibri" charset="0"/>
                          <a:ea typeface="Calibri" charset="0"/>
                          <a:cs typeface="Calibri" charset="0"/>
                        </a:rPr>
                        <a:t>palvelukuvausten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mukainen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toimintatapa</a:t>
                      </a:r>
                      <a:r>
                        <a:rPr lang="en-US" sz="1200" dirty="0" smtClean="0">
                          <a:latin typeface="Calibri" charset="0"/>
                          <a:ea typeface="Calibri" charset="0"/>
                          <a:cs typeface="Calibri" charset="0"/>
                        </a:rPr>
                        <a:t> on </a:t>
                      </a:r>
                      <a:r>
                        <a:rPr lang="en-US" sz="1200" dirty="0" err="1" smtClean="0">
                          <a:latin typeface="Calibri" charset="0"/>
                          <a:ea typeface="Calibri" charset="0"/>
                          <a:cs typeface="Calibri" charset="0"/>
                        </a:rPr>
                        <a:t>käytössä</a:t>
                      </a:r>
                      <a:endParaRPr lang="en-US" sz="140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Verkkopalvelut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osataan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niihin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ohjataan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systemaattisesti</a:t>
                      </a:r>
                      <a:endParaRPr lang="en-US" sz="1200" dirty="0" smtClean="0">
                        <a:latin typeface="Calibri" charset="0"/>
                        <a:ea typeface="Calibri" charset="0"/>
                        <a:cs typeface="Calibri" charset="0"/>
                      </a:endParaRPr>
                    </a:p>
                    <a:p>
                      <a:r>
                        <a:rPr lang="en-US" sz="1400" dirty="0" err="1" smtClean="0">
                          <a:solidFill>
                            <a:srgbClr val="FF0000"/>
                          </a:solidFill>
                          <a:latin typeface="Calibri" charset="0"/>
                          <a:ea typeface="Calibri" charset="0"/>
                          <a:cs typeface="Calibri" charset="0"/>
                        </a:rPr>
                        <a:t>Määritelläänkö</a:t>
                      </a:r>
                      <a:r>
                        <a:rPr lang="en-US" sz="1400" dirty="0" smtClean="0">
                          <a:solidFill>
                            <a:srgbClr val="FF0000"/>
                          </a:solidFill>
                          <a:latin typeface="Calibri" charset="0"/>
                          <a:ea typeface="Calibri" charset="0"/>
                          <a:cs typeface="Calibri" charset="0"/>
                        </a:rPr>
                        <a:t> </a:t>
                      </a:r>
                      <a:r>
                        <a:rPr lang="en-US" sz="1400" dirty="0" err="1" smtClean="0">
                          <a:solidFill>
                            <a:srgbClr val="FF0000"/>
                          </a:solidFill>
                          <a:latin typeface="Calibri" charset="0"/>
                          <a:ea typeface="Calibri" charset="0"/>
                          <a:cs typeface="Calibri" charset="0"/>
                        </a:rPr>
                        <a:t>hankkeen</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tavoitteita</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uudelleen</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m</a:t>
                      </a:r>
                      <a:r>
                        <a:rPr lang="en-US" sz="1400" dirty="0" err="1" smtClean="0">
                          <a:solidFill>
                            <a:srgbClr val="FF0000"/>
                          </a:solidFill>
                          <a:latin typeface="Calibri" charset="0"/>
                          <a:ea typeface="Calibri" charset="0"/>
                          <a:cs typeface="Calibri" charset="0"/>
                        </a:rPr>
                        <a:t>aakuntauudistuksen</a:t>
                      </a:r>
                      <a:r>
                        <a:rPr lang="en-US" sz="1400" dirty="0" smtClean="0">
                          <a:solidFill>
                            <a:srgbClr val="FF0000"/>
                          </a:solidFill>
                          <a:latin typeface="Calibri" charset="0"/>
                          <a:ea typeface="Calibri" charset="0"/>
                          <a:cs typeface="Calibri" charset="0"/>
                        </a:rPr>
                        <a:t> </a:t>
                      </a:r>
                      <a:r>
                        <a:rPr lang="en-US" sz="1400" dirty="0" err="1" smtClean="0">
                          <a:solidFill>
                            <a:srgbClr val="FF0000"/>
                          </a:solidFill>
                          <a:latin typeface="Calibri" charset="0"/>
                          <a:ea typeface="Calibri" charset="0"/>
                          <a:cs typeface="Calibri" charset="0"/>
                        </a:rPr>
                        <a:t>etenemisen</a:t>
                      </a:r>
                      <a:r>
                        <a:rPr lang="en-US" sz="1400" dirty="0" smtClean="0">
                          <a:solidFill>
                            <a:srgbClr val="FF0000"/>
                          </a:solidFill>
                          <a:latin typeface="Calibri" charset="0"/>
                          <a:ea typeface="Calibri" charset="0"/>
                          <a:cs typeface="Calibri" charset="0"/>
                        </a:rPr>
                        <a:t> </a:t>
                      </a:r>
                      <a:r>
                        <a:rPr lang="en-US" sz="1400" dirty="0" err="1" smtClean="0">
                          <a:solidFill>
                            <a:srgbClr val="FF0000"/>
                          </a:solidFill>
                          <a:latin typeface="Calibri" charset="0"/>
                          <a:ea typeface="Calibri" charset="0"/>
                          <a:cs typeface="Calibri" charset="0"/>
                        </a:rPr>
                        <a:t>pohjalta</a:t>
                      </a:r>
                      <a:r>
                        <a:rPr lang="en-US" sz="1400" dirty="0" smtClean="0">
                          <a:solidFill>
                            <a:srgbClr val="FF0000"/>
                          </a:solidFill>
                          <a:latin typeface="Calibri" charset="0"/>
                          <a:ea typeface="Calibri" charset="0"/>
                          <a:cs typeface="Calibri" charset="0"/>
                        </a:rPr>
                        <a:t>?</a:t>
                      </a:r>
                    </a:p>
                    <a:p>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esim</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eskitytään</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hankkeessa</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valtakunnnalisiksi</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palveluiksi</a:t>
                      </a:r>
                      <a:r>
                        <a:rPr lang="en-US" sz="1400" baseline="0" dirty="0" smtClean="0">
                          <a:solidFill>
                            <a:srgbClr val="FF0000"/>
                          </a:solidFill>
                          <a:latin typeface="Calibri" charset="0"/>
                          <a:ea typeface="Calibri" charset="0"/>
                          <a:cs typeface="Calibri" charset="0"/>
                        </a:rPr>
                        <a:t> ja </a:t>
                      </a:r>
                      <a:r>
                        <a:rPr lang="en-US" sz="1400" baseline="0" dirty="0" err="1" smtClean="0">
                          <a:solidFill>
                            <a:srgbClr val="FF0000"/>
                          </a:solidFill>
                          <a:latin typeface="Calibri" charset="0"/>
                          <a:ea typeface="Calibri" charset="0"/>
                          <a:cs typeface="Calibri" charset="0"/>
                        </a:rPr>
                        <a:t>prosesseiksi</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määriteltäviin</a:t>
                      </a:r>
                      <a:r>
                        <a:rPr lang="en-US" sz="1400" baseline="0" dirty="0" smtClean="0">
                          <a:solidFill>
                            <a:srgbClr val="FF0000"/>
                          </a:solidFill>
                          <a:latin typeface="Calibri" charset="0"/>
                          <a:ea typeface="Calibri" charset="0"/>
                          <a:cs typeface="Calibri" charset="0"/>
                        </a:rPr>
                        <a:t> </a:t>
                      </a:r>
                      <a:r>
                        <a:rPr lang="en-US" sz="1400" baseline="0" dirty="0" err="1" smtClean="0">
                          <a:solidFill>
                            <a:srgbClr val="FF0000"/>
                          </a:solidFill>
                          <a:latin typeface="Calibri" charset="0"/>
                          <a:ea typeface="Calibri" charset="0"/>
                          <a:cs typeface="Calibri" charset="0"/>
                        </a:rPr>
                        <a:t>kehitysasioihin</a:t>
                      </a:r>
                      <a:r>
                        <a:rPr lang="en-US" sz="1400" baseline="0" dirty="0" smtClean="0">
                          <a:solidFill>
                            <a:srgbClr val="FF0000"/>
                          </a:solidFill>
                          <a:latin typeface="Calibri" charset="0"/>
                          <a:ea typeface="Calibri" charset="0"/>
                          <a:cs typeface="Calibri" charset="0"/>
                        </a:rPr>
                        <a:t>? </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200" dirty="0" err="1" smtClean="0">
                          <a:latin typeface="Calibri" charset="0"/>
                          <a:ea typeface="Calibri" charset="0"/>
                          <a:cs typeface="Calibri" charset="0"/>
                        </a:rPr>
                        <a:t>Sovelletaan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palvelumuotoilussa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sovittuja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käytänteitä</a:t>
                      </a:r>
                      <a:r>
                        <a:rPr lang="en-US" sz="1200" baseline="0" dirty="0" smtClean="0">
                          <a:latin typeface="Calibri" charset="0"/>
                          <a:ea typeface="Calibri" charset="0"/>
                          <a:cs typeface="Calibri" charset="0"/>
                        </a:rPr>
                        <a:t> </a:t>
                      </a:r>
                    </a:p>
                    <a:p>
                      <a:endParaRPr lang="en-US" sz="1200" baseline="0" dirty="0" smtClean="0">
                        <a:latin typeface="Calibri" charset="0"/>
                        <a:ea typeface="Calibri" charset="0"/>
                        <a:cs typeface="Calibri" charset="0"/>
                      </a:endParaRPr>
                    </a:p>
                    <a:p>
                      <a:pPr marL="171450" indent="-171450">
                        <a:buFont typeface="Arial" panose="020B0604020202020204" pitchFamily="34" charset="0"/>
                        <a:buChar char="•"/>
                      </a:pPr>
                      <a:r>
                        <a:rPr lang="en-US" sz="1200" dirty="0" err="1" smtClean="0">
                          <a:latin typeface="Calibri" charset="0"/>
                          <a:ea typeface="Calibri" charset="0"/>
                          <a:cs typeface="Calibri" charset="0"/>
                        </a:rPr>
                        <a:t>Yhteistyö</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osaamisen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kehittämninen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osahankkeen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substanssialojen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pilotointien</a:t>
                      </a:r>
                      <a:r>
                        <a:rPr lang="en-US" sz="1200" baseline="0" dirty="0" smtClean="0">
                          <a:latin typeface="Calibri" charset="0"/>
                          <a:ea typeface="Calibri" charset="0"/>
                          <a:cs typeface="Calibri" charset="0"/>
                        </a:rPr>
                        <a:t>/</a:t>
                      </a:r>
                      <a:r>
                        <a:rPr lang="en-US" sz="1200" baseline="0" dirty="0" err="1" smtClean="0">
                          <a:latin typeface="Calibri" charset="0"/>
                          <a:ea typeface="Calibri" charset="0"/>
                          <a:cs typeface="Calibri" charset="0"/>
                        </a:rPr>
                        <a:t>toimintamallien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kehittämisen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kanssa</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smtClean="0">
                        <a:latin typeface="Calibri" charset="0"/>
                        <a:ea typeface="Calibri" charset="0"/>
                        <a:cs typeface="Calibri" charset="0"/>
                      </a:endParaRPr>
                    </a:p>
                    <a:p>
                      <a:r>
                        <a:rPr lang="en-US" sz="1200" dirty="0" smtClean="0">
                          <a:latin typeface="Calibri" charset="0"/>
                          <a:ea typeface="Calibri" charset="0"/>
                          <a:cs typeface="Calibri" charset="0"/>
                        </a:rPr>
                        <a:t>ELY- ja TE-</a:t>
                      </a:r>
                      <a:r>
                        <a:rPr lang="en-US" sz="1200" dirty="0" err="1" smtClean="0">
                          <a:latin typeface="Calibri" charset="0"/>
                          <a:ea typeface="Calibri" charset="0"/>
                          <a:cs typeface="Calibri" charset="0"/>
                        </a:rPr>
                        <a:t>palvelukuvausten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mukainen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toimintatapa</a:t>
                      </a:r>
                      <a:r>
                        <a:rPr lang="en-US" sz="1200" dirty="0" smtClean="0">
                          <a:latin typeface="Calibri" charset="0"/>
                          <a:ea typeface="Calibri" charset="0"/>
                          <a:cs typeface="Calibri" charset="0"/>
                        </a:rPr>
                        <a:t> on </a:t>
                      </a:r>
                      <a:r>
                        <a:rPr lang="en-US" sz="1200" dirty="0" err="1" smtClean="0">
                          <a:latin typeface="Calibri" charset="0"/>
                          <a:ea typeface="Calibri" charset="0"/>
                          <a:cs typeface="Calibri" charset="0"/>
                        </a:rPr>
                        <a:t>käytössä</a:t>
                      </a:r>
                      <a:endParaRPr lang="en-US" sz="12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r>
                        <a:rPr lang="en-US" sz="1400" b="0" dirty="0" err="1" smtClean="0">
                          <a:solidFill>
                            <a:srgbClr val="FF0000"/>
                          </a:solidFill>
                          <a:latin typeface="Calibri" charset="0"/>
                          <a:ea typeface="Calibri" charset="0"/>
                          <a:cs typeface="Calibri" charset="0"/>
                        </a:rPr>
                        <a:t>Maakuntauudistuksen</a:t>
                      </a:r>
                      <a:r>
                        <a:rPr lang="en-US" sz="1400" b="0" baseline="0" dirty="0" smtClean="0">
                          <a:solidFill>
                            <a:srgbClr val="FF0000"/>
                          </a:solidFill>
                          <a:latin typeface="Calibri" charset="0"/>
                          <a:ea typeface="Calibri" charset="0"/>
                          <a:cs typeface="Calibri" charset="0"/>
                        </a:rPr>
                        <a:t> </a:t>
                      </a:r>
                      <a:r>
                        <a:rPr lang="en-US" sz="1400" b="0" baseline="0" dirty="0" err="1" smtClean="0">
                          <a:solidFill>
                            <a:srgbClr val="FF0000"/>
                          </a:solidFill>
                          <a:latin typeface="Calibri" charset="0"/>
                          <a:ea typeface="Calibri" charset="0"/>
                          <a:cs typeface="Calibri" charset="0"/>
                        </a:rPr>
                        <a:t>etenemisestä</a:t>
                      </a:r>
                      <a:r>
                        <a:rPr lang="en-US" sz="1400" b="0" baseline="0" dirty="0" smtClean="0">
                          <a:solidFill>
                            <a:srgbClr val="FF0000"/>
                          </a:solidFill>
                          <a:latin typeface="Calibri" charset="0"/>
                          <a:ea typeface="Calibri" charset="0"/>
                          <a:cs typeface="Calibri" charset="0"/>
                        </a:rPr>
                        <a:t> </a:t>
                      </a:r>
                      <a:r>
                        <a:rPr lang="en-US" sz="1400" b="0" baseline="0" dirty="0" err="1" smtClean="0">
                          <a:solidFill>
                            <a:srgbClr val="FF0000"/>
                          </a:solidFill>
                          <a:latin typeface="Calibri" charset="0"/>
                          <a:ea typeface="Calibri" charset="0"/>
                          <a:cs typeface="Calibri" charset="0"/>
                        </a:rPr>
                        <a:t>aihetuuvat</a:t>
                      </a:r>
                      <a:r>
                        <a:rPr lang="en-US" sz="1400" b="0" baseline="0" dirty="0" smtClean="0">
                          <a:solidFill>
                            <a:srgbClr val="FF0000"/>
                          </a:solidFill>
                          <a:latin typeface="Calibri" charset="0"/>
                          <a:ea typeface="Calibri" charset="0"/>
                          <a:cs typeface="Calibri" charset="0"/>
                        </a:rPr>
                        <a:t> </a:t>
                      </a:r>
                      <a:r>
                        <a:rPr lang="en-US" sz="1400" b="0" baseline="0" dirty="0" err="1" smtClean="0">
                          <a:solidFill>
                            <a:srgbClr val="FF0000"/>
                          </a:solidFill>
                          <a:latin typeface="Calibri" charset="0"/>
                          <a:ea typeface="Calibri" charset="0"/>
                          <a:cs typeface="Calibri" charset="0"/>
                        </a:rPr>
                        <a:t>tavoitteet</a:t>
                      </a:r>
                      <a:r>
                        <a:rPr lang="en-US" sz="1400" b="0" baseline="0" dirty="0" smtClean="0">
                          <a:solidFill>
                            <a:srgbClr val="FF0000"/>
                          </a:solidFill>
                          <a:latin typeface="Calibri" charset="0"/>
                          <a:ea typeface="Calibri" charset="0"/>
                          <a:cs typeface="Calibri" charset="0"/>
                        </a:rPr>
                        <a:t>/</a:t>
                      </a:r>
                      <a:r>
                        <a:rPr lang="en-US" sz="1400" b="0" baseline="0" dirty="0" err="1" smtClean="0">
                          <a:solidFill>
                            <a:srgbClr val="FF0000"/>
                          </a:solidFill>
                          <a:latin typeface="Calibri" charset="0"/>
                          <a:ea typeface="Calibri" charset="0"/>
                          <a:cs typeface="Calibri" charset="0"/>
                        </a:rPr>
                        <a:t>painotus</a:t>
                      </a:r>
                      <a:r>
                        <a:rPr lang="en-US" sz="1400" b="0" baseline="0" dirty="0" smtClean="0">
                          <a:solidFill>
                            <a:srgbClr val="FF0000"/>
                          </a:solidFill>
                          <a:latin typeface="Calibri" charset="0"/>
                          <a:ea typeface="Calibri" charset="0"/>
                          <a:cs typeface="Calibri" charset="0"/>
                        </a:rPr>
                        <a:t>?</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smtClean="0">
                        <a:latin typeface="Calibri" charset="0"/>
                        <a:ea typeface="Calibri" charset="0"/>
                        <a:cs typeface="Calibri" charset="0"/>
                      </a:endParaRPr>
                    </a:p>
                    <a:p>
                      <a:r>
                        <a:rPr lang="en-US" sz="1200" dirty="0" err="1" smtClean="0">
                          <a:latin typeface="Calibri" charset="0"/>
                          <a:ea typeface="Calibri" charset="0"/>
                          <a:cs typeface="Calibri" charset="0"/>
                        </a:rPr>
                        <a:t>Otettu</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käyttöön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systemaattinen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arviointitapa</a:t>
                      </a:r>
                      <a:r>
                        <a:rPr lang="en-US" sz="1200" baseline="0" dirty="0" smtClean="0">
                          <a:latin typeface="Calibri" charset="0"/>
                          <a:ea typeface="Calibri" charset="0"/>
                          <a:cs typeface="Calibri" charset="0"/>
                        </a:rPr>
                        <a:t>/</a:t>
                      </a:r>
                      <a:r>
                        <a:rPr lang="en-US" sz="1200" baseline="0" dirty="0" err="1" smtClean="0">
                          <a:latin typeface="Calibri" charset="0"/>
                          <a:ea typeface="Calibri" charset="0"/>
                          <a:cs typeface="Calibri" charset="0"/>
                        </a:rPr>
                        <a:t>palautejärjestelmä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jolla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voidaan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arvioida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prosessien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sujuvuutta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sovittujen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käytänteiden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endParaRPr lang="en-US" sz="1200" baseline="0" dirty="0" smtClean="0">
                        <a:latin typeface="Calibri" charset="0"/>
                        <a:ea typeface="Calibri" charset="0"/>
                        <a:cs typeface="Calibri" charset="0"/>
                      </a:endParaRPr>
                    </a:p>
                    <a:p>
                      <a:endParaRPr lang="en-US" sz="1400" baseline="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err="1" smtClean="0">
                          <a:latin typeface="Calibri" charset="0"/>
                          <a:ea typeface="Calibri" charset="0"/>
                          <a:cs typeface="Calibri" charset="0"/>
                        </a:rPr>
                        <a:t>Asiakas</a:t>
                      </a:r>
                      <a:r>
                        <a:rPr lang="en-US" sz="1400" b="1" dirty="0" smtClean="0">
                          <a:latin typeface="Calibri" charset="0"/>
                          <a:ea typeface="Calibri" charset="0"/>
                          <a:cs typeface="Calibri" charset="0"/>
                        </a:rPr>
                        <a:t>- ja </a:t>
                      </a:r>
                      <a:r>
                        <a:rPr lang="en-US" sz="1400" b="1" dirty="0" err="1" smtClean="0">
                          <a:latin typeface="Calibri" charset="0"/>
                          <a:ea typeface="Calibri" charset="0"/>
                          <a:cs typeface="Calibri" charset="0"/>
                        </a:rPr>
                        <a:t>tapahtumatiedon</a:t>
                      </a:r>
                      <a:r>
                        <a:rPr lang="en-US" sz="1400" b="1" dirty="0" smtClean="0">
                          <a:latin typeface="Calibri" charset="0"/>
                          <a:ea typeface="Calibri" charset="0"/>
                          <a:cs typeface="Calibri" charset="0"/>
                        </a:rPr>
                        <a:t> </a:t>
                      </a:r>
                      <a:r>
                        <a:rPr lang="en-US" sz="1400" b="1" dirty="0" err="1" smtClean="0">
                          <a:latin typeface="Calibri" charset="0"/>
                          <a:ea typeface="Calibri" charset="0"/>
                          <a:cs typeface="Calibri" charset="0"/>
                        </a:rPr>
                        <a:t>hyödyntäminen</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charset="0"/>
                          <a:ea typeface="Calibri" charset="0"/>
                          <a:cs typeface="Calibri" charset="0"/>
                        </a:rPr>
                        <a:t>CRM-</a:t>
                      </a:r>
                      <a:r>
                        <a:rPr lang="en-US" sz="1400" dirty="0" err="1" smtClean="0">
                          <a:latin typeface="Calibri" charset="0"/>
                          <a:ea typeface="Calibri" charset="0"/>
                          <a:cs typeface="Calibri" charset="0"/>
                        </a:rPr>
                        <a:t>hankesuunnitelman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mukaan</a:t>
                      </a:r>
                      <a:r>
                        <a:rPr lang="en-US" sz="1400" dirty="0" smtClean="0">
                          <a:latin typeface="Calibri" charset="0"/>
                          <a:ea typeface="Calibri" charset="0"/>
                          <a:cs typeface="Calibri" charset="0"/>
                        </a:rPr>
                        <a:t>/CRM </a:t>
                      </a:r>
                      <a:r>
                        <a:rPr lang="en-US" sz="1400" dirty="0" err="1" smtClean="0">
                          <a:latin typeface="Calibri" charset="0"/>
                          <a:ea typeface="Calibri" charset="0"/>
                          <a:cs typeface="Calibri" charset="0"/>
                        </a:rPr>
                        <a:t>käytössä</a:t>
                      </a:r>
                      <a:endParaRPr lang="en-US" sz="1400" dirty="0" smtClean="0">
                        <a:latin typeface="Calibri" charset="0"/>
                        <a:ea typeface="Calibri" charset="0"/>
                        <a:cs typeface="Calibri" charset="0"/>
                      </a:endParaRPr>
                    </a:p>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6554817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nvPr>
        </p:nvGraphicFramePr>
        <p:xfrm>
          <a:off x="803412" y="1484784"/>
          <a:ext cx="10951875" cy="426680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12184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1" dirty="0" smtClean="0"/>
                        <a:t>Yhteisten toimintamallien ja tehokkuuden kehittäminen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latin typeface="Calibri" charset="0"/>
                        <a:ea typeface="Calibri" charset="0"/>
                        <a:cs typeface="Calibri" charset="0"/>
                      </a:endParaRPr>
                    </a:p>
                    <a:p>
                      <a:endParaRPr lang="en-US" sz="1200" b="1"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Palvelun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järjestämiseen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liittyvien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uusien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teknisten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järjestelmien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toimintatapojen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käyttöönotto</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buFont typeface="Arial" panose="020B0604020202020204" pitchFamily="34" charset="0"/>
                        <a:buNone/>
                      </a:pPr>
                      <a:r>
                        <a:rPr lang="en-US" sz="1200" dirty="0" err="1" smtClean="0">
                          <a:latin typeface="Calibri" charset="0"/>
                          <a:ea typeface="Calibri" charset="0"/>
                          <a:cs typeface="Calibri" charset="0"/>
                        </a:rPr>
                        <a:t>Esim</a:t>
                      </a:r>
                      <a:r>
                        <a:rPr lang="en-US" sz="1200" dirty="0" smtClean="0">
                          <a:latin typeface="Calibri" charset="0"/>
                          <a:ea typeface="Calibri" charset="0"/>
                          <a:cs typeface="Calibri" charset="0"/>
                        </a:rPr>
                        <a:t>:</a:t>
                      </a:r>
                    </a:p>
                    <a:p>
                      <a:pPr marL="285750" indent="-285750">
                        <a:buFont typeface="Arial" panose="020B0604020202020204" pitchFamily="34" charset="0"/>
                        <a:buChar char="•"/>
                      </a:pPr>
                      <a:r>
                        <a:rPr lang="en-US" sz="1200" dirty="0" err="1" smtClean="0">
                          <a:latin typeface="Calibri" charset="0"/>
                          <a:ea typeface="Calibri" charset="0"/>
                          <a:cs typeface="Calibri" charset="0"/>
                        </a:rPr>
                        <a:t>Näytönjakotekniikan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käyttöönotto</a:t>
                      </a:r>
                      <a:endParaRPr lang="en-US" sz="1200" dirty="0" smtClean="0">
                        <a:latin typeface="Calibri" charset="0"/>
                        <a:ea typeface="Calibri" charset="0"/>
                        <a:cs typeface="Calibri" charset="0"/>
                      </a:endParaRPr>
                    </a:p>
                    <a:p>
                      <a:pPr marL="285750" indent="-285750">
                        <a:buFont typeface="Arial" panose="020B0604020202020204" pitchFamily="34" charset="0"/>
                        <a:buChar char="•"/>
                      </a:pPr>
                      <a:r>
                        <a:rPr lang="en-US" sz="1200" dirty="0" err="1" smtClean="0">
                          <a:latin typeface="Calibri" charset="0"/>
                          <a:ea typeface="Calibri" charset="0"/>
                          <a:cs typeface="Calibri" charset="0"/>
                        </a:rPr>
                        <a:t>Eri</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sbstanssien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kehittämishankkeissa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käyttöönotettavat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järjestelmät</a:t>
                      </a:r>
                      <a:r>
                        <a:rPr lang="en-US" sz="1200" baseline="0" dirty="0" smtClean="0">
                          <a:latin typeface="Calibri" charset="0"/>
                          <a:ea typeface="Calibri" charset="0"/>
                          <a:cs typeface="Calibri" charset="0"/>
                        </a:rPr>
                        <a:t>/</a:t>
                      </a:r>
                      <a:r>
                        <a:rPr lang="en-US" sz="1200" baseline="0" dirty="0" err="1" smtClean="0">
                          <a:latin typeface="Calibri" charset="0"/>
                          <a:ea typeface="Calibri" charset="0"/>
                          <a:cs typeface="Calibri" charset="0"/>
                        </a:rPr>
                        <a:t>toimintatavat</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998944">
                <a:tc>
                  <a:txBody>
                    <a:bodyPr/>
                    <a:lstStyle/>
                    <a:p>
                      <a:r>
                        <a:rPr lang="en-US" sz="1200" b="1" baseline="0" dirty="0" err="1" smtClean="0">
                          <a:latin typeface="Calibri" charset="0"/>
                          <a:ea typeface="Calibri" charset="0"/>
                          <a:cs typeface="Calibri" charset="0"/>
                        </a:rPr>
                        <a:t>Tulosmittarit</a:t>
                      </a:r>
                      <a:r>
                        <a:rPr lang="en-US" sz="1200" b="1" baseline="0" dirty="0" smtClean="0">
                          <a:latin typeface="Calibri" charset="0"/>
                          <a:ea typeface="Calibri" charset="0"/>
                          <a:cs typeface="Calibri" charset="0"/>
                        </a:rPr>
                        <a:t> ja </a:t>
                      </a:r>
                      <a:r>
                        <a:rPr lang="en-US" sz="1200" b="1" baseline="0" dirty="0" err="1" smtClean="0">
                          <a:latin typeface="Calibri" charset="0"/>
                          <a:ea typeface="Calibri" charset="0"/>
                          <a:cs typeface="Calibri" charset="0"/>
                        </a:rPr>
                        <a:t>resurssien</a:t>
                      </a:r>
                      <a:endParaRPr lang="en-US" sz="1200" b="1" baseline="0" dirty="0" smtClean="0">
                        <a:latin typeface="Calibri" charset="0"/>
                        <a:ea typeface="Calibri" charset="0"/>
                        <a:cs typeface="Calibri" charset="0"/>
                      </a:endParaRPr>
                    </a:p>
                    <a:p>
                      <a:r>
                        <a:rPr lang="en-US" sz="1200" b="1" baseline="0" dirty="0" err="1" smtClean="0">
                          <a:latin typeface="Calibri" charset="0"/>
                          <a:ea typeface="Calibri" charset="0"/>
                          <a:cs typeface="Calibri" charset="0"/>
                        </a:rPr>
                        <a:t>kohdentaminen</a:t>
                      </a:r>
                      <a:endParaRPr lang="en-US" sz="1200" dirty="0" smtClean="0">
                        <a:latin typeface="Calibri" charset="0"/>
                        <a:ea typeface="Calibri" charset="0"/>
                        <a:cs typeface="Calibri" charset="0"/>
                      </a:endParaRPr>
                    </a:p>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err="1" smtClean="0">
                          <a:latin typeface="Calibri" charset="0"/>
                          <a:ea typeface="Calibri" charset="0"/>
                          <a:cs typeface="Calibri" charset="0"/>
                        </a:rPr>
                        <a:t>Resurssien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optimointi</a:t>
                      </a:r>
                      <a:r>
                        <a:rPr lang="en-US" sz="1200" dirty="0" smtClean="0">
                          <a:latin typeface="Calibri" charset="0"/>
                          <a:ea typeface="Calibri" charset="0"/>
                          <a:cs typeface="Calibri" charset="0"/>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libri" charset="0"/>
                        <a:ea typeface="Calibri" charset="0"/>
                        <a:cs typeface="Calibri"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err="1" smtClean="0">
                          <a:latin typeface="Calibri" charset="0"/>
                          <a:ea typeface="Calibri" charset="0"/>
                          <a:cs typeface="Calibri" charset="0"/>
                        </a:rPr>
                        <a:t>Luotujen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yhteisten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mittareiden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toimivuuden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arviointi</a:t>
                      </a:r>
                      <a:r>
                        <a:rPr lang="en-US" sz="1200" baseline="0" dirty="0" smtClean="0">
                          <a:latin typeface="Calibri" charset="0"/>
                          <a:ea typeface="Calibri" charset="0"/>
                          <a:cs typeface="Calibri" charset="0"/>
                        </a:rPr>
                        <a:t> </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err="1" smtClean="0">
                          <a:latin typeface="Calibri" charset="0"/>
                          <a:ea typeface="Calibri" charset="0"/>
                          <a:cs typeface="Calibri" charset="0"/>
                        </a:rPr>
                        <a:t>Teleopti-resurssisuunnittelu</a:t>
                      </a:r>
                      <a:r>
                        <a:rPr lang="en-US" sz="120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ohjelman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käyttöönotto</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laajenee</a:t>
                      </a:r>
                      <a:endParaRPr lang="en-US" sz="1200" dirty="0" smtClean="0">
                        <a:latin typeface="Calibri" charset="0"/>
                        <a:ea typeface="Calibri" charset="0"/>
                        <a:cs typeface="Calibri"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err="1" smtClean="0">
                          <a:latin typeface="Calibri" charset="0"/>
                          <a:ea typeface="Calibri" charset="0"/>
                          <a:cs typeface="Calibri" charset="0"/>
                        </a:rPr>
                        <a:t>Toiminnan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seuranta</a:t>
                      </a:r>
                      <a:r>
                        <a:rPr lang="en-US" sz="1200" baseline="0" dirty="0" smtClean="0">
                          <a:latin typeface="Calibri" charset="0"/>
                          <a:ea typeface="Calibri" charset="0"/>
                          <a:cs typeface="Calibri" charset="0"/>
                        </a:rPr>
                        <a:t>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aseline="0" dirty="0" err="1" smtClean="0">
                          <a:latin typeface="Calibri" charset="0"/>
                          <a:ea typeface="Calibri" charset="0"/>
                          <a:cs typeface="Calibri" charset="0"/>
                        </a:rPr>
                        <a:t>sovittujen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mittareiden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mukasiesti</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sovitun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asiakaspalautteen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hankinta</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8839274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54314" y="1772816"/>
            <a:ext cx="10429081" cy="47736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27253" y="6248345"/>
            <a:ext cx="936104" cy="276999"/>
          </a:xfrm>
          <a:prstGeom prst="rect">
            <a:avLst/>
          </a:prstGeom>
          <a:noFill/>
        </p:spPr>
        <p:txBody>
          <a:bodyPr wrap="square" rtlCol="0">
            <a:spAutoFit/>
          </a:bodyPr>
          <a:lstStyle/>
          <a:p>
            <a:r>
              <a:rPr lang="fi-FI" sz="1200" b="1" dirty="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82019" y="6248345"/>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1169" y="6248345"/>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32869" y="6248345"/>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83719" y="6248345"/>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6/2017</a:t>
            </a:r>
            <a:endParaRPr lang="en-US" sz="1200" b="1" dirty="0">
              <a:solidFill>
                <a:schemeClr val="bg2">
                  <a:lumMod val="25000"/>
                </a:schemeClr>
              </a:solidFill>
              <a:cs typeface="Arial" charset="0"/>
            </a:endParaRPr>
          </a:p>
        </p:txBody>
      </p:sp>
      <p:sp>
        <p:nvSpPr>
          <p:cNvPr id="40" name="TextBox 64"/>
          <p:cNvSpPr txBox="1"/>
          <p:nvPr/>
        </p:nvSpPr>
        <p:spPr>
          <a:xfrm>
            <a:off x="9334569" y="6248345"/>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2331169" y="4037215"/>
            <a:ext cx="2139950" cy="468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Hankinnan osa-arkkitehtuurityö</a:t>
            </a:r>
          </a:p>
        </p:txBody>
      </p:sp>
      <p:sp>
        <p:nvSpPr>
          <p:cNvPr id="52" name="Viisikulmio 51"/>
          <p:cNvSpPr/>
          <p:nvPr/>
        </p:nvSpPr>
        <p:spPr>
          <a:xfrm>
            <a:off x="3137146" y="3515548"/>
            <a:ext cx="3024758" cy="471905"/>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Hankintalain koulutus</a:t>
            </a:r>
          </a:p>
        </p:txBody>
      </p:sp>
      <p:sp>
        <p:nvSpPr>
          <p:cNvPr id="53" name="Viisikulmio 52"/>
          <p:cNvSpPr/>
          <p:nvPr/>
        </p:nvSpPr>
        <p:spPr>
          <a:xfrm>
            <a:off x="2343241" y="1988840"/>
            <a:ext cx="3994944" cy="468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Kilpailutusportaali (Cloudia)-koulutus</a:t>
            </a:r>
          </a:p>
        </p:txBody>
      </p:sp>
      <p:sp>
        <p:nvSpPr>
          <p:cNvPr id="55" name="Viisikulmio 54"/>
          <p:cNvSpPr/>
          <p:nvPr/>
        </p:nvSpPr>
        <p:spPr>
          <a:xfrm>
            <a:off x="2331169" y="4574361"/>
            <a:ext cx="7551638" cy="38426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latin typeface="Arial" charset="0"/>
              </a:rPr>
              <a:t>Hankkeiden toteutusportaali</a:t>
            </a:r>
            <a:endParaRPr lang="fi-FI" sz="1600" b="1" dirty="0">
              <a:solidFill>
                <a:schemeClr val="bg1"/>
              </a:solidFill>
            </a:endParaRPr>
          </a:p>
        </p:txBody>
      </p:sp>
      <p:sp>
        <p:nvSpPr>
          <p:cNvPr id="56" name="Viisikulmio 55"/>
          <p:cNvSpPr/>
          <p:nvPr/>
        </p:nvSpPr>
        <p:spPr>
          <a:xfrm>
            <a:off x="2343241" y="2492896"/>
            <a:ext cx="2003425" cy="468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Cloudia-pilotit</a:t>
            </a:r>
          </a:p>
        </p:txBody>
      </p:sp>
      <p:cxnSp>
        <p:nvCxnSpPr>
          <p:cNvPr id="6" name="Suora yhdysviiva 5"/>
          <p:cNvCxnSpPr/>
          <p:nvPr/>
        </p:nvCxnSpPr>
        <p:spPr>
          <a:xfrm>
            <a:off x="980669" y="6110549"/>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0669" y="6057304"/>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1097" y="6057304"/>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1525" y="6057304"/>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21953" y="6057304"/>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02381" y="6057304"/>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82807" y="6093296"/>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842235" y="992514"/>
            <a:ext cx="10441160" cy="642942"/>
          </a:xfrm>
        </p:spPr>
        <p:txBody>
          <a:bodyPr/>
          <a:lstStyle/>
          <a:p>
            <a:r>
              <a:rPr lang="fi-FI" sz="4000" dirty="0">
                <a:solidFill>
                  <a:schemeClr val="accent1"/>
                </a:solidFill>
              </a:rPr>
              <a:t>ELY hankintojen sähköistäminen</a:t>
            </a:r>
            <a:endParaRPr lang="fi-FI" sz="2400" dirty="0">
              <a:solidFill>
                <a:schemeClr val="accent1"/>
              </a:solidFill>
            </a:endParaRPr>
          </a:p>
        </p:txBody>
      </p:sp>
      <p:sp>
        <p:nvSpPr>
          <p:cNvPr id="22" name="Viisikulmio 21"/>
          <p:cNvSpPr/>
          <p:nvPr/>
        </p:nvSpPr>
        <p:spPr>
          <a:xfrm>
            <a:off x="2765813" y="5517288"/>
            <a:ext cx="7139781" cy="468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Käyttöönoton valmistelu ja läpivienti</a:t>
            </a:r>
          </a:p>
        </p:txBody>
      </p:sp>
      <p:sp>
        <p:nvSpPr>
          <p:cNvPr id="23" name="Viisikulmio 22"/>
          <p:cNvSpPr/>
          <p:nvPr/>
        </p:nvSpPr>
        <p:spPr>
          <a:xfrm>
            <a:off x="3495368" y="2996952"/>
            <a:ext cx="4607013" cy="482898"/>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latin typeface="Arial" charset="0"/>
              </a:rPr>
              <a:t>Cloudia-jatkokehitystyö</a:t>
            </a:r>
          </a:p>
        </p:txBody>
      </p:sp>
      <p:sp>
        <p:nvSpPr>
          <p:cNvPr id="25" name="Viisikulmio 24"/>
          <p:cNvSpPr/>
          <p:nvPr/>
        </p:nvSpPr>
        <p:spPr>
          <a:xfrm>
            <a:off x="2331168" y="5013232"/>
            <a:ext cx="7482101" cy="431309"/>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latin typeface="Arial" charset="0"/>
              </a:rPr>
              <a:t>Tietovarannot</a:t>
            </a:r>
            <a:endParaRPr lang="fi-FI" sz="1600" b="1" dirty="0">
              <a:solidFill>
                <a:schemeClr val="bg1"/>
              </a:solidFill>
            </a:endParaRPr>
          </a:p>
        </p:txBody>
      </p:sp>
    </p:spTree>
    <p:extLst>
      <p:ext uri="{BB962C8B-B14F-4D97-AF65-F5344CB8AC3E}">
        <p14:creationId xmlns:p14="http://schemas.microsoft.com/office/powerpoint/2010/main" xmlns="" val="27185749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uorakulmio 9"/>
          <p:cNvSpPr/>
          <p:nvPr/>
        </p:nvSpPr>
        <p:spPr>
          <a:xfrm>
            <a:off x="1140996" y="1492438"/>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0" name="Tekstiruutu 4"/>
          <p:cNvSpPr txBox="1"/>
          <p:nvPr/>
        </p:nvSpPr>
        <p:spPr>
          <a:xfrm>
            <a:off x="1298560" y="1434946"/>
            <a:ext cx="1210588" cy="1569660"/>
          </a:xfrm>
          <a:prstGeom prst="rect">
            <a:avLst/>
          </a:prstGeom>
          <a:noFill/>
        </p:spPr>
        <p:txBody>
          <a:bodyPr wrap="none" rtlCol="0">
            <a:spAutoFit/>
          </a:bodyPr>
          <a:lstStyle/>
          <a:p>
            <a:r>
              <a:rPr lang="fi-FI" sz="9600" dirty="0" smtClean="0">
                <a:solidFill>
                  <a:schemeClr val="accent3"/>
                </a:solidFill>
              </a:rPr>
              <a:t>1 </a:t>
            </a:r>
            <a:endParaRPr lang="fi-FI" sz="9600" dirty="0">
              <a:solidFill>
                <a:schemeClr val="accent3"/>
              </a:solidFill>
            </a:endParaRPr>
          </a:p>
        </p:txBody>
      </p:sp>
      <p:sp>
        <p:nvSpPr>
          <p:cNvPr id="4" name="TextBox 3"/>
          <p:cNvSpPr txBox="1"/>
          <p:nvPr/>
        </p:nvSpPr>
        <p:spPr>
          <a:xfrm>
            <a:off x="2351584" y="1453370"/>
            <a:ext cx="8366476" cy="1584473"/>
          </a:xfrm>
          <a:prstGeom prst="rect">
            <a:avLst/>
          </a:prstGeom>
          <a:noFill/>
        </p:spPr>
        <p:txBody>
          <a:bodyPr wrap="square" rtlCol="0">
            <a:spAutoFit/>
          </a:bodyPr>
          <a:lstStyle/>
          <a:p>
            <a:pPr marL="285750" indent="-285750">
              <a:lnSpc>
                <a:spcPct val="150000"/>
              </a:lnSpc>
              <a:buFont typeface="Arial" charset="0"/>
              <a:buChar char="•"/>
            </a:pPr>
            <a:r>
              <a:rPr lang="en-US" sz="1100" dirty="0" smtClean="0"/>
              <a:t>Hankinnan </a:t>
            </a:r>
            <a:r>
              <a:rPr lang="en-US" sz="1100" dirty="0" err="1" smtClean="0"/>
              <a:t>osa-arkkitehtuuri</a:t>
            </a:r>
            <a:endParaRPr lang="en-US" sz="1100" dirty="0" smtClean="0"/>
          </a:p>
          <a:p>
            <a:pPr marL="285750" indent="-285750">
              <a:lnSpc>
                <a:spcPct val="150000"/>
              </a:lnSpc>
              <a:buFont typeface="Arial" charset="0"/>
              <a:buChar char="•"/>
            </a:pPr>
            <a:r>
              <a:rPr lang="en-US" sz="1100" dirty="0" smtClean="0"/>
              <a:t>Cloudia </a:t>
            </a:r>
            <a:r>
              <a:rPr lang="en-US" sz="1100" dirty="0" err="1" smtClean="0"/>
              <a:t>koulutukset</a:t>
            </a:r>
            <a:r>
              <a:rPr lang="en-US" sz="1100" dirty="0" smtClean="0"/>
              <a:t> </a:t>
            </a:r>
          </a:p>
          <a:p>
            <a:pPr marL="285750" indent="-285750">
              <a:lnSpc>
                <a:spcPct val="150000"/>
              </a:lnSpc>
              <a:buFont typeface="Arial" charset="0"/>
              <a:buChar char="•"/>
            </a:pPr>
            <a:r>
              <a:rPr lang="en-US" sz="1100" dirty="0" smtClean="0"/>
              <a:t>Cloudia </a:t>
            </a:r>
            <a:r>
              <a:rPr lang="en-US" sz="1100" dirty="0" err="1" smtClean="0"/>
              <a:t>pilotit</a:t>
            </a:r>
            <a:endParaRPr lang="en-US" sz="1100" dirty="0" smtClean="0"/>
          </a:p>
          <a:p>
            <a:pPr marL="285750" indent="-285750">
              <a:lnSpc>
                <a:spcPct val="150000"/>
              </a:lnSpc>
              <a:buFont typeface="Arial" charset="0"/>
              <a:buChar char="•"/>
            </a:pPr>
            <a:r>
              <a:rPr lang="en-US" sz="1100" dirty="0" smtClean="0"/>
              <a:t>Cloudia </a:t>
            </a:r>
            <a:r>
              <a:rPr lang="en-US" sz="1100" dirty="0" err="1" smtClean="0"/>
              <a:t>jatkokehitys</a:t>
            </a:r>
            <a:endParaRPr lang="en-US" sz="1100" dirty="0" smtClean="0"/>
          </a:p>
          <a:p>
            <a:pPr marL="285750" indent="-285750">
              <a:lnSpc>
                <a:spcPct val="150000"/>
              </a:lnSpc>
              <a:buFont typeface="Arial" charset="0"/>
              <a:buChar char="•"/>
            </a:pPr>
            <a:r>
              <a:rPr lang="en-US" sz="1100" dirty="0" err="1" smtClean="0"/>
              <a:t>Hankintalain</a:t>
            </a:r>
            <a:r>
              <a:rPr lang="en-US" sz="1100" dirty="0" smtClean="0"/>
              <a:t> </a:t>
            </a:r>
            <a:r>
              <a:rPr lang="en-US" sz="1100" dirty="0" err="1" smtClean="0"/>
              <a:t>koulutus</a:t>
            </a:r>
            <a:endParaRPr lang="en-US" sz="1100" dirty="0" smtClean="0"/>
          </a:p>
          <a:p>
            <a:pPr marL="285750" indent="-285750">
              <a:lnSpc>
                <a:spcPct val="150000"/>
              </a:lnSpc>
              <a:buFont typeface="Arial" charset="0"/>
              <a:buChar char="•"/>
            </a:pPr>
            <a:r>
              <a:rPr lang="en-US" sz="1100" dirty="0" err="1" smtClean="0"/>
              <a:t>Käyttöoton</a:t>
            </a:r>
            <a:r>
              <a:rPr lang="en-US" sz="1100" dirty="0" smtClean="0"/>
              <a:t> </a:t>
            </a:r>
            <a:r>
              <a:rPr lang="en-US" sz="1100" dirty="0" err="1" smtClean="0"/>
              <a:t>valmistelu</a:t>
            </a:r>
            <a:r>
              <a:rPr lang="en-US" sz="1100" dirty="0" smtClean="0"/>
              <a:t> ja </a:t>
            </a:r>
            <a:r>
              <a:rPr lang="en-US" sz="1100" dirty="0" err="1" smtClean="0"/>
              <a:t>läpivienti</a:t>
            </a:r>
            <a:endParaRPr lang="en-US" sz="1100" dirty="0" smtClean="0"/>
          </a:p>
        </p:txBody>
      </p:sp>
      <p:sp>
        <p:nvSpPr>
          <p:cNvPr id="32" name="Suorakulmio 9"/>
          <p:cNvSpPr/>
          <p:nvPr/>
        </p:nvSpPr>
        <p:spPr>
          <a:xfrm>
            <a:off x="1140996" y="3086446"/>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3" name="Tekstiruutu 4"/>
          <p:cNvSpPr txBox="1"/>
          <p:nvPr/>
        </p:nvSpPr>
        <p:spPr>
          <a:xfrm>
            <a:off x="1298560" y="3028954"/>
            <a:ext cx="1210588" cy="1569660"/>
          </a:xfrm>
          <a:prstGeom prst="rect">
            <a:avLst/>
          </a:prstGeom>
          <a:noFill/>
        </p:spPr>
        <p:txBody>
          <a:bodyPr wrap="none" rtlCol="0">
            <a:spAutoFit/>
          </a:bodyPr>
          <a:lstStyle/>
          <a:p>
            <a:r>
              <a:rPr lang="fi-FI" sz="9600" dirty="0">
                <a:solidFill>
                  <a:schemeClr val="accent1"/>
                </a:solidFill>
              </a:rPr>
              <a:t>2</a:t>
            </a:r>
            <a:r>
              <a:rPr lang="fi-FI" sz="9600" dirty="0" smtClean="0">
                <a:solidFill>
                  <a:schemeClr val="accent3"/>
                </a:solidFill>
              </a:rPr>
              <a:t> </a:t>
            </a:r>
            <a:endParaRPr lang="fi-FI" sz="9600" dirty="0">
              <a:solidFill>
                <a:schemeClr val="accent3"/>
              </a:solidFill>
            </a:endParaRPr>
          </a:p>
        </p:txBody>
      </p:sp>
      <p:sp>
        <p:nvSpPr>
          <p:cNvPr id="34" name="TextBox 33"/>
          <p:cNvSpPr txBox="1"/>
          <p:nvPr/>
        </p:nvSpPr>
        <p:spPr>
          <a:xfrm>
            <a:off x="2351584" y="3233430"/>
            <a:ext cx="7931124" cy="1200329"/>
          </a:xfrm>
          <a:prstGeom prst="rect">
            <a:avLst/>
          </a:prstGeom>
          <a:noFill/>
        </p:spPr>
        <p:txBody>
          <a:bodyPr wrap="square" rtlCol="0">
            <a:spAutoFit/>
          </a:bodyPr>
          <a:lstStyle/>
          <a:p>
            <a:pPr marL="285750" indent="-285750">
              <a:lnSpc>
                <a:spcPct val="150000"/>
              </a:lnSpc>
              <a:buFont typeface="Arial" charset="0"/>
              <a:buChar char="•"/>
            </a:pPr>
            <a:r>
              <a:rPr lang="en-US" sz="1600" dirty="0" err="1" smtClean="0"/>
              <a:t>Hankkeiden</a:t>
            </a:r>
            <a:r>
              <a:rPr lang="en-US" sz="1600" dirty="0" smtClean="0"/>
              <a:t> </a:t>
            </a:r>
            <a:r>
              <a:rPr lang="en-US" sz="1600" dirty="0" err="1" smtClean="0"/>
              <a:t>toteutusportaali</a:t>
            </a:r>
            <a:endParaRPr lang="en-US" sz="1600" dirty="0" smtClean="0"/>
          </a:p>
          <a:p>
            <a:pPr marL="285750" indent="-285750">
              <a:lnSpc>
                <a:spcPct val="150000"/>
              </a:lnSpc>
              <a:buFont typeface="Arial" charset="0"/>
              <a:buChar char="•"/>
            </a:pPr>
            <a:r>
              <a:rPr lang="en-US" sz="1600" dirty="0" err="1" smtClean="0"/>
              <a:t>Hankkeiden</a:t>
            </a:r>
            <a:r>
              <a:rPr lang="en-US" sz="1600" dirty="0" smtClean="0"/>
              <a:t> </a:t>
            </a:r>
            <a:r>
              <a:rPr lang="en-US" sz="1600" dirty="0" err="1" smtClean="0"/>
              <a:t>tietovarannot</a:t>
            </a:r>
            <a:endParaRPr lang="en-US" sz="1600" dirty="0" smtClean="0"/>
          </a:p>
          <a:p>
            <a:pPr marL="285750" indent="-285750">
              <a:lnSpc>
                <a:spcPct val="150000"/>
              </a:lnSpc>
              <a:buFont typeface="Arial" charset="0"/>
              <a:buChar char="•"/>
            </a:pPr>
            <a:r>
              <a:rPr lang="en-US" sz="1600" dirty="0" err="1" smtClean="0"/>
              <a:t>Käyttäjähallinta</a:t>
            </a:r>
            <a:r>
              <a:rPr lang="en-US" sz="1600" dirty="0" smtClean="0"/>
              <a:t>, </a:t>
            </a:r>
            <a:r>
              <a:rPr lang="en-US" sz="1600" dirty="0" err="1" smtClean="0"/>
              <a:t>sähköinen</a:t>
            </a:r>
            <a:r>
              <a:rPr lang="en-US" sz="1600" dirty="0" smtClean="0"/>
              <a:t> </a:t>
            </a:r>
            <a:r>
              <a:rPr lang="en-US" sz="1600" dirty="0" err="1" smtClean="0"/>
              <a:t>allekirjoitus</a:t>
            </a:r>
            <a:r>
              <a:rPr lang="en-US" sz="1600" dirty="0" smtClean="0"/>
              <a:t>/</a:t>
            </a:r>
            <a:r>
              <a:rPr lang="en-US" sz="1600" dirty="0" err="1" smtClean="0"/>
              <a:t>tunnistus</a:t>
            </a:r>
            <a:r>
              <a:rPr lang="en-US" sz="1600" dirty="0" smtClean="0"/>
              <a:t> </a:t>
            </a:r>
            <a:r>
              <a:rPr lang="en-US" sz="1600" dirty="0" err="1" smtClean="0"/>
              <a:t>sekä</a:t>
            </a:r>
            <a:r>
              <a:rPr lang="en-US" sz="1600" dirty="0" smtClean="0"/>
              <a:t> </a:t>
            </a:r>
            <a:r>
              <a:rPr lang="en-US" sz="1600" dirty="0" err="1" smtClean="0"/>
              <a:t>integraatiot</a:t>
            </a:r>
            <a:endParaRPr lang="en-US" sz="1600" dirty="0" smtClean="0"/>
          </a:p>
        </p:txBody>
      </p:sp>
      <p:sp>
        <p:nvSpPr>
          <p:cNvPr id="35" name="Suorakulmio 9"/>
          <p:cNvSpPr/>
          <p:nvPr/>
        </p:nvSpPr>
        <p:spPr>
          <a:xfrm>
            <a:off x="1140996" y="4695820"/>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6" name="Tekstiruutu 4"/>
          <p:cNvSpPr txBox="1"/>
          <p:nvPr/>
        </p:nvSpPr>
        <p:spPr>
          <a:xfrm>
            <a:off x="1298560" y="4638328"/>
            <a:ext cx="1210588" cy="1569660"/>
          </a:xfrm>
          <a:prstGeom prst="rect">
            <a:avLst/>
          </a:prstGeom>
          <a:noFill/>
        </p:spPr>
        <p:txBody>
          <a:bodyPr wrap="none" rtlCol="0">
            <a:spAutoFit/>
          </a:bodyPr>
          <a:lstStyle/>
          <a:p>
            <a:r>
              <a:rPr lang="fi-FI" sz="9600" dirty="0" smtClean="0">
                <a:solidFill>
                  <a:schemeClr val="accent2"/>
                </a:solidFill>
              </a:rPr>
              <a:t>3</a:t>
            </a:r>
            <a:r>
              <a:rPr lang="fi-FI" sz="9600" smtClean="0">
                <a:solidFill>
                  <a:schemeClr val="accent2"/>
                </a:solidFill>
              </a:rPr>
              <a:t> </a:t>
            </a:r>
            <a:endParaRPr lang="fi-FI" sz="9600" dirty="0">
              <a:solidFill>
                <a:schemeClr val="accent2"/>
              </a:solidFill>
            </a:endParaRPr>
          </a:p>
        </p:txBody>
      </p:sp>
      <p:sp>
        <p:nvSpPr>
          <p:cNvPr id="37" name="TextBox 36"/>
          <p:cNvSpPr txBox="1"/>
          <p:nvPr/>
        </p:nvSpPr>
        <p:spPr>
          <a:xfrm>
            <a:off x="2351584" y="4725144"/>
            <a:ext cx="8366476" cy="1338828"/>
          </a:xfrm>
          <a:prstGeom prst="rect">
            <a:avLst/>
          </a:prstGeom>
          <a:noFill/>
        </p:spPr>
        <p:txBody>
          <a:bodyPr wrap="square" rtlCol="0">
            <a:spAutoFit/>
          </a:bodyPr>
          <a:lstStyle/>
          <a:p>
            <a:pPr marL="285750" indent="-285750">
              <a:lnSpc>
                <a:spcPct val="150000"/>
              </a:lnSpc>
              <a:buFont typeface="Arial" charset="0"/>
              <a:buChar char="•"/>
            </a:pPr>
            <a:r>
              <a:rPr lang="en-US" dirty="0" smtClean="0"/>
              <a:t>-</a:t>
            </a:r>
          </a:p>
          <a:p>
            <a:pPr marL="285750" indent="-285750">
              <a:lnSpc>
                <a:spcPct val="150000"/>
              </a:lnSpc>
              <a:buFont typeface="Arial" charset="0"/>
              <a:buChar char="•"/>
            </a:pPr>
            <a:r>
              <a:rPr lang="en-US" dirty="0" smtClean="0"/>
              <a:t>-</a:t>
            </a:r>
          </a:p>
          <a:p>
            <a:pPr marL="285750" indent="-285750">
              <a:lnSpc>
                <a:spcPct val="150000"/>
              </a:lnSpc>
              <a:buFont typeface="Arial" charset="0"/>
              <a:buChar char="•"/>
            </a:pPr>
            <a:r>
              <a:rPr lang="en-US" dirty="0" smtClean="0"/>
              <a:t>-</a:t>
            </a:r>
          </a:p>
        </p:txBody>
      </p:sp>
    </p:spTree>
    <p:extLst>
      <p:ext uri="{BB962C8B-B14F-4D97-AF65-F5344CB8AC3E}">
        <p14:creationId xmlns:p14="http://schemas.microsoft.com/office/powerpoint/2010/main" xmlns="" val="15960352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Pyöristetty suorakulmio 73"/>
          <p:cNvSpPr/>
          <p:nvPr/>
        </p:nvSpPr>
        <p:spPr>
          <a:xfrm>
            <a:off x="6312024" y="2420888"/>
            <a:ext cx="3060000" cy="1080000"/>
          </a:xfrm>
          <a:prstGeom prst="roundRect">
            <a:avLst/>
          </a:prstGeom>
          <a:solidFill>
            <a:schemeClr val="accent4">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fi-FI"/>
          </a:p>
        </p:txBody>
      </p:sp>
      <p:sp>
        <p:nvSpPr>
          <p:cNvPr id="72" name="Pyöristetty suorakulmio 71"/>
          <p:cNvSpPr/>
          <p:nvPr/>
        </p:nvSpPr>
        <p:spPr>
          <a:xfrm>
            <a:off x="623392" y="3825200"/>
            <a:ext cx="3060000" cy="1404000"/>
          </a:xfrm>
          <a:prstGeom prst="roundRect">
            <a:avLst/>
          </a:prstGeom>
          <a:solidFill>
            <a:schemeClr val="accent4">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fi-FI"/>
          </a:p>
        </p:txBody>
      </p:sp>
      <p:sp>
        <p:nvSpPr>
          <p:cNvPr id="73" name="Pyöristetty suorakulmio 72"/>
          <p:cNvSpPr/>
          <p:nvPr/>
        </p:nvSpPr>
        <p:spPr>
          <a:xfrm>
            <a:off x="4408012" y="3825200"/>
            <a:ext cx="3060000" cy="1404000"/>
          </a:xfrm>
          <a:prstGeom prst="roundRect">
            <a:avLst/>
          </a:prstGeom>
          <a:solidFill>
            <a:schemeClr val="accent6">
              <a:lumMod val="75000"/>
            </a:schemeClr>
          </a:solidFill>
          <a:ln w="28575">
            <a:noFill/>
          </a:ln>
          <a:extLst/>
        </p:spPr>
        <p:txBody>
          <a:bodyPr vert="horz" wrap="square" lIns="91440" tIns="45720" rIns="91440" bIns="45720" numCol="1" anchor="t" anchorCtr="0" compatLnSpc="1">
            <a:prstTxWarp prst="textNoShape">
              <a:avLst/>
            </a:prstTxWarp>
          </a:bodyPr>
          <a:lstStyle/>
          <a:p>
            <a:endParaRPr lang="fi-FI"/>
          </a:p>
        </p:txBody>
      </p:sp>
      <p:sp>
        <p:nvSpPr>
          <p:cNvPr id="71" name="Pyöristetty suorakulmio 70"/>
          <p:cNvSpPr/>
          <p:nvPr/>
        </p:nvSpPr>
        <p:spPr>
          <a:xfrm>
            <a:off x="2999656" y="2420888"/>
            <a:ext cx="3060000" cy="1080000"/>
          </a:xfrm>
          <a:prstGeom prst="roundRect">
            <a:avLst/>
          </a:prstGeom>
          <a:solidFill>
            <a:schemeClr val="accent4">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fi-FI"/>
          </a:p>
        </p:txBody>
      </p:sp>
      <p:sp>
        <p:nvSpPr>
          <p:cNvPr id="69" name="Pyöristetty suorakulmio 68"/>
          <p:cNvSpPr/>
          <p:nvPr/>
        </p:nvSpPr>
        <p:spPr>
          <a:xfrm>
            <a:off x="8148568" y="3789040"/>
            <a:ext cx="3060000" cy="1404000"/>
          </a:xfrm>
          <a:prstGeom prst="roundRect">
            <a:avLst/>
          </a:prstGeom>
          <a:solidFill>
            <a:schemeClr val="accent4">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fi-FI"/>
          </a:p>
        </p:txBody>
      </p:sp>
      <p:sp>
        <p:nvSpPr>
          <p:cNvPr id="61" name="Pyöristetty suorakulmio 60"/>
          <p:cNvSpPr/>
          <p:nvPr/>
        </p:nvSpPr>
        <p:spPr>
          <a:xfrm>
            <a:off x="3720256" y="980728"/>
            <a:ext cx="4680000" cy="1080000"/>
          </a:xfrm>
          <a:prstGeom prst="roundRect">
            <a:avLst/>
          </a:prstGeom>
          <a:solidFill>
            <a:schemeClr val="accent4"/>
          </a:solidFill>
          <a:ln w="28575">
            <a:noFill/>
          </a:ln>
          <a:extLst/>
        </p:spPr>
        <p:txBody>
          <a:bodyPr vert="horz" wrap="square" lIns="91440" tIns="45720" rIns="91440" bIns="45720" numCol="1" anchor="t" anchorCtr="0" compatLnSpc="1">
            <a:prstTxWarp prst="textNoShape">
              <a:avLst/>
            </a:prstTxWarp>
          </a:bodyPr>
          <a:lstStyle/>
          <a:p>
            <a:endParaRPr lang="fi-FI"/>
          </a:p>
        </p:txBody>
      </p:sp>
      <p:sp>
        <p:nvSpPr>
          <p:cNvPr id="8" name="Freeform 6"/>
          <p:cNvSpPr>
            <a:spLocks/>
          </p:cNvSpPr>
          <p:nvPr/>
        </p:nvSpPr>
        <p:spPr bwMode="auto">
          <a:xfrm>
            <a:off x="5050408" y="476672"/>
            <a:ext cx="2127250" cy="1771650"/>
          </a:xfrm>
          <a:custGeom>
            <a:avLst/>
            <a:gdLst>
              <a:gd name="T0" fmla="*/ 1340 w 1340"/>
              <a:gd name="T1" fmla="*/ 855 h 1116"/>
              <a:gd name="T2" fmla="*/ 1335 w 1340"/>
              <a:gd name="T3" fmla="*/ 907 h 1116"/>
              <a:gd name="T4" fmla="*/ 1319 w 1340"/>
              <a:gd name="T5" fmla="*/ 956 h 1116"/>
              <a:gd name="T6" fmla="*/ 1296 w 1340"/>
              <a:gd name="T7" fmla="*/ 1000 h 1116"/>
              <a:gd name="T8" fmla="*/ 1263 w 1340"/>
              <a:gd name="T9" fmla="*/ 1039 h 1116"/>
              <a:gd name="T10" fmla="*/ 1224 w 1340"/>
              <a:gd name="T11" fmla="*/ 1072 h 1116"/>
              <a:gd name="T12" fmla="*/ 1181 w 1340"/>
              <a:gd name="T13" fmla="*/ 1095 h 1116"/>
              <a:gd name="T14" fmla="*/ 1131 w 1340"/>
              <a:gd name="T15" fmla="*/ 1111 h 1116"/>
              <a:gd name="T16" fmla="*/ 1079 w 1340"/>
              <a:gd name="T17" fmla="*/ 1116 h 1116"/>
              <a:gd name="T18" fmla="*/ 261 w 1340"/>
              <a:gd name="T19" fmla="*/ 1116 h 1116"/>
              <a:gd name="T20" fmla="*/ 209 w 1340"/>
              <a:gd name="T21" fmla="*/ 1111 h 1116"/>
              <a:gd name="T22" fmla="*/ 159 w 1340"/>
              <a:gd name="T23" fmla="*/ 1095 h 1116"/>
              <a:gd name="T24" fmla="*/ 116 w 1340"/>
              <a:gd name="T25" fmla="*/ 1072 h 1116"/>
              <a:gd name="T26" fmla="*/ 77 w 1340"/>
              <a:gd name="T27" fmla="*/ 1039 h 1116"/>
              <a:gd name="T28" fmla="*/ 44 w 1340"/>
              <a:gd name="T29" fmla="*/ 1000 h 1116"/>
              <a:gd name="T30" fmla="*/ 21 w 1340"/>
              <a:gd name="T31" fmla="*/ 956 h 1116"/>
              <a:gd name="T32" fmla="*/ 5 w 1340"/>
              <a:gd name="T33" fmla="*/ 907 h 1116"/>
              <a:gd name="T34" fmla="*/ 0 w 1340"/>
              <a:gd name="T35" fmla="*/ 855 h 1116"/>
              <a:gd name="T36" fmla="*/ 0 w 1340"/>
              <a:gd name="T37" fmla="*/ 262 h 1116"/>
              <a:gd name="T38" fmla="*/ 5 w 1340"/>
              <a:gd name="T39" fmla="*/ 209 h 1116"/>
              <a:gd name="T40" fmla="*/ 21 w 1340"/>
              <a:gd name="T41" fmla="*/ 160 h 1116"/>
              <a:gd name="T42" fmla="*/ 44 w 1340"/>
              <a:gd name="T43" fmla="*/ 116 h 1116"/>
              <a:gd name="T44" fmla="*/ 77 w 1340"/>
              <a:gd name="T45" fmla="*/ 77 h 1116"/>
              <a:gd name="T46" fmla="*/ 116 w 1340"/>
              <a:gd name="T47" fmla="*/ 44 h 1116"/>
              <a:gd name="T48" fmla="*/ 159 w 1340"/>
              <a:gd name="T49" fmla="*/ 21 h 1116"/>
              <a:gd name="T50" fmla="*/ 209 w 1340"/>
              <a:gd name="T51" fmla="*/ 5 h 1116"/>
              <a:gd name="T52" fmla="*/ 261 w 1340"/>
              <a:gd name="T53" fmla="*/ 0 h 1116"/>
              <a:gd name="T54" fmla="*/ 1079 w 1340"/>
              <a:gd name="T55" fmla="*/ 0 h 1116"/>
              <a:gd name="T56" fmla="*/ 1131 w 1340"/>
              <a:gd name="T57" fmla="*/ 5 h 1116"/>
              <a:gd name="T58" fmla="*/ 1181 w 1340"/>
              <a:gd name="T59" fmla="*/ 21 h 1116"/>
              <a:gd name="T60" fmla="*/ 1224 w 1340"/>
              <a:gd name="T61" fmla="*/ 44 h 1116"/>
              <a:gd name="T62" fmla="*/ 1263 w 1340"/>
              <a:gd name="T63" fmla="*/ 77 h 1116"/>
              <a:gd name="T64" fmla="*/ 1296 w 1340"/>
              <a:gd name="T65" fmla="*/ 116 h 1116"/>
              <a:gd name="T66" fmla="*/ 1319 w 1340"/>
              <a:gd name="T67" fmla="*/ 160 h 1116"/>
              <a:gd name="T68" fmla="*/ 1335 w 1340"/>
              <a:gd name="T69" fmla="*/ 209 h 1116"/>
              <a:gd name="T70" fmla="*/ 1340 w 1340"/>
              <a:gd name="T71" fmla="*/ 262 h 1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40" h="1116">
                <a:moveTo>
                  <a:pt x="1340" y="855"/>
                </a:moveTo>
                <a:lnTo>
                  <a:pt x="1340" y="855"/>
                </a:lnTo>
                <a:lnTo>
                  <a:pt x="1339" y="881"/>
                </a:lnTo>
                <a:lnTo>
                  <a:pt x="1335" y="907"/>
                </a:lnTo>
                <a:lnTo>
                  <a:pt x="1328" y="932"/>
                </a:lnTo>
                <a:lnTo>
                  <a:pt x="1319" y="956"/>
                </a:lnTo>
                <a:lnTo>
                  <a:pt x="1309" y="979"/>
                </a:lnTo>
                <a:lnTo>
                  <a:pt x="1296" y="1000"/>
                </a:lnTo>
                <a:lnTo>
                  <a:pt x="1281" y="1021"/>
                </a:lnTo>
                <a:lnTo>
                  <a:pt x="1263" y="1039"/>
                </a:lnTo>
                <a:lnTo>
                  <a:pt x="1246" y="1056"/>
                </a:lnTo>
                <a:lnTo>
                  <a:pt x="1224" y="1072"/>
                </a:lnTo>
                <a:lnTo>
                  <a:pt x="1203" y="1084"/>
                </a:lnTo>
                <a:lnTo>
                  <a:pt x="1181" y="1095"/>
                </a:lnTo>
                <a:lnTo>
                  <a:pt x="1156" y="1104"/>
                </a:lnTo>
                <a:lnTo>
                  <a:pt x="1131" y="1111"/>
                </a:lnTo>
                <a:lnTo>
                  <a:pt x="1105" y="1114"/>
                </a:lnTo>
                <a:lnTo>
                  <a:pt x="1079" y="1116"/>
                </a:lnTo>
                <a:lnTo>
                  <a:pt x="261" y="1116"/>
                </a:lnTo>
                <a:lnTo>
                  <a:pt x="261" y="1116"/>
                </a:lnTo>
                <a:lnTo>
                  <a:pt x="235" y="1114"/>
                </a:lnTo>
                <a:lnTo>
                  <a:pt x="209" y="1111"/>
                </a:lnTo>
                <a:lnTo>
                  <a:pt x="184" y="1104"/>
                </a:lnTo>
                <a:lnTo>
                  <a:pt x="159" y="1095"/>
                </a:lnTo>
                <a:lnTo>
                  <a:pt x="137" y="1084"/>
                </a:lnTo>
                <a:lnTo>
                  <a:pt x="116" y="1072"/>
                </a:lnTo>
                <a:lnTo>
                  <a:pt x="94" y="1056"/>
                </a:lnTo>
                <a:lnTo>
                  <a:pt x="77" y="1039"/>
                </a:lnTo>
                <a:lnTo>
                  <a:pt x="59" y="1021"/>
                </a:lnTo>
                <a:lnTo>
                  <a:pt x="44" y="1000"/>
                </a:lnTo>
                <a:lnTo>
                  <a:pt x="31" y="979"/>
                </a:lnTo>
                <a:lnTo>
                  <a:pt x="21" y="956"/>
                </a:lnTo>
                <a:lnTo>
                  <a:pt x="12" y="932"/>
                </a:lnTo>
                <a:lnTo>
                  <a:pt x="5" y="907"/>
                </a:lnTo>
                <a:lnTo>
                  <a:pt x="1" y="881"/>
                </a:lnTo>
                <a:lnTo>
                  <a:pt x="0" y="855"/>
                </a:lnTo>
                <a:lnTo>
                  <a:pt x="0" y="262"/>
                </a:lnTo>
                <a:lnTo>
                  <a:pt x="0" y="262"/>
                </a:lnTo>
                <a:lnTo>
                  <a:pt x="1" y="235"/>
                </a:lnTo>
                <a:lnTo>
                  <a:pt x="5" y="209"/>
                </a:lnTo>
                <a:lnTo>
                  <a:pt x="12" y="184"/>
                </a:lnTo>
                <a:lnTo>
                  <a:pt x="21" y="160"/>
                </a:lnTo>
                <a:lnTo>
                  <a:pt x="31" y="137"/>
                </a:lnTo>
                <a:lnTo>
                  <a:pt x="44" y="116"/>
                </a:lnTo>
                <a:lnTo>
                  <a:pt x="59" y="95"/>
                </a:lnTo>
                <a:lnTo>
                  <a:pt x="77" y="77"/>
                </a:lnTo>
                <a:lnTo>
                  <a:pt x="94" y="60"/>
                </a:lnTo>
                <a:lnTo>
                  <a:pt x="116" y="44"/>
                </a:lnTo>
                <a:lnTo>
                  <a:pt x="137" y="32"/>
                </a:lnTo>
                <a:lnTo>
                  <a:pt x="159" y="21"/>
                </a:lnTo>
                <a:lnTo>
                  <a:pt x="184" y="12"/>
                </a:lnTo>
                <a:lnTo>
                  <a:pt x="209" y="5"/>
                </a:lnTo>
                <a:lnTo>
                  <a:pt x="235" y="2"/>
                </a:lnTo>
                <a:lnTo>
                  <a:pt x="261" y="0"/>
                </a:lnTo>
                <a:lnTo>
                  <a:pt x="1079" y="0"/>
                </a:lnTo>
                <a:lnTo>
                  <a:pt x="1079" y="0"/>
                </a:lnTo>
                <a:lnTo>
                  <a:pt x="1105" y="2"/>
                </a:lnTo>
                <a:lnTo>
                  <a:pt x="1131" y="5"/>
                </a:lnTo>
                <a:lnTo>
                  <a:pt x="1156" y="12"/>
                </a:lnTo>
                <a:lnTo>
                  <a:pt x="1181" y="21"/>
                </a:lnTo>
                <a:lnTo>
                  <a:pt x="1203" y="32"/>
                </a:lnTo>
                <a:lnTo>
                  <a:pt x="1224" y="44"/>
                </a:lnTo>
                <a:lnTo>
                  <a:pt x="1246" y="60"/>
                </a:lnTo>
                <a:lnTo>
                  <a:pt x="1263" y="77"/>
                </a:lnTo>
                <a:lnTo>
                  <a:pt x="1281" y="95"/>
                </a:lnTo>
                <a:lnTo>
                  <a:pt x="1296" y="116"/>
                </a:lnTo>
                <a:lnTo>
                  <a:pt x="1309" y="137"/>
                </a:lnTo>
                <a:lnTo>
                  <a:pt x="1319" y="160"/>
                </a:lnTo>
                <a:lnTo>
                  <a:pt x="1328" y="184"/>
                </a:lnTo>
                <a:lnTo>
                  <a:pt x="1335" y="209"/>
                </a:lnTo>
                <a:lnTo>
                  <a:pt x="1339" y="235"/>
                </a:lnTo>
                <a:lnTo>
                  <a:pt x="1340" y="262"/>
                </a:lnTo>
                <a:lnTo>
                  <a:pt x="1340" y="855"/>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4" name="Freeform 12"/>
          <p:cNvSpPr>
            <a:spLocks/>
          </p:cNvSpPr>
          <p:nvPr/>
        </p:nvSpPr>
        <p:spPr bwMode="auto">
          <a:xfrm>
            <a:off x="5050408" y="4153322"/>
            <a:ext cx="2127250" cy="1771650"/>
          </a:xfrm>
          <a:custGeom>
            <a:avLst/>
            <a:gdLst>
              <a:gd name="T0" fmla="*/ 1340 w 1340"/>
              <a:gd name="T1" fmla="*/ 855 h 1116"/>
              <a:gd name="T2" fmla="*/ 1335 w 1340"/>
              <a:gd name="T3" fmla="*/ 907 h 1116"/>
              <a:gd name="T4" fmla="*/ 1319 w 1340"/>
              <a:gd name="T5" fmla="*/ 956 h 1116"/>
              <a:gd name="T6" fmla="*/ 1296 w 1340"/>
              <a:gd name="T7" fmla="*/ 1000 h 1116"/>
              <a:gd name="T8" fmla="*/ 1263 w 1340"/>
              <a:gd name="T9" fmla="*/ 1039 h 1116"/>
              <a:gd name="T10" fmla="*/ 1224 w 1340"/>
              <a:gd name="T11" fmla="*/ 1072 h 1116"/>
              <a:gd name="T12" fmla="*/ 1181 w 1340"/>
              <a:gd name="T13" fmla="*/ 1095 h 1116"/>
              <a:gd name="T14" fmla="*/ 1131 w 1340"/>
              <a:gd name="T15" fmla="*/ 1111 h 1116"/>
              <a:gd name="T16" fmla="*/ 1079 w 1340"/>
              <a:gd name="T17" fmla="*/ 1116 h 1116"/>
              <a:gd name="T18" fmla="*/ 261 w 1340"/>
              <a:gd name="T19" fmla="*/ 1116 h 1116"/>
              <a:gd name="T20" fmla="*/ 209 w 1340"/>
              <a:gd name="T21" fmla="*/ 1111 h 1116"/>
              <a:gd name="T22" fmla="*/ 159 w 1340"/>
              <a:gd name="T23" fmla="*/ 1095 h 1116"/>
              <a:gd name="T24" fmla="*/ 116 w 1340"/>
              <a:gd name="T25" fmla="*/ 1072 h 1116"/>
              <a:gd name="T26" fmla="*/ 77 w 1340"/>
              <a:gd name="T27" fmla="*/ 1039 h 1116"/>
              <a:gd name="T28" fmla="*/ 44 w 1340"/>
              <a:gd name="T29" fmla="*/ 1000 h 1116"/>
              <a:gd name="T30" fmla="*/ 21 w 1340"/>
              <a:gd name="T31" fmla="*/ 956 h 1116"/>
              <a:gd name="T32" fmla="*/ 5 w 1340"/>
              <a:gd name="T33" fmla="*/ 907 h 1116"/>
              <a:gd name="T34" fmla="*/ 0 w 1340"/>
              <a:gd name="T35" fmla="*/ 855 h 1116"/>
              <a:gd name="T36" fmla="*/ 0 w 1340"/>
              <a:gd name="T37" fmla="*/ 262 h 1116"/>
              <a:gd name="T38" fmla="*/ 5 w 1340"/>
              <a:gd name="T39" fmla="*/ 209 h 1116"/>
              <a:gd name="T40" fmla="*/ 21 w 1340"/>
              <a:gd name="T41" fmla="*/ 160 h 1116"/>
              <a:gd name="T42" fmla="*/ 44 w 1340"/>
              <a:gd name="T43" fmla="*/ 116 h 1116"/>
              <a:gd name="T44" fmla="*/ 77 w 1340"/>
              <a:gd name="T45" fmla="*/ 77 h 1116"/>
              <a:gd name="T46" fmla="*/ 116 w 1340"/>
              <a:gd name="T47" fmla="*/ 44 h 1116"/>
              <a:gd name="T48" fmla="*/ 159 w 1340"/>
              <a:gd name="T49" fmla="*/ 21 h 1116"/>
              <a:gd name="T50" fmla="*/ 209 w 1340"/>
              <a:gd name="T51" fmla="*/ 5 h 1116"/>
              <a:gd name="T52" fmla="*/ 261 w 1340"/>
              <a:gd name="T53" fmla="*/ 0 h 1116"/>
              <a:gd name="T54" fmla="*/ 1079 w 1340"/>
              <a:gd name="T55" fmla="*/ 0 h 1116"/>
              <a:gd name="T56" fmla="*/ 1131 w 1340"/>
              <a:gd name="T57" fmla="*/ 5 h 1116"/>
              <a:gd name="T58" fmla="*/ 1181 w 1340"/>
              <a:gd name="T59" fmla="*/ 21 h 1116"/>
              <a:gd name="T60" fmla="*/ 1224 w 1340"/>
              <a:gd name="T61" fmla="*/ 44 h 1116"/>
              <a:gd name="T62" fmla="*/ 1263 w 1340"/>
              <a:gd name="T63" fmla="*/ 77 h 1116"/>
              <a:gd name="T64" fmla="*/ 1296 w 1340"/>
              <a:gd name="T65" fmla="*/ 116 h 1116"/>
              <a:gd name="T66" fmla="*/ 1319 w 1340"/>
              <a:gd name="T67" fmla="*/ 160 h 1116"/>
              <a:gd name="T68" fmla="*/ 1335 w 1340"/>
              <a:gd name="T69" fmla="*/ 209 h 1116"/>
              <a:gd name="T70" fmla="*/ 1340 w 1340"/>
              <a:gd name="T71" fmla="*/ 262 h 1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40" h="1116">
                <a:moveTo>
                  <a:pt x="1340" y="855"/>
                </a:moveTo>
                <a:lnTo>
                  <a:pt x="1340" y="855"/>
                </a:lnTo>
                <a:lnTo>
                  <a:pt x="1339" y="881"/>
                </a:lnTo>
                <a:lnTo>
                  <a:pt x="1335" y="907"/>
                </a:lnTo>
                <a:lnTo>
                  <a:pt x="1328" y="932"/>
                </a:lnTo>
                <a:lnTo>
                  <a:pt x="1319" y="956"/>
                </a:lnTo>
                <a:lnTo>
                  <a:pt x="1309" y="979"/>
                </a:lnTo>
                <a:lnTo>
                  <a:pt x="1296" y="1000"/>
                </a:lnTo>
                <a:lnTo>
                  <a:pt x="1281" y="1021"/>
                </a:lnTo>
                <a:lnTo>
                  <a:pt x="1263" y="1039"/>
                </a:lnTo>
                <a:lnTo>
                  <a:pt x="1246" y="1056"/>
                </a:lnTo>
                <a:lnTo>
                  <a:pt x="1224" y="1072"/>
                </a:lnTo>
                <a:lnTo>
                  <a:pt x="1203" y="1084"/>
                </a:lnTo>
                <a:lnTo>
                  <a:pt x="1181" y="1095"/>
                </a:lnTo>
                <a:lnTo>
                  <a:pt x="1156" y="1104"/>
                </a:lnTo>
                <a:lnTo>
                  <a:pt x="1131" y="1111"/>
                </a:lnTo>
                <a:lnTo>
                  <a:pt x="1105" y="1114"/>
                </a:lnTo>
                <a:lnTo>
                  <a:pt x="1079" y="1116"/>
                </a:lnTo>
                <a:lnTo>
                  <a:pt x="261" y="1116"/>
                </a:lnTo>
                <a:lnTo>
                  <a:pt x="261" y="1116"/>
                </a:lnTo>
                <a:lnTo>
                  <a:pt x="235" y="1114"/>
                </a:lnTo>
                <a:lnTo>
                  <a:pt x="209" y="1111"/>
                </a:lnTo>
                <a:lnTo>
                  <a:pt x="184" y="1104"/>
                </a:lnTo>
                <a:lnTo>
                  <a:pt x="159" y="1095"/>
                </a:lnTo>
                <a:lnTo>
                  <a:pt x="137" y="1084"/>
                </a:lnTo>
                <a:lnTo>
                  <a:pt x="116" y="1072"/>
                </a:lnTo>
                <a:lnTo>
                  <a:pt x="94" y="1056"/>
                </a:lnTo>
                <a:lnTo>
                  <a:pt x="77" y="1039"/>
                </a:lnTo>
                <a:lnTo>
                  <a:pt x="59" y="1021"/>
                </a:lnTo>
                <a:lnTo>
                  <a:pt x="44" y="1000"/>
                </a:lnTo>
                <a:lnTo>
                  <a:pt x="31" y="979"/>
                </a:lnTo>
                <a:lnTo>
                  <a:pt x="21" y="956"/>
                </a:lnTo>
                <a:lnTo>
                  <a:pt x="12" y="932"/>
                </a:lnTo>
                <a:lnTo>
                  <a:pt x="5" y="907"/>
                </a:lnTo>
                <a:lnTo>
                  <a:pt x="1" y="881"/>
                </a:lnTo>
                <a:lnTo>
                  <a:pt x="0" y="855"/>
                </a:lnTo>
                <a:lnTo>
                  <a:pt x="0" y="262"/>
                </a:lnTo>
                <a:lnTo>
                  <a:pt x="0" y="262"/>
                </a:lnTo>
                <a:lnTo>
                  <a:pt x="1" y="235"/>
                </a:lnTo>
                <a:lnTo>
                  <a:pt x="5" y="209"/>
                </a:lnTo>
                <a:lnTo>
                  <a:pt x="12" y="184"/>
                </a:lnTo>
                <a:lnTo>
                  <a:pt x="21" y="160"/>
                </a:lnTo>
                <a:lnTo>
                  <a:pt x="31" y="137"/>
                </a:lnTo>
                <a:lnTo>
                  <a:pt x="44" y="116"/>
                </a:lnTo>
                <a:lnTo>
                  <a:pt x="59" y="95"/>
                </a:lnTo>
                <a:lnTo>
                  <a:pt x="77" y="77"/>
                </a:lnTo>
                <a:lnTo>
                  <a:pt x="94" y="60"/>
                </a:lnTo>
                <a:lnTo>
                  <a:pt x="116" y="44"/>
                </a:lnTo>
                <a:lnTo>
                  <a:pt x="137" y="32"/>
                </a:lnTo>
                <a:lnTo>
                  <a:pt x="159" y="21"/>
                </a:lnTo>
                <a:lnTo>
                  <a:pt x="184" y="12"/>
                </a:lnTo>
                <a:lnTo>
                  <a:pt x="209" y="5"/>
                </a:lnTo>
                <a:lnTo>
                  <a:pt x="235" y="2"/>
                </a:lnTo>
                <a:lnTo>
                  <a:pt x="261" y="0"/>
                </a:lnTo>
                <a:lnTo>
                  <a:pt x="1079" y="0"/>
                </a:lnTo>
                <a:lnTo>
                  <a:pt x="1079" y="0"/>
                </a:lnTo>
                <a:lnTo>
                  <a:pt x="1105" y="2"/>
                </a:lnTo>
                <a:lnTo>
                  <a:pt x="1131" y="5"/>
                </a:lnTo>
                <a:lnTo>
                  <a:pt x="1156" y="12"/>
                </a:lnTo>
                <a:lnTo>
                  <a:pt x="1181" y="21"/>
                </a:lnTo>
                <a:lnTo>
                  <a:pt x="1203" y="32"/>
                </a:lnTo>
                <a:lnTo>
                  <a:pt x="1224" y="44"/>
                </a:lnTo>
                <a:lnTo>
                  <a:pt x="1246" y="60"/>
                </a:lnTo>
                <a:lnTo>
                  <a:pt x="1263" y="77"/>
                </a:lnTo>
                <a:lnTo>
                  <a:pt x="1281" y="95"/>
                </a:lnTo>
                <a:lnTo>
                  <a:pt x="1296" y="116"/>
                </a:lnTo>
                <a:lnTo>
                  <a:pt x="1309" y="137"/>
                </a:lnTo>
                <a:lnTo>
                  <a:pt x="1319" y="160"/>
                </a:lnTo>
                <a:lnTo>
                  <a:pt x="1328" y="184"/>
                </a:lnTo>
                <a:lnTo>
                  <a:pt x="1335" y="209"/>
                </a:lnTo>
                <a:lnTo>
                  <a:pt x="1339" y="235"/>
                </a:lnTo>
                <a:lnTo>
                  <a:pt x="1340" y="262"/>
                </a:lnTo>
                <a:lnTo>
                  <a:pt x="1340" y="855"/>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Freeform 14"/>
          <p:cNvSpPr>
            <a:spLocks/>
          </p:cNvSpPr>
          <p:nvPr/>
        </p:nvSpPr>
        <p:spPr bwMode="auto">
          <a:xfrm>
            <a:off x="4002659" y="2314997"/>
            <a:ext cx="2128837" cy="1771650"/>
          </a:xfrm>
          <a:custGeom>
            <a:avLst/>
            <a:gdLst>
              <a:gd name="T0" fmla="*/ 1341 w 1341"/>
              <a:gd name="T1" fmla="*/ 855 h 1116"/>
              <a:gd name="T2" fmla="*/ 1335 w 1341"/>
              <a:gd name="T3" fmla="*/ 907 h 1116"/>
              <a:gd name="T4" fmla="*/ 1319 w 1341"/>
              <a:gd name="T5" fmla="*/ 956 h 1116"/>
              <a:gd name="T6" fmla="*/ 1297 w 1341"/>
              <a:gd name="T7" fmla="*/ 1000 h 1116"/>
              <a:gd name="T8" fmla="*/ 1263 w 1341"/>
              <a:gd name="T9" fmla="*/ 1039 h 1116"/>
              <a:gd name="T10" fmla="*/ 1225 w 1341"/>
              <a:gd name="T11" fmla="*/ 1072 h 1116"/>
              <a:gd name="T12" fmla="*/ 1181 w 1341"/>
              <a:gd name="T13" fmla="*/ 1095 h 1116"/>
              <a:gd name="T14" fmla="*/ 1132 w 1341"/>
              <a:gd name="T15" fmla="*/ 1111 h 1116"/>
              <a:gd name="T16" fmla="*/ 1079 w 1341"/>
              <a:gd name="T17" fmla="*/ 1116 h 1116"/>
              <a:gd name="T18" fmla="*/ 261 w 1341"/>
              <a:gd name="T19" fmla="*/ 1116 h 1116"/>
              <a:gd name="T20" fmla="*/ 209 w 1341"/>
              <a:gd name="T21" fmla="*/ 1111 h 1116"/>
              <a:gd name="T22" fmla="*/ 160 w 1341"/>
              <a:gd name="T23" fmla="*/ 1095 h 1116"/>
              <a:gd name="T24" fmla="*/ 116 w 1341"/>
              <a:gd name="T25" fmla="*/ 1072 h 1116"/>
              <a:gd name="T26" fmla="*/ 77 w 1341"/>
              <a:gd name="T27" fmla="*/ 1039 h 1116"/>
              <a:gd name="T28" fmla="*/ 44 w 1341"/>
              <a:gd name="T29" fmla="*/ 1000 h 1116"/>
              <a:gd name="T30" fmla="*/ 21 w 1341"/>
              <a:gd name="T31" fmla="*/ 956 h 1116"/>
              <a:gd name="T32" fmla="*/ 5 w 1341"/>
              <a:gd name="T33" fmla="*/ 907 h 1116"/>
              <a:gd name="T34" fmla="*/ 0 w 1341"/>
              <a:gd name="T35" fmla="*/ 855 h 1116"/>
              <a:gd name="T36" fmla="*/ 0 w 1341"/>
              <a:gd name="T37" fmla="*/ 262 h 1116"/>
              <a:gd name="T38" fmla="*/ 5 w 1341"/>
              <a:gd name="T39" fmla="*/ 209 h 1116"/>
              <a:gd name="T40" fmla="*/ 21 w 1341"/>
              <a:gd name="T41" fmla="*/ 160 h 1116"/>
              <a:gd name="T42" fmla="*/ 44 w 1341"/>
              <a:gd name="T43" fmla="*/ 116 h 1116"/>
              <a:gd name="T44" fmla="*/ 77 w 1341"/>
              <a:gd name="T45" fmla="*/ 77 h 1116"/>
              <a:gd name="T46" fmla="*/ 116 w 1341"/>
              <a:gd name="T47" fmla="*/ 44 h 1116"/>
              <a:gd name="T48" fmla="*/ 160 w 1341"/>
              <a:gd name="T49" fmla="*/ 21 h 1116"/>
              <a:gd name="T50" fmla="*/ 209 w 1341"/>
              <a:gd name="T51" fmla="*/ 5 h 1116"/>
              <a:gd name="T52" fmla="*/ 261 w 1341"/>
              <a:gd name="T53" fmla="*/ 0 h 1116"/>
              <a:gd name="T54" fmla="*/ 1079 w 1341"/>
              <a:gd name="T55" fmla="*/ 0 h 1116"/>
              <a:gd name="T56" fmla="*/ 1132 w 1341"/>
              <a:gd name="T57" fmla="*/ 5 h 1116"/>
              <a:gd name="T58" fmla="*/ 1181 w 1341"/>
              <a:gd name="T59" fmla="*/ 21 h 1116"/>
              <a:gd name="T60" fmla="*/ 1225 w 1341"/>
              <a:gd name="T61" fmla="*/ 44 h 1116"/>
              <a:gd name="T62" fmla="*/ 1263 w 1341"/>
              <a:gd name="T63" fmla="*/ 77 h 1116"/>
              <a:gd name="T64" fmla="*/ 1297 w 1341"/>
              <a:gd name="T65" fmla="*/ 116 h 1116"/>
              <a:gd name="T66" fmla="*/ 1319 w 1341"/>
              <a:gd name="T67" fmla="*/ 160 h 1116"/>
              <a:gd name="T68" fmla="*/ 1335 w 1341"/>
              <a:gd name="T69" fmla="*/ 209 h 1116"/>
              <a:gd name="T70" fmla="*/ 1341 w 1341"/>
              <a:gd name="T71" fmla="*/ 262 h 1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41" h="1116">
                <a:moveTo>
                  <a:pt x="1341" y="855"/>
                </a:moveTo>
                <a:lnTo>
                  <a:pt x="1341" y="855"/>
                </a:lnTo>
                <a:lnTo>
                  <a:pt x="1339" y="881"/>
                </a:lnTo>
                <a:lnTo>
                  <a:pt x="1335" y="907"/>
                </a:lnTo>
                <a:lnTo>
                  <a:pt x="1328" y="932"/>
                </a:lnTo>
                <a:lnTo>
                  <a:pt x="1319" y="956"/>
                </a:lnTo>
                <a:lnTo>
                  <a:pt x="1309" y="979"/>
                </a:lnTo>
                <a:lnTo>
                  <a:pt x="1297" y="1000"/>
                </a:lnTo>
                <a:lnTo>
                  <a:pt x="1281" y="1021"/>
                </a:lnTo>
                <a:lnTo>
                  <a:pt x="1263" y="1039"/>
                </a:lnTo>
                <a:lnTo>
                  <a:pt x="1246" y="1056"/>
                </a:lnTo>
                <a:lnTo>
                  <a:pt x="1225" y="1072"/>
                </a:lnTo>
                <a:lnTo>
                  <a:pt x="1204" y="1084"/>
                </a:lnTo>
                <a:lnTo>
                  <a:pt x="1181" y="1095"/>
                </a:lnTo>
                <a:lnTo>
                  <a:pt x="1156" y="1104"/>
                </a:lnTo>
                <a:lnTo>
                  <a:pt x="1132" y="1111"/>
                </a:lnTo>
                <a:lnTo>
                  <a:pt x="1105" y="1114"/>
                </a:lnTo>
                <a:lnTo>
                  <a:pt x="1079" y="1116"/>
                </a:lnTo>
                <a:lnTo>
                  <a:pt x="261" y="1116"/>
                </a:lnTo>
                <a:lnTo>
                  <a:pt x="261" y="1116"/>
                </a:lnTo>
                <a:lnTo>
                  <a:pt x="235" y="1114"/>
                </a:lnTo>
                <a:lnTo>
                  <a:pt x="209" y="1111"/>
                </a:lnTo>
                <a:lnTo>
                  <a:pt x="184" y="1104"/>
                </a:lnTo>
                <a:lnTo>
                  <a:pt x="160" y="1095"/>
                </a:lnTo>
                <a:lnTo>
                  <a:pt x="137" y="1084"/>
                </a:lnTo>
                <a:lnTo>
                  <a:pt x="116" y="1072"/>
                </a:lnTo>
                <a:lnTo>
                  <a:pt x="95" y="1056"/>
                </a:lnTo>
                <a:lnTo>
                  <a:pt x="77" y="1039"/>
                </a:lnTo>
                <a:lnTo>
                  <a:pt x="60" y="1021"/>
                </a:lnTo>
                <a:lnTo>
                  <a:pt x="44" y="1000"/>
                </a:lnTo>
                <a:lnTo>
                  <a:pt x="32" y="979"/>
                </a:lnTo>
                <a:lnTo>
                  <a:pt x="21" y="956"/>
                </a:lnTo>
                <a:lnTo>
                  <a:pt x="12" y="932"/>
                </a:lnTo>
                <a:lnTo>
                  <a:pt x="5" y="907"/>
                </a:lnTo>
                <a:lnTo>
                  <a:pt x="2" y="881"/>
                </a:lnTo>
                <a:lnTo>
                  <a:pt x="0" y="855"/>
                </a:lnTo>
                <a:lnTo>
                  <a:pt x="0" y="262"/>
                </a:lnTo>
                <a:lnTo>
                  <a:pt x="0" y="262"/>
                </a:lnTo>
                <a:lnTo>
                  <a:pt x="2" y="235"/>
                </a:lnTo>
                <a:lnTo>
                  <a:pt x="5" y="209"/>
                </a:lnTo>
                <a:lnTo>
                  <a:pt x="12" y="184"/>
                </a:lnTo>
                <a:lnTo>
                  <a:pt x="21" y="160"/>
                </a:lnTo>
                <a:lnTo>
                  <a:pt x="32" y="137"/>
                </a:lnTo>
                <a:lnTo>
                  <a:pt x="44" y="116"/>
                </a:lnTo>
                <a:lnTo>
                  <a:pt x="60" y="95"/>
                </a:lnTo>
                <a:lnTo>
                  <a:pt x="77" y="77"/>
                </a:lnTo>
                <a:lnTo>
                  <a:pt x="95" y="60"/>
                </a:lnTo>
                <a:lnTo>
                  <a:pt x="116" y="44"/>
                </a:lnTo>
                <a:lnTo>
                  <a:pt x="137" y="32"/>
                </a:lnTo>
                <a:lnTo>
                  <a:pt x="160" y="21"/>
                </a:lnTo>
                <a:lnTo>
                  <a:pt x="184" y="12"/>
                </a:lnTo>
                <a:lnTo>
                  <a:pt x="209" y="5"/>
                </a:lnTo>
                <a:lnTo>
                  <a:pt x="235" y="2"/>
                </a:lnTo>
                <a:lnTo>
                  <a:pt x="261" y="0"/>
                </a:lnTo>
                <a:lnTo>
                  <a:pt x="1079" y="0"/>
                </a:lnTo>
                <a:lnTo>
                  <a:pt x="1079" y="0"/>
                </a:lnTo>
                <a:lnTo>
                  <a:pt x="1105" y="2"/>
                </a:lnTo>
                <a:lnTo>
                  <a:pt x="1132" y="5"/>
                </a:lnTo>
                <a:lnTo>
                  <a:pt x="1156" y="12"/>
                </a:lnTo>
                <a:lnTo>
                  <a:pt x="1181" y="21"/>
                </a:lnTo>
                <a:lnTo>
                  <a:pt x="1204" y="32"/>
                </a:lnTo>
                <a:lnTo>
                  <a:pt x="1225" y="44"/>
                </a:lnTo>
                <a:lnTo>
                  <a:pt x="1246" y="60"/>
                </a:lnTo>
                <a:lnTo>
                  <a:pt x="1263" y="77"/>
                </a:lnTo>
                <a:lnTo>
                  <a:pt x="1281" y="95"/>
                </a:lnTo>
                <a:lnTo>
                  <a:pt x="1297" y="116"/>
                </a:lnTo>
                <a:lnTo>
                  <a:pt x="1309" y="137"/>
                </a:lnTo>
                <a:lnTo>
                  <a:pt x="1319" y="160"/>
                </a:lnTo>
                <a:lnTo>
                  <a:pt x="1328" y="184"/>
                </a:lnTo>
                <a:lnTo>
                  <a:pt x="1335" y="209"/>
                </a:lnTo>
                <a:lnTo>
                  <a:pt x="1339" y="235"/>
                </a:lnTo>
                <a:lnTo>
                  <a:pt x="1341" y="262"/>
                </a:lnTo>
                <a:lnTo>
                  <a:pt x="1341" y="855"/>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 name="Freeform 16"/>
          <p:cNvSpPr>
            <a:spLocks/>
          </p:cNvSpPr>
          <p:nvPr/>
        </p:nvSpPr>
        <p:spPr bwMode="auto">
          <a:xfrm>
            <a:off x="6209283" y="2314997"/>
            <a:ext cx="2127250" cy="1771650"/>
          </a:xfrm>
          <a:custGeom>
            <a:avLst/>
            <a:gdLst>
              <a:gd name="T0" fmla="*/ 1340 w 1340"/>
              <a:gd name="T1" fmla="*/ 855 h 1116"/>
              <a:gd name="T2" fmla="*/ 1335 w 1340"/>
              <a:gd name="T3" fmla="*/ 907 h 1116"/>
              <a:gd name="T4" fmla="*/ 1319 w 1340"/>
              <a:gd name="T5" fmla="*/ 956 h 1116"/>
              <a:gd name="T6" fmla="*/ 1296 w 1340"/>
              <a:gd name="T7" fmla="*/ 1000 h 1116"/>
              <a:gd name="T8" fmla="*/ 1263 w 1340"/>
              <a:gd name="T9" fmla="*/ 1039 h 1116"/>
              <a:gd name="T10" fmla="*/ 1224 w 1340"/>
              <a:gd name="T11" fmla="*/ 1072 h 1116"/>
              <a:gd name="T12" fmla="*/ 1181 w 1340"/>
              <a:gd name="T13" fmla="*/ 1095 h 1116"/>
              <a:gd name="T14" fmla="*/ 1131 w 1340"/>
              <a:gd name="T15" fmla="*/ 1111 h 1116"/>
              <a:gd name="T16" fmla="*/ 1079 w 1340"/>
              <a:gd name="T17" fmla="*/ 1116 h 1116"/>
              <a:gd name="T18" fmla="*/ 261 w 1340"/>
              <a:gd name="T19" fmla="*/ 1116 h 1116"/>
              <a:gd name="T20" fmla="*/ 208 w 1340"/>
              <a:gd name="T21" fmla="*/ 1111 h 1116"/>
              <a:gd name="T22" fmla="*/ 159 w 1340"/>
              <a:gd name="T23" fmla="*/ 1095 h 1116"/>
              <a:gd name="T24" fmla="*/ 115 w 1340"/>
              <a:gd name="T25" fmla="*/ 1072 h 1116"/>
              <a:gd name="T26" fmla="*/ 77 w 1340"/>
              <a:gd name="T27" fmla="*/ 1039 h 1116"/>
              <a:gd name="T28" fmla="*/ 44 w 1340"/>
              <a:gd name="T29" fmla="*/ 1000 h 1116"/>
              <a:gd name="T30" fmla="*/ 21 w 1340"/>
              <a:gd name="T31" fmla="*/ 956 h 1116"/>
              <a:gd name="T32" fmla="*/ 5 w 1340"/>
              <a:gd name="T33" fmla="*/ 907 h 1116"/>
              <a:gd name="T34" fmla="*/ 0 w 1340"/>
              <a:gd name="T35" fmla="*/ 855 h 1116"/>
              <a:gd name="T36" fmla="*/ 0 w 1340"/>
              <a:gd name="T37" fmla="*/ 262 h 1116"/>
              <a:gd name="T38" fmla="*/ 5 w 1340"/>
              <a:gd name="T39" fmla="*/ 209 h 1116"/>
              <a:gd name="T40" fmla="*/ 21 w 1340"/>
              <a:gd name="T41" fmla="*/ 160 h 1116"/>
              <a:gd name="T42" fmla="*/ 44 w 1340"/>
              <a:gd name="T43" fmla="*/ 116 h 1116"/>
              <a:gd name="T44" fmla="*/ 77 w 1340"/>
              <a:gd name="T45" fmla="*/ 77 h 1116"/>
              <a:gd name="T46" fmla="*/ 115 w 1340"/>
              <a:gd name="T47" fmla="*/ 44 h 1116"/>
              <a:gd name="T48" fmla="*/ 159 w 1340"/>
              <a:gd name="T49" fmla="*/ 21 h 1116"/>
              <a:gd name="T50" fmla="*/ 208 w 1340"/>
              <a:gd name="T51" fmla="*/ 5 h 1116"/>
              <a:gd name="T52" fmla="*/ 261 w 1340"/>
              <a:gd name="T53" fmla="*/ 0 h 1116"/>
              <a:gd name="T54" fmla="*/ 1079 w 1340"/>
              <a:gd name="T55" fmla="*/ 0 h 1116"/>
              <a:gd name="T56" fmla="*/ 1131 w 1340"/>
              <a:gd name="T57" fmla="*/ 5 h 1116"/>
              <a:gd name="T58" fmla="*/ 1181 w 1340"/>
              <a:gd name="T59" fmla="*/ 21 h 1116"/>
              <a:gd name="T60" fmla="*/ 1224 w 1340"/>
              <a:gd name="T61" fmla="*/ 44 h 1116"/>
              <a:gd name="T62" fmla="*/ 1263 w 1340"/>
              <a:gd name="T63" fmla="*/ 77 h 1116"/>
              <a:gd name="T64" fmla="*/ 1296 w 1340"/>
              <a:gd name="T65" fmla="*/ 116 h 1116"/>
              <a:gd name="T66" fmla="*/ 1319 w 1340"/>
              <a:gd name="T67" fmla="*/ 160 h 1116"/>
              <a:gd name="T68" fmla="*/ 1335 w 1340"/>
              <a:gd name="T69" fmla="*/ 209 h 1116"/>
              <a:gd name="T70" fmla="*/ 1340 w 1340"/>
              <a:gd name="T71" fmla="*/ 262 h 1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40" h="1116">
                <a:moveTo>
                  <a:pt x="1340" y="855"/>
                </a:moveTo>
                <a:lnTo>
                  <a:pt x="1340" y="855"/>
                </a:lnTo>
                <a:lnTo>
                  <a:pt x="1338" y="881"/>
                </a:lnTo>
                <a:lnTo>
                  <a:pt x="1335" y="907"/>
                </a:lnTo>
                <a:lnTo>
                  <a:pt x="1328" y="932"/>
                </a:lnTo>
                <a:lnTo>
                  <a:pt x="1319" y="956"/>
                </a:lnTo>
                <a:lnTo>
                  <a:pt x="1309" y="979"/>
                </a:lnTo>
                <a:lnTo>
                  <a:pt x="1296" y="1000"/>
                </a:lnTo>
                <a:lnTo>
                  <a:pt x="1281" y="1021"/>
                </a:lnTo>
                <a:lnTo>
                  <a:pt x="1263" y="1039"/>
                </a:lnTo>
                <a:lnTo>
                  <a:pt x="1245" y="1056"/>
                </a:lnTo>
                <a:lnTo>
                  <a:pt x="1224" y="1072"/>
                </a:lnTo>
                <a:lnTo>
                  <a:pt x="1203" y="1084"/>
                </a:lnTo>
                <a:lnTo>
                  <a:pt x="1181" y="1095"/>
                </a:lnTo>
                <a:lnTo>
                  <a:pt x="1156" y="1104"/>
                </a:lnTo>
                <a:lnTo>
                  <a:pt x="1131" y="1111"/>
                </a:lnTo>
                <a:lnTo>
                  <a:pt x="1105" y="1114"/>
                </a:lnTo>
                <a:lnTo>
                  <a:pt x="1079" y="1116"/>
                </a:lnTo>
                <a:lnTo>
                  <a:pt x="261" y="1116"/>
                </a:lnTo>
                <a:lnTo>
                  <a:pt x="261" y="1116"/>
                </a:lnTo>
                <a:lnTo>
                  <a:pt x="235" y="1114"/>
                </a:lnTo>
                <a:lnTo>
                  <a:pt x="208" y="1111"/>
                </a:lnTo>
                <a:lnTo>
                  <a:pt x="184" y="1104"/>
                </a:lnTo>
                <a:lnTo>
                  <a:pt x="159" y="1095"/>
                </a:lnTo>
                <a:lnTo>
                  <a:pt x="137" y="1084"/>
                </a:lnTo>
                <a:lnTo>
                  <a:pt x="115" y="1072"/>
                </a:lnTo>
                <a:lnTo>
                  <a:pt x="94" y="1056"/>
                </a:lnTo>
                <a:lnTo>
                  <a:pt x="77" y="1039"/>
                </a:lnTo>
                <a:lnTo>
                  <a:pt x="59" y="1021"/>
                </a:lnTo>
                <a:lnTo>
                  <a:pt x="44" y="1000"/>
                </a:lnTo>
                <a:lnTo>
                  <a:pt x="31" y="979"/>
                </a:lnTo>
                <a:lnTo>
                  <a:pt x="21" y="956"/>
                </a:lnTo>
                <a:lnTo>
                  <a:pt x="12" y="932"/>
                </a:lnTo>
                <a:lnTo>
                  <a:pt x="5" y="907"/>
                </a:lnTo>
                <a:lnTo>
                  <a:pt x="1" y="881"/>
                </a:lnTo>
                <a:lnTo>
                  <a:pt x="0" y="855"/>
                </a:lnTo>
                <a:lnTo>
                  <a:pt x="0" y="262"/>
                </a:lnTo>
                <a:lnTo>
                  <a:pt x="0" y="262"/>
                </a:lnTo>
                <a:lnTo>
                  <a:pt x="1" y="235"/>
                </a:lnTo>
                <a:lnTo>
                  <a:pt x="5" y="209"/>
                </a:lnTo>
                <a:lnTo>
                  <a:pt x="12" y="184"/>
                </a:lnTo>
                <a:lnTo>
                  <a:pt x="21" y="160"/>
                </a:lnTo>
                <a:lnTo>
                  <a:pt x="31" y="137"/>
                </a:lnTo>
                <a:lnTo>
                  <a:pt x="44" y="116"/>
                </a:lnTo>
                <a:lnTo>
                  <a:pt x="59" y="95"/>
                </a:lnTo>
                <a:lnTo>
                  <a:pt x="77" y="77"/>
                </a:lnTo>
                <a:lnTo>
                  <a:pt x="94" y="60"/>
                </a:lnTo>
                <a:lnTo>
                  <a:pt x="115" y="44"/>
                </a:lnTo>
                <a:lnTo>
                  <a:pt x="137" y="32"/>
                </a:lnTo>
                <a:lnTo>
                  <a:pt x="159" y="21"/>
                </a:lnTo>
                <a:lnTo>
                  <a:pt x="184" y="12"/>
                </a:lnTo>
                <a:lnTo>
                  <a:pt x="208" y="5"/>
                </a:lnTo>
                <a:lnTo>
                  <a:pt x="235" y="2"/>
                </a:lnTo>
                <a:lnTo>
                  <a:pt x="261" y="0"/>
                </a:lnTo>
                <a:lnTo>
                  <a:pt x="1079" y="0"/>
                </a:lnTo>
                <a:lnTo>
                  <a:pt x="1079" y="0"/>
                </a:lnTo>
                <a:lnTo>
                  <a:pt x="1105" y="2"/>
                </a:lnTo>
                <a:lnTo>
                  <a:pt x="1131" y="5"/>
                </a:lnTo>
                <a:lnTo>
                  <a:pt x="1156" y="12"/>
                </a:lnTo>
                <a:lnTo>
                  <a:pt x="1181" y="21"/>
                </a:lnTo>
                <a:lnTo>
                  <a:pt x="1203" y="32"/>
                </a:lnTo>
                <a:lnTo>
                  <a:pt x="1224" y="44"/>
                </a:lnTo>
                <a:lnTo>
                  <a:pt x="1245" y="60"/>
                </a:lnTo>
                <a:lnTo>
                  <a:pt x="1263" y="77"/>
                </a:lnTo>
                <a:lnTo>
                  <a:pt x="1281" y="95"/>
                </a:lnTo>
                <a:lnTo>
                  <a:pt x="1296" y="116"/>
                </a:lnTo>
                <a:lnTo>
                  <a:pt x="1309" y="137"/>
                </a:lnTo>
                <a:lnTo>
                  <a:pt x="1319" y="160"/>
                </a:lnTo>
                <a:lnTo>
                  <a:pt x="1328" y="184"/>
                </a:lnTo>
                <a:lnTo>
                  <a:pt x="1335" y="209"/>
                </a:lnTo>
                <a:lnTo>
                  <a:pt x="1338" y="235"/>
                </a:lnTo>
                <a:lnTo>
                  <a:pt x="1340" y="262"/>
                </a:lnTo>
                <a:lnTo>
                  <a:pt x="1340" y="855"/>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9" name="Freeform 48"/>
          <p:cNvSpPr>
            <a:spLocks/>
          </p:cNvSpPr>
          <p:nvPr/>
        </p:nvSpPr>
        <p:spPr bwMode="auto">
          <a:xfrm>
            <a:off x="3220021" y="5921798"/>
            <a:ext cx="49212" cy="3175"/>
          </a:xfrm>
          <a:custGeom>
            <a:avLst/>
            <a:gdLst>
              <a:gd name="T0" fmla="*/ 2 w 31"/>
              <a:gd name="T1" fmla="*/ 0 h 2"/>
              <a:gd name="T2" fmla="*/ 0 w 31"/>
              <a:gd name="T3" fmla="*/ 2 h 2"/>
              <a:gd name="T4" fmla="*/ 31 w 31"/>
              <a:gd name="T5" fmla="*/ 2 h 2"/>
              <a:gd name="T6" fmla="*/ 31 w 31"/>
              <a:gd name="T7" fmla="*/ 2 h 2"/>
              <a:gd name="T8" fmla="*/ 2 w 31"/>
              <a:gd name="T9" fmla="*/ 0 h 2"/>
            </a:gdLst>
            <a:ahLst/>
            <a:cxnLst>
              <a:cxn ang="0">
                <a:pos x="T0" y="T1"/>
              </a:cxn>
              <a:cxn ang="0">
                <a:pos x="T2" y="T3"/>
              </a:cxn>
              <a:cxn ang="0">
                <a:pos x="T4" y="T5"/>
              </a:cxn>
              <a:cxn ang="0">
                <a:pos x="T6" y="T7"/>
              </a:cxn>
              <a:cxn ang="0">
                <a:pos x="T8" y="T9"/>
              </a:cxn>
            </a:cxnLst>
            <a:rect l="0" t="0" r="r" b="b"/>
            <a:pathLst>
              <a:path w="31" h="2">
                <a:moveTo>
                  <a:pt x="2" y="0"/>
                </a:moveTo>
                <a:lnTo>
                  <a:pt x="0" y="2"/>
                </a:lnTo>
                <a:lnTo>
                  <a:pt x="31" y="2"/>
                </a:lnTo>
                <a:lnTo>
                  <a:pt x="31" y="2"/>
                </a:lnTo>
                <a:lnTo>
                  <a:pt x="2"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0" name="Freeform 49"/>
          <p:cNvSpPr>
            <a:spLocks/>
          </p:cNvSpPr>
          <p:nvPr/>
        </p:nvSpPr>
        <p:spPr bwMode="auto">
          <a:xfrm>
            <a:off x="3220021" y="5921798"/>
            <a:ext cx="49212" cy="3175"/>
          </a:xfrm>
          <a:custGeom>
            <a:avLst/>
            <a:gdLst>
              <a:gd name="T0" fmla="*/ 2 w 31"/>
              <a:gd name="T1" fmla="*/ 0 h 2"/>
              <a:gd name="T2" fmla="*/ 0 w 31"/>
              <a:gd name="T3" fmla="*/ 2 h 2"/>
              <a:gd name="T4" fmla="*/ 31 w 31"/>
              <a:gd name="T5" fmla="*/ 2 h 2"/>
              <a:gd name="T6" fmla="*/ 31 w 31"/>
              <a:gd name="T7" fmla="*/ 2 h 2"/>
              <a:gd name="T8" fmla="*/ 2 w 31"/>
              <a:gd name="T9" fmla="*/ 0 h 2"/>
            </a:gdLst>
            <a:ahLst/>
            <a:cxnLst>
              <a:cxn ang="0">
                <a:pos x="T0" y="T1"/>
              </a:cxn>
              <a:cxn ang="0">
                <a:pos x="T2" y="T3"/>
              </a:cxn>
              <a:cxn ang="0">
                <a:pos x="T4" y="T5"/>
              </a:cxn>
              <a:cxn ang="0">
                <a:pos x="T6" y="T7"/>
              </a:cxn>
              <a:cxn ang="0">
                <a:pos x="T8" y="T9"/>
              </a:cxn>
            </a:cxnLst>
            <a:rect l="0" t="0" r="r" b="b"/>
            <a:pathLst>
              <a:path w="31" h="2">
                <a:moveTo>
                  <a:pt x="2" y="0"/>
                </a:moveTo>
                <a:lnTo>
                  <a:pt x="0" y="2"/>
                </a:lnTo>
                <a:lnTo>
                  <a:pt x="31" y="2"/>
                </a:lnTo>
                <a:lnTo>
                  <a:pt x="31" y="2"/>
                </a:lnTo>
                <a:lnTo>
                  <a:pt x="2"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52"/>
          <p:cNvSpPr>
            <a:spLocks/>
          </p:cNvSpPr>
          <p:nvPr/>
        </p:nvSpPr>
        <p:spPr bwMode="auto">
          <a:xfrm>
            <a:off x="6763322" y="5924972"/>
            <a:ext cx="26987" cy="0"/>
          </a:xfrm>
          <a:custGeom>
            <a:avLst/>
            <a:gdLst>
              <a:gd name="T0" fmla="*/ 17 w 17"/>
              <a:gd name="T1" fmla="*/ 17 w 17"/>
              <a:gd name="T2" fmla="*/ 0 w 17"/>
              <a:gd name="T3" fmla="*/ 17 w 17"/>
              <a:gd name="T4" fmla="*/ 17 w 17"/>
            </a:gdLst>
            <a:ahLst/>
            <a:cxnLst>
              <a:cxn ang="0">
                <a:pos x="T0" y="0"/>
              </a:cxn>
              <a:cxn ang="0">
                <a:pos x="T1" y="0"/>
              </a:cxn>
              <a:cxn ang="0">
                <a:pos x="T2" y="0"/>
              </a:cxn>
              <a:cxn ang="0">
                <a:pos x="T3" y="0"/>
              </a:cxn>
              <a:cxn ang="0">
                <a:pos x="T4" y="0"/>
              </a:cxn>
            </a:cxnLst>
            <a:rect l="0" t="0" r="r" b="b"/>
            <a:pathLst>
              <a:path w="17">
                <a:moveTo>
                  <a:pt x="17" y="0"/>
                </a:moveTo>
                <a:lnTo>
                  <a:pt x="17" y="0"/>
                </a:lnTo>
                <a:lnTo>
                  <a:pt x="0" y="0"/>
                </a:lnTo>
                <a:lnTo>
                  <a:pt x="17" y="0"/>
                </a:lnTo>
                <a:lnTo>
                  <a:pt x="17"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3" name="Freeform 53"/>
          <p:cNvSpPr>
            <a:spLocks/>
          </p:cNvSpPr>
          <p:nvPr/>
        </p:nvSpPr>
        <p:spPr bwMode="auto">
          <a:xfrm>
            <a:off x="6763322" y="5924972"/>
            <a:ext cx="26987" cy="0"/>
          </a:xfrm>
          <a:custGeom>
            <a:avLst/>
            <a:gdLst>
              <a:gd name="T0" fmla="*/ 17 w 17"/>
              <a:gd name="T1" fmla="*/ 17 w 17"/>
              <a:gd name="T2" fmla="*/ 0 w 17"/>
              <a:gd name="T3" fmla="*/ 17 w 17"/>
              <a:gd name="T4" fmla="*/ 17 w 17"/>
            </a:gdLst>
            <a:ahLst/>
            <a:cxnLst>
              <a:cxn ang="0">
                <a:pos x="T0" y="0"/>
              </a:cxn>
              <a:cxn ang="0">
                <a:pos x="T1" y="0"/>
              </a:cxn>
              <a:cxn ang="0">
                <a:pos x="T2" y="0"/>
              </a:cxn>
              <a:cxn ang="0">
                <a:pos x="T3" y="0"/>
              </a:cxn>
              <a:cxn ang="0">
                <a:pos x="T4" y="0"/>
              </a:cxn>
            </a:cxnLst>
            <a:rect l="0" t="0" r="r" b="b"/>
            <a:pathLst>
              <a:path w="17">
                <a:moveTo>
                  <a:pt x="17" y="0"/>
                </a:moveTo>
                <a:lnTo>
                  <a:pt x="17" y="0"/>
                </a:lnTo>
                <a:lnTo>
                  <a:pt x="0" y="0"/>
                </a:lnTo>
                <a:lnTo>
                  <a:pt x="17" y="0"/>
                </a:lnTo>
                <a:lnTo>
                  <a:pt x="17"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4" name="Freeform 55"/>
          <p:cNvSpPr>
            <a:spLocks/>
          </p:cNvSpPr>
          <p:nvPr/>
        </p:nvSpPr>
        <p:spPr bwMode="auto">
          <a:xfrm>
            <a:off x="5526658" y="5261398"/>
            <a:ext cx="1263650" cy="663575"/>
          </a:xfrm>
          <a:custGeom>
            <a:avLst/>
            <a:gdLst>
              <a:gd name="T0" fmla="*/ 398 w 796"/>
              <a:gd name="T1" fmla="*/ 0 h 418"/>
              <a:gd name="T2" fmla="*/ 0 w 796"/>
              <a:gd name="T3" fmla="*/ 418 h 418"/>
              <a:gd name="T4" fmla="*/ 779 w 796"/>
              <a:gd name="T5" fmla="*/ 418 h 418"/>
              <a:gd name="T6" fmla="*/ 779 w 796"/>
              <a:gd name="T7" fmla="*/ 418 h 418"/>
              <a:gd name="T8" fmla="*/ 796 w 796"/>
              <a:gd name="T9" fmla="*/ 418 h 418"/>
              <a:gd name="T10" fmla="*/ 398 w 796"/>
              <a:gd name="T11" fmla="*/ 0 h 418"/>
            </a:gdLst>
            <a:ahLst/>
            <a:cxnLst>
              <a:cxn ang="0">
                <a:pos x="T0" y="T1"/>
              </a:cxn>
              <a:cxn ang="0">
                <a:pos x="T2" y="T3"/>
              </a:cxn>
              <a:cxn ang="0">
                <a:pos x="T4" y="T5"/>
              </a:cxn>
              <a:cxn ang="0">
                <a:pos x="T6" y="T7"/>
              </a:cxn>
              <a:cxn ang="0">
                <a:pos x="T8" y="T9"/>
              </a:cxn>
              <a:cxn ang="0">
                <a:pos x="T10" y="T11"/>
              </a:cxn>
            </a:cxnLst>
            <a:rect l="0" t="0" r="r" b="b"/>
            <a:pathLst>
              <a:path w="796" h="418">
                <a:moveTo>
                  <a:pt x="398" y="0"/>
                </a:moveTo>
                <a:lnTo>
                  <a:pt x="0" y="418"/>
                </a:lnTo>
                <a:lnTo>
                  <a:pt x="779" y="418"/>
                </a:lnTo>
                <a:lnTo>
                  <a:pt x="779" y="418"/>
                </a:lnTo>
                <a:lnTo>
                  <a:pt x="796" y="418"/>
                </a:lnTo>
                <a:lnTo>
                  <a:pt x="398"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5" name="Freeform 56"/>
          <p:cNvSpPr>
            <a:spLocks/>
          </p:cNvSpPr>
          <p:nvPr/>
        </p:nvSpPr>
        <p:spPr bwMode="auto">
          <a:xfrm>
            <a:off x="8969947" y="5924972"/>
            <a:ext cx="26987" cy="0"/>
          </a:xfrm>
          <a:custGeom>
            <a:avLst/>
            <a:gdLst>
              <a:gd name="T0" fmla="*/ 17 w 17"/>
              <a:gd name="T1" fmla="*/ 17 w 17"/>
              <a:gd name="T2" fmla="*/ 0 w 17"/>
              <a:gd name="T3" fmla="*/ 17 w 17"/>
              <a:gd name="T4" fmla="*/ 17 w 17"/>
            </a:gdLst>
            <a:ahLst/>
            <a:cxnLst>
              <a:cxn ang="0">
                <a:pos x="T0" y="0"/>
              </a:cxn>
              <a:cxn ang="0">
                <a:pos x="T1" y="0"/>
              </a:cxn>
              <a:cxn ang="0">
                <a:pos x="T2" y="0"/>
              </a:cxn>
              <a:cxn ang="0">
                <a:pos x="T3" y="0"/>
              </a:cxn>
              <a:cxn ang="0">
                <a:pos x="T4" y="0"/>
              </a:cxn>
            </a:cxnLst>
            <a:rect l="0" t="0" r="r" b="b"/>
            <a:pathLst>
              <a:path w="17">
                <a:moveTo>
                  <a:pt x="17" y="0"/>
                </a:moveTo>
                <a:lnTo>
                  <a:pt x="17" y="0"/>
                </a:lnTo>
                <a:lnTo>
                  <a:pt x="0" y="0"/>
                </a:lnTo>
                <a:lnTo>
                  <a:pt x="17" y="0"/>
                </a:lnTo>
                <a:lnTo>
                  <a:pt x="17"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57"/>
          <p:cNvSpPr>
            <a:spLocks/>
          </p:cNvSpPr>
          <p:nvPr/>
        </p:nvSpPr>
        <p:spPr bwMode="auto">
          <a:xfrm>
            <a:off x="8969947" y="5924972"/>
            <a:ext cx="26987" cy="0"/>
          </a:xfrm>
          <a:custGeom>
            <a:avLst/>
            <a:gdLst>
              <a:gd name="T0" fmla="*/ 17 w 17"/>
              <a:gd name="T1" fmla="*/ 17 w 17"/>
              <a:gd name="T2" fmla="*/ 0 w 17"/>
              <a:gd name="T3" fmla="*/ 17 w 17"/>
              <a:gd name="T4" fmla="*/ 17 w 17"/>
            </a:gdLst>
            <a:ahLst/>
            <a:cxnLst>
              <a:cxn ang="0">
                <a:pos x="T0" y="0"/>
              </a:cxn>
              <a:cxn ang="0">
                <a:pos x="T1" y="0"/>
              </a:cxn>
              <a:cxn ang="0">
                <a:pos x="T2" y="0"/>
              </a:cxn>
              <a:cxn ang="0">
                <a:pos x="T3" y="0"/>
              </a:cxn>
              <a:cxn ang="0">
                <a:pos x="T4" y="0"/>
              </a:cxn>
            </a:cxnLst>
            <a:rect l="0" t="0" r="r" b="b"/>
            <a:pathLst>
              <a:path w="17">
                <a:moveTo>
                  <a:pt x="17" y="0"/>
                </a:moveTo>
                <a:lnTo>
                  <a:pt x="17" y="0"/>
                </a:lnTo>
                <a:lnTo>
                  <a:pt x="0" y="0"/>
                </a:lnTo>
                <a:lnTo>
                  <a:pt x="17" y="0"/>
                </a:lnTo>
                <a:lnTo>
                  <a:pt x="17"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8" name="Freeform 60"/>
          <p:cNvSpPr>
            <a:spLocks/>
          </p:cNvSpPr>
          <p:nvPr/>
        </p:nvSpPr>
        <p:spPr bwMode="auto">
          <a:xfrm>
            <a:off x="8288908" y="5312198"/>
            <a:ext cx="150812" cy="30163"/>
          </a:xfrm>
          <a:custGeom>
            <a:avLst/>
            <a:gdLst>
              <a:gd name="T0" fmla="*/ 78 w 95"/>
              <a:gd name="T1" fmla="*/ 0 h 19"/>
              <a:gd name="T2" fmla="*/ 18 w 95"/>
              <a:gd name="T3" fmla="*/ 0 h 19"/>
              <a:gd name="T4" fmla="*/ 0 w 95"/>
              <a:gd name="T5" fmla="*/ 19 h 19"/>
              <a:gd name="T6" fmla="*/ 95 w 95"/>
              <a:gd name="T7" fmla="*/ 19 h 19"/>
              <a:gd name="T8" fmla="*/ 78 w 95"/>
              <a:gd name="T9" fmla="*/ 0 h 19"/>
            </a:gdLst>
            <a:ahLst/>
            <a:cxnLst>
              <a:cxn ang="0">
                <a:pos x="T0" y="T1"/>
              </a:cxn>
              <a:cxn ang="0">
                <a:pos x="T2" y="T3"/>
              </a:cxn>
              <a:cxn ang="0">
                <a:pos x="T4" y="T5"/>
              </a:cxn>
              <a:cxn ang="0">
                <a:pos x="T6" y="T7"/>
              </a:cxn>
              <a:cxn ang="0">
                <a:pos x="T8" y="T9"/>
              </a:cxn>
            </a:cxnLst>
            <a:rect l="0" t="0" r="r" b="b"/>
            <a:pathLst>
              <a:path w="95" h="19">
                <a:moveTo>
                  <a:pt x="78" y="0"/>
                </a:moveTo>
                <a:lnTo>
                  <a:pt x="18" y="0"/>
                </a:lnTo>
                <a:lnTo>
                  <a:pt x="0" y="19"/>
                </a:lnTo>
                <a:lnTo>
                  <a:pt x="95" y="19"/>
                </a:lnTo>
                <a:lnTo>
                  <a:pt x="78"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9" name="Rectangle 63"/>
          <p:cNvSpPr>
            <a:spLocks noChangeArrowheads="1"/>
          </p:cNvSpPr>
          <p:nvPr/>
        </p:nvSpPr>
        <p:spPr bwMode="auto">
          <a:xfrm>
            <a:off x="2924646" y="4651796"/>
            <a:ext cx="2027339"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endParaRPr lang="fi-FI" altLang="fi-FI" sz="1400" dirty="0">
              <a:solidFill>
                <a:srgbClr val="FFFFFF"/>
              </a:solidFill>
            </a:endParaRPr>
          </a:p>
        </p:txBody>
      </p:sp>
      <p:sp>
        <p:nvSpPr>
          <p:cNvPr id="32" name="Freeform 77"/>
          <p:cNvSpPr>
            <a:spLocks/>
          </p:cNvSpPr>
          <p:nvPr/>
        </p:nvSpPr>
        <p:spPr bwMode="auto">
          <a:xfrm>
            <a:off x="6618858" y="4086647"/>
            <a:ext cx="1263650" cy="33338"/>
          </a:xfrm>
          <a:custGeom>
            <a:avLst/>
            <a:gdLst>
              <a:gd name="T0" fmla="*/ 777 w 796"/>
              <a:gd name="T1" fmla="*/ 0 h 21"/>
              <a:gd name="T2" fmla="*/ 19 w 796"/>
              <a:gd name="T3" fmla="*/ 0 h 21"/>
              <a:gd name="T4" fmla="*/ 0 w 796"/>
              <a:gd name="T5" fmla="*/ 21 h 21"/>
              <a:gd name="T6" fmla="*/ 796 w 796"/>
              <a:gd name="T7" fmla="*/ 21 h 21"/>
              <a:gd name="T8" fmla="*/ 777 w 796"/>
              <a:gd name="T9" fmla="*/ 0 h 21"/>
            </a:gdLst>
            <a:ahLst/>
            <a:cxnLst>
              <a:cxn ang="0">
                <a:pos x="T0" y="T1"/>
              </a:cxn>
              <a:cxn ang="0">
                <a:pos x="T2" y="T3"/>
              </a:cxn>
              <a:cxn ang="0">
                <a:pos x="T4" y="T5"/>
              </a:cxn>
              <a:cxn ang="0">
                <a:pos x="T6" y="T7"/>
              </a:cxn>
              <a:cxn ang="0">
                <a:pos x="T8" y="T9"/>
              </a:cxn>
            </a:cxnLst>
            <a:rect l="0" t="0" r="r" b="b"/>
            <a:pathLst>
              <a:path w="796" h="21">
                <a:moveTo>
                  <a:pt x="777" y="0"/>
                </a:moveTo>
                <a:lnTo>
                  <a:pt x="19" y="0"/>
                </a:lnTo>
                <a:lnTo>
                  <a:pt x="0" y="21"/>
                </a:lnTo>
                <a:lnTo>
                  <a:pt x="796" y="21"/>
                </a:lnTo>
                <a:lnTo>
                  <a:pt x="777"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3" name="Freeform 79"/>
          <p:cNvSpPr>
            <a:spLocks/>
          </p:cNvSpPr>
          <p:nvPr/>
        </p:nvSpPr>
        <p:spPr bwMode="auto">
          <a:xfrm>
            <a:off x="6649022" y="3457997"/>
            <a:ext cx="1203325" cy="628650"/>
          </a:xfrm>
          <a:custGeom>
            <a:avLst/>
            <a:gdLst>
              <a:gd name="T0" fmla="*/ 379 w 758"/>
              <a:gd name="T1" fmla="*/ 0 h 396"/>
              <a:gd name="T2" fmla="*/ 0 w 758"/>
              <a:gd name="T3" fmla="*/ 396 h 396"/>
              <a:gd name="T4" fmla="*/ 758 w 758"/>
              <a:gd name="T5" fmla="*/ 396 h 396"/>
              <a:gd name="T6" fmla="*/ 379 w 758"/>
              <a:gd name="T7" fmla="*/ 0 h 396"/>
            </a:gdLst>
            <a:ahLst/>
            <a:cxnLst>
              <a:cxn ang="0">
                <a:pos x="T0" y="T1"/>
              </a:cxn>
              <a:cxn ang="0">
                <a:pos x="T2" y="T3"/>
              </a:cxn>
              <a:cxn ang="0">
                <a:pos x="T4" y="T5"/>
              </a:cxn>
              <a:cxn ang="0">
                <a:pos x="T6" y="T7"/>
              </a:cxn>
            </a:cxnLst>
            <a:rect l="0" t="0" r="r" b="b"/>
            <a:pathLst>
              <a:path w="758" h="396">
                <a:moveTo>
                  <a:pt x="379" y="0"/>
                </a:moveTo>
                <a:lnTo>
                  <a:pt x="0" y="396"/>
                </a:lnTo>
                <a:lnTo>
                  <a:pt x="758" y="396"/>
                </a:lnTo>
                <a:lnTo>
                  <a:pt x="379"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5" name="Freeform 81"/>
          <p:cNvSpPr>
            <a:spLocks/>
          </p:cNvSpPr>
          <p:nvPr/>
        </p:nvSpPr>
        <p:spPr bwMode="auto">
          <a:xfrm>
            <a:off x="4412234" y="4086647"/>
            <a:ext cx="1265237" cy="33338"/>
          </a:xfrm>
          <a:custGeom>
            <a:avLst/>
            <a:gdLst>
              <a:gd name="T0" fmla="*/ 777 w 797"/>
              <a:gd name="T1" fmla="*/ 0 h 21"/>
              <a:gd name="T2" fmla="*/ 19 w 797"/>
              <a:gd name="T3" fmla="*/ 0 h 21"/>
              <a:gd name="T4" fmla="*/ 0 w 797"/>
              <a:gd name="T5" fmla="*/ 21 h 21"/>
              <a:gd name="T6" fmla="*/ 797 w 797"/>
              <a:gd name="T7" fmla="*/ 21 h 21"/>
              <a:gd name="T8" fmla="*/ 777 w 797"/>
              <a:gd name="T9" fmla="*/ 0 h 21"/>
            </a:gdLst>
            <a:ahLst/>
            <a:cxnLst>
              <a:cxn ang="0">
                <a:pos x="T0" y="T1"/>
              </a:cxn>
              <a:cxn ang="0">
                <a:pos x="T2" y="T3"/>
              </a:cxn>
              <a:cxn ang="0">
                <a:pos x="T4" y="T5"/>
              </a:cxn>
              <a:cxn ang="0">
                <a:pos x="T6" y="T7"/>
              </a:cxn>
              <a:cxn ang="0">
                <a:pos x="T8" y="T9"/>
              </a:cxn>
            </a:cxnLst>
            <a:rect l="0" t="0" r="r" b="b"/>
            <a:pathLst>
              <a:path w="797" h="21">
                <a:moveTo>
                  <a:pt x="777" y="0"/>
                </a:moveTo>
                <a:lnTo>
                  <a:pt x="19" y="0"/>
                </a:lnTo>
                <a:lnTo>
                  <a:pt x="0" y="21"/>
                </a:lnTo>
                <a:lnTo>
                  <a:pt x="797" y="21"/>
                </a:lnTo>
                <a:lnTo>
                  <a:pt x="777"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6" name="Freeform 83"/>
          <p:cNvSpPr>
            <a:spLocks/>
          </p:cNvSpPr>
          <p:nvPr/>
        </p:nvSpPr>
        <p:spPr bwMode="auto">
          <a:xfrm>
            <a:off x="4442397" y="3457997"/>
            <a:ext cx="1203325" cy="628650"/>
          </a:xfrm>
          <a:custGeom>
            <a:avLst/>
            <a:gdLst>
              <a:gd name="T0" fmla="*/ 379 w 758"/>
              <a:gd name="T1" fmla="*/ 0 h 396"/>
              <a:gd name="T2" fmla="*/ 0 w 758"/>
              <a:gd name="T3" fmla="*/ 396 h 396"/>
              <a:gd name="T4" fmla="*/ 758 w 758"/>
              <a:gd name="T5" fmla="*/ 396 h 396"/>
              <a:gd name="T6" fmla="*/ 379 w 758"/>
              <a:gd name="T7" fmla="*/ 0 h 396"/>
            </a:gdLst>
            <a:ahLst/>
            <a:cxnLst>
              <a:cxn ang="0">
                <a:pos x="T0" y="T1"/>
              </a:cxn>
              <a:cxn ang="0">
                <a:pos x="T2" y="T3"/>
              </a:cxn>
              <a:cxn ang="0">
                <a:pos x="T4" y="T5"/>
              </a:cxn>
              <a:cxn ang="0">
                <a:pos x="T6" y="T7"/>
              </a:cxn>
            </a:cxnLst>
            <a:rect l="0" t="0" r="r" b="b"/>
            <a:pathLst>
              <a:path w="758" h="396">
                <a:moveTo>
                  <a:pt x="379" y="0"/>
                </a:moveTo>
                <a:lnTo>
                  <a:pt x="0" y="396"/>
                </a:lnTo>
                <a:lnTo>
                  <a:pt x="758" y="396"/>
                </a:lnTo>
                <a:lnTo>
                  <a:pt x="379"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8" name="Freeform 85"/>
          <p:cNvSpPr>
            <a:spLocks/>
          </p:cNvSpPr>
          <p:nvPr/>
        </p:nvSpPr>
        <p:spPr bwMode="auto">
          <a:xfrm>
            <a:off x="5482208" y="2104186"/>
            <a:ext cx="1263650" cy="33338"/>
          </a:xfrm>
          <a:custGeom>
            <a:avLst/>
            <a:gdLst>
              <a:gd name="T0" fmla="*/ 777 w 796"/>
              <a:gd name="T1" fmla="*/ 0 h 21"/>
              <a:gd name="T2" fmla="*/ 19 w 796"/>
              <a:gd name="T3" fmla="*/ 0 h 21"/>
              <a:gd name="T4" fmla="*/ 0 w 796"/>
              <a:gd name="T5" fmla="*/ 21 h 21"/>
              <a:gd name="T6" fmla="*/ 796 w 796"/>
              <a:gd name="T7" fmla="*/ 21 h 21"/>
              <a:gd name="T8" fmla="*/ 777 w 796"/>
              <a:gd name="T9" fmla="*/ 0 h 21"/>
            </a:gdLst>
            <a:ahLst/>
            <a:cxnLst>
              <a:cxn ang="0">
                <a:pos x="T0" y="T1"/>
              </a:cxn>
              <a:cxn ang="0">
                <a:pos x="T2" y="T3"/>
              </a:cxn>
              <a:cxn ang="0">
                <a:pos x="T4" y="T5"/>
              </a:cxn>
              <a:cxn ang="0">
                <a:pos x="T6" y="T7"/>
              </a:cxn>
              <a:cxn ang="0">
                <a:pos x="T8" y="T9"/>
              </a:cxn>
            </a:cxnLst>
            <a:rect l="0" t="0" r="r" b="b"/>
            <a:pathLst>
              <a:path w="796" h="21">
                <a:moveTo>
                  <a:pt x="777" y="0"/>
                </a:moveTo>
                <a:lnTo>
                  <a:pt x="19" y="0"/>
                </a:lnTo>
                <a:lnTo>
                  <a:pt x="0" y="21"/>
                </a:lnTo>
                <a:lnTo>
                  <a:pt x="796" y="21"/>
                </a:lnTo>
                <a:lnTo>
                  <a:pt x="777"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9" name="Freeform 87"/>
          <p:cNvSpPr>
            <a:spLocks/>
          </p:cNvSpPr>
          <p:nvPr/>
        </p:nvSpPr>
        <p:spPr bwMode="auto">
          <a:xfrm>
            <a:off x="5512372" y="1475536"/>
            <a:ext cx="1203325" cy="628650"/>
          </a:xfrm>
          <a:custGeom>
            <a:avLst/>
            <a:gdLst>
              <a:gd name="T0" fmla="*/ 379 w 758"/>
              <a:gd name="T1" fmla="*/ 0 h 396"/>
              <a:gd name="T2" fmla="*/ 0 w 758"/>
              <a:gd name="T3" fmla="*/ 396 h 396"/>
              <a:gd name="T4" fmla="*/ 758 w 758"/>
              <a:gd name="T5" fmla="*/ 396 h 396"/>
              <a:gd name="T6" fmla="*/ 379 w 758"/>
              <a:gd name="T7" fmla="*/ 0 h 396"/>
            </a:gdLst>
            <a:ahLst/>
            <a:cxnLst>
              <a:cxn ang="0">
                <a:pos x="T0" y="T1"/>
              </a:cxn>
              <a:cxn ang="0">
                <a:pos x="T2" y="T3"/>
              </a:cxn>
              <a:cxn ang="0">
                <a:pos x="T4" y="T5"/>
              </a:cxn>
              <a:cxn ang="0">
                <a:pos x="T6" y="T7"/>
              </a:cxn>
            </a:cxnLst>
            <a:rect l="0" t="0" r="r" b="b"/>
            <a:pathLst>
              <a:path w="758" h="396">
                <a:moveTo>
                  <a:pt x="379" y="0"/>
                </a:moveTo>
                <a:lnTo>
                  <a:pt x="0" y="396"/>
                </a:lnTo>
                <a:lnTo>
                  <a:pt x="758" y="396"/>
                </a:lnTo>
                <a:lnTo>
                  <a:pt x="379"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4" name="Otsikko 1"/>
          <p:cNvSpPr txBox="1">
            <a:spLocks/>
          </p:cNvSpPr>
          <p:nvPr/>
        </p:nvSpPr>
        <p:spPr>
          <a:xfrm>
            <a:off x="1063553" y="826770"/>
            <a:ext cx="7776864" cy="642942"/>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6000" kern="0" dirty="0">
                <a:solidFill>
                  <a:schemeClr val="bg2">
                    <a:lumMod val="50000"/>
                  </a:schemeClr>
                </a:solidFill>
              </a:rPr>
              <a:t>Visio</a:t>
            </a:r>
            <a:r>
              <a:rPr lang="fi-FI" sz="8000" kern="0" dirty="0">
                <a:solidFill>
                  <a:schemeClr val="bg2">
                    <a:lumMod val="50000"/>
                  </a:schemeClr>
                </a:solidFill>
              </a:rPr>
              <a:t> </a:t>
            </a:r>
          </a:p>
          <a:p>
            <a:r>
              <a:rPr lang="fi-FI" kern="0" dirty="0">
                <a:solidFill>
                  <a:schemeClr val="bg2">
                    <a:lumMod val="50000"/>
                  </a:schemeClr>
                </a:solidFill>
              </a:rPr>
              <a:t> </a:t>
            </a:r>
            <a:endParaRPr lang="fi-FI" sz="2800" kern="0" dirty="0">
              <a:solidFill>
                <a:schemeClr val="bg2">
                  <a:lumMod val="50000"/>
                </a:schemeClr>
              </a:solidFill>
            </a:endParaRPr>
          </a:p>
        </p:txBody>
      </p:sp>
      <p:sp>
        <p:nvSpPr>
          <p:cNvPr id="55" name="Rectangle 23"/>
          <p:cNvSpPr>
            <a:spLocks noChangeArrowheads="1"/>
          </p:cNvSpPr>
          <p:nvPr/>
        </p:nvSpPr>
        <p:spPr bwMode="auto">
          <a:xfrm>
            <a:off x="853782" y="3876820"/>
            <a:ext cx="2466720"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fi-FI" altLang="fi-FI" sz="1600" b="1" dirty="0">
                <a:solidFill>
                  <a:srgbClr val="FFFFFF"/>
                </a:solidFill>
              </a:rPr>
              <a:t>Henkilöstö</a:t>
            </a:r>
          </a:p>
          <a:p>
            <a:pPr algn="ctr"/>
            <a:r>
              <a:rPr lang="fi-FI" altLang="fi-FI" sz="1400" b="1" dirty="0">
                <a:solidFill>
                  <a:srgbClr val="FFFFFF"/>
                </a:solidFill>
              </a:rPr>
              <a:t>Motivoitunut henkilöstö, joka hyödyntää asiantuntijuuttaan monipuolisesti.</a:t>
            </a:r>
          </a:p>
          <a:p>
            <a:pPr algn="ctr"/>
            <a:endParaRPr lang="fi-FI" altLang="fi-FI" sz="1400" b="1" dirty="0">
              <a:solidFill>
                <a:srgbClr val="FFFFFF"/>
              </a:solidFill>
            </a:endParaRPr>
          </a:p>
        </p:txBody>
      </p:sp>
      <p:sp>
        <p:nvSpPr>
          <p:cNvPr id="56" name="Rectangle 25"/>
          <p:cNvSpPr>
            <a:spLocks noChangeArrowheads="1"/>
          </p:cNvSpPr>
          <p:nvPr/>
        </p:nvSpPr>
        <p:spPr bwMode="auto">
          <a:xfrm>
            <a:off x="4624779" y="3876820"/>
            <a:ext cx="2670221"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fi-FI" altLang="fi-FI" sz="1600" b="1" dirty="0">
                <a:solidFill>
                  <a:srgbClr val="FFFFFF"/>
                </a:solidFill>
              </a:rPr>
              <a:t>Toimintatavat</a:t>
            </a:r>
          </a:p>
          <a:p>
            <a:pPr algn="ctr"/>
            <a:r>
              <a:rPr lang="fi-FI" altLang="fi-FI" sz="1400" b="1" dirty="0">
                <a:solidFill>
                  <a:srgbClr val="FFFFFF"/>
                </a:solidFill>
              </a:rPr>
              <a:t>Edelläkävijä uusien </a:t>
            </a:r>
            <a:r>
              <a:rPr lang="fi-FI" altLang="fi-FI" sz="1400" b="1" dirty="0" err="1">
                <a:solidFill>
                  <a:srgbClr val="FFFFFF"/>
                </a:solidFill>
              </a:rPr>
              <a:t>digitalisaation</a:t>
            </a:r>
            <a:r>
              <a:rPr lang="fi-FI" altLang="fi-FI" sz="1400" b="1" dirty="0">
                <a:solidFill>
                  <a:srgbClr val="FFFFFF"/>
                </a:solidFill>
              </a:rPr>
              <a:t> mahdollistamien toimintatapojen hyödyntämisessä</a:t>
            </a:r>
            <a:r>
              <a:rPr lang="fi-FI" altLang="fi-FI" sz="1400" dirty="0">
                <a:solidFill>
                  <a:srgbClr val="FFFFFF"/>
                </a:solidFill>
              </a:rPr>
              <a:t>.</a:t>
            </a:r>
            <a:endParaRPr lang="fi-FI" altLang="fi-FI" sz="1400" b="1" dirty="0">
              <a:solidFill>
                <a:srgbClr val="FFFFFF"/>
              </a:solidFill>
            </a:endParaRPr>
          </a:p>
        </p:txBody>
      </p:sp>
      <p:sp>
        <p:nvSpPr>
          <p:cNvPr id="54" name="Rectangle 22"/>
          <p:cNvSpPr>
            <a:spLocks noChangeArrowheads="1"/>
          </p:cNvSpPr>
          <p:nvPr/>
        </p:nvSpPr>
        <p:spPr bwMode="auto">
          <a:xfrm>
            <a:off x="8344898" y="3876820"/>
            <a:ext cx="2628227" cy="13234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fi-FI" altLang="fi-FI" sz="1600" b="1" dirty="0">
                <a:solidFill>
                  <a:srgbClr val="FFFFFF"/>
                </a:solidFill>
              </a:rPr>
              <a:t>Ohjaus ja johtaminen</a:t>
            </a:r>
          </a:p>
          <a:p>
            <a:pPr lvl="0" algn="ctr"/>
            <a:r>
              <a:rPr lang="fi-FI" altLang="fi-FI" sz="1400" b="1" dirty="0">
                <a:solidFill>
                  <a:srgbClr val="FFFFFF"/>
                </a:solidFill>
              </a:rPr>
              <a:t>Johto sitoutunut vastuualueet ylittävään kansalliseen kehittämiseen.</a:t>
            </a:r>
          </a:p>
          <a:p>
            <a:pPr lvl="0" algn="ctr"/>
            <a:r>
              <a:rPr lang="fi-FI" altLang="fi-FI" sz="1400" b="1" dirty="0">
                <a:solidFill>
                  <a:srgbClr val="FFFFFF"/>
                </a:solidFill>
              </a:rPr>
              <a:t>Ohjaavat tahot etsivät yhdessä synergioita.</a:t>
            </a:r>
            <a:endParaRPr lang="fi-FI" altLang="fi-FI" sz="1600" b="1" dirty="0"/>
          </a:p>
        </p:txBody>
      </p:sp>
      <p:sp>
        <p:nvSpPr>
          <p:cNvPr id="52" name="Rectangle 19"/>
          <p:cNvSpPr>
            <a:spLocks noChangeArrowheads="1"/>
          </p:cNvSpPr>
          <p:nvPr/>
        </p:nvSpPr>
        <p:spPr bwMode="auto">
          <a:xfrm>
            <a:off x="3071520" y="2400732"/>
            <a:ext cx="2889961" cy="13234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fi-FI" altLang="fi-FI" sz="1600" b="1" dirty="0">
                <a:solidFill>
                  <a:srgbClr val="FFFFFF"/>
                </a:solidFill>
              </a:rPr>
              <a:t>Asiakkaat</a:t>
            </a:r>
          </a:p>
          <a:p>
            <a:pPr algn="ctr"/>
            <a:r>
              <a:rPr lang="fi-FI" altLang="fi-FI" sz="1400" b="1" dirty="0">
                <a:solidFill>
                  <a:srgbClr val="FFFFFF"/>
                </a:solidFill>
              </a:rPr>
              <a:t>Asiointi sujuvaa, palvelutarpeet ennakoidaan, asiakkaat osallistuvat palveluiden kehittämiseen </a:t>
            </a:r>
          </a:p>
          <a:p>
            <a:pPr algn="ctr"/>
            <a:r>
              <a:rPr lang="fi-FI" altLang="fi-FI" sz="1400" b="1" dirty="0">
                <a:solidFill>
                  <a:srgbClr val="FFFFFF"/>
                </a:solidFill>
              </a:rPr>
              <a:t>ja tuottamiseen. </a:t>
            </a:r>
          </a:p>
        </p:txBody>
      </p:sp>
      <p:sp>
        <p:nvSpPr>
          <p:cNvPr id="53" name="Rectangle 21"/>
          <p:cNvSpPr>
            <a:spLocks noChangeArrowheads="1"/>
          </p:cNvSpPr>
          <p:nvPr/>
        </p:nvSpPr>
        <p:spPr bwMode="auto">
          <a:xfrm>
            <a:off x="6412347" y="2420888"/>
            <a:ext cx="2880000" cy="13234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fi-FI" altLang="fi-FI" sz="1600" b="1" dirty="0">
                <a:solidFill>
                  <a:srgbClr val="FFFFFF"/>
                </a:solidFill>
              </a:rPr>
              <a:t>Talous</a:t>
            </a:r>
            <a:r>
              <a:rPr lang="fi-FI" altLang="fi-FI" sz="1200" b="1" dirty="0">
                <a:solidFill>
                  <a:srgbClr val="FFFFFF"/>
                </a:solidFill>
              </a:rPr>
              <a:t> </a:t>
            </a:r>
            <a:r>
              <a:rPr lang="fi-FI" altLang="fi-FI" sz="1600" b="1" dirty="0">
                <a:solidFill>
                  <a:srgbClr val="FFFFFF"/>
                </a:solidFill>
              </a:rPr>
              <a:t>ja</a:t>
            </a:r>
            <a:r>
              <a:rPr lang="fi-FI" altLang="fi-FI" sz="1200" b="1" dirty="0">
                <a:solidFill>
                  <a:srgbClr val="FFFFFF"/>
                </a:solidFill>
              </a:rPr>
              <a:t> </a:t>
            </a:r>
            <a:r>
              <a:rPr lang="fi-FI" altLang="fi-FI" sz="1600" b="1" dirty="0">
                <a:solidFill>
                  <a:srgbClr val="FFFFFF"/>
                </a:solidFill>
              </a:rPr>
              <a:t>resurssit</a:t>
            </a:r>
          </a:p>
          <a:p>
            <a:pPr algn="ctr"/>
            <a:r>
              <a:rPr lang="fi-FI" altLang="fi-FI" sz="1400" b="1" dirty="0">
                <a:solidFill>
                  <a:srgbClr val="FFFFFF"/>
                </a:solidFill>
              </a:rPr>
              <a:t>Yhteistyössä kehitystyö nopeutuu </a:t>
            </a:r>
          </a:p>
          <a:p>
            <a:pPr algn="ctr"/>
            <a:r>
              <a:rPr lang="fi-FI" altLang="fi-FI" sz="1400" b="1" dirty="0">
                <a:solidFill>
                  <a:srgbClr val="FFFFFF"/>
                </a:solidFill>
              </a:rPr>
              <a:t>ja resurssit ja kehittämistyö suunnataan tärkeimpiin palveluihin.</a:t>
            </a:r>
          </a:p>
          <a:p>
            <a:pPr algn="ctr"/>
            <a:endParaRPr lang="fi-FI" altLang="fi-FI" sz="1400" b="1" dirty="0">
              <a:solidFill>
                <a:srgbClr val="FFFFFF"/>
              </a:solidFill>
            </a:endParaRPr>
          </a:p>
        </p:txBody>
      </p:sp>
      <p:sp>
        <p:nvSpPr>
          <p:cNvPr id="51" name="Rectangle 18"/>
          <p:cNvSpPr>
            <a:spLocks noChangeArrowheads="1"/>
          </p:cNvSpPr>
          <p:nvPr/>
        </p:nvSpPr>
        <p:spPr bwMode="auto">
          <a:xfrm>
            <a:off x="3720256" y="1183917"/>
            <a:ext cx="4680000" cy="677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fi-FI" altLang="fi-FI" sz="1600" b="1" dirty="0">
                <a:solidFill>
                  <a:srgbClr val="FFFFFF"/>
                </a:solidFill>
              </a:rPr>
              <a:t>Vaikuttavuus</a:t>
            </a:r>
          </a:p>
          <a:p>
            <a:pPr algn="ctr"/>
            <a:r>
              <a:rPr lang="fi-FI" altLang="fi-FI" sz="1400" b="1" dirty="0">
                <a:solidFill>
                  <a:srgbClr val="FFFFFF"/>
                </a:solidFill>
              </a:rPr>
              <a:t>Julkishallinnon asiakkaat löytävät tarvitsemansa palvelut tehokkaasti yli virastorajojen</a:t>
            </a:r>
            <a:r>
              <a:rPr lang="fi-FI" altLang="fi-FI" sz="1400" b="1" dirty="0" smtClean="0">
                <a:solidFill>
                  <a:srgbClr val="FFFFFF"/>
                </a:solidFill>
              </a:rPr>
              <a:t>.</a:t>
            </a:r>
            <a:endParaRPr lang="fi-FI" altLang="fi-FI" sz="1400" b="1" dirty="0">
              <a:solidFill>
                <a:srgbClr val="FFFFFF"/>
              </a:solidFill>
            </a:endParaRPr>
          </a:p>
        </p:txBody>
      </p:sp>
      <p:sp>
        <p:nvSpPr>
          <p:cNvPr id="70" name="Pyöristetty suorakulmio 69"/>
          <p:cNvSpPr/>
          <p:nvPr/>
        </p:nvSpPr>
        <p:spPr>
          <a:xfrm>
            <a:off x="1847528" y="5661368"/>
            <a:ext cx="4680000" cy="828753"/>
          </a:xfrm>
          <a:prstGeom prst="roundRect">
            <a:avLst/>
          </a:prstGeom>
          <a:solidFill>
            <a:schemeClr val="accent4">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fi-FI"/>
          </a:p>
        </p:txBody>
      </p:sp>
      <p:sp>
        <p:nvSpPr>
          <p:cNvPr id="30" name="Rectangle 73"/>
          <p:cNvSpPr>
            <a:spLocks noChangeArrowheads="1"/>
          </p:cNvSpPr>
          <p:nvPr/>
        </p:nvSpPr>
        <p:spPr bwMode="auto">
          <a:xfrm>
            <a:off x="1847529" y="5696277"/>
            <a:ext cx="4680000" cy="677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fi-FI" altLang="fi-FI" sz="1600" b="1" dirty="0">
                <a:solidFill>
                  <a:srgbClr val="FFFFFF"/>
                </a:solidFill>
              </a:rPr>
              <a:t>Kumppanit</a:t>
            </a:r>
          </a:p>
          <a:p>
            <a:pPr algn="ctr"/>
            <a:r>
              <a:rPr lang="fi-FI" altLang="fi-FI" sz="1400" b="1" dirty="0" smtClean="0">
                <a:solidFill>
                  <a:schemeClr val="bg1"/>
                </a:solidFill>
              </a:rPr>
              <a:t>Eri toimijoiden välillä vallitsee luottamus.</a:t>
            </a:r>
            <a:endParaRPr lang="fi-FI" altLang="fi-FI" sz="1400" b="1" dirty="0">
              <a:solidFill>
                <a:schemeClr val="bg1"/>
              </a:solidFill>
            </a:endParaRPr>
          </a:p>
          <a:p>
            <a:pPr algn="ctr"/>
            <a:endParaRPr lang="fi-FI" altLang="fi-FI" sz="1400" b="1" dirty="0">
              <a:solidFill>
                <a:srgbClr val="FFFFFF"/>
              </a:solidFill>
            </a:endParaRPr>
          </a:p>
        </p:txBody>
      </p:sp>
      <p:sp>
        <p:nvSpPr>
          <p:cNvPr id="76" name="Nuoli vasemmalle ja oikealle 75"/>
          <p:cNvSpPr/>
          <p:nvPr/>
        </p:nvSpPr>
        <p:spPr>
          <a:xfrm>
            <a:off x="3863752" y="4365184"/>
            <a:ext cx="427571" cy="360000"/>
          </a:xfrm>
          <a:prstGeom prst="leftRightArrow">
            <a:avLst/>
          </a:pr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pPr algn="ctr"/>
            <a:endParaRPr lang="fi-FI">
              <a:solidFill>
                <a:schemeClr val="tx1"/>
              </a:solidFill>
              <a:latin typeface="Arial" charset="0"/>
              <a:cs typeface="Arial" charset="0"/>
            </a:endParaRPr>
          </a:p>
        </p:txBody>
      </p:sp>
      <p:sp>
        <p:nvSpPr>
          <p:cNvPr id="85" name="Nuoli vasemmalle ja oikealle 84"/>
          <p:cNvSpPr/>
          <p:nvPr/>
        </p:nvSpPr>
        <p:spPr>
          <a:xfrm>
            <a:off x="7612645" y="4365184"/>
            <a:ext cx="427571" cy="360000"/>
          </a:xfrm>
          <a:prstGeom prst="leftRightArrow">
            <a:avLst/>
          </a:pr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pPr algn="ctr"/>
            <a:endParaRPr lang="fi-FI">
              <a:solidFill>
                <a:schemeClr val="tx1"/>
              </a:solidFill>
              <a:latin typeface="Arial" charset="0"/>
              <a:cs typeface="Arial" charset="0"/>
            </a:endParaRPr>
          </a:p>
        </p:txBody>
      </p:sp>
      <p:sp>
        <p:nvSpPr>
          <p:cNvPr id="86" name="Nuoli vasemmalle ja oikealle 85"/>
          <p:cNvSpPr/>
          <p:nvPr/>
        </p:nvSpPr>
        <p:spPr>
          <a:xfrm rot="5400000">
            <a:off x="5846192" y="5267462"/>
            <a:ext cx="427571" cy="360000"/>
          </a:xfrm>
          <a:prstGeom prst="leftRightArrow">
            <a:avLst/>
          </a:pr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pPr algn="ctr"/>
            <a:endParaRPr lang="fi-FI">
              <a:solidFill>
                <a:schemeClr val="tx1"/>
              </a:solidFill>
              <a:latin typeface="Arial" charset="0"/>
              <a:cs typeface="Arial" charset="0"/>
            </a:endParaRPr>
          </a:p>
        </p:txBody>
      </p:sp>
      <p:sp>
        <p:nvSpPr>
          <p:cNvPr id="81" name="Nuoli oikealle 80"/>
          <p:cNvSpPr/>
          <p:nvPr/>
        </p:nvSpPr>
        <p:spPr>
          <a:xfrm rot="16200000">
            <a:off x="3521712" y="3483009"/>
            <a:ext cx="324000" cy="360000"/>
          </a:xfrm>
          <a:prstGeom prst="rightArrow">
            <a:avLst/>
          </a:pr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pPr algn="ctr"/>
            <a:endParaRPr lang="fi-FI"/>
          </a:p>
        </p:txBody>
      </p:sp>
      <p:sp>
        <p:nvSpPr>
          <p:cNvPr id="87" name="Nuoli vasemmalle ja oikealle 86"/>
          <p:cNvSpPr/>
          <p:nvPr/>
        </p:nvSpPr>
        <p:spPr>
          <a:xfrm rot="5400000">
            <a:off x="2965872" y="5267462"/>
            <a:ext cx="427571" cy="360000"/>
          </a:xfrm>
          <a:prstGeom prst="leftRightArrow">
            <a:avLst/>
          </a:pr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pPr algn="ctr"/>
            <a:endParaRPr lang="fi-FI">
              <a:solidFill>
                <a:schemeClr val="tx1"/>
              </a:solidFill>
              <a:latin typeface="Arial" charset="0"/>
              <a:cs typeface="Arial" charset="0"/>
            </a:endParaRPr>
          </a:p>
        </p:txBody>
      </p:sp>
      <p:sp>
        <p:nvSpPr>
          <p:cNvPr id="88" name="Nuoli oikealle 87"/>
          <p:cNvSpPr/>
          <p:nvPr/>
        </p:nvSpPr>
        <p:spPr>
          <a:xfrm rot="16200000">
            <a:off x="5211001" y="3483009"/>
            <a:ext cx="324000" cy="360000"/>
          </a:xfrm>
          <a:prstGeom prst="rightArrow">
            <a:avLst/>
          </a:pr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pPr algn="ctr"/>
            <a:endParaRPr lang="fi-FI"/>
          </a:p>
        </p:txBody>
      </p:sp>
      <p:sp>
        <p:nvSpPr>
          <p:cNvPr id="89" name="Nuoli oikealle 88"/>
          <p:cNvSpPr/>
          <p:nvPr/>
        </p:nvSpPr>
        <p:spPr>
          <a:xfrm rot="16200000">
            <a:off x="8346288" y="3483010"/>
            <a:ext cx="324000" cy="360000"/>
          </a:xfrm>
          <a:prstGeom prst="rightArrow">
            <a:avLst/>
          </a:pr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pPr algn="ctr"/>
            <a:endParaRPr lang="fi-FI"/>
          </a:p>
        </p:txBody>
      </p:sp>
      <p:sp>
        <p:nvSpPr>
          <p:cNvPr id="90" name="Nuoli oikealle 89"/>
          <p:cNvSpPr/>
          <p:nvPr/>
        </p:nvSpPr>
        <p:spPr>
          <a:xfrm rot="16200000">
            <a:off x="4385808" y="2042729"/>
            <a:ext cx="324000" cy="360000"/>
          </a:xfrm>
          <a:prstGeom prst="rightArrow">
            <a:avLst/>
          </a:pr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pPr algn="ctr"/>
            <a:endParaRPr lang="fi-FI"/>
          </a:p>
        </p:txBody>
      </p:sp>
      <p:sp>
        <p:nvSpPr>
          <p:cNvPr id="91" name="Nuoli oikealle 90"/>
          <p:cNvSpPr/>
          <p:nvPr/>
        </p:nvSpPr>
        <p:spPr>
          <a:xfrm rot="16200000">
            <a:off x="7410184" y="2046804"/>
            <a:ext cx="324000" cy="360000"/>
          </a:xfrm>
          <a:prstGeom prst="rightArrow">
            <a:avLst/>
          </a:pr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pPr algn="ctr"/>
            <a:endParaRPr lang="fi-FI"/>
          </a:p>
        </p:txBody>
      </p:sp>
      <p:sp>
        <p:nvSpPr>
          <p:cNvPr id="92" name="Nuoli oikealle 91"/>
          <p:cNvSpPr/>
          <p:nvPr/>
        </p:nvSpPr>
        <p:spPr>
          <a:xfrm rot="16200000">
            <a:off x="6648441" y="3483010"/>
            <a:ext cx="324000" cy="360000"/>
          </a:xfrm>
          <a:prstGeom prst="rightArrow">
            <a:avLst/>
          </a:pr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pPr algn="ctr"/>
            <a:endParaRPr lang="fi-FI"/>
          </a:p>
        </p:txBody>
      </p:sp>
      <p:sp>
        <p:nvSpPr>
          <p:cNvPr id="4" name="Suorakulmio 3"/>
          <p:cNvSpPr/>
          <p:nvPr/>
        </p:nvSpPr>
        <p:spPr>
          <a:xfrm>
            <a:off x="2148844" y="1919520"/>
            <a:ext cx="697627" cy="369332"/>
          </a:xfrm>
          <a:prstGeom prst="rect">
            <a:avLst/>
          </a:prstGeom>
        </p:spPr>
        <p:txBody>
          <a:bodyPr wrap="none">
            <a:spAutoFit/>
          </a:bodyPr>
          <a:lstStyle/>
          <a:p>
            <a:r>
              <a:rPr lang="fi-FI" kern="0" dirty="0">
                <a:solidFill>
                  <a:schemeClr val="bg2">
                    <a:lumMod val="50000"/>
                  </a:schemeClr>
                </a:solidFill>
              </a:rPr>
              <a:t>2030</a:t>
            </a:r>
          </a:p>
        </p:txBody>
      </p:sp>
    </p:spTree>
    <p:extLst>
      <p:ext uri="{BB962C8B-B14F-4D97-AF65-F5344CB8AC3E}">
        <p14:creationId xmlns:p14="http://schemas.microsoft.com/office/powerpoint/2010/main" xmlns="" val="428579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 calcmode="lin" valueType="num">
                                      <p:cBhvr>
                                        <p:cTn id="7" dur="500" fill="hold"/>
                                        <p:tgtEl>
                                          <p:spTgt spid="61"/>
                                        </p:tgtEl>
                                        <p:attrNameLst>
                                          <p:attrName>ppt_w</p:attrName>
                                        </p:attrNameLst>
                                      </p:cBhvr>
                                      <p:tavLst>
                                        <p:tav tm="0">
                                          <p:val>
                                            <p:fltVal val="0"/>
                                          </p:val>
                                        </p:tav>
                                        <p:tav tm="100000">
                                          <p:val>
                                            <p:strVal val="#ppt_w"/>
                                          </p:val>
                                        </p:tav>
                                      </p:tavLst>
                                    </p:anim>
                                    <p:anim calcmode="lin" valueType="num">
                                      <p:cBhvr>
                                        <p:cTn id="8" dur="500" fill="hold"/>
                                        <p:tgtEl>
                                          <p:spTgt spid="61"/>
                                        </p:tgtEl>
                                        <p:attrNameLst>
                                          <p:attrName>ppt_h</p:attrName>
                                        </p:attrNameLst>
                                      </p:cBhvr>
                                      <p:tavLst>
                                        <p:tav tm="0">
                                          <p:val>
                                            <p:fltVal val="0"/>
                                          </p:val>
                                        </p:tav>
                                        <p:tav tm="100000">
                                          <p:val>
                                            <p:strVal val="#ppt_h"/>
                                          </p:val>
                                        </p:tav>
                                      </p:tavLst>
                                    </p:anim>
                                    <p:animEffect transition="in" filter="fade">
                                      <p:cBhvr>
                                        <p:cTn id="9" dur="500"/>
                                        <p:tgtEl>
                                          <p:spTgt spid="6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73"/>
                                        </p:tgtEl>
                                        <p:attrNameLst>
                                          <p:attrName>style.visibility</p:attrName>
                                        </p:attrNameLst>
                                      </p:cBhvr>
                                      <p:to>
                                        <p:strVal val="visible"/>
                                      </p:to>
                                    </p:set>
                                    <p:anim calcmode="lin" valueType="num">
                                      <p:cBhvr>
                                        <p:cTn id="14" dur="500" fill="hold"/>
                                        <p:tgtEl>
                                          <p:spTgt spid="73"/>
                                        </p:tgtEl>
                                        <p:attrNameLst>
                                          <p:attrName>ppt_w</p:attrName>
                                        </p:attrNameLst>
                                      </p:cBhvr>
                                      <p:tavLst>
                                        <p:tav tm="0">
                                          <p:val>
                                            <p:fltVal val="0"/>
                                          </p:val>
                                        </p:tav>
                                        <p:tav tm="100000">
                                          <p:val>
                                            <p:strVal val="#ppt_w"/>
                                          </p:val>
                                        </p:tav>
                                      </p:tavLst>
                                    </p:anim>
                                    <p:anim calcmode="lin" valueType="num">
                                      <p:cBhvr>
                                        <p:cTn id="15" dur="500" fill="hold"/>
                                        <p:tgtEl>
                                          <p:spTgt spid="73"/>
                                        </p:tgtEl>
                                        <p:attrNameLst>
                                          <p:attrName>ppt_h</p:attrName>
                                        </p:attrNameLst>
                                      </p:cBhvr>
                                      <p:tavLst>
                                        <p:tav tm="0">
                                          <p:val>
                                            <p:fltVal val="0"/>
                                          </p:val>
                                        </p:tav>
                                        <p:tav tm="100000">
                                          <p:val>
                                            <p:strVal val="#ppt_h"/>
                                          </p:val>
                                        </p:tav>
                                      </p:tavLst>
                                    </p:anim>
                                    <p:animEffect transition="in" filter="fade">
                                      <p:cBhvr>
                                        <p:cTn id="16" dur="500"/>
                                        <p:tgtEl>
                                          <p:spTgt spid="73"/>
                                        </p:tgtEl>
                                      </p:cBhvr>
                                    </p:animEffect>
                                  </p:childTnLst>
                                </p:cTn>
                              </p:par>
                              <p:par>
                                <p:cTn id="17" presetID="53" presetClass="entr" presetSubtype="0" fill="hold" grpId="0" nodeType="withEffect">
                                  <p:stCondLst>
                                    <p:cond delay="0"/>
                                  </p:stCondLst>
                                  <p:childTnLst>
                                    <p:set>
                                      <p:cBhvr>
                                        <p:cTn id="18" dur="1" fill="hold">
                                          <p:stCondLst>
                                            <p:cond delay="0"/>
                                          </p:stCondLst>
                                        </p:cTn>
                                        <p:tgtEl>
                                          <p:spTgt spid="88"/>
                                        </p:tgtEl>
                                        <p:attrNameLst>
                                          <p:attrName>style.visibility</p:attrName>
                                        </p:attrNameLst>
                                      </p:cBhvr>
                                      <p:to>
                                        <p:strVal val="visible"/>
                                      </p:to>
                                    </p:set>
                                    <p:anim calcmode="lin" valueType="num">
                                      <p:cBhvr>
                                        <p:cTn id="19" dur="500" fill="hold"/>
                                        <p:tgtEl>
                                          <p:spTgt spid="88"/>
                                        </p:tgtEl>
                                        <p:attrNameLst>
                                          <p:attrName>ppt_w</p:attrName>
                                        </p:attrNameLst>
                                      </p:cBhvr>
                                      <p:tavLst>
                                        <p:tav tm="0">
                                          <p:val>
                                            <p:fltVal val="0"/>
                                          </p:val>
                                        </p:tav>
                                        <p:tav tm="100000">
                                          <p:val>
                                            <p:strVal val="#ppt_w"/>
                                          </p:val>
                                        </p:tav>
                                      </p:tavLst>
                                    </p:anim>
                                    <p:anim calcmode="lin" valueType="num">
                                      <p:cBhvr>
                                        <p:cTn id="20" dur="500" fill="hold"/>
                                        <p:tgtEl>
                                          <p:spTgt spid="88"/>
                                        </p:tgtEl>
                                        <p:attrNameLst>
                                          <p:attrName>ppt_h</p:attrName>
                                        </p:attrNameLst>
                                      </p:cBhvr>
                                      <p:tavLst>
                                        <p:tav tm="0">
                                          <p:val>
                                            <p:fltVal val="0"/>
                                          </p:val>
                                        </p:tav>
                                        <p:tav tm="100000">
                                          <p:val>
                                            <p:strVal val="#ppt_h"/>
                                          </p:val>
                                        </p:tav>
                                      </p:tavLst>
                                    </p:anim>
                                    <p:animEffect transition="in" filter="fade">
                                      <p:cBhvr>
                                        <p:cTn id="21" dur="500"/>
                                        <p:tgtEl>
                                          <p:spTgt spid="88"/>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92"/>
                                        </p:tgtEl>
                                        <p:attrNameLst>
                                          <p:attrName>style.visibility</p:attrName>
                                        </p:attrNameLst>
                                      </p:cBhvr>
                                      <p:to>
                                        <p:strVal val="visible"/>
                                      </p:to>
                                    </p:set>
                                    <p:anim calcmode="lin" valueType="num">
                                      <p:cBhvr>
                                        <p:cTn id="24" dur="500" fill="hold"/>
                                        <p:tgtEl>
                                          <p:spTgt spid="92"/>
                                        </p:tgtEl>
                                        <p:attrNameLst>
                                          <p:attrName>ppt_w</p:attrName>
                                        </p:attrNameLst>
                                      </p:cBhvr>
                                      <p:tavLst>
                                        <p:tav tm="0">
                                          <p:val>
                                            <p:fltVal val="0"/>
                                          </p:val>
                                        </p:tav>
                                        <p:tav tm="100000">
                                          <p:val>
                                            <p:strVal val="#ppt_w"/>
                                          </p:val>
                                        </p:tav>
                                      </p:tavLst>
                                    </p:anim>
                                    <p:anim calcmode="lin" valueType="num">
                                      <p:cBhvr>
                                        <p:cTn id="25" dur="500" fill="hold"/>
                                        <p:tgtEl>
                                          <p:spTgt spid="92"/>
                                        </p:tgtEl>
                                        <p:attrNameLst>
                                          <p:attrName>ppt_h</p:attrName>
                                        </p:attrNameLst>
                                      </p:cBhvr>
                                      <p:tavLst>
                                        <p:tav tm="0">
                                          <p:val>
                                            <p:fltVal val="0"/>
                                          </p:val>
                                        </p:tav>
                                        <p:tav tm="100000">
                                          <p:val>
                                            <p:strVal val="#ppt_h"/>
                                          </p:val>
                                        </p:tav>
                                      </p:tavLst>
                                    </p:anim>
                                    <p:animEffect transition="in" filter="fade">
                                      <p:cBhvr>
                                        <p:cTn id="26" dur="500"/>
                                        <p:tgtEl>
                                          <p:spTgt spid="92"/>
                                        </p:tgtEl>
                                      </p:cBhvr>
                                    </p:animEffect>
                                  </p:childTnLst>
                                </p:cTn>
                              </p:par>
                              <p:par>
                                <p:cTn id="27" presetID="53" presetClass="entr" presetSubtype="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anim calcmode="lin" valueType="num">
                                      <p:cBhvr>
                                        <p:cTn id="29" dur="500" fill="hold"/>
                                        <p:tgtEl>
                                          <p:spTgt spid="53"/>
                                        </p:tgtEl>
                                        <p:attrNameLst>
                                          <p:attrName>ppt_w</p:attrName>
                                        </p:attrNameLst>
                                      </p:cBhvr>
                                      <p:tavLst>
                                        <p:tav tm="0">
                                          <p:val>
                                            <p:fltVal val="0"/>
                                          </p:val>
                                        </p:tav>
                                        <p:tav tm="100000">
                                          <p:val>
                                            <p:strVal val="#ppt_w"/>
                                          </p:val>
                                        </p:tav>
                                      </p:tavLst>
                                    </p:anim>
                                    <p:anim calcmode="lin" valueType="num">
                                      <p:cBhvr>
                                        <p:cTn id="30" dur="500" fill="hold"/>
                                        <p:tgtEl>
                                          <p:spTgt spid="53"/>
                                        </p:tgtEl>
                                        <p:attrNameLst>
                                          <p:attrName>ppt_h</p:attrName>
                                        </p:attrNameLst>
                                      </p:cBhvr>
                                      <p:tavLst>
                                        <p:tav tm="0">
                                          <p:val>
                                            <p:fltVal val="0"/>
                                          </p:val>
                                        </p:tav>
                                        <p:tav tm="100000">
                                          <p:val>
                                            <p:strVal val="#ppt_h"/>
                                          </p:val>
                                        </p:tav>
                                      </p:tavLst>
                                    </p:anim>
                                    <p:animEffect transition="in" filter="fade">
                                      <p:cBhvr>
                                        <p:cTn id="31" dur="500"/>
                                        <p:tgtEl>
                                          <p:spTgt spid="53"/>
                                        </p:tgtEl>
                                      </p:cBhvr>
                                    </p:animEffect>
                                  </p:childTnLst>
                                </p:cTn>
                              </p:par>
                              <p:par>
                                <p:cTn id="32" presetID="53" presetClass="entr" presetSubtype="0" fill="hold" grpId="0" nodeType="withEffect">
                                  <p:stCondLst>
                                    <p:cond delay="0"/>
                                  </p:stCondLst>
                                  <p:childTnLst>
                                    <p:set>
                                      <p:cBhvr>
                                        <p:cTn id="33" dur="1" fill="hold">
                                          <p:stCondLst>
                                            <p:cond delay="0"/>
                                          </p:stCondLst>
                                        </p:cTn>
                                        <p:tgtEl>
                                          <p:spTgt spid="91"/>
                                        </p:tgtEl>
                                        <p:attrNameLst>
                                          <p:attrName>style.visibility</p:attrName>
                                        </p:attrNameLst>
                                      </p:cBhvr>
                                      <p:to>
                                        <p:strVal val="visible"/>
                                      </p:to>
                                    </p:set>
                                    <p:anim calcmode="lin" valueType="num">
                                      <p:cBhvr>
                                        <p:cTn id="34" dur="500" fill="hold"/>
                                        <p:tgtEl>
                                          <p:spTgt spid="91"/>
                                        </p:tgtEl>
                                        <p:attrNameLst>
                                          <p:attrName>ppt_w</p:attrName>
                                        </p:attrNameLst>
                                      </p:cBhvr>
                                      <p:tavLst>
                                        <p:tav tm="0">
                                          <p:val>
                                            <p:fltVal val="0"/>
                                          </p:val>
                                        </p:tav>
                                        <p:tav tm="100000">
                                          <p:val>
                                            <p:strVal val="#ppt_w"/>
                                          </p:val>
                                        </p:tav>
                                      </p:tavLst>
                                    </p:anim>
                                    <p:anim calcmode="lin" valueType="num">
                                      <p:cBhvr>
                                        <p:cTn id="35" dur="500" fill="hold"/>
                                        <p:tgtEl>
                                          <p:spTgt spid="91"/>
                                        </p:tgtEl>
                                        <p:attrNameLst>
                                          <p:attrName>ppt_h</p:attrName>
                                        </p:attrNameLst>
                                      </p:cBhvr>
                                      <p:tavLst>
                                        <p:tav tm="0">
                                          <p:val>
                                            <p:fltVal val="0"/>
                                          </p:val>
                                        </p:tav>
                                        <p:tav tm="100000">
                                          <p:val>
                                            <p:strVal val="#ppt_h"/>
                                          </p:val>
                                        </p:tav>
                                      </p:tavLst>
                                    </p:anim>
                                    <p:animEffect transition="in" filter="fade">
                                      <p:cBhvr>
                                        <p:cTn id="36" dur="500"/>
                                        <p:tgtEl>
                                          <p:spTgt spid="91"/>
                                        </p:tgtEl>
                                      </p:cBhvr>
                                    </p:animEffect>
                                  </p:childTnLst>
                                </p:cTn>
                              </p:par>
                              <p:par>
                                <p:cTn id="37" presetID="53" presetClass="entr" presetSubtype="0" fill="hold" grpId="0" nodeType="withEffect">
                                  <p:stCondLst>
                                    <p:cond delay="0"/>
                                  </p:stCondLst>
                                  <p:childTnLst>
                                    <p:set>
                                      <p:cBhvr>
                                        <p:cTn id="38" dur="1" fill="hold">
                                          <p:stCondLst>
                                            <p:cond delay="0"/>
                                          </p:stCondLst>
                                        </p:cTn>
                                        <p:tgtEl>
                                          <p:spTgt spid="90"/>
                                        </p:tgtEl>
                                        <p:attrNameLst>
                                          <p:attrName>style.visibility</p:attrName>
                                        </p:attrNameLst>
                                      </p:cBhvr>
                                      <p:to>
                                        <p:strVal val="visible"/>
                                      </p:to>
                                    </p:set>
                                    <p:anim calcmode="lin" valueType="num">
                                      <p:cBhvr>
                                        <p:cTn id="39" dur="500" fill="hold"/>
                                        <p:tgtEl>
                                          <p:spTgt spid="90"/>
                                        </p:tgtEl>
                                        <p:attrNameLst>
                                          <p:attrName>ppt_w</p:attrName>
                                        </p:attrNameLst>
                                      </p:cBhvr>
                                      <p:tavLst>
                                        <p:tav tm="0">
                                          <p:val>
                                            <p:fltVal val="0"/>
                                          </p:val>
                                        </p:tav>
                                        <p:tav tm="100000">
                                          <p:val>
                                            <p:strVal val="#ppt_w"/>
                                          </p:val>
                                        </p:tav>
                                      </p:tavLst>
                                    </p:anim>
                                    <p:anim calcmode="lin" valueType="num">
                                      <p:cBhvr>
                                        <p:cTn id="40" dur="500" fill="hold"/>
                                        <p:tgtEl>
                                          <p:spTgt spid="90"/>
                                        </p:tgtEl>
                                        <p:attrNameLst>
                                          <p:attrName>ppt_h</p:attrName>
                                        </p:attrNameLst>
                                      </p:cBhvr>
                                      <p:tavLst>
                                        <p:tav tm="0">
                                          <p:val>
                                            <p:fltVal val="0"/>
                                          </p:val>
                                        </p:tav>
                                        <p:tav tm="100000">
                                          <p:val>
                                            <p:strVal val="#ppt_h"/>
                                          </p:val>
                                        </p:tav>
                                      </p:tavLst>
                                    </p:anim>
                                    <p:animEffect transition="in" filter="fade">
                                      <p:cBhvr>
                                        <p:cTn id="41" dur="500"/>
                                        <p:tgtEl>
                                          <p:spTgt spid="90"/>
                                        </p:tgtEl>
                                      </p:cBhvr>
                                    </p:animEffect>
                                  </p:childTnLst>
                                </p:cTn>
                              </p:par>
                              <p:par>
                                <p:cTn id="42" presetID="53" presetClass="entr" presetSubtype="0" fill="hold" grpId="0" nodeType="withEffect">
                                  <p:stCondLst>
                                    <p:cond delay="0"/>
                                  </p:stCondLst>
                                  <p:childTnLst>
                                    <p:set>
                                      <p:cBhvr>
                                        <p:cTn id="43" dur="1" fill="hold">
                                          <p:stCondLst>
                                            <p:cond delay="0"/>
                                          </p:stCondLst>
                                        </p:cTn>
                                        <p:tgtEl>
                                          <p:spTgt spid="74"/>
                                        </p:tgtEl>
                                        <p:attrNameLst>
                                          <p:attrName>style.visibility</p:attrName>
                                        </p:attrNameLst>
                                      </p:cBhvr>
                                      <p:to>
                                        <p:strVal val="visible"/>
                                      </p:to>
                                    </p:set>
                                    <p:anim calcmode="lin" valueType="num">
                                      <p:cBhvr>
                                        <p:cTn id="44" dur="500" fill="hold"/>
                                        <p:tgtEl>
                                          <p:spTgt spid="74"/>
                                        </p:tgtEl>
                                        <p:attrNameLst>
                                          <p:attrName>ppt_w</p:attrName>
                                        </p:attrNameLst>
                                      </p:cBhvr>
                                      <p:tavLst>
                                        <p:tav tm="0">
                                          <p:val>
                                            <p:fltVal val="0"/>
                                          </p:val>
                                        </p:tav>
                                        <p:tav tm="100000">
                                          <p:val>
                                            <p:strVal val="#ppt_w"/>
                                          </p:val>
                                        </p:tav>
                                      </p:tavLst>
                                    </p:anim>
                                    <p:anim calcmode="lin" valueType="num">
                                      <p:cBhvr>
                                        <p:cTn id="45" dur="500" fill="hold"/>
                                        <p:tgtEl>
                                          <p:spTgt spid="74"/>
                                        </p:tgtEl>
                                        <p:attrNameLst>
                                          <p:attrName>ppt_h</p:attrName>
                                        </p:attrNameLst>
                                      </p:cBhvr>
                                      <p:tavLst>
                                        <p:tav tm="0">
                                          <p:val>
                                            <p:fltVal val="0"/>
                                          </p:val>
                                        </p:tav>
                                        <p:tav tm="100000">
                                          <p:val>
                                            <p:strVal val="#ppt_h"/>
                                          </p:val>
                                        </p:tav>
                                      </p:tavLst>
                                    </p:anim>
                                    <p:animEffect transition="in" filter="fade">
                                      <p:cBhvr>
                                        <p:cTn id="46" dur="500"/>
                                        <p:tgtEl>
                                          <p:spTgt spid="74"/>
                                        </p:tgtEl>
                                      </p:cBhvr>
                                    </p:animEffect>
                                  </p:childTnLst>
                                </p:cTn>
                              </p:par>
                              <p:par>
                                <p:cTn id="47" presetID="53" presetClass="entr" presetSubtype="0" fill="hold" grpId="0" nodeType="withEffect">
                                  <p:stCondLst>
                                    <p:cond delay="0"/>
                                  </p:stCondLst>
                                  <p:childTnLst>
                                    <p:set>
                                      <p:cBhvr>
                                        <p:cTn id="48" dur="1" fill="hold">
                                          <p:stCondLst>
                                            <p:cond delay="0"/>
                                          </p:stCondLst>
                                        </p:cTn>
                                        <p:tgtEl>
                                          <p:spTgt spid="71"/>
                                        </p:tgtEl>
                                        <p:attrNameLst>
                                          <p:attrName>style.visibility</p:attrName>
                                        </p:attrNameLst>
                                      </p:cBhvr>
                                      <p:to>
                                        <p:strVal val="visible"/>
                                      </p:to>
                                    </p:set>
                                    <p:anim calcmode="lin" valueType="num">
                                      <p:cBhvr>
                                        <p:cTn id="49" dur="500" fill="hold"/>
                                        <p:tgtEl>
                                          <p:spTgt spid="71"/>
                                        </p:tgtEl>
                                        <p:attrNameLst>
                                          <p:attrName>ppt_w</p:attrName>
                                        </p:attrNameLst>
                                      </p:cBhvr>
                                      <p:tavLst>
                                        <p:tav tm="0">
                                          <p:val>
                                            <p:fltVal val="0"/>
                                          </p:val>
                                        </p:tav>
                                        <p:tav tm="100000">
                                          <p:val>
                                            <p:strVal val="#ppt_w"/>
                                          </p:val>
                                        </p:tav>
                                      </p:tavLst>
                                    </p:anim>
                                    <p:anim calcmode="lin" valueType="num">
                                      <p:cBhvr>
                                        <p:cTn id="50" dur="500" fill="hold"/>
                                        <p:tgtEl>
                                          <p:spTgt spid="71"/>
                                        </p:tgtEl>
                                        <p:attrNameLst>
                                          <p:attrName>ppt_h</p:attrName>
                                        </p:attrNameLst>
                                      </p:cBhvr>
                                      <p:tavLst>
                                        <p:tav tm="0">
                                          <p:val>
                                            <p:fltVal val="0"/>
                                          </p:val>
                                        </p:tav>
                                        <p:tav tm="100000">
                                          <p:val>
                                            <p:strVal val="#ppt_h"/>
                                          </p:val>
                                        </p:tav>
                                      </p:tavLst>
                                    </p:anim>
                                    <p:animEffect transition="in" filter="fade">
                                      <p:cBhvr>
                                        <p:cTn id="51" dur="500"/>
                                        <p:tgtEl>
                                          <p:spTgt spid="71"/>
                                        </p:tgtEl>
                                      </p:cBhvr>
                                    </p:animEffect>
                                  </p:childTnLst>
                                </p:cTn>
                              </p:par>
                              <p:par>
                                <p:cTn id="52" presetID="53" presetClass="entr" presetSubtype="0" fill="hold" grpId="0" nodeType="withEffect">
                                  <p:stCondLst>
                                    <p:cond delay="0"/>
                                  </p:stCondLst>
                                  <p:childTnLst>
                                    <p:set>
                                      <p:cBhvr>
                                        <p:cTn id="53" dur="1" fill="hold">
                                          <p:stCondLst>
                                            <p:cond delay="0"/>
                                          </p:stCondLst>
                                        </p:cTn>
                                        <p:tgtEl>
                                          <p:spTgt spid="52"/>
                                        </p:tgtEl>
                                        <p:attrNameLst>
                                          <p:attrName>style.visibility</p:attrName>
                                        </p:attrNameLst>
                                      </p:cBhvr>
                                      <p:to>
                                        <p:strVal val="visible"/>
                                      </p:to>
                                    </p:set>
                                    <p:anim calcmode="lin" valueType="num">
                                      <p:cBhvr>
                                        <p:cTn id="54" dur="500" fill="hold"/>
                                        <p:tgtEl>
                                          <p:spTgt spid="52"/>
                                        </p:tgtEl>
                                        <p:attrNameLst>
                                          <p:attrName>ppt_w</p:attrName>
                                        </p:attrNameLst>
                                      </p:cBhvr>
                                      <p:tavLst>
                                        <p:tav tm="0">
                                          <p:val>
                                            <p:fltVal val="0"/>
                                          </p:val>
                                        </p:tav>
                                        <p:tav tm="100000">
                                          <p:val>
                                            <p:strVal val="#ppt_w"/>
                                          </p:val>
                                        </p:tav>
                                      </p:tavLst>
                                    </p:anim>
                                    <p:anim calcmode="lin" valueType="num">
                                      <p:cBhvr>
                                        <p:cTn id="55" dur="500" fill="hold"/>
                                        <p:tgtEl>
                                          <p:spTgt spid="52"/>
                                        </p:tgtEl>
                                        <p:attrNameLst>
                                          <p:attrName>ppt_h</p:attrName>
                                        </p:attrNameLst>
                                      </p:cBhvr>
                                      <p:tavLst>
                                        <p:tav tm="0">
                                          <p:val>
                                            <p:fltVal val="0"/>
                                          </p:val>
                                        </p:tav>
                                        <p:tav tm="100000">
                                          <p:val>
                                            <p:strVal val="#ppt_h"/>
                                          </p:val>
                                        </p:tav>
                                      </p:tavLst>
                                    </p:anim>
                                    <p:animEffect transition="in" filter="fade">
                                      <p:cBhvr>
                                        <p:cTn id="56" dur="500"/>
                                        <p:tgtEl>
                                          <p:spTgt spid="52"/>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0" fill="hold" grpId="0" nodeType="clickEffect">
                                  <p:stCondLst>
                                    <p:cond delay="0"/>
                                  </p:stCondLst>
                                  <p:childTnLst>
                                    <p:set>
                                      <p:cBhvr>
                                        <p:cTn id="60" dur="1" fill="hold">
                                          <p:stCondLst>
                                            <p:cond delay="0"/>
                                          </p:stCondLst>
                                        </p:cTn>
                                        <p:tgtEl>
                                          <p:spTgt spid="81"/>
                                        </p:tgtEl>
                                        <p:attrNameLst>
                                          <p:attrName>style.visibility</p:attrName>
                                        </p:attrNameLst>
                                      </p:cBhvr>
                                      <p:to>
                                        <p:strVal val="visible"/>
                                      </p:to>
                                    </p:set>
                                    <p:anim calcmode="lin" valueType="num">
                                      <p:cBhvr>
                                        <p:cTn id="61" dur="500" fill="hold"/>
                                        <p:tgtEl>
                                          <p:spTgt spid="81"/>
                                        </p:tgtEl>
                                        <p:attrNameLst>
                                          <p:attrName>ppt_w</p:attrName>
                                        </p:attrNameLst>
                                      </p:cBhvr>
                                      <p:tavLst>
                                        <p:tav tm="0">
                                          <p:val>
                                            <p:fltVal val="0"/>
                                          </p:val>
                                        </p:tav>
                                        <p:tav tm="100000">
                                          <p:val>
                                            <p:strVal val="#ppt_w"/>
                                          </p:val>
                                        </p:tav>
                                      </p:tavLst>
                                    </p:anim>
                                    <p:anim calcmode="lin" valueType="num">
                                      <p:cBhvr>
                                        <p:cTn id="62" dur="500" fill="hold"/>
                                        <p:tgtEl>
                                          <p:spTgt spid="81"/>
                                        </p:tgtEl>
                                        <p:attrNameLst>
                                          <p:attrName>ppt_h</p:attrName>
                                        </p:attrNameLst>
                                      </p:cBhvr>
                                      <p:tavLst>
                                        <p:tav tm="0">
                                          <p:val>
                                            <p:fltVal val="0"/>
                                          </p:val>
                                        </p:tav>
                                        <p:tav tm="100000">
                                          <p:val>
                                            <p:strVal val="#ppt_h"/>
                                          </p:val>
                                        </p:tav>
                                      </p:tavLst>
                                    </p:anim>
                                    <p:animEffect transition="in" filter="fade">
                                      <p:cBhvr>
                                        <p:cTn id="63" dur="500"/>
                                        <p:tgtEl>
                                          <p:spTgt spid="81"/>
                                        </p:tgtEl>
                                      </p:cBhvr>
                                    </p:animEffect>
                                  </p:childTnLst>
                                </p:cTn>
                              </p:par>
                              <p:par>
                                <p:cTn id="64" presetID="53" presetClass="entr" presetSubtype="0" fill="hold" grpId="0" nodeType="withEffect">
                                  <p:stCondLst>
                                    <p:cond delay="0"/>
                                  </p:stCondLst>
                                  <p:childTnLst>
                                    <p:set>
                                      <p:cBhvr>
                                        <p:cTn id="65" dur="1" fill="hold">
                                          <p:stCondLst>
                                            <p:cond delay="0"/>
                                          </p:stCondLst>
                                        </p:cTn>
                                        <p:tgtEl>
                                          <p:spTgt spid="89"/>
                                        </p:tgtEl>
                                        <p:attrNameLst>
                                          <p:attrName>style.visibility</p:attrName>
                                        </p:attrNameLst>
                                      </p:cBhvr>
                                      <p:to>
                                        <p:strVal val="visible"/>
                                      </p:to>
                                    </p:set>
                                    <p:anim calcmode="lin" valueType="num">
                                      <p:cBhvr>
                                        <p:cTn id="66" dur="500" fill="hold"/>
                                        <p:tgtEl>
                                          <p:spTgt spid="89"/>
                                        </p:tgtEl>
                                        <p:attrNameLst>
                                          <p:attrName>ppt_w</p:attrName>
                                        </p:attrNameLst>
                                      </p:cBhvr>
                                      <p:tavLst>
                                        <p:tav tm="0">
                                          <p:val>
                                            <p:fltVal val="0"/>
                                          </p:val>
                                        </p:tav>
                                        <p:tav tm="100000">
                                          <p:val>
                                            <p:strVal val="#ppt_w"/>
                                          </p:val>
                                        </p:tav>
                                      </p:tavLst>
                                    </p:anim>
                                    <p:anim calcmode="lin" valueType="num">
                                      <p:cBhvr>
                                        <p:cTn id="67" dur="500" fill="hold"/>
                                        <p:tgtEl>
                                          <p:spTgt spid="89"/>
                                        </p:tgtEl>
                                        <p:attrNameLst>
                                          <p:attrName>ppt_h</p:attrName>
                                        </p:attrNameLst>
                                      </p:cBhvr>
                                      <p:tavLst>
                                        <p:tav tm="0">
                                          <p:val>
                                            <p:fltVal val="0"/>
                                          </p:val>
                                        </p:tav>
                                        <p:tav tm="100000">
                                          <p:val>
                                            <p:strVal val="#ppt_h"/>
                                          </p:val>
                                        </p:tav>
                                      </p:tavLst>
                                    </p:anim>
                                    <p:animEffect transition="in" filter="fade">
                                      <p:cBhvr>
                                        <p:cTn id="68" dur="500"/>
                                        <p:tgtEl>
                                          <p:spTgt spid="89"/>
                                        </p:tgtEl>
                                      </p:cBhvr>
                                    </p:animEffect>
                                  </p:childTnLst>
                                </p:cTn>
                              </p:par>
                              <p:par>
                                <p:cTn id="69" presetID="53" presetClass="entr" presetSubtype="0" fill="hold" grpId="0" nodeType="withEffect">
                                  <p:stCondLst>
                                    <p:cond delay="0"/>
                                  </p:stCondLst>
                                  <p:childTnLst>
                                    <p:set>
                                      <p:cBhvr>
                                        <p:cTn id="70" dur="1" fill="hold">
                                          <p:stCondLst>
                                            <p:cond delay="0"/>
                                          </p:stCondLst>
                                        </p:cTn>
                                        <p:tgtEl>
                                          <p:spTgt spid="54"/>
                                        </p:tgtEl>
                                        <p:attrNameLst>
                                          <p:attrName>style.visibility</p:attrName>
                                        </p:attrNameLst>
                                      </p:cBhvr>
                                      <p:to>
                                        <p:strVal val="visible"/>
                                      </p:to>
                                    </p:set>
                                    <p:anim calcmode="lin" valueType="num">
                                      <p:cBhvr>
                                        <p:cTn id="71" dur="500" fill="hold"/>
                                        <p:tgtEl>
                                          <p:spTgt spid="54"/>
                                        </p:tgtEl>
                                        <p:attrNameLst>
                                          <p:attrName>ppt_w</p:attrName>
                                        </p:attrNameLst>
                                      </p:cBhvr>
                                      <p:tavLst>
                                        <p:tav tm="0">
                                          <p:val>
                                            <p:fltVal val="0"/>
                                          </p:val>
                                        </p:tav>
                                        <p:tav tm="100000">
                                          <p:val>
                                            <p:strVal val="#ppt_w"/>
                                          </p:val>
                                        </p:tav>
                                      </p:tavLst>
                                    </p:anim>
                                    <p:anim calcmode="lin" valueType="num">
                                      <p:cBhvr>
                                        <p:cTn id="72" dur="500" fill="hold"/>
                                        <p:tgtEl>
                                          <p:spTgt spid="54"/>
                                        </p:tgtEl>
                                        <p:attrNameLst>
                                          <p:attrName>ppt_h</p:attrName>
                                        </p:attrNameLst>
                                      </p:cBhvr>
                                      <p:tavLst>
                                        <p:tav tm="0">
                                          <p:val>
                                            <p:fltVal val="0"/>
                                          </p:val>
                                        </p:tav>
                                        <p:tav tm="100000">
                                          <p:val>
                                            <p:strVal val="#ppt_h"/>
                                          </p:val>
                                        </p:tav>
                                      </p:tavLst>
                                    </p:anim>
                                    <p:animEffect transition="in" filter="fade">
                                      <p:cBhvr>
                                        <p:cTn id="73" dur="500"/>
                                        <p:tgtEl>
                                          <p:spTgt spid="54"/>
                                        </p:tgtEl>
                                      </p:cBhvr>
                                    </p:animEffect>
                                  </p:childTnLst>
                                </p:cTn>
                              </p:par>
                              <p:par>
                                <p:cTn id="74" presetID="53" presetClass="entr" presetSubtype="0" fill="hold" grpId="0" nodeType="withEffect">
                                  <p:stCondLst>
                                    <p:cond delay="0"/>
                                  </p:stCondLst>
                                  <p:childTnLst>
                                    <p:set>
                                      <p:cBhvr>
                                        <p:cTn id="75" dur="1" fill="hold">
                                          <p:stCondLst>
                                            <p:cond delay="0"/>
                                          </p:stCondLst>
                                        </p:cTn>
                                        <p:tgtEl>
                                          <p:spTgt spid="85"/>
                                        </p:tgtEl>
                                        <p:attrNameLst>
                                          <p:attrName>style.visibility</p:attrName>
                                        </p:attrNameLst>
                                      </p:cBhvr>
                                      <p:to>
                                        <p:strVal val="visible"/>
                                      </p:to>
                                    </p:set>
                                    <p:anim calcmode="lin" valueType="num">
                                      <p:cBhvr>
                                        <p:cTn id="76" dur="500" fill="hold"/>
                                        <p:tgtEl>
                                          <p:spTgt spid="85"/>
                                        </p:tgtEl>
                                        <p:attrNameLst>
                                          <p:attrName>ppt_w</p:attrName>
                                        </p:attrNameLst>
                                      </p:cBhvr>
                                      <p:tavLst>
                                        <p:tav tm="0">
                                          <p:val>
                                            <p:fltVal val="0"/>
                                          </p:val>
                                        </p:tav>
                                        <p:tav tm="100000">
                                          <p:val>
                                            <p:strVal val="#ppt_w"/>
                                          </p:val>
                                        </p:tav>
                                      </p:tavLst>
                                    </p:anim>
                                    <p:anim calcmode="lin" valueType="num">
                                      <p:cBhvr>
                                        <p:cTn id="77" dur="500" fill="hold"/>
                                        <p:tgtEl>
                                          <p:spTgt spid="85"/>
                                        </p:tgtEl>
                                        <p:attrNameLst>
                                          <p:attrName>ppt_h</p:attrName>
                                        </p:attrNameLst>
                                      </p:cBhvr>
                                      <p:tavLst>
                                        <p:tav tm="0">
                                          <p:val>
                                            <p:fltVal val="0"/>
                                          </p:val>
                                        </p:tav>
                                        <p:tav tm="100000">
                                          <p:val>
                                            <p:strVal val="#ppt_h"/>
                                          </p:val>
                                        </p:tav>
                                      </p:tavLst>
                                    </p:anim>
                                    <p:animEffect transition="in" filter="fade">
                                      <p:cBhvr>
                                        <p:cTn id="78" dur="500"/>
                                        <p:tgtEl>
                                          <p:spTgt spid="85"/>
                                        </p:tgtEl>
                                      </p:cBhvr>
                                    </p:animEffect>
                                  </p:childTnLst>
                                </p:cTn>
                              </p:par>
                              <p:par>
                                <p:cTn id="79" presetID="53" presetClass="entr" presetSubtype="0" fill="hold" grpId="0" nodeType="withEffect">
                                  <p:stCondLst>
                                    <p:cond delay="0"/>
                                  </p:stCondLst>
                                  <p:childTnLst>
                                    <p:set>
                                      <p:cBhvr>
                                        <p:cTn id="80" dur="1" fill="hold">
                                          <p:stCondLst>
                                            <p:cond delay="0"/>
                                          </p:stCondLst>
                                        </p:cTn>
                                        <p:tgtEl>
                                          <p:spTgt spid="76"/>
                                        </p:tgtEl>
                                        <p:attrNameLst>
                                          <p:attrName>style.visibility</p:attrName>
                                        </p:attrNameLst>
                                      </p:cBhvr>
                                      <p:to>
                                        <p:strVal val="visible"/>
                                      </p:to>
                                    </p:set>
                                    <p:anim calcmode="lin" valueType="num">
                                      <p:cBhvr>
                                        <p:cTn id="81" dur="500" fill="hold"/>
                                        <p:tgtEl>
                                          <p:spTgt spid="76"/>
                                        </p:tgtEl>
                                        <p:attrNameLst>
                                          <p:attrName>ppt_w</p:attrName>
                                        </p:attrNameLst>
                                      </p:cBhvr>
                                      <p:tavLst>
                                        <p:tav tm="0">
                                          <p:val>
                                            <p:fltVal val="0"/>
                                          </p:val>
                                        </p:tav>
                                        <p:tav tm="100000">
                                          <p:val>
                                            <p:strVal val="#ppt_w"/>
                                          </p:val>
                                        </p:tav>
                                      </p:tavLst>
                                    </p:anim>
                                    <p:anim calcmode="lin" valueType="num">
                                      <p:cBhvr>
                                        <p:cTn id="82" dur="500" fill="hold"/>
                                        <p:tgtEl>
                                          <p:spTgt spid="76"/>
                                        </p:tgtEl>
                                        <p:attrNameLst>
                                          <p:attrName>ppt_h</p:attrName>
                                        </p:attrNameLst>
                                      </p:cBhvr>
                                      <p:tavLst>
                                        <p:tav tm="0">
                                          <p:val>
                                            <p:fltVal val="0"/>
                                          </p:val>
                                        </p:tav>
                                        <p:tav tm="100000">
                                          <p:val>
                                            <p:strVal val="#ppt_h"/>
                                          </p:val>
                                        </p:tav>
                                      </p:tavLst>
                                    </p:anim>
                                    <p:animEffect transition="in" filter="fade">
                                      <p:cBhvr>
                                        <p:cTn id="83" dur="500"/>
                                        <p:tgtEl>
                                          <p:spTgt spid="76"/>
                                        </p:tgtEl>
                                      </p:cBhvr>
                                    </p:animEffect>
                                  </p:childTnLst>
                                </p:cTn>
                              </p:par>
                              <p:par>
                                <p:cTn id="84" presetID="53" presetClass="entr" presetSubtype="0" fill="hold" grpId="0" nodeType="withEffect">
                                  <p:stCondLst>
                                    <p:cond delay="0"/>
                                  </p:stCondLst>
                                  <p:childTnLst>
                                    <p:set>
                                      <p:cBhvr>
                                        <p:cTn id="85" dur="1" fill="hold">
                                          <p:stCondLst>
                                            <p:cond delay="0"/>
                                          </p:stCondLst>
                                        </p:cTn>
                                        <p:tgtEl>
                                          <p:spTgt spid="87"/>
                                        </p:tgtEl>
                                        <p:attrNameLst>
                                          <p:attrName>style.visibility</p:attrName>
                                        </p:attrNameLst>
                                      </p:cBhvr>
                                      <p:to>
                                        <p:strVal val="visible"/>
                                      </p:to>
                                    </p:set>
                                    <p:anim calcmode="lin" valueType="num">
                                      <p:cBhvr>
                                        <p:cTn id="86" dur="500" fill="hold"/>
                                        <p:tgtEl>
                                          <p:spTgt spid="87"/>
                                        </p:tgtEl>
                                        <p:attrNameLst>
                                          <p:attrName>ppt_w</p:attrName>
                                        </p:attrNameLst>
                                      </p:cBhvr>
                                      <p:tavLst>
                                        <p:tav tm="0">
                                          <p:val>
                                            <p:fltVal val="0"/>
                                          </p:val>
                                        </p:tav>
                                        <p:tav tm="100000">
                                          <p:val>
                                            <p:strVal val="#ppt_w"/>
                                          </p:val>
                                        </p:tav>
                                      </p:tavLst>
                                    </p:anim>
                                    <p:anim calcmode="lin" valueType="num">
                                      <p:cBhvr>
                                        <p:cTn id="87" dur="500" fill="hold"/>
                                        <p:tgtEl>
                                          <p:spTgt spid="87"/>
                                        </p:tgtEl>
                                        <p:attrNameLst>
                                          <p:attrName>ppt_h</p:attrName>
                                        </p:attrNameLst>
                                      </p:cBhvr>
                                      <p:tavLst>
                                        <p:tav tm="0">
                                          <p:val>
                                            <p:fltVal val="0"/>
                                          </p:val>
                                        </p:tav>
                                        <p:tav tm="100000">
                                          <p:val>
                                            <p:strVal val="#ppt_h"/>
                                          </p:val>
                                        </p:tav>
                                      </p:tavLst>
                                    </p:anim>
                                    <p:animEffect transition="in" filter="fade">
                                      <p:cBhvr>
                                        <p:cTn id="88" dur="500"/>
                                        <p:tgtEl>
                                          <p:spTgt spid="87"/>
                                        </p:tgtEl>
                                      </p:cBhvr>
                                    </p:animEffect>
                                  </p:childTnLst>
                                </p:cTn>
                              </p:par>
                              <p:par>
                                <p:cTn id="89" presetID="53" presetClass="entr" presetSubtype="0" fill="hold" grpId="0" nodeType="withEffect">
                                  <p:stCondLst>
                                    <p:cond delay="0"/>
                                  </p:stCondLst>
                                  <p:childTnLst>
                                    <p:set>
                                      <p:cBhvr>
                                        <p:cTn id="90" dur="1" fill="hold">
                                          <p:stCondLst>
                                            <p:cond delay="0"/>
                                          </p:stCondLst>
                                        </p:cTn>
                                        <p:tgtEl>
                                          <p:spTgt spid="30"/>
                                        </p:tgtEl>
                                        <p:attrNameLst>
                                          <p:attrName>style.visibility</p:attrName>
                                        </p:attrNameLst>
                                      </p:cBhvr>
                                      <p:to>
                                        <p:strVal val="visible"/>
                                      </p:to>
                                    </p:set>
                                    <p:anim calcmode="lin" valueType="num">
                                      <p:cBhvr>
                                        <p:cTn id="91" dur="500" fill="hold"/>
                                        <p:tgtEl>
                                          <p:spTgt spid="30"/>
                                        </p:tgtEl>
                                        <p:attrNameLst>
                                          <p:attrName>ppt_w</p:attrName>
                                        </p:attrNameLst>
                                      </p:cBhvr>
                                      <p:tavLst>
                                        <p:tav tm="0">
                                          <p:val>
                                            <p:fltVal val="0"/>
                                          </p:val>
                                        </p:tav>
                                        <p:tav tm="100000">
                                          <p:val>
                                            <p:strVal val="#ppt_w"/>
                                          </p:val>
                                        </p:tav>
                                      </p:tavLst>
                                    </p:anim>
                                    <p:anim calcmode="lin" valueType="num">
                                      <p:cBhvr>
                                        <p:cTn id="92" dur="500" fill="hold"/>
                                        <p:tgtEl>
                                          <p:spTgt spid="30"/>
                                        </p:tgtEl>
                                        <p:attrNameLst>
                                          <p:attrName>ppt_h</p:attrName>
                                        </p:attrNameLst>
                                      </p:cBhvr>
                                      <p:tavLst>
                                        <p:tav tm="0">
                                          <p:val>
                                            <p:fltVal val="0"/>
                                          </p:val>
                                        </p:tav>
                                        <p:tav tm="100000">
                                          <p:val>
                                            <p:strVal val="#ppt_h"/>
                                          </p:val>
                                        </p:tav>
                                      </p:tavLst>
                                    </p:anim>
                                    <p:animEffect transition="in" filter="fade">
                                      <p:cBhvr>
                                        <p:cTn id="93" dur="500"/>
                                        <p:tgtEl>
                                          <p:spTgt spid="30"/>
                                        </p:tgtEl>
                                      </p:cBhvr>
                                    </p:animEffect>
                                  </p:childTnLst>
                                </p:cTn>
                              </p:par>
                              <p:par>
                                <p:cTn id="94" presetID="53" presetClass="entr" presetSubtype="0" fill="hold" grpId="0" nodeType="withEffect">
                                  <p:stCondLst>
                                    <p:cond delay="0"/>
                                  </p:stCondLst>
                                  <p:childTnLst>
                                    <p:set>
                                      <p:cBhvr>
                                        <p:cTn id="95" dur="1" fill="hold">
                                          <p:stCondLst>
                                            <p:cond delay="0"/>
                                          </p:stCondLst>
                                        </p:cTn>
                                        <p:tgtEl>
                                          <p:spTgt spid="69"/>
                                        </p:tgtEl>
                                        <p:attrNameLst>
                                          <p:attrName>style.visibility</p:attrName>
                                        </p:attrNameLst>
                                      </p:cBhvr>
                                      <p:to>
                                        <p:strVal val="visible"/>
                                      </p:to>
                                    </p:set>
                                    <p:anim calcmode="lin" valueType="num">
                                      <p:cBhvr>
                                        <p:cTn id="96" dur="500" fill="hold"/>
                                        <p:tgtEl>
                                          <p:spTgt spid="69"/>
                                        </p:tgtEl>
                                        <p:attrNameLst>
                                          <p:attrName>ppt_w</p:attrName>
                                        </p:attrNameLst>
                                      </p:cBhvr>
                                      <p:tavLst>
                                        <p:tav tm="0">
                                          <p:val>
                                            <p:fltVal val="0"/>
                                          </p:val>
                                        </p:tav>
                                        <p:tav tm="100000">
                                          <p:val>
                                            <p:strVal val="#ppt_w"/>
                                          </p:val>
                                        </p:tav>
                                      </p:tavLst>
                                    </p:anim>
                                    <p:anim calcmode="lin" valueType="num">
                                      <p:cBhvr>
                                        <p:cTn id="97" dur="500" fill="hold"/>
                                        <p:tgtEl>
                                          <p:spTgt spid="69"/>
                                        </p:tgtEl>
                                        <p:attrNameLst>
                                          <p:attrName>ppt_h</p:attrName>
                                        </p:attrNameLst>
                                      </p:cBhvr>
                                      <p:tavLst>
                                        <p:tav tm="0">
                                          <p:val>
                                            <p:fltVal val="0"/>
                                          </p:val>
                                        </p:tav>
                                        <p:tav tm="100000">
                                          <p:val>
                                            <p:strVal val="#ppt_h"/>
                                          </p:val>
                                        </p:tav>
                                      </p:tavLst>
                                    </p:anim>
                                    <p:animEffect transition="in" filter="fade">
                                      <p:cBhvr>
                                        <p:cTn id="98" dur="500"/>
                                        <p:tgtEl>
                                          <p:spTgt spid="69"/>
                                        </p:tgtEl>
                                      </p:cBhvr>
                                    </p:animEffect>
                                  </p:childTnLst>
                                </p:cTn>
                              </p:par>
                              <p:par>
                                <p:cTn id="99" presetID="53" presetClass="entr" presetSubtype="0" fill="hold" grpId="0" nodeType="withEffect">
                                  <p:stCondLst>
                                    <p:cond delay="0"/>
                                  </p:stCondLst>
                                  <p:childTnLst>
                                    <p:set>
                                      <p:cBhvr>
                                        <p:cTn id="100" dur="1" fill="hold">
                                          <p:stCondLst>
                                            <p:cond delay="0"/>
                                          </p:stCondLst>
                                        </p:cTn>
                                        <p:tgtEl>
                                          <p:spTgt spid="55"/>
                                        </p:tgtEl>
                                        <p:attrNameLst>
                                          <p:attrName>style.visibility</p:attrName>
                                        </p:attrNameLst>
                                      </p:cBhvr>
                                      <p:to>
                                        <p:strVal val="visible"/>
                                      </p:to>
                                    </p:set>
                                    <p:anim calcmode="lin" valueType="num">
                                      <p:cBhvr>
                                        <p:cTn id="101" dur="500" fill="hold"/>
                                        <p:tgtEl>
                                          <p:spTgt spid="55"/>
                                        </p:tgtEl>
                                        <p:attrNameLst>
                                          <p:attrName>ppt_w</p:attrName>
                                        </p:attrNameLst>
                                      </p:cBhvr>
                                      <p:tavLst>
                                        <p:tav tm="0">
                                          <p:val>
                                            <p:fltVal val="0"/>
                                          </p:val>
                                        </p:tav>
                                        <p:tav tm="100000">
                                          <p:val>
                                            <p:strVal val="#ppt_w"/>
                                          </p:val>
                                        </p:tav>
                                      </p:tavLst>
                                    </p:anim>
                                    <p:anim calcmode="lin" valueType="num">
                                      <p:cBhvr>
                                        <p:cTn id="102" dur="500" fill="hold"/>
                                        <p:tgtEl>
                                          <p:spTgt spid="55"/>
                                        </p:tgtEl>
                                        <p:attrNameLst>
                                          <p:attrName>ppt_h</p:attrName>
                                        </p:attrNameLst>
                                      </p:cBhvr>
                                      <p:tavLst>
                                        <p:tav tm="0">
                                          <p:val>
                                            <p:fltVal val="0"/>
                                          </p:val>
                                        </p:tav>
                                        <p:tav tm="100000">
                                          <p:val>
                                            <p:strVal val="#ppt_h"/>
                                          </p:val>
                                        </p:tav>
                                      </p:tavLst>
                                    </p:anim>
                                    <p:animEffect transition="in" filter="fade">
                                      <p:cBhvr>
                                        <p:cTn id="103" dur="500"/>
                                        <p:tgtEl>
                                          <p:spTgt spid="55"/>
                                        </p:tgtEl>
                                      </p:cBhvr>
                                    </p:animEffect>
                                  </p:childTnLst>
                                </p:cTn>
                              </p:par>
                              <p:par>
                                <p:cTn id="104" presetID="53" presetClass="entr" presetSubtype="0" fill="hold" grpId="0" nodeType="withEffect">
                                  <p:stCondLst>
                                    <p:cond delay="0"/>
                                  </p:stCondLst>
                                  <p:childTnLst>
                                    <p:set>
                                      <p:cBhvr>
                                        <p:cTn id="105" dur="1" fill="hold">
                                          <p:stCondLst>
                                            <p:cond delay="0"/>
                                          </p:stCondLst>
                                        </p:cTn>
                                        <p:tgtEl>
                                          <p:spTgt spid="72"/>
                                        </p:tgtEl>
                                        <p:attrNameLst>
                                          <p:attrName>style.visibility</p:attrName>
                                        </p:attrNameLst>
                                      </p:cBhvr>
                                      <p:to>
                                        <p:strVal val="visible"/>
                                      </p:to>
                                    </p:set>
                                    <p:anim calcmode="lin" valueType="num">
                                      <p:cBhvr>
                                        <p:cTn id="106" dur="500" fill="hold"/>
                                        <p:tgtEl>
                                          <p:spTgt spid="72"/>
                                        </p:tgtEl>
                                        <p:attrNameLst>
                                          <p:attrName>ppt_w</p:attrName>
                                        </p:attrNameLst>
                                      </p:cBhvr>
                                      <p:tavLst>
                                        <p:tav tm="0">
                                          <p:val>
                                            <p:fltVal val="0"/>
                                          </p:val>
                                        </p:tav>
                                        <p:tav tm="100000">
                                          <p:val>
                                            <p:strVal val="#ppt_w"/>
                                          </p:val>
                                        </p:tav>
                                      </p:tavLst>
                                    </p:anim>
                                    <p:anim calcmode="lin" valueType="num">
                                      <p:cBhvr>
                                        <p:cTn id="107" dur="500" fill="hold"/>
                                        <p:tgtEl>
                                          <p:spTgt spid="72"/>
                                        </p:tgtEl>
                                        <p:attrNameLst>
                                          <p:attrName>ppt_h</p:attrName>
                                        </p:attrNameLst>
                                      </p:cBhvr>
                                      <p:tavLst>
                                        <p:tav tm="0">
                                          <p:val>
                                            <p:fltVal val="0"/>
                                          </p:val>
                                        </p:tav>
                                        <p:tav tm="100000">
                                          <p:val>
                                            <p:strVal val="#ppt_h"/>
                                          </p:val>
                                        </p:tav>
                                      </p:tavLst>
                                    </p:anim>
                                    <p:animEffect transition="in" filter="fade">
                                      <p:cBhvr>
                                        <p:cTn id="108" dur="500"/>
                                        <p:tgtEl>
                                          <p:spTgt spid="72"/>
                                        </p:tgtEl>
                                      </p:cBhvr>
                                    </p:animEffect>
                                  </p:childTnLst>
                                </p:cTn>
                              </p:par>
                              <p:par>
                                <p:cTn id="109" presetID="53" presetClass="entr" presetSubtype="0" fill="hold" grpId="0" nodeType="withEffect">
                                  <p:stCondLst>
                                    <p:cond delay="0"/>
                                  </p:stCondLst>
                                  <p:childTnLst>
                                    <p:set>
                                      <p:cBhvr>
                                        <p:cTn id="110" dur="1" fill="hold">
                                          <p:stCondLst>
                                            <p:cond delay="0"/>
                                          </p:stCondLst>
                                        </p:cTn>
                                        <p:tgtEl>
                                          <p:spTgt spid="70"/>
                                        </p:tgtEl>
                                        <p:attrNameLst>
                                          <p:attrName>style.visibility</p:attrName>
                                        </p:attrNameLst>
                                      </p:cBhvr>
                                      <p:to>
                                        <p:strVal val="visible"/>
                                      </p:to>
                                    </p:set>
                                    <p:anim calcmode="lin" valueType="num">
                                      <p:cBhvr>
                                        <p:cTn id="111" dur="500" fill="hold"/>
                                        <p:tgtEl>
                                          <p:spTgt spid="70"/>
                                        </p:tgtEl>
                                        <p:attrNameLst>
                                          <p:attrName>ppt_w</p:attrName>
                                        </p:attrNameLst>
                                      </p:cBhvr>
                                      <p:tavLst>
                                        <p:tav tm="0">
                                          <p:val>
                                            <p:fltVal val="0"/>
                                          </p:val>
                                        </p:tav>
                                        <p:tav tm="100000">
                                          <p:val>
                                            <p:strVal val="#ppt_w"/>
                                          </p:val>
                                        </p:tav>
                                      </p:tavLst>
                                    </p:anim>
                                    <p:anim calcmode="lin" valueType="num">
                                      <p:cBhvr>
                                        <p:cTn id="112" dur="500" fill="hold"/>
                                        <p:tgtEl>
                                          <p:spTgt spid="70"/>
                                        </p:tgtEl>
                                        <p:attrNameLst>
                                          <p:attrName>ppt_h</p:attrName>
                                        </p:attrNameLst>
                                      </p:cBhvr>
                                      <p:tavLst>
                                        <p:tav tm="0">
                                          <p:val>
                                            <p:fltVal val="0"/>
                                          </p:val>
                                        </p:tav>
                                        <p:tav tm="100000">
                                          <p:val>
                                            <p:strVal val="#ppt_h"/>
                                          </p:val>
                                        </p:tav>
                                      </p:tavLst>
                                    </p:anim>
                                    <p:animEffect transition="in" filter="fade">
                                      <p:cBhvr>
                                        <p:cTn id="113" dur="500"/>
                                        <p:tgtEl>
                                          <p:spTgt spid="70"/>
                                        </p:tgtEl>
                                      </p:cBhvr>
                                    </p:animEffect>
                                  </p:childTnLst>
                                </p:cTn>
                              </p:par>
                              <p:par>
                                <p:cTn id="114" presetID="53" presetClass="entr" presetSubtype="0" fill="hold" grpId="0" nodeType="withEffect">
                                  <p:stCondLst>
                                    <p:cond delay="0"/>
                                  </p:stCondLst>
                                  <p:childTnLst>
                                    <p:set>
                                      <p:cBhvr>
                                        <p:cTn id="115" dur="1" fill="hold">
                                          <p:stCondLst>
                                            <p:cond delay="0"/>
                                          </p:stCondLst>
                                        </p:cTn>
                                        <p:tgtEl>
                                          <p:spTgt spid="86"/>
                                        </p:tgtEl>
                                        <p:attrNameLst>
                                          <p:attrName>style.visibility</p:attrName>
                                        </p:attrNameLst>
                                      </p:cBhvr>
                                      <p:to>
                                        <p:strVal val="visible"/>
                                      </p:to>
                                    </p:set>
                                    <p:anim calcmode="lin" valueType="num">
                                      <p:cBhvr>
                                        <p:cTn id="116" dur="500" fill="hold"/>
                                        <p:tgtEl>
                                          <p:spTgt spid="86"/>
                                        </p:tgtEl>
                                        <p:attrNameLst>
                                          <p:attrName>ppt_w</p:attrName>
                                        </p:attrNameLst>
                                      </p:cBhvr>
                                      <p:tavLst>
                                        <p:tav tm="0">
                                          <p:val>
                                            <p:fltVal val="0"/>
                                          </p:val>
                                        </p:tav>
                                        <p:tav tm="100000">
                                          <p:val>
                                            <p:strVal val="#ppt_w"/>
                                          </p:val>
                                        </p:tav>
                                      </p:tavLst>
                                    </p:anim>
                                    <p:anim calcmode="lin" valueType="num">
                                      <p:cBhvr>
                                        <p:cTn id="117" dur="500" fill="hold"/>
                                        <p:tgtEl>
                                          <p:spTgt spid="86"/>
                                        </p:tgtEl>
                                        <p:attrNameLst>
                                          <p:attrName>ppt_h</p:attrName>
                                        </p:attrNameLst>
                                      </p:cBhvr>
                                      <p:tavLst>
                                        <p:tav tm="0">
                                          <p:val>
                                            <p:fltVal val="0"/>
                                          </p:val>
                                        </p:tav>
                                        <p:tav tm="100000">
                                          <p:val>
                                            <p:strVal val="#ppt_h"/>
                                          </p:val>
                                        </p:tav>
                                      </p:tavLst>
                                    </p:anim>
                                    <p:animEffect transition="in" filter="fade">
                                      <p:cBhvr>
                                        <p:cTn id="118"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72" grpId="0" animBg="1"/>
      <p:bldP spid="73" grpId="0" animBg="1"/>
      <p:bldP spid="71" grpId="0" animBg="1"/>
      <p:bldP spid="69" grpId="0" animBg="1"/>
      <p:bldP spid="61" grpId="0" animBg="1"/>
      <p:bldP spid="55" grpId="0"/>
      <p:bldP spid="54" grpId="0"/>
      <p:bldP spid="52" grpId="0"/>
      <p:bldP spid="53" grpId="0"/>
      <p:bldP spid="70" grpId="0" animBg="1"/>
      <p:bldP spid="30" grpId="0"/>
      <p:bldP spid="76" grpId="0" animBg="1"/>
      <p:bldP spid="85" grpId="0" animBg="1"/>
      <p:bldP spid="86" grpId="0" animBg="1"/>
      <p:bldP spid="81" grpId="0" animBg="1"/>
      <p:bldP spid="87" grpId="0" animBg="1"/>
      <p:bldP spid="88" grpId="0" animBg="1"/>
      <p:bldP spid="89" grpId="0" animBg="1"/>
      <p:bldP spid="90" grpId="0" animBg="1"/>
      <p:bldP spid="91" grpId="0" animBg="1"/>
      <p:bldP spid="9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1878775001"/>
              </p:ext>
            </p:extLst>
          </p:nvPr>
        </p:nvGraphicFramePr>
        <p:xfrm>
          <a:off x="536712" y="1052736"/>
          <a:ext cx="11319930" cy="5618973"/>
        </p:xfrm>
        <a:graphic>
          <a:graphicData uri="http://schemas.openxmlformats.org/drawingml/2006/table">
            <a:tbl>
              <a:tblPr firstRow="1" bandRow="1">
                <a:tableStyleId>{2D5ABB26-0587-4C30-8999-92F81FD0307C}</a:tableStyleId>
              </a:tblPr>
              <a:tblGrid>
                <a:gridCol w="2102904"/>
                <a:gridCol w="2425068"/>
                <a:gridCol w="2263986"/>
                <a:gridCol w="2263986"/>
                <a:gridCol w="2263986"/>
              </a:tblGrid>
              <a:tr h="180531">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42171">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371443">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1112056">
                <a:tc>
                  <a:txBody>
                    <a:bodyPr/>
                    <a:lstStyle/>
                    <a:p>
                      <a:pPr marL="0" indent="0">
                        <a:lnSpc>
                          <a:spcPct val="150000"/>
                        </a:lnSpc>
                        <a:buFont typeface="Arial" charset="0"/>
                        <a:buNone/>
                      </a:pPr>
                      <a:r>
                        <a:rPr lang="en-US" sz="1200" dirty="0" smtClean="0"/>
                        <a:t>Hankinnan </a:t>
                      </a:r>
                      <a:r>
                        <a:rPr lang="en-US" sz="1200" dirty="0" err="1" smtClean="0"/>
                        <a:t>osa-arkkitehtuuri</a:t>
                      </a:r>
                      <a:endParaRPr lang="en-US" sz="120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Arkkitehtuuri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valmistuu</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suunnitellussa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aikataulussa</a:t>
                      </a:r>
                      <a:r>
                        <a:rPr lang="en-US" sz="1200" baseline="0" dirty="0" smtClean="0">
                          <a:latin typeface="Calibri" charset="0"/>
                          <a:ea typeface="Calibri" charset="0"/>
                          <a:cs typeface="Calibri" charset="0"/>
                        </a:rPr>
                        <a:t> 5/2016. </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Edetään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laaditun</a:t>
                      </a:r>
                      <a:r>
                        <a:rPr lang="en-US" sz="1200" baseline="0" dirty="0" smtClean="0">
                          <a:latin typeface="Calibri" charset="0"/>
                          <a:ea typeface="Calibri" charset="0"/>
                          <a:cs typeface="Calibri" charset="0"/>
                        </a:rPr>
                        <a:t> </a:t>
                      </a:r>
                      <a:r>
                        <a:rPr lang="en-US" sz="1200" dirty="0" err="1" smtClean="0">
                          <a:latin typeface="Calibri" charset="0"/>
                          <a:ea typeface="Calibri" charset="0"/>
                          <a:cs typeface="Calibri" charset="0"/>
                        </a:rPr>
                        <a:t>suunnitelman</a:t>
                      </a:r>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aikataulun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käyttää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tarpeellisen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määrän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ajastaan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käytännön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toteutukseen</a:t>
                      </a:r>
                      <a:r>
                        <a:rPr lang="en-US" sz="1200" baseline="0" dirty="0" smtClean="0">
                          <a:latin typeface="Calibri" charset="0"/>
                          <a:ea typeface="Calibri" charset="0"/>
                          <a:cs typeface="Calibri" charset="0"/>
                        </a:rPr>
                        <a:t>. </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2138570">
                <a:tc>
                  <a:txBody>
                    <a:bodyPr/>
                    <a:lstStyle/>
                    <a:p>
                      <a:pPr marL="0" indent="0">
                        <a:lnSpc>
                          <a:spcPct val="150000"/>
                        </a:lnSpc>
                        <a:buFont typeface="Arial" charset="0"/>
                        <a:buNone/>
                      </a:pPr>
                      <a:r>
                        <a:rPr lang="en-US" sz="1200" dirty="0" smtClean="0"/>
                        <a:t>Cloudia </a:t>
                      </a:r>
                      <a:r>
                        <a:rPr lang="en-US" sz="1200" dirty="0" err="1" smtClean="0"/>
                        <a:t>koulutukset</a:t>
                      </a:r>
                      <a:endParaRPr lang="en-US" sz="120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Hankinnan </a:t>
                      </a:r>
                      <a:r>
                        <a:rPr lang="en-US" sz="1200" dirty="0" err="1" smtClean="0">
                          <a:latin typeface="Calibri" charset="0"/>
                          <a:ea typeface="Calibri" charset="0"/>
                          <a:cs typeface="Calibri" charset="0"/>
                        </a:rPr>
                        <a:t>henkilöstöä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pääkäyttäjät</a:t>
                      </a:r>
                      <a:r>
                        <a:rPr lang="en-US" sz="1200" dirty="0" smtClean="0">
                          <a:latin typeface="Calibri" charset="0"/>
                          <a:ea typeface="Calibri" charset="0"/>
                          <a:cs typeface="Calibri" charset="0"/>
                        </a:rPr>
                        <a:t> </a:t>
                      </a:r>
                      <a:r>
                        <a:rPr lang="en-US" sz="1200" baseline="0" dirty="0" smtClean="0">
                          <a:latin typeface="Calibri" charset="0"/>
                          <a:ea typeface="Calibri" charset="0"/>
                          <a:cs typeface="Calibri" charset="0"/>
                        </a:rPr>
                        <a:t>ja </a:t>
                      </a:r>
                      <a:r>
                        <a:rPr lang="en-US" sz="1200" baseline="0" dirty="0" err="1" smtClean="0">
                          <a:latin typeface="Calibri" charset="0"/>
                          <a:ea typeface="Calibri" charset="0"/>
                          <a:cs typeface="Calibri" charset="0"/>
                        </a:rPr>
                        <a:t>osa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peruskäyttäjistä</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koulutettu</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kesäkuun</a:t>
                      </a:r>
                      <a:r>
                        <a:rPr lang="en-US" sz="1200" baseline="0" dirty="0" smtClean="0">
                          <a:latin typeface="Calibri" charset="0"/>
                          <a:ea typeface="Calibri" charset="0"/>
                          <a:cs typeface="Calibri" charset="0"/>
                        </a:rPr>
                        <a:t> 2016 </a:t>
                      </a:r>
                      <a:r>
                        <a:rPr lang="en-US" sz="1200" baseline="0" dirty="0" err="1" smtClean="0">
                          <a:latin typeface="Calibri" charset="0"/>
                          <a:ea typeface="Calibri" charset="0"/>
                          <a:cs typeface="Calibri" charset="0"/>
                        </a:rPr>
                        <a:t>loppuun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mennessä</a:t>
                      </a:r>
                      <a:r>
                        <a:rPr lang="en-US" sz="1200" baseline="0" dirty="0" smtClean="0">
                          <a:latin typeface="Calibri" charset="0"/>
                          <a:ea typeface="Calibri" charset="0"/>
                          <a:cs typeface="Calibri" charset="0"/>
                        </a:rPr>
                        <a:t>. </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Edetään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laaditun</a:t>
                      </a:r>
                      <a:r>
                        <a:rPr lang="en-US" sz="1200" baseline="0" dirty="0" smtClean="0">
                          <a:latin typeface="Calibri" charset="0"/>
                          <a:ea typeface="Calibri" charset="0"/>
                          <a:cs typeface="Calibri" charset="0"/>
                        </a:rPr>
                        <a:t> </a:t>
                      </a:r>
                      <a:r>
                        <a:rPr lang="en-US" sz="1200" dirty="0" err="1" smtClean="0">
                          <a:latin typeface="Calibri" charset="0"/>
                          <a:ea typeface="Calibri" charset="0"/>
                          <a:cs typeface="Calibri" charset="0"/>
                        </a:rPr>
                        <a:t>suunnitelman</a:t>
                      </a:r>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aikataulun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r>
                        <a:rPr lang="en-US" sz="1200" baseline="0" dirty="0" smtClean="0">
                          <a:latin typeface="Calibri" charset="0"/>
                          <a:ea typeface="Calibri" charset="0"/>
                          <a:cs typeface="Calibri" charset="0"/>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Lisätään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koulutuspäiviä</a:t>
                      </a:r>
                      <a:r>
                        <a:rPr lang="en-US" sz="1200" baseline="0" dirty="0" smtClean="0">
                          <a:latin typeface="Calibri" charset="0"/>
                          <a:ea typeface="Calibri" charset="0"/>
                          <a:cs typeface="Calibri" charset="0"/>
                        </a:rPr>
                        <a:t> tai </a:t>
                      </a:r>
                      <a:r>
                        <a:rPr lang="en-US" sz="1200" baseline="0" dirty="0" err="1" smtClean="0">
                          <a:latin typeface="Calibri" charset="0"/>
                          <a:ea typeface="Calibri" charset="0"/>
                          <a:cs typeface="Calibri" charset="0"/>
                        </a:rPr>
                        <a:t>laajennetaan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ryhmiä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jos</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akuutteja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lisätarpeita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koulutukselle</a:t>
                      </a:r>
                      <a:r>
                        <a:rPr lang="en-US" sz="1200" baseline="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charset="0"/>
                          <a:ea typeface="Calibri" charset="0"/>
                          <a:cs typeface="Calibri" charset="0"/>
                        </a:rPr>
                        <a:t>Hankinnan </a:t>
                      </a:r>
                      <a:r>
                        <a:rPr lang="en-US" sz="1200" dirty="0" err="1" smtClean="0">
                          <a:latin typeface="Calibri" charset="0"/>
                          <a:ea typeface="Calibri" charset="0"/>
                          <a:cs typeface="Calibri" charset="0"/>
                        </a:rPr>
                        <a:t>kaikki</a:t>
                      </a:r>
                      <a:r>
                        <a:rPr lang="en-US" sz="1200" dirty="0" smtClean="0">
                          <a:latin typeface="Calibri" charset="0"/>
                          <a:ea typeface="Calibri" charset="0"/>
                          <a:cs typeface="Calibri" charset="0"/>
                        </a:rPr>
                        <a:t> </a:t>
                      </a:r>
                      <a:r>
                        <a:rPr lang="en-US" sz="1200" baseline="0" dirty="0" err="1" smtClean="0">
                          <a:latin typeface="Calibri" charset="0"/>
                          <a:ea typeface="Calibri" charset="0"/>
                          <a:cs typeface="Calibri" charset="0"/>
                        </a:rPr>
                        <a:t>peruskäyttäjät</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koulutettu</a:t>
                      </a:r>
                      <a:r>
                        <a:rPr lang="en-US" sz="1200" baseline="0" dirty="0" smtClean="0">
                          <a:latin typeface="Calibri" charset="0"/>
                          <a:ea typeface="Calibri" charset="0"/>
                          <a:cs typeface="Calibri" charset="0"/>
                        </a:rPr>
                        <a:t> 2016 </a:t>
                      </a:r>
                      <a:r>
                        <a:rPr lang="en-US" sz="1200" baseline="0" dirty="0" err="1" smtClean="0">
                          <a:latin typeface="Calibri" charset="0"/>
                          <a:ea typeface="Calibri" charset="0"/>
                          <a:cs typeface="Calibri" charset="0"/>
                        </a:rPr>
                        <a:t>loppuun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mennessä</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Edetään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laaditun</a:t>
                      </a:r>
                      <a:r>
                        <a:rPr lang="en-US" sz="1200" baseline="0" dirty="0" smtClean="0">
                          <a:latin typeface="Calibri" charset="0"/>
                          <a:ea typeface="Calibri" charset="0"/>
                          <a:cs typeface="Calibri" charset="0"/>
                        </a:rPr>
                        <a:t> </a:t>
                      </a:r>
                      <a:r>
                        <a:rPr lang="en-US" sz="1200" dirty="0" err="1" smtClean="0">
                          <a:latin typeface="Calibri" charset="0"/>
                          <a:ea typeface="Calibri" charset="0"/>
                          <a:cs typeface="Calibri" charset="0"/>
                        </a:rPr>
                        <a:t>suunnitelman</a:t>
                      </a:r>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aikataulun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r>
                        <a:rPr lang="en-US" sz="1200" baseline="0" dirty="0" smtClean="0">
                          <a:latin typeface="Calibri" charset="0"/>
                          <a:ea typeface="Calibri" charset="0"/>
                          <a:cs typeface="Calibri" charset="0"/>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Lisätään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koulutuspäiviä</a:t>
                      </a:r>
                      <a:r>
                        <a:rPr lang="en-US" sz="1200" baseline="0" dirty="0" smtClean="0">
                          <a:latin typeface="Calibri" charset="0"/>
                          <a:ea typeface="Calibri" charset="0"/>
                          <a:cs typeface="Calibri" charset="0"/>
                        </a:rPr>
                        <a:t> tai </a:t>
                      </a:r>
                      <a:r>
                        <a:rPr lang="en-US" sz="1200" baseline="0" dirty="0" err="1" smtClean="0">
                          <a:latin typeface="Calibri" charset="0"/>
                          <a:ea typeface="Calibri" charset="0"/>
                          <a:cs typeface="Calibri" charset="0"/>
                        </a:rPr>
                        <a:t>laajennetaan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ryhmiä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jos</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akuutteja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lisätarpeita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koulutukselle</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1186370">
                <a:tc>
                  <a:txBody>
                    <a:bodyPr/>
                    <a:lstStyle/>
                    <a:p>
                      <a:pPr marL="0" indent="0">
                        <a:lnSpc>
                          <a:spcPct val="150000"/>
                        </a:lnSpc>
                        <a:buFont typeface="Arial" charset="0"/>
                        <a:buNone/>
                      </a:pPr>
                      <a:r>
                        <a:rPr lang="en-US" sz="1200" dirty="0" smtClean="0"/>
                        <a:t>Cloudia </a:t>
                      </a:r>
                      <a:r>
                        <a:rPr lang="en-US" sz="1200" dirty="0" err="1" smtClean="0"/>
                        <a:t>pilotit</a:t>
                      </a:r>
                      <a:endParaRPr lang="en-US" sz="120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Pilotit</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toteutuneet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suunnitellusti</a:t>
                      </a:r>
                      <a:r>
                        <a:rPr lang="en-US" sz="1200" baseline="0" dirty="0" smtClean="0">
                          <a:latin typeface="Calibri" charset="0"/>
                          <a:ea typeface="Calibri" charset="0"/>
                          <a:cs typeface="Calibri" charset="0"/>
                        </a:rPr>
                        <a:t> 6/2016 </a:t>
                      </a:r>
                      <a:r>
                        <a:rPr lang="en-US" sz="1200" baseline="0" dirty="0" err="1" smtClean="0">
                          <a:latin typeface="Calibri" charset="0"/>
                          <a:ea typeface="Calibri" charset="0"/>
                          <a:cs typeface="Calibri" charset="0"/>
                        </a:rPr>
                        <a:t>mennessä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Saadaan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pilottien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kautta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ongelmat</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kehityskohteet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selville</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charset="0"/>
                          <a:ea typeface="Calibri" charset="0"/>
                          <a:cs typeface="Calibri" charset="0"/>
                        </a:rPr>
                        <a:t>Edetään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laaditun</a:t>
                      </a:r>
                      <a:r>
                        <a:rPr lang="en-US" sz="1200" baseline="0" dirty="0" smtClean="0">
                          <a:latin typeface="Calibri" charset="0"/>
                          <a:ea typeface="Calibri" charset="0"/>
                          <a:cs typeface="Calibri" charset="0"/>
                        </a:rPr>
                        <a:t> </a:t>
                      </a:r>
                      <a:r>
                        <a:rPr lang="en-US" sz="1200" dirty="0" err="1" smtClean="0">
                          <a:latin typeface="Calibri" charset="0"/>
                          <a:ea typeface="Calibri" charset="0"/>
                          <a:cs typeface="Calibri" charset="0"/>
                        </a:rPr>
                        <a:t>suunnitelman</a:t>
                      </a:r>
                      <a:r>
                        <a:rPr lang="en-US" sz="1200" dirty="0" smtClean="0">
                          <a:latin typeface="Calibri" charset="0"/>
                          <a:ea typeface="Calibri" charset="0"/>
                          <a:cs typeface="Calibri" charset="0"/>
                        </a:rPr>
                        <a:t>/</a:t>
                      </a:r>
                      <a:r>
                        <a:rPr lang="en-US" sz="1200" dirty="0" err="1" smtClean="0">
                          <a:latin typeface="Calibri" charset="0"/>
                          <a:ea typeface="Calibri" charset="0"/>
                          <a:cs typeface="Calibri" charset="0"/>
                        </a:rPr>
                        <a:t>aikataulun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mukaisesti</a:t>
                      </a:r>
                      <a:r>
                        <a:rPr lang="en-US" sz="1200" baseline="0" dirty="0" smtClean="0">
                          <a:latin typeface="Calibri" charset="0"/>
                          <a:ea typeface="Calibri" charset="0"/>
                          <a:cs typeface="Calibri" charset="0"/>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7023845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354108716"/>
              </p:ext>
            </p:extLst>
          </p:nvPr>
        </p:nvGraphicFramePr>
        <p:xfrm>
          <a:off x="695400" y="1087373"/>
          <a:ext cx="10951875" cy="52726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pPr marL="0" indent="0">
                        <a:lnSpc>
                          <a:spcPct val="150000"/>
                        </a:lnSpc>
                        <a:buFont typeface="Arial" charset="0"/>
                        <a:buNone/>
                      </a:pPr>
                      <a:r>
                        <a:rPr lang="en-US" sz="1200" dirty="0" smtClean="0"/>
                        <a:t>Cloudia </a:t>
                      </a:r>
                      <a:r>
                        <a:rPr lang="en-US" sz="1200" dirty="0" err="1" smtClean="0"/>
                        <a:t>jatkokehitys</a:t>
                      </a:r>
                      <a:endParaRPr lang="en-US" sz="120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Saadaan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Cloudian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pilottien</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muun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selvitystyön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kautta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ongelma</a:t>
                      </a:r>
                      <a:r>
                        <a:rPr lang="en-US" sz="1200" dirty="0" smtClean="0">
                          <a:latin typeface="Calibri" charset="0"/>
                          <a:ea typeface="Calibri" charset="0"/>
                          <a:cs typeface="Calibri" charset="0"/>
                        </a:rPr>
                        <a:t>-</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kehityskohteita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vietyä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eteenpäin</a:t>
                      </a:r>
                      <a:r>
                        <a:rPr lang="en-US" sz="1200" baseline="0" dirty="0" smtClean="0">
                          <a:latin typeface="Calibri" charset="0"/>
                          <a:ea typeface="Calibri" charset="0"/>
                          <a:cs typeface="Calibri" charset="0"/>
                        </a:rPr>
                        <a:t> Hansel/Cloudia </a:t>
                      </a:r>
                      <a:r>
                        <a:rPr lang="en-US" sz="1200" baseline="0" dirty="0" err="1" smtClean="0">
                          <a:latin typeface="Calibri" charset="0"/>
                          <a:ea typeface="Calibri" charset="0"/>
                          <a:cs typeface="Calibri" charset="0"/>
                        </a:rPr>
                        <a:t>suuntaan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toteutukseen</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Hansel </a:t>
                      </a:r>
                      <a:r>
                        <a:rPr lang="en-US" sz="1200" dirty="0" err="1" smtClean="0">
                          <a:latin typeface="Calibri" charset="0"/>
                          <a:ea typeface="Calibri" charset="0"/>
                          <a:cs typeface="Calibri" charset="0"/>
                        </a:rPr>
                        <a:t>työklinikat</a:t>
                      </a:r>
                      <a:r>
                        <a:rPr lang="en-US" sz="1200" dirty="0" smtClean="0">
                          <a:latin typeface="Calibri" charset="0"/>
                          <a:ea typeface="Calibri" charset="0"/>
                          <a:cs typeface="Calibri" charset="0"/>
                        </a:rPr>
                        <a:t> 3/2016 </a:t>
                      </a:r>
                      <a:r>
                        <a:rPr lang="en-US" sz="1200" dirty="0" err="1" smtClean="0">
                          <a:latin typeface="Calibri" charset="0"/>
                          <a:ea typeface="Calibri" charset="0"/>
                          <a:cs typeface="Calibri" charset="0"/>
                        </a:rPr>
                        <a:t>alkanen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kuukausittain</a:t>
                      </a:r>
                      <a:r>
                        <a:rPr lang="en-US" sz="1200" baseline="0" dirty="0" smtClean="0">
                          <a:latin typeface="Calibri" charset="0"/>
                          <a:ea typeface="Calibri" charset="0"/>
                          <a:cs typeface="Calibri" charset="0"/>
                        </a:rPr>
                        <a:t>. </a:t>
                      </a:r>
                    </a:p>
                    <a:p>
                      <a:endParaRPr lang="en-US" sz="1200" baseline="0" dirty="0" smtClean="0">
                        <a:latin typeface="Calibri" charset="0"/>
                        <a:ea typeface="Calibri" charset="0"/>
                        <a:cs typeface="Calibri" charset="0"/>
                      </a:endParaRPr>
                    </a:p>
                    <a:p>
                      <a:r>
                        <a:rPr lang="en-US" sz="1200" baseline="0" dirty="0" err="1" smtClean="0">
                          <a:latin typeface="Calibri" charset="0"/>
                          <a:ea typeface="Calibri" charset="0"/>
                          <a:cs typeface="Calibri" charset="0"/>
                        </a:rPr>
                        <a:t>Neuvottelu</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palaverit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Cloudian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kanssa</a:t>
                      </a:r>
                      <a:r>
                        <a:rPr lang="en-US" sz="1200" baseline="0" dirty="0" smtClean="0">
                          <a:latin typeface="Calibri" charset="0"/>
                          <a:ea typeface="Calibri" charset="0"/>
                          <a:cs typeface="Calibri" charset="0"/>
                        </a:rPr>
                        <a:t>.</a:t>
                      </a:r>
                    </a:p>
                    <a:p>
                      <a:endParaRPr lang="en-US" sz="1200" baseline="0" dirty="0" smtClean="0">
                        <a:latin typeface="Calibri" charset="0"/>
                        <a:ea typeface="Calibri" charset="0"/>
                        <a:cs typeface="Calibri" charset="0"/>
                      </a:endParaRPr>
                    </a:p>
                    <a:p>
                      <a:r>
                        <a:rPr lang="en-US" sz="1200" baseline="0" dirty="0" err="1" smtClean="0">
                          <a:latin typeface="Calibri" charset="0"/>
                          <a:ea typeface="Calibri" charset="0"/>
                          <a:cs typeface="Calibri" charset="0"/>
                        </a:rPr>
                        <a:t>Reklamaatiot</a:t>
                      </a:r>
                      <a:r>
                        <a:rPr lang="en-US" sz="1200" baseline="0" dirty="0" smtClean="0">
                          <a:latin typeface="Calibri" charset="0"/>
                          <a:ea typeface="Calibri" charset="0"/>
                          <a:cs typeface="Calibri" charset="0"/>
                        </a:rPr>
                        <a:t>.</a:t>
                      </a:r>
                    </a:p>
                    <a:p>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Saadaan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Cloudian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pilottien</a:t>
                      </a:r>
                      <a:r>
                        <a:rPr lang="en-US" sz="1200" dirty="0" smtClean="0">
                          <a:latin typeface="Calibri" charset="0"/>
                          <a:ea typeface="Calibri" charset="0"/>
                          <a:cs typeface="Calibri" charset="0"/>
                        </a:rPr>
                        <a:t> ja </a:t>
                      </a:r>
                      <a:r>
                        <a:rPr lang="en-US" sz="1200" dirty="0" err="1" smtClean="0">
                          <a:latin typeface="Calibri" charset="0"/>
                          <a:ea typeface="Calibri" charset="0"/>
                          <a:cs typeface="Calibri" charset="0"/>
                        </a:rPr>
                        <a:t>muun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selvitystyön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kautta</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ongelma</a:t>
                      </a:r>
                      <a:r>
                        <a:rPr lang="en-US" sz="1200" dirty="0" smtClean="0">
                          <a:latin typeface="Calibri" charset="0"/>
                          <a:ea typeface="Calibri" charset="0"/>
                          <a:cs typeface="Calibri" charset="0"/>
                        </a:rPr>
                        <a:t>-</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kehityskohteita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vietyä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eteenpäin</a:t>
                      </a:r>
                      <a:r>
                        <a:rPr lang="en-US" sz="1200" baseline="0" dirty="0" smtClean="0">
                          <a:latin typeface="Calibri" charset="0"/>
                          <a:ea typeface="Calibri" charset="0"/>
                          <a:cs typeface="Calibri" charset="0"/>
                        </a:rPr>
                        <a:t> Hansel/Cloudia </a:t>
                      </a:r>
                      <a:r>
                        <a:rPr lang="en-US" sz="1200" baseline="0" dirty="0" err="1" smtClean="0">
                          <a:latin typeface="Calibri" charset="0"/>
                          <a:ea typeface="Calibri" charset="0"/>
                          <a:cs typeface="Calibri" charset="0"/>
                        </a:rPr>
                        <a:t>suuntaan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toteutukseen</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charset="0"/>
                          <a:ea typeface="Calibri" charset="0"/>
                          <a:cs typeface="Calibri" charset="0"/>
                        </a:rPr>
                        <a:t>Hansel </a:t>
                      </a:r>
                      <a:r>
                        <a:rPr lang="en-US" sz="1200" dirty="0" err="1" smtClean="0">
                          <a:latin typeface="Calibri" charset="0"/>
                          <a:ea typeface="Calibri" charset="0"/>
                          <a:cs typeface="Calibri" charset="0"/>
                        </a:rPr>
                        <a:t>työklinikat</a:t>
                      </a:r>
                      <a:r>
                        <a:rPr lang="en-US" sz="1200" dirty="0" smtClean="0">
                          <a:latin typeface="Calibri" charset="0"/>
                          <a:ea typeface="Calibri" charset="0"/>
                          <a:cs typeface="Calibri" charset="0"/>
                        </a:rPr>
                        <a:t> 3/2016 </a:t>
                      </a:r>
                      <a:r>
                        <a:rPr lang="en-US" sz="1200" dirty="0" err="1" smtClean="0">
                          <a:latin typeface="Calibri" charset="0"/>
                          <a:ea typeface="Calibri" charset="0"/>
                          <a:cs typeface="Calibri" charset="0"/>
                        </a:rPr>
                        <a:t>alkanen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kuukausittain</a:t>
                      </a:r>
                      <a:r>
                        <a:rPr lang="en-US" sz="1200" baseline="0" dirty="0" smtClean="0">
                          <a:latin typeface="Calibri" charset="0"/>
                          <a:ea typeface="Calibri" charset="0"/>
                          <a:cs typeface="Calibri" charset="0"/>
                        </a:rPr>
                        <a:t>. </a:t>
                      </a:r>
                    </a:p>
                    <a:p>
                      <a:endParaRPr lang="en-US" sz="1200" baseline="0" dirty="0" smtClean="0">
                        <a:latin typeface="Calibri" charset="0"/>
                        <a:ea typeface="Calibri" charset="0"/>
                        <a:cs typeface="Calibri" charset="0"/>
                      </a:endParaRPr>
                    </a:p>
                    <a:p>
                      <a:r>
                        <a:rPr lang="en-US" sz="1200" baseline="0" dirty="0" err="1" smtClean="0">
                          <a:latin typeface="Calibri" charset="0"/>
                          <a:ea typeface="Calibri" charset="0"/>
                          <a:cs typeface="Calibri" charset="0"/>
                        </a:rPr>
                        <a:t>Neuvottelu</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palaverit</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Cloudian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kanssa</a:t>
                      </a:r>
                      <a:r>
                        <a:rPr lang="en-US" sz="1200" baseline="0" dirty="0" smtClean="0">
                          <a:latin typeface="Calibri" charset="0"/>
                          <a:ea typeface="Calibri" charset="0"/>
                          <a:cs typeface="Calibri" charset="0"/>
                        </a:rPr>
                        <a:t>.</a:t>
                      </a:r>
                    </a:p>
                    <a:p>
                      <a:endParaRPr lang="en-US" sz="1200" baseline="0" dirty="0" smtClean="0">
                        <a:latin typeface="Calibri" charset="0"/>
                        <a:ea typeface="Calibri" charset="0"/>
                        <a:cs typeface="Calibri" charset="0"/>
                      </a:endParaRPr>
                    </a:p>
                    <a:p>
                      <a:r>
                        <a:rPr lang="en-US" sz="1200" baseline="0" dirty="0" err="1" smtClean="0">
                          <a:latin typeface="Calibri" charset="0"/>
                          <a:ea typeface="Calibri" charset="0"/>
                          <a:cs typeface="Calibri" charset="0"/>
                        </a:rPr>
                        <a:t>Reklamaatiot</a:t>
                      </a:r>
                      <a:r>
                        <a:rPr lang="en-US" sz="1200" baseline="0" dirty="0" smtClean="0">
                          <a:latin typeface="Calibri" charset="0"/>
                          <a:ea typeface="Calibri" charset="0"/>
                          <a:cs typeface="Calibri" charset="0"/>
                        </a:rPr>
                        <a:t>.</a:t>
                      </a:r>
                    </a:p>
                    <a:p>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pPr marL="0" indent="0">
                        <a:lnSpc>
                          <a:spcPct val="150000"/>
                        </a:lnSpc>
                        <a:buFont typeface="Arial" charset="0"/>
                        <a:buNone/>
                      </a:pPr>
                      <a:r>
                        <a:rPr lang="en-US" sz="1200" dirty="0" err="1" smtClean="0"/>
                        <a:t>Hankintalain</a:t>
                      </a:r>
                      <a:r>
                        <a:rPr lang="en-US" sz="1200" dirty="0" smtClean="0"/>
                        <a:t> </a:t>
                      </a:r>
                      <a:r>
                        <a:rPr lang="en-US" sz="1200" dirty="0" err="1" smtClean="0"/>
                        <a:t>koulutus</a:t>
                      </a:r>
                      <a:endParaRPr lang="en-US" sz="120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Saadaan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kaikille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hankinnan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henkilöille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riittävä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tietämys</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uudesta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hankintalaista</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p>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KEHA:n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Livin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infot</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koulutukset</a:t>
                      </a:r>
                      <a:r>
                        <a:rPr lang="en-US" sz="1200" baseline="0" dirty="0" smtClean="0">
                          <a:latin typeface="Calibri" charset="0"/>
                          <a:ea typeface="Calibri" charset="0"/>
                          <a:cs typeface="Calibri" charset="0"/>
                        </a:rPr>
                        <a:t>.</a:t>
                      </a:r>
                    </a:p>
                    <a:p>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Saadaan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kaikille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hankinnan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henkilöille</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riittävä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tietämys</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uudesta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hankintalaista</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KEHA:n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Livin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infot</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koulutukset</a:t>
                      </a:r>
                      <a:r>
                        <a:rPr lang="en-US" sz="1200" baseline="0" dirty="0" smtClean="0">
                          <a:latin typeface="Calibri" charset="0"/>
                          <a:ea typeface="Calibri" charset="0"/>
                          <a:cs typeface="Calibri" charset="0"/>
                        </a:rPr>
                        <a:t>.</a:t>
                      </a:r>
                    </a:p>
                    <a:p>
                      <a:endParaRPr lang="en-US" sz="12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pPr marL="0" indent="0">
                        <a:lnSpc>
                          <a:spcPct val="150000"/>
                        </a:lnSpc>
                        <a:buFont typeface="Arial" charset="0"/>
                        <a:buNone/>
                      </a:pPr>
                      <a:r>
                        <a:rPr lang="en-US" sz="1200" dirty="0" err="1" smtClean="0"/>
                        <a:t>Käyttöoton</a:t>
                      </a:r>
                      <a:r>
                        <a:rPr lang="en-US" sz="1200" dirty="0" smtClean="0"/>
                        <a:t> </a:t>
                      </a:r>
                      <a:r>
                        <a:rPr lang="en-US" sz="1200" dirty="0" err="1" smtClean="0"/>
                        <a:t>valmistelu</a:t>
                      </a:r>
                      <a:r>
                        <a:rPr lang="en-US" sz="1200" dirty="0" smtClean="0"/>
                        <a:t> ja </a:t>
                      </a:r>
                      <a:r>
                        <a:rPr lang="en-US" sz="1200" dirty="0" err="1" smtClean="0"/>
                        <a:t>läpivienti</a:t>
                      </a:r>
                      <a:endParaRPr lang="en-US" sz="120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Varmistetaan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hyvissä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ajoin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uusien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järjestelmien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palveluiden</a:t>
                      </a:r>
                      <a:r>
                        <a:rPr lang="en-US" sz="1200" baseline="0" dirty="0" smtClean="0">
                          <a:latin typeface="Calibri" charset="0"/>
                          <a:ea typeface="Calibri" charset="0"/>
                          <a:cs typeface="Calibri" charset="0"/>
                        </a:rPr>
                        <a:t> Hankinnan </a:t>
                      </a:r>
                      <a:r>
                        <a:rPr lang="en-US" sz="1200" baseline="0" dirty="0" err="1" smtClean="0">
                          <a:latin typeface="Calibri" charset="0"/>
                          <a:ea typeface="Calibri" charset="0"/>
                          <a:cs typeface="Calibri" charset="0"/>
                        </a:rPr>
                        <a:t>henkilöstön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koulutukset</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libri" charset="0"/>
                        <a:ea typeface="Calibri" charset="0"/>
                        <a:cs typeface="Calibri" charset="0"/>
                      </a:endParaRPr>
                    </a:p>
                    <a:p>
                      <a:r>
                        <a:rPr lang="en-US" sz="1200" dirty="0" err="1" smtClean="0">
                          <a:latin typeface="Calibri" charset="0"/>
                          <a:ea typeface="Calibri" charset="0"/>
                          <a:cs typeface="Calibri" charset="0"/>
                        </a:rPr>
                        <a:t>Hankepäällikön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apuna</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työryhmä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joka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valmistelee</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asioita</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err="1" smtClean="0">
                          <a:latin typeface="Calibri" charset="0"/>
                          <a:ea typeface="Calibri" charset="0"/>
                          <a:cs typeface="Calibri" charset="0"/>
                        </a:rPr>
                        <a:t>Varmistetaan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hyvissä</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ajoin</a:t>
                      </a:r>
                      <a:r>
                        <a:rPr lang="en-US" sz="1200" dirty="0" smtClean="0">
                          <a:latin typeface="Calibri" charset="0"/>
                          <a:ea typeface="Calibri" charset="0"/>
                          <a:cs typeface="Calibri" charset="0"/>
                        </a:rPr>
                        <a:t> </a:t>
                      </a:r>
                      <a:r>
                        <a:rPr lang="en-US" sz="1200" dirty="0" err="1" smtClean="0">
                          <a:latin typeface="Calibri" charset="0"/>
                          <a:ea typeface="Calibri" charset="0"/>
                          <a:cs typeface="Calibri" charset="0"/>
                        </a:rPr>
                        <a:t>uusien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järjestelmien</a:t>
                      </a:r>
                      <a:r>
                        <a:rPr lang="en-US" sz="1200" baseline="0" dirty="0" smtClean="0">
                          <a:latin typeface="Calibri" charset="0"/>
                          <a:ea typeface="Calibri" charset="0"/>
                          <a:cs typeface="Calibri" charset="0"/>
                        </a:rPr>
                        <a:t> ja </a:t>
                      </a:r>
                      <a:r>
                        <a:rPr lang="en-US" sz="1200" baseline="0" dirty="0" err="1" smtClean="0">
                          <a:latin typeface="Calibri" charset="0"/>
                          <a:ea typeface="Calibri" charset="0"/>
                          <a:cs typeface="Calibri" charset="0"/>
                        </a:rPr>
                        <a:t>palveluiden</a:t>
                      </a:r>
                      <a:r>
                        <a:rPr lang="en-US" sz="1200" baseline="0" dirty="0" smtClean="0">
                          <a:latin typeface="Calibri" charset="0"/>
                          <a:ea typeface="Calibri" charset="0"/>
                          <a:cs typeface="Calibri" charset="0"/>
                        </a:rPr>
                        <a:t> Hankinnan </a:t>
                      </a:r>
                      <a:r>
                        <a:rPr lang="en-US" sz="1200" baseline="0" dirty="0" err="1" smtClean="0">
                          <a:latin typeface="Calibri" charset="0"/>
                          <a:ea typeface="Calibri" charset="0"/>
                          <a:cs typeface="Calibri" charset="0"/>
                        </a:rPr>
                        <a:t>henkilöstön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koulutukset</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err="1" smtClean="0">
                          <a:latin typeface="Calibri" charset="0"/>
                          <a:ea typeface="Calibri" charset="0"/>
                          <a:cs typeface="Calibri" charset="0"/>
                        </a:rPr>
                        <a:t>Hankepäällikkö</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tiivisti</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mukana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työssä</a:t>
                      </a:r>
                      <a:r>
                        <a:rPr lang="en-US" sz="1200" baseline="0" dirty="0" smtClean="0">
                          <a:latin typeface="Calibri" charset="0"/>
                          <a:ea typeface="Calibri" charset="0"/>
                          <a:cs typeface="Calibri" charset="0"/>
                        </a:rPr>
                        <a:t>.</a:t>
                      </a:r>
                      <a:endParaRPr lang="en-US" sz="1200" dirty="0" smtClean="0">
                        <a:latin typeface="Calibri" charset="0"/>
                        <a:ea typeface="Calibri" charset="0"/>
                        <a:cs typeface="Calibri" charset="0"/>
                      </a:endParaRPr>
                    </a:p>
                    <a:p>
                      <a:endParaRPr lang="en-US" sz="1200" dirty="0" smtClean="0">
                        <a:latin typeface="Calibri" charset="0"/>
                        <a:ea typeface="Calibri" charset="0"/>
                        <a:cs typeface="Calibri" charset="0"/>
                      </a:endParaRPr>
                    </a:p>
                    <a:p>
                      <a:r>
                        <a:rPr lang="en-US" sz="1200" dirty="0" err="1" smtClean="0">
                          <a:latin typeface="Calibri" charset="0"/>
                          <a:ea typeface="Calibri" charset="0"/>
                          <a:cs typeface="Calibri" charset="0"/>
                        </a:rPr>
                        <a:t>Hankepäällikön</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apuna</a:t>
                      </a:r>
                      <a:r>
                        <a:rPr lang="en-US" sz="1200" baseline="0" dirty="0" smtClean="0">
                          <a:latin typeface="Calibri" charset="0"/>
                          <a:ea typeface="Calibri" charset="0"/>
                          <a:cs typeface="Calibri" charset="0"/>
                        </a:rPr>
                        <a:t> on </a:t>
                      </a:r>
                      <a:r>
                        <a:rPr lang="en-US" sz="1200" baseline="0" dirty="0" err="1" smtClean="0">
                          <a:latin typeface="Calibri" charset="0"/>
                          <a:ea typeface="Calibri" charset="0"/>
                          <a:cs typeface="Calibri" charset="0"/>
                        </a:rPr>
                        <a:t>työryhmä</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joka</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valmistelee</a:t>
                      </a:r>
                      <a:r>
                        <a:rPr lang="en-US" sz="1200" baseline="0" dirty="0" smtClean="0">
                          <a:latin typeface="Calibri" charset="0"/>
                          <a:ea typeface="Calibri" charset="0"/>
                          <a:cs typeface="Calibri" charset="0"/>
                        </a:rPr>
                        <a:t> </a:t>
                      </a:r>
                      <a:r>
                        <a:rPr lang="en-US" sz="1200" baseline="0" dirty="0" err="1" smtClean="0">
                          <a:latin typeface="Calibri" charset="0"/>
                          <a:ea typeface="Calibri" charset="0"/>
                          <a:cs typeface="Calibri" charset="0"/>
                        </a:rPr>
                        <a:t>asioita</a:t>
                      </a:r>
                      <a:r>
                        <a:rPr lang="en-US" sz="1200" baseline="0" dirty="0" smtClean="0">
                          <a:latin typeface="Calibri" charset="0"/>
                          <a:ea typeface="Calibri" charset="0"/>
                          <a:cs typeface="Calibri" charset="0"/>
                        </a:rPr>
                        <a:t>.</a:t>
                      </a:r>
                      <a:endParaRPr lang="en-US" sz="12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0528053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932522186"/>
              </p:ext>
            </p:extLst>
          </p:nvPr>
        </p:nvGraphicFramePr>
        <p:xfrm>
          <a:off x="479376" y="1700808"/>
          <a:ext cx="10951875" cy="4030256"/>
        </p:xfrm>
        <a:graphic>
          <a:graphicData uri="http://schemas.openxmlformats.org/drawingml/2006/table">
            <a:tbl>
              <a:tblPr firstRow="1" bandRow="1">
                <a:tableStyleId>{2D5ABB26-0587-4C30-8999-92F81FD0307C}</a:tableStyleId>
              </a:tblPr>
              <a:tblGrid>
                <a:gridCol w="2304256"/>
                <a:gridCol w="2076494"/>
                <a:gridCol w="2190375"/>
                <a:gridCol w="2190375"/>
                <a:gridCol w="2190375"/>
              </a:tblGrid>
              <a:tr h="37304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pPr marL="0" indent="0">
                        <a:lnSpc>
                          <a:spcPct val="150000"/>
                        </a:lnSpc>
                        <a:buFont typeface="Arial" charset="0"/>
                        <a:buNone/>
                      </a:pPr>
                      <a:r>
                        <a:rPr lang="en-US" sz="1400" dirty="0" err="1" smtClean="0"/>
                        <a:t>Hankkeiden</a:t>
                      </a:r>
                      <a:r>
                        <a:rPr lang="en-US" sz="1400" dirty="0" smtClean="0"/>
                        <a:t> </a:t>
                      </a:r>
                      <a:r>
                        <a:rPr lang="en-US" sz="1400" dirty="0" err="1" smtClean="0"/>
                        <a:t>toteutusportaali</a:t>
                      </a:r>
                      <a:endParaRPr lang="en-US" sz="1400" dirty="0" smtClean="0"/>
                    </a:p>
                    <a:p>
                      <a:pPr marL="0" indent="0">
                        <a:lnSpc>
                          <a:spcPct val="150000"/>
                        </a:lnSpc>
                        <a:buFont typeface="Arial" charset="0"/>
                        <a:buNone/>
                      </a:pPr>
                      <a:endParaRPr lang="en-US" sz="1400" dirty="0" smtClean="0"/>
                    </a:p>
                    <a:p>
                      <a:pPr marL="0" indent="0">
                        <a:lnSpc>
                          <a:spcPct val="150000"/>
                        </a:lnSpc>
                        <a:buFont typeface="Arial" charset="0"/>
                        <a:buNone/>
                      </a:pPr>
                      <a:r>
                        <a:rPr lang="en-US" sz="1400" dirty="0" err="1" smtClean="0"/>
                        <a:t>Hankkeiden</a:t>
                      </a:r>
                      <a:r>
                        <a:rPr lang="en-US" sz="1400" baseline="0" dirty="0" smtClean="0"/>
                        <a:t> </a:t>
                      </a:r>
                      <a:r>
                        <a:rPr lang="en-US" sz="1400" baseline="0" dirty="0" err="1" smtClean="0"/>
                        <a:t>tietovarannot</a:t>
                      </a:r>
                      <a:endParaRPr lang="en-US" sz="1400" baseline="0" dirty="0" smtClean="0"/>
                    </a:p>
                    <a:p>
                      <a:pPr marL="0" indent="0">
                        <a:lnSpc>
                          <a:spcPct val="150000"/>
                        </a:lnSpc>
                        <a:buFont typeface="Arial" charset="0"/>
                        <a:buNone/>
                      </a:pPr>
                      <a:endParaRPr lang="en-US" sz="1400" baseline="0" dirty="0" smtClean="0"/>
                    </a:p>
                    <a:p>
                      <a:pPr marL="0" marR="0" indent="0" algn="l" defTabSz="914400" rtl="0" eaLnBrk="1" fontAlgn="auto" latinLnBrk="0" hangingPunct="1">
                        <a:lnSpc>
                          <a:spcPct val="150000"/>
                        </a:lnSpc>
                        <a:spcBef>
                          <a:spcPts val="0"/>
                        </a:spcBef>
                        <a:spcAft>
                          <a:spcPts val="0"/>
                        </a:spcAft>
                        <a:buClrTx/>
                        <a:buSzTx/>
                        <a:buFont typeface="Arial" charset="0"/>
                        <a:buNone/>
                        <a:tabLst/>
                        <a:defRPr/>
                      </a:pPr>
                      <a:r>
                        <a:rPr lang="en-US" sz="1400" dirty="0" err="1" smtClean="0"/>
                        <a:t>Käyttäjähallinta</a:t>
                      </a:r>
                      <a:r>
                        <a:rPr lang="en-US" sz="1400" dirty="0" smtClean="0"/>
                        <a:t>, </a:t>
                      </a:r>
                      <a:r>
                        <a:rPr lang="en-US" sz="1400" dirty="0" err="1" smtClean="0"/>
                        <a:t>sähköinen</a:t>
                      </a:r>
                      <a:r>
                        <a:rPr lang="en-US" sz="1400" dirty="0" smtClean="0"/>
                        <a:t> </a:t>
                      </a:r>
                      <a:r>
                        <a:rPr lang="en-US" sz="1400" dirty="0" err="1" smtClean="0"/>
                        <a:t>allekirjoitus</a:t>
                      </a:r>
                      <a:r>
                        <a:rPr lang="en-US" sz="1400" dirty="0" smtClean="0"/>
                        <a:t>/</a:t>
                      </a:r>
                      <a:r>
                        <a:rPr lang="en-US" sz="1400" dirty="0" err="1" smtClean="0"/>
                        <a:t>tunnistus</a:t>
                      </a:r>
                      <a:r>
                        <a:rPr lang="en-US" sz="1400" dirty="0" smtClean="0"/>
                        <a:t> </a:t>
                      </a:r>
                      <a:r>
                        <a:rPr lang="en-US" sz="1400" dirty="0" err="1" smtClean="0"/>
                        <a:t>sekä</a:t>
                      </a:r>
                      <a:r>
                        <a:rPr lang="en-US" sz="1400" dirty="0" smtClean="0"/>
                        <a:t> </a:t>
                      </a:r>
                      <a:r>
                        <a:rPr lang="en-US" sz="1400" dirty="0" err="1" smtClean="0"/>
                        <a:t>integraatiot</a:t>
                      </a:r>
                      <a:endParaRPr lang="en-US" sz="140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Saada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päätös</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aikaan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ratkaisuvaihtoehdoista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toukokuussa</a:t>
                      </a:r>
                      <a:r>
                        <a:rPr lang="en-US" sz="1400" dirty="0" smtClean="0">
                          <a:latin typeface="Calibri" charset="0"/>
                          <a:ea typeface="Calibri" charset="0"/>
                          <a:cs typeface="Calibri" charset="0"/>
                        </a:rPr>
                        <a:t>.</a:t>
                      </a:r>
                    </a:p>
                    <a:p>
                      <a:endParaRPr lang="en-US" sz="1400" dirty="0" smtClean="0">
                        <a:latin typeface="Calibri" charset="0"/>
                        <a:ea typeface="Calibri" charset="0"/>
                        <a:cs typeface="Calibri" charset="0"/>
                      </a:endParaRPr>
                    </a:p>
                    <a:p>
                      <a:r>
                        <a:rPr lang="en-US" sz="1400" dirty="0" err="1" smtClean="0">
                          <a:latin typeface="Calibri" charset="0"/>
                          <a:ea typeface="Calibri" charset="0"/>
                          <a:cs typeface="Calibri" charset="0"/>
                        </a:rPr>
                        <a:t>Vaatimusmäärittelyn</a:t>
                      </a:r>
                      <a:r>
                        <a:rPr lang="en-US" sz="1400" dirty="0" smtClean="0">
                          <a:latin typeface="Calibri" charset="0"/>
                          <a:ea typeface="Calibri" charset="0"/>
                          <a:cs typeface="Calibri" charset="0"/>
                        </a:rPr>
                        <a:t>  1. </a:t>
                      </a:r>
                      <a:r>
                        <a:rPr lang="en-US" sz="1400" dirty="0" err="1" smtClean="0">
                          <a:latin typeface="Calibri" charset="0"/>
                          <a:ea typeface="Calibri" charset="0"/>
                          <a:cs typeface="Calibri" charset="0"/>
                        </a:rPr>
                        <a:t>vaihe</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käynnistyy</a:t>
                      </a:r>
                      <a:r>
                        <a:rPr lang="en-US" sz="1400" baseline="0" dirty="0" smtClean="0">
                          <a:latin typeface="Calibri" charset="0"/>
                          <a:ea typeface="Calibri" charset="0"/>
                          <a:cs typeface="Calibri" charset="0"/>
                        </a:rPr>
                        <a:t> </a:t>
                      </a:r>
                      <a:r>
                        <a:rPr lang="en-US" sz="1400" dirty="0" err="1" smtClean="0">
                          <a:latin typeface="Calibri" charset="0"/>
                          <a:ea typeface="Calibri" charset="0"/>
                          <a:cs typeface="Calibri" charset="0"/>
                        </a:rPr>
                        <a:t>toukokuussa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hankinnan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arkkitehtuuria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hyödyntäen</a:t>
                      </a:r>
                      <a:r>
                        <a:rPr lang="en-US" sz="1400" dirty="0" smtClean="0">
                          <a:latin typeface="Calibri" charset="0"/>
                          <a:ea typeface="Calibri" charset="0"/>
                          <a:cs typeface="Calibri" charset="0"/>
                        </a:rPr>
                        <a:t>.</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KEHAn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kautta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saadaan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pikaisesti</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asiantuntijaryhmä</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kasaan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tekemään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päätösesitystä</a:t>
                      </a:r>
                      <a:r>
                        <a:rPr lang="en-US" sz="1400" baseline="0" dirty="0" smtClean="0">
                          <a:latin typeface="Calibri" charset="0"/>
                          <a:ea typeface="Calibri" charset="0"/>
                          <a:cs typeface="Calibri" charset="0"/>
                        </a:rPr>
                        <a:t>.</a:t>
                      </a:r>
                    </a:p>
                    <a:p>
                      <a:endParaRPr lang="en-US" sz="1400" baseline="0" dirty="0" smtClean="0">
                        <a:latin typeface="Calibri" charset="0"/>
                        <a:ea typeface="Calibri" charset="0"/>
                        <a:cs typeface="Calibri" charset="0"/>
                      </a:endParaRPr>
                    </a:p>
                    <a:p>
                      <a:r>
                        <a:rPr lang="en-US" sz="1400" baseline="0" dirty="0" smtClean="0">
                          <a:latin typeface="Calibri" charset="0"/>
                          <a:ea typeface="Calibri" charset="0"/>
                          <a:cs typeface="Calibri" charset="0"/>
                        </a:rPr>
                        <a:t>IE2 </a:t>
                      </a:r>
                      <a:r>
                        <a:rPr lang="en-US" sz="1400" baseline="0" dirty="0" err="1" smtClean="0">
                          <a:latin typeface="Calibri" charset="0"/>
                          <a:ea typeface="Calibri" charset="0"/>
                          <a:cs typeface="Calibri" charset="0"/>
                        </a:rPr>
                        <a:t>tukiryhmä</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tekee</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osaltaan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päätöksen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asiantuntijaryhmän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esityksen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pohjalta</a:t>
                      </a:r>
                      <a:r>
                        <a:rPr lang="en-US" sz="1400" baseline="0" dirty="0" smtClean="0">
                          <a:latin typeface="Calibri" charset="0"/>
                          <a:ea typeface="Calibri" charset="0"/>
                          <a:cs typeface="Calibri" charset="0"/>
                        </a:rPr>
                        <a:t>.</a:t>
                      </a:r>
                    </a:p>
                    <a:p>
                      <a:endParaRPr lang="en-US" sz="14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err="1" smtClean="0">
                          <a:latin typeface="Calibri" charset="0"/>
                          <a:ea typeface="Calibri" charset="0"/>
                          <a:cs typeface="Calibri" charset="0"/>
                        </a:rPr>
                        <a:t>Hankepäällikkö</a:t>
                      </a:r>
                      <a:r>
                        <a:rPr lang="en-US" sz="1400" baseline="0" dirty="0" smtClean="0">
                          <a:latin typeface="Calibri" charset="0"/>
                          <a:ea typeface="Calibri" charset="0"/>
                          <a:cs typeface="Calibri" charset="0"/>
                        </a:rPr>
                        <a:t> on </a:t>
                      </a:r>
                      <a:r>
                        <a:rPr lang="en-US" sz="1400" baseline="0" dirty="0" err="1" smtClean="0">
                          <a:latin typeface="Calibri" charset="0"/>
                          <a:ea typeface="Calibri" charset="0"/>
                          <a:cs typeface="Calibri" charset="0"/>
                        </a:rPr>
                        <a:t>tiivisti</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mukana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työssä</a:t>
                      </a:r>
                      <a:r>
                        <a:rPr lang="en-US" sz="1400" baseline="0" dirty="0" smtClean="0">
                          <a:latin typeface="Calibri" charset="0"/>
                          <a:ea typeface="Calibri" charset="0"/>
                          <a:cs typeface="Calibri" charset="0"/>
                        </a:rPr>
                        <a:t>.</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latin typeface="Calibri" charset="0"/>
                          <a:ea typeface="Calibri" charset="0"/>
                          <a:cs typeface="Calibri" charset="0"/>
                        </a:rPr>
                        <a:t>Vaatimusmäärittelyn</a:t>
                      </a:r>
                      <a:r>
                        <a:rPr lang="en-US" sz="1400" dirty="0" smtClean="0">
                          <a:latin typeface="Calibri" charset="0"/>
                          <a:ea typeface="Calibri" charset="0"/>
                          <a:cs typeface="Calibri" charset="0"/>
                        </a:rPr>
                        <a:t>  1. </a:t>
                      </a:r>
                      <a:r>
                        <a:rPr lang="en-US" sz="1400" dirty="0" err="1" smtClean="0">
                          <a:latin typeface="Calibri" charset="0"/>
                          <a:ea typeface="Calibri" charset="0"/>
                          <a:cs typeface="Calibri" charset="0"/>
                        </a:rPr>
                        <a:t>vaihe</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valmistuu</a:t>
                      </a:r>
                      <a:r>
                        <a:rPr lang="en-US" sz="1400" baseline="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err="1" smtClean="0">
                          <a:latin typeface="Calibri" charset="0"/>
                          <a:ea typeface="Calibri" charset="0"/>
                          <a:cs typeface="Calibri" charset="0"/>
                        </a:rPr>
                        <a:t>Neuvottelumenettelyt</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saadaan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touetettua</a:t>
                      </a:r>
                      <a:r>
                        <a:rPr lang="en-US" sz="1400" baseline="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err="1" smtClean="0">
                          <a:latin typeface="Calibri" charset="0"/>
                          <a:ea typeface="Calibri" charset="0"/>
                          <a:cs typeface="Calibri" charset="0"/>
                        </a:rPr>
                        <a:t>Vaatimusmäärittelyn</a:t>
                      </a:r>
                      <a:r>
                        <a:rPr lang="en-US" sz="1400" baseline="0" dirty="0" smtClean="0">
                          <a:latin typeface="Calibri" charset="0"/>
                          <a:ea typeface="Calibri" charset="0"/>
                          <a:cs typeface="Calibri" charset="0"/>
                        </a:rPr>
                        <a:t> 2. </a:t>
                      </a:r>
                      <a:r>
                        <a:rPr lang="en-US" sz="1400" baseline="0" dirty="0" err="1" smtClean="0">
                          <a:latin typeface="Calibri" charset="0"/>
                          <a:ea typeface="Calibri" charset="0"/>
                          <a:cs typeface="Calibri" charset="0"/>
                        </a:rPr>
                        <a:t>vaihe</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valmistuu</a:t>
                      </a:r>
                      <a:r>
                        <a:rPr lang="en-US" sz="1400" baseline="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err="1" smtClean="0">
                          <a:latin typeface="Calibri" charset="0"/>
                          <a:ea typeface="Calibri" charset="0"/>
                          <a:cs typeface="Calibri" charset="0"/>
                        </a:rPr>
                        <a:t>Kilpailutetaan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palveluntuottaja</a:t>
                      </a:r>
                      <a:r>
                        <a:rPr lang="en-US" sz="1400" baseline="0" dirty="0" smtClean="0">
                          <a:latin typeface="Calibri" charset="0"/>
                          <a:ea typeface="Calibri" charset="0"/>
                          <a:cs typeface="Calibri"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latin typeface="Calibri" charset="0"/>
                        <a:ea typeface="Calibri" charset="0"/>
                        <a:cs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Goforen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kanssa</a:t>
                      </a:r>
                      <a:r>
                        <a:rPr lang="en-US" sz="1400" baseline="0" dirty="0" smtClean="0">
                          <a:latin typeface="Calibri" charset="0"/>
                          <a:ea typeface="Calibri" charset="0"/>
                          <a:cs typeface="Calibri" charset="0"/>
                        </a:rPr>
                        <a:t> on </a:t>
                      </a:r>
                      <a:r>
                        <a:rPr lang="en-US" sz="1400" baseline="0" dirty="0" err="1" smtClean="0">
                          <a:latin typeface="Calibri" charset="0"/>
                          <a:ea typeface="Calibri" charset="0"/>
                          <a:cs typeface="Calibri" charset="0"/>
                        </a:rPr>
                        <a:t>tehty</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toimeksiantosopimus</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vuoden</a:t>
                      </a:r>
                      <a:r>
                        <a:rPr lang="en-US" sz="1400" baseline="0" dirty="0" smtClean="0">
                          <a:latin typeface="Calibri" charset="0"/>
                          <a:ea typeface="Calibri" charset="0"/>
                          <a:cs typeface="Calibri" charset="0"/>
                        </a:rPr>
                        <a:t> 2016 </a:t>
                      </a:r>
                      <a:r>
                        <a:rPr lang="en-US" sz="1400" baseline="0" dirty="0" err="1" smtClean="0">
                          <a:latin typeface="Calibri" charset="0"/>
                          <a:ea typeface="Calibri" charset="0"/>
                          <a:cs typeface="Calibri" charset="0"/>
                        </a:rPr>
                        <a:t>loppuun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saakka</a:t>
                      </a:r>
                      <a:r>
                        <a:rPr lang="en-US" sz="1400" baseline="0" dirty="0" smtClean="0">
                          <a:latin typeface="Calibri" charset="0"/>
                          <a:ea typeface="Calibri" charset="0"/>
                          <a:cs typeface="Calibri" charset="0"/>
                        </a:rPr>
                        <a:t>.</a:t>
                      </a:r>
                    </a:p>
                    <a:p>
                      <a:endParaRPr lang="en-US" sz="1400" baseline="0" dirty="0" smtClean="0">
                        <a:latin typeface="Calibri" charset="0"/>
                        <a:ea typeface="Calibri" charset="0"/>
                        <a:cs typeface="Calibri" charset="0"/>
                      </a:endParaRPr>
                    </a:p>
                    <a:p>
                      <a:r>
                        <a:rPr lang="en-US" sz="1400" baseline="0" dirty="0" err="1" smtClean="0">
                          <a:latin typeface="Calibri" charset="0"/>
                          <a:ea typeface="Calibri" charset="0"/>
                          <a:cs typeface="Calibri" charset="0"/>
                        </a:rPr>
                        <a:t>Hankepäällikkö</a:t>
                      </a:r>
                      <a:r>
                        <a:rPr lang="en-US" sz="1400" baseline="0" dirty="0" smtClean="0">
                          <a:latin typeface="Calibri" charset="0"/>
                          <a:ea typeface="Calibri" charset="0"/>
                          <a:cs typeface="Calibri" charset="0"/>
                        </a:rPr>
                        <a:t> on </a:t>
                      </a:r>
                      <a:r>
                        <a:rPr lang="en-US" sz="1400" baseline="0" dirty="0" err="1" smtClean="0">
                          <a:latin typeface="Calibri" charset="0"/>
                          <a:ea typeface="Calibri" charset="0"/>
                          <a:cs typeface="Calibri" charset="0"/>
                        </a:rPr>
                        <a:t>tiivisti</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mukana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työssä</a:t>
                      </a:r>
                      <a:r>
                        <a:rPr lang="en-US" sz="1400" baseline="0" dirty="0" smtClean="0">
                          <a:latin typeface="Calibri" charset="0"/>
                          <a:ea typeface="Calibri" charset="0"/>
                          <a:cs typeface="Calibri" charset="0"/>
                        </a:rPr>
                        <a:t>.</a:t>
                      </a:r>
                    </a:p>
                    <a:p>
                      <a:endParaRPr lang="en-US" sz="1400" baseline="0" dirty="0" smtClean="0">
                        <a:latin typeface="Calibri" charset="0"/>
                        <a:ea typeface="Calibri" charset="0"/>
                        <a:cs typeface="Calibri" charset="0"/>
                      </a:endParaRPr>
                    </a:p>
                    <a:p>
                      <a:r>
                        <a:rPr lang="en-US" sz="1400" baseline="0" dirty="0" err="1" smtClean="0">
                          <a:latin typeface="Calibri" charset="0"/>
                          <a:ea typeface="Calibri" charset="0"/>
                          <a:cs typeface="Calibri" charset="0"/>
                        </a:rPr>
                        <a:t>Työryhmä</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tukee</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osaltaan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työtä</a:t>
                      </a:r>
                      <a:r>
                        <a:rPr lang="en-US" sz="1400" baseline="0" dirty="0" smtClean="0">
                          <a:latin typeface="Calibri" charset="0"/>
                          <a:ea typeface="Calibri" charset="0"/>
                          <a:cs typeface="Calibri" charset="0"/>
                        </a:rPr>
                        <a:t>.</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61803629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39416" y="2204864"/>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35597" y="6146606"/>
            <a:ext cx="936104" cy="276999"/>
          </a:xfrm>
          <a:prstGeom prst="rect">
            <a:avLst/>
          </a:prstGeom>
          <a:noFill/>
        </p:spPr>
        <p:txBody>
          <a:bodyPr wrap="square" rtlCol="0">
            <a:spAutoFit/>
          </a:bodyPr>
          <a:lstStyle/>
          <a:p>
            <a:r>
              <a:rPr lang="fi-FI" sz="1200" b="1" dirty="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6/2017</a:t>
            </a:r>
            <a:endParaRPr lang="en-US" sz="1200" b="1" dirty="0">
              <a:solidFill>
                <a:schemeClr val="bg2">
                  <a:lumMod val="25000"/>
                </a:schemeClr>
              </a:solidFill>
              <a:cs typeface="Arial" charset="0"/>
            </a:endParaRPr>
          </a:p>
        </p:txBody>
      </p:sp>
      <p:sp>
        <p:nvSpPr>
          <p:cNvPr id="40"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983432" y="4211769"/>
            <a:ext cx="8921910"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Sähköisen työskentelyalustan  (TAIMI) yhtenäinen käyttäminen</a:t>
            </a:r>
          </a:p>
        </p:txBody>
      </p:sp>
      <p:sp>
        <p:nvSpPr>
          <p:cNvPr id="52" name="Viisikulmio 51"/>
          <p:cNvSpPr/>
          <p:nvPr/>
        </p:nvSpPr>
        <p:spPr>
          <a:xfrm>
            <a:off x="3863753" y="2978315"/>
            <a:ext cx="5976663" cy="54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Laadullisen henkilöstösuunnitelman ylläpito ja toteuttaminen (uudistuu 2017)</a:t>
            </a:r>
          </a:p>
        </p:txBody>
      </p:sp>
      <p:sp>
        <p:nvSpPr>
          <p:cNvPr id="53" name="Viisikulmio 52"/>
          <p:cNvSpPr/>
          <p:nvPr/>
        </p:nvSpPr>
        <p:spPr>
          <a:xfrm>
            <a:off x="1871701" y="2361588"/>
            <a:ext cx="4512331" cy="540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Osaamisen kehittämisen ohjelma</a:t>
            </a:r>
          </a:p>
        </p:txBody>
      </p:sp>
      <p:sp>
        <p:nvSpPr>
          <p:cNvPr id="56" name="Viisikulmio 55"/>
          <p:cNvSpPr/>
          <p:nvPr/>
        </p:nvSpPr>
        <p:spPr>
          <a:xfrm>
            <a:off x="3287688" y="4813539"/>
            <a:ext cx="3959926" cy="53975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Sähköisen asianhallinnan (USPA) yhtenäinen käyttäminen </a:t>
            </a:r>
          </a:p>
        </p:txBody>
      </p:sp>
      <p:cxnSp>
        <p:nvCxnSpPr>
          <p:cNvPr id="6" name="Suora yhdysviiva 5"/>
          <p:cNvCxnSpPr>
            <a:stCxn id="7" idx="2"/>
          </p:cNvCxnSpPr>
          <p:nvPr/>
        </p:nvCxnSpPr>
        <p:spPr>
          <a:xfrm>
            <a:off x="989013" y="6008810"/>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767408" y="1469987"/>
            <a:ext cx="10441160" cy="642942"/>
          </a:xfrm>
        </p:spPr>
        <p:txBody>
          <a:bodyPr/>
          <a:lstStyle/>
          <a:p>
            <a:r>
              <a:rPr lang="fi-FI" sz="4000" dirty="0">
                <a:solidFill>
                  <a:schemeClr val="accent4"/>
                </a:solidFill>
              </a:rPr>
              <a:t>Osaaminen ja toimintatapamuutokset </a:t>
            </a:r>
          </a:p>
        </p:txBody>
      </p:sp>
      <p:sp>
        <p:nvSpPr>
          <p:cNvPr id="31" name="Viisikulmio 30"/>
          <p:cNvSpPr/>
          <p:nvPr/>
        </p:nvSpPr>
        <p:spPr>
          <a:xfrm>
            <a:off x="3287688" y="5445224"/>
            <a:ext cx="6552728" cy="54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fi-FI" sz="1600" b="1" dirty="0">
              <a:solidFill>
                <a:schemeClr val="bg1"/>
              </a:solidFill>
            </a:endParaRPr>
          </a:p>
          <a:p>
            <a:pPr lvl="0"/>
            <a:r>
              <a:rPr lang="fi-FI" sz="1600" b="1" dirty="0">
                <a:solidFill>
                  <a:schemeClr val="bg1"/>
                </a:solidFill>
              </a:rPr>
              <a:t>Ratkaisukeskeinen palvelu </a:t>
            </a:r>
          </a:p>
          <a:p>
            <a:r>
              <a:rPr lang="fi-FI" sz="1400" b="1" dirty="0">
                <a:solidFill>
                  <a:schemeClr val="bg1"/>
                </a:solidFill>
              </a:rPr>
              <a:t> </a:t>
            </a:r>
          </a:p>
        </p:txBody>
      </p:sp>
      <p:sp>
        <p:nvSpPr>
          <p:cNvPr id="38" name="Viisikulmio 37"/>
          <p:cNvSpPr/>
          <p:nvPr/>
        </p:nvSpPr>
        <p:spPr>
          <a:xfrm>
            <a:off x="3863753" y="3595042"/>
            <a:ext cx="2376263" cy="540000"/>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sz="1400" b="1" dirty="0">
                <a:solidFill>
                  <a:schemeClr val="bg1"/>
                </a:solidFill>
              </a:rPr>
              <a:t>Johtoryhmä </a:t>
            </a:r>
            <a:r>
              <a:rPr lang="fi-FI" sz="1400" b="1" dirty="0" err="1">
                <a:solidFill>
                  <a:schemeClr val="bg1"/>
                </a:solidFill>
              </a:rPr>
              <a:t>coaching</a:t>
            </a:r>
            <a:endParaRPr lang="fi-FI" sz="1600" b="1" dirty="0">
              <a:solidFill>
                <a:schemeClr val="bg1"/>
              </a:solidFill>
            </a:endParaRPr>
          </a:p>
        </p:txBody>
      </p:sp>
      <p:sp>
        <p:nvSpPr>
          <p:cNvPr id="2" name="Suorakulmio 1"/>
          <p:cNvSpPr/>
          <p:nvPr/>
        </p:nvSpPr>
        <p:spPr>
          <a:xfrm>
            <a:off x="839416" y="4135042"/>
            <a:ext cx="9184296" cy="2011564"/>
          </a:xfrm>
          <a:prstGeom prst="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xmlns="" val="14482903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uorakulmio 9"/>
          <p:cNvSpPr/>
          <p:nvPr/>
        </p:nvSpPr>
        <p:spPr>
          <a:xfrm>
            <a:off x="1140996" y="1492438"/>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0" name="Tekstiruutu 4"/>
          <p:cNvSpPr txBox="1"/>
          <p:nvPr/>
        </p:nvSpPr>
        <p:spPr>
          <a:xfrm>
            <a:off x="1298560" y="1434946"/>
            <a:ext cx="1210588" cy="1569660"/>
          </a:xfrm>
          <a:prstGeom prst="rect">
            <a:avLst/>
          </a:prstGeom>
          <a:noFill/>
        </p:spPr>
        <p:txBody>
          <a:bodyPr wrap="none" rtlCol="0">
            <a:spAutoFit/>
          </a:bodyPr>
          <a:lstStyle/>
          <a:p>
            <a:r>
              <a:rPr lang="fi-FI" sz="9600" dirty="0" smtClean="0">
                <a:solidFill>
                  <a:schemeClr val="accent3"/>
                </a:solidFill>
              </a:rPr>
              <a:t>1 </a:t>
            </a:r>
            <a:endParaRPr lang="fi-FI" sz="9600" dirty="0">
              <a:solidFill>
                <a:schemeClr val="accent3"/>
              </a:solidFill>
            </a:endParaRPr>
          </a:p>
        </p:txBody>
      </p:sp>
      <p:sp>
        <p:nvSpPr>
          <p:cNvPr id="4" name="TextBox 3"/>
          <p:cNvSpPr txBox="1"/>
          <p:nvPr/>
        </p:nvSpPr>
        <p:spPr>
          <a:xfrm>
            <a:off x="2351584" y="1521762"/>
            <a:ext cx="8366476" cy="1338828"/>
          </a:xfrm>
          <a:prstGeom prst="rect">
            <a:avLst/>
          </a:prstGeom>
          <a:noFill/>
        </p:spPr>
        <p:txBody>
          <a:bodyPr wrap="square" rtlCol="0">
            <a:spAutoFit/>
          </a:bodyPr>
          <a:lstStyle/>
          <a:p>
            <a:pPr marL="285750" indent="-285750">
              <a:lnSpc>
                <a:spcPct val="150000"/>
              </a:lnSpc>
              <a:buFont typeface="Arial" charset="0"/>
              <a:buChar char="•"/>
            </a:pPr>
            <a:r>
              <a:rPr lang="en-US" dirty="0" err="1" smtClean="0"/>
              <a:t>Ylijohtajien</a:t>
            </a:r>
            <a:r>
              <a:rPr lang="en-US" dirty="0" smtClean="0"/>
              <a:t> </a:t>
            </a:r>
            <a:r>
              <a:rPr lang="en-US" dirty="0" err="1" smtClean="0"/>
              <a:t>tilauksen</a:t>
            </a:r>
            <a:r>
              <a:rPr lang="en-US" dirty="0" smtClean="0"/>
              <a:t> </a:t>
            </a:r>
            <a:r>
              <a:rPr lang="en-US" dirty="0" err="1" smtClean="0"/>
              <a:t>toimittaminen</a:t>
            </a:r>
            <a:endParaRPr lang="en-US" dirty="0" smtClean="0"/>
          </a:p>
          <a:p>
            <a:pPr marL="285750" indent="-285750">
              <a:lnSpc>
                <a:spcPct val="150000"/>
              </a:lnSpc>
              <a:buFont typeface="Arial" charset="0"/>
              <a:buChar char="•"/>
            </a:pPr>
            <a:r>
              <a:rPr lang="en-US" dirty="0" smtClean="0"/>
              <a:t>USPA</a:t>
            </a:r>
          </a:p>
          <a:p>
            <a:pPr marL="285750" indent="-285750">
              <a:lnSpc>
                <a:spcPct val="150000"/>
              </a:lnSpc>
              <a:buFont typeface="Arial" charset="0"/>
              <a:buChar char="•"/>
            </a:pPr>
            <a:r>
              <a:rPr lang="en-US" dirty="0" smtClean="0"/>
              <a:t>TAIMI</a:t>
            </a:r>
          </a:p>
        </p:txBody>
      </p:sp>
      <p:sp>
        <p:nvSpPr>
          <p:cNvPr id="32" name="Suorakulmio 9"/>
          <p:cNvSpPr/>
          <p:nvPr/>
        </p:nvSpPr>
        <p:spPr>
          <a:xfrm>
            <a:off x="1140996" y="3086446"/>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3" name="Tekstiruutu 4"/>
          <p:cNvSpPr txBox="1"/>
          <p:nvPr/>
        </p:nvSpPr>
        <p:spPr>
          <a:xfrm>
            <a:off x="1298560" y="3028954"/>
            <a:ext cx="1210588" cy="1569660"/>
          </a:xfrm>
          <a:prstGeom prst="rect">
            <a:avLst/>
          </a:prstGeom>
          <a:noFill/>
        </p:spPr>
        <p:txBody>
          <a:bodyPr wrap="none" rtlCol="0">
            <a:spAutoFit/>
          </a:bodyPr>
          <a:lstStyle/>
          <a:p>
            <a:r>
              <a:rPr lang="fi-FI" sz="9600" dirty="0">
                <a:solidFill>
                  <a:schemeClr val="accent1"/>
                </a:solidFill>
              </a:rPr>
              <a:t>2</a:t>
            </a:r>
            <a:r>
              <a:rPr lang="fi-FI" sz="9600" dirty="0" smtClean="0">
                <a:solidFill>
                  <a:schemeClr val="accent3"/>
                </a:solidFill>
              </a:rPr>
              <a:t> </a:t>
            </a:r>
            <a:endParaRPr lang="fi-FI" sz="9600" dirty="0">
              <a:solidFill>
                <a:schemeClr val="accent3"/>
              </a:solidFill>
            </a:endParaRPr>
          </a:p>
        </p:txBody>
      </p:sp>
      <p:sp>
        <p:nvSpPr>
          <p:cNvPr id="34" name="TextBox 33"/>
          <p:cNvSpPr txBox="1"/>
          <p:nvPr/>
        </p:nvSpPr>
        <p:spPr>
          <a:xfrm>
            <a:off x="2351584" y="3115770"/>
            <a:ext cx="8366476" cy="1338828"/>
          </a:xfrm>
          <a:prstGeom prst="rect">
            <a:avLst/>
          </a:prstGeom>
          <a:noFill/>
        </p:spPr>
        <p:txBody>
          <a:bodyPr wrap="square" rtlCol="0">
            <a:spAutoFit/>
          </a:bodyPr>
          <a:lstStyle/>
          <a:p>
            <a:pPr marL="285750" indent="-285750">
              <a:lnSpc>
                <a:spcPct val="150000"/>
              </a:lnSpc>
              <a:buFont typeface="Arial" charset="0"/>
              <a:buChar char="•"/>
            </a:pPr>
            <a:r>
              <a:rPr lang="en-US" dirty="0" err="1" smtClean="0"/>
              <a:t>Osaamisen</a:t>
            </a:r>
            <a:r>
              <a:rPr lang="en-US" dirty="0" smtClean="0"/>
              <a:t> </a:t>
            </a:r>
            <a:r>
              <a:rPr lang="en-US" dirty="0" err="1" smtClean="0"/>
              <a:t>johtamisen</a:t>
            </a:r>
            <a:r>
              <a:rPr lang="en-US" dirty="0" smtClean="0"/>
              <a:t> </a:t>
            </a:r>
            <a:r>
              <a:rPr lang="en-US" dirty="0" err="1" smtClean="0"/>
              <a:t>prosessi</a:t>
            </a:r>
            <a:r>
              <a:rPr lang="en-US" dirty="0" smtClean="0"/>
              <a:t> - </a:t>
            </a:r>
            <a:r>
              <a:rPr lang="en-US" dirty="0" err="1" smtClean="0"/>
              <a:t>Laadullinen</a:t>
            </a:r>
            <a:r>
              <a:rPr lang="en-US" dirty="0" smtClean="0"/>
              <a:t> </a:t>
            </a:r>
            <a:r>
              <a:rPr lang="en-US" dirty="0" err="1" smtClean="0"/>
              <a:t>henkilöstösuunnitelma</a:t>
            </a:r>
            <a:endParaRPr lang="en-US" dirty="0" smtClean="0"/>
          </a:p>
          <a:p>
            <a:pPr marL="285750" indent="-285750">
              <a:lnSpc>
                <a:spcPct val="150000"/>
              </a:lnSpc>
              <a:buFont typeface="Arial" charset="0"/>
              <a:buChar char="•"/>
            </a:pPr>
            <a:r>
              <a:rPr lang="en-US" dirty="0" err="1" smtClean="0"/>
              <a:t>Maakuntauudistukseen</a:t>
            </a:r>
            <a:r>
              <a:rPr lang="en-US" dirty="0" smtClean="0"/>
              <a:t> </a:t>
            </a:r>
            <a:r>
              <a:rPr lang="en-US" dirty="0" err="1" smtClean="0"/>
              <a:t>tähtäävä</a:t>
            </a:r>
            <a:r>
              <a:rPr lang="en-US" dirty="0" smtClean="0"/>
              <a:t> </a:t>
            </a:r>
            <a:r>
              <a:rPr lang="en-US" dirty="0" err="1" smtClean="0"/>
              <a:t>suunnitelma</a:t>
            </a:r>
            <a:endParaRPr lang="en-US" dirty="0" smtClean="0"/>
          </a:p>
          <a:p>
            <a:pPr marL="285750" indent="-285750">
              <a:lnSpc>
                <a:spcPct val="150000"/>
              </a:lnSpc>
              <a:buFont typeface="Arial" charset="0"/>
              <a:buChar char="•"/>
            </a:pPr>
            <a:r>
              <a:rPr lang="en-US" dirty="0" err="1" smtClean="0"/>
              <a:t>Tarvittavat</a:t>
            </a:r>
            <a:r>
              <a:rPr lang="en-US" dirty="0" smtClean="0"/>
              <a:t> </a:t>
            </a:r>
            <a:r>
              <a:rPr lang="en-US" dirty="0" err="1" smtClean="0"/>
              <a:t>kyvykkyydet</a:t>
            </a:r>
            <a:r>
              <a:rPr lang="en-US" dirty="0" smtClean="0"/>
              <a:t> (</a:t>
            </a:r>
            <a:r>
              <a:rPr lang="en-US" dirty="0" err="1" smtClean="0"/>
              <a:t>riippuu</a:t>
            </a:r>
            <a:r>
              <a:rPr lang="en-US" dirty="0" smtClean="0"/>
              <a:t> </a:t>
            </a:r>
            <a:r>
              <a:rPr lang="en-US" dirty="0" err="1" smtClean="0"/>
              <a:t>tehtävistä</a:t>
            </a:r>
            <a:r>
              <a:rPr lang="en-US" dirty="0" smtClean="0"/>
              <a:t>)</a:t>
            </a:r>
          </a:p>
        </p:txBody>
      </p:sp>
      <p:sp>
        <p:nvSpPr>
          <p:cNvPr id="35" name="Suorakulmio 9"/>
          <p:cNvSpPr/>
          <p:nvPr/>
        </p:nvSpPr>
        <p:spPr>
          <a:xfrm>
            <a:off x="1140996" y="4695820"/>
            <a:ext cx="9217024" cy="144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6" name="Tekstiruutu 4"/>
          <p:cNvSpPr txBox="1"/>
          <p:nvPr/>
        </p:nvSpPr>
        <p:spPr>
          <a:xfrm>
            <a:off x="1298560" y="4638328"/>
            <a:ext cx="1210588" cy="1569660"/>
          </a:xfrm>
          <a:prstGeom prst="rect">
            <a:avLst/>
          </a:prstGeom>
          <a:noFill/>
        </p:spPr>
        <p:txBody>
          <a:bodyPr wrap="none" rtlCol="0">
            <a:spAutoFit/>
          </a:bodyPr>
          <a:lstStyle/>
          <a:p>
            <a:r>
              <a:rPr lang="fi-FI" sz="9600" dirty="0" smtClean="0">
                <a:solidFill>
                  <a:schemeClr val="accent2"/>
                </a:solidFill>
              </a:rPr>
              <a:t>3</a:t>
            </a:r>
            <a:r>
              <a:rPr lang="fi-FI" sz="9600" smtClean="0">
                <a:solidFill>
                  <a:schemeClr val="accent2"/>
                </a:solidFill>
              </a:rPr>
              <a:t> </a:t>
            </a:r>
            <a:endParaRPr lang="fi-FI" sz="9600" dirty="0">
              <a:solidFill>
                <a:schemeClr val="accent2"/>
              </a:solidFill>
            </a:endParaRPr>
          </a:p>
        </p:txBody>
      </p:sp>
      <p:sp>
        <p:nvSpPr>
          <p:cNvPr id="37" name="TextBox 36"/>
          <p:cNvSpPr txBox="1"/>
          <p:nvPr/>
        </p:nvSpPr>
        <p:spPr>
          <a:xfrm>
            <a:off x="2351584" y="4725144"/>
            <a:ext cx="7704856" cy="923330"/>
          </a:xfrm>
          <a:prstGeom prst="rect">
            <a:avLst/>
          </a:prstGeom>
          <a:noFill/>
        </p:spPr>
        <p:txBody>
          <a:bodyPr wrap="square" rtlCol="0">
            <a:spAutoFit/>
          </a:bodyPr>
          <a:lstStyle/>
          <a:p>
            <a:pPr marL="285750" indent="-285750">
              <a:lnSpc>
                <a:spcPct val="150000"/>
              </a:lnSpc>
              <a:buFont typeface="Arial" charset="0"/>
              <a:buChar char="•"/>
            </a:pPr>
            <a:r>
              <a:rPr lang="en-US" dirty="0" smtClean="0"/>
              <a:t>ELY-</a:t>
            </a:r>
            <a:r>
              <a:rPr lang="en-US" dirty="0" err="1" smtClean="0"/>
              <a:t>palveluiden</a:t>
            </a:r>
            <a:r>
              <a:rPr lang="en-US" dirty="0" smtClean="0"/>
              <a:t> </a:t>
            </a:r>
            <a:r>
              <a:rPr lang="en-US" dirty="0" err="1" smtClean="0"/>
              <a:t>palvelumuotoilun</a:t>
            </a:r>
            <a:r>
              <a:rPr lang="en-US" dirty="0" smtClean="0"/>
              <a:t> </a:t>
            </a:r>
            <a:r>
              <a:rPr lang="en-US" dirty="0" err="1" smtClean="0"/>
              <a:t>yhteydessä</a:t>
            </a:r>
            <a:r>
              <a:rPr lang="en-US" dirty="0" smtClean="0"/>
              <a:t> </a:t>
            </a:r>
            <a:r>
              <a:rPr lang="en-US" dirty="0" err="1" smtClean="0"/>
              <a:t>muodostettujen</a:t>
            </a:r>
            <a:r>
              <a:rPr lang="en-US" dirty="0" smtClean="0"/>
              <a:t> </a:t>
            </a:r>
            <a:r>
              <a:rPr lang="en-US" dirty="0" err="1" smtClean="0"/>
              <a:t>toimintamallien</a:t>
            </a:r>
            <a:r>
              <a:rPr lang="en-US" dirty="0" smtClean="0"/>
              <a:t> </a:t>
            </a:r>
            <a:r>
              <a:rPr lang="en-US" dirty="0" err="1" smtClean="0"/>
              <a:t>tukeminen</a:t>
            </a:r>
            <a:endParaRPr lang="en-US" dirty="0" smtClean="0"/>
          </a:p>
        </p:txBody>
      </p:sp>
    </p:spTree>
    <p:extLst>
      <p:ext uri="{BB962C8B-B14F-4D97-AF65-F5344CB8AC3E}">
        <p14:creationId xmlns:p14="http://schemas.microsoft.com/office/powerpoint/2010/main" xmlns="" val="7689405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1909443969"/>
              </p:ext>
            </p:extLst>
          </p:nvPr>
        </p:nvGraphicFramePr>
        <p:xfrm>
          <a:off x="803412" y="1340768"/>
          <a:ext cx="10951875" cy="463256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2016 </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endParaRPr lang="en-US" sz="1400" baseline="0" dirty="0" smtClean="0">
                        <a:latin typeface="Calibri" charset="0"/>
                        <a:ea typeface="Calibri" charset="0"/>
                        <a:cs typeface="Calibri" charset="0"/>
                      </a:endParaRPr>
                    </a:p>
                    <a:p>
                      <a:r>
                        <a:rPr lang="en-US" sz="1400" baseline="0" dirty="0" err="1" smtClean="0">
                          <a:latin typeface="Calibri" charset="0"/>
                          <a:ea typeface="Calibri" charset="0"/>
                          <a:cs typeface="Calibri" charset="0"/>
                        </a:rPr>
                        <a:t>Ratkaisukeskeinen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Palvelu</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Yritysten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palvelukokonaisuuden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kehittäminen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asiakasnäkökulmasta</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Pelilliset</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työpajasarjat</a:t>
                      </a:r>
                      <a:endParaRPr lang="en-US" sz="1400" baseline="0" dirty="0" smtClean="0">
                        <a:latin typeface="Calibri" charset="0"/>
                        <a:ea typeface="Calibri" charset="0"/>
                        <a:cs typeface="Calibri" charset="0"/>
                      </a:endParaRPr>
                    </a:p>
                    <a:p>
                      <a:r>
                        <a:rPr lang="en-US" sz="1400" baseline="0" dirty="0" smtClean="0">
                          <a:latin typeface="Calibri" charset="0"/>
                          <a:ea typeface="Calibri" charset="0"/>
                          <a:cs typeface="Calibri" charset="0"/>
                        </a:rPr>
                        <a:t>PIR, VAR ja SAT ELYssä</a:t>
                      </a:r>
                    </a:p>
                    <a:p>
                      <a:r>
                        <a:rPr lang="en-US" sz="1400" baseline="0" dirty="0" smtClean="0">
                          <a:latin typeface="Calibri" charset="0"/>
                          <a:ea typeface="Calibri" charset="0"/>
                          <a:cs typeface="Calibri" charset="0"/>
                        </a:rPr>
                        <a:t>Talent </a:t>
                      </a:r>
                      <a:r>
                        <a:rPr lang="en-US" sz="1400" baseline="0" dirty="0" err="1" smtClean="0">
                          <a:latin typeface="Calibri" charset="0"/>
                          <a:ea typeface="Calibri" charset="0"/>
                          <a:cs typeface="Calibri" charset="0"/>
                        </a:rPr>
                        <a:t>Vectia</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Yhteisen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toimintamallin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hyväksyttäminen</a:t>
                      </a:r>
                      <a:r>
                        <a:rPr lang="en-US" sz="1400" baseline="0" dirty="0" smtClean="0">
                          <a:latin typeface="Calibri" charset="0"/>
                          <a:ea typeface="Calibri" charset="0"/>
                          <a:cs typeface="Calibri" charset="0"/>
                        </a:rPr>
                        <a:t> – </a:t>
                      </a:r>
                      <a:r>
                        <a:rPr lang="en-US" sz="1400" baseline="0" dirty="0" err="1" smtClean="0">
                          <a:latin typeface="Calibri" charset="0"/>
                          <a:ea typeface="Calibri" charset="0"/>
                          <a:cs typeface="Calibri" charset="0"/>
                        </a:rPr>
                        <a:t>hylkääminen</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endParaRPr lang="en-US" sz="1400" dirty="0" smtClean="0">
                        <a:latin typeface="Calibri" charset="0"/>
                        <a:ea typeface="Calibri" charset="0"/>
                        <a:cs typeface="Calibri" charset="0"/>
                      </a:endParaRPr>
                    </a:p>
                    <a:p>
                      <a:r>
                        <a:rPr lang="en-US" sz="1400" dirty="0" smtClean="0">
                          <a:latin typeface="Calibri" charset="0"/>
                          <a:ea typeface="Calibri" charset="0"/>
                          <a:cs typeface="Calibri" charset="0"/>
                        </a:rPr>
                        <a:t>TAIMI</a:t>
                      </a:r>
                      <a:r>
                        <a:rPr lang="en-US" sz="1400" baseline="0" dirty="0" smtClean="0">
                          <a:latin typeface="Calibri" charset="0"/>
                          <a:ea typeface="Calibri" charset="0"/>
                          <a:cs typeface="Calibri" charset="0"/>
                        </a:rPr>
                        <a:t> + O365</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Uusien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työvälineiden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kokonaisvaltainen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haltuunotto</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avainryhmien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pilottien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avulla</a:t>
                      </a:r>
                      <a:endParaRPr lang="en-US" sz="14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charset="0"/>
                          <a:ea typeface="Calibri" charset="0"/>
                          <a:cs typeface="Calibri" charset="0"/>
                        </a:rPr>
                        <a:t>4</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ryhmän</a:t>
                      </a:r>
                      <a:r>
                        <a:rPr lang="en-US" sz="1400" baseline="0" dirty="0" smtClean="0">
                          <a:latin typeface="Calibri" charset="0"/>
                          <a:ea typeface="Calibri" charset="0"/>
                          <a:cs typeface="Calibri" charset="0"/>
                        </a:rPr>
                        <a:t> 3-4 </a:t>
                      </a:r>
                      <a:r>
                        <a:rPr lang="en-US" sz="1400" baseline="0" dirty="0" err="1" smtClean="0">
                          <a:latin typeface="Calibri" charset="0"/>
                          <a:ea typeface="Calibri" charset="0"/>
                          <a:cs typeface="Calibri" charset="0"/>
                        </a:rPr>
                        <a:t>webinaarin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toteutus</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charset="0"/>
                          <a:ea typeface="Calibri" charset="0"/>
                          <a:cs typeface="Calibri" charset="0"/>
                        </a:rPr>
                        <a:t>Koko</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kokonaisuuden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esittely</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ylijohtajille</a:t>
                      </a:r>
                      <a:endParaRPr lang="en-US" sz="1400" baseline="0" dirty="0" smtClean="0">
                        <a:latin typeface="Calibri" charset="0"/>
                        <a:ea typeface="Calibri" charset="0"/>
                        <a:cs typeface="Calibri" charset="0"/>
                      </a:endParaRPr>
                    </a:p>
                    <a:p>
                      <a:r>
                        <a:rPr lang="en-US" sz="1400" baseline="0" dirty="0" err="1" smtClean="0">
                          <a:latin typeface="Calibri" charset="0"/>
                          <a:ea typeface="Calibri" charset="0"/>
                          <a:cs typeface="Calibri" charset="0"/>
                        </a:rPr>
                        <a:t>Tilauksen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täyttäminen</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Webinaarit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jatkuvat</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endParaRPr lang="en-US" sz="1400" baseline="0" dirty="0" smtClean="0">
                        <a:latin typeface="Calibri" charset="0"/>
                        <a:ea typeface="Calibri" charset="0"/>
                        <a:cs typeface="Calibri" charset="0"/>
                      </a:endParaRPr>
                    </a:p>
                    <a:p>
                      <a:r>
                        <a:rPr lang="en-US" sz="1400" baseline="0" dirty="0" smtClean="0">
                          <a:latin typeface="Calibri" charset="0"/>
                          <a:ea typeface="Calibri" charset="0"/>
                          <a:cs typeface="Calibri" charset="0"/>
                        </a:rPr>
                        <a:t>USPA - </a:t>
                      </a:r>
                      <a:r>
                        <a:rPr lang="en-US" sz="1400" baseline="0" dirty="0" err="1" smtClean="0">
                          <a:latin typeface="Calibri" charset="0"/>
                          <a:ea typeface="Calibri" charset="0"/>
                          <a:cs typeface="Calibri" charset="0"/>
                        </a:rPr>
                        <a:t>koultukset</a:t>
                      </a:r>
                      <a:r>
                        <a:rPr lang="en-US" sz="1400" baseline="0" dirty="0" smtClean="0">
                          <a:latin typeface="Calibri" charset="0"/>
                          <a:ea typeface="Calibri" charset="0"/>
                          <a:cs typeface="Calibri" charset="0"/>
                        </a:rPr>
                        <a:t> </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charset="0"/>
                          <a:ea typeface="Calibri" charset="0"/>
                          <a:cs typeface="Calibri" charset="0"/>
                        </a:rPr>
                        <a:t>USPA-</a:t>
                      </a:r>
                      <a:r>
                        <a:rPr lang="en-US" sz="1400" dirty="0" err="1" smtClean="0">
                          <a:latin typeface="Calibri" charset="0"/>
                          <a:ea typeface="Calibri" charset="0"/>
                          <a:cs typeface="Calibri" charset="0"/>
                        </a:rPr>
                        <a:t>asianhallinnan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osaamistason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varmistaminen</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charset="0"/>
                          <a:ea typeface="Calibri" charset="0"/>
                          <a:cs typeface="Calibri" charset="0"/>
                        </a:rPr>
                        <a:t>ASVI </a:t>
                      </a:r>
                      <a:r>
                        <a:rPr lang="en-US" sz="1400" dirty="0" err="1" smtClean="0">
                          <a:latin typeface="Calibri" charset="0"/>
                          <a:ea typeface="Calibri" charset="0"/>
                          <a:cs typeface="Calibri" charset="0"/>
                        </a:rPr>
                        <a:t>yksikön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koulutukset</a:t>
                      </a:r>
                      <a:r>
                        <a:rPr lang="en-US" sz="1400" baseline="0" dirty="0" smtClean="0">
                          <a:latin typeface="Calibri" charset="0"/>
                          <a:ea typeface="Calibri" charset="0"/>
                          <a:cs typeface="Calibri" charset="0"/>
                        </a:rPr>
                        <a:t> ELYjen </a:t>
                      </a:r>
                      <a:r>
                        <a:rPr lang="en-US" sz="1400" baseline="0" dirty="0" err="1" smtClean="0">
                          <a:latin typeface="Calibri" charset="0"/>
                          <a:ea typeface="Calibri" charset="0"/>
                          <a:cs typeface="Calibri" charset="0"/>
                        </a:rPr>
                        <a:t>henkilöstölle</a:t>
                      </a:r>
                      <a:endParaRPr lang="en-US" sz="1400" dirty="0" smtClean="0">
                        <a:latin typeface="Calibri" charset="0"/>
                        <a:ea typeface="Calibri" charset="0"/>
                        <a:cs typeface="Calibri" charset="0"/>
                      </a:endParaRPr>
                    </a:p>
                    <a:p>
                      <a:r>
                        <a:rPr lang="en-US" sz="1400" dirty="0" err="1" smtClean="0">
                          <a:latin typeface="Calibri" charset="0"/>
                          <a:ea typeface="Calibri" charset="0"/>
                          <a:cs typeface="Calibri" charset="0"/>
                        </a:rPr>
                        <a:t>Tarkistettava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kuinka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kattava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peitto</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koulutuksilla</a:t>
                      </a:r>
                      <a:r>
                        <a:rPr lang="en-US" sz="1400" baseline="0" dirty="0" smtClean="0">
                          <a:latin typeface="Calibri" charset="0"/>
                          <a:ea typeface="Calibri" charset="0"/>
                          <a:cs typeface="Calibri" charset="0"/>
                        </a:rPr>
                        <a:t> on </a:t>
                      </a:r>
                      <a:r>
                        <a:rPr lang="en-US" sz="1400" baseline="0" dirty="0" err="1" smtClean="0">
                          <a:latin typeface="Calibri" charset="0"/>
                          <a:ea typeface="Calibri" charset="0"/>
                          <a:cs typeface="Calibri" charset="0"/>
                        </a:rPr>
                        <a:t>saatu</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Käytön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yhdenmukaistaminen</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Seurannan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perusteella</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mahdolliset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jatkotoimet</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1009126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1255933015"/>
              </p:ext>
            </p:extLst>
          </p:nvPr>
        </p:nvGraphicFramePr>
        <p:xfrm>
          <a:off x="803412" y="1556792"/>
          <a:ext cx="10951875" cy="4205848"/>
        </p:xfrm>
        <a:graphic>
          <a:graphicData uri="http://schemas.openxmlformats.org/drawingml/2006/table">
            <a:tbl>
              <a:tblPr firstRow="1" bandRow="1">
                <a:tableStyleId>{2D5ABB26-0587-4C30-8999-92F81FD0307C}</a:tableStyleId>
              </a:tblPr>
              <a:tblGrid>
                <a:gridCol w="2190375"/>
                <a:gridCol w="2190375"/>
                <a:gridCol w="2190375"/>
                <a:gridCol w="2190375"/>
                <a:gridCol w="2190375"/>
              </a:tblGrid>
              <a:tr h="361528">
                <a:tc>
                  <a:txBody>
                    <a:bodyPr/>
                    <a:lstStyle/>
                    <a:p>
                      <a:r>
                        <a:rPr lang="en-US" b="1" dirty="0" smtClean="0">
                          <a:solidFill>
                            <a:schemeClr val="bg1"/>
                          </a:solidFill>
                          <a:latin typeface="Calibri" charset="0"/>
                          <a:ea typeface="Calibri" charset="0"/>
                          <a:cs typeface="Calibri" charset="0"/>
                        </a:rPr>
                        <a:t>OSAHANKE</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4">
                  <a:txBody>
                    <a:bodyPr/>
                    <a:lstStyle/>
                    <a:p>
                      <a:pPr algn="ctr"/>
                      <a:r>
                        <a:rPr lang="en-US" b="1" dirty="0" smtClean="0">
                          <a:solidFill>
                            <a:schemeClr val="bg1"/>
                          </a:solidFill>
                          <a:latin typeface="Calibri" charset="0"/>
                          <a:ea typeface="Calibri" charset="0"/>
                          <a:cs typeface="Calibri" charset="0"/>
                        </a:rPr>
                        <a:t>2017</a:t>
                      </a:r>
                      <a:endParaRPr lang="en-US"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gridSpan="2">
                  <a:txBody>
                    <a:bodyPr/>
                    <a:lstStyle/>
                    <a:p>
                      <a:pPr algn="ctr"/>
                      <a:r>
                        <a:rPr lang="en-US" sz="1400" b="1" dirty="0" smtClean="0">
                          <a:solidFill>
                            <a:schemeClr val="bg1"/>
                          </a:solidFill>
                          <a:latin typeface="Calibri" charset="0"/>
                          <a:ea typeface="Calibri" charset="0"/>
                          <a:cs typeface="Calibri" charset="0"/>
                        </a:rPr>
                        <a:t>H1</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endParaRPr lang="en-US" dirty="0"/>
                    </a:p>
                  </a:txBody>
                  <a:tcPr/>
                </a:tc>
                <a:tc gridSpan="2">
                  <a:txBody>
                    <a:bodyPr/>
                    <a:lstStyle/>
                    <a:p>
                      <a:pPr algn="ctr"/>
                      <a:r>
                        <a:rPr lang="en-US" sz="1400" b="1" dirty="0" smtClean="0">
                          <a:solidFill>
                            <a:schemeClr val="bg1"/>
                          </a:solidFill>
                          <a:latin typeface="Calibri" charset="0"/>
                          <a:ea typeface="Calibri" charset="0"/>
                          <a:cs typeface="Calibri" charset="0"/>
                        </a:rPr>
                        <a:t>H2</a:t>
                      </a:r>
                      <a:endParaRPr lang="en-US" sz="1400" b="1"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r>
              <a:tr h="421248">
                <a:tc>
                  <a:txBody>
                    <a:bodyPr/>
                    <a:lstStyle/>
                    <a:p>
                      <a:r>
                        <a:rPr lang="en-US" sz="1400" dirty="0" err="1" smtClean="0">
                          <a:solidFill>
                            <a:schemeClr val="bg1"/>
                          </a:solidFill>
                          <a:latin typeface="Calibri" charset="0"/>
                          <a:ea typeface="Calibri" charset="0"/>
                          <a:cs typeface="Calibri" charset="0"/>
                        </a:rPr>
                        <a:t>Hanke</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Tavoitteet</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c>
                  <a:txBody>
                    <a:bodyPr/>
                    <a:lstStyle/>
                    <a:p>
                      <a:pPr algn="ctr"/>
                      <a:r>
                        <a:rPr lang="en-US" sz="1400" dirty="0" err="1" smtClean="0">
                          <a:solidFill>
                            <a:schemeClr val="bg1"/>
                          </a:solidFill>
                          <a:latin typeface="Calibri" charset="0"/>
                          <a:ea typeface="Calibri" charset="0"/>
                          <a:cs typeface="Calibri" charset="0"/>
                        </a:rPr>
                        <a:t>Toimenpiteet</a:t>
                      </a:r>
                      <a:r>
                        <a:rPr lang="en-US" sz="1400" dirty="0" smtClean="0">
                          <a:solidFill>
                            <a:schemeClr val="bg1"/>
                          </a:solidFill>
                          <a:latin typeface="Calibri" charset="0"/>
                          <a:ea typeface="Calibri" charset="0"/>
                          <a:cs typeface="Calibri" charset="0"/>
                        </a:rPr>
                        <a:t> </a:t>
                      </a:r>
                      <a:endParaRPr lang="en-US" sz="1400" dirty="0">
                        <a:solidFill>
                          <a:schemeClr val="bg1"/>
                        </a:solidFill>
                        <a:latin typeface="Calibri" charset="0"/>
                        <a:ea typeface="Calibri" charset="0"/>
                        <a:cs typeface="Calibri"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60000"/>
                        <a:lumOff val="40000"/>
                      </a:schemeClr>
                    </a:solidFill>
                  </a:tcPr>
                </a:tc>
              </a:tr>
              <a:tr h="370840">
                <a:tc>
                  <a:txBody>
                    <a:bodyPr/>
                    <a:lstStyle/>
                    <a:p>
                      <a:endParaRPr lang="en-US" sz="1400" baseline="0" dirty="0" smtClean="0">
                        <a:latin typeface="Calibri" charset="0"/>
                        <a:ea typeface="Calibri" charset="0"/>
                        <a:cs typeface="Calibri" charset="0"/>
                      </a:endParaRPr>
                    </a:p>
                    <a:p>
                      <a:r>
                        <a:rPr lang="en-US" sz="1400" baseline="0" dirty="0" err="1" smtClean="0">
                          <a:latin typeface="Calibri" charset="0"/>
                          <a:ea typeface="Calibri" charset="0"/>
                          <a:cs typeface="Calibri" charset="0"/>
                        </a:rPr>
                        <a:t>Henkilöstösuunnitelma</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Määritellään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kyvykkyydet</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osaamiset</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vaalitaan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niitä</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maakuntauudistusta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varten</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Ohje</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henkilöstösuunnitelman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tekoa</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varten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yhteistyössä</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KEHAn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r>
                        <a:rPr lang="en-US" sz="1400" dirty="0" err="1" smtClean="0">
                          <a:latin typeface="Calibri" charset="0"/>
                          <a:ea typeface="Calibri" charset="0"/>
                          <a:cs typeface="Calibri" charset="0"/>
                        </a:rPr>
                        <a:t>Toimintamallien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tuki</a:t>
                      </a:r>
                      <a:r>
                        <a:rPr lang="en-US" sz="1400" baseline="0" dirty="0" smtClean="0">
                          <a:latin typeface="Calibri" charset="0"/>
                          <a:ea typeface="Calibri" charset="0"/>
                          <a:cs typeface="Calibri" charset="0"/>
                        </a:rPr>
                        <a:t> (ELY-</a:t>
                      </a:r>
                      <a:r>
                        <a:rPr lang="en-US" sz="1400" baseline="0" dirty="0" err="1" smtClean="0">
                          <a:latin typeface="Calibri" charset="0"/>
                          <a:ea typeface="Calibri" charset="0"/>
                          <a:cs typeface="Calibri" charset="0"/>
                        </a:rPr>
                        <a:t>palvelut</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Hankintojen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sähköistäminen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peruspilarit</a:t>
                      </a:r>
                      <a:r>
                        <a:rPr lang="en-US" sz="1400" baseline="0" dirty="0" smtClean="0">
                          <a:latin typeface="Calibri" charset="0"/>
                          <a:ea typeface="Calibri" charset="0"/>
                          <a:cs typeface="Calibri" charset="0"/>
                        </a:rPr>
                        <a:t>)</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Muodostettujen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uusien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ratkaisujen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toimintamallien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tuki</a:t>
                      </a:r>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p>
                      <a:endParaRPr lang="en-US" sz="14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Tarvittavat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toimenpiteet</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yhdessä</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palveluntarjoajien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kanssa</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370840">
                <a:tc>
                  <a:txBody>
                    <a:bodyPr/>
                    <a:lstStyle/>
                    <a:p>
                      <a:endParaRPr lang="en-US" sz="1400" baseline="0" dirty="0" smtClean="0">
                        <a:latin typeface="Calibri" charset="0"/>
                        <a:ea typeface="Calibri" charset="0"/>
                        <a:cs typeface="Calibri" charset="0"/>
                      </a:endParaRPr>
                    </a:p>
                    <a:p>
                      <a:r>
                        <a:rPr lang="en-US" sz="1400" baseline="0" dirty="0" err="1" smtClean="0">
                          <a:latin typeface="Calibri" charset="0"/>
                          <a:ea typeface="Calibri" charset="0"/>
                          <a:cs typeface="Calibri" charset="0"/>
                        </a:rPr>
                        <a:t>Ylijohtajien</a:t>
                      </a:r>
                      <a:r>
                        <a:rPr lang="en-US" sz="1400" baseline="0" dirty="0" smtClean="0">
                          <a:latin typeface="Calibri" charset="0"/>
                          <a:ea typeface="Calibri" charset="0"/>
                          <a:cs typeface="Calibri" charset="0"/>
                        </a:rPr>
                        <a:t> II </a:t>
                      </a:r>
                      <a:r>
                        <a:rPr lang="en-US" sz="1400" baseline="0" dirty="0" err="1" smtClean="0">
                          <a:latin typeface="Calibri" charset="0"/>
                          <a:ea typeface="Calibri" charset="0"/>
                          <a:cs typeface="Calibri" charset="0"/>
                        </a:rPr>
                        <a:t>tilaus</a:t>
                      </a:r>
                      <a:r>
                        <a:rPr lang="en-US" sz="1400" baseline="0" dirty="0" smtClean="0">
                          <a:latin typeface="Calibri" charset="0"/>
                          <a:ea typeface="Calibri" charset="0"/>
                          <a:cs typeface="Calibri" charset="0"/>
                        </a:rPr>
                        <a:t>?</a:t>
                      </a:r>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Tarkastellaan</a:t>
                      </a:r>
                      <a:r>
                        <a:rPr lang="en-US" sz="1400" baseline="0" dirty="0" smtClean="0">
                          <a:latin typeface="Calibri" charset="0"/>
                          <a:ea typeface="Calibri" charset="0"/>
                          <a:cs typeface="Calibri" charset="0"/>
                        </a:rPr>
                        <a:t> 2016 </a:t>
                      </a:r>
                      <a:r>
                        <a:rPr lang="en-US" sz="1400" baseline="0" dirty="0" err="1" smtClean="0">
                          <a:latin typeface="Calibri" charset="0"/>
                          <a:ea typeface="Calibri" charset="0"/>
                          <a:cs typeface="Calibri" charset="0"/>
                        </a:rPr>
                        <a:t>tilauksen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täyttäminen</a:t>
                      </a:r>
                      <a:r>
                        <a:rPr lang="en-US" sz="1400" baseline="0" dirty="0" smtClean="0">
                          <a:latin typeface="Calibri" charset="0"/>
                          <a:ea typeface="Calibri" charset="0"/>
                          <a:cs typeface="Calibri" charset="0"/>
                        </a:rPr>
                        <a:t> ja </a:t>
                      </a:r>
                      <a:r>
                        <a:rPr lang="en-US" sz="1400" baseline="0" dirty="0" err="1" smtClean="0">
                          <a:latin typeface="Calibri" charset="0"/>
                          <a:ea typeface="Calibri" charset="0"/>
                          <a:cs typeface="Calibri" charset="0"/>
                        </a:rPr>
                        <a:t>tehdään</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uusi</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jos</a:t>
                      </a:r>
                      <a:r>
                        <a:rPr lang="en-US" sz="1400" baseline="0" dirty="0" smtClean="0">
                          <a:latin typeface="Calibri" charset="0"/>
                          <a:ea typeface="Calibri" charset="0"/>
                          <a:cs typeface="Calibri" charset="0"/>
                        </a:rPr>
                        <a:t> </a:t>
                      </a:r>
                      <a:r>
                        <a:rPr lang="en-US" sz="1400" baseline="0" dirty="0" err="1" smtClean="0">
                          <a:latin typeface="Calibri" charset="0"/>
                          <a:ea typeface="Calibri" charset="0"/>
                          <a:cs typeface="Calibri" charset="0"/>
                        </a:rPr>
                        <a:t>tarvitaan</a:t>
                      </a:r>
                      <a:endParaRPr lang="en-US" sz="1400" dirty="0" smtClean="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err="1" smtClean="0">
                          <a:latin typeface="Calibri" charset="0"/>
                          <a:ea typeface="Calibri" charset="0"/>
                          <a:cs typeface="Calibri" charset="0"/>
                        </a:rPr>
                        <a:t>Riippuu</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tilauksesta</a:t>
                      </a:r>
                      <a:endParaRPr lang="en-US" sz="1400" dirty="0" smtClean="0">
                        <a:latin typeface="Calibri" charset="0"/>
                        <a:ea typeface="Calibri" charset="0"/>
                        <a:cs typeface="Calibri" charset="0"/>
                      </a:endParaRPr>
                    </a:p>
                    <a:p>
                      <a:r>
                        <a:rPr lang="en-US" sz="1400" dirty="0" err="1" smtClean="0">
                          <a:latin typeface="Calibri" charset="0"/>
                          <a:ea typeface="Calibri" charset="0"/>
                          <a:cs typeface="Calibri" charset="0"/>
                        </a:rPr>
                        <a:t>Muutosjohtamisen</a:t>
                      </a:r>
                      <a:r>
                        <a:rPr lang="en-US" sz="1400" dirty="0" smtClean="0">
                          <a:latin typeface="Calibri" charset="0"/>
                          <a:ea typeface="Calibri" charset="0"/>
                          <a:cs typeface="Calibri" charset="0"/>
                        </a:rPr>
                        <a:t> </a:t>
                      </a:r>
                      <a:r>
                        <a:rPr lang="en-US" sz="1400" dirty="0" err="1" smtClean="0">
                          <a:latin typeface="Calibri" charset="0"/>
                          <a:ea typeface="Calibri" charset="0"/>
                          <a:cs typeface="Calibri" charset="0"/>
                        </a:rPr>
                        <a:t>tuki</a:t>
                      </a:r>
                      <a:r>
                        <a:rPr lang="en-US" sz="1400" smtClean="0">
                          <a:latin typeface="Calibri" charset="0"/>
                          <a:ea typeface="Calibri" charset="0"/>
                          <a:cs typeface="Calibri" charset="0"/>
                        </a:rPr>
                        <a:t>?</a:t>
                      </a:r>
                      <a:endParaRPr lang="en-US" sz="140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sz="1400"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endParaRPr lang="en-US" dirty="0">
                        <a:latin typeface="Calibri" charset="0"/>
                        <a:ea typeface="Calibri" charset="0"/>
                        <a:cs typeface="Calibri"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112666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a:r>
              <a:rPr lang="fi-FI" sz="6000" b="1" dirty="0"/>
              <a:t>Tavoitteet</a:t>
            </a:r>
            <a:r>
              <a:rPr lang="fi-FI" sz="8000" dirty="0"/>
              <a:t> </a:t>
            </a:r>
            <a:br>
              <a:rPr lang="fi-FI" sz="8000" dirty="0"/>
            </a:br>
            <a:r>
              <a:rPr lang="fi-FI" dirty="0"/>
              <a:t>ja toimintatapa</a:t>
            </a:r>
          </a:p>
        </p:txBody>
      </p:sp>
    </p:spTree>
    <p:extLst>
      <p:ext uri="{BB962C8B-B14F-4D97-AF65-F5344CB8AC3E}">
        <p14:creationId xmlns:p14="http://schemas.microsoft.com/office/powerpoint/2010/main" xmlns="" val="46619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Kaaviokuva 34"/>
          <p:cNvGraphicFramePr/>
          <p:nvPr>
            <p:extLst>
              <p:ext uri="{D42A27DB-BD31-4B8C-83A1-F6EECF244321}">
                <p14:modId xmlns:p14="http://schemas.microsoft.com/office/powerpoint/2010/main" xmlns="" val="3300949236"/>
              </p:ext>
            </p:extLst>
          </p:nvPr>
        </p:nvGraphicFramePr>
        <p:xfrm>
          <a:off x="1544950" y="688868"/>
          <a:ext cx="9624392" cy="62287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Ryhmä 7"/>
          <p:cNvGrpSpPr/>
          <p:nvPr/>
        </p:nvGrpSpPr>
        <p:grpSpPr>
          <a:xfrm rot="9834211">
            <a:off x="1727050" y="4740803"/>
            <a:ext cx="1892372" cy="1892372"/>
            <a:chOff x="5694864" y="415649"/>
            <a:chExt cx="1892372" cy="1892372"/>
          </a:xfrm>
          <a:solidFill>
            <a:schemeClr val="accent2"/>
          </a:solidFill>
        </p:grpSpPr>
        <p:sp>
          <p:nvSpPr>
            <p:cNvPr id="9" name="Kyynel 8"/>
            <p:cNvSpPr/>
            <p:nvPr/>
          </p:nvSpPr>
          <p:spPr>
            <a:xfrm rot="11774080">
              <a:off x="5694864" y="415649"/>
              <a:ext cx="1892372" cy="1892372"/>
            </a:xfrm>
            <a:prstGeom prst="teardrop">
              <a:avLst/>
            </a:prstGeom>
            <a:grp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sp>
          <p:nvSpPr>
            <p:cNvPr id="10" name="Ellipsi 4"/>
            <p:cNvSpPr/>
            <p:nvPr/>
          </p:nvSpPr>
          <p:spPr>
            <a:xfrm rot="11765789">
              <a:off x="5845461" y="687533"/>
              <a:ext cx="1554809" cy="1338110"/>
            </a:xfrm>
            <a:prstGeom prst="rect">
              <a:avLst/>
            </a:prstGeom>
            <a:noFill/>
          </p:spPr>
          <p:style>
            <a:lnRef idx="0">
              <a:scrgbClr r="0" g="0" b="0"/>
            </a:lnRef>
            <a:fillRef idx="0">
              <a:scrgbClr r="0" g="0" b="0"/>
            </a:fillRef>
            <a:effectRef idx="0">
              <a:scrgbClr r="0" g="0" b="0"/>
            </a:effectRef>
            <a:fontRef idx="minor">
              <a:schemeClr val="tx1"/>
            </a:fontRef>
          </p:style>
          <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i-FI" sz="1600" kern="1200" dirty="0" smtClean="0">
                <a:solidFill>
                  <a:schemeClr val="bg1"/>
                </a:solidFill>
              </a:endParaRPr>
            </a:p>
            <a:p>
              <a:pPr algn="ctr"/>
              <a:r>
                <a:rPr lang="fi-FI" sz="2000" dirty="0">
                  <a:solidFill>
                    <a:schemeClr val="bg1"/>
                  </a:solidFill>
                </a:rPr>
                <a:t>Palveluiden </a:t>
              </a:r>
              <a:r>
                <a:rPr lang="fi-FI" sz="2000" dirty="0" smtClean="0">
                  <a:solidFill>
                    <a:schemeClr val="bg1"/>
                  </a:solidFill>
                </a:rPr>
                <a:t>yhteen-toimivuus</a:t>
              </a:r>
              <a:endParaRPr lang="fi-FI" sz="2000" dirty="0">
                <a:solidFill>
                  <a:schemeClr val="bg1"/>
                </a:solidFill>
              </a:endParaRPr>
            </a:p>
            <a:p>
              <a:pPr lvl="0" algn="ctr" defTabSz="711200">
                <a:lnSpc>
                  <a:spcPct val="90000"/>
                </a:lnSpc>
                <a:spcBef>
                  <a:spcPct val="0"/>
                </a:spcBef>
                <a:spcAft>
                  <a:spcPct val="35000"/>
                </a:spcAft>
              </a:pPr>
              <a:endParaRPr lang="fi-FI" sz="2000" kern="1200" dirty="0">
                <a:solidFill>
                  <a:schemeClr val="bg1"/>
                </a:solidFill>
              </a:endParaRPr>
            </a:p>
          </p:txBody>
        </p:sp>
      </p:grpSp>
      <p:grpSp>
        <p:nvGrpSpPr>
          <p:cNvPr id="11" name="Ryhmä 10"/>
          <p:cNvGrpSpPr/>
          <p:nvPr/>
        </p:nvGrpSpPr>
        <p:grpSpPr>
          <a:xfrm rot="10800000">
            <a:off x="9626578" y="2351021"/>
            <a:ext cx="1892372" cy="1892372"/>
            <a:chOff x="5364641" y="489032"/>
            <a:chExt cx="1892372" cy="1892372"/>
          </a:xfrm>
          <a:solidFill>
            <a:schemeClr val="accent2"/>
          </a:solidFill>
        </p:grpSpPr>
        <p:sp>
          <p:nvSpPr>
            <p:cNvPr id="12" name="Ellipsi 11"/>
            <p:cNvSpPr/>
            <p:nvPr/>
          </p:nvSpPr>
          <p:spPr>
            <a:xfrm>
              <a:off x="5364641" y="489032"/>
              <a:ext cx="1892372" cy="1892372"/>
            </a:xfrm>
            <a:prstGeom prst="teardrop">
              <a:avLst/>
            </a:prstGeom>
            <a:grp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sp>
          <p:nvSpPr>
            <p:cNvPr id="13" name="Ellipsi 4"/>
            <p:cNvSpPr/>
            <p:nvPr/>
          </p:nvSpPr>
          <p:spPr>
            <a:xfrm rot="10800000">
              <a:off x="5503207" y="746763"/>
              <a:ext cx="1615241" cy="1376913"/>
            </a:xfrm>
            <a:prstGeom prst="rect">
              <a:avLst/>
            </a:prstGeom>
            <a:noFill/>
          </p:spPr>
          <p:style>
            <a:lnRef idx="0">
              <a:scrgbClr r="0" g="0" b="0"/>
            </a:lnRef>
            <a:fillRef idx="0">
              <a:scrgbClr r="0" g="0" b="0"/>
            </a:fillRef>
            <a:effectRef idx="0">
              <a:scrgbClr r="0" g="0" b="0"/>
            </a:effectRef>
            <a:fontRef idx="minor">
              <a:schemeClr val="tx1"/>
            </a:fontRef>
          </p:style>
          <p:txBody>
            <a:bodyPr spcFirstLastPara="0" vert="horz" wrap="square" lIns="20320" tIns="20320" rIns="20320" bIns="20320" numCol="1" spcCol="1270" anchor="ctr" anchorCtr="0">
              <a:noAutofit/>
            </a:bodyPr>
            <a:lstStyle/>
            <a:p>
              <a:pPr algn="ctr"/>
              <a:r>
                <a:rPr lang="fi-FI" dirty="0" smtClean="0">
                  <a:solidFill>
                    <a:schemeClr val="bg1"/>
                  </a:solidFill>
                </a:rPr>
                <a:t>Kansallinen </a:t>
              </a:r>
              <a:r>
                <a:rPr lang="fi-FI" dirty="0">
                  <a:solidFill>
                    <a:schemeClr val="bg1"/>
                  </a:solidFill>
                </a:rPr>
                <a:t>maakunta</a:t>
              </a:r>
            </a:p>
            <a:p>
              <a:pPr algn="ctr"/>
              <a:r>
                <a:rPr lang="fi-FI" dirty="0" smtClean="0">
                  <a:solidFill>
                    <a:schemeClr val="bg1"/>
                  </a:solidFill>
                </a:rPr>
                <a:t>kunta</a:t>
              </a:r>
              <a:endParaRPr lang="fi-FI" dirty="0">
                <a:solidFill>
                  <a:schemeClr val="bg1"/>
                </a:solidFill>
              </a:endParaRPr>
            </a:p>
          </p:txBody>
        </p:sp>
      </p:grpSp>
      <p:grpSp>
        <p:nvGrpSpPr>
          <p:cNvPr id="14" name="Ryhmä 13"/>
          <p:cNvGrpSpPr/>
          <p:nvPr/>
        </p:nvGrpSpPr>
        <p:grpSpPr>
          <a:xfrm rot="16200000">
            <a:off x="9626579" y="4334860"/>
            <a:ext cx="1892372" cy="1892372"/>
            <a:chOff x="5364641" y="489032"/>
            <a:chExt cx="1892372" cy="1892372"/>
          </a:xfrm>
          <a:solidFill>
            <a:schemeClr val="accent2"/>
          </a:solidFill>
        </p:grpSpPr>
        <p:sp>
          <p:nvSpPr>
            <p:cNvPr id="15" name="Ellipsi 14"/>
            <p:cNvSpPr/>
            <p:nvPr/>
          </p:nvSpPr>
          <p:spPr>
            <a:xfrm>
              <a:off x="5364641" y="489032"/>
              <a:ext cx="1892372" cy="1892372"/>
            </a:xfrm>
            <a:prstGeom prst="teardrop">
              <a:avLst/>
            </a:prstGeom>
            <a:grp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sp>
          <p:nvSpPr>
            <p:cNvPr id="16" name="Ellipsi 4"/>
            <p:cNvSpPr/>
            <p:nvPr/>
          </p:nvSpPr>
          <p:spPr>
            <a:xfrm rot="5400000">
              <a:off x="5649015" y="766161"/>
              <a:ext cx="1712352" cy="1338110"/>
            </a:xfrm>
            <a:prstGeom prst="rect">
              <a:avLst/>
            </a:prstGeom>
            <a:noFill/>
            <a:ln>
              <a:noFill/>
            </a:ln>
          </p:spPr>
          <p:style>
            <a:lnRef idx="0">
              <a:scrgbClr r="0" g="0" b="0"/>
            </a:lnRef>
            <a:fillRef idx="0">
              <a:scrgbClr r="0" g="0" b="0"/>
            </a:fillRef>
            <a:effectRef idx="0">
              <a:scrgbClr r="0" g="0" b="0"/>
            </a:effectRef>
            <a:fontRef idx="minor">
              <a:schemeClr val="tx1"/>
            </a:fontRef>
          </p:style>
          <p:txBody>
            <a:bodyPr spcFirstLastPara="0" vert="horz" wrap="square" lIns="20320" tIns="20320" rIns="20320" bIns="20320" numCol="1" spcCol="1270" anchor="ctr" anchorCtr="0">
              <a:noAutofit/>
            </a:bodyPr>
            <a:lstStyle/>
            <a:p>
              <a:pPr algn="ctr"/>
              <a:r>
                <a:rPr lang="fi-FI" sz="1600" dirty="0" smtClean="0">
                  <a:solidFill>
                    <a:schemeClr val="bg1"/>
                  </a:solidFill>
                </a:rPr>
                <a:t>KAPA</a:t>
              </a:r>
              <a:endParaRPr lang="fi-FI" sz="1600" dirty="0">
                <a:solidFill>
                  <a:schemeClr val="bg1"/>
                </a:solidFill>
              </a:endParaRPr>
            </a:p>
            <a:p>
              <a:pPr algn="ctr"/>
              <a:r>
                <a:rPr lang="fi-FI" sz="1600" dirty="0">
                  <a:solidFill>
                    <a:schemeClr val="bg1"/>
                  </a:solidFill>
                </a:rPr>
                <a:t>Valtakunnallinen järjestelmä ja </a:t>
              </a:r>
              <a:r>
                <a:rPr lang="fi-FI" sz="1600" dirty="0" smtClean="0">
                  <a:solidFill>
                    <a:schemeClr val="bg1"/>
                  </a:solidFill>
                </a:rPr>
                <a:t>neuvontapalvelu</a:t>
              </a:r>
              <a:endParaRPr lang="fi-FI" sz="1600" dirty="0">
                <a:solidFill>
                  <a:schemeClr val="bg1"/>
                </a:solidFill>
              </a:endParaRPr>
            </a:p>
          </p:txBody>
        </p:sp>
      </p:grpSp>
      <p:sp>
        <p:nvSpPr>
          <p:cNvPr id="18" name="Otsikko 1"/>
          <p:cNvSpPr txBox="1">
            <a:spLocks/>
          </p:cNvSpPr>
          <p:nvPr/>
        </p:nvSpPr>
        <p:spPr>
          <a:xfrm>
            <a:off x="1063553" y="826770"/>
            <a:ext cx="7776864" cy="642942"/>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3600" kern="0" dirty="0" smtClean="0">
                <a:solidFill>
                  <a:schemeClr val="bg2">
                    <a:lumMod val="50000"/>
                  </a:schemeClr>
                </a:solidFill>
              </a:rPr>
              <a:t>Avaintulokset </a:t>
            </a:r>
            <a:r>
              <a:rPr lang="fi-FI" sz="7000" kern="0" dirty="0" smtClean="0">
                <a:solidFill>
                  <a:schemeClr val="bg2">
                    <a:lumMod val="50000"/>
                  </a:schemeClr>
                </a:solidFill>
              </a:rPr>
              <a:t> </a:t>
            </a:r>
            <a:r>
              <a:rPr lang="fi-FI" kern="0" dirty="0" smtClean="0">
                <a:solidFill>
                  <a:schemeClr val="bg2">
                    <a:lumMod val="50000"/>
                  </a:schemeClr>
                </a:solidFill>
              </a:rPr>
              <a:t> </a:t>
            </a:r>
            <a:endParaRPr lang="fi-FI" sz="2800" kern="0" dirty="0">
              <a:solidFill>
                <a:schemeClr val="bg2">
                  <a:lumMod val="50000"/>
                </a:schemeClr>
              </a:solidFill>
            </a:endParaRPr>
          </a:p>
        </p:txBody>
      </p:sp>
    </p:spTree>
    <p:extLst>
      <p:ext uri="{BB962C8B-B14F-4D97-AF65-F5344CB8AC3E}">
        <p14:creationId xmlns:p14="http://schemas.microsoft.com/office/powerpoint/2010/main" xmlns="" val="1509210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1"/>
          <p:cNvSpPr txBox="1">
            <a:spLocks/>
          </p:cNvSpPr>
          <p:nvPr/>
        </p:nvSpPr>
        <p:spPr>
          <a:xfrm>
            <a:off x="839416" y="979170"/>
            <a:ext cx="5024063" cy="642942"/>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6000" kern="0" dirty="0" smtClean="0">
                <a:solidFill>
                  <a:schemeClr val="bg2">
                    <a:lumMod val="50000"/>
                  </a:schemeClr>
                </a:solidFill>
              </a:rPr>
              <a:t>Toimintatapa</a:t>
            </a:r>
            <a:r>
              <a:rPr lang="fi-FI" sz="8000" kern="0" dirty="0" smtClean="0">
                <a:solidFill>
                  <a:schemeClr val="bg2">
                    <a:lumMod val="50000"/>
                  </a:schemeClr>
                </a:solidFill>
              </a:rPr>
              <a:t> </a:t>
            </a:r>
            <a:endParaRPr lang="fi-FI" sz="8000" kern="0" dirty="0">
              <a:solidFill>
                <a:schemeClr val="bg2">
                  <a:lumMod val="50000"/>
                </a:schemeClr>
              </a:solidFill>
            </a:endParaRPr>
          </a:p>
          <a:p>
            <a:r>
              <a:rPr lang="fi-FI" kern="0" dirty="0">
                <a:solidFill>
                  <a:schemeClr val="bg2">
                    <a:lumMod val="50000"/>
                  </a:schemeClr>
                </a:solidFill>
              </a:rPr>
              <a:t> </a:t>
            </a:r>
            <a:endParaRPr lang="fi-FI" sz="2800" kern="0" dirty="0">
              <a:solidFill>
                <a:schemeClr val="bg2">
                  <a:lumMod val="50000"/>
                </a:schemeClr>
              </a:solidFill>
            </a:endParaRPr>
          </a:p>
        </p:txBody>
      </p:sp>
      <p:sp>
        <p:nvSpPr>
          <p:cNvPr id="7" name="Tekstin paikkamerkki 4"/>
          <p:cNvSpPr>
            <a:spLocks noGrp="1"/>
          </p:cNvSpPr>
          <p:nvPr>
            <p:ph type="body" sz="quarter" idx="10"/>
          </p:nvPr>
        </p:nvSpPr>
        <p:spPr>
          <a:xfrm>
            <a:off x="1091444" y="2492896"/>
            <a:ext cx="9325037" cy="3505002"/>
          </a:xfrm>
        </p:spPr>
        <p:txBody>
          <a:bodyPr/>
          <a:lstStyle/>
          <a:p>
            <a:r>
              <a:rPr lang="fi-FI" sz="3600" dirty="0" smtClean="0"/>
              <a:t> Organisaatioriippumattomuus </a:t>
            </a:r>
            <a:endParaRPr lang="fi-FI" sz="3600" dirty="0"/>
          </a:p>
          <a:p>
            <a:r>
              <a:rPr lang="fi-FI" sz="3600" dirty="0" smtClean="0"/>
              <a:t> Asiakaslähtöisyys</a:t>
            </a:r>
            <a:endParaRPr lang="fi-FI" sz="3600" dirty="0"/>
          </a:p>
          <a:p>
            <a:r>
              <a:rPr lang="fi-FI" sz="3600" dirty="0" smtClean="0"/>
              <a:t> Asiakkaiden </a:t>
            </a:r>
            <a:r>
              <a:rPr lang="fi-FI" sz="3600" dirty="0"/>
              <a:t>osallistaminen  </a:t>
            </a:r>
          </a:p>
          <a:p>
            <a:r>
              <a:rPr lang="fi-FI" sz="3600" dirty="0" smtClean="0"/>
              <a:t> Yhteistyö</a:t>
            </a:r>
            <a:endParaRPr lang="fi-FI" sz="3600" dirty="0"/>
          </a:p>
          <a:p>
            <a:r>
              <a:rPr lang="fi-FI" sz="3600" dirty="0" smtClean="0"/>
              <a:t> Avoimet rajapinnat</a:t>
            </a:r>
            <a:endParaRPr lang="fi-FI" sz="3600" dirty="0"/>
          </a:p>
        </p:txBody>
      </p:sp>
      <p:grpSp>
        <p:nvGrpSpPr>
          <p:cNvPr id="8" name="Ryhmä 7"/>
          <p:cNvGrpSpPr/>
          <p:nvPr/>
        </p:nvGrpSpPr>
        <p:grpSpPr>
          <a:xfrm>
            <a:off x="6888088" y="3717032"/>
            <a:ext cx="5040560" cy="2984601"/>
            <a:chOff x="1544950" y="688868"/>
            <a:chExt cx="9974001" cy="6228789"/>
          </a:xfrm>
        </p:grpSpPr>
        <p:graphicFrame>
          <p:nvGraphicFramePr>
            <p:cNvPr id="9" name="Kaaviokuva 8"/>
            <p:cNvGraphicFramePr/>
            <p:nvPr>
              <p:extLst>
                <p:ext uri="{D42A27DB-BD31-4B8C-83A1-F6EECF244321}">
                  <p14:modId xmlns:p14="http://schemas.microsoft.com/office/powerpoint/2010/main" xmlns="" val="878272771"/>
                </p:ext>
              </p:extLst>
            </p:nvPr>
          </p:nvGraphicFramePr>
          <p:xfrm>
            <a:off x="1544950" y="688868"/>
            <a:ext cx="9624392" cy="62287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Kyynel 9"/>
            <p:cNvSpPr/>
            <p:nvPr/>
          </p:nvSpPr>
          <p:spPr>
            <a:xfrm rot="8291">
              <a:off x="1727050" y="4740803"/>
              <a:ext cx="1892372" cy="1892372"/>
            </a:xfrm>
            <a:prstGeom prst="teardrop">
              <a:avLst/>
            </a:prstGeom>
            <a:solidFill>
              <a:schemeClr val="accent2"/>
            </a:solid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sp>
          <p:nvSpPr>
            <p:cNvPr id="11" name="Ellipsi 11"/>
            <p:cNvSpPr/>
            <p:nvPr/>
          </p:nvSpPr>
          <p:spPr>
            <a:xfrm rot="10800000">
              <a:off x="9626578" y="2351021"/>
              <a:ext cx="1892372" cy="1892372"/>
            </a:xfrm>
            <a:prstGeom prst="teardrop">
              <a:avLst/>
            </a:prstGeom>
            <a:solidFill>
              <a:schemeClr val="accent2"/>
            </a:solid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sp>
          <p:nvSpPr>
            <p:cNvPr id="12" name="Ellipsi 14"/>
            <p:cNvSpPr/>
            <p:nvPr/>
          </p:nvSpPr>
          <p:spPr>
            <a:xfrm rot="16200000">
              <a:off x="9626579" y="4334860"/>
              <a:ext cx="1892372" cy="1892372"/>
            </a:xfrm>
            <a:prstGeom prst="teardrop">
              <a:avLst/>
            </a:prstGeom>
            <a:solidFill>
              <a:schemeClr val="accent2"/>
            </a:solidFill>
            <a:ln>
              <a:noFill/>
            </a:ln>
          </p:spPr>
          <p:style>
            <a:lnRef idx="2">
              <a:scrgbClr r="0" g="0" b="0"/>
            </a:lnRef>
            <a:fillRef idx="1">
              <a:scrgbClr r="0" g="0" b="0"/>
            </a:fillRef>
            <a:effectRef idx="0">
              <a:schemeClr val="accent3">
                <a:shade val="80000"/>
                <a:alpha val="50000"/>
                <a:hueOff val="-102"/>
                <a:satOff val="-956"/>
                <a:lumOff val="3918"/>
                <a:alphaOff val="26250"/>
              </a:schemeClr>
            </a:effectRef>
            <a:fontRef idx="minor">
              <a:schemeClr val="tx1"/>
            </a:fontRef>
          </p:style>
        </p:sp>
      </p:grpSp>
    </p:spTree>
    <p:extLst>
      <p:ext uri="{BB962C8B-B14F-4D97-AF65-F5344CB8AC3E}">
        <p14:creationId xmlns:p14="http://schemas.microsoft.com/office/powerpoint/2010/main" xmlns="" val="2128145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27448" y="3068960"/>
            <a:ext cx="9289032" cy="1656184"/>
          </a:xfrm>
        </p:spPr>
        <p:txBody>
          <a:bodyPr anchor="t"/>
          <a:lstStyle/>
          <a:p>
            <a:pPr algn="l"/>
            <a:r>
              <a:rPr lang="fi-FI" dirty="0"/>
              <a:t>Hankkeiden</a:t>
            </a:r>
            <a:r>
              <a:rPr lang="fi-FI" sz="4500" dirty="0" smtClean="0"/>
              <a:t> </a:t>
            </a:r>
            <a:br>
              <a:rPr lang="fi-FI" sz="4500" dirty="0" smtClean="0"/>
            </a:br>
            <a:r>
              <a:rPr lang="fi-FI" sz="6000" b="1" dirty="0"/>
              <a:t>toteutussuunnitelmat</a:t>
            </a:r>
            <a:r>
              <a:rPr lang="fi-FI" sz="6000" dirty="0"/>
              <a:t/>
            </a:r>
            <a:br>
              <a:rPr lang="fi-FI" sz="6000" dirty="0"/>
            </a:br>
            <a:r>
              <a:rPr lang="fi-FI" dirty="0"/>
              <a:t/>
            </a:r>
            <a:br>
              <a:rPr lang="fi-FI" dirty="0"/>
            </a:br>
            <a:r>
              <a:rPr lang="fi-FI" dirty="0"/>
              <a:t/>
            </a:r>
            <a:br>
              <a:rPr lang="fi-FI" dirty="0"/>
            </a:br>
            <a:r>
              <a:rPr lang="fi-FI" dirty="0"/>
              <a:t/>
            </a:r>
            <a:br>
              <a:rPr lang="fi-FI" dirty="0"/>
            </a:br>
            <a:endParaRPr lang="fi-FI" i="1" dirty="0">
              <a:solidFill>
                <a:srgbClr val="FFFF00"/>
              </a:solidFill>
            </a:endParaRPr>
          </a:p>
        </p:txBody>
      </p:sp>
    </p:spTree>
    <p:extLst>
      <p:ext uri="{BB962C8B-B14F-4D97-AF65-F5344CB8AC3E}">
        <p14:creationId xmlns:p14="http://schemas.microsoft.com/office/powerpoint/2010/main" xmlns="" val="2007769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Otsikko 1"/>
          <p:cNvSpPr>
            <a:spLocks noGrp="1"/>
          </p:cNvSpPr>
          <p:nvPr>
            <p:ph type="title"/>
          </p:nvPr>
        </p:nvSpPr>
        <p:spPr>
          <a:xfrm>
            <a:off x="577049" y="978281"/>
            <a:ext cx="9608098" cy="642942"/>
          </a:xfrm>
        </p:spPr>
        <p:txBody>
          <a:bodyPr/>
          <a:lstStyle/>
          <a:p>
            <a:r>
              <a:rPr lang="fi-FI" sz="4000" dirty="0" smtClean="0">
                <a:solidFill>
                  <a:schemeClr val="tx2"/>
                </a:solidFill>
              </a:rPr>
              <a:t>Hankkeet</a:t>
            </a:r>
            <a:endParaRPr lang="fi-FI" sz="2400" dirty="0">
              <a:solidFill>
                <a:schemeClr val="tx2"/>
              </a:solidFill>
            </a:endParaRPr>
          </a:p>
        </p:txBody>
      </p:sp>
      <p:grpSp>
        <p:nvGrpSpPr>
          <p:cNvPr id="11" name="Group 10"/>
          <p:cNvGrpSpPr/>
          <p:nvPr/>
        </p:nvGrpSpPr>
        <p:grpSpPr>
          <a:xfrm>
            <a:off x="29497" y="1489587"/>
            <a:ext cx="9810919" cy="5273151"/>
            <a:chOff x="29497" y="1489587"/>
            <a:chExt cx="8059655" cy="5273151"/>
          </a:xfrm>
        </p:grpSpPr>
        <p:grpSp>
          <p:nvGrpSpPr>
            <p:cNvPr id="6" name="Ryhmä 5"/>
            <p:cNvGrpSpPr/>
            <p:nvPr/>
          </p:nvGrpSpPr>
          <p:grpSpPr>
            <a:xfrm>
              <a:off x="685989" y="1774507"/>
              <a:ext cx="6795761" cy="684000"/>
              <a:chOff x="3420296" y="830165"/>
              <a:chExt cx="6658132" cy="2066518"/>
            </a:xfrm>
          </p:grpSpPr>
          <p:sp>
            <p:nvSpPr>
              <p:cNvPr id="61" name="Rectangle 61"/>
              <p:cNvSpPr>
                <a:spLocks noChangeArrowheads="1"/>
              </p:cNvSpPr>
              <p:nvPr/>
            </p:nvSpPr>
            <p:spPr bwMode="auto">
              <a:xfrm>
                <a:off x="5228533" y="830165"/>
                <a:ext cx="4849895" cy="2066518"/>
              </a:xfrm>
              <a:prstGeom prst="rect">
                <a:avLst/>
              </a:prstGeom>
              <a:solidFill>
                <a:schemeClr val="accent1">
                  <a:lumMod val="20000"/>
                  <a:lumOff val="8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fi-FI"/>
              </a:p>
            </p:txBody>
          </p:sp>
          <p:sp>
            <p:nvSpPr>
              <p:cNvPr id="62" name="Freeform 62"/>
              <p:cNvSpPr>
                <a:spLocks/>
              </p:cNvSpPr>
              <p:nvPr/>
            </p:nvSpPr>
            <p:spPr bwMode="auto">
              <a:xfrm>
                <a:off x="7424594" y="843482"/>
                <a:ext cx="2008187" cy="2053201"/>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1">
                  <a:lumMod val="40000"/>
                  <a:lumOff val="6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fi-FI"/>
              </a:p>
            </p:txBody>
          </p:sp>
          <p:sp>
            <p:nvSpPr>
              <p:cNvPr id="63" name="Freeform 63"/>
              <p:cNvSpPr>
                <a:spLocks/>
              </p:cNvSpPr>
              <p:nvPr/>
            </p:nvSpPr>
            <p:spPr bwMode="auto">
              <a:xfrm>
                <a:off x="6367950" y="840910"/>
                <a:ext cx="2569532" cy="2055773"/>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fi-FI"/>
              </a:p>
            </p:txBody>
          </p:sp>
          <p:sp>
            <p:nvSpPr>
              <p:cNvPr id="70" name="Rectangle 81"/>
              <p:cNvSpPr>
                <a:spLocks noChangeArrowheads="1"/>
              </p:cNvSpPr>
              <p:nvPr/>
            </p:nvSpPr>
            <p:spPr bwMode="auto">
              <a:xfrm>
                <a:off x="3420296" y="2589213"/>
                <a:ext cx="64" cy="2713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endParaRPr kumimoji="0" lang="fi-FI" altLang="fi-FI" b="0" i="0" u="none" strike="noStrike" cap="none" normalizeH="0" baseline="0" dirty="0">
                  <a:ln>
                    <a:noFill/>
                  </a:ln>
                  <a:solidFill>
                    <a:schemeClr val="bg1"/>
                  </a:solidFill>
                  <a:effectLst/>
                  <a:latin typeface="Arial" panose="020B0604020202020204" pitchFamily="34" charset="0"/>
                </a:endParaRPr>
              </a:p>
            </p:txBody>
          </p:sp>
          <p:sp>
            <p:nvSpPr>
              <p:cNvPr id="101" name="Freeform 155"/>
              <p:cNvSpPr>
                <a:spLocks/>
              </p:cNvSpPr>
              <p:nvPr/>
            </p:nvSpPr>
            <p:spPr bwMode="auto">
              <a:xfrm>
                <a:off x="5467350" y="833438"/>
                <a:ext cx="6350" cy="53975"/>
              </a:xfrm>
              <a:custGeom>
                <a:avLst/>
                <a:gdLst>
                  <a:gd name="T0" fmla="*/ 8 w 8"/>
                  <a:gd name="T1" fmla="*/ 69 h 69"/>
                  <a:gd name="T2" fmla="*/ 8 w 8"/>
                  <a:gd name="T3" fmla="*/ 0 h 69"/>
                  <a:gd name="T4" fmla="*/ 0 w 8"/>
                  <a:gd name="T5" fmla="*/ 0 h 69"/>
                  <a:gd name="T6" fmla="*/ 0 w 8"/>
                  <a:gd name="T7" fmla="*/ 69 h 69"/>
                  <a:gd name="T8" fmla="*/ 8 w 8"/>
                  <a:gd name="T9" fmla="*/ 69 h 69"/>
                  <a:gd name="T10" fmla="*/ 8 w 8"/>
                  <a:gd name="T11" fmla="*/ 69 h 69"/>
                </a:gdLst>
                <a:ahLst/>
                <a:cxnLst>
                  <a:cxn ang="0">
                    <a:pos x="T0" y="T1"/>
                  </a:cxn>
                  <a:cxn ang="0">
                    <a:pos x="T2" y="T3"/>
                  </a:cxn>
                  <a:cxn ang="0">
                    <a:pos x="T4" y="T5"/>
                  </a:cxn>
                  <a:cxn ang="0">
                    <a:pos x="T6" y="T7"/>
                  </a:cxn>
                  <a:cxn ang="0">
                    <a:pos x="T8" y="T9"/>
                  </a:cxn>
                  <a:cxn ang="0">
                    <a:pos x="T10" y="T11"/>
                  </a:cxn>
                </a:cxnLst>
                <a:rect l="0" t="0" r="r" b="b"/>
                <a:pathLst>
                  <a:path w="8" h="69">
                    <a:moveTo>
                      <a:pt x="8" y="69"/>
                    </a:moveTo>
                    <a:lnTo>
                      <a:pt x="8" y="0"/>
                    </a:lnTo>
                    <a:lnTo>
                      <a:pt x="0" y="0"/>
                    </a:lnTo>
                    <a:lnTo>
                      <a:pt x="0" y="69"/>
                    </a:lnTo>
                    <a:lnTo>
                      <a:pt x="8" y="69"/>
                    </a:lnTo>
                    <a:lnTo>
                      <a:pt x="8" y="6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fi-FI"/>
              </a:p>
            </p:txBody>
          </p:sp>
        </p:grpSp>
        <p:sp>
          <p:nvSpPr>
            <p:cNvPr id="22" name="Suorakulmio 21"/>
            <p:cNvSpPr/>
            <p:nvPr/>
          </p:nvSpPr>
          <p:spPr>
            <a:xfrm>
              <a:off x="570108" y="1772816"/>
              <a:ext cx="4812483" cy="684000"/>
            </a:xfrm>
            <a:prstGeom prst="rect">
              <a:avLst/>
            </a:prstGeom>
            <a:solidFill>
              <a:schemeClr val="accent1"/>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72" name="Rectangle 61"/>
            <p:cNvSpPr>
              <a:spLocks noChangeArrowheads="1"/>
            </p:cNvSpPr>
            <p:nvPr/>
          </p:nvSpPr>
          <p:spPr bwMode="auto">
            <a:xfrm>
              <a:off x="5846622" y="2482968"/>
              <a:ext cx="1635128" cy="684000"/>
            </a:xfrm>
            <a:prstGeom prst="rect">
              <a:avLst/>
            </a:prstGeom>
            <a:solidFill>
              <a:schemeClr val="accent2">
                <a:lumMod val="20000"/>
                <a:lumOff val="8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81" name="Freeform 62"/>
            <p:cNvSpPr>
              <a:spLocks/>
            </p:cNvSpPr>
            <p:nvPr/>
          </p:nvSpPr>
          <p:spPr bwMode="auto">
            <a:xfrm>
              <a:off x="4773059" y="2482971"/>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2">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82" name="Freeform 63"/>
            <p:cNvSpPr>
              <a:spLocks/>
            </p:cNvSpPr>
            <p:nvPr/>
          </p:nvSpPr>
          <p:spPr bwMode="auto">
            <a:xfrm>
              <a:off x="3694573" y="2482973"/>
              <a:ext cx="2622646" cy="684000"/>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2"/>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65" name="Suorakulmio 64"/>
            <p:cNvSpPr/>
            <p:nvPr/>
          </p:nvSpPr>
          <p:spPr>
            <a:xfrm>
              <a:off x="570107" y="2482973"/>
              <a:ext cx="4812483" cy="684000"/>
            </a:xfrm>
            <a:prstGeom prst="rect">
              <a:avLst/>
            </a:prstGeom>
            <a:solidFill>
              <a:schemeClr val="accent2"/>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100" name="Rectangle 61"/>
            <p:cNvSpPr>
              <a:spLocks noChangeArrowheads="1"/>
            </p:cNvSpPr>
            <p:nvPr/>
          </p:nvSpPr>
          <p:spPr bwMode="auto">
            <a:xfrm>
              <a:off x="5846622" y="3216129"/>
              <a:ext cx="1635128" cy="684000"/>
            </a:xfrm>
            <a:prstGeom prst="rect">
              <a:avLst/>
            </a:prstGeom>
            <a:solidFill>
              <a:schemeClr val="accent3">
                <a:lumMod val="40000"/>
                <a:lumOff val="6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2" name="Freeform 62"/>
            <p:cNvSpPr>
              <a:spLocks/>
            </p:cNvSpPr>
            <p:nvPr/>
          </p:nvSpPr>
          <p:spPr bwMode="auto">
            <a:xfrm>
              <a:off x="4773059" y="3216129"/>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3">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3" name="Freeform 63"/>
            <p:cNvSpPr>
              <a:spLocks/>
            </p:cNvSpPr>
            <p:nvPr/>
          </p:nvSpPr>
          <p:spPr bwMode="auto">
            <a:xfrm>
              <a:off x="3694573" y="3219566"/>
              <a:ext cx="2622646" cy="599468"/>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3"/>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4" name="Rectangle 61"/>
            <p:cNvSpPr>
              <a:spLocks noChangeArrowheads="1"/>
            </p:cNvSpPr>
            <p:nvPr/>
          </p:nvSpPr>
          <p:spPr bwMode="auto">
            <a:xfrm>
              <a:off x="5846622" y="3945866"/>
              <a:ext cx="1635128" cy="684000"/>
            </a:xfrm>
            <a:prstGeom prst="rect">
              <a:avLst/>
            </a:prstGeom>
            <a:solidFill>
              <a:schemeClr val="tx2">
                <a:lumMod val="40000"/>
                <a:lumOff val="6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5" name="Freeform 62"/>
            <p:cNvSpPr>
              <a:spLocks/>
            </p:cNvSpPr>
            <p:nvPr/>
          </p:nvSpPr>
          <p:spPr bwMode="auto">
            <a:xfrm>
              <a:off x="4773059" y="3945868"/>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tx2">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6" name="Freeform 63"/>
            <p:cNvSpPr>
              <a:spLocks/>
            </p:cNvSpPr>
            <p:nvPr/>
          </p:nvSpPr>
          <p:spPr bwMode="auto">
            <a:xfrm>
              <a:off x="3694573" y="3945867"/>
              <a:ext cx="2622646" cy="684000"/>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tx2"/>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7" name="Rectangle 61"/>
            <p:cNvSpPr>
              <a:spLocks noChangeArrowheads="1"/>
            </p:cNvSpPr>
            <p:nvPr/>
          </p:nvSpPr>
          <p:spPr bwMode="auto">
            <a:xfrm>
              <a:off x="5846622" y="4675664"/>
              <a:ext cx="1635128" cy="684000"/>
            </a:xfrm>
            <a:prstGeom prst="rect">
              <a:avLst/>
            </a:prstGeom>
            <a:solidFill>
              <a:schemeClr val="accent4">
                <a:lumMod val="20000"/>
                <a:lumOff val="8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8" name="Freeform 62"/>
            <p:cNvSpPr>
              <a:spLocks/>
            </p:cNvSpPr>
            <p:nvPr/>
          </p:nvSpPr>
          <p:spPr bwMode="auto">
            <a:xfrm>
              <a:off x="4773059" y="4675665"/>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4">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9" name="Freeform 63"/>
            <p:cNvSpPr>
              <a:spLocks/>
            </p:cNvSpPr>
            <p:nvPr/>
          </p:nvSpPr>
          <p:spPr bwMode="auto">
            <a:xfrm>
              <a:off x="3694573" y="4689216"/>
              <a:ext cx="2622646" cy="670448"/>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4"/>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66" name="Suorakulmio 65"/>
            <p:cNvSpPr/>
            <p:nvPr/>
          </p:nvSpPr>
          <p:spPr>
            <a:xfrm>
              <a:off x="570107" y="3216129"/>
              <a:ext cx="5453886" cy="684000"/>
            </a:xfrm>
            <a:prstGeom prst="rect">
              <a:avLst/>
            </a:prstGeom>
            <a:solidFill>
              <a:schemeClr val="accent3"/>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67" name="Suorakulmio 66"/>
            <p:cNvSpPr/>
            <p:nvPr/>
          </p:nvSpPr>
          <p:spPr>
            <a:xfrm>
              <a:off x="570107" y="3945867"/>
              <a:ext cx="5194726" cy="684000"/>
            </a:xfrm>
            <a:prstGeom prst="rect">
              <a:avLst/>
            </a:prstGeom>
            <a:solidFill>
              <a:schemeClr val="tx2"/>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71" name="Suorakulmio 70"/>
            <p:cNvSpPr/>
            <p:nvPr/>
          </p:nvSpPr>
          <p:spPr>
            <a:xfrm>
              <a:off x="570107" y="4675667"/>
              <a:ext cx="5146698" cy="684000"/>
            </a:xfrm>
            <a:prstGeom prst="rect">
              <a:avLst/>
            </a:prstGeom>
            <a:solidFill>
              <a:schemeClr val="accent4"/>
            </a:solidFill>
            <a:ln>
              <a:noFill/>
            </a:ln>
          </p:spPr>
          <p:txBody>
            <a:bodyPr vert="horz" wrap="square" lIns="68580" tIns="34290" rIns="68580" bIns="34290" numCol="1" anchor="t" anchorCtr="0" compatLnSpc="1">
              <a:prstTxWarp prst="textNoShape">
                <a:avLst/>
              </a:prstTxWarp>
            </a:bodyPr>
            <a:lstStyle/>
            <a:p>
              <a:endParaRPr lang="fi-FI" sz="1600" dirty="0">
                <a:solidFill>
                  <a:schemeClr val="bg1"/>
                </a:solidFill>
              </a:endParaRPr>
            </a:p>
          </p:txBody>
        </p:sp>
        <p:sp>
          <p:nvSpPr>
            <p:cNvPr id="3" name="Suorakulmio 2"/>
            <p:cNvSpPr/>
            <p:nvPr/>
          </p:nvSpPr>
          <p:spPr>
            <a:xfrm>
              <a:off x="552812" y="3297794"/>
              <a:ext cx="3650358" cy="400110"/>
            </a:xfrm>
            <a:prstGeom prst="rect">
              <a:avLst/>
            </a:prstGeom>
          </p:spPr>
          <p:txBody>
            <a:bodyPr wrap="none">
              <a:spAutoFit/>
            </a:bodyPr>
            <a:lstStyle/>
            <a:p>
              <a:r>
                <a:rPr lang="fi-FI" sz="2000" dirty="0">
                  <a:solidFill>
                    <a:schemeClr val="bg1"/>
                  </a:solidFill>
                </a:rPr>
                <a:t>Asiakaspalvelun tehostaminen</a:t>
              </a:r>
            </a:p>
          </p:txBody>
        </p:sp>
        <p:sp>
          <p:nvSpPr>
            <p:cNvPr id="4" name="Suorakulmio 3"/>
            <p:cNvSpPr/>
            <p:nvPr/>
          </p:nvSpPr>
          <p:spPr>
            <a:xfrm>
              <a:off x="552812" y="2577714"/>
              <a:ext cx="3757190" cy="400110"/>
            </a:xfrm>
            <a:prstGeom prst="rect">
              <a:avLst/>
            </a:prstGeom>
          </p:spPr>
          <p:txBody>
            <a:bodyPr wrap="none" anchor="t">
              <a:spAutoFit/>
            </a:bodyPr>
            <a:lstStyle/>
            <a:p>
              <a:r>
                <a:rPr lang="fi-FI" sz="2000" dirty="0">
                  <a:solidFill>
                    <a:schemeClr val="bg1"/>
                  </a:solidFill>
                </a:rPr>
                <a:t>Toiminnan </a:t>
              </a:r>
              <a:r>
                <a:rPr lang="fi-FI" altLang="fi-FI" sz="2000" dirty="0">
                  <a:solidFill>
                    <a:schemeClr val="bg1"/>
                  </a:solidFill>
                </a:rPr>
                <a:t>peruspilareiden rakentaminen </a:t>
              </a:r>
              <a:endParaRPr lang="fi-FI" sz="1400" dirty="0">
                <a:solidFill>
                  <a:schemeClr val="bg1"/>
                </a:solidFill>
              </a:endParaRPr>
            </a:p>
          </p:txBody>
        </p:sp>
        <p:sp>
          <p:nvSpPr>
            <p:cNvPr id="5" name="Suorakulmio 4"/>
            <p:cNvSpPr/>
            <p:nvPr/>
          </p:nvSpPr>
          <p:spPr>
            <a:xfrm>
              <a:off x="552812" y="1857698"/>
              <a:ext cx="1641077" cy="400110"/>
            </a:xfrm>
            <a:prstGeom prst="rect">
              <a:avLst/>
            </a:prstGeom>
          </p:spPr>
          <p:txBody>
            <a:bodyPr wrap="none">
              <a:spAutoFit/>
            </a:bodyPr>
            <a:lstStyle/>
            <a:p>
              <a:r>
                <a:rPr lang="fi-FI" sz="2000" dirty="0" smtClean="0">
                  <a:solidFill>
                    <a:schemeClr val="bg1"/>
                  </a:solidFill>
                </a:rPr>
                <a:t>Palvelumuotoilu</a:t>
              </a:r>
              <a:endParaRPr lang="fi-FI" sz="2000" dirty="0">
                <a:solidFill>
                  <a:schemeClr val="bg1"/>
                </a:solidFill>
              </a:endParaRPr>
            </a:p>
          </p:txBody>
        </p:sp>
        <p:sp>
          <p:nvSpPr>
            <p:cNvPr id="7" name="Suorakulmio 6"/>
            <p:cNvSpPr/>
            <p:nvPr/>
          </p:nvSpPr>
          <p:spPr>
            <a:xfrm>
              <a:off x="552812" y="4017874"/>
              <a:ext cx="2788066" cy="400110"/>
            </a:xfrm>
            <a:prstGeom prst="rect">
              <a:avLst/>
            </a:prstGeom>
          </p:spPr>
          <p:txBody>
            <a:bodyPr wrap="none">
              <a:spAutoFit/>
            </a:bodyPr>
            <a:lstStyle/>
            <a:p>
              <a:r>
                <a:rPr lang="fi-FI" sz="2000" dirty="0">
                  <a:solidFill>
                    <a:schemeClr val="bg1"/>
                  </a:solidFill>
                </a:rPr>
                <a:t>H</a:t>
              </a:r>
              <a:r>
                <a:rPr lang="fi-FI" sz="2000" dirty="0" smtClean="0">
                  <a:solidFill>
                    <a:schemeClr val="bg1"/>
                  </a:solidFill>
                </a:rPr>
                <a:t>ankintojen </a:t>
              </a:r>
              <a:r>
                <a:rPr lang="fi-FI" sz="2000" dirty="0">
                  <a:solidFill>
                    <a:schemeClr val="bg1"/>
                  </a:solidFill>
                </a:rPr>
                <a:t>sähköistäminen</a:t>
              </a:r>
            </a:p>
          </p:txBody>
        </p:sp>
        <p:sp>
          <p:nvSpPr>
            <p:cNvPr id="8" name="Suorakulmio 7"/>
            <p:cNvSpPr/>
            <p:nvPr/>
          </p:nvSpPr>
          <p:spPr>
            <a:xfrm>
              <a:off x="552812" y="4737954"/>
              <a:ext cx="4459875" cy="400110"/>
            </a:xfrm>
            <a:prstGeom prst="rect">
              <a:avLst/>
            </a:prstGeom>
          </p:spPr>
          <p:txBody>
            <a:bodyPr wrap="none">
              <a:spAutoFit/>
            </a:bodyPr>
            <a:lstStyle/>
            <a:p>
              <a:r>
                <a:rPr lang="fi-FI" sz="2000" dirty="0">
                  <a:solidFill>
                    <a:schemeClr val="bg1"/>
                  </a:solidFill>
                </a:rPr>
                <a:t>Osaaminen ja toimintatapamuutokset </a:t>
              </a:r>
            </a:p>
          </p:txBody>
        </p:sp>
        <p:sp>
          <p:nvSpPr>
            <p:cNvPr id="45" name="Rectangle 61"/>
            <p:cNvSpPr>
              <a:spLocks noChangeArrowheads="1"/>
            </p:cNvSpPr>
            <p:nvPr/>
          </p:nvSpPr>
          <p:spPr bwMode="auto">
            <a:xfrm>
              <a:off x="5829024" y="5390017"/>
              <a:ext cx="1635128" cy="684000"/>
            </a:xfrm>
            <a:prstGeom prst="rect">
              <a:avLst/>
            </a:prstGeom>
            <a:solidFill>
              <a:schemeClr val="accent6">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46" name="Freeform 62"/>
            <p:cNvSpPr>
              <a:spLocks/>
            </p:cNvSpPr>
            <p:nvPr/>
          </p:nvSpPr>
          <p:spPr bwMode="auto">
            <a:xfrm>
              <a:off x="4755461" y="5390018"/>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6"/>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47" name="Freeform 63"/>
            <p:cNvSpPr>
              <a:spLocks/>
            </p:cNvSpPr>
            <p:nvPr/>
          </p:nvSpPr>
          <p:spPr bwMode="auto">
            <a:xfrm>
              <a:off x="3676975" y="5390015"/>
              <a:ext cx="2622646" cy="684000"/>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6">
                <a:lumMod val="75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48" name="Suorakulmio 47"/>
            <p:cNvSpPr/>
            <p:nvPr/>
          </p:nvSpPr>
          <p:spPr>
            <a:xfrm>
              <a:off x="552509" y="5390020"/>
              <a:ext cx="5146698" cy="684000"/>
            </a:xfrm>
            <a:prstGeom prst="rect">
              <a:avLst/>
            </a:prstGeom>
            <a:solidFill>
              <a:schemeClr val="accent6">
                <a:lumMod val="75000"/>
              </a:schemeClr>
            </a:solidFill>
            <a:ln>
              <a:noFill/>
            </a:ln>
          </p:spPr>
          <p:txBody>
            <a:bodyPr vert="horz" wrap="square" lIns="68580" tIns="34290" rIns="68580" bIns="34290" numCol="1" anchor="t" anchorCtr="0" compatLnSpc="1">
              <a:prstTxWarp prst="textNoShape">
                <a:avLst/>
              </a:prstTxWarp>
            </a:bodyPr>
            <a:lstStyle/>
            <a:p>
              <a:endParaRPr lang="fi-FI" sz="1600" dirty="0">
                <a:solidFill>
                  <a:schemeClr val="bg1"/>
                </a:solidFill>
              </a:endParaRPr>
            </a:p>
          </p:txBody>
        </p:sp>
        <p:sp>
          <p:nvSpPr>
            <p:cNvPr id="51" name="Suorakulmio 50"/>
            <p:cNvSpPr/>
            <p:nvPr/>
          </p:nvSpPr>
          <p:spPr>
            <a:xfrm>
              <a:off x="552450" y="5457825"/>
              <a:ext cx="2187782" cy="400050"/>
            </a:xfrm>
            <a:prstGeom prst="rect">
              <a:avLst/>
            </a:prstGeom>
          </p:spPr>
          <p:txBody>
            <a:bodyPr wrap="square" anchor="t">
              <a:spAutoFit/>
            </a:bodyPr>
            <a:lstStyle/>
            <a:p>
              <a:r>
                <a:rPr lang="fi-FI" sz="2000" dirty="0">
                  <a:solidFill>
                    <a:schemeClr val="bg1"/>
                  </a:solidFill>
                </a:rPr>
                <a:t>Ohjelmatoiminto</a:t>
              </a:r>
            </a:p>
          </p:txBody>
        </p:sp>
        <p:cxnSp>
          <p:nvCxnSpPr>
            <p:cNvPr id="12" name="Suora yhdysviiva 11"/>
            <p:cNvCxnSpPr/>
            <p:nvPr/>
          </p:nvCxnSpPr>
          <p:spPr>
            <a:xfrm>
              <a:off x="545243" y="6297243"/>
              <a:ext cx="7488832"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Tekstiruutu 14"/>
            <p:cNvSpPr txBox="1"/>
            <p:nvPr/>
          </p:nvSpPr>
          <p:spPr>
            <a:xfrm>
              <a:off x="479376" y="6393406"/>
              <a:ext cx="7609776" cy="369332"/>
            </a:xfrm>
            <a:prstGeom prst="rect">
              <a:avLst/>
            </a:prstGeom>
            <a:noFill/>
          </p:spPr>
          <p:txBody>
            <a:bodyPr wrap="none" rtlCol="0">
              <a:spAutoFit/>
            </a:bodyPr>
            <a:lstStyle/>
            <a:p>
              <a:r>
                <a:rPr lang="fi-FI" dirty="0"/>
                <a:t>1/2015		     1/2016		1/2017		     1/2018</a:t>
              </a:r>
            </a:p>
          </p:txBody>
        </p:sp>
        <p:sp>
          <p:nvSpPr>
            <p:cNvPr id="16" name="Ellipsi 15"/>
            <p:cNvSpPr/>
            <p:nvPr/>
          </p:nvSpPr>
          <p:spPr>
            <a:xfrm>
              <a:off x="493918"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4" name="Ellipsi 153"/>
            <p:cNvSpPr/>
            <p:nvPr/>
          </p:nvSpPr>
          <p:spPr>
            <a:xfrm>
              <a:off x="2728478"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5" name="Ellipsi 154"/>
            <p:cNvSpPr/>
            <p:nvPr/>
          </p:nvSpPr>
          <p:spPr>
            <a:xfrm>
              <a:off x="4963038"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6" name="Ellipsi 155"/>
            <p:cNvSpPr/>
            <p:nvPr/>
          </p:nvSpPr>
          <p:spPr>
            <a:xfrm>
              <a:off x="7197599"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TextBox 9"/>
            <p:cNvSpPr txBox="1"/>
            <p:nvPr/>
          </p:nvSpPr>
          <p:spPr>
            <a:xfrm>
              <a:off x="29497" y="1489587"/>
              <a:ext cx="184731" cy="369332"/>
            </a:xfrm>
            <a:prstGeom prst="rect">
              <a:avLst/>
            </a:prstGeom>
            <a:noFill/>
          </p:spPr>
          <p:txBody>
            <a:bodyPr wrap="none" rtlCol="0">
              <a:spAutoFit/>
            </a:bodyPr>
            <a:lstStyle/>
            <a:p>
              <a:endParaRPr lang="en-US" dirty="0"/>
            </a:p>
          </p:txBody>
        </p:sp>
      </p:grpSp>
    </p:spTree>
    <p:extLst>
      <p:ext uri="{BB962C8B-B14F-4D97-AF65-F5344CB8AC3E}">
        <p14:creationId xmlns:p14="http://schemas.microsoft.com/office/powerpoint/2010/main" xmlns="" val="899829532"/>
      </p:ext>
    </p:extLst>
  </p:cSld>
  <p:clrMapOvr>
    <a:masterClrMapping/>
  </p:clrMapOvr>
  <p:timing>
    <p:tnLst>
      <p:par>
        <p:cTn id="1" dur="indefinite" restart="never" nodeType="tmRoot"/>
      </p:par>
    </p:tnLst>
  </p:timing>
</p:sld>
</file>

<file path=ppt/theme/theme1.xml><?xml version="1.0" encoding="utf-8"?>
<a:theme xmlns:a="http://schemas.openxmlformats.org/drawingml/2006/main" name="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ELY_PowerPoint-pohja_10-1015_laaja.potx [Vain luku]" id="{83A28510-152E-4F8C-9DA0-90F1D0D01DF3}" vid="{CF4EB715-B9D9-4A70-8F6A-57CBCC47672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AIMI Yleisdokumentti" ma:contentTypeID="0x01010040485BB5EA91409BADF540D1B0254D330047EBEA740932EA499465F881B4A212F8" ma:contentTypeVersion="68" ma:contentTypeDescription="Yleisdokumentti perusmetatietoineen" ma:contentTypeScope="" ma:versionID="bdd563aa6c78cff1517a2a4006bd889e">
  <xsd:schema xmlns:xsd="http://www.w3.org/2001/XMLSchema" xmlns:xs="http://www.w3.org/2001/XMLSchema" xmlns:p="http://schemas.microsoft.com/office/2006/metadata/properties" xmlns:ns2="a90a8554-5475-4609-9feb-2f024996965b" targetNamespace="http://schemas.microsoft.com/office/2006/metadata/properties" ma:root="true" ma:fieldsID="e282c2e644911246a886f2f6ea90e1f5" ns2:_="">
    <xsd:import namespace="a90a8554-5475-4609-9feb-2f024996965b"/>
    <xsd:element name="properties">
      <xsd:complexType>
        <xsd:sequence>
          <xsd:element name="documentManagement">
            <xsd:complexType>
              <xsd:all>
                <xsd:element ref="ns2:Dokumenttityyppi" minOccurs="0"/>
                <xsd:element ref="ns2:Päiväys" minOccurs="0"/>
                <xsd:element ref="ns2:Diaarinumero" minOccurs="0"/>
                <xsd:element ref="ns2:KEHALaatija" minOccurs="0"/>
                <xsd:element ref="ns2:Dokumentin_x0020_tila" minOccurs="0"/>
                <xsd:element ref="ns2:IPOExplanation" minOccurs="0"/>
                <xsd:element ref="ns2:Lisatieto" minOccurs="0"/>
                <xsd:element ref="ns2:TaxCatchAllLabel"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Dokumenttityyppi" ma:index="5"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innasto"/>
          <xsd:enumeration value="Huomautu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i"/>
          <xsd:enumeration value="Kustannusarvio"/>
          <xsd:enumeration value="Kutsu"/>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ähete"/>
          <xsd:enumeration value="Määrittely"/>
          <xsd:enumeration value="Määritys"/>
          <xsd:enumeration value="Muistio"/>
          <xsd:enumeration value="Muutosilmoitus"/>
          <xsd:enumeration value="Nimitys"/>
          <xsd:enumeration value="Ohje"/>
          <xsd:enumeration value="Ohjelma"/>
          <xsd:enumeration value="Politiikka"/>
          <xsd:enumeration value="Posteri"/>
          <xsd:enumeration value="Projektiehdotus"/>
          <xsd:enumeration value="Projektisuunnitelma"/>
          <xsd:enumeration value="Prosessikuvaus"/>
          <xsd:enumeration value="Päätös"/>
          <xsd:enumeration value="Pöytäkirja"/>
          <xsd:enumeration value="Raportti"/>
          <xsd:enumeration value="Reklamaatio"/>
          <xsd:enumeration value="Resurssivaraus"/>
          <xsd:enumeration value="Saate"/>
          <xsd:enumeration value="Sähköpostiviesti"/>
          <xsd:enumeration value="Sitoumus"/>
          <xsd:enumeration value="Sivusto"/>
          <xsd:enumeration value="Sopimus"/>
          <xsd:enumeration value="Strategia"/>
          <xsd:enumeration value="Suunnitelma"/>
          <xsd:enumeration value="Tarjous"/>
          <xsd:enumeration value="Tarjouspyyntö"/>
          <xsd:enumeration value="Tarkastus"/>
          <xsd:enumeration value="Tiedote"/>
          <xsd:enumeration value="Tietojärjestelmäseloste"/>
          <xsd:enumeration value="Tilaus"/>
          <xsd:enumeration value="Tilausvahvistus"/>
          <xsd:enumeration value="Todistus"/>
          <xsd:enumeration value="Toimeksianto"/>
          <xsd:enumeration value="Työjärjestys"/>
          <xsd:enumeration value="Uutiskirje"/>
          <xsd:enumeration value="Vaatimus"/>
        </xsd:restriction>
      </xsd:simpleType>
    </xsd:element>
    <xsd:element name="Päiväys" ma:index="6"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iaarinumero" ma:index="7"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ternalName="Diaarinumero">
      <xsd:simpleType>
        <xsd:restriction base="dms:Text">
          <xsd:maxLength value="255"/>
        </xsd:restriction>
      </xsd:simpleType>
    </xsd:element>
    <xsd:element name="KEHALaatija" ma:index="8"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Dokumentin_x0020_tila" ma:index="10"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restriction>
      </xsd:simpleType>
    </xsd:element>
    <xsd:element name="IPOExplanation" ma:index="11" nillable="true" ma:displayName="Selite" ma:description="Anna seliteteksti" ma:internalName="IPOExplanation" ma:readOnly="false">
      <xsd:simpleType>
        <xsd:restriction base="dms:Note">
          <xsd:maxLength value="255"/>
        </xsd:restriction>
      </xsd:simpleType>
    </xsd:element>
    <xsd:element name="Lisatieto" ma:index="12" nillable="true" ma:displayName="Lisatieto" ma:description="Dokumenttiin liittyvä vapaamuotoinen lisätieto" ma:internalName="Lisatieto">
      <xsd:simpleType>
        <xsd:restriction base="dms:Text">
          <xsd:maxLength value="255"/>
        </xsd:restriction>
      </xsd:simpleType>
    </xsd:element>
    <xsd:element name="TaxCatchAllLabel" ma:index="14" nillable="true" ma:displayName="Taxonomy Catch All Column1" ma:description="" ma:hidden="true" ma:list="{b5968929-579b-4f0b-97a1-651b2c4a5c8c}" ma:internalName="TaxCatchAllLabel" ma:readOnly="true" ma:showField="CatchAllDataLabel"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h5218b789dcc4879ac7e2471126f729c" ma:index="20"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2"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3" nillable="true" ma:displayName="Taxonomy Catch All Column" ma:description="" ma:hidden="true" ma:list="{b5968929-579b-4f0b-97a1-651b2c4a5c8c}" ma:internalName="TaxCatchAll" ma:showField="CatchAllData"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4"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5"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ha41659fa04643d0ac27d4c98155f03c xmlns="a90a8554-5475-4609-9feb-2f024996965b">
      <Terms xmlns="http://schemas.microsoft.com/office/infopath/2007/PartnerControls"/>
    </ha41659fa04643d0ac27d4c98155f03c>
    <Dokumentin_x0020_tila xmlns="a90a8554-5475-4609-9feb-2f024996965b">Kommentoitavana</Dokumentin_x0020_tila>
    <Diaarinumero xmlns="a90a8554-5475-4609-9feb-2f024996965b" xsi:nil="true"/>
    <Dokumenttityyppi xmlns="a90a8554-5475-4609-9feb-2f024996965b">Esitys</Dokumenttityyppi>
    <TaxCatchAll xmlns="a90a8554-5475-4609-9feb-2f024996965b">
      <Value>170</Value>
    </TaxCatchAll>
    <KEHALaatija xmlns="a90a8554-5475-4609-9feb-2f024996965b">Lipponen Vesa</KEHALaatija>
    <h5218b789dcc4879ac7e2471126f729c xmlns="a90a8554-5475-4609-9feb-2f024996965b">
      <Terms xmlns="http://schemas.microsoft.com/office/infopath/2007/PartnerControls">
        <TermInfo xmlns="http://schemas.microsoft.com/office/infopath/2007/PartnerControls">
          <TermName xmlns="http://schemas.microsoft.com/office/infopath/2007/PartnerControls">ELY</TermName>
          <TermId xmlns="http://schemas.microsoft.com/office/infopath/2007/PartnerControls">7f32d737-5883-4876-b279-aa7f245d779e</TermId>
        </TermInfo>
      </Terms>
    </h5218b789dcc4879ac7e2471126f729c>
    <ic4bbedd957942e9b7ae9016b7d801af xmlns="a90a8554-5475-4609-9feb-2f024996965b">
      <Terms xmlns="http://schemas.microsoft.com/office/infopath/2007/PartnerControls"/>
    </ic4bbedd957942e9b7ae9016b7d801af>
    <IPOExplanation xmlns="a90a8554-5475-4609-9feb-2f024996965b" xsi:nil="true"/>
    <Päiväys xmlns="a90a8554-5475-4609-9feb-2f024996965b">2016-03-06T22:00:00+00:00</Päiväys>
    <cdf3ae8bf76741b5a3048f7f7f6eee61 xmlns="a90a8554-5475-4609-9feb-2f024996965b">
      <Terms xmlns="http://schemas.microsoft.com/office/infopath/2007/PartnerControls"/>
    </cdf3ae8bf76741b5a3048f7f7f6eee61>
    <Lisatieto xmlns="a90a8554-5475-4609-9feb-2f024996965b" xsi:nil="true"/>
  </documentManagement>
</p:properties>
</file>

<file path=customXml/item4.xml><?xml version="1.0" encoding="utf-8"?>
<?mso-contentType ?>
<SharedContentType xmlns="Microsoft.SharePoint.Taxonomy.ContentTypeSync" SourceId="d2c86073-d20c-4242-97f1-555d65605501" ContentTypeId="0x01010040485BB5EA91409BADF540D1B0254D33" PreviousValue="false"/>
</file>

<file path=customXml/itemProps1.xml><?xml version="1.0" encoding="utf-8"?>
<ds:datastoreItem xmlns:ds="http://schemas.openxmlformats.org/officeDocument/2006/customXml" ds:itemID="{0C9C83FC-48C9-4F9A-A2FC-697AD66F4379}">
  <ds:schemaRefs>
    <ds:schemaRef ds:uri="http://schemas.microsoft.com/sharepoint/v3/contenttype/forms"/>
  </ds:schemaRefs>
</ds:datastoreItem>
</file>

<file path=customXml/itemProps2.xml><?xml version="1.0" encoding="utf-8"?>
<ds:datastoreItem xmlns:ds="http://schemas.openxmlformats.org/officeDocument/2006/customXml" ds:itemID="{A153C057-1EC9-44D1-8CC3-FEB1764BC3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0a8554-5475-4609-9feb-2f0249969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C8DE75-5930-47BC-BC27-6159D1DA7F0F}">
  <ds:schemaRefs>
    <ds:schemaRef ds:uri="http://schemas.microsoft.com/office/2006/metadata/properties"/>
    <ds:schemaRef ds:uri="http://purl.org/dc/elements/1.1/"/>
    <ds:schemaRef ds:uri="http://schemas.microsoft.com/office/2006/documentManagement/types"/>
    <ds:schemaRef ds:uri="http://www.w3.org/XML/1998/namespace"/>
    <ds:schemaRef ds:uri="http://purl.org/dc/terms/"/>
    <ds:schemaRef ds:uri="http://schemas.openxmlformats.org/package/2006/metadata/core-properties"/>
    <ds:schemaRef ds:uri="http://schemas.microsoft.com/office/infopath/2007/PartnerControls"/>
    <ds:schemaRef ds:uri="a90a8554-5475-4609-9feb-2f024996965b"/>
    <ds:schemaRef ds:uri="http://purl.org/dc/dcmitype/"/>
  </ds:schemaRefs>
</ds:datastoreItem>
</file>

<file path=customXml/itemProps4.xml><?xml version="1.0" encoding="utf-8"?>
<ds:datastoreItem xmlns:ds="http://schemas.openxmlformats.org/officeDocument/2006/customXml" ds:itemID="{910D6327-FE91-4428-82F6-10E8BA27D154}">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IE2-rahoitus_laaja</Template>
  <TotalTime>7635</TotalTime>
  <Words>3333</Words>
  <Application>Microsoft Office PowerPoint</Application>
  <PresentationFormat>Mukautettu</PresentationFormat>
  <Paragraphs>915</Paragraphs>
  <Slides>46</Slides>
  <Notes>20</Notes>
  <HiddenSlides>0</HiddenSlides>
  <MMClips>0</MMClips>
  <ScaleCrop>false</ScaleCrop>
  <HeadingPairs>
    <vt:vector size="4" baseType="variant">
      <vt:variant>
        <vt:lpstr>Teema</vt:lpstr>
      </vt:variant>
      <vt:variant>
        <vt:i4>1</vt:i4>
      </vt:variant>
      <vt:variant>
        <vt:lpstr>Dian otsikot</vt:lpstr>
      </vt:variant>
      <vt:variant>
        <vt:i4>46</vt:i4>
      </vt:variant>
    </vt:vector>
  </HeadingPairs>
  <TitlesOfParts>
    <vt:vector size="47" baseType="lpstr">
      <vt:lpstr>ELY_powerpoint_pohja</vt:lpstr>
      <vt:lpstr>Toimivat  palvelut (IE2) -ohjelma Yhteenveto työskentelystä 23.5.2016   </vt:lpstr>
      <vt:lpstr>Dia 2</vt:lpstr>
      <vt:lpstr>Dia 3</vt:lpstr>
      <vt:lpstr>Dia 4</vt:lpstr>
      <vt:lpstr>Tavoitteet  ja toimintatapa</vt:lpstr>
      <vt:lpstr>Dia 6</vt:lpstr>
      <vt:lpstr>Dia 7</vt:lpstr>
      <vt:lpstr>Hankkeiden  toteutussuunnitelmat    </vt:lpstr>
      <vt:lpstr>Hankkeet</vt:lpstr>
      <vt:lpstr>Milestones / Merkkipaalut / Tarkistuspisteet</vt:lpstr>
      <vt:lpstr>Merkkipaalut konkreettisesti?</vt:lpstr>
      <vt:lpstr>Dia 12</vt:lpstr>
      <vt:lpstr>Dia 13</vt:lpstr>
      <vt:lpstr>Dia 14</vt:lpstr>
      <vt:lpstr>TEM ja Team Finland CRM-järjestelmän tilannekuva </vt:lpstr>
      <vt:lpstr>Dia 16</vt:lpstr>
      <vt:lpstr>Yhteistyö</vt:lpstr>
      <vt:lpstr>Toiminnan peruspilareiden rakentaminen</vt:lpstr>
      <vt:lpstr>Dia 19</vt:lpstr>
      <vt:lpstr>Dia 20</vt:lpstr>
      <vt:lpstr>Dia 21</vt:lpstr>
      <vt:lpstr>Dia 22</vt:lpstr>
      <vt:lpstr>Dia 23</vt:lpstr>
      <vt:lpstr>Dia 24</vt:lpstr>
      <vt:lpstr>Dia 25</vt:lpstr>
      <vt:lpstr>Palvelumuotoilu </vt:lpstr>
      <vt:lpstr>Dia 27</vt:lpstr>
      <vt:lpstr>Dia 28</vt:lpstr>
      <vt:lpstr>Dia 29</vt:lpstr>
      <vt:lpstr>Dia 30</vt:lpstr>
      <vt:lpstr>Dia 31</vt:lpstr>
      <vt:lpstr>Asiakaspalvelun tehostaminen:  Aspat-jatkohanke</vt:lpstr>
      <vt:lpstr>Dia 33</vt:lpstr>
      <vt:lpstr>Dia 34</vt:lpstr>
      <vt:lpstr>Dia 35</vt:lpstr>
      <vt:lpstr>Dia 36</vt:lpstr>
      <vt:lpstr>Dia 37</vt:lpstr>
      <vt:lpstr>ELY hankintojen sähköistäminen</vt:lpstr>
      <vt:lpstr>Dia 39</vt:lpstr>
      <vt:lpstr>Dia 40</vt:lpstr>
      <vt:lpstr>Dia 41</vt:lpstr>
      <vt:lpstr>Dia 42</vt:lpstr>
      <vt:lpstr>Osaaminen ja toimintatapamuutokset </vt:lpstr>
      <vt:lpstr>Dia 44</vt:lpstr>
      <vt:lpstr>Dia 45</vt:lpstr>
      <vt:lpstr>Dia 46</vt:lpstr>
    </vt:vector>
  </TitlesOfParts>
  <Company>Suomen valtio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Hietikko-Hautala Tiina</dc:creator>
  <cp:lastModifiedBy>temlehtini1</cp:lastModifiedBy>
  <cp:revision>281</cp:revision>
  <dcterms:created xsi:type="dcterms:W3CDTF">2015-10-02T05:31:03Z</dcterms:created>
  <dcterms:modified xsi:type="dcterms:W3CDTF">2016-06-13T10:13:50Z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0x01010040485BB5EA91409BADF540D1B0254D330047EBEA740932EA499465F881B4A212F8</vt:lpwstr>
  </property>
  <property fmtid="{D5CDD505-2E9C-101B-9397-08002B2CF9AE}" pid="3" name="Kohdepaikkakunnat">
    <vt:lpwstr/>
  </property>
  <property fmtid="{D5CDD505-2E9C-101B-9397-08002B2CF9AE}" pid="4" name="Sisältöaihe">
    <vt:lpwstr/>
  </property>
  <property fmtid="{D5CDD505-2E9C-101B-9397-08002B2CF9AE}" pid="5" name="Kohdevirastot">
    <vt:lpwstr/>
  </property>
  <property fmtid="{D5CDD505-2E9C-101B-9397-08002B2CF9AE}" pid="6" name="Laatijaorganisaatio">
    <vt:lpwstr>170;#ELY|7f32d737-5883-4876-b279-aa7f245d779e</vt:lpwstr>
  </property>
</Properties>
</file>