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9" r:id="rId4"/>
    <p:sldId id="281" r:id="rId5"/>
    <p:sldId id="280" r:id="rId6"/>
    <p:sldId id="347" r:id="rId7"/>
    <p:sldId id="352" r:id="rId8"/>
    <p:sldId id="350" r:id="rId9"/>
    <p:sldId id="353" r:id="rId10"/>
    <p:sldId id="355" r:id="rId11"/>
    <p:sldId id="354" r:id="rId12"/>
    <p:sldId id="346" r:id="rId13"/>
    <p:sldId id="264" r:id="rId14"/>
    <p:sldId id="260" r:id="rId15"/>
    <p:sldId id="257" r:id="rId16"/>
    <p:sldId id="262" r:id="rId17"/>
    <p:sldId id="357" r:id="rId18"/>
    <p:sldId id="358" r:id="rId19"/>
    <p:sldId id="265" r:id="rId20"/>
    <p:sldId id="266" r:id="rId21"/>
    <p:sldId id="359" r:id="rId22"/>
    <p:sldId id="261"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7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25281" r="1302" b="26093"/>
          <a:stretch/>
        </p:blipFill>
        <p:spPr>
          <a:xfrm>
            <a:off x="0" y="9645"/>
            <a:ext cx="12192000" cy="6858000"/>
          </a:xfrm>
          <a:prstGeom prst="rect">
            <a:avLst/>
          </a:prstGeom>
        </p:spPr>
      </p:pic>
      <p:sp>
        <p:nvSpPr>
          <p:cNvPr id="2" name="Otsikko 1"/>
          <p:cNvSpPr>
            <a:spLocks noGrp="1"/>
          </p:cNvSpPr>
          <p:nvPr>
            <p:ph type="ctrTitle"/>
          </p:nvPr>
        </p:nvSpPr>
        <p:spPr>
          <a:xfrm>
            <a:off x="1163128" y="1519403"/>
            <a:ext cx="7447472" cy="2387600"/>
          </a:xfrm>
        </p:spPr>
        <p:txBody>
          <a:bodyPr anchor="b"/>
          <a:lstStyle>
            <a:lvl1pPr algn="l">
              <a:defRPr sz="60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163128" y="4371661"/>
            <a:ext cx="7447472"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8" name="Kuva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32139" y="5664200"/>
            <a:ext cx="2286005" cy="539497"/>
          </a:xfrm>
          <a:prstGeom prst="rect">
            <a:avLst/>
          </a:prstGeom>
        </p:spPr>
      </p:pic>
      <p:sp>
        <p:nvSpPr>
          <p:cNvPr id="21" name="nimi"/>
          <p:cNvSpPr>
            <a:spLocks noGrp="1"/>
          </p:cNvSpPr>
          <p:nvPr>
            <p:ph type="body" sz="quarter" idx="13" hasCustomPrompt="1"/>
          </p:nvPr>
        </p:nvSpPr>
        <p:spPr>
          <a:xfrm>
            <a:off x="8889025" y="151707"/>
            <a:ext cx="2811908" cy="418047"/>
          </a:xfrm>
        </p:spPr>
        <p:txBody>
          <a:bodyPr anchor="ctr" anchorCtr="0">
            <a:noAutofit/>
          </a:bodyPr>
          <a:lstStyle>
            <a:lvl1pPr marL="0" indent="0" algn="r">
              <a:buNone/>
              <a:defRPr sz="1400" baseline="0">
                <a:solidFill>
                  <a:schemeClr val="tx1"/>
                </a:solidFill>
              </a:defRPr>
            </a:lvl1pPr>
            <a:lvl2pPr algn="r">
              <a:defRPr sz="1400"/>
            </a:lvl2pPr>
            <a:lvl3pPr algn="r">
              <a:defRPr sz="1400"/>
            </a:lvl3pPr>
            <a:lvl4pPr algn="r">
              <a:defRPr sz="1400"/>
            </a:lvl4pPr>
            <a:lvl5pPr algn="r">
              <a:defRPr sz="1400"/>
            </a:lvl5pPr>
          </a:lstStyle>
          <a:p>
            <a:pPr lvl="0"/>
            <a:r>
              <a:rPr lang="fi-FI" dirty="0"/>
              <a:t>Etunimi Sukunimi</a:t>
            </a:r>
          </a:p>
        </p:txBody>
      </p:sp>
      <p:sp>
        <p:nvSpPr>
          <p:cNvPr id="22" name="tilaisuuden nimi"/>
          <p:cNvSpPr>
            <a:spLocks noGrp="1"/>
          </p:cNvSpPr>
          <p:nvPr>
            <p:ph type="body" sz="quarter" idx="15" hasCustomPrompt="1"/>
          </p:nvPr>
        </p:nvSpPr>
        <p:spPr>
          <a:xfrm>
            <a:off x="4886864" y="159980"/>
            <a:ext cx="2811908" cy="418046"/>
          </a:xfrm>
        </p:spPr>
        <p:txBody>
          <a:bodyPr anchor="ctr" anchorCtr="0"/>
          <a:lstStyle>
            <a:lvl1pPr marL="0" indent="0" algn="ctr">
              <a:buNone/>
              <a:defRPr sz="1400" baseline="0">
                <a:solidFill>
                  <a:schemeClr val="bg2"/>
                </a:solidFill>
              </a:defRPr>
            </a:lvl1pPr>
            <a:lvl2pPr algn="ctr">
              <a:defRPr/>
            </a:lvl2pPr>
            <a:lvl3pPr algn="ctr">
              <a:defRPr/>
            </a:lvl3pPr>
            <a:lvl4pPr algn="ctr">
              <a:defRPr/>
            </a:lvl4pPr>
            <a:lvl5pPr algn="ctr">
              <a:defRPr/>
            </a:lvl5pPr>
          </a:lstStyle>
          <a:p>
            <a:pPr lvl="0"/>
            <a:r>
              <a:rPr lang="fi-FI" dirty="0"/>
              <a:t>Tilaisuuden nimi</a:t>
            </a:r>
          </a:p>
        </p:txBody>
      </p:sp>
      <p:sp>
        <p:nvSpPr>
          <p:cNvPr id="23" name="päivämäärä"/>
          <p:cNvSpPr>
            <a:spLocks noGrp="1"/>
          </p:cNvSpPr>
          <p:nvPr>
            <p:ph type="body" sz="quarter" idx="14" hasCustomPrompt="1"/>
          </p:nvPr>
        </p:nvSpPr>
        <p:spPr>
          <a:xfrm>
            <a:off x="1163128" y="151707"/>
            <a:ext cx="2811908" cy="421381"/>
          </a:xfrm>
        </p:spPr>
        <p:txBody>
          <a:bodyPr anchor="ctr" anchorCtr="0">
            <a:normAutofit/>
          </a:bodyPr>
          <a:lstStyle>
            <a:lvl1pPr marL="0" indent="0">
              <a:buNone/>
              <a:defRPr sz="1400">
                <a:solidFill>
                  <a:schemeClr val="bg2"/>
                </a:solidFill>
              </a:defRPr>
            </a:lvl1pPr>
          </a:lstStyle>
          <a:p>
            <a:pPr lvl="0"/>
            <a:r>
              <a:rPr lang="fi-FI" dirty="0"/>
              <a:t>Päivämäärä</a:t>
            </a:r>
          </a:p>
        </p:txBody>
      </p:sp>
    </p:spTree>
    <p:extLst>
      <p:ext uri="{BB962C8B-B14F-4D97-AF65-F5344CB8AC3E}">
        <p14:creationId xmlns:p14="http://schemas.microsoft.com/office/powerpoint/2010/main" val="2587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_3">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6798" t="62452" r="10378" b="-405"/>
          <a:stretch/>
        </p:blipFill>
        <p:spPr>
          <a:xfrm rot="10800000">
            <a:off x="-66677" y="-114300"/>
            <a:ext cx="12277726" cy="7080846"/>
          </a:xfrm>
          <a:prstGeom prst="rect">
            <a:avLst/>
          </a:prstGeom>
        </p:spPr>
      </p:pic>
      <p:sp>
        <p:nvSpPr>
          <p:cNvPr id="7" name="Otsikko 1"/>
          <p:cNvSpPr>
            <a:spLocks noGrp="1"/>
          </p:cNvSpPr>
          <p:nvPr>
            <p:ph type="title"/>
          </p:nvPr>
        </p:nvSpPr>
        <p:spPr>
          <a:xfrm>
            <a:off x="2130633" y="2374106"/>
            <a:ext cx="7883106" cy="1325563"/>
          </a:xfrm>
        </p:spPr>
        <p:txBody>
          <a:bodyPr>
            <a:normAutofit/>
          </a:bodyPr>
          <a:lstStyle>
            <a:lvl1pPr algn="ctr">
              <a:defRPr sz="3200">
                <a:solidFill>
                  <a:schemeClr val="bg1"/>
                </a:solidFill>
              </a:defRPr>
            </a:lvl1pPr>
          </a:lstStyle>
          <a:p>
            <a:r>
              <a:rPr lang="fi-FI"/>
              <a:t>Muokkaa ots. perustyyl. napsautt.</a:t>
            </a:r>
            <a:endParaRPr lang="fi-FI" dirty="0"/>
          </a:p>
        </p:txBody>
      </p:sp>
      <p:sp>
        <p:nvSpPr>
          <p:cNvPr id="9" name="Tekstiruutu 8"/>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10" name="Suora yhdysviiva 9"/>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88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alaotsikko ja kuv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578935" cy="691564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0169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 alaotsikko ja kuva 2">
    <p:spTree>
      <p:nvGrpSpPr>
        <p:cNvPr id="1" name=""/>
        <p:cNvGrpSpPr/>
        <p:nvPr/>
      </p:nvGrpSpPr>
      <p:grpSpPr>
        <a:xfrm>
          <a:off x="0" y="0"/>
          <a:ext cx="0" cy="0"/>
          <a:chOff x="0" y="0"/>
          <a:chExt cx="0" cy="0"/>
        </a:xfrm>
      </p:grpSpPr>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35" t="27761" b="39274"/>
          <a:stretch/>
        </p:blipFill>
        <p:spPr>
          <a:xfrm>
            <a:off x="0" y="-29497"/>
            <a:ext cx="12162503" cy="7020232"/>
          </a:xfrm>
          <a:prstGeom prst="rect">
            <a:avLst/>
          </a:prstGeom>
        </p:spPr>
      </p:pic>
      <p:sp>
        <p:nvSpPr>
          <p:cNvPr id="7" name="Suorakulmio 6"/>
          <p:cNvSpPr/>
          <p:nvPr userDrawn="1"/>
        </p:nvSpPr>
        <p:spPr>
          <a:xfrm>
            <a:off x="7620001" y="-40135"/>
            <a:ext cx="4571999" cy="7030870"/>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title"/>
          </p:nvPr>
        </p:nvSpPr>
        <p:spPr>
          <a:xfrm>
            <a:off x="8296422" y="1815516"/>
            <a:ext cx="3590778"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296422" y="4077485"/>
            <a:ext cx="3590778" cy="1649578"/>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ruutu 9"/>
          <p:cNvSpPr txBox="1"/>
          <p:nvPr userDrawn="1"/>
        </p:nvSpPr>
        <p:spPr>
          <a:xfrm>
            <a:off x="7916847" y="6390154"/>
            <a:ext cx="3362877"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11" name="Suora yhdysviiva 10"/>
          <p:cNvCxnSpPr/>
          <p:nvPr userDrawn="1"/>
        </p:nvCxnSpPr>
        <p:spPr>
          <a:xfrm>
            <a:off x="9439025" y="651156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77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 alaotsikko ja kuv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45765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sisältö ja grafiikka">
    <p:spTree>
      <p:nvGrpSpPr>
        <p:cNvPr id="1" name=""/>
        <p:cNvGrpSpPr/>
        <p:nvPr/>
      </p:nvGrpSpPr>
      <p:grpSpPr>
        <a:xfrm>
          <a:off x="0" y="0"/>
          <a:ext cx="0" cy="0"/>
          <a:chOff x="0" y="0"/>
          <a:chExt cx="0" cy="0"/>
        </a:xfrm>
      </p:grpSpPr>
      <p:sp>
        <p:nvSpPr>
          <p:cNvPr id="2" name="Otsikko 1"/>
          <p:cNvSpPr>
            <a:spLocks noGrp="1"/>
          </p:cNvSpPr>
          <p:nvPr>
            <p:ph type="title"/>
          </p:nvPr>
        </p:nvSpPr>
        <p:spPr>
          <a:xfrm>
            <a:off x="3898747" y="925236"/>
            <a:ext cx="7470868" cy="1848749"/>
          </a:xfrm>
        </p:spPr>
        <p:txBody>
          <a:bodyPr/>
          <a:lstStyle/>
          <a:p>
            <a:r>
              <a:rPr lang="fi-FI"/>
              <a:t>Muokkaa ots. perustyyl. napsautt.</a:t>
            </a:r>
            <a:endParaRPr lang="fi-FI" dirty="0"/>
          </a:p>
        </p:txBody>
      </p:sp>
      <p:sp>
        <p:nvSpPr>
          <p:cNvPr id="12" name="Tekstiruutu 11"/>
          <p:cNvSpPr txBox="1"/>
          <p:nvPr userDrawn="1"/>
        </p:nvSpPr>
        <p:spPr>
          <a:xfrm>
            <a:off x="8433109" y="6414398"/>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3" name="Suora yhdysviiva 12"/>
          <p:cNvCxnSpPr/>
          <p:nvPr userDrawn="1"/>
        </p:nvCxnSpPr>
        <p:spPr>
          <a:xfrm>
            <a:off x="9954204" y="653504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kstin paikkamerkki 3"/>
          <p:cNvSpPr>
            <a:spLocks noGrp="1"/>
          </p:cNvSpPr>
          <p:nvPr>
            <p:ph type="body" sz="quarter" idx="10"/>
          </p:nvPr>
        </p:nvSpPr>
        <p:spPr>
          <a:xfrm>
            <a:off x="3898900" y="3019425"/>
            <a:ext cx="7470775" cy="2711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8534"/>
            <a:ext cx="3584448" cy="5429466"/>
          </a:xfrm>
          <a:prstGeom prst="rect">
            <a:avLst/>
          </a:prstGeom>
        </p:spPr>
      </p:pic>
    </p:spTree>
    <p:extLst>
      <p:ext uri="{BB962C8B-B14F-4D97-AF65-F5344CB8AC3E}">
        <p14:creationId xmlns:p14="http://schemas.microsoft.com/office/powerpoint/2010/main" val="52526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006" t="7439" b="23496"/>
          <a:stretch/>
        </p:blipFill>
        <p:spPr>
          <a:xfrm>
            <a:off x="-18661" y="1"/>
            <a:ext cx="12210661" cy="6941976"/>
          </a:xfrm>
          <a:prstGeom prst="rect">
            <a:avLst/>
          </a:prstGeom>
        </p:spPr>
      </p:pic>
      <p:pic>
        <p:nvPicPr>
          <p:cNvPr id="12" name="Kuva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0473" y="5918327"/>
            <a:ext cx="2286005" cy="539497"/>
          </a:xfrm>
          <a:prstGeom prst="rect">
            <a:avLst/>
          </a:prstGeom>
        </p:spPr>
      </p:pic>
    </p:spTree>
    <p:extLst>
      <p:ext uri="{BB962C8B-B14F-4D97-AF65-F5344CB8AC3E}">
        <p14:creationId xmlns:p14="http://schemas.microsoft.com/office/powerpoint/2010/main" val="54548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dia 2">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0153" t="2633" r="13342" b="19587"/>
          <a:stretch/>
        </p:blipFill>
        <p:spPr>
          <a:xfrm>
            <a:off x="-6097" y="-26504"/>
            <a:ext cx="12198097" cy="6975943"/>
          </a:xfrm>
          <a:prstGeom prst="rect">
            <a:avLst/>
          </a:prstGeom>
        </p:spPr>
      </p:pic>
      <p:pic>
        <p:nvPicPr>
          <p:cNvPr id="5" name="Kuva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8623" y="646176"/>
            <a:ext cx="2507916" cy="591868"/>
          </a:xfrm>
          <a:prstGeom prst="rect">
            <a:avLst/>
          </a:prstGeom>
        </p:spPr>
      </p:pic>
    </p:spTree>
    <p:extLst>
      <p:ext uri="{BB962C8B-B14F-4D97-AF65-F5344CB8AC3E}">
        <p14:creationId xmlns:p14="http://schemas.microsoft.com/office/powerpoint/2010/main" val="3804056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p:cNvSpPr/>
          <p:nvPr userDrawn="1"/>
        </p:nvSpPr>
        <p:spPr>
          <a:xfrm>
            <a:off x="352131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p:cNvSpPr/>
          <p:nvPr userDrawn="1"/>
        </p:nvSpPr>
        <p:spPr>
          <a:xfrm>
            <a:off x="616180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p:cNvSpPr/>
          <p:nvPr userDrawn="1"/>
        </p:nvSpPr>
        <p:spPr>
          <a:xfrm>
            <a:off x="8817405"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9"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8" name="Tekstin paikkamerkki 16"/>
          <p:cNvSpPr>
            <a:spLocks noGrp="1"/>
          </p:cNvSpPr>
          <p:nvPr>
            <p:ph type="body" sz="quarter" idx="11" hasCustomPrompt="1"/>
          </p:nvPr>
        </p:nvSpPr>
        <p:spPr>
          <a:xfrm>
            <a:off x="3681868"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9" name="Tekstin paikkamerkki 16"/>
          <p:cNvSpPr>
            <a:spLocks noGrp="1"/>
          </p:cNvSpPr>
          <p:nvPr>
            <p:ph type="body" sz="quarter" idx="12" hasCustomPrompt="1"/>
          </p:nvPr>
        </p:nvSpPr>
        <p:spPr>
          <a:xfrm>
            <a:off x="6374883" y="2290503"/>
            <a:ext cx="2120900" cy="63648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0" name="Tekstin paikkamerkki 16"/>
          <p:cNvSpPr>
            <a:spLocks noGrp="1"/>
          </p:cNvSpPr>
          <p:nvPr>
            <p:ph type="body" sz="quarter" idx="13" hasCustomPrompt="1"/>
          </p:nvPr>
        </p:nvSpPr>
        <p:spPr>
          <a:xfrm>
            <a:off x="8996733"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2" name="Tekstin paikkamerkki 6"/>
          <p:cNvSpPr>
            <a:spLocks noGrp="1"/>
          </p:cNvSpPr>
          <p:nvPr>
            <p:ph type="body" sz="quarter" idx="15" hasCustomPrompt="1"/>
          </p:nvPr>
        </p:nvSpPr>
        <p:spPr>
          <a:xfrm>
            <a:off x="3700646"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3" name="Tekstin paikkamerkki 6"/>
          <p:cNvSpPr>
            <a:spLocks noGrp="1"/>
          </p:cNvSpPr>
          <p:nvPr>
            <p:ph type="body" sz="quarter" idx="16" hasCustomPrompt="1"/>
          </p:nvPr>
        </p:nvSpPr>
        <p:spPr>
          <a:xfrm>
            <a:off x="637488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4" name="Tekstin paikkamerkki 6"/>
          <p:cNvSpPr>
            <a:spLocks noGrp="1"/>
          </p:cNvSpPr>
          <p:nvPr>
            <p:ph type="body" sz="quarter" idx="17" hasCustomPrompt="1"/>
          </p:nvPr>
        </p:nvSpPr>
        <p:spPr>
          <a:xfrm>
            <a:off x="899673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75429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5" name="Suorakulmio 24"/>
          <p:cNvSpPr/>
          <p:nvPr userDrawn="1"/>
        </p:nvSpPr>
        <p:spPr>
          <a:xfrm>
            <a:off x="308813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325643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7" name="Tekstin paikkamerkki 6"/>
          <p:cNvSpPr>
            <a:spLocks noGrp="1"/>
          </p:cNvSpPr>
          <p:nvPr>
            <p:ph type="body" sz="quarter" idx="16" hasCustomPrompt="1"/>
          </p:nvPr>
        </p:nvSpPr>
        <p:spPr>
          <a:xfrm>
            <a:off x="325643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8" name="Suorakulmio 27"/>
          <p:cNvSpPr/>
          <p:nvPr userDrawn="1"/>
        </p:nvSpPr>
        <p:spPr>
          <a:xfrm>
            <a:off x="530793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Tekstin paikkamerkki 16"/>
          <p:cNvSpPr>
            <a:spLocks noGrp="1"/>
          </p:cNvSpPr>
          <p:nvPr>
            <p:ph type="body" sz="quarter" idx="17" hasCustomPrompt="1"/>
          </p:nvPr>
        </p:nvSpPr>
        <p:spPr>
          <a:xfrm>
            <a:off x="547622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0" name="Tekstin paikkamerkki 6"/>
          <p:cNvSpPr>
            <a:spLocks noGrp="1"/>
          </p:cNvSpPr>
          <p:nvPr>
            <p:ph type="body" sz="quarter" idx="18" hasCustomPrompt="1"/>
          </p:nvPr>
        </p:nvSpPr>
        <p:spPr>
          <a:xfrm>
            <a:off x="547622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1" name="Suorakulmio 30"/>
          <p:cNvSpPr/>
          <p:nvPr userDrawn="1"/>
        </p:nvSpPr>
        <p:spPr>
          <a:xfrm>
            <a:off x="752772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Tekstin paikkamerkki 16"/>
          <p:cNvSpPr>
            <a:spLocks noGrp="1"/>
          </p:cNvSpPr>
          <p:nvPr>
            <p:ph type="body" sz="quarter" idx="19" hasCustomPrompt="1"/>
          </p:nvPr>
        </p:nvSpPr>
        <p:spPr>
          <a:xfrm>
            <a:off x="769602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3" name="Tekstin paikkamerkki 6"/>
          <p:cNvSpPr>
            <a:spLocks noGrp="1"/>
          </p:cNvSpPr>
          <p:nvPr>
            <p:ph type="body" sz="quarter" idx="20" hasCustomPrompt="1"/>
          </p:nvPr>
        </p:nvSpPr>
        <p:spPr>
          <a:xfrm>
            <a:off x="769602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4" name="Suorakulmio 33"/>
          <p:cNvSpPr/>
          <p:nvPr userDrawn="1"/>
        </p:nvSpPr>
        <p:spPr>
          <a:xfrm>
            <a:off x="974752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Tekstin paikkamerkki 16"/>
          <p:cNvSpPr>
            <a:spLocks noGrp="1"/>
          </p:cNvSpPr>
          <p:nvPr>
            <p:ph type="body" sz="quarter" idx="21" hasCustomPrompt="1"/>
          </p:nvPr>
        </p:nvSpPr>
        <p:spPr>
          <a:xfrm>
            <a:off x="991581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6" name="Tekstin paikkamerkki 6"/>
          <p:cNvSpPr>
            <a:spLocks noGrp="1"/>
          </p:cNvSpPr>
          <p:nvPr>
            <p:ph type="body" sz="quarter" idx="22" hasCustomPrompt="1"/>
          </p:nvPr>
        </p:nvSpPr>
        <p:spPr>
          <a:xfrm>
            <a:off x="991581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3271753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868344"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3536888"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6205000"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8849599"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3738244" y="3615287"/>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1081393" y="361528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6406356"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9105482"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277538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3" name="Sisällön paikkamerkki 2"/>
          <p:cNvSpPr>
            <a:spLocks noGrp="1"/>
          </p:cNvSpPr>
          <p:nvPr>
            <p:ph idx="1"/>
          </p:nvPr>
        </p:nvSpPr>
        <p:spPr>
          <a:xfrm>
            <a:off x="838200" y="2166254"/>
            <a:ext cx="10515600" cy="36972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ruutu 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2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483419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3" name="Tekstin paikkamerkki 16"/>
          <p:cNvSpPr>
            <a:spLocks noGrp="1"/>
          </p:cNvSpPr>
          <p:nvPr>
            <p:ph type="body" sz="quarter" idx="13" hasCustomPrompt="1"/>
          </p:nvPr>
        </p:nvSpPr>
        <p:spPr>
          <a:xfrm>
            <a:off x="5035550" y="356249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847622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8677579" y="3562646"/>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5" name="Ellipsi 24"/>
          <p:cNvSpPr/>
          <p:nvPr userDrawn="1"/>
        </p:nvSpPr>
        <p:spPr>
          <a:xfrm>
            <a:off x="1192164" y="2586131"/>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1393521" y="3565464"/>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35411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1408970"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1" name="Tekstin paikkamerkki 16"/>
          <p:cNvSpPr>
            <a:spLocks noGrp="1"/>
          </p:cNvSpPr>
          <p:nvPr>
            <p:ph type="body" sz="quarter" idx="11" hasCustomPrompt="1"/>
          </p:nvPr>
        </p:nvSpPr>
        <p:spPr>
          <a:xfrm>
            <a:off x="1730182"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
        <p:nvSpPr>
          <p:cNvPr id="12" name="Ellipsi 11"/>
          <p:cNvSpPr/>
          <p:nvPr userDrawn="1"/>
        </p:nvSpPr>
        <p:spPr>
          <a:xfrm>
            <a:off x="6757257"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ekstin paikkamerkki 16"/>
          <p:cNvSpPr>
            <a:spLocks noGrp="1"/>
          </p:cNvSpPr>
          <p:nvPr>
            <p:ph type="body" sz="quarter" idx="12" hasCustomPrompt="1"/>
          </p:nvPr>
        </p:nvSpPr>
        <p:spPr>
          <a:xfrm>
            <a:off x="7078469"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8909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4630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2757242" y="2944638"/>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5051417" y="2944637"/>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7345592" y="2955181"/>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546227" y="385907"/>
            <a:ext cx="10515600" cy="1325563"/>
          </a:xfrm>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2920572" y="373346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627368"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5218400"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7512575"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96397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9805779" y="373240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3879721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palstat 2">
    <p:spTree>
      <p:nvGrpSpPr>
        <p:cNvPr id="1" name=""/>
        <p:cNvGrpSpPr/>
        <p:nvPr/>
      </p:nvGrpSpPr>
      <p:grpSpPr>
        <a:xfrm>
          <a:off x="0" y="0"/>
          <a:ext cx="0" cy="0"/>
          <a:chOff x="0" y="0"/>
          <a:chExt cx="0" cy="0"/>
        </a:xfrm>
      </p:grpSpPr>
      <p:cxnSp>
        <p:nvCxnSpPr>
          <p:cNvPr id="9" name="Suora yhdysviiva 8"/>
          <p:cNvCxnSpPr/>
          <p:nvPr userDrawn="1"/>
        </p:nvCxnSpPr>
        <p:spPr>
          <a:xfrm>
            <a:off x="8917307" y="1946547"/>
            <a:ext cx="0"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uora yhdysviiva 9"/>
          <p:cNvCxnSpPr/>
          <p:nvPr userDrawn="1"/>
        </p:nvCxnSpPr>
        <p:spPr>
          <a:xfrm flipH="1">
            <a:off x="6273565"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userDrawn="1"/>
        </p:nvCxnSpPr>
        <p:spPr>
          <a:xfrm flipH="1">
            <a:off x="3616952"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flipH="1">
            <a:off x="975246" y="1946547"/>
            <a:ext cx="7246" cy="38634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p>
        </p:txBody>
      </p:sp>
      <p:sp>
        <p:nvSpPr>
          <p:cNvPr id="4" name="Tekstin paikkamerkki 3"/>
          <p:cNvSpPr>
            <a:spLocks noGrp="1"/>
          </p:cNvSpPr>
          <p:nvPr>
            <p:ph type="body" sz="quarter" idx="10" hasCustomPrompt="1"/>
          </p:nvPr>
        </p:nvSpPr>
        <p:spPr>
          <a:xfrm>
            <a:off x="1140537" y="1946548"/>
            <a:ext cx="2303463" cy="636396"/>
          </a:xfrm>
        </p:spPr>
        <p:txBody>
          <a:bodyPr>
            <a:normAutofit/>
          </a:bodyPr>
          <a:lstStyle>
            <a:lvl1pPr marL="0" indent="0">
              <a:buNone/>
              <a:defRPr sz="2000" b="1" baseline="0">
                <a:latin typeface="+mj-lt"/>
              </a:defRPr>
            </a:lvl1pPr>
          </a:lstStyle>
          <a:p>
            <a:pPr lvl="0"/>
            <a:r>
              <a:rPr lang="fi-FI" dirty="0"/>
              <a:t>Muokkaa otsikkoa</a:t>
            </a:r>
          </a:p>
        </p:txBody>
      </p:sp>
      <p:sp>
        <p:nvSpPr>
          <p:cNvPr id="18" name="Tekstin paikkamerkki 3"/>
          <p:cNvSpPr>
            <a:spLocks noGrp="1"/>
          </p:cNvSpPr>
          <p:nvPr>
            <p:ph type="body" sz="quarter" idx="11" hasCustomPrompt="1"/>
          </p:nvPr>
        </p:nvSpPr>
        <p:spPr>
          <a:xfrm>
            <a:off x="3846018"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19" name="Tekstin paikkamerkki 3"/>
          <p:cNvSpPr>
            <a:spLocks noGrp="1"/>
          </p:cNvSpPr>
          <p:nvPr>
            <p:ph type="body" sz="quarter" idx="12" hasCustomPrompt="1"/>
          </p:nvPr>
        </p:nvSpPr>
        <p:spPr>
          <a:xfrm>
            <a:off x="6447327"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20" name="Tekstin paikkamerkki 3"/>
          <p:cNvSpPr>
            <a:spLocks noGrp="1"/>
          </p:cNvSpPr>
          <p:nvPr>
            <p:ph type="body" sz="quarter" idx="13" hasCustomPrompt="1"/>
          </p:nvPr>
        </p:nvSpPr>
        <p:spPr>
          <a:xfrm>
            <a:off x="9083825" y="1953899"/>
            <a:ext cx="2303463" cy="629045"/>
          </a:xfrm>
        </p:spPr>
        <p:txBody>
          <a:bodyPr>
            <a:normAutofit/>
          </a:bodyPr>
          <a:lstStyle>
            <a:lvl1pPr marL="0" indent="0">
              <a:buNone/>
              <a:defRPr sz="2000" b="1" baseline="0">
                <a:latin typeface="+mj-lt"/>
              </a:defRPr>
            </a:lvl1pPr>
          </a:lstStyle>
          <a:p>
            <a:pPr lvl="0"/>
            <a:r>
              <a:rPr lang="fi-FI" dirty="0"/>
              <a:t>Muokkaa otsikkoa</a:t>
            </a:r>
          </a:p>
        </p:txBody>
      </p:sp>
      <p:sp>
        <p:nvSpPr>
          <p:cNvPr id="7" name="Tekstin paikkamerkki 6"/>
          <p:cNvSpPr>
            <a:spLocks noGrp="1"/>
          </p:cNvSpPr>
          <p:nvPr>
            <p:ph type="body" sz="quarter" idx="14" hasCustomPrompt="1"/>
          </p:nvPr>
        </p:nvSpPr>
        <p:spPr>
          <a:xfrm>
            <a:off x="1139825" y="2724346"/>
            <a:ext cx="2303463" cy="3006529"/>
          </a:xfrm>
        </p:spPr>
        <p:txBody>
          <a:bodyPr>
            <a:normAutofit/>
          </a:bodyPr>
          <a:lstStyle>
            <a:lvl1pPr marL="0" indent="0">
              <a:buNone/>
              <a:defRPr sz="1600" baseline="0"/>
            </a:lvl1pPr>
          </a:lstStyle>
          <a:p>
            <a:pPr lvl="0"/>
            <a:r>
              <a:rPr lang="fi-FI" dirty="0"/>
              <a:t>Muokkaa tekstiä</a:t>
            </a:r>
          </a:p>
        </p:txBody>
      </p:sp>
      <p:sp>
        <p:nvSpPr>
          <p:cNvPr id="21" name="Tekstin paikkamerkki 6"/>
          <p:cNvSpPr>
            <a:spLocks noGrp="1"/>
          </p:cNvSpPr>
          <p:nvPr>
            <p:ph type="body" sz="quarter" idx="15" hasCustomPrompt="1"/>
          </p:nvPr>
        </p:nvSpPr>
        <p:spPr>
          <a:xfrm>
            <a:off x="3846017" y="2724346"/>
            <a:ext cx="2303463" cy="3006529"/>
          </a:xfrm>
        </p:spPr>
        <p:txBody>
          <a:bodyPr>
            <a:normAutofit/>
          </a:bodyPr>
          <a:lstStyle>
            <a:lvl1pPr marL="0" indent="0">
              <a:buNone/>
              <a:defRPr sz="1600" baseline="0"/>
            </a:lvl1pPr>
          </a:lstStyle>
          <a:p>
            <a:pPr lvl="0"/>
            <a:r>
              <a:rPr lang="fi-FI" dirty="0"/>
              <a:t>Muokkaa tekstiä</a:t>
            </a:r>
          </a:p>
        </p:txBody>
      </p:sp>
      <p:sp>
        <p:nvSpPr>
          <p:cNvPr id="22" name="Tekstin paikkamerkki 6"/>
          <p:cNvSpPr>
            <a:spLocks noGrp="1"/>
          </p:cNvSpPr>
          <p:nvPr>
            <p:ph type="body" sz="quarter" idx="16" hasCustomPrompt="1"/>
          </p:nvPr>
        </p:nvSpPr>
        <p:spPr>
          <a:xfrm>
            <a:off x="6447326" y="2724346"/>
            <a:ext cx="2303463" cy="3006529"/>
          </a:xfrm>
        </p:spPr>
        <p:txBody>
          <a:bodyPr>
            <a:normAutofit/>
          </a:bodyPr>
          <a:lstStyle>
            <a:lvl1pPr marL="0" indent="0">
              <a:buNone/>
              <a:defRPr sz="1600" baseline="0"/>
            </a:lvl1pPr>
          </a:lstStyle>
          <a:p>
            <a:pPr lvl="0"/>
            <a:r>
              <a:rPr lang="fi-FI" dirty="0"/>
              <a:t>Muokkaa tekstiä</a:t>
            </a:r>
          </a:p>
        </p:txBody>
      </p:sp>
      <p:sp>
        <p:nvSpPr>
          <p:cNvPr id="23" name="Tekstin paikkamerkki 6"/>
          <p:cNvSpPr>
            <a:spLocks noGrp="1"/>
          </p:cNvSpPr>
          <p:nvPr>
            <p:ph type="body" sz="quarter" idx="17" hasCustomPrompt="1"/>
          </p:nvPr>
        </p:nvSpPr>
        <p:spPr>
          <a:xfrm>
            <a:off x="9083825" y="2724346"/>
            <a:ext cx="2303463" cy="3006529"/>
          </a:xfrm>
        </p:spPr>
        <p:txBody>
          <a:bodyPr>
            <a:normAutofit/>
          </a:bodyPr>
          <a:lstStyle>
            <a:lvl1pPr marL="0" indent="0">
              <a:buNone/>
              <a:defRPr sz="1600" baseline="0"/>
            </a:lvl1pPr>
          </a:lstStyle>
          <a:p>
            <a:pPr lvl="0"/>
            <a:r>
              <a:rPr lang="fi-FI" dirty="0"/>
              <a:t>Muokkaa tekstiä</a:t>
            </a:r>
          </a:p>
        </p:txBody>
      </p:sp>
    </p:spTree>
    <p:extLst>
      <p:ext uri="{BB962C8B-B14F-4D97-AF65-F5344CB8AC3E}">
        <p14:creationId xmlns:p14="http://schemas.microsoft.com/office/powerpoint/2010/main" val="390674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vaiheet">
    <p:spTree>
      <p:nvGrpSpPr>
        <p:cNvPr id="1" name=""/>
        <p:cNvGrpSpPr/>
        <p:nvPr/>
      </p:nvGrpSpPr>
      <p:grpSpPr>
        <a:xfrm>
          <a:off x="0" y="0"/>
          <a:ext cx="0" cy="0"/>
          <a:chOff x="0" y="0"/>
          <a:chExt cx="0" cy="0"/>
        </a:xfrm>
      </p:grpSpPr>
      <p:cxnSp>
        <p:nvCxnSpPr>
          <p:cNvPr id="6" name="Suora yhdysviiva 5"/>
          <p:cNvCxnSpPr/>
          <p:nvPr userDrawn="1"/>
        </p:nvCxnSpPr>
        <p:spPr>
          <a:xfrm>
            <a:off x="647700" y="4162425"/>
            <a:ext cx="107061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uora yhdysviiva 6"/>
          <p:cNvCxnSpPr/>
          <p:nvPr userDrawn="1"/>
        </p:nvCxnSpPr>
        <p:spPr>
          <a:xfrm>
            <a:off x="9734551"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uora yhdysviiva 5"/>
          <p:cNvCxnSpPr/>
          <p:nvPr userDrawn="1"/>
        </p:nvCxnSpPr>
        <p:spPr>
          <a:xfrm>
            <a:off x="8058151"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uora yhdysviiva 4"/>
          <p:cNvCxnSpPr/>
          <p:nvPr userDrawn="1"/>
        </p:nvCxnSpPr>
        <p:spPr>
          <a:xfrm>
            <a:off x="64055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uora yhdysviiva 3"/>
          <p:cNvCxnSpPr/>
          <p:nvPr userDrawn="1"/>
        </p:nvCxnSpPr>
        <p:spPr>
          <a:xfrm>
            <a:off x="47482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uora yhdysviiva 2"/>
          <p:cNvCxnSpPr/>
          <p:nvPr userDrawn="1"/>
        </p:nvCxnSpPr>
        <p:spPr>
          <a:xfrm>
            <a:off x="30527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uora yhdysviiva 1"/>
          <p:cNvCxnSpPr/>
          <p:nvPr userDrawn="1"/>
        </p:nvCxnSpPr>
        <p:spPr>
          <a:xfrm>
            <a:off x="14335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llipsi 6"/>
          <p:cNvSpPr/>
          <p:nvPr userDrawn="1"/>
        </p:nvSpPr>
        <p:spPr>
          <a:xfrm>
            <a:off x="9434513"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5"/>
          <p:cNvSpPr/>
          <p:nvPr userDrawn="1"/>
        </p:nvSpPr>
        <p:spPr>
          <a:xfrm>
            <a:off x="7758113"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4"/>
          <p:cNvSpPr/>
          <p:nvPr userDrawn="1"/>
        </p:nvSpPr>
        <p:spPr>
          <a:xfrm>
            <a:off x="61055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1"/>
          <p:cNvSpPr/>
          <p:nvPr userDrawn="1"/>
        </p:nvSpPr>
        <p:spPr>
          <a:xfrm>
            <a:off x="11334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3"/>
          <p:cNvSpPr/>
          <p:nvPr userDrawn="1"/>
        </p:nvSpPr>
        <p:spPr>
          <a:xfrm>
            <a:off x="44481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
          <p:cNvSpPr/>
          <p:nvPr userDrawn="1"/>
        </p:nvSpPr>
        <p:spPr>
          <a:xfrm>
            <a:off x="27527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28" name="Suora yhdysviiva 2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742950" y="417209"/>
            <a:ext cx="10515600" cy="1325563"/>
          </a:xfrm>
        </p:spPr>
        <p:txBody>
          <a:bodyPr/>
          <a:lstStyle/>
          <a:p>
            <a:r>
              <a:rPr lang="fi-FI"/>
              <a:t>Muokkaa ots. perustyyl. napsautt.</a:t>
            </a:r>
          </a:p>
        </p:txBody>
      </p:sp>
      <p:sp>
        <p:nvSpPr>
          <p:cNvPr id="5" name="Tekstin paikkamerkki 4"/>
          <p:cNvSpPr>
            <a:spLocks noGrp="1"/>
          </p:cNvSpPr>
          <p:nvPr>
            <p:ph type="body" sz="quarter" idx="10" hasCustomPrompt="1"/>
          </p:nvPr>
        </p:nvSpPr>
        <p:spPr>
          <a:xfrm>
            <a:off x="622742" y="2151803"/>
            <a:ext cx="1621537" cy="822246"/>
          </a:xfrm>
        </p:spPr>
        <p:txBody>
          <a:bodyPr>
            <a:normAutofit/>
          </a:bodyPr>
          <a:lstStyle>
            <a:lvl1pPr marL="0" indent="0" algn="ctr">
              <a:buNone/>
              <a:defRPr sz="1600" baseline="0"/>
            </a:lvl1pPr>
          </a:lstStyle>
          <a:p>
            <a:pPr lvl="0"/>
            <a:r>
              <a:rPr lang="fi-FI" dirty="0"/>
              <a:t>Muokkaa tekstiä</a:t>
            </a:r>
          </a:p>
        </p:txBody>
      </p:sp>
      <p:sp>
        <p:nvSpPr>
          <p:cNvPr id="34" name="Tekstin paikkamerkki 4"/>
          <p:cNvSpPr>
            <a:spLocks noGrp="1"/>
          </p:cNvSpPr>
          <p:nvPr>
            <p:ph type="body" sz="quarter" idx="11" hasCustomPrompt="1"/>
          </p:nvPr>
        </p:nvSpPr>
        <p:spPr>
          <a:xfrm>
            <a:off x="3961827" y="2151802"/>
            <a:ext cx="1621537" cy="822245"/>
          </a:xfrm>
        </p:spPr>
        <p:txBody>
          <a:bodyPr>
            <a:normAutofit/>
          </a:bodyPr>
          <a:lstStyle>
            <a:lvl1pPr marL="0" indent="0" algn="ctr">
              <a:buNone/>
              <a:defRPr sz="1600" baseline="0"/>
            </a:lvl1pPr>
          </a:lstStyle>
          <a:p>
            <a:pPr lvl="0"/>
            <a:r>
              <a:rPr lang="fi-FI" dirty="0"/>
              <a:t>Muokkaa tekstiä</a:t>
            </a:r>
          </a:p>
        </p:txBody>
      </p:sp>
      <p:sp>
        <p:nvSpPr>
          <p:cNvPr id="35" name="Tekstin paikkamerkki 4"/>
          <p:cNvSpPr>
            <a:spLocks noGrp="1"/>
          </p:cNvSpPr>
          <p:nvPr>
            <p:ph type="body" sz="quarter" idx="12" hasCustomPrompt="1"/>
          </p:nvPr>
        </p:nvSpPr>
        <p:spPr>
          <a:xfrm>
            <a:off x="7298812" y="2151802"/>
            <a:ext cx="1621537" cy="822244"/>
          </a:xfrm>
        </p:spPr>
        <p:txBody>
          <a:bodyPr>
            <a:normAutofit/>
          </a:bodyPr>
          <a:lstStyle>
            <a:lvl1pPr marL="0" indent="0" algn="ctr">
              <a:buNone/>
              <a:defRPr sz="1600" baseline="0"/>
            </a:lvl1pPr>
          </a:lstStyle>
          <a:p>
            <a:pPr lvl="0"/>
            <a:r>
              <a:rPr lang="fi-FI" dirty="0"/>
              <a:t>Muokkaa tekstiä</a:t>
            </a:r>
          </a:p>
        </p:txBody>
      </p:sp>
      <p:sp>
        <p:nvSpPr>
          <p:cNvPr id="36" name="Tekstin paikkamerkki 4"/>
          <p:cNvSpPr>
            <a:spLocks noGrp="1"/>
          </p:cNvSpPr>
          <p:nvPr>
            <p:ph type="body" sz="quarter" idx="13" hasCustomPrompt="1"/>
          </p:nvPr>
        </p:nvSpPr>
        <p:spPr>
          <a:xfrm>
            <a:off x="2269235" y="5472733"/>
            <a:ext cx="1621537" cy="758976"/>
          </a:xfrm>
        </p:spPr>
        <p:txBody>
          <a:bodyPr>
            <a:normAutofit/>
          </a:bodyPr>
          <a:lstStyle>
            <a:lvl1pPr marL="0" indent="0" algn="ctr">
              <a:buNone/>
              <a:defRPr sz="1600" baseline="0"/>
            </a:lvl1pPr>
          </a:lstStyle>
          <a:p>
            <a:pPr lvl="0"/>
            <a:r>
              <a:rPr lang="fi-FI" dirty="0"/>
              <a:t>Muokkaa tekstiä</a:t>
            </a:r>
          </a:p>
        </p:txBody>
      </p:sp>
      <p:sp>
        <p:nvSpPr>
          <p:cNvPr id="37" name="Tekstin paikkamerkki 4"/>
          <p:cNvSpPr>
            <a:spLocks noGrp="1"/>
          </p:cNvSpPr>
          <p:nvPr>
            <p:ph type="body" sz="quarter" idx="14" hasCustomPrompt="1"/>
          </p:nvPr>
        </p:nvSpPr>
        <p:spPr>
          <a:xfrm>
            <a:off x="5625843" y="5472629"/>
            <a:ext cx="1621537" cy="758976"/>
          </a:xfrm>
        </p:spPr>
        <p:txBody>
          <a:bodyPr>
            <a:normAutofit/>
          </a:bodyPr>
          <a:lstStyle>
            <a:lvl1pPr marL="0" indent="0" algn="ctr">
              <a:buNone/>
              <a:defRPr sz="1600" baseline="0"/>
            </a:lvl1pPr>
          </a:lstStyle>
          <a:p>
            <a:pPr lvl="0"/>
            <a:r>
              <a:rPr lang="fi-FI" dirty="0"/>
              <a:t>Muokkaa tekstiä</a:t>
            </a:r>
          </a:p>
        </p:txBody>
      </p:sp>
      <p:sp>
        <p:nvSpPr>
          <p:cNvPr id="38" name="Tekstin paikkamerkki 4"/>
          <p:cNvSpPr>
            <a:spLocks noGrp="1"/>
          </p:cNvSpPr>
          <p:nvPr>
            <p:ph type="body" sz="quarter" idx="15" hasCustomPrompt="1"/>
          </p:nvPr>
        </p:nvSpPr>
        <p:spPr>
          <a:xfrm>
            <a:off x="8982452" y="5477908"/>
            <a:ext cx="1621537" cy="758976"/>
          </a:xfrm>
        </p:spPr>
        <p:txBody>
          <a:bodyPr>
            <a:normAutofit/>
          </a:bodyPr>
          <a:lstStyle>
            <a:lvl1pPr marL="0" indent="0" algn="ctr">
              <a:buNone/>
              <a:defRPr sz="1600" baseline="0"/>
            </a:lvl1pPr>
          </a:lstStyle>
          <a:p>
            <a:pPr lvl="0"/>
            <a:r>
              <a:rPr lang="fi-FI" dirty="0"/>
              <a:t>Muokkaa tekstiä</a:t>
            </a:r>
          </a:p>
        </p:txBody>
      </p:sp>
      <p:sp>
        <p:nvSpPr>
          <p:cNvPr id="39" name="Tekstin paikkamerkki 4"/>
          <p:cNvSpPr>
            <a:spLocks noGrp="1"/>
          </p:cNvSpPr>
          <p:nvPr>
            <p:ph type="body" sz="quarter" idx="16" hasCustomPrompt="1"/>
          </p:nvPr>
        </p:nvSpPr>
        <p:spPr>
          <a:xfrm>
            <a:off x="622743" y="3255447"/>
            <a:ext cx="1621537" cy="318677"/>
          </a:xfrm>
        </p:spPr>
        <p:txBody>
          <a:bodyPr>
            <a:noAutofit/>
          </a:bodyPr>
          <a:lstStyle>
            <a:lvl1pPr marL="0" indent="0" algn="ctr">
              <a:buNone/>
              <a:defRPr sz="2000" baseline="0">
                <a:solidFill>
                  <a:schemeClr val="bg1"/>
                </a:solidFill>
                <a:latin typeface="+mj-lt"/>
              </a:defRPr>
            </a:lvl1pPr>
          </a:lstStyle>
          <a:p>
            <a:pPr lvl="0"/>
            <a:r>
              <a:rPr lang="fi-FI" dirty="0"/>
              <a:t>1.</a:t>
            </a:r>
          </a:p>
        </p:txBody>
      </p:sp>
      <p:sp>
        <p:nvSpPr>
          <p:cNvPr id="40" name="Tekstin paikkamerkki 4"/>
          <p:cNvSpPr>
            <a:spLocks noGrp="1"/>
          </p:cNvSpPr>
          <p:nvPr>
            <p:ph type="body" sz="quarter" idx="17" hasCustomPrompt="1"/>
          </p:nvPr>
        </p:nvSpPr>
        <p:spPr>
          <a:xfrm>
            <a:off x="2269236" y="4729756"/>
            <a:ext cx="1621537" cy="318677"/>
          </a:xfrm>
        </p:spPr>
        <p:txBody>
          <a:bodyPr>
            <a:noAutofit/>
          </a:bodyPr>
          <a:lstStyle>
            <a:lvl1pPr marL="0" indent="0" algn="ctr">
              <a:buNone/>
              <a:defRPr sz="2000" baseline="0">
                <a:solidFill>
                  <a:schemeClr val="bg1"/>
                </a:solidFill>
                <a:latin typeface="+mj-lt"/>
              </a:defRPr>
            </a:lvl1pPr>
          </a:lstStyle>
          <a:p>
            <a:pPr lvl="0"/>
            <a:r>
              <a:rPr lang="fi-FI" dirty="0"/>
              <a:t>2.</a:t>
            </a:r>
          </a:p>
        </p:txBody>
      </p:sp>
      <p:sp>
        <p:nvSpPr>
          <p:cNvPr id="41" name="Tekstin paikkamerkki 4"/>
          <p:cNvSpPr>
            <a:spLocks noGrp="1"/>
          </p:cNvSpPr>
          <p:nvPr>
            <p:ph type="body" sz="quarter" idx="18" hasCustomPrompt="1"/>
          </p:nvPr>
        </p:nvSpPr>
        <p:spPr>
          <a:xfrm>
            <a:off x="3961827"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3.</a:t>
            </a:r>
          </a:p>
        </p:txBody>
      </p:sp>
      <p:sp>
        <p:nvSpPr>
          <p:cNvPr id="42" name="Tekstin paikkamerkki 4"/>
          <p:cNvSpPr>
            <a:spLocks noGrp="1"/>
          </p:cNvSpPr>
          <p:nvPr>
            <p:ph type="body" sz="quarter" idx="19" hasCustomPrompt="1"/>
          </p:nvPr>
        </p:nvSpPr>
        <p:spPr>
          <a:xfrm>
            <a:off x="5625844" y="4737916"/>
            <a:ext cx="1621537" cy="318677"/>
          </a:xfrm>
        </p:spPr>
        <p:txBody>
          <a:bodyPr>
            <a:noAutofit/>
          </a:bodyPr>
          <a:lstStyle>
            <a:lvl1pPr marL="0" indent="0" algn="ctr">
              <a:buNone/>
              <a:defRPr sz="2000" baseline="0">
                <a:solidFill>
                  <a:schemeClr val="bg1"/>
                </a:solidFill>
                <a:latin typeface="+mj-lt"/>
              </a:defRPr>
            </a:lvl1pPr>
          </a:lstStyle>
          <a:p>
            <a:pPr lvl="0"/>
            <a:r>
              <a:rPr lang="fi-FI" dirty="0"/>
              <a:t>4.</a:t>
            </a:r>
          </a:p>
        </p:txBody>
      </p:sp>
      <p:sp>
        <p:nvSpPr>
          <p:cNvPr id="43" name="Tekstin paikkamerkki 4"/>
          <p:cNvSpPr>
            <a:spLocks noGrp="1"/>
          </p:cNvSpPr>
          <p:nvPr>
            <p:ph type="body" sz="quarter" idx="20" hasCustomPrompt="1"/>
          </p:nvPr>
        </p:nvSpPr>
        <p:spPr>
          <a:xfrm>
            <a:off x="7298812"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5.</a:t>
            </a:r>
          </a:p>
        </p:txBody>
      </p:sp>
      <p:sp>
        <p:nvSpPr>
          <p:cNvPr id="44" name="Tekstin paikkamerkki 4"/>
          <p:cNvSpPr>
            <a:spLocks noGrp="1"/>
          </p:cNvSpPr>
          <p:nvPr>
            <p:ph type="body" sz="quarter" idx="21" hasCustomPrompt="1"/>
          </p:nvPr>
        </p:nvSpPr>
        <p:spPr>
          <a:xfrm>
            <a:off x="8982452" y="4737915"/>
            <a:ext cx="1621537" cy="318677"/>
          </a:xfrm>
        </p:spPr>
        <p:txBody>
          <a:bodyPr>
            <a:noAutofit/>
          </a:bodyPr>
          <a:lstStyle>
            <a:lvl1pPr marL="0" indent="0" algn="ctr">
              <a:buNone/>
              <a:defRPr sz="2000" baseline="0">
                <a:solidFill>
                  <a:schemeClr val="bg1"/>
                </a:solidFill>
                <a:latin typeface="+mj-lt"/>
              </a:defRPr>
            </a:lvl1pPr>
          </a:lstStyle>
          <a:p>
            <a:pPr lvl="0"/>
            <a:r>
              <a:rPr lang="fi-FI" dirty="0"/>
              <a:t>6.</a:t>
            </a:r>
          </a:p>
        </p:txBody>
      </p:sp>
    </p:spTree>
    <p:extLst>
      <p:ext uri="{BB962C8B-B14F-4D97-AF65-F5344CB8AC3E}">
        <p14:creationId xmlns:p14="http://schemas.microsoft.com/office/powerpoint/2010/main" val="138939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vaiheet 2">
    <p:spTree>
      <p:nvGrpSpPr>
        <p:cNvPr id="1" name=""/>
        <p:cNvGrpSpPr/>
        <p:nvPr/>
      </p:nvGrpSpPr>
      <p:grpSpPr>
        <a:xfrm>
          <a:off x="0" y="0"/>
          <a:ext cx="0" cy="0"/>
          <a:chOff x="0" y="0"/>
          <a:chExt cx="0" cy="0"/>
        </a:xfrm>
      </p:grpSpPr>
      <p:sp>
        <p:nvSpPr>
          <p:cNvPr id="9" name="Viisikulmio 8"/>
          <p:cNvSpPr/>
          <p:nvPr userDrawn="1"/>
        </p:nvSpPr>
        <p:spPr>
          <a:xfrm>
            <a:off x="6032548" y="4452366"/>
            <a:ext cx="3157259"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1890 w 3168276"/>
              <a:gd name="connsiteY5" fmla="*/ 801028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12496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2496 w 3168276"/>
              <a:gd name="connsiteY6" fmla="*/ 0 h 1545029"/>
              <a:gd name="connsiteX0" fmla="*/ 15250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5250 w 3168276"/>
              <a:gd name="connsiteY6" fmla="*/ 0 h 1545029"/>
              <a:gd name="connsiteX0" fmla="*/ 0 w 3153026"/>
              <a:gd name="connsiteY0" fmla="*/ 0 h 1545029"/>
              <a:gd name="connsiteX1" fmla="*/ 2726585 w 3153026"/>
              <a:gd name="connsiteY1" fmla="*/ 0 h 1545029"/>
              <a:gd name="connsiteX2" fmla="*/ 3153026 w 3153026"/>
              <a:gd name="connsiteY2" fmla="*/ 798973 h 1545029"/>
              <a:gd name="connsiteX3" fmla="*/ 2718119 w 3153026"/>
              <a:gd name="connsiteY3" fmla="*/ 1545029 h 1545029"/>
              <a:gd name="connsiteX4" fmla="*/ 1276 w 3153026"/>
              <a:gd name="connsiteY4" fmla="*/ 1542274 h 1545029"/>
              <a:gd name="connsiteX5" fmla="*/ 433886 w 3153026"/>
              <a:gd name="connsiteY5" fmla="*/ 798274 h 1545029"/>
              <a:gd name="connsiteX6" fmla="*/ 0 w 3153026"/>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23322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7259" h="1545029">
                <a:moveTo>
                  <a:pt x="4233" y="0"/>
                </a:moveTo>
                <a:lnTo>
                  <a:pt x="2723322" y="0"/>
                </a:lnTo>
                <a:lnTo>
                  <a:pt x="3157259" y="798973"/>
                </a:lnTo>
                <a:lnTo>
                  <a:pt x="2722352" y="1545029"/>
                </a:lnTo>
                <a:lnTo>
                  <a:pt x="0" y="1542274"/>
                </a:lnTo>
                <a:lnTo>
                  <a:pt x="438119" y="798274"/>
                </a:lnTo>
                <a:cubicBezTo>
                  <a:pt x="261806" y="478624"/>
                  <a:pt x="156022" y="268673"/>
                  <a:pt x="4233" y="0"/>
                </a:cubicBezTo>
                <a:close/>
              </a:path>
            </a:pathLst>
          </a:custGeom>
          <a:gradFill flip="none" rotWithShape="1">
            <a:gsLst>
              <a:gs pos="0">
                <a:schemeClr val="tx2">
                  <a:shade val="30000"/>
                  <a:satMod val="115000"/>
                </a:schemeClr>
              </a:gs>
              <a:gs pos="22000">
                <a:schemeClr val="tx2">
                  <a:shade val="67500"/>
                  <a:satMod val="115000"/>
                </a:schemeClr>
              </a:gs>
              <a:gs pos="64000">
                <a:schemeClr val="tx2">
                  <a:shade val="100000"/>
                  <a:satMod val="115000"/>
                </a:scheme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Viisikulmio 8"/>
          <p:cNvSpPr/>
          <p:nvPr userDrawn="1"/>
        </p:nvSpPr>
        <p:spPr>
          <a:xfrm>
            <a:off x="8759239" y="4452366"/>
            <a:ext cx="3164043"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7872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8259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5029 h 1545029"/>
              <a:gd name="connsiteX5" fmla="*/ 438642 w 3164043"/>
              <a:gd name="connsiteY5" fmla="*/ 797551 h 1545029"/>
              <a:gd name="connsiteX6" fmla="*/ 0 w 3164043"/>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4043" h="1545029">
                <a:moveTo>
                  <a:pt x="0" y="0"/>
                </a:moveTo>
                <a:lnTo>
                  <a:pt x="2737602" y="0"/>
                </a:lnTo>
                <a:lnTo>
                  <a:pt x="3164043" y="798973"/>
                </a:lnTo>
                <a:lnTo>
                  <a:pt x="2729136" y="1545029"/>
                </a:lnTo>
                <a:lnTo>
                  <a:pt x="5760" y="1545029"/>
                </a:lnTo>
                <a:cubicBezTo>
                  <a:pt x="165131" y="1275689"/>
                  <a:pt x="234509" y="1150554"/>
                  <a:pt x="438642" y="797551"/>
                </a:cubicBezTo>
                <a:cubicBezTo>
                  <a:pt x="222355" y="406983"/>
                  <a:pt x="151789" y="268673"/>
                  <a:pt x="0" y="0"/>
                </a:cubicBezTo>
                <a:close/>
              </a:path>
            </a:pathLst>
          </a:custGeom>
          <a:gradFill flip="none" rotWithShape="1">
            <a:gsLst>
              <a:gs pos="0">
                <a:srgbClr val="005587">
                  <a:shade val="30000"/>
                  <a:satMod val="115000"/>
                </a:srgbClr>
              </a:gs>
              <a:gs pos="0">
                <a:srgbClr val="005587">
                  <a:shade val="67500"/>
                  <a:satMod val="115000"/>
                </a:srgbClr>
              </a:gs>
              <a:gs pos="34000">
                <a:srgbClr val="005587">
                  <a:shade val="100000"/>
                  <a:satMod val="115000"/>
                  <a:alpha val="90000"/>
                </a:srgbClr>
              </a:gs>
            </a:gsLst>
            <a:path path="circle">
              <a:fillToRect r="100000" b="100000"/>
            </a:path>
            <a:tileRect l="-100000" t="-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Viisikulmio 8"/>
          <p:cNvSpPr/>
          <p:nvPr userDrawn="1"/>
        </p:nvSpPr>
        <p:spPr>
          <a:xfrm>
            <a:off x="3292884" y="4452366"/>
            <a:ext cx="3173014"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73014"/>
              <a:gd name="connsiteY0" fmla="*/ 0 h 1545029"/>
              <a:gd name="connsiteX1" fmla="*/ 2741835 w 3173014"/>
              <a:gd name="connsiteY1" fmla="*/ 0 h 1545029"/>
              <a:gd name="connsiteX2" fmla="*/ 3173014 w 3173014"/>
              <a:gd name="connsiteY2" fmla="*/ 798973 h 1545029"/>
              <a:gd name="connsiteX3" fmla="*/ 2733369 w 3173014"/>
              <a:gd name="connsiteY3" fmla="*/ 1545029 h 1545029"/>
              <a:gd name="connsiteX4" fmla="*/ 0 w 3173014"/>
              <a:gd name="connsiteY4" fmla="*/ 1545029 h 1545029"/>
              <a:gd name="connsiteX5" fmla="*/ 455367 w 3173014"/>
              <a:gd name="connsiteY5" fmla="*/ 797551 h 1545029"/>
              <a:gd name="connsiteX6" fmla="*/ 4233 w 3173014"/>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014" h="1545029">
                <a:moveTo>
                  <a:pt x="4233" y="0"/>
                </a:moveTo>
                <a:lnTo>
                  <a:pt x="2741835" y="0"/>
                </a:lnTo>
                <a:lnTo>
                  <a:pt x="3173014" y="798973"/>
                </a:lnTo>
                <a:lnTo>
                  <a:pt x="2733369" y="1545029"/>
                </a:lnTo>
                <a:lnTo>
                  <a:pt x="0" y="1545029"/>
                </a:lnTo>
                <a:cubicBezTo>
                  <a:pt x="204341" y="1215728"/>
                  <a:pt x="263726" y="1120574"/>
                  <a:pt x="455367" y="797551"/>
                </a:cubicBezTo>
                <a:cubicBezTo>
                  <a:pt x="279054" y="494426"/>
                  <a:pt x="156022" y="268673"/>
                  <a:pt x="4233" y="0"/>
                </a:cubicBezTo>
                <a:close/>
              </a:path>
            </a:pathLst>
          </a:custGeom>
          <a:gradFill flip="none" rotWithShape="1">
            <a:gsLst>
              <a:gs pos="0">
                <a:schemeClr val="accent1">
                  <a:shade val="30000"/>
                  <a:satMod val="115000"/>
                </a:schemeClr>
              </a:gs>
              <a:gs pos="69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Viisikulmio 2"/>
          <p:cNvSpPr/>
          <p:nvPr userDrawn="1"/>
        </p:nvSpPr>
        <p:spPr>
          <a:xfrm>
            <a:off x="838200" y="4443900"/>
            <a:ext cx="2907583" cy="1572603"/>
          </a:xfrm>
          <a:custGeom>
            <a:avLst/>
            <a:gdLst>
              <a:gd name="connsiteX0" fmla="*/ 0 w 2898057"/>
              <a:gd name="connsiteY0" fmla="*/ 0 h 1553496"/>
              <a:gd name="connsiteX1" fmla="*/ 2121309 w 2898057"/>
              <a:gd name="connsiteY1" fmla="*/ 0 h 1553496"/>
              <a:gd name="connsiteX2" fmla="*/ 2898057 w 2898057"/>
              <a:gd name="connsiteY2" fmla="*/ 776748 h 1553496"/>
              <a:gd name="connsiteX3" fmla="*/ 2121309 w 2898057"/>
              <a:gd name="connsiteY3" fmla="*/ 1553496 h 1553496"/>
              <a:gd name="connsiteX4" fmla="*/ 0 w 2898057"/>
              <a:gd name="connsiteY4" fmla="*/ 1553496 h 1553496"/>
              <a:gd name="connsiteX5" fmla="*/ 0 w 2898057"/>
              <a:gd name="connsiteY5" fmla="*/ 0 h 1553496"/>
              <a:gd name="connsiteX0" fmla="*/ 0 w 2574207"/>
              <a:gd name="connsiteY0" fmla="*/ 0 h 1553496"/>
              <a:gd name="connsiteX1" fmla="*/ 2121309 w 2574207"/>
              <a:gd name="connsiteY1" fmla="*/ 0 h 1553496"/>
              <a:gd name="connsiteX2" fmla="*/ 2574207 w 2574207"/>
              <a:gd name="connsiteY2" fmla="*/ 805323 h 1553496"/>
              <a:gd name="connsiteX3" fmla="*/ 2121309 w 2574207"/>
              <a:gd name="connsiteY3" fmla="*/ 1553496 h 1553496"/>
              <a:gd name="connsiteX4" fmla="*/ 0 w 2574207"/>
              <a:gd name="connsiteY4" fmla="*/ 1553496 h 1553496"/>
              <a:gd name="connsiteX5" fmla="*/ 0 w 2574207"/>
              <a:gd name="connsiteY5" fmla="*/ 0 h 1553496"/>
              <a:gd name="connsiteX0" fmla="*/ 0 w 2583732"/>
              <a:gd name="connsiteY0" fmla="*/ 0 h 1553496"/>
              <a:gd name="connsiteX1" fmla="*/ 2130834 w 2583732"/>
              <a:gd name="connsiteY1" fmla="*/ 0 h 1553496"/>
              <a:gd name="connsiteX2" fmla="*/ 2583732 w 2583732"/>
              <a:gd name="connsiteY2" fmla="*/ 805323 h 1553496"/>
              <a:gd name="connsiteX3" fmla="*/ 2130834 w 2583732"/>
              <a:gd name="connsiteY3" fmla="*/ 1553496 h 1553496"/>
              <a:gd name="connsiteX4" fmla="*/ 9525 w 2583732"/>
              <a:gd name="connsiteY4" fmla="*/ 1553496 h 1553496"/>
              <a:gd name="connsiteX5" fmla="*/ 0 w 2583732"/>
              <a:gd name="connsiteY5" fmla="*/ 0 h 1553496"/>
              <a:gd name="connsiteX0" fmla="*/ 95250 w 2678982"/>
              <a:gd name="connsiteY0" fmla="*/ 0 h 1553496"/>
              <a:gd name="connsiteX1" fmla="*/ 2226084 w 2678982"/>
              <a:gd name="connsiteY1" fmla="*/ 0 h 1553496"/>
              <a:gd name="connsiteX2" fmla="*/ 2678982 w 2678982"/>
              <a:gd name="connsiteY2" fmla="*/ 805323 h 1553496"/>
              <a:gd name="connsiteX3" fmla="*/ 2226084 w 2678982"/>
              <a:gd name="connsiteY3" fmla="*/ 1553496 h 1553496"/>
              <a:gd name="connsiteX4" fmla="*/ 0 w 2678982"/>
              <a:gd name="connsiteY4" fmla="*/ 1543971 h 1553496"/>
              <a:gd name="connsiteX5" fmla="*/ 95250 w 2678982"/>
              <a:gd name="connsiteY5" fmla="*/ 0 h 1553496"/>
              <a:gd name="connsiteX0" fmla="*/ 0 w 2678982"/>
              <a:gd name="connsiteY0" fmla="*/ 0 h 1563021"/>
              <a:gd name="connsiteX1" fmla="*/ 2226084 w 2678982"/>
              <a:gd name="connsiteY1" fmla="*/ 9525 h 1563021"/>
              <a:gd name="connsiteX2" fmla="*/ 2678982 w 2678982"/>
              <a:gd name="connsiteY2" fmla="*/ 814848 h 1563021"/>
              <a:gd name="connsiteX3" fmla="*/ 2226084 w 2678982"/>
              <a:gd name="connsiteY3" fmla="*/ 1563021 h 1563021"/>
              <a:gd name="connsiteX4" fmla="*/ 0 w 2678982"/>
              <a:gd name="connsiteY4" fmla="*/ 1553496 h 1563021"/>
              <a:gd name="connsiteX5" fmla="*/ 0 w 2678982"/>
              <a:gd name="connsiteY5" fmla="*/ 0 h 1563021"/>
              <a:gd name="connsiteX0" fmla="*/ 0 w 2917957"/>
              <a:gd name="connsiteY0" fmla="*/ 0 h 1563021"/>
              <a:gd name="connsiteX1" fmla="*/ 2465059 w 2917957"/>
              <a:gd name="connsiteY1" fmla="*/ 9525 h 1563021"/>
              <a:gd name="connsiteX2" fmla="*/ 2917957 w 2917957"/>
              <a:gd name="connsiteY2" fmla="*/ 814848 h 1563021"/>
              <a:gd name="connsiteX3" fmla="*/ 2465059 w 2917957"/>
              <a:gd name="connsiteY3" fmla="*/ 1563021 h 1563021"/>
              <a:gd name="connsiteX4" fmla="*/ 238975 w 2917957"/>
              <a:gd name="connsiteY4" fmla="*/ 1553496 h 1563021"/>
              <a:gd name="connsiteX5" fmla="*/ 0 w 2917957"/>
              <a:gd name="connsiteY5" fmla="*/ 0 h 1563021"/>
              <a:gd name="connsiteX0" fmla="*/ 0 w 2917957"/>
              <a:gd name="connsiteY0" fmla="*/ 0 h 1582246"/>
              <a:gd name="connsiteX1" fmla="*/ 2465059 w 2917957"/>
              <a:gd name="connsiteY1" fmla="*/ 9525 h 1582246"/>
              <a:gd name="connsiteX2" fmla="*/ 2917957 w 2917957"/>
              <a:gd name="connsiteY2" fmla="*/ 814848 h 1582246"/>
              <a:gd name="connsiteX3" fmla="*/ 2465059 w 2917957"/>
              <a:gd name="connsiteY3" fmla="*/ 1563021 h 1582246"/>
              <a:gd name="connsiteX4" fmla="*/ 0 w 2917957"/>
              <a:gd name="connsiteY4" fmla="*/ 1582246 h 1582246"/>
              <a:gd name="connsiteX5" fmla="*/ 0 w 2917957"/>
              <a:gd name="connsiteY5" fmla="*/ 0 h 158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957" h="1582246">
                <a:moveTo>
                  <a:pt x="0" y="0"/>
                </a:moveTo>
                <a:lnTo>
                  <a:pt x="2465059" y="9525"/>
                </a:lnTo>
                <a:lnTo>
                  <a:pt x="2917957" y="814848"/>
                </a:lnTo>
                <a:lnTo>
                  <a:pt x="2465059" y="1563021"/>
                </a:lnTo>
                <a:lnTo>
                  <a:pt x="0" y="1582246"/>
                </a:lnTo>
                <a:lnTo>
                  <a:pt x="0" y="0"/>
                </a:lnTo>
                <a:close/>
              </a:path>
            </a:pathLst>
          </a:custGeom>
          <a:gradFill flip="none" rotWithShape="1">
            <a:gsLst>
              <a:gs pos="0">
                <a:srgbClr val="004976">
                  <a:shade val="30000"/>
                  <a:satMod val="115000"/>
                </a:srgbClr>
              </a:gs>
              <a:gs pos="50000">
                <a:srgbClr val="004976">
                  <a:shade val="67500"/>
                  <a:satMod val="115000"/>
                </a:srgbClr>
              </a:gs>
              <a:gs pos="100000">
                <a:srgbClr val="004976">
                  <a:shade val="100000"/>
                  <a:satMod val="115000"/>
                </a:srgb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Tekstiruutu 1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8" name="Suora yhdysviiva 1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2" name="Tekstin paikkamerkki 2"/>
          <p:cNvSpPr>
            <a:spLocks noGrp="1"/>
          </p:cNvSpPr>
          <p:nvPr>
            <p:ph idx="1"/>
          </p:nvPr>
        </p:nvSpPr>
        <p:spPr>
          <a:xfrm>
            <a:off x="838200" y="1825625"/>
            <a:ext cx="10515600" cy="235663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Tekstin paikkamerkki 16"/>
          <p:cNvSpPr>
            <a:spLocks noGrp="1"/>
          </p:cNvSpPr>
          <p:nvPr>
            <p:ph type="body" sz="quarter" idx="10" hasCustomPrompt="1"/>
          </p:nvPr>
        </p:nvSpPr>
        <p:spPr>
          <a:xfrm>
            <a:off x="6695215"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5" name="Tekstin paikkamerkki 16"/>
          <p:cNvSpPr>
            <a:spLocks noGrp="1"/>
          </p:cNvSpPr>
          <p:nvPr>
            <p:ph type="body" sz="quarter" idx="11" hasCustomPrompt="1"/>
          </p:nvPr>
        </p:nvSpPr>
        <p:spPr>
          <a:xfrm>
            <a:off x="3975100"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6" name="Tekstin paikkamerkki 16"/>
          <p:cNvSpPr>
            <a:spLocks noGrp="1"/>
          </p:cNvSpPr>
          <p:nvPr>
            <p:ph type="body" sz="quarter" idx="12" hasCustomPrompt="1"/>
          </p:nvPr>
        </p:nvSpPr>
        <p:spPr>
          <a:xfrm>
            <a:off x="1272038"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23" name="Tekstin paikkamerkki 16"/>
          <p:cNvSpPr>
            <a:spLocks noGrp="1"/>
          </p:cNvSpPr>
          <p:nvPr>
            <p:ph type="body" sz="quarter" idx="13" hasCustomPrompt="1"/>
          </p:nvPr>
        </p:nvSpPr>
        <p:spPr>
          <a:xfrm>
            <a:off x="9419124"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Tree>
    <p:extLst>
      <p:ext uri="{BB962C8B-B14F-4D97-AF65-F5344CB8AC3E}">
        <p14:creationId xmlns:p14="http://schemas.microsoft.com/office/powerpoint/2010/main" val="220388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numerot 1-5">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2" t="2156" r="24842" b="18685"/>
          <a:stretch/>
        </p:blipFill>
        <p:spPr>
          <a:xfrm>
            <a:off x="-81827" y="9331"/>
            <a:ext cx="12273827" cy="6848669"/>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7" name="Tekstiruutu 6"/>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8" name="Suora yhdysviiva 7"/>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kstin paikkamerkki 16"/>
          <p:cNvSpPr>
            <a:spLocks noGrp="1"/>
          </p:cNvSpPr>
          <p:nvPr>
            <p:ph type="body" sz="quarter" idx="12" hasCustomPrompt="1"/>
          </p:nvPr>
        </p:nvSpPr>
        <p:spPr>
          <a:xfrm>
            <a:off x="1901952"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5" name="Tekstin paikkamerkki 16"/>
          <p:cNvSpPr>
            <a:spLocks noGrp="1"/>
          </p:cNvSpPr>
          <p:nvPr>
            <p:ph type="body" sz="quarter" idx="13" hasCustomPrompt="1"/>
          </p:nvPr>
        </p:nvSpPr>
        <p:spPr>
          <a:xfrm>
            <a:off x="3637553" y="4301761"/>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6" name="Tekstin paikkamerkki 16"/>
          <p:cNvSpPr>
            <a:spLocks noGrp="1"/>
          </p:cNvSpPr>
          <p:nvPr>
            <p:ph type="body" sz="quarter" idx="14" hasCustomPrompt="1"/>
          </p:nvPr>
        </p:nvSpPr>
        <p:spPr>
          <a:xfrm>
            <a:off x="5373155"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7" name="Tekstin paikkamerkki 16"/>
          <p:cNvSpPr>
            <a:spLocks noGrp="1"/>
          </p:cNvSpPr>
          <p:nvPr>
            <p:ph type="body" sz="quarter" idx="15" hasCustomPrompt="1"/>
          </p:nvPr>
        </p:nvSpPr>
        <p:spPr>
          <a:xfrm>
            <a:off x="7046976"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8" name="Tekstin paikkamerkki 16"/>
          <p:cNvSpPr>
            <a:spLocks noGrp="1"/>
          </p:cNvSpPr>
          <p:nvPr>
            <p:ph type="body" sz="quarter" idx="16" hasCustomPrompt="1"/>
          </p:nvPr>
        </p:nvSpPr>
        <p:spPr>
          <a:xfrm>
            <a:off x="8739847"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9" name="Tekstin paikkamerkki 16"/>
          <p:cNvSpPr>
            <a:spLocks noGrp="1"/>
          </p:cNvSpPr>
          <p:nvPr>
            <p:ph type="body" sz="quarter" idx="17" hasCustomPrompt="1"/>
          </p:nvPr>
        </p:nvSpPr>
        <p:spPr>
          <a:xfrm>
            <a:off x="838200" y="1822335"/>
            <a:ext cx="10515600" cy="835521"/>
          </a:xfrm>
        </p:spPr>
        <p:txBody>
          <a:bodyPr>
            <a:normAutofit/>
          </a:bodyPr>
          <a:lstStyle>
            <a:lvl1pPr marL="0" indent="0" algn="l">
              <a:buNone/>
              <a:defRPr sz="2000" baseline="0">
                <a:solidFill>
                  <a:schemeClr val="bg1"/>
                </a:solidFill>
                <a:latin typeface="+mn-lt"/>
              </a:defRPr>
            </a:lvl1pPr>
          </a:lstStyle>
          <a:p>
            <a:pPr lvl="0"/>
            <a:r>
              <a:rPr lang="fi-FI" dirty="0"/>
              <a:t>Muokkaa tekstisisältöä</a:t>
            </a:r>
          </a:p>
        </p:txBody>
      </p:sp>
    </p:spTree>
    <p:extLst>
      <p:ext uri="{BB962C8B-B14F-4D97-AF65-F5344CB8AC3E}">
        <p14:creationId xmlns:p14="http://schemas.microsoft.com/office/powerpoint/2010/main" val="519834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hteystiedot">
    <p:bg>
      <p:bgRef idx="1001">
        <a:schemeClr val="bg2"/>
      </p:bgRef>
    </p:bg>
    <p:spTree>
      <p:nvGrpSpPr>
        <p:cNvPr id="1" name=""/>
        <p:cNvGrpSpPr/>
        <p:nvPr/>
      </p:nvGrpSpPr>
      <p:grpSpPr>
        <a:xfrm>
          <a:off x="0" y="0"/>
          <a:ext cx="0" cy="0"/>
          <a:chOff x="0" y="0"/>
          <a:chExt cx="0" cy="0"/>
        </a:xfrm>
      </p:grpSpPr>
      <p:sp>
        <p:nvSpPr>
          <p:cNvPr id="2" name="Tekstiruutu 1"/>
          <p:cNvSpPr txBox="1"/>
          <p:nvPr userDrawn="1"/>
        </p:nvSpPr>
        <p:spPr>
          <a:xfrm>
            <a:off x="2139884" y="6315960"/>
            <a:ext cx="7890235" cy="276999"/>
          </a:xfrm>
          <a:prstGeom prst="rect">
            <a:avLst/>
          </a:prstGeom>
          <a:noFill/>
        </p:spPr>
        <p:txBody>
          <a:bodyPr wrap="square" rtlCol="0">
            <a:spAutoFit/>
          </a:bodyPr>
          <a:lstStyle/>
          <a:p>
            <a:pPr algn="ctr"/>
            <a:r>
              <a:rPr lang="fi-FI" sz="1200" dirty="0"/>
              <a:t>www.oikeusministerio.fi</a:t>
            </a:r>
            <a:r>
              <a:rPr lang="fi-FI" sz="1200" baseline="0" dirty="0"/>
              <a:t> | </a:t>
            </a:r>
            <a:r>
              <a:rPr lang="fi-FI" sz="1200" dirty="0">
                <a:solidFill>
                  <a:schemeClr val="tx1"/>
                </a:solidFill>
                <a:latin typeface="+mn-lt"/>
              </a:rPr>
              <a:t>www.justitieministeriet.fi</a:t>
            </a:r>
          </a:p>
        </p:txBody>
      </p:sp>
      <p:pic>
        <p:nvPicPr>
          <p:cNvPr id="14" name="Kuva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89772" y="5472550"/>
            <a:ext cx="2286005" cy="539497"/>
          </a:xfrm>
          <a:prstGeom prst="rect">
            <a:avLst/>
          </a:prstGeom>
        </p:spPr>
      </p:pic>
      <p:sp>
        <p:nvSpPr>
          <p:cNvPr id="4" name="Otsikko 3"/>
          <p:cNvSpPr>
            <a:spLocks noGrp="1"/>
          </p:cNvSpPr>
          <p:nvPr>
            <p:ph type="title"/>
          </p:nvPr>
        </p:nvSpPr>
        <p:spPr>
          <a:xfrm>
            <a:off x="1323096" y="2568923"/>
            <a:ext cx="9523807" cy="1119283"/>
          </a:xfrm>
        </p:spPr>
        <p:txBody>
          <a:bodyPr>
            <a:normAutofit/>
          </a:bodyPr>
          <a:lstStyle>
            <a:lvl1pPr algn="ctr">
              <a:defRPr sz="3600"/>
            </a:lvl1pPr>
          </a:lstStyle>
          <a:p>
            <a:r>
              <a:rPr lang="fi-FI"/>
              <a:t>Muokkaa ots. perustyyl. napsautt.</a:t>
            </a:r>
            <a:endParaRPr lang="fi-FI" dirty="0"/>
          </a:p>
        </p:txBody>
      </p:sp>
      <p:sp>
        <p:nvSpPr>
          <p:cNvPr id="9" name="Tekstin paikkamerkki 8"/>
          <p:cNvSpPr>
            <a:spLocks noGrp="1"/>
          </p:cNvSpPr>
          <p:nvPr>
            <p:ph type="body" sz="quarter" idx="10"/>
          </p:nvPr>
        </p:nvSpPr>
        <p:spPr>
          <a:xfrm>
            <a:off x="3969656" y="3840163"/>
            <a:ext cx="4230688" cy="1328474"/>
          </a:xfrm>
        </p:spPr>
        <p:txBody>
          <a:bodyPr>
            <a:normAutofit/>
          </a:bodyPr>
          <a:lstStyle>
            <a:lvl1pPr marL="0" indent="0" algn="ctr">
              <a:buNone/>
              <a:defRPr sz="1800"/>
            </a:lvl1pPr>
          </a:lstStyle>
          <a:p>
            <a:pPr lvl="0"/>
            <a:r>
              <a:rPr lang="fi-FI"/>
              <a:t>Muokkaa tekstin perustyylejä napsauttamalla</a:t>
            </a:r>
          </a:p>
        </p:txBody>
      </p:sp>
    </p:spTree>
    <p:extLst>
      <p:ext uri="{BB962C8B-B14F-4D97-AF65-F5344CB8AC3E}">
        <p14:creationId xmlns:p14="http://schemas.microsoft.com/office/powerpoint/2010/main" val="398880936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2 sisältöpalsta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47963" y="2705137"/>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ruutu 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tsikko 3"/>
          <p:cNvSpPr>
            <a:spLocks noGrp="1"/>
          </p:cNvSpPr>
          <p:nvPr>
            <p:ph type="title"/>
          </p:nvPr>
        </p:nvSpPr>
        <p:spPr>
          <a:xfrm>
            <a:off x="1047963" y="354033"/>
            <a:ext cx="10515600" cy="1325563"/>
          </a:xfrm>
        </p:spPr>
        <p:txBody>
          <a:bodyPr/>
          <a:lstStyle/>
          <a:p>
            <a:r>
              <a:rPr lang="fi-FI"/>
              <a:t>Muokkaa ots. perustyyl. napsautt.</a:t>
            </a:r>
            <a:endParaRPr lang="fi-FI" dirty="0"/>
          </a:p>
        </p:txBody>
      </p:sp>
      <p:sp>
        <p:nvSpPr>
          <p:cNvPr id="13" name="Sisällön paikkamerkki 2"/>
          <p:cNvSpPr>
            <a:spLocks noGrp="1"/>
          </p:cNvSpPr>
          <p:nvPr>
            <p:ph idx="10"/>
          </p:nvPr>
        </p:nvSpPr>
        <p:spPr>
          <a:xfrm>
            <a:off x="6572163" y="2705136"/>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n paikkamerkki 17"/>
          <p:cNvSpPr>
            <a:spLocks noGrp="1"/>
          </p:cNvSpPr>
          <p:nvPr>
            <p:ph type="body" sz="quarter" idx="11" hasCustomPrompt="1"/>
          </p:nvPr>
        </p:nvSpPr>
        <p:spPr>
          <a:xfrm>
            <a:off x="1047750"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
        <p:nvSpPr>
          <p:cNvPr id="19" name="Tekstin paikkamerkki 17"/>
          <p:cNvSpPr>
            <a:spLocks noGrp="1"/>
          </p:cNvSpPr>
          <p:nvPr>
            <p:ph type="body" sz="quarter" idx="12" hasCustomPrompt="1"/>
          </p:nvPr>
        </p:nvSpPr>
        <p:spPr>
          <a:xfrm>
            <a:off x="6572463"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Tree>
    <p:extLst>
      <p:ext uri="{BB962C8B-B14F-4D97-AF65-F5344CB8AC3E}">
        <p14:creationId xmlns:p14="http://schemas.microsoft.com/office/powerpoint/2010/main" val="421341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sisältö ja nosto">
    <p:bg>
      <p:bgRef idx="1001">
        <a:schemeClr val="bg2"/>
      </p:bgRef>
    </p:bg>
    <p:spTree>
      <p:nvGrpSpPr>
        <p:cNvPr id="1" name=""/>
        <p:cNvGrpSpPr/>
        <p:nvPr/>
      </p:nvGrpSpPr>
      <p:grpSpPr>
        <a:xfrm>
          <a:off x="0" y="0"/>
          <a:ext cx="0" cy="0"/>
          <a:chOff x="0" y="0"/>
          <a:chExt cx="0" cy="0"/>
        </a:xfrm>
      </p:grpSpPr>
      <p:sp>
        <p:nvSpPr>
          <p:cNvPr id="6" name="Suorakulmio 5"/>
          <p:cNvSpPr/>
          <p:nvPr userDrawn="1"/>
        </p:nvSpPr>
        <p:spPr>
          <a:xfrm>
            <a:off x="0" y="0"/>
            <a:ext cx="5641848" cy="6858000"/>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i-FI" dirty="0"/>
          </a:p>
        </p:txBody>
      </p:sp>
      <p:sp>
        <p:nvSpPr>
          <p:cNvPr id="2" name="Otsikko 1"/>
          <p:cNvSpPr>
            <a:spLocks noGrp="1"/>
          </p:cNvSpPr>
          <p:nvPr>
            <p:ph type="title"/>
          </p:nvPr>
        </p:nvSpPr>
        <p:spPr>
          <a:xfrm>
            <a:off x="858013" y="1055789"/>
            <a:ext cx="4130615" cy="1325563"/>
          </a:xfrm>
        </p:spPr>
        <p:txBody>
          <a:bodyPr>
            <a:normAutofit/>
          </a:bodyPr>
          <a:lstStyle>
            <a:lvl1pPr>
              <a:defRPr sz="3200">
                <a:solidFill>
                  <a:schemeClr val="bg2"/>
                </a:solidFill>
              </a:defRPr>
            </a:lvl1pPr>
          </a:lstStyle>
          <a:p>
            <a:r>
              <a:rPr lang="fi-FI"/>
              <a:t>Muokkaa ots. perustyyl. napsautt.</a:t>
            </a:r>
            <a:endParaRPr lang="fi-FI" dirty="0"/>
          </a:p>
        </p:txBody>
      </p:sp>
      <p:sp>
        <p:nvSpPr>
          <p:cNvPr id="7" name="Tekstiruutu 6"/>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8" name="Suora yhdysviiva 7"/>
          <p:cNvCxnSpPr/>
          <p:nvPr userDrawn="1"/>
        </p:nvCxnSpPr>
        <p:spPr>
          <a:xfrm>
            <a:off x="2727972" y="6536107"/>
            <a:ext cx="19534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isällön paikkamerkki 9"/>
          <p:cNvSpPr>
            <a:spLocks noGrp="1"/>
          </p:cNvSpPr>
          <p:nvPr>
            <p:ph sz="quarter" idx="10" hasCustomPrompt="1"/>
          </p:nvPr>
        </p:nvSpPr>
        <p:spPr>
          <a:xfrm>
            <a:off x="6773732" y="2506662"/>
            <a:ext cx="4522788" cy="2961430"/>
          </a:xfrm>
        </p:spPr>
        <p:txBody>
          <a:bodyPr/>
          <a:lstStyle>
            <a:lvl1pPr marL="0" indent="0">
              <a:buNone/>
              <a:defRPr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nosto</a:t>
            </a:r>
          </a:p>
        </p:txBody>
      </p:sp>
      <p:sp>
        <p:nvSpPr>
          <p:cNvPr id="13" name="Sisällön paikkamerkki 2"/>
          <p:cNvSpPr>
            <a:spLocks noGrp="1"/>
          </p:cNvSpPr>
          <p:nvPr>
            <p:ph sz="half" idx="1"/>
          </p:nvPr>
        </p:nvSpPr>
        <p:spPr>
          <a:xfrm>
            <a:off x="858013" y="2506662"/>
            <a:ext cx="4130615" cy="360946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Muokkaa tekstin perustyylejä napsauttamalla</a:t>
            </a:r>
          </a:p>
        </p:txBody>
      </p:sp>
    </p:spTree>
    <p:extLst>
      <p:ext uri="{BB962C8B-B14F-4D97-AF65-F5344CB8AC3E}">
        <p14:creationId xmlns:p14="http://schemas.microsoft.com/office/powerpoint/2010/main" val="19624095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847627" y="1054001"/>
            <a:ext cx="4115937" cy="1325563"/>
          </a:xfrm>
        </p:spPr>
        <p:txBody>
          <a:bodyPr>
            <a:normAutofit/>
          </a:bodyPr>
          <a:lstStyle>
            <a:lvl1pPr>
              <a:defRPr sz="3200"/>
            </a:lvl1pPr>
          </a:lstStyle>
          <a:p>
            <a:r>
              <a:rPr lang="fi-FI"/>
              <a:t>Muokkaa ots. perustyyl. napsautt.</a:t>
            </a:r>
            <a:endParaRPr lang="fi-FI" dirty="0"/>
          </a:p>
        </p:txBody>
      </p:sp>
      <p:sp>
        <p:nvSpPr>
          <p:cNvPr id="3" name="Sisällön paikkamerkki 2"/>
          <p:cNvSpPr>
            <a:spLocks noGrp="1"/>
          </p:cNvSpPr>
          <p:nvPr>
            <p:ph sz="half" idx="1"/>
          </p:nvPr>
        </p:nvSpPr>
        <p:spPr>
          <a:xfrm>
            <a:off x="847627" y="2516089"/>
            <a:ext cx="4115937" cy="360946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i-FI"/>
              <a:t>Muokkaa tekstin perustyylejä napsauttamalla</a:t>
            </a:r>
          </a:p>
        </p:txBody>
      </p:sp>
      <p:sp>
        <p:nvSpPr>
          <p:cNvPr id="10" name="Kuvan paikkamerkki 6"/>
          <p:cNvSpPr>
            <a:spLocks noGrp="1"/>
          </p:cNvSpPr>
          <p:nvPr>
            <p:ph type="pic" sz="quarter" idx="13"/>
          </p:nvPr>
        </p:nvSpPr>
        <p:spPr>
          <a:xfrm>
            <a:off x="5657850" y="0"/>
            <a:ext cx="6534150" cy="6858000"/>
          </a:xfrm>
        </p:spPr>
        <p:txBody>
          <a:bodyPr/>
          <a:lstStyle>
            <a:lvl1pPr marL="0" indent="0">
              <a:buNone/>
              <a:defRPr/>
            </a:lvl1pPr>
          </a:lstStyle>
          <a:p>
            <a:r>
              <a:rPr lang="fi-FI"/>
              <a:t>Lisää kuva napsauttamalla kuvaketta</a:t>
            </a:r>
            <a:endParaRPr lang="fi-FI" dirty="0"/>
          </a:p>
        </p:txBody>
      </p:sp>
      <p:sp>
        <p:nvSpPr>
          <p:cNvPr id="13" name="Tekstiruutu 12"/>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2727972" y="652696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6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4" name="Kuvan paikkamerkki 6"/>
          <p:cNvSpPr>
            <a:spLocks noGrp="1"/>
          </p:cNvSpPr>
          <p:nvPr>
            <p:ph type="pic" sz="quarter" idx="13"/>
          </p:nvPr>
        </p:nvSpPr>
        <p:spPr>
          <a:xfrm>
            <a:off x="0" y="-10636"/>
            <a:ext cx="12192000" cy="6858000"/>
          </a:xfrm>
        </p:spPr>
        <p:txBody>
          <a:bodyPr/>
          <a:lstStyle>
            <a:lvl1pPr marL="0" indent="0">
              <a:buNone/>
              <a:defRPr/>
            </a:lvl1pPr>
          </a:lstStyle>
          <a:p>
            <a:r>
              <a:rPr lang="fi-FI"/>
              <a:t>Lisää kuva napsauttamalla kuvaketta</a:t>
            </a:r>
            <a:endParaRPr lang="fi-FI" dirty="0"/>
          </a:p>
        </p:txBody>
      </p:sp>
      <p:sp>
        <p:nvSpPr>
          <p:cNvPr id="2" name="Otsikko 1"/>
          <p:cNvSpPr>
            <a:spLocks noGrp="1"/>
          </p:cNvSpPr>
          <p:nvPr>
            <p:ph type="title"/>
          </p:nvPr>
        </p:nvSpPr>
        <p:spPr>
          <a:xfrm>
            <a:off x="838200" y="2092801"/>
            <a:ext cx="10515600" cy="1325563"/>
          </a:xfrm>
        </p:spPr>
        <p:txBody>
          <a:bodyPr/>
          <a:lstStyle>
            <a:lvl1pPr algn="ctr">
              <a:defRPr/>
            </a:lvl1pPr>
          </a:lstStyle>
          <a:p>
            <a:r>
              <a:rPr lang="fi-FI"/>
              <a:t>Muokkaa ots. perustyyl. napsautt.</a:t>
            </a:r>
            <a:endParaRPr lang="fi-FI" dirty="0"/>
          </a:p>
        </p:txBody>
      </p:sp>
    </p:spTree>
    <p:extLst>
      <p:ext uri="{BB962C8B-B14F-4D97-AF65-F5344CB8AC3E}">
        <p14:creationId xmlns:p14="http://schemas.microsoft.com/office/powerpoint/2010/main" val="105016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kuvatausta">
    <p:spTree>
      <p:nvGrpSpPr>
        <p:cNvPr id="1" name=""/>
        <p:cNvGrpSpPr/>
        <p:nvPr/>
      </p:nvGrpSpPr>
      <p:grpSpPr>
        <a:xfrm>
          <a:off x="0" y="0"/>
          <a:ext cx="0" cy="0"/>
          <a:chOff x="0" y="0"/>
          <a:chExt cx="0" cy="0"/>
        </a:xfrm>
      </p:grpSpPr>
      <p:pic>
        <p:nvPicPr>
          <p:cNvPr id="5" name="Kuva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71" t="7359" r="23597" b="30373"/>
          <a:stretch/>
        </p:blipFill>
        <p:spPr>
          <a:xfrm>
            <a:off x="-19049" y="-2093"/>
            <a:ext cx="12211049" cy="6860093"/>
          </a:xfrm>
          <a:prstGeom prst="rect">
            <a:avLst/>
          </a:prstGeom>
        </p:spPr>
      </p:pic>
      <p:sp>
        <p:nvSpPr>
          <p:cNvPr id="6" name="Suorakulmio 5"/>
          <p:cNvSpPr/>
          <p:nvPr userDrawn="1"/>
        </p:nvSpPr>
        <p:spPr>
          <a:xfrm>
            <a:off x="-8492" y="0"/>
            <a:ext cx="12200491" cy="6858000"/>
          </a:xfrm>
          <a:prstGeom prst="rect">
            <a:avLst/>
          </a:prstGeom>
          <a:solidFill>
            <a:schemeClr val="tx2">
              <a:alpha val="92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Otsikko 1"/>
          <p:cNvSpPr>
            <a:spLocks noGrp="1"/>
          </p:cNvSpPr>
          <p:nvPr>
            <p:ph type="title"/>
          </p:nvPr>
        </p:nvSpPr>
        <p:spPr>
          <a:xfrm>
            <a:off x="1045234" y="2382305"/>
            <a:ext cx="8692153" cy="1226657"/>
          </a:xfrm>
        </p:spPr>
        <p:txBody>
          <a:bodyPr>
            <a:normAutofit/>
          </a:bodyPr>
          <a:lstStyle>
            <a:lvl1pPr>
              <a:defRPr baseline="0">
                <a:solidFill>
                  <a:schemeClr val="bg1"/>
                </a:solidFill>
              </a:defRPr>
            </a:lvl1pPr>
          </a:lstStyle>
          <a:p>
            <a:r>
              <a:rPr lang="fi-FI"/>
              <a:t>Muokkaa ots. perustyyl. napsautt.</a:t>
            </a:r>
            <a:endParaRPr lang="fi-FI" dirty="0"/>
          </a:p>
        </p:txBody>
      </p:sp>
      <p:sp>
        <p:nvSpPr>
          <p:cNvPr id="8" name="Alaotsikko 2"/>
          <p:cNvSpPr>
            <a:spLocks noGrp="1"/>
          </p:cNvSpPr>
          <p:nvPr>
            <p:ph type="subTitle" idx="1"/>
          </p:nvPr>
        </p:nvSpPr>
        <p:spPr>
          <a:xfrm>
            <a:off x="1045234" y="3819570"/>
            <a:ext cx="5691996"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Tekstiruutu 12"/>
          <p:cNvSpPr txBox="1"/>
          <p:nvPr userDrawn="1"/>
        </p:nvSpPr>
        <p:spPr>
          <a:xfrm>
            <a:off x="4414561" y="6390225"/>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14" name="Suora yhdysviiva 13"/>
          <p:cNvCxnSpPr/>
          <p:nvPr userDrawn="1"/>
        </p:nvCxnSpPr>
        <p:spPr>
          <a:xfrm>
            <a:off x="5932219" y="6503826"/>
            <a:ext cx="195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_1">
    <p:bg>
      <p:bgRef idx="1001">
        <a:schemeClr val="bg2"/>
      </p:bgRef>
    </p:bg>
    <p:spTree>
      <p:nvGrpSpPr>
        <p:cNvPr id="1" name=""/>
        <p:cNvGrpSpPr/>
        <p:nvPr/>
      </p:nvGrpSpPr>
      <p:grpSpPr>
        <a:xfrm>
          <a:off x="0" y="0"/>
          <a:ext cx="0" cy="0"/>
          <a:chOff x="0" y="0"/>
          <a:chExt cx="0" cy="0"/>
        </a:xfrm>
      </p:grpSpPr>
      <p:sp>
        <p:nvSpPr>
          <p:cNvPr id="6" name="Otsikko 5"/>
          <p:cNvSpPr>
            <a:spLocks noGrp="1"/>
          </p:cNvSpPr>
          <p:nvPr>
            <p:ph type="title"/>
          </p:nvPr>
        </p:nvSpPr>
        <p:spPr>
          <a:xfrm>
            <a:off x="838200" y="2294408"/>
            <a:ext cx="10515600" cy="1325563"/>
          </a:xfrm>
        </p:spPr>
        <p:txBody>
          <a:bodyPr/>
          <a:lstStyle>
            <a:lvl1pPr algn="ctr">
              <a:defRPr/>
            </a:lvl1pPr>
          </a:lstStyle>
          <a:p>
            <a:r>
              <a:rPr lang="fi-FI"/>
              <a:t>Muokkaa ots. perustyyl. napsautt.</a:t>
            </a:r>
            <a:endParaRPr lang="fi-FI" dirty="0"/>
          </a:p>
        </p:txBody>
      </p:sp>
      <p:sp>
        <p:nvSpPr>
          <p:cNvPr id="7" name="Tekstiruutu 6"/>
          <p:cNvSpPr txBox="1"/>
          <p:nvPr userDrawn="1"/>
        </p:nvSpPr>
        <p:spPr>
          <a:xfrm>
            <a:off x="4414561" y="6390225"/>
            <a:ext cx="3362877" cy="246221"/>
          </a:xfrm>
          <a:prstGeom prst="rect">
            <a:avLst/>
          </a:prstGeom>
          <a:noFill/>
        </p:spPr>
        <p:txBody>
          <a:bodyPr wrap="square" rtlCol="0">
            <a:spAutoFit/>
          </a:bodyPr>
          <a:lstStyle/>
          <a:p>
            <a:pPr algn="ctr"/>
            <a:r>
              <a:rPr lang="fi-FI" sz="980" b="0" dirty="0">
                <a:solidFill>
                  <a:schemeClr val="tx1"/>
                </a:solidFill>
                <a:latin typeface="+mn-lt"/>
              </a:rPr>
              <a:t>OIKEUSMINISTERIÖ </a:t>
            </a:r>
            <a:r>
              <a:rPr lang="fi-FI" sz="980" b="0" baseline="0" dirty="0">
                <a:solidFill>
                  <a:schemeClr val="tx1"/>
                </a:solidFill>
                <a:latin typeface="+mn-lt"/>
              </a:rPr>
              <a:t>         JUSTITIEMINISTERIET</a:t>
            </a:r>
            <a:r>
              <a:rPr lang="fi-FI" sz="980" b="0" dirty="0">
                <a:solidFill>
                  <a:schemeClr val="tx1"/>
                </a:solidFill>
                <a:latin typeface="+mn-lt"/>
              </a:rPr>
              <a:t>    </a:t>
            </a:r>
          </a:p>
        </p:txBody>
      </p:sp>
      <p:cxnSp>
        <p:nvCxnSpPr>
          <p:cNvPr id="8" name="Suora yhdysviiva 7"/>
          <p:cNvCxnSpPr/>
          <p:nvPr userDrawn="1"/>
        </p:nvCxnSpPr>
        <p:spPr>
          <a:xfrm>
            <a:off x="5932219" y="6503826"/>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n paikkamerkki 9"/>
          <p:cNvSpPr>
            <a:spLocks noGrp="1"/>
          </p:cNvSpPr>
          <p:nvPr>
            <p:ph type="body" sz="quarter" idx="10"/>
          </p:nvPr>
        </p:nvSpPr>
        <p:spPr>
          <a:xfrm>
            <a:off x="3696268" y="3733572"/>
            <a:ext cx="4667250" cy="531813"/>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Tree>
    <p:extLst>
      <p:ext uri="{BB962C8B-B14F-4D97-AF65-F5344CB8AC3E}">
        <p14:creationId xmlns:p14="http://schemas.microsoft.com/office/powerpoint/2010/main" val="81796432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_2">
    <p:bg>
      <p:bgPr>
        <a:solidFill>
          <a:schemeClr val="bg2">
            <a:lumMod val="20000"/>
            <a:lumOff val="80000"/>
            <a:alpha val="49000"/>
          </a:schemeClr>
        </a:solidFill>
        <a:effectLst/>
      </p:bgPr>
    </p:bg>
    <p:spTree>
      <p:nvGrpSpPr>
        <p:cNvPr id="1" name=""/>
        <p:cNvGrpSpPr/>
        <p:nvPr/>
      </p:nvGrpSpPr>
      <p:grpSpPr>
        <a:xfrm>
          <a:off x="0" y="0"/>
          <a:ext cx="0" cy="0"/>
          <a:chOff x="0" y="0"/>
          <a:chExt cx="0" cy="0"/>
        </a:xfrm>
      </p:grpSpPr>
      <p:sp>
        <p:nvSpPr>
          <p:cNvPr id="2" name="Otsikko 5"/>
          <p:cNvSpPr>
            <a:spLocks noGrp="1"/>
          </p:cNvSpPr>
          <p:nvPr>
            <p:ph type="title"/>
          </p:nvPr>
        </p:nvSpPr>
        <p:spPr>
          <a:xfrm>
            <a:off x="838200" y="2294408"/>
            <a:ext cx="10515600" cy="1325563"/>
          </a:xfrm>
        </p:spPr>
        <p:txBody>
          <a:bodyPr/>
          <a:lstStyle>
            <a:lvl1pPr algn="ctr">
              <a:defRPr>
                <a:solidFill>
                  <a:schemeClr val="bg2"/>
                </a:solidFill>
              </a:defRPr>
            </a:lvl1pPr>
          </a:lstStyle>
          <a:p>
            <a:r>
              <a:rPr lang="fi-FI"/>
              <a:t>Muokkaa ots. perustyyl. napsautt.</a:t>
            </a:r>
            <a:endParaRPr lang="fi-FI" dirty="0"/>
          </a:p>
        </p:txBody>
      </p:sp>
      <p:sp>
        <p:nvSpPr>
          <p:cNvPr id="3" name="Tekstin paikkamerkki 9"/>
          <p:cNvSpPr>
            <a:spLocks noGrp="1"/>
          </p:cNvSpPr>
          <p:nvPr>
            <p:ph type="body" sz="quarter" idx="10"/>
          </p:nvPr>
        </p:nvSpPr>
        <p:spPr>
          <a:xfrm>
            <a:off x="3705738" y="3731651"/>
            <a:ext cx="4667250" cy="531813"/>
          </a:xfrm>
        </p:spPr>
        <p:txBody>
          <a:bodyPr>
            <a:normAutofit/>
          </a:bodyPr>
          <a:lstStyle>
            <a:lvl1pPr marL="0" indent="0" algn="ctr">
              <a:buNone/>
              <a:defRPr sz="18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Tekstiruutu 3"/>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5" name="Suora yhdysviiva 4"/>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218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2C3DA-0854-46E1-8EFB-C974F9379003}" type="datetime1">
              <a:rPr lang="fi-FI" smtClean="0"/>
              <a:pPr/>
              <a:t>25.9.2025</a:t>
            </a:fld>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A566E-43AD-4BA2-87C3-D4EA8D17C9E7}" type="slidenum">
              <a:rPr lang="fi-FI" smtClean="0"/>
              <a:t>‹#›</a:t>
            </a:fld>
            <a:endParaRPr lang="fi-FI"/>
          </a:p>
        </p:txBody>
      </p:sp>
    </p:spTree>
    <p:extLst>
      <p:ext uri="{BB962C8B-B14F-4D97-AF65-F5344CB8AC3E}">
        <p14:creationId xmlns:p14="http://schemas.microsoft.com/office/powerpoint/2010/main" val="204103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5" r:id="rId4"/>
    <p:sldLayoutId id="2147483652" r:id="rId5"/>
    <p:sldLayoutId id="2147483664" r:id="rId6"/>
    <p:sldLayoutId id="2147483655" r:id="rId7"/>
    <p:sldLayoutId id="2147483666" r:id="rId8"/>
    <p:sldLayoutId id="2147483667" r:id="rId9"/>
    <p:sldLayoutId id="2147483663" r:id="rId10"/>
    <p:sldLayoutId id="2147483658" r:id="rId11"/>
    <p:sldLayoutId id="2147483677" r:id="rId12"/>
    <p:sldLayoutId id="2147483682" r:id="rId13"/>
    <p:sldLayoutId id="2147483661" r:id="rId14"/>
    <p:sldLayoutId id="2147483656" r:id="rId15"/>
    <p:sldLayoutId id="2147483657" r:id="rId16"/>
    <p:sldLayoutId id="2147483670" r:id="rId17"/>
    <p:sldLayoutId id="2147483678" r:id="rId18"/>
    <p:sldLayoutId id="2147483674" r:id="rId19"/>
    <p:sldLayoutId id="2147483680" r:id="rId20"/>
    <p:sldLayoutId id="2147483681" r:id="rId21"/>
    <p:sldLayoutId id="2147483679" r:id="rId22"/>
    <p:sldLayoutId id="2147483671" r:id="rId23"/>
    <p:sldLayoutId id="2147483672" r:id="rId24"/>
    <p:sldLayoutId id="2147483673" r:id="rId25"/>
    <p:sldLayoutId id="2147483675" r:id="rId26"/>
    <p:sldLayoutId id="2147483676" r:id="rId27"/>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ur-lex.europa.eu/legal-content/FI/TXT/PDF/?uri=OJ:L_2025014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4000" dirty="0"/>
              <a:t>Poliittisen mainonnan avoimuutta ja kohdentamista koskevan Euroopan unionin asetuksen kansallinen toimeenpano</a:t>
            </a:r>
          </a:p>
        </p:txBody>
      </p:sp>
      <p:sp>
        <p:nvSpPr>
          <p:cNvPr id="3" name="Alaotsikko 2"/>
          <p:cNvSpPr>
            <a:spLocks noGrp="1"/>
          </p:cNvSpPr>
          <p:nvPr>
            <p:ph type="subTitle" idx="1"/>
          </p:nvPr>
        </p:nvSpPr>
        <p:spPr/>
        <p:txBody>
          <a:bodyPr/>
          <a:lstStyle/>
          <a:p>
            <a:endParaRPr lang="fi-FI" dirty="0"/>
          </a:p>
        </p:txBody>
      </p:sp>
      <p:sp>
        <p:nvSpPr>
          <p:cNvPr id="4" name="Tekstin paikkamerkki 3"/>
          <p:cNvSpPr>
            <a:spLocks noGrp="1"/>
          </p:cNvSpPr>
          <p:nvPr>
            <p:ph type="body" sz="quarter" idx="13"/>
          </p:nvPr>
        </p:nvSpPr>
        <p:spPr/>
        <p:txBody>
          <a:bodyPr/>
          <a:lstStyle/>
          <a:p>
            <a:endParaRPr lang="fi-FI"/>
          </a:p>
        </p:txBody>
      </p:sp>
      <p:sp>
        <p:nvSpPr>
          <p:cNvPr id="5" name="Tekstin paikkamerkki 4"/>
          <p:cNvSpPr>
            <a:spLocks noGrp="1"/>
          </p:cNvSpPr>
          <p:nvPr>
            <p:ph type="body" sz="quarter" idx="15"/>
          </p:nvPr>
        </p:nvSpPr>
        <p:spPr/>
        <p:txBody>
          <a:bodyPr/>
          <a:lstStyle/>
          <a:p>
            <a:endParaRPr lang="fi-FI"/>
          </a:p>
        </p:txBody>
      </p:sp>
      <p:sp>
        <p:nvSpPr>
          <p:cNvPr id="6" name="Tekstin paikkamerkki 5"/>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8457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DB3664-7B02-4F33-0EE5-A86E6B57A067}"/>
              </a:ext>
            </a:extLst>
          </p:cNvPr>
          <p:cNvSpPr>
            <a:spLocks noGrp="1"/>
          </p:cNvSpPr>
          <p:nvPr>
            <p:ph type="title"/>
          </p:nvPr>
        </p:nvSpPr>
        <p:spPr/>
        <p:txBody>
          <a:bodyPr>
            <a:normAutofit fontScale="90000"/>
          </a:bodyPr>
          <a:lstStyle/>
          <a:p>
            <a:r>
              <a:rPr lang="fi-FI" dirty="0"/>
              <a:t>Ilmoituskanava ja tietojen toimittaminen asiasta kiinnostuneille sekä viranomaisille (15, 16, 17 ja 20 artikla)</a:t>
            </a:r>
          </a:p>
        </p:txBody>
      </p:sp>
      <p:sp>
        <p:nvSpPr>
          <p:cNvPr id="3" name="Sisällön paikkamerkki 2">
            <a:extLst>
              <a:ext uri="{FF2B5EF4-FFF2-40B4-BE49-F238E27FC236}">
                <a16:creationId xmlns:a16="http://schemas.microsoft.com/office/drawing/2014/main" id="{0364F2BF-651C-8966-D5B9-AD3927CD0EDE}"/>
              </a:ext>
            </a:extLst>
          </p:cNvPr>
          <p:cNvSpPr>
            <a:spLocks noGrp="1"/>
          </p:cNvSpPr>
          <p:nvPr>
            <p:ph idx="1"/>
          </p:nvPr>
        </p:nvSpPr>
        <p:spPr/>
        <p:txBody>
          <a:bodyPr>
            <a:normAutofit fontScale="70000" lnSpcReduction="20000"/>
          </a:bodyPr>
          <a:lstStyle/>
          <a:p>
            <a:r>
              <a:rPr lang="fi-FI" dirty="0"/>
              <a:t>Ilmoituskanava:</a:t>
            </a:r>
          </a:p>
          <a:p>
            <a:pPr lvl="1"/>
            <a:r>
              <a:rPr lang="fi-FI" dirty="0"/>
              <a:t>Asetuksen 15 artiklan mukaan poliittisen mainonnan julkaisijoilla tulee olla tarvittavat mekanismit, jonka kautta voidaan ilmoittaa julkaisijan julkaisemista virheellisistä poliittista mainoksista.</a:t>
            </a:r>
          </a:p>
          <a:p>
            <a:pPr lvl="1"/>
            <a:r>
              <a:rPr lang="fi-FI" dirty="0"/>
              <a:t>Asetuksessa määritellään millaista tietoa mekanismin kautta tulee voida antaa (esim. ilmoittajan tunnistetiedot).</a:t>
            </a:r>
          </a:p>
          <a:p>
            <a:pPr lvl="1"/>
            <a:r>
              <a:rPr lang="fi-FI" dirty="0"/>
              <a:t>Asetus määrittelee vasteajat ilmoitusten käsittelylle (vaalien alla tiukemmat ajat).</a:t>
            </a:r>
          </a:p>
          <a:p>
            <a:r>
              <a:rPr lang="fi-FI" dirty="0"/>
              <a:t>Tietojen toimittaminen viranomaisille</a:t>
            </a:r>
          </a:p>
          <a:p>
            <a:pPr lvl="1"/>
            <a:r>
              <a:rPr lang="fi-FI" dirty="0"/>
              <a:t>Asetuksen 16 artiklan mukaan viranomaiset voivat pyytää asetuksen velvoitteisiin liittyviä tietoja palveluntarjoajalta. Ei edellytä erillistä epäilystä laiminlyönnistä, vaan kyse ns. oma-aloitteisesta seurannasta. (HUOM! Valvontaviranomaisilla myös valvontatoimivaltaan kuuluvia, laajempia tiedonsaantioikeuksia, joista säädetään erikseen kansallisessa toimeenpanossa).</a:t>
            </a:r>
          </a:p>
          <a:p>
            <a:r>
              <a:rPr lang="fi-FI" dirty="0"/>
              <a:t>Tietojen toimittaminen asiasta kiinnostuneille tahoille</a:t>
            </a:r>
          </a:p>
          <a:p>
            <a:pPr lvl="1"/>
            <a:r>
              <a:rPr lang="fi-FI" dirty="0"/>
              <a:t>Asetuksen 17 ja 20 artiklat edellyttävät, että palveluntarjoajien tulee tarjota pyynnöstä asetuksessa erikseen mainituilla tahoille (tutkijat, journalistit, vaalitarkkailijat jne.) niiden hallussaan olevat tiedot liittyen asetuksen velvoitteisiin.</a:t>
            </a:r>
          </a:p>
        </p:txBody>
      </p:sp>
    </p:spTree>
    <p:extLst>
      <p:ext uri="{BB962C8B-B14F-4D97-AF65-F5344CB8AC3E}">
        <p14:creationId xmlns:p14="http://schemas.microsoft.com/office/powerpoint/2010/main" val="151487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B77F68-93C7-F503-7054-A0BFEE617D01}"/>
              </a:ext>
            </a:extLst>
          </p:cNvPr>
          <p:cNvSpPr>
            <a:spLocks noGrp="1"/>
          </p:cNvSpPr>
          <p:nvPr>
            <p:ph type="title"/>
          </p:nvPr>
        </p:nvSpPr>
        <p:spPr/>
        <p:txBody>
          <a:bodyPr>
            <a:normAutofit fontScale="90000"/>
          </a:bodyPr>
          <a:lstStyle/>
          <a:p>
            <a:r>
              <a:rPr lang="fi-FI" dirty="0"/>
              <a:t>Syrjimättömyysvelvoite ja palveluiden tarjoamiskielto EU:n ulkopuolisille toimijoille</a:t>
            </a:r>
          </a:p>
        </p:txBody>
      </p:sp>
      <p:sp>
        <p:nvSpPr>
          <p:cNvPr id="3" name="Sisällön paikkamerkki 2">
            <a:extLst>
              <a:ext uri="{FF2B5EF4-FFF2-40B4-BE49-F238E27FC236}">
                <a16:creationId xmlns:a16="http://schemas.microsoft.com/office/drawing/2014/main" id="{4DBDAF45-6A17-0AEA-B7C5-E67171B78B57}"/>
              </a:ext>
            </a:extLst>
          </p:cNvPr>
          <p:cNvSpPr>
            <a:spLocks noGrp="1"/>
          </p:cNvSpPr>
          <p:nvPr>
            <p:ph idx="1"/>
          </p:nvPr>
        </p:nvSpPr>
        <p:spPr>
          <a:xfrm>
            <a:off x="838200" y="2166254"/>
            <a:ext cx="10515600" cy="3803225"/>
          </a:xfrm>
        </p:spPr>
        <p:txBody>
          <a:bodyPr>
            <a:normAutofit fontScale="62500" lnSpcReduction="20000"/>
          </a:bodyPr>
          <a:lstStyle/>
          <a:p>
            <a:r>
              <a:rPr lang="fi-FI" dirty="0"/>
              <a:t>Poliittisen mainonnan asetuksen 5 artiklan 1 kohta kieltää poliittisen mainonnan palvelujen tarjoajia asettamasta palvelujensa tarjoamiselle syrjiviä rajoituksia, jotka perustuvat yksinomaan rahoittajan asuinpaikkaan tai sijoittautumispaikkaan.</a:t>
            </a:r>
          </a:p>
          <a:p>
            <a:pPr marL="0" indent="0">
              <a:buNone/>
            </a:pPr>
            <a:r>
              <a:rPr lang="fi-FI" dirty="0">
                <a:sym typeface="Wingdings" panose="05000000000000000000" pitchFamily="2" charset="2"/>
              </a:rPr>
              <a:t>	 </a:t>
            </a:r>
            <a:r>
              <a:rPr lang="fi-FI" dirty="0"/>
              <a:t>On jo voimassa, ei ehdoteta kansallista lisäsääntelyä valvonnasta (eli mennään nykyisen 	syrjimättömyyssääntelyn mukaan)</a:t>
            </a:r>
          </a:p>
          <a:p>
            <a:r>
              <a:rPr lang="fi-FI" dirty="0"/>
              <a:t>Poliittisen mainonnan asetuksen 5 artiklan 2 kohta kieltää tarjoamasta poliittisen mainonnan palveluita viimeisen kolmen kuukauden aikana ennen vaaleja ja kansanäänestyksiä muulle kuin sellaiselle rahoittajalle tai rahoittajan puolesta toimivalle palveluntarjoajalle, joka ilmoittaa olevansa: </a:t>
            </a:r>
          </a:p>
          <a:p>
            <a:pPr lvl="1"/>
            <a:r>
              <a:rPr lang="fi-FI" dirty="0"/>
              <a:t>a) unionin kansalainen; tai </a:t>
            </a:r>
          </a:p>
          <a:p>
            <a:pPr lvl="1"/>
            <a:r>
              <a:rPr lang="fi-FI" dirty="0"/>
              <a:t>b) kolmannen maan kansalainen, joka asuu pysyvästi unionissa ja jolla on äänioikeus kyseisissä vaaleissa tai kansanäänestyksessä asuinjäsenvaltion kansallisen lainsäädännön mukaisesti; tai </a:t>
            </a:r>
          </a:p>
          <a:p>
            <a:pPr lvl="1"/>
            <a:r>
              <a:rPr lang="fi-FI" dirty="0"/>
              <a:t>c) unioniin sijoittautunut oikeushenkilö, joka ei ole viime kädessä kolmannen maan kansalaisen omistuksessa tai määräysvallassa, lukuun ottamatta b alakohdassa tarkoitettuja kolmansien maiden kansalaisia, tai kolmanteen maahan sijoittautuneen oikeushenkilön omistuksessa tai määräysvallassa.</a:t>
            </a:r>
          </a:p>
          <a:p>
            <a:pPr marL="0" indent="0">
              <a:buNone/>
            </a:pPr>
            <a:r>
              <a:rPr lang="fi-FI" dirty="0">
                <a:sym typeface="Wingdings" panose="05000000000000000000" pitchFamily="2" charset="2"/>
              </a:rPr>
              <a:t>	 Vaatii käytännössä sen, että palveluntarjoaja kysyy asiasta palveluita tarjotessaan (7 artikla). </a:t>
            </a:r>
            <a:endParaRPr lang="fi-FI" dirty="0"/>
          </a:p>
        </p:txBody>
      </p:sp>
    </p:spTree>
    <p:extLst>
      <p:ext uri="{BB962C8B-B14F-4D97-AF65-F5344CB8AC3E}">
        <p14:creationId xmlns:p14="http://schemas.microsoft.com/office/powerpoint/2010/main" val="343785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492381-559D-352C-6182-88D8962190CD}"/>
              </a:ext>
            </a:extLst>
          </p:cNvPr>
          <p:cNvSpPr>
            <a:spLocks noGrp="1"/>
          </p:cNvSpPr>
          <p:nvPr>
            <p:ph type="title"/>
          </p:nvPr>
        </p:nvSpPr>
        <p:spPr/>
        <p:txBody>
          <a:bodyPr/>
          <a:lstStyle/>
          <a:p>
            <a:r>
              <a:rPr lang="fi-FI" dirty="0"/>
              <a:t>Verkkomainontaan liittyvät erilliset säännöt (18 ja 19 artikla)</a:t>
            </a:r>
          </a:p>
        </p:txBody>
      </p:sp>
      <p:sp>
        <p:nvSpPr>
          <p:cNvPr id="3" name="Sisällön paikkamerkki 2">
            <a:extLst>
              <a:ext uri="{FF2B5EF4-FFF2-40B4-BE49-F238E27FC236}">
                <a16:creationId xmlns:a16="http://schemas.microsoft.com/office/drawing/2014/main" id="{EB18D853-EB58-E43C-5C1C-EF7FC7040CED}"/>
              </a:ext>
            </a:extLst>
          </p:cNvPr>
          <p:cNvSpPr>
            <a:spLocks noGrp="1"/>
          </p:cNvSpPr>
          <p:nvPr>
            <p:ph idx="1"/>
          </p:nvPr>
        </p:nvSpPr>
        <p:spPr>
          <a:xfrm>
            <a:off x="838200" y="1690689"/>
            <a:ext cx="10515600" cy="4615220"/>
          </a:xfrm>
        </p:spPr>
        <p:txBody>
          <a:bodyPr>
            <a:normAutofit fontScale="92500" lnSpcReduction="10000"/>
          </a:bodyPr>
          <a:lstStyle/>
          <a:p>
            <a:r>
              <a:rPr lang="fi-FI" dirty="0"/>
              <a:t>Asetuksen 18 ja 19 artikla sisältävät poliittisen verkkomainonnan  kohdentamiseen ja näyttämiseen liittyvää tietosuojasääntelyä.</a:t>
            </a:r>
          </a:p>
          <a:p>
            <a:r>
              <a:rPr lang="fi-FI" dirty="0"/>
              <a:t>18 §</a:t>
            </a:r>
          </a:p>
          <a:p>
            <a:pPr lvl="1"/>
            <a:r>
              <a:rPr lang="fi-FI" dirty="0"/>
              <a:t>Kohdentamis- ja näyttämistekniikat, joihin liittyy henkilötietojen käsittelyä, ovat sallittuja vain, kun a) rekisterinpitäjä on kerännyt henkilötiedot rekisteröidyltä b) rekisteröity on antanut nimenomaisen suostumuksen poliittista mainontaa varten c) tekniikoihin ei liity profilointia, jossa käytetään erityisiä henkilötietoryhmiä.</a:t>
            </a:r>
          </a:p>
          <a:p>
            <a:pPr lvl="1"/>
            <a:r>
              <a:rPr lang="fi-FI" dirty="0"/>
              <a:t>Kohdentamis- ja näyttämistekniikoiden käyttö alaikäisiin kielletään.</a:t>
            </a:r>
          </a:p>
          <a:p>
            <a:r>
              <a:rPr lang="fi-FI" dirty="0"/>
              <a:t>19 §</a:t>
            </a:r>
          </a:p>
          <a:p>
            <a:pPr lvl="1"/>
            <a:r>
              <a:rPr lang="fi-FI" dirty="0"/>
              <a:t>Sääntöjä kohdentamis- ja näyttämistekniikoiden käyttämiseen liittyvistä avoimuus- ja tiedonsäilyttämisvaatimuksista.</a:t>
            </a:r>
          </a:p>
          <a:p>
            <a:r>
              <a:rPr lang="fi-FI" dirty="0"/>
              <a:t>HUOM! 18 ja 19 artiklan säännöksiä sovelletaan myös sisäiseen toimintaa, jossa ei ole kyse poliittisten mainontapalvelujen tarjoamisesta!</a:t>
            </a:r>
          </a:p>
          <a:p>
            <a:endParaRPr lang="fi-FI" dirty="0"/>
          </a:p>
        </p:txBody>
      </p:sp>
    </p:spTree>
    <p:extLst>
      <p:ext uri="{BB962C8B-B14F-4D97-AF65-F5344CB8AC3E}">
        <p14:creationId xmlns:p14="http://schemas.microsoft.com/office/powerpoint/2010/main" val="410775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D6F73-026B-AC09-7BD2-E4CFA00BA411}"/>
              </a:ext>
            </a:extLst>
          </p:cNvPr>
          <p:cNvSpPr>
            <a:spLocks noGrp="1"/>
          </p:cNvSpPr>
          <p:nvPr>
            <p:ph type="title"/>
          </p:nvPr>
        </p:nvSpPr>
        <p:spPr/>
        <p:txBody>
          <a:bodyPr/>
          <a:lstStyle/>
          <a:p>
            <a:r>
              <a:rPr lang="fi-FI" dirty="0"/>
              <a:t>Valvonta ja sanktiointi</a:t>
            </a:r>
          </a:p>
        </p:txBody>
      </p:sp>
      <p:sp>
        <p:nvSpPr>
          <p:cNvPr id="3" name="Sisällön paikkamerkki 2">
            <a:extLst>
              <a:ext uri="{FF2B5EF4-FFF2-40B4-BE49-F238E27FC236}">
                <a16:creationId xmlns:a16="http://schemas.microsoft.com/office/drawing/2014/main" id="{AC8B990C-4518-0845-00B9-4EA1A43916B6}"/>
              </a:ext>
            </a:extLst>
          </p:cNvPr>
          <p:cNvSpPr>
            <a:spLocks noGrp="1"/>
          </p:cNvSpPr>
          <p:nvPr>
            <p:ph idx="1"/>
          </p:nvPr>
        </p:nvSpPr>
        <p:spPr>
          <a:xfrm>
            <a:off x="838200" y="1483360"/>
            <a:ext cx="10515600" cy="4380112"/>
          </a:xfrm>
        </p:spPr>
        <p:txBody>
          <a:bodyPr>
            <a:normAutofit fontScale="92500" lnSpcReduction="10000"/>
          </a:bodyPr>
          <a:lstStyle/>
          <a:p>
            <a:r>
              <a:rPr lang="fi-FI" dirty="0"/>
              <a:t>Asetuksessa säädetään viranomaisten toimivaltuuksista ja hallinnollisten seuraamusten katosta (6 % eli sama kuin DSA), mutta jätetään liikkumavaraa viranomaisten valitsemisessa ja seuraamusjärjestelmän tarkemmista yksityiskohdista</a:t>
            </a:r>
          </a:p>
          <a:p>
            <a:r>
              <a:rPr lang="fi-FI" dirty="0"/>
              <a:t>TSV:lle ja Traficomille tulee suoraan tehtäviä asetuksesta:</a:t>
            </a:r>
          </a:p>
          <a:p>
            <a:pPr lvl="1"/>
            <a:r>
              <a:rPr lang="fi-FI" dirty="0"/>
              <a:t>TSV valvoo tietosuoja-asetuksen ja tietosuojalain mukaisella toimivallalla verkkomainontaan liittyviä 18 ja 19 artiklan säännöksiä</a:t>
            </a:r>
          </a:p>
          <a:p>
            <a:pPr lvl="1"/>
            <a:r>
              <a:rPr lang="fi-FI" dirty="0"/>
              <a:t>Traficom toimii digipalvelukoordinaattorin roolissa ja koordinoi tarvittaessa välityspalveluihin liittyvää kansallista valvontaa.</a:t>
            </a:r>
          </a:p>
          <a:p>
            <a:r>
              <a:rPr lang="fi-FI" dirty="0"/>
              <a:t>Muut tehtävät on ehdotettu menevän valtiontalouden tarkastusvirastolle. </a:t>
            </a:r>
          </a:p>
          <a:p>
            <a:r>
              <a:rPr lang="fi-FI" dirty="0"/>
              <a:t>Valvonta- ja sanktiointijärjestelmä edellyttää kansallista toimeenpanosääntelyä. </a:t>
            </a:r>
          </a:p>
          <a:p>
            <a:endParaRPr lang="fi-FI" dirty="0"/>
          </a:p>
        </p:txBody>
      </p:sp>
    </p:spTree>
    <p:extLst>
      <p:ext uri="{BB962C8B-B14F-4D97-AF65-F5344CB8AC3E}">
        <p14:creationId xmlns:p14="http://schemas.microsoft.com/office/powerpoint/2010/main" val="357215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Hallituksen esitys eduskunnalle EU:n poliittisen mainonnan avoimuutta ja kohdentamista koskevaa asetusta täydentäväksi lainsäädännöksi, HE 57/2025 vp</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62265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695924"/>
          </a:xfrm>
        </p:spPr>
        <p:txBody>
          <a:bodyPr>
            <a:normAutofit/>
          </a:bodyPr>
          <a:lstStyle/>
          <a:p>
            <a:r>
              <a:rPr lang="fi-FI" sz="3600" dirty="0" err="1"/>
              <a:t>HE:n</a:t>
            </a:r>
            <a:r>
              <a:rPr lang="fi-FI" sz="3600" dirty="0"/>
              <a:t> 57/2025 pääasiallinen sisältö</a:t>
            </a:r>
          </a:p>
        </p:txBody>
      </p:sp>
      <p:sp>
        <p:nvSpPr>
          <p:cNvPr id="3" name="Sisällön paikkamerkki 2"/>
          <p:cNvSpPr>
            <a:spLocks noGrp="1"/>
          </p:cNvSpPr>
          <p:nvPr>
            <p:ph idx="1"/>
          </p:nvPr>
        </p:nvSpPr>
        <p:spPr>
          <a:xfrm>
            <a:off x="838200" y="1276709"/>
            <a:ext cx="10515600" cy="4873925"/>
          </a:xfrm>
        </p:spPr>
        <p:txBody>
          <a:bodyPr>
            <a:normAutofit/>
          </a:bodyPr>
          <a:lstStyle/>
          <a:p>
            <a:r>
              <a:rPr lang="fi-FI" sz="1800" dirty="0" err="1">
                <a:effectLst/>
                <a:latin typeface="Arial" panose="020B0604020202020204" pitchFamily="34" charset="0"/>
                <a:ea typeface="Times New Roman" panose="02020603050405020304" pitchFamily="18" charset="0"/>
                <a:cs typeface="Times New Roman" panose="02020603050405020304" pitchFamily="18" charset="0"/>
              </a:rPr>
              <a:t>HE:n</a:t>
            </a:r>
            <a:r>
              <a:rPr lang="fi-FI" sz="1800" dirty="0">
                <a:effectLst/>
                <a:latin typeface="Arial" panose="020B0604020202020204" pitchFamily="34" charset="0"/>
                <a:ea typeface="Times New Roman" panose="02020603050405020304" pitchFamily="18" charset="0"/>
                <a:cs typeface="Times New Roman" panose="02020603050405020304" pitchFamily="18" charset="0"/>
              </a:rPr>
              <a:t> pääasiallinen sisältö</a:t>
            </a:r>
          </a:p>
          <a:p>
            <a:pPr lvl="1"/>
            <a:r>
              <a:rPr lang="fi-FI" sz="1400" dirty="0">
                <a:effectLst/>
                <a:latin typeface="Arial" panose="020B0604020202020204" pitchFamily="34" charset="0"/>
                <a:ea typeface="Times New Roman" panose="02020603050405020304" pitchFamily="18" charset="0"/>
                <a:cs typeface="Times New Roman" panose="02020603050405020304" pitchFamily="18" charset="0"/>
              </a:rPr>
              <a:t>Esityksessä esitetään asetuksen pääasialliseksi valvontaviranomaiseksi valtiontalouden tarkastusvirastoa, joka olisi myös asetuksessa edellytetty kansallinen yhteyspiste. Laissa säädettäisiin mm. tiedonsaanti- ja tarkastusoikeudesta ja oikeudesta määrätä seuraamusmaksu. Muita toimivaltaisia viranomaisia olisivat tietosuojavaltuutettu ja Liikenne- ja viestintävirasto, joiden nykyisiä toimivaltuuksia ehdotetaan täydennettäviksi viranomaisten välisen yhteistyön ja tiedonvaihdon osalta. (</a:t>
            </a:r>
            <a:r>
              <a:rPr lang="fi-FI" sz="1400" dirty="0">
                <a:latin typeface="Arial" panose="020B0604020202020204" pitchFamily="34" charset="0"/>
                <a:ea typeface="Times New Roman" panose="02020603050405020304" pitchFamily="18" charset="0"/>
                <a:cs typeface="Times New Roman" panose="02020603050405020304" pitchFamily="18" charset="0"/>
              </a:rPr>
              <a:t>Lakiehdotus 1</a:t>
            </a:r>
            <a:r>
              <a:rPr lang="fi-FI" sz="1400" dirty="0">
                <a:effectLst/>
                <a:latin typeface="Arial" panose="020B0604020202020204" pitchFamily="34" charset="0"/>
                <a:ea typeface="Times New Roman" panose="02020603050405020304" pitchFamily="18" charset="0"/>
                <a:cs typeface="Times New Roman" panose="02020603050405020304" pitchFamily="18" charset="0"/>
              </a:rPr>
              <a:t>)</a:t>
            </a:r>
          </a:p>
          <a:p>
            <a:pPr lvl="1"/>
            <a:r>
              <a:rPr lang="fi-FI" sz="1400" dirty="0">
                <a:latin typeface="Arial" panose="020B0604020202020204" pitchFamily="34" charset="0"/>
                <a:ea typeface="Times New Roman" panose="02020603050405020304" pitchFamily="18" charset="0"/>
                <a:cs typeface="Times New Roman" panose="02020603050405020304" pitchFamily="18" charset="0"/>
              </a:rPr>
              <a:t>Verkon välityspalvelujen valvonnasta annetun lain muutoksella siirrettäisiin tietosuojavaltuutetulta verkkoalustoilla näytettävän yhteiskunnallisen ja poliittisen mainonnan avoimuuteen liittyviä valvontatehtäviä valtiontalouden tarkastusvirastolle, jotta poliittisen mainonnan asetuksen ja digipalveluasetuksen noudattamisen valvonta poliittisen mainonnan osalta olisi mahdollisimman selkeää ja yhdenmukaista. (Lakiehdotus 2)</a:t>
            </a:r>
          </a:p>
          <a:p>
            <a:pPr lvl="1"/>
            <a:r>
              <a:rPr lang="fi-FI" sz="1400" dirty="0">
                <a:latin typeface="Arial" panose="020B0604020202020204" pitchFamily="34" charset="0"/>
                <a:ea typeface="Times New Roman" panose="02020603050405020304" pitchFamily="18" charset="0"/>
                <a:cs typeface="Times New Roman" panose="02020603050405020304" pitchFamily="18" charset="0"/>
              </a:rPr>
              <a:t>Ehdokkaan vaalirahoituksesta annetun lain ja puoluelain muutoksilla kumottaisiin voimassa oleva vaalimainoksen maksajan nimen julkistamista koskeva sääntely. (Lakiehdotus 3 ja 4)</a:t>
            </a:r>
          </a:p>
          <a:p>
            <a:pPr lvl="1"/>
            <a:r>
              <a:rPr lang="fi-FI" sz="1400" dirty="0">
                <a:latin typeface="Arial" panose="020B0604020202020204" pitchFamily="34" charset="0"/>
                <a:ea typeface="Times New Roman" panose="02020603050405020304" pitchFamily="18" charset="0"/>
                <a:cs typeface="Times New Roman" panose="02020603050405020304" pitchFamily="18" charset="0"/>
              </a:rPr>
              <a:t>Valtiontalouden tarkastusvirastosta annetun lain muutoksella uhkasakkolautakuntaa koskeva sääntely kumottaisiin ja virastoon perustettaisiin seuraamuslautakunta, joka jatkossa määräisi kaikki viraston seuraamusmaksut ja tuomitsisi maksuun viraston asettamat uhkasakot. (Lakiehdotus 5)</a:t>
            </a:r>
          </a:p>
          <a:p>
            <a:pPr lvl="1"/>
            <a:r>
              <a:rPr lang="fi-FI" sz="1400" dirty="0">
                <a:latin typeface="Arial" panose="020B0604020202020204" pitchFamily="34" charset="0"/>
                <a:ea typeface="Times New Roman" panose="02020603050405020304" pitchFamily="18" charset="0"/>
                <a:cs typeface="Times New Roman" panose="02020603050405020304" pitchFamily="18" charset="0"/>
              </a:rPr>
              <a:t>Viranomaisten toiminnan julkisuudesta annetun lain muutoksella vaalirahoitusta koskeva salassapito-säännös ulotettaisiin myös poliittisen mainonnan asetuksen noudattamisen valvontaan liittyviin tietoihin. (Lakiehdotus 6)</a:t>
            </a:r>
          </a:p>
          <a:p>
            <a:pPr lvl="1"/>
            <a:r>
              <a:rPr lang="fi-FI" sz="1400" dirty="0">
                <a:latin typeface="Arial" panose="020B0604020202020204" pitchFamily="34" charset="0"/>
                <a:ea typeface="Times New Roman" panose="02020603050405020304" pitchFamily="18" charset="0"/>
                <a:cs typeface="Times New Roman" panose="02020603050405020304" pitchFamily="18" charset="0"/>
              </a:rPr>
              <a:t>Muutoin muutokset liitelakeihin olisivat teknisiä. </a:t>
            </a:r>
          </a:p>
          <a:p>
            <a:r>
              <a:rPr lang="fi-FI" sz="1800" dirty="0">
                <a:effectLst/>
                <a:latin typeface="Arial" panose="020B0604020202020204" pitchFamily="34" charset="0"/>
                <a:ea typeface="Calibri" panose="020F0502020204030204" pitchFamily="34" charset="0"/>
                <a:cs typeface="Arial" panose="020B0604020202020204" pitchFamily="34" charset="0"/>
              </a:rPr>
              <a:t>Lait on tarkoitettu tulemaan pääsääntöisesti voimaan 10.10.2025, jolloin poliittisen mainonnan asetuksen pääasiallinen soveltaminen alkaa. </a:t>
            </a:r>
            <a:endParaRPr lang="fi-FI" sz="1800" dirty="0">
              <a:effectLst/>
              <a:latin typeface="Arial" panose="020B0604020202020204" pitchFamily="34" charset="0"/>
              <a:ea typeface="Times New Roman" panose="02020603050405020304" pitchFamily="18" charset="0"/>
              <a:cs typeface="Arial" panose="020B0604020202020204" pitchFamily="34" charset="0"/>
            </a:endParaRPr>
          </a:p>
          <a:p>
            <a:endParaRPr lang="fi-FI" dirty="0"/>
          </a:p>
        </p:txBody>
      </p:sp>
    </p:spTree>
    <p:extLst>
      <p:ext uri="{BB962C8B-B14F-4D97-AF65-F5344CB8AC3E}">
        <p14:creationId xmlns:p14="http://schemas.microsoft.com/office/powerpoint/2010/main" val="175742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DFC88-FE9C-0C15-C021-607BD911BAE2}"/>
              </a:ext>
            </a:extLst>
          </p:cNvPr>
          <p:cNvSpPr>
            <a:spLocks noGrp="1"/>
          </p:cNvSpPr>
          <p:nvPr>
            <p:ph type="title"/>
          </p:nvPr>
        </p:nvSpPr>
        <p:spPr/>
        <p:txBody>
          <a:bodyPr>
            <a:normAutofit/>
          </a:bodyPr>
          <a:lstStyle/>
          <a:p>
            <a:r>
              <a:rPr lang="fi-FI" sz="3200" dirty="0" err="1"/>
              <a:t>HE:n</a:t>
            </a:r>
            <a:r>
              <a:rPr lang="fi-FI" sz="3200" dirty="0"/>
              <a:t> keskeinen sisältö: täytäntöönpanolaki (1/2)</a:t>
            </a:r>
          </a:p>
        </p:txBody>
      </p:sp>
      <p:sp>
        <p:nvSpPr>
          <p:cNvPr id="3" name="Sisällön paikkamerkki 2">
            <a:extLst>
              <a:ext uri="{FF2B5EF4-FFF2-40B4-BE49-F238E27FC236}">
                <a16:creationId xmlns:a16="http://schemas.microsoft.com/office/drawing/2014/main" id="{4D1BB76A-5AC9-EDA7-8C50-BC0C85A05D17}"/>
              </a:ext>
            </a:extLst>
          </p:cNvPr>
          <p:cNvSpPr>
            <a:spLocks noGrp="1"/>
          </p:cNvSpPr>
          <p:nvPr>
            <p:ph idx="1"/>
          </p:nvPr>
        </p:nvSpPr>
        <p:spPr>
          <a:xfrm>
            <a:off x="838200" y="1535502"/>
            <a:ext cx="10515600" cy="4327970"/>
          </a:xfrm>
        </p:spPr>
        <p:txBody>
          <a:bodyPr>
            <a:normAutofit fontScale="77500" lnSpcReduction="20000"/>
          </a:bodyPr>
          <a:lstStyle/>
          <a:p>
            <a:r>
              <a:rPr lang="fi-FI" sz="2100" dirty="0">
                <a:effectLst/>
                <a:latin typeface="Arial" panose="020B0604020202020204" pitchFamily="34" charset="0"/>
                <a:ea typeface="Times New Roman" panose="02020603050405020304" pitchFamily="18" charset="0"/>
                <a:cs typeface="Arial" panose="020B0604020202020204" pitchFamily="34" charset="0"/>
              </a:rPr>
              <a:t>Esityksessä ehdotetaan säädettäväksi uusi laki poliittisen mainonnan avoimuutta ja kohdentamista koskevan Euroopan unionin asetuksen noudattamisen valvonnan järjestämisestä.</a:t>
            </a:r>
          </a:p>
          <a:p>
            <a:r>
              <a:rPr lang="fi-FI" sz="2100" dirty="0">
                <a:latin typeface="Arial" panose="020B0604020202020204" pitchFamily="34" charset="0"/>
                <a:cs typeface="Arial" panose="020B0604020202020204" pitchFamily="34" charset="0"/>
              </a:rPr>
              <a:t>Poliittisen mainonnan asetus edellyttää, että jäsenvaltio nimeää asetuksen 22 artiklan 3 ja 4 kohdassa tarkoitetut toimivaltaiset valvontaviranomaiset sekä kansallisen yhteyspisteen. Asetus edellyttää myös, että jäsenvaltiot antavat toimivaltaisille viranomaisille riittävät toimivaltuudet ja resurssit asetuksen tehokkaaseen valvontaan. </a:t>
            </a:r>
          </a:p>
          <a:p>
            <a:r>
              <a:rPr lang="fi-FI" sz="2100" dirty="0">
                <a:latin typeface="Arial" panose="020B0604020202020204" pitchFamily="34" charset="0"/>
                <a:cs typeface="Arial" panose="020B0604020202020204" pitchFamily="34" charset="0"/>
              </a:rPr>
              <a:t>Pääasialliseksi valvontaviranomaiseksi esitetään valtiontalouden tarkastusvirastoa (tarkastusvirasto). Tarkastusvirasto vastaisi asetuksen valvonnasta Suomessa, jos tehtävää ei olisi nimenomaisesti säädetty asetuksessa tietosuojavaltuutetulle tai Liikenne- ja viestintävirastolle. </a:t>
            </a:r>
            <a:r>
              <a:rPr lang="fi-FI" sz="2100" dirty="0">
                <a:effectLst/>
                <a:latin typeface="Arial" panose="020B0604020202020204" pitchFamily="34" charset="0"/>
                <a:ea typeface="Times New Roman" panose="02020603050405020304" pitchFamily="18" charset="0"/>
                <a:cs typeface="Arial" panose="020B0604020202020204" pitchFamily="34" charset="0"/>
              </a:rPr>
              <a:t>Tarkastusvirasto toimisi myös asetuksen tarkoittamana kansallisena yhteyspisteenä. Tarkastusvirasto ei kuitenkaan valvoisi 5 artiklan 1 kohdan mukaisia syrjintäkieltoja, vaan tältä osin asetuksen toimeenpano jäisi nykysääntelyn varaan. </a:t>
            </a:r>
            <a:endParaRPr lang="fi-FI" sz="2100" dirty="0">
              <a:latin typeface="Arial" panose="020B0604020202020204" pitchFamily="34" charset="0"/>
              <a:cs typeface="Arial" panose="020B0604020202020204" pitchFamily="34" charset="0"/>
            </a:endParaRPr>
          </a:p>
          <a:p>
            <a:r>
              <a:rPr lang="fi-FI" sz="2100" dirty="0">
                <a:latin typeface="Arial" panose="020B0604020202020204" pitchFamily="34" charset="0"/>
                <a:cs typeface="Arial" panose="020B0604020202020204" pitchFamily="34" charset="0"/>
              </a:rPr>
              <a:t>Tarkastusvirastolle ehdotetaan säädettäväksi asetuksen valvontaa varten tarvittavat toimivaltuudet, kuten tietojensaantioikeus asetuksen valvontaan liittyviin tietoihin, oikeus tehdä tarkastuksia, oikeus velvoittaa </a:t>
            </a:r>
            <a:r>
              <a:rPr lang="fi-FI" sz="2100">
                <a:latin typeface="Arial" panose="020B0604020202020204" pitchFamily="34" charset="0"/>
                <a:cs typeface="Arial" panose="020B0604020202020204" pitchFamily="34" charset="0"/>
              </a:rPr>
              <a:t>rahoittajaa ja </a:t>
            </a:r>
            <a:r>
              <a:rPr lang="fi-FI" sz="2100" dirty="0">
                <a:latin typeface="Arial" panose="020B0604020202020204" pitchFamily="34" charset="0"/>
                <a:cs typeface="Arial" panose="020B0604020202020204" pitchFamily="34" charset="0"/>
              </a:rPr>
              <a:t>palveluntarjoajaa korjaamaan toimintansa asetuksen mukaiseksi ja oikeus asettaa päätöksensä tehosteeksi uhkasakko, oikeus tehdä välityspalveluntarjoajan kanssa velvoittavia sitoumuksia, oikeus antaa julkinen varoitus sekä oikeus määrätä seuraamusmaksuja erikseen säädetyissä asetuksen rikkomistilanteissa ja viranomaisten tutkintaa koskevien määräysten rikkomistilanteissa. Toimivaltuudet tulevat sekä poliittisen mainonnan asetuksesta (22 artiklan 5 kohta) että digipalveluasetuksesta (51 artikla). </a:t>
            </a:r>
          </a:p>
          <a:p>
            <a:r>
              <a:rPr lang="fi-FI" sz="2100" dirty="0">
                <a:latin typeface="Arial" panose="020B0604020202020204" pitchFamily="34" charset="0"/>
                <a:cs typeface="Arial" panose="020B0604020202020204" pitchFamily="34" charset="0"/>
              </a:rPr>
              <a:t>Lisäksi valtiontalouden tarkastusviraston roolista 22 artiklan 9 mukaisena kansallisena yhteyspisteenä, laillisten edustajien rekisterinpitäjänä sekä 26 artiklan vaali- ja kansanäänestystietojen julkaisija on tarpeen säätää kansallisessa toimeenpanolaissa.</a:t>
            </a:r>
          </a:p>
          <a:p>
            <a:endParaRPr lang="fi-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36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73B91D-7FF5-C064-654B-1B2555325E47}"/>
              </a:ext>
            </a:extLst>
          </p:cNvPr>
          <p:cNvSpPr>
            <a:spLocks noGrp="1"/>
          </p:cNvSpPr>
          <p:nvPr>
            <p:ph type="title"/>
          </p:nvPr>
        </p:nvSpPr>
        <p:spPr/>
        <p:txBody>
          <a:bodyPr>
            <a:normAutofit/>
          </a:bodyPr>
          <a:lstStyle/>
          <a:p>
            <a:r>
              <a:rPr lang="fi-FI" sz="3200" dirty="0" err="1"/>
              <a:t>HE:n</a:t>
            </a:r>
            <a:r>
              <a:rPr lang="fi-FI" sz="3200" dirty="0"/>
              <a:t> keskeinen sisältö: täytäntöönpanolaki (2/2)</a:t>
            </a:r>
          </a:p>
        </p:txBody>
      </p:sp>
      <p:sp>
        <p:nvSpPr>
          <p:cNvPr id="3" name="Sisällön paikkamerkki 2">
            <a:extLst>
              <a:ext uri="{FF2B5EF4-FFF2-40B4-BE49-F238E27FC236}">
                <a16:creationId xmlns:a16="http://schemas.microsoft.com/office/drawing/2014/main" id="{061CE2AA-080C-C111-9848-04EE602B7255}"/>
              </a:ext>
            </a:extLst>
          </p:cNvPr>
          <p:cNvSpPr>
            <a:spLocks noGrp="1"/>
          </p:cNvSpPr>
          <p:nvPr>
            <p:ph idx="1"/>
          </p:nvPr>
        </p:nvSpPr>
        <p:spPr>
          <a:xfrm>
            <a:off x="838200" y="1457863"/>
            <a:ext cx="10515600" cy="4830794"/>
          </a:xfrm>
        </p:spPr>
        <p:txBody>
          <a:bodyPr>
            <a:normAutofit fontScale="77500" lnSpcReduction="20000"/>
          </a:bodyPr>
          <a:lstStyle/>
          <a:p>
            <a:r>
              <a:rPr lang="fi-FI" sz="2300" dirty="0">
                <a:latin typeface="Arial" panose="020B0604020202020204" pitchFamily="34" charset="0"/>
                <a:cs typeface="Arial" panose="020B0604020202020204" pitchFamily="34" charset="0"/>
              </a:rPr>
              <a:t>Muita toimivaltaisia viranomaisia olisivat poliittisen mainonnan asetuksen perusteella tietosuojavaltuutettu ja Liikenne- ja viestintävirasto:</a:t>
            </a:r>
          </a:p>
          <a:p>
            <a:pPr lvl="1"/>
            <a:r>
              <a:rPr lang="fi-FI" sz="2300" dirty="0">
                <a:latin typeface="Arial" panose="020B0604020202020204" pitchFamily="34" charset="0"/>
                <a:cs typeface="Arial" panose="020B0604020202020204" pitchFamily="34" charset="0"/>
              </a:rPr>
              <a:t>Poliittisen mainonnan asetuksen 22 artiklan 1 kohdan mukaan tietosuojavaltuutettu valvoisi asetuksen 18 ja 19 artiklan velvoitteiden noudattamista omalla toimialallaan tietosuoja-asetuksen 58 artiklan ja VII -luvun mukaisilla toimivaltuuksilla, joita on täydennetty kansallisen liikkumavaran puitteissa tietosuojalaissa (1050/2018). </a:t>
            </a:r>
          </a:p>
          <a:p>
            <a:pPr lvl="1"/>
            <a:r>
              <a:rPr lang="fi-FI" sz="2300" dirty="0">
                <a:latin typeface="Arial" panose="020B0604020202020204" pitchFamily="34" charset="0"/>
                <a:cs typeface="Arial" panose="020B0604020202020204" pitchFamily="34" charset="0"/>
              </a:rPr>
              <a:t>Poliittisen mainonnan asetuksen 22 artiklan 3 kohdan mukaisesti Liikenne- ja viestintävirasto, joka toimii välityspalveluista annetun lain (18/2024) mukaan digipalveluasetuksen 49 artiklassa tarkoitettuna digitaalisten palvelujen koordinaattorina Suomessa, vastaa koordinoinnin varmistamisesta kansallisella tasolla välityspalvelujen tarjoajien osalta silloin kun kyseessä on asetuksen 7–17 ja 21 artiklassa säädettyjä velvoitteita valvonnasta.</a:t>
            </a:r>
          </a:p>
          <a:p>
            <a:r>
              <a:rPr lang="fi-FI" sz="2300" dirty="0">
                <a:effectLst/>
                <a:latin typeface="Arial" panose="020B0604020202020204" pitchFamily="34" charset="0"/>
                <a:ea typeface="Times New Roman" panose="02020603050405020304" pitchFamily="18" charset="0"/>
                <a:cs typeface="Arial" panose="020B0604020202020204" pitchFamily="34" charset="0"/>
              </a:rPr>
              <a:t>Tarkastusvirasto, tietosuojavaltuutetun ja Liikenne- ja viestintäviraston olisi tehtäviä hoitaessaan toimittava tarkoituksenmukaisessa yhteistyössä. Tähän liittyy muun muassa toimenpidepyynnöistä koordinaatioviranomaisille ilmoittaminen, josta ehdotetaan säädettävän erikseen kansallisesti. Lisäksi ehdotetaan, että toimivaltaiset viranomaiset voivat luovuttaa toisilleen salassa pidettävää tietoa, jos se on välttämätöntä tehtävien hoitamisen kannalta. </a:t>
            </a:r>
          </a:p>
          <a:p>
            <a:r>
              <a:rPr lang="fi-FI" sz="2300" dirty="0">
                <a:effectLst/>
                <a:latin typeface="Arial" panose="020B0604020202020204" pitchFamily="34" charset="0"/>
                <a:ea typeface="Times New Roman" panose="02020603050405020304" pitchFamily="18" charset="0"/>
                <a:cs typeface="Arial" panose="020B0604020202020204" pitchFamily="34" charset="0"/>
              </a:rPr>
              <a:t>Tarkastusvirastolle ehdotetaan myös oikeutta saada esitutkintaviranomaiselta salassapitosäännösten estämättä tietoja, jolla se voi arvioida seuraamusmaksun määräämättä jättämisen edellytyksiä.</a:t>
            </a:r>
          </a:p>
          <a:p>
            <a:r>
              <a:rPr lang="fi-FI" sz="2300" dirty="0">
                <a:effectLst/>
                <a:latin typeface="Arial" panose="020B0604020202020204" pitchFamily="34" charset="0"/>
                <a:ea typeface="Times New Roman" panose="02020603050405020304" pitchFamily="18" charset="0"/>
                <a:cs typeface="Arial" panose="020B0604020202020204" pitchFamily="34" charset="0"/>
              </a:rPr>
              <a:t>Rajat ylittävissä valvontatilanteissa tarkastusvirastolle ja Liikenne- ja viestintävirastolle ehdotetaan oikeutta luovuttaa laissa säädetyin ehdoin salassa pidettävää tietoa muiden jäsenvaltioiden viranomaisille. </a:t>
            </a:r>
          </a:p>
          <a:p>
            <a:endParaRPr lang="fi-FI" sz="2500" dirty="0"/>
          </a:p>
          <a:p>
            <a:endParaRPr lang="fi-FI" dirty="0"/>
          </a:p>
        </p:txBody>
      </p:sp>
    </p:spTree>
    <p:extLst>
      <p:ext uri="{BB962C8B-B14F-4D97-AF65-F5344CB8AC3E}">
        <p14:creationId xmlns:p14="http://schemas.microsoft.com/office/powerpoint/2010/main" val="380328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D264A2-180D-D7BD-F3FC-A48CDCF36AE2}"/>
              </a:ext>
            </a:extLst>
          </p:cNvPr>
          <p:cNvSpPr>
            <a:spLocks noGrp="1"/>
          </p:cNvSpPr>
          <p:nvPr>
            <p:ph type="title"/>
          </p:nvPr>
        </p:nvSpPr>
        <p:spPr>
          <a:xfrm>
            <a:off x="838200" y="0"/>
            <a:ext cx="10515600" cy="1325563"/>
          </a:xfrm>
        </p:spPr>
        <p:txBody>
          <a:bodyPr>
            <a:normAutofit/>
          </a:bodyPr>
          <a:lstStyle/>
          <a:p>
            <a:r>
              <a:rPr lang="fi-FI" sz="3200" dirty="0" err="1"/>
              <a:t>HE:n</a:t>
            </a:r>
            <a:r>
              <a:rPr lang="fi-FI" sz="3200" dirty="0"/>
              <a:t> keskeinen sisältö: liitelait</a:t>
            </a:r>
          </a:p>
        </p:txBody>
      </p:sp>
      <p:sp>
        <p:nvSpPr>
          <p:cNvPr id="3" name="Sisällön paikkamerkki 2">
            <a:extLst>
              <a:ext uri="{FF2B5EF4-FFF2-40B4-BE49-F238E27FC236}">
                <a16:creationId xmlns:a16="http://schemas.microsoft.com/office/drawing/2014/main" id="{BEA26241-516D-CD49-6F00-9B041A27AC72}"/>
              </a:ext>
            </a:extLst>
          </p:cNvPr>
          <p:cNvSpPr>
            <a:spLocks noGrp="1"/>
          </p:cNvSpPr>
          <p:nvPr>
            <p:ph idx="1"/>
          </p:nvPr>
        </p:nvSpPr>
        <p:spPr>
          <a:xfrm>
            <a:off x="838200" y="1017917"/>
            <a:ext cx="10515600" cy="5296619"/>
          </a:xfrm>
        </p:spPr>
        <p:txBody>
          <a:bodyPr>
            <a:noAutofit/>
          </a:bodyPr>
          <a:lstStyle/>
          <a:p>
            <a:r>
              <a:rPr lang="fi-FI" sz="1800" dirty="0">
                <a:latin typeface="Arial" panose="020B0604020202020204" pitchFamily="34" charset="0"/>
                <a:cs typeface="Arial" panose="020B0604020202020204" pitchFamily="34" charset="0"/>
              </a:rPr>
              <a:t>Toinen lakiehdotus; laki verkon välityspalvelujen valvonnasta annetun lain muuttamisesta</a:t>
            </a:r>
          </a:p>
          <a:p>
            <a:pPr lvl="1"/>
            <a:r>
              <a:rPr lang="fi-FI" sz="1400" dirty="0">
                <a:effectLst/>
                <a:latin typeface="Arial" panose="020B0604020202020204" pitchFamily="34" charset="0"/>
                <a:ea typeface="Times New Roman" panose="02020603050405020304" pitchFamily="18" charset="0"/>
                <a:cs typeface="Arial" panose="020B0604020202020204" pitchFamily="34" charset="0"/>
              </a:rPr>
              <a:t>Verkon välityspalvelujen valvonnasta annetun lain muutoksella siirrettäisiin tietosuojavaltuutetulta verkkoalustoilla näytettävän yhteiskunnallisen ja poliittisen mainonnan avoimuuteen liittyviä valvontatehtäviä valtiontalouden tarkastusvirastolle, jotta poliittisen mainonnan asetuksen ja digipalveluasetuksen noudattamisen valvonta poliittisen mainonnan osalta olisi mahdollisimman selkeää ja yhdenmukaista.</a:t>
            </a:r>
          </a:p>
          <a:p>
            <a:r>
              <a:rPr lang="fi-FI" sz="1800" dirty="0">
                <a:latin typeface="Arial" panose="020B0604020202020204" pitchFamily="34" charset="0"/>
                <a:cs typeface="Arial" panose="020B0604020202020204" pitchFamily="34" charset="0"/>
              </a:rPr>
              <a:t>Kolmas ja neljäs lakiehdotus; laki ehdokkaan vaalirahoituksesta annetun lain 4 ja 10 §:n muuttamisesta sekä laki puoluelain 8 b ja 9 e §:n muuttamisesta</a:t>
            </a:r>
          </a:p>
          <a:p>
            <a:pPr lvl="1"/>
            <a:r>
              <a:rPr lang="fi-FI" sz="1400" dirty="0">
                <a:latin typeface="Arial" panose="020B0604020202020204" pitchFamily="34" charset="0"/>
                <a:cs typeface="Arial" panose="020B0604020202020204" pitchFamily="34" charset="0"/>
              </a:rPr>
              <a:t>Esityksessä ehdotetaan muutettavan vaalirahoituslain 4 §:ää ja puoluelain 8 b §:ää siten, että kansallinen sääntely mainoksen maksajan nimen julkaisemisesta mainoksen yhteydestä poistetaan ja korvataan viittauksella poliittisen mainonnan asetukseen ja täydentävään kansalliseen lakiin. Muutokset ehdotetaan tehtäväksi, koska asetus ei mahdollista päällekkäisen kansallisen sääntelyn voimassa pitämistä, minkä lisäksi rinnakkainen sääntely voisi vaikeuttaa asetuksen soveltamista.</a:t>
            </a:r>
          </a:p>
          <a:p>
            <a:r>
              <a:rPr lang="fi-FI" sz="1800" dirty="0">
                <a:latin typeface="Arial" panose="020B0604020202020204" pitchFamily="34" charset="0"/>
                <a:cs typeface="Arial" panose="020B0604020202020204" pitchFamily="34" charset="0"/>
              </a:rPr>
              <a:t>Viides lakiehdotus; laki valtiontalouden tarkastusvirastosta annetun lain muuttamisesta</a:t>
            </a:r>
          </a:p>
          <a:p>
            <a:pPr lvl="1"/>
            <a:r>
              <a:rPr lang="fi-FI" sz="1400" dirty="0">
                <a:latin typeface="Arial" panose="020B0604020202020204" pitchFamily="34" charset="0"/>
                <a:cs typeface="Arial" panose="020B0604020202020204" pitchFamily="34" charset="0"/>
              </a:rPr>
              <a:t>Valtiontalouden tarkastusvirastosta annetun lain muutoksella uhkasakkolautakuntaa koskeva sääntely kumottaisiin ja virastoon perustettaisiin seuraamuslautakunta, joka jatkossa määräisi kaikki viraston seuraamusmaksut ja tuomitsisi maksuun viraston asettamat uhkasakot</a:t>
            </a:r>
          </a:p>
          <a:p>
            <a:r>
              <a:rPr lang="fi-FI" sz="1800" dirty="0">
                <a:latin typeface="Arial" panose="020B0604020202020204" pitchFamily="34" charset="0"/>
                <a:cs typeface="Arial" panose="020B0604020202020204" pitchFamily="34" charset="0"/>
              </a:rPr>
              <a:t>Kuudes lakiehdotus; laki viranomaisten toiminnan julkisuudesta annetun lain 24 §:n muuttamisesta</a:t>
            </a:r>
          </a:p>
          <a:p>
            <a:pPr lvl="1"/>
            <a:r>
              <a:rPr lang="fi-FI" sz="1400" dirty="0">
                <a:latin typeface="Arial" panose="020B0604020202020204" pitchFamily="34" charset="0"/>
                <a:cs typeface="Arial" panose="020B0604020202020204" pitchFamily="34" charset="0"/>
              </a:rPr>
              <a:t>Julkisuuslain muutoksella vaalirahoitusta koskeva salassapitosäännös ulotettaisiin myös poliittisen mainonnan asetuksen noudattamisen valvontaan liittyviin tietoihin. Tällä käytännössä varmistetaan se, että nykyinen julkisuuslain vaalirahoitusta koskeva salassapitosäännös toteutuu myös jatkossa. </a:t>
            </a:r>
          </a:p>
          <a:p>
            <a:r>
              <a:rPr lang="fi-FI" sz="1800" dirty="0">
                <a:latin typeface="Arial" panose="020B0604020202020204" pitchFamily="34" charset="0"/>
                <a:cs typeface="Arial" panose="020B0604020202020204" pitchFamily="34" charset="0"/>
              </a:rPr>
              <a:t>Seitsemäs lakiehdotus; laki sakon täytäntöönpanosta annetun lain 1 §:n muuttamisesta</a:t>
            </a:r>
          </a:p>
        </p:txBody>
      </p:sp>
    </p:spTree>
    <p:extLst>
      <p:ext uri="{BB962C8B-B14F-4D97-AF65-F5344CB8AC3E}">
        <p14:creationId xmlns:p14="http://schemas.microsoft.com/office/powerpoint/2010/main" val="264261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FBB71-94E5-4380-929E-205E15BB48E4}"/>
              </a:ext>
            </a:extLst>
          </p:cNvPr>
          <p:cNvSpPr>
            <a:spLocks noGrp="1"/>
          </p:cNvSpPr>
          <p:nvPr>
            <p:ph type="title"/>
          </p:nvPr>
        </p:nvSpPr>
        <p:spPr>
          <a:xfrm>
            <a:off x="838200" y="0"/>
            <a:ext cx="10515600" cy="1153124"/>
          </a:xfrm>
        </p:spPr>
        <p:txBody>
          <a:bodyPr>
            <a:normAutofit/>
          </a:bodyPr>
          <a:lstStyle/>
          <a:p>
            <a:r>
              <a:rPr lang="fi-FI" sz="3200" dirty="0"/>
              <a:t>Huomioita ehdotettavasta seuraamusjärjestelmästä (1/2)</a:t>
            </a:r>
          </a:p>
        </p:txBody>
      </p:sp>
      <p:sp>
        <p:nvSpPr>
          <p:cNvPr id="3" name="Sisällön paikkamerkki 2">
            <a:extLst>
              <a:ext uri="{FF2B5EF4-FFF2-40B4-BE49-F238E27FC236}">
                <a16:creationId xmlns:a16="http://schemas.microsoft.com/office/drawing/2014/main" id="{CF123A09-AB1E-C9BE-EE06-ACC3F298EA9A}"/>
              </a:ext>
            </a:extLst>
          </p:cNvPr>
          <p:cNvSpPr>
            <a:spLocks noGrp="1"/>
          </p:cNvSpPr>
          <p:nvPr>
            <p:ph idx="1"/>
          </p:nvPr>
        </p:nvSpPr>
        <p:spPr>
          <a:xfrm>
            <a:off x="838200" y="1000665"/>
            <a:ext cx="10515600" cy="4819676"/>
          </a:xfrm>
        </p:spPr>
        <p:txBody>
          <a:bodyPr>
            <a:noAutofit/>
          </a:bodyPr>
          <a:lstStyle/>
          <a:p>
            <a:r>
              <a:rPr lang="fi-FI" sz="1800" dirty="0">
                <a:latin typeface="Arial" panose="020B0604020202020204" pitchFamily="34" charset="0"/>
                <a:cs typeface="Arial" panose="020B0604020202020204" pitchFamily="34" charset="0"/>
              </a:rPr>
              <a:t>Seuraamuslajit on määritelty asetuksen 22 artiklan 3 ja 5 kohdassa. Tarkoitus soveltaa sekä poliittisen mainonnan asetuksen että digipalveluasetuksen mukaisia toimeenpanovaltuuksia. Seuraamusten on oltava tehokkaita, oikeasuhteisia ja varoittavia. Jättää kuitenkin merkittävää kansallista liikkumavaraa.</a:t>
            </a:r>
            <a:endParaRPr lang="fi-FI" sz="1800" dirty="0">
              <a:effectLst/>
              <a:latin typeface="Arial" panose="020B0604020202020204" pitchFamily="34" charset="0"/>
              <a:ea typeface="Times New Roman" panose="02020603050405020304" pitchFamily="18" charset="0"/>
              <a:cs typeface="Arial" panose="020B0604020202020204" pitchFamily="34" charset="0"/>
            </a:endParaRPr>
          </a:p>
          <a:p>
            <a:r>
              <a:rPr lang="fi-FI" sz="1800" dirty="0">
                <a:effectLst/>
                <a:latin typeface="Arial" panose="020B0604020202020204" pitchFamily="34" charset="0"/>
                <a:ea typeface="Times New Roman" panose="02020603050405020304" pitchFamily="18" charset="0"/>
                <a:cs typeface="Arial" panose="020B0604020202020204" pitchFamily="34" charset="0"/>
              </a:rPr>
              <a:t>Poliittisen mainonnan palvelujen tarjoajien roolin ja asetuksen tavoitteiden saavuttamisen näkökulmasta on tarpeen säätää tarkastusvirastolle mahdollisuus määrätä tiettyjen velvoitteiden rikkomisesta seuraamusmaksuja palveluntarjoajille.</a:t>
            </a:r>
          </a:p>
          <a:p>
            <a:pPr lvl="1"/>
            <a:r>
              <a:rPr lang="fi-FI" sz="1600" dirty="0">
                <a:effectLst/>
                <a:latin typeface="Arial" panose="020B0604020202020204" pitchFamily="34" charset="0"/>
                <a:ea typeface="Times New Roman" panose="02020603050405020304" pitchFamily="18" charset="0"/>
                <a:cs typeface="Times New Roman" panose="02020603050405020304" pitchFamily="18" charset="0"/>
              </a:rPr>
              <a:t>Seuraamusmaksuja esitetään säädettäväksi vain sellaisista poliittisen mainonnan palvelun tarjoajiin kohdistuvien velvoitteiden rikkomisesta, jossa velvoite on säädetty riittävän tarkasti, velvoite ei sisällä laadullisia tai avoimia kriteereitä, seuraamusmaksua voidaan pitää oikeasuhtaisena rikkomukseen nähden, eikä muiden hallinnollisten seuraamusten, kuten uhkasakon tai julkisen varoituksen, käyttöä voida pitää riittävän tehokkaana ja tarkoituksenmukaisena.</a:t>
            </a:r>
            <a:endParaRPr lang="fi-FI" sz="1600" dirty="0">
              <a:effectLst/>
              <a:latin typeface="Arial" panose="020B0604020202020204" pitchFamily="34" charset="0"/>
              <a:ea typeface="Times New Roman" panose="02020603050405020304" pitchFamily="18" charset="0"/>
              <a:cs typeface="Arial" panose="020B0604020202020204" pitchFamily="34" charset="0"/>
            </a:endParaRPr>
          </a:p>
          <a:p>
            <a:r>
              <a:rPr lang="fi-FI" sz="1800" dirty="0">
                <a:latin typeface="Arial" panose="020B0604020202020204" pitchFamily="34" charset="0"/>
                <a:cs typeface="Arial" panose="020B0604020202020204" pitchFamily="34" charset="0"/>
              </a:rPr>
              <a:t>Seuraamusmaksua ei esitetä liitettäväksi rahoittajiin kohdistuvien velvoitteiden osalta, </a:t>
            </a:r>
            <a:r>
              <a:rPr lang="fi-FI" sz="1800" dirty="0">
                <a:effectLst/>
                <a:latin typeface="Arial" panose="020B0604020202020204" pitchFamily="34" charset="0"/>
                <a:ea typeface="Times New Roman" panose="02020603050405020304" pitchFamily="18" charset="0"/>
                <a:cs typeface="Arial" panose="020B0604020202020204" pitchFamily="34" charset="0"/>
              </a:rPr>
              <a:t>sillä tiedonantovelvoitteet sisältävät laadullisia tai avoimia kriteereitä menettelylle. Samalla estetään sellaisten sananvapauden ja poliittisten oikeuksien näkökulmasta ongelmallisten pelotevaikutusten muodostuminen</a:t>
            </a:r>
            <a:endParaRPr lang="fi-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12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Yleistä toimeenpanosta</a:t>
            </a:r>
          </a:p>
        </p:txBody>
      </p:sp>
      <p:sp>
        <p:nvSpPr>
          <p:cNvPr id="3" name="Sisällön paikkamerkki 2"/>
          <p:cNvSpPr>
            <a:spLocks noGrp="1"/>
          </p:cNvSpPr>
          <p:nvPr>
            <p:ph idx="1"/>
          </p:nvPr>
        </p:nvSpPr>
        <p:spPr>
          <a:xfrm>
            <a:off x="838200" y="1757779"/>
            <a:ext cx="10515600" cy="4105693"/>
          </a:xfrm>
        </p:spPr>
        <p:txBody>
          <a:bodyPr>
            <a:normAutofit/>
          </a:bodyPr>
          <a:lstStyle/>
          <a:p>
            <a:pPr marL="342900" indent="-342900">
              <a:lnSpc>
                <a:spcPct val="107000"/>
              </a:lnSpc>
              <a:spcAft>
                <a:spcPts val="800"/>
              </a:spcAft>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Euroopan parlamentin ja neuvoston asetus poliittisen mainonnan avoimuudesta ja kohdentamisesta</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(EU) 2024/900 on annettu 13.3.2024.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Asetus tulee voimaan 10.10.2025</a:t>
            </a:r>
            <a:r>
              <a:rPr lang="fi-FI" sz="1800" dirty="0">
                <a:effectLst/>
                <a:latin typeface="Calibri" panose="020F0502020204030204" pitchFamily="34" charset="0"/>
                <a:ea typeface="Calibri" panose="020F0502020204030204" pitchFamily="34" charset="0"/>
                <a:cs typeface="Times New Roman" panose="02020603050405020304" pitchFamily="18" charset="0"/>
              </a:rPr>
              <a:t> lukuun ottamatta palveludirektiivin mukaista syrjimättömyyslauseketta, joka saatettiin voimaan asetuksen antamisen yhteydessä huhtikuussa 2024.</a:t>
            </a:r>
          </a:p>
          <a:p>
            <a:pPr marL="342900" indent="-342900">
              <a:lnSpc>
                <a:spcPct val="107000"/>
              </a:lnSpc>
              <a:spcAft>
                <a:spcPts val="800"/>
              </a:spcAft>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Asetus on suoraan sovellettavaa lainsäädäntö, mutta vaatii vielä ennen asetuksen lopullista voimaantuloa jäsenvaltioilta tarkentavaa kansallista sääntelyä valvontaviranomaisista ja sanktioista. </a:t>
            </a:r>
          </a:p>
          <a:p>
            <a:pPr marL="342900" indent="-342900">
              <a:lnSpc>
                <a:spcPct val="107000"/>
              </a:lnSpc>
              <a:spcAft>
                <a:spcPts val="800"/>
              </a:spcAft>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Oikeusministeriö on valmistell</a:t>
            </a:r>
            <a:r>
              <a:rPr lang="fi-FI" sz="1800" dirty="0">
                <a:latin typeface="Calibri" panose="020F0502020204030204" pitchFamily="34" charset="0"/>
                <a:ea typeface="Calibri" panose="020F0502020204030204" pitchFamily="34" charset="0"/>
                <a:cs typeface="Times New Roman" panose="02020603050405020304" pitchFamily="18" charset="0"/>
              </a:rPr>
              <a:t>ut toimeenpanon edellyttämät lai</a:t>
            </a:r>
            <a:r>
              <a:rPr lang="fi-FI" sz="1800" dirty="0">
                <a:effectLst/>
                <a:latin typeface="Calibri" panose="020F0502020204030204" pitchFamily="34" charset="0"/>
                <a:ea typeface="Calibri" panose="020F0502020204030204" pitchFamily="34" charset="0"/>
                <a:cs typeface="Times New Roman" panose="02020603050405020304" pitchFamily="18" charset="0"/>
              </a:rPr>
              <a:t>nsäädäntöehdotukset, joita käsitellään parhaillaan eduskunnassa (HE 57/2025)</a:t>
            </a:r>
            <a:r>
              <a:rPr lang="fi-FI" sz="1800" dirty="0">
                <a:latin typeface="Calibri" panose="020F0502020204030204" pitchFamily="34" charset="0"/>
                <a:ea typeface="Calibri" panose="020F0502020204030204" pitchFamily="34" charset="0"/>
                <a:cs typeface="Times New Roman" panose="02020603050405020304" pitchFamily="18" charset="0"/>
              </a:rPr>
              <a:t>. Kansallisen toimeenpanolainsäädännön oli tarkoitus tulla voimaan asetuksen voimaantulon yhteydessä, mutta voimaantulo venynee hieman ja lopullinen aikataulu riippuu eduskunnasta.</a:t>
            </a:r>
          </a:p>
        </p:txBody>
      </p:sp>
    </p:spTree>
    <p:extLst>
      <p:ext uri="{BB962C8B-B14F-4D97-AF65-F5344CB8AC3E}">
        <p14:creationId xmlns:p14="http://schemas.microsoft.com/office/powerpoint/2010/main" val="149261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9D005-CC52-77B5-CEC4-871671D05144}"/>
              </a:ext>
            </a:extLst>
          </p:cNvPr>
          <p:cNvSpPr>
            <a:spLocks noGrp="1"/>
          </p:cNvSpPr>
          <p:nvPr>
            <p:ph type="title"/>
          </p:nvPr>
        </p:nvSpPr>
        <p:spPr/>
        <p:txBody>
          <a:bodyPr>
            <a:normAutofit/>
          </a:bodyPr>
          <a:lstStyle/>
          <a:p>
            <a:r>
              <a:rPr lang="fi-FI" sz="3200" dirty="0"/>
              <a:t>Huomioita </a:t>
            </a:r>
            <a:r>
              <a:rPr lang="fi-FI" sz="3200"/>
              <a:t>ehdotettavasta seuraamusjärjestelmästä</a:t>
            </a:r>
            <a:endParaRPr lang="fi-FI" sz="3200" dirty="0"/>
          </a:p>
        </p:txBody>
      </p:sp>
      <p:sp>
        <p:nvSpPr>
          <p:cNvPr id="3" name="Sisällön paikkamerkki 2">
            <a:extLst>
              <a:ext uri="{FF2B5EF4-FFF2-40B4-BE49-F238E27FC236}">
                <a16:creationId xmlns:a16="http://schemas.microsoft.com/office/drawing/2014/main" id="{266986FE-6621-A301-3CA0-C09C75777DA9}"/>
              </a:ext>
            </a:extLst>
          </p:cNvPr>
          <p:cNvSpPr>
            <a:spLocks noGrp="1"/>
          </p:cNvSpPr>
          <p:nvPr>
            <p:ph idx="1"/>
          </p:nvPr>
        </p:nvSpPr>
        <p:spPr>
          <a:xfrm>
            <a:off x="838200" y="1475117"/>
            <a:ext cx="10515600" cy="4388355"/>
          </a:xfrm>
        </p:spPr>
        <p:txBody>
          <a:bodyPr>
            <a:normAutofit/>
          </a:bodyPr>
          <a:lstStyle/>
          <a:p>
            <a:r>
              <a:rPr lang="fi-FI" sz="1800" dirty="0">
                <a:latin typeface="Arial" panose="020B0604020202020204" pitchFamily="34" charset="0"/>
                <a:cs typeface="Arial" panose="020B0604020202020204" pitchFamily="34" charset="0"/>
              </a:rPr>
              <a:t>Esityksessä ehdotetaan säädettäväksi seuraamusmaksujen suhteuttaminen poliittisen mainonnan palveluntarjoajan liikevaihtoon, jota käytetään myös digipalveluasetuksessa. Enimmäismäärä on kuusi prosenttia (ei sisällä kansallista liikkumavaraa).</a:t>
            </a:r>
          </a:p>
          <a:p>
            <a:r>
              <a:rPr lang="fi-FI" sz="1800" dirty="0">
                <a:latin typeface="Arial" panose="020B0604020202020204" pitchFamily="34" charset="0"/>
                <a:cs typeface="Arial" panose="020B0604020202020204" pitchFamily="34" charset="0"/>
              </a:rPr>
              <a:t>Tarkastusvirastolle tulee lisäksi olla valta määrätä digipalveluasetuksen 51 artiklan mukaisesti seuraamusmaksuja antamansa tutkintaa koskevan määräyksen noudattamatta jättämisestä välityspalvelujen tarjoajiin liittyvissä tilanteissa.</a:t>
            </a:r>
          </a:p>
          <a:p>
            <a:r>
              <a:rPr lang="fi-FI" sz="1800" dirty="0">
                <a:latin typeface="Arial" panose="020B0604020202020204" pitchFamily="34" charset="0"/>
                <a:cs typeface="Arial" panose="020B0604020202020204" pitchFamily="34" charset="0"/>
              </a:rPr>
              <a:t>Viranomaisiin kohdistuvan valvonta- ja seuraamusjärjestelmän osalta on käytetty kansallista harkinta-valtaa perustuslakivaliokunnan edellyttämällä tavalla siten, ettei viranomaisiin ole mahdollista kohdistaa seuraamusmaksuja.</a:t>
            </a:r>
          </a:p>
          <a:p>
            <a:r>
              <a:rPr lang="fi-FI" sz="1800" dirty="0">
                <a:effectLst/>
                <a:latin typeface="Arial" panose="020B0604020202020204" pitchFamily="34" charset="0"/>
                <a:ea typeface="Times New Roman" panose="02020603050405020304" pitchFamily="18" charset="0"/>
                <a:cs typeface="Arial" panose="020B0604020202020204" pitchFamily="34" charset="0"/>
              </a:rPr>
              <a:t>Lisäksi asetuksen 18 ja 19 artiklassa säädettyjä velvoitteiden rikkomisesta tietosuojavaltuutettu voi määrätä hallinnollisia seuraamusmaksuja tietosuoja-asetuksen 83 artiklan ja tietosuojalain mukaisesti. </a:t>
            </a:r>
          </a:p>
          <a:p>
            <a:endParaRPr lang="fi-FI" sz="1800" dirty="0"/>
          </a:p>
          <a:p>
            <a:endParaRPr lang="fi-FI" sz="1800" dirty="0"/>
          </a:p>
        </p:txBody>
      </p:sp>
    </p:spTree>
    <p:extLst>
      <p:ext uri="{BB962C8B-B14F-4D97-AF65-F5344CB8AC3E}">
        <p14:creationId xmlns:p14="http://schemas.microsoft.com/office/powerpoint/2010/main" val="408751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EC7B4E-29D4-A966-0096-5687DCD27724}"/>
              </a:ext>
            </a:extLst>
          </p:cNvPr>
          <p:cNvSpPr>
            <a:spLocks noGrp="1"/>
          </p:cNvSpPr>
          <p:nvPr>
            <p:ph type="title"/>
          </p:nvPr>
        </p:nvSpPr>
        <p:spPr/>
        <p:txBody>
          <a:bodyPr/>
          <a:lstStyle/>
          <a:p>
            <a:r>
              <a:rPr lang="fi-FI" dirty="0"/>
              <a:t>Tilanne/aikataulu</a:t>
            </a:r>
          </a:p>
        </p:txBody>
      </p:sp>
      <p:sp>
        <p:nvSpPr>
          <p:cNvPr id="3" name="Sisällön paikkamerkki 2">
            <a:extLst>
              <a:ext uri="{FF2B5EF4-FFF2-40B4-BE49-F238E27FC236}">
                <a16:creationId xmlns:a16="http://schemas.microsoft.com/office/drawing/2014/main" id="{B3416331-E374-AE2E-65CD-AF445AE6E7D7}"/>
              </a:ext>
            </a:extLst>
          </p:cNvPr>
          <p:cNvSpPr>
            <a:spLocks noGrp="1"/>
          </p:cNvSpPr>
          <p:nvPr>
            <p:ph idx="1"/>
          </p:nvPr>
        </p:nvSpPr>
        <p:spPr>
          <a:xfrm>
            <a:off x="838200" y="1690688"/>
            <a:ext cx="10515600" cy="4172784"/>
          </a:xfrm>
        </p:spPr>
        <p:txBody>
          <a:bodyPr/>
          <a:lstStyle/>
          <a:p>
            <a:r>
              <a:rPr lang="fi-FI" dirty="0"/>
              <a:t>Asetus voimaan 10.10.2025</a:t>
            </a:r>
          </a:p>
          <a:p>
            <a:r>
              <a:rPr lang="fi-FI" dirty="0"/>
              <a:t>HE 57/2025 käsittely vielä kesken eduskunnassa</a:t>
            </a:r>
          </a:p>
          <a:p>
            <a:r>
              <a:rPr lang="fi-FI" dirty="0"/>
              <a:t>Tarkoittaa sitä, että VTV:llä ei vielä toimivaltaa valvoa asetusta sen voimaantullessa. Sen sijaan TSV:llä on toimivaltaa.</a:t>
            </a:r>
          </a:p>
          <a:p>
            <a:r>
              <a:rPr lang="fi-FI" dirty="0"/>
              <a:t>Komissio tulee ohjeistusta asetuksen </a:t>
            </a:r>
          </a:p>
        </p:txBody>
      </p:sp>
    </p:spTree>
    <p:extLst>
      <p:ext uri="{BB962C8B-B14F-4D97-AF65-F5344CB8AC3E}">
        <p14:creationId xmlns:p14="http://schemas.microsoft.com/office/powerpoint/2010/main" val="132605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Tekstin paikkamerkki 2"/>
          <p:cNvSpPr>
            <a:spLocks noGrp="1"/>
          </p:cNvSpPr>
          <p:nvPr>
            <p:ph type="body" sz="quarter" idx="10"/>
          </p:nvPr>
        </p:nvSpPr>
        <p:spPr/>
        <p:txBody>
          <a:bodyPr/>
          <a:lstStyle/>
          <a:p>
            <a:endParaRPr lang="fi-FI" dirty="0"/>
          </a:p>
        </p:txBody>
      </p:sp>
    </p:spTree>
    <p:extLst>
      <p:ext uri="{BB962C8B-B14F-4D97-AF65-F5344CB8AC3E}">
        <p14:creationId xmlns:p14="http://schemas.microsoft.com/office/powerpoint/2010/main" val="10487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4400" dirty="0"/>
              <a:t>Poliittisen mainonnan kohdentamista ja avoimuutta koskevan asetuksen keskeiset velvoitteet</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9840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DBDAEA-CD84-C056-FCCB-A79422EC7758}"/>
              </a:ext>
            </a:extLst>
          </p:cNvPr>
          <p:cNvSpPr>
            <a:spLocks noGrp="1"/>
          </p:cNvSpPr>
          <p:nvPr>
            <p:ph type="title"/>
          </p:nvPr>
        </p:nvSpPr>
        <p:spPr/>
        <p:txBody>
          <a:bodyPr/>
          <a:lstStyle/>
          <a:p>
            <a:r>
              <a:rPr lang="fi-FI" dirty="0"/>
              <a:t>Asetuksen tavoite</a:t>
            </a:r>
          </a:p>
        </p:txBody>
      </p:sp>
      <p:sp>
        <p:nvSpPr>
          <p:cNvPr id="3" name="Sisällön paikkamerkki 2">
            <a:extLst>
              <a:ext uri="{FF2B5EF4-FFF2-40B4-BE49-F238E27FC236}">
                <a16:creationId xmlns:a16="http://schemas.microsoft.com/office/drawing/2014/main" id="{082F88DC-83E1-FEEF-E332-D02F6B2C1282}"/>
              </a:ext>
            </a:extLst>
          </p:cNvPr>
          <p:cNvSpPr>
            <a:spLocks noGrp="1"/>
          </p:cNvSpPr>
          <p:nvPr>
            <p:ph idx="1"/>
          </p:nvPr>
        </p:nvSpPr>
        <p:spPr>
          <a:xfrm>
            <a:off x="838200" y="1690688"/>
            <a:ext cx="10515600" cy="4172784"/>
          </a:xfrm>
        </p:spPr>
        <p:txBody>
          <a:bodyPr/>
          <a:lstStyle/>
          <a:p>
            <a:r>
              <a:rPr lang="fi-FI" dirty="0"/>
              <a:t>Asetuksen tavoitteena on yhdenmukaistaa poliittisen mainonnan avoimuuteen sekä kohdentamiseen ja näyttämiseen liittyviä sääntöjä sisämarkkinoilla, jotta unioin kansalaiset </a:t>
            </a:r>
          </a:p>
          <a:p>
            <a:pPr lvl="1"/>
            <a:r>
              <a:rPr lang="fi-FI" dirty="0"/>
              <a:t>tunnistaisivat paremmin poliittiset mainokset, </a:t>
            </a:r>
          </a:p>
          <a:p>
            <a:pPr lvl="1"/>
            <a:r>
              <a:rPr lang="fi-FI" dirty="0"/>
              <a:t>saisivat helposti tiedon niiden taustalla olevista toimijoista </a:t>
            </a:r>
          </a:p>
          <a:p>
            <a:pPr lvl="1"/>
            <a:r>
              <a:rPr lang="fi-FI" dirty="0"/>
              <a:t>sekä tietäisivät milloin ja millä ehdoin heihin kohdistetaan poliittista verkkomainontaa. </a:t>
            </a:r>
          </a:p>
          <a:p>
            <a:r>
              <a:rPr lang="fi-FI" dirty="0"/>
              <a:t>Lisäksi asetus pyrkii estämään haitallista hybridivaikuttamista mm. vaaleissa ja kansanäänestyksissä.</a:t>
            </a:r>
          </a:p>
          <a:p>
            <a:endParaRPr lang="fi-FI" dirty="0"/>
          </a:p>
        </p:txBody>
      </p:sp>
    </p:spTree>
    <p:extLst>
      <p:ext uri="{BB962C8B-B14F-4D97-AF65-F5344CB8AC3E}">
        <p14:creationId xmlns:p14="http://schemas.microsoft.com/office/powerpoint/2010/main" val="388066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34B41-6B5D-6D0F-2889-BFA0D558A987}"/>
              </a:ext>
            </a:extLst>
          </p:cNvPr>
          <p:cNvSpPr>
            <a:spLocks noGrp="1"/>
          </p:cNvSpPr>
          <p:nvPr>
            <p:ph type="title"/>
          </p:nvPr>
        </p:nvSpPr>
        <p:spPr/>
        <p:txBody>
          <a:bodyPr/>
          <a:lstStyle/>
          <a:p>
            <a:r>
              <a:rPr lang="fi-FI" dirty="0"/>
              <a:t>Asetuksen keskeinen sisältö</a:t>
            </a:r>
          </a:p>
        </p:txBody>
      </p:sp>
      <p:sp>
        <p:nvSpPr>
          <p:cNvPr id="3" name="Sisällön paikkamerkki 2">
            <a:extLst>
              <a:ext uri="{FF2B5EF4-FFF2-40B4-BE49-F238E27FC236}">
                <a16:creationId xmlns:a16="http://schemas.microsoft.com/office/drawing/2014/main" id="{18F33DFB-0E31-ED3F-DCAC-83850061DC7C}"/>
              </a:ext>
            </a:extLst>
          </p:cNvPr>
          <p:cNvSpPr>
            <a:spLocks noGrp="1"/>
          </p:cNvSpPr>
          <p:nvPr>
            <p:ph idx="1"/>
          </p:nvPr>
        </p:nvSpPr>
        <p:spPr>
          <a:xfrm>
            <a:off x="838200" y="1509203"/>
            <a:ext cx="10515600" cy="4917475"/>
          </a:xfrm>
        </p:spPr>
        <p:txBody>
          <a:bodyPr>
            <a:normAutofit fontScale="70000" lnSpcReduction="20000"/>
          </a:bodyPr>
          <a:lstStyle/>
          <a:p>
            <a:pPr marL="342900" indent="-342900">
              <a:lnSpc>
                <a:spcPct val="107000"/>
              </a:lnSpc>
              <a:buFont typeface="Symbol" panose="05050102010706020507" pitchFamily="18" charset="2"/>
              <a:buChar char=""/>
            </a:pPr>
            <a:r>
              <a:rPr lang="fi-FI" sz="1900" dirty="0">
                <a:latin typeface="Calibri" panose="020F0502020204030204" pitchFamily="34" charset="0"/>
                <a:ea typeface="Calibri" panose="020F0502020204030204" pitchFamily="34" charset="0"/>
                <a:cs typeface="Times New Roman" panose="02020603050405020304" pitchFamily="18" charset="0"/>
              </a:rPr>
              <a:t>Asetuksen 1 luku:</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Soveltamisala ja keskeiset määritelmät</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Estää poliittisten mainospalveluiden tarjoamisen kolmansien maiden toimijoille vaalien ja kansanäänestysten alla. (5 artiklan 1 kohta)</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Sisältää palveludirektiivin mukaisen syrjimättömyyslausekkeen, jonka mukaan poliittisen mainonnan palveluja ei voida rajoittaa yksinomaan rahoittajan asuin- tai sijoittautumispaikan perusteella. (5 artiklan 2 kohta)</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Estää poliittisten mainospalveluiden tarjoamisen kolmansien maiden toimijoille vaalien ja kansanäänestysten alla. (5 artiklan 1 kohta)</a:t>
            </a:r>
          </a:p>
          <a:p>
            <a:pPr marL="342900" indent="-342900">
              <a:lnSpc>
                <a:spcPct val="107000"/>
              </a:lnSpc>
              <a:buFont typeface="Symbol" panose="05050102010706020507" pitchFamily="18" charset="2"/>
              <a:buChar char=""/>
            </a:pPr>
            <a:r>
              <a:rPr lang="fi-FI" sz="1900" dirty="0">
                <a:latin typeface="Calibri" panose="020F0502020204030204" pitchFamily="34" charset="0"/>
                <a:ea typeface="Calibri" panose="020F0502020204030204" pitchFamily="34" charset="0"/>
                <a:cs typeface="Times New Roman" panose="02020603050405020304" pitchFamily="18" charset="0"/>
              </a:rPr>
              <a:t>Asetuksen 2 luku:</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Tuo </a:t>
            </a:r>
            <a:r>
              <a:rPr lang="fi-FI" sz="1600" dirty="0">
                <a:effectLst/>
                <a:latin typeface="Calibri" panose="020F0502020204030204" pitchFamily="34" charset="0"/>
                <a:ea typeface="Calibri" panose="020F0502020204030204" pitchFamily="34" charset="0"/>
                <a:cs typeface="Times New Roman" panose="02020603050405020304" pitchFamily="18" charset="0"/>
              </a:rPr>
              <a:t>poliittisen mainonnan rahoittajille ja palveluntarjoajille avoimuus- ja </a:t>
            </a:r>
            <a:r>
              <a:rPr lang="fi-FI" sz="1600" dirty="0">
                <a:latin typeface="Calibri" panose="020F0502020204030204" pitchFamily="34" charset="0"/>
                <a:ea typeface="Calibri" panose="020F0502020204030204" pitchFamily="34" charset="0"/>
                <a:cs typeface="Times New Roman" panose="02020603050405020304" pitchFamily="18" charset="0"/>
              </a:rPr>
              <a:t>huolellisuus</a:t>
            </a:r>
            <a:r>
              <a:rPr lang="fi-FI" sz="1600" dirty="0">
                <a:effectLst/>
                <a:latin typeface="Calibri" panose="020F0502020204030204" pitchFamily="34" charset="0"/>
                <a:ea typeface="Calibri" panose="020F0502020204030204" pitchFamily="34" charset="0"/>
                <a:cs typeface="Times New Roman" panose="02020603050405020304" pitchFamily="18" charset="0"/>
              </a:rPr>
              <a:t>velvoitteita (mm. tiedonantamis- ja säilytysvelvoitteet, mainosten merkitseminen ja taustainformaation tarjoaminen). </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Kokoaa verkkomainokset komission ylläpitämään EU:n laajuiseen rekisteriin. (Artikla 13)</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Asetuksen 3 luku:</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Tuo tietosuoja-asetusta tarkentavia henkilötietojen käytön lisärajoituksia ja -ehtoja (mm. nimenomainen suostumus ja erityisten henkilötietoryhmien käyttökielto profiloinnissa) sekä avoimuusvaatimuksia poliittisen verkkomainontaan (mm. kohteena olevat vastaanottajaryhmät ja käytetyt tekniikat). </a:t>
            </a:r>
          </a:p>
          <a:p>
            <a:pPr marL="342900" indent="-342900">
              <a:lnSpc>
                <a:spcPct val="107000"/>
              </a:lnSpc>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Asetuksen 4 luku:</a:t>
            </a:r>
          </a:p>
          <a:p>
            <a:pPr marL="800100" lvl="1" indent="-342900">
              <a:lnSpc>
                <a:spcPct val="107000"/>
              </a:lnSpc>
              <a:buFont typeface="Symbol" panose="05050102010706020507" pitchFamily="18" charset="2"/>
              <a:buChar char=""/>
            </a:pPr>
            <a:r>
              <a:rPr lang="fi-FI" sz="1600" dirty="0">
                <a:latin typeface="Calibri" panose="020F0502020204030204" pitchFamily="34" charset="0"/>
                <a:ea typeface="Calibri" panose="020F0502020204030204" pitchFamily="34" charset="0"/>
                <a:cs typeface="Times New Roman" panose="02020603050405020304" pitchFamily="18" charset="0"/>
              </a:rPr>
              <a:t>Valvonta- ja seuraamussääntely, joka vaatii kansallista toimeenpanoa. </a:t>
            </a:r>
          </a:p>
          <a:p>
            <a:pPr marL="342900" indent="-342900">
              <a:lnSpc>
                <a:spcPct val="107000"/>
              </a:lnSpc>
              <a:buFont typeface="Symbol" panose="05050102010706020507" pitchFamily="18" charset="2"/>
              <a:buChar char=""/>
            </a:pPr>
            <a:r>
              <a:rPr lang="fi-FI" sz="2000" dirty="0">
                <a:latin typeface="Calibri" panose="020F0502020204030204" pitchFamily="34" charset="0"/>
                <a:ea typeface="Calibri" panose="020F0502020204030204" pitchFamily="34" charset="0"/>
                <a:cs typeface="Times New Roman" panose="02020603050405020304" pitchFamily="18" charset="0"/>
              </a:rPr>
              <a:t>Huomioita:</a:t>
            </a:r>
          </a:p>
          <a:p>
            <a:pPr>
              <a:lnSpc>
                <a:spcPct val="107000"/>
              </a:lnSpc>
              <a:buFont typeface="Wingdings" panose="05000000000000000000" pitchFamily="2" charset="2"/>
              <a:buChar char="à"/>
            </a:pPr>
            <a:r>
              <a:rPr lang="fi-FI" sz="2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 ja 2 luvun velvoitteissa operoidaan poliittisen mainonnan asetuksen käsitteillä, velvoitteet koskevat lähtökohtaisesti kaikkea poliittista mainontaa, jota tarjotaan poliittisen mainonnan palveluntarjoajien kautta. </a:t>
            </a:r>
          </a:p>
          <a:p>
            <a:pPr>
              <a:lnSpc>
                <a:spcPct val="107000"/>
              </a:lnSpc>
              <a:buFont typeface="Wingdings" panose="05000000000000000000" pitchFamily="2" charset="2"/>
              <a:buChar char="à"/>
            </a:pPr>
            <a:r>
              <a:rPr lang="fi-FI" sz="2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3 luku koskee vain poliittista verkkomainontaa ja siinä operoidaan ensisijaisesti tietosuoja-asetuksen käsitteillä, velvoitteet kohdistuvat ennen kaikkea rekisterinpitäjään.</a:t>
            </a:r>
          </a:p>
        </p:txBody>
      </p:sp>
    </p:spTree>
    <p:extLst>
      <p:ext uri="{BB962C8B-B14F-4D97-AF65-F5344CB8AC3E}">
        <p14:creationId xmlns:p14="http://schemas.microsoft.com/office/powerpoint/2010/main" val="26341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814C6F-4C84-7D7A-013B-0A8150BB8805}"/>
              </a:ext>
            </a:extLst>
          </p:cNvPr>
          <p:cNvSpPr>
            <a:spLocks noGrp="1"/>
          </p:cNvSpPr>
          <p:nvPr>
            <p:ph type="title"/>
          </p:nvPr>
        </p:nvSpPr>
        <p:spPr/>
        <p:txBody>
          <a:bodyPr/>
          <a:lstStyle/>
          <a:p>
            <a:r>
              <a:rPr lang="fi-FI" dirty="0"/>
              <a:t>Huomioita soveltamisalasta ja määritelmistä</a:t>
            </a:r>
          </a:p>
        </p:txBody>
      </p:sp>
      <p:sp>
        <p:nvSpPr>
          <p:cNvPr id="3" name="Sisällön paikkamerkki 2">
            <a:extLst>
              <a:ext uri="{FF2B5EF4-FFF2-40B4-BE49-F238E27FC236}">
                <a16:creationId xmlns:a16="http://schemas.microsoft.com/office/drawing/2014/main" id="{46C6D18C-96B3-551A-8C43-A023B5B8AF95}"/>
              </a:ext>
            </a:extLst>
          </p:cNvPr>
          <p:cNvSpPr>
            <a:spLocks noGrp="1"/>
          </p:cNvSpPr>
          <p:nvPr>
            <p:ph idx="1"/>
          </p:nvPr>
        </p:nvSpPr>
        <p:spPr>
          <a:xfrm>
            <a:off x="838200" y="1690688"/>
            <a:ext cx="10515600" cy="4172784"/>
          </a:xfrm>
        </p:spPr>
        <p:txBody>
          <a:bodyPr>
            <a:normAutofit fontScale="85000" lnSpcReduction="20000"/>
          </a:bodyPr>
          <a:lstStyle/>
          <a:p>
            <a:r>
              <a:rPr lang="fi-FI" dirty="0"/>
              <a:t>Asetusta sovelletaan lähtökohtaisesti kaikkeen poliittiseen mainontaa, jota unionissa levitetään tai tuodaan julkisuuteen tai suunnataan unionin kansalaisille</a:t>
            </a:r>
          </a:p>
          <a:p>
            <a:r>
              <a:rPr lang="fi-FI" dirty="0"/>
              <a:t>Poliittisella mainonnalla tarkoitetaan viestin laadintaa, sijoittelua, edistämistä, julkaisemista, näyttämistä tai levittämistä millä tahansa välineellä, tavallisesti korvausta vastaan tai sisäisen toiminnan kautta tai osana poliittista mainoskampanjaa,</a:t>
            </a:r>
          </a:p>
          <a:p>
            <a:pPr marL="914400" lvl="1" indent="-457200">
              <a:buFont typeface="+mj-lt"/>
              <a:buAutoNum type="alphaLcParenR"/>
            </a:pPr>
            <a:r>
              <a:rPr lang="fi-FI" dirty="0"/>
              <a:t>kun toteuttajana on poliittinen toimija itse tai hänen edukseen tai puolestaan joku muu, lukuun ottamatta luonteeltaan puhtaasti yksityisiä tai puhtaasti kaupallisia viestejä, tai </a:t>
            </a:r>
          </a:p>
          <a:p>
            <a:pPr marL="914400" lvl="1" indent="-457200">
              <a:buFont typeface="+mj-lt"/>
              <a:buAutoNum type="alphaLcParenR"/>
            </a:pPr>
            <a:r>
              <a:rPr lang="fi-FI" dirty="0"/>
              <a:t>kun viesti on omiaan ja suunniteltu vaikuttamaan vaalien tai kansanäänestyksen tulokseen, äänestyskäyttäytymiseen tai lainsäädäntö- tai sääntelyprosessiin unionin tasolla taikka kansallisella, alueellisella tai paikallisella tasolla.</a:t>
            </a:r>
          </a:p>
          <a:p>
            <a:r>
              <a:rPr lang="fi-FI" dirty="0"/>
              <a:t>Tiettyjä poikkeuksia liittyen henkilökohtaisesti ilmaistuihin poliittisiin mielipiteisiin, toimitukselliseen sisältöön ja vaaleihin liittyvään viralliseen viestintään.</a:t>
            </a:r>
          </a:p>
        </p:txBody>
      </p:sp>
    </p:spTree>
    <p:extLst>
      <p:ext uri="{BB962C8B-B14F-4D97-AF65-F5344CB8AC3E}">
        <p14:creationId xmlns:p14="http://schemas.microsoft.com/office/powerpoint/2010/main" val="179417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652DDF-15C2-71EA-6291-7E71645E4980}"/>
              </a:ext>
            </a:extLst>
          </p:cNvPr>
          <p:cNvSpPr>
            <a:spLocks noGrp="1"/>
          </p:cNvSpPr>
          <p:nvPr>
            <p:ph type="title"/>
          </p:nvPr>
        </p:nvSpPr>
        <p:spPr/>
        <p:txBody>
          <a:bodyPr/>
          <a:lstStyle/>
          <a:p>
            <a:r>
              <a:rPr lang="fi-FI" dirty="0"/>
              <a:t>Velvoitteiden käyttäytyminen poliittisen mainonnan palveluketjussa</a:t>
            </a:r>
          </a:p>
        </p:txBody>
      </p:sp>
      <p:sp>
        <p:nvSpPr>
          <p:cNvPr id="3" name="Sisällön paikkamerkki 2">
            <a:extLst>
              <a:ext uri="{FF2B5EF4-FFF2-40B4-BE49-F238E27FC236}">
                <a16:creationId xmlns:a16="http://schemas.microsoft.com/office/drawing/2014/main" id="{B4DF3348-014D-B587-1E0C-173DF3DB4BF6}"/>
              </a:ext>
            </a:extLst>
          </p:cNvPr>
          <p:cNvSpPr>
            <a:spLocks noGrp="1"/>
          </p:cNvSpPr>
          <p:nvPr>
            <p:ph idx="1"/>
          </p:nvPr>
        </p:nvSpPr>
        <p:spPr>
          <a:xfrm>
            <a:off x="838200" y="1785668"/>
            <a:ext cx="10515600" cy="4077804"/>
          </a:xfrm>
        </p:spPr>
        <p:txBody>
          <a:bodyPr>
            <a:normAutofit fontScale="62500" lnSpcReduction="20000"/>
          </a:bodyPr>
          <a:lstStyle/>
          <a:p>
            <a:r>
              <a:rPr lang="fi-FI" dirty="0"/>
              <a:t>Asetuksesta tulevat velvoitteet riippuvat toimijan roolista poliittisen mainonnan palveluketjussa. Velvoitteita ennen kaikkea palveluntarjoajille.</a:t>
            </a:r>
          </a:p>
          <a:p>
            <a:pPr lvl="1"/>
            <a:r>
              <a:rPr lang="fi-FI" dirty="0" err="1"/>
              <a:t>Huom</a:t>
            </a:r>
            <a:r>
              <a:rPr lang="fi-FI" dirty="0"/>
              <a:t>! Velvoitteet eivät koske oheispalveluita, jotka määritelty asetuksen </a:t>
            </a:r>
            <a:r>
              <a:rPr lang="fi-FI" dirty="0" err="1"/>
              <a:t>johdato</a:t>
            </a:r>
            <a:r>
              <a:rPr lang="fi-FI" dirty="0"/>
              <a:t>-osan 39 kohdassa: ”[o]</a:t>
            </a:r>
            <a:r>
              <a:rPr lang="fi-FI" dirty="0" err="1"/>
              <a:t>heispalvelut</a:t>
            </a:r>
            <a:r>
              <a:rPr lang="fi-FI" dirty="0"/>
              <a:t> ovat palveluja, joita tarjotaan poliittisen mainonnan ohella ja jotka täydentävät sitä, mutta joilla ei ole suoraa vaikutusta sen sisältöön tai esittämiseen eikä suoraa määräysvaltaa sen laatimiseen, sijoitteluun, edistämiseen, julkaisemiseen, näyttämiseen tai levittämiseen.”  </a:t>
            </a:r>
          </a:p>
          <a:p>
            <a:r>
              <a:rPr lang="fi-FI" dirty="0"/>
              <a:t>Rahoittajat, eli ns. toimeksiantaja, vastaavat antamiensa tietojen paikkansapitävyydestä ja niiden antamisesta poliittisen mainonnan palveluntarjoajalle. (7 ja 10 artikla)</a:t>
            </a:r>
          </a:p>
          <a:p>
            <a:r>
              <a:rPr lang="fi-FI" dirty="0"/>
              <a:t>Poliittisen mainonnan palveluntarjoaja vastaa tietojen pyytämisestä rahoittajalta tai tämän puolesta toimivalta palveluntarjoajalta sekä niiden välittämisestä ketjun seuraavalle palveluntarjoajalle. (7 ja 10 artikla) </a:t>
            </a:r>
          </a:p>
          <a:p>
            <a:pPr lvl="1"/>
            <a:r>
              <a:rPr lang="fi-FI" dirty="0"/>
              <a:t>HUOM! Palveluntarjoajilta ei vaadita erillisiä toimia tiedon aitouden varmistamisesta, vaan virheen olisi käytävä ns. asiayhteydestä ilmi (ks. asetuksen </a:t>
            </a:r>
            <a:r>
              <a:rPr lang="fi-FI" dirty="0" err="1"/>
              <a:t>johdnto</a:t>
            </a:r>
            <a:r>
              <a:rPr lang="fi-FI" dirty="0"/>
              <a:t>-osan kohta 45)</a:t>
            </a:r>
          </a:p>
          <a:p>
            <a:r>
              <a:rPr lang="fi-FI" dirty="0"/>
              <a:t>Palveluntarjoajat ovat myös velvoitettuja säilyttämään palveluiden tarjoamisesta kertyneen aineiston, säilytysaika 7 vuotta (9 artikla)</a:t>
            </a:r>
          </a:p>
          <a:p>
            <a:r>
              <a:rPr lang="fi-FI" dirty="0"/>
              <a:t>Palveluketjuun kohdistuvien velvoitteiden tarkemmasta kohdistumisesta ja hoitamisesta tulee sopia (6 ja 7 artikla).</a:t>
            </a:r>
          </a:p>
        </p:txBody>
      </p:sp>
    </p:spTree>
    <p:extLst>
      <p:ext uri="{BB962C8B-B14F-4D97-AF65-F5344CB8AC3E}">
        <p14:creationId xmlns:p14="http://schemas.microsoft.com/office/powerpoint/2010/main" val="373630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6B05A6-307E-1237-4B88-052D70753B2C}"/>
              </a:ext>
            </a:extLst>
          </p:cNvPr>
          <p:cNvSpPr>
            <a:spLocks noGrp="1"/>
          </p:cNvSpPr>
          <p:nvPr>
            <p:ph type="title"/>
          </p:nvPr>
        </p:nvSpPr>
        <p:spPr/>
        <p:txBody>
          <a:bodyPr>
            <a:normAutofit/>
          </a:bodyPr>
          <a:lstStyle/>
          <a:p>
            <a:r>
              <a:rPr lang="fi-FI" dirty="0"/>
              <a:t>Mainosten merkitseminen ja avoimuusilmoitukset (artiklat 11 ja 12)</a:t>
            </a:r>
          </a:p>
        </p:txBody>
      </p:sp>
      <p:sp>
        <p:nvSpPr>
          <p:cNvPr id="3" name="Sisällön paikkamerkki 2">
            <a:extLst>
              <a:ext uri="{FF2B5EF4-FFF2-40B4-BE49-F238E27FC236}">
                <a16:creationId xmlns:a16="http://schemas.microsoft.com/office/drawing/2014/main" id="{4B2B577B-D366-82EC-FE2B-37068DF05475}"/>
              </a:ext>
            </a:extLst>
          </p:cNvPr>
          <p:cNvSpPr>
            <a:spLocks noGrp="1"/>
          </p:cNvSpPr>
          <p:nvPr>
            <p:ph idx="1"/>
          </p:nvPr>
        </p:nvSpPr>
        <p:spPr>
          <a:xfrm>
            <a:off x="838200" y="1770076"/>
            <a:ext cx="10515600" cy="4093395"/>
          </a:xfrm>
        </p:spPr>
        <p:txBody>
          <a:bodyPr>
            <a:normAutofit fontScale="70000" lnSpcReduction="20000"/>
          </a:bodyPr>
          <a:lstStyle/>
          <a:p>
            <a:r>
              <a:rPr lang="fi-FI" dirty="0"/>
              <a:t>Jatkossa poliittisen mainonnan palvelujen tarjoajien tulee huolehtia, että niiden julkaisemat poliittiset mainokset merkitään ja niiden yhteyteen liitetään asetuksessa määritellyt tiedot</a:t>
            </a:r>
          </a:p>
          <a:p>
            <a:pPr lvl="1"/>
            <a:r>
              <a:rPr lang="fi-FI" dirty="0"/>
              <a:t>osa tiedoista suoraan mainoksessa (11 artikla): </a:t>
            </a:r>
          </a:p>
          <a:p>
            <a:pPr lvl="2"/>
            <a:r>
              <a:rPr lang="fi-FI" dirty="0"/>
              <a:t>maininta poliittisesta mainoksesta, rahoittajat henkilöllisyys, tieto vaaleista, äänestyksestä tai lainsäädäntöprosessista, johon mainos liittyy, tarvittaessa maininta, että mainoksessa on käytetty kohdentamis- ja näyttämistekniikoita sekä avoimuusilmoitukset tarkoittamat tiedot tai maininta siitä mistä tiedot on saatavilla</a:t>
            </a:r>
          </a:p>
          <a:p>
            <a:pPr lvl="1"/>
            <a:r>
              <a:rPr lang="fi-FI" dirty="0"/>
              <a:t>osa avoimuusilmoituksessa (12 artikla): </a:t>
            </a:r>
          </a:p>
          <a:p>
            <a:pPr lvl="2"/>
            <a:r>
              <a:rPr lang="fi-FI" dirty="0"/>
              <a:t>Rahoittajat yhteystiedot, mainoksen maksajan tiedot, jos eri kuin rahoittaja, yhteenlaskettu rahamäärä käytetyistä poliittisen mainonnan palveluista, tiedot käytettyjen rahojen ja muiden etujen alkuperästä ja kokonaismäärästä, linkki virallisiin vaali- tai </a:t>
            </a:r>
            <a:r>
              <a:rPr lang="fi-FI" dirty="0" err="1"/>
              <a:t>kansanäänetystietoihin</a:t>
            </a:r>
            <a:r>
              <a:rPr lang="fi-FI" dirty="0"/>
              <a:t>, tarvittaessa linkki verkkomainonnan rekisteriin, tieto ilmoituskanavasta, johon voidaan ilmoittaa havaituista laiminlyönneistä, tieto mainoksen aikaisemman version näyttämisen keskeyttämisestä/lopettamisesta, poliittisen mainoksen katselukerrat/tavoittavuus, jos mahdollista, sekä tarpeen vaatiessa tarkemmat tiedot käytetyistä kohdentamis- ja näyttämistekniikoista ja viittaus oikeussuojakeinoihin (mm. linkki, josta suostumuksen voi muuttaa.)</a:t>
            </a:r>
          </a:p>
          <a:p>
            <a:r>
              <a:rPr lang="fi-FI" dirty="0"/>
              <a:t>Komissio on antanut tarkemmat täytäntöönpanosäännökset merkitsemisen ja avoimuusilmoituksen teknisistä yksityiskohdista: </a:t>
            </a:r>
            <a:r>
              <a:rPr lang="fi-FI" dirty="0">
                <a:hlinkClick r:id="rId2"/>
              </a:rPr>
              <a:t>https://eur-lex.europa.eu/legal-content/FI/TXT/PDF/?uri=OJ:L_202501410</a:t>
            </a:r>
            <a:r>
              <a:rPr lang="fi-FI" dirty="0"/>
              <a:t> </a:t>
            </a:r>
          </a:p>
          <a:p>
            <a:r>
              <a:rPr lang="fi-FI" dirty="0" err="1"/>
              <a:t>Huom</a:t>
            </a:r>
            <a:r>
              <a:rPr lang="fi-FI" dirty="0"/>
              <a:t>! Vaali- ja puoluerahoituslainsäädännössä ollut poliittisia toimijoita, kuten ehdokkaita ja puolueita, koskeva velvoite varmistaa, että mainonnan nimi näkyy poliittisessa mainoksessa, poistuu asetuksen harmonisoinnin myötä.</a:t>
            </a:r>
          </a:p>
        </p:txBody>
      </p:sp>
    </p:spTree>
    <p:extLst>
      <p:ext uri="{BB962C8B-B14F-4D97-AF65-F5344CB8AC3E}">
        <p14:creationId xmlns:p14="http://schemas.microsoft.com/office/powerpoint/2010/main" val="110403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977969-ED58-BD24-B2A7-A14D1C05E519}"/>
              </a:ext>
            </a:extLst>
          </p:cNvPr>
          <p:cNvSpPr>
            <a:spLocks noGrp="1"/>
          </p:cNvSpPr>
          <p:nvPr>
            <p:ph type="title"/>
          </p:nvPr>
        </p:nvSpPr>
        <p:spPr/>
        <p:txBody>
          <a:bodyPr/>
          <a:lstStyle/>
          <a:p>
            <a:r>
              <a:rPr lang="fi-FI" dirty="0"/>
              <a:t>Poliittisen verkkomainonnan rekisteri (artikla 13)</a:t>
            </a:r>
          </a:p>
        </p:txBody>
      </p:sp>
      <p:sp>
        <p:nvSpPr>
          <p:cNvPr id="3" name="Sisällön paikkamerkki 2">
            <a:extLst>
              <a:ext uri="{FF2B5EF4-FFF2-40B4-BE49-F238E27FC236}">
                <a16:creationId xmlns:a16="http://schemas.microsoft.com/office/drawing/2014/main" id="{051CDC07-9F20-67A2-B378-ADA313C4F7DD}"/>
              </a:ext>
            </a:extLst>
          </p:cNvPr>
          <p:cNvSpPr>
            <a:spLocks noGrp="1"/>
          </p:cNvSpPr>
          <p:nvPr>
            <p:ph idx="1"/>
          </p:nvPr>
        </p:nvSpPr>
        <p:spPr>
          <a:xfrm>
            <a:off x="838200" y="1690689"/>
            <a:ext cx="10515600" cy="4172784"/>
          </a:xfrm>
        </p:spPr>
        <p:txBody>
          <a:bodyPr/>
          <a:lstStyle/>
          <a:p>
            <a:r>
              <a:rPr lang="fi-FI" dirty="0"/>
              <a:t>Komissio perustaa poliittisen verkkomainonnan rekisterin.</a:t>
            </a:r>
          </a:p>
          <a:p>
            <a:pPr lvl="1"/>
            <a:r>
              <a:rPr lang="fi-FI" dirty="0"/>
              <a:t>Rekisterin käyttöönotosta ei vielä tarkkaa tietoa, asetus edellyttää että komissio antaa täytäntöönpanosäännökset rekisterin teknisistä määritelmistä 10.4.2026 mennessä. Asiasta järjestettäneen kuulemisia.</a:t>
            </a:r>
          </a:p>
          <a:p>
            <a:r>
              <a:rPr lang="fi-FI" dirty="0"/>
              <a:t>Poliittisen mainonnan julkaisijoiden on asetettava jokainen poliittinen verkkomainos ja siihen sisältyvä avoimuusilmoitus viimeistään 72 tunnin kuluttua rekisteriin. </a:t>
            </a:r>
            <a:r>
              <a:rPr lang="fi-FI" dirty="0" err="1"/>
              <a:t>Huom</a:t>
            </a:r>
            <a:r>
              <a:rPr lang="fi-FI" dirty="0"/>
              <a:t>! Digijäteillä poikkeavat velvoitteet.</a:t>
            </a:r>
          </a:p>
        </p:txBody>
      </p:sp>
    </p:spTree>
    <p:extLst>
      <p:ext uri="{BB962C8B-B14F-4D97-AF65-F5344CB8AC3E}">
        <p14:creationId xmlns:p14="http://schemas.microsoft.com/office/powerpoint/2010/main" val="1738963171"/>
      </p:ext>
    </p:extLst>
  </p:cSld>
  <p:clrMapOvr>
    <a:masterClrMapping/>
  </p:clrMapOvr>
</p:sld>
</file>

<file path=ppt/theme/theme1.xml><?xml version="1.0" encoding="utf-8"?>
<a:theme xmlns:a="http://schemas.openxmlformats.org/drawingml/2006/main" name="Office-teema">
  <a:themeElements>
    <a:clrScheme name="Oikeusministerio 4">
      <a:dk1>
        <a:srgbClr val="1C1C1C"/>
      </a:dk1>
      <a:lt1>
        <a:sysClr val="window" lastClr="FFFFFF"/>
      </a:lt1>
      <a:dk2>
        <a:srgbClr val="005587"/>
      </a:dk2>
      <a:lt2>
        <a:srgbClr val="FFFFFF"/>
      </a:lt2>
      <a:accent1>
        <a:srgbClr val="005587"/>
      </a:accent1>
      <a:accent2>
        <a:srgbClr val="006450"/>
      </a:accent2>
      <a:accent3>
        <a:srgbClr val="1DABFF"/>
      </a:accent3>
      <a:accent4>
        <a:srgbClr val="007FA3"/>
      </a:accent4>
      <a:accent5>
        <a:srgbClr val="FFD1CD"/>
      </a:accent5>
      <a:accent6>
        <a:srgbClr val="7C878E"/>
      </a:accent6>
      <a:hlink>
        <a:srgbClr val="1DABFF"/>
      </a:hlink>
      <a:folHlink>
        <a:srgbClr val="7C878E"/>
      </a:folHlink>
    </a:clrScheme>
    <a:fontScheme name="Mukautettu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1EEFF4A-3891-47F4-AA82-F9EE8F34F912}" vid="{05E4965A-22ED-4001-B2EE-75BEA0A19A35}"/>
    </a:ext>
  </a:extLst>
</a:theme>
</file>

<file path=docProps/app.xml><?xml version="1.0" encoding="utf-8"?>
<Properties xmlns="http://schemas.openxmlformats.org/officeDocument/2006/extended-properties" xmlns:vt="http://schemas.openxmlformats.org/officeDocument/2006/docPropsVTypes">
  <Template>01-OM-PowerPoint-pohja FI-SV</Template>
  <TotalTime>230</TotalTime>
  <Words>2656</Words>
  <Application>Microsoft Office PowerPoint</Application>
  <PresentationFormat>Laajakuva</PresentationFormat>
  <Paragraphs>134</Paragraphs>
  <Slides>22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Arial</vt:lpstr>
      <vt:lpstr>Calibri</vt:lpstr>
      <vt:lpstr>Symbol</vt:lpstr>
      <vt:lpstr>Wingdings</vt:lpstr>
      <vt:lpstr>Office-teema</vt:lpstr>
      <vt:lpstr>Poliittisen mainonnan avoimuutta ja kohdentamista koskevan Euroopan unionin asetuksen kansallinen toimeenpano</vt:lpstr>
      <vt:lpstr>Yleistä toimeenpanosta</vt:lpstr>
      <vt:lpstr>Poliittisen mainonnan kohdentamista ja avoimuutta koskevan asetuksen keskeiset velvoitteet</vt:lpstr>
      <vt:lpstr>Asetuksen tavoite</vt:lpstr>
      <vt:lpstr>Asetuksen keskeinen sisältö</vt:lpstr>
      <vt:lpstr>Huomioita soveltamisalasta ja määritelmistä</vt:lpstr>
      <vt:lpstr>Velvoitteiden käyttäytyminen poliittisen mainonnan palveluketjussa</vt:lpstr>
      <vt:lpstr>Mainosten merkitseminen ja avoimuusilmoitukset (artiklat 11 ja 12)</vt:lpstr>
      <vt:lpstr>Poliittisen verkkomainonnan rekisteri (artikla 13)</vt:lpstr>
      <vt:lpstr>Ilmoituskanava ja tietojen toimittaminen asiasta kiinnostuneille sekä viranomaisille (15, 16, 17 ja 20 artikla)</vt:lpstr>
      <vt:lpstr>Syrjimättömyysvelvoite ja palveluiden tarjoamiskielto EU:n ulkopuolisille toimijoille</vt:lpstr>
      <vt:lpstr>Verkkomainontaan liittyvät erilliset säännöt (18 ja 19 artikla)</vt:lpstr>
      <vt:lpstr>Valvonta ja sanktiointi</vt:lpstr>
      <vt:lpstr>Hallituksen esitys eduskunnalle EU:n poliittisen mainonnan avoimuutta ja kohdentamista koskevaa asetusta täydentäväksi lainsäädännöksi, HE 57/2025 vp</vt:lpstr>
      <vt:lpstr>HE:n 57/2025 pääasiallinen sisältö</vt:lpstr>
      <vt:lpstr>HE:n keskeinen sisältö: täytäntöönpanolaki (1/2)</vt:lpstr>
      <vt:lpstr>HE:n keskeinen sisältö: täytäntöönpanolaki (2/2)</vt:lpstr>
      <vt:lpstr>HE:n keskeinen sisältö: liitelait</vt:lpstr>
      <vt:lpstr>Huomioita ehdotettavasta seuraamusjärjestelmästä (1/2)</vt:lpstr>
      <vt:lpstr>Huomioita ehdotettavasta seuraamusjärjestelmästä</vt:lpstr>
      <vt:lpstr>Tilanne/aikataulu</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Demirbas Sami (OM)</dc:creator>
  <cp:lastModifiedBy>Demirbas Sami (OM)</cp:lastModifiedBy>
  <cp:revision>10</cp:revision>
  <dcterms:created xsi:type="dcterms:W3CDTF">2025-09-25T06:54:48Z</dcterms:created>
  <dcterms:modified xsi:type="dcterms:W3CDTF">2025-09-25T10:45:20Z</dcterms:modified>
</cp:coreProperties>
</file>