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Tulevaisuustyöryhmä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1-6/2022 keskeiset kokonaisuudet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25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42253"/>
              </p:ext>
            </p:extLst>
          </p:nvPr>
        </p:nvGraphicFramePr>
        <p:xfrm>
          <a:off x="719528" y="1514006"/>
          <a:ext cx="7738737" cy="4827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0395">
                  <a:extLst>
                    <a:ext uri="{9D8B030D-6E8A-4147-A177-3AD203B41FA5}">
                      <a16:colId xmlns:a16="http://schemas.microsoft.com/office/drawing/2014/main" val="2803673756"/>
                    </a:ext>
                  </a:extLst>
                </a:gridCol>
                <a:gridCol w="1338565">
                  <a:extLst>
                    <a:ext uri="{9D8B030D-6E8A-4147-A177-3AD203B41FA5}">
                      <a16:colId xmlns:a16="http://schemas.microsoft.com/office/drawing/2014/main" val="535638815"/>
                    </a:ext>
                  </a:extLst>
                </a:gridCol>
                <a:gridCol w="1939777">
                  <a:extLst>
                    <a:ext uri="{9D8B030D-6E8A-4147-A177-3AD203B41FA5}">
                      <a16:colId xmlns:a16="http://schemas.microsoft.com/office/drawing/2014/main" val="2177659097"/>
                    </a:ext>
                  </a:extLst>
                </a:gridCol>
              </a:tblGrid>
              <a:tr h="742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/>
                        <a:t>TOIMENPITEET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effectLst/>
                        </a:rPr>
                        <a:t>AIKATAULU </a:t>
                      </a:r>
                      <a:br>
                        <a:rPr lang="fi-FI" sz="1200" dirty="0">
                          <a:effectLst/>
                        </a:rPr>
                      </a:br>
                      <a:r>
                        <a:rPr lang="fi-FI" sz="1200" dirty="0">
                          <a:effectLst/>
                        </a:rPr>
                        <a:t>ja resurssit 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effectLst/>
                        </a:rPr>
                        <a:t>VASTUUTAHOT JA MUUT KESKEISET TOIMIJAT 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4630043"/>
                  </a:ext>
                </a:extLst>
              </a:tr>
              <a:tr h="1194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fi-FI" sz="1200" dirty="0">
                          <a:effectLst/>
                        </a:rPr>
                        <a:t>Porotalouden tulevaisuustyöryhmän tuottama toimintamalli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i-FI" sz="1200" dirty="0">
                          <a:effectLst/>
                        </a:rPr>
                        <a:t>toimintamalli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i-FI" sz="1200" dirty="0">
                          <a:effectLst/>
                        </a:rPr>
                        <a:t>pohja lainsäädännölle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effectLst/>
                        </a:rPr>
                        <a:t>hanke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effectLst/>
                        </a:rPr>
                        <a:t>2022-2023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900" dirty="0">
                          <a:effectLst/>
                        </a:rPr>
                        <a:t> </a:t>
                      </a:r>
                      <a:endParaRPr lang="fi-FI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effectLst/>
                        </a:rPr>
                        <a:t>MMM:n asettama tulevaisuustyöryhmä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7214580"/>
                  </a:ext>
                </a:extLst>
              </a:tr>
              <a:tr h="13980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effectLst/>
                        </a:rPr>
                        <a:t>Pilotointi pilottipaliskunnissa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i-FI" sz="1200" dirty="0">
                          <a:effectLst/>
                        </a:rPr>
                        <a:t>toimintamallin testaus paliskunnissa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i-FI" sz="1200" dirty="0">
                          <a:effectLst/>
                        </a:rPr>
                        <a:t>vaikuttavuuden ja soveltuvuuden  arviointi ennen velvoittavaa lainsäädäntöä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effectLst/>
                        </a:rPr>
                        <a:t>hanke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effectLst/>
                        </a:rPr>
                        <a:t>2022-2023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effectLst/>
                        </a:rPr>
                        <a:t>pilottipaliskunnat, Lapin ELY, Lapin AVI, MMM tulevaisuustyöryhmä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69135339"/>
                  </a:ext>
                </a:extLst>
              </a:tr>
              <a:tr h="14928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effectLst/>
                        </a:rPr>
                        <a:t>Lainsäädäntö sekä toimeenpano poronhoitoalueella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i-FI" sz="1200" dirty="0">
                          <a:effectLst/>
                        </a:rPr>
                        <a:t>otetaan laajaan käyttöön hoito- ja käyttösuunnitelmat, joilla porojen aiheuttamaa laidunnuspainetta säädellään ja laidunkiertoa kehitetään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effectLst/>
                        </a:rPr>
                        <a:t>2023-2026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effectLst/>
                        </a:rPr>
                        <a:t>lainsäädäntötyö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effectLst/>
                        </a:rPr>
                        <a:t>toimeenpano 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900" dirty="0">
                          <a:effectLst/>
                        </a:rPr>
                        <a:t> </a:t>
                      </a:r>
                      <a:endParaRPr lang="fi-FI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effectLst/>
                        </a:rPr>
                        <a:t>MMM,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200" dirty="0">
                          <a:effectLst/>
                        </a:rPr>
                        <a:t>Paliskuntain yhdistys ja paliskunnat </a:t>
                      </a:r>
                      <a:endParaRPr lang="fi-F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5466803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88564" y="879957"/>
            <a:ext cx="125394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i-FI" altLang="fi-F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Hoito-</a:t>
            </a:r>
            <a:r>
              <a:rPr kumimoji="0" lang="fi-FI" altLang="fi-FI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kehittämissuunnitelmat</a:t>
            </a:r>
            <a:r>
              <a:rPr kumimoji="0" lang="fi-FI" altLang="fi-F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Tavoitteet ja toimenpiteet vuoteen 2026 </a:t>
            </a:r>
            <a:endParaRPr kumimoji="0" lang="fi-FI" altLang="fi-FI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334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uora nuoliyhdysviiva 2"/>
          <p:cNvCxnSpPr/>
          <p:nvPr/>
        </p:nvCxnSpPr>
        <p:spPr>
          <a:xfrm>
            <a:off x="779489" y="4341981"/>
            <a:ext cx="8304550" cy="1499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uora nuoliyhdysviiva 4"/>
          <p:cNvCxnSpPr/>
          <p:nvPr/>
        </p:nvCxnSpPr>
        <p:spPr>
          <a:xfrm flipV="1">
            <a:off x="779489" y="599608"/>
            <a:ext cx="0" cy="3757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uolivapaa piirto 6"/>
          <p:cNvSpPr/>
          <p:nvPr/>
        </p:nvSpPr>
        <p:spPr>
          <a:xfrm>
            <a:off x="1034321" y="975440"/>
            <a:ext cx="7345181" cy="1961229"/>
          </a:xfrm>
          <a:custGeom>
            <a:avLst/>
            <a:gdLst>
              <a:gd name="connsiteX0" fmla="*/ 0 w 7345181"/>
              <a:gd name="connsiteY0" fmla="*/ 418645 h 1961229"/>
              <a:gd name="connsiteX1" fmla="*/ 1349115 w 7345181"/>
              <a:gd name="connsiteY1" fmla="*/ 418645 h 1961229"/>
              <a:gd name="connsiteX2" fmla="*/ 1543987 w 7345181"/>
              <a:gd name="connsiteY2" fmla="*/ 1572888 h 1961229"/>
              <a:gd name="connsiteX3" fmla="*/ 2413417 w 7345181"/>
              <a:gd name="connsiteY3" fmla="*/ 1737780 h 1961229"/>
              <a:gd name="connsiteX4" fmla="*/ 2548328 w 7345181"/>
              <a:gd name="connsiteY4" fmla="*/ 313714 h 1961229"/>
              <a:gd name="connsiteX5" fmla="*/ 3342807 w 7345181"/>
              <a:gd name="connsiteY5" fmla="*/ 358685 h 1961229"/>
              <a:gd name="connsiteX6" fmla="*/ 3477718 w 7345181"/>
              <a:gd name="connsiteY6" fmla="*/ 1767760 h 1961229"/>
              <a:gd name="connsiteX7" fmla="*/ 4512040 w 7345181"/>
              <a:gd name="connsiteY7" fmla="*/ 1782750 h 1961229"/>
              <a:gd name="connsiteX8" fmla="*/ 4557010 w 7345181"/>
              <a:gd name="connsiteY8" fmla="*/ 223773 h 1961229"/>
              <a:gd name="connsiteX9" fmla="*/ 7345181 w 7345181"/>
              <a:gd name="connsiteY9" fmla="*/ 43891 h 196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45181" h="1961229">
                <a:moveTo>
                  <a:pt x="0" y="418645"/>
                </a:moveTo>
                <a:cubicBezTo>
                  <a:pt x="545892" y="322458"/>
                  <a:pt x="1091784" y="226271"/>
                  <a:pt x="1349115" y="418645"/>
                </a:cubicBezTo>
                <a:cubicBezTo>
                  <a:pt x="1606446" y="611019"/>
                  <a:pt x="1366603" y="1353032"/>
                  <a:pt x="1543987" y="1572888"/>
                </a:cubicBezTo>
                <a:cubicBezTo>
                  <a:pt x="1721371" y="1792744"/>
                  <a:pt x="2246027" y="1947642"/>
                  <a:pt x="2413417" y="1737780"/>
                </a:cubicBezTo>
                <a:cubicBezTo>
                  <a:pt x="2580807" y="1527918"/>
                  <a:pt x="2393430" y="543563"/>
                  <a:pt x="2548328" y="313714"/>
                </a:cubicBezTo>
                <a:cubicBezTo>
                  <a:pt x="2703226" y="83865"/>
                  <a:pt x="3187909" y="116344"/>
                  <a:pt x="3342807" y="358685"/>
                </a:cubicBezTo>
                <a:cubicBezTo>
                  <a:pt x="3497705" y="601026"/>
                  <a:pt x="3282846" y="1530416"/>
                  <a:pt x="3477718" y="1767760"/>
                </a:cubicBezTo>
                <a:cubicBezTo>
                  <a:pt x="3672590" y="2005104"/>
                  <a:pt x="4332158" y="2040081"/>
                  <a:pt x="4512040" y="1782750"/>
                </a:cubicBezTo>
                <a:cubicBezTo>
                  <a:pt x="4691922" y="1525419"/>
                  <a:pt x="4084820" y="513583"/>
                  <a:pt x="4557010" y="223773"/>
                </a:cubicBezTo>
                <a:cubicBezTo>
                  <a:pt x="5029200" y="-66037"/>
                  <a:pt x="6187190" y="-11073"/>
                  <a:pt x="7345181" y="4389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1034321" y="2936669"/>
            <a:ext cx="7450112" cy="1405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Poikkeuksellisen tuhon turvaverkko </a:t>
            </a:r>
          </a:p>
          <a:p>
            <a:pPr algn="ctr"/>
            <a:r>
              <a:rPr lang="fi-FI" dirty="0"/>
              <a:t>V</a:t>
            </a:r>
            <a:r>
              <a:rPr lang="fi-FI" dirty="0" smtClean="0"/>
              <a:t>altion toimet</a:t>
            </a:r>
          </a:p>
          <a:p>
            <a:pPr algn="ctr"/>
            <a:r>
              <a:rPr lang="fi-FI" dirty="0" smtClean="0"/>
              <a:t>(tuhokorvaus)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6415790" y="1618938"/>
            <a:ext cx="26116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Tulontasausmekanismi</a:t>
            </a:r>
          </a:p>
          <a:p>
            <a:r>
              <a:rPr lang="fi-FI" dirty="0"/>
              <a:t>E</a:t>
            </a:r>
            <a:r>
              <a:rPr lang="fi-FI" dirty="0" smtClean="0"/>
              <a:t>linkeinon omat toimet</a:t>
            </a:r>
          </a:p>
          <a:p>
            <a:r>
              <a:rPr lang="fi-FI" dirty="0" smtClean="0"/>
              <a:t>(=omavastuurahasto)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2218544" y="299803"/>
            <a:ext cx="5204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dirty="0" smtClean="0"/>
              <a:t>Porovahinkolain ja –asetuksen kehittäminen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2790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2473378" y="4167266"/>
            <a:ext cx="4931764" cy="1558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Vahvat tuottajaorganisaatiot</a:t>
            </a:r>
            <a:endParaRPr lang="fi-FI" dirty="0"/>
          </a:p>
        </p:txBody>
      </p:sp>
      <p:sp>
        <p:nvSpPr>
          <p:cNvPr id="3" name="Suorakulmio 2"/>
          <p:cNvSpPr/>
          <p:nvPr/>
        </p:nvSpPr>
        <p:spPr>
          <a:xfrm>
            <a:off x="3117955" y="2623279"/>
            <a:ext cx="3642609" cy="1409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Sopimustuotannon kehittäminen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3552669" y="1499016"/>
            <a:ext cx="2683239" cy="989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Pakkaskapasiteetti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2473378" y="479686"/>
            <a:ext cx="6325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2000" dirty="0" smtClean="0">
                <a:solidFill>
                  <a:prstClr val="black"/>
                </a:solidFill>
              </a:rPr>
              <a:t>Sisäiset toimet: Neuvotteluvoiman parantaminen – elementit:</a:t>
            </a:r>
            <a:endParaRPr lang="fi-FI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53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2053653" y="194872"/>
            <a:ext cx="70903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2000" b="1" dirty="0">
                <a:solidFill>
                  <a:prstClr val="black"/>
                </a:solidFill>
              </a:rPr>
              <a:t>Sisäiset toimet: Neuvotteluvoiman parantaminen – </a:t>
            </a:r>
            <a:r>
              <a:rPr lang="fi-FI" sz="2000" b="1" dirty="0" smtClean="0">
                <a:solidFill>
                  <a:prstClr val="black"/>
                </a:solidFill>
              </a:rPr>
              <a:t>sopimustuotantoprosessin systemaattinen mallintaminen:</a:t>
            </a:r>
            <a:endParaRPr lang="fi-FI" sz="2000" b="1" dirty="0">
              <a:solidFill>
                <a:prstClr val="black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1064302" y="1439056"/>
            <a:ext cx="870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Vaihe 1: kauden tarpeet, varastotilanne, riittävyys, pakastetuotteet, tuorekauppa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1064302" y="2218544"/>
            <a:ext cx="5805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Vaihe 2: arvio kauden määristä ja takuuhinnoista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1064302" y="2998032"/>
            <a:ext cx="6681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Vaihe 3: tuottajaverkoston näkymät ja alustavat sopimusehdot</a:t>
            </a: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1064302" y="3867462"/>
            <a:ext cx="5745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Vaihe 4. keskustelut verkoston sisällä, sopimusehdot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1064302" y="4557008"/>
            <a:ext cx="467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Vaihe 5: toimitusten ja markkinan seuranta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1064302" y="5306518"/>
            <a:ext cx="4818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Vaihe 6: yhteenveto ja analyysi satokaudesta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599608" y="6175948"/>
            <a:ext cx="891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Yhteistyön jatkuva avoin kehittäminen! </a:t>
            </a:r>
            <a:r>
              <a:rPr lang="fi-FI" dirty="0"/>
              <a:t>T</a:t>
            </a:r>
            <a:r>
              <a:rPr lang="fi-FI" dirty="0" smtClean="0"/>
              <a:t>aloudellinen näkökulma: tuottajalähtöinen!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466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2443397" y="224853"/>
            <a:ext cx="67006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2000" b="1" dirty="0" smtClean="0">
                <a:solidFill>
                  <a:prstClr val="black"/>
                </a:solidFill>
              </a:rPr>
              <a:t>Tukijärjestelmä porolaidunten kestävän käytön mukaiseksi:</a:t>
            </a:r>
            <a:endParaRPr lang="fi-FI" sz="2000" b="1" dirty="0">
              <a:solidFill>
                <a:prstClr val="black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1139252" y="169388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u="sng" dirty="0" smtClean="0"/>
              <a:t>LUKE analyysi</a:t>
            </a:r>
            <a:r>
              <a:rPr lang="fi-FI" dirty="0" smtClean="0"/>
              <a:t>: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1139252" y="2638269"/>
            <a:ext cx="8379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Hintatukien (=teurastuki) ja panostukien (=eloporotuki) hyöty pyrkii siirtymään</a:t>
            </a:r>
          </a:p>
          <a:p>
            <a:r>
              <a:rPr lang="fi-FI" dirty="0" smtClean="0"/>
              <a:t>elintarvikesektorin ketjussa eteenpäin muille toimijoille  </a:t>
            </a:r>
          </a:p>
          <a:p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1139252" y="3957403"/>
            <a:ext cx="8071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Johtopäätös: </a:t>
            </a:r>
            <a:r>
              <a:rPr lang="fi-FI" dirty="0" smtClean="0"/>
              <a:t>hinta- ja panostuen sijaan on perusteltua maksaa poronhoidon</a:t>
            </a:r>
          </a:p>
          <a:p>
            <a:r>
              <a:rPr lang="fi-FI" dirty="0" smtClean="0"/>
              <a:t>Nykyinen tuki </a:t>
            </a:r>
            <a:r>
              <a:rPr lang="fi-FI" dirty="0" smtClean="0"/>
              <a:t>tulevaisuudessa</a:t>
            </a:r>
            <a:r>
              <a:rPr lang="fi-FI" dirty="0" smtClean="0"/>
              <a:t> </a:t>
            </a:r>
            <a:r>
              <a:rPr lang="fi-FI" dirty="0" smtClean="0"/>
              <a:t>tuotannosta irti kytkettynä tukena, joka on tulonsiirto tuottajalle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791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2638269" y="299804"/>
            <a:ext cx="64757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2000" b="1" dirty="0">
                <a:solidFill>
                  <a:prstClr val="black"/>
                </a:solidFill>
              </a:rPr>
              <a:t>S</a:t>
            </a:r>
            <a:r>
              <a:rPr lang="fi-FI" sz="2000" b="1" dirty="0" smtClean="0">
                <a:solidFill>
                  <a:prstClr val="black"/>
                </a:solidFill>
              </a:rPr>
              <a:t>aamelaisalueen perinteiset tuotantomuodot:</a:t>
            </a:r>
            <a:endParaRPr lang="fi-FI" sz="2000" b="1" dirty="0">
              <a:solidFill>
                <a:prstClr val="black"/>
              </a:solidFill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1723869" y="2278505"/>
            <a:ext cx="86625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  <a:p>
            <a:r>
              <a:rPr lang="fi-FI" dirty="0" smtClean="0"/>
              <a:t>- Tutkimusta/analyysiä: nykyiset tukivälineet vs. perinteiset tuotantojärjestelmät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dirty="0" smtClean="0"/>
              <a:t>- Suositus: Perinteisten porotalousjärjestelmien ylläpito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384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3267856" y="464695"/>
            <a:ext cx="56215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b="1" dirty="0" smtClean="0">
                <a:solidFill>
                  <a:prstClr val="black"/>
                </a:solidFill>
              </a:rPr>
              <a:t>Lisäksi erityisesti luonnonsuojelun näkökulmasta esillä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2668249" y="2473377"/>
            <a:ext cx="68262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Tukijärjestelmän kehittäminen </a:t>
            </a:r>
            <a:r>
              <a:rPr lang="fi-FI" smtClean="0"/>
              <a:t>, vrt. </a:t>
            </a:r>
            <a:r>
              <a:rPr lang="fi-FI" dirty="0" smtClean="0"/>
              <a:t>dia 6</a:t>
            </a:r>
          </a:p>
          <a:p>
            <a:endParaRPr lang="fi-FI" dirty="0"/>
          </a:p>
          <a:p>
            <a:r>
              <a:rPr lang="fi-FI" dirty="0" smtClean="0"/>
              <a:t>Tunturiluonnon suojelun erityistarve</a:t>
            </a:r>
          </a:p>
          <a:p>
            <a:endParaRPr lang="fi-FI" dirty="0"/>
          </a:p>
          <a:p>
            <a:r>
              <a:rPr lang="fi-FI" dirty="0" smtClean="0"/>
              <a:t>Pitkän aikavälin kysymys poronhoitoalueen uudelleenrajauksista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2637281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336</TotalTime>
  <Words>293</Words>
  <Application>Microsoft Office PowerPoint</Application>
  <PresentationFormat>Laajakuva</PresentationFormat>
  <Paragraphs>65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Trebuchet MS</vt:lpstr>
      <vt:lpstr>Wingdings 3</vt:lpstr>
      <vt:lpstr>Pinta</vt:lpstr>
      <vt:lpstr>Tulevaisuustyöryhmä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Tulevaisuustyöryhmä</dc:title>
  <dc:creator>Sirviö Tapani (MMM)</dc:creator>
  <cp:lastModifiedBy>Sirviö Tapani (MMM)</cp:lastModifiedBy>
  <cp:revision>16</cp:revision>
  <dcterms:created xsi:type="dcterms:W3CDTF">2022-05-06T07:11:31Z</dcterms:created>
  <dcterms:modified xsi:type="dcterms:W3CDTF">2022-08-29T06:03:38Z</dcterms:modified>
</cp:coreProperties>
</file>