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823" r:id="rId2"/>
  </p:sldMasterIdLst>
  <p:notesMasterIdLst>
    <p:notesMasterId r:id="rId10"/>
  </p:notesMasterIdLst>
  <p:handoutMasterIdLst>
    <p:handoutMasterId r:id="rId11"/>
  </p:handoutMasterIdLst>
  <p:sldIdLst>
    <p:sldId id="432" r:id="rId3"/>
    <p:sldId id="7631" r:id="rId4"/>
    <p:sldId id="7633" r:id="rId5"/>
    <p:sldId id="7632" r:id="rId6"/>
    <p:sldId id="487" r:id="rId7"/>
    <p:sldId id="435" r:id="rId8"/>
    <p:sldId id="436" r:id="rId9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C8"/>
    <a:srgbClr val="7991D3"/>
    <a:srgbClr val="BCC8E9"/>
    <a:srgbClr val="365ABD"/>
    <a:srgbClr val="D7DEF2"/>
    <a:srgbClr val="AFBDE5"/>
    <a:srgbClr val="000000"/>
    <a:srgbClr val="2699D6"/>
    <a:srgbClr val="2594CB"/>
    <a:srgbClr val="D4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howGuides="1">
      <p:cViewPr>
        <p:scale>
          <a:sx n="100" d="100"/>
          <a:sy n="100" d="100"/>
        </p:scale>
        <p:origin x="32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24.9.2025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602F7D5-9303-9C46-A40B-89792C6EDC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20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0B938A23-8DC8-504B-8946-832E4E2D79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93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3D1C4A-A97C-D349-9A05-36793DD77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2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E4E785B-7BD3-7642-81F7-57558DC95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15DBF3BC-8E93-194F-BBA2-6CCDA124A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8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9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5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20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75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568AA25-1976-2B42-BE76-01AB9B2F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831D89F-469F-C24E-98F9-99A30767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EEC33C-BACA-0D49-9518-AB014C60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D4829C8-F060-7646-922A-C2AA787E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5B97F5B-1B58-664F-B3D8-559D5761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4BC40CB-B021-DB4D-9726-7923D412A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5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36" r:id="rId2"/>
    <p:sldLayoutId id="2147483776" r:id="rId3"/>
    <p:sldLayoutId id="2147483747" r:id="rId4"/>
    <p:sldLayoutId id="2147483817" r:id="rId5"/>
    <p:sldLayoutId id="2147483818" r:id="rId6"/>
    <p:sldLayoutId id="2147483819" r:id="rId7"/>
    <p:sldLayoutId id="2147483820" r:id="rId8"/>
    <p:sldLayoutId id="2147483803" r:id="rId9"/>
    <p:sldLayoutId id="2147483821" r:id="rId10"/>
    <p:sldLayoutId id="2147483822" r:id="rId11"/>
    <p:sldLayoutId id="2147483675" r:id="rId12"/>
    <p:sldLayoutId id="214748369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24.9.2025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8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7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Avauspuheenvuoro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Ylijohtaja Eeva-Riitta Pirhonen</a:t>
            </a:r>
          </a:p>
        </p:txBody>
      </p:sp>
    </p:spTree>
    <p:extLst>
      <p:ext uri="{BB962C8B-B14F-4D97-AF65-F5344CB8AC3E}">
        <p14:creationId xmlns:p14="http://schemas.microsoft.com/office/powerpoint/2010/main" val="110558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8C67D9-7E13-35E3-E9C9-247BCEF4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8027647" cy="1040266"/>
          </a:xfrm>
        </p:spPr>
        <p:txBody>
          <a:bodyPr/>
          <a:lstStyle/>
          <a:p>
            <a:r>
              <a:rPr lang="fi-FI" sz="2800" dirty="0"/>
              <a:t>Väestökehityksen haasteita perusopetuksen järjestämisessä käsittelevä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B4ABE9-478F-A8F1-4B8E-4B22AD6C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3" y="1635646"/>
            <a:ext cx="7739615" cy="32725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sz="1800" dirty="0"/>
              <a:t>”Miten varmistamme lasten oikeuden yhdenvertaiseen koulutukseen koko maassa, kun väestökehitys eriytyy alueiden ja kuntien välillä?”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i-FI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sz="1800" dirty="0"/>
              <a:t>Työryhmän toimikausi on 1.3.2024–31.12.2025. (31.1.2026)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i-FI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Laadimme </a:t>
            </a:r>
            <a:r>
              <a:rPr lang="fi-FI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strateginen näkemys perusopetuksen järjestämiseen liittyvän kehittämisen suunnasta</a:t>
            </a:r>
            <a:r>
              <a:rPr lang="fi-F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lapsen oikeuksien toteutumisen vahvistamiseksi.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37BCA1-4312-052B-93EC-DEEC71BB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1A47F4-81EE-636A-FA47-87EC9553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5.6.2024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970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45C56F-C915-E894-B6DE-0E6F2D1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Työryhmän toimeksianto 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0BE065-7634-6CE7-91B1-C2ED90BF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Valmistella </a:t>
            </a:r>
            <a:r>
              <a:rPr lang="fi-FI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esitys koulutusjärjestelmän, lainsäädännön sekä rahoituksen kehittämiseksi vastaamaan väestökehityksen aiheuttamiin haasteisiin</a:t>
            </a: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i-FI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Laatia hallitusohjelman mukaisesti </a:t>
            </a:r>
            <a:r>
              <a:rPr lang="fi-FI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arvio etäopetuksen hyödyntämisen mahdollisuuksista perusopetuksessa tarkkarajaisesti säädettynä esimerkiksi valinnaisten kielten opetuksessa sekä muista innovatiivisista tavoista järjestää perusopetusta</a:t>
            </a: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ottaen huomioon lapsen oikeudet ja edun ensisijaisuus.</a:t>
            </a:r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E3BBD47-1E38-1112-217F-95B01179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8C2476-31D4-8BEE-B759-FFAF3FD8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74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BD2C1-30C5-BEF9-7FAE-3F6DD876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Työryhmän toimeksianto on laatia esitys: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59879C-0657-84C9-B248-94A20132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131591"/>
            <a:ext cx="7739615" cy="367240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fi-FI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opetuksen järjestäjien keskinäisen yhteistyön vahvistamisesta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koulutuksen saavutettavuuden varmistamisesta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perusopetuksen järjestämiseen liittyvistä kriteereistä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perusopetuksen laatukriteereiden uudistamisesta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tarvittavan tietopohjan kehittämisestä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muista tarpeellisista uudistuksista</a:t>
            </a:r>
            <a:r>
              <a:rPr lang="fi-FI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AF5BB1-A86D-096E-B10B-C27926F1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90A399-F52C-AF5D-057C-61BB4DE3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26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07504" y="267494"/>
            <a:ext cx="2448272" cy="345686"/>
          </a:xfrm>
        </p:spPr>
        <p:txBody>
          <a:bodyPr/>
          <a:lstStyle/>
          <a:p>
            <a:r>
              <a:rPr lang="fi-FI" sz="1800" dirty="0"/>
              <a:t>Työryhmän kokoonpano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73585"/>
              </p:ext>
            </p:extLst>
          </p:nvPr>
        </p:nvGraphicFramePr>
        <p:xfrm>
          <a:off x="179901" y="699542"/>
          <a:ext cx="244827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21">
                  <a:extLst>
                    <a:ext uri="{9D8B030D-6E8A-4147-A177-3AD203B41FA5}">
                      <a16:colId xmlns:a16="http://schemas.microsoft.com/office/drawing/2014/main" val="2710728579"/>
                    </a:ext>
                  </a:extLst>
                </a:gridCol>
                <a:gridCol w="1191051">
                  <a:extLst>
                    <a:ext uri="{9D8B030D-6E8A-4147-A177-3AD203B41FA5}">
                      <a16:colId xmlns:a16="http://schemas.microsoft.com/office/drawing/2014/main" val="1518936290"/>
                    </a:ext>
                  </a:extLst>
                </a:gridCol>
              </a:tblGrid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Jäsen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Organisaatio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925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Eeva-Riitta</a:t>
                      </a:r>
                      <a:r>
                        <a:rPr lang="fi-FI" sz="800" baseline="0" dirty="0"/>
                        <a:t> Pirhonen (pj)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40555190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Minna Polvinen (vpj)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40308944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Tommi</a:t>
                      </a:r>
                      <a:r>
                        <a:rPr lang="fi-FI" sz="800" baseline="0" dirty="0"/>
                        <a:t> Karjalainen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11587339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Sini Keinonen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2377568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My</a:t>
                      </a:r>
                      <a:r>
                        <a:rPr lang="fi-FI" sz="800" baseline="0" dirty="0"/>
                        <a:t> Kirvesniemi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80388567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Johannes Peltola</a:t>
                      </a:r>
                      <a:endParaRPr lang="fi-FI" sz="800" baseline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2043337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/>
                        <a:t>Anssi</a:t>
                      </a:r>
                      <a:r>
                        <a:rPr lang="fi-FI" sz="800" baseline="0" dirty="0"/>
                        <a:t> Pirttijärvi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83693899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Kurt Torsell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OPH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89721092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Juho</a:t>
                      </a:r>
                      <a:r>
                        <a:rPr lang="fi-FI" sz="800" baseline="0" dirty="0"/>
                        <a:t> Helminen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OPH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00268116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Annika Westerholm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OPH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65576704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Taina </a:t>
                      </a:r>
                      <a:r>
                        <a:rPr lang="fi-FI" sz="800" dirty="0" err="1"/>
                        <a:t>Eckstein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VM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95545165"/>
                  </a:ext>
                </a:extLst>
              </a:tr>
              <a:tr h="177250">
                <a:tc>
                  <a:txBody>
                    <a:bodyPr/>
                    <a:lstStyle/>
                    <a:p>
                      <a:r>
                        <a:rPr lang="fi-FI" sz="800" dirty="0"/>
                        <a:t>Suvi</a:t>
                      </a:r>
                      <a:r>
                        <a:rPr lang="fi-FI" sz="800" baseline="0" dirty="0"/>
                        <a:t> Savolainen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VM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23359951"/>
                  </a:ext>
                </a:extLst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269"/>
              </p:ext>
            </p:extLst>
          </p:nvPr>
        </p:nvGraphicFramePr>
        <p:xfrm>
          <a:off x="2757740" y="699542"/>
          <a:ext cx="244827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21">
                  <a:extLst>
                    <a:ext uri="{9D8B030D-6E8A-4147-A177-3AD203B41FA5}">
                      <a16:colId xmlns:a16="http://schemas.microsoft.com/office/drawing/2014/main" val="1953193628"/>
                    </a:ext>
                  </a:extLst>
                </a:gridCol>
                <a:gridCol w="1191051">
                  <a:extLst>
                    <a:ext uri="{9D8B030D-6E8A-4147-A177-3AD203B41FA5}">
                      <a16:colId xmlns:a16="http://schemas.microsoft.com/office/drawing/2014/main" val="1267178972"/>
                    </a:ext>
                  </a:extLst>
                </a:gridCol>
              </a:tblGrid>
              <a:tr h="141352">
                <a:tc>
                  <a:txBody>
                    <a:bodyPr/>
                    <a:lstStyle/>
                    <a:p>
                      <a:r>
                        <a:rPr lang="fi-FI" sz="800" dirty="0"/>
                        <a:t>Jäsen</a:t>
                      </a:r>
                    </a:p>
                  </a:txBody>
                  <a:tcPr marL="45720" marR="457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Organisaatio</a:t>
                      </a:r>
                    </a:p>
                  </a:txBody>
                  <a:tcPr marL="45720" marR="457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81201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Niina Kiviaho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STM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5759405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Mari</a:t>
                      </a:r>
                      <a:r>
                        <a:rPr lang="fi-FI" sz="800" baseline="0" dirty="0"/>
                        <a:t> Räkköläinen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Karvi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9640714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Irmeli Myllymäki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Kuntaliitto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7405983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Hannu Freund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KT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5485380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Annakaisa Tikkinen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Sivista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36769845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Pauliina Viitamies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OAJ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08625399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Jens </a:t>
                      </a:r>
                      <a:r>
                        <a:rPr lang="fi-FI" sz="800" dirty="0" err="1"/>
                        <a:t>Mattfolk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FSL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32997559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Merja Narvo-Akkola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Espoon kaupunki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61395041"/>
                  </a:ext>
                </a:extLst>
              </a:tr>
              <a:tr h="163837">
                <a:tc>
                  <a:txBody>
                    <a:bodyPr/>
                    <a:lstStyle/>
                    <a:p>
                      <a:r>
                        <a:rPr lang="fi-FI" sz="800" dirty="0"/>
                        <a:t>Ulrika Lundberg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Paraisten kaupunki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26506754"/>
                  </a:ext>
                </a:extLst>
              </a:tr>
              <a:tr h="163837">
                <a:tc>
                  <a:txBody>
                    <a:bodyPr/>
                    <a:lstStyle/>
                    <a:p>
                      <a:r>
                        <a:rPr lang="fi-FI" sz="800" dirty="0"/>
                        <a:t>Mikko Ripatti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Savonlinnan kaupunki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4294041"/>
                  </a:ext>
                </a:extLst>
              </a:tr>
              <a:tr h="163837">
                <a:tc>
                  <a:txBody>
                    <a:bodyPr/>
                    <a:lstStyle/>
                    <a:p>
                      <a:r>
                        <a:rPr lang="fi-FI" sz="800" dirty="0"/>
                        <a:t>Janne Varjo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Helsingin yliopisto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30644555"/>
                  </a:ext>
                </a:extLst>
              </a:tr>
              <a:tr h="163837">
                <a:tc>
                  <a:txBody>
                    <a:bodyPr/>
                    <a:lstStyle/>
                    <a:p>
                      <a:r>
                        <a:rPr lang="fi-FI" sz="800" dirty="0"/>
                        <a:t>Siv Sandberg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Åbo Akademi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61121350"/>
                  </a:ext>
                </a:extLst>
              </a:tr>
            </a:tbl>
          </a:graphicData>
        </a:graphic>
      </p:graphicFrame>
      <p:sp>
        <p:nvSpPr>
          <p:cNvPr id="13" name="Otsikko 2"/>
          <p:cNvSpPr txBox="1">
            <a:spLocks/>
          </p:cNvSpPr>
          <p:nvPr/>
        </p:nvSpPr>
        <p:spPr>
          <a:xfrm>
            <a:off x="2699792" y="3405521"/>
            <a:ext cx="2455845" cy="3989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fi-FI" sz="1600" dirty="0"/>
              <a:t>Asiantuntijasihteeristö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79946"/>
              </p:ext>
            </p:extLst>
          </p:nvPr>
        </p:nvGraphicFramePr>
        <p:xfrm>
          <a:off x="2750235" y="3806943"/>
          <a:ext cx="244827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21">
                  <a:extLst>
                    <a:ext uri="{9D8B030D-6E8A-4147-A177-3AD203B41FA5}">
                      <a16:colId xmlns:a16="http://schemas.microsoft.com/office/drawing/2014/main" val="1953193628"/>
                    </a:ext>
                  </a:extLst>
                </a:gridCol>
                <a:gridCol w="1191051">
                  <a:extLst>
                    <a:ext uri="{9D8B030D-6E8A-4147-A177-3AD203B41FA5}">
                      <a16:colId xmlns:a16="http://schemas.microsoft.com/office/drawing/2014/main" val="1267178972"/>
                    </a:ext>
                  </a:extLst>
                </a:gridCol>
              </a:tblGrid>
              <a:tr h="126112">
                <a:tc>
                  <a:txBody>
                    <a:bodyPr/>
                    <a:lstStyle/>
                    <a:p>
                      <a:r>
                        <a:rPr lang="fi-FI" sz="800" dirty="0"/>
                        <a:t>Jäsen</a:t>
                      </a:r>
                    </a:p>
                  </a:txBody>
                  <a:tcPr marL="45720" marR="4572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Organisaatio</a:t>
                      </a:r>
                    </a:p>
                  </a:txBody>
                  <a:tcPr marL="45720" marR="4572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81201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Mika</a:t>
                      </a:r>
                      <a:r>
                        <a:rPr lang="fi-FI" sz="800" baseline="0" dirty="0"/>
                        <a:t> Puukko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5759405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Aili</a:t>
                      </a:r>
                      <a:r>
                        <a:rPr lang="fi-FI" sz="800" baseline="0" dirty="0"/>
                        <a:t> Johansson</a:t>
                      </a:r>
                      <a:endParaRPr lang="fi-FI" sz="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OKM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9640714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Petra Packalen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OPH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74059836"/>
                  </a:ext>
                </a:extLst>
              </a:tr>
              <a:tr h="152134">
                <a:tc>
                  <a:txBody>
                    <a:bodyPr/>
                    <a:lstStyle/>
                    <a:p>
                      <a:r>
                        <a:rPr lang="fi-FI" sz="800" dirty="0"/>
                        <a:t>Päivi Kamppi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Karvi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54853806"/>
                  </a:ext>
                </a:extLst>
              </a:tr>
            </a:tbl>
          </a:graphicData>
        </a:graphic>
      </p:graphicFrame>
      <p:pic>
        <p:nvPicPr>
          <p:cNvPr id="16" name="Kuvan paikkamerkki 1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530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CC0F0-B1C3-7C70-618A-517E312A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Työryhmän teemat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6733D0-6221-6323-298F-A6A36B49B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Opetuksen järjestäjien välisen yhteistyön vahvistaminen</a:t>
            </a:r>
          </a:p>
          <a:p>
            <a:r>
              <a:rPr lang="fi-FI" dirty="0"/>
              <a:t>Perusopetuksen rahoitus </a:t>
            </a:r>
          </a:p>
          <a:p>
            <a:r>
              <a:rPr lang="fi-FI" dirty="0"/>
              <a:t>Koulutuksen saavutettavuus, koulumatkat </a:t>
            </a:r>
          </a:p>
          <a:p>
            <a:r>
              <a:rPr lang="fi-FI" dirty="0"/>
              <a:t>Väestökehityksen vaikutukset opetushenkilöstöön</a:t>
            </a:r>
          </a:p>
          <a:p>
            <a:r>
              <a:rPr lang="fi-FI" dirty="0"/>
              <a:t>Etäyhteyksiä hyödyntävään opetukseen liittyvä tematiikka </a:t>
            </a:r>
          </a:p>
          <a:p>
            <a:r>
              <a:rPr lang="fi-FI" dirty="0"/>
              <a:t>Maahanmuuton vaikutukset perusopetuksen järjestämiseen</a:t>
            </a:r>
          </a:p>
          <a:p>
            <a:r>
              <a:rPr lang="fi-FI" dirty="0"/>
              <a:t>Perusopetuksen laatukriteerien päivitys ja tietopohjan vahvistaminen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3AFB85-8C76-BCC7-D454-75C6F09A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51EB61-3ADF-5A39-FD20-4F90C291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271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49DD8-C348-9713-09CF-A89074B1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yhteistä näkemystä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B2B7BB-093F-68AA-FD86-7F73B3320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Sivistyksellisten oikeuksien ja lapsen edun turvaaminen</a:t>
            </a:r>
          </a:p>
          <a:p>
            <a:r>
              <a:rPr lang="fi-FI" dirty="0"/>
              <a:t>Perusopetuksen rahoituksen turvaaminen</a:t>
            </a:r>
          </a:p>
          <a:p>
            <a:r>
              <a:rPr lang="fi-FI" dirty="0"/>
              <a:t>Laadukas ja yhdenvertainen perusopetus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253E24-9508-A10B-7675-6F750C52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736F73-5748-CCFB-8DF9-6693284B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24.9.2025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562527"/>
      </p:ext>
    </p:extLst>
  </p:cSld>
  <p:clrMapOvr>
    <a:masterClrMapping/>
  </p:clrMapOvr>
</p:sld>
</file>

<file path=ppt/theme/theme1.xml><?xml version="1.0" encoding="utf-8"?>
<a:theme xmlns:a="http://schemas.openxmlformats.org/drawingml/2006/main" name="OKM-VIH-FI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B31967A8-92B3-4A95-B0F6-158CD363C522}"/>
    </a:ext>
  </a:extLst>
</a:theme>
</file>

<file path=ppt/theme/theme2.xml><?xml version="1.0" encoding="utf-8"?>
<a:theme xmlns:a="http://schemas.openxmlformats.org/drawingml/2006/main" name="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OKM esityspohja fi 210605</Template>
  <TotalTime>0</TotalTime>
  <Words>293</Words>
  <Application>Microsoft Office PowerPoint</Application>
  <PresentationFormat>Näytössä katseltava esitys (16:9)</PresentationFormat>
  <Paragraphs>109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OKM-VIH-FI-05/2021</vt:lpstr>
      <vt:lpstr>OKM-SIN-FI-05/2021</vt:lpstr>
      <vt:lpstr>Avauspuheenvuoro</vt:lpstr>
      <vt:lpstr>Väestökehityksen haasteita perusopetuksen järjestämisessä käsittelevä työryhmä</vt:lpstr>
      <vt:lpstr>Työryhmän toimeksianto :</vt:lpstr>
      <vt:lpstr>Työryhmän toimeksianto on laatia esitys:</vt:lpstr>
      <vt:lpstr>Työryhmän kokoonpano</vt:lpstr>
      <vt:lpstr>Työryhmän teemat</vt:lpstr>
      <vt:lpstr>Kohti yhteistä näkemystä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2025-09-24T05:55:23Z</dcterms:created>
  <dcterms:modified xsi:type="dcterms:W3CDTF">2025-09-24T08:55:22Z</dcterms:modified>
</cp:coreProperties>
</file>