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77" r:id="rId5"/>
    <p:sldId id="2675" r:id="rId6"/>
    <p:sldId id="2678" r:id="rId7"/>
    <p:sldId id="2679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EDB008-6E92-A74D-6E28-E0B03B0BF410}" name="Packalen Petra (OPH)" initials="P(" userId="S::petra.packalen@oph.fi::4859cb6b-b399-4587-82ed-253e8a5a9cd3" providerId="AD"/>
  <p188:author id="{DD71E117-5F41-8842-2322-7C102B177970}" name="Lehmusvaara Tiina (OPH)" initials="TL" userId="S::tiina.lehmusvaara@oph.fi::7945ce3c-cc8d-44ca-8580-637a1e475618" providerId="AD"/>
  <p188:author id="{15F61728-675C-36CD-D089-1546F23F8955}" name="Kola-Torvinen Pia (OPH)" initials="PK" userId="S::pia.kola-torvinen@oph.fi::09e717f9-f8d8-4b0d-b05d-a1ac90f202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9B5972-40C7-4703-B0BC-DAAD09DAD177}" v="12" dt="2025-09-19T13:11:05.668"/>
    <p1510:client id="{B3CD8672-7E4E-80E0-0AC8-2F2B37FF8631}" v="4" dt="2025-09-19T11:14:18.158"/>
    <p1510:client id="{D4A6DDB9-92DC-FD10-0DD6-BA457FEB0306}" v="8" dt="2025-09-19T11:12:48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3447" autoAdjust="0"/>
  </p:normalViewPr>
  <p:slideViewPr>
    <p:cSldViewPr snapToGrid="0" showGuides="1">
      <p:cViewPr varScale="1">
        <p:scale>
          <a:sx n="72" d="100"/>
          <a:sy n="72" d="100"/>
        </p:scale>
        <p:origin x="76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4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77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47873-B102-4514-94B5-8ED60A2BCB51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5F506-64A6-4FE0-831B-F6F4FBCF80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386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287AB-2206-4F77-A423-85FD97404A4D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4A3D8-BBC7-401E-A6FA-176965828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64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B833-8ED0-457A-AFDF-3C10040A7E6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076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17" y="0"/>
            <a:ext cx="446095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87940" y="2221590"/>
            <a:ext cx="7149830" cy="2387600"/>
          </a:xfrm>
        </p:spPr>
        <p:txBody>
          <a:bodyPr anchor="ctr" anchorCtr="0">
            <a:noAutofit/>
          </a:bodyPr>
          <a:lstStyle>
            <a:lvl1pPr algn="l">
              <a:lnSpc>
                <a:spcPct val="110000"/>
              </a:lnSpc>
              <a:defRPr sz="3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87940" y="4697565"/>
            <a:ext cx="7149830" cy="1629383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4" y="555999"/>
            <a:ext cx="2716907" cy="82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n paikkamerkki 5"/>
          <p:cNvSpPr>
            <a:spLocks noGrp="1"/>
          </p:cNvSpPr>
          <p:nvPr>
            <p:ph type="media" sz="quarter" idx="14"/>
          </p:nvPr>
        </p:nvSpPr>
        <p:spPr>
          <a:xfrm>
            <a:off x="887209" y="612775"/>
            <a:ext cx="10435785" cy="522446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medialeike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B7CE-E7D2-4D7E-BC43-EB944411322E}" type="datetime1">
              <a:rPr lang="en-GB" smtClean="0"/>
              <a:t>19/09/2025</a:t>
            </a:fld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17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88400" y="1872000"/>
            <a:ext cx="3501498" cy="387000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201E-BC91-47F6-BBE7-A638C5C85BC2}" type="datetime1">
              <a:rPr lang="en-GB" smtClean="0"/>
              <a:t>19/09/2025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Kaavion paikkamerkki 8"/>
          <p:cNvSpPr>
            <a:spLocks noGrp="1"/>
          </p:cNvSpPr>
          <p:nvPr>
            <p:ph type="chart" sz="quarter" idx="13"/>
          </p:nvPr>
        </p:nvSpPr>
        <p:spPr>
          <a:xfrm>
            <a:off x="4435813" y="1872000"/>
            <a:ext cx="6937442" cy="38703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83627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5407-8F7B-4224-8961-BF3EBA368BAE}" type="datetime1">
              <a:rPr lang="en-GB" smtClean="0"/>
              <a:t>19/09/2025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666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FD6E-9D7D-45BF-8A1B-8D32E89EAEED}" type="datetime1">
              <a:rPr lang="en-GB" smtClean="0"/>
              <a:t>19/09/2025</a:t>
            </a:fld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998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1016"/>
            <a:ext cx="1218838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87940" y="1440000"/>
            <a:ext cx="8297694" cy="1416555"/>
          </a:xfrm>
        </p:spPr>
        <p:txBody>
          <a:bodyPr anchor="ctr" anchorCtr="0">
            <a:noAutofit/>
          </a:bodyPr>
          <a:lstStyle>
            <a:lvl1pPr algn="l">
              <a:lnSpc>
                <a:spcPct val="110000"/>
              </a:lnSpc>
              <a:defRPr sz="34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11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88" y="0"/>
            <a:ext cx="5127249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87940" y="1440000"/>
            <a:ext cx="8297694" cy="1416555"/>
          </a:xfrm>
        </p:spPr>
        <p:txBody>
          <a:bodyPr anchor="ctr" anchorCtr="0">
            <a:noAutofit/>
          </a:bodyPr>
          <a:lstStyle>
            <a:lvl1pPr algn="l">
              <a:lnSpc>
                <a:spcPct val="110000"/>
              </a:lnSpc>
              <a:defRPr sz="34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00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1218838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87940" y="728719"/>
            <a:ext cx="6391073" cy="2286000"/>
          </a:xfrm>
        </p:spPr>
        <p:txBody>
          <a:bodyPr anchor="ctr" anchorCtr="0">
            <a:noAutofit/>
          </a:bodyPr>
          <a:lstStyle>
            <a:lvl1pPr algn="l">
              <a:lnSpc>
                <a:spcPct val="110000"/>
              </a:lnSpc>
              <a:defRPr sz="34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247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17" y="0"/>
            <a:ext cx="446095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4" y="555999"/>
            <a:ext cx="2716907" cy="82037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87940" y="2853888"/>
            <a:ext cx="8239328" cy="930172"/>
          </a:xfr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87940" y="4027251"/>
            <a:ext cx="8239328" cy="229086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E190-C3B8-4F0D-BC5A-414A6F0316F6}" type="datetime1">
              <a:rPr lang="en-GB" smtClean="0"/>
              <a:t>19/09/2025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Opetushallitus</a:t>
            </a: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07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80" y="5972452"/>
            <a:ext cx="3695374" cy="88328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E190-C3B8-4F0D-BC5A-414A6F0316F6}" type="datetime1">
              <a:rPr lang="en-GB" smtClean="0"/>
              <a:t>19/09/2025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Opetushallitus</a:t>
            </a: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7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oitu sisältö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80" y="5972452"/>
            <a:ext cx="3695374" cy="88328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Font typeface="+mj-lt"/>
              <a:buAutoNum type="arabicPeriod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1DD6-A57F-432F-B3DA-3FB44A7235C5}" type="datetime1">
              <a:rPr lang="en-GB" smtClean="0"/>
              <a:t>19/09/2025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10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80" y="5972452"/>
            <a:ext cx="3695374" cy="88328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88400" y="1872000"/>
            <a:ext cx="5320570" cy="387000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72000"/>
            <a:ext cx="5530174" cy="387000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8F3-4007-4DAB-AE93-8719731555AB}" type="datetime1">
              <a:rPr lang="en-GB" smtClean="0"/>
              <a:t>19/09/2025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ni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88400" y="1872000"/>
            <a:ext cx="5320570" cy="387000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8CC6-DA49-4941-84B4-31EA1C59D22D}" type="datetime1">
              <a:rPr lang="en-GB" smtClean="0"/>
              <a:t>19/09/2025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6303963" y="1980000"/>
            <a:ext cx="5000625" cy="3443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4030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ni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88400" y="1872000"/>
            <a:ext cx="5320570" cy="387000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75B-2A7A-47FC-AFAA-0D464918E174}" type="datetime1">
              <a:rPr lang="en-GB" smtClean="0"/>
              <a:t>19/09/2025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6303963" y="1980000"/>
            <a:ext cx="5888037" cy="3443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20603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ni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88400" y="1872000"/>
            <a:ext cx="5320570" cy="387000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75B-2A7A-47FC-AFAA-0D464918E174}" type="datetime1">
              <a:rPr lang="en-GB" smtClean="0"/>
              <a:t>19/09/2025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6303963" y="612775"/>
            <a:ext cx="5019031" cy="52339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4807458-D6B6-453B-B222-F04BCFF4C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560" y="261319"/>
            <a:ext cx="531941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170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B7CE-E7D2-4D7E-BC43-EB944411322E}" type="datetime1">
              <a:rPr lang="en-GB" smtClean="0"/>
              <a:t>19/09/2025</a:t>
            </a:fld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887209" y="612775"/>
            <a:ext cx="10435785" cy="522446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6000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89560" y="2613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9560" y="1872000"/>
            <a:ext cx="10515600" cy="3871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96568" y="6305687"/>
            <a:ext cx="883594" cy="2623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01A38EDB-82B5-47B3-B9C1-99B3AA4BAD8E}" type="datetime1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0162" y="6305687"/>
            <a:ext cx="4328808" cy="2623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GB"/>
              <a:t>Opetushallitus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554508" y="6305687"/>
            <a:ext cx="818748" cy="2623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A6E131DE-DA31-4CDF-828A-8EB206A3CD1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704975" y="6411384"/>
            <a:ext cx="0" cy="72000"/>
          </a:xfrm>
          <a:prstGeom prst="line">
            <a:avLst/>
          </a:prstGeom>
          <a:ln w="15875">
            <a:solidFill>
              <a:srgbClr val="5BC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6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56" r:id="rId4"/>
    <p:sldLayoutId id="2147483652" r:id="rId5"/>
    <p:sldLayoutId id="2147483657" r:id="rId6"/>
    <p:sldLayoutId id="2147483658" r:id="rId7"/>
    <p:sldLayoutId id="2147483668" r:id="rId8"/>
    <p:sldLayoutId id="2147483659" r:id="rId9"/>
    <p:sldLayoutId id="2147483666" r:id="rId10"/>
    <p:sldLayoutId id="2147483660" r:id="rId11"/>
    <p:sldLayoutId id="2147483654" r:id="rId12"/>
    <p:sldLayoutId id="2147483655" r:id="rId13"/>
    <p:sldLayoutId id="2147483661" r:id="rId14"/>
    <p:sldLayoutId id="2147483665" r:id="rId15"/>
    <p:sldLayoutId id="2147483662" r:id="rId16"/>
    <p:sldLayoutId id="2147483663" r:id="rId17"/>
  </p:sldLayoutIdLst>
  <p:hf hdr="0"/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5000"/>
        </a:lnSpc>
        <a:spcBef>
          <a:spcPts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447675" algn="l" defTabSz="914400" rtl="0" eaLnBrk="1" latinLnBrk="0" hangingPunct="1">
        <a:lnSpc>
          <a:spcPct val="105000"/>
        </a:lnSpc>
        <a:spcBef>
          <a:spcPts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863" indent="-457200" algn="l" defTabSz="914400" rtl="0" eaLnBrk="1" latinLnBrk="0" hangingPunct="1">
        <a:lnSpc>
          <a:spcPct val="105000"/>
        </a:lnSpc>
        <a:spcBef>
          <a:spcPts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701800" indent="-261938" algn="l" defTabSz="914400" rtl="0" eaLnBrk="1" latinLnBrk="0" hangingPunct="1">
        <a:lnSpc>
          <a:spcPct val="105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850" indent="-273050" algn="l" defTabSz="914400" rtl="0" eaLnBrk="1" latinLnBrk="0" hangingPunct="1">
        <a:lnSpc>
          <a:spcPct val="105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BBDC21CE-8FFC-1442-A804-85D9B83A77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Näkökulmia perusopetuksen järjestämiseen tulevaisuuden Suomessa</a:t>
            </a:r>
            <a:r>
              <a:rPr lang="fi-FI" b="0" dirty="0"/>
              <a:t> </a:t>
            </a:r>
            <a:endParaRPr lang="fi-FI" dirty="0"/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BBB2BCFA-C59D-15D5-68B5-182845D07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940" y="4876800"/>
            <a:ext cx="7149830" cy="1122817"/>
          </a:xfrm>
        </p:spPr>
        <p:txBody>
          <a:bodyPr>
            <a:normAutofit lnSpcReduction="10000"/>
          </a:bodyPr>
          <a:lstStyle/>
          <a:p>
            <a:endParaRPr lang="fi-F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Minna Kelhä</a:t>
            </a:r>
          </a:p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Pääjohtaja</a:t>
            </a:r>
          </a:p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Opetushallitus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F54575-80E5-BA58-2F0F-F8F36DC44B4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74438" y="6305550"/>
            <a:ext cx="817562" cy="261938"/>
          </a:xfrm>
        </p:spPr>
        <p:txBody>
          <a:bodyPr/>
          <a:lstStyle/>
          <a:p>
            <a:fld id="{A6E131DE-DA31-4CDF-828A-8EB206A3CD1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0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197983-73D9-5502-CF20-260F687C8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560" y="261319"/>
            <a:ext cx="10515600" cy="1325563"/>
          </a:xfrm>
        </p:spPr>
        <p:txBody>
          <a:bodyPr anchor="b">
            <a:normAutofit/>
          </a:bodyPr>
          <a:lstStyle/>
          <a:p>
            <a:pPr>
              <a:spcBef>
                <a:spcPts val="1200"/>
              </a:spcBef>
            </a:pPr>
            <a:r>
              <a:rPr lang="fi-FI" b="1" kern="0">
                <a:effectLst/>
              </a:rPr>
              <a:t>Ekaluokkalaisten määrä pienenee edelleen, toisen asteen aloittavien määrä pysyy tasaisena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C2C532-D603-72F2-BC2A-47838E78E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401" y="1871999"/>
            <a:ext cx="4993564" cy="4267543"/>
          </a:xfrm>
        </p:spPr>
        <p:txBody>
          <a:bodyPr>
            <a:normAutofit/>
          </a:bodyPr>
          <a:lstStyle/>
          <a:p>
            <a:r>
              <a:rPr lang="fi-FI" dirty="0"/>
              <a:t>Koulutiensä aloitti syksyllä 2025 arviolta 51 000 ekaluokkalaista. </a:t>
            </a:r>
          </a:p>
          <a:p>
            <a:r>
              <a:rPr lang="fi-FI" dirty="0">
                <a:effectLst/>
              </a:rPr>
              <a:t>Koulun aloittavien ikäluokka on pienentynyt selvästi: vuonna 2020 ekaluokkalaisia oli vielä noin 60 000. </a:t>
            </a:r>
          </a:p>
          <a:p>
            <a:r>
              <a:rPr lang="fi-FI" dirty="0"/>
              <a:t>Lukumääräisesti eniten vähennystä, yli 1000 oppilasta, on Uudellamaalla, jossa on suurin oppilasmäärä. </a:t>
            </a:r>
          </a:p>
          <a:p>
            <a:r>
              <a:rPr lang="fi-FI" dirty="0"/>
              <a:t>Suhteellisesti eniten ekaluokkalaisten määrä on kuitenkin laskenut Kymenlaaksossa (20 %), Keski-Suomessa (18 %) ja Kainuussa (17 %).  </a:t>
            </a:r>
            <a:endParaRPr lang="fi-FI" dirty="0">
              <a:effectLst/>
            </a:endParaRPr>
          </a:p>
          <a:p>
            <a:pPr lvl="1"/>
            <a:endParaRPr lang="fi-FI" dirty="0"/>
          </a:p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770478F-C5E2-0D68-2FA6-A33E8D27E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r="3426" b="-3"/>
          <a:stretch>
            <a:fillRect/>
          </a:stretch>
        </p:blipFill>
        <p:spPr>
          <a:xfrm>
            <a:off x="6172200" y="1872000"/>
            <a:ext cx="5530174" cy="3870000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359B2C-F67A-BC08-1074-1404D3CF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568" y="6305687"/>
            <a:ext cx="883594" cy="26230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93E190-C3B8-4F0D-BC5A-414A6F0316F6}" type="datetime1">
              <a:rPr lang="en-GB" smtClean="0"/>
              <a:pPr>
                <a:spcAft>
                  <a:spcPts val="600"/>
                </a:spcAft>
              </a:pPr>
              <a:t>19/09/2025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951F98-7636-92CE-0512-BF2077E9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0162" y="6305687"/>
            <a:ext cx="4328808" cy="26230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 err="1"/>
              <a:t>Opetushallitus</a:t>
            </a:r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B9F245-AFF1-5294-5817-EFEF9219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4508" y="6305687"/>
            <a:ext cx="818748" cy="26230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E131DE-DA31-4CDF-828A-8EB206A3CD12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20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530E9C-C4FA-B0E9-3ADA-5777F0A10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400" y="1872000"/>
            <a:ext cx="5320570" cy="3870000"/>
          </a:xfrm>
        </p:spPr>
        <p:txBody>
          <a:bodyPr>
            <a:normAutofit/>
          </a:bodyPr>
          <a:lstStyle/>
          <a:p>
            <a:r>
              <a:rPr lang="fi-FI" dirty="0"/>
              <a:t>Lasten oikeudet ja yhdenvertaisuus</a:t>
            </a:r>
          </a:p>
          <a:p>
            <a:r>
              <a:rPr lang="fi-FI" dirty="0"/>
              <a:t>Opettajat ja osaamisen turvaaminen</a:t>
            </a:r>
          </a:p>
          <a:p>
            <a:r>
              <a:rPr lang="fi-FI" dirty="0"/>
              <a:t>Opetushallinnon rooli</a:t>
            </a:r>
          </a:p>
          <a:p>
            <a:r>
              <a:rPr lang="fi-FI" dirty="0"/>
              <a:t>Kuntien yhteistyö ja verkostot</a:t>
            </a:r>
          </a:p>
          <a:p>
            <a:r>
              <a:rPr lang="fi-FI" dirty="0"/>
              <a:t>Nuorten tulevaisuususko</a:t>
            </a:r>
          </a:p>
          <a:p>
            <a:r>
              <a:rPr lang="fi-FI" dirty="0"/>
              <a:t>Muuta, mitä emme vielä näe?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1C7CA4-E37F-7135-3CC7-D0AD329D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568" y="6305687"/>
            <a:ext cx="883594" cy="26230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93E190-C3B8-4F0D-BC5A-414A6F0316F6}" type="datetime1">
              <a:rPr lang="en-GB" smtClean="0"/>
              <a:pPr>
                <a:spcAft>
                  <a:spcPts val="600"/>
                </a:spcAft>
              </a:pPr>
              <a:t>19/09/2025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2AF7AD-8CDD-3401-DD4B-98535E81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0162" y="6305687"/>
            <a:ext cx="4328808" cy="26230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Opetushallitus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0BAF75-CE37-3E50-B30B-F0A5A7C2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4508" y="6305687"/>
            <a:ext cx="818748" cy="26230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E131DE-DA31-4CDF-828A-8EB206A3CD12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pic>
        <p:nvPicPr>
          <p:cNvPr id="8" name="Kuva 7" descr="Kuva, joka sisältää kohteen käsiala, teksti, toimistotarvikkeet, kynä&#10;&#10;Tekoälyn generoima sisältö voi olla virheellistä.">
            <a:extLst>
              <a:ext uri="{FF2B5EF4-FFF2-40B4-BE49-F238E27FC236}">
                <a16:creationId xmlns:a16="http://schemas.microsoft.com/office/drawing/2014/main" id="{8CB9DFC9-EA1C-5362-617E-EC290C409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r="27728"/>
          <a:stretch>
            <a:fillRect/>
          </a:stretch>
        </p:blipFill>
        <p:spPr>
          <a:xfrm>
            <a:off x="6303963" y="612775"/>
            <a:ext cx="5019031" cy="5233988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A7BC0C4-C907-C780-0BB5-F392E0F24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560" y="261319"/>
            <a:ext cx="5319410" cy="1325563"/>
          </a:xfrm>
        </p:spPr>
        <p:txBody>
          <a:bodyPr anchor="b">
            <a:normAutofit/>
          </a:bodyPr>
          <a:lstStyle/>
          <a:p>
            <a:pPr>
              <a:lnSpc>
                <a:spcPct val="95000"/>
              </a:lnSpc>
            </a:pPr>
            <a:r>
              <a:rPr lang="fi-FI" sz="2600"/>
              <a:t>Mihin kaikkeen väestönkehitys vaikuttaa – ja mitä emme vielä näe?</a:t>
            </a:r>
          </a:p>
        </p:txBody>
      </p:sp>
    </p:spTree>
    <p:extLst>
      <p:ext uri="{BB962C8B-B14F-4D97-AF65-F5344CB8AC3E}">
        <p14:creationId xmlns:p14="http://schemas.microsoft.com/office/powerpoint/2010/main" val="362105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BD5F92-6727-5E7D-44B3-2E59D0CD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560" y="261319"/>
            <a:ext cx="10515600" cy="1325563"/>
          </a:xfrm>
        </p:spPr>
        <p:txBody>
          <a:bodyPr anchor="b">
            <a:normAutofit/>
          </a:bodyPr>
          <a:lstStyle/>
          <a:p>
            <a:r>
              <a:rPr lang="fi-FI" dirty="0"/>
              <a:t>Väestönkehitys haastaa – mutta voi avata myös mahdollisuuksia</a:t>
            </a:r>
          </a:p>
        </p:txBody>
      </p:sp>
      <p:pic>
        <p:nvPicPr>
          <p:cNvPr id="19" name="Kuva 18" descr="Kuva, joka sisältää kohteen henkilö, vaate, Ihmisen kasvot, lasit&#10;&#10;Tekoälyn generoima sisältö voi olla virheellistä.">
            <a:extLst>
              <a:ext uri="{FF2B5EF4-FFF2-40B4-BE49-F238E27FC236}">
                <a16:creationId xmlns:a16="http://schemas.microsoft.com/office/drawing/2014/main" id="{27C2C166-B240-20B4-981D-696E7CDA0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55" y="1872000"/>
            <a:ext cx="5800010" cy="3871507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D9E3FC-5DA7-7E0C-B522-58ABB97F8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568" y="6305687"/>
            <a:ext cx="883594" cy="26230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93E190-C3B8-4F0D-BC5A-414A6F0316F6}" type="datetime1">
              <a:rPr lang="en-GB" smtClean="0"/>
              <a:pPr>
                <a:spcAft>
                  <a:spcPts val="600"/>
                </a:spcAft>
              </a:pPr>
              <a:t>19/09/2025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7C6601-A7C3-91D8-3B6E-5C6CEF91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0162" y="6305687"/>
            <a:ext cx="4328808" cy="26230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Opetushallitus</a:t>
            </a:r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C56D93-B32B-9EE8-5CB0-5470253A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4508" y="6305687"/>
            <a:ext cx="818748" cy="26230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E131DE-DA31-4CDF-828A-8EB206A3CD12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04087"/>
      </p:ext>
    </p:extLst>
  </p:cSld>
  <p:clrMapOvr>
    <a:masterClrMapping/>
  </p:clrMapOvr>
</p:sld>
</file>

<file path=ppt/theme/theme1.xml><?xml version="1.0" encoding="utf-8"?>
<a:theme xmlns:a="http://schemas.openxmlformats.org/drawingml/2006/main" name="Opetushallitus">
  <a:themeElements>
    <a:clrScheme name="Mukautettu 8">
      <a:dk1>
        <a:sysClr val="windowText" lastClr="000000"/>
      </a:dk1>
      <a:lt1>
        <a:sysClr val="window" lastClr="FFFFFF"/>
      </a:lt1>
      <a:dk2>
        <a:srgbClr val="0041DC"/>
      </a:dk2>
      <a:lt2>
        <a:srgbClr val="E7E6E6"/>
      </a:lt2>
      <a:accent1>
        <a:srgbClr val="0041DC"/>
      </a:accent1>
      <a:accent2>
        <a:srgbClr val="378703"/>
      </a:accent2>
      <a:accent3>
        <a:srgbClr val="FF5000"/>
      </a:accent3>
      <a:accent4>
        <a:srgbClr val="660099"/>
      </a:accent4>
      <a:accent5>
        <a:srgbClr val="006699"/>
      </a:accent5>
      <a:accent6>
        <a:srgbClr val="C227B9"/>
      </a:accent6>
      <a:hlink>
        <a:srgbClr val="0563C1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H-ppt-pohja2020.potx" id="{EFA4477E-CF29-4022-B62F-519D488F3841}" vid="{D2E35FBC-F686-48B2-81A6-9FC19A98C5E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9f8ebaf-f9e6-4518-955d-921d2865641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B37DA31D42234CA8246D4CCF96A9C6" ma:contentTypeVersion="15" ma:contentTypeDescription="Create a new document." ma:contentTypeScope="" ma:versionID="746fabad3d3466b1bb16a6e5e7c10812">
  <xsd:schema xmlns:xsd="http://www.w3.org/2001/XMLSchema" xmlns:xs="http://www.w3.org/2001/XMLSchema" xmlns:p="http://schemas.microsoft.com/office/2006/metadata/properties" xmlns:ns3="7b6d1400-e18d-47a7-8299-b9c8e6e4719b" xmlns:ns4="39f8ebaf-f9e6-4518-955d-921d2865641d" targetNamespace="http://schemas.microsoft.com/office/2006/metadata/properties" ma:root="true" ma:fieldsID="e6bb006fe181a1484f9eb5eb9c05d88c" ns3:_="" ns4:_="">
    <xsd:import namespace="7b6d1400-e18d-47a7-8299-b9c8e6e4719b"/>
    <xsd:import namespace="39f8ebaf-f9e6-4518-955d-921d2865641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_activity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6d1400-e18d-47a7-8299-b9c8e6e471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8ebaf-f9e6-4518-955d-921d286564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7597E6-EA93-4744-88FB-424E372095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6B3F02-EAD6-4E29-913E-B67E640A815E}">
  <ds:schemaRefs>
    <ds:schemaRef ds:uri="http://purl.org/dc/elements/1.1/"/>
    <ds:schemaRef ds:uri="http://schemas.microsoft.com/office/2006/metadata/properties"/>
    <ds:schemaRef ds:uri="7b6d1400-e18d-47a7-8299-b9c8e6e4719b"/>
    <ds:schemaRef ds:uri="39f8ebaf-f9e6-4518-955d-921d2865641d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1D71F5-97FD-4C8E-AD71-FF08A44FD6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6d1400-e18d-47a7-8299-b9c8e6e4719b"/>
    <ds:schemaRef ds:uri="39f8ebaf-f9e6-4518-955d-921d286564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OPH-ppt-pohja_2020 (2)</Template>
  <TotalTime>310</TotalTime>
  <Words>134</Words>
  <Application>Microsoft Office PowerPoint</Application>
  <PresentationFormat>Laajakuva</PresentationFormat>
  <Paragraphs>29</Paragraphs>
  <Slides>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Opetushallitus</vt:lpstr>
      <vt:lpstr>Näkökulmia perusopetuksen järjestämiseen tulevaisuuden Suomessa </vt:lpstr>
      <vt:lpstr>Ekaluokkalaisten määrä pienenee edelleen, toisen asteen aloittavien määrä pysyy tasaisena</vt:lpstr>
      <vt:lpstr>Mihin kaikkeen väestönkehitys vaikuttaa – ja mitä emme vielä näe?</vt:lpstr>
      <vt:lpstr>Väestönkehitys haastaa – mutta voi avata myös mahdollisuuksia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Likitalo Aino (OPH)</dc:creator>
  <cp:lastModifiedBy>Kola-Torvinen Pia (OPH)</cp:lastModifiedBy>
  <cp:revision>11</cp:revision>
  <dcterms:created xsi:type="dcterms:W3CDTF">2025-07-31T10:59:10Z</dcterms:created>
  <dcterms:modified xsi:type="dcterms:W3CDTF">2025-09-19T13:19:55Z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0x010100A9B37DA31D42234CA8246D4CCF96A9C6</vt:lpwstr>
  </property>
  <property fmtid="{D5CDD505-2E9C-101B-9397-08002B2CF9AE}" pid="3" name="MediaServiceImageTags">
    <vt:lpwstr/>
  </property>
</Properties>
</file>