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145707469" r:id="rId2"/>
    <p:sldId id="2145707470" r:id="rId3"/>
    <p:sldId id="2145707471" r:id="rId4"/>
    <p:sldId id="2145707472" r:id="rId5"/>
    <p:sldId id="2145707473" r:id="rId6"/>
    <p:sldId id="2145707478" r:id="rId7"/>
    <p:sldId id="2145707475" r:id="rId8"/>
    <p:sldId id="2145707476" r:id="rId9"/>
    <p:sldId id="2145707477" r:id="rId10"/>
    <p:sldId id="2145707479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EE8"/>
    <a:srgbClr val="C4D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97" autoAdjust="0"/>
    <p:restoredTop sz="89174" autoAdjust="0"/>
  </p:normalViewPr>
  <p:slideViewPr>
    <p:cSldViewPr snapToGrid="0">
      <p:cViewPr>
        <p:scale>
          <a:sx n="125" d="100"/>
          <a:sy n="125" d="100"/>
        </p:scale>
        <p:origin x="1494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smus%20Aro\Downloads\001_12dj_2024_20250923-1416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smus%20Aro\Downloads\001_12dj_2024_20250923-141622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smus%20Aro\AppData\Roaming\Microsoft\Excel\001_12dj_2024_20250923-141622%20(version%202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smus%20Aro\AppData\Roaming\Microsoft\Excel\001_12dj_2024_20250923-141622%20(version%202).xlsb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smus%20Aro\AppData\Roaming\Microsoft\Excel\001_12dj_2024_20250923-141622%20(version%202)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Syntyvyyden lasku:</a:t>
            </a:r>
            <a:r>
              <a:rPr lang="fi-FI" baseline="0" dirty="0"/>
              <a:t> syntyneet ja kokonaishedelmällisyysluku 1970-2024</a:t>
            </a:r>
            <a:endParaRPr lang="fi-FI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'001_12dj_2024'!$B$1</c:f>
              <c:strCache>
                <c:ptCount val="1"/>
                <c:pt idx="0">
                  <c:v>Syntyneet</c:v>
                </c:pt>
              </c:strCache>
            </c:strRef>
          </c:tx>
          <c:spPr>
            <a:solidFill>
              <a:srgbClr val="B7DEE8"/>
            </a:solidFill>
            <a:ln>
              <a:noFill/>
            </a:ln>
            <a:effectLst/>
          </c:spPr>
          <c:cat>
            <c:strRef>
              <c:f>'001_12dj_2024'!$A$27:$A$81</c:f>
              <c:strCache>
                <c:ptCount val="5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</c:strCache>
            </c:strRef>
          </c:cat>
          <c:val>
            <c:numRef>
              <c:f>'001_12dj_2024'!$B$27:$B$81</c:f>
              <c:numCache>
                <c:formatCode>0</c:formatCode>
                <c:ptCount val="55"/>
                <c:pt idx="0">
                  <c:v>64559</c:v>
                </c:pt>
                <c:pt idx="1">
                  <c:v>61067</c:v>
                </c:pt>
                <c:pt idx="2">
                  <c:v>58864</c:v>
                </c:pt>
                <c:pt idx="3">
                  <c:v>56787</c:v>
                </c:pt>
                <c:pt idx="4">
                  <c:v>62472</c:v>
                </c:pt>
                <c:pt idx="5">
                  <c:v>65719</c:v>
                </c:pt>
                <c:pt idx="6">
                  <c:v>66846</c:v>
                </c:pt>
                <c:pt idx="7">
                  <c:v>65659</c:v>
                </c:pt>
                <c:pt idx="8">
                  <c:v>63983</c:v>
                </c:pt>
                <c:pt idx="9">
                  <c:v>63428</c:v>
                </c:pt>
                <c:pt idx="10">
                  <c:v>63064</c:v>
                </c:pt>
                <c:pt idx="11">
                  <c:v>63469</c:v>
                </c:pt>
                <c:pt idx="12">
                  <c:v>66106</c:v>
                </c:pt>
                <c:pt idx="13">
                  <c:v>66892</c:v>
                </c:pt>
                <c:pt idx="14">
                  <c:v>65076</c:v>
                </c:pt>
                <c:pt idx="15">
                  <c:v>62796</c:v>
                </c:pt>
                <c:pt idx="16">
                  <c:v>60632</c:v>
                </c:pt>
                <c:pt idx="17">
                  <c:v>59827</c:v>
                </c:pt>
                <c:pt idx="18">
                  <c:v>63316</c:v>
                </c:pt>
                <c:pt idx="19">
                  <c:v>63348</c:v>
                </c:pt>
                <c:pt idx="20">
                  <c:v>65549</c:v>
                </c:pt>
                <c:pt idx="21">
                  <c:v>65395</c:v>
                </c:pt>
                <c:pt idx="22">
                  <c:v>66731</c:v>
                </c:pt>
                <c:pt idx="23">
                  <c:v>64826</c:v>
                </c:pt>
                <c:pt idx="24">
                  <c:v>65231</c:v>
                </c:pt>
                <c:pt idx="25">
                  <c:v>63067</c:v>
                </c:pt>
                <c:pt idx="26">
                  <c:v>60723</c:v>
                </c:pt>
                <c:pt idx="27">
                  <c:v>59329</c:v>
                </c:pt>
                <c:pt idx="28">
                  <c:v>57108</c:v>
                </c:pt>
                <c:pt idx="29">
                  <c:v>57574</c:v>
                </c:pt>
                <c:pt idx="30">
                  <c:v>56742</c:v>
                </c:pt>
                <c:pt idx="31">
                  <c:v>56189</c:v>
                </c:pt>
                <c:pt idx="32">
                  <c:v>55555</c:v>
                </c:pt>
                <c:pt idx="33">
                  <c:v>56630</c:v>
                </c:pt>
                <c:pt idx="34">
                  <c:v>57758</c:v>
                </c:pt>
                <c:pt idx="35">
                  <c:v>57745</c:v>
                </c:pt>
                <c:pt idx="36">
                  <c:v>58840</c:v>
                </c:pt>
                <c:pt idx="37">
                  <c:v>58729</c:v>
                </c:pt>
                <c:pt idx="38">
                  <c:v>59530</c:v>
                </c:pt>
                <c:pt idx="39">
                  <c:v>60430</c:v>
                </c:pt>
                <c:pt idx="40">
                  <c:v>60980</c:v>
                </c:pt>
                <c:pt idx="41">
                  <c:v>59961</c:v>
                </c:pt>
                <c:pt idx="42">
                  <c:v>59493</c:v>
                </c:pt>
                <c:pt idx="43">
                  <c:v>58134</c:v>
                </c:pt>
                <c:pt idx="44">
                  <c:v>57232</c:v>
                </c:pt>
                <c:pt idx="45">
                  <c:v>55472</c:v>
                </c:pt>
                <c:pt idx="46">
                  <c:v>52814</c:v>
                </c:pt>
                <c:pt idx="47">
                  <c:v>50321</c:v>
                </c:pt>
                <c:pt idx="48">
                  <c:v>47577</c:v>
                </c:pt>
                <c:pt idx="49">
                  <c:v>45613</c:v>
                </c:pt>
                <c:pt idx="50">
                  <c:v>46463</c:v>
                </c:pt>
                <c:pt idx="51">
                  <c:v>49594</c:v>
                </c:pt>
                <c:pt idx="52">
                  <c:v>44951</c:v>
                </c:pt>
                <c:pt idx="53">
                  <c:v>43383</c:v>
                </c:pt>
                <c:pt idx="54">
                  <c:v>43720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B8-4FC3-9552-CFCD08838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2871007"/>
        <c:axId val="1542890687"/>
      </c:areaChart>
      <c:lineChart>
        <c:grouping val="standard"/>
        <c:varyColors val="0"/>
        <c:ser>
          <c:idx val="1"/>
          <c:order val="1"/>
          <c:tx>
            <c:strRef>
              <c:f>'001_12dj_2024'!$C$1</c:f>
              <c:strCache>
                <c:ptCount val="1"/>
                <c:pt idx="0">
                  <c:v>Kokonaishedelmällisyysluku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'001_12dj_2024'!$A$27:$A$81</c:f>
              <c:strCache>
                <c:ptCount val="5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</c:strCache>
            </c:strRef>
          </c:cat>
          <c:val>
            <c:numRef>
              <c:f>'001_12dj_2024'!$C$27:$C$81</c:f>
              <c:numCache>
                <c:formatCode>0.00</c:formatCode>
                <c:ptCount val="55"/>
                <c:pt idx="0">
                  <c:v>1.83</c:v>
                </c:pt>
                <c:pt idx="1">
                  <c:v>1.7</c:v>
                </c:pt>
                <c:pt idx="2">
                  <c:v>1.59</c:v>
                </c:pt>
                <c:pt idx="3">
                  <c:v>1.5</c:v>
                </c:pt>
                <c:pt idx="4">
                  <c:v>1.62</c:v>
                </c:pt>
                <c:pt idx="5">
                  <c:v>1.69</c:v>
                </c:pt>
                <c:pt idx="6">
                  <c:v>1.72</c:v>
                </c:pt>
                <c:pt idx="7">
                  <c:v>1.69</c:v>
                </c:pt>
                <c:pt idx="8">
                  <c:v>1.65</c:v>
                </c:pt>
                <c:pt idx="9">
                  <c:v>1.64</c:v>
                </c:pt>
                <c:pt idx="10">
                  <c:v>1.63</c:v>
                </c:pt>
                <c:pt idx="11">
                  <c:v>1.65</c:v>
                </c:pt>
                <c:pt idx="12">
                  <c:v>1.72</c:v>
                </c:pt>
                <c:pt idx="13">
                  <c:v>1.74</c:v>
                </c:pt>
                <c:pt idx="14">
                  <c:v>1.7</c:v>
                </c:pt>
                <c:pt idx="15">
                  <c:v>1.64</c:v>
                </c:pt>
                <c:pt idx="16">
                  <c:v>1.6</c:v>
                </c:pt>
                <c:pt idx="17">
                  <c:v>1.59</c:v>
                </c:pt>
                <c:pt idx="18">
                  <c:v>1.7</c:v>
                </c:pt>
                <c:pt idx="19">
                  <c:v>1.71</c:v>
                </c:pt>
                <c:pt idx="20">
                  <c:v>1.78</c:v>
                </c:pt>
                <c:pt idx="21">
                  <c:v>1.79</c:v>
                </c:pt>
                <c:pt idx="22">
                  <c:v>1.85</c:v>
                </c:pt>
                <c:pt idx="23">
                  <c:v>1.81</c:v>
                </c:pt>
                <c:pt idx="24">
                  <c:v>1.85</c:v>
                </c:pt>
                <c:pt idx="25">
                  <c:v>1.81</c:v>
                </c:pt>
                <c:pt idx="26">
                  <c:v>1.76</c:v>
                </c:pt>
                <c:pt idx="27">
                  <c:v>1.75</c:v>
                </c:pt>
                <c:pt idx="28">
                  <c:v>1.7</c:v>
                </c:pt>
                <c:pt idx="29">
                  <c:v>1.73</c:v>
                </c:pt>
                <c:pt idx="30">
                  <c:v>1.73</c:v>
                </c:pt>
                <c:pt idx="31">
                  <c:v>1.73</c:v>
                </c:pt>
                <c:pt idx="32">
                  <c:v>1.72</c:v>
                </c:pt>
                <c:pt idx="33">
                  <c:v>1.76</c:v>
                </c:pt>
                <c:pt idx="34">
                  <c:v>1.8</c:v>
                </c:pt>
                <c:pt idx="35">
                  <c:v>1.8</c:v>
                </c:pt>
                <c:pt idx="36">
                  <c:v>1.84</c:v>
                </c:pt>
                <c:pt idx="37">
                  <c:v>1.83</c:v>
                </c:pt>
                <c:pt idx="38">
                  <c:v>1.85</c:v>
                </c:pt>
                <c:pt idx="39">
                  <c:v>1.86</c:v>
                </c:pt>
                <c:pt idx="40">
                  <c:v>1.87</c:v>
                </c:pt>
                <c:pt idx="41">
                  <c:v>1.83</c:v>
                </c:pt>
                <c:pt idx="42">
                  <c:v>1.8</c:v>
                </c:pt>
                <c:pt idx="43">
                  <c:v>1.75</c:v>
                </c:pt>
                <c:pt idx="44">
                  <c:v>1.71</c:v>
                </c:pt>
                <c:pt idx="45">
                  <c:v>1.65</c:v>
                </c:pt>
                <c:pt idx="46">
                  <c:v>1.57</c:v>
                </c:pt>
                <c:pt idx="47">
                  <c:v>1.49</c:v>
                </c:pt>
                <c:pt idx="48">
                  <c:v>1.41</c:v>
                </c:pt>
                <c:pt idx="49">
                  <c:v>1.35</c:v>
                </c:pt>
                <c:pt idx="50">
                  <c:v>1.37</c:v>
                </c:pt>
                <c:pt idx="51">
                  <c:v>1.46</c:v>
                </c:pt>
                <c:pt idx="52">
                  <c:v>1.32</c:v>
                </c:pt>
                <c:pt idx="53">
                  <c:v>1.26</c:v>
                </c:pt>
                <c:pt idx="54">
                  <c:v>1.25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B8-4FC3-9552-CFCD0883897E}"/>
            </c:ext>
          </c:extLst>
        </c:ser>
        <c:ser>
          <c:idx val="2"/>
          <c:order val="2"/>
          <c:tx>
            <c:strRef>
              <c:f>'001_12dj_2024'!$D$1</c:f>
              <c:strCache>
                <c:ptCount val="1"/>
                <c:pt idx="0">
                  <c:v>Kokonaishedelmällisyysluku, viiden vuoden keskiarvo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'001_12dj_2024'!$A$27:$A$81</c:f>
              <c:strCache>
                <c:ptCount val="5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</c:strCache>
            </c:strRef>
          </c:cat>
          <c:val>
            <c:numRef>
              <c:f>'001_12dj_2024'!$D$27:$D$81</c:f>
              <c:numCache>
                <c:formatCode>0.00</c:formatCode>
                <c:ptCount val="55"/>
                <c:pt idx="0">
                  <c:v>2.13</c:v>
                </c:pt>
                <c:pt idx="1">
                  <c:v>1.988</c:v>
                </c:pt>
                <c:pt idx="2">
                  <c:v>1.8420000000000001</c:v>
                </c:pt>
                <c:pt idx="3">
                  <c:v>1.7119999999999997</c:v>
                </c:pt>
                <c:pt idx="4">
                  <c:v>1.6480000000000001</c:v>
                </c:pt>
                <c:pt idx="5">
                  <c:v>1.6199999999999999</c:v>
                </c:pt>
                <c:pt idx="6">
                  <c:v>1.6240000000000001</c:v>
                </c:pt>
                <c:pt idx="7">
                  <c:v>1.6440000000000001</c:v>
                </c:pt>
                <c:pt idx="8">
                  <c:v>1.6740000000000002</c:v>
                </c:pt>
                <c:pt idx="9">
                  <c:v>1.6780000000000002</c:v>
                </c:pt>
                <c:pt idx="10">
                  <c:v>1.6659999999999999</c:v>
                </c:pt>
                <c:pt idx="11">
                  <c:v>1.6519999999999999</c:v>
                </c:pt>
                <c:pt idx="12">
                  <c:v>1.6580000000000001</c:v>
                </c:pt>
                <c:pt idx="13">
                  <c:v>1.6759999999999997</c:v>
                </c:pt>
                <c:pt idx="14">
                  <c:v>1.6879999999999999</c:v>
                </c:pt>
                <c:pt idx="15">
                  <c:v>1.6900000000000002</c:v>
                </c:pt>
                <c:pt idx="16">
                  <c:v>1.6800000000000002</c:v>
                </c:pt>
                <c:pt idx="17">
                  <c:v>1.6539999999999999</c:v>
                </c:pt>
                <c:pt idx="18">
                  <c:v>1.6459999999999997</c:v>
                </c:pt>
                <c:pt idx="19">
                  <c:v>1.6480000000000001</c:v>
                </c:pt>
                <c:pt idx="20">
                  <c:v>1.6760000000000002</c:v>
                </c:pt>
                <c:pt idx="21">
                  <c:v>1.714</c:v>
                </c:pt>
                <c:pt idx="22">
                  <c:v>1.766</c:v>
                </c:pt>
                <c:pt idx="23">
                  <c:v>1.7880000000000003</c:v>
                </c:pt>
                <c:pt idx="24">
                  <c:v>1.8160000000000001</c:v>
                </c:pt>
                <c:pt idx="25">
                  <c:v>1.8220000000000003</c:v>
                </c:pt>
                <c:pt idx="26">
                  <c:v>1.8160000000000001</c:v>
                </c:pt>
                <c:pt idx="27">
                  <c:v>1.796</c:v>
                </c:pt>
                <c:pt idx="28">
                  <c:v>1.7739999999999998</c:v>
                </c:pt>
                <c:pt idx="29">
                  <c:v>1.75</c:v>
                </c:pt>
                <c:pt idx="30">
                  <c:v>1.734</c:v>
                </c:pt>
                <c:pt idx="31">
                  <c:v>1.7280000000000002</c:v>
                </c:pt>
                <c:pt idx="32">
                  <c:v>1.7220000000000002</c:v>
                </c:pt>
                <c:pt idx="33">
                  <c:v>1.734</c:v>
                </c:pt>
                <c:pt idx="34">
                  <c:v>1.748</c:v>
                </c:pt>
                <c:pt idx="35">
                  <c:v>1.762</c:v>
                </c:pt>
                <c:pt idx="36">
                  <c:v>1.784</c:v>
                </c:pt>
                <c:pt idx="37">
                  <c:v>1.8060000000000003</c:v>
                </c:pt>
                <c:pt idx="38">
                  <c:v>1.8240000000000003</c:v>
                </c:pt>
                <c:pt idx="39">
                  <c:v>1.8359999999999999</c:v>
                </c:pt>
                <c:pt idx="40">
                  <c:v>1.85</c:v>
                </c:pt>
                <c:pt idx="41">
                  <c:v>1.8480000000000001</c:v>
                </c:pt>
                <c:pt idx="42">
                  <c:v>1.8420000000000001</c:v>
                </c:pt>
                <c:pt idx="43">
                  <c:v>1.8219999999999998</c:v>
                </c:pt>
                <c:pt idx="44">
                  <c:v>1.7920000000000003</c:v>
                </c:pt>
                <c:pt idx="45">
                  <c:v>1.748</c:v>
                </c:pt>
                <c:pt idx="46">
                  <c:v>1.6960000000000002</c:v>
                </c:pt>
                <c:pt idx="47">
                  <c:v>1.6339999999999999</c:v>
                </c:pt>
                <c:pt idx="48">
                  <c:v>1.5660000000000001</c:v>
                </c:pt>
                <c:pt idx="49">
                  <c:v>1.4940000000000002</c:v>
                </c:pt>
                <c:pt idx="50">
                  <c:v>1.4380000000000002</c:v>
                </c:pt>
                <c:pt idx="51">
                  <c:v>1.4159999999999999</c:v>
                </c:pt>
                <c:pt idx="52">
                  <c:v>1.3820000000000001</c:v>
                </c:pt>
                <c:pt idx="53">
                  <c:v>1.3519999999999999</c:v>
                </c:pt>
                <c:pt idx="54">
                  <c:v>1.3320000000000001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B8-4FC3-9552-CFCD08838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2893567"/>
        <c:axId val="1542894047"/>
      </c:lineChart>
      <c:catAx>
        <c:axId val="1542871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42890687"/>
        <c:crosses val="autoZero"/>
        <c:auto val="1"/>
        <c:lblAlgn val="ctr"/>
        <c:lblOffset val="100"/>
        <c:noMultiLvlLbl val="0"/>
      </c:catAx>
      <c:valAx>
        <c:axId val="1542890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/>
                  <a:t>Syntyneet vuodessa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42871007"/>
        <c:crosses val="autoZero"/>
        <c:crossBetween val="between"/>
      </c:valAx>
      <c:valAx>
        <c:axId val="1542894047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/>
                  <a:t>Kokonaishedelmällisyysluku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42893567"/>
        <c:crosses val="max"/>
        <c:crossBetween val="between"/>
      </c:valAx>
      <c:catAx>
        <c:axId val="15428935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428940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7-15-vuotiaita Suomessa 1972-2050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7-15-vuotiaita</c:v>
                </c:pt>
              </c:strCache>
            </c:strRef>
          </c:tx>
          <c:spPr>
            <a:solidFill>
              <a:srgbClr val="B7DEE8"/>
            </a:solidFill>
            <a:ln>
              <a:noFill/>
            </a:ln>
            <a:effectLst/>
          </c:spPr>
          <c:invertIfNegative val="0"/>
          <c:cat>
            <c:strRef>
              <c:f>Taul1!$B$1:$CB$1</c:f>
              <c:strCache>
                <c:ptCount val="79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  <c:pt idx="50">
                  <c:v>2022</c:v>
                </c:pt>
                <c:pt idx="51">
                  <c:v>2023</c:v>
                </c:pt>
                <c:pt idx="52">
                  <c:v>2024</c:v>
                </c:pt>
                <c:pt idx="53">
                  <c:v>2025</c:v>
                </c:pt>
                <c:pt idx="54">
                  <c:v>2026</c:v>
                </c:pt>
                <c:pt idx="55">
                  <c:v>2027</c:v>
                </c:pt>
                <c:pt idx="56">
                  <c:v>2028</c:v>
                </c:pt>
                <c:pt idx="57">
                  <c:v>2029</c:v>
                </c:pt>
                <c:pt idx="58">
                  <c:v>2030</c:v>
                </c:pt>
                <c:pt idx="59">
                  <c:v>2031</c:v>
                </c:pt>
                <c:pt idx="60">
                  <c:v>2032</c:v>
                </c:pt>
                <c:pt idx="61">
                  <c:v>2033</c:v>
                </c:pt>
                <c:pt idx="62">
                  <c:v>2034</c:v>
                </c:pt>
                <c:pt idx="63">
                  <c:v>2035</c:v>
                </c:pt>
                <c:pt idx="64">
                  <c:v>2036</c:v>
                </c:pt>
                <c:pt idx="65">
                  <c:v>2037</c:v>
                </c:pt>
                <c:pt idx="66">
                  <c:v>2038</c:v>
                </c:pt>
                <c:pt idx="67">
                  <c:v>2039</c:v>
                </c:pt>
                <c:pt idx="68">
                  <c:v>2040</c:v>
                </c:pt>
                <c:pt idx="69">
                  <c:v>2041</c:v>
                </c:pt>
                <c:pt idx="70">
                  <c:v>2042</c:v>
                </c:pt>
                <c:pt idx="71">
                  <c:v>2043</c:v>
                </c:pt>
                <c:pt idx="72">
                  <c:v>2044</c:v>
                </c:pt>
                <c:pt idx="73">
                  <c:v>2045</c:v>
                </c:pt>
                <c:pt idx="74">
                  <c:v>2046</c:v>
                </c:pt>
                <c:pt idx="75">
                  <c:v>2047</c:v>
                </c:pt>
                <c:pt idx="76">
                  <c:v>2048</c:v>
                </c:pt>
                <c:pt idx="77">
                  <c:v>2049</c:v>
                </c:pt>
                <c:pt idx="78">
                  <c:v>2050</c:v>
                </c:pt>
              </c:strCache>
            </c:strRef>
          </c:cat>
          <c:val>
            <c:numRef>
              <c:f>Taul1!$B$2:$CB$2</c:f>
              <c:numCache>
                <c:formatCode>0</c:formatCode>
                <c:ptCount val="79"/>
                <c:pt idx="0">
                  <c:v>695821</c:v>
                </c:pt>
                <c:pt idx="1">
                  <c:v>689277</c:v>
                </c:pt>
                <c:pt idx="2">
                  <c:v>686083</c:v>
                </c:pt>
                <c:pt idx="3">
                  <c:v>677671</c:v>
                </c:pt>
                <c:pt idx="4">
                  <c:v>663847</c:v>
                </c:pt>
                <c:pt idx="5">
                  <c:v>651196</c:v>
                </c:pt>
                <c:pt idx="6">
                  <c:v>633943</c:v>
                </c:pt>
                <c:pt idx="7">
                  <c:v>614255</c:v>
                </c:pt>
                <c:pt idx="8">
                  <c:v>594157</c:v>
                </c:pt>
                <c:pt idx="9">
                  <c:v>582285</c:v>
                </c:pt>
                <c:pt idx="10">
                  <c:v>574187</c:v>
                </c:pt>
                <c:pt idx="11">
                  <c:v>567947</c:v>
                </c:pt>
                <c:pt idx="12">
                  <c:v>563453</c:v>
                </c:pt>
                <c:pt idx="13">
                  <c:v>562853</c:v>
                </c:pt>
                <c:pt idx="14">
                  <c:v>563539</c:v>
                </c:pt>
                <c:pt idx="15">
                  <c:v>566216</c:v>
                </c:pt>
                <c:pt idx="16">
                  <c:v>571859</c:v>
                </c:pt>
                <c:pt idx="17">
                  <c:v>582459</c:v>
                </c:pt>
                <c:pt idx="18">
                  <c:v>588468</c:v>
                </c:pt>
                <c:pt idx="19">
                  <c:v>590189</c:v>
                </c:pt>
                <c:pt idx="20">
                  <c:v>587839</c:v>
                </c:pt>
                <c:pt idx="21">
                  <c:v>584699</c:v>
                </c:pt>
                <c:pt idx="22">
                  <c:v>581115</c:v>
                </c:pt>
                <c:pt idx="23">
                  <c:v>581330</c:v>
                </c:pt>
                <c:pt idx="24">
                  <c:v>581570</c:v>
                </c:pt>
                <c:pt idx="25">
                  <c:v>583582</c:v>
                </c:pt>
                <c:pt idx="26">
                  <c:v>582522</c:v>
                </c:pt>
                <c:pt idx="27">
                  <c:v>581842</c:v>
                </c:pt>
                <c:pt idx="28">
                  <c:v>580787</c:v>
                </c:pt>
                <c:pt idx="29">
                  <c:v>582783</c:v>
                </c:pt>
                <c:pt idx="30">
                  <c:v>584735</c:v>
                </c:pt>
                <c:pt idx="31">
                  <c:v>585000</c:v>
                </c:pt>
                <c:pt idx="32">
                  <c:v>580533</c:v>
                </c:pt>
                <c:pt idx="33">
                  <c:v>573716</c:v>
                </c:pt>
                <c:pt idx="34">
                  <c:v>565723</c:v>
                </c:pt>
                <c:pt idx="35">
                  <c:v>557614</c:v>
                </c:pt>
                <c:pt idx="36">
                  <c:v>548040</c:v>
                </c:pt>
                <c:pt idx="37">
                  <c:v>540037</c:v>
                </c:pt>
                <c:pt idx="38">
                  <c:v>532729</c:v>
                </c:pt>
                <c:pt idx="39">
                  <c:v>528881</c:v>
                </c:pt>
                <c:pt idx="40">
                  <c:v>527458</c:v>
                </c:pt>
                <c:pt idx="41">
                  <c:v>529145</c:v>
                </c:pt>
                <c:pt idx="42">
                  <c:v>532632</c:v>
                </c:pt>
                <c:pt idx="43">
                  <c:v>535891</c:v>
                </c:pt>
                <c:pt idx="44">
                  <c:v>540948</c:v>
                </c:pt>
                <c:pt idx="45">
                  <c:v>547113</c:v>
                </c:pt>
                <c:pt idx="46">
                  <c:v>552424</c:v>
                </c:pt>
                <c:pt idx="47">
                  <c:v>556429</c:v>
                </c:pt>
                <c:pt idx="48">
                  <c:v>558005</c:v>
                </c:pt>
                <c:pt idx="49">
                  <c:v>558767</c:v>
                </c:pt>
                <c:pt idx="50">
                  <c:v>556995</c:v>
                </c:pt>
                <c:pt idx="51">
                  <c:v>557246</c:v>
                </c:pt>
                <c:pt idx="52">
                  <c:v>552237</c:v>
                </c:pt>
                <c:pt idx="53" formatCode="#,##0">
                  <c:v>540138.94506686705</c:v>
                </c:pt>
                <c:pt idx="54" formatCode="#,##0">
                  <c:v>525524.45803256077</c:v>
                </c:pt>
                <c:pt idx="55" formatCode="#,##0">
                  <c:v>512586.10184571712</c:v>
                </c:pt>
                <c:pt idx="56" formatCode="#,##0">
                  <c:v>502901.67699256993</c:v>
                </c:pt>
                <c:pt idx="57" formatCode="#,##0">
                  <c:v>489751.22304627276</c:v>
                </c:pt>
                <c:pt idx="58" formatCode="#,##0">
                  <c:v>475715.82822981372</c:v>
                </c:pt>
                <c:pt idx="59" formatCode="#,##0">
                  <c:v>464370.54726703896</c:v>
                </c:pt>
                <c:pt idx="60" formatCode="#,##0">
                  <c:v>455618.83498725464</c:v>
                </c:pt>
                <c:pt idx="61" formatCode="#,##0">
                  <c:v>449831.93950713915</c:v>
                </c:pt>
                <c:pt idx="62" formatCode="#,##0">
                  <c:v>447214.54522347578</c:v>
                </c:pt>
                <c:pt idx="63" formatCode="#,##0">
                  <c:v>446917.44822493626</c:v>
                </c:pt>
                <c:pt idx="64" formatCode="#,##0">
                  <c:v>445987.77157223434</c:v>
                </c:pt>
                <c:pt idx="65" formatCode="#,##0">
                  <c:v>441973.68570929643</c:v>
                </c:pt>
                <c:pt idx="66" formatCode="#,##0">
                  <c:v>442697.63411778188</c:v>
                </c:pt>
                <c:pt idx="67" formatCode="#,##0">
                  <c:v>445117.10665667849</c:v>
                </c:pt>
                <c:pt idx="68" formatCode="#,##0">
                  <c:v>446916.88682419324</c:v>
                </c:pt>
                <c:pt idx="69" formatCode="#,##0">
                  <c:v>448672.45852971775</c:v>
                </c:pt>
                <c:pt idx="70" formatCode="#,##0">
                  <c:v>450055.52758834657</c:v>
                </c:pt>
                <c:pt idx="71" formatCode="#,##0">
                  <c:v>451123.42933641287</c:v>
                </c:pt>
                <c:pt idx="72" formatCode="#,##0">
                  <c:v>451962.60579211387</c:v>
                </c:pt>
                <c:pt idx="73" formatCode="#,##0">
                  <c:v>452648.00007861102</c:v>
                </c:pt>
                <c:pt idx="74" formatCode="#,##0">
                  <c:v>453240.0926836133</c:v>
                </c:pt>
                <c:pt idx="75" formatCode="#,##0">
                  <c:v>453787.33416089683</c:v>
                </c:pt>
                <c:pt idx="76" formatCode="#,##0">
                  <c:v>454225.79507080931</c:v>
                </c:pt>
                <c:pt idx="77" formatCode="#,##0">
                  <c:v>454481.47665945359</c:v>
                </c:pt>
                <c:pt idx="78" formatCode="#,##0">
                  <c:v>454473.83343786706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5E-4336-871C-124FA5D4B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469924063"/>
        <c:axId val="1463781903"/>
      </c:barChart>
      <c:catAx>
        <c:axId val="1469924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63781903"/>
        <c:crosses val="autoZero"/>
        <c:auto val="1"/>
        <c:lblAlgn val="ctr"/>
        <c:lblOffset val="100"/>
        <c:noMultiLvlLbl val="0"/>
      </c:catAx>
      <c:valAx>
        <c:axId val="1463781903"/>
        <c:scaling>
          <c:orientation val="minMax"/>
          <c:max val="7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69924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7-15-vuotiaat,</a:t>
            </a:r>
            <a:r>
              <a:rPr lang="fi-FI" baseline="0" dirty="0"/>
              <a:t> yli 100 000 as. kaupungit ja kehyskunnat</a:t>
            </a:r>
            <a:endParaRPr lang="fi-FI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Taul2!$A$46</c:f>
              <c:strCache>
                <c:ptCount val="1"/>
                <c:pt idx="0">
                  <c:v>Kotimaiset kieliryhmät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Taul2!$B$45:$X$45</c:f>
              <c:numCache>
                <c:formatCode>General</c:formatCode>
                <c:ptCount val="2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</c:numCache>
            </c:numRef>
          </c:cat>
          <c:val>
            <c:numRef>
              <c:f>Taul2!$B$46:$X$46</c:f>
              <c:numCache>
                <c:formatCode>#,##0</c:formatCode>
                <c:ptCount val="23"/>
                <c:pt idx="0">
                  <c:v>265984</c:v>
                </c:pt>
                <c:pt idx="1">
                  <c:v>264852</c:v>
                </c:pt>
                <c:pt idx="2">
                  <c:v>264935</c:v>
                </c:pt>
                <c:pt idx="3">
                  <c:v>266401</c:v>
                </c:pt>
                <c:pt idx="4">
                  <c:v>269186</c:v>
                </c:pt>
                <c:pt idx="5">
                  <c:v>272419</c:v>
                </c:pt>
                <c:pt idx="6">
                  <c:v>275766</c:v>
                </c:pt>
                <c:pt idx="7">
                  <c:v>280008</c:v>
                </c:pt>
                <c:pt idx="8">
                  <c:v>283012</c:v>
                </c:pt>
                <c:pt idx="9">
                  <c:v>284989</c:v>
                </c:pt>
                <c:pt idx="10">
                  <c:v>285865</c:v>
                </c:pt>
                <c:pt idx="11">
                  <c:v>285650</c:v>
                </c:pt>
                <c:pt idx="12">
                  <c:v>283367</c:v>
                </c:pt>
                <c:pt idx="13">
                  <c:v>279852</c:v>
                </c:pt>
                <c:pt idx="14">
                  <c:v>273956.48703633354</c:v>
                </c:pt>
                <c:pt idx="15">
                  <c:v>266601.37694486877</c:v>
                </c:pt>
                <c:pt idx="16">
                  <c:v>258204.8606776892</c:v>
                </c:pt>
                <c:pt idx="17">
                  <c:v>250837.85017375031</c:v>
                </c:pt>
                <c:pt idx="18">
                  <c:v>246217.91079572454</c:v>
                </c:pt>
                <c:pt idx="19">
                  <c:v>239251.9239223816</c:v>
                </c:pt>
                <c:pt idx="20">
                  <c:v>231914.08586418763</c:v>
                </c:pt>
                <c:pt idx="21">
                  <c:v>225887.29138639703</c:v>
                </c:pt>
                <c:pt idx="22">
                  <c:v>220073.87385030865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F2-449A-BBE1-079A37F6AB3B}"/>
            </c:ext>
          </c:extLst>
        </c:ser>
        <c:ser>
          <c:idx val="1"/>
          <c:order val="1"/>
          <c:tx>
            <c:strRef>
              <c:f>Taul2!$A$47</c:f>
              <c:strCache>
                <c:ptCount val="1"/>
                <c:pt idx="0">
                  <c:v>Vieraskieliset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Taul2!$B$45:$X$45</c:f>
              <c:numCache>
                <c:formatCode>General</c:formatCode>
                <c:ptCount val="2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</c:numCache>
            </c:numRef>
          </c:cat>
          <c:val>
            <c:numRef>
              <c:f>Taul2!$B$47:$X$47</c:f>
              <c:numCache>
                <c:formatCode>#,##0</c:formatCode>
                <c:ptCount val="23"/>
                <c:pt idx="0">
                  <c:v>17074</c:v>
                </c:pt>
                <c:pt idx="1">
                  <c:v>18253</c:v>
                </c:pt>
                <c:pt idx="2">
                  <c:v>19761</c:v>
                </c:pt>
                <c:pt idx="3">
                  <c:v>21603</c:v>
                </c:pt>
                <c:pt idx="4">
                  <c:v>23430</c:v>
                </c:pt>
                <c:pt idx="5">
                  <c:v>25192</c:v>
                </c:pt>
                <c:pt idx="6">
                  <c:v>27267</c:v>
                </c:pt>
                <c:pt idx="7">
                  <c:v>29421</c:v>
                </c:pt>
                <c:pt idx="8">
                  <c:v>31773</c:v>
                </c:pt>
                <c:pt idx="9">
                  <c:v>34556</c:v>
                </c:pt>
                <c:pt idx="10">
                  <c:v>37101</c:v>
                </c:pt>
                <c:pt idx="11">
                  <c:v>39767</c:v>
                </c:pt>
                <c:pt idx="12">
                  <c:v>43093</c:v>
                </c:pt>
                <c:pt idx="13">
                  <c:v>48701</c:v>
                </c:pt>
                <c:pt idx="14">
                  <c:v>53424.894788760146</c:v>
                </c:pt>
                <c:pt idx="15">
                  <c:v>56249.35979063189</c:v>
                </c:pt>
                <c:pt idx="16">
                  <c:v>58537.703308480261</c:v>
                </c:pt>
                <c:pt idx="17">
                  <c:v>60748.761894391413</c:v>
                </c:pt>
                <c:pt idx="18">
                  <c:v>62354.177766520268</c:v>
                </c:pt>
                <c:pt idx="19">
                  <c:v>63642.362761436823</c:v>
                </c:pt>
                <c:pt idx="20">
                  <c:v>64676.562542922176</c:v>
                </c:pt>
                <c:pt idx="21">
                  <c:v>66395.119646668594</c:v>
                </c:pt>
                <c:pt idx="22">
                  <c:v>68961.337249426884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F2-449A-BBE1-079A37F6A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0512927"/>
        <c:axId val="930522527"/>
      </c:barChart>
      <c:lineChart>
        <c:grouping val="standard"/>
        <c:varyColors val="0"/>
        <c:ser>
          <c:idx val="2"/>
          <c:order val="2"/>
          <c:tx>
            <c:strRef>
              <c:f>Taul2!$A$48</c:f>
              <c:strCache>
                <c:ptCount val="1"/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-8.609031348398008E-2"/>
                  <c:y val="-5.7162306227926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2024:</a:t>
                    </a:r>
                  </a:p>
                  <a:p>
                    <a:fld id="{C7432351-D10B-4426-B548-D29CAE0E5AD1}" type="VALUE">
                      <a:rPr lang="en-US" smtClean="0"/>
                      <a:pPr/>
                      <a:t>[ARVO]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1F2-449A-BBE1-079A37F6AB3B}"/>
                </c:ext>
              </c:extLst>
            </c:dLbl>
            <c:dLbl>
              <c:idx val="22"/>
              <c:layout>
                <c:manualLayout>
                  <c:x val="0"/>
                  <c:y val="-6.53283499747731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2032:</a:t>
                    </a:r>
                  </a:p>
                  <a:p>
                    <a:fld id="{3B665D56-E2F9-44A2-96FD-A0427D03396C}" type="VALUE">
                      <a:rPr lang="en-US" smtClean="0"/>
                      <a:pPr/>
                      <a:t>[ARVO]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1F2-449A-BBE1-079A37F6AB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Taul2!$B$45:$X$45</c:f>
              <c:numCache>
                <c:formatCode>General</c:formatCode>
                <c:ptCount val="2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</c:numCache>
            </c:numRef>
          </c:cat>
          <c:val>
            <c:numRef>
              <c:f>Taul2!$B$48:$X$48</c:f>
              <c:numCache>
                <c:formatCode>#,##0</c:formatCode>
                <c:ptCount val="23"/>
                <c:pt idx="0">
                  <c:v>283058</c:v>
                </c:pt>
                <c:pt idx="1">
                  <c:v>283105</c:v>
                </c:pt>
                <c:pt idx="2">
                  <c:v>284696</c:v>
                </c:pt>
                <c:pt idx="3">
                  <c:v>288004</c:v>
                </c:pt>
                <c:pt idx="4">
                  <c:v>292616</c:v>
                </c:pt>
                <c:pt idx="5">
                  <c:v>297611</c:v>
                </c:pt>
                <c:pt idx="6">
                  <c:v>303033</c:v>
                </c:pt>
                <c:pt idx="7">
                  <c:v>309429</c:v>
                </c:pt>
                <c:pt idx="8">
                  <c:v>314785</c:v>
                </c:pt>
                <c:pt idx="9">
                  <c:v>319545</c:v>
                </c:pt>
                <c:pt idx="10">
                  <c:v>322966</c:v>
                </c:pt>
                <c:pt idx="11">
                  <c:v>325417</c:v>
                </c:pt>
                <c:pt idx="12">
                  <c:v>326460</c:v>
                </c:pt>
                <c:pt idx="13">
                  <c:v>328553</c:v>
                </c:pt>
                <c:pt idx="14">
                  <c:v>327381.3818250937</c:v>
                </c:pt>
                <c:pt idx="15">
                  <c:v>322850.73673550063</c:v>
                </c:pt>
                <c:pt idx="16">
                  <c:v>316742.56398616947</c:v>
                </c:pt>
                <c:pt idx="17">
                  <c:v>311586.61206814169</c:v>
                </c:pt>
                <c:pt idx="18">
                  <c:v>308572.08856224478</c:v>
                </c:pt>
                <c:pt idx="19">
                  <c:v>302894.28668381844</c:v>
                </c:pt>
                <c:pt idx="20">
                  <c:v>296590.64840710978</c:v>
                </c:pt>
                <c:pt idx="21">
                  <c:v>292282.41103306564</c:v>
                </c:pt>
                <c:pt idx="22">
                  <c:v>289035.21109973552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F2-449A-BBE1-079A37F6A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0512927"/>
        <c:axId val="930522527"/>
      </c:lineChart>
      <c:catAx>
        <c:axId val="93051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30522527"/>
        <c:crosses val="autoZero"/>
        <c:auto val="1"/>
        <c:lblAlgn val="ctr"/>
        <c:lblOffset val="100"/>
        <c:noMultiLvlLbl val="0"/>
      </c:catAx>
      <c:valAx>
        <c:axId val="930522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30512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kern="1200" spc="0" baseline="0" dirty="0">
                <a:solidFill>
                  <a:srgbClr val="000000"/>
                </a:solidFill>
              </a:rPr>
              <a:t>7-15-vuotiaat, alle 100 000 as. maakuntakeskukset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Taul2!$A$67</c:f>
              <c:strCache>
                <c:ptCount val="1"/>
                <c:pt idx="0">
                  <c:v>Kotimaiset kieliryhmät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Taul2!$B$66:$X$66</c:f>
              <c:numCache>
                <c:formatCode>General</c:formatCode>
                <c:ptCount val="2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</c:numCache>
            </c:numRef>
          </c:cat>
          <c:val>
            <c:numRef>
              <c:f>Taul2!$B$67:$X$67</c:f>
              <c:numCache>
                <c:formatCode>#,##0</c:formatCode>
                <c:ptCount val="23"/>
                <c:pt idx="0">
                  <c:v>76665</c:v>
                </c:pt>
                <c:pt idx="1">
                  <c:v>75362</c:v>
                </c:pt>
                <c:pt idx="2">
                  <c:v>74592</c:v>
                </c:pt>
                <c:pt idx="3">
                  <c:v>74321</c:v>
                </c:pt>
                <c:pt idx="4">
                  <c:v>74291</c:v>
                </c:pt>
                <c:pt idx="5">
                  <c:v>74269</c:v>
                </c:pt>
                <c:pt idx="6">
                  <c:v>74359</c:v>
                </c:pt>
                <c:pt idx="7">
                  <c:v>74680</c:v>
                </c:pt>
                <c:pt idx="8">
                  <c:v>75084</c:v>
                </c:pt>
                <c:pt idx="9">
                  <c:v>75167</c:v>
                </c:pt>
                <c:pt idx="10">
                  <c:v>75129</c:v>
                </c:pt>
                <c:pt idx="11">
                  <c:v>75034</c:v>
                </c:pt>
                <c:pt idx="12">
                  <c:v>74344</c:v>
                </c:pt>
                <c:pt idx="13">
                  <c:v>73316</c:v>
                </c:pt>
                <c:pt idx="14">
                  <c:v>71815.69280612751</c:v>
                </c:pt>
                <c:pt idx="15">
                  <c:v>69704.476570520099</c:v>
                </c:pt>
                <c:pt idx="16">
                  <c:v>67267.224331691992</c:v>
                </c:pt>
                <c:pt idx="17">
                  <c:v>64954.163758604038</c:v>
                </c:pt>
                <c:pt idx="18">
                  <c:v>63143.346169501398</c:v>
                </c:pt>
                <c:pt idx="19">
                  <c:v>60809.190801244789</c:v>
                </c:pt>
                <c:pt idx="20">
                  <c:v>58339.41716896541</c:v>
                </c:pt>
                <c:pt idx="21">
                  <c:v>55941.751839401048</c:v>
                </c:pt>
                <c:pt idx="22">
                  <c:v>53897.536541928268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7-48D1-8942-6E7ADA0CBFD3}"/>
            </c:ext>
          </c:extLst>
        </c:ser>
        <c:ser>
          <c:idx val="1"/>
          <c:order val="1"/>
          <c:tx>
            <c:strRef>
              <c:f>Taul2!$A$68</c:f>
              <c:strCache>
                <c:ptCount val="1"/>
                <c:pt idx="0">
                  <c:v>Vieraskieliset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Taul2!$B$66:$X$66</c:f>
              <c:numCache>
                <c:formatCode>General</c:formatCode>
                <c:ptCount val="2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</c:numCache>
            </c:numRef>
          </c:cat>
          <c:val>
            <c:numRef>
              <c:f>Taul2!$B$68:$X$68</c:f>
              <c:numCache>
                <c:formatCode>#,##0</c:formatCode>
                <c:ptCount val="23"/>
                <c:pt idx="0">
                  <c:v>2704</c:v>
                </c:pt>
                <c:pt idx="1">
                  <c:v>2951</c:v>
                </c:pt>
                <c:pt idx="2">
                  <c:v>3218</c:v>
                </c:pt>
                <c:pt idx="3">
                  <c:v>3545</c:v>
                </c:pt>
                <c:pt idx="4">
                  <c:v>3772</c:v>
                </c:pt>
                <c:pt idx="5">
                  <c:v>3910</c:v>
                </c:pt>
                <c:pt idx="6">
                  <c:v>4192</c:v>
                </c:pt>
                <c:pt idx="7">
                  <c:v>4363</c:v>
                </c:pt>
                <c:pt idx="8">
                  <c:v>4507</c:v>
                </c:pt>
                <c:pt idx="9">
                  <c:v>4735</c:v>
                </c:pt>
                <c:pt idx="10">
                  <c:v>4893</c:v>
                </c:pt>
                <c:pt idx="11">
                  <c:v>5046</c:v>
                </c:pt>
                <c:pt idx="12">
                  <c:v>5418</c:v>
                </c:pt>
                <c:pt idx="13">
                  <c:v>6619</c:v>
                </c:pt>
                <c:pt idx="14">
                  <c:v>7391.9768927777868</c:v>
                </c:pt>
                <c:pt idx="15">
                  <c:v>7745.4892958221544</c:v>
                </c:pt>
                <c:pt idx="16">
                  <c:v>7952.2464878350356</c:v>
                </c:pt>
                <c:pt idx="17">
                  <c:v>8201.6860800608574</c:v>
                </c:pt>
                <c:pt idx="18">
                  <c:v>8297.0667291501213</c:v>
                </c:pt>
                <c:pt idx="19">
                  <c:v>8363.7874737984002</c:v>
                </c:pt>
                <c:pt idx="20">
                  <c:v>8401.6381640597701</c:v>
                </c:pt>
                <c:pt idx="21">
                  <c:v>8524.1328367706756</c:v>
                </c:pt>
                <c:pt idx="22">
                  <c:v>8804.6833455208307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7-48D1-8942-6E7ADA0CB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0512927"/>
        <c:axId val="930522527"/>
      </c:barChart>
      <c:lineChart>
        <c:grouping val="standard"/>
        <c:varyColors val="0"/>
        <c:ser>
          <c:idx val="2"/>
          <c:order val="2"/>
          <c:tx>
            <c:strRef>
              <c:f>Taul2!$A$69</c:f>
              <c:strCache>
                <c:ptCount val="1"/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-8.609031348398008E-2"/>
                  <c:y val="-5.7162306227926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2024:</a:t>
                    </a:r>
                  </a:p>
                  <a:p>
                    <a:fld id="{C7432351-D10B-4426-B548-D29CAE0E5AD1}" type="VALUE">
                      <a:rPr lang="en-US" smtClean="0"/>
                      <a:pPr/>
                      <a:t>[ARVO]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617-48D1-8942-6E7ADA0CBFD3}"/>
                </c:ext>
              </c:extLst>
            </c:dLbl>
            <c:dLbl>
              <c:idx val="22"/>
              <c:layout>
                <c:manualLayout>
                  <c:x val="0"/>
                  <c:y val="-6.53283499747731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2032:</a:t>
                    </a:r>
                  </a:p>
                  <a:p>
                    <a:fld id="{3B665D56-E2F9-44A2-96FD-A0427D03396C}" type="VALUE">
                      <a:rPr lang="en-US" smtClean="0"/>
                      <a:pPr/>
                      <a:t>[ARVO]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617-48D1-8942-6E7ADA0CB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Taul2!$B$66:$X$66</c:f>
              <c:numCache>
                <c:formatCode>General</c:formatCode>
                <c:ptCount val="2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</c:numCache>
            </c:numRef>
          </c:cat>
          <c:val>
            <c:numRef>
              <c:f>Taul2!$B$69:$X$69</c:f>
              <c:numCache>
                <c:formatCode>#,##0</c:formatCode>
                <c:ptCount val="23"/>
                <c:pt idx="0">
                  <c:v>79369</c:v>
                </c:pt>
                <c:pt idx="1">
                  <c:v>78313</c:v>
                </c:pt>
                <c:pt idx="2">
                  <c:v>77810</c:v>
                </c:pt>
                <c:pt idx="3">
                  <c:v>77866</c:v>
                </c:pt>
                <c:pt idx="4">
                  <c:v>78063</c:v>
                </c:pt>
                <c:pt idx="5">
                  <c:v>78179</c:v>
                </c:pt>
                <c:pt idx="6">
                  <c:v>78551</c:v>
                </c:pt>
                <c:pt idx="7">
                  <c:v>79043</c:v>
                </c:pt>
                <c:pt idx="8">
                  <c:v>79591</c:v>
                </c:pt>
                <c:pt idx="9">
                  <c:v>79902</c:v>
                </c:pt>
                <c:pt idx="10">
                  <c:v>80022</c:v>
                </c:pt>
                <c:pt idx="11">
                  <c:v>80080</c:v>
                </c:pt>
                <c:pt idx="12">
                  <c:v>79762</c:v>
                </c:pt>
                <c:pt idx="13">
                  <c:v>79935</c:v>
                </c:pt>
                <c:pt idx="14">
                  <c:v>79207.669698905302</c:v>
                </c:pt>
                <c:pt idx="15">
                  <c:v>77449.96586634226</c:v>
                </c:pt>
                <c:pt idx="16">
                  <c:v>75219.470819527021</c:v>
                </c:pt>
                <c:pt idx="17">
                  <c:v>73155.849838664901</c:v>
                </c:pt>
                <c:pt idx="18">
                  <c:v>71440.412898651513</c:v>
                </c:pt>
                <c:pt idx="19">
                  <c:v>69172.978275043191</c:v>
                </c:pt>
                <c:pt idx="20">
                  <c:v>66741.055333025186</c:v>
                </c:pt>
                <c:pt idx="21">
                  <c:v>64465.884676171721</c:v>
                </c:pt>
                <c:pt idx="22">
                  <c:v>62702.2198874491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617-48D1-8942-6E7ADA0CB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0512927"/>
        <c:axId val="930522527"/>
      </c:lineChart>
      <c:catAx>
        <c:axId val="93051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30522527"/>
        <c:crosses val="autoZero"/>
        <c:auto val="1"/>
        <c:lblAlgn val="ctr"/>
        <c:lblOffset val="100"/>
        <c:noMultiLvlLbl val="0"/>
      </c:catAx>
      <c:valAx>
        <c:axId val="930522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30512927"/>
        <c:crosses val="autoZero"/>
        <c:crossBetween val="between"/>
      </c:valAx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/>
  </c:chart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Muutos 7-15-vuotiaiden määrässä 2024-2032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Taul2!$R$92</c:f>
              <c:strCache>
                <c:ptCount val="1"/>
                <c:pt idx="0">
                  <c:v>Määrällinen muutos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Taul2!$O$93:$O$97</c:f>
              <c:strCache>
                <c:ptCount val="5"/>
                <c:pt idx="0">
                  <c:v>Yksi koulu (76 kuntaa)</c:v>
                </c:pt>
                <c:pt idx="1">
                  <c:v>Kaksi koulua (33 kuntaa)</c:v>
                </c:pt>
                <c:pt idx="2">
                  <c:v>Kolme koulua (21 kuntaa)</c:v>
                </c:pt>
                <c:pt idx="3">
                  <c:v>Neljä koulua (14 kuntaa)</c:v>
                </c:pt>
                <c:pt idx="4">
                  <c:v>Viisi tai enemmän koulua (27 kuntaa)</c:v>
                </c:pt>
              </c:strCache>
            </c:strRef>
          </c:cat>
          <c:val>
            <c:numRef>
              <c:f>Taul2!$R$93:$R$97</c:f>
              <c:numCache>
                <c:formatCode>0</c:formatCode>
                <c:ptCount val="5"/>
                <c:pt idx="0">
                  <c:v>-3953.2311024784703</c:v>
                </c:pt>
                <c:pt idx="1">
                  <c:v>-3011.9842335012563</c:v>
                </c:pt>
                <c:pt idx="2">
                  <c:v>-2409.6507736482154</c:v>
                </c:pt>
                <c:pt idx="3">
                  <c:v>-2154.6916567354319</c:v>
                </c:pt>
                <c:pt idx="4">
                  <c:v>-5362.1233624304768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49-4919-BD28-B1BDCC25C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5078655"/>
        <c:axId val="1805096895"/>
      </c:barChart>
      <c:lineChart>
        <c:grouping val="standard"/>
        <c:varyColors val="0"/>
        <c:ser>
          <c:idx val="1"/>
          <c:order val="1"/>
          <c:tx>
            <c:strRef>
              <c:f>Taul2!$S$92</c:f>
              <c:strCache>
                <c:ptCount val="1"/>
                <c:pt idx="0">
                  <c:v>Suhteellinen muutos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15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cat>
            <c:strRef>
              <c:f>Taul2!$O$93:$O$97</c:f>
              <c:strCache>
                <c:ptCount val="5"/>
                <c:pt idx="0">
                  <c:v>Yksi koulu (76 kuntaa)</c:v>
                </c:pt>
                <c:pt idx="1">
                  <c:v>Kaksi koulua (33 kuntaa)</c:v>
                </c:pt>
                <c:pt idx="2">
                  <c:v>Kolme koulua (21 kuntaa)</c:v>
                </c:pt>
                <c:pt idx="3">
                  <c:v>Neljä koulua (14 kuntaa)</c:v>
                </c:pt>
                <c:pt idx="4">
                  <c:v>Viisi tai enemmän koulua (27 kuntaa)</c:v>
                </c:pt>
              </c:strCache>
            </c:strRef>
          </c:cat>
          <c:val>
            <c:numRef>
              <c:f>Taul2!$S$93:$S$97</c:f>
              <c:numCache>
                <c:formatCode>0%</c:formatCode>
                <c:ptCount val="5"/>
                <c:pt idx="0">
                  <c:v>-0.29852854188022204</c:v>
                </c:pt>
                <c:pt idx="1">
                  <c:v>-0.31549888474694904</c:v>
                </c:pt>
                <c:pt idx="2">
                  <c:v>-0.29895564966754512</c:v>
                </c:pt>
                <c:pt idx="3">
                  <c:v>-0.29378530117178669</c:v>
                </c:pt>
                <c:pt idx="4">
                  <c:v>-0.25191118459349976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49-4919-BD28-B1BDCC25C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5096415"/>
        <c:axId val="1805095455"/>
      </c:lineChart>
      <c:catAx>
        <c:axId val="1805078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05096895"/>
        <c:crosses val="autoZero"/>
        <c:auto val="1"/>
        <c:lblAlgn val="ctr"/>
        <c:lblOffset val="100"/>
        <c:noMultiLvlLbl val="0"/>
      </c:catAx>
      <c:valAx>
        <c:axId val="1805096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05078655"/>
        <c:crosses val="autoZero"/>
        <c:crossBetween val="between"/>
      </c:valAx>
      <c:valAx>
        <c:axId val="1805095455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05096415"/>
        <c:crosses val="max"/>
        <c:crossBetween val="between"/>
      </c:valAx>
      <c:catAx>
        <c:axId val="18050964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0509545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0.68728</cdr:x>
      <cdr:y>0.09433</cdr:y>
    </cdr:from>
    <cdr:to>
      <cdr:x>0.68728</cdr:x>
      <cdr:y>0.92305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DE79CE29-03CF-864B-D91E-E8DEC7278920}"/>
            </a:ext>
          </a:extLst>
        </cdr:cNvPr>
        <cdr:cNvCxnSpPr/>
      </cdr:nvCxnSpPr>
      <cdr:spPr>
        <a:xfrm xmlns:a="http://schemas.openxmlformats.org/drawingml/2006/main" flipV="1">
          <a:off x="4561328" y="450427"/>
          <a:ext cx="0" cy="395732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bg2"/>
          </a:solidFill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79F5F-5AD5-431B-B2D2-A1FC4CF89D91}" type="datetimeFigureOut">
              <a:rPr lang="fi-FI" smtClean="0"/>
              <a:t>23.9.2025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DECBA-F0D2-4164-8A9D-042BBD6748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634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DECBA-F0D2-4164-8A9D-042BBD674804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11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DECBA-F0D2-4164-8A9D-042BBD674804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982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>
  <p:cSld name="SECTION_HEADER_1">
    <p:bg>
      <p:bgPr>
        <a:pattFill prst="pct9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Text,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72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Google Shape;41;p6">
            <a:extLst>
              <a:ext uri="{FF2B5EF4-FFF2-40B4-BE49-F238E27FC236}">
                <a16:creationId xmlns:a16="http://schemas.microsoft.com/office/drawing/2014/main" id="{78637F01-2B97-49D0-9243-2A348D7502A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838200" y="1825625"/>
            <a:ext cx="704305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»"/>
              <a:defRPr sz="32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DA43-E122-438F-AEBF-A78FC18400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24327" y="2002971"/>
            <a:ext cx="3329473" cy="4173992"/>
          </a:xfrm>
        </p:spPr>
        <p:txBody>
          <a:bodyPr>
            <a:normAutofit/>
          </a:bodyPr>
          <a:lstStyle>
            <a:lvl1pPr marL="50800" indent="0">
              <a:buNone/>
              <a:defRPr sz="1800"/>
            </a:lvl1pPr>
            <a:lvl2pPr marL="533400" indent="0">
              <a:buNone/>
              <a:defRPr sz="1600"/>
            </a:lvl2pPr>
            <a:lvl3pPr marL="1016000" indent="0">
              <a:buNone/>
              <a:defRPr sz="1400"/>
            </a:lvl3pPr>
            <a:lvl4pPr marL="1485900" indent="0">
              <a:buNone/>
              <a:defRPr sz="1200"/>
            </a:lvl4pPr>
            <a:lvl5pPr marL="19431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8653B0-F371-2A4F-9728-15B2BC26C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428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 userDrawn="1">
  <p:cSld name="Main 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1360488" y="600074"/>
            <a:ext cx="8197882" cy="561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511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800"/>
              <a:buFont typeface="+mj-lt"/>
              <a:buAutoNum type="arabicPeriod"/>
              <a:defRPr sz="48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44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40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40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37EC755-73FB-1A4E-972D-5AFC674C8B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283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>
                <a:solidFill>
                  <a:schemeClr val="bg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C2B1802-A3C3-D740-949B-09978BB43B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3249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userDrawn="1">
  <p:cSld name="Content with Ca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ExtraBold"/>
              <a:buNone/>
              <a:defRPr sz="3200"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14350" lvl="0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039A3C-BB58-5046-BB31-18CB0C21C5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8436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userDrawn="1">
  <p:cSld name="Picture with Ca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ExtraBold"/>
              <a:buNone/>
              <a:defRPr sz="3200"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9" name="Google Shape;129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14350" lvl="0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2CDCE8B-D219-7244-AAAB-F0198B60F2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1082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userDrawn="1">
  <p:cSld name="Title and Vertical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7A475F9-C184-134E-99E7-FA337F8E97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3810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userDrawn="1">
  <p:cSld name="Vertical Title and 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B92B4AB-250A-B445-8256-3428855D4F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05532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>
  <p:cSld name="1_SECTION_HEADER_1">
    <p:bg>
      <p:bgPr>
        <a:pattFill prst="pct9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618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135188" y="1264204"/>
            <a:ext cx="7777162" cy="455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40D092-490D-A146-9CB9-4A3014357F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6" name="Google Shape;26;p4">
            <a:extLst>
              <a:ext uri="{FF2B5EF4-FFF2-40B4-BE49-F238E27FC236}">
                <a16:creationId xmlns:a16="http://schemas.microsoft.com/office/drawing/2014/main" id="{1C0D8470-B965-CE4A-B66A-E31EE05717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1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9172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295354"/>
            <a:ext cx="9144000" cy="263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824757"/>
            <a:ext cx="9144000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78576" y="595849"/>
            <a:ext cx="1034847" cy="10064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55B623F-250B-8949-97DA-B1603F513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13EAAFD-DCFA-238D-A81D-0CC9922A23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3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12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60000" lvl="0" indent="-288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9" name="Google Shape;41;p6">
            <a:extLst>
              <a:ext uri="{FF2B5EF4-FFF2-40B4-BE49-F238E27FC236}">
                <a16:creationId xmlns:a16="http://schemas.microsoft.com/office/drawing/2014/main" id="{46EE80C9-80CB-B345-8895-1A6D98EDD8BD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6242400" y="1825625"/>
            <a:ext cx="5112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60000" lvl="0" indent="-288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124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235394"/>
            <a:ext cx="9144000" cy="263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764797"/>
            <a:ext cx="9144000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13" name="Google Shape;23;p3">
            <a:extLst>
              <a:ext uri="{FF2B5EF4-FFF2-40B4-BE49-F238E27FC236}">
                <a16:creationId xmlns:a16="http://schemas.microsoft.com/office/drawing/2014/main" id="{22C8AFCF-E086-AC4D-ABD4-95185F528C6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578576" y="595849"/>
            <a:ext cx="1034847" cy="1006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6120F477-F896-4446-96B2-24FB07F07E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5185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0" name="Kuvan paikkamerkki 9">
            <a:extLst>
              <a:ext uri="{FF2B5EF4-FFF2-40B4-BE49-F238E27FC236}">
                <a16:creationId xmlns:a16="http://schemas.microsoft.com/office/drawing/2014/main" id="{0356CEA5-46EA-FF48-8E09-1CD3BB44F6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42277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2" name="Kuvan paikkamerkki 9">
            <a:extLst>
              <a:ext uri="{FF2B5EF4-FFF2-40B4-BE49-F238E27FC236}">
                <a16:creationId xmlns:a16="http://schemas.microsoft.com/office/drawing/2014/main" id="{B7DC0C8D-30D6-4344-B910-12F9879E5B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09369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4" name="Kuvan paikkamerkki 9">
            <a:extLst>
              <a:ext uri="{FF2B5EF4-FFF2-40B4-BE49-F238E27FC236}">
                <a16:creationId xmlns:a16="http://schemas.microsoft.com/office/drawing/2014/main" id="{6D788690-82EC-CF46-8553-A6E08EC5CB4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76461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5" name="Kuvan paikkamerkki 9">
            <a:extLst>
              <a:ext uri="{FF2B5EF4-FFF2-40B4-BE49-F238E27FC236}">
                <a16:creationId xmlns:a16="http://schemas.microsoft.com/office/drawing/2014/main" id="{E4BE09D1-D148-5F4A-8E63-758AC41B37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43553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sp>
        <p:nvSpPr>
          <p:cNvPr id="26" name="Kuvan paikkamerkki 9">
            <a:extLst>
              <a:ext uri="{FF2B5EF4-FFF2-40B4-BE49-F238E27FC236}">
                <a16:creationId xmlns:a16="http://schemas.microsoft.com/office/drawing/2014/main" id="{1ED201F0-77EA-CF4F-B7A5-EE62EAD9DCD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410646" y="5922963"/>
            <a:ext cx="1160462" cy="525462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fi-FI"/>
              <a:t>Logo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B1E4BE2-92E1-2893-BD6F-74FD3AD5B2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67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2040747" y="1507852"/>
            <a:ext cx="8110508" cy="263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040746" y="4037251"/>
            <a:ext cx="8110507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78576" y="595849"/>
            <a:ext cx="1034847" cy="10064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55B623F-250B-8949-97DA-B1603F513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0FA2EE3-4839-3C79-EC49-E5535AE512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25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solidFill>
          <a:srgbClr val="F9F2E6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0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ctrTitle"/>
          </p:nvPr>
        </p:nvSpPr>
        <p:spPr>
          <a:xfrm>
            <a:off x="838199" y="690342"/>
            <a:ext cx="10679607" cy="311860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dk1">
                <a:alpha val="24313"/>
              </a:scheme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8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ubTitle" idx="1"/>
          </p:nvPr>
        </p:nvSpPr>
        <p:spPr>
          <a:xfrm>
            <a:off x="838199" y="3857436"/>
            <a:ext cx="10679607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lt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017FD93-28D8-4247-817A-FFAE36513C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0182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solidFill>
          <a:srgbClr val="F9F2E6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0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ctrTitle"/>
          </p:nvPr>
        </p:nvSpPr>
        <p:spPr>
          <a:xfrm>
            <a:off x="838199" y="690342"/>
            <a:ext cx="10679607" cy="311860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dk1">
                <a:alpha val="24313"/>
              </a:scheme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8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subTitle" idx="1"/>
          </p:nvPr>
        </p:nvSpPr>
        <p:spPr>
          <a:xfrm>
            <a:off x="838199" y="3857436"/>
            <a:ext cx="10679607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lt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170" name="Google Shape;17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78576" y="595849"/>
            <a:ext cx="1034847" cy="100649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6CD46BF-FD85-9E4E-963F-6BA92EC136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5459356-BE95-D701-1340-9DAF331C3F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92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5CC695E-D216-4F77-BD37-201EE26DA5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6" name="Google Shape;197;p31">
            <a:extLst>
              <a:ext uri="{FF2B5EF4-FFF2-40B4-BE49-F238E27FC236}">
                <a16:creationId xmlns:a16="http://schemas.microsoft.com/office/drawing/2014/main" id="{D7A7DF12-25C7-4A1C-896B-E5B30E5ABD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700818"/>
            <a:ext cx="11360700" cy="551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lt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2906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preserve="1" userDrawn="1">
  <p:cSld name="1_SECTION_HEADER_1">
    <p:bg>
      <p:bgPr>
        <a:solidFill>
          <a:schemeClr val="dk2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415600" y="700819"/>
            <a:ext cx="11360700" cy="327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25FA8-6B17-41CC-AE2A-31041C1687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925" y="3975100"/>
            <a:ext cx="11360150" cy="1871663"/>
          </a:xfrm>
        </p:spPr>
        <p:txBody>
          <a:bodyPr/>
          <a:lstStyle>
            <a:lvl1pPr marL="5040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533400" indent="0" algn="ctr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1016000" indent="0" algn="ctr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485900" indent="0" algn="ctr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943100" indent="0" algn="ctr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F77F90A-8D8D-FC4C-91F8-2C95B54171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6011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preserve="1" userDrawn="1">
  <p:cSld name="1_SECTION_HEADER_1">
    <p:bg>
      <p:bgPr>
        <a:solidFill>
          <a:schemeClr val="dk2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 hasCustomPrompt="1"/>
          </p:nvPr>
        </p:nvSpPr>
        <p:spPr>
          <a:xfrm>
            <a:off x="415600" y="700819"/>
            <a:ext cx="11360700" cy="327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fi-FI" dirty="0"/>
              <a:t>Oli ilo!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25FA8-6B17-41CC-AE2A-31041C1687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925" y="3975100"/>
            <a:ext cx="11360150" cy="1871663"/>
          </a:xfrm>
        </p:spPr>
        <p:txBody>
          <a:bodyPr/>
          <a:lstStyle>
            <a:lvl1pPr marL="5040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533400" indent="0" algn="ctr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1016000" indent="0" algn="ctr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485900" indent="0" algn="ctr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943100" indent="0" algn="ctr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88B33235-BB7A-8748-8C5B-D120A38BAF88}"/>
              </a:ext>
            </a:extLst>
          </p:cNvPr>
          <p:cNvGrpSpPr/>
          <p:nvPr userDrawn="1"/>
        </p:nvGrpSpPr>
        <p:grpSpPr>
          <a:xfrm>
            <a:off x="595062" y="5727258"/>
            <a:ext cx="10234805" cy="700819"/>
            <a:chOff x="215768" y="6015530"/>
            <a:chExt cx="10234805" cy="700819"/>
          </a:xfrm>
        </p:grpSpPr>
        <p:grpSp>
          <p:nvGrpSpPr>
            <p:cNvPr id="20" name="Ryhmä 19">
              <a:extLst>
                <a:ext uri="{FF2B5EF4-FFF2-40B4-BE49-F238E27FC236}">
                  <a16:creationId xmlns:a16="http://schemas.microsoft.com/office/drawing/2014/main" id="{8AAC5465-7C1D-A540-A3BC-579AE7451B86}"/>
                </a:ext>
              </a:extLst>
            </p:cNvPr>
            <p:cNvGrpSpPr/>
            <p:nvPr userDrawn="1"/>
          </p:nvGrpSpPr>
          <p:grpSpPr>
            <a:xfrm>
              <a:off x="215768" y="6015530"/>
              <a:ext cx="1220312" cy="700819"/>
              <a:chOff x="215768" y="6015530"/>
              <a:chExt cx="1220312" cy="700819"/>
            </a:xfrm>
          </p:grpSpPr>
          <p:pic>
            <p:nvPicPr>
              <p:cNvPr id="6" name="Kuva 5">
                <a:extLst>
                  <a:ext uri="{FF2B5EF4-FFF2-40B4-BE49-F238E27FC236}">
                    <a16:creationId xmlns:a16="http://schemas.microsoft.com/office/drawing/2014/main" id="{336F933C-897E-3848-A6D3-B49AB84FB74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215768" y="6015530"/>
                <a:ext cx="399664" cy="700819"/>
              </a:xfrm>
              <a:prstGeom prst="rect">
                <a:avLst/>
              </a:prstGeom>
            </p:spPr>
          </p:pic>
          <p:sp>
            <p:nvSpPr>
              <p:cNvPr id="4" name="Tekstiruutu 3">
                <a:extLst>
                  <a:ext uri="{FF2B5EF4-FFF2-40B4-BE49-F238E27FC236}">
                    <a16:creationId xmlns:a16="http://schemas.microsoft.com/office/drawing/2014/main" id="{F1FBD071-4A85-7949-B318-3A7C4DA6DB76}"/>
                  </a:ext>
                </a:extLst>
              </p:cNvPr>
              <p:cNvSpPr txBox="1"/>
              <p:nvPr userDrawn="1"/>
            </p:nvSpPr>
            <p:spPr>
              <a:xfrm>
                <a:off x="615432" y="6356349"/>
                <a:ext cx="820648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mdi.fi</a:t>
                </a:r>
              </a:p>
            </p:txBody>
          </p:sp>
        </p:grpSp>
        <p:grpSp>
          <p:nvGrpSpPr>
            <p:cNvPr id="19" name="Ryhmä 18">
              <a:extLst>
                <a:ext uri="{FF2B5EF4-FFF2-40B4-BE49-F238E27FC236}">
                  <a16:creationId xmlns:a16="http://schemas.microsoft.com/office/drawing/2014/main" id="{3ABCB75F-C2C9-D84E-B4CD-CE254E93E83B}"/>
                </a:ext>
              </a:extLst>
            </p:cNvPr>
            <p:cNvGrpSpPr/>
            <p:nvPr userDrawn="1"/>
          </p:nvGrpSpPr>
          <p:grpSpPr>
            <a:xfrm>
              <a:off x="1685601" y="6356349"/>
              <a:ext cx="2800229" cy="360000"/>
              <a:chOff x="1611140" y="6356349"/>
              <a:chExt cx="2800229" cy="360000"/>
            </a:xfrm>
          </p:grpSpPr>
          <p:sp>
            <p:nvSpPr>
              <p:cNvPr id="11" name="Tekstiruutu 10">
                <a:extLst>
                  <a:ext uri="{FF2B5EF4-FFF2-40B4-BE49-F238E27FC236}">
                    <a16:creationId xmlns:a16="http://schemas.microsoft.com/office/drawing/2014/main" id="{A0264F27-EF98-BF4E-88B2-752B7854CE7A}"/>
                  </a:ext>
                </a:extLst>
              </p:cNvPr>
              <p:cNvSpPr txBox="1"/>
              <p:nvPr userDrawn="1"/>
            </p:nvSpPr>
            <p:spPr>
              <a:xfrm>
                <a:off x="2847127" y="6356349"/>
                <a:ext cx="1564242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@MDIfriends</a:t>
                </a:r>
              </a:p>
            </p:txBody>
          </p:sp>
          <p:grpSp>
            <p:nvGrpSpPr>
              <p:cNvPr id="13" name="Ryhmä 12">
                <a:extLst>
                  <a:ext uri="{FF2B5EF4-FFF2-40B4-BE49-F238E27FC236}">
                    <a16:creationId xmlns:a16="http://schemas.microsoft.com/office/drawing/2014/main" id="{2372EECE-CE5B-034B-BF85-BA8DEC6BCC1E}"/>
                  </a:ext>
                </a:extLst>
              </p:cNvPr>
              <p:cNvGrpSpPr/>
              <p:nvPr userDrawn="1"/>
            </p:nvGrpSpPr>
            <p:grpSpPr>
              <a:xfrm>
                <a:off x="1611140" y="6398877"/>
                <a:ext cx="1174184" cy="288968"/>
                <a:chOff x="1473979" y="6398877"/>
                <a:chExt cx="1174184" cy="288968"/>
              </a:xfrm>
            </p:grpSpPr>
            <p:pic>
              <p:nvPicPr>
                <p:cNvPr id="12" name="Kuva 11">
                  <a:extLst>
                    <a:ext uri="{FF2B5EF4-FFF2-40B4-BE49-F238E27FC236}">
                      <a16:creationId xmlns:a16="http://schemas.microsoft.com/office/drawing/2014/main" id="{102ADCF1-74C5-644A-82BF-E4DE016F14D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73979" y="6398877"/>
                  <a:ext cx="355499" cy="288968"/>
                </a:xfrm>
                <a:prstGeom prst="rect">
                  <a:avLst/>
                </a:prstGeom>
              </p:spPr>
            </p:pic>
            <p:pic>
              <p:nvPicPr>
                <p:cNvPr id="14" name="Kuva 13">
                  <a:extLst>
                    <a:ext uri="{FF2B5EF4-FFF2-40B4-BE49-F238E27FC236}">
                      <a16:creationId xmlns:a16="http://schemas.microsoft.com/office/drawing/2014/main" id="{89803638-03AD-BD4F-8BE9-8AF32F649C1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/>
                <a:srcRect/>
                <a:stretch/>
              </p:blipFill>
              <p:spPr>
                <a:xfrm>
                  <a:off x="2359195" y="6398877"/>
                  <a:ext cx="288968" cy="288968"/>
                </a:xfrm>
                <a:prstGeom prst="rect">
                  <a:avLst/>
                </a:prstGeom>
              </p:spPr>
            </p:pic>
            <p:pic>
              <p:nvPicPr>
                <p:cNvPr id="15" name="Kuva 14">
                  <a:extLst>
                    <a:ext uri="{FF2B5EF4-FFF2-40B4-BE49-F238E27FC236}">
                      <a16:creationId xmlns:a16="http://schemas.microsoft.com/office/drawing/2014/main" id="{023C2B09-3ECA-4C47-8645-B2B4325A70E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/>
                <a:srcRect/>
                <a:stretch/>
              </p:blipFill>
              <p:spPr>
                <a:xfrm>
                  <a:off x="1937368" y="6398877"/>
                  <a:ext cx="288968" cy="28896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8" name="Ryhmä 17">
              <a:extLst>
                <a:ext uri="{FF2B5EF4-FFF2-40B4-BE49-F238E27FC236}">
                  <a16:creationId xmlns:a16="http://schemas.microsoft.com/office/drawing/2014/main" id="{931E2A29-EDF6-FF48-9FAB-8D346D1A6159}"/>
                </a:ext>
              </a:extLst>
            </p:cNvPr>
            <p:cNvGrpSpPr/>
            <p:nvPr userDrawn="1"/>
          </p:nvGrpSpPr>
          <p:grpSpPr>
            <a:xfrm>
              <a:off x="4673334" y="6356349"/>
              <a:ext cx="5777239" cy="360000"/>
              <a:chOff x="4466000" y="6356349"/>
              <a:chExt cx="5777239" cy="360000"/>
            </a:xfrm>
          </p:grpSpPr>
          <p:pic>
            <p:nvPicPr>
              <p:cNvPr id="16" name="Kuva 15">
                <a:extLst>
                  <a:ext uri="{FF2B5EF4-FFF2-40B4-BE49-F238E27FC236}">
                    <a16:creationId xmlns:a16="http://schemas.microsoft.com/office/drawing/2014/main" id="{8A712381-1A5D-2B48-B407-B0630F8D2C2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rcRect/>
              <a:stretch/>
            </p:blipFill>
            <p:spPr>
              <a:xfrm>
                <a:off x="4466000" y="6398877"/>
                <a:ext cx="288968" cy="288968"/>
              </a:xfrm>
              <a:prstGeom prst="rect">
                <a:avLst/>
              </a:prstGeom>
            </p:spPr>
          </p:pic>
          <p:sp>
            <p:nvSpPr>
              <p:cNvPr id="17" name="Tekstiruutu 16">
                <a:extLst>
                  <a:ext uri="{FF2B5EF4-FFF2-40B4-BE49-F238E27FC236}">
                    <a16:creationId xmlns:a16="http://schemas.microsoft.com/office/drawing/2014/main" id="{9E7E0EC3-5910-894E-A776-ECAB2B9D97D0}"/>
                  </a:ext>
                </a:extLst>
              </p:cNvPr>
              <p:cNvSpPr txBox="1"/>
              <p:nvPr userDrawn="1"/>
            </p:nvSpPr>
            <p:spPr>
              <a:xfrm>
                <a:off x="4754968" y="6356349"/>
                <a:ext cx="5488271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Aluekehittämisen konsulttitoimisto MDI</a:t>
                </a:r>
              </a:p>
            </p:txBody>
          </p:sp>
        </p:grpSp>
      </p:grpSp>
      <p:pic>
        <p:nvPicPr>
          <p:cNvPr id="2" name="Kuva 1">
            <a:extLst>
              <a:ext uri="{FF2B5EF4-FFF2-40B4-BE49-F238E27FC236}">
                <a16:creationId xmlns:a16="http://schemas.microsoft.com/office/drawing/2014/main" id="{CDAD942A-8FBB-DB9D-1BE9-7BDE249274F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39304" y="4927039"/>
            <a:ext cx="1036380" cy="17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7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preserve="1" userDrawn="1">
  <p:cSld name="1_SECTION_HEADER_1">
    <p:bg>
      <p:bgPr>
        <a:solidFill>
          <a:schemeClr val="dk2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 hasCustomPrompt="1"/>
          </p:nvPr>
        </p:nvSpPr>
        <p:spPr>
          <a:xfrm>
            <a:off x="415600" y="692150"/>
            <a:ext cx="11360700" cy="244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fi-FI" dirty="0"/>
              <a:t>Oli ilo!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25FA8-6B17-41CC-AE2A-31041C1687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925" y="3133280"/>
            <a:ext cx="11360150" cy="2509351"/>
          </a:xfrm>
        </p:spPr>
        <p:txBody>
          <a:bodyPr/>
          <a:lstStyle>
            <a:lvl1pPr marL="5040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533400" indent="0" algn="ctr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1016000" indent="0" algn="ctr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485900" indent="0" algn="ctr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943100" indent="0" algn="ctr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88B33235-BB7A-8748-8C5B-D120A38BAF88}"/>
              </a:ext>
            </a:extLst>
          </p:cNvPr>
          <p:cNvGrpSpPr/>
          <p:nvPr userDrawn="1"/>
        </p:nvGrpSpPr>
        <p:grpSpPr>
          <a:xfrm>
            <a:off x="595062" y="5727258"/>
            <a:ext cx="10234805" cy="700819"/>
            <a:chOff x="215768" y="6015530"/>
            <a:chExt cx="10234805" cy="700819"/>
          </a:xfrm>
        </p:grpSpPr>
        <p:grpSp>
          <p:nvGrpSpPr>
            <p:cNvPr id="20" name="Ryhmä 19">
              <a:extLst>
                <a:ext uri="{FF2B5EF4-FFF2-40B4-BE49-F238E27FC236}">
                  <a16:creationId xmlns:a16="http://schemas.microsoft.com/office/drawing/2014/main" id="{8AAC5465-7C1D-A540-A3BC-579AE7451B86}"/>
                </a:ext>
              </a:extLst>
            </p:cNvPr>
            <p:cNvGrpSpPr/>
            <p:nvPr userDrawn="1"/>
          </p:nvGrpSpPr>
          <p:grpSpPr>
            <a:xfrm>
              <a:off x="215768" y="6015530"/>
              <a:ext cx="1220312" cy="700819"/>
              <a:chOff x="215768" y="6015530"/>
              <a:chExt cx="1220312" cy="700819"/>
            </a:xfrm>
          </p:grpSpPr>
          <p:pic>
            <p:nvPicPr>
              <p:cNvPr id="6" name="Kuva 5">
                <a:extLst>
                  <a:ext uri="{FF2B5EF4-FFF2-40B4-BE49-F238E27FC236}">
                    <a16:creationId xmlns:a16="http://schemas.microsoft.com/office/drawing/2014/main" id="{336F933C-897E-3848-A6D3-B49AB84FB74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215768" y="6015530"/>
                <a:ext cx="399664" cy="700819"/>
              </a:xfrm>
              <a:prstGeom prst="rect">
                <a:avLst/>
              </a:prstGeom>
            </p:spPr>
          </p:pic>
          <p:sp>
            <p:nvSpPr>
              <p:cNvPr id="4" name="Tekstiruutu 3">
                <a:extLst>
                  <a:ext uri="{FF2B5EF4-FFF2-40B4-BE49-F238E27FC236}">
                    <a16:creationId xmlns:a16="http://schemas.microsoft.com/office/drawing/2014/main" id="{F1FBD071-4A85-7949-B318-3A7C4DA6DB76}"/>
                  </a:ext>
                </a:extLst>
              </p:cNvPr>
              <p:cNvSpPr txBox="1"/>
              <p:nvPr userDrawn="1"/>
            </p:nvSpPr>
            <p:spPr>
              <a:xfrm>
                <a:off x="615432" y="6356349"/>
                <a:ext cx="820648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mdi.fi</a:t>
                </a:r>
              </a:p>
            </p:txBody>
          </p:sp>
        </p:grpSp>
        <p:grpSp>
          <p:nvGrpSpPr>
            <p:cNvPr id="19" name="Ryhmä 18">
              <a:extLst>
                <a:ext uri="{FF2B5EF4-FFF2-40B4-BE49-F238E27FC236}">
                  <a16:creationId xmlns:a16="http://schemas.microsoft.com/office/drawing/2014/main" id="{3ABCB75F-C2C9-D84E-B4CD-CE254E93E83B}"/>
                </a:ext>
              </a:extLst>
            </p:cNvPr>
            <p:cNvGrpSpPr/>
            <p:nvPr userDrawn="1"/>
          </p:nvGrpSpPr>
          <p:grpSpPr>
            <a:xfrm>
              <a:off x="1685601" y="6356349"/>
              <a:ext cx="2800229" cy="360000"/>
              <a:chOff x="1611140" y="6356349"/>
              <a:chExt cx="2800229" cy="360000"/>
            </a:xfrm>
          </p:grpSpPr>
          <p:sp>
            <p:nvSpPr>
              <p:cNvPr id="11" name="Tekstiruutu 10">
                <a:extLst>
                  <a:ext uri="{FF2B5EF4-FFF2-40B4-BE49-F238E27FC236}">
                    <a16:creationId xmlns:a16="http://schemas.microsoft.com/office/drawing/2014/main" id="{A0264F27-EF98-BF4E-88B2-752B7854CE7A}"/>
                  </a:ext>
                </a:extLst>
              </p:cNvPr>
              <p:cNvSpPr txBox="1"/>
              <p:nvPr userDrawn="1"/>
            </p:nvSpPr>
            <p:spPr>
              <a:xfrm>
                <a:off x="2847127" y="6356349"/>
                <a:ext cx="1564242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@MDIfriends</a:t>
                </a:r>
              </a:p>
            </p:txBody>
          </p:sp>
          <p:grpSp>
            <p:nvGrpSpPr>
              <p:cNvPr id="13" name="Ryhmä 12">
                <a:extLst>
                  <a:ext uri="{FF2B5EF4-FFF2-40B4-BE49-F238E27FC236}">
                    <a16:creationId xmlns:a16="http://schemas.microsoft.com/office/drawing/2014/main" id="{2372EECE-CE5B-034B-BF85-BA8DEC6BCC1E}"/>
                  </a:ext>
                </a:extLst>
              </p:cNvPr>
              <p:cNvGrpSpPr/>
              <p:nvPr userDrawn="1"/>
            </p:nvGrpSpPr>
            <p:grpSpPr>
              <a:xfrm>
                <a:off x="1611140" y="6398877"/>
                <a:ext cx="1174184" cy="288968"/>
                <a:chOff x="1473979" y="6398877"/>
                <a:chExt cx="1174184" cy="288968"/>
              </a:xfrm>
            </p:grpSpPr>
            <p:pic>
              <p:nvPicPr>
                <p:cNvPr id="12" name="Kuva 11">
                  <a:extLst>
                    <a:ext uri="{FF2B5EF4-FFF2-40B4-BE49-F238E27FC236}">
                      <a16:creationId xmlns:a16="http://schemas.microsoft.com/office/drawing/2014/main" id="{102ADCF1-74C5-644A-82BF-E4DE016F14D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73979" y="6398877"/>
                  <a:ext cx="355499" cy="288968"/>
                </a:xfrm>
                <a:prstGeom prst="rect">
                  <a:avLst/>
                </a:prstGeom>
              </p:spPr>
            </p:pic>
            <p:pic>
              <p:nvPicPr>
                <p:cNvPr id="14" name="Kuva 13">
                  <a:extLst>
                    <a:ext uri="{FF2B5EF4-FFF2-40B4-BE49-F238E27FC236}">
                      <a16:creationId xmlns:a16="http://schemas.microsoft.com/office/drawing/2014/main" id="{89803638-03AD-BD4F-8BE9-8AF32F649C1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/>
                <a:srcRect/>
                <a:stretch/>
              </p:blipFill>
              <p:spPr>
                <a:xfrm>
                  <a:off x="2359195" y="6398877"/>
                  <a:ext cx="288968" cy="288968"/>
                </a:xfrm>
                <a:prstGeom prst="rect">
                  <a:avLst/>
                </a:prstGeom>
              </p:spPr>
            </p:pic>
            <p:pic>
              <p:nvPicPr>
                <p:cNvPr id="15" name="Kuva 14">
                  <a:extLst>
                    <a:ext uri="{FF2B5EF4-FFF2-40B4-BE49-F238E27FC236}">
                      <a16:creationId xmlns:a16="http://schemas.microsoft.com/office/drawing/2014/main" id="{023C2B09-3ECA-4C47-8645-B2B4325A70E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/>
                <a:srcRect/>
                <a:stretch/>
              </p:blipFill>
              <p:spPr>
                <a:xfrm>
                  <a:off x="1937368" y="6398877"/>
                  <a:ext cx="288968" cy="28896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8" name="Ryhmä 17">
              <a:extLst>
                <a:ext uri="{FF2B5EF4-FFF2-40B4-BE49-F238E27FC236}">
                  <a16:creationId xmlns:a16="http://schemas.microsoft.com/office/drawing/2014/main" id="{931E2A29-EDF6-FF48-9FAB-8D346D1A6159}"/>
                </a:ext>
              </a:extLst>
            </p:cNvPr>
            <p:cNvGrpSpPr/>
            <p:nvPr userDrawn="1"/>
          </p:nvGrpSpPr>
          <p:grpSpPr>
            <a:xfrm>
              <a:off x="4673334" y="6356349"/>
              <a:ext cx="5777239" cy="360000"/>
              <a:chOff x="4466000" y="6356349"/>
              <a:chExt cx="5777239" cy="360000"/>
            </a:xfrm>
          </p:grpSpPr>
          <p:pic>
            <p:nvPicPr>
              <p:cNvPr id="16" name="Kuva 15">
                <a:extLst>
                  <a:ext uri="{FF2B5EF4-FFF2-40B4-BE49-F238E27FC236}">
                    <a16:creationId xmlns:a16="http://schemas.microsoft.com/office/drawing/2014/main" id="{8A712381-1A5D-2B48-B407-B0630F8D2C2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rcRect/>
              <a:stretch/>
            </p:blipFill>
            <p:spPr>
              <a:xfrm>
                <a:off x="4466000" y="6398877"/>
                <a:ext cx="288968" cy="288968"/>
              </a:xfrm>
              <a:prstGeom prst="rect">
                <a:avLst/>
              </a:prstGeom>
            </p:spPr>
          </p:pic>
          <p:sp>
            <p:nvSpPr>
              <p:cNvPr id="17" name="Tekstiruutu 16">
                <a:extLst>
                  <a:ext uri="{FF2B5EF4-FFF2-40B4-BE49-F238E27FC236}">
                    <a16:creationId xmlns:a16="http://schemas.microsoft.com/office/drawing/2014/main" id="{9E7E0EC3-5910-894E-A776-ECAB2B9D97D0}"/>
                  </a:ext>
                </a:extLst>
              </p:cNvPr>
              <p:cNvSpPr txBox="1"/>
              <p:nvPr userDrawn="1"/>
            </p:nvSpPr>
            <p:spPr>
              <a:xfrm>
                <a:off x="4754968" y="6356349"/>
                <a:ext cx="5488271" cy="3600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l"/>
                <a:r>
                  <a:rPr lang="fi-FI" b="1" dirty="0">
                    <a:solidFill>
                      <a:schemeClr val="bg1"/>
                    </a:solidFill>
                    <a:latin typeface="+mn-lt"/>
                  </a:rPr>
                  <a:t>Aluekehittämisen konsulttitoimisto MDI</a:t>
                </a:r>
              </a:p>
            </p:txBody>
          </p:sp>
        </p:grpSp>
      </p:grpSp>
      <p:pic>
        <p:nvPicPr>
          <p:cNvPr id="2" name="Kuva 1">
            <a:extLst>
              <a:ext uri="{FF2B5EF4-FFF2-40B4-BE49-F238E27FC236}">
                <a16:creationId xmlns:a16="http://schemas.microsoft.com/office/drawing/2014/main" id="{DF8BC38E-D910-F53E-77EF-70B3DDC767B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39304" y="4927039"/>
            <a:ext cx="1036380" cy="17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49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5ACBF0"/>
          </p15:clr>
        </p15:guide>
        <p15:guide id="2" orient="horz" pos="436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userDrawn="1">
  <p:cSld name="1_SECTION_HEADER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415600" y="700818"/>
            <a:ext cx="11360700" cy="551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2543F83-AB33-6244-A9DD-CA584B4A70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5908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userDrawn="1">
  <p:cSld name="1_SECTION_HEADER_1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>
            <a:spLocks noGrp="1"/>
          </p:cNvSpPr>
          <p:nvPr>
            <p:ph type="title"/>
          </p:nvPr>
        </p:nvSpPr>
        <p:spPr>
          <a:xfrm>
            <a:off x="415600" y="694143"/>
            <a:ext cx="11360700" cy="552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AEFA4A4-9D9E-934B-93B9-AF050320DC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249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1_Title and Content">
    <p:bg>
      <p:bgPr>
        <a:solidFill>
          <a:schemeClr val="bg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560"/>
              <a:buFont typeface="Arial"/>
              <a:buChar char="»"/>
              <a:defRPr sz="3200">
                <a:solidFill>
                  <a:schemeClr val="bg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9293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1" preserve="1">
  <p:cSld name="1_SECTION_HEADER_1">
    <p:bg>
      <p:bgPr>
        <a:pattFill prst="pct9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8D7A2AE-1994-744E-9ECF-F77045941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35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746759" y="692951"/>
            <a:ext cx="184292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32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32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838200" y="1945325"/>
            <a:ext cx="10515600" cy="2233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839273" y="4045797"/>
            <a:ext cx="10515600" cy="160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latin typeface="+mn-lt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5999" y="595849"/>
            <a:ext cx="819999" cy="79753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2452487" y="657844"/>
            <a:ext cx="25019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83FF02-F3B1-5B48-B677-99517394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99568C0-4FD9-D639-F978-16CEEDFDD2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13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319963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82" name="Google Shape;182;p29"/>
          <p:cNvSpPr txBox="1"/>
          <p:nvPr/>
        </p:nvSpPr>
        <p:spPr>
          <a:xfrm>
            <a:off x="7226842" y="810759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7643813" y="1277727"/>
            <a:ext cx="4163314" cy="242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4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7859210" y="3507476"/>
            <a:ext cx="3803744" cy="190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25141" y="703304"/>
            <a:ext cx="600657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0278318" y="595850"/>
            <a:ext cx="1528809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2B803FD-5D42-DA40-B36A-553A0E3C8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AAEA643-1BD4-8029-02CC-8D2C65FCB6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04878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68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319963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82" name="Google Shape;182;p29"/>
          <p:cNvSpPr txBox="1"/>
          <p:nvPr/>
        </p:nvSpPr>
        <p:spPr>
          <a:xfrm>
            <a:off x="7226842" y="810759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7643813" y="1559412"/>
            <a:ext cx="4163314" cy="2982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4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7859210" y="4347760"/>
            <a:ext cx="3803744" cy="161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latin typeface="+mn-lt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25141" y="703304"/>
            <a:ext cx="600657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0278318" y="595850"/>
            <a:ext cx="1528809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32DEE44-A66C-2947-A088-B8F5D5271B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25000"/>
                    </a:schemeClr>
                  </a:outerShdw>
                </a:effectLst>
              </a:defRPr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033B584-F9CD-E0B0-E0E3-67257B67B9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04878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678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746759" y="810758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838201" y="1579981"/>
            <a:ext cx="6242938" cy="254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968533" y="3926963"/>
            <a:ext cx="5982274" cy="178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49670" y="595849"/>
            <a:ext cx="819999" cy="79753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755775" y="595849"/>
            <a:ext cx="180546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83FF02-F3B1-5B48-B677-99517394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14543" y="0"/>
            <a:ext cx="4777457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8FB52A5-3F30-47A9-21F8-03560C6C01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892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25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746759" y="810758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ctrTitle" hasCustomPrompt="1"/>
          </p:nvPr>
        </p:nvSpPr>
        <p:spPr>
          <a:xfrm>
            <a:off x="838201" y="1579981"/>
            <a:ext cx="6242938" cy="254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4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968533" y="3926963"/>
            <a:ext cx="5982274" cy="178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kuvaus</a:t>
            </a:r>
            <a:endParaRPr dirty="0"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49670" y="595849"/>
            <a:ext cx="819999" cy="79753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755775" y="595849"/>
            <a:ext cx="180546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83FF02-F3B1-5B48-B677-99517394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7FDAA3E-83B7-164B-AC3A-F560865774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14543" y="0"/>
            <a:ext cx="4777457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099FBB1-CB47-9F64-0CBD-6B28174DDE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892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02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746759" y="810758"/>
            <a:ext cx="18429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Tarjous</a:t>
            </a:r>
            <a:endParaRPr sz="18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 hasCustomPrompt="1"/>
          </p:nvPr>
        </p:nvSpPr>
        <p:spPr>
          <a:xfrm>
            <a:off x="1035281" y="4036438"/>
            <a:ext cx="6087600" cy="180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0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fi-FI" dirty="0"/>
              <a:t>Työn nimi</a:t>
            </a:r>
            <a:endParaRPr dirty="0"/>
          </a:p>
        </p:txBody>
      </p:sp>
      <p:pic>
        <p:nvPicPr>
          <p:cNvPr id="185" name="Google Shape;185;p2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69081" y="595848"/>
            <a:ext cx="821713" cy="7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>
            <a:spLocks noGrp="1"/>
          </p:cNvSpPr>
          <p:nvPr>
            <p:ph type="body" idx="2" hasCustomPrompt="1"/>
          </p:nvPr>
        </p:nvSpPr>
        <p:spPr>
          <a:xfrm>
            <a:off x="1755775" y="595849"/>
            <a:ext cx="180546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r>
              <a:rPr lang="fi-FI" dirty="0"/>
              <a:t>[pvm]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83FF02-F3B1-5B48-B677-99517394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7FDAA3E-83B7-164B-AC3A-F560865774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DEA94B0-E894-D34D-A5C6-C7A2C6635E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8394" y="1277726"/>
            <a:ext cx="3955326" cy="413849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3" name="Google Shape;183;p29">
            <a:extLst>
              <a:ext uri="{FF2B5EF4-FFF2-40B4-BE49-F238E27FC236}">
                <a16:creationId xmlns:a16="http://schemas.microsoft.com/office/drawing/2014/main" id="{FE71CF9B-EAC3-7B4D-A101-2F3239B52EE1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838200" y="1698953"/>
            <a:ext cx="6481763" cy="253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 dirty="0"/>
              <a:t>Tilaajan nimi</a:t>
            </a:r>
            <a:endParaRPr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F1763B1-D3D6-42A5-B5BB-A92E17B2D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8765" y="6113721"/>
            <a:ext cx="754182" cy="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660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77874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777874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None/>
              <a:defRPr sz="24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B795648-17FD-4D49-A5C3-32CC3CFC29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4348" y="3433293"/>
            <a:ext cx="2284989" cy="2743670"/>
          </a:xfrm>
        </p:spPr>
        <p:txBody>
          <a:bodyPr>
            <a:noAutofit/>
          </a:bodyPr>
          <a:lstStyle>
            <a:lvl1pPr marL="5080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400"/>
            </a:lvl1pPr>
            <a:lvl2pPr marL="53340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1016000" indent="0">
              <a:lnSpc>
                <a:spcPct val="100000"/>
              </a:lnSpc>
              <a:spcAft>
                <a:spcPts val="0"/>
              </a:spcAft>
              <a:buNone/>
              <a:defRPr sz="1100"/>
            </a:lvl3pPr>
            <a:lvl4pPr marL="1485900" indent="0">
              <a:lnSpc>
                <a:spcPct val="100000"/>
              </a:lnSpc>
              <a:spcAft>
                <a:spcPts val="0"/>
              </a:spcAft>
              <a:buNone/>
              <a:defRPr sz="1050"/>
            </a:lvl4pPr>
            <a:lvl5pPr marL="1943100" indent="0">
              <a:lnSpc>
                <a:spcPct val="100000"/>
              </a:lnSpc>
              <a:spcAft>
                <a:spcPts val="0"/>
              </a:spcAft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0E6843E5-BD22-1948-9295-A28FE76FAC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24348" y="1825624"/>
            <a:ext cx="1460500" cy="1460499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2658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3792682" y="1690688"/>
            <a:ext cx="756111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604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None/>
              <a:defRPr sz="16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64761B8-F8A5-7D47-95F2-3DC80945F8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7070" y="1800000"/>
            <a:ext cx="2341130" cy="234113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87825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1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3432174" y="1076132"/>
            <a:ext cx="7921625" cy="51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Montserrat"/>
              <a:buNone/>
              <a:defRPr sz="2400"/>
            </a:lvl1pPr>
            <a:lvl2pPr marL="914400" lvl="1" indent="-21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0425D-AA35-7F49-9D46-C0E005F42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945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43676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28575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B01BAC-DD15-114F-ADC2-9BC9D9A9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507969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23240" lvl="0" indent="-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Normaali järjestelmäfontti"/>
              <a:buChar char="»"/>
              <a:defRPr sz="32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7A8F8B-D798-8F47-9A56-28054004E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1" y="6356350"/>
            <a:ext cx="10070998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171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63548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28575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B01BAC-DD15-114F-ADC2-9BC9D9A9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823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66130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28575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Normaali järjestelmäfontti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B01BAC-DD15-114F-ADC2-9BC9D9A9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F1CA4B-E6DE-1D4E-8DAE-334CF78F1F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96313" y="1825625"/>
            <a:ext cx="275748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70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4622800" y="1825625"/>
            <a:ext cx="6731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28575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rmaali järjestelmäfontti"/>
              <a:buChar char="»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B01BAC-DD15-114F-ADC2-9BC9D9A97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2799" y="6356350"/>
            <a:ext cx="669818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F1CA4B-E6DE-1D4E-8DAE-334CF78F1F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1825624"/>
            <a:ext cx="4475480" cy="5032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649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1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076132"/>
            <a:ext cx="10515600" cy="51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724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Montserrat"/>
              <a:buChar char="»"/>
              <a:defRPr sz="4800" b="0"/>
            </a:lvl1pPr>
            <a:lvl2pPr marL="914400" lvl="1" indent="-21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0425D-AA35-7F49-9D46-C0E005F42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539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1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076132"/>
            <a:ext cx="9150383" cy="51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724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Montserrat"/>
              <a:buChar char="»"/>
              <a:defRPr sz="4800"/>
            </a:lvl1pPr>
            <a:lvl2pPr marL="914400" lvl="1" indent="-21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0425D-AA35-7F49-9D46-C0E005F42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157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ExtraBold"/>
              <a:buNone/>
              <a:defRPr sz="4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5EC1442-A83A-A2F0-F048-FE944971877B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596915" y="6035789"/>
            <a:ext cx="390723" cy="65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060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699" r:id="rId35"/>
    <p:sldLayoutId id="2147483700" r:id="rId36"/>
    <p:sldLayoutId id="2147483701" r:id="rId37"/>
    <p:sldLayoutId id="2147483702" r:id="rId38"/>
    <p:sldLayoutId id="2147483703" r:id="rId39"/>
    <p:sldLayoutId id="2147483704" r:id="rId4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200" marR="0" lvl="0" indent="-40640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80000"/>
        <a:buFont typeface="Normaali järjestelmäfontti"/>
        <a:buChar char="»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2" pos="529">
          <p15:clr>
            <a:srgbClr val="A4A3A4"/>
          </p15:clr>
        </p15:guide>
        <p15:guide id="5" pos="2162">
          <p15:clr>
            <a:srgbClr val="A4A3A4"/>
          </p15:clr>
        </p15:guide>
        <p15:guide id="6" pos="2978">
          <p15:clr>
            <a:srgbClr val="A4A3A4"/>
          </p15:clr>
        </p15:guide>
        <p15:guide id="7" pos="3795">
          <p15:clr>
            <a:srgbClr val="A4A3A4"/>
          </p15:clr>
        </p15:guide>
        <p15:guide id="8" pos="4611">
          <p15:clr>
            <a:srgbClr val="A4A3A4"/>
          </p15:clr>
        </p15:guide>
        <p15:guide id="9" pos="5428">
          <p15:clr>
            <a:srgbClr val="A4A3A4"/>
          </p15:clr>
        </p15:guide>
        <p15:guide id="10" pos="6244">
          <p15:clr>
            <a:srgbClr val="A4A3A4"/>
          </p15:clr>
        </p15:guide>
        <p15:guide id="13" pos="2865">
          <p15:clr>
            <a:srgbClr val="FDE53C"/>
          </p15:clr>
        </p15:guide>
        <p15:guide id="15" pos="4815">
          <p15:clr>
            <a:srgbClr val="FDE53C"/>
          </p15:clr>
        </p15:guide>
        <p15:guide id="16" pos="1345">
          <p15:clr>
            <a:srgbClr val="A4A3A4"/>
          </p15:clr>
        </p15:guide>
        <p15:guide id="19" orient="horz" pos="1638">
          <p15:clr>
            <a:srgbClr val="FDE53C"/>
          </p15:clr>
        </p15:guide>
        <p15:guide id="21" orient="horz" pos="2682">
          <p15:clr>
            <a:srgbClr val="FDE53C"/>
          </p15:clr>
        </p15:guide>
        <p15:guide id="22" pos="7061">
          <p15:clr>
            <a:srgbClr val="A4A3A4"/>
          </p15:clr>
        </p15:guide>
        <p15:guide id="23" pos="715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91C18A-76F3-AB04-0B7C-3C337E6A37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Kunnat suuren murroksen edessä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B6549FC-ED92-054D-6ABE-7D3CEB8865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Tilannekuva väestökehityksen vaikutuksista perusopetuksen järjestämiseen erilaistuvissa kunnissa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5CCFE25-444C-946C-7107-016D3A35C5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3424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C0821-0FEB-97C9-08DE-DBBD9F19B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515191-6762-66C3-4C7A-0F5C40399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(Hankalia) kysymyksiä esityksen lopuksi</a:t>
            </a:r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7F9E4D23-97E1-DAB9-5D84-69499D1D8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490" y="1825624"/>
            <a:ext cx="10862310" cy="5032376"/>
          </a:xfrm>
        </p:spPr>
        <p:txBody>
          <a:bodyPr>
            <a:normAutofit/>
          </a:bodyPr>
          <a:lstStyle/>
          <a:p>
            <a:r>
              <a:rPr lang="fi-FI" b="1" dirty="0"/>
              <a:t>Miten kunnat vastaavat suureen muutospaineeseen, ilman että samalla heikennetään tulevaisuuden kehityksen mahdollisuuksia? </a:t>
            </a:r>
            <a:r>
              <a:rPr lang="fi-FI" dirty="0"/>
              <a:t>Esimerkiksi kouluverkon merkittävä supistaminen heikentää alueellista vetovoimaa, vahvistaen riskiä voimistuvalle heikolle kehitykselle. </a:t>
            </a:r>
          </a:p>
          <a:p>
            <a:r>
              <a:rPr lang="fi-FI" b="1" dirty="0"/>
              <a:t>Mikä on kuntien välisen yhteistyön rooli murrokseen vastaamisessa </a:t>
            </a:r>
            <a:r>
              <a:rPr lang="fi-FI" dirty="0"/>
              <a:t>ja tulisiko tähän kannustaa vahvemmin myös valtion taholta? </a:t>
            </a:r>
          </a:p>
          <a:p>
            <a:r>
              <a:rPr lang="fi-FI" b="1" dirty="0">
                <a:sym typeface="Wingdings" panose="05000000000000000000" pitchFamily="2" charset="2"/>
              </a:rPr>
              <a:t>Mikä on etäopetuksen potentiaali etenkin harvenevan asutuksen maaseutualueilla,</a:t>
            </a:r>
            <a:r>
              <a:rPr lang="fi-FI" dirty="0">
                <a:sym typeface="Wingdings" panose="05000000000000000000" pitchFamily="2" charset="2"/>
              </a:rPr>
              <a:t> ja millä rajoitteilla? </a:t>
            </a:r>
          </a:p>
          <a:p>
            <a:r>
              <a:rPr lang="fi-FI" b="1" dirty="0">
                <a:sym typeface="Wingdings" panose="05000000000000000000" pitchFamily="2" charset="2"/>
              </a:rPr>
              <a:t>Mureneeko peruskoulun tasa-arvoisuus demografisen murroksen myötä, </a:t>
            </a:r>
            <a:r>
              <a:rPr lang="fi-FI" dirty="0">
                <a:sym typeface="Wingdings" panose="05000000000000000000" pitchFamily="2" charset="2"/>
              </a:rPr>
              <a:t>esim. lisääntyvien pitkien koulumatkojen ja toisaalta esimerkiksi suurten kaupunkien koulusegregaatioriskien kasvun myötä?</a:t>
            </a:r>
          </a:p>
          <a:p>
            <a:r>
              <a:rPr lang="fi-FI" b="1" dirty="0">
                <a:sym typeface="Wingdings" panose="05000000000000000000" pitchFamily="2" charset="2"/>
              </a:rPr>
              <a:t>Miten sivistyspalveluita ylipäätään tulisi kehittää suurimmassa osassa kuntia, jossa palvelutarve näyttää vähenevän kroonisesti?</a:t>
            </a:r>
          </a:p>
        </p:txBody>
      </p:sp>
    </p:spTree>
    <p:extLst>
      <p:ext uri="{BB962C8B-B14F-4D97-AF65-F5344CB8AC3E}">
        <p14:creationId xmlns:p14="http://schemas.microsoft.com/office/powerpoint/2010/main" val="398174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88FC5E-8728-CEF7-4AE0-6D9CF9C12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600" dirty="0"/>
              <a:t>Syntyvyyden lasku suurena demografisena murroksena</a:t>
            </a:r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7FBF396C-E920-9845-CB9D-708ED35C7F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713056"/>
              </p:ext>
            </p:extLst>
          </p:nvPr>
        </p:nvGraphicFramePr>
        <p:xfrm>
          <a:off x="195220" y="1484842"/>
          <a:ext cx="11897720" cy="5008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C88749FB-9AFE-7AE0-81FF-3FE71ED53639}"/>
              </a:ext>
            </a:extLst>
          </p:cNvPr>
          <p:cNvSpPr txBox="1">
            <a:spLocks/>
          </p:cNvSpPr>
          <p:nvPr/>
        </p:nvSpPr>
        <p:spPr>
          <a:xfrm>
            <a:off x="195220" y="6356350"/>
            <a:ext cx="11125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533400" marR="0" lvl="1" indent="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016000" marR="0" lvl="2" indent="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485900" marR="0" lvl="3" indent="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943100" marR="0" lvl="4" indent="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fi-FI" kern="0"/>
              <a:t>Lähde: Datan toteuma: Tilastokeskus, statfin: väestörakenne; ennuste: MDI 2025</a:t>
            </a:r>
            <a:endParaRPr lang="fi-FI" kern="0" dirty="0"/>
          </a:p>
        </p:txBody>
      </p:sp>
    </p:spTree>
    <p:extLst>
      <p:ext uri="{BB962C8B-B14F-4D97-AF65-F5344CB8AC3E}">
        <p14:creationId xmlns:p14="http://schemas.microsoft.com/office/powerpoint/2010/main" val="378909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 animBg="0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786A0-BC84-DC48-DB07-63E5626A3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6CC585-8707-FD6E-B9FD-28C4513BE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5736"/>
            <a:ext cx="11272838" cy="1325563"/>
          </a:xfrm>
        </p:spPr>
        <p:txBody>
          <a:bodyPr>
            <a:normAutofit/>
          </a:bodyPr>
          <a:lstStyle/>
          <a:p>
            <a:pPr algn="ctr"/>
            <a:r>
              <a:rPr lang="fi-FI" sz="3600" dirty="0"/>
              <a:t>Syntyvyyden lasku johtaa peruskouluikäisten määrän romahdukseen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1EDC8FA-47EC-75A5-4D35-8C09240B5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4047067" cy="4351338"/>
          </a:xfrm>
        </p:spPr>
        <p:txBody>
          <a:bodyPr>
            <a:normAutofit fontScale="92500" lnSpcReduction="20000"/>
          </a:bodyPr>
          <a:lstStyle/>
          <a:p>
            <a:pPr marL="72000" indent="0">
              <a:buNone/>
            </a:pPr>
            <a:r>
              <a:rPr lang="fi-FI" sz="1600" b="1" dirty="0"/>
              <a:t>Syntyvyyden laskun seurauksena peruskouluikäisten määrä romahtaa jopa 90 000 henkilöllä seuraavan seitsemän vuoden aikana.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sz="1600" dirty="0">
                <a:sym typeface="Wingdings" panose="05000000000000000000" pitchFamily="2" charset="2"/>
              </a:rPr>
              <a:t>Tämä muutos on jo lähes vääjäämätön; edes täysin poikkeuksellinen maahanmuutto ei pysty muuttamaan ennakoitua kehitystä jo syntyneiden kohorttien osalta.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sz="1600" dirty="0">
                <a:sym typeface="Wingdings" panose="05000000000000000000" pitchFamily="2" charset="2"/>
              </a:rPr>
              <a:t>Muutos on suhteellisesti suurin 7-vuoden ajanjakson muutos peruskoulun historiassa. </a:t>
            </a:r>
            <a:endParaRPr lang="fi-FI" sz="1600" dirty="0"/>
          </a:p>
          <a:p>
            <a:pPr marL="72000" indent="0">
              <a:buNone/>
            </a:pPr>
            <a:r>
              <a:rPr lang="fi-FI" sz="1600" b="1" dirty="0"/>
              <a:t>2030-luvun loppupuolen ja 2040-luvun kehitys riippuu taas tulevasta syntyvyydestä. </a:t>
            </a:r>
            <a:r>
              <a:rPr lang="fi-FI" sz="1600" dirty="0"/>
              <a:t>Paluu nykytasolle on kuitenkin suhteellisen epätodennäköistä ennen 2050-lukua. 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182183E-05E5-29A7-C61B-03F2838409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Lähde: Datan toteuma: Tilastokeskus, </a:t>
            </a:r>
            <a:r>
              <a:rPr lang="fi-FI" dirty="0" err="1"/>
              <a:t>statfin</a:t>
            </a:r>
            <a:r>
              <a:rPr lang="fi-FI" dirty="0"/>
              <a:t>: väestörakenne; ennuste: MDI 2025</a:t>
            </a:r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5FA036E4-5DBD-B265-D662-FB9C4261E9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717873"/>
              </p:ext>
            </p:extLst>
          </p:nvPr>
        </p:nvGraphicFramePr>
        <p:xfrm>
          <a:off x="4885268" y="1337733"/>
          <a:ext cx="6636808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13EA3ACD-EF96-6B89-859D-CC67C5A8666E}"/>
              </a:ext>
            </a:extLst>
          </p:cNvPr>
          <p:cNvSpPr/>
          <p:nvPr/>
        </p:nvSpPr>
        <p:spPr>
          <a:xfrm>
            <a:off x="8528051" y="1754716"/>
            <a:ext cx="865188" cy="4064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>
                <a:solidFill>
                  <a:sysClr val="windowText" lastClr="000000"/>
                </a:solidFill>
              </a:rPr>
              <a:t>Toteuma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A9861C47-CA13-27C0-38EB-36500BB84514}"/>
              </a:ext>
            </a:extLst>
          </p:cNvPr>
          <p:cNvSpPr/>
          <p:nvPr/>
        </p:nvSpPr>
        <p:spPr>
          <a:xfrm>
            <a:off x="9534181" y="1754716"/>
            <a:ext cx="848504" cy="4064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>
                <a:solidFill>
                  <a:sysClr val="windowText" lastClr="000000"/>
                </a:solidFill>
              </a:rPr>
              <a:t>Ennuste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EDC9DED5-99BD-C8E1-CDD7-AC9ECEB13542}"/>
              </a:ext>
            </a:extLst>
          </p:cNvPr>
          <p:cNvSpPr/>
          <p:nvPr/>
        </p:nvSpPr>
        <p:spPr>
          <a:xfrm>
            <a:off x="9393238" y="2404533"/>
            <a:ext cx="690562" cy="11260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F32C5603-005C-79C4-C9D6-F5C41118E162}"/>
              </a:ext>
            </a:extLst>
          </p:cNvPr>
          <p:cNvCxnSpPr>
            <a:stCxn id="9" idx="6"/>
          </p:cNvCxnSpPr>
          <p:nvPr/>
        </p:nvCxnSpPr>
        <p:spPr>
          <a:xfrm flipV="1">
            <a:off x="10083800" y="2692400"/>
            <a:ext cx="523240" cy="27516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86B993D6-16E5-6EBB-5E64-341D1E43F4C3}"/>
              </a:ext>
            </a:extLst>
          </p:cNvPr>
          <p:cNvSpPr txBox="1"/>
          <p:nvPr/>
        </p:nvSpPr>
        <p:spPr>
          <a:xfrm>
            <a:off x="10490518" y="2215346"/>
            <a:ext cx="1148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+mn-lt"/>
              </a:rPr>
              <a:t>2025-2032:</a:t>
            </a:r>
          </a:p>
          <a:p>
            <a:pPr algn="ctr"/>
            <a:r>
              <a:rPr lang="fi-FI" sz="1400" b="1" dirty="0">
                <a:latin typeface="+mn-lt"/>
              </a:rPr>
              <a:t>-89 000 </a:t>
            </a:r>
          </a:p>
          <a:p>
            <a:pPr algn="ctr"/>
            <a:r>
              <a:rPr lang="fi-FI" sz="1400" dirty="0">
                <a:latin typeface="+mn-lt"/>
              </a:rPr>
              <a:t>7-15-vuotiasta</a:t>
            </a:r>
          </a:p>
        </p:txBody>
      </p:sp>
    </p:spTree>
    <p:extLst>
      <p:ext uri="{BB962C8B-B14F-4D97-AF65-F5344CB8AC3E}">
        <p14:creationId xmlns:p14="http://schemas.microsoft.com/office/powerpoint/2010/main" val="22145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10510-5D0E-4F58-D98B-B769D2C0A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B3E3AA-0607-8A02-A90C-308CA0D18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65470" cy="1325563"/>
          </a:xfrm>
        </p:spPr>
        <p:txBody>
          <a:bodyPr>
            <a:noAutofit/>
          </a:bodyPr>
          <a:lstStyle/>
          <a:p>
            <a:r>
              <a:rPr lang="fi-FI" sz="3600" dirty="0"/>
              <a:t>Syntyvyyden laskun vaikutukset eroavat kunnittain!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DBDFDDD-C254-99F8-E04B-869784942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928360" cy="435133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i-FI" sz="1600" dirty="0"/>
              <a:t>Vuosien 2010-2024 aikana syntyvyys ja syntyneiden määrä laski käytännössä kaikissa Suomen kunnissa, kunnan sijaintiin, kokoon tai luonteeseen katsomatta.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sz="1400" dirty="0"/>
              <a:t>Koska käytännössä kaikissa kunnissa syntyneiden määrä väheni voimakkaasti, myös </a:t>
            </a:r>
            <a:r>
              <a:rPr lang="fi-FI" sz="1400" b="1" dirty="0"/>
              <a:t>peruskouluikäisten määrä romahtaa käytännössä kaikissa kunnissa. </a:t>
            </a:r>
            <a:endParaRPr lang="fi-FI" sz="22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fi-FI" sz="1600" b="1" dirty="0"/>
              <a:t>Vuonna 2032 keskimääräisessä kunnassa on 26,6 prosenttia vähemmän 7-15-vuotiaita kuin nyt. </a:t>
            </a:r>
            <a:r>
              <a:rPr lang="fi-FI" sz="1600" dirty="0"/>
              <a:t>Mediaanikunnassa peruskouluikäisten määrä vähenee 150 henkilöllä.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1600" dirty="0"/>
              <a:t>Vaikka kehityksen suunta on saman kaltainen kaikkialla maassa, erot supistumisen voimakkuudessa ovat huomattavia. Hillityimmillään (9. </a:t>
            </a:r>
            <a:r>
              <a:rPr lang="fi-FI" sz="1600" dirty="0" err="1"/>
              <a:t>presentiili</a:t>
            </a:r>
            <a:r>
              <a:rPr lang="fi-FI" sz="1600" dirty="0"/>
              <a:t>) peruskouluikäisten määrä vähenee noin 10 prosentilla, haasteellisimmillaan (1. </a:t>
            </a:r>
            <a:r>
              <a:rPr lang="fi-FI" sz="1600" dirty="0" err="1"/>
              <a:t>presentiili</a:t>
            </a:r>
            <a:r>
              <a:rPr lang="fi-FI" sz="1600" dirty="0"/>
              <a:t>) yli 40 prosentilla. </a:t>
            </a:r>
          </a:p>
          <a:p>
            <a:pPr>
              <a:buFont typeface="Wingdings" panose="05000000000000000000" pitchFamily="2" charset="2"/>
              <a:buChar char="§"/>
            </a:pPr>
            <a:endParaRPr lang="fi-FI" sz="1600" dirty="0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9CD4ED08-9588-6039-13CA-1ADD153B64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5220" y="6356350"/>
            <a:ext cx="11125767" cy="365125"/>
          </a:xfrm>
        </p:spPr>
        <p:txBody>
          <a:bodyPr/>
          <a:lstStyle/>
          <a:p>
            <a:r>
              <a:rPr lang="fi-FI" dirty="0"/>
              <a:t>Lähde: Datan toteuma: Tilastokeskus, </a:t>
            </a:r>
            <a:r>
              <a:rPr lang="fi-FI" dirty="0" err="1"/>
              <a:t>statfin</a:t>
            </a:r>
            <a:r>
              <a:rPr lang="fi-FI" dirty="0"/>
              <a:t>: syntyneet; ennuste: MDI 2025</a:t>
            </a:r>
          </a:p>
        </p:txBody>
      </p:sp>
      <p:pic>
        <p:nvPicPr>
          <p:cNvPr id="8" name="Kuva 7" descr="Kuva, joka sisältää kohteen teksti, kuvitus, animaatio, taide&#10;&#10;Kuvaus luotu automaattisesti">
            <a:extLst>
              <a:ext uri="{FF2B5EF4-FFF2-40B4-BE49-F238E27FC236}">
                <a16:creationId xmlns:a16="http://schemas.microsoft.com/office/drawing/2014/main" id="{9D2B8E8F-0319-02ED-4260-574A882277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5083" y="631973"/>
            <a:ext cx="3913963" cy="5392079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70FD16F1-07E7-2748-02EB-44F2CC319E26}"/>
              </a:ext>
            </a:extLst>
          </p:cNvPr>
          <p:cNvSpPr txBox="1"/>
          <p:nvPr/>
        </p:nvSpPr>
        <p:spPr>
          <a:xfrm>
            <a:off x="7087414" y="6047595"/>
            <a:ext cx="43926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t>Syntyneiden muutos</a:t>
            </a:r>
            <a:br>
              <a:rPr kumimoji="0" lang="fi-FI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</a:br>
            <a:r>
              <a:rPr kumimoji="0" lang="fi-FI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t>2010-luvun alku — 2020-luvun alku</a:t>
            </a:r>
          </a:p>
        </p:txBody>
      </p:sp>
      <p:pic>
        <p:nvPicPr>
          <p:cNvPr id="6" name="Kuva 5" descr="Kuva, joka sisältää kohteen teksti, kartta, graafinen suunnittelu, taide&#10;&#10;Tekoälyllä luotu sisältö voi olla virheellistä.">
            <a:extLst>
              <a:ext uri="{FF2B5EF4-FFF2-40B4-BE49-F238E27FC236}">
                <a16:creationId xmlns:a16="http://schemas.microsoft.com/office/drawing/2014/main" id="{0DC61EF4-C6E2-55B9-E5A6-01261AC71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7" t="8922" r="18067" b="8853"/>
          <a:stretch>
            <a:fillRect/>
          </a:stretch>
        </p:blipFill>
        <p:spPr>
          <a:xfrm>
            <a:off x="7087415" y="365125"/>
            <a:ext cx="4011632" cy="563898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C75F69B-FAB8-2D3D-BF31-C9E967AE8E93}"/>
              </a:ext>
            </a:extLst>
          </p:cNvPr>
          <p:cNvSpPr txBox="1"/>
          <p:nvPr/>
        </p:nvSpPr>
        <p:spPr>
          <a:xfrm>
            <a:off x="7080653" y="6047595"/>
            <a:ext cx="43926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i-FI" sz="1200" b="1" kern="0" dirty="0">
                <a:solidFill>
                  <a:srgbClr val="000000"/>
                </a:solidFill>
                <a:latin typeface="Montserrat"/>
                <a:cs typeface="Arial"/>
                <a:sym typeface="Arial"/>
              </a:rPr>
              <a:t>Peruskouluikäisten ennakoitu muutos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t>2024-2032</a:t>
            </a:r>
            <a:r>
              <a:rPr kumimoji="0" lang="fi-FI" sz="1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t> kunnittain</a:t>
            </a:r>
            <a:endParaRPr kumimoji="0" lang="fi-FI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569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57AAA-4E3D-334F-9750-26261C4BD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563BEF-D302-F025-C8C0-BF655A0F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600" dirty="0"/>
              <a:t>Peruskouluikäisten kehitys suurissa kaupungeissa ja kehyskunnissa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C0F5B1-34E7-49A2-0FFF-3908F99B3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490" y="1825624"/>
            <a:ext cx="5458710" cy="482663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i-FI" sz="1400" b="1" dirty="0"/>
              <a:t>Suurissa kaupungeissa ja näiden kehyskunnissa muutos on pääsääntöisesti hillityin.</a:t>
            </a:r>
            <a:r>
              <a:rPr lang="fi-FI" sz="1400" dirty="0"/>
              <a:t> Kuitenkin ero aiempaan kehitykseen on huomattava – väestönkasvusta huolimatta koululaisten määrä vähenee. </a:t>
            </a:r>
            <a:endParaRPr lang="fi-FI" sz="1400" b="1" dirty="0"/>
          </a:p>
          <a:p>
            <a:pPr lvl="1">
              <a:spcBef>
                <a:spcPts val="200"/>
              </a:spcBef>
              <a:buSzPct val="125000"/>
              <a:buFont typeface="Wingdings" panose="05000000000000000000" pitchFamily="2" charset="2"/>
              <a:buChar char="à"/>
            </a:pPr>
            <a:r>
              <a:rPr lang="fi-FI" sz="1200" dirty="0">
                <a:sym typeface="Wingdings" panose="05000000000000000000" pitchFamily="2" charset="2"/>
              </a:rPr>
              <a:t>Hajonta on kuitenkin merkittävää, esim. Oulussa ja Jyväskylässä ikäryhmä pienenee dramaattisesti. Suurimmassa osassa kehyskuntia koululaisikäluokkien koko laskee voimakkaasti.</a:t>
            </a:r>
          </a:p>
          <a:p>
            <a:pPr lvl="1">
              <a:spcBef>
                <a:spcPts val="200"/>
              </a:spcBef>
              <a:buSzPct val="125000"/>
              <a:buFont typeface="Wingdings" panose="05000000000000000000" pitchFamily="2" charset="2"/>
              <a:buChar char="à"/>
            </a:pPr>
            <a:r>
              <a:rPr lang="fi-FI" sz="1200" b="1" dirty="0">
                <a:sym typeface="Wingdings" panose="05000000000000000000" pitchFamily="2" charset="2"/>
              </a:rPr>
              <a:t>Kokonaismuutos on silti merkittävä: -38 000 lasta vuosien 2024-2032 aikana, </a:t>
            </a:r>
            <a:r>
              <a:rPr lang="fi-FI" sz="1200" dirty="0">
                <a:sym typeface="Wingdings" panose="05000000000000000000" pitchFamily="2" charset="2"/>
              </a:rPr>
              <a:t>lähes puolet koululaisikäluokkien supistumisesta.</a:t>
            </a:r>
            <a:endParaRPr lang="fi-FI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fi-FI" sz="1400" b="1" dirty="0"/>
              <a:t>Kieliryhmittäiset kehityserot ovat valtavat: </a:t>
            </a:r>
            <a:r>
              <a:rPr lang="fi-FI" sz="1400" dirty="0"/>
              <a:t>kotimaisiin kieliryhmiin kuuluvien 7-15-vuotiaiden määrä vähenee lähes 54 000 henkilöllä, vieraskielisten määrä kasvaa 15 000 henkilöllä. </a:t>
            </a:r>
          </a:p>
          <a:p>
            <a:pPr lvl="1">
              <a:spcBef>
                <a:spcPts val="200"/>
              </a:spcBef>
              <a:buSzPct val="121000"/>
              <a:buFont typeface="Wingdings" panose="05000000000000000000" pitchFamily="2" charset="2"/>
              <a:buChar char="à"/>
            </a:pPr>
            <a:r>
              <a:rPr lang="fi-FI" sz="1300" dirty="0">
                <a:sym typeface="Wingdings" panose="05000000000000000000" pitchFamily="2" charset="2"/>
              </a:rPr>
              <a:t>N. 24 prosenttia koululaisikäluokista on vieraskielisiä vuonna 2040: suuret kaupunginosatason erot. </a:t>
            </a:r>
            <a:endParaRPr lang="fi-FI" sz="1300" dirty="0"/>
          </a:p>
          <a:p>
            <a:pPr>
              <a:buFont typeface="Wingdings" panose="05000000000000000000" pitchFamily="2" charset="2"/>
              <a:buChar char="§"/>
            </a:pPr>
            <a:r>
              <a:rPr lang="fi-FI" sz="1400" b="1" dirty="0"/>
              <a:t>Huomionarvoisesi kaupunginosatason erot voivat olla erittäin suuret: </a:t>
            </a:r>
            <a:r>
              <a:rPr lang="fi-FI" sz="1400" dirty="0"/>
              <a:t>maltillisen tasaisen supistumisen sijaan lasten määrä kasvaa uuden ja aiemman rakentamisen pisteissä, nopeaa supistumista muilla alueilla. </a:t>
            </a:r>
            <a:endParaRPr lang="fi-FI" sz="1400" b="1" dirty="0"/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387B78A5-337A-80F8-FAB0-834EAF9355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986694"/>
              </p:ext>
            </p:extLst>
          </p:nvPr>
        </p:nvGraphicFramePr>
        <p:xfrm>
          <a:off x="6096000" y="1690688"/>
          <a:ext cx="5900780" cy="466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52A44F1D-7A7D-9D2D-53CC-AE4C450D05CD}"/>
              </a:ext>
            </a:extLst>
          </p:cNvPr>
          <p:cNvCxnSpPr>
            <a:cxnSpLocks/>
          </p:cNvCxnSpPr>
          <p:nvPr/>
        </p:nvCxnSpPr>
        <p:spPr>
          <a:xfrm flipV="1">
            <a:off x="10079814" y="2377440"/>
            <a:ext cx="0" cy="3225800"/>
          </a:xfrm>
          <a:prstGeom prst="line">
            <a:avLst/>
          </a:prstGeom>
          <a:ln w="2857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AB9E96EA-355E-D162-C548-25EC9FCF4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6475" y="6492875"/>
            <a:ext cx="4897325" cy="365125"/>
          </a:xfrm>
        </p:spPr>
        <p:txBody>
          <a:bodyPr/>
          <a:lstStyle/>
          <a:p>
            <a:r>
              <a:rPr lang="fi-FI" dirty="0"/>
              <a:t>Lähde: Datan toteuma: Tilastokeskus, </a:t>
            </a:r>
            <a:r>
              <a:rPr lang="fi-FI" dirty="0" err="1"/>
              <a:t>statfin</a:t>
            </a:r>
            <a:r>
              <a:rPr lang="fi-FI" dirty="0"/>
              <a:t>: väestörakenne; ennuste: MDI 2025</a:t>
            </a:r>
          </a:p>
        </p:txBody>
      </p:sp>
    </p:spTree>
    <p:extLst>
      <p:ext uri="{BB962C8B-B14F-4D97-AF65-F5344CB8AC3E}">
        <p14:creationId xmlns:p14="http://schemas.microsoft.com/office/powerpoint/2010/main" val="2523350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8C730-0A79-D05E-CCBE-763976C57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BBCAF3-7352-BE1F-30D2-7C4BDB01B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600" dirty="0"/>
              <a:t>Peruskouluikäisten kehitys maakuntakeskuksissa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EBCB4AEB-B771-BF0C-BE43-ED047AB7186F}"/>
              </a:ext>
            </a:extLst>
          </p:cNvPr>
          <p:cNvCxnSpPr>
            <a:cxnSpLocks/>
          </p:cNvCxnSpPr>
          <p:nvPr/>
        </p:nvCxnSpPr>
        <p:spPr>
          <a:xfrm flipV="1">
            <a:off x="10079814" y="2377440"/>
            <a:ext cx="0" cy="3225800"/>
          </a:xfrm>
          <a:prstGeom prst="line">
            <a:avLst/>
          </a:prstGeom>
          <a:ln w="28575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8F3FB2BC-2660-FAC2-4543-E5E0E9606F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175355"/>
              </p:ext>
            </p:extLst>
          </p:nvPr>
        </p:nvGraphicFramePr>
        <p:xfrm>
          <a:off x="6095999" y="1690687"/>
          <a:ext cx="5900773" cy="4665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9476CFBE-0D17-261D-C92D-0344627FD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490" y="1825624"/>
            <a:ext cx="5458710" cy="48266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i-FI" sz="1400" b="1" dirty="0"/>
              <a:t>Maakuntakeskuksissa (alle 100 000 as.) koululaisikäluokat supistuvat n. 20 prosentilla (16 000 henkilöllä) vuosien 2024-2032 aikana. </a:t>
            </a:r>
            <a:r>
              <a:rPr lang="fi-FI" sz="1400" dirty="0"/>
              <a:t>Muutos on suurempia kaupunkeja rajumpi heikomman muun väestönkehityksen (etenkin maahanmuutto) takia. </a:t>
            </a:r>
            <a:endParaRPr lang="fi-FI" sz="1400" b="1" dirty="0"/>
          </a:p>
          <a:p>
            <a:pPr lvl="1">
              <a:spcBef>
                <a:spcPts val="200"/>
              </a:spcBef>
              <a:buSzPct val="125000"/>
              <a:buFont typeface="Wingdings" panose="05000000000000000000" pitchFamily="2" charset="2"/>
              <a:buChar char="à"/>
            </a:pPr>
            <a:r>
              <a:rPr lang="fi-FI" sz="1200" dirty="0">
                <a:sym typeface="Wingdings" panose="05000000000000000000" pitchFamily="2" charset="2"/>
              </a:rPr>
              <a:t>Jokaisessa maakuntakeskuksessa muutos on huomattavan negatiivinen; haastavin kehitys on ylipäätään heikon demografisen kehityksen kaupungeissa (kuten Kouvola). </a:t>
            </a:r>
          </a:p>
          <a:p>
            <a:pPr lvl="1">
              <a:spcBef>
                <a:spcPts val="200"/>
              </a:spcBef>
              <a:buSzPct val="125000"/>
              <a:buFont typeface="Wingdings" panose="05000000000000000000" pitchFamily="2" charset="2"/>
              <a:buChar char="à"/>
            </a:pPr>
            <a:r>
              <a:rPr lang="fi-FI" sz="1200" dirty="0">
                <a:sym typeface="Wingdings" panose="05000000000000000000" pitchFamily="2" charset="2"/>
              </a:rPr>
              <a:t>Useimmissa maakuntakeskuksissa muutoksen määrällinen vaikutus on erittäin suuri: </a:t>
            </a:r>
            <a:r>
              <a:rPr lang="fi-FI" sz="1200" b="1" dirty="0">
                <a:sym typeface="Wingdings" panose="05000000000000000000" pitchFamily="2" charset="2"/>
              </a:rPr>
              <a:t>käytännössä kaikissa alle 100 000 as. kaupungeissa on 1 000 – 2 000 peruskouluikäistä nykyistä vähemmän vuonna 2032. </a:t>
            </a:r>
            <a:r>
              <a:rPr lang="fi-FI" sz="1200" dirty="0">
                <a:sym typeface="Wingdings" panose="05000000000000000000" pitchFamily="2" charset="2"/>
              </a:rPr>
              <a:t>Mahdollisesti suurin vaikutus palveluverkkoon, erityisesti monikuntaliitoskunnissa.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1400" b="1" dirty="0"/>
              <a:t>Myös maakuntakeskuksissa kieliryhmittäiset kehityserot ovat suuret, </a:t>
            </a:r>
            <a:r>
              <a:rPr lang="fi-FI" sz="1400" dirty="0"/>
              <a:t>ikäryhmän kotimaisiin kieliryhmiin kuuluvien määrä vähenee n. 20 000 henkilöllä. </a:t>
            </a:r>
          </a:p>
          <a:p>
            <a:pPr lvl="1">
              <a:spcBef>
                <a:spcPts val="200"/>
              </a:spcBef>
              <a:buSzPct val="121000"/>
              <a:buFont typeface="Wingdings" panose="05000000000000000000" pitchFamily="2" charset="2"/>
              <a:buChar char="à"/>
            </a:pPr>
            <a:r>
              <a:rPr lang="fi-FI" sz="1300" dirty="0">
                <a:sym typeface="Wingdings" panose="05000000000000000000" pitchFamily="2" charset="2"/>
              </a:rPr>
              <a:t>N. 14prosenttia koululaisikäluokista on vieraskielisiä vuonna 2040. </a:t>
            </a:r>
            <a:endParaRPr lang="fi-FI" sz="1300" dirty="0"/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5E0A8730-9CB7-3738-2AFF-487FF24DE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6475" y="6492875"/>
            <a:ext cx="4897325" cy="365125"/>
          </a:xfrm>
        </p:spPr>
        <p:txBody>
          <a:bodyPr/>
          <a:lstStyle/>
          <a:p>
            <a:r>
              <a:rPr lang="fi-FI" dirty="0"/>
              <a:t>Lähde: Datan toteuma: Tilastokeskus, </a:t>
            </a:r>
            <a:r>
              <a:rPr lang="fi-FI" dirty="0" err="1"/>
              <a:t>statfin</a:t>
            </a:r>
            <a:r>
              <a:rPr lang="fi-FI" dirty="0"/>
              <a:t>: väestörakenne; ennuste: MDI 2025</a:t>
            </a:r>
          </a:p>
        </p:txBody>
      </p:sp>
    </p:spTree>
    <p:extLst>
      <p:ext uri="{BB962C8B-B14F-4D97-AF65-F5344CB8AC3E}">
        <p14:creationId xmlns:p14="http://schemas.microsoft.com/office/powerpoint/2010/main" val="2827555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BB719-BEF7-3CAC-4EBB-96AA3AC48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27368A-5C16-A960-5C1C-993B1BC0D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600" dirty="0"/>
              <a:t>Peruskouluikäisten kehitys seutukaupungeissa</a:t>
            </a:r>
          </a:p>
        </p:txBody>
      </p:sp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308614BB-B9B8-D8ED-899B-7516299BE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396213"/>
              </p:ext>
            </p:extLst>
          </p:nvPr>
        </p:nvGraphicFramePr>
        <p:xfrm>
          <a:off x="5855970" y="1684301"/>
          <a:ext cx="5675696" cy="5104325"/>
        </p:xfrm>
        <a:graphic>
          <a:graphicData uri="http://schemas.openxmlformats.org/drawingml/2006/table">
            <a:tbl>
              <a:tblPr/>
              <a:tblGrid>
                <a:gridCol w="1631990">
                  <a:extLst>
                    <a:ext uri="{9D8B030D-6E8A-4147-A177-3AD203B41FA5}">
                      <a16:colId xmlns:a16="http://schemas.microsoft.com/office/drawing/2014/main" val="2820581039"/>
                    </a:ext>
                  </a:extLst>
                </a:gridCol>
                <a:gridCol w="870394">
                  <a:extLst>
                    <a:ext uri="{9D8B030D-6E8A-4147-A177-3AD203B41FA5}">
                      <a16:colId xmlns:a16="http://schemas.microsoft.com/office/drawing/2014/main" val="1463934104"/>
                    </a:ext>
                  </a:extLst>
                </a:gridCol>
                <a:gridCol w="870394">
                  <a:extLst>
                    <a:ext uri="{9D8B030D-6E8A-4147-A177-3AD203B41FA5}">
                      <a16:colId xmlns:a16="http://schemas.microsoft.com/office/drawing/2014/main" val="1723240706"/>
                    </a:ext>
                  </a:extLst>
                </a:gridCol>
                <a:gridCol w="1432524">
                  <a:extLst>
                    <a:ext uri="{9D8B030D-6E8A-4147-A177-3AD203B41FA5}">
                      <a16:colId xmlns:a16="http://schemas.microsoft.com/office/drawing/2014/main" val="3829072882"/>
                    </a:ext>
                  </a:extLst>
                </a:gridCol>
                <a:gridCol w="870394">
                  <a:extLst>
                    <a:ext uri="{9D8B030D-6E8A-4147-A177-3AD203B41FA5}">
                      <a16:colId xmlns:a16="http://schemas.microsoft.com/office/drawing/2014/main" val="3046506893"/>
                    </a:ext>
                  </a:extLst>
                </a:gridCol>
              </a:tblGrid>
              <a:tr h="2427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Muutos, 7-15-vuotiaat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2024-2032 (%)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Muutos, 7-15-vuotiaat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2024-2032 (%)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61186"/>
                  </a:ext>
                </a:extLst>
              </a:tr>
              <a:tr h="143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Pietarsaari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Valkeakoski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A0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633832"/>
                  </a:ext>
                </a:extLst>
              </a:tr>
              <a:tr h="143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Paimio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3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Ähtäri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451320"/>
                  </a:ext>
                </a:extLst>
              </a:tr>
              <a:tr h="143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Raasepori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9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Kokemäki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F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518854"/>
                  </a:ext>
                </a:extLst>
              </a:tr>
              <a:tr h="143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Parkano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B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Lapua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D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201983"/>
                  </a:ext>
                </a:extLst>
              </a:tr>
              <a:tr h="143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Loimaa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8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D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388354"/>
                  </a:ext>
                </a:extLst>
              </a:tr>
              <a:tr h="143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Saarijärvi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A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673960"/>
                  </a:ext>
                </a:extLst>
              </a:tr>
              <a:tr h="143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Kemijärvi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Iisalmi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A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200497"/>
                  </a:ext>
                </a:extLst>
              </a:tr>
              <a:tr h="143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Rauma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C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Kemi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381243"/>
                  </a:ext>
                </a:extLst>
              </a:tr>
              <a:tr h="143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Kalajoki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B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Hamina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237223"/>
                  </a:ext>
                </a:extLst>
              </a:tr>
              <a:tr h="143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Pieksämäki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4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Kuusamo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681706"/>
                  </a:ext>
                </a:extLst>
              </a:tr>
              <a:tr h="143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Lohja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3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Äänekoski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2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756318"/>
                  </a:ext>
                </a:extLst>
              </a:tr>
              <a:tr h="143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B2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Kankaanpää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019717"/>
                  </a:ext>
                </a:extLst>
              </a:tr>
              <a:tr h="143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Viitasaari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B2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Kauhava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705696"/>
                  </a:ext>
                </a:extLst>
              </a:tr>
              <a:tr h="143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Ylivieska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D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Kurikka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380499"/>
                  </a:ext>
                </a:extLst>
              </a:tr>
              <a:tr h="143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D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Laitila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344780"/>
                  </a:ext>
                </a:extLst>
              </a:tr>
              <a:tr h="143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Alavus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D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Heinola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8D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633079"/>
                  </a:ext>
                </a:extLst>
              </a:tr>
              <a:tr h="143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Tornio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CA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Mänttä-Vilppula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89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008064"/>
                  </a:ext>
                </a:extLst>
              </a:tr>
              <a:tr h="143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Kannus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A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Imatra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8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95447"/>
                  </a:ext>
                </a:extLst>
              </a:tr>
              <a:tr h="143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Kristiinankaupunki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8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Keuruu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85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332159"/>
                  </a:ext>
                </a:extLst>
              </a:tr>
              <a:tr h="143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8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Kauhajoki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84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289930"/>
                  </a:ext>
                </a:extLst>
              </a:tr>
              <a:tr h="143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Huittinen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8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Raahe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7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15875"/>
                  </a:ext>
                </a:extLst>
              </a:tr>
              <a:tr h="143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Riihimäki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7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7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050014"/>
                  </a:ext>
                </a:extLst>
              </a:tr>
              <a:tr h="143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Uusikaupunki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3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Oulainen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7A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867337"/>
                  </a:ext>
                </a:extLst>
              </a:tr>
              <a:tr h="143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Varkaus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3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Suonenjoki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7A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970894"/>
                  </a:ext>
                </a:extLst>
              </a:tr>
              <a:tr h="143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Alajärvi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3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Savonlinna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7A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459"/>
                  </a:ext>
                </a:extLst>
              </a:tr>
              <a:tr h="143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Nurmes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2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Ikaalinen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72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976977"/>
                  </a:ext>
                </a:extLst>
              </a:tr>
              <a:tr h="143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Loviisa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1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Jämsä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B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610162"/>
                  </a:ext>
                </a:extLst>
              </a:tr>
              <a:tr h="143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0A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Lieksa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58033"/>
                  </a:ext>
                </a:extLst>
              </a:tr>
              <a:tr h="143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Sastamala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0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708678"/>
                  </a:ext>
                </a:extLst>
              </a:tr>
            </a:tbl>
          </a:graphicData>
        </a:graphic>
      </p:graphicFrame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7A584777-2D9F-FD73-0ED0-206A7566D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490" y="1825624"/>
            <a:ext cx="5458710" cy="503237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i-FI" sz="1400" dirty="0"/>
              <a:t>Seutukaupungeilla viitataan pienempiin paikalliskeskuksiin ja aluekeskuksiin, mukaan valitut kunnat kuuluvat Kuntaliiton seutukaupunkiverkostoon. Noin joka kuudes lapsi käy koulua seutukaupungeissa.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1400" b="1" dirty="0"/>
              <a:t>Seutukaupungeissa 7-15-vuotiaiden kehitys on suurempia kaupunkeja haastavampaa, </a:t>
            </a:r>
            <a:r>
              <a:rPr lang="fi-FI" sz="1400" dirty="0"/>
              <a:t>sillä syntyvyyden laskun lisäksi seutukaupunkien muu väestönkehitys on pääosin heikkoa. </a:t>
            </a:r>
            <a:r>
              <a:rPr lang="fi-FI" sz="1400" b="1" dirty="0"/>
              <a:t>Vuoteen 2032 mennessä seutukaupungeissa 7-15-vuotiaiden määrä vähenee noin 25 000 lapsella, </a:t>
            </a:r>
            <a:r>
              <a:rPr lang="fi-FI" sz="1400" dirty="0"/>
              <a:t>eli noin 29 prosentilla. </a:t>
            </a:r>
            <a:endParaRPr lang="fi-FI" sz="1400" b="1" dirty="0"/>
          </a:p>
          <a:p>
            <a:pPr lvl="1">
              <a:spcBef>
                <a:spcPts val="200"/>
              </a:spcBef>
              <a:buSzPct val="125000"/>
              <a:buFont typeface="Wingdings" panose="05000000000000000000" pitchFamily="2" charset="2"/>
              <a:buChar char="à"/>
            </a:pPr>
            <a:r>
              <a:rPr lang="fi-FI" sz="1200" dirty="0">
                <a:sym typeface="Wingdings" panose="05000000000000000000" pitchFamily="2" charset="2"/>
              </a:rPr>
              <a:t>Huomattavan suurta hajontaa, etenkin muun väestönkehityksen erojen takia.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1400" b="1" dirty="0"/>
              <a:t>Seutukaupunkien sisällä erot maaseutualueiden ja taajamien välillä voivat olla hyvin suuret; </a:t>
            </a:r>
            <a:r>
              <a:rPr lang="fi-FI" sz="1400" dirty="0"/>
              <a:t>näissä kaupungeissa nähdään todennäköisesti merkittävää palveluiden keskittymistä. Monessa seutukaupungissa on pakko tehdä myös pysyvämpiä muutoksia palveluverkkoon, sillä edellytykset pidemmän ajan vahvistuvaan kehitykseen ovat pääosin heikot. </a:t>
            </a:r>
            <a:endParaRPr lang="fi-FI" sz="1400" b="1" dirty="0"/>
          </a:p>
        </p:txBody>
      </p:sp>
    </p:spTree>
    <p:extLst>
      <p:ext uri="{BB962C8B-B14F-4D97-AF65-F5344CB8AC3E}">
        <p14:creationId xmlns:p14="http://schemas.microsoft.com/office/powerpoint/2010/main" val="816683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784D9-1306-3EB8-E8B5-6342037C4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AF48D222-DF62-330F-CF57-9FF0AC2356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770256"/>
              </p:ext>
            </p:extLst>
          </p:nvPr>
        </p:nvGraphicFramePr>
        <p:xfrm>
          <a:off x="6096000" y="1690688"/>
          <a:ext cx="5994400" cy="4665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DE5CFBF3-D123-4396-9788-5E0F6C085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490" y="1825624"/>
            <a:ext cx="5458710" cy="503237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i-FI" sz="1400" dirty="0"/>
              <a:t>Noin joka kymmenes suomalainen peruskouluikäinen asuu pienissä kaupungeissa ja maaseutukunnissa. </a:t>
            </a:r>
            <a:r>
              <a:rPr lang="fi-FI" sz="1400" b="1" dirty="0"/>
              <a:t>Pienten kaupunkien ja maaseutukuntien 7-15-vuotiaiden määrä vähenee noin 17 000 henkilöllä eli 28 prosentilla </a:t>
            </a:r>
            <a:r>
              <a:rPr lang="fi-FI" sz="1400" dirty="0"/>
              <a:t>vuoteen 2032 mennessä.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1400" dirty="0"/>
              <a:t>Muutoksen vaikutukseen vaikuttaa merkittävästi pienten kuntien olemassa oleva palveluverkko. </a:t>
            </a:r>
            <a:r>
              <a:rPr lang="fi-FI" sz="1400" b="1" dirty="0"/>
              <a:t>Mitä tekevät yhden koulun kunnat, kun palveluverkosta ei voi enää leikata?</a:t>
            </a:r>
            <a:r>
              <a:rPr lang="fi-FI" sz="1400" dirty="0"/>
              <a:t> Myös kahden koulun kunnissa muutos on erityisen voimakas; oletettavasti yhden koulun kuntien määrä kasvaa merkittävästi ennakoidun kehityksen vuoksi.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1400" b="1" dirty="0"/>
              <a:t>Pienten kuntien sisällä kehityserot voivat olla myös suuria. </a:t>
            </a:r>
            <a:r>
              <a:rPr lang="fi-FI" sz="1400" dirty="0"/>
              <a:t>Pääsääntöisesti ennakoitu muutos on voimakkaampi haja-asutusalueilla, toisaalta haja-asutusalueilla asuu myös tulevaisuudessa lapsia.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1400" b="1" dirty="0"/>
              <a:t>Vuonna 2032 Manner-Suomessa noin 30 kunnassa koulun aloittava ikäluokka on alle 10 henkilöä ja noin 30 kunnassa asuu alle 100 peruskouluikäistä. 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71C32B28-1F1C-607F-D1DC-30982366B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sz="3600" dirty="0"/>
              <a:t>Peruskouluikäisten kehitys pienissä kaupungeissa ja maaseutukunnissa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D83838DE-F7F7-6718-402B-38767CF030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6475" y="6492875"/>
            <a:ext cx="4897325" cy="365125"/>
          </a:xfrm>
        </p:spPr>
        <p:txBody>
          <a:bodyPr/>
          <a:lstStyle/>
          <a:p>
            <a:r>
              <a:rPr lang="fi-FI" dirty="0"/>
              <a:t>Lähde: Datan toteuma: Tilastokeskus, </a:t>
            </a:r>
            <a:r>
              <a:rPr lang="fi-FI" dirty="0" err="1"/>
              <a:t>statfin</a:t>
            </a:r>
            <a:r>
              <a:rPr lang="fi-FI" dirty="0"/>
              <a:t>: väestörakenne; oppilaitokset; ennuste: MDI 2025</a:t>
            </a:r>
          </a:p>
        </p:txBody>
      </p:sp>
    </p:spTree>
    <p:extLst>
      <p:ext uri="{BB962C8B-B14F-4D97-AF65-F5344CB8AC3E}">
        <p14:creationId xmlns:p14="http://schemas.microsoft.com/office/powerpoint/2010/main" val="3336682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71896-E518-1390-1593-94F6759C1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kartta, piirros, kuvitus&#10;&#10;Tekoälyllä luotu sisältö voi olla virheellistä.">
            <a:extLst>
              <a:ext uri="{FF2B5EF4-FFF2-40B4-BE49-F238E27FC236}">
                <a16:creationId xmlns:a16="http://schemas.microsoft.com/office/drawing/2014/main" id="{0A687747-29AA-D78A-6EBE-B9232967F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6"/>
          <a:stretch>
            <a:fillRect/>
          </a:stretch>
        </p:blipFill>
        <p:spPr>
          <a:xfrm>
            <a:off x="7342315" y="655320"/>
            <a:ext cx="4849683" cy="620267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FCCD0F9-D5CB-9CB0-7704-268C9B3B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1144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i-FI" sz="3600" dirty="0"/>
              <a:t>Uhkaako suurta osaa maasta peruskouluikäisten krooninen väheneminen? </a:t>
            </a:r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6E09069-CB87-AC60-2D33-A347D4AA9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490" y="1825624"/>
            <a:ext cx="7040880" cy="50323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i-FI" sz="1400" b="1" dirty="0"/>
              <a:t>Vaikka suurin murros tapahtuu tulevan 10 vuoden aikana, aluekehityksen erot uhkaavat jäädä hyvin suuriksi myös tämän jälkeen.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1400" dirty="0"/>
              <a:t>Vaikka koko maassa peruskouluikäisten määrä ei enää laske merkittävästi 2030-luvun puolivälin jälkeen, </a:t>
            </a:r>
            <a:r>
              <a:rPr lang="fi-FI" sz="1400" b="1" dirty="0"/>
              <a:t>suurimmassa osassa kuntia myös vuosien 2032-2050 aikana 7-15-vuotiaiden määrä jatkaa laskuaan. </a:t>
            </a:r>
            <a:endParaRPr lang="fi-FI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fi-FI" sz="1400" dirty="0"/>
              <a:t>Jos syntyvyys ei nouse tai muu väestönkehityksen logiikka ei muutu, </a:t>
            </a:r>
            <a:r>
              <a:rPr lang="fi-FI" sz="1400" b="1" dirty="0"/>
              <a:t>keskimääräisessä kunnassa peruskouluikäisten määrä vähenee vielä 17 prosentilla vuosien 2032-2050 aikana.</a:t>
            </a:r>
            <a:r>
              <a:rPr lang="fi-FI" sz="1400" dirty="0"/>
              <a:t> Etenkin jo ennestään nopeasti supistuneiden kuntien koululaisten määrä vähenee.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1400" dirty="0"/>
              <a:t>Vuonna 2050 Manner-Suomessa olisi vajaa 50 kuntaa, jossa asuu alle 100 peruskouluikäistä. Samalla vuonna 2050 noin puolet peruskouluikäisistä asuisi yhdeksässä yli 100 000 asukkaan kaupungissa.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sz="1400" b="1" dirty="0">
                <a:sym typeface="Wingdings" panose="05000000000000000000" pitchFamily="2" charset="2"/>
              </a:rPr>
              <a:t>Kuntien sivistyspalvelut kohtaavat sekä lyhyellä että pitkällä aikavälillä merkittävän demografisen haasteen! 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935C287-8D98-5FA3-DF26-B0139603D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490" y="6492875"/>
            <a:ext cx="4897325" cy="365125"/>
          </a:xfrm>
        </p:spPr>
        <p:txBody>
          <a:bodyPr/>
          <a:lstStyle/>
          <a:p>
            <a:r>
              <a:rPr lang="fi-FI" dirty="0"/>
              <a:t>Lähde: Datan toteuma: Tilastokeskus, </a:t>
            </a:r>
            <a:r>
              <a:rPr lang="fi-FI" dirty="0" err="1"/>
              <a:t>statfin</a:t>
            </a:r>
            <a:r>
              <a:rPr lang="fi-FI" dirty="0"/>
              <a:t>: syntyneet; ennuste: MDI 2025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EAD39C8-76B7-7BF8-22B8-492DE4C63E64}"/>
              </a:ext>
            </a:extLst>
          </p:cNvPr>
          <p:cNvSpPr txBox="1"/>
          <p:nvPr/>
        </p:nvSpPr>
        <p:spPr>
          <a:xfrm>
            <a:off x="7080653" y="6262042"/>
            <a:ext cx="43926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i-FI" sz="1200" b="1" kern="0" dirty="0">
                <a:solidFill>
                  <a:srgbClr val="000000"/>
                </a:solidFill>
                <a:latin typeface="Montserrat"/>
                <a:cs typeface="Arial"/>
                <a:sym typeface="Arial"/>
              </a:rPr>
              <a:t>Peruskouluikäisten ennakoitu muutos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t>2032-2050</a:t>
            </a:r>
            <a:r>
              <a:rPr kumimoji="0" lang="fi-FI" sz="1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t> kunnittain</a:t>
            </a:r>
            <a:endParaRPr kumimoji="0" lang="fi-FI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426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MDI PPT-esityspohjan värit 210612">
      <a:dk1>
        <a:srgbClr val="000000"/>
      </a:dk1>
      <a:lt1>
        <a:srgbClr val="FFFFFF"/>
      </a:lt1>
      <a:dk2>
        <a:srgbClr val="EA564F"/>
      </a:dk2>
      <a:lt2>
        <a:srgbClr val="E7E6E6"/>
      </a:lt2>
      <a:accent1>
        <a:srgbClr val="502F46"/>
      </a:accent1>
      <a:accent2>
        <a:srgbClr val="853B55"/>
      </a:accent2>
      <a:accent3>
        <a:srgbClr val="E4C289"/>
      </a:accent3>
      <a:accent4>
        <a:srgbClr val="FFC000"/>
      </a:accent4>
      <a:accent5>
        <a:srgbClr val="C66848"/>
      </a:accent5>
      <a:accent6>
        <a:srgbClr val="899AA6"/>
      </a:accent6>
      <a:hlink>
        <a:srgbClr val="EA564F"/>
      </a:hlink>
      <a:folHlink>
        <a:srgbClr val="B33353"/>
      </a:folHlink>
    </a:clrScheme>
    <a:fontScheme name="MDI Montserrat ExtraBold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21D08966-4D80-4C19-AC34-EC043D3ACCE7}" vid="{FF03ED6C-18B9-43AD-92EF-DDA874D99B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13526</TotalTime>
  <Words>1354</Words>
  <Application>Microsoft Office PowerPoint</Application>
  <PresentationFormat>Laajakuva</PresentationFormat>
  <Paragraphs>231</Paragraphs>
  <Slides>10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Montserrat</vt:lpstr>
      <vt:lpstr>Montserrat ExtraBold</vt:lpstr>
      <vt:lpstr>Normaali järjestelmäfontti</vt:lpstr>
      <vt:lpstr>Wingdings</vt:lpstr>
      <vt:lpstr>1_Office Theme</vt:lpstr>
      <vt:lpstr>Kunnat suuren murroksen edessä</vt:lpstr>
      <vt:lpstr>Syntyvyyden lasku suurena demografisena murroksena</vt:lpstr>
      <vt:lpstr>Syntyvyyden lasku johtaa peruskouluikäisten määrän romahdukseen</vt:lpstr>
      <vt:lpstr>Syntyvyyden laskun vaikutukset eroavat kunnittain!</vt:lpstr>
      <vt:lpstr>Peruskouluikäisten kehitys suurissa kaupungeissa ja kehyskunnissa</vt:lpstr>
      <vt:lpstr>Peruskouluikäisten kehitys maakuntakeskuksissa</vt:lpstr>
      <vt:lpstr>Peruskouluikäisten kehitys seutukaupungeissa</vt:lpstr>
      <vt:lpstr>Peruskouluikäisten kehitys pienissä kaupungeissa ja maaseutukunnissa</vt:lpstr>
      <vt:lpstr>Uhkaako suurta osaa maasta peruskouluikäisten krooninen väheneminen? </vt:lpstr>
      <vt:lpstr>(Hankalia) kysymyksiä esityksen lopuksi</vt:lpstr>
    </vt:vector>
  </TitlesOfParts>
  <Company>KL 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Aro, Niklas</dc:creator>
  <cp:lastModifiedBy>Aro, Rasmus</cp:lastModifiedBy>
  <cp:revision>105</cp:revision>
  <dcterms:created xsi:type="dcterms:W3CDTF">2024-09-30T09:07:45Z</dcterms:created>
  <dcterms:modified xsi:type="dcterms:W3CDTF">2025-09-23T18:39:11Z</dcterms:modified>
</cp:coreProperties>
</file>