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101" r:id="rId5"/>
    <p:sldId id="2124" r:id="rId6"/>
    <p:sldId id="2121" r:id="rId7"/>
    <p:sldId id="2120" r:id="rId8"/>
    <p:sldId id="2123" r:id="rId9"/>
    <p:sldId id="2128" r:id="rId10"/>
    <p:sldId id="2126" r:id="rId11"/>
    <p:sldId id="2127" r:id="rId12"/>
    <p:sldId id="2129" r:id="rId13"/>
    <p:sldId id="2130" r:id="rId14"/>
    <p:sldId id="2122" r:id="rId15"/>
    <p:sldId id="2131" r:id="rId16"/>
    <p:sldId id="2118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A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72ED5D9D-B971-DA65-B0EB-FDF52A8E67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1A53D5B-9C3A-128B-A8CA-C5793FA95E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F714A-D441-4B1E-9E4F-97CE2DFF5413}" type="datetimeFigureOut">
              <a:rPr lang="fi-FI" smtClean="0"/>
              <a:t>23.9.2025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3108F80-1318-7190-D6FA-2A794ED4E6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D55E7E2-8987-8179-2777-138DF5C779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F4528-F2E6-41FC-AE80-C797FB04E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541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245E5-61B7-44FC-99B9-A9F850437247}" type="datetimeFigureOut">
              <a:rPr lang="fi-FI" smtClean="0"/>
              <a:t>23.9.2025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64D94-54F2-453F-8129-5F26E9A446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732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DUCA aloitu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D1B8EC-9D18-7C25-189B-6A4C5BAC1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7E4DD0-FF97-592A-C45D-628C83782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080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Aptos Black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1" name="Kuva 10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592D94C8-C637-321A-3BF7-02D099DDB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041" y="5219566"/>
            <a:ext cx="1670806" cy="993798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876B927-38AE-3982-9FAA-4883B1E1A4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3503" y="4815894"/>
            <a:ext cx="2598736" cy="183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41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54CF98-8914-11AE-A83F-9EF99DCC9F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20000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B003FF-4BED-F099-818C-497D2172C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Ins="180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29DCD1-5B32-1667-0FB9-2F46461DE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lIns="180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CD8E269C-ABEF-29E0-3A81-B08693EBC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9732" y="802898"/>
            <a:ext cx="1647387" cy="449999"/>
          </a:xfrm>
          <a:prstGeom prst="rect">
            <a:avLst/>
          </a:prstGeom>
        </p:spPr>
      </p:pic>
      <p:grpSp>
        <p:nvGrpSpPr>
          <p:cNvPr id="21" name="Ryhmä 20">
            <a:extLst>
              <a:ext uri="{FF2B5EF4-FFF2-40B4-BE49-F238E27FC236}">
                <a16:creationId xmlns:a16="http://schemas.microsoft.com/office/drawing/2014/main" id="{DE14FBFD-B679-D08E-5361-50A903A09533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22" name="Rectangle 8">
              <a:extLst>
                <a:ext uri="{FF2B5EF4-FFF2-40B4-BE49-F238E27FC236}">
                  <a16:creationId xmlns:a16="http://schemas.microsoft.com/office/drawing/2014/main" id="{078BB660-CE2D-7810-790F-C3F69185DEB8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3" name="Kuva 22">
              <a:extLst>
                <a:ext uri="{FF2B5EF4-FFF2-40B4-BE49-F238E27FC236}">
                  <a16:creationId xmlns:a16="http://schemas.microsoft.com/office/drawing/2014/main" id="{D39D478E-89AE-6DE1-14F6-9368BD80828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924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34E568-8AA3-6BFB-EC19-5BAEBF66E2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720000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6FB142-8499-10B9-AF07-CBB482CA0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8246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99DF172-D0DD-DC2D-7B6D-F0D9829A2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82551"/>
            <a:ext cx="5157787" cy="34071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37A33FD-6B38-E13C-FC95-FAEEF5E27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46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89382C5-FCAF-9A78-28BE-CB189BA3D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82553"/>
            <a:ext cx="5183188" cy="340711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9267CEA9-A573-7793-37F0-E82CA8F550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9732" y="802898"/>
            <a:ext cx="1647387" cy="449999"/>
          </a:xfrm>
          <a:prstGeom prst="rect">
            <a:avLst/>
          </a:prstGeom>
        </p:spPr>
      </p:pic>
      <p:grpSp>
        <p:nvGrpSpPr>
          <p:cNvPr id="20" name="Ryhmä 19">
            <a:extLst>
              <a:ext uri="{FF2B5EF4-FFF2-40B4-BE49-F238E27FC236}">
                <a16:creationId xmlns:a16="http://schemas.microsoft.com/office/drawing/2014/main" id="{9016BB9F-0751-A4CC-CFEA-CD3D9916D086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21" name="Rectangle 8">
              <a:extLst>
                <a:ext uri="{FF2B5EF4-FFF2-40B4-BE49-F238E27FC236}">
                  <a16:creationId xmlns:a16="http://schemas.microsoft.com/office/drawing/2014/main" id="{145696D0-3BAC-04DE-66D3-150BD3AFD05F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2" name="Kuva 21">
              <a:extLst>
                <a:ext uri="{FF2B5EF4-FFF2-40B4-BE49-F238E27FC236}">
                  <a16:creationId xmlns:a16="http://schemas.microsoft.com/office/drawing/2014/main" id="{293213A1-F55E-D1DC-1926-0CE2CB1DE6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7572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kolme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6267812B-0292-2342-10D0-4F3A0ED9BB6F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36614" y="1824663"/>
            <a:ext cx="3303586" cy="823912"/>
          </a:xfrm>
        </p:spPr>
        <p:txBody>
          <a:bodyPr anchor="b"/>
          <a:lstStyle>
            <a:lvl1pPr marL="0" indent="0">
              <a:buNone/>
              <a:defRPr sz="2400" b="1"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F03669CC-A381-F8C3-31CD-8EB5285F3227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39789" y="2782551"/>
            <a:ext cx="3303586" cy="34071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934E568-8AA3-6BFB-EC19-5BAEBF66E2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720000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21" name="Tekstin paikkamerkki 2">
            <a:extLst>
              <a:ext uri="{FF2B5EF4-FFF2-40B4-BE49-F238E27FC236}">
                <a16:creationId xmlns:a16="http://schemas.microsoft.com/office/drawing/2014/main" id="{34DF1EB1-E986-C509-8A4E-F29234464E4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045450" y="1824663"/>
            <a:ext cx="3303586" cy="823912"/>
          </a:xfrm>
        </p:spPr>
        <p:txBody>
          <a:bodyPr anchor="b"/>
          <a:lstStyle>
            <a:lvl1pPr marL="0" indent="0">
              <a:buNone/>
              <a:defRPr sz="2400" b="1"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2" name="Sisällön paikkamerkki 3">
            <a:extLst>
              <a:ext uri="{FF2B5EF4-FFF2-40B4-BE49-F238E27FC236}">
                <a16:creationId xmlns:a16="http://schemas.microsoft.com/office/drawing/2014/main" id="{D6CCF64D-A1DA-8BA6-39E0-70051123BE4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048625" y="2782551"/>
            <a:ext cx="3303586" cy="34071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3" name="Tekstin paikkamerkki 2">
            <a:extLst>
              <a:ext uri="{FF2B5EF4-FFF2-40B4-BE49-F238E27FC236}">
                <a16:creationId xmlns:a16="http://schemas.microsoft.com/office/drawing/2014/main" id="{F59A17CF-C4C1-8FA6-12D3-1E21A77B6F9F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441032" y="1824663"/>
            <a:ext cx="3303586" cy="823912"/>
          </a:xfrm>
        </p:spPr>
        <p:txBody>
          <a:bodyPr anchor="b"/>
          <a:lstStyle>
            <a:lvl1pPr marL="0" indent="0">
              <a:buNone/>
              <a:defRPr sz="2400" b="1"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</a:t>
            </a:r>
            <a:r>
              <a:rPr lang="fi-FI" err="1"/>
              <a:t>perust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4" name="Sisällön paikkamerkki 3">
            <a:extLst>
              <a:ext uri="{FF2B5EF4-FFF2-40B4-BE49-F238E27FC236}">
                <a16:creationId xmlns:a16="http://schemas.microsoft.com/office/drawing/2014/main" id="{0B0D259A-065D-689A-4CAE-BCAB352D142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444207" y="2782551"/>
            <a:ext cx="3303586" cy="34071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505E4F34-A437-9BA2-3571-3CF6DCFA2DEB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4682586B-2CB5-F886-DFE9-06B7266443D5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9" name="Kuva 18">
              <a:extLst>
                <a:ext uri="{FF2B5EF4-FFF2-40B4-BE49-F238E27FC236}">
                  <a16:creationId xmlns:a16="http://schemas.microsoft.com/office/drawing/2014/main" id="{A376E800-3ADF-C45F-8856-0538CF909E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  <p:pic>
        <p:nvPicPr>
          <p:cNvPr id="20" name="Kuva 19">
            <a:extLst>
              <a:ext uri="{FF2B5EF4-FFF2-40B4-BE49-F238E27FC236}">
                <a16:creationId xmlns:a16="http://schemas.microsoft.com/office/drawing/2014/main" id="{DA6F4387-4619-00F8-557F-352D3455AA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9732" y="802898"/>
            <a:ext cx="1647387" cy="44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710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teksti ja pieni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41900554-E676-46CD-41E7-DD3B524F36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609431" y="1825625"/>
            <a:ext cx="3582568" cy="4351338"/>
          </a:xfrm>
        </p:spPr>
        <p:txBody>
          <a:bodyPr anchor="b"/>
          <a:lstStyle>
            <a:lvl1pPr marL="0" indent="0" algn="l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5AD3FF5-2686-4547-D87E-84287C57E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6744391" cy="1325563"/>
          </a:xfrm>
        </p:spPr>
        <p:txBody>
          <a:bodyPr>
            <a:normAutofit/>
          </a:bodyPr>
          <a:lstStyle>
            <a:lvl1pPr>
              <a:defRPr sz="3200">
                <a:latin typeface="Aptos Black" panose="020B00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7DF7267-A6D1-FD85-EB19-8C068178991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200" y="1825625"/>
            <a:ext cx="3221778" cy="4351338"/>
          </a:xfrm>
        </p:spPr>
        <p:txBody>
          <a:bodyPr rIns="18000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306C61D5-B3C6-9703-9A40-F4BCC30BB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0811" y="1825625"/>
            <a:ext cx="3221780" cy="4351338"/>
          </a:xfrm>
        </p:spPr>
        <p:txBody>
          <a:bodyPr lIns="18000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8" name="Kuva 17">
            <a:extLst>
              <a:ext uri="{FF2B5EF4-FFF2-40B4-BE49-F238E27FC236}">
                <a16:creationId xmlns:a16="http://schemas.microsoft.com/office/drawing/2014/main" id="{EA55D06F-E00E-CD97-7220-9C74882FD8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9732" y="802898"/>
            <a:ext cx="1647387" cy="449999"/>
          </a:xfrm>
          <a:prstGeom prst="rect">
            <a:avLst/>
          </a:prstGeom>
        </p:spPr>
      </p:pic>
      <p:grpSp>
        <p:nvGrpSpPr>
          <p:cNvPr id="19" name="Ryhmä 18">
            <a:extLst>
              <a:ext uri="{FF2B5EF4-FFF2-40B4-BE49-F238E27FC236}">
                <a16:creationId xmlns:a16="http://schemas.microsoft.com/office/drawing/2014/main" id="{3ACC2269-29ED-EB66-EF7F-EC5A9ACCA7BB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20" name="Rectangle 8">
              <a:extLst>
                <a:ext uri="{FF2B5EF4-FFF2-40B4-BE49-F238E27FC236}">
                  <a16:creationId xmlns:a16="http://schemas.microsoft.com/office/drawing/2014/main" id="{C5870EDA-615B-B22C-CDE3-066A38AEDC83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1" name="Kuva 20">
              <a:extLst>
                <a:ext uri="{FF2B5EF4-FFF2-40B4-BE49-F238E27FC236}">
                  <a16:creationId xmlns:a16="http://schemas.microsoft.com/office/drawing/2014/main" id="{D35E6DC8-256E-7F6A-6D7F-08DA4B10F6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0996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Ryhmä 8">
            <a:extLst>
              <a:ext uri="{FF2B5EF4-FFF2-40B4-BE49-F238E27FC236}">
                <a16:creationId xmlns:a16="http://schemas.microsoft.com/office/drawing/2014/main" id="{D7AD6D6D-5E23-4343-C92C-D100A59FE3DD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38DE3BAC-8A05-C2B8-D40F-AD6994C425E2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01FC9603-072E-D477-3BB6-99C2F18E8F5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  <p:pic>
        <p:nvPicPr>
          <p:cNvPr id="14" name="Kuva 13">
            <a:extLst>
              <a:ext uri="{FF2B5EF4-FFF2-40B4-BE49-F238E27FC236}">
                <a16:creationId xmlns:a16="http://schemas.microsoft.com/office/drawing/2014/main" id="{E26A2EC2-849B-EE52-7403-DAE2D418B0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9732" y="802898"/>
            <a:ext cx="1647387" cy="44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508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lopetus lainau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05280935-FB7D-2D26-97AA-C4DF88EB648E}"/>
              </a:ext>
            </a:extLst>
          </p:cNvPr>
          <p:cNvSpPr>
            <a:spLocks noGrp="1"/>
          </p:cNvSpPr>
          <p:nvPr userDrawn="1">
            <p:ph type="body" idx="10"/>
          </p:nvPr>
        </p:nvSpPr>
        <p:spPr>
          <a:xfrm>
            <a:off x="1071344" y="1729262"/>
            <a:ext cx="3600000" cy="3399476"/>
          </a:xfrm>
        </p:spPr>
        <p:txBody>
          <a:bodyPr anchor="ctr">
            <a:noAutofit/>
          </a:bodyPr>
          <a:lstStyle>
            <a:lvl1pPr marL="0" indent="0">
              <a:buNone/>
              <a:defRPr sz="4000" b="1" i="1">
                <a:solidFill>
                  <a:schemeClr val="tx1"/>
                </a:solidFill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B99636C5-D3E5-1C27-4C75-D82890B52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1138" y="3542352"/>
            <a:ext cx="3556420" cy="2115362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270126C0-D346-E19D-280A-DABD5A85B4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8040" y="409575"/>
            <a:ext cx="4802614" cy="339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34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lopetus 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05280935-FB7D-2D26-97AA-C4DF88EB648E}"/>
              </a:ext>
            </a:extLst>
          </p:cNvPr>
          <p:cNvSpPr>
            <a:spLocks noGrp="1"/>
          </p:cNvSpPr>
          <p:nvPr userDrawn="1">
            <p:ph type="body" idx="10"/>
          </p:nvPr>
        </p:nvSpPr>
        <p:spPr>
          <a:xfrm>
            <a:off x="1071344" y="1729262"/>
            <a:ext cx="3600000" cy="3399476"/>
          </a:xfrm>
        </p:spPr>
        <p:txBody>
          <a:bodyPr anchor="ctr">
            <a:noAutofit/>
          </a:bodyPr>
          <a:lstStyle>
            <a:lvl1pPr marL="0" indent="0">
              <a:buNone/>
              <a:defRPr sz="4000" b="1" i="1">
                <a:solidFill>
                  <a:schemeClr val="bg1"/>
                </a:solidFill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B99636C5-D3E5-1C27-4C75-D82890B52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1139" y="3542352"/>
            <a:ext cx="3556418" cy="2115362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270126C0-D346-E19D-280A-DABD5A85B4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8040" y="409575"/>
            <a:ext cx="4802614" cy="33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75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lopetus lainaus 3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05280935-FB7D-2D26-97AA-C4DF88EB648E}"/>
              </a:ext>
            </a:extLst>
          </p:cNvPr>
          <p:cNvSpPr>
            <a:spLocks noGrp="1"/>
          </p:cNvSpPr>
          <p:nvPr userDrawn="1">
            <p:ph type="body" idx="10"/>
          </p:nvPr>
        </p:nvSpPr>
        <p:spPr>
          <a:xfrm>
            <a:off x="1071344" y="1729262"/>
            <a:ext cx="3600000" cy="3399476"/>
          </a:xfrm>
        </p:spPr>
        <p:txBody>
          <a:bodyPr anchor="ctr">
            <a:noAutofit/>
          </a:bodyPr>
          <a:lstStyle>
            <a:lvl1pPr marL="0" indent="0">
              <a:buNone/>
              <a:defRPr sz="4000" b="1" i="1">
                <a:solidFill>
                  <a:schemeClr val="bg1"/>
                </a:solidFill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B99636C5-D3E5-1C27-4C75-D82890B52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1139" y="3542352"/>
            <a:ext cx="3556418" cy="2115362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F36F41BB-26EE-B49A-D2D5-164359FDF3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8040" y="409575"/>
            <a:ext cx="4802614" cy="33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873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lopetus lainaus 4">
    <p:bg>
      <p:bgPr>
        <a:gradFill>
          <a:gsLst>
            <a:gs pos="0">
              <a:schemeClr val="accent3"/>
            </a:gs>
            <a:gs pos="50000">
              <a:schemeClr val="accent1"/>
            </a:gs>
            <a:gs pos="100000">
              <a:schemeClr val="accent2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05280935-FB7D-2D26-97AA-C4DF88EB648E}"/>
              </a:ext>
            </a:extLst>
          </p:cNvPr>
          <p:cNvSpPr>
            <a:spLocks noGrp="1"/>
          </p:cNvSpPr>
          <p:nvPr userDrawn="1">
            <p:ph type="body" idx="10"/>
          </p:nvPr>
        </p:nvSpPr>
        <p:spPr>
          <a:xfrm>
            <a:off x="1071344" y="1729262"/>
            <a:ext cx="3600000" cy="3399476"/>
          </a:xfrm>
        </p:spPr>
        <p:txBody>
          <a:bodyPr anchor="ctr">
            <a:noAutofit/>
          </a:bodyPr>
          <a:lstStyle>
            <a:lvl1pPr marL="0" indent="0">
              <a:buNone/>
              <a:defRPr sz="4000" b="1" i="1">
                <a:solidFill>
                  <a:schemeClr val="bg1"/>
                </a:solidFill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B99636C5-D3E5-1C27-4C75-D82890B52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1139" y="3542352"/>
            <a:ext cx="3556418" cy="2115362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558F3175-AAEE-7C30-2449-2425E74C63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8040" y="409575"/>
            <a:ext cx="4802614" cy="33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43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DUCA lopetu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0B5A604C-4C20-672C-3DCC-D91FD1926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138" y="2330509"/>
            <a:ext cx="3556420" cy="211536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A6F7731-F5D7-A148-9378-23D6F87A6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0092" y="1471266"/>
            <a:ext cx="5531583" cy="391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15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DUCA aloit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D1B8EC-9D18-7C25-189B-6A4C5BAC1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7E4DD0-FF97-592A-C45D-628C83782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080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ptos Black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1" name="Kuva 10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592D94C8-C637-321A-3BF7-02D099DDB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041" y="5219566"/>
            <a:ext cx="1670806" cy="99379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D347C138-0FB2-4AD5-9E59-710E447B13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3503" y="4815894"/>
            <a:ext cx="2598736" cy="183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0871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DUCA lopet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0B5A604C-4C20-672C-3DCC-D91FD1926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138" y="2330509"/>
            <a:ext cx="3556420" cy="2115364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2BBC4527-D934-C8E3-3DEC-22A5FB2AE8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0092" y="1471266"/>
            <a:ext cx="5531583" cy="391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282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DUCA lopetus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0B5A604C-4C20-672C-3DCC-D91FD1926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138" y="2330509"/>
            <a:ext cx="3556420" cy="2115364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6EB5B678-50BE-9C45-0511-15861EE5B3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0092" y="1471266"/>
            <a:ext cx="5531583" cy="391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58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DUCA lopetus 3">
    <p:bg>
      <p:bgPr>
        <a:gradFill>
          <a:gsLst>
            <a:gs pos="0">
              <a:srgbClr val="066ED6"/>
            </a:gs>
            <a:gs pos="50000">
              <a:srgbClr val="06B0D6"/>
            </a:gs>
            <a:gs pos="100000">
              <a:srgbClr val="06D6B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0B5A604C-4C20-672C-3DCC-D91FD1926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138" y="2330509"/>
            <a:ext cx="3556420" cy="2115364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63F8047F-4802-1CCD-DF39-8236D2E1D2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0092" y="1471266"/>
            <a:ext cx="5531583" cy="391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804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DUCA lopetu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0B5A604C-4C20-672C-3DCC-D91FD1926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1138" y="2330510"/>
            <a:ext cx="3556420" cy="211536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A6F7731-F5D7-A148-9378-23D6F87A6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0092" y="1471266"/>
            <a:ext cx="5531583" cy="391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8674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6E415-E4EB-6FB9-8D9A-340EED2D3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42EDD-CBAD-E58D-B302-4C0D67C1C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30489-7CEE-4EF2-B7B3-E3A0F2475D87}" type="datetimeFigureOut">
              <a:rPr lang="fi-FI" smtClean="0"/>
              <a:t>23.9.2025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EB2AE0-2D89-1137-0EEF-5DF697F3A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56453F-F070-302E-AFC8-E6B20BD0A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9EC-1A9F-4878-83EE-20AFD0973F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93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DUCA aloitus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D1B8EC-9D18-7C25-189B-6A4C5BAC1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7E4DD0-FF97-592A-C45D-628C83782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080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ptos Black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1" name="Kuva 10" descr="Kuva, joka sisältää kohteen teksti, Fontti, Grafiikka, graafinen suunnittelu&#10;&#10;Kuvaus luotu automaattisesti">
            <a:extLst>
              <a:ext uri="{FF2B5EF4-FFF2-40B4-BE49-F238E27FC236}">
                <a16:creationId xmlns:a16="http://schemas.microsoft.com/office/drawing/2014/main" id="{592D94C8-C637-321A-3BF7-02D099DDB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041" y="5219566"/>
            <a:ext cx="1670806" cy="99379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0B2DB7D1-B238-E2FD-0BA4-B4D688791E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3503" y="4815894"/>
            <a:ext cx="2598736" cy="183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teksti ja ku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3AF1459-4011-F5D9-B899-5EF2EE6D04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>
          <a:xfrm>
            <a:off x="5183188" y="0"/>
            <a:ext cx="7008812" cy="6857999"/>
          </a:xfrm>
        </p:spPr>
        <p:txBody>
          <a:bodyPr/>
          <a:lstStyle>
            <a:lvl1pPr marL="0" indent="0" algn="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48AD5CB-A832-2327-84FE-1067EB48DE43}"/>
              </a:ext>
            </a:extLst>
          </p:cNvPr>
          <p:cNvSpPr/>
          <p:nvPr userDrawn="1"/>
        </p:nvSpPr>
        <p:spPr>
          <a:xfrm>
            <a:off x="0" y="0"/>
            <a:ext cx="5183188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498B50-73A8-89CE-D90D-18978022B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503613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82D8D5-2031-29D8-60DF-BF2FE4429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90775"/>
            <a:ext cx="3503613" cy="262774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000B49F2-EBF5-C23E-325F-711C6C784DCC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304" y="5583323"/>
            <a:ext cx="2598736" cy="70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11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teksti ja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3AF1459-4011-F5D9-B899-5EF2EE6D0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7008812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48AD5CB-A832-2327-84FE-1067EB48DE43}"/>
              </a:ext>
            </a:extLst>
          </p:cNvPr>
          <p:cNvSpPr/>
          <p:nvPr userDrawn="1"/>
        </p:nvSpPr>
        <p:spPr>
          <a:xfrm>
            <a:off x="7008812" y="1"/>
            <a:ext cx="518318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498B50-73A8-89CE-D90D-18978022B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8600" y="457201"/>
            <a:ext cx="3503613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82D8D5-2031-29D8-60DF-BF2FE4429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48600" y="2390776"/>
            <a:ext cx="3503613" cy="262774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D7BC815-E0BC-065A-6541-1B1D95EF179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7116" y="5583324"/>
            <a:ext cx="2598736" cy="70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53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teksti ja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3AF1459-4011-F5D9-B899-5EF2EE6D0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7008812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48AD5CB-A832-2327-84FE-1067EB48DE43}"/>
              </a:ext>
            </a:extLst>
          </p:cNvPr>
          <p:cNvSpPr/>
          <p:nvPr userDrawn="1"/>
        </p:nvSpPr>
        <p:spPr>
          <a:xfrm>
            <a:off x="7008812" y="1"/>
            <a:ext cx="518318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498B50-73A8-89CE-D90D-18978022B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8600" y="457201"/>
            <a:ext cx="3503613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82D8D5-2031-29D8-60DF-BF2FE4429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48600" y="2390776"/>
            <a:ext cx="3503613" cy="262774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97AEEDE-5752-F60B-1E39-1B1CA2111BF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7116" y="5583324"/>
            <a:ext cx="2598736" cy="70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51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teksti ja kuv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3AF1459-4011-F5D9-B899-5EF2EE6D04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>
          <a:xfrm>
            <a:off x="5183188" y="0"/>
            <a:ext cx="7008812" cy="6857999"/>
          </a:xfrm>
        </p:spPr>
        <p:txBody>
          <a:bodyPr/>
          <a:lstStyle>
            <a:lvl1pPr marL="0" indent="0" algn="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48AD5CB-A832-2327-84FE-1067EB48DE43}"/>
              </a:ext>
            </a:extLst>
          </p:cNvPr>
          <p:cNvSpPr/>
          <p:nvPr userDrawn="1"/>
        </p:nvSpPr>
        <p:spPr>
          <a:xfrm>
            <a:off x="0" y="0"/>
            <a:ext cx="518318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498B50-73A8-89CE-D90D-18978022B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503613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82D8D5-2031-29D8-60DF-BF2FE4429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90775"/>
            <a:ext cx="3503613" cy="262774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000B49F2-EBF5-C23E-325F-711C6C784DCC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304" y="5583323"/>
            <a:ext cx="2598736" cy="70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8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log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Fontti, logo, symboli&#10;&#10;Kuvaus luotu automaattisesti">
            <a:extLst>
              <a:ext uri="{FF2B5EF4-FFF2-40B4-BE49-F238E27FC236}">
                <a16:creationId xmlns:a16="http://schemas.microsoft.com/office/drawing/2014/main" id="{132DD4E1-C1C5-EF82-3AA3-CC00A7FC2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005" y="3679638"/>
            <a:ext cx="1248190" cy="132171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85330DA-1652-463C-42EC-1AAA6FDA65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66739" y="5442342"/>
            <a:ext cx="2096723" cy="779940"/>
          </a:xfrm>
          <a:prstGeom prst="rect">
            <a:avLst/>
          </a:prstGeom>
        </p:spPr>
      </p:pic>
      <p:pic>
        <p:nvPicPr>
          <p:cNvPr id="10" name="Kuva 9" descr="Kuva, joka sisältää kohteen kynttilä, symboli, kynttelikkö&#10;&#10;Kuvaus luotu automaattisesti">
            <a:extLst>
              <a:ext uri="{FF2B5EF4-FFF2-40B4-BE49-F238E27FC236}">
                <a16:creationId xmlns:a16="http://schemas.microsoft.com/office/drawing/2014/main" id="{82C5A76F-3C13-AEBE-61BD-27474CDB69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200" y="600383"/>
            <a:ext cx="1939800" cy="1260683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FFFBF40D-C6BB-535B-2433-DB0D946CC4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74788" y="2189372"/>
            <a:ext cx="1480624" cy="1298492"/>
          </a:xfrm>
          <a:prstGeom prst="rect">
            <a:avLst/>
          </a:prstGeom>
        </p:spPr>
      </p:pic>
      <p:sp>
        <p:nvSpPr>
          <p:cNvPr id="15" name="Otsikko 1">
            <a:extLst>
              <a:ext uri="{FF2B5EF4-FFF2-40B4-BE49-F238E27FC236}">
                <a16:creationId xmlns:a16="http://schemas.microsoft.com/office/drawing/2014/main" id="{26B5F612-9BAC-77D9-DDDA-98AC76D58EB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8200" y="1819295"/>
            <a:ext cx="7200000" cy="759179"/>
          </a:xfrm>
        </p:spPr>
        <p:txBody>
          <a:bodyPr>
            <a:normAutofit/>
          </a:bodyPr>
          <a:lstStyle>
            <a:lvl1pPr>
              <a:defRPr sz="3200">
                <a:latin typeface="Aptos Black" panose="020B00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0EA6686A-CE90-5AF5-CC76-4334D20AB5B6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838200" y="2723297"/>
            <a:ext cx="7200000" cy="2278059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0" name="Tekstin paikkamerkki 2">
            <a:extLst>
              <a:ext uri="{FF2B5EF4-FFF2-40B4-BE49-F238E27FC236}">
                <a16:creationId xmlns:a16="http://schemas.microsoft.com/office/drawing/2014/main" id="{50A16799-2EE9-BC46-C1C3-247C789CD51B}"/>
              </a:ext>
            </a:extLst>
          </p:cNvPr>
          <p:cNvSpPr>
            <a:spLocks noGrp="1"/>
          </p:cNvSpPr>
          <p:nvPr userDrawn="1">
            <p:ph type="body" idx="10"/>
          </p:nvPr>
        </p:nvSpPr>
        <p:spPr>
          <a:xfrm>
            <a:off x="838200" y="5433705"/>
            <a:ext cx="7200000" cy="823912"/>
          </a:xfrm>
        </p:spPr>
        <p:txBody>
          <a:bodyPr anchor="ctr"/>
          <a:lstStyle>
            <a:lvl1pPr marL="0" indent="0">
              <a:buNone/>
              <a:defRPr sz="2400" b="1" i="1">
                <a:latin typeface="Aptos Black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414759F-01E4-397B-6990-E941839A7F3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8642" y="809974"/>
            <a:ext cx="1647387" cy="449999"/>
          </a:xfrm>
          <a:prstGeom prst="rect">
            <a:avLst/>
          </a:prstGeom>
        </p:spPr>
      </p:pic>
      <p:grpSp>
        <p:nvGrpSpPr>
          <p:cNvPr id="8" name="Ryhmä 7">
            <a:extLst>
              <a:ext uri="{FF2B5EF4-FFF2-40B4-BE49-F238E27FC236}">
                <a16:creationId xmlns:a16="http://schemas.microsoft.com/office/drawing/2014/main" id="{C2FFC73A-119C-D222-0487-BEEB75257B2C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B04F816-F890-6E1C-3E71-686FE43895F2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1220EBCE-BB72-3EFE-E1A9-072FD2A9D8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258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 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BA836-87E2-40EA-E757-F13C55F7D2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365125"/>
            <a:ext cx="7200000" cy="1325563"/>
          </a:xfrm>
        </p:spPr>
        <p:txBody>
          <a:bodyPr>
            <a:normAutofit/>
          </a:bodyPr>
          <a:lstStyle>
            <a:lvl1pPr>
              <a:defRPr sz="3200">
                <a:latin typeface="Aptos Black" panose="020B00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85C209-94E9-B92A-21E3-36CEDBA9A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300ECB34-F110-069B-79D9-88A365B0A1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9732" y="802898"/>
            <a:ext cx="1647387" cy="449999"/>
          </a:xfrm>
          <a:prstGeom prst="rect">
            <a:avLst/>
          </a:prstGeom>
        </p:spPr>
      </p:pic>
      <p:grpSp>
        <p:nvGrpSpPr>
          <p:cNvPr id="24" name="Ryhmä 23">
            <a:extLst>
              <a:ext uri="{FF2B5EF4-FFF2-40B4-BE49-F238E27FC236}">
                <a16:creationId xmlns:a16="http://schemas.microsoft.com/office/drawing/2014/main" id="{72337F48-43CC-944C-67C9-17E44C3D0B85}"/>
              </a:ext>
            </a:extLst>
          </p:cNvPr>
          <p:cNvGrpSpPr/>
          <p:nvPr userDrawn="1"/>
        </p:nvGrpSpPr>
        <p:grpSpPr>
          <a:xfrm>
            <a:off x="0" y="6570000"/>
            <a:ext cx="12192000" cy="324200"/>
            <a:chOff x="0" y="6570000"/>
            <a:chExt cx="12192000" cy="324200"/>
          </a:xfrm>
        </p:grpSpPr>
        <p:sp>
          <p:nvSpPr>
            <p:cNvPr id="20" name="Rectangle 8">
              <a:extLst>
                <a:ext uri="{FF2B5EF4-FFF2-40B4-BE49-F238E27FC236}">
                  <a16:creationId xmlns:a16="http://schemas.microsoft.com/office/drawing/2014/main" id="{FBCE6422-F2E2-7529-595F-69876322F6E6}"/>
                </a:ext>
              </a:extLst>
            </p:cNvPr>
            <p:cNvSpPr/>
            <p:nvPr userDrawn="1"/>
          </p:nvSpPr>
          <p:spPr>
            <a:xfrm>
              <a:off x="0" y="6570000"/>
              <a:ext cx="12192000" cy="288000"/>
            </a:xfrm>
            <a:prstGeom prst="rect">
              <a:avLst/>
            </a:prstGeom>
            <a:gradFill flip="none" rotWithShape="1">
              <a:gsLst>
                <a:gs pos="0">
                  <a:srgbClr val="066ED6"/>
                </a:gs>
                <a:gs pos="50000">
                  <a:srgbClr val="06B0D6"/>
                </a:gs>
                <a:gs pos="100000">
                  <a:srgbClr val="06D6B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21" name="Kuva 20">
              <a:extLst>
                <a:ext uri="{FF2B5EF4-FFF2-40B4-BE49-F238E27FC236}">
                  <a16:creationId xmlns:a16="http://schemas.microsoft.com/office/drawing/2014/main" id="{9155C831-F099-68FE-D1F2-33FEFAF97C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915602" y="6570000"/>
              <a:ext cx="2540948" cy="324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665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D38FF9F-9C55-3D5C-25B0-80B6C64CA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err="1"/>
              <a:t>Muokkaa</a:t>
            </a:r>
            <a:r>
              <a:rPr lang="en-GB" noProof="0"/>
              <a:t> </a:t>
            </a:r>
            <a:r>
              <a:rPr lang="en-GB" noProof="0" err="1"/>
              <a:t>ots</a:t>
            </a:r>
            <a:r>
              <a:rPr lang="en-GB" noProof="0"/>
              <a:t>. </a:t>
            </a:r>
            <a:r>
              <a:rPr lang="en-GB" noProof="0" err="1"/>
              <a:t>perustyyl</a:t>
            </a:r>
            <a:r>
              <a:rPr lang="en-GB" noProof="0"/>
              <a:t>. </a:t>
            </a:r>
            <a:r>
              <a:rPr lang="en-GB" noProof="0" err="1"/>
              <a:t>napsautt</a:t>
            </a:r>
            <a:r>
              <a:rPr lang="en-GB" noProof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EF5405-4A62-9743-985F-9047363B7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err="1"/>
              <a:t>Muokkaa</a:t>
            </a:r>
            <a:r>
              <a:rPr lang="en-GB" noProof="0"/>
              <a:t> </a:t>
            </a:r>
            <a:r>
              <a:rPr lang="en-GB" noProof="0" err="1"/>
              <a:t>tekstin</a:t>
            </a:r>
            <a:r>
              <a:rPr lang="en-GB" noProof="0"/>
              <a:t> </a:t>
            </a:r>
            <a:r>
              <a:rPr lang="en-GB" noProof="0" err="1"/>
              <a:t>perustyylejä</a:t>
            </a:r>
            <a:r>
              <a:rPr lang="en-GB" noProof="0"/>
              <a:t> </a:t>
            </a:r>
            <a:r>
              <a:rPr lang="en-GB" noProof="0" err="1"/>
              <a:t>napsauttamalla</a:t>
            </a:r>
            <a:endParaRPr lang="en-GB" noProof="0"/>
          </a:p>
          <a:p>
            <a:pPr lvl="1"/>
            <a:r>
              <a:rPr lang="en-GB" noProof="0" err="1"/>
              <a:t>toinen</a:t>
            </a:r>
            <a:r>
              <a:rPr lang="en-GB" noProof="0"/>
              <a:t> </a:t>
            </a:r>
            <a:r>
              <a:rPr lang="en-GB" noProof="0" err="1"/>
              <a:t>taso</a:t>
            </a:r>
            <a:endParaRPr lang="en-GB" noProof="0"/>
          </a:p>
          <a:p>
            <a:pPr lvl="2"/>
            <a:r>
              <a:rPr lang="en-GB" noProof="0" err="1"/>
              <a:t>kolmas</a:t>
            </a:r>
            <a:r>
              <a:rPr lang="en-GB" noProof="0"/>
              <a:t> </a:t>
            </a:r>
            <a:r>
              <a:rPr lang="en-GB" noProof="0" err="1"/>
              <a:t>taso</a:t>
            </a:r>
            <a:endParaRPr lang="en-GB" noProof="0"/>
          </a:p>
          <a:p>
            <a:pPr lvl="3"/>
            <a:r>
              <a:rPr lang="en-GB" noProof="0" err="1"/>
              <a:t>neljäs</a:t>
            </a:r>
            <a:r>
              <a:rPr lang="en-GB" noProof="0"/>
              <a:t> </a:t>
            </a:r>
            <a:r>
              <a:rPr lang="en-GB" noProof="0" err="1"/>
              <a:t>taso</a:t>
            </a:r>
            <a:endParaRPr lang="en-GB" noProof="0"/>
          </a:p>
          <a:p>
            <a:pPr lvl="4"/>
            <a:r>
              <a:rPr lang="en-GB" noProof="0" err="1"/>
              <a:t>viides</a:t>
            </a:r>
            <a:r>
              <a:rPr lang="en-GB" noProof="0"/>
              <a:t> </a:t>
            </a:r>
            <a:r>
              <a:rPr lang="en-GB" noProof="0" err="1"/>
              <a:t>taso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1095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4" r:id="rId3"/>
    <p:sldLayoutId id="2147483664" r:id="rId4"/>
    <p:sldLayoutId id="2147483665" r:id="rId5"/>
    <p:sldLayoutId id="2147483679" r:id="rId6"/>
    <p:sldLayoutId id="2147483691" r:id="rId7"/>
    <p:sldLayoutId id="2147483677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86" r:id="rId15"/>
    <p:sldLayoutId id="2147483687" r:id="rId16"/>
    <p:sldLayoutId id="2147483688" r:id="rId17"/>
    <p:sldLayoutId id="2147483689" r:id="rId18"/>
    <p:sldLayoutId id="2147483683" r:id="rId19"/>
    <p:sldLayoutId id="2147483685" r:id="rId20"/>
    <p:sldLayoutId id="2147483678" r:id="rId21"/>
    <p:sldLayoutId id="2147483675" r:id="rId22"/>
    <p:sldLayoutId id="2147483690" r:id="rId23"/>
    <p:sldLayoutId id="2147483751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ptos Black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B560146-F37C-7828-B1A1-F1325F6B67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4623" y="313042"/>
            <a:ext cx="2940577" cy="1382382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1E0A8A2B-FD9D-3145-B4A1-906AA81FEE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6017" y="2175979"/>
            <a:ext cx="2801884" cy="16665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42DDA40-ED94-1332-08D3-CAAF21E5E4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640" y="2175979"/>
            <a:ext cx="5790985" cy="40267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C80B1D4-2627-0FD5-DC6E-291BC32D2C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3563" y="4360265"/>
            <a:ext cx="1851019" cy="184245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8469FF4-2704-9930-93CA-7B420D769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2" y="571637"/>
            <a:ext cx="3857625" cy="63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101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E64DC-2ECD-CE4C-9D80-11F5C9629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Täydennyskoulutus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2363-8BFC-2CA4-9787-166CD7395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Opettajien täydennyskoulutus</a:t>
            </a:r>
            <a:r>
              <a:rPr lang="fi-FI" dirty="0"/>
              <a:t> mahdollistui eri tavoin eri kunnissa kuntien taloudellisten tilanteiden perusteella. </a:t>
            </a:r>
          </a:p>
          <a:p>
            <a:r>
              <a:rPr lang="fi-FI" dirty="0"/>
              <a:t>Yleisimpiä täydennyskoulutuksen aihealueita olivat neuropsykiatriset sisällöt, erityisopetus sekä oppimisen tuki. </a:t>
            </a:r>
          </a:p>
          <a:p>
            <a:r>
              <a:rPr lang="fi-FI" dirty="0"/>
              <a:t>Kaupunkimaisten kuntien haastatteluissa sijaisten palkkaamista täydennyskoulutusten ajalle kuvattiin kannustimena täydennyskoulutuksiin osallistumiselle</a:t>
            </a:r>
          </a:p>
          <a:p>
            <a:r>
              <a:rPr lang="fi-FI" dirty="0"/>
              <a:t>pidempien etäisyyksien päässä olevissa kouluissa täydennyskoulutuksiin osallistuttiin tavallisemmin verkossa tai työviikkojen loppu- tai ulkopuolella.</a:t>
            </a:r>
          </a:p>
        </p:txBody>
      </p:sp>
    </p:spTree>
    <p:extLst>
      <p:ext uri="{BB962C8B-B14F-4D97-AF65-F5344CB8AC3E}">
        <p14:creationId xmlns:p14="http://schemas.microsoft.com/office/powerpoint/2010/main" val="1821608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69782-7A5E-6C43-386D-82632C234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Kuntapoliittiset teemat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2D074-5432-28CE-5D9A-BF780C3D1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Yhteensä 44 prosenttia vastaajista mainitsi kuntien välisen yhteistyön haasteeksi kuntapoliittiset näkökulmat. </a:t>
            </a:r>
          </a:p>
          <a:p>
            <a:r>
              <a:rPr lang="fi-FI" dirty="0"/>
              <a:t>Nämä saattoivat olla sekä kuntien sisäisiä että niiden välisiä.</a:t>
            </a:r>
          </a:p>
          <a:p>
            <a:r>
              <a:rPr lang="fi-FI" dirty="0"/>
              <a:t>Kuntapoliittisia haasteita nostettiin enemmän esiin kunnissa, joissa oppilasmäärät olivat korkeampia (yli 1 000 peruskouluikäistä oppilasta) ja taloudellinen huoltosuhde oli matalampi. </a:t>
            </a:r>
          </a:p>
          <a:p>
            <a:r>
              <a:rPr lang="fi-FI" dirty="0"/>
              <a:t>Kuntapoliittiset teemat nähtiin haasteena erityisesti keskuskunnissa (59 %), ja ympäryskunnissakin lähes puolessa(40 %), mutta kuitenkin tilastollisesti harvemmin (p = 0.041). </a:t>
            </a:r>
          </a:p>
          <a:p>
            <a:r>
              <a:rPr lang="fi-FI" dirty="0"/>
              <a:t>Kuntapoliittiset haasteet vaikuttivat siis olevan todennäköisempiä kasvavissa ja kaupunkimaisissa kunnissa.</a:t>
            </a:r>
          </a:p>
        </p:txBody>
      </p:sp>
    </p:spTree>
    <p:extLst>
      <p:ext uri="{BB962C8B-B14F-4D97-AF65-F5344CB8AC3E}">
        <p14:creationId xmlns:p14="http://schemas.microsoft.com/office/powerpoint/2010/main" val="133326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64D3-A8F2-8B9D-227E-184DC58C6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Laadunhallinta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F7911-F3EC-4D59-CAAE-BB21C1449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fi-FI" sz="2400" dirty="0"/>
              <a:t>Kaikissa kunnissa ja kouluissa erilainen kansallinen ja paikallinen </a:t>
            </a:r>
            <a:r>
              <a:rPr lang="fi-FI" sz="2400" b="1" dirty="0"/>
              <a:t>arviointi- ja tutkimustieto</a:t>
            </a:r>
            <a:r>
              <a:rPr lang="fi-FI" sz="2400" dirty="0"/>
              <a:t> koettiin tärkeäksi ja sitä seurattiin aktiivisesti. 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Kuntakohtainen vaihtelu kuitenkin suurta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Valmiiden yleisten laadunhallinnan viitekehysten heikkoutena nähtiin irrallisuus koulun pedagogisista tavoitteista ja arjesta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Pienet kunnat (joissa harvemmin käytössä laadunhallinnan järjestelmiä ja matala johtamisen hierarkia) kuvasivat toimintaansa ketteräksi. 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Isommissa kunnissa laadunhallinta voitu suunnitella osaksi systemaattista koulutoimen johtamisjärjestelmää, jossa vuorovaikutus ja tiedonkulku järjestelmän tasojen kesken koettiin kehittämisen kannalta tärkeäksi.</a:t>
            </a:r>
          </a:p>
        </p:txBody>
      </p:sp>
    </p:spTree>
    <p:extLst>
      <p:ext uri="{BB962C8B-B14F-4D97-AF65-F5344CB8AC3E}">
        <p14:creationId xmlns:p14="http://schemas.microsoft.com/office/powerpoint/2010/main" val="3484053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8BA9A-34F4-92CC-95D2-671A7CAA8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Tiivistys: Erilaiset ja samanlaiset kunnat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233C3-1228-4B9C-EA2D-3861FDB2E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Oppilaskohtaiset käyttömenot suurimpia maaseutumaisissa ja pienen lapsimäärän kunnissa</a:t>
            </a:r>
          </a:p>
          <a:p>
            <a:r>
              <a:rPr lang="fi-FI" dirty="0"/>
              <a:t>Maaseutumaisissa ja pienen ikäkohortin kunnissa koulukuljetukset olivat selvästi suurempi kulueräkuin kaupunkimaisissa kunnissa, joissa puolestaan kiinteistöjen ylläpito oli suhteessa kalliimpaa.</a:t>
            </a:r>
          </a:p>
          <a:p>
            <a:r>
              <a:rPr lang="fi-FI" dirty="0"/>
              <a:t>Kyselyn perusteella yhteistyötä tehtiin useimmiten taloudellisista syistä sekä opetussuunnitelman perusteiden mukaisen opetuksen järjestämiseksi. Etenkin muuttotappiokunnissa yhteistyötä tehtiin myös kelpoisten opettajien saamiseksi.</a:t>
            </a:r>
          </a:p>
          <a:p>
            <a:r>
              <a:rPr lang="fi-FI" dirty="0"/>
              <a:t>Pienissä kouluissa tarjontaa valinnaisuuden tarjontaa joudutaan rajaamaan enemmistön tarpeiden ja opettajien kelpoisuuksien mukaisesti</a:t>
            </a:r>
          </a:p>
          <a:p>
            <a:r>
              <a:rPr lang="fi-FI" dirty="0"/>
              <a:t>Erityisluokanopettajista puutetta kaikkialla mutta erityisesti Uudellamaalla</a:t>
            </a:r>
          </a:p>
          <a:p>
            <a:r>
              <a:rPr lang="fi-FI" dirty="0"/>
              <a:t>Pienissä kunnissa harvemmin käytössä laadunhallinnan järjestelmiä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0753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75D67-D84B-A4A9-2A8C-3D9F6055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Perusopetuksen tilannekuva erilaistuvissa kunnissa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7254C-C3EE-26BB-91F3-762E0BF4B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Koulutuksen tutkimuslaitos ja opettajankoulutuslaitos (Jyväskylän yliopisto)</a:t>
            </a:r>
          </a:p>
          <a:p>
            <a:r>
              <a:rPr lang="fi-FI" dirty="0"/>
              <a:t>Opiskelun ja koulutuksen tutkimussäätiö Otus </a:t>
            </a:r>
            <a:r>
              <a:rPr lang="fi-FI" dirty="0" err="1"/>
              <a:t>sr</a:t>
            </a:r>
            <a:endParaRPr lang="fi-FI" dirty="0"/>
          </a:p>
          <a:p>
            <a:r>
              <a:rPr lang="fi-FI" dirty="0"/>
              <a:t>Rahoittajat opetus- ja kulttuuriministeriö ja EDUCA –lippulaiva </a:t>
            </a:r>
          </a:p>
          <a:p>
            <a:pPr marL="0" indent="0">
              <a:buNone/>
            </a:pPr>
            <a:r>
              <a:rPr lang="fi-FI" b="1" dirty="0"/>
              <a:t>Lähtökohta:</a:t>
            </a:r>
          </a:p>
          <a:p>
            <a:r>
              <a:rPr lang="fi-FI" dirty="0"/>
              <a:t>opetus- ja kulttuuriministeriön keväällä 2024 käynnistämä valmistelu esitykseksi väestökehityksen haasteisiin vastaamiseksi perusopetuksen järjestämisessä. </a:t>
            </a:r>
          </a:p>
          <a:p>
            <a:r>
              <a:rPr lang="fi-FI" dirty="0"/>
              <a:t>selvityksessä tuotetaan tämän työn tueksi erilaistuvien kuntien perusopetuksen järjestämisen ja laadunhallinnan tilannekuva.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325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A4D42-20CC-A2CD-20A0-7C5EFE0D3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Hankkeen keskeisiä teemoja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A4A62-864C-4598-E418-72EC12493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Kuntayhteistyön mahdollisuudet perusopetuksen järjestämisessä</a:t>
            </a:r>
          </a:p>
          <a:p>
            <a:r>
              <a:rPr lang="fi-FI"/>
              <a:t>Opetustoimen henkilöstö, opettajien rekrytointi ja koulutus</a:t>
            </a:r>
          </a:p>
          <a:p>
            <a:r>
              <a:rPr lang="fi-FI"/>
              <a:t>Perusopetuksen järjestämisen edellytykset ja kuntatalous</a:t>
            </a:r>
          </a:p>
          <a:p>
            <a:r>
              <a:rPr lang="fi-FI"/>
              <a:t>Opetusjärjestelyt, -tunnit ja -tarjonta </a:t>
            </a:r>
          </a:p>
          <a:p>
            <a:r>
              <a:rPr lang="fi-FI"/>
              <a:t>Opetuksen järjestäjien hyödyntämä arviointi- </a:t>
            </a:r>
            <a:br>
              <a:rPr lang="fi-FI"/>
            </a:br>
            <a:r>
              <a:rPr lang="fi-FI"/>
              <a:t>ja tutkimustieto kehittämisen apuna.</a:t>
            </a:r>
          </a:p>
          <a:p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A19E3C-161A-F671-0054-5B6E5B7CA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2781" y="4153481"/>
            <a:ext cx="1851019" cy="184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15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8549A-368C-9EAD-65BF-E7851F05B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Perusopetuksen tilannekuva erilaistuvissa kunnissa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D0204-F31F-E057-08BD-5D65D9BD1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/>
              <a:t>Selvityksen kyselyosuus lähetettiin kaikkien Manner-Suomen kuntien koulutuksesta vastaaville viranhaltijoille (293 kpl), joista 158 (53 %) vastasi kyselyyn.</a:t>
            </a:r>
          </a:p>
          <a:p>
            <a:r>
              <a:rPr lang="fi-FI"/>
              <a:t>Tilasto- ja rekisteriaineistot: Vipusen ja KEHA-keskuksen aineistot</a:t>
            </a:r>
          </a:p>
          <a:p>
            <a:r>
              <a:rPr lang="fi-FI"/>
              <a:t>Haastatteluaineisto: kuusi mahdollisimman erilaista (alueellisesti, väestöllisesti, kielellisesti) kuntaa, </a:t>
            </a:r>
            <a:br>
              <a:rPr lang="fi-FI"/>
            </a:br>
            <a:r>
              <a:rPr lang="fi-FI"/>
              <a:t>joista haastateltiin kaikkiaan 31 asiantuntijaa </a:t>
            </a:r>
            <a:br>
              <a:rPr lang="fi-FI"/>
            </a:br>
            <a:r>
              <a:rPr lang="fi-FI"/>
              <a:t>yhtensä 13 haastattelussa </a:t>
            </a:r>
          </a:p>
          <a:p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A8BA1B-571A-40ED-30D9-51F66F9DA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5880" y="4243073"/>
            <a:ext cx="1851019" cy="184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91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C477-8092-F699-A6A8-B4EBE2F1E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ptos Black"/>
              </a:rPr>
              <a:t>Kuntien ennakoimat muutokset perusopetuksen järjestämisessä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26F74-5353-B490-08C7-55AD38B8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>
                <a:latin typeface="Aptos"/>
                <a:cs typeface="Helvetica"/>
              </a:rPr>
              <a:t>Yleisimmät muutokset, joita kunnat ennakoivat tapahtuvan perusopetuksessa ja sen järjestämisessä seuraavan viiden vuodenaikana, olivat oppilasmäärän väheneminen (86 % vastaajista), oppimisen ja koulunkäynnin tuen tarpeen kasvu (63 % vastaajista), perusopetuksen henkilöstötarpeen väheneminen (63 %) sekä peruskouluyksikköjen määrän väheneminen (49 %) </a:t>
            </a:r>
          </a:p>
          <a:p>
            <a:r>
              <a:rPr lang="fi-FI">
                <a:latin typeface="Aptos"/>
                <a:cs typeface="Helvetica"/>
              </a:rPr>
              <a:t>Haastatteluissa tuotiin lisäksi esiin kulttuurisen ja kielellisen moninaisuuden sekä koulumatkojen pituuden ja organisoinnin haasteet.</a:t>
            </a:r>
            <a:endParaRPr lang="fi-FI">
              <a:latin typeface="Aptos"/>
            </a:endParaRP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030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4FA11-46B8-674A-5F76-08913FB2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Kuntayhteistyö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7F0C2-CAB2-2947-3D4C-30C2B809C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Noin  puolet vastanneista kunnista (n = 158) teki </a:t>
            </a:r>
            <a:r>
              <a:rPr lang="fi-FI" b="1" dirty="0"/>
              <a:t>kuntayhteistyötä </a:t>
            </a:r>
            <a:endParaRPr lang="fi-FI" dirty="0"/>
          </a:p>
          <a:p>
            <a:r>
              <a:rPr lang="fi-FI" dirty="0"/>
              <a:t>yhteistyötä tehtiin useimmiten taloudellisista syistä sekä opetussuunnitelman perusteiden mukaisen opetuksen järjestämiseksi. </a:t>
            </a:r>
          </a:p>
          <a:p>
            <a:r>
              <a:rPr lang="fi-FI" dirty="0"/>
              <a:t>Haastattelujen mukaan yhteistyö oli usein kuitenkin paikallista, tiettyä tarvetta varten tehtyä, eikä se perustunut kokonaisvaltaiseen suunnitelmaan. </a:t>
            </a:r>
          </a:p>
          <a:p>
            <a:r>
              <a:rPr lang="fi-FI" dirty="0"/>
              <a:t>Haastatteluissa pienempien kuntien välinen yhteistyö perustui harvempaan yhteistyöverkostoon ja kuvattiin taloudellisesti välttämättömänä, kun taas suuremmissa kunnissa mahdolliset yhteistyöverkostot olivat tiiviimmät ja laajemmat, mutta niihin voitiin osallistua valikoiden.</a:t>
            </a:r>
          </a:p>
        </p:txBody>
      </p:sp>
    </p:spTree>
    <p:extLst>
      <p:ext uri="{BB962C8B-B14F-4D97-AF65-F5344CB8AC3E}">
        <p14:creationId xmlns:p14="http://schemas.microsoft.com/office/powerpoint/2010/main" val="1311397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64D9C-DBCE-04E3-6C68-9BF9690F0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039FB-883D-9FFD-BFF2-4A8B0B083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ptos Black"/>
              </a:rPr>
              <a:t>Rahoitus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10EB9-06AA-2FAB-0335-1FBD4E196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2250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600" dirty="0"/>
              <a:t>Perusopetuksen rahoitustilanteeseen tyypillisesti vielä tyytyväisiä, mutta tulevaisuus mietitytti. </a:t>
            </a:r>
          </a:p>
          <a:p>
            <a:r>
              <a:rPr lang="fi-FI" sz="2600" dirty="0"/>
              <a:t>Nykyisen rahoitusjärjestelmän haasteena järjestelmän joustamattomuus reagoida lyhyen aikavälin muutoksiin. </a:t>
            </a:r>
          </a:p>
          <a:p>
            <a:r>
              <a:rPr lang="fi-FI" sz="2600" dirty="0"/>
              <a:t>Hanketyöhön positiivinen suhtautuminen, mutta haasteena nähtiin sen ennakoimattomuus. </a:t>
            </a:r>
          </a:p>
          <a:p>
            <a:r>
              <a:rPr lang="fi-FI" sz="2600" dirty="0"/>
              <a:t>Oppilaskohtaiset </a:t>
            </a:r>
            <a:r>
              <a:rPr lang="fi-FI" sz="2600" b="1" dirty="0"/>
              <a:t>käyttömenot </a:t>
            </a:r>
            <a:r>
              <a:rPr lang="fi-FI" sz="2600" dirty="0"/>
              <a:t>suurimmat maaseutumaisissa kunnissa; käyttömenot olivat kasvaneet 2017–2023 keskimäärin inflaatiota nopeammin</a:t>
            </a:r>
          </a:p>
          <a:p>
            <a:r>
              <a:rPr lang="fi-FI" sz="2600" dirty="0"/>
              <a:t>Maaseutumaisissa kunnissa kuljetus ja majoitus selvästi suurempi kuluerä kuin kaupunkimaisissa kunnissa. Kaupunkimaisissa kunnissa puolestaan kiinteistöjen ylläpito oli suhteessa kalliimpaa.</a:t>
            </a:r>
          </a:p>
        </p:txBody>
      </p:sp>
    </p:spTree>
    <p:extLst>
      <p:ext uri="{BB962C8B-B14F-4D97-AF65-F5344CB8AC3E}">
        <p14:creationId xmlns:p14="http://schemas.microsoft.com/office/powerpoint/2010/main" val="1113200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388AD-4EA7-5DE9-C832-4A67F0AF3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Opetustunnit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0FE8-2C74-BEBA-9D44-9CFCCBCCC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fi-FI" sz="2400" dirty="0"/>
              <a:t>43 prosenttia vastaajista koki, että kunnan taloustilanne oli vaikuttanut </a:t>
            </a:r>
            <a:r>
              <a:rPr lang="fi-FI" sz="2400" b="1" dirty="0"/>
              <a:t>opetustuntien määrän kehitykseen</a:t>
            </a:r>
            <a:r>
              <a:rPr lang="fi-FI" sz="2400" dirty="0"/>
              <a:t> ja valtaosin negatiivisesti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Haastatteluun osallistuneissa kunnissa tarjottu oppilaille perusopetuksen tuntijakoa ylittävä määrä opetusta 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Myös oppilaiden jaksaminen ja koulukuljetuksiin sidostuvat kysymykset koulupäivän pituudesta vaikuttivat tuntimääriin.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Vapaaehtoisista suorituksista 61 prosenttia oli taide- ja taitoaineita ja 31 prosenttia kieliä. </a:t>
            </a:r>
          </a:p>
          <a:p>
            <a:pPr>
              <a:lnSpc>
                <a:spcPct val="110000"/>
              </a:lnSpc>
            </a:pPr>
            <a:r>
              <a:rPr lang="fi-FI" sz="2400" dirty="0"/>
              <a:t>Painotetun opetuksen tarjonta kosketti vain suurempia kuntia, ja haastatteluissa toistui pienten kuntien muita pienempi valinnaisainetarjonta.</a:t>
            </a:r>
          </a:p>
        </p:txBody>
      </p:sp>
    </p:spTree>
    <p:extLst>
      <p:ext uri="{BB962C8B-B14F-4D97-AF65-F5344CB8AC3E}">
        <p14:creationId xmlns:p14="http://schemas.microsoft.com/office/powerpoint/2010/main" val="1391696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21DBD-1419-261E-A5F7-ABB5E33B1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Rekrytointihaasteet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339C5-5C1C-FFD2-78E4-48A4C1105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Erityisluokanopettajien </a:t>
            </a:r>
            <a:r>
              <a:rPr lang="fi-FI" b="1" dirty="0"/>
              <a:t>rekrytointihaasteet k</a:t>
            </a:r>
            <a:r>
              <a:rPr lang="fi-FI" dirty="0"/>
              <a:t>oko maan laajuinen ilmiö</a:t>
            </a:r>
          </a:p>
          <a:p>
            <a:pPr>
              <a:lnSpc>
                <a:spcPct val="100000"/>
              </a:lnSpc>
            </a:pPr>
            <a:r>
              <a:rPr lang="fi-FI" dirty="0"/>
              <a:t>Vaikeuksia myös matemaattis-luonnontieteellisten ja taito- ja taideaineiden opettajien sekä pienten kieliryhmien kielellä opettavien opettajien rekrytoinnissa. </a:t>
            </a:r>
          </a:p>
          <a:p>
            <a:pPr>
              <a:lnSpc>
                <a:spcPct val="100000"/>
              </a:lnSpc>
            </a:pPr>
            <a:r>
              <a:rPr lang="fi-FI" dirty="0"/>
              <a:t>Haastatteluissa tuotiin esiin monikelpoisten opettajien tarve erityisesti pienemmissä kunnissa. </a:t>
            </a:r>
          </a:p>
          <a:p>
            <a:pPr>
              <a:lnSpc>
                <a:spcPct val="100000"/>
              </a:lnSpc>
            </a:pPr>
            <a:r>
              <a:rPr lang="fi-FI" dirty="0"/>
              <a:t>Pitkien välimatkojen tai syrjäseutujen kunnissa ja kouluissa nopea sijaisten tavoittaminen ja määräaikaisten tehtävien täyttäminen kuvattiin haasteeksi. </a:t>
            </a:r>
          </a:p>
          <a:p>
            <a:pPr>
              <a:lnSpc>
                <a:spcPct val="100000"/>
              </a:lnSpc>
            </a:pPr>
            <a:r>
              <a:rPr lang="fi-FI" dirty="0"/>
              <a:t>Rekrytointihaasteet yhdistyivät tällöin esimerkiksi pitkiin etäisyyksiin koulujen välillä sekä kuntien yleisiin asunto- ja työllisyystilanteisiin. </a:t>
            </a:r>
          </a:p>
        </p:txBody>
      </p:sp>
    </p:spTree>
    <p:extLst>
      <p:ext uri="{BB962C8B-B14F-4D97-AF65-F5344CB8AC3E}">
        <p14:creationId xmlns:p14="http://schemas.microsoft.com/office/powerpoint/2010/main" val="899606980"/>
      </p:ext>
    </p:extLst>
  </p:cSld>
  <p:clrMapOvr>
    <a:masterClrMapping/>
  </p:clrMapOvr>
</p:sld>
</file>

<file path=ppt/theme/theme1.xml><?xml version="1.0" encoding="utf-8"?>
<a:theme xmlns:a="http://schemas.openxmlformats.org/drawingml/2006/main" name="EDUCA">
  <a:themeElements>
    <a:clrScheme name="EDUC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6B0D6"/>
      </a:accent1>
      <a:accent2>
        <a:srgbClr val="06D6B9"/>
      </a:accent2>
      <a:accent3>
        <a:srgbClr val="066ED6"/>
      </a:accent3>
      <a:accent4>
        <a:srgbClr val="E94B3C"/>
      </a:accent4>
      <a:accent5>
        <a:srgbClr val="BFF9FF"/>
      </a:accent5>
      <a:accent6>
        <a:srgbClr val="943E00"/>
      </a:accent6>
      <a:hlink>
        <a:srgbClr val="06B0D6"/>
      </a:hlink>
      <a:folHlink>
        <a:srgbClr val="E94B3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079a707-6e96-4459-bd8e-e38dc4385310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590B69581607A41A7ED51E67E683918" ma:contentTypeVersion="19" ma:contentTypeDescription="Luo uusi asiakirja." ma:contentTypeScope="" ma:versionID="b5c1c9add4146102d08d056d61b05627">
  <xsd:schema xmlns:xsd="http://www.w3.org/2001/XMLSchema" xmlns:xs="http://www.w3.org/2001/XMLSchema" xmlns:p="http://schemas.microsoft.com/office/2006/metadata/properties" xmlns:ns1="http://schemas.microsoft.com/sharepoint/v3" xmlns:ns3="ebefa367-8545-453e-9e32-7d86f00d588f" xmlns:ns4="f079a707-6e96-4459-bd8e-e38dc4385310" targetNamespace="http://schemas.microsoft.com/office/2006/metadata/properties" ma:root="true" ma:fieldsID="adf5e81eaf131376cf4771832dca8aab" ns1:_="" ns3:_="" ns4:_="">
    <xsd:import namespace="http://schemas.microsoft.com/sharepoint/v3"/>
    <xsd:import namespace="ebefa367-8545-453e-9e32-7d86f00d588f"/>
    <xsd:import namespace="f079a707-6e96-4459-bd8e-e38dc438531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efa367-8545-453e-9e32-7d86f00d58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79a707-6e96-4459-bd8e-e38dc43853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6BDFB9-8170-49DD-BA1E-090B8F4E267E}">
  <ds:schemaRefs>
    <ds:schemaRef ds:uri="ebefa367-8545-453e-9e32-7d86f00d588f"/>
    <ds:schemaRef ds:uri="http://schemas.microsoft.com/office/2006/metadata/properties"/>
    <ds:schemaRef ds:uri="http://purl.org/dc/elements/1.1/"/>
    <ds:schemaRef ds:uri="http://schemas.microsoft.com/office/2006/documentManagement/types"/>
    <ds:schemaRef ds:uri="f079a707-6e96-4459-bd8e-e38dc4385310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sharepoint/v3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66F26C7-2451-420B-B034-217EF0C0768A}">
  <ds:schemaRefs>
    <ds:schemaRef ds:uri="ebefa367-8545-453e-9e32-7d86f00d588f"/>
    <ds:schemaRef ds:uri="f079a707-6e96-4459-bd8e-e38dc43853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6C42871-D056-4B17-B33E-0CE140CC044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779</Words>
  <Application>Microsoft Office PowerPoint</Application>
  <PresentationFormat>Widescreen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Black</vt:lpstr>
      <vt:lpstr>Arial</vt:lpstr>
      <vt:lpstr>Calibri</vt:lpstr>
      <vt:lpstr>EDUCA</vt:lpstr>
      <vt:lpstr>PowerPoint Presentation</vt:lpstr>
      <vt:lpstr>Perusopetuksen tilannekuva erilaistuvissa kunnissa</vt:lpstr>
      <vt:lpstr>Hankkeen keskeisiä teemoja</vt:lpstr>
      <vt:lpstr>Perusopetuksen tilannekuva erilaistuvissa kunnissa</vt:lpstr>
      <vt:lpstr>Kuntien ennakoimat muutokset perusopetuksen järjestämisessä </vt:lpstr>
      <vt:lpstr>Kuntayhteistyö</vt:lpstr>
      <vt:lpstr>Rahoitus</vt:lpstr>
      <vt:lpstr>Opetustunnit</vt:lpstr>
      <vt:lpstr>Rekrytointihaasteet</vt:lpstr>
      <vt:lpstr>Täydennyskoulutus</vt:lpstr>
      <vt:lpstr>Kuntapoliittiset teemat </vt:lpstr>
      <vt:lpstr>Laadunhallinta </vt:lpstr>
      <vt:lpstr>Tiivistys: Erilaiset ja samanlaiset kunnat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Hanna Salomäki</dc:creator>
  <cp:lastModifiedBy>Saarinen, Taina</cp:lastModifiedBy>
  <cp:revision>2</cp:revision>
  <dcterms:created xsi:type="dcterms:W3CDTF">2024-04-02T04:28:00Z</dcterms:created>
  <dcterms:modified xsi:type="dcterms:W3CDTF">2025-09-23T07:05:39Z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0x010100C590B69581607A41A7ED51E67E683918</vt:lpwstr>
  </property>
  <property fmtid="{D5CDD505-2E9C-101B-9397-08002B2CF9AE}" pid="3" name="MediaServiceImageTags">
    <vt:lpwstr/>
  </property>
</Properties>
</file>