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sldIdLst>
    <p:sldId id="353" r:id="rId5"/>
    <p:sldId id="359" r:id="rId6"/>
    <p:sldId id="393" r:id="rId7"/>
    <p:sldId id="381" r:id="rId8"/>
    <p:sldId id="361" r:id="rId9"/>
    <p:sldId id="363" r:id="rId10"/>
    <p:sldId id="364" r:id="rId11"/>
    <p:sldId id="365" r:id="rId12"/>
    <p:sldId id="366" r:id="rId13"/>
    <p:sldId id="382" r:id="rId14"/>
    <p:sldId id="367" r:id="rId15"/>
    <p:sldId id="369" r:id="rId16"/>
    <p:sldId id="383" r:id="rId17"/>
    <p:sldId id="371" r:id="rId18"/>
    <p:sldId id="373" r:id="rId19"/>
    <p:sldId id="384" r:id="rId20"/>
    <p:sldId id="376" r:id="rId21"/>
    <p:sldId id="378" r:id="rId22"/>
    <p:sldId id="387" r:id="rId23"/>
    <p:sldId id="389" r:id="rId24"/>
    <p:sldId id="390" r:id="rId25"/>
    <p:sldId id="385" r:id="rId26"/>
    <p:sldId id="380" r:id="rId27"/>
    <p:sldId id="388" r:id="rId28"/>
    <p:sldId id="392" r:id="rId29"/>
    <p:sldId id="391" r:id="rId30"/>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FD3"/>
    <a:srgbClr val="9BBAC0"/>
    <a:srgbClr val="B5DACC"/>
    <a:srgbClr val="00959B"/>
    <a:srgbClr val="365ABD"/>
    <a:srgbClr val="C48903"/>
    <a:srgbClr val="00A892"/>
    <a:srgbClr val="0098E8"/>
    <a:srgbClr val="1A7483"/>
    <a:srgbClr val="FFF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8" autoAdjust="0"/>
    <p:restoredTop sz="95870" autoAdjust="0"/>
  </p:normalViewPr>
  <p:slideViewPr>
    <p:cSldViewPr snapToGrid="0" snapToObjects="1" showGuides="1">
      <p:cViewPr varScale="1">
        <p:scale>
          <a:sx n="31" d="100"/>
          <a:sy n="31" d="100"/>
        </p:scale>
        <p:origin x="16" y="7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laskentataulukko.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laskentataulukko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laskentataulukko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laskentataulukko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laskentataulukko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laskentataulukko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laskentataulukko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laskentataulukko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laskentataulukko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laskentataulukko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Miten arvioit neuvottelukunnan toimintaa YLEISESTI (asteikolla 5 = erinomainen, 1= huono)</c:v>
                </c:pt>
              </c:strCache>
            </c:strRef>
          </c:tx>
          <c:spPr>
            <a:solidFill>
              <a:srgbClr val="234C5A"/>
            </a:solidFill>
            <a:ln>
              <a:solidFill>
                <a:srgbClr val="234C5A"/>
              </a:solidFill>
            </a:ln>
          </c:spPr>
          <c:invertIfNegative val="0"/>
          <c:dLbls>
            <c:dLbl>
              <c:idx val="0"/>
              <c:layout/>
              <c:tx>
                <c:rich>
                  <a:bodyPr/>
                  <a:lstStyle/>
                  <a:p>
                    <a:r>
                      <a:rPr lang="en-US"/>
                      <a:t>20%</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0-4165-4473-B5EB-99CC08A2CDCD}"/>
                </c:ext>
              </c:extLst>
            </c:dLbl>
            <c:dLbl>
              <c:idx val="1"/>
              <c:layout/>
              <c:tx>
                <c:rich>
                  <a:bodyPr/>
                  <a:lstStyle/>
                  <a:p>
                    <a:r>
                      <a:rPr lang="en-US"/>
                      <a:t>80%</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1-4165-4473-B5EB-99CC08A2CDCD}"/>
                </c:ext>
              </c:extLst>
            </c:dLbl>
            <c:spPr>
              <a:noFill/>
              <a:ln>
                <a:noFill/>
              </a:ln>
              <a:effectLst/>
            </c:spPr>
            <c:txPr>
              <a:bodyPr/>
              <a:lstStyle/>
              <a:p>
                <a:pPr>
                  <a:defRPr sz="1200" smtId="4294967295">
                    <a:solidFill>
                      <a:srgbClr val="FFFFFF"/>
                    </a:solidFill>
                    <a:latin typeface="Arial" pitchFamily="34" charset="0"/>
                  </a:defRPr>
                </a:pPr>
                <a:endParaRPr lang="fi-FI"/>
              </a:p>
            </c:tx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Sheet1!$C$2:$C$6</c:f>
              <c:strCache>
                <c:ptCount val="5"/>
                <c:pt idx="0">
                  <c:v>5 (erinomainen)</c:v>
                </c:pt>
                <c:pt idx="1">
                  <c:v>4</c:v>
                </c:pt>
                <c:pt idx="2">
                  <c:v>3</c:v>
                </c:pt>
                <c:pt idx="3">
                  <c:v>2</c:v>
                </c:pt>
                <c:pt idx="4">
                  <c:v>1 (huono)</c:v>
                </c:pt>
              </c:strCache>
            </c:strRef>
          </c:cat>
          <c:val>
            <c:numRef>
              <c:f>Sheet1!$D$2:$D$6</c:f>
              <c:numCache>
                <c:formatCode>General</c:formatCode>
                <c:ptCount val="5"/>
                <c:pt idx="0">
                  <c:v>0.2</c:v>
                </c:pt>
                <c:pt idx="1">
                  <c:v>0.8</c:v>
                </c:pt>
                <c:pt idx="2">
                  <c:v>0</c:v>
                </c:pt>
                <c:pt idx="3">
                  <c:v>0</c:v>
                </c:pt>
                <c:pt idx="4">
                  <c:v>0</c:v>
                </c:pt>
              </c:numCache>
            </c:numRef>
          </c:val>
          <c:extLst>
            <c:ext xmlns:c16="http://schemas.microsoft.com/office/drawing/2014/chart" uri="{C3380CC4-5D6E-409C-BE32-E72D297353CC}">
              <c16:uniqueId val="{00000005-4165-4473-B5EB-99CC08A2CDCD}"/>
            </c:ext>
          </c:extLst>
        </c:ser>
        <c:dLbls>
          <c:showLegendKey val="0"/>
          <c:showVal val="0"/>
          <c:showCatName val="0"/>
          <c:showSerName val="0"/>
          <c:showPercent val="0"/>
          <c:showBubbleSize val="0"/>
        </c:dLbls>
        <c:gapWidth val="150"/>
        <c:axId val="67451136"/>
        <c:axId val="66437120"/>
      </c:barChart>
      <c:catAx>
        <c:axId val="67451136"/>
        <c:scaling>
          <c:orientation val="maxMin"/>
        </c:scaling>
        <c:delete val="0"/>
        <c:axPos val="l"/>
        <c:majorGridlines>
          <c:spPr>
            <a:ln w="12700">
              <a:solidFill>
                <a:srgbClr val="E6E6E6"/>
              </a:solidFill>
            </a:ln>
          </c:spPr>
        </c:majorGridlines>
        <c:numFmt formatCode="General" sourceLinked="1"/>
        <c:majorTickMark val="out"/>
        <c:minorTickMark val="none"/>
        <c:tickLblPos val="low"/>
        <c:txPr>
          <a:bodyPr/>
          <a:lstStyle/>
          <a:p>
            <a:pPr>
              <a:defRPr sz="1200" smtId="4294967295">
                <a:solidFill>
                  <a:srgbClr val="666666"/>
                </a:solidFill>
                <a:latin typeface="Arial" pitchFamily="34" charset="0"/>
              </a:defRPr>
            </a:pPr>
            <a:endParaRPr lang="fi-FI"/>
          </a:p>
        </c:txPr>
        <c:crossAx val="66437120"/>
        <c:crosses val="autoZero"/>
        <c:auto val="0"/>
        <c:lblAlgn val="ctr"/>
        <c:lblOffset val="100"/>
        <c:noMultiLvlLbl val="0"/>
      </c:catAx>
      <c:valAx>
        <c:axId val="66437120"/>
        <c:scaling>
          <c:orientation val="minMax"/>
          <c:min val="0"/>
        </c:scaling>
        <c:delete val="0"/>
        <c:axPos val="t"/>
        <c:majorGridlines/>
        <c:numFmt formatCode="0%" sourceLinked="0"/>
        <c:majorTickMark val="out"/>
        <c:minorTickMark val="none"/>
        <c:tickLblPos val="high"/>
        <c:txPr>
          <a:bodyPr/>
          <a:lstStyle/>
          <a:p>
            <a:pPr>
              <a:defRPr sz="1200" smtId="4294967295">
                <a:solidFill>
                  <a:srgbClr val="666666"/>
                </a:solidFill>
                <a:latin typeface="Arial" pitchFamily="34" charset="0"/>
              </a:defRPr>
            </a:pPr>
            <a:endParaRPr lang="fi-FI"/>
          </a:p>
        </c:txPr>
        <c:crossAx val="67451136"/>
        <c:crosses val="autoZero"/>
        <c:crossBetween val="between"/>
      </c:valAx>
    </c:plotArea>
    <c:plotVisOnly val="1"/>
    <c:dispBlanksAs val="zero"/>
    <c:showDLblsOverMax val="1"/>
  </c:chart>
  <c:txPr>
    <a:bodyPr/>
    <a:lstStyle/>
    <a:p>
      <a:pPr>
        <a:defRPr sz="1400" smtId="4294967295"/>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Sheet1!$D$1</c:f>
              <c:strCache>
                <c:ptCount val="1"/>
                <c:pt idx="0">
                  <c:v>Arvostelijat</c:v>
                </c:pt>
              </c:strCache>
            </c:strRef>
          </c:tx>
          <c:spPr>
            <a:solidFill>
              <a:srgbClr val="D93A2B"/>
            </a:solidFill>
            <a:ln>
              <a:solidFill>
                <a:srgbClr val="D93A2B"/>
              </a:solidFill>
            </a:ln>
          </c:spPr>
          <c:invertIfNegative val="0"/>
          <c:cat>
            <c:numRef>
              <c:f>Sheet1!$C$2</c:f>
              <c:numCache>
                <c:formatCode>General</c:formatCode>
                <c:ptCount val="1"/>
                <c:pt idx="0">
                  <c:v>50</c:v>
                </c:pt>
              </c:numCache>
            </c:numRef>
          </c:cat>
          <c:val>
            <c:numRef>
              <c:f>Sheet1!$D$2</c:f>
              <c:numCache>
                <c:formatCode>General</c:formatCode>
                <c:ptCount val="1"/>
                <c:pt idx="0">
                  <c:v>0</c:v>
                </c:pt>
              </c:numCache>
            </c:numRef>
          </c:val>
          <c:extLst>
            <c:ext xmlns:c16="http://schemas.microsoft.com/office/drawing/2014/chart" uri="{C3380CC4-5D6E-409C-BE32-E72D297353CC}">
              <c16:uniqueId val="{00000000-FC91-48CC-8D8E-7D3A694EF78E}"/>
            </c:ext>
          </c:extLst>
        </c:ser>
        <c:ser>
          <c:idx val="1"/>
          <c:order val="1"/>
          <c:tx>
            <c:strRef>
              <c:f>Sheet1!$E$1</c:f>
              <c:strCache>
                <c:ptCount val="1"/>
                <c:pt idx="0">
                  <c:v>Passiiviset</c:v>
                </c:pt>
              </c:strCache>
            </c:strRef>
          </c:tx>
          <c:spPr>
            <a:solidFill>
              <a:srgbClr val="FDC22E"/>
            </a:solidFill>
            <a:ln>
              <a:solidFill>
                <a:srgbClr val="FDC22E"/>
              </a:solidFill>
            </a:ln>
          </c:spPr>
          <c:invertIfNegative val="0"/>
          <c:dLbls>
            <c:dLbl>
              <c:idx val="0"/>
              <c:tx>
                <c:rich>
                  <a:bodyPr/>
                  <a:lstStyle/>
                  <a:p>
                    <a:r>
                      <a:rPr lang="en-US"/>
                      <a:t>50%
n = 7</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FC91-48CC-8D8E-7D3A694EF78E}"/>
                </c:ext>
              </c:extLst>
            </c:dLbl>
            <c:spPr>
              <a:noFill/>
              <a:ln>
                <a:noFill/>
              </a:ln>
              <a:effectLst/>
            </c:spPr>
            <c:txPr>
              <a:bodyPr/>
              <a:lstStyle/>
              <a:p>
                <a:pPr>
                  <a:defRPr sz="1200" smtId="4294967295">
                    <a:solidFill>
                      <a:srgbClr val="FFFFFF"/>
                    </a:solidFill>
                    <a:latin typeface="Arial" pitchFamily="34" charset="0"/>
                  </a:defRPr>
                </a:pPr>
                <a:endParaRPr lang="fi-FI"/>
              </a:p>
            </c:tx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Sheet1!$C$2</c:f>
              <c:numCache>
                <c:formatCode>General</c:formatCode>
                <c:ptCount val="1"/>
                <c:pt idx="0">
                  <c:v>50</c:v>
                </c:pt>
              </c:numCache>
            </c:numRef>
          </c:cat>
          <c:val>
            <c:numRef>
              <c:f>Sheet1!$E$2</c:f>
              <c:numCache>
                <c:formatCode>General</c:formatCode>
                <c:ptCount val="1"/>
                <c:pt idx="0">
                  <c:v>0.5</c:v>
                </c:pt>
              </c:numCache>
            </c:numRef>
          </c:val>
          <c:extLst>
            <c:ext xmlns:c16="http://schemas.microsoft.com/office/drawing/2014/chart" uri="{C3380CC4-5D6E-409C-BE32-E72D297353CC}">
              <c16:uniqueId val="{00000002-FC91-48CC-8D8E-7D3A694EF78E}"/>
            </c:ext>
          </c:extLst>
        </c:ser>
        <c:ser>
          <c:idx val="2"/>
          <c:order val="2"/>
          <c:tx>
            <c:strRef>
              <c:f>Sheet1!$F$1</c:f>
              <c:strCache>
                <c:ptCount val="1"/>
                <c:pt idx="0">
                  <c:v>Suosittelijat</c:v>
                </c:pt>
              </c:strCache>
            </c:strRef>
          </c:tx>
          <c:spPr>
            <a:solidFill>
              <a:srgbClr val="5ABC69"/>
            </a:solidFill>
            <a:ln>
              <a:solidFill>
                <a:srgbClr val="5ABC69"/>
              </a:solidFill>
            </a:ln>
          </c:spPr>
          <c:invertIfNegative val="0"/>
          <c:dLbls>
            <c:dLbl>
              <c:idx val="0"/>
              <c:tx>
                <c:rich>
                  <a:bodyPr/>
                  <a:lstStyle/>
                  <a:p>
                    <a:r>
                      <a:rPr lang="en-US"/>
                      <a:t>50%
n = 7</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FC91-48CC-8D8E-7D3A694EF78E}"/>
                </c:ext>
              </c:extLst>
            </c:dLbl>
            <c:spPr>
              <a:noFill/>
              <a:ln>
                <a:noFill/>
              </a:ln>
              <a:effectLst/>
            </c:spPr>
            <c:txPr>
              <a:bodyPr/>
              <a:lstStyle/>
              <a:p>
                <a:pPr>
                  <a:defRPr sz="1200" smtId="4294967295">
                    <a:solidFill>
                      <a:srgbClr val="FFFFFF"/>
                    </a:solidFill>
                    <a:latin typeface="Arial" pitchFamily="34" charset="0"/>
                  </a:defRPr>
                </a:pPr>
                <a:endParaRPr lang="fi-FI"/>
              </a:p>
            </c:tx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Sheet1!$C$2</c:f>
              <c:numCache>
                <c:formatCode>General</c:formatCode>
                <c:ptCount val="1"/>
                <c:pt idx="0">
                  <c:v>50</c:v>
                </c:pt>
              </c:numCache>
            </c:numRef>
          </c:cat>
          <c:val>
            <c:numRef>
              <c:f>Sheet1!$F$2</c:f>
              <c:numCache>
                <c:formatCode>General</c:formatCode>
                <c:ptCount val="1"/>
                <c:pt idx="0">
                  <c:v>0.5</c:v>
                </c:pt>
              </c:numCache>
            </c:numRef>
          </c:val>
          <c:extLst>
            <c:ext xmlns:c16="http://schemas.microsoft.com/office/drawing/2014/chart" uri="{C3380CC4-5D6E-409C-BE32-E72D297353CC}">
              <c16:uniqueId val="{00000004-FC91-48CC-8D8E-7D3A694EF78E}"/>
            </c:ext>
          </c:extLst>
        </c:ser>
        <c:dLbls>
          <c:showLegendKey val="0"/>
          <c:showVal val="0"/>
          <c:showCatName val="0"/>
          <c:showSerName val="0"/>
          <c:showPercent val="0"/>
          <c:showBubbleSize val="0"/>
        </c:dLbls>
        <c:gapWidth val="150"/>
        <c:overlap val="100"/>
        <c:axId val="67451136"/>
        <c:axId val="66437120"/>
      </c:barChart>
      <c:catAx>
        <c:axId val="67451136"/>
        <c:scaling>
          <c:orientation val="maxMin"/>
        </c:scaling>
        <c:delete val="1"/>
        <c:axPos val="l"/>
        <c:majorGridlines>
          <c:spPr>
            <a:ln w="12700">
              <a:solidFill>
                <a:srgbClr val="E6E6E6"/>
              </a:solidFill>
            </a:ln>
          </c:spPr>
        </c:majorGridlines>
        <c:title>
          <c:tx>
            <c:rich>
              <a:bodyPr/>
              <a:lstStyle/>
              <a:p>
                <a:pPr>
                  <a:defRPr/>
                </a:pPr>
                <a:r>
                  <a:rPr lang="fi-FI"/>
                  <a:t>NPS</a:t>
                </a:r>
              </a:p>
            </c:rich>
          </c:tx>
          <c:overlay val="0"/>
        </c:title>
        <c:numFmt formatCode="General" sourceLinked="1"/>
        <c:majorTickMark val="out"/>
        <c:minorTickMark val="none"/>
        <c:tickLblPos val="low"/>
        <c:crossAx val="66437120"/>
        <c:crosses val="autoZero"/>
        <c:auto val="0"/>
        <c:lblAlgn val="ctr"/>
        <c:lblOffset val="100"/>
        <c:noMultiLvlLbl val="0"/>
      </c:catAx>
      <c:valAx>
        <c:axId val="66437120"/>
        <c:scaling>
          <c:orientation val="minMax"/>
          <c:max val="1"/>
          <c:min val="0"/>
        </c:scaling>
        <c:delete val="0"/>
        <c:axPos val="t"/>
        <c:majorGridlines/>
        <c:numFmt formatCode="0%" sourceLinked="0"/>
        <c:majorTickMark val="out"/>
        <c:minorTickMark val="none"/>
        <c:tickLblPos val="high"/>
        <c:txPr>
          <a:bodyPr/>
          <a:lstStyle/>
          <a:p>
            <a:pPr>
              <a:defRPr sz="1200" smtId="4294967295">
                <a:solidFill>
                  <a:srgbClr val="666666"/>
                </a:solidFill>
                <a:latin typeface="Arial" pitchFamily="34" charset="0"/>
              </a:defRPr>
            </a:pPr>
            <a:endParaRPr lang="fi-FI"/>
          </a:p>
        </c:txPr>
        <c:crossAx val="67451136"/>
        <c:crosses val="autoZero"/>
        <c:crossBetween val="between"/>
      </c:valAx>
    </c:plotArea>
    <c:legend>
      <c:legendPos val="b"/>
      <c:overlay val="0"/>
      <c:txPr>
        <a:bodyPr/>
        <a:lstStyle/>
        <a:p>
          <a:pPr>
            <a:defRPr sz="1200" smtId="4294967295">
              <a:solidFill>
                <a:srgbClr val="333333"/>
              </a:solidFill>
              <a:latin typeface="Arial" pitchFamily="34" charset="0"/>
            </a:defRPr>
          </a:pPr>
          <a:endParaRPr lang="fi-FI"/>
        </a:p>
      </c:txPr>
    </c:legend>
    <c:plotVisOnly val="1"/>
    <c:dispBlanksAs val="zero"/>
    <c:showDLblsOverMax val="1"/>
  </c:chart>
  <c:txPr>
    <a:bodyPr/>
    <a:lstStyle/>
    <a:p>
      <a:pPr>
        <a:defRPr sz="1400" smtId="4294967295"/>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Miten arvioit neuvottelukunnan KOKOUKSIA (asteikolla 1=huono - 5 =erinomainen)</c:v>
                </c:pt>
              </c:strCache>
            </c:strRef>
          </c:tx>
          <c:spPr>
            <a:solidFill>
              <a:srgbClr val="234C5A"/>
            </a:solidFill>
            <a:ln>
              <a:solidFill>
                <a:srgbClr val="234C5A"/>
              </a:solidFill>
            </a:ln>
          </c:spPr>
          <c:invertIfNegative val="0"/>
          <c:dLbls>
            <c:dLbl>
              <c:idx val="0"/>
              <c:tx>
                <c:rich>
                  <a:bodyPr/>
                  <a:lstStyle/>
                  <a:p>
                    <a:r>
                      <a:rPr lang="en-US"/>
                      <a:t>n = 14</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E515-4D32-B32C-3110C2209BE5}"/>
                </c:ext>
              </c:extLst>
            </c:dLbl>
            <c:dLbl>
              <c:idx val="1"/>
              <c:tx>
                <c:rich>
                  <a:bodyPr/>
                  <a:lstStyle/>
                  <a:p>
                    <a:r>
                      <a:rPr lang="en-US"/>
                      <a:t>n = 14</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E515-4D32-B32C-3110C2209BE5}"/>
                </c:ext>
              </c:extLst>
            </c:dLbl>
            <c:dLbl>
              <c:idx val="2"/>
              <c:tx>
                <c:rich>
                  <a:bodyPr/>
                  <a:lstStyle/>
                  <a:p>
                    <a:r>
                      <a:rPr lang="en-US"/>
                      <a:t>n = 14</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E515-4D32-B32C-3110C2209BE5}"/>
                </c:ext>
              </c:extLst>
            </c:dLbl>
            <c:dLbl>
              <c:idx val="3"/>
              <c:tx>
                <c:rich>
                  <a:bodyPr/>
                  <a:lstStyle/>
                  <a:p>
                    <a:r>
                      <a:rPr lang="en-US"/>
                      <a:t>n = 14</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E515-4D32-B32C-3110C2209BE5}"/>
                </c:ext>
              </c:extLst>
            </c:dLbl>
            <c:spPr>
              <a:noFill/>
              <a:ln>
                <a:noFill/>
              </a:ln>
              <a:effectLst/>
            </c:spPr>
            <c:txPr>
              <a:bodyPr/>
              <a:lstStyle/>
              <a:p>
                <a:pPr>
                  <a:defRPr sz="1200" smtId="4294967295">
                    <a:solidFill>
                      <a:srgbClr val="FFFFFF"/>
                    </a:solidFill>
                    <a:latin typeface="Arial" pitchFamily="34" charset="0"/>
                  </a:defRPr>
                </a:pPr>
                <a:endParaRPr lang="fi-FI"/>
              </a:p>
            </c:tx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Sheet1!$C$2:$C$5</c:f>
              <c:strCache>
                <c:ptCount val="4"/>
                <c:pt idx="0">
                  <c:v>Kokouksien sisältö vastasi odotuksiani</c:v>
                </c:pt>
                <c:pt idx="1">
                  <c:v>Sain ajankohtaista ja tarpeellista tietoa</c:v>
                </c:pt>
                <c:pt idx="2">
                  <c:v>Voin hyödyntää sisältöä omassa työssäni</c:v>
                </c:pt>
                <c:pt idx="3">
                  <c:v>Kokouksien käytännön järjestelyt</c:v>
                </c:pt>
              </c:strCache>
            </c:strRef>
          </c:cat>
          <c:val>
            <c:numRef>
              <c:f>Sheet1!$D$2:$D$5</c:f>
              <c:numCache>
                <c:formatCode>General</c:formatCode>
                <c:ptCount val="4"/>
                <c:pt idx="0">
                  <c:v>4.28571428571429</c:v>
                </c:pt>
                <c:pt idx="1">
                  <c:v>4.1428571428571397</c:v>
                </c:pt>
                <c:pt idx="2">
                  <c:v>3.78571428571429</c:v>
                </c:pt>
                <c:pt idx="3">
                  <c:v>4.71428571428571</c:v>
                </c:pt>
              </c:numCache>
            </c:numRef>
          </c:val>
          <c:extLst>
            <c:ext xmlns:c16="http://schemas.microsoft.com/office/drawing/2014/chart" uri="{C3380CC4-5D6E-409C-BE32-E72D297353CC}">
              <c16:uniqueId val="{00000004-E515-4D32-B32C-3110C2209BE5}"/>
            </c:ext>
          </c:extLst>
        </c:ser>
        <c:dLbls>
          <c:showLegendKey val="0"/>
          <c:showVal val="0"/>
          <c:showCatName val="0"/>
          <c:showSerName val="0"/>
          <c:showPercent val="0"/>
          <c:showBubbleSize val="0"/>
        </c:dLbls>
        <c:gapWidth val="150"/>
        <c:axId val="67451136"/>
        <c:axId val="66437120"/>
      </c:barChart>
      <c:scatterChart>
        <c:scatterStyle val="lineMarker"/>
        <c:varyColors val="0"/>
        <c:ser>
          <c:idx val="1"/>
          <c:order val="1"/>
          <c:tx>
            <c:strRef>
              <c:f>Sheet1!$E$1</c:f>
              <c:strCache>
                <c:ptCount val="1"/>
                <c:pt idx="0">
                  <c:v>Keskiarvo 4,2</c:v>
                </c:pt>
              </c:strCache>
            </c:strRef>
          </c:tx>
          <c:spPr>
            <a:ln>
              <a:solidFill>
                <a:srgbClr val="FF0000"/>
              </a:solidFill>
            </a:ln>
          </c:spPr>
          <c:marker>
            <c:symbol val="none"/>
          </c:marker>
          <c:xVal>
            <c:numRef>
              <c:f>Sheet1!$E$2:$E$5</c:f>
              <c:numCache>
                <c:formatCode>General</c:formatCode>
                <c:ptCount val="4"/>
                <c:pt idx="0">
                  <c:v>4.2321428571428603</c:v>
                </c:pt>
                <c:pt idx="1">
                  <c:v>4.2321428571428603</c:v>
                </c:pt>
                <c:pt idx="2">
                  <c:v>4.2321428571428603</c:v>
                </c:pt>
                <c:pt idx="3">
                  <c:v>4.2321428571428603</c:v>
                </c:pt>
              </c:numCache>
            </c:numRef>
          </c:xVal>
          <c:yVal>
            <c:numRef>
              <c:f>Sheet1!$F$2:$F$5</c:f>
              <c:numCache>
                <c:formatCode>General</c:formatCode>
                <c:ptCount val="4"/>
                <c:pt idx="0">
                  <c:v>0.5</c:v>
                </c:pt>
                <c:pt idx="1">
                  <c:v>1.5</c:v>
                </c:pt>
                <c:pt idx="2">
                  <c:v>2.5</c:v>
                </c:pt>
                <c:pt idx="3">
                  <c:v>3.5</c:v>
                </c:pt>
              </c:numCache>
            </c:numRef>
          </c:yVal>
          <c:smooth val="0"/>
          <c:extLst>
            <c:ext xmlns:c16="http://schemas.microsoft.com/office/drawing/2014/chart" uri="{C3380CC4-5D6E-409C-BE32-E72D297353CC}">
              <c16:uniqueId val="{00000005-E515-4D32-B32C-3110C2209BE5}"/>
            </c:ext>
          </c:extLst>
        </c:ser>
        <c:dLbls>
          <c:showLegendKey val="0"/>
          <c:showVal val="0"/>
          <c:showCatName val="0"/>
          <c:showSerName val="0"/>
          <c:showPercent val="0"/>
          <c:showBubbleSize val="0"/>
        </c:dLbls>
        <c:axId val="1476057885"/>
        <c:axId val="229087875"/>
      </c:scatterChart>
      <c:catAx>
        <c:axId val="67451136"/>
        <c:scaling>
          <c:orientation val="maxMin"/>
        </c:scaling>
        <c:delete val="0"/>
        <c:axPos val="l"/>
        <c:majorGridlines>
          <c:spPr>
            <a:ln w="12700">
              <a:solidFill>
                <a:srgbClr val="E6E6E6"/>
              </a:solidFill>
            </a:ln>
          </c:spPr>
        </c:majorGridlines>
        <c:numFmt formatCode="General" sourceLinked="1"/>
        <c:majorTickMark val="out"/>
        <c:minorTickMark val="none"/>
        <c:tickLblPos val="low"/>
        <c:txPr>
          <a:bodyPr/>
          <a:lstStyle/>
          <a:p>
            <a:pPr>
              <a:defRPr sz="1200" smtId="4294967295">
                <a:solidFill>
                  <a:srgbClr val="666666"/>
                </a:solidFill>
                <a:latin typeface="Arial" pitchFamily="34" charset="0"/>
              </a:defRPr>
            </a:pPr>
            <a:endParaRPr lang="fi-FI"/>
          </a:p>
        </c:txPr>
        <c:crossAx val="66437120"/>
        <c:crosses val="autoZero"/>
        <c:auto val="0"/>
        <c:lblAlgn val="ctr"/>
        <c:lblOffset val="100"/>
        <c:noMultiLvlLbl val="0"/>
      </c:catAx>
      <c:valAx>
        <c:axId val="66437120"/>
        <c:scaling>
          <c:orientation val="minMax"/>
          <c:max val="5"/>
          <c:min val="0"/>
        </c:scaling>
        <c:delete val="0"/>
        <c:axPos val="t"/>
        <c:majorGridlines/>
        <c:numFmt formatCode="General" sourceLinked="0"/>
        <c:majorTickMark val="out"/>
        <c:minorTickMark val="none"/>
        <c:tickLblPos val="high"/>
        <c:txPr>
          <a:bodyPr/>
          <a:lstStyle/>
          <a:p>
            <a:pPr>
              <a:defRPr sz="1200" smtId="4294967295">
                <a:solidFill>
                  <a:srgbClr val="666666"/>
                </a:solidFill>
                <a:latin typeface="Arial" pitchFamily="34" charset="0"/>
              </a:defRPr>
            </a:pPr>
            <a:endParaRPr lang="fi-FI"/>
          </a:p>
        </c:txPr>
        <c:crossAx val="67451136"/>
        <c:crosses val="autoZero"/>
        <c:crossBetween val="between"/>
        <c:majorUnit val="1"/>
        <c:minorUnit val="1"/>
      </c:valAx>
      <c:valAx>
        <c:axId val="1476057885"/>
        <c:scaling>
          <c:orientation val="minMax"/>
          <c:max val="5"/>
          <c:min val="0"/>
        </c:scaling>
        <c:delete val="1"/>
        <c:axPos val="b"/>
        <c:majorGridlines>
          <c:spPr>
            <a:ln w="0"/>
          </c:spPr>
        </c:majorGridlines>
        <c:minorGridlines>
          <c:spPr>
            <a:ln w="0"/>
          </c:spPr>
        </c:minorGridlines>
        <c:numFmt formatCode="General" sourceLinked="1"/>
        <c:majorTickMark val="out"/>
        <c:minorTickMark val="none"/>
        <c:tickLblPos val="nextTo"/>
        <c:crossAx val="229087875"/>
        <c:crosses val="autoZero"/>
        <c:crossBetween val="midCat"/>
        <c:majorUnit val="1"/>
        <c:minorUnit val="1"/>
      </c:valAx>
      <c:valAx>
        <c:axId val="229087875"/>
        <c:scaling>
          <c:orientation val="minMax"/>
          <c:max val="4"/>
          <c:min val="0"/>
        </c:scaling>
        <c:delete val="0"/>
        <c:axPos val="l"/>
        <c:majorGridlines/>
        <c:minorGridlines/>
        <c:numFmt formatCode="General" sourceLinked="1"/>
        <c:majorTickMark val="out"/>
        <c:minorTickMark val="none"/>
        <c:tickLblPos val="nextTo"/>
        <c:crossAx val="1476057885"/>
        <c:crosses val="autoZero"/>
        <c:crossBetween val="midCat"/>
        <c:majorUnit val="0"/>
        <c:minorUnit val="0"/>
      </c:valAx>
    </c:plotArea>
    <c:legend>
      <c:legendPos val="b"/>
      <c:legendEntry>
        <c:idx val="0"/>
        <c:delete val="1"/>
      </c:legendEntry>
      <c:overlay val="0"/>
      <c:txPr>
        <a:bodyPr/>
        <a:lstStyle/>
        <a:p>
          <a:pPr>
            <a:defRPr sz="1200" smtId="4294967295">
              <a:solidFill>
                <a:srgbClr val="333333"/>
              </a:solidFill>
              <a:latin typeface="Arial" pitchFamily="34" charset="0"/>
            </a:defRPr>
          </a:pPr>
          <a:endParaRPr lang="fi-FI"/>
        </a:p>
      </c:txPr>
    </c:legend>
    <c:plotVisOnly val="1"/>
    <c:dispBlanksAs val="zero"/>
    <c:showDLblsOverMax val="1"/>
  </c:chart>
  <c:txPr>
    <a:bodyPr/>
    <a:lstStyle/>
    <a:p>
      <a:pPr>
        <a:defRPr sz="1400" smtId="4294967295"/>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Miten arvioit neuvottelukunnan PYÖREITÄ PÖYTIÄ kokonaisuutena (asteikolla 1=huono - 5 =erinomainen)</c:v>
                </c:pt>
              </c:strCache>
            </c:strRef>
          </c:tx>
          <c:spPr>
            <a:solidFill>
              <a:srgbClr val="234C5A"/>
            </a:solidFill>
            <a:ln>
              <a:solidFill>
                <a:srgbClr val="234C5A"/>
              </a:solidFill>
            </a:ln>
          </c:spPr>
          <c:invertIfNegative val="0"/>
          <c:dLbls>
            <c:dLbl>
              <c:idx val="0"/>
              <c:tx>
                <c:rich>
                  <a:bodyPr/>
                  <a:lstStyle/>
                  <a:p>
                    <a:r>
                      <a:rPr lang="en-US"/>
                      <a:t>n = 15</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5227-488D-8A2D-0A468DFDAC49}"/>
                </c:ext>
              </c:extLst>
            </c:dLbl>
            <c:dLbl>
              <c:idx val="1"/>
              <c:tx>
                <c:rich>
                  <a:bodyPr/>
                  <a:lstStyle/>
                  <a:p>
                    <a:r>
                      <a:rPr lang="en-US"/>
                      <a:t>n = 15</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5227-488D-8A2D-0A468DFDAC49}"/>
                </c:ext>
              </c:extLst>
            </c:dLbl>
            <c:dLbl>
              <c:idx val="2"/>
              <c:tx>
                <c:rich>
                  <a:bodyPr/>
                  <a:lstStyle/>
                  <a:p>
                    <a:r>
                      <a:rPr lang="en-US"/>
                      <a:t>n = 15</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5227-488D-8A2D-0A468DFDAC49}"/>
                </c:ext>
              </c:extLst>
            </c:dLbl>
            <c:dLbl>
              <c:idx val="3"/>
              <c:tx>
                <c:rich>
                  <a:bodyPr/>
                  <a:lstStyle/>
                  <a:p>
                    <a:r>
                      <a:rPr lang="en-US"/>
                      <a:t>n = 15</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5227-488D-8A2D-0A468DFDAC49}"/>
                </c:ext>
              </c:extLst>
            </c:dLbl>
            <c:spPr>
              <a:noFill/>
              <a:ln>
                <a:noFill/>
              </a:ln>
              <a:effectLst/>
            </c:spPr>
            <c:txPr>
              <a:bodyPr/>
              <a:lstStyle/>
              <a:p>
                <a:pPr>
                  <a:defRPr sz="1200" smtId="4294967295">
                    <a:solidFill>
                      <a:srgbClr val="FFFFFF"/>
                    </a:solidFill>
                    <a:latin typeface="Arial" pitchFamily="34" charset="0"/>
                  </a:defRPr>
                </a:pPr>
                <a:endParaRPr lang="fi-FI"/>
              </a:p>
            </c:tx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Sheet1!$C$2:$C$5</c:f>
              <c:strCache>
                <c:ptCount val="4"/>
                <c:pt idx="0">
                  <c:v>Tilaisuuksien sisältö vastasi odotuksiani</c:v>
                </c:pt>
                <c:pt idx="1">
                  <c:v>Sain ajankohtaista ja tarpeellista tietoa</c:v>
                </c:pt>
                <c:pt idx="2">
                  <c:v>Voin hyödyntää sisältöä omassa työssäni</c:v>
                </c:pt>
                <c:pt idx="3">
                  <c:v>Tilaisuuksien käytännön järjestelyt</c:v>
                </c:pt>
              </c:strCache>
            </c:strRef>
          </c:cat>
          <c:val>
            <c:numRef>
              <c:f>Sheet1!$D$2:$D$5</c:f>
              <c:numCache>
                <c:formatCode>General</c:formatCode>
                <c:ptCount val="4"/>
                <c:pt idx="0">
                  <c:v>3.8666666666666698</c:v>
                </c:pt>
                <c:pt idx="1">
                  <c:v>3.6666666666666701</c:v>
                </c:pt>
                <c:pt idx="2">
                  <c:v>3.4666666666666699</c:v>
                </c:pt>
                <c:pt idx="3">
                  <c:v>4.06666666666667</c:v>
                </c:pt>
              </c:numCache>
            </c:numRef>
          </c:val>
          <c:extLst>
            <c:ext xmlns:c16="http://schemas.microsoft.com/office/drawing/2014/chart" uri="{C3380CC4-5D6E-409C-BE32-E72D297353CC}">
              <c16:uniqueId val="{00000004-5227-488D-8A2D-0A468DFDAC49}"/>
            </c:ext>
          </c:extLst>
        </c:ser>
        <c:dLbls>
          <c:showLegendKey val="0"/>
          <c:showVal val="0"/>
          <c:showCatName val="0"/>
          <c:showSerName val="0"/>
          <c:showPercent val="0"/>
          <c:showBubbleSize val="0"/>
        </c:dLbls>
        <c:gapWidth val="150"/>
        <c:axId val="67451136"/>
        <c:axId val="66437120"/>
      </c:barChart>
      <c:scatterChart>
        <c:scatterStyle val="lineMarker"/>
        <c:varyColors val="0"/>
        <c:ser>
          <c:idx val="1"/>
          <c:order val="1"/>
          <c:tx>
            <c:strRef>
              <c:f>Sheet1!$E$1</c:f>
              <c:strCache>
                <c:ptCount val="1"/>
                <c:pt idx="0">
                  <c:v>Keskiarvo 3,8</c:v>
                </c:pt>
              </c:strCache>
            </c:strRef>
          </c:tx>
          <c:spPr>
            <a:ln>
              <a:solidFill>
                <a:srgbClr val="FF0000"/>
              </a:solidFill>
            </a:ln>
          </c:spPr>
          <c:marker>
            <c:symbol val="none"/>
          </c:marker>
          <c:xVal>
            <c:numRef>
              <c:f>Sheet1!$E$2:$E$5</c:f>
              <c:numCache>
                <c:formatCode>General</c:formatCode>
                <c:ptCount val="4"/>
                <c:pt idx="0">
                  <c:v>3.7666666666666702</c:v>
                </c:pt>
                <c:pt idx="1">
                  <c:v>3.7666666666666702</c:v>
                </c:pt>
                <c:pt idx="2">
                  <c:v>3.7666666666666702</c:v>
                </c:pt>
                <c:pt idx="3">
                  <c:v>3.7666666666666702</c:v>
                </c:pt>
              </c:numCache>
            </c:numRef>
          </c:xVal>
          <c:yVal>
            <c:numRef>
              <c:f>Sheet1!$F$2:$F$5</c:f>
              <c:numCache>
                <c:formatCode>General</c:formatCode>
                <c:ptCount val="4"/>
                <c:pt idx="0">
                  <c:v>0.5</c:v>
                </c:pt>
                <c:pt idx="1">
                  <c:v>1.5</c:v>
                </c:pt>
                <c:pt idx="2">
                  <c:v>2.5</c:v>
                </c:pt>
                <c:pt idx="3">
                  <c:v>3.5</c:v>
                </c:pt>
              </c:numCache>
            </c:numRef>
          </c:yVal>
          <c:smooth val="0"/>
          <c:extLst>
            <c:ext xmlns:c16="http://schemas.microsoft.com/office/drawing/2014/chart" uri="{C3380CC4-5D6E-409C-BE32-E72D297353CC}">
              <c16:uniqueId val="{00000005-5227-488D-8A2D-0A468DFDAC49}"/>
            </c:ext>
          </c:extLst>
        </c:ser>
        <c:dLbls>
          <c:showLegendKey val="0"/>
          <c:showVal val="0"/>
          <c:showCatName val="0"/>
          <c:showSerName val="0"/>
          <c:showPercent val="0"/>
          <c:showBubbleSize val="0"/>
        </c:dLbls>
        <c:axId val="1541472255"/>
        <c:axId val="768627855"/>
      </c:scatterChart>
      <c:catAx>
        <c:axId val="67451136"/>
        <c:scaling>
          <c:orientation val="maxMin"/>
        </c:scaling>
        <c:delete val="0"/>
        <c:axPos val="l"/>
        <c:majorGridlines>
          <c:spPr>
            <a:ln w="12700">
              <a:solidFill>
                <a:srgbClr val="E6E6E6"/>
              </a:solidFill>
            </a:ln>
          </c:spPr>
        </c:majorGridlines>
        <c:numFmt formatCode="General" sourceLinked="1"/>
        <c:majorTickMark val="out"/>
        <c:minorTickMark val="none"/>
        <c:tickLblPos val="low"/>
        <c:txPr>
          <a:bodyPr/>
          <a:lstStyle/>
          <a:p>
            <a:pPr>
              <a:defRPr sz="1200" smtId="4294967295">
                <a:solidFill>
                  <a:srgbClr val="666666"/>
                </a:solidFill>
                <a:latin typeface="Arial" pitchFamily="34" charset="0"/>
              </a:defRPr>
            </a:pPr>
            <a:endParaRPr lang="fi-FI"/>
          </a:p>
        </c:txPr>
        <c:crossAx val="66437120"/>
        <c:crosses val="autoZero"/>
        <c:auto val="0"/>
        <c:lblAlgn val="ctr"/>
        <c:lblOffset val="100"/>
        <c:noMultiLvlLbl val="0"/>
      </c:catAx>
      <c:valAx>
        <c:axId val="66437120"/>
        <c:scaling>
          <c:orientation val="minMax"/>
          <c:max val="5"/>
          <c:min val="0"/>
        </c:scaling>
        <c:delete val="0"/>
        <c:axPos val="t"/>
        <c:majorGridlines/>
        <c:numFmt formatCode="General" sourceLinked="0"/>
        <c:majorTickMark val="out"/>
        <c:minorTickMark val="none"/>
        <c:tickLblPos val="high"/>
        <c:txPr>
          <a:bodyPr/>
          <a:lstStyle/>
          <a:p>
            <a:pPr>
              <a:defRPr sz="1200" smtId="4294967295">
                <a:solidFill>
                  <a:srgbClr val="666666"/>
                </a:solidFill>
                <a:latin typeface="Arial" pitchFamily="34" charset="0"/>
              </a:defRPr>
            </a:pPr>
            <a:endParaRPr lang="fi-FI"/>
          </a:p>
        </c:txPr>
        <c:crossAx val="67451136"/>
        <c:crosses val="autoZero"/>
        <c:crossBetween val="between"/>
        <c:majorUnit val="1"/>
        <c:minorUnit val="1"/>
      </c:valAx>
      <c:valAx>
        <c:axId val="1541472255"/>
        <c:scaling>
          <c:orientation val="minMax"/>
          <c:max val="5"/>
          <c:min val="0"/>
        </c:scaling>
        <c:delete val="1"/>
        <c:axPos val="b"/>
        <c:majorGridlines>
          <c:spPr>
            <a:ln w="0"/>
          </c:spPr>
        </c:majorGridlines>
        <c:minorGridlines>
          <c:spPr>
            <a:ln w="0"/>
          </c:spPr>
        </c:minorGridlines>
        <c:numFmt formatCode="General" sourceLinked="1"/>
        <c:majorTickMark val="out"/>
        <c:minorTickMark val="none"/>
        <c:tickLblPos val="nextTo"/>
        <c:crossAx val="768627855"/>
        <c:crosses val="autoZero"/>
        <c:crossBetween val="midCat"/>
        <c:majorUnit val="1"/>
        <c:minorUnit val="1"/>
      </c:valAx>
      <c:valAx>
        <c:axId val="768627855"/>
        <c:scaling>
          <c:orientation val="minMax"/>
          <c:max val="4"/>
          <c:min val="0"/>
        </c:scaling>
        <c:delete val="0"/>
        <c:axPos val="l"/>
        <c:majorGridlines/>
        <c:minorGridlines/>
        <c:numFmt formatCode="General" sourceLinked="1"/>
        <c:majorTickMark val="out"/>
        <c:minorTickMark val="none"/>
        <c:tickLblPos val="nextTo"/>
        <c:crossAx val="1541472255"/>
        <c:crosses val="autoZero"/>
        <c:crossBetween val="midCat"/>
        <c:majorUnit val="0"/>
        <c:minorUnit val="0"/>
      </c:valAx>
    </c:plotArea>
    <c:legend>
      <c:legendPos val="b"/>
      <c:legendEntry>
        <c:idx val="0"/>
        <c:delete val="1"/>
      </c:legendEntry>
      <c:overlay val="0"/>
      <c:txPr>
        <a:bodyPr/>
        <a:lstStyle/>
        <a:p>
          <a:pPr>
            <a:defRPr sz="1200" smtId="4294967295">
              <a:solidFill>
                <a:srgbClr val="333333"/>
              </a:solidFill>
              <a:latin typeface="Arial" pitchFamily="34" charset="0"/>
            </a:defRPr>
          </a:pPr>
          <a:endParaRPr lang="fi-FI"/>
        </a:p>
      </c:txPr>
    </c:legend>
    <c:plotVisOnly val="1"/>
    <c:dispBlanksAs val="zero"/>
    <c:showDLblsOverMax val="1"/>
  </c:chart>
  <c:txPr>
    <a:bodyPr/>
    <a:lstStyle/>
    <a:p>
      <a:pPr>
        <a:defRPr sz="1400" smtId="4294967295"/>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Asetettu tavoite "tukea digitaalisten palvelujen kehittämistä niin, että eri väestöryhmät pystyisivät käyttämään yhdenvertaisesti digitalisaation tuomia mahdollisuuksia"-&gt; Miten hyvin neuvottelukunta on toteuttanut tätä tavoitetta? (asteikolla 5 = erinomaisesti, 1= huonosti)</c:v>
                </c:pt>
              </c:strCache>
            </c:strRef>
          </c:tx>
          <c:spPr>
            <a:solidFill>
              <a:srgbClr val="234C5A"/>
            </a:solidFill>
            <a:ln>
              <a:solidFill>
                <a:srgbClr val="234C5A"/>
              </a:solidFill>
            </a:ln>
          </c:spPr>
          <c:invertIfNegative val="0"/>
          <c:dLbls>
            <c:dLbl>
              <c:idx val="0"/>
              <c:tx>
                <c:rich>
                  <a:bodyPr/>
                  <a:lstStyle/>
                  <a:p>
                    <a:r>
                      <a:rPr lang="en-US"/>
                      <a:t>8%</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43DE-4C63-ACC5-770418AEC4EE}"/>
                </c:ext>
              </c:extLst>
            </c:dLbl>
            <c:dLbl>
              <c:idx val="1"/>
              <c:tx>
                <c:rich>
                  <a:bodyPr/>
                  <a:lstStyle/>
                  <a:p>
                    <a:r>
                      <a:rPr lang="en-US"/>
                      <a:t>77%</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43DE-4C63-ACC5-770418AEC4EE}"/>
                </c:ext>
              </c:extLst>
            </c:dLbl>
            <c:dLbl>
              <c:idx val="2"/>
              <c:tx>
                <c:rich>
                  <a:bodyPr/>
                  <a:lstStyle/>
                  <a:p>
                    <a:r>
                      <a:rPr lang="en-US"/>
                      <a:t>15%</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43DE-4C63-ACC5-770418AEC4EE}"/>
                </c:ext>
              </c:extLst>
            </c:dLbl>
            <c:spPr>
              <a:noFill/>
              <a:ln>
                <a:noFill/>
              </a:ln>
              <a:effectLst/>
            </c:spPr>
            <c:txPr>
              <a:bodyPr/>
              <a:lstStyle/>
              <a:p>
                <a:pPr>
                  <a:defRPr sz="1200" smtId="4294967295">
                    <a:solidFill>
                      <a:srgbClr val="FFFFFF"/>
                    </a:solidFill>
                    <a:latin typeface="Arial" pitchFamily="34" charset="0"/>
                  </a:defRPr>
                </a:pPr>
                <a:endParaRPr lang="fi-FI"/>
              </a:p>
            </c:tx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Sheet1!$C$2:$C$6</c:f>
              <c:strCache>
                <c:ptCount val="5"/>
                <c:pt idx="0">
                  <c:v>5 (erinomainen)</c:v>
                </c:pt>
                <c:pt idx="1">
                  <c:v>4</c:v>
                </c:pt>
                <c:pt idx="2">
                  <c:v>3</c:v>
                </c:pt>
                <c:pt idx="3">
                  <c:v>2</c:v>
                </c:pt>
                <c:pt idx="4">
                  <c:v>1 (huono)</c:v>
                </c:pt>
              </c:strCache>
            </c:strRef>
          </c:cat>
          <c:val>
            <c:numRef>
              <c:f>Sheet1!$D$2:$D$6</c:f>
              <c:numCache>
                <c:formatCode>General</c:formatCode>
                <c:ptCount val="5"/>
                <c:pt idx="0">
                  <c:v>0.08</c:v>
                </c:pt>
                <c:pt idx="1">
                  <c:v>0.77</c:v>
                </c:pt>
                <c:pt idx="2">
                  <c:v>0.15</c:v>
                </c:pt>
                <c:pt idx="3">
                  <c:v>0</c:v>
                </c:pt>
                <c:pt idx="4">
                  <c:v>0</c:v>
                </c:pt>
              </c:numCache>
            </c:numRef>
          </c:val>
          <c:extLst>
            <c:ext xmlns:c16="http://schemas.microsoft.com/office/drawing/2014/chart" uri="{C3380CC4-5D6E-409C-BE32-E72D297353CC}">
              <c16:uniqueId val="{00000005-43DE-4C63-ACC5-770418AEC4EE}"/>
            </c:ext>
          </c:extLst>
        </c:ser>
        <c:dLbls>
          <c:showLegendKey val="0"/>
          <c:showVal val="0"/>
          <c:showCatName val="0"/>
          <c:showSerName val="0"/>
          <c:showPercent val="0"/>
          <c:showBubbleSize val="0"/>
        </c:dLbls>
        <c:gapWidth val="150"/>
        <c:axId val="67451136"/>
        <c:axId val="66437120"/>
      </c:barChart>
      <c:catAx>
        <c:axId val="67451136"/>
        <c:scaling>
          <c:orientation val="maxMin"/>
        </c:scaling>
        <c:delete val="0"/>
        <c:axPos val="l"/>
        <c:majorGridlines>
          <c:spPr>
            <a:ln w="12700">
              <a:solidFill>
                <a:srgbClr val="E6E6E6"/>
              </a:solidFill>
            </a:ln>
          </c:spPr>
        </c:majorGridlines>
        <c:numFmt formatCode="General" sourceLinked="1"/>
        <c:majorTickMark val="out"/>
        <c:minorTickMark val="none"/>
        <c:tickLblPos val="low"/>
        <c:txPr>
          <a:bodyPr/>
          <a:lstStyle/>
          <a:p>
            <a:pPr>
              <a:defRPr sz="1200" smtId="4294967295">
                <a:solidFill>
                  <a:srgbClr val="666666"/>
                </a:solidFill>
                <a:latin typeface="Arial" pitchFamily="34" charset="0"/>
              </a:defRPr>
            </a:pPr>
            <a:endParaRPr lang="fi-FI"/>
          </a:p>
        </c:txPr>
        <c:crossAx val="66437120"/>
        <c:crosses val="autoZero"/>
        <c:auto val="0"/>
        <c:lblAlgn val="ctr"/>
        <c:lblOffset val="100"/>
        <c:noMultiLvlLbl val="0"/>
      </c:catAx>
      <c:valAx>
        <c:axId val="66437120"/>
        <c:scaling>
          <c:orientation val="minMax"/>
          <c:min val="0"/>
        </c:scaling>
        <c:delete val="0"/>
        <c:axPos val="t"/>
        <c:majorGridlines/>
        <c:numFmt formatCode="0%" sourceLinked="0"/>
        <c:majorTickMark val="out"/>
        <c:minorTickMark val="none"/>
        <c:tickLblPos val="high"/>
        <c:txPr>
          <a:bodyPr/>
          <a:lstStyle/>
          <a:p>
            <a:pPr>
              <a:defRPr sz="1200" smtId="4294967295">
                <a:solidFill>
                  <a:srgbClr val="666666"/>
                </a:solidFill>
                <a:latin typeface="Arial" pitchFamily="34" charset="0"/>
              </a:defRPr>
            </a:pPr>
            <a:endParaRPr lang="fi-FI"/>
          </a:p>
        </c:txPr>
        <c:crossAx val="67451136"/>
        <c:crosses val="autoZero"/>
        <c:crossBetween val="between"/>
      </c:valAx>
    </c:plotArea>
    <c:plotVisOnly val="1"/>
    <c:dispBlanksAs val="zero"/>
    <c:showDLblsOverMax val="1"/>
  </c:chart>
  <c:txPr>
    <a:bodyPr/>
    <a:lstStyle/>
    <a:p>
      <a:pPr>
        <a:defRPr sz="1400" smtId="4294967295"/>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Asetettu tavoite "neuvottelukunnan työllä pyritään löytämään ja tukemaan myös uudenlaisia tapoja organisoida hallinnon, kansalaisjärjestöjen ja tutkimuksen välistä yhteistyötä."-&gt; Miten hyvin neuvottelukunta on toteuttanut tätä tavoitetta? (asteikolla 5 = erinomaisesti, 1= huonosti)</c:v>
                </c:pt>
              </c:strCache>
            </c:strRef>
          </c:tx>
          <c:spPr>
            <a:solidFill>
              <a:srgbClr val="234C5A"/>
            </a:solidFill>
            <a:ln>
              <a:solidFill>
                <a:srgbClr val="234C5A"/>
              </a:solidFill>
            </a:ln>
          </c:spPr>
          <c:invertIfNegative val="0"/>
          <c:dLbls>
            <c:dLbl>
              <c:idx val="0"/>
              <c:tx>
                <c:rich>
                  <a:bodyPr/>
                  <a:lstStyle/>
                  <a:p>
                    <a:r>
                      <a:rPr lang="en-US"/>
                      <a:t>14%</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7D71-41F1-9D61-BBE6FD191025}"/>
                </c:ext>
              </c:extLst>
            </c:dLbl>
            <c:dLbl>
              <c:idx val="1"/>
              <c:tx>
                <c:rich>
                  <a:bodyPr/>
                  <a:lstStyle/>
                  <a:p>
                    <a:r>
                      <a:rPr lang="en-US"/>
                      <a:t>29%</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7D71-41F1-9D61-BBE6FD191025}"/>
                </c:ext>
              </c:extLst>
            </c:dLbl>
            <c:dLbl>
              <c:idx val="2"/>
              <c:tx>
                <c:rich>
                  <a:bodyPr/>
                  <a:lstStyle/>
                  <a:p>
                    <a:r>
                      <a:rPr lang="en-US"/>
                      <a:t>43%</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7D71-41F1-9D61-BBE6FD191025}"/>
                </c:ext>
              </c:extLst>
            </c:dLbl>
            <c:dLbl>
              <c:idx val="3"/>
              <c:tx>
                <c:rich>
                  <a:bodyPr/>
                  <a:lstStyle/>
                  <a:p>
                    <a:r>
                      <a:rPr lang="en-US"/>
                      <a:t>14%</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7D71-41F1-9D61-BBE6FD191025}"/>
                </c:ext>
              </c:extLst>
            </c:dLbl>
            <c:spPr>
              <a:noFill/>
              <a:ln>
                <a:noFill/>
              </a:ln>
              <a:effectLst/>
            </c:spPr>
            <c:txPr>
              <a:bodyPr/>
              <a:lstStyle/>
              <a:p>
                <a:pPr>
                  <a:defRPr sz="1200" smtId="4294967295">
                    <a:solidFill>
                      <a:srgbClr val="FFFFFF"/>
                    </a:solidFill>
                    <a:latin typeface="Arial" pitchFamily="34" charset="0"/>
                  </a:defRPr>
                </a:pPr>
                <a:endParaRPr lang="fi-FI"/>
              </a:p>
            </c:tx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Sheet1!$C$2:$C$6</c:f>
              <c:strCache>
                <c:ptCount val="5"/>
                <c:pt idx="0">
                  <c:v>5 (erinomainen)</c:v>
                </c:pt>
                <c:pt idx="1">
                  <c:v>4</c:v>
                </c:pt>
                <c:pt idx="2">
                  <c:v>3</c:v>
                </c:pt>
                <c:pt idx="3">
                  <c:v>2</c:v>
                </c:pt>
                <c:pt idx="4">
                  <c:v>1 (huono)</c:v>
                </c:pt>
              </c:strCache>
            </c:strRef>
          </c:cat>
          <c:val>
            <c:numRef>
              <c:f>Sheet1!$D$2:$D$6</c:f>
              <c:numCache>
                <c:formatCode>General</c:formatCode>
                <c:ptCount val="5"/>
                <c:pt idx="0">
                  <c:v>0.14000000000000001</c:v>
                </c:pt>
                <c:pt idx="1">
                  <c:v>0.28999999999999998</c:v>
                </c:pt>
                <c:pt idx="2">
                  <c:v>0.43</c:v>
                </c:pt>
                <c:pt idx="3">
                  <c:v>0.14000000000000001</c:v>
                </c:pt>
                <c:pt idx="4">
                  <c:v>0</c:v>
                </c:pt>
              </c:numCache>
            </c:numRef>
          </c:val>
          <c:extLst>
            <c:ext xmlns:c16="http://schemas.microsoft.com/office/drawing/2014/chart" uri="{C3380CC4-5D6E-409C-BE32-E72D297353CC}">
              <c16:uniqueId val="{00000005-7D71-41F1-9D61-BBE6FD191025}"/>
            </c:ext>
          </c:extLst>
        </c:ser>
        <c:dLbls>
          <c:showLegendKey val="0"/>
          <c:showVal val="0"/>
          <c:showCatName val="0"/>
          <c:showSerName val="0"/>
          <c:showPercent val="0"/>
          <c:showBubbleSize val="0"/>
        </c:dLbls>
        <c:gapWidth val="150"/>
        <c:axId val="67451136"/>
        <c:axId val="66437120"/>
      </c:barChart>
      <c:catAx>
        <c:axId val="67451136"/>
        <c:scaling>
          <c:orientation val="maxMin"/>
        </c:scaling>
        <c:delete val="0"/>
        <c:axPos val="l"/>
        <c:majorGridlines>
          <c:spPr>
            <a:ln w="12700">
              <a:solidFill>
                <a:srgbClr val="E6E6E6"/>
              </a:solidFill>
            </a:ln>
          </c:spPr>
        </c:majorGridlines>
        <c:numFmt formatCode="General" sourceLinked="1"/>
        <c:majorTickMark val="out"/>
        <c:minorTickMark val="none"/>
        <c:tickLblPos val="low"/>
        <c:txPr>
          <a:bodyPr/>
          <a:lstStyle/>
          <a:p>
            <a:pPr>
              <a:defRPr sz="1200" smtId="4294967295">
                <a:solidFill>
                  <a:srgbClr val="666666"/>
                </a:solidFill>
                <a:latin typeface="Arial" pitchFamily="34" charset="0"/>
              </a:defRPr>
            </a:pPr>
            <a:endParaRPr lang="fi-FI"/>
          </a:p>
        </c:txPr>
        <c:crossAx val="66437120"/>
        <c:crosses val="autoZero"/>
        <c:auto val="0"/>
        <c:lblAlgn val="ctr"/>
        <c:lblOffset val="100"/>
        <c:noMultiLvlLbl val="0"/>
      </c:catAx>
      <c:valAx>
        <c:axId val="66437120"/>
        <c:scaling>
          <c:orientation val="minMax"/>
          <c:min val="0"/>
        </c:scaling>
        <c:delete val="0"/>
        <c:axPos val="t"/>
        <c:majorGridlines/>
        <c:numFmt formatCode="0%" sourceLinked="0"/>
        <c:majorTickMark val="out"/>
        <c:minorTickMark val="none"/>
        <c:tickLblPos val="high"/>
        <c:txPr>
          <a:bodyPr/>
          <a:lstStyle/>
          <a:p>
            <a:pPr>
              <a:defRPr sz="1200" smtId="4294967295">
                <a:solidFill>
                  <a:srgbClr val="666666"/>
                </a:solidFill>
                <a:latin typeface="Arial" pitchFamily="34" charset="0"/>
              </a:defRPr>
            </a:pPr>
            <a:endParaRPr lang="fi-FI"/>
          </a:p>
        </c:txPr>
        <c:crossAx val="67451136"/>
        <c:crosses val="autoZero"/>
        <c:crossBetween val="between"/>
      </c:valAx>
    </c:plotArea>
    <c:plotVisOnly val="1"/>
    <c:dispBlanksAs val="zero"/>
    <c:showDLblsOverMax val="1"/>
  </c:chart>
  <c:txPr>
    <a:bodyPr/>
    <a:lstStyle/>
    <a:p>
      <a:pPr>
        <a:defRPr sz="1400" smtId="4294967295"/>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Asetettu tehtävä "koota ja tuoda valtioneuvoston tietoon sellaisia huomioita ja näkökohtia, joiden huomioon ottaminen ja edistäminen on välttämätöntä, tarpeellista tai suotavaa, kun digitaalisia palveluja kehitetään kaikkien kansalaisten palvelukseen."-&gt; Miten hyvin neuvottelukunta on toteuttanut tätä tehtävää? (asteikolla 5 = erinomaisesti, 1= huonosti)</c:v>
                </c:pt>
              </c:strCache>
            </c:strRef>
          </c:tx>
          <c:spPr>
            <a:solidFill>
              <a:srgbClr val="234C5A"/>
            </a:solidFill>
            <a:ln>
              <a:solidFill>
                <a:srgbClr val="234C5A"/>
              </a:solidFill>
            </a:ln>
          </c:spPr>
          <c:invertIfNegative val="0"/>
          <c:dLbls>
            <c:dLbl>
              <c:idx val="0"/>
              <c:tx>
                <c:rich>
                  <a:bodyPr/>
                  <a:lstStyle/>
                  <a:p>
                    <a:r>
                      <a:rPr lang="en-US"/>
                      <a:t>21%</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E448-4955-A6AC-33C891F66ED6}"/>
                </c:ext>
              </c:extLst>
            </c:dLbl>
            <c:dLbl>
              <c:idx val="1"/>
              <c:tx>
                <c:rich>
                  <a:bodyPr/>
                  <a:lstStyle/>
                  <a:p>
                    <a:r>
                      <a:rPr lang="en-US"/>
                      <a:t>72%</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E448-4955-A6AC-33C891F66ED6}"/>
                </c:ext>
              </c:extLst>
            </c:dLbl>
            <c:dLbl>
              <c:idx val="2"/>
              <c:tx>
                <c:rich>
                  <a:bodyPr/>
                  <a:lstStyle/>
                  <a:p>
                    <a:r>
                      <a:rPr lang="en-US"/>
                      <a:t>7%</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E448-4955-A6AC-33C891F66ED6}"/>
                </c:ext>
              </c:extLst>
            </c:dLbl>
            <c:spPr>
              <a:noFill/>
              <a:ln>
                <a:noFill/>
              </a:ln>
              <a:effectLst/>
            </c:spPr>
            <c:txPr>
              <a:bodyPr/>
              <a:lstStyle/>
              <a:p>
                <a:pPr>
                  <a:defRPr sz="1200" smtId="4294967295">
                    <a:solidFill>
                      <a:srgbClr val="FFFFFF"/>
                    </a:solidFill>
                    <a:latin typeface="Arial" pitchFamily="34" charset="0"/>
                  </a:defRPr>
                </a:pPr>
                <a:endParaRPr lang="fi-FI"/>
              </a:p>
            </c:tx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Sheet1!$C$2:$C$6</c:f>
              <c:strCache>
                <c:ptCount val="5"/>
                <c:pt idx="0">
                  <c:v>5 (erinomainen)</c:v>
                </c:pt>
                <c:pt idx="1">
                  <c:v>4</c:v>
                </c:pt>
                <c:pt idx="2">
                  <c:v>3</c:v>
                </c:pt>
                <c:pt idx="3">
                  <c:v>2</c:v>
                </c:pt>
                <c:pt idx="4">
                  <c:v>1 (huono)</c:v>
                </c:pt>
              </c:strCache>
            </c:strRef>
          </c:cat>
          <c:val>
            <c:numRef>
              <c:f>Sheet1!$D$2:$D$6</c:f>
              <c:numCache>
                <c:formatCode>General</c:formatCode>
                <c:ptCount val="5"/>
                <c:pt idx="0">
                  <c:v>0.21</c:v>
                </c:pt>
                <c:pt idx="1">
                  <c:v>0.72</c:v>
                </c:pt>
                <c:pt idx="2">
                  <c:v>7.0000000000000007E-2</c:v>
                </c:pt>
                <c:pt idx="3">
                  <c:v>0</c:v>
                </c:pt>
                <c:pt idx="4">
                  <c:v>0</c:v>
                </c:pt>
              </c:numCache>
            </c:numRef>
          </c:val>
          <c:extLst>
            <c:ext xmlns:c16="http://schemas.microsoft.com/office/drawing/2014/chart" uri="{C3380CC4-5D6E-409C-BE32-E72D297353CC}">
              <c16:uniqueId val="{00000005-E448-4955-A6AC-33C891F66ED6}"/>
            </c:ext>
          </c:extLst>
        </c:ser>
        <c:dLbls>
          <c:showLegendKey val="0"/>
          <c:showVal val="0"/>
          <c:showCatName val="0"/>
          <c:showSerName val="0"/>
          <c:showPercent val="0"/>
          <c:showBubbleSize val="0"/>
        </c:dLbls>
        <c:gapWidth val="150"/>
        <c:axId val="67451136"/>
        <c:axId val="66437120"/>
      </c:barChart>
      <c:catAx>
        <c:axId val="67451136"/>
        <c:scaling>
          <c:orientation val="maxMin"/>
        </c:scaling>
        <c:delete val="0"/>
        <c:axPos val="l"/>
        <c:majorGridlines>
          <c:spPr>
            <a:ln w="12700">
              <a:solidFill>
                <a:srgbClr val="E6E6E6"/>
              </a:solidFill>
            </a:ln>
          </c:spPr>
        </c:majorGridlines>
        <c:numFmt formatCode="General" sourceLinked="1"/>
        <c:majorTickMark val="out"/>
        <c:minorTickMark val="none"/>
        <c:tickLblPos val="low"/>
        <c:txPr>
          <a:bodyPr/>
          <a:lstStyle/>
          <a:p>
            <a:pPr>
              <a:defRPr sz="1200" smtId="4294967295">
                <a:solidFill>
                  <a:srgbClr val="666666"/>
                </a:solidFill>
                <a:latin typeface="Arial" pitchFamily="34" charset="0"/>
              </a:defRPr>
            </a:pPr>
            <a:endParaRPr lang="fi-FI"/>
          </a:p>
        </c:txPr>
        <c:crossAx val="66437120"/>
        <c:crosses val="autoZero"/>
        <c:auto val="0"/>
        <c:lblAlgn val="ctr"/>
        <c:lblOffset val="100"/>
        <c:noMultiLvlLbl val="0"/>
      </c:catAx>
      <c:valAx>
        <c:axId val="66437120"/>
        <c:scaling>
          <c:orientation val="minMax"/>
          <c:min val="0"/>
        </c:scaling>
        <c:delete val="0"/>
        <c:axPos val="t"/>
        <c:majorGridlines/>
        <c:numFmt formatCode="0%" sourceLinked="0"/>
        <c:majorTickMark val="out"/>
        <c:minorTickMark val="none"/>
        <c:tickLblPos val="high"/>
        <c:txPr>
          <a:bodyPr/>
          <a:lstStyle/>
          <a:p>
            <a:pPr>
              <a:defRPr sz="1200" smtId="4294967295">
                <a:solidFill>
                  <a:srgbClr val="666666"/>
                </a:solidFill>
                <a:latin typeface="Arial" pitchFamily="34" charset="0"/>
              </a:defRPr>
            </a:pPr>
            <a:endParaRPr lang="fi-FI"/>
          </a:p>
        </c:txPr>
        <c:crossAx val="67451136"/>
        <c:crosses val="autoZero"/>
        <c:crossBetween val="between"/>
      </c:valAx>
    </c:plotArea>
    <c:plotVisOnly val="1"/>
    <c:dispBlanksAs val="zero"/>
    <c:showDLblsOverMax val="1"/>
  </c:chart>
  <c:txPr>
    <a:bodyPr/>
    <a:lstStyle/>
    <a:p>
      <a:pPr>
        <a:defRPr sz="1400" smtId="4294967295"/>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Asetettu tehtävä "suunnittelee ja valitsee ne teemat, valmistelussa olevat asiat tai palvelut, joihin se haluaa toimikaudellaan keskittyä. Osana valittujen teemojen käsittelyä se järjestää pyöreän pöydän keskusteluja"-&gt; Miten hyvin neuvottelukunta on toteuttanut tätä tehtävää? (asteikolla 5 = erinomaisesti, 1= huonosti)</c:v>
                </c:pt>
              </c:strCache>
            </c:strRef>
          </c:tx>
          <c:spPr>
            <a:solidFill>
              <a:srgbClr val="234C5A"/>
            </a:solidFill>
            <a:ln>
              <a:solidFill>
                <a:srgbClr val="234C5A"/>
              </a:solidFill>
            </a:ln>
          </c:spPr>
          <c:invertIfNegative val="0"/>
          <c:dLbls>
            <c:dLbl>
              <c:idx val="0"/>
              <c:tx>
                <c:rich>
                  <a:bodyPr/>
                  <a:lstStyle/>
                  <a:p>
                    <a:r>
                      <a:rPr lang="en-US"/>
                      <a:t>43%</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E068-4B19-AE27-56632B081D03}"/>
                </c:ext>
              </c:extLst>
            </c:dLbl>
            <c:dLbl>
              <c:idx val="1"/>
              <c:tx>
                <c:rich>
                  <a:bodyPr/>
                  <a:lstStyle/>
                  <a:p>
                    <a:r>
                      <a:rPr lang="en-US"/>
                      <a:t>50%</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E068-4B19-AE27-56632B081D03}"/>
                </c:ext>
              </c:extLst>
            </c:dLbl>
            <c:dLbl>
              <c:idx val="2"/>
              <c:tx>
                <c:rich>
                  <a:bodyPr/>
                  <a:lstStyle/>
                  <a:p>
                    <a:r>
                      <a:rPr lang="en-US"/>
                      <a:t>7%</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E068-4B19-AE27-56632B081D03}"/>
                </c:ext>
              </c:extLst>
            </c:dLbl>
            <c:spPr>
              <a:noFill/>
              <a:ln>
                <a:noFill/>
              </a:ln>
              <a:effectLst/>
            </c:spPr>
            <c:txPr>
              <a:bodyPr/>
              <a:lstStyle/>
              <a:p>
                <a:pPr>
                  <a:defRPr sz="1200" smtId="4294967295">
                    <a:solidFill>
                      <a:srgbClr val="FFFFFF"/>
                    </a:solidFill>
                    <a:latin typeface="Arial" pitchFamily="34" charset="0"/>
                  </a:defRPr>
                </a:pPr>
                <a:endParaRPr lang="fi-FI"/>
              </a:p>
            </c:tx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Sheet1!$C$2:$C$6</c:f>
              <c:strCache>
                <c:ptCount val="5"/>
                <c:pt idx="0">
                  <c:v>5 (erinomainen)</c:v>
                </c:pt>
                <c:pt idx="1">
                  <c:v>4</c:v>
                </c:pt>
                <c:pt idx="2">
                  <c:v>3</c:v>
                </c:pt>
                <c:pt idx="3">
                  <c:v>2</c:v>
                </c:pt>
                <c:pt idx="4">
                  <c:v>1 (huono)</c:v>
                </c:pt>
              </c:strCache>
            </c:strRef>
          </c:cat>
          <c:val>
            <c:numRef>
              <c:f>Sheet1!$D$2:$D$6</c:f>
              <c:numCache>
                <c:formatCode>General</c:formatCode>
                <c:ptCount val="5"/>
                <c:pt idx="0">
                  <c:v>0.43</c:v>
                </c:pt>
                <c:pt idx="1">
                  <c:v>0.5</c:v>
                </c:pt>
                <c:pt idx="2">
                  <c:v>7.0000000000000007E-2</c:v>
                </c:pt>
                <c:pt idx="3">
                  <c:v>0</c:v>
                </c:pt>
                <c:pt idx="4">
                  <c:v>0</c:v>
                </c:pt>
              </c:numCache>
            </c:numRef>
          </c:val>
          <c:extLst>
            <c:ext xmlns:c16="http://schemas.microsoft.com/office/drawing/2014/chart" uri="{C3380CC4-5D6E-409C-BE32-E72D297353CC}">
              <c16:uniqueId val="{00000005-E068-4B19-AE27-56632B081D03}"/>
            </c:ext>
          </c:extLst>
        </c:ser>
        <c:dLbls>
          <c:showLegendKey val="0"/>
          <c:showVal val="0"/>
          <c:showCatName val="0"/>
          <c:showSerName val="0"/>
          <c:showPercent val="0"/>
          <c:showBubbleSize val="0"/>
        </c:dLbls>
        <c:gapWidth val="150"/>
        <c:axId val="67451136"/>
        <c:axId val="66437120"/>
      </c:barChart>
      <c:catAx>
        <c:axId val="67451136"/>
        <c:scaling>
          <c:orientation val="maxMin"/>
        </c:scaling>
        <c:delete val="0"/>
        <c:axPos val="l"/>
        <c:majorGridlines>
          <c:spPr>
            <a:ln w="12700">
              <a:solidFill>
                <a:srgbClr val="E6E6E6"/>
              </a:solidFill>
            </a:ln>
          </c:spPr>
        </c:majorGridlines>
        <c:numFmt formatCode="General" sourceLinked="1"/>
        <c:majorTickMark val="out"/>
        <c:minorTickMark val="none"/>
        <c:tickLblPos val="low"/>
        <c:txPr>
          <a:bodyPr/>
          <a:lstStyle/>
          <a:p>
            <a:pPr>
              <a:defRPr sz="1200" smtId="4294967295">
                <a:solidFill>
                  <a:srgbClr val="666666"/>
                </a:solidFill>
                <a:latin typeface="Arial" pitchFamily="34" charset="0"/>
              </a:defRPr>
            </a:pPr>
            <a:endParaRPr lang="fi-FI"/>
          </a:p>
        </c:txPr>
        <c:crossAx val="66437120"/>
        <c:crosses val="autoZero"/>
        <c:auto val="0"/>
        <c:lblAlgn val="ctr"/>
        <c:lblOffset val="100"/>
        <c:noMultiLvlLbl val="0"/>
      </c:catAx>
      <c:valAx>
        <c:axId val="66437120"/>
        <c:scaling>
          <c:orientation val="minMax"/>
          <c:min val="0"/>
        </c:scaling>
        <c:delete val="0"/>
        <c:axPos val="t"/>
        <c:majorGridlines/>
        <c:numFmt formatCode="0%" sourceLinked="0"/>
        <c:majorTickMark val="out"/>
        <c:minorTickMark val="none"/>
        <c:tickLblPos val="high"/>
        <c:txPr>
          <a:bodyPr/>
          <a:lstStyle/>
          <a:p>
            <a:pPr>
              <a:defRPr sz="1200" smtId="4294967295">
                <a:solidFill>
                  <a:srgbClr val="666666"/>
                </a:solidFill>
                <a:latin typeface="Arial" pitchFamily="34" charset="0"/>
              </a:defRPr>
            </a:pPr>
            <a:endParaRPr lang="fi-FI"/>
          </a:p>
        </c:txPr>
        <c:crossAx val="67451136"/>
        <c:crosses val="autoZero"/>
        <c:crossBetween val="between"/>
      </c:valAx>
    </c:plotArea>
    <c:plotVisOnly val="1"/>
    <c:dispBlanksAs val="zero"/>
    <c:showDLblsOverMax val="1"/>
  </c:chart>
  <c:txPr>
    <a:bodyPr/>
    <a:lstStyle/>
    <a:p>
      <a:pPr>
        <a:defRPr sz="1400" smtId="4294967295"/>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Sheet1!$D$1</c:f>
              <c:strCache>
                <c:ptCount val="1"/>
                <c:pt idx="0">
                  <c:v>Arvostelijat</c:v>
                </c:pt>
              </c:strCache>
            </c:strRef>
          </c:tx>
          <c:spPr>
            <a:solidFill>
              <a:srgbClr val="D93A2B"/>
            </a:solidFill>
            <a:ln>
              <a:solidFill>
                <a:srgbClr val="D93A2B"/>
              </a:solidFill>
            </a:ln>
          </c:spPr>
          <c:invertIfNegative val="0"/>
          <c:cat>
            <c:numRef>
              <c:f>Sheet1!$C$2</c:f>
              <c:numCache>
                <c:formatCode>General</c:formatCode>
                <c:ptCount val="1"/>
                <c:pt idx="0">
                  <c:v>64</c:v>
                </c:pt>
              </c:numCache>
            </c:numRef>
          </c:cat>
          <c:val>
            <c:numRef>
              <c:f>Sheet1!$D$2</c:f>
              <c:numCache>
                <c:formatCode>General</c:formatCode>
                <c:ptCount val="1"/>
                <c:pt idx="0">
                  <c:v>0</c:v>
                </c:pt>
              </c:numCache>
            </c:numRef>
          </c:val>
          <c:extLst>
            <c:ext xmlns:c16="http://schemas.microsoft.com/office/drawing/2014/chart" uri="{C3380CC4-5D6E-409C-BE32-E72D297353CC}">
              <c16:uniqueId val="{00000000-E6AF-4685-98F5-013BE8B88AF2}"/>
            </c:ext>
          </c:extLst>
        </c:ser>
        <c:ser>
          <c:idx val="1"/>
          <c:order val="1"/>
          <c:tx>
            <c:strRef>
              <c:f>Sheet1!$E$1</c:f>
              <c:strCache>
                <c:ptCount val="1"/>
                <c:pt idx="0">
                  <c:v>Passiiviset</c:v>
                </c:pt>
              </c:strCache>
            </c:strRef>
          </c:tx>
          <c:spPr>
            <a:solidFill>
              <a:srgbClr val="FDC22E"/>
            </a:solidFill>
            <a:ln>
              <a:solidFill>
                <a:srgbClr val="FDC22E"/>
              </a:solidFill>
            </a:ln>
          </c:spPr>
          <c:invertIfNegative val="0"/>
          <c:dLbls>
            <c:dLbl>
              <c:idx val="0"/>
              <c:tx>
                <c:rich>
                  <a:bodyPr/>
                  <a:lstStyle/>
                  <a:p>
                    <a:r>
                      <a:rPr lang="en-US"/>
                      <a:t>36%
n = 5</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E6AF-4685-98F5-013BE8B88AF2}"/>
                </c:ext>
              </c:extLst>
            </c:dLbl>
            <c:spPr>
              <a:noFill/>
              <a:ln>
                <a:noFill/>
              </a:ln>
              <a:effectLst/>
            </c:spPr>
            <c:txPr>
              <a:bodyPr/>
              <a:lstStyle/>
              <a:p>
                <a:pPr>
                  <a:defRPr sz="1200" smtId="4294967295">
                    <a:solidFill>
                      <a:srgbClr val="FFFFFF"/>
                    </a:solidFill>
                    <a:latin typeface="Arial" pitchFamily="34" charset="0"/>
                  </a:defRPr>
                </a:pPr>
                <a:endParaRPr lang="fi-FI"/>
              </a:p>
            </c:tx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Sheet1!$C$2</c:f>
              <c:numCache>
                <c:formatCode>General</c:formatCode>
                <c:ptCount val="1"/>
                <c:pt idx="0">
                  <c:v>64</c:v>
                </c:pt>
              </c:numCache>
            </c:numRef>
          </c:cat>
          <c:val>
            <c:numRef>
              <c:f>Sheet1!$E$2</c:f>
              <c:numCache>
                <c:formatCode>General</c:formatCode>
                <c:ptCount val="1"/>
                <c:pt idx="0">
                  <c:v>0.36</c:v>
                </c:pt>
              </c:numCache>
            </c:numRef>
          </c:val>
          <c:extLst>
            <c:ext xmlns:c16="http://schemas.microsoft.com/office/drawing/2014/chart" uri="{C3380CC4-5D6E-409C-BE32-E72D297353CC}">
              <c16:uniqueId val="{00000002-E6AF-4685-98F5-013BE8B88AF2}"/>
            </c:ext>
          </c:extLst>
        </c:ser>
        <c:ser>
          <c:idx val="2"/>
          <c:order val="2"/>
          <c:tx>
            <c:strRef>
              <c:f>Sheet1!$F$1</c:f>
              <c:strCache>
                <c:ptCount val="1"/>
                <c:pt idx="0">
                  <c:v>Suosittelijat</c:v>
                </c:pt>
              </c:strCache>
            </c:strRef>
          </c:tx>
          <c:spPr>
            <a:solidFill>
              <a:srgbClr val="5ABC69"/>
            </a:solidFill>
            <a:ln>
              <a:solidFill>
                <a:srgbClr val="5ABC69"/>
              </a:solidFill>
            </a:ln>
          </c:spPr>
          <c:invertIfNegative val="0"/>
          <c:dLbls>
            <c:dLbl>
              <c:idx val="0"/>
              <c:tx>
                <c:rich>
                  <a:bodyPr/>
                  <a:lstStyle/>
                  <a:p>
                    <a:r>
                      <a:rPr lang="en-US"/>
                      <a:t>64%
n = 9</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E6AF-4685-98F5-013BE8B88AF2}"/>
                </c:ext>
              </c:extLst>
            </c:dLbl>
            <c:spPr>
              <a:noFill/>
              <a:ln>
                <a:noFill/>
              </a:ln>
              <a:effectLst/>
            </c:spPr>
            <c:txPr>
              <a:bodyPr/>
              <a:lstStyle/>
              <a:p>
                <a:pPr>
                  <a:defRPr sz="1200" smtId="4294967295">
                    <a:solidFill>
                      <a:srgbClr val="FFFFFF"/>
                    </a:solidFill>
                    <a:latin typeface="Arial" pitchFamily="34" charset="0"/>
                  </a:defRPr>
                </a:pPr>
                <a:endParaRPr lang="fi-FI"/>
              </a:p>
            </c:tx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Sheet1!$C$2</c:f>
              <c:numCache>
                <c:formatCode>General</c:formatCode>
                <c:ptCount val="1"/>
                <c:pt idx="0">
                  <c:v>64</c:v>
                </c:pt>
              </c:numCache>
            </c:numRef>
          </c:cat>
          <c:val>
            <c:numRef>
              <c:f>Sheet1!$F$2</c:f>
              <c:numCache>
                <c:formatCode>General</c:formatCode>
                <c:ptCount val="1"/>
                <c:pt idx="0">
                  <c:v>0.64</c:v>
                </c:pt>
              </c:numCache>
            </c:numRef>
          </c:val>
          <c:extLst>
            <c:ext xmlns:c16="http://schemas.microsoft.com/office/drawing/2014/chart" uri="{C3380CC4-5D6E-409C-BE32-E72D297353CC}">
              <c16:uniqueId val="{00000004-E6AF-4685-98F5-013BE8B88AF2}"/>
            </c:ext>
          </c:extLst>
        </c:ser>
        <c:dLbls>
          <c:showLegendKey val="0"/>
          <c:showVal val="0"/>
          <c:showCatName val="0"/>
          <c:showSerName val="0"/>
          <c:showPercent val="0"/>
          <c:showBubbleSize val="0"/>
        </c:dLbls>
        <c:gapWidth val="150"/>
        <c:overlap val="100"/>
        <c:axId val="67451136"/>
        <c:axId val="66437120"/>
      </c:barChart>
      <c:catAx>
        <c:axId val="67451136"/>
        <c:scaling>
          <c:orientation val="maxMin"/>
        </c:scaling>
        <c:delete val="1"/>
        <c:axPos val="l"/>
        <c:majorGridlines>
          <c:spPr>
            <a:ln w="12700">
              <a:solidFill>
                <a:srgbClr val="E6E6E6"/>
              </a:solidFill>
            </a:ln>
          </c:spPr>
        </c:majorGridlines>
        <c:title>
          <c:tx>
            <c:rich>
              <a:bodyPr/>
              <a:lstStyle/>
              <a:p>
                <a:pPr>
                  <a:defRPr/>
                </a:pPr>
                <a:r>
                  <a:rPr lang="fi-FI"/>
                  <a:t>NPS</a:t>
                </a:r>
              </a:p>
            </c:rich>
          </c:tx>
          <c:overlay val="0"/>
        </c:title>
        <c:numFmt formatCode="General" sourceLinked="1"/>
        <c:majorTickMark val="out"/>
        <c:minorTickMark val="none"/>
        <c:tickLblPos val="low"/>
        <c:crossAx val="66437120"/>
        <c:crosses val="autoZero"/>
        <c:auto val="0"/>
        <c:lblAlgn val="ctr"/>
        <c:lblOffset val="100"/>
        <c:noMultiLvlLbl val="0"/>
      </c:catAx>
      <c:valAx>
        <c:axId val="66437120"/>
        <c:scaling>
          <c:orientation val="minMax"/>
          <c:max val="1"/>
          <c:min val="0"/>
        </c:scaling>
        <c:delete val="0"/>
        <c:axPos val="t"/>
        <c:majorGridlines/>
        <c:numFmt formatCode="0%" sourceLinked="0"/>
        <c:majorTickMark val="out"/>
        <c:minorTickMark val="none"/>
        <c:tickLblPos val="high"/>
        <c:txPr>
          <a:bodyPr/>
          <a:lstStyle/>
          <a:p>
            <a:pPr>
              <a:defRPr sz="1200" smtId="4294967295">
                <a:solidFill>
                  <a:srgbClr val="666666"/>
                </a:solidFill>
                <a:latin typeface="Arial" pitchFamily="34" charset="0"/>
              </a:defRPr>
            </a:pPr>
            <a:endParaRPr lang="fi-FI"/>
          </a:p>
        </c:txPr>
        <c:crossAx val="67451136"/>
        <c:crosses val="autoZero"/>
        <c:crossBetween val="between"/>
      </c:valAx>
    </c:plotArea>
    <c:legend>
      <c:legendPos val="b"/>
      <c:overlay val="0"/>
      <c:txPr>
        <a:bodyPr/>
        <a:lstStyle/>
        <a:p>
          <a:pPr>
            <a:defRPr sz="1200" smtId="4294967295">
              <a:solidFill>
                <a:srgbClr val="333333"/>
              </a:solidFill>
              <a:latin typeface="Arial" pitchFamily="34" charset="0"/>
            </a:defRPr>
          </a:pPr>
          <a:endParaRPr lang="fi-FI"/>
        </a:p>
      </c:txPr>
    </c:legend>
    <c:plotVisOnly val="1"/>
    <c:dispBlanksAs val="zero"/>
    <c:showDLblsOverMax val="1"/>
  </c:chart>
  <c:txPr>
    <a:bodyPr/>
    <a:lstStyle/>
    <a:p>
      <a:pPr>
        <a:defRPr sz="1400" smtId="4294967295"/>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Sheet1!$D$1</c:f>
              <c:strCache>
                <c:ptCount val="1"/>
                <c:pt idx="0">
                  <c:v>Arvostelijat</c:v>
                </c:pt>
              </c:strCache>
            </c:strRef>
          </c:tx>
          <c:spPr>
            <a:solidFill>
              <a:srgbClr val="D93A2B"/>
            </a:solidFill>
            <a:ln>
              <a:solidFill>
                <a:srgbClr val="D93A2B"/>
              </a:solidFill>
            </a:ln>
          </c:spPr>
          <c:invertIfNegative val="0"/>
          <c:dLbls>
            <c:dLbl>
              <c:idx val="0"/>
              <c:tx>
                <c:rich>
                  <a:bodyPr/>
                  <a:lstStyle/>
                  <a:p>
                    <a:r>
                      <a:rPr lang="en-US"/>
                      <a:t>20%
n = 3</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5004-4EF2-A9D8-561D1EB0C8EB}"/>
                </c:ext>
              </c:extLst>
            </c:dLbl>
            <c:spPr>
              <a:noFill/>
              <a:ln>
                <a:noFill/>
              </a:ln>
              <a:effectLst/>
            </c:spPr>
            <c:txPr>
              <a:bodyPr/>
              <a:lstStyle/>
              <a:p>
                <a:pPr>
                  <a:defRPr sz="1200" smtId="4294967295">
                    <a:solidFill>
                      <a:srgbClr val="FFFFFF"/>
                    </a:solidFill>
                    <a:latin typeface="Arial" pitchFamily="34" charset="0"/>
                  </a:defRPr>
                </a:pPr>
                <a:endParaRPr lang="fi-FI"/>
              </a:p>
            </c:tx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Sheet1!$C$2</c:f>
              <c:numCache>
                <c:formatCode>General</c:formatCode>
                <c:ptCount val="1"/>
                <c:pt idx="0">
                  <c:v>33</c:v>
                </c:pt>
              </c:numCache>
            </c:numRef>
          </c:cat>
          <c:val>
            <c:numRef>
              <c:f>Sheet1!$D$2</c:f>
              <c:numCache>
                <c:formatCode>General</c:formatCode>
                <c:ptCount val="1"/>
                <c:pt idx="0">
                  <c:v>0.2</c:v>
                </c:pt>
              </c:numCache>
            </c:numRef>
          </c:val>
          <c:extLst>
            <c:ext xmlns:c16="http://schemas.microsoft.com/office/drawing/2014/chart" uri="{C3380CC4-5D6E-409C-BE32-E72D297353CC}">
              <c16:uniqueId val="{00000001-5004-4EF2-A9D8-561D1EB0C8EB}"/>
            </c:ext>
          </c:extLst>
        </c:ser>
        <c:ser>
          <c:idx val="1"/>
          <c:order val="1"/>
          <c:tx>
            <c:strRef>
              <c:f>Sheet1!$E$1</c:f>
              <c:strCache>
                <c:ptCount val="1"/>
                <c:pt idx="0">
                  <c:v>Passiiviset</c:v>
                </c:pt>
              </c:strCache>
            </c:strRef>
          </c:tx>
          <c:spPr>
            <a:solidFill>
              <a:srgbClr val="FDC22E"/>
            </a:solidFill>
            <a:ln>
              <a:solidFill>
                <a:srgbClr val="FDC22E"/>
              </a:solidFill>
            </a:ln>
          </c:spPr>
          <c:invertIfNegative val="0"/>
          <c:dLbls>
            <c:dLbl>
              <c:idx val="0"/>
              <c:tx>
                <c:rich>
                  <a:bodyPr/>
                  <a:lstStyle/>
                  <a:p>
                    <a:r>
                      <a:rPr lang="en-US"/>
                      <a:t>27%
n = 4</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5004-4EF2-A9D8-561D1EB0C8EB}"/>
                </c:ext>
              </c:extLst>
            </c:dLbl>
            <c:spPr>
              <a:noFill/>
              <a:ln>
                <a:noFill/>
              </a:ln>
              <a:effectLst/>
            </c:spPr>
            <c:txPr>
              <a:bodyPr/>
              <a:lstStyle/>
              <a:p>
                <a:pPr>
                  <a:defRPr sz="1200" smtId="4294967295">
                    <a:solidFill>
                      <a:srgbClr val="FFFFFF"/>
                    </a:solidFill>
                    <a:latin typeface="Arial" pitchFamily="34" charset="0"/>
                  </a:defRPr>
                </a:pPr>
                <a:endParaRPr lang="fi-FI"/>
              </a:p>
            </c:tx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Sheet1!$C$2</c:f>
              <c:numCache>
                <c:formatCode>General</c:formatCode>
                <c:ptCount val="1"/>
                <c:pt idx="0">
                  <c:v>33</c:v>
                </c:pt>
              </c:numCache>
            </c:numRef>
          </c:cat>
          <c:val>
            <c:numRef>
              <c:f>Sheet1!$E$2</c:f>
              <c:numCache>
                <c:formatCode>General</c:formatCode>
                <c:ptCount val="1"/>
                <c:pt idx="0">
                  <c:v>0.27</c:v>
                </c:pt>
              </c:numCache>
            </c:numRef>
          </c:val>
          <c:extLst>
            <c:ext xmlns:c16="http://schemas.microsoft.com/office/drawing/2014/chart" uri="{C3380CC4-5D6E-409C-BE32-E72D297353CC}">
              <c16:uniqueId val="{00000003-5004-4EF2-A9D8-561D1EB0C8EB}"/>
            </c:ext>
          </c:extLst>
        </c:ser>
        <c:ser>
          <c:idx val="2"/>
          <c:order val="2"/>
          <c:tx>
            <c:strRef>
              <c:f>Sheet1!$F$1</c:f>
              <c:strCache>
                <c:ptCount val="1"/>
                <c:pt idx="0">
                  <c:v>Suosittelijat</c:v>
                </c:pt>
              </c:strCache>
            </c:strRef>
          </c:tx>
          <c:spPr>
            <a:solidFill>
              <a:srgbClr val="5ABC69"/>
            </a:solidFill>
            <a:ln>
              <a:solidFill>
                <a:srgbClr val="5ABC69"/>
              </a:solidFill>
            </a:ln>
          </c:spPr>
          <c:invertIfNegative val="0"/>
          <c:dLbls>
            <c:dLbl>
              <c:idx val="0"/>
              <c:tx>
                <c:rich>
                  <a:bodyPr/>
                  <a:lstStyle/>
                  <a:p>
                    <a:r>
                      <a:rPr lang="en-US"/>
                      <a:t>53%
n = 8</a:t>
                    </a:r>
                  </a:p>
                </c:rich>
              </c:tx>
              <c:dLblPos val="ct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5004-4EF2-A9D8-561D1EB0C8EB}"/>
                </c:ext>
              </c:extLst>
            </c:dLbl>
            <c:spPr>
              <a:noFill/>
              <a:ln>
                <a:noFill/>
              </a:ln>
              <a:effectLst/>
            </c:spPr>
            <c:txPr>
              <a:bodyPr/>
              <a:lstStyle/>
              <a:p>
                <a:pPr>
                  <a:defRPr sz="1200" smtId="4294967295">
                    <a:solidFill>
                      <a:srgbClr val="FFFFFF"/>
                    </a:solidFill>
                    <a:latin typeface="Arial" pitchFamily="34" charset="0"/>
                  </a:defRPr>
                </a:pPr>
                <a:endParaRPr lang="fi-FI"/>
              </a:p>
            </c:tx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Sheet1!$C$2</c:f>
              <c:numCache>
                <c:formatCode>General</c:formatCode>
                <c:ptCount val="1"/>
                <c:pt idx="0">
                  <c:v>33</c:v>
                </c:pt>
              </c:numCache>
            </c:numRef>
          </c:cat>
          <c:val>
            <c:numRef>
              <c:f>Sheet1!$F$2</c:f>
              <c:numCache>
                <c:formatCode>General</c:formatCode>
                <c:ptCount val="1"/>
                <c:pt idx="0">
                  <c:v>0.53</c:v>
                </c:pt>
              </c:numCache>
            </c:numRef>
          </c:val>
          <c:extLst>
            <c:ext xmlns:c16="http://schemas.microsoft.com/office/drawing/2014/chart" uri="{C3380CC4-5D6E-409C-BE32-E72D297353CC}">
              <c16:uniqueId val="{00000005-5004-4EF2-A9D8-561D1EB0C8EB}"/>
            </c:ext>
          </c:extLst>
        </c:ser>
        <c:dLbls>
          <c:showLegendKey val="0"/>
          <c:showVal val="0"/>
          <c:showCatName val="0"/>
          <c:showSerName val="0"/>
          <c:showPercent val="0"/>
          <c:showBubbleSize val="0"/>
        </c:dLbls>
        <c:gapWidth val="150"/>
        <c:overlap val="100"/>
        <c:axId val="67451136"/>
        <c:axId val="66437120"/>
      </c:barChart>
      <c:catAx>
        <c:axId val="67451136"/>
        <c:scaling>
          <c:orientation val="maxMin"/>
        </c:scaling>
        <c:delete val="1"/>
        <c:axPos val="l"/>
        <c:majorGridlines>
          <c:spPr>
            <a:ln w="12700">
              <a:solidFill>
                <a:srgbClr val="E6E6E6"/>
              </a:solidFill>
            </a:ln>
          </c:spPr>
        </c:majorGridlines>
        <c:title>
          <c:tx>
            <c:rich>
              <a:bodyPr/>
              <a:lstStyle/>
              <a:p>
                <a:pPr>
                  <a:defRPr/>
                </a:pPr>
                <a:r>
                  <a:rPr lang="fi-FI"/>
                  <a:t>NPS</a:t>
                </a:r>
              </a:p>
            </c:rich>
          </c:tx>
          <c:overlay val="0"/>
        </c:title>
        <c:numFmt formatCode="General" sourceLinked="1"/>
        <c:majorTickMark val="out"/>
        <c:minorTickMark val="none"/>
        <c:tickLblPos val="low"/>
        <c:crossAx val="66437120"/>
        <c:crosses val="autoZero"/>
        <c:auto val="0"/>
        <c:lblAlgn val="ctr"/>
        <c:lblOffset val="100"/>
        <c:noMultiLvlLbl val="0"/>
      </c:catAx>
      <c:valAx>
        <c:axId val="66437120"/>
        <c:scaling>
          <c:orientation val="minMax"/>
          <c:max val="1"/>
          <c:min val="0"/>
        </c:scaling>
        <c:delete val="0"/>
        <c:axPos val="t"/>
        <c:majorGridlines/>
        <c:numFmt formatCode="0%" sourceLinked="0"/>
        <c:majorTickMark val="out"/>
        <c:minorTickMark val="none"/>
        <c:tickLblPos val="high"/>
        <c:txPr>
          <a:bodyPr/>
          <a:lstStyle/>
          <a:p>
            <a:pPr>
              <a:defRPr sz="1200" smtId="4294967295">
                <a:solidFill>
                  <a:srgbClr val="666666"/>
                </a:solidFill>
                <a:latin typeface="Arial" pitchFamily="34" charset="0"/>
              </a:defRPr>
            </a:pPr>
            <a:endParaRPr lang="fi-FI"/>
          </a:p>
        </c:txPr>
        <c:crossAx val="67451136"/>
        <c:crosses val="autoZero"/>
        <c:crossBetween val="between"/>
      </c:valAx>
    </c:plotArea>
    <c:legend>
      <c:legendPos val="b"/>
      <c:overlay val="0"/>
      <c:txPr>
        <a:bodyPr/>
        <a:lstStyle/>
        <a:p>
          <a:pPr>
            <a:defRPr sz="1200" smtId="4294967295">
              <a:solidFill>
                <a:srgbClr val="333333"/>
              </a:solidFill>
              <a:latin typeface="Arial" pitchFamily="34" charset="0"/>
            </a:defRPr>
          </a:pPr>
          <a:endParaRPr lang="fi-FI"/>
        </a:p>
      </c:txPr>
    </c:legend>
    <c:plotVisOnly val="1"/>
    <c:dispBlanksAs val="zero"/>
    <c:showDLblsOverMax val="1"/>
  </c:chart>
  <c:txPr>
    <a:bodyPr/>
    <a:lstStyle/>
    <a:p>
      <a:pPr>
        <a:defRPr sz="1400" smtId="4294967295"/>
      </a:pPr>
      <a:endParaRPr lang="fi-FI"/>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DABD1-5F09-CB43-BCC0-1DEB934835DE}" type="datetimeFigureOut">
              <a:rPr lang="en-FI"/>
              <a:t>12/19/2022</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7CB69-F670-CE45-9316-2F76980D2403}" type="slidenum">
              <a:rPr/>
              <a:t>‹#›</a:t>
            </a:fld>
            <a:endParaRPr lang="en-FI"/>
          </a:p>
        </p:txBody>
      </p:sp>
    </p:spTree>
    <p:extLst>
      <p:ext uri="{BB962C8B-B14F-4D97-AF65-F5344CB8AC3E}">
        <p14:creationId xmlns:p14="http://schemas.microsoft.com/office/powerpoint/2010/main" val="37622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Kansi, sinivihreä">
    <p:bg>
      <p:bgPr>
        <a:solidFill>
          <a:schemeClr val="bg2"/>
        </a:solidFill>
        <a:effectLst/>
      </p:bgPr>
    </p:bg>
    <p:spTree>
      <p:nvGrpSpPr>
        <p:cNvPr id="1" name=""/>
        <p:cNvGrpSpPr/>
        <p:nvPr/>
      </p:nvGrpSpPr>
      <p:grpSpPr>
        <a:xfrm>
          <a:off x="0" y="0"/>
          <a:ext cx="0" cy="0"/>
          <a:chOff x="0" y="0"/>
          <a:chExt cx="0" cy="0"/>
        </a:xfrm>
      </p:grpSpPr>
      <p:grpSp>
        <p:nvGrpSpPr>
          <p:cNvPr id="4" name="Ryhmä 3">
            <a:extLst>
              <a:ext uri="{FF2B5EF4-FFF2-40B4-BE49-F238E27FC236}">
                <a16:creationId xmlns:a16="http://schemas.microsoft.com/office/drawing/2014/main" id="{9FCADA93-0FB7-CA2C-F62B-6B3CC39CB4ED}"/>
              </a:ext>
            </a:extLst>
          </p:cNvPr>
          <p:cNvGrpSpPr/>
          <p:nvPr userDrawn="1"/>
        </p:nvGrpSpPr>
        <p:grpSpPr>
          <a:xfrm>
            <a:off x="-17042" y="-4183"/>
            <a:ext cx="12270939" cy="6876000"/>
            <a:chOff x="-17042" y="3192"/>
            <a:chExt cx="12270939" cy="6856323"/>
          </a:xfrm>
        </p:grpSpPr>
        <p:sp>
          <p:nvSpPr>
            <p:cNvPr id="7" name="Vapaamuotoinen: Muoto 6">
              <a:extLst>
                <a:ext uri="{FF2B5EF4-FFF2-40B4-BE49-F238E27FC236}">
                  <a16:creationId xmlns:a16="http://schemas.microsoft.com/office/drawing/2014/main" id="{96D9BDDC-63C8-A606-3309-A101EDBAAD07}"/>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55192 w 12248975"/>
                <a:gd name="connsiteY8" fmla="*/ 4223964 h 5792192"/>
                <a:gd name="connsiteX9" fmla="*/ 9008360 w 12248975"/>
                <a:gd name="connsiteY9" fmla="*/ 4223079 h 5792192"/>
                <a:gd name="connsiteX10" fmla="*/ 8999144 w 12248975"/>
                <a:gd name="connsiteY10" fmla="*/ 4229517 h 5792192"/>
                <a:gd name="connsiteX11" fmla="*/ 8998008 w 12248975"/>
                <a:gd name="connsiteY11" fmla="*/ 4230276 h 5792192"/>
                <a:gd name="connsiteX12" fmla="*/ 8950545 w 12248975"/>
                <a:gd name="connsiteY12" fmla="*/ 4262971 h 5792192"/>
                <a:gd name="connsiteX13" fmla="*/ 5197147 w 12248975"/>
                <a:gd name="connsiteY13" fmla="*/ 5691670 h 5792192"/>
                <a:gd name="connsiteX14" fmla="*/ 4074813 w 12248975"/>
                <a:gd name="connsiteY14" fmla="*/ 5754786 h 5792192"/>
                <a:gd name="connsiteX15" fmla="*/ 3971176 w 12248975"/>
                <a:gd name="connsiteY15" fmla="*/ 5753144 h 5792192"/>
                <a:gd name="connsiteX16" fmla="*/ 176247 w 12248975"/>
                <a:gd name="connsiteY16" fmla="*/ 4765879 h 5792192"/>
                <a:gd name="connsiteX17" fmla="*/ -479 w 12248975"/>
                <a:gd name="connsiteY17" fmla="*/ 4668302 h 5792192"/>
                <a:gd name="connsiteX18" fmla="*/ -479 w 12248975"/>
                <a:gd name="connsiteY18" fmla="*/ 4696199 h 5792192"/>
                <a:gd name="connsiteX19" fmla="*/ 3822979 w 12248975"/>
                <a:gd name="connsiteY19" fmla="*/ 5782936 h 5792192"/>
                <a:gd name="connsiteX20" fmla="*/ 3923965 w 12248975"/>
                <a:gd name="connsiteY20" fmla="*/ 5786471 h 5792192"/>
                <a:gd name="connsiteX21" fmla="*/ 4024951 w 12248975"/>
                <a:gd name="connsiteY21" fmla="*/ 5788869 h 5792192"/>
                <a:gd name="connsiteX22" fmla="*/ 8574372 w 12248975"/>
                <a:gd name="connsiteY22" fmla="*/ 4574891 h 5792192"/>
                <a:gd name="connsiteX23" fmla="*/ 9016186 w 12248975"/>
                <a:gd name="connsiteY23" fmla="*/ 4289983 h 5792192"/>
                <a:gd name="connsiteX24" fmla="*/ 9017575 w 12248975"/>
                <a:gd name="connsiteY24" fmla="*/ 4288972 h 5792192"/>
                <a:gd name="connsiteX25" fmla="*/ 9053172 w 12248975"/>
                <a:gd name="connsiteY25" fmla="*/ 4263726 h 5792192"/>
                <a:gd name="connsiteX26" fmla="*/ 9064659 w 12248975"/>
                <a:gd name="connsiteY26" fmla="*/ 4255648 h 5792192"/>
                <a:gd name="connsiteX27" fmla="*/ 9065795 w 12248975"/>
                <a:gd name="connsiteY27" fmla="*/ 4254764 h 5792192"/>
                <a:gd name="connsiteX28" fmla="*/ 9108841 w 12248975"/>
                <a:gd name="connsiteY28" fmla="*/ 4224596 h 5792192"/>
                <a:gd name="connsiteX29" fmla="*/ 12155463 w 12248975"/>
                <a:gd name="connsiteY29" fmla="*/ 286140 h 5792192"/>
                <a:gd name="connsiteX30" fmla="*/ 12166066 w 12248975"/>
                <a:gd name="connsiteY30" fmla="*/ 258241 h 5792192"/>
                <a:gd name="connsiteX31" fmla="*/ 12228047 w 12248975"/>
                <a:gd name="connsiteY31" fmla="*/ 87071 h 5792192"/>
                <a:gd name="connsiteX32" fmla="*/ 12237514 w 12248975"/>
                <a:gd name="connsiteY32" fmla="*/ 59804 h 5792192"/>
                <a:gd name="connsiteX33" fmla="*/ 12243952 w 12248975"/>
                <a:gd name="connsiteY33" fmla="*/ 40995 h 5792192"/>
                <a:gd name="connsiteX34" fmla="*/ 12248496 w 12248975"/>
                <a:gd name="connsiteY34" fmla="*/ 28372 h 5792192"/>
                <a:gd name="connsiteX35" fmla="*/ 12225270 w 12248975"/>
                <a:gd name="connsiteY35" fmla="*/ 27489 h 5792192"/>
                <a:gd name="connsiteX36" fmla="*/ 12185759 w 12248975"/>
                <a:gd name="connsiteY36"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49763" y="4205282"/>
                    <a:pt x="9052415" y="4214623"/>
                    <a:pt x="9055192" y="4223964"/>
                  </a:cubicBezTo>
                  <a:lnTo>
                    <a:pt x="9008360" y="4223079"/>
                  </a:ln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solidFill>
              <a:srgbClr val="B5DACC"/>
            </a:solidFill>
            <a:ln w="12622"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3D79F50D-C8E1-942C-5F25-BC823CF4BD82}"/>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noFill/>
            <a:ln w="12622" cap="flat">
              <a:noFill/>
              <a:prstDash val="solid"/>
              <a:miter/>
            </a:ln>
          </p:spPr>
          <p:txBody>
            <a:bodyPr rtlCol="0" anchor="ctr"/>
            <a:lstStyle/>
            <a:p>
              <a:endParaRPr lang="fi-FI"/>
            </a:p>
          </p:txBody>
        </p:sp>
        <p:sp>
          <p:nvSpPr>
            <p:cNvPr id="10" name="Vapaamuotoinen: Muoto 9">
              <a:extLst>
                <a:ext uri="{FF2B5EF4-FFF2-40B4-BE49-F238E27FC236}">
                  <a16:creationId xmlns:a16="http://schemas.microsoft.com/office/drawing/2014/main" id="{40374709-EEEC-6317-3CA1-3C9E3C24DCD7}"/>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08360 w 12248975"/>
                <a:gd name="connsiteY8" fmla="*/ 4223079 h 5792192"/>
                <a:gd name="connsiteX9" fmla="*/ 8999144 w 12248975"/>
                <a:gd name="connsiteY9" fmla="*/ 4229517 h 5792192"/>
                <a:gd name="connsiteX10" fmla="*/ 8998008 w 12248975"/>
                <a:gd name="connsiteY10" fmla="*/ 4230276 h 5792192"/>
                <a:gd name="connsiteX11" fmla="*/ 8950545 w 12248975"/>
                <a:gd name="connsiteY11" fmla="*/ 4262971 h 5792192"/>
                <a:gd name="connsiteX12" fmla="*/ 5197147 w 12248975"/>
                <a:gd name="connsiteY12" fmla="*/ 5691670 h 5792192"/>
                <a:gd name="connsiteX13" fmla="*/ 4074813 w 12248975"/>
                <a:gd name="connsiteY13" fmla="*/ 5754786 h 5792192"/>
                <a:gd name="connsiteX14" fmla="*/ 3971176 w 12248975"/>
                <a:gd name="connsiteY14" fmla="*/ 5753144 h 5792192"/>
                <a:gd name="connsiteX15" fmla="*/ 176247 w 12248975"/>
                <a:gd name="connsiteY15" fmla="*/ 4765879 h 5792192"/>
                <a:gd name="connsiteX16" fmla="*/ -479 w 12248975"/>
                <a:gd name="connsiteY16" fmla="*/ 4668302 h 5792192"/>
                <a:gd name="connsiteX17" fmla="*/ -479 w 12248975"/>
                <a:gd name="connsiteY17" fmla="*/ 4696199 h 5792192"/>
                <a:gd name="connsiteX18" fmla="*/ 3822979 w 12248975"/>
                <a:gd name="connsiteY18" fmla="*/ 5782936 h 5792192"/>
                <a:gd name="connsiteX19" fmla="*/ 3923965 w 12248975"/>
                <a:gd name="connsiteY19" fmla="*/ 5786471 h 5792192"/>
                <a:gd name="connsiteX20" fmla="*/ 4024951 w 12248975"/>
                <a:gd name="connsiteY20" fmla="*/ 5788869 h 5792192"/>
                <a:gd name="connsiteX21" fmla="*/ 8574372 w 12248975"/>
                <a:gd name="connsiteY21" fmla="*/ 4574891 h 5792192"/>
                <a:gd name="connsiteX22" fmla="*/ 9016186 w 12248975"/>
                <a:gd name="connsiteY22" fmla="*/ 4289983 h 5792192"/>
                <a:gd name="connsiteX23" fmla="*/ 9017575 w 12248975"/>
                <a:gd name="connsiteY23" fmla="*/ 4288972 h 5792192"/>
                <a:gd name="connsiteX24" fmla="*/ 9053172 w 12248975"/>
                <a:gd name="connsiteY24" fmla="*/ 4263726 h 5792192"/>
                <a:gd name="connsiteX25" fmla="*/ 9064659 w 12248975"/>
                <a:gd name="connsiteY25" fmla="*/ 4255648 h 5792192"/>
                <a:gd name="connsiteX26" fmla="*/ 9065795 w 12248975"/>
                <a:gd name="connsiteY26" fmla="*/ 4254764 h 5792192"/>
                <a:gd name="connsiteX27" fmla="*/ 9108841 w 12248975"/>
                <a:gd name="connsiteY27" fmla="*/ 4224596 h 5792192"/>
                <a:gd name="connsiteX28" fmla="*/ 12155463 w 12248975"/>
                <a:gd name="connsiteY28" fmla="*/ 286140 h 5792192"/>
                <a:gd name="connsiteX29" fmla="*/ 12166066 w 12248975"/>
                <a:gd name="connsiteY29" fmla="*/ 258241 h 5792192"/>
                <a:gd name="connsiteX30" fmla="*/ 12228047 w 12248975"/>
                <a:gd name="connsiteY30" fmla="*/ 87071 h 5792192"/>
                <a:gd name="connsiteX31" fmla="*/ 12237514 w 12248975"/>
                <a:gd name="connsiteY31" fmla="*/ 59804 h 5792192"/>
                <a:gd name="connsiteX32" fmla="*/ 12243952 w 12248975"/>
                <a:gd name="connsiteY32" fmla="*/ 40995 h 5792192"/>
                <a:gd name="connsiteX33" fmla="*/ 12248496 w 12248975"/>
                <a:gd name="connsiteY33" fmla="*/ 28372 h 5792192"/>
                <a:gd name="connsiteX34" fmla="*/ 12225270 w 12248975"/>
                <a:gd name="connsiteY34" fmla="*/ 27489 h 5792192"/>
                <a:gd name="connsiteX35" fmla="*/ 12185759 w 12248975"/>
                <a:gd name="connsiteY35"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34490" y="4205155"/>
                    <a:pt x="9021866" y="4214117"/>
                    <a:pt x="9008360" y="4223079"/>
                  </a:cubicBez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noFill/>
            <a:ln w="12622" cap="flat">
              <a:noFill/>
              <a:prstDash val="solid"/>
              <a:miter/>
            </a:ln>
          </p:spPr>
          <p:txBody>
            <a:bodyPr rtlCol="0" anchor="ctr"/>
            <a:lstStyle/>
            <a:p>
              <a:endParaRPr lang="fi-FI"/>
            </a:p>
          </p:txBody>
        </p:sp>
        <p:sp>
          <p:nvSpPr>
            <p:cNvPr id="11" name="Vapaamuotoinen: Muoto 10">
              <a:extLst>
                <a:ext uri="{FF2B5EF4-FFF2-40B4-BE49-F238E27FC236}">
                  <a16:creationId xmlns:a16="http://schemas.microsoft.com/office/drawing/2014/main" id="{C9141825-7943-460F-AE5C-B764A83C2E47}"/>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noFill/>
            <a:ln w="12622"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A20DAC6C-B8EB-C949-0F57-78DB7E47376A}"/>
                </a:ext>
              </a:extLst>
            </p:cNvPr>
            <p:cNvSpPr/>
            <p:nvPr/>
          </p:nvSpPr>
          <p:spPr>
            <a:xfrm>
              <a:off x="3410110" y="4865294"/>
              <a:ext cx="8784649" cy="1992705"/>
            </a:xfrm>
            <a:custGeom>
              <a:avLst/>
              <a:gdLst>
                <a:gd name="connsiteX0" fmla="*/ 5060689 w 8784649"/>
                <a:gd name="connsiteY0" fmla="*/ 50208 h 1992705"/>
                <a:gd name="connsiteX1" fmla="*/ 704278 w 8784649"/>
                <a:gd name="connsiteY1" fmla="*/ 1531296 h 1992705"/>
                <a:gd name="connsiteX2" fmla="*/ 654920 w 8784649"/>
                <a:gd name="connsiteY2" fmla="*/ 1565378 h 1992705"/>
                <a:gd name="connsiteX3" fmla="*/ 469233 w 8784649"/>
                <a:gd name="connsiteY3" fmla="*/ 1698428 h 1992705"/>
                <a:gd name="connsiteX4" fmla="*/ 95332 w 8784649"/>
                <a:gd name="connsiteY4" fmla="*/ 1990781 h 1992705"/>
                <a:gd name="connsiteX5" fmla="*/ -479 w 8784649"/>
                <a:gd name="connsiteY5" fmla="*/ 1990781 h 1992705"/>
                <a:gd name="connsiteX6" fmla="*/ 552799 w 8784649"/>
                <a:gd name="connsiteY6" fmla="*/ 1562981 h 1992705"/>
                <a:gd name="connsiteX7" fmla="*/ 600009 w 8784649"/>
                <a:gd name="connsiteY7" fmla="*/ 1529653 h 1992705"/>
                <a:gd name="connsiteX8" fmla="*/ 1427968 w 8784649"/>
                <a:gd name="connsiteY8" fmla="*/ 1018791 h 1992705"/>
                <a:gd name="connsiteX9" fmla="*/ 5624571 w 8784649"/>
                <a:gd name="connsiteY9" fmla="*/ -790 h 1992705"/>
                <a:gd name="connsiteX10" fmla="*/ 5625959 w 8784649"/>
                <a:gd name="connsiteY10" fmla="*/ -790 h 1992705"/>
                <a:gd name="connsiteX11" fmla="*/ 5637194 w 8784649"/>
                <a:gd name="connsiteY11" fmla="*/ -790 h 1992705"/>
                <a:gd name="connsiteX12" fmla="*/ 5684026 w 8784649"/>
                <a:gd name="connsiteY12" fmla="*/ 94 h 1992705"/>
                <a:gd name="connsiteX13" fmla="*/ 5685414 w 8784649"/>
                <a:gd name="connsiteY13" fmla="*/ 94 h 1992705"/>
                <a:gd name="connsiteX14" fmla="*/ 5737927 w 8784649"/>
                <a:gd name="connsiteY14" fmla="*/ 1608 h 1992705"/>
                <a:gd name="connsiteX15" fmla="*/ 6259519 w 8784649"/>
                <a:gd name="connsiteY15" fmla="*/ 33039 h 1992705"/>
                <a:gd name="connsiteX16" fmla="*/ 8784170 w 8784649"/>
                <a:gd name="connsiteY16" fmla="*/ 664202 h 1992705"/>
                <a:gd name="connsiteX17" fmla="*/ 8784170 w 8784649"/>
                <a:gd name="connsiteY17" fmla="*/ 700306 h 1992705"/>
                <a:gd name="connsiteX18" fmla="*/ 5697405 w 8784649"/>
                <a:gd name="connsiteY18" fmla="*/ 40994 h 1992705"/>
                <a:gd name="connsiteX19" fmla="*/ 5696017 w 8784649"/>
                <a:gd name="connsiteY19" fmla="*/ 40994 h 1992705"/>
                <a:gd name="connsiteX20" fmla="*/ 5681879 w 8784649"/>
                <a:gd name="connsiteY20" fmla="*/ 40994 h 1992705"/>
                <a:gd name="connsiteX21" fmla="*/ 5638203 w 8784649"/>
                <a:gd name="connsiteY21" fmla="*/ 40109 h 1992705"/>
                <a:gd name="connsiteX22" fmla="*/ 5636688 w 8784649"/>
                <a:gd name="connsiteY22" fmla="*/ 40109 h 1992705"/>
                <a:gd name="connsiteX23" fmla="*/ 5579001 w 8784649"/>
                <a:gd name="connsiteY23" fmla="*/ 39351 h 1992705"/>
                <a:gd name="connsiteX24" fmla="*/ 5060689 w 8784649"/>
                <a:gd name="connsiteY24" fmla="*/ 50208 h 199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84649" h="1992705">
                  <a:moveTo>
                    <a:pt x="5060689" y="50208"/>
                  </a:moveTo>
                  <a:cubicBezTo>
                    <a:pt x="3503232" y="130241"/>
                    <a:pt x="1988946" y="650066"/>
                    <a:pt x="704278" y="1531296"/>
                  </a:cubicBezTo>
                  <a:lnTo>
                    <a:pt x="654920" y="1565378"/>
                  </a:lnTo>
                  <a:cubicBezTo>
                    <a:pt x="592473" y="1608928"/>
                    <a:pt x="530581" y="1653236"/>
                    <a:pt x="469233" y="1698428"/>
                  </a:cubicBezTo>
                  <a:cubicBezTo>
                    <a:pt x="341485" y="1792344"/>
                    <a:pt x="216855" y="1889795"/>
                    <a:pt x="95332" y="1990781"/>
                  </a:cubicBezTo>
                  <a:lnTo>
                    <a:pt x="-479" y="1990781"/>
                  </a:lnTo>
                  <a:cubicBezTo>
                    <a:pt x="177925" y="1840692"/>
                    <a:pt x="362351" y="1698049"/>
                    <a:pt x="552799" y="1562981"/>
                  </a:cubicBezTo>
                  <a:lnTo>
                    <a:pt x="600009" y="1529653"/>
                  </a:lnTo>
                  <a:cubicBezTo>
                    <a:pt x="865994" y="1343713"/>
                    <a:pt x="1142430" y="1173046"/>
                    <a:pt x="1427968" y="1018791"/>
                  </a:cubicBezTo>
                  <a:cubicBezTo>
                    <a:pt x="2713395" y="324511"/>
                    <a:pt x="4167215" y="-24520"/>
                    <a:pt x="5624571" y="-790"/>
                  </a:cubicBezTo>
                  <a:lnTo>
                    <a:pt x="5625959" y="-790"/>
                  </a:lnTo>
                  <a:lnTo>
                    <a:pt x="5637194" y="-790"/>
                  </a:lnTo>
                  <a:lnTo>
                    <a:pt x="5684026" y="94"/>
                  </a:lnTo>
                  <a:lnTo>
                    <a:pt x="5685414" y="94"/>
                  </a:lnTo>
                  <a:lnTo>
                    <a:pt x="5737927" y="1608"/>
                  </a:lnTo>
                  <a:cubicBezTo>
                    <a:pt x="5911876" y="6785"/>
                    <a:pt x="6085697" y="17260"/>
                    <a:pt x="6259519" y="33039"/>
                  </a:cubicBezTo>
                  <a:cubicBezTo>
                    <a:pt x="7128379" y="112946"/>
                    <a:pt x="7979943" y="325775"/>
                    <a:pt x="8784170" y="664202"/>
                  </a:cubicBezTo>
                  <a:lnTo>
                    <a:pt x="8784170" y="700306"/>
                  </a:lnTo>
                  <a:cubicBezTo>
                    <a:pt x="7805489" y="289545"/>
                    <a:pt x="6758517" y="65861"/>
                    <a:pt x="5697405" y="40994"/>
                  </a:cubicBezTo>
                  <a:lnTo>
                    <a:pt x="5696017" y="40994"/>
                  </a:lnTo>
                  <a:lnTo>
                    <a:pt x="5681879" y="40994"/>
                  </a:lnTo>
                  <a:lnTo>
                    <a:pt x="5638203" y="40109"/>
                  </a:lnTo>
                  <a:lnTo>
                    <a:pt x="5636688" y="40109"/>
                  </a:lnTo>
                  <a:lnTo>
                    <a:pt x="5579001" y="39351"/>
                  </a:lnTo>
                  <a:cubicBezTo>
                    <a:pt x="5406314" y="37585"/>
                    <a:pt x="5233501" y="41246"/>
                    <a:pt x="5060689" y="50208"/>
                  </a:cubicBezTo>
                  <a:close/>
                </a:path>
              </a:pathLst>
            </a:custGeom>
            <a:solidFill>
              <a:srgbClr val="B5DACC"/>
            </a:solidFill>
            <a:ln w="12622" cap="flat">
              <a:noFill/>
              <a:prstDash val="solid"/>
              <a:miter/>
            </a:ln>
          </p:spPr>
          <p:txBody>
            <a:bodyPr rtlCol="0" anchor="ctr"/>
            <a:lstStyle/>
            <a:p>
              <a:endParaRPr lang="fi-FI"/>
            </a:p>
          </p:txBody>
        </p:sp>
        <p:sp>
          <p:nvSpPr>
            <p:cNvPr id="14" name="Vapaamuotoinen: Muoto 13">
              <a:extLst>
                <a:ext uri="{FF2B5EF4-FFF2-40B4-BE49-F238E27FC236}">
                  <a16:creationId xmlns:a16="http://schemas.microsoft.com/office/drawing/2014/main" id="{B0A815BB-81E2-C717-6AFF-4F725A43B2D6}"/>
                </a:ext>
              </a:extLst>
            </p:cNvPr>
            <p:cNvSpPr/>
            <p:nvPr/>
          </p:nvSpPr>
          <p:spPr>
            <a:xfrm>
              <a:off x="8617535" y="4960"/>
              <a:ext cx="1310653" cy="6854555"/>
            </a:xfrm>
            <a:custGeom>
              <a:avLst/>
              <a:gdLst>
                <a:gd name="connsiteX0" fmla="*/ 679391 w 1310653"/>
                <a:gd name="connsiteY0" fmla="*/ 5597879 h 6854555"/>
                <a:gd name="connsiteX1" fmla="*/ 662603 w 1310653"/>
                <a:gd name="connsiteY1" fmla="*/ 5555842 h 6854555"/>
                <a:gd name="connsiteX2" fmla="*/ 662603 w 1310653"/>
                <a:gd name="connsiteY2" fmla="*/ 5555842 h 6854555"/>
                <a:gd name="connsiteX3" fmla="*/ 464922 w 1310653"/>
                <a:gd name="connsiteY3" fmla="*/ 5000419 h 6854555"/>
                <a:gd name="connsiteX4" fmla="*/ 464291 w 1310653"/>
                <a:gd name="connsiteY4" fmla="*/ 4998527 h 6854555"/>
                <a:gd name="connsiteX5" fmla="*/ 434500 w 1310653"/>
                <a:gd name="connsiteY5" fmla="*/ 4902213 h 6854555"/>
                <a:gd name="connsiteX6" fmla="*/ 431597 w 1310653"/>
                <a:gd name="connsiteY6" fmla="*/ 4892872 h 6854555"/>
                <a:gd name="connsiteX7" fmla="*/ 422129 w 1310653"/>
                <a:gd name="connsiteY7" fmla="*/ 4861187 h 6854555"/>
                <a:gd name="connsiteX8" fmla="*/ 420741 w 1310653"/>
                <a:gd name="connsiteY8" fmla="*/ 4861187 h 6854555"/>
                <a:gd name="connsiteX9" fmla="*/ 412662 w 1310653"/>
                <a:gd name="connsiteY9" fmla="*/ 4833161 h 6854555"/>
                <a:gd name="connsiteX10" fmla="*/ 413671 w 1310653"/>
                <a:gd name="connsiteY10" fmla="*/ 4833161 h 6854555"/>
                <a:gd name="connsiteX11" fmla="*/ 397136 w 1310653"/>
                <a:gd name="connsiteY11" fmla="*/ 4776483 h 6854555"/>
                <a:gd name="connsiteX12" fmla="*/ 397136 w 1310653"/>
                <a:gd name="connsiteY12" fmla="*/ 4775601 h 6854555"/>
                <a:gd name="connsiteX13" fmla="*/ 229751 w 1310653"/>
                <a:gd name="connsiteY13" fmla="*/ 4086875 h 6854555"/>
                <a:gd name="connsiteX14" fmla="*/ 227731 w 1310653"/>
                <a:gd name="connsiteY14" fmla="*/ 747266 h 6854555"/>
                <a:gd name="connsiteX15" fmla="*/ 414429 w 1310653"/>
                <a:gd name="connsiteY15" fmla="*/ -1924 h 6854555"/>
                <a:gd name="connsiteX16" fmla="*/ 343487 w 1310653"/>
                <a:gd name="connsiteY16" fmla="*/ -1924 h 6854555"/>
                <a:gd name="connsiteX17" fmla="*/ 253483 w 1310653"/>
                <a:gd name="connsiteY17" fmla="*/ 4469487 h 6854555"/>
                <a:gd name="connsiteX18" fmla="*/ 361537 w 1310653"/>
                <a:gd name="connsiteY18" fmla="*/ 4860808 h 6854555"/>
                <a:gd name="connsiteX19" fmla="*/ 363810 w 1310653"/>
                <a:gd name="connsiteY19" fmla="*/ 4868254 h 6854555"/>
                <a:gd name="connsiteX20" fmla="*/ 374034 w 1310653"/>
                <a:gd name="connsiteY20" fmla="*/ 4901707 h 6854555"/>
                <a:gd name="connsiteX21" fmla="*/ 382239 w 1310653"/>
                <a:gd name="connsiteY21" fmla="*/ 4928341 h 6854555"/>
                <a:gd name="connsiteX22" fmla="*/ 1253244 w 1310653"/>
                <a:gd name="connsiteY22" fmla="*/ 6852632 h 6854555"/>
                <a:gd name="connsiteX23" fmla="*/ 1310175 w 1310653"/>
                <a:gd name="connsiteY23" fmla="*/ 6852632 h 6854555"/>
                <a:gd name="connsiteX24" fmla="*/ 679391 w 1310653"/>
                <a:gd name="connsiteY24" fmla="*/ 5597879 h 68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10653" h="6854555">
                  <a:moveTo>
                    <a:pt x="679391" y="5597879"/>
                  </a:moveTo>
                  <a:cubicBezTo>
                    <a:pt x="673711" y="5583869"/>
                    <a:pt x="668156" y="5569855"/>
                    <a:pt x="662603" y="5555842"/>
                  </a:cubicBezTo>
                  <a:lnTo>
                    <a:pt x="662603" y="5555842"/>
                  </a:lnTo>
                  <a:cubicBezTo>
                    <a:pt x="590270" y="5372805"/>
                    <a:pt x="524377" y="5187623"/>
                    <a:pt x="464922" y="5000419"/>
                  </a:cubicBezTo>
                  <a:cubicBezTo>
                    <a:pt x="464796" y="4999790"/>
                    <a:pt x="464543" y="4999158"/>
                    <a:pt x="464291" y="4998527"/>
                  </a:cubicBezTo>
                  <a:cubicBezTo>
                    <a:pt x="454193" y="4966463"/>
                    <a:pt x="444094" y="4934400"/>
                    <a:pt x="434500" y="4902213"/>
                  </a:cubicBezTo>
                  <a:cubicBezTo>
                    <a:pt x="433491" y="4899057"/>
                    <a:pt x="432480" y="4896027"/>
                    <a:pt x="431597" y="4892872"/>
                  </a:cubicBezTo>
                  <a:cubicBezTo>
                    <a:pt x="428441" y="4882267"/>
                    <a:pt x="425159" y="4871789"/>
                    <a:pt x="422129" y="4861187"/>
                  </a:cubicBezTo>
                  <a:lnTo>
                    <a:pt x="420741" y="4861187"/>
                  </a:lnTo>
                  <a:cubicBezTo>
                    <a:pt x="417964" y="4851846"/>
                    <a:pt x="415312" y="4842502"/>
                    <a:pt x="412662" y="4833161"/>
                  </a:cubicBezTo>
                  <a:lnTo>
                    <a:pt x="413671" y="4833161"/>
                  </a:lnTo>
                  <a:cubicBezTo>
                    <a:pt x="407991" y="4814352"/>
                    <a:pt x="402563" y="4795291"/>
                    <a:pt x="397136" y="4776483"/>
                  </a:cubicBezTo>
                  <a:cubicBezTo>
                    <a:pt x="397136" y="4776230"/>
                    <a:pt x="397136" y="4775854"/>
                    <a:pt x="397136" y="4775601"/>
                  </a:cubicBezTo>
                  <a:cubicBezTo>
                    <a:pt x="331873" y="4548383"/>
                    <a:pt x="276079" y="4318763"/>
                    <a:pt x="229751" y="4086875"/>
                  </a:cubicBezTo>
                  <a:cubicBezTo>
                    <a:pt x="8591" y="2984738"/>
                    <a:pt x="7835" y="1849656"/>
                    <a:pt x="227731" y="747266"/>
                  </a:cubicBezTo>
                  <a:cubicBezTo>
                    <a:pt x="278224" y="494801"/>
                    <a:pt x="340457" y="245114"/>
                    <a:pt x="414429" y="-1924"/>
                  </a:cubicBezTo>
                  <a:lnTo>
                    <a:pt x="343487" y="-1924"/>
                  </a:lnTo>
                  <a:cubicBezTo>
                    <a:pt x="-82295" y="1454168"/>
                    <a:pt x="-113350" y="2997361"/>
                    <a:pt x="253483" y="4469487"/>
                  </a:cubicBezTo>
                  <a:cubicBezTo>
                    <a:pt x="286429" y="4600894"/>
                    <a:pt x="322532" y="4731420"/>
                    <a:pt x="361537" y="4860808"/>
                  </a:cubicBezTo>
                  <a:cubicBezTo>
                    <a:pt x="361537" y="4863332"/>
                    <a:pt x="362927" y="4865730"/>
                    <a:pt x="363810" y="4868254"/>
                  </a:cubicBezTo>
                  <a:cubicBezTo>
                    <a:pt x="367092" y="4879490"/>
                    <a:pt x="370501" y="4890597"/>
                    <a:pt x="374034" y="4901707"/>
                  </a:cubicBezTo>
                  <a:cubicBezTo>
                    <a:pt x="376686" y="4910669"/>
                    <a:pt x="379463" y="4919505"/>
                    <a:pt x="382239" y="4928341"/>
                  </a:cubicBezTo>
                  <a:cubicBezTo>
                    <a:pt x="592291" y="5603179"/>
                    <a:pt x="884898" y="6249493"/>
                    <a:pt x="1253244" y="6852632"/>
                  </a:cubicBezTo>
                  <a:lnTo>
                    <a:pt x="1310175" y="6852632"/>
                  </a:lnTo>
                  <a:cubicBezTo>
                    <a:pt x="1065284" y="6452725"/>
                    <a:pt x="854349" y="6033002"/>
                    <a:pt x="679391" y="5597879"/>
                  </a:cubicBezTo>
                  <a:close/>
                </a:path>
              </a:pathLst>
            </a:custGeom>
            <a:solidFill>
              <a:srgbClr val="B5DACC"/>
            </a:solidFill>
            <a:ln w="12622"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A1349553-367A-2E6F-8462-1D37FD253D02}"/>
                </a:ext>
              </a:extLst>
            </p:cNvPr>
            <p:cNvSpPr/>
            <p:nvPr/>
          </p:nvSpPr>
          <p:spPr>
            <a:xfrm>
              <a:off x="9030549" y="4838279"/>
              <a:ext cx="9467" cy="28023"/>
            </a:xfrm>
            <a:custGeom>
              <a:avLst/>
              <a:gdLst>
                <a:gd name="connsiteX0" fmla="*/ 530 w 9467"/>
                <a:gd name="connsiteY0" fmla="*/ -1924 h 28023"/>
                <a:gd name="connsiteX1" fmla="*/ -479 w 9467"/>
                <a:gd name="connsiteY1" fmla="*/ -1924 h 28023"/>
                <a:gd name="connsiteX2" fmla="*/ 7600 w 9467"/>
                <a:gd name="connsiteY2" fmla="*/ 26099 h 28023"/>
                <a:gd name="connsiteX3" fmla="*/ 8988 w 9467"/>
                <a:gd name="connsiteY3" fmla="*/ 26099 h 28023"/>
                <a:gd name="connsiteX4" fmla="*/ 530 w 9467"/>
                <a:gd name="connsiteY4" fmla="*/ -1924 h 2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28023">
                  <a:moveTo>
                    <a:pt x="530" y="-1924"/>
                  </a:moveTo>
                  <a:lnTo>
                    <a:pt x="-479" y="-1924"/>
                  </a:lnTo>
                  <a:cubicBezTo>
                    <a:pt x="2171" y="7417"/>
                    <a:pt x="4823" y="16758"/>
                    <a:pt x="7600" y="26099"/>
                  </a:cubicBezTo>
                  <a:lnTo>
                    <a:pt x="8988" y="26099"/>
                  </a:lnTo>
                  <a:cubicBezTo>
                    <a:pt x="6085" y="17643"/>
                    <a:pt x="2803" y="8049"/>
                    <a:pt x="530" y="-1924"/>
                  </a:cubicBezTo>
                  <a:close/>
                </a:path>
              </a:pathLst>
            </a:custGeom>
            <a:noFill/>
            <a:ln w="12622"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4F0C3B0B-D175-97F9-E62E-4EE47018B3E0}"/>
                </a:ext>
              </a:extLst>
            </p:cNvPr>
            <p:cNvSpPr/>
            <p:nvPr/>
          </p:nvSpPr>
          <p:spPr>
            <a:xfrm>
              <a:off x="8617535" y="4330"/>
              <a:ext cx="1310653" cy="6854554"/>
            </a:xfrm>
            <a:custGeom>
              <a:avLst/>
              <a:gdLst>
                <a:gd name="connsiteX0" fmla="*/ 679391 w 1310653"/>
                <a:gd name="connsiteY0" fmla="*/ 5598509 h 6854554"/>
                <a:gd name="connsiteX1" fmla="*/ 662603 w 1310653"/>
                <a:gd name="connsiteY1" fmla="*/ 5556472 h 6854554"/>
                <a:gd name="connsiteX2" fmla="*/ 662603 w 1310653"/>
                <a:gd name="connsiteY2" fmla="*/ 5556472 h 6854554"/>
                <a:gd name="connsiteX3" fmla="*/ 464922 w 1310653"/>
                <a:gd name="connsiteY3" fmla="*/ 5001049 h 6854554"/>
                <a:gd name="connsiteX4" fmla="*/ 464291 w 1310653"/>
                <a:gd name="connsiteY4" fmla="*/ 4999157 h 6854554"/>
                <a:gd name="connsiteX5" fmla="*/ 434500 w 1310653"/>
                <a:gd name="connsiteY5" fmla="*/ 4902843 h 6854554"/>
                <a:gd name="connsiteX6" fmla="*/ 431597 w 1310653"/>
                <a:gd name="connsiteY6" fmla="*/ 4893502 h 6854554"/>
                <a:gd name="connsiteX7" fmla="*/ 422129 w 1310653"/>
                <a:gd name="connsiteY7" fmla="*/ 4861817 h 6854554"/>
                <a:gd name="connsiteX8" fmla="*/ 413671 w 1310653"/>
                <a:gd name="connsiteY8" fmla="*/ 4833162 h 6854554"/>
                <a:gd name="connsiteX9" fmla="*/ 397136 w 1310653"/>
                <a:gd name="connsiteY9" fmla="*/ 4776484 h 6854554"/>
                <a:gd name="connsiteX10" fmla="*/ 397136 w 1310653"/>
                <a:gd name="connsiteY10" fmla="*/ 4775600 h 6854554"/>
                <a:gd name="connsiteX11" fmla="*/ 229751 w 1310653"/>
                <a:gd name="connsiteY11" fmla="*/ 4086874 h 6854554"/>
                <a:gd name="connsiteX12" fmla="*/ 227731 w 1310653"/>
                <a:gd name="connsiteY12" fmla="*/ 747266 h 6854554"/>
                <a:gd name="connsiteX13" fmla="*/ 414429 w 1310653"/>
                <a:gd name="connsiteY13" fmla="*/ -1924 h 6854554"/>
                <a:gd name="connsiteX14" fmla="*/ 343487 w 1310653"/>
                <a:gd name="connsiteY14" fmla="*/ -1924 h 6854554"/>
                <a:gd name="connsiteX15" fmla="*/ 253483 w 1310653"/>
                <a:gd name="connsiteY15" fmla="*/ 4469486 h 6854554"/>
                <a:gd name="connsiteX16" fmla="*/ 361537 w 1310653"/>
                <a:gd name="connsiteY16" fmla="*/ 4860807 h 6854554"/>
                <a:gd name="connsiteX17" fmla="*/ 363810 w 1310653"/>
                <a:gd name="connsiteY17" fmla="*/ 4868255 h 6854554"/>
                <a:gd name="connsiteX18" fmla="*/ 374034 w 1310653"/>
                <a:gd name="connsiteY18" fmla="*/ 4901706 h 6854554"/>
                <a:gd name="connsiteX19" fmla="*/ 382239 w 1310653"/>
                <a:gd name="connsiteY19" fmla="*/ 4928339 h 6854554"/>
                <a:gd name="connsiteX20" fmla="*/ 1253244 w 1310653"/>
                <a:gd name="connsiteY20" fmla="*/ 6852631 h 6854554"/>
                <a:gd name="connsiteX21" fmla="*/ 1310175 w 1310653"/>
                <a:gd name="connsiteY21" fmla="*/ 6852631 h 6854554"/>
                <a:gd name="connsiteX22" fmla="*/ 679391 w 1310653"/>
                <a:gd name="connsiteY22" fmla="*/ 5598509 h 685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0653" h="6854554">
                  <a:moveTo>
                    <a:pt x="679391" y="5598509"/>
                  </a:moveTo>
                  <a:cubicBezTo>
                    <a:pt x="673711" y="5584499"/>
                    <a:pt x="668156" y="5570486"/>
                    <a:pt x="662603" y="5556472"/>
                  </a:cubicBezTo>
                  <a:lnTo>
                    <a:pt x="662603" y="5556472"/>
                  </a:lnTo>
                  <a:cubicBezTo>
                    <a:pt x="590270" y="5373435"/>
                    <a:pt x="524377" y="5188253"/>
                    <a:pt x="464922" y="5001049"/>
                  </a:cubicBezTo>
                  <a:cubicBezTo>
                    <a:pt x="464796" y="5000421"/>
                    <a:pt x="464543" y="4999789"/>
                    <a:pt x="464291" y="4999157"/>
                  </a:cubicBezTo>
                  <a:cubicBezTo>
                    <a:pt x="454193" y="4967093"/>
                    <a:pt x="444094" y="4935030"/>
                    <a:pt x="434500" y="4902843"/>
                  </a:cubicBezTo>
                  <a:cubicBezTo>
                    <a:pt x="433491" y="4899687"/>
                    <a:pt x="432480" y="4896658"/>
                    <a:pt x="431597" y="4893502"/>
                  </a:cubicBezTo>
                  <a:cubicBezTo>
                    <a:pt x="428441" y="4882897"/>
                    <a:pt x="425159" y="4872419"/>
                    <a:pt x="422129" y="4861817"/>
                  </a:cubicBezTo>
                  <a:cubicBezTo>
                    <a:pt x="419100" y="4851213"/>
                    <a:pt x="416449" y="4842756"/>
                    <a:pt x="413671" y="4833162"/>
                  </a:cubicBezTo>
                  <a:cubicBezTo>
                    <a:pt x="407991" y="4814354"/>
                    <a:pt x="402563" y="4795293"/>
                    <a:pt x="397136" y="4776484"/>
                  </a:cubicBezTo>
                  <a:cubicBezTo>
                    <a:pt x="397136" y="4776231"/>
                    <a:pt x="397136" y="4775852"/>
                    <a:pt x="397136" y="4775600"/>
                  </a:cubicBezTo>
                  <a:cubicBezTo>
                    <a:pt x="331873" y="4548381"/>
                    <a:pt x="276079" y="4318765"/>
                    <a:pt x="229751" y="4086874"/>
                  </a:cubicBezTo>
                  <a:cubicBezTo>
                    <a:pt x="8591" y="2984737"/>
                    <a:pt x="7835" y="1849654"/>
                    <a:pt x="227731" y="747266"/>
                  </a:cubicBezTo>
                  <a:cubicBezTo>
                    <a:pt x="278224" y="494801"/>
                    <a:pt x="340457" y="245112"/>
                    <a:pt x="414429" y="-1924"/>
                  </a:cubicBezTo>
                  <a:lnTo>
                    <a:pt x="343487" y="-1924"/>
                  </a:lnTo>
                  <a:cubicBezTo>
                    <a:pt x="-82295" y="1454295"/>
                    <a:pt x="-113350" y="2997360"/>
                    <a:pt x="253483" y="4469486"/>
                  </a:cubicBezTo>
                  <a:cubicBezTo>
                    <a:pt x="286429" y="4600893"/>
                    <a:pt x="322532" y="4731418"/>
                    <a:pt x="361537" y="4860807"/>
                  </a:cubicBezTo>
                  <a:cubicBezTo>
                    <a:pt x="361537" y="4863331"/>
                    <a:pt x="362927" y="4865728"/>
                    <a:pt x="363810" y="4868255"/>
                  </a:cubicBezTo>
                  <a:cubicBezTo>
                    <a:pt x="367092" y="4879489"/>
                    <a:pt x="370501" y="4890596"/>
                    <a:pt x="374034" y="4901706"/>
                  </a:cubicBezTo>
                  <a:cubicBezTo>
                    <a:pt x="376686" y="4910668"/>
                    <a:pt x="379463" y="4919503"/>
                    <a:pt x="382239" y="4928339"/>
                  </a:cubicBezTo>
                  <a:cubicBezTo>
                    <a:pt x="592291" y="5603181"/>
                    <a:pt x="884898" y="6249491"/>
                    <a:pt x="1253244" y="6852631"/>
                  </a:cubicBezTo>
                  <a:lnTo>
                    <a:pt x="1310175" y="6852631"/>
                  </a:lnTo>
                  <a:cubicBezTo>
                    <a:pt x="1065284" y="6452850"/>
                    <a:pt x="854349" y="6033379"/>
                    <a:pt x="679391" y="5598509"/>
                  </a:cubicBezTo>
                  <a:close/>
                </a:path>
              </a:pathLst>
            </a:custGeom>
            <a:noFill/>
            <a:ln w="12622"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019F5014-AA56-ECA6-D298-1E24205A8E55}"/>
                </a:ext>
              </a:extLst>
            </p:cNvPr>
            <p:cNvSpPr/>
            <p:nvPr/>
          </p:nvSpPr>
          <p:spPr>
            <a:xfrm>
              <a:off x="12158970" y="640793"/>
              <a:ext cx="50493" cy="30801"/>
            </a:xfrm>
            <a:custGeom>
              <a:avLst/>
              <a:gdLst>
                <a:gd name="connsiteX0" fmla="*/ 9747 w 50493"/>
                <a:gd name="connsiteY0" fmla="*/ -1924 h 30801"/>
                <a:gd name="connsiteX1" fmla="*/ -479 w 50493"/>
                <a:gd name="connsiteY1" fmla="*/ 27614 h 30801"/>
                <a:gd name="connsiteX2" fmla="*/ 50014 w 50493"/>
                <a:gd name="connsiteY2" fmla="*/ 28878 h 30801"/>
                <a:gd name="connsiteX3" fmla="*/ 9747 w 50493"/>
                <a:gd name="connsiteY3" fmla="*/ -1924 h 30801"/>
              </a:gdLst>
              <a:ahLst/>
              <a:cxnLst>
                <a:cxn ang="0">
                  <a:pos x="connsiteX0" y="connsiteY0"/>
                </a:cxn>
                <a:cxn ang="0">
                  <a:pos x="connsiteX1" y="connsiteY1"/>
                </a:cxn>
                <a:cxn ang="0">
                  <a:pos x="connsiteX2" y="connsiteY2"/>
                </a:cxn>
                <a:cxn ang="0">
                  <a:pos x="connsiteX3" y="connsiteY3"/>
                </a:cxn>
              </a:cxnLst>
              <a:rect l="l" t="t" r="r" b="b"/>
              <a:pathLst>
                <a:path w="50493" h="30801">
                  <a:moveTo>
                    <a:pt x="9747" y="-1924"/>
                  </a:moveTo>
                  <a:cubicBezTo>
                    <a:pt x="6464" y="7923"/>
                    <a:pt x="3056" y="17769"/>
                    <a:pt x="-479" y="27614"/>
                  </a:cubicBezTo>
                  <a:cubicBezTo>
                    <a:pt x="16185" y="27614"/>
                    <a:pt x="32847" y="27614"/>
                    <a:pt x="50014" y="28878"/>
                  </a:cubicBezTo>
                  <a:cubicBezTo>
                    <a:pt x="36129" y="18652"/>
                    <a:pt x="22875" y="8428"/>
                    <a:pt x="9747" y="-1924"/>
                  </a:cubicBezTo>
                  <a:close/>
                </a:path>
              </a:pathLst>
            </a:custGeom>
            <a:noFill/>
            <a:ln w="12622"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36FE07DE-EE8A-5C5F-A076-56399220594F}"/>
                </a:ext>
              </a:extLst>
            </p:cNvPr>
            <p:cNvSpPr/>
            <p:nvPr/>
          </p:nvSpPr>
          <p:spPr>
            <a:xfrm>
              <a:off x="11488928" y="3192"/>
              <a:ext cx="764842" cy="728362"/>
            </a:xfrm>
            <a:custGeom>
              <a:avLst/>
              <a:gdLst>
                <a:gd name="connsiteX0" fmla="*/ 738108 w 764842"/>
                <a:gd name="connsiteY0" fmla="*/ 680111 h 728362"/>
                <a:gd name="connsiteX1" fmla="*/ 719426 w 764842"/>
                <a:gd name="connsiteY1" fmla="*/ 666099 h 728362"/>
                <a:gd name="connsiteX2" fmla="*/ 679662 w 764842"/>
                <a:gd name="connsiteY2" fmla="*/ 635298 h 728362"/>
                <a:gd name="connsiteX3" fmla="*/ 649619 w 764842"/>
                <a:gd name="connsiteY3" fmla="*/ 611441 h 728362"/>
                <a:gd name="connsiteX4" fmla="*/ 63899 w 764842"/>
                <a:gd name="connsiteY4" fmla="*/ -1924 h 728362"/>
                <a:gd name="connsiteX5" fmla="*/ -479 w 764842"/>
                <a:gd name="connsiteY5" fmla="*/ -1924 h 728362"/>
                <a:gd name="connsiteX6" fmla="*/ 549264 w 764842"/>
                <a:gd name="connsiteY6" fmla="*/ 591369 h 728362"/>
                <a:gd name="connsiteX7" fmla="*/ 640404 w 764842"/>
                <a:gd name="connsiteY7" fmla="*/ 664837 h 728362"/>
                <a:gd name="connsiteX8" fmla="*/ 649619 w 764842"/>
                <a:gd name="connsiteY8" fmla="*/ 672032 h 728362"/>
                <a:gd name="connsiteX9" fmla="*/ 663378 w 764842"/>
                <a:gd name="connsiteY9" fmla="*/ 682635 h 728362"/>
                <a:gd name="connsiteX10" fmla="*/ 684206 w 764842"/>
                <a:gd name="connsiteY10" fmla="*/ 698414 h 728362"/>
                <a:gd name="connsiteX11" fmla="*/ 722076 w 764842"/>
                <a:gd name="connsiteY11" fmla="*/ 726439 h 728362"/>
                <a:gd name="connsiteX12" fmla="*/ 731543 w 764842"/>
                <a:gd name="connsiteY12" fmla="*/ 699172 h 728362"/>
                <a:gd name="connsiteX13" fmla="*/ 764364 w 764842"/>
                <a:gd name="connsiteY13" fmla="*/ 700055 h 7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842" h="728362">
                  <a:moveTo>
                    <a:pt x="738108" y="680111"/>
                  </a:moveTo>
                  <a:lnTo>
                    <a:pt x="719426" y="666099"/>
                  </a:lnTo>
                  <a:cubicBezTo>
                    <a:pt x="706044" y="655874"/>
                    <a:pt x="692791" y="645650"/>
                    <a:pt x="679662" y="635298"/>
                  </a:cubicBezTo>
                  <a:cubicBezTo>
                    <a:pt x="669563" y="627471"/>
                    <a:pt x="659592" y="619519"/>
                    <a:pt x="649619" y="611441"/>
                  </a:cubicBezTo>
                  <a:cubicBezTo>
                    <a:pt x="428459" y="433452"/>
                    <a:pt x="231536" y="227188"/>
                    <a:pt x="63899" y="-1924"/>
                  </a:cubicBezTo>
                  <a:lnTo>
                    <a:pt x="-479" y="-1924"/>
                  </a:lnTo>
                  <a:cubicBezTo>
                    <a:pt x="157564" y="217847"/>
                    <a:pt x="342243" y="417043"/>
                    <a:pt x="549264" y="591369"/>
                  </a:cubicBezTo>
                  <a:cubicBezTo>
                    <a:pt x="579181" y="616616"/>
                    <a:pt x="609602" y="641105"/>
                    <a:pt x="640404" y="664837"/>
                  </a:cubicBezTo>
                  <a:lnTo>
                    <a:pt x="649619" y="672032"/>
                  </a:lnTo>
                  <a:lnTo>
                    <a:pt x="663378" y="682635"/>
                  </a:lnTo>
                  <a:cubicBezTo>
                    <a:pt x="670195" y="687937"/>
                    <a:pt x="677138" y="693113"/>
                    <a:pt x="684206" y="698414"/>
                  </a:cubicBezTo>
                  <a:cubicBezTo>
                    <a:pt x="696830" y="707881"/>
                    <a:pt x="709453" y="717223"/>
                    <a:pt x="722076" y="726439"/>
                  </a:cubicBezTo>
                  <a:lnTo>
                    <a:pt x="731543" y="699172"/>
                  </a:lnTo>
                  <a:cubicBezTo>
                    <a:pt x="742526" y="699172"/>
                    <a:pt x="753381" y="699172"/>
                    <a:pt x="764364" y="700055"/>
                  </a:cubicBezTo>
                  <a:close/>
                </a:path>
              </a:pathLst>
            </a:custGeom>
            <a:solidFill>
              <a:srgbClr val="B5DACC"/>
            </a:solidFill>
            <a:ln w="12622"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4A4A905F-3B4B-1E83-1CD3-7D1F1EEA0679}"/>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solidFill>
              <a:srgbClr val="B5DACC"/>
            </a:solidFill>
            <a:ln w="12622"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AC8BCAEA-413F-DA34-F459-8494060D65D0}"/>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noFill/>
            <a:ln w="12622" cap="flat">
              <a:noFill/>
              <a:prstDash val="solid"/>
              <a:miter/>
            </a:ln>
          </p:spPr>
          <p:txBody>
            <a:bodyPr rtlCol="0" anchor="ctr"/>
            <a:lstStyle/>
            <a:p>
              <a:endParaRPr lang="fi-FI"/>
            </a:p>
          </p:txBody>
        </p:sp>
      </p:grpSp>
      <p:sp>
        <p:nvSpPr>
          <p:cNvPr id="2" name="Title 1">
            <a:extLst>
              <a:ext uri="{FF2B5EF4-FFF2-40B4-BE49-F238E27FC236}">
                <a16:creationId xmlns:a16="http://schemas.microsoft.com/office/drawing/2014/main" id="{855792D0-593A-8142-8D86-0189A50E4627}"/>
              </a:ext>
            </a:extLst>
          </p:cNvPr>
          <p:cNvSpPr>
            <a:spLocks noGrp="1"/>
          </p:cNvSpPr>
          <p:nvPr userDrawn="1">
            <p:ph type="ctrTitle" hasCustomPrompt="1"/>
          </p:nvPr>
        </p:nvSpPr>
        <p:spPr>
          <a:xfrm>
            <a:off x="1275769" y="1935332"/>
            <a:ext cx="6841339" cy="2393823"/>
          </a:xfrm>
        </p:spPr>
        <p:txBody>
          <a:bodyPr anchor="b" anchorCtr="0">
            <a:normAutofit/>
          </a:bodyPr>
          <a:lstStyle>
            <a:lvl1pPr algn="l">
              <a:lnSpc>
                <a:spcPct val="100000"/>
              </a:lnSpc>
              <a:defRPr sz="4800">
                <a:solidFill>
                  <a:schemeClr val="tx1"/>
                </a:solidFill>
              </a:defRPr>
            </a:lvl1pPr>
          </a:lstStyle>
          <a:p>
            <a:r>
              <a:rPr lang="fi-FI" dirty="0"/>
              <a:t>Anna esitykselle kuvaava otsikko,</a:t>
            </a:r>
            <a:br>
              <a:rPr lang="fi-FI" dirty="0"/>
            </a:br>
            <a:r>
              <a:rPr lang="fi-FI" dirty="0"/>
              <a:t>pituus 2–3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userDrawn="1">
            <p:ph type="subTitle" idx="1" hasCustomPrompt="1"/>
          </p:nvPr>
        </p:nvSpPr>
        <p:spPr>
          <a:xfrm>
            <a:off x="1296790" y="4500000"/>
            <a:ext cx="4053600" cy="761113"/>
          </a:xfrm>
        </p:spPr>
        <p:txBody>
          <a:bodyPr anchor="t" anchorCtr="0">
            <a:noAutofit/>
          </a:bodyPr>
          <a:lstStyle>
            <a:lvl1pPr marL="0" indent="0" algn="l">
              <a:lnSpc>
                <a:spcPct val="130000"/>
              </a:lnSpc>
              <a:spcBef>
                <a:spcPts val="0"/>
              </a:spcBef>
              <a:buNone/>
              <a:defRPr sz="1100" b="1" cap="all" spc="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tilaisuuden </a:t>
            </a:r>
            <a:r>
              <a:rPr lang="fi-FI" dirty="0" err="1"/>
              <a:t>nimu</a:t>
            </a:r>
            <a:r>
              <a:rPr lang="fi-FI" dirty="0"/>
              <a:t/>
            </a:r>
            <a:br>
              <a:rPr lang="fi-FI" dirty="0"/>
            </a:br>
            <a:r>
              <a:rPr lang="fi-FI" dirty="0" err="1"/>
              <a:t>pp.kk.vvvv</a:t>
            </a:r>
            <a:endParaRPr lang="en-FI" dirty="0"/>
          </a:p>
        </p:txBody>
      </p:sp>
      <p:pic>
        <p:nvPicPr>
          <p:cNvPr id="9" name="Picture 8">
            <a:extLst>
              <a:ext uri="{FF2B5EF4-FFF2-40B4-BE49-F238E27FC236}">
                <a16:creationId xmlns:a16="http://schemas.microsoft.com/office/drawing/2014/main" id="{F4C39514-A97C-114C-A5F2-9BC6C92FEB7A}"/>
              </a:ext>
              <a:ext uri="{C183D7F6-B498-43B3-948B-1728B52AA6E4}">
                <adec:decorative xmlns:adec="http://schemas.microsoft.com/office/drawing/2017/decorative" xmlns="" val="0"/>
              </a:ext>
            </a:extLst>
          </p:cNvPr>
          <p:cNvPicPr>
            <a:picLocks noChangeAspect="1"/>
          </p:cNvPicPr>
          <p:nvPr userDrawn="1"/>
        </p:nvPicPr>
        <p:blipFill>
          <a:blip r:embed="rId2"/>
          <a:stretch>
            <a:fillRect/>
          </a:stretch>
        </p:blipFill>
        <p:spPr>
          <a:xfrm>
            <a:off x="485203" y="601200"/>
            <a:ext cx="3455148" cy="1129568"/>
          </a:xfrm>
          <a:prstGeom prst="rect">
            <a:avLst/>
          </a:prstGeom>
        </p:spPr>
      </p:pic>
    </p:spTree>
    <p:extLst>
      <p:ext uri="{BB962C8B-B14F-4D97-AF65-F5344CB8AC3E}">
        <p14:creationId xmlns:p14="http://schemas.microsoft.com/office/powerpoint/2010/main" val="22466592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824">
          <p15:clr>
            <a:srgbClr val="FBAE40"/>
          </p15:clr>
        </p15:guide>
        <p15:guide id="2" pos="513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äliotsikko, sinivihreä">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B64713-1922-554E-9087-40B12698E1CB}"/>
              </a:ext>
            </a:extLst>
          </p:cNvPr>
          <p:cNvPicPr>
            <a:picLocks noChangeAspect="1"/>
          </p:cNvPicPr>
          <p:nvPr userDrawn="1"/>
        </p:nvPicPr>
        <p:blipFill>
          <a:blip r:embed="rId2"/>
          <a:stretch>
            <a:fillRect/>
          </a:stretch>
        </p:blipFill>
        <p:spPr>
          <a:xfrm>
            <a:off x="-22859" y="-27384"/>
            <a:ext cx="12237719" cy="6898088"/>
          </a:xfrm>
          <a:prstGeom prst="rect">
            <a:avLst/>
          </a:prstGeom>
        </p:spPr>
      </p:pic>
      <p:sp>
        <p:nvSpPr>
          <p:cNvPr id="2" name="Title 1">
            <a:extLst>
              <a:ext uri="{FF2B5EF4-FFF2-40B4-BE49-F238E27FC236}">
                <a16:creationId xmlns:a16="http://schemas.microsoft.com/office/drawing/2014/main" id="{DFE1236C-831E-C54D-AB26-AC3B3AA44254}"/>
              </a:ext>
            </a:extLst>
          </p:cNvPr>
          <p:cNvSpPr>
            <a:spLocks noGrp="1"/>
          </p:cNvSpPr>
          <p:nvPr>
            <p:ph type="title" hasCustomPrompt="1"/>
          </p:nvPr>
        </p:nvSpPr>
        <p:spPr>
          <a:xfrm>
            <a:off x="2406681" y="2158614"/>
            <a:ext cx="7378639" cy="2160000"/>
          </a:xfrm>
        </p:spPr>
        <p:txBody>
          <a:bodyPr anchor="ctr" anchorCtr="0">
            <a:normAutofit/>
          </a:bodyPr>
          <a:lstStyle>
            <a:lvl1pPr algn="ctr">
              <a:defRPr sz="4200">
                <a:solidFill>
                  <a:schemeClr val="tx1"/>
                </a:solidFill>
              </a:defRPr>
            </a:lvl1pPr>
          </a:lstStyle>
          <a:p>
            <a:r>
              <a:rPr lang="fi-FI" dirty="0"/>
              <a:t>Väliotsikko,</a:t>
            </a:r>
            <a:br>
              <a:rPr lang="fi-FI" dirty="0"/>
            </a:br>
            <a:r>
              <a:rPr lang="fi-FI" dirty="0"/>
              <a:t>korkeintaan kaksi riviä</a:t>
            </a:r>
            <a:endParaRPr lang="en-FI" dirty="0"/>
          </a:p>
        </p:txBody>
      </p:sp>
    </p:spTree>
    <p:extLst>
      <p:ext uri="{BB962C8B-B14F-4D97-AF65-F5344CB8AC3E}">
        <p14:creationId xmlns:p14="http://schemas.microsoft.com/office/powerpoint/2010/main" val="406760772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äliotsikko, harmaa">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F843D9-84CC-8E43-A1E6-4BC6088984AA}"/>
              </a:ext>
            </a:extLst>
          </p:cNvPr>
          <p:cNvPicPr>
            <a:picLocks noChangeAspect="1"/>
          </p:cNvPicPr>
          <p:nvPr userDrawn="1"/>
        </p:nvPicPr>
        <p:blipFill>
          <a:blip r:embed="rId2">
            <a:alphaModFix amt="40000"/>
          </a:blip>
          <a:stretch>
            <a:fillRect/>
          </a:stretch>
        </p:blipFill>
        <p:spPr>
          <a:xfrm>
            <a:off x="-11876" y="-33643"/>
            <a:ext cx="12240090" cy="6880187"/>
          </a:xfrm>
          <a:prstGeom prst="rect">
            <a:avLst/>
          </a:prstGeom>
        </p:spPr>
      </p:pic>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2406680" y="2158614"/>
            <a:ext cx="7378639" cy="2160000"/>
          </a:xfrm>
        </p:spPr>
        <p:txBody>
          <a:bodyPr anchor="ctr" anchorCtr="0">
            <a:normAutofit/>
          </a:bodyPr>
          <a:lstStyle>
            <a:lvl1pPr algn="ctr">
              <a:defRPr sz="4200">
                <a:solidFill>
                  <a:schemeClr val="accent1"/>
                </a:solidFill>
              </a:defRPr>
            </a:lvl1pPr>
          </a:lstStyle>
          <a:p>
            <a:r>
              <a:rPr lang="fi-FI" noProof="0" dirty="0"/>
              <a:t>Väliotsikko, </a:t>
            </a:r>
            <a:br>
              <a:rPr lang="fi-FI" noProof="0" dirty="0"/>
            </a:br>
            <a:r>
              <a:rPr lang="fi-FI" noProof="0" dirty="0"/>
              <a:t>korkeintaan kaksi riviä</a:t>
            </a:r>
          </a:p>
        </p:txBody>
      </p:sp>
    </p:spTree>
    <p:extLst>
      <p:ext uri="{BB962C8B-B14F-4D97-AF65-F5344CB8AC3E}">
        <p14:creationId xmlns:p14="http://schemas.microsoft.com/office/powerpoint/2010/main" val="53179469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äliotsikko sinivihreä + kuva">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4200">
                <a:solidFill>
                  <a:schemeClr val="bg1"/>
                </a:solidFill>
              </a:defRPr>
            </a:lvl1pPr>
          </a:lstStyle>
          <a:p>
            <a:r>
              <a:rPr lang="fi-FI" noProof="0" dirty="0"/>
              <a:t>Väliotsikko esityksen jäsentämiseen</a:t>
            </a:r>
            <a:br>
              <a:rPr lang="fi-FI" noProof="0" dirty="0"/>
            </a:br>
            <a:endParaRPr lang="fi-FI" noProof="0" dirty="0"/>
          </a:p>
        </p:txBody>
      </p:sp>
      <p:sp>
        <p:nvSpPr>
          <p:cNvPr id="4" name="Kuvan paikkamerkki 19">
            <a:extLst>
              <a:ext uri="{FF2B5EF4-FFF2-40B4-BE49-F238E27FC236}">
                <a16:creationId xmlns:a16="http://schemas.microsoft.com/office/drawing/2014/main" id="{259075D9-4242-8029-EB2F-7C5944DB91B8}"/>
              </a:ext>
              <a:ext uri="{C183D7F6-B498-43B3-948B-1728B52AA6E4}">
                <adec:decorative xmlns:adec="http://schemas.microsoft.com/office/drawing/2017/decorative" xmlns=""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solidFill>
                  <a:schemeClr val="bg1"/>
                </a:solidFill>
              </a:defRPr>
            </a:lvl1pPr>
          </a:lstStyle>
          <a:p>
            <a:r>
              <a:rPr lang="fi-FI" smtClean="0"/>
              <a:t>Lisää kuva napsauttamalla kuvaketta</a:t>
            </a:r>
            <a:endParaRPr lang="fi-FI" dirty="0"/>
          </a:p>
        </p:txBody>
      </p:sp>
    </p:spTree>
    <p:extLst>
      <p:ext uri="{BB962C8B-B14F-4D97-AF65-F5344CB8AC3E}">
        <p14:creationId xmlns:p14="http://schemas.microsoft.com/office/powerpoint/2010/main" val="26980291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äliotsikko harmaa + kuva">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4200">
                <a:solidFill>
                  <a:schemeClr val="accent1"/>
                </a:solidFill>
              </a:defRPr>
            </a:lvl1pPr>
          </a:lstStyle>
          <a:p>
            <a:r>
              <a:rPr lang="fi-FI" noProof="0" dirty="0"/>
              <a:t>Väliotsikko esityksen jäsentämiseen</a:t>
            </a:r>
            <a:br>
              <a:rPr lang="fi-FI" noProof="0" dirty="0"/>
            </a:br>
            <a:endParaRPr lang="fi-FI" noProof="0" dirty="0"/>
          </a:p>
        </p:txBody>
      </p:sp>
      <p:sp>
        <p:nvSpPr>
          <p:cNvPr id="4" name="Kuvan paikkamerkki 19">
            <a:extLst>
              <a:ext uri="{FF2B5EF4-FFF2-40B4-BE49-F238E27FC236}">
                <a16:creationId xmlns:a16="http://schemas.microsoft.com/office/drawing/2014/main" id="{259075D9-4242-8029-EB2F-7C5944DB91B8}"/>
              </a:ext>
              <a:ext uri="{C183D7F6-B498-43B3-948B-1728B52AA6E4}">
                <adec:decorative xmlns:adec="http://schemas.microsoft.com/office/drawing/2017/decorative" xmlns=""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smtClean="0"/>
              <a:t>Lisää kuva napsauttamalla kuvaketta</a:t>
            </a:r>
            <a:endParaRPr lang="fi-FI" dirty="0"/>
          </a:p>
        </p:txBody>
      </p:sp>
    </p:spTree>
    <p:extLst>
      <p:ext uri="{BB962C8B-B14F-4D97-AF65-F5344CB8AC3E}">
        <p14:creationId xmlns:p14="http://schemas.microsoft.com/office/powerpoint/2010/main" val="107170643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ivis asianosto">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3400">
                <a:solidFill>
                  <a:schemeClr val="accent1"/>
                </a:solidFill>
              </a:defRPr>
            </a:lvl1pPr>
          </a:lstStyle>
          <a:p>
            <a:r>
              <a:rPr lang="fi-FI" noProof="0" dirty="0"/>
              <a:t>Tiivis asianosto esityksen jäsentämiseen</a:t>
            </a:r>
          </a:p>
        </p:txBody>
      </p:sp>
      <p:sp>
        <p:nvSpPr>
          <p:cNvPr id="6" name="Text Placeholder 3">
            <a:extLst>
              <a:ext uri="{FF2B5EF4-FFF2-40B4-BE49-F238E27FC236}">
                <a16:creationId xmlns:a16="http://schemas.microsoft.com/office/drawing/2014/main" id="{19706E95-246C-917C-048F-36167F365523}"/>
              </a:ext>
            </a:extLst>
          </p:cNvPr>
          <p:cNvSpPr>
            <a:spLocks noGrp="1"/>
          </p:cNvSpPr>
          <p:nvPr>
            <p:ph type="body" sz="half" idx="2"/>
          </p:nvPr>
        </p:nvSpPr>
        <p:spPr>
          <a:xfrm>
            <a:off x="7239797" y="1332000"/>
            <a:ext cx="4138295" cy="3763342"/>
          </a:xfrm>
        </p:spPr>
        <p:txBody>
          <a:bodyPr>
            <a:normAutofit/>
          </a:bodyPr>
          <a:lstStyle>
            <a:lvl1pPr marL="320675" indent="-307975">
              <a:buFont typeface="Arial" panose="020B0604020202020204" pitchFamily="34" charset="0"/>
              <a:buChar char="•"/>
              <a:tabLst/>
              <a:defRPr sz="2400"/>
            </a:lvl1pPr>
            <a:lvl2pPr marL="742950" indent="-285750">
              <a:buFont typeface="Arial" panose="020B0604020202020204" pitchFamily="34" charset="0"/>
              <a:buChar char="•"/>
              <a:defRPr sz="2100"/>
            </a:lvl2pPr>
            <a:lvl3pPr marL="1085850" indent="-171450">
              <a:buFont typeface="Arial" panose="020B0604020202020204" pitchFamily="34" charset="0"/>
              <a:buChar char="•"/>
              <a:defRPr sz="1800"/>
            </a:lvl3pPr>
            <a:lvl4pPr marL="1543050" indent="-171450">
              <a:buFont typeface="Arial" panose="020B0604020202020204" pitchFamily="34" charset="0"/>
              <a:buChar char="•"/>
              <a:defRPr sz="1800"/>
            </a:lvl4pPr>
            <a:lvl5pPr marL="2000250" indent="-171450">
              <a:buFont typeface="Arial" panose="020B0604020202020204" pitchFamily="34" charset="0"/>
              <a:buChar char="•"/>
              <a:defRPr sz="18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GB" dirty="0"/>
          </a:p>
        </p:txBody>
      </p:sp>
      <p:pic>
        <p:nvPicPr>
          <p:cNvPr id="4" name="Picture 2">
            <a:extLst>
              <a:ext uri="{FF2B5EF4-FFF2-40B4-BE49-F238E27FC236}">
                <a16:creationId xmlns:a16="http://schemas.microsoft.com/office/drawing/2014/main" id="{8EE11CFB-9B1F-0815-D11B-021619BB835D}"/>
              </a:ext>
              <a:ext uri="{C183D7F6-B498-43B3-948B-1728B52AA6E4}">
                <adec:decorative xmlns:adec="http://schemas.microsoft.com/office/drawing/2017/decorative" xmlns="" val="1"/>
              </a:ext>
            </a:extLst>
          </p:cNvPr>
          <p:cNvPicPr>
            <a:picLocks noChangeAspect="1"/>
          </p:cNvPicPr>
          <p:nvPr userDrawn="1"/>
        </p:nvPicPr>
        <p:blipFill rotWithShape="1">
          <a:blip r:embed="rId3">
            <a:alphaModFix amt="40000"/>
          </a:blip>
          <a:srcRect t="40507" r="20646" b="9178"/>
          <a:stretch/>
        </p:blipFill>
        <p:spPr>
          <a:xfrm>
            <a:off x="-75302" y="3993931"/>
            <a:ext cx="8036107" cy="2864068"/>
          </a:xfrm>
          <a:prstGeom prst="rect">
            <a:avLst/>
          </a:prstGeom>
        </p:spPr>
      </p:pic>
    </p:spTree>
    <p:extLst>
      <p:ext uri="{BB962C8B-B14F-4D97-AF65-F5344CB8AC3E}">
        <p14:creationId xmlns:p14="http://schemas.microsoft.com/office/powerpoint/2010/main" val="300506574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D556-3007-BA4D-A1BB-95286BEFF08A}"/>
              </a:ext>
            </a:extLst>
          </p:cNvPr>
          <p:cNvSpPr>
            <a:spLocks noGrp="1"/>
          </p:cNvSpPr>
          <p:nvPr>
            <p:ph type="title" hasCustomPrompt="1"/>
          </p:nvPr>
        </p:nvSpPr>
        <p:spPr>
          <a:xfrm>
            <a:off x="814161" y="720000"/>
            <a:ext cx="7921625" cy="1080000"/>
          </a:xfrm>
        </p:spPr>
        <p:txBody>
          <a:bodyPr>
            <a:normAutofit/>
          </a:bodyPr>
          <a:lstStyle>
            <a:lvl1pPr>
              <a:defRPr>
                <a:solidFill>
                  <a:schemeClr val="accent1"/>
                </a:solidFill>
              </a:defRPr>
            </a:lvl1pPr>
          </a:lstStyle>
          <a:p>
            <a:r>
              <a:rPr lang="fi-FI" dirty="0"/>
              <a:t>Vain otsikko</a:t>
            </a:r>
            <a:br>
              <a:rPr lang="fi-FI" dirty="0"/>
            </a:br>
            <a:r>
              <a:rPr lang="fi-FI" dirty="0"/>
              <a:t>Otsikon pituus korkeintaan kaksi riviä</a:t>
            </a:r>
            <a:endParaRPr lang="en-FI" dirty="0"/>
          </a:p>
        </p:txBody>
      </p:sp>
      <p:sp>
        <p:nvSpPr>
          <p:cNvPr id="3" name="Date Placeholder 2">
            <a:extLst>
              <a:ext uri="{FF2B5EF4-FFF2-40B4-BE49-F238E27FC236}">
                <a16:creationId xmlns:a16="http://schemas.microsoft.com/office/drawing/2014/main" id="{B3093295-F835-2A4F-B6E6-7F158EC393E9}"/>
              </a:ext>
              <a:ext uri="{C183D7F6-B498-43B3-948B-1728B52AA6E4}">
                <adec:decorative xmlns:adec="http://schemas.microsoft.com/office/drawing/2017/decorative" xmlns="" val="1"/>
              </a:ext>
            </a:extLst>
          </p:cNvPr>
          <p:cNvSpPr>
            <a:spLocks noGrp="1"/>
          </p:cNvSpPr>
          <p:nvPr>
            <p:ph type="dt" sz="half" idx="10"/>
          </p:nvPr>
        </p:nvSpPr>
        <p:spPr/>
        <p:txBody>
          <a:bodyPr/>
          <a:lstStyle/>
          <a:p>
            <a:fld id="{ED557CB1-B266-BA47-A71E-7DA39C0092DC}" type="datetime1">
              <a:rPr lang="fi-FI" noProof="0" smtClean="0"/>
              <a:t>19.12.2022</a:t>
            </a:fld>
            <a:endParaRPr lang="fi-FI" noProof="0" dirty="0"/>
          </a:p>
        </p:txBody>
      </p:sp>
      <p:sp>
        <p:nvSpPr>
          <p:cNvPr id="4" name="Footer Placeholder 3">
            <a:extLst>
              <a:ext uri="{FF2B5EF4-FFF2-40B4-BE49-F238E27FC236}">
                <a16:creationId xmlns:a16="http://schemas.microsoft.com/office/drawing/2014/main" id="{39AF8893-E1E4-C14F-BF90-DAB72552FA7E}"/>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fi-FI" noProof="0" dirty="0"/>
          </a:p>
        </p:txBody>
      </p:sp>
      <p:sp>
        <p:nvSpPr>
          <p:cNvPr id="5" name="Slide Number Placeholder 4">
            <a:extLst>
              <a:ext uri="{FF2B5EF4-FFF2-40B4-BE49-F238E27FC236}">
                <a16:creationId xmlns:a16="http://schemas.microsoft.com/office/drawing/2014/main" id="{AA8A1E79-F110-F947-A0EB-09EF70791DAD}"/>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3050458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405FE-7FDF-3741-B777-88FD492BC7A3}"/>
              </a:ext>
            </a:extLst>
          </p:cNvPr>
          <p:cNvSpPr>
            <a:spLocks noGrp="1"/>
          </p:cNvSpPr>
          <p:nvPr>
            <p:ph type="dt" sz="half" idx="10"/>
          </p:nvPr>
        </p:nvSpPr>
        <p:spPr/>
        <p:txBody>
          <a:bodyPr/>
          <a:lstStyle/>
          <a:p>
            <a:fld id="{913D02D4-3613-5649-8FAA-418C1B6C0EFB}" type="datetime1">
              <a:rPr lang="fi-FI" noProof="0" smtClean="0"/>
              <a:t>19.12.2022</a:t>
            </a:fld>
            <a:endParaRPr lang="fi-FI" noProof="0" dirty="0"/>
          </a:p>
        </p:txBody>
      </p:sp>
      <p:sp>
        <p:nvSpPr>
          <p:cNvPr id="3" name="Footer Placeholder 2">
            <a:extLst>
              <a:ext uri="{FF2B5EF4-FFF2-40B4-BE49-F238E27FC236}">
                <a16:creationId xmlns:a16="http://schemas.microsoft.com/office/drawing/2014/main" id="{F225F80E-B48F-E446-AC5C-21377DD38002}"/>
              </a:ext>
            </a:extLst>
          </p:cNvPr>
          <p:cNvSpPr>
            <a:spLocks noGrp="1"/>
          </p:cNvSpPr>
          <p:nvPr>
            <p:ph type="ftr" sz="quarter" idx="11"/>
          </p:nvPr>
        </p:nvSpPr>
        <p:spPr/>
        <p:txBody>
          <a:bodyPr/>
          <a:lstStyle/>
          <a:p>
            <a:endParaRPr lang="fi-FI" noProof="0" dirty="0"/>
          </a:p>
        </p:txBody>
      </p:sp>
      <p:sp>
        <p:nvSpPr>
          <p:cNvPr id="4" name="Slide Number Placeholder 3">
            <a:extLst>
              <a:ext uri="{FF2B5EF4-FFF2-40B4-BE49-F238E27FC236}">
                <a16:creationId xmlns:a16="http://schemas.microsoft.com/office/drawing/2014/main" id="{FE2A5BCD-546C-3A47-B35C-2E594694A40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3728756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ljä nostoa">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F703B42-29AE-3F42-BB70-3A844809162D}"/>
              </a:ext>
              <a:ext uri="{C183D7F6-B498-43B3-948B-1728B52AA6E4}">
                <adec:decorative xmlns:adec="http://schemas.microsoft.com/office/drawing/2017/decorative" xmlns="" val="1"/>
              </a:ext>
            </a:extLst>
          </p:cNvPr>
          <p:cNvSpPr/>
          <p:nvPr userDrawn="1"/>
        </p:nvSpPr>
        <p:spPr>
          <a:xfrm>
            <a:off x="803275" y="3898289"/>
            <a:ext cx="5230800" cy="19602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2" name="Rectangle 31">
            <a:extLst>
              <a:ext uri="{FF2B5EF4-FFF2-40B4-BE49-F238E27FC236}">
                <a16:creationId xmlns:a16="http://schemas.microsoft.com/office/drawing/2014/main" id="{D49DC66D-C716-A24B-8BD2-22114CB5F1C9}"/>
              </a:ext>
              <a:ext uri="{C183D7F6-B498-43B3-948B-1728B52AA6E4}">
                <adec:decorative xmlns:adec="http://schemas.microsoft.com/office/drawing/2017/decorative" xmlns="" val="1"/>
              </a:ext>
            </a:extLst>
          </p:cNvPr>
          <p:cNvSpPr/>
          <p:nvPr userDrawn="1"/>
        </p:nvSpPr>
        <p:spPr>
          <a:xfrm>
            <a:off x="6153570" y="1812407"/>
            <a:ext cx="5230800" cy="196100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5" name="Rectangle 34">
            <a:extLst>
              <a:ext uri="{FF2B5EF4-FFF2-40B4-BE49-F238E27FC236}">
                <a16:creationId xmlns:a16="http://schemas.microsoft.com/office/drawing/2014/main" id="{DCB6C5A5-B492-1447-B909-CE0010AC99FB}"/>
              </a:ext>
              <a:ext uri="{C183D7F6-B498-43B3-948B-1728B52AA6E4}">
                <adec:decorative xmlns:adec="http://schemas.microsoft.com/office/drawing/2017/decorative" xmlns="" val="1"/>
              </a:ext>
            </a:extLst>
          </p:cNvPr>
          <p:cNvSpPr/>
          <p:nvPr userDrawn="1"/>
        </p:nvSpPr>
        <p:spPr>
          <a:xfrm>
            <a:off x="6153570" y="3898289"/>
            <a:ext cx="5230800" cy="1960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solidFill>
                <a:schemeClr val="bg2"/>
              </a:solidFill>
            </a:endParaRPr>
          </a:p>
        </p:txBody>
      </p:sp>
      <p:sp>
        <p:nvSpPr>
          <p:cNvPr id="9" name="Rectangle 8">
            <a:extLst>
              <a:ext uri="{FF2B5EF4-FFF2-40B4-BE49-F238E27FC236}">
                <a16:creationId xmlns:a16="http://schemas.microsoft.com/office/drawing/2014/main" id="{E627135D-E0A4-3441-9139-7561A8275A06}"/>
              </a:ext>
              <a:ext uri="{C183D7F6-B498-43B3-948B-1728B52AA6E4}">
                <adec:decorative xmlns:adec="http://schemas.microsoft.com/office/drawing/2017/decorative" xmlns="" val="1"/>
              </a:ext>
            </a:extLst>
          </p:cNvPr>
          <p:cNvSpPr/>
          <p:nvPr userDrawn="1"/>
        </p:nvSpPr>
        <p:spPr>
          <a:xfrm>
            <a:off x="803275" y="1812407"/>
            <a:ext cx="5230800" cy="19610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2" name="Title 1">
            <a:extLst>
              <a:ext uri="{FF2B5EF4-FFF2-40B4-BE49-F238E27FC236}">
                <a16:creationId xmlns:a16="http://schemas.microsoft.com/office/drawing/2014/main" id="{5BAFA8E0-68DD-D84C-B185-D665F53FFC53}"/>
              </a:ext>
            </a:extLst>
          </p:cNvPr>
          <p:cNvSpPr>
            <a:spLocks noGrp="1"/>
          </p:cNvSpPr>
          <p:nvPr>
            <p:ph type="title" hasCustomPrompt="1"/>
          </p:nvPr>
        </p:nvSpPr>
        <p:spPr>
          <a:xfrm>
            <a:off x="803275" y="719999"/>
            <a:ext cx="10585450" cy="1080000"/>
          </a:xfrm>
        </p:spPr>
        <p:txBody>
          <a:bodyPr anchor="ctr" anchorCtr="0">
            <a:normAutofit/>
          </a:bodyPr>
          <a:lstStyle>
            <a:lvl1pPr>
              <a:defRPr sz="3400">
                <a:solidFill>
                  <a:schemeClr val="accent1"/>
                </a:solidFill>
              </a:defRPr>
            </a:lvl1pPr>
          </a:lstStyle>
          <a:p>
            <a:r>
              <a:rPr lang="fi-FI" noProof="0" dirty="0"/>
              <a:t>Neljä nostoa, </a:t>
            </a:r>
            <a:br>
              <a:rPr lang="fi-FI" noProof="0" dirty="0"/>
            </a:br>
            <a:r>
              <a:rPr lang="fi-FI" noProof="0" dirty="0"/>
              <a:t>kaksirivinen otsikko</a:t>
            </a:r>
          </a:p>
        </p:txBody>
      </p:sp>
      <p:sp>
        <p:nvSpPr>
          <p:cNvPr id="20" name="Text Placeholder 3">
            <a:extLst>
              <a:ext uri="{FF2B5EF4-FFF2-40B4-BE49-F238E27FC236}">
                <a16:creationId xmlns:a16="http://schemas.microsoft.com/office/drawing/2014/main" id="{EACE5EA5-0EC5-58C4-EB96-FC9E3D9AE619}"/>
              </a:ext>
            </a:extLst>
          </p:cNvPr>
          <p:cNvSpPr>
            <a:spLocks noGrp="1"/>
          </p:cNvSpPr>
          <p:nvPr>
            <p:ph type="body" sz="half" idx="22" hasCustomPrompt="1"/>
          </p:nvPr>
        </p:nvSpPr>
        <p:spPr>
          <a:xfrm>
            <a:off x="1210884" y="2055600"/>
            <a:ext cx="4414557" cy="418322"/>
          </a:xfrm>
        </p:spPr>
        <p:txBody>
          <a:bodyPr lIns="0" tIns="0" rIns="0" bIns="0">
            <a:normAutofit/>
          </a:bodyPr>
          <a:lstStyle>
            <a:lvl1pPr marL="0" indent="0">
              <a:buNone/>
              <a:defRPr sz="21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4" name="Text Placeholder 3">
            <a:extLst>
              <a:ext uri="{FF2B5EF4-FFF2-40B4-BE49-F238E27FC236}">
                <a16:creationId xmlns:a16="http://schemas.microsoft.com/office/drawing/2014/main" id="{27F1E5BE-8A05-D14D-B2A0-1AD0FC52318D}"/>
              </a:ext>
            </a:extLst>
          </p:cNvPr>
          <p:cNvSpPr>
            <a:spLocks noGrp="1"/>
          </p:cNvSpPr>
          <p:nvPr>
            <p:ph type="body" sz="half" idx="2"/>
          </p:nvPr>
        </p:nvSpPr>
        <p:spPr>
          <a:xfrm>
            <a:off x="1211910" y="2477626"/>
            <a:ext cx="4452290" cy="998095"/>
          </a:xfrm>
        </p:spPr>
        <p:txBody>
          <a:bodyPr lIns="0" tIns="0" rIns="0" bIns="0" anchor="t" anchorCtr="0">
            <a:normAutofit/>
          </a:bodyPr>
          <a:lstStyle>
            <a:lvl1pPr marL="0" indent="0">
              <a:lnSpc>
                <a:spcPct val="110000"/>
              </a:lnSpc>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smtClean="0"/>
              <a:t>Muokkaa tekstin perustyylejä</a:t>
            </a:r>
          </a:p>
        </p:txBody>
      </p:sp>
      <p:sp>
        <p:nvSpPr>
          <p:cNvPr id="22" name="Text Placeholder 3">
            <a:extLst>
              <a:ext uri="{FF2B5EF4-FFF2-40B4-BE49-F238E27FC236}">
                <a16:creationId xmlns:a16="http://schemas.microsoft.com/office/drawing/2014/main" id="{9225A0A2-EEE3-07EE-C156-6804854D56D1}"/>
              </a:ext>
            </a:extLst>
          </p:cNvPr>
          <p:cNvSpPr>
            <a:spLocks noGrp="1"/>
          </p:cNvSpPr>
          <p:nvPr>
            <p:ph type="body" sz="half" idx="24" hasCustomPrompt="1"/>
          </p:nvPr>
        </p:nvSpPr>
        <p:spPr>
          <a:xfrm>
            <a:off x="6539145" y="2032950"/>
            <a:ext cx="4414557" cy="418322"/>
          </a:xfrm>
        </p:spPr>
        <p:txBody>
          <a:bodyPr lIns="0" tIns="0" rIns="0" bIns="0">
            <a:normAutofit/>
          </a:bodyPr>
          <a:lstStyle>
            <a:lvl1pPr marL="0" indent="0">
              <a:buNone/>
              <a:defRPr sz="21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21" name="Text Placeholder 3">
            <a:extLst>
              <a:ext uri="{FF2B5EF4-FFF2-40B4-BE49-F238E27FC236}">
                <a16:creationId xmlns:a16="http://schemas.microsoft.com/office/drawing/2014/main" id="{54B245C6-ECDF-F9F9-8CF7-78DFAACD9DF4}"/>
              </a:ext>
            </a:extLst>
          </p:cNvPr>
          <p:cNvSpPr>
            <a:spLocks noGrp="1"/>
          </p:cNvSpPr>
          <p:nvPr>
            <p:ph type="body" sz="half" idx="23"/>
          </p:nvPr>
        </p:nvSpPr>
        <p:spPr>
          <a:xfrm>
            <a:off x="6542825" y="2476800"/>
            <a:ext cx="4452290" cy="998095"/>
          </a:xfrm>
        </p:spPr>
        <p:txBody>
          <a:bodyPr lIns="0" tIns="0" rIns="0" bIns="0" anchor="t" anchorCtr="0">
            <a:normAutofit/>
          </a:bodyPr>
          <a:lstStyle>
            <a:lvl1pPr marL="0" indent="0">
              <a:lnSpc>
                <a:spcPct val="110000"/>
              </a:lnSpc>
              <a:spcBef>
                <a:spcPts val="0"/>
              </a:spcBef>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a:extLst>
              <a:ext uri="{FF2B5EF4-FFF2-40B4-BE49-F238E27FC236}">
                <a16:creationId xmlns:a16="http://schemas.microsoft.com/office/drawing/2014/main" id="{C0CDA761-048D-C54D-8E20-6C9D95F53A67}"/>
              </a:ext>
              <a:ext uri="{C183D7F6-B498-43B3-948B-1728B52AA6E4}">
                <adec:decorative xmlns:adec="http://schemas.microsoft.com/office/drawing/2017/decorative" xmlns="" val="1"/>
              </a:ext>
            </a:extLst>
          </p:cNvPr>
          <p:cNvSpPr>
            <a:spLocks noGrp="1"/>
          </p:cNvSpPr>
          <p:nvPr>
            <p:ph type="dt" sz="half" idx="10"/>
          </p:nvPr>
        </p:nvSpPr>
        <p:spPr/>
        <p:txBody>
          <a:bodyPr/>
          <a:lstStyle/>
          <a:p>
            <a:fld id="{5AB019FD-7351-674E-88EC-346BE3031EE7}" type="datetime1">
              <a:rPr lang="fi-FI" noProof="0" smtClean="0"/>
              <a:t>19.12.2022</a:t>
            </a:fld>
            <a:endParaRPr lang="fi-FI" noProof="0" dirty="0"/>
          </a:p>
        </p:txBody>
      </p:sp>
      <p:sp>
        <p:nvSpPr>
          <p:cNvPr id="6" name="Footer Placeholder 5">
            <a:extLst>
              <a:ext uri="{FF2B5EF4-FFF2-40B4-BE49-F238E27FC236}">
                <a16:creationId xmlns:a16="http://schemas.microsoft.com/office/drawing/2014/main" id="{12E1E2B8-D029-384A-92E9-B5724AA13637}"/>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fi-FI" noProof="0" dirty="0"/>
          </a:p>
        </p:txBody>
      </p:sp>
      <p:sp>
        <p:nvSpPr>
          <p:cNvPr id="7" name="Slide Number Placeholder 6">
            <a:extLst>
              <a:ext uri="{FF2B5EF4-FFF2-40B4-BE49-F238E27FC236}">
                <a16:creationId xmlns:a16="http://schemas.microsoft.com/office/drawing/2014/main" id="{4D389211-1DC9-694E-B796-2E30C709603A}"/>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
        <p:nvSpPr>
          <p:cNvPr id="19" name="Text Placeholder 3">
            <a:extLst>
              <a:ext uri="{FF2B5EF4-FFF2-40B4-BE49-F238E27FC236}">
                <a16:creationId xmlns:a16="http://schemas.microsoft.com/office/drawing/2014/main" id="{87FC0FB3-6F99-A3FA-11F4-F770C9023FFA}"/>
              </a:ext>
            </a:extLst>
          </p:cNvPr>
          <p:cNvSpPr>
            <a:spLocks noGrp="1"/>
          </p:cNvSpPr>
          <p:nvPr>
            <p:ph type="body" sz="half" idx="21" hasCustomPrompt="1"/>
          </p:nvPr>
        </p:nvSpPr>
        <p:spPr>
          <a:xfrm>
            <a:off x="1211397" y="4183200"/>
            <a:ext cx="4414557" cy="399600"/>
          </a:xfrm>
        </p:spPr>
        <p:txBody>
          <a:bodyPr lIns="0" tIns="0" rIns="0" bIns="0">
            <a:normAutofit/>
          </a:bodyPr>
          <a:lstStyle>
            <a:lvl1pPr marL="0" indent="0">
              <a:buNone/>
              <a:defRPr sz="21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8" name="Text Placeholder 3">
            <a:extLst>
              <a:ext uri="{FF2B5EF4-FFF2-40B4-BE49-F238E27FC236}">
                <a16:creationId xmlns:a16="http://schemas.microsoft.com/office/drawing/2014/main" id="{6562E4AD-4384-F11E-3BFC-E74384CA0A8A}"/>
              </a:ext>
            </a:extLst>
          </p:cNvPr>
          <p:cNvSpPr>
            <a:spLocks noGrp="1"/>
          </p:cNvSpPr>
          <p:nvPr>
            <p:ph type="body" sz="half" idx="20"/>
          </p:nvPr>
        </p:nvSpPr>
        <p:spPr>
          <a:xfrm>
            <a:off x="1211910" y="4582800"/>
            <a:ext cx="4413531" cy="1001636"/>
          </a:xfrm>
        </p:spPr>
        <p:txBody>
          <a:bodyPr lIns="0" tIns="0" rIns="0" bIns="0" anchor="t" anchorCtr="0">
            <a:normAutofit/>
          </a:bodyPr>
          <a:lstStyle>
            <a:lvl1pPr marL="0" indent="0">
              <a:lnSpc>
                <a:spcPct val="110000"/>
              </a:lnSpc>
              <a:spcBef>
                <a:spcPts val="0"/>
              </a:spcBef>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24" name="Text Placeholder 3">
            <a:extLst>
              <a:ext uri="{FF2B5EF4-FFF2-40B4-BE49-F238E27FC236}">
                <a16:creationId xmlns:a16="http://schemas.microsoft.com/office/drawing/2014/main" id="{13130747-405D-D8B8-97A0-B4374FB80ED2}"/>
              </a:ext>
            </a:extLst>
          </p:cNvPr>
          <p:cNvSpPr>
            <a:spLocks noGrp="1"/>
          </p:cNvSpPr>
          <p:nvPr>
            <p:ph type="body" sz="half" idx="26" hasCustomPrompt="1"/>
          </p:nvPr>
        </p:nvSpPr>
        <p:spPr>
          <a:xfrm>
            <a:off x="6539144" y="4135499"/>
            <a:ext cx="4414557" cy="399600"/>
          </a:xfrm>
        </p:spPr>
        <p:txBody>
          <a:bodyPr lIns="0" tIns="0" rIns="0" bIns="0">
            <a:normAutofit/>
          </a:bodyPr>
          <a:lstStyle>
            <a:lvl1pPr marL="0" indent="0">
              <a:buNone/>
              <a:defRPr sz="21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23" name="Text Placeholder 3">
            <a:extLst>
              <a:ext uri="{FF2B5EF4-FFF2-40B4-BE49-F238E27FC236}">
                <a16:creationId xmlns:a16="http://schemas.microsoft.com/office/drawing/2014/main" id="{EA7A858B-5857-DEC6-CB5B-C592D4D97308}"/>
              </a:ext>
            </a:extLst>
          </p:cNvPr>
          <p:cNvSpPr>
            <a:spLocks noGrp="1"/>
          </p:cNvSpPr>
          <p:nvPr>
            <p:ph type="body" sz="half" idx="25"/>
          </p:nvPr>
        </p:nvSpPr>
        <p:spPr>
          <a:xfrm>
            <a:off x="6543484" y="4582800"/>
            <a:ext cx="4413531" cy="1001636"/>
          </a:xfrm>
        </p:spPr>
        <p:txBody>
          <a:bodyPr lIns="0" tIns="0" rIns="0" bIns="0" anchor="t" anchorCtr="0">
            <a:normAutofit/>
          </a:bodyPr>
          <a:lstStyle>
            <a:lvl1pPr marL="0" indent="0">
              <a:lnSpc>
                <a:spcPct val="110000"/>
              </a:lnSpc>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Tree>
    <p:extLst>
      <p:ext uri="{BB962C8B-B14F-4D97-AF65-F5344CB8AC3E}">
        <p14:creationId xmlns:p14="http://schemas.microsoft.com/office/powerpoint/2010/main" val="2717638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petus, sinivihreä">
    <p:bg>
      <p:bgPr>
        <a:solidFill>
          <a:schemeClr val="bg2"/>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2BE4F23-31E6-B9AF-873E-D41F82BB4881}"/>
              </a:ext>
            </a:extLst>
          </p:cNvPr>
          <p:cNvPicPr>
            <a:picLocks/>
          </p:cNvPicPr>
          <p:nvPr userDrawn="1"/>
        </p:nvPicPr>
        <p:blipFill rotWithShape="1">
          <a:blip r:embed="rId2">
            <a:extLst>
              <a:ext uri="{96DAC541-7B7A-43D3-8B79-37D633B846F1}">
                <asvg:svgBlip xmlns:asvg="http://schemas.microsoft.com/office/drawing/2016/SVG/main" xmlns="" r:embed="rId3"/>
              </a:ext>
            </a:extLst>
          </a:blip>
          <a:srcRect b="8030"/>
          <a:stretch/>
        </p:blipFill>
        <p:spPr>
          <a:xfrm>
            <a:off x="-8197" y="3432"/>
            <a:ext cx="12204000" cy="6859808"/>
          </a:xfrm>
          <a:prstGeom prst="rect">
            <a:avLst/>
          </a:prstGeom>
        </p:spPr>
      </p:pic>
      <p:sp>
        <p:nvSpPr>
          <p:cNvPr id="8" name="Title 1">
            <a:extLst>
              <a:ext uri="{FF2B5EF4-FFF2-40B4-BE49-F238E27FC236}">
                <a16:creationId xmlns:a16="http://schemas.microsoft.com/office/drawing/2014/main" id="{819B0302-136B-9042-898B-AF4F9CE1EFA2}"/>
              </a:ext>
            </a:extLst>
          </p:cNvPr>
          <p:cNvSpPr>
            <a:spLocks noGrp="1"/>
          </p:cNvSpPr>
          <p:nvPr>
            <p:ph type="title" hasCustomPrompt="1"/>
          </p:nvPr>
        </p:nvSpPr>
        <p:spPr>
          <a:xfrm>
            <a:off x="4420059" y="2260209"/>
            <a:ext cx="6372863" cy="1632282"/>
          </a:xfrm>
        </p:spPr>
        <p:txBody>
          <a:bodyPr anchor="b">
            <a:normAutofit/>
          </a:bodyPr>
          <a:lstStyle>
            <a:lvl1pPr>
              <a:defRPr sz="4800">
                <a:solidFill>
                  <a:schemeClr val="tx1"/>
                </a:solidFill>
              </a:defRPr>
            </a:lvl1pPr>
          </a:lstStyle>
          <a:p>
            <a:r>
              <a:rPr lang="fi-FI" dirty="0"/>
              <a:t>Kiitos tai kehotus, enintään 2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p:ph type="subTitle" idx="1" hasCustomPrompt="1"/>
          </p:nvPr>
        </p:nvSpPr>
        <p:spPr>
          <a:xfrm>
            <a:off x="4439937" y="3928385"/>
            <a:ext cx="4035425" cy="819843"/>
          </a:xfrm>
        </p:spPr>
        <p:txBody>
          <a:bodyPr anchor="b" anchorCtr="0">
            <a:normAutofit/>
          </a:bodyPr>
          <a:lstStyle>
            <a:lvl1pPr marL="0" indent="0" algn="l">
              <a:lnSpc>
                <a:spcPct val="130000"/>
              </a:lnSpc>
              <a:spcBef>
                <a:spcPts val="0"/>
              </a:spcBef>
              <a:buNone/>
              <a:defRPr sz="1100" b="1" cap="all" spc="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etunimi.sukunimi@gov.fi</a:t>
            </a:r>
            <a:br>
              <a:rPr lang="fi-FI" dirty="0"/>
            </a:br>
            <a:r>
              <a:rPr lang="fi-FI" dirty="0"/>
              <a:t>vm.fi | @VMuutiset</a:t>
            </a:r>
            <a:r>
              <a:rPr lang="en-FI" dirty="0"/>
              <a:t> </a:t>
            </a:r>
          </a:p>
        </p:txBody>
      </p:sp>
      <p:pic>
        <p:nvPicPr>
          <p:cNvPr id="9" name="Picture 8">
            <a:extLst>
              <a:ext uri="{FF2B5EF4-FFF2-40B4-BE49-F238E27FC236}">
                <a16:creationId xmlns:a16="http://schemas.microsoft.com/office/drawing/2014/main" id="{F4C39514-A97C-114C-A5F2-9BC6C92FEB7A}"/>
              </a:ext>
            </a:extLst>
          </p:cNvPr>
          <p:cNvPicPr>
            <a:picLocks noChangeAspect="1"/>
          </p:cNvPicPr>
          <p:nvPr userDrawn="1"/>
        </p:nvPicPr>
        <p:blipFill>
          <a:blip r:embed="rId4"/>
          <a:stretch>
            <a:fillRect/>
          </a:stretch>
        </p:blipFill>
        <p:spPr>
          <a:xfrm>
            <a:off x="8285644" y="394438"/>
            <a:ext cx="3455148" cy="1129568"/>
          </a:xfrm>
          <a:prstGeom prst="rect">
            <a:avLst/>
          </a:prstGeom>
        </p:spPr>
      </p:pic>
    </p:spTree>
    <p:extLst>
      <p:ext uri="{BB962C8B-B14F-4D97-AF65-F5344CB8AC3E}">
        <p14:creationId xmlns:p14="http://schemas.microsoft.com/office/powerpoint/2010/main" val="20707873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362" userDrawn="1">
          <p15:clr>
            <a:srgbClr val="FBAE40"/>
          </p15:clr>
        </p15:guide>
        <p15:guide id="2" pos="690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 harmaa">
    <p:bg>
      <p:bgPr>
        <a:solidFill>
          <a:schemeClr val="tx1"/>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B82195ED-2743-42C0-2BF2-02B5DA66E3FB}"/>
              </a:ext>
            </a:extLst>
          </p:cNvPr>
          <p:cNvPicPr>
            <a:picLocks/>
          </p:cNvPicPr>
          <p:nvPr userDrawn="1"/>
        </p:nvPicPr>
        <p:blipFill rotWithShape="1">
          <a:blip r:embed="rId2">
            <a:extLst>
              <a:ext uri="{96DAC541-7B7A-43D3-8B79-37D633B846F1}">
                <asvg:svgBlip xmlns:asvg="http://schemas.microsoft.com/office/drawing/2016/SVG/main" xmlns="" r:embed="rId3"/>
              </a:ext>
            </a:extLst>
          </a:blip>
          <a:srcRect b="8030"/>
          <a:stretch/>
        </p:blipFill>
        <p:spPr>
          <a:xfrm>
            <a:off x="-8197" y="3432"/>
            <a:ext cx="12204000" cy="6859808"/>
          </a:xfrm>
          <a:prstGeom prst="rect">
            <a:avLst/>
          </a:prstGeom>
        </p:spPr>
      </p:pic>
      <p:sp>
        <p:nvSpPr>
          <p:cNvPr id="8" name="Title 1">
            <a:extLst>
              <a:ext uri="{FF2B5EF4-FFF2-40B4-BE49-F238E27FC236}">
                <a16:creationId xmlns:a16="http://schemas.microsoft.com/office/drawing/2014/main" id="{819B0302-136B-9042-898B-AF4F9CE1EFA2}"/>
              </a:ext>
            </a:extLst>
          </p:cNvPr>
          <p:cNvSpPr>
            <a:spLocks noGrp="1"/>
          </p:cNvSpPr>
          <p:nvPr>
            <p:ph type="title" hasCustomPrompt="1"/>
          </p:nvPr>
        </p:nvSpPr>
        <p:spPr>
          <a:xfrm>
            <a:off x="4420059" y="2260209"/>
            <a:ext cx="6372863" cy="1632282"/>
          </a:xfrm>
        </p:spPr>
        <p:txBody>
          <a:bodyPr anchor="b">
            <a:normAutofit/>
          </a:bodyPr>
          <a:lstStyle>
            <a:lvl1pPr>
              <a:defRPr sz="4800">
                <a:solidFill>
                  <a:schemeClr val="accent1"/>
                </a:solidFill>
              </a:defRPr>
            </a:lvl1pPr>
          </a:lstStyle>
          <a:p>
            <a:r>
              <a:rPr lang="fi-FI" dirty="0"/>
              <a:t>Kiitos tai kehotus, enintään 2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p:ph type="subTitle" idx="1" hasCustomPrompt="1"/>
          </p:nvPr>
        </p:nvSpPr>
        <p:spPr>
          <a:xfrm>
            <a:off x="4439937" y="3928385"/>
            <a:ext cx="4035425" cy="819843"/>
          </a:xfrm>
        </p:spPr>
        <p:txBody>
          <a:bodyPr anchor="b" anchorCtr="0">
            <a:normAutofit/>
          </a:bodyPr>
          <a:lstStyle>
            <a:lvl1pPr marL="0" indent="0" algn="l">
              <a:lnSpc>
                <a:spcPct val="130000"/>
              </a:lnSpc>
              <a:spcBef>
                <a:spcPts val="0"/>
              </a:spcBef>
              <a:buNone/>
              <a:defRPr sz="1100" b="1" cap="all" spc="1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etunimi.sukunimi@gov.fi</a:t>
            </a:r>
            <a:br>
              <a:rPr lang="fi-FI" dirty="0"/>
            </a:br>
            <a:r>
              <a:rPr lang="fi-FI" dirty="0"/>
              <a:t>vm.fi | @VMuutiset</a:t>
            </a:r>
            <a:r>
              <a:rPr lang="en-FI" dirty="0"/>
              <a:t> </a:t>
            </a:r>
          </a:p>
        </p:txBody>
      </p:sp>
      <p:pic>
        <p:nvPicPr>
          <p:cNvPr id="7" name="Picture 8">
            <a:extLst>
              <a:ext uri="{FF2B5EF4-FFF2-40B4-BE49-F238E27FC236}">
                <a16:creationId xmlns:a16="http://schemas.microsoft.com/office/drawing/2014/main" id="{E013FF81-7B5E-D130-B988-D8FEB98BC72F}"/>
              </a:ext>
            </a:extLst>
          </p:cNvPr>
          <p:cNvPicPr>
            <a:picLocks noChangeAspect="1"/>
          </p:cNvPicPr>
          <p:nvPr userDrawn="1"/>
        </p:nvPicPr>
        <p:blipFill>
          <a:blip r:embed="rId4"/>
          <a:srcRect/>
          <a:stretch/>
        </p:blipFill>
        <p:spPr>
          <a:xfrm>
            <a:off x="8285644" y="394438"/>
            <a:ext cx="3455148" cy="1129567"/>
          </a:xfrm>
          <a:prstGeom prst="rect">
            <a:avLst/>
          </a:prstGeom>
        </p:spPr>
      </p:pic>
    </p:spTree>
    <p:extLst>
      <p:ext uri="{BB962C8B-B14F-4D97-AF65-F5344CB8AC3E}">
        <p14:creationId xmlns:p14="http://schemas.microsoft.com/office/powerpoint/2010/main" val="26182354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362" userDrawn="1">
          <p15:clr>
            <a:srgbClr val="FBAE40"/>
          </p15:clr>
        </p15:guide>
        <p15:guide id="2" pos="690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harmaa">
    <p:bg>
      <p:bgPr>
        <a:solidFill>
          <a:schemeClr val="bg2"/>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804C6A93-87CA-1B07-F39F-8243F651D13F}"/>
              </a:ext>
            </a:extLst>
          </p:cNvPr>
          <p:cNvGrpSpPr/>
          <p:nvPr userDrawn="1"/>
        </p:nvGrpSpPr>
        <p:grpSpPr>
          <a:xfrm>
            <a:off x="-17042" y="-4183"/>
            <a:ext cx="12270939" cy="6876000"/>
            <a:chOff x="-17042" y="3192"/>
            <a:chExt cx="12270939" cy="6856323"/>
          </a:xfrm>
          <a:solidFill>
            <a:srgbClr val="9BBAC0"/>
          </a:solidFill>
        </p:grpSpPr>
        <p:sp>
          <p:nvSpPr>
            <p:cNvPr id="19" name="Vapaamuotoinen: Muoto 18">
              <a:extLst>
                <a:ext uri="{FF2B5EF4-FFF2-40B4-BE49-F238E27FC236}">
                  <a16:creationId xmlns:a16="http://schemas.microsoft.com/office/drawing/2014/main" id="{2FBF413C-9B35-068E-0278-46B04871BE22}"/>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55192 w 12248975"/>
                <a:gd name="connsiteY8" fmla="*/ 4223964 h 5792192"/>
                <a:gd name="connsiteX9" fmla="*/ 9008360 w 12248975"/>
                <a:gd name="connsiteY9" fmla="*/ 4223079 h 5792192"/>
                <a:gd name="connsiteX10" fmla="*/ 8999144 w 12248975"/>
                <a:gd name="connsiteY10" fmla="*/ 4229517 h 5792192"/>
                <a:gd name="connsiteX11" fmla="*/ 8998008 w 12248975"/>
                <a:gd name="connsiteY11" fmla="*/ 4230276 h 5792192"/>
                <a:gd name="connsiteX12" fmla="*/ 8950545 w 12248975"/>
                <a:gd name="connsiteY12" fmla="*/ 4262971 h 5792192"/>
                <a:gd name="connsiteX13" fmla="*/ 5197147 w 12248975"/>
                <a:gd name="connsiteY13" fmla="*/ 5691670 h 5792192"/>
                <a:gd name="connsiteX14" fmla="*/ 4074813 w 12248975"/>
                <a:gd name="connsiteY14" fmla="*/ 5754786 h 5792192"/>
                <a:gd name="connsiteX15" fmla="*/ 3971176 w 12248975"/>
                <a:gd name="connsiteY15" fmla="*/ 5753144 h 5792192"/>
                <a:gd name="connsiteX16" fmla="*/ 176247 w 12248975"/>
                <a:gd name="connsiteY16" fmla="*/ 4765879 h 5792192"/>
                <a:gd name="connsiteX17" fmla="*/ -479 w 12248975"/>
                <a:gd name="connsiteY17" fmla="*/ 4668302 h 5792192"/>
                <a:gd name="connsiteX18" fmla="*/ -479 w 12248975"/>
                <a:gd name="connsiteY18" fmla="*/ 4696199 h 5792192"/>
                <a:gd name="connsiteX19" fmla="*/ 3822979 w 12248975"/>
                <a:gd name="connsiteY19" fmla="*/ 5782936 h 5792192"/>
                <a:gd name="connsiteX20" fmla="*/ 3923965 w 12248975"/>
                <a:gd name="connsiteY20" fmla="*/ 5786471 h 5792192"/>
                <a:gd name="connsiteX21" fmla="*/ 4024951 w 12248975"/>
                <a:gd name="connsiteY21" fmla="*/ 5788869 h 5792192"/>
                <a:gd name="connsiteX22" fmla="*/ 8574372 w 12248975"/>
                <a:gd name="connsiteY22" fmla="*/ 4574891 h 5792192"/>
                <a:gd name="connsiteX23" fmla="*/ 9016186 w 12248975"/>
                <a:gd name="connsiteY23" fmla="*/ 4289983 h 5792192"/>
                <a:gd name="connsiteX24" fmla="*/ 9017575 w 12248975"/>
                <a:gd name="connsiteY24" fmla="*/ 4288972 h 5792192"/>
                <a:gd name="connsiteX25" fmla="*/ 9053172 w 12248975"/>
                <a:gd name="connsiteY25" fmla="*/ 4263726 h 5792192"/>
                <a:gd name="connsiteX26" fmla="*/ 9064659 w 12248975"/>
                <a:gd name="connsiteY26" fmla="*/ 4255648 h 5792192"/>
                <a:gd name="connsiteX27" fmla="*/ 9065795 w 12248975"/>
                <a:gd name="connsiteY27" fmla="*/ 4254764 h 5792192"/>
                <a:gd name="connsiteX28" fmla="*/ 9108841 w 12248975"/>
                <a:gd name="connsiteY28" fmla="*/ 4224596 h 5792192"/>
                <a:gd name="connsiteX29" fmla="*/ 12155463 w 12248975"/>
                <a:gd name="connsiteY29" fmla="*/ 286140 h 5792192"/>
                <a:gd name="connsiteX30" fmla="*/ 12166066 w 12248975"/>
                <a:gd name="connsiteY30" fmla="*/ 258241 h 5792192"/>
                <a:gd name="connsiteX31" fmla="*/ 12228047 w 12248975"/>
                <a:gd name="connsiteY31" fmla="*/ 87071 h 5792192"/>
                <a:gd name="connsiteX32" fmla="*/ 12237514 w 12248975"/>
                <a:gd name="connsiteY32" fmla="*/ 59804 h 5792192"/>
                <a:gd name="connsiteX33" fmla="*/ 12243952 w 12248975"/>
                <a:gd name="connsiteY33" fmla="*/ 40995 h 5792192"/>
                <a:gd name="connsiteX34" fmla="*/ 12248496 w 12248975"/>
                <a:gd name="connsiteY34" fmla="*/ 28372 h 5792192"/>
                <a:gd name="connsiteX35" fmla="*/ 12225270 w 12248975"/>
                <a:gd name="connsiteY35" fmla="*/ 27489 h 5792192"/>
                <a:gd name="connsiteX36" fmla="*/ 12185759 w 12248975"/>
                <a:gd name="connsiteY36"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49763" y="4205282"/>
                    <a:pt x="9052415" y="4214623"/>
                    <a:pt x="9055192" y="4223964"/>
                  </a:cubicBezTo>
                  <a:lnTo>
                    <a:pt x="9008360" y="4223079"/>
                  </a:ln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grpFill/>
            <a:ln w="12622"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DAD44D19-FA62-771E-3A78-10CE9448DF04}"/>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grpFill/>
            <a:ln w="12622"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36A36485-5BCF-B7CB-5033-0A5463BFA3C0}"/>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08360 w 12248975"/>
                <a:gd name="connsiteY8" fmla="*/ 4223079 h 5792192"/>
                <a:gd name="connsiteX9" fmla="*/ 8999144 w 12248975"/>
                <a:gd name="connsiteY9" fmla="*/ 4229517 h 5792192"/>
                <a:gd name="connsiteX10" fmla="*/ 8998008 w 12248975"/>
                <a:gd name="connsiteY10" fmla="*/ 4230276 h 5792192"/>
                <a:gd name="connsiteX11" fmla="*/ 8950545 w 12248975"/>
                <a:gd name="connsiteY11" fmla="*/ 4262971 h 5792192"/>
                <a:gd name="connsiteX12" fmla="*/ 5197147 w 12248975"/>
                <a:gd name="connsiteY12" fmla="*/ 5691670 h 5792192"/>
                <a:gd name="connsiteX13" fmla="*/ 4074813 w 12248975"/>
                <a:gd name="connsiteY13" fmla="*/ 5754786 h 5792192"/>
                <a:gd name="connsiteX14" fmla="*/ 3971176 w 12248975"/>
                <a:gd name="connsiteY14" fmla="*/ 5753144 h 5792192"/>
                <a:gd name="connsiteX15" fmla="*/ 176247 w 12248975"/>
                <a:gd name="connsiteY15" fmla="*/ 4765879 h 5792192"/>
                <a:gd name="connsiteX16" fmla="*/ -479 w 12248975"/>
                <a:gd name="connsiteY16" fmla="*/ 4668302 h 5792192"/>
                <a:gd name="connsiteX17" fmla="*/ -479 w 12248975"/>
                <a:gd name="connsiteY17" fmla="*/ 4696199 h 5792192"/>
                <a:gd name="connsiteX18" fmla="*/ 3822979 w 12248975"/>
                <a:gd name="connsiteY18" fmla="*/ 5782936 h 5792192"/>
                <a:gd name="connsiteX19" fmla="*/ 3923965 w 12248975"/>
                <a:gd name="connsiteY19" fmla="*/ 5786471 h 5792192"/>
                <a:gd name="connsiteX20" fmla="*/ 4024951 w 12248975"/>
                <a:gd name="connsiteY20" fmla="*/ 5788869 h 5792192"/>
                <a:gd name="connsiteX21" fmla="*/ 8574372 w 12248975"/>
                <a:gd name="connsiteY21" fmla="*/ 4574891 h 5792192"/>
                <a:gd name="connsiteX22" fmla="*/ 9016186 w 12248975"/>
                <a:gd name="connsiteY22" fmla="*/ 4289983 h 5792192"/>
                <a:gd name="connsiteX23" fmla="*/ 9017575 w 12248975"/>
                <a:gd name="connsiteY23" fmla="*/ 4288972 h 5792192"/>
                <a:gd name="connsiteX24" fmla="*/ 9053172 w 12248975"/>
                <a:gd name="connsiteY24" fmla="*/ 4263726 h 5792192"/>
                <a:gd name="connsiteX25" fmla="*/ 9064659 w 12248975"/>
                <a:gd name="connsiteY25" fmla="*/ 4255648 h 5792192"/>
                <a:gd name="connsiteX26" fmla="*/ 9065795 w 12248975"/>
                <a:gd name="connsiteY26" fmla="*/ 4254764 h 5792192"/>
                <a:gd name="connsiteX27" fmla="*/ 9108841 w 12248975"/>
                <a:gd name="connsiteY27" fmla="*/ 4224596 h 5792192"/>
                <a:gd name="connsiteX28" fmla="*/ 12155463 w 12248975"/>
                <a:gd name="connsiteY28" fmla="*/ 286140 h 5792192"/>
                <a:gd name="connsiteX29" fmla="*/ 12166066 w 12248975"/>
                <a:gd name="connsiteY29" fmla="*/ 258241 h 5792192"/>
                <a:gd name="connsiteX30" fmla="*/ 12228047 w 12248975"/>
                <a:gd name="connsiteY30" fmla="*/ 87071 h 5792192"/>
                <a:gd name="connsiteX31" fmla="*/ 12237514 w 12248975"/>
                <a:gd name="connsiteY31" fmla="*/ 59804 h 5792192"/>
                <a:gd name="connsiteX32" fmla="*/ 12243952 w 12248975"/>
                <a:gd name="connsiteY32" fmla="*/ 40995 h 5792192"/>
                <a:gd name="connsiteX33" fmla="*/ 12248496 w 12248975"/>
                <a:gd name="connsiteY33" fmla="*/ 28372 h 5792192"/>
                <a:gd name="connsiteX34" fmla="*/ 12225270 w 12248975"/>
                <a:gd name="connsiteY34" fmla="*/ 27489 h 5792192"/>
                <a:gd name="connsiteX35" fmla="*/ 12185759 w 12248975"/>
                <a:gd name="connsiteY35"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34490" y="4205155"/>
                    <a:pt x="9021866" y="4214117"/>
                    <a:pt x="9008360" y="4223079"/>
                  </a:cubicBez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grpFill/>
            <a:ln w="12622"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CC761B76-4B59-CAD6-F7FE-E7B34A78B650}"/>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grpFill/>
            <a:ln w="12622"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620ED29-A106-E37E-CBCC-4FE43D8F50FE}"/>
                </a:ext>
              </a:extLst>
            </p:cNvPr>
            <p:cNvSpPr/>
            <p:nvPr/>
          </p:nvSpPr>
          <p:spPr>
            <a:xfrm>
              <a:off x="3410110" y="4865294"/>
              <a:ext cx="8784649" cy="1992705"/>
            </a:xfrm>
            <a:custGeom>
              <a:avLst/>
              <a:gdLst>
                <a:gd name="connsiteX0" fmla="*/ 5060689 w 8784649"/>
                <a:gd name="connsiteY0" fmla="*/ 50208 h 1992705"/>
                <a:gd name="connsiteX1" fmla="*/ 704278 w 8784649"/>
                <a:gd name="connsiteY1" fmla="*/ 1531296 h 1992705"/>
                <a:gd name="connsiteX2" fmla="*/ 654920 w 8784649"/>
                <a:gd name="connsiteY2" fmla="*/ 1565378 h 1992705"/>
                <a:gd name="connsiteX3" fmla="*/ 469233 w 8784649"/>
                <a:gd name="connsiteY3" fmla="*/ 1698428 h 1992705"/>
                <a:gd name="connsiteX4" fmla="*/ 95332 w 8784649"/>
                <a:gd name="connsiteY4" fmla="*/ 1990781 h 1992705"/>
                <a:gd name="connsiteX5" fmla="*/ -479 w 8784649"/>
                <a:gd name="connsiteY5" fmla="*/ 1990781 h 1992705"/>
                <a:gd name="connsiteX6" fmla="*/ 552799 w 8784649"/>
                <a:gd name="connsiteY6" fmla="*/ 1562981 h 1992705"/>
                <a:gd name="connsiteX7" fmla="*/ 600009 w 8784649"/>
                <a:gd name="connsiteY7" fmla="*/ 1529653 h 1992705"/>
                <a:gd name="connsiteX8" fmla="*/ 1427968 w 8784649"/>
                <a:gd name="connsiteY8" fmla="*/ 1018791 h 1992705"/>
                <a:gd name="connsiteX9" fmla="*/ 5624571 w 8784649"/>
                <a:gd name="connsiteY9" fmla="*/ -790 h 1992705"/>
                <a:gd name="connsiteX10" fmla="*/ 5625959 w 8784649"/>
                <a:gd name="connsiteY10" fmla="*/ -790 h 1992705"/>
                <a:gd name="connsiteX11" fmla="*/ 5637194 w 8784649"/>
                <a:gd name="connsiteY11" fmla="*/ -790 h 1992705"/>
                <a:gd name="connsiteX12" fmla="*/ 5684026 w 8784649"/>
                <a:gd name="connsiteY12" fmla="*/ 94 h 1992705"/>
                <a:gd name="connsiteX13" fmla="*/ 5685414 w 8784649"/>
                <a:gd name="connsiteY13" fmla="*/ 94 h 1992705"/>
                <a:gd name="connsiteX14" fmla="*/ 5737927 w 8784649"/>
                <a:gd name="connsiteY14" fmla="*/ 1608 h 1992705"/>
                <a:gd name="connsiteX15" fmla="*/ 6259519 w 8784649"/>
                <a:gd name="connsiteY15" fmla="*/ 33039 h 1992705"/>
                <a:gd name="connsiteX16" fmla="*/ 8784170 w 8784649"/>
                <a:gd name="connsiteY16" fmla="*/ 664202 h 1992705"/>
                <a:gd name="connsiteX17" fmla="*/ 8784170 w 8784649"/>
                <a:gd name="connsiteY17" fmla="*/ 700306 h 1992705"/>
                <a:gd name="connsiteX18" fmla="*/ 5697405 w 8784649"/>
                <a:gd name="connsiteY18" fmla="*/ 40994 h 1992705"/>
                <a:gd name="connsiteX19" fmla="*/ 5696017 w 8784649"/>
                <a:gd name="connsiteY19" fmla="*/ 40994 h 1992705"/>
                <a:gd name="connsiteX20" fmla="*/ 5681879 w 8784649"/>
                <a:gd name="connsiteY20" fmla="*/ 40994 h 1992705"/>
                <a:gd name="connsiteX21" fmla="*/ 5638203 w 8784649"/>
                <a:gd name="connsiteY21" fmla="*/ 40109 h 1992705"/>
                <a:gd name="connsiteX22" fmla="*/ 5636688 w 8784649"/>
                <a:gd name="connsiteY22" fmla="*/ 40109 h 1992705"/>
                <a:gd name="connsiteX23" fmla="*/ 5579001 w 8784649"/>
                <a:gd name="connsiteY23" fmla="*/ 39351 h 1992705"/>
                <a:gd name="connsiteX24" fmla="*/ 5060689 w 8784649"/>
                <a:gd name="connsiteY24" fmla="*/ 50208 h 199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84649" h="1992705">
                  <a:moveTo>
                    <a:pt x="5060689" y="50208"/>
                  </a:moveTo>
                  <a:cubicBezTo>
                    <a:pt x="3503232" y="130241"/>
                    <a:pt x="1988946" y="650066"/>
                    <a:pt x="704278" y="1531296"/>
                  </a:cubicBezTo>
                  <a:lnTo>
                    <a:pt x="654920" y="1565378"/>
                  </a:lnTo>
                  <a:cubicBezTo>
                    <a:pt x="592473" y="1608928"/>
                    <a:pt x="530581" y="1653236"/>
                    <a:pt x="469233" y="1698428"/>
                  </a:cubicBezTo>
                  <a:cubicBezTo>
                    <a:pt x="341485" y="1792344"/>
                    <a:pt x="216855" y="1889795"/>
                    <a:pt x="95332" y="1990781"/>
                  </a:cubicBezTo>
                  <a:lnTo>
                    <a:pt x="-479" y="1990781"/>
                  </a:lnTo>
                  <a:cubicBezTo>
                    <a:pt x="177925" y="1840692"/>
                    <a:pt x="362351" y="1698049"/>
                    <a:pt x="552799" y="1562981"/>
                  </a:cubicBezTo>
                  <a:lnTo>
                    <a:pt x="600009" y="1529653"/>
                  </a:lnTo>
                  <a:cubicBezTo>
                    <a:pt x="865994" y="1343713"/>
                    <a:pt x="1142430" y="1173046"/>
                    <a:pt x="1427968" y="1018791"/>
                  </a:cubicBezTo>
                  <a:cubicBezTo>
                    <a:pt x="2713395" y="324511"/>
                    <a:pt x="4167215" y="-24520"/>
                    <a:pt x="5624571" y="-790"/>
                  </a:cubicBezTo>
                  <a:lnTo>
                    <a:pt x="5625959" y="-790"/>
                  </a:lnTo>
                  <a:lnTo>
                    <a:pt x="5637194" y="-790"/>
                  </a:lnTo>
                  <a:lnTo>
                    <a:pt x="5684026" y="94"/>
                  </a:lnTo>
                  <a:lnTo>
                    <a:pt x="5685414" y="94"/>
                  </a:lnTo>
                  <a:lnTo>
                    <a:pt x="5737927" y="1608"/>
                  </a:lnTo>
                  <a:cubicBezTo>
                    <a:pt x="5911876" y="6785"/>
                    <a:pt x="6085697" y="17260"/>
                    <a:pt x="6259519" y="33039"/>
                  </a:cubicBezTo>
                  <a:cubicBezTo>
                    <a:pt x="7128379" y="112946"/>
                    <a:pt x="7979943" y="325775"/>
                    <a:pt x="8784170" y="664202"/>
                  </a:cubicBezTo>
                  <a:lnTo>
                    <a:pt x="8784170" y="700306"/>
                  </a:lnTo>
                  <a:cubicBezTo>
                    <a:pt x="7805489" y="289545"/>
                    <a:pt x="6758517" y="65861"/>
                    <a:pt x="5697405" y="40994"/>
                  </a:cubicBezTo>
                  <a:lnTo>
                    <a:pt x="5696017" y="40994"/>
                  </a:lnTo>
                  <a:lnTo>
                    <a:pt x="5681879" y="40994"/>
                  </a:lnTo>
                  <a:lnTo>
                    <a:pt x="5638203" y="40109"/>
                  </a:lnTo>
                  <a:lnTo>
                    <a:pt x="5636688" y="40109"/>
                  </a:lnTo>
                  <a:lnTo>
                    <a:pt x="5579001" y="39351"/>
                  </a:lnTo>
                  <a:cubicBezTo>
                    <a:pt x="5406314" y="37585"/>
                    <a:pt x="5233501" y="41246"/>
                    <a:pt x="5060689" y="50208"/>
                  </a:cubicBezTo>
                  <a:close/>
                </a:path>
              </a:pathLst>
            </a:custGeom>
            <a:grpFill/>
            <a:ln w="12622"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9544D780-EDC9-C6A0-BAEC-EEA9F0214063}"/>
                </a:ext>
              </a:extLst>
            </p:cNvPr>
            <p:cNvSpPr/>
            <p:nvPr/>
          </p:nvSpPr>
          <p:spPr>
            <a:xfrm>
              <a:off x="8617535" y="4960"/>
              <a:ext cx="1310653" cy="6854555"/>
            </a:xfrm>
            <a:custGeom>
              <a:avLst/>
              <a:gdLst>
                <a:gd name="connsiteX0" fmla="*/ 679391 w 1310653"/>
                <a:gd name="connsiteY0" fmla="*/ 5597879 h 6854555"/>
                <a:gd name="connsiteX1" fmla="*/ 662603 w 1310653"/>
                <a:gd name="connsiteY1" fmla="*/ 5555842 h 6854555"/>
                <a:gd name="connsiteX2" fmla="*/ 662603 w 1310653"/>
                <a:gd name="connsiteY2" fmla="*/ 5555842 h 6854555"/>
                <a:gd name="connsiteX3" fmla="*/ 464922 w 1310653"/>
                <a:gd name="connsiteY3" fmla="*/ 5000419 h 6854555"/>
                <a:gd name="connsiteX4" fmla="*/ 464291 w 1310653"/>
                <a:gd name="connsiteY4" fmla="*/ 4998527 h 6854555"/>
                <a:gd name="connsiteX5" fmla="*/ 434500 w 1310653"/>
                <a:gd name="connsiteY5" fmla="*/ 4902213 h 6854555"/>
                <a:gd name="connsiteX6" fmla="*/ 431597 w 1310653"/>
                <a:gd name="connsiteY6" fmla="*/ 4892872 h 6854555"/>
                <a:gd name="connsiteX7" fmla="*/ 422129 w 1310653"/>
                <a:gd name="connsiteY7" fmla="*/ 4861187 h 6854555"/>
                <a:gd name="connsiteX8" fmla="*/ 420741 w 1310653"/>
                <a:gd name="connsiteY8" fmla="*/ 4861187 h 6854555"/>
                <a:gd name="connsiteX9" fmla="*/ 412662 w 1310653"/>
                <a:gd name="connsiteY9" fmla="*/ 4833161 h 6854555"/>
                <a:gd name="connsiteX10" fmla="*/ 413671 w 1310653"/>
                <a:gd name="connsiteY10" fmla="*/ 4833161 h 6854555"/>
                <a:gd name="connsiteX11" fmla="*/ 397136 w 1310653"/>
                <a:gd name="connsiteY11" fmla="*/ 4776483 h 6854555"/>
                <a:gd name="connsiteX12" fmla="*/ 397136 w 1310653"/>
                <a:gd name="connsiteY12" fmla="*/ 4775601 h 6854555"/>
                <a:gd name="connsiteX13" fmla="*/ 229751 w 1310653"/>
                <a:gd name="connsiteY13" fmla="*/ 4086875 h 6854555"/>
                <a:gd name="connsiteX14" fmla="*/ 227731 w 1310653"/>
                <a:gd name="connsiteY14" fmla="*/ 747266 h 6854555"/>
                <a:gd name="connsiteX15" fmla="*/ 414429 w 1310653"/>
                <a:gd name="connsiteY15" fmla="*/ -1924 h 6854555"/>
                <a:gd name="connsiteX16" fmla="*/ 343487 w 1310653"/>
                <a:gd name="connsiteY16" fmla="*/ -1924 h 6854555"/>
                <a:gd name="connsiteX17" fmla="*/ 253483 w 1310653"/>
                <a:gd name="connsiteY17" fmla="*/ 4469487 h 6854555"/>
                <a:gd name="connsiteX18" fmla="*/ 361537 w 1310653"/>
                <a:gd name="connsiteY18" fmla="*/ 4860808 h 6854555"/>
                <a:gd name="connsiteX19" fmla="*/ 363810 w 1310653"/>
                <a:gd name="connsiteY19" fmla="*/ 4868254 h 6854555"/>
                <a:gd name="connsiteX20" fmla="*/ 374034 w 1310653"/>
                <a:gd name="connsiteY20" fmla="*/ 4901707 h 6854555"/>
                <a:gd name="connsiteX21" fmla="*/ 382239 w 1310653"/>
                <a:gd name="connsiteY21" fmla="*/ 4928341 h 6854555"/>
                <a:gd name="connsiteX22" fmla="*/ 1253244 w 1310653"/>
                <a:gd name="connsiteY22" fmla="*/ 6852632 h 6854555"/>
                <a:gd name="connsiteX23" fmla="*/ 1310175 w 1310653"/>
                <a:gd name="connsiteY23" fmla="*/ 6852632 h 6854555"/>
                <a:gd name="connsiteX24" fmla="*/ 679391 w 1310653"/>
                <a:gd name="connsiteY24" fmla="*/ 5597879 h 68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10653" h="6854555">
                  <a:moveTo>
                    <a:pt x="679391" y="5597879"/>
                  </a:moveTo>
                  <a:cubicBezTo>
                    <a:pt x="673711" y="5583869"/>
                    <a:pt x="668156" y="5569855"/>
                    <a:pt x="662603" y="5555842"/>
                  </a:cubicBezTo>
                  <a:lnTo>
                    <a:pt x="662603" y="5555842"/>
                  </a:lnTo>
                  <a:cubicBezTo>
                    <a:pt x="590270" y="5372805"/>
                    <a:pt x="524377" y="5187623"/>
                    <a:pt x="464922" y="5000419"/>
                  </a:cubicBezTo>
                  <a:cubicBezTo>
                    <a:pt x="464796" y="4999790"/>
                    <a:pt x="464543" y="4999158"/>
                    <a:pt x="464291" y="4998527"/>
                  </a:cubicBezTo>
                  <a:cubicBezTo>
                    <a:pt x="454193" y="4966463"/>
                    <a:pt x="444094" y="4934400"/>
                    <a:pt x="434500" y="4902213"/>
                  </a:cubicBezTo>
                  <a:cubicBezTo>
                    <a:pt x="433491" y="4899057"/>
                    <a:pt x="432480" y="4896027"/>
                    <a:pt x="431597" y="4892872"/>
                  </a:cubicBezTo>
                  <a:cubicBezTo>
                    <a:pt x="428441" y="4882267"/>
                    <a:pt x="425159" y="4871789"/>
                    <a:pt x="422129" y="4861187"/>
                  </a:cubicBezTo>
                  <a:lnTo>
                    <a:pt x="420741" y="4861187"/>
                  </a:lnTo>
                  <a:cubicBezTo>
                    <a:pt x="417964" y="4851846"/>
                    <a:pt x="415312" y="4842502"/>
                    <a:pt x="412662" y="4833161"/>
                  </a:cubicBezTo>
                  <a:lnTo>
                    <a:pt x="413671" y="4833161"/>
                  </a:lnTo>
                  <a:cubicBezTo>
                    <a:pt x="407991" y="4814352"/>
                    <a:pt x="402563" y="4795291"/>
                    <a:pt x="397136" y="4776483"/>
                  </a:cubicBezTo>
                  <a:cubicBezTo>
                    <a:pt x="397136" y="4776230"/>
                    <a:pt x="397136" y="4775854"/>
                    <a:pt x="397136" y="4775601"/>
                  </a:cubicBezTo>
                  <a:cubicBezTo>
                    <a:pt x="331873" y="4548383"/>
                    <a:pt x="276079" y="4318763"/>
                    <a:pt x="229751" y="4086875"/>
                  </a:cubicBezTo>
                  <a:cubicBezTo>
                    <a:pt x="8591" y="2984738"/>
                    <a:pt x="7835" y="1849656"/>
                    <a:pt x="227731" y="747266"/>
                  </a:cubicBezTo>
                  <a:cubicBezTo>
                    <a:pt x="278224" y="494801"/>
                    <a:pt x="340457" y="245114"/>
                    <a:pt x="414429" y="-1924"/>
                  </a:cubicBezTo>
                  <a:lnTo>
                    <a:pt x="343487" y="-1924"/>
                  </a:lnTo>
                  <a:cubicBezTo>
                    <a:pt x="-82295" y="1454168"/>
                    <a:pt x="-113350" y="2997361"/>
                    <a:pt x="253483" y="4469487"/>
                  </a:cubicBezTo>
                  <a:cubicBezTo>
                    <a:pt x="286429" y="4600894"/>
                    <a:pt x="322532" y="4731420"/>
                    <a:pt x="361537" y="4860808"/>
                  </a:cubicBezTo>
                  <a:cubicBezTo>
                    <a:pt x="361537" y="4863332"/>
                    <a:pt x="362927" y="4865730"/>
                    <a:pt x="363810" y="4868254"/>
                  </a:cubicBezTo>
                  <a:cubicBezTo>
                    <a:pt x="367092" y="4879490"/>
                    <a:pt x="370501" y="4890597"/>
                    <a:pt x="374034" y="4901707"/>
                  </a:cubicBezTo>
                  <a:cubicBezTo>
                    <a:pt x="376686" y="4910669"/>
                    <a:pt x="379463" y="4919505"/>
                    <a:pt x="382239" y="4928341"/>
                  </a:cubicBezTo>
                  <a:cubicBezTo>
                    <a:pt x="592291" y="5603179"/>
                    <a:pt x="884898" y="6249493"/>
                    <a:pt x="1253244" y="6852632"/>
                  </a:cubicBezTo>
                  <a:lnTo>
                    <a:pt x="1310175" y="6852632"/>
                  </a:lnTo>
                  <a:cubicBezTo>
                    <a:pt x="1065284" y="6452725"/>
                    <a:pt x="854349" y="6033002"/>
                    <a:pt x="679391" y="5597879"/>
                  </a:cubicBezTo>
                  <a:close/>
                </a:path>
              </a:pathLst>
            </a:custGeom>
            <a:grpFill/>
            <a:ln w="12622"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5E6E0946-5602-1681-3A7F-CE021B9EECD4}"/>
                </a:ext>
              </a:extLst>
            </p:cNvPr>
            <p:cNvSpPr/>
            <p:nvPr/>
          </p:nvSpPr>
          <p:spPr>
            <a:xfrm>
              <a:off x="9030549" y="4838279"/>
              <a:ext cx="9467" cy="28023"/>
            </a:xfrm>
            <a:custGeom>
              <a:avLst/>
              <a:gdLst>
                <a:gd name="connsiteX0" fmla="*/ 530 w 9467"/>
                <a:gd name="connsiteY0" fmla="*/ -1924 h 28023"/>
                <a:gd name="connsiteX1" fmla="*/ -479 w 9467"/>
                <a:gd name="connsiteY1" fmla="*/ -1924 h 28023"/>
                <a:gd name="connsiteX2" fmla="*/ 7600 w 9467"/>
                <a:gd name="connsiteY2" fmla="*/ 26099 h 28023"/>
                <a:gd name="connsiteX3" fmla="*/ 8988 w 9467"/>
                <a:gd name="connsiteY3" fmla="*/ 26099 h 28023"/>
                <a:gd name="connsiteX4" fmla="*/ 530 w 9467"/>
                <a:gd name="connsiteY4" fmla="*/ -1924 h 2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28023">
                  <a:moveTo>
                    <a:pt x="530" y="-1924"/>
                  </a:moveTo>
                  <a:lnTo>
                    <a:pt x="-479" y="-1924"/>
                  </a:lnTo>
                  <a:cubicBezTo>
                    <a:pt x="2171" y="7417"/>
                    <a:pt x="4823" y="16758"/>
                    <a:pt x="7600" y="26099"/>
                  </a:cubicBezTo>
                  <a:lnTo>
                    <a:pt x="8988" y="26099"/>
                  </a:lnTo>
                  <a:cubicBezTo>
                    <a:pt x="6085" y="17643"/>
                    <a:pt x="2803" y="8049"/>
                    <a:pt x="530" y="-1924"/>
                  </a:cubicBezTo>
                  <a:close/>
                </a:path>
              </a:pathLst>
            </a:custGeom>
            <a:grpFill/>
            <a:ln w="12622" cap="flat">
              <a:noFill/>
              <a:prstDash val="solid"/>
              <a:miter/>
            </a:ln>
          </p:spPr>
          <p:txBody>
            <a:bodyPr rtlCol="0" anchor="ctr"/>
            <a:lstStyle/>
            <a:p>
              <a:endParaRPr lang="fi-FI"/>
            </a:p>
          </p:txBody>
        </p:sp>
        <p:sp>
          <p:nvSpPr>
            <p:cNvPr id="39" name="Vapaamuotoinen: Muoto 38">
              <a:extLst>
                <a:ext uri="{FF2B5EF4-FFF2-40B4-BE49-F238E27FC236}">
                  <a16:creationId xmlns:a16="http://schemas.microsoft.com/office/drawing/2014/main" id="{FBC8A880-8ED5-E05F-03BF-595CFD700C6F}"/>
                </a:ext>
              </a:extLst>
            </p:cNvPr>
            <p:cNvSpPr/>
            <p:nvPr/>
          </p:nvSpPr>
          <p:spPr>
            <a:xfrm>
              <a:off x="8617535" y="4330"/>
              <a:ext cx="1310653" cy="6854554"/>
            </a:xfrm>
            <a:custGeom>
              <a:avLst/>
              <a:gdLst>
                <a:gd name="connsiteX0" fmla="*/ 679391 w 1310653"/>
                <a:gd name="connsiteY0" fmla="*/ 5598509 h 6854554"/>
                <a:gd name="connsiteX1" fmla="*/ 662603 w 1310653"/>
                <a:gd name="connsiteY1" fmla="*/ 5556472 h 6854554"/>
                <a:gd name="connsiteX2" fmla="*/ 662603 w 1310653"/>
                <a:gd name="connsiteY2" fmla="*/ 5556472 h 6854554"/>
                <a:gd name="connsiteX3" fmla="*/ 464922 w 1310653"/>
                <a:gd name="connsiteY3" fmla="*/ 5001049 h 6854554"/>
                <a:gd name="connsiteX4" fmla="*/ 464291 w 1310653"/>
                <a:gd name="connsiteY4" fmla="*/ 4999157 h 6854554"/>
                <a:gd name="connsiteX5" fmla="*/ 434500 w 1310653"/>
                <a:gd name="connsiteY5" fmla="*/ 4902843 h 6854554"/>
                <a:gd name="connsiteX6" fmla="*/ 431597 w 1310653"/>
                <a:gd name="connsiteY6" fmla="*/ 4893502 h 6854554"/>
                <a:gd name="connsiteX7" fmla="*/ 422129 w 1310653"/>
                <a:gd name="connsiteY7" fmla="*/ 4861817 h 6854554"/>
                <a:gd name="connsiteX8" fmla="*/ 413671 w 1310653"/>
                <a:gd name="connsiteY8" fmla="*/ 4833162 h 6854554"/>
                <a:gd name="connsiteX9" fmla="*/ 397136 w 1310653"/>
                <a:gd name="connsiteY9" fmla="*/ 4776484 h 6854554"/>
                <a:gd name="connsiteX10" fmla="*/ 397136 w 1310653"/>
                <a:gd name="connsiteY10" fmla="*/ 4775600 h 6854554"/>
                <a:gd name="connsiteX11" fmla="*/ 229751 w 1310653"/>
                <a:gd name="connsiteY11" fmla="*/ 4086874 h 6854554"/>
                <a:gd name="connsiteX12" fmla="*/ 227731 w 1310653"/>
                <a:gd name="connsiteY12" fmla="*/ 747266 h 6854554"/>
                <a:gd name="connsiteX13" fmla="*/ 414429 w 1310653"/>
                <a:gd name="connsiteY13" fmla="*/ -1924 h 6854554"/>
                <a:gd name="connsiteX14" fmla="*/ 343487 w 1310653"/>
                <a:gd name="connsiteY14" fmla="*/ -1924 h 6854554"/>
                <a:gd name="connsiteX15" fmla="*/ 253483 w 1310653"/>
                <a:gd name="connsiteY15" fmla="*/ 4469486 h 6854554"/>
                <a:gd name="connsiteX16" fmla="*/ 361537 w 1310653"/>
                <a:gd name="connsiteY16" fmla="*/ 4860807 h 6854554"/>
                <a:gd name="connsiteX17" fmla="*/ 363810 w 1310653"/>
                <a:gd name="connsiteY17" fmla="*/ 4868255 h 6854554"/>
                <a:gd name="connsiteX18" fmla="*/ 374034 w 1310653"/>
                <a:gd name="connsiteY18" fmla="*/ 4901706 h 6854554"/>
                <a:gd name="connsiteX19" fmla="*/ 382239 w 1310653"/>
                <a:gd name="connsiteY19" fmla="*/ 4928339 h 6854554"/>
                <a:gd name="connsiteX20" fmla="*/ 1253244 w 1310653"/>
                <a:gd name="connsiteY20" fmla="*/ 6852631 h 6854554"/>
                <a:gd name="connsiteX21" fmla="*/ 1310175 w 1310653"/>
                <a:gd name="connsiteY21" fmla="*/ 6852631 h 6854554"/>
                <a:gd name="connsiteX22" fmla="*/ 679391 w 1310653"/>
                <a:gd name="connsiteY22" fmla="*/ 5598509 h 685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0653" h="6854554">
                  <a:moveTo>
                    <a:pt x="679391" y="5598509"/>
                  </a:moveTo>
                  <a:cubicBezTo>
                    <a:pt x="673711" y="5584499"/>
                    <a:pt x="668156" y="5570486"/>
                    <a:pt x="662603" y="5556472"/>
                  </a:cubicBezTo>
                  <a:lnTo>
                    <a:pt x="662603" y="5556472"/>
                  </a:lnTo>
                  <a:cubicBezTo>
                    <a:pt x="590270" y="5373435"/>
                    <a:pt x="524377" y="5188253"/>
                    <a:pt x="464922" y="5001049"/>
                  </a:cubicBezTo>
                  <a:cubicBezTo>
                    <a:pt x="464796" y="5000421"/>
                    <a:pt x="464543" y="4999789"/>
                    <a:pt x="464291" y="4999157"/>
                  </a:cubicBezTo>
                  <a:cubicBezTo>
                    <a:pt x="454193" y="4967093"/>
                    <a:pt x="444094" y="4935030"/>
                    <a:pt x="434500" y="4902843"/>
                  </a:cubicBezTo>
                  <a:cubicBezTo>
                    <a:pt x="433491" y="4899687"/>
                    <a:pt x="432480" y="4896658"/>
                    <a:pt x="431597" y="4893502"/>
                  </a:cubicBezTo>
                  <a:cubicBezTo>
                    <a:pt x="428441" y="4882897"/>
                    <a:pt x="425159" y="4872419"/>
                    <a:pt x="422129" y="4861817"/>
                  </a:cubicBezTo>
                  <a:cubicBezTo>
                    <a:pt x="419100" y="4851213"/>
                    <a:pt x="416449" y="4842756"/>
                    <a:pt x="413671" y="4833162"/>
                  </a:cubicBezTo>
                  <a:cubicBezTo>
                    <a:pt x="407991" y="4814354"/>
                    <a:pt x="402563" y="4795293"/>
                    <a:pt x="397136" y="4776484"/>
                  </a:cubicBezTo>
                  <a:cubicBezTo>
                    <a:pt x="397136" y="4776231"/>
                    <a:pt x="397136" y="4775852"/>
                    <a:pt x="397136" y="4775600"/>
                  </a:cubicBezTo>
                  <a:cubicBezTo>
                    <a:pt x="331873" y="4548381"/>
                    <a:pt x="276079" y="4318765"/>
                    <a:pt x="229751" y="4086874"/>
                  </a:cubicBezTo>
                  <a:cubicBezTo>
                    <a:pt x="8591" y="2984737"/>
                    <a:pt x="7835" y="1849654"/>
                    <a:pt x="227731" y="747266"/>
                  </a:cubicBezTo>
                  <a:cubicBezTo>
                    <a:pt x="278224" y="494801"/>
                    <a:pt x="340457" y="245112"/>
                    <a:pt x="414429" y="-1924"/>
                  </a:cubicBezTo>
                  <a:lnTo>
                    <a:pt x="343487" y="-1924"/>
                  </a:lnTo>
                  <a:cubicBezTo>
                    <a:pt x="-82295" y="1454295"/>
                    <a:pt x="-113350" y="2997360"/>
                    <a:pt x="253483" y="4469486"/>
                  </a:cubicBezTo>
                  <a:cubicBezTo>
                    <a:pt x="286429" y="4600893"/>
                    <a:pt x="322532" y="4731418"/>
                    <a:pt x="361537" y="4860807"/>
                  </a:cubicBezTo>
                  <a:cubicBezTo>
                    <a:pt x="361537" y="4863331"/>
                    <a:pt x="362927" y="4865728"/>
                    <a:pt x="363810" y="4868255"/>
                  </a:cubicBezTo>
                  <a:cubicBezTo>
                    <a:pt x="367092" y="4879489"/>
                    <a:pt x="370501" y="4890596"/>
                    <a:pt x="374034" y="4901706"/>
                  </a:cubicBezTo>
                  <a:cubicBezTo>
                    <a:pt x="376686" y="4910668"/>
                    <a:pt x="379463" y="4919503"/>
                    <a:pt x="382239" y="4928339"/>
                  </a:cubicBezTo>
                  <a:cubicBezTo>
                    <a:pt x="592291" y="5603181"/>
                    <a:pt x="884898" y="6249491"/>
                    <a:pt x="1253244" y="6852631"/>
                  </a:cubicBezTo>
                  <a:lnTo>
                    <a:pt x="1310175" y="6852631"/>
                  </a:lnTo>
                  <a:cubicBezTo>
                    <a:pt x="1065284" y="6452850"/>
                    <a:pt x="854349" y="6033379"/>
                    <a:pt x="679391" y="5598509"/>
                  </a:cubicBezTo>
                  <a:close/>
                </a:path>
              </a:pathLst>
            </a:custGeom>
            <a:grpFill/>
            <a:ln w="12622" cap="flat">
              <a:noFill/>
              <a:prstDash val="solid"/>
              <a:miter/>
            </a:ln>
          </p:spPr>
          <p:txBody>
            <a:bodyPr rtlCol="0" anchor="ctr"/>
            <a:lstStyle/>
            <a:p>
              <a:endParaRPr lang="fi-FI"/>
            </a:p>
          </p:txBody>
        </p:sp>
        <p:sp>
          <p:nvSpPr>
            <p:cNvPr id="40" name="Vapaamuotoinen: Muoto 39">
              <a:extLst>
                <a:ext uri="{FF2B5EF4-FFF2-40B4-BE49-F238E27FC236}">
                  <a16:creationId xmlns:a16="http://schemas.microsoft.com/office/drawing/2014/main" id="{48FD01E9-6994-BC06-D826-F320EBCDF73E}"/>
                </a:ext>
              </a:extLst>
            </p:cNvPr>
            <p:cNvSpPr/>
            <p:nvPr/>
          </p:nvSpPr>
          <p:spPr>
            <a:xfrm>
              <a:off x="12158970" y="640793"/>
              <a:ext cx="50493" cy="30801"/>
            </a:xfrm>
            <a:custGeom>
              <a:avLst/>
              <a:gdLst>
                <a:gd name="connsiteX0" fmla="*/ 9747 w 50493"/>
                <a:gd name="connsiteY0" fmla="*/ -1924 h 30801"/>
                <a:gd name="connsiteX1" fmla="*/ -479 w 50493"/>
                <a:gd name="connsiteY1" fmla="*/ 27614 h 30801"/>
                <a:gd name="connsiteX2" fmla="*/ 50014 w 50493"/>
                <a:gd name="connsiteY2" fmla="*/ 28878 h 30801"/>
                <a:gd name="connsiteX3" fmla="*/ 9747 w 50493"/>
                <a:gd name="connsiteY3" fmla="*/ -1924 h 30801"/>
              </a:gdLst>
              <a:ahLst/>
              <a:cxnLst>
                <a:cxn ang="0">
                  <a:pos x="connsiteX0" y="connsiteY0"/>
                </a:cxn>
                <a:cxn ang="0">
                  <a:pos x="connsiteX1" y="connsiteY1"/>
                </a:cxn>
                <a:cxn ang="0">
                  <a:pos x="connsiteX2" y="connsiteY2"/>
                </a:cxn>
                <a:cxn ang="0">
                  <a:pos x="connsiteX3" y="connsiteY3"/>
                </a:cxn>
              </a:cxnLst>
              <a:rect l="l" t="t" r="r" b="b"/>
              <a:pathLst>
                <a:path w="50493" h="30801">
                  <a:moveTo>
                    <a:pt x="9747" y="-1924"/>
                  </a:moveTo>
                  <a:cubicBezTo>
                    <a:pt x="6464" y="7923"/>
                    <a:pt x="3056" y="17769"/>
                    <a:pt x="-479" y="27614"/>
                  </a:cubicBezTo>
                  <a:cubicBezTo>
                    <a:pt x="16185" y="27614"/>
                    <a:pt x="32847" y="27614"/>
                    <a:pt x="50014" y="28878"/>
                  </a:cubicBezTo>
                  <a:cubicBezTo>
                    <a:pt x="36129" y="18652"/>
                    <a:pt x="22875" y="8428"/>
                    <a:pt x="9747" y="-1924"/>
                  </a:cubicBezTo>
                  <a:close/>
                </a:path>
              </a:pathLst>
            </a:custGeom>
            <a:grpFill/>
            <a:ln w="12622" cap="flat">
              <a:noFill/>
              <a:prstDash val="solid"/>
              <a:miter/>
            </a:ln>
          </p:spPr>
          <p:txBody>
            <a:bodyPr rtlCol="0" anchor="ctr"/>
            <a:lstStyle/>
            <a:p>
              <a:endParaRPr lang="fi-FI"/>
            </a:p>
          </p:txBody>
        </p:sp>
        <p:sp>
          <p:nvSpPr>
            <p:cNvPr id="41" name="Vapaamuotoinen: Muoto 40">
              <a:extLst>
                <a:ext uri="{FF2B5EF4-FFF2-40B4-BE49-F238E27FC236}">
                  <a16:creationId xmlns:a16="http://schemas.microsoft.com/office/drawing/2014/main" id="{FC6393F0-F81F-0924-2069-9DD6182B9D37}"/>
                </a:ext>
              </a:extLst>
            </p:cNvPr>
            <p:cNvSpPr/>
            <p:nvPr/>
          </p:nvSpPr>
          <p:spPr>
            <a:xfrm>
              <a:off x="11488928" y="3192"/>
              <a:ext cx="764842" cy="728362"/>
            </a:xfrm>
            <a:custGeom>
              <a:avLst/>
              <a:gdLst>
                <a:gd name="connsiteX0" fmla="*/ 738108 w 764842"/>
                <a:gd name="connsiteY0" fmla="*/ 680111 h 728362"/>
                <a:gd name="connsiteX1" fmla="*/ 719426 w 764842"/>
                <a:gd name="connsiteY1" fmla="*/ 666099 h 728362"/>
                <a:gd name="connsiteX2" fmla="*/ 679662 w 764842"/>
                <a:gd name="connsiteY2" fmla="*/ 635298 h 728362"/>
                <a:gd name="connsiteX3" fmla="*/ 649619 w 764842"/>
                <a:gd name="connsiteY3" fmla="*/ 611441 h 728362"/>
                <a:gd name="connsiteX4" fmla="*/ 63899 w 764842"/>
                <a:gd name="connsiteY4" fmla="*/ -1924 h 728362"/>
                <a:gd name="connsiteX5" fmla="*/ -479 w 764842"/>
                <a:gd name="connsiteY5" fmla="*/ -1924 h 728362"/>
                <a:gd name="connsiteX6" fmla="*/ 549264 w 764842"/>
                <a:gd name="connsiteY6" fmla="*/ 591369 h 728362"/>
                <a:gd name="connsiteX7" fmla="*/ 640404 w 764842"/>
                <a:gd name="connsiteY7" fmla="*/ 664837 h 728362"/>
                <a:gd name="connsiteX8" fmla="*/ 649619 w 764842"/>
                <a:gd name="connsiteY8" fmla="*/ 672032 h 728362"/>
                <a:gd name="connsiteX9" fmla="*/ 663378 w 764842"/>
                <a:gd name="connsiteY9" fmla="*/ 682635 h 728362"/>
                <a:gd name="connsiteX10" fmla="*/ 684206 w 764842"/>
                <a:gd name="connsiteY10" fmla="*/ 698414 h 728362"/>
                <a:gd name="connsiteX11" fmla="*/ 722076 w 764842"/>
                <a:gd name="connsiteY11" fmla="*/ 726439 h 728362"/>
                <a:gd name="connsiteX12" fmla="*/ 731543 w 764842"/>
                <a:gd name="connsiteY12" fmla="*/ 699172 h 728362"/>
                <a:gd name="connsiteX13" fmla="*/ 764364 w 764842"/>
                <a:gd name="connsiteY13" fmla="*/ 700055 h 7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842" h="728362">
                  <a:moveTo>
                    <a:pt x="738108" y="680111"/>
                  </a:moveTo>
                  <a:lnTo>
                    <a:pt x="719426" y="666099"/>
                  </a:lnTo>
                  <a:cubicBezTo>
                    <a:pt x="706044" y="655874"/>
                    <a:pt x="692791" y="645650"/>
                    <a:pt x="679662" y="635298"/>
                  </a:cubicBezTo>
                  <a:cubicBezTo>
                    <a:pt x="669563" y="627471"/>
                    <a:pt x="659592" y="619519"/>
                    <a:pt x="649619" y="611441"/>
                  </a:cubicBezTo>
                  <a:cubicBezTo>
                    <a:pt x="428459" y="433452"/>
                    <a:pt x="231536" y="227188"/>
                    <a:pt x="63899" y="-1924"/>
                  </a:cubicBezTo>
                  <a:lnTo>
                    <a:pt x="-479" y="-1924"/>
                  </a:lnTo>
                  <a:cubicBezTo>
                    <a:pt x="157564" y="217847"/>
                    <a:pt x="342243" y="417043"/>
                    <a:pt x="549264" y="591369"/>
                  </a:cubicBezTo>
                  <a:cubicBezTo>
                    <a:pt x="579181" y="616616"/>
                    <a:pt x="609602" y="641105"/>
                    <a:pt x="640404" y="664837"/>
                  </a:cubicBezTo>
                  <a:lnTo>
                    <a:pt x="649619" y="672032"/>
                  </a:lnTo>
                  <a:lnTo>
                    <a:pt x="663378" y="682635"/>
                  </a:lnTo>
                  <a:cubicBezTo>
                    <a:pt x="670195" y="687937"/>
                    <a:pt x="677138" y="693113"/>
                    <a:pt x="684206" y="698414"/>
                  </a:cubicBezTo>
                  <a:cubicBezTo>
                    <a:pt x="696830" y="707881"/>
                    <a:pt x="709453" y="717223"/>
                    <a:pt x="722076" y="726439"/>
                  </a:cubicBezTo>
                  <a:lnTo>
                    <a:pt x="731543" y="699172"/>
                  </a:lnTo>
                  <a:cubicBezTo>
                    <a:pt x="742526" y="699172"/>
                    <a:pt x="753381" y="699172"/>
                    <a:pt x="764364" y="700055"/>
                  </a:cubicBezTo>
                  <a:close/>
                </a:path>
              </a:pathLst>
            </a:custGeom>
            <a:grpFill/>
            <a:ln w="12622" cap="flat">
              <a:noFill/>
              <a:prstDash val="solid"/>
              <a:miter/>
            </a:ln>
          </p:spPr>
          <p:txBody>
            <a:bodyPr rtlCol="0" anchor="ctr"/>
            <a:lstStyle/>
            <a:p>
              <a:endParaRPr lang="fi-FI"/>
            </a:p>
          </p:txBody>
        </p:sp>
        <p:sp>
          <p:nvSpPr>
            <p:cNvPr id="42" name="Vapaamuotoinen: Muoto 41">
              <a:extLst>
                <a:ext uri="{FF2B5EF4-FFF2-40B4-BE49-F238E27FC236}">
                  <a16:creationId xmlns:a16="http://schemas.microsoft.com/office/drawing/2014/main" id="{D7012E85-AD27-6528-80C8-FF5F84D76E88}"/>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grpFill/>
            <a:ln w="12622" cap="flat">
              <a:noFill/>
              <a:prstDash val="solid"/>
              <a:miter/>
            </a:ln>
          </p:spPr>
          <p:txBody>
            <a:bodyPr rtlCol="0" anchor="ctr"/>
            <a:lstStyle/>
            <a:p>
              <a:endParaRPr lang="fi-FI"/>
            </a:p>
          </p:txBody>
        </p:sp>
        <p:sp>
          <p:nvSpPr>
            <p:cNvPr id="43" name="Vapaamuotoinen: Muoto 42">
              <a:extLst>
                <a:ext uri="{FF2B5EF4-FFF2-40B4-BE49-F238E27FC236}">
                  <a16:creationId xmlns:a16="http://schemas.microsoft.com/office/drawing/2014/main" id="{1B0BF348-FD47-57FD-0AEB-3A6C6C96546B}"/>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grpFill/>
            <a:ln w="12622" cap="flat">
              <a:noFill/>
              <a:prstDash val="solid"/>
              <a:miter/>
            </a:ln>
          </p:spPr>
          <p:txBody>
            <a:bodyPr rtlCol="0" anchor="ctr"/>
            <a:lstStyle/>
            <a:p>
              <a:endParaRPr lang="fi-FI"/>
            </a:p>
          </p:txBody>
        </p:sp>
      </p:grpSp>
      <p:sp>
        <p:nvSpPr>
          <p:cNvPr id="7" name="Subtitle 2">
            <a:extLst>
              <a:ext uri="{FF2B5EF4-FFF2-40B4-BE49-F238E27FC236}">
                <a16:creationId xmlns:a16="http://schemas.microsoft.com/office/drawing/2014/main" id="{9BC09BD6-2490-7843-B7CF-5122CC607AB5}"/>
              </a:ext>
            </a:extLst>
          </p:cNvPr>
          <p:cNvSpPr>
            <a:spLocks noGrp="1"/>
          </p:cNvSpPr>
          <p:nvPr>
            <p:ph type="subTitle" idx="1" hasCustomPrompt="1"/>
          </p:nvPr>
        </p:nvSpPr>
        <p:spPr>
          <a:xfrm>
            <a:off x="1296000" y="4500000"/>
            <a:ext cx="4052977" cy="721165"/>
          </a:xfrm>
        </p:spPr>
        <p:txBody>
          <a:bodyPr anchor="t" anchorCtr="0">
            <a:noAutofit/>
          </a:bodyPr>
          <a:lstStyle>
            <a:lvl1pPr marL="0" indent="0" algn="l">
              <a:lnSpc>
                <a:spcPct val="130000"/>
              </a:lnSpc>
              <a:spcBef>
                <a:spcPts val="0"/>
              </a:spcBef>
              <a:buNone/>
              <a:defRPr sz="1100" b="1" cap="all" spc="1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tilaisuuden nimi</a:t>
            </a:r>
            <a:br>
              <a:rPr lang="fi-FI" dirty="0"/>
            </a:br>
            <a:r>
              <a:rPr lang="fi-FI" dirty="0" err="1"/>
              <a:t>pp.kk.vvvv</a:t>
            </a:r>
            <a:endParaRPr lang="en-FI" dirty="0"/>
          </a:p>
        </p:txBody>
      </p:sp>
      <p:sp>
        <p:nvSpPr>
          <p:cNvPr id="6" name="Title 1">
            <a:extLst>
              <a:ext uri="{FF2B5EF4-FFF2-40B4-BE49-F238E27FC236}">
                <a16:creationId xmlns:a16="http://schemas.microsoft.com/office/drawing/2014/main" id="{52C1A845-53D6-7D47-85A8-5E6FE5496E40}"/>
              </a:ext>
            </a:extLst>
          </p:cNvPr>
          <p:cNvSpPr>
            <a:spLocks noGrp="1"/>
          </p:cNvSpPr>
          <p:nvPr>
            <p:ph type="ctrTitle" hasCustomPrompt="1"/>
          </p:nvPr>
        </p:nvSpPr>
        <p:spPr>
          <a:xfrm>
            <a:off x="1275767" y="1936800"/>
            <a:ext cx="6840000" cy="2394000"/>
          </a:xfrm>
        </p:spPr>
        <p:txBody>
          <a:bodyPr lIns="0" anchor="b" anchorCtr="0">
            <a:normAutofit/>
          </a:bodyPr>
          <a:lstStyle>
            <a:lvl1pPr algn="l">
              <a:lnSpc>
                <a:spcPct val="100000"/>
              </a:lnSpc>
              <a:defRPr sz="4800">
                <a:solidFill>
                  <a:schemeClr val="accent1"/>
                </a:solidFill>
              </a:defRPr>
            </a:lvl1pPr>
          </a:lstStyle>
          <a:p>
            <a:r>
              <a:rPr lang="fi-FI" noProof="0" dirty="0"/>
              <a:t>Anna esitykselle kuvaava otsikko, pituus 2–3 riviä</a:t>
            </a:r>
          </a:p>
        </p:txBody>
      </p:sp>
      <p:pic>
        <p:nvPicPr>
          <p:cNvPr id="16" name="Picture 8">
            <a:extLst>
              <a:ext uri="{FF2B5EF4-FFF2-40B4-BE49-F238E27FC236}">
                <a16:creationId xmlns:a16="http://schemas.microsoft.com/office/drawing/2014/main" id="{E6AE99F5-8E8E-59A1-D1D9-2409830842B1}"/>
              </a:ext>
            </a:extLst>
          </p:cNvPr>
          <p:cNvPicPr>
            <a:picLocks noChangeAspect="1"/>
          </p:cNvPicPr>
          <p:nvPr userDrawn="1"/>
        </p:nvPicPr>
        <p:blipFill>
          <a:blip r:embed="rId2"/>
          <a:srcRect/>
          <a:stretch/>
        </p:blipFill>
        <p:spPr>
          <a:xfrm>
            <a:off x="485064" y="602996"/>
            <a:ext cx="3455148" cy="1129567"/>
          </a:xfrm>
          <a:prstGeom prst="rect">
            <a:avLst/>
          </a:prstGeom>
        </p:spPr>
      </p:pic>
    </p:spTree>
    <p:extLst>
      <p:ext uri="{BB962C8B-B14F-4D97-AF65-F5344CB8AC3E}">
        <p14:creationId xmlns:p14="http://schemas.microsoft.com/office/powerpoint/2010/main" val="25785406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8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10888566" cy="1080000"/>
          </a:xfrm>
        </p:spPr>
        <p:txBody>
          <a:bodyPr anchor="ctr" anchorCtr="0">
            <a:normAutofit/>
          </a:bodyPr>
          <a:lstStyle>
            <a:lvl1pPr>
              <a:defRPr>
                <a:solidFill>
                  <a:schemeClr val="accent1"/>
                </a:solidFill>
              </a:defRPr>
            </a:lvl1pPr>
          </a:lstStyle>
          <a:p>
            <a:r>
              <a:rPr lang="fi-FI" dirty="0"/>
              <a:t>Tekstisivu, yksipalstainen</a:t>
            </a:r>
            <a:br>
              <a:rPr lang="fi-FI" dirty="0"/>
            </a:br>
            <a:r>
              <a:rPr lang="fi-FI" dirty="0"/>
              <a:t>Otsikon pituus korkeintaan kaksi riviä</a:t>
            </a:r>
            <a:endParaRPr lang="en-FI" dirty="0"/>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2" y="1944000"/>
            <a:ext cx="10871108" cy="3797920"/>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adec="http://schemas.microsoft.com/office/drawing/2017/decorative" xmlns="" val="1"/>
              </a:ext>
            </a:extLst>
          </p:cNvPr>
          <p:cNvSpPr>
            <a:spLocks noGrp="1"/>
          </p:cNvSpPr>
          <p:nvPr>
            <p:ph type="dt" sz="half" idx="10"/>
          </p:nvPr>
        </p:nvSpPr>
        <p:spPr/>
        <p:txBody>
          <a:bodyPr/>
          <a:lstStyle/>
          <a:p>
            <a:fld id="{0FB912DA-AB31-2E4E-892B-5ABEBE080522}" type="datetime1">
              <a:rPr lang="fi-FI" noProof="0" smtClean="0"/>
              <a:t>19.12.2022</a:t>
            </a:fld>
            <a:endParaRPr lang="fi-FI" noProof="0"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adec="http://schemas.microsoft.com/office/drawing/2017/decorative" xmlns=""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sz="1100"/>
            </a:lvl1pPr>
          </a:lstStyle>
          <a:p>
            <a:fld id="{7CD1C137-87C0-4E4B-8573-EDFCC21A7E6F}" type="slidenum">
              <a:rPr lang="fi-FI" noProof="0" smtClean="0"/>
              <a:pPr/>
              <a:t>‹#›</a:t>
            </a:fld>
            <a:endParaRPr lang="fi-FI" noProof="0" dirty="0"/>
          </a:p>
        </p:txBody>
      </p:sp>
    </p:spTree>
    <p:extLst>
      <p:ext uri="{BB962C8B-B14F-4D97-AF65-F5344CB8AC3E}">
        <p14:creationId xmlns:p14="http://schemas.microsoft.com/office/powerpoint/2010/main" val="39502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sinivihre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8718722" cy="1080000"/>
          </a:xfrm>
        </p:spPr>
        <p:txBody>
          <a:bodyPr anchor="ctr" anchorCtr="0">
            <a:normAutofit/>
          </a:bodyPr>
          <a:lstStyle>
            <a:lvl1pPr>
              <a:defRPr>
                <a:solidFill>
                  <a:schemeClr val="accent1"/>
                </a:solidFill>
              </a:defRPr>
            </a:lvl1pPr>
          </a:lstStyle>
          <a:p>
            <a:r>
              <a:rPr lang="fi-FI" noProof="0" dirty="0"/>
              <a:t>Tekstisivu, yksipalstainen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0" y="1944000"/>
            <a:ext cx="8718723" cy="3797921"/>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adec="http://schemas.microsoft.com/office/drawing/2017/decorative" xmlns="" val="1"/>
              </a:ext>
            </a:extLst>
          </p:cNvPr>
          <p:cNvSpPr>
            <a:spLocks noGrp="1"/>
          </p:cNvSpPr>
          <p:nvPr>
            <p:ph type="dt" sz="half" idx="10"/>
          </p:nvPr>
        </p:nvSpPr>
        <p:spPr/>
        <p:txBody>
          <a:bodyPr/>
          <a:lstStyle/>
          <a:p>
            <a:fld id="{0FB912DA-AB31-2E4E-892B-5ABEBE080522}" type="datetime1">
              <a:rPr lang="fi-FI" noProof="0" smtClean="0"/>
              <a:t>19.12.2022</a:t>
            </a:fld>
            <a:endParaRPr lang="fi-FI" noProof="0"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adec="http://schemas.microsoft.com/office/drawing/2017/decorative" xmlns=""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sz="1100"/>
            </a:lvl1pPr>
          </a:lstStyle>
          <a:p>
            <a:fld id="{7CD1C137-87C0-4E4B-8573-EDFCC21A7E6F}" type="slidenum">
              <a:rPr lang="en-FI"/>
              <a:pPr/>
              <a:t>‹#›</a:t>
            </a:fld>
            <a:endParaRPr lang="en-FI"/>
          </a:p>
        </p:txBody>
      </p:sp>
      <p:pic>
        <p:nvPicPr>
          <p:cNvPr id="27" name="Kuva 26">
            <a:extLst>
              <a:ext uri="{FF2B5EF4-FFF2-40B4-BE49-F238E27FC236}">
                <a16:creationId xmlns:a16="http://schemas.microsoft.com/office/drawing/2014/main" id="{FF1DD1D5-0CD4-6C77-E75F-A4520D537E32}"/>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2523" r="1158"/>
          <a:stretch/>
        </p:blipFill>
        <p:spPr>
          <a:xfrm>
            <a:off x="9298513" y="-7938"/>
            <a:ext cx="2893488" cy="6873876"/>
          </a:xfrm>
          <a:prstGeom prst="rect">
            <a:avLst/>
          </a:prstGeom>
        </p:spPr>
      </p:pic>
    </p:spTree>
    <p:extLst>
      <p:ext uri="{BB962C8B-B14F-4D97-AF65-F5344CB8AC3E}">
        <p14:creationId xmlns:p14="http://schemas.microsoft.com/office/powerpoint/2010/main" val="371130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harmaa">
    <p:spTree>
      <p:nvGrpSpPr>
        <p:cNvPr id="1" name=""/>
        <p:cNvGrpSpPr/>
        <p:nvPr/>
      </p:nvGrpSpPr>
      <p:grpSpPr>
        <a:xfrm>
          <a:off x="0" y="0"/>
          <a:ext cx="0" cy="0"/>
          <a:chOff x="0" y="0"/>
          <a:chExt cx="0" cy="0"/>
        </a:xfrm>
      </p:grpSpPr>
      <p:pic>
        <p:nvPicPr>
          <p:cNvPr id="39" name="Kuva 38">
            <a:extLst>
              <a:ext uri="{FF2B5EF4-FFF2-40B4-BE49-F238E27FC236}">
                <a16:creationId xmlns:a16="http://schemas.microsoft.com/office/drawing/2014/main" id="{BE60F421-FC09-57C4-AC92-DC7E0936B170}"/>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2070" b="1227"/>
          <a:stretch/>
        </p:blipFill>
        <p:spPr>
          <a:xfrm>
            <a:off x="9024183" y="-15875"/>
            <a:ext cx="3167818" cy="6873876"/>
          </a:xfrm>
          <a:prstGeom prst="rect">
            <a:avLst/>
          </a:prstGeom>
        </p:spPr>
      </p:pic>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8708211" cy="1080000"/>
          </a:xfrm>
        </p:spPr>
        <p:txBody>
          <a:bodyPr anchor="ctr" anchorCtr="0">
            <a:normAutofit/>
          </a:bodyPr>
          <a:lstStyle>
            <a:lvl1pPr>
              <a:defRPr>
                <a:solidFill>
                  <a:schemeClr val="accent1"/>
                </a:solidFill>
              </a:defRPr>
            </a:lvl1pPr>
          </a:lstStyle>
          <a:p>
            <a:r>
              <a:rPr lang="fi-FI" noProof="0" dirty="0"/>
              <a:t>Tekstisivu, yksipalstainen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1" y="1944000"/>
            <a:ext cx="8708211" cy="3797920"/>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adec="http://schemas.microsoft.com/office/drawing/2017/decorative" xmlns="" val="1"/>
              </a:ext>
            </a:extLst>
          </p:cNvPr>
          <p:cNvSpPr>
            <a:spLocks noGrp="1"/>
          </p:cNvSpPr>
          <p:nvPr>
            <p:ph type="dt" sz="half" idx="10"/>
          </p:nvPr>
        </p:nvSpPr>
        <p:spPr/>
        <p:txBody>
          <a:bodyPr/>
          <a:lstStyle/>
          <a:p>
            <a:fld id="{0FB912DA-AB31-2E4E-892B-5ABEBE080522}" type="datetime1">
              <a:rPr lang="en-FI"/>
              <a:t>12/19/2022</a:t>
            </a:fld>
            <a:endParaRPr lang="en-FI"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adec="http://schemas.microsoft.com/office/drawing/2017/decorative" xmlns=""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sz="1100"/>
            </a:lvl1pPr>
          </a:lstStyle>
          <a:p>
            <a:fld id="{7CD1C137-87C0-4E4B-8573-EDFCC21A7E6F}" type="slidenum">
              <a:rPr lang="fi-FI" noProof="0" smtClean="0"/>
              <a:pPr/>
              <a:t>‹#›</a:t>
            </a:fld>
            <a:endParaRPr lang="fi-FI" noProof="0" dirty="0"/>
          </a:p>
        </p:txBody>
      </p:sp>
    </p:spTree>
    <p:extLst>
      <p:ext uri="{BB962C8B-B14F-4D97-AF65-F5344CB8AC3E}">
        <p14:creationId xmlns:p14="http://schemas.microsoft.com/office/powerpoint/2010/main" val="98989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läotsikko, otsikko ja sisältö">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15E4E07F-07AA-F9F5-501A-0E3707F8D3F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2070"/>
          <a:stretch/>
        </p:blipFill>
        <p:spPr>
          <a:xfrm>
            <a:off x="9024183" y="-15876"/>
            <a:ext cx="3167818" cy="6959285"/>
          </a:xfrm>
          <a:prstGeom prst="rect">
            <a:avLst/>
          </a:prstGeom>
        </p:spPr>
      </p:pic>
      <p:sp>
        <p:nvSpPr>
          <p:cNvPr id="3" name="Text Placeholder 2">
            <a:extLst>
              <a:ext uri="{FF2B5EF4-FFF2-40B4-BE49-F238E27FC236}">
                <a16:creationId xmlns:a16="http://schemas.microsoft.com/office/drawing/2014/main" id="{CE5F7CCE-4D83-C34D-B208-4372EFF0926A}"/>
              </a:ext>
            </a:extLst>
          </p:cNvPr>
          <p:cNvSpPr>
            <a:spLocks noGrp="1"/>
          </p:cNvSpPr>
          <p:nvPr>
            <p:ph type="body" idx="1" hasCustomPrompt="1"/>
          </p:nvPr>
        </p:nvSpPr>
        <p:spPr>
          <a:xfrm>
            <a:off x="803275" y="783798"/>
            <a:ext cx="8214601" cy="323850"/>
          </a:xfrm>
        </p:spPr>
        <p:txBody>
          <a:bodyPr lIns="14400" tIns="0" anchor="b" anchorCtr="0">
            <a:normAutofit/>
          </a:bodyPr>
          <a:lstStyle>
            <a:lvl1pPr marL="0" indent="0">
              <a:buNone/>
              <a:defRPr sz="1350" b="0" cap="all" spc="8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Lyhyt yläotsikko</a:t>
            </a:r>
          </a:p>
        </p:txBody>
      </p:sp>
      <p:sp>
        <p:nvSpPr>
          <p:cNvPr id="2" name="Title 1">
            <a:extLst>
              <a:ext uri="{FF2B5EF4-FFF2-40B4-BE49-F238E27FC236}">
                <a16:creationId xmlns:a16="http://schemas.microsoft.com/office/drawing/2014/main" id="{A8C91F3F-1F58-0546-839E-69C27C4A8A5C}"/>
              </a:ext>
            </a:extLst>
          </p:cNvPr>
          <p:cNvSpPr>
            <a:spLocks noGrp="1"/>
          </p:cNvSpPr>
          <p:nvPr>
            <p:ph type="title" hasCustomPrompt="1"/>
          </p:nvPr>
        </p:nvSpPr>
        <p:spPr>
          <a:xfrm>
            <a:off x="803275" y="1061813"/>
            <a:ext cx="8225487" cy="878160"/>
          </a:xfrm>
        </p:spPr>
        <p:txBody>
          <a:bodyPr anchor="ctr" anchorCtr="0">
            <a:normAutofit/>
          </a:bodyPr>
          <a:lstStyle>
            <a:lvl1pPr>
              <a:defRPr>
                <a:solidFill>
                  <a:schemeClr val="accent1"/>
                </a:solidFill>
              </a:defRPr>
            </a:lvl1pPr>
          </a:lstStyle>
          <a:p>
            <a:r>
              <a:rPr lang="fi-FI" dirty="0"/>
              <a:t>Tekstisivu, yksipalstainen, yläotsikolla</a:t>
            </a:r>
            <a:endParaRPr lang="en-FI" dirty="0"/>
          </a:p>
        </p:txBody>
      </p:sp>
      <p:sp>
        <p:nvSpPr>
          <p:cNvPr id="4" name="Content Placeholder 3">
            <a:extLst>
              <a:ext uri="{FF2B5EF4-FFF2-40B4-BE49-F238E27FC236}">
                <a16:creationId xmlns:a16="http://schemas.microsoft.com/office/drawing/2014/main" id="{F0781432-FB30-E843-8B2C-F0322E34C454}"/>
              </a:ext>
            </a:extLst>
          </p:cNvPr>
          <p:cNvSpPr>
            <a:spLocks noGrp="1"/>
          </p:cNvSpPr>
          <p:nvPr>
            <p:ph sz="half" idx="2"/>
          </p:nvPr>
        </p:nvSpPr>
        <p:spPr>
          <a:xfrm>
            <a:off x="814162" y="1944000"/>
            <a:ext cx="8865866" cy="3586716"/>
          </a:xfrm>
        </p:spPr>
        <p:txBody>
          <a:bodyPr/>
          <a:lstStyle>
            <a:lvl3pPr>
              <a:defRPr sz="1800"/>
            </a:lvl3pPr>
            <a:lvl4pPr>
              <a:defRPr sz="1800"/>
            </a:lvl4pPr>
            <a:lvl5pPr>
              <a:defRPr sz="18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7" name="Date Placeholder 6">
            <a:extLst>
              <a:ext uri="{FF2B5EF4-FFF2-40B4-BE49-F238E27FC236}">
                <a16:creationId xmlns:a16="http://schemas.microsoft.com/office/drawing/2014/main" id="{8F315986-3F82-3848-9C2B-5A384D4899F7}"/>
              </a:ext>
              <a:ext uri="{C183D7F6-B498-43B3-948B-1728B52AA6E4}">
                <adec:decorative xmlns:adec="http://schemas.microsoft.com/office/drawing/2017/decorative" xmlns="" val="1"/>
              </a:ext>
            </a:extLst>
          </p:cNvPr>
          <p:cNvSpPr>
            <a:spLocks noGrp="1"/>
          </p:cNvSpPr>
          <p:nvPr>
            <p:ph type="dt" sz="half" idx="10"/>
          </p:nvPr>
        </p:nvSpPr>
        <p:spPr/>
        <p:txBody>
          <a:bodyPr/>
          <a:lstStyle/>
          <a:p>
            <a:fld id="{7653AB5B-B319-0B42-AB42-7B16B0057661}" type="datetime1">
              <a:rPr lang="fi-FI" noProof="0" smtClean="0"/>
              <a:t>19.12.2022</a:t>
            </a:fld>
            <a:endParaRPr lang="fi-FI" noProof="0" dirty="0"/>
          </a:p>
        </p:txBody>
      </p:sp>
      <p:sp>
        <p:nvSpPr>
          <p:cNvPr id="8" name="Footer Placeholder 7">
            <a:extLst>
              <a:ext uri="{FF2B5EF4-FFF2-40B4-BE49-F238E27FC236}">
                <a16:creationId xmlns:a16="http://schemas.microsoft.com/office/drawing/2014/main" id="{8A8CAEDF-B78D-C943-A135-08F02A3D1095}"/>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fi-FI" noProof="0" dirty="0"/>
          </a:p>
        </p:txBody>
      </p:sp>
      <p:sp>
        <p:nvSpPr>
          <p:cNvPr id="9" name="Slide Number Placeholder 8">
            <a:extLst>
              <a:ext uri="{FF2B5EF4-FFF2-40B4-BE49-F238E27FC236}">
                <a16:creationId xmlns:a16="http://schemas.microsoft.com/office/drawing/2014/main" id="{6F37DB3D-8A81-C84B-B13F-AA6BAA8A8376}"/>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3923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palstaa tai sisältö ja graaf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C171-29DD-C147-9204-BD985F50A42F}"/>
              </a:ext>
            </a:extLst>
          </p:cNvPr>
          <p:cNvSpPr>
            <a:spLocks noGrp="1"/>
          </p:cNvSpPr>
          <p:nvPr>
            <p:ph type="title" hasCustomPrompt="1"/>
          </p:nvPr>
        </p:nvSpPr>
        <p:spPr>
          <a:xfrm>
            <a:off x="814161" y="720000"/>
            <a:ext cx="10574564" cy="1080000"/>
          </a:xfrm>
        </p:spPr>
        <p:txBody>
          <a:bodyPr/>
          <a:lstStyle>
            <a:lvl1pPr>
              <a:defRPr>
                <a:solidFill>
                  <a:schemeClr val="accent1"/>
                </a:solidFill>
              </a:defRPr>
            </a:lvl1pPr>
          </a:lstStyle>
          <a:p>
            <a:r>
              <a:rPr lang="fi-FI" noProof="0" dirty="0"/>
              <a:t>Tekstisivu, kaksipalstainen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0BAB7E06-6098-814C-8AA5-987824D561F6}"/>
              </a:ext>
            </a:extLst>
          </p:cNvPr>
          <p:cNvSpPr>
            <a:spLocks noGrp="1"/>
          </p:cNvSpPr>
          <p:nvPr>
            <p:ph sz="half" idx="1"/>
          </p:nvPr>
        </p:nvSpPr>
        <p:spPr>
          <a:xfrm>
            <a:off x="814161" y="1944000"/>
            <a:ext cx="4850039" cy="3781425"/>
          </a:xfrm>
        </p:spPr>
        <p:txBody>
          <a:bodyPr>
            <a:normAutofit/>
          </a:bodyPr>
          <a:lstStyle>
            <a:lvl1pPr>
              <a:defRPr sz="2400"/>
            </a:lvl1pPr>
            <a:lvl2pPr>
              <a:defRPr sz="2100"/>
            </a:lvl2pPr>
            <a:lvl3pPr>
              <a:defRPr sz="1800"/>
            </a:lvl3pPr>
            <a:lvl4pPr>
              <a:defRPr sz="1800"/>
            </a:lvl4pPr>
            <a:lvl5pPr>
              <a:defRPr sz="18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4" name="Content Placeholder 3">
            <a:extLst>
              <a:ext uri="{FF2B5EF4-FFF2-40B4-BE49-F238E27FC236}">
                <a16:creationId xmlns:a16="http://schemas.microsoft.com/office/drawing/2014/main" id="{FEA61FE6-A0AB-9C4E-B3A8-9D5D0D29EC27}"/>
              </a:ext>
              <a:ext uri="{C183D7F6-B498-43B3-948B-1728B52AA6E4}">
                <adec:decorative xmlns:adec="http://schemas.microsoft.com/office/drawing/2017/decorative" xmlns="" val="0"/>
              </a:ext>
            </a:extLst>
          </p:cNvPr>
          <p:cNvSpPr>
            <a:spLocks noGrp="1"/>
          </p:cNvSpPr>
          <p:nvPr>
            <p:ph sz="half" idx="2"/>
          </p:nvPr>
        </p:nvSpPr>
        <p:spPr>
          <a:xfrm>
            <a:off x="6538686" y="1944000"/>
            <a:ext cx="4850039" cy="3781425"/>
          </a:xfrm>
        </p:spPr>
        <p:txBody>
          <a:bodyPr>
            <a:normAutofit/>
          </a:bodyPr>
          <a:lstStyle>
            <a:lvl1pPr>
              <a:defRPr sz="2400"/>
            </a:lvl1pPr>
            <a:lvl2pPr>
              <a:defRPr sz="2100"/>
            </a:lvl2pPr>
            <a:lvl3pPr>
              <a:defRPr sz="1800"/>
            </a:lvl3pPr>
            <a:lvl4pPr>
              <a:defRPr sz="1800"/>
            </a:lvl4pPr>
            <a:lvl5pPr>
              <a:defRPr sz="18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5" name="Date Placeholder 4">
            <a:extLst>
              <a:ext uri="{FF2B5EF4-FFF2-40B4-BE49-F238E27FC236}">
                <a16:creationId xmlns:a16="http://schemas.microsoft.com/office/drawing/2014/main" id="{C2476867-393E-DE42-9581-1934918B6B83}"/>
              </a:ext>
              <a:ext uri="{C183D7F6-B498-43B3-948B-1728B52AA6E4}">
                <adec:decorative xmlns:adec="http://schemas.microsoft.com/office/drawing/2017/decorative" xmlns="" val="1"/>
              </a:ext>
            </a:extLst>
          </p:cNvPr>
          <p:cNvSpPr>
            <a:spLocks noGrp="1"/>
          </p:cNvSpPr>
          <p:nvPr>
            <p:ph type="dt" sz="half" idx="10"/>
          </p:nvPr>
        </p:nvSpPr>
        <p:spPr/>
        <p:txBody>
          <a:bodyPr/>
          <a:lstStyle/>
          <a:p>
            <a:fld id="{18ECC288-B895-514C-9963-8FCF0CCA733A}" type="datetime1">
              <a:rPr lang="fi-FI" noProof="0" smtClean="0"/>
              <a:t>19.12.2022</a:t>
            </a:fld>
            <a:endParaRPr lang="fi-FI" noProof="0" dirty="0"/>
          </a:p>
        </p:txBody>
      </p:sp>
      <p:sp>
        <p:nvSpPr>
          <p:cNvPr id="6" name="Footer Placeholder 5">
            <a:extLst>
              <a:ext uri="{FF2B5EF4-FFF2-40B4-BE49-F238E27FC236}">
                <a16:creationId xmlns:a16="http://schemas.microsoft.com/office/drawing/2014/main" id="{608DA177-36B3-7D48-BF05-7BD244AE9485}"/>
              </a:ext>
              <a:ext uri="{C183D7F6-B498-43B3-948B-1728B52AA6E4}">
                <adec:decorative xmlns:adec="http://schemas.microsoft.com/office/drawing/2017/decorative" xmlns="" val="1"/>
              </a:ext>
            </a:extLst>
          </p:cNvPr>
          <p:cNvSpPr>
            <a:spLocks noGrp="1"/>
          </p:cNvSpPr>
          <p:nvPr>
            <p:ph type="ftr" sz="quarter" idx="11"/>
          </p:nvPr>
        </p:nvSpPr>
        <p:spPr/>
        <p:txBody>
          <a:bodyPr/>
          <a:lstStyle>
            <a:lvl1pPr algn="l">
              <a:defRPr/>
            </a:lvl1pPr>
          </a:lstStyle>
          <a:p>
            <a:endParaRPr lang="fi-FI" noProof="0" dirty="0"/>
          </a:p>
        </p:txBody>
      </p:sp>
      <p:sp>
        <p:nvSpPr>
          <p:cNvPr id="7" name="Slide Number Placeholder 6">
            <a:extLst>
              <a:ext uri="{FF2B5EF4-FFF2-40B4-BE49-F238E27FC236}">
                <a16:creationId xmlns:a16="http://schemas.microsoft.com/office/drawing/2014/main" id="{BBE39B7A-AC84-A44F-980A-A1BCA6C63D42}"/>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218334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70A5FA-958D-0D46-A4D3-0A15521599CE}"/>
              </a:ext>
            </a:extLst>
          </p:cNvPr>
          <p:cNvSpPr>
            <a:spLocks noGrp="1"/>
          </p:cNvSpPr>
          <p:nvPr>
            <p:ph type="title" hasCustomPrompt="1"/>
          </p:nvPr>
        </p:nvSpPr>
        <p:spPr>
          <a:xfrm>
            <a:off x="814161" y="720000"/>
            <a:ext cx="10574564" cy="1080000"/>
          </a:xfrm>
        </p:spPr>
        <p:txBody>
          <a:bodyPr/>
          <a:lstStyle>
            <a:lvl1pPr>
              <a:defRPr>
                <a:solidFill>
                  <a:schemeClr val="accent1"/>
                </a:solidFill>
              </a:defRPr>
            </a:lvl1pPr>
          </a:lstStyle>
          <a:p>
            <a:r>
              <a:rPr lang="fi-FI" noProof="0" dirty="0"/>
              <a:t>Tekstisivu, vertailu</a:t>
            </a:r>
            <a:br>
              <a:rPr lang="fi-FI" noProof="0" dirty="0"/>
            </a:br>
            <a:r>
              <a:rPr lang="fi-FI" noProof="0" dirty="0"/>
              <a:t>Otsikon pituus korkeintaan kaksi riviä</a:t>
            </a:r>
          </a:p>
        </p:txBody>
      </p:sp>
      <p:sp>
        <p:nvSpPr>
          <p:cNvPr id="3" name="Text Placeholder 2">
            <a:extLst>
              <a:ext uri="{FF2B5EF4-FFF2-40B4-BE49-F238E27FC236}">
                <a16:creationId xmlns:a16="http://schemas.microsoft.com/office/drawing/2014/main" id="{B5C7EC9C-47A9-7A4B-8807-FC4BDFB41F71}"/>
              </a:ext>
            </a:extLst>
          </p:cNvPr>
          <p:cNvSpPr>
            <a:spLocks noGrp="1"/>
          </p:cNvSpPr>
          <p:nvPr>
            <p:ph type="body" idx="1" hasCustomPrompt="1"/>
          </p:nvPr>
        </p:nvSpPr>
        <p:spPr>
          <a:xfrm>
            <a:off x="803276" y="1980000"/>
            <a:ext cx="5194300" cy="4810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Pieni otsikko</a:t>
            </a:r>
          </a:p>
        </p:txBody>
      </p:sp>
      <p:sp>
        <p:nvSpPr>
          <p:cNvPr id="8" name="Content Placeholder 2">
            <a:extLst>
              <a:ext uri="{FF2B5EF4-FFF2-40B4-BE49-F238E27FC236}">
                <a16:creationId xmlns:a16="http://schemas.microsoft.com/office/drawing/2014/main" id="{C16D33E1-7441-654F-8A20-7750069A51BD}"/>
              </a:ext>
            </a:extLst>
          </p:cNvPr>
          <p:cNvSpPr>
            <a:spLocks noGrp="1"/>
          </p:cNvSpPr>
          <p:nvPr>
            <p:ph sz="half" idx="10"/>
          </p:nvPr>
        </p:nvSpPr>
        <p:spPr>
          <a:xfrm>
            <a:off x="803275" y="2550733"/>
            <a:ext cx="5216525" cy="3243629"/>
          </a:xfrm>
          <a:prstGeom prst="rect">
            <a:avLst/>
          </a:prstGeo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5" name="Text Placeholder 4">
            <a:extLst>
              <a:ext uri="{FF2B5EF4-FFF2-40B4-BE49-F238E27FC236}">
                <a16:creationId xmlns:a16="http://schemas.microsoft.com/office/drawing/2014/main" id="{B012FD6D-AD6F-274D-9961-DA062F632742}"/>
              </a:ext>
            </a:extLst>
          </p:cNvPr>
          <p:cNvSpPr>
            <a:spLocks noGrp="1"/>
          </p:cNvSpPr>
          <p:nvPr>
            <p:ph type="body" sz="quarter" idx="3" hasCustomPrompt="1"/>
          </p:nvPr>
        </p:nvSpPr>
        <p:spPr>
          <a:xfrm>
            <a:off x="6172199" y="1980000"/>
            <a:ext cx="5216525" cy="4810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Pieni otsikko</a:t>
            </a:r>
          </a:p>
        </p:txBody>
      </p:sp>
      <p:sp>
        <p:nvSpPr>
          <p:cNvPr id="9" name="Content Placeholder 3">
            <a:extLst>
              <a:ext uri="{FF2B5EF4-FFF2-40B4-BE49-F238E27FC236}">
                <a16:creationId xmlns:a16="http://schemas.microsoft.com/office/drawing/2014/main" id="{A09BFCB3-417E-4345-B485-F5ABA75634F2}"/>
              </a:ext>
            </a:extLst>
          </p:cNvPr>
          <p:cNvSpPr>
            <a:spLocks noGrp="1"/>
          </p:cNvSpPr>
          <p:nvPr>
            <p:ph sz="half" idx="2"/>
          </p:nvPr>
        </p:nvSpPr>
        <p:spPr>
          <a:xfrm>
            <a:off x="6172199" y="2550733"/>
            <a:ext cx="5216525" cy="3243629"/>
          </a:xfrm>
          <a:prstGeom prst="rect">
            <a:avLst/>
          </a:prstGeo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Tree>
    <p:extLst>
      <p:ext uri="{BB962C8B-B14F-4D97-AF65-F5344CB8AC3E}">
        <p14:creationId xmlns:p14="http://schemas.microsoft.com/office/powerpoint/2010/main" val="59440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sisältö ja iso kuv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70A5FA-958D-0D46-A4D3-0A15521599CE}"/>
              </a:ext>
            </a:extLst>
          </p:cNvPr>
          <p:cNvSpPr>
            <a:spLocks noGrp="1"/>
          </p:cNvSpPr>
          <p:nvPr>
            <p:ph type="title" hasCustomPrompt="1"/>
          </p:nvPr>
        </p:nvSpPr>
        <p:spPr>
          <a:xfrm>
            <a:off x="814161" y="720000"/>
            <a:ext cx="5183415" cy="1080000"/>
          </a:xfrm>
        </p:spPr>
        <p:txBody>
          <a:bodyPr/>
          <a:lstStyle>
            <a:lvl1pPr>
              <a:defRPr>
                <a:solidFill>
                  <a:schemeClr val="accent1"/>
                </a:solidFill>
              </a:defRPr>
            </a:lvl1pPr>
          </a:lstStyle>
          <a:p>
            <a:r>
              <a:rPr lang="fi-FI" noProof="0" dirty="0"/>
              <a:t>Tekstisivu kuvalla,</a:t>
            </a:r>
            <a:br>
              <a:rPr lang="fi-FI" noProof="0" dirty="0"/>
            </a:br>
            <a:r>
              <a:rPr lang="fi-FI" noProof="0" dirty="0"/>
              <a:t>lyhyt otsikko</a:t>
            </a:r>
          </a:p>
        </p:txBody>
      </p:sp>
      <p:sp>
        <p:nvSpPr>
          <p:cNvPr id="8" name="Content Placeholder 2">
            <a:extLst>
              <a:ext uri="{FF2B5EF4-FFF2-40B4-BE49-F238E27FC236}">
                <a16:creationId xmlns:a16="http://schemas.microsoft.com/office/drawing/2014/main" id="{C16D33E1-7441-654F-8A20-7750069A51BD}"/>
              </a:ext>
            </a:extLst>
          </p:cNvPr>
          <p:cNvSpPr>
            <a:spLocks noGrp="1"/>
          </p:cNvSpPr>
          <p:nvPr>
            <p:ph sz="half" idx="10"/>
          </p:nvPr>
        </p:nvSpPr>
        <p:spPr>
          <a:xfrm>
            <a:off x="812420" y="1944415"/>
            <a:ext cx="4462408" cy="3849948"/>
          </a:xfrm>
          <a:prstGeom prst="rect">
            <a:avLst/>
          </a:prstGeo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7" name="Kuvan paikkamerkki 19">
            <a:extLst>
              <a:ext uri="{FF2B5EF4-FFF2-40B4-BE49-F238E27FC236}">
                <a16:creationId xmlns:a16="http://schemas.microsoft.com/office/drawing/2014/main" id="{0D327B08-75C3-EA4D-6C54-B40C5BBD45F9}"/>
              </a:ext>
              <a:ext uri="{C183D7F6-B498-43B3-948B-1728B52AA6E4}">
                <adec:decorative xmlns:adec="http://schemas.microsoft.com/office/drawing/2017/decorative" xmlns=""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smtClean="0"/>
              <a:t>Lisää kuva napsauttamalla kuvaketta</a:t>
            </a:r>
            <a:endParaRPr lang="fi-FI" dirty="0"/>
          </a:p>
        </p:txBody>
      </p:sp>
    </p:spTree>
    <p:extLst>
      <p:ext uri="{BB962C8B-B14F-4D97-AF65-F5344CB8AC3E}">
        <p14:creationId xmlns:p14="http://schemas.microsoft.com/office/powerpoint/2010/main" val="36816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C9165C-3396-5C49-BB4E-E81FED19ADFC}"/>
              </a:ext>
            </a:extLst>
          </p:cNvPr>
          <p:cNvSpPr>
            <a:spLocks noGrp="1"/>
          </p:cNvSpPr>
          <p:nvPr>
            <p:ph type="title"/>
          </p:nvPr>
        </p:nvSpPr>
        <p:spPr>
          <a:xfrm>
            <a:off x="814161" y="720000"/>
            <a:ext cx="10888566" cy="1080000"/>
          </a:xfrm>
          <a:prstGeom prst="rect">
            <a:avLst/>
          </a:prstGeom>
        </p:spPr>
        <p:txBody>
          <a:bodyPr vert="horz" lIns="0" tIns="45720" rIns="0" bIns="45720" rtlCol="0" anchor="ctr" anchorCtr="0">
            <a:noAutofit/>
          </a:bodyPr>
          <a:lstStyle/>
          <a:p>
            <a:r>
              <a:rPr lang="fi-FI" noProof="0" dirty="0"/>
              <a:t>Tekstisivu, yksipalstainen</a:t>
            </a:r>
            <a:br>
              <a:rPr lang="fi-FI" noProof="0" dirty="0"/>
            </a:br>
            <a:r>
              <a:rPr lang="fi-FI" noProof="0" dirty="0"/>
              <a:t>Otsikon pituus korkeintaan kaksi riviä</a:t>
            </a:r>
          </a:p>
        </p:txBody>
      </p:sp>
      <p:sp>
        <p:nvSpPr>
          <p:cNvPr id="3" name="Text Placeholder 2">
            <a:extLst>
              <a:ext uri="{FF2B5EF4-FFF2-40B4-BE49-F238E27FC236}">
                <a16:creationId xmlns:a16="http://schemas.microsoft.com/office/drawing/2014/main" id="{37A17D9C-76EE-704D-AC70-A428AA81B84C}"/>
              </a:ext>
            </a:extLst>
          </p:cNvPr>
          <p:cNvSpPr>
            <a:spLocks noGrp="1"/>
          </p:cNvSpPr>
          <p:nvPr>
            <p:ph type="body" idx="1"/>
          </p:nvPr>
        </p:nvSpPr>
        <p:spPr>
          <a:xfrm>
            <a:off x="814161" y="1944000"/>
            <a:ext cx="10871109" cy="3763342"/>
          </a:xfrm>
          <a:prstGeom prst="rect">
            <a:avLst/>
          </a:prstGeom>
        </p:spPr>
        <p:txBody>
          <a:bodyPr vert="horz" lIns="0" tIns="4572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FI" dirty="0"/>
          </a:p>
        </p:txBody>
      </p:sp>
      <p:sp>
        <p:nvSpPr>
          <p:cNvPr id="4" name="Date Placeholder 3">
            <a:extLst>
              <a:ext uri="{FF2B5EF4-FFF2-40B4-BE49-F238E27FC236}">
                <a16:creationId xmlns:a16="http://schemas.microsoft.com/office/drawing/2014/main" id="{A77CDCDA-6DEE-464D-925C-45E808D9AD1F}"/>
              </a:ext>
              <a:ext uri="{C183D7F6-B498-43B3-948B-1728B52AA6E4}">
                <adec:decorative xmlns:adec="http://schemas.microsoft.com/office/drawing/2017/decorative" xmlns="" val="1"/>
              </a:ext>
            </a:extLst>
          </p:cNvPr>
          <p:cNvSpPr>
            <a:spLocks noGrp="1"/>
          </p:cNvSpPr>
          <p:nvPr>
            <p:ph type="dt" sz="half" idx="2"/>
          </p:nvPr>
        </p:nvSpPr>
        <p:spPr>
          <a:xfrm>
            <a:off x="7250430" y="6256337"/>
            <a:ext cx="1153160" cy="365125"/>
          </a:xfrm>
          <a:prstGeom prst="rect">
            <a:avLst/>
          </a:prstGeom>
        </p:spPr>
        <p:txBody>
          <a:bodyPr vert="horz" lIns="91440" tIns="45720" rIns="91440" bIns="45720" rtlCol="0" anchor="ctr"/>
          <a:lstStyle>
            <a:lvl1pPr algn="l">
              <a:defRPr sz="900">
                <a:solidFill>
                  <a:schemeClr val="tx2"/>
                </a:solidFill>
              </a:defRPr>
            </a:lvl1pPr>
          </a:lstStyle>
          <a:p>
            <a:fld id="{670A19CC-10B7-B140-9731-4ED0E8922BE7}" type="datetime1">
              <a:rPr lang="fi-FI" noProof="0" smtClean="0"/>
              <a:pPr/>
              <a:t>19.12.2022</a:t>
            </a:fld>
            <a:endParaRPr lang="fi-FI" noProof="0" dirty="0"/>
          </a:p>
        </p:txBody>
      </p:sp>
      <p:sp>
        <p:nvSpPr>
          <p:cNvPr id="5" name="Footer Placeholder 4">
            <a:extLst>
              <a:ext uri="{FF2B5EF4-FFF2-40B4-BE49-F238E27FC236}">
                <a16:creationId xmlns:a16="http://schemas.microsoft.com/office/drawing/2014/main" id="{9E024F51-23B5-EC4F-B677-2471EC20030C}"/>
              </a:ext>
              <a:ext uri="{C183D7F6-B498-43B3-948B-1728B52AA6E4}">
                <adec:decorative xmlns:adec="http://schemas.microsoft.com/office/drawing/2017/decorative" xmlns="" val="1"/>
              </a:ext>
            </a:extLst>
          </p:cNvPr>
          <p:cNvSpPr>
            <a:spLocks noGrp="1"/>
          </p:cNvSpPr>
          <p:nvPr>
            <p:ph type="ftr" sz="quarter" idx="3"/>
          </p:nvPr>
        </p:nvSpPr>
        <p:spPr>
          <a:xfrm>
            <a:off x="8408670" y="6256337"/>
            <a:ext cx="2473960" cy="365125"/>
          </a:xfrm>
          <a:prstGeom prst="rect">
            <a:avLst/>
          </a:prstGeom>
        </p:spPr>
        <p:txBody>
          <a:bodyPr vert="horz" lIns="91440" tIns="45720" rIns="91440" bIns="45720" rtlCol="0" anchor="ctr"/>
          <a:lstStyle>
            <a:lvl1pPr algn="ctr">
              <a:defRPr sz="900">
                <a:solidFill>
                  <a:schemeClr val="tx2"/>
                </a:solidFill>
              </a:defRPr>
            </a:lvl1pPr>
          </a:lstStyle>
          <a:p>
            <a:pPr algn="l"/>
            <a:r>
              <a:rPr lang="fi-FI" noProof="0" dirty="0"/>
              <a:t>Aihe/tekijä</a:t>
            </a:r>
          </a:p>
        </p:txBody>
      </p:sp>
      <p:sp>
        <p:nvSpPr>
          <p:cNvPr id="6" name="Slide Number Placeholder 5">
            <a:extLst>
              <a:ext uri="{FF2B5EF4-FFF2-40B4-BE49-F238E27FC236}">
                <a16:creationId xmlns:a16="http://schemas.microsoft.com/office/drawing/2014/main" id="{332EC577-6A46-F14C-B124-25FD999FDD33}"/>
              </a:ext>
              <a:ext uri="{C183D7F6-B498-43B3-948B-1728B52AA6E4}">
                <adec:decorative xmlns:adec="http://schemas.microsoft.com/office/drawing/2017/decorative" xmlns="" val="1"/>
              </a:ext>
            </a:extLst>
          </p:cNvPr>
          <p:cNvSpPr>
            <a:spLocks noGrp="1"/>
          </p:cNvSpPr>
          <p:nvPr>
            <p:ph type="sldNum" sz="quarter" idx="4"/>
          </p:nvPr>
        </p:nvSpPr>
        <p:spPr>
          <a:xfrm>
            <a:off x="10582910" y="6259125"/>
            <a:ext cx="1102360" cy="365125"/>
          </a:xfrm>
          <a:prstGeom prst="rect">
            <a:avLst/>
          </a:prstGeom>
        </p:spPr>
        <p:txBody>
          <a:bodyPr vert="horz" lIns="91440" tIns="45720" rIns="91440" bIns="45720" rtlCol="0" anchor="ctr"/>
          <a:lstStyle>
            <a:lvl1pPr algn="r">
              <a:defRPr sz="1200">
                <a:solidFill>
                  <a:schemeClr val="tx2"/>
                </a:solidFill>
              </a:defRPr>
            </a:lvl1pPr>
          </a:lstStyle>
          <a:p>
            <a:fld id="{7CD1C137-87C0-4E4B-8573-EDFCC21A7E6F}" type="slidenum">
              <a:rPr lang="fi-FI" noProof="0" smtClean="0"/>
              <a:pPr/>
              <a:t>‹#›</a:t>
            </a:fld>
            <a:endParaRPr lang="fi-FI" noProof="0" dirty="0"/>
          </a:p>
        </p:txBody>
      </p:sp>
      <p:pic>
        <p:nvPicPr>
          <p:cNvPr id="10" name="Picture 9">
            <a:extLst>
              <a:ext uri="{FF2B5EF4-FFF2-40B4-BE49-F238E27FC236}">
                <a16:creationId xmlns:a16="http://schemas.microsoft.com/office/drawing/2014/main" id="{2DD77A05-F66A-0B44-81C5-8B90FFD3FBD1}"/>
              </a:ext>
            </a:extLst>
          </p:cNvPr>
          <p:cNvPicPr>
            <a:picLocks noChangeAspect="1"/>
          </p:cNvPicPr>
          <p:nvPr userDrawn="1"/>
        </p:nvPicPr>
        <p:blipFill>
          <a:blip r:embed="rId21"/>
          <a:srcRect/>
          <a:stretch/>
        </p:blipFill>
        <p:spPr>
          <a:xfrm>
            <a:off x="333514" y="6088049"/>
            <a:ext cx="2080501" cy="680163"/>
          </a:xfrm>
          <a:prstGeom prst="rect">
            <a:avLst/>
          </a:prstGeom>
        </p:spPr>
      </p:pic>
    </p:spTree>
    <p:extLst>
      <p:ext uri="{BB962C8B-B14F-4D97-AF65-F5344CB8AC3E}">
        <p14:creationId xmlns:p14="http://schemas.microsoft.com/office/powerpoint/2010/main" val="124532915"/>
      </p:ext>
    </p:extLst>
  </p:cSld>
  <p:clrMap bg1="lt1" tx1="dk1" bg2="lt2" tx2="dk2" accent1="accent1" accent2="accent2" accent3="accent3" accent4="accent4" accent5="accent5" accent6="accent6" hlink="hlink" folHlink="folHlink"/>
  <p:sldLayoutIdLst>
    <p:sldLayoutId id="2147483718" r:id="rId1"/>
    <p:sldLayoutId id="2147483671" r:id="rId2"/>
    <p:sldLayoutId id="2147483650" r:id="rId3"/>
    <p:sldLayoutId id="2147483712" r:id="rId4"/>
    <p:sldLayoutId id="2147483711" r:id="rId5"/>
    <p:sldLayoutId id="2147483709" r:id="rId6"/>
    <p:sldLayoutId id="2147483652" r:id="rId7"/>
    <p:sldLayoutId id="2147483677" r:id="rId8"/>
    <p:sldLayoutId id="2147483713" r:id="rId9"/>
    <p:sldLayoutId id="2147483663" r:id="rId10"/>
    <p:sldLayoutId id="2147483662" r:id="rId11"/>
    <p:sldLayoutId id="2147483717" r:id="rId12"/>
    <p:sldLayoutId id="2147483714" r:id="rId13"/>
    <p:sldLayoutId id="2147483715" r:id="rId14"/>
    <p:sldLayoutId id="2147483654" r:id="rId15"/>
    <p:sldLayoutId id="2147483655" r:id="rId16"/>
    <p:sldLayoutId id="2147483666" r:id="rId17"/>
    <p:sldLayoutId id="2147483667" r:id="rId18"/>
    <p:sldLayoutId id="2147483716" r:id="rId19"/>
  </p:sldLayoutIdLst>
  <p:hf hdr="0" ftr="0" dt="0"/>
  <p:txStyles>
    <p:titleStyle>
      <a:lvl1pPr algn="l" defTabSz="914400" rtl="0" eaLnBrk="1" latinLnBrk="0" hangingPunct="1">
        <a:lnSpc>
          <a:spcPct val="95000"/>
        </a:lnSpc>
        <a:spcBef>
          <a:spcPct val="0"/>
        </a:spcBef>
        <a:buNone/>
        <a:defRPr sz="3400" b="1" kern="1200">
          <a:solidFill>
            <a:schemeClr val="accent1"/>
          </a:solidFill>
          <a:latin typeface="+mj-lt"/>
          <a:ea typeface="+mj-ea"/>
          <a:cs typeface="+mj-cs"/>
        </a:defRPr>
      </a:lvl1pPr>
    </p:titleStyle>
    <p:bodyStyle>
      <a:lvl1pPr marL="3127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400" kern="1200">
          <a:solidFill>
            <a:schemeClr val="tx1"/>
          </a:solidFill>
          <a:latin typeface="+mn-lt"/>
          <a:ea typeface="+mn-ea"/>
          <a:cs typeface="+mn-cs"/>
        </a:defRPr>
      </a:lvl1pPr>
      <a:lvl2pPr marL="762000" indent="-304800"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100" kern="1200">
          <a:solidFill>
            <a:schemeClr val="tx1"/>
          </a:solidFill>
          <a:latin typeface="+mn-lt"/>
          <a:ea typeface="+mn-ea"/>
          <a:cs typeface="+mn-cs"/>
        </a:defRPr>
      </a:lvl2pPr>
      <a:lvl3pPr marL="1252538" indent="-3381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3pPr>
      <a:lvl4pPr marL="1692275" indent="-320675"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4pPr>
      <a:lvl5pPr marL="21415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568" userDrawn="1">
          <p15:clr>
            <a:srgbClr val="F26B43"/>
          </p15:clr>
        </p15:guide>
        <p15:guide id="3" pos="4112" userDrawn="1">
          <p15:clr>
            <a:srgbClr val="F26B43"/>
          </p15:clr>
        </p15:guide>
        <p15:guide id="4" pos="506" userDrawn="1">
          <p15:clr>
            <a:srgbClr val="F26B43"/>
          </p15:clr>
        </p15:guide>
        <p15:guide id="5" pos="7174" userDrawn="1">
          <p15:clr>
            <a:srgbClr val="F26B43"/>
          </p15:clr>
        </p15:guide>
        <p15:guide id="6" orient="horz" pos="2160" userDrawn="1">
          <p15:clr>
            <a:srgbClr val="F26B43"/>
          </p15:clr>
        </p15:guide>
        <p15:guide id="8" orient="horz" pos="550" userDrawn="1">
          <p15:clr>
            <a:srgbClr val="F26B43"/>
          </p15:clr>
        </p15:guide>
        <p15:guide id="9" orient="horz" pos="1275" userDrawn="1">
          <p15:clr>
            <a:srgbClr val="F26B43"/>
          </p15:clr>
        </p15:guide>
        <p15:guide id="10" orient="horz" pos="3929" userDrawn="1">
          <p15:clr>
            <a:srgbClr val="F26B43"/>
          </p15:clr>
        </p15:guide>
        <p15:guide id="11" orient="horz" pos="36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735C0F-8037-3CEB-A4FE-63D52B2E7364}"/>
              </a:ext>
            </a:extLst>
          </p:cNvPr>
          <p:cNvSpPr>
            <a:spLocks noGrp="1"/>
          </p:cNvSpPr>
          <p:nvPr>
            <p:ph type="ctrTitle"/>
          </p:nvPr>
        </p:nvSpPr>
        <p:spPr>
          <a:xfrm>
            <a:off x="1275769" y="1935332"/>
            <a:ext cx="7550597" cy="2393823"/>
          </a:xfrm>
        </p:spPr>
        <p:txBody>
          <a:bodyPr>
            <a:normAutofit/>
          </a:bodyPr>
          <a:lstStyle/>
          <a:p>
            <a:r>
              <a:rPr lang="fi-FI" dirty="0"/>
              <a:t>T</a:t>
            </a:r>
            <a:r>
              <a:rPr lang="fi-FI" dirty="0" smtClean="0"/>
              <a:t>oimintakauden 2020-2023 itsearviointikyselyn tulokset</a:t>
            </a:r>
            <a:endParaRPr lang="fi-FI" dirty="0"/>
          </a:p>
        </p:txBody>
      </p:sp>
      <p:sp>
        <p:nvSpPr>
          <p:cNvPr id="3" name="Alaotsikko 2">
            <a:extLst>
              <a:ext uri="{FF2B5EF4-FFF2-40B4-BE49-F238E27FC236}">
                <a16:creationId xmlns:a16="http://schemas.microsoft.com/office/drawing/2014/main" id="{FF4E4488-F827-B7EC-E74E-914CB778253A}"/>
              </a:ext>
            </a:extLst>
          </p:cNvPr>
          <p:cNvSpPr>
            <a:spLocks noGrp="1"/>
          </p:cNvSpPr>
          <p:nvPr>
            <p:ph type="subTitle" idx="1"/>
          </p:nvPr>
        </p:nvSpPr>
        <p:spPr/>
        <p:txBody>
          <a:bodyPr/>
          <a:lstStyle/>
          <a:p>
            <a:r>
              <a:rPr lang="fi-FI" dirty="0" smtClean="0"/>
              <a:t>Vm sihteeristö</a:t>
            </a:r>
            <a:endParaRPr lang="fi-FI" dirty="0"/>
          </a:p>
          <a:p>
            <a:r>
              <a:rPr lang="fi-FI" dirty="0" smtClean="0"/>
              <a:t>Digi arkeen –neuvottelukunnan kokous</a:t>
            </a:r>
            <a:endParaRPr lang="fi-FI" dirty="0"/>
          </a:p>
          <a:p>
            <a:r>
              <a:rPr lang="fi-FI" dirty="0" smtClean="0"/>
              <a:t>16.12.2022</a:t>
            </a:r>
            <a:endParaRPr lang="fi-FI" dirty="0"/>
          </a:p>
        </p:txBody>
      </p:sp>
    </p:spTree>
    <p:extLst>
      <p:ext uri="{BB962C8B-B14F-4D97-AF65-F5344CB8AC3E}">
        <p14:creationId xmlns:p14="http://schemas.microsoft.com/office/powerpoint/2010/main" val="3562107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Asetetut tavoitteet</a:t>
            </a:r>
            <a:endParaRPr lang="fi-FI" dirty="0"/>
          </a:p>
        </p:txBody>
      </p:sp>
    </p:spTree>
    <p:extLst>
      <p:ext uri="{BB962C8B-B14F-4D97-AF65-F5344CB8AC3E}">
        <p14:creationId xmlns:p14="http://schemas.microsoft.com/office/powerpoint/2010/main" val="810603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000" y="254000"/>
            <a:ext cx="11684000" cy="104644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b="1" i="0" u="none" dirty="0">
                <a:latin typeface="Arial" pitchFamily="34" charset="0"/>
              </a:rPr>
              <a:t>4. </a:t>
            </a:r>
            <a:r>
              <a:rPr b="1" i="0" u="none" dirty="0" err="1">
                <a:latin typeface="Arial" pitchFamily="34" charset="0"/>
              </a:rPr>
              <a:t>Asetettu</a:t>
            </a:r>
            <a:r>
              <a:rPr b="1" i="0" u="none" dirty="0">
                <a:latin typeface="Arial" pitchFamily="34" charset="0"/>
              </a:rPr>
              <a:t> </a:t>
            </a:r>
            <a:r>
              <a:rPr b="1" i="0" u="none" dirty="0" err="1">
                <a:latin typeface="Arial" pitchFamily="34" charset="0"/>
              </a:rPr>
              <a:t>tavoite</a:t>
            </a:r>
            <a:r>
              <a:rPr b="1" i="0" u="none" dirty="0">
                <a:latin typeface="Arial" pitchFamily="34" charset="0"/>
              </a:rPr>
              <a:t> "</a:t>
            </a:r>
            <a:r>
              <a:rPr b="1" i="0" u="none" dirty="0" err="1">
                <a:latin typeface="Arial" pitchFamily="34" charset="0"/>
              </a:rPr>
              <a:t>tukea</a:t>
            </a:r>
            <a:r>
              <a:rPr b="1" i="0" u="none" dirty="0">
                <a:latin typeface="Arial" pitchFamily="34" charset="0"/>
              </a:rPr>
              <a:t> </a:t>
            </a:r>
            <a:r>
              <a:rPr b="1" i="0" u="none" dirty="0" err="1">
                <a:latin typeface="Arial" pitchFamily="34" charset="0"/>
              </a:rPr>
              <a:t>digitaalisten</a:t>
            </a:r>
            <a:r>
              <a:rPr b="1" i="0" u="none" dirty="0">
                <a:latin typeface="Arial" pitchFamily="34" charset="0"/>
              </a:rPr>
              <a:t> </a:t>
            </a:r>
            <a:r>
              <a:rPr b="1" i="0" u="none" dirty="0" err="1">
                <a:latin typeface="Arial" pitchFamily="34" charset="0"/>
              </a:rPr>
              <a:t>palvelujen</a:t>
            </a:r>
            <a:r>
              <a:rPr b="1" i="0" u="none" dirty="0">
                <a:latin typeface="Arial" pitchFamily="34" charset="0"/>
              </a:rPr>
              <a:t> </a:t>
            </a:r>
            <a:r>
              <a:rPr b="1" i="0" u="none" dirty="0" err="1">
                <a:latin typeface="Arial" pitchFamily="34" charset="0"/>
              </a:rPr>
              <a:t>kehittämistä</a:t>
            </a:r>
            <a:r>
              <a:rPr b="1" i="0" u="none" dirty="0">
                <a:latin typeface="Arial" pitchFamily="34" charset="0"/>
              </a:rPr>
              <a:t> </a:t>
            </a:r>
            <a:r>
              <a:rPr b="1" i="0" u="none" dirty="0" err="1">
                <a:latin typeface="Arial" pitchFamily="34" charset="0"/>
              </a:rPr>
              <a:t>niin</a:t>
            </a:r>
            <a:r>
              <a:rPr b="1" i="0" u="none" dirty="0">
                <a:latin typeface="Arial" pitchFamily="34" charset="0"/>
              </a:rPr>
              <a:t>, </a:t>
            </a:r>
            <a:r>
              <a:rPr b="1" i="0" u="none" dirty="0" err="1">
                <a:latin typeface="Arial" pitchFamily="34" charset="0"/>
              </a:rPr>
              <a:t>että</a:t>
            </a:r>
            <a:r>
              <a:rPr b="1" i="0" u="none" dirty="0">
                <a:latin typeface="Arial" pitchFamily="34" charset="0"/>
              </a:rPr>
              <a:t> </a:t>
            </a:r>
            <a:r>
              <a:rPr b="1" i="0" u="none" dirty="0" err="1">
                <a:latin typeface="Arial" pitchFamily="34" charset="0"/>
              </a:rPr>
              <a:t>eri</a:t>
            </a:r>
            <a:r>
              <a:rPr b="1" i="0" u="none" dirty="0">
                <a:latin typeface="Arial" pitchFamily="34" charset="0"/>
              </a:rPr>
              <a:t> </a:t>
            </a:r>
            <a:r>
              <a:rPr b="1" i="0" u="none" dirty="0" err="1">
                <a:latin typeface="Arial" pitchFamily="34" charset="0"/>
              </a:rPr>
              <a:t>väestöryhmät</a:t>
            </a:r>
            <a:r>
              <a:rPr b="1" i="0" u="none" dirty="0">
                <a:latin typeface="Arial" pitchFamily="34" charset="0"/>
              </a:rPr>
              <a:t> </a:t>
            </a:r>
            <a:r>
              <a:rPr b="1" i="0" u="none" dirty="0" err="1">
                <a:latin typeface="Arial" pitchFamily="34" charset="0"/>
              </a:rPr>
              <a:t>pystyisivät</a:t>
            </a:r>
            <a:r>
              <a:rPr b="1" i="0" u="none" dirty="0">
                <a:latin typeface="Arial" pitchFamily="34" charset="0"/>
              </a:rPr>
              <a:t> </a:t>
            </a:r>
            <a:r>
              <a:rPr b="1" i="0" u="none" dirty="0" err="1">
                <a:latin typeface="Arial" pitchFamily="34" charset="0"/>
              </a:rPr>
              <a:t>käyttämään</a:t>
            </a:r>
            <a:r>
              <a:rPr b="1" i="0" u="none" dirty="0">
                <a:latin typeface="Arial" pitchFamily="34" charset="0"/>
              </a:rPr>
              <a:t> </a:t>
            </a:r>
            <a:r>
              <a:rPr b="1" i="0" u="none" dirty="0" err="1">
                <a:latin typeface="Arial" pitchFamily="34" charset="0"/>
              </a:rPr>
              <a:t>yhdenvertaisesti</a:t>
            </a:r>
            <a:r>
              <a:rPr b="1" i="0" u="none" dirty="0">
                <a:latin typeface="Arial" pitchFamily="34" charset="0"/>
              </a:rPr>
              <a:t> </a:t>
            </a:r>
            <a:r>
              <a:rPr b="1" i="0" u="none" dirty="0" err="1">
                <a:latin typeface="Arial" pitchFamily="34" charset="0"/>
              </a:rPr>
              <a:t>digitalisaation</a:t>
            </a:r>
            <a:r>
              <a:rPr b="1" i="0" u="none" dirty="0">
                <a:latin typeface="Arial" pitchFamily="34" charset="0"/>
              </a:rPr>
              <a:t> </a:t>
            </a:r>
            <a:r>
              <a:rPr b="1" i="0" u="none" dirty="0" err="1">
                <a:latin typeface="Arial" pitchFamily="34" charset="0"/>
              </a:rPr>
              <a:t>tuomia</a:t>
            </a:r>
            <a:r>
              <a:rPr b="1" i="0" u="none" dirty="0">
                <a:latin typeface="Arial" pitchFamily="34" charset="0"/>
              </a:rPr>
              <a:t> </a:t>
            </a:r>
            <a:r>
              <a:rPr b="1" i="0" u="none" dirty="0" err="1">
                <a:latin typeface="Arial" pitchFamily="34" charset="0"/>
              </a:rPr>
              <a:t>mahdollisuuksia</a:t>
            </a:r>
            <a:r>
              <a:rPr b="1" i="0" u="none" dirty="0">
                <a:latin typeface="Arial" pitchFamily="34" charset="0"/>
              </a:rPr>
              <a:t>"</a:t>
            </a:r>
            <a:br>
              <a:rPr b="1" i="0" u="none" dirty="0">
                <a:latin typeface="Arial" pitchFamily="34" charset="0"/>
              </a:rPr>
            </a:br>
            <a:r>
              <a:rPr b="1" i="0" u="none" dirty="0">
                <a:latin typeface="Arial" pitchFamily="34" charset="0"/>
              </a:rPr>
              <a:t>-&gt; </a:t>
            </a:r>
            <a:r>
              <a:rPr b="1" i="0" u="none" dirty="0" err="1">
                <a:latin typeface="Arial" pitchFamily="34" charset="0"/>
              </a:rPr>
              <a:t>Miten</a:t>
            </a:r>
            <a:r>
              <a:rPr b="1" i="0" u="none" dirty="0">
                <a:latin typeface="Arial" pitchFamily="34" charset="0"/>
              </a:rPr>
              <a:t> </a:t>
            </a:r>
            <a:r>
              <a:rPr b="1" i="0" u="none" dirty="0" err="1">
                <a:latin typeface="Arial" pitchFamily="34" charset="0"/>
              </a:rPr>
              <a:t>hyvin</a:t>
            </a:r>
            <a:r>
              <a:rPr b="1" i="0" u="none" dirty="0">
                <a:latin typeface="Arial" pitchFamily="34" charset="0"/>
              </a:rPr>
              <a:t> </a:t>
            </a:r>
            <a:r>
              <a:rPr b="1" i="0" u="none" dirty="0" err="1">
                <a:latin typeface="Arial" pitchFamily="34" charset="0"/>
              </a:rPr>
              <a:t>neuvottelukunta</a:t>
            </a:r>
            <a:r>
              <a:rPr b="1" i="0" u="none" dirty="0">
                <a:latin typeface="Arial" pitchFamily="34" charset="0"/>
              </a:rPr>
              <a:t> on </a:t>
            </a:r>
            <a:r>
              <a:rPr b="1" i="0" u="none" dirty="0" err="1">
                <a:latin typeface="Arial" pitchFamily="34" charset="0"/>
              </a:rPr>
              <a:t>toteuttanut</a:t>
            </a:r>
            <a:r>
              <a:rPr b="1" i="0" u="none" dirty="0">
                <a:latin typeface="Arial" pitchFamily="34" charset="0"/>
              </a:rPr>
              <a:t> </a:t>
            </a:r>
            <a:r>
              <a:rPr b="1" i="0" u="none" dirty="0" err="1">
                <a:latin typeface="Arial" pitchFamily="34" charset="0"/>
              </a:rPr>
              <a:t>tätä</a:t>
            </a:r>
            <a:r>
              <a:rPr b="1" i="0" u="none" dirty="0">
                <a:latin typeface="Arial" pitchFamily="34" charset="0"/>
              </a:rPr>
              <a:t> </a:t>
            </a:r>
            <a:r>
              <a:rPr b="1" i="0" u="none" dirty="0" err="1">
                <a:latin typeface="Arial" pitchFamily="34" charset="0"/>
              </a:rPr>
              <a:t>tavoitetta</a:t>
            </a:r>
            <a:r>
              <a:rPr b="1" i="0" u="none" dirty="0">
                <a:latin typeface="Arial" pitchFamily="34" charset="0"/>
              </a:rPr>
              <a:t>? </a:t>
            </a:r>
            <a:r>
              <a:rPr sz="1400" b="1" i="0" u="none" dirty="0">
                <a:latin typeface="Arial" pitchFamily="34" charset="0"/>
              </a:rPr>
              <a:t/>
            </a:r>
            <a:br>
              <a:rPr sz="1400" b="1" i="0" u="none" dirty="0">
                <a:latin typeface="Arial" pitchFamily="34" charset="0"/>
              </a:rPr>
            </a:br>
            <a:r>
              <a:rPr sz="1400" b="1" i="0" u="none" dirty="0">
                <a:latin typeface="Arial" pitchFamily="34" charset="0"/>
              </a:rPr>
              <a:t>(</a:t>
            </a:r>
            <a:r>
              <a:rPr sz="1400" b="1" i="0" u="none" dirty="0" err="1">
                <a:latin typeface="Arial" pitchFamily="34" charset="0"/>
              </a:rPr>
              <a:t>asteikolla</a:t>
            </a:r>
            <a:r>
              <a:rPr sz="1400" b="1" i="0" u="none" dirty="0">
                <a:latin typeface="Arial" pitchFamily="34" charset="0"/>
              </a:rPr>
              <a:t> 5 = </a:t>
            </a:r>
            <a:r>
              <a:rPr sz="1400" b="1" i="0" u="none" dirty="0" err="1">
                <a:latin typeface="Arial" pitchFamily="34" charset="0"/>
              </a:rPr>
              <a:t>erinomaisesti</a:t>
            </a:r>
            <a:r>
              <a:rPr sz="1400" b="1" i="0" u="none" dirty="0">
                <a:latin typeface="Arial" pitchFamily="34" charset="0"/>
              </a:rPr>
              <a:t>, 1= </a:t>
            </a:r>
            <a:r>
              <a:rPr sz="1400" b="1" i="0" u="none" dirty="0" err="1">
                <a:latin typeface="Arial" pitchFamily="34" charset="0"/>
              </a:rPr>
              <a:t>huonosti</a:t>
            </a:r>
            <a:r>
              <a:rPr sz="1400" b="1" i="0" u="none" dirty="0">
                <a:latin typeface="Arial" pitchFamily="34" charset="0"/>
              </a:rPr>
              <a:t>)</a:t>
            </a:r>
          </a:p>
        </p:txBody>
      </p:sp>
      <p:sp>
        <p:nvSpPr>
          <p:cNvPr id="3" name="New shape"/>
          <p:cNvSpPr/>
          <p:nvPr/>
        </p:nvSpPr>
        <p:spPr>
          <a:xfrm>
            <a:off x="254000" y="1297940"/>
            <a:ext cx="11684000" cy="18288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r>
              <a:rPr sz="1200" b="0" i="0" u="none">
                <a:solidFill>
                  <a:srgbClr val="333333"/>
                </a:solidFill>
                <a:latin typeface="Arial"/>
              </a:rPr>
              <a:t>Vastaajien määrä: 13</a:t>
            </a:r>
          </a:p>
        </p:txBody>
      </p:sp>
      <p:graphicFrame>
        <p:nvGraphicFramePr>
          <p:cNvPr id="4" name="ChartObject"/>
          <p:cNvGraphicFramePr/>
          <p:nvPr/>
        </p:nvGraphicFramePr>
        <p:xfrm>
          <a:off x="254000" y="1671320"/>
          <a:ext cx="8255000" cy="4932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extLst>
              <p:ext uri="{D42A27DB-BD31-4B8C-83A1-F6EECF244321}">
                <p14:modId xmlns:p14="http://schemas.microsoft.com/office/powerpoint/2010/main" val="735560221"/>
              </p:ext>
            </p:extLst>
          </p:nvPr>
        </p:nvGraphicFramePr>
        <p:xfrm>
          <a:off x="8575967" y="1809865"/>
          <a:ext cx="3255814" cy="1828800"/>
        </p:xfrm>
        <a:graphic>
          <a:graphicData uri="http://schemas.openxmlformats.org/drawingml/2006/table">
            <a:tbl>
              <a:tblPr firstRow="1" bandRow="1"/>
              <a:tblGrid>
                <a:gridCol w="1240927">
                  <a:extLst>
                    <a:ext uri="{9D8B030D-6E8A-4147-A177-3AD203B41FA5}">
                      <a16:colId xmlns:a16="http://schemas.microsoft.com/office/drawing/2014/main" val="20000"/>
                    </a:ext>
                  </a:extLst>
                </a:gridCol>
                <a:gridCol w="541924">
                  <a:extLst>
                    <a:ext uri="{9D8B030D-6E8A-4147-A177-3AD203B41FA5}">
                      <a16:colId xmlns:a16="http://schemas.microsoft.com/office/drawing/2014/main" val="20001"/>
                    </a:ext>
                  </a:extLst>
                </a:gridCol>
                <a:gridCol w="1472963">
                  <a:extLst>
                    <a:ext uri="{9D8B030D-6E8A-4147-A177-3AD203B41FA5}">
                      <a16:colId xmlns:a16="http://schemas.microsoft.com/office/drawing/2014/main" val="20002"/>
                    </a:ext>
                  </a:extLst>
                </a:gridCol>
              </a:tblGrid>
              <a:tr h="255616">
                <a:tc>
                  <a:txBody>
                    <a:bodyPr/>
                    <a:lstStyle/>
                    <a:p>
                      <a:pPr algn="l"/>
                      <a:endParaRPr sz="1200" b="1" i="0" u="none">
                        <a:solidFill>
                          <a:srgbClr val="333333"/>
                        </a:solidFill>
                        <a:latin typeface="Arial" pitchFamily="34" charset="0"/>
                      </a:endParaRPr>
                    </a:p>
                  </a:txBody>
                  <a:tcPr>
                    <a:lnB w="25400">
                      <a:solidFill>
                        <a:srgbClr val="124456"/>
                      </a:solidFill>
                    </a:lnB>
                  </a:tcPr>
                </a:tc>
                <a:tc>
                  <a:txBody>
                    <a:bodyPr/>
                    <a:lstStyle/>
                    <a:p>
                      <a:pPr algn="l"/>
                      <a:r>
                        <a:rPr sz="1200" b="1" i="0" u="none">
                          <a:solidFill>
                            <a:srgbClr val="333333"/>
                          </a:solidFill>
                          <a:latin typeface="Arial"/>
                        </a:rPr>
                        <a:t>n</a:t>
                      </a:r>
                    </a:p>
                  </a:txBody>
                  <a:tcPr>
                    <a:lnB w="25400">
                      <a:solidFill>
                        <a:srgbClr val="124456"/>
                      </a:solidFill>
                    </a:lnB>
                  </a:tcPr>
                </a:tc>
                <a:tc>
                  <a:txBody>
                    <a:bodyPr/>
                    <a:lstStyle/>
                    <a:p>
                      <a:pPr algn="l"/>
                      <a:r>
                        <a:rPr sz="1200" b="1" i="0" u="none">
                          <a:solidFill>
                            <a:srgbClr val="333333"/>
                          </a:solidFill>
                          <a:latin typeface="Arial"/>
                        </a:rPr>
                        <a:t>Prosentti</a:t>
                      </a:r>
                    </a:p>
                  </a:txBody>
                  <a:tcPr>
                    <a:lnB w="25400">
                      <a:solidFill>
                        <a:srgbClr val="124456"/>
                      </a:solidFill>
                    </a:lnB>
                  </a:tcPr>
                </a:tc>
                <a:extLst>
                  <a:ext uri="{0D108BD9-81ED-4DB2-BD59-A6C34878D82A}">
                    <a16:rowId xmlns:a16="http://schemas.microsoft.com/office/drawing/2014/main" val="10000"/>
                  </a:ext>
                </a:extLst>
              </a:tr>
              <a:tr h="255616">
                <a:tc>
                  <a:txBody>
                    <a:bodyPr/>
                    <a:lstStyle/>
                    <a:p>
                      <a:pPr algn="l"/>
                      <a:r>
                        <a:rPr sz="1200" b="0" i="0" u="none">
                          <a:solidFill>
                            <a:srgbClr val="333333"/>
                          </a:solidFill>
                          <a:latin typeface="Arial"/>
                        </a:rPr>
                        <a:t>5 (erinomainen)</a:t>
                      </a:r>
                    </a:p>
                  </a:txBody>
                  <a:tcPr>
                    <a:lnT w="25400" cap="flat" cmpd="sng" algn="ctr">
                      <a:solidFill>
                        <a:srgbClr val="124456"/>
                      </a:solidFill>
                      <a:prstDash val="solid"/>
                      <a:round/>
                      <a:headEnd type="none" w="med" len="med"/>
                      <a:tailEnd type="none" w="med" len="med"/>
                    </a:lnT>
                  </a:tcPr>
                </a:tc>
                <a:tc>
                  <a:txBody>
                    <a:bodyPr/>
                    <a:lstStyle/>
                    <a:p>
                      <a:pPr algn="l"/>
                      <a:r>
                        <a:rPr sz="1200" b="0" i="0" u="none">
                          <a:solidFill>
                            <a:srgbClr val="333333"/>
                          </a:solidFill>
                          <a:latin typeface="Arial"/>
                        </a:rPr>
                        <a:t>1</a:t>
                      </a:r>
                    </a:p>
                  </a:txBody>
                  <a:tcPr>
                    <a:lnT w="25400" cap="flat" cmpd="sng" algn="ctr">
                      <a:solidFill>
                        <a:srgbClr val="124456"/>
                      </a:solidFill>
                      <a:prstDash val="solid"/>
                      <a:round/>
                      <a:headEnd type="none" w="med" len="med"/>
                      <a:tailEnd type="none" w="med" len="med"/>
                    </a:lnT>
                  </a:tcPr>
                </a:tc>
                <a:tc>
                  <a:txBody>
                    <a:bodyPr/>
                    <a:lstStyle/>
                    <a:p>
                      <a:pPr algn="l"/>
                      <a:r>
                        <a:rPr sz="1200" b="0" i="0" u="none">
                          <a:solidFill>
                            <a:srgbClr val="333333"/>
                          </a:solidFill>
                          <a:latin typeface="Arial"/>
                        </a:rPr>
                        <a:t>7,7%</a:t>
                      </a:r>
                    </a:p>
                  </a:txBody>
                  <a:tcPr>
                    <a:lnT w="25400" cap="flat" cmpd="sng" algn="ctr">
                      <a:solidFill>
                        <a:srgbClr val="124456"/>
                      </a:solidFill>
                      <a:prstDash val="solid"/>
                      <a:round/>
                      <a:headEnd type="none" w="med" len="med"/>
                      <a:tailEnd type="none" w="med" len="med"/>
                    </a:lnT>
                  </a:tcPr>
                </a:tc>
                <a:extLst>
                  <a:ext uri="{0D108BD9-81ED-4DB2-BD59-A6C34878D82A}">
                    <a16:rowId xmlns:a16="http://schemas.microsoft.com/office/drawing/2014/main" val="10001"/>
                  </a:ext>
                </a:extLst>
              </a:tr>
              <a:tr h="255616">
                <a:tc>
                  <a:txBody>
                    <a:bodyPr/>
                    <a:lstStyle/>
                    <a:p>
                      <a:pPr algn="l"/>
                      <a:r>
                        <a:rPr sz="1200" b="0" i="0" u="none" dirty="0">
                          <a:solidFill>
                            <a:srgbClr val="333333"/>
                          </a:solidFill>
                          <a:latin typeface="Arial"/>
                        </a:rPr>
                        <a:t>4</a:t>
                      </a:r>
                    </a:p>
                  </a:txBody>
                  <a:tcPr>
                    <a:solidFill>
                      <a:srgbClr val="EFEFEF"/>
                    </a:solidFill>
                  </a:tcPr>
                </a:tc>
                <a:tc>
                  <a:txBody>
                    <a:bodyPr/>
                    <a:lstStyle/>
                    <a:p>
                      <a:pPr algn="l"/>
                      <a:r>
                        <a:rPr sz="1200" b="0" i="0" u="none">
                          <a:solidFill>
                            <a:srgbClr val="333333"/>
                          </a:solidFill>
                          <a:latin typeface="Arial"/>
                        </a:rPr>
                        <a:t>10</a:t>
                      </a:r>
                    </a:p>
                  </a:txBody>
                  <a:tcPr>
                    <a:solidFill>
                      <a:srgbClr val="EFEFEF"/>
                    </a:solidFill>
                  </a:tcPr>
                </a:tc>
                <a:tc>
                  <a:txBody>
                    <a:bodyPr/>
                    <a:lstStyle/>
                    <a:p>
                      <a:pPr algn="l"/>
                      <a:r>
                        <a:rPr sz="1200" b="0" i="0" u="none">
                          <a:solidFill>
                            <a:srgbClr val="333333"/>
                          </a:solidFill>
                          <a:latin typeface="Arial"/>
                        </a:rPr>
                        <a:t>76,9%</a:t>
                      </a:r>
                    </a:p>
                  </a:txBody>
                  <a:tcPr>
                    <a:solidFill>
                      <a:srgbClr val="EFEFEF"/>
                    </a:solidFill>
                  </a:tcPr>
                </a:tc>
                <a:extLst>
                  <a:ext uri="{0D108BD9-81ED-4DB2-BD59-A6C34878D82A}">
                    <a16:rowId xmlns:a16="http://schemas.microsoft.com/office/drawing/2014/main" val="10002"/>
                  </a:ext>
                </a:extLst>
              </a:tr>
              <a:tr h="255616">
                <a:tc>
                  <a:txBody>
                    <a:bodyPr/>
                    <a:lstStyle/>
                    <a:p>
                      <a:pPr algn="l"/>
                      <a:r>
                        <a:rPr sz="1200" b="0" i="0" u="none" dirty="0">
                          <a:solidFill>
                            <a:srgbClr val="333333"/>
                          </a:solidFill>
                          <a:latin typeface="Arial"/>
                        </a:rPr>
                        <a:t>3</a:t>
                      </a:r>
                    </a:p>
                  </a:txBody>
                  <a:tcPr/>
                </a:tc>
                <a:tc>
                  <a:txBody>
                    <a:bodyPr/>
                    <a:lstStyle/>
                    <a:p>
                      <a:pPr algn="l"/>
                      <a:r>
                        <a:rPr sz="1200" b="0" i="0" u="none">
                          <a:solidFill>
                            <a:srgbClr val="333333"/>
                          </a:solidFill>
                          <a:latin typeface="Arial"/>
                        </a:rPr>
                        <a:t>2</a:t>
                      </a:r>
                    </a:p>
                  </a:txBody>
                  <a:tcPr/>
                </a:tc>
                <a:tc>
                  <a:txBody>
                    <a:bodyPr/>
                    <a:lstStyle/>
                    <a:p>
                      <a:pPr algn="l"/>
                      <a:r>
                        <a:rPr sz="1200" b="0" i="0" u="none">
                          <a:solidFill>
                            <a:srgbClr val="333333"/>
                          </a:solidFill>
                          <a:latin typeface="Arial"/>
                        </a:rPr>
                        <a:t>15,4%</a:t>
                      </a:r>
                    </a:p>
                  </a:txBody>
                  <a:tcPr/>
                </a:tc>
                <a:extLst>
                  <a:ext uri="{0D108BD9-81ED-4DB2-BD59-A6C34878D82A}">
                    <a16:rowId xmlns:a16="http://schemas.microsoft.com/office/drawing/2014/main" val="10003"/>
                  </a:ext>
                </a:extLst>
              </a:tr>
              <a:tr h="255616">
                <a:tc>
                  <a:txBody>
                    <a:bodyPr/>
                    <a:lstStyle/>
                    <a:p>
                      <a:pPr algn="l"/>
                      <a:r>
                        <a:rPr sz="1200" b="0" i="0" u="none">
                          <a:solidFill>
                            <a:srgbClr val="333333"/>
                          </a:solidFill>
                          <a:latin typeface="Arial"/>
                        </a:rPr>
                        <a:t>2</a:t>
                      </a:r>
                    </a:p>
                  </a:txBody>
                  <a:tcPr>
                    <a:solidFill>
                      <a:srgbClr val="EFEFEF"/>
                    </a:solidFill>
                  </a:tcPr>
                </a:tc>
                <a:tc>
                  <a:txBody>
                    <a:bodyPr/>
                    <a:lstStyle/>
                    <a:p>
                      <a:pPr algn="l"/>
                      <a:r>
                        <a:rPr sz="1200" b="0" i="0" u="none">
                          <a:solidFill>
                            <a:srgbClr val="333333"/>
                          </a:solidFill>
                          <a:latin typeface="Arial"/>
                        </a:rPr>
                        <a:t>0</a:t>
                      </a:r>
                    </a:p>
                  </a:txBody>
                  <a:tcPr>
                    <a:solidFill>
                      <a:srgbClr val="EFEFEF"/>
                    </a:solidFill>
                  </a:tcPr>
                </a:tc>
                <a:tc>
                  <a:txBody>
                    <a:bodyPr/>
                    <a:lstStyle/>
                    <a:p>
                      <a:pPr algn="l"/>
                      <a:r>
                        <a:rPr sz="1200" b="0" i="0" u="none">
                          <a:solidFill>
                            <a:srgbClr val="333333"/>
                          </a:solidFill>
                          <a:latin typeface="Arial"/>
                        </a:rPr>
                        <a:t>0,0%</a:t>
                      </a:r>
                    </a:p>
                  </a:txBody>
                  <a:tcPr>
                    <a:solidFill>
                      <a:srgbClr val="EFEFEF"/>
                    </a:solidFill>
                  </a:tcPr>
                </a:tc>
                <a:extLst>
                  <a:ext uri="{0D108BD9-81ED-4DB2-BD59-A6C34878D82A}">
                    <a16:rowId xmlns:a16="http://schemas.microsoft.com/office/drawing/2014/main" val="10004"/>
                  </a:ext>
                </a:extLst>
              </a:tr>
              <a:tr h="255616">
                <a:tc>
                  <a:txBody>
                    <a:bodyPr/>
                    <a:lstStyle/>
                    <a:p>
                      <a:pPr algn="l"/>
                      <a:r>
                        <a:rPr sz="1200" b="0" i="0" u="none">
                          <a:solidFill>
                            <a:srgbClr val="333333"/>
                          </a:solidFill>
                          <a:latin typeface="Arial"/>
                        </a:rPr>
                        <a:t>1 (huono)</a:t>
                      </a:r>
                    </a:p>
                  </a:txBody>
                  <a:tcPr/>
                </a:tc>
                <a:tc>
                  <a:txBody>
                    <a:bodyPr/>
                    <a:lstStyle/>
                    <a:p>
                      <a:pPr algn="l"/>
                      <a:r>
                        <a:rPr sz="1200" b="0" i="0" u="none">
                          <a:solidFill>
                            <a:srgbClr val="333333"/>
                          </a:solidFill>
                          <a:latin typeface="Arial"/>
                        </a:rPr>
                        <a:t>0</a:t>
                      </a:r>
                    </a:p>
                  </a:txBody>
                  <a:tcPr/>
                </a:tc>
                <a:tc>
                  <a:txBody>
                    <a:bodyPr/>
                    <a:lstStyle/>
                    <a:p>
                      <a:pPr algn="l"/>
                      <a:r>
                        <a:rPr sz="1200" b="0" i="0" u="none" dirty="0">
                          <a:solidFill>
                            <a:srgbClr val="333333"/>
                          </a:solidFill>
                          <a:latin typeface="Arial"/>
                        </a:rPr>
                        <a:t>0,0%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27912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000" y="254000"/>
            <a:ext cx="11684000" cy="104644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b="1" i="0" u="none" dirty="0">
                <a:latin typeface="Arial" pitchFamily="34" charset="0"/>
              </a:rPr>
              <a:t>5. </a:t>
            </a:r>
            <a:r>
              <a:rPr b="1" i="0" u="none" dirty="0" err="1">
                <a:latin typeface="Arial" pitchFamily="34" charset="0"/>
              </a:rPr>
              <a:t>Asetettu</a:t>
            </a:r>
            <a:r>
              <a:rPr b="1" i="0" u="none" dirty="0">
                <a:latin typeface="Arial" pitchFamily="34" charset="0"/>
              </a:rPr>
              <a:t> </a:t>
            </a:r>
            <a:r>
              <a:rPr b="1" i="0" u="none" dirty="0" err="1">
                <a:latin typeface="Arial" pitchFamily="34" charset="0"/>
              </a:rPr>
              <a:t>tavoite</a:t>
            </a:r>
            <a:r>
              <a:rPr b="1" i="0" u="none" dirty="0">
                <a:latin typeface="Arial" pitchFamily="34" charset="0"/>
              </a:rPr>
              <a:t> "</a:t>
            </a:r>
            <a:r>
              <a:rPr b="1" i="0" u="none" dirty="0" err="1">
                <a:latin typeface="Arial" pitchFamily="34" charset="0"/>
              </a:rPr>
              <a:t>neuvottelukunnan</a:t>
            </a:r>
            <a:r>
              <a:rPr b="1" i="0" u="none" dirty="0">
                <a:latin typeface="Arial" pitchFamily="34" charset="0"/>
              </a:rPr>
              <a:t> </a:t>
            </a:r>
            <a:r>
              <a:rPr b="1" i="0" u="none" dirty="0" err="1">
                <a:latin typeface="Arial" pitchFamily="34" charset="0"/>
              </a:rPr>
              <a:t>työllä</a:t>
            </a:r>
            <a:r>
              <a:rPr b="1" i="0" u="none" dirty="0">
                <a:latin typeface="Arial" pitchFamily="34" charset="0"/>
              </a:rPr>
              <a:t> </a:t>
            </a:r>
            <a:r>
              <a:rPr b="1" i="0" u="none" dirty="0" err="1">
                <a:latin typeface="Arial" pitchFamily="34" charset="0"/>
              </a:rPr>
              <a:t>pyritään</a:t>
            </a:r>
            <a:r>
              <a:rPr b="1" i="0" u="none" dirty="0">
                <a:latin typeface="Arial" pitchFamily="34" charset="0"/>
              </a:rPr>
              <a:t> </a:t>
            </a:r>
            <a:r>
              <a:rPr b="1" i="0" u="none" dirty="0" err="1">
                <a:latin typeface="Arial" pitchFamily="34" charset="0"/>
              </a:rPr>
              <a:t>löytämään</a:t>
            </a:r>
            <a:r>
              <a:rPr b="1" i="0" u="none" dirty="0">
                <a:latin typeface="Arial" pitchFamily="34" charset="0"/>
              </a:rPr>
              <a:t> ja </a:t>
            </a:r>
            <a:r>
              <a:rPr b="1" i="0" u="none" dirty="0" err="1">
                <a:latin typeface="Arial" pitchFamily="34" charset="0"/>
              </a:rPr>
              <a:t>tukemaan</a:t>
            </a:r>
            <a:r>
              <a:rPr b="1" i="0" u="none" dirty="0">
                <a:latin typeface="Arial" pitchFamily="34" charset="0"/>
              </a:rPr>
              <a:t> </a:t>
            </a:r>
            <a:r>
              <a:rPr b="1" i="0" u="none" dirty="0" err="1">
                <a:latin typeface="Arial" pitchFamily="34" charset="0"/>
              </a:rPr>
              <a:t>myös</a:t>
            </a:r>
            <a:r>
              <a:rPr b="1" i="0" u="none" dirty="0">
                <a:latin typeface="Arial" pitchFamily="34" charset="0"/>
              </a:rPr>
              <a:t> </a:t>
            </a:r>
            <a:r>
              <a:rPr b="1" i="0" u="none" dirty="0" err="1">
                <a:latin typeface="Arial" pitchFamily="34" charset="0"/>
              </a:rPr>
              <a:t>uudenlaisia</a:t>
            </a:r>
            <a:r>
              <a:rPr b="1" i="0" u="none" dirty="0">
                <a:latin typeface="Arial" pitchFamily="34" charset="0"/>
              </a:rPr>
              <a:t> </a:t>
            </a:r>
            <a:r>
              <a:rPr b="1" i="0" u="none" dirty="0" err="1">
                <a:latin typeface="Arial" pitchFamily="34" charset="0"/>
              </a:rPr>
              <a:t>tapoja</a:t>
            </a:r>
            <a:r>
              <a:rPr b="1" i="0" u="none" dirty="0">
                <a:latin typeface="Arial" pitchFamily="34" charset="0"/>
              </a:rPr>
              <a:t> </a:t>
            </a:r>
            <a:r>
              <a:rPr b="1" i="0" u="none" dirty="0" err="1">
                <a:latin typeface="Arial" pitchFamily="34" charset="0"/>
              </a:rPr>
              <a:t>organisoida</a:t>
            </a:r>
            <a:r>
              <a:rPr b="1" i="0" u="none" dirty="0">
                <a:latin typeface="Arial" pitchFamily="34" charset="0"/>
              </a:rPr>
              <a:t> </a:t>
            </a:r>
            <a:r>
              <a:rPr b="1" i="0" u="none" dirty="0" err="1">
                <a:latin typeface="Arial" pitchFamily="34" charset="0"/>
              </a:rPr>
              <a:t>hallinnon</a:t>
            </a:r>
            <a:r>
              <a:rPr b="1" i="0" u="none" dirty="0">
                <a:latin typeface="Arial" pitchFamily="34" charset="0"/>
              </a:rPr>
              <a:t>, </a:t>
            </a:r>
            <a:r>
              <a:rPr b="1" i="0" u="none" dirty="0" err="1">
                <a:latin typeface="Arial" pitchFamily="34" charset="0"/>
              </a:rPr>
              <a:t>kansalaisjärjestöjen</a:t>
            </a:r>
            <a:r>
              <a:rPr b="1" i="0" u="none" dirty="0">
                <a:latin typeface="Arial" pitchFamily="34" charset="0"/>
              </a:rPr>
              <a:t> ja </a:t>
            </a:r>
            <a:r>
              <a:rPr b="1" i="0" u="none" dirty="0" err="1">
                <a:latin typeface="Arial" pitchFamily="34" charset="0"/>
              </a:rPr>
              <a:t>tutkimuksen</a:t>
            </a:r>
            <a:r>
              <a:rPr b="1" i="0" u="none" dirty="0">
                <a:latin typeface="Arial" pitchFamily="34" charset="0"/>
              </a:rPr>
              <a:t> </a:t>
            </a:r>
            <a:r>
              <a:rPr b="1" i="0" u="none" dirty="0" err="1">
                <a:latin typeface="Arial" pitchFamily="34" charset="0"/>
              </a:rPr>
              <a:t>välistä</a:t>
            </a:r>
            <a:r>
              <a:rPr b="1" i="0" u="none" dirty="0">
                <a:latin typeface="Arial" pitchFamily="34" charset="0"/>
              </a:rPr>
              <a:t> </a:t>
            </a:r>
            <a:r>
              <a:rPr b="1" i="0" u="none" dirty="0" err="1">
                <a:latin typeface="Arial" pitchFamily="34" charset="0"/>
              </a:rPr>
              <a:t>yhteistyötä</a:t>
            </a:r>
            <a:r>
              <a:rPr b="1" i="0" u="none" dirty="0">
                <a:latin typeface="Arial" pitchFamily="34" charset="0"/>
              </a:rPr>
              <a:t>."</a:t>
            </a:r>
            <a:br>
              <a:rPr b="1" i="0" u="none" dirty="0">
                <a:latin typeface="Arial" pitchFamily="34" charset="0"/>
              </a:rPr>
            </a:br>
            <a:r>
              <a:rPr b="1" i="0" u="none" dirty="0">
                <a:latin typeface="Arial" pitchFamily="34" charset="0"/>
              </a:rPr>
              <a:t>-&gt; </a:t>
            </a:r>
            <a:r>
              <a:rPr b="1" i="0" u="none" dirty="0" err="1">
                <a:latin typeface="Arial" pitchFamily="34" charset="0"/>
              </a:rPr>
              <a:t>Miten</a:t>
            </a:r>
            <a:r>
              <a:rPr b="1" i="0" u="none" dirty="0">
                <a:latin typeface="Arial" pitchFamily="34" charset="0"/>
              </a:rPr>
              <a:t> </a:t>
            </a:r>
            <a:r>
              <a:rPr b="1" i="0" u="none" dirty="0" err="1">
                <a:latin typeface="Arial" pitchFamily="34" charset="0"/>
              </a:rPr>
              <a:t>hyvin</a:t>
            </a:r>
            <a:r>
              <a:rPr b="1" i="0" u="none" dirty="0">
                <a:latin typeface="Arial" pitchFamily="34" charset="0"/>
              </a:rPr>
              <a:t> </a:t>
            </a:r>
            <a:r>
              <a:rPr b="1" i="0" u="none" dirty="0" err="1">
                <a:latin typeface="Arial" pitchFamily="34" charset="0"/>
              </a:rPr>
              <a:t>neuvottelukunta</a:t>
            </a:r>
            <a:r>
              <a:rPr b="1" i="0" u="none" dirty="0">
                <a:latin typeface="Arial" pitchFamily="34" charset="0"/>
              </a:rPr>
              <a:t> on </a:t>
            </a:r>
            <a:r>
              <a:rPr b="1" i="0" u="none" dirty="0" err="1">
                <a:latin typeface="Arial" pitchFamily="34" charset="0"/>
              </a:rPr>
              <a:t>toteuttanut</a:t>
            </a:r>
            <a:r>
              <a:rPr b="1" i="0" u="none" dirty="0">
                <a:latin typeface="Arial" pitchFamily="34" charset="0"/>
              </a:rPr>
              <a:t> </a:t>
            </a:r>
            <a:r>
              <a:rPr b="1" i="0" u="none" dirty="0" err="1">
                <a:latin typeface="Arial" pitchFamily="34" charset="0"/>
              </a:rPr>
              <a:t>tätä</a:t>
            </a:r>
            <a:r>
              <a:rPr b="1" i="0" u="none" dirty="0">
                <a:latin typeface="Arial" pitchFamily="34" charset="0"/>
              </a:rPr>
              <a:t> </a:t>
            </a:r>
            <a:r>
              <a:rPr b="1" i="0" u="none" dirty="0" err="1">
                <a:latin typeface="Arial" pitchFamily="34" charset="0"/>
              </a:rPr>
              <a:t>tavoitetta</a:t>
            </a:r>
            <a:r>
              <a:rPr b="1" i="0" u="none" dirty="0">
                <a:latin typeface="Arial" pitchFamily="34" charset="0"/>
              </a:rPr>
              <a:t>? </a:t>
            </a:r>
            <a:r>
              <a:rPr sz="1400" b="1" i="0" u="none" dirty="0">
                <a:latin typeface="Arial" pitchFamily="34" charset="0"/>
              </a:rPr>
              <a:t/>
            </a:r>
            <a:br>
              <a:rPr sz="1400" b="1" i="0" u="none" dirty="0">
                <a:latin typeface="Arial" pitchFamily="34" charset="0"/>
              </a:rPr>
            </a:br>
            <a:r>
              <a:rPr sz="1400" b="1" i="0" u="none" dirty="0">
                <a:latin typeface="Arial" pitchFamily="34" charset="0"/>
              </a:rPr>
              <a:t>(</a:t>
            </a:r>
            <a:r>
              <a:rPr sz="1400" b="1" i="0" u="none" dirty="0" err="1">
                <a:latin typeface="Arial" pitchFamily="34" charset="0"/>
              </a:rPr>
              <a:t>asteikolla</a:t>
            </a:r>
            <a:r>
              <a:rPr sz="1400" b="1" i="0" u="none" dirty="0">
                <a:latin typeface="Arial" pitchFamily="34" charset="0"/>
              </a:rPr>
              <a:t> 5 = </a:t>
            </a:r>
            <a:r>
              <a:rPr sz="1400" b="1" i="0" u="none" dirty="0" err="1">
                <a:latin typeface="Arial" pitchFamily="34" charset="0"/>
              </a:rPr>
              <a:t>erinomaisesti</a:t>
            </a:r>
            <a:r>
              <a:rPr sz="1400" b="1" i="0" u="none" dirty="0">
                <a:latin typeface="Arial" pitchFamily="34" charset="0"/>
              </a:rPr>
              <a:t>, 1= </a:t>
            </a:r>
            <a:r>
              <a:rPr sz="1400" b="1" i="0" u="none" dirty="0" err="1">
                <a:latin typeface="Arial" pitchFamily="34" charset="0"/>
              </a:rPr>
              <a:t>huonosti</a:t>
            </a:r>
            <a:r>
              <a:rPr sz="1400" b="1" i="0" u="none" dirty="0">
                <a:latin typeface="Arial" pitchFamily="34" charset="0"/>
              </a:rPr>
              <a:t>)</a:t>
            </a:r>
          </a:p>
        </p:txBody>
      </p:sp>
      <p:sp>
        <p:nvSpPr>
          <p:cNvPr id="3" name="New shape"/>
          <p:cNvSpPr/>
          <p:nvPr/>
        </p:nvSpPr>
        <p:spPr>
          <a:xfrm>
            <a:off x="254000" y="1297940"/>
            <a:ext cx="11684000" cy="18288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r>
              <a:rPr sz="1200" b="0" i="0" u="none">
                <a:solidFill>
                  <a:srgbClr val="333333"/>
                </a:solidFill>
                <a:latin typeface="Arial"/>
              </a:rPr>
              <a:t>Vastaajien määrä: 14</a:t>
            </a:r>
          </a:p>
        </p:txBody>
      </p:sp>
      <p:graphicFrame>
        <p:nvGraphicFramePr>
          <p:cNvPr id="4" name="ChartObject"/>
          <p:cNvGraphicFramePr/>
          <p:nvPr/>
        </p:nvGraphicFramePr>
        <p:xfrm>
          <a:off x="254000" y="1671320"/>
          <a:ext cx="8255000" cy="4932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New Table"/>
          <p:cNvGraphicFramePr>
            <a:graphicFrameLocks noGrp="1"/>
          </p:cNvGraphicFramePr>
          <p:nvPr>
            <p:extLst>
              <p:ext uri="{D42A27DB-BD31-4B8C-83A1-F6EECF244321}">
                <p14:modId xmlns:p14="http://schemas.microsoft.com/office/powerpoint/2010/main" val="793396600"/>
              </p:ext>
            </p:extLst>
          </p:nvPr>
        </p:nvGraphicFramePr>
        <p:xfrm>
          <a:off x="8509000" y="1809866"/>
          <a:ext cx="3652982" cy="1850909"/>
        </p:xfrm>
        <a:graphic>
          <a:graphicData uri="http://schemas.openxmlformats.org/drawingml/2006/table">
            <a:tbl>
              <a:tblPr firstRow="1" bandRow="1"/>
              <a:tblGrid>
                <a:gridCol w="1223819">
                  <a:extLst>
                    <a:ext uri="{9D8B030D-6E8A-4147-A177-3AD203B41FA5}">
                      <a16:colId xmlns:a16="http://schemas.microsoft.com/office/drawing/2014/main" val="20000"/>
                    </a:ext>
                  </a:extLst>
                </a:gridCol>
                <a:gridCol w="591127">
                  <a:extLst>
                    <a:ext uri="{9D8B030D-6E8A-4147-A177-3AD203B41FA5}">
                      <a16:colId xmlns:a16="http://schemas.microsoft.com/office/drawing/2014/main" val="20001"/>
                    </a:ext>
                  </a:extLst>
                </a:gridCol>
                <a:gridCol w="1838036">
                  <a:extLst>
                    <a:ext uri="{9D8B030D-6E8A-4147-A177-3AD203B41FA5}">
                      <a16:colId xmlns:a16="http://schemas.microsoft.com/office/drawing/2014/main" val="20002"/>
                    </a:ext>
                  </a:extLst>
                </a:gridCol>
              </a:tblGrid>
              <a:tr h="177858">
                <a:tc>
                  <a:txBody>
                    <a:bodyPr/>
                    <a:lstStyle/>
                    <a:p>
                      <a:pPr algn="l"/>
                      <a:endParaRPr sz="1200" b="1" i="0" u="none">
                        <a:solidFill>
                          <a:srgbClr val="333333"/>
                        </a:solidFill>
                        <a:latin typeface="Arial" pitchFamily="34" charset="0"/>
                      </a:endParaRPr>
                    </a:p>
                  </a:txBody>
                  <a:tcPr>
                    <a:lnB w="25400">
                      <a:solidFill>
                        <a:srgbClr val="124456"/>
                      </a:solidFill>
                    </a:lnB>
                  </a:tcPr>
                </a:tc>
                <a:tc>
                  <a:txBody>
                    <a:bodyPr/>
                    <a:lstStyle/>
                    <a:p>
                      <a:pPr algn="l"/>
                      <a:r>
                        <a:rPr sz="1200" b="1" i="0" u="none">
                          <a:solidFill>
                            <a:srgbClr val="333333"/>
                          </a:solidFill>
                          <a:latin typeface="Arial"/>
                        </a:rPr>
                        <a:t>n</a:t>
                      </a:r>
                    </a:p>
                  </a:txBody>
                  <a:tcPr>
                    <a:lnB w="25400">
                      <a:solidFill>
                        <a:srgbClr val="124456"/>
                      </a:solidFill>
                    </a:lnB>
                  </a:tcPr>
                </a:tc>
                <a:tc>
                  <a:txBody>
                    <a:bodyPr/>
                    <a:lstStyle/>
                    <a:p>
                      <a:pPr algn="l"/>
                      <a:r>
                        <a:rPr sz="1200" b="1" i="0" u="none" dirty="0" err="1">
                          <a:solidFill>
                            <a:srgbClr val="333333"/>
                          </a:solidFill>
                          <a:latin typeface="Arial"/>
                        </a:rPr>
                        <a:t>Prosentti</a:t>
                      </a:r>
                      <a:endParaRPr sz="1200" b="1" i="0" u="none" dirty="0">
                        <a:solidFill>
                          <a:srgbClr val="333333"/>
                        </a:solidFill>
                        <a:latin typeface="Arial"/>
                      </a:endParaRPr>
                    </a:p>
                  </a:txBody>
                  <a:tcPr>
                    <a:lnB w="25400">
                      <a:solidFill>
                        <a:srgbClr val="124456"/>
                      </a:solidFill>
                    </a:lnB>
                  </a:tcPr>
                </a:tc>
                <a:extLst>
                  <a:ext uri="{0D108BD9-81ED-4DB2-BD59-A6C34878D82A}">
                    <a16:rowId xmlns:a16="http://schemas.microsoft.com/office/drawing/2014/main" val="10000"/>
                  </a:ext>
                </a:extLst>
              </a:tr>
              <a:tr h="415001">
                <a:tc>
                  <a:txBody>
                    <a:bodyPr/>
                    <a:lstStyle/>
                    <a:p>
                      <a:pPr algn="l"/>
                      <a:r>
                        <a:rPr sz="1200" b="0" i="0" u="none">
                          <a:solidFill>
                            <a:srgbClr val="333333"/>
                          </a:solidFill>
                          <a:latin typeface="Arial"/>
                        </a:rPr>
                        <a:t>5 (erinomainen)</a:t>
                      </a:r>
                    </a:p>
                  </a:txBody>
                  <a:tcPr>
                    <a:lnT w="25400" cap="flat" cmpd="sng" algn="ctr">
                      <a:solidFill>
                        <a:srgbClr val="124456"/>
                      </a:solidFill>
                      <a:prstDash val="solid"/>
                      <a:round/>
                      <a:headEnd type="none" w="med" len="med"/>
                      <a:tailEnd type="none" w="med" len="med"/>
                    </a:lnT>
                  </a:tcPr>
                </a:tc>
                <a:tc>
                  <a:txBody>
                    <a:bodyPr/>
                    <a:lstStyle/>
                    <a:p>
                      <a:pPr algn="l"/>
                      <a:r>
                        <a:rPr sz="1200" b="0" i="0" u="none">
                          <a:solidFill>
                            <a:srgbClr val="333333"/>
                          </a:solidFill>
                          <a:latin typeface="Arial"/>
                        </a:rPr>
                        <a:t>2</a:t>
                      </a:r>
                    </a:p>
                  </a:txBody>
                  <a:tcPr>
                    <a:lnT w="25400" cap="flat" cmpd="sng" algn="ctr">
                      <a:solidFill>
                        <a:srgbClr val="124456"/>
                      </a:solidFill>
                      <a:prstDash val="solid"/>
                      <a:round/>
                      <a:headEnd type="none" w="med" len="med"/>
                      <a:tailEnd type="none" w="med" len="med"/>
                    </a:lnT>
                  </a:tcPr>
                </a:tc>
                <a:tc>
                  <a:txBody>
                    <a:bodyPr/>
                    <a:lstStyle/>
                    <a:p>
                      <a:pPr algn="l"/>
                      <a:r>
                        <a:rPr sz="1200" b="0" i="0" u="none" dirty="0">
                          <a:solidFill>
                            <a:srgbClr val="333333"/>
                          </a:solidFill>
                          <a:latin typeface="Arial"/>
                        </a:rPr>
                        <a:t>14,3%</a:t>
                      </a:r>
                    </a:p>
                  </a:txBody>
                  <a:tcPr>
                    <a:lnT w="25400" cap="flat" cmpd="sng" algn="ctr">
                      <a:solidFill>
                        <a:srgbClr val="124456"/>
                      </a:solidFill>
                      <a:prstDash val="solid"/>
                      <a:round/>
                      <a:headEnd type="none" w="med" len="med"/>
                      <a:tailEnd type="none" w="med" len="med"/>
                    </a:lnT>
                  </a:tcPr>
                </a:tc>
                <a:extLst>
                  <a:ext uri="{0D108BD9-81ED-4DB2-BD59-A6C34878D82A}">
                    <a16:rowId xmlns:a16="http://schemas.microsoft.com/office/drawing/2014/main" val="10001"/>
                  </a:ext>
                </a:extLst>
              </a:tr>
              <a:tr h="177858">
                <a:tc>
                  <a:txBody>
                    <a:bodyPr/>
                    <a:lstStyle/>
                    <a:p>
                      <a:pPr algn="l"/>
                      <a:r>
                        <a:rPr sz="1200" b="0" i="0" u="none">
                          <a:solidFill>
                            <a:srgbClr val="333333"/>
                          </a:solidFill>
                          <a:latin typeface="Arial"/>
                        </a:rPr>
                        <a:t>4</a:t>
                      </a:r>
                    </a:p>
                  </a:txBody>
                  <a:tcPr>
                    <a:solidFill>
                      <a:srgbClr val="EFEFEF"/>
                    </a:solidFill>
                  </a:tcPr>
                </a:tc>
                <a:tc>
                  <a:txBody>
                    <a:bodyPr/>
                    <a:lstStyle/>
                    <a:p>
                      <a:pPr algn="l"/>
                      <a:r>
                        <a:rPr sz="1200" b="0" i="0" u="none" dirty="0">
                          <a:solidFill>
                            <a:srgbClr val="333333"/>
                          </a:solidFill>
                          <a:latin typeface="Arial"/>
                        </a:rPr>
                        <a:t>4</a:t>
                      </a:r>
                    </a:p>
                  </a:txBody>
                  <a:tcPr>
                    <a:solidFill>
                      <a:srgbClr val="EFEFEF"/>
                    </a:solidFill>
                  </a:tcPr>
                </a:tc>
                <a:tc>
                  <a:txBody>
                    <a:bodyPr/>
                    <a:lstStyle/>
                    <a:p>
                      <a:pPr algn="l"/>
                      <a:r>
                        <a:rPr sz="1200" b="0" i="0" u="none">
                          <a:solidFill>
                            <a:srgbClr val="333333"/>
                          </a:solidFill>
                          <a:latin typeface="Arial"/>
                        </a:rPr>
                        <a:t>28,6%</a:t>
                      </a:r>
                    </a:p>
                  </a:txBody>
                  <a:tcPr>
                    <a:solidFill>
                      <a:srgbClr val="EFEFEF"/>
                    </a:solidFill>
                  </a:tcPr>
                </a:tc>
                <a:extLst>
                  <a:ext uri="{0D108BD9-81ED-4DB2-BD59-A6C34878D82A}">
                    <a16:rowId xmlns:a16="http://schemas.microsoft.com/office/drawing/2014/main" val="10002"/>
                  </a:ext>
                </a:extLst>
              </a:tr>
              <a:tr h="177858">
                <a:tc>
                  <a:txBody>
                    <a:bodyPr/>
                    <a:lstStyle/>
                    <a:p>
                      <a:pPr algn="l"/>
                      <a:r>
                        <a:rPr sz="1200" b="0" i="0" u="none">
                          <a:solidFill>
                            <a:srgbClr val="333333"/>
                          </a:solidFill>
                          <a:latin typeface="Arial"/>
                        </a:rPr>
                        <a:t>3</a:t>
                      </a:r>
                    </a:p>
                  </a:txBody>
                  <a:tcPr/>
                </a:tc>
                <a:tc>
                  <a:txBody>
                    <a:bodyPr/>
                    <a:lstStyle/>
                    <a:p>
                      <a:pPr algn="l"/>
                      <a:r>
                        <a:rPr sz="1200" b="0" i="0" u="none">
                          <a:solidFill>
                            <a:srgbClr val="333333"/>
                          </a:solidFill>
                          <a:latin typeface="Arial"/>
                        </a:rPr>
                        <a:t>6</a:t>
                      </a:r>
                    </a:p>
                  </a:txBody>
                  <a:tcPr/>
                </a:tc>
                <a:tc>
                  <a:txBody>
                    <a:bodyPr/>
                    <a:lstStyle/>
                    <a:p>
                      <a:pPr algn="l"/>
                      <a:r>
                        <a:rPr sz="1200" b="0" i="0" u="none" dirty="0">
                          <a:solidFill>
                            <a:srgbClr val="333333"/>
                          </a:solidFill>
                          <a:latin typeface="Arial"/>
                        </a:rPr>
                        <a:t>42,8%</a:t>
                      </a:r>
                    </a:p>
                  </a:txBody>
                  <a:tcPr/>
                </a:tc>
                <a:extLst>
                  <a:ext uri="{0D108BD9-81ED-4DB2-BD59-A6C34878D82A}">
                    <a16:rowId xmlns:a16="http://schemas.microsoft.com/office/drawing/2014/main" val="10003"/>
                  </a:ext>
                </a:extLst>
              </a:tr>
              <a:tr h="177858">
                <a:tc>
                  <a:txBody>
                    <a:bodyPr/>
                    <a:lstStyle/>
                    <a:p>
                      <a:pPr algn="l"/>
                      <a:r>
                        <a:rPr sz="1200" b="0" i="0" u="none" dirty="0">
                          <a:solidFill>
                            <a:srgbClr val="333333"/>
                          </a:solidFill>
                          <a:latin typeface="Arial"/>
                        </a:rPr>
                        <a:t>2</a:t>
                      </a:r>
                    </a:p>
                  </a:txBody>
                  <a:tcPr>
                    <a:solidFill>
                      <a:srgbClr val="EFEFEF"/>
                    </a:solidFill>
                  </a:tcPr>
                </a:tc>
                <a:tc>
                  <a:txBody>
                    <a:bodyPr/>
                    <a:lstStyle/>
                    <a:p>
                      <a:pPr algn="l"/>
                      <a:r>
                        <a:rPr sz="1200" b="0" i="0" u="none">
                          <a:solidFill>
                            <a:srgbClr val="333333"/>
                          </a:solidFill>
                          <a:latin typeface="Arial"/>
                        </a:rPr>
                        <a:t>2</a:t>
                      </a:r>
                    </a:p>
                  </a:txBody>
                  <a:tcPr>
                    <a:solidFill>
                      <a:srgbClr val="EFEFEF"/>
                    </a:solidFill>
                  </a:tcPr>
                </a:tc>
                <a:tc>
                  <a:txBody>
                    <a:bodyPr/>
                    <a:lstStyle/>
                    <a:p>
                      <a:pPr algn="l"/>
                      <a:r>
                        <a:rPr sz="1200" b="0" i="0" u="none">
                          <a:solidFill>
                            <a:srgbClr val="333333"/>
                          </a:solidFill>
                          <a:latin typeface="Arial"/>
                        </a:rPr>
                        <a:t>14,3%</a:t>
                      </a:r>
                    </a:p>
                  </a:txBody>
                  <a:tcPr>
                    <a:solidFill>
                      <a:srgbClr val="EFEFEF"/>
                    </a:solidFill>
                  </a:tcPr>
                </a:tc>
                <a:extLst>
                  <a:ext uri="{0D108BD9-81ED-4DB2-BD59-A6C34878D82A}">
                    <a16:rowId xmlns:a16="http://schemas.microsoft.com/office/drawing/2014/main" val="10004"/>
                  </a:ext>
                </a:extLst>
              </a:tr>
              <a:tr h="296429">
                <a:tc>
                  <a:txBody>
                    <a:bodyPr/>
                    <a:lstStyle/>
                    <a:p>
                      <a:pPr algn="l"/>
                      <a:r>
                        <a:rPr sz="1200" b="0" i="0" u="none">
                          <a:solidFill>
                            <a:srgbClr val="333333"/>
                          </a:solidFill>
                          <a:latin typeface="Arial"/>
                        </a:rPr>
                        <a:t>1 (huono)</a:t>
                      </a:r>
                    </a:p>
                  </a:txBody>
                  <a:tcPr/>
                </a:tc>
                <a:tc>
                  <a:txBody>
                    <a:bodyPr/>
                    <a:lstStyle/>
                    <a:p>
                      <a:pPr algn="l"/>
                      <a:r>
                        <a:rPr sz="1200" b="0" i="0" u="none">
                          <a:solidFill>
                            <a:srgbClr val="333333"/>
                          </a:solidFill>
                          <a:latin typeface="Arial"/>
                        </a:rPr>
                        <a:t>0</a:t>
                      </a:r>
                    </a:p>
                  </a:txBody>
                  <a:tcPr/>
                </a:tc>
                <a:tc>
                  <a:txBody>
                    <a:bodyPr/>
                    <a:lstStyle/>
                    <a:p>
                      <a:pPr algn="l"/>
                      <a:r>
                        <a:rPr sz="1200" b="0" i="0" u="none" dirty="0">
                          <a:solidFill>
                            <a:srgbClr val="333333"/>
                          </a:solidFill>
                          <a:latin typeface="Arial"/>
                        </a:rPr>
                        <a:t>0,0%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23847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Asetetut tehtävät</a:t>
            </a:r>
            <a:endParaRPr lang="fi-FI" dirty="0"/>
          </a:p>
        </p:txBody>
      </p:sp>
    </p:spTree>
    <p:extLst>
      <p:ext uri="{BB962C8B-B14F-4D97-AF65-F5344CB8AC3E}">
        <p14:creationId xmlns:p14="http://schemas.microsoft.com/office/powerpoint/2010/main" val="2007407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000" y="254000"/>
            <a:ext cx="11684000" cy="1107996"/>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b="1" i="0" u="none" dirty="0">
                <a:latin typeface="Arial" pitchFamily="34" charset="0"/>
              </a:rPr>
              <a:t>6. </a:t>
            </a:r>
            <a:r>
              <a:rPr b="1" i="0" u="none" dirty="0" err="1">
                <a:latin typeface="Arial" pitchFamily="34" charset="0"/>
              </a:rPr>
              <a:t>Asetettu</a:t>
            </a:r>
            <a:r>
              <a:rPr b="1" i="0" u="none" dirty="0">
                <a:latin typeface="Arial" pitchFamily="34" charset="0"/>
              </a:rPr>
              <a:t> </a:t>
            </a:r>
            <a:r>
              <a:rPr b="1" i="0" u="none" dirty="0" err="1">
                <a:latin typeface="Arial" pitchFamily="34" charset="0"/>
              </a:rPr>
              <a:t>tehtävä</a:t>
            </a:r>
            <a:r>
              <a:rPr b="1" i="0" u="none" dirty="0">
                <a:latin typeface="Arial" pitchFamily="34" charset="0"/>
              </a:rPr>
              <a:t> "</a:t>
            </a:r>
            <a:r>
              <a:rPr b="1" i="0" u="none" dirty="0" err="1">
                <a:latin typeface="Arial" pitchFamily="34" charset="0"/>
              </a:rPr>
              <a:t>koota</a:t>
            </a:r>
            <a:r>
              <a:rPr b="1" i="0" u="none" dirty="0">
                <a:latin typeface="Arial" pitchFamily="34" charset="0"/>
              </a:rPr>
              <a:t> ja </a:t>
            </a:r>
            <a:r>
              <a:rPr b="1" i="0" u="none" dirty="0" err="1">
                <a:latin typeface="Arial" pitchFamily="34" charset="0"/>
              </a:rPr>
              <a:t>tuoda</a:t>
            </a:r>
            <a:r>
              <a:rPr b="1" i="0" u="none" dirty="0">
                <a:latin typeface="Arial" pitchFamily="34" charset="0"/>
              </a:rPr>
              <a:t> </a:t>
            </a:r>
            <a:r>
              <a:rPr b="1" i="0" u="none" dirty="0" err="1">
                <a:latin typeface="Arial" pitchFamily="34" charset="0"/>
              </a:rPr>
              <a:t>valtioneuvoston</a:t>
            </a:r>
            <a:r>
              <a:rPr b="1" i="0" u="none" dirty="0">
                <a:latin typeface="Arial" pitchFamily="34" charset="0"/>
              </a:rPr>
              <a:t> </a:t>
            </a:r>
            <a:r>
              <a:rPr b="1" i="0" u="none" dirty="0" err="1">
                <a:latin typeface="Arial" pitchFamily="34" charset="0"/>
              </a:rPr>
              <a:t>tietoon</a:t>
            </a:r>
            <a:r>
              <a:rPr b="1" i="0" u="none" dirty="0">
                <a:latin typeface="Arial" pitchFamily="34" charset="0"/>
              </a:rPr>
              <a:t> </a:t>
            </a:r>
            <a:r>
              <a:rPr b="1" i="0" u="none" dirty="0" err="1">
                <a:latin typeface="Arial" pitchFamily="34" charset="0"/>
              </a:rPr>
              <a:t>sellaisia</a:t>
            </a:r>
            <a:r>
              <a:rPr b="1" i="0" u="none" dirty="0">
                <a:latin typeface="Arial" pitchFamily="34" charset="0"/>
              </a:rPr>
              <a:t> </a:t>
            </a:r>
            <a:r>
              <a:rPr b="1" i="0" u="none" dirty="0" err="1">
                <a:latin typeface="Arial" pitchFamily="34" charset="0"/>
              </a:rPr>
              <a:t>huomioita</a:t>
            </a:r>
            <a:r>
              <a:rPr b="1" i="0" u="none" dirty="0">
                <a:latin typeface="Arial" pitchFamily="34" charset="0"/>
              </a:rPr>
              <a:t> ja </a:t>
            </a:r>
            <a:r>
              <a:rPr b="1" i="0" u="none" dirty="0" err="1">
                <a:latin typeface="Arial" pitchFamily="34" charset="0"/>
              </a:rPr>
              <a:t>näkökohtia</a:t>
            </a:r>
            <a:r>
              <a:rPr b="1" i="0" u="none" dirty="0">
                <a:latin typeface="Arial" pitchFamily="34" charset="0"/>
              </a:rPr>
              <a:t>, </a:t>
            </a:r>
            <a:r>
              <a:rPr b="1" i="0" u="none" dirty="0" err="1">
                <a:latin typeface="Arial" pitchFamily="34" charset="0"/>
              </a:rPr>
              <a:t>joiden</a:t>
            </a:r>
            <a:r>
              <a:rPr b="1" i="0" u="none" dirty="0">
                <a:latin typeface="Arial" pitchFamily="34" charset="0"/>
              </a:rPr>
              <a:t> </a:t>
            </a:r>
            <a:r>
              <a:rPr b="1" i="0" u="none" dirty="0" err="1">
                <a:latin typeface="Arial" pitchFamily="34" charset="0"/>
              </a:rPr>
              <a:t>huomioon</a:t>
            </a:r>
            <a:r>
              <a:rPr b="1" i="0" u="none" dirty="0">
                <a:latin typeface="Arial" pitchFamily="34" charset="0"/>
              </a:rPr>
              <a:t> </a:t>
            </a:r>
            <a:r>
              <a:rPr b="1" i="0" u="none" dirty="0" err="1">
                <a:latin typeface="Arial" pitchFamily="34" charset="0"/>
              </a:rPr>
              <a:t>ottaminen</a:t>
            </a:r>
            <a:r>
              <a:rPr b="1" i="0" u="none" dirty="0">
                <a:latin typeface="Arial" pitchFamily="34" charset="0"/>
              </a:rPr>
              <a:t> ja </a:t>
            </a:r>
            <a:r>
              <a:rPr b="1" i="0" u="none" dirty="0" err="1">
                <a:latin typeface="Arial" pitchFamily="34" charset="0"/>
              </a:rPr>
              <a:t>edistäminen</a:t>
            </a:r>
            <a:r>
              <a:rPr b="1" i="0" u="none" dirty="0">
                <a:latin typeface="Arial" pitchFamily="34" charset="0"/>
              </a:rPr>
              <a:t> on </a:t>
            </a:r>
            <a:r>
              <a:rPr b="1" i="0" u="none" dirty="0" err="1">
                <a:latin typeface="Arial" pitchFamily="34" charset="0"/>
              </a:rPr>
              <a:t>välttämätöntä</a:t>
            </a:r>
            <a:r>
              <a:rPr b="1" i="0" u="none" dirty="0">
                <a:latin typeface="Arial" pitchFamily="34" charset="0"/>
              </a:rPr>
              <a:t>, </a:t>
            </a:r>
            <a:r>
              <a:rPr b="1" i="0" u="none" dirty="0" err="1">
                <a:latin typeface="Arial" pitchFamily="34" charset="0"/>
              </a:rPr>
              <a:t>tarpeellista</a:t>
            </a:r>
            <a:r>
              <a:rPr b="1" i="0" u="none" dirty="0">
                <a:latin typeface="Arial" pitchFamily="34" charset="0"/>
              </a:rPr>
              <a:t> tai </a:t>
            </a:r>
            <a:r>
              <a:rPr b="1" i="0" u="none" dirty="0" err="1">
                <a:latin typeface="Arial" pitchFamily="34" charset="0"/>
              </a:rPr>
              <a:t>suotavaa</a:t>
            </a:r>
            <a:r>
              <a:rPr b="1" i="0" u="none" dirty="0">
                <a:latin typeface="Arial" pitchFamily="34" charset="0"/>
              </a:rPr>
              <a:t>, kun </a:t>
            </a:r>
            <a:r>
              <a:rPr b="1" i="0" u="none" dirty="0" err="1">
                <a:latin typeface="Arial" pitchFamily="34" charset="0"/>
              </a:rPr>
              <a:t>digitaalisia</a:t>
            </a:r>
            <a:r>
              <a:rPr b="1" i="0" u="none" dirty="0">
                <a:latin typeface="Arial" pitchFamily="34" charset="0"/>
              </a:rPr>
              <a:t> </a:t>
            </a:r>
            <a:r>
              <a:rPr b="1" i="0" u="none" dirty="0" err="1">
                <a:latin typeface="Arial" pitchFamily="34" charset="0"/>
              </a:rPr>
              <a:t>palveluja</a:t>
            </a:r>
            <a:r>
              <a:rPr b="1" i="0" u="none" dirty="0">
                <a:latin typeface="Arial" pitchFamily="34" charset="0"/>
              </a:rPr>
              <a:t> </a:t>
            </a:r>
            <a:r>
              <a:rPr b="1" i="0" u="none" dirty="0" err="1">
                <a:latin typeface="Arial" pitchFamily="34" charset="0"/>
              </a:rPr>
              <a:t>kehitetään</a:t>
            </a:r>
            <a:r>
              <a:rPr b="1" i="0" u="none" dirty="0">
                <a:latin typeface="Arial" pitchFamily="34" charset="0"/>
              </a:rPr>
              <a:t> </a:t>
            </a:r>
            <a:r>
              <a:rPr b="1" i="0" u="none" dirty="0" err="1">
                <a:latin typeface="Arial" pitchFamily="34" charset="0"/>
              </a:rPr>
              <a:t>kaikkien</a:t>
            </a:r>
            <a:r>
              <a:rPr b="1" i="0" u="none" dirty="0">
                <a:latin typeface="Arial" pitchFamily="34" charset="0"/>
              </a:rPr>
              <a:t> </a:t>
            </a:r>
            <a:r>
              <a:rPr b="1" i="0" u="none" dirty="0" err="1">
                <a:latin typeface="Arial" pitchFamily="34" charset="0"/>
              </a:rPr>
              <a:t>kansalaisten</a:t>
            </a:r>
            <a:r>
              <a:rPr b="1" i="0" u="none" dirty="0">
                <a:latin typeface="Arial" pitchFamily="34" charset="0"/>
              </a:rPr>
              <a:t> </a:t>
            </a:r>
            <a:r>
              <a:rPr b="1" i="0" u="none" dirty="0" err="1">
                <a:latin typeface="Arial" pitchFamily="34" charset="0"/>
              </a:rPr>
              <a:t>palvelukseen</a:t>
            </a:r>
            <a:r>
              <a:rPr b="1" i="0" u="none" dirty="0">
                <a:latin typeface="Arial" pitchFamily="34" charset="0"/>
              </a:rPr>
              <a:t>."</a:t>
            </a:r>
            <a:br>
              <a:rPr b="1" i="0" u="none" dirty="0">
                <a:latin typeface="Arial" pitchFamily="34" charset="0"/>
              </a:rPr>
            </a:br>
            <a:r>
              <a:rPr b="1" i="0" u="none" dirty="0">
                <a:latin typeface="Arial" pitchFamily="34" charset="0"/>
              </a:rPr>
              <a:t>-&gt; </a:t>
            </a:r>
            <a:r>
              <a:rPr b="1" i="0" u="none" dirty="0" err="1">
                <a:latin typeface="Arial" pitchFamily="34" charset="0"/>
              </a:rPr>
              <a:t>Miten</a:t>
            </a:r>
            <a:r>
              <a:rPr b="1" i="0" u="none" dirty="0">
                <a:latin typeface="Arial" pitchFamily="34" charset="0"/>
              </a:rPr>
              <a:t> </a:t>
            </a:r>
            <a:r>
              <a:rPr b="1" i="0" u="none" dirty="0" err="1">
                <a:latin typeface="Arial" pitchFamily="34" charset="0"/>
              </a:rPr>
              <a:t>hyvin</a:t>
            </a:r>
            <a:r>
              <a:rPr b="1" i="0" u="none" dirty="0">
                <a:latin typeface="Arial" pitchFamily="34" charset="0"/>
              </a:rPr>
              <a:t> </a:t>
            </a:r>
            <a:r>
              <a:rPr b="1" i="0" u="none" dirty="0" err="1">
                <a:latin typeface="Arial" pitchFamily="34" charset="0"/>
              </a:rPr>
              <a:t>neuvottelukunta</a:t>
            </a:r>
            <a:r>
              <a:rPr b="1" i="0" u="none" dirty="0">
                <a:latin typeface="Arial" pitchFamily="34" charset="0"/>
              </a:rPr>
              <a:t> on </a:t>
            </a:r>
            <a:r>
              <a:rPr b="1" i="0" u="none" dirty="0" err="1">
                <a:latin typeface="Arial" pitchFamily="34" charset="0"/>
              </a:rPr>
              <a:t>toteuttanut</a:t>
            </a:r>
            <a:r>
              <a:rPr b="1" i="0" u="none" dirty="0">
                <a:latin typeface="Arial" pitchFamily="34" charset="0"/>
              </a:rPr>
              <a:t> </a:t>
            </a:r>
            <a:r>
              <a:rPr b="1" i="0" u="none" dirty="0" err="1">
                <a:latin typeface="Arial" pitchFamily="34" charset="0"/>
              </a:rPr>
              <a:t>tätä</a:t>
            </a:r>
            <a:r>
              <a:rPr b="1" i="0" u="none" dirty="0">
                <a:latin typeface="Arial" pitchFamily="34" charset="0"/>
              </a:rPr>
              <a:t> </a:t>
            </a:r>
            <a:r>
              <a:rPr b="1" i="0" u="none" dirty="0" err="1">
                <a:latin typeface="Arial" pitchFamily="34" charset="0"/>
              </a:rPr>
              <a:t>tehtävää</a:t>
            </a:r>
            <a:r>
              <a:rPr b="1" i="0" u="none" dirty="0">
                <a:latin typeface="Arial" pitchFamily="34" charset="0"/>
              </a:rPr>
              <a:t>? </a:t>
            </a:r>
            <a:r>
              <a:rPr sz="1400" b="1" i="0" u="none" dirty="0" smtClean="0">
                <a:latin typeface="Arial" pitchFamily="34" charset="0"/>
              </a:rPr>
              <a:t>(</a:t>
            </a:r>
            <a:r>
              <a:rPr sz="1400" b="1" i="0" u="none" dirty="0" err="1">
                <a:latin typeface="Arial" pitchFamily="34" charset="0"/>
              </a:rPr>
              <a:t>asteikolla</a:t>
            </a:r>
            <a:r>
              <a:rPr sz="1400" b="1" i="0" u="none" dirty="0">
                <a:latin typeface="Arial" pitchFamily="34" charset="0"/>
              </a:rPr>
              <a:t> 5 = </a:t>
            </a:r>
            <a:r>
              <a:rPr sz="1400" b="1" i="0" u="none" dirty="0" err="1">
                <a:latin typeface="Arial" pitchFamily="34" charset="0"/>
              </a:rPr>
              <a:t>erinomaisesti</a:t>
            </a:r>
            <a:r>
              <a:rPr sz="1400" b="1" i="0" u="none" dirty="0">
                <a:latin typeface="Arial" pitchFamily="34" charset="0"/>
              </a:rPr>
              <a:t>, 1= </a:t>
            </a:r>
            <a:r>
              <a:rPr sz="1400" b="1" i="0" u="none" dirty="0" err="1">
                <a:latin typeface="Arial" pitchFamily="34" charset="0"/>
              </a:rPr>
              <a:t>huonosti</a:t>
            </a:r>
            <a:r>
              <a:rPr sz="1400" b="1" i="0" u="none" dirty="0">
                <a:latin typeface="Arial" pitchFamily="34" charset="0"/>
              </a:rPr>
              <a:t>)</a:t>
            </a:r>
          </a:p>
        </p:txBody>
      </p:sp>
      <p:sp>
        <p:nvSpPr>
          <p:cNvPr id="3" name="New shape"/>
          <p:cNvSpPr/>
          <p:nvPr/>
        </p:nvSpPr>
        <p:spPr>
          <a:xfrm>
            <a:off x="254000" y="1297940"/>
            <a:ext cx="11684000" cy="18288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r>
              <a:rPr sz="1200" b="0" i="0" u="none">
                <a:solidFill>
                  <a:srgbClr val="333333"/>
                </a:solidFill>
                <a:latin typeface="Arial"/>
              </a:rPr>
              <a:t>Vastaajien määrä: 14</a:t>
            </a:r>
          </a:p>
        </p:txBody>
      </p:sp>
      <p:graphicFrame>
        <p:nvGraphicFramePr>
          <p:cNvPr id="4" name="ChartObject"/>
          <p:cNvGraphicFramePr/>
          <p:nvPr/>
        </p:nvGraphicFramePr>
        <p:xfrm>
          <a:off x="254000" y="1671320"/>
          <a:ext cx="8255000" cy="4932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ulukko 4"/>
          <p:cNvGraphicFramePr>
            <a:graphicFrameLocks noGrp="1"/>
          </p:cNvGraphicFramePr>
          <p:nvPr>
            <p:extLst>
              <p:ext uri="{D42A27DB-BD31-4B8C-83A1-F6EECF244321}">
                <p14:modId xmlns:p14="http://schemas.microsoft.com/office/powerpoint/2010/main" val="4264361910"/>
              </p:ext>
            </p:extLst>
          </p:nvPr>
        </p:nvGraphicFramePr>
        <p:xfrm>
          <a:off x="8637588" y="1824615"/>
          <a:ext cx="3061854" cy="1645920"/>
        </p:xfrm>
        <a:graphic>
          <a:graphicData uri="http://schemas.openxmlformats.org/drawingml/2006/table">
            <a:tbl>
              <a:tblPr firstRow="1" bandRow="1"/>
              <a:tblGrid>
                <a:gridCol w="1280698">
                  <a:extLst>
                    <a:ext uri="{9D8B030D-6E8A-4147-A177-3AD203B41FA5}">
                      <a16:colId xmlns:a16="http://schemas.microsoft.com/office/drawing/2014/main" val="3606543780"/>
                    </a:ext>
                  </a:extLst>
                </a:gridCol>
                <a:gridCol w="622617">
                  <a:extLst>
                    <a:ext uri="{9D8B030D-6E8A-4147-A177-3AD203B41FA5}">
                      <a16:colId xmlns:a16="http://schemas.microsoft.com/office/drawing/2014/main" val="1833970980"/>
                    </a:ext>
                  </a:extLst>
                </a:gridCol>
                <a:gridCol w="1158539">
                  <a:extLst>
                    <a:ext uri="{9D8B030D-6E8A-4147-A177-3AD203B41FA5}">
                      <a16:colId xmlns:a16="http://schemas.microsoft.com/office/drawing/2014/main" val="345855694"/>
                    </a:ext>
                  </a:extLst>
                </a:gridCol>
              </a:tblGrid>
              <a:tr h="229601">
                <a:tc>
                  <a:txBody>
                    <a:bodyPr/>
                    <a:lstStyle/>
                    <a:p>
                      <a:pPr algn="l"/>
                      <a:endParaRPr sz="1200" b="1" i="0" u="none">
                        <a:solidFill>
                          <a:srgbClr val="333333"/>
                        </a:solidFill>
                        <a:latin typeface="Arial" pitchFamily="34" charset="0"/>
                      </a:endParaRPr>
                    </a:p>
                  </a:txBody>
                  <a:tcPr>
                    <a:lnB w="25400">
                      <a:solidFill>
                        <a:srgbClr val="124456"/>
                      </a:solidFill>
                    </a:lnB>
                  </a:tcPr>
                </a:tc>
                <a:tc>
                  <a:txBody>
                    <a:bodyPr/>
                    <a:lstStyle/>
                    <a:p>
                      <a:pPr algn="l"/>
                      <a:r>
                        <a:rPr sz="1200" b="1" i="0" u="none">
                          <a:solidFill>
                            <a:srgbClr val="333333"/>
                          </a:solidFill>
                          <a:latin typeface="Arial"/>
                        </a:rPr>
                        <a:t>n</a:t>
                      </a:r>
                    </a:p>
                  </a:txBody>
                  <a:tcPr>
                    <a:lnB w="25400">
                      <a:solidFill>
                        <a:srgbClr val="124456"/>
                      </a:solidFill>
                    </a:lnB>
                  </a:tcPr>
                </a:tc>
                <a:tc>
                  <a:txBody>
                    <a:bodyPr/>
                    <a:lstStyle/>
                    <a:p>
                      <a:pPr algn="l"/>
                      <a:r>
                        <a:rPr sz="1200" b="1" i="0" u="none">
                          <a:solidFill>
                            <a:srgbClr val="333333"/>
                          </a:solidFill>
                          <a:latin typeface="Arial"/>
                        </a:rPr>
                        <a:t>Prosentti</a:t>
                      </a:r>
                    </a:p>
                  </a:txBody>
                  <a:tcPr>
                    <a:lnB w="25400">
                      <a:solidFill>
                        <a:srgbClr val="124456"/>
                      </a:solidFill>
                    </a:lnB>
                  </a:tcPr>
                </a:tc>
                <a:extLst>
                  <a:ext uri="{0D108BD9-81ED-4DB2-BD59-A6C34878D82A}">
                    <a16:rowId xmlns:a16="http://schemas.microsoft.com/office/drawing/2014/main" val="22367451"/>
                  </a:ext>
                </a:extLst>
              </a:tr>
              <a:tr h="229601">
                <a:tc>
                  <a:txBody>
                    <a:bodyPr/>
                    <a:lstStyle/>
                    <a:p>
                      <a:pPr algn="l"/>
                      <a:r>
                        <a:rPr sz="1200" b="0" i="0" u="none">
                          <a:solidFill>
                            <a:srgbClr val="333333"/>
                          </a:solidFill>
                          <a:latin typeface="Arial"/>
                        </a:rPr>
                        <a:t>5 (erinomainen)</a:t>
                      </a:r>
                    </a:p>
                  </a:txBody>
                  <a:tcPr>
                    <a:lnT w="25400" cap="flat" cmpd="sng" algn="ctr">
                      <a:solidFill>
                        <a:srgbClr val="124456"/>
                      </a:solidFill>
                      <a:prstDash val="solid"/>
                      <a:round/>
                      <a:headEnd type="none" w="med" len="med"/>
                      <a:tailEnd type="none" w="med" len="med"/>
                    </a:lnT>
                  </a:tcPr>
                </a:tc>
                <a:tc>
                  <a:txBody>
                    <a:bodyPr/>
                    <a:lstStyle/>
                    <a:p>
                      <a:pPr algn="l"/>
                      <a:r>
                        <a:rPr sz="1200" b="0" i="0" u="none" dirty="0">
                          <a:solidFill>
                            <a:srgbClr val="333333"/>
                          </a:solidFill>
                          <a:latin typeface="Arial"/>
                        </a:rPr>
                        <a:t>3</a:t>
                      </a:r>
                    </a:p>
                  </a:txBody>
                  <a:tcPr>
                    <a:lnT w="25400" cap="flat" cmpd="sng" algn="ctr">
                      <a:solidFill>
                        <a:srgbClr val="124456"/>
                      </a:solidFill>
                      <a:prstDash val="solid"/>
                      <a:round/>
                      <a:headEnd type="none" w="med" len="med"/>
                      <a:tailEnd type="none" w="med" len="med"/>
                    </a:lnT>
                  </a:tcPr>
                </a:tc>
                <a:tc>
                  <a:txBody>
                    <a:bodyPr/>
                    <a:lstStyle/>
                    <a:p>
                      <a:pPr algn="l"/>
                      <a:r>
                        <a:rPr sz="1200" b="0" i="0" u="none">
                          <a:solidFill>
                            <a:srgbClr val="333333"/>
                          </a:solidFill>
                          <a:latin typeface="Arial"/>
                        </a:rPr>
                        <a:t>21,4%</a:t>
                      </a:r>
                    </a:p>
                  </a:txBody>
                  <a:tcPr>
                    <a:lnT w="25400" cap="flat" cmpd="sng" algn="ctr">
                      <a:solidFill>
                        <a:srgbClr val="124456"/>
                      </a:solidFill>
                      <a:prstDash val="solid"/>
                      <a:round/>
                      <a:headEnd type="none" w="med" len="med"/>
                      <a:tailEnd type="none" w="med" len="med"/>
                    </a:lnT>
                  </a:tcPr>
                </a:tc>
                <a:extLst>
                  <a:ext uri="{0D108BD9-81ED-4DB2-BD59-A6C34878D82A}">
                    <a16:rowId xmlns:a16="http://schemas.microsoft.com/office/drawing/2014/main" val="3654364243"/>
                  </a:ext>
                </a:extLst>
              </a:tr>
              <a:tr h="229601">
                <a:tc>
                  <a:txBody>
                    <a:bodyPr/>
                    <a:lstStyle/>
                    <a:p>
                      <a:pPr algn="l"/>
                      <a:r>
                        <a:rPr sz="1200" b="0" i="0" u="none">
                          <a:solidFill>
                            <a:srgbClr val="333333"/>
                          </a:solidFill>
                          <a:latin typeface="Arial"/>
                        </a:rPr>
                        <a:t>4</a:t>
                      </a:r>
                    </a:p>
                  </a:txBody>
                  <a:tcPr>
                    <a:solidFill>
                      <a:srgbClr val="EFEFEF"/>
                    </a:solidFill>
                  </a:tcPr>
                </a:tc>
                <a:tc>
                  <a:txBody>
                    <a:bodyPr/>
                    <a:lstStyle/>
                    <a:p>
                      <a:pPr algn="l"/>
                      <a:r>
                        <a:rPr sz="1200" b="0" i="0" u="none">
                          <a:solidFill>
                            <a:srgbClr val="333333"/>
                          </a:solidFill>
                          <a:latin typeface="Arial"/>
                        </a:rPr>
                        <a:t>10</a:t>
                      </a:r>
                    </a:p>
                  </a:txBody>
                  <a:tcPr>
                    <a:solidFill>
                      <a:srgbClr val="EFEFEF"/>
                    </a:solidFill>
                  </a:tcPr>
                </a:tc>
                <a:tc>
                  <a:txBody>
                    <a:bodyPr/>
                    <a:lstStyle/>
                    <a:p>
                      <a:pPr algn="l"/>
                      <a:r>
                        <a:rPr sz="1200" b="0" i="0" u="none">
                          <a:solidFill>
                            <a:srgbClr val="333333"/>
                          </a:solidFill>
                          <a:latin typeface="Arial"/>
                        </a:rPr>
                        <a:t>71,4%</a:t>
                      </a:r>
                    </a:p>
                  </a:txBody>
                  <a:tcPr>
                    <a:solidFill>
                      <a:srgbClr val="EFEFEF"/>
                    </a:solidFill>
                  </a:tcPr>
                </a:tc>
                <a:extLst>
                  <a:ext uri="{0D108BD9-81ED-4DB2-BD59-A6C34878D82A}">
                    <a16:rowId xmlns:a16="http://schemas.microsoft.com/office/drawing/2014/main" val="2285280430"/>
                  </a:ext>
                </a:extLst>
              </a:tr>
              <a:tr h="229601">
                <a:tc>
                  <a:txBody>
                    <a:bodyPr/>
                    <a:lstStyle/>
                    <a:p>
                      <a:pPr algn="l"/>
                      <a:r>
                        <a:rPr sz="1200" b="0" i="0" u="none" dirty="0">
                          <a:solidFill>
                            <a:srgbClr val="333333"/>
                          </a:solidFill>
                          <a:latin typeface="Arial"/>
                        </a:rPr>
                        <a:t>3</a:t>
                      </a:r>
                    </a:p>
                  </a:txBody>
                  <a:tcPr/>
                </a:tc>
                <a:tc>
                  <a:txBody>
                    <a:bodyPr/>
                    <a:lstStyle/>
                    <a:p>
                      <a:pPr algn="l"/>
                      <a:r>
                        <a:rPr sz="1200" b="0" i="0" u="none">
                          <a:solidFill>
                            <a:srgbClr val="333333"/>
                          </a:solidFill>
                          <a:latin typeface="Arial"/>
                        </a:rPr>
                        <a:t>1</a:t>
                      </a:r>
                    </a:p>
                  </a:txBody>
                  <a:tcPr/>
                </a:tc>
                <a:tc>
                  <a:txBody>
                    <a:bodyPr/>
                    <a:lstStyle/>
                    <a:p>
                      <a:pPr algn="l"/>
                      <a:r>
                        <a:rPr sz="1200" b="0" i="0" u="none">
                          <a:solidFill>
                            <a:srgbClr val="333333"/>
                          </a:solidFill>
                          <a:latin typeface="Arial"/>
                        </a:rPr>
                        <a:t>7,2%</a:t>
                      </a:r>
                    </a:p>
                  </a:txBody>
                  <a:tcPr/>
                </a:tc>
                <a:extLst>
                  <a:ext uri="{0D108BD9-81ED-4DB2-BD59-A6C34878D82A}">
                    <a16:rowId xmlns:a16="http://schemas.microsoft.com/office/drawing/2014/main" val="1382846786"/>
                  </a:ext>
                </a:extLst>
              </a:tr>
              <a:tr h="229601">
                <a:tc>
                  <a:txBody>
                    <a:bodyPr/>
                    <a:lstStyle/>
                    <a:p>
                      <a:pPr algn="l"/>
                      <a:r>
                        <a:rPr sz="1200" b="0" i="0" u="none">
                          <a:solidFill>
                            <a:srgbClr val="333333"/>
                          </a:solidFill>
                          <a:latin typeface="Arial"/>
                        </a:rPr>
                        <a:t>2</a:t>
                      </a:r>
                    </a:p>
                  </a:txBody>
                  <a:tcPr>
                    <a:solidFill>
                      <a:srgbClr val="EFEFEF"/>
                    </a:solidFill>
                  </a:tcPr>
                </a:tc>
                <a:tc>
                  <a:txBody>
                    <a:bodyPr/>
                    <a:lstStyle/>
                    <a:p>
                      <a:pPr algn="l"/>
                      <a:r>
                        <a:rPr sz="1200" b="0" i="0" u="none">
                          <a:solidFill>
                            <a:srgbClr val="333333"/>
                          </a:solidFill>
                          <a:latin typeface="Arial"/>
                        </a:rPr>
                        <a:t>0</a:t>
                      </a:r>
                    </a:p>
                  </a:txBody>
                  <a:tcPr>
                    <a:solidFill>
                      <a:srgbClr val="EFEFEF"/>
                    </a:solidFill>
                  </a:tcPr>
                </a:tc>
                <a:tc>
                  <a:txBody>
                    <a:bodyPr/>
                    <a:lstStyle/>
                    <a:p>
                      <a:pPr algn="l"/>
                      <a:r>
                        <a:rPr sz="1200" b="0" i="0" u="none" dirty="0">
                          <a:solidFill>
                            <a:srgbClr val="333333"/>
                          </a:solidFill>
                          <a:latin typeface="Arial"/>
                        </a:rPr>
                        <a:t>0,0%</a:t>
                      </a:r>
                    </a:p>
                  </a:txBody>
                  <a:tcPr>
                    <a:solidFill>
                      <a:srgbClr val="EFEFEF"/>
                    </a:solidFill>
                  </a:tcPr>
                </a:tc>
                <a:extLst>
                  <a:ext uri="{0D108BD9-81ED-4DB2-BD59-A6C34878D82A}">
                    <a16:rowId xmlns:a16="http://schemas.microsoft.com/office/drawing/2014/main" val="3516787514"/>
                  </a:ext>
                </a:extLst>
              </a:tr>
              <a:tr h="229601">
                <a:tc>
                  <a:txBody>
                    <a:bodyPr/>
                    <a:lstStyle/>
                    <a:p>
                      <a:pPr algn="l"/>
                      <a:r>
                        <a:rPr sz="1200" b="0" i="0" u="none">
                          <a:solidFill>
                            <a:srgbClr val="333333"/>
                          </a:solidFill>
                          <a:latin typeface="Arial"/>
                        </a:rPr>
                        <a:t>1 (huono)</a:t>
                      </a:r>
                    </a:p>
                  </a:txBody>
                  <a:tcPr/>
                </a:tc>
                <a:tc>
                  <a:txBody>
                    <a:bodyPr/>
                    <a:lstStyle/>
                    <a:p>
                      <a:pPr algn="l"/>
                      <a:r>
                        <a:rPr sz="1200" b="0" i="0" u="none">
                          <a:solidFill>
                            <a:srgbClr val="333333"/>
                          </a:solidFill>
                          <a:latin typeface="Arial"/>
                        </a:rPr>
                        <a:t>0</a:t>
                      </a:r>
                    </a:p>
                  </a:txBody>
                  <a:tcPr/>
                </a:tc>
                <a:tc>
                  <a:txBody>
                    <a:bodyPr/>
                    <a:lstStyle/>
                    <a:p>
                      <a:pPr algn="l"/>
                      <a:r>
                        <a:rPr sz="1200" b="0" i="0" u="none" dirty="0">
                          <a:solidFill>
                            <a:srgbClr val="333333"/>
                          </a:solidFill>
                          <a:latin typeface="Arial"/>
                        </a:rPr>
                        <a:t>0,0%</a:t>
                      </a:r>
                    </a:p>
                  </a:txBody>
                  <a:tcPr/>
                </a:tc>
                <a:extLst>
                  <a:ext uri="{0D108BD9-81ED-4DB2-BD59-A6C34878D82A}">
                    <a16:rowId xmlns:a16="http://schemas.microsoft.com/office/drawing/2014/main" val="575935407"/>
                  </a:ext>
                </a:extLst>
              </a:tr>
            </a:tbl>
          </a:graphicData>
        </a:graphic>
      </p:graphicFrame>
    </p:spTree>
    <p:extLst>
      <p:ext uri="{BB962C8B-B14F-4D97-AF65-F5344CB8AC3E}">
        <p14:creationId xmlns:p14="http://schemas.microsoft.com/office/powerpoint/2010/main" val="82444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000" y="254000"/>
            <a:ext cx="11684000" cy="1107996"/>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b="1" i="0" u="none" dirty="0">
                <a:latin typeface="Arial" pitchFamily="34" charset="0"/>
              </a:rPr>
              <a:t>7. </a:t>
            </a:r>
            <a:r>
              <a:rPr b="1" i="0" u="none" dirty="0" err="1">
                <a:latin typeface="Arial" pitchFamily="34" charset="0"/>
              </a:rPr>
              <a:t>Asetettu</a:t>
            </a:r>
            <a:r>
              <a:rPr b="1" i="0" u="none" dirty="0">
                <a:latin typeface="Arial" pitchFamily="34" charset="0"/>
              </a:rPr>
              <a:t> </a:t>
            </a:r>
            <a:r>
              <a:rPr b="1" i="0" u="none" dirty="0" err="1">
                <a:latin typeface="Arial" pitchFamily="34" charset="0"/>
              </a:rPr>
              <a:t>tehtävä</a:t>
            </a:r>
            <a:r>
              <a:rPr b="1" i="0" u="none" dirty="0">
                <a:latin typeface="Arial" pitchFamily="34" charset="0"/>
              </a:rPr>
              <a:t> "</a:t>
            </a:r>
            <a:r>
              <a:rPr b="1" i="0" u="none" dirty="0" err="1">
                <a:latin typeface="Arial" pitchFamily="34" charset="0"/>
              </a:rPr>
              <a:t>suunnittelee</a:t>
            </a:r>
            <a:r>
              <a:rPr b="1" i="0" u="none" dirty="0">
                <a:latin typeface="Arial" pitchFamily="34" charset="0"/>
              </a:rPr>
              <a:t> ja </a:t>
            </a:r>
            <a:r>
              <a:rPr b="1" i="0" u="none" dirty="0" err="1">
                <a:latin typeface="Arial" pitchFamily="34" charset="0"/>
              </a:rPr>
              <a:t>valitsee</a:t>
            </a:r>
            <a:r>
              <a:rPr b="1" i="0" u="none" dirty="0">
                <a:latin typeface="Arial" pitchFamily="34" charset="0"/>
              </a:rPr>
              <a:t> ne </a:t>
            </a:r>
            <a:r>
              <a:rPr b="1" i="0" u="none" dirty="0" err="1">
                <a:latin typeface="Arial" pitchFamily="34" charset="0"/>
              </a:rPr>
              <a:t>teemat</a:t>
            </a:r>
            <a:r>
              <a:rPr b="1" i="0" u="none" dirty="0">
                <a:latin typeface="Arial" pitchFamily="34" charset="0"/>
              </a:rPr>
              <a:t>, </a:t>
            </a:r>
            <a:r>
              <a:rPr b="1" i="0" u="none" dirty="0" err="1">
                <a:latin typeface="Arial" pitchFamily="34" charset="0"/>
              </a:rPr>
              <a:t>valmistelussa</a:t>
            </a:r>
            <a:r>
              <a:rPr b="1" i="0" u="none" dirty="0">
                <a:latin typeface="Arial" pitchFamily="34" charset="0"/>
              </a:rPr>
              <a:t> </a:t>
            </a:r>
            <a:r>
              <a:rPr b="1" i="0" u="none" dirty="0" err="1">
                <a:latin typeface="Arial" pitchFamily="34" charset="0"/>
              </a:rPr>
              <a:t>olevat</a:t>
            </a:r>
            <a:r>
              <a:rPr b="1" i="0" u="none" dirty="0">
                <a:latin typeface="Arial" pitchFamily="34" charset="0"/>
              </a:rPr>
              <a:t> </a:t>
            </a:r>
            <a:r>
              <a:rPr b="1" i="0" u="none" dirty="0" err="1">
                <a:latin typeface="Arial" pitchFamily="34" charset="0"/>
              </a:rPr>
              <a:t>asiat</a:t>
            </a:r>
            <a:r>
              <a:rPr b="1" i="0" u="none" dirty="0">
                <a:latin typeface="Arial" pitchFamily="34" charset="0"/>
              </a:rPr>
              <a:t> tai </a:t>
            </a:r>
            <a:r>
              <a:rPr b="1" i="0" u="none" dirty="0" err="1">
                <a:latin typeface="Arial" pitchFamily="34" charset="0"/>
              </a:rPr>
              <a:t>palvelut</a:t>
            </a:r>
            <a:r>
              <a:rPr b="1" i="0" u="none" dirty="0">
                <a:latin typeface="Arial" pitchFamily="34" charset="0"/>
              </a:rPr>
              <a:t>, </a:t>
            </a:r>
            <a:r>
              <a:rPr b="1" i="0" u="none" dirty="0" err="1">
                <a:latin typeface="Arial" pitchFamily="34" charset="0"/>
              </a:rPr>
              <a:t>joihin</a:t>
            </a:r>
            <a:r>
              <a:rPr b="1" i="0" u="none" dirty="0">
                <a:latin typeface="Arial" pitchFamily="34" charset="0"/>
              </a:rPr>
              <a:t> se </a:t>
            </a:r>
            <a:r>
              <a:rPr b="1" i="0" u="none" dirty="0" err="1">
                <a:latin typeface="Arial" pitchFamily="34" charset="0"/>
              </a:rPr>
              <a:t>haluaa</a:t>
            </a:r>
            <a:r>
              <a:rPr b="1" i="0" u="none" dirty="0">
                <a:latin typeface="Arial" pitchFamily="34" charset="0"/>
              </a:rPr>
              <a:t> </a:t>
            </a:r>
            <a:r>
              <a:rPr b="1" i="0" u="none" dirty="0" err="1">
                <a:latin typeface="Arial" pitchFamily="34" charset="0"/>
              </a:rPr>
              <a:t>toimikaudellaan</a:t>
            </a:r>
            <a:r>
              <a:rPr b="1" i="0" u="none" dirty="0">
                <a:latin typeface="Arial" pitchFamily="34" charset="0"/>
              </a:rPr>
              <a:t> </a:t>
            </a:r>
            <a:r>
              <a:rPr b="1" i="0" u="none" dirty="0" err="1">
                <a:latin typeface="Arial" pitchFamily="34" charset="0"/>
              </a:rPr>
              <a:t>keskittyä</a:t>
            </a:r>
            <a:r>
              <a:rPr b="1" i="0" u="none" dirty="0">
                <a:latin typeface="Arial" pitchFamily="34" charset="0"/>
              </a:rPr>
              <a:t>. </a:t>
            </a:r>
            <a:r>
              <a:rPr b="1" i="0" u="none" dirty="0" err="1">
                <a:latin typeface="Arial" pitchFamily="34" charset="0"/>
              </a:rPr>
              <a:t>Osana</a:t>
            </a:r>
            <a:r>
              <a:rPr b="1" i="0" u="none" dirty="0">
                <a:latin typeface="Arial" pitchFamily="34" charset="0"/>
              </a:rPr>
              <a:t> </a:t>
            </a:r>
            <a:r>
              <a:rPr b="1" i="0" u="none" dirty="0" err="1">
                <a:latin typeface="Arial" pitchFamily="34" charset="0"/>
              </a:rPr>
              <a:t>valittujen</a:t>
            </a:r>
            <a:r>
              <a:rPr b="1" i="0" u="none" dirty="0">
                <a:latin typeface="Arial" pitchFamily="34" charset="0"/>
              </a:rPr>
              <a:t> </a:t>
            </a:r>
            <a:r>
              <a:rPr b="1" i="0" u="none" dirty="0" err="1">
                <a:latin typeface="Arial" pitchFamily="34" charset="0"/>
              </a:rPr>
              <a:t>teemojen</a:t>
            </a:r>
            <a:r>
              <a:rPr b="1" i="0" u="none" dirty="0">
                <a:latin typeface="Arial" pitchFamily="34" charset="0"/>
              </a:rPr>
              <a:t> </a:t>
            </a:r>
            <a:r>
              <a:rPr b="1" i="0" u="none" dirty="0" err="1">
                <a:latin typeface="Arial" pitchFamily="34" charset="0"/>
              </a:rPr>
              <a:t>käsittelyä</a:t>
            </a:r>
            <a:r>
              <a:rPr b="1" i="0" u="none" dirty="0">
                <a:latin typeface="Arial" pitchFamily="34" charset="0"/>
              </a:rPr>
              <a:t> se </a:t>
            </a:r>
            <a:r>
              <a:rPr b="1" i="0" u="none" dirty="0" err="1">
                <a:latin typeface="Arial" pitchFamily="34" charset="0"/>
              </a:rPr>
              <a:t>järjestää</a:t>
            </a:r>
            <a:r>
              <a:rPr b="1" i="0" u="none" dirty="0">
                <a:latin typeface="Arial" pitchFamily="34" charset="0"/>
              </a:rPr>
              <a:t> </a:t>
            </a:r>
            <a:r>
              <a:rPr b="1" i="0" u="none" dirty="0" err="1">
                <a:latin typeface="Arial" pitchFamily="34" charset="0"/>
              </a:rPr>
              <a:t>pyöreän</a:t>
            </a:r>
            <a:r>
              <a:rPr b="1" i="0" u="none" dirty="0">
                <a:latin typeface="Arial" pitchFamily="34" charset="0"/>
              </a:rPr>
              <a:t> </a:t>
            </a:r>
            <a:r>
              <a:rPr b="1" i="0" u="none" dirty="0" err="1">
                <a:latin typeface="Arial" pitchFamily="34" charset="0"/>
              </a:rPr>
              <a:t>pöydän</a:t>
            </a:r>
            <a:r>
              <a:rPr b="1" i="0" u="none" dirty="0">
                <a:latin typeface="Arial" pitchFamily="34" charset="0"/>
              </a:rPr>
              <a:t> </a:t>
            </a:r>
            <a:r>
              <a:rPr b="1" i="0" u="none" dirty="0" err="1">
                <a:latin typeface="Arial" pitchFamily="34" charset="0"/>
              </a:rPr>
              <a:t>keskusteluja</a:t>
            </a:r>
            <a:r>
              <a:rPr b="1" i="0" u="none" dirty="0">
                <a:latin typeface="Arial" pitchFamily="34" charset="0"/>
              </a:rPr>
              <a:t>"</a:t>
            </a:r>
            <a:br>
              <a:rPr b="1" i="0" u="none" dirty="0">
                <a:latin typeface="Arial" pitchFamily="34" charset="0"/>
              </a:rPr>
            </a:br>
            <a:r>
              <a:rPr b="1" i="0" u="none" dirty="0">
                <a:latin typeface="Arial" pitchFamily="34" charset="0"/>
              </a:rPr>
              <a:t>-&gt; </a:t>
            </a:r>
            <a:r>
              <a:rPr b="1" i="0" u="none" dirty="0" err="1">
                <a:latin typeface="Arial" pitchFamily="34" charset="0"/>
              </a:rPr>
              <a:t>Miten</a:t>
            </a:r>
            <a:r>
              <a:rPr b="1" i="0" u="none" dirty="0">
                <a:latin typeface="Arial" pitchFamily="34" charset="0"/>
              </a:rPr>
              <a:t> </a:t>
            </a:r>
            <a:r>
              <a:rPr b="1" i="0" u="none" dirty="0" err="1">
                <a:latin typeface="Arial" pitchFamily="34" charset="0"/>
              </a:rPr>
              <a:t>hyvin</a:t>
            </a:r>
            <a:r>
              <a:rPr b="1" i="0" u="none" dirty="0">
                <a:latin typeface="Arial" pitchFamily="34" charset="0"/>
              </a:rPr>
              <a:t> </a:t>
            </a:r>
            <a:r>
              <a:rPr b="1" i="0" u="none" dirty="0" err="1">
                <a:latin typeface="Arial" pitchFamily="34" charset="0"/>
              </a:rPr>
              <a:t>neuvottelukunta</a:t>
            </a:r>
            <a:r>
              <a:rPr b="1" i="0" u="none" dirty="0">
                <a:latin typeface="Arial" pitchFamily="34" charset="0"/>
              </a:rPr>
              <a:t> on </a:t>
            </a:r>
            <a:r>
              <a:rPr b="1" i="0" u="none" dirty="0" err="1">
                <a:latin typeface="Arial" pitchFamily="34" charset="0"/>
              </a:rPr>
              <a:t>toteuttanut</a:t>
            </a:r>
            <a:r>
              <a:rPr b="1" i="0" u="none" dirty="0">
                <a:latin typeface="Arial" pitchFamily="34" charset="0"/>
              </a:rPr>
              <a:t> </a:t>
            </a:r>
            <a:r>
              <a:rPr b="1" i="0" u="none" dirty="0" err="1">
                <a:latin typeface="Arial" pitchFamily="34" charset="0"/>
              </a:rPr>
              <a:t>tätä</a:t>
            </a:r>
            <a:r>
              <a:rPr b="1" i="0" u="none" dirty="0">
                <a:latin typeface="Arial" pitchFamily="34" charset="0"/>
              </a:rPr>
              <a:t> </a:t>
            </a:r>
            <a:r>
              <a:rPr b="1" i="0" u="none" dirty="0" err="1">
                <a:latin typeface="Arial" pitchFamily="34" charset="0"/>
              </a:rPr>
              <a:t>tehtävää</a:t>
            </a:r>
            <a:r>
              <a:rPr b="1" i="0" u="none" dirty="0">
                <a:latin typeface="Arial" pitchFamily="34" charset="0"/>
              </a:rPr>
              <a:t>? </a:t>
            </a:r>
            <a:r>
              <a:rPr sz="1400" b="1" i="0" u="none" dirty="0" smtClean="0">
                <a:latin typeface="Arial" pitchFamily="34" charset="0"/>
              </a:rPr>
              <a:t>(</a:t>
            </a:r>
            <a:r>
              <a:rPr sz="1400" b="1" i="0" u="none" dirty="0" err="1">
                <a:latin typeface="Arial" pitchFamily="34" charset="0"/>
              </a:rPr>
              <a:t>asteikolla</a:t>
            </a:r>
            <a:r>
              <a:rPr sz="1400" b="1" i="0" u="none" dirty="0">
                <a:latin typeface="Arial" pitchFamily="34" charset="0"/>
              </a:rPr>
              <a:t> 5 = </a:t>
            </a:r>
            <a:r>
              <a:rPr sz="1400" b="1" i="0" u="none" dirty="0" err="1">
                <a:latin typeface="Arial" pitchFamily="34" charset="0"/>
              </a:rPr>
              <a:t>erinomaisesti</a:t>
            </a:r>
            <a:r>
              <a:rPr sz="1400" b="1" i="0" u="none" dirty="0">
                <a:latin typeface="Arial" pitchFamily="34" charset="0"/>
              </a:rPr>
              <a:t>, 1= </a:t>
            </a:r>
            <a:r>
              <a:rPr sz="1400" b="1" i="0" u="none" dirty="0" err="1">
                <a:latin typeface="Arial" pitchFamily="34" charset="0"/>
              </a:rPr>
              <a:t>huonosti</a:t>
            </a:r>
            <a:r>
              <a:rPr sz="1400" b="1" i="0" u="none" dirty="0">
                <a:latin typeface="Arial" pitchFamily="34" charset="0"/>
              </a:rPr>
              <a:t>)</a:t>
            </a:r>
          </a:p>
        </p:txBody>
      </p:sp>
      <p:sp>
        <p:nvSpPr>
          <p:cNvPr id="3" name="New shape"/>
          <p:cNvSpPr/>
          <p:nvPr/>
        </p:nvSpPr>
        <p:spPr>
          <a:xfrm>
            <a:off x="254000" y="1297940"/>
            <a:ext cx="11684000" cy="18288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r>
              <a:rPr sz="1200" b="0" i="0" u="none">
                <a:solidFill>
                  <a:srgbClr val="333333"/>
                </a:solidFill>
                <a:latin typeface="Arial"/>
              </a:rPr>
              <a:t>Vastaajien määrä: 14</a:t>
            </a:r>
          </a:p>
        </p:txBody>
      </p:sp>
      <p:graphicFrame>
        <p:nvGraphicFramePr>
          <p:cNvPr id="4" name="ChartObject"/>
          <p:cNvGraphicFramePr/>
          <p:nvPr/>
        </p:nvGraphicFramePr>
        <p:xfrm>
          <a:off x="254000" y="1671320"/>
          <a:ext cx="8255000" cy="4932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ulukko 4"/>
          <p:cNvGraphicFramePr>
            <a:graphicFrameLocks noGrp="1"/>
          </p:cNvGraphicFramePr>
          <p:nvPr>
            <p:extLst>
              <p:ext uri="{D42A27DB-BD31-4B8C-83A1-F6EECF244321}">
                <p14:modId xmlns:p14="http://schemas.microsoft.com/office/powerpoint/2010/main" val="1687097274"/>
              </p:ext>
            </p:extLst>
          </p:nvPr>
        </p:nvGraphicFramePr>
        <p:xfrm>
          <a:off x="8305079" y="1815379"/>
          <a:ext cx="3809999" cy="1645920"/>
        </p:xfrm>
        <a:graphic>
          <a:graphicData uri="http://schemas.openxmlformats.org/drawingml/2006/table">
            <a:tbl>
              <a:tblPr firstRow="1" bandRow="1"/>
              <a:tblGrid>
                <a:gridCol w="1278382">
                  <a:extLst>
                    <a:ext uri="{9D8B030D-6E8A-4147-A177-3AD203B41FA5}">
                      <a16:colId xmlns:a16="http://schemas.microsoft.com/office/drawing/2014/main" val="1885403872"/>
                    </a:ext>
                  </a:extLst>
                </a:gridCol>
                <a:gridCol w="754455">
                  <a:extLst>
                    <a:ext uri="{9D8B030D-6E8A-4147-A177-3AD203B41FA5}">
                      <a16:colId xmlns:a16="http://schemas.microsoft.com/office/drawing/2014/main" val="332144984"/>
                    </a:ext>
                  </a:extLst>
                </a:gridCol>
                <a:gridCol w="1777162">
                  <a:extLst>
                    <a:ext uri="{9D8B030D-6E8A-4147-A177-3AD203B41FA5}">
                      <a16:colId xmlns:a16="http://schemas.microsoft.com/office/drawing/2014/main" val="3151801274"/>
                    </a:ext>
                  </a:extLst>
                </a:gridCol>
              </a:tblGrid>
              <a:tr h="0">
                <a:tc>
                  <a:txBody>
                    <a:bodyPr/>
                    <a:lstStyle/>
                    <a:p>
                      <a:pPr algn="l"/>
                      <a:endParaRPr sz="1200" b="1" i="0" u="none">
                        <a:solidFill>
                          <a:srgbClr val="333333"/>
                        </a:solidFill>
                        <a:latin typeface="Arial" pitchFamily="34" charset="0"/>
                      </a:endParaRPr>
                    </a:p>
                  </a:txBody>
                  <a:tcPr>
                    <a:lnB w="25400">
                      <a:solidFill>
                        <a:srgbClr val="124456"/>
                      </a:solidFill>
                    </a:lnB>
                  </a:tcPr>
                </a:tc>
                <a:tc>
                  <a:txBody>
                    <a:bodyPr/>
                    <a:lstStyle/>
                    <a:p>
                      <a:pPr algn="l"/>
                      <a:r>
                        <a:rPr sz="1200" b="1" i="0" u="none">
                          <a:solidFill>
                            <a:srgbClr val="333333"/>
                          </a:solidFill>
                          <a:latin typeface="Arial"/>
                        </a:rPr>
                        <a:t>n</a:t>
                      </a:r>
                    </a:p>
                  </a:txBody>
                  <a:tcPr>
                    <a:lnB w="25400">
                      <a:solidFill>
                        <a:srgbClr val="124456"/>
                      </a:solidFill>
                    </a:lnB>
                  </a:tcPr>
                </a:tc>
                <a:tc>
                  <a:txBody>
                    <a:bodyPr/>
                    <a:lstStyle/>
                    <a:p>
                      <a:pPr algn="l"/>
                      <a:r>
                        <a:rPr sz="1200" b="1" i="0" u="none">
                          <a:solidFill>
                            <a:srgbClr val="333333"/>
                          </a:solidFill>
                          <a:latin typeface="Arial"/>
                        </a:rPr>
                        <a:t>Prosentti</a:t>
                      </a:r>
                    </a:p>
                  </a:txBody>
                  <a:tcPr>
                    <a:lnB w="25400">
                      <a:solidFill>
                        <a:srgbClr val="124456"/>
                      </a:solidFill>
                    </a:lnB>
                  </a:tcPr>
                </a:tc>
                <a:extLst>
                  <a:ext uri="{0D108BD9-81ED-4DB2-BD59-A6C34878D82A}">
                    <a16:rowId xmlns:a16="http://schemas.microsoft.com/office/drawing/2014/main" val="3615758074"/>
                  </a:ext>
                </a:extLst>
              </a:tr>
              <a:tr h="0">
                <a:tc>
                  <a:txBody>
                    <a:bodyPr/>
                    <a:lstStyle/>
                    <a:p>
                      <a:pPr algn="l"/>
                      <a:r>
                        <a:rPr sz="1200" b="0" i="0" u="none">
                          <a:solidFill>
                            <a:srgbClr val="333333"/>
                          </a:solidFill>
                          <a:latin typeface="Arial"/>
                        </a:rPr>
                        <a:t>5 (erinomainen)</a:t>
                      </a:r>
                    </a:p>
                  </a:txBody>
                  <a:tcPr>
                    <a:lnT w="25400" cap="flat" cmpd="sng" algn="ctr">
                      <a:solidFill>
                        <a:srgbClr val="124456"/>
                      </a:solidFill>
                      <a:prstDash val="solid"/>
                      <a:round/>
                      <a:headEnd type="none" w="med" len="med"/>
                      <a:tailEnd type="none" w="med" len="med"/>
                    </a:lnT>
                  </a:tcPr>
                </a:tc>
                <a:tc>
                  <a:txBody>
                    <a:bodyPr/>
                    <a:lstStyle/>
                    <a:p>
                      <a:pPr algn="l"/>
                      <a:r>
                        <a:rPr sz="1200" b="0" i="0" u="none">
                          <a:solidFill>
                            <a:srgbClr val="333333"/>
                          </a:solidFill>
                          <a:latin typeface="Arial"/>
                        </a:rPr>
                        <a:t>6</a:t>
                      </a:r>
                    </a:p>
                  </a:txBody>
                  <a:tcPr>
                    <a:lnT w="25400" cap="flat" cmpd="sng" algn="ctr">
                      <a:solidFill>
                        <a:srgbClr val="124456"/>
                      </a:solidFill>
                      <a:prstDash val="solid"/>
                      <a:round/>
                      <a:headEnd type="none" w="med" len="med"/>
                      <a:tailEnd type="none" w="med" len="med"/>
                    </a:lnT>
                  </a:tcPr>
                </a:tc>
                <a:tc>
                  <a:txBody>
                    <a:bodyPr/>
                    <a:lstStyle/>
                    <a:p>
                      <a:pPr algn="l"/>
                      <a:r>
                        <a:rPr sz="1200" b="0" i="0" u="none" dirty="0">
                          <a:solidFill>
                            <a:srgbClr val="333333"/>
                          </a:solidFill>
                          <a:latin typeface="Arial"/>
                        </a:rPr>
                        <a:t>42,9%</a:t>
                      </a:r>
                    </a:p>
                  </a:txBody>
                  <a:tcPr>
                    <a:lnT w="25400" cap="flat" cmpd="sng" algn="ctr">
                      <a:solidFill>
                        <a:srgbClr val="124456"/>
                      </a:solidFill>
                      <a:prstDash val="solid"/>
                      <a:round/>
                      <a:headEnd type="none" w="med" len="med"/>
                      <a:tailEnd type="none" w="med" len="med"/>
                    </a:lnT>
                  </a:tcPr>
                </a:tc>
                <a:extLst>
                  <a:ext uri="{0D108BD9-81ED-4DB2-BD59-A6C34878D82A}">
                    <a16:rowId xmlns:a16="http://schemas.microsoft.com/office/drawing/2014/main" val="1953775969"/>
                  </a:ext>
                </a:extLst>
              </a:tr>
              <a:tr h="0">
                <a:tc>
                  <a:txBody>
                    <a:bodyPr/>
                    <a:lstStyle/>
                    <a:p>
                      <a:pPr algn="l"/>
                      <a:r>
                        <a:rPr sz="1200" b="0" i="0" u="none">
                          <a:solidFill>
                            <a:srgbClr val="333333"/>
                          </a:solidFill>
                          <a:latin typeface="Arial"/>
                        </a:rPr>
                        <a:t>4</a:t>
                      </a:r>
                    </a:p>
                  </a:txBody>
                  <a:tcPr>
                    <a:solidFill>
                      <a:srgbClr val="EFEFEF"/>
                    </a:solidFill>
                  </a:tcPr>
                </a:tc>
                <a:tc>
                  <a:txBody>
                    <a:bodyPr/>
                    <a:lstStyle/>
                    <a:p>
                      <a:pPr algn="l"/>
                      <a:r>
                        <a:rPr sz="1200" b="0" i="0" u="none">
                          <a:solidFill>
                            <a:srgbClr val="333333"/>
                          </a:solidFill>
                          <a:latin typeface="Arial"/>
                        </a:rPr>
                        <a:t>7</a:t>
                      </a:r>
                    </a:p>
                  </a:txBody>
                  <a:tcPr>
                    <a:solidFill>
                      <a:srgbClr val="EFEFEF"/>
                    </a:solidFill>
                  </a:tcPr>
                </a:tc>
                <a:tc>
                  <a:txBody>
                    <a:bodyPr/>
                    <a:lstStyle/>
                    <a:p>
                      <a:pPr algn="l"/>
                      <a:r>
                        <a:rPr sz="1200" b="0" i="0" u="none" dirty="0">
                          <a:solidFill>
                            <a:srgbClr val="333333"/>
                          </a:solidFill>
                          <a:latin typeface="Arial"/>
                        </a:rPr>
                        <a:t>50,0%</a:t>
                      </a:r>
                    </a:p>
                  </a:txBody>
                  <a:tcPr>
                    <a:solidFill>
                      <a:srgbClr val="EFEFEF"/>
                    </a:solidFill>
                  </a:tcPr>
                </a:tc>
                <a:extLst>
                  <a:ext uri="{0D108BD9-81ED-4DB2-BD59-A6C34878D82A}">
                    <a16:rowId xmlns:a16="http://schemas.microsoft.com/office/drawing/2014/main" val="1448765462"/>
                  </a:ext>
                </a:extLst>
              </a:tr>
              <a:tr h="0">
                <a:tc>
                  <a:txBody>
                    <a:bodyPr/>
                    <a:lstStyle/>
                    <a:p>
                      <a:pPr algn="l"/>
                      <a:r>
                        <a:rPr sz="1200" b="0" i="0" u="none" dirty="0">
                          <a:solidFill>
                            <a:srgbClr val="333333"/>
                          </a:solidFill>
                          <a:latin typeface="Arial"/>
                        </a:rPr>
                        <a:t>3</a:t>
                      </a:r>
                    </a:p>
                  </a:txBody>
                  <a:tcPr/>
                </a:tc>
                <a:tc>
                  <a:txBody>
                    <a:bodyPr/>
                    <a:lstStyle/>
                    <a:p>
                      <a:pPr algn="l"/>
                      <a:r>
                        <a:rPr sz="1200" b="0" i="0" u="none">
                          <a:solidFill>
                            <a:srgbClr val="333333"/>
                          </a:solidFill>
                          <a:latin typeface="Arial"/>
                        </a:rPr>
                        <a:t>1</a:t>
                      </a:r>
                    </a:p>
                  </a:txBody>
                  <a:tcPr/>
                </a:tc>
                <a:tc>
                  <a:txBody>
                    <a:bodyPr/>
                    <a:lstStyle/>
                    <a:p>
                      <a:pPr algn="l"/>
                      <a:r>
                        <a:rPr sz="1200" b="0" i="0" u="none" dirty="0">
                          <a:solidFill>
                            <a:srgbClr val="333333"/>
                          </a:solidFill>
                          <a:latin typeface="Arial"/>
                        </a:rPr>
                        <a:t>7,1%</a:t>
                      </a:r>
                    </a:p>
                  </a:txBody>
                  <a:tcPr/>
                </a:tc>
                <a:extLst>
                  <a:ext uri="{0D108BD9-81ED-4DB2-BD59-A6C34878D82A}">
                    <a16:rowId xmlns:a16="http://schemas.microsoft.com/office/drawing/2014/main" val="14946219"/>
                  </a:ext>
                </a:extLst>
              </a:tr>
              <a:tr h="0">
                <a:tc>
                  <a:txBody>
                    <a:bodyPr/>
                    <a:lstStyle/>
                    <a:p>
                      <a:pPr algn="l"/>
                      <a:r>
                        <a:rPr sz="1200" b="0" i="0" u="none">
                          <a:solidFill>
                            <a:srgbClr val="333333"/>
                          </a:solidFill>
                          <a:latin typeface="Arial"/>
                        </a:rPr>
                        <a:t>2</a:t>
                      </a:r>
                    </a:p>
                  </a:txBody>
                  <a:tcPr>
                    <a:solidFill>
                      <a:srgbClr val="EFEFEF"/>
                    </a:solidFill>
                  </a:tcPr>
                </a:tc>
                <a:tc>
                  <a:txBody>
                    <a:bodyPr/>
                    <a:lstStyle/>
                    <a:p>
                      <a:pPr algn="l"/>
                      <a:r>
                        <a:rPr sz="1200" b="0" i="0" u="none">
                          <a:solidFill>
                            <a:srgbClr val="333333"/>
                          </a:solidFill>
                          <a:latin typeface="Arial"/>
                        </a:rPr>
                        <a:t>0</a:t>
                      </a:r>
                    </a:p>
                  </a:txBody>
                  <a:tcPr>
                    <a:solidFill>
                      <a:srgbClr val="EFEFEF"/>
                    </a:solidFill>
                  </a:tcPr>
                </a:tc>
                <a:tc>
                  <a:txBody>
                    <a:bodyPr/>
                    <a:lstStyle/>
                    <a:p>
                      <a:pPr algn="l"/>
                      <a:r>
                        <a:rPr sz="1200" b="0" i="0" u="none">
                          <a:solidFill>
                            <a:srgbClr val="333333"/>
                          </a:solidFill>
                          <a:latin typeface="Arial"/>
                        </a:rPr>
                        <a:t>0,0%</a:t>
                      </a:r>
                    </a:p>
                  </a:txBody>
                  <a:tcPr>
                    <a:solidFill>
                      <a:srgbClr val="EFEFEF"/>
                    </a:solidFill>
                  </a:tcPr>
                </a:tc>
                <a:extLst>
                  <a:ext uri="{0D108BD9-81ED-4DB2-BD59-A6C34878D82A}">
                    <a16:rowId xmlns:a16="http://schemas.microsoft.com/office/drawing/2014/main" val="3994832245"/>
                  </a:ext>
                </a:extLst>
              </a:tr>
              <a:tr h="0">
                <a:tc>
                  <a:txBody>
                    <a:bodyPr/>
                    <a:lstStyle/>
                    <a:p>
                      <a:pPr algn="l"/>
                      <a:r>
                        <a:rPr sz="1200" b="0" i="0" u="none">
                          <a:solidFill>
                            <a:srgbClr val="333333"/>
                          </a:solidFill>
                          <a:latin typeface="Arial"/>
                        </a:rPr>
                        <a:t>1 (huono)</a:t>
                      </a:r>
                    </a:p>
                  </a:txBody>
                  <a:tcPr/>
                </a:tc>
                <a:tc>
                  <a:txBody>
                    <a:bodyPr/>
                    <a:lstStyle/>
                    <a:p>
                      <a:pPr algn="l"/>
                      <a:r>
                        <a:rPr sz="1200" b="0" i="0" u="none">
                          <a:solidFill>
                            <a:srgbClr val="333333"/>
                          </a:solidFill>
                          <a:latin typeface="Arial"/>
                        </a:rPr>
                        <a:t>0</a:t>
                      </a:r>
                    </a:p>
                  </a:txBody>
                  <a:tcPr/>
                </a:tc>
                <a:tc>
                  <a:txBody>
                    <a:bodyPr/>
                    <a:lstStyle/>
                    <a:p>
                      <a:pPr algn="l"/>
                      <a:r>
                        <a:rPr sz="1200" b="0" i="0" u="none" dirty="0">
                          <a:solidFill>
                            <a:srgbClr val="333333"/>
                          </a:solidFill>
                          <a:latin typeface="Arial"/>
                        </a:rPr>
                        <a:t>0,0%</a:t>
                      </a:r>
                    </a:p>
                  </a:txBody>
                  <a:tcPr/>
                </a:tc>
                <a:extLst>
                  <a:ext uri="{0D108BD9-81ED-4DB2-BD59-A6C34878D82A}">
                    <a16:rowId xmlns:a16="http://schemas.microsoft.com/office/drawing/2014/main" val="980385780"/>
                  </a:ext>
                </a:extLst>
              </a:tr>
            </a:tbl>
          </a:graphicData>
        </a:graphic>
      </p:graphicFrame>
    </p:spTree>
    <p:extLst>
      <p:ext uri="{BB962C8B-B14F-4D97-AF65-F5344CB8AC3E}">
        <p14:creationId xmlns:p14="http://schemas.microsoft.com/office/powerpoint/2010/main" val="2160711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Suosittelu ja hyödyllisyys</a:t>
            </a:r>
            <a:endParaRPr lang="fi-FI" dirty="0"/>
          </a:p>
        </p:txBody>
      </p:sp>
    </p:spTree>
    <p:extLst>
      <p:ext uri="{BB962C8B-B14F-4D97-AF65-F5344CB8AC3E}">
        <p14:creationId xmlns:p14="http://schemas.microsoft.com/office/powerpoint/2010/main" val="3102273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000" y="254000"/>
            <a:ext cx="11684000" cy="553998"/>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b="1" i="0" u="none" dirty="0">
                <a:latin typeface="Arial" pitchFamily="34" charset="0"/>
              </a:rPr>
              <a:t>8. </a:t>
            </a:r>
            <a:r>
              <a:rPr b="1" i="0" u="none" dirty="0" err="1">
                <a:latin typeface="Arial" pitchFamily="34" charset="0"/>
              </a:rPr>
              <a:t>Miten</a:t>
            </a:r>
            <a:r>
              <a:rPr b="1" i="0" u="none" dirty="0">
                <a:latin typeface="Arial" pitchFamily="34" charset="0"/>
              </a:rPr>
              <a:t> </a:t>
            </a:r>
            <a:r>
              <a:rPr b="1" i="0" u="none" dirty="0" err="1">
                <a:latin typeface="Arial" pitchFamily="34" charset="0"/>
              </a:rPr>
              <a:t>todennäköisesti</a:t>
            </a:r>
            <a:r>
              <a:rPr b="1" i="0" u="none" dirty="0">
                <a:latin typeface="Arial" pitchFamily="34" charset="0"/>
              </a:rPr>
              <a:t> </a:t>
            </a:r>
            <a:r>
              <a:rPr b="1" i="0" u="none" dirty="0" err="1">
                <a:latin typeface="Arial" pitchFamily="34" charset="0"/>
              </a:rPr>
              <a:t>suosittelisit</a:t>
            </a:r>
            <a:r>
              <a:rPr b="1" i="0" u="none" dirty="0">
                <a:latin typeface="Arial" pitchFamily="34" charset="0"/>
              </a:rPr>
              <a:t> Digi </a:t>
            </a:r>
            <a:r>
              <a:rPr b="1" i="0" u="none" dirty="0" err="1">
                <a:latin typeface="Arial" pitchFamily="34" charset="0"/>
              </a:rPr>
              <a:t>arkeen</a:t>
            </a:r>
            <a:r>
              <a:rPr b="1" i="0" u="none" dirty="0">
                <a:latin typeface="Arial" pitchFamily="34" charset="0"/>
              </a:rPr>
              <a:t> -</a:t>
            </a:r>
            <a:r>
              <a:rPr b="1" i="0" u="none" dirty="0" err="1">
                <a:latin typeface="Arial" pitchFamily="34" charset="0"/>
              </a:rPr>
              <a:t>neuvottelukuntaa</a:t>
            </a:r>
            <a:r>
              <a:rPr b="1" i="0" u="none" dirty="0">
                <a:latin typeface="Arial" pitchFamily="34" charset="0"/>
              </a:rPr>
              <a:t> </a:t>
            </a:r>
            <a:r>
              <a:rPr b="1" i="0" u="none" dirty="0" err="1">
                <a:latin typeface="Arial" pitchFamily="34" charset="0"/>
              </a:rPr>
              <a:t>kollegallesi</a:t>
            </a:r>
            <a:r>
              <a:rPr b="1" i="0" u="none" dirty="0">
                <a:latin typeface="Arial" pitchFamily="34" charset="0"/>
              </a:rPr>
              <a:t>, </a:t>
            </a:r>
            <a:r>
              <a:rPr b="1" i="0" u="none" dirty="0" err="1">
                <a:latin typeface="Arial" pitchFamily="34" charset="0"/>
              </a:rPr>
              <a:t>työyhteisöllesi</a:t>
            </a:r>
            <a:r>
              <a:rPr b="1" i="0" u="none" dirty="0">
                <a:latin typeface="Arial" pitchFamily="34" charset="0"/>
              </a:rPr>
              <a:t>, </a:t>
            </a:r>
            <a:r>
              <a:rPr b="1" i="0" u="none" dirty="0" err="1">
                <a:latin typeface="Arial" pitchFamily="34" charset="0"/>
              </a:rPr>
              <a:t>sidosryhmille</a:t>
            </a:r>
            <a:r>
              <a:rPr b="1" i="0" u="none" dirty="0">
                <a:latin typeface="Arial" pitchFamily="34" charset="0"/>
              </a:rPr>
              <a:t> ?</a:t>
            </a:r>
          </a:p>
        </p:txBody>
      </p:sp>
      <p:sp>
        <p:nvSpPr>
          <p:cNvPr id="3" name="New shape"/>
          <p:cNvSpPr/>
          <p:nvPr/>
        </p:nvSpPr>
        <p:spPr>
          <a:xfrm>
            <a:off x="254002" y="784860"/>
            <a:ext cx="11684000" cy="18288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r>
              <a:rPr sz="1200" b="0" i="0" u="none" dirty="0" err="1">
                <a:solidFill>
                  <a:srgbClr val="333333"/>
                </a:solidFill>
                <a:latin typeface="Arial"/>
              </a:rPr>
              <a:t>Vastaajien</a:t>
            </a:r>
            <a:r>
              <a:rPr sz="1200" b="0" i="0" u="none" dirty="0">
                <a:solidFill>
                  <a:srgbClr val="333333"/>
                </a:solidFill>
                <a:latin typeface="Arial"/>
              </a:rPr>
              <a:t> </a:t>
            </a:r>
            <a:r>
              <a:rPr sz="1200" b="0" i="0" u="none" dirty="0" err="1">
                <a:solidFill>
                  <a:srgbClr val="333333"/>
                </a:solidFill>
                <a:latin typeface="Arial"/>
              </a:rPr>
              <a:t>määrä</a:t>
            </a:r>
            <a:r>
              <a:rPr sz="1200" b="0" i="0" u="none" dirty="0">
                <a:solidFill>
                  <a:srgbClr val="333333"/>
                </a:solidFill>
                <a:latin typeface="Arial"/>
              </a:rPr>
              <a:t>: 14</a:t>
            </a:r>
          </a:p>
        </p:txBody>
      </p:sp>
      <p:graphicFrame>
        <p:nvGraphicFramePr>
          <p:cNvPr id="4" name="New Table"/>
          <p:cNvGraphicFramePr>
            <a:graphicFrameLocks noGrp="1"/>
          </p:cNvGraphicFramePr>
          <p:nvPr/>
        </p:nvGraphicFramePr>
        <p:xfrm>
          <a:off x="254000" y="1031240"/>
          <a:ext cx="11684002" cy="1645920"/>
        </p:xfrm>
        <a:graphic>
          <a:graphicData uri="http://schemas.openxmlformats.org/drawingml/2006/table">
            <a:tbl>
              <a:tblPr firstRow="1" bandRow="1"/>
              <a:tblGrid>
                <a:gridCol w="1062182">
                  <a:extLst>
                    <a:ext uri="{9D8B030D-6E8A-4147-A177-3AD203B41FA5}">
                      <a16:colId xmlns:a16="http://schemas.microsoft.com/office/drawing/2014/main" val="20000"/>
                    </a:ext>
                  </a:extLst>
                </a:gridCol>
                <a:gridCol w="1062182">
                  <a:extLst>
                    <a:ext uri="{9D8B030D-6E8A-4147-A177-3AD203B41FA5}">
                      <a16:colId xmlns:a16="http://schemas.microsoft.com/office/drawing/2014/main" val="20001"/>
                    </a:ext>
                  </a:extLst>
                </a:gridCol>
                <a:gridCol w="1062182">
                  <a:extLst>
                    <a:ext uri="{9D8B030D-6E8A-4147-A177-3AD203B41FA5}">
                      <a16:colId xmlns:a16="http://schemas.microsoft.com/office/drawing/2014/main" val="20002"/>
                    </a:ext>
                  </a:extLst>
                </a:gridCol>
                <a:gridCol w="1062182">
                  <a:extLst>
                    <a:ext uri="{9D8B030D-6E8A-4147-A177-3AD203B41FA5}">
                      <a16:colId xmlns:a16="http://schemas.microsoft.com/office/drawing/2014/main" val="20003"/>
                    </a:ext>
                  </a:extLst>
                </a:gridCol>
                <a:gridCol w="1062182">
                  <a:extLst>
                    <a:ext uri="{9D8B030D-6E8A-4147-A177-3AD203B41FA5}">
                      <a16:colId xmlns:a16="http://schemas.microsoft.com/office/drawing/2014/main" val="20004"/>
                    </a:ext>
                  </a:extLst>
                </a:gridCol>
                <a:gridCol w="1062182">
                  <a:extLst>
                    <a:ext uri="{9D8B030D-6E8A-4147-A177-3AD203B41FA5}">
                      <a16:colId xmlns:a16="http://schemas.microsoft.com/office/drawing/2014/main" val="20005"/>
                    </a:ext>
                  </a:extLst>
                </a:gridCol>
                <a:gridCol w="1062182">
                  <a:extLst>
                    <a:ext uri="{9D8B030D-6E8A-4147-A177-3AD203B41FA5}">
                      <a16:colId xmlns:a16="http://schemas.microsoft.com/office/drawing/2014/main" val="20006"/>
                    </a:ext>
                  </a:extLst>
                </a:gridCol>
                <a:gridCol w="1062182">
                  <a:extLst>
                    <a:ext uri="{9D8B030D-6E8A-4147-A177-3AD203B41FA5}">
                      <a16:colId xmlns:a16="http://schemas.microsoft.com/office/drawing/2014/main" val="20007"/>
                    </a:ext>
                  </a:extLst>
                </a:gridCol>
                <a:gridCol w="1062182">
                  <a:extLst>
                    <a:ext uri="{9D8B030D-6E8A-4147-A177-3AD203B41FA5}">
                      <a16:colId xmlns:a16="http://schemas.microsoft.com/office/drawing/2014/main" val="20008"/>
                    </a:ext>
                  </a:extLst>
                </a:gridCol>
                <a:gridCol w="1062182">
                  <a:extLst>
                    <a:ext uri="{9D8B030D-6E8A-4147-A177-3AD203B41FA5}">
                      <a16:colId xmlns:a16="http://schemas.microsoft.com/office/drawing/2014/main" val="20009"/>
                    </a:ext>
                  </a:extLst>
                </a:gridCol>
                <a:gridCol w="1062182">
                  <a:extLst>
                    <a:ext uri="{9D8B030D-6E8A-4147-A177-3AD203B41FA5}">
                      <a16:colId xmlns:a16="http://schemas.microsoft.com/office/drawing/2014/main" val="20010"/>
                    </a:ext>
                  </a:extLst>
                </a:gridCol>
              </a:tblGrid>
              <a:tr h="0">
                <a:tc gridSpan="7">
                  <a:txBody>
                    <a:bodyPr/>
                    <a:lstStyle/>
                    <a:p>
                      <a:pPr algn="ctr"/>
                      <a:r>
                        <a:rPr sz="1200" b="0" i="0" u="none">
                          <a:solidFill>
                            <a:srgbClr val="333333"/>
                          </a:solidFill>
                          <a:latin typeface="Arial"/>
                        </a:rPr>
                        <a:t>Arvostelijat</a:t>
                      </a:r>
                    </a:p>
                  </a:txBody>
                  <a:tcPr>
                    <a:solidFill>
                      <a:srgbClr val="D93A2B"/>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gridSpan="2">
                  <a:txBody>
                    <a:bodyPr/>
                    <a:lstStyle/>
                    <a:p>
                      <a:pPr algn="ctr"/>
                      <a:r>
                        <a:rPr sz="1200" b="0" i="0" u="none">
                          <a:solidFill>
                            <a:srgbClr val="333333"/>
                          </a:solidFill>
                          <a:latin typeface="Arial"/>
                        </a:rPr>
                        <a:t>Passiiviset</a:t>
                      </a:r>
                    </a:p>
                  </a:txBody>
                  <a:tcPr>
                    <a:solidFill>
                      <a:srgbClr val="FDC22E"/>
                    </a:solidFill>
                  </a:tcPr>
                </a:tc>
                <a:tc hMerge="1">
                  <a:txBody>
                    <a:bodyPr/>
                    <a:lstStyle/>
                    <a:p>
                      <a:endParaRPr/>
                    </a:p>
                  </a:txBody>
                  <a:tcPr/>
                </a:tc>
                <a:tc gridSpan="2">
                  <a:txBody>
                    <a:bodyPr/>
                    <a:lstStyle/>
                    <a:p>
                      <a:pPr algn="ctr"/>
                      <a:r>
                        <a:rPr sz="1200" b="0" i="0" u="none">
                          <a:solidFill>
                            <a:srgbClr val="333333"/>
                          </a:solidFill>
                          <a:latin typeface="Arial"/>
                        </a:rPr>
                        <a:t>Suosittelijat</a:t>
                      </a:r>
                    </a:p>
                  </a:txBody>
                  <a:tcPr>
                    <a:solidFill>
                      <a:srgbClr val="5ABC69"/>
                    </a:solidFill>
                  </a:tcPr>
                </a:tc>
                <a:tc hMerge="1">
                  <a:txBody>
                    <a:bodyPr/>
                    <a:lstStyle/>
                    <a:p>
                      <a:endParaRPr/>
                    </a:p>
                  </a:txBody>
                  <a:tcPr/>
                </a:tc>
                <a:extLst>
                  <a:ext uri="{0D108BD9-81ED-4DB2-BD59-A6C34878D82A}">
                    <a16:rowId xmlns:a16="http://schemas.microsoft.com/office/drawing/2014/main" val="10000"/>
                  </a:ext>
                </a:extLst>
              </a:tr>
              <a:tr h="0">
                <a:tc>
                  <a:txBody>
                    <a:bodyPr/>
                    <a:lstStyle/>
                    <a:p>
                      <a:pPr algn="ctr"/>
                      <a:r>
                        <a:rPr sz="1200" b="0" i="0" u="none">
                          <a:solidFill>
                            <a:srgbClr val="333333"/>
                          </a:solidFill>
                          <a:latin typeface="Arial"/>
                        </a:rPr>
                        <a:t>0</a:t>
                      </a:r>
                    </a:p>
                  </a:txBody>
                  <a:tcPr>
                    <a:solidFill>
                      <a:srgbClr val="EB8871"/>
                    </a:solidFill>
                  </a:tcPr>
                </a:tc>
                <a:tc>
                  <a:txBody>
                    <a:bodyPr/>
                    <a:lstStyle/>
                    <a:p>
                      <a:pPr algn="ctr"/>
                      <a:r>
                        <a:rPr sz="1200" b="0" i="0" u="none">
                          <a:solidFill>
                            <a:srgbClr val="333333"/>
                          </a:solidFill>
                          <a:latin typeface="Arial"/>
                        </a:rPr>
                        <a:t>1</a:t>
                      </a:r>
                    </a:p>
                  </a:txBody>
                  <a:tcPr>
                    <a:solidFill>
                      <a:srgbClr val="EB8871"/>
                    </a:solidFill>
                  </a:tcPr>
                </a:tc>
                <a:tc>
                  <a:txBody>
                    <a:bodyPr/>
                    <a:lstStyle/>
                    <a:p>
                      <a:pPr algn="ctr"/>
                      <a:r>
                        <a:rPr sz="1200" b="0" i="0" u="none">
                          <a:solidFill>
                            <a:srgbClr val="333333"/>
                          </a:solidFill>
                          <a:latin typeface="Arial"/>
                        </a:rPr>
                        <a:t>2</a:t>
                      </a:r>
                    </a:p>
                  </a:txBody>
                  <a:tcPr>
                    <a:solidFill>
                      <a:srgbClr val="EB8871"/>
                    </a:solidFill>
                  </a:tcPr>
                </a:tc>
                <a:tc>
                  <a:txBody>
                    <a:bodyPr/>
                    <a:lstStyle/>
                    <a:p>
                      <a:pPr algn="ctr"/>
                      <a:r>
                        <a:rPr sz="1200" b="0" i="0" u="none">
                          <a:solidFill>
                            <a:srgbClr val="333333"/>
                          </a:solidFill>
                          <a:latin typeface="Arial"/>
                        </a:rPr>
                        <a:t>3</a:t>
                      </a:r>
                    </a:p>
                  </a:txBody>
                  <a:tcPr>
                    <a:solidFill>
                      <a:srgbClr val="EB8871"/>
                    </a:solidFill>
                  </a:tcPr>
                </a:tc>
                <a:tc>
                  <a:txBody>
                    <a:bodyPr/>
                    <a:lstStyle/>
                    <a:p>
                      <a:pPr algn="ctr"/>
                      <a:r>
                        <a:rPr sz="1200" b="0" i="0" u="none">
                          <a:solidFill>
                            <a:srgbClr val="333333"/>
                          </a:solidFill>
                          <a:latin typeface="Arial"/>
                        </a:rPr>
                        <a:t>4</a:t>
                      </a:r>
                    </a:p>
                  </a:txBody>
                  <a:tcPr>
                    <a:solidFill>
                      <a:srgbClr val="EB8871"/>
                    </a:solidFill>
                  </a:tcPr>
                </a:tc>
                <a:tc>
                  <a:txBody>
                    <a:bodyPr/>
                    <a:lstStyle/>
                    <a:p>
                      <a:pPr algn="ctr"/>
                      <a:r>
                        <a:rPr sz="1200" b="0" i="0" u="none">
                          <a:solidFill>
                            <a:srgbClr val="333333"/>
                          </a:solidFill>
                          <a:latin typeface="Arial"/>
                        </a:rPr>
                        <a:t>5</a:t>
                      </a:r>
                    </a:p>
                  </a:txBody>
                  <a:tcPr>
                    <a:solidFill>
                      <a:srgbClr val="EB8871"/>
                    </a:solidFill>
                  </a:tcPr>
                </a:tc>
                <a:tc>
                  <a:txBody>
                    <a:bodyPr/>
                    <a:lstStyle/>
                    <a:p>
                      <a:pPr algn="ctr"/>
                      <a:r>
                        <a:rPr sz="1200" b="0" i="0" u="none">
                          <a:solidFill>
                            <a:srgbClr val="333333"/>
                          </a:solidFill>
                          <a:latin typeface="Arial"/>
                        </a:rPr>
                        <a:t>6</a:t>
                      </a:r>
                    </a:p>
                  </a:txBody>
                  <a:tcPr>
                    <a:solidFill>
                      <a:srgbClr val="EB8871"/>
                    </a:solidFill>
                  </a:tcPr>
                </a:tc>
                <a:tc>
                  <a:txBody>
                    <a:bodyPr/>
                    <a:lstStyle/>
                    <a:p>
                      <a:pPr algn="ctr"/>
                      <a:r>
                        <a:rPr sz="1200" b="0" i="0" u="none">
                          <a:solidFill>
                            <a:srgbClr val="333333"/>
                          </a:solidFill>
                          <a:latin typeface="Arial"/>
                        </a:rPr>
                        <a:t>7</a:t>
                      </a:r>
                    </a:p>
                  </a:txBody>
                  <a:tcPr>
                    <a:solidFill>
                      <a:srgbClr val="FBCB3F"/>
                    </a:solidFill>
                  </a:tcPr>
                </a:tc>
                <a:tc>
                  <a:txBody>
                    <a:bodyPr/>
                    <a:lstStyle/>
                    <a:p>
                      <a:pPr algn="ctr"/>
                      <a:r>
                        <a:rPr sz="1200" b="0" i="0" u="none">
                          <a:solidFill>
                            <a:srgbClr val="333333"/>
                          </a:solidFill>
                          <a:latin typeface="Arial"/>
                        </a:rPr>
                        <a:t>8</a:t>
                      </a:r>
                    </a:p>
                  </a:txBody>
                  <a:tcPr>
                    <a:solidFill>
                      <a:srgbClr val="FBCB3F"/>
                    </a:solidFill>
                  </a:tcPr>
                </a:tc>
                <a:tc>
                  <a:txBody>
                    <a:bodyPr/>
                    <a:lstStyle/>
                    <a:p>
                      <a:pPr algn="ctr"/>
                      <a:r>
                        <a:rPr sz="1200" b="0" i="0" u="none">
                          <a:solidFill>
                            <a:srgbClr val="333333"/>
                          </a:solidFill>
                          <a:latin typeface="Arial"/>
                        </a:rPr>
                        <a:t>9</a:t>
                      </a:r>
                    </a:p>
                  </a:txBody>
                  <a:tcPr>
                    <a:solidFill>
                      <a:srgbClr val="ACDFA0"/>
                    </a:solidFill>
                  </a:tcPr>
                </a:tc>
                <a:tc>
                  <a:txBody>
                    <a:bodyPr/>
                    <a:lstStyle/>
                    <a:p>
                      <a:pPr algn="ctr"/>
                      <a:r>
                        <a:rPr sz="1200" b="0" i="0" u="none">
                          <a:solidFill>
                            <a:srgbClr val="333333"/>
                          </a:solidFill>
                          <a:latin typeface="Arial"/>
                        </a:rPr>
                        <a:t>10</a:t>
                      </a:r>
                    </a:p>
                  </a:txBody>
                  <a:tcPr>
                    <a:solidFill>
                      <a:srgbClr val="ACDFA0"/>
                    </a:solidFill>
                  </a:tcPr>
                </a:tc>
                <a:extLst>
                  <a:ext uri="{0D108BD9-81ED-4DB2-BD59-A6C34878D82A}">
                    <a16:rowId xmlns:a16="http://schemas.microsoft.com/office/drawing/2014/main" val="10001"/>
                  </a:ext>
                </a:extLst>
              </a:tr>
              <a:tr h="0">
                <a:tc gridSpan="7">
                  <a:txBody>
                    <a:bodyPr/>
                    <a:lstStyle/>
                    <a:p>
                      <a:pPr algn="ctr"/>
                      <a:r>
                        <a:rPr sz="1200" b="0" i="0" u="none">
                          <a:solidFill>
                            <a:srgbClr val="333333"/>
                          </a:solidFill>
                          <a:latin typeface="Arial"/>
                        </a:rPr>
                        <a:t>n = 0</a:t>
                      </a:r>
                    </a:p>
                  </a:txBody>
                  <a:tcPr>
                    <a:solidFill>
                      <a:srgbClr val="EB8871"/>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gridSpan="2">
                  <a:txBody>
                    <a:bodyPr/>
                    <a:lstStyle/>
                    <a:p>
                      <a:pPr algn="ctr"/>
                      <a:r>
                        <a:rPr sz="1200" b="0" i="0" u="none">
                          <a:solidFill>
                            <a:srgbClr val="333333"/>
                          </a:solidFill>
                          <a:latin typeface="Arial"/>
                        </a:rPr>
                        <a:t>n = 5</a:t>
                      </a:r>
                    </a:p>
                  </a:txBody>
                  <a:tcPr>
                    <a:solidFill>
                      <a:srgbClr val="FBCB3F"/>
                    </a:solidFill>
                  </a:tcPr>
                </a:tc>
                <a:tc hMerge="1">
                  <a:txBody>
                    <a:bodyPr/>
                    <a:lstStyle/>
                    <a:p>
                      <a:endParaRPr/>
                    </a:p>
                  </a:txBody>
                  <a:tcPr/>
                </a:tc>
                <a:tc gridSpan="2">
                  <a:txBody>
                    <a:bodyPr/>
                    <a:lstStyle/>
                    <a:p>
                      <a:pPr algn="ctr"/>
                      <a:r>
                        <a:rPr sz="1200" b="0" i="0" u="none">
                          <a:solidFill>
                            <a:srgbClr val="333333"/>
                          </a:solidFill>
                          <a:latin typeface="Arial"/>
                        </a:rPr>
                        <a:t>n = 9</a:t>
                      </a:r>
                    </a:p>
                  </a:txBody>
                  <a:tcPr>
                    <a:solidFill>
                      <a:srgbClr val="ACDFA0"/>
                    </a:solidFill>
                  </a:tcPr>
                </a:tc>
                <a:tc hMerge="1">
                  <a:txBody>
                    <a:bodyPr/>
                    <a:lstStyle/>
                    <a:p>
                      <a:endParaRPr/>
                    </a:p>
                  </a:txBody>
                  <a:tcPr/>
                </a:tc>
                <a:extLst>
                  <a:ext uri="{0D108BD9-81ED-4DB2-BD59-A6C34878D82A}">
                    <a16:rowId xmlns:a16="http://schemas.microsoft.com/office/drawing/2014/main" val="10002"/>
                  </a:ext>
                </a:extLst>
              </a:tr>
              <a:tr h="0">
                <a:tc gridSpan="7">
                  <a:txBody>
                    <a:bodyPr/>
                    <a:lstStyle/>
                    <a:p>
                      <a:pPr algn="ctr"/>
                      <a:r>
                        <a:rPr sz="1200" b="0" i="0" u="none">
                          <a:solidFill>
                            <a:srgbClr val="333333"/>
                          </a:solidFill>
                          <a:latin typeface="Arial"/>
                        </a:rPr>
                        <a:t>0,0%</a:t>
                      </a:r>
                    </a:p>
                  </a:txBody>
                  <a:tcPr>
                    <a:solidFill>
                      <a:srgbClr val="EB8871"/>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gridSpan="2">
                  <a:txBody>
                    <a:bodyPr/>
                    <a:lstStyle/>
                    <a:p>
                      <a:pPr algn="ctr"/>
                      <a:r>
                        <a:rPr sz="1200" b="0" i="0" u="none">
                          <a:solidFill>
                            <a:srgbClr val="333333"/>
                          </a:solidFill>
                          <a:latin typeface="Arial"/>
                        </a:rPr>
                        <a:t>35,7%</a:t>
                      </a:r>
                    </a:p>
                  </a:txBody>
                  <a:tcPr>
                    <a:solidFill>
                      <a:srgbClr val="FBCB3F"/>
                    </a:solidFill>
                  </a:tcPr>
                </a:tc>
                <a:tc hMerge="1">
                  <a:txBody>
                    <a:bodyPr/>
                    <a:lstStyle/>
                    <a:p>
                      <a:endParaRPr/>
                    </a:p>
                  </a:txBody>
                  <a:tcPr/>
                </a:tc>
                <a:tc gridSpan="2">
                  <a:txBody>
                    <a:bodyPr/>
                    <a:lstStyle/>
                    <a:p>
                      <a:pPr algn="ctr"/>
                      <a:r>
                        <a:rPr sz="1200" b="0" i="0" u="none">
                          <a:solidFill>
                            <a:srgbClr val="333333"/>
                          </a:solidFill>
                          <a:latin typeface="Arial"/>
                        </a:rPr>
                        <a:t>64,3%</a:t>
                      </a:r>
                    </a:p>
                  </a:txBody>
                  <a:tcPr>
                    <a:solidFill>
                      <a:srgbClr val="ACDFA0"/>
                    </a:solidFill>
                  </a:tcPr>
                </a:tc>
                <a:tc hMerge="1">
                  <a:txBody>
                    <a:bodyPr/>
                    <a:lstStyle/>
                    <a:p>
                      <a:endParaRPr/>
                    </a:p>
                  </a:txBody>
                  <a:tcPr/>
                </a:tc>
                <a:extLst>
                  <a:ext uri="{0D108BD9-81ED-4DB2-BD59-A6C34878D82A}">
                    <a16:rowId xmlns:a16="http://schemas.microsoft.com/office/drawing/2014/main" val="10003"/>
                  </a:ext>
                </a:extLst>
              </a:tr>
              <a:tr h="0">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1</a:t>
                      </a:r>
                    </a:p>
                  </a:txBody>
                  <a:tcPr>
                    <a:solidFill>
                      <a:srgbClr val="FCDB7A"/>
                    </a:solidFill>
                  </a:tcPr>
                </a:tc>
                <a:tc>
                  <a:txBody>
                    <a:bodyPr/>
                    <a:lstStyle/>
                    <a:p>
                      <a:pPr algn="r"/>
                      <a:r>
                        <a:rPr sz="1200" b="0" i="0" u="none">
                          <a:solidFill>
                            <a:srgbClr val="333333"/>
                          </a:solidFill>
                          <a:latin typeface="Arial"/>
                        </a:rPr>
                        <a:t>4</a:t>
                      </a:r>
                    </a:p>
                  </a:txBody>
                  <a:tcPr>
                    <a:solidFill>
                      <a:srgbClr val="FCDB7A"/>
                    </a:solidFill>
                  </a:tcPr>
                </a:tc>
                <a:tc>
                  <a:txBody>
                    <a:bodyPr/>
                    <a:lstStyle/>
                    <a:p>
                      <a:pPr algn="r"/>
                      <a:r>
                        <a:rPr sz="1200" b="0" i="0" u="none">
                          <a:solidFill>
                            <a:srgbClr val="333333"/>
                          </a:solidFill>
                          <a:latin typeface="Arial"/>
                        </a:rPr>
                        <a:t>4</a:t>
                      </a:r>
                    </a:p>
                  </a:txBody>
                  <a:tcPr>
                    <a:solidFill>
                      <a:srgbClr val="D5EFCC"/>
                    </a:solidFill>
                  </a:tcPr>
                </a:tc>
                <a:tc>
                  <a:txBody>
                    <a:bodyPr/>
                    <a:lstStyle/>
                    <a:p>
                      <a:pPr algn="r"/>
                      <a:r>
                        <a:rPr sz="1200" b="0" i="0" u="none">
                          <a:solidFill>
                            <a:srgbClr val="333333"/>
                          </a:solidFill>
                          <a:latin typeface="Arial"/>
                        </a:rPr>
                        <a:t>5</a:t>
                      </a:r>
                    </a:p>
                  </a:txBody>
                  <a:tcPr>
                    <a:solidFill>
                      <a:srgbClr val="D5EFCC"/>
                    </a:solidFill>
                  </a:tcPr>
                </a:tc>
                <a:extLst>
                  <a:ext uri="{0D108BD9-81ED-4DB2-BD59-A6C34878D82A}">
                    <a16:rowId xmlns:a16="http://schemas.microsoft.com/office/drawing/2014/main" val="10004"/>
                  </a:ext>
                </a:extLst>
              </a:tr>
              <a:tr h="0">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dirty="0">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7,1%</a:t>
                      </a:r>
                    </a:p>
                  </a:txBody>
                  <a:tcPr>
                    <a:solidFill>
                      <a:srgbClr val="FCDB7A"/>
                    </a:solidFill>
                  </a:tcPr>
                </a:tc>
                <a:tc>
                  <a:txBody>
                    <a:bodyPr/>
                    <a:lstStyle/>
                    <a:p>
                      <a:pPr algn="r"/>
                      <a:r>
                        <a:rPr sz="1200" b="0" i="0" u="none">
                          <a:solidFill>
                            <a:srgbClr val="333333"/>
                          </a:solidFill>
                          <a:latin typeface="Arial"/>
                        </a:rPr>
                        <a:t>28,6%</a:t>
                      </a:r>
                    </a:p>
                  </a:txBody>
                  <a:tcPr>
                    <a:solidFill>
                      <a:srgbClr val="FCDB7A"/>
                    </a:solidFill>
                  </a:tcPr>
                </a:tc>
                <a:tc>
                  <a:txBody>
                    <a:bodyPr/>
                    <a:lstStyle/>
                    <a:p>
                      <a:pPr algn="r"/>
                      <a:r>
                        <a:rPr sz="1200" b="0" i="0" u="none">
                          <a:solidFill>
                            <a:srgbClr val="333333"/>
                          </a:solidFill>
                          <a:latin typeface="Arial"/>
                        </a:rPr>
                        <a:t>28,6%</a:t>
                      </a:r>
                    </a:p>
                  </a:txBody>
                  <a:tcPr>
                    <a:solidFill>
                      <a:srgbClr val="D5EFCC"/>
                    </a:solidFill>
                  </a:tcPr>
                </a:tc>
                <a:tc>
                  <a:txBody>
                    <a:bodyPr/>
                    <a:lstStyle/>
                    <a:p>
                      <a:pPr algn="r"/>
                      <a:r>
                        <a:rPr sz="1200" b="0" i="0" u="none" dirty="0">
                          <a:solidFill>
                            <a:srgbClr val="333333"/>
                          </a:solidFill>
                          <a:latin typeface="Arial"/>
                        </a:rPr>
                        <a:t>35,7%</a:t>
                      </a:r>
                    </a:p>
                  </a:txBody>
                  <a:tcPr>
                    <a:solidFill>
                      <a:srgbClr val="D5EFCC"/>
                    </a:solidFill>
                  </a:tcPr>
                </a:tc>
                <a:extLst>
                  <a:ext uri="{0D108BD9-81ED-4DB2-BD59-A6C34878D82A}">
                    <a16:rowId xmlns:a16="http://schemas.microsoft.com/office/drawing/2014/main" val="10005"/>
                  </a:ext>
                </a:extLst>
              </a:tr>
            </a:tbl>
          </a:graphicData>
        </a:graphic>
      </p:graphicFrame>
      <p:graphicFrame>
        <p:nvGraphicFramePr>
          <p:cNvPr id="5" name="New Table"/>
          <p:cNvGraphicFramePr>
            <a:graphicFrameLocks noGrp="1"/>
          </p:cNvGraphicFramePr>
          <p:nvPr/>
        </p:nvGraphicFramePr>
        <p:xfrm>
          <a:off x="254000" y="2804160"/>
          <a:ext cx="11684001" cy="822960"/>
        </p:xfrm>
        <a:graphic>
          <a:graphicData uri="http://schemas.openxmlformats.org/drawingml/2006/table">
            <a:tbl>
              <a:tblPr firstRow="1" bandRow="1"/>
              <a:tblGrid>
                <a:gridCol w="3894667">
                  <a:extLst>
                    <a:ext uri="{9D8B030D-6E8A-4147-A177-3AD203B41FA5}">
                      <a16:colId xmlns:a16="http://schemas.microsoft.com/office/drawing/2014/main" val="20000"/>
                    </a:ext>
                  </a:extLst>
                </a:gridCol>
                <a:gridCol w="3894667">
                  <a:extLst>
                    <a:ext uri="{9D8B030D-6E8A-4147-A177-3AD203B41FA5}">
                      <a16:colId xmlns:a16="http://schemas.microsoft.com/office/drawing/2014/main" val="20001"/>
                    </a:ext>
                  </a:extLst>
                </a:gridCol>
                <a:gridCol w="3894667">
                  <a:extLst>
                    <a:ext uri="{9D8B030D-6E8A-4147-A177-3AD203B41FA5}">
                      <a16:colId xmlns:a16="http://schemas.microsoft.com/office/drawing/2014/main" val="20002"/>
                    </a:ext>
                  </a:extLst>
                </a:gridCol>
              </a:tblGrid>
              <a:tr h="0">
                <a:tc gridSpan="3">
                  <a:txBody>
                    <a:bodyPr/>
                    <a:lstStyle/>
                    <a:p>
                      <a:pPr algn="ctr"/>
                      <a:r>
                        <a:rPr sz="1200" b="1" i="0" u="none">
                          <a:solidFill>
                            <a:srgbClr val="333333"/>
                          </a:solidFill>
                          <a:latin typeface="Arial"/>
                        </a:rPr>
                        <a:t>Yhteensä</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0">
                <a:tc>
                  <a:txBody>
                    <a:bodyPr/>
                    <a:lstStyle/>
                    <a:p>
                      <a:pPr algn="ctr"/>
                      <a:r>
                        <a:rPr sz="1200" b="1" i="0" u="none">
                          <a:solidFill>
                            <a:srgbClr val="333333"/>
                          </a:solidFill>
                          <a:latin typeface="Arial"/>
                        </a:rPr>
                        <a:t>Vastauksia</a:t>
                      </a:r>
                    </a:p>
                  </a:txBody>
                  <a:tcPr>
                    <a:lnB w="25400">
                      <a:solidFill>
                        <a:srgbClr val="124456"/>
                      </a:solidFill>
                    </a:lnB>
                  </a:tcPr>
                </a:tc>
                <a:tc>
                  <a:txBody>
                    <a:bodyPr/>
                    <a:lstStyle/>
                    <a:p>
                      <a:pPr algn="ctr"/>
                      <a:r>
                        <a:rPr sz="1200" b="1" i="0" u="none">
                          <a:solidFill>
                            <a:srgbClr val="333333"/>
                          </a:solidFill>
                          <a:latin typeface="Arial"/>
                        </a:rPr>
                        <a:t>NPS</a:t>
                      </a:r>
                    </a:p>
                  </a:txBody>
                  <a:tcPr>
                    <a:lnB w="25400">
                      <a:solidFill>
                        <a:srgbClr val="124456"/>
                      </a:solidFill>
                    </a:lnB>
                  </a:tcPr>
                </a:tc>
                <a:tc>
                  <a:txBody>
                    <a:bodyPr/>
                    <a:lstStyle/>
                    <a:p>
                      <a:pPr algn="ctr"/>
                      <a:r>
                        <a:rPr sz="1200" b="1" i="0" u="none">
                          <a:solidFill>
                            <a:srgbClr val="333333"/>
                          </a:solidFill>
                          <a:latin typeface="Arial"/>
                        </a:rPr>
                        <a:t>Keskiarvo</a:t>
                      </a:r>
                    </a:p>
                  </a:txBody>
                  <a:tcPr>
                    <a:lnB w="25400">
                      <a:solidFill>
                        <a:srgbClr val="124456"/>
                      </a:solidFill>
                    </a:lnB>
                  </a:tcPr>
                </a:tc>
                <a:extLst>
                  <a:ext uri="{0D108BD9-81ED-4DB2-BD59-A6C34878D82A}">
                    <a16:rowId xmlns:a16="http://schemas.microsoft.com/office/drawing/2014/main" val="10001"/>
                  </a:ext>
                </a:extLst>
              </a:tr>
              <a:tr h="0">
                <a:tc>
                  <a:txBody>
                    <a:bodyPr/>
                    <a:lstStyle/>
                    <a:p>
                      <a:pPr algn="r"/>
                      <a:r>
                        <a:rPr sz="1200" b="0" i="0" u="none">
                          <a:solidFill>
                            <a:srgbClr val="333333"/>
                          </a:solidFill>
                          <a:latin typeface="Arial"/>
                        </a:rPr>
                        <a:t>14</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64</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8,9</a:t>
                      </a:r>
                    </a:p>
                  </a:txBody>
                  <a:tcPr>
                    <a:lnT w="25400" cap="flat" cmpd="sng" algn="ctr">
                      <a:solidFill>
                        <a:srgbClr val="124456"/>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graphicFrame>
        <p:nvGraphicFramePr>
          <p:cNvPr id="6" name="ChartObject"/>
          <p:cNvGraphicFramePr/>
          <p:nvPr>
            <p:extLst>
              <p:ext uri="{D42A27DB-BD31-4B8C-83A1-F6EECF244321}">
                <p14:modId xmlns:p14="http://schemas.microsoft.com/office/powerpoint/2010/main" val="1176795296"/>
              </p:ext>
            </p:extLst>
          </p:nvPr>
        </p:nvGraphicFramePr>
        <p:xfrm>
          <a:off x="2249054" y="4060767"/>
          <a:ext cx="6731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1759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000" y="254000"/>
            <a:ext cx="11684000" cy="276999"/>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b="1" i="0" u="none" dirty="0">
                <a:latin typeface="Arial" pitchFamily="34" charset="0"/>
              </a:rPr>
              <a:t>9. </a:t>
            </a:r>
            <a:r>
              <a:rPr b="1" i="0" u="none" dirty="0" err="1">
                <a:latin typeface="Arial" pitchFamily="34" charset="0"/>
              </a:rPr>
              <a:t>Miten</a:t>
            </a:r>
            <a:r>
              <a:rPr b="1" i="0" u="none" dirty="0">
                <a:latin typeface="Arial" pitchFamily="34" charset="0"/>
              </a:rPr>
              <a:t> </a:t>
            </a:r>
            <a:r>
              <a:rPr b="1" i="0" u="none" dirty="0" err="1">
                <a:latin typeface="Arial" pitchFamily="34" charset="0"/>
              </a:rPr>
              <a:t>hyödyllisenä</a:t>
            </a:r>
            <a:r>
              <a:rPr b="1" i="0" u="none" dirty="0">
                <a:latin typeface="Arial" pitchFamily="34" charset="0"/>
              </a:rPr>
              <a:t> </a:t>
            </a:r>
            <a:r>
              <a:rPr b="1" i="0" u="none" dirty="0" err="1">
                <a:latin typeface="Arial" pitchFamily="34" charset="0"/>
              </a:rPr>
              <a:t>koit</a:t>
            </a:r>
            <a:r>
              <a:rPr b="1" i="0" u="none" dirty="0">
                <a:latin typeface="Arial" pitchFamily="34" charset="0"/>
              </a:rPr>
              <a:t> </a:t>
            </a:r>
            <a:r>
              <a:rPr b="1" i="0" u="none" dirty="0" err="1">
                <a:latin typeface="Arial" pitchFamily="34" charset="0"/>
              </a:rPr>
              <a:t>oman</a:t>
            </a:r>
            <a:r>
              <a:rPr b="1" i="0" u="none" dirty="0">
                <a:latin typeface="Arial" pitchFamily="34" charset="0"/>
              </a:rPr>
              <a:t>/</a:t>
            </a:r>
            <a:r>
              <a:rPr b="1" i="0" u="none" dirty="0" err="1">
                <a:latin typeface="Arial" pitchFamily="34" charset="0"/>
              </a:rPr>
              <a:t>edustamasi</a:t>
            </a:r>
            <a:r>
              <a:rPr b="1" i="0" u="none" dirty="0">
                <a:latin typeface="Arial" pitchFamily="34" charset="0"/>
              </a:rPr>
              <a:t> </a:t>
            </a:r>
            <a:r>
              <a:rPr b="1" i="0" u="none" dirty="0" err="1">
                <a:latin typeface="Arial" pitchFamily="34" charset="0"/>
              </a:rPr>
              <a:t>organisaation</a:t>
            </a:r>
            <a:r>
              <a:rPr b="1" i="0" u="none" dirty="0">
                <a:latin typeface="Arial" pitchFamily="34" charset="0"/>
              </a:rPr>
              <a:t> </a:t>
            </a:r>
            <a:r>
              <a:rPr b="1" i="0" u="none" dirty="0" err="1">
                <a:latin typeface="Arial" pitchFamily="34" charset="0"/>
              </a:rPr>
              <a:t>osallistumisen</a:t>
            </a:r>
            <a:r>
              <a:rPr b="1" i="0" u="none" dirty="0">
                <a:latin typeface="Arial" pitchFamily="34" charset="0"/>
              </a:rPr>
              <a:t> Digi </a:t>
            </a:r>
            <a:r>
              <a:rPr b="1" i="0" u="none" dirty="0" err="1">
                <a:latin typeface="Arial" pitchFamily="34" charset="0"/>
              </a:rPr>
              <a:t>arkeen</a:t>
            </a:r>
            <a:r>
              <a:rPr b="1" i="0" u="none" dirty="0">
                <a:latin typeface="Arial" pitchFamily="34" charset="0"/>
              </a:rPr>
              <a:t> -</a:t>
            </a:r>
            <a:r>
              <a:rPr b="1" i="0" u="none" dirty="0" err="1">
                <a:latin typeface="Arial" pitchFamily="34" charset="0"/>
              </a:rPr>
              <a:t>neuvottelukuntaan</a:t>
            </a:r>
            <a:r>
              <a:rPr b="1" i="0" u="none" dirty="0">
                <a:latin typeface="Arial" pitchFamily="34" charset="0"/>
              </a:rPr>
              <a:t>?</a:t>
            </a:r>
          </a:p>
        </p:txBody>
      </p:sp>
      <p:sp>
        <p:nvSpPr>
          <p:cNvPr id="3" name="New shape"/>
          <p:cNvSpPr/>
          <p:nvPr/>
        </p:nvSpPr>
        <p:spPr>
          <a:xfrm>
            <a:off x="254000" y="657860"/>
            <a:ext cx="11684000" cy="18288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r>
              <a:rPr sz="1200" b="0" i="0" u="none">
                <a:solidFill>
                  <a:srgbClr val="333333"/>
                </a:solidFill>
                <a:latin typeface="Arial"/>
              </a:rPr>
              <a:t>Vastaajien määrä: 15</a:t>
            </a:r>
          </a:p>
        </p:txBody>
      </p:sp>
      <p:graphicFrame>
        <p:nvGraphicFramePr>
          <p:cNvPr id="4" name="New Table"/>
          <p:cNvGraphicFramePr>
            <a:graphicFrameLocks noGrp="1"/>
          </p:cNvGraphicFramePr>
          <p:nvPr/>
        </p:nvGraphicFramePr>
        <p:xfrm>
          <a:off x="254000" y="1031240"/>
          <a:ext cx="11684002" cy="1645920"/>
        </p:xfrm>
        <a:graphic>
          <a:graphicData uri="http://schemas.openxmlformats.org/drawingml/2006/table">
            <a:tbl>
              <a:tblPr firstRow="1" bandRow="1"/>
              <a:tblGrid>
                <a:gridCol w="1062182">
                  <a:extLst>
                    <a:ext uri="{9D8B030D-6E8A-4147-A177-3AD203B41FA5}">
                      <a16:colId xmlns:a16="http://schemas.microsoft.com/office/drawing/2014/main" val="20000"/>
                    </a:ext>
                  </a:extLst>
                </a:gridCol>
                <a:gridCol w="1062182">
                  <a:extLst>
                    <a:ext uri="{9D8B030D-6E8A-4147-A177-3AD203B41FA5}">
                      <a16:colId xmlns:a16="http://schemas.microsoft.com/office/drawing/2014/main" val="20001"/>
                    </a:ext>
                  </a:extLst>
                </a:gridCol>
                <a:gridCol w="1062182">
                  <a:extLst>
                    <a:ext uri="{9D8B030D-6E8A-4147-A177-3AD203B41FA5}">
                      <a16:colId xmlns:a16="http://schemas.microsoft.com/office/drawing/2014/main" val="20002"/>
                    </a:ext>
                  </a:extLst>
                </a:gridCol>
                <a:gridCol w="1062182">
                  <a:extLst>
                    <a:ext uri="{9D8B030D-6E8A-4147-A177-3AD203B41FA5}">
                      <a16:colId xmlns:a16="http://schemas.microsoft.com/office/drawing/2014/main" val="20003"/>
                    </a:ext>
                  </a:extLst>
                </a:gridCol>
                <a:gridCol w="1062182">
                  <a:extLst>
                    <a:ext uri="{9D8B030D-6E8A-4147-A177-3AD203B41FA5}">
                      <a16:colId xmlns:a16="http://schemas.microsoft.com/office/drawing/2014/main" val="20004"/>
                    </a:ext>
                  </a:extLst>
                </a:gridCol>
                <a:gridCol w="1062182">
                  <a:extLst>
                    <a:ext uri="{9D8B030D-6E8A-4147-A177-3AD203B41FA5}">
                      <a16:colId xmlns:a16="http://schemas.microsoft.com/office/drawing/2014/main" val="20005"/>
                    </a:ext>
                  </a:extLst>
                </a:gridCol>
                <a:gridCol w="1062182">
                  <a:extLst>
                    <a:ext uri="{9D8B030D-6E8A-4147-A177-3AD203B41FA5}">
                      <a16:colId xmlns:a16="http://schemas.microsoft.com/office/drawing/2014/main" val="20006"/>
                    </a:ext>
                  </a:extLst>
                </a:gridCol>
                <a:gridCol w="1062182">
                  <a:extLst>
                    <a:ext uri="{9D8B030D-6E8A-4147-A177-3AD203B41FA5}">
                      <a16:colId xmlns:a16="http://schemas.microsoft.com/office/drawing/2014/main" val="20007"/>
                    </a:ext>
                  </a:extLst>
                </a:gridCol>
                <a:gridCol w="1062182">
                  <a:extLst>
                    <a:ext uri="{9D8B030D-6E8A-4147-A177-3AD203B41FA5}">
                      <a16:colId xmlns:a16="http://schemas.microsoft.com/office/drawing/2014/main" val="20008"/>
                    </a:ext>
                  </a:extLst>
                </a:gridCol>
                <a:gridCol w="1062182">
                  <a:extLst>
                    <a:ext uri="{9D8B030D-6E8A-4147-A177-3AD203B41FA5}">
                      <a16:colId xmlns:a16="http://schemas.microsoft.com/office/drawing/2014/main" val="20009"/>
                    </a:ext>
                  </a:extLst>
                </a:gridCol>
                <a:gridCol w="1062182">
                  <a:extLst>
                    <a:ext uri="{9D8B030D-6E8A-4147-A177-3AD203B41FA5}">
                      <a16:colId xmlns:a16="http://schemas.microsoft.com/office/drawing/2014/main" val="20010"/>
                    </a:ext>
                  </a:extLst>
                </a:gridCol>
              </a:tblGrid>
              <a:tr h="0">
                <a:tc gridSpan="7">
                  <a:txBody>
                    <a:bodyPr/>
                    <a:lstStyle/>
                    <a:p>
                      <a:pPr algn="ctr"/>
                      <a:r>
                        <a:rPr sz="1200" b="0" i="0" u="none">
                          <a:solidFill>
                            <a:srgbClr val="333333"/>
                          </a:solidFill>
                          <a:latin typeface="Arial"/>
                        </a:rPr>
                        <a:t>Arvostelijat</a:t>
                      </a:r>
                    </a:p>
                  </a:txBody>
                  <a:tcPr>
                    <a:solidFill>
                      <a:srgbClr val="D93A2B"/>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gridSpan="2">
                  <a:txBody>
                    <a:bodyPr/>
                    <a:lstStyle/>
                    <a:p>
                      <a:pPr algn="ctr"/>
                      <a:r>
                        <a:rPr sz="1200" b="0" i="0" u="none">
                          <a:solidFill>
                            <a:srgbClr val="333333"/>
                          </a:solidFill>
                          <a:latin typeface="Arial"/>
                        </a:rPr>
                        <a:t>Passiiviset</a:t>
                      </a:r>
                    </a:p>
                  </a:txBody>
                  <a:tcPr>
                    <a:solidFill>
                      <a:srgbClr val="FDC22E"/>
                    </a:solidFill>
                  </a:tcPr>
                </a:tc>
                <a:tc hMerge="1">
                  <a:txBody>
                    <a:bodyPr/>
                    <a:lstStyle/>
                    <a:p>
                      <a:endParaRPr/>
                    </a:p>
                  </a:txBody>
                  <a:tcPr/>
                </a:tc>
                <a:tc gridSpan="2">
                  <a:txBody>
                    <a:bodyPr/>
                    <a:lstStyle/>
                    <a:p>
                      <a:pPr algn="ctr"/>
                      <a:r>
                        <a:rPr sz="1200" b="0" i="0" u="none">
                          <a:solidFill>
                            <a:srgbClr val="333333"/>
                          </a:solidFill>
                          <a:latin typeface="Arial"/>
                        </a:rPr>
                        <a:t>Suosittelijat</a:t>
                      </a:r>
                    </a:p>
                  </a:txBody>
                  <a:tcPr>
                    <a:solidFill>
                      <a:srgbClr val="5ABC69"/>
                    </a:solidFill>
                  </a:tcPr>
                </a:tc>
                <a:tc hMerge="1">
                  <a:txBody>
                    <a:bodyPr/>
                    <a:lstStyle/>
                    <a:p>
                      <a:endParaRPr/>
                    </a:p>
                  </a:txBody>
                  <a:tcPr/>
                </a:tc>
                <a:extLst>
                  <a:ext uri="{0D108BD9-81ED-4DB2-BD59-A6C34878D82A}">
                    <a16:rowId xmlns:a16="http://schemas.microsoft.com/office/drawing/2014/main" val="10000"/>
                  </a:ext>
                </a:extLst>
              </a:tr>
              <a:tr h="0">
                <a:tc>
                  <a:txBody>
                    <a:bodyPr/>
                    <a:lstStyle/>
                    <a:p>
                      <a:pPr algn="ctr"/>
                      <a:r>
                        <a:rPr sz="1200" b="0" i="0" u="none">
                          <a:solidFill>
                            <a:srgbClr val="333333"/>
                          </a:solidFill>
                          <a:latin typeface="Arial"/>
                        </a:rPr>
                        <a:t>0</a:t>
                      </a:r>
                    </a:p>
                  </a:txBody>
                  <a:tcPr>
                    <a:solidFill>
                      <a:srgbClr val="EB8871"/>
                    </a:solidFill>
                  </a:tcPr>
                </a:tc>
                <a:tc>
                  <a:txBody>
                    <a:bodyPr/>
                    <a:lstStyle/>
                    <a:p>
                      <a:pPr algn="ctr"/>
                      <a:r>
                        <a:rPr sz="1200" b="0" i="0" u="none">
                          <a:solidFill>
                            <a:srgbClr val="333333"/>
                          </a:solidFill>
                          <a:latin typeface="Arial"/>
                        </a:rPr>
                        <a:t>1</a:t>
                      </a:r>
                    </a:p>
                  </a:txBody>
                  <a:tcPr>
                    <a:solidFill>
                      <a:srgbClr val="EB8871"/>
                    </a:solidFill>
                  </a:tcPr>
                </a:tc>
                <a:tc>
                  <a:txBody>
                    <a:bodyPr/>
                    <a:lstStyle/>
                    <a:p>
                      <a:pPr algn="ctr"/>
                      <a:r>
                        <a:rPr sz="1200" b="0" i="0" u="none">
                          <a:solidFill>
                            <a:srgbClr val="333333"/>
                          </a:solidFill>
                          <a:latin typeface="Arial"/>
                        </a:rPr>
                        <a:t>2</a:t>
                      </a:r>
                    </a:p>
                  </a:txBody>
                  <a:tcPr>
                    <a:solidFill>
                      <a:srgbClr val="EB8871"/>
                    </a:solidFill>
                  </a:tcPr>
                </a:tc>
                <a:tc>
                  <a:txBody>
                    <a:bodyPr/>
                    <a:lstStyle/>
                    <a:p>
                      <a:pPr algn="ctr"/>
                      <a:r>
                        <a:rPr sz="1200" b="0" i="0" u="none">
                          <a:solidFill>
                            <a:srgbClr val="333333"/>
                          </a:solidFill>
                          <a:latin typeface="Arial"/>
                        </a:rPr>
                        <a:t>3</a:t>
                      </a:r>
                    </a:p>
                  </a:txBody>
                  <a:tcPr>
                    <a:solidFill>
                      <a:srgbClr val="EB8871"/>
                    </a:solidFill>
                  </a:tcPr>
                </a:tc>
                <a:tc>
                  <a:txBody>
                    <a:bodyPr/>
                    <a:lstStyle/>
                    <a:p>
                      <a:pPr algn="ctr"/>
                      <a:r>
                        <a:rPr sz="1200" b="0" i="0" u="none">
                          <a:solidFill>
                            <a:srgbClr val="333333"/>
                          </a:solidFill>
                          <a:latin typeface="Arial"/>
                        </a:rPr>
                        <a:t>4</a:t>
                      </a:r>
                    </a:p>
                  </a:txBody>
                  <a:tcPr>
                    <a:solidFill>
                      <a:srgbClr val="EB8871"/>
                    </a:solidFill>
                  </a:tcPr>
                </a:tc>
                <a:tc>
                  <a:txBody>
                    <a:bodyPr/>
                    <a:lstStyle/>
                    <a:p>
                      <a:pPr algn="ctr"/>
                      <a:r>
                        <a:rPr sz="1200" b="0" i="0" u="none">
                          <a:solidFill>
                            <a:srgbClr val="333333"/>
                          </a:solidFill>
                          <a:latin typeface="Arial"/>
                        </a:rPr>
                        <a:t>5</a:t>
                      </a:r>
                    </a:p>
                  </a:txBody>
                  <a:tcPr>
                    <a:solidFill>
                      <a:srgbClr val="EB8871"/>
                    </a:solidFill>
                  </a:tcPr>
                </a:tc>
                <a:tc>
                  <a:txBody>
                    <a:bodyPr/>
                    <a:lstStyle/>
                    <a:p>
                      <a:pPr algn="ctr"/>
                      <a:r>
                        <a:rPr sz="1200" b="0" i="0" u="none">
                          <a:solidFill>
                            <a:srgbClr val="333333"/>
                          </a:solidFill>
                          <a:latin typeface="Arial"/>
                        </a:rPr>
                        <a:t>6</a:t>
                      </a:r>
                    </a:p>
                  </a:txBody>
                  <a:tcPr>
                    <a:solidFill>
                      <a:srgbClr val="EB8871"/>
                    </a:solidFill>
                  </a:tcPr>
                </a:tc>
                <a:tc>
                  <a:txBody>
                    <a:bodyPr/>
                    <a:lstStyle/>
                    <a:p>
                      <a:pPr algn="ctr"/>
                      <a:r>
                        <a:rPr sz="1200" b="0" i="0" u="none">
                          <a:solidFill>
                            <a:srgbClr val="333333"/>
                          </a:solidFill>
                          <a:latin typeface="Arial"/>
                        </a:rPr>
                        <a:t>7</a:t>
                      </a:r>
                    </a:p>
                  </a:txBody>
                  <a:tcPr>
                    <a:solidFill>
                      <a:srgbClr val="FBCB3F"/>
                    </a:solidFill>
                  </a:tcPr>
                </a:tc>
                <a:tc>
                  <a:txBody>
                    <a:bodyPr/>
                    <a:lstStyle/>
                    <a:p>
                      <a:pPr algn="ctr"/>
                      <a:r>
                        <a:rPr sz="1200" b="0" i="0" u="none">
                          <a:solidFill>
                            <a:srgbClr val="333333"/>
                          </a:solidFill>
                          <a:latin typeface="Arial"/>
                        </a:rPr>
                        <a:t>8</a:t>
                      </a:r>
                    </a:p>
                  </a:txBody>
                  <a:tcPr>
                    <a:solidFill>
                      <a:srgbClr val="FBCB3F"/>
                    </a:solidFill>
                  </a:tcPr>
                </a:tc>
                <a:tc>
                  <a:txBody>
                    <a:bodyPr/>
                    <a:lstStyle/>
                    <a:p>
                      <a:pPr algn="ctr"/>
                      <a:r>
                        <a:rPr sz="1200" b="0" i="0" u="none">
                          <a:solidFill>
                            <a:srgbClr val="333333"/>
                          </a:solidFill>
                          <a:latin typeface="Arial"/>
                        </a:rPr>
                        <a:t>9</a:t>
                      </a:r>
                    </a:p>
                  </a:txBody>
                  <a:tcPr>
                    <a:solidFill>
                      <a:srgbClr val="ACDFA0"/>
                    </a:solidFill>
                  </a:tcPr>
                </a:tc>
                <a:tc>
                  <a:txBody>
                    <a:bodyPr/>
                    <a:lstStyle/>
                    <a:p>
                      <a:pPr algn="ctr"/>
                      <a:r>
                        <a:rPr sz="1200" b="0" i="0" u="none">
                          <a:solidFill>
                            <a:srgbClr val="333333"/>
                          </a:solidFill>
                          <a:latin typeface="Arial"/>
                        </a:rPr>
                        <a:t>10</a:t>
                      </a:r>
                    </a:p>
                  </a:txBody>
                  <a:tcPr>
                    <a:solidFill>
                      <a:srgbClr val="ACDFA0"/>
                    </a:solidFill>
                  </a:tcPr>
                </a:tc>
                <a:extLst>
                  <a:ext uri="{0D108BD9-81ED-4DB2-BD59-A6C34878D82A}">
                    <a16:rowId xmlns:a16="http://schemas.microsoft.com/office/drawing/2014/main" val="10001"/>
                  </a:ext>
                </a:extLst>
              </a:tr>
              <a:tr h="0">
                <a:tc gridSpan="7">
                  <a:txBody>
                    <a:bodyPr/>
                    <a:lstStyle/>
                    <a:p>
                      <a:pPr algn="ctr"/>
                      <a:r>
                        <a:rPr sz="1200" b="0" i="0" u="none">
                          <a:solidFill>
                            <a:srgbClr val="333333"/>
                          </a:solidFill>
                          <a:latin typeface="Arial"/>
                        </a:rPr>
                        <a:t>n = 3</a:t>
                      </a:r>
                    </a:p>
                  </a:txBody>
                  <a:tcPr>
                    <a:solidFill>
                      <a:srgbClr val="EB8871"/>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gridSpan="2">
                  <a:txBody>
                    <a:bodyPr/>
                    <a:lstStyle/>
                    <a:p>
                      <a:pPr algn="ctr"/>
                      <a:r>
                        <a:rPr sz="1200" b="0" i="0" u="none">
                          <a:solidFill>
                            <a:srgbClr val="333333"/>
                          </a:solidFill>
                          <a:latin typeface="Arial"/>
                        </a:rPr>
                        <a:t>n = 4</a:t>
                      </a:r>
                    </a:p>
                  </a:txBody>
                  <a:tcPr>
                    <a:solidFill>
                      <a:srgbClr val="FBCB3F"/>
                    </a:solidFill>
                  </a:tcPr>
                </a:tc>
                <a:tc hMerge="1">
                  <a:txBody>
                    <a:bodyPr/>
                    <a:lstStyle/>
                    <a:p>
                      <a:endParaRPr/>
                    </a:p>
                  </a:txBody>
                  <a:tcPr/>
                </a:tc>
                <a:tc gridSpan="2">
                  <a:txBody>
                    <a:bodyPr/>
                    <a:lstStyle/>
                    <a:p>
                      <a:pPr algn="ctr"/>
                      <a:r>
                        <a:rPr sz="1200" b="0" i="0" u="none">
                          <a:solidFill>
                            <a:srgbClr val="333333"/>
                          </a:solidFill>
                          <a:latin typeface="Arial"/>
                        </a:rPr>
                        <a:t>n = 8</a:t>
                      </a:r>
                    </a:p>
                  </a:txBody>
                  <a:tcPr>
                    <a:solidFill>
                      <a:srgbClr val="ACDFA0"/>
                    </a:solidFill>
                  </a:tcPr>
                </a:tc>
                <a:tc hMerge="1">
                  <a:txBody>
                    <a:bodyPr/>
                    <a:lstStyle/>
                    <a:p>
                      <a:endParaRPr/>
                    </a:p>
                  </a:txBody>
                  <a:tcPr/>
                </a:tc>
                <a:extLst>
                  <a:ext uri="{0D108BD9-81ED-4DB2-BD59-A6C34878D82A}">
                    <a16:rowId xmlns:a16="http://schemas.microsoft.com/office/drawing/2014/main" val="10002"/>
                  </a:ext>
                </a:extLst>
              </a:tr>
              <a:tr h="0">
                <a:tc gridSpan="7">
                  <a:txBody>
                    <a:bodyPr/>
                    <a:lstStyle/>
                    <a:p>
                      <a:pPr algn="ctr"/>
                      <a:r>
                        <a:rPr sz="1200" b="0" i="0" u="none">
                          <a:solidFill>
                            <a:srgbClr val="333333"/>
                          </a:solidFill>
                          <a:latin typeface="Arial"/>
                        </a:rPr>
                        <a:t>20,0%</a:t>
                      </a:r>
                    </a:p>
                  </a:txBody>
                  <a:tcPr>
                    <a:solidFill>
                      <a:srgbClr val="EB8871"/>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gridSpan="2">
                  <a:txBody>
                    <a:bodyPr/>
                    <a:lstStyle/>
                    <a:p>
                      <a:pPr algn="ctr"/>
                      <a:r>
                        <a:rPr sz="1200" b="0" i="0" u="none">
                          <a:solidFill>
                            <a:srgbClr val="333333"/>
                          </a:solidFill>
                          <a:latin typeface="Arial"/>
                        </a:rPr>
                        <a:t>26,7%</a:t>
                      </a:r>
                    </a:p>
                  </a:txBody>
                  <a:tcPr>
                    <a:solidFill>
                      <a:srgbClr val="FBCB3F"/>
                    </a:solidFill>
                  </a:tcPr>
                </a:tc>
                <a:tc hMerge="1">
                  <a:txBody>
                    <a:bodyPr/>
                    <a:lstStyle/>
                    <a:p>
                      <a:endParaRPr/>
                    </a:p>
                  </a:txBody>
                  <a:tcPr/>
                </a:tc>
                <a:tc gridSpan="2">
                  <a:txBody>
                    <a:bodyPr/>
                    <a:lstStyle/>
                    <a:p>
                      <a:pPr algn="ctr"/>
                      <a:r>
                        <a:rPr sz="1200" b="0" i="0" u="none">
                          <a:solidFill>
                            <a:srgbClr val="333333"/>
                          </a:solidFill>
                          <a:latin typeface="Arial"/>
                        </a:rPr>
                        <a:t>53,3%</a:t>
                      </a:r>
                    </a:p>
                  </a:txBody>
                  <a:tcPr>
                    <a:solidFill>
                      <a:srgbClr val="ACDFA0"/>
                    </a:solidFill>
                  </a:tcPr>
                </a:tc>
                <a:tc hMerge="1">
                  <a:txBody>
                    <a:bodyPr/>
                    <a:lstStyle/>
                    <a:p>
                      <a:endParaRPr/>
                    </a:p>
                  </a:txBody>
                  <a:tcPr/>
                </a:tc>
                <a:extLst>
                  <a:ext uri="{0D108BD9-81ED-4DB2-BD59-A6C34878D82A}">
                    <a16:rowId xmlns:a16="http://schemas.microsoft.com/office/drawing/2014/main" val="10003"/>
                  </a:ext>
                </a:extLst>
              </a:tr>
              <a:tr h="0">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3</a:t>
                      </a:r>
                    </a:p>
                  </a:txBody>
                  <a:tcPr>
                    <a:solidFill>
                      <a:srgbClr val="F5C0AF"/>
                    </a:solidFill>
                  </a:tcPr>
                </a:tc>
                <a:tc>
                  <a:txBody>
                    <a:bodyPr/>
                    <a:lstStyle/>
                    <a:p>
                      <a:pPr algn="r"/>
                      <a:r>
                        <a:rPr sz="1200" b="0" i="0" u="none">
                          <a:solidFill>
                            <a:srgbClr val="333333"/>
                          </a:solidFill>
                          <a:latin typeface="Arial"/>
                        </a:rPr>
                        <a:t>2</a:t>
                      </a:r>
                    </a:p>
                  </a:txBody>
                  <a:tcPr>
                    <a:solidFill>
                      <a:srgbClr val="FCDB7A"/>
                    </a:solidFill>
                  </a:tcPr>
                </a:tc>
                <a:tc>
                  <a:txBody>
                    <a:bodyPr/>
                    <a:lstStyle/>
                    <a:p>
                      <a:pPr algn="r"/>
                      <a:r>
                        <a:rPr sz="1200" b="0" i="0" u="none">
                          <a:solidFill>
                            <a:srgbClr val="333333"/>
                          </a:solidFill>
                          <a:latin typeface="Arial"/>
                        </a:rPr>
                        <a:t>2</a:t>
                      </a:r>
                    </a:p>
                  </a:txBody>
                  <a:tcPr>
                    <a:solidFill>
                      <a:srgbClr val="FCDB7A"/>
                    </a:solidFill>
                  </a:tcPr>
                </a:tc>
                <a:tc>
                  <a:txBody>
                    <a:bodyPr/>
                    <a:lstStyle/>
                    <a:p>
                      <a:pPr algn="r"/>
                      <a:r>
                        <a:rPr sz="1200" b="0" i="0" u="none">
                          <a:solidFill>
                            <a:srgbClr val="333333"/>
                          </a:solidFill>
                          <a:latin typeface="Arial"/>
                        </a:rPr>
                        <a:t>2</a:t>
                      </a:r>
                    </a:p>
                  </a:txBody>
                  <a:tcPr>
                    <a:solidFill>
                      <a:srgbClr val="D5EFCC"/>
                    </a:solidFill>
                  </a:tcPr>
                </a:tc>
                <a:tc>
                  <a:txBody>
                    <a:bodyPr/>
                    <a:lstStyle/>
                    <a:p>
                      <a:pPr algn="r"/>
                      <a:r>
                        <a:rPr sz="1200" b="0" i="0" u="none">
                          <a:solidFill>
                            <a:srgbClr val="333333"/>
                          </a:solidFill>
                          <a:latin typeface="Arial"/>
                        </a:rPr>
                        <a:t>6</a:t>
                      </a:r>
                    </a:p>
                  </a:txBody>
                  <a:tcPr>
                    <a:solidFill>
                      <a:srgbClr val="D5EFCC"/>
                    </a:solidFill>
                  </a:tcPr>
                </a:tc>
                <a:extLst>
                  <a:ext uri="{0D108BD9-81ED-4DB2-BD59-A6C34878D82A}">
                    <a16:rowId xmlns:a16="http://schemas.microsoft.com/office/drawing/2014/main" val="10004"/>
                  </a:ext>
                </a:extLst>
              </a:tr>
              <a:tr h="0">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20,0%</a:t>
                      </a:r>
                    </a:p>
                  </a:txBody>
                  <a:tcPr>
                    <a:solidFill>
                      <a:srgbClr val="F5C0AF"/>
                    </a:solidFill>
                  </a:tcPr>
                </a:tc>
                <a:tc>
                  <a:txBody>
                    <a:bodyPr/>
                    <a:lstStyle/>
                    <a:p>
                      <a:pPr algn="r"/>
                      <a:r>
                        <a:rPr sz="1200" b="0" i="0" u="none">
                          <a:solidFill>
                            <a:srgbClr val="333333"/>
                          </a:solidFill>
                          <a:latin typeface="Arial"/>
                        </a:rPr>
                        <a:t>13,4%</a:t>
                      </a:r>
                    </a:p>
                  </a:txBody>
                  <a:tcPr>
                    <a:solidFill>
                      <a:srgbClr val="FCDB7A"/>
                    </a:solidFill>
                  </a:tcPr>
                </a:tc>
                <a:tc>
                  <a:txBody>
                    <a:bodyPr/>
                    <a:lstStyle/>
                    <a:p>
                      <a:pPr algn="r"/>
                      <a:r>
                        <a:rPr sz="1200" b="0" i="0" u="none">
                          <a:solidFill>
                            <a:srgbClr val="333333"/>
                          </a:solidFill>
                          <a:latin typeface="Arial"/>
                        </a:rPr>
                        <a:t>13,3%</a:t>
                      </a:r>
                    </a:p>
                  </a:txBody>
                  <a:tcPr>
                    <a:solidFill>
                      <a:srgbClr val="FCDB7A"/>
                    </a:solidFill>
                  </a:tcPr>
                </a:tc>
                <a:tc>
                  <a:txBody>
                    <a:bodyPr/>
                    <a:lstStyle/>
                    <a:p>
                      <a:pPr algn="r"/>
                      <a:r>
                        <a:rPr sz="1200" b="0" i="0" u="none">
                          <a:solidFill>
                            <a:srgbClr val="333333"/>
                          </a:solidFill>
                          <a:latin typeface="Arial"/>
                        </a:rPr>
                        <a:t>13,3%</a:t>
                      </a:r>
                    </a:p>
                  </a:txBody>
                  <a:tcPr>
                    <a:solidFill>
                      <a:srgbClr val="D5EFCC"/>
                    </a:solidFill>
                  </a:tcPr>
                </a:tc>
                <a:tc>
                  <a:txBody>
                    <a:bodyPr/>
                    <a:lstStyle/>
                    <a:p>
                      <a:pPr algn="r"/>
                      <a:r>
                        <a:rPr sz="1200" b="0" i="0" u="none">
                          <a:solidFill>
                            <a:srgbClr val="333333"/>
                          </a:solidFill>
                          <a:latin typeface="Arial"/>
                        </a:rPr>
                        <a:t>40,0%</a:t>
                      </a:r>
                    </a:p>
                  </a:txBody>
                  <a:tcPr>
                    <a:solidFill>
                      <a:srgbClr val="D5EFCC"/>
                    </a:solidFill>
                  </a:tcPr>
                </a:tc>
                <a:extLst>
                  <a:ext uri="{0D108BD9-81ED-4DB2-BD59-A6C34878D82A}">
                    <a16:rowId xmlns:a16="http://schemas.microsoft.com/office/drawing/2014/main" val="10005"/>
                  </a:ext>
                </a:extLst>
              </a:tr>
            </a:tbl>
          </a:graphicData>
        </a:graphic>
      </p:graphicFrame>
      <p:graphicFrame>
        <p:nvGraphicFramePr>
          <p:cNvPr id="5" name="New Table"/>
          <p:cNvGraphicFramePr>
            <a:graphicFrameLocks noGrp="1"/>
          </p:cNvGraphicFramePr>
          <p:nvPr/>
        </p:nvGraphicFramePr>
        <p:xfrm>
          <a:off x="254000" y="2804160"/>
          <a:ext cx="11684001" cy="822960"/>
        </p:xfrm>
        <a:graphic>
          <a:graphicData uri="http://schemas.openxmlformats.org/drawingml/2006/table">
            <a:tbl>
              <a:tblPr firstRow="1" bandRow="1"/>
              <a:tblGrid>
                <a:gridCol w="3894667">
                  <a:extLst>
                    <a:ext uri="{9D8B030D-6E8A-4147-A177-3AD203B41FA5}">
                      <a16:colId xmlns:a16="http://schemas.microsoft.com/office/drawing/2014/main" val="20000"/>
                    </a:ext>
                  </a:extLst>
                </a:gridCol>
                <a:gridCol w="3894667">
                  <a:extLst>
                    <a:ext uri="{9D8B030D-6E8A-4147-A177-3AD203B41FA5}">
                      <a16:colId xmlns:a16="http://schemas.microsoft.com/office/drawing/2014/main" val="20001"/>
                    </a:ext>
                  </a:extLst>
                </a:gridCol>
                <a:gridCol w="3894667">
                  <a:extLst>
                    <a:ext uri="{9D8B030D-6E8A-4147-A177-3AD203B41FA5}">
                      <a16:colId xmlns:a16="http://schemas.microsoft.com/office/drawing/2014/main" val="20002"/>
                    </a:ext>
                  </a:extLst>
                </a:gridCol>
              </a:tblGrid>
              <a:tr h="0">
                <a:tc gridSpan="3">
                  <a:txBody>
                    <a:bodyPr/>
                    <a:lstStyle/>
                    <a:p>
                      <a:pPr algn="ctr"/>
                      <a:r>
                        <a:rPr sz="1200" b="1" i="0" u="none">
                          <a:solidFill>
                            <a:srgbClr val="333333"/>
                          </a:solidFill>
                          <a:latin typeface="Arial"/>
                        </a:rPr>
                        <a:t>Yhteensä</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0">
                <a:tc>
                  <a:txBody>
                    <a:bodyPr/>
                    <a:lstStyle/>
                    <a:p>
                      <a:pPr algn="ctr"/>
                      <a:r>
                        <a:rPr sz="1200" b="1" i="0" u="none">
                          <a:solidFill>
                            <a:srgbClr val="333333"/>
                          </a:solidFill>
                          <a:latin typeface="Arial"/>
                        </a:rPr>
                        <a:t>Vastauksia</a:t>
                      </a:r>
                    </a:p>
                  </a:txBody>
                  <a:tcPr>
                    <a:lnB w="25400">
                      <a:solidFill>
                        <a:srgbClr val="124456"/>
                      </a:solidFill>
                    </a:lnB>
                  </a:tcPr>
                </a:tc>
                <a:tc>
                  <a:txBody>
                    <a:bodyPr/>
                    <a:lstStyle/>
                    <a:p>
                      <a:pPr algn="ctr"/>
                      <a:r>
                        <a:rPr sz="1200" b="1" i="0" u="none">
                          <a:solidFill>
                            <a:srgbClr val="333333"/>
                          </a:solidFill>
                          <a:latin typeface="Arial"/>
                        </a:rPr>
                        <a:t>NPS</a:t>
                      </a:r>
                    </a:p>
                  </a:txBody>
                  <a:tcPr>
                    <a:lnB w="25400">
                      <a:solidFill>
                        <a:srgbClr val="124456"/>
                      </a:solidFill>
                    </a:lnB>
                  </a:tcPr>
                </a:tc>
                <a:tc>
                  <a:txBody>
                    <a:bodyPr/>
                    <a:lstStyle/>
                    <a:p>
                      <a:pPr algn="ctr"/>
                      <a:r>
                        <a:rPr sz="1200" b="1" i="0" u="none">
                          <a:solidFill>
                            <a:srgbClr val="333333"/>
                          </a:solidFill>
                          <a:latin typeface="Arial"/>
                        </a:rPr>
                        <a:t>Keskiarvo</a:t>
                      </a:r>
                    </a:p>
                  </a:txBody>
                  <a:tcPr>
                    <a:lnB w="25400">
                      <a:solidFill>
                        <a:srgbClr val="124456"/>
                      </a:solidFill>
                    </a:lnB>
                  </a:tcPr>
                </a:tc>
                <a:extLst>
                  <a:ext uri="{0D108BD9-81ED-4DB2-BD59-A6C34878D82A}">
                    <a16:rowId xmlns:a16="http://schemas.microsoft.com/office/drawing/2014/main" val="10001"/>
                  </a:ext>
                </a:extLst>
              </a:tr>
              <a:tr h="0">
                <a:tc>
                  <a:txBody>
                    <a:bodyPr/>
                    <a:lstStyle/>
                    <a:p>
                      <a:pPr algn="r"/>
                      <a:r>
                        <a:rPr sz="1200" b="0" i="0" u="none">
                          <a:solidFill>
                            <a:srgbClr val="333333"/>
                          </a:solidFill>
                          <a:latin typeface="Arial"/>
                        </a:rPr>
                        <a:t>15</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33</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8,4</a:t>
                      </a:r>
                    </a:p>
                  </a:txBody>
                  <a:tcPr>
                    <a:lnT w="25400" cap="flat" cmpd="sng" algn="ctr">
                      <a:solidFill>
                        <a:srgbClr val="124456"/>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graphicFrame>
        <p:nvGraphicFramePr>
          <p:cNvPr id="6" name="ChartObject"/>
          <p:cNvGraphicFramePr/>
          <p:nvPr>
            <p:extLst>
              <p:ext uri="{D42A27DB-BD31-4B8C-83A1-F6EECF244321}">
                <p14:modId xmlns:p14="http://schemas.microsoft.com/office/powerpoint/2010/main" val="1138426560"/>
              </p:ext>
            </p:extLst>
          </p:nvPr>
        </p:nvGraphicFramePr>
        <p:xfrm>
          <a:off x="2350654" y="4134658"/>
          <a:ext cx="6731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9351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3112637459"/>
              </p:ext>
            </p:extLst>
          </p:nvPr>
        </p:nvGraphicFramePr>
        <p:xfrm>
          <a:off x="294469" y="1317353"/>
          <a:ext cx="11546236" cy="5462135"/>
        </p:xfrm>
        <a:graphic>
          <a:graphicData uri="http://schemas.openxmlformats.org/drawingml/2006/table">
            <a:tbl>
              <a:tblPr firstRow="1" firstCol="1" bandRow="1">
                <a:tableStyleId>{5C22544A-7EE6-4342-B048-85BDC9FD1C3A}</a:tableStyleId>
              </a:tblPr>
              <a:tblGrid>
                <a:gridCol w="11546236">
                  <a:extLst>
                    <a:ext uri="{9D8B030D-6E8A-4147-A177-3AD203B41FA5}">
                      <a16:colId xmlns:a16="http://schemas.microsoft.com/office/drawing/2014/main" val="3473848415"/>
                    </a:ext>
                  </a:extLst>
                </a:gridCol>
              </a:tblGrid>
              <a:tr h="485796">
                <a:tc>
                  <a:txBody>
                    <a:bodyPr/>
                    <a:lstStyle/>
                    <a:p>
                      <a:pPr algn="l">
                        <a:spcAft>
                          <a:spcPts val="0"/>
                        </a:spcAft>
                      </a:pPr>
                      <a:r>
                        <a:rPr lang="en-US" sz="1600" b="0" dirty="0" err="1" smtClean="0">
                          <a:effectLst/>
                        </a:rPr>
                        <a:t>Vastaukset</a:t>
                      </a:r>
                      <a:r>
                        <a:rPr lang="en-US" sz="1600" b="0" dirty="0" smtClean="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833404885"/>
                  </a:ext>
                </a:extLst>
              </a:tr>
              <a:tr h="485796">
                <a:tc>
                  <a:txBody>
                    <a:bodyPr/>
                    <a:lstStyle/>
                    <a:p>
                      <a:pPr>
                        <a:spcAft>
                          <a:spcPts val="0"/>
                        </a:spcAft>
                      </a:pPr>
                      <a:r>
                        <a:rPr lang="en-US" sz="1600" b="0">
                          <a:effectLst/>
                        </a:rPr>
                        <a:t>Olen välittänyt tietoa käsitellyistä asioista organisaationi sisäisissä verkostoissa.</a:t>
                      </a:r>
                      <a:endParaRPr lang="fi-FI" sz="16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2866379155"/>
                  </a:ext>
                </a:extLst>
              </a:tr>
              <a:tr h="485796">
                <a:tc>
                  <a:txBody>
                    <a:bodyPr/>
                    <a:lstStyle/>
                    <a:p>
                      <a:pPr>
                        <a:spcAft>
                          <a:spcPts val="0"/>
                        </a:spcAft>
                      </a:pPr>
                      <a:r>
                        <a:rPr lang="en-US" sz="1600" b="0">
                          <a:effectLst/>
                        </a:rPr>
                        <a:t>Tuo laajempaa näkemystä käsiteltävistä aiheista</a:t>
                      </a:r>
                      <a:endParaRPr lang="fi-FI" sz="16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2506113561"/>
                  </a:ext>
                </a:extLst>
              </a:tr>
              <a:tr h="1091725">
                <a:tc>
                  <a:txBody>
                    <a:bodyPr/>
                    <a:lstStyle/>
                    <a:p>
                      <a:pPr>
                        <a:spcAft>
                          <a:spcPts val="0"/>
                        </a:spcAft>
                      </a:pPr>
                      <a:r>
                        <a:rPr lang="en-US" sz="1600" b="0" dirty="0" err="1">
                          <a:effectLst/>
                        </a:rPr>
                        <a:t>Verkostoituminen</a:t>
                      </a:r>
                      <a:r>
                        <a:rPr lang="en-US" sz="1600" b="0" dirty="0">
                          <a:effectLst/>
                        </a:rPr>
                        <a:t> on </a:t>
                      </a:r>
                      <a:r>
                        <a:rPr lang="en-US" sz="1600" b="0" dirty="0" err="1">
                          <a:effectLst/>
                        </a:rPr>
                        <a:t>ollut</a:t>
                      </a:r>
                      <a:r>
                        <a:rPr lang="en-US" sz="1600" b="0" dirty="0">
                          <a:effectLst/>
                        </a:rPr>
                        <a:t> </a:t>
                      </a:r>
                      <a:r>
                        <a:rPr lang="en-US" sz="1600" b="0" dirty="0" err="1">
                          <a:effectLst/>
                        </a:rPr>
                        <a:t>erittäin</a:t>
                      </a:r>
                      <a:r>
                        <a:rPr lang="en-US" sz="1600" b="0" dirty="0">
                          <a:effectLst/>
                        </a:rPr>
                        <a:t> </a:t>
                      </a:r>
                      <a:r>
                        <a:rPr lang="en-US" sz="1600" b="0" dirty="0" err="1">
                          <a:effectLst/>
                        </a:rPr>
                        <a:t>tärkeää</a:t>
                      </a:r>
                      <a:r>
                        <a:rPr lang="en-US" sz="1600" b="0" dirty="0">
                          <a:effectLst/>
                        </a:rPr>
                        <a:t> ja </a:t>
                      </a:r>
                      <a:r>
                        <a:rPr lang="en-US" sz="1600" b="0" dirty="0" err="1">
                          <a:effectLst/>
                        </a:rPr>
                        <a:t>neuovottelukunta</a:t>
                      </a:r>
                      <a:r>
                        <a:rPr lang="en-US" sz="1600" b="0" dirty="0">
                          <a:effectLst/>
                        </a:rPr>
                        <a:t> on </a:t>
                      </a:r>
                      <a:r>
                        <a:rPr lang="en-US" sz="1600" b="0" dirty="0" err="1">
                          <a:effectLst/>
                        </a:rPr>
                        <a:t>tukenut</a:t>
                      </a:r>
                      <a:r>
                        <a:rPr lang="en-US" sz="1600" b="0" dirty="0">
                          <a:effectLst/>
                        </a:rPr>
                        <a:t> </a:t>
                      </a:r>
                      <a:r>
                        <a:rPr lang="en-US" sz="1600" b="0" dirty="0" err="1">
                          <a:effectLst/>
                        </a:rPr>
                        <a:t>hyvin</a:t>
                      </a:r>
                      <a:r>
                        <a:rPr lang="en-US" sz="1600" b="0" dirty="0">
                          <a:effectLst/>
                        </a:rPr>
                        <a:t> </a:t>
                      </a:r>
                      <a:r>
                        <a:rPr lang="en-US" sz="1600" b="0" dirty="0" err="1">
                          <a:effectLst/>
                        </a:rPr>
                        <a:t>yhteistyötä</a:t>
                      </a:r>
                      <a:r>
                        <a:rPr lang="en-US" sz="1600" b="0" dirty="0">
                          <a:effectLst/>
                        </a:rPr>
                        <a:t> ja </a:t>
                      </a:r>
                      <a:r>
                        <a:rPr lang="en-US" sz="1600" b="0" dirty="0" err="1">
                          <a:effectLst/>
                        </a:rPr>
                        <a:t>eri</a:t>
                      </a:r>
                      <a:r>
                        <a:rPr lang="en-US" sz="1600" b="0" dirty="0">
                          <a:effectLst/>
                        </a:rPr>
                        <a:t> </a:t>
                      </a:r>
                      <a:r>
                        <a:rPr lang="en-US" sz="1600" b="0" dirty="0" err="1">
                          <a:effectLst/>
                        </a:rPr>
                        <a:t>näkökulmien</a:t>
                      </a:r>
                      <a:r>
                        <a:rPr lang="en-US" sz="1600" b="0" dirty="0">
                          <a:effectLst/>
                        </a:rPr>
                        <a:t> </a:t>
                      </a:r>
                      <a:r>
                        <a:rPr lang="en-US" sz="1600" b="0" dirty="0" err="1">
                          <a:effectLst/>
                        </a:rPr>
                        <a:t>työstöä</a:t>
                      </a:r>
                      <a:r>
                        <a:rPr lang="en-US" sz="1600" b="0" dirty="0">
                          <a:effectLst/>
                        </a:rPr>
                        <a:t>. Olen </a:t>
                      </a:r>
                      <a:r>
                        <a:rPr lang="en-US" sz="1600" b="0" dirty="0" err="1">
                          <a:effectLst/>
                        </a:rPr>
                        <a:t>löytänyt</a:t>
                      </a:r>
                      <a:r>
                        <a:rPr lang="en-US" sz="1600" b="0" dirty="0">
                          <a:effectLst/>
                        </a:rPr>
                        <a:t> </a:t>
                      </a:r>
                      <a:r>
                        <a:rPr lang="en-US" sz="1600" b="0" dirty="0" err="1">
                          <a:effectLst/>
                        </a:rPr>
                        <a:t>muutaman</a:t>
                      </a:r>
                      <a:r>
                        <a:rPr lang="en-US" sz="1600" b="0" dirty="0">
                          <a:effectLst/>
                        </a:rPr>
                        <a:t> </a:t>
                      </a:r>
                      <a:r>
                        <a:rPr lang="en-US" sz="1600" b="0" dirty="0" err="1">
                          <a:effectLst/>
                        </a:rPr>
                        <a:t>uuden</a:t>
                      </a:r>
                      <a:r>
                        <a:rPr lang="en-US" sz="1600" b="0" dirty="0">
                          <a:effectLst/>
                        </a:rPr>
                        <a:t> </a:t>
                      </a:r>
                      <a:r>
                        <a:rPr lang="en-US" sz="1600" b="0" dirty="0" err="1">
                          <a:effectLst/>
                        </a:rPr>
                        <a:t>yhteistyötahon</a:t>
                      </a:r>
                      <a:r>
                        <a:rPr lang="en-US" sz="1600" b="0" dirty="0">
                          <a:effectLst/>
                        </a:rPr>
                        <a:t>, </a:t>
                      </a:r>
                      <a:r>
                        <a:rPr lang="en-US" sz="1600" b="0" dirty="0" err="1">
                          <a:effectLst/>
                        </a:rPr>
                        <a:t>joiden</a:t>
                      </a:r>
                      <a:r>
                        <a:rPr lang="en-US" sz="1600" b="0" dirty="0">
                          <a:effectLst/>
                        </a:rPr>
                        <a:t> </a:t>
                      </a:r>
                      <a:r>
                        <a:rPr lang="en-US" sz="1600" b="0" dirty="0" err="1">
                          <a:effectLst/>
                        </a:rPr>
                        <a:t>kanssa</a:t>
                      </a:r>
                      <a:r>
                        <a:rPr lang="en-US" sz="1600" b="0" dirty="0">
                          <a:effectLst/>
                        </a:rPr>
                        <a:t> on </a:t>
                      </a:r>
                      <a:r>
                        <a:rPr lang="en-US" sz="1600" b="0" dirty="0" err="1">
                          <a:effectLst/>
                        </a:rPr>
                        <a:t>tehty</a:t>
                      </a:r>
                      <a:r>
                        <a:rPr lang="en-US" sz="1600" b="0" dirty="0">
                          <a:effectLst/>
                        </a:rPr>
                        <a:t> </a:t>
                      </a:r>
                      <a:r>
                        <a:rPr lang="en-US" sz="1600" b="0" dirty="0" err="1">
                          <a:effectLst/>
                        </a:rPr>
                        <a:t>yhdessä</a:t>
                      </a:r>
                      <a:r>
                        <a:rPr lang="en-US" sz="1600" b="0" dirty="0">
                          <a:effectLst/>
                        </a:rPr>
                        <a:t> </a:t>
                      </a:r>
                      <a:r>
                        <a:rPr lang="en-US" sz="1600" b="0" dirty="0" err="1">
                          <a:effectLst/>
                        </a:rPr>
                        <a:t>töitä</a:t>
                      </a:r>
                      <a:r>
                        <a:rPr lang="en-US" sz="1600" b="0" dirty="0">
                          <a:effectLst/>
                        </a:rPr>
                        <a:t>. Olen </a:t>
                      </a:r>
                      <a:r>
                        <a:rPr lang="en-US" sz="1600" b="0" dirty="0" err="1">
                          <a:effectLst/>
                        </a:rPr>
                        <a:t>saanut</a:t>
                      </a:r>
                      <a:r>
                        <a:rPr lang="en-US" sz="1600" b="0" dirty="0">
                          <a:effectLst/>
                        </a:rPr>
                        <a:t> </a:t>
                      </a:r>
                      <a:r>
                        <a:rPr lang="en-US" sz="1600" b="0" dirty="0" err="1">
                          <a:effectLst/>
                        </a:rPr>
                        <a:t>tietoa</a:t>
                      </a:r>
                      <a:r>
                        <a:rPr lang="en-US" sz="1600" b="0" dirty="0">
                          <a:effectLst/>
                        </a:rPr>
                        <a:t> </a:t>
                      </a:r>
                      <a:r>
                        <a:rPr lang="en-US" sz="1600" b="0" dirty="0" err="1">
                          <a:effectLst/>
                        </a:rPr>
                        <a:t>monesta</a:t>
                      </a:r>
                      <a:r>
                        <a:rPr lang="en-US" sz="1600" b="0" dirty="0">
                          <a:effectLst/>
                        </a:rPr>
                        <a:t> </a:t>
                      </a:r>
                      <a:r>
                        <a:rPr lang="en-US" sz="1600" b="0" dirty="0" err="1">
                          <a:effectLst/>
                        </a:rPr>
                        <a:t>eri</a:t>
                      </a:r>
                      <a:r>
                        <a:rPr lang="en-US" sz="1600" b="0" dirty="0">
                          <a:effectLst/>
                        </a:rPr>
                        <a:t> </a:t>
                      </a:r>
                      <a:r>
                        <a:rPr lang="en-US" sz="1600" b="0" dirty="0" err="1">
                          <a:effectLst/>
                        </a:rPr>
                        <a:t>näkökulmasta</a:t>
                      </a:r>
                      <a:r>
                        <a:rPr lang="en-US" sz="1600" b="0" dirty="0">
                          <a:effectLst/>
                        </a:rPr>
                        <a:t> ja </a:t>
                      </a:r>
                      <a:r>
                        <a:rPr lang="en-US" sz="1600" b="0" dirty="0" err="1">
                          <a:effectLst/>
                        </a:rPr>
                        <a:t>toisaalta</a:t>
                      </a:r>
                      <a:r>
                        <a:rPr lang="en-US" sz="1600" b="0" dirty="0">
                          <a:effectLst/>
                        </a:rPr>
                        <a:t> </a:t>
                      </a:r>
                      <a:r>
                        <a:rPr lang="en-US" sz="1600" b="0" dirty="0" err="1">
                          <a:effectLst/>
                        </a:rPr>
                        <a:t>voinut</a:t>
                      </a:r>
                      <a:r>
                        <a:rPr lang="en-US" sz="1600" b="0" dirty="0">
                          <a:effectLst/>
                        </a:rPr>
                        <a:t> </a:t>
                      </a:r>
                      <a:r>
                        <a:rPr lang="en-US" sz="1600" b="0" dirty="0" err="1">
                          <a:effectLst/>
                        </a:rPr>
                        <a:t>tuoda</a:t>
                      </a:r>
                      <a:r>
                        <a:rPr lang="en-US" sz="1600" b="0" dirty="0">
                          <a:effectLst/>
                        </a:rPr>
                        <a:t> </a:t>
                      </a:r>
                      <a:r>
                        <a:rPr lang="en-US" sz="1600" b="0" dirty="0" err="1">
                          <a:effectLst/>
                        </a:rPr>
                        <a:t>esille</a:t>
                      </a:r>
                      <a:r>
                        <a:rPr lang="en-US" sz="1600" b="0" dirty="0">
                          <a:effectLst/>
                        </a:rPr>
                        <a:t> </a:t>
                      </a:r>
                      <a:r>
                        <a:rPr lang="en-US" sz="1600" b="0" dirty="0" err="1">
                          <a:effectLst/>
                        </a:rPr>
                        <a:t>omaa</a:t>
                      </a:r>
                      <a:r>
                        <a:rPr lang="en-US" sz="1600" b="0" dirty="0">
                          <a:effectLst/>
                        </a:rPr>
                        <a:t> </a:t>
                      </a:r>
                      <a:r>
                        <a:rPr lang="en-US" sz="1600" b="0" dirty="0" err="1">
                          <a:effectLst/>
                        </a:rPr>
                        <a:t>näkökulmaa</a:t>
                      </a:r>
                      <a:r>
                        <a:rPr lang="en-US" sz="1600" b="0" dirty="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891460811"/>
                  </a:ext>
                </a:extLst>
              </a:tr>
              <a:tr h="727817">
                <a:tc>
                  <a:txBody>
                    <a:bodyPr/>
                    <a:lstStyle/>
                    <a:p>
                      <a:pPr>
                        <a:spcAft>
                          <a:spcPts val="0"/>
                        </a:spcAft>
                      </a:pPr>
                      <a:r>
                        <a:rPr lang="en-US" sz="1600" b="0">
                          <a:effectLst/>
                        </a:rPr>
                        <a:t>Olen saanut uutta tietoa ja pystynyt myös osallistumaan ajantkohtaisten ja tärkeiden neuvottelukunnan agendaan kuuluvien asioiden käsittelyyn. Olen pystynyt tuomaan esille oman toiminnan kohderyhmille tärkeitä asioita.</a:t>
                      </a:r>
                      <a:endParaRPr lang="fi-FI" sz="16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2831021567"/>
                  </a:ext>
                </a:extLst>
              </a:tr>
              <a:tr h="485796">
                <a:tc>
                  <a:txBody>
                    <a:bodyPr/>
                    <a:lstStyle/>
                    <a:p>
                      <a:pPr>
                        <a:spcAft>
                          <a:spcPts val="0"/>
                        </a:spcAft>
                      </a:pPr>
                      <a:r>
                        <a:rPr lang="en-US" sz="1600" b="0">
                          <a:effectLst/>
                        </a:rPr>
                        <a:t>Olen verkostoitunut, vahvistanut minun tietoa kentästä, sekä onnistunut viemään asioita omaan organisaatioon.</a:t>
                      </a:r>
                      <a:endParaRPr lang="fi-FI" sz="16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436749635"/>
                  </a:ext>
                </a:extLst>
              </a:tr>
              <a:tr h="485796">
                <a:tc>
                  <a:txBody>
                    <a:bodyPr/>
                    <a:lstStyle/>
                    <a:p>
                      <a:pPr>
                        <a:spcAft>
                          <a:spcPts val="0"/>
                        </a:spcAft>
                      </a:pPr>
                      <a:r>
                        <a:rPr lang="en-US" sz="1600" b="0">
                          <a:effectLst/>
                        </a:rPr>
                        <a:t>Vienyt organisaation toimintaan "key takeaways" -pointteja aina kun relevantteja tullut esille.</a:t>
                      </a:r>
                      <a:endParaRPr lang="fi-FI" sz="16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3303938149"/>
                  </a:ext>
                </a:extLst>
              </a:tr>
              <a:tr h="485796">
                <a:tc>
                  <a:txBody>
                    <a:bodyPr/>
                    <a:lstStyle/>
                    <a:p>
                      <a:pPr>
                        <a:spcAft>
                          <a:spcPts val="0"/>
                        </a:spcAft>
                      </a:pPr>
                      <a:r>
                        <a:rPr lang="en-US" sz="1600" b="0" dirty="0">
                          <a:effectLst/>
                        </a:rPr>
                        <a:t>On </a:t>
                      </a:r>
                      <a:r>
                        <a:rPr lang="en-US" sz="1600" b="0" dirty="0" err="1">
                          <a:effectLst/>
                        </a:rPr>
                        <a:t>ollut</a:t>
                      </a:r>
                      <a:r>
                        <a:rPr lang="en-US" sz="1600" b="0" dirty="0">
                          <a:effectLst/>
                        </a:rPr>
                        <a:t> </a:t>
                      </a:r>
                      <a:r>
                        <a:rPr lang="en-US" sz="1600" b="0" dirty="0" err="1">
                          <a:effectLst/>
                        </a:rPr>
                        <a:t>hyödyllistä</a:t>
                      </a:r>
                      <a:r>
                        <a:rPr lang="en-US" sz="1600" b="0" dirty="0">
                          <a:effectLst/>
                        </a:rPr>
                        <a:t> </a:t>
                      </a:r>
                      <a:r>
                        <a:rPr lang="en-US" sz="1600" b="0" dirty="0" err="1">
                          <a:effectLst/>
                        </a:rPr>
                        <a:t>tietää</a:t>
                      </a:r>
                      <a:r>
                        <a:rPr lang="en-US" sz="1600" b="0" dirty="0">
                          <a:effectLst/>
                        </a:rPr>
                        <a:t> </a:t>
                      </a:r>
                      <a:r>
                        <a:rPr lang="en-US" sz="1600" b="0" dirty="0" err="1">
                          <a:effectLst/>
                        </a:rPr>
                        <a:t>käynnissä</a:t>
                      </a:r>
                      <a:r>
                        <a:rPr lang="en-US" sz="1600" b="0" dirty="0">
                          <a:effectLst/>
                        </a:rPr>
                        <a:t> </a:t>
                      </a:r>
                      <a:r>
                        <a:rPr lang="en-US" sz="1600" b="0" dirty="0" err="1">
                          <a:effectLst/>
                        </a:rPr>
                        <a:t>olevista</a:t>
                      </a:r>
                      <a:r>
                        <a:rPr lang="en-US" sz="1600" b="0" dirty="0">
                          <a:effectLst/>
                        </a:rPr>
                        <a:t> </a:t>
                      </a:r>
                      <a:r>
                        <a:rPr lang="en-US" sz="1600" b="0" dirty="0" err="1">
                          <a:effectLst/>
                        </a:rPr>
                        <a:t>projekteista</a:t>
                      </a:r>
                      <a:r>
                        <a:rPr lang="en-US" sz="1600" b="0" dirty="0">
                          <a:effectLst/>
                        </a:rPr>
                        <a:t> ja </a:t>
                      </a:r>
                      <a:r>
                        <a:rPr lang="en-US" sz="1600" b="0" dirty="0" err="1">
                          <a:effectLst/>
                        </a:rPr>
                        <a:t>yleisistä</a:t>
                      </a:r>
                      <a:r>
                        <a:rPr lang="en-US" sz="1600" b="0" dirty="0">
                          <a:effectLst/>
                        </a:rPr>
                        <a:t> </a:t>
                      </a:r>
                      <a:r>
                        <a:rPr lang="en-US" sz="1600" b="0" dirty="0" err="1">
                          <a:effectLst/>
                        </a:rPr>
                        <a:t>valtionhallinnon</a:t>
                      </a:r>
                      <a:r>
                        <a:rPr lang="en-US" sz="1600" b="0" dirty="0">
                          <a:effectLst/>
                        </a:rPr>
                        <a:t> </a:t>
                      </a:r>
                      <a:r>
                        <a:rPr lang="en-US" sz="1600" b="0" dirty="0" err="1">
                          <a:effectLst/>
                        </a:rPr>
                        <a:t>tavoitteista</a:t>
                      </a:r>
                      <a:r>
                        <a:rPr lang="en-US" sz="1600" b="0" dirty="0">
                          <a:effectLst/>
                        </a:rPr>
                        <a:t> .</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2028636972"/>
                  </a:ext>
                </a:extLst>
              </a:tr>
              <a:tr h="727817">
                <a:tc>
                  <a:txBody>
                    <a:bodyPr/>
                    <a:lstStyle/>
                    <a:p>
                      <a:pPr>
                        <a:spcAft>
                          <a:spcPts val="0"/>
                        </a:spcAft>
                      </a:pPr>
                      <a:r>
                        <a:rPr lang="en-US" sz="1600" b="0" dirty="0">
                          <a:effectLst/>
                        </a:rPr>
                        <a:t>Olen </a:t>
                      </a:r>
                      <a:r>
                        <a:rPr lang="en-US" sz="1600" b="0" dirty="0" err="1">
                          <a:effectLst/>
                        </a:rPr>
                        <a:t>jakanut</a:t>
                      </a:r>
                      <a:r>
                        <a:rPr lang="en-US" sz="1600" b="0" dirty="0">
                          <a:effectLst/>
                        </a:rPr>
                        <a:t> </a:t>
                      </a:r>
                      <a:r>
                        <a:rPr lang="en-US" sz="1600" b="0" dirty="0" err="1">
                          <a:effectLst/>
                        </a:rPr>
                        <a:t>muiden</a:t>
                      </a:r>
                      <a:r>
                        <a:rPr lang="en-US" sz="1600" b="0" dirty="0">
                          <a:effectLst/>
                        </a:rPr>
                        <a:t> </a:t>
                      </a:r>
                      <a:r>
                        <a:rPr lang="en-US" sz="1600" b="0" dirty="0" err="1">
                          <a:effectLst/>
                        </a:rPr>
                        <a:t>organisaatioiden</a:t>
                      </a:r>
                      <a:r>
                        <a:rPr lang="en-US" sz="1600" b="0" dirty="0">
                          <a:effectLst/>
                        </a:rPr>
                        <a:t> </a:t>
                      </a:r>
                      <a:r>
                        <a:rPr lang="en-US" sz="1600" b="0" dirty="0" err="1">
                          <a:effectLst/>
                        </a:rPr>
                        <a:t>terveisiä</a:t>
                      </a:r>
                      <a:r>
                        <a:rPr lang="en-US" sz="1600" b="0" dirty="0">
                          <a:effectLst/>
                        </a:rPr>
                        <a:t> ja </a:t>
                      </a:r>
                      <a:r>
                        <a:rPr lang="en-US" sz="1600" b="0" dirty="0" err="1">
                          <a:effectLst/>
                        </a:rPr>
                        <a:t>nostoja</a:t>
                      </a:r>
                      <a:r>
                        <a:rPr lang="en-US" sz="1600" b="0" dirty="0">
                          <a:effectLst/>
                        </a:rPr>
                        <a:t> </a:t>
                      </a:r>
                      <a:r>
                        <a:rPr lang="en-US" sz="1600" b="0" dirty="0" err="1">
                          <a:effectLst/>
                        </a:rPr>
                        <a:t>omaan</a:t>
                      </a:r>
                      <a:r>
                        <a:rPr lang="en-US" sz="1600" b="0" dirty="0">
                          <a:effectLst/>
                        </a:rPr>
                        <a:t> </a:t>
                      </a:r>
                      <a:r>
                        <a:rPr lang="en-US" sz="1600" b="0" dirty="0" err="1">
                          <a:effectLst/>
                        </a:rPr>
                        <a:t>työyhteisööni</a:t>
                      </a:r>
                      <a:r>
                        <a:rPr lang="en-US" sz="1600" b="0" dirty="0">
                          <a:effectLst/>
                        </a:rPr>
                        <a:t>. Olen </a:t>
                      </a:r>
                      <a:r>
                        <a:rPr lang="en-US" sz="1600" b="0" dirty="0" err="1">
                          <a:effectLst/>
                        </a:rPr>
                        <a:t>saanut</a:t>
                      </a:r>
                      <a:r>
                        <a:rPr lang="en-US" sz="1600" b="0" dirty="0">
                          <a:effectLst/>
                        </a:rPr>
                        <a:t> </a:t>
                      </a:r>
                      <a:r>
                        <a:rPr lang="en-US" sz="1600" b="0" dirty="0" err="1">
                          <a:effectLst/>
                        </a:rPr>
                        <a:t>kuulla</a:t>
                      </a:r>
                      <a:r>
                        <a:rPr lang="en-US" sz="1600" b="0" dirty="0">
                          <a:effectLst/>
                        </a:rPr>
                        <a:t> </a:t>
                      </a:r>
                      <a:r>
                        <a:rPr lang="en-US" sz="1600" b="0" dirty="0" err="1">
                          <a:effectLst/>
                        </a:rPr>
                        <a:t>ajankohtaisista</a:t>
                      </a:r>
                      <a:r>
                        <a:rPr lang="en-US" sz="1600" b="0" dirty="0">
                          <a:effectLst/>
                        </a:rPr>
                        <a:t> </a:t>
                      </a:r>
                      <a:r>
                        <a:rPr lang="en-US" sz="1600" b="0" dirty="0" err="1">
                          <a:effectLst/>
                        </a:rPr>
                        <a:t>tapahtumista</a:t>
                      </a:r>
                      <a:r>
                        <a:rPr lang="en-US" sz="1600" b="0" dirty="0">
                          <a:effectLst/>
                        </a:rPr>
                        <a:t>, </a:t>
                      </a:r>
                      <a:r>
                        <a:rPr lang="en-US" sz="1600" b="0" dirty="0" err="1">
                          <a:effectLst/>
                        </a:rPr>
                        <a:t>lainvalmisteluista</a:t>
                      </a:r>
                      <a:r>
                        <a:rPr lang="en-US" sz="1600" b="0" dirty="0">
                          <a:effectLst/>
                        </a:rPr>
                        <a:t> ja </a:t>
                      </a:r>
                      <a:r>
                        <a:rPr lang="en-US" sz="1600" b="0" dirty="0" err="1">
                          <a:effectLst/>
                        </a:rPr>
                        <a:t>muista</a:t>
                      </a:r>
                      <a:r>
                        <a:rPr lang="en-US" sz="1600" b="0" dirty="0">
                          <a:effectLst/>
                        </a:rPr>
                        <a:t>, </a:t>
                      </a:r>
                      <a:r>
                        <a:rPr lang="en-US" sz="1600" b="0" dirty="0" err="1">
                          <a:effectLst/>
                        </a:rPr>
                        <a:t>joihin</a:t>
                      </a:r>
                      <a:r>
                        <a:rPr lang="en-US" sz="1600" b="0" dirty="0">
                          <a:effectLst/>
                        </a:rPr>
                        <a:t> </a:t>
                      </a:r>
                      <a:r>
                        <a:rPr lang="en-US" sz="1600" b="0" dirty="0" err="1">
                          <a:effectLst/>
                        </a:rPr>
                        <a:t>olen</a:t>
                      </a:r>
                      <a:r>
                        <a:rPr lang="en-US" sz="1600" b="0" dirty="0">
                          <a:effectLst/>
                        </a:rPr>
                        <a:t> </a:t>
                      </a:r>
                      <a:r>
                        <a:rPr lang="en-US" sz="1600" b="0" dirty="0" err="1">
                          <a:effectLst/>
                        </a:rPr>
                        <a:t>osallistunut</a:t>
                      </a:r>
                      <a:r>
                        <a:rPr lang="en-US" sz="1600" b="0" dirty="0">
                          <a:effectLst/>
                        </a:rPr>
                        <a:t> </a:t>
                      </a:r>
                      <a:r>
                        <a:rPr lang="en-US" sz="1600" b="0" dirty="0" err="1">
                          <a:effectLst/>
                        </a:rPr>
                        <a:t>itse</a:t>
                      </a:r>
                      <a:r>
                        <a:rPr lang="en-US" sz="1600" b="0" dirty="0">
                          <a:effectLst/>
                        </a:rPr>
                        <a:t> tai </a:t>
                      </a:r>
                      <a:r>
                        <a:rPr lang="en-US" sz="1600" b="0" dirty="0" err="1">
                          <a:effectLst/>
                        </a:rPr>
                        <a:t>joita</a:t>
                      </a:r>
                      <a:r>
                        <a:rPr lang="en-US" sz="1600" b="0" dirty="0">
                          <a:effectLst/>
                        </a:rPr>
                        <a:t> </a:t>
                      </a:r>
                      <a:r>
                        <a:rPr lang="en-US" sz="1600" b="0" dirty="0" err="1">
                          <a:effectLst/>
                        </a:rPr>
                        <a:t>olen</a:t>
                      </a:r>
                      <a:r>
                        <a:rPr lang="en-US" sz="1600" b="0" dirty="0">
                          <a:effectLst/>
                        </a:rPr>
                        <a:t> </a:t>
                      </a:r>
                      <a:r>
                        <a:rPr lang="en-US" sz="1600" b="0" dirty="0" err="1">
                          <a:effectLst/>
                        </a:rPr>
                        <a:t>jakanut</a:t>
                      </a:r>
                      <a:r>
                        <a:rPr lang="en-US" sz="1600" b="0" dirty="0">
                          <a:effectLst/>
                        </a:rPr>
                        <a:t> </a:t>
                      </a:r>
                      <a:r>
                        <a:rPr lang="en-US" sz="1600" b="0" dirty="0" err="1">
                          <a:effectLst/>
                        </a:rPr>
                        <a:t>työyhteisössäni</a:t>
                      </a:r>
                      <a:r>
                        <a:rPr lang="en-US" sz="1600" b="0" dirty="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3521455444"/>
                  </a:ext>
                </a:extLst>
              </a:tr>
            </a:tbl>
          </a:graphicData>
        </a:graphic>
      </p:graphicFrame>
      <p:sp>
        <p:nvSpPr>
          <p:cNvPr id="4" name="Dian numeron paikkamerkki 3"/>
          <p:cNvSpPr>
            <a:spLocks noGrp="1"/>
          </p:cNvSpPr>
          <p:nvPr>
            <p:ph type="sldNum" sz="quarter" idx="12"/>
          </p:nvPr>
        </p:nvSpPr>
        <p:spPr/>
        <p:txBody>
          <a:bodyPr/>
          <a:lstStyle/>
          <a:p>
            <a:fld id="{7CD1C137-87C0-4E4B-8573-EDFCC21A7E6F}" type="slidenum">
              <a:rPr lang="fi-FI" noProof="0" smtClean="0"/>
              <a:pPr/>
              <a:t>19</a:t>
            </a:fld>
            <a:endParaRPr lang="fi-FI" noProof="0" dirty="0"/>
          </a:p>
        </p:txBody>
      </p:sp>
      <p:sp>
        <p:nvSpPr>
          <p:cNvPr id="7" name="Suorakulmio 6"/>
          <p:cNvSpPr/>
          <p:nvPr/>
        </p:nvSpPr>
        <p:spPr>
          <a:xfrm>
            <a:off x="814388" y="499992"/>
            <a:ext cx="10870882" cy="615553"/>
          </a:xfrm>
          <a:prstGeom prst="rect">
            <a:avLst/>
          </a:prstGeom>
        </p:spPr>
        <p:txBody>
          <a:bodyPr wrap="square">
            <a:spAutoFit/>
          </a:bodyPr>
          <a:lstStyle/>
          <a:p>
            <a:pPr>
              <a:spcAft>
                <a:spcPts val="0"/>
              </a:spcAft>
            </a:pPr>
            <a:r>
              <a:rPr lang="en-US" b="1" dirty="0" smtClean="0">
                <a:solidFill>
                  <a:srgbClr val="333333"/>
                </a:solidFill>
                <a:latin typeface="Arial" panose="020B0604020202020204" pitchFamily="34" charset="0"/>
                <a:ea typeface="Arial" panose="020B0604020202020204" pitchFamily="34" charset="0"/>
              </a:rPr>
              <a:t>10. </a:t>
            </a:r>
            <a:r>
              <a:rPr lang="en-US" b="1" dirty="0" err="1" smtClean="0">
                <a:solidFill>
                  <a:srgbClr val="333333"/>
                </a:solidFill>
                <a:latin typeface="Arial" panose="020B0604020202020204" pitchFamily="34" charset="0"/>
                <a:ea typeface="Arial" panose="020B0604020202020204" pitchFamily="34" charset="0"/>
              </a:rPr>
              <a:t>Miten</a:t>
            </a:r>
            <a:r>
              <a:rPr lang="en-US" b="1" dirty="0" smtClean="0">
                <a:solidFill>
                  <a:srgbClr val="333333"/>
                </a:solidFill>
                <a:latin typeface="Arial" panose="020B0604020202020204" pitchFamily="34" charset="0"/>
                <a:ea typeface="Arial" panose="020B0604020202020204" pitchFamily="34" charset="0"/>
              </a:rPr>
              <a:t> </a:t>
            </a:r>
            <a:r>
              <a:rPr lang="en-US" b="1" dirty="0" err="1" smtClean="0">
                <a:solidFill>
                  <a:srgbClr val="333333"/>
                </a:solidFill>
                <a:latin typeface="Arial" panose="020B0604020202020204" pitchFamily="34" charset="0"/>
                <a:ea typeface="Arial" panose="020B0604020202020204" pitchFamily="34" charset="0"/>
              </a:rPr>
              <a:t>olet</a:t>
            </a:r>
            <a:r>
              <a:rPr lang="en-US" b="1" dirty="0" smtClean="0">
                <a:solidFill>
                  <a:srgbClr val="333333"/>
                </a:solidFill>
                <a:latin typeface="Arial" panose="020B0604020202020204" pitchFamily="34" charset="0"/>
                <a:ea typeface="Arial" panose="020B0604020202020204" pitchFamily="34" charset="0"/>
              </a:rPr>
              <a:t> </a:t>
            </a:r>
            <a:r>
              <a:rPr lang="en-US" b="1" dirty="0" err="1" smtClean="0">
                <a:solidFill>
                  <a:srgbClr val="333333"/>
                </a:solidFill>
                <a:latin typeface="Arial" panose="020B0604020202020204" pitchFamily="34" charset="0"/>
                <a:ea typeface="Arial" panose="020B0604020202020204" pitchFamily="34" charset="0"/>
              </a:rPr>
              <a:t>hyödyntänyt</a:t>
            </a:r>
            <a:r>
              <a:rPr lang="en-US" b="1" dirty="0" smtClean="0">
                <a:solidFill>
                  <a:srgbClr val="333333"/>
                </a:solidFill>
                <a:latin typeface="Arial" panose="020B0604020202020204" pitchFamily="34" charset="0"/>
                <a:ea typeface="Arial" panose="020B0604020202020204" pitchFamily="34" charset="0"/>
              </a:rPr>
              <a:t> /</a:t>
            </a:r>
            <a:r>
              <a:rPr lang="en-US" b="1" dirty="0" err="1" smtClean="0">
                <a:solidFill>
                  <a:srgbClr val="333333"/>
                </a:solidFill>
                <a:latin typeface="Arial" panose="020B0604020202020204" pitchFamily="34" charset="0"/>
                <a:ea typeface="Arial" panose="020B0604020202020204" pitchFamily="34" charset="0"/>
              </a:rPr>
              <a:t>hyötynyt</a:t>
            </a:r>
            <a:r>
              <a:rPr lang="en-US" b="1" dirty="0" smtClean="0">
                <a:solidFill>
                  <a:srgbClr val="333333"/>
                </a:solidFill>
                <a:latin typeface="Arial" panose="020B0604020202020204" pitchFamily="34" charset="0"/>
                <a:ea typeface="Arial" panose="020B0604020202020204" pitchFamily="34" charset="0"/>
              </a:rPr>
              <a:t> </a:t>
            </a:r>
            <a:r>
              <a:rPr lang="en-US" b="1" dirty="0" err="1" smtClean="0">
                <a:solidFill>
                  <a:srgbClr val="333333"/>
                </a:solidFill>
                <a:latin typeface="Arial" panose="020B0604020202020204" pitchFamily="34" charset="0"/>
                <a:ea typeface="Arial" panose="020B0604020202020204" pitchFamily="34" charset="0"/>
              </a:rPr>
              <a:t>neuvottelukuntaan</a:t>
            </a:r>
            <a:r>
              <a:rPr lang="en-US" b="1" dirty="0" smtClean="0">
                <a:solidFill>
                  <a:srgbClr val="333333"/>
                </a:solidFill>
                <a:latin typeface="Arial" panose="020B0604020202020204" pitchFamily="34" charset="0"/>
                <a:ea typeface="Arial" panose="020B0604020202020204" pitchFamily="34" charset="0"/>
              </a:rPr>
              <a:t> </a:t>
            </a:r>
            <a:r>
              <a:rPr lang="en-US" b="1" dirty="0" err="1" smtClean="0">
                <a:solidFill>
                  <a:srgbClr val="333333"/>
                </a:solidFill>
                <a:latin typeface="Arial" panose="020B0604020202020204" pitchFamily="34" charset="0"/>
                <a:ea typeface="Arial" panose="020B0604020202020204" pitchFamily="34" charset="0"/>
              </a:rPr>
              <a:t>kuulumista</a:t>
            </a:r>
            <a:r>
              <a:rPr lang="en-US" b="1" dirty="0" smtClean="0">
                <a:solidFill>
                  <a:srgbClr val="333333"/>
                </a:solidFill>
                <a:latin typeface="Arial" panose="020B0604020202020204" pitchFamily="34" charset="0"/>
                <a:ea typeface="Arial" panose="020B0604020202020204" pitchFamily="34" charset="0"/>
              </a:rPr>
              <a:t> </a:t>
            </a:r>
            <a:r>
              <a:rPr lang="en-US" b="1" dirty="0" err="1" smtClean="0">
                <a:solidFill>
                  <a:srgbClr val="333333"/>
                </a:solidFill>
                <a:latin typeface="Arial" panose="020B0604020202020204" pitchFamily="34" charset="0"/>
                <a:ea typeface="Arial" panose="020B0604020202020204" pitchFamily="34" charset="0"/>
              </a:rPr>
              <a:t>työssäsi</a:t>
            </a:r>
            <a:r>
              <a:rPr lang="en-US" b="1" dirty="0" smtClean="0">
                <a:solidFill>
                  <a:srgbClr val="333333"/>
                </a:solidFill>
                <a:latin typeface="Arial" panose="020B0604020202020204" pitchFamily="34" charset="0"/>
                <a:ea typeface="Arial" panose="020B0604020202020204" pitchFamily="34" charset="0"/>
              </a:rPr>
              <a:t>?</a:t>
            </a:r>
            <a:endParaRPr lang="fi-FI" dirty="0" smtClean="0">
              <a:latin typeface="Times New Roman" panose="02020603050405020304" pitchFamily="18" charset="0"/>
              <a:ea typeface="Times New Roman" panose="02020603050405020304" pitchFamily="18" charset="0"/>
            </a:endParaRPr>
          </a:p>
          <a:p>
            <a:pPr>
              <a:spcAft>
                <a:spcPts val="0"/>
              </a:spcAft>
            </a:pPr>
            <a:r>
              <a:rPr lang="en-US" sz="1600" dirty="0" err="1" smtClean="0">
                <a:solidFill>
                  <a:srgbClr val="333333"/>
                </a:solidFill>
                <a:latin typeface="Arial" panose="020B0604020202020204" pitchFamily="34" charset="0"/>
                <a:ea typeface="Arial" panose="020B0604020202020204" pitchFamily="34" charset="0"/>
              </a:rPr>
              <a:t>Vastaajien</a:t>
            </a:r>
            <a:r>
              <a:rPr lang="en-US" sz="1600" dirty="0" smtClean="0">
                <a:solidFill>
                  <a:srgbClr val="333333"/>
                </a:solidFill>
                <a:latin typeface="Arial" panose="020B0604020202020204" pitchFamily="34" charset="0"/>
                <a:ea typeface="Arial" panose="020B0604020202020204" pitchFamily="34" charset="0"/>
              </a:rPr>
              <a:t> </a:t>
            </a:r>
            <a:r>
              <a:rPr lang="en-US" sz="1600" dirty="0" err="1">
                <a:solidFill>
                  <a:srgbClr val="333333"/>
                </a:solidFill>
                <a:latin typeface="Arial" panose="020B0604020202020204" pitchFamily="34" charset="0"/>
                <a:ea typeface="Arial" panose="020B0604020202020204" pitchFamily="34" charset="0"/>
              </a:rPr>
              <a:t>määrä</a:t>
            </a:r>
            <a:r>
              <a:rPr lang="en-US" sz="1600" dirty="0">
                <a:solidFill>
                  <a:srgbClr val="333333"/>
                </a:solidFill>
                <a:latin typeface="Arial" panose="020B0604020202020204" pitchFamily="34" charset="0"/>
                <a:ea typeface="Arial" panose="020B0604020202020204" pitchFamily="34" charset="0"/>
              </a:rPr>
              <a:t>: 8</a:t>
            </a:r>
            <a:endParaRPr lang="fi-FI"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5549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Kysely auki: 28.11-8.12.2022</a:t>
            </a:r>
            <a:br>
              <a:rPr lang="fi-FI" dirty="0" smtClean="0"/>
            </a:br>
            <a:r>
              <a:rPr lang="fi-FI" dirty="0" smtClean="0"/>
              <a:t/>
            </a:r>
            <a:br>
              <a:rPr lang="fi-FI" dirty="0" smtClean="0"/>
            </a:br>
            <a:r>
              <a:rPr lang="fi-FI" dirty="0" smtClean="0"/>
              <a:t>Vastaajien kokonaismäärä</a:t>
            </a:r>
            <a:br>
              <a:rPr lang="fi-FI" dirty="0" smtClean="0"/>
            </a:br>
            <a:r>
              <a:rPr lang="fi-FI" dirty="0" smtClean="0"/>
              <a:t>15 (33:sta)</a:t>
            </a:r>
            <a:br>
              <a:rPr lang="fi-FI" dirty="0" smtClean="0"/>
            </a:br>
            <a:endParaRPr lang="fi-FI" dirty="0"/>
          </a:p>
        </p:txBody>
      </p:sp>
    </p:spTree>
    <p:extLst>
      <p:ext uri="{BB962C8B-B14F-4D97-AF65-F5344CB8AC3E}">
        <p14:creationId xmlns:p14="http://schemas.microsoft.com/office/powerpoint/2010/main" val="1294104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14161" y="720000"/>
            <a:ext cx="8708211" cy="1403268"/>
          </a:xfrm>
        </p:spPr>
        <p:txBody>
          <a:bodyPr>
            <a:normAutofit fontScale="90000"/>
          </a:bodyPr>
          <a:lstStyle/>
          <a:p>
            <a:pPr lvl="0" eaLnBrk="0" fontAlgn="base" hangingPunct="0">
              <a:lnSpc>
                <a:spcPct val="100000"/>
              </a:lnSpc>
              <a:spcAft>
                <a:spcPct val="0"/>
              </a:spcAft>
            </a:pPr>
            <a:r>
              <a:rPr lang="en-US" altLang="fi-FI" sz="2000" dirty="0">
                <a:solidFill>
                  <a:srgbClr val="333333"/>
                </a:solidFill>
                <a:latin typeface="Arial" panose="020B0604020202020204" pitchFamily="34" charset="0"/>
                <a:ea typeface="Arial" panose="020B0604020202020204" pitchFamily="34" charset="0"/>
              </a:rPr>
              <a:t>11. </a:t>
            </a:r>
            <a:r>
              <a:rPr lang="en-US" altLang="fi-FI" sz="2000" dirty="0" err="1">
                <a:solidFill>
                  <a:srgbClr val="333333"/>
                </a:solidFill>
                <a:latin typeface="Arial" panose="020B0604020202020204" pitchFamily="34" charset="0"/>
                <a:ea typeface="Arial" panose="020B0604020202020204" pitchFamily="34" charset="0"/>
              </a:rPr>
              <a:t>Miten</a:t>
            </a:r>
            <a:r>
              <a:rPr lang="en-US" altLang="fi-FI" sz="2000" dirty="0">
                <a:solidFill>
                  <a:srgbClr val="333333"/>
                </a:solidFill>
                <a:latin typeface="Arial" panose="020B0604020202020204" pitchFamily="34" charset="0"/>
                <a:ea typeface="Arial" panose="020B0604020202020204" pitchFamily="34" charset="0"/>
              </a:rPr>
              <a:t> </a:t>
            </a:r>
            <a:r>
              <a:rPr lang="en-US" altLang="fi-FI" sz="2000" dirty="0" err="1">
                <a:solidFill>
                  <a:srgbClr val="333333"/>
                </a:solidFill>
                <a:latin typeface="Arial" panose="020B0604020202020204" pitchFamily="34" charset="0"/>
                <a:ea typeface="Arial" panose="020B0604020202020204" pitchFamily="34" charset="0"/>
              </a:rPr>
              <a:t>arvioit</a:t>
            </a:r>
            <a:r>
              <a:rPr lang="en-US" altLang="fi-FI" sz="2000" dirty="0">
                <a:solidFill>
                  <a:srgbClr val="333333"/>
                </a:solidFill>
                <a:latin typeface="Arial" panose="020B0604020202020204" pitchFamily="34" charset="0"/>
                <a:ea typeface="Arial" panose="020B0604020202020204" pitchFamily="34" charset="0"/>
              </a:rPr>
              <a:t> </a:t>
            </a:r>
            <a:r>
              <a:rPr lang="en-US" altLang="fi-FI" sz="2000" dirty="0" err="1">
                <a:solidFill>
                  <a:srgbClr val="333333"/>
                </a:solidFill>
                <a:latin typeface="Arial" panose="020B0604020202020204" pitchFamily="34" charset="0"/>
                <a:ea typeface="Arial" panose="020B0604020202020204" pitchFamily="34" charset="0"/>
              </a:rPr>
              <a:t>omaa</a:t>
            </a:r>
            <a:r>
              <a:rPr lang="en-US" altLang="fi-FI" sz="2000" dirty="0">
                <a:solidFill>
                  <a:srgbClr val="333333"/>
                </a:solidFill>
                <a:latin typeface="Arial" panose="020B0604020202020204" pitchFamily="34" charset="0"/>
                <a:ea typeface="Arial" panose="020B0604020202020204" pitchFamily="34" charset="0"/>
              </a:rPr>
              <a:t> </a:t>
            </a:r>
            <a:r>
              <a:rPr lang="en-US" altLang="fi-FI" sz="2000" dirty="0" err="1">
                <a:solidFill>
                  <a:srgbClr val="333333"/>
                </a:solidFill>
                <a:latin typeface="Arial" panose="020B0604020202020204" pitchFamily="34" charset="0"/>
                <a:ea typeface="Arial" panose="020B0604020202020204" pitchFamily="34" charset="0"/>
              </a:rPr>
              <a:t>panostasi</a:t>
            </a:r>
            <a:r>
              <a:rPr lang="en-US" altLang="fi-FI" sz="2000" dirty="0">
                <a:solidFill>
                  <a:srgbClr val="333333"/>
                </a:solidFill>
                <a:latin typeface="Arial" panose="020B0604020202020204" pitchFamily="34" charset="0"/>
                <a:ea typeface="Arial" panose="020B0604020202020204" pitchFamily="34" charset="0"/>
              </a:rPr>
              <a:t> ja </a:t>
            </a:r>
            <a:r>
              <a:rPr lang="en-US" altLang="fi-FI" sz="2000" dirty="0" err="1">
                <a:solidFill>
                  <a:srgbClr val="333333"/>
                </a:solidFill>
                <a:latin typeface="Arial" panose="020B0604020202020204" pitchFamily="34" charset="0"/>
                <a:ea typeface="Arial" panose="020B0604020202020204" pitchFamily="34" charset="0"/>
              </a:rPr>
              <a:t>osallistumista</a:t>
            </a:r>
            <a:r>
              <a:rPr lang="en-US" altLang="fi-FI" sz="2000" dirty="0">
                <a:solidFill>
                  <a:srgbClr val="333333"/>
                </a:solidFill>
                <a:latin typeface="Arial" panose="020B0604020202020204" pitchFamily="34" charset="0"/>
                <a:ea typeface="Arial" panose="020B0604020202020204" pitchFamily="34" charset="0"/>
              </a:rPr>
              <a:t> </a:t>
            </a:r>
            <a:r>
              <a:rPr lang="en-US" altLang="fi-FI" sz="2000" dirty="0" err="1">
                <a:solidFill>
                  <a:srgbClr val="333333"/>
                </a:solidFill>
                <a:latin typeface="Arial" panose="020B0604020202020204" pitchFamily="34" charset="0"/>
                <a:ea typeface="Arial" panose="020B0604020202020204" pitchFamily="34" charset="0"/>
              </a:rPr>
              <a:t>neuvottelukunnan</a:t>
            </a:r>
            <a:r>
              <a:rPr lang="en-US" altLang="fi-FI" sz="2000" dirty="0">
                <a:solidFill>
                  <a:srgbClr val="333333"/>
                </a:solidFill>
                <a:latin typeface="Arial" panose="020B0604020202020204" pitchFamily="34" charset="0"/>
                <a:ea typeface="Arial" panose="020B0604020202020204" pitchFamily="34" charset="0"/>
              </a:rPr>
              <a:t> </a:t>
            </a:r>
            <a:r>
              <a:rPr lang="en-US" altLang="fi-FI" sz="2000" dirty="0" err="1">
                <a:solidFill>
                  <a:srgbClr val="333333"/>
                </a:solidFill>
                <a:latin typeface="Arial" panose="020B0604020202020204" pitchFamily="34" charset="0"/>
                <a:ea typeface="Arial" panose="020B0604020202020204" pitchFamily="34" charset="0"/>
              </a:rPr>
              <a:t>toimintaan</a:t>
            </a:r>
            <a:r>
              <a:rPr lang="en-US" altLang="fi-FI" sz="2000" dirty="0">
                <a:solidFill>
                  <a:srgbClr val="333333"/>
                </a:solidFill>
                <a:latin typeface="Arial" panose="020B0604020202020204" pitchFamily="34" charset="0"/>
                <a:ea typeface="Arial" panose="020B0604020202020204" pitchFamily="34" charset="0"/>
              </a:rPr>
              <a:t>?</a:t>
            </a:r>
            <a:r>
              <a:rPr lang="fi-FI" altLang="fi-FI" sz="1600" b="0" dirty="0">
                <a:solidFill>
                  <a:schemeClr val="tx1"/>
                </a:solidFill>
                <a:latin typeface="Arial" panose="020B0604020202020204" pitchFamily="34" charset="0"/>
              </a:rPr>
              <a:t/>
            </a:r>
            <a:br>
              <a:rPr lang="fi-FI" altLang="fi-FI" sz="1600" b="0" dirty="0">
                <a:solidFill>
                  <a:schemeClr val="tx1"/>
                </a:solidFill>
                <a:latin typeface="Arial" panose="020B0604020202020204" pitchFamily="34" charset="0"/>
              </a:rPr>
            </a:br>
            <a:r>
              <a:rPr lang="en-US" altLang="fi-FI" sz="1800" b="0" dirty="0" err="1">
                <a:solidFill>
                  <a:srgbClr val="333333"/>
                </a:solidFill>
                <a:latin typeface="Arial" panose="020B0604020202020204" pitchFamily="34" charset="0"/>
                <a:ea typeface="Arial" panose="020B0604020202020204" pitchFamily="34" charset="0"/>
              </a:rPr>
              <a:t>Vastaajien</a:t>
            </a:r>
            <a:r>
              <a:rPr lang="en-US" altLang="fi-FI" sz="1800" b="0" dirty="0">
                <a:solidFill>
                  <a:srgbClr val="333333"/>
                </a:solidFill>
                <a:latin typeface="Arial" panose="020B0604020202020204" pitchFamily="34" charset="0"/>
                <a:ea typeface="Arial" panose="020B0604020202020204" pitchFamily="34" charset="0"/>
              </a:rPr>
              <a:t> </a:t>
            </a:r>
            <a:r>
              <a:rPr lang="en-US" altLang="fi-FI" sz="1800" b="0" dirty="0" err="1">
                <a:solidFill>
                  <a:srgbClr val="333333"/>
                </a:solidFill>
                <a:latin typeface="Arial" panose="020B0604020202020204" pitchFamily="34" charset="0"/>
                <a:ea typeface="Arial" panose="020B0604020202020204" pitchFamily="34" charset="0"/>
              </a:rPr>
              <a:t>määrä</a:t>
            </a:r>
            <a:r>
              <a:rPr lang="en-US" altLang="fi-FI" sz="1800" b="0" dirty="0">
                <a:solidFill>
                  <a:srgbClr val="333333"/>
                </a:solidFill>
                <a:latin typeface="Arial" panose="020B0604020202020204" pitchFamily="34" charset="0"/>
                <a:ea typeface="Arial" panose="020B0604020202020204" pitchFamily="34" charset="0"/>
              </a:rPr>
              <a:t>: 10</a:t>
            </a:r>
            <a:r>
              <a:rPr lang="fi-FI" altLang="fi-FI" sz="1600" b="0" dirty="0">
                <a:solidFill>
                  <a:schemeClr val="tx1"/>
                </a:solidFill>
                <a:latin typeface="Arial" panose="020B0604020202020204" pitchFamily="34" charset="0"/>
              </a:rPr>
              <a:t/>
            </a:r>
            <a:br>
              <a:rPr lang="fi-FI" altLang="fi-FI" sz="1600" b="0" dirty="0">
                <a:solidFill>
                  <a:schemeClr val="tx1"/>
                </a:solidFill>
                <a:latin typeface="Arial" panose="020B0604020202020204" pitchFamily="34" charset="0"/>
              </a:rPr>
            </a:br>
            <a:r>
              <a:rPr lang="fi-FI" altLang="fi-FI" sz="4400" b="0" dirty="0">
                <a:solidFill>
                  <a:schemeClr val="tx1"/>
                </a:solidFill>
                <a:latin typeface="Arial" panose="020B0604020202020204" pitchFamily="34" charset="0"/>
              </a:rPr>
              <a:t/>
            </a:r>
            <a:br>
              <a:rPr lang="fi-FI" altLang="fi-FI" sz="4400" b="0" dirty="0">
                <a:solidFill>
                  <a:schemeClr val="tx1"/>
                </a:solidFill>
                <a:latin typeface="Arial" panose="020B0604020202020204" pitchFamily="34" charset="0"/>
              </a:rPr>
            </a:b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243052236"/>
              </p:ext>
            </p:extLst>
          </p:nvPr>
        </p:nvGraphicFramePr>
        <p:xfrm>
          <a:off x="309966" y="1441338"/>
          <a:ext cx="11608231" cy="5182911"/>
        </p:xfrm>
        <a:graphic>
          <a:graphicData uri="http://schemas.openxmlformats.org/drawingml/2006/table">
            <a:tbl>
              <a:tblPr firstRow="1" firstCol="1" bandRow="1">
                <a:tableStyleId>{5C22544A-7EE6-4342-B048-85BDC9FD1C3A}</a:tableStyleId>
              </a:tblPr>
              <a:tblGrid>
                <a:gridCol w="11608231">
                  <a:extLst>
                    <a:ext uri="{9D8B030D-6E8A-4147-A177-3AD203B41FA5}">
                      <a16:colId xmlns:a16="http://schemas.microsoft.com/office/drawing/2014/main" val="3356142979"/>
                    </a:ext>
                  </a:extLst>
                </a:gridCol>
              </a:tblGrid>
              <a:tr h="414813">
                <a:tc>
                  <a:txBody>
                    <a:bodyPr/>
                    <a:lstStyle/>
                    <a:p>
                      <a:pPr algn="l">
                        <a:spcAft>
                          <a:spcPts val="0"/>
                        </a:spcAft>
                      </a:pPr>
                      <a:r>
                        <a:rPr lang="en-US" sz="1600" b="0" dirty="0" err="1" smtClean="0">
                          <a:effectLst/>
                        </a:rPr>
                        <a:t>Vastaukset</a:t>
                      </a:r>
                      <a:r>
                        <a:rPr lang="en-US" sz="1600" b="0" dirty="0" smtClean="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3534746615"/>
                  </a:ext>
                </a:extLst>
              </a:tr>
              <a:tr h="414813">
                <a:tc>
                  <a:txBody>
                    <a:bodyPr/>
                    <a:lstStyle/>
                    <a:p>
                      <a:pPr algn="l">
                        <a:spcAft>
                          <a:spcPts val="0"/>
                        </a:spcAft>
                      </a:pPr>
                      <a:r>
                        <a:rPr lang="en-US" sz="1600" b="0">
                          <a:effectLst/>
                        </a:rPr>
                        <a:t>Olen osallistunut aktiivisesti kokouksiin, pienryhmiin ja pyöreän pöydän keskustelujen järjestämisiin.</a:t>
                      </a:r>
                      <a:endParaRPr lang="fi-FI" sz="16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3619491700"/>
                  </a:ext>
                </a:extLst>
              </a:tr>
              <a:tr h="414813">
                <a:tc>
                  <a:txBody>
                    <a:bodyPr/>
                    <a:lstStyle/>
                    <a:p>
                      <a:pPr algn="l">
                        <a:spcAft>
                          <a:spcPts val="0"/>
                        </a:spcAft>
                      </a:pPr>
                      <a:r>
                        <a:rPr lang="en-US" sz="1600" b="0">
                          <a:effectLst/>
                        </a:rPr>
                        <a:t>Olin aktiivinen oman toimikauteni ajan</a:t>
                      </a:r>
                      <a:endParaRPr lang="fi-FI" sz="16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209983040"/>
                  </a:ext>
                </a:extLst>
              </a:tr>
              <a:tr h="414813">
                <a:tc>
                  <a:txBody>
                    <a:bodyPr/>
                    <a:lstStyle/>
                    <a:p>
                      <a:pPr algn="l">
                        <a:spcAft>
                          <a:spcPts val="0"/>
                        </a:spcAft>
                      </a:pPr>
                      <a:r>
                        <a:rPr lang="en-US" sz="1600" b="0">
                          <a:effectLst/>
                        </a:rPr>
                        <a:t>Alussa pääsin osallistumaan hyvin, mutta viimeiset 6 kk työkiireiden takia en ole ehtinyt osallistumaan juuri lainkaan.</a:t>
                      </a:r>
                      <a:endParaRPr lang="fi-FI" sz="16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656500124"/>
                  </a:ext>
                </a:extLst>
              </a:tr>
              <a:tr h="414813">
                <a:tc>
                  <a:txBody>
                    <a:bodyPr/>
                    <a:lstStyle/>
                    <a:p>
                      <a:pPr algn="l">
                        <a:spcAft>
                          <a:spcPts val="0"/>
                        </a:spcAft>
                      </a:pPr>
                      <a:r>
                        <a:rPr lang="en-US" sz="1600" b="0" dirty="0" err="1">
                          <a:effectLst/>
                        </a:rPr>
                        <a:t>Oma</a:t>
                      </a:r>
                      <a:r>
                        <a:rPr lang="en-US" sz="1600" b="0" dirty="0">
                          <a:effectLst/>
                        </a:rPr>
                        <a:t> </a:t>
                      </a:r>
                      <a:r>
                        <a:rPr lang="en-US" sz="1600" b="0" dirty="0" err="1">
                          <a:effectLst/>
                        </a:rPr>
                        <a:t>panokseni</a:t>
                      </a:r>
                      <a:r>
                        <a:rPr lang="en-US" sz="1600" b="0" dirty="0">
                          <a:effectLst/>
                        </a:rPr>
                        <a:t> </a:t>
                      </a:r>
                      <a:r>
                        <a:rPr lang="en-US" sz="1600" b="0" dirty="0" err="1">
                          <a:effectLst/>
                        </a:rPr>
                        <a:t>melko</a:t>
                      </a:r>
                      <a:r>
                        <a:rPr lang="en-US" sz="1600" b="0" dirty="0">
                          <a:effectLst/>
                        </a:rPr>
                        <a:t> </a:t>
                      </a:r>
                      <a:r>
                        <a:rPr lang="en-US" sz="1600" b="0" dirty="0" err="1">
                          <a:effectLst/>
                        </a:rPr>
                        <a:t>vaatimaton</a:t>
                      </a:r>
                      <a:r>
                        <a:rPr lang="en-US" sz="1600" b="0" dirty="0">
                          <a:effectLst/>
                        </a:rPr>
                        <a:t>, </a:t>
                      </a:r>
                      <a:r>
                        <a:rPr lang="en-US" sz="1600" b="0" dirty="0" err="1">
                          <a:effectLst/>
                        </a:rPr>
                        <a:t>enemmänkin</a:t>
                      </a:r>
                      <a:r>
                        <a:rPr lang="en-US" sz="1600" b="0" dirty="0">
                          <a:effectLst/>
                        </a:rPr>
                        <a:t> ns. </a:t>
                      </a:r>
                      <a:r>
                        <a:rPr lang="en-US" sz="1600" b="0" dirty="0" err="1">
                          <a:effectLst/>
                        </a:rPr>
                        <a:t>saamapuolella</a:t>
                      </a:r>
                      <a:r>
                        <a:rPr lang="en-US" sz="1600" b="0" dirty="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3607643835"/>
                  </a:ext>
                </a:extLst>
              </a:tr>
              <a:tr h="621469">
                <a:tc>
                  <a:txBody>
                    <a:bodyPr/>
                    <a:lstStyle/>
                    <a:p>
                      <a:pPr algn="l">
                        <a:spcAft>
                          <a:spcPts val="0"/>
                        </a:spcAft>
                      </a:pPr>
                      <a:r>
                        <a:rPr lang="en-US" sz="1600" b="0">
                          <a:effectLst/>
                        </a:rPr>
                        <a:t>Ei kovin suuri panos johtuen työtehtävien priorisoinnista. Neuvottelukunnassa käydään keskustelua eri teemoista melko konkreettisella tasolla, mikä on sinänsä hyvä, mutta jokseenkin haastavaa kytkeä strategisen tason kehittämiseen.</a:t>
                      </a:r>
                      <a:endParaRPr lang="fi-FI" sz="16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1700939509"/>
                  </a:ext>
                </a:extLst>
              </a:tr>
              <a:tr h="621469">
                <a:tc>
                  <a:txBody>
                    <a:bodyPr/>
                    <a:lstStyle/>
                    <a:p>
                      <a:pPr algn="l">
                        <a:spcAft>
                          <a:spcPts val="0"/>
                        </a:spcAft>
                      </a:pPr>
                      <a:r>
                        <a:rPr lang="en-US" sz="1600" b="0" dirty="0">
                          <a:effectLst/>
                        </a:rPr>
                        <a:t>Olen </a:t>
                      </a:r>
                      <a:r>
                        <a:rPr lang="en-US" sz="1600" b="0" dirty="0" err="1">
                          <a:effectLst/>
                        </a:rPr>
                        <a:t>pystynyt</a:t>
                      </a:r>
                      <a:r>
                        <a:rPr lang="en-US" sz="1600" b="0" dirty="0">
                          <a:effectLst/>
                        </a:rPr>
                        <a:t> </a:t>
                      </a:r>
                      <a:r>
                        <a:rPr lang="en-US" sz="1600" b="0" dirty="0" err="1">
                          <a:effectLst/>
                        </a:rPr>
                        <a:t>olemaan</a:t>
                      </a:r>
                      <a:r>
                        <a:rPr lang="en-US" sz="1600" b="0" dirty="0">
                          <a:effectLst/>
                        </a:rPr>
                        <a:t> </a:t>
                      </a:r>
                      <a:r>
                        <a:rPr lang="en-US" sz="1600" b="0" dirty="0" err="1">
                          <a:effectLst/>
                        </a:rPr>
                        <a:t>läsnä</a:t>
                      </a:r>
                      <a:r>
                        <a:rPr lang="en-US" sz="1600" b="0" dirty="0">
                          <a:effectLst/>
                        </a:rPr>
                        <a:t> </a:t>
                      </a:r>
                      <a:r>
                        <a:rPr lang="en-US" sz="1600" b="0" dirty="0" err="1">
                          <a:effectLst/>
                        </a:rPr>
                        <a:t>kokouksissa</a:t>
                      </a:r>
                      <a:r>
                        <a:rPr lang="en-US" sz="1600" b="0" dirty="0">
                          <a:effectLst/>
                        </a:rPr>
                        <a:t> ja </a:t>
                      </a:r>
                      <a:r>
                        <a:rPr lang="en-US" sz="1600" b="0" dirty="0" err="1">
                          <a:effectLst/>
                        </a:rPr>
                        <a:t>osallistunut</a:t>
                      </a:r>
                      <a:r>
                        <a:rPr lang="en-US" sz="1600" b="0" dirty="0">
                          <a:effectLst/>
                        </a:rPr>
                        <a:t> </a:t>
                      </a:r>
                      <a:r>
                        <a:rPr lang="en-US" sz="1600" b="0" dirty="0" err="1">
                          <a:effectLst/>
                        </a:rPr>
                        <a:t>kahden</a:t>
                      </a:r>
                      <a:r>
                        <a:rPr lang="en-US" sz="1600" b="0" dirty="0">
                          <a:effectLst/>
                        </a:rPr>
                        <a:t> </a:t>
                      </a:r>
                      <a:r>
                        <a:rPr lang="en-US" sz="1600" b="0" dirty="0" err="1">
                          <a:effectLst/>
                        </a:rPr>
                        <a:t>alityöryhmän</a:t>
                      </a:r>
                      <a:r>
                        <a:rPr lang="en-US" sz="1600" b="0" dirty="0">
                          <a:effectLst/>
                        </a:rPr>
                        <a:t> </a:t>
                      </a:r>
                      <a:r>
                        <a:rPr lang="en-US" sz="1600" b="0" dirty="0" err="1">
                          <a:effectLst/>
                        </a:rPr>
                        <a:t>toimintaan</a:t>
                      </a:r>
                      <a:r>
                        <a:rPr lang="en-US" sz="1600" b="0" dirty="0">
                          <a:effectLst/>
                        </a:rPr>
                        <a:t> plus </a:t>
                      </a:r>
                      <a:r>
                        <a:rPr lang="en-US" sz="1600" b="0" dirty="0" err="1">
                          <a:effectLst/>
                        </a:rPr>
                        <a:t>ollut</a:t>
                      </a:r>
                      <a:r>
                        <a:rPr lang="en-US" sz="1600" b="0" dirty="0">
                          <a:effectLst/>
                        </a:rPr>
                        <a:t> </a:t>
                      </a:r>
                      <a:r>
                        <a:rPr lang="en-US" sz="1600" b="0" dirty="0" err="1">
                          <a:effectLst/>
                        </a:rPr>
                        <a:t>mukana</a:t>
                      </a:r>
                      <a:r>
                        <a:rPr lang="en-US" sz="1600" b="0" dirty="0">
                          <a:effectLst/>
                        </a:rPr>
                        <a:t> </a:t>
                      </a:r>
                      <a:r>
                        <a:rPr lang="en-US" sz="1600" b="0" dirty="0" err="1">
                          <a:effectLst/>
                        </a:rPr>
                        <a:t>muissa</a:t>
                      </a:r>
                      <a:r>
                        <a:rPr lang="en-US" sz="1600" b="0" dirty="0">
                          <a:effectLst/>
                        </a:rPr>
                        <a:t> </a:t>
                      </a:r>
                      <a:r>
                        <a:rPr lang="en-US" sz="1600" b="0" dirty="0" err="1">
                          <a:effectLst/>
                        </a:rPr>
                        <a:t>neuvottelukunnan</a:t>
                      </a:r>
                      <a:r>
                        <a:rPr lang="en-US" sz="1600" b="0" dirty="0">
                          <a:effectLst/>
                        </a:rPr>
                        <a:t> </a:t>
                      </a:r>
                      <a:r>
                        <a:rPr lang="en-US" sz="1600" b="0" dirty="0" err="1">
                          <a:effectLst/>
                        </a:rPr>
                        <a:t>kautta</a:t>
                      </a:r>
                      <a:r>
                        <a:rPr lang="en-US" sz="1600" b="0" dirty="0">
                          <a:effectLst/>
                        </a:rPr>
                        <a:t> </a:t>
                      </a:r>
                      <a:r>
                        <a:rPr lang="en-US" sz="1600" b="0" dirty="0" err="1">
                          <a:effectLst/>
                        </a:rPr>
                        <a:t>tulleissa</a:t>
                      </a:r>
                      <a:r>
                        <a:rPr lang="en-US" sz="1600" b="0" dirty="0">
                          <a:effectLst/>
                        </a:rPr>
                        <a:t> </a:t>
                      </a:r>
                      <a:r>
                        <a:rPr lang="en-US" sz="1600" b="0" dirty="0" err="1">
                          <a:effectLst/>
                        </a:rPr>
                        <a:t>tehtävissä</a:t>
                      </a:r>
                      <a:r>
                        <a:rPr lang="en-US" sz="1600" b="0" dirty="0">
                          <a:effectLst/>
                        </a:rPr>
                        <a:t> (</a:t>
                      </a:r>
                      <a:r>
                        <a:rPr lang="en-US" sz="1600" b="0" dirty="0" err="1">
                          <a:effectLst/>
                        </a:rPr>
                        <a:t>haastattelut</a:t>
                      </a:r>
                      <a:r>
                        <a:rPr lang="en-US" sz="1600" b="0" dirty="0">
                          <a:effectLst/>
                        </a:rPr>
                        <a:t>, </a:t>
                      </a:r>
                      <a:r>
                        <a:rPr lang="en-US" sz="1600" b="0" dirty="0" err="1">
                          <a:effectLst/>
                        </a:rPr>
                        <a:t>mielipidekirjoitukset</a:t>
                      </a:r>
                      <a:r>
                        <a:rPr lang="en-US" sz="1600" b="0" dirty="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3084321119"/>
                  </a:ext>
                </a:extLst>
              </a:tr>
              <a:tr h="414813">
                <a:tc>
                  <a:txBody>
                    <a:bodyPr/>
                    <a:lstStyle/>
                    <a:p>
                      <a:pPr algn="l">
                        <a:spcAft>
                          <a:spcPts val="0"/>
                        </a:spcAft>
                      </a:pPr>
                      <a:r>
                        <a:rPr lang="en-US" sz="1600" b="0">
                          <a:effectLst/>
                        </a:rPr>
                        <a:t>Olisin toivonut, että olisin voinut osallistua enemmän,</a:t>
                      </a:r>
                      <a:endParaRPr lang="fi-FI" sz="16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63741620"/>
                  </a:ext>
                </a:extLst>
              </a:tr>
              <a:tr h="414813">
                <a:tc>
                  <a:txBody>
                    <a:bodyPr/>
                    <a:lstStyle/>
                    <a:p>
                      <a:pPr algn="l">
                        <a:spcAft>
                          <a:spcPts val="0"/>
                        </a:spcAft>
                      </a:pPr>
                      <a:r>
                        <a:rPr lang="en-US" sz="1600" b="0">
                          <a:effectLst/>
                        </a:rPr>
                        <a:t>Riittävän aktiivinen, ei pelkkä takarivin taavi :)</a:t>
                      </a:r>
                      <a:endParaRPr lang="fi-FI" sz="16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708691286"/>
                  </a:ext>
                </a:extLst>
              </a:tr>
              <a:tr h="414813">
                <a:tc>
                  <a:txBody>
                    <a:bodyPr/>
                    <a:lstStyle/>
                    <a:p>
                      <a:pPr algn="l">
                        <a:spcAft>
                          <a:spcPts val="0"/>
                        </a:spcAft>
                      </a:pPr>
                      <a:r>
                        <a:rPr lang="en-US" sz="1600" b="0">
                          <a:effectLst/>
                        </a:rPr>
                        <a:t>Muut akuutit työkiireet ovat paikoin estäneet osallistumasta</a:t>
                      </a:r>
                      <a:endParaRPr lang="fi-FI" sz="16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3459989403"/>
                  </a:ext>
                </a:extLst>
              </a:tr>
              <a:tr h="621469">
                <a:tc>
                  <a:txBody>
                    <a:bodyPr/>
                    <a:lstStyle/>
                    <a:p>
                      <a:pPr algn="l">
                        <a:spcAft>
                          <a:spcPts val="0"/>
                        </a:spcAft>
                      </a:pPr>
                      <a:r>
                        <a:rPr lang="en-US" sz="1600" b="0" dirty="0" err="1">
                          <a:effectLst/>
                        </a:rPr>
                        <a:t>Toimintaan</a:t>
                      </a:r>
                      <a:r>
                        <a:rPr lang="en-US" sz="1600" b="0" dirty="0">
                          <a:effectLst/>
                        </a:rPr>
                        <a:t> </a:t>
                      </a:r>
                      <a:r>
                        <a:rPr lang="en-US" sz="1600" b="0" dirty="0" err="1">
                          <a:effectLst/>
                        </a:rPr>
                        <a:t>kesken</a:t>
                      </a:r>
                      <a:r>
                        <a:rPr lang="en-US" sz="1600" b="0" dirty="0">
                          <a:effectLst/>
                        </a:rPr>
                        <a:t> </a:t>
                      </a:r>
                      <a:r>
                        <a:rPr lang="en-US" sz="1600" b="0" dirty="0" err="1">
                          <a:effectLst/>
                        </a:rPr>
                        <a:t>kaiken</a:t>
                      </a:r>
                      <a:r>
                        <a:rPr lang="en-US" sz="1600" b="0" dirty="0">
                          <a:effectLst/>
                        </a:rPr>
                        <a:t> </a:t>
                      </a:r>
                      <a:r>
                        <a:rPr lang="en-US" sz="1600" b="0" dirty="0" err="1">
                          <a:effectLst/>
                        </a:rPr>
                        <a:t>mukaan</a:t>
                      </a:r>
                      <a:r>
                        <a:rPr lang="en-US" sz="1600" b="0" dirty="0">
                          <a:effectLst/>
                        </a:rPr>
                        <a:t> </a:t>
                      </a:r>
                      <a:r>
                        <a:rPr lang="en-US" sz="1600" b="0" dirty="0" err="1">
                          <a:effectLst/>
                        </a:rPr>
                        <a:t>tulleena</a:t>
                      </a:r>
                      <a:r>
                        <a:rPr lang="en-US" sz="1600" b="0" dirty="0">
                          <a:effectLst/>
                        </a:rPr>
                        <a:t> on </a:t>
                      </a:r>
                      <a:r>
                        <a:rPr lang="en-US" sz="1600" b="0" dirty="0" err="1">
                          <a:effectLst/>
                        </a:rPr>
                        <a:t>ollut</a:t>
                      </a:r>
                      <a:r>
                        <a:rPr lang="en-US" sz="1600" b="0" dirty="0">
                          <a:effectLst/>
                        </a:rPr>
                        <a:t> </a:t>
                      </a:r>
                      <a:r>
                        <a:rPr lang="en-US" sz="1600" b="0" dirty="0" err="1">
                          <a:effectLst/>
                        </a:rPr>
                        <a:t>osittain</a:t>
                      </a:r>
                      <a:r>
                        <a:rPr lang="en-US" sz="1600" b="0" dirty="0">
                          <a:effectLst/>
                        </a:rPr>
                        <a:t> </a:t>
                      </a:r>
                      <a:r>
                        <a:rPr lang="en-US" sz="1600" b="0" dirty="0" err="1">
                          <a:effectLst/>
                        </a:rPr>
                        <a:t>hankalaa</a:t>
                      </a:r>
                      <a:r>
                        <a:rPr lang="en-US" sz="1600" b="0" dirty="0">
                          <a:effectLst/>
                        </a:rPr>
                        <a:t> </a:t>
                      </a:r>
                      <a:r>
                        <a:rPr lang="en-US" sz="1600" b="0" dirty="0" err="1">
                          <a:effectLst/>
                        </a:rPr>
                        <a:t>ymmärtää</a:t>
                      </a:r>
                      <a:r>
                        <a:rPr lang="en-US" sz="1600" b="0" dirty="0">
                          <a:effectLst/>
                        </a:rPr>
                        <a:t> </a:t>
                      </a:r>
                      <a:r>
                        <a:rPr lang="en-US" sz="1600" b="0" dirty="0" err="1">
                          <a:effectLst/>
                        </a:rPr>
                        <a:t>toimintaa</a:t>
                      </a:r>
                      <a:r>
                        <a:rPr lang="en-US" sz="1600" b="0" dirty="0">
                          <a:effectLst/>
                        </a:rPr>
                        <a:t> (</a:t>
                      </a:r>
                      <a:r>
                        <a:rPr lang="en-US" sz="1600" b="0" dirty="0" err="1">
                          <a:effectLst/>
                        </a:rPr>
                        <a:t>esim</a:t>
                      </a:r>
                      <a:r>
                        <a:rPr lang="en-US" sz="1600" b="0" dirty="0">
                          <a:effectLst/>
                        </a:rPr>
                        <a:t>. </a:t>
                      </a:r>
                      <a:r>
                        <a:rPr lang="en-US" sz="1600" b="0" dirty="0" err="1">
                          <a:effectLst/>
                        </a:rPr>
                        <a:t>laajuus</a:t>
                      </a:r>
                      <a:r>
                        <a:rPr lang="en-US" sz="1600" b="0" dirty="0">
                          <a:effectLst/>
                        </a:rPr>
                        <a:t>, </a:t>
                      </a:r>
                      <a:r>
                        <a:rPr lang="en-US" sz="1600" b="0" dirty="0" err="1">
                          <a:effectLst/>
                        </a:rPr>
                        <a:t>vaikuttavuus</a:t>
                      </a:r>
                      <a:r>
                        <a:rPr lang="en-US" sz="1600" b="0" dirty="0">
                          <a:effectLst/>
                        </a:rPr>
                        <a:t>, </a:t>
                      </a:r>
                      <a:r>
                        <a:rPr lang="en-US" sz="1600" b="0" dirty="0" err="1">
                          <a:effectLst/>
                        </a:rPr>
                        <a:t>tavoitteet</a:t>
                      </a:r>
                      <a:r>
                        <a:rPr lang="en-US" sz="1600" b="0" dirty="0">
                          <a:effectLst/>
                        </a:rPr>
                        <a:t>). </a:t>
                      </a:r>
                      <a:r>
                        <a:rPr lang="en-US" sz="1600" b="0" dirty="0" err="1">
                          <a:effectLst/>
                        </a:rPr>
                        <a:t>Tähän</a:t>
                      </a:r>
                      <a:r>
                        <a:rPr lang="en-US" sz="1600" b="0" dirty="0">
                          <a:effectLst/>
                        </a:rPr>
                        <a:t> </a:t>
                      </a:r>
                      <a:r>
                        <a:rPr lang="en-US" sz="1600" b="0" dirty="0" err="1">
                          <a:effectLst/>
                        </a:rPr>
                        <a:t>perehtymiseen</a:t>
                      </a:r>
                      <a:r>
                        <a:rPr lang="en-US" sz="1600" b="0" dirty="0">
                          <a:effectLst/>
                        </a:rPr>
                        <a:t> </a:t>
                      </a:r>
                      <a:r>
                        <a:rPr lang="en-US" sz="1600" b="0" dirty="0" err="1">
                          <a:effectLst/>
                        </a:rPr>
                        <a:t>olisin</a:t>
                      </a:r>
                      <a:r>
                        <a:rPr lang="en-US" sz="1600" b="0" dirty="0">
                          <a:effectLst/>
                        </a:rPr>
                        <a:t> </a:t>
                      </a:r>
                      <a:r>
                        <a:rPr lang="en-US" sz="1600" b="0" dirty="0" err="1">
                          <a:effectLst/>
                        </a:rPr>
                        <a:t>voinut</a:t>
                      </a:r>
                      <a:r>
                        <a:rPr lang="en-US" sz="1600" b="0" dirty="0">
                          <a:effectLst/>
                        </a:rPr>
                        <a:t> </a:t>
                      </a:r>
                      <a:r>
                        <a:rPr lang="en-US" sz="1600" b="0" dirty="0" err="1">
                          <a:effectLst/>
                        </a:rPr>
                        <a:t>käyttää</a:t>
                      </a:r>
                      <a:r>
                        <a:rPr lang="en-US" sz="1600" b="0" dirty="0">
                          <a:effectLst/>
                        </a:rPr>
                        <a:t> </a:t>
                      </a:r>
                      <a:r>
                        <a:rPr lang="en-US" sz="1600" b="0" dirty="0" err="1">
                          <a:effectLst/>
                        </a:rPr>
                        <a:t>enemmän</a:t>
                      </a:r>
                      <a:r>
                        <a:rPr lang="en-US" sz="1600" b="0" dirty="0">
                          <a:effectLst/>
                        </a:rPr>
                        <a:t> </a:t>
                      </a:r>
                      <a:r>
                        <a:rPr lang="en-US" sz="1600" b="0" dirty="0" err="1">
                          <a:effectLst/>
                        </a:rPr>
                        <a:t>resursseja</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2191743198"/>
                  </a:ext>
                </a:extLst>
              </a:tr>
            </a:tbl>
          </a:graphicData>
        </a:graphic>
      </p:graphicFrame>
      <p:sp>
        <p:nvSpPr>
          <p:cNvPr id="4" name="Dian numeron paikkamerkki 3"/>
          <p:cNvSpPr>
            <a:spLocks noGrp="1"/>
          </p:cNvSpPr>
          <p:nvPr>
            <p:ph type="sldNum" sz="quarter" idx="12"/>
          </p:nvPr>
        </p:nvSpPr>
        <p:spPr/>
        <p:txBody>
          <a:bodyPr/>
          <a:lstStyle/>
          <a:p>
            <a:fld id="{7CD1C137-87C0-4E4B-8573-EDFCC21A7E6F}" type="slidenum">
              <a:rPr lang="fi-FI" noProof="0" smtClean="0"/>
              <a:pPr/>
              <a:t>20</a:t>
            </a:fld>
            <a:endParaRPr lang="fi-FI" noProof="0" dirty="0"/>
          </a:p>
        </p:txBody>
      </p:sp>
    </p:spTree>
    <p:extLst>
      <p:ext uri="{BB962C8B-B14F-4D97-AF65-F5344CB8AC3E}">
        <p14:creationId xmlns:p14="http://schemas.microsoft.com/office/powerpoint/2010/main" val="4292065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14161" y="456529"/>
            <a:ext cx="8708211" cy="1080000"/>
          </a:xfrm>
        </p:spPr>
        <p:txBody>
          <a:bodyPr>
            <a:normAutofit fontScale="90000"/>
          </a:bodyPr>
          <a:lstStyle/>
          <a:p>
            <a:r>
              <a:rPr lang="en-US" sz="2000" dirty="0">
                <a:solidFill>
                  <a:schemeClr val="tx1"/>
                </a:solidFill>
              </a:rPr>
              <a:t>12. </a:t>
            </a:r>
            <a:r>
              <a:rPr lang="en-US" sz="2000" dirty="0" err="1">
                <a:solidFill>
                  <a:schemeClr val="tx1"/>
                </a:solidFill>
              </a:rPr>
              <a:t>Mitä</a:t>
            </a:r>
            <a:r>
              <a:rPr lang="en-US" sz="2000" dirty="0">
                <a:solidFill>
                  <a:schemeClr val="tx1"/>
                </a:solidFill>
              </a:rPr>
              <a:t> </a:t>
            </a:r>
            <a:r>
              <a:rPr lang="en-US" sz="2000" dirty="0" err="1">
                <a:solidFill>
                  <a:schemeClr val="tx1"/>
                </a:solidFill>
              </a:rPr>
              <a:t>kehittämistarpeita</a:t>
            </a:r>
            <a:r>
              <a:rPr lang="en-US" sz="2000" dirty="0">
                <a:solidFill>
                  <a:schemeClr val="tx1"/>
                </a:solidFill>
              </a:rPr>
              <a:t> </a:t>
            </a:r>
            <a:r>
              <a:rPr lang="en-US" sz="2000" dirty="0" err="1">
                <a:solidFill>
                  <a:schemeClr val="tx1"/>
                </a:solidFill>
              </a:rPr>
              <a:t>neuvottelukunnan</a:t>
            </a:r>
            <a:r>
              <a:rPr lang="en-US" sz="2000" dirty="0">
                <a:solidFill>
                  <a:schemeClr val="tx1"/>
                </a:solidFill>
              </a:rPr>
              <a:t> </a:t>
            </a:r>
            <a:r>
              <a:rPr lang="en-US" sz="2000" dirty="0" err="1">
                <a:solidFill>
                  <a:schemeClr val="tx1"/>
                </a:solidFill>
              </a:rPr>
              <a:t>toiminnassa</a:t>
            </a:r>
            <a:r>
              <a:rPr lang="en-US" sz="2000" dirty="0">
                <a:solidFill>
                  <a:schemeClr val="tx1"/>
                </a:solidFill>
              </a:rPr>
              <a:t> </a:t>
            </a:r>
            <a:r>
              <a:rPr lang="en-US" sz="2000" dirty="0" err="1">
                <a:solidFill>
                  <a:schemeClr val="tx1"/>
                </a:solidFill>
              </a:rPr>
              <a:t>kuluvalla</a:t>
            </a:r>
            <a:r>
              <a:rPr lang="en-US" sz="2000" dirty="0">
                <a:solidFill>
                  <a:schemeClr val="tx1"/>
                </a:solidFill>
              </a:rPr>
              <a:t> </a:t>
            </a:r>
            <a:r>
              <a:rPr lang="en-US" sz="2000" dirty="0" err="1">
                <a:solidFill>
                  <a:schemeClr val="tx1"/>
                </a:solidFill>
              </a:rPr>
              <a:t>kaudella</a:t>
            </a:r>
            <a:r>
              <a:rPr lang="en-US" sz="2000" dirty="0">
                <a:solidFill>
                  <a:schemeClr val="tx1"/>
                </a:solidFill>
              </a:rPr>
              <a:t> on/</a:t>
            </a:r>
            <a:r>
              <a:rPr lang="en-US" sz="2000" dirty="0" err="1">
                <a:solidFill>
                  <a:schemeClr val="tx1"/>
                </a:solidFill>
              </a:rPr>
              <a:t>oli</a:t>
            </a:r>
            <a:r>
              <a:rPr lang="en-US" sz="2000" dirty="0">
                <a:solidFill>
                  <a:schemeClr val="tx1"/>
                </a:solidFill>
              </a:rPr>
              <a:t>?</a:t>
            </a:r>
            <a:r>
              <a:rPr lang="fi-FI" sz="2000" dirty="0">
                <a:solidFill>
                  <a:schemeClr val="tx1"/>
                </a:solidFill>
              </a:rPr>
              <a:t/>
            </a:r>
            <a:br>
              <a:rPr lang="fi-FI" sz="2000" dirty="0">
                <a:solidFill>
                  <a:schemeClr val="tx1"/>
                </a:solidFill>
              </a:rPr>
            </a:br>
            <a:r>
              <a:rPr lang="en-US" sz="1800" b="0" dirty="0" err="1">
                <a:solidFill>
                  <a:schemeClr val="tx1"/>
                </a:solidFill>
              </a:rPr>
              <a:t>Vastaajien</a:t>
            </a:r>
            <a:r>
              <a:rPr lang="en-US" sz="1800" b="0" dirty="0">
                <a:solidFill>
                  <a:schemeClr val="tx1"/>
                </a:solidFill>
              </a:rPr>
              <a:t> </a:t>
            </a:r>
            <a:r>
              <a:rPr lang="en-US" sz="1800" b="0" dirty="0" err="1">
                <a:solidFill>
                  <a:schemeClr val="tx1"/>
                </a:solidFill>
              </a:rPr>
              <a:t>määrä</a:t>
            </a:r>
            <a:r>
              <a:rPr lang="en-US" sz="1800" b="0" dirty="0">
                <a:solidFill>
                  <a:schemeClr val="tx1"/>
                </a:solidFill>
              </a:rPr>
              <a:t>: 7</a:t>
            </a:r>
            <a:r>
              <a:rPr lang="fi-FI" dirty="0"/>
              <a:t/>
            </a:r>
            <a:br>
              <a:rPr lang="fi-FI" dirty="0"/>
            </a:b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1823544310"/>
              </p:ext>
            </p:extLst>
          </p:nvPr>
        </p:nvGraphicFramePr>
        <p:xfrm>
          <a:off x="309967" y="1255362"/>
          <a:ext cx="11608230" cy="5443231"/>
        </p:xfrm>
        <a:graphic>
          <a:graphicData uri="http://schemas.openxmlformats.org/drawingml/2006/table">
            <a:tbl>
              <a:tblPr firstRow="1" firstCol="1" bandRow="1">
                <a:tableStyleId>{5C22544A-7EE6-4342-B048-85BDC9FD1C3A}</a:tableStyleId>
              </a:tblPr>
              <a:tblGrid>
                <a:gridCol w="11608230">
                  <a:extLst>
                    <a:ext uri="{9D8B030D-6E8A-4147-A177-3AD203B41FA5}">
                      <a16:colId xmlns:a16="http://schemas.microsoft.com/office/drawing/2014/main" val="3449582345"/>
                    </a:ext>
                  </a:extLst>
                </a:gridCol>
              </a:tblGrid>
              <a:tr h="413336">
                <a:tc>
                  <a:txBody>
                    <a:bodyPr/>
                    <a:lstStyle/>
                    <a:p>
                      <a:pPr algn="l">
                        <a:spcAft>
                          <a:spcPts val="0"/>
                        </a:spcAft>
                      </a:pPr>
                      <a:r>
                        <a:rPr lang="en-US" sz="1600" b="0" dirty="0" err="1" smtClean="0">
                          <a:effectLst/>
                        </a:rPr>
                        <a:t>Vastaukset</a:t>
                      </a:r>
                      <a:r>
                        <a:rPr lang="en-US" sz="1600" b="0" dirty="0" smtClean="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2857034300"/>
                  </a:ext>
                </a:extLst>
              </a:tr>
              <a:tr h="619257">
                <a:tc>
                  <a:txBody>
                    <a:bodyPr/>
                    <a:lstStyle/>
                    <a:p>
                      <a:pPr>
                        <a:spcAft>
                          <a:spcPts val="0"/>
                        </a:spcAft>
                      </a:pPr>
                      <a:r>
                        <a:rPr lang="en-US" sz="1600" b="0">
                          <a:effectLst/>
                        </a:rPr>
                        <a:t>Aktiivisuus/osallistuminen ei jakaudu tasaisesti. Samat henkilöt ovat helposti järjestämässä kaikkia tilaisuuksia. Pandemia-ajasta johtuen verkostoituminen jäi vähäiseksi.</a:t>
                      </a:r>
                      <a:endParaRPr lang="fi-FI" sz="16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69439356"/>
                  </a:ext>
                </a:extLst>
              </a:tr>
              <a:tr h="413336">
                <a:tc>
                  <a:txBody>
                    <a:bodyPr/>
                    <a:lstStyle/>
                    <a:p>
                      <a:pPr>
                        <a:spcAft>
                          <a:spcPts val="0"/>
                        </a:spcAft>
                      </a:pPr>
                      <a:r>
                        <a:rPr lang="en-US" sz="1600" b="0" dirty="0" err="1">
                          <a:effectLst/>
                        </a:rPr>
                        <a:t>Asioiden</a:t>
                      </a:r>
                      <a:r>
                        <a:rPr lang="en-US" sz="1600" b="0" dirty="0">
                          <a:effectLst/>
                        </a:rPr>
                        <a:t> </a:t>
                      </a:r>
                      <a:r>
                        <a:rPr lang="en-US" sz="1600" b="0" dirty="0" err="1">
                          <a:effectLst/>
                        </a:rPr>
                        <a:t>priorisointia</a:t>
                      </a:r>
                      <a:r>
                        <a:rPr lang="en-US" sz="1600" b="0" dirty="0">
                          <a:effectLst/>
                        </a:rPr>
                        <a:t> ja </a:t>
                      </a:r>
                      <a:r>
                        <a:rPr lang="en-US" sz="1600" b="0" dirty="0" err="1">
                          <a:effectLst/>
                        </a:rPr>
                        <a:t>tätä</a:t>
                      </a:r>
                      <a:r>
                        <a:rPr lang="en-US" sz="1600" b="0" dirty="0">
                          <a:effectLst/>
                        </a:rPr>
                        <a:t> </a:t>
                      </a:r>
                      <a:r>
                        <a:rPr lang="en-US" sz="1600" b="0" dirty="0" err="1">
                          <a:effectLst/>
                        </a:rPr>
                        <a:t>kautta</a:t>
                      </a:r>
                      <a:r>
                        <a:rPr lang="en-US" sz="1600" b="0" dirty="0">
                          <a:effectLst/>
                        </a:rPr>
                        <a:t> </a:t>
                      </a:r>
                      <a:r>
                        <a:rPr lang="en-US" sz="1600" b="0" dirty="0" err="1">
                          <a:effectLst/>
                        </a:rPr>
                        <a:t>syvällisempää</a:t>
                      </a:r>
                      <a:r>
                        <a:rPr lang="en-US" sz="1600" b="0" dirty="0">
                          <a:effectLst/>
                        </a:rPr>
                        <a:t> </a:t>
                      </a:r>
                      <a:r>
                        <a:rPr lang="en-US" sz="1600" b="0" dirty="0" err="1">
                          <a:effectLst/>
                        </a:rPr>
                        <a:t>vaikuttamista</a:t>
                      </a:r>
                      <a:r>
                        <a:rPr lang="en-US" sz="1600" b="0" dirty="0">
                          <a:effectLst/>
                        </a:rPr>
                        <a:t> </a:t>
                      </a:r>
                      <a:r>
                        <a:rPr lang="en-US" sz="1600" b="0" dirty="0" err="1">
                          <a:effectLst/>
                        </a:rPr>
                        <a:t>keskeisimpiin</a:t>
                      </a:r>
                      <a:r>
                        <a:rPr lang="en-US" sz="1600" b="0" dirty="0">
                          <a:effectLst/>
                        </a:rPr>
                        <a:t> </a:t>
                      </a:r>
                      <a:r>
                        <a:rPr lang="en-US" sz="1600" b="0" dirty="0" err="1">
                          <a:effectLst/>
                        </a:rPr>
                        <a:t>asioihin</a:t>
                      </a:r>
                      <a:r>
                        <a:rPr lang="en-US" sz="1600" b="0" dirty="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4211071510"/>
                  </a:ext>
                </a:extLst>
              </a:tr>
              <a:tr h="413336">
                <a:tc>
                  <a:txBody>
                    <a:bodyPr/>
                    <a:lstStyle/>
                    <a:p>
                      <a:pPr>
                        <a:spcAft>
                          <a:spcPts val="0"/>
                        </a:spcAft>
                      </a:pPr>
                      <a:r>
                        <a:rPr lang="en-US" sz="1600" b="0">
                          <a:effectLst/>
                        </a:rPr>
                        <a:t>Viestintää kannattaisi mielestäni kehittää, neuvottelukunta jää aika näkymättömäksi</a:t>
                      </a:r>
                      <a:endParaRPr lang="fi-FI" sz="16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1465455318"/>
                  </a:ext>
                </a:extLst>
              </a:tr>
              <a:tr h="619257">
                <a:tc>
                  <a:txBody>
                    <a:bodyPr/>
                    <a:lstStyle/>
                    <a:p>
                      <a:pPr>
                        <a:spcAft>
                          <a:spcPts val="0"/>
                        </a:spcAft>
                      </a:pPr>
                      <a:r>
                        <a:rPr lang="en-US" sz="1600" b="0">
                          <a:effectLst/>
                        </a:rPr>
                        <a:t>Voisi miettiä lisää sitä, miten NK:n esille nostamat asiat viedään eteenpäin. Nyt jää osin auki, mikä merkitys työllä on. Toki infon lisääminen yms. asiat toteutuvat kaikkiin suuntiin ja näen NK:n toiminnan erittäin tärkeänä!</a:t>
                      </a:r>
                      <a:endParaRPr lang="fi-FI" sz="16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2708080583"/>
                  </a:ext>
                </a:extLst>
              </a:tr>
              <a:tr h="413336">
                <a:tc>
                  <a:txBody>
                    <a:bodyPr/>
                    <a:lstStyle/>
                    <a:p>
                      <a:pPr>
                        <a:spcAft>
                          <a:spcPts val="0"/>
                        </a:spcAft>
                      </a:pPr>
                      <a:r>
                        <a:rPr lang="en-US" sz="1600" b="0" dirty="0" err="1">
                          <a:effectLst/>
                        </a:rPr>
                        <a:t>Vähemmän</a:t>
                      </a:r>
                      <a:r>
                        <a:rPr lang="en-US" sz="1600" b="0" dirty="0">
                          <a:effectLst/>
                        </a:rPr>
                        <a:t> </a:t>
                      </a:r>
                      <a:r>
                        <a:rPr lang="en-US" sz="1600" b="0" dirty="0" err="1">
                          <a:effectLst/>
                        </a:rPr>
                        <a:t>tavotteita</a:t>
                      </a:r>
                      <a:r>
                        <a:rPr lang="en-US" sz="1600" b="0" dirty="0">
                          <a:effectLst/>
                        </a:rPr>
                        <a:t>. </a:t>
                      </a:r>
                      <a:r>
                        <a:rPr lang="en-US" sz="1600" b="0" dirty="0" err="1">
                          <a:effectLst/>
                        </a:rPr>
                        <a:t>Kokoukset</a:t>
                      </a:r>
                      <a:r>
                        <a:rPr lang="en-US" sz="1600" b="0" dirty="0">
                          <a:effectLst/>
                        </a:rPr>
                        <a:t> </a:t>
                      </a:r>
                      <a:r>
                        <a:rPr lang="en-US" sz="1600" b="0" dirty="0" err="1">
                          <a:effectLst/>
                        </a:rPr>
                        <a:t>ovat</a:t>
                      </a:r>
                      <a:r>
                        <a:rPr lang="en-US" sz="1600" b="0" dirty="0">
                          <a:effectLst/>
                        </a:rPr>
                        <a:t> </a:t>
                      </a:r>
                      <a:r>
                        <a:rPr lang="en-US" sz="1600" b="0" dirty="0" err="1">
                          <a:effectLst/>
                        </a:rPr>
                        <a:t>välillä</a:t>
                      </a:r>
                      <a:r>
                        <a:rPr lang="en-US" sz="1600" b="0" dirty="0">
                          <a:effectLst/>
                        </a:rPr>
                        <a:t> </a:t>
                      </a:r>
                      <a:r>
                        <a:rPr lang="en-US" sz="1600" b="0" dirty="0" err="1">
                          <a:effectLst/>
                        </a:rPr>
                        <a:t>niin</a:t>
                      </a:r>
                      <a:r>
                        <a:rPr lang="en-US" sz="1600" b="0" dirty="0">
                          <a:effectLst/>
                        </a:rPr>
                        <a:t> </a:t>
                      </a:r>
                      <a:r>
                        <a:rPr lang="en-US" sz="1600" b="0" dirty="0" err="1">
                          <a:effectLst/>
                        </a:rPr>
                        <a:t>intensiivisiä</a:t>
                      </a:r>
                      <a:r>
                        <a:rPr lang="en-US" sz="1600" b="0" dirty="0">
                          <a:effectLst/>
                        </a:rPr>
                        <a:t> </a:t>
                      </a:r>
                      <a:r>
                        <a:rPr lang="en-US" sz="1600" b="0" dirty="0" err="1">
                          <a:effectLst/>
                        </a:rPr>
                        <a:t>että</a:t>
                      </a:r>
                      <a:r>
                        <a:rPr lang="en-US" sz="1600" b="0" dirty="0">
                          <a:effectLst/>
                        </a:rPr>
                        <a:t> </a:t>
                      </a:r>
                      <a:r>
                        <a:rPr lang="en-US" sz="1600" b="0" dirty="0" err="1">
                          <a:effectLst/>
                        </a:rPr>
                        <a:t>ei</a:t>
                      </a:r>
                      <a:r>
                        <a:rPr lang="en-US" sz="1600" b="0" dirty="0">
                          <a:effectLst/>
                        </a:rPr>
                        <a:t> </a:t>
                      </a:r>
                      <a:r>
                        <a:rPr lang="en-US" sz="1600" b="0" dirty="0" err="1">
                          <a:effectLst/>
                        </a:rPr>
                        <a:t>pysy</a:t>
                      </a:r>
                      <a:r>
                        <a:rPr lang="en-US" sz="1600" b="0" dirty="0">
                          <a:effectLst/>
                        </a:rPr>
                        <a:t> </a:t>
                      </a:r>
                      <a:r>
                        <a:rPr lang="en-US" sz="1600" b="0" dirty="0" err="1">
                          <a:effectLst/>
                        </a:rPr>
                        <a:t>perässä</a:t>
                      </a:r>
                      <a:r>
                        <a:rPr lang="en-US" sz="1600" b="0" dirty="0">
                          <a:effectLst/>
                        </a:rPr>
                        <a:t>. </a:t>
                      </a:r>
                      <a:r>
                        <a:rPr lang="en-US" sz="1600" b="0" dirty="0" err="1">
                          <a:effectLst/>
                        </a:rPr>
                        <a:t>Sisältö</a:t>
                      </a:r>
                      <a:r>
                        <a:rPr lang="en-US" sz="1600" b="0" dirty="0">
                          <a:effectLst/>
                        </a:rPr>
                        <a:t> </a:t>
                      </a:r>
                      <a:r>
                        <a:rPr lang="en-US" sz="1600" b="0" dirty="0" err="1">
                          <a:effectLst/>
                        </a:rPr>
                        <a:t>erittäin</a:t>
                      </a:r>
                      <a:r>
                        <a:rPr lang="en-US" sz="1600" b="0" dirty="0">
                          <a:effectLst/>
                        </a:rPr>
                        <a:t> </a:t>
                      </a:r>
                      <a:r>
                        <a:rPr lang="en-US" sz="1600" b="0" dirty="0" err="1">
                          <a:effectLst/>
                        </a:rPr>
                        <a:t>laadukasta</a:t>
                      </a:r>
                      <a:r>
                        <a:rPr lang="en-US" sz="1600" b="0" dirty="0">
                          <a:effectLst/>
                        </a:rPr>
                        <a:t>, </a:t>
                      </a:r>
                      <a:r>
                        <a:rPr lang="en-US" sz="1600" b="0" dirty="0" err="1">
                          <a:effectLst/>
                        </a:rPr>
                        <a:t>mutta</a:t>
                      </a:r>
                      <a:r>
                        <a:rPr lang="en-US" sz="1600" b="0" dirty="0">
                          <a:effectLst/>
                        </a:rPr>
                        <a:t> tempo </a:t>
                      </a:r>
                      <a:r>
                        <a:rPr lang="en-US" sz="1600" b="0" dirty="0" err="1">
                          <a:effectLst/>
                        </a:rPr>
                        <a:t>liian</a:t>
                      </a:r>
                      <a:r>
                        <a:rPr lang="en-US" sz="1600" b="0" dirty="0">
                          <a:effectLst/>
                        </a:rPr>
                        <a:t> </a:t>
                      </a:r>
                      <a:r>
                        <a:rPr lang="en-US" sz="1600" b="0" dirty="0" err="1">
                          <a:effectLst/>
                        </a:rPr>
                        <a:t>nopea</a:t>
                      </a:r>
                      <a:r>
                        <a:rPr lang="en-US" sz="1600" b="0" dirty="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2185119015"/>
                  </a:ext>
                </a:extLst>
              </a:tr>
              <a:tr h="619257">
                <a:tc>
                  <a:txBody>
                    <a:bodyPr/>
                    <a:lstStyle/>
                    <a:p>
                      <a:pPr>
                        <a:spcAft>
                          <a:spcPts val="0"/>
                        </a:spcAft>
                      </a:pPr>
                      <a:r>
                        <a:rPr lang="en-US" sz="1600" b="0">
                          <a:effectLst/>
                        </a:rPr>
                        <a:t>Kausi oli toimintatavoiltaan erittäin raskaasti pandemian leimaama, selvä se. Tähän nähden toiminta teamsissa oli varsin onnistunutta, mutta paluu livekokouksiin on suotavaa, ja tähän pikku hiljaa alettiinkiin jo totutella.</a:t>
                      </a:r>
                      <a:endParaRPr lang="fi-FI" sz="16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3081949050"/>
                  </a:ext>
                </a:extLst>
              </a:tr>
              <a:tr h="1857772">
                <a:tc>
                  <a:txBody>
                    <a:bodyPr/>
                    <a:lstStyle/>
                    <a:p>
                      <a:pPr>
                        <a:spcAft>
                          <a:spcPts val="0"/>
                        </a:spcAft>
                      </a:pPr>
                      <a:r>
                        <a:rPr lang="en-US" sz="1600" b="0" dirty="0" err="1">
                          <a:effectLst/>
                        </a:rPr>
                        <a:t>Välillä</a:t>
                      </a:r>
                      <a:r>
                        <a:rPr lang="en-US" sz="1600" b="0" dirty="0">
                          <a:effectLst/>
                        </a:rPr>
                        <a:t> </a:t>
                      </a:r>
                      <a:r>
                        <a:rPr lang="en-US" sz="1600" b="0" dirty="0" err="1">
                          <a:effectLst/>
                        </a:rPr>
                        <a:t>neuvottelukunnan</a:t>
                      </a:r>
                      <a:r>
                        <a:rPr lang="en-US" sz="1600" b="0" dirty="0">
                          <a:effectLst/>
                        </a:rPr>
                        <a:t> </a:t>
                      </a:r>
                      <a:r>
                        <a:rPr lang="en-US" sz="1600" b="0" dirty="0" err="1">
                          <a:effectLst/>
                        </a:rPr>
                        <a:t>keskustelujen</a:t>
                      </a:r>
                      <a:r>
                        <a:rPr lang="en-US" sz="1600" b="0" dirty="0">
                          <a:effectLst/>
                        </a:rPr>
                        <a:t> </a:t>
                      </a:r>
                      <a:r>
                        <a:rPr lang="en-US" sz="1600" b="0" dirty="0" err="1">
                          <a:effectLst/>
                        </a:rPr>
                        <a:t>tosiasiallinen</a:t>
                      </a:r>
                      <a:r>
                        <a:rPr lang="en-US" sz="1600" b="0" dirty="0">
                          <a:effectLst/>
                        </a:rPr>
                        <a:t> </a:t>
                      </a:r>
                      <a:r>
                        <a:rPr lang="en-US" sz="1600" b="0" dirty="0" err="1">
                          <a:effectLst/>
                        </a:rPr>
                        <a:t>vaikuttavuus</a:t>
                      </a:r>
                      <a:r>
                        <a:rPr lang="en-US" sz="1600" b="0" dirty="0">
                          <a:effectLst/>
                        </a:rPr>
                        <a:t> </a:t>
                      </a:r>
                      <a:r>
                        <a:rPr lang="en-US" sz="1600" b="0" dirty="0" err="1">
                          <a:effectLst/>
                        </a:rPr>
                        <a:t>jäi</a:t>
                      </a:r>
                      <a:r>
                        <a:rPr lang="en-US" sz="1600" b="0" dirty="0">
                          <a:effectLst/>
                        </a:rPr>
                        <a:t> </a:t>
                      </a:r>
                      <a:r>
                        <a:rPr lang="en-US" sz="1600" b="0" dirty="0" err="1">
                          <a:effectLst/>
                        </a:rPr>
                        <a:t>epäselväksi</a:t>
                      </a:r>
                      <a:r>
                        <a:rPr lang="en-US" sz="1600" b="0" dirty="0">
                          <a:effectLst/>
                        </a:rPr>
                        <a:t>. </a:t>
                      </a:r>
                      <a:r>
                        <a:rPr lang="en-US" sz="1600" b="0" dirty="0" err="1">
                          <a:effectLst/>
                        </a:rPr>
                        <a:t>Joissain</a:t>
                      </a:r>
                      <a:r>
                        <a:rPr lang="en-US" sz="1600" b="0" dirty="0">
                          <a:effectLst/>
                        </a:rPr>
                        <a:t> </a:t>
                      </a:r>
                      <a:r>
                        <a:rPr lang="en-US" sz="1600" b="0" dirty="0" err="1">
                          <a:effectLst/>
                        </a:rPr>
                        <a:t>yhteyksissä</a:t>
                      </a:r>
                      <a:r>
                        <a:rPr lang="en-US" sz="1600" b="0" dirty="0">
                          <a:effectLst/>
                        </a:rPr>
                        <a:t> </a:t>
                      </a:r>
                      <a:r>
                        <a:rPr lang="en-US" sz="1600" b="0" dirty="0" err="1">
                          <a:effectLst/>
                        </a:rPr>
                        <a:t>tuotettiin</a:t>
                      </a:r>
                      <a:r>
                        <a:rPr lang="en-US" sz="1600" b="0" dirty="0">
                          <a:effectLst/>
                        </a:rPr>
                        <a:t> </a:t>
                      </a:r>
                      <a:r>
                        <a:rPr lang="en-US" sz="1600" b="0" dirty="0" err="1">
                          <a:effectLst/>
                        </a:rPr>
                        <a:t>hyvin</a:t>
                      </a:r>
                      <a:r>
                        <a:rPr lang="en-US" sz="1600" b="0" dirty="0">
                          <a:effectLst/>
                        </a:rPr>
                        <a:t> </a:t>
                      </a:r>
                      <a:r>
                        <a:rPr lang="en-US" sz="1600" b="0" dirty="0" err="1">
                          <a:effectLst/>
                        </a:rPr>
                        <a:t>konkreettisia</a:t>
                      </a:r>
                      <a:r>
                        <a:rPr lang="en-US" sz="1600" b="0" dirty="0">
                          <a:effectLst/>
                        </a:rPr>
                        <a:t> </a:t>
                      </a:r>
                      <a:r>
                        <a:rPr lang="en-US" sz="1600" b="0" dirty="0" err="1">
                          <a:effectLst/>
                        </a:rPr>
                        <a:t>lausuntoja</a:t>
                      </a:r>
                      <a:r>
                        <a:rPr lang="en-US" sz="1600" b="0" dirty="0">
                          <a:effectLst/>
                        </a:rPr>
                        <a:t> </a:t>
                      </a:r>
                      <a:r>
                        <a:rPr lang="en-US" sz="1600" b="0" dirty="0" err="1">
                          <a:effectLst/>
                        </a:rPr>
                        <a:t>jonnekin</a:t>
                      </a:r>
                      <a:r>
                        <a:rPr lang="en-US" sz="1600" b="0" dirty="0">
                          <a:effectLst/>
                        </a:rPr>
                        <a:t>, </a:t>
                      </a:r>
                      <a:r>
                        <a:rPr lang="en-US" sz="1600" b="0" dirty="0" err="1">
                          <a:effectLst/>
                        </a:rPr>
                        <a:t>mutta</a:t>
                      </a:r>
                      <a:r>
                        <a:rPr lang="en-US" sz="1600" b="0" dirty="0">
                          <a:effectLst/>
                        </a:rPr>
                        <a:t> </a:t>
                      </a:r>
                      <a:r>
                        <a:rPr lang="en-US" sz="1600" b="0" dirty="0" err="1">
                          <a:effectLst/>
                        </a:rPr>
                        <a:t>välillä</a:t>
                      </a:r>
                      <a:r>
                        <a:rPr lang="en-US" sz="1600" b="0" dirty="0">
                          <a:effectLst/>
                        </a:rPr>
                        <a:t> </a:t>
                      </a:r>
                      <a:r>
                        <a:rPr lang="en-US" sz="1600" b="0" dirty="0" err="1">
                          <a:effectLst/>
                        </a:rPr>
                        <a:t>liikuttiin</a:t>
                      </a:r>
                      <a:r>
                        <a:rPr lang="en-US" sz="1600" b="0" dirty="0">
                          <a:effectLst/>
                        </a:rPr>
                        <a:t> </a:t>
                      </a:r>
                      <a:r>
                        <a:rPr lang="en-US" sz="1600" b="0" dirty="0" err="1">
                          <a:effectLst/>
                        </a:rPr>
                        <a:t>hyvin</a:t>
                      </a:r>
                      <a:r>
                        <a:rPr lang="en-US" sz="1600" b="0" dirty="0">
                          <a:effectLst/>
                        </a:rPr>
                        <a:t> </a:t>
                      </a:r>
                      <a:r>
                        <a:rPr lang="en-US" sz="1600" b="0" dirty="0" err="1">
                          <a:effectLst/>
                        </a:rPr>
                        <a:t>vapaamuotoisen</a:t>
                      </a:r>
                      <a:r>
                        <a:rPr lang="en-US" sz="1600" b="0" dirty="0">
                          <a:effectLst/>
                        </a:rPr>
                        <a:t> </a:t>
                      </a:r>
                      <a:r>
                        <a:rPr lang="en-US" sz="1600" b="0" dirty="0" err="1">
                          <a:effectLst/>
                        </a:rPr>
                        <a:t>keskustelun</a:t>
                      </a:r>
                      <a:r>
                        <a:rPr lang="en-US" sz="1600" b="0" dirty="0">
                          <a:effectLst/>
                        </a:rPr>
                        <a:t> </a:t>
                      </a:r>
                      <a:r>
                        <a:rPr lang="en-US" sz="1600" b="0" dirty="0" err="1">
                          <a:effectLst/>
                        </a:rPr>
                        <a:t>puolella</a:t>
                      </a:r>
                      <a:r>
                        <a:rPr lang="en-US" sz="1600" b="0" dirty="0">
                          <a:effectLst/>
                        </a:rPr>
                        <a:t>. </a:t>
                      </a:r>
                      <a:endParaRPr lang="fi-FI" sz="1600" b="0" dirty="0">
                        <a:effectLst/>
                      </a:endParaRPr>
                    </a:p>
                    <a:p>
                      <a:pPr>
                        <a:spcAft>
                          <a:spcPts val="0"/>
                        </a:spcAft>
                      </a:pPr>
                      <a:r>
                        <a:rPr lang="en-US" sz="1600" b="0" dirty="0" err="1">
                          <a:effectLst/>
                        </a:rPr>
                        <a:t>Itseni</a:t>
                      </a:r>
                      <a:r>
                        <a:rPr lang="en-US" sz="1600" b="0" dirty="0">
                          <a:effectLst/>
                        </a:rPr>
                        <a:t> </a:t>
                      </a:r>
                      <a:r>
                        <a:rPr lang="en-US" sz="1600" b="0" dirty="0" err="1">
                          <a:effectLst/>
                        </a:rPr>
                        <a:t>oli</a:t>
                      </a:r>
                      <a:r>
                        <a:rPr lang="en-US" sz="1600" b="0" dirty="0">
                          <a:effectLst/>
                        </a:rPr>
                        <a:t> </a:t>
                      </a:r>
                      <a:r>
                        <a:rPr lang="en-US" sz="1600" b="0" dirty="0" err="1">
                          <a:effectLst/>
                        </a:rPr>
                        <a:t>välillä</a:t>
                      </a:r>
                      <a:r>
                        <a:rPr lang="en-US" sz="1600" b="0" dirty="0">
                          <a:effectLst/>
                        </a:rPr>
                        <a:t> </a:t>
                      </a:r>
                      <a:r>
                        <a:rPr lang="en-US" sz="1600" b="0" dirty="0" err="1">
                          <a:effectLst/>
                        </a:rPr>
                        <a:t>vaikea</a:t>
                      </a:r>
                      <a:r>
                        <a:rPr lang="en-US" sz="1600" b="0" dirty="0">
                          <a:effectLst/>
                        </a:rPr>
                        <a:t> </a:t>
                      </a:r>
                      <a:r>
                        <a:rPr lang="en-US" sz="1600" b="0" dirty="0" err="1">
                          <a:effectLst/>
                        </a:rPr>
                        <a:t>hahmottaa</a:t>
                      </a:r>
                      <a:r>
                        <a:rPr lang="en-US" sz="1600" b="0" dirty="0">
                          <a:effectLst/>
                        </a:rPr>
                        <a:t>, </a:t>
                      </a:r>
                      <a:r>
                        <a:rPr lang="en-US" sz="1600" b="0" dirty="0" err="1">
                          <a:effectLst/>
                        </a:rPr>
                        <a:t>että</a:t>
                      </a:r>
                      <a:r>
                        <a:rPr lang="en-US" sz="1600" b="0" dirty="0">
                          <a:effectLst/>
                        </a:rPr>
                        <a:t> </a:t>
                      </a:r>
                      <a:r>
                        <a:rPr lang="en-US" sz="1600" b="0" dirty="0" err="1">
                          <a:effectLst/>
                        </a:rPr>
                        <a:t>oliko</a:t>
                      </a:r>
                      <a:r>
                        <a:rPr lang="en-US" sz="1600" b="0" dirty="0">
                          <a:effectLst/>
                        </a:rPr>
                        <a:t> </a:t>
                      </a:r>
                      <a:r>
                        <a:rPr lang="en-US" sz="1600" b="0" dirty="0" err="1">
                          <a:effectLst/>
                        </a:rPr>
                        <a:t>kulloinkin</a:t>
                      </a:r>
                      <a:r>
                        <a:rPr lang="en-US" sz="1600" b="0" dirty="0">
                          <a:effectLst/>
                        </a:rPr>
                        <a:t> </a:t>
                      </a:r>
                      <a:r>
                        <a:rPr lang="en-US" sz="1600" b="0" dirty="0" err="1">
                          <a:effectLst/>
                        </a:rPr>
                        <a:t>vuorossa</a:t>
                      </a:r>
                      <a:r>
                        <a:rPr lang="en-US" sz="1600" b="0" dirty="0">
                          <a:effectLst/>
                        </a:rPr>
                        <a:t> </a:t>
                      </a:r>
                      <a:r>
                        <a:rPr lang="en-US" sz="1600" b="0" dirty="0" err="1">
                          <a:effectLst/>
                        </a:rPr>
                        <a:t>vapaata</a:t>
                      </a:r>
                      <a:r>
                        <a:rPr lang="en-US" sz="1600" b="0" dirty="0">
                          <a:effectLst/>
                        </a:rPr>
                        <a:t> </a:t>
                      </a:r>
                      <a:r>
                        <a:rPr lang="en-US" sz="1600" b="0" dirty="0" err="1">
                          <a:effectLst/>
                        </a:rPr>
                        <a:t>ihmisten</a:t>
                      </a:r>
                      <a:r>
                        <a:rPr lang="en-US" sz="1600" b="0" dirty="0">
                          <a:effectLst/>
                        </a:rPr>
                        <a:t> </a:t>
                      </a:r>
                      <a:r>
                        <a:rPr lang="en-US" sz="1600" b="0" dirty="0" err="1">
                          <a:effectLst/>
                        </a:rPr>
                        <a:t>välistä</a:t>
                      </a:r>
                      <a:r>
                        <a:rPr lang="en-US" sz="1600" b="0" dirty="0">
                          <a:effectLst/>
                        </a:rPr>
                        <a:t> </a:t>
                      </a:r>
                      <a:r>
                        <a:rPr lang="en-US" sz="1600" b="0" dirty="0" err="1">
                          <a:effectLst/>
                        </a:rPr>
                        <a:t>tiedonvaihtoa</a:t>
                      </a:r>
                      <a:r>
                        <a:rPr lang="en-US" sz="1600" b="0" dirty="0">
                          <a:effectLst/>
                        </a:rPr>
                        <a:t> ja </a:t>
                      </a:r>
                      <a:r>
                        <a:rPr lang="en-US" sz="1600" b="0" dirty="0" err="1">
                          <a:effectLst/>
                        </a:rPr>
                        <a:t>vuorovaikutusta</a:t>
                      </a:r>
                      <a:r>
                        <a:rPr lang="en-US" sz="1600" b="0" dirty="0">
                          <a:effectLst/>
                        </a:rPr>
                        <a:t> </a:t>
                      </a:r>
                      <a:r>
                        <a:rPr lang="en-US" sz="1600" b="0" dirty="0" err="1">
                          <a:effectLst/>
                        </a:rPr>
                        <a:t>vai</a:t>
                      </a:r>
                      <a:r>
                        <a:rPr lang="en-US" sz="1600" b="0" dirty="0">
                          <a:effectLst/>
                        </a:rPr>
                        <a:t> </a:t>
                      </a:r>
                      <a:r>
                        <a:rPr lang="en-US" sz="1600" b="0" dirty="0" err="1">
                          <a:effectLst/>
                        </a:rPr>
                        <a:t>konkreettisempaa</a:t>
                      </a:r>
                      <a:r>
                        <a:rPr lang="en-US" sz="1600" b="0" dirty="0">
                          <a:effectLst/>
                        </a:rPr>
                        <a:t> </a:t>
                      </a:r>
                      <a:r>
                        <a:rPr lang="en-US" sz="1600" b="0" dirty="0" err="1">
                          <a:effectLst/>
                        </a:rPr>
                        <a:t>linjaus</a:t>
                      </a:r>
                      <a:r>
                        <a:rPr lang="en-US" sz="1600" b="0" dirty="0">
                          <a:effectLst/>
                        </a:rPr>
                        <a:t>- tai </a:t>
                      </a:r>
                      <a:r>
                        <a:rPr lang="en-US" sz="1600" b="0" dirty="0" err="1">
                          <a:effectLst/>
                        </a:rPr>
                        <a:t>vaikuttamisasiaa</a:t>
                      </a:r>
                      <a:r>
                        <a:rPr lang="en-US" sz="1600" b="0" dirty="0">
                          <a:effectLst/>
                        </a:rPr>
                        <a:t>, </a:t>
                      </a:r>
                      <a:r>
                        <a:rPr lang="en-US" sz="1600" b="0" dirty="0" err="1">
                          <a:effectLst/>
                        </a:rPr>
                        <a:t>jossa</a:t>
                      </a:r>
                      <a:r>
                        <a:rPr lang="en-US" sz="1600" b="0" dirty="0">
                          <a:effectLst/>
                        </a:rPr>
                        <a:t> </a:t>
                      </a:r>
                      <a:r>
                        <a:rPr lang="en-US" sz="1600" b="0" dirty="0" err="1">
                          <a:effectLst/>
                        </a:rPr>
                        <a:t>edustaisin</a:t>
                      </a:r>
                      <a:r>
                        <a:rPr lang="en-US" sz="1600" b="0" dirty="0">
                          <a:effectLst/>
                        </a:rPr>
                        <a:t> </a:t>
                      </a:r>
                      <a:r>
                        <a:rPr lang="en-US" sz="1600" b="0" dirty="0" err="1">
                          <a:effectLst/>
                        </a:rPr>
                        <a:t>selkeämmin</a:t>
                      </a:r>
                      <a:r>
                        <a:rPr lang="en-US" sz="1600" b="0" dirty="0">
                          <a:effectLst/>
                        </a:rPr>
                        <a:t> </a:t>
                      </a:r>
                      <a:r>
                        <a:rPr lang="en-US" sz="1600" b="0" dirty="0" err="1">
                          <a:effectLst/>
                        </a:rPr>
                        <a:t>omaa</a:t>
                      </a:r>
                      <a:r>
                        <a:rPr lang="en-US" sz="1600" b="0" dirty="0">
                          <a:effectLst/>
                        </a:rPr>
                        <a:t> </a:t>
                      </a:r>
                      <a:r>
                        <a:rPr lang="en-US" sz="1600" b="0" dirty="0" err="1">
                          <a:effectLst/>
                        </a:rPr>
                        <a:t>organisaatiotani</a:t>
                      </a:r>
                      <a:r>
                        <a:rPr lang="en-US" sz="1600" b="0" dirty="0">
                          <a:effectLst/>
                        </a:rPr>
                        <a:t> ja </a:t>
                      </a:r>
                      <a:r>
                        <a:rPr lang="en-US" sz="1600" b="0" dirty="0" err="1">
                          <a:effectLst/>
                        </a:rPr>
                        <a:t>sen</a:t>
                      </a:r>
                      <a:r>
                        <a:rPr lang="en-US" sz="1600" b="0" dirty="0">
                          <a:effectLst/>
                        </a:rPr>
                        <a:t> </a:t>
                      </a:r>
                      <a:r>
                        <a:rPr lang="en-US" sz="1600" b="0" dirty="0" err="1">
                          <a:effectLst/>
                        </a:rPr>
                        <a:t>tavoitteita</a:t>
                      </a:r>
                      <a:r>
                        <a:rPr lang="en-US" sz="1600" b="0" dirty="0">
                          <a:effectLst/>
                        </a:rPr>
                        <a:t>. </a:t>
                      </a:r>
                      <a:endParaRPr lang="fi-FI" sz="1600" b="0" dirty="0">
                        <a:effectLst/>
                      </a:endParaRPr>
                    </a:p>
                    <a:p>
                      <a:pPr>
                        <a:spcAft>
                          <a:spcPts val="0"/>
                        </a:spcAft>
                      </a:pPr>
                      <a:r>
                        <a:rPr lang="en-US" sz="1600" b="0" dirty="0" err="1">
                          <a:effectLst/>
                        </a:rPr>
                        <a:t>Linjausten</a:t>
                      </a:r>
                      <a:r>
                        <a:rPr lang="en-US" sz="1600" b="0" dirty="0">
                          <a:effectLst/>
                        </a:rPr>
                        <a:t> ja </a:t>
                      </a:r>
                      <a:r>
                        <a:rPr lang="en-US" sz="1600" b="0" dirty="0" err="1">
                          <a:effectLst/>
                        </a:rPr>
                        <a:t>valmisteltujen</a:t>
                      </a:r>
                      <a:r>
                        <a:rPr lang="en-US" sz="1600" b="0" dirty="0">
                          <a:effectLst/>
                        </a:rPr>
                        <a:t> </a:t>
                      </a:r>
                      <a:r>
                        <a:rPr lang="en-US" sz="1600" b="0" dirty="0" err="1">
                          <a:effectLst/>
                        </a:rPr>
                        <a:t>asiakirjojen</a:t>
                      </a:r>
                      <a:r>
                        <a:rPr lang="en-US" sz="1600" b="0" dirty="0">
                          <a:effectLst/>
                        </a:rPr>
                        <a:t> </a:t>
                      </a:r>
                      <a:r>
                        <a:rPr lang="en-US" sz="1600" b="0" dirty="0" err="1">
                          <a:effectLst/>
                        </a:rPr>
                        <a:t>tosiasiallinen</a:t>
                      </a:r>
                      <a:r>
                        <a:rPr lang="en-US" sz="1600" b="0" dirty="0">
                          <a:effectLst/>
                        </a:rPr>
                        <a:t> </a:t>
                      </a:r>
                      <a:r>
                        <a:rPr lang="en-US" sz="1600" b="0" dirty="0" err="1">
                          <a:effectLst/>
                        </a:rPr>
                        <a:t>vaikuttavuus</a:t>
                      </a:r>
                      <a:r>
                        <a:rPr lang="en-US" sz="1600" b="0" dirty="0">
                          <a:effectLst/>
                        </a:rPr>
                        <a:t> </a:t>
                      </a:r>
                      <a:r>
                        <a:rPr lang="en-US" sz="1600" b="0" dirty="0" err="1">
                          <a:effectLst/>
                        </a:rPr>
                        <a:t>jäi</a:t>
                      </a:r>
                      <a:r>
                        <a:rPr lang="en-US" sz="1600" b="0" dirty="0">
                          <a:effectLst/>
                        </a:rPr>
                        <a:t> </a:t>
                      </a:r>
                      <a:r>
                        <a:rPr lang="en-US" sz="1600" b="0" dirty="0" err="1">
                          <a:effectLst/>
                        </a:rPr>
                        <a:t>epäselväksi</a:t>
                      </a:r>
                      <a:r>
                        <a:rPr lang="en-US" sz="1600" b="0" dirty="0">
                          <a:effectLst/>
                        </a:rPr>
                        <a:t>, </a:t>
                      </a:r>
                      <a:r>
                        <a:rPr lang="en-US" sz="1600" b="0" dirty="0" err="1">
                          <a:effectLst/>
                        </a:rPr>
                        <a:t>joten</a:t>
                      </a:r>
                      <a:r>
                        <a:rPr lang="en-US" sz="1600" b="0" dirty="0">
                          <a:effectLst/>
                        </a:rPr>
                        <a:t> </a:t>
                      </a:r>
                      <a:r>
                        <a:rPr lang="en-US" sz="1600" b="0" dirty="0" err="1">
                          <a:effectLst/>
                        </a:rPr>
                        <a:t>silloinkin</a:t>
                      </a:r>
                      <a:r>
                        <a:rPr lang="en-US" sz="1600" b="0" dirty="0">
                          <a:effectLst/>
                        </a:rPr>
                        <a:t> </a:t>
                      </a:r>
                      <a:r>
                        <a:rPr lang="en-US" sz="1600" b="0" dirty="0" err="1">
                          <a:effectLst/>
                        </a:rPr>
                        <a:t>oli</a:t>
                      </a:r>
                      <a:r>
                        <a:rPr lang="en-US" sz="1600" b="0" dirty="0">
                          <a:effectLst/>
                        </a:rPr>
                        <a:t> </a:t>
                      </a:r>
                      <a:r>
                        <a:rPr lang="en-US" sz="1600" b="0" dirty="0" err="1">
                          <a:effectLst/>
                        </a:rPr>
                        <a:t>välillä</a:t>
                      </a:r>
                      <a:r>
                        <a:rPr lang="en-US" sz="1600" b="0" dirty="0">
                          <a:effectLst/>
                        </a:rPr>
                        <a:t> </a:t>
                      </a:r>
                      <a:r>
                        <a:rPr lang="en-US" sz="1600" b="0" dirty="0" err="1">
                          <a:effectLst/>
                        </a:rPr>
                        <a:t>vaikea</a:t>
                      </a:r>
                      <a:r>
                        <a:rPr lang="en-US" sz="1600" b="0" dirty="0">
                          <a:effectLst/>
                        </a:rPr>
                        <a:t> </a:t>
                      </a:r>
                      <a:r>
                        <a:rPr lang="en-US" sz="1600" b="0" dirty="0" err="1">
                          <a:effectLst/>
                        </a:rPr>
                        <a:t>hahmottaa</a:t>
                      </a:r>
                      <a:r>
                        <a:rPr lang="en-US" sz="1600" b="0" dirty="0">
                          <a:effectLst/>
                        </a:rPr>
                        <a:t>, </a:t>
                      </a:r>
                      <a:r>
                        <a:rPr lang="en-US" sz="1600" b="0" dirty="0" err="1">
                          <a:effectLst/>
                        </a:rPr>
                        <a:t>kuinka</a:t>
                      </a:r>
                      <a:r>
                        <a:rPr lang="en-US" sz="1600" b="0" dirty="0">
                          <a:effectLst/>
                        </a:rPr>
                        <a:t> </a:t>
                      </a:r>
                      <a:r>
                        <a:rPr lang="en-US" sz="1600" b="0" dirty="0" err="1">
                          <a:effectLst/>
                        </a:rPr>
                        <a:t>yksityiskohtaisesti</a:t>
                      </a:r>
                      <a:r>
                        <a:rPr lang="en-US" sz="1600" b="0" dirty="0">
                          <a:effectLst/>
                        </a:rPr>
                        <a:t> </a:t>
                      </a:r>
                      <a:r>
                        <a:rPr lang="en-US" sz="1600" b="0" dirty="0" err="1">
                          <a:effectLst/>
                        </a:rPr>
                        <a:t>oli</a:t>
                      </a:r>
                      <a:r>
                        <a:rPr lang="en-US" sz="1600" b="0" dirty="0">
                          <a:effectLst/>
                        </a:rPr>
                        <a:t> </a:t>
                      </a:r>
                      <a:r>
                        <a:rPr lang="en-US" sz="1600" b="0" dirty="0" err="1">
                          <a:effectLst/>
                        </a:rPr>
                        <a:t>tarkoituksenmukaista</a:t>
                      </a:r>
                      <a:r>
                        <a:rPr lang="en-US" sz="1600" b="0" dirty="0">
                          <a:effectLst/>
                        </a:rPr>
                        <a:t> </a:t>
                      </a:r>
                      <a:r>
                        <a:rPr lang="en-US" sz="1600" b="0" dirty="0" err="1">
                          <a:effectLst/>
                        </a:rPr>
                        <a:t>ottaa</a:t>
                      </a:r>
                      <a:r>
                        <a:rPr lang="en-US" sz="1600" b="0" dirty="0">
                          <a:effectLst/>
                        </a:rPr>
                        <a:t> </a:t>
                      </a:r>
                      <a:r>
                        <a:rPr lang="en-US" sz="1600" b="0" dirty="0" err="1">
                          <a:effectLst/>
                        </a:rPr>
                        <a:t>kantaa</a:t>
                      </a:r>
                      <a:r>
                        <a:rPr lang="en-US" sz="1600" b="0" dirty="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4031233127"/>
                  </a:ext>
                </a:extLst>
              </a:tr>
            </a:tbl>
          </a:graphicData>
        </a:graphic>
      </p:graphicFrame>
      <p:sp>
        <p:nvSpPr>
          <p:cNvPr id="4" name="Dian numeron paikkamerkki 3"/>
          <p:cNvSpPr>
            <a:spLocks noGrp="1"/>
          </p:cNvSpPr>
          <p:nvPr>
            <p:ph type="sldNum" sz="quarter" idx="12"/>
          </p:nvPr>
        </p:nvSpPr>
        <p:spPr/>
        <p:txBody>
          <a:bodyPr/>
          <a:lstStyle/>
          <a:p>
            <a:fld id="{7CD1C137-87C0-4E4B-8573-EDFCC21A7E6F}" type="slidenum">
              <a:rPr lang="fi-FI" noProof="0" smtClean="0"/>
              <a:pPr/>
              <a:t>21</a:t>
            </a:fld>
            <a:endParaRPr lang="fi-FI" noProof="0" dirty="0"/>
          </a:p>
        </p:txBody>
      </p:sp>
    </p:spTree>
    <p:extLst>
      <p:ext uri="{BB962C8B-B14F-4D97-AF65-F5344CB8AC3E}">
        <p14:creationId xmlns:p14="http://schemas.microsoft.com/office/powerpoint/2010/main" val="176911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Tulevaisuus</a:t>
            </a:r>
            <a:endParaRPr lang="fi-FI" dirty="0"/>
          </a:p>
        </p:txBody>
      </p:sp>
    </p:spTree>
    <p:extLst>
      <p:ext uri="{BB962C8B-B14F-4D97-AF65-F5344CB8AC3E}">
        <p14:creationId xmlns:p14="http://schemas.microsoft.com/office/powerpoint/2010/main" val="379100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000" y="254000"/>
            <a:ext cx="11684000" cy="276999"/>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b="1" i="0" u="none" dirty="0" smtClean="0">
                <a:latin typeface="Arial" pitchFamily="34" charset="0"/>
              </a:rPr>
              <a:t>1</a:t>
            </a:r>
            <a:r>
              <a:rPr lang="fi-FI" b="1" dirty="0" smtClean="0">
                <a:latin typeface="Arial" pitchFamily="34" charset="0"/>
              </a:rPr>
              <a:t>3</a:t>
            </a:r>
            <a:r>
              <a:rPr b="1" i="0" u="none" dirty="0" smtClean="0">
                <a:latin typeface="Arial" pitchFamily="34" charset="0"/>
              </a:rPr>
              <a:t> </a:t>
            </a:r>
            <a:r>
              <a:rPr b="1" i="0" u="none" dirty="0" err="1">
                <a:latin typeface="Arial" pitchFamily="34" charset="0"/>
              </a:rPr>
              <a:t>Miten</a:t>
            </a:r>
            <a:r>
              <a:rPr b="1" i="0" u="none" dirty="0">
                <a:latin typeface="Arial" pitchFamily="34" charset="0"/>
              </a:rPr>
              <a:t> </a:t>
            </a:r>
            <a:r>
              <a:rPr b="1" i="0" u="none" dirty="0" err="1">
                <a:latin typeface="Arial" pitchFamily="34" charset="0"/>
              </a:rPr>
              <a:t>tärkeänä</a:t>
            </a:r>
            <a:r>
              <a:rPr b="1" i="0" u="none" dirty="0">
                <a:latin typeface="Arial" pitchFamily="34" charset="0"/>
              </a:rPr>
              <a:t> </a:t>
            </a:r>
            <a:r>
              <a:rPr b="1" i="0" u="none" dirty="0" err="1">
                <a:latin typeface="Arial" pitchFamily="34" charset="0"/>
              </a:rPr>
              <a:t>pidät</a:t>
            </a:r>
            <a:r>
              <a:rPr b="1" i="0" u="none" dirty="0">
                <a:latin typeface="Arial" pitchFamily="34" charset="0"/>
              </a:rPr>
              <a:t>, </a:t>
            </a:r>
            <a:r>
              <a:rPr b="1" i="0" u="none" dirty="0" err="1">
                <a:latin typeface="Arial" pitchFamily="34" charset="0"/>
              </a:rPr>
              <a:t>että</a:t>
            </a:r>
            <a:r>
              <a:rPr b="1" i="0" u="none" dirty="0">
                <a:latin typeface="Arial" pitchFamily="34" charset="0"/>
              </a:rPr>
              <a:t> Digi </a:t>
            </a:r>
            <a:r>
              <a:rPr b="1" i="0" u="none" dirty="0" err="1">
                <a:latin typeface="Arial" pitchFamily="34" charset="0"/>
              </a:rPr>
              <a:t>arkeen</a:t>
            </a:r>
            <a:r>
              <a:rPr b="1" i="0" u="none" dirty="0">
                <a:latin typeface="Arial" pitchFamily="34" charset="0"/>
              </a:rPr>
              <a:t> -</a:t>
            </a:r>
            <a:r>
              <a:rPr b="1" i="0" u="none" dirty="0" err="1">
                <a:latin typeface="Arial" pitchFamily="34" charset="0"/>
              </a:rPr>
              <a:t>neuvottelukunta</a:t>
            </a:r>
            <a:r>
              <a:rPr b="1" i="0" u="none" dirty="0">
                <a:latin typeface="Arial" pitchFamily="34" charset="0"/>
              </a:rPr>
              <a:t> </a:t>
            </a:r>
            <a:r>
              <a:rPr b="1" i="0" u="none" dirty="0" err="1">
                <a:latin typeface="Arial" pitchFamily="34" charset="0"/>
              </a:rPr>
              <a:t>asetettaisiin</a:t>
            </a:r>
            <a:r>
              <a:rPr b="1" i="0" u="none" dirty="0">
                <a:latin typeface="Arial" pitchFamily="34" charset="0"/>
              </a:rPr>
              <a:t>/</a:t>
            </a:r>
            <a:r>
              <a:rPr b="1" i="0" u="none" dirty="0" err="1">
                <a:latin typeface="Arial" pitchFamily="34" charset="0"/>
              </a:rPr>
              <a:t>toimisi</a:t>
            </a:r>
            <a:r>
              <a:rPr b="1" i="0" u="none" dirty="0">
                <a:latin typeface="Arial" pitchFamily="34" charset="0"/>
              </a:rPr>
              <a:t> </a:t>
            </a:r>
            <a:r>
              <a:rPr b="1" i="0" u="none" dirty="0" err="1">
                <a:latin typeface="Arial" pitchFamily="34" charset="0"/>
              </a:rPr>
              <a:t>myös</a:t>
            </a:r>
            <a:r>
              <a:rPr b="1" i="0" u="none" dirty="0">
                <a:latin typeface="Arial" pitchFamily="34" charset="0"/>
              </a:rPr>
              <a:t> </a:t>
            </a:r>
            <a:r>
              <a:rPr b="1" i="0" u="none" dirty="0" err="1">
                <a:latin typeface="Arial" pitchFamily="34" charset="0"/>
              </a:rPr>
              <a:t>tulevaisuudessa</a:t>
            </a:r>
            <a:r>
              <a:rPr b="1" i="0" u="none" dirty="0">
                <a:latin typeface="Arial" pitchFamily="34" charset="0"/>
              </a:rPr>
              <a:t>?</a:t>
            </a:r>
          </a:p>
        </p:txBody>
      </p:sp>
      <p:sp>
        <p:nvSpPr>
          <p:cNvPr id="3" name="New shape"/>
          <p:cNvSpPr/>
          <p:nvPr/>
        </p:nvSpPr>
        <p:spPr>
          <a:xfrm>
            <a:off x="254000" y="657860"/>
            <a:ext cx="11684000" cy="18288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r>
              <a:rPr sz="1200" b="0" i="0" u="none">
                <a:solidFill>
                  <a:srgbClr val="333333"/>
                </a:solidFill>
                <a:latin typeface="Arial"/>
              </a:rPr>
              <a:t>Vastaajien määrä: 14</a:t>
            </a:r>
          </a:p>
        </p:txBody>
      </p:sp>
      <p:graphicFrame>
        <p:nvGraphicFramePr>
          <p:cNvPr id="4" name="New Table"/>
          <p:cNvGraphicFramePr>
            <a:graphicFrameLocks noGrp="1"/>
          </p:cNvGraphicFramePr>
          <p:nvPr/>
        </p:nvGraphicFramePr>
        <p:xfrm>
          <a:off x="254000" y="1031240"/>
          <a:ext cx="11684002" cy="1645920"/>
        </p:xfrm>
        <a:graphic>
          <a:graphicData uri="http://schemas.openxmlformats.org/drawingml/2006/table">
            <a:tbl>
              <a:tblPr firstRow="1" bandRow="1"/>
              <a:tblGrid>
                <a:gridCol w="1062182">
                  <a:extLst>
                    <a:ext uri="{9D8B030D-6E8A-4147-A177-3AD203B41FA5}">
                      <a16:colId xmlns:a16="http://schemas.microsoft.com/office/drawing/2014/main" val="20000"/>
                    </a:ext>
                  </a:extLst>
                </a:gridCol>
                <a:gridCol w="1062182">
                  <a:extLst>
                    <a:ext uri="{9D8B030D-6E8A-4147-A177-3AD203B41FA5}">
                      <a16:colId xmlns:a16="http://schemas.microsoft.com/office/drawing/2014/main" val="20001"/>
                    </a:ext>
                  </a:extLst>
                </a:gridCol>
                <a:gridCol w="1062182">
                  <a:extLst>
                    <a:ext uri="{9D8B030D-6E8A-4147-A177-3AD203B41FA5}">
                      <a16:colId xmlns:a16="http://schemas.microsoft.com/office/drawing/2014/main" val="20002"/>
                    </a:ext>
                  </a:extLst>
                </a:gridCol>
                <a:gridCol w="1062182">
                  <a:extLst>
                    <a:ext uri="{9D8B030D-6E8A-4147-A177-3AD203B41FA5}">
                      <a16:colId xmlns:a16="http://schemas.microsoft.com/office/drawing/2014/main" val="20003"/>
                    </a:ext>
                  </a:extLst>
                </a:gridCol>
                <a:gridCol w="1062182">
                  <a:extLst>
                    <a:ext uri="{9D8B030D-6E8A-4147-A177-3AD203B41FA5}">
                      <a16:colId xmlns:a16="http://schemas.microsoft.com/office/drawing/2014/main" val="20004"/>
                    </a:ext>
                  </a:extLst>
                </a:gridCol>
                <a:gridCol w="1062182">
                  <a:extLst>
                    <a:ext uri="{9D8B030D-6E8A-4147-A177-3AD203B41FA5}">
                      <a16:colId xmlns:a16="http://schemas.microsoft.com/office/drawing/2014/main" val="20005"/>
                    </a:ext>
                  </a:extLst>
                </a:gridCol>
                <a:gridCol w="1062182">
                  <a:extLst>
                    <a:ext uri="{9D8B030D-6E8A-4147-A177-3AD203B41FA5}">
                      <a16:colId xmlns:a16="http://schemas.microsoft.com/office/drawing/2014/main" val="20006"/>
                    </a:ext>
                  </a:extLst>
                </a:gridCol>
                <a:gridCol w="1062182">
                  <a:extLst>
                    <a:ext uri="{9D8B030D-6E8A-4147-A177-3AD203B41FA5}">
                      <a16:colId xmlns:a16="http://schemas.microsoft.com/office/drawing/2014/main" val="20007"/>
                    </a:ext>
                  </a:extLst>
                </a:gridCol>
                <a:gridCol w="1062182">
                  <a:extLst>
                    <a:ext uri="{9D8B030D-6E8A-4147-A177-3AD203B41FA5}">
                      <a16:colId xmlns:a16="http://schemas.microsoft.com/office/drawing/2014/main" val="20008"/>
                    </a:ext>
                  </a:extLst>
                </a:gridCol>
                <a:gridCol w="1062182">
                  <a:extLst>
                    <a:ext uri="{9D8B030D-6E8A-4147-A177-3AD203B41FA5}">
                      <a16:colId xmlns:a16="http://schemas.microsoft.com/office/drawing/2014/main" val="20009"/>
                    </a:ext>
                  </a:extLst>
                </a:gridCol>
                <a:gridCol w="1062182">
                  <a:extLst>
                    <a:ext uri="{9D8B030D-6E8A-4147-A177-3AD203B41FA5}">
                      <a16:colId xmlns:a16="http://schemas.microsoft.com/office/drawing/2014/main" val="20010"/>
                    </a:ext>
                  </a:extLst>
                </a:gridCol>
              </a:tblGrid>
              <a:tr h="0">
                <a:tc gridSpan="7">
                  <a:txBody>
                    <a:bodyPr/>
                    <a:lstStyle/>
                    <a:p>
                      <a:pPr algn="ctr"/>
                      <a:r>
                        <a:rPr sz="1200" b="0" i="0" u="none">
                          <a:solidFill>
                            <a:srgbClr val="333333"/>
                          </a:solidFill>
                          <a:latin typeface="Arial"/>
                        </a:rPr>
                        <a:t>Arvostelijat</a:t>
                      </a:r>
                    </a:p>
                  </a:txBody>
                  <a:tcPr>
                    <a:solidFill>
                      <a:srgbClr val="D93A2B"/>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gridSpan="2">
                  <a:txBody>
                    <a:bodyPr/>
                    <a:lstStyle/>
                    <a:p>
                      <a:pPr algn="ctr"/>
                      <a:r>
                        <a:rPr sz="1200" b="0" i="0" u="none">
                          <a:solidFill>
                            <a:srgbClr val="333333"/>
                          </a:solidFill>
                          <a:latin typeface="Arial"/>
                        </a:rPr>
                        <a:t>Passiiviset</a:t>
                      </a:r>
                    </a:p>
                  </a:txBody>
                  <a:tcPr>
                    <a:solidFill>
                      <a:srgbClr val="FDC22E"/>
                    </a:solidFill>
                  </a:tcPr>
                </a:tc>
                <a:tc hMerge="1">
                  <a:txBody>
                    <a:bodyPr/>
                    <a:lstStyle/>
                    <a:p>
                      <a:endParaRPr/>
                    </a:p>
                  </a:txBody>
                  <a:tcPr/>
                </a:tc>
                <a:tc gridSpan="2">
                  <a:txBody>
                    <a:bodyPr/>
                    <a:lstStyle/>
                    <a:p>
                      <a:pPr algn="ctr"/>
                      <a:r>
                        <a:rPr sz="1200" b="0" i="0" u="none">
                          <a:solidFill>
                            <a:srgbClr val="333333"/>
                          </a:solidFill>
                          <a:latin typeface="Arial"/>
                        </a:rPr>
                        <a:t>Suosittelijat</a:t>
                      </a:r>
                    </a:p>
                  </a:txBody>
                  <a:tcPr>
                    <a:solidFill>
                      <a:srgbClr val="5ABC69"/>
                    </a:solidFill>
                  </a:tcPr>
                </a:tc>
                <a:tc hMerge="1">
                  <a:txBody>
                    <a:bodyPr/>
                    <a:lstStyle/>
                    <a:p>
                      <a:endParaRPr/>
                    </a:p>
                  </a:txBody>
                  <a:tcPr/>
                </a:tc>
                <a:extLst>
                  <a:ext uri="{0D108BD9-81ED-4DB2-BD59-A6C34878D82A}">
                    <a16:rowId xmlns:a16="http://schemas.microsoft.com/office/drawing/2014/main" val="10000"/>
                  </a:ext>
                </a:extLst>
              </a:tr>
              <a:tr h="0">
                <a:tc>
                  <a:txBody>
                    <a:bodyPr/>
                    <a:lstStyle/>
                    <a:p>
                      <a:pPr algn="ctr"/>
                      <a:r>
                        <a:rPr sz="1200" b="0" i="0" u="none">
                          <a:solidFill>
                            <a:srgbClr val="333333"/>
                          </a:solidFill>
                          <a:latin typeface="Arial"/>
                        </a:rPr>
                        <a:t>0</a:t>
                      </a:r>
                    </a:p>
                  </a:txBody>
                  <a:tcPr>
                    <a:solidFill>
                      <a:srgbClr val="EB8871"/>
                    </a:solidFill>
                  </a:tcPr>
                </a:tc>
                <a:tc>
                  <a:txBody>
                    <a:bodyPr/>
                    <a:lstStyle/>
                    <a:p>
                      <a:pPr algn="ctr"/>
                      <a:r>
                        <a:rPr sz="1200" b="0" i="0" u="none">
                          <a:solidFill>
                            <a:srgbClr val="333333"/>
                          </a:solidFill>
                          <a:latin typeface="Arial"/>
                        </a:rPr>
                        <a:t>1</a:t>
                      </a:r>
                    </a:p>
                  </a:txBody>
                  <a:tcPr>
                    <a:solidFill>
                      <a:srgbClr val="EB8871"/>
                    </a:solidFill>
                  </a:tcPr>
                </a:tc>
                <a:tc>
                  <a:txBody>
                    <a:bodyPr/>
                    <a:lstStyle/>
                    <a:p>
                      <a:pPr algn="ctr"/>
                      <a:r>
                        <a:rPr sz="1200" b="0" i="0" u="none">
                          <a:solidFill>
                            <a:srgbClr val="333333"/>
                          </a:solidFill>
                          <a:latin typeface="Arial"/>
                        </a:rPr>
                        <a:t>2</a:t>
                      </a:r>
                    </a:p>
                  </a:txBody>
                  <a:tcPr>
                    <a:solidFill>
                      <a:srgbClr val="EB8871"/>
                    </a:solidFill>
                  </a:tcPr>
                </a:tc>
                <a:tc>
                  <a:txBody>
                    <a:bodyPr/>
                    <a:lstStyle/>
                    <a:p>
                      <a:pPr algn="ctr"/>
                      <a:r>
                        <a:rPr sz="1200" b="0" i="0" u="none">
                          <a:solidFill>
                            <a:srgbClr val="333333"/>
                          </a:solidFill>
                          <a:latin typeface="Arial"/>
                        </a:rPr>
                        <a:t>3</a:t>
                      </a:r>
                    </a:p>
                  </a:txBody>
                  <a:tcPr>
                    <a:solidFill>
                      <a:srgbClr val="EB8871"/>
                    </a:solidFill>
                  </a:tcPr>
                </a:tc>
                <a:tc>
                  <a:txBody>
                    <a:bodyPr/>
                    <a:lstStyle/>
                    <a:p>
                      <a:pPr algn="ctr"/>
                      <a:r>
                        <a:rPr sz="1200" b="0" i="0" u="none">
                          <a:solidFill>
                            <a:srgbClr val="333333"/>
                          </a:solidFill>
                          <a:latin typeface="Arial"/>
                        </a:rPr>
                        <a:t>4</a:t>
                      </a:r>
                    </a:p>
                  </a:txBody>
                  <a:tcPr>
                    <a:solidFill>
                      <a:srgbClr val="EB8871"/>
                    </a:solidFill>
                  </a:tcPr>
                </a:tc>
                <a:tc>
                  <a:txBody>
                    <a:bodyPr/>
                    <a:lstStyle/>
                    <a:p>
                      <a:pPr algn="ctr"/>
                      <a:r>
                        <a:rPr sz="1200" b="0" i="0" u="none">
                          <a:solidFill>
                            <a:srgbClr val="333333"/>
                          </a:solidFill>
                          <a:latin typeface="Arial"/>
                        </a:rPr>
                        <a:t>5</a:t>
                      </a:r>
                    </a:p>
                  </a:txBody>
                  <a:tcPr>
                    <a:solidFill>
                      <a:srgbClr val="EB8871"/>
                    </a:solidFill>
                  </a:tcPr>
                </a:tc>
                <a:tc>
                  <a:txBody>
                    <a:bodyPr/>
                    <a:lstStyle/>
                    <a:p>
                      <a:pPr algn="ctr"/>
                      <a:r>
                        <a:rPr sz="1200" b="0" i="0" u="none">
                          <a:solidFill>
                            <a:srgbClr val="333333"/>
                          </a:solidFill>
                          <a:latin typeface="Arial"/>
                        </a:rPr>
                        <a:t>6</a:t>
                      </a:r>
                    </a:p>
                  </a:txBody>
                  <a:tcPr>
                    <a:solidFill>
                      <a:srgbClr val="EB8871"/>
                    </a:solidFill>
                  </a:tcPr>
                </a:tc>
                <a:tc>
                  <a:txBody>
                    <a:bodyPr/>
                    <a:lstStyle/>
                    <a:p>
                      <a:pPr algn="ctr"/>
                      <a:r>
                        <a:rPr sz="1200" b="0" i="0" u="none">
                          <a:solidFill>
                            <a:srgbClr val="333333"/>
                          </a:solidFill>
                          <a:latin typeface="Arial"/>
                        </a:rPr>
                        <a:t>7</a:t>
                      </a:r>
                    </a:p>
                  </a:txBody>
                  <a:tcPr>
                    <a:solidFill>
                      <a:srgbClr val="FBCB3F"/>
                    </a:solidFill>
                  </a:tcPr>
                </a:tc>
                <a:tc>
                  <a:txBody>
                    <a:bodyPr/>
                    <a:lstStyle/>
                    <a:p>
                      <a:pPr algn="ctr"/>
                      <a:r>
                        <a:rPr sz="1200" b="0" i="0" u="none">
                          <a:solidFill>
                            <a:srgbClr val="333333"/>
                          </a:solidFill>
                          <a:latin typeface="Arial"/>
                        </a:rPr>
                        <a:t>8</a:t>
                      </a:r>
                    </a:p>
                  </a:txBody>
                  <a:tcPr>
                    <a:solidFill>
                      <a:srgbClr val="FBCB3F"/>
                    </a:solidFill>
                  </a:tcPr>
                </a:tc>
                <a:tc>
                  <a:txBody>
                    <a:bodyPr/>
                    <a:lstStyle/>
                    <a:p>
                      <a:pPr algn="ctr"/>
                      <a:r>
                        <a:rPr sz="1200" b="0" i="0" u="none">
                          <a:solidFill>
                            <a:srgbClr val="333333"/>
                          </a:solidFill>
                          <a:latin typeface="Arial"/>
                        </a:rPr>
                        <a:t>9</a:t>
                      </a:r>
                    </a:p>
                  </a:txBody>
                  <a:tcPr>
                    <a:solidFill>
                      <a:srgbClr val="ACDFA0"/>
                    </a:solidFill>
                  </a:tcPr>
                </a:tc>
                <a:tc>
                  <a:txBody>
                    <a:bodyPr/>
                    <a:lstStyle/>
                    <a:p>
                      <a:pPr algn="ctr"/>
                      <a:r>
                        <a:rPr sz="1200" b="0" i="0" u="none">
                          <a:solidFill>
                            <a:srgbClr val="333333"/>
                          </a:solidFill>
                          <a:latin typeface="Arial"/>
                        </a:rPr>
                        <a:t>10</a:t>
                      </a:r>
                    </a:p>
                  </a:txBody>
                  <a:tcPr>
                    <a:solidFill>
                      <a:srgbClr val="ACDFA0"/>
                    </a:solidFill>
                  </a:tcPr>
                </a:tc>
                <a:extLst>
                  <a:ext uri="{0D108BD9-81ED-4DB2-BD59-A6C34878D82A}">
                    <a16:rowId xmlns:a16="http://schemas.microsoft.com/office/drawing/2014/main" val="10001"/>
                  </a:ext>
                </a:extLst>
              </a:tr>
              <a:tr h="0">
                <a:tc gridSpan="7">
                  <a:txBody>
                    <a:bodyPr/>
                    <a:lstStyle/>
                    <a:p>
                      <a:pPr algn="ctr"/>
                      <a:r>
                        <a:rPr sz="1200" b="0" i="0" u="none">
                          <a:solidFill>
                            <a:srgbClr val="333333"/>
                          </a:solidFill>
                          <a:latin typeface="Arial"/>
                        </a:rPr>
                        <a:t>n = 0</a:t>
                      </a:r>
                    </a:p>
                  </a:txBody>
                  <a:tcPr>
                    <a:solidFill>
                      <a:srgbClr val="EB8871"/>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gridSpan="2">
                  <a:txBody>
                    <a:bodyPr/>
                    <a:lstStyle/>
                    <a:p>
                      <a:pPr algn="ctr"/>
                      <a:r>
                        <a:rPr sz="1200" b="0" i="0" u="none">
                          <a:solidFill>
                            <a:srgbClr val="333333"/>
                          </a:solidFill>
                          <a:latin typeface="Arial"/>
                        </a:rPr>
                        <a:t>n = 7</a:t>
                      </a:r>
                    </a:p>
                  </a:txBody>
                  <a:tcPr>
                    <a:solidFill>
                      <a:srgbClr val="FBCB3F"/>
                    </a:solidFill>
                  </a:tcPr>
                </a:tc>
                <a:tc hMerge="1">
                  <a:txBody>
                    <a:bodyPr/>
                    <a:lstStyle/>
                    <a:p>
                      <a:endParaRPr/>
                    </a:p>
                  </a:txBody>
                  <a:tcPr/>
                </a:tc>
                <a:tc gridSpan="2">
                  <a:txBody>
                    <a:bodyPr/>
                    <a:lstStyle/>
                    <a:p>
                      <a:pPr algn="ctr"/>
                      <a:r>
                        <a:rPr sz="1200" b="0" i="0" u="none">
                          <a:solidFill>
                            <a:srgbClr val="333333"/>
                          </a:solidFill>
                          <a:latin typeface="Arial"/>
                        </a:rPr>
                        <a:t>n = 7</a:t>
                      </a:r>
                    </a:p>
                  </a:txBody>
                  <a:tcPr>
                    <a:solidFill>
                      <a:srgbClr val="ACDFA0"/>
                    </a:solidFill>
                  </a:tcPr>
                </a:tc>
                <a:tc hMerge="1">
                  <a:txBody>
                    <a:bodyPr/>
                    <a:lstStyle/>
                    <a:p>
                      <a:endParaRPr/>
                    </a:p>
                  </a:txBody>
                  <a:tcPr/>
                </a:tc>
                <a:extLst>
                  <a:ext uri="{0D108BD9-81ED-4DB2-BD59-A6C34878D82A}">
                    <a16:rowId xmlns:a16="http://schemas.microsoft.com/office/drawing/2014/main" val="10002"/>
                  </a:ext>
                </a:extLst>
              </a:tr>
              <a:tr h="0">
                <a:tc gridSpan="7">
                  <a:txBody>
                    <a:bodyPr/>
                    <a:lstStyle/>
                    <a:p>
                      <a:pPr algn="ctr"/>
                      <a:r>
                        <a:rPr sz="1200" b="0" i="0" u="none">
                          <a:solidFill>
                            <a:srgbClr val="333333"/>
                          </a:solidFill>
                          <a:latin typeface="Arial"/>
                        </a:rPr>
                        <a:t>0,0%</a:t>
                      </a:r>
                    </a:p>
                  </a:txBody>
                  <a:tcPr>
                    <a:solidFill>
                      <a:srgbClr val="EB8871"/>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gridSpan="2">
                  <a:txBody>
                    <a:bodyPr/>
                    <a:lstStyle/>
                    <a:p>
                      <a:pPr algn="ctr"/>
                      <a:r>
                        <a:rPr sz="1200" b="0" i="0" u="none">
                          <a:solidFill>
                            <a:srgbClr val="333333"/>
                          </a:solidFill>
                          <a:latin typeface="Arial"/>
                        </a:rPr>
                        <a:t>50,0%</a:t>
                      </a:r>
                    </a:p>
                  </a:txBody>
                  <a:tcPr>
                    <a:solidFill>
                      <a:srgbClr val="FBCB3F"/>
                    </a:solidFill>
                  </a:tcPr>
                </a:tc>
                <a:tc hMerge="1">
                  <a:txBody>
                    <a:bodyPr/>
                    <a:lstStyle/>
                    <a:p>
                      <a:endParaRPr/>
                    </a:p>
                  </a:txBody>
                  <a:tcPr/>
                </a:tc>
                <a:tc gridSpan="2">
                  <a:txBody>
                    <a:bodyPr/>
                    <a:lstStyle/>
                    <a:p>
                      <a:pPr algn="ctr"/>
                      <a:r>
                        <a:rPr sz="1200" b="0" i="0" u="none">
                          <a:solidFill>
                            <a:srgbClr val="333333"/>
                          </a:solidFill>
                          <a:latin typeface="Arial"/>
                        </a:rPr>
                        <a:t>50,0%</a:t>
                      </a:r>
                    </a:p>
                  </a:txBody>
                  <a:tcPr>
                    <a:solidFill>
                      <a:srgbClr val="ACDFA0"/>
                    </a:solidFill>
                  </a:tcPr>
                </a:tc>
                <a:tc hMerge="1">
                  <a:txBody>
                    <a:bodyPr/>
                    <a:lstStyle/>
                    <a:p>
                      <a:endParaRPr/>
                    </a:p>
                  </a:txBody>
                  <a:tcPr/>
                </a:tc>
                <a:extLst>
                  <a:ext uri="{0D108BD9-81ED-4DB2-BD59-A6C34878D82A}">
                    <a16:rowId xmlns:a16="http://schemas.microsoft.com/office/drawing/2014/main" val="10003"/>
                  </a:ext>
                </a:extLst>
              </a:tr>
              <a:tr h="0">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0</a:t>
                      </a:r>
                    </a:p>
                  </a:txBody>
                  <a:tcPr>
                    <a:solidFill>
                      <a:srgbClr val="F5C0AF"/>
                    </a:solidFill>
                  </a:tcPr>
                </a:tc>
                <a:tc>
                  <a:txBody>
                    <a:bodyPr/>
                    <a:lstStyle/>
                    <a:p>
                      <a:pPr algn="r"/>
                      <a:r>
                        <a:rPr sz="1200" b="0" i="0" u="none">
                          <a:solidFill>
                            <a:srgbClr val="333333"/>
                          </a:solidFill>
                          <a:latin typeface="Arial"/>
                        </a:rPr>
                        <a:t>2</a:t>
                      </a:r>
                    </a:p>
                  </a:txBody>
                  <a:tcPr>
                    <a:solidFill>
                      <a:srgbClr val="FCDB7A"/>
                    </a:solidFill>
                  </a:tcPr>
                </a:tc>
                <a:tc>
                  <a:txBody>
                    <a:bodyPr/>
                    <a:lstStyle/>
                    <a:p>
                      <a:pPr algn="r"/>
                      <a:r>
                        <a:rPr sz="1200" b="0" i="0" u="none">
                          <a:solidFill>
                            <a:srgbClr val="333333"/>
                          </a:solidFill>
                          <a:latin typeface="Arial"/>
                        </a:rPr>
                        <a:t>5</a:t>
                      </a:r>
                    </a:p>
                  </a:txBody>
                  <a:tcPr>
                    <a:solidFill>
                      <a:srgbClr val="FCDB7A"/>
                    </a:solidFill>
                  </a:tcPr>
                </a:tc>
                <a:tc>
                  <a:txBody>
                    <a:bodyPr/>
                    <a:lstStyle/>
                    <a:p>
                      <a:pPr algn="r"/>
                      <a:r>
                        <a:rPr sz="1200" b="0" i="0" u="none">
                          <a:solidFill>
                            <a:srgbClr val="333333"/>
                          </a:solidFill>
                          <a:latin typeface="Arial"/>
                        </a:rPr>
                        <a:t>2</a:t>
                      </a:r>
                    </a:p>
                  </a:txBody>
                  <a:tcPr>
                    <a:solidFill>
                      <a:srgbClr val="D5EFCC"/>
                    </a:solidFill>
                  </a:tcPr>
                </a:tc>
                <a:tc>
                  <a:txBody>
                    <a:bodyPr/>
                    <a:lstStyle/>
                    <a:p>
                      <a:pPr algn="r"/>
                      <a:r>
                        <a:rPr sz="1200" b="0" i="0" u="none">
                          <a:solidFill>
                            <a:srgbClr val="333333"/>
                          </a:solidFill>
                          <a:latin typeface="Arial"/>
                        </a:rPr>
                        <a:t>5</a:t>
                      </a:r>
                    </a:p>
                  </a:txBody>
                  <a:tcPr>
                    <a:solidFill>
                      <a:srgbClr val="D5EFCC"/>
                    </a:solidFill>
                  </a:tcPr>
                </a:tc>
                <a:extLst>
                  <a:ext uri="{0D108BD9-81ED-4DB2-BD59-A6C34878D82A}">
                    <a16:rowId xmlns:a16="http://schemas.microsoft.com/office/drawing/2014/main" val="10004"/>
                  </a:ext>
                </a:extLst>
              </a:tr>
              <a:tr h="0">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0,0%</a:t>
                      </a:r>
                    </a:p>
                  </a:txBody>
                  <a:tcPr>
                    <a:solidFill>
                      <a:srgbClr val="F5C0AF"/>
                    </a:solidFill>
                  </a:tcPr>
                </a:tc>
                <a:tc>
                  <a:txBody>
                    <a:bodyPr/>
                    <a:lstStyle/>
                    <a:p>
                      <a:pPr algn="r"/>
                      <a:r>
                        <a:rPr sz="1200" b="0" i="0" u="none">
                          <a:solidFill>
                            <a:srgbClr val="333333"/>
                          </a:solidFill>
                          <a:latin typeface="Arial"/>
                        </a:rPr>
                        <a:t>14,3%</a:t>
                      </a:r>
                    </a:p>
                  </a:txBody>
                  <a:tcPr>
                    <a:solidFill>
                      <a:srgbClr val="FCDB7A"/>
                    </a:solidFill>
                  </a:tcPr>
                </a:tc>
                <a:tc>
                  <a:txBody>
                    <a:bodyPr/>
                    <a:lstStyle/>
                    <a:p>
                      <a:pPr algn="r"/>
                      <a:r>
                        <a:rPr sz="1200" b="0" i="0" u="none">
                          <a:solidFill>
                            <a:srgbClr val="333333"/>
                          </a:solidFill>
                          <a:latin typeface="Arial"/>
                        </a:rPr>
                        <a:t>35,7%</a:t>
                      </a:r>
                    </a:p>
                  </a:txBody>
                  <a:tcPr>
                    <a:solidFill>
                      <a:srgbClr val="FCDB7A"/>
                    </a:solidFill>
                  </a:tcPr>
                </a:tc>
                <a:tc>
                  <a:txBody>
                    <a:bodyPr/>
                    <a:lstStyle/>
                    <a:p>
                      <a:pPr algn="r"/>
                      <a:r>
                        <a:rPr sz="1200" b="0" i="0" u="none">
                          <a:solidFill>
                            <a:srgbClr val="333333"/>
                          </a:solidFill>
                          <a:latin typeface="Arial"/>
                        </a:rPr>
                        <a:t>14,3%</a:t>
                      </a:r>
                    </a:p>
                  </a:txBody>
                  <a:tcPr>
                    <a:solidFill>
                      <a:srgbClr val="D5EFCC"/>
                    </a:solidFill>
                  </a:tcPr>
                </a:tc>
                <a:tc>
                  <a:txBody>
                    <a:bodyPr/>
                    <a:lstStyle/>
                    <a:p>
                      <a:pPr algn="r"/>
                      <a:r>
                        <a:rPr sz="1200" b="0" i="0" u="none">
                          <a:solidFill>
                            <a:srgbClr val="333333"/>
                          </a:solidFill>
                          <a:latin typeface="Arial"/>
                        </a:rPr>
                        <a:t>35,7%</a:t>
                      </a:r>
                    </a:p>
                  </a:txBody>
                  <a:tcPr>
                    <a:solidFill>
                      <a:srgbClr val="D5EFCC"/>
                    </a:solidFill>
                  </a:tcPr>
                </a:tc>
                <a:extLst>
                  <a:ext uri="{0D108BD9-81ED-4DB2-BD59-A6C34878D82A}">
                    <a16:rowId xmlns:a16="http://schemas.microsoft.com/office/drawing/2014/main" val="10005"/>
                  </a:ext>
                </a:extLst>
              </a:tr>
            </a:tbl>
          </a:graphicData>
        </a:graphic>
      </p:graphicFrame>
      <p:graphicFrame>
        <p:nvGraphicFramePr>
          <p:cNvPr id="5" name="New Table"/>
          <p:cNvGraphicFramePr>
            <a:graphicFrameLocks noGrp="1"/>
          </p:cNvGraphicFramePr>
          <p:nvPr/>
        </p:nvGraphicFramePr>
        <p:xfrm>
          <a:off x="254000" y="2804160"/>
          <a:ext cx="11684001" cy="822960"/>
        </p:xfrm>
        <a:graphic>
          <a:graphicData uri="http://schemas.openxmlformats.org/drawingml/2006/table">
            <a:tbl>
              <a:tblPr firstRow="1" bandRow="1"/>
              <a:tblGrid>
                <a:gridCol w="3894667">
                  <a:extLst>
                    <a:ext uri="{9D8B030D-6E8A-4147-A177-3AD203B41FA5}">
                      <a16:colId xmlns:a16="http://schemas.microsoft.com/office/drawing/2014/main" val="20000"/>
                    </a:ext>
                  </a:extLst>
                </a:gridCol>
                <a:gridCol w="3894667">
                  <a:extLst>
                    <a:ext uri="{9D8B030D-6E8A-4147-A177-3AD203B41FA5}">
                      <a16:colId xmlns:a16="http://schemas.microsoft.com/office/drawing/2014/main" val="20001"/>
                    </a:ext>
                  </a:extLst>
                </a:gridCol>
                <a:gridCol w="3894667">
                  <a:extLst>
                    <a:ext uri="{9D8B030D-6E8A-4147-A177-3AD203B41FA5}">
                      <a16:colId xmlns:a16="http://schemas.microsoft.com/office/drawing/2014/main" val="20002"/>
                    </a:ext>
                  </a:extLst>
                </a:gridCol>
              </a:tblGrid>
              <a:tr h="0">
                <a:tc gridSpan="3">
                  <a:txBody>
                    <a:bodyPr/>
                    <a:lstStyle/>
                    <a:p>
                      <a:pPr algn="ctr"/>
                      <a:r>
                        <a:rPr sz="1200" b="1" i="0" u="none">
                          <a:solidFill>
                            <a:srgbClr val="333333"/>
                          </a:solidFill>
                          <a:latin typeface="Arial"/>
                        </a:rPr>
                        <a:t>Yhteensä</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0">
                <a:tc>
                  <a:txBody>
                    <a:bodyPr/>
                    <a:lstStyle/>
                    <a:p>
                      <a:pPr algn="ctr"/>
                      <a:r>
                        <a:rPr sz="1200" b="1" i="0" u="none">
                          <a:solidFill>
                            <a:srgbClr val="333333"/>
                          </a:solidFill>
                          <a:latin typeface="Arial"/>
                        </a:rPr>
                        <a:t>Vastauksia</a:t>
                      </a:r>
                    </a:p>
                  </a:txBody>
                  <a:tcPr>
                    <a:lnB w="25400">
                      <a:solidFill>
                        <a:srgbClr val="124456"/>
                      </a:solidFill>
                    </a:lnB>
                  </a:tcPr>
                </a:tc>
                <a:tc>
                  <a:txBody>
                    <a:bodyPr/>
                    <a:lstStyle/>
                    <a:p>
                      <a:pPr algn="ctr"/>
                      <a:r>
                        <a:rPr sz="1200" b="1" i="0" u="none">
                          <a:solidFill>
                            <a:srgbClr val="333333"/>
                          </a:solidFill>
                          <a:latin typeface="Arial"/>
                        </a:rPr>
                        <a:t>NPS</a:t>
                      </a:r>
                    </a:p>
                  </a:txBody>
                  <a:tcPr>
                    <a:lnB w="25400">
                      <a:solidFill>
                        <a:srgbClr val="124456"/>
                      </a:solidFill>
                    </a:lnB>
                  </a:tcPr>
                </a:tc>
                <a:tc>
                  <a:txBody>
                    <a:bodyPr/>
                    <a:lstStyle/>
                    <a:p>
                      <a:pPr algn="ctr"/>
                      <a:r>
                        <a:rPr sz="1200" b="1" i="0" u="none">
                          <a:solidFill>
                            <a:srgbClr val="333333"/>
                          </a:solidFill>
                          <a:latin typeface="Arial"/>
                        </a:rPr>
                        <a:t>Keskiarvo</a:t>
                      </a:r>
                    </a:p>
                  </a:txBody>
                  <a:tcPr>
                    <a:lnB w="25400">
                      <a:solidFill>
                        <a:srgbClr val="124456"/>
                      </a:solidFill>
                    </a:lnB>
                  </a:tcPr>
                </a:tc>
                <a:extLst>
                  <a:ext uri="{0D108BD9-81ED-4DB2-BD59-A6C34878D82A}">
                    <a16:rowId xmlns:a16="http://schemas.microsoft.com/office/drawing/2014/main" val="10001"/>
                  </a:ext>
                </a:extLst>
              </a:tr>
              <a:tr h="0">
                <a:tc>
                  <a:txBody>
                    <a:bodyPr/>
                    <a:lstStyle/>
                    <a:p>
                      <a:pPr algn="r"/>
                      <a:r>
                        <a:rPr sz="1200" b="0" i="0" u="none">
                          <a:solidFill>
                            <a:srgbClr val="333333"/>
                          </a:solidFill>
                          <a:latin typeface="Arial"/>
                        </a:rPr>
                        <a:t>14</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50</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8,7</a:t>
                      </a:r>
                    </a:p>
                  </a:txBody>
                  <a:tcPr>
                    <a:lnT w="25400" cap="flat" cmpd="sng" algn="ctr">
                      <a:solidFill>
                        <a:srgbClr val="124456"/>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graphicFrame>
        <p:nvGraphicFramePr>
          <p:cNvPr id="6" name="ChartObject"/>
          <p:cNvGraphicFramePr/>
          <p:nvPr>
            <p:extLst>
              <p:ext uri="{D42A27DB-BD31-4B8C-83A1-F6EECF244321}">
                <p14:modId xmlns:p14="http://schemas.microsoft.com/office/powerpoint/2010/main" val="427337088"/>
              </p:ext>
            </p:extLst>
          </p:nvPr>
        </p:nvGraphicFramePr>
        <p:xfrm>
          <a:off x="2359891" y="4116185"/>
          <a:ext cx="6731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8135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0803" y="293249"/>
            <a:ext cx="10639086" cy="1080000"/>
          </a:xfrm>
        </p:spPr>
        <p:txBody>
          <a:bodyPr>
            <a:normAutofit/>
          </a:bodyPr>
          <a:lstStyle/>
          <a:p>
            <a:r>
              <a:rPr lang="en-US" sz="1800" dirty="0">
                <a:solidFill>
                  <a:schemeClr val="tx1"/>
                </a:solidFill>
              </a:rPr>
              <a:t>14. </a:t>
            </a:r>
            <a:r>
              <a:rPr lang="en-US" sz="1800" dirty="0" err="1">
                <a:solidFill>
                  <a:schemeClr val="tx1"/>
                </a:solidFill>
              </a:rPr>
              <a:t>Mikäli</a:t>
            </a:r>
            <a:r>
              <a:rPr lang="en-US" sz="1800" dirty="0">
                <a:solidFill>
                  <a:schemeClr val="tx1"/>
                </a:solidFill>
              </a:rPr>
              <a:t> </a:t>
            </a:r>
            <a:r>
              <a:rPr lang="en-US" sz="1800" dirty="0" err="1">
                <a:solidFill>
                  <a:schemeClr val="tx1"/>
                </a:solidFill>
              </a:rPr>
              <a:t>neuvottelukunta</a:t>
            </a:r>
            <a:r>
              <a:rPr lang="en-US" sz="1800" dirty="0">
                <a:solidFill>
                  <a:schemeClr val="tx1"/>
                </a:solidFill>
              </a:rPr>
              <a:t> </a:t>
            </a:r>
            <a:r>
              <a:rPr lang="en-US" sz="1800" dirty="0" err="1">
                <a:solidFill>
                  <a:schemeClr val="tx1"/>
                </a:solidFill>
              </a:rPr>
              <a:t>asetettaisiin</a:t>
            </a:r>
            <a:r>
              <a:rPr lang="en-US" sz="1800" dirty="0">
                <a:solidFill>
                  <a:schemeClr val="tx1"/>
                </a:solidFill>
              </a:rPr>
              <a:t> </a:t>
            </a:r>
            <a:r>
              <a:rPr lang="en-US" sz="1800" dirty="0" err="1">
                <a:solidFill>
                  <a:schemeClr val="tx1"/>
                </a:solidFill>
              </a:rPr>
              <a:t>jatkossakin</a:t>
            </a:r>
            <a:r>
              <a:rPr lang="en-US" sz="1800" dirty="0">
                <a:solidFill>
                  <a:schemeClr val="tx1"/>
                </a:solidFill>
              </a:rPr>
              <a:t> - </a:t>
            </a:r>
            <a:br>
              <a:rPr lang="en-US" sz="1800" dirty="0">
                <a:solidFill>
                  <a:schemeClr val="tx1"/>
                </a:solidFill>
              </a:rPr>
            </a:br>
            <a:r>
              <a:rPr lang="en-US" sz="1800" dirty="0" err="1">
                <a:solidFill>
                  <a:schemeClr val="tx1"/>
                </a:solidFill>
              </a:rPr>
              <a:t>miten</a:t>
            </a:r>
            <a:r>
              <a:rPr lang="en-US" sz="1800" dirty="0">
                <a:solidFill>
                  <a:schemeClr val="tx1"/>
                </a:solidFill>
              </a:rPr>
              <a:t>/</a:t>
            </a:r>
            <a:r>
              <a:rPr lang="en-US" sz="1800" dirty="0" err="1">
                <a:solidFill>
                  <a:schemeClr val="tx1"/>
                </a:solidFill>
              </a:rPr>
              <a:t>millä</a:t>
            </a:r>
            <a:r>
              <a:rPr lang="en-US" sz="1800" dirty="0">
                <a:solidFill>
                  <a:schemeClr val="tx1"/>
                </a:solidFill>
              </a:rPr>
              <a:t> </a:t>
            </a:r>
            <a:r>
              <a:rPr lang="en-US" sz="1800" dirty="0" err="1">
                <a:solidFill>
                  <a:schemeClr val="tx1"/>
                </a:solidFill>
              </a:rPr>
              <a:t>tavoin</a:t>
            </a:r>
            <a:r>
              <a:rPr lang="en-US" sz="1800" dirty="0">
                <a:solidFill>
                  <a:schemeClr val="tx1"/>
                </a:solidFill>
              </a:rPr>
              <a:t> </a:t>
            </a:r>
            <a:r>
              <a:rPr lang="en-US" sz="1800" dirty="0" err="1">
                <a:solidFill>
                  <a:schemeClr val="tx1"/>
                </a:solidFill>
              </a:rPr>
              <a:t>sinä</a:t>
            </a:r>
            <a:r>
              <a:rPr lang="en-US" sz="1800" dirty="0">
                <a:solidFill>
                  <a:schemeClr val="tx1"/>
                </a:solidFill>
              </a:rPr>
              <a:t>/</a:t>
            </a:r>
            <a:r>
              <a:rPr lang="en-US" sz="1800" dirty="0" err="1">
                <a:solidFill>
                  <a:schemeClr val="tx1"/>
                </a:solidFill>
              </a:rPr>
              <a:t>organisaatiosi</a:t>
            </a:r>
            <a:r>
              <a:rPr lang="en-US" sz="1800" dirty="0">
                <a:solidFill>
                  <a:schemeClr val="tx1"/>
                </a:solidFill>
              </a:rPr>
              <a:t> </a:t>
            </a:r>
            <a:r>
              <a:rPr lang="en-US" sz="1800" dirty="0" err="1">
                <a:solidFill>
                  <a:schemeClr val="tx1"/>
                </a:solidFill>
              </a:rPr>
              <a:t>voisi</a:t>
            </a:r>
            <a:r>
              <a:rPr lang="en-US" sz="1800" dirty="0">
                <a:solidFill>
                  <a:schemeClr val="tx1"/>
                </a:solidFill>
              </a:rPr>
              <a:t> olla </a:t>
            </a:r>
            <a:r>
              <a:rPr lang="en-US" sz="1800" dirty="0" err="1">
                <a:solidFill>
                  <a:schemeClr val="tx1"/>
                </a:solidFill>
              </a:rPr>
              <a:t>mukana</a:t>
            </a:r>
            <a:r>
              <a:rPr lang="en-US" sz="1800" dirty="0">
                <a:solidFill>
                  <a:schemeClr val="tx1"/>
                </a:solidFill>
              </a:rPr>
              <a:t> </a:t>
            </a:r>
            <a:r>
              <a:rPr lang="en-US" sz="1800" dirty="0" err="1">
                <a:solidFill>
                  <a:schemeClr val="tx1"/>
                </a:solidFill>
              </a:rPr>
              <a:t>toiminnassa</a:t>
            </a:r>
            <a:r>
              <a:rPr lang="en-US" sz="1800" dirty="0">
                <a:solidFill>
                  <a:schemeClr val="tx1"/>
                </a:solidFill>
              </a:rPr>
              <a:t>?</a:t>
            </a:r>
            <a:r>
              <a:rPr lang="fi-FI" sz="1800" dirty="0">
                <a:solidFill>
                  <a:schemeClr val="tx1"/>
                </a:solidFill>
              </a:rPr>
              <a:t/>
            </a:r>
            <a:br>
              <a:rPr lang="fi-FI" sz="1800" dirty="0">
                <a:solidFill>
                  <a:schemeClr val="tx1"/>
                </a:solidFill>
              </a:rPr>
            </a:br>
            <a:r>
              <a:rPr lang="en-US" sz="1600" b="0" dirty="0" err="1">
                <a:solidFill>
                  <a:schemeClr val="tx1"/>
                </a:solidFill>
              </a:rPr>
              <a:t>Vastaajien</a:t>
            </a:r>
            <a:r>
              <a:rPr lang="en-US" sz="1600" b="0" dirty="0">
                <a:solidFill>
                  <a:schemeClr val="tx1"/>
                </a:solidFill>
              </a:rPr>
              <a:t> </a:t>
            </a:r>
            <a:r>
              <a:rPr lang="en-US" sz="1600" b="0" dirty="0" err="1">
                <a:solidFill>
                  <a:schemeClr val="tx1"/>
                </a:solidFill>
              </a:rPr>
              <a:t>määrä</a:t>
            </a:r>
            <a:r>
              <a:rPr lang="en-US" sz="1600" b="0" dirty="0">
                <a:solidFill>
                  <a:schemeClr val="tx1"/>
                </a:solidFill>
              </a:rPr>
              <a:t>: 8</a:t>
            </a:r>
            <a:endParaRPr lang="fi-FI" sz="1600" b="0" dirty="0">
              <a:solidFill>
                <a:schemeClr val="tx1"/>
              </a:solidFill>
            </a:endParaRPr>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654403029"/>
              </p:ext>
            </p:extLst>
          </p:nvPr>
        </p:nvGraphicFramePr>
        <p:xfrm>
          <a:off x="387927" y="1373250"/>
          <a:ext cx="11328678" cy="5166096"/>
        </p:xfrm>
        <a:graphic>
          <a:graphicData uri="http://schemas.openxmlformats.org/drawingml/2006/table">
            <a:tbl>
              <a:tblPr firstRow="1" firstCol="1" bandRow="1">
                <a:tableStyleId>{5C22544A-7EE6-4342-B048-85BDC9FD1C3A}</a:tableStyleId>
              </a:tblPr>
              <a:tblGrid>
                <a:gridCol w="11328678">
                  <a:extLst>
                    <a:ext uri="{9D8B030D-6E8A-4147-A177-3AD203B41FA5}">
                      <a16:colId xmlns:a16="http://schemas.microsoft.com/office/drawing/2014/main" val="1494667244"/>
                    </a:ext>
                  </a:extLst>
                </a:gridCol>
              </a:tblGrid>
              <a:tr h="516796">
                <a:tc>
                  <a:txBody>
                    <a:bodyPr/>
                    <a:lstStyle/>
                    <a:p>
                      <a:pPr algn="l">
                        <a:spcAft>
                          <a:spcPts val="0"/>
                        </a:spcAft>
                      </a:pPr>
                      <a:r>
                        <a:rPr lang="en-US" sz="1600" b="0" dirty="0" err="1" smtClean="0">
                          <a:effectLst/>
                        </a:rPr>
                        <a:t>Vastaukset</a:t>
                      </a:r>
                      <a:r>
                        <a:rPr lang="en-US" sz="1600" b="0" dirty="0" smtClean="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2466566873"/>
                  </a:ext>
                </a:extLst>
              </a:tr>
              <a:tr h="516796">
                <a:tc>
                  <a:txBody>
                    <a:bodyPr/>
                    <a:lstStyle/>
                    <a:p>
                      <a:pPr>
                        <a:spcAft>
                          <a:spcPts val="0"/>
                        </a:spcAft>
                      </a:pPr>
                      <a:r>
                        <a:rPr lang="en-US" sz="1600" b="0" dirty="0" err="1">
                          <a:effectLst/>
                        </a:rPr>
                        <a:t>Olemme</a:t>
                      </a:r>
                      <a:r>
                        <a:rPr lang="en-US" sz="1600" b="0" dirty="0">
                          <a:effectLst/>
                        </a:rPr>
                        <a:t> </a:t>
                      </a:r>
                      <a:r>
                        <a:rPr lang="en-US" sz="1600" b="0" dirty="0" err="1">
                          <a:effectLst/>
                        </a:rPr>
                        <a:t>mielellämme</a:t>
                      </a:r>
                      <a:r>
                        <a:rPr lang="en-US" sz="1600" b="0" dirty="0">
                          <a:effectLst/>
                        </a:rPr>
                        <a:t> </a:t>
                      </a:r>
                      <a:r>
                        <a:rPr lang="en-US" sz="1600" b="0" dirty="0" err="1">
                          <a:effectLst/>
                        </a:rPr>
                        <a:t>mukana</a:t>
                      </a:r>
                      <a:r>
                        <a:rPr lang="en-US" sz="1600" b="0" dirty="0">
                          <a:effectLst/>
                        </a:rPr>
                        <a:t> </a:t>
                      </a:r>
                      <a:r>
                        <a:rPr lang="en-US" sz="1600" b="0" dirty="0" err="1">
                          <a:effectLst/>
                        </a:rPr>
                        <a:t>jatkossakin</a:t>
                      </a:r>
                      <a:r>
                        <a:rPr lang="en-US" sz="1600" b="0" dirty="0">
                          <a:effectLst/>
                        </a:rPr>
                        <a:t>. </a:t>
                      </a:r>
                      <a:r>
                        <a:rPr lang="en-US" sz="1600" b="0" dirty="0" err="1">
                          <a:effectLst/>
                        </a:rPr>
                        <a:t>Osallistujaa</a:t>
                      </a:r>
                      <a:r>
                        <a:rPr lang="en-US" sz="1600" b="0" dirty="0">
                          <a:effectLst/>
                        </a:rPr>
                        <a:t> on </a:t>
                      </a:r>
                      <a:r>
                        <a:rPr lang="en-US" sz="1600" b="0" dirty="0" err="1">
                          <a:effectLst/>
                        </a:rPr>
                        <a:t>syytä</a:t>
                      </a:r>
                      <a:r>
                        <a:rPr lang="en-US" sz="1600" b="0" dirty="0">
                          <a:effectLst/>
                        </a:rPr>
                        <a:t> </a:t>
                      </a:r>
                      <a:r>
                        <a:rPr lang="en-US" sz="1600" b="0" dirty="0" err="1">
                          <a:effectLst/>
                        </a:rPr>
                        <a:t>vaihtaa</a:t>
                      </a:r>
                      <a:r>
                        <a:rPr lang="en-US" sz="1600" b="0" dirty="0">
                          <a:effectLst/>
                        </a:rPr>
                        <a:t>, </a:t>
                      </a:r>
                      <a:r>
                        <a:rPr lang="en-US" sz="1600" b="0" dirty="0" err="1">
                          <a:effectLst/>
                        </a:rPr>
                        <a:t>jotta</a:t>
                      </a:r>
                      <a:r>
                        <a:rPr lang="en-US" sz="1600" b="0" dirty="0">
                          <a:effectLst/>
                        </a:rPr>
                        <a:t> </a:t>
                      </a:r>
                      <a:r>
                        <a:rPr lang="en-US" sz="1600" b="0" dirty="0" err="1">
                          <a:effectLst/>
                        </a:rPr>
                        <a:t>saadaan</a:t>
                      </a:r>
                      <a:r>
                        <a:rPr lang="en-US" sz="1600" b="0" dirty="0">
                          <a:effectLst/>
                        </a:rPr>
                        <a:t> </a:t>
                      </a:r>
                      <a:r>
                        <a:rPr lang="en-US" sz="1600" b="0" dirty="0" err="1">
                          <a:effectLst/>
                        </a:rPr>
                        <a:t>uutta</a:t>
                      </a:r>
                      <a:r>
                        <a:rPr lang="en-US" sz="1600" b="0" dirty="0">
                          <a:effectLst/>
                        </a:rPr>
                        <a:t> </a:t>
                      </a:r>
                      <a:r>
                        <a:rPr lang="en-US" sz="1600" b="0" dirty="0" err="1">
                          <a:effectLst/>
                        </a:rPr>
                        <a:t>intoa</a:t>
                      </a:r>
                      <a:r>
                        <a:rPr lang="en-US" sz="1600" b="0" dirty="0">
                          <a:effectLst/>
                        </a:rPr>
                        <a:t>, </a:t>
                      </a:r>
                      <a:r>
                        <a:rPr lang="en-US" sz="1600" b="0" dirty="0" err="1">
                          <a:effectLst/>
                        </a:rPr>
                        <a:t>näkemyksiä</a:t>
                      </a:r>
                      <a:r>
                        <a:rPr lang="en-US" sz="1600" b="0" dirty="0">
                          <a:effectLst/>
                        </a:rPr>
                        <a:t> </a:t>
                      </a:r>
                      <a:r>
                        <a:rPr lang="en-US" sz="1600" b="0" dirty="0" err="1">
                          <a:effectLst/>
                        </a:rPr>
                        <a:t>jne</a:t>
                      </a:r>
                      <a:r>
                        <a:rPr lang="en-US" sz="1600" b="0" dirty="0">
                          <a:effectLst/>
                        </a:rPr>
                        <a:t> </a:t>
                      </a:r>
                      <a:r>
                        <a:rPr lang="en-US" sz="1600" b="0" dirty="0" err="1">
                          <a:effectLst/>
                        </a:rPr>
                        <a:t>neuvottelukuntaan</a:t>
                      </a:r>
                      <a:r>
                        <a:rPr lang="en-US" sz="1600" b="0" dirty="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975029962"/>
                  </a:ext>
                </a:extLst>
              </a:tr>
              <a:tr h="516796">
                <a:tc>
                  <a:txBody>
                    <a:bodyPr/>
                    <a:lstStyle/>
                    <a:p>
                      <a:pPr>
                        <a:spcAft>
                          <a:spcPts val="0"/>
                        </a:spcAft>
                      </a:pPr>
                      <a:r>
                        <a:rPr lang="en-US" sz="1600" b="0" dirty="0" err="1">
                          <a:effectLst/>
                        </a:rPr>
                        <a:t>Tuoda</a:t>
                      </a:r>
                      <a:r>
                        <a:rPr lang="en-US" sz="1600" b="0" dirty="0">
                          <a:effectLst/>
                        </a:rPr>
                        <a:t> </a:t>
                      </a:r>
                      <a:r>
                        <a:rPr lang="en-US" sz="1600" b="0" dirty="0" err="1">
                          <a:effectLst/>
                        </a:rPr>
                        <a:t>omaa</a:t>
                      </a:r>
                      <a:r>
                        <a:rPr lang="en-US" sz="1600" b="0" dirty="0">
                          <a:effectLst/>
                        </a:rPr>
                        <a:t> </a:t>
                      </a:r>
                      <a:r>
                        <a:rPr lang="en-US" sz="1600" b="0" dirty="0" err="1">
                          <a:effectLst/>
                        </a:rPr>
                        <a:t>näkökulmaamme</a:t>
                      </a:r>
                      <a:r>
                        <a:rPr lang="en-US" sz="1600" b="0" dirty="0">
                          <a:effectLst/>
                        </a:rPr>
                        <a:t> </a:t>
                      </a:r>
                      <a:r>
                        <a:rPr lang="en-US" sz="1600" b="0" dirty="0" err="1">
                          <a:effectLst/>
                        </a:rPr>
                        <a:t>työhön</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3188279551"/>
                  </a:ext>
                </a:extLst>
              </a:tr>
              <a:tr h="774262">
                <a:tc>
                  <a:txBody>
                    <a:bodyPr/>
                    <a:lstStyle/>
                    <a:p>
                      <a:pPr>
                        <a:spcAft>
                          <a:spcPts val="0"/>
                        </a:spcAft>
                      </a:pPr>
                      <a:r>
                        <a:rPr lang="en-US" sz="1600" b="0" dirty="0">
                          <a:effectLst/>
                        </a:rPr>
                        <a:t>On </a:t>
                      </a:r>
                      <a:r>
                        <a:rPr lang="en-US" sz="1600" b="0" dirty="0" err="1">
                          <a:effectLst/>
                        </a:rPr>
                        <a:t>tärkeää</a:t>
                      </a:r>
                      <a:r>
                        <a:rPr lang="en-US" sz="1600" b="0" dirty="0">
                          <a:effectLst/>
                        </a:rPr>
                        <a:t>, </a:t>
                      </a:r>
                      <a:r>
                        <a:rPr lang="en-US" sz="1600" b="0" dirty="0" err="1">
                          <a:effectLst/>
                        </a:rPr>
                        <a:t>että</a:t>
                      </a:r>
                      <a:r>
                        <a:rPr lang="en-US" sz="1600" b="0" dirty="0">
                          <a:effectLst/>
                        </a:rPr>
                        <a:t> </a:t>
                      </a:r>
                      <a:r>
                        <a:rPr lang="en-US" sz="1600" b="0" dirty="0" err="1">
                          <a:effectLst/>
                        </a:rPr>
                        <a:t>neuvottelukunnassa</a:t>
                      </a:r>
                      <a:r>
                        <a:rPr lang="en-US" sz="1600" b="0" dirty="0">
                          <a:effectLst/>
                        </a:rPr>
                        <a:t> </a:t>
                      </a:r>
                      <a:r>
                        <a:rPr lang="en-US" sz="1600" b="0" dirty="0" err="1">
                          <a:effectLst/>
                        </a:rPr>
                        <a:t>olisi</a:t>
                      </a:r>
                      <a:r>
                        <a:rPr lang="en-US" sz="1600" b="0" dirty="0">
                          <a:effectLst/>
                        </a:rPr>
                        <a:t> </a:t>
                      </a:r>
                      <a:r>
                        <a:rPr lang="en-US" sz="1600" b="0" dirty="0" err="1">
                          <a:effectLst/>
                        </a:rPr>
                        <a:t>edustettuina</a:t>
                      </a:r>
                      <a:r>
                        <a:rPr lang="en-US" sz="1600" b="0" dirty="0">
                          <a:effectLst/>
                        </a:rPr>
                        <a:t> </a:t>
                      </a:r>
                      <a:r>
                        <a:rPr lang="en-US" sz="1600" b="0" dirty="0" err="1">
                          <a:effectLst/>
                        </a:rPr>
                        <a:t>monipuolisesti</a:t>
                      </a:r>
                      <a:r>
                        <a:rPr lang="en-US" sz="1600" b="0" dirty="0">
                          <a:effectLst/>
                        </a:rPr>
                        <a:t> </a:t>
                      </a:r>
                      <a:r>
                        <a:rPr lang="en-US" sz="1600" b="0" dirty="0" err="1">
                          <a:effectLst/>
                        </a:rPr>
                        <a:t>eri</a:t>
                      </a:r>
                      <a:r>
                        <a:rPr lang="en-US" sz="1600" b="0" dirty="0">
                          <a:effectLst/>
                        </a:rPr>
                        <a:t> </a:t>
                      </a:r>
                      <a:r>
                        <a:rPr lang="en-US" sz="1600" b="0" dirty="0" err="1">
                          <a:effectLst/>
                        </a:rPr>
                        <a:t>kansalaisryhmiä</a:t>
                      </a:r>
                      <a:r>
                        <a:rPr lang="en-US" sz="1600" b="0" dirty="0">
                          <a:effectLst/>
                        </a:rPr>
                        <a:t> </a:t>
                      </a:r>
                      <a:r>
                        <a:rPr lang="en-US" sz="1600" b="0" dirty="0" err="1">
                          <a:effectLst/>
                        </a:rPr>
                        <a:t>edustavia</a:t>
                      </a:r>
                      <a:r>
                        <a:rPr lang="en-US" sz="1600" b="0" dirty="0">
                          <a:effectLst/>
                        </a:rPr>
                        <a:t> </a:t>
                      </a:r>
                      <a:r>
                        <a:rPr lang="en-US" sz="1600" b="0" dirty="0" err="1">
                          <a:effectLst/>
                        </a:rPr>
                        <a:t>tahoja</a:t>
                      </a:r>
                      <a:r>
                        <a:rPr lang="en-US" sz="1600" b="0" dirty="0">
                          <a:effectLst/>
                        </a:rPr>
                        <a:t>. Oman </a:t>
                      </a:r>
                      <a:r>
                        <a:rPr lang="en-US" sz="1600" b="0" dirty="0" err="1">
                          <a:effectLst/>
                        </a:rPr>
                        <a:t>organsiaation</a:t>
                      </a:r>
                      <a:r>
                        <a:rPr lang="en-US" sz="1600" b="0" dirty="0">
                          <a:effectLst/>
                        </a:rPr>
                        <a:t> </a:t>
                      </a:r>
                      <a:r>
                        <a:rPr lang="en-US" sz="1600" b="0" dirty="0" err="1">
                          <a:effectLst/>
                        </a:rPr>
                        <a:t>edustus</a:t>
                      </a:r>
                      <a:r>
                        <a:rPr lang="en-US" sz="1600" b="0" dirty="0">
                          <a:effectLst/>
                        </a:rPr>
                        <a:t> </a:t>
                      </a:r>
                      <a:r>
                        <a:rPr lang="en-US" sz="1600" b="0" dirty="0" err="1">
                          <a:effectLst/>
                        </a:rPr>
                        <a:t>ei</a:t>
                      </a:r>
                      <a:r>
                        <a:rPr lang="en-US" sz="1600" b="0" dirty="0">
                          <a:effectLst/>
                        </a:rPr>
                        <a:t> ole </a:t>
                      </a:r>
                      <a:r>
                        <a:rPr lang="en-US" sz="1600" b="0" dirty="0" err="1">
                          <a:effectLst/>
                        </a:rPr>
                        <a:t>itsestään</a:t>
                      </a:r>
                      <a:r>
                        <a:rPr lang="en-US" sz="1600" b="0" dirty="0">
                          <a:effectLst/>
                        </a:rPr>
                        <a:t> </a:t>
                      </a:r>
                      <a:r>
                        <a:rPr lang="en-US" sz="1600" b="0" dirty="0" err="1">
                          <a:effectLst/>
                        </a:rPr>
                        <a:t>selvyys</a:t>
                      </a:r>
                      <a:r>
                        <a:rPr lang="en-US" sz="1600" b="0" dirty="0">
                          <a:effectLst/>
                        </a:rPr>
                        <a:t> </a:t>
                      </a:r>
                      <a:r>
                        <a:rPr lang="en-US" sz="1600" b="0" dirty="0" err="1">
                          <a:effectLst/>
                        </a:rPr>
                        <a:t>eikä</a:t>
                      </a:r>
                      <a:r>
                        <a:rPr lang="en-US" sz="1600" b="0" dirty="0">
                          <a:effectLst/>
                        </a:rPr>
                        <a:t> </a:t>
                      </a:r>
                      <a:r>
                        <a:rPr lang="en-US" sz="1600" b="0" dirty="0" err="1">
                          <a:effectLst/>
                        </a:rPr>
                        <a:t>välttämätön</a:t>
                      </a:r>
                      <a:r>
                        <a:rPr lang="en-US" sz="1600" b="0" dirty="0">
                          <a:effectLst/>
                        </a:rPr>
                        <a:t>, se </a:t>
                      </a:r>
                      <a:r>
                        <a:rPr lang="en-US" sz="1600" b="0" dirty="0" err="1">
                          <a:effectLst/>
                        </a:rPr>
                        <a:t>voi</a:t>
                      </a:r>
                      <a:r>
                        <a:rPr lang="en-US" sz="1600" b="0" dirty="0">
                          <a:effectLst/>
                        </a:rPr>
                        <a:t> </a:t>
                      </a:r>
                      <a:r>
                        <a:rPr lang="en-US" sz="1600" b="0" dirty="0" err="1">
                          <a:effectLst/>
                        </a:rPr>
                        <a:t>toteutua</a:t>
                      </a:r>
                      <a:r>
                        <a:rPr lang="en-US" sz="1600" b="0" dirty="0">
                          <a:effectLst/>
                        </a:rPr>
                        <a:t> </a:t>
                      </a:r>
                      <a:r>
                        <a:rPr lang="en-US" sz="1600" b="0" dirty="0" err="1">
                          <a:effectLst/>
                        </a:rPr>
                        <a:t>myös</a:t>
                      </a:r>
                      <a:r>
                        <a:rPr lang="en-US" sz="1600" b="0" dirty="0">
                          <a:effectLst/>
                        </a:rPr>
                        <a:t> </a:t>
                      </a:r>
                      <a:r>
                        <a:rPr lang="en-US" sz="1600" b="0" dirty="0" err="1">
                          <a:effectLst/>
                        </a:rPr>
                        <a:t>toisen</a:t>
                      </a:r>
                      <a:r>
                        <a:rPr lang="en-US" sz="1600" b="0" dirty="0">
                          <a:effectLst/>
                        </a:rPr>
                        <a:t> </a:t>
                      </a:r>
                      <a:r>
                        <a:rPr lang="en-US" sz="1600" b="0" dirty="0" err="1">
                          <a:effectLst/>
                        </a:rPr>
                        <a:t>organisaation</a:t>
                      </a:r>
                      <a:r>
                        <a:rPr lang="en-US" sz="1600" b="0" dirty="0">
                          <a:effectLst/>
                        </a:rPr>
                        <a:t> </a:t>
                      </a:r>
                      <a:r>
                        <a:rPr lang="en-US" sz="1600" b="0" dirty="0" err="1">
                          <a:effectLst/>
                        </a:rPr>
                        <a:t>kautta</a:t>
                      </a:r>
                      <a:r>
                        <a:rPr lang="en-US" sz="1600" b="0" dirty="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260745744"/>
                  </a:ext>
                </a:extLst>
              </a:tr>
              <a:tr h="516796">
                <a:tc>
                  <a:txBody>
                    <a:bodyPr/>
                    <a:lstStyle/>
                    <a:p>
                      <a:pPr>
                        <a:spcAft>
                          <a:spcPts val="0"/>
                        </a:spcAft>
                      </a:pPr>
                      <a:r>
                        <a:rPr lang="en-US" sz="1600" b="0" dirty="0" err="1">
                          <a:effectLst/>
                        </a:rPr>
                        <a:t>Jäsenenä</a:t>
                      </a:r>
                      <a:r>
                        <a:rPr lang="en-US" sz="1600" b="0" dirty="0">
                          <a:effectLst/>
                        </a:rPr>
                        <a:t> </a:t>
                      </a:r>
                      <a:r>
                        <a:rPr lang="en-US" sz="1600" b="0" dirty="0" err="1">
                          <a:effectLst/>
                        </a:rPr>
                        <a:t>voitaisiin</a:t>
                      </a:r>
                      <a:r>
                        <a:rPr lang="en-US" sz="1600" b="0" dirty="0">
                          <a:effectLst/>
                        </a:rPr>
                        <a:t> </a:t>
                      </a:r>
                      <a:r>
                        <a:rPr lang="en-US" sz="1600" b="0" dirty="0" err="1">
                          <a:effectLst/>
                        </a:rPr>
                        <a:t>osallistua</a:t>
                      </a:r>
                      <a:r>
                        <a:rPr lang="en-US" sz="1600" b="0" dirty="0">
                          <a:effectLst/>
                        </a:rPr>
                        <a:t> </a:t>
                      </a:r>
                      <a:r>
                        <a:rPr lang="en-US" sz="1600" b="0" dirty="0" err="1">
                          <a:effectLst/>
                        </a:rPr>
                        <a:t>jatkossakin</a:t>
                      </a:r>
                      <a:r>
                        <a:rPr lang="en-US" sz="1600" b="0" dirty="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1073159975"/>
                  </a:ext>
                </a:extLst>
              </a:tr>
              <a:tr h="516796">
                <a:tc>
                  <a:txBody>
                    <a:bodyPr/>
                    <a:lstStyle/>
                    <a:p>
                      <a:pPr>
                        <a:spcAft>
                          <a:spcPts val="0"/>
                        </a:spcAft>
                      </a:pPr>
                      <a:r>
                        <a:rPr lang="en-US" sz="1600" b="0" dirty="0" err="1">
                          <a:effectLst/>
                        </a:rPr>
                        <a:t>Kuten</a:t>
                      </a:r>
                      <a:r>
                        <a:rPr lang="en-US" sz="1600" b="0" dirty="0">
                          <a:effectLst/>
                        </a:rPr>
                        <a:t> </a:t>
                      </a:r>
                      <a:r>
                        <a:rPr lang="en-US" sz="1600" b="0" dirty="0" err="1">
                          <a:effectLst/>
                        </a:rPr>
                        <a:t>ennenkin</a:t>
                      </a:r>
                      <a:r>
                        <a:rPr lang="en-US" sz="1600" b="0" dirty="0">
                          <a:effectLst/>
                        </a:rPr>
                        <a:t>. </a:t>
                      </a:r>
                      <a:r>
                        <a:rPr lang="en-US" sz="1600" b="0" dirty="0" err="1">
                          <a:effectLst/>
                        </a:rPr>
                        <a:t>Mukana</a:t>
                      </a:r>
                      <a:r>
                        <a:rPr lang="en-US" sz="1600" b="0" dirty="0">
                          <a:effectLst/>
                        </a:rPr>
                        <a:t> </a:t>
                      </a:r>
                      <a:r>
                        <a:rPr lang="en-US" sz="1600" b="0" dirty="0" err="1">
                          <a:effectLst/>
                        </a:rPr>
                        <a:t>työssä</a:t>
                      </a:r>
                      <a:r>
                        <a:rPr lang="en-US" sz="1600" b="0" dirty="0">
                          <a:effectLst/>
                        </a:rPr>
                        <a:t> </a:t>
                      </a:r>
                      <a:r>
                        <a:rPr lang="en-US" sz="1600" b="0" dirty="0" err="1">
                          <a:effectLst/>
                        </a:rPr>
                        <a:t>eri</a:t>
                      </a:r>
                      <a:r>
                        <a:rPr lang="en-US" sz="1600" b="0" dirty="0">
                          <a:effectLst/>
                        </a:rPr>
                        <a:t> </a:t>
                      </a:r>
                      <a:r>
                        <a:rPr lang="en-US" sz="1600" b="0" dirty="0" err="1">
                          <a:effectLst/>
                        </a:rPr>
                        <a:t>tavoin</a:t>
                      </a:r>
                      <a:r>
                        <a:rPr lang="en-US" sz="1600" b="0" dirty="0">
                          <a:effectLst/>
                        </a:rPr>
                        <a:t>, </a:t>
                      </a:r>
                      <a:r>
                        <a:rPr lang="en-US" sz="1600" b="0" dirty="0" err="1">
                          <a:effectLst/>
                        </a:rPr>
                        <a:t>osallistumalla</a:t>
                      </a:r>
                      <a:r>
                        <a:rPr lang="en-US" sz="1600" b="0" dirty="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2117080120"/>
                  </a:ext>
                </a:extLst>
              </a:tr>
              <a:tr h="516796">
                <a:tc>
                  <a:txBody>
                    <a:bodyPr/>
                    <a:lstStyle/>
                    <a:p>
                      <a:pPr>
                        <a:spcAft>
                          <a:spcPts val="0"/>
                        </a:spcAft>
                      </a:pPr>
                      <a:r>
                        <a:rPr lang="en-US" sz="1600" b="0" dirty="0" err="1">
                          <a:effectLst/>
                        </a:rPr>
                        <a:t>Mielellään</a:t>
                      </a:r>
                      <a:r>
                        <a:rPr lang="en-US" sz="1600" b="0" dirty="0">
                          <a:effectLst/>
                        </a:rPr>
                        <a:t>. </a:t>
                      </a:r>
                      <a:r>
                        <a:rPr lang="en-US" sz="1600" b="0" dirty="0" err="1">
                          <a:effectLst/>
                        </a:rPr>
                        <a:t>Toisin</a:t>
                      </a:r>
                      <a:r>
                        <a:rPr lang="en-US" sz="1600" b="0" dirty="0">
                          <a:effectLst/>
                        </a:rPr>
                        <a:t> </a:t>
                      </a:r>
                      <a:r>
                        <a:rPr lang="en-US" sz="1600" b="0" dirty="0" err="1">
                          <a:effectLst/>
                        </a:rPr>
                        <a:t>myös</a:t>
                      </a:r>
                      <a:r>
                        <a:rPr lang="en-US" sz="1600" b="0" dirty="0">
                          <a:effectLst/>
                        </a:rPr>
                        <a:t> </a:t>
                      </a:r>
                      <a:r>
                        <a:rPr lang="en-US" sz="1600" b="0" dirty="0" err="1">
                          <a:effectLst/>
                        </a:rPr>
                        <a:t>haavoittuvassa</a:t>
                      </a:r>
                      <a:r>
                        <a:rPr lang="en-US" sz="1600" b="0" dirty="0">
                          <a:effectLst/>
                        </a:rPr>
                        <a:t> </a:t>
                      </a:r>
                      <a:r>
                        <a:rPr lang="en-US" sz="1600" b="0" dirty="0" err="1">
                          <a:effectLst/>
                        </a:rPr>
                        <a:t>olevien</a:t>
                      </a:r>
                      <a:r>
                        <a:rPr lang="en-US" sz="1600" b="0" dirty="0">
                          <a:effectLst/>
                        </a:rPr>
                        <a:t> </a:t>
                      </a:r>
                      <a:r>
                        <a:rPr lang="en-US" sz="1600" b="0" dirty="0" err="1">
                          <a:effectLst/>
                        </a:rPr>
                        <a:t>ryhmien</a:t>
                      </a:r>
                      <a:r>
                        <a:rPr lang="en-US" sz="1600" b="0" dirty="0">
                          <a:effectLst/>
                        </a:rPr>
                        <a:t> </a:t>
                      </a:r>
                      <a:r>
                        <a:rPr lang="en-US" sz="1600" b="0" dirty="0" err="1">
                          <a:effectLst/>
                        </a:rPr>
                        <a:t>asioita</a:t>
                      </a:r>
                      <a:r>
                        <a:rPr lang="en-US" sz="1600" b="0" dirty="0">
                          <a:effectLst/>
                        </a:rPr>
                        <a:t> </a:t>
                      </a:r>
                      <a:r>
                        <a:rPr lang="en-US" sz="1600" b="0" dirty="0" err="1">
                          <a:effectLst/>
                        </a:rPr>
                        <a:t>esille</a:t>
                      </a:r>
                      <a:r>
                        <a:rPr lang="en-US" sz="1600" b="0" dirty="0">
                          <a:effectLst/>
                        </a:rPr>
                        <a:t>. (</a:t>
                      </a:r>
                      <a:r>
                        <a:rPr lang="en-US" sz="1600" b="0" dirty="0" err="1">
                          <a:effectLst/>
                        </a:rPr>
                        <a:t>Digisyrjäytymis</a:t>
                      </a:r>
                      <a:r>
                        <a:rPr lang="en-US" sz="1600" b="0" dirty="0">
                          <a:effectLst/>
                        </a:rPr>
                        <a:t> </a:t>
                      </a:r>
                      <a:r>
                        <a:rPr lang="en-US" sz="1600" b="0" dirty="0" err="1">
                          <a:effectLst/>
                        </a:rPr>
                        <a:t>riskissä</a:t>
                      </a:r>
                      <a:r>
                        <a:rPr lang="en-US" sz="1600" b="0" dirty="0">
                          <a:effectLst/>
                        </a:rPr>
                        <a:t> </a:t>
                      </a:r>
                      <a:r>
                        <a:rPr lang="en-US" sz="1600" b="0" dirty="0" err="1">
                          <a:effectLst/>
                        </a:rPr>
                        <a:t>olevat</a:t>
                      </a:r>
                      <a:r>
                        <a:rPr lang="en-US" sz="1600" b="0" dirty="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4062368086"/>
                  </a:ext>
                </a:extLst>
              </a:tr>
              <a:tr h="516796">
                <a:tc>
                  <a:txBody>
                    <a:bodyPr/>
                    <a:lstStyle/>
                    <a:p>
                      <a:pPr>
                        <a:spcAft>
                          <a:spcPts val="0"/>
                        </a:spcAft>
                      </a:pPr>
                      <a:r>
                        <a:rPr lang="en-US" sz="1600" b="0" dirty="0" err="1">
                          <a:effectLst/>
                        </a:rPr>
                        <a:t>Edelleen</a:t>
                      </a:r>
                      <a:r>
                        <a:rPr lang="en-US" sz="1600" b="0" dirty="0">
                          <a:effectLst/>
                        </a:rPr>
                        <a:t> </a:t>
                      </a:r>
                      <a:r>
                        <a:rPr lang="en-US" sz="1600" b="0" dirty="0" err="1">
                          <a:effectLst/>
                        </a:rPr>
                        <a:t>mukana</a:t>
                      </a:r>
                      <a:r>
                        <a:rPr lang="en-US" sz="1600" b="0" dirty="0">
                          <a:effectLst/>
                        </a:rPr>
                        <a:t>, </a:t>
                      </a:r>
                      <a:r>
                        <a:rPr lang="en-US" sz="1600" b="0" dirty="0" err="1">
                          <a:effectLst/>
                        </a:rPr>
                        <a:t>asiantuntija</a:t>
                      </a:r>
                      <a:r>
                        <a:rPr lang="en-US" sz="1600" b="0" dirty="0">
                          <a:effectLst/>
                        </a:rPr>
                        <a:t>- ja </a:t>
                      </a:r>
                      <a:r>
                        <a:rPr lang="en-US" sz="1600" b="0" dirty="0" err="1">
                          <a:effectLst/>
                        </a:rPr>
                        <a:t>palvelutuotanto-organisaationa</a:t>
                      </a:r>
                      <a:r>
                        <a:rPr lang="en-US" sz="1600" b="0" dirty="0">
                          <a:effectLst/>
                        </a:rPr>
                        <a:t>, </a:t>
                      </a:r>
                      <a:r>
                        <a:rPr lang="en-US" sz="1600" b="0" dirty="0" err="1">
                          <a:effectLst/>
                        </a:rPr>
                        <a:t>jolla</a:t>
                      </a:r>
                      <a:r>
                        <a:rPr lang="en-US" sz="1600" b="0" dirty="0">
                          <a:effectLst/>
                        </a:rPr>
                        <a:t> on </a:t>
                      </a:r>
                      <a:r>
                        <a:rPr lang="en-US" sz="1600" b="0" dirty="0" err="1">
                          <a:effectLst/>
                        </a:rPr>
                        <a:t>sekä</a:t>
                      </a:r>
                      <a:r>
                        <a:rPr lang="en-US" sz="1600" b="0" dirty="0">
                          <a:effectLst/>
                        </a:rPr>
                        <a:t> </a:t>
                      </a:r>
                      <a:r>
                        <a:rPr lang="en-US" sz="1600" b="0" dirty="0" err="1">
                          <a:effectLst/>
                        </a:rPr>
                        <a:t>annettavaa</a:t>
                      </a:r>
                      <a:r>
                        <a:rPr lang="en-US" sz="1600" b="0" dirty="0">
                          <a:effectLst/>
                        </a:rPr>
                        <a:t> </a:t>
                      </a:r>
                      <a:r>
                        <a:rPr lang="en-US" sz="1600" b="0" dirty="0" err="1">
                          <a:effectLst/>
                        </a:rPr>
                        <a:t>että</a:t>
                      </a:r>
                      <a:r>
                        <a:rPr lang="en-US" sz="1600" b="0" dirty="0">
                          <a:effectLst/>
                        </a:rPr>
                        <a:t> </a:t>
                      </a:r>
                      <a:r>
                        <a:rPr lang="en-US" sz="1600" b="0" dirty="0" err="1">
                          <a:effectLst/>
                        </a:rPr>
                        <a:t>opittavaa</a:t>
                      </a:r>
                      <a:r>
                        <a:rPr lang="en-US" sz="1600" b="0" dirty="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2653942254"/>
                  </a:ext>
                </a:extLst>
              </a:tr>
              <a:tr h="774262">
                <a:tc>
                  <a:txBody>
                    <a:bodyPr/>
                    <a:lstStyle/>
                    <a:p>
                      <a:pPr>
                        <a:spcAft>
                          <a:spcPts val="0"/>
                        </a:spcAft>
                      </a:pPr>
                      <a:r>
                        <a:rPr lang="en-US" sz="1600" b="0" dirty="0" err="1">
                          <a:effectLst/>
                        </a:rPr>
                        <a:t>Pitäisin</a:t>
                      </a:r>
                      <a:r>
                        <a:rPr lang="en-US" sz="1600" b="0" dirty="0">
                          <a:effectLst/>
                        </a:rPr>
                        <a:t> </a:t>
                      </a:r>
                      <a:r>
                        <a:rPr lang="en-US" sz="1600" b="0" dirty="0" err="1">
                          <a:effectLst/>
                        </a:rPr>
                        <a:t>hyvin</a:t>
                      </a:r>
                      <a:r>
                        <a:rPr lang="en-US" sz="1600" b="0" dirty="0">
                          <a:effectLst/>
                        </a:rPr>
                        <a:t> </a:t>
                      </a:r>
                      <a:r>
                        <a:rPr lang="en-US" sz="1600" b="0" dirty="0" err="1">
                          <a:effectLst/>
                        </a:rPr>
                        <a:t>tärkeänä</a:t>
                      </a:r>
                      <a:r>
                        <a:rPr lang="en-US" sz="1600" b="0" dirty="0">
                          <a:effectLst/>
                        </a:rPr>
                        <a:t>, </a:t>
                      </a:r>
                      <a:r>
                        <a:rPr lang="en-US" sz="1600" b="0" dirty="0" err="1">
                          <a:effectLst/>
                        </a:rPr>
                        <a:t>että</a:t>
                      </a:r>
                      <a:r>
                        <a:rPr lang="en-US" sz="1600" b="0" dirty="0">
                          <a:effectLst/>
                        </a:rPr>
                        <a:t> </a:t>
                      </a:r>
                      <a:r>
                        <a:rPr lang="en-US" sz="1600" b="0" dirty="0" err="1">
                          <a:effectLst/>
                        </a:rPr>
                        <a:t>organisaatiomme</a:t>
                      </a:r>
                      <a:r>
                        <a:rPr lang="en-US" sz="1600" b="0" dirty="0">
                          <a:effectLst/>
                        </a:rPr>
                        <a:t> </a:t>
                      </a:r>
                      <a:r>
                        <a:rPr lang="en-US" sz="1600" b="0" dirty="0" err="1">
                          <a:effectLst/>
                        </a:rPr>
                        <a:t>olisi</a:t>
                      </a:r>
                      <a:r>
                        <a:rPr lang="en-US" sz="1600" b="0" dirty="0">
                          <a:effectLst/>
                        </a:rPr>
                        <a:t> </a:t>
                      </a:r>
                      <a:r>
                        <a:rPr lang="en-US" sz="1600" b="0" dirty="0" err="1">
                          <a:effectLst/>
                        </a:rPr>
                        <a:t>mukana</a:t>
                      </a:r>
                      <a:r>
                        <a:rPr lang="en-US" sz="1600" b="0" dirty="0">
                          <a:effectLst/>
                        </a:rPr>
                        <a:t> </a:t>
                      </a:r>
                      <a:r>
                        <a:rPr lang="en-US" sz="1600" b="0" dirty="0" err="1">
                          <a:effectLst/>
                        </a:rPr>
                        <a:t>tuomassa</a:t>
                      </a:r>
                      <a:r>
                        <a:rPr lang="en-US" sz="1600" b="0" dirty="0">
                          <a:effectLst/>
                        </a:rPr>
                        <a:t> </a:t>
                      </a:r>
                      <a:r>
                        <a:rPr lang="en-US" sz="1600" b="0" dirty="0" err="1">
                          <a:effectLst/>
                        </a:rPr>
                        <a:t>keskusteluihin</a:t>
                      </a:r>
                      <a:r>
                        <a:rPr lang="en-US" sz="1600" b="0" dirty="0">
                          <a:effectLst/>
                        </a:rPr>
                        <a:t> </a:t>
                      </a:r>
                      <a:r>
                        <a:rPr lang="en-US" sz="1600" b="0" dirty="0" err="1">
                          <a:effectLst/>
                        </a:rPr>
                        <a:t>mukaan</a:t>
                      </a:r>
                      <a:r>
                        <a:rPr lang="en-US" sz="1600" b="0" dirty="0">
                          <a:effectLst/>
                        </a:rPr>
                        <a:t> </a:t>
                      </a:r>
                      <a:r>
                        <a:rPr lang="en-US" sz="1600" b="0" dirty="0" err="1">
                          <a:effectLst/>
                        </a:rPr>
                        <a:t>omaa</a:t>
                      </a:r>
                      <a:r>
                        <a:rPr lang="en-US" sz="1600" b="0" dirty="0">
                          <a:effectLst/>
                        </a:rPr>
                        <a:t> </a:t>
                      </a:r>
                      <a:r>
                        <a:rPr lang="en-US" sz="1600" b="0" dirty="0" err="1">
                          <a:effectLst/>
                        </a:rPr>
                        <a:t>näkemystämme</a:t>
                      </a:r>
                      <a:r>
                        <a:rPr lang="en-US" sz="1600" b="0" dirty="0">
                          <a:effectLst/>
                        </a:rPr>
                        <a:t> ja </a:t>
                      </a:r>
                      <a:r>
                        <a:rPr lang="en-US" sz="1600" b="0" dirty="0" err="1">
                          <a:effectLst/>
                        </a:rPr>
                        <a:t>kuulemaan</a:t>
                      </a:r>
                      <a:r>
                        <a:rPr lang="en-US" sz="1600" b="0" dirty="0">
                          <a:effectLst/>
                        </a:rPr>
                        <a:t> </a:t>
                      </a:r>
                      <a:r>
                        <a:rPr lang="en-US" sz="1600" b="0" dirty="0" err="1">
                          <a:effectLst/>
                        </a:rPr>
                        <a:t>muiden</a:t>
                      </a:r>
                      <a:r>
                        <a:rPr lang="en-US" sz="1600" b="0" dirty="0">
                          <a:effectLst/>
                        </a:rPr>
                        <a:t> </a:t>
                      </a:r>
                      <a:r>
                        <a:rPr lang="en-US" sz="1600" b="0" dirty="0" err="1">
                          <a:effectLst/>
                        </a:rPr>
                        <a:t>organisaatioiden</a:t>
                      </a:r>
                      <a:r>
                        <a:rPr lang="en-US" sz="1600" b="0" dirty="0">
                          <a:effectLst/>
                        </a:rPr>
                        <a:t> ja </a:t>
                      </a:r>
                      <a:r>
                        <a:rPr lang="en-US" sz="1600" b="0" dirty="0" err="1">
                          <a:effectLst/>
                        </a:rPr>
                        <a:t>sidosryhmien</a:t>
                      </a:r>
                      <a:r>
                        <a:rPr lang="en-US" sz="1600" b="0" dirty="0">
                          <a:effectLst/>
                        </a:rPr>
                        <a:t> </a:t>
                      </a:r>
                      <a:r>
                        <a:rPr lang="en-US" sz="1600" b="0" dirty="0" err="1">
                          <a:effectLst/>
                        </a:rPr>
                        <a:t>ajankohtaisista</a:t>
                      </a:r>
                      <a:r>
                        <a:rPr lang="en-US" sz="1600" b="0" dirty="0">
                          <a:effectLst/>
                        </a:rPr>
                        <a:t> </a:t>
                      </a:r>
                      <a:r>
                        <a:rPr lang="en-US" sz="1600" b="0" dirty="0" err="1">
                          <a:effectLst/>
                        </a:rPr>
                        <a:t>asioista</a:t>
                      </a:r>
                      <a:r>
                        <a:rPr lang="en-US" sz="1600" b="0" dirty="0">
                          <a:effectLst/>
                        </a:rPr>
                        <a:t> ja </a:t>
                      </a:r>
                      <a:r>
                        <a:rPr lang="en-US" sz="1600" b="0" dirty="0" err="1">
                          <a:effectLst/>
                        </a:rPr>
                        <a:t>tavoitteista</a:t>
                      </a:r>
                      <a:r>
                        <a:rPr lang="en-US" sz="1600" b="0" dirty="0">
                          <a:effectLst/>
                        </a:rPr>
                        <a:t>.</a:t>
                      </a:r>
                      <a:endParaRPr lang="fi-FI" sz="16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3195648701"/>
                  </a:ext>
                </a:extLst>
              </a:tr>
            </a:tbl>
          </a:graphicData>
        </a:graphic>
      </p:graphicFrame>
      <p:sp>
        <p:nvSpPr>
          <p:cNvPr id="4" name="Dian numeron paikkamerkki 3"/>
          <p:cNvSpPr>
            <a:spLocks noGrp="1"/>
          </p:cNvSpPr>
          <p:nvPr>
            <p:ph type="sldNum" sz="quarter" idx="12"/>
          </p:nvPr>
        </p:nvSpPr>
        <p:spPr/>
        <p:txBody>
          <a:bodyPr/>
          <a:lstStyle/>
          <a:p>
            <a:fld id="{7CD1C137-87C0-4E4B-8573-EDFCC21A7E6F}" type="slidenum">
              <a:rPr lang="fi-FI" noProof="0" smtClean="0"/>
              <a:pPr/>
              <a:t>24</a:t>
            </a:fld>
            <a:endParaRPr lang="fi-FI" noProof="0" dirty="0"/>
          </a:p>
        </p:txBody>
      </p:sp>
    </p:spTree>
    <p:extLst>
      <p:ext uri="{BB962C8B-B14F-4D97-AF65-F5344CB8AC3E}">
        <p14:creationId xmlns:p14="http://schemas.microsoft.com/office/powerpoint/2010/main" val="4089201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5"/>
          <p:cNvGraphicFramePr>
            <a:graphicFrameLocks noGrp="1"/>
          </p:cNvGraphicFramePr>
          <p:nvPr>
            <p:ph idx="1"/>
            <p:extLst>
              <p:ext uri="{D42A27DB-BD31-4B8C-83A1-F6EECF244321}">
                <p14:modId xmlns:p14="http://schemas.microsoft.com/office/powerpoint/2010/main" val="2050462549"/>
              </p:ext>
            </p:extLst>
          </p:nvPr>
        </p:nvGraphicFramePr>
        <p:xfrm>
          <a:off x="192505" y="1084884"/>
          <a:ext cx="11916075" cy="5623923"/>
        </p:xfrm>
        <a:graphic>
          <a:graphicData uri="http://schemas.openxmlformats.org/drawingml/2006/table">
            <a:tbl>
              <a:tblPr firstRow="1" firstCol="1" bandRow="1">
                <a:tableStyleId>{5C22544A-7EE6-4342-B048-85BDC9FD1C3A}</a:tableStyleId>
              </a:tblPr>
              <a:tblGrid>
                <a:gridCol w="11916075">
                  <a:extLst>
                    <a:ext uri="{9D8B030D-6E8A-4147-A177-3AD203B41FA5}">
                      <a16:colId xmlns:a16="http://schemas.microsoft.com/office/drawing/2014/main" val="2972035392"/>
                    </a:ext>
                  </a:extLst>
                </a:gridCol>
              </a:tblGrid>
              <a:tr h="261867">
                <a:tc>
                  <a:txBody>
                    <a:bodyPr/>
                    <a:lstStyle/>
                    <a:p>
                      <a:pPr algn="l">
                        <a:spcAft>
                          <a:spcPts val="0"/>
                        </a:spcAft>
                      </a:pPr>
                      <a:r>
                        <a:rPr lang="en-US" sz="1200" b="0">
                          <a:effectLst/>
                        </a:rPr>
                        <a:t>Vastaukset</a:t>
                      </a:r>
                      <a:endParaRPr lang="fi-FI" sz="1200" b="0">
                        <a:effectLst/>
                        <a:latin typeface="Times New Roman" panose="02020603050405020304" pitchFamily="18" charset="0"/>
                        <a:ea typeface="Times New Roman" panose="02020603050405020304" pitchFamily="18" charset="0"/>
                      </a:endParaRPr>
                    </a:p>
                  </a:txBody>
                  <a:tcPr marL="48545" marR="48545" marT="0" marB="0" anchor="ctr"/>
                </a:tc>
                <a:extLst>
                  <a:ext uri="{0D108BD9-81ED-4DB2-BD59-A6C34878D82A}">
                    <a16:rowId xmlns:a16="http://schemas.microsoft.com/office/drawing/2014/main" val="1972820127"/>
                  </a:ext>
                </a:extLst>
              </a:tr>
              <a:tr h="377090">
                <a:tc>
                  <a:txBody>
                    <a:bodyPr/>
                    <a:lstStyle/>
                    <a:p>
                      <a:pPr algn="l">
                        <a:spcAft>
                          <a:spcPts val="0"/>
                        </a:spcAft>
                      </a:pPr>
                      <a:r>
                        <a:rPr lang="en-US" sz="1200" b="0" dirty="0" err="1">
                          <a:effectLst/>
                        </a:rPr>
                        <a:t>Digiasioiden</a:t>
                      </a:r>
                      <a:r>
                        <a:rPr lang="en-US" sz="1200" b="0" dirty="0">
                          <a:effectLst/>
                        </a:rPr>
                        <a:t> </a:t>
                      </a:r>
                      <a:r>
                        <a:rPr lang="en-US" sz="1200" b="0" dirty="0" err="1">
                          <a:effectLst/>
                        </a:rPr>
                        <a:t>ympärillä</a:t>
                      </a:r>
                      <a:r>
                        <a:rPr lang="en-US" sz="1200" b="0" dirty="0">
                          <a:effectLst/>
                        </a:rPr>
                        <a:t> on </a:t>
                      </a:r>
                      <a:r>
                        <a:rPr lang="en-US" sz="1200" b="0" dirty="0" err="1">
                          <a:effectLst/>
                        </a:rPr>
                        <a:t>tällä</a:t>
                      </a:r>
                      <a:r>
                        <a:rPr lang="en-US" sz="1200" b="0" dirty="0">
                          <a:effectLst/>
                        </a:rPr>
                        <a:t> </a:t>
                      </a:r>
                      <a:r>
                        <a:rPr lang="en-US" sz="1200" b="0" dirty="0" err="1">
                          <a:effectLst/>
                        </a:rPr>
                        <a:t>hetkellä</a:t>
                      </a:r>
                      <a:r>
                        <a:rPr lang="en-US" sz="1200" b="0" dirty="0">
                          <a:effectLst/>
                        </a:rPr>
                        <a:t> </a:t>
                      </a:r>
                      <a:r>
                        <a:rPr lang="en-US" sz="1200" b="0" dirty="0" err="1">
                          <a:effectLst/>
                        </a:rPr>
                        <a:t>paljon</a:t>
                      </a:r>
                      <a:r>
                        <a:rPr lang="en-US" sz="1200" b="0" dirty="0">
                          <a:effectLst/>
                        </a:rPr>
                        <a:t> (</a:t>
                      </a:r>
                      <a:r>
                        <a:rPr lang="en-US" sz="1200" b="0" dirty="0" err="1">
                          <a:effectLst/>
                        </a:rPr>
                        <a:t>liikaakin</a:t>
                      </a:r>
                      <a:r>
                        <a:rPr lang="en-US" sz="1200" b="0" dirty="0">
                          <a:effectLst/>
                        </a:rPr>
                        <a:t>?) </a:t>
                      </a:r>
                      <a:r>
                        <a:rPr lang="en-US" sz="1200" b="0" dirty="0" err="1">
                          <a:effectLst/>
                        </a:rPr>
                        <a:t>eri</a:t>
                      </a:r>
                      <a:r>
                        <a:rPr lang="en-US" sz="1200" b="0" dirty="0">
                          <a:effectLst/>
                        </a:rPr>
                        <a:t> </a:t>
                      </a:r>
                      <a:r>
                        <a:rPr lang="en-US" sz="1200" b="0" dirty="0" err="1">
                          <a:effectLst/>
                        </a:rPr>
                        <a:t>verkostoja</a:t>
                      </a:r>
                      <a:r>
                        <a:rPr lang="en-US" sz="1200" b="0" dirty="0">
                          <a:effectLst/>
                        </a:rPr>
                        <a:t>, </a:t>
                      </a:r>
                      <a:r>
                        <a:rPr lang="en-US" sz="1200" b="0" dirty="0" err="1">
                          <a:effectLst/>
                        </a:rPr>
                        <a:t>toimijoita</a:t>
                      </a:r>
                      <a:r>
                        <a:rPr lang="en-US" sz="1200" b="0" dirty="0">
                          <a:effectLst/>
                        </a:rPr>
                        <a:t>. </a:t>
                      </a:r>
                      <a:r>
                        <a:rPr lang="en-US" sz="1200" b="0" dirty="0" err="1">
                          <a:effectLst/>
                        </a:rPr>
                        <a:t>Voisiko</a:t>
                      </a:r>
                      <a:r>
                        <a:rPr lang="en-US" sz="1200" b="0" dirty="0">
                          <a:effectLst/>
                        </a:rPr>
                        <a:t> </a:t>
                      </a:r>
                      <a:r>
                        <a:rPr lang="en-US" sz="1200" b="0" dirty="0" err="1">
                          <a:effectLst/>
                        </a:rPr>
                        <a:t>esim</a:t>
                      </a:r>
                      <a:r>
                        <a:rPr lang="en-US" sz="1200" b="0" dirty="0">
                          <a:effectLst/>
                        </a:rPr>
                        <a:t>. </a:t>
                      </a:r>
                      <a:r>
                        <a:rPr lang="en-US" sz="1200" b="0" dirty="0" err="1">
                          <a:effectLst/>
                        </a:rPr>
                        <a:t>digitoimiston</a:t>
                      </a:r>
                      <a:r>
                        <a:rPr lang="en-US" sz="1200" b="0" dirty="0">
                          <a:effectLst/>
                        </a:rPr>
                        <a:t> </a:t>
                      </a:r>
                      <a:r>
                        <a:rPr lang="en-US" sz="1200" b="0" dirty="0" err="1">
                          <a:effectLst/>
                        </a:rPr>
                        <a:t>alaisena</a:t>
                      </a:r>
                      <a:r>
                        <a:rPr lang="en-US" sz="1200" b="0" dirty="0">
                          <a:effectLst/>
                        </a:rPr>
                        <a:t> </a:t>
                      </a:r>
                      <a:r>
                        <a:rPr lang="en-US" sz="1200" b="0" dirty="0" err="1">
                          <a:effectLst/>
                        </a:rPr>
                        <a:t>toimia</a:t>
                      </a:r>
                      <a:r>
                        <a:rPr lang="en-US" sz="1200" b="0" dirty="0">
                          <a:effectLst/>
                        </a:rPr>
                        <a:t> </a:t>
                      </a:r>
                      <a:r>
                        <a:rPr lang="en-US" sz="1200" b="0" dirty="0" err="1">
                          <a:effectLst/>
                        </a:rPr>
                        <a:t>joku</a:t>
                      </a:r>
                      <a:r>
                        <a:rPr lang="en-US" sz="1200" b="0" dirty="0">
                          <a:effectLst/>
                        </a:rPr>
                        <a:t>, </a:t>
                      </a:r>
                      <a:r>
                        <a:rPr lang="en-US" sz="1200" b="0" dirty="0" err="1">
                          <a:effectLst/>
                        </a:rPr>
                        <a:t>joka</a:t>
                      </a:r>
                      <a:r>
                        <a:rPr lang="en-US" sz="1200" b="0" dirty="0">
                          <a:effectLst/>
                        </a:rPr>
                        <a:t> </a:t>
                      </a:r>
                      <a:r>
                        <a:rPr lang="en-US" sz="1200" b="0" dirty="0" err="1">
                          <a:effectLst/>
                        </a:rPr>
                        <a:t>keräisi</a:t>
                      </a:r>
                      <a:r>
                        <a:rPr lang="en-US" sz="1200" b="0" dirty="0">
                          <a:effectLst/>
                        </a:rPr>
                        <a:t> </a:t>
                      </a:r>
                      <a:r>
                        <a:rPr lang="en-US" sz="1200" b="0" dirty="0" err="1">
                          <a:effectLst/>
                        </a:rPr>
                        <a:t>kansalaisnäkökulmaa</a:t>
                      </a:r>
                      <a:r>
                        <a:rPr lang="en-US" sz="1200" b="0" dirty="0">
                          <a:effectLst/>
                        </a:rPr>
                        <a:t> ja </a:t>
                      </a:r>
                      <a:r>
                        <a:rPr lang="en-US" sz="1200" b="0" dirty="0" err="1">
                          <a:effectLst/>
                        </a:rPr>
                        <a:t>huolehtisi</a:t>
                      </a:r>
                      <a:r>
                        <a:rPr lang="en-US" sz="1200" b="0" dirty="0">
                          <a:effectLst/>
                        </a:rPr>
                        <a:t> </a:t>
                      </a:r>
                      <a:r>
                        <a:rPr lang="en-US" sz="1200" b="0" dirty="0" err="1">
                          <a:effectLst/>
                        </a:rPr>
                        <a:t>tiedon</a:t>
                      </a:r>
                      <a:r>
                        <a:rPr lang="en-US" sz="1200" b="0" dirty="0">
                          <a:effectLst/>
                        </a:rPr>
                        <a:t> </a:t>
                      </a:r>
                      <a:r>
                        <a:rPr lang="en-US" sz="1200" b="0" dirty="0" err="1">
                          <a:effectLst/>
                        </a:rPr>
                        <a:t>saannista</a:t>
                      </a:r>
                      <a:r>
                        <a:rPr lang="en-US" sz="1200" b="0" dirty="0">
                          <a:effectLst/>
                        </a:rPr>
                        <a:t> </a:t>
                      </a:r>
                      <a:r>
                        <a:rPr lang="en-US" sz="1200" b="0" dirty="0" err="1">
                          <a:effectLst/>
                        </a:rPr>
                        <a:t>eri</a:t>
                      </a:r>
                      <a:r>
                        <a:rPr lang="en-US" sz="1200" b="0" dirty="0">
                          <a:effectLst/>
                        </a:rPr>
                        <a:t> </a:t>
                      </a:r>
                      <a:r>
                        <a:rPr lang="en-US" sz="1200" b="0" dirty="0" err="1">
                          <a:effectLst/>
                        </a:rPr>
                        <a:t>organisaatioilta</a:t>
                      </a:r>
                      <a:r>
                        <a:rPr lang="en-US" sz="1200" b="0" dirty="0">
                          <a:effectLst/>
                        </a:rPr>
                        <a:t>, </a:t>
                      </a:r>
                      <a:r>
                        <a:rPr lang="en-US" sz="1200" b="0" dirty="0" err="1">
                          <a:effectLst/>
                        </a:rPr>
                        <a:t>järjestöiltä</a:t>
                      </a:r>
                      <a:r>
                        <a:rPr lang="en-US" sz="1200" b="0" dirty="0">
                          <a:effectLst/>
                        </a:rPr>
                        <a:t> </a:t>
                      </a:r>
                      <a:r>
                        <a:rPr lang="en-US" sz="1200" b="0" dirty="0" err="1">
                          <a:effectLst/>
                        </a:rPr>
                        <a:t>jne</a:t>
                      </a:r>
                      <a:r>
                        <a:rPr lang="en-US" sz="1200" b="0" dirty="0">
                          <a:effectLst/>
                        </a:rPr>
                        <a:t>.</a:t>
                      </a:r>
                      <a:endParaRPr lang="fi-FI" sz="1200" b="0" dirty="0">
                        <a:effectLst/>
                        <a:latin typeface="Times New Roman" panose="02020603050405020304" pitchFamily="18" charset="0"/>
                        <a:ea typeface="Times New Roman" panose="02020603050405020304" pitchFamily="18" charset="0"/>
                      </a:endParaRPr>
                    </a:p>
                  </a:txBody>
                  <a:tcPr marL="48545" marR="48545" marT="0" marB="0" anchor="ctr"/>
                </a:tc>
                <a:extLst>
                  <a:ext uri="{0D108BD9-81ED-4DB2-BD59-A6C34878D82A}">
                    <a16:rowId xmlns:a16="http://schemas.microsoft.com/office/drawing/2014/main" val="345266997"/>
                  </a:ext>
                </a:extLst>
              </a:tr>
              <a:tr h="261867">
                <a:tc>
                  <a:txBody>
                    <a:bodyPr/>
                    <a:lstStyle/>
                    <a:p>
                      <a:pPr algn="l">
                        <a:spcAft>
                          <a:spcPts val="0"/>
                        </a:spcAft>
                      </a:pPr>
                      <a:r>
                        <a:rPr lang="en-US" sz="1200" b="0" dirty="0" err="1">
                          <a:effectLst/>
                        </a:rPr>
                        <a:t>Tiedottavat</a:t>
                      </a:r>
                      <a:r>
                        <a:rPr lang="en-US" sz="1200" b="0" dirty="0">
                          <a:effectLst/>
                        </a:rPr>
                        <a:t> ja </a:t>
                      </a:r>
                      <a:r>
                        <a:rPr lang="en-US" sz="1200" b="0" dirty="0" err="1">
                          <a:effectLst/>
                        </a:rPr>
                        <a:t>keskustelevat</a:t>
                      </a:r>
                      <a:r>
                        <a:rPr lang="en-US" sz="1200" b="0" dirty="0">
                          <a:effectLst/>
                        </a:rPr>
                        <a:t> </a:t>
                      </a:r>
                      <a:r>
                        <a:rPr lang="en-US" sz="1200" b="0" dirty="0" err="1">
                          <a:effectLst/>
                        </a:rPr>
                        <a:t>seminaarit</a:t>
                      </a:r>
                      <a:endParaRPr lang="fi-FI" sz="1200" b="0" dirty="0">
                        <a:effectLst/>
                        <a:latin typeface="Times New Roman" panose="02020603050405020304" pitchFamily="18" charset="0"/>
                        <a:ea typeface="Times New Roman" panose="02020603050405020304" pitchFamily="18" charset="0"/>
                      </a:endParaRPr>
                    </a:p>
                  </a:txBody>
                  <a:tcPr marL="48545" marR="48545" marT="0" marB="0" anchor="ctr"/>
                </a:tc>
                <a:extLst>
                  <a:ext uri="{0D108BD9-81ED-4DB2-BD59-A6C34878D82A}">
                    <a16:rowId xmlns:a16="http://schemas.microsoft.com/office/drawing/2014/main" val="2808290824"/>
                  </a:ext>
                </a:extLst>
              </a:tr>
              <a:tr h="377090">
                <a:tc>
                  <a:txBody>
                    <a:bodyPr/>
                    <a:lstStyle/>
                    <a:p>
                      <a:pPr algn="l">
                        <a:spcAft>
                          <a:spcPts val="0"/>
                        </a:spcAft>
                      </a:pPr>
                      <a:r>
                        <a:rPr lang="en-US" sz="1200" b="0">
                          <a:effectLst/>
                        </a:rPr>
                        <a:t>En osaa sanoa vaihtoehtoista, organisoitua muuta mallia kansalaiskeskustelun käymiselle digitalisaatioasioista. On tärkeää, että toiminta on valtionhallinnon organisoimaa.</a:t>
                      </a:r>
                      <a:endParaRPr lang="fi-FI" sz="1200" b="0">
                        <a:effectLst/>
                        <a:latin typeface="Times New Roman" panose="02020603050405020304" pitchFamily="18" charset="0"/>
                        <a:ea typeface="Times New Roman" panose="02020603050405020304" pitchFamily="18" charset="0"/>
                      </a:endParaRPr>
                    </a:p>
                  </a:txBody>
                  <a:tcPr marL="48545" marR="48545" marT="0" marB="0" anchor="ctr"/>
                </a:tc>
                <a:extLst>
                  <a:ext uri="{0D108BD9-81ED-4DB2-BD59-A6C34878D82A}">
                    <a16:rowId xmlns:a16="http://schemas.microsoft.com/office/drawing/2014/main" val="1169824916"/>
                  </a:ext>
                </a:extLst>
              </a:tr>
              <a:tr h="355146">
                <a:tc>
                  <a:txBody>
                    <a:bodyPr/>
                    <a:lstStyle/>
                    <a:p>
                      <a:pPr algn="l">
                        <a:spcAft>
                          <a:spcPts val="0"/>
                        </a:spcAft>
                      </a:pPr>
                      <a:r>
                        <a:rPr lang="en-US" sz="1200" b="0" dirty="0" err="1">
                          <a:effectLst/>
                        </a:rPr>
                        <a:t>Kannattaa</a:t>
                      </a:r>
                      <a:r>
                        <a:rPr lang="en-US" sz="1200" b="0" dirty="0">
                          <a:effectLst/>
                        </a:rPr>
                        <a:t> </a:t>
                      </a:r>
                      <a:r>
                        <a:rPr lang="en-US" sz="1200" b="0" dirty="0" err="1">
                          <a:effectLst/>
                        </a:rPr>
                        <a:t>pohtia</a:t>
                      </a:r>
                      <a:r>
                        <a:rPr lang="en-US" sz="1200" b="0" dirty="0">
                          <a:effectLst/>
                        </a:rPr>
                        <a:t>, </a:t>
                      </a:r>
                      <a:r>
                        <a:rPr lang="en-US" sz="1600" b="0" dirty="0" err="1">
                          <a:effectLst/>
                        </a:rPr>
                        <a:t>voitaisiinko</a:t>
                      </a:r>
                      <a:r>
                        <a:rPr lang="en-US" sz="1200" b="0" dirty="0">
                          <a:effectLst/>
                        </a:rPr>
                        <a:t> </a:t>
                      </a:r>
                      <a:r>
                        <a:rPr lang="en-US" sz="1200" b="0" dirty="0" err="1">
                          <a:effectLst/>
                        </a:rPr>
                        <a:t>neuvottelukunta</a:t>
                      </a:r>
                      <a:r>
                        <a:rPr lang="en-US" sz="1200" b="0" dirty="0">
                          <a:effectLst/>
                        </a:rPr>
                        <a:t> tai </a:t>
                      </a:r>
                      <a:r>
                        <a:rPr lang="en-US" sz="1200" b="0" dirty="0" err="1">
                          <a:effectLst/>
                        </a:rPr>
                        <a:t>vastaava</a:t>
                      </a:r>
                      <a:r>
                        <a:rPr lang="en-US" sz="1200" b="0" dirty="0">
                          <a:effectLst/>
                        </a:rPr>
                        <a:t> </a:t>
                      </a:r>
                      <a:r>
                        <a:rPr lang="en-US" sz="1200" b="0" dirty="0" err="1">
                          <a:effectLst/>
                        </a:rPr>
                        <a:t>digiosaallisuuteen</a:t>
                      </a:r>
                      <a:r>
                        <a:rPr lang="en-US" sz="1200" b="0" dirty="0">
                          <a:effectLst/>
                        </a:rPr>
                        <a:t> </a:t>
                      </a:r>
                      <a:r>
                        <a:rPr lang="en-US" sz="1200" b="0" dirty="0" err="1">
                          <a:effectLst/>
                        </a:rPr>
                        <a:t>keskittynyt</a:t>
                      </a:r>
                      <a:r>
                        <a:rPr lang="en-US" sz="1200" b="0" dirty="0">
                          <a:effectLst/>
                        </a:rPr>
                        <a:t> </a:t>
                      </a:r>
                      <a:r>
                        <a:rPr lang="en-US" sz="1200" b="0" dirty="0" err="1">
                          <a:effectLst/>
                        </a:rPr>
                        <a:t>ryhmä</a:t>
                      </a:r>
                      <a:r>
                        <a:rPr lang="en-US" sz="1200" b="0" dirty="0">
                          <a:effectLst/>
                        </a:rPr>
                        <a:t> </a:t>
                      </a:r>
                      <a:r>
                        <a:rPr lang="en-US" sz="1200" b="0" dirty="0" err="1">
                          <a:effectLst/>
                        </a:rPr>
                        <a:t>perustaa</a:t>
                      </a:r>
                      <a:r>
                        <a:rPr lang="en-US" sz="1200" b="0" dirty="0">
                          <a:effectLst/>
                        </a:rPr>
                        <a:t> </a:t>
                      </a:r>
                      <a:r>
                        <a:rPr lang="en-US" sz="1200" b="0" dirty="0" err="1">
                          <a:effectLst/>
                        </a:rPr>
                        <a:t>tukemaan</a:t>
                      </a:r>
                      <a:r>
                        <a:rPr lang="en-US" sz="1200" b="0" dirty="0">
                          <a:effectLst/>
                        </a:rPr>
                        <a:t> </a:t>
                      </a:r>
                      <a:r>
                        <a:rPr lang="en-US" sz="1200" b="0" dirty="0" err="1">
                          <a:effectLst/>
                        </a:rPr>
                        <a:t>ministeriöiden</a:t>
                      </a:r>
                      <a:r>
                        <a:rPr lang="en-US" sz="1200" b="0" dirty="0">
                          <a:effectLst/>
                        </a:rPr>
                        <a:t> </a:t>
                      </a:r>
                      <a:r>
                        <a:rPr lang="en-US" sz="1200" b="0" dirty="0" err="1">
                          <a:effectLst/>
                        </a:rPr>
                        <a:t>yhteisen</a:t>
                      </a:r>
                      <a:r>
                        <a:rPr lang="en-US" sz="1200" b="0" dirty="0">
                          <a:effectLst/>
                        </a:rPr>
                        <a:t> </a:t>
                      </a:r>
                      <a:r>
                        <a:rPr lang="en-US" sz="1200" b="0" dirty="0" err="1">
                          <a:effectLst/>
                        </a:rPr>
                        <a:t>digitoimiston</a:t>
                      </a:r>
                      <a:r>
                        <a:rPr lang="en-US" sz="1200" b="0" dirty="0">
                          <a:effectLst/>
                        </a:rPr>
                        <a:t> </a:t>
                      </a:r>
                      <a:r>
                        <a:rPr lang="en-US" sz="1200" b="0" dirty="0" err="1">
                          <a:effectLst/>
                        </a:rPr>
                        <a:t>työtä</a:t>
                      </a:r>
                      <a:r>
                        <a:rPr lang="en-US" sz="1200" b="0" dirty="0">
                          <a:effectLst/>
                        </a:rPr>
                        <a:t>.</a:t>
                      </a:r>
                      <a:endParaRPr lang="fi-FI" sz="1200" b="0" dirty="0">
                        <a:effectLst/>
                        <a:latin typeface="Times New Roman" panose="02020603050405020304" pitchFamily="18" charset="0"/>
                        <a:ea typeface="Times New Roman" panose="02020603050405020304" pitchFamily="18" charset="0"/>
                      </a:endParaRPr>
                    </a:p>
                  </a:txBody>
                  <a:tcPr marL="48545" marR="48545" marT="0" marB="0" anchor="ctr"/>
                </a:tc>
                <a:extLst>
                  <a:ext uri="{0D108BD9-81ED-4DB2-BD59-A6C34878D82A}">
                    <a16:rowId xmlns:a16="http://schemas.microsoft.com/office/drawing/2014/main" val="2912309426"/>
                  </a:ext>
                </a:extLst>
              </a:tr>
              <a:tr h="261867">
                <a:tc>
                  <a:txBody>
                    <a:bodyPr/>
                    <a:lstStyle/>
                    <a:p>
                      <a:pPr algn="l">
                        <a:spcAft>
                          <a:spcPts val="0"/>
                        </a:spcAft>
                      </a:pPr>
                      <a:r>
                        <a:rPr lang="en-US" sz="1200" b="0">
                          <a:effectLst/>
                        </a:rPr>
                        <a:t>Kansalaisnäkökulmaa tulisi huomioida laajemmin kaikissa uusissa sekä käynnissä olevissa kehityskuluissa.</a:t>
                      </a:r>
                      <a:endParaRPr lang="fi-FI" sz="1200" b="0">
                        <a:effectLst/>
                        <a:latin typeface="Times New Roman" panose="02020603050405020304" pitchFamily="18" charset="0"/>
                        <a:ea typeface="Times New Roman" panose="02020603050405020304" pitchFamily="18" charset="0"/>
                      </a:endParaRPr>
                    </a:p>
                  </a:txBody>
                  <a:tcPr marL="48545" marR="48545" marT="0" marB="0" anchor="ctr"/>
                </a:tc>
                <a:extLst>
                  <a:ext uri="{0D108BD9-81ED-4DB2-BD59-A6C34878D82A}">
                    <a16:rowId xmlns:a16="http://schemas.microsoft.com/office/drawing/2014/main" val="1348638889"/>
                  </a:ext>
                </a:extLst>
              </a:tr>
              <a:tr h="261867">
                <a:tc>
                  <a:txBody>
                    <a:bodyPr/>
                    <a:lstStyle/>
                    <a:p>
                      <a:pPr algn="l">
                        <a:spcAft>
                          <a:spcPts val="0"/>
                        </a:spcAft>
                      </a:pPr>
                      <a:r>
                        <a:rPr lang="en-US" sz="1200" b="0" dirty="0" err="1">
                          <a:effectLst/>
                        </a:rPr>
                        <a:t>Järjestöt</a:t>
                      </a:r>
                      <a:r>
                        <a:rPr lang="en-US" sz="1200" b="0" dirty="0">
                          <a:effectLst/>
                        </a:rPr>
                        <a:t> </a:t>
                      </a:r>
                      <a:r>
                        <a:rPr lang="en-US" sz="1200" b="0" dirty="0" err="1">
                          <a:effectLst/>
                        </a:rPr>
                        <a:t>tekevät</a:t>
                      </a:r>
                      <a:r>
                        <a:rPr lang="en-US" sz="1200" b="0" dirty="0">
                          <a:effectLst/>
                        </a:rPr>
                        <a:t> </a:t>
                      </a:r>
                      <a:r>
                        <a:rPr lang="en-US" sz="1200" b="0" dirty="0" err="1">
                          <a:effectLst/>
                        </a:rPr>
                        <a:t>omaa</a:t>
                      </a:r>
                      <a:r>
                        <a:rPr lang="en-US" sz="1200" b="0" dirty="0">
                          <a:effectLst/>
                        </a:rPr>
                        <a:t> </a:t>
                      </a:r>
                      <a:r>
                        <a:rPr lang="en-US" sz="1200" b="0" dirty="0" err="1">
                          <a:effectLst/>
                        </a:rPr>
                        <a:t>työtään</a:t>
                      </a:r>
                      <a:r>
                        <a:rPr lang="en-US" sz="1200" b="0" dirty="0">
                          <a:effectLst/>
                        </a:rPr>
                        <a:t> </a:t>
                      </a:r>
                      <a:r>
                        <a:rPr lang="en-US" sz="1200" b="0" dirty="0" err="1">
                          <a:effectLst/>
                        </a:rPr>
                        <a:t>nyt</a:t>
                      </a:r>
                      <a:r>
                        <a:rPr lang="en-US" sz="1200" b="0" dirty="0">
                          <a:effectLst/>
                        </a:rPr>
                        <a:t> </a:t>
                      </a:r>
                      <a:r>
                        <a:rPr lang="en-US" sz="1200" b="0" dirty="0" err="1">
                          <a:effectLst/>
                        </a:rPr>
                        <a:t>hieman</a:t>
                      </a:r>
                      <a:r>
                        <a:rPr lang="en-US" sz="1200" b="0" dirty="0">
                          <a:effectLst/>
                        </a:rPr>
                        <a:t> </a:t>
                      </a:r>
                      <a:r>
                        <a:rPr lang="en-US" sz="1200" b="0" dirty="0" err="1">
                          <a:effectLst/>
                        </a:rPr>
                        <a:t>hankalissa</a:t>
                      </a:r>
                      <a:r>
                        <a:rPr lang="en-US" sz="1200" b="0" dirty="0">
                          <a:effectLst/>
                        </a:rPr>
                        <a:t> </a:t>
                      </a:r>
                      <a:r>
                        <a:rPr lang="en-US" sz="1200" b="0" dirty="0" err="1">
                          <a:effectLst/>
                        </a:rPr>
                        <a:t>oloissa</a:t>
                      </a:r>
                      <a:r>
                        <a:rPr lang="en-US" sz="1200" b="0" dirty="0">
                          <a:effectLst/>
                        </a:rPr>
                        <a:t>, </a:t>
                      </a:r>
                      <a:r>
                        <a:rPr lang="en-US" sz="1200" b="0" dirty="0" err="1">
                          <a:effectLst/>
                        </a:rPr>
                        <a:t>ainakin</a:t>
                      </a:r>
                      <a:r>
                        <a:rPr lang="en-US" sz="1200" b="0" dirty="0">
                          <a:effectLst/>
                        </a:rPr>
                        <a:t> </a:t>
                      </a:r>
                      <a:r>
                        <a:rPr lang="en-US" sz="1200" b="0" dirty="0" err="1">
                          <a:effectLst/>
                        </a:rPr>
                        <a:t>useimmat</a:t>
                      </a:r>
                      <a:r>
                        <a:rPr lang="en-US" sz="1200" b="0" dirty="0">
                          <a:effectLst/>
                        </a:rPr>
                        <a:t>. </a:t>
                      </a:r>
                      <a:r>
                        <a:rPr lang="en-US" sz="1200" b="0" dirty="0" err="1">
                          <a:effectLst/>
                        </a:rPr>
                        <a:t>Järjestöt</a:t>
                      </a:r>
                      <a:r>
                        <a:rPr lang="en-US" sz="1200" b="0" dirty="0">
                          <a:effectLst/>
                        </a:rPr>
                        <a:t> </a:t>
                      </a:r>
                      <a:r>
                        <a:rPr lang="en-US" sz="1200" b="0" dirty="0" err="1">
                          <a:effectLst/>
                        </a:rPr>
                        <a:t>mukaan</a:t>
                      </a:r>
                      <a:r>
                        <a:rPr lang="en-US" sz="1200" b="0" dirty="0">
                          <a:effectLst/>
                        </a:rPr>
                        <a:t> ja </a:t>
                      </a:r>
                      <a:r>
                        <a:rPr lang="en-US" sz="1200" b="0" dirty="0" err="1">
                          <a:effectLst/>
                        </a:rPr>
                        <a:t>sitä</a:t>
                      </a:r>
                      <a:r>
                        <a:rPr lang="en-US" sz="1200" b="0" dirty="0">
                          <a:effectLst/>
                        </a:rPr>
                        <a:t> </a:t>
                      </a:r>
                      <a:r>
                        <a:rPr lang="en-US" sz="1200" b="0" dirty="0" err="1">
                          <a:effectLst/>
                        </a:rPr>
                        <a:t>kautta</a:t>
                      </a:r>
                      <a:r>
                        <a:rPr lang="en-US" sz="1200" b="0" dirty="0">
                          <a:effectLst/>
                        </a:rPr>
                        <a:t> </a:t>
                      </a:r>
                      <a:r>
                        <a:rPr lang="en-US" sz="1200" b="0" dirty="0" err="1">
                          <a:effectLst/>
                        </a:rPr>
                        <a:t>kansalaisnäkökulmaa</a:t>
                      </a:r>
                      <a:r>
                        <a:rPr lang="en-US" sz="1200" b="0" dirty="0">
                          <a:effectLst/>
                        </a:rPr>
                        <a:t> </a:t>
                      </a:r>
                      <a:r>
                        <a:rPr lang="en-US" sz="1200" b="0" dirty="0" err="1">
                          <a:effectLst/>
                        </a:rPr>
                        <a:t>kyllä</a:t>
                      </a:r>
                      <a:r>
                        <a:rPr lang="en-US" sz="1200" b="0" dirty="0">
                          <a:effectLst/>
                        </a:rPr>
                        <a:t> </a:t>
                      </a:r>
                      <a:r>
                        <a:rPr lang="en-US" sz="1200" b="0" dirty="0" err="1">
                          <a:effectLst/>
                        </a:rPr>
                        <a:t>saadaan</a:t>
                      </a:r>
                      <a:r>
                        <a:rPr lang="en-US" sz="1200" b="0" dirty="0">
                          <a:effectLst/>
                        </a:rPr>
                        <a:t>.</a:t>
                      </a:r>
                      <a:endParaRPr lang="fi-FI" sz="1200" b="0" dirty="0">
                        <a:effectLst/>
                        <a:latin typeface="Times New Roman" panose="02020603050405020304" pitchFamily="18" charset="0"/>
                        <a:ea typeface="Times New Roman" panose="02020603050405020304" pitchFamily="18" charset="0"/>
                      </a:endParaRPr>
                    </a:p>
                  </a:txBody>
                  <a:tcPr marL="48545" marR="48545" marT="0" marB="0" anchor="ctr"/>
                </a:tc>
                <a:extLst>
                  <a:ext uri="{0D108BD9-81ED-4DB2-BD59-A6C34878D82A}">
                    <a16:rowId xmlns:a16="http://schemas.microsoft.com/office/drawing/2014/main" val="2196113038"/>
                  </a:ext>
                </a:extLst>
              </a:tr>
              <a:tr h="261867">
                <a:tc>
                  <a:txBody>
                    <a:bodyPr/>
                    <a:lstStyle/>
                    <a:p>
                      <a:pPr algn="l">
                        <a:spcAft>
                          <a:spcPts val="0"/>
                        </a:spcAft>
                      </a:pPr>
                      <a:r>
                        <a:rPr lang="en-US" sz="1200" b="0">
                          <a:effectLst/>
                        </a:rPr>
                        <a:t>Vaikea sanoa. On ehdottoman tärkeätä että jatketaan.</a:t>
                      </a:r>
                      <a:endParaRPr lang="fi-FI" sz="1200" b="0">
                        <a:effectLst/>
                        <a:latin typeface="Times New Roman" panose="02020603050405020304" pitchFamily="18" charset="0"/>
                        <a:ea typeface="Times New Roman" panose="02020603050405020304" pitchFamily="18" charset="0"/>
                      </a:endParaRPr>
                    </a:p>
                  </a:txBody>
                  <a:tcPr marL="48545" marR="48545" marT="0" marB="0" anchor="ctr"/>
                </a:tc>
                <a:extLst>
                  <a:ext uri="{0D108BD9-81ED-4DB2-BD59-A6C34878D82A}">
                    <a16:rowId xmlns:a16="http://schemas.microsoft.com/office/drawing/2014/main" val="423869651"/>
                  </a:ext>
                </a:extLst>
              </a:tr>
              <a:tr h="942724">
                <a:tc>
                  <a:txBody>
                    <a:bodyPr/>
                    <a:lstStyle/>
                    <a:p>
                      <a:pPr algn="l">
                        <a:spcAft>
                          <a:spcPts val="0"/>
                        </a:spcAft>
                      </a:pPr>
                      <a:r>
                        <a:rPr lang="en-US" sz="1200" b="0">
                          <a:effectLst/>
                        </a:rPr>
                        <a:t>Tämä on supertärkeä kysymys. Kansalaisten osallisuutta digitalisoituvan, automatisoituvan ja tekoälyistyvän yhteiskunnan kehittämisessä tulisi lisätä aivan radikaalisti, inkluusiosta ja yhdenvertaisuudesta huolehtien. Nykyiset "kuulemme kansalaista" -menetelmät eivät riitä, vaan sekä informointi, ymmärryttäminen että äänen antaminen tavallisille ihmisille ja dialogisen toimintatavan omaksuminen on todella tärkeää. Vaikeiksi koetut teknologiset asiat on myös saatava julkiseen ja poliittiseen keskusteluun kielellä, joka mahdollistaa mahdollisimman laajojen kansalaispiirien osallistumisen niin debattiin kuin deliberaatioon, tavoitteenasettelusta betatestaukseen.</a:t>
                      </a:r>
                      <a:endParaRPr lang="fi-FI" sz="1200" b="0">
                        <a:effectLst/>
                        <a:latin typeface="Times New Roman" panose="02020603050405020304" pitchFamily="18" charset="0"/>
                        <a:ea typeface="Times New Roman" panose="02020603050405020304" pitchFamily="18" charset="0"/>
                      </a:endParaRPr>
                    </a:p>
                  </a:txBody>
                  <a:tcPr marL="48545" marR="48545" marT="0" marB="0" anchor="ctr"/>
                </a:tc>
                <a:extLst>
                  <a:ext uri="{0D108BD9-81ED-4DB2-BD59-A6C34878D82A}">
                    <a16:rowId xmlns:a16="http://schemas.microsoft.com/office/drawing/2014/main" val="2641180746"/>
                  </a:ext>
                </a:extLst>
              </a:tr>
              <a:tr h="2262538">
                <a:tc>
                  <a:txBody>
                    <a:bodyPr/>
                    <a:lstStyle/>
                    <a:p>
                      <a:pPr algn="l">
                        <a:spcAft>
                          <a:spcPts val="0"/>
                        </a:spcAft>
                      </a:pPr>
                      <a:r>
                        <a:rPr lang="en-US" sz="1200" b="0" dirty="0" err="1">
                          <a:effectLst/>
                        </a:rPr>
                        <a:t>Hyvin</a:t>
                      </a:r>
                      <a:r>
                        <a:rPr lang="en-US" sz="1200" b="0" dirty="0">
                          <a:effectLst/>
                        </a:rPr>
                        <a:t> </a:t>
                      </a:r>
                      <a:r>
                        <a:rPr lang="en-US" sz="1200" b="0" dirty="0" err="1">
                          <a:effectLst/>
                        </a:rPr>
                        <a:t>vaikea</a:t>
                      </a:r>
                      <a:r>
                        <a:rPr lang="en-US" sz="1200" b="0" dirty="0">
                          <a:effectLst/>
                        </a:rPr>
                        <a:t> </a:t>
                      </a:r>
                      <a:r>
                        <a:rPr lang="en-US" sz="1200" b="0" dirty="0" err="1">
                          <a:effectLst/>
                        </a:rPr>
                        <a:t>keksiä</a:t>
                      </a:r>
                      <a:r>
                        <a:rPr lang="en-US" sz="1200" b="0" dirty="0">
                          <a:effectLst/>
                        </a:rPr>
                        <a:t> </a:t>
                      </a:r>
                      <a:r>
                        <a:rPr lang="en-US" sz="1200" b="0" dirty="0" err="1">
                          <a:effectLst/>
                        </a:rPr>
                        <a:t>vaihtoehtoista</a:t>
                      </a:r>
                      <a:r>
                        <a:rPr lang="en-US" sz="1200" b="0" dirty="0">
                          <a:effectLst/>
                        </a:rPr>
                        <a:t> </a:t>
                      </a:r>
                      <a:r>
                        <a:rPr lang="en-US" sz="1200" b="0" dirty="0" err="1">
                          <a:effectLst/>
                        </a:rPr>
                        <a:t>toimivaa</a:t>
                      </a:r>
                      <a:r>
                        <a:rPr lang="en-US" sz="1200" b="0" dirty="0">
                          <a:effectLst/>
                        </a:rPr>
                        <a:t> </a:t>
                      </a:r>
                      <a:r>
                        <a:rPr lang="en-US" sz="1200" b="0" dirty="0" err="1">
                          <a:effectLst/>
                        </a:rPr>
                        <a:t>mallia</a:t>
                      </a:r>
                      <a:r>
                        <a:rPr lang="en-US" sz="1200" b="0" dirty="0">
                          <a:effectLst/>
                        </a:rPr>
                        <a:t>. </a:t>
                      </a:r>
                      <a:r>
                        <a:rPr lang="en-US" sz="1200" b="0" dirty="0" err="1">
                          <a:effectLst/>
                        </a:rPr>
                        <a:t>Neuvottelukunnan</a:t>
                      </a:r>
                      <a:r>
                        <a:rPr lang="en-US" sz="1200" b="0" dirty="0">
                          <a:effectLst/>
                        </a:rPr>
                        <a:t> </a:t>
                      </a:r>
                      <a:r>
                        <a:rPr lang="en-US" sz="1200" b="0" dirty="0" err="1">
                          <a:effectLst/>
                        </a:rPr>
                        <a:t>etuna</a:t>
                      </a:r>
                      <a:r>
                        <a:rPr lang="en-US" sz="1200" b="0" dirty="0">
                          <a:effectLst/>
                        </a:rPr>
                        <a:t> on </a:t>
                      </a:r>
                      <a:r>
                        <a:rPr lang="en-US" sz="1200" b="0" dirty="0" err="1">
                          <a:effectLst/>
                        </a:rPr>
                        <a:t>ollut</a:t>
                      </a:r>
                      <a:r>
                        <a:rPr lang="en-US" sz="1200" b="0" dirty="0">
                          <a:effectLst/>
                        </a:rPr>
                        <a:t>, </a:t>
                      </a:r>
                      <a:r>
                        <a:rPr lang="en-US" sz="1200" b="0" dirty="0" err="1">
                          <a:effectLst/>
                        </a:rPr>
                        <a:t>että</a:t>
                      </a:r>
                      <a:r>
                        <a:rPr lang="en-US" sz="1200" b="0" dirty="0">
                          <a:effectLst/>
                        </a:rPr>
                        <a:t> </a:t>
                      </a:r>
                      <a:r>
                        <a:rPr lang="en-US" sz="1200" b="0" dirty="0" err="1">
                          <a:effectLst/>
                        </a:rPr>
                        <a:t>mukana</a:t>
                      </a:r>
                      <a:r>
                        <a:rPr lang="en-US" sz="1200" b="0" dirty="0">
                          <a:effectLst/>
                        </a:rPr>
                        <a:t> </a:t>
                      </a:r>
                      <a:r>
                        <a:rPr lang="en-US" sz="1200" b="0" dirty="0" err="1">
                          <a:effectLst/>
                        </a:rPr>
                        <a:t>olleet</a:t>
                      </a:r>
                      <a:r>
                        <a:rPr lang="en-US" sz="1200" b="0" dirty="0">
                          <a:effectLst/>
                        </a:rPr>
                        <a:t> </a:t>
                      </a:r>
                      <a:r>
                        <a:rPr lang="en-US" sz="1200" b="0" dirty="0" err="1">
                          <a:effectLst/>
                        </a:rPr>
                        <a:t>organisaatiot</a:t>
                      </a:r>
                      <a:r>
                        <a:rPr lang="en-US" sz="1200" b="0" dirty="0">
                          <a:effectLst/>
                        </a:rPr>
                        <a:t> </a:t>
                      </a:r>
                      <a:r>
                        <a:rPr lang="en-US" sz="1200" b="0" dirty="0" err="1">
                          <a:effectLst/>
                        </a:rPr>
                        <a:t>ovat</a:t>
                      </a:r>
                      <a:r>
                        <a:rPr lang="en-US" sz="1200" b="0" dirty="0">
                          <a:effectLst/>
                        </a:rPr>
                        <a:t> </a:t>
                      </a:r>
                      <a:r>
                        <a:rPr lang="en-US" sz="1200" b="0" dirty="0" err="1">
                          <a:effectLst/>
                        </a:rPr>
                        <a:t>voineet</a:t>
                      </a:r>
                      <a:r>
                        <a:rPr lang="en-US" sz="1200" b="0" dirty="0">
                          <a:effectLst/>
                        </a:rPr>
                        <a:t> </a:t>
                      </a:r>
                      <a:r>
                        <a:rPr lang="en-US" sz="1200" b="0" dirty="0" err="1">
                          <a:effectLst/>
                        </a:rPr>
                        <a:t>itse</a:t>
                      </a:r>
                      <a:r>
                        <a:rPr lang="en-US" sz="1200" b="0" dirty="0">
                          <a:effectLst/>
                        </a:rPr>
                        <a:t> </a:t>
                      </a:r>
                      <a:r>
                        <a:rPr lang="en-US" sz="1200" b="0" dirty="0" err="1">
                          <a:effectLst/>
                        </a:rPr>
                        <a:t>nostaa</a:t>
                      </a:r>
                      <a:r>
                        <a:rPr lang="en-US" sz="1200" b="0" dirty="0">
                          <a:effectLst/>
                        </a:rPr>
                        <a:t> </a:t>
                      </a:r>
                      <a:r>
                        <a:rPr lang="en-US" sz="1200" b="0" dirty="0" err="1">
                          <a:effectLst/>
                        </a:rPr>
                        <a:t>tärkeitä</a:t>
                      </a:r>
                      <a:r>
                        <a:rPr lang="en-US" sz="1200" b="0" dirty="0">
                          <a:effectLst/>
                        </a:rPr>
                        <a:t> </a:t>
                      </a:r>
                      <a:r>
                        <a:rPr lang="en-US" sz="1200" b="0" dirty="0" err="1">
                          <a:effectLst/>
                        </a:rPr>
                        <a:t>asioita</a:t>
                      </a:r>
                      <a:r>
                        <a:rPr lang="en-US" sz="1200" b="0" dirty="0">
                          <a:effectLst/>
                        </a:rPr>
                        <a:t> </a:t>
                      </a:r>
                      <a:r>
                        <a:rPr lang="en-US" sz="1200" b="0" dirty="0" err="1">
                          <a:effectLst/>
                        </a:rPr>
                        <a:t>esiin</a:t>
                      </a:r>
                      <a:r>
                        <a:rPr lang="en-US" sz="1200" b="0" dirty="0">
                          <a:effectLst/>
                        </a:rPr>
                        <a:t> ja on </a:t>
                      </a:r>
                      <a:r>
                        <a:rPr lang="en-US" sz="1200" b="0" dirty="0" err="1">
                          <a:effectLst/>
                        </a:rPr>
                        <a:t>voitu</a:t>
                      </a:r>
                      <a:r>
                        <a:rPr lang="en-US" sz="1200" b="0" dirty="0">
                          <a:effectLst/>
                        </a:rPr>
                        <a:t> </a:t>
                      </a:r>
                      <a:r>
                        <a:rPr lang="en-US" sz="1200" b="0" dirty="0" err="1">
                          <a:effectLst/>
                        </a:rPr>
                        <a:t>tunnistaa</a:t>
                      </a:r>
                      <a:r>
                        <a:rPr lang="en-US" sz="1200" b="0" dirty="0">
                          <a:effectLst/>
                        </a:rPr>
                        <a:t> </a:t>
                      </a:r>
                      <a:r>
                        <a:rPr lang="en-US" sz="1200" b="0" dirty="0" err="1">
                          <a:effectLst/>
                        </a:rPr>
                        <a:t>yhteisiä</a:t>
                      </a:r>
                      <a:r>
                        <a:rPr lang="en-US" sz="1200" b="0" dirty="0">
                          <a:effectLst/>
                        </a:rPr>
                        <a:t> </a:t>
                      </a:r>
                      <a:r>
                        <a:rPr lang="en-US" sz="1200" b="0" dirty="0" err="1">
                          <a:effectLst/>
                        </a:rPr>
                        <a:t>kysymyksiä</a:t>
                      </a:r>
                      <a:r>
                        <a:rPr lang="en-US" sz="1200" b="0" dirty="0">
                          <a:effectLst/>
                        </a:rPr>
                        <a:t>, </a:t>
                      </a:r>
                      <a:r>
                        <a:rPr lang="en-US" sz="1200" b="0" dirty="0" err="1">
                          <a:effectLst/>
                        </a:rPr>
                        <a:t>ilmiöitä</a:t>
                      </a:r>
                      <a:r>
                        <a:rPr lang="en-US" sz="1200" b="0" dirty="0">
                          <a:effectLst/>
                        </a:rPr>
                        <a:t> ja </a:t>
                      </a:r>
                      <a:r>
                        <a:rPr lang="en-US" sz="1200" b="0" dirty="0" err="1">
                          <a:effectLst/>
                        </a:rPr>
                        <a:t>tavoitteita</a:t>
                      </a:r>
                      <a:r>
                        <a:rPr lang="en-US" sz="1200" b="0" dirty="0">
                          <a:effectLst/>
                        </a:rPr>
                        <a:t>. Jos </a:t>
                      </a:r>
                      <a:r>
                        <a:rPr lang="en-US" sz="1200" b="0" dirty="0" err="1">
                          <a:effectLst/>
                        </a:rPr>
                        <a:t>neuvottelukunta</a:t>
                      </a:r>
                      <a:r>
                        <a:rPr lang="en-US" sz="1200" b="0" dirty="0">
                          <a:effectLst/>
                        </a:rPr>
                        <a:t> </a:t>
                      </a:r>
                      <a:r>
                        <a:rPr lang="en-US" sz="1200" b="0" dirty="0" err="1">
                          <a:effectLst/>
                        </a:rPr>
                        <a:t>korvautuisi</a:t>
                      </a:r>
                      <a:r>
                        <a:rPr lang="en-US" sz="1200" b="0" dirty="0">
                          <a:effectLst/>
                        </a:rPr>
                        <a:t> </a:t>
                      </a:r>
                      <a:r>
                        <a:rPr lang="en-US" sz="1200" b="0" dirty="0" err="1">
                          <a:effectLst/>
                        </a:rPr>
                        <a:t>esim</a:t>
                      </a:r>
                      <a:r>
                        <a:rPr lang="en-US" sz="1200" b="0" dirty="0">
                          <a:effectLst/>
                        </a:rPr>
                        <a:t>. </a:t>
                      </a:r>
                      <a:r>
                        <a:rPr lang="en-US" sz="1200" b="0" dirty="0" err="1">
                          <a:effectLst/>
                        </a:rPr>
                        <a:t>joillain</a:t>
                      </a:r>
                      <a:r>
                        <a:rPr lang="en-US" sz="1200" b="0" dirty="0">
                          <a:effectLst/>
                        </a:rPr>
                        <a:t> </a:t>
                      </a:r>
                      <a:r>
                        <a:rPr lang="en-US" sz="1200" b="0" dirty="0" err="1">
                          <a:effectLst/>
                        </a:rPr>
                        <a:t>seminaarisarjoilla</a:t>
                      </a:r>
                      <a:r>
                        <a:rPr lang="en-US" sz="1200" b="0" dirty="0">
                          <a:effectLst/>
                        </a:rPr>
                        <a:t>, </a:t>
                      </a:r>
                      <a:r>
                        <a:rPr lang="en-US" sz="1200" b="0" dirty="0" err="1">
                          <a:effectLst/>
                        </a:rPr>
                        <a:t>niin</a:t>
                      </a:r>
                      <a:r>
                        <a:rPr lang="en-US" sz="1200" b="0" dirty="0">
                          <a:effectLst/>
                        </a:rPr>
                        <a:t> </a:t>
                      </a:r>
                      <a:r>
                        <a:rPr lang="en-US" sz="1200" b="0" dirty="0" err="1">
                          <a:effectLst/>
                        </a:rPr>
                        <a:t>silloin</a:t>
                      </a:r>
                      <a:r>
                        <a:rPr lang="en-US" sz="1200" b="0" dirty="0">
                          <a:effectLst/>
                        </a:rPr>
                        <a:t> </a:t>
                      </a:r>
                      <a:r>
                        <a:rPr lang="en-US" sz="1200" b="0" dirty="0" err="1">
                          <a:effectLst/>
                        </a:rPr>
                        <a:t>järjestäjät</a:t>
                      </a:r>
                      <a:r>
                        <a:rPr lang="en-US" sz="1200" b="0" dirty="0">
                          <a:effectLst/>
                        </a:rPr>
                        <a:t> </a:t>
                      </a:r>
                      <a:r>
                        <a:rPr lang="en-US" sz="1200" b="0" dirty="0" err="1">
                          <a:effectLst/>
                        </a:rPr>
                        <a:t>sanelisivat</a:t>
                      </a:r>
                      <a:r>
                        <a:rPr lang="en-US" sz="1200" b="0" dirty="0">
                          <a:effectLst/>
                        </a:rPr>
                        <a:t> </a:t>
                      </a:r>
                      <a:r>
                        <a:rPr lang="en-US" sz="1200" b="0" dirty="0" err="1">
                          <a:effectLst/>
                        </a:rPr>
                        <a:t>aiheet</a:t>
                      </a:r>
                      <a:r>
                        <a:rPr lang="en-US" sz="1200" b="0" dirty="0">
                          <a:effectLst/>
                        </a:rPr>
                        <a:t>. Jos </a:t>
                      </a:r>
                      <a:r>
                        <a:rPr lang="en-US" sz="1200" b="0" dirty="0" err="1">
                          <a:effectLst/>
                        </a:rPr>
                        <a:t>neuvottelukunta</a:t>
                      </a:r>
                      <a:r>
                        <a:rPr lang="en-US" sz="1200" b="0" dirty="0">
                          <a:effectLst/>
                        </a:rPr>
                        <a:t> </a:t>
                      </a:r>
                      <a:r>
                        <a:rPr lang="en-US" sz="1200" b="0" dirty="0" err="1">
                          <a:effectLst/>
                        </a:rPr>
                        <a:t>korvattaisiin</a:t>
                      </a:r>
                      <a:r>
                        <a:rPr lang="en-US" sz="1200" b="0" dirty="0">
                          <a:effectLst/>
                        </a:rPr>
                        <a:t> </a:t>
                      </a:r>
                      <a:r>
                        <a:rPr lang="en-US" sz="1200" b="0" dirty="0" err="1">
                          <a:effectLst/>
                        </a:rPr>
                        <a:t>jollain</a:t>
                      </a:r>
                      <a:r>
                        <a:rPr lang="en-US" sz="1200" b="0" dirty="0">
                          <a:effectLst/>
                        </a:rPr>
                        <a:t> </a:t>
                      </a:r>
                      <a:r>
                        <a:rPr lang="en-US" sz="1200" b="0" dirty="0" err="1">
                          <a:effectLst/>
                        </a:rPr>
                        <a:t>nettifoorumilla</a:t>
                      </a:r>
                      <a:r>
                        <a:rPr lang="en-US" sz="1200" b="0" dirty="0">
                          <a:effectLst/>
                        </a:rPr>
                        <a:t>, </a:t>
                      </a:r>
                      <a:r>
                        <a:rPr lang="en-US" sz="1200" b="0" dirty="0" err="1">
                          <a:effectLst/>
                        </a:rPr>
                        <a:t>niin</a:t>
                      </a:r>
                      <a:r>
                        <a:rPr lang="en-US" sz="1200" b="0" dirty="0">
                          <a:effectLst/>
                        </a:rPr>
                        <a:t> </a:t>
                      </a:r>
                      <a:r>
                        <a:rPr lang="en-US" sz="1200" b="0" dirty="0" err="1">
                          <a:effectLst/>
                        </a:rPr>
                        <a:t>kävisi</a:t>
                      </a:r>
                      <a:r>
                        <a:rPr lang="en-US" sz="1200" b="0" dirty="0">
                          <a:effectLst/>
                        </a:rPr>
                        <a:t> </a:t>
                      </a:r>
                      <a:r>
                        <a:rPr lang="en-US" sz="1200" b="0" dirty="0" err="1">
                          <a:effectLst/>
                        </a:rPr>
                        <a:t>samoin</a:t>
                      </a:r>
                      <a:r>
                        <a:rPr lang="en-US" sz="1200" b="0" dirty="0">
                          <a:effectLst/>
                        </a:rPr>
                        <a:t>, </a:t>
                      </a:r>
                      <a:r>
                        <a:rPr lang="en-US" sz="1200" b="0" dirty="0" err="1">
                          <a:effectLst/>
                        </a:rPr>
                        <a:t>mutta</a:t>
                      </a:r>
                      <a:r>
                        <a:rPr lang="en-US" sz="1200" b="0" dirty="0">
                          <a:effectLst/>
                        </a:rPr>
                        <a:t> </a:t>
                      </a:r>
                      <a:r>
                        <a:rPr lang="en-US" sz="1200" b="0" dirty="0" err="1">
                          <a:effectLst/>
                        </a:rPr>
                        <a:t>samalla</a:t>
                      </a:r>
                      <a:r>
                        <a:rPr lang="en-US" sz="1200" b="0" dirty="0">
                          <a:effectLst/>
                        </a:rPr>
                        <a:t> </a:t>
                      </a:r>
                      <a:r>
                        <a:rPr lang="en-US" sz="1200" b="0" dirty="0" err="1">
                          <a:effectLst/>
                        </a:rPr>
                        <a:t>keskustelun</a:t>
                      </a:r>
                      <a:r>
                        <a:rPr lang="en-US" sz="1200" b="0" dirty="0">
                          <a:effectLst/>
                        </a:rPr>
                        <a:t> anti </a:t>
                      </a:r>
                      <a:r>
                        <a:rPr lang="en-US" sz="1200" b="0" dirty="0" err="1">
                          <a:effectLst/>
                        </a:rPr>
                        <a:t>jäisi</a:t>
                      </a:r>
                      <a:r>
                        <a:rPr lang="en-US" sz="1200" b="0" dirty="0">
                          <a:effectLst/>
                        </a:rPr>
                        <a:t> </a:t>
                      </a:r>
                      <a:r>
                        <a:rPr lang="en-US" sz="1200" b="0" dirty="0" err="1">
                          <a:effectLst/>
                        </a:rPr>
                        <a:t>heikommaksi</a:t>
                      </a:r>
                      <a:r>
                        <a:rPr lang="en-US" sz="1200" b="0" dirty="0">
                          <a:effectLst/>
                        </a:rPr>
                        <a:t> ja </a:t>
                      </a:r>
                      <a:r>
                        <a:rPr lang="en-US" sz="1200" b="0" dirty="0" err="1">
                          <a:effectLst/>
                        </a:rPr>
                        <a:t>vaikeammin</a:t>
                      </a:r>
                      <a:r>
                        <a:rPr lang="en-US" sz="1200" b="0" dirty="0">
                          <a:effectLst/>
                        </a:rPr>
                        <a:t> </a:t>
                      </a:r>
                      <a:r>
                        <a:rPr lang="en-US" sz="1200" b="0" dirty="0" err="1">
                          <a:effectLst/>
                        </a:rPr>
                        <a:t>hyödynnettäväksi</a:t>
                      </a:r>
                      <a:r>
                        <a:rPr lang="en-US" sz="1200" b="0" dirty="0">
                          <a:effectLst/>
                        </a:rPr>
                        <a:t> (ja </a:t>
                      </a:r>
                      <a:r>
                        <a:rPr lang="en-US" sz="1200" b="0" dirty="0" err="1">
                          <a:effectLst/>
                        </a:rPr>
                        <a:t>kalliimmaksi</a:t>
                      </a:r>
                      <a:r>
                        <a:rPr lang="en-US" sz="1200" b="0" dirty="0">
                          <a:effectLst/>
                        </a:rPr>
                        <a:t>).</a:t>
                      </a:r>
                      <a:endParaRPr lang="fi-FI" sz="1200" b="0" dirty="0">
                        <a:effectLst/>
                      </a:endParaRPr>
                    </a:p>
                    <a:p>
                      <a:pPr algn="l">
                        <a:spcAft>
                          <a:spcPts val="0"/>
                        </a:spcAft>
                      </a:pPr>
                      <a:r>
                        <a:rPr lang="en-US" sz="1200" b="0" dirty="0">
                          <a:effectLst/>
                        </a:rPr>
                        <a:t>Sen </a:t>
                      </a:r>
                      <a:r>
                        <a:rPr lang="en-US" sz="1200" b="0" dirty="0" err="1">
                          <a:effectLst/>
                        </a:rPr>
                        <a:t>sijaan</a:t>
                      </a:r>
                      <a:r>
                        <a:rPr lang="en-US" sz="1200" b="0" dirty="0">
                          <a:effectLst/>
                        </a:rPr>
                        <a:t> </a:t>
                      </a:r>
                      <a:r>
                        <a:rPr lang="en-US" sz="1200" b="0" dirty="0" err="1">
                          <a:effectLst/>
                        </a:rPr>
                        <a:t>neuvottelukunnan</a:t>
                      </a:r>
                      <a:r>
                        <a:rPr lang="en-US" sz="1200" b="0" dirty="0">
                          <a:effectLst/>
                        </a:rPr>
                        <a:t> </a:t>
                      </a:r>
                      <a:r>
                        <a:rPr lang="en-US" sz="1200" b="0" dirty="0" err="1">
                          <a:effectLst/>
                        </a:rPr>
                        <a:t>toimintatapoja</a:t>
                      </a:r>
                      <a:r>
                        <a:rPr lang="en-US" sz="1200" b="0" dirty="0">
                          <a:effectLst/>
                        </a:rPr>
                        <a:t> </a:t>
                      </a:r>
                      <a:r>
                        <a:rPr lang="en-US" sz="1200" b="0" dirty="0" err="1">
                          <a:effectLst/>
                        </a:rPr>
                        <a:t>tiedon</a:t>
                      </a:r>
                      <a:r>
                        <a:rPr lang="en-US" sz="1200" b="0" dirty="0">
                          <a:effectLst/>
                        </a:rPr>
                        <a:t> </a:t>
                      </a:r>
                      <a:r>
                        <a:rPr lang="en-US" sz="1200" b="0" dirty="0" err="1">
                          <a:effectLst/>
                        </a:rPr>
                        <a:t>koostamiseksi</a:t>
                      </a:r>
                      <a:r>
                        <a:rPr lang="en-US" sz="1200" b="0" dirty="0">
                          <a:effectLst/>
                        </a:rPr>
                        <a:t> ja </a:t>
                      </a:r>
                      <a:r>
                        <a:rPr lang="en-US" sz="1200" b="0" dirty="0" err="1">
                          <a:effectLst/>
                        </a:rPr>
                        <a:t>analysoimiseksi</a:t>
                      </a:r>
                      <a:r>
                        <a:rPr lang="en-US" sz="1200" b="0" dirty="0">
                          <a:effectLst/>
                        </a:rPr>
                        <a:t> </a:t>
                      </a:r>
                      <a:r>
                        <a:rPr lang="en-US" sz="1200" b="0" dirty="0" err="1">
                          <a:effectLst/>
                        </a:rPr>
                        <a:t>sekä</a:t>
                      </a:r>
                      <a:r>
                        <a:rPr lang="en-US" sz="1200" b="0" dirty="0">
                          <a:effectLst/>
                        </a:rPr>
                        <a:t> </a:t>
                      </a:r>
                      <a:r>
                        <a:rPr lang="en-US" sz="1200" b="0" dirty="0" err="1">
                          <a:effectLst/>
                        </a:rPr>
                        <a:t>viestintäkanavia</a:t>
                      </a:r>
                      <a:r>
                        <a:rPr lang="en-US" sz="1200" b="0" dirty="0">
                          <a:effectLst/>
                        </a:rPr>
                        <a:t> </a:t>
                      </a:r>
                      <a:r>
                        <a:rPr lang="en-US" sz="1200" b="0" dirty="0" err="1">
                          <a:effectLst/>
                        </a:rPr>
                        <a:t>voidaan</a:t>
                      </a:r>
                      <a:r>
                        <a:rPr lang="en-US" sz="1200" b="0" dirty="0">
                          <a:effectLst/>
                        </a:rPr>
                        <a:t> </a:t>
                      </a:r>
                      <a:r>
                        <a:rPr lang="en-US" sz="1200" b="0" dirty="0" err="1">
                          <a:effectLst/>
                        </a:rPr>
                        <a:t>kyllä</a:t>
                      </a:r>
                      <a:r>
                        <a:rPr lang="en-US" sz="1200" b="0" dirty="0">
                          <a:effectLst/>
                        </a:rPr>
                        <a:t> </a:t>
                      </a:r>
                      <a:r>
                        <a:rPr lang="en-US" sz="1200" b="0" dirty="0" err="1">
                          <a:effectLst/>
                        </a:rPr>
                        <a:t>edelleen</a:t>
                      </a:r>
                      <a:r>
                        <a:rPr lang="en-US" sz="1200" b="0" dirty="0">
                          <a:effectLst/>
                        </a:rPr>
                        <a:t> </a:t>
                      </a:r>
                      <a:r>
                        <a:rPr lang="en-US" sz="1200" b="0" dirty="0" err="1">
                          <a:effectLst/>
                        </a:rPr>
                        <a:t>hioa</a:t>
                      </a:r>
                      <a:r>
                        <a:rPr lang="en-US" sz="1200" b="0" dirty="0">
                          <a:effectLst/>
                        </a:rPr>
                        <a:t> (</a:t>
                      </a:r>
                      <a:r>
                        <a:rPr lang="en-US" sz="1200" b="0" dirty="0" err="1">
                          <a:effectLst/>
                        </a:rPr>
                        <a:t>sitä</a:t>
                      </a:r>
                      <a:r>
                        <a:rPr lang="en-US" sz="1200" b="0" dirty="0">
                          <a:effectLst/>
                        </a:rPr>
                        <a:t> </a:t>
                      </a:r>
                      <a:r>
                        <a:rPr lang="en-US" sz="1200" b="0" dirty="0" err="1">
                          <a:effectLst/>
                        </a:rPr>
                        <a:t>neuvottelukunta</a:t>
                      </a:r>
                      <a:r>
                        <a:rPr lang="en-US" sz="1200" b="0" dirty="0">
                          <a:effectLst/>
                        </a:rPr>
                        <a:t> on jo </a:t>
                      </a:r>
                      <a:r>
                        <a:rPr lang="en-US" sz="1200" b="0" dirty="0" err="1">
                          <a:effectLst/>
                        </a:rPr>
                        <a:t>tehnytkin</a:t>
                      </a:r>
                      <a:r>
                        <a:rPr lang="en-US" sz="1200" b="0" dirty="0">
                          <a:effectLst/>
                        </a:rPr>
                        <a:t>).</a:t>
                      </a:r>
                      <a:endParaRPr lang="fi-FI" sz="1200" b="0" dirty="0">
                        <a:effectLst/>
                      </a:endParaRPr>
                    </a:p>
                    <a:p>
                      <a:pPr algn="l">
                        <a:spcAft>
                          <a:spcPts val="0"/>
                        </a:spcAft>
                      </a:pPr>
                      <a:r>
                        <a:rPr lang="en-US" sz="1200" b="0" dirty="0">
                          <a:effectLst/>
                        </a:rPr>
                        <a:t> </a:t>
                      </a:r>
                      <a:endParaRPr lang="fi-FI" sz="1200" b="0" dirty="0">
                        <a:effectLst/>
                      </a:endParaRPr>
                    </a:p>
                    <a:p>
                      <a:pPr algn="l">
                        <a:spcAft>
                          <a:spcPts val="0"/>
                        </a:spcAft>
                      </a:pPr>
                      <a:r>
                        <a:rPr lang="en-US" sz="1200" b="0" dirty="0" err="1">
                          <a:effectLst/>
                        </a:rPr>
                        <a:t>Neuvottelukunnan</a:t>
                      </a:r>
                      <a:r>
                        <a:rPr lang="en-US" sz="1200" b="0" dirty="0">
                          <a:effectLst/>
                        </a:rPr>
                        <a:t> </a:t>
                      </a:r>
                      <a:r>
                        <a:rPr lang="en-US" sz="1200" b="0" dirty="0" err="1">
                          <a:effectLst/>
                        </a:rPr>
                        <a:t>teemojen</a:t>
                      </a:r>
                      <a:r>
                        <a:rPr lang="en-US" sz="1200" b="0" dirty="0">
                          <a:effectLst/>
                        </a:rPr>
                        <a:t> ja </a:t>
                      </a:r>
                      <a:r>
                        <a:rPr lang="en-US" sz="1200" b="0" dirty="0" err="1">
                          <a:effectLst/>
                        </a:rPr>
                        <a:t>keskustelujen</a:t>
                      </a:r>
                      <a:r>
                        <a:rPr lang="en-US" sz="1200" b="0" dirty="0">
                          <a:effectLst/>
                        </a:rPr>
                        <a:t> </a:t>
                      </a:r>
                      <a:r>
                        <a:rPr lang="en-US" sz="1200" b="0" dirty="0" err="1">
                          <a:effectLst/>
                        </a:rPr>
                        <a:t>näkyvyyttä</a:t>
                      </a:r>
                      <a:r>
                        <a:rPr lang="en-US" sz="1200" b="0" dirty="0">
                          <a:effectLst/>
                        </a:rPr>
                        <a:t> </a:t>
                      </a:r>
                      <a:r>
                        <a:rPr lang="en-US" sz="1200" b="0" dirty="0" err="1">
                          <a:effectLst/>
                        </a:rPr>
                        <a:t>kansalaisille</a:t>
                      </a:r>
                      <a:r>
                        <a:rPr lang="en-US" sz="1200" b="0" dirty="0">
                          <a:effectLst/>
                        </a:rPr>
                        <a:t> </a:t>
                      </a:r>
                      <a:r>
                        <a:rPr lang="en-US" sz="1200" b="0" dirty="0" err="1">
                          <a:effectLst/>
                        </a:rPr>
                        <a:t>pitäisi</a:t>
                      </a:r>
                      <a:r>
                        <a:rPr lang="en-US" sz="1200" b="0" dirty="0">
                          <a:effectLst/>
                        </a:rPr>
                        <a:t> </a:t>
                      </a:r>
                      <a:r>
                        <a:rPr lang="en-US" sz="1200" b="0" dirty="0" err="1">
                          <a:effectLst/>
                        </a:rPr>
                        <a:t>lisätä</a:t>
                      </a:r>
                      <a:r>
                        <a:rPr lang="en-US" sz="1200" b="0" dirty="0">
                          <a:effectLst/>
                        </a:rPr>
                        <a:t>. </a:t>
                      </a:r>
                      <a:r>
                        <a:rPr lang="en-US" sz="1200" b="0" dirty="0" err="1">
                          <a:effectLst/>
                        </a:rPr>
                        <a:t>Ainakin</a:t>
                      </a:r>
                      <a:r>
                        <a:rPr lang="en-US" sz="1200" b="0" dirty="0">
                          <a:effectLst/>
                        </a:rPr>
                        <a:t> </a:t>
                      </a:r>
                      <a:r>
                        <a:rPr lang="en-US" sz="1200" b="0" dirty="0" err="1">
                          <a:effectLst/>
                        </a:rPr>
                        <a:t>nyt</a:t>
                      </a:r>
                      <a:r>
                        <a:rPr lang="en-US" sz="1200" b="0" dirty="0">
                          <a:effectLst/>
                        </a:rPr>
                        <a:t> </a:t>
                      </a:r>
                      <a:r>
                        <a:rPr lang="en-US" sz="1200" b="0" dirty="0" err="1">
                          <a:effectLst/>
                        </a:rPr>
                        <a:t>vaikuttaa</a:t>
                      </a:r>
                      <a:r>
                        <a:rPr lang="en-US" sz="1200" b="0" dirty="0">
                          <a:effectLst/>
                        </a:rPr>
                        <a:t> </a:t>
                      </a:r>
                      <a:r>
                        <a:rPr lang="en-US" sz="1200" b="0" dirty="0" err="1">
                          <a:effectLst/>
                        </a:rPr>
                        <a:t>kansalaisilla</a:t>
                      </a:r>
                      <a:r>
                        <a:rPr lang="en-US" sz="1200" b="0" dirty="0">
                          <a:effectLst/>
                        </a:rPr>
                        <a:t> </a:t>
                      </a:r>
                      <a:r>
                        <a:rPr lang="en-US" sz="1200" b="0" dirty="0" err="1">
                          <a:effectLst/>
                        </a:rPr>
                        <a:t>olevan</a:t>
                      </a:r>
                      <a:r>
                        <a:rPr lang="en-US" sz="1200" b="0" dirty="0">
                          <a:effectLst/>
                        </a:rPr>
                        <a:t> </a:t>
                      </a:r>
                      <a:r>
                        <a:rPr lang="en-US" sz="1200" b="0" dirty="0" err="1">
                          <a:effectLst/>
                        </a:rPr>
                        <a:t>käsitys</a:t>
                      </a:r>
                      <a:r>
                        <a:rPr lang="en-US" sz="1200" b="0" dirty="0">
                          <a:effectLst/>
                        </a:rPr>
                        <a:t>, </a:t>
                      </a:r>
                      <a:r>
                        <a:rPr lang="en-US" sz="1200" b="0" dirty="0" err="1">
                          <a:effectLst/>
                        </a:rPr>
                        <a:t>että</a:t>
                      </a:r>
                      <a:r>
                        <a:rPr lang="en-US" sz="1200" b="0" dirty="0">
                          <a:effectLst/>
                        </a:rPr>
                        <a:t> </a:t>
                      </a:r>
                      <a:r>
                        <a:rPr lang="en-US" sz="1200" b="0" dirty="0" err="1">
                          <a:effectLst/>
                        </a:rPr>
                        <a:t>digisyrjäytyminen</a:t>
                      </a:r>
                      <a:r>
                        <a:rPr lang="en-US" sz="1200" b="0" dirty="0">
                          <a:effectLst/>
                        </a:rPr>
                        <a:t> </a:t>
                      </a:r>
                      <a:r>
                        <a:rPr lang="en-US" sz="1200" b="0" dirty="0" err="1">
                          <a:effectLst/>
                        </a:rPr>
                        <a:t>yms</a:t>
                      </a:r>
                      <a:r>
                        <a:rPr lang="en-US" sz="1200" b="0" dirty="0">
                          <a:effectLst/>
                        </a:rPr>
                        <a:t>. </a:t>
                      </a:r>
                      <a:r>
                        <a:rPr lang="en-US" sz="1200" b="0" dirty="0" err="1">
                          <a:effectLst/>
                        </a:rPr>
                        <a:t>teemat</a:t>
                      </a:r>
                      <a:r>
                        <a:rPr lang="en-US" sz="1200" b="0" dirty="0">
                          <a:effectLst/>
                        </a:rPr>
                        <a:t> </a:t>
                      </a:r>
                      <a:r>
                        <a:rPr lang="en-US" sz="1200" b="0" dirty="0" err="1">
                          <a:effectLst/>
                        </a:rPr>
                        <a:t>eivät</a:t>
                      </a:r>
                      <a:r>
                        <a:rPr lang="en-US" sz="1200" b="0" dirty="0">
                          <a:effectLst/>
                        </a:rPr>
                        <a:t> </a:t>
                      </a:r>
                      <a:r>
                        <a:rPr lang="en-US" sz="1200" b="0" dirty="0" err="1">
                          <a:effectLst/>
                        </a:rPr>
                        <a:t>kiinnosta</a:t>
                      </a:r>
                      <a:r>
                        <a:rPr lang="en-US" sz="1200" b="0" dirty="0">
                          <a:effectLst/>
                        </a:rPr>
                        <a:t> </a:t>
                      </a:r>
                      <a:r>
                        <a:rPr lang="en-US" sz="1200" b="0" dirty="0" err="1">
                          <a:effectLst/>
                        </a:rPr>
                        <a:t>ketään</a:t>
                      </a:r>
                      <a:r>
                        <a:rPr lang="en-US" sz="1200" b="0" dirty="0">
                          <a:effectLst/>
                        </a:rPr>
                        <a:t> </a:t>
                      </a:r>
                      <a:r>
                        <a:rPr lang="en-US" sz="1200" b="0" dirty="0" err="1">
                          <a:effectLst/>
                        </a:rPr>
                        <a:t>julkishallinnossa</a:t>
                      </a:r>
                      <a:r>
                        <a:rPr lang="en-US" sz="1200" b="0" dirty="0">
                          <a:effectLst/>
                        </a:rPr>
                        <a:t>. </a:t>
                      </a:r>
                      <a:endParaRPr lang="fi-FI" sz="1200" b="0" dirty="0">
                        <a:effectLst/>
                      </a:endParaRPr>
                    </a:p>
                    <a:p>
                      <a:pPr algn="l">
                        <a:spcAft>
                          <a:spcPts val="0"/>
                        </a:spcAft>
                      </a:pPr>
                      <a:r>
                        <a:rPr lang="en-US" sz="1200" b="0" dirty="0">
                          <a:effectLst/>
                        </a:rPr>
                        <a:t> </a:t>
                      </a:r>
                      <a:endParaRPr lang="fi-FI" sz="1200" b="0" dirty="0">
                        <a:effectLst/>
                      </a:endParaRPr>
                    </a:p>
                    <a:p>
                      <a:pPr algn="l">
                        <a:spcAft>
                          <a:spcPts val="0"/>
                        </a:spcAft>
                      </a:pPr>
                      <a:r>
                        <a:rPr lang="en-US" sz="1200" b="0" dirty="0" err="1">
                          <a:effectLst/>
                        </a:rPr>
                        <a:t>Pitäisin</a:t>
                      </a:r>
                      <a:r>
                        <a:rPr lang="en-US" sz="1200" b="0" dirty="0">
                          <a:effectLst/>
                        </a:rPr>
                        <a:t> </a:t>
                      </a:r>
                      <a:r>
                        <a:rPr lang="en-US" sz="1200" b="0" dirty="0" err="1">
                          <a:effectLst/>
                        </a:rPr>
                        <a:t>hyvänä</a:t>
                      </a:r>
                      <a:r>
                        <a:rPr lang="en-US" sz="1200" b="0" dirty="0">
                          <a:effectLst/>
                        </a:rPr>
                        <a:t>, </a:t>
                      </a:r>
                      <a:r>
                        <a:rPr lang="en-US" sz="1200" b="0" dirty="0" err="1">
                          <a:effectLst/>
                        </a:rPr>
                        <a:t>että</a:t>
                      </a:r>
                      <a:r>
                        <a:rPr lang="en-US" sz="1200" b="0" dirty="0">
                          <a:effectLst/>
                        </a:rPr>
                        <a:t> </a:t>
                      </a:r>
                      <a:r>
                        <a:rPr lang="en-US" sz="1200" b="0" dirty="0" err="1">
                          <a:effectLst/>
                        </a:rPr>
                        <a:t>neuvottelukunta</a:t>
                      </a:r>
                      <a:r>
                        <a:rPr lang="en-US" sz="1200" b="0" dirty="0">
                          <a:effectLst/>
                        </a:rPr>
                        <a:t> tai </a:t>
                      </a:r>
                      <a:r>
                        <a:rPr lang="en-US" sz="1200" b="0" dirty="0" err="1">
                          <a:effectLst/>
                        </a:rPr>
                        <a:t>sen</a:t>
                      </a:r>
                      <a:r>
                        <a:rPr lang="en-US" sz="1200" b="0" dirty="0">
                          <a:effectLst/>
                        </a:rPr>
                        <a:t> </a:t>
                      </a:r>
                      <a:r>
                        <a:rPr lang="en-US" sz="1200" b="0" dirty="0" err="1">
                          <a:effectLst/>
                        </a:rPr>
                        <a:t>teemoja</a:t>
                      </a:r>
                      <a:r>
                        <a:rPr lang="en-US" sz="1200" b="0" dirty="0">
                          <a:effectLst/>
                        </a:rPr>
                        <a:t> </a:t>
                      </a:r>
                      <a:r>
                        <a:rPr lang="en-US" sz="1200" b="0" dirty="0" err="1">
                          <a:effectLst/>
                        </a:rPr>
                        <a:t>tuotaisiin</a:t>
                      </a:r>
                      <a:r>
                        <a:rPr lang="en-US" sz="1200" b="0" dirty="0">
                          <a:effectLst/>
                        </a:rPr>
                        <a:t> </a:t>
                      </a:r>
                      <a:r>
                        <a:rPr lang="en-US" sz="1200" b="0" dirty="0" err="1">
                          <a:effectLst/>
                        </a:rPr>
                        <a:t>esiin</a:t>
                      </a:r>
                      <a:r>
                        <a:rPr lang="en-US" sz="1200" b="0" dirty="0">
                          <a:effectLst/>
                        </a:rPr>
                        <a:t> </a:t>
                      </a:r>
                      <a:r>
                        <a:rPr lang="en-US" sz="1200" b="0" dirty="0" err="1">
                          <a:effectLst/>
                        </a:rPr>
                        <a:t>laajemmallekin</a:t>
                      </a:r>
                      <a:r>
                        <a:rPr lang="en-US" sz="1200" b="0" dirty="0">
                          <a:effectLst/>
                        </a:rPr>
                        <a:t> </a:t>
                      </a:r>
                      <a:r>
                        <a:rPr lang="en-US" sz="1200" b="0" dirty="0" err="1">
                          <a:effectLst/>
                        </a:rPr>
                        <a:t>valtion</a:t>
                      </a:r>
                      <a:r>
                        <a:rPr lang="en-US" sz="1200" b="0" dirty="0">
                          <a:effectLst/>
                        </a:rPr>
                        <a:t> </a:t>
                      </a:r>
                      <a:r>
                        <a:rPr lang="en-US" sz="1200" b="0" dirty="0" err="1">
                          <a:effectLst/>
                        </a:rPr>
                        <a:t>virkahenkilöiden</a:t>
                      </a:r>
                      <a:r>
                        <a:rPr lang="en-US" sz="1200" b="0" dirty="0">
                          <a:effectLst/>
                        </a:rPr>
                        <a:t> </a:t>
                      </a:r>
                      <a:r>
                        <a:rPr lang="en-US" sz="1200" b="0" dirty="0" err="1">
                          <a:effectLst/>
                        </a:rPr>
                        <a:t>joukolle</a:t>
                      </a:r>
                      <a:r>
                        <a:rPr lang="en-US" sz="1200" b="0" dirty="0">
                          <a:effectLst/>
                        </a:rPr>
                        <a:t> </a:t>
                      </a:r>
                      <a:r>
                        <a:rPr lang="en-US" sz="1200" b="0" dirty="0" err="1">
                          <a:effectLst/>
                        </a:rPr>
                        <a:t>esim</a:t>
                      </a:r>
                      <a:r>
                        <a:rPr lang="en-US" sz="1200" b="0" dirty="0">
                          <a:effectLst/>
                        </a:rPr>
                        <a:t>. </a:t>
                      </a:r>
                      <a:r>
                        <a:rPr lang="en-US" sz="1200" b="0" dirty="0" err="1">
                          <a:effectLst/>
                        </a:rPr>
                        <a:t>Digihumauksen</a:t>
                      </a:r>
                      <a:r>
                        <a:rPr lang="en-US" sz="1200" b="0" dirty="0">
                          <a:effectLst/>
                        </a:rPr>
                        <a:t> ja </a:t>
                      </a:r>
                      <a:r>
                        <a:rPr lang="en-US" sz="1200" b="0" dirty="0" err="1">
                          <a:effectLst/>
                        </a:rPr>
                        <a:t>ValtioExpon</a:t>
                      </a:r>
                      <a:r>
                        <a:rPr lang="en-US" sz="1200" b="0" dirty="0">
                          <a:effectLst/>
                        </a:rPr>
                        <a:t> </a:t>
                      </a:r>
                      <a:r>
                        <a:rPr lang="en-US" sz="1200" b="0" dirty="0" err="1">
                          <a:effectLst/>
                        </a:rPr>
                        <a:t>ohjelmissa</a:t>
                      </a:r>
                      <a:r>
                        <a:rPr lang="en-US" sz="1200" b="0" dirty="0">
                          <a:effectLst/>
                        </a:rPr>
                        <a:t>.</a:t>
                      </a:r>
                      <a:endParaRPr lang="fi-FI" sz="1200" b="0" dirty="0">
                        <a:effectLst/>
                        <a:latin typeface="Times New Roman" panose="02020603050405020304" pitchFamily="18" charset="0"/>
                        <a:ea typeface="Times New Roman" panose="02020603050405020304" pitchFamily="18" charset="0"/>
                      </a:endParaRPr>
                    </a:p>
                  </a:txBody>
                  <a:tcPr marL="48545" marR="48545" marT="0" marB="0" anchor="ctr"/>
                </a:tc>
                <a:extLst>
                  <a:ext uri="{0D108BD9-81ED-4DB2-BD59-A6C34878D82A}">
                    <a16:rowId xmlns:a16="http://schemas.microsoft.com/office/drawing/2014/main" val="2438300339"/>
                  </a:ext>
                </a:extLst>
              </a:tr>
            </a:tbl>
          </a:graphicData>
        </a:graphic>
      </p:graphicFrame>
      <p:sp>
        <p:nvSpPr>
          <p:cNvPr id="4" name="Dian numeron paikkamerkki 3"/>
          <p:cNvSpPr>
            <a:spLocks noGrp="1"/>
          </p:cNvSpPr>
          <p:nvPr>
            <p:ph type="sldNum" sz="quarter" idx="12"/>
          </p:nvPr>
        </p:nvSpPr>
        <p:spPr/>
        <p:txBody>
          <a:bodyPr/>
          <a:lstStyle/>
          <a:p>
            <a:fld id="{7CD1C137-87C0-4E4B-8573-EDFCC21A7E6F}" type="slidenum">
              <a:rPr lang="fi-FI" noProof="0" smtClean="0"/>
              <a:pPr/>
              <a:t>25</a:t>
            </a:fld>
            <a:endParaRPr lang="fi-FI" noProof="0" dirty="0"/>
          </a:p>
        </p:txBody>
      </p:sp>
      <p:sp>
        <p:nvSpPr>
          <p:cNvPr id="5" name="Suorakulmio 4"/>
          <p:cNvSpPr/>
          <p:nvPr/>
        </p:nvSpPr>
        <p:spPr>
          <a:xfrm>
            <a:off x="361773" y="187811"/>
            <a:ext cx="9768749" cy="892552"/>
          </a:xfrm>
          <a:prstGeom prst="rect">
            <a:avLst/>
          </a:prstGeom>
        </p:spPr>
        <p:txBody>
          <a:bodyPr wrap="square">
            <a:spAutoFit/>
          </a:bodyPr>
          <a:lstStyle/>
          <a:p>
            <a:pPr>
              <a:spcAft>
                <a:spcPts val="0"/>
              </a:spcAft>
            </a:pPr>
            <a:r>
              <a:rPr lang="en-US" b="1" dirty="0">
                <a:solidFill>
                  <a:srgbClr val="333333"/>
                </a:solidFill>
                <a:latin typeface="Arial" panose="020B0604020202020204" pitchFamily="34" charset="0"/>
                <a:ea typeface="Arial" panose="020B0604020202020204" pitchFamily="34" charset="0"/>
              </a:rPr>
              <a:t>15. </a:t>
            </a:r>
            <a:r>
              <a:rPr lang="en-US" b="1" dirty="0" err="1">
                <a:solidFill>
                  <a:srgbClr val="333333"/>
                </a:solidFill>
                <a:latin typeface="Arial" panose="020B0604020202020204" pitchFamily="34" charset="0"/>
                <a:ea typeface="Arial" panose="020B0604020202020204" pitchFamily="34" charset="0"/>
              </a:rPr>
              <a:t>Mikäli</a:t>
            </a:r>
            <a:r>
              <a:rPr lang="en-US" b="1" dirty="0">
                <a:solidFill>
                  <a:srgbClr val="333333"/>
                </a:solidFill>
                <a:latin typeface="Arial" panose="020B0604020202020204" pitchFamily="34" charset="0"/>
                <a:ea typeface="Arial" panose="020B0604020202020204" pitchFamily="34" charset="0"/>
              </a:rPr>
              <a:t> </a:t>
            </a:r>
            <a:r>
              <a:rPr lang="en-US" b="1" dirty="0" err="1">
                <a:solidFill>
                  <a:srgbClr val="333333"/>
                </a:solidFill>
                <a:latin typeface="Arial" panose="020B0604020202020204" pitchFamily="34" charset="0"/>
                <a:ea typeface="Arial" panose="020B0604020202020204" pitchFamily="34" charset="0"/>
              </a:rPr>
              <a:t>neuvottelukuntaa</a:t>
            </a:r>
            <a:r>
              <a:rPr lang="en-US" b="1" dirty="0">
                <a:solidFill>
                  <a:srgbClr val="333333"/>
                </a:solidFill>
                <a:latin typeface="Arial" panose="020B0604020202020204" pitchFamily="34" charset="0"/>
                <a:ea typeface="Arial" panose="020B0604020202020204" pitchFamily="34" charset="0"/>
              </a:rPr>
              <a:t> </a:t>
            </a:r>
            <a:r>
              <a:rPr lang="en-US" b="1" dirty="0" err="1">
                <a:solidFill>
                  <a:srgbClr val="333333"/>
                </a:solidFill>
                <a:latin typeface="Arial" panose="020B0604020202020204" pitchFamily="34" charset="0"/>
                <a:ea typeface="Arial" panose="020B0604020202020204" pitchFamily="34" charset="0"/>
              </a:rPr>
              <a:t>ei</a:t>
            </a:r>
            <a:r>
              <a:rPr lang="en-US" b="1" dirty="0">
                <a:solidFill>
                  <a:srgbClr val="333333"/>
                </a:solidFill>
                <a:latin typeface="Arial" panose="020B0604020202020204" pitchFamily="34" charset="0"/>
                <a:ea typeface="Arial" panose="020B0604020202020204" pitchFamily="34" charset="0"/>
              </a:rPr>
              <a:t> </a:t>
            </a:r>
            <a:r>
              <a:rPr lang="en-US" b="1" dirty="0" err="1">
                <a:solidFill>
                  <a:srgbClr val="333333"/>
                </a:solidFill>
                <a:latin typeface="Arial" panose="020B0604020202020204" pitchFamily="34" charset="0"/>
                <a:ea typeface="Arial" panose="020B0604020202020204" pitchFamily="34" charset="0"/>
              </a:rPr>
              <a:t>aseteta</a:t>
            </a:r>
            <a:r>
              <a:rPr lang="en-US" b="1" dirty="0">
                <a:solidFill>
                  <a:srgbClr val="333333"/>
                </a:solidFill>
                <a:latin typeface="Arial" panose="020B0604020202020204" pitchFamily="34" charset="0"/>
                <a:ea typeface="Arial" panose="020B0604020202020204" pitchFamily="34" charset="0"/>
              </a:rPr>
              <a:t> </a:t>
            </a:r>
            <a:r>
              <a:rPr lang="en-US" b="1" dirty="0" err="1">
                <a:solidFill>
                  <a:srgbClr val="333333"/>
                </a:solidFill>
                <a:latin typeface="Arial" panose="020B0604020202020204" pitchFamily="34" charset="0"/>
                <a:ea typeface="Arial" panose="020B0604020202020204" pitchFamily="34" charset="0"/>
              </a:rPr>
              <a:t>uudestaan</a:t>
            </a:r>
            <a:r>
              <a:rPr lang="en-US" b="1" dirty="0">
                <a:solidFill>
                  <a:srgbClr val="333333"/>
                </a:solidFill>
                <a:latin typeface="Arial" panose="020B0604020202020204" pitchFamily="34" charset="0"/>
                <a:ea typeface="Arial" panose="020B0604020202020204" pitchFamily="34" charset="0"/>
              </a:rPr>
              <a:t>, </a:t>
            </a:r>
            <a:r>
              <a:rPr lang="en-US" b="1" dirty="0" err="1">
                <a:solidFill>
                  <a:srgbClr val="333333"/>
                </a:solidFill>
                <a:latin typeface="Arial" panose="020B0604020202020204" pitchFamily="34" charset="0"/>
                <a:ea typeface="Arial" panose="020B0604020202020204" pitchFamily="34" charset="0"/>
              </a:rPr>
              <a:t>missä</a:t>
            </a:r>
            <a:r>
              <a:rPr lang="en-US" b="1" dirty="0">
                <a:solidFill>
                  <a:srgbClr val="333333"/>
                </a:solidFill>
                <a:latin typeface="Arial" panose="020B0604020202020204" pitchFamily="34" charset="0"/>
                <a:ea typeface="Arial" panose="020B0604020202020204" pitchFamily="34" charset="0"/>
              </a:rPr>
              <a:t> </a:t>
            </a:r>
            <a:r>
              <a:rPr lang="en-US" b="1" dirty="0" err="1">
                <a:solidFill>
                  <a:srgbClr val="333333"/>
                </a:solidFill>
                <a:latin typeface="Arial" panose="020B0604020202020204" pitchFamily="34" charset="0"/>
                <a:ea typeface="Arial" panose="020B0604020202020204" pitchFamily="34" charset="0"/>
              </a:rPr>
              <a:t>muodossa</a:t>
            </a:r>
            <a:r>
              <a:rPr lang="en-US" b="1" dirty="0">
                <a:solidFill>
                  <a:srgbClr val="333333"/>
                </a:solidFill>
                <a:latin typeface="Arial" panose="020B0604020202020204" pitchFamily="34" charset="0"/>
                <a:ea typeface="Arial" panose="020B0604020202020204" pitchFamily="34" charset="0"/>
              </a:rPr>
              <a:t>/</a:t>
            </a:r>
            <a:r>
              <a:rPr lang="en-US" b="1" dirty="0" err="1">
                <a:solidFill>
                  <a:srgbClr val="333333"/>
                </a:solidFill>
                <a:latin typeface="Arial" panose="020B0604020202020204" pitchFamily="34" charset="0"/>
                <a:ea typeface="Arial" panose="020B0604020202020204" pitchFamily="34" charset="0"/>
              </a:rPr>
              <a:t>millä</a:t>
            </a:r>
            <a:r>
              <a:rPr lang="en-US" b="1" dirty="0">
                <a:solidFill>
                  <a:srgbClr val="333333"/>
                </a:solidFill>
                <a:latin typeface="Arial" panose="020B0604020202020204" pitchFamily="34" charset="0"/>
                <a:ea typeface="Arial" panose="020B0604020202020204" pitchFamily="34" charset="0"/>
              </a:rPr>
              <a:t> </a:t>
            </a:r>
            <a:r>
              <a:rPr lang="en-US" b="1" dirty="0" err="1">
                <a:solidFill>
                  <a:srgbClr val="333333"/>
                </a:solidFill>
                <a:latin typeface="Arial" panose="020B0604020202020204" pitchFamily="34" charset="0"/>
                <a:ea typeface="Arial" panose="020B0604020202020204" pitchFamily="34" charset="0"/>
              </a:rPr>
              <a:t>tavalla</a:t>
            </a:r>
            <a:r>
              <a:rPr lang="en-US" b="1" dirty="0">
                <a:solidFill>
                  <a:srgbClr val="333333"/>
                </a:solidFill>
                <a:latin typeface="Arial" panose="020B0604020202020204" pitchFamily="34" charset="0"/>
                <a:ea typeface="Arial" panose="020B0604020202020204" pitchFamily="34" charset="0"/>
              </a:rPr>
              <a:t> </a:t>
            </a:r>
            <a:r>
              <a:rPr lang="en-US" b="1" dirty="0" err="1">
                <a:solidFill>
                  <a:srgbClr val="333333"/>
                </a:solidFill>
                <a:latin typeface="Arial" panose="020B0604020202020204" pitchFamily="34" charset="0"/>
                <a:ea typeface="Arial" panose="020B0604020202020204" pitchFamily="34" charset="0"/>
              </a:rPr>
              <a:t>näkisit</a:t>
            </a:r>
            <a:r>
              <a:rPr lang="en-US" b="1" dirty="0">
                <a:solidFill>
                  <a:srgbClr val="333333"/>
                </a:solidFill>
                <a:latin typeface="Arial" panose="020B0604020202020204" pitchFamily="34" charset="0"/>
                <a:ea typeface="Arial" panose="020B0604020202020204" pitchFamily="34" charset="0"/>
              </a:rPr>
              <a:t> </a:t>
            </a:r>
            <a:r>
              <a:rPr lang="en-US" b="1" dirty="0" err="1">
                <a:solidFill>
                  <a:srgbClr val="333333"/>
                </a:solidFill>
                <a:latin typeface="Arial" panose="020B0604020202020204" pitchFamily="34" charset="0"/>
                <a:ea typeface="Arial" panose="020B0604020202020204" pitchFamily="34" charset="0"/>
              </a:rPr>
              <a:t>että</a:t>
            </a:r>
            <a:r>
              <a:rPr lang="en-US" b="1" dirty="0">
                <a:solidFill>
                  <a:srgbClr val="333333"/>
                </a:solidFill>
                <a:latin typeface="Arial" panose="020B0604020202020204" pitchFamily="34" charset="0"/>
                <a:ea typeface="Arial" panose="020B0604020202020204" pitchFamily="34" charset="0"/>
              </a:rPr>
              <a:t> </a:t>
            </a:r>
            <a:r>
              <a:rPr lang="en-US" b="1" dirty="0" err="1">
                <a:solidFill>
                  <a:srgbClr val="333333"/>
                </a:solidFill>
                <a:latin typeface="Arial" panose="020B0604020202020204" pitchFamily="34" charset="0"/>
                <a:ea typeface="Arial" panose="020B0604020202020204" pitchFamily="34" charset="0"/>
              </a:rPr>
              <a:t>keskustelua</a:t>
            </a:r>
            <a:r>
              <a:rPr lang="en-US" b="1" dirty="0">
                <a:solidFill>
                  <a:srgbClr val="333333"/>
                </a:solidFill>
                <a:latin typeface="Arial" panose="020B0604020202020204" pitchFamily="34" charset="0"/>
                <a:ea typeface="Arial" panose="020B0604020202020204" pitchFamily="34" charset="0"/>
              </a:rPr>
              <a:t> </a:t>
            </a:r>
            <a:r>
              <a:rPr lang="en-US" b="1" dirty="0" err="1">
                <a:solidFill>
                  <a:srgbClr val="333333"/>
                </a:solidFill>
                <a:latin typeface="Arial" panose="020B0604020202020204" pitchFamily="34" charset="0"/>
                <a:ea typeface="Arial" panose="020B0604020202020204" pitchFamily="34" charset="0"/>
              </a:rPr>
              <a:t>digitalisaatioasioista</a:t>
            </a:r>
            <a:r>
              <a:rPr lang="en-US" b="1" dirty="0">
                <a:solidFill>
                  <a:srgbClr val="333333"/>
                </a:solidFill>
                <a:latin typeface="Arial" panose="020B0604020202020204" pitchFamily="34" charset="0"/>
                <a:ea typeface="Arial" panose="020B0604020202020204" pitchFamily="34" charset="0"/>
              </a:rPr>
              <a:t> </a:t>
            </a:r>
            <a:r>
              <a:rPr lang="en-US" b="1" dirty="0" err="1">
                <a:solidFill>
                  <a:srgbClr val="333333"/>
                </a:solidFill>
                <a:latin typeface="Arial" panose="020B0604020202020204" pitchFamily="34" charset="0"/>
                <a:ea typeface="Arial" panose="020B0604020202020204" pitchFamily="34" charset="0"/>
              </a:rPr>
              <a:t>erityisesti</a:t>
            </a:r>
            <a:r>
              <a:rPr lang="en-US" b="1" dirty="0">
                <a:solidFill>
                  <a:srgbClr val="333333"/>
                </a:solidFill>
                <a:latin typeface="Arial" panose="020B0604020202020204" pitchFamily="34" charset="0"/>
                <a:ea typeface="Arial" panose="020B0604020202020204" pitchFamily="34" charset="0"/>
              </a:rPr>
              <a:t> </a:t>
            </a:r>
            <a:r>
              <a:rPr lang="en-US" b="1" dirty="0" err="1">
                <a:solidFill>
                  <a:srgbClr val="333333"/>
                </a:solidFill>
                <a:latin typeface="Arial" panose="020B0604020202020204" pitchFamily="34" charset="0"/>
                <a:ea typeface="Arial" panose="020B0604020202020204" pitchFamily="34" charset="0"/>
              </a:rPr>
              <a:t>kansalaisnäkökulmasta</a:t>
            </a:r>
            <a:r>
              <a:rPr lang="en-US" b="1" dirty="0">
                <a:solidFill>
                  <a:srgbClr val="333333"/>
                </a:solidFill>
                <a:latin typeface="Arial" panose="020B0604020202020204" pitchFamily="34" charset="0"/>
                <a:ea typeface="Arial" panose="020B0604020202020204" pitchFamily="34" charset="0"/>
              </a:rPr>
              <a:t> </a:t>
            </a:r>
            <a:r>
              <a:rPr lang="en-US" b="1" dirty="0" err="1">
                <a:solidFill>
                  <a:srgbClr val="333333"/>
                </a:solidFill>
                <a:latin typeface="Arial" panose="020B0604020202020204" pitchFamily="34" charset="0"/>
                <a:ea typeface="Arial" panose="020B0604020202020204" pitchFamily="34" charset="0"/>
              </a:rPr>
              <a:t>tulisi</a:t>
            </a:r>
            <a:r>
              <a:rPr lang="en-US" b="1" dirty="0">
                <a:solidFill>
                  <a:srgbClr val="333333"/>
                </a:solidFill>
                <a:latin typeface="Arial" panose="020B0604020202020204" pitchFamily="34" charset="0"/>
                <a:ea typeface="Arial" panose="020B0604020202020204" pitchFamily="34" charset="0"/>
              </a:rPr>
              <a:t> </a:t>
            </a:r>
            <a:r>
              <a:rPr lang="en-US" b="1" dirty="0" err="1">
                <a:solidFill>
                  <a:srgbClr val="333333"/>
                </a:solidFill>
                <a:latin typeface="Arial" panose="020B0604020202020204" pitchFamily="34" charset="0"/>
                <a:ea typeface="Arial" panose="020B0604020202020204" pitchFamily="34" charset="0"/>
              </a:rPr>
              <a:t>jatkaa</a:t>
            </a:r>
            <a:r>
              <a:rPr lang="en-US" b="1" dirty="0">
                <a:solidFill>
                  <a:srgbClr val="333333"/>
                </a:solidFill>
                <a:latin typeface="Arial" panose="020B0604020202020204" pitchFamily="34" charset="0"/>
                <a:ea typeface="Arial" panose="020B0604020202020204" pitchFamily="34" charset="0"/>
              </a:rPr>
              <a:t>?</a:t>
            </a:r>
            <a:endParaRPr lang="fi-FI" sz="1600" dirty="0">
              <a:latin typeface="Times New Roman" panose="02020603050405020304" pitchFamily="18" charset="0"/>
              <a:ea typeface="Times New Roman" panose="02020603050405020304" pitchFamily="18" charset="0"/>
            </a:endParaRPr>
          </a:p>
          <a:p>
            <a:pPr>
              <a:spcAft>
                <a:spcPts val="0"/>
              </a:spcAft>
            </a:pPr>
            <a:r>
              <a:rPr lang="en-US" sz="1600" dirty="0" err="1">
                <a:solidFill>
                  <a:srgbClr val="333333"/>
                </a:solidFill>
                <a:latin typeface="Arial" panose="020B0604020202020204" pitchFamily="34" charset="0"/>
                <a:ea typeface="Arial" panose="020B0604020202020204" pitchFamily="34" charset="0"/>
              </a:rPr>
              <a:t>Vastaajien</a:t>
            </a:r>
            <a:r>
              <a:rPr lang="en-US" sz="1600" dirty="0">
                <a:solidFill>
                  <a:srgbClr val="333333"/>
                </a:solidFill>
                <a:latin typeface="Arial" panose="020B0604020202020204" pitchFamily="34" charset="0"/>
                <a:ea typeface="Arial" panose="020B0604020202020204" pitchFamily="34" charset="0"/>
              </a:rPr>
              <a:t> </a:t>
            </a:r>
            <a:r>
              <a:rPr lang="en-US" sz="1600" dirty="0" err="1">
                <a:solidFill>
                  <a:srgbClr val="333333"/>
                </a:solidFill>
                <a:latin typeface="Arial" panose="020B0604020202020204" pitchFamily="34" charset="0"/>
                <a:ea typeface="Arial" panose="020B0604020202020204" pitchFamily="34" charset="0"/>
              </a:rPr>
              <a:t>määrä</a:t>
            </a:r>
            <a:r>
              <a:rPr lang="en-US" sz="1600" dirty="0">
                <a:solidFill>
                  <a:srgbClr val="333333"/>
                </a:solidFill>
                <a:latin typeface="Arial" panose="020B0604020202020204" pitchFamily="34" charset="0"/>
                <a:ea typeface="Arial" panose="020B0604020202020204" pitchFamily="34" charset="0"/>
              </a:rPr>
              <a:t>: 9</a:t>
            </a:r>
            <a:endParaRPr lang="fi-FI"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4459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14161" y="534020"/>
            <a:ext cx="8708211" cy="1080000"/>
          </a:xfrm>
        </p:spPr>
        <p:txBody>
          <a:bodyPr>
            <a:normAutofit fontScale="90000"/>
          </a:bodyPr>
          <a:lstStyle/>
          <a:p>
            <a:pPr lvl="0" eaLnBrk="0" fontAlgn="base" hangingPunct="0">
              <a:lnSpc>
                <a:spcPct val="100000"/>
              </a:lnSpc>
              <a:spcAft>
                <a:spcPct val="0"/>
              </a:spcAft>
            </a:pPr>
            <a:r>
              <a:rPr lang="en-US" altLang="fi-FI" sz="2000" dirty="0">
                <a:solidFill>
                  <a:srgbClr val="333333"/>
                </a:solidFill>
                <a:latin typeface="Arial" panose="020B0604020202020204" pitchFamily="34" charset="0"/>
                <a:ea typeface="Arial" panose="020B0604020202020204" pitchFamily="34" charset="0"/>
              </a:rPr>
              <a:t>16. </a:t>
            </a:r>
            <a:r>
              <a:rPr lang="en-US" altLang="fi-FI" sz="2000" dirty="0" err="1">
                <a:solidFill>
                  <a:srgbClr val="333333"/>
                </a:solidFill>
                <a:latin typeface="Arial" panose="020B0604020202020204" pitchFamily="34" charset="0"/>
                <a:ea typeface="Arial" panose="020B0604020202020204" pitchFamily="34" charset="0"/>
              </a:rPr>
              <a:t>Avoin</a:t>
            </a:r>
            <a:r>
              <a:rPr lang="en-US" altLang="fi-FI" sz="2000" dirty="0">
                <a:solidFill>
                  <a:srgbClr val="333333"/>
                </a:solidFill>
                <a:latin typeface="Arial" panose="020B0604020202020204" pitchFamily="34" charset="0"/>
                <a:ea typeface="Arial" panose="020B0604020202020204" pitchFamily="34" charset="0"/>
              </a:rPr>
              <a:t> </a:t>
            </a:r>
            <a:r>
              <a:rPr lang="en-US" altLang="fi-FI" sz="2000" dirty="0" err="1">
                <a:solidFill>
                  <a:srgbClr val="333333"/>
                </a:solidFill>
                <a:latin typeface="Arial" panose="020B0604020202020204" pitchFamily="34" charset="0"/>
                <a:ea typeface="Arial" panose="020B0604020202020204" pitchFamily="34" charset="0"/>
              </a:rPr>
              <a:t>palaute</a:t>
            </a:r>
            <a:r>
              <a:rPr lang="en-US" altLang="fi-FI" sz="2000" dirty="0">
                <a:solidFill>
                  <a:srgbClr val="333333"/>
                </a:solidFill>
                <a:latin typeface="Arial" panose="020B0604020202020204" pitchFamily="34" charset="0"/>
                <a:ea typeface="Arial" panose="020B0604020202020204" pitchFamily="34" charset="0"/>
              </a:rPr>
              <a:t>:</a:t>
            </a:r>
            <a:r>
              <a:rPr lang="fi-FI" altLang="fi-FI" sz="2000" b="0" dirty="0">
                <a:solidFill>
                  <a:schemeClr val="tx1"/>
                </a:solidFill>
                <a:latin typeface="Arial" panose="020B0604020202020204" pitchFamily="34" charset="0"/>
              </a:rPr>
              <a:t/>
            </a:r>
            <a:br>
              <a:rPr lang="fi-FI" altLang="fi-FI" sz="2000" b="0" dirty="0">
                <a:solidFill>
                  <a:schemeClr val="tx1"/>
                </a:solidFill>
                <a:latin typeface="Arial" panose="020B0604020202020204" pitchFamily="34" charset="0"/>
              </a:rPr>
            </a:br>
            <a:r>
              <a:rPr lang="en-US" altLang="fi-FI" sz="2000" b="0" dirty="0" err="1">
                <a:solidFill>
                  <a:srgbClr val="333333"/>
                </a:solidFill>
                <a:latin typeface="Arial" panose="020B0604020202020204" pitchFamily="34" charset="0"/>
                <a:ea typeface="Arial" panose="020B0604020202020204" pitchFamily="34" charset="0"/>
              </a:rPr>
              <a:t>Vastaajien</a:t>
            </a:r>
            <a:r>
              <a:rPr lang="en-US" altLang="fi-FI" sz="2000" b="0" dirty="0">
                <a:solidFill>
                  <a:srgbClr val="333333"/>
                </a:solidFill>
                <a:latin typeface="Arial" panose="020B0604020202020204" pitchFamily="34" charset="0"/>
                <a:ea typeface="Arial" panose="020B0604020202020204" pitchFamily="34" charset="0"/>
              </a:rPr>
              <a:t> </a:t>
            </a:r>
            <a:r>
              <a:rPr lang="en-US" altLang="fi-FI" sz="2000" b="0" dirty="0" err="1">
                <a:solidFill>
                  <a:srgbClr val="333333"/>
                </a:solidFill>
                <a:latin typeface="Arial" panose="020B0604020202020204" pitchFamily="34" charset="0"/>
                <a:ea typeface="Arial" panose="020B0604020202020204" pitchFamily="34" charset="0"/>
              </a:rPr>
              <a:t>määrä</a:t>
            </a:r>
            <a:r>
              <a:rPr lang="en-US" altLang="fi-FI" sz="2000" b="0" dirty="0">
                <a:solidFill>
                  <a:srgbClr val="333333"/>
                </a:solidFill>
                <a:latin typeface="Arial" panose="020B0604020202020204" pitchFamily="34" charset="0"/>
                <a:ea typeface="Arial" panose="020B0604020202020204" pitchFamily="34" charset="0"/>
              </a:rPr>
              <a:t>: 4</a:t>
            </a:r>
            <a:r>
              <a:rPr lang="fi-FI" altLang="fi-FI" sz="1800" b="0" dirty="0">
                <a:solidFill>
                  <a:schemeClr val="tx1"/>
                </a:solidFill>
                <a:latin typeface="Arial" panose="020B0604020202020204" pitchFamily="34" charset="0"/>
              </a:rPr>
              <a:t/>
            </a:r>
            <a:br>
              <a:rPr lang="fi-FI" altLang="fi-FI" sz="1800" b="0" dirty="0">
                <a:solidFill>
                  <a:schemeClr val="tx1"/>
                </a:solidFill>
                <a:latin typeface="Arial" panose="020B0604020202020204" pitchFamily="34" charset="0"/>
              </a:rPr>
            </a:b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897407981"/>
              </p:ext>
            </p:extLst>
          </p:nvPr>
        </p:nvGraphicFramePr>
        <p:xfrm>
          <a:off x="814162" y="1614021"/>
          <a:ext cx="10530598" cy="4135848"/>
        </p:xfrm>
        <a:graphic>
          <a:graphicData uri="http://schemas.openxmlformats.org/drawingml/2006/table">
            <a:tbl>
              <a:tblPr firstRow="1" firstCol="1" bandRow="1">
                <a:tableStyleId>{5C22544A-7EE6-4342-B048-85BDC9FD1C3A}</a:tableStyleId>
              </a:tblPr>
              <a:tblGrid>
                <a:gridCol w="10530598">
                  <a:extLst>
                    <a:ext uri="{9D8B030D-6E8A-4147-A177-3AD203B41FA5}">
                      <a16:colId xmlns:a16="http://schemas.microsoft.com/office/drawing/2014/main" val="1080846756"/>
                    </a:ext>
                  </a:extLst>
                </a:gridCol>
              </a:tblGrid>
              <a:tr h="752219">
                <a:tc>
                  <a:txBody>
                    <a:bodyPr/>
                    <a:lstStyle/>
                    <a:p>
                      <a:pPr algn="l">
                        <a:spcAft>
                          <a:spcPts val="0"/>
                        </a:spcAft>
                      </a:pPr>
                      <a:r>
                        <a:rPr lang="en-US" sz="2000" b="0" dirty="0" err="1">
                          <a:effectLst/>
                        </a:rPr>
                        <a:t>Vastaukset</a:t>
                      </a:r>
                      <a:endParaRPr lang="fi-FI" sz="20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917057077"/>
                  </a:ext>
                </a:extLst>
              </a:tr>
              <a:tr h="752219">
                <a:tc>
                  <a:txBody>
                    <a:bodyPr/>
                    <a:lstStyle/>
                    <a:p>
                      <a:pPr>
                        <a:spcAft>
                          <a:spcPts val="0"/>
                        </a:spcAft>
                      </a:pPr>
                      <a:r>
                        <a:rPr lang="en-US" sz="2000" b="0" dirty="0" err="1">
                          <a:effectLst/>
                        </a:rPr>
                        <a:t>Kiitän</a:t>
                      </a:r>
                      <a:r>
                        <a:rPr lang="en-US" sz="2000" b="0" dirty="0">
                          <a:effectLst/>
                        </a:rPr>
                        <a:t> </a:t>
                      </a:r>
                      <a:r>
                        <a:rPr lang="en-US" sz="2000" b="0" dirty="0" err="1">
                          <a:effectLst/>
                        </a:rPr>
                        <a:t>Mariannea</a:t>
                      </a:r>
                      <a:r>
                        <a:rPr lang="en-US" sz="2000" b="0" dirty="0">
                          <a:effectLst/>
                        </a:rPr>
                        <a:t> </a:t>
                      </a:r>
                      <a:r>
                        <a:rPr lang="en-US" sz="2000" b="0" dirty="0" err="1">
                          <a:effectLst/>
                        </a:rPr>
                        <a:t>hyvästä</a:t>
                      </a:r>
                      <a:r>
                        <a:rPr lang="en-US" sz="2000" b="0" dirty="0">
                          <a:effectLst/>
                        </a:rPr>
                        <a:t> </a:t>
                      </a:r>
                      <a:r>
                        <a:rPr lang="en-US" sz="2000" b="0" dirty="0" err="1">
                          <a:effectLst/>
                        </a:rPr>
                        <a:t>työstä</a:t>
                      </a:r>
                      <a:r>
                        <a:rPr lang="en-US" sz="2000" b="0" dirty="0">
                          <a:effectLst/>
                        </a:rPr>
                        <a:t> </a:t>
                      </a:r>
                      <a:r>
                        <a:rPr lang="en-US" sz="2000" b="0" dirty="0" err="1">
                          <a:effectLst/>
                        </a:rPr>
                        <a:t>puheenjohtajana</a:t>
                      </a:r>
                      <a:r>
                        <a:rPr lang="en-US" sz="2000" b="0" dirty="0">
                          <a:effectLst/>
                        </a:rPr>
                        <a:t> </a:t>
                      </a:r>
                      <a:r>
                        <a:rPr lang="en-US" sz="2000" b="0" dirty="0" err="1">
                          <a:effectLst/>
                        </a:rPr>
                        <a:t>sekä</a:t>
                      </a:r>
                      <a:r>
                        <a:rPr lang="en-US" sz="2000" b="0" dirty="0">
                          <a:effectLst/>
                        </a:rPr>
                        <a:t> </a:t>
                      </a:r>
                      <a:r>
                        <a:rPr lang="en-US" sz="2000" b="0" dirty="0" err="1">
                          <a:effectLst/>
                        </a:rPr>
                        <a:t>sihteeristöä</a:t>
                      </a:r>
                      <a:r>
                        <a:rPr lang="en-US" sz="2000" b="0" dirty="0">
                          <a:effectLst/>
                        </a:rPr>
                        <a:t> </a:t>
                      </a:r>
                      <a:r>
                        <a:rPr lang="en-US" sz="2000" b="0" dirty="0" err="1">
                          <a:effectLst/>
                        </a:rPr>
                        <a:t>merkittävästä</a:t>
                      </a:r>
                      <a:r>
                        <a:rPr lang="en-US" sz="2000" b="0" dirty="0">
                          <a:effectLst/>
                        </a:rPr>
                        <a:t> </a:t>
                      </a:r>
                      <a:r>
                        <a:rPr lang="en-US" sz="2000" b="0" dirty="0" err="1">
                          <a:effectLst/>
                        </a:rPr>
                        <a:t>panoksesta</a:t>
                      </a:r>
                      <a:r>
                        <a:rPr lang="en-US" sz="2000" b="0" dirty="0">
                          <a:effectLst/>
                        </a:rPr>
                        <a:t> </a:t>
                      </a:r>
                      <a:r>
                        <a:rPr lang="en-US" sz="2000" b="0" dirty="0" err="1">
                          <a:effectLst/>
                        </a:rPr>
                        <a:t>asioiden</a:t>
                      </a:r>
                      <a:r>
                        <a:rPr lang="en-US" sz="2000" b="0" dirty="0">
                          <a:effectLst/>
                        </a:rPr>
                        <a:t>, </a:t>
                      </a:r>
                      <a:r>
                        <a:rPr lang="en-US" sz="2000" b="0" dirty="0" err="1">
                          <a:effectLst/>
                        </a:rPr>
                        <a:t>kokousten</a:t>
                      </a:r>
                      <a:r>
                        <a:rPr lang="en-US" sz="2000" b="0" dirty="0">
                          <a:effectLst/>
                        </a:rPr>
                        <a:t> </a:t>
                      </a:r>
                      <a:r>
                        <a:rPr lang="en-US" sz="2000" b="0" dirty="0" err="1">
                          <a:effectLst/>
                        </a:rPr>
                        <a:t>ym</a:t>
                      </a:r>
                      <a:r>
                        <a:rPr lang="en-US" sz="2000" b="0" dirty="0">
                          <a:effectLst/>
                        </a:rPr>
                        <a:t>. </a:t>
                      </a:r>
                      <a:r>
                        <a:rPr lang="en-US" sz="2000" b="0" dirty="0" err="1">
                          <a:effectLst/>
                        </a:rPr>
                        <a:t>järjestäjänä</a:t>
                      </a:r>
                      <a:r>
                        <a:rPr lang="en-US" sz="2000" b="0" dirty="0">
                          <a:effectLst/>
                        </a:rPr>
                        <a:t>.</a:t>
                      </a:r>
                      <a:endParaRPr lang="fi-FI" sz="20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749647605"/>
                  </a:ext>
                </a:extLst>
              </a:tr>
              <a:tr h="752219">
                <a:tc>
                  <a:txBody>
                    <a:bodyPr/>
                    <a:lstStyle/>
                    <a:p>
                      <a:pPr>
                        <a:spcAft>
                          <a:spcPts val="0"/>
                        </a:spcAft>
                      </a:pPr>
                      <a:r>
                        <a:rPr lang="en-US" sz="2000" b="0">
                          <a:effectLst/>
                        </a:rPr>
                        <a:t>Kiitos VM, hyvin vedätte!!!</a:t>
                      </a:r>
                      <a:endParaRPr lang="fi-FI" sz="20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1859690591"/>
                  </a:ext>
                </a:extLst>
              </a:tr>
              <a:tr h="1126972">
                <a:tc>
                  <a:txBody>
                    <a:bodyPr/>
                    <a:lstStyle/>
                    <a:p>
                      <a:pPr>
                        <a:spcAft>
                          <a:spcPts val="0"/>
                        </a:spcAft>
                      </a:pPr>
                      <a:r>
                        <a:rPr lang="en-US" sz="2000" b="0">
                          <a:effectLst/>
                        </a:rPr>
                        <a:t>Kiitos Paljon. Marianne erinomainen puheenjohtaja. Pirre Laakso kiitos aivan mielettömän hyvästä työstä. Selkeys ja rakenteellisuus on moitteetonta. Inspiroit.</a:t>
                      </a:r>
                      <a:endParaRPr lang="fi-FI" sz="2000" b="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4189660026"/>
                  </a:ext>
                </a:extLst>
              </a:tr>
              <a:tr h="752219">
                <a:tc>
                  <a:txBody>
                    <a:bodyPr/>
                    <a:lstStyle/>
                    <a:p>
                      <a:pPr>
                        <a:spcAft>
                          <a:spcPts val="0"/>
                        </a:spcAft>
                      </a:pPr>
                      <a:r>
                        <a:rPr lang="en-US" sz="2000" b="0" dirty="0" err="1">
                          <a:effectLst/>
                        </a:rPr>
                        <a:t>Kiitos</a:t>
                      </a:r>
                      <a:r>
                        <a:rPr lang="en-US" sz="2000" b="0" dirty="0">
                          <a:effectLst/>
                        </a:rPr>
                        <a:t>, on </a:t>
                      </a:r>
                      <a:r>
                        <a:rPr lang="en-US" sz="2000" b="0" dirty="0" err="1">
                          <a:effectLst/>
                        </a:rPr>
                        <a:t>ollut</a:t>
                      </a:r>
                      <a:r>
                        <a:rPr lang="en-US" sz="2000" b="0" dirty="0">
                          <a:effectLst/>
                        </a:rPr>
                        <a:t> </a:t>
                      </a:r>
                      <a:r>
                        <a:rPr lang="en-US" sz="2000" b="0" dirty="0" err="1">
                          <a:effectLst/>
                        </a:rPr>
                        <a:t>antoisaa</a:t>
                      </a:r>
                      <a:r>
                        <a:rPr lang="en-US" sz="2000" b="0" dirty="0">
                          <a:effectLst/>
                        </a:rPr>
                        <a:t> ja vain </a:t>
                      </a:r>
                      <a:r>
                        <a:rPr lang="en-US" sz="2000" b="0" dirty="0" err="1">
                          <a:effectLst/>
                        </a:rPr>
                        <a:t>pari</a:t>
                      </a:r>
                      <a:r>
                        <a:rPr lang="en-US" sz="2000" b="0" dirty="0">
                          <a:effectLst/>
                        </a:rPr>
                        <a:t> </a:t>
                      </a:r>
                      <a:r>
                        <a:rPr lang="en-US" sz="2000" b="0" dirty="0" err="1">
                          <a:effectLst/>
                        </a:rPr>
                        <a:t>kokousta</a:t>
                      </a:r>
                      <a:r>
                        <a:rPr lang="en-US" sz="2000" b="0" dirty="0">
                          <a:effectLst/>
                        </a:rPr>
                        <a:t> </a:t>
                      </a:r>
                      <a:r>
                        <a:rPr lang="en-US" sz="2000" b="0" dirty="0" err="1">
                          <a:effectLst/>
                        </a:rPr>
                        <a:t>toimikauden</a:t>
                      </a:r>
                      <a:r>
                        <a:rPr lang="en-US" sz="2000" b="0" dirty="0">
                          <a:effectLst/>
                        </a:rPr>
                        <a:t> </a:t>
                      </a:r>
                      <a:r>
                        <a:rPr lang="en-US" sz="2000" b="0" dirty="0" err="1">
                          <a:effectLst/>
                        </a:rPr>
                        <a:t>aikana</a:t>
                      </a:r>
                      <a:r>
                        <a:rPr lang="en-US" sz="2000" b="0" dirty="0">
                          <a:effectLst/>
                        </a:rPr>
                        <a:t> on </a:t>
                      </a:r>
                      <a:r>
                        <a:rPr lang="en-US" sz="2000" b="0" dirty="0" err="1">
                          <a:effectLst/>
                        </a:rPr>
                        <a:t>jäänyt</a:t>
                      </a:r>
                      <a:r>
                        <a:rPr lang="en-US" sz="2000" b="0" dirty="0">
                          <a:effectLst/>
                        </a:rPr>
                        <a:t> </a:t>
                      </a:r>
                      <a:r>
                        <a:rPr lang="en-US" sz="2000" b="0" dirty="0" err="1">
                          <a:effectLst/>
                        </a:rPr>
                        <a:t>väliin</a:t>
                      </a:r>
                      <a:r>
                        <a:rPr lang="en-US" sz="2000" b="0" dirty="0">
                          <a:effectLst/>
                        </a:rPr>
                        <a:t>, </a:t>
                      </a:r>
                      <a:r>
                        <a:rPr lang="en-US" sz="2000" b="0" dirty="0" err="1">
                          <a:effectLst/>
                        </a:rPr>
                        <a:t>silloinkin</a:t>
                      </a:r>
                      <a:r>
                        <a:rPr lang="en-US" sz="2000" b="0" dirty="0">
                          <a:effectLst/>
                        </a:rPr>
                        <a:t> </a:t>
                      </a:r>
                      <a:r>
                        <a:rPr lang="en-US" sz="2000" b="0" dirty="0" err="1">
                          <a:effectLst/>
                        </a:rPr>
                        <a:t>lomamatkojen</a:t>
                      </a:r>
                      <a:r>
                        <a:rPr lang="en-US" sz="2000" b="0" dirty="0">
                          <a:effectLst/>
                        </a:rPr>
                        <a:t> </a:t>
                      </a:r>
                      <a:r>
                        <a:rPr lang="en-US" sz="2000" b="0" dirty="0" err="1">
                          <a:effectLst/>
                        </a:rPr>
                        <a:t>takia</a:t>
                      </a:r>
                      <a:r>
                        <a:rPr lang="en-US" sz="2000" b="0" dirty="0">
                          <a:effectLst/>
                        </a:rPr>
                        <a:t> :)</a:t>
                      </a:r>
                      <a:endParaRPr lang="fi-FI" sz="2000" b="0" dirty="0">
                        <a:effectLst/>
                        <a:latin typeface="Times New Roman" panose="02020603050405020304" pitchFamily="18" charset="0"/>
                        <a:ea typeface="Times New Roman" panose="02020603050405020304" pitchFamily="18" charset="0"/>
                      </a:endParaRPr>
                    </a:p>
                  </a:txBody>
                  <a:tcPr marL="54930" marR="54930" marT="0" marB="0" anchor="ctr"/>
                </a:tc>
                <a:extLst>
                  <a:ext uri="{0D108BD9-81ED-4DB2-BD59-A6C34878D82A}">
                    <a16:rowId xmlns:a16="http://schemas.microsoft.com/office/drawing/2014/main" val="1873278510"/>
                  </a:ext>
                </a:extLst>
              </a:tr>
            </a:tbl>
          </a:graphicData>
        </a:graphic>
      </p:graphicFrame>
      <p:sp>
        <p:nvSpPr>
          <p:cNvPr id="4" name="Dian numeron paikkamerkki 3"/>
          <p:cNvSpPr>
            <a:spLocks noGrp="1"/>
          </p:cNvSpPr>
          <p:nvPr>
            <p:ph type="sldNum" sz="quarter" idx="12"/>
          </p:nvPr>
        </p:nvSpPr>
        <p:spPr/>
        <p:txBody>
          <a:bodyPr/>
          <a:lstStyle/>
          <a:p>
            <a:fld id="{7CD1C137-87C0-4E4B-8573-EDFCC21A7E6F}" type="slidenum">
              <a:rPr lang="fi-FI" noProof="0" smtClean="0"/>
              <a:pPr/>
              <a:t>26</a:t>
            </a:fld>
            <a:endParaRPr lang="fi-FI" noProof="0" dirty="0"/>
          </a:p>
        </p:txBody>
      </p:sp>
      <p:sp>
        <p:nvSpPr>
          <p:cNvPr id="6" name="Rectangle 1"/>
          <p:cNvSpPr>
            <a:spLocks noChangeArrowheads="1"/>
          </p:cNvSpPr>
          <p:nvPr/>
        </p:nvSpPr>
        <p:spPr bwMode="auto">
          <a:xfrm>
            <a:off x="-1" y="-221797"/>
            <a:ext cx="14006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96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60400" y="179999"/>
            <a:ext cx="10585450" cy="1080000"/>
          </a:xfrm>
        </p:spPr>
        <p:txBody>
          <a:bodyPr>
            <a:normAutofit/>
          </a:bodyPr>
          <a:lstStyle/>
          <a:p>
            <a:r>
              <a:rPr lang="fi-FI" dirty="0"/>
              <a:t>Koontia vastauksista / nostoja</a:t>
            </a:r>
            <a:br>
              <a:rPr lang="fi-FI" dirty="0"/>
            </a:br>
            <a:r>
              <a:rPr lang="fi-FI" dirty="0"/>
              <a:t>	</a:t>
            </a:r>
            <a:r>
              <a:rPr lang="fi-FI" sz="2000" b="0" dirty="0"/>
              <a:t>Kaikki saadut anonyymit vastaukset ovat luettavissa myöhemmillä kalvoilla</a:t>
            </a:r>
            <a:endParaRPr lang="fi-FI" sz="2000" dirty="0"/>
          </a:p>
        </p:txBody>
      </p:sp>
      <p:sp>
        <p:nvSpPr>
          <p:cNvPr id="3" name="Tekstin paikkamerkki 2"/>
          <p:cNvSpPr>
            <a:spLocks noGrp="1"/>
          </p:cNvSpPr>
          <p:nvPr>
            <p:ph type="body" sz="half" idx="22"/>
          </p:nvPr>
        </p:nvSpPr>
        <p:spPr>
          <a:xfrm>
            <a:off x="1210884" y="1873215"/>
            <a:ext cx="4414557" cy="418322"/>
          </a:xfrm>
        </p:spPr>
        <p:txBody>
          <a:bodyPr/>
          <a:lstStyle/>
          <a:p>
            <a:r>
              <a:rPr lang="fi-FI" dirty="0" smtClean="0"/>
              <a:t>Positiivista</a:t>
            </a:r>
            <a:endParaRPr lang="fi-FI" dirty="0"/>
          </a:p>
        </p:txBody>
      </p:sp>
      <p:sp>
        <p:nvSpPr>
          <p:cNvPr id="4" name="Tekstin paikkamerkki 3"/>
          <p:cNvSpPr>
            <a:spLocks noGrp="1"/>
          </p:cNvSpPr>
          <p:nvPr>
            <p:ph type="body" sz="half" idx="2"/>
          </p:nvPr>
        </p:nvSpPr>
        <p:spPr>
          <a:xfrm>
            <a:off x="1211910" y="2162176"/>
            <a:ext cx="4522140" cy="1313546"/>
          </a:xfrm>
        </p:spPr>
        <p:txBody>
          <a:bodyPr>
            <a:normAutofit fontScale="92500" lnSpcReduction="10000"/>
          </a:bodyPr>
          <a:lstStyle/>
          <a:p>
            <a:pPr marL="285750" indent="-285750">
              <a:buFontTx/>
              <a:buChar char="-"/>
            </a:pPr>
            <a:r>
              <a:rPr lang="fi-FI" dirty="0"/>
              <a:t>S</a:t>
            </a:r>
            <a:r>
              <a:rPr lang="fi-FI" dirty="0" smtClean="0"/>
              <a:t>aatu paljon ja laajasti tietoa </a:t>
            </a:r>
            <a:r>
              <a:rPr lang="fi-FI" dirty="0" err="1" smtClean="0"/>
              <a:t>nvk.sta</a:t>
            </a:r>
            <a:endParaRPr lang="fi-FI" dirty="0" smtClean="0"/>
          </a:p>
          <a:p>
            <a:pPr marL="285750" indent="-285750">
              <a:buFontTx/>
              <a:buChar char="-"/>
            </a:pPr>
            <a:r>
              <a:rPr lang="fi-FI" dirty="0" smtClean="0"/>
              <a:t>Jaettu paljon tietoa omassa organisaatiossa</a:t>
            </a:r>
          </a:p>
          <a:p>
            <a:pPr marL="285750" indent="-285750">
              <a:buFontTx/>
              <a:buChar char="-"/>
            </a:pPr>
            <a:r>
              <a:rPr lang="fi-FI" dirty="0" smtClean="0"/>
              <a:t>Verkostoiduttu</a:t>
            </a:r>
          </a:p>
          <a:p>
            <a:pPr marL="285750" indent="-285750">
              <a:buFontTx/>
              <a:buChar char="-"/>
            </a:pPr>
            <a:r>
              <a:rPr lang="fi-FI" dirty="0" smtClean="0"/>
              <a:t>Uusia näkökulmia</a:t>
            </a:r>
          </a:p>
          <a:p>
            <a:pPr marL="285750" indent="-285750">
              <a:buFontTx/>
              <a:buChar char="-"/>
            </a:pPr>
            <a:r>
              <a:rPr lang="fi-FI" dirty="0" smtClean="0"/>
              <a:t>Osallistuttu aktiivisesti </a:t>
            </a:r>
            <a:r>
              <a:rPr lang="fi-FI" dirty="0" err="1" smtClean="0"/>
              <a:t>nvk:n</a:t>
            </a:r>
            <a:r>
              <a:rPr lang="fi-FI" dirty="0" smtClean="0"/>
              <a:t> toimintaan </a:t>
            </a:r>
          </a:p>
          <a:p>
            <a:endParaRPr lang="fi-FI" dirty="0"/>
          </a:p>
        </p:txBody>
      </p:sp>
      <p:sp>
        <p:nvSpPr>
          <p:cNvPr id="5" name="Tekstin paikkamerkki 4"/>
          <p:cNvSpPr>
            <a:spLocks noGrp="1"/>
          </p:cNvSpPr>
          <p:nvPr>
            <p:ph type="body" sz="half" idx="24"/>
          </p:nvPr>
        </p:nvSpPr>
        <p:spPr>
          <a:xfrm>
            <a:off x="6543484" y="1846439"/>
            <a:ext cx="4414557" cy="418322"/>
          </a:xfrm>
        </p:spPr>
        <p:txBody>
          <a:bodyPr/>
          <a:lstStyle/>
          <a:p>
            <a:r>
              <a:rPr lang="fi-FI" dirty="0" smtClean="0"/>
              <a:t>Kehitettävää</a:t>
            </a:r>
            <a:endParaRPr lang="fi-FI" dirty="0"/>
          </a:p>
        </p:txBody>
      </p:sp>
      <p:sp>
        <p:nvSpPr>
          <p:cNvPr id="6" name="Tekstin paikkamerkki 5"/>
          <p:cNvSpPr>
            <a:spLocks noGrp="1"/>
          </p:cNvSpPr>
          <p:nvPr>
            <p:ph type="body" sz="half" idx="23"/>
          </p:nvPr>
        </p:nvSpPr>
        <p:spPr>
          <a:xfrm>
            <a:off x="6542824" y="2264762"/>
            <a:ext cx="4703025" cy="1573814"/>
          </a:xfrm>
        </p:spPr>
        <p:txBody>
          <a:bodyPr>
            <a:normAutofit fontScale="77500" lnSpcReduction="20000"/>
          </a:bodyPr>
          <a:lstStyle/>
          <a:p>
            <a:pPr marL="285750" indent="-285750">
              <a:buFontTx/>
              <a:buChar char="-"/>
            </a:pPr>
            <a:r>
              <a:rPr lang="fi-FI" dirty="0" smtClean="0"/>
              <a:t>Osallistumisen jakaantuminen epätasaisesti -  toisaalta osa itse toivoi että olisi ollut antaa enemmän aikaa </a:t>
            </a:r>
            <a:r>
              <a:rPr lang="fi-FI" dirty="0" err="1" smtClean="0"/>
              <a:t>nvk:lle</a:t>
            </a:r>
            <a:endParaRPr lang="fi-FI" dirty="0" smtClean="0"/>
          </a:p>
          <a:p>
            <a:pPr marL="285750" indent="-285750">
              <a:buFontTx/>
              <a:buChar char="-"/>
            </a:pPr>
            <a:r>
              <a:rPr lang="fi-FI" dirty="0" err="1" smtClean="0"/>
              <a:t>Nvk:n</a:t>
            </a:r>
            <a:r>
              <a:rPr lang="fi-FI" dirty="0" smtClean="0"/>
              <a:t> vaikuttavuus hieman epäselvää -&gt; viestinnän lisääminen -&gt; priorisointi</a:t>
            </a:r>
          </a:p>
          <a:p>
            <a:pPr marL="285750" indent="-285750">
              <a:buFontTx/>
              <a:buChar char="-"/>
            </a:pPr>
            <a:r>
              <a:rPr lang="fi-FI" dirty="0" smtClean="0"/>
              <a:t>Verkostoitumisen lisääminen</a:t>
            </a:r>
          </a:p>
          <a:p>
            <a:pPr marL="285750" indent="-285750">
              <a:buFontTx/>
              <a:buChar char="-"/>
            </a:pPr>
            <a:r>
              <a:rPr lang="fi-FI" dirty="0" smtClean="0"/>
              <a:t>Kokouksien tempoa ja intensiivisyyttä hieman alemmas</a:t>
            </a:r>
          </a:p>
          <a:p>
            <a:pPr marL="285750" indent="-285750">
              <a:buFontTx/>
              <a:buChar char="-"/>
            </a:pPr>
            <a:endParaRPr lang="fi-FI" dirty="0" smtClean="0"/>
          </a:p>
          <a:p>
            <a:pPr marL="285750" indent="-285750">
              <a:buFontTx/>
              <a:buChar char="-"/>
            </a:pPr>
            <a:endParaRPr lang="fi-FI" dirty="0"/>
          </a:p>
        </p:txBody>
      </p:sp>
      <p:sp>
        <p:nvSpPr>
          <p:cNvPr id="7" name="Dian numeron paikkamerkki 6"/>
          <p:cNvSpPr>
            <a:spLocks noGrp="1"/>
          </p:cNvSpPr>
          <p:nvPr>
            <p:ph type="sldNum" sz="quarter" idx="12"/>
          </p:nvPr>
        </p:nvSpPr>
        <p:spPr/>
        <p:txBody>
          <a:bodyPr/>
          <a:lstStyle/>
          <a:p>
            <a:fld id="{7CD1C137-87C0-4E4B-8573-EDFCC21A7E6F}" type="slidenum">
              <a:rPr lang="fi-FI" noProof="0" smtClean="0"/>
              <a:t>3</a:t>
            </a:fld>
            <a:endParaRPr lang="fi-FI" noProof="0" dirty="0"/>
          </a:p>
        </p:txBody>
      </p:sp>
      <p:sp>
        <p:nvSpPr>
          <p:cNvPr id="8" name="Tekstin paikkamerkki 7"/>
          <p:cNvSpPr>
            <a:spLocks noGrp="1"/>
          </p:cNvSpPr>
          <p:nvPr>
            <p:ph type="body" sz="half" idx="21"/>
          </p:nvPr>
        </p:nvSpPr>
        <p:spPr>
          <a:xfrm>
            <a:off x="1211397" y="3927899"/>
            <a:ext cx="4414557" cy="399600"/>
          </a:xfrm>
        </p:spPr>
        <p:txBody>
          <a:bodyPr/>
          <a:lstStyle/>
          <a:p>
            <a:r>
              <a:rPr lang="fi-FI" dirty="0" smtClean="0"/>
              <a:t>Jatkopohdinnoista</a:t>
            </a:r>
            <a:endParaRPr lang="fi-FI" dirty="0"/>
          </a:p>
        </p:txBody>
      </p:sp>
      <p:sp>
        <p:nvSpPr>
          <p:cNvPr id="9" name="Tekstin paikkamerkki 8"/>
          <p:cNvSpPr>
            <a:spLocks noGrp="1"/>
          </p:cNvSpPr>
          <p:nvPr>
            <p:ph type="body" sz="half" idx="20"/>
          </p:nvPr>
        </p:nvSpPr>
        <p:spPr>
          <a:xfrm>
            <a:off x="1019175" y="4327499"/>
            <a:ext cx="4606267" cy="1387501"/>
          </a:xfrm>
        </p:spPr>
        <p:txBody>
          <a:bodyPr>
            <a:normAutofit fontScale="77500" lnSpcReduction="20000"/>
          </a:bodyPr>
          <a:lstStyle/>
          <a:p>
            <a:pPr marL="285750" indent="-285750">
              <a:buFontTx/>
              <a:buChar char="-"/>
            </a:pPr>
            <a:r>
              <a:rPr lang="fi-FI" dirty="0" smtClean="0"/>
              <a:t>Digitoimiston alle joku ryhmä/elin</a:t>
            </a:r>
          </a:p>
          <a:p>
            <a:pPr marL="285750" indent="-285750">
              <a:buFontTx/>
              <a:buChar char="-"/>
            </a:pPr>
            <a:r>
              <a:rPr lang="fi-FI" dirty="0" smtClean="0"/>
              <a:t>Tärkeää, että olisi valtionhallinnon asettama ryhmä</a:t>
            </a:r>
          </a:p>
          <a:p>
            <a:pPr marL="285750" indent="-285750">
              <a:buFontTx/>
              <a:buChar char="-"/>
            </a:pPr>
            <a:r>
              <a:rPr lang="fi-FI" dirty="0" smtClean="0"/>
              <a:t>Verkostot joskus liian epämääräisiä</a:t>
            </a:r>
          </a:p>
          <a:p>
            <a:pPr marL="285750" indent="-285750">
              <a:buFontTx/>
              <a:buChar char="-"/>
            </a:pPr>
            <a:r>
              <a:rPr lang="fi-FI" dirty="0" smtClean="0"/>
              <a:t>Jatkokeskustelufoorumi nähtiin tärkeänä, muoto ei niin yksiselitteistä</a:t>
            </a:r>
          </a:p>
          <a:p>
            <a:pPr marL="285750" indent="-285750">
              <a:buFontTx/>
              <a:buChar char="-"/>
            </a:pPr>
            <a:r>
              <a:rPr lang="fi-FI" dirty="0" smtClean="0"/>
              <a:t>Moni piti osallistumista tärkeänä jos asetettaisiin uudelleen</a:t>
            </a:r>
            <a:endParaRPr lang="fi-FI" dirty="0"/>
          </a:p>
        </p:txBody>
      </p:sp>
      <p:sp>
        <p:nvSpPr>
          <p:cNvPr id="10" name="Tekstin paikkamerkki 9"/>
          <p:cNvSpPr>
            <a:spLocks noGrp="1"/>
          </p:cNvSpPr>
          <p:nvPr>
            <p:ph type="body" sz="half" idx="26"/>
          </p:nvPr>
        </p:nvSpPr>
        <p:spPr>
          <a:xfrm>
            <a:off x="6539144" y="3976120"/>
            <a:ext cx="4414557" cy="399600"/>
          </a:xfrm>
        </p:spPr>
        <p:txBody>
          <a:bodyPr/>
          <a:lstStyle/>
          <a:p>
            <a:r>
              <a:rPr lang="fi-FI" dirty="0" smtClean="0"/>
              <a:t>Tunnuslukuja:</a:t>
            </a:r>
            <a:endParaRPr lang="fi-FI" dirty="0"/>
          </a:p>
        </p:txBody>
      </p:sp>
      <p:sp>
        <p:nvSpPr>
          <p:cNvPr id="11" name="Tekstin paikkamerkki 10"/>
          <p:cNvSpPr>
            <a:spLocks noGrp="1"/>
          </p:cNvSpPr>
          <p:nvPr>
            <p:ph type="body" sz="half" idx="25"/>
          </p:nvPr>
        </p:nvSpPr>
        <p:spPr>
          <a:xfrm>
            <a:off x="6539144" y="4375720"/>
            <a:ext cx="4417871" cy="1208716"/>
          </a:xfrm>
        </p:spPr>
        <p:txBody>
          <a:bodyPr/>
          <a:lstStyle/>
          <a:p>
            <a:r>
              <a:rPr lang="fi-FI" dirty="0" err="1" smtClean="0"/>
              <a:t>Nvk:n</a:t>
            </a:r>
            <a:r>
              <a:rPr lang="fi-FI" dirty="0" smtClean="0"/>
              <a:t> toiminta yleisarviosana: 4 (80% )</a:t>
            </a:r>
          </a:p>
          <a:p>
            <a:r>
              <a:rPr lang="fi-FI" dirty="0" smtClean="0"/>
              <a:t>Kokoukset ka. 4.2</a:t>
            </a:r>
          </a:p>
          <a:p>
            <a:r>
              <a:rPr lang="fi-FI" dirty="0" smtClean="0"/>
              <a:t>Pyöreät pöydät ka. 3.8</a:t>
            </a:r>
          </a:p>
          <a:p>
            <a:endParaRPr lang="fi-FI" dirty="0"/>
          </a:p>
        </p:txBody>
      </p:sp>
    </p:spTree>
    <p:extLst>
      <p:ext uri="{BB962C8B-B14F-4D97-AF65-F5344CB8AC3E}">
        <p14:creationId xmlns:p14="http://schemas.microsoft.com/office/powerpoint/2010/main" val="2777948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Yleisesti, kokoukset ja pyöreät pöydät</a:t>
            </a:r>
            <a:endParaRPr lang="fi-FI" dirty="0"/>
          </a:p>
        </p:txBody>
      </p:sp>
    </p:spTree>
    <p:extLst>
      <p:ext uri="{BB962C8B-B14F-4D97-AF65-F5344CB8AC3E}">
        <p14:creationId xmlns:p14="http://schemas.microsoft.com/office/powerpoint/2010/main" val="4150778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000" y="254000"/>
            <a:ext cx="11684000" cy="276999"/>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b="1" i="0" u="none" dirty="0">
                <a:latin typeface="Arial" pitchFamily="34" charset="0"/>
              </a:rPr>
              <a:t>1. </a:t>
            </a:r>
            <a:r>
              <a:rPr b="1" i="0" u="none" dirty="0" err="1">
                <a:latin typeface="Arial" pitchFamily="34" charset="0"/>
              </a:rPr>
              <a:t>Miten</a:t>
            </a:r>
            <a:r>
              <a:rPr b="1" i="0" u="none" dirty="0">
                <a:latin typeface="Arial" pitchFamily="34" charset="0"/>
              </a:rPr>
              <a:t> </a:t>
            </a:r>
            <a:r>
              <a:rPr b="1" i="0" u="none" dirty="0" err="1">
                <a:latin typeface="Arial" pitchFamily="34" charset="0"/>
              </a:rPr>
              <a:t>arvioit</a:t>
            </a:r>
            <a:r>
              <a:rPr b="1" i="0" u="none" dirty="0">
                <a:latin typeface="Arial" pitchFamily="34" charset="0"/>
              </a:rPr>
              <a:t> </a:t>
            </a:r>
            <a:r>
              <a:rPr b="1" i="0" u="none" dirty="0" err="1">
                <a:latin typeface="Arial" pitchFamily="34" charset="0"/>
              </a:rPr>
              <a:t>neuvottelukunnan</a:t>
            </a:r>
            <a:r>
              <a:rPr b="1" i="0" u="none" dirty="0">
                <a:latin typeface="Arial" pitchFamily="34" charset="0"/>
              </a:rPr>
              <a:t> </a:t>
            </a:r>
            <a:r>
              <a:rPr b="1" i="0" u="none" dirty="0" err="1">
                <a:latin typeface="Arial" pitchFamily="34" charset="0"/>
              </a:rPr>
              <a:t>toimintaa</a:t>
            </a:r>
            <a:r>
              <a:rPr b="1" i="0" u="none" dirty="0">
                <a:latin typeface="Arial" pitchFamily="34" charset="0"/>
              </a:rPr>
              <a:t> YLEISESTI (</a:t>
            </a:r>
            <a:r>
              <a:rPr b="1" i="0" u="none" dirty="0" err="1">
                <a:latin typeface="Arial" pitchFamily="34" charset="0"/>
              </a:rPr>
              <a:t>asteikolla</a:t>
            </a:r>
            <a:r>
              <a:rPr b="1" i="0" u="none" dirty="0">
                <a:latin typeface="Arial" pitchFamily="34" charset="0"/>
              </a:rPr>
              <a:t> 5 = </a:t>
            </a:r>
            <a:r>
              <a:rPr b="1" i="0" u="none" dirty="0" err="1">
                <a:latin typeface="Arial" pitchFamily="34" charset="0"/>
              </a:rPr>
              <a:t>erinomainen</a:t>
            </a:r>
            <a:r>
              <a:rPr b="1" i="0" u="none" dirty="0">
                <a:latin typeface="Arial" pitchFamily="34" charset="0"/>
              </a:rPr>
              <a:t>, 1= </a:t>
            </a:r>
            <a:r>
              <a:rPr b="1" i="0" u="none" dirty="0" err="1">
                <a:latin typeface="Arial" pitchFamily="34" charset="0"/>
              </a:rPr>
              <a:t>huono</a:t>
            </a:r>
            <a:r>
              <a:rPr b="1" i="0" u="none" dirty="0">
                <a:latin typeface="Arial" pitchFamily="34" charset="0"/>
              </a:rPr>
              <a:t>)</a:t>
            </a:r>
          </a:p>
        </p:txBody>
      </p:sp>
      <p:sp>
        <p:nvSpPr>
          <p:cNvPr id="3" name="New shape"/>
          <p:cNvSpPr/>
          <p:nvPr/>
        </p:nvSpPr>
        <p:spPr>
          <a:xfrm>
            <a:off x="254000" y="657860"/>
            <a:ext cx="11684000" cy="18288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r>
              <a:rPr sz="1200" b="0" i="0" u="none">
                <a:solidFill>
                  <a:srgbClr val="333333"/>
                </a:solidFill>
                <a:latin typeface="Arial"/>
              </a:rPr>
              <a:t>Vastaajien määrä: 15</a:t>
            </a:r>
          </a:p>
        </p:txBody>
      </p:sp>
      <p:graphicFrame>
        <p:nvGraphicFramePr>
          <p:cNvPr id="4" name="ChartObject"/>
          <p:cNvGraphicFramePr/>
          <p:nvPr>
            <p:extLst>
              <p:ext uri="{D42A27DB-BD31-4B8C-83A1-F6EECF244321}">
                <p14:modId xmlns:p14="http://schemas.microsoft.com/office/powerpoint/2010/main" val="1716517349"/>
              </p:ext>
            </p:extLst>
          </p:nvPr>
        </p:nvGraphicFramePr>
        <p:xfrm>
          <a:off x="253999" y="1031239"/>
          <a:ext cx="6656939" cy="4965299"/>
        </p:xfrm>
        <a:graphic>
          <a:graphicData uri="http://schemas.openxmlformats.org/drawingml/2006/chart">
            <c:chart xmlns:c="http://schemas.openxmlformats.org/drawingml/2006/chart" xmlns:r="http://schemas.openxmlformats.org/officeDocument/2006/relationships" r:id="rId2"/>
          </a:graphicData>
        </a:graphic>
      </p:graphicFrame>
      <p:sp>
        <p:nvSpPr>
          <p:cNvPr id="9" name="New shape"/>
          <p:cNvSpPr/>
          <p:nvPr/>
        </p:nvSpPr>
        <p:spPr>
          <a:xfrm>
            <a:off x="2897448" y="1941715"/>
            <a:ext cx="11684000" cy="18288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r>
              <a:rPr sz="1200" b="0" i="0" u="none">
                <a:solidFill>
                  <a:srgbClr val="333333"/>
                </a:solidFill>
                <a:latin typeface="Arial"/>
              </a:rPr>
              <a:t>Vastaajien määrä: 15</a:t>
            </a:r>
          </a:p>
        </p:txBody>
      </p:sp>
      <p:graphicFrame>
        <p:nvGraphicFramePr>
          <p:cNvPr id="10" name="New Table"/>
          <p:cNvGraphicFramePr>
            <a:graphicFrameLocks noGrp="1"/>
          </p:cNvGraphicFramePr>
          <p:nvPr>
            <p:extLst>
              <p:ext uri="{D42A27DB-BD31-4B8C-83A1-F6EECF244321}">
                <p14:modId xmlns:p14="http://schemas.microsoft.com/office/powerpoint/2010/main" val="1686305314"/>
              </p:ext>
            </p:extLst>
          </p:nvPr>
        </p:nvGraphicFramePr>
        <p:xfrm>
          <a:off x="7305819" y="1188951"/>
          <a:ext cx="3089564" cy="2194560"/>
        </p:xfrm>
        <a:graphic>
          <a:graphicData uri="http://schemas.openxmlformats.org/drawingml/2006/table">
            <a:tbl>
              <a:tblPr firstRow="1" bandRow="1"/>
              <a:tblGrid>
                <a:gridCol w="1858646">
                  <a:extLst>
                    <a:ext uri="{9D8B030D-6E8A-4147-A177-3AD203B41FA5}">
                      <a16:colId xmlns:a16="http://schemas.microsoft.com/office/drawing/2014/main" val="20000"/>
                    </a:ext>
                  </a:extLst>
                </a:gridCol>
                <a:gridCol w="629772">
                  <a:extLst>
                    <a:ext uri="{9D8B030D-6E8A-4147-A177-3AD203B41FA5}">
                      <a16:colId xmlns:a16="http://schemas.microsoft.com/office/drawing/2014/main" val="20001"/>
                    </a:ext>
                  </a:extLst>
                </a:gridCol>
                <a:gridCol w="601146">
                  <a:extLst>
                    <a:ext uri="{9D8B030D-6E8A-4147-A177-3AD203B41FA5}">
                      <a16:colId xmlns:a16="http://schemas.microsoft.com/office/drawing/2014/main" val="20002"/>
                    </a:ext>
                  </a:extLst>
                </a:gridCol>
              </a:tblGrid>
              <a:tr h="0">
                <a:tc>
                  <a:txBody>
                    <a:bodyPr/>
                    <a:lstStyle/>
                    <a:p>
                      <a:pPr algn="l"/>
                      <a:endParaRPr sz="1200" b="1" i="0" u="none" dirty="0">
                        <a:solidFill>
                          <a:srgbClr val="333333"/>
                        </a:solidFill>
                        <a:latin typeface="Arial" pitchFamily="34" charset="0"/>
                      </a:endParaRPr>
                    </a:p>
                  </a:txBody>
                  <a:tcPr>
                    <a:lnB w="25400">
                      <a:solidFill>
                        <a:srgbClr val="124456"/>
                      </a:solidFill>
                    </a:lnB>
                  </a:tcPr>
                </a:tc>
                <a:tc>
                  <a:txBody>
                    <a:bodyPr/>
                    <a:lstStyle/>
                    <a:p>
                      <a:pPr algn="l"/>
                      <a:r>
                        <a:rPr sz="1200" b="1" i="0" u="none">
                          <a:solidFill>
                            <a:srgbClr val="333333"/>
                          </a:solidFill>
                          <a:latin typeface="Arial"/>
                        </a:rPr>
                        <a:t>n</a:t>
                      </a:r>
                    </a:p>
                  </a:txBody>
                  <a:tcPr>
                    <a:lnB w="25400">
                      <a:solidFill>
                        <a:srgbClr val="124456"/>
                      </a:solidFill>
                    </a:lnB>
                  </a:tcPr>
                </a:tc>
                <a:tc>
                  <a:txBody>
                    <a:bodyPr/>
                    <a:lstStyle/>
                    <a:p>
                      <a:pPr algn="l"/>
                      <a:r>
                        <a:rPr sz="1200" b="1" i="0" u="none">
                          <a:solidFill>
                            <a:srgbClr val="333333"/>
                          </a:solidFill>
                          <a:latin typeface="Arial"/>
                        </a:rPr>
                        <a:t>Prosentti</a:t>
                      </a:r>
                    </a:p>
                  </a:txBody>
                  <a:tcPr>
                    <a:lnB w="25400">
                      <a:solidFill>
                        <a:srgbClr val="124456"/>
                      </a:solidFill>
                    </a:lnB>
                  </a:tcPr>
                </a:tc>
                <a:extLst>
                  <a:ext uri="{0D108BD9-81ED-4DB2-BD59-A6C34878D82A}">
                    <a16:rowId xmlns:a16="http://schemas.microsoft.com/office/drawing/2014/main" val="10000"/>
                  </a:ext>
                </a:extLst>
              </a:tr>
              <a:tr h="0">
                <a:tc>
                  <a:txBody>
                    <a:bodyPr/>
                    <a:lstStyle/>
                    <a:p>
                      <a:pPr algn="l"/>
                      <a:r>
                        <a:rPr sz="1200" b="0" i="0" u="none">
                          <a:solidFill>
                            <a:srgbClr val="333333"/>
                          </a:solidFill>
                          <a:latin typeface="Arial"/>
                        </a:rPr>
                        <a:t>5 (erinomainen)</a:t>
                      </a:r>
                    </a:p>
                  </a:txBody>
                  <a:tcPr>
                    <a:lnT w="25400" cap="flat" cmpd="sng" algn="ctr">
                      <a:solidFill>
                        <a:srgbClr val="124456"/>
                      </a:solidFill>
                      <a:prstDash val="solid"/>
                      <a:round/>
                      <a:headEnd type="none" w="med" len="med"/>
                      <a:tailEnd type="none" w="med" len="med"/>
                    </a:lnT>
                  </a:tcPr>
                </a:tc>
                <a:tc>
                  <a:txBody>
                    <a:bodyPr/>
                    <a:lstStyle/>
                    <a:p>
                      <a:pPr algn="l"/>
                      <a:r>
                        <a:rPr sz="1200" b="0" i="0" u="none">
                          <a:solidFill>
                            <a:srgbClr val="333333"/>
                          </a:solidFill>
                          <a:latin typeface="Arial"/>
                        </a:rPr>
                        <a:t>3</a:t>
                      </a:r>
                    </a:p>
                  </a:txBody>
                  <a:tcPr>
                    <a:lnT w="25400" cap="flat" cmpd="sng" algn="ctr">
                      <a:solidFill>
                        <a:srgbClr val="124456"/>
                      </a:solidFill>
                      <a:prstDash val="solid"/>
                      <a:round/>
                      <a:headEnd type="none" w="med" len="med"/>
                      <a:tailEnd type="none" w="med" len="med"/>
                    </a:lnT>
                  </a:tcPr>
                </a:tc>
                <a:tc>
                  <a:txBody>
                    <a:bodyPr/>
                    <a:lstStyle/>
                    <a:p>
                      <a:pPr algn="l"/>
                      <a:r>
                        <a:rPr sz="1200" b="0" i="0" u="none">
                          <a:solidFill>
                            <a:srgbClr val="333333"/>
                          </a:solidFill>
                          <a:latin typeface="Arial"/>
                        </a:rPr>
                        <a:t>20,0%</a:t>
                      </a:r>
                    </a:p>
                  </a:txBody>
                  <a:tcPr>
                    <a:lnT w="25400" cap="flat" cmpd="sng" algn="ctr">
                      <a:solidFill>
                        <a:srgbClr val="124456"/>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pPr algn="l"/>
                      <a:r>
                        <a:rPr sz="1200" b="0" i="0" u="none">
                          <a:solidFill>
                            <a:srgbClr val="333333"/>
                          </a:solidFill>
                          <a:latin typeface="Arial"/>
                        </a:rPr>
                        <a:t>4</a:t>
                      </a:r>
                    </a:p>
                  </a:txBody>
                  <a:tcPr>
                    <a:solidFill>
                      <a:srgbClr val="EFEFEF"/>
                    </a:solidFill>
                  </a:tcPr>
                </a:tc>
                <a:tc>
                  <a:txBody>
                    <a:bodyPr/>
                    <a:lstStyle/>
                    <a:p>
                      <a:pPr algn="l"/>
                      <a:r>
                        <a:rPr sz="1200" b="0" i="0" u="none">
                          <a:solidFill>
                            <a:srgbClr val="333333"/>
                          </a:solidFill>
                          <a:latin typeface="Arial"/>
                        </a:rPr>
                        <a:t>12</a:t>
                      </a:r>
                    </a:p>
                  </a:txBody>
                  <a:tcPr>
                    <a:solidFill>
                      <a:srgbClr val="EFEFEF"/>
                    </a:solidFill>
                  </a:tcPr>
                </a:tc>
                <a:tc>
                  <a:txBody>
                    <a:bodyPr/>
                    <a:lstStyle/>
                    <a:p>
                      <a:pPr algn="l"/>
                      <a:r>
                        <a:rPr sz="1200" b="0" i="0" u="none">
                          <a:solidFill>
                            <a:srgbClr val="333333"/>
                          </a:solidFill>
                          <a:latin typeface="Arial"/>
                        </a:rPr>
                        <a:t>80,0%</a:t>
                      </a:r>
                    </a:p>
                  </a:txBody>
                  <a:tcPr>
                    <a:solidFill>
                      <a:srgbClr val="EFEFEF"/>
                    </a:solidFill>
                  </a:tcPr>
                </a:tc>
                <a:extLst>
                  <a:ext uri="{0D108BD9-81ED-4DB2-BD59-A6C34878D82A}">
                    <a16:rowId xmlns:a16="http://schemas.microsoft.com/office/drawing/2014/main" val="10002"/>
                  </a:ext>
                </a:extLst>
              </a:tr>
              <a:tr h="0">
                <a:tc>
                  <a:txBody>
                    <a:bodyPr/>
                    <a:lstStyle/>
                    <a:p>
                      <a:pPr algn="l"/>
                      <a:r>
                        <a:rPr sz="1200" b="0" i="0" u="none">
                          <a:solidFill>
                            <a:srgbClr val="333333"/>
                          </a:solidFill>
                          <a:latin typeface="Arial"/>
                        </a:rPr>
                        <a:t>3</a:t>
                      </a:r>
                    </a:p>
                  </a:txBody>
                  <a:tcPr/>
                </a:tc>
                <a:tc>
                  <a:txBody>
                    <a:bodyPr/>
                    <a:lstStyle/>
                    <a:p>
                      <a:pPr algn="l"/>
                      <a:r>
                        <a:rPr sz="1200" b="0" i="0" u="none">
                          <a:solidFill>
                            <a:srgbClr val="333333"/>
                          </a:solidFill>
                          <a:latin typeface="Arial"/>
                        </a:rPr>
                        <a:t>0</a:t>
                      </a:r>
                    </a:p>
                  </a:txBody>
                  <a:tcPr/>
                </a:tc>
                <a:tc>
                  <a:txBody>
                    <a:bodyPr/>
                    <a:lstStyle/>
                    <a:p>
                      <a:pPr algn="l"/>
                      <a:r>
                        <a:rPr sz="1200" b="0" i="0" u="none">
                          <a:solidFill>
                            <a:srgbClr val="333333"/>
                          </a:solidFill>
                          <a:latin typeface="Arial"/>
                        </a:rPr>
                        <a:t>0,0%</a:t>
                      </a:r>
                    </a:p>
                  </a:txBody>
                  <a:tcPr/>
                </a:tc>
                <a:extLst>
                  <a:ext uri="{0D108BD9-81ED-4DB2-BD59-A6C34878D82A}">
                    <a16:rowId xmlns:a16="http://schemas.microsoft.com/office/drawing/2014/main" val="10003"/>
                  </a:ext>
                </a:extLst>
              </a:tr>
              <a:tr h="0">
                <a:tc>
                  <a:txBody>
                    <a:bodyPr/>
                    <a:lstStyle/>
                    <a:p>
                      <a:pPr algn="l"/>
                      <a:r>
                        <a:rPr sz="1200" b="0" i="0" u="none">
                          <a:solidFill>
                            <a:srgbClr val="333333"/>
                          </a:solidFill>
                          <a:latin typeface="Arial"/>
                        </a:rPr>
                        <a:t>2</a:t>
                      </a:r>
                    </a:p>
                  </a:txBody>
                  <a:tcPr>
                    <a:solidFill>
                      <a:srgbClr val="EFEFEF"/>
                    </a:solidFill>
                  </a:tcPr>
                </a:tc>
                <a:tc>
                  <a:txBody>
                    <a:bodyPr/>
                    <a:lstStyle/>
                    <a:p>
                      <a:pPr algn="l"/>
                      <a:r>
                        <a:rPr sz="1200" b="0" i="0" u="none">
                          <a:solidFill>
                            <a:srgbClr val="333333"/>
                          </a:solidFill>
                          <a:latin typeface="Arial"/>
                        </a:rPr>
                        <a:t>0</a:t>
                      </a:r>
                    </a:p>
                  </a:txBody>
                  <a:tcPr>
                    <a:solidFill>
                      <a:srgbClr val="EFEFEF"/>
                    </a:solidFill>
                  </a:tcPr>
                </a:tc>
                <a:tc>
                  <a:txBody>
                    <a:bodyPr/>
                    <a:lstStyle/>
                    <a:p>
                      <a:pPr algn="l"/>
                      <a:r>
                        <a:rPr sz="1200" b="0" i="0" u="none">
                          <a:solidFill>
                            <a:srgbClr val="333333"/>
                          </a:solidFill>
                          <a:latin typeface="Arial"/>
                        </a:rPr>
                        <a:t>0,0%</a:t>
                      </a:r>
                    </a:p>
                  </a:txBody>
                  <a:tcPr>
                    <a:solidFill>
                      <a:srgbClr val="EFEFEF"/>
                    </a:solidFill>
                  </a:tcPr>
                </a:tc>
                <a:extLst>
                  <a:ext uri="{0D108BD9-81ED-4DB2-BD59-A6C34878D82A}">
                    <a16:rowId xmlns:a16="http://schemas.microsoft.com/office/drawing/2014/main" val="10004"/>
                  </a:ext>
                </a:extLst>
              </a:tr>
              <a:tr h="0">
                <a:tc>
                  <a:txBody>
                    <a:bodyPr/>
                    <a:lstStyle/>
                    <a:p>
                      <a:pPr algn="l"/>
                      <a:r>
                        <a:rPr sz="1200" b="0" i="0" u="none">
                          <a:solidFill>
                            <a:srgbClr val="333333"/>
                          </a:solidFill>
                          <a:latin typeface="Arial"/>
                        </a:rPr>
                        <a:t>1 (huono)</a:t>
                      </a:r>
                    </a:p>
                  </a:txBody>
                  <a:tcPr/>
                </a:tc>
                <a:tc>
                  <a:txBody>
                    <a:bodyPr/>
                    <a:lstStyle/>
                    <a:p>
                      <a:pPr algn="l"/>
                      <a:r>
                        <a:rPr sz="1200" b="0" i="0" u="none">
                          <a:solidFill>
                            <a:srgbClr val="333333"/>
                          </a:solidFill>
                          <a:latin typeface="Arial"/>
                        </a:rPr>
                        <a:t>0</a:t>
                      </a:r>
                    </a:p>
                  </a:txBody>
                  <a:tcPr/>
                </a:tc>
                <a:tc>
                  <a:txBody>
                    <a:bodyPr/>
                    <a:lstStyle/>
                    <a:p>
                      <a:pPr algn="l"/>
                      <a:r>
                        <a:rPr sz="1200" b="0" i="0" u="none" dirty="0">
                          <a:solidFill>
                            <a:srgbClr val="333333"/>
                          </a:solidFill>
                          <a:latin typeface="Arial"/>
                        </a:rPr>
                        <a:t>0,0%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71361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000" y="308029"/>
            <a:ext cx="11684000" cy="276999"/>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b="1" i="0" u="none" dirty="0">
                <a:latin typeface="Arial" pitchFamily="34" charset="0"/>
              </a:rPr>
              <a:t>2. </a:t>
            </a:r>
            <a:r>
              <a:rPr b="1" i="0" u="none" dirty="0" err="1">
                <a:latin typeface="Arial" pitchFamily="34" charset="0"/>
              </a:rPr>
              <a:t>Miten</a:t>
            </a:r>
            <a:r>
              <a:rPr b="1" i="0" u="none" dirty="0">
                <a:latin typeface="Arial" pitchFamily="34" charset="0"/>
              </a:rPr>
              <a:t> </a:t>
            </a:r>
            <a:r>
              <a:rPr b="1" i="0" u="none" dirty="0" err="1">
                <a:latin typeface="Arial" pitchFamily="34" charset="0"/>
              </a:rPr>
              <a:t>arvioit</a:t>
            </a:r>
            <a:r>
              <a:rPr b="1" i="0" u="none" dirty="0">
                <a:latin typeface="Arial" pitchFamily="34" charset="0"/>
              </a:rPr>
              <a:t> </a:t>
            </a:r>
            <a:r>
              <a:rPr b="1" i="0" u="none" dirty="0" err="1">
                <a:latin typeface="Arial" pitchFamily="34" charset="0"/>
              </a:rPr>
              <a:t>neuvottelukunnan</a:t>
            </a:r>
            <a:r>
              <a:rPr b="1" i="0" u="none" dirty="0">
                <a:latin typeface="Arial" pitchFamily="34" charset="0"/>
              </a:rPr>
              <a:t> KOKOUKSIA (</a:t>
            </a:r>
            <a:r>
              <a:rPr b="1" i="0" u="none" dirty="0" err="1">
                <a:latin typeface="Arial" pitchFamily="34" charset="0"/>
              </a:rPr>
              <a:t>asteikolla</a:t>
            </a:r>
            <a:r>
              <a:rPr b="1" i="0" u="none" dirty="0">
                <a:latin typeface="Arial" pitchFamily="34" charset="0"/>
              </a:rPr>
              <a:t> 1=</a:t>
            </a:r>
            <a:r>
              <a:rPr b="1" i="0" u="none" dirty="0" err="1">
                <a:latin typeface="Arial" pitchFamily="34" charset="0"/>
              </a:rPr>
              <a:t>huono</a:t>
            </a:r>
            <a:r>
              <a:rPr b="1" i="0" u="none" dirty="0">
                <a:latin typeface="Arial" pitchFamily="34" charset="0"/>
              </a:rPr>
              <a:t> - 5 =</a:t>
            </a:r>
            <a:r>
              <a:rPr b="1" i="0" u="none" dirty="0" err="1">
                <a:latin typeface="Arial" pitchFamily="34" charset="0"/>
              </a:rPr>
              <a:t>erinomainen</a:t>
            </a:r>
            <a:r>
              <a:rPr b="1" i="0" u="none" dirty="0">
                <a:latin typeface="Arial" pitchFamily="34" charset="0"/>
              </a:rPr>
              <a:t>)</a:t>
            </a:r>
          </a:p>
        </p:txBody>
      </p:sp>
      <p:sp>
        <p:nvSpPr>
          <p:cNvPr id="3" name="New shape"/>
          <p:cNvSpPr/>
          <p:nvPr/>
        </p:nvSpPr>
        <p:spPr>
          <a:xfrm>
            <a:off x="254000" y="657860"/>
            <a:ext cx="11684000" cy="18288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r>
              <a:rPr sz="1200" b="0" i="0" u="none">
                <a:solidFill>
                  <a:srgbClr val="333333"/>
                </a:solidFill>
                <a:latin typeface="Arial"/>
              </a:rPr>
              <a:t>Vastaajien määrä: 14</a:t>
            </a:r>
          </a:p>
        </p:txBody>
      </p:sp>
      <p:graphicFrame>
        <p:nvGraphicFramePr>
          <p:cNvPr id="4" name="ChartObject"/>
          <p:cNvGraphicFramePr/>
          <p:nvPr>
            <p:extLst>
              <p:ext uri="{D42A27DB-BD31-4B8C-83A1-F6EECF244321}">
                <p14:modId xmlns:p14="http://schemas.microsoft.com/office/powerpoint/2010/main" val="1557451451"/>
              </p:ext>
            </p:extLst>
          </p:nvPr>
        </p:nvGraphicFramePr>
        <p:xfrm>
          <a:off x="253999" y="1031240"/>
          <a:ext cx="6830291"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239000" y="802640"/>
            <a:ext cx="1270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pitchFamily="34" charset="0"/>
              </a:rPr>
              <a:t>Keskiarvo</a:t>
            </a:r>
          </a:p>
        </p:txBody>
      </p:sp>
      <p:sp>
        <p:nvSpPr>
          <p:cNvPr id="6" name="New shape"/>
          <p:cNvSpPr/>
          <p:nvPr/>
        </p:nvSpPr>
        <p:spPr>
          <a:xfrm>
            <a:off x="7239000" y="1158240"/>
            <a:ext cx="1270000" cy="1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pitchFamily="34" charset="0"/>
              </a:rPr>
              <a:t>4,3</a:t>
            </a:r>
          </a:p>
        </p:txBody>
      </p:sp>
      <p:sp>
        <p:nvSpPr>
          <p:cNvPr id="7" name="New shape"/>
          <p:cNvSpPr/>
          <p:nvPr/>
        </p:nvSpPr>
        <p:spPr>
          <a:xfrm>
            <a:off x="7239000" y="2174240"/>
            <a:ext cx="1270000" cy="1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pitchFamily="34" charset="0"/>
              </a:rPr>
              <a:t>4,1</a:t>
            </a:r>
          </a:p>
        </p:txBody>
      </p:sp>
      <p:sp>
        <p:nvSpPr>
          <p:cNvPr id="8" name="New shape"/>
          <p:cNvSpPr/>
          <p:nvPr/>
        </p:nvSpPr>
        <p:spPr>
          <a:xfrm>
            <a:off x="7239000" y="3190240"/>
            <a:ext cx="1270000" cy="1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pitchFamily="34" charset="0"/>
              </a:rPr>
              <a:t>3,8</a:t>
            </a:r>
          </a:p>
        </p:txBody>
      </p:sp>
      <p:sp>
        <p:nvSpPr>
          <p:cNvPr id="9" name="New shape"/>
          <p:cNvSpPr/>
          <p:nvPr/>
        </p:nvSpPr>
        <p:spPr>
          <a:xfrm>
            <a:off x="7239000" y="4206240"/>
            <a:ext cx="1270000" cy="1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pitchFamily="34" charset="0"/>
              </a:rPr>
              <a:t>4,7</a:t>
            </a:r>
          </a:p>
        </p:txBody>
      </p:sp>
    </p:spTree>
    <p:extLst>
      <p:ext uri="{BB962C8B-B14F-4D97-AF65-F5344CB8AC3E}">
        <p14:creationId xmlns:p14="http://schemas.microsoft.com/office/powerpoint/2010/main" val="1171996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000" y="254000"/>
            <a:ext cx="11684000" cy="21336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sz="1400" b="1" i="0" u="none">
                <a:latin typeface="Arial" pitchFamily="34" charset="0"/>
              </a:rPr>
              <a:t>2. Miten arvioit neuvottelukunnan KOKOUKSIA (asteikolla 1=huono - 5 =erinomainen)</a:t>
            </a:r>
          </a:p>
        </p:txBody>
      </p:sp>
      <p:sp>
        <p:nvSpPr>
          <p:cNvPr id="3" name="New shape"/>
          <p:cNvSpPr/>
          <p:nvPr/>
        </p:nvSpPr>
        <p:spPr>
          <a:xfrm>
            <a:off x="254000" y="657860"/>
            <a:ext cx="11684000" cy="18288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r>
              <a:rPr sz="1200" b="0" i="0" u="none">
                <a:solidFill>
                  <a:srgbClr val="333333"/>
                </a:solidFill>
                <a:latin typeface="Arial"/>
              </a:rPr>
              <a:t>Vastaajien määrä: 14</a:t>
            </a:r>
          </a:p>
        </p:txBody>
      </p:sp>
      <p:graphicFrame>
        <p:nvGraphicFramePr>
          <p:cNvPr id="4" name="New Table"/>
          <p:cNvGraphicFramePr>
            <a:graphicFrameLocks noGrp="1"/>
          </p:cNvGraphicFramePr>
          <p:nvPr/>
        </p:nvGraphicFramePr>
        <p:xfrm>
          <a:off x="254000" y="1031240"/>
          <a:ext cx="11684000" cy="2834640"/>
        </p:xfrm>
        <a:graphic>
          <a:graphicData uri="http://schemas.openxmlformats.org/drawingml/2006/table">
            <a:tbl>
              <a:tblPr firstRow="1" bandRow="1"/>
              <a:tblGrid>
                <a:gridCol w="1460500">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gridCol w="1460500">
                  <a:extLst>
                    <a:ext uri="{9D8B030D-6E8A-4147-A177-3AD203B41FA5}">
                      <a16:colId xmlns:a16="http://schemas.microsoft.com/office/drawing/2014/main" val="20004"/>
                    </a:ext>
                  </a:extLst>
                </a:gridCol>
                <a:gridCol w="1460500">
                  <a:extLst>
                    <a:ext uri="{9D8B030D-6E8A-4147-A177-3AD203B41FA5}">
                      <a16:colId xmlns:a16="http://schemas.microsoft.com/office/drawing/2014/main" val="20005"/>
                    </a:ext>
                  </a:extLst>
                </a:gridCol>
                <a:gridCol w="1460500">
                  <a:extLst>
                    <a:ext uri="{9D8B030D-6E8A-4147-A177-3AD203B41FA5}">
                      <a16:colId xmlns:a16="http://schemas.microsoft.com/office/drawing/2014/main" val="20006"/>
                    </a:ext>
                  </a:extLst>
                </a:gridCol>
                <a:gridCol w="1460500">
                  <a:extLst>
                    <a:ext uri="{9D8B030D-6E8A-4147-A177-3AD203B41FA5}">
                      <a16:colId xmlns:a16="http://schemas.microsoft.com/office/drawing/2014/main" val="20007"/>
                    </a:ext>
                  </a:extLst>
                </a:gridCol>
              </a:tblGrid>
              <a:tr h="0">
                <a:tc>
                  <a:txBody>
                    <a:bodyPr/>
                    <a:lstStyle/>
                    <a:p>
                      <a:pPr algn="ctr"/>
                      <a:endParaRPr sz="1200" b="1" i="0" u="none">
                        <a:solidFill>
                          <a:srgbClr val="333333"/>
                        </a:solidFill>
                        <a:latin typeface="Arial" pitchFamily="34" charset="0"/>
                      </a:endParaRPr>
                    </a:p>
                  </a:txBody>
                  <a:tcPr>
                    <a:lnB w="25400">
                      <a:solidFill>
                        <a:srgbClr val="124456"/>
                      </a:solidFill>
                    </a:lnB>
                  </a:tcPr>
                </a:tc>
                <a:tc>
                  <a:txBody>
                    <a:bodyPr/>
                    <a:lstStyle/>
                    <a:p>
                      <a:pPr algn="r"/>
                      <a:r>
                        <a:rPr sz="1200" b="1" i="0" u="none">
                          <a:solidFill>
                            <a:srgbClr val="333333"/>
                          </a:solidFill>
                          <a:latin typeface="Arial"/>
                        </a:rPr>
                        <a:t>1</a:t>
                      </a:r>
                    </a:p>
                  </a:txBody>
                  <a:tcPr>
                    <a:lnB w="25400">
                      <a:solidFill>
                        <a:srgbClr val="124456"/>
                      </a:solidFill>
                    </a:lnB>
                  </a:tcPr>
                </a:tc>
                <a:tc>
                  <a:txBody>
                    <a:bodyPr/>
                    <a:lstStyle/>
                    <a:p>
                      <a:pPr algn="r"/>
                      <a:r>
                        <a:rPr sz="1200" b="1" i="0" u="none">
                          <a:solidFill>
                            <a:srgbClr val="333333"/>
                          </a:solidFill>
                          <a:latin typeface="Arial"/>
                        </a:rPr>
                        <a:t>2</a:t>
                      </a:r>
                    </a:p>
                  </a:txBody>
                  <a:tcPr>
                    <a:lnB w="25400">
                      <a:solidFill>
                        <a:srgbClr val="124456"/>
                      </a:solidFill>
                    </a:lnB>
                  </a:tcPr>
                </a:tc>
                <a:tc>
                  <a:txBody>
                    <a:bodyPr/>
                    <a:lstStyle/>
                    <a:p>
                      <a:pPr algn="r"/>
                      <a:r>
                        <a:rPr sz="1200" b="1" i="0" u="none">
                          <a:solidFill>
                            <a:srgbClr val="333333"/>
                          </a:solidFill>
                          <a:latin typeface="Arial"/>
                        </a:rPr>
                        <a:t>3</a:t>
                      </a:r>
                    </a:p>
                  </a:txBody>
                  <a:tcPr>
                    <a:lnB w="25400">
                      <a:solidFill>
                        <a:srgbClr val="124456"/>
                      </a:solidFill>
                    </a:lnB>
                  </a:tcPr>
                </a:tc>
                <a:tc>
                  <a:txBody>
                    <a:bodyPr/>
                    <a:lstStyle/>
                    <a:p>
                      <a:pPr algn="r"/>
                      <a:r>
                        <a:rPr sz="1200" b="1" i="0" u="none">
                          <a:solidFill>
                            <a:srgbClr val="333333"/>
                          </a:solidFill>
                          <a:latin typeface="Arial"/>
                        </a:rPr>
                        <a:t>4</a:t>
                      </a:r>
                    </a:p>
                  </a:txBody>
                  <a:tcPr>
                    <a:lnB w="25400">
                      <a:solidFill>
                        <a:srgbClr val="124456"/>
                      </a:solidFill>
                    </a:lnB>
                  </a:tcPr>
                </a:tc>
                <a:tc>
                  <a:txBody>
                    <a:bodyPr/>
                    <a:lstStyle/>
                    <a:p>
                      <a:pPr algn="r"/>
                      <a:r>
                        <a:rPr sz="1200" b="1" i="0" u="none">
                          <a:solidFill>
                            <a:srgbClr val="333333"/>
                          </a:solidFill>
                          <a:latin typeface="Arial"/>
                        </a:rPr>
                        <a:t>5</a:t>
                      </a:r>
                    </a:p>
                  </a:txBody>
                  <a:tcPr>
                    <a:lnB w="25400">
                      <a:solidFill>
                        <a:srgbClr val="124456"/>
                      </a:solidFill>
                    </a:lnB>
                  </a:tcPr>
                </a:tc>
                <a:tc>
                  <a:txBody>
                    <a:bodyPr/>
                    <a:lstStyle/>
                    <a:p>
                      <a:pPr algn="ctr"/>
                      <a:r>
                        <a:rPr sz="1200" b="1" i="0" u="none">
                          <a:solidFill>
                            <a:srgbClr val="333333"/>
                          </a:solidFill>
                          <a:latin typeface="Arial"/>
                        </a:rPr>
                        <a:t>Keskiarvo</a:t>
                      </a:r>
                    </a:p>
                  </a:txBody>
                  <a:tcPr>
                    <a:lnB w="25400">
                      <a:solidFill>
                        <a:srgbClr val="124456"/>
                      </a:solidFill>
                    </a:lnB>
                  </a:tcPr>
                </a:tc>
                <a:tc>
                  <a:txBody>
                    <a:bodyPr/>
                    <a:lstStyle/>
                    <a:p>
                      <a:pPr algn="ctr"/>
                      <a:r>
                        <a:rPr sz="1200" b="1" i="0" u="none">
                          <a:solidFill>
                            <a:srgbClr val="333333"/>
                          </a:solidFill>
                          <a:latin typeface="Arial"/>
                        </a:rPr>
                        <a:t>Mediaani</a:t>
                      </a:r>
                    </a:p>
                  </a:txBody>
                  <a:tcPr>
                    <a:lnB w="25400">
                      <a:solidFill>
                        <a:srgbClr val="124456"/>
                      </a:solidFill>
                    </a:lnB>
                  </a:tcPr>
                </a:tc>
                <a:extLst>
                  <a:ext uri="{0D108BD9-81ED-4DB2-BD59-A6C34878D82A}">
                    <a16:rowId xmlns:a16="http://schemas.microsoft.com/office/drawing/2014/main" val="10000"/>
                  </a:ext>
                </a:extLst>
              </a:tr>
              <a:tr h="0">
                <a:tc>
                  <a:txBody>
                    <a:bodyPr/>
                    <a:lstStyle/>
                    <a:p>
                      <a:pPr algn="r"/>
                      <a:r>
                        <a:rPr sz="1200" b="0" i="0" u="none">
                          <a:solidFill>
                            <a:srgbClr val="333333"/>
                          </a:solidFill>
                          <a:latin typeface="Arial"/>
                        </a:rPr>
                        <a:t>Kokouksien sisältö vastasi odotuksiani</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0,0%</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0,0%</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0,0%</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71,4%</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28,6%</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4,3</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4,0</a:t>
                      </a:r>
                    </a:p>
                  </a:txBody>
                  <a:tcPr>
                    <a:lnT w="25400" cap="flat" cmpd="sng" algn="ctr">
                      <a:solidFill>
                        <a:srgbClr val="124456"/>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pPr algn="r"/>
                      <a:r>
                        <a:rPr sz="1200" b="0" i="0" u="none">
                          <a:solidFill>
                            <a:srgbClr val="333333"/>
                          </a:solidFill>
                          <a:latin typeface="Arial"/>
                        </a:rPr>
                        <a:t>Sain ajankohtaista ja tarpeellista tietoa</a:t>
                      </a:r>
                    </a:p>
                  </a:txBody>
                  <a:tcPr>
                    <a:solidFill>
                      <a:srgbClr val="EFEFEF"/>
                    </a:solidFill>
                  </a:tcPr>
                </a:tc>
                <a:tc>
                  <a:txBody>
                    <a:bodyPr/>
                    <a:lstStyle/>
                    <a:p>
                      <a:pPr algn="r"/>
                      <a:r>
                        <a:rPr sz="1200" b="0" i="0" u="none">
                          <a:solidFill>
                            <a:srgbClr val="333333"/>
                          </a:solidFill>
                          <a:latin typeface="Arial"/>
                        </a:rPr>
                        <a:t>0,0%</a:t>
                      </a:r>
                    </a:p>
                  </a:txBody>
                  <a:tcPr>
                    <a:solidFill>
                      <a:srgbClr val="EFEFEF"/>
                    </a:solidFill>
                  </a:tcPr>
                </a:tc>
                <a:tc>
                  <a:txBody>
                    <a:bodyPr/>
                    <a:lstStyle/>
                    <a:p>
                      <a:pPr algn="r"/>
                      <a:r>
                        <a:rPr sz="1200" b="0" i="0" u="none">
                          <a:solidFill>
                            <a:srgbClr val="333333"/>
                          </a:solidFill>
                          <a:latin typeface="Arial"/>
                        </a:rPr>
                        <a:t>0,0%</a:t>
                      </a:r>
                    </a:p>
                  </a:txBody>
                  <a:tcPr>
                    <a:solidFill>
                      <a:srgbClr val="EFEFEF"/>
                    </a:solidFill>
                  </a:tcPr>
                </a:tc>
                <a:tc>
                  <a:txBody>
                    <a:bodyPr/>
                    <a:lstStyle/>
                    <a:p>
                      <a:pPr algn="r"/>
                      <a:r>
                        <a:rPr sz="1200" b="0" i="0" u="none">
                          <a:solidFill>
                            <a:srgbClr val="333333"/>
                          </a:solidFill>
                          <a:latin typeface="Arial"/>
                        </a:rPr>
                        <a:t>14,3%</a:t>
                      </a:r>
                    </a:p>
                  </a:txBody>
                  <a:tcPr>
                    <a:solidFill>
                      <a:srgbClr val="EFEFEF"/>
                    </a:solidFill>
                  </a:tcPr>
                </a:tc>
                <a:tc>
                  <a:txBody>
                    <a:bodyPr/>
                    <a:lstStyle/>
                    <a:p>
                      <a:pPr algn="r"/>
                      <a:r>
                        <a:rPr sz="1200" b="0" i="0" u="none">
                          <a:solidFill>
                            <a:srgbClr val="333333"/>
                          </a:solidFill>
                          <a:latin typeface="Arial"/>
                        </a:rPr>
                        <a:t>57,1%</a:t>
                      </a:r>
                    </a:p>
                  </a:txBody>
                  <a:tcPr>
                    <a:solidFill>
                      <a:srgbClr val="EFEFEF"/>
                    </a:solidFill>
                  </a:tcPr>
                </a:tc>
                <a:tc>
                  <a:txBody>
                    <a:bodyPr/>
                    <a:lstStyle/>
                    <a:p>
                      <a:pPr algn="r"/>
                      <a:r>
                        <a:rPr sz="1200" b="0" i="0" u="none">
                          <a:solidFill>
                            <a:srgbClr val="333333"/>
                          </a:solidFill>
                          <a:latin typeface="Arial"/>
                        </a:rPr>
                        <a:t>28,6%</a:t>
                      </a:r>
                    </a:p>
                  </a:txBody>
                  <a:tcPr>
                    <a:solidFill>
                      <a:srgbClr val="EFEFEF"/>
                    </a:solidFill>
                  </a:tcPr>
                </a:tc>
                <a:tc>
                  <a:txBody>
                    <a:bodyPr/>
                    <a:lstStyle/>
                    <a:p>
                      <a:pPr algn="r"/>
                      <a:r>
                        <a:rPr sz="1200" b="0" i="0" u="none">
                          <a:solidFill>
                            <a:srgbClr val="333333"/>
                          </a:solidFill>
                          <a:latin typeface="Arial"/>
                        </a:rPr>
                        <a:t>4,1</a:t>
                      </a:r>
                    </a:p>
                  </a:txBody>
                  <a:tcPr>
                    <a:solidFill>
                      <a:srgbClr val="EFEFEF"/>
                    </a:solidFill>
                  </a:tcPr>
                </a:tc>
                <a:tc>
                  <a:txBody>
                    <a:bodyPr/>
                    <a:lstStyle/>
                    <a:p>
                      <a:pPr algn="r"/>
                      <a:r>
                        <a:rPr sz="1200" b="0" i="0" u="none">
                          <a:solidFill>
                            <a:srgbClr val="333333"/>
                          </a:solidFill>
                          <a:latin typeface="Arial"/>
                        </a:rPr>
                        <a:t>4,0</a:t>
                      </a:r>
                    </a:p>
                  </a:txBody>
                  <a:tcPr>
                    <a:solidFill>
                      <a:srgbClr val="EFEFEF"/>
                    </a:solidFill>
                  </a:tcPr>
                </a:tc>
                <a:extLst>
                  <a:ext uri="{0D108BD9-81ED-4DB2-BD59-A6C34878D82A}">
                    <a16:rowId xmlns:a16="http://schemas.microsoft.com/office/drawing/2014/main" val="10002"/>
                  </a:ext>
                </a:extLst>
              </a:tr>
              <a:tr h="0">
                <a:tc>
                  <a:txBody>
                    <a:bodyPr/>
                    <a:lstStyle/>
                    <a:p>
                      <a:pPr algn="r"/>
                      <a:r>
                        <a:rPr sz="1200" b="0" i="0" u="none">
                          <a:solidFill>
                            <a:srgbClr val="333333"/>
                          </a:solidFill>
                          <a:latin typeface="Arial"/>
                        </a:rPr>
                        <a:t>Voin hyödyntää sisältöä omassa työssäni</a:t>
                      </a:r>
                    </a:p>
                  </a:txBody>
                  <a:tcPr/>
                </a:tc>
                <a:tc>
                  <a:txBody>
                    <a:bodyPr/>
                    <a:lstStyle/>
                    <a:p>
                      <a:pPr algn="r"/>
                      <a:r>
                        <a:rPr sz="1200" b="0" i="0" u="none">
                          <a:solidFill>
                            <a:srgbClr val="333333"/>
                          </a:solidFill>
                          <a:latin typeface="Arial"/>
                        </a:rPr>
                        <a:t>0,0%</a:t>
                      </a:r>
                    </a:p>
                  </a:txBody>
                  <a:tcPr/>
                </a:tc>
                <a:tc>
                  <a:txBody>
                    <a:bodyPr/>
                    <a:lstStyle/>
                    <a:p>
                      <a:pPr algn="r"/>
                      <a:r>
                        <a:rPr sz="1200" b="0" i="0" u="none">
                          <a:solidFill>
                            <a:srgbClr val="333333"/>
                          </a:solidFill>
                          <a:latin typeface="Arial"/>
                        </a:rPr>
                        <a:t>7,1%</a:t>
                      </a:r>
                    </a:p>
                  </a:txBody>
                  <a:tcPr/>
                </a:tc>
                <a:tc>
                  <a:txBody>
                    <a:bodyPr/>
                    <a:lstStyle/>
                    <a:p>
                      <a:pPr algn="r"/>
                      <a:r>
                        <a:rPr sz="1200" b="0" i="0" u="none">
                          <a:solidFill>
                            <a:srgbClr val="333333"/>
                          </a:solidFill>
                          <a:latin typeface="Arial"/>
                        </a:rPr>
                        <a:t>28,6%</a:t>
                      </a:r>
                    </a:p>
                  </a:txBody>
                  <a:tcPr/>
                </a:tc>
                <a:tc>
                  <a:txBody>
                    <a:bodyPr/>
                    <a:lstStyle/>
                    <a:p>
                      <a:pPr algn="r"/>
                      <a:r>
                        <a:rPr sz="1200" b="0" i="0" u="none">
                          <a:solidFill>
                            <a:srgbClr val="333333"/>
                          </a:solidFill>
                          <a:latin typeface="Arial"/>
                        </a:rPr>
                        <a:t>42,9%</a:t>
                      </a:r>
                    </a:p>
                  </a:txBody>
                  <a:tcPr/>
                </a:tc>
                <a:tc>
                  <a:txBody>
                    <a:bodyPr/>
                    <a:lstStyle/>
                    <a:p>
                      <a:pPr algn="r"/>
                      <a:r>
                        <a:rPr sz="1200" b="0" i="0" u="none">
                          <a:solidFill>
                            <a:srgbClr val="333333"/>
                          </a:solidFill>
                          <a:latin typeface="Arial"/>
                        </a:rPr>
                        <a:t>21,4%</a:t>
                      </a:r>
                    </a:p>
                  </a:txBody>
                  <a:tcPr/>
                </a:tc>
                <a:tc>
                  <a:txBody>
                    <a:bodyPr/>
                    <a:lstStyle/>
                    <a:p>
                      <a:pPr algn="r"/>
                      <a:r>
                        <a:rPr sz="1200" b="0" i="0" u="none">
                          <a:solidFill>
                            <a:srgbClr val="333333"/>
                          </a:solidFill>
                          <a:latin typeface="Arial"/>
                        </a:rPr>
                        <a:t>3,8</a:t>
                      </a:r>
                    </a:p>
                  </a:txBody>
                  <a:tcPr/>
                </a:tc>
                <a:tc>
                  <a:txBody>
                    <a:bodyPr/>
                    <a:lstStyle/>
                    <a:p>
                      <a:pPr algn="r"/>
                      <a:r>
                        <a:rPr sz="1200" b="0" i="0" u="none">
                          <a:solidFill>
                            <a:srgbClr val="333333"/>
                          </a:solidFill>
                          <a:latin typeface="Arial"/>
                        </a:rPr>
                        <a:t>4,0</a:t>
                      </a:r>
                    </a:p>
                  </a:txBody>
                  <a:tcPr/>
                </a:tc>
                <a:extLst>
                  <a:ext uri="{0D108BD9-81ED-4DB2-BD59-A6C34878D82A}">
                    <a16:rowId xmlns:a16="http://schemas.microsoft.com/office/drawing/2014/main" val="10003"/>
                  </a:ext>
                </a:extLst>
              </a:tr>
              <a:tr h="0">
                <a:tc>
                  <a:txBody>
                    <a:bodyPr/>
                    <a:lstStyle/>
                    <a:p>
                      <a:pPr algn="r"/>
                      <a:r>
                        <a:rPr sz="1200" b="0" i="0" u="none">
                          <a:solidFill>
                            <a:srgbClr val="333333"/>
                          </a:solidFill>
                          <a:latin typeface="Arial"/>
                        </a:rPr>
                        <a:t>Kokouksien käytännön järjestelyt</a:t>
                      </a:r>
                    </a:p>
                  </a:txBody>
                  <a:tcPr>
                    <a:solidFill>
                      <a:srgbClr val="EFEFEF"/>
                    </a:solidFill>
                  </a:tcPr>
                </a:tc>
                <a:tc>
                  <a:txBody>
                    <a:bodyPr/>
                    <a:lstStyle/>
                    <a:p>
                      <a:pPr algn="r"/>
                      <a:r>
                        <a:rPr sz="1200" b="0" i="0" u="none">
                          <a:solidFill>
                            <a:srgbClr val="333333"/>
                          </a:solidFill>
                          <a:latin typeface="Arial"/>
                        </a:rPr>
                        <a:t>0,0%</a:t>
                      </a:r>
                    </a:p>
                  </a:txBody>
                  <a:tcPr>
                    <a:solidFill>
                      <a:srgbClr val="EFEFEF"/>
                    </a:solidFill>
                  </a:tcPr>
                </a:tc>
                <a:tc>
                  <a:txBody>
                    <a:bodyPr/>
                    <a:lstStyle/>
                    <a:p>
                      <a:pPr algn="r"/>
                      <a:r>
                        <a:rPr sz="1200" b="0" i="0" u="none">
                          <a:solidFill>
                            <a:srgbClr val="333333"/>
                          </a:solidFill>
                          <a:latin typeface="Arial"/>
                        </a:rPr>
                        <a:t>0,0%</a:t>
                      </a:r>
                    </a:p>
                  </a:txBody>
                  <a:tcPr>
                    <a:solidFill>
                      <a:srgbClr val="EFEFEF"/>
                    </a:solidFill>
                  </a:tcPr>
                </a:tc>
                <a:tc>
                  <a:txBody>
                    <a:bodyPr/>
                    <a:lstStyle/>
                    <a:p>
                      <a:pPr algn="r"/>
                      <a:r>
                        <a:rPr sz="1200" b="0" i="0" u="none">
                          <a:solidFill>
                            <a:srgbClr val="333333"/>
                          </a:solidFill>
                          <a:latin typeface="Arial"/>
                        </a:rPr>
                        <a:t>0,0%</a:t>
                      </a:r>
                    </a:p>
                  </a:txBody>
                  <a:tcPr>
                    <a:solidFill>
                      <a:srgbClr val="EFEFEF"/>
                    </a:solidFill>
                  </a:tcPr>
                </a:tc>
                <a:tc>
                  <a:txBody>
                    <a:bodyPr/>
                    <a:lstStyle/>
                    <a:p>
                      <a:pPr algn="r"/>
                      <a:r>
                        <a:rPr sz="1200" b="0" i="0" u="none">
                          <a:solidFill>
                            <a:srgbClr val="333333"/>
                          </a:solidFill>
                          <a:latin typeface="Arial"/>
                        </a:rPr>
                        <a:t>28,6%</a:t>
                      </a:r>
                    </a:p>
                  </a:txBody>
                  <a:tcPr>
                    <a:solidFill>
                      <a:srgbClr val="EFEFEF"/>
                    </a:solidFill>
                  </a:tcPr>
                </a:tc>
                <a:tc>
                  <a:txBody>
                    <a:bodyPr/>
                    <a:lstStyle/>
                    <a:p>
                      <a:pPr algn="r"/>
                      <a:r>
                        <a:rPr sz="1200" b="0" i="0" u="none">
                          <a:solidFill>
                            <a:srgbClr val="333333"/>
                          </a:solidFill>
                          <a:latin typeface="Arial"/>
                        </a:rPr>
                        <a:t>71,4%</a:t>
                      </a:r>
                    </a:p>
                  </a:txBody>
                  <a:tcPr>
                    <a:solidFill>
                      <a:srgbClr val="EFEFEF"/>
                    </a:solidFill>
                  </a:tcPr>
                </a:tc>
                <a:tc>
                  <a:txBody>
                    <a:bodyPr/>
                    <a:lstStyle/>
                    <a:p>
                      <a:pPr algn="r"/>
                      <a:r>
                        <a:rPr sz="1200" b="0" i="0" u="none">
                          <a:solidFill>
                            <a:srgbClr val="333333"/>
                          </a:solidFill>
                          <a:latin typeface="Arial"/>
                        </a:rPr>
                        <a:t>4,7</a:t>
                      </a:r>
                    </a:p>
                  </a:txBody>
                  <a:tcPr>
                    <a:solidFill>
                      <a:srgbClr val="EFEFEF"/>
                    </a:solidFill>
                  </a:tcPr>
                </a:tc>
                <a:tc>
                  <a:txBody>
                    <a:bodyPr/>
                    <a:lstStyle/>
                    <a:p>
                      <a:pPr algn="r"/>
                      <a:r>
                        <a:rPr sz="1200" b="0" i="0" u="none">
                          <a:solidFill>
                            <a:srgbClr val="333333"/>
                          </a:solidFill>
                          <a:latin typeface="Arial"/>
                        </a:rPr>
                        <a:t>5,0</a:t>
                      </a:r>
                    </a:p>
                  </a:txBody>
                  <a:tcPr>
                    <a:solidFill>
                      <a:srgbClr val="EFEFE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99630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000" y="254000"/>
            <a:ext cx="11684000" cy="553998"/>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b="1" i="0" u="none" dirty="0">
                <a:latin typeface="Arial" pitchFamily="34" charset="0"/>
              </a:rPr>
              <a:t>3. </a:t>
            </a:r>
            <a:r>
              <a:rPr b="1" i="0" u="none" dirty="0" err="1">
                <a:latin typeface="Arial" pitchFamily="34" charset="0"/>
              </a:rPr>
              <a:t>Miten</a:t>
            </a:r>
            <a:r>
              <a:rPr b="1" i="0" u="none" dirty="0">
                <a:latin typeface="Arial" pitchFamily="34" charset="0"/>
              </a:rPr>
              <a:t> </a:t>
            </a:r>
            <a:r>
              <a:rPr b="1" i="0" u="none" dirty="0" err="1">
                <a:latin typeface="Arial" pitchFamily="34" charset="0"/>
              </a:rPr>
              <a:t>arvioit</a:t>
            </a:r>
            <a:r>
              <a:rPr b="1" i="0" u="none" dirty="0">
                <a:latin typeface="Arial" pitchFamily="34" charset="0"/>
              </a:rPr>
              <a:t> </a:t>
            </a:r>
            <a:r>
              <a:rPr b="1" i="0" u="none" dirty="0" err="1">
                <a:latin typeface="Arial" pitchFamily="34" charset="0"/>
              </a:rPr>
              <a:t>neuvottelukunnan</a:t>
            </a:r>
            <a:r>
              <a:rPr b="1" i="0" u="none" dirty="0">
                <a:latin typeface="Arial" pitchFamily="34" charset="0"/>
              </a:rPr>
              <a:t> PYÖREITÄ PÖYTIÄ </a:t>
            </a:r>
            <a:r>
              <a:rPr b="1" i="0" u="none" dirty="0" err="1">
                <a:latin typeface="Arial" pitchFamily="34" charset="0"/>
              </a:rPr>
              <a:t>kokonaisuutena</a:t>
            </a:r>
            <a:r>
              <a:rPr b="1" i="0" u="none" dirty="0">
                <a:latin typeface="Arial" pitchFamily="34" charset="0"/>
              </a:rPr>
              <a:t> (</a:t>
            </a:r>
            <a:r>
              <a:rPr b="1" i="0" u="none" dirty="0" err="1">
                <a:latin typeface="Arial" pitchFamily="34" charset="0"/>
              </a:rPr>
              <a:t>asteikolla</a:t>
            </a:r>
            <a:r>
              <a:rPr b="1" i="0" u="none" dirty="0">
                <a:latin typeface="Arial" pitchFamily="34" charset="0"/>
              </a:rPr>
              <a:t> 1=</a:t>
            </a:r>
            <a:r>
              <a:rPr b="1" i="0" u="none" dirty="0" err="1">
                <a:latin typeface="Arial" pitchFamily="34" charset="0"/>
              </a:rPr>
              <a:t>huono</a:t>
            </a:r>
            <a:r>
              <a:rPr b="1" i="0" u="none" dirty="0">
                <a:latin typeface="Arial" pitchFamily="34" charset="0"/>
              </a:rPr>
              <a:t> - 5 =</a:t>
            </a:r>
            <a:r>
              <a:rPr b="1" i="0" u="none" dirty="0" err="1">
                <a:latin typeface="Arial" pitchFamily="34" charset="0"/>
              </a:rPr>
              <a:t>erinomainen</a:t>
            </a:r>
            <a:r>
              <a:rPr b="1" i="0" u="none" dirty="0">
                <a:latin typeface="Arial" pitchFamily="34" charset="0"/>
              </a:rPr>
              <a:t>)</a:t>
            </a:r>
          </a:p>
        </p:txBody>
      </p:sp>
      <p:sp>
        <p:nvSpPr>
          <p:cNvPr id="3" name="New shape"/>
          <p:cNvSpPr/>
          <p:nvPr/>
        </p:nvSpPr>
        <p:spPr>
          <a:xfrm>
            <a:off x="254000" y="863739"/>
            <a:ext cx="11684000" cy="18288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r>
              <a:rPr sz="1200" b="0" i="0" u="none" dirty="0" err="1">
                <a:solidFill>
                  <a:srgbClr val="333333"/>
                </a:solidFill>
                <a:latin typeface="Arial"/>
              </a:rPr>
              <a:t>Vastaajien</a:t>
            </a:r>
            <a:r>
              <a:rPr sz="1200" b="0" i="0" u="none" dirty="0">
                <a:solidFill>
                  <a:srgbClr val="333333"/>
                </a:solidFill>
                <a:latin typeface="Arial"/>
              </a:rPr>
              <a:t> </a:t>
            </a:r>
            <a:r>
              <a:rPr sz="1200" b="0" i="0" u="none" dirty="0" err="1">
                <a:solidFill>
                  <a:srgbClr val="333333"/>
                </a:solidFill>
                <a:latin typeface="Arial"/>
              </a:rPr>
              <a:t>määrä</a:t>
            </a:r>
            <a:r>
              <a:rPr sz="1200" b="0" i="0" u="none" dirty="0">
                <a:solidFill>
                  <a:srgbClr val="333333"/>
                </a:solidFill>
                <a:latin typeface="Arial"/>
              </a:rPr>
              <a:t>: 15</a:t>
            </a:r>
          </a:p>
        </p:txBody>
      </p:sp>
      <p:graphicFrame>
        <p:nvGraphicFramePr>
          <p:cNvPr id="4" name="ChartObject"/>
          <p:cNvGraphicFramePr/>
          <p:nvPr>
            <p:extLst>
              <p:ext uri="{D42A27DB-BD31-4B8C-83A1-F6EECF244321}">
                <p14:modId xmlns:p14="http://schemas.microsoft.com/office/powerpoint/2010/main" val="1276422797"/>
              </p:ext>
            </p:extLst>
          </p:nvPr>
        </p:nvGraphicFramePr>
        <p:xfrm>
          <a:off x="254000" y="1031240"/>
          <a:ext cx="6985000" cy="5175596"/>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239000" y="802640"/>
            <a:ext cx="1270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pitchFamily="34" charset="0"/>
              </a:rPr>
              <a:t>Keskiarvo</a:t>
            </a:r>
          </a:p>
        </p:txBody>
      </p:sp>
      <p:sp>
        <p:nvSpPr>
          <p:cNvPr id="6" name="New shape"/>
          <p:cNvSpPr/>
          <p:nvPr/>
        </p:nvSpPr>
        <p:spPr>
          <a:xfrm>
            <a:off x="7239000" y="1158240"/>
            <a:ext cx="1270000" cy="1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pitchFamily="34" charset="0"/>
              </a:rPr>
              <a:t>3,9</a:t>
            </a:r>
          </a:p>
        </p:txBody>
      </p:sp>
      <p:sp>
        <p:nvSpPr>
          <p:cNvPr id="7" name="New shape"/>
          <p:cNvSpPr/>
          <p:nvPr/>
        </p:nvSpPr>
        <p:spPr>
          <a:xfrm>
            <a:off x="7239000" y="2174240"/>
            <a:ext cx="1270000" cy="1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pitchFamily="34" charset="0"/>
              </a:rPr>
              <a:t>3,7</a:t>
            </a:r>
          </a:p>
        </p:txBody>
      </p:sp>
      <p:sp>
        <p:nvSpPr>
          <p:cNvPr id="8" name="New shape"/>
          <p:cNvSpPr/>
          <p:nvPr/>
        </p:nvSpPr>
        <p:spPr>
          <a:xfrm>
            <a:off x="7239000" y="3190240"/>
            <a:ext cx="1270000" cy="1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pitchFamily="34" charset="0"/>
              </a:rPr>
              <a:t>3,5</a:t>
            </a:r>
          </a:p>
        </p:txBody>
      </p:sp>
      <p:sp>
        <p:nvSpPr>
          <p:cNvPr id="9" name="New shape"/>
          <p:cNvSpPr/>
          <p:nvPr/>
        </p:nvSpPr>
        <p:spPr>
          <a:xfrm>
            <a:off x="7239000" y="4206240"/>
            <a:ext cx="1270000" cy="1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pitchFamily="34" charset="0"/>
              </a:rPr>
              <a:t>4,1</a:t>
            </a:r>
          </a:p>
        </p:txBody>
      </p:sp>
    </p:spTree>
    <p:extLst>
      <p:ext uri="{BB962C8B-B14F-4D97-AF65-F5344CB8AC3E}">
        <p14:creationId xmlns:p14="http://schemas.microsoft.com/office/powerpoint/2010/main" val="30174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000" y="254000"/>
            <a:ext cx="11684000" cy="21336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sz="1400" b="1" i="0" u="none">
                <a:latin typeface="Arial" pitchFamily="34" charset="0"/>
              </a:rPr>
              <a:t>3. Miten arvioit neuvottelukunnan PYÖREITÄ PÖYTIÄ kokonaisuutena (asteikolla 1=huono - 5 =erinomainen)</a:t>
            </a:r>
          </a:p>
        </p:txBody>
      </p:sp>
      <p:sp>
        <p:nvSpPr>
          <p:cNvPr id="3" name="New shape"/>
          <p:cNvSpPr/>
          <p:nvPr/>
        </p:nvSpPr>
        <p:spPr>
          <a:xfrm>
            <a:off x="254000" y="657860"/>
            <a:ext cx="11684000" cy="182880"/>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r>
              <a:rPr sz="1200" b="0" i="0" u="none">
                <a:solidFill>
                  <a:srgbClr val="333333"/>
                </a:solidFill>
                <a:latin typeface="Arial"/>
              </a:rPr>
              <a:t>Vastaajien määrä: 15</a:t>
            </a:r>
          </a:p>
        </p:txBody>
      </p:sp>
      <p:graphicFrame>
        <p:nvGraphicFramePr>
          <p:cNvPr id="4" name="New Table"/>
          <p:cNvGraphicFramePr>
            <a:graphicFrameLocks noGrp="1"/>
          </p:cNvGraphicFramePr>
          <p:nvPr/>
        </p:nvGraphicFramePr>
        <p:xfrm>
          <a:off x="254000" y="1031240"/>
          <a:ext cx="11684000" cy="2834640"/>
        </p:xfrm>
        <a:graphic>
          <a:graphicData uri="http://schemas.openxmlformats.org/drawingml/2006/table">
            <a:tbl>
              <a:tblPr firstRow="1" bandRow="1"/>
              <a:tblGrid>
                <a:gridCol w="1460500">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gridCol w="1460500">
                  <a:extLst>
                    <a:ext uri="{9D8B030D-6E8A-4147-A177-3AD203B41FA5}">
                      <a16:colId xmlns:a16="http://schemas.microsoft.com/office/drawing/2014/main" val="20004"/>
                    </a:ext>
                  </a:extLst>
                </a:gridCol>
                <a:gridCol w="1460500">
                  <a:extLst>
                    <a:ext uri="{9D8B030D-6E8A-4147-A177-3AD203B41FA5}">
                      <a16:colId xmlns:a16="http://schemas.microsoft.com/office/drawing/2014/main" val="20005"/>
                    </a:ext>
                  </a:extLst>
                </a:gridCol>
                <a:gridCol w="1460500">
                  <a:extLst>
                    <a:ext uri="{9D8B030D-6E8A-4147-A177-3AD203B41FA5}">
                      <a16:colId xmlns:a16="http://schemas.microsoft.com/office/drawing/2014/main" val="20006"/>
                    </a:ext>
                  </a:extLst>
                </a:gridCol>
                <a:gridCol w="1460500">
                  <a:extLst>
                    <a:ext uri="{9D8B030D-6E8A-4147-A177-3AD203B41FA5}">
                      <a16:colId xmlns:a16="http://schemas.microsoft.com/office/drawing/2014/main" val="20007"/>
                    </a:ext>
                  </a:extLst>
                </a:gridCol>
              </a:tblGrid>
              <a:tr h="0">
                <a:tc>
                  <a:txBody>
                    <a:bodyPr/>
                    <a:lstStyle/>
                    <a:p>
                      <a:pPr algn="ctr"/>
                      <a:endParaRPr sz="1200" b="1" i="0" u="none">
                        <a:solidFill>
                          <a:srgbClr val="333333"/>
                        </a:solidFill>
                        <a:latin typeface="Arial" pitchFamily="34" charset="0"/>
                      </a:endParaRPr>
                    </a:p>
                  </a:txBody>
                  <a:tcPr>
                    <a:lnB w="25400">
                      <a:solidFill>
                        <a:srgbClr val="124456"/>
                      </a:solidFill>
                    </a:lnB>
                  </a:tcPr>
                </a:tc>
                <a:tc>
                  <a:txBody>
                    <a:bodyPr/>
                    <a:lstStyle/>
                    <a:p>
                      <a:pPr algn="r"/>
                      <a:r>
                        <a:rPr sz="1200" b="1" i="0" u="none">
                          <a:solidFill>
                            <a:srgbClr val="333333"/>
                          </a:solidFill>
                          <a:latin typeface="Arial"/>
                        </a:rPr>
                        <a:t>1</a:t>
                      </a:r>
                    </a:p>
                  </a:txBody>
                  <a:tcPr>
                    <a:lnB w="25400">
                      <a:solidFill>
                        <a:srgbClr val="124456"/>
                      </a:solidFill>
                    </a:lnB>
                  </a:tcPr>
                </a:tc>
                <a:tc>
                  <a:txBody>
                    <a:bodyPr/>
                    <a:lstStyle/>
                    <a:p>
                      <a:pPr algn="r"/>
                      <a:r>
                        <a:rPr sz="1200" b="1" i="0" u="none">
                          <a:solidFill>
                            <a:srgbClr val="333333"/>
                          </a:solidFill>
                          <a:latin typeface="Arial"/>
                        </a:rPr>
                        <a:t>2</a:t>
                      </a:r>
                    </a:p>
                  </a:txBody>
                  <a:tcPr>
                    <a:lnB w="25400">
                      <a:solidFill>
                        <a:srgbClr val="124456"/>
                      </a:solidFill>
                    </a:lnB>
                  </a:tcPr>
                </a:tc>
                <a:tc>
                  <a:txBody>
                    <a:bodyPr/>
                    <a:lstStyle/>
                    <a:p>
                      <a:pPr algn="r"/>
                      <a:r>
                        <a:rPr sz="1200" b="1" i="0" u="none">
                          <a:solidFill>
                            <a:srgbClr val="333333"/>
                          </a:solidFill>
                          <a:latin typeface="Arial"/>
                        </a:rPr>
                        <a:t>3</a:t>
                      </a:r>
                    </a:p>
                  </a:txBody>
                  <a:tcPr>
                    <a:lnB w="25400">
                      <a:solidFill>
                        <a:srgbClr val="124456"/>
                      </a:solidFill>
                    </a:lnB>
                  </a:tcPr>
                </a:tc>
                <a:tc>
                  <a:txBody>
                    <a:bodyPr/>
                    <a:lstStyle/>
                    <a:p>
                      <a:pPr algn="r"/>
                      <a:r>
                        <a:rPr sz="1200" b="1" i="0" u="none">
                          <a:solidFill>
                            <a:srgbClr val="333333"/>
                          </a:solidFill>
                          <a:latin typeface="Arial"/>
                        </a:rPr>
                        <a:t>4</a:t>
                      </a:r>
                    </a:p>
                  </a:txBody>
                  <a:tcPr>
                    <a:lnB w="25400">
                      <a:solidFill>
                        <a:srgbClr val="124456"/>
                      </a:solidFill>
                    </a:lnB>
                  </a:tcPr>
                </a:tc>
                <a:tc>
                  <a:txBody>
                    <a:bodyPr/>
                    <a:lstStyle/>
                    <a:p>
                      <a:pPr algn="r"/>
                      <a:r>
                        <a:rPr sz="1200" b="1" i="0" u="none">
                          <a:solidFill>
                            <a:srgbClr val="333333"/>
                          </a:solidFill>
                          <a:latin typeface="Arial"/>
                        </a:rPr>
                        <a:t>5</a:t>
                      </a:r>
                    </a:p>
                  </a:txBody>
                  <a:tcPr>
                    <a:lnB w="25400">
                      <a:solidFill>
                        <a:srgbClr val="124456"/>
                      </a:solidFill>
                    </a:lnB>
                  </a:tcPr>
                </a:tc>
                <a:tc>
                  <a:txBody>
                    <a:bodyPr/>
                    <a:lstStyle/>
                    <a:p>
                      <a:pPr algn="ctr"/>
                      <a:r>
                        <a:rPr sz="1200" b="1" i="0" u="none">
                          <a:solidFill>
                            <a:srgbClr val="333333"/>
                          </a:solidFill>
                          <a:latin typeface="Arial"/>
                        </a:rPr>
                        <a:t>Keskiarvo</a:t>
                      </a:r>
                    </a:p>
                  </a:txBody>
                  <a:tcPr>
                    <a:lnB w="25400">
                      <a:solidFill>
                        <a:srgbClr val="124456"/>
                      </a:solidFill>
                    </a:lnB>
                  </a:tcPr>
                </a:tc>
                <a:tc>
                  <a:txBody>
                    <a:bodyPr/>
                    <a:lstStyle/>
                    <a:p>
                      <a:pPr algn="ctr"/>
                      <a:r>
                        <a:rPr sz="1200" b="1" i="0" u="none">
                          <a:solidFill>
                            <a:srgbClr val="333333"/>
                          </a:solidFill>
                          <a:latin typeface="Arial"/>
                        </a:rPr>
                        <a:t>Mediaani</a:t>
                      </a:r>
                    </a:p>
                  </a:txBody>
                  <a:tcPr>
                    <a:lnB w="25400">
                      <a:solidFill>
                        <a:srgbClr val="124456"/>
                      </a:solidFill>
                    </a:lnB>
                  </a:tcPr>
                </a:tc>
                <a:extLst>
                  <a:ext uri="{0D108BD9-81ED-4DB2-BD59-A6C34878D82A}">
                    <a16:rowId xmlns:a16="http://schemas.microsoft.com/office/drawing/2014/main" val="10000"/>
                  </a:ext>
                </a:extLst>
              </a:tr>
              <a:tr h="0">
                <a:tc>
                  <a:txBody>
                    <a:bodyPr/>
                    <a:lstStyle/>
                    <a:p>
                      <a:pPr algn="r"/>
                      <a:r>
                        <a:rPr sz="1200" b="0" i="0" u="none">
                          <a:solidFill>
                            <a:srgbClr val="333333"/>
                          </a:solidFill>
                          <a:latin typeface="Arial"/>
                        </a:rPr>
                        <a:t>Tilaisuuksien sisältö vastasi odotuksiani</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0,0%</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0,0%</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26,7%</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60,0%</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13,3%</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3,9</a:t>
                      </a:r>
                    </a:p>
                  </a:txBody>
                  <a:tcPr>
                    <a:lnT w="25400" cap="flat" cmpd="sng" algn="ctr">
                      <a:solidFill>
                        <a:srgbClr val="124456"/>
                      </a:solidFill>
                      <a:prstDash val="solid"/>
                      <a:round/>
                      <a:headEnd type="none" w="med" len="med"/>
                      <a:tailEnd type="none" w="med" len="med"/>
                    </a:lnT>
                  </a:tcPr>
                </a:tc>
                <a:tc>
                  <a:txBody>
                    <a:bodyPr/>
                    <a:lstStyle/>
                    <a:p>
                      <a:pPr algn="r"/>
                      <a:r>
                        <a:rPr sz="1200" b="0" i="0" u="none">
                          <a:solidFill>
                            <a:srgbClr val="333333"/>
                          </a:solidFill>
                          <a:latin typeface="Arial"/>
                        </a:rPr>
                        <a:t>4,0</a:t>
                      </a:r>
                    </a:p>
                  </a:txBody>
                  <a:tcPr>
                    <a:lnT w="25400" cap="flat" cmpd="sng" algn="ctr">
                      <a:solidFill>
                        <a:srgbClr val="124456"/>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pPr algn="r"/>
                      <a:r>
                        <a:rPr sz="1200" b="0" i="0" u="none">
                          <a:solidFill>
                            <a:srgbClr val="333333"/>
                          </a:solidFill>
                          <a:latin typeface="Arial"/>
                        </a:rPr>
                        <a:t>Sain ajankohtaista ja tarpeellista tietoa</a:t>
                      </a:r>
                    </a:p>
                  </a:txBody>
                  <a:tcPr>
                    <a:solidFill>
                      <a:srgbClr val="EFEFEF"/>
                    </a:solidFill>
                  </a:tcPr>
                </a:tc>
                <a:tc>
                  <a:txBody>
                    <a:bodyPr/>
                    <a:lstStyle/>
                    <a:p>
                      <a:pPr algn="r"/>
                      <a:r>
                        <a:rPr sz="1200" b="0" i="0" u="none">
                          <a:solidFill>
                            <a:srgbClr val="333333"/>
                          </a:solidFill>
                          <a:latin typeface="Arial"/>
                        </a:rPr>
                        <a:t>6,7%</a:t>
                      </a:r>
                    </a:p>
                  </a:txBody>
                  <a:tcPr>
                    <a:solidFill>
                      <a:srgbClr val="EFEFEF"/>
                    </a:solidFill>
                  </a:tcPr>
                </a:tc>
                <a:tc>
                  <a:txBody>
                    <a:bodyPr/>
                    <a:lstStyle/>
                    <a:p>
                      <a:pPr algn="r"/>
                      <a:r>
                        <a:rPr sz="1200" b="0" i="0" u="none">
                          <a:solidFill>
                            <a:srgbClr val="333333"/>
                          </a:solidFill>
                          <a:latin typeface="Arial"/>
                        </a:rPr>
                        <a:t>6,7%</a:t>
                      </a:r>
                    </a:p>
                  </a:txBody>
                  <a:tcPr>
                    <a:solidFill>
                      <a:srgbClr val="EFEFEF"/>
                    </a:solidFill>
                  </a:tcPr>
                </a:tc>
                <a:tc>
                  <a:txBody>
                    <a:bodyPr/>
                    <a:lstStyle/>
                    <a:p>
                      <a:pPr algn="r"/>
                      <a:r>
                        <a:rPr sz="1200" b="0" i="0" u="none">
                          <a:solidFill>
                            <a:srgbClr val="333333"/>
                          </a:solidFill>
                          <a:latin typeface="Arial"/>
                        </a:rPr>
                        <a:t>13,3%</a:t>
                      </a:r>
                    </a:p>
                  </a:txBody>
                  <a:tcPr>
                    <a:solidFill>
                      <a:srgbClr val="EFEFEF"/>
                    </a:solidFill>
                  </a:tcPr>
                </a:tc>
                <a:tc>
                  <a:txBody>
                    <a:bodyPr/>
                    <a:lstStyle/>
                    <a:p>
                      <a:pPr algn="r"/>
                      <a:r>
                        <a:rPr sz="1200" b="0" i="0" u="none">
                          <a:solidFill>
                            <a:srgbClr val="333333"/>
                          </a:solidFill>
                          <a:latin typeface="Arial"/>
                        </a:rPr>
                        <a:t>60,0%</a:t>
                      </a:r>
                    </a:p>
                  </a:txBody>
                  <a:tcPr>
                    <a:solidFill>
                      <a:srgbClr val="EFEFEF"/>
                    </a:solidFill>
                  </a:tcPr>
                </a:tc>
                <a:tc>
                  <a:txBody>
                    <a:bodyPr/>
                    <a:lstStyle/>
                    <a:p>
                      <a:pPr algn="r"/>
                      <a:r>
                        <a:rPr sz="1200" b="0" i="0" u="none">
                          <a:solidFill>
                            <a:srgbClr val="333333"/>
                          </a:solidFill>
                          <a:latin typeface="Arial"/>
                        </a:rPr>
                        <a:t>13,3%</a:t>
                      </a:r>
                    </a:p>
                  </a:txBody>
                  <a:tcPr>
                    <a:solidFill>
                      <a:srgbClr val="EFEFEF"/>
                    </a:solidFill>
                  </a:tcPr>
                </a:tc>
                <a:tc>
                  <a:txBody>
                    <a:bodyPr/>
                    <a:lstStyle/>
                    <a:p>
                      <a:pPr algn="r"/>
                      <a:r>
                        <a:rPr sz="1200" b="0" i="0" u="none">
                          <a:solidFill>
                            <a:srgbClr val="333333"/>
                          </a:solidFill>
                          <a:latin typeface="Arial"/>
                        </a:rPr>
                        <a:t>3,7</a:t>
                      </a:r>
                    </a:p>
                  </a:txBody>
                  <a:tcPr>
                    <a:solidFill>
                      <a:srgbClr val="EFEFEF"/>
                    </a:solidFill>
                  </a:tcPr>
                </a:tc>
                <a:tc>
                  <a:txBody>
                    <a:bodyPr/>
                    <a:lstStyle/>
                    <a:p>
                      <a:pPr algn="r"/>
                      <a:r>
                        <a:rPr sz="1200" b="0" i="0" u="none">
                          <a:solidFill>
                            <a:srgbClr val="333333"/>
                          </a:solidFill>
                          <a:latin typeface="Arial"/>
                        </a:rPr>
                        <a:t>4,0</a:t>
                      </a:r>
                    </a:p>
                  </a:txBody>
                  <a:tcPr>
                    <a:solidFill>
                      <a:srgbClr val="EFEFEF"/>
                    </a:solidFill>
                  </a:tcPr>
                </a:tc>
                <a:extLst>
                  <a:ext uri="{0D108BD9-81ED-4DB2-BD59-A6C34878D82A}">
                    <a16:rowId xmlns:a16="http://schemas.microsoft.com/office/drawing/2014/main" val="10002"/>
                  </a:ext>
                </a:extLst>
              </a:tr>
              <a:tr h="0">
                <a:tc>
                  <a:txBody>
                    <a:bodyPr/>
                    <a:lstStyle/>
                    <a:p>
                      <a:pPr algn="r"/>
                      <a:r>
                        <a:rPr sz="1200" b="0" i="0" u="none">
                          <a:solidFill>
                            <a:srgbClr val="333333"/>
                          </a:solidFill>
                          <a:latin typeface="Arial"/>
                        </a:rPr>
                        <a:t>Voin hyödyntää sisältöä omassa työssäni</a:t>
                      </a:r>
                    </a:p>
                  </a:txBody>
                  <a:tcPr/>
                </a:tc>
                <a:tc>
                  <a:txBody>
                    <a:bodyPr/>
                    <a:lstStyle/>
                    <a:p>
                      <a:pPr algn="r"/>
                      <a:r>
                        <a:rPr sz="1200" b="0" i="0" u="none">
                          <a:solidFill>
                            <a:srgbClr val="333333"/>
                          </a:solidFill>
                          <a:latin typeface="Arial"/>
                        </a:rPr>
                        <a:t>6,7%</a:t>
                      </a:r>
                    </a:p>
                  </a:txBody>
                  <a:tcPr/>
                </a:tc>
                <a:tc>
                  <a:txBody>
                    <a:bodyPr/>
                    <a:lstStyle/>
                    <a:p>
                      <a:pPr algn="r"/>
                      <a:r>
                        <a:rPr sz="1200" b="0" i="0" u="none">
                          <a:solidFill>
                            <a:srgbClr val="333333"/>
                          </a:solidFill>
                          <a:latin typeface="Arial"/>
                        </a:rPr>
                        <a:t>6,7%</a:t>
                      </a:r>
                    </a:p>
                  </a:txBody>
                  <a:tcPr/>
                </a:tc>
                <a:tc>
                  <a:txBody>
                    <a:bodyPr/>
                    <a:lstStyle/>
                    <a:p>
                      <a:pPr algn="r"/>
                      <a:r>
                        <a:rPr sz="1200" b="0" i="0" u="none">
                          <a:solidFill>
                            <a:srgbClr val="333333"/>
                          </a:solidFill>
                          <a:latin typeface="Arial"/>
                        </a:rPr>
                        <a:t>33,3%</a:t>
                      </a:r>
                    </a:p>
                  </a:txBody>
                  <a:tcPr/>
                </a:tc>
                <a:tc>
                  <a:txBody>
                    <a:bodyPr/>
                    <a:lstStyle/>
                    <a:p>
                      <a:pPr algn="r"/>
                      <a:r>
                        <a:rPr sz="1200" b="0" i="0" u="none">
                          <a:solidFill>
                            <a:srgbClr val="333333"/>
                          </a:solidFill>
                          <a:latin typeface="Arial"/>
                        </a:rPr>
                        <a:t>40,0%</a:t>
                      </a:r>
                    </a:p>
                  </a:txBody>
                  <a:tcPr/>
                </a:tc>
                <a:tc>
                  <a:txBody>
                    <a:bodyPr/>
                    <a:lstStyle/>
                    <a:p>
                      <a:pPr algn="r"/>
                      <a:r>
                        <a:rPr sz="1200" b="0" i="0" u="none">
                          <a:solidFill>
                            <a:srgbClr val="333333"/>
                          </a:solidFill>
                          <a:latin typeface="Arial"/>
                        </a:rPr>
                        <a:t>13,3%</a:t>
                      </a:r>
                    </a:p>
                  </a:txBody>
                  <a:tcPr/>
                </a:tc>
                <a:tc>
                  <a:txBody>
                    <a:bodyPr/>
                    <a:lstStyle/>
                    <a:p>
                      <a:pPr algn="r"/>
                      <a:r>
                        <a:rPr sz="1200" b="0" i="0" u="none">
                          <a:solidFill>
                            <a:srgbClr val="333333"/>
                          </a:solidFill>
                          <a:latin typeface="Arial"/>
                        </a:rPr>
                        <a:t>3,5</a:t>
                      </a:r>
                    </a:p>
                  </a:txBody>
                  <a:tcPr/>
                </a:tc>
                <a:tc>
                  <a:txBody>
                    <a:bodyPr/>
                    <a:lstStyle/>
                    <a:p>
                      <a:pPr algn="r"/>
                      <a:r>
                        <a:rPr sz="1200" b="0" i="0" u="none">
                          <a:solidFill>
                            <a:srgbClr val="333333"/>
                          </a:solidFill>
                          <a:latin typeface="Arial"/>
                        </a:rPr>
                        <a:t>4,0</a:t>
                      </a:r>
                    </a:p>
                  </a:txBody>
                  <a:tcPr/>
                </a:tc>
                <a:extLst>
                  <a:ext uri="{0D108BD9-81ED-4DB2-BD59-A6C34878D82A}">
                    <a16:rowId xmlns:a16="http://schemas.microsoft.com/office/drawing/2014/main" val="10003"/>
                  </a:ext>
                </a:extLst>
              </a:tr>
              <a:tr h="0">
                <a:tc>
                  <a:txBody>
                    <a:bodyPr/>
                    <a:lstStyle/>
                    <a:p>
                      <a:pPr algn="r"/>
                      <a:r>
                        <a:rPr sz="1200" b="0" i="0" u="none">
                          <a:solidFill>
                            <a:srgbClr val="333333"/>
                          </a:solidFill>
                          <a:latin typeface="Arial"/>
                        </a:rPr>
                        <a:t>Tilaisuuksien käytännön järjestelyt</a:t>
                      </a:r>
                    </a:p>
                  </a:txBody>
                  <a:tcPr>
                    <a:solidFill>
                      <a:srgbClr val="EFEFEF"/>
                    </a:solidFill>
                  </a:tcPr>
                </a:tc>
                <a:tc>
                  <a:txBody>
                    <a:bodyPr/>
                    <a:lstStyle/>
                    <a:p>
                      <a:pPr algn="r"/>
                      <a:r>
                        <a:rPr sz="1200" b="0" i="0" u="none">
                          <a:solidFill>
                            <a:srgbClr val="333333"/>
                          </a:solidFill>
                          <a:latin typeface="Arial"/>
                        </a:rPr>
                        <a:t>0,0%</a:t>
                      </a:r>
                    </a:p>
                  </a:txBody>
                  <a:tcPr>
                    <a:solidFill>
                      <a:srgbClr val="EFEFEF"/>
                    </a:solidFill>
                  </a:tcPr>
                </a:tc>
                <a:tc>
                  <a:txBody>
                    <a:bodyPr/>
                    <a:lstStyle/>
                    <a:p>
                      <a:pPr algn="r"/>
                      <a:r>
                        <a:rPr sz="1200" b="0" i="0" u="none">
                          <a:solidFill>
                            <a:srgbClr val="333333"/>
                          </a:solidFill>
                          <a:latin typeface="Arial"/>
                        </a:rPr>
                        <a:t>0,0%</a:t>
                      </a:r>
                    </a:p>
                  </a:txBody>
                  <a:tcPr>
                    <a:solidFill>
                      <a:srgbClr val="EFEFEF"/>
                    </a:solidFill>
                  </a:tcPr>
                </a:tc>
                <a:tc>
                  <a:txBody>
                    <a:bodyPr/>
                    <a:lstStyle/>
                    <a:p>
                      <a:pPr algn="r"/>
                      <a:r>
                        <a:rPr sz="1200" b="0" i="0" u="none">
                          <a:solidFill>
                            <a:srgbClr val="333333"/>
                          </a:solidFill>
                          <a:latin typeface="Arial"/>
                        </a:rPr>
                        <a:t>13,3%</a:t>
                      </a:r>
                    </a:p>
                  </a:txBody>
                  <a:tcPr>
                    <a:solidFill>
                      <a:srgbClr val="EFEFEF"/>
                    </a:solidFill>
                  </a:tcPr>
                </a:tc>
                <a:tc>
                  <a:txBody>
                    <a:bodyPr/>
                    <a:lstStyle/>
                    <a:p>
                      <a:pPr algn="r"/>
                      <a:r>
                        <a:rPr sz="1200" b="0" i="0" u="none">
                          <a:solidFill>
                            <a:srgbClr val="333333"/>
                          </a:solidFill>
                          <a:latin typeface="Arial"/>
                        </a:rPr>
                        <a:t>66,7%</a:t>
                      </a:r>
                    </a:p>
                  </a:txBody>
                  <a:tcPr>
                    <a:solidFill>
                      <a:srgbClr val="EFEFEF"/>
                    </a:solidFill>
                  </a:tcPr>
                </a:tc>
                <a:tc>
                  <a:txBody>
                    <a:bodyPr/>
                    <a:lstStyle/>
                    <a:p>
                      <a:pPr algn="r"/>
                      <a:r>
                        <a:rPr sz="1200" b="0" i="0" u="none">
                          <a:solidFill>
                            <a:srgbClr val="333333"/>
                          </a:solidFill>
                          <a:latin typeface="Arial"/>
                        </a:rPr>
                        <a:t>20,0%</a:t>
                      </a:r>
                    </a:p>
                  </a:txBody>
                  <a:tcPr>
                    <a:solidFill>
                      <a:srgbClr val="EFEFEF"/>
                    </a:solidFill>
                  </a:tcPr>
                </a:tc>
                <a:tc>
                  <a:txBody>
                    <a:bodyPr/>
                    <a:lstStyle/>
                    <a:p>
                      <a:pPr algn="r"/>
                      <a:r>
                        <a:rPr sz="1200" b="0" i="0" u="none">
                          <a:solidFill>
                            <a:srgbClr val="333333"/>
                          </a:solidFill>
                          <a:latin typeface="Arial"/>
                        </a:rPr>
                        <a:t>4,1</a:t>
                      </a:r>
                    </a:p>
                  </a:txBody>
                  <a:tcPr>
                    <a:solidFill>
                      <a:srgbClr val="EFEFEF"/>
                    </a:solidFill>
                  </a:tcPr>
                </a:tc>
                <a:tc>
                  <a:txBody>
                    <a:bodyPr/>
                    <a:lstStyle/>
                    <a:p>
                      <a:pPr algn="r"/>
                      <a:r>
                        <a:rPr sz="1200" b="0" i="0" u="none">
                          <a:solidFill>
                            <a:srgbClr val="333333"/>
                          </a:solidFill>
                          <a:latin typeface="Arial"/>
                        </a:rPr>
                        <a:t>4,0</a:t>
                      </a:r>
                    </a:p>
                  </a:txBody>
                  <a:tcPr>
                    <a:solidFill>
                      <a:srgbClr val="EFEFE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3584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Valtiovarainministeriö">
  <a:themeElements>
    <a:clrScheme name="VM väripaletti">
      <a:dk1>
        <a:srgbClr val="000000"/>
      </a:dk1>
      <a:lt1>
        <a:srgbClr val="FFFFFF"/>
      </a:lt1>
      <a:dk2>
        <a:srgbClr val="1A7483"/>
      </a:dk2>
      <a:lt2>
        <a:srgbClr val="F3F3F1"/>
      </a:lt2>
      <a:accent1>
        <a:srgbClr val="006475"/>
      </a:accent1>
      <a:accent2>
        <a:srgbClr val="B5D8CC"/>
      </a:accent2>
      <a:accent3>
        <a:srgbClr val="365ABD"/>
      </a:accent3>
      <a:accent4>
        <a:srgbClr val="F3F3F1"/>
      </a:accent4>
      <a:accent5>
        <a:srgbClr val="1B396D"/>
      </a:accent5>
      <a:accent6>
        <a:srgbClr val="C48903"/>
      </a:accent6>
      <a:hlink>
        <a:srgbClr val="1A7483"/>
      </a:hlink>
      <a:folHlink>
        <a:srgbClr val="0064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D3E7D1CF-1892-467F-9AEB-4CD5A76C0897}" vid="{B1F2AFE7-EDEF-49DA-95BD-5C5041D9FF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3D2559CB2DF5CA4C8BF66B6934A5ED1D" ma:contentTypeVersion="1" ma:contentTypeDescription="Luo uusi asiakirja." ma:contentTypeScope="" ma:versionID="c027e67165c93be9004b1af69a742319">
  <xsd:schema xmlns:xsd="http://www.w3.org/2001/XMLSchema" xmlns:xs="http://www.w3.org/2001/XMLSchema" xmlns:p="http://schemas.microsoft.com/office/2006/metadata/properties" xmlns:ns2="ebb82943-49da-4504-a2f3-a33fb2eb95f1" targetNamespace="http://schemas.microsoft.com/office/2006/metadata/properties" ma:root="true" ma:fieldsID="a720671b8ad7b5ca374893aa99fcdfa6"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855118-6D95-4ADC-936C-65941A158514}">
  <ds:schemaRefs>
    <ds:schemaRef ds:uri="ebb82943-49da-4504-a2f3-a33fb2eb95f1"/>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B959BD8-3192-4816-AA45-EC1A0471A1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2E7604-6BA4-4254-8DBC-4CD6C3AC45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01-Esitysmalli-VM-FI-SV</Template>
  <TotalTime>60</TotalTime>
  <Words>2290</Words>
  <Application>Microsoft Office PowerPoint</Application>
  <PresentationFormat>Laajakuva</PresentationFormat>
  <Paragraphs>484</Paragraphs>
  <Slides>26</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26</vt:i4>
      </vt:variant>
    </vt:vector>
  </HeadingPairs>
  <TitlesOfParts>
    <vt:vector size="30" baseType="lpstr">
      <vt:lpstr>Arial</vt:lpstr>
      <vt:lpstr>Calibri</vt:lpstr>
      <vt:lpstr>Times New Roman</vt:lpstr>
      <vt:lpstr>Valtiovarainministeriö</vt:lpstr>
      <vt:lpstr>Toimintakauden 2020-2023 itsearviointikyselyn tulokset</vt:lpstr>
      <vt:lpstr>Kysely auki: 28.11-8.12.2022  Vastaajien kokonaismäärä 15 (33:sta) </vt:lpstr>
      <vt:lpstr>Koontia vastauksista / nostoja  Kaikki saadut anonyymit vastaukset ovat luettavissa myöhemmillä kalvoilla</vt:lpstr>
      <vt:lpstr>Yleisesti, kokoukset ja pyöreät pöydät</vt:lpstr>
      <vt:lpstr>PowerPoint-esitys</vt:lpstr>
      <vt:lpstr>PowerPoint-esitys</vt:lpstr>
      <vt:lpstr>PowerPoint-esitys</vt:lpstr>
      <vt:lpstr>PowerPoint-esitys</vt:lpstr>
      <vt:lpstr>PowerPoint-esitys</vt:lpstr>
      <vt:lpstr>Asetetut tavoitteet</vt:lpstr>
      <vt:lpstr>PowerPoint-esitys</vt:lpstr>
      <vt:lpstr>PowerPoint-esitys</vt:lpstr>
      <vt:lpstr>Asetetut tehtävät</vt:lpstr>
      <vt:lpstr>PowerPoint-esitys</vt:lpstr>
      <vt:lpstr>PowerPoint-esitys</vt:lpstr>
      <vt:lpstr>Suosittelu ja hyödyllisyys</vt:lpstr>
      <vt:lpstr>PowerPoint-esitys</vt:lpstr>
      <vt:lpstr>PowerPoint-esitys</vt:lpstr>
      <vt:lpstr>PowerPoint-esitys</vt:lpstr>
      <vt:lpstr>11. Miten arvioit omaa panostasi ja osallistumista neuvottelukunnan toimintaan? Vastaajien määrä: 10  </vt:lpstr>
      <vt:lpstr>12. Mitä kehittämistarpeita neuvottelukunnan toiminnassa kuluvalla kaudella on/oli? Vastaajien määrä: 7 </vt:lpstr>
      <vt:lpstr>Tulevaisuus</vt:lpstr>
      <vt:lpstr>PowerPoint-esitys</vt:lpstr>
      <vt:lpstr>14. Mikäli neuvottelukunta asetettaisiin jatkossakin -  miten/millä tavoin sinä/organisaatiosi voisi olla mukana toiminnassa? Vastaajien määrä: 8</vt:lpstr>
      <vt:lpstr>PowerPoint-esitys</vt:lpstr>
      <vt:lpstr>16. Avoin palaute: Vastaajien määrä: 4 </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Toimintakauden (v.2020-2023)itsearviointi – kyselyn tulokset</dc:title>
  <dc:creator>Laaksonen Pirre (VM)</dc:creator>
  <cp:lastModifiedBy>Laaksonen Pirre (VM)</cp:lastModifiedBy>
  <cp:revision>14</cp:revision>
  <dcterms:created xsi:type="dcterms:W3CDTF">2022-12-09T12:03:51Z</dcterms:created>
  <dcterms:modified xsi:type="dcterms:W3CDTF">2022-12-19T15:14:17Z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0x0101003D2559CB2DF5CA4C8BF66B6934A5ED1D</vt:lpwstr>
  </property>
</Properties>
</file>