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23" r:id="rId5"/>
  </p:sldMasterIdLst>
  <p:notesMasterIdLst>
    <p:notesMasterId r:id="rId21"/>
  </p:notesMasterIdLst>
  <p:handoutMasterIdLst>
    <p:handoutMasterId r:id="rId22"/>
  </p:handoutMasterIdLst>
  <p:sldIdLst>
    <p:sldId id="481" r:id="rId6"/>
    <p:sldId id="515" r:id="rId7"/>
    <p:sldId id="516" r:id="rId8"/>
    <p:sldId id="514" r:id="rId9"/>
    <p:sldId id="517" r:id="rId10"/>
    <p:sldId id="507" r:id="rId11"/>
    <p:sldId id="506" r:id="rId12"/>
    <p:sldId id="509" r:id="rId13"/>
    <p:sldId id="510" r:id="rId14"/>
    <p:sldId id="485" r:id="rId15"/>
    <p:sldId id="505" r:id="rId16"/>
    <p:sldId id="508" r:id="rId17"/>
    <p:sldId id="511" r:id="rId18"/>
    <p:sldId id="518" r:id="rId19"/>
    <p:sldId id="519" r:id="rId20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6C8"/>
    <a:srgbClr val="7991D3"/>
    <a:srgbClr val="BCC8E9"/>
    <a:srgbClr val="365ABD"/>
    <a:srgbClr val="D7DEF2"/>
    <a:srgbClr val="AFBDE5"/>
    <a:srgbClr val="000000"/>
    <a:srgbClr val="2699D6"/>
    <a:srgbClr val="2594CB"/>
    <a:srgbClr val="D4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howGuides="1">
      <p:cViewPr varScale="1">
        <p:scale>
          <a:sx n="88" d="100"/>
          <a:sy n="88" d="100"/>
        </p:scale>
        <p:origin x="6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56" y="84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23.4.2024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23.4.2024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1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32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3CE14-C27A-42FB-A7CF-16D08FB8F5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19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uva 50">
            <a:extLst>
              <a:ext uri="{FF2B5EF4-FFF2-40B4-BE49-F238E27FC236}">
                <a16:creationId xmlns:a16="http://schemas.microsoft.com/office/drawing/2014/main" id="{674E1DF1-D745-334E-A202-ECAD9A3D8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5602F7D5-9303-9C46-A40B-89792C6EDC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20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0B938A23-8DC8-504B-8946-832E4E2D79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25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25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93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D3D1C4A-A97C-D349-9A05-36793DD77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5CA1CE7-8F4F-5B49-958F-CF6687638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6EEA18D-8E5C-DF42-9F29-35C93C90F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1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78FCBA2-DE0D-2247-9A77-30649856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0600" y="0"/>
            <a:ext cx="30734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 descr="OKM tunnus">
            <a:extLst>
              <a:ext uri="{FF2B5EF4-FFF2-40B4-BE49-F238E27FC236}">
                <a16:creationId xmlns:a16="http://schemas.microsoft.com/office/drawing/2014/main" id="{B78EC080-FF07-6646-A632-A58791BAF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8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C533C68-251E-E644-B3E6-CDE0C300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F91AD99-166B-F64D-A592-7F849089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E85BE09-7854-8843-AC0E-3FD967566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08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0330A5-0DA1-C444-9FE6-FC75D0C6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D1825DB-FA89-3446-8C42-AC9F57B2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8B4D6E2-689A-1F4F-9976-BA0517E5E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0259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21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2897518-28F3-2A43-B481-604E1D0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C899878-C8EA-C64E-8729-F9BF18C78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496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E4E785B-7BD3-7642-81F7-57558DC95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0600" y="0"/>
            <a:ext cx="30734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 descr="OKM tunnus">
            <a:extLst>
              <a:ext uri="{FF2B5EF4-FFF2-40B4-BE49-F238E27FC236}">
                <a16:creationId xmlns:a16="http://schemas.microsoft.com/office/drawing/2014/main" id="{15DBF3BC-8E93-194F-BBA2-6CCDA124AA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00" y="478800"/>
            <a:ext cx="369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98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36FD62D-621F-DC42-A6F4-A2F711420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540000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5220000" cy="339300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699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1F852BFB-9DA0-0442-959E-69FBAB5E3F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4" y="235340"/>
            <a:ext cx="2700000" cy="14723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923678"/>
            <a:ext cx="2520000" cy="288032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5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F540042-77BC-B146-A22F-6FF3D87A8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0">
            <a:extLst>
              <a:ext uri="{FF2B5EF4-FFF2-40B4-BE49-F238E27FC236}">
                <a16:creationId xmlns:a16="http://schemas.microsoft.com/office/drawing/2014/main" id="{3A823399-DEEE-AB4F-B377-FBA61A09AA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204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9">
            <a:extLst>
              <a:ext uri="{FF2B5EF4-FFF2-40B4-BE49-F238E27FC236}">
                <a16:creationId xmlns:a16="http://schemas.microsoft.com/office/drawing/2014/main" id="{B4104795-B654-374D-AA44-D3D604ED2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25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25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75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732AEA9-B18D-7B41-9CD8-9AFE7B9FF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65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7C6964E-0786-FF40-B4BA-E755C899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97" name="Kuva 96">
            <a:extLst>
              <a:ext uri="{FF2B5EF4-FFF2-40B4-BE49-F238E27FC236}">
                <a16:creationId xmlns:a16="http://schemas.microsoft.com/office/drawing/2014/main" id="{04EB18AC-B9AF-4B46-9B24-EAE4A98F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82C0B85-284A-2644-93F6-5855E310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1192967-20CE-DD48-A8FA-10666733A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9500" y="0"/>
            <a:ext cx="2984500" cy="51435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568AA25-1976-2B42-BE76-01AB9B2F0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831D89F-469F-C24E-98F9-99A30767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0259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8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5EEC33C-BACA-0D49-9518-AB014C60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D4829C8-F060-7646-922A-C2AA787EA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44962" y="1487497"/>
            <a:ext cx="0" cy="324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7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5B97F5B-1B58-664F-B3D8-559D5761AF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1010" y="0"/>
            <a:ext cx="3342278" cy="5144389"/>
          </a:xfrm>
          <a:custGeom>
            <a:avLst/>
            <a:gdLst>
              <a:gd name="connsiteX0" fmla="*/ 770354 w 3342278"/>
              <a:gd name="connsiteY0" fmla="*/ 0 h 5144389"/>
              <a:gd name="connsiteX1" fmla="*/ 3342278 w 3342278"/>
              <a:gd name="connsiteY1" fmla="*/ 0 h 5144389"/>
              <a:gd name="connsiteX2" fmla="*/ 3342278 w 3342278"/>
              <a:gd name="connsiteY2" fmla="*/ 5144389 h 5144389"/>
              <a:gd name="connsiteX3" fmla="*/ 770608 w 3342278"/>
              <a:gd name="connsiteY3" fmla="*/ 5144389 h 5144389"/>
              <a:gd name="connsiteX4" fmla="*/ 228682 w 3342278"/>
              <a:gd name="connsiteY4" fmla="*/ 4017011 h 5144389"/>
              <a:gd name="connsiteX5" fmla="*/ 228682 w 3342278"/>
              <a:gd name="connsiteY5" fmla="*/ 4017010 h 5144389"/>
              <a:gd name="connsiteX6" fmla="*/ 770354 w 334227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8" h="5144389">
                <a:moveTo>
                  <a:pt x="770354" y="0"/>
                </a:moveTo>
                <a:lnTo>
                  <a:pt x="3342278" y="0"/>
                </a:lnTo>
                <a:lnTo>
                  <a:pt x="3342278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540000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5220000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4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64BC40CB-B021-DB4D-9726-7923D412A4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9892" y="0"/>
            <a:ext cx="6164108" cy="5144389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4" y="235340"/>
            <a:ext cx="2700000" cy="14723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923678"/>
            <a:ext cx="2520000" cy="28803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95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1BBE0F1-831B-C54F-9352-AE500835A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31999" y="411510"/>
            <a:ext cx="5220000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32000" y="3507854"/>
            <a:ext cx="522000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FD5C24A-C909-4E47-B1A6-C131C52B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2000" y="4932000"/>
            <a:ext cx="17716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32000" y="234000"/>
            <a:ext cx="8077198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836" r:id="rId2"/>
    <p:sldLayoutId id="2147483776" r:id="rId3"/>
    <p:sldLayoutId id="2147483747" r:id="rId4"/>
    <p:sldLayoutId id="2147483817" r:id="rId5"/>
    <p:sldLayoutId id="2147483818" r:id="rId6"/>
    <p:sldLayoutId id="2147483819" r:id="rId7"/>
    <p:sldLayoutId id="2147483820" r:id="rId8"/>
    <p:sldLayoutId id="2147483803" r:id="rId9"/>
    <p:sldLayoutId id="2147483821" r:id="rId10"/>
    <p:sldLayoutId id="2147483822" r:id="rId11"/>
    <p:sldLayoutId id="2147483675" r:id="rId12"/>
    <p:sldLayoutId id="2147483691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32000" y="234000"/>
            <a:ext cx="8077198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8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37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ila.tiimeri.fi/sites/vn-okm-okmktpo/Ohjaus%20ja%20talous/Korkeakoulujen%20sopimuskausi%202021%E2%80%932024/Sopimuskauden%20v%C3%A4litarkastelut%202022/Fact%20sheet_korkeakoulukohtainen%20runko_luonnos.docx?d=w643886dccacd44c68a173762d4e9c69f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view?r=eyJrIjoiMzVmYWRmMTgtOWZjMy00YTlhLTgyN2EtMGJmNmYwYzlmOTQwIiwidCI6IjkxMDczODlkLTQ0YjgtNDcxNi05ZGEyLWM0ZTNhY2YwMzBkYiIsImMiOjh9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41793B-8337-724F-A4D1-F147F165F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6624736" cy="1728192"/>
          </a:xfrm>
        </p:spPr>
        <p:txBody>
          <a:bodyPr/>
          <a:lstStyle/>
          <a:p>
            <a:r>
              <a:rPr lang="fi-FI" dirty="0"/>
              <a:t>Ohjaus- ja rahoitusjärjestelmän tulevaisuustyö</a:t>
            </a:r>
            <a:endParaRPr lang="fi-FI" sz="3200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8112E86-3EBB-8F48-8787-EE3A471D9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723879"/>
            <a:ext cx="6984776" cy="720079"/>
          </a:xfrm>
        </p:spPr>
        <p:txBody>
          <a:bodyPr>
            <a:normAutofit fontScale="85000" lnSpcReduction="20000"/>
          </a:bodyPr>
          <a:lstStyle/>
          <a:p>
            <a:r>
              <a:rPr lang="fi-FI" sz="2400" dirty="0"/>
              <a:t>Ylijohtaja Sirkku Linna</a:t>
            </a:r>
            <a:br>
              <a:rPr lang="fi-FI" dirty="0"/>
            </a:br>
            <a:endParaRPr lang="fi-FI" dirty="0"/>
          </a:p>
          <a:p>
            <a:r>
              <a:rPr lang="fi-FI" sz="1900" b="1" dirty="0"/>
              <a:t>KK OHRA työryhmän kokous 2/2024, 22.4.2024</a:t>
            </a:r>
          </a:p>
        </p:txBody>
      </p:sp>
    </p:spTree>
    <p:extLst>
      <p:ext uri="{BB962C8B-B14F-4D97-AF65-F5344CB8AC3E}">
        <p14:creationId xmlns:p14="http://schemas.microsoft.com/office/powerpoint/2010/main" val="420727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4210" y="123478"/>
            <a:ext cx="8224354" cy="974270"/>
          </a:xfrm>
        </p:spPr>
        <p:txBody>
          <a:bodyPr/>
          <a:lstStyle/>
          <a:p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165C7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Korkeakoulujen välitarkastelut sopimuskaudella 2021-2024, ohjelmarunko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203598"/>
            <a:ext cx="8531703" cy="321803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1600" dirty="0"/>
              <a:t>09.30–11.30 	</a:t>
            </a:r>
            <a:r>
              <a:rPr lang="fi-FI" sz="1600" b="1" dirty="0"/>
              <a:t>Sopimuskauden välitarkastelu korkeakoulun johdon kanssa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000" dirty="0"/>
              <a:t>		Hallituksen pj, mahdollisesti muita hallituksen jäseniä, kollegion pj, rehtorit, hallinnon edustaja/t</a:t>
            </a:r>
          </a:p>
          <a:p>
            <a:pPr marL="0" indent="0">
              <a:buNone/>
            </a:pPr>
            <a:r>
              <a:rPr lang="fi-FI" sz="1600" dirty="0"/>
              <a:t>	</a:t>
            </a:r>
            <a:r>
              <a:rPr lang="fi-FI" sz="1000" dirty="0"/>
              <a:t>	Korkeakoulukonsernien välitarkasteluihin varattiin tunti enemmän aikaa. Välitarkastelun yksityiskohdat sovittiin 			erikseen kunkin korkeakoulun kanssa </a:t>
            </a:r>
          </a:p>
          <a:p>
            <a:pPr marL="0" indent="0">
              <a:buNone/>
            </a:pPr>
            <a:r>
              <a:rPr lang="fi-FI" sz="1600" dirty="0"/>
              <a:t>11.40–12.30 	</a:t>
            </a:r>
            <a:r>
              <a:rPr lang="fi-FI" sz="1600" b="1" dirty="0"/>
              <a:t>Lounas</a:t>
            </a:r>
          </a:p>
          <a:p>
            <a:pPr marL="0" indent="0">
              <a:spcBef>
                <a:spcPts val="0"/>
              </a:spcBef>
              <a:buNone/>
            </a:pPr>
            <a:endParaRPr lang="fi-FI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1600" dirty="0"/>
              <a:t>12.40–14.00 	</a:t>
            </a:r>
            <a:r>
              <a:rPr lang="fi-FI" sz="1600" b="1" dirty="0"/>
              <a:t>Henkilöstön ja opiskelijoiden tapaaminen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 b="1" dirty="0"/>
              <a:t>		</a:t>
            </a:r>
            <a:r>
              <a:rPr lang="fi-FI" sz="1000" dirty="0"/>
              <a:t>Toteutus korkeakoulun haluamalla tavalla, Korkeakoulun johdon edustajia toivotaan mukaan</a:t>
            </a:r>
          </a:p>
          <a:p>
            <a:pPr marL="0" indent="0">
              <a:spcBef>
                <a:spcPts val="0"/>
              </a:spcBef>
              <a:buNone/>
            </a:pPr>
            <a:endParaRPr lang="fi-FI" sz="10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000" dirty="0"/>
              <a:t>************* </a:t>
            </a:r>
          </a:p>
          <a:p>
            <a:pPr marL="0" lvl="0" indent="0">
              <a:spcBef>
                <a:spcPts val="0"/>
              </a:spcBef>
              <a:buClr>
                <a:srgbClr val="165C7D"/>
              </a:buClr>
              <a:buNone/>
            </a:pPr>
            <a:r>
              <a:rPr lang="fi-FI" sz="1600" dirty="0">
                <a:solidFill>
                  <a:srgbClr val="FF0000"/>
                </a:solidFill>
              </a:rPr>
              <a:t>14.00–15.30</a:t>
            </a:r>
            <a:r>
              <a:rPr lang="fi-FI" sz="1600" dirty="0"/>
              <a:t> 	</a:t>
            </a:r>
            <a:r>
              <a:rPr lang="fi-FI" sz="1600" b="1" dirty="0">
                <a:solidFill>
                  <a:srgbClr val="FF0000"/>
                </a:solidFill>
              </a:rPr>
              <a:t>Alueellinen sidosryhmätapaaminen (9 kpl)</a:t>
            </a:r>
          </a:p>
          <a:p>
            <a:pPr marL="0" indent="0">
              <a:spcBef>
                <a:spcPts val="0"/>
              </a:spcBef>
              <a:buClr>
                <a:srgbClr val="165C7D"/>
              </a:buClr>
              <a:buNone/>
            </a:pPr>
            <a:r>
              <a:rPr lang="fi-FI" sz="1000" dirty="0">
                <a:solidFill>
                  <a:srgbClr val="FF0000"/>
                </a:solidFill>
              </a:rPr>
              <a:t>		Korkeakoulujen kutsumat tahot (6-10 edustajaa); alueellisen osaamisen vahvistaminen ml. TB ja 				ekosysteeminäkökulmat. Korkeakoulujen johdolla oli mahdollisuus osallistua tilaisuuteen. Tarkoitus ensisijaisesti 			kuulla sidosryhmien näkemyksiä. Tarjottiin myös mahdollisuus toimittaa OKM:lle etukäteen tai tilaisuuden </a:t>
            </a:r>
          </a:p>
          <a:p>
            <a:pPr marL="0" indent="0">
              <a:spcBef>
                <a:spcPts val="0"/>
              </a:spcBef>
              <a:buClr>
                <a:srgbClr val="165C7D"/>
              </a:buClr>
              <a:buNone/>
            </a:pPr>
            <a:r>
              <a:rPr lang="fi-FI" sz="1000" dirty="0">
                <a:solidFill>
                  <a:srgbClr val="FF0000"/>
                </a:solidFill>
              </a:rPr>
              <a:t>		yhteydessä kirjallisesti näkemyksiä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10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432785" y="4421633"/>
            <a:ext cx="8224354" cy="861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1938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182563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18097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174625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/>
              <a:t>2.9-2.12.2022 käytyjen välitarkastelujen puheenjohtajana toimi korkeakoulu- ja tiedepolitiikan osaston ylijohtaja. Ministeriöstä vierailuihin osallistuu 4-5 henkilöä. 20 matkapäivää ja 10 pääkaupunkiseudulla tapahtunutta vierailua</a:t>
            </a:r>
          </a:p>
        </p:txBody>
      </p:sp>
    </p:spTree>
    <p:extLst>
      <p:ext uri="{BB962C8B-B14F-4D97-AF65-F5344CB8AC3E}">
        <p14:creationId xmlns:p14="http://schemas.microsoft.com/office/powerpoint/2010/main" val="405360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tsikko 22">
            <a:extLst>
              <a:ext uri="{FF2B5EF4-FFF2-40B4-BE49-F238E27FC236}">
                <a16:creationId xmlns:a16="http://schemas.microsoft.com/office/drawing/2014/main" id="{6E799E72-669B-6C41-A274-FE1B1A01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555526"/>
            <a:ext cx="8224354" cy="536210"/>
          </a:xfrm>
        </p:spPr>
        <p:txBody>
          <a:bodyPr/>
          <a:lstStyle/>
          <a:p>
            <a:r>
              <a:rPr lang="fi-FI" dirty="0"/>
              <a:t>Korkeakoulujen välitarkastelut sopimuskaudella 2021-2024, tausta-aineisto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2B1E174-4D97-084D-8468-E5E7D16C9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69" y="1275606"/>
            <a:ext cx="8224354" cy="4051640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165C7D"/>
              </a:buClr>
            </a:pPr>
            <a:r>
              <a:rPr lang="fi-FI" sz="5600" dirty="0">
                <a:solidFill>
                  <a:srgbClr val="000000"/>
                </a:solidFill>
              </a:rPr>
              <a:t>Korkeakoulun </a:t>
            </a:r>
            <a:r>
              <a:rPr lang="fi-FI" sz="5600" b="1" dirty="0">
                <a:solidFill>
                  <a:srgbClr val="000000"/>
                </a:solidFill>
              </a:rPr>
              <a:t>raportti sopimustavoitteiden</a:t>
            </a:r>
            <a:r>
              <a:rPr lang="fi-FI" sz="5600" dirty="0">
                <a:solidFill>
                  <a:srgbClr val="000000"/>
                </a:solidFill>
              </a:rPr>
              <a:t> ja korkeakoulun strategian toteuttamisen keskeisten toimenpiteiden </a:t>
            </a:r>
            <a:r>
              <a:rPr lang="fi-FI" sz="5600" b="1" dirty="0">
                <a:solidFill>
                  <a:srgbClr val="000000"/>
                </a:solidFill>
              </a:rPr>
              <a:t>etenemisestä </a:t>
            </a:r>
            <a:r>
              <a:rPr lang="fi-FI" sz="5600" dirty="0">
                <a:solidFill>
                  <a:srgbClr val="000000"/>
                </a:solidFill>
              </a:rPr>
              <a:t>(ml. kolme keskeistä onnistumista ja kehittämishaastetta).</a:t>
            </a:r>
          </a:p>
          <a:p>
            <a:pPr>
              <a:buClr>
                <a:srgbClr val="165C7D"/>
              </a:buClr>
            </a:pPr>
            <a:r>
              <a:rPr lang="fi-FI" sz="5600" dirty="0">
                <a:solidFill>
                  <a:srgbClr val="000000"/>
                </a:solidFill>
              </a:rPr>
              <a:t>Korkeakoulun </a:t>
            </a:r>
            <a:r>
              <a:rPr lang="fi-FI" sz="5600" b="1" dirty="0">
                <a:solidFill>
                  <a:srgbClr val="000000"/>
                </a:solidFill>
              </a:rPr>
              <a:t>strategia. </a:t>
            </a:r>
          </a:p>
          <a:p>
            <a:pPr>
              <a:buClr>
                <a:srgbClr val="165C7D"/>
              </a:buClr>
            </a:pPr>
            <a:r>
              <a:rPr lang="fi-FI" sz="5600" dirty="0">
                <a:solidFill>
                  <a:srgbClr val="000000"/>
                </a:solidFill>
              </a:rPr>
              <a:t>Korkeakoulun </a:t>
            </a:r>
            <a:r>
              <a:rPr lang="fi-FI" sz="5600" b="1" dirty="0">
                <a:solidFill>
                  <a:srgbClr val="000000"/>
                </a:solidFill>
              </a:rPr>
              <a:t>tilinpäätösaineistot.</a:t>
            </a:r>
            <a:r>
              <a:rPr lang="fi-FI" sz="5600" dirty="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165C7D"/>
              </a:buClr>
            </a:pPr>
            <a:r>
              <a:rPr lang="fi-FI" sz="5600" dirty="0">
                <a:solidFill>
                  <a:srgbClr val="000000"/>
                </a:solidFill>
              </a:rPr>
              <a:t>OKM:ssä laadittu korkeakoulukohtainen </a:t>
            </a:r>
            <a:r>
              <a:rPr lang="fi-FI" sz="5600" b="1" dirty="0">
                <a:solidFill>
                  <a:srgbClr val="000000"/>
                </a:solidFill>
              </a:rPr>
              <a:t>talous- ja tilastoanalyysi. </a:t>
            </a:r>
          </a:p>
          <a:p>
            <a:pPr>
              <a:buClr>
                <a:srgbClr val="165C7D"/>
              </a:buClr>
            </a:pPr>
            <a:r>
              <a:rPr lang="fi-FI" sz="5600" b="1" dirty="0">
                <a:solidFill>
                  <a:srgbClr val="000000"/>
                </a:solidFill>
              </a:rPr>
              <a:t>Maakuntien näkemyksiä kehittämistoimista</a:t>
            </a:r>
            <a:r>
              <a:rPr lang="fi-FI" sz="5600" dirty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165C7D"/>
              </a:buClr>
            </a:pPr>
            <a:endParaRPr lang="fi-FI" sz="5600" dirty="0">
              <a:solidFill>
                <a:srgbClr val="000000"/>
              </a:solidFill>
            </a:endParaRPr>
          </a:p>
          <a:p>
            <a:pPr>
              <a:buClr>
                <a:srgbClr val="165C7D"/>
              </a:buClr>
            </a:pPr>
            <a:endParaRPr lang="fi-FI" sz="4000" dirty="0">
              <a:solidFill>
                <a:srgbClr val="000000"/>
              </a:solidFill>
            </a:endParaRPr>
          </a:p>
          <a:p>
            <a:pPr>
              <a:buClr>
                <a:srgbClr val="165C7D"/>
              </a:buClr>
            </a:pPr>
            <a:endParaRPr lang="fi-FI" sz="4000" dirty="0">
              <a:solidFill>
                <a:srgbClr val="000000"/>
              </a:solidFill>
            </a:endParaRPr>
          </a:p>
          <a:p>
            <a:pPr>
              <a:buClr>
                <a:srgbClr val="165C7D"/>
              </a:buClr>
            </a:pPr>
            <a:endParaRPr lang="fi-FI" sz="4000" dirty="0">
              <a:solidFill>
                <a:srgbClr val="000000"/>
              </a:solidFill>
            </a:endParaRPr>
          </a:p>
          <a:p>
            <a:pPr>
              <a:buClr>
                <a:srgbClr val="165C7D"/>
              </a:buClr>
            </a:pPr>
            <a:r>
              <a:rPr lang="fi-FI" sz="5600" dirty="0">
                <a:solidFill>
                  <a:srgbClr val="000000"/>
                </a:solidFill>
              </a:rPr>
              <a:t>OKM:ssä laadittu </a:t>
            </a:r>
            <a:r>
              <a:rPr lang="fi-FI" sz="5600" b="1" dirty="0">
                <a:solidFill>
                  <a:srgbClr val="000000"/>
                </a:solidFill>
              </a:rPr>
              <a:t>korkeakoulukohtainen </a:t>
            </a:r>
            <a:r>
              <a:rPr lang="fi-FI" sz="5600" b="1" dirty="0">
                <a:solidFill>
                  <a:srgbClr val="000000"/>
                </a:solidFill>
                <a:sym typeface="Wingdings" panose="05000000000000000000" pitchFamily="2" charset="2"/>
                <a:hlinkClick r:id="rId2"/>
              </a:rPr>
              <a:t>”</a:t>
            </a:r>
            <a:r>
              <a:rPr lang="fi-FI" sz="5600" b="1" dirty="0" err="1">
                <a:solidFill>
                  <a:srgbClr val="000000"/>
                </a:solidFill>
                <a:sym typeface="Wingdings" panose="05000000000000000000" pitchFamily="2" charset="2"/>
                <a:hlinkClick r:id="rId2"/>
              </a:rPr>
              <a:t>Fact</a:t>
            </a:r>
            <a:r>
              <a:rPr lang="fi-FI" sz="5600" b="1" dirty="0">
                <a:solidFill>
                  <a:srgbClr val="000000"/>
                </a:solidFill>
                <a:sym typeface="Wingdings" panose="05000000000000000000" pitchFamily="2" charset="2"/>
                <a:hlinkClick r:id="rId2"/>
              </a:rPr>
              <a:t> </a:t>
            </a:r>
            <a:r>
              <a:rPr lang="fi-FI" sz="5600" b="1" dirty="0" err="1">
                <a:solidFill>
                  <a:srgbClr val="000000"/>
                </a:solidFill>
                <a:sym typeface="Wingdings" panose="05000000000000000000" pitchFamily="2" charset="2"/>
                <a:hlinkClick r:id="rId2"/>
              </a:rPr>
              <a:t>sheet</a:t>
            </a:r>
            <a:r>
              <a:rPr lang="fi-FI" sz="5600" b="1" dirty="0">
                <a:solidFill>
                  <a:srgbClr val="000000"/>
                </a:solidFill>
                <a:sym typeface="Wingdings" panose="05000000000000000000" pitchFamily="2" charset="2"/>
                <a:hlinkClick r:id="rId2"/>
              </a:rPr>
              <a:t>”</a:t>
            </a:r>
            <a:r>
              <a:rPr lang="fi-FI" sz="56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i-FI" sz="5600" dirty="0">
                <a:solidFill>
                  <a:srgbClr val="000000"/>
                </a:solidFill>
                <a:sym typeface="Wingdings" panose="05000000000000000000" pitchFamily="2" charset="2"/>
              </a:rPr>
              <a:t>välitarkastelun tueksi ja jatkotoimenpiteiden pohdintaan:</a:t>
            </a:r>
          </a:p>
          <a:p>
            <a:pPr lvl="1">
              <a:buClr>
                <a:srgbClr val="165C7D"/>
              </a:buClr>
            </a:pPr>
            <a:r>
              <a:rPr lang="fi-FI" sz="4000" dirty="0">
                <a:solidFill>
                  <a:srgbClr val="000000"/>
                </a:solidFill>
              </a:rPr>
              <a:t>Korkeakoulukohtaiset keskustelukysymykset ja </a:t>
            </a:r>
            <a:r>
              <a:rPr lang="fi-FI" sz="4000" dirty="0">
                <a:solidFill>
                  <a:srgbClr val="000000"/>
                </a:solidFill>
                <a:sym typeface="Wingdings" panose="05000000000000000000" pitchFamily="2" charset="2"/>
              </a:rPr>
              <a:t>OKM:n pääviestit, </a:t>
            </a:r>
          </a:p>
          <a:p>
            <a:pPr lvl="1">
              <a:buClr>
                <a:srgbClr val="165C7D"/>
              </a:buClr>
            </a:pPr>
            <a:r>
              <a:rPr lang="fi-FI" sz="4000" dirty="0">
                <a:sym typeface="Wingdings" panose="05000000000000000000" pitchFamily="2" charset="2"/>
              </a:rPr>
              <a:t>OKM:n havainnot ao. korkeakoulun keskeisten strategisten tavoitteiden etenemisestä ottaen huomioon välitarkastelun viitekehys ja korkeakoulun sopimustavoitteet</a:t>
            </a:r>
          </a:p>
          <a:p>
            <a:pPr marL="725487" lvl="2" indent="0">
              <a:buClr>
                <a:srgbClr val="165C7D"/>
              </a:buClr>
              <a:buNone/>
            </a:pPr>
            <a:r>
              <a:rPr lang="fi-FI" sz="4000" dirty="0">
                <a:sym typeface="Wingdings" panose="05000000000000000000" pitchFamily="2" charset="2"/>
              </a:rPr>
              <a:t>a) korkeakoulun omat nostot, </a:t>
            </a:r>
          </a:p>
          <a:p>
            <a:pPr marL="725487" lvl="2" indent="0">
              <a:buClr>
                <a:srgbClr val="165C7D"/>
              </a:buClr>
              <a:buNone/>
            </a:pPr>
            <a:r>
              <a:rPr lang="fi-FI" sz="4000" dirty="0">
                <a:sym typeface="Wingdings" panose="05000000000000000000" pitchFamily="2" charset="2"/>
              </a:rPr>
              <a:t>b) OKM:n keskeiset havainnot (muutama merkittävä tulos/ haaste) ja muut huomiot,</a:t>
            </a:r>
          </a:p>
          <a:p>
            <a:pPr marL="725487" lvl="2" indent="0">
              <a:buClr>
                <a:srgbClr val="165C7D"/>
              </a:buClr>
              <a:buNone/>
            </a:pPr>
            <a:r>
              <a:rPr lang="fi-FI" sz="4000" dirty="0">
                <a:sym typeface="Wingdings" panose="05000000000000000000" pitchFamily="2" charset="2"/>
              </a:rPr>
              <a:t>d) OKM:n havaintoja korkeakoulun talousnäkymistä (ml. konserni) ja </a:t>
            </a:r>
          </a:p>
          <a:p>
            <a:pPr marL="725487" lvl="2" indent="0">
              <a:buClr>
                <a:srgbClr val="165C7D"/>
              </a:buClr>
              <a:buNone/>
            </a:pPr>
            <a:r>
              <a:rPr lang="fi-FI" sz="4000" dirty="0">
                <a:sym typeface="Wingdings" panose="05000000000000000000" pitchFamily="2" charset="2"/>
              </a:rPr>
              <a:t>e) maakuntien näkemyksiä korkeakoulujen alueellisen vaikuttavuuden vahvistamiseen – keskeiset oman pääalueen pointit</a:t>
            </a:r>
          </a:p>
          <a:p>
            <a:pPr lvl="1">
              <a:buClr>
                <a:srgbClr val="165C7D"/>
              </a:buClr>
            </a:pPr>
            <a:r>
              <a:rPr lang="fi-FI" sz="4000" dirty="0">
                <a:sym typeface="Wingdings" panose="05000000000000000000" pitchFamily="2" charset="2"/>
              </a:rPr>
              <a:t>Välitarkastelun keskeiset johtopäätökset</a:t>
            </a:r>
          </a:p>
          <a:p>
            <a:pPr marL="725487" lvl="2" indent="0">
              <a:buClr>
                <a:srgbClr val="165C7D"/>
              </a:buClr>
              <a:buNone/>
            </a:pPr>
            <a:endParaRPr lang="fi-FI" sz="4000" dirty="0">
              <a:sym typeface="Wingdings" panose="05000000000000000000" pitchFamily="2" charset="2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BFC602-E183-5C4E-8A91-7E3199B0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</a:t>
            </a: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BE754F-B056-1B40-9968-2FE6AE673F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37806-7F27-EF41-9FF4-9C8870C39701}" type="datetime1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23.4.2024</a:t>
            </a:fld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43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9F2EB-8413-A804-AA52-DA80F095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23" y="123478"/>
            <a:ext cx="8224354" cy="974270"/>
          </a:xfrm>
        </p:spPr>
        <p:txBody>
          <a:bodyPr/>
          <a:lstStyle/>
          <a:p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165C7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Korkeakoulujen välitarkastelut sopimuskaudella 2021-2024…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4FE78B-DD30-D116-725E-7DD90015F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23" y="1161095"/>
            <a:ext cx="8251392" cy="39222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/>
              <a:t>Mitä välitarkastelusta seurasi</a:t>
            </a:r>
          </a:p>
          <a:p>
            <a:r>
              <a:rPr lang="fi-FI" dirty="0"/>
              <a:t>Ministeriön näkymä korkeakoulun ja sen toimialueen erityishaasteista ja kehityssuunnasta on tarkentunut. </a:t>
            </a:r>
          </a:p>
          <a:p>
            <a:r>
              <a:rPr lang="fi-FI" dirty="0"/>
              <a:t>Ministeriö on päässyt kirjallista raportointia syvemmälle siinä, kuinka korkeakoulut ovat edenneet korkeakoulu- ja tiedepoliittisten tavoitteiden edistämisessä.</a:t>
            </a:r>
          </a:p>
          <a:p>
            <a:r>
              <a:rPr lang="fi-FI" dirty="0"/>
              <a:t>Ministeriö on saanut kerrottua valtakunnallisten tavoitteiden taustoja laajemmin korkeakouluyhteisölle ja sidosryhmille ja samalla kuullut heidän ajankohtaisia huolia.</a:t>
            </a:r>
          </a:p>
          <a:p>
            <a:r>
              <a:rPr lang="fi-FI" dirty="0"/>
              <a:t>Saatua palautetta ja kehittämisideoita on hyödynnetty sopimuskauden 2025-2028 valmistelussa ja ohjauskäytänteiden kehittämisessä.</a:t>
            </a:r>
          </a:p>
          <a:p>
            <a:r>
              <a:rPr lang="fi-FI" dirty="0"/>
              <a:t>Välitarkasteluissa käydyn keskustelun perusteella korkeakouluille pyyntö tehdä 2 (+1 yhteishanke) lisärahoitusehdotusta korkeakoulun strategian mukaisten toimenpiteiden edistämiseen.</a:t>
            </a:r>
          </a:p>
          <a:p>
            <a:pPr lvl="1"/>
            <a:r>
              <a:rPr lang="fi-FI" dirty="0"/>
              <a:t>Korkeakoulun esityksiä tehdessä oli otettava huomioon korkeakoulujen välitarkasteluissa tehdyt havainnot.</a:t>
            </a:r>
          </a:p>
          <a:p>
            <a:pPr lvl="1"/>
            <a:r>
              <a:rPr lang="fi-FI" dirty="0"/>
              <a:t>Toimenpiteillä oli edistettävä korkeakoulun omien strategisten tavoitteiden ohella yhtä tai useampaa välitarkastelussakin esillä ollutta keskeistä korkeakoulu- ja tiedepoliittista tavoitetta.</a:t>
            </a:r>
          </a:p>
          <a:p>
            <a:pPr lvl="1"/>
            <a:r>
              <a:rPr lang="fi-FI" dirty="0"/>
              <a:t>Yliopistoille kohdennettiin noin 40 milj. euroa ja ammattikorkeakouluille noin 6 milj. euroa.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F4ED0F-CB39-FE35-4EE8-30F3EDF3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</a:t>
            </a: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C406A0-0FE0-F75A-DCD6-E240FB6201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5D46C-FFDD-D244-BC09-59C228F6F1B8}" type="datetime1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23.4.2024</a:t>
            </a:fld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45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A1B55F-E4B4-87CF-5E35-4092768F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608218"/>
          </a:xfrm>
        </p:spPr>
        <p:txBody>
          <a:bodyPr/>
          <a:lstStyle/>
          <a:p>
            <a:r>
              <a:rPr lang="fi-FI" dirty="0"/>
              <a:t>Sopimuskauden välitarkastelujen tulevaisuus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FA9549-8B89-9AA9-6EC8-370B4978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10" y="1017807"/>
            <a:ext cx="8224354" cy="3681033"/>
          </a:xfrm>
        </p:spPr>
        <p:txBody>
          <a:bodyPr>
            <a:normAutofit/>
          </a:bodyPr>
          <a:lstStyle/>
          <a:p>
            <a:r>
              <a:rPr lang="fi-FI" dirty="0"/>
              <a:t>Onko saatujen kokemusten tai välitarkastelun sisältökuvauksen perusteella tarvetta ohjausvälineen käytölle myös jatkossa?</a:t>
            </a:r>
          </a:p>
          <a:p>
            <a:r>
              <a:rPr lang="fi-FI" dirty="0"/>
              <a:t>Mikäli välitarkastelu koetaan tarpeelliseksi:</a:t>
            </a:r>
          </a:p>
          <a:p>
            <a:pPr lvl="1"/>
            <a:r>
              <a:rPr lang="fi-FI" dirty="0"/>
              <a:t>Mikä tulisi olla välitarkastelun keskeinen tavoite ja sisältö?</a:t>
            </a:r>
          </a:p>
          <a:p>
            <a:pPr lvl="1"/>
            <a:r>
              <a:rPr lang="fi-FI" dirty="0"/>
              <a:t>Missä vaiheessa sopimuskautta välitarkastelu tulisi käydä?</a:t>
            </a:r>
          </a:p>
          <a:p>
            <a:pPr lvl="1"/>
            <a:r>
              <a:rPr lang="fi-FI" dirty="0"/>
              <a:t>Keitä OKM:n edustajien tulisi välitarkastelun aikana tavata?</a:t>
            </a:r>
          </a:p>
          <a:p>
            <a:pPr lvl="1"/>
            <a:r>
              <a:rPr lang="fi-FI" dirty="0"/>
              <a:t>Tulisiko välitarkastelu toteuttaa läsnä (OKM:ssä/ korkeakoulussa)  vai etänä?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DA7044-4857-FF3E-6646-BC0F7691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13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A337E3-04B3-A406-7CD0-DD0F25B709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803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41793B-8337-724F-A4D1-F147F165F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7272808" cy="1728192"/>
          </a:xfrm>
        </p:spPr>
        <p:txBody>
          <a:bodyPr/>
          <a:lstStyle/>
          <a:p>
            <a:r>
              <a:rPr lang="fi-FI" dirty="0"/>
              <a:t>Korkeakoulutuksen tila –selvitys</a:t>
            </a:r>
            <a:endParaRPr lang="fi-FI" sz="3200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8112E86-3EBB-8F48-8787-EE3A471D9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723879"/>
            <a:ext cx="6984776" cy="720079"/>
          </a:xfrm>
        </p:spPr>
        <p:txBody>
          <a:bodyPr>
            <a:normAutofit fontScale="85000" lnSpcReduction="20000"/>
          </a:bodyPr>
          <a:lstStyle/>
          <a:p>
            <a:r>
              <a:rPr lang="fi-FI" sz="2400" dirty="0"/>
              <a:t>Opetusneuvos Jukka Haapamäki</a:t>
            </a:r>
            <a:br>
              <a:rPr lang="fi-FI" dirty="0"/>
            </a:br>
            <a:endParaRPr lang="fi-FI" dirty="0"/>
          </a:p>
          <a:p>
            <a:r>
              <a:rPr lang="fi-FI" sz="1900" b="1" dirty="0"/>
              <a:t>KK OHRA työryhmän kokous 2/2024, 22.4.2024</a:t>
            </a:r>
          </a:p>
        </p:txBody>
      </p:sp>
    </p:spTree>
    <p:extLst>
      <p:ext uri="{BB962C8B-B14F-4D97-AF65-F5344CB8AC3E}">
        <p14:creationId xmlns:p14="http://schemas.microsoft.com/office/powerpoint/2010/main" val="3500829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269E9D-9101-8436-4B25-BA9F9B55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195486"/>
            <a:ext cx="8224354" cy="504056"/>
          </a:xfrm>
        </p:spPr>
        <p:txBody>
          <a:bodyPr/>
          <a:lstStyle/>
          <a:p>
            <a:r>
              <a:rPr lang="fi-FI" dirty="0"/>
              <a:t>Korkeakoulutuksen tila –selvitys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00F08C-9385-3AB2-D947-F5E003D4D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10" y="1059582"/>
            <a:ext cx="8224354" cy="3753041"/>
          </a:xfrm>
        </p:spPr>
        <p:txBody>
          <a:bodyPr>
            <a:normAutofit/>
          </a:bodyPr>
          <a:lstStyle/>
          <a:p>
            <a:r>
              <a:rPr lang="fi-FI" sz="2400" dirty="0"/>
              <a:t>Korkeakoulutuksen tilan status</a:t>
            </a:r>
            <a:endParaRPr lang="fi-FI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Suunnitellusta tekstistä valmista (luonnosmuodossa) noin puolet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Osajulkaisu huhtikuussa ammattikorkeakouluneuvottelujen tausta-aineistona. Loppuversion julkaisu kesällä.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Tekstiin tiivistelmä keskeisistä havainnoista</a:t>
            </a:r>
          </a:p>
          <a:p>
            <a:r>
              <a:rPr lang="fi-FI" dirty="0"/>
              <a:t>Korkeakoulukohtaiset indikaattoritaulukot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Ammattikorkeakoulujen versio valmis, </a:t>
            </a:r>
            <a:r>
              <a:rPr lang="fi-FI" dirty="0">
                <a:hlinkClick r:id="rId2"/>
              </a:rPr>
              <a:t>linkki</a:t>
            </a:r>
            <a:endParaRPr lang="fi-FI" dirty="0"/>
          </a:p>
          <a:p>
            <a:pPr lvl="1">
              <a:buFont typeface="Wingdings" panose="05000000000000000000" pitchFamily="2" charset="2"/>
              <a:buChar char="§"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D86BC0-4856-6593-2A0A-E252DF5D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</a:t>
            </a: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61E6F7-E7E1-4A5E-43EB-9E2F921D57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5D46C-FFDD-D244-BC09-59C228F6F1B8}" type="datetime1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23.4.2024</a:t>
            </a:fld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9539D-77E2-DADF-D498-6051027E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608218"/>
          </a:xfrm>
        </p:spPr>
        <p:txBody>
          <a:bodyPr/>
          <a:lstStyle/>
          <a:p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165C7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Ohjaus- ja rahoitusjärjestelmän tulevaisuustyö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3869A0-19BF-5EA1-8C74-77CD71ECA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23" y="1275606"/>
            <a:ext cx="8224354" cy="3393001"/>
          </a:xfrm>
        </p:spPr>
        <p:txBody>
          <a:bodyPr/>
          <a:lstStyle/>
          <a:p>
            <a:r>
              <a:rPr lang="fi-FI" dirty="0"/>
              <a:t>Hallitusohjelman korkeakoulu- ja tiedepoliittiset tavoitteet</a:t>
            </a:r>
          </a:p>
          <a:p>
            <a:r>
              <a:rPr lang="fi-FI" dirty="0"/>
              <a:t>Kehysriihi ja TKI –rahoituksen lisäysohjelma</a:t>
            </a:r>
          </a:p>
          <a:p>
            <a:r>
              <a:rPr lang="fi-FI" dirty="0"/>
              <a:t>Korkeakoulujen rahoitussäädökset 4/2024</a:t>
            </a:r>
          </a:p>
          <a:p>
            <a:r>
              <a:rPr lang="fi-FI" dirty="0"/>
              <a:t>OKM:n ja korkeakoulujen väliset sopimusneuvottelut kaudelle 2025-2028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Pidemmän aikavälin näkymä…..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0FCBDC5-43E6-41DF-E2BE-2D397193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92E2C8-195B-7922-1C2C-5BA1E23250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624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1066" y="87804"/>
            <a:ext cx="8224354" cy="792088"/>
          </a:xfrm>
        </p:spPr>
        <p:txBody>
          <a:bodyPr/>
          <a:lstStyle/>
          <a:p>
            <a:r>
              <a:rPr lang="fi-FI" dirty="0"/>
              <a:t>Ohjaus- ja rahoitusjärjestelmän tulevaisuustyö…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9492" y="1292314"/>
            <a:ext cx="8224354" cy="3168352"/>
          </a:xfrm>
        </p:spPr>
        <p:txBody>
          <a:bodyPr>
            <a:normAutofit/>
          </a:bodyPr>
          <a:lstStyle/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65C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Laatu ja lisääntyvät osaamistarpeet, opetus ja tutkimus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65C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Toimiva jatkuvan oppimisen järjestelmä ja tutkintojen rooli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65C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Läpäisy ja koulutuksen kasautuminen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65C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Kansainvälisyys ja eurooppalainen kehitys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65C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Väestökehityksen tuomat haasteet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65C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Tarvitaan tarkastelua isoista järjestelmätason muutostarpeista ja uudistamisen tutkimuksellista tukea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</a:t>
            </a: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5D46C-FFDD-D244-BC09-59C228F6F1B8}" type="datetime1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23.4.2024</a:t>
            </a:fld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79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3D38D127-8878-A995-FEF2-DFE190031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22" y="968793"/>
            <a:ext cx="3916469" cy="37299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DC2F663-1EA4-E713-7A81-4443CECC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608218"/>
          </a:xfrm>
        </p:spPr>
        <p:txBody>
          <a:bodyPr/>
          <a:lstStyle/>
          <a:p>
            <a:r>
              <a:rPr lang="fi-FI" dirty="0"/>
              <a:t>Ohjaus- ja rahoitusjärjestelmän tulevaisuustyö…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ABA8599-4DF7-CF05-6B7F-F7FB7493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4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F03360-0DF6-9E90-18DF-32D8C51926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23.4.2024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40ED6BF-FC05-4DA7-DCB6-E9C10C5D83AE}"/>
              </a:ext>
            </a:extLst>
          </p:cNvPr>
          <p:cNvSpPr txBox="1"/>
          <p:nvPr/>
        </p:nvSpPr>
        <p:spPr>
          <a:xfrm>
            <a:off x="5395362" y="1513947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Korkeakoulujärjestelmän kehittämisen visio ja tavoitteet</a:t>
            </a:r>
          </a:p>
          <a:p>
            <a:endParaRPr lang="fi-FI" b="1" dirty="0"/>
          </a:p>
          <a:p>
            <a:r>
              <a:rPr lang="fi-FI" b="1" dirty="0"/>
              <a:t>Ohjaus ja kannusteet</a:t>
            </a:r>
          </a:p>
          <a:p>
            <a:endParaRPr lang="fi-FI" b="1" dirty="0"/>
          </a:p>
          <a:p>
            <a:r>
              <a:rPr lang="fi-FI" b="1" dirty="0"/>
              <a:t>Kenen kautta ja millä perusteella korkeakoulujen toimintaan valtionrahoitusta</a:t>
            </a:r>
          </a:p>
          <a:p>
            <a:endParaRPr lang="fi-FI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FC5D950-9974-1F68-4872-5A1E2C4466A6}"/>
              </a:ext>
            </a:extLst>
          </p:cNvPr>
          <p:cNvSpPr txBox="1"/>
          <p:nvPr/>
        </p:nvSpPr>
        <p:spPr>
          <a:xfrm>
            <a:off x="899592" y="473458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dirty="0"/>
              <a:t>Mitä tutkimusta/ selvityksiä/ analyyseja/ dataa tarvitaan?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9E4A7AA-7C4D-83DB-9B90-4C3CD61873D9}"/>
              </a:ext>
            </a:extLst>
          </p:cNvPr>
          <p:cNvSpPr txBox="1"/>
          <p:nvPr/>
        </p:nvSpPr>
        <p:spPr>
          <a:xfrm>
            <a:off x="738322" y="3897708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dirty="0"/>
              <a:t>Visiotyö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3FCB159-D529-5A3E-85FC-33CA31775F00}"/>
              </a:ext>
            </a:extLst>
          </p:cNvPr>
          <p:cNvSpPr txBox="1"/>
          <p:nvPr/>
        </p:nvSpPr>
        <p:spPr>
          <a:xfrm>
            <a:off x="3381781" y="3907609"/>
            <a:ext cx="1997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dirty="0"/>
              <a:t>Hallitusohjelma</a:t>
            </a:r>
          </a:p>
        </p:txBody>
      </p:sp>
    </p:spTree>
    <p:extLst>
      <p:ext uri="{BB962C8B-B14F-4D97-AF65-F5344CB8AC3E}">
        <p14:creationId xmlns:p14="http://schemas.microsoft.com/office/powerpoint/2010/main" val="263164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41793B-8337-724F-A4D1-F147F165F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6624736" cy="1728192"/>
          </a:xfrm>
        </p:spPr>
        <p:txBody>
          <a:bodyPr/>
          <a:lstStyle/>
          <a:p>
            <a:r>
              <a:rPr lang="fi-FI" dirty="0"/>
              <a:t>Sopimuskauden välitarkastelut </a:t>
            </a:r>
            <a:endParaRPr lang="fi-FI" sz="3200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8112E86-3EBB-8F48-8787-EE3A471D9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723879"/>
            <a:ext cx="6984776" cy="720079"/>
          </a:xfrm>
        </p:spPr>
        <p:txBody>
          <a:bodyPr>
            <a:normAutofit fontScale="85000" lnSpcReduction="20000"/>
          </a:bodyPr>
          <a:lstStyle/>
          <a:p>
            <a:r>
              <a:rPr lang="fi-FI" sz="2400" dirty="0"/>
              <a:t>Opetusneuvos Jorma Karhu</a:t>
            </a:r>
            <a:br>
              <a:rPr lang="fi-FI" dirty="0"/>
            </a:br>
            <a:endParaRPr lang="fi-FI" dirty="0"/>
          </a:p>
          <a:p>
            <a:r>
              <a:rPr lang="fi-FI" sz="1900" b="1" dirty="0"/>
              <a:t>KK OHRA työryhmän kokous 2/2024, 22.4.2024</a:t>
            </a:r>
          </a:p>
        </p:txBody>
      </p:sp>
    </p:spTree>
    <p:extLst>
      <p:ext uri="{BB962C8B-B14F-4D97-AF65-F5344CB8AC3E}">
        <p14:creationId xmlns:p14="http://schemas.microsoft.com/office/powerpoint/2010/main" val="325680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269E9D-9101-8436-4B25-BA9F9B55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195486"/>
            <a:ext cx="8224354" cy="974270"/>
          </a:xfrm>
        </p:spPr>
        <p:txBody>
          <a:bodyPr/>
          <a:lstStyle/>
          <a:p>
            <a:r>
              <a:rPr lang="fi-FI" dirty="0"/>
              <a:t>Korkeakoulujen välitarkastelut sopimuskaudella 2021-2024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00F08C-9385-3AB2-D947-F5E003D4D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10" y="1419622"/>
            <a:ext cx="8224354" cy="33930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Tavoitteet</a:t>
            </a:r>
          </a:p>
          <a:p>
            <a:r>
              <a:rPr lang="fi-FI" dirty="0"/>
              <a:t>Selkeyttää ministeriön näkymää korkeakoulun ja sen toimialueen erityishaasteista ja kehityssuunnasta. </a:t>
            </a:r>
          </a:p>
          <a:p>
            <a:r>
              <a:rPr lang="fi-FI" dirty="0"/>
              <a:t>Varmistaa korkeakoulu- ja tiedepoliittisten tavoitteiden suunnassa eteneminen.</a:t>
            </a:r>
          </a:p>
          <a:p>
            <a:r>
              <a:rPr lang="fi-FI" dirty="0"/>
              <a:t>Tukea johtoa korkeakoulun strategisessa kehittämisessä.</a:t>
            </a:r>
          </a:p>
          <a:p>
            <a:r>
              <a:rPr lang="fi-FI" dirty="0"/>
              <a:t>Keskinäisen strategisen vuoropuhelun jatkaminen ottaen huomioon 4 –vuotinen sopimuskausi.</a:t>
            </a:r>
          </a:p>
          <a:p>
            <a:r>
              <a:rPr lang="fi-FI" dirty="0"/>
              <a:t>Saada syötteitä seuraavan sopimuskauden valmisteluun ja OKM:n ohjauksen kehittämiseen.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Ei korkeakoulu toiminnan arviointia, ei lisärahoituskeskustelua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D86BC0-4856-6593-2A0A-E252DF5D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6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61E6F7-E7E1-4A5E-43EB-9E2F921D57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67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A9F2EB-8413-A804-AA52-DA80F095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23" y="123478"/>
            <a:ext cx="8224354" cy="974270"/>
          </a:xfrm>
        </p:spPr>
        <p:txBody>
          <a:bodyPr/>
          <a:lstStyle/>
          <a:p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165C7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Korkeakoulujen välitarkastelut sopimuskaudella 2021-2024…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4FE78B-DD30-D116-725E-7DD90015F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242522"/>
            <a:ext cx="8224354" cy="3393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/>
              <a:t>Välitarkastelun viitekehikko</a:t>
            </a:r>
          </a:p>
          <a:p>
            <a:r>
              <a:rPr lang="fi-FI" dirty="0"/>
              <a:t>Laadukas korkeakoulutus lisää osaamista ja osaavan työvoiman tarjontaa. </a:t>
            </a:r>
          </a:p>
          <a:p>
            <a:r>
              <a:rPr lang="fi-FI" dirty="0"/>
              <a:t>Jatkuva oppiminen tukee osaamisen ja työelämän uudistumista. </a:t>
            </a:r>
          </a:p>
          <a:p>
            <a:r>
              <a:rPr lang="fi-FI" dirty="0"/>
              <a:t>Kansainvälisten osaajien määrä korkeakouluissa ja työmarkkinoilla kasvaa. </a:t>
            </a:r>
          </a:p>
          <a:p>
            <a:r>
              <a:rPr lang="fi-FI" dirty="0"/>
              <a:t>Tutkimus tukee osaamista, sivistystä, hyvinvointia ja kestävää kasvua.</a:t>
            </a:r>
          </a:p>
          <a:p>
            <a:r>
              <a:rPr lang="fi-FI" dirty="0"/>
              <a:t>Digitaalisuus parantaa laatua ja resurssien tarkoituksenmukaista käyttöä. 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F4ED0F-CB39-FE35-4EE8-30F3EDF3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7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C406A0-0FE0-F75A-DCD6-E240FB6201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627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ED96A6-ED40-F3DA-1A35-673CD610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544355"/>
            <a:ext cx="8224354" cy="536210"/>
          </a:xfrm>
        </p:spPr>
        <p:txBody>
          <a:bodyPr/>
          <a:lstStyle/>
          <a:p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165C7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Korkeakoulujen välitarkastelut sopimuskaudella 2021-2024…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1ECF30-DB84-7FE2-5A3F-8503B6CAB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10" y="1219590"/>
            <a:ext cx="8224354" cy="38250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Keskeiset keskustelukysymykset korkeakoulun johdolle</a:t>
            </a:r>
          </a:p>
          <a:p>
            <a:r>
              <a:rPr lang="fi-FI" dirty="0"/>
              <a:t>Korkeakoulujen johdon keskustelukysymysten keskeinen sisältö:</a:t>
            </a:r>
          </a:p>
          <a:p>
            <a:pPr lvl="1"/>
            <a:r>
              <a:rPr lang="fi-FI" dirty="0"/>
              <a:t>korkeakoulun strategian implementointi, </a:t>
            </a:r>
          </a:p>
          <a:p>
            <a:pPr lvl="1"/>
            <a:r>
              <a:rPr lang="fi-FI" dirty="0"/>
              <a:t>kyvykkyyksien vahvistaminen, </a:t>
            </a:r>
          </a:p>
          <a:p>
            <a:pPr lvl="1"/>
            <a:r>
              <a:rPr lang="fi-FI" dirty="0"/>
              <a:t>pitkän aikavälin taloudelliset ja toiminnalliset näkymät sekä </a:t>
            </a:r>
          </a:p>
          <a:p>
            <a:pPr lvl="1"/>
            <a:r>
              <a:rPr lang="fi-FI" dirty="0"/>
              <a:t>mahdollisuudet rahoituspohjan laajentamiseen.</a:t>
            </a:r>
          </a:p>
          <a:p>
            <a:r>
              <a:rPr lang="fi-FI" dirty="0"/>
              <a:t>Korkeakouluille etukäteen yksityiskohtainen hahmotelma välitarkastelun keskustelukysymyksistä. </a:t>
            </a:r>
          </a:p>
          <a:p>
            <a:r>
              <a:rPr lang="fi-FI" dirty="0"/>
              <a:t>Välitarkastelussa keskustelukysymyksiä tarkasteltiin annetun viitekehikon kautta. Painotukset saattoivat vaihdella korkeakoulujen kesken.</a:t>
            </a:r>
          </a:p>
          <a:p>
            <a:r>
              <a:rPr lang="fi-FI" dirty="0"/>
              <a:t>Keskusteluissa oli mahdollista nostaa esille myös kysymysasettelujen ulkopuolelta osanottajien tärkeäksi katsomia asioita, joilla on yhteys ministeriön ja korkeakoulujen väliseen ohjaukseen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E5FC6F-C95E-F783-6573-2B79BE07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8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3726D2-C9BA-A900-F84B-70C2E3661B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23.4.2024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68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78CD9B-0254-3F08-39B0-EBF0A947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57" y="98375"/>
            <a:ext cx="8224354" cy="974270"/>
          </a:xfrm>
        </p:spPr>
        <p:txBody>
          <a:bodyPr/>
          <a:lstStyle/>
          <a:p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165C7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Korkeakoulujen välitarkastelut sopimuskaudella 2021-2024…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6597F8-B054-88ED-4676-B7D1F56E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9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185136-765B-EB5A-C5FA-8AAAEAF92A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55D46C-FFDD-D244-BC09-59C228F6F1B8}" type="datetime1">
              <a:rPr lang="fi-FI" smtClean="0"/>
              <a:t>23.4.2024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0DD6B4B-9EF1-9D27-7848-7CA486A14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93778"/>
            <a:ext cx="5317871" cy="357986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265951E7-B292-A1DE-59C8-D38607E35D33}"/>
              </a:ext>
            </a:extLst>
          </p:cNvPr>
          <p:cNvSpPr txBox="1"/>
          <p:nvPr/>
        </p:nvSpPr>
        <p:spPr>
          <a:xfrm>
            <a:off x="455481" y="1129950"/>
            <a:ext cx="8598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65C7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Keskeiset keskustelukysymykset henkilöstölle ja opiskelijoille sekä sidosryhmien edustajille</a:t>
            </a:r>
          </a:p>
        </p:txBody>
      </p:sp>
    </p:spTree>
    <p:extLst>
      <p:ext uri="{BB962C8B-B14F-4D97-AF65-F5344CB8AC3E}">
        <p14:creationId xmlns:p14="http://schemas.microsoft.com/office/powerpoint/2010/main" val="3305859410"/>
      </p:ext>
    </p:extLst>
  </p:cSld>
  <p:clrMapOvr>
    <a:masterClrMapping/>
  </p:clrMapOvr>
</p:sld>
</file>

<file path=ppt/theme/theme1.xml><?xml version="1.0" encoding="utf-8"?>
<a:theme xmlns:a="http://schemas.openxmlformats.org/drawingml/2006/main" name="OKM-VIH-FI-05/2021">
  <a:themeElements>
    <a:clrScheme name="Mukautetut 4">
      <a:dk1>
        <a:srgbClr val="000000"/>
      </a:dk1>
      <a:lt1>
        <a:srgbClr val="FFFFFF"/>
      </a:lt1>
      <a:dk2>
        <a:srgbClr val="598D83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598D83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B31967A8-92B3-4A95-B0F6-158CD363C522}"/>
    </a:ext>
  </a:extLst>
</a:theme>
</file>

<file path=ppt/theme/theme2.xml><?xml version="1.0" encoding="utf-8"?>
<a:theme xmlns:a="http://schemas.openxmlformats.org/drawingml/2006/main" name="OKM-SIN-FI-05/2021">
  <a:themeElements>
    <a:clrScheme name="Mukautetut 6">
      <a:dk1>
        <a:srgbClr val="000000"/>
      </a:dk1>
      <a:lt1>
        <a:srgbClr val="FFFFFF"/>
      </a:lt1>
      <a:dk2>
        <a:srgbClr val="165C7D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165C7D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6D5C1B1B-48E2-4DFB-800D-368C21A1F687}" vid="{7F3BC6C3-C284-44F8-9B52-63CD8D925CB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a1789c21e23614790b95c56934f64040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22c4ba27fb44f9ac8eb7ccc4aa2ffe3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01AD6C-904F-4F45-A658-37A301745B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1BF095-41CF-48B0-A5B3-62E46B8B8F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3767EB-77F8-4270-8291-F32AB42846B6}">
  <ds:schemaRefs>
    <ds:schemaRef ds:uri="ebb82943-49da-4504-a2f3-a33fb2eb95f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OKM esityspohja fi 210605</Template>
  <TotalTime>3844</TotalTime>
  <Words>911</Words>
  <Application>Microsoft Office PowerPoint</Application>
  <PresentationFormat>Näytössä katseltava esitys (16:9)</PresentationFormat>
  <Paragraphs>154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OKM-VIH-FI-05/2021</vt:lpstr>
      <vt:lpstr>OKM-SIN-FI-05/2021</vt:lpstr>
      <vt:lpstr>Ohjaus- ja rahoitusjärjestelmän tulevaisuustyö</vt:lpstr>
      <vt:lpstr>Ohjaus- ja rahoitusjärjestelmän tulevaisuustyö</vt:lpstr>
      <vt:lpstr>Ohjaus- ja rahoitusjärjestelmän tulevaisuustyö…</vt:lpstr>
      <vt:lpstr>Ohjaus- ja rahoitusjärjestelmän tulevaisuustyö…</vt:lpstr>
      <vt:lpstr>Sopimuskauden välitarkastelut </vt:lpstr>
      <vt:lpstr>Korkeakoulujen välitarkastelut sopimuskaudella 2021-2024</vt:lpstr>
      <vt:lpstr>Korkeakoulujen välitarkastelut sopimuskaudella 2021-2024…</vt:lpstr>
      <vt:lpstr>Korkeakoulujen välitarkastelut sopimuskaudella 2021-2024…</vt:lpstr>
      <vt:lpstr>Korkeakoulujen välitarkastelut sopimuskaudella 2021-2024…</vt:lpstr>
      <vt:lpstr>Korkeakoulujen välitarkastelut sopimuskaudella 2021-2024, ohjelmarunko</vt:lpstr>
      <vt:lpstr>Korkeakoulujen välitarkastelut sopimuskaudella 2021-2024, tausta-aineisto</vt:lpstr>
      <vt:lpstr>Korkeakoulujen välitarkastelut sopimuskaudella 2021-2024…</vt:lpstr>
      <vt:lpstr>Sopimuskauden välitarkastelujen tulevaisuus</vt:lpstr>
      <vt:lpstr>Korkeakoulutuksen tila –selvitys</vt:lpstr>
      <vt:lpstr>Korkeakoulutuksen tila –selvitys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väliotsikko</dc:title>
  <dc:creator>Karhu Jorma (OKM)</dc:creator>
  <cp:lastModifiedBy>Karhu Jorma (OKM)</cp:lastModifiedBy>
  <cp:revision>183</cp:revision>
  <cp:lastPrinted>2020-01-16T10:58:01Z</cp:lastPrinted>
  <dcterms:created xsi:type="dcterms:W3CDTF">2022-01-24T12:20:02Z</dcterms:created>
  <dcterms:modified xsi:type="dcterms:W3CDTF">2024-04-23T12:11:44Z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  <property fmtid="{D5CDD505-2E9C-101B-9397-08002B2CF9AE}" pid="3" name="KampusOrganization">
    <vt:lpwstr>1;#Kaikki ministeriöt|453f324a-78ac-4696-9c3d-5dd5d1608438</vt:lpwstr>
  </property>
  <property fmtid="{D5CDD505-2E9C-101B-9397-08002B2CF9AE}" pid="4" name="KampusKeywords">
    <vt:lpwstr>1667;#esityspohjat|865debd5-3b03-4887-aeb6-983ee3d25f6a;#575;#PowerPoint|c474c9ee-86da-5111-9bbd-ffc5eb6e322e;#3013;#diaesitys|ab6ea33c-a75a-4840-ad48-c39269e043ae;#1592;#kalvopohjat|567a8a0a-b35a-4b9c-be9f-8f500a9282c2;#1593;#ppt-esitys|44c45ef7-1192-46c</vt:lpwstr>
  </property>
</Properties>
</file>