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  <p:sldMasterId id="2147483689" r:id="rId6"/>
    <p:sldMasterId id="2147483703" r:id="rId7"/>
  </p:sldMasterIdLst>
  <p:notesMasterIdLst>
    <p:notesMasterId r:id="rId14"/>
  </p:notesMasterIdLst>
  <p:handoutMasterIdLst>
    <p:handoutMasterId r:id="rId15"/>
  </p:handoutMasterIdLst>
  <p:sldIdLst>
    <p:sldId id="288" r:id="rId8"/>
    <p:sldId id="346" r:id="rId9"/>
    <p:sldId id="283" r:id="rId10"/>
    <p:sldId id="285" r:id="rId11"/>
    <p:sldId id="344" r:id="rId12"/>
    <p:sldId id="348" r:id="rId13"/>
  </p:sldIdLst>
  <p:sldSz cx="12192000" cy="6858000"/>
  <p:notesSz cx="7102475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hu Jorma (OKM)" initials="KJ(" lastIdx="1" clrIdx="0">
    <p:extLst>
      <p:ext uri="{19B8F6BF-5375-455C-9EA6-DF929625EA0E}">
        <p15:presenceInfo xmlns:p15="http://schemas.microsoft.com/office/powerpoint/2012/main" userId="S-1-5-21-3521595049-301303566-333748410-374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00"/>
    <a:srgbClr val="FFCC00"/>
    <a:srgbClr val="E0E080"/>
    <a:srgbClr val="0066CC"/>
    <a:srgbClr val="0066FF"/>
    <a:srgbClr val="FFCC99"/>
    <a:srgbClr val="EFE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2304"/>
          </a:xfrm>
          <a:prstGeom prst="rect">
            <a:avLst/>
          </a:prstGeom>
        </p:spPr>
        <p:txBody>
          <a:bodyPr vert="horz" lIns="94448" tIns="47224" rIns="94448" bIns="47224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2304"/>
          </a:xfrm>
          <a:prstGeom prst="rect">
            <a:avLst/>
          </a:prstGeom>
        </p:spPr>
        <p:txBody>
          <a:bodyPr vert="horz" lIns="94448" tIns="47224" rIns="94448" bIns="47224" rtlCol="0"/>
          <a:lstStyle>
            <a:lvl1pPr algn="r">
              <a:defRPr sz="1200"/>
            </a:lvl1pPr>
          </a:lstStyle>
          <a:p>
            <a:fld id="{0622A7E6-B39F-4632-BAE4-FEA0CCB0732C}" type="datetimeFigureOut">
              <a:rPr lang="fi-FI" smtClean="0"/>
              <a:t>2.2.2024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7739" cy="512304"/>
          </a:xfrm>
          <a:prstGeom prst="rect">
            <a:avLst/>
          </a:prstGeom>
        </p:spPr>
        <p:txBody>
          <a:bodyPr vert="horz" lIns="94448" tIns="47224" rIns="94448" bIns="47224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4023092" y="9722309"/>
            <a:ext cx="3077739" cy="512304"/>
          </a:xfrm>
          <a:prstGeom prst="rect">
            <a:avLst/>
          </a:prstGeom>
        </p:spPr>
        <p:txBody>
          <a:bodyPr vert="horz" lIns="94448" tIns="47224" rIns="94448" bIns="47224" rtlCol="0" anchor="b"/>
          <a:lstStyle>
            <a:lvl1pPr algn="r">
              <a:defRPr sz="1200"/>
            </a:lvl1pPr>
          </a:lstStyle>
          <a:p>
            <a:fld id="{06BCB8C7-83AB-40CE-995A-285805BB4F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7003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2304"/>
          </a:xfrm>
          <a:prstGeom prst="rect">
            <a:avLst/>
          </a:prstGeom>
        </p:spPr>
        <p:txBody>
          <a:bodyPr vert="horz" lIns="94448" tIns="47224" rIns="94448" bIns="47224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2304"/>
          </a:xfrm>
          <a:prstGeom prst="rect">
            <a:avLst/>
          </a:prstGeom>
        </p:spPr>
        <p:txBody>
          <a:bodyPr vert="horz" lIns="94448" tIns="47224" rIns="94448" bIns="47224" rtlCol="0"/>
          <a:lstStyle>
            <a:lvl1pPr algn="r">
              <a:defRPr sz="1200"/>
            </a:lvl1pPr>
          </a:lstStyle>
          <a:p>
            <a:fld id="{BA6C9C93-47DE-4EFA-9362-91B9FE4E0946}" type="datetimeFigureOut">
              <a:rPr lang="fi-FI" smtClean="0"/>
              <a:t>2.2.2024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48" tIns="47224" rIns="94448" bIns="47224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10248" y="4924989"/>
            <a:ext cx="5681980" cy="4029684"/>
          </a:xfrm>
          <a:prstGeom prst="rect">
            <a:avLst/>
          </a:prstGeom>
        </p:spPr>
        <p:txBody>
          <a:bodyPr vert="horz" lIns="94448" tIns="47224" rIns="94448" bIns="47224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2309"/>
            <a:ext cx="3077739" cy="512304"/>
          </a:xfrm>
          <a:prstGeom prst="rect">
            <a:avLst/>
          </a:prstGeom>
        </p:spPr>
        <p:txBody>
          <a:bodyPr vert="horz" lIns="94448" tIns="47224" rIns="94448" bIns="47224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3092" y="9722309"/>
            <a:ext cx="3077739" cy="512304"/>
          </a:xfrm>
          <a:prstGeom prst="rect">
            <a:avLst/>
          </a:prstGeom>
        </p:spPr>
        <p:txBody>
          <a:bodyPr vert="horz" lIns="94448" tIns="47224" rIns="94448" bIns="47224" rtlCol="0" anchor="b"/>
          <a:lstStyle>
            <a:lvl1pPr algn="r">
              <a:defRPr sz="1200"/>
            </a:lvl1pPr>
          </a:lstStyle>
          <a:p>
            <a:fld id="{EE46399B-5A3F-40EE-92FD-793810BBB1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24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6EEA18D-8E5C-DF42-9F29-35C93C90FB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911424" y="2468894"/>
            <a:ext cx="7776864" cy="279403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911424" y="5419437"/>
            <a:ext cx="7776864" cy="8898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34" name="Kuva 33" descr="OKM tunnus">
            <a:extLst>
              <a:ext uri="{FF2B5EF4-FFF2-40B4-BE49-F238E27FC236}">
                <a16:creationId xmlns:a16="http://schemas.microsoft.com/office/drawing/2014/main" id="{65741BAE-8E1F-484C-8AC2-B698A4C965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1600" y="638400"/>
            <a:ext cx="4927600" cy="88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93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Väliotsikko ja kuva 1/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10">
            <a:extLst>
              <a:ext uri="{FF2B5EF4-FFF2-40B4-BE49-F238E27FC236}">
                <a16:creationId xmlns:a16="http://schemas.microsoft.com/office/drawing/2014/main" id="{3A823399-DEEE-AB4F-B377-FBA61A09AA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680" y="1"/>
            <a:ext cx="4456371" cy="6859185"/>
          </a:xfrm>
          <a:custGeom>
            <a:avLst/>
            <a:gdLst>
              <a:gd name="connsiteX0" fmla="*/ 770354 w 3342278"/>
              <a:gd name="connsiteY0" fmla="*/ 0 h 5144389"/>
              <a:gd name="connsiteX1" fmla="*/ 3342278 w 3342278"/>
              <a:gd name="connsiteY1" fmla="*/ 0 h 5144389"/>
              <a:gd name="connsiteX2" fmla="*/ 3342278 w 3342278"/>
              <a:gd name="connsiteY2" fmla="*/ 5144389 h 5144389"/>
              <a:gd name="connsiteX3" fmla="*/ 770608 w 3342278"/>
              <a:gd name="connsiteY3" fmla="*/ 5144389 h 5144389"/>
              <a:gd name="connsiteX4" fmla="*/ 228682 w 3342278"/>
              <a:gd name="connsiteY4" fmla="*/ 4017011 h 5144389"/>
              <a:gd name="connsiteX5" fmla="*/ 228682 w 3342278"/>
              <a:gd name="connsiteY5" fmla="*/ 4017010 h 5144389"/>
              <a:gd name="connsiteX6" fmla="*/ 770354 w 334227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8" h="5144389">
                <a:moveTo>
                  <a:pt x="770354" y="0"/>
                </a:moveTo>
                <a:lnTo>
                  <a:pt x="3342278" y="0"/>
                </a:lnTo>
                <a:lnTo>
                  <a:pt x="3342278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575999" y="548680"/>
            <a:ext cx="6960000" cy="3956083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76000" y="4677139"/>
            <a:ext cx="6960000" cy="201622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4684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Väliotsikko ja kuva 2/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9">
            <a:extLst>
              <a:ext uri="{FF2B5EF4-FFF2-40B4-BE49-F238E27FC236}">
                <a16:creationId xmlns:a16="http://schemas.microsoft.com/office/drawing/2014/main" id="{B4104795-B654-374D-AA44-D3D604ED23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73189" y="1"/>
            <a:ext cx="8218811" cy="6859185"/>
          </a:xfrm>
          <a:custGeom>
            <a:avLst/>
            <a:gdLst>
              <a:gd name="connsiteX0" fmla="*/ 769741 w 6164108"/>
              <a:gd name="connsiteY0" fmla="*/ 0 h 5144389"/>
              <a:gd name="connsiteX1" fmla="*/ 6164108 w 6164108"/>
              <a:gd name="connsiteY1" fmla="*/ 0 h 5144389"/>
              <a:gd name="connsiteX2" fmla="*/ 6164108 w 6164108"/>
              <a:gd name="connsiteY2" fmla="*/ 5144389 h 5144389"/>
              <a:gd name="connsiteX3" fmla="*/ 769995 w 6164108"/>
              <a:gd name="connsiteY3" fmla="*/ 5144389 h 5144389"/>
              <a:gd name="connsiteX4" fmla="*/ 228500 w 6164108"/>
              <a:gd name="connsiteY4" fmla="*/ 4017011 h 5144389"/>
              <a:gd name="connsiteX5" fmla="*/ 228500 w 6164108"/>
              <a:gd name="connsiteY5" fmla="*/ 4017010 h 5144389"/>
              <a:gd name="connsiteX6" fmla="*/ 769741 w 616410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4108" h="5144389">
                <a:moveTo>
                  <a:pt x="769741" y="0"/>
                </a:moveTo>
                <a:lnTo>
                  <a:pt x="6164108" y="0"/>
                </a:lnTo>
                <a:lnTo>
                  <a:pt x="6164108" y="5144389"/>
                </a:lnTo>
                <a:lnTo>
                  <a:pt x="769995" y="5144389"/>
                </a:lnTo>
                <a:cubicBezTo>
                  <a:pt x="539785" y="4794542"/>
                  <a:pt x="357657" y="4415355"/>
                  <a:pt x="228500" y="4017011"/>
                </a:cubicBezTo>
                <a:lnTo>
                  <a:pt x="228500" y="4017010"/>
                </a:lnTo>
                <a:cubicBezTo>
                  <a:pt x="-209981" y="2665259"/>
                  <a:pt x="-10889" y="1187625"/>
                  <a:pt x="769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575999" y="548680"/>
            <a:ext cx="3360000" cy="3956083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76000" y="4677139"/>
            <a:ext cx="3360000" cy="201622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7175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31ADD7-83EA-0241-B06B-D43CB2F96A7E}" type="datetime1">
              <a:rPr lang="fi-FI" smtClean="0"/>
              <a:t>2.2.2024</a:t>
            </a:fld>
            <a:endParaRPr lang="fi-FI" dirty="0"/>
          </a:p>
        </p:txBody>
      </p:sp>
      <p:sp>
        <p:nvSpPr>
          <p:cNvPr id="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732AEA9-B18D-7B41-9CD8-9AFE7B9FF4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8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47C6964E-0786-FF40-B4BA-E755C8993C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5668106" y="2341010"/>
            <a:ext cx="6178703" cy="1866900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päättävä teksti</a:t>
            </a:r>
          </a:p>
        </p:txBody>
      </p:sp>
      <p:sp>
        <p:nvSpPr>
          <p:cNvPr id="96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668106" y="4550811"/>
            <a:ext cx="6127460" cy="175850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97" name="Kuva 96">
            <a:extLst>
              <a:ext uri="{FF2B5EF4-FFF2-40B4-BE49-F238E27FC236}">
                <a16:creationId xmlns:a16="http://schemas.microsoft.com/office/drawing/2014/main" id="{04EB18AC-B9AF-4B46-9B24-EAE4A98F55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35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Kuva 50">
            <a:extLst>
              <a:ext uri="{FF2B5EF4-FFF2-40B4-BE49-F238E27FC236}">
                <a16:creationId xmlns:a16="http://schemas.microsoft.com/office/drawing/2014/main" id="{674E1DF1-D745-334E-A202-ECAD9A3D8C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911424" y="2468894"/>
            <a:ext cx="7776864" cy="279403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911424" y="5419437"/>
            <a:ext cx="7776864" cy="8898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34" name="Kuva 33" descr="OKM tunnus">
            <a:extLst>
              <a:ext uri="{FF2B5EF4-FFF2-40B4-BE49-F238E27FC236}">
                <a16:creationId xmlns:a16="http://schemas.microsoft.com/office/drawing/2014/main" id="{65741BAE-8E1F-484C-8AC2-B698A4C965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00" y="638400"/>
            <a:ext cx="4927600" cy="88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10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3E4E785B-7BD3-7642-81F7-57558DC959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4133" y="0"/>
            <a:ext cx="4097867" cy="68580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911424" y="2468894"/>
            <a:ext cx="7776864" cy="279403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911424" y="5419437"/>
            <a:ext cx="7776864" cy="8898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" name="Kuva 1" descr="OKM tunnus">
            <a:extLst>
              <a:ext uri="{FF2B5EF4-FFF2-40B4-BE49-F238E27FC236}">
                <a16:creationId xmlns:a16="http://schemas.microsoft.com/office/drawing/2014/main" id="{15DBF3BC-8E93-194F-BBA2-6CCDA124AA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00" y="638400"/>
            <a:ext cx="4927600" cy="88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47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D4202D0-A146-3E4A-B757-AE655FD3E2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2667" y="0"/>
            <a:ext cx="3979333" cy="68580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2.2.2024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82C0B85-284A-2644-93F6-5855E3106B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62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577047" y="313787"/>
            <a:ext cx="10965805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7047" y="1881330"/>
            <a:ext cx="10965805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55D46C-FFDD-D244-BC09-59C228F6F1B8}" type="datetime1">
              <a:rPr lang="fi-FI" smtClean="0"/>
              <a:t>2.2.2024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A1192967-20CE-DD48-A8FA-10666733A6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02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tsikko ja sisältö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D4202D0-A146-3E4A-B757-AE655FD3E2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2667" y="0"/>
            <a:ext cx="3979333" cy="68580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 numCol="2" spcCol="21600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1CB7-8F1B-444E-B8D3-CD39903DB0C1}" type="datetime1">
              <a:rPr lang="fi-FI" smtClean="0"/>
              <a:t>2.2.2024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568AA25-1976-2B42-BE76-01AB9B2F07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F831D89F-469F-C24E-98F9-99A30767CC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36789" y="1983329"/>
            <a:ext cx="0" cy="432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013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2 palsta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577047" y="313787"/>
            <a:ext cx="10965805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7047" y="1881330"/>
            <a:ext cx="10965805" cy="4524001"/>
          </a:xfrm>
        </p:spPr>
        <p:txBody>
          <a:bodyPr numCol="2" spcCol="28800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946121-9641-4246-86F5-98C73DC6AF7E}" type="datetime1">
              <a:rPr lang="fi-FI" smtClean="0"/>
              <a:t>2.2.2024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5EEC33C-BACA-0D49-9518-AB014C6057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CD4829C8-F060-7646-922A-C2AA787EA2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59949" y="1983329"/>
            <a:ext cx="0" cy="432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51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78FCBA2-DE0D-2247-9A77-3064985645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4133" y="0"/>
            <a:ext cx="4097867" cy="68580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911424" y="2468894"/>
            <a:ext cx="7776864" cy="279403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911424" y="5419437"/>
            <a:ext cx="7776864" cy="8898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 descr="OKM tunnus">
            <a:extLst>
              <a:ext uri="{FF2B5EF4-FFF2-40B4-BE49-F238E27FC236}">
                <a16:creationId xmlns:a16="http://schemas.microsoft.com/office/drawing/2014/main" id="{B78EC080-FF07-6646-A632-A58791BAFD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1600" y="638400"/>
            <a:ext cx="4927600" cy="88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7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 ja sisältö kuva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65B97F5B-1B58-664F-B3D8-559D5761AF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680" y="1"/>
            <a:ext cx="4456371" cy="6859185"/>
          </a:xfrm>
          <a:custGeom>
            <a:avLst/>
            <a:gdLst>
              <a:gd name="connsiteX0" fmla="*/ 770354 w 3342278"/>
              <a:gd name="connsiteY0" fmla="*/ 0 h 5144389"/>
              <a:gd name="connsiteX1" fmla="*/ 3342278 w 3342278"/>
              <a:gd name="connsiteY1" fmla="*/ 0 h 5144389"/>
              <a:gd name="connsiteX2" fmla="*/ 3342278 w 3342278"/>
              <a:gd name="connsiteY2" fmla="*/ 5144389 h 5144389"/>
              <a:gd name="connsiteX3" fmla="*/ 770608 w 3342278"/>
              <a:gd name="connsiteY3" fmla="*/ 5144389 h 5144389"/>
              <a:gd name="connsiteX4" fmla="*/ 228682 w 3342278"/>
              <a:gd name="connsiteY4" fmla="*/ 4017011 h 5144389"/>
              <a:gd name="connsiteX5" fmla="*/ 228682 w 3342278"/>
              <a:gd name="connsiteY5" fmla="*/ 4017010 h 5144389"/>
              <a:gd name="connsiteX6" fmla="*/ 770354 w 334227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8" h="5144389">
                <a:moveTo>
                  <a:pt x="770354" y="0"/>
                </a:moveTo>
                <a:lnTo>
                  <a:pt x="3342278" y="0"/>
                </a:lnTo>
                <a:lnTo>
                  <a:pt x="3342278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7200000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6960000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2.2.2024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8106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 kuva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64BC40CB-B021-DB4D-9726-7923D412A4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73189" y="1"/>
            <a:ext cx="8218811" cy="6859185"/>
          </a:xfrm>
          <a:custGeom>
            <a:avLst/>
            <a:gdLst>
              <a:gd name="connsiteX0" fmla="*/ 769741 w 6164108"/>
              <a:gd name="connsiteY0" fmla="*/ 0 h 5144389"/>
              <a:gd name="connsiteX1" fmla="*/ 6164108 w 6164108"/>
              <a:gd name="connsiteY1" fmla="*/ 0 h 5144389"/>
              <a:gd name="connsiteX2" fmla="*/ 6164108 w 6164108"/>
              <a:gd name="connsiteY2" fmla="*/ 5144389 h 5144389"/>
              <a:gd name="connsiteX3" fmla="*/ 769995 w 6164108"/>
              <a:gd name="connsiteY3" fmla="*/ 5144389 h 5144389"/>
              <a:gd name="connsiteX4" fmla="*/ 228500 w 6164108"/>
              <a:gd name="connsiteY4" fmla="*/ 4017011 h 5144389"/>
              <a:gd name="connsiteX5" fmla="*/ 228500 w 6164108"/>
              <a:gd name="connsiteY5" fmla="*/ 4017010 h 5144389"/>
              <a:gd name="connsiteX6" fmla="*/ 769741 w 616410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4108" h="5144389">
                <a:moveTo>
                  <a:pt x="769741" y="0"/>
                </a:moveTo>
                <a:lnTo>
                  <a:pt x="6164108" y="0"/>
                </a:lnTo>
                <a:lnTo>
                  <a:pt x="6164108" y="5144389"/>
                </a:lnTo>
                <a:lnTo>
                  <a:pt x="769995" y="5144389"/>
                </a:lnTo>
                <a:cubicBezTo>
                  <a:pt x="539785" y="4794542"/>
                  <a:pt x="357657" y="4415355"/>
                  <a:pt x="228500" y="4017011"/>
                </a:cubicBezTo>
                <a:lnTo>
                  <a:pt x="228500" y="4017010"/>
                </a:lnTo>
                <a:cubicBezTo>
                  <a:pt x="-209981" y="2665259"/>
                  <a:pt x="-10889" y="1187625"/>
                  <a:pt x="769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5" y="313787"/>
            <a:ext cx="3600000" cy="19630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2564904"/>
            <a:ext cx="3360000" cy="384042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2.2.2024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621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1BBE0F1-831B-C54F-9352-AE500835A4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575999" y="548680"/>
            <a:ext cx="6960000" cy="3956083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76000" y="4677139"/>
            <a:ext cx="6960000" cy="201622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FD5C24A-C909-4E47-B1A6-C131C52B36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06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Väliotsikko ja kuva 1/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3">
            <a:extLst>
              <a:ext uri="{FF2B5EF4-FFF2-40B4-BE49-F238E27FC236}">
                <a16:creationId xmlns:a16="http://schemas.microsoft.com/office/drawing/2014/main" id="{5602F7D5-9303-9C46-A40B-89792C6EDC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680" y="1"/>
            <a:ext cx="4456371" cy="6859185"/>
          </a:xfrm>
          <a:custGeom>
            <a:avLst/>
            <a:gdLst>
              <a:gd name="connsiteX0" fmla="*/ 770354 w 3342278"/>
              <a:gd name="connsiteY0" fmla="*/ 0 h 5144389"/>
              <a:gd name="connsiteX1" fmla="*/ 3342278 w 3342278"/>
              <a:gd name="connsiteY1" fmla="*/ 0 h 5144389"/>
              <a:gd name="connsiteX2" fmla="*/ 3342278 w 3342278"/>
              <a:gd name="connsiteY2" fmla="*/ 5144389 h 5144389"/>
              <a:gd name="connsiteX3" fmla="*/ 770608 w 3342278"/>
              <a:gd name="connsiteY3" fmla="*/ 5144389 h 5144389"/>
              <a:gd name="connsiteX4" fmla="*/ 228682 w 3342278"/>
              <a:gd name="connsiteY4" fmla="*/ 4017011 h 5144389"/>
              <a:gd name="connsiteX5" fmla="*/ 228682 w 3342278"/>
              <a:gd name="connsiteY5" fmla="*/ 4017010 h 5144389"/>
              <a:gd name="connsiteX6" fmla="*/ 770354 w 334227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8" h="5144389">
                <a:moveTo>
                  <a:pt x="770354" y="0"/>
                </a:moveTo>
                <a:lnTo>
                  <a:pt x="3342278" y="0"/>
                </a:lnTo>
                <a:lnTo>
                  <a:pt x="3342278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575999" y="548680"/>
            <a:ext cx="6960000" cy="3956083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76000" y="4677139"/>
            <a:ext cx="6960000" cy="201622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3616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Väliotsikko ja kuva 2/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3">
            <a:extLst>
              <a:ext uri="{FF2B5EF4-FFF2-40B4-BE49-F238E27FC236}">
                <a16:creationId xmlns:a16="http://schemas.microsoft.com/office/drawing/2014/main" id="{0B938A23-8DC8-504B-8946-832E4E2D79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73189" y="1"/>
            <a:ext cx="8218811" cy="6859185"/>
          </a:xfrm>
          <a:custGeom>
            <a:avLst/>
            <a:gdLst>
              <a:gd name="connsiteX0" fmla="*/ 769741 w 6164108"/>
              <a:gd name="connsiteY0" fmla="*/ 0 h 5144389"/>
              <a:gd name="connsiteX1" fmla="*/ 6164108 w 6164108"/>
              <a:gd name="connsiteY1" fmla="*/ 0 h 5144389"/>
              <a:gd name="connsiteX2" fmla="*/ 6164108 w 6164108"/>
              <a:gd name="connsiteY2" fmla="*/ 5144389 h 5144389"/>
              <a:gd name="connsiteX3" fmla="*/ 769995 w 6164108"/>
              <a:gd name="connsiteY3" fmla="*/ 5144389 h 5144389"/>
              <a:gd name="connsiteX4" fmla="*/ 228500 w 6164108"/>
              <a:gd name="connsiteY4" fmla="*/ 4017011 h 5144389"/>
              <a:gd name="connsiteX5" fmla="*/ 228500 w 6164108"/>
              <a:gd name="connsiteY5" fmla="*/ 4017010 h 5144389"/>
              <a:gd name="connsiteX6" fmla="*/ 769741 w 616410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4108" h="5144389">
                <a:moveTo>
                  <a:pt x="769741" y="0"/>
                </a:moveTo>
                <a:lnTo>
                  <a:pt x="6164108" y="0"/>
                </a:lnTo>
                <a:lnTo>
                  <a:pt x="6164108" y="5144389"/>
                </a:lnTo>
                <a:lnTo>
                  <a:pt x="769995" y="5144389"/>
                </a:lnTo>
                <a:cubicBezTo>
                  <a:pt x="539785" y="4794542"/>
                  <a:pt x="357657" y="4415355"/>
                  <a:pt x="228500" y="4017011"/>
                </a:cubicBezTo>
                <a:lnTo>
                  <a:pt x="228500" y="4017010"/>
                </a:lnTo>
                <a:cubicBezTo>
                  <a:pt x="-209981" y="2665259"/>
                  <a:pt x="-10889" y="1187625"/>
                  <a:pt x="769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575999" y="548680"/>
            <a:ext cx="3360000" cy="3956083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76000" y="4677139"/>
            <a:ext cx="3360000" cy="201622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5410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31ADD7-83EA-0241-B06B-D43CB2F96A7E}" type="datetime1">
              <a:rPr lang="fi-FI" smtClean="0"/>
              <a:t>2.2.2024</a:t>
            </a:fld>
            <a:endParaRPr lang="fi-FI" dirty="0"/>
          </a:p>
        </p:txBody>
      </p:sp>
      <p:sp>
        <p:nvSpPr>
          <p:cNvPr id="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D3D1C4A-A97C-D349-9A05-36793DD777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78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5CA1CE7-8F4F-5B49-958F-CF66876383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5668106" y="2341010"/>
            <a:ext cx="6178703" cy="1866900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päättävä teksti</a:t>
            </a:r>
          </a:p>
        </p:txBody>
      </p:sp>
      <p:sp>
        <p:nvSpPr>
          <p:cNvPr id="96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668106" y="4550811"/>
            <a:ext cx="6127460" cy="175850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97" name="Kuva 96">
            <a:extLst>
              <a:ext uri="{FF2B5EF4-FFF2-40B4-BE49-F238E27FC236}">
                <a16:creationId xmlns:a16="http://schemas.microsoft.com/office/drawing/2014/main" id="{04EB18AC-B9AF-4B46-9B24-EAE4A98F55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34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6EEA18D-8E5C-DF42-9F29-35C93C90FB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911424" y="2468894"/>
            <a:ext cx="7776864" cy="279403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911424" y="5419437"/>
            <a:ext cx="7776864" cy="8898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34" name="Kuva 33" descr="OKM tunnus">
            <a:extLst>
              <a:ext uri="{FF2B5EF4-FFF2-40B4-BE49-F238E27FC236}">
                <a16:creationId xmlns:a16="http://schemas.microsoft.com/office/drawing/2014/main" id="{65741BAE-8E1F-484C-8AC2-B698A4C965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1600" y="638400"/>
            <a:ext cx="4927600" cy="88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78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78FCBA2-DE0D-2247-9A77-3064985645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4133" y="0"/>
            <a:ext cx="4097867" cy="68580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911424" y="2468894"/>
            <a:ext cx="7776864" cy="279403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911424" y="5419437"/>
            <a:ext cx="7776864" cy="8898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 descr="OKM tunnus">
            <a:extLst>
              <a:ext uri="{FF2B5EF4-FFF2-40B4-BE49-F238E27FC236}">
                <a16:creationId xmlns:a16="http://schemas.microsoft.com/office/drawing/2014/main" id="{B78EC080-FF07-6646-A632-A58791BAFD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1600" y="638400"/>
            <a:ext cx="4927600" cy="88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33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C533C68-251E-E644-B3E6-CDE0C3002E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2667" y="0"/>
            <a:ext cx="3979333" cy="68580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2.2.2024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F91AD99-166B-F64D-A592-7F84908926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2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C533C68-251E-E644-B3E6-CDE0C3002E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2667" y="0"/>
            <a:ext cx="3979333" cy="68580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2.2.2024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F91AD99-166B-F64D-A592-7F84908926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082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577047" y="313787"/>
            <a:ext cx="10965805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7047" y="1881330"/>
            <a:ext cx="10965805" cy="4524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55D46C-FFDD-D244-BC09-59C228F6F1B8}" type="datetime1">
              <a:rPr lang="fi-FI" smtClean="0"/>
              <a:t>2.2.2024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BE85BE09-7854-8843-AC0E-3FD967566A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23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tsikko ja sisältö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6E0330A5-0DA1-C444-9FE6-FC75D0C675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2667" y="0"/>
            <a:ext cx="3979333" cy="68580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 numCol="2" spcCol="21600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1CB7-8F1B-444E-B8D3-CD39903DB0C1}" type="datetime1">
              <a:rPr lang="fi-FI" smtClean="0"/>
              <a:t>2.2.2024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D1825DB-FA89-3446-8C42-AC9F57B24C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68B4D6E2-689A-1F4F-9976-BA0517E5E5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36789" y="1983329"/>
            <a:ext cx="0" cy="432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1756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2 palsta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577047" y="313787"/>
            <a:ext cx="10965805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7047" y="1881330"/>
            <a:ext cx="10965805" cy="4524001"/>
          </a:xfrm>
        </p:spPr>
        <p:txBody>
          <a:bodyPr numCol="2" spcCol="28800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946121-9641-4246-86F5-98C73DC6AF7E}" type="datetime1">
              <a:rPr lang="fi-FI" smtClean="0"/>
              <a:t>2.2.2024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62897518-28F3-2A43-B481-604E1D0A70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3C899878-C8EA-C64E-8729-F9BF18C785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59949" y="1983329"/>
            <a:ext cx="0" cy="432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740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 ja sisältö kuva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A36FD62D-621F-DC42-A6F4-A2F7114204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680" y="1"/>
            <a:ext cx="4456371" cy="6859185"/>
          </a:xfrm>
          <a:custGeom>
            <a:avLst/>
            <a:gdLst>
              <a:gd name="connsiteX0" fmla="*/ 770354 w 3342278"/>
              <a:gd name="connsiteY0" fmla="*/ 0 h 5144389"/>
              <a:gd name="connsiteX1" fmla="*/ 3342278 w 3342278"/>
              <a:gd name="connsiteY1" fmla="*/ 0 h 5144389"/>
              <a:gd name="connsiteX2" fmla="*/ 3342278 w 3342278"/>
              <a:gd name="connsiteY2" fmla="*/ 5144389 h 5144389"/>
              <a:gd name="connsiteX3" fmla="*/ 770608 w 3342278"/>
              <a:gd name="connsiteY3" fmla="*/ 5144389 h 5144389"/>
              <a:gd name="connsiteX4" fmla="*/ 228682 w 3342278"/>
              <a:gd name="connsiteY4" fmla="*/ 4017011 h 5144389"/>
              <a:gd name="connsiteX5" fmla="*/ 228682 w 3342278"/>
              <a:gd name="connsiteY5" fmla="*/ 4017010 h 5144389"/>
              <a:gd name="connsiteX6" fmla="*/ 770354 w 334227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8" h="5144389">
                <a:moveTo>
                  <a:pt x="770354" y="0"/>
                </a:moveTo>
                <a:lnTo>
                  <a:pt x="3342278" y="0"/>
                </a:lnTo>
                <a:lnTo>
                  <a:pt x="3342278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7200000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6960000" cy="4524001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2.2.2024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3665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 kuva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1F852BFB-9DA0-0442-959E-69FBAB5E3F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73189" y="1"/>
            <a:ext cx="8218811" cy="6859185"/>
          </a:xfrm>
          <a:custGeom>
            <a:avLst/>
            <a:gdLst>
              <a:gd name="connsiteX0" fmla="*/ 769741 w 6164108"/>
              <a:gd name="connsiteY0" fmla="*/ 0 h 5144389"/>
              <a:gd name="connsiteX1" fmla="*/ 6164108 w 6164108"/>
              <a:gd name="connsiteY1" fmla="*/ 0 h 5144389"/>
              <a:gd name="connsiteX2" fmla="*/ 6164108 w 6164108"/>
              <a:gd name="connsiteY2" fmla="*/ 5144389 h 5144389"/>
              <a:gd name="connsiteX3" fmla="*/ 769995 w 6164108"/>
              <a:gd name="connsiteY3" fmla="*/ 5144389 h 5144389"/>
              <a:gd name="connsiteX4" fmla="*/ 228500 w 6164108"/>
              <a:gd name="connsiteY4" fmla="*/ 4017011 h 5144389"/>
              <a:gd name="connsiteX5" fmla="*/ 228500 w 6164108"/>
              <a:gd name="connsiteY5" fmla="*/ 4017010 h 5144389"/>
              <a:gd name="connsiteX6" fmla="*/ 769741 w 616410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4108" h="5144389">
                <a:moveTo>
                  <a:pt x="769741" y="0"/>
                </a:moveTo>
                <a:lnTo>
                  <a:pt x="6164108" y="0"/>
                </a:lnTo>
                <a:lnTo>
                  <a:pt x="6164108" y="5144389"/>
                </a:lnTo>
                <a:lnTo>
                  <a:pt x="769995" y="5144389"/>
                </a:lnTo>
                <a:cubicBezTo>
                  <a:pt x="539785" y="4794542"/>
                  <a:pt x="357657" y="4415355"/>
                  <a:pt x="228500" y="4017011"/>
                </a:cubicBezTo>
                <a:lnTo>
                  <a:pt x="228500" y="4017010"/>
                </a:lnTo>
                <a:cubicBezTo>
                  <a:pt x="-209981" y="2665259"/>
                  <a:pt x="-10889" y="1187625"/>
                  <a:pt x="769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5" y="313787"/>
            <a:ext cx="3600000" cy="19630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2564904"/>
            <a:ext cx="3360000" cy="3840427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2.2.2024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55904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F540042-77BC-B146-A22F-6FF3D87A8C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575999" y="548680"/>
            <a:ext cx="6960000" cy="3956083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76000" y="4677139"/>
            <a:ext cx="6960000" cy="201622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FD5C24A-C909-4E47-B1A6-C131C52B36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99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Väliotsikko ja kuva 1/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10">
            <a:extLst>
              <a:ext uri="{FF2B5EF4-FFF2-40B4-BE49-F238E27FC236}">
                <a16:creationId xmlns:a16="http://schemas.microsoft.com/office/drawing/2014/main" id="{3A823399-DEEE-AB4F-B377-FBA61A09AA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680" y="1"/>
            <a:ext cx="4456371" cy="6859185"/>
          </a:xfrm>
          <a:custGeom>
            <a:avLst/>
            <a:gdLst>
              <a:gd name="connsiteX0" fmla="*/ 770354 w 3342278"/>
              <a:gd name="connsiteY0" fmla="*/ 0 h 5144389"/>
              <a:gd name="connsiteX1" fmla="*/ 3342278 w 3342278"/>
              <a:gd name="connsiteY1" fmla="*/ 0 h 5144389"/>
              <a:gd name="connsiteX2" fmla="*/ 3342278 w 3342278"/>
              <a:gd name="connsiteY2" fmla="*/ 5144389 h 5144389"/>
              <a:gd name="connsiteX3" fmla="*/ 770608 w 3342278"/>
              <a:gd name="connsiteY3" fmla="*/ 5144389 h 5144389"/>
              <a:gd name="connsiteX4" fmla="*/ 228682 w 3342278"/>
              <a:gd name="connsiteY4" fmla="*/ 4017011 h 5144389"/>
              <a:gd name="connsiteX5" fmla="*/ 228682 w 3342278"/>
              <a:gd name="connsiteY5" fmla="*/ 4017010 h 5144389"/>
              <a:gd name="connsiteX6" fmla="*/ 770354 w 334227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8" h="5144389">
                <a:moveTo>
                  <a:pt x="770354" y="0"/>
                </a:moveTo>
                <a:lnTo>
                  <a:pt x="3342278" y="0"/>
                </a:lnTo>
                <a:lnTo>
                  <a:pt x="3342278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575999" y="548680"/>
            <a:ext cx="6960000" cy="3956083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76000" y="4677139"/>
            <a:ext cx="6960000" cy="201622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4058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Väliotsikko ja kuva 2/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9">
            <a:extLst>
              <a:ext uri="{FF2B5EF4-FFF2-40B4-BE49-F238E27FC236}">
                <a16:creationId xmlns:a16="http://schemas.microsoft.com/office/drawing/2014/main" id="{B4104795-B654-374D-AA44-D3D604ED23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73189" y="1"/>
            <a:ext cx="8218811" cy="6859185"/>
          </a:xfrm>
          <a:custGeom>
            <a:avLst/>
            <a:gdLst>
              <a:gd name="connsiteX0" fmla="*/ 769741 w 6164108"/>
              <a:gd name="connsiteY0" fmla="*/ 0 h 5144389"/>
              <a:gd name="connsiteX1" fmla="*/ 6164108 w 6164108"/>
              <a:gd name="connsiteY1" fmla="*/ 0 h 5144389"/>
              <a:gd name="connsiteX2" fmla="*/ 6164108 w 6164108"/>
              <a:gd name="connsiteY2" fmla="*/ 5144389 h 5144389"/>
              <a:gd name="connsiteX3" fmla="*/ 769995 w 6164108"/>
              <a:gd name="connsiteY3" fmla="*/ 5144389 h 5144389"/>
              <a:gd name="connsiteX4" fmla="*/ 228500 w 6164108"/>
              <a:gd name="connsiteY4" fmla="*/ 4017011 h 5144389"/>
              <a:gd name="connsiteX5" fmla="*/ 228500 w 6164108"/>
              <a:gd name="connsiteY5" fmla="*/ 4017010 h 5144389"/>
              <a:gd name="connsiteX6" fmla="*/ 769741 w 616410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4108" h="5144389">
                <a:moveTo>
                  <a:pt x="769741" y="0"/>
                </a:moveTo>
                <a:lnTo>
                  <a:pt x="6164108" y="0"/>
                </a:lnTo>
                <a:lnTo>
                  <a:pt x="6164108" y="5144389"/>
                </a:lnTo>
                <a:lnTo>
                  <a:pt x="769995" y="5144389"/>
                </a:lnTo>
                <a:cubicBezTo>
                  <a:pt x="539785" y="4794542"/>
                  <a:pt x="357657" y="4415355"/>
                  <a:pt x="228500" y="4017011"/>
                </a:cubicBezTo>
                <a:lnTo>
                  <a:pt x="228500" y="4017010"/>
                </a:lnTo>
                <a:cubicBezTo>
                  <a:pt x="-209981" y="2665259"/>
                  <a:pt x="-10889" y="1187625"/>
                  <a:pt x="769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575999" y="548680"/>
            <a:ext cx="3360000" cy="3956083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76000" y="4677139"/>
            <a:ext cx="3360000" cy="201622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166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31ADD7-83EA-0241-B06B-D43CB2F96A7E}" type="datetime1">
              <a:rPr lang="fi-FI" smtClean="0"/>
              <a:t>2.2.2024</a:t>
            </a:fld>
            <a:endParaRPr lang="fi-FI" dirty="0"/>
          </a:p>
        </p:txBody>
      </p:sp>
      <p:sp>
        <p:nvSpPr>
          <p:cNvPr id="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732AEA9-B18D-7B41-9CD8-9AFE7B9FF4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063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47C6964E-0786-FF40-B4BA-E755C8993C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5668106" y="2341010"/>
            <a:ext cx="6178703" cy="1866900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päättävä teksti</a:t>
            </a:r>
          </a:p>
        </p:txBody>
      </p:sp>
      <p:sp>
        <p:nvSpPr>
          <p:cNvPr id="96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668106" y="4550811"/>
            <a:ext cx="6127460" cy="175850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97" name="Kuva 96">
            <a:extLst>
              <a:ext uri="{FF2B5EF4-FFF2-40B4-BE49-F238E27FC236}">
                <a16:creationId xmlns:a16="http://schemas.microsoft.com/office/drawing/2014/main" id="{04EB18AC-B9AF-4B46-9B24-EAE4A98F55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1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577047" y="313787"/>
            <a:ext cx="10965805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7047" y="1881330"/>
            <a:ext cx="10965805" cy="4524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55D46C-FFDD-D244-BC09-59C228F6F1B8}" type="datetime1">
              <a:rPr lang="fi-FI" smtClean="0"/>
              <a:t>2.2.2024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BE85BE09-7854-8843-AC0E-3FD967566A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45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6EEA18D-8E5C-DF42-9F29-35C93C90FB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911424" y="2468894"/>
            <a:ext cx="7776864" cy="279403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911424" y="5419437"/>
            <a:ext cx="7776864" cy="8898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34" name="Kuva 33" descr="OKM tunnus">
            <a:extLst>
              <a:ext uri="{FF2B5EF4-FFF2-40B4-BE49-F238E27FC236}">
                <a16:creationId xmlns:a16="http://schemas.microsoft.com/office/drawing/2014/main" id="{65741BAE-8E1F-484C-8AC2-B698A4C965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1600" y="638400"/>
            <a:ext cx="4927600" cy="88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275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78FCBA2-DE0D-2247-9A77-3064985645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4133" y="0"/>
            <a:ext cx="4097867" cy="68580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911424" y="2468894"/>
            <a:ext cx="7776864" cy="279403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911424" y="5419437"/>
            <a:ext cx="7776864" cy="8898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 descr="OKM tunnus">
            <a:extLst>
              <a:ext uri="{FF2B5EF4-FFF2-40B4-BE49-F238E27FC236}">
                <a16:creationId xmlns:a16="http://schemas.microsoft.com/office/drawing/2014/main" id="{B78EC080-FF07-6646-A632-A58791BAFD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1600" y="638400"/>
            <a:ext cx="4927600" cy="88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743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C533C68-251E-E644-B3E6-CDE0C3002E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2667" y="0"/>
            <a:ext cx="3979333" cy="68580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2.2.2024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F91AD99-166B-F64D-A592-7F84908926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734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577047" y="313787"/>
            <a:ext cx="10965805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7047" y="1881330"/>
            <a:ext cx="10965805" cy="4524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55D46C-FFDD-D244-BC09-59C228F6F1B8}" type="datetime1">
              <a:rPr lang="fi-FI" smtClean="0"/>
              <a:t>2.2.2024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BE85BE09-7854-8843-AC0E-3FD967566A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62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tsikko ja sisältö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6E0330A5-0DA1-C444-9FE6-FC75D0C675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2667" y="0"/>
            <a:ext cx="3979333" cy="68580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 numCol="2" spcCol="21600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1CB7-8F1B-444E-B8D3-CD39903DB0C1}" type="datetime1">
              <a:rPr lang="fi-FI" smtClean="0"/>
              <a:t>2.2.2024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D1825DB-FA89-3446-8C42-AC9F57B24C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68B4D6E2-689A-1F4F-9976-BA0517E5E5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36789" y="1983329"/>
            <a:ext cx="0" cy="432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1680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2 palsta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577047" y="313787"/>
            <a:ext cx="10965805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7047" y="1881330"/>
            <a:ext cx="10965805" cy="4524001"/>
          </a:xfrm>
        </p:spPr>
        <p:txBody>
          <a:bodyPr numCol="2" spcCol="28800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946121-9641-4246-86F5-98C73DC6AF7E}" type="datetime1">
              <a:rPr lang="fi-FI" smtClean="0"/>
              <a:t>2.2.2024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62897518-28F3-2A43-B481-604E1D0A70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3C899878-C8EA-C64E-8729-F9BF18C785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59949" y="1983329"/>
            <a:ext cx="0" cy="432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1001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 ja sisältö kuva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A36FD62D-621F-DC42-A6F4-A2F7114204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680" y="1"/>
            <a:ext cx="4456371" cy="6859185"/>
          </a:xfrm>
          <a:custGeom>
            <a:avLst/>
            <a:gdLst>
              <a:gd name="connsiteX0" fmla="*/ 770354 w 3342278"/>
              <a:gd name="connsiteY0" fmla="*/ 0 h 5144389"/>
              <a:gd name="connsiteX1" fmla="*/ 3342278 w 3342278"/>
              <a:gd name="connsiteY1" fmla="*/ 0 h 5144389"/>
              <a:gd name="connsiteX2" fmla="*/ 3342278 w 3342278"/>
              <a:gd name="connsiteY2" fmla="*/ 5144389 h 5144389"/>
              <a:gd name="connsiteX3" fmla="*/ 770608 w 3342278"/>
              <a:gd name="connsiteY3" fmla="*/ 5144389 h 5144389"/>
              <a:gd name="connsiteX4" fmla="*/ 228682 w 3342278"/>
              <a:gd name="connsiteY4" fmla="*/ 4017011 h 5144389"/>
              <a:gd name="connsiteX5" fmla="*/ 228682 w 3342278"/>
              <a:gd name="connsiteY5" fmla="*/ 4017010 h 5144389"/>
              <a:gd name="connsiteX6" fmla="*/ 770354 w 334227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8" h="5144389">
                <a:moveTo>
                  <a:pt x="770354" y="0"/>
                </a:moveTo>
                <a:lnTo>
                  <a:pt x="3342278" y="0"/>
                </a:lnTo>
                <a:lnTo>
                  <a:pt x="3342278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7200000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6960000" cy="4524001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2.2.2024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21343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 kuva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1F852BFB-9DA0-0442-959E-69FBAB5E3F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73189" y="1"/>
            <a:ext cx="8218811" cy="6859185"/>
          </a:xfrm>
          <a:custGeom>
            <a:avLst/>
            <a:gdLst>
              <a:gd name="connsiteX0" fmla="*/ 769741 w 6164108"/>
              <a:gd name="connsiteY0" fmla="*/ 0 h 5144389"/>
              <a:gd name="connsiteX1" fmla="*/ 6164108 w 6164108"/>
              <a:gd name="connsiteY1" fmla="*/ 0 h 5144389"/>
              <a:gd name="connsiteX2" fmla="*/ 6164108 w 6164108"/>
              <a:gd name="connsiteY2" fmla="*/ 5144389 h 5144389"/>
              <a:gd name="connsiteX3" fmla="*/ 769995 w 6164108"/>
              <a:gd name="connsiteY3" fmla="*/ 5144389 h 5144389"/>
              <a:gd name="connsiteX4" fmla="*/ 228500 w 6164108"/>
              <a:gd name="connsiteY4" fmla="*/ 4017011 h 5144389"/>
              <a:gd name="connsiteX5" fmla="*/ 228500 w 6164108"/>
              <a:gd name="connsiteY5" fmla="*/ 4017010 h 5144389"/>
              <a:gd name="connsiteX6" fmla="*/ 769741 w 616410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4108" h="5144389">
                <a:moveTo>
                  <a:pt x="769741" y="0"/>
                </a:moveTo>
                <a:lnTo>
                  <a:pt x="6164108" y="0"/>
                </a:lnTo>
                <a:lnTo>
                  <a:pt x="6164108" y="5144389"/>
                </a:lnTo>
                <a:lnTo>
                  <a:pt x="769995" y="5144389"/>
                </a:lnTo>
                <a:cubicBezTo>
                  <a:pt x="539785" y="4794542"/>
                  <a:pt x="357657" y="4415355"/>
                  <a:pt x="228500" y="4017011"/>
                </a:cubicBezTo>
                <a:lnTo>
                  <a:pt x="228500" y="4017010"/>
                </a:lnTo>
                <a:cubicBezTo>
                  <a:pt x="-209981" y="2665259"/>
                  <a:pt x="-10889" y="1187625"/>
                  <a:pt x="769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5" y="313787"/>
            <a:ext cx="3600000" cy="19630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2564904"/>
            <a:ext cx="3360000" cy="3840427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2.2.2024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745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F540042-77BC-B146-A22F-6FF3D87A8C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575999" y="548680"/>
            <a:ext cx="6960000" cy="3956083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76000" y="4677139"/>
            <a:ext cx="6960000" cy="201622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FD5C24A-C909-4E47-B1A6-C131C52B36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199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Väliotsikko ja kuva 1/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10">
            <a:extLst>
              <a:ext uri="{FF2B5EF4-FFF2-40B4-BE49-F238E27FC236}">
                <a16:creationId xmlns:a16="http://schemas.microsoft.com/office/drawing/2014/main" id="{3A823399-DEEE-AB4F-B377-FBA61A09AA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680" y="1"/>
            <a:ext cx="4456371" cy="6859185"/>
          </a:xfrm>
          <a:custGeom>
            <a:avLst/>
            <a:gdLst>
              <a:gd name="connsiteX0" fmla="*/ 770354 w 3342278"/>
              <a:gd name="connsiteY0" fmla="*/ 0 h 5144389"/>
              <a:gd name="connsiteX1" fmla="*/ 3342278 w 3342278"/>
              <a:gd name="connsiteY1" fmla="*/ 0 h 5144389"/>
              <a:gd name="connsiteX2" fmla="*/ 3342278 w 3342278"/>
              <a:gd name="connsiteY2" fmla="*/ 5144389 h 5144389"/>
              <a:gd name="connsiteX3" fmla="*/ 770608 w 3342278"/>
              <a:gd name="connsiteY3" fmla="*/ 5144389 h 5144389"/>
              <a:gd name="connsiteX4" fmla="*/ 228682 w 3342278"/>
              <a:gd name="connsiteY4" fmla="*/ 4017011 h 5144389"/>
              <a:gd name="connsiteX5" fmla="*/ 228682 w 3342278"/>
              <a:gd name="connsiteY5" fmla="*/ 4017010 h 5144389"/>
              <a:gd name="connsiteX6" fmla="*/ 770354 w 334227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8" h="5144389">
                <a:moveTo>
                  <a:pt x="770354" y="0"/>
                </a:moveTo>
                <a:lnTo>
                  <a:pt x="3342278" y="0"/>
                </a:lnTo>
                <a:lnTo>
                  <a:pt x="3342278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575999" y="548680"/>
            <a:ext cx="6960000" cy="3956083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76000" y="4677139"/>
            <a:ext cx="6960000" cy="201622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5095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tsikko ja sisältö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6E0330A5-0DA1-C444-9FE6-FC75D0C675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2667" y="0"/>
            <a:ext cx="3979333" cy="68580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 numCol="2" spcCol="21600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1CB7-8F1B-444E-B8D3-CD39903DB0C1}" type="datetime1">
              <a:rPr lang="fi-FI" smtClean="0"/>
              <a:t>2.2.2024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D1825DB-FA89-3446-8C42-AC9F57B24C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68B4D6E2-689A-1F4F-9976-BA0517E5E5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736789" y="1983329"/>
            <a:ext cx="0" cy="432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42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Väliotsikko ja kuva 2/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9">
            <a:extLst>
              <a:ext uri="{FF2B5EF4-FFF2-40B4-BE49-F238E27FC236}">
                <a16:creationId xmlns:a16="http://schemas.microsoft.com/office/drawing/2014/main" id="{B4104795-B654-374D-AA44-D3D604ED23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73189" y="1"/>
            <a:ext cx="8218811" cy="6859185"/>
          </a:xfrm>
          <a:custGeom>
            <a:avLst/>
            <a:gdLst>
              <a:gd name="connsiteX0" fmla="*/ 769741 w 6164108"/>
              <a:gd name="connsiteY0" fmla="*/ 0 h 5144389"/>
              <a:gd name="connsiteX1" fmla="*/ 6164108 w 6164108"/>
              <a:gd name="connsiteY1" fmla="*/ 0 h 5144389"/>
              <a:gd name="connsiteX2" fmla="*/ 6164108 w 6164108"/>
              <a:gd name="connsiteY2" fmla="*/ 5144389 h 5144389"/>
              <a:gd name="connsiteX3" fmla="*/ 769995 w 6164108"/>
              <a:gd name="connsiteY3" fmla="*/ 5144389 h 5144389"/>
              <a:gd name="connsiteX4" fmla="*/ 228500 w 6164108"/>
              <a:gd name="connsiteY4" fmla="*/ 4017011 h 5144389"/>
              <a:gd name="connsiteX5" fmla="*/ 228500 w 6164108"/>
              <a:gd name="connsiteY5" fmla="*/ 4017010 h 5144389"/>
              <a:gd name="connsiteX6" fmla="*/ 769741 w 616410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4108" h="5144389">
                <a:moveTo>
                  <a:pt x="769741" y="0"/>
                </a:moveTo>
                <a:lnTo>
                  <a:pt x="6164108" y="0"/>
                </a:lnTo>
                <a:lnTo>
                  <a:pt x="6164108" y="5144389"/>
                </a:lnTo>
                <a:lnTo>
                  <a:pt x="769995" y="5144389"/>
                </a:lnTo>
                <a:cubicBezTo>
                  <a:pt x="539785" y="4794542"/>
                  <a:pt x="357657" y="4415355"/>
                  <a:pt x="228500" y="4017011"/>
                </a:cubicBezTo>
                <a:lnTo>
                  <a:pt x="228500" y="4017010"/>
                </a:lnTo>
                <a:cubicBezTo>
                  <a:pt x="-209981" y="2665259"/>
                  <a:pt x="-10889" y="1187625"/>
                  <a:pt x="769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575999" y="548680"/>
            <a:ext cx="3360000" cy="3956083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76000" y="4677139"/>
            <a:ext cx="3360000" cy="201622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1943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31ADD7-83EA-0241-B06B-D43CB2F96A7E}" type="datetime1">
              <a:rPr lang="fi-FI" smtClean="0"/>
              <a:t>2.2.2024</a:t>
            </a:fld>
            <a:endParaRPr lang="fi-FI" dirty="0"/>
          </a:p>
        </p:txBody>
      </p:sp>
      <p:sp>
        <p:nvSpPr>
          <p:cNvPr id="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732AEA9-B18D-7B41-9CD8-9AFE7B9FF4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471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47C6964E-0786-FF40-B4BA-E755C8993C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5668106" y="2341010"/>
            <a:ext cx="6178703" cy="1866900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päättävä teksti</a:t>
            </a:r>
          </a:p>
        </p:txBody>
      </p:sp>
      <p:sp>
        <p:nvSpPr>
          <p:cNvPr id="96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668106" y="4550811"/>
            <a:ext cx="6127460" cy="175850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97" name="Kuva 96">
            <a:extLst>
              <a:ext uri="{FF2B5EF4-FFF2-40B4-BE49-F238E27FC236}">
                <a16:creationId xmlns:a16="http://schemas.microsoft.com/office/drawing/2014/main" id="{04EB18AC-B9AF-4B46-9B24-EAE4A98F55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7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2 palsta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577047" y="313787"/>
            <a:ext cx="10965805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7047" y="1881330"/>
            <a:ext cx="10965805" cy="4524001"/>
          </a:xfrm>
        </p:spPr>
        <p:txBody>
          <a:bodyPr numCol="2" spcCol="28800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946121-9641-4246-86F5-98C73DC6AF7E}" type="datetime1">
              <a:rPr lang="fi-FI" smtClean="0"/>
              <a:t>2.2.2024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62897518-28F3-2A43-B481-604E1D0A70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3C899878-C8EA-C64E-8729-F9BF18C785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059949" y="1983329"/>
            <a:ext cx="0" cy="432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3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 ja sisältö kuva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A36FD62D-621F-DC42-A6F4-A2F7114204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680" y="1"/>
            <a:ext cx="4456371" cy="6859185"/>
          </a:xfrm>
          <a:custGeom>
            <a:avLst/>
            <a:gdLst>
              <a:gd name="connsiteX0" fmla="*/ 770354 w 3342278"/>
              <a:gd name="connsiteY0" fmla="*/ 0 h 5144389"/>
              <a:gd name="connsiteX1" fmla="*/ 3342278 w 3342278"/>
              <a:gd name="connsiteY1" fmla="*/ 0 h 5144389"/>
              <a:gd name="connsiteX2" fmla="*/ 3342278 w 3342278"/>
              <a:gd name="connsiteY2" fmla="*/ 5144389 h 5144389"/>
              <a:gd name="connsiteX3" fmla="*/ 770608 w 3342278"/>
              <a:gd name="connsiteY3" fmla="*/ 5144389 h 5144389"/>
              <a:gd name="connsiteX4" fmla="*/ 228682 w 3342278"/>
              <a:gd name="connsiteY4" fmla="*/ 4017011 h 5144389"/>
              <a:gd name="connsiteX5" fmla="*/ 228682 w 3342278"/>
              <a:gd name="connsiteY5" fmla="*/ 4017010 h 5144389"/>
              <a:gd name="connsiteX6" fmla="*/ 770354 w 334227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8" h="5144389">
                <a:moveTo>
                  <a:pt x="770354" y="0"/>
                </a:moveTo>
                <a:lnTo>
                  <a:pt x="3342278" y="0"/>
                </a:lnTo>
                <a:lnTo>
                  <a:pt x="3342278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7200000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6960000" cy="4524001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2.2.2024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588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 kuva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1F852BFB-9DA0-0442-959E-69FBAB5E3F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73189" y="1"/>
            <a:ext cx="8218811" cy="6859185"/>
          </a:xfrm>
          <a:custGeom>
            <a:avLst/>
            <a:gdLst>
              <a:gd name="connsiteX0" fmla="*/ 769741 w 6164108"/>
              <a:gd name="connsiteY0" fmla="*/ 0 h 5144389"/>
              <a:gd name="connsiteX1" fmla="*/ 6164108 w 6164108"/>
              <a:gd name="connsiteY1" fmla="*/ 0 h 5144389"/>
              <a:gd name="connsiteX2" fmla="*/ 6164108 w 6164108"/>
              <a:gd name="connsiteY2" fmla="*/ 5144389 h 5144389"/>
              <a:gd name="connsiteX3" fmla="*/ 769995 w 6164108"/>
              <a:gd name="connsiteY3" fmla="*/ 5144389 h 5144389"/>
              <a:gd name="connsiteX4" fmla="*/ 228500 w 6164108"/>
              <a:gd name="connsiteY4" fmla="*/ 4017011 h 5144389"/>
              <a:gd name="connsiteX5" fmla="*/ 228500 w 6164108"/>
              <a:gd name="connsiteY5" fmla="*/ 4017010 h 5144389"/>
              <a:gd name="connsiteX6" fmla="*/ 769741 w 616410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4108" h="5144389">
                <a:moveTo>
                  <a:pt x="769741" y="0"/>
                </a:moveTo>
                <a:lnTo>
                  <a:pt x="6164108" y="0"/>
                </a:lnTo>
                <a:lnTo>
                  <a:pt x="6164108" y="5144389"/>
                </a:lnTo>
                <a:lnTo>
                  <a:pt x="769995" y="5144389"/>
                </a:lnTo>
                <a:cubicBezTo>
                  <a:pt x="539785" y="4794542"/>
                  <a:pt x="357657" y="4415355"/>
                  <a:pt x="228500" y="4017011"/>
                </a:cubicBezTo>
                <a:lnTo>
                  <a:pt x="228500" y="4017010"/>
                </a:lnTo>
                <a:cubicBezTo>
                  <a:pt x="-209981" y="2665259"/>
                  <a:pt x="-10889" y="1187625"/>
                  <a:pt x="769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5" y="313787"/>
            <a:ext cx="3600000" cy="19630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2564904"/>
            <a:ext cx="3360000" cy="3840427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2.2.2024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026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F540042-77BC-B146-A22F-6FF3D87A8C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575999" y="548680"/>
            <a:ext cx="6960000" cy="3956083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76000" y="4677139"/>
            <a:ext cx="6960000" cy="201622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FD5C24A-C909-4E47-B1A6-C131C52B36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3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312000"/>
            <a:ext cx="10769597" cy="12990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1" y="1881602"/>
            <a:ext cx="10769599" cy="4331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2805FD-2C99-B24D-A1F0-5CBBF0716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0B3E321-BF3D-0844-B5E0-C3C7EDBB0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84199F-228D-3B4C-87BF-B841326F3407}" type="datetime1">
              <a:rPr lang="fi-FI" smtClean="0"/>
              <a:t>2.2.2024</a:t>
            </a:fld>
            <a:endParaRPr lang="fi-FI" dirty="0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B519091-1A7D-2B4B-B4A5-2F1313E39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376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l" defTabSz="1219170" rtl="0" eaLnBrk="1" latinLnBrk="0" hangingPunct="1">
        <a:spcBef>
          <a:spcPct val="0"/>
        </a:spcBef>
        <a:buNone/>
        <a:defRPr sz="4267" b="1" kern="12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57708" indent="-357708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58827" indent="-349242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16534" indent="-243411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557828" indent="-241294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790655" indent="-232828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312000"/>
            <a:ext cx="10769597" cy="12990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1" y="1881602"/>
            <a:ext cx="10769599" cy="4331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2805FD-2C99-B24D-A1F0-5CBBF0716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0B3E321-BF3D-0844-B5E0-C3C7EDBB0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84199F-228D-3B4C-87BF-B841326F3407}" type="datetime1">
              <a:rPr lang="fi-FI" smtClean="0"/>
              <a:t>2.2.2024</a:t>
            </a:fld>
            <a:endParaRPr lang="fi-FI" dirty="0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B519091-1A7D-2B4B-B4A5-2F1313E39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835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/>
  <p:txStyles>
    <p:titleStyle>
      <a:lvl1pPr algn="l" defTabSz="1219170" rtl="0" eaLnBrk="1" latinLnBrk="0" hangingPunct="1">
        <a:spcBef>
          <a:spcPct val="0"/>
        </a:spcBef>
        <a:buNone/>
        <a:defRPr sz="4267" b="1" kern="12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57708" indent="-357708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58827" indent="-349242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16534" indent="-243411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557828" indent="-241294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790655" indent="-232828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312000"/>
            <a:ext cx="10769597" cy="12990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1" y="1881602"/>
            <a:ext cx="10769599" cy="4331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2805FD-2C99-B24D-A1F0-5CBBF0716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0B3E321-BF3D-0844-B5E0-C3C7EDBB0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84199F-228D-3B4C-87BF-B841326F3407}" type="datetime1">
              <a:rPr lang="fi-FI" smtClean="0"/>
              <a:t>2.2.2024</a:t>
            </a:fld>
            <a:endParaRPr lang="fi-FI" dirty="0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B519091-1A7D-2B4B-B4A5-2F1313E39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392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hdr="0" ftr="0"/>
  <p:txStyles>
    <p:titleStyle>
      <a:lvl1pPr algn="l" defTabSz="1219170" rtl="0" eaLnBrk="1" latinLnBrk="0" hangingPunct="1">
        <a:spcBef>
          <a:spcPct val="0"/>
        </a:spcBef>
        <a:buNone/>
        <a:defRPr sz="4267" b="1" kern="12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57708" indent="-357708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58827" indent="-349242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16534" indent="-243411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557828" indent="-241294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790655" indent="-232828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312000"/>
            <a:ext cx="10769597" cy="12990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1" y="1881602"/>
            <a:ext cx="10769599" cy="4331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2805FD-2C99-B24D-A1F0-5CBBF0716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0B3E321-BF3D-0844-B5E0-C3C7EDBB0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84199F-228D-3B4C-87BF-B841326F3407}" type="datetime1">
              <a:rPr lang="fi-FI" smtClean="0"/>
              <a:t>2.2.2024</a:t>
            </a:fld>
            <a:endParaRPr lang="fi-FI" dirty="0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B519091-1A7D-2B4B-B4A5-2F1313E39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254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hf hdr="0" ftr="0"/>
  <p:txStyles>
    <p:titleStyle>
      <a:lvl1pPr algn="l" defTabSz="1219170" rtl="0" eaLnBrk="1" latinLnBrk="0" hangingPunct="1">
        <a:spcBef>
          <a:spcPct val="0"/>
        </a:spcBef>
        <a:buNone/>
        <a:defRPr sz="4267" b="1" kern="12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57708" indent="-357708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58827" indent="-349242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16534" indent="-243411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557828" indent="-241294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790655" indent="-232828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Relationship Id="rId6" Type="http://schemas.openxmlformats.org/officeDocument/2006/relationships/hyperlink" Target="https://www.lausuntopalvelu.fi/FI/Proposal/Participation?proposalId=77599197-9996-48c9-a7d5-d121cfd2ff90&amp;proposalLanguage=da4408c3-39e4-4f5a-84db-84481bafc744" TargetMode="External"/><Relationship Id="rId5" Type="http://schemas.openxmlformats.org/officeDocument/2006/relationships/hyperlink" Target="https://www.lausuntopalvelu.fi/FI/Proposal/Participation?proposalId=bfffe1b1-711e-422b-be4c-2bab54655038&amp;proposalLanguage=da4408c3-39e4-4f5a-84db-84481bafc744" TargetMode="External"/><Relationship Id="rId4" Type="http://schemas.openxmlformats.org/officeDocument/2006/relationships/hyperlink" Target="https://julkaisut.valtioneuvosto.fi/handle/10024/16537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D41793B-8337-724F-A4D1-F147F165F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424" y="2468894"/>
            <a:ext cx="9608794" cy="2794037"/>
          </a:xfrm>
        </p:spPr>
        <p:txBody>
          <a:bodyPr/>
          <a:lstStyle/>
          <a:p>
            <a:r>
              <a:rPr lang="fi-FI" sz="4267" dirty="0" smtClean="0"/>
              <a:t>Korkeakoulujen </a:t>
            </a:r>
            <a:r>
              <a:rPr lang="fi-FI" sz="4267" dirty="0"/>
              <a:t>sopimuskauden 2025-2028 </a:t>
            </a:r>
            <a:r>
              <a:rPr lang="fi-FI" sz="4267" dirty="0" smtClean="0"/>
              <a:t>valmistelutilanne </a:t>
            </a:r>
            <a:br>
              <a:rPr lang="fi-FI" sz="4267" dirty="0" smtClean="0"/>
            </a:br>
            <a:r>
              <a:rPr lang="fi-FI" sz="2000" dirty="0" smtClean="0">
                <a:solidFill>
                  <a:schemeClr val="bg1"/>
                </a:solidFill>
              </a:rPr>
              <a:t>KK OHRA työryhmän kokous 1/2024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sz="1867" dirty="0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78112E86-3EBB-8F48-8787-EE3A471D9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5419437"/>
            <a:ext cx="7968885" cy="889884"/>
          </a:xfrm>
        </p:spPr>
        <p:txBody>
          <a:bodyPr>
            <a:normAutofit/>
          </a:bodyPr>
          <a:lstStyle/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6787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7047" y="341180"/>
            <a:ext cx="11662897" cy="1098989"/>
          </a:xfrm>
        </p:spPr>
        <p:txBody>
          <a:bodyPr/>
          <a:lstStyle/>
          <a:p>
            <a:r>
              <a:rPr lang="fi-FI" sz="3600" dirty="0" smtClean="0"/>
              <a:t>OHRA –työryhmän ehdotus korkeakoulujen rahoitusmallien uudistamiseksi</a:t>
            </a:r>
            <a:endParaRPr lang="fi-FI" sz="36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1DD0D-7089-48C5-B116-A19F892CF1D9}" type="slidenum">
              <a:rPr kumimoji="0" lang="fi-FI" sz="1067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fi-FI" sz="1067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fi-FI" sz="1067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</a:t>
            </a: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5D46C-FFDD-D244-BC09-59C228F6F1B8}" type="datetime1">
              <a:rPr kumimoji="0" lang="fi-FI" sz="1067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2.2.2024</a:t>
            </a:fld>
            <a:endParaRPr kumimoji="0" lang="fi-FI" sz="1067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016" y="1440169"/>
            <a:ext cx="4673840" cy="3753043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429" y="1026283"/>
            <a:ext cx="4471942" cy="4954477"/>
          </a:xfrm>
          <a:prstGeom prst="rect">
            <a:avLst/>
          </a:prstGeom>
        </p:spPr>
      </p:pic>
      <p:sp>
        <p:nvSpPr>
          <p:cNvPr id="10" name="Suorakulmio 9"/>
          <p:cNvSpPr/>
          <p:nvPr/>
        </p:nvSpPr>
        <p:spPr>
          <a:xfrm>
            <a:off x="6806429" y="6035199"/>
            <a:ext cx="51169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dirty="0" smtClean="0"/>
              <a:t>Lähde: </a:t>
            </a:r>
            <a:r>
              <a:rPr lang="fi-FI" sz="1000" dirty="0" smtClean="0">
                <a:hlinkClick r:id="rId4"/>
              </a:rPr>
              <a:t>Ehdotus </a:t>
            </a:r>
            <a:r>
              <a:rPr lang="fi-FI" sz="1000" dirty="0">
                <a:hlinkClick r:id="rId4"/>
              </a:rPr>
              <a:t>ammattikorkeakoulujen ja yliopistojen valtakunnallisten rahoitusmallien uudistamiseksi vuodesta 2025 alkaen : Työryhmämuistio</a:t>
            </a:r>
            <a:endParaRPr lang="fi-FI" sz="1000" dirty="0"/>
          </a:p>
        </p:txBody>
      </p:sp>
      <p:sp>
        <p:nvSpPr>
          <p:cNvPr id="3" name="Suorakulmio 2"/>
          <p:cNvSpPr/>
          <p:nvPr/>
        </p:nvSpPr>
        <p:spPr>
          <a:xfrm>
            <a:off x="538947" y="525036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b="1" dirty="0" smtClean="0"/>
              <a:t>Lausuntokierros YO </a:t>
            </a:r>
            <a:r>
              <a:rPr lang="fi-FI" sz="1200" b="1" dirty="0"/>
              <a:t>ja </a:t>
            </a:r>
            <a:r>
              <a:rPr lang="fi-FI" sz="1200" b="1" dirty="0" smtClean="0"/>
              <a:t>AMK -rahoitusmallien </a:t>
            </a:r>
            <a:r>
              <a:rPr lang="fi-FI" sz="1200" b="1" dirty="0"/>
              <a:t>uudistamista koskevien asetusten </a:t>
            </a:r>
            <a:r>
              <a:rPr lang="fi-FI" sz="1200" b="1" dirty="0" smtClean="0"/>
              <a:t>muutoksista (23.1-20.2.2024) perustuu OHRA –työryhmän ehdotuksiin.</a:t>
            </a:r>
          </a:p>
          <a:p>
            <a:pPr marL="628650" lvl="1" indent="-1714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Lausuntopyyntö yliopistojen rahoitusmallin uudistamista koskevista </a:t>
            </a:r>
            <a:r>
              <a:rPr lang="fi-FI" sz="12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asetusluonnoksista</a:t>
            </a:r>
            <a:endParaRPr lang="fi-FI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lvl="1" indent="-1714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2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Lausuntopyyntö </a:t>
            </a:r>
            <a:r>
              <a:rPr lang="fi-FI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ammattikorkeakoulujen rahoitusmallin uudistamista koskevista asetusluonnoksista</a:t>
            </a:r>
            <a:endParaRPr lang="fi-FI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1736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16200000">
            <a:off x="-2351229" y="2962446"/>
            <a:ext cx="5791256" cy="549851"/>
          </a:xfrm>
        </p:spPr>
        <p:txBody>
          <a:bodyPr/>
          <a:lstStyle/>
          <a:p>
            <a:r>
              <a:rPr lang="fi-FI" sz="2400" dirty="0"/>
              <a:t>Sopimuskauden 2025-2028 valmistelu v. 2023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3</a:t>
            </a:fld>
            <a:r>
              <a:rPr lang="fi-FI" smtClean="0"/>
              <a:t>  </a:t>
            </a:r>
            <a:r>
              <a:rPr lang="fi-FI" b="0" smtClean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E55D46C-FFDD-D244-BC09-59C228F6F1B8}" type="datetime1">
              <a:rPr lang="fi-FI" smtClean="0"/>
              <a:t>2.2.2024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471" y="341743"/>
            <a:ext cx="9671050" cy="604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4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16200000">
            <a:off x="-2351229" y="2962446"/>
            <a:ext cx="5791256" cy="549851"/>
          </a:xfrm>
        </p:spPr>
        <p:txBody>
          <a:bodyPr/>
          <a:lstStyle/>
          <a:p>
            <a:r>
              <a:rPr lang="fi-FI" sz="2400" dirty="0"/>
              <a:t>Sopimuskauden 2025-2028 valmistelu v. </a:t>
            </a:r>
            <a:r>
              <a:rPr lang="fi-FI" sz="2400" dirty="0" smtClean="0"/>
              <a:t>2024</a:t>
            </a:r>
            <a:endParaRPr lang="fi-FI" sz="24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1DD0D-7089-48C5-B116-A19F892CF1D9}" type="slidenum">
              <a:rPr kumimoji="0" lang="fi-FI" sz="1067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fi-FI" sz="1067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fi-FI" sz="1067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</a:t>
            </a: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5D46C-FFDD-D244-BC09-59C228F6F1B8}" type="datetime1">
              <a:rPr kumimoji="0" lang="fi-FI" sz="1067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2.2.2024</a:t>
            </a:fld>
            <a:endParaRPr kumimoji="0" lang="fi-FI" sz="1067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74" y="558800"/>
            <a:ext cx="10451765" cy="593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9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7047" y="313788"/>
            <a:ext cx="10965805" cy="582139"/>
          </a:xfrm>
        </p:spPr>
        <p:txBody>
          <a:bodyPr/>
          <a:lstStyle/>
          <a:p>
            <a:r>
              <a:rPr lang="fi-FI" sz="3600" dirty="0" smtClean="0"/>
              <a:t>Strategiarahoitus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7047" y="951158"/>
            <a:ext cx="11033062" cy="5680363"/>
          </a:xfrm>
        </p:spPr>
        <p:txBody>
          <a:bodyPr>
            <a:normAutofit fontScale="85000" lnSpcReduction="20000"/>
          </a:bodyPr>
          <a:lstStyle/>
          <a:p>
            <a:r>
              <a:rPr lang="fi-FI" sz="2100" dirty="0" smtClean="0"/>
              <a:t>OHRA </a:t>
            </a:r>
            <a:r>
              <a:rPr lang="fi-FI" sz="2100" dirty="0"/>
              <a:t>–työryhmä </a:t>
            </a:r>
            <a:r>
              <a:rPr lang="fi-FI" sz="2100" dirty="0" smtClean="0"/>
              <a:t>on esittänyt, että </a:t>
            </a:r>
            <a:r>
              <a:rPr lang="fi-FI" sz="2100" dirty="0"/>
              <a:t>yliopistojen </a:t>
            </a:r>
            <a:r>
              <a:rPr lang="fi-FI" sz="2100" dirty="0" smtClean="0"/>
              <a:t>strategiarahoituksen osuus olisi jatkossa yliopistoilla 10 %  perusrahoituksesta (nykyisin 15 %) ja ammattikorkeakoulujen strategiarahoituksen osuus säilyisi 5 %:ssa perusrahoituksesta. Nykyisin strategiarahoitukseen kuuluvasta ns. </a:t>
            </a:r>
            <a:r>
              <a:rPr lang="fi-FI" sz="2100" dirty="0"/>
              <a:t>valtakunnallisesta </a:t>
            </a:r>
            <a:r>
              <a:rPr lang="fi-FI" sz="2100" dirty="0" smtClean="0"/>
              <a:t>ohjelma-rahoituksesta luovuttaisiin.</a:t>
            </a:r>
          </a:p>
          <a:p>
            <a:r>
              <a:rPr lang="fi-FI" sz="2100" dirty="0" smtClean="0"/>
              <a:t>Vuoden 2024 mukaisella rahoitustasolla ja OHRA –työryhmän ehdottamilla rahoitusosuuksilla vuotuisen strategiarahoituksen määrä olisi yliopistoille yhteensä 191 milj. euroa ja ammattikorkeakouluille 45,7 milj. euroa. Kehysmuutokset vaikuttavat rahoitustasoon.</a:t>
            </a:r>
          </a:p>
          <a:p>
            <a:r>
              <a:rPr lang="fi-FI" sz="2100" dirty="0" smtClean="0"/>
              <a:t>Strategiarahoitusta </a:t>
            </a:r>
            <a:r>
              <a:rPr lang="fi-FI" sz="2100" dirty="0"/>
              <a:t>kohdennettaisiin </a:t>
            </a:r>
            <a:r>
              <a:rPr lang="fi-FI" sz="2100" dirty="0" smtClean="0"/>
              <a:t>korkeakoululähtöisesti </a:t>
            </a:r>
            <a:r>
              <a:rPr lang="fi-FI" sz="2100" dirty="0"/>
              <a:t>kunkin korkeakoulun </a:t>
            </a:r>
            <a:r>
              <a:rPr lang="fi-FI" sz="2100" dirty="0" smtClean="0"/>
              <a:t>strategiseen kehittämiseen </a:t>
            </a:r>
            <a:r>
              <a:rPr lang="fi-FI" sz="2100" dirty="0"/>
              <a:t>(kyvykkyyksien luominen, korkeakoulujen </a:t>
            </a:r>
            <a:r>
              <a:rPr lang="fi-FI" sz="2100" dirty="0" smtClean="0"/>
              <a:t>yhteistyöjärjestelyt/ työnjako, </a:t>
            </a:r>
            <a:r>
              <a:rPr lang="fi-FI" sz="2100" dirty="0"/>
              <a:t>jotka </a:t>
            </a:r>
            <a:r>
              <a:rPr lang="fi-FI" sz="2100" dirty="0" smtClean="0"/>
              <a:t>tehostavat </a:t>
            </a:r>
            <a:r>
              <a:rPr lang="fi-FI" sz="2100" dirty="0"/>
              <a:t>resurssien käyttöä). Pohjana strategiarahoituksen valmistelulle olisi </a:t>
            </a:r>
            <a:r>
              <a:rPr lang="fi-FI" sz="2100" dirty="0" smtClean="0"/>
              <a:t>korkeakoulukohtainen </a:t>
            </a:r>
            <a:r>
              <a:rPr lang="fi-FI" sz="2100" dirty="0"/>
              <a:t>strategiatyö, sen keskeiset painopisteet ja vahvuudet sekä </a:t>
            </a:r>
            <a:r>
              <a:rPr lang="fi-FI" sz="2100" dirty="0" smtClean="0"/>
              <a:t>profiloituminen.</a:t>
            </a:r>
          </a:p>
          <a:p>
            <a:r>
              <a:rPr lang="fi-FI" sz="2100" dirty="0" smtClean="0"/>
              <a:t>Korkeakouluja on pyydetty toimittamaan ministeriölle strategiarahoitusesityksensä 16.2.2024 (22 AMK) ja 3.5.2024 (13 YO) mennessä. </a:t>
            </a:r>
          </a:p>
          <a:p>
            <a:r>
              <a:rPr lang="fi-FI" sz="2100" dirty="0" smtClean="0"/>
              <a:t>Korkeakoulun ehdotuksen tekemisessä hyödynnetään strategiarahoituslomaketta (kehittämiskohde, keskeiset kehittämistoimenpiteet ja vaiheistus, tavoiteltu muutos vuoteen 2028 mennessä, seurantamittarit, yhteistyötahot, jatkosuunnitelma, kokonaiskulurakenne, muu rahoitus, ehdotus strategiarahoitukseksi).</a:t>
            </a:r>
          </a:p>
          <a:p>
            <a:r>
              <a:rPr lang="fi-FI" sz="2100" dirty="0" smtClean="0"/>
              <a:t>Strategiarahoituksesta sovitaan sopimusneuvottelujen yhteydessä. Osa sopimuskauden strategiarahoituksesta voidaan jättää ministeriön myöhemmin kohdennettavaksi. </a:t>
            </a:r>
            <a:endParaRPr lang="fi-FI" sz="2100" dirty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5</a:t>
            </a:fld>
            <a:r>
              <a:rPr lang="fi-FI" smtClean="0"/>
              <a:t>  </a:t>
            </a:r>
            <a:r>
              <a:rPr lang="fi-FI" b="0" smtClean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E55D46C-FFDD-D244-BC09-59C228F6F1B8}" type="datetime1">
              <a:rPr lang="fi-FI" smtClean="0"/>
              <a:t>2.2.2024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5291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4967" y="98007"/>
            <a:ext cx="10965805" cy="705557"/>
          </a:xfrm>
        </p:spPr>
        <p:txBody>
          <a:bodyPr/>
          <a:lstStyle/>
          <a:p>
            <a:r>
              <a:rPr lang="fi-FI" sz="3600" dirty="0" smtClean="0">
                <a:solidFill>
                  <a:srgbClr val="165C7D"/>
                </a:solidFill>
              </a:rPr>
              <a:t>Keskusteluun</a:t>
            </a:r>
            <a:endParaRPr lang="fi-FI" sz="3600" dirty="0">
              <a:solidFill>
                <a:srgbClr val="165C7D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4967" y="845370"/>
            <a:ext cx="11211324" cy="5652082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Kuinka varmistetaan koulutus- ja osaamistason nostamisessa hallitusohjelman tavoitteiden suunnassa eteneminen 2025-2028 kaudella ja pidemmällä aikavälillä?</a:t>
            </a:r>
          </a:p>
          <a:p>
            <a:pPr lvl="1"/>
            <a:r>
              <a:rPr lang="fi-FI" dirty="0" smtClean="0"/>
              <a:t>Tutkintotavoitteet</a:t>
            </a:r>
          </a:p>
          <a:p>
            <a:pPr lvl="2"/>
            <a:r>
              <a:rPr lang="fi-FI" dirty="0" smtClean="0"/>
              <a:t>Läpäisyn parantaminen, lukuvuosimaksuvelvolliset, koulutuksen kasautumisen ehkäiseminen</a:t>
            </a:r>
          </a:p>
          <a:p>
            <a:pPr lvl="2"/>
            <a:r>
              <a:rPr lang="fi-FI" dirty="0" smtClean="0"/>
              <a:t>Opintoprosessien tehostaminen </a:t>
            </a:r>
            <a:r>
              <a:rPr lang="fi-FI" dirty="0"/>
              <a:t>ja opiskelijoiden ohjauksen </a:t>
            </a:r>
            <a:r>
              <a:rPr lang="fi-FI" dirty="0" smtClean="0"/>
              <a:t>kehittäminen</a:t>
            </a:r>
          </a:p>
          <a:p>
            <a:pPr lvl="2"/>
            <a:r>
              <a:rPr lang="fi-FI" dirty="0"/>
              <a:t>Asetettavien tavoitteiden </a:t>
            </a:r>
            <a:r>
              <a:rPr lang="fi-FI" dirty="0" smtClean="0"/>
              <a:t>kunnianhimon taso/ realistisuus</a:t>
            </a:r>
            <a:r>
              <a:rPr lang="fi-FI" dirty="0"/>
              <a:t>, rahoitusmallin </a:t>
            </a:r>
            <a:r>
              <a:rPr lang="fi-FI" dirty="0" smtClean="0"/>
              <a:t>rahoitusrajat</a:t>
            </a:r>
          </a:p>
          <a:p>
            <a:pPr lvl="2"/>
            <a:r>
              <a:rPr lang="fi-FI" dirty="0"/>
              <a:t>P</a:t>
            </a:r>
            <a:r>
              <a:rPr lang="fi-FI" dirty="0" smtClean="0"/>
              <a:t>idemmän aikavälin näkymä – korkeakoulujärjestelmän kehittäminen</a:t>
            </a:r>
          </a:p>
          <a:p>
            <a:pPr lvl="1"/>
            <a:r>
              <a:rPr lang="fi-FI" dirty="0" smtClean="0"/>
              <a:t>Koulutustarjonnan suuntaaminen ja yhteiskuntaa muuttavat osaamiset</a:t>
            </a:r>
          </a:p>
          <a:p>
            <a:pPr lvl="2"/>
            <a:r>
              <a:rPr lang="fi-FI" dirty="0" smtClean="0"/>
              <a:t>Millaista ja kenen toimesta valmisteltua ennakointitietoa tulisi hyödyntää?</a:t>
            </a:r>
          </a:p>
          <a:p>
            <a:pPr lvl="2"/>
            <a:r>
              <a:rPr lang="fi-FI" dirty="0" smtClean="0"/>
              <a:t>Millä karkeustasolla </a:t>
            </a:r>
            <a:r>
              <a:rPr lang="fi-FI" dirty="0" err="1" smtClean="0"/>
              <a:t>OKM:n</a:t>
            </a:r>
            <a:r>
              <a:rPr lang="fi-FI" dirty="0" smtClean="0"/>
              <a:t> tulisi koulutustarjontaa ohjata?</a:t>
            </a:r>
          </a:p>
          <a:p>
            <a:pPr lvl="2"/>
            <a:r>
              <a:rPr lang="fi-FI" dirty="0" smtClean="0"/>
              <a:t>Tulisiko koulutustarjonnan suuntaamisen näkyä jotenkin myös ministeriön ja korkeakoulujen välisissä sopimuksissa?</a:t>
            </a:r>
          </a:p>
          <a:p>
            <a:pPr lvl="2"/>
            <a:endParaRPr lang="fi-FI" dirty="0" smtClean="0"/>
          </a:p>
          <a:p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1DD0D-7089-48C5-B116-A19F892CF1D9}" type="slidenum">
              <a:rPr kumimoji="0" lang="fi-FI" sz="1067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fi-FI" sz="1067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fi-FI" sz="1067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</a:t>
            </a: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5D46C-FFDD-D244-BC09-59C228F6F1B8}" type="datetime1">
              <a:rPr kumimoji="0" lang="fi-FI" sz="1067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2.2.2024</a:t>
            </a:fld>
            <a:endParaRPr kumimoji="0" lang="fi-FI" sz="1067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8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KM-SIN-FI-05/2021">
  <a:themeElements>
    <a:clrScheme name="Mukautetut 6">
      <a:dk1>
        <a:srgbClr val="000000"/>
      </a:dk1>
      <a:lt1>
        <a:srgbClr val="FFFFFF"/>
      </a:lt1>
      <a:dk2>
        <a:srgbClr val="165C7D"/>
      </a:dk2>
      <a:lt2>
        <a:srgbClr val="FFFFFF"/>
      </a:lt2>
      <a:accent1>
        <a:srgbClr val="002F6C"/>
      </a:accent1>
      <a:accent2>
        <a:srgbClr val="8EBEFF"/>
      </a:accent2>
      <a:accent3>
        <a:srgbClr val="3659BD"/>
      </a:accent3>
      <a:accent4>
        <a:srgbClr val="79C699"/>
      </a:accent4>
      <a:accent5>
        <a:srgbClr val="007070"/>
      </a:accent5>
      <a:accent6>
        <a:srgbClr val="66C9C3"/>
      </a:accent6>
      <a:hlink>
        <a:srgbClr val="165C7D"/>
      </a:hlink>
      <a:folHlink>
        <a:srgbClr val="889399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6D5C1B1B-48E2-4DFB-800D-368C21A1F687}" vid="{7F3BC6C3-C284-44F8-9B52-63CD8D925CB0}"/>
    </a:ext>
  </a:extLst>
</a:theme>
</file>

<file path=ppt/theme/theme2.xml><?xml version="1.0" encoding="utf-8"?>
<a:theme xmlns:a="http://schemas.openxmlformats.org/drawingml/2006/main" name="1_OKM-VIH-FI-05/2021">
  <a:themeElements>
    <a:clrScheme name="Mukautetut 4">
      <a:dk1>
        <a:srgbClr val="000000"/>
      </a:dk1>
      <a:lt1>
        <a:srgbClr val="FFFFFF"/>
      </a:lt1>
      <a:dk2>
        <a:srgbClr val="598D83"/>
      </a:dk2>
      <a:lt2>
        <a:srgbClr val="FFFFFF"/>
      </a:lt2>
      <a:accent1>
        <a:srgbClr val="002F6C"/>
      </a:accent1>
      <a:accent2>
        <a:srgbClr val="8EBEFF"/>
      </a:accent2>
      <a:accent3>
        <a:srgbClr val="3659BD"/>
      </a:accent3>
      <a:accent4>
        <a:srgbClr val="79C699"/>
      </a:accent4>
      <a:accent5>
        <a:srgbClr val="007070"/>
      </a:accent5>
      <a:accent6>
        <a:srgbClr val="66C9C3"/>
      </a:accent6>
      <a:hlink>
        <a:srgbClr val="598D83"/>
      </a:hlink>
      <a:folHlink>
        <a:srgbClr val="889399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6D5C1B1B-48E2-4DFB-800D-368C21A1F687}" vid="{B31967A8-92B3-4A95-B0F6-158CD363C522}"/>
    </a:ext>
  </a:extLst>
</a:theme>
</file>

<file path=ppt/theme/theme3.xml><?xml version="1.0" encoding="utf-8"?>
<a:theme xmlns:a="http://schemas.openxmlformats.org/drawingml/2006/main" name="1_OKM-SIN-FI-05/2021">
  <a:themeElements>
    <a:clrScheme name="Mukautetut 6">
      <a:dk1>
        <a:srgbClr val="000000"/>
      </a:dk1>
      <a:lt1>
        <a:srgbClr val="FFFFFF"/>
      </a:lt1>
      <a:dk2>
        <a:srgbClr val="165C7D"/>
      </a:dk2>
      <a:lt2>
        <a:srgbClr val="FFFFFF"/>
      </a:lt2>
      <a:accent1>
        <a:srgbClr val="002F6C"/>
      </a:accent1>
      <a:accent2>
        <a:srgbClr val="8EBEFF"/>
      </a:accent2>
      <a:accent3>
        <a:srgbClr val="3659BD"/>
      </a:accent3>
      <a:accent4>
        <a:srgbClr val="79C699"/>
      </a:accent4>
      <a:accent5>
        <a:srgbClr val="007070"/>
      </a:accent5>
      <a:accent6>
        <a:srgbClr val="66C9C3"/>
      </a:accent6>
      <a:hlink>
        <a:srgbClr val="165C7D"/>
      </a:hlink>
      <a:folHlink>
        <a:srgbClr val="889399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6D5C1B1B-48E2-4DFB-800D-368C21A1F687}" vid="{7F3BC6C3-C284-44F8-9B52-63CD8D925CB0}"/>
    </a:ext>
  </a:extLst>
</a:theme>
</file>

<file path=ppt/theme/theme4.xml><?xml version="1.0" encoding="utf-8"?>
<a:theme xmlns:a="http://schemas.openxmlformats.org/drawingml/2006/main" name="2_OKM-SIN-FI-05/2021">
  <a:themeElements>
    <a:clrScheme name="Mukautetut 6">
      <a:dk1>
        <a:srgbClr val="000000"/>
      </a:dk1>
      <a:lt1>
        <a:srgbClr val="FFFFFF"/>
      </a:lt1>
      <a:dk2>
        <a:srgbClr val="165C7D"/>
      </a:dk2>
      <a:lt2>
        <a:srgbClr val="FFFFFF"/>
      </a:lt2>
      <a:accent1>
        <a:srgbClr val="002F6C"/>
      </a:accent1>
      <a:accent2>
        <a:srgbClr val="8EBEFF"/>
      </a:accent2>
      <a:accent3>
        <a:srgbClr val="3659BD"/>
      </a:accent3>
      <a:accent4>
        <a:srgbClr val="79C699"/>
      </a:accent4>
      <a:accent5>
        <a:srgbClr val="007070"/>
      </a:accent5>
      <a:accent6>
        <a:srgbClr val="66C9C3"/>
      </a:accent6>
      <a:hlink>
        <a:srgbClr val="165C7D"/>
      </a:hlink>
      <a:folHlink>
        <a:srgbClr val="889399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6D5C1B1B-48E2-4DFB-800D-368C21A1F687}" vid="{7F3BC6C3-C284-44F8-9B52-63CD8D925CB0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16843280764804A84E4188BFB47575C" ma:contentTypeVersion="2" ma:contentTypeDescription="Luo uusi asiakirja." ma:contentTypeScope="" ma:versionID="f57d7038d0240bcdca2327627610c25f">
  <xsd:schema xmlns:xsd="http://www.w3.org/2001/XMLSchema" xmlns:xs="http://www.w3.org/2001/XMLSchema" xmlns:p="http://schemas.microsoft.com/office/2006/metadata/properties" xmlns:ns2="ebb82943-49da-4504-a2f3-a33fb2eb95f1" xmlns:ns3="http://schemas.microsoft.com/sharepoint/v4" targetNamespace="http://schemas.microsoft.com/office/2006/metadata/properties" ma:root="true" ma:fieldsID="c5dd287c3624cf31bf2f122983212d33" ns2:_="" ns3:_="">
    <xsd:import namespace="ebb82943-49da-4504-a2f3-a33fb2eb95f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343BBD-353C-4B7A-A244-60D90853E1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E1C259-739D-40EE-8D30-0F088786C70E}">
  <ds:schemaRefs>
    <ds:schemaRef ds:uri="ebb82943-49da-4504-a2f3-a33fb2eb95f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65FABF1-327D-4059-968A-47D7300079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4103</TotalTime>
  <Words>344</Words>
  <Application>Microsoft Office PowerPoint</Application>
  <PresentationFormat>Laajakuva</PresentationFormat>
  <Paragraphs>36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6</vt:i4>
      </vt:variant>
    </vt:vector>
  </HeadingPairs>
  <TitlesOfParts>
    <vt:vector size="14" baseType="lpstr">
      <vt:lpstr>Arial</vt:lpstr>
      <vt:lpstr>Arial Narrow</vt:lpstr>
      <vt:lpstr>Calibri</vt:lpstr>
      <vt:lpstr>Times New Roman</vt:lpstr>
      <vt:lpstr>OKM-SIN-FI-05/2021</vt:lpstr>
      <vt:lpstr>1_OKM-VIH-FI-05/2021</vt:lpstr>
      <vt:lpstr>1_OKM-SIN-FI-05/2021</vt:lpstr>
      <vt:lpstr>2_OKM-SIN-FI-05/2021</vt:lpstr>
      <vt:lpstr>Korkeakoulujen sopimuskauden 2025-2028 valmistelutilanne  KK OHRA työryhmän kokous 1/2024 </vt:lpstr>
      <vt:lpstr>OHRA –työryhmän ehdotus korkeakoulujen rahoitusmallien uudistamiseksi</vt:lpstr>
      <vt:lpstr>Sopimuskauden 2025-2028 valmistelu v. 2023</vt:lpstr>
      <vt:lpstr>Sopimuskauden 2025-2028 valmistelu v. 2024</vt:lpstr>
      <vt:lpstr>Strategiarahoitus</vt:lpstr>
      <vt:lpstr>Keskusteluun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Korkeakoulujen sopimuskauden 2025-2028 ohje</dc:title>
  <dc:creator>Karhu Jorma (OKM)</dc:creator>
  <cp:lastModifiedBy>Karhu Jorma (OKM)</cp:lastModifiedBy>
  <cp:revision>254</cp:revision>
  <cp:lastPrinted>2023-10-06T08:01:02Z</cp:lastPrinted>
  <dcterms:created xsi:type="dcterms:W3CDTF">2023-09-15T06:54:50Z</dcterms:created>
  <dcterms:modified xsi:type="dcterms:W3CDTF">2024-02-02T08:00:17Z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0x010100E16843280764804A84E4188BFB47575C</vt:lpwstr>
  </property>
</Properties>
</file>