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0"/>
  </p:notesMasterIdLst>
  <p:sldIdLst>
    <p:sldId id="256" r:id="rId2"/>
    <p:sldId id="288" r:id="rId3"/>
    <p:sldId id="279" r:id="rId4"/>
    <p:sldId id="273" r:id="rId5"/>
    <p:sldId id="286" r:id="rId6"/>
    <p:sldId id="272" r:id="rId7"/>
    <p:sldId id="287" r:id="rId8"/>
    <p:sldId id="278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Tekijä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8"/>
    <p:restoredTop sz="86395"/>
  </p:normalViewPr>
  <p:slideViewPr>
    <p:cSldViewPr>
      <p:cViewPr varScale="1">
        <p:scale>
          <a:sx n="59" d="100"/>
          <a:sy n="59" d="100"/>
        </p:scale>
        <p:origin x="15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E24DF-2D13-4AB9-90FF-B43AAD4FFC85}" type="datetimeFigureOut">
              <a:rPr lang="fi-FI" smtClean="0"/>
              <a:t>3.12.2020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41AC1-5E1B-4CF2-84A2-9339D5FE18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9676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49DD3D-0A0B-4C74-8D8A-CEBD312CE5B0}" type="slidenum">
              <a:rPr lang="en-US" altLang="fi-FI">
                <a:solidFill>
                  <a:prstClr val="black"/>
                </a:solidFill>
              </a:rPr>
              <a:pPr/>
              <a:t>1</a:t>
            </a:fld>
            <a:endParaRPr lang="en-US" altLang="fi-FI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fi-FI" dirty="0"/>
          </a:p>
        </p:txBody>
      </p:sp>
    </p:spTree>
    <p:extLst>
      <p:ext uri="{BB962C8B-B14F-4D97-AF65-F5344CB8AC3E}">
        <p14:creationId xmlns:p14="http://schemas.microsoft.com/office/powerpoint/2010/main" val="532826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41AC1-5E1B-4CF2-84A2-9339D5FE1882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7621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41AC1-5E1B-4CF2-84A2-9339D5FE1882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8960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41AC1-5E1B-4CF2-84A2-9339D5FE1882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453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41AC1-5E1B-4CF2-84A2-9339D5FE1882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4041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41AC1-5E1B-4CF2-84A2-9339D5FE1882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790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41AC1-5E1B-4CF2-84A2-9339D5FE1882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0928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70" name="Picture 1050" descr="kansi_oikeustie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98675"/>
            <a:ext cx="5410200" cy="1143000"/>
          </a:xfrm>
        </p:spPr>
        <p:txBody>
          <a:bodyPr/>
          <a:lstStyle>
            <a:lvl1pPr>
              <a:defRPr>
                <a:solidFill>
                  <a:srgbClr val="1E1C77"/>
                </a:solidFill>
              </a:defRPr>
            </a:lvl1pPr>
          </a:lstStyle>
          <a:p>
            <a:pPr lvl="0"/>
            <a:r>
              <a:rPr lang="en-US" altLang="fi-FI" noProof="0"/>
              <a:t>Muokkaa otsikon perustyyliä napsauttamalla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68700"/>
            <a:ext cx="5410200" cy="1384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fi-FI" noProof="0"/>
              <a:t>Muokkaa alaotsikon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18669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6.9.2007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Antti Belinskij, Maa-, vesi- ja ympäristöoikeus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9C5EE-E6C9-4B62-80D3-F30C340415DD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1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152400"/>
            <a:ext cx="17526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51054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6.9.2007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Antti Belinskij, Maa-, vesi- ja ympäristöoikeus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8A823-2BDB-4CD6-9C1C-7B5CDE37DE7F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5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6.9.2007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Antti Belinskij, Maa-, vesi- ja ympäristöoikeus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080D4-965D-4294-8964-A53837860F98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53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6.9.2007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Antti Belinskij, Maa-, vesi- ja ympäristöoikeus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7C33A-839A-4880-8E5A-C7F8763FD3E9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61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6.9.2007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Antti Belinskij, Maa-, vesi- ja ympäristöoikeus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F6308-D8F0-4975-8535-0CAE5C35DDA4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48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6.9.2007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Antti Belinskij, Maa-, vesi- ja ympäristöoikeus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425F8-1402-42E5-8A07-49776B0B46A9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26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6.9.2007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Antti Belinskij, Maa-, vesi- ja ympäristöoikeus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1867C-A97D-44C1-90E6-B1EE192F0721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63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6.9.2007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Antti Belinskij, Maa-, vesi- ja ympäristöoikeus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81312-C578-4578-843A-37E1B096757A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23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6.9.2007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Antti Belinskij, Maa-, vesi- ja ympäristöoikeus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E354B-5DCB-411B-971C-7B2548A4716B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74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6.9.2007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Antti Belinskij, Maa-, vesi- ja ympäristöoikeus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7E2F4-E286-405B-B564-2CF1B9C08104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18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701040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0"/>
            <a:ext cx="7010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Muokkaa tekstin perustyylejä napsauttamalla</a:t>
            </a:r>
          </a:p>
          <a:p>
            <a:pPr lvl="1"/>
            <a:r>
              <a:rPr lang="en-US" altLang="fi-FI"/>
              <a:t>toinen taso</a:t>
            </a:r>
          </a:p>
          <a:p>
            <a:pPr lvl="2"/>
            <a:r>
              <a:rPr lang="en-US" altLang="fi-FI"/>
              <a:t>kolmas taso</a:t>
            </a:r>
          </a:p>
          <a:p>
            <a:pPr lvl="3"/>
            <a:r>
              <a:rPr lang="en-US" altLang="fi-FI"/>
              <a:t>neljäs taso</a:t>
            </a:r>
          </a:p>
          <a:p>
            <a:pPr lvl="4"/>
            <a:r>
              <a:rPr lang="en-US" altLang="fi-FI"/>
              <a:t>viides taso</a:t>
            </a:r>
          </a:p>
        </p:txBody>
      </p:sp>
      <p:pic>
        <p:nvPicPr>
          <p:cNvPr id="4108" name="Picture 1036" descr="rgb-vaaka-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477838"/>
            <a:ext cx="7239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9" name="Rectangle 103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86588" y="6597650"/>
            <a:ext cx="1330325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i-FI">
                <a:solidFill>
                  <a:srgbClr val="000000"/>
                </a:solidFill>
              </a:rPr>
              <a:t>6.9.2007</a:t>
            </a:r>
          </a:p>
        </p:txBody>
      </p:sp>
      <p:sp>
        <p:nvSpPr>
          <p:cNvPr id="4110" name="Rectangle 10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213" y="6597650"/>
            <a:ext cx="6264275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i-FI">
                <a:solidFill>
                  <a:srgbClr val="000000"/>
                </a:solidFill>
              </a:rPr>
              <a:t>Antti Belinskij, Maa-, vesi- ja ympäristöoikeus</a:t>
            </a:r>
          </a:p>
        </p:txBody>
      </p:sp>
      <p:sp>
        <p:nvSpPr>
          <p:cNvPr id="4111" name="Rectangle 10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597650"/>
            <a:ext cx="503237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29A6BBE-B99F-4E31-A301-605B45C6FE26}" type="slidenum">
              <a:rPr lang="en-US" altLang="fi-FI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99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2575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B20049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B20049"/>
        </a:buClr>
        <a:buSzPct val="8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50925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B20049"/>
        </a:buClr>
        <a:buChar char="-"/>
        <a:defRPr>
          <a:solidFill>
            <a:schemeClr val="tx1"/>
          </a:solidFill>
          <a:latin typeface="+mn-lt"/>
        </a:defRPr>
      </a:lvl3pPr>
      <a:lvl4pPr marL="1622425" indent="-152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B20049"/>
        </a:buClr>
        <a:buChar char="-"/>
        <a:defRPr>
          <a:solidFill>
            <a:schemeClr val="tx1"/>
          </a:solidFill>
          <a:latin typeface="+mn-lt"/>
        </a:defRPr>
      </a:lvl4pPr>
      <a:lvl5pPr marL="2095500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B20049"/>
        </a:buClr>
        <a:buChar char="-"/>
        <a:defRPr>
          <a:solidFill>
            <a:schemeClr val="tx1"/>
          </a:solidFill>
          <a:latin typeface="+mn-lt"/>
        </a:defRPr>
      </a:lvl5pPr>
      <a:lvl6pPr marL="2552700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B20049"/>
        </a:buClr>
        <a:buChar char="-"/>
        <a:defRPr>
          <a:solidFill>
            <a:schemeClr val="tx1"/>
          </a:solidFill>
          <a:latin typeface="+mn-lt"/>
        </a:defRPr>
      </a:lvl6pPr>
      <a:lvl7pPr marL="3009900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B20049"/>
        </a:buClr>
        <a:buChar char="-"/>
        <a:defRPr>
          <a:solidFill>
            <a:schemeClr val="tx1"/>
          </a:solidFill>
          <a:latin typeface="+mn-lt"/>
        </a:defRPr>
      </a:lvl7pPr>
      <a:lvl8pPr marL="3467100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B20049"/>
        </a:buClr>
        <a:buChar char="-"/>
        <a:defRPr>
          <a:solidFill>
            <a:schemeClr val="tx1"/>
          </a:solidFill>
          <a:latin typeface="+mn-lt"/>
        </a:defRPr>
      </a:lvl8pPr>
      <a:lvl9pPr marL="3924300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B20049"/>
        </a:buClr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sinki.fi/fi/helsus-kestavyystieteen-instituutt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0012" y="2420888"/>
            <a:ext cx="5410200" cy="1143000"/>
          </a:xfrm>
        </p:spPr>
        <p:txBody>
          <a:bodyPr/>
          <a:lstStyle/>
          <a:p>
            <a:r>
              <a:rPr lang="fi-FI" dirty="0"/>
              <a:t>TOVA –lakihanke, kommenttipuheenvuoro</a:t>
            </a:r>
            <a:endParaRPr lang="en-US" altLang="fi-FI" sz="32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4293096"/>
            <a:ext cx="5904656" cy="1516063"/>
          </a:xfrm>
        </p:spPr>
        <p:txBody>
          <a:bodyPr/>
          <a:lstStyle/>
          <a:p>
            <a:r>
              <a:rPr lang="en-GB" altLang="fi-FI" dirty="0" err="1"/>
              <a:t>Professori</a:t>
            </a:r>
            <a:r>
              <a:rPr lang="en-GB" altLang="fi-FI" dirty="0"/>
              <a:t> Kai Kokko</a:t>
            </a:r>
          </a:p>
          <a:p>
            <a:r>
              <a:rPr lang="fi-FI" dirty="0"/>
              <a:t>TOVA-lakiuudistus 3.12.2020</a:t>
            </a:r>
            <a:endParaRPr lang="en-GB" alt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A782505C-EA5F-2C4E-9216-6228404772E8}"/>
              </a:ext>
            </a:extLst>
          </p:cNvPr>
          <p:cNvSpPr/>
          <p:nvPr/>
        </p:nvSpPr>
        <p:spPr>
          <a:xfrm>
            <a:off x="5076056" y="521577"/>
            <a:ext cx="2808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HEL­SUS </a:t>
            </a:r>
          </a:p>
          <a:p>
            <a:r>
              <a:rPr lang="en-GB" sz="1000" b="1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Helsinki Institute of Sustainability Science</a:t>
            </a:r>
          </a:p>
        </p:txBody>
      </p:sp>
    </p:spTree>
    <p:extLst>
      <p:ext uri="{BB962C8B-B14F-4D97-AF65-F5344CB8AC3E}">
        <p14:creationId xmlns:p14="http://schemas.microsoft.com/office/powerpoint/2010/main" val="2382694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F6BC46-7C39-AF41-95B5-00FA66679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778" y="370433"/>
            <a:ext cx="7010400" cy="675630"/>
          </a:xfrm>
        </p:spPr>
        <p:txBody>
          <a:bodyPr/>
          <a:lstStyle/>
          <a:p>
            <a:r>
              <a:rPr lang="fi-FI" dirty="0"/>
              <a:t>Kysymyksiä toissijaisesta ympäristövastuusta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87BFD6A-BB8B-A246-B515-30A2E9316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073772"/>
            <a:ext cx="7010400" cy="4953000"/>
          </a:xfrm>
        </p:spPr>
        <p:txBody>
          <a:bodyPr/>
          <a:lstStyle/>
          <a:p>
            <a:r>
              <a:rPr lang="fi-FI" dirty="0"/>
              <a:t>Mitä on tapahtunut? </a:t>
            </a:r>
          </a:p>
          <a:p>
            <a:r>
              <a:rPr lang="fi-FI" dirty="0"/>
              <a:t>Millainen alkuperäinen ympäristövastuutilanne?</a:t>
            </a:r>
          </a:p>
          <a:p>
            <a:r>
              <a:rPr lang="fi-FI" dirty="0"/>
              <a:t>Kuka vastaa?</a:t>
            </a:r>
            <a:r>
              <a:rPr lang="fi-FI" b="1" dirty="0"/>
              <a:t> </a:t>
            </a:r>
          </a:p>
          <a:p>
            <a:pPr lvl="1"/>
            <a:r>
              <a:rPr lang="fi-FI" b="1" dirty="0"/>
              <a:t>Aiheuttamisperiaate</a:t>
            </a:r>
            <a:r>
              <a:rPr lang="fi-FI" dirty="0"/>
              <a:t> (</a:t>
            </a:r>
            <a:r>
              <a:rPr lang="fi-FI" dirty="0" err="1"/>
              <a:t>polluter</a:t>
            </a:r>
            <a:r>
              <a:rPr lang="fi-FI" dirty="0"/>
              <a:t> </a:t>
            </a:r>
            <a:r>
              <a:rPr lang="fi-FI" dirty="0" err="1"/>
              <a:t>pays</a:t>
            </a:r>
            <a:r>
              <a:rPr lang="fi-FI" dirty="0"/>
              <a:t> </a:t>
            </a:r>
            <a:r>
              <a:rPr lang="fi-FI" dirty="0" err="1"/>
              <a:t>principle</a:t>
            </a:r>
            <a:r>
              <a:rPr lang="fi-FI" dirty="0"/>
              <a:t>) merkitsee, että yritys, toiminnanharjoittaja tai muu taho, jonka toimet todennäköisesti aiheuttavat tai ovat aiheuttaneet vahinkoa ympäristölle, vastaa kokonaan ennaltaehkäisevistä ja korjaavista toimenpiteistä. </a:t>
            </a:r>
          </a:p>
          <a:p>
            <a:r>
              <a:rPr lang="fi-FI" dirty="0"/>
              <a:t>Milloin vastuutaho on maksukyvytön, tuntematon tai tavoittamattomissa?</a:t>
            </a:r>
          </a:p>
          <a:p>
            <a:r>
              <a:rPr lang="fi-FI" dirty="0"/>
              <a:t>Mistä korvataan? Mikä on korvattava ympäristövahinko?</a:t>
            </a:r>
          </a:p>
          <a:p>
            <a:r>
              <a:rPr lang="fi-FI" dirty="0"/>
              <a:t>Mitä korvataan? Korvausmäärä ja –rajaus?</a:t>
            </a:r>
          </a:p>
          <a:p>
            <a:r>
              <a:rPr lang="fi-FI" dirty="0"/>
              <a:t>Kenelle korvataan?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9532E94-80EB-494F-9155-77CB715F8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fi-FI" dirty="0">
                <a:solidFill>
                  <a:srgbClr val="000000"/>
                </a:solidFill>
              </a:rPr>
              <a:t>3.12.2020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BB2BB79-45ED-6041-9510-9BC10C82C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fi-FI" dirty="0">
                <a:solidFill>
                  <a:srgbClr val="000000"/>
                </a:solidFill>
              </a:rPr>
              <a:t>Kai Kokko, </a:t>
            </a:r>
            <a:r>
              <a:rPr lang="en-US" altLang="fi-FI" dirty="0" err="1">
                <a:solidFill>
                  <a:srgbClr val="000000"/>
                </a:solidFill>
              </a:rPr>
              <a:t>ympäristöoikeus</a:t>
            </a:r>
            <a:endParaRPr lang="en-US" altLang="fi-FI" dirty="0">
              <a:solidFill>
                <a:srgbClr val="000000"/>
              </a:solidFill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C6A5F3-4B68-AD4B-B95A-CA30B64F4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80D4-965D-4294-8964-A53837860F98}" type="slidenum">
              <a:rPr lang="en-US" altLang="fi-FI" smtClean="0">
                <a:solidFill>
                  <a:srgbClr val="000000"/>
                </a:solidFill>
              </a:rPr>
              <a:pPr/>
              <a:t>2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66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37705F-2B97-1E4D-B41E-5172EC316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fi-FI" dirty="0">
                <a:solidFill>
                  <a:srgbClr val="000000"/>
                </a:solidFill>
              </a:rPr>
              <a:t>Kai Kokko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510C2D3-58DE-3F42-B3FE-524AEE255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80D4-965D-4294-8964-A53837860F98}" type="slidenum">
              <a:rPr lang="en-US" altLang="fi-FI" smtClean="0">
                <a:solidFill>
                  <a:srgbClr val="000000"/>
                </a:solidFill>
              </a:rPr>
              <a:pPr/>
              <a:t>3</a:t>
            </a:fld>
            <a:endParaRPr lang="en-US" altLang="fi-FI" dirty="0">
              <a:solidFill>
                <a:srgbClr val="000000"/>
              </a:solidFill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A917B3D2-B436-204C-A01F-B5C315639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193" y="332656"/>
            <a:ext cx="7010400" cy="755973"/>
          </a:xfrm>
        </p:spPr>
        <p:txBody>
          <a:bodyPr/>
          <a:lstStyle/>
          <a:p>
            <a:r>
              <a:rPr lang="fi-FI" dirty="0"/>
              <a:t>Ympäristövastuu ja sen lajit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54F08AD1-BCF7-7040-BDE3-B0E5F3A35DF3}"/>
              </a:ext>
            </a:extLst>
          </p:cNvPr>
          <p:cNvSpPr txBox="1"/>
          <p:nvPr/>
        </p:nvSpPr>
        <p:spPr>
          <a:xfrm>
            <a:off x="1475656" y="1628800"/>
            <a:ext cx="6336704" cy="9233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fi-FI" dirty="0"/>
              <a:t>Ympäristöperusoikeuden (</a:t>
            </a:r>
            <a:r>
              <a:rPr lang="fi-FI" dirty="0" err="1"/>
              <a:t>PeL</a:t>
            </a:r>
            <a:r>
              <a:rPr lang="fi-FI" dirty="0"/>
              <a:t> 20 §:n) mukainen vastuu kaikille ja erityinen perustuslaillinen toimeksianto julkiselle vallalle</a:t>
            </a:r>
          </a:p>
        </p:txBody>
      </p:sp>
      <p:sp>
        <p:nvSpPr>
          <p:cNvPr id="7" name="Alanuoli 6">
            <a:extLst>
              <a:ext uri="{FF2B5EF4-FFF2-40B4-BE49-F238E27FC236}">
                <a16:creationId xmlns:a16="http://schemas.microsoft.com/office/drawing/2014/main" id="{559240A7-1BB8-6D4C-9EAF-D1375CA68FAE}"/>
              </a:ext>
            </a:extLst>
          </p:cNvPr>
          <p:cNvSpPr/>
          <p:nvPr/>
        </p:nvSpPr>
        <p:spPr bwMode="auto">
          <a:xfrm>
            <a:off x="1619672" y="2564904"/>
            <a:ext cx="1584176" cy="259228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Alanuoli 7">
            <a:extLst>
              <a:ext uri="{FF2B5EF4-FFF2-40B4-BE49-F238E27FC236}">
                <a16:creationId xmlns:a16="http://schemas.microsoft.com/office/drawing/2014/main" id="{774B3C3A-E954-3C42-950B-D1BBE98C4FB7}"/>
              </a:ext>
            </a:extLst>
          </p:cNvPr>
          <p:cNvSpPr/>
          <p:nvPr/>
        </p:nvSpPr>
        <p:spPr bwMode="auto">
          <a:xfrm>
            <a:off x="3995936" y="2564904"/>
            <a:ext cx="1656184" cy="259228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Alanuoli 8">
            <a:extLst>
              <a:ext uri="{FF2B5EF4-FFF2-40B4-BE49-F238E27FC236}">
                <a16:creationId xmlns:a16="http://schemas.microsoft.com/office/drawing/2014/main" id="{7B4859B7-A96E-2445-84F3-B84767C1D310}"/>
              </a:ext>
            </a:extLst>
          </p:cNvPr>
          <p:cNvSpPr/>
          <p:nvPr/>
        </p:nvSpPr>
        <p:spPr bwMode="auto">
          <a:xfrm>
            <a:off x="6516216" y="2564904"/>
            <a:ext cx="1440160" cy="259228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D03AA4E9-1EED-1643-8F30-3F81AF89AA51}"/>
              </a:ext>
            </a:extLst>
          </p:cNvPr>
          <p:cNvSpPr txBox="1"/>
          <p:nvPr/>
        </p:nvSpPr>
        <p:spPr>
          <a:xfrm>
            <a:off x="6442134" y="5280272"/>
            <a:ext cx="2246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Rikosoikeudellinen</a:t>
            </a:r>
          </a:p>
          <a:p>
            <a:r>
              <a:rPr lang="fi-FI" dirty="0"/>
              <a:t>vastuu:</a:t>
            </a:r>
          </a:p>
          <a:p>
            <a:r>
              <a:rPr lang="fi-FI" dirty="0"/>
              <a:t>- rangaistus lainvastaisuudesta 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A487929E-4E45-404E-BF22-80EC863D26C9}"/>
              </a:ext>
            </a:extLst>
          </p:cNvPr>
          <p:cNvSpPr txBox="1"/>
          <p:nvPr/>
        </p:nvSpPr>
        <p:spPr>
          <a:xfrm>
            <a:off x="3913175" y="5274241"/>
            <a:ext cx="2179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Julkisoikeudellinen</a:t>
            </a:r>
          </a:p>
          <a:p>
            <a:r>
              <a:rPr lang="fi-FI" dirty="0"/>
              <a:t>vastuu:</a:t>
            </a:r>
          </a:p>
          <a:p>
            <a:r>
              <a:rPr lang="fi-FI" dirty="0"/>
              <a:t>- korjaaminen, ennallistaminen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E3742ED4-3F0B-6C4D-B64A-98BB82AB8F08}"/>
              </a:ext>
            </a:extLst>
          </p:cNvPr>
          <p:cNvSpPr txBox="1"/>
          <p:nvPr/>
        </p:nvSpPr>
        <p:spPr>
          <a:xfrm>
            <a:off x="1306945" y="5277257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Yksityisoikeudellinen vastuu:</a:t>
            </a:r>
          </a:p>
          <a:p>
            <a:r>
              <a:rPr lang="fi-FI" dirty="0"/>
              <a:t>- korvaus</a:t>
            </a:r>
          </a:p>
        </p:txBody>
      </p:sp>
    </p:spTree>
    <p:extLst>
      <p:ext uri="{BB962C8B-B14F-4D97-AF65-F5344CB8AC3E}">
        <p14:creationId xmlns:p14="http://schemas.microsoft.com/office/powerpoint/2010/main" val="239254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8588" y="548680"/>
            <a:ext cx="7118325" cy="504056"/>
          </a:xfrm>
        </p:spPr>
        <p:txBody>
          <a:bodyPr/>
          <a:lstStyle/>
          <a:p>
            <a:r>
              <a:rPr lang="en-GB" dirty="0" err="1"/>
              <a:t>Aiheuttajan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toissijaisen</a:t>
            </a:r>
            <a:r>
              <a:rPr lang="en-GB" dirty="0"/>
              <a:t> </a:t>
            </a:r>
            <a:r>
              <a:rPr lang="en-GB" dirty="0" err="1"/>
              <a:t>vastuun</a:t>
            </a:r>
            <a:r>
              <a:rPr lang="en-GB" dirty="0"/>
              <a:t> </a:t>
            </a:r>
            <a:r>
              <a:rPr lang="en-GB" dirty="0" err="1"/>
              <a:t>rajapinta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96752"/>
            <a:ext cx="7992566" cy="2880320"/>
          </a:xfrm>
        </p:spPr>
        <p:txBody>
          <a:bodyPr/>
          <a:lstStyle/>
          <a:p>
            <a:r>
              <a:rPr lang="fi-FI" dirty="0"/>
              <a:t>Aiheuttajalle on erilaisia määritelmiä</a:t>
            </a:r>
          </a:p>
          <a:p>
            <a:pPr lvl="1"/>
            <a:r>
              <a:rPr lang="fi-FI" dirty="0"/>
              <a:t>YSL 7 §:</a:t>
            </a:r>
            <a:r>
              <a:rPr lang="fi-FI" i="1" dirty="0"/>
              <a:t> toiminnanharjoittaja</a:t>
            </a:r>
            <a:r>
              <a:rPr lang="fi-FI" dirty="0"/>
              <a:t>, yleinen velvollisuus ehkäistä pilaantumista</a:t>
            </a:r>
          </a:p>
          <a:p>
            <a:pPr lvl="1"/>
            <a:r>
              <a:rPr lang="fi-FI" dirty="0"/>
              <a:t>YVKL 11 §: </a:t>
            </a:r>
            <a:r>
              <a:rPr lang="fi-FI" i="1" dirty="0"/>
              <a:t>vahingon aiheuttanut toiminnanharjoittaja</a:t>
            </a:r>
            <a:r>
              <a:rPr lang="fi-FI" dirty="0"/>
              <a:t>, esim. luontovahingon korjaamisen kustannusvastuu</a:t>
            </a:r>
          </a:p>
          <a:p>
            <a:pPr lvl="1"/>
            <a:r>
              <a:rPr lang="fi-FI" dirty="0"/>
              <a:t>YVL 7.1 §:n 2 kohta </a:t>
            </a:r>
            <a:r>
              <a:rPr lang="fi-FI" i="1" dirty="0"/>
              <a:t>toiminnanharjoittajaan rinnastuva taho</a:t>
            </a:r>
          </a:p>
          <a:p>
            <a:pPr lvl="1"/>
            <a:r>
              <a:rPr lang="fi-FI" dirty="0" err="1"/>
              <a:t>KemikaaliturvL</a:t>
            </a:r>
            <a:r>
              <a:rPr lang="fi-FI" dirty="0"/>
              <a:t> 30, 133 §: </a:t>
            </a:r>
            <a:r>
              <a:rPr lang="fi-FI" i="1" dirty="0"/>
              <a:t>toiminnanharjoittaja</a:t>
            </a:r>
            <a:r>
              <a:rPr lang="fi-FI" dirty="0"/>
              <a:t>, esim.</a:t>
            </a:r>
          </a:p>
          <a:p>
            <a:pPr marL="479425" lvl="1" indent="0">
              <a:buNone/>
            </a:pPr>
            <a:r>
              <a:rPr lang="fi-FI" dirty="0"/>
              <a:t>suuronnettomuuden ehkäiseminen, tuotantolaitoksen sulkeminen</a:t>
            </a:r>
          </a:p>
          <a:p>
            <a:pPr lvl="1"/>
            <a:r>
              <a:rPr lang="fi-FI" dirty="0"/>
              <a:t>YSL 133.1 §: ”Se, jonka toiminnasta on aiheutunut maaperän tai pohjaveden pilaantumista” eli </a:t>
            </a:r>
            <a:r>
              <a:rPr lang="fi-FI" i="1" dirty="0"/>
              <a:t>pilaaja</a:t>
            </a:r>
          </a:p>
          <a:p>
            <a:pPr lvl="1"/>
            <a:r>
              <a:rPr lang="fi-FI" dirty="0" err="1"/>
              <a:t>JäteL</a:t>
            </a:r>
            <a:r>
              <a:rPr lang="fi-FI" dirty="0"/>
              <a:t> 28 §: </a:t>
            </a:r>
            <a:r>
              <a:rPr lang="fi-FI" i="1" dirty="0"/>
              <a:t>jätteen haltija</a:t>
            </a:r>
          </a:p>
          <a:p>
            <a:pPr lvl="1"/>
            <a:r>
              <a:rPr lang="fi-FI" dirty="0" err="1"/>
              <a:t>JäteL</a:t>
            </a:r>
            <a:r>
              <a:rPr lang="fi-FI" dirty="0"/>
              <a:t> 73 §: </a:t>
            </a:r>
            <a:r>
              <a:rPr lang="fi-FI" i="1" dirty="0"/>
              <a:t>roskaaja</a:t>
            </a:r>
            <a:endParaRPr lang="fi-FI" dirty="0"/>
          </a:p>
          <a:p>
            <a:r>
              <a:rPr lang="fi-FI" i="1" dirty="0"/>
              <a:t>Aiheuttamisperiaatteen mukainen vastuu voi laajentua esimerkiksi tuottajan vastuuksi toimialalla tai jätehuollossa. (</a:t>
            </a:r>
            <a:r>
              <a:rPr lang="fi-FI" i="1" dirty="0" err="1"/>
              <a:t>JäteL</a:t>
            </a:r>
            <a:r>
              <a:rPr lang="fi-FI" i="1" dirty="0"/>
              <a:t> 46 §)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fi-FI" dirty="0">
                <a:solidFill>
                  <a:srgbClr val="000000"/>
                </a:solidFill>
              </a:rPr>
              <a:t>Kai Kokko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80D4-965D-4294-8964-A53837860F98}" type="slidenum">
              <a:rPr lang="en-US" altLang="fi-FI" smtClean="0">
                <a:solidFill>
                  <a:srgbClr val="000000"/>
                </a:solidFill>
              </a:rPr>
              <a:pPr/>
              <a:t>4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5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61C135-CA6F-ED4C-9E93-DA5227FB8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304800"/>
            <a:ext cx="7010400" cy="647725"/>
          </a:xfrm>
        </p:spPr>
        <p:txBody>
          <a:bodyPr/>
          <a:lstStyle/>
          <a:p>
            <a:r>
              <a:rPr lang="fi-FI" dirty="0"/>
              <a:t>Havaintoja TOVA-lakiluonnoksesta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EA626C-D398-BA46-8585-66609ED74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50" y="1052736"/>
            <a:ext cx="7010400" cy="4953000"/>
          </a:xfrm>
        </p:spPr>
        <p:txBody>
          <a:bodyPr/>
          <a:lstStyle/>
          <a:p>
            <a:r>
              <a:rPr lang="fi-FI" dirty="0"/>
              <a:t>Ympäristöriskien hallinta, ympäristövahinkojen korvaaminen ja ennallistamistoimien toteuttaminen, kun vastuutaho on </a:t>
            </a:r>
            <a:r>
              <a:rPr lang="fi-FI" i="1" dirty="0"/>
              <a:t>maksukyvytön</a:t>
            </a:r>
            <a:r>
              <a:rPr lang="fi-FI" dirty="0"/>
              <a:t>, tuntematon tai tavoittamattomissa.</a:t>
            </a:r>
          </a:p>
          <a:p>
            <a:pPr lvl="1"/>
            <a:r>
              <a:rPr lang="fi-FI" dirty="0"/>
              <a:t>Maksukyvyttömyys ei ole sama asia kuin konkurssi. </a:t>
            </a:r>
          </a:p>
          <a:p>
            <a:pPr lvl="1"/>
            <a:r>
              <a:rPr lang="fi-FI" dirty="0"/>
              <a:t>Ympäristövahingon aiheuttaneen velallisen maksukyvyttömyys ja konkurssi ei siis tarkoita julkisoikeudellisen  ympäristövastuun  tilanteessa velallisen  tai  konkurssipesän toimimisvelvollisuuden katkeamista.</a:t>
            </a:r>
          </a:p>
          <a:p>
            <a:r>
              <a:rPr lang="fi-FI" i="1" dirty="0"/>
              <a:t>Maksukyvytön tulisi selkeästi TOVA-lain esitöissä määritellä, jotta sitä ei käytetä esimerkiksi konkurssin avulla ensisijaisen ympäristönvastuun välttämiseen.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0439147-D994-594D-A02A-EEF917AEC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fi-FI" dirty="0">
                <a:solidFill>
                  <a:srgbClr val="000000"/>
                </a:solidFill>
              </a:rPr>
              <a:t>3.12.2020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C5BD53-339F-9149-BD65-A6BDC56B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fi-FI" dirty="0">
                <a:solidFill>
                  <a:srgbClr val="000000"/>
                </a:solidFill>
              </a:rPr>
              <a:t>Kai Kokko, </a:t>
            </a:r>
            <a:r>
              <a:rPr lang="en-US" altLang="fi-FI" dirty="0" err="1">
                <a:solidFill>
                  <a:srgbClr val="000000"/>
                </a:solidFill>
              </a:rPr>
              <a:t>ympäristöoikeus</a:t>
            </a:r>
            <a:endParaRPr lang="en-US" altLang="fi-FI" dirty="0">
              <a:solidFill>
                <a:srgbClr val="000000"/>
              </a:solidFill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3E6BBA2-26C2-D44D-B6BA-D72FF351D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80D4-965D-4294-8964-A53837860F98}" type="slidenum">
              <a:rPr lang="en-US" altLang="fi-FI" smtClean="0">
                <a:solidFill>
                  <a:srgbClr val="000000"/>
                </a:solidFill>
              </a:rPr>
              <a:pPr/>
              <a:t>5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678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750" y="133728"/>
            <a:ext cx="7250782" cy="697279"/>
          </a:xfrm>
        </p:spPr>
        <p:txBody>
          <a:bodyPr/>
          <a:lstStyle/>
          <a:p>
            <a:r>
              <a:rPr lang="fi-FI" dirty="0"/>
              <a:t>Mikä on korvattava ympäristövahinko?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fi-FI" dirty="0">
                <a:solidFill>
                  <a:srgbClr val="000000"/>
                </a:solidFill>
              </a:rPr>
              <a:t>Kai Kokko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80D4-965D-4294-8964-A53837860F98}" type="slidenum">
              <a:rPr lang="en-US" altLang="fi-FI" smtClean="0">
                <a:solidFill>
                  <a:srgbClr val="000000"/>
                </a:solidFill>
              </a:rPr>
              <a:pPr/>
              <a:t>6</a:t>
            </a:fld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422F8B32-09DE-9241-B438-BC9C20816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41" y="1070646"/>
            <a:ext cx="8167201" cy="550264"/>
          </a:xfrm>
        </p:spPr>
        <p:txBody>
          <a:bodyPr/>
          <a:lstStyle/>
          <a:p>
            <a:r>
              <a:rPr lang="fi-FI" sz="1600" b="1" dirty="0"/>
              <a:t>Ympäristövahinko</a:t>
            </a:r>
            <a:r>
              <a:rPr lang="fi-FI" sz="1600" dirty="0"/>
              <a:t> ja sen torjunta- ja ennallistamiskustannukset</a:t>
            </a:r>
          </a:p>
          <a:p>
            <a:endParaRPr lang="fi-FI" sz="1600" dirty="0"/>
          </a:p>
          <a:p>
            <a:endParaRPr lang="fi-FI" sz="1600" dirty="0"/>
          </a:p>
          <a:p>
            <a:endParaRPr lang="fi-FI" sz="1600" dirty="0"/>
          </a:p>
          <a:p>
            <a:endParaRPr lang="fi-FI" sz="1600" dirty="0"/>
          </a:p>
          <a:p>
            <a:endParaRPr lang="fi-FI" sz="1600" dirty="0"/>
          </a:p>
          <a:p>
            <a:endParaRPr lang="fi-FI" sz="1600" dirty="0"/>
          </a:p>
          <a:p>
            <a:r>
              <a:rPr lang="fi-FI" sz="1600" i="1" dirty="0"/>
              <a:t>Esim. </a:t>
            </a:r>
            <a:r>
              <a:rPr lang="fi-FI" sz="1600" i="1" dirty="0" err="1"/>
              <a:t>NaapL</a:t>
            </a:r>
            <a:r>
              <a:rPr lang="fi-FI" sz="1600" i="1" dirty="0"/>
              <a:t> 17.1 § ja YVL 1 §, YSL 5.1 §:n 1 kohta + vaaralliset jätteet ja kemikaalit</a:t>
            </a:r>
          </a:p>
          <a:p>
            <a:r>
              <a:rPr lang="fi-FI" sz="1600" dirty="0"/>
              <a:t>Välittömiä torjuntatoimenpiteitä laajemmista toimista johtuvien kustannusten korvaaminen (vakava vahingon vaara)</a:t>
            </a:r>
            <a:r>
              <a:rPr lang="fi-FI" sz="1600" i="1" dirty="0"/>
              <a:t> </a:t>
            </a:r>
          </a:p>
          <a:p>
            <a:pPr marL="0" indent="0">
              <a:buNone/>
            </a:pPr>
            <a:r>
              <a:rPr lang="fi-FI" sz="1200" i="1" dirty="0"/>
              <a:t>TOVA-työryhmämietintö 2014, YM.</a:t>
            </a:r>
            <a:endParaRPr lang="fi-FI" sz="1600" i="1" dirty="0"/>
          </a:p>
          <a:p>
            <a:endParaRPr lang="fi-FI" dirty="0"/>
          </a:p>
          <a:p>
            <a:pPr lvl="1"/>
            <a:endParaRPr lang="fi-FI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601F934-7AAC-0C43-9194-367FC25A8D47}"/>
              </a:ext>
            </a:extLst>
          </p:cNvPr>
          <p:cNvSpPr txBox="1"/>
          <p:nvPr/>
        </p:nvSpPr>
        <p:spPr>
          <a:xfrm>
            <a:off x="801235" y="2408117"/>
            <a:ext cx="2159595" cy="646331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Tietyllä alueella harjoitettu toiminta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F70970B3-C9DE-9747-833C-E34121C4C7F0}"/>
              </a:ext>
            </a:extLst>
          </p:cNvPr>
          <p:cNvSpPr txBox="1"/>
          <p:nvPr/>
        </p:nvSpPr>
        <p:spPr>
          <a:xfrm>
            <a:off x="3500637" y="1715620"/>
            <a:ext cx="2520504" cy="203132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Häiriö (</a:t>
            </a:r>
            <a:r>
              <a:rPr lang="fi-FI" dirty="0" err="1"/>
              <a:t>Immissio</a:t>
            </a:r>
            <a:r>
              <a:rPr lang="fi-FI" dirty="0"/>
              <a:t>) veden, ilman maaperän pilaantuminen, melu, tärinä, säteily, valo, lämpö, haju, muu vastaava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B7069364-343C-CF46-AE28-2DC768F80B83}"/>
              </a:ext>
            </a:extLst>
          </p:cNvPr>
          <p:cNvSpPr txBox="1"/>
          <p:nvPr/>
        </p:nvSpPr>
        <p:spPr>
          <a:xfrm>
            <a:off x="6555828" y="2451909"/>
            <a:ext cx="2159595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Ympäristövahinko</a:t>
            </a:r>
          </a:p>
        </p:txBody>
      </p:sp>
      <p:cxnSp>
        <p:nvCxnSpPr>
          <p:cNvPr id="10" name="Suora nuoliyhdysviiva 9">
            <a:extLst>
              <a:ext uri="{FF2B5EF4-FFF2-40B4-BE49-F238E27FC236}">
                <a16:creationId xmlns:a16="http://schemas.microsoft.com/office/drawing/2014/main" id="{551260CE-B714-FD47-8D91-6AE2F0A7FD6F}"/>
              </a:ext>
            </a:extLst>
          </p:cNvPr>
          <p:cNvCxnSpPr>
            <a:cxnSpLocks/>
            <a:stCxn id="3" idx="3"/>
          </p:cNvCxnSpPr>
          <p:nvPr/>
        </p:nvCxnSpPr>
        <p:spPr bwMode="auto">
          <a:xfrm>
            <a:off x="2960830" y="2731283"/>
            <a:ext cx="53468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uora nuoliyhdysviiva 11">
            <a:extLst>
              <a:ext uri="{FF2B5EF4-FFF2-40B4-BE49-F238E27FC236}">
                <a16:creationId xmlns:a16="http://schemas.microsoft.com/office/drawing/2014/main" id="{B273D86D-8516-7546-AEE4-286FB2C36A30}"/>
              </a:ext>
            </a:extLst>
          </p:cNvPr>
          <p:cNvCxnSpPr/>
          <p:nvPr/>
        </p:nvCxnSpPr>
        <p:spPr bwMode="auto">
          <a:xfrm>
            <a:off x="6021141" y="2636575"/>
            <a:ext cx="53468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21379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47CEDA-CA6C-9947-B278-4F8F09C67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628" y="157060"/>
            <a:ext cx="7010400" cy="433749"/>
          </a:xfrm>
        </p:spPr>
        <p:txBody>
          <a:bodyPr/>
          <a:lstStyle/>
          <a:p>
            <a:r>
              <a:rPr lang="fi-FI" dirty="0"/>
              <a:t>Havaintoja TOVA-lakiluonnoksesta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22BC4A8-9B99-5046-9EDE-45796E365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9612" y="640493"/>
            <a:ext cx="7298432" cy="820688"/>
          </a:xfrm>
        </p:spPr>
        <p:txBody>
          <a:bodyPr/>
          <a:lstStyle/>
          <a:p>
            <a:r>
              <a:rPr lang="fi-FI" dirty="0"/>
              <a:t>Onko korvattavan ympäristövahingon käsite ja sen rajapinnat ympäristövastuuta koskevan lainsäädännön välillä riittävän selvät? 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678B923-5DB8-B14A-99FA-C8C107AFE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fi-FI" dirty="0">
                <a:solidFill>
                  <a:srgbClr val="000000"/>
                </a:solidFill>
              </a:rPr>
              <a:t>3.12.2020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961748-61B9-8C42-B1E9-58F6FD12C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fi-FI" dirty="0">
                <a:solidFill>
                  <a:srgbClr val="000000"/>
                </a:solidFill>
              </a:rPr>
              <a:t>Kai Kokko, </a:t>
            </a:r>
            <a:r>
              <a:rPr lang="en-US" altLang="fi-FI" dirty="0" err="1">
                <a:solidFill>
                  <a:srgbClr val="000000"/>
                </a:solidFill>
              </a:rPr>
              <a:t>ympäristöoikeus</a:t>
            </a:r>
            <a:endParaRPr lang="en-US" altLang="fi-FI" dirty="0">
              <a:solidFill>
                <a:srgbClr val="000000"/>
              </a:solidFill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47D755D-A4DA-CD47-A562-CE6B9220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80D4-965D-4294-8964-A53837860F98}" type="slidenum">
              <a:rPr lang="en-US" altLang="fi-FI" smtClean="0">
                <a:solidFill>
                  <a:srgbClr val="000000"/>
                </a:solidFill>
              </a:rPr>
              <a:pPr/>
              <a:t>7</a:t>
            </a:fld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C1C3EBD-F299-4647-B4C6-F3EA80F83F87}"/>
              </a:ext>
            </a:extLst>
          </p:cNvPr>
          <p:cNvSpPr txBox="1"/>
          <p:nvPr/>
        </p:nvSpPr>
        <p:spPr>
          <a:xfrm>
            <a:off x="358420" y="1862787"/>
            <a:ext cx="5679764" cy="3139321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b="1" dirty="0"/>
              <a:t>Ensisijainen julkisoikeudellisen vastuun järjestelmä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Ympäristöoikeuden yleiskiellot (</a:t>
            </a:r>
            <a:r>
              <a:rPr lang="fi-FI" dirty="0" err="1"/>
              <a:t>NaapL</a:t>
            </a:r>
            <a:r>
              <a:rPr lang="fi-FI" dirty="0"/>
              <a:t> 17.1 §, YSL 16,17 §, </a:t>
            </a:r>
            <a:r>
              <a:rPr lang="fi-FI" dirty="0" err="1"/>
              <a:t>JäteL</a:t>
            </a:r>
            <a:r>
              <a:rPr lang="fi-FI" dirty="0"/>
              <a:t> 72 §)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Alueen puhdistamisvelvollisuus (YSL 133.1 §)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Alueen siivoamisvelvollisuus (</a:t>
            </a:r>
            <a:r>
              <a:rPr lang="fi-FI" dirty="0" err="1"/>
              <a:t>JäteL</a:t>
            </a:r>
            <a:r>
              <a:rPr lang="fi-FI" dirty="0"/>
              <a:t> 73 §)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Ympäristövahinkojen korjaamisvastuu (YVKL 5 ja 10 §).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Kaivoslainsäädännön vastuujärjestelmä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Kemikaalilainsäädännön mukainen vastuu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1C213A99-E5A1-BC4B-90CD-901196E29577}"/>
              </a:ext>
            </a:extLst>
          </p:cNvPr>
          <p:cNvSpPr txBox="1"/>
          <p:nvPr/>
        </p:nvSpPr>
        <p:spPr>
          <a:xfrm>
            <a:off x="338536" y="5120322"/>
            <a:ext cx="5679764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b="1" dirty="0"/>
              <a:t>Lakisääteinen julkisoikeudellinen toissijainen vastuujärjestelmä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Puhdistamisvelvollisuus (YSL 133.2 ja 133.3 §)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Siivoamisvelvollisuus (</a:t>
            </a:r>
            <a:r>
              <a:rPr lang="fi-FI" dirty="0" err="1"/>
              <a:t>JäteL</a:t>
            </a:r>
            <a:r>
              <a:rPr lang="fi-FI" dirty="0"/>
              <a:t> 74 §)	</a:t>
            </a:r>
          </a:p>
          <a:p>
            <a:endParaRPr lang="fi-FI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C3E85AC1-DB84-8644-8177-BD8D3A767661}"/>
              </a:ext>
            </a:extLst>
          </p:cNvPr>
          <p:cNvSpPr txBox="1"/>
          <p:nvPr/>
        </p:nvSpPr>
        <p:spPr>
          <a:xfrm>
            <a:off x="6228184" y="2029100"/>
            <a:ext cx="2577280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b="1" dirty="0"/>
              <a:t>Ensisijainen yksityisoikeudellisen vastuun järjestelmä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Kohtuuttoman rasituksen poistaminen (</a:t>
            </a:r>
            <a:r>
              <a:rPr lang="fi-FI" dirty="0" err="1"/>
              <a:t>NaapL</a:t>
            </a:r>
            <a:r>
              <a:rPr lang="fi-FI" dirty="0"/>
              <a:t> 18.1 §)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Ympäristövahingon korvaus (YVL 5, 6, 7 §)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73BB7B09-977F-454C-8321-8846D9842CAA}"/>
              </a:ext>
            </a:extLst>
          </p:cNvPr>
          <p:cNvSpPr txBox="1"/>
          <p:nvPr/>
        </p:nvSpPr>
        <p:spPr>
          <a:xfrm>
            <a:off x="684213" y="2029100"/>
            <a:ext cx="7298432" cy="424731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TOVA-lakiluonnos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Korvattava vahinko YVL 5 §</a:t>
            </a:r>
          </a:p>
          <a:p>
            <a:pPr marL="285750" indent="-285750">
              <a:buFontTx/>
              <a:buChar char="-"/>
            </a:pPr>
            <a:r>
              <a:rPr lang="fi-FI" dirty="0"/>
              <a:t>soveltuu yksityisoikeudellisissa suhteissa, </a:t>
            </a:r>
            <a:r>
              <a:rPr lang="fi-FI" i="1" dirty="0"/>
              <a:t>jos sellaista vahinkoa on aiheutunut</a:t>
            </a:r>
            <a:r>
              <a:rPr lang="fi-FI" dirty="0"/>
              <a:t>.</a:t>
            </a:r>
          </a:p>
          <a:p>
            <a:pPr marL="285750" indent="-285750">
              <a:buFontTx/>
              <a:buChar char="-"/>
            </a:pPr>
            <a:r>
              <a:rPr lang="fi-FI" i="1" dirty="0"/>
              <a:t>yleensä merkittävin vahingon aiheuttajalle, ei korvata, mutta silti esimerkiksi vahinkoa yleiselle ympäristöedulle</a:t>
            </a:r>
            <a:r>
              <a:rPr lang="fi-FI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Vahingontorjunta-ja ennallistamiskustannukset YVL 6 §</a:t>
            </a:r>
          </a:p>
          <a:p>
            <a:r>
              <a:rPr lang="fi-FI" dirty="0"/>
              <a:t>- soveltuu tilanteessa, jossa </a:t>
            </a:r>
            <a:r>
              <a:rPr lang="fi-FI" i="1" dirty="0"/>
              <a:t>jollekin muulle kuin vahingon aiheuttajalle aiheutuu kustannuksia</a:t>
            </a:r>
            <a:r>
              <a:rPr lang="fi-FI" dirty="0"/>
              <a:t>, </a:t>
            </a:r>
            <a:r>
              <a:rPr lang="fi-FI" i="1" dirty="0"/>
              <a:t>sellaisia kustannuksia ei ole välttämättä vielä aiheutunut pelkästä vahinkotilanteesta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Vakuutuksesta korvattu myös </a:t>
            </a:r>
            <a:r>
              <a:rPr lang="fi-FI" dirty="0" err="1"/>
              <a:t>VakSopL</a:t>
            </a:r>
            <a:r>
              <a:rPr lang="fi-FI" dirty="0"/>
              <a:t> 32 § pelastamisvelvollisuuteen liittyviä kustannuksia, </a:t>
            </a:r>
            <a:r>
              <a:rPr lang="fi-FI" i="1" dirty="0"/>
              <a:t>huom. vakuutetulle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Korvausvelvollinen YVL 7 §, </a:t>
            </a:r>
            <a:r>
              <a:rPr lang="fi-FI" i="1" dirty="0"/>
              <a:t>huom. poikkeaa julkisoikeudellisen vastuun ensi- ja toissijaisista vastuutahoista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YSL 182a §, vakava vaara, </a:t>
            </a:r>
            <a:r>
              <a:rPr lang="fi-FI" i="1" dirty="0"/>
              <a:t>määrittelee viranomaisen toimivallan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ED75CEB4-7107-DD43-A315-F77A0159F987}"/>
              </a:ext>
            </a:extLst>
          </p:cNvPr>
          <p:cNvSpPr txBox="1"/>
          <p:nvPr/>
        </p:nvSpPr>
        <p:spPr>
          <a:xfrm>
            <a:off x="3630366" y="1539621"/>
            <a:ext cx="5467222" cy="646331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i="1" dirty="0"/>
              <a:t>Esim. </a:t>
            </a:r>
            <a:r>
              <a:rPr lang="fi-FI" i="1" dirty="0" err="1"/>
              <a:t>NaapL</a:t>
            </a:r>
            <a:r>
              <a:rPr lang="fi-FI" i="1" dirty="0"/>
              <a:t> 17.1 §, YVL 1 § ja YSL 5.1 §:n 1 ja 2 kohta + vaaralliset jätteet ja kemikaalit</a:t>
            </a:r>
          </a:p>
        </p:txBody>
      </p:sp>
    </p:spTree>
    <p:extLst>
      <p:ext uri="{BB962C8B-B14F-4D97-AF65-F5344CB8AC3E}">
        <p14:creationId xmlns:p14="http://schemas.microsoft.com/office/powerpoint/2010/main" val="421357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</a:t>
            </a:r>
            <a:r>
              <a:rPr lang="en-GB" dirty="0"/>
              <a:t>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fi-FI" dirty="0">
                <a:solidFill>
                  <a:srgbClr val="000000"/>
                </a:solidFill>
              </a:rPr>
              <a:t>Kai Kokko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80D4-965D-4294-8964-A53837860F98}" type="slidenum">
              <a:rPr lang="en-US" altLang="fi-FI" smtClean="0">
                <a:solidFill>
                  <a:srgbClr val="000000"/>
                </a:solidFill>
              </a:rPr>
              <a:pPr/>
              <a:t>8</a:t>
            </a:fld>
            <a:endParaRPr lang="en-US" altLang="fi-FI">
              <a:solidFill>
                <a:srgbClr val="000000"/>
              </a:solidFill>
            </a:endParaRP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522691B1-CAD2-FD41-927D-C50CF4A1E3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10624" y="1893685"/>
            <a:ext cx="4941168" cy="36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4111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1E1C77"/>
      </a:dk2>
      <a:lt2>
        <a:srgbClr val="8C8A87"/>
      </a:lt2>
      <a:accent1>
        <a:srgbClr val="1E1C77"/>
      </a:accent1>
      <a:accent2>
        <a:srgbClr val="009E60"/>
      </a:accent2>
      <a:accent3>
        <a:srgbClr val="FFFFFF"/>
      </a:accent3>
      <a:accent4>
        <a:srgbClr val="000000"/>
      </a:accent4>
      <a:accent5>
        <a:srgbClr val="ABABBD"/>
      </a:accent5>
      <a:accent6>
        <a:srgbClr val="008F56"/>
      </a:accent6>
      <a:hlink>
        <a:srgbClr val="FCA311"/>
      </a:hlink>
      <a:folHlink>
        <a:srgbClr val="5E68C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614</Words>
  <Application>Microsoft Office PowerPoint</Application>
  <PresentationFormat>Näytössä katseltava diaesitys (4:3)</PresentationFormat>
  <Paragraphs>106</Paragraphs>
  <Slides>8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Default Design</vt:lpstr>
      <vt:lpstr>TOVA –lakihanke, kommenttipuheenvuoro</vt:lpstr>
      <vt:lpstr>Kysymyksiä toissijaisesta ympäristövastuusta</vt:lpstr>
      <vt:lpstr>Ympäristövastuu ja sen lajit</vt:lpstr>
      <vt:lpstr>Aiheuttajan ja toissijaisen vastuun rajapinta</vt:lpstr>
      <vt:lpstr>Havaintoja TOVA-lakiluonnoksesta</vt:lpstr>
      <vt:lpstr>Mikä on korvattava ympäristövahinko?</vt:lpstr>
      <vt:lpstr>Havaintoja TOVA-lakiluonnoksesta</vt:lpstr>
      <vt:lpstr>Kiitos!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2017-01-11T11:58:21Z</dcterms:created>
  <dcterms:modified xsi:type="dcterms:W3CDTF">2020-12-03T05:38:12Z</dcterms:modified>
</cp:coreProperties>
</file>