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3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9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39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0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59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8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77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3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0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4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6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0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7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7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00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506070" y="457199"/>
            <a:ext cx="10122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</a:rPr>
              <a:t>TIETOSUOJA &amp;</a:t>
            </a:r>
            <a:r>
              <a:rPr kumimoji="0" lang="fi-FI" sz="36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</a:rPr>
              <a:t> T</a:t>
            </a:r>
            <a:r>
              <a:rPr kumimoji="0" lang="fi-FI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</a:rPr>
              <a:t>EKIJÄNOIKEUSINFRASTRUKTUURI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b="1" noProof="0" dirty="0" smtClean="0">
                <a:solidFill>
                  <a:prstClr val="white"/>
                </a:solidFill>
                <a:latin typeface="Tw Cen MT" panose="020B0602020104020603"/>
              </a:rPr>
              <a:t>24.3.2022 klo 13-14, </a:t>
            </a:r>
            <a:r>
              <a:rPr lang="fi-FI" sz="3600" b="1" noProof="0" dirty="0" err="1" smtClean="0">
                <a:solidFill>
                  <a:prstClr val="white"/>
                </a:solidFill>
                <a:latin typeface="Tw Cen MT" panose="020B0602020104020603"/>
              </a:rPr>
              <a:t>Teams</a:t>
            </a:r>
            <a:endParaRPr kumimoji="0" lang="fi-FI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616364" y="2105890"/>
            <a:ext cx="81557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 smtClean="0"/>
              <a:t>OHJELMA</a:t>
            </a:r>
          </a:p>
          <a:p>
            <a:r>
              <a:rPr lang="fi-FI" sz="3200" dirty="0" smtClean="0"/>
              <a:t>Klo 14.00 Avaussanat</a:t>
            </a:r>
          </a:p>
          <a:p>
            <a:r>
              <a:rPr lang="fi-FI" sz="3200" dirty="0" smtClean="0"/>
              <a:t>Klo 14.10 Puheenvuorot</a:t>
            </a:r>
          </a:p>
          <a:p>
            <a:r>
              <a:rPr lang="fi-FI" sz="3200" dirty="0" smtClean="0"/>
              <a:t>	- Katerina </a:t>
            </a:r>
            <a:r>
              <a:rPr lang="fi-FI" sz="3200" dirty="0" err="1" smtClean="0"/>
              <a:t>Sornóva</a:t>
            </a:r>
            <a:r>
              <a:rPr lang="fi-FI" sz="3200" dirty="0" smtClean="0"/>
              <a:t>, Kansalliskirjasto (ISNI-	hanke)</a:t>
            </a:r>
          </a:p>
          <a:p>
            <a:r>
              <a:rPr lang="fi-FI" sz="3200" dirty="0" smtClean="0"/>
              <a:t>	KESKUSTELUA</a:t>
            </a:r>
          </a:p>
          <a:p>
            <a:r>
              <a:rPr lang="fi-FI" sz="3200" dirty="0" smtClean="0"/>
              <a:t>Klo 15.00 Tilaisuus päättyy</a:t>
            </a:r>
          </a:p>
        </p:txBody>
      </p:sp>
    </p:spTree>
    <p:extLst>
      <p:ext uri="{BB962C8B-B14F-4D97-AF65-F5344CB8AC3E}">
        <p14:creationId xmlns:p14="http://schemas.microsoft.com/office/powerpoint/2010/main" val="257192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27740" y="341744"/>
            <a:ext cx="9905998" cy="840943"/>
          </a:xfrm>
        </p:spPr>
        <p:txBody>
          <a:bodyPr/>
          <a:lstStyle/>
          <a:p>
            <a:r>
              <a:rPr lang="fi-FI" b="1" dirty="0" smtClean="0"/>
              <a:t>TAUSTA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24539" y="1316615"/>
            <a:ext cx="9905999" cy="4289858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fi-FI" sz="3100" dirty="0"/>
              <a:t>Tekijänoikeusinfrastruktuuri kehittämishanke 2020 – 2022; Tekijänoikeusasioiden neuvottelukunnan alaisuudessa</a:t>
            </a:r>
          </a:p>
          <a:p>
            <a:pPr marL="742950" lvl="1" indent="-285750"/>
            <a:r>
              <a:rPr lang="fi-FI" sz="3100" dirty="0"/>
              <a:t>edistymisestä raportoitu neuvottelukunnalle; materiaalit hankeikkunassa ”Dialogiportaalissa”</a:t>
            </a:r>
          </a:p>
          <a:p>
            <a:pPr marL="285750" indent="-285750"/>
            <a:endParaRPr lang="fi-FI" sz="3100" dirty="0"/>
          </a:p>
          <a:p>
            <a:pPr marL="285750" indent="-285750"/>
            <a:r>
              <a:rPr lang="fi-FI" sz="3100" b="1" dirty="0"/>
              <a:t>Lokakuussa 2020: Lainsäädäntökysymysten selvittäminen</a:t>
            </a:r>
          </a:p>
          <a:p>
            <a:pPr marL="742950" lvl="1" indent="-285750"/>
            <a:r>
              <a:rPr lang="fi-FI" sz="3100" dirty="0"/>
              <a:t>Henkilötiedot ja niiden suojan vaikutus tekijänoikeusinfrastruktuurin kehittämisessä (”tiedon avaaminen”)</a:t>
            </a:r>
          </a:p>
          <a:p>
            <a:pPr marL="742950" lvl="1" indent="-285750"/>
            <a:r>
              <a:rPr lang="fi-FI" sz="3100" dirty="0"/>
              <a:t>Apulaistietosuojavaltuutettu</a:t>
            </a:r>
            <a:endParaRPr lang="fi-FI" sz="4100" dirty="0"/>
          </a:p>
          <a:p>
            <a:pPr marL="742950" lvl="1" indent="-285750"/>
            <a:r>
              <a:rPr lang="fi-FI" sz="3100" dirty="0"/>
              <a:t>Juridiikkaryhmän pohdinta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70722" y="147463"/>
            <a:ext cx="9905998" cy="1478570"/>
          </a:xfrm>
        </p:spPr>
        <p:txBody>
          <a:bodyPr/>
          <a:lstStyle/>
          <a:p>
            <a:r>
              <a:rPr lang="fi-FI" b="1" dirty="0"/>
              <a:t>LAINSÄÄDÄNNÖLLISET JA SOPIMUKSELLISET </a:t>
            </a:r>
            <a:r>
              <a:rPr lang="fi-FI" b="1" dirty="0" smtClean="0"/>
              <a:t>KYSYMYKSET v. 2020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70722" y="1468582"/>
            <a:ext cx="10612581" cy="4987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dirty="0" smtClean="0"/>
              <a:t>• </a:t>
            </a:r>
            <a:r>
              <a:rPr lang="fi-FI" dirty="0"/>
              <a:t>Lainsäädännössä ei ilmennyt erityisiä haasteita; oikeuskäytäntöä oikeuksien hallinnointitietojen suojasta vähän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• </a:t>
            </a:r>
            <a:r>
              <a:rPr lang="fi-FI" dirty="0">
                <a:solidFill>
                  <a:srgbClr val="FFFF00"/>
                </a:solidFill>
              </a:rPr>
              <a:t>Näkemys siitä, että GDPR ei estä tekijänoikeusdatan avaamista tuotiin esiin. </a:t>
            </a:r>
            <a:endParaRPr lang="fi-FI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i-FI" dirty="0" smtClean="0"/>
              <a:t>• </a:t>
            </a:r>
            <a:r>
              <a:rPr lang="fi-FI" dirty="0"/>
              <a:t>Henkilötietojen suojan vaikutuksesta katsottiin alustavasti, että GDPR-asetus ei välttämättä estä </a:t>
            </a:r>
            <a:r>
              <a:rPr lang="fi-FI" dirty="0">
                <a:solidFill>
                  <a:srgbClr val="FFFF00"/>
                </a:solidFill>
              </a:rPr>
              <a:t>(yksinkertaisten) teos- ja tekijätietojen julkaisemista</a:t>
            </a:r>
            <a:r>
              <a:rPr lang="fi-FI" dirty="0"/>
              <a:t>, sillä sen tulkinta ohjaa suhteellisuusperiaate, jolloin </a:t>
            </a:r>
            <a:r>
              <a:rPr lang="fi-FI" dirty="0" smtClean="0"/>
              <a:t>henkilötietojen </a:t>
            </a:r>
            <a:r>
              <a:rPr lang="fi-FI" dirty="0"/>
              <a:t>suoja ei saisi estää toisen perusoikeuden (oikeus omaisuuteen, kuten tekijänoikeus) toteutumista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dirty="0"/>
              <a:t>• Sääntely on EU:n tietosuoja-asetuksessa </a:t>
            </a:r>
            <a:r>
              <a:rPr lang="fi-FI" dirty="0">
                <a:solidFill>
                  <a:srgbClr val="FFFF00"/>
                </a:solidFill>
              </a:rPr>
              <a:t>sen verran vaikeaselkoista</a:t>
            </a:r>
            <a:r>
              <a:rPr lang="fi-FI" dirty="0"/>
              <a:t>, että se saattaa pelästyttää yritykset ja joka tapauksessa toimia esteenä datan jakamiselle. </a:t>
            </a:r>
            <a:endParaRPr lang="fi-FI" dirty="0" smtClean="0"/>
          </a:p>
          <a:p>
            <a:r>
              <a:rPr lang="fi-FI" b="1" dirty="0" smtClean="0"/>
              <a:t>EU:n DATASTRATEGIA; DSA, data-avaruudet ja datasäädös-ehdotus</a:t>
            </a:r>
          </a:p>
        </p:txBody>
      </p:sp>
    </p:spTree>
    <p:extLst>
      <p:ext uri="{BB962C8B-B14F-4D97-AF65-F5344CB8AC3E}">
        <p14:creationId xmlns:p14="http://schemas.microsoft.com/office/powerpoint/2010/main" val="267994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81558" y="110518"/>
            <a:ext cx="9905998" cy="1478570"/>
          </a:xfrm>
        </p:spPr>
        <p:txBody>
          <a:bodyPr/>
          <a:lstStyle/>
          <a:p>
            <a:r>
              <a:rPr lang="fi-FI" b="1" dirty="0" smtClean="0"/>
              <a:t>Selvityksen tavoite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59885" y="1381269"/>
            <a:ext cx="9905999" cy="4557713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/>
              <a:t>Selvitys </a:t>
            </a:r>
            <a:r>
              <a:rPr lang="fi-FI" sz="2800" dirty="0" err="1"/>
              <a:t>OKM:n</a:t>
            </a:r>
            <a:r>
              <a:rPr lang="fi-FI" sz="2800" dirty="0"/>
              <a:t> </a:t>
            </a:r>
            <a:r>
              <a:rPr lang="fi-FI" sz="2800" dirty="0" smtClean="0"/>
              <a:t>toimesta</a:t>
            </a:r>
            <a:r>
              <a:rPr lang="fi-FI" sz="2800" dirty="0"/>
              <a:t> </a:t>
            </a:r>
            <a:r>
              <a:rPr lang="fi-FI" sz="2800" dirty="0" smtClean="0"/>
              <a:t>– </a:t>
            </a:r>
            <a:r>
              <a:rPr lang="fi-FI" sz="2800" dirty="0"/>
              <a:t>tulokset kesään </a:t>
            </a:r>
            <a:r>
              <a:rPr lang="fi-FI" sz="2800" dirty="0" smtClean="0"/>
              <a:t>mennessä</a:t>
            </a:r>
          </a:p>
          <a:p>
            <a:pPr lvl="1"/>
            <a:r>
              <a:rPr lang="fi-FI" sz="2400" dirty="0" smtClean="0"/>
              <a:t>Pienhankinta, kevyt menettely, suorahankinta (periaatteet: tasapuolisuus, </a:t>
            </a:r>
            <a:r>
              <a:rPr lang="fi-FI" sz="2400" dirty="0" err="1" smtClean="0"/>
              <a:t>syrjimättämyys</a:t>
            </a:r>
            <a:r>
              <a:rPr lang="fi-FI" sz="2400" dirty="0" smtClean="0"/>
              <a:t>, suunnitelmallisuus) </a:t>
            </a:r>
          </a:p>
          <a:p>
            <a:pPr lvl="2"/>
            <a:r>
              <a:rPr lang="fi-FI" sz="2000" dirty="0" smtClean="0"/>
              <a:t>Kieli? Suomi/ englanti?</a:t>
            </a:r>
            <a:endParaRPr lang="fi-FI" sz="2000" dirty="0"/>
          </a:p>
          <a:p>
            <a:r>
              <a:rPr lang="fi-FI" sz="2800" dirty="0" smtClean="0"/>
              <a:t>Tässä tilaisuudessa keskustellaan kysymyksistä</a:t>
            </a:r>
            <a:r>
              <a:rPr lang="fi-FI" sz="2800" dirty="0"/>
              <a:t>, joilla edistettäisiin infrastruktuurin kehittämiseen sisältyviä ratkaisuja </a:t>
            </a:r>
            <a:r>
              <a:rPr lang="fi-FI" sz="2800" dirty="0">
                <a:solidFill>
                  <a:srgbClr val="FFFF00"/>
                </a:solidFill>
              </a:rPr>
              <a:t>laajasti luovilla </a:t>
            </a:r>
            <a:r>
              <a:rPr lang="fi-FI" sz="2800" dirty="0" smtClean="0">
                <a:solidFill>
                  <a:srgbClr val="FFFF00"/>
                </a:solidFill>
              </a:rPr>
              <a:t>aloilla</a:t>
            </a:r>
          </a:p>
          <a:p>
            <a:pPr lvl="1"/>
            <a:r>
              <a:rPr lang="fi-FI" sz="2400" dirty="0" smtClean="0"/>
              <a:t>Tulokset hyödynnettävissä vapaasti</a:t>
            </a:r>
          </a:p>
          <a:p>
            <a:pPr lvl="1"/>
            <a:r>
              <a:rPr lang="fi-FI" sz="2400" dirty="0" smtClean="0"/>
              <a:t>Ei sitovia, ei velvoittavia, </a:t>
            </a:r>
            <a:r>
              <a:rPr lang="fi-FI" sz="2400" dirty="0"/>
              <a:t>j</a:t>
            </a:r>
            <a:r>
              <a:rPr lang="fi-FI" sz="2400" dirty="0" smtClean="0"/>
              <a:t>okainen tekee omat arvionsa</a:t>
            </a:r>
          </a:p>
          <a:p>
            <a:pPr lvl="1"/>
            <a:r>
              <a:rPr lang="fi-FI" sz="2400" dirty="0" smtClean="0"/>
              <a:t>Mahdollisesti laajemmin hyödynnettävissä; ”pohjaselvitys”</a:t>
            </a:r>
          </a:p>
          <a:p>
            <a:r>
              <a:rPr lang="fi-FI" sz="2800" dirty="0" smtClean="0"/>
              <a:t>JATKOASKELEET – kommentteja voi toimittaa </a:t>
            </a:r>
            <a:r>
              <a:rPr lang="fi-FI" sz="2800" smtClean="0"/>
              <a:t>myös </a:t>
            </a:r>
            <a:r>
              <a:rPr lang="fi-FI" sz="2800"/>
              <a:t>k</a:t>
            </a:r>
            <a:r>
              <a:rPr lang="fi-FI" sz="2800" smtClean="0"/>
              <a:t>irjallisesti </a:t>
            </a:r>
            <a:endParaRPr lang="fi-FI" sz="28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02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PUHEENVUOROT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FF00"/>
                </a:solidFill>
              </a:rPr>
              <a:t>Kansalliskirjasto/ Katerina </a:t>
            </a:r>
            <a:r>
              <a:rPr lang="fi-FI" dirty="0" err="1" smtClean="0">
                <a:solidFill>
                  <a:srgbClr val="FFFF00"/>
                </a:solidFill>
              </a:rPr>
              <a:t>Sornova</a:t>
            </a:r>
            <a:endParaRPr lang="fi-FI" dirty="0" smtClean="0">
              <a:solidFill>
                <a:srgbClr val="FFFF00"/>
              </a:solidFill>
            </a:endParaRPr>
          </a:p>
          <a:p>
            <a:r>
              <a:rPr lang="fi-FI" dirty="0" smtClean="0"/>
              <a:t>Muita? </a:t>
            </a:r>
          </a:p>
          <a:p>
            <a:pPr lvl="1"/>
            <a:r>
              <a:rPr lang="fi-FI" dirty="0" smtClean="0"/>
              <a:t>Käsi ylös puheenvuoron </a:t>
            </a:r>
            <a:r>
              <a:rPr lang="fi-FI" dirty="0" err="1" smtClean="0"/>
              <a:t>saamikseksi</a:t>
            </a:r>
            <a:r>
              <a:rPr lang="fi-FI" dirty="0" smtClean="0"/>
              <a:t>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512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259</Words>
  <Application>Microsoft Office PowerPoint</Application>
  <PresentationFormat>Laajakuva</PresentationFormat>
  <Paragraphs>36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Piiri</vt:lpstr>
      <vt:lpstr>PowerPoint-esitys</vt:lpstr>
      <vt:lpstr>TAUSTA</vt:lpstr>
      <vt:lpstr>LAINSÄÄDÄNNÖLLISET JA SOPIMUKSELLISET KYSYMYKSET v. 2020</vt:lpstr>
      <vt:lpstr>Selvityksen tavoite</vt:lpstr>
      <vt:lpstr>PUHEENVUOROT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Vuopala Anna (OKM)</dc:creator>
  <cp:lastModifiedBy>Vuopala Anna (OKM)</cp:lastModifiedBy>
  <cp:revision>22</cp:revision>
  <dcterms:created xsi:type="dcterms:W3CDTF">2021-08-25T09:44:09Z</dcterms:created>
  <dcterms:modified xsi:type="dcterms:W3CDTF">2022-03-24T10:48:07Z</dcterms:modified>
</cp:coreProperties>
</file>